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1"/>
  </p:notesMasterIdLst>
  <p:handoutMasterIdLst>
    <p:handoutMasterId r:id="rId52"/>
  </p:handoutMasterIdLst>
  <p:sldIdLst>
    <p:sldId id="663" r:id="rId2"/>
    <p:sldId id="679" r:id="rId3"/>
    <p:sldId id="668" r:id="rId4"/>
    <p:sldId id="664" r:id="rId5"/>
    <p:sldId id="665" r:id="rId6"/>
    <p:sldId id="666" r:id="rId7"/>
    <p:sldId id="667" r:id="rId8"/>
    <p:sldId id="678" r:id="rId9"/>
    <p:sldId id="453" r:id="rId10"/>
    <p:sldId id="595" r:id="rId11"/>
    <p:sldId id="260" r:id="rId12"/>
    <p:sldId id="677" r:id="rId13"/>
    <p:sldId id="654" r:id="rId14"/>
    <p:sldId id="652" r:id="rId15"/>
    <p:sldId id="653" r:id="rId16"/>
    <p:sldId id="624" r:id="rId17"/>
    <p:sldId id="626" r:id="rId18"/>
    <p:sldId id="627" r:id="rId19"/>
    <p:sldId id="628" r:id="rId20"/>
    <p:sldId id="629" r:id="rId21"/>
    <p:sldId id="630" r:id="rId22"/>
    <p:sldId id="631" r:id="rId23"/>
    <p:sldId id="420" r:id="rId24"/>
    <p:sldId id="600" r:id="rId25"/>
    <p:sldId id="672" r:id="rId26"/>
    <p:sldId id="673" r:id="rId27"/>
    <p:sldId id="674" r:id="rId28"/>
    <p:sldId id="675" r:id="rId29"/>
    <p:sldId id="676" r:id="rId30"/>
    <p:sldId id="636" r:id="rId31"/>
    <p:sldId id="671" r:id="rId32"/>
    <p:sldId id="670" r:id="rId33"/>
    <p:sldId id="662" r:id="rId34"/>
    <p:sldId id="483" r:id="rId35"/>
    <p:sldId id="585" r:id="rId36"/>
    <p:sldId id="551" r:id="rId37"/>
    <p:sldId id="538" r:id="rId38"/>
    <p:sldId id="481" r:id="rId39"/>
    <p:sldId id="490" r:id="rId40"/>
    <p:sldId id="467" r:id="rId41"/>
    <p:sldId id="468" r:id="rId42"/>
    <p:sldId id="469" r:id="rId43"/>
    <p:sldId id="464" r:id="rId44"/>
    <p:sldId id="448" r:id="rId45"/>
    <p:sldId id="507" r:id="rId46"/>
    <p:sldId id="640" r:id="rId47"/>
    <p:sldId id="643" r:id="rId48"/>
    <p:sldId id="644" r:id="rId49"/>
    <p:sldId id="476" r:id="rId50"/>
  </p:sldIdLst>
  <p:sldSz cx="12192000" cy="6858000"/>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Раздел по умолчанию" id="{8852C42A-272A-4E57-854D-045FB53617C9}">
          <p14:sldIdLst>
            <p14:sldId id="663"/>
            <p14:sldId id="679"/>
            <p14:sldId id="668"/>
            <p14:sldId id="664"/>
            <p14:sldId id="665"/>
            <p14:sldId id="666"/>
            <p14:sldId id="667"/>
            <p14:sldId id="678"/>
            <p14:sldId id="453"/>
            <p14:sldId id="595"/>
            <p14:sldId id="260"/>
            <p14:sldId id="677"/>
            <p14:sldId id="654"/>
            <p14:sldId id="652"/>
            <p14:sldId id="653"/>
            <p14:sldId id="624"/>
            <p14:sldId id="626"/>
            <p14:sldId id="627"/>
            <p14:sldId id="628"/>
            <p14:sldId id="629"/>
            <p14:sldId id="630"/>
            <p14:sldId id="631"/>
            <p14:sldId id="420"/>
            <p14:sldId id="600"/>
            <p14:sldId id="672"/>
            <p14:sldId id="673"/>
            <p14:sldId id="674"/>
            <p14:sldId id="675"/>
            <p14:sldId id="676"/>
            <p14:sldId id="636"/>
            <p14:sldId id="671"/>
            <p14:sldId id="670"/>
            <p14:sldId id="662"/>
            <p14:sldId id="483"/>
            <p14:sldId id="585"/>
          </p14:sldIdLst>
        </p14:section>
        <p14:section name="Раздел без заголовка" id="{1E1CA28A-7B16-4626-A5F0-38722DF0A91E}">
          <p14:sldIdLst>
            <p14:sldId id="551"/>
            <p14:sldId id="538"/>
            <p14:sldId id="481"/>
            <p14:sldId id="490"/>
            <p14:sldId id="467"/>
            <p14:sldId id="468"/>
            <p14:sldId id="469"/>
            <p14:sldId id="464"/>
            <p14:sldId id="448"/>
            <p14:sldId id="507"/>
            <p14:sldId id="640"/>
            <p14:sldId id="643"/>
            <p14:sldId id="644"/>
            <p14:sldId id="476"/>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Дусенбаева Айнагуль Айгалиевна" initials="ДАА" lastIdx="1" clrIdx="0">
    <p:extLst>
      <p:ext uri="{19B8F6BF-5375-455C-9EA6-DF929625EA0E}">
        <p15:presenceInfo xmlns:p15="http://schemas.microsoft.com/office/powerpoint/2012/main" userId="S-1-5-21-1883540783-2560108476-681251530-171889"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2606B"/>
    <a:srgbClr val="C8102E"/>
    <a:srgbClr val="EBECF0"/>
    <a:srgbClr val="C8202F"/>
    <a:srgbClr val="26C93C"/>
    <a:srgbClr val="0147BB"/>
    <a:srgbClr val="51BAE9"/>
    <a:srgbClr val="009639"/>
    <a:srgbClr val="6F2FA0"/>
    <a:srgbClr val="9900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Нет стиля, сетка таблиц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899" autoAdjust="0"/>
    <p:restoredTop sz="96252" autoAdjust="0"/>
  </p:normalViewPr>
  <p:slideViewPr>
    <p:cSldViewPr snapToGrid="0">
      <p:cViewPr varScale="1">
        <p:scale>
          <a:sx n="88" d="100"/>
          <a:sy n="88" d="100"/>
        </p:scale>
        <p:origin x="226" y="62"/>
      </p:cViewPr>
      <p:guideLst/>
    </p:cSldViewPr>
  </p:slideViewPr>
  <p:outlineViewPr>
    <p:cViewPr>
      <p:scale>
        <a:sx n="33" d="100"/>
        <a:sy n="33" d="100"/>
      </p:scale>
      <p:origin x="0" y="-5070"/>
    </p:cViewPr>
  </p:outlineViewPr>
  <p:notesTextViewPr>
    <p:cViewPr>
      <p:scale>
        <a:sx n="1" d="1"/>
        <a:sy n="1" d="1"/>
      </p:scale>
      <p:origin x="0" y="0"/>
    </p:cViewPr>
  </p:notesTextViewPr>
  <p:notesViewPr>
    <p:cSldViewPr snapToGrid="0" showGuides="1">
      <p:cViewPr varScale="1">
        <p:scale>
          <a:sx n="99" d="100"/>
          <a:sy n="99" d="100"/>
        </p:scale>
        <p:origin x="2508" y="84"/>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commentAuthors" Target="commentAuthor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_____Microsoft_Excel.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738384242371676"/>
          <c:y val="5.136986647677344E-2"/>
          <c:w val="0.62443454479550986"/>
          <c:h val="0.94349314687554919"/>
        </c:manualLayout>
      </c:layout>
      <c:doughnutChart>
        <c:varyColors val="1"/>
        <c:ser>
          <c:idx val="0"/>
          <c:order val="0"/>
          <c:tx>
            <c:strRef>
              <c:f>Лист1!$B$1</c:f>
              <c:strCache>
                <c:ptCount val="1"/>
                <c:pt idx="0">
                  <c:v>Продажи</c:v>
                </c:pt>
              </c:strCache>
            </c:strRef>
          </c:tx>
          <c:spPr>
            <a:solidFill>
              <a:srgbClr val="C8102E"/>
            </a:solidFill>
            <a:ln>
              <a:noFill/>
            </a:ln>
          </c:spPr>
          <c:explosion val="13"/>
          <c:dPt>
            <c:idx val="0"/>
            <c:bubble3D val="0"/>
            <c:spPr>
              <a:solidFill>
                <a:srgbClr val="C5CAD0"/>
              </a:solidFill>
              <a:ln w="19050">
                <a:noFill/>
              </a:ln>
              <a:effectLst/>
            </c:spPr>
            <c:extLst>
              <c:ext xmlns:c16="http://schemas.microsoft.com/office/drawing/2014/chart" uri="{C3380CC4-5D6E-409C-BE32-E72D297353CC}">
                <c16:uniqueId val="{00000001-2407-4F16-8F94-A879C9FB4916}"/>
              </c:ext>
            </c:extLst>
          </c:dPt>
          <c:dPt>
            <c:idx val="1"/>
            <c:bubble3D val="0"/>
            <c:explosion val="0"/>
            <c:spPr>
              <a:solidFill>
                <a:srgbClr val="C8102E"/>
              </a:solidFill>
              <a:ln w="19050">
                <a:noFill/>
              </a:ln>
              <a:effectLst/>
            </c:spPr>
            <c:extLst>
              <c:ext xmlns:c16="http://schemas.microsoft.com/office/drawing/2014/chart" uri="{C3380CC4-5D6E-409C-BE32-E72D297353CC}">
                <c16:uniqueId val="{00000002-2407-4F16-8F94-A879C9FB4916}"/>
              </c:ext>
            </c:extLst>
          </c:dPt>
          <c:dPt>
            <c:idx val="2"/>
            <c:bubble3D val="0"/>
            <c:spPr>
              <a:solidFill>
                <a:srgbClr val="C8102E"/>
              </a:solidFill>
              <a:ln w="19050">
                <a:noFill/>
              </a:ln>
              <a:effectLst/>
            </c:spPr>
            <c:extLst>
              <c:ext xmlns:c16="http://schemas.microsoft.com/office/drawing/2014/chart" uri="{C3380CC4-5D6E-409C-BE32-E72D297353CC}">
                <c16:uniqueId val="{00000005-4BB3-4EB7-AD27-264194E923F3}"/>
              </c:ext>
            </c:extLst>
          </c:dPt>
          <c:dPt>
            <c:idx val="3"/>
            <c:bubble3D val="0"/>
            <c:spPr>
              <a:solidFill>
                <a:srgbClr val="C8102E"/>
              </a:solidFill>
              <a:ln w="19050">
                <a:noFill/>
              </a:ln>
              <a:effectLst/>
            </c:spPr>
            <c:extLst>
              <c:ext xmlns:c16="http://schemas.microsoft.com/office/drawing/2014/chart" uri="{C3380CC4-5D6E-409C-BE32-E72D297353CC}">
                <c16:uniqueId val="{00000007-4BB3-4EB7-AD27-264194E923F3}"/>
              </c:ext>
            </c:extLst>
          </c:dPt>
          <c:cat>
            <c:strRef>
              <c:f>Лист1!$A$2:$A$5</c:f>
              <c:strCache>
                <c:ptCount val="2"/>
                <c:pt idx="0">
                  <c:v>Кв. 1</c:v>
                </c:pt>
                <c:pt idx="1">
                  <c:v>Кв. 2</c:v>
                </c:pt>
              </c:strCache>
            </c:strRef>
          </c:cat>
          <c:val>
            <c:numRef>
              <c:f>Лист1!$B$2:$B$5</c:f>
              <c:numCache>
                <c:formatCode>General</c:formatCode>
                <c:ptCount val="4"/>
                <c:pt idx="0">
                  <c:v>96.5</c:v>
                </c:pt>
                <c:pt idx="1">
                  <c:v>3.5</c:v>
                </c:pt>
              </c:numCache>
            </c:numRef>
          </c:val>
          <c:extLst>
            <c:ext xmlns:c16="http://schemas.microsoft.com/office/drawing/2014/chart" uri="{C3380CC4-5D6E-409C-BE32-E72D297353CC}">
              <c16:uniqueId val="{00000000-2407-4F16-8F94-A879C9FB4916}"/>
            </c:ext>
          </c:extLst>
        </c:ser>
        <c:dLbls>
          <c:showLegendKey val="0"/>
          <c:showVal val="0"/>
          <c:showCatName val="0"/>
          <c:showSerName val="0"/>
          <c:showPercent val="0"/>
          <c:showBubbleSize val="0"/>
          <c:showLeaderLines val="1"/>
        </c:dLbls>
        <c:firstSliceAng val="248"/>
        <c:holeSize val="61"/>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16:creationId xmlns:a16="http://schemas.microsoft.com/office/drawing/2014/main" id="{A3F7EBF2-5A5C-BD46-4816-4AC05D73F14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a:extLst>
              <a:ext uri="{FF2B5EF4-FFF2-40B4-BE49-F238E27FC236}">
                <a16:creationId xmlns:a16="http://schemas.microsoft.com/office/drawing/2014/main" id="{8D399676-5747-0EC8-17FB-ACAC744CB5B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E0A378B-F649-49F2-8E77-44BAA4EBC161}" type="datetimeFigureOut">
              <a:rPr lang="ru-RU" smtClean="0"/>
              <a:t>15.11.2024</a:t>
            </a:fld>
            <a:endParaRPr lang="ru-RU"/>
          </a:p>
        </p:txBody>
      </p:sp>
      <p:sp>
        <p:nvSpPr>
          <p:cNvPr id="4" name="Нижний колонтитул 3">
            <a:extLst>
              <a:ext uri="{FF2B5EF4-FFF2-40B4-BE49-F238E27FC236}">
                <a16:creationId xmlns:a16="http://schemas.microsoft.com/office/drawing/2014/main" id="{1C301014-FD1C-DBDD-2A60-D40654A655F7}"/>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a:extLst>
              <a:ext uri="{FF2B5EF4-FFF2-40B4-BE49-F238E27FC236}">
                <a16:creationId xmlns:a16="http://schemas.microsoft.com/office/drawing/2014/main" id="{00028415-D752-FF1F-C201-8E1C09284FD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C5233E0-7862-41C7-9307-56BEF7FA36DC}" type="slidenum">
              <a:rPr lang="ru-RU" smtClean="0"/>
              <a:t>‹#›</a:t>
            </a:fld>
            <a:endParaRPr lang="ru-RU"/>
          </a:p>
        </p:txBody>
      </p:sp>
    </p:spTree>
    <p:extLst>
      <p:ext uri="{BB962C8B-B14F-4D97-AF65-F5344CB8AC3E}">
        <p14:creationId xmlns:p14="http://schemas.microsoft.com/office/powerpoint/2010/main" val="274167977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FCFE47-6C43-423D-9C17-979D168DE6AF}" type="datetimeFigureOut">
              <a:rPr lang="ru-RU" smtClean="0"/>
              <a:t>15.11.2024</a:t>
            </a:fld>
            <a:endParaRPr lang="ru-RU"/>
          </a:p>
        </p:txBody>
      </p:sp>
      <p:sp>
        <p:nvSpPr>
          <p:cNvPr id="4" name="Образ слайда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E56622-6ED6-4569-8DAB-22CFE2DBA5E1}" type="slidenum">
              <a:rPr lang="ru-RU" smtClean="0"/>
              <a:t>‹#›</a:t>
            </a:fld>
            <a:endParaRPr lang="ru-RU"/>
          </a:p>
        </p:txBody>
      </p:sp>
    </p:spTree>
    <p:extLst>
      <p:ext uri="{BB962C8B-B14F-4D97-AF65-F5344CB8AC3E}">
        <p14:creationId xmlns:p14="http://schemas.microsoft.com/office/powerpoint/2010/main" val="177334947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704608-2C05-71FD-0063-B7C62E85DED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B584F446-5917-290B-6FF1-ADF9798E79F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3B01C3D-4608-CEE6-76CA-C18FFB8DDCD8}"/>
              </a:ext>
            </a:extLst>
          </p:cNvPr>
          <p:cNvSpPr>
            <a:spLocks noGrp="1"/>
          </p:cNvSpPr>
          <p:nvPr>
            <p:ph type="body" idx="1"/>
          </p:nvPr>
        </p:nvSpPr>
        <p:spPr/>
        <p:txBody>
          <a:bodyPr/>
          <a:lstStyle/>
          <a:p>
            <a:endParaRPr lang="ru-RU" sz="100" dirty="0"/>
          </a:p>
        </p:txBody>
      </p:sp>
      <p:sp>
        <p:nvSpPr>
          <p:cNvPr id="4" name="Номер слайда 3">
            <a:extLst>
              <a:ext uri="{FF2B5EF4-FFF2-40B4-BE49-F238E27FC236}">
                <a16:creationId xmlns:a16="http://schemas.microsoft.com/office/drawing/2014/main" id="{8B2E1FAA-3C3F-279E-24DC-1264B5351A25}"/>
              </a:ext>
            </a:extLst>
          </p:cNvPr>
          <p:cNvSpPr>
            <a:spLocks noGrp="1"/>
          </p:cNvSpPr>
          <p:nvPr>
            <p:ph type="sldNum" sz="quarter" idx="10"/>
          </p:nvPr>
        </p:nvSpPr>
        <p:spPr/>
        <p:txBody>
          <a:bodyPr/>
          <a:lstStyle/>
          <a:p>
            <a:fld id="{DB7B6AEA-F049-4A42-828F-F23F68FF45AA}" type="slidenum">
              <a:rPr lang="ru-RU" smtClean="0"/>
              <a:t>1</a:t>
            </a:fld>
            <a:endParaRPr lang="ru-RU" dirty="0"/>
          </a:p>
        </p:txBody>
      </p:sp>
    </p:spTree>
    <p:extLst>
      <p:ext uri="{BB962C8B-B14F-4D97-AF65-F5344CB8AC3E}">
        <p14:creationId xmlns:p14="http://schemas.microsoft.com/office/powerpoint/2010/main" val="2413212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4FE56622-6ED6-4569-8DAB-22CFE2DBA5E1}" type="slidenum">
              <a:rPr lang="ru-RU" smtClean="0"/>
              <a:t>43</a:t>
            </a:fld>
            <a:endParaRPr lang="ru-RU"/>
          </a:p>
        </p:txBody>
      </p:sp>
    </p:spTree>
    <p:extLst>
      <p:ext uri="{BB962C8B-B14F-4D97-AF65-F5344CB8AC3E}">
        <p14:creationId xmlns:p14="http://schemas.microsoft.com/office/powerpoint/2010/main" val="8842289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4FE56622-6ED6-4569-8DAB-22CFE2DBA5E1}" type="slidenum">
              <a:rPr lang="ru-RU" smtClean="0"/>
              <a:t>45</a:t>
            </a:fld>
            <a:endParaRPr lang="ru-RU"/>
          </a:p>
        </p:txBody>
      </p:sp>
    </p:spTree>
    <p:extLst>
      <p:ext uri="{BB962C8B-B14F-4D97-AF65-F5344CB8AC3E}">
        <p14:creationId xmlns:p14="http://schemas.microsoft.com/office/powerpoint/2010/main" val="32868662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4FE56622-6ED6-4569-8DAB-22CFE2DBA5E1}" type="slidenum">
              <a:rPr lang="ru-RU" smtClean="0"/>
              <a:t>9</a:t>
            </a:fld>
            <a:endParaRPr lang="ru-RU"/>
          </a:p>
        </p:txBody>
      </p:sp>
    </p:spTree>
    <p:extLst>
      <p:ext uri="{BB962C8B-B14F-4D97-AF65-F5344CB8AC3E}">
        <p14:creationId xmlns:p14="http://schemas.microsoft.com/office/powerpoint/2010/main" val="22649435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9F5B2B-2726-0CB9-6E8F-4DF19D9CDADC}"/>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DB88494-765A-A79B-CD02-A8570F4BC17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235508C-C18B-28D4-1BDC-DF9791793DD3}"/>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99776334-EA22-0AD0-633B-BF8B410305C3}"/>
              </a:ext>
            </a:extLst>
          </p:cNvPr>
          <p:cNvSpPr>
            <a:spLocks noGrp="1"/>
          </p:cNvSpPr>
          <p:nvPr>
            <p:ph type="sldNum" sz="quarter" idx="10"/>
          </p:nvPr>
        </p:nvSpPr>
        <p:spPr/>
        <p:txBody>
          <a:bodyPr/>
          <a:lstStyle/>
          <a:p>
            <a:fld id="{4FE56622-6ED6-4569-8DAB-22CFE2DBA5E1}" type="slidenum">
              <a:rPr lang="ru-RU" smtClean="0"/>
              <a:t>11</a:t>
            </a:fld>
            <a:endParaRPr lang="ru-RU"/>
          </a:p>
        </p:txBody>
      </p:sp>
    </p:spTree>
    <p:extLst>
      <p:ext uri="{BB962C8B-B14F-4D97-AF65-F5344CB8AC3E}">
        <p14:creationId xmlns:p14="http://schemas.microsoft.com/office/powerpoint/2010/main" val="42873198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067D3E-7C32-7FD4-07EE-EF269632F2CD}"/>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1BFA402-D041-6163-B7CB-898443E938A0}"/>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A2025BD-9DF8-0124-5678-7737C20AFEF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84A32DB-51BF-A735-B730-270467B4D354}"/>
              </a:ext>
            </a:extLst>
          </p:cNvPr>
          <p:cNvSpPr>
            <a:spLocks noGrp="1"/>
          </p:cNvSpPr>
          <p:nvPr>
            <p:ph type="sldNum" sz="quarter" idx="10"/>
          </p:nvPr>
        </p:nvSpPr>
        <p:spPr/>
        <p:txBody>
          <a:bodyPr/>
          <a:lstStyle/>
          <a:p>
            <a:fld id="{4FE56622-6ED6-4569-8DAB-22CFE2DBA5E1}" type="slidenum">
              <a:rPr lang="ru-RU" smtClean="0"/>
              <a:t>12</a:t>
            </a:fld>
            <a:endParaRPr lang="ru-RU"/>
          </a:p>
        </p:txBody>
      </p:sp>
    </p:spTree>
    <p:extLst>
      <p:ext uri="{BB962C8B-B14F-4D97-AF65-F5344CB8AC3E}">
        <p14:creationId xmlns:p14="http://schemas.microsoft.com/office/powerpoint/2010/main" val="30656418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4FE56622-6ED6-4569-8DAB-22CFE2DBA5E1}" type="slidenum">
              <a:rPr lang="ru-RU" smtClean="0"/>
              <a:t>13</a:t>
            </a:fld>
            <a:endParaRPr lang="ru-RU"/>
          </a:p>
        </p:txBody>
      </p:sp>
    </p:spTree>
    <p:extLst>
      <p:ext uri="{BB962C8B-B14F-4D97-AF65-F5344CB8AC3E}">
        <p14:creationId xmlns:p14="http://schemas.microsoft.com/office/powerpoint/2010/main" val="25623612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4FE56622-6ED6-4569-8DAB-22CFE2DBA5E1}" type="slidenum">
              <a:rPr lang="ru-RU" smtClean="0"/>
              <a:t>24</a:t>
            </a:fld>
            <a:endParaRPr lang="ru-RU"/>
          </a:p>
        </p:txBody>
      </p:sp>
    </p:spTree>
    <p:extLst>
      <p:ext uri="{BB962C8B-B14F-4D97-AF65-F5344CB8AC3E}">
        <p14:creationId xmlns:p14="http://schemas.microsoft.com/office/powerpoint/2010/main" val="170124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4FE56622-6ED6-4569-8DAB-22CFE2DBA5E1}" type="slidenum">
              <a:rPr lang="ru-RU" smtClean="0"/>
              <a:t>35</a:t>
            </a:fld>
            <a:endParaRPr lang="ru-RU"/>
          </a:p>
        </p:txBody>
      </p:sp>
    </p:spTree>
    <p:extLst>
      <p:ext uri="{BB962C8B-B14F-4D97-AF65-F5344CB8AC3E}">
        <p14:creationId xmlns:p14="http://schemas.microsoft.com/office/powerpoint/2010/main" val="8179012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4FE56622-6ED6-4569-8DAB-22CFE2DBA5E1}" type="slidenum">
              <a:rPr lang="ru-RU" smtClean="0"/>
              <a:t>37</a:t>
            </a:fld>
            <a:endParaRPr lang="ru-RU"/>
          </a:p>
        </p:txBody>
      </p:sp>
    </p:spTree>
    <p:extLst>
      <p:ext uri="{BB962C8B-B14F-4D97-AF65-F5344CB8AC3E}">
        <p14:creationId xmlns:p14="http://schemas.microsoft.com/office/powerpoint/2010/main" val="32901291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4FE56622-6ED6-4569-8DAB-22CFE2DBA5E1}" type="slidenum">
              <a:rPr lang="ru-RU" smtClean="0"/>
              <a:t>38</a:t>
            </a:fld>
            <a:endParaRPr lang="ru-RU"/>
          </a:p>
        </p:txBody>
      </p:sp>
    </p:spTree>
    <p:extLst>
      <p:ext uri="{BB962C8B-B14F-4D97-AF65-F5344CB8AC3E}">
        <p14:creationId xmlns:p14="http://schemas.microsoft.com/office/powerpoint/2010/main" val="7978920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fld id="{9CC5C9D1-C16E-480F-893F-CCB0C50C74EE}" type="datetimeFigureOut">
              <a:rPr lang="ru-RU" smtClean="0"/>
              <a:t>15.11.2024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9365150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fld id="{9CC5C9D1-C16E-480F-893F-CCB0C50C74EE}" type="datetimeFigureOut">
              <a:rPr lang="ru-RU" smtClean="0"/>
              <a:t>15.11.2024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17706990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8724900" y="365125"/>
            <a:ext cx="2628900"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fld id="{9CC5C9D1-C16E-480F-893F-CCB0C50C74EE}" type="datetimeFigureOut">
              <a:rPr lang="ru-RU" smtClean="0"/>
              <a:t>15.11.2024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23895829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Заголовок и объект">
    <p:spTree>
      <p:nvGrpSpPr>
        <p:cNvPr id="1" name=""/>
        <p:cNvGrpSpPr/>
        <p:nvPr/>
      </p:nvGrpSpPr>
      <p:grpSpPr>
        <a:xfrm>
          <a:off x="0" y="0"/>
          <a:ext cx="0" cy="0"/>
          <a:chOff x="0" y="0"/>
          <a:chExt cx="0" cy="0"/>
        </a:xfrm>
      </p:grpSpPr>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pic>
        <p:nvPicPr>
          <p:cNvPr id="5" name="Рисунок 4"/>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057274" y="866774"/>
            <a:ext cx="11134725" cy="5991225"/>
          </a:xfrm>
          <a:prstGeom prst="rect">
            <a:avLst/>
          </a:prstGeom>
        </p:spPr>
      </p:pic>
      <p:sp>
        <p:nvSpPr>
          <p:cNvPr id="2" name="Прямоугольник 1"/>
          <p:cNvSpPr/>
          <p:nvPr userDrawn="1"/>
        </p:nvSpPr>
        <p:spPr>
          <a:xfrm>
            <a:off x="3800476" y="4429125"/>
            <a:ext cx="1143000" cy="2428875"/>
          </a:xfrm>
          <a:prstGeom prst="rect">
            <a:avLst/>
          </a:prstGeom>
          <a:gradFill>
            <a:gsLst>
              <a:gs pos="61000">
                <a:srgbClr val="FFFFFF"/>
              </a:gs>
              <a:gs pos="24000">
                <a:schemeClr val="bg1"/>
              </a:gs>
              <a:gs pos="100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Номер слайда 6"/>
          <p:cNvSpPr>
            <a:spLocks noGrp="1"/>
          </p:cNvSpPr>
          <p:nvPr>
            <p:ph type="sldNum" sz="quarter" idx="4"/>
          </p:nvPr>
        </p:nvSpPr>
        <p:spPr>
          <a:xfrm>
            <a:off x="11099800" y="6237288"/>
            <a:ext cx="649288" cy="620712"/>
          </a:xfrm>
          <a:prstGeom prst="rect">
            <a:avLst/>
          </a:prstGeom>
        </p:spPr>
        <p:txBody>
          <a:bodyPr rIns="0" anchor="ctr"/>
          <a:lstStyle>
            <a:lvl1pPr algn="r">
              <a:defRPr sz="1100">
                <a:solidFill>
                  <a:srgbClr val="939BA1"/>
                </a:solidFill>
                <a:latin typeface="Akrobat" panose="00000600000000000000" pitchFamily="50" charset="-52"/>
              </a:defRPr>
            </a:lvl1pPr>
          </a:lstStyle>
          <a:p>
            <a:fld id="{E34BF6E4-D47A-419C-A4D1-F6058DEB3941}" type="slidenum">
              <a:rPr lang="ru-RU" smtClean="0"/>
              <a:pPr/>
              <a:t>‹#›</a:t>
            </a:fld>
            <a:endParaRPr lang="ru-RU" dirty="0"/>
          </a:p>
        </p:txBody>
      </p:sp>
    </p:spTree>
    <p:extLst>
      <p:ext uri="{BB962C8B-B14F-4D97-AF65-F5344CB8AC3E}">
        <p14:creationId xmlns:p14="http://schemas.microsoft.com/office/powerpoint/2010/main" val="562037629"/>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Заголовок и объект">
    <p:spTree>
      <p:nvGrpSpPr>
        <p:cNvPr id="1" name=""/>
        <p:cNvGrpSpPr/>
        <p:nvPr/>
      </p:nvGrpSpPr>
      <p:grpSpPr>
        <a:xfrm>
          <a:off x="0" y="0"/>
          <a:ext cx="0" cy="0"/>
          <a:chOff x="0" y="0"/>
          <a:chExt cx="0" cy="0"/>
        </a:xfrm>
      </p:grpSpPr>
      <p:pic>
        <p:nvPicPr>
          <p:cNvPr id="7" name="Рисунок 6"/>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011354933"/>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Заголовок и объект">
    <p:spTree>
      <p:nvGrpSpPr>
        <p:cNvPr id="1" name=""/>
        <p:cNvGrpSpPr/>
        <p:nvPr/>
      </p:nvGrpSpPr>
      <p:grpSpPr>
        <a:xfrm>
          <a:off x="0" y="0"/>
          <a:ext cx="0" cy="0"/>
          <a:chOff x="0" y="0"/>
          <a:chExt cx="0" cy="0"/>
        </a:xfrm>
      </p:grpSpPr>
      <p:sp>
        <p:nvSpPr>
          <p:cNvPr id="8" name="Прямоугольник 7"/>
          <p:cNvSpPr/>
          <p:nvPr userDrawn="1"/>
        </p:nvSpPr>
        <p:spPr>
          <a:xfrm>
            <a:off x="0" y="0"/>
            <a:ext cx="12192000" cy="6858000"/>
          </a:xfrm>
          <a:prstGeom prst="rect">
            <a:avLst/>
          </a:prstGeom>
          <a:solidFill>
            <a:srgbClr val="EBEC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5" name="Рисунок 4">
            <a:extLst>
              <a:ext uri="{FF2B5EF4-FFF2-40B4-BE49-F238E27FC236}">
                <a16:creationId xmlns:a16="http://schemas.microsoft.com/office/drawing/2014/main" id="{EFCE8A97-883A-400E-8FFA-2691DFC3EC6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873124"/>
            <a:ext cx="7447844" cy="5984875"/>
          </a:xfrm>
          <a:prstGeom prst="rect">
            <a:avLst/>
          </a:prstGeom>
        </p:spPr>
      </p:pic>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2" name="Скругленный прямоугольник 1"/>
          <p:cNvSpPr/>
          <p:nvPr userDrawn="1"/>
        </p:nvSpPr>
        <p:spPr>
          <a:xfrm>
            <a:off x="469900" y="476250"/>
            <a:ext cx="368300" cy="3429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 name="Номер слайда 6"/>
          <p:cNvSpPr>
            <a:spLocks noGrp="1"/>
          </p:cNvSpPr>
          <p:nvPr>
            <p:ph type="sldNum" sz="quarter" idx="4"/>
          </p:nvPr>
        </p:nvSpPr>
        <p:spPr>
          <a:xfrm>
            <a:off x="11099800" y="6237288"/>
            <a:ext cx="649288" cy="620712"/>
          </a:xfrm>
          <a:prstGeom prst="rect">
            <a:avLst/>
          </a:prstGeom>
        </p:spPr>
        <p:txBody>
          <a:bodyPr rIns="0" anchor="ctr"/>
          <a:lstStyle>
            <a:lvl1pPr algn="r">
              <a:defRPr sz="1100">
                <a:solidFill>
                  <a:srgbClr val="939BA1"/>
                </a:solidFill>
                <a:latin typeface="Akrobat" panose="00000600000000000000" pitchFamily="50" charset="-52"/>
              </a:defRPr>
            </a:lvl1pPr>
          </a:lstStyle>
          <a:p>
            <a:fld id="{E34BF6E4-D47A-419C-A4D1-F6058DEB3941}" type="slidenum">
              <a:rPr lang="ru-RU" smtClean="0"/>
              <a:pPr/>
              <a:t>‹#›</a:t>
            </a:fld>
            <a:endParaRPr lang="ru-RU" dirty="0"/>
          </a:p>
        </p:txBody>
      </p:sp>
    </p:spTree>
    <p:extLst>
      <p:ext uri="{BB962C8B-B14F-4D97-AF65-F5344CB8AC3E}">
        <p14:creationId xmlns:p14="http://schemas.microsoft.com/office/powerpoint/2010/main" val="3342653231"/>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Заголовок и объект">
    <p:spTree>
      <p:nvGrpSpPr>
        <p:cNvPr id="1" name=""/>
        <p:cNvGrpSpPr/>
        <p:nvPr/>
      </p:nvGrpSpPr>
      <p:grpSpPr>
        <a:xfrm>
          <a:off x="0" y="0"/>
          <a:ext cx="0" cy="0"/>
          <a:chOff x="0" y="0"/>
          <a:chExt cx="0" cy="0"/>
        </a:xfrm>
      </p:grpSpPr>
      <p:pic>
        <p:nvPicPr>
          <p:cNvPr id="9" name="Picture 17">
            <a:extLst>
              <a:ext uri="{FF2B5EF4-FFF2-40B4-BE49-F238E27FC236}">
                <a16:creationId xmlns:a16="http://schemas.microsoft.com/office/drawing/2014/main" id="{93F183F0-AB55-46E5-96FD-77C5A33DB0E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a:ext>
            </a:extLst>
          </a:blip>
          <a:srcRect/>
          <a:stretch/>
        </p:blipFill>
        <p:spPr>
          <a:xfrm>
            <a:off x="0" y="2662425"/>
            <a:ext cx="12192000" cy="4195575"/>
          </a:xfrm>
          <a:prstGeom prst="rect">
            <a:avLst/>
          </a:prstGeom>
        </p:spPr>
      </p:pic>
      <p:sp>
        <p:nvSpPr>
          <p:cNvPr id="10" name="Rectangle 23">
            <a:extLst>
              <a:ext uri="{FF2B5EF4-FFF2-40B4-BE49-F238E27FC236}">
                <a16:creationId xmlns:a16="http://schemas.microsoft.com/office/drawing/2014/main" id="{2AD8FF64-1FB2-4FB2-9997-6EE64A44CADE}"/>
              </a:ext>
            </a:extLst>
          </p:cNvPr>
          <p:cNvSpPr/>
          <p:nvPr userDrawn="1"/>
        </p:nvSpPr>
        <p:spPr>
          <a:xfrm>
            <a:off x="0" y="1521993"/>
            <a:ext cx="12192000" cy="4808957"/>
          </a:xfrm>
          <a:prstGeom prst="rect">
            <a:avLst/>
          </a:prstGeom>
          <a:gradFill>
            <a:gsLst>
              <a:gs pos="1800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2" name="Скругленный прямоугольник 1"/>
          <p:cNvSpPr/>
          <p:nvPr userDrawn="1"/>
        </p:nvSpPr>
        <p:spPr>
          <a:xfrm>
            <a:off x="469900" y="476250"/>
            <a:ext cx="368300" cy="3429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921943093"/>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Заголовок и объект">
    <p:spTree>
      <p:nvGrpSpPr>
        <p:cNvPr id="1" name=""/>
        <p:cNvGrpSpPr/>
        <p:nvPr/>
      </p:nvGrpSpPr>
      <p:grpSpPr>
        <a:xfrm>
          <a:off x="0" y="0"/>
          <a:ext cx="0" cy="0"/>
          <a:chOff x="0" y="0"/>
          <a:chExt cx="0" cy="0"/>
        </a:xfrm>
      </p:grpSpPr>
      <p:pic>
        <p:nvPicPr>
          <p:cNvPr id="11" name="Рисунок 10"/>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2" name="Скругленный прямоугольник 1"/>
          <p:cNvSpPr/>
          <p:nvPr userDrawn="1"/>
        </p:nvSpPr>
        <p:spPr>
          <a:xfrm>
            <a:off x="469900" y="476250"/>
            <a:ext cx="368300" cy="3429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521413655"/>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Заголовок и объект">
    <p:spTree>
      <p:nvGrpSpPr>
        <p:cNvPr id="1" name=""/>
        <p:cNvGrpSpPr/>
        <p:nvPr/>
      </p:nvGrpSpPr>
      <p:grpSpPr>
        <a:xfrm>
          <a:off x="0" y="0"/>
          <a:ext cx="0" cy="0"/>
          <a:chOff x="0" y="0"/>
          <a:chExt cx="0" cy="0"/>
        </a:xfrm>
      </p:grpSpPr>
      <p:pic>
        <p:nvPicPr>
          <p:cNvPr id="3" name="Рисунок 2"/>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2" name="Скругленный прямоугольник 1"/>
          <p:cNvSpPr/>
          <p:nvPr userDrawn="1"/>
        </p:nvSpPr>
        <p:spPr>
          <a:xfrm>
            <a:off x="469900" y="476250"/>
            <a:ext cx="368300" cy="3429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583226132"/>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Заголовок и объект">
    <p:spTree>
      <p:nvGrpSpPr>
        <p:cNvPr id="1" name=""/>
        <p:cNvGrpSpPr/>
        <p:nvPr/>
      </p:nvGrpSpPr>
      <p:grpSpPr>
        <a:xfrm>
          <a:off x="0" y="0"/>
          <a:ext cx="0" cy="0"/>
          <a:chOff x="0" y="0"/>
          <a:chExt cx="0" cy="0"/>
        </a:xfrm>
      </p:grpSpPr>
      <p:sp>
        <p:nvSpPr>
          <p:cNvPr id="4" name="Заголовок 1"/>
          <p:cNvSpPr>
            <a:spLocks noGrp="1"/>
          </p:cNvSpPr>
          <p:nvPr>
            <p:ph type="title"/>
          </p:nvPr>
        </p:nvSpPr>
        <p:spPr>
          <a:xfrm>
            <a:off x="990600" y="378935"/>
            <a:ext cx="10758488" cy="562393"/>
          </a:xfrm>
        </p:spPr>
        <p:txBody>
          <a:bodyPr>
            <a:noAutofit/>
          </a:bodyPr>
          <a:lstStyle>
            <a:lvl1pPr>
              <a:defRPr sz="3500">
                <a:solidFill>
                  <a:srgbClr val="52606B"/>
                </a:solidFill>
                <a:latin typeface="Akrobat Bold" panose="00000800000000000000" pitchFamily="50" charset="-52"/>
              </a:defRPr>
            </a:lvl1pPr>
          </a:lstStyle>
          <a:p>
            <a:r>
              <a:rPr lang="ru-RU" dirty="0"/>
              <a:t>Образец заголовка</a:t>
            </a:r>
          </a:p>
        </p:txBody>
      </p:sp>
      <p:sp>
        <p:nvSpPr>
          <p:cNvPr id="6" name="Freeform 5"/>
          <p:cNvSpPr>
            <a:spLocks noEditPoints="1"/>
          </p:cNvSpPr>
          <p:nvPr userDrawn="1"/>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 name="Номер слайда 6"/>
          <p:cNvSpPr>
            <a:spLocks noGrp="1"/>
          </p:cNvSpPr>
          <p:nvPr>
            <p:ph type="sldNum" sz="quarter" idx="4"/>
          </p:nvPr>
        </p:nvSpPr>
        <p:spPr>
          <a:xfrm>
            <a:off x="11099800" y="6237288"/>
            <a:ext cx="649288" cy="620712"/>
          </a:xfrm>
          <a:prstGeom prst="rect">
            <a:avLst/>
          </a:prstGeom>
        </p:spPr>
        <p:txBody>
          <a:bodyPr rIns="0" anchor="ctr"/>
          <a:lstStyle>
            <a:lvl1pPr algn="r">
              <a:defRPr sz="1100">
                <a:solidFill>
                  <a:srgbClr val="939BA1"/>
                </a:solidFill>
                <a:latin typeface="Akrobat" panose="00000600000000000000" pitchFamily="50" charset="-52"/>
              </a:defRPr>
            </a:lvl1pPr>
          </a:lstStyle>
          <a:p>
            <a:fld id="{E34BF6E4-D47A-419C-A4D1-F6058DEB3941}" type="slidenum">
              <a:rPr lang="ru-RU" smtClean="0"/>
              <a:pPr/>
              <a:t>‹#›</a:t>
            </a:fld>
            <a:endParaRPr lang="ru-RU" dirty="0"/>
          </a:p>
        </p:txBody>
      </p:sp>
    </p:spTree>
    <p:extLst>
      <p:ext uri="{BB962C8B-B14F-4D97-AF65-F5344CB8AC3E}">
        <p14:creationId xmlns:p14="http://schemas.microsoft.com/office/powerpoint/2010/main" val="3251165182"/>
      </p:ext>
    </p:extLst>
  </p:cSld>
  <p:clrMapOvr>
    <a:masterClrMapping/>
  </p:clrMapOvr>
  <p:extLst>
    <p:ext uri="{DCECCB84-F9BA-43D5-87BE-67443E8EF086}">
      <p15:sldGuideLst xmlns:p15="http://schemas.microsoft.com/office/powerpoint/2012/main">
        <p15:guide id="1" orient="horz" pos="822">
          <p15:clr>
            <a:srgbClr val="FBAE40"/>
          </p15:clr>
        </p15:guide>
        <p15:guide id="2" orient="horz" pos="255">
          <p15:clr>
            <a:srgbClr val="FBAE40"/>
          </p15:clr>
        </p15:guide>
        <p15:guide id="3" orient="horz" pos="3929">
          <p15:clr>
            <a:srgbClr val="FBAE40"/>
          </p15:clr>
        </p15:guide>
        <p15:guide id="4" orient="horz" pos="550">
          <p15:clr>
            <a:srgbClr val="FBAE40"/>
          </p15:clr>
        </p15:guide>
        <p15:guide id="5" pos="257">
          <p15:clr>
            <a:srgbClr val="FBAE40"/>
          </p15:clr>
        </p15:guide>
        <p15:guide id="6" pos="665">
          <p15:clr>
            <a:srgbClr val="FBAE40"/>
          </p15:clr>
        </p15:guide>
        <p15:guide id="7" pos="869">
          <p15:clr>
            <a:srgbClr val="FBAE40"/>
          </p15:clr>
        </p15:guide>
        <p15:guide id="8" pos="1277">
          <p15:clr>
            <a:srgbClr val="FBAE40"/>
          </p15:clr>
        </p15:guide>
        <p15:guide id="9" pos="1481">
          <p15:clr>
            <a:srgbClr val="FBAE40"/>
          </p15:clr>
        </p15:guide>
        <p15:guide id="10" pos="1890">
          <p15:clr>
            <a:srgbClr val="FBAE40"/>
          </p15:clr>
        </p15:guide>
        <p15:guide id="11" pos="2094">
          <p15:clr>
            <a:srgbClr val="FBAE40"/>
          </p15:clr>
        </p15:guide>
        <p15:guide id="12" pos="2502">
          <p15:clr>
            <a:srgbClr val="FBAE40"/>
          </p15:clr>
        </p15:guide>
        <p15:guide id="13" pos="2706">
          <p15:clr>
            <a:srgbClr val="FBAE40"/>
          </p15:clr>
        </p15:guide>
        <p15:guide id="14" pos="3114">
          <p15:clr>
            <a:srgbClr val="FBAE40"/>
          </p15:clr>
        </p15:guide>
        <p15:guide id="15" pos="3318">
          <p15:clr>
            <a:srgbClr val="FBAE40"/>
          </p15:clr>
        </p15:guide>
        <p15:guide id="16" pos="3727">
          <p15:clr>
            <a:srgbClr val="FBAE40"/>
          </p15:clr>
        </p15:guide>
        <p15:guide id="17" pos="3931">
          <p15:clr>
            <a:srgbClr val="FBAE40"/>
          </p15:clr>
        </p15:guide>
        <p15:guide id="18" pos="4339">
          <p15:clr>
            <a:srgbClr val="FBAE40"/>
          </p15:clr>
        </p15:guide>
        <p15:guide id="19" pos="4543">
          <p15:clr>
            <a:srgbClr val="FBAE40"/>
          </p15:clr>
        </p15:guide>
        <p15:guide id="20" pos="4951">
          <p15:clr>
            <a:srgbClr val="FBAE40"/>
          </p15:clr>
        </p15:guide>
        <p15:guide id="21" pos="5155">
          <p15:clr>
            <a:srgbClr val="FBAE40"/>
          </p15:clr>
        </p15:guide>
        <p15:guide id="22" pos="5768">
          <p15:clr>
            <a:srgbClr val="FBAE40"/>
          </p15:clr>
        </p15:guide>
        <p15:guide id="23" pos="5564">
          <p15:clr>
            <a:srgbClr val="FBAE40"/>
          </p15:clr>
        </p15:guide>
        <p15:guide id="24" pos="6176">
          <p15:clr>
            <a:srgbClr val="FBAE40"/>
          </p15:clr>
        </p15:guide>
        <p15:guide id="25" pos="6380">
          <p15:clr>
            <a:srgbClr val="FBAE40"/>
          </p15:clr>
        </p15:guide>
        <p15:guide id="26" pos="6766">
          <p15:clr>
            <a:srgbClr val="FBAE40"/>
          </p15:clr>
        </p15:guide>
        <p15:guide id="27" pos="6992">
          <p15:clr>
            <a:srgbClr val="FBAE40"/>
          </p15:clr>
        </p15:guide>
        <p15:guide id="28" pos="740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fld id="{9CC5C9D1-C16E-480F-893F-CCB0C50C74EE}" type="datetimeFigureOut">
              <a:rPr lang="ru-RU" smtClean="0"/>
              <a:t>15.11.2024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2918368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fld id="{9CC5C9D1-C16E-480F-893F-CCB0C50C74EE}" type="datetimeFigureOut">
              <a:rPr lang="ru-RU" smtClean="0"/>
              <a:t>15.11.2024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37790554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fld id="{9CC5C9D1-C16E-480F-893F-CCB0C50C74EE}" type="datetimeFigureOut">
              <a:rPr lang="ru-RU" smtClean="0"/>
              <a:t>15.11.2024</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5423245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39788" y="365125"/>
            <a:ext cx="10515600" cy="1325563"/>
          </a:xfrm>
        </p:spPr>
        <p:txBody>
          <a:bodyPr/>
          <a:lstStyle/>
          <a:p>
            <a:r>
              <a:rPr lang="ru-RU"/>
              <a:t>Образец заголовка</a:t>
            </a:r>
          </a:p>
        </p:txBody>
      </p:sp>
      <p:sp>
        <p:nvSpPr>
          <p:cNvPr id="3" name="Текст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fld id="{9CC5C9D1-C16E-480F-893F-CCB0C50C74EE}" type="datetimeFigureOut">
              <a:rPr lang="ru-RU" smtClean="0"/>
              <a:t>15.11.2024</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221588541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fld id="{9CC5C9D1-C16E-480F-893F-CCB0C50C74EE}" type="datetimeFigureOut">
              <a:rPr lang="ru-RU" smtClean="0"/>
              <a:t>15.11.2024</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41351844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9CC5C9D1-C16E-480F-893F-CCB0C50C74EE}" type="datetimeFigureOut">
              <a:rPr lang="ru-RU" smtClean="0"/>
              <a:t>15.11.2024</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42839944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fld id="{9CC5C9D1-C16E-480F-893F-CCB0C50C74EE}" type="datetimeFigureOut">
              <a:rPr lang="ru-RU" smtClean="0"/>
              <a:t>15.11.2024</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214676087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fld id="{9CC5C9D1-C16E-480F-893F-CCB0C50C74EE}" type="datetimeFigureOut">
              <a:rPr lang="ru-RU" smtClean="0"/>
              <a:t>15.11.2024</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a:xfrm>
            <a:off x="8610600" y="6356350"/>
            <a:ext cx="2743200" cy="365125"/>
          </a:xfrm>
          <a:prstGeom prst="rect">
            <a:avLst/>
          </a:prstGeom>
        </p:spPr>
        <p:txBody>
          <a:bodyPr/>
          <a:lstStyle/>
          <a:p>
            <a:fld id="{D4B772F1-E69D-45BE-9813-537BAC4C6165}" type="slidenum">
              <a:rPr lang="ru-RU" smtClean="0"/>
              <a:t>‹#›</a:t>
            </a:fld>
            <a:endParaRPr lang="ru-RU"/>
          </a:p>
        </p:txBody>
      </p:sp>
    </p:spTree>
    <p:extLst>
      <p:ext uri="{BB962C8B-B14F-4D97-AF65-F5344CB8AC3E}">
        <p14:creationId xmlns:p14="http://schemas.microsoft.com/office/powerpoint/2010/main" val="33714742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CC5C9D1-C16E-480F-893F-CCB0C50C74EE}" type="datetimeFigureOut">
              <a:rPr lang="ru-RU" smtClean="0"/>
              <a:t>15.11.2024</a:t>
            </a:fld>
            <a:endParaRPr lang="ru-RU"/>
          </a:p>
        </p:txBody>
      </p:sp>
      <p:sp>
        <p:nvSpPr>
          <p:cNvPr id="5" name="Нижний колонтитул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7" name="Номер слайда 6"/>
          <p:cNvSpPr>
            <a:spLocks noGrp="1"/>
          </p:cNvSpPr>
          <p:nvPr>
            <p:ph type="sldNum" sz="quarter" idx="4"/>
          </p:nvPr>
        </p:nvSpPr>
        <p:spPr>
          <a:xfrm>
            <a:off x="11099800" y="6237288"/>
            <a:ext cx="649288" cy="620712"/>
          </a:xfrm>
          <a:prstGeom prst="rect">
            <a:avLst/>
          </a:prstGeom>
        </p:spPr>
        <p:txBody>
          <a:bodyPr rIns="0" anchor="ctr"/>
          <a:lstStyle>
            <a:lvl1pPr algn="r">
              <a:defRPr sz="1100">
                <a:solidFill>
                  <a:srgbClr val="939BA1"/>
                </a:solidFill>
                <a:latin typeface="Akrobat" panose="00000600000000000000" pitchFamily="50" charset="-52"/>
              </a:defRPr>
            </a:lvl1pPr>
          </a:lstStyle>
          <a:p>
            <a:fld id="{E34BF6E4-D47A-419C-A4D1-F6058DEB3941}" type="slidenum">
              <a:rPr lang="ru-RU" smtClean="0"/>
              <a:pPr/>
              <a:t>‹#›</a:t>
            </a:fld>
            <a:endParaRPr lang="ru-RU" dirty="0"/>
          </a:p>
        </p:txBody>
      </p:sp>
    </p:spTree>
    <p:extLst>
      <p:ext uri="{BB962C8B-B14F-4D97-AF65-F5344CB8AC3E}">
        <p14:creationId xmlns:p14="http://schemas.microsoft.com/office/powerpoint/2010/main" val="274670535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7" r:id="rId12"/>
    <p:sldLayoutId id="2147483662" r:id="rId13"/>
    <p:sldLayoutId id="2147483663" r:id="rId14"/>
    <p:sldLayoutId id="2147483664" r:id="rId15"/>
    <p:sldLayoutId id="2147483665" r:id="rId16"/>
    <p:sldLayoutId id="2147483666" r:id="rId17"/>
    <p:sldLayoutId id="2147483668"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3.jpeg"/><Relationship Id="rId1" Type="http://schemas.openxmlformats.org/officeDocument/2006/relationships/slideLayout" Target="../slideLayouts/slideLayout12.xml"/><Relationship Id="rId4" Type="http://schemas.openxmlformats.org/officeDocument/2006/relationships/image" Target="../media/image23.png"/></Relationships>
</file>

<file path=ppt/slides/_rels/slide11.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3.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1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2.xml"/><Relationship Id="rId5" Type="http://schemas.openxmlformats.org/officeDocument/2006/relationships/image" Target="../media/image44.png"/><Relationship Id="rId4" Type="http://schemas.openxmlformats.org/officeDocument/2006/relationships/image" Target="../media/image43.png"/></Relationships>
</file>

<file path=ppt/slides/_rels/slide1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13.jpeg"/><Relationship Id="rId1" Type="http://schemas.openxmlformats.org/officeDocument/2006/relationships/slideLayout" Target="../slideLayouts/slideLayout12.xml"/><Relationship Id="rId5" Type="http://schemas.openxmlformats.org/officeDocument/2006/relationships/image" Target="../media/image48.png"/><Relationship Id="rId4" Type="http://schemas.openxmlformats.org/officeDocument/2006/relationships/image" Target="../media/image47.png"/></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2.xml"/><Relationship Id="rId5" Type="http://schemas.openxmlformats.org/officeDocument/2006/relationships/image" Target="../media/image52.png"/><Relationship Id="rId4" Type="http://schemas.openxmlformats.org/officeDocument/2006/relationships/image" Target="../media/image51.png"/></Relationships>
</file>

<file path=ppt/slides/_rels/slide1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13.jpeg"/><Relationship Id="rId1" Type="http://schemas.openxmlformats.org/officeDocument/2006/relationships/slideLayout" Target="../slideLayouts/slideLayout1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13.jpeg"/><Relationship Id="rId1" Type="http://schemas.openxmlformats.org/officeDocument/2006/relationships/slideLayout" Target="../slideLayouts/slideLayout12.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2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13.jpeg"/><Relationship Id="rId1" Type="http://schemas.openxmlformats.org/officeDocument/2006/relationships/slideLayout" Target="../slideLayouts/slideLayout12.xml"/><Relationship Id="rId5" Type="http://schemas.openxmlformats.org/officeDocument/2006/relationships/image" Target="../media/image62.png"/><Relationship Id="rId4" Type="http://schemas.openxmlformats.org/officeDocument/2006/relationships/image" Target="../media/image61.png"/></Relationships>
</file>

<file path=ppt/slides/_rels/slide2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jpeg"/><Relationship Id="rId1" Type="http://schemas.openxmlformats.org/officeDocument/2006/relationships/slideLayout" Target="../slideLayouts/slideLayout12.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51.png"/></Relationships>
</file>

<file path=ppt/slides/_rels/slide2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51.png"/><Relationship Id="rId1" Type="http://schemas.openxmlformats.org/officeDocument/2006/relationships/slideLayout" Target="../slideLayouts/slideLayout12.xml"/><Relationship Id="rId4" Type="http://schemas.openxmlformats.org/officeDocument/2006/relationships/image" Target="../media/image64.png"/></Relationships>
</file>

<file path=ppt/slides/_rels/slide2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12" Type="http://schemas.openxmlformats.org/officeDocument/2006/relationships/image" Target="../media/image78.png"/><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image" Target="../media/image72.emf"/><Relationship Id="rId11" Type="http://schemas.openxmlformats.org/officeDocument/2006/relationships/image" Target="../media/image77.png"/><Relationship Id="rId5" Type="http://schemas.openxmlformats.org/officeDocument/2006/relationships/image" Target="../media/image71.png"/><Relationship Id="rId10" Type="http://schemas.openxmlformats.org/officeDocument/2006/relationships/image" Target="../media/image76.png"/><Relationship Id="rId4" Type="http://schemas.openxmlformats.org/officeDocument/2006/relationships/image" Target="../media/image70.png"/><Relationship Id="rId9" Type="http://schemas.openxmlformats.org/officeDocument/2006/relationships/image" Target="../media/image75.png"/></Relationships>
</file>

<file path=ppt/slides/_rels/slide3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83.pn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image" Target="../media/image91.svg"/><Relationship Id="rId5" Type="http://schemas.openxmlformats.org/officeDocument/2006/relationships/image" Target="../media/image82.png"/><Relationship Id="rId4" Type="http://schemas.openxmlformats.org/officeDocument/2006/relationships/hyperlink" Target="https://wiki.alfapolis.ru/remont/" TargetMode="External"/></Relationships>
</file>

<file path=ppt/slides/_rels/slide44.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3" Type="http://schemas.openxmlformats.org/officeDocument/2006/relationships/hyperlink" Target="https://t.me/alfamortgagechat" TargetMode="External"/><Relationship Id="rId2" Type="http://schemas.openxmlformats.org/officeDocument/2006/relationships/image" Target="../media/image86.jpeg"/><Relationship Id="rId1" Type="http://schemas.openxmlformats.org/officeDocument/2006/relationships/slideLayout" Target="../slideLayouts/slideLayout12.xml"/><Relationship Id="rId4" Type="http://schemas.openxmlformats.org/officeDocument/2006/relationships/hyperlink" Target="https://t.me/AlfaOsmotr_IFL" TargetMode="External"/></Relationships>
</file>

<file path=ppt/slides/_rels/slide4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jpg"/><Relationship Id="rId1" Type="http://schemas.openxmlformats.org/officeDocument/2006/relationships/slideLayout" Target="../slideLayouts/slideLayout6.xml"/><Relationship Id="rId4" Type="http://schemas.openxmlformats.org/officeDocument/2006/relationships/image" Target="../media/image100.svg"/></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chart" Target="../charts/chart1.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image" Target="../media/image13.jpeg"/><Relationship Id="rId1" Type="http://schemas.openxmlformats.org/officeDocument/2006/relationships/slideLayout" Target="../slideLayouts/slideLayout14.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20.png"/></Relationships>
</file>

<file path=ppt/slides/_rels/slide8.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E34966-69C8-C4D5-EB81-0BCA541445F2}"/>
            </a:ext>
          </a:extLst>
        </p:cNvPr>
        <p:cNvGrpSpPr/>
        <p:nvPr/>
      </p:nvGrpSpPr>
      <p:grpSpPr>
        <a:xfrm>
          <a:off x="0" y="0"/>
          <a:ext cx="0" cy="0"/>
          <a:chOff x="0" y="0"/>
          <a:chExt cx="0" cy="0"/>
        </a:xfrm>
      </p:grpSpPr>
      <p:pic>
        <p:nvPicPr>
          <p:cNvPr id="8" name="Рисунок 7">
            <a:extLst>
              <a:ext uri="{FF2B5EF4-FFF2-40B4-BE49-F238E27FC236}">
                <a16:creationId xmlns:a16="http://schemas.microsoft.com/office/drawing/2014/main" id="{5F81F91C-7EA4-048A-8B9E-EC6CF952170C}"/>
              </a:ext>
            </a:extLst>
          </p:cNvPr>
          <p:cNvPicPr>
            <a:picLocks noChangeAspect="1"/>
          </p:cNvPicPr>
          <p:nvPr/>
        </p:nvPicPr>
        <p:blipFill>
          <a:blip r:embed="rId3">
            <a:extLst>
              <a:ext uri="{28A0092B-C50C-407E-A947-70E740481C1C}">
                <a14:useLocalDpi xmlns:a14="http://schemas.microsoft.com/office/drawing/2010/main" val="0"/>
              </a:ext>
            </a:extLst>
          </a:blip>
          <a:srcRect l="4" r="4"/>
          <a:stretch/>
        </p:blipFill>
        <p:spPr>
          <a:xfrm>
            <a:off x="0" y="0"/>
            <a:ext cx="12191096" cy="6858000"/>
          </a:xfrm>
          <a:prstGeom prst="rect">
            <a:avLst/>
          </a:prstGeom>
        </p:spPr>
      </p:pic>
      <p:grpSp>
        <p:nvGrpSpPr>
          <p:cNvPr id="13" name="Group 4">
            <a:extLst>
              <a:ext uri="{FF2B5EF4-FFF2-40B4-BE49-F238E27FC236}">
                <a16:creationId xmlns:a16="http://schemas.microsoft.com/office/drawing/2014/main" id="{6ACCA3E7-74FA-8171-0680-240878B90A09}"/>
              </a:ext>
            </a:extLst>
          </p:cNvPr>
          <p:cNvGrpSpPr>
            <a:grpSpLocks noChangeAspect="1"/>
          </p:cNvGrpSpPr>
          <p:nvPr/>
        </p:nvGrpSpPr>
        <p:grpSpPr bwMode="auto">
          <a:xfrm>
            <a:off x="290583" y="3906958"/>
            <a:ext cx="4751317" cy="1416992"/>
            <a:chOff x="1444" y="1449"/>
            <a:chExt cx="4792" cy="1422"/>
          </a:xfrm>
          <a:solidFill>
            <a:schemeClr val="bg1"/>
          </a:solidFill>
        </p:grpSpPr>
        <p:grpSp>
          <p:nvGrpSpPr>
            <p:cNvPr id="15" name="Group 205">
              <a:extLst>
                <a:ext uri="{FF2B5EF4-FFF2-40B4-BE49-F238E27FC236}">
                  <a16:creationId xmlns:a16="http://schemas.microsoft.com/office/drawing/2014/main" id="{01C2F0AF-E9C3-F642-E85A-0A70B91706DC}"/>
                </a:ext>
              </a:extLst>
            </p:cNvPr>
            <p:cNvGrpSpPr>
              <a:grpSpLocks/>
            </p:cNvGrpSpPr>
            <p:nvPr/>
          </p:nvGrpSpPr>
          <p:grpSpPr bwMode="auto">
            <a:xfrm>
              <a:off x="1494" y="1449"/>
              <a:ext cx="4664" cy="1418"/>
              <a:chOff x="1494" y="1449"/>
              <a:chExt cx="4664" cy="1418"/>
            </a:xfrm>
            <a:grpFill/>
          </p:grpSpPr>
          <p:sp>
            <p:nvSpPr>
              <p:cNvPr id="3385" name="Freeform 5">
                <a:extLst>
                  <a:ext uri="{FF2B5EF4-FFF2-40B4-BE49-F238E27FC236}">
                    <a16:creationId xmlns:a16="http://schemas.microsoft.com/office/drawing/2014/main" id="{677AAB2D-3FDC-0D3A-46BB-9B5B51D14ECD}"/>
                  </a:ext>
                </a:extLst>
              </p:cNvPr>
              <p:cNvSpPr>
                <a:spLocks/>
              </p:cNvSpPr>
              <p:nvPr/>
            </p:nvSpPr>
            <p:spPr bwMode="auto">
              <a:xfrm>
                <a:off x="1508" y="2057"/>
                <a:ext cx="62" cy="102"/>
              </a:xfrm>
              <a:custGeom>
                <a:avLst/>
                <a:gdLst>
                  <a:gd name="T0" fmla="*/ 32 w 62"/>
                  <a:gd name="T1" fmla="*/ 88 h 102"/>
                  <a:gd name="T2" fmla="*/ 30 w 62"/>
                  <a:gd name="T3" fmla="*/ 84 h 102"/>
                  <a:gd name="T4" fmla="*/ 26 w 62"/>
                  <a:gd name="T5" fmla="*/ 68 h 102"/>
                  <a:gd name="T6" fmla="*/ 26 w 62"/>
                  <a:gd name="T7" fmla="*/ 64 h 102"/>
                  <a:gd name="T8" fmla="*/ 22 w 62"/>
                  <a:gd name="T9" fmla="*/ 60 h 102"/>
                  <a:gd name="T10" fmla="*/ 14 w 62"/>
                  <a:gd name="T11" fmla="*/ 60 h 102"/>
                  <a:gd name="T12" fmla="*/ 10 w 62"/>
                  <a:gd name="T13" fmla="*/ 64 h 102"/>
                  <a:gd name="T14" fmla="*/ 6 w 62"/>
                  <a:gd name="T15" fmla="*/ 54 h 102"/>
                  <a:gd name="T16" fmla="*/ 4 w 62"/>
                  <a:gd name="T17" fmla="*/ 42 h 102"/>
                  <a:gd name="T18" fmla="*/ 2 w 62"/>
                  <a:gd name="T19" fmla="*/ 24 h 102"/>
                  <a:gd name="T20" fmla="*/ 0 w 62"/>
                  <a:gd name="T21" fmla="*/ 16 h 102"/>
                  <a:gd name="T22" fmla="*/ 4 w 62"/>
                  <a:gd name="T23" fmla="*/ 8 h 102"/>
                  <a:gd name="T24" fmla="*/ 12 w 62"/>
                  <a:gd name="T25" fmla="*/ 6 h 102"/>
                  <a:gd name="T26" fmla="*/ 20 w 62"/>
                  <a:gd name="T27" fmla="*/ 8 h 102"/>
                  <a:gd name="T28" fmla="*/ 22 w 62"/>
                  <a:gd name="T29" fmla="*/ 16 h 102"/>
                  <a:gd name="T30" fmla="*/ 24 w 62"/>
                  <a:gd name="T31" fmla="*/ 22 h 102"/>
                  <a:gd name="T32" fmla="*/ 26 w 62"/>
                  <a:gd name="T33" fmla="*/ 12 h 102"/>
                  <a:gd name="T34" fmla="*/ 28 w 62"/>
                  <a:gd name="T35" fmla="*/ 12 h 102"/>
                  <a:gd name="T36" fmla="*/ 32 w 62"/>
                  <a:gd name="T37" fmla="*/ 18 h 102"/>
                  <a:gd name="T38" fmla="*/ 34 w 62"/>
                  <a:gd name="T39" fmla="*/ 20 h 102"/>
                  <a:gd name="T40" fmla="*/ 36 w 62"/>
                  <a:gd name="T41" fmla="*/ 26 h 102"/>
                  <a:gd name="T42" fmla="*/ 38 w 62"/>
                  <a:gd name="T43" fmla="*/ 28 h 102"/>
                  <a:gd name="T44" fmla="*/ 42 w 62"/>
                  <a:gd name="T45" fmla="*/ 28 h 102"/>
                  <a:gd name="T46" fmla="*/ 42 w 62"/>
                  <a:gd name="T47" fmla="*/ 28 h 102"/>
                  <a:gd name="T48" fmla="*/ 40 w 62"/>
                  <a:gd name="T49" fmla="*/ 28 h 102"/>
                  <a:gd name="T50" fmla="*/ 38 w 62"/>
                  <a:gd name="T51" fmla="*/ 18 h 102"/>
                  <a:gd name="T52" fmla="*/ 36 w 62"/>
                  <a:gd name="T53" fmla="*/ 12 h 102"/>
                  <a:gd name="T54" fmla="*/ 36 w 62"/>
                  <a:gd name="T55" fmla="*/ 2 h 102"/>
                  <a:gd name="T56" fmla="*/ 40 w 62"/>
                  <a:gd name="T57" fmla="*/ 0 h 102"/>
                  <a:gd name="T58" fmla="*/ 46 w 62"/>
                  <a:gd name="T59" fmla="*/ 4 h 102"/>
                  <a:gd name="T60" fmla="*/ 52 w 62"/>
                  <a:gd name="T61" fmla="*/ 18 h 102"/>
                  <a:gd name="T62" fmla="*/ 56 w 62"/>
                  <a:gd name="T63" fmla="*/ 24 h 102"/>
                  <a:gd name="T64" fmla="*/ 60 w 62"/>
                  <a:gd name="T65" fmla="*/ 32 h 102"/>
                  <a:gd name="T66" fmla="*/ 58 w 62"/>
                  <a:gd name="T67" fmla="*/ 36 h 102"/>
                  <a:gd name="T68" fmla="*/ 44 w 62"/>
                  <a:gd name="T69" fmla="*/ 46 h 102"/>
                  <a:gd name="T70" fmla="*/ 38 w 62"/>
                  <a:gd name="T71" fmla="*/ 46 h 102"/>
                  <a:gd name="T72" fmla="*/ 44 w 62"/>
                  <a:gd name="T73" fmla="*/ 60 h 102"/>
                  <a:gd name="T74" fmla="*/ 48 w 62"/>
                  <a:gd name="T75" fmla="*/ 60 h 102"/>
                  <a:gd name="T76" fmla="*/ 50 w 62"/>
                  <a:gd name="T77" fmla="*/ 66 h 102"/>
                  <a:gd name="T78" fmla="*/ 50 w 62"/>
                  <a:gd name="T79" fmla="*/ 80 h 102"/>
                  <a:gd name="T80" fmla="*/ 52 w 62"/>
                  <a:gd name="T81" fmla="*/ 84 h 102"/>
                  <a:gd name="T82" fmla="*/ 60 w 62"/>
                  <a:gd name="T83" fmla="*/ 84 h 102"/>
                  <a:gd name="T84" fmla="*/ 62 w 62"/>
                  <a:gd name="T85" fmla="*/ 86 h 102"/>
                  <a:gd name="T86" fmla="*/ 62 w 62"/>
                  <a:gd name="T87" fmla="*/ 94 h 102"/>
                  <a:gd name="T88" fmla="*/ 56 w 62"/>
                  <a:gd name="T89" fmla="*/ 102 h 102"/>
                  <a:gd name="T90" fmla="*/ 50 w 62"/>
                  <a:gd name="T91" fmla="*/ 102 h 102"/>
                  <a:gd name="T92" fmla="*/ 42 w 62"/>
                  <a:gd name="T93" fmla="*/ 82 h 102"/>
                  <a:gd name="T94" fmla="*/ 42 w 62"/>
                  <a:gd name="T95" fmla="*/ 80 h 102"/>
                  <a:gd name="T96" fmla="*/ 40 w 62"/>
                  <a:gd name="T97" fmla="*/ 82 h 102"/>
                  <a:gd name="T98" fmla="*/ 38 w 62"/>
                  <a:gd name="T99" fmla="*/ 94 h 102"/>
                  <a:gd name="T100" fmla="*/ 36 w 62"/>
                  <a:gd name="T101" fmla="*/ 96 h 102"/>
                  <a:gd name="T102" fmla="*/ 32 w 62"/>
                  <a:gd name="T103" fmla="*/ 8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2">
                    <a:moveTo>
                      <a:pt x="32" y="88"/>
                    </a:moveTo>
                    <a:lnTo>
                      <a:pt x="32" y="88"/>
                    </a:lnTo>
                    <a:lnTo>
                      <a:pt x="30" y="84"/>
                    </a:lnTo>
                    <a:lnTo>
                      <a:pt x="30" y="84"/>
                    </a:lnTo>
                    <a:lnTo>
                      <a:pt x="28" y="76"/>
                    </a:lnTo>
                    <a:lnTo>
                      <a:pt x="26" y="68"/>
                    </a:lnTo>
                    <a:lnTo>
                      <a:pt x="26" y="68"/>
                    </a:lnTo>
                    <a:lnTo>
                      <a:pt x="26" y="64"/>
                    </a:lnTo>
                    <a:lnTo>
                      <a:pt x="26" y="64"/>
                    </a:lnTo>
                    <a:lnTo>
                      <a:pt x="22" y="60"/>
                    </a:lnTo>
                    <a:lnTo>
                      <a:pt x="18" y="58"/>
                    </a:lnTo>
                    <a:lnTo>
                      <a:pt x="14" y="60"/>
                    </a:lnTo>
                    <a:lnTo>
                      <a:pt x="10" y="64"/>
                    </a:lnTo>
                    <a:lnTo>
                      <a:pt x="10" y="64"/>
                    </a:lnTo>
                    <a:lnTo>
                      <a:pt x="8" y="60"/>
                    </a:lnTo>
                    <a:lnTo>
                      <a:pt x="6" y="54"/>
                    </a:lnTo>
                    <a:lnTo>
                      <a:pt x="4" y="42"/>
                    </a:lnTo>
                    <a:lnTo>
                      <a:pt x="4" y="42"/>
                    </a:lnTo>
                    <a:lnTo>
                      <a:pt x="4" y="32"/>
                    </a:lnTo>
                    <a:lnTo>
                      <a:pt x="2" y="24"/>
                    </a:lnTo>
                    <a:lnTo>
                      <a:pt x="2" y="24"/>
                    </a:lnTo>
                    <a:lnTo>
                      <a:pt x="0" y="16"/>
                    </a:lnTo>
                    <a:lnTo>
                      <a:pt x="0" y="12"/>
                    </a:lnTo>
                    <a:lnTo>
                      <a:pt x="4" y="8"/>
                    </a:lnTo>
                    <a:lnTo>
                      <a:pt x="4" y="8"/>
                    </a:lnTo>
                    <a:lnTo>
                      <a:pt x="12" y="6"/>
                    </a:lnTo>
                    <a:lnTo>
                      <a:pt x="16" y="6"/>
                    </a:lnTo>
                    <a:lnTo>
                      <a:pt x="20" y="8"/>
                    </a:lnTo>
                    <a:lnTo>
                      <a:pt x="20" y="8"/>
                    </a:lnTo>
                    <a:lnTo>
                      <a:pt x="22" y="16"/>
                    </a:lnTo>
                    <a:lnTo>
                      <a:pt x="24" y="22"/>
                    </a:lnTo>
                    <a:lnTo>
                      <a:pt x="24" y="22"/>
                    </a:lnTo>
                    <a:lnTo>
                      <a:pt x="26" y="16"/>
                    </a:lnTo>
                    <a:lnTo>
                      <a:pt x="26" y="12"/>
                    </a:lnTo>
                    <a:lnTo>
                      <a:pt x="28" y="12"/>
                    </a:lnTo>
                    <a:lnTo>
                      <a:pt x="28" y="12"/>
                    </a:lnTo>
                    <a:lnTo>
                      <a:pt x="30" y="12"/>
                    </a:lnTo>
                    <a:lnTo>
                      <a:pt x="32" y="18"/>
                    </a:lnTo>
                    <a:lnTo>
                      <a:pt x="32" y="18"/>
                    </a:lnTo>
                    <a:lnTo>
                      <a:pt x="34" y="20"/>
                    </a:lnTo>
                    <a:lnTo>
                      <a:pt x="34" y="20"/>
                    </a:lnTo>
                    <a:lnTo>
                      <a:pt x="36" y="26"/>
                    </a:lnTo>
                    <a:lnTo>
                      <a:pt x="38" y="28"/>
                    </a:lnTo>
                    <a:lnTo>
                      <a:pt x="38" y="28"/>
                    </a:lnTo>
                    <a:lnTo>
                      <a:pt x="42" y="28"/>
                    </a:lnTo>
                    <a:lnTo>
                      <a:pt x="42" y="28"/>
                    </a:lnTo>
                    <a:lnTo>
                      <a:pt x="42" y="28"/>
                    </a:lnTo>
                    <a:lnTo>
                      <a:pt x="42" y="28"/>
                    </a:lnTo>
                    <a:lnTo>
                      <a:pt x="42" y="28"/>
                    </a:lnTo>
                    <a:lnTo>
                      <a:pt x="40" y="28"/>
                    </a:lnTo>
                    <a:lnTo>
                      <a:pt x="40" y="28"/>
                    </a:lnTo>
                    <a:lnTo>
                      <a:pt x="38" y="18"/>
                    </a:lnTo>
                    <a:lnTo>
                      <a:pt x="38" y="18"/>
                    </a:lnTo>
                    <a:lnTo>
                      <a:pt x="36" y="12"/>
                    </a:lnTo>
                    <a:lnTo>
                      <a:pt x="36" y="2"/>
                    </a:lnTo>
                    <a:lnTo>
                      <a:pt x="36" y="2"/>
                    </a:lnTo>
                    <a:lnTo>
                      <a:pt x="38" y="0"/>
                    </a:lnTo>
                    <a:lnTo>
                      <a:pt x="40" y="0"/>
                    </a:lnTo>
                    <a:lnTo>
                      <a:pt x="46" y="4"/>
                    </a:lnTo>
                    <a:lnTo>
                      <a:pt x="46" y="4"/>
                    </a:lnTo>
                    <a:lnTo>
                      <a:pt x="52" y="18"/>
                    </a:lnTo>
                    <a:lnTo>
                      <a:pt x="52" y="18"/>
                    </a:lnTo>
                    <a:lnTo>
                      <a:pt x="56" y="24"/>
                    </a:lnTo>
                    <a:lnTo>
                      <a:pt x="56" y="24"/>
                    </a:lnTo>
                    <a:lnTo>
                      <a:pt x="58" y="28"/>
                    </a:lnTo>
                    <a:lnTo>
                      <a:pt x="60" y="32"/>
                    </a:lnTo>
                    <a:lnTo>
                      <a:pt x="58" y="36"/>
                    </a:lnTo>
                    <a:lnTo>
                      <a:pt x="58" y="36"/>
                    </a:lnTo>
                    <a:lnTo>
                      <a:pt x="48" y="44"/>
                    </a:lnTo>
                    <a:lnTo>
                      <a:pt x="44" y="46"/>
                    </a:lnTo>
                    <a:lnTo>
                      <a:pt x="38" y="46"/>
                    </a:lnTo>
                    <a:lnTo>
                      <a:pt x="38" y="46"/>
                    </a:lnTo>
                    <a:lnTo>
                      <a:pt x="42" y="56"/>
                    </a:lnTo>
                    <a:lnTo>
                      <a:pt x="44" y="60"/>
                    </a:lnTo>
                    <a:lnTo>
                      <a:pt x="48" y="60"/>
                    </a:lnTo>
                    <a:lnTo>
                      <a:pt x="48" y="60"/>
                    </a:lnTo>
                    <a:lnTo>
                      <a:pt x="48" y="62"/>
                    </a:lnTo>
                    <a:lnTo>
                      <a:pt x="50" y="66"/>
                    </a:lnTo>
                    <a:lnTo>
                      <a:pt x="50" y="66"/>
                    </a:lnTo>
                    <a:lnTo>
                      <a:pt x="50" y="80"/>
                    </a:lnTo>
                    <a:lnTo>
                      <a:pt x="50" y="82"/>
                    </a:lnTo>
                    <a:lnTo>
                      <a:pt x="52" y="84"/>
                    </a:lnTo>
                    <a:lnTo>
                      <a:pt x="56" y="84"/>
                    </a:lnTo>
                    <a:lnTo>
                      <a:pt x="60" y="84"/>
                    </a:lnTo>
                    <a:lnTo>
                      <a:pt x="60" y="84"/>
                    </a:lnTo>
                    <a:lnTo>
                      <a:pt x="62" y="86"/>
                    </a:lnTo>
                    <a:lnTo>
                      <a:pt x="62" y="86"/>
                    </a:lnTo>
                    <a:lnTo>
                      <a:pt x="62" y="94"/>
                    </a:lnTo>
                    <a:lnTo>
                      <a:pt x="62" y="94"/>
                    </a:lnTo>
                    <a:lnTo>
                      <a:pt x="56" y="102"/>
                    </a:lnTo>
                    <a:lnTo>
                      <a:pt x="52" y="102"/>
                    </a:lnTo>
                    <a:lnTo>
                      <a:pt x="50" y="102"/>
                    </a:lnTo>
                    <a:lnTo>
                      <a:pt x="46" y="96"/>
                    </a:lnTo>
                    <a:lnTo>
                      <a:pt x="42" y="82"/>
                    </a:lnTo>
                    <a:lnTo>
                      <a:pt x="42" y="82"/>
                    </a:lnTo>
                    <a:lnTo>
                      <a:pt x="42" y="80"/>
                    </a:lnTo>
                    <a:lnTo>
                      <a:pt x="40" y="82"/>
                    </a:lnTo>
                    <a:lnTo>
                      <a:pt x="40" y="82"/>
                    </a:lnTo>
                    <a:lnTo>
                      <a:pt x="40" y="88"/>
                    </a:lnTo>
                    <a:lnTo>
                      <a:pt x="38" y="94"/>
                    </a:lnTo>
                    <a:lnTo>
                      <a:pt x="38" y="94"/>
                    </a:lnTo>
                    <a:lnTo>
                      <a:pt x="36" y="96"/>
                    </a:lnTo>
                    <a:lnTo>
                      <a:pt x="34" y="94"/>
                    </a:lnTo>
                    <a:lnTo>
                      <a:pt x="32" y="88"/>
                    </a:lnTo>
                    <a:lnTo>
                      <a:pt x="32"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6" name="Freeform 6">
                <a:extLst>
                  <a:ext uri="{FF2B5EF4-FFF2-40B4-BE49-F238E27FC236}">
                    <a16:creationId xmlns:a16="http://schemas.microsoft.com/office/drawing/2014/main" id="{D737A044-CA70-5652-ACFC-B727B58FB7A6}"/>
                  </a:ext>
                </a:extLst>
              </p:cNvPr>
              <p:cNvSpPr>
                <a:spLocks/>
              </p:cNvSpPr>
              <p:nvPr/>
            </p:nvSpPr>
            <p:spPr bwMode="auto">
              <a:xfrm>
                <a:off x="6086" y="2612"/>
                <a:ext cx="72" cy="78"/>
              </a:xfrm>
              <a:custGeom>
                <a:avLst/>
                <a:gdLst>
                  <a:gd name="T0" fmla="*/ 56 w 72"/>
                  <a:gd name="T1" fmla="*/ 0 h 78"/>
                  <a:gd name="T2" fmla="*/ 58 w 72"/>
                  <a:gd name="T3" fmla="*/ 8 h 78"/>
                  <a:gd name="T4" fmla="*/ 64 w 72"/>
                  <a:gd name="T5" fmla="*/ 18 h 78"/>
                  <a:gd name="T6" fmla="*/ 66 w 72"/>
                  <a:gd name="T7" fmla="*/ 24 h 78"/>
                  <a:gd name="T8" fmla="*/ 66 w 72"/>
                  <a:gd name="T9" fmla="*/ 36 h 78"/>
                  <a:gd name="T10" fmla="*/ 64 w 72"/>
                  <a:gd name="T11" fmla="*/ 38 h 78"/>
                  <a:gd name="T12" fmla="*/ 64 w 72"/>
                  <a:gd name="T13" fmla="*/ 52 h 78"/>
                  <a:gd name="T14" fmla="*/ 66 w 72"/>
                  <a:gd name="T15" fmla="*/ 56 h 78"/>
                  <a:gd name="T16" fmla="*/ 68 w 72"/>
                  <a:gd name="T17" fmla="*/ 58 h 78"/>
                  <a:gd name="T18" fmla="*/ 72 w 72"/>
                  <a:gd name="T19" fmla="*/ 68 h 78"/>
                  <a:gd name="T20" fmla="*/ 72 w 72"/>
                  <a:gd name="T21" fmla="*/ 72 h 78"/>
                  <a:gd name="T22" fmla="*/ 70 w 72"/>
                  <a:gd name="T23" fmla="*/ 76 h 78"/>
                  <a:gd name="T24" fmla="*/ 68 w 72"/>
                  <a:gd name="T25" fmla="*/ 78 h 78"/>
                  <a:gd name="T26" fmla="*/ 60 w 72"/>
                  <a:gd name="T27" fmla="*/ 74 h 78"/>
                  <a:gd name="T28" fmla="*/ 54 w 72"/>
                  <a:gd name="T29" fmla="*/ 72 h 78"/>
                  <a:gd name="T30" fmla="*/ 50 w 72"/>
                  <a:gd name="T31" fmla="*/ 68 h 78"/>
                  <a:gd name="T32" fmla="*/ 38 w 72"/>
                  <a:gd name="T33" fmla="*/ 60 h 78"/>
                  <a:gd name="T34" fmla="*/ 36 w 72"/>
                  <a:gd name="T35" fmla="*/ 56 h 78"/>
                  <a:gd name="T36" fmla="*/ 32 w 72"/>
                  <a:gd name="T37" fmla="*/ 54 h 78"/>
                  <a:gd name="T38" fmla="*/ 28 w 72"/>
                  <a:gd name="T39" fmla="*/ 46 h 78"/>
                  <a:gd name="T40" fmla="*/ 22 w 72"/>
                  <a:gd name="T41" fmla="*/ 38 h 78"/>
                  <a:gd name="T42" fmla="*/ 18 w 72"/>
                  <a:gd name="T43" fmla="*/ 34 h 78"/>
                  <a:gd name="T44" fmla="*/ 14 w 72"/>
                  <a:gd name="T45" fmla="*/ 30 h 78"/>
                  <a:gd name="T46" fmla="*/ 10 w 72"/>
                  <a:gd name="T47" fmla="*/ 26 h 78"/>
                  <a:gd name="T48" fmla="*/ 6 w 72"/>
                  <a:gd name="T49" fmla="*/ 36 h 78"/>
                  <a:gd name="T50" fmla="*/ 6 w 72"/>
                  <a:gd name="T51" fmla="*/ 38 h 78"/>
                  <a:gd name="T52" fmla="*/ 4 w 72"/>
                  <a:gd name="T53" fmla="*/ 38 h 78"/>
                  <a:gd name="T54" fmla="*/ 0 w 72"/>
                  <a:gd name="T55" fmla="*/ 34 h 78"/>
                  <a:gd name="T56" fmla="*/ 0 w 72"/>
                  <a:gd name="T57" fmla="*/ 24 h 78"/>
                  <a:gd name="T58" fmla="*/ 2 w 72"/>
                  <a:gd name="T59" fmla="*/ 14 h 78"/>
                  <a:gd name="T60" fmla="*/ 6 w 72"/>
                  <a:gd name="T61" fmla="*/ 14 h 78"/>
                  <a:gd name="T62" fmla="*/ 10 w 72"/>
                  <a:gd name="T63" fmla="*/ 12 h 78"/>
                  <a:gd name="T64" fmla="*/ 12 w 72"/>
                  <a:gd name="T65" fmla="*/ 10 h 78"/>
                  <a:gd name="T66" fmla="*/ 22 w 72"/>
                  <a:gd name="T67" fmla="*/ 10 h 78"/>
                  <a:gd name="T68" fmla="*/ 26 w 72"/>
                  <a:gd name="T69" fmla="*/ 10 h 78"/>
                  <a:gd name="T70" fmla="*/ 34 w 72"/>
                  <a:gd name="T71" fmla="*/ 12 h 78"/>
                  <a:gd name="T72" fmla="*/ 38 w 72"/>
                  <a:gd name="T73" fmla="*/ 16 h 78"/>
                  <a:gd name="T74" fmla="*/ 42 w 72"/>
                  <a:gd name="T75" fmla="*/ 16 h 78"/>
                  <a:gd name="T76" fmla="*/ 44 w 72"/>
                  <a:gd name="T77" fmla="*/ 10 h 78"/>
                  <a:gd name="T78" fmla="*/ 48 w 72"/>
                  <a:gd name="T79" fmla="*/ 2 h 78"/>
                  <a:gd name="T80" fmla="*/ 56 w 72"/>
                  <a:gd name="T8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8">
                    <a:moveTo>
                      <a:pt x="56" y="0"/>
                    </a:moveTo>
                    <a:lnTo>
                      <a:pt x="56" y="0"/>
                    </a:lnTo>
                    <a:lnTo>
                      <a:pt x="58" y="8"/>
                    </a:lnTo>
                    <a:lnTo>
                      <a:pt x="58" y="8"/>
                    </a:lnTo>
                    <a:lnTo>
                      <a:pt x="60" y="14"/>
                    </a:lnTo>
                    <a:lnTo>
                      <a:pt x="64" y="18"/>
                    </a:lnTo>
                    <a:lnTo>
                      <a:pt x="64" y="18"/>
                    </a:lnTo>
                    <a:lnTo>
                      <a:pt x="66" y="24"/>
                    </a:lnTo>
                    <a:lnTo>
                      <a:pt x="66" y="36"/>
                    </a:lnTo>
                    <a:lnTo>
                      <a:pt x="66" y="36"/>
                    </a:lnTo>
                    <a:lnTo>
                      <a:pt x="64" y="38"/>
                    </a:lnTo>
                    <a:lnTo>
                      <a:pt x="64" y="38"/>
                    </a:lnTo>
                    <a:lnTo>
                      <a:pt x="64" y="48"/>
                    </a:lnTo>
                    <a:lnTo>
                      <a:pt x="64" y="52"/>
                    </a:lnTo>
                    <a:lnTo>
                      <a:pt x="66" y="56"/>
                    </a:lnTo>
                    <a:lnTo>
                      <a:pt x="66" y="56"/>
                    </a:lnTo>
                    <a:lnTo>
                      <a:pt x="68" y="58"/>
                    </a:lnTo>
                    <a:lnTo>
                      <a:pt x="68" y="58"/>
                    </a:lnTo>
                    <a:lnTo>
                      <a:pt x="70" y="62"/>
                    </a:lnTo>
                    <a:lnTo>
                      <a:pt x="72" y="68"/>
                    </a:lnTo>
                    <a:lnTo>
                      <a:pt x="72" y="68"/>
                    </a:lnTo>
                    <a:lnTo>
                      <a:pt x="72" y="72"/>
                    </a:lnTo>
                    <a:lnTo>
                      <a:pt x="72" y="72"/>
                    </a:lnTo>
                    <a:lnTo>
                      <a:pt x="70" y="76"/>
                    </a:lnTo>
                    <a:lnTo>
                      <a:pt x="68" y="78"/>
                    </a:lnTo>
                    <a:lnTo>
                      <a:pt x="68" y="78"/>
                    </a:lnTo>
                    <a:lnTo>
                      <a:pt x="64" y="76"/>
                    </a:lnTo>
                    <a:lnTo>
                      <a:pt x="60" y="74"/>
                    </a:lnTo>
                    <a:lnTo>
                      <a:pt x="58" y="72"/>
                    </a:lnTo>
                    <a:lnTo>
                      <a:pt x="54" y="72"/>
                    </a:lnTo>
                    <a:lnTo>
                      <a:pt x="54" y="72"/>
                    </a:lnTo>
                    <a:lnTo>
                      <a:pt x="50" y="68"/>
                    </a:lnTo>
                    <a:lnTo>
                      <a:pt x="46" y="64"/>
                    </a:lnTo>
                    <a:lnTo>
                      <a:pt x="38" y="60"/>
                    </a:lnTo>
                    <a:lnTo>
                      <a:pt x="38" y="60"/>
                    </a:lnTo>
                    <a:lnTo>
                      <a:pt x="36" y="56"/>
                    </a:lnTo>
                    <a:lnTo>
                      <a:pt x="32" y="54"/>
                    </a:lnTo>
                    <a:lnTo>
                      <a:pt x="32" y="54"/>
                    </a:lnTo>
                    <a:lnTo>
                      <a:pt x="30" y="52"/>
                    </a:lnTo>
                    <a:lnTo>
                      <a:pt x="28" y="46"/>
                    </a:lnTo>
                    <a:lnTo>
                      <a:pt x="26" y="40"/>
                    </a:lnTo>
                    <a:lnTo>
                      <a:pt x="22" y="38"/>
                    </a:lnTo>
                    <a:lnTo>
                      <a:pt x="22" y="38"/>
                    </a:lnTo>
                    <a:lnTo>
                      <a:pt x="18" y="34"/>
                    </a:lnTo>
                    <a:lnTo>
                      <a:pt x="14" y="30"/>
                    </a:lnTo>
                    <a:lnTo>
                      <a:pt x="14" y="30"/>
                    </a:lnTo>
                    <a:lnTo>
                      <a:pt x="12" y="28"/>
                    </a:lnTo>
                    <a:lnTo>
                      <a:pt x="10" y="26"/>
                    </a:lnTo>
                    <a:lnTo>
                      <a:pt x="8" y="30"/>
                    </a:lnTo>
                    <a:lnTo>
                      <a:pt x="6" y="36"/>
                    </a:lnTo>
                    <a:lnTo>
                      <a:pt x="6" y="36"/>
                    </a:lnTo>
                    <a:lnTo>
                      <a:pt x="6" y="38"/>
                    </a:lnTo>
                    <a:lnTo>
                      <a:pt x="4" y="38"/>
                    </a:lnTo>
                    <a:lnTo>
                      <a:pt x="4" y="38"/>
                    </a:lnTo>
                    <a:lnTo>
                      <a:pt x="2" y="38"/>
                    </a:lnTo>
                    <a:lnTo>
                      <a:pt x="0" y="34"/>
                    </a:lnTo>
                    <a:lnTo>
                      <a:pt x="0" y="34"/>
                    </a:lnTo>
                    <a:lnTo>
                      <a:pt x="0" y="24"/>
                    </a:lnTo>
                    <a:lnTo>
                      <a:pt x="2" y="14"/>
                    </a:lnTo>
                    <a:lnTo>
                      <a:pt x="2" y="14"/>
                    </a:lnTo>
                    <a:lnTo>
                      <a:pt x="4" y="14"/>
                    </a:lnTo>
                    <a:lnTo>
                      <a:pt x="6" y="14"/>
                    </a:lnTo>
                    <a:lnTo>
                      <a:pt x="8" y="12"/>
                    </a:lnTo>
                    <a:lnTo>
                      <a:pt x="10" y="12"/>
                    </a:lnTo>
                    <a:lnTo>
                      <a:pt x="10" y="12"/>
                    </a:lnTo>
                    <a:lnTo>
                      <a:pt x="12" y="10"/>
                    </a:lnTo>
                    <a:lnTo>
                      <a:pt x="16" y="10"/>
                    </a:lnTo>
                    <a:lnTo>
                      <a:pt x="22" y="10"/>
                    </a:lnTo>
                    <a:lnTo>
                      <a:pt x="22" y="10"/>
                    </a:lnTo>
                    <a:lnTo>
                      <a:pt x="26" y="10"/>
                    </a:lnTo>
                    <a:lnTo>
                      <a:pt x="30" y="10"/>
                    </a:lnTo>
                    <a:lnTo>
                      <a:pt x="34" y="12"/>
                    </a:lnTo>
                    <a:lnTo>
                      <a:pt x="38" y="16"/>
                    </a:lnTo>
                    <a:lnTo>
                      <a:pt x="38" y="16"/>
                    </a:lnTo>
                    <a:lnTo>
                      <a:pt x="40" y="16"/>
                    </a:lnTo>
                    <a:lnTo>
                      <a:pt x="42" y="16"/>
                    </a:lnTo>
                    <a:lnTo>
                      <a:pt x="44" y="10"/>
                    </a:lnTo>
                    <a:lnTo>
                      <a:pt x="44" y="10"/>
                    </a:lnTo>
                    <a:lnTo>
                      <a:pt x="46" y="6"/>
                    </a:lnTo>
                    <a:lnTo>
                      <a:pt x="48" y="2"/>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7" name="Freeform 7">
                <a:extLst>
                  <a:ext uri="{FF2B5EF4-FFF2-40B4-BE49-F238E27FC236}">
                    <a16:creationId xmlns:a16="http://schemas.microsoft.com/office/drawing/2014/main" id="{16D54BF4-3C41-4AD5-F2BE-E13C48A4A775}"/>
                  </a:ext>
                </a:extLst>
              </p:cNvPr>
              <p:cNvSpPr>
                <a:spLocks/>
              </p:cNvSpPr>
              <p:nvPr/>
            </p:nvSpPr>
            <p:spPr bwMode="auto">
              <a:xfrm>
                <a:off x="3332" y="1455"/>
                <a:ext cx="160" cy="30"/>
              </a:xfrm>
              <a:custGeom>
                <a:avLst/>
                <a:gdLst>
                  <a:gd name="T0" fmla="*/ 98 w 160"/>
                  <a:gd name="T1" fmla="*/ 4 h 30"/>
                  <a:gd name="T2" fmla="*/ 106 w 160"/>
                  <a:gd name="T3" fmla="*/ 2 h 30"/>
                  <a:gd name="T4" fmla="*/ 114 w 160"/>
                  <a:gd name="T5" fmla="*/ 0 h 30"/>
                  <a:gd name="T6" fmla="*/ 116 w 160"/>
                  <a:gd name="T7" fmla="*/ 6 h 30"/>
                  <a:gd name="T8" fmla="*/ 118 w 160"/>
                  <a:gd name="T9" fmla="*/ 6 h 30"/>
                  <a:gd name="T10" fmla="*/ 120 w 160"/>
                  <a:gd name="T11" fmla="*/ 6 h 30"/>
                  <a:gd name="T12" fmla="*/ 138 w 160"/>
                  <a:gd name="T13" fmla="*/ 6 h 30"/>
                  <a:gd name="T14" fmla="*/ 144 w 160"/>
                  <a:gd name="T15" fmla="*/ 4 h 30"/>
                  <a:gd name="T16" fmla="*/ 148 w 160"/>
                  <a:gd name="T17" fmla="*/ 4 h 30"/>
                  <a:gd name="T18" fmla="*/ 154 w 160"/>
                  <a:gd name="T19" fmla="*/ 8 h 30"/>
                  <a:gd name="T20" fmla="*/ 158 w 160"/>
                  <a:gd name="T21" fmla="*/ 18 h 30"/>
                  <a:gd name="T22" fmla="*/ 160 w 160"/>
                  <a:gd name="T23" fmla="*/ 26 h 30"/>
                  <a:gd name="T24" fmla="*/ 156 w 160"/>
                  <a:gd name="T25" fmla="*/ 30 h 30"/>
                  <a:gd name="T26" fmla="*/ 154 w 160"/>
                  <a:gd name="T27" fmla="*/ 30 h 30"/>
                  <a:gd name="T28" fmla="*/ 152 w 160"/>
                  <a:gd name="T29" fmla="*/ 28 h 30"/>
                  <a:gd name="T30" fmla="*/ 142 w 160"/>
                  <a:gd name="T31" fmla="*/ 24 h 30"/>
                  <a:gd name="T32" fmla="*/ 130 w 160"/>
                  <a:gd name="T33" fmla="*/ 28 h 30"/>
                  <a:gd name="T34" fmla="*/ 128 w 160"/>
                  <a:gd name="T35" fmla="*/ 28 h 30"/>
                  <a:gd name="T36" fmla="*/ 124 w 160"/>
                  <a:gd name="T37" fmla="*/ 28 h 30"/>
                  <a:gd name="T38" fmla="*/ 114 w 160"/>
                  <a:gd name="T39" fmla="*/ 24 h 30"/>
                  <a:gd name="T40" fmla="*/ 110 w 160"/>
                  <a:gd name="T41" fmla="*/ 28 h 30"/>
                  <a:gd name="T42" fmla="*/ 106 w 160"/>
                  <a:gd name="T43" fmla="*/ 28 h 30"/>
                  <a:gd name="T44" fmla="*/ 102 w 160"/>
                  <a:gd name="T45" fmla="*/ 24 h 30"/>
                  <a:gd name="T46" fmla="*/ 100 w 160"/>
                  <a:gd name="T47" fmla="*/ 22 h 30"/>
                  <a:gd name="T48" fmla="*/ 94 w 160"/>
                  <a:gd name="T49" fmla="*/ 20 h 30"/>
                  <a:gd name="T50" fmla="*/ 92 w 160"/>
                  <a:gd name="T51" fmla="*/ 22 h 30"/>
                  <a:gd name="T52" fmla="*/ 84 w 160"/>
                  <a:gd name="T53" fmla="*/ 26 h 30"/>
                  <a:gd name="T54" fmla="*/ 78 w 160"/>
                  <a:gd name="T55" fmla="*/ 26 h 30"/>
                  <a:gd name="T56" fmla="*/ 66 w 160"/>
                  <a:gd name="T57" fmla="*/ 24 h 30"/>
                  <a:gd name="T58" fmla="*/ 62 w 160"/>
                  <a:gd name="T59" fmla="*/ 26 h 30"/>
                  <a:gd name="T60" fmla="*/ 60 w 160"/>
                  <a:gd name="T61" fmla="*/ 26 h 30"/>
                  <a:gd name="T62" fmla="*/ 58 w 160"/>
                  <a:gd name="T63" fmla="*/ 22 h 30"/>
                  <a:gd name="T64" fmla="*/ 50 w 160"/>
                  <a:gd name="T65" fmla="*/ 18 h 30"/>
                  <a:gd name="T66" fmla="*/ 42 w 160"/>
                  <a:gd name="T67" fmla="*/ 22 h 30"/>
                  <a:gd name="T68" fmla="*/ 34 w 160"/>
                  <a:gd name="T69" fmla="*/ 26 h 30"/>
                  <a:gd name="T70" fmla="*/ 26 w 160"/>
                  <a:gd name="T71" fmla="*/ 26 h 30"/>
                  <a:gd name="T72" fmla="*/ 16 w 160"/>
                  <a:gd name="T73" fmla="*/ 22 h 30"/>
                  <a:gd name="T74" fmla="*/ 6 w 160"/>
                  <a:gd name="T75" fmla="*/ 22 h 30"/>
                  <a:gd name="T76" fmla="*/ 0 w 160"/>
                  <a:gd name="T77" fmla="*/ 22 h 30"/>
                  <a:gd name="T78" fmla="*/ 0 w 160"/>
                  <a:gd name="T79" fmla="*/ 18 h 30"/>
                  <a:gd name="T80" fmla="*/ 0 w 160"/>
                  <a:gd name="T81" fmla="*/ 14 h 30"/>
                  <a:gd name="T82" fmla="*/ 6 w 160"/>
                  <a:gd name="T83" fmla="*/ 6 h 30"/>
                  <a:gd name="T84" fmla="*/ 14 w 160"/>
                  <a:gd name="T85" fmla="*/ 6 h 30"/>
                  <a:gd name="T86" fmla="*/ 26 w 160"/>
                  <a:gd name="T87" fmla="*/ 10 h 30"/>
                  <a:gd name="T88" fmla="*/ 46 w 160"/>
                  <a:gd name="T89" fmla="*/ 6 h 30"/>
                  <a:gd name="T90" fmla="*/ 56 w 160"/>
                  <a:gd name="T91" fmla="*/ 6 h 30"/>
                  <a:gd name="T92" fmla="*/ 64 w 160"/>
                  <a:gd name="T93" fmla="*/ 6 h 30"/>
                  <a:gd name="T94" fmla="*/ 66 w 160"/>
                  <a:gd name="T95" fmla="*/ 4 h 30"/>
                  <a:gd name="T96" fmla="*/ 68 w 160"/>
                  <a:gd name="T97" fmla="*/ 4 h 30"/>
                  <a:gd name="T98" fmla="*/ 78 w 160"/>
                  <a:gd name="T99" fmla="*/ 8 h 30"/>
                  <a:gd name="T100" fmla="*/ 88 w 160"/>
                  <a:gd name="T101" fmla="*/ 6 h 30"/>
                  <a:gd name="T102" fmla="*/ 92 w 160"/>
                  <a:gd name="T103" fmla="*/ 6 h 30"/>
                  <a:gd name="T104" fmla="*/ 98 w 160"/>
                  <a:gd name="T105"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30">
                    <a:moveTo>
                      <a:pt x="98" y="4"/>
                    </a:moveTo>
                    <a:lnTo>
                      <a:pt x="98" y="4"/>
                    </a:lnTo>
                    <a:lnTo>
                      <a:pt x="102" y="4"/>
                    </a:lnTo>
                    <a:lnTo>
                      <a:pt x="106" y="2"/>
                    </a:lnTo>
                    <a:lnTo>
                      <a:pt x="110" y="0"/>
                    </a:lnTo>
                    <a:lnTo>
                      <a:pt x="114" y="0"/>
                    </a:lnTo>
                    <a:lnTo>
                      <a:pt x="114" y="0"/>
                    </a:lnTo>
                    <a:lnTo>
                      <a:pt x="116" y="6"/>
                    </a:lnTo>
                    <a:lnTo>
                      <a:pt x="116" y="8"/>
                    </a:lnTo>
                    <a:lnTo>
                      <a:pt x="118" y="6"/>
                    </a:lnTo>
                    <a:lnTo>
                      <a:pt x="120" y="6"/>
                    </a:lnTo>
                    <a:lnTo>
                      <a:pt x="120" y="6"/>
                    </a:lnTo>
                    <a:lnTo>
                      <a:pt x="132" y="6"/>
                    </a:lnTo>
                    <a:lnTo>
                      <a:pt x="138" y="6"/>
                    </a:lnTo>
                    <a:lnTo>
                      <a:pt x="144" y="4"/>
                    </a:lnTo>
                    <a:lnTo>
                      <a:pt x="144" y="4"/>
                    </a:lnTo>
                    <a:lnTo>
                      <a:pt x="146" y="2"/>
                    </a:lnTo>
                    <a:lnTo>
                      <a:pt x="148" y="4"/>
                    </a:lnTo>
                    <a:lnTo>
                      <a:pt x="154" y="8"/>
                    </a:lnTo>
                    <a:lnTo>
                      <a:pt x="154" y="8"/>
                    </a:lnTo>
                    <a:lnTo>
                      <a:pt x="158" y="18"/>
                    </a:lnTo>
                    <a:lnTo>
                      <a:pt x="158" y="18"/>
                    </a:lnTo>
                    <a:lnTo>
                      <a:pt x="160" y="24"/>
                    </a:lnTo>
                    <a:lnTo>
                      <a:pt x="160" y="26"/>
                    </a:lnTo>
                    <a:lnTo>
                      <a:pt x="158" y="28"/>
                    </a:lnTo>
                    <a:lnTo>
                      <a:pt x="156" y="30"/>
                    </a:lnTo>
                    <a:lnTo>
                      <a:pt x="156" y="30"/>
                    </a:lnTo>
                    <a:lnTo>
                      <a:pt x="154" y="30"/>
                    </a:lnTo>
                    <a:lnTo>
                      <a:pt x="154" y="30"/>
                    </a:lnTo>
                    <a:lnTo>
                      <a:pt x="152" y="28"/>
                    </a:lnTo>
                    <a:lnTo>
                      <a:pt x="152" y="28"/>
                    </a:lnTo>
                    <a:lnTo>
                      <a:pt x="142" y="24"/>
                    </a:lnTo>
                    <a:lnTo>
                      <a:pt x="136" y="24"/>
                    </a:lnTo>
                    <a:lnTo>
                      <a:pt x="130" y="28"/>
                    </a:lnTo>
                    <a:lnTo>
                      <a:pt x="130" y="28"/>
                    </a:lnTo>
                    <a:lnTo>
                      <a:pt x="128" y="28"/>
                    </a:lnTo>
                    <a:lnTo>
                      <a:pt x="124" y="28"/>
                    </a:lnTo>
                    <a:lnTo>
                      <a:pt x="124" y="28"/>
                    </a:lnTo>
                    <a:lnTo>
                      <a:pt x="118" y="24"/>
                    </a:lnTo>
                    <a:lnTo>
                      <a:pt x="114" y="24"/>
                    </a:lnTo>
                    <a:lnTo>
                      <a:pt x="110" y="28"/>
                    </a:lnTo>
                    <a:lnTo>
                      <a:pt x="110" y="28"/>
                    </a:lnTo>
                    <a:lnTo>
                      <a:pt x="108" y="30"/>
                    </a:lnTo>
                    <a:lnTo>
                      <a:pt x="106" y="28"/>
                    </a:lnTo>
                    <a:lnTo>
                      <a:pt x="102" y="24"/>
                    </a:lnTo>
                    <a:lnTo>
                      <a:pt x="102" y="24"/>
                    </a:lnTo>
                    <a:lnTo>
                      <a:pt x="100" y="22"/>
                    </a:lnTo>
                    <a:lnTo>
                      <a:pt x="100" y="22"/>
                    </a:lnTo>
                    <a:lnTo>
                      <a:pt x="96" y="18"/>
                    </a:lnTo>
                    <a:lnTo>
                      <a:pt x="94" y="20"/>
                    </a:lnTo>
                    <a:lnTo>
                      <a:pt x="92" y="22"/>
                    </a:lnTo>
                    <a:lnTo>
                      <a:pt x="92" y="22"/>
                    </a:lnTo>
                    <a:lnTo>
                      <a:pt x="88" y="26"/>
                    </a:lnTo>
                    <a:lnTo>
                      <a:pt x="84" y="26"/>
                    </a:lnTo>
                    <a:lnTo>
                      <a:pt x="78" y="26"/>
                    </a:lnTo>
                    <a:lnTo>
                      <a:pt x="78" y="26"/>
                    </a:lnTo>
                    <a:lnTo>
                      <a:pt x="70" y="24"/>
                    </a:lnTo>
                    <a:lnTo>
                      <a:pt x="66" y="24"/>
                    </a:lnTo>
                    <a:lnTo>
                      <a:pt x="62" y="26"/>
                    </a:lnTo>
                    <a:lnTo>
                      <a:pt x="62" y="26"/>
                    </a:lnTo>
                    <a:lnTo>
                      <a:pt x="62" y="26"/>
                    </a:lnTo>
                    <a:lnTo>
                      <a:pt x="60" y="26"/>
                    </a:lnTo>
                    <a:lnTo>
                      <a:pt x="58" y="22"/>
                    </a:lnTo>
                    <a:lnTo>
                      <a:pt x="58" y="22"/>
                    </a:lnTo>
                    <a:lnTo>
                      <a:pt x="54" y="20"/>
                    </a:lnTo>
                    <a:lnTo>
                      <a:pt x="50" y="18"/>
                    </a:lnTo>
                    <a:lnTo>
                      <a:pt x="46" y="20"/>
                    </a:lnTo>
                    <a:lnTo>
                      <a:pt x="42" y="22"/>
                    </a:lnTo>
                    <a:lnTo>
                      <a:pt x="42" y="22"/>
                    </a:lnTo>
                    <a:lnTo>
                      <a:pt x="34" y="26"/>
                    </a:lnTo>
                    <a:lnTo>
                      <a:pt x="30" y="26"/>
                    </a:lnTo>
                    <a:lnTo>
                      <a:pt x="26" y="26"/>
                    </a:lnTo>
                    <a:lnTo>
                      <a:pt x="26" y="26"/>
                    </a:lnTo>
                    <a:lnTo>
                      <a:pt x="16" y="22"/>
                    </a:lnTo>
                    <a:lnTo>
                      <a:pt x="6" y="22"/>
                    </a:lnTo>
                    <a:lnTo>
                      <a:pt x="6" y="22"/>
                    </a:lnTo>
                    <a:lnTo>
                      <a:pt x="2" y="22"/>
                    </a:lnTo>
                    <a:lnTo>
                      <a:pt x="0" y="22"/>
                    </a:lnTo>
                    <a:lnTo>
                      <a:pt x="0" y="18"/>
                    </a:lnTo>
                    <a:lnTo>
                      <a:pt x="0" y="18"/>
                    </a:lnTo>
                    <a:lnTo>
                      <a:pt x="0" y="14"/>
                    </a:lnTo>
                    <a:lnTo>
                      <a:pt x="0" y="14"/>
                    </a:lnTo>
                    <a:lnTo>
                      <a:pt x="4" y="8"/>
                    </a:lnTo>
                    <a:lnTo>
                      <a:pt x="6" y="6"/>
                    </a:lnTo>
                    <a:lnTo>
                      <a:pt x="10" y="6"/>
                    </a:lnTo>
                    <a:lnTo>
                      <a:pt x="14" y="6"/>
                    </a:lnTo>
                    <a:lnTo>
                      <a:pt x="14" y="6"/>
                    </a:lnTo>
                    <a:lnTo>
                      <a:pt x="26" y="10"/>
                    </a:lnTo>
                    <a:lnTo>
                      <a:pt x="36" y="8"/>
                    </a:lnTo>
                    <a:lnTo>
                      <a:pt x="46" y="6"/>
                    </a:lnTo>
                    <a:lnTo>
                      <a:pt x="56" y="6"/>
                    </a:lnTo>
                    <a:lnTo>
                      <a:pt x="56" y="6"/>
                    </a:lnTo>
                    <a:lnTo>
                      <a:pt x="62" y="6"/>
                    </a:lnTo>
                    <a:lnTo>
                      <a:pt x="64" y="6"/>
                    </a:lnTo>
                    <a:lnTo>
                      <a:pt x="66" y="4"/>
                    </a:lnTo>
                    <a:lnTo>
                      <a:pt x="66" y="4"/>
                    </a:lnTo>
                    <a:lnTo>
                      <a:pt x="68" y="4"/>
                    </a:lnTo>
                    <a:lnTo>
                      <a:pt x="68" y="4"/>
                    </a:lnTo>
                    <a:lnTo>
                      <a:pt x="72" y="8"/>
                    </a:lnTo>
                    <a:lnTo>
                      <a:pt x="78" y="8"/>
                    </a:lnTo>
                    <a:lnTo>
                      <a:pt x="88" y="6"/>
                    </a:lnTo>
                    <a:lnTo>
                      <a:pt x="88" y="6"/>
                    </a:lnTo>
                    <a:lnTo>
                      <a:pt x="90" y="6"/>
                    </a:lnTo>
                    <a:lnTo>
                      <a:pt x="92" y="6"/>
                    </a:lnTo>
                    <a:lnTo>
                      <a:pt x="96" y="6"/>
                    </a:lnTo>
                    <a:lnTo>
                      <a:pt x="98" y="4"/>
                    </a:lnTo>
                    <a:lnTo>
                      <a:pt x="9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8" name="Freeform 8">
                <a:extLst>
                  <a:ext uri="{FF2B5EF4-FFF2-40B4-BE49-F238E27FC236}">
                    <a16:creationId xmlns:a16="http://schemas.microsoft.com/office/drawing/2014/main" id="{6D390792-5386-F31F-5E51-0CD4965FF84E}"/>
                  </a:ext>
                </a:extLst>
              </p:cNvPr>
              <p:cNvSpPr>
                <a:spLocks/>
              </p:cNvSpPr>
              <p:nvPr/>
            </p:nvSpPr>
            <p:spPr bwMode="auto">
              <a:xfrm>
                <a:off x="2484" y="1455"/>
                <a:ext cx="166" cy="28"/>
              </a:xfrm>
              <a:custGeom>
                <a:avLst/>
                <a:gdLst>
                  <a:gd name="T0" fmla="*/ 0 w 166"/>
                  <a:gd name="T1" fmla="*/ 8 h 28"/>
                  <a:gd name="T2" fmla="*/ 38 w 166"/>
                  <a:gd name="T3" fmla="*/ 4 h 28"/>
                  <a:gd name="T4" fmla="*/ 52 w 166"/>
                  <a:gd name="T5" fmla="*/ 6 h 28"/>
                  <a:gd name="T6" fmla="*/ 64 w 166"/>
                  <a:gd name="T7" fmla="*/ 6 h 28"/>
                  <a:gd name="T8" fmla="*/ 78 w 166"/>
                  <a:gd name="T9" fmla="*/ 4 h 28"/>
                  <a:gd name="T10" fmla="*/ 96 w 166"/>
                  <a:gd name="T11" fmla="*/ 6 h 28"/>
                  <a:gd name="T12" fmla="*/ 112 w 166"/>
                  <a:gd name="T13" fmla="*/ 6 h 28"/>
                  <a:gd name="T14" fmla="*/ 128 w 166"/>
                  <a:gd name="T15" fmla="*/ 2 h 28"/>
                  <a:gd name="T16" fmla="*/ 132 w 166"/>
                  <a:gd name="T17" fmla="*/ 0 h 28"/>
                  <a:gd name="T18" fmla="*/ 138 w 166"/>
                  <a:gd name="T19" fmla="*/ 4 h 28"/>
                  <a:gd name="T20" fmla="*/ 144 w 166"/>
                  <a:gd name="T21" fmla="*/ 8 h 28"/>
                  <a:gd name="T22" fmla="*/ 150 w 166"/>
                  <a:gd name="T23" fmla="*/ 6 h 28"/>
                  <a:gd name="T24" fmla="*/ 158 w 166"/>
                  <a:gd name="T25" fmla="*/ 6 h 28"/>
                  <a:gd name="T26" fmla="*/ 166 w 166"/>
                  <a:gd name="T27" fmla="*/ 8 h 28"/>
                  <a:gd name="T28" fmla="*/ 162 w 166"/>
                  <a:gd name="T29" fmla="*/ 16 h 28"/>
                  <a:gd name="T30" fmla="*/ 156 w 166"/>
                  <a:gd name="T31" fmla="*/ 20 h 28"/>
                  <a:gd name="T32" fmla="*/ 152 w 166"/>
                  <a:gd name="T33" fmla="*/ 16 h 28"/>
                  <a:gd name="T34" fmla="*/ 150 w 166"/>
                  <a:gd name="T35" fmla="*/ 16 h 28"/>
                  <a:gd name="T36" fmla="*/ 140 w 166"/>
                  <a:gd name="T37" fmla="*/ 22 h 28"/>
                  <a:gd name="T38" fmla="*/ 136 w 166"/>
                  <a:gd name="T39" fmla="*/ 22 h 28"/>
                  <a:gd name="T40" fmla="*/ 132 w 166"/>
                  <a:gd name="T41" fmla="*/ 18 h 28"/>
                  <a:gd name="T42" fmla="*/ 128 w 166"/>
                  <a:gd name="T43" fmla="*/ 20 h 28"/>
                  <a:gd name="T44" fmla="*/ 126 w 166"/>
                  <a:gd name="T45" fmla="*/ 28 h 28"/>
                  <a:gd name="T46" fmla="*/ 124 w 166"/>
                  <a:gd name="T47" fmla="*/ 28 h 28"/>
                  <a:gd name="T48" fmla="*/ 122 w 166"/>
                  <a:gd name="T49" fmla="*/ 28 h 28"/>
                  <a:gd name="T50" fmla="*/ 112 w 166"/>
                  <a:gd name="T51" fmla="*/ 16 h 28"/>
                  <a:gd name="T52" fmla="*/ 106 w 166"/>
                  <a:gd name="T53" fmla="*/ 16 h 28"/>
                  <a:gd name="T54" fmla="*/ 100 w 166"/>
                  <a:gd name="T55" fmla="*/ 20 h 28"/>
                  <a:gd name="T56" fmla="*/ 96 w 166"/>
                  <a:gd name="T57" fmla="*/ 22 h 28"/>
                  <a:gd name="T58" fmla="*/ 92 w 166"/>
                  <a:gd name="T59" fmla="*/ 22 h 28"/>
                  <a:gd name="T60" fmla="*/ 86 w 166"/>
                  <a:gd name="T61" fmla="*/ 22 h 28"/>
                  <a:gd name="T62" fmla="*/ 66 w 166"/>
                  <a:gd name="T63" fmla="*/ 18 h 28"/>
                  <a:gd name="T64" fmla="*/ 60 w 166"/>
                  <a:gd name="T65" fmla="*/ 22 h 28"/>
                  <a:gd name="T66" fmla="*/ 52 w 166"/>
                  <a:gd name="T67" fmla="*/ 22 h 28"/>
                  <a:gd name="T68" fmla="*/ 44 w 166"/>
                  <a:gd name="T69" fmla="*/ 22 h 28"/>
                  <a:gd name="T70" fmla="*/ 38 w 166"/>
                  <a:gd name="T71" fmla="*/ 18 h 28"/>
                  <a:gd name="T72" fmla="*/ 34 w 166"/>
                  <a:gd name="T73" fmla="*/ 16 h 28"/>
                  <a:gd name="T74" fmla="*/ 32 w 166"/>
                  <a:gd name="T75" fmla="*/ 12 h 28"/>
                  <a:gd name="T76" fmla="*/ 22 w 166"/>
                  <a:gd name="T77" fmla="*/ 16 h 28"/>
                  <a:gd name="T78" fmla="*/ 16 w 166"/>
                  <a:gd name="T79" fmla="*/ 16 h 28"/>
                  <a:gd name="T80" fmla="*/ 12 w 166"/>
                  <a:gd name="T81" fmla="*/ 16 h 28"/>
                  <a:gd name="T82" fmla="*/ 6 w 166"/>
                  <a:gd name="T83" fmla="*/ 20 h 28"/>
                  <a:gd name="T84" fmla="*/ 2 w 166"/>
                  <a:gd name="T85" fmla="*/ 16 h 28"/>
                  <a:gd name="T86" fmla="*/ 0 w 166"/>
                  <a:gd name="T8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8">
                    <a:moveTo>
                      <a:pt x="0" y="8"/>
                    </a:moveTo>
                    <a:lnTo>
                      <a:pt x="0" y="8"/>
                    </a:lnTo>
                    <a:lnTo>
                      <a:pt x="26" y="4"/>
                    </a:lnTo>
                    <a:lnTo>
                      <a:pt x="38" y="4"/>
                    </a:lnTo>
                    <a:lnTo>
                      <a:pt x="52" y="6"/>
                    </a:lnTo>
                    <a:lnTo>
                      <a:pt x="52" y="6"/>
                    </a:lnTo>
                    <a:lnTo>
                      <a:pt x="58" y="8"/>
                    </a:lnTo>
                    <a:lnTo>
                      <a:pt x="64" y="6"/>
                    </a:lnTo>
                    <a:lnTo>
                      <a:pt x="78" y="4"/>
                    </a:lnTo>
                    <a:lnTo>
                      <a:pt x="78" y="4"/>
                    </a:lnTo>
                    <a:lnTo>
                      <a:pt x="88" y="4"/>
                    </a:lnTo>
                    <a:lnTo>
                      <a:pt x="96" y="6"/>
                    </a:lnTo>
                    <a:lnTo>
                      <a:pt x="96" y="6"/>
                    </a:lnTo>
                    <a:lnTo>
                      <a:pt x="112" y="6"/>
                    </a:lnTo>
                    <a:lnTo>
                      <a:pt x="120" y="4"/>
                    </a:lnTo>
                    <a:lnTo>
                      <a:pt x="128" y="2"/>
                    </a:lnTo>
                    <a:lnTo>
                      <a:pt x="128" y="2"/>
                    </a:lnTo>
                    <a:lnTo>
                      <a:pt x="132" y="0"/>
                    </a:lnTo>
                    <a:lnTo>
                      <a:pt x="138" y="4"/>
                    </a:lnTo>
                    <a:lnTo>
                      <a:pt x="138" y="4"/>
                    </a:lnTo>
                    <a:lnTo>
                      <a:pt x="140" y="8"/>
                    </a:lnTo>
                    <a:lnTo>
                      <a:pt x="144" y="8"/>
                    </a:lnTo>
                    <a:lnTo>
                      <a:pt x="146" y="6"/>
                    </a:lnTo>
                    <a:lnTo>
                      <a:pt x="150" y="6"/>
                    </a:lnTo>
                    <a:lnTo>
                      <a:pt x="150" y="6"/>
                    </a:lnTo>
                    <a:lnTo>
                      <a:pt x="158" y="6"/>
                    </a:lnTo>
                    <a:lnTo>
                      <a:pt x="162" y="6"/>
                    </a:lnTo>
                    <a:lnTo>
                      <a:pt x="166" y="8"/>
                    </a:lnTo>
                    <a:lnTo>
                      <a:pt x="166" y="8"/>
                    </a:lnTo>
                    <a:lnTo>
                      <a:pt x="162" y="16"/>
                    </a:lnTo>
                    <a:lnTo>
                      <a:pt x="160" y="20"/>
                    </a:lnTo>
                    <a:lnTo>
                      <a:pt x="156" y="20"/>
                    </a:lnTo>
                    <a:lnTo>
                      <a:pt x="152" y="16"/>
                    </a:lnTo>
                    <a:lnTo>
                      <a:pt x="152" y="16"/>
                    </a:lnTo>
                    <a:lnTo>
                      <a:pt x="150" y="16"/>
                    </a:lnTo>
                    <a:lnTo>
                      <a:pt x="150" y="16"/>
                    </a:lnTo>
                    <a:lnTo>
                      <a:pt x="146" y="18"/>
                    </a:lnTo>
                    <a:lnTo>
                      <a:pt x="140" y="22"/>
                    </a:lnTo>
                    <a:lnTo>
                      <a:pt x="140" y="22"/>
                    </a:lnTo>
                    <a:lnTo>
                      <a:pt x="136" y="22"/>
                    </a:lnTo>
                    <a:lnTo>
                      <a:pt x="132" y="18"/>
                    </a:lnTo>
                    <a:lnTo>
                      <a:pt x="132" y="18"/>
                    </a:lnTo>
                    <a:lnTo>
                      <a:pt x="130" y="18"/>
                    </a:lnTo>
                    <a:lnTo>
                      <a:pt x="128" y="20"/>
                    </a:lnTo>
                    <a:lnTo>
                      <a:pt x="128" y="24"/>
                    </a:lnTo>
                    <a:lnTo>
                      <a:pt x="126" y="28"/>
                    </a:lnTo>
                    <a:lnTo>
                      <a:pt x="126" y="28"/>
                    </a:lnTo>
                    <a:lnTo>
                      <a:pt x="124" y="28"/>
                    </a:lnTo>
                    <a:lnTo>
                      <a:pt x="122" y="28"/>
                    </a:lnTo>
                    <a:lnTo>
                      <a:pt x="122" y="28"/>
                    </a:lnTo>
                    <a:lnTo>
                      <a:pt x="118" y="20"/>
                    </a:lnTo>
                    <a:lnTo>
                      <a:pt x="112" y="16"/>
                    </a:lnTo>
                    <a:lnTo>
                      <a:pt x="112" y="16"/>
                    </a:lnTo>
                    <a:lnTo>
                      <a:pt x="106" y="16"/>
                    </a:lnTo>
                    <a:lnTo>
                      <a:pt x="102" y="18"/>
                    </a:lnTo>
                    <a:lnTo>
                      <a:pt x="100" y="20"/>
                    </a:lnTo>
                    <a:lnTo>
                      <a:pt x="100" y="20"/>
                    </a:lnTo>
                    <a:lnTo>
                      <a:pt x="96" y="22"/>
                    </a:lnTo>
                    <a:lnTo>
                      <a:pt x="96" y="22"/>
                    </a:lnTo>
                    <a:lnTo>
                      <a:pt x="92" y="22"/>
                    </a:lnTo>
                    <a:lnTo>
                      <a:pt x="86" y="22"/>
                    </a:lnTo>
                    <a:lnTo>
                      <a:pt x="86" y="22"/>
                    </a:lnTo>
                    <a:lnTo>
                      <a:pt x="72" y="18"/>
                    </a:lnTo>
                    <a:lnTo>
                      <a:pt x="66" y="18"/>
                    </a:lnTo>
                    <a:lnTo>
                      <a:pt x="60" y="22"/>
                    </a:lnTo>
                    <a:lnTo>
                      <a:pt x="60" y="22"/>
                    </a:lnTo>
                    <a:lnTo>
                      <a:pt x="56" y="22"/>
                    </a:lnTo>
                    <a:lnTo>
                      <a:pt x="52" y="22"/>
                    </a:lnTo>
                    <a:lnTo>
                      <a:pt x="48" y="22"/>
                    </a:lnTo>
                    <a:lnTo>
                      <a:pt x="44" y="22"/>
                    </a:lnTo>
                    <a:lnTo>
                      <a:pt x="44" y="22"/>
                    </a:lnTo>
                    <a:lnTo>
                      <a:pt x="38" y="18"/>
                    </a:lnTo>
                    <a:lnTo>
                      <a:pt x="38" y="18"/>
                    </a:lnTo>
                    <a:lnTo>
                      <a:pt x="34" y="16"/>
                    </a:lnTo>
                    <a:lnTo>
                      <a:pt x="32" y="12"/>
                    </a:lnTo>
                    <a:lnTo>
                      <a:pt x="32" y="12"/>
                    </a:lnTo>
                    <a:lnTo>
                      <a:pt x="26" y="16"/>
                    </a:lnTo>
                    <a:lnTo>
                      <a:pt x="22" y="16"/>
                    </a:lnTo>
                    <a:lnTo>
                      <a:pt x="22" y="16"/>
                    </a:lnTo>
                    <a:lnTo>
                      <a:pt x="16" y="16"/>
                    </a:lnTo>
                    <a:lnTo>
                      <a:pt x="16" y="16"/>
                    </a:lnTo>
                    <a:lnTo>
                      <a:pt x="12" y="16"/>
                    </a:lnTo>
                    <a:lnTo>
                      <a:pt x="10" y="18"/>
                    </a:lnTo>
                    <a:lnTo>
                      <a:pt x="6" y="20"/>
                    </a:lnTo>
                    <a:lnTo>
                      <a:pt x="2" y="16"/>
                    </a:lnTo>
                    <a:lnTo>
                      <a:pt x="2" y="16"/>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9" name="Freeform 9">
                <a:extLst>
                  <a:ext uri="{FF2B5EF4-FFF2-40B4-BE49-F238E27FC236}">
                    <a16:creationId xmlns:a16="http://schemas.microsoft.com/office/drawing/2014/main" id="{E21E1661-5C33-14DF-5260-03EBB60DE351}"/>
                  </a:ext>
                </a:extLst>
              </p:cNvPr>
              <p:cNvSpPr>
                <a:spLocks/>
              </p:cNvSpPr>
              <p:nvPr/>
            </p:nvSpPr>
            <p:spPr bwMode="auto">
              <a:xfrm>
                <a:off x="3796" y="1457"/>
                <a:ext cx="124" cy="28"/>
              </a:xfrm>
              <a:custGeom>
                <a:avLst/>
                <a:gdLst>
                  <a:gd name="T0" fmla="*/ 104 w 124"/>
                  <a:gd name="T1" fmla="*/ 2 h 28"/>
                  <a:gd name="T2" fmla="*/ 106 w 124"/>
                  <a:gd name="T3" fmla="*/ 4 h 28"/>
                  <a:gd name="T4" fmla="*/ 112 w 124"/>
                  <a:gd name="T5" fmla="*/ 4 h 28"/>
                  <a:gd name="T6" fmla="*/ 122 w 124"/>
                  <a:gd name="T7" fmla="*/ 2 h 28"/>
                  <a:gd name="T8" fmla="*/ 124 w 124"/>
                  <a:gd name="T9" fmla="*/ 4 h 28"/>
                  <a:gd name="T10" fmla="*/ 124 w 124"/>
                  <a:gd name="T11" fmla="*/ 8 h 28"/>
                  <a:gd name="T12" fmla="*/ 124 w 124"/>
                  <a:gd name="T13" fmla="*/ 18 h 28"/>
                  <a:gd name="T14" fmla="*/ 124 w 124"/>
                  <a:gd name="T15" fmla="*/ 24 h 28"/>
                  <a:gd name="T16" fmla="*/ 122 w 124"/>
                  <a:gd name="T17" fmla="*/ 26 h 28"/>
                  <a:gd name="T18" fmla="*/ 120 w 124"/>
                  <a:gd name="T19" fmla="*/ 26 h 28"/>
                  <a:gd name="T20" fmla="*/ 116 w 124"/>
                  <a:gd name="T21" fmla="*/ 22 h 28"/>
                  <a:gd name="T22" fmla="*/ 112 w 124"/>
                  <a:gd name="T23" fmla="*/ 16 h 28"/>
                  <a:gd name="T24" fmla="*/ 110 w 124"/>
                  <a:gd name="T25" fmla="*/ 14 h 28"/>
                  <a:gd name="T26" fmla="*/ 108 w 124"/>
                  <a:gd name="T27" fmla="*/ 14 h 28"/>
                  <a:gd name="T28" fmla="*/ 106 w 124"/>
                  <a:gd name="T29" fmla="*/ 22 h 28"/>
                  <a:gd name="T30" fmla="*/ 104 w 124"/>
                  <a:gd name="T31" fmla="*/ 26 h 28"/>
                  <a:gd name="T32" fmla="*/ 100 w 124"/>
                  <a:gd name="T33" fmla="*/ 28 h 28"/>
                  <a:gd name="T34" fmla="*/ 98 w 124"/>
                  <a:gd name="T35" fmla="*/ 24 h 28"/>
                  <a:gd name="T36" fmla="*/ 94 w 124"/>
                  <a:gd name="T37" fmla="*/ 22 h 28"/>
                  <a:gd name="T38" fmla="*/ 90 w 124"/>
                  <a:gd name="T39" fmla="*/ 20 h 28"/>
                  <a:gd name="T40" fmla="*/ 86 w 124"/>
                  <a:gd name="T41" fmla="*/ 18 h 28"/>
                  <a:gd name="T42" fmla="*/ 80 w 124"/>
                  <a:gd name="T43" fmla="*/ 16 h 28"/>
                  <a:gd name="T44" fmla="*/ 78 w 124"/>
                  <a:gd name="T45" fmla="*/ 18 h 28"/>
                  <a:gd name="T46" fmla="*/ 76 w 124"/>
                  <a:gd name="T47" fmla="*/ 20 h 28"/>
                  <a:gd name="T48" fmla="*/ 72 w 124"/>
                  <a:gd name="T49" fmla="*/ 24 h 28"/>
                  <a:gd name="T50" fmla="*/ 68 w 124"/>
                  <a:gd name="T51" fmla="*/ 20 h 28"/>
                  <a:gd name="T52" fmla="*/ 64 w 124"/>
                  <a:gd name="T53" fmla="*/ 22 h 28"/>
                  <a:gd name="T54" fmla="*/ 60 w 124"/>
                  <a:gd name="T55" fmla="*/ 24 h 28"/>
                  <a:gd name="T56" fmla="*/ 58 w 124"/>
                  <a:gd name="T57" fmla="*/ 14 h 28"/>
                  <a:gd name="T58" fmla="*/ 58 w 124"/>
                  <a:gd name="T59" fmla="*/ 14 h 28"/>
                  <a:gd name="T60" fmla="*/ 54 w 124"/>
                  <a:gd name="T61" fmla="*/ 18 h 28"/>
                  <a:gd name="T62" fmla="*/ 46 w 124"/>
                  <a:gd name="T63" fmla="*/ 18 h 28"/>
                  <a:gd name="T64" fmla="*/ 42 w 124"/>
                  <a:gd name="T65" fmla="*/ 20 h 28"/>
                  <a:gd name="T66" fmla="*/ 36 w 124"/>
                  <a:gd name="T67" fmla="*/ 22 h 28"/>
                  <a:gd name="T68" fmla="*/ 30 w 124"/>
                  <a:gd name="T69" fmla="*/ 24 h 28"/>
                  <a:gd name="T70" fmla="*/ 24 w 124"/>
                  <a:gd name="T71" fmla="*/ 28 h 28"/>
                  <a:gd name="T72" fmla="*/ 10 w 124"/>
                  <a:gd name="T73" fmla="*/ 22 h 28"/>
                  <a:gd name="T74" fmla="*/ 4 w 124"/>
                  <a:gd name="T75" fmla="*/ 24 h 28"/>
                  <a:gd name="T76" fmla="*/ 2 w 124"/>
                  <a:gd name="T77" fmla="*/ 24 h 28"/>
                  <a:gd name="T78" fmla="*/ 0 w 124"/>
                  <a:gd name="T79" fmla="*/ 16 h 28"/>
                  <a:gd name="T80" fmla="*/ 4 w 124"/>
                  <a:gd name="T81" fmla="*/ 6 h 28"/>
                  <a:gd name="T82" fmla="*/ 8 w 124"/>
                  <a:gd name="T83" fmla="*/ 2 h 28"/>
                  <a:gd name="T84" fmla="*/ 10 w 124"/>
                  <a:gd name="T85" fmla="*/ 6 h 28"/>
                  <a:gd name="T86" fmla="*/ 10 w 124"/>
                  <a:gd name="T87" fmla="*/ 10 h 28"/>
                  <a:gd name="T88" fmla="*/ 10 w 124"/>
                  <a:gd name="T89" fmla="*/ 10 h 28"/>
                  <a:gd name="T90" fmla="*/ 12 w 124"/>
                  <a:gd name="T91" fmla="*/ 8 h 28"/>
                  <a:gd name="T92" fmla="*/ 16 w 124"/>
                  <a:gd name="T93" fmla="*/ 4 h 28"/>
                  <a:gd name="T94" fmla="*/ 28 w 124"/>
                  <a:gd name="T95" fmla="*/ 0 h 28"/>
                  <a:gd name="T96" fmla="*/ 40 w 124"/>
                  <a:gd name="T97" fmla="*/ 4 h 28"/>
                  <a:gd name="T98" fmla="*/ 52 w 124"/>
                  <a:gd name="T99" fmla="*/ 4 h 28"/>
                  <a:gd name="T100" fmla="*/ 56 w 124"/>
                  <a:gd name="T101" fmla="*/ 2 h 28"/>
                  <a:gd name="T102" fmla="*/ 68 w 124"/>
                  <a:gd name="T103" fmla="*/ 0 h 28"/>
                  <a:gd name="T104" fmla="*/ 78 w 124"/>
                  <a:gd name="T105" fmla="*/ 2 h 28"/>
                  <a:gd name="T106" fmla="*/ 96 w 124"/>
                  <a:gd name="T107" fmla="*/ 4 h 28"/>
                  <a:gd name="T108" fmla="*/ 102 w 124"/>
                  <a:gd name="T109" fmla="*/ 0 h 28"/>
                  <a:gd name="T110" fmla="*/ 104 w 124"/>
                  <a:gd name="T11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 h="28">
                    <a:moveTo>
                      <a:pt x="104" y="2"/>
                    </a:moveTo>
                    <a:lnTo>
                      <a:pt x="104" y="2"/>
                    </a:lnTo>
                    <a:lnTo>
                      <a:pt x="106" y="4"/>
                    </a:lnTo>
                    <a:lnTo>
                      <a:pt x="106" y="4"/>
                    </a:lnTo>
                    <a:lnTo>
                      <a:pt x="110" y="4"/>
                    </a:lnTo>
                    <a:lnTo>
                      <a:pt x="112" y="4"/>
                    </a:lnTo>
                    <a:lnTo>
                      <a:pt x="112" y="4"/>
                    </a:lnTo>
                    <a:lnTo>
                      <a:pt x="122" y="2"/>
                    </a:lnTo>
                    <a:lnTo>
                      <a:pt x="122" y="2"/>
                    </a:lnTo>
                    <a:lnTo>
                      <a:pt x="124" y="4"/>
                    </a:lnTo>
                    <a:lnTo>
                      <a:pt x="124" y="4"/>
                    </a:lnTo>
                    <a:lnTo>
                      <a:pt x="124" y="8"/>
                    </a:lnTo>
                    <a:lnTo>
                      <a:pt x="124" y="8"/>
                    </a:lnTo>
                    <a:lnTo>
                      <a:pt x="124" y="18"/>
                    </a:lnTo>
                    <a:lnTo>
                      <a:pt x="124" y="18"/>
                    </a:lnTo>
                    <a:lnTo>
                      <a:pt x="124" y="24"/>
                    </a:lnTo>
                    <a:lnTo>
                      <a:pt x="124" y="24"/>
                    </a:lnTo>
                    <a:lnTo>
                      <a:pt x="122" y="26"/>
                    </a:lnTo>
                    <a:lnTo>
                      <a:pt x="122" y="26"/>
                    </a:lnTo>
                    <a:lnTo>
                      <a:pt x="120" y="26"/>
                    </a:lnTo>
                    <a:lnTo>
                      <a:pt x="120" y="26"/>
                    </a:lnTo>
                    <a:lnTo>
                      <a:pt x="116" y="22"/>
                    </a:lnTo>
                    <a:lnTo>
                      <a:pt x="116" y="22"/>
                    </a:lnTo>
                    <a:lnTo>
                      <a:pt x="112" y="16"/>
                    </a:lnTo>
                    <a:lnTo>
                      <a:pt x="112" y="16"/>
                    </a:lnTo>
                    <a:lnTo>
                      <a:pt x="110" y="14"/>
                    </a:lnTo>
                    <a:lnTo>
                      <a:pt x="108" y="14"/>
                    </a:lnTo>
                    <a:lnTo>
                      <a:pt x="108" y="14"/>
                    </a:lnTo>
                    <a:lnTo>
                      <a:pt x="106" y="18"/>
                    </a:lnTo>
                    <a:lnTo>
                      <a:pt x="106" y="22"/>
                    </a:lnTo>
                    <a:lnTo>
                      <a:pt x="106" y="22"/>
                    </a:lnTo>
                    <a:lnTo>
                      <a:pt x="104" y="26"/>
                    </a:lnTo>
                    <a:lnTo>
                      <a:pt x="100" y="28"/>
                    </a:lnTo>
                    <a:lnTo>
                      <a:pt x="100" y="28"/>
                    </a:lnTo>
                    <a:lnTo>
                      <a:pt x="100" y="26"/>
                    </a:lnTo>
                    <a:lnTo>
                      <a:pt x="98" y="24"/>
                    </a:lnTo>
                    <a:lnTo>
                      <a:pt x="96" y="20"/>
                    </a:lnTo>
                    <a:lnTo>
                      <a:pt x="94" y="22"/>
                    </a:lnTo>
                    <a:lnTo>
                      <a:pt x="94" y="22"/>
                    </a:lnTo>
                    <a:lnTo>
                      <a:pt x="90" y="20"/>
                    </a:lnTo>
                    <a:lnTo>
                      <a:pt x="86" y="18"/>
                    </a:lnTo>
                    <a:lnTo>
                      <a:pt x="86" y="18"/>
                    </a:lnTo>
                    <a:lnTo>
                      <a:pt x="82" y="16"/>
                    </a:lnTo>
                    <a:lnTo>
                      <a:pt x="80" y="16"/>
                    </a:lnTo>
                    <a:lnTo>
                      <a:pt x="78" y="18"/>
                    </a:lnTo>
                    <a:lnTo>
                      <a:pt x="78" y="18"/>
                    </a:lnTo>
                    <a:lnTo>
                      <a:pt x="76" y="20"/>
                    </a:lnTo>
                    <a:lnTo>
                      <a:pt x="76" y="20"/>
                    </a:lnTo>
                    <a:lnTo>
                      <a:pt x="74" y="24"/>
                    </a:lnTo>
                    <a:lnTo>
                      <a:pt x="72" y="24"/>
                    </a:lnTo>
                    <a:lnTo>
                      <a:pt x="72" y="24"/>
                    </a:lnTo>
                    <a:lnTo>
                      <a:pt x="68" y="20"/>
                    </a:lnTo>
                    <a:lnTo>
                      <a:pt x="68" y="20"/>
                    </a:lnTo>
                    <a:lnTo>
                      <a:pt x="64" y="22"/>
                    </a:lnTo>
                    <a:lnTo>
                      <a:pt x="62" y="24"/>
                    </a:lnTo>
                    <a:lnTo>
                      <a:pt x="60" y="24"/>
                    </a:lnTo>
                    <a:lnTo>
                      <a:pt x="60" y="24"/>
                    </a:lnTo>
                    <a:lnTo>
                      <a:pt x="58" y="14"/>
                    </a:lnTo>
                    <a:lnTo>
                      <a:pt x="58" y="14"/>
                    </a:lnTo>
                    <a:lnTo>
                      <a:pt x="58" y="14"/>
                    </a:lnTo>
                    <a:lnTo>
                      <a:pt x="58" y="14"/>
                    </a:lnTo>
                    <a:lnTo>
                      <a:pt x="54" y="18"/>
                    </a:lnTo>
                    <a:lnTo>
                      <a:pt x="50" y="18"/>
                    </a:lnTo>
                    <a:lnTo>
                      <a:pt x="46" y="18"/>
                    </a:lnTo>
                    <a:lnTo>
                      <a:pt x="42" y="20"/>
                    </a:lnTo>
                    <a:lnTo>
                      <a:pt x="42" y="20"/>
                    </a:lnTo>
                    <a:lnTo>
                      <a:pt x="40" y="22"/>
                    </a:lnTo>
                    <a:lnTo>
                      <a:pt x="36" y="22"/>
                    </a:lnTo>
                    <a:lnTo>
                      <a:pt x="30" y="24"/>
                    </a:lnTo>
                    <a:lnTo>
                      <a:pt x="30" y="24"/>
                    </a:lnTo>
                    <a:lnTo>
                      <a:pt x="26" y="26"/>
                    </a:lnTo>
                    <a:lnTo>
                      <a:pt x="24" y="28"/>
                    </a:lnTo>
                    <a:lnTo>
                      <a:pt x="18" y="26"/>
                    </a:lnTo>
                    <a:lnTo>
                      <a:pt x="10" y="22"/>
                    </a:lnTo>
                    <a:lnTo>
                      <a:pt x="8" y="22"/>
                    </a:lnTo>
                    <a:lnTo>
                      <a:pt x="4" y="24"/>
                    </a:lnTo>
                    <a:lnTo>
                      <a:pt x="4" y="24"/>
                    </a:lnTo>
                    <a:lnTo>
                      <a:pt x="2" y="24"/>
                    </a:lnTo>
                    <a:lnTo>
                      <a:pt x="2" y="22"/>
                    </a:lnTo>
                    <a:lnTo>
                      <a:pt x="0" y="16"/>
                    </a:lnTo>
                    <a:lnTo>
                      <a:pt x="0" y="16"/>
                    </a:lnTo>
                    <a:lnTo>
                      <a:pt x="4" y="6"/>
                    </a:lnTo>
                    <a:lnTo>
                      <a:pt x="6" y="2"/>
                    </a:lnTo>
                    <a:lnTo>
                      <a:pt x="8" y="2"/>
                    </a:lnTo>
                    <a:lnTo>
                      <a:pt x="8" y="2"/>
                    </a:lnTo>
                    <a:lnTo>
                      <a:pt x="10" y="6"/>
                    </a:lnTo>
                    <a:lnTo>
                      <a:pt x="10" y="6"/>
                    </a:lnTo>
                    <a:lnTo>
                      <a:pt x="10" y="10"/>
                    </a:lnTo>
                    <a:lnTo>
                      <a:pt x="10" y="10"/>
                    </a:lnTo>
                    <a:lnTo>
                      <a:pt x="10" y="10"/>
                    </a:lnTo>
                    <a:lnTo>
                      <a:pt x="12" y="8"/>
                    </a:lnTo>
                    <a:lnTo>
                      <a:pt x="12" y="8"/>
                    </a:lnTo>
                    <a:lnTo>
                      <a:pt x="16" y="4"/>
                    </a:lnTo>
                    <a:lnTo>
                      <a:pt x="16" y="4"/>
                    </a:lnTo>
                    <a:lnTo>
                      <a:pt x="22" y="0"/>
                    </a:lnTo>
                    <a:lnTo>
                      <a:pt x="28" y="0"/>
                    </a:lnTo>
                    <a:lnTo>
                      <a:pt x="40" y="4"/>
                    </a:lnTo>
                    <a:lnTo>
                      <a:pt x="40" y="4"/>
                    </a:lnTo>
                    <a:lnTo>
                      <a:pt x="48" y="6"/>
                    </a:lnTo>
                    <a:lnTo>
                      <a:pt x="52" y="4"/>
                    </a:lnTo>
                    <a:lnTo>
                      <a:pt x="56" y="2"/>
                    </a:lnTo>
                    <a:lnTo>
                      <a:pt x="56" y="2"/>
                    </a:lnTo>
                    <a:lnTo>
                      <a:pt x="62" y="0"/>
                    </a:lnTo>
                    <a:lnTo>
                      <a:pt x="68" y="0"/>
                    </a:lnTo>
                    <a:lnTo>
                      <a:pt x="78" y="2"/>
                    </a:lnTo>
                    <a:lnTo>
                      <a:pt x="78" y="2"/>
                    </a:lnTo>
                    <a:lnTo>
                      <a:pt x="90" y="4"/>
                    </a:lnTo>
                    <a:lnTo>
                      <a:pt x="96" y="4"/>
                    </a:lnTo>
                    <a:lnTo>
                      <a:pt x="102" y="0"/>
                    </a:lnTo>
                    <a:lnTo>
                      <a:pt x="102" y="0"/>
                    </a:lnTo>
                    <a:lnTo>
                      <a:pt x="104" y="0"/>
                    </a:lnTo>
                    <a:lnTo>
                      <a:pt x="104" y="2"/>
                    </a:lnTo>
                    <a:lnTo>
                      <a:pt x="10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0" name="Freeform 10">
                <a:extLst>
                  <a:ext uri="{FF2B5EF4-FFF2-40B4-BE49-F238E27FC236}">
                    <a16:creationId xmlns:a16="http://schemas.microsoft.com/office/drawing/2014/main" id="{DF690580-51E6-F95C-CAEA-F66D53CD9D56}"/>
                  </a:ext>
                </a:extLst>
              </p:cNvPr>
              <p:cNvSpPr>
                <a:spLocks/>
              </p:cNvSpPr>
              <p:nvPr/>
            </p:nvSpPr>
            <p:spPr bwMode="auto">
              <a:xfrm>
                <a:off x="2992" y="1455"/>
                <a:ext cx="146" cy="22"/>
              </a:xfrm>
              <a:custGeom>
                <a:avLst/>
                <a:gdLst>
                  <a:gd name="T0" fmla="*/ 6 w 146"/>
                  <a:gd name="T1" fmla="*/ 4 h 22"/>
                  <a:gd name="T2" fmla="*/ 26 w 146"/>
                  <a:gd name="T3" fmla="*/ 6 h 22"/>
                  <a:gd name="T4" fmla="*/ 46 w 146"/>
                  <a:gd name="T5" fmla="*/ 6 h 22"/>
                  <a:gd name="T6" fmla="*/ 68 w 146"/>
                  <a:gd name="T7" fmla="*/ 6 h 22"/>
                  <a:gd name="T8" fmla="*/ 90 w 146"/>
                  <a:gd name="T9" fmla="*/ 4 h 22"/>
                  <a:gd name="T10" fmla="*/ 124 w 146"/>
                  <a:gd name="T11" fmla="*/ 0 h 22"/>
                  <a:gd name="T12" fmla="*/ 130 w 146"/>
                  <a:gd name="T13" fmla="*/ 0 h 22"/>
                  <a:gd name="T14" fmla="*/ 146 w 146"/>
                  <a:gd name="T15" fmla="*/ 8 h 22"/>
                  <a:gd name="T16" fmla="*/ 146 w 146"/>
                  <a:gd name="T17" fmla="*/ 12 h 22"/>
                  <a:gd name="T18" fmla="*/ 142 w 146"/>
                  <a:gd name="T19" fmla="*/ 18 h 22"/>
                  <a:gd name="T20" fmla="*/ 138 w 146"/>
                  <a:gd name="T21" fmla="*/ 18 h 22"/>
                  <a:gd name="T22" fmla="*/ 134 w 146"/>
                  <a:gd name="T23" fmla="*/ 18 h 22"/>
                  <a:gd name="T24" fmla="*/ 122 w 146"/>
                  <a:gd name="T25" fmla="*/ 18 h 22"/>
                  <a:gd name="T26" fmla="*/ 118 w 146"/>
                  <a:gd name="T27" fmla="*/ 14 h 22"/>
                  <a:gd name="T28" fmla="*/ 108 w 146"/>
                  <a:gd name="T29" fmla="*/ 16 h 22"/>
                  <a:gd name="T30" fmla="*/ 102 w 146"/>
                  <a:gd name="T31" fmla="*/ 18 h 22"/>
                  <a:gd name="T32" fmla="*/ 96 w 146"/>
                  <a:gd name="T33" fmla="*/ 20 h 22"/>
                  <a:gd name="T34" fmla="*/ 90 w 146"/>
                  <a:gd name="T35" fmla="*/ 22 h 22"/>
                  <a:gd name="T36" fmla="*/ 88 w 146"/>
                  <a:gd name="T37" fmla="*/ 22 h 22"/>
                  <a:gd name="T38" fmla="*/ 80 w 146"/>
                  <a:gd name="T39" fmla="*/ 16 h 22"/>
                  <a:gd name="T40" fmla="*/ 76 w 146"/>
                  <a:gd name="T41" fmla="*/ 18 h 22"/>
                  <a:gd name="T42" fmla="*/ 74 w 146"/>
                  <a:gd name="T43" fmla="*/ 16 h 22"/>
                  <a:gd name="T44" fmla="*/ 72 w 146"/>
                  <a:gd name="T45" fmla="*/ 14 h 22"/>
                  <a:gd name="T46" fmla="*/ 70 w 146"/>
                  <a:gd name="T47" fmla="*/ 14 h 22"/>
                  <a:gd name="T48" fmla="*/ 66 w 146"/>
                  <a:gd name="T49" fmla="*/ 18 h 22"/>
                  <a:gd name="T50" fmla="*/ 64 w 146"/>
                  <a:gd name="T51" fmla="*/ 18 h 22"/>
                  <a:gd name="T52" fmla="*/ 58 w 146"/>
                  <a:gd name="T53" fmla="*/ 16 h 22"/>
                  <a:gd name="T54" fmla="*/ 54 w 146"/>
                  <a:gd name="T55" fmla="*/ 20 h 22"/>
                  <a:gd name="T56" fmla="*/ 48 w 146"/>
                  <a:gd name="T57" fmla="*/ 20 h 22"/>
                  <a:gd name="T58" fmla="*/ 44 w 146"/>
                  <a:gd name="T59" fmla="*/ 20 h 22"/>
                  <a:gd name="T60" fmla="*/ 28 w 146"/>
                  <a:gd name="T61" fmla="*/ 20 h 22"/>
                  <a:gd name="T62" fmla="*/ 26 w 146"/>
                  <a:gd name="T63" fmla="*/ 18 h 22"/>
                  <a:gd name="T64" fmla="*/ 20 w 146"/>
                  <a:gd name="T65" fmla="*/ 16 h 22"/>
                  <a:gd name="T66" fmla="*/ 18 w 146"/>
                  <a:gd name="T67" fmla="*/ 18 h 22"/>
                  <a:gd name="T68" fmla="*/ 14 w 146"/>
                  <a:gd name="T69" fmla="*/ 20 h 22"/>
                  <a:gd name="T70" fmla="*/ 12 w 146"/>
                  <a:gd name="T71" fmla="*/ 18 h 22"/>
                  <a:gd name="T72" fmla="*/ 8 w 146"/>
                  <a:gd name="T73" fmla="*/ 16 h 22"/>
                  <a:gd name="T74" fmla="*/ 2 w 146"/>
                  <a:gd name="T75" fmla="*/ 18 h 22"/>
                  <a:gd name="T76" fmla="*/ 0 w 146"/>
                  <a:gd name="T77" fmla="*/ 14 h 22"/>
                  <a:gd name="T78" fmla="*/ 2 w 146"/>
                  <a:gd name="T79" fmla="*/ 6 h 22"/>
                  <a:gd name="T80" fmla="*/ 6 w 146"/>
                  <a:gd name="T8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22">
                    <a:moveTo>
                      <a:pt x="6" y="4"/>
                    </a:moveTo>
                    <a:lnTo>
                      <a:pt x="6" y="4"/>
                    </a:lnTo>
                    <a:lnTo>
                      <a:pt x="16" y="6"/>
                    </a:lnTo>
                    <a:lnTo>
                      <a:pt x="26" y="6"/>
                    </a:lnTo>
                    <a:lnTo>
                      <a:pt x="46" y="6"/>
                    </a:lnTo>
                    <a:lnTo>
                      <a:pt x="46" y="6"/>
                    </a:lnTo>
                    <a:lnTo>
                      <a:pt x="58" y="6"/>
                    </a:lnTo>
                    <a:lnTo>
                      <a:pt x="68" y="6"/>
                    </a:lnTo>
                    <a:lnTo>
                      <a:pt x="90" y="4"/>
                    </a:lnTo>
                    <a:lnTo>
                      <a:pt x="90" y="4"/>
                    </a:lnTo>
                    <a:lnTo>
                      <a:pt x="106" y="4"/>
                    </a:lnTo>
                    <a:lnTo>
                      <a:pt x="124" y="0"/>
                    </a:lnTo>
                    <a:lnTo>
                      <a:pt x="124" y="0"/>
                    </a:lnTo>
                    <a:lnTo>
                      <a:pt x="130" y="0"/>
                    </a:lnTo>
                    <a:lnTo>
                      <a:pt x="136" y="2"/>
                    </a:lnTo>
                    <a:lnTo>
                      <a:pt x="146" y="8"/>
                    </a:lnTo>
                    <a:lnTo>
                      <a:pt x="146" y="8"/>
                    </a:lnTo>
                    <a:lnTo>
                      <a:pt x="146" y="12"/>
                    </a:lnTo>
                    <a:lnTo>
                      <a:pt x="146" y="12"/>
                    </a:lnTo>
                    <a:lnTo>
                      <a:pt x="142" y="18"/>
                    </a:lnTo>
                    <a:lnTo>
                      <a:pt x="140" y="20"/>
                    </a:lnTo>
                    <a:lnTo>
                      <a:pt x="138" y="18"/>
                    </a:lnTo>
                    <a:lnTo>
                      <a:pt x="138" y="18"/>
                    </a:lnTo>
                    <a:lnTo>
                      <a:pt x="134" y="18"/>
                    </a:lnTo>
                    <a:lnTo>
                      <a:pt x="128" y="18"/>
                    </a:lnTo>
                    <a:lnTo>
                      <a:pt x="122" y="18"/>
                    </a:lnTo>
                    <a:lnTo>
                      <a:pt x="118" y="14"/>
                    </a:lnTo>
                    <a:lnTo>
                      <a:pt x="118" y="14"/>
                    </a:lnTo>
                    <a:lnTo>
                      <a:pt x="114" y="14"/>
                    </a:lnTo>
                    <a:lnTo>
                      <a:pt x="108" y="16"/>
                    </a:lnTo>
                    <a:lnTo>
                      <a:pt x="108" y="16"/>
                    </a:lnTo>
                    <a:lnTo>
                      <a:pt x="102" y="18"/>
                    </a:lnTo>
                    <a:lnTo>
                      <a:pt x="102" y="18"/>
                    </a:lnTo>
                    <a:lnTo>
                      <a:pt x="96" y="20"/>
                    </a:lnTo>
                    <a:lnTo>
                      <a:pt x="90" y="22"/>
                    </a:lnTo>
                    <a:lnTo>
                      <a:pt x="90" y="22"/>
                    </a:lnTo>
                    <a:lnTo>
                      <a:pt x="88" y="22"/>
                    </a:lnTo>
                    <a:lnTo>
                      <a:pt x="88" y="22"/>
                    </a:lnTo>
                    <a:lnTo>
                      <a:pt x="84" y="16"/>
                    </a:lnTo>
                    <a:lnTo>
                      <a:pt x="80" y="16"/>
                    </a:lnTo>
                    <a:lnTo>
                      <a:pt x="78" y="18"/>
                    </a:lnTo>
                    <a:lnTo>
                      <a:pt x="76" y="18"/>
                    </a:lnTo>
                    <a:lnTo>
                      <a:pt x="74" y="16"/>
                    </a:lnTo>
                    <a:lnTo>
                      <a:pt x="74" y="16"/>
                    </a:lnTo>
                    <a:lnTo>
                      <a:pt x="72" y="14"/>
                    </a:lnTo>
                    <a:lnTo>
                      <a:pt x="72" y="14"/>
                    </a:lnTo>
                    <a:lnTo>
                      <a:pt x="70" y="14"/>
                    </a:lnTo>
                    <a:lnTo>
                      <a:pt x="70" y="14"/>
                    </a:lnTo>
                    <a:lnTo>
                      <a:pt x="66" y="18"/>
                    </a:lnTo>
                    <a:lnTo>
                      <a:pt x="66" y="18"/>
                    </a:lnTo>
                    <a:lnTo>
                      <a:pt x="64" y="18"/>
                    </a:lnTo>
                    <a:lnTo>
                      <a:pt x="64" y="18"/>
                    </a:lnTo>
                    <a:lnTo>
                      <a:pt x="60" y="16"/>
                    </a:lnTo>
                    <a:lnTo>
                      <a:pt x="58" y="16"/>
                    </a:lnTo>
                    <a:lnTo>
                      <a:pt x="54" y="20"/>
                    </a:lnTo>
                    <a:lnTo>
                      <a:pt x="54" y="20"/>
                    </a:lnTo>
                    <a:lnTo>
                      <a:pt x="48" y="20"/>
                    </a:lnTo>
                    <a:lnTo>
                      <a:pt x="48" y="20"/>
                    </a:lnTo>
                    <a:lnTo>
                      <a:pt x="44" y="20"/>
                    </a:lnTo>
                    <a:lnTo>
                      <a:pt x="44" y="20"/>
                    </a:lnTo>
                    <a:lnTo>
                      <a:pt x="28" y="20"/>
                    </a:lnTo>
                    <a:lnTo>
                      <a:pt x="28" y="20"/>
                    </a:lnTo>
                    <a:lnTo>
                      <a:pt x="26" y="18"/>
                    </a:lnTo>
                    <a:lnTo>
                      <a:pt x="26" y="18"/>
                    </a:lnTo>
                    <a:lnTo>
                      <a:pt x="22" y="16"/>
                    </a:lnTo>
                    <a:lnTo>
                      <a:pt x="20" y="16"/>
                    </a:lnTo>
                    <a:lnTo>
                      <a:pt x="18" y="18"/>
                    </a:lnTo>
                    <a:lnTo>
                      <a:pt x="18" y="18"/>
                    </a:lnTo>
                    <a:lnTo>
                      <a:pt x="16" y="20"/>
                    </a:lnTo>
                    <a:lnTo>
                      <a:pt x="14" y="20"/>
                    </a:lnTo>
                    <a:lnTo>
                      <a:pt x="12" y="18"/>
                    </a:lnTo>
                    <a:lnTo>
                      <a:pt x="12" y="18"/>
                    </a:lnTo>
                    <a:lnTo>
                      <a:pt x="10" y="16"/>
                    </a:lnTo>
                    <a:lnTo>
                      <a:pt x="8" y="16"/>
                    </a:lnTo>
                    <a:lnTo>
                      <a:pt x="4" y="16"/>
                    </a:lnTo>
                    <a:lnTo>
                      <a:pt x="2" y="18"/>
                    </a:lnTo>
                    <a:lnTo>
                      <a:pt x="2" y="18"/>
                    </a:lnTo>
                    <a:lnTo>
                      <a:pt x="0" y="14"/>
                    </a:lnTo>
                    <a:lnTo>
                      <a:pt x="0" y="14"/>
                    </a:lnTo>
                    <a:lnTo>
                      <a:pt x="2" y="6"/>
                    </a:lnTo>
                    <a:lnTo>
                      <a:pt x="4" y="4"/>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1" name="Freeform 11">
                <a:extLst>
                  <a:ext uri="{FF2B5EF4-FFF2-40B4-BE49-F238E27FC236}">
                    <a16:creationId xmlns:a16="http://schemas.microsoft.com/office/drawing/2014/main" id="{69D71402-45B0-3F0F-2AA2-BA5E058593FA}"/>
                  </a:ext>
                </a:extLst>
              </p:cNvPr>
              <p:cNvSpPr>
                <a:spLocks/>
              </p:cNvSpPr>
              <p:nvPr/>
            </p:nvSpPr>
            <p:spPr bwMode="auto">
              <a:xfrm>
                <a:off x="3650" y="1453"/>
                <a:ext cx="130" cy="24"/>
              </a:xfrm>
              <a:custGeom>
                <a:avLst/>
                <a:gdLst>
                  <a:gd name="T0" fmla="*/ 2 w 130"/>
                  <a:gd name="T1" fmla="*/ 6 h 24"/>
                  <a:gd name="T2" fmla="*/ 28 w 130"/>
                  <a:gd name="T3" fmla="*/ 4 h 24"/>
                  <a:gd name="T4" fmla="*/ 36 w 130"/>
                  <a:gd name="T5" fmla="*/ 6 h 24"/>
                  <a:gd name="T6" fmla="*/ 54 w 130"/>
                  <a:gd name="T7" fmla="*/ 6 h 24"/>
                  <a:gd name="T8" fmla="*/ 72 w 130"/>
                  <a:gd name="T9" fmla="*/ 6 h 24"/>
                  <a:gd name="T10" fmla="*/ 94 w 130"/>
                  <a:gd name="T11" fmla="*/ 6 h 24"/>
                  <a:gd name="T12" fmla="*/ 110 w 130"/>
                  <a:gd name="T13" fmla="*/ 4 h 24"/>
                  <a:gd name="T14" fmla="*/ 116 w 130"/>
                  <a:gd name="T15" fmla="*/ 2 h 24"/>
                  <a:gd name="T16" fmla="*/ 122 w 130"/>
                  <a:gd name="T17" fmla="*/ 0 h 24"/>
                  <a:gd name="T18" fmla="*/ 124 w 130"/>
                  <a:gd name="T19" fmla="*/ 2 h 24"/>
                  <a:gd name="T20" fmla="*/ 126 w 130"/>
                  <a:gd name="T21" fmla="*/ 4 h 24"/>
                  <a:gd name="T22" fmla="*/ 130 w 130"/>
                  <a:gd name="T23" fmla="*/ 8 h 24"/>
                  <a:gd name="T24" fmla="*/ 128 w 130"/>
                  <a:gd name="T25" fmla="*/ 16 h 24"/>
                  <a:gd name="T26" fmla="*/ 122 w 130"/>
                  <a:gd name="T27" fmla="*/ 20 h 24"/>
                  <a:gd name="T28" fmla="*/ 118 w 130"/>
                  <a:gd name="T29" fmla="*/ 20 h 24"/>
                  <a:gd name="T30" fmla="*/ 116 w 130"/>
                  <a:gd name="T31" fmla="*/ 18 h 24"/>
                  <a:gd name="T32" fmla="*/ 112 w 130"/>
                  <a:gd name="T33" fmla="*/ 22 h 24"/>
                  <a:gd name="T34" fmla="*/ 108 w 130"/>
                  <a:gd name="T35" fmla="*/ 20 h 24"/>
                  <a:gd name="T36" fmla="*/ 104 w 130"/>
                  <a:gd name="T37" fmla="*/ 16 h 24"/>
                  <a:gd name="T38" fmla="*/ 92 w 130"/>
                  <a:gd name="T39" fmla="*/ 20 h 24"/>
                  <a:gd name="T40" fmla="*/ 86 w 130"/>
                  <a:gd name="T41" fmla="*/ 24 h 24"/>
                  <a:gd name="T42" fmla="*/ 68 w 130"/>
                  <a:gd name="T43" fmla="*/ 18 h 24"/>
                  <a:gd name="T44" fmla="*/ 66 w 130"/>
                  <a:gd name="T45" fmla="*/ 16 h 24"/>
                  <a:gd name="T46" fmla="*/ 60 w 130"/>
                  <a:gd name="T47" fmla="*/ 16 h 24"/>
                  <a:gd name="T48" fmla="*/ 58 w 130"/>
                  <a:gd name="T49" fmla="*/ 16 h 24"/>
                  <a:gd name="T50" fmla="*/ 56 w 130"/>
                  <a:gd name="T51" fmla="*/ 14 h 24"/>
                  <a:gd name="T52" fmla="*/ 46 w 130"/>
                  <a:gd name="T53" fmla="*/ 20 h 24"/>
                  <a:gd name="T54" fmla="*/ 44 w 130"/>
                  <a:gd name="T55" fmla="*/ 20 h 24"/>
                  <a:gd name="T56" fmla="*/ 40 w 130"/>
                  <a:gd name="T57" fmla="*/ 18 h 24"/>
                  <a:gd name="T58" fmla="*/ 34 w 130"/>
                  <a:gd name="T59" fmla="*/ 20 h 24"/>
                  <a:gd name="T60" fmla="*/ 30 w 130"/>
                  <a:gd name="T61" fmla="*/ 24 h 24"/>
                  <a:gd name="T62" fmla="*/ 26 w 130"/>
                  <a:gd name="T63" fmla="*/ 22 h 24"/>
                  <a:gd name="T64" fmla="*/ 22 w 130"/>
                  <a:gd name="T65" fmla="*/ 18 h 24"/>
                  <a:gd name="T66" fmla="*/ 16 w 130"/>
                  <a:gd name="T67" fmla="*/ 16 h 24"/>
                  <a:gd name="T68" fmla="*/ 12 w 130"/>
                  <a:gd name="T69" fmla="*/ 20 h 24"/>
                  <a:gd name="T70" fmla="*/ 8 w 130"/>
                  <a:gd name="T71" fmla="*/ 20 h 24"/>
                  <a:gd name="T72" fmla="*/ 2 w 130"/>
                  <a:gd name="T73" fmla="*/ 12 h 24"/>
                  <a:gd name="T74" fmla="*/ 0 w 130"/>
                  <a:gd name="T75" fmla="*/ 6 h 24"/>
                  <a:gd name="T76" fmla="*/ 2 w 130"/>
                  <a:gd name="T7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0" h="24">
                    <a:moveTo>
                      <a:pt x="2" y="6"/>
                    </a:moveTo>
                    <a:lnTo>
                      <a:pt x="2" y="6"/>
                    </a:lnTo>
                    <a:lnTo>
                      <a:pt x="20" y="4"/>
                    </a:lnTo>
                    <a:lnTo>
                      <a:pt x="28" y="4"/>
                    </a:lnTo>
                    <a:lnTo>
                      <a:pt x="36" y="6"/>
                    </a:lnTo>
                    <a:lnTo>
                      <a:pt x="36" y="6"/>
                    </a:lnTo>
                    <a:lnTo>
                      <a:pt x="46" y="6"/>
                    </a:lnTo>
                    <a:lnTo>
                      <a:pt x="54" y="6"/>
                    </a:lnTo>
                    <a:lnTo>
                      <a:pt x="72" y="6"/>
                    </a:lnTo>
                    <a:lnTo>
                      <a:pt x="72" y="6"/>
                    </a:lnTo>
                    <a:lnTo>
                      <a:pt x="94" y="6"/>
                    </a:lnTo>
                    <a:lnTo>
                      <a:pt x="94" y="6"/>
                    </a:lnTo>
                    <a:lnTo>
                      <a:pt x="104" y="4"/>
                    </a:lnTo>
                    <a:lnTo>
                      <a:pt x="110" y="4"/>
                    </a:lnTo>
                    <a:lnTo>
                      <a:pt x="116" y="2"/>
                    </a:lnTo>
                    <a:lnTo>
                      <a:pt x="116" y="2"/>
                    </a:lnTo>
                    <a:lnTo>
                      <a:pt x="120" y="0"/>
                    </a:lnTo>
                    <a:lnTo>
                      <a:pt x="122" y="0"/>
                    </a:lnTo>
                    <a:lnTo>
                      <a:pt x="124" y="2"/>
                    </a:lnTo>
                    <a:lnTo>
                      <a:pt x="124" y="2"/>
                    </a:lnTo>
                    <a:lnTo>
                      <a:pt x="124" y="4"/>
                    </a:lnTo>
                    <a:lnTo>
                      <a:pt x="126" y="4"/>
                    </a:lnTo>
                    <a:lnTo>
                      <a:pt x="128" y="4"/>
                    </a:lnTo>
                    <a:lnTo>
                      <a:pt x="130" y="8"/>
                    </a:lnTo>
                    <a:lnTo>
                      <a:pt x="130" y="8"/>
                    </a:lnTo>
                    <a:lnTo>
                      <a:pt x="128" y="16"/>
                    </a:lnTo>
                    <a:lnTo>
                      <a:pt x="124" y="20"/>
                    </a:lnTo>
                    <a:lnTo>
                      <a:pt x="122" y="20"/>
                    </a:lnTo>
                    <a:lnTo>
                      <a:pt x="118" y="20"/>
                    </a:lnTo>
                    <a:lnTo>
                      <a:pt x="118" y="20"/>
                    </a:lnTo>
                    <a:lnTo>
                      <a:pt x="116" y="18"/>
                    </a:lnTo>
                    <a:lnTo>
                      <a:pt x="116" y="18"/>
                    </a:lnTo>
                    <a:lnTo>
                      <a:pt x="112" y="22"/>
                    </a:lnTo>
                    <a:lnTo>
                      <a:pt x="112" y="22"/>
                    </a:lnTo>
                    <a:lnTo>
                      <a:pt x="110" y="22"/>
                    </a:lnTo>
                    <a:lnTo>
                      <a:pt x="108" y="20"/>
                    </a:lnTo>
                    <a:lnTo>
                      <a:pt x="108" y="20"/>
                    </a:lnTo>
                    <a:lnTo>
                      <a:pt x="104" y="16"/>
                    </a:lnTo>
                    <a:lnTo>
                      <a:pt x="98" y="16"/>
                    </a:lnTo>
                    <a:lnTo>
                      <a:pt x="92" y="20"/>
                    </a:lnTo>
                    <a:lnTo>
                      <a:pt x="86" y="24"/>
                    </a:lnTo>
                    <a:lnTo>
                      <a:pt x="86" y="24"/>
                    </a:lnTo>
                    <a:lnTo>
                      <a:pt x="78" y="22"/>
                    </a:lnTo>
                    <a:lnTo>
                      <a:pt x="68" y="18"/>
                    </a:lnTo>
                    <a:lnTo>
                      <a:pt x="68" y="18"/>
                    </a:lnTo>
                    <a:lnTo>
                      <a:pt x="66" y="16"/>
                    </a:lnTo>
                    <a:lnTo>
                      <a:pt x="64" y="16"/>
                    </a:lnTo>
                    <a:lnTo>
                      <a:pt x="60" y="16"/>
                    </a:lnTo>
                    <a:lnTo>
                      <a:pt x="60" y="16"/>
                    </a:lnTo>
                    <a:lnTo>
                      <a:pt x="58" y="16"/>
                    </a:lnTo>
                    <a:lnTo>
                      <a:pt x="58" y="16"/>
                    </a:lnTo>
                    <a:lnTo>
                      <a:pt x="56" y="14"/>
                    </a:lnTo>
                    <a:lnTo>
                      <a:pt x="52" y="16"/>
                    </a:lnTo>
                    <a:lnTo>
                      <a:pt x="46" y="20"/>
                    </a:lnTo>
                    <a:lnTo>
                      <a:pt x="46" y="20"/>
                    </a:lnTo>
                    <a:lnTo>
                      <a:pt x="44" y="20"/>
                    </a:lnTo>
                    <a:lnTo>
                      <a:pt x="44" y="20"/>
                    </a:lnTo>
                    <a:lnTo>
                      <a:pt x="40" y="18"/>
                    </a:lnTo>
                    <a:lnTo>
                      <a:pt x="36" y="18"/>
                    </a:lnTo>
                    <a:lnTo>
                      <a:pt x="34" y="20"/>
                    </a:lnTo>
                    <a:lnTo>
                      <a:pt x="34" y="20"/>
                    </a:lnTo>
                    <a:lnTo>
                      <a:pt x="30" y="24"/>
                    </a:lnTo>
                    <a:lnTo>
                      <a:pt x="28" y="24"/>
                    </a:lnTo>
                    <a:lnTo>
                      <a:pt x="26" y="22"/>
                    </a:lnTo>
                    <a:lnTo>
                      <a:pt x="26" y="22"/>
                    </a:lnTo>
                    <a:lnTo>
                      <a:pt x="22" y="18"/>
                    </a:lnTo>
                    <a:lnTo>
                      <a:pt x="20" y="16"/>
                    </a:lnTo>
                    <a:lnTo>
                      <a:pt x="16" y="16"/>
                    </a:lnTo>
                    <a:lnTo>
                      <a:pt x="12" y="20"/>
                    </a:lnTo>
                    <a:lnTo>
                      <a:pt x="12" y="20"/>
                    </a:lnTo>
                    <a:lnTo>
                      <a:pt x="8" y="20"/>
                    </a:lnTo>
                    <a:lnTo>
                      <a:pt x="8" y="20"/>
                    </a:lnTo>
                    <a:lnTo>
                      <a:pt x="4" y="16"/>
                    </a:lnTo>
                    <a:lnTo>
                      <a:pt x="2" y="12"/>
                    </a:lnTo>
                    <a:lnTo>
                      <a:pt x="0" y="6"/>
                    </a:lnTo>
                    <a:lnTo>
                      <a:pt x="0" y="6"/>
                    </a:lnTo>
                    <a:lnTo>
                      <a:pt x="2" y="4"/>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2" name="Freeform 12">
                <a:extLst>
                  <a:ext uri="{FF2B5EF4-FFF2-40B4-BE49-F238E27FC236}">
                    <a16:creationId xmlns:a16="http://schemas.microsoft.com/office/drawing/2014/main" id="{46D92E38-0708-4AA3-49A3-CCCB4E69B617}"/>
                  </a:ext>
                </a:extLst>
              </p:cNvPr>
              <p:cNvSpPr>
                <a:spLocks/>
              </p:cNvSpPr>
              <p:nvPr/>
            </p:nvSpPr>
            <p:spPr bwMode="auto">
              <a:xfrm>
                <a:off x="2798" y="1457"/>
                <a:ext cx="126" cy="28"/>
              </a:xfrm>
              <a:custGeom>
                <a:avLst/>
                <a:gdLst>
                  <a:gd name="T0" fmla="*/ 2 w 126"/>
                  <a:gd name="T1" fmla="*/ 6 h 28"/>
                  <a:gd name="T2" fmla="*/ 30 w 126"/>
                  <a:gd name="T3" fmla="*/ 4 h 28"/>
                  <a:gd name="T4" fmla="*/ 36 w 126"/>
                  <a:gd name="T5" fmla="*/ 2 h 28"/>
                  <a:gd name="T6" fmla="*/ 48 w 126"/>
                  <a:gd name="T7" fmla="*/ 0 h 28"/>
                  <a:gd name="T8" fmla="*/ 58 w 126"/>
                  <a:gd name="T9" fmla="*/ 4 h 28"/>
                  <a:gd name="T10" fmla="*/ 62 w 126"/>
                  <a:gd name="T11" fmla="*/ 6 h 28"/>
                  <a:gd name="T12" fmla="*/ 74 w 126"/>
                  <a:gd name="T13" fmla="*/ 4 h 28"/>
                  <a:gd name="T14" fmla="*/ 88 w 126"/>
                  <a:gd name="T15" fmla="*/ 2 h 28"/>
                  <a:gd name="T16" fmla="*/ 100 w 126"/>
                  <a:gd name="T17" fmla="*/ 4 h 28"/>
                  <a:gd name="T18" fmla="*/ 112 w 126"/>
                  <a:gd name="T19" fmla="*/ 6 h 28"/>
                  <a:gd name="T20" fmla="*/ 118 w 126"/>
                  <a:gd name="T21" fmla="*/ 4 h 28"/>
                  <a:gd name="T22" fmla="*/ 124 w 126"/>
                  <a:gd name="T23" fmla="*/ 6 h 28"/>
                  <a:gd name="T24" fmla="*/ 126 w 126"/>
                  <a:gd name="T25" fmla="*/ 10 h 28"/>
                  <a:gd name="T26" fmla="*/ 124 w 126"/>
                  <a:gd name="T27" fmla="*/ 22 h 28"/>
                  <a:gd name="T28" fmla="*/ 118 w 126"/>
                  <a:gd name="T29" fmla="*/ 28 h 28"/>
                  <a:gd name="T30" fmla="*/ 114 w 126"/>
                  <a:gd name="T31" fmla="*/ 24 h 28"/>
                  <a:gd name="T32" fmla="*/ 104 w 126"/>
                  <a:gd name="T33" fmla="*/ 18 h 28"/>
                  <a:gd name="T34" fmla="*/ 84 w 126"/>
                  <a:gd name="T35" fmla="*/ 16 h 28"/>
                  <a:gd name="T36" fmla="*/ 66 w 126"/>
                  <a:gd name="T37" fmla="*/ 18 h 28"/>
                  <a:gd name="T38" fmla="*/ 62 w 126"/>
                  <a:gd name="T39" fmla="*/ 18 h 28"/>
                  <a:gd name="T40" fmla="*/ 56 w 126"/>
                  <a:gd name="T41" fmla="*/ 16 h 28"/>
                  <a:gd name="T42" fmla="*/ 50 w 126"/>
                  <a:gd name="T43" fmla="*/ 22 h 28"/>
                  <a:gd name="T44" fmla="*/ 48 w 126"/>
                  <a:gd name="T45" fmla="*/ 22 h 28"/>
                  <a:gd name="T46" fmla="*/ 46 w 126"/>
                  <a:gd name="T47" fmla="*/ 20 h 28"/>
                  <a:gd name="T48" fmla="*/ 44 w 126"/>
                  <a:gd name="T49" fmla="*/ 18 h 28"/>
                  <a:gd name="T50" fmla="*/ 42 w 126"/>
                  <a:gd name="T51" fmla="*/ 12 h 28"/>
                  <a:gd name="T52" fmla="*/ 42 w 126"/>
                  <a:gd name="T53" fmla="*/ 10 h 28"/>
                  <a:gd name="T54" fmla="*/ 42 w 126"/>
                  <a:gd name="T55" fmla="*/ 10 h 28"/>
                  <a:gd name="T56" fmla="*/ 30 w 126"/>
                  <a:gd name="T57" fmla="*/ 18 h 28"/>
                  <a:gd name="T58" fmla="*/ 18 w 126"/>
                  <a:gd name="T59" fmla="*/ 16 h 28"/>
                  <a:gd name="T60" fmla="*/ 14 w 126"/>
                  <a:gd name="T61" fmla="*/ 16 h 28"/>
                  <a:gd name="T62" fmla="*/ 10 w 126"/>
                  <a:gd name="T63" fmla="*/ 18 h 28"/>
                  <a:gd name="T64" fmla="*/ 4 w 126"/>
                  <a:gd name="T65" fmla="*/ 16 h 28"/>
                  <a:gd name="T66" fmla="*/ 0 w 126"/>
                  <a:gd name="T67" fmla="*/ 6 h 28"/>
                  <a:gd name="T68" fmla="*/ 2 w 126"/>
                  <a:gd name="T69" fmla="*/ 4 h 28"/>
                  <a:gd name="T70" fmla="*/ 2 w 126"/>
                  <a:gd name="T7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28">
                    <a:moveTo>
                      <a:pt x="2" y="6"/>
                    </a:moveTo>
                    <a:lnTo>
                      <a:pt x="2" y="6"/>
                    </a:lnTo>
                    <a:lnTo>
                      <a:pt x="30" y="4"/>
                    </a:lnTo>
                    <a:lnTo>
                      <a:pt x="30" y="4"/>
                    </a:lnTo>
                    <a:lnTo>
                      <a:pt x="36" y="2"/>
                    </a:lnTo>
                    <a:lnTo>
                      <a:pt x="36" y="2"/>
                    </a:lnTo>
                    <a:lnTo>
                      <a:pt x="42" y="2"/>
                    </a:lnTo>
                    <a:lnTo>
                      <a:pt x="48" y="0"/>
                    </a:lnTo>
                    <a:lnTo>
                      <a:pt x="54" y="2"/>
                    </a:lnTo>
                    <a:lnTo>
                      <a:pt x="58" y="4"/>
                    </a:lnTo>
                    <a:lnTo>
                      <a:pt x="58" y="4"/>
                    </a:lnTo>
                    <a:lnTo>
                      <a:pt x="62" y="6"/>
                    </a:lnTo>
                    <a:lnTo>
                      <a:pt x="66" y="6"/>
                    </a:lnTo>
                    <a:lnTo>
                      <a:pt x="74" y="4"/>
                    </a:lnTo>
                    <a:lnTo>
                      <a:pt x="80" y="2"/>
                    </a:lnTo>
                    <a:lnTo>
                      <a:pt x="88" y="2"/>
                    </a:lnTo>
                    <a:lnTo>
                      <a:pt x="88" y="2"/>
                    </a:lnTo>
                    <a:lnTo>
                      <a:pt x="100" y="4"/>
                    </a:lnTo>
                    <a:lnTo>
                      <a:pt x="112" y="6"/>
                    </a:lnTo>
                    <a:lnTo>
                      <a:pt x="112" y="6"/>
                    </a:lnTo>
                    <a:lnTo>
                      <a:pt x="114" y="6"/>
                    </a:lnTo>
                    <a:lnTo>
                      <a:pt x="118" y="4"/>
                    </a:lnTo>
                    <a:lnTo>
                      <a:pt x="122" y="2"/>
                    </a:lnTo>
                    <a:lnTo>
                      <a:pt x="124" y="6"/>
                    </a:lnTo>
                    <a:lnTo>
                      <a:pt x="124" y="6"/>
                    </a:lnTo>
                    <a:lnTo>
                      <a:pt x="126" y="10"/>
                    </a:lnTo>
                    <a:lnTo>
                      <a:pt x="126" y="10"/>
                    </a:lnTo>
                    <a:lnTo>
                      <a:pt x="124" y="22"/>
                    </a:lnTo>
                    <a:lnTo>
                      <a:pt x="122" y="26"/>
                    </a:lnTo>
                    <a:lnTo>
                      <a:pt x="118" y="28"/>
                    </a:lnTo>
                    <a:lnTo>
                      <a:pt x="114" y="24"/>
                    </a:lnTo>
                    <a:lnTo>
                      <a:pt x="114" y="24"/>
                    </a:lnTo>
                    <a:lnTo>
                      <a:pt x="108" y="20"/>
                    </a:lnTo>
                    <a:lnTo>
                      <a:pt x="104" y="18"/>
                    </a:lnTo>
                    <a:lnTo>
                      <a:pt x="104" y="18"/>
                    </a:lnTo>
                    <a:lnTo>
                      <a:pt x="84" y="16"/>
                    </a:lnTo>
                    <a:lnTo>
                      <a:pt x="76" y="16"/>
                    </a:lnTo>
                    <a:lnTo>
                      <a:pt x="66" y="18"/>
                    </a:lnTo>
                    <a:lnTo>
                      <a:pt x="66" y="18"/>
                    </a:lnTo>
                    <a:lnTo>
                      <a:pt x="62" y="18"/>
                    </a:lnTo>
                    <a:lnTo>
                      <a:pt x="62" y="18"/>
                    </a:lnTo>
                    <a:lnTo>
                      <a:pt x="56" y="16"/>
                    </a:lnTo>
                    <a:lnTo>
                      <a:pt x="52" y="18"/>
                    </a:lnTo>
                    <a:lnTo>
                      <a:pt x="50" y="22"/>
                    </a:lnTo>
                    <a:lnTo>
                      <a:pt x="50" y="22"/>
                    </a:lnTo>
                    <a:lnTo>
                      <a:pt x="48" y="22"/>
                    </a:lnTo>
                    <a:lnTo>
                      <a:pt x="48" y="22"/>
                    </a:lnTo>
                    <a:lnTo>
                      <a:pt x="46" y="20"/>
                    </a:lnTo>
                    <a:lnTo>
                      <a:pt x="44" y="18"/>
                    </a:lnTo>
                    <a:lnTo>
                      <a:pt x="44" y="18"/>
                    </a:lnTo>
                    <a:lnTo>
                      <a:pt x="42" y="12"/>
                    </a:lnTo>
                    <a:lnTo>
                      <a:pt x="42" y="12"/>
                    </a:lnTo>
                    <a:lnTo>
                      <a:pt x="42" y="10"/>
                    </a:lnTo>
                    <a:lnTo>
                      <a:pt x="42" y="10"/>
                    </a:lnTo>
                    <a:lnTo>
                      <a:pt x="42" y="10"/>
                    </a:lnTo>
                    <a:lnTo>
                      <a:pt x="42" y="10"/>
                    </a:lnTo>
                    <a:lnTo>
                      <a:pt x="36" y="16"/>
                    </a:lnTo>
                    <a:lnTo>
                      <a:pt x="30" y="18"/>
                    </a:lnTo>
                    <a:lnTo>
                      <a:pt x="24" y="18"/>
                    </a:lnTo>
                    <a:lnTo>
                      <a:pt x="18" y="16"/>
                    </a:lnTo>
                    <a:lnTo>
                      <a:pt x="18" y="16"/>
                    </a:lnTo>
                    <a:lnTo>
                      <a:pt x="14" y="16"/>
                    </a:lnTo>
                    <a:lnTo>
                      <a:pt x="10" y="18"/>
                    </a:lnTo>
                    <a:lnTo>
                      <a:pt x="10" y="18"/>
                    </a:lnTo>
                    <a:lnTo>
                      <a:pt x="6" y="18"/>
                    </a:lnTo>
                    <a:lnTo>
                      <a:pt x="4" y="16"/>
                    </a:lnTo>
                    <a:lnTo>
                      <a:pt x="2" y="12"/>
                    </a:lnTo>
                    <a:lnTo>
                      <a:pt x="0" y="6"/>
                    </a:lnTo>
                    <a:lnTo>
                      <a:pt x="0" y="6"/>
                    </a:lnTo>
                    <a:lnTo>
                      <a:pt x="2" y="4"/>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3" name="Freeform 13">
                <a:extLst>
                  <a:ext uri="{FF2B5EF4-FFF2-40B4-BE49-F238E27FC236}">
                    <a16:creationId xmlns:a16="http://schemas.microsoft.com/office/drawing/2014/main" id="{B087D913-3005-BCAE-BE94-BBDAABF13BD2}"/>
                  </a:ext>
                </a:extLst>
              </p:cNvPr>
              <p:cNvSpPr>
                <a:spLocks/>
              </p:cNvSpPr>
              <p:nvPr/>
            </p:nvSpPr>
            <p:spPr bwMode="auto">
              <a:xfrm>
                <a:off x="4342" y="1451"/>
                <a:ext cx="102" cy="26"/>
              </a:xfrm>
              <a:custGeom>
                <a:avLst/>
                <a:gdLst>
                  <a:gd name="T0" fmla="*/ 26 w 102"/>
                  <a:gd name="T1" fmla="*/ 4 h 26"/>
                  <a:gd name="T2" fmla="*/ 26 w 102"/>
                  <a:gd name="T3" fmla="*/ 4 h 26"/>
                  <a:gd name="T4" fmla="*/ 38 w 102"/>
                  <a:gd name="T5" fmla="*/ 4 h 26"/>
                  <a:gd name="T6" fmla="*/ 48 w 102"/>
                  <a:gd name="T7" fmla="*/ 4 h 26"/>
                  <a:gd name="T8" fmla="*/ 48 w 102"/>
                  <a:gd name="T9" fmla="*/ 4 h 26"/>
                  <a:gd name="T10" fmla="*/ 58 w 102"/>
                  <a:gd name="T11" fmla="*/ 4 h 26"/>
                  <a:gd name="T12" fmla="*/ 66 w 102"/>
                  <a:gd name="T13" fmla="*/ 2 h 26"/>
                  <a:gd name="T14" fmla="*/ 84 w 102"/>
                  <a:gd name="T15" fmla="*/ 0 h 26"/>
                  <a:gd name="T16" fmla="*/ 84 w 102"/>
                  <a:gd name="T17" fmla="*/ 0 h 26"/>
                  <a:gd name="T18" fmla="*/ 86 w 102"/>
                  <a:gd name="T19" fmla="*/ 4 h 26"/>
                  <a:gd name="T20" fmla="*/ 88 w 102"/>
                  <a:gd name="T21" fmla="*/ 4 h 26"/>
                  <a:gd name="T22" fmla="*/ 94 w 102"/>
                  <a:gd name="T23" fmla="*/ 4 h 26"/>
                  <a:gd name="T24" fmla="*/ 94 w 102"/>
                  <a:gd name="T25" fmla="*/ 4 h 26"/>
                  <a:gd name="T26" fmla="*/ 98 w 102"/>
                  <a:gd name="T27" fmla="*/ 6 h 26"/>
                  <a:gd name="T28" fmla="*/ 100 w 102"/>
                  <a:gd name="T29" fmla="*/ 6 h 26"/>
                  <a:gd name="T30" fmla="*/ 102 w 102"/>
                  <a:gd name="T31" fmla="*/ 12 h 26"/>
                  <a:gd name="T32" fmla="*/ 102 w 102"/>
                  <a:gd name="T33" fmla="*/ 12 h 26"/>
                  <a:gd name="T34" fmla="*/ 102 w 102"/>
                  <a:gd name="T35" fmla="*/ 18 h 26"/>
                  <a:gd name="T36" fmla="*/ 100 w 102"/>
                  <a:gd name="T37" fmla="*/ 24 h 26"/>
                  <a:gd name="T38" fmla="*/ 98 w 102"/>
                  <a:gd name="T39" fmla="*/ 26 h 26"/>
                  <a:gd name="T40" fmla="*/ 96 w 102"/>
                  <a:gd name="T41" fmla="*/ 24 h 26"/>
                  <a:gd name="T42" fmla="*/ 96 w 102"/>
                  <a:gd name="T43" fmla="*/ 24 h 26"/>
                  <a:gd name="T44" fmla="*/ 88 w 102"/>
                  <a:gd name="T45" fmla="*/ 22 h 26"/>
                  <a:gd name="T46" fmla="*/ 82 w 102"/>
                  <a:gd name="T47" fmla="*/ 20 h 26"/>
                  <a:gd name="T48" fmla="*/ 82 w 102"/>
                  <a:gd name="T49" fmla="*/ 20 h 26"/>
                  <a:gd name="T50" fmla="*/ 78 w 102"/>
                  <a:gd name="T51" fmla="*/ 18 h 26"/>
                  <a:gd name="T52" fmla="*/ 74 w 102"/>
                  <a:gd name="T53" fmla="*/ 16 h 26"/>
                  <a:gd name="T54" fmla="*/ 72 w 102"/>
                  <a:gd name="T55" fmla="*/ 16 h 26"/>
                  <a:gd name="T56" fmla="*/ 68 w 102"/>
                  <a:gd name="T57" fmla="*/ 20 h 26"/>
                  <a:gd name="T58" fmla="*/ 68 w 102"/>
                  <a:gd name="T59" fmla="*/ 20 h 26"/>
                  <a:gd name="T60" fmla="*/ 60 w 102"/>
                  <a:gd name="T61" fmla="*/ 24 h 26"/>
                  <a:gd name="T62" fmla="*/ 52 w 102"/>
                  <a:gd name="T63" fmla="*/ 26 h 26"/>
                  <a:gd name="T64" fmla="*/ 44 w 102"/>
                  <a:gd name="T65" fmla="*/ 24 h 26"/>
                  <a:gd name="T66" fmla="*/ 36 w 102"/>
                  <a:gd name="T67" fmla="*/ 24 h 26"/>
                  <a:gd name="T68" fmla="*/ 20 w 102"/>
                  <a:gd name="T69" fmla="*/ 20 h 26"/>
                  <a:gd name="T70" fmla="*/ 12 w 102"/>
                  <a:gd name="T71" fmla="*/ 20 h 26"/>
                  <a:gd name="T72" fmla="*/ 4 w 102"/>
                  <a:gd name="T73" fmla="*/ 22 h 26"/>
                  <a:gd name="T74" fmla="*/ 4 w 102"/>
                  <a:gd name="T75" fmla="*/ 22 h 26"/>
                  <a:gd name="T76" fmla="*/ 2 w 102"/>
                  <a:gd name="T77" fmla="*/ 20 h 26"/>
                  <a:gd name="T78" fmla="*/ 0 w 102"/>
                  <a:gd name="T79" fmla="*/ 16 h 26"/>
                  <a:gd name="T80" fmla="*/ 0 w 102"/>
                  <a:gd name="T81" fmla="*/ 16 h 26"/>
                  <a:gd name="T82" fmla="*/ 0 w 102"/>
                  <a:gd name="T83" fmla="*/ 10 h 26"/>
                  <a:gd name="T84" fmla="*/ 0 w 102"/>
                  <a:gd name="T85" fmla="*/ 10 h 26"/>
                  <a:gd name="T86" fmla="*/ 14 w 102"/>
                  <a:gd name="T87" fmla="*/ 8 h 26"/>
                  <a:gd name="T88" fmla="*/ 26 w 102"/>
                  <a:gd name="T89" fmla="*/ 4 h 26"/>
                  <a:gd name="T90" fmla="*/ 26 w 102"/>
                  <a:gd name="T91"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26">
                    <a:moveTo>
                      <a:pt x="26" y="4"/>
                    </a:moveTo>
                    <a:lnTo>
                      <a:pt x="26" y="4"/>
                    </a:lnTo>
                    <a:lnTo>
                      <a:pt x="38" y="4"/>
                    </a:lnTo>
                    <a:lnTo>
                      <a:pt x="48" y="4"/>
                    </a:lnTo>
                    <a:lnTo>
                      <a:pt x="48" y="4"/>
                    </a:lnTo>
                    <a:lnTo>
                      <a:pt x="58" y="4"/>
                    </a:lnTo>
                    <a:lnTo>
                      <a:pt x="66" y="2"/>
                    </a:lnTo>
                    <a:lnTo>
                      <a:pt x="84" y="0"/>
                    </a:lnTo>
                    <a:lnTo>
                      <a:pt x="84" y="0"/>
                    </a:lnTo>
                    <a:lnTo>
                      <a:pt x="86" y="4"/>
                    </a:lnTo>
                    <a:lnTo>
                      <a:pt x="88" y="4"/>
                    </a:lnTo>
                    <a:lnTo>
                      <a:pt x="94" y="4"/>
                    </a:lnTo>
                    <a:lnTo>
                      <a:pt x="94" y="4"/>
                    </a:lnTo>
                    <a:lnTo>
                      <a:pt x="98" y="6"/>
                    </a:lnTo>
                    <a:lnTo>
                      <a:pt x="100" y="6"/>
                    </a:lnTo>
                    <a:lnTo>
                      <a:pt x="102" y="12"/>
                    </a:lnTo>
                    <a:lnTo>
                      <a:pt x="102" y="12"/>
                    </a:lnTo>
                    <a:lnTo>
                      <a:pt x="102" y="18"/>
                    </a:lnTo>
                    <a:lnTo>
                      <a:pt x="100" y="24"/>
                    </a:lnTo>
                    <a:lnTo>
                      <a:pt x="98" y="26"/>
                    </a:lnTo>
                    <a:lnTo>
                      <a:pt x="96" y="24"/>
                    </a:lnTo>
                    <a:lnTo>
                      <a:pt x="96" y="24"/>
                    </a:lnTo>
                    <a:lnTo>
                      <a:pt x="88" y="22"/>
                    </a:lnTo>
                    <a:lnTo>
                      <a:pt x="82" y="20"/>
                    </a:lnTo>
                    <a:lnTo>
                      <a:pt x="82" y="20"/>
                    </a:lnTo>
                    <a:lnTo>
                      <a:pt x="78" y="18"/>
                    </a:lnTo>
                    <a:lnTo>
                      <a:pt x="74" y="16"/>
                    </a:lnTo>
                    <a:lnTo>
                      <a:pt x="72" y="16"/>
                    </a:lnTo>
                    <a:lnTo>
                      <a:pt x="68" y="20"/>
                    </a:lnTo>
                    <a:lnTo>
                      <a:pt x="68" y="20"/>
                    </a:lnTo>
                    <a:lnTo>
                      <a:pt x="60" y="24"/>
                    </a:lnTo>
                    <a:lnTo>
                      <a:pt x="52" y="26"/>
                    </a:lnTo>
                    <a:lnTo>
                      <a:pt x="44" y="24"/>
                    </a:lnTo>
                    <a:lnTo>
                      <a:pt x="36" y="24"/>
                    </a:lnTo>
                    <a:lnTo>
                      <a:pt x="20" y="20"/>
                    </a:lnTo>
                    <a:lnTo>
                      <a:pt x="12" y="20"/>
                    </a:lnTo>
                    <a:lnTo>
                      <a:pt x="4" y="22"/>
                    </a:lnTo>
                    <a:lnTo>
                      <a:pt x="4" y="22"/>
                    </a:lnTo>
                    <a:lnTo>
                      <a:pt x="2" y="20"/>
                    </a:lnTo>
                    <a:lnTo>
                      <a:pt x="0" y="16"/>
                    </a:lnTo>
                    <a:lnTo>
                      <a:pt x="0" y="16"/>
                    </a:lnTo>
                    <a:lnTo>
                      <a:pt x="0" y="10"/>
                    </a:lnTo>
                    <a:lnTo>
                      <a:pt x="0" y="10"/>
                    </a:lnTo>
                    <a:lnTo>
                      <a:pt x="14" y="8"/>
                    </a:lnTo>
                    <a:lnTo>
                      <a:pt x="26" y="4"/>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4" name="Freeform 14">
                <a:extLst>
                  <a:ext uri="{FF2B5EF4-FFF2-40B4-BE49-F238E27FC236}">
                    <a16:creationId xmlns:a16="http://schemas.microsoft.com/office/drawing/2014/main" id="{811051F3-F4F1-EAE9-FAC1-4CD631DD6977}"/>
                  </a:ext>
                </a:extLst>
              </p:cNvPr>
              <p:cNvSpPr>
                <a:spLocks/>
              </p:cNvSpPr>
              <p:nvPr/>
            </p:nvSpPr>
            <p:spPr bwMode="auto">
              <a:xfrm>
                <a:off x="5474" y="1455"/>
                <a:ext cx="112" cy="32"/>
              </a:xfrm>
              <a:custGeom>
                <a:avLst/>
                <a:gdLst>
                  <a:gd name="T0" fmla="*/ 28 w 112"/>
                  <a:gd name="T1" fmla="*/ 0 h 32"/>
                  <a:gd name="T2" fmla="*/ 36 w 112"/>
                  <a:gd name="T3" fmla="*/ 4 h 32"/>
                  <a:gd name="T4" fmla="*/ 52 w 112"/>
                  <a:gd name="T5" fmla="*/ 6 h 32"/>
                  <a:gd name="T6" fmla="*/ 58 w 112"/>
                  <a:gd name="T7" fmla="*/ 2 h 32"/>
                  <a:gd name="T8" fmla="*/ 62 w 112"/>
                  <a:gd name="T9" fmla="*/ 2 h 32"/>
                  <a:gd name="T10" fmla="*/ 66 w 112"/>
                  <a:gd name="T11" fmla="*/ 4 h 32"/>
                  <a:gd name="T12" fmla="*/ 80 w 112"/>
                  <a:gd name="T13" fmla="*/ 6 h 32"/>
                  <a:gd name="T14" fmla="*/ 98 w 112"/>
                  <a:gd name="T15" fmla="*/ 4 h 32"/>
                  <a:gd name="T16" fmla="*/ 106 w 112"/>
                  <a:gd name="T17" fmla="*/ 4 h 32"/>
                  <a:gd name="T18" fmla="*/ 112 w 112"/>
                  <a:gd name="T19" fmla="*/ 8 h 32"/>
                  <a:gd name="T20" fmla="*/ 112 w 112"/>
                  <a:gd name="T21" fmla="*/ 14 h 32"/>
                  <a:gd name="T22" fmla="*/ 110 w 112"/>
                  <a:gd name="T23" fmla="*/ 18 h 32"/>
                  <a:gd name="T24" fmla="*/ 106 w 112"/>
                  <a:gd name="T25" fmla="*/ 20 h 32"/>
                  <a:gd name="T26" fmla="*/ 102 w 112"/>
                  <a:gd name="T27" fmla="*/ 20 h 32"/>
                  <a:gd name="T28" fmla="*/ 98 w 112"/>
                  <a:gd name="T29" fmla="*/ 16 h 32"/>
                  <a:gd name="T30" fmla="*/ 98 w 112"/>
                  <a:gd name="T31" fmla="*/ 20 h 32"/>
                  <a:gd name="T32" fmla="*/ 94 w 112"/>
                  <a:gd name="T33" fmla="*/ 24 h 32"/>
                  <a:gd name="T34" fmla="*/ 90 w 112"/>
                  <a:gd name="T35" fmla="*/ 22 h 32"/>
                  <a:gd name="T36" fmla="*/ 84 w 112"/>
                  <a:gd name="T37" fmla="*/ 24 h 32"/>
                  <a:gd name="T38" fmla="*/ 82 w 112"/>
                  <a:gd name="T39" fmla="*/ 30 h 32"/>
                  <a:gd name="T40" fmla="*/ 74 w 112"/>
                  <a:gd name="T41" fmla="*/ 32 h 32"/>
                  <a:gd name="T42" fmla="*/ 66 w 112"/>
                  <a:gd name="T43" fmla="*/ 26 h 32"/>
                  <a:gd name="T44" fmla="*/ 64 w 112"/>
                  <a:gd name="T45" fmla="*/ 20 h 32"/>
                  <a:gd name="T46" fmla="*/ 58 w 112"/>
                  <a:gd name="T47" fmla="*/ 22 h 32"/>
                  <a:gd name="T48" fmla="*/ 54 w 112"/>
                  <a:gd name="T49" fmla="*/ 26 h 32"/>
                  <a:gd name="T50" fmla="*/ 48 w 112"/>
                  <a:gd name="T51" fmla="*/ 24 h 32"/>
                  <a:gd name="T52" fmla="*/ 44 w 112"/>
                  <a:gd name="T53" fmla="*/ 22 h 32"/>
                  <a:gd name="T54" fmla="*/ 34 w 112"/>
                  <a:gd name="T55" fmla="*/ 22 h 32"/>
                  <a:gd name="T56" fmla="*/ 26 w 112"/>
                  <a:gd name="T57" fmla="*/ 24 h 32"/>
                  <a:gd name="T58" fmla="*/ 16 w 112"/>
                  <a:gd name="T59" fmla="*/ 26 h 32"/>
                  <a:gd name="T60" fmla="*/ 4 w 112"/>
                  <a:gd name="T61" fmla="*/ 24 h 32"/>
                  <a:gd name="T62" fmla="*/ 0 w 112"/>
                  <a:gd name="T63" fmla="*/ 18 h 32"/>
                  <a:gd name="T64" fmla="*/ 2 w 112"/>
                  <a:gd name="T65" fmla="*/ 12 h 32"/>
                  <a:gd name="T66" fmla="*/ 6 w 112"/>
                  <a:gd name="T67" fmla="*/ 10 h 32"/>
                  <a:gd name="T68" fmla="*/ 8 w 112"/>
                  <a:gd name="T69" fmla="*/ 2 h 32"/>
                  <a:gd name="T70" fmla="*/ 14 w 112"/>
                  <a:gd name="T71" fmla="*/ 4 h 32"/>
                  <a:gd name="T72" fmla="*/ 16 w 112"/>
                  <a:gd name="T73" fmla="*/ 8 h 32"/>
                  <a:gd name="T74" fmla="*/ 22 w 112"/>
                  <a:gd name="T75" fmla="*/ 8 h 32"/>
                  <a:gd name="T76" fmla="*/ 26 w 112"/>
                  <a:gd name="T77" fmla="*/ 10 h 32"/>
                  <a:gd name="T78" fmla="*/ 28 w 112"/>
                  <a:gd name="T79" fmla="*/ 6 h 32"/>
                  <a:gd name="T80" fmla="*/ 28 w 112"/>
                  <a:gd name="T8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2">
                    <a:moveTo>
                      <a:pt x="28" y="0"/>
                    </a:moveTo>
                    <a:lnTo>
                      <a:pt x="28" y="0"/>
                    </a:lnTo>
                    <a:lnTo>
                      <a:pt x="36" y="4"/>
                    </a:lnTo>
                    <a:lnTo>
                      <a:pt x="36" y="4"/>
                    </a:lnTo>
                    <a:lnTo>
                      <a:pt x="48" y="6"/>
                    </a:lnTo>
                    <a:lnTo>
                      <a:pt x="52" y="6"/>
                    </a:lnTo>
                    <a:lnTo>
                      <a:pt x="58" y="2"/>
                    </a:lnTo>
                    <a:lnTo>
                      <a:pt x="58" y="2"/>
                    </a:lnTo>
                    <a:lnTo>
                      <a:pt x="60" y="0"/>
                    </a:lnTo>
                    <a:lnTo>
                      <a:pt x="62" y="2"/>
                    </a:lnTo>
                    <a:lnTo>
                      <a:pt x="62" y="2"/>
                    </a:lnTo>
                    <a:lnTo>
                      <a:pt x="66" y="4"/>
                    </a:lnTo>
                    <a:lnTo>
                      <a:pt x="72" y="6"/>
                    </a:lnTo>
                    <a:lnTo>
                      <a:pt x="80" y="6"/>
                    </a:lnTo>
                    <a:lnTo>
                      <a:pt x="88" y="4"/>
                    </a:lnTo>
                    <a:lnTo>
                      <a:pt x="98" y="4"/>
                    </a:lnTo>
                    <a:lnTo>
                      <a:pt x="98" y="4"/>
                    </a:lnTo>
                    <a:lnTo>
                      <a:pt x="106" y="4"/>
                    </a:lnTo>
                    <a:lnTo>
                      <a:pt x="110" y="6"/>
                    </a:lnTo>
                    <a:lnTo>
                      <a:pt x="112" y="8"/>
                    </a:lnTo>
                    <a:lnTo>
                      <a:pt x="112" y="8"/>
                    </a:lnTo>
                    <a:lnTo>
                      <a:pt x="112" y="14"/>
                    </a:lnTo>
                    <a:lnTo>
                      <a:pt x="110" y="18"/>
                    </a:lnTo>
                    <a:lnTo>
                      <a:pt x="110" y="18"/>
                    </a:lnTo>
                    <a:lnTo>
                      <a:pt x="106" y="20"/>
                    </a:lnTo>
                    <a:lnTo>
                      <a:pt x="106" y="20"/>
                    </a:lnTo>
                    <a:lnTo>
                      <a:pt x="102" y="20"/>
                    </a:lnTo>
                    <a:lnTo>
                      <a:pt x="102" y="20"/>
                    </a:lnTo>
                    <a:lnTo>
                      <a:pt x="100" y="16"/>
                    </a:lnTo>
                    <a:lnTo>
                      <a:pt x="98" y="16"/>
                    </a:lnTo>
                    <a:lnTo>
                      <a:pt x="98" y="20"/>
                    </a:lnTo>
                    <a:lnTo>
                      <a:pt x="98" y="20"/>
                    </a:lnTo>
                    <a:lnTo>
                      <a:pt x="96" y="24"/>
                    </a:lnTo>
                    <a:lnTo>
                      <a:pt x="94" y="24"/>
                    </a:lnTo>
                    <a:lnTo>
                      <a:pt x="90" y="22"/>
                    </a:lnTo>
                    <a:lnTo>
                      <a:pt x="90" y="22"/>
                    </a:lnTo>
                    <a:lnTo>
                      <a:pt x="86" y="22"/>
                    </a:lnTo>
                    <a:lnTo>
                      <a:pt x="84" y="24"/>
                    </a:lnTo>
                    <a:lnTo>
                      <a:pt x="82" y="30"/>
                    </a:lnTo>
                    <a:lnTo>
                      <a:pt x="82" y="30"/>
                    </a:lnTo>
                    <a:lnTo>
                      <a:pt x="78" y="32"/>
                    </a:lnTo>
                    <a:lnTo>
                      <a:pt x="74" y="32"/>
                    </a:lnTo>
                    <a:lnTo>
                      <a:pt x="68" y="30"/>
                    </a:lnTo>
                    <a:lnTo>
                      <a:pt x="66" y="26"/>
                    </a:lnTo>
                    <a:lnTo>
                      <a:pt x="66" y="26"/>
                    </a:lnTo>
                    <a:lnTo>
                      <a:pt x="64" y="20"/>
                    </a:lnTo>
                    <a:lnTo>
                      <a:pt x="62" y="20"/>
                    </a:lnTo>
                    <a:lnTo>
                      <a:pt x="58" y="22"/>
                    </a:lnTo>
                    <a:lnTo>
                      <a:pt x="58" y="22"/>
                    </a:lnTo>
                    <a:lnTo>
                      <a:pt x="54" y="26"/>
                    </a:lnTo>
                    <a:lnTo>
                      <a:pt x="50" y="26"/>
                    </a:lnTo>
                    <a:lnTo>
                      <a:pt x="48" y="24"/>
                    </a:lnTo>
                    <a:lnTo>
                      <a:pt x="44" y="22"/>
                    </a:lnTo>
                    <a:lnTo>
                      <a:pt x="44" y="22"/>
                    </a:lnTo>
                    <a:lnTo>
                      <a:pt x="38" y="22"/>
                    </a:lnTo>
                    <a:lnTo>
                      <a:pt x="34" y="22"/>
                    </a:lnTo>
                    <a:lnTo>
                      <a:pt x="26" y="24"/>
                    </a:lnTo>
                    <a:lnTo>
                      <a:pt x="26" y="24"/>
                    </a:lnTo>
                    <a:lnTo>
                      <a:pt x="22" y="26"/>
                    </a:lnTo>
                    <a:lnTo>
                      <a:pt x="16" y="26"/>
                    </a:lnTo>
                    <a:lnTo>
                      <a:pt x="4" y="24"/>
                    </a:lnTo>
                    <a:lnTo>
                      <a:pt x="4" y="24"/>
                    </a:lnTo>
                    <a:lnTo>
                      <a:pt x="2" y="22"/>
                    </a:lnTo>
                    <a:lnTo>
                      <a:pt x="0" y="18"/>
                    </a:lnTo>
                    <a:lnTo>
                      <a:pt x="0" y="18"/>
                    </a:lnTo>
                    <a:lnTo>
                      <a:pt x="2" y="12"/>
                    </a:lnTo>
                    <a:lnTo>
                      <a:pt x="2" y="12"/>
                    </a:lnTo>
                    <a:lnTo>
                      <a:pt x="6" y="10"/>
                    </a:lnTo>
                    <a:lnTo>
                      <a:pt x="8" y="2"/>
                    </a:lnTo>
                    <a:lnTo>
                      <a:pt x="8" y="2"/>
                    </a:lnTo>
                    <a:lnTo>
                      <a:pt x="12" y="2"/>
                    </a:lnTo>
                    <a:lnTo>
                      <a:pt x="14" y="4"/>
                    </a:lnTo>
                    <a:lnTo>
                      <a:pt x="14" y="4"/>
                    </a:lnTo>
                    <a:lnTo>
                      <a:pt x="16" y="8"/>
                    </a:lnTo>
                    <a:lnTo>
                      <a:pt x="20" y="8"/>
                    </a:lnTo>
                    <a:lnTo>
                      <a:pt x="22" y="8"/>
                    </a:lnTo>
                    <a:lnTo>
                      <a:pt x="26" y="10"/>
                    </a:lnTo>
                    <a:lnTo>
                      <a:pt x="26" y="10"/>
                    </a:lnTo>
                    <a:lnTo>
                      <a:pt x="28" y="8"/>
                    </a:lnTo>
                    <a:lnTo>
                      <a:pt x="28" y="6"/>
                    </a:lnTo>
                    <a:lnTo>
                      <a:pt x="28" y="0"/>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5" name="Freeform 15">
                <a:extLst>
                  <a:ext uri="{FF2B5EF4-FFF2-40B4-BE49-F238E27FC236}">
                    <a16:creationId xmlns:a16="http://schemas.microsoft.com/office/drawing/2014/main" id="{30C6F33C-ED83-02C2-5025-BED9FCD090FB}"/>
                  </a:ext>
                </a:extLst>
              </p:cNvPr>
              <p:cNvSpPr>
                <a:spLocks/>
              </p:cNvSpPr>
              <p:nvPr/>
            </p:nvSpPr>
            <p:spPr bwMode="auto">
              <a:xfrm>
                <a:off x="3138" y="1455"/>
                <a:ext cx="110" cy="24"/>
              </a:xfrm>
              <a:custGeom>
                <a:avLst/>
                <a:gdLst>
                  <a:gd name="T0" fmla="*/ 0 w 110"/>
                  <a:gd name="T1" fmla="*/ 12 h 24"/>
                  <a:gd name="T2" fmla="*/ 0 w 110"/>
                  <a:gd name="T3" fmla="*/ 8 h 24"/>
                  <a:gd name="T4" fmla="*/ 30 w 110"/>
                  <a:gd name="T5" fmla="*/ 0 h 24"/>
                  <a:gd name="T6" fmla="*/ 40 w 110"/>
                  <a:gd name="T7" fmla="*/ 4 h 24"/>
                  <a:gd name="T8" fmla="*/ 46 w 110"/>
                  <a:gd name="T9" fmla="*/ 6 h 24"/>
                  <a:gd name="T10" fmla="*/ 62 w 110"/>
                  <a:gd name="T11" fmla="*/ 4 h 24"/>
                  <a:gd name="T12" fmla="*/ 80 w 110"/>
                  <a:gd name="T13" fmla="*/ 4 h 24"/>
                  <a:gd name="T14" fmla="*/ 86 w 110"/>
                  <a:gd name="T15" fmla="*/ 6 h 24"/>
                  <a:gd name="T16" fmla="*/ 98 w 110"/>
                  <a:gd name="T17" fmla="*/ 8 h 24"/>
                  <a:gd name="T18" fmla="*/ 108 w 110"/>
                  <a:gd name="T19" fmla="*/ 4 h 24"/>
                  <a:gd name="T20" fmla="*/ 110 w 110"/>
                  <a:gd name="T21" fmla="*/ 6 h 24"/>
                  <a:gd name="T22" fmla="*/ 110 w 110"/>
                  <a:gd name="T23" fmla="*/ 8 h 24"/>
                  <a:gd name="T24" fmla="*/ 110 w 110"/>
                  <a:gd name="T25" fmla="*/ 10 h 24"/>
                  <a:gd name="T26" fmla="*/ 104 w 110"/>
                  <a:gd name="T27" fmla="*/ 20 h 24"/>
                  <a:gd name="T28" fmla="*/ 96 w 110"/>
                  <a:gd name="T29" fmla="*/ 22 h 24"/>
                  <a:gd name="T30" fmla="*/ 90 w 110"/>
                  <a:gd name="T31" fmla="*/ 20 h 24"/>
                  <a:gd name="T32" fmla="*/ 80 w 110"/>
                  <a:gd name="T33" fmla="*/ 18 h 24"/>
                  <a:gd name="T34" fmla="*/ 78 w 110"/>
                  <a:gd name="T35" fmla="*/ 22 h 24"/>
                  <a:gd name="T36" fmla="*/ 72 w 110"/>
                  <a:gd name="T37" fmla="*/ 20 h 24"/>
                  <a:gd name="T38" fmla="*/ 66 w 110"/>
                  <a:gd name="T39" fmla="*/ 16 h 24"/>
                  <a:gd name="T40" fmla="*/ 62 w 110"/>
                  <a:gd name="T41" fmla="*/ 16 h 24"/>
                  <a:gd name="T42" fmla="*/ 56 w 110"/>
                  <a:gd name="T43" fmla="*/ 20 h 24"/>
                  <a:gd name="T44" fmla="*/ 52 w 110"/>
                  <a:gd name="T45" fmla="*/ 20 h 24"/>
                  <a:gd name="T46" fmla="*/ 48 w 110"/>
                  <a:gd name="T47" fmla="*/ 20 h 24"/>
                  <a:gd name="T48" fmla="*/ 38 w 110"/>
                  <a:gd name="T49" fmla="*/ 18 h 24"/>
                  <a:gd name="T50" fmla="*/ 34 w 110"/>
                  <a:gd name="T51" fmla="*/ 18 h 24"/>
                  <a:gd name="T52" fmla="*/ 34 w 110"/>
                  <a:gd name="T53" fmla="*/ 16 h 24"/>
                  <a:gd name="T54" fmla="*/ 30 w 110"/>
                  <a:gd name="T55" fmla="*/ 14 h 24"/>
                  <a:gd name="T56" fmla="*/ 26 w 110"/>
                  <a:gd name="T57" fmla="*/ 16 h 24"/>
                  <a:gd name="T58" fmla="*/ 14 w 110"/>
                  <a:gd name="T59" fmla="*/ 24 h 24"/>
                  <a:gd name="T60" fmla="*/ 10 w 110"/>
                  <a:gd name="T61" fmla="*/ 24 h 24"/>
                  <a:gd name="T62" fmla="*/ 6 w 110"/>
                  <a:gd name="T63" fmla="*/ 22 h 24"/>
                  <a:gd name="T64" fmla="*/ 4 w 110"/>
                  <a:gd name="T65" fmla="*/ 20 h 24"/>
                  <a:gd name="T66" fmla="*/ 2 w 110"/>
                  <a:gd name="T67" fmla="*/ 16 h 24"/>
                  <a:gd name="T68" fmla="*/ 0 w 110"/>
                  <a:gd name="T6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24">
                    <a:moveTo>
                      <a:pt x="0" y="12"/>
                    </a:moveTo>
                    <a:lnTo>
                      <a:pt x="0" y="12"/>
                    </a:lnTo>
                    <a:lnTo>
                      <a:pt x="0" y="8"/>
                    </a:lnTo>
                    <a:lnTo>
                      <a:pt x="0" y="8"/>
                    </a:lnTo>
                    <a:lnTo>
                      <a:pt x="20" y="2"/>
                    </a:lnTo>
                    <a:lnTo>
                      <a:pt x="30" y="0"/>
                    </a:lnTo>
                    <a:lnTo>
                      <a:pt x="34" y="2"/>
                    </a:lnTo>
                    <a:lnTo>
                      <a:pt x="40" y="4"/>
                    </a:lnTo>
                    <a:lnTo>
                      <a:pt x="40" y="4"/>
                    </a:lnTo>
                    <a:lnTo>
                      <a:pt x="46" y="6"/>
                    </a:lnTo>
                    <a:lnTo>
                      <a:pt x="52" y="6"/>
                    </a:lnTo>
                    <a:lnTo>
                      <a:pt x="62" y="4"/>
                    </a:lnTo>
                    <a:lnTo>
                      <a:pt x="74" y="2"/>
                    </a:lnTo>
                    <a:lnTo>
                      <a:pt x="80" y="4"/>
                    </a:lnTo>
                    <a:lnTo>
                      <a:pt x="86" y="6"/>
                    </a:lnTo>
                    <a:lnTo>
                      <a:pt x="86" y="6"/>
                    </a:lnTo>
                    <a:lnTo>
                      <a:pt x="92" y="8"/>
                    </a:lnTo>
                    <a:lnTo>
                      <a:pt x="98" y="8"/>
                    </a:lnTo>
                    <a:lnTo>
                      <a:pt x="102" y="8"/>
                    </a:lnTo>
                    <a:lnTo>
                      <a:pt x="108" y="4"/>
                    </a:lnTo>
                    <a:lnTo>
                      <a:pt x="108" y="4"/>
                    </a:lnTo>
                    <a:lnTo>
                      <a:pt x="110" y="6"/>
                    </a:lnTo>
                    <a:lnTo>
                      <a:pt x="110" y="8"/>
                    </a:lnTo>
                    <a:lnTo>
                      <a:pt x="110" y="8"/>
                    </a:lnTo>
                    <a:lnTo>
                      <a:pt x="110" y="10"/>
                    </a:lnTo>
                    <a:lnTo>
                      <a:pt x="110" y="10"/>
                    </a:lnTo>
                    <a:lnTo>
                      <a:pt x="108" y="16"/>
                    </a:lnTo>
                    <a:lnTo>
                      <a:pt x="104" y="20"/>
                    </a:lnTo>
                    <a:lnTo>
                      <a:pt x="104" y="20"/>
                    </a:lnTo>
                    <a:lnTo>
                      <a:pt x="96" y="22"/>
                    </a:lnTo>
                    <a:lnTo>
                      <a:pt x="90" y="20"/>
                    </a:lnTo>
                    <a:lnTo>
                      <a:pt x="90" y="20"/>
                    </a:lnTo>
                    <a:lnTo>
                      <a:pt x="84" y="18"/>
                    </a:lnTo>
                    <a:lnTo>
                      <a:pt x="80" y="18"/>
                    </a:lnTo>
                    <a:lnTo>
                      <a:pt x="78" y="22"/>
                    </a:lnTo>
                    <a:lnTo>
                      <a:pt x="78" y="22"/>
                    </a:lnTo>
                    <a:lnTo>
                      <a:pt x="74" y="22"/>
                    </a:lnTo>
                    <a:lnTo>
                      <a:pt x="72" y="20"/>
                    </a:lnTo>
                    <a:lnTo>
                      <a:pt x="72" y="20"/>
                    </a:lnTo>
                    <a:lnTo>
                      <a:pt x="66" y="16"/>
                    </a:lnTo>
                    <a:lnTo>
                      <a:pt x="66" y="16"/>
                    </a:lnTo>
                    <a:lnTo>
                      <a:pt x="62" y="16"/>
                    </a:lnTo>
                    <a:lnTo>
                      <a:pt x="60" y="18"/>
                    </a:lnTo>
                    <a:lnTo>
                      <a:pt x="56" y="20"/>
                    </a:lnTo>
                    <a:lnTo>
                      <a:pt x="52" y="20"/>
                    </a:lnTo>
                    <a:lnTo>
                      <a:pt x="52" y="20"/>
                    </a:lnTo>
                    <a:lnTo>
                      <a:pt x="48" y="20"/>
                    </a:lnTo>
                    <a:lnTo>
                      <a:pt x="48" y="20"/>
                    </a:lnTo>
                    <a:lnTo>
                      <a:pt x="42" y="18"/>
                    </a:lnTo>
                    <a:lnTo>
                      <a:pt x="38" y="18"/>
                    </a:lnTo>
                    <a:lnTo>
                      <a:pt x="38" y="18"/>
                    </a:lnTo>
                    <a:lnTo>
                      <a:pt x="34" y="18"/>
                    </a:lnTo>
                    <a:lnTo>
                      <a:pt x="34" y="18"/>
                    </a:lnTo>
                    <a:lnTo>
                      <a:pt x="34" y="16"/>
                    </a:lnTo>
                    <a:lnTo>
                      <a:pt x="34" y="16"/>
                    </a:lnTo>
                    <a:lnTo>
                      <a:pt x="30" y="14"/>
                    </a:lnTo>
                    <a:lnTo>
                      <a:pt x="30" y="14"/>
                    </a:lnTo>
                    <a:lnTo>
                      <a:pt x="26" y="16"/>
                    </a:lnTo>
                    <a:lnTo>
                      <a:pt x="20" y="20"/>
                    </a:lnTo>
                    <a:lnTo>
                      <a:pt x="14" y="24"/>
                    </a:lnTo>
                    <a:lnTo>
                      <a:pt x="10" y="24"/>
                    </a:lnTo>
                    <a:lnTo>
                      <a:pt x="10" y="24"/>
                    </a:lnTo>
                    <a:lnTo>
                      <a:pt x="8" y="24"/>
                    </a:lnTo>
                    <a:lnTo>
                      <a:pt x="6" y="22"/>
                    </a:lnTo>
                    <a:lnTo>
                      <a:pt x="6" y="22"/>
                    </a:lnTo>
                    <a:lnTo>
                      <a:pt x="4" y="20"/>
                    </a:lnTo>
                    <a:lnTo>
                      <a:pt x="2" y="18"/>
                    </a:lnTo>
                    <a:lnTo>
                      <a:pt x="2"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6" name="Freeform 16">
                <a:extLst>
                  <a:ext uri="{FF2B5EF4-FFF2-40B4-BE49-F238E27FC236}">
                    <a16:creationId xmlns:a16="http://schemas.microsoft.com/office/drawing/2014/main" id="{BFD25136-D9D3-71DA-AA22-654E1FC6117F}"/>
                  </a:ext>
                </a:extLst>
              </p:cNvPr>
              <p:cNvSpPr>
                <a:spLocks/>
              </p:cNvSpPr>
              <p:nvPr/>
            </p:nvSpPr>
            <p:spPr bwMode="auto">
              <a:xfrm>
                <a:off x="1494" y="2540"/>
                <a:ext cx="44" cy="54"/>
              </a:xfrm>
              <a:custGeom>
                <a:avLst/>
                <a:gdLst>
                  <a:gd name="T0" fmla="*/ 12 w 44"/>
                  <a:gd name="T1" fmla="*/ 50 h 54"/>
                  <a:gd name="T2" fmla="*/ 10 w 44"/>
                  <a:gd name="T3" fmla="*/ 50 h 54"/>
                  <a:gd name="T4" fmla="*/ 6 w 44"/>
                  <a:gd name="T5" fmla="*/ 42 h 54"/>
                  <a:gd name="T6" fmla="*/ 4 w 44"/>
                  <a:gd name="T7" fmla="*/ 40 h 54"/>
                  <a:gd name="T8" fmla="*/ 2 w 44"/>
                  <a:gd name="T9" fmla="*/ 36 h 54"/>
                  <a:gd name="T10" fmla="*/ 0 w 44"/>
                  <a:gd name="T11" fmla="*/ 24 h 54"/>
                  <a:gd name="T12" fmla="*/ 2 w 44"/>
                  <a:gd name="T13" fmla="*/ 18 h 54"/>
                  <a:gd name="T14" fmla="*/ 6 w 44"/>
                  <a:gd name="T15" fmla="*/ 14 h 54"/>
                  <a:gd name="T16" fmla="*/ 18 w 44"/>
                  <a:gd name="T17" fmla="*/ 6 h 54"/>
                  <a:gd name="T18" fmla="*/ 22 w 44"/>
                  <a:gd name="T19" fmla="*/ 0 h 54"/>
                  <a:gd name="T20" fmla="*/ 26 w 44"/>
                  <a:gd name="T21" fmla="*/ 0 h 54"/>
                  <a:gd name="T22" fmla="*/ 30 w 44"/>
                  <a:gd name="T23" fmla="*/ 8 h 54"/>
                  <a:gd name="T24" fmla="*/ 32 w 44"/>
                  <a:gd name="T25" fmla="*/ 14 h 54"/>
                  <a:gd name="T26" fmla="*/ 32 w 44"/>
                  <a:gd name="T27" fmla="*/ 12 h 54"/>
                  <a:gd name="T28" fmla="*/ 36 w 44"/>
                  <a:gd name="T29" fmla="*/ 8 h 54"/>
                  <a:gd name="T30" fmla="*/ 40 w 44"/>
                  <a:gd name="T31" fmla="*/ 8 h 54"/>
                  <a:gd name="T32" fmla="*/ 44 w 44"/>
                  <a:gd name="T33" fmla="*/ 12 h 54"/>
                  <a:gd name="T34" fmla="*/ 44 w 44"/>
                  <a:gd name="T35" fmla="*/ 26 h 54"/>
                  <a:gd name="T36" fmla="*/ 44 w 44"/>
                  <a:gd name="T37" fmla="*/ 32 h 54"/>
                  <a:gd name="T38" fmla="*/ 42 w 44"/>
                  <a:gd name="T39" fmla="*/ 36 h 54"/>
                  <a:gd name="T40" fmla="*/ 40 w 44"/>
                  <a:gd name="T41" fmla="*/ 36 h 54"/>
                  <a:gd name="T42" fmla="*/ 36 w 44"/>
                  <a:gd name="T43" fmla="*/ 32 h 54"/>
                  <a:gd name="T44" fmla="*/ 34 w 44"/>
                  <a:gd name="T45" fmla="*/ 28 h 54"/>
                  <a:gd name="T46" fmla="*/ 40 w 44"/>
                  <a:gd name="T47" fmla="*/ 40 h 54"/>
                  <a:gd name="T48" fmla="*/ 40 w 44"/>
                  <a:gd name="T49" fmla="*/ 46 h 54"/>
                  <a:gd name="T50" fmla="*/ 40 w 44"/>
                  <a:gd name="T51" fmla="*/ 52 h 54"/>
                  <a:gd name="T52" fmla="*/ 34 w 44"/>
                  <a:gd name="T53" fmla="*/ 54 h 54"/>
                  <a:gd name="T54" fmla="*/ 30 w 44"/>
                  <a:gd name="T55" fmla="*/ 48 h 54"/>
                  <a:gd name="T56" fmla="*/ 24 w 44"/>
                  <a:gd name="T57" fmla="*/ 40 h 54"/>
                  <a:gd name="T58" fmla="*/ 22 w 44"/>
                  <a:gd name="T59" fmla="*/ 44 h 54"/>
                  <a:gd name="T60" fmla="*/ 20 w 44"/>
                  <a:gd name="T61" fmla="*/ 46 h 54"/>
                  <a:gd name="T62" fmla="*/ 18 w 44"/>
                  <a:gd name="T63" fmla="*/ 46 h 54"/>
                  <a:gd name="T64" fmla="*/ 14 w 44"/>
                  <a:gd name="T65" fmla="*/ 40 h 54"/>
                  <a:gd name="T66" fmla="*/ 14 w 44"/>
                  <a:gd name="T67" fmla="*/ 52 h 54"/>
                  <a:gd name="T68" fmla="*/ 14 w 44"/>
                  <a:gd name="T69" fmla="*/ 52 h 54"/>
                  <a:gd name="T70" fmla="*/ 12 w 44"/>
                  <a:gd name="T71"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4">
                    <a:moveTo>
                      <a:pt x="12" y="50"/>
                    </a:moveTo>
                    <a:lnTo>
                      <a:pt x="12" y="50"/>
                    </a:lnTo>
                    <a:lnTo>
                      <a:pt x="10" y="50"/>
                    </a:lnTo>
                    <a:lnTo>
                      <a:pt x="10" y="50"/>
                    </a:lnTo>
                    <a:lnTo>
                      <a:pt x="8" y="46"/>
                    </a:lnTo>
                    <a:lnTo>
                      <a:pt x="6" y="42"/>
                    </a:lnTo>
                    <a:lnTo>
                      <a:pt x="6" y="42"/>
                    </a:lnTo>
                    <a:lnTo>
                      <a:pt x="4" y="40"/>
                    </a:lnTo>
                    <a:lnTo>
                      <a:pt x="2" y="36"/>
                    </a:lnTo>
                    <a:lnTo>
                      <a:pt x="2" y="36"/>
                    </a:lnTo>
                    <a:lnTo>
                      <a:pt x="0" y="30"/>
                    </a:lnTo>
                    <a:lnTo>
                      <a:pt x="0" y="24"/>
                    </a:lnTo>
                    <a:lnTo>
                      <a:pt x="0" y="24"/>
                    </a:lnTo>
                    <a:lnTo>
                      <a:pt x="2" y="18"/>
                    </a:lnTo>
                    <a:lnTo>
                      <a:pt x="2" y="18"/>
                    </a:lnTo>
                    <a:lnTo>
                      <a:pt x="6" y="14"/>
                    </a:lnTo>
                    <a:lnTo>
                      <a:pt x="10" y="10"/>
                    </a:lnTo>
                    <a:lnTo>
                      <a:pt x="18" y="6"/>
                    </a:lnTo>
                    <a:lnTo>
                      <a:pt x="18" y="6"/>
                    </a:lnTo>
                    <a:lnTo>
                      <a:pt x="22" y="0"/>
                    </a:lnTo>
                    <a:lnTo>
                      <a:pt x="24" y="0"/>
                    </a:lnTo>
                    <a:lnTo>
                      <a:pt x="26" y="0"/>
                    </a:lnTo>
                    <a:lnTo>
                      <a:pt x="30" y="8"/>
                    </a:lnTo>
                    <a:lnTo>
                      <a:pt x="30" y="8"/>
                    </a:lnTo>
                    <a:lnTo>
                      <a:pt x="32" y="12"/>
                    </a:lnTo>
                    <a:lnTo>
                      <a:pt x="32" y="14"/>
                    </a:lnTo>
                    <a:lnTo>
                      <a:pt x="32" y="12"/>
                    </a:lnTo>
                    <a:lnTo>
                      <a:pt x="32" y="12"/>
                    </a:lnTo>
                    <a:lnTo>
                      <a:pt x="34" y="8"/>
                    </a:lnTo>
                    <a:lnTo>
                      <a:pt x="36" y="8"/>
                    </a:lnTo>
                    <a:lnTo>
                      <a:pt x="36" y="8"/>
                    </a:lnTo>
                    <a:lnTo>
                      <a:pt x="40" y="8"/>
                    </a:lnTo>
                    <a:lnTo>
                      <a:pt x="42" y="8"/>
                    </a:lnTo>
                    <a:lnTo>
                      <a:pt x="44" y="12"/>
                    </a:lnTo>
                    <a:lnTo>
                      <a:pt x="44" y="12"/>
                    </a:lnTo>
                    <a:lnTo>
                      <a:pt x="44" y="26"/>
                    </a:lnTo>
                    <a:lnTo>
                      <a:pt x="44" y="26"/>
                    </a:lnTo>
                    <a:lnTo>
                      <a:pt x="44" y="32"/>
                    </a:lnTo>
                    <a:lnTo>
                      <a:pt x="44" y="32"/>
                    </a:lnTo>
                    <a:lnTo>
                      <a:pt x="42" y="36"/>
                    </a:lnTo>
                    <a:lnTo>
                      <a:pt x="40" y="36"/>
                    </a:lnTo>
                    <a:lnTo>
                      <a:pt x="40" y="36"/>
                    </a:lnTo>
                    <a:lnTo>
                      <a:pt x="40" y="36"/>
                    </a:lnTo>
                    <a:lnTo>
                      <a:pt x="36" y="32"/>
                    </a:lnTo>
                    <a:lnTo>
                      <a:pt x="34" y="28"/>
                    </a:lnTo>
                    <a:lnTo>
                      <a:pt x="34" y="28"/>
                    </a:lnTo>
                    <a:lnTo>
                      <a:pt x="38" y="34"/>
                    </a:lnTo>
                    <a:lnTo>
                      <a:pt x="40" y="40"/>
                    </a:lnTo>
                    <a:lnTo>
                      <a:pt x="40" y="40"/>
                    </a:lnTo>
                    <a:lnTo>
                      <a:pt x="40" y="46"/>
                    </a:lnTo>
                    <a:lnTo>
                      <a:pt x="40" y="52"/>
                    </a:lnTo>
                    <a:lnTo>
                      <a:pt x="40" y="52"/>
                    </a:lnTo>
                    <a:lnTo>
                      <a:pt x="36" y="54"/>
                    </a:lnTo>
                    <a:lnTo>
                      <a:pt x="34" y="54"/>
                    </a:lnTo>
                    <a:lnTo>
                      <a:pt x="30" y="48"/>
                    </a:lnTo>
                    <a:lnTo>
                      <a:pt x="30" y="48"/>
                    </a:lnTo>
                    <a:lnTo>
                      <a:pt x="28" y="42"/>
                    </a:lnTo>
                    <a:lnTo>
                      <a:pt x="24" y="40"/>
                    </a:lnTo>
                    <a:lnTo>
                      <a:pt x="22" y="44"/>
                    </a:lnTo>
                    <a:lnTo>
                      <a:pt x="22" y="44"/>
                    </a:lnTo>
                    <a:lnTo>
                      <a:pt x="20" y="46"/>
                    </a:lnTo>
                    <a:lnTo>
                      <a:pt x="20" y="46"/>
                    </a:lnTo>
                    <a:lnTo>
                      <a:pt x="18" y="46"/>
                    </a:lnTo>
                    <a:lnTo>
                      <a:pt x="18" y="46"/>
                    </a:lnTo>
                    <a:lnTo>
                      <a:pt x="14" y="40"/>
                    </a:lnTo>
                    <a:lnTo>
                      <a:pt x="14" y="40"/>
                    </a:lnTo>
                    <a:lnTo>
                      <a:pt x="16" y="46"/>
                    </a:lnTo>
                    <a:lnTo>
                      <a:pt x="14" y="52"/>
                    </a:lnTo>
                    <a:lnTo>
                      <a:pt x="14" y="52"/>
                    </a:lnTo>
                    <a:lnTo>
                      <a:pt x="14" y="52"/>
                    </a:lnTo>
                    <a:lnTo>
                      <a:pt x="12" y="50"/>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7" name="Freeform 17">
                <a:extLst>
                  <a:ext uri="{FF2B5EF4-FFF2-40B4-BE49-F238E27FC236}">
                    <a16:creationId xmlns:a16="http://schemas.microsoft.com/office/drawing/2014/main" id="{30C7CC4E-297D-1213-53D3-2300964AAD32}"/>
                  </a:ext>
                </a:extLst>
              </p:cNvPr>
              <p:cNvSpPr>
                <a:spLocks/>
              </p:cNvSpPr>
              <p:nvPr/>
            </p:nvSpPr>
            <p:spPr bwMode="auto">
              <a:xfrm>
                <a:off x="5582" y="1461"/>
                <a:ext cx="102" cy="28"/>
              </a:xfrm>
              <a:custGeom>
                <a:avLst/>
                <a:gdLst>
                  <a:gd name="T0" fmla="*/ 0 w 102"/>
                  <a:gd name="T1" fmla="*/ 8 h 28"/>
                  <a:gd name="T2" fmla="*/ 4 w 102"/>
                  <a:gd name="T3" fmla="*/ 6 h 28"/>
                  <a:gd name="T4" fmla="*/ 10 w 102"/>
                  <a:gd name="T5" fmla="*/ 2 h 28"/>
                  <a:gd name="T6" fmla="*/ 18 w 102"/>
                  <a:gd name="T7" fmla="*/ 4 h 28"/>
                  <a:gd name="T8" fmla="*/ 22 w 102"/>
                  <a:gd name="T9" fmla="*/ 6 h 28"/>
                  <a:gd name="T10" fmla="*/ 24 w 102"/>
                  <a:gd name="T11" fmla="*/ 6 h 28"/>
                  <a:gd name="T12" fmla="*/ 26 w 102"/>
                  <a:gd name="T13" fmla="*/ 8 h 28"/>
                  <a:gd name="T14" fmla="*/ 32 w 102"/>
                  <a:gd name="T15" fmla="*/ 2 h 28"/>
                  <a:gd name="T16" fmla="*/ 44 w 102"/>
                  <a:gd name="T17" fmla="*/ 0 h 28"/>
                  <a:gd name="T18" fmla="*/ 50 w 102"/>
                  <a:gd name="T19" fmla="*/ 2 h 28"/>
                  <a:gd name="T20" fmla="*/ 66 w 102"/>
                  <a:gd name="T21" fmla="*/ 6 h 28"/>
                  <a:gd name="T22" fmla="*/ 70 w 102"/>
                  <a:gd name="T23" fmla="*/ 8 h 28"/>
                  <a:gd name="T24" fmla="*/ 76 w 102"/>
                  <a:gd name="T25" fmla="*/ 8 h 28"/>
                  <a:gd name="T26" fmla="*/ 78 w 102"/>
                  <a:gd name="T27" fmla="*/ 6 h 28"/>
                  <a:gd name="T28" fmla="*/ 82 w 102"/>
                  <a:gd name="T29" fmla="*/ 4 h 28"/>
                  <a:gd name="T30" fmla="*/ 92 w 102"/>
                  <a:gd name="T31" fmla="*/ 8 h 28"/>
                  <a:gd name="T32" fmla="*/ 98 w 102"/>
                  <a:gd name="T33" fmla="*/ 6 h 28"/>
                  <a:gd name="T34" fmla="*/ 100 w 102"/>
                  <a:gd name="T35" fmla="*/ 8 h 28"/>
                  <a:gd name="T36" fmla="*/ 102 w 102"/>
                  <a:gd name="T37" fmla="*/ 12 h 28"/>
                  <a:gd name="T38" fmla="*/ 102 w 102"/>
                  <a:gd name="T39" fmla="*/ 22 h 28"/>
                  <a:gd name="T40" fmla="*/ 96 w 102"/>
                  <a:gd name="T41" fmla="*/ 28 h 28"/>
                  <a:gd name="T42" fmla="*/ 94 w 102"/>
                  <a:gd name="T43" fmla="*/ 28 h 28"/>
                  <a:gd name="T44" fmla="*/ 82 w 102"/>
                  <a:gd name="T45" fmla="*/ 24 h 28"/>
                  <a:gd name="T46" fmla="*/ 72 w 102"/>
                  <a:gd name="T47" fmla="*/ 28 h 28"/>
                  <a:gd name="T48" fmla="*/ 70 w 102"/>
                  <a:gd name="T49" fmla="*/ 28 h 28"/>
                  <a:gd name="T50" fmla="*/ 64 w 102"/>
                  <a:gd name="T51" fmla="*/ 24 h 28"/>
                  <a:gd name="T52" fmla="*/ 52 w 102"/>
                  <a:gd name="T53" fmla="*/ 20 h 28"/>
                  <a:gd name="T54" fmla="*/ 36 w 102"/>
                  <a:gd name="T55" fmla="*/ 22 h 28"/>
                  <a:gd name="T56" fmla="*/ 24 w 102"/>
                  <a:gd name="T57" fmla="*/ 22 h 28"/>
                  <a:gd name="T58" fmla="*/ 16 w 102"/>
                  <a:gd name="T59" fmla="*/ 20 h 28"/>
                  <a:gd name="T60" fmla="*/ 6 w 102"/>
                  <a:gd name="T61" fmla="*/ 16 h 28"/>
                  <a:gd name="T62" fmla="*/ 2 w 102"/>
                  <a:gd name="T63" fmla="*/ 14 h 28"/>
                  <a:gd name="T64" fmla="*/ 0 w 102"/>
                  <a:gd name="T65"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28">
                    <a:moveTo>
                      <a:pt x="0" y="8"/>
                    </a:moveTo>
                    <a:lnTo>
                      <a:pt x="0" y="8"/>
                    </a:lnTo>
                    <a:lnTo>
                      <a:pt x="2" y="6"/>
                    </a:lnTo>
                    <a:lnTo>
                      <a:pt x="4" y="6"/>
                    </a:lnTo>
                    <a:lnTo>
                      <a:pt x="4" y="6"/>
                    </a:lnTo>
                    <a:lnTo>
                      <a:pt x="10" y="2"/>
                    </a:lnTo>
                    <a:lnTo>
                      <a:pt x="14" y="2"/>
                    </a:lnTo>
                    <a:lnTo>
                      <a:pt x="18" y="4"/>
                    </a:lnTo>
                    <a:lnTo>
                      <a:pt x="22" y="6"/>
                    </a:lnTo>
                    <a:lnTo>
                      <a:pt x="22" y="6"/>
                    </a:lnTo>
                    <a:lnTo>
                      <a:pt x="24" y="6"/>
                    </a:lnTo>
                    <a:lnTo>
                      <a:pt x="24" y="6"/>
                    </a:lnTo>
                    <a:lnTo>
                      <a:pt x="24" y="8"/>
                    </a:lnTo>
                    <a:lnTo>
                      <a:pt x="26" y="8"/>
                    </a:lnTo>
                    <a:lnTo>
                      <a:pt x="26" y="8"/>
                    </a:lnTo>
                    <a:lnTo>
                      <a:pt x="32" y="2"/>
                    </a:lnTo>
                    <a:lnTo>
                      <a:pt x="38" y="0"/>
                    </a:lnTo>
                    <a:lnTo>
                      <a:pt x="44" y="0"/>
                    </a:lnTo>
                    <a:lnTo>
                      <a:pt x="50" y="2"/>
                    </a:lnTo>
                    <a:lnTo>
                      <a:pt x="50" y="2"/>
                    </a:lnTo>
                    <a:lnTo>
                      <a:pt x="58" y="4"/>
                    </a:lnTo>
                    <a:lnTo>
                      <a:pt x="66" y="6"/>
                    </a:lnTo>
                    <a:lnTo>
                      <a:pt x="66" y="6"/>
                    </a:lnTo>
                    <a:lnTo>
                      <a:pt x="70" y="8"/>
                    </a:lnTo>
                    <a:lnTo>
                      <a:pt x="74" y="10"/>
                    </a:lnTo>
                    <a:lnTo>
                      <a:pt x="76" y="8"/>
                    </a:lnTo>
                    <a:lnTo>
                      <a:pt x="76" y="8"/>
                    </a:lnTo>
                    <a:lnTo>
                      <a:pt x="78" y="6"/>
                    </a:lnTo>
                    <a:lnTo>
                      <a:pt x="78" y="6"/>
                    </a:lnTo>
                    <a:lnTo>
                      <a:pt x="82" y="4"/>
                    </a:lnTo>
                    <a:lnTo>
                      <a:pt x="88" y="6"/>
                    </a:lnTo>
                    <a:lnTo>
                      <a:pt x="92" y="8"/>
                    </a:lnTo>
                    <a:lnTo>
                      <a:pt x="96" y="8"/>
                    </a:lnTo>
                    <a:lnTo>
                      <a:pt x="98" y="6"/>
                    </a:lnTo>
                    <a:lnTo>
                      <a:pt x="98" y="6"/>
                    </a:lnTo>
                    <a:lnTo>
                      <a:pt x="100" y="8"/>
                    </a:lnTo>
                    <a:lnTo>
                      <a:pt x="102" y="12"/>
                    </a:lnTo>
                    <a:lnTo>
                      <a:pt x="102" y="12"/>
                    </a:lnTo>
                    <a:lnTo>
                      <a:pt x="102" y="22"/>
                    </a:lnTo>
                    <a:lnTo>
                      <a:pt x="102" y="22"/>
                    </a:lnTo>
                    <a:lnTo>
                      <a:pt x="98" y="28"/>
                    </a:lnTo>
                    <a:lnTo>
                      <a:pt x="96" y="28"/>
                    </a:lnTo>
                    <a:lnTo>
                      <a:pt x="94" y="28"/>
                    </a:lnTo>
                    <a:lnTo>
                      <a:pt x="94" y="28"/>
                    </a:lnTo>
                    <a:lnTo>
                      <a:pt x="88" y="24"/>
                    </a:lnTo>
                    <a:lnTo>
                      <a:pt x="82" y="24"/>
                    </a:lnTo>
                    <a:lnTo>
                      <a:pt x="72" y="28"/>
                    </a:lnTo>
                    <a:lnTo>
                      <a:pt x="72" y="28"/>
                    </a:lnTo>
                    <a:lnTo>
                      <a:pt x="70" y="28"/>
                    </a:lnTo>
                    <a:lnTo>
                      <a:pt x="70" y="28"/>
                    </a:lnTo>
                    <a:lnTo>
                      <a:pt x="70" y="28"/>
                    </a:lnTo>
                    <a:lnTo>
                      <a:pt x="64" y="24"/>
                    </a:lnTo>
                    <a:lnTo>
                      <a:pt x="58" y="22"/>
                    </a:lnTo>
                    <a:lnTo>
                      <a:pt x="52" y="20"/>
                    </a:lnTo>
                    <a:lnTo>
                      <a:pt x="46" y="20"/>
                    </a:lnTo>
                    <a:lnTo>
                      <a:pt x="36" y="22"/>
                    </a:lnTo>
                    <a:lnTo>
                      <a:pt x="24" y="22"/>
                    </a:lnTo>
                    <a:lnTo>
                      <a:pt x="24" y="22"/>
                    </a:lnTo>
                    <a:lnTo>
                      <a:pt x="20" y="20"/>
                    </a:lnTo>
                    <a:lnTo>
                      <a:pt x="16" y="20"/>
                    </a:lnTo>
                    <a:lnTo>
                      <a:pt x="10" y="20"/>
                    </a:lnTo>
                    <a:lnTo>
                      <a:pt x="6" y="16"/>
                    </a:lnTo>
                    <a:lnTo>
                      <a:pt x="6" y="16"/>
                    </a:lnTo>
                    <a:lnTo>
                      <a:pt x="2" y="14"/>
                    </a:lnTo>
                    <a:lnTo>
                      <a:pt x="2"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8" name="Freeform 18">
                <a:extLst>
                  <a:ext uri="{FF2B5EF4-FFF2-40B4-BE49-F238E27FC236}">
                    <a16:creationId xmlns:a16="http://schemas.microsoft.com/office/drawing/2014/main" id="{D70155B5-DE81-7CFC-CDA2-7AD56CD4B717}"/>
                  </a:ext>
                </a:extLst>
              </p:cNvPr>
              <p:cNvSpPr>
                <a:spLocks/>
              </p:cNvSpPr>
              <p:nvPr/>
            </p:nvSpPr>
            <p:spPr bwMode="auto">
              <a:xfrm>
                <a:off x="3994" y="1451"/>
                <a:ext cx="106" cy="22"/>
              </a:xfrm>
              <a:custGeom>
                <a:avLst/>
                <a:gdLst>
                  <a:gd name="T0" fmla="*/ 0 w 106"/>
                  <a:gd name="T1" fmla="*/ 8 h 22"/>
                  <a:gd name="T2" fmla="*/ 0 w 106"/>
                  <a:gd name="T3" fmla="*/ 8 h 22"/>
                  <a:gd name="T4" fmla="*/ 2 w 106"/>
                  <a:gd name="T5" fmla="*/ 4 h 22"/>
                  <a:gd name="T6" fmla="*/ 4 w 106"/>
                  <a:gd name="T7" fmla="*/ 2 h 22"/>
                  <a:gd name="T8" fmla="*/ 10 w 106"/>
                  <a:gd name="T9" fmla="*/ 4 h 22"/>
                  <a:gd name="T10" fmla="*/ 14 w 106"/>
                  <a:gd name="T11" fmla="*/ 6 h 22"/>
                  <a:gd name="T12" fmla="*/ 20 w 106"/>
                  <a:gd name="T13" fmla="*/ 8 h 22"/>
                  <a:gd name="T14" fmla="*/ 20 w 106"/>
                  <a:gd name="T15" fmla="*/ 8 h 22"/>
                  <a:gd name="T16" fmla="*/ 26 w 106"/>
                  <a:gd name="T17" fmla="*/ 8 h 22"/>
                  <a:gd name="T18" fmla="*/ 30 w 106"/>
                  <a:gd name="T19" fmla="*/ 8 h 22"/>
                  <a:gd name="T20" fmla="*/ 36 w 106"/>
                  <a:gd name="T21" fmla="*/ 6 h 22"/>
                  <a:gd name="T22" fmla="*/ 42 w 106"/>
                  <a:gd name="T23" fmla="*/ 6 h 22"/>
                  <a:gd name="T24" fmla="*/ 42 w 106"/>
                  <a:gd name="T25" fmla="*/ 6 h 22"/>
                  <a:gd name="T26" fmla="*/ 58 w 106"/>
                  <a:gd name="T27" fmla="*/ 6 h 22"/>
                  <a:gd name="T28" fmla="*/ 76 w 106"/>
                  <a:gd name="T29" fmla="*/ 6 h 22"/>
                  <a:gd name="T30" fmla="*/ 76 w 106"/>
                  <a:gd name="T31" fmla="*/ 6 h 22"/>
                  <a:gd name="T32" fmla="*/ 88 w 106"/>
                  <a:gd name="T33" fmla="*/ 6 h 22"/>
                  <a:gd name="T34" fmla="*/ 92 w 106"/>
                  <a:gd name="T35" fmla="*/ 4 h 22"/>
                  <a:gd name="T36" fmla="*/ 98 w 106"/>
                  <a:gd name="T37" fmla="*/ 2 h 22"/>
                  <a:gd name="T38" fmla="*/ 98 w 106"/>
                  <a:gd name="T39" fmla="*/ 2 h 22"/>
                  <a:gd name="T40" fmla="*/ 102 w 106"/>
                  <a:gd name="T41" fmla="*/ 0 h 22"/>
                  <a:gd name="T42" fmla="*/ 104 w 106"/>
                  <a:gd name="T43" fmla="*/ 0 h 22"/>
                  <a:gd name="T44" fmla="*/ 106 w 106"/>
                  <a:gd name="T45" fmla="*/ 4 h 22"/>
                  <a:gd name="T46" fmla="*/ 106 w 106"/>
                  <a:gd name="T47" fmla="*/ 4 h 22"/>
                  <a:gd name="T48" fmla="*/ 104 w 106"/>
                  <a:gd name="T49" fmla="*/ 8 h 22"/>
                  <a:gd name="T50" fmla="*/ 102 w 106"/>
                  <a:gd name="T51" fmla="*/ 8 h 22"/>
                  <a:gd name="T52" fmla="*/ 100 w 106"/>
                  <a:gd name="T53" fmla="*/ 10 h 22"/>
                  <a:gd name="T54" fmla="*/ 100 w 106"/>
                  <a:gd name="T55" fmla="*/ 10 h 22"/>
                  <a:gd name="T56" fmla="*/ 94 w 106"/>
                  <a:gd name="T57" fmla="*/ 12 h 22"/>
                  <a:gd name="T58" fmla="*/ 92 w 106"/>
                  <a:gd name="T59" fmla="*/ 14 h 22"/>
                  <a:gd name="T60" fmla="*/ 90 w 106"/>
                  <a:gd name="T61" fmla="*/ 18 h 22"/>
                  <a:gd name="T62" fmla="*/ 90 w 106"/>
                  <a:gd name="T63" fmla="*/ 18 h 22"/>
                  <a:gd name="T64" fmla="*/ 88 w 106"/>
                  <a:gd name="T65" fmla="*/ 20 h 22"/>
                  <a:gd name="T66" fmla="*/ 86 w 106"/>
                  <a:gd name="T67" fmla="*/ 18 h 22"/>
                  <a:gd name="T68" fmla="*/ 86 w 106"/>
                  <a:gd name="T69" fmla="*/ 18 h 22"/>
                  <a:gd name="T70" fmla="*/ 82 w 106"/>
                  <a:gd name="T71" fmla="*/ 18 h 22"/>
                  <a:gd name="T72" fmla="*/ 76 w 106"/>
                  <a:gd name="T73" fmla="*/ 18 h 22"/>
                  <a:gd name="T74" fmla="*/ 76 w 106"/>
                  <a:gd name="T75" fmla="*/ 18 h 22"/>
                  <a:gd name="T76" fmla="*/ 70 w 106"/>
                  <a:gd name="T77" fmla="*/ 22 h 22"/>
                  <a:gd name="T78" fmla="*/ 66 w 106"/>
                  <a:gd name="T79" fmla="*/ 22 h 22"/>
                  <a:gd name="T80" fmla="*/ 62 w 106"/>
                  <a:gd name="T81" fmla="*/ 16 h 22"/>
                  <a:gd name="T82" fmla="*/ 62 w 106"/>
                  <a:gd name="T83" fmla="*/ 16 h 22"/>
                  <a:gd name="T84" fmla="*/ 60 w 106"/>
                  <a:gd name="T85" fmla="*/ 16 h 22"/>
                  <a:gd name="T86" fmla="*/ 58 w 106"/>
                  <a:gd name="T87" fmla="*/ 18 h 22"/>
                  <a:gd name="T88" fmla="*/ 56 w 106"/>
                  <a:gd name="T89" fmla="*/ 22 h 22"/>
                  <a:gd name="T90" fmla="*/ 56 w 106"/>
                  <a:gd name="T91" fmla="*/ 22 h 22"/>
                  <a:gd name="T92" fmla="*/ 52 w 106"/>
                  <a:gd name="T93" fmla="*/ 22 h 22"/>
                  <a:gd name="T94" fmla="*/ 50 w 106"/>
                  <a:gd name="T95" fmla="*/ 20 h 22"/>
                  <a:gd name="T96" fmla="*/ 50 w 106"/>
                  <a:gd name="T97" fmla="*/ 20 h 22"/>
                  <a:gd name="T98" fmla="*/ 48 w 106"/>
                  <a:gd name="T99" fmla="*/ 18 h 22"/>
                  <a:gd name="T100" fmla="*/ 46 w 106"/>
                  <a:gd name="T101" fmla="*/ 16 h 22"/>
                  <a:gd name="T102" fmla="*/ 40 w 106"/>
                  <a:gd name="T103" fmla="*/ 16 h 22"/>
                  <a:gd name="T104" fmla="*/ 40 w 106"/>
                  <a:gd name="T105" fmla="*/ 16 h 22"/>
                  <a:gd name="T106" fmla="*/ 24 w 106"/>
                  <a:gd name="T107" fmla="*/ 20 h 22"/>
                  <a:gd name="T108" fmla="*/ 16 w 106"/>
                  <a:gd name="T109" fmla="*/ 22 h 22"/>
                  <a:gd name="T110" fmla="*/ 6 w 106"/>
                  <a:gd name="T111" fmla="*/ 20 h 22"/>
                  <a:gd name="T112" fmla="*/ 6 w 106"/>
                  <a:gd name="T113" fmla="*/ 20 h 22"/>
                  <a:gd name="T114" fmla="*/ 2 w 106"/>
                  <a:gd name="T115" fmla="*/ 18 h 22"/>
                  <a:gd name="T116" fmla="*/ 0 w 106"/>
                  <a:gd name="T117" fmla="*/ 12 h 22"/>
                  <a:gd name="T118" fmla="*/ 0 w 106"/>
                  <a:gd name="T119" fmla="*/ 12 h 22"/>
                  <a:gd name="T120" fmla="*/ 0 w 106"/>
                  <a:gd name="T121" fmla="*/ 8 h 22"/>
                  <a:gd name="T122" fmla="*/ 0 w 106"/>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 h="22">
                    <a:moveTo>
                      <a:pt x="0" y="8"/>
                    </a:moveTo>
                    <a:lnTo>
                      <a:pt x="0" y="8"/>
                    </a:lnTo>
                    <a:lnTo>
                      <a:pt x="2" y="4"/>
                    </a:lnTo>
                    <a:lnTo>
                      <a:pt x="4" y="2"/>
                    </a:lnTo>
                    <a:lnTo>
                      <a:pt x="10" y="4"/>
                    </a:lnTo>
                    <a:lnTo>
                      <a:pt x="14" y="6"/>
                    </a:lnTo>
                    <a:lnTo>
                      <a:pt x="20" y="8"/>
                    </a:lnTo>
                    <a:lnTo>
                      <a:pt x="20" y="8"/>
                    </a:lnTo>
                    <a:lnTo>
                      <a:pt x="26" y="8"/>
                    </a:lnTo>
                    <a:lnTo>
                      <a:pt x="30" y="8"/>
                    </a:lnTo>
                    <a:lnTo>
                      <a:pt x="36" y="6"/>
                    </a:lnTo>
                    <a:lnTo>
                      <a:pt x="42" y="6"/>
                    </a:lnTo>
                    <a:lnTo>
                      <a:pt x="42" y="6"/>
                    </a:lnTo>
                    <a:lnTo>
                      <a:pt x="58" y="6"/>
                    </a:lnTo>
                    <a:lnTo>
                      <a:pt x="76" y="6"/>
                    </a:lnTo>
                    <a:lnTo>
                      <a:pt x="76" y="6"/>
                    </a:lnTo>
                    <a:lnTo>
                      <a:pt x="88" y="6"/>
                    </a:lnTo>
                    <a:lnTo>
                      <a:pt x="92" y="4"/>
                    </a:lnTo>
                    <a:lnTo>
                      <a:pt x="98" y="2"/>
                    </a:lnTo>
                    <a:lnTo>
                      <a:pt x="98" y="2"/>
                    </a:lnTo>
                    <a:lnTo>
                      <a:pt x="102" y="0"/>
                    </a:lnTo>
                    <a:lnTo>
                      <a:pt x="104" y="0"/>
                    </a:lnTo>
                    <a:lnTo>
                      <a:pt x="106" y="4"/>
                    </a:lnTo>
                    <a:lnTo>
                      <a:pt x="106" y="4"/>
                    </a:lnTo>
                    <a:lnTo>
                      <a:pt x="104" y="8"/>
                    </a:lnTo>
                    <a:lnTo>
                      <a:pt x="102" y="8"/>
                    </a:lnTo>
                    <a:lnTo>
                      <a:pt x="100" y="10"/>
                    </a:lnTo>
                    <a:lnTo>
                      <a:pt x="100" y="10"/>
                    </a:lnTo>
                    <a:lnTo>
                      <a:pt x="94" y="12"/>
                    </a:lnTo>
                    <a:lnTo>
                      <a:pt x="92" y="14"/>
                    </a:lnTo>
                    <a:lnTo>
                      <a:pt x="90" y="18"/>
                    </a:lnTo>
                    <a:lnTo>
                      <a:pt x="90" y="18"/>
                    </a:lnTo>
                    <a:lnTo>
                      <a:pt x="88" y="20"/>
                    </a:lnTo>
                    <a:lnTo>
                      <a:pt x="86" y="18"/>
                    </a:lnTo>
                    <a:lnTo>
                      <a:pt x="86" y="18"/>
                    </a:lnTo>
                    <a:lnTo>
                      <a:pt x="82" y="18"/>
                    </a:lnTo>
                    <a:lnTo>
                      <a:pt x="76" y="18"/>
                    </a:lnTo>
                    <a:lnTo>
                      <a:pt x="76" y="18"/>
                    </a:lnTo>
                    <a:lnTo>
                      <a:pt x="70" y="22"/>
                    </a:lnTo>
                    <a:lnTo>
                      <a:pt x="66" y="22"/>
                    </a:lnTo>
                    <a:lnTo>
                      <a:pt x="62" y="16"/>
                    </a:lnTo>
                    <a:lnTo>
                      <a:pt x="62" y="16"/>
                    </a:lnTo>
                    <a:lnTo>
                      <a:pt x="60" y="16"/>
                    </a:lnTo>
                    <a:lnTo>
                      <a:pt x="58" y="18"/>
                    </a:lnTo>
                    <a:lnTo>
                      <a:pt x="56" y="22"/>
                    </a:lnTo>
                    <a:lnTo>
                      <a:pt x="56" y="22"/>
                    </a:lnTo>
                    <a:lnTo>
                      <a:pt x="52" y="22"/>
                    </a:lnTo>
                    <a:lnTo>
                      <a:pt x="50" y="20"/>
                    </a:lnTo>
                    <a:lnTo>
                      <a:pt x="50" y="20"/>
                    </a:lnTo>
                    <a:lnTo>
                      <a:pt x="48" y="18"/>
                    </a:lnTo>
                    <a:lnTo>
                      <a:pt x="46" y="16"/>
                    </a:lnTo>
                    <a:lnTo>
                      <a:pt x="40" y="16"/>
                    </a:lnTo>
                    <a:lnTo>
                      <a:pt x="40" y="16"/>
                    </a:lnTo>
                    <a:lnTo>
                      <a:pt x="24" y="20"/>
                    </a:lnTo>
                    <a:lnTo>
                      <a:pt x="16" y="22"/>
                    </a:lnTo>
                    <a:lnTo>
                      <a:pt x="6" y="20"/>
                    </a:lnTo>
                    <a:lnTo>
                      <a:pt x="6" y="20"/>
                    </a:lnTo>
                    <a:lnTo>
                      <a:pt x="2" y="18"/>
                    </a:lnTo>
                    <a:lnTo>
                      <a:pt x="0"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9" name="Freeform 19">
                <a:extLst>
                  <a:ext uri="{FF2B5EF4-FFF2-40B4-BE49-F238E27FC236}">
                    <a16:creationId xmlns:a16="http://schemas.microsoft.com/office/drawing/2014/main" id="{56C44794-BAC1-1697-84B0-BDBAFED91A93}"/>
                  </a:ext>
                </a:extLst>
              </p:cNvPr>
              <p:cNvSpPr>
                <a:spLocks/>
              </p:cNvSpPr>
              <p:nvPr/>
            </p:nvSpPr>
            <p:spPr bwMode="auto">
              <a:xfrm>
                <a:off x="4124" y="1455"/>
                <a:ext cx="106" cy="24"/>
              </a:xfrm>
              <a:custGeom>
                <a:avLst/>
                <a:gdLst>
                  <a:gd name="T0" fmla="*/ 8 w 106"/>
                  <a:gd name="T1" fmla="*/ 4 h 24"/>
                  <a:gd name="T2" fmla="*/ 20 w 106"/>
                  <a:gd name="T3" fmla="*/ 2 h 24"/>
                  <a:gd name="T4" fmla="*/ 32 w 106"/>
                  <a:gd name="T5" fmla="*/ 0 h 24"/>
                  <a:gd name="T6" fmla="*/ 40 w 106"/>
                  <a:gd name="T7" fmla="*/ 2 h 24"/>
                  <a:gd name="T8" fmla="*/ 48 w 106"/>
                  <a:gd name="T9" fmla="*/ 6 h 24"/>
                  <a:gd name="T10" fmla="*/ 52 w 106"/>
                  <a:gd name="T11" fmla="*/ 4 h 24"/>
                  <a:gd name="T12" fmla="*/ 58 w 106"/>
                  <a:gd name="T13" fmla="*/ 2 h 24"/>
                  <a:gd name="T14" fmla="*/ 78 w 106"/>
                  <a:gd name="T15" fmla="*/ 4 h 24"/>
                  <a:gd name="T16" fmla="*/ 88 w 106"/>
                  <a:gd name="T17" fmla="*/ 6 h 24"/>
                  <a:gd name="T18" fmla="*/ 100 w 106"/>
                  <a:gd name="T19" fmla="*/ 4 h 24"/>
                  <a:gd name="T20" fmla="*/ 104 w 106"/>
                  <a:gd name="T21" fmla="*/ 4 h 24"/>
                  <a:gd name="T22" fmla="*/ 104 w 106"/>
                  <a:gd name="T23" fmla="*/ 4 h 24"/>
                  <a:gd name="T24" fmla="*/ 106 w 106"/>
                  <a:gd name="T25" fmla="*/ 6 h 24"/>
                  <a:gd name="T26" fmla="*/ 106 w 106"/>
                  <a:gd name="T27" fmla="*/ 8 h 24"/>
                  <a:gd name="T28" fmla="*/ 100 w 106"/>
                  <a:gd name="T29" fmla="*/ 22 h 24"/>
                  <a:gd name="T30" fmla="*/ 96 w 106"/>
                  <a:gd name="T31" fmla="*/ 20 h 24"/>
                  <a:gd name="T32" fmla="*/ 92 w 106"/>
                  <a:gd name="T33" fmla="*/ 18 h 24"/>
                  <a:gd name="T34" fmla="*/ 90 w 106"/>
                  <a:gd name="T35" fmla="*/ 20 h 24"/>
                  <a:gd name="T36" fmla="*/ 88 w 106"/>
                  <a:gd name="T37" fmla="*/ 22 h 24"/>
                  <a:gd name="T38" fmla="*/ 84 w 106"/>
                  <a:gd name="T39" fmla="*/ 18 h 24"/>
                  <a:gd name="T40" fmla="*/ 80 w 106"/>
                  <a:gd name="T41" fmla="*/ 16 h 24"/>
                  <a:gd name="T42" fmla="*/ 76 w 106"/>
                  <a:gd name="T43" fmla="*/ 22 h 24"/>
                  <a:gd name="T44" fmla="*/ 72 w 106"/>
                  <a:gd name="T45" fmla="*/ 24 h 24"/>
                  <a:gd name="T46" fmla="*/ 70 w 106"/>
                  <a:gd name="T47" fmla="*/ 22 h 24"/>
                  <a:gd name="T48" fmla="*/ 68 w 106"/>
                  <a:gd name="T49" fmla="*/ 20 h 24"/>
                  <a:gd name="T50" fmla="*/ 60 w 106"/>
                  <a:gd name="T51" fmla="*/ 24 h 24"/>
                  <a:gd name="T52" fmla="*/ 58 w 106"/>
                  <a:gd name="T53" fmla="*/ 22 h 24"/>
                  <a:gd name="T54" fmla="*/ 56 w 106"/>
                  <a:gd name="T55" fmla="*/ 16 h 24"/>
                  <a:gd name="T56" fmla="*/ 54 w 106"/>
                  <a:gd name="T57" fmla="*/ 16 h 24"/>
                  <a:gd name="T58" fmla="*/ 52 w 106"/>
                  <a:gd name="T59" fmla="*/ 18 h 24"/>
                  <a:gd name="T60" fmla="*/ 46 w 106"/>
                  <a:gd name="T61" fmla="*/ 18 h 24"/>
                  <a:gd name="T62" fmla="*/ 42 w 106"/>
                  <a:gd name="T63" fmla="*/ 18 h 24"/>
                  <a:gd name="T64" fmla="*/ 40 w 106"/>
                  <a:gd name="T65" fmla="*/ 18 h 24"/>
                  <a:gd name="T66" fmla="*/ 32 w 106"/>
                  <a:gd name="T67" fmla="*/ 16 h 24"/>
                  <a:gd name="T68" fmla="*/ 24 w 106"/>
                  <a:gd name="T69" fmla="*/ 12 h 24"/>
                  <a:gd name="T70" fmla="*/ 18 w 106"/>
                  <a:gd name="T71" fmla="*/ 14 h 24"/>
                  <a:gd name="T72" fmla="*/ 6 w 106"/>
                  <a:gd name="T73" fmla="*/ 22 h 24"/>
                  <a:gd name="T74" fmla="*/ 2 w 106"/>
                  <a:gd name="T75" fmla="*/ 22 h 24"/>
                  <a:gd name="T76" fmla="*/ 0 w 106"/>
                  <a:gd name="T77" fmla="*/ 16 h 24"/>
                  <a:gd name="T78" fmla="*/ 2 w 106"/>
                  <a:gd name="T79" fmla="*/ 4 h 24"/>
                  <a:gd name="T80" fmla="*/ 8 w 106"/>
                  <a:gd name="T8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24">
                    <a:moveTo>
                      <a:pt x="8" y="4"/>
                    </a:moveTo>
                    <a:lnTo>
                      <a:pt x="8" y="4"/>
                    </a:lnTo>
                    <a:lnTo>
                      <a:pt x="14" y="2"/>
                    </a:lnTo>
                    <a:lnTo>
                      <a:pt x="20" y="2"/>
                    </a:lnTo>
                    <a:lnTo>
                      <a:pt x="26" y="0"/>
                    </a:lnTo>
                    <a:lnTo>
                      <a:pt x="32" y="0"/>
                    </a:lnTo>
                    <a:lnTo>
                      <a:pt x="32" y="0"/>
                    </a:lnTo>
                    <a:lnTo>
                      <a:pt x="40" y="2"/>
                    </a:lnTo>
                    <a:lnTo>
                      <a:pt x="48" y="6"/>
                    </a:lnTo>
                    <a:lnTo>
                      <a:pt x="48" y="6"/>
                    </a:lnTo>
                    <a:lnTo>
                      <a:pt x="50" y="6"/>
                    </a:lnTo>
                    <a:lnTo>
                      <a:pt x="52" y="4"/>
                    </a:lnTo>
                    <a:lnTo>
                      <a:pt x="52" y="4"/>
                    </a:lnTo>
                    <a:lnTo>
                      <a:pt x="58" y="2"/>
                    </a:lnTo>
                    <a:lnTo>
                      <a:pt x="66" y="2"/>
                    </a:lnTo>
                    <a:lnTo>
                      <a:pt x="78" y="4"/>
                    </a:lnTo>
                    <a:lnTo>
                      <a:pt x="78" y="4"/>
                    </a:lnTo>
                    <a:lnTo>
                      <a:pt x="88" y="6"/>
                    </a:lnTo>
                    <a:lnTo>
                      <a:pt x="100" y="4"/>
                    </a:lnTo>
                    <a:lnTo>
                      <a:pt x="100" y="4"/>
                    </a:lnTo>
                    <a:lnTo>
                      <a:pt x="102" y="2"/>
                    </a:lnTo>
                    <a:lnTo>
                      <a:pt x="104" y="4"/>
                    </a:lnTo>
                    <a:lnTo>
                      <a:pt x="104" y="4"/>
                    </a:lnTo>
                    <a:lnTo>
                      <a:pt x="104" y="4"/>
                    </a:lnTo>
                    <a:lnTo>
                      <a:pt x="106" y="6"/>
                    </a:lnTo>
                    <a:lnTo>
                      <a:pt x="106" y="6"/>
                    </a:lnTo>
                    <a:lnTo>
                      <a:pt x="106" y="8"/>
                    </a:lnTo>
                    <a:lnTo>
                      <a:pt x="106" y="8"/>
                    </a:lnTo>
                    <a:lnTo>
                      <a:pt x="102" y="20"/>
                    </a:lnTo>
                    <a:lnTo>
                      <a:pt x="100" y="22"/>
                    </a:lnTo>
                    <a:lnTo>
                      <a:pt x="96" y="20"/>
                    </a:lnTo>
                    <a:lnTo>
                      <a:pt x="96" y="20"/>
                    </a:lnTo>
                    <a:lnTo>
                      <a:pt x="94" y="18"/>
                    </a:lnTo>
                    <a:lnTo>
                      <a:pt x="92" y="18"/>
                    </a:lnTo>
                    <a:lnTo>
                      <a:pt x="90" y="20"/>
                    </a:lnTo>
                    <a:lnTo>
                      <a:pt x="90" y="20"/>
                    </a:lnTo>
                    <a:lnTo>
                      <a:pt x="88" y="22"/>
                    </a:lnTo>
                    <a:lnTo>
                      <a:pt x="88" y="22"/>
                    </a:lnTo>
                    <a:lnTo>
                      <a:pt x="84" y="18"/>
                    </a:lnTo>
                    <a:lnTo>
                      <a:pt x="84" y="18"/>
                    </a:lnTo>
                    <a:lnTo>
                      <a:pt x="82" y="16"/>
                    </a:lnTo>
                    <a:lnTo>
                      <a:pt x="80" y="16"/>
                    </a:lnTo>
                    <a:lnTo>
                      <a:pt x="78" y="18"/>
                    </a:lnTo>
                    <a:lnTo>
                      <a:pt x="76" y="22"/>
                    </a:lnTo>
                    <a:lnTo>
                      <a:pt x="76" y="22"/>
                    </a:lnTo>
                    <a:lnTo>
                      <a:pt x="72" y="24"/>
                    </a:lnTo>
                    <a:lnTo>
                      <a:pt x="70" y="24"/>
                    </a:lnTo>
                    <a:lnTo>
                      <a:pt x="70" y="22"/>
                    </a:lnTo>
                    <a:lnTo>
                      <a:pt x="70" y="22"/>
                    </a:lnTo>
                    <a:lnTo>
                      <a:pt x="68" y="20"/>
                    </a:lnTo>
                    <a:lnTo>
                      <a:pt x="64" y="20"/>
                    </a:lnTo>
                    <a:lnTo>
                      <a:pt x="60" y="24"/>
                    </a:lnTo>
                    <a:lnTo>
                      <a:pt x="60" y="24"/>
                    </a:lnTo>
                    <a:lnTo>
                      <a:pt x="58" y="22"/>
                    </a:lnTo>
                    <a:lnTo>
                      <a:pt x="58" y="22"/>
                    </a:lnTo>
                    <a:lnTo>
                      <a:pt x="56" y="16"/>
                    </a:lnTo>
                    <a:lnTo>
                      <a:pt x="56" y="14"/>
                    </a:lnTo>
                    <a:lnTo>
                      <a:pt x="54" y="16"/>
                    </a:lnTo>
                    <a:lnTo>
                      <a:pt x="54" y="16"/>
                    </a:lnTo>
                    <a:lnTo>
                      <a:pt x="52" y="18"/>
                    </a:lnTo>
                    <a:lnTo>
                      <a:pt x="48" y="18"/>
                    </a:lnTo>
                    <a:lnTo>
                      <a:pt x="46" y="18"/>
                    </a:lnTo>
                    <a:lnTo>
                      <a:pt x="42" y="18"/>
                    </a:lnTo>
                    <a:lnTo>
                      <a:pt x="42" y="18"/>
                    </a:lnTo>
                    <a:lnTo>
                      <a:pt x="40" y="18"/>
                    </a:lnTo>
                    <a:lnTo>
                      <a:pt x="40" y="18"/>
                    </a:lnTo>
                    <a:lnTo>
                      <a:pt x="36" y="18"/>
                    </a:lnTo>
                    <a:lnTo>
                      <a:pt x="32" y="16"/>
                    </a:lnTo>
                    <a:lnTo>
                      <a:pt x="28" y="16"/>
                    </a:lnTo>
                    <a:lnTo>
                      <a:pt x="24" y="12"/>
                    </a:lnTo>
                    <a:lnTo>
                      <a:pt x="24" y="12"/>
                    </a:lnTo>
                    <a:lnTo>
                      <a:pt x="18" y="14"/>
                    </a:lnTo>
                    <a:lnTo>
                      <a:pt x="14" y="16"/>
                    </a:lnTo>
                    <a:lnTo>
                      <a:pt x="6" y="22"/>
                    </a:lnTo>
                    <a:lnTo>
                      <a:pt x="6" y="22"/>
                    </a:lnTo>
                    <a:lnTo>
                      <a:pt x="2" y="22"/>
                    </a:lnTo>
                    <a:lnTo>
                      <a:pt x="0" y="20"/>
                    </a:lnTo>
                    <a:lnTo>
                      <a:pt x="0" y="16"/>
                    </a:lnTo>
                    <a:lnTo>
                      <a:pt x="0" y="16"/>
                    </a:lnTo>
                    <a:lnTo>
                      <a:pt x="2" y="4"/>
                    </a:lnTo>
                    <a:lnTo>
                      <a:pt x="4"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0" name="Freeform 20">
                <a:extLst>
                  <a:ext uri="{FF2B5EF4-FFF2-40B4-BE49-F238E27FC236}">
                    <a16:creationId xmlns:a16="http://schemas.microsoft.com/office/drawing/2014/main" id="{672BE904-4532-B0F7-6AB8-7385BF2D36A6}"/>
                  </a:ext>
                </a:extLst>
              </p:cNvPr>
              <p:cNvSpPr>
                <a:spLocks/>
              </p:cNvSpPr>
              <p:nvPr/>
            </p:nvSpPr>
            <p:spPr bwMode="auto">
              <a:xfrm>
                <a:off x="5790" y="1473"/>
                <a:ext cx="108" cy="24"/>
              </a:xfrm>
              <a:custGeom>
                <a:avLst/>
                <a:gdLst>
                  <a:gd name="T0" fmla="*/ 14 w 108"/>
                  <a:gd name="T1" fmla="*/ 0 h 24"/>
                  <a:gd name="T2" fmla="*/ 14 w 108"/>
                  <a:gd name="T3" fmla="*/ 0 h 24"/>
                  <a:gd name="T4" fmla="*/ 22 w 108"/>
                  <a:gd name="T5" fmla="*/ 2 h 24"/>
                  <a:gd name="T6" fmla="*/ 32 w 108"/>
                  <a:gd name="T7" fmla="*/ 2 h 24"/>
                  <a:gd name="T8" fmla="*/ 42 w 108"/>
                  <a:gd name="T9" fmla="*/ 2 h 24"/>
                  <a:gd name="T10" fmla="*/ 52 w 108"/>
                  <a:gd name="T11" fmla="*/ 2 h 24"/>
                  <a:gd name="T12" fmla="*/ 52 w 108"/>
                  <a:gd name="T13" fmla="*/ 2 h 24"/>
                  <a:gd name="T14" fmla="*/ 70 w 108"/>
                  <a:gd name="T15" fmla="*/ 6 h 24"/>
                  <a:gd name="T16" fmla="*/ 78 w 108"/>
                  <a:gd name="T17" fmla="*/ 8 h 24"/>
                  <a:gd name="T18" fmla="*/ 86 w 108"/>
                  <a:gd name="T19" fmla="*/ 12 h 24"/>
                  <a:gd name="T20" fmla="*/ 86 w 108"/>
                  <a:gd name="T21" fmla="*/ 12 h 24"/>
                  <a:gd name="T22" fmla="*/ 92 w 108"/>
                  <a:gd name="T23" fmla="*/ 12 h 24"/>
                  <a:gd name="T24" fmla="*/ 96 w 108"/>
                  <a:gd name="T25" fmla="*/ 10 h 24"/>
                  <a:gd name="T26" fmla="*/ 100 w 108"/>
                  <a:gd name="T27" fmla="*/ 10 h 24"/>
                  <a:gd name="T28" fmla="*/ 106 w 108"/>
                  <a:gd name="T29" fmla="*/ 10 h 24"/>
                  <a:gd name="T30" fmla="*/ 106 w 108"/>
                  <a:gd name="T31" fmla="*/ 10 h 24"/>
                  <a:gd name="T32" fmla="*/ 108 w 108"/>
                  <a:gd name="T33" fmla="*/ 12 h 24"/>
                  <a:gd name="T34" fmla="*/ 108 w 108"/>
                  <a:gd name="T35" fmla="*/ 16 h 24"/>
                  <a:gd name="T36" fmla="*/ 108 w 108"/>
                  <a:gd name="T37" fmla="*/ 16 h 24"/>
                  <a:gd name="T38" fmla="*/ 108 w 108"/>
                  <a:gd name="T39" fmla="*/ 20 h 24"/>
                  <a:gd name="T40" fmla="*/ 108 w 108"/>
                  <a:gd name="T41" fmla="*/ 20 h 24"/>
                  <a:gd name="T42" fmla="*/ 94 w 108"/>
                  <a:gd name="T43" fmla="*/ 24 h 24"/>
                  <a:gd name="T44" fmla="*/ 88 w 108"/>
                  <a:gd name="T45" fmla="*/ 22 h 24"/>
                  <a:gd name="T46" fmla="*/ 80 w 108"/>
                  <a:gd name="T47" fmla="*/ 20 h 24"/>
                  <a:gd name="T48" fmla="*/ 80 w 108"/>
                  <a:gd name="T49" fmla="*/ 20 h 24"/>
                  <a:gd name="T50" fmla="*/ 72 w 108"/>
                  <a:gd name="T51" fmla="*/ 20 h 24"/>
                  <a:gd name="T52" fmla="*/ 70 w 108"/>
                  <a:gd name="T53" fmla="*/ 20 h 24"/>
                  <a:gd name="T54" fmla="*/ 66 w 108"/>
                  <a:gd name="T55" fmla="*/ 22 h 24"/>
                  <a:gd name="T56" fmla="*/ 66 w 108"/>
                  <a:gd name="T57" fmla="*/ 22 h 24"/>
                  <a:gd name="T58" fmla="*/ 54 w 108"/>
                  <a:gd name="T59" fmla="*/ 18 h 24"/>
                  <a:gd name="T60" fmla="*/ 44 w 108"/>
                  <a:gd name="T61" fmla="*/ 16 h 24"/>
                  <a:gd name="T62" fmla="*/ 22 w 108"/>
                  <a:gd name="T63" fmla="*/ 16 h 24"/>
                  <a:gd name="T64" fmla="*/ 22 w 108"/>
                  <a:gd name="T65" fmla="*/ 16 h 24"/>
                  <a:gd name="T66" fmla="*/ 18 w 108"/>
                  <a:gd name="T67" fmla="*/ 16 h 24"/>
                  <a:gd name="T68" fmla="*/ 16 w 108"/>
                  <a:gd name="T69" fmla="*/ 18 h 24"/>
                  <a:gd name="T70" fmla="*/ 16 w 108"/>
                  <a:gd name="T71" fmla="*/ 18 h 24"/>
                  <a:gd name="T72" fmla="*/ 12 w 108"/>
                  <a:gd name="T73" fmla="*/ 18 h 24"/>
                  <a:gd name="T74" fmla="*/ 8 w 108"/>
                  <a:gd name="T75" fmla="*/ 18 h 24"/>
                  <a:gd name="T76" fmla="*/ 2 w 108"/>
                  <a:gd name="T77" fmla="*/ 14 h 24"/>
                  <a:gd name="T78" fmla="*/ 2 w 108"/>
                  <a:gd name="T79" fmla="*/ 14 h 24"/>
                  <a:gd name="T80" fmla="*/ 0 w 108"/>
                  <a:gd name="T81" fmla="*/ 8 h 24"/>
                  <a:gd name="T82" fmla="*/ 0 w 108"/>
                  <a:gd name="T83" fmla="*/ 2 h 24"/>
                  <a:gd name="T84" fmla="*/ 0 w 108"/>
                  <a:gd name="T85" fmla="*/ 2 h 24"/>
                  <a:gd name="T86" fmla="*/ 2 w 108"/>
                  <a:gd name="T87" fmla="*/ 0 h 24"/>
                  <a:gd name="T88" fmla="*/ 2 w 108"/>
                  <a:gd name="T89" fmla="*/ 0 h 24"/>
                  <a:gd name="T90" fmla="*/ 4 w 108"/>
                  <a:gd name="T91" fmla="*/ 2 h 24"/>
                  <a:gd name="T92" fmla="*/ 4 w 108"/>
                  <a:gd name="T93" fmla="*/ 2 h 24"/>
                  <a:gd name="T94" fmla="*/ 10 w 108"/>
                  <a:gd name="T95" fmla="*/ 4 h 24"/>
                  <a:gd name="T96" fmla="*/ 12 w 108"/>
                  <a:gd name="T97" fmla="*/ 2 h 24"/>
                  <a:gd name="T98" fmla="*/ 14 w 108"/>
                  <a:gd name="T99" fmla="*/ 0 h 24"/>
                  <a:gd name="T100" fmla="*/ 14 w 108"/>
                  <a:gd name="T10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 h="24">
                    <a:moveTo>
                      <a:pt x="14" y="0"/>
                    </a:moveTo>
                    <a:lnTo>
                      <a:pt x="14" y="0"/>
                    </a:lnTo>
                    <a:lnTo>
                      <a:pt x="22" y="2"/>
                    </a:lnTo>
                    <a:lnTo>
                      <a:pt x="32" y="2"/>
                    </a:lnTo>
                    <a:lnTo>
                      <a:pt x="42" y="2"/>
                    </a:lnTo>
                    <a:lnTo>
                      <a:pt x="52" y="2"/>
                    </a:lnTo>
                    <a:lnTo>
                      <a:pt x="52" y="2"/>
                    </a:lnTo>
                    <a:lnTo>
                      <a:pt x="70" y="6"/>
                    </a:lnTo>
                    <a:lnTo>
                      <a:pt x="78" y="8"/>
                    </a:lnTo>
                    <a:lnTo>
                      <a:pt x="86" y="12"/>
                    </a:lnTo>
                    <a:lnTo>
                      <a:pt x="86" y="12"/>
                    </a:lnTo>
                    <a:lnTo>
                      <a:pt x="92" y="12"/>
                    </a:lnTo>
                    <a:lnTo>
                      <a:pt x="96" y="10"/>
                    </a:lnTo>
                    <a:lnTo>
                      <a:pt x="100" y="10"/>
                    </a:lnTo>
                    <a:lnTo>
                      <a:pt x="106" y="10"/>
                    </a:lnTo>
                    <a:lnTo>
                      <a:pt x="106" y="10"/>
                    </a:lnTo>
                    <a:lnTo>
                      <a:pt x="108" y="12"/>
                    </a:lnTo>
                    <a:lnTo>
                      <a:pt x="108" y="16"/>
                    </a:lnTo>
                    <a:lnTo>
                      <a:pt x="108" y="16"/>
                    </a:lnTo>
                    <a:lnTo>
                      <a:pt x="108" y="20"/>
                    </a:lnTo>
                    <a:lnTo>
                      <a:pt x="108" y="20"/>
                    </a:lnTo>
                    <a:lnTo>
                      <a:pt x="94" y="24"/>
                    </a:lnTo>
                    <a:lnTo>
                      <a:pt x="88" y="22"/>
                    </a:lnTo>
                    <a:lnTo>
                      <a:pt x="80" y="20"/>
                    </a:lnTo>
                    <a:lnTo>
                      <a:pt x="80" y="20"/>
                    </a:lnTo>
                    <a:lnTo>
                      <a:pt x="72" y="20"/>
                    </a:lnTo>
                    <a:lnTo>
                      <a:pt x="70" y="20"/>
                    </a:lnTo>
                    <a:lnTo>
                      <a:pt x="66" y="22"/>
                    </a:lnTo>
                    <a:lnTo>
                      <a:pt x="66" y="22"/>
                    </a:lnTo>
                    <a:lnTo>
                      <a:pt x="54" y="18"/>
                    </a:lnTo>
                    <a:lnTo>
                      <a:pt x="44" y="16"/>
                    </a:lnTo>
                    <a:lnTo>
                      <a:pt x="22" y="16"/>
                    </a:lnTo>
                    <a:lnTo>
                      <a:pt x="22" y="16"/>
                    </a:lnTo>
                    <a:lnTo>
                      <a:pt x="18" y="16"/>
                    </a:lnTo>
                    <a:lnTo>
                      <a:pt x="16" y="18"/>
                    </a:lnTo>
                    <a:lnTo>
                      <a:pt x="16" y="18"/>
                    </a:lnTo>
                    <a:lnTo>
                      <a:pt x="12" y="18"/>
                    </a:lnTo>
                    <a:lnTo>
                      <a:pt x="8" y="18"/>
                    </a:lnTo>
                    <a:lnTo>
                      <a:pt x="2" y="14"/>
                    </a:lnTo>
                    <a:lnTo>
                      <a:pt x="2" y="14"/>
                    </a:lnTo>
                    <a:lnTo>
                      <a:pt x="0" y="8"/>
                    </a:lnTo>
                    <a:lnTo>
                      <a:pt x="0" y="2"/>
                    </a:lnTo>
                    <a:lnTo>
                      <a:pt x="0" y="2"/>
                    </a:lnTo>
                    <a:lnTo>
                      <a:pt x="2" y="0"/>
                    </a:lnTo>
                    <a:lnTo>
                      <a:pt x="2" y="0"/>
                    </a:lnTo>
                    <a:lnTo>
                      <a:pt x="4" y="2"/>
                    </a:lnTo>
                    <a:lnTo>
                      <a:pt x="4" y="2"/>
                    </a:lnTo>
                    <a:lnTo>
                      <a:pt x="10" y="4"/>
                    </a:lnTo>
                    <a:lnTo>
                      <a:pt x="12" y="2"/>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1" name="Freeform 21">
                <a:extLst>
                  <a:ext uri="{FF2B5EF4-FFF2-40B4-BE49-F238E27FC236}">
                    <a16:creationId xmlns:a16="http://schemas.microsoft.com/office/drawing/2014/main" id="{8067379D-7CCD-75AF-7376-F7D970AA05BD}"/>
                  </a:ext>
                </a:extLst>
              </p:cNvPr>
              <p:cNvSpPr>
                <a:spLocks/>
              </p:cNvSpPr>
              <p:nvPr/>
            </p:nvSpPr>
            <p:spPr bwMode="auto">
              <a:xfrm>
                <a:off x="5878" y="2823"/>
                <a:ext cx="58" cy="42"/>
              </a:xfrm>
              <a:custGeom>
                <a:avLst/>
                <a:gdLst>
                  <a:gd name="T0" fmla="*/ 28 w 58"/>
                  <a:gd name="T1" fmla="*/ 32 h 42"/>
                  <a:gd name="T2" fmla="*/ 24 w 58"/>
                  <a:gd name="T3" fmla="*/ 32 h 42"/>
                  <a:gd name="T4" fmla="*/ 14 w 58"/>
                  <a:gd name="T5" fmla="*/ 26 h 42"/>
                  <a:gd name="T6" fmla="*/ 12 w 58"/>
                  <a:gd name="T7" fmla="*/ 18 h 42"/>
                  <a:gd name="T8" fmla="*/ 10 w 58"/>
                  <a:gd name="T9" fmla="*/ 20 h 42"/>
                  <a:gd name="T10" fmla="*/ 8 w 58"/>
                  <a:gd name="T11" fmla="*/ 22 h 42"/>
                  <a:gd name="T12" fmla="*/ 2 w 58"/>
                  <a:gd name="T13" fmla="*/ 24 h 42"/>
                  <a:gd name="T14" fmla="*/ 0 w 58"/>
                  <a:gd name="T15" fmla="*/ 22 h 42"/>
                  <a:gd name="T16" fmla="*/ 2 w 58"/>
                  <a:gd name="T17" fmla="*/ 16 h 42"/>
                  <a:gd name="T18" fmla="*/ 6 w 58"/>
                  <a:gd name="T19" fmla="*/ 2 h 42"/>
                  <a:gd name="T20" fmla="*/ 8 w 58"/>
                  <a:gd name="T21" fmla="*/ 2 h 42"/>
                  <a:gd name="T22" fmla="*/ 12 w 58"/>
                  <a:gd name="T23" fmla="*/ 2 h 42"/>
                  <a:gd name="T24" fmla="*/ 16 w 58"/>
                  <a:gd name="T25" fmla="*/ 2 h 42"/>
                  <a:gd name="T26" fmla="*/ 18 w 58"/>
                  <a:gd name="T27" fmla="*/ 0 h 42"/>
                  <a:gd name="T28" fmla="*/ 28 w 58"/>
                  <a:gd name="T29" fmla="*/ 0 h 42"/>
                  <a:gd name="T30" fmla="*/ 30 w 58"/>
                  <a:gd name="T31" fmla="*/ 0 h 42"/>
                  <a:gd name="T32" fmla="*/ 32 w 58"/>
                  <a:gd name="T33" fmla="*/ 4 h 42"/>
                  <a:gd name="T34" fmla="*/ 36 w 58"/>
                  <a:gd name="T35" fmla="*/ 14 h 42"/>
                  <a:gd name="T36" fmla="*/ 40 w 58"/>
                  <a:gd name="T37" fmla="*/ 20 h 42"/>
                  <a:gd name="T38" fmla="*/ 42 w 58"/>
                  <a:gd name="T39" fmla="*/ 14 h 42"/>
                  <a:gd name="T40" fmla="*/ 44 w 58"/>
                  <a:gd name="T41" fmla="*/ 10 h 42"/>
                  <a:gd name="T42" fmla="*/ 48 w 58"/>
                  <a:gd name="T43" fmla="*/ 8 h 42"/>
                  <a:gd name="T44" fmla="*/ 50 w 58"/>
                  <a:gd name="T45" fmla="*/ 12 h 42"/>
                  <a:gd name="T46" fmla="*/ 52 w 58"/>
                  <a:gd name="T47" fmla="*/ 14 h 42"/>
                  <a:gd name="T48" fmla="*/ 54 w 58"/>
                  <a:gd name="T49" fmla="*/ 10 h 42"/>
                  <a:gd name="T50" fmla="*/ 56 w 58"/>
                  <a:gd name="T51" fmla="*/ 10 h 42"/>
                  <a:gd name="T52" fmla="*/ 58 w 58"/>
                  <a:gd name="T53" fmla="*/ 24 h 42"/>
                  <a:gd name="T54" fmla="*/ 56 w 58"/>
                  <a:gd name="T55" fmla="*/ 28 h 42"/>
                  <a:gd name="T56" fmla="*/ 56 w 58"/>
                  <a:gd name="T57" fmla="*/ 36 h 42"/>
                  <a:gd name="T58" fmla="*/ 56 w 58"/>
                  <a:gd name="T59" fmla="*/ 42 h 42"/>
                  <a:gd name="T60" fmla="*/ 52 w 58"/>
                  <a:gd name="T61" fmla="*/ 40 h 42"/>
                  <a:gd name="T62" fmla="*/ 52 w 58"/>
                  <a:gd name="T63" fmla="*/ 40 h 42"/>
                  <a:gd name="T64" fmla="*/ 46 w 58"/>
                  <a:gd name="T65" fmla="*/ 38 h 42"/>
                  <a:gd name="T66" fmla="*/ 40 w 58"/>
                  <a:gd name="T67" fmla="*/ 38 h 42"/>
                  <a:gd name="T68" fmla="*/ 38 w 58"/>
                  <a:gd name="T69" fmla="*/ 38 h 42"/>
                  <a:gd name="T70" fmla="*/ 34 w 58"/>
                  <a:gd name="T71" fmla="*/ 32 h 42"/>
                  <a:gd name="T72" fmla="*/ 28 w 58"/>
                  <a:gd name="T73"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42">
                    <a:moveTo>
                      <a:pt x="28" y="32"/>
                    </a:moveTo>
                    <a:lnTo>
                      <a:pt x="28" y="32"/>
                    </a:lnTo>
                    <a:lnTo>
                      <a:pt x="24" y="32"/>
                    </a:lnTo>
                    <a:lnTo>
                      <a:pt x="24" y="32"/>
                    </a:lnTo>
                    <a:lnTo>
                      <a:pt x="18" y="30"/>
                    </a:lnTo>
                    <a:lnTo>
                      <a:pt x="14" y="26"/>
                    </a:lnTo>
                    <a:lnTo>
                      <a:pt x="12" y="18"/>
                    </a:lnTo>
                    <a:lnTo>
                      <a:pt x="12" y="18"/>
                    </a:lnTo>
                    <a:lnTo>
                      <a:pt x="10" y="16"/>
                    </a:lnTo>
                    <a:lnTo>
                      <a:pt x="10" y="20"/>
                    </a:lnTo>
                    <a:lnTo>
                      <a:pt x="10" y="20"/>
                    </a:lnTo>
                    <a:lnTo>
                      <a:pt x="8" y="22"/>
                    </a:lnTo>
                    <a:lnTo>
                      <a:pt x="6" y="24"/>
                    </a:lnTo>
                    <a:lnTo>
                      <a:pt x="2" y="24"/>
                    </a:lnTo>
                    <a:lnTo>
                      <a:pt x="2" y="24"/>
                    </a:lnTo>
                    <a:lnTo>
                      <a:pt x="0" y="22"/>
                    </a:lnTo>
                    <a:lnTo>
                      <a:pt x="0" y="22"/>
                    </a:lnTo>
                    <a:lnTo>
                      <a:pt x="2" y="16"/>
                    </a:lnTo>
                    <a:lnTo>
                      <a:pt x="4" y="12"/>
                    </a:lnTo>
                    <a:lnTo>
                      <a:pt x="6" y="2"/>
                    </a:lnTo>
                    <a:lnTo>
                      <a:pt x="6" y="2"/>
                    </a:lnTo>
                    <a:lnTo>
                      <a:pt x="8" y="2"/>
                    </a:lnTo>
                    <a:lnTo>
                      <a:pt x="8" y="2"/>
                    </a:lnTo>
                    <a:lnTo>
                      <a:pt x="12" y="2"/>
                    </a:lnTo>
                    <a:lnTo>
                      <a:pt x="16" y="2"/>
                    </a:lnTo>
                    <a:lnTo>
                      <a:pt x="16" y="2"/>
                    </a:lnTo>
                    <a:lnTo>
                      <a:pt x="18" y="0"/>
                    </a:lnTo>
                    <a:lnTo>
                      <a:pt x="18" y="0"/>
                    </a:lnTo>
                    <a:lnTo>
                      <a:pt x="22" y="2"/>
                    </a:lnTo>
                    <a:lnTo>
                      <a:pt x="28" y="0"/>
                    </a:lnTo>
                    <a:lnTo>
                      <a:pt x="28" y="0"/>
                    </a:lnTo>
                    <a:lnTo>
                      <a:pt x="30" y="0"/>
                    </a:lnTo>
                    <a:lnTo>
                      <a:pt x="30" y="0"/>
                    </a:lnTo>
                    <a:lnTo>
                      <a:pt x="32" y="4"/>
                    </a:lnTo>
                    <a:lnTo>
                      <a:pt x="32" y="6"/>
                    </a:lnTo>
                    <a:lnTo>
                      <a:pt x="36" y="14"/>
                    </a:lnTo>
                    <a:lnTo>
                      <a:pt x="36" y="14"/>
                    </a:lnTo>
                    <a:lnTo>
                      <a:pt x="40" y="20"/>
                    </a:lnTo>
                    <a:lnTo>
                      <a:pt x="42" y="18"/>
                    </a:lnTo>
                    <a:lnTo>
                      <a:pt x="42" y="14"/>
                    </a:lnTo>
                    <a:lnTo>
                      <a:pt x="42" y="14"/>
                    </a:lnTo>
                    <a:lnTo>
                      <a:pt x="44" y="10"/>
                    </a:lnTo>
                    <a:lnTo>
                      <a:pt x="46" y="8"/>
                    </a:lnTo>
                    <a:lnTo>
                      <a:pt x="48" y="8"/>
                    </a:lnTo>
                    <a:lnTo>
                      <a:pt x="50" y="12"/>
                    </a:lnTo>
                    <a:lnTo>
                      <a:pt x="50" y="12"/>
                    </a:lnTo>
                    <a:lnTo>
                      <a:pt x="50" y="14"/>
                    </a:lnTo>
                    <a:lnTo>
                      <a:pt x="52" y="14"/>
                    </a:lnTo>
                    <a:lnTo>
                      <a:pt x="54" y="10"/>
                    </a:lnTo>
                    <a:lnTo>
                      <a:pt x="54" y="10"/>
                    </a:lnTo>
                    <a:lnTo>
                      <a:pt x="56" y="10"/>
                    </a:lnTo>
                    <a:lnTo>
                      <a:pt x="56" y="10"/>
                    </a:lnTo>
                    <a:lnTo>
                      <a:pt x="58" y="16"/>
                    </a:lnTo>
                    <a:lnTo>
                      <a:pt x="58" y="24"/>
                    </a:lnTo>
                    <a:lnTo>
                      <a:pt x="58" y="24"/>
                    </a:lnTo>
                    <a:lnTo>
                      <a:pt x="56" y="28"/>
                    </a:lnTo>
                    <a:lnTo>
                      <a:pt x="54" y="30"/>
                    </a:lnTo>
                    <a:lnTo>
                      <a:pt x="56" y="36"/>
                    </a:lnTo>
                    <a:lnTo>
                      <a:pt x="56" y="36"/>
                    </a:lnTo>
                    <a:lnTo>
                      <a:pt x="56" y="42"/>
                    </a:lnTo>
                    <a:lnTo>
                      <a:pt x="54" y="42"/>
                    </a:lnTo>
                    <a:lnTo>
                      <a:pt x="52" y="40"/>
                    </a:lnTo>
                    <a:lnTo>
                      <a:pt x="52" y="40"/>
                    </a:lnTo>
                    <a:lnTo>
                      <a:pt x="52" y="40"/>
                    </a:lnTo>
                    <a:lnTo>
                      <a:pt x="50" y="38"/>
                    </a:lnTo>
                    <a:lnTo>
                      <a:pt x="46" y="38"/>
                    </a:lnTo>
                    <a:lnTo>
                      <a:pt x="40" y="38"/>
                    </a:lnTo>
                    <a:lnTo>
                      <a:pt x="40" y="38"/>
                    </a:lnTo>
                    <a:lnTo>
                      <a:pt x="38" y="38"/>
                    </a:lnTo>
                    <a:lnTo>
                      <a:pt x="38" y="38"/>
                    </a:lnTo>
                    <a:lnTo>
                      <a:pt x="38" y="38"/>
                    </a:lnTo>
                    <a:lnTo>
                      <a:pt x="34" y="32"/>
                    </a:lnTo>
                    <a:lnTo>
                      <a:pt x="30" y="30"/>
                    </a:lnTo>
                    <a:lnTo>
                      <a:pt x="28" y="32"/>
                    </a:ln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2" name="Freeform 22">
                <a:extLst>
                  <a:ext uri="{FF2B5EF4-FFF2-40B4-BE49-F238E27FC236}">
                    <a16:creationId xmlns:a16="http://schemas.microsoft.com/office/drawing/2014/main" id="{6D9675EE-1E6B-0317-5041-28722FCE362B}"/>
                  </a:ext>
                </a:extLst>
              </p:cNvPr>
              <p:cNvSpPr>
                <a:spLocks/>
              </p:cNvSpPr>
              <p:nvPr/>
            </p:nvSpPr>
            <p:spPr bwMode="auto">
              <a:xfrm>
                <a:off x="3304" y="1455"/>
                <a:ext cx="86" cy="28"/>
              </a:xfrm>
              <a:custGeom>
                <a:avLst/>
                <a:gdLst>
                  <a:gd name="T0" fmla="*/ 86 w 86"/>
                  <a:gd name="T1" fmla="*/ 8 h 28"/>
                  <a:gd name="T2" fmla="*/ 86 w 86"/>
                  <a:gd name="T3" fmla="*/ 8 h 28"/>
                  <a:gd name="T4" fmla="*/ 74 w 86"/>
                  <a:gd name="T5" fmla="*/ 8 h 28"/>
                  <a:gd name="T6" fmla="*/ 68 w 86"/>
                  <a:gd name="T7" fmla="*/ 10 h 28"/>
                  <a:gd name="T8" fmla="*/ 62 w 86"/>
                  <a:gd name="T9" fmla="*/ 12 h 28"/>
                  <a:gd name="T10" fmla="*/ 62 w 86"/>
                  <a:gd name="T11" fmla="*/ 12 h 28"/>
                  <a:gd name="T12" fmla="*/ 58 w 86"/>
                  <a:gd name="T13" fmla="*/ 14 h 28"/>
                  <a:gd name="T14" fmla="*/ 54 w 86"/>
                  <a:gd name="T15" fmla="*/ 14 h 28"/>
                  <a:gd name="T16" fmla="*/ 44 w 86"/>
                  <a:gd name="T17" fmla="*/ 12 h 28"/>
                  <a:gd name="T18" fmla="*/ 36 w 86"/>
                  <a:gd name="T19" fmla="*/ 10 h 28"/>
                  <a:gd name="T20" fmla="*/ 32 w 86"/>
                  <a:gd name="T21" fmla="*/ 10 h 28"/>
                  <a:gd name="T22" fmla="*/ 28 w 86"/>
                  <a:gd name="T23" fmla="*/ 14 h 28"/>
                  <a:gd name="T24" fmla="*/ 28 w 86"/>
                  <a:gd name="T25" fmla="*/ 14 h 28"/>
                  <a:gd name="T26" fmla="*/ 24 w 86"/>
                  <a:gd name="T27" fmla="*/ 14 h 28"/>
                  <a:gd name="T28" fmla="*/ 20 w 86"/>
                  <a:gd name="T29" fmla="*/ 14 h 28"/>
                  <a:gd name="T30" fmla="*/ 16 w 86"/>
                  <a:gd name="T31" fmla="*/ 18 h 28"/>
                  <a:gd name="T32" fmla="*/ 12 w 86"/>
                  <a:gd name="T33" fmla="*/ 26 h 28"/>
                  <a:gd name="T34" fmla="*/ 12 w 86"/>
                  <a:gd name="T35" fmla="*/ 26 h 28"/>
                  <a:gd name="T36" fmla="*/ 10 w 86"/>
                  <a:gd name="T37" fmla="*/ 28 h 28"/>
                  <a:gd name="T38" fmla="*/ 8 w 86"/>
                  <a:gd name="T39" fmla="*/ 28 h 28"/>
                  <a:gd name="T40" fmla="*/ 6 w 86"/>
                  <a:gd name="T41" fmla="*/ 24 h 28"/>
                  <a:gd name="T42" fmla="*/ 6 w 86"/>
                  <a:gd name="T43" fmla="*/ 24 h 28"/>
                  <a:gd name="T44" fmla="*/ 2 w 86"/>
                  <a:gd name="T45" fmla="*/ 18 h 28"/>
                  <a:gd name="T46" fmla="*/ 0 w 86"/>
                  <a:gd name="T47" fmla="*/ 12 h 28"/>
                  <a:gd name="T48" fmla="*/ 0 w 86"/>
                  <a:gd name="T49" fmla="*/ 12 h 28"/>
                  <a:gd name="T50" fmla="*/ 2 w 86"/>
                  <a:gd name="T51" fmla="*/ 6 h 28"/>
                  <a:gd name="T52" fmla="*/ 4 w 86"/>
                  <a:gd name="T53" fmla="*/ 4 h 28"/>
                  <a:gd name="T54" fmla="*/ 8 w 86"/>
                  <a:gd name="T55" fmla="*/ 2 h 28"/>
                  <a:gd name="T56" fmla="*/ 8 w 86"/>
                  <a:gd name="T57" fmla="*/ 2 h 28"/>
                  <a:gd name="T58" fmla="*/ 10 w 86"/>
                  <a:gd name="T59" fmla="*/ 2 h 28"/>
                  <a:gd name="T60" fmla="*/ 14 w 86"/>
                  <a:gd name="T61" fmla="*/ 0 h 28"/>
                  <a:gd name="T62" fmla="*/ 14 w 86"/>
                  <a:gd name="T63" fmla="*/ 0 h 28"/>
                  <a:gd name="T64" fmla="*/ 50 w 86"/>
                  <a:gd name="T65" fmla="*/ 4 h 28"/>
                  <a:gd name="T66" fmla="*/ 86 w 86"/>
                  <a:gd name="T67" fmla="*/ 4 h 28"/>
                  <a:gd name="T68" fmla="*/ 86 w 86"/>
                  <a:gd name="T69" fmla="*/ 4 h 28"/>
                  <a:gd name="T70" fmla="*/ 86 w 86"/>
                  <a:gd name="T71" fmla="*/ 6 h 28"/>
                  <a:gd name="T72" fmla="*/ 86 w 86"/>
                  <a:gd name="T73" fmla="*/ 6 h 28"/>
                  <a:gd name="T74" fmla="*/ 86 w 86"/>
                  <a:gd name="T75" fmla="*/ 8 h 28"/>
                  <a:gd name="T76" fmla="*/ 86 w 86"/>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28">
                    <a:moveTo>
                      <a:pt x="86" y="8"/>
                    </a:moveTo>
                    <a:lnTo>
                      <a:pt x="86" y="8"/>
                    </a:lnTo>
                    <a:lnTo>
                      <a:pt x="74" y="8"/>
                    </a:lnTo>
                    <a:lnTo>
                      <a:pt x="68" y="10"/>
                    </a:lnTo>
                    <a:lnTo>
                      <a:pt x="62" y="12"/>
                    </a:lnTo>
                    <a:lnTo>
                      <a:pt x="62" y="12"/>
                    </a:lnTo>
                    <a:lnTo>
                      <a:pt x="58" y="14"/>
                    </a:lnTo>
                    <a:lnTo>
                      <a:pt x="54" y="14"/>
                    </a:lnTo>
                    <a:lnTo>
                      <a:pt x="44" y="12"/>
                    </a:lnTo>
                    <a:lnTo>
                      <a:pt x="36" y="10"/>
                    </a:lnTo>
                    <a:lnTo>
                      <a:pt x="32" y="10"/>
                    </a:lnTo>
                    <a:lnTo>
                      <a:pt x="28" y="14"/>
                    </a:lnTo>
                    <a:lnTo>
                      <a:pt x="28" y="14"/>
                    </a:lnTo>
                    <a:lnTo>
                      <a:pt x="24" y="14"/>
                    </a:lnTo>
                    <a:lnTo>
                      <a:pt x="20" y="14"/>
                    </a:lnTo>
                    <a:lnTo>
                      <a:pt x="16" y="18"/>
                    </a:lnTo>
                    <a:lnTo>
                      <a:pt x="12" y="26"/>
                    </a:lnTo>
                    <a:lnTo>
                      <a:pt x="12" y="26"/>
                    </a:lnTo>
                    <a:lnTo>
                      <a:pt x="10" y="28"/>
                    </a:lnTo>
                    <a:lnTo>
                      <a:pt x="8" y="28"/>
                    </a:lnTo>
                    <a:lnTo>
                      <a:pt x="6" y="24"/>
                    </a:lnTo>
                    <a:lnTo>
                      <a:pt x="6" y="24"/>
                    </a:lnTo>
                    <a:lnTo>
                      <a:pt x="2" y="18"/>
                    </a:lnTo>
                    <a:lnTo>
                      <a:pt x="0" y="12"/>
                    </a:lnTo>
                    <a:lnTo>
                      <a:pt x="0" y="12"/>
                    </a:lnTo>
                    <a:lnTo>
                      <a:pt x="2" y="6"/>
                    </a:lnTo>
                    <a:lnTo>
                      <a:pt x="4" y="4"/>
                    </a:lnTo>
                    <a:lnTo>
                      <a:pt x="8" y="2"/>
                    </a:lnTo>
                    <a:lnTo>
                      <a:pt x="8" y="2"/>
                    </a:lnTo>
                    <a:lnTo>
                      <a:pt x="10" y="2"/>
                    </a:lnTo>
                    <a:lnTo>
                      <a:pt x="14" y="0"/>
                    </a:lnTo>
                    <a:lnTo>
                      <a:pt x="14" y="0"/>
                    </a:lnTo>
                    <a:lnTo>
                      <a:pt x="50" y="4"/>
                    </a:lnTo>
                    <a:lnTo>
                      <a:pt x="86" y="4"/>
                    </a:lnTo>
                    <a:lnTo>
                      <a:pt x="86" y="4"/>
                    </a:lnTo>
                    <a:lnTo>
                      <a:pt x="86" y="6"/>
                    </a:lnTo>
                    <a:lnTo>
                      <a:pt x="86" y="6"/>
                    </a:lnTo>
                    <a:lnTo>
                      <a:pt x="86" y="8"/>
                    </a:lnTo>
                    <a:lnTo>
                      <a:pt x="8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3" name="Freeform 23">
                <a:extLst>
                  <a:ext uri="{FF2B5EF4-FFF2-40B4-BE49-F238E27FC236}">
                    <a16:creationId xmlns:a16="http://schemas.microsoft.com/office/drawing/2014/main" id="{F2FD6C46-6A6E-B04E-4308-B6B698887BC0}"/>
                  </a:ext>
                </a:extLst>
              </p:cNvPr>
              <p:cNvSpPr>
                <a:spLocks/>
              </p:cNvSpPr>
              <p:nvPr/>
            </p:nvSpPr>
            <p:spPr bwMode="auto">
              <a:xfrm>
                <a:off x="3526" y="1457"/>
                <a:ext cx="68" cy="26"/>
              </a:xfrm>
              <a:custGeom>
                <a:avLst/>
                <a:gdLst>
                  <a:gd name="T0" fmla="*/ 0 w 68"/>
                  <a:gd name="T1" fmla="*/ 2 h 26"/>
                  <a:gd name="T2" fmla="*/ 0 w 68"/>
                  <a:gd name="T3" fmla="*/ 2 h 26"/>
                  <a:gd name="T4" fmla="*/ 6 w 68"/>
                  <a:gd name="T5" fmla="*/ 0 h 26"/>
                  <a:gd name="T6" fmla="*/ 12 w 68"/>
                  <a:gd name="T7" fmla="*/ 2 h 26"/>
                  <a:gd name="T8" fmla="*/ 24 w 68"/>
                  <a:gd name="T9" fmla="*/ 4 h 26"/>
                  <a:gd name="T10" fmla="*/ 24 w 68"/>
                  <a:gd name="T11" fmla="*/ 4 h 26"/>
                  <a:gd name="T12" fmla="*/ 34 w 68"/>
                  <a:gd name="T13" fmla="*/ 4 h 26"/>
                  <a:gd name="T14" fmla="*/ 40 w 68"/>
                  <a:gd name="T15" fmla="*/ 4 h 26"/>
                  <a:gd name="T16" fmla="*/ 46 w 68"/>
                  <a:gd name="T17" fmla="*/ 0 h 26"/>
                  <a:gd name="T18" fmla="*/ 46 w 68"/>
                  <a:gd name="T19" fmla="*/ 0 h 26"/>
                  <a:gd name="T20" fmla="*/ 48 w 68"/>
                  <a:gd name="T21" fmla="*/ 2 h 26"/>
                  <a:gd name="T22" fmla="*/ 50 w 68"/>
                  <a:gd name="T23" fmla="*/ 2 h 26"/>
                  <a:gd name="T24" fmla="*/ 50 w 68"/>
                  <a:gd name="T25" fmla="*/ 2 h 26"/>
                  <a:gd name="T26" fmla="*/ 52 w 68"/>
                  <a:gd name="T27" fmla="*/ 4 h 26"/>
                  <a:gd name="T28" fmla="*/ 54 w 68"/>
                  <a:gd name="T29" fmla="*/ 4 h 26"/>
                  <a:gd name="T30" fmla="*/ 56 w 68"/>
                  <a:gd name="T31" fmla="*/ 0 h 26"/>
                  <a:gd name="T32" fmla="*/ 60 w 68"/>
                  <a:gd name="T33" fmla="*/ 0 h 26"/>
                  <a:gd name="T34" fmla="*/ 62 w 68"/>
                  <a:gd name="T35" fmla="*/ 0 h 26"/>
                  <a:gd name="T36" fmla="*/ 64 w 68"/>
                  <a:gd name="T37" fmla="*/ 2 h 26"/>
                  <a:gd name="T38" fmla="*/ 64 w 68"/>
                  <a:gd name="T39" fmla="*/ 2 h 26"/>
                  <a:gd name="T40" fmla="*/ 66 w 68"/>
                  <a:gd name="T41" fmla="*/ 8 h 26"/>
                  <a:gd name="T42" fmla="*/ 66 w 68"/>
                  <a:gd name="T43" fmla="*/ 8 h 26"/>
                  <a:gd name="T44" fmla="*/ 68 w 68"/>
                  <a:gd name="T45" fmla="*/ 14 h 26"/>
                  <a:gd name="T46" fmla="*/ 68 w 68"/>
                  <a:gd name="T47" fmla="*/ 22 h 26"/>
                  <a:gd name="T48" fmla="*/ 68 w 68"/>
                  <a:gd name="T49" fmla="*/ 22 h 26"/>
                  <a:gd name="T50" fmla="*/ 68 w 68"/>
                  <a:gd name="T51" fmla="*/ 26 h 26"/>
                  <a:gd name="T52" fmla="*/ 66 w 68"/>
                  <a:gd name="T53" fmla="*/ 26 h 26"/>
                  <a:gd name="T54" fmla="*/ 62 w 68"/>
                  <a:gd name="T55" fmla="*/ 24 h 26"/>
                  <a:gd name="T56" fmla="*/ 62 w 68"/>
                  <a:gd name="T57" fmla="*/ 24 h 26"/>
                  <a:gd name="T58" fmla="*/ 58 w 68"/>
                  <a:gd name="T59" fmla="*/ 20 h 26"/>
                  <a:gd name="T60" fmla="*/ 54 w 68"/>
                  <a:gd name="T61" fmla="*/ 18 h 26"/>
                  <a:gd name="T62" fmla="*/ 50 w 68"/>
                  <a:gd name="T63" fmla="*/ 18 h 26"/>
                  <a:gd name="T64" fmla="*/ 46 w 68"/>
                  <a:gd name="T65" fmla="*/ 22 h 26"/>
                  <a:gd name="T66" fmla="*/ 46 w 68"/>
                  <a:gd name="T67" fmla="*/ 22 h 26"/>
                  <a:gd name="T68" fmla="*/ 42 w 68"/>
                  <a:gd name="T69" fmla="*/ 24 h 26"/>
                  <a:gd name="T70" fmla="*/ 38 w 68"/>
                  <a:gd name="T71" fmla="*/ 24 h 26"/>
                  <a:gd name="T72" fmla="*/ 28 w 68"/>
                  <a:gd name="T73" fmla="*/ 18 h 26"/>
                  <a:gd name="T74" fmla="*/ 28 w 68"/>
                  <a:gd name="T75" fmla="*/ 18 h 26"/>
                  <a:gd name="T76" fmla="*/ 24 w 68"/>
                  <a:gd name="T77" fmla="*/ 16 h 26"/>
                  <a:gd name="T78" fmla="*/ 20 w 68"/>
                  <a:gd name="T79" fmla="*/ 16 h 26"/>
                  <a:gd name="T80" fmla="*/ 16 w 68"/>
                  <a:gd name="T81" fmla="*/ 18 h 26"/>
                  <a:gd name="T82" fmla="*/ 12 w 68"/>
                  <a:gd name="T83" fmla="*/ 18 h 26"/>
                  <a:gd name="T84" fmla="*/ 12 w 68"/>
                  <a:gd name="T85" fmla="*/ 18 h 26"/>
                  <a:gd name="T86" fmla="*/ 6 w 68"/>
                  <a:gd name="T87" fmla="*/ 16 h 26"/>
                  <a:gd name="T88" fmla="*/ 2 w 68"/>
                  <a:gd name="T89" fmla="*/ 12 h 26"/>
                  <a:gd name="T90" fmla="*/ 0 w 68"/>
                  <a:gd name="T91" fmla="*/ 6 h 26"/>
                  <a:gd name="T92" fmla="*/ 0 w 68"/>
                  <a:gd name="T93" fmla="*/ 6 h 26"/>
                  <a:gd name="T94" fmla="*/ 0 w 68"/>
                  <a:gd name="T95" fmla="*/ 2 h 26"/>
                  <a:gd name="T96" fmla="*/ 0 w 68"/>
                  <a:gd name="T9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26">
                    <a:moveTo>
                      <a:pt x="0" y="2"/>
                    </a:moveTo>
                    <a:lnTo>
                      <a:pt x="0" y="2"/>
                    </a:lnTo>
                    <a:lnTo>
                      <a:pt x="6" y="0"/>
                    </a:lnTo>
                    <a:lnTo>
                      <a:pt x="12" y="2"/>
                    </a:lnTo>
                    <a:lnTo>
                      <a:pt x="24" y="4"/>
                    </a:lnTo>
                    <a:lnTo>
                      <a:pt x="24" y="4"/>
                    </a:lnTo>
                    <a:lnTo>
                      <a:pt x="34" y="4"/>
                    </a:lnTo>
                    <a:lnTo>
                      <a:pt x="40" y="4"/>
                    </a:lnTo>
                    <a:lnTo>
                      <a:pt x="46" y="0"/>
                    </a:lnTo>
                    <a:lnTo>
                      <a:pt x="46" y="0"/>
                    </a:lnTo>
                    <a:lnTo>
                      <a:pt x="48" y="2"/>
                    </a:lnTo>
                    <a:lnTo>
                      <a:pt x="50" y="2"/>
                    </a:lnTo>
                    <a:lnTo>
                      <a:pt x="50" y="2"/>
                    </a:lnTo>
                    <a:lnTo>
                      <a:pt x="52" y="4"/>
                    </a:lnTo>
                    <a:lnTo>
                      <a:pt x="54" y="4"/>
                    </a:lnTo>
                    <a:lnTo>
                      <a:pt x="56" y="0"/>
                    </a:lnTo>
                    <a:lnTo>
                      <a:pt x="60" y="0"/>
                    </a:lnTo>
                    <a:lnTo>
                      <a:pt x="62" y="0"/>
                    </a:lnTo>
                    <a:lnTo>
                      <a:pt x="64" y="2"/>
                    </a:lnTo>
                    <a:lnTo>
                      <a:pt x="64" y="2"/>
                    </a:lnTo>
                    <a:lnTo>
                      <a:pt x="66" y="8"/>
                    </a:lnTo>
                    <a:lnTo>
                      <a:pt x="66" y="8"/>
                    </a:lnTo>
                    <a:lnTo>
                      <a:pt x="68" y="14"/>
                    </a:lnTo>
                    <a:lnTo>
                      <a:pt x="68" y="22"/>
                    </a:lnTo>
                    <a:lnTo>
                      <a:pt x="68" y="22"/>
                    </a:lnTo>
                    <a:lnTo>
                      <a:pt x="68" y="26"/>
                    </a:lnTo>
                    <a:lnTo>
                      <a:pt x="66" y="26"/>
                    </a:lnTo>
                    <a:lnTo>
                      <a:pt x="62" y="24"/>
                    </a:lnTo>
                    <a:lnTo>
                      <a:pt x="62" y="24"/>
                    </a:lnTo>
                    <a:lnTo>
                      <a:pt x="58" y="20"/>
                    </a:lnTo>
                    <a:lnTo>
                      <a:pt x="54" y="18"/>
                    </a:lnTo>
                    <a:lnTo>
                      <a:pt x="50" y="18"/>
                    </a:lnTo>
                    <a:lnTo>
                      <a:pt x="46" y="22"/>
                    </a:lnTo>
                    <a:lnTo>
                      <a:pt x="46" y="22"/>
                    </a:lnTo>
                    <a:lnTo>
                      <a:pt x="42" y="24"/>
                    </a:lnTo>
                    <a:lnTo>
                      <a:pt x="38" y="24"/>
                    </a:lnTo>
                    <a:lnTo>
                      <a:pt x="28" y="18"/>
                    </a:lnTo>
                    <a:lnTo>
                      <a:pt x="28" y="18"/>
                    </a:lnTo>
                    <a:lnTo>
                      <a:pt x="24" y="16"/>
                    </a:lnTo>
                    <a:lnTo>
                      <a:pt x="20" y="16"/>
                    </a:lnTo>
                    <a:lnTo>
                      <a:pt x="16" y="18"/>
                    </a:lnTo>
                    <a:lnTo>
                      <a:pt x="12" y="18"/>
                    </a:lnTo>
                    <a:lnTo>
                      <a:pt x="12" y="18"/>
                    </a:lnTo>
                    <a:lnTo>
                      <a:pt x="6" y="16"/>
                    </a:lnTo>
                    <a:lnTo>
                      <a:pt x="2" y="12"/>
                    </a:lnTo>
                    <a:lnTo>
                      <a:pt x="0" y="6"/>
                    </a:lnTo>
                    <a:lnTo>
                      <a:pt x="0"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4" name="Freeform 24">
                <a:extLst>
                  <a:ext uri="{FF2B5EF4-FFF2-40B4-BE49-F238E27FC236}">
                    <a16:creationId xmlns:a16="http://schemas.microsoft.com/office/drawing/2014/main" id="{85C15E61-6D6E-B8E3-21B4-603B7B480DBB}"/>
                  </a:ext>
                </a:extLst>
              </p:cNvPr>
              <p:cNvSpPr>
                <a:spLocks/>
              </p:cNvSpPr>
              <p:nvPr/>
            </p:nvSpPr>
            <p:spPr bwMode="auto">
              <a:xfrm>
                <a:off x="4700" y="1449"/>
                <a:ext cx="50" cy="28"/>
              </a:xfrm>
              <a:custGeom>
                <a:avLst/>
                <a:gdLst>
                  <a:gd name="T0" fmla="*/ 0 w 50"/>
                  <a:gd name="T1" fmla="*/ 18 h 28"/>
                  <a:gd name="T2" fmla="*/ 0 w 50"/>
                  <a:gd name="T3" fmla="*/ 18 h 28"/>
                  <a:gd name="T4" fmla="*/ 6 w 50"/>
                  <a:gd name="T5" fmla="*/ 6 h 28"/>
                  <a:gd name="T6" fmla="*/ 6 w 50"/>
                  <a:gd name="T7" fmla="*/ 6 h 28"/>
                  <a:gd name="T8" fmla="*/ 28 w 50"/>
                  <a:gd name="T9" fmla="*/ 6 h 28"/>
                  <a:gd name="T10" fmla="*/ 40 w 50"/>
                  <a:gd name="T11" fmla="*/ 4 h 28"/>
                  <a:gd name="T12" fmla="*/ 50 w 50"/>
                  <a:gd name="T13" fmla="*/ 0 h 28"/>
                  <a:gd name="T14" fmla="*/ 50 w 50"/>
                  <a:gd name="T15" fmla="*/ 0 h 28"/>
                  <a:gd name="T16" fmla="*/ 50 w 50"/>
                  <a:gd name="T17" fmla="*/ 10 h 28"/>
                  <a:gd name="T18" fmla="*/ 50 w 50"/>
                  <a:gd name="T19" fmla="*/ 20 h 28"/>
                  <a:gd name="T20" fmla="*/ 50 w 50"/>
                  <a:gd name="T21" fmla="*/ 20 h 28"/>
                  <a:gd name="T22" fmla="*/ 48 w 50"/>
                  <a:gd name="T23" fmla="*/ 26 h 28"/>
                  <a:gd name="T24" fmla="*/ 46 w 50"/>
                  <a:gd name="T25" fmla="*/ 28 h 28"/>
                  <a:gd name="T26" fmla="*/ 44 w 50"/>
                  <a:gd name="T27" fmla="*/ 28 h 28"/>
                  <a:gd name="T28" fmla="*/ 40 w 50"/>
                  <a:gd name="T29" fmla="*/ 28 h 28"/>
                  <a:gd name="T30" fmla="*/ 40 w 50"/>
                  <a:gd name="T31" fmla="*/ 28 h 28"/>
                  <a:gd name="T32" fmla="*/ 38 w 50"/>
                  <a:gd name="T33" fmla="*/ 24 h 28"/>
                  <a:gd name="T34" fmla="*/ 38 w 50"/>
                  <a:gd name="T35" fmla="*/ 24 h 28"/>
                  <a:gd name="T36" fmla="*/ 34 w 50"/>
                  <a:gd name="T37" fmla="*/ 22 h 28"/>
                  <a:gd name="T38" fmla="*/ 32 w 50"/>
                  <a:gd name="T39" fmla="*/ 22 h 28"/>
                  <a:gd name="T40" fmla="*/ 26 w 50"/>
                  <a:gd name="T41" fmla="*/ 24 h 28"/>
                  <a:gd name="T42" fmla="*/ 26 w 50"/>
                  <a:gd name="T43" fmla="*/ 24 h 28"/>
                  <a:gd name="T44" fmla="*/ 24 w 50"/>
                  <a:gd name="T45" fmla="*/ 24 h 28"/>
                  <a:gd name="T46" fmla="*/ 22 w 50"/>
                  <a:gd name="T47" fmla="*/ 24 h 28"/>
                  <a:gd name="T48" fmla="*/ 22 w 50"/>
                  <a:gd name="T49" fmla="*/ 24 h 28"/>
                  <a:gd name="T50" fmla="*/ 18 w 50"/>
                  <a:gd name="T51" fmla="*/ 26 h 28"/>
                  <a:gd name="T52" fmla="*/ 16 w 50"/>
                  <a:gd name="T53" fmla="*/ 26 h 28"/>
                  <a:gd name="T54" fmla="*/ 16 w 50"/>
                  <a:gd name="T55" fmla="*/ 26 h 28"/>
                  <a:gd name="T56" fmla="*/ 8 w 50"/>
                  <a:gd name="T57" fmla="*/ 26 h 28"/>
                  <a:gd name="T58" fmla="*/ 8 w 50"/>
                  <a:gd name="T59" fmla="*/ 26 h 28"/>
                  <a:gd name="T60" fmla="*/ 4 w 50"/>
                  <a:gd name="T61" fmla="*/ 26 h 28"/>
                  <a:gd name="T62" fmla="*/ 2 w 50"/>
                  <a:gd name="T63" fmla="*/ 22 h 28"/>
                  <a:gd name="T64" fmla="*/ 2 w 50"/>
                  <a:gd name="T65" fmla="*/ 22 h 28"/>
                  <a:gd name="T66" fmla="*/ 0 w 50"/>
                  <a:gd name="T67" fmla="*/ 18 h 28"/>
                  <a:gd name="T68" fmla="*/ 0 w 50"/>
                  <a:gd name="T6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28">
                    <a:moveTo>
                      <a:pt x="0" y="18"/>
                    </a:moveTo>
                    <a:lnTo>
                      <a:pt x="0" y="18"/>
                    </a:lnTo>
                    <a:lnTo>
                      <a:pt x="6" y="6"/>
                    </a:lnTo>
                    <a:lnTo>
                      <a:pt x="6" y="6"/>
                    </a:lnTo>
                    <a:lnTo>
                      <a:pt x="28" y="6"/>
                    </a:lnTo>
                    <a:lnTo>
                      <a:pt x="40" y="4"/>
                    </a:lnTo>
                    <a:lnTo>
                      <a:pt x="50" y="0"/>
                    </a:lnTo>
                    <a:lnTo>
                      <a:pt x="50" y="0"/>
                    </a:lnTo>
                    <a:lnTo>
                      <a:pt x="50" y="10"/>
                    </a:lnTo>
                    <a:lnTo>
                      <a:pt x="50" y="20"/>
                    </a:lnTo>
                    <a:lnTo>
                      <a:pt x="50" y="20"/>
                    </a:lnTo>
                    <a:lnTo>
                      <a:pt x="48" y="26"/>
                    </a:lnTo>
                    <a:lnTo>
                      <a:pt x="46" y="28"/>
                    </a:lnTo>
                    <a:lnTo>
                      <a:pt x="44" y="28"/>
                    </a:lnTo>
                    <a:lnTo>
                      <a:pt x="40" y="28"/>
                    </a:lnTo>
                    <a:lnTo>
                      <a:pt x="40" y="28"/>
                    </a:lnTo>
                    <a:lnTo>
                      <a:pt x="38" y="24"/>
                    </a:lnTo>
                    <a:lnTo>
                      <a:pt x="38" y="24"/>
                    </a:lnTo>
                    <a:lnTo>
                      <a:pt x="34" y="22"/>
                    </a:lnTo>
                    <a:lnTo>
                      <a:pt x="32" y="22"/>
                    </a:lnTo>
                    <a:lnTo>
                      <a:pt x="26" y="24"/>
                    </a:lnTo>
                    <a:lnTo>
                      <a:pt x="26" y="24"/>
                    </a:lnTo>
                    <a:lnTo>
                      <a:pt x="24" y="24"/>
                    </a:lnTo>
                    <a:lnTo>
                      <a:pt x="22" y="24"/>
                    </a:lnTo>
                    <a:lnTo>
                      <a:pt x="22" y="24"/>
                    </a:lnTo>
                    <a:lnTo>
                      <a:pt x="18" y="26"/>
                    </a:lnTo>
                    <a:lnTo>
                      <a:pt x="16" y="26"/>
                    </a:lnTo>
                    <a:lnTo>
                      <a:pt x="16" y="26"/>
                    </a:lnTo>
                    <a:lnTo>
                      <a:pt x="8" y="26"/>
                    </a:lnTo>
                    <a:lnTo>
                      <a:pt x="8" y="26"/>
                    </a:lnTo>
                    <a:lnTo>
                      <a:pt x="4" y="26"/>
                    </a:lnTo>
                    <a:lnTo>
                      <a:pt x="2" y="22"/>
                    </a:lnTo>
                    <a:lnTo>
                      <a:pt x="2" y="22"/>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5" name="Freeform 25">
                <a:extLst>
                  <a:ext uri="{FF2B5EF4-FFF2-40B4-BE49-F238E27FC236}">
                    <a16:creationId xmlns:a16="http://schemas.microsoft.com/office/drawing/2014/main" id="{8545E8BF-F7E9-66DC-0688-9B51C75D288D}"/>
                  </a:ext>
                </a:extLst>
              </p:cNvPr>
              <p:cNvSpPr>
                <a:spLocks/>
              </p:cNvSpPr>
              <p:nvPr/>
            </p:nvSpPr>
            <p:spPr bwMode="auto">
              <a:xfrm>
                <a:off x="2922" y="1455"/>
                <a:ext cx="76" cy="24"/>
              </a:xfrm>
              <a:custGeom>
                <a:avLst/>
                <a:gdLst>
                  <a:gd name="T0" fmla="*/ 0 w 76"/>
                  <a:gd name="T1" fmla="*/ 12 h 24"/>
                  <a:gd name="T2" fmla="*/ 0 w 76"/>
                  <a:gd name="T3" fmla="*/ 12 h 24"/>
                  <a:gd name="T4" fmla="*/ 0 w 76"/>
                  <a:gd name="T5" fmla="*/ 8 h 24"/>
                  <a:gd name="T6" fmla="*/ 0 w 76"/>
                  <a:gd name="T7" fmla="*/ 8 h 24"/>
                  <a:gd name="T8" fmla="*/ 4 w 76"/>
                  <a:gd name="T9" fmla="*/ 8 h 24"/>
                  <a:gd name="T10" fmla="*/ 6 w 76"/>
                  <a:gd name="T11" fmla="*/ 6 h 24"/>
                  <a:gd name="T12" fmla="*/ 10 w 76"/>
                  <a:gd name="T13" fmla="*/ 4 h 24"/>
                  <a:gd name="T14" fmla="*/ 14 w 76"/>
                  <a:gd name="T15" fmla="*/ 2 h 24"/>
                  <a:gd name="T16" fmla="*/ 14 w 76"/>
                  <a:gd name="T17" fmla="*/ 2 h 24"/>
                  <a:gd name="T18" fmla="*/ 42 w 76"/>
                  <a:gd name="T19" fmla="*/ 4 h 24"/>
                  <a:gd name="T20" fmla="*/ 58 w 76"/>
                  <a:gd name="T21" fmla="*/ 4 h 24"/>
                  <a:gd name="T22" fmla="*/ 72 w 76"/>
                  <a:gd name="T23" fmla="*/ 0 h 24"/>
                  <a:gd name="T24" fmla="*/ 72 w 76"/>
                  <a:gd name="T25" fmla="*/ 0 h 24"/>
                  <a:gd name="T26" fmla="*/ 74 w 76"/>
                  <a:gd name="T27" fmla="*/ 2 h 24"/>
                  <a:gd name="T28" fmla="*/ 76 w 76"/>
                  <a:gd name="T29" fmla="*/ 4 h 24"/>
                  <a:gd name="T30" fmla="*/ 76 w 76"/>
                  <a:gd name="T31" fmla="*/ 4 h 24"/>
                  <a:gd name="T32" fmla="*/ 72 w 76"/>
                  <a:gd name="T33" fmla="*/ 14 h 24"/>
                  <a:gd name="T34" fmla="*/ 72 w 76"/>
                  <a:gd name="T35" fmla="*/ 14 h 24"/>
                  <a:gd name="T36" fmla="*/ 70 w 76"/>
                  <a:gd name="T37" fmla="*/ 18 h 24"/>
                  <a:gd name="T38" fmla="*/ 68 w 76"/>
                  <a:gd name="T39" fmla="*/ 18 h 24"/>
                  <a:gd name="T40" fmla="*/ 68 w 76"/>
                  <a:gd name="T41" fmla="*/ 18 h 24"/>
                  <a:gd name="T42" fmla="*/ 66 w 76"/>
                  <a:gd name="T43" fmla="*/ 18 h 24"/>
                  <a:gd name="T44" fmla="*/ 64 w 76"/>
                  <a:gd name="T45" fmla="*/ 20 h 24"/>
                  <a:gd name="T46" fmla="*/ 60 w 76"/>
                  <a:gd name="T47" fmla="*/ 22 h 24"/>
                  <a:gd name="T48" fmla="*/ 60 w 76"/>
                  <a:gd name="T49" fmla="*/ 22 h 24"/>
                  <a:gd name="T50" fmla="*/ 52 w 76"/>
                  <a:gd name="T51" fmla="*/ 16 h 24"/>
                  <a:gd name="T52" fmla="*/ 46 w 76"/>
                  <a:gd name="T53" fmla="*/ 14 h 24"/>
                  <a:gd name="T54" fmla="*/ 38 w 76"/>
                  <a:gd name="T55" fmla="*/ 16 h 24"/>
                  <a:gd name="T56" fmla="*/ 30 w 76"/>
                  <a:gd name="T57" fmla="*/ 20 h 24"/>
                  <a:gd name="T58" fmla="*/ 30 w 76"/>
                  <a:gd name="T59" fmla="*/ 20 h 24"/>
                  <a:gd name="T60" fmla="*/ 28 w 76"/>
                  <a:gd name="T61" fmla="*/ 24 h 24"/>
                  <a:gd name="T62" fmla="*/ 26 w 76"/>
                  <a:gd name="T63" fmla="*/ 24 h 24"/>
                  <a:gd name="T64" fmla="*/ 20 w 76"/>
                  <a:gd name="T65" fmla="*/ 18 h 24"/>
                  <a:gd name="T66" fmla="*/ 20 w 76"/>
                  <a:gd name="T67" fmla="*/ 18 h 24"/>
                  <a:gd name="T68" fmla="*/ 16 w 76"/>
                  <a:gd name="T69" fmla="*/ 14 h 24"/>
                  <a:gd name="T70" fmla="*/ 16 w 76"/>
                  <a:gd name="T71" fmla="*/ 14 h 24"/>
                  <a:gd name="T72" fmla="*/ 14 w 76"/>
                  <a:gd name="T73" fmla="*/ 14 h 24"/>
                  <a:gd name="T74" fmla="*/ 12 w 76"/>
                  <a:gd name="T75" fmla="*/ 16 h 24"/>
                  <a:gd name="T76" fmla="*/ 10 w 76"/>
                  <a:gd name="T77" fmla="*/ 18 h 24"/>
                  <a:gd name="T78" fmla="*/ 8 w 76"/>
                  <a:gd name="T79" fmla="*/ 18 h 24"/>
                  <a:gd name="T80" fmla="*/ 8 w 76"/>
                  <a:gd name="T81" fmla="*/ 18 h 24"/>
                  <a:gd name="T82" fmla="*/ 4 w 76"/>
                  <a:gd name="T83" fmla="*/ 16 h 24"/>
                  <a:gd name="T84" fmla="*/ 0 w 76"/>
                  <a:gd name="T85" fmla="*/ 12 h 24"/>
                  <a:gd name="T86" fmla="*/ 0 w 76"/>
                  <a:gd name="T8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24">
                    <a:moveTo>
                      <a:pt x="0" y="12"/>
                    </a:moveTo>
                    <a:lnTo>
                      <a:pt x="0" y="12"/>
                    </a:lnTo>
                    <a:lnTo>
                      <a:pt x="0" y="8"/>
                    </a:lnTo>
                    <a:lnTo>
                      <a:pt x="0" y="8"/>
                    </a:lnTo>
                    <a:lnTo>
                      <a:pt x="4" y="8"/>
                    </a:lnTo>
                    <a:lnTo>
                      <a:pt x="6" y="6"/>
                    </a:lnTo>
                    <a:lnTo>
                      <a:pt x="10" y="4"/>
                    </a:lnTo>
                    <a:lnTo>
                      <a:pt x="14" y="2"/>
                    </a:lnTo>
                    <a:lnTo>
                      <a:pt x="14" y="2"/>
                    </a:lnTo>
                    <a:lnTo>
                      <a:pt x="42" y="4"/>
                    </a:lnTo>
                    <a:lnTo>
                      <a:pt x="58" y="4"/>
                    </a:lnTo>
                    <a:lnTo>
                      <a:pt x="72" y="0"/>
                    </a:lnTo>
                    <a:lnTo>
                      <a:pt x="72" y="0"/>
                    </a:lnTo>
                    <a:lnTo>
                      <a:pt x="74" y="2"/>
                    </a:lnTo>
                    <a:lnTo>
                      <a:pt x="76" y="4"/>
                    </a:lnTo>
                    <a:lnTo>
                      <a:pt x="76" y="4"/>
                    </a:lnTo>
                    <a:lnTo>
                      <a:pt x="72" y="14"/>
                    </a:lnTo>
                    <a:lnTo>
                      <a:pt x="72" y="14"/>
                    </a:lnTo>
                    <a:lnTo>
                      <a:pt x="70" y="18"/>
                    </a:lnTo>
                    <a:lnTo>
                      <a:pt x="68" y="18"/>
                    </a:lnTo>
                    <a:lnTo>
                      <a:pt x="68" y="18"/>
                    </a:lnTo>
                    <a:lnTo>
                      <a:pt x="66" y="18"/>
                    </a:lnTo>
                    <a:lnTo>
                      <a:pt x="64" y="20"/>
                    </a:lnTo>
                    <a:lnTo>
                      <a:pt x="60" y="22"/>
                    </a:lnTo>
                    <a:lnTo>
                      <a:pt x="60" y="22"/>
                    </a:lnTo>
                    <a:lnTo>
                      <a:pt x="52" y="16"/>
                    </a:lnTo>
                    <a:lnTo>
                      <a:pt x="46" y="14"/>
                    </a:lnTo>
                    <a:lnTo>
                      <a:pt x="38" y="16"/>
                    </a:lnTo>
                    <a:lnTo>
                      <a:pt x="30" y="20"/>
                    </a:lnTo>
                    <a:lnTo>
                      <a:pt x="30" y="20"/>
                    </a:lnTo>
                    <a:lnTo>
                      <a:pt x="28" y="24"/>
                    </a:lnTo>
                    <a:lnTo>
                      <a:pt x="26" y="24"/>
                    </a:lnTo>
                    <a:lnTo>
                      <a:pt x="20" y="18"/>
                    </a:lnTo>
                    <a:lnTo>
                      <a:pt x="20" y="18"/>
                    </a:lnTo>
                    <a:lnTo>
                      <a:pt x="16" y="14"/>
                    </a:lnTo>
                    <a:lnTo>
                      <a:pt x="16" y="14"/>
                    </a:lnTo>
                    <a:lnTo>
                      <a:pt x="14" y="14"/>
                    </a:lnTo>
                    <a:lnTo>
                      <a:pt x="12" y="16"/>
                    </a:lnTo>
                    <a:lnTo>
                      <a:pt x="10" y="18"/>
                    </a:lnTo>
                    <a:lnTo>
                      <a:pt x="8" y="18"/>
                    </a:lnTo>
                    <a:lnTo>
                      <a:pt x="8" y="18"/>
                    </a:lnTo>
                    <a:lnTo>
                      <a:pt x="4"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6" name="Freeform 26">
                <a:extLst>
                  <a:ext uri="{FF2B5EF4-FFF2-40B4-BE49-F238E27FC236}">
                    <a16:creationId xmlns:a16="http://schemas.microsoft.com/office/drawing/2014/main" id="{B021EA6F-2CF2-6D9C-AFC9-252F9537B63B}"/>
                  </a:ext>
                </a:extLst>
              </p:cNvPr>
              <p:cNvSpPr>
                <a:spLocks/>
              </p:cNvSpPr>
              <p:nvPr/>
            </p:nvSpPr>
            <p:spPr bwMode="auto">
              <a:xfrm>
                <a:off x="2724" y="1455"/>
                <a:ext cx="76" cy="22"/>
              </a:xfrm>
              <a:custGeom>
                <a:avLst/>
                <a:gdLst>
                  <a:gd name="T0" fmla="*/ 76 w 76"/>
                  <a:gd name="T1" fmla="*/ 8 h 22"/>
                  <a:gd name="T2" fmla="*/ 76 w 76"/>
                  <a:gd name="T3" fmla="*/ 8 h 22"/>
                  <a:gd name="T4" fmla="*/ 74 w 76"/>
                  <a:gd name="T5" fmla="*/ 8 h 22"/>
                  <a:gd name="T6" fmla="*/ 74 w 76"/>
                  <a:gd name="T7" fmla="*/ 8 h 22"/>
                  <a:gd name="T8" fmla="*/ 74 w 76"/>
                  <a:gd name="T9" fmla="*/ 14 h 22"/>
                  <a:gd name="T10" fmla="*/ 72 w 76"/>
                  <a:gd name="T11" fmla="*/ 18 h 22"/>
                  <a:gd name="T12" fmla="*/ 70 w 76"/>
                  <a:gd name="T13" fmla="*/ 20 h 22"/>
                  <a:gd name="T14" fmla="*/ 68 w 76"/>
                  <a:gd name="T15" fmla="*/ 18 h 22"/>
                  <a:gd name="T16" fmla="*/ 68 w 76"/>
                  <a:gd name="T17" fmla="*/ 18 h 22"/>
                  <a:gd name="T18" fmla="*/ 64 w 76"/>
                  <a:gd name="T19" fmla="*/ 14 h 22"/>
                  <a:gd name="T20" fmla="*/ 60 w 76"/>
                  <a:gd name="T21" fmla="*/ 14 h 22"/>
                  <a:gd name="T22" fmla="*/ 50 w 76"/>
                  <a:gd name="T23" fmla="*/ 16 h 22"/>
                  <a:gd name="T24" fmla="*/ 50 w 76"/>
                  <a:gd name="T25" fmla="*/ 16 h 22"/>
                  <a:gd name="T26" fmla="*/ 44 w 76"/>
                  <a:gd name="T27" fmla="*/ 16 h 22"/>
                  <a:gd name="T28" fmla="*/ 40 w 76"/>
                  <a:gd name="T29" fmla="*/ 20 h 22"/>
                  <a:gd name="T30" fmla="*/ 34 w 76"/>
                  <a:gd name="T31" fmla="*/ 22 h 22"/>
                  <a:gd name="T32" fmla="*/ 30 w 76"/>
                  <a:gd name="T33" fmla="*/ 22 h 22"/>
                  <a:gd name="T34" fmla="*/ 30 w 76"/>
                  <a:gd name="T35" fmla="*/ 22 h 22"/>
                  <a:gd name="T36" fmla="*/ 28 w 76"/>
                  <a:gd name="T37" fmla="*/ 20 h 22"/>
                  <a:gd name="T38" fmla="*/ 28 w 76"/>
                  <a:gd name="T39" fmla="*/ 20 h 22"/>
                  <a:gd name="T40" fmla="*/ 22 w 76"/>
                  <a:gd name="T41" fmla="*/ 16 h 22"/>
                  <a:gd name="T42" fmla="*/ 16 w 76"/>
                  <a:gd name="T43" fmla="*/ 16 h 22"/>
                  <a:gd name="T44" fmla="*/ 6 w 76"/>
                  <a:gd name="T45" fmla="*/ 18 h 22"/>
                  <a:gd name="T46" fmla="*/ 6 w 76"/>
                  <a:gd name="T47" fmla="*/ 18 h 22"/>
                  <a:gd name="T48" fmla="*/ 2 w 76"/>
                  <a:gd name="T49" fmla="*/ 16 h 22"/>
                  <a:gd name="T50" fmla="*/ 0 w 76"/>
                  <a:gd name="T51" fmla="*/ 12 h 22"/>
                  <a:gd name="T52" fmla="*/ 0 w 76"/>
                  <a:gd name="T53" fmla="*/ 12 h 22"/>
                  <a:gd name="T54" fmla="*/ 0 w 76"/>
                  <a:gd name="T55" fmla="*/ 6 h 22"/>
                  <a:gd name="T56" fmla="*/ 0 w 76"/>
                  <a:gd name="T57" fmla="*/ 6 h 22"/>
                  <a:gd name="T58" fmla="*/ 0 w 76"/>
                  <a:gd name="T59" fmla="*/ 6 h 22"/>
                  <a:gd name="T60" fmla="*/ 2 w 76"/>
                  <a:gd name="T61" fmla="*/ 8 h 22"/>
                  <a:gd name="T62" fmla="*/ 2 w 76"/>
                  <a:gd name="T63" fmla="*/ 8 h 22"/>
                  <a:gd name="T64" fmla="*/ 10 w 76"/>
                  <a:gd name="T65" fmla="*/ 4 h 22"/>
                  <a:gd name="T66" fmla="*/ 20 w 76"/>
                  <a:gd name="T67" fmla="*/ 4 h 22"/>
                  <a:gd name="T68" fmla="*/ 38 w 76"/>
                  <a:gd name="T69" fmla="*/ 4 h 22"/>
                  <a:gd name="T70" fmla="*/ 38 w 76"/>
                  <a:gd name="T71" fmla="*/ 4 h 22"/>
                  <a:gd name="T72" fmla="*/ 48 w 76"/>
                  <a:gd name="T73" fmla="*/ 4 h 22"/>
                  <a:gd name="T74" fmla="*/ 54 w 76"/>
                  <a:gd name="T75" fmla="*/ 4 h 22"/>
                  <a:gd name="T76" fmla="*/ 58 w 76"/>
                  <a:gd name="T77" fmla="*/ 2 h 22"/>
                  <a:gd name="T78" fmla="*/ 58 w 76"/>
                  <a:gd name="T79" fmla="*/ 2 h 22"/>
                  <a:gd name="T80" fmla="*/ 64 w 76"/>
                  <a:gd name="T81" fmla="*/ 0 h 22"/>
                  <a:gd name="T82" fmla="*/ 68 w 76"/>
                  <a:gd name="T83" fmla="*/ 0 h 22"/>
                  <a:gd name="T84" fmla="*/ 72 w 76"/>
                  <a:gd name="T85" fmla="*/ 2 h 22"/>
                  <a:gd name="T86" fmla="*/ 76 w 76"/>
                  <a:gd name="T87" fmla="*/ 8 h 22"/>
                  <a:gd name="T88" fmla="*/ 76 w 76"/>
                  <a:gd name="T8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22">
                    <a:moveTo>
                      <a:pt x="76" y="8"/>
                    </a:moveTo>
                    <a:lnTo>
                      <a:pt x="76" y="8"/>
                    </a:lnTo>
                    <a:lnTo>
                      <a:pt x="74" y="8"/>
                    </a:lnTo>
                    <a:lnTo>
                      <a:pt x="74" y="8"/>
                    </a:lnTo>
                    <a:lnTo>
                      <a:pt x="74" y="14"/>
                    </a:lnTo>
                    <a:lnTo>
                      <a:pt x="72" y="18"/>
                    </a:lnTo>
                    <a:lnTo>
                      <a:pt x="70" y="20"/>
                    </a:lnTo>
                    <a:lnTo>
                      <a:pt x="68" y="18"/>
                    </a:lnTo>
                    <a:lnTo>
                      <a:pt x="68" y="18"/>
                    </a:lnTo>
                    <a:lnTo>
                      <a:pt x="64" y="14"/>
                    </a:lnTo>
                    <a:lnTo>
                      <a:pt x="60" y="14"/>
                    </a:lnTo>
                    <a:lnTo>
                      <a:pt x="50" y="16"/>
                    </a:lnTo>
                    <a:lnTo>
                      <a:pt x="50" y="16"/>
                    </a:lnTo>
                    <a:lnTo>
                      <a:pt x="44" y="16"/>
                    </a:lnTo>
                    <a:lnTo>
                      <a:pt x="40" y="20"/>
                    </a:lnTo>
                    <a:lnTo>
                      <a:pt x="34" y="22"/>
                    </a:lnTo>
                    <a:lnTo>
                      <a:pt x="30" y="22"/>
                    </a:lnTo>
                    <a:lnTo>
                      <a:pt x="30" y="22"/>
                    </a:lnTo>
                    <a:lnTo>
                      <a:pt x="28" y="20"/>
                    </a:lnTo>
                    <a:lnTo>
                      <a:pt x="28" y="20"/>
                    </a:lnTo>
                    <a:lnTo>
                      <a:pt x="22" y="16"/>
                    </a:lnTo>
                    <a:lnTo>
                      <a:pt x="16" y="16"/>
                    </a:lnTo>
                    <a:lnTo>
                      <a:pt x="6" y="18"/>
                    </a:lnTo>
                    <a:lnTo>
                      <a:pt x="6" y="18"/>
                    </a:lnTo>
                    <a:lnTo>
                      <a:pt x="2" y="16"/>
                    </a:lnTo>
                    <a:lnTo>
                      <a:pt x="0" y="12"/>
                    </a:lnTo>
                    <a:lnTo>
                      <a:pt x="0" y="12"/>
                    </a:lnTo>
                    <a:lnTo>
                      <a:pt x="0" y="6"/>
                    </a:lnTo>
                    <a:lnTo>
                      <a:pt x="0" y="6"/>
                    </a:lnTo>
                    <a:lnTo>
                      <a:pt x="0" y="6"/>
                    </a:lnTo>
                    <a:lnTo>
                      <a:pt x="2" y="8"/>
                    </a:lnTo>
                    <a:lnTo>
                      <a:pt x="2" y="8"/>
                    </a:lnTo>
                    <a:lnTo>
                      <a:pt x="10" y="4"/>
                    </a:lnTo>
                    <a:lnTo>
                      <a:pt x="20" y="4"/>
                    </a:lnTo>
                    <a:lnTo>
                      <a:pt x="38" y="4"/>
                    </a:lnTo>
                    <a:lnTo>
                      <a:pt x="38" y="4"/>
                    </a:lnTo>
                    <a:lnTo>
                      <a:pt x="48" y="4"/>
                    </a:lnTo>
                    <a:lnTo>
                      <a:pt x="54" y="4"/>
                    </a:lnTo>
                    <a:lnTo>
                      <a:pt x="58" y="2"/>
                    </a:lnTo>
                    <a:lnTo>
                      <a:pt x="58" y="2"/>
                    </a:lnTo>
                    <a:lnTo>
                      <a:pt x="64" y="0"/>
                    </a:lnTo>
                    <a:lnTo>
                      <a:pt x="68" y="0"/>
                    </a:lnTo>
                    <a:lnTo>
                      <a:pt x="72" y="2"/>
                    </a:lnTo>
                    <a:lnTo>
                      <a:pt x="76" y="8"/>
                    </a:lnTo>
                    <a:lnTo>
                      <a:pt x="7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7" name="Freeform 27">
                <a:extLst>
                  <a:ext uri="{FF2B5EF4-FFF2-40B4-BE49-F238E27FC236}">
                    <a16:creationId xmlns:a16="http://schemas.microsoft.com/office/drawing/2014/main" id="{16F652B9-5AC5-2EBF-B432-059456D73CF9}"/>
                  </a:ext>
                </a:extLst>
              </p:cNvPr>
              <p:cNvSpPr>
                <a:spLocks/>
              </p:cNvSpPr>
              <p:nvPr/>
            </p:nvSpPr>
            <p:spPr bwMode="auto">
              <a:xfrm>
                <a:off x="3924" y="1451"/>
                <a:ext cx="70" cy="30"/>
              </a:xfrm>
              <a:custGeom>
                <a:avLst/>
                <a:gdLst>
                  <a:gd name="T0" fmla="*/ 70 w 70"/>
                  <a:gd name="T1" fmla="*/ 8 h 30"/>
                  <a:gd name="T2" fmla="*/ 70 w 70"/>
                  <a:gd name="T3" fmla="*/ 8 h 30"/>
                  <a:gd name="T4" fmla="*/ 70 w 70"/>
                  <a:gd name="T5" fmla="*/ 12 h 30"/>
                  <a:gd name="T6" fmla="*/ 70 w 70"/>
                  <a:gd name="T7" fmla="*/ 12 h 30"/>
                  <a:gd name="T8" fmla="*/ 66 w 70"/>
                  <a:gd name="T9" fmla="*/ 16 h 30"/>
                  <a:gd name="T10" fmla="*/ 64 w 70"/>
                  <a:gd name="T11" fmla="*/ 18 h 30"/>
                  <a:gd name="T12" fmla="*/ 60 w 70"/>
                  <a:gd name="T13" fmla="*/ 20 h 30"/>
                  <a:gd name="T14" fmla="*/ 56 w 70"/>
                  <a:gd name="T15" fmla="*/ 18 h 30"/>
                  <a:gd name="T16" fmla="*/ 56 w 70"/>
                  <a:gd name="T17" fmla="*/ 18 h 30"/>
                  <a:gd name="T18" fmla="*/ 52 w 70"/>
                  <a:gd name="T19" fmla="*/ 16 h 30"/>
                  <a:gd name="T20" fmla="*/ 50 w 70"/>
                  <a:gd name="T21" fmla="*/ 18 h 30"/>
                  <a:gd name="T22" fmla="*/ 48 w 70"/>
                  <a:gd name="T23" fmla="*/ 22 h 30"/>
                  <a:gd name="T24" fmla="*/ 48 w 70"/>
                  <a:gd name="T25" fmla="*/ 22 h 30"/>
                  <a:gd name="T26" fmla="*/ 44 w 70"/>
                  <a:gd name="T27" fmla="*/ 28 h 30"/>
                  <a:gd name="T28" fmla="*/ 42 w 70"/>
                  <a:gd name="T29" fmla="*/ 30 h 30"/>
                  <a:gd name="T30" fmla="*/ 38 w 70"/>
                  <a:gd name="T31" fmla="*/ 28 h 30"/>
                  <a:gd name="T32" fmla="*/ 36 w 70"/>
                  <a:gd name="T33" fmla="*/ 22 h 30"/>
                  <a:gd name="T34" fmla="*/ 36 w 70"/>
                  <a:gd name="T35" fmla="*/ 22 h 30"/>
                  <a:gd name="T36" fmla="*/ 34 w 70"/>
                  <a:gd name="T37" fmla="*/ 20 h 30"/>
                  <a:gd name="T38" fmla="*/ 30 w 70"/>
                  <a:gd name="T39" fmla="*/ 20 h 30"/>
                  <a:gd name="T40" fmla="*/ 30 w 70"/>
                  <a:gd name="T41" fmla="*/ 20 h 30"/>
                  <a:gd name="T42" fmla="*/ 26 w 70"/>
                  <a:gd name="T43" fmla="*/ 18 h 30"/>
                  <a:gd name="T44" fmla="*/ 26 w 70"/>
                  <a:gd name="T45" fmla="*/ 18 h 30"/>
                  <a:gd name="T46" fmla="*/ 22 w 70"/>
                  <a:gd name="T47" fmla="*/ 16 h 30"/>
                  <a:gd name="T48" fmla="*/ 18 w 70"/>
                  <a:gd name="T49" fmla="*/ 16 h 30"/>
                  <a:gd name="T50" fmla="*/ 10 w 70"/>
                  <a:gd name="T51" fmla="*/ 16 h 30"/>
                  <a:gd name="T52" fmla="*/ 10 w 70"/>
                  <a:gd name="T53" fmla="*/ 16 h 30"/>
                  <a:gd name="T54" fmla="*/ 4 w 70"/>
                  <a:gd name="T55" fmla="*/ 18 h 30"/>
                  <a:gd name="T56" fmla="*/ 2 w 70"/>
                  <a:gd name="T57" fmla="*/ 16 h 30"/>
                  <a:gd name="T58" fmla="*/ 0 w 70"/>
                  <a:gd name="T59" fmla="*/ 12 h 30"/>
                  <a:gd name="T60" fmla="*/ 0 w 70"/>
                  <a:gd name="T61" fmla="*/ 12 h 30"/>
                  <a:gd name="T62" fmla="*/ 0 w 70"/>
                  <a:gd name="T63" fmla="*/ 6 h 30"/>
                  <a:gd name="T64" fmla="*/ 4 w 70"/>
                  <a:gd name="T65" fmla="*/ 4 h 30"/>
                  <a:gd name="T66" fmla="*/ 4 w 70"/>
                  <a:gd name="T67" fmla="*/ 4 h 30"/>
                  <a:gd name="T68" fmla="*/ 16 w 70"/>
                  <a:gd name="T69" fmla="*/ 4 h 30"/>
                  <a:gd name="T70" fmla="*/ 24 w 70"/>
                  <a:gd name="T71" fmla="*/ 4 h 30"/>
                  <a:gd name="T72" fmla="*/ 30 w 70"/>
                  <a:gd name="T73" fmla="*/ 0 h 30"/>
                  <a:gd name="T74" fmla="*/ 30 w 70"/>
                  <a:gd name="T75" fmla="*/ 0 h 30"/>
                  <a:gd name="T76" fmla="*/ 32 w 70"/>
                  <a:gd name="T77" fmla="*/ 4 h 30"/>
                  <a:gd name="T78" fmla="*/ 36 w 70"/>
                  <a:gd name="T79" fmla="*/ 6 h 30"/>
                  <a:gd name="T80" fmla="*/ 40 w 70"/>
                  <a:gd name="T81" fmla="*/ 4 h 30"/>
                  <a:gd name="T82" fmla="*/ 40 w 70"/>
                  <a:gd name="T83" fmla="*/ 4 h 30"/>
                  <a:gd name="T84" fmla="*/ 48 w 70"/>
                  <a:gd name="T85" fmla="*/ 4 h 30"/>
                  <a:gd name="T86" fmla="*/ 54 w 70"/>
                  <a:gd name="T87" fmla="*/ 4 h 30"/>
                  <a:gd name="T88" fmla="*/ 70 w 70"/>
                  <a:gd name="T89" fmla="*/ 8 h 30"/>
                  <a:gd name="T90" fmla="*/ 70 w 70"/>
                  <a:gd name="T9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30">
                    <a:moveTo>
                      <a:pt x="70" y="8"/>
                    </a:moveTo>
                    <a:lnTo>
                      <a:pt x="70" y="8"/>
                    </a:lnTo>
                    <a:lnTo>
                      <a:pt x="70" y="12"/>
                    </a:lnTo>
                    <a:lnTo>
                      <a:pt x="70" y="12"/>
                    </a:lnTo>
                    <a:lnTo>
                      <a:pt x="66" y="16"/>
                    </a:lnTo>
                    <a:lnTo>
                      <a:pt x="64" y="18"/>
                    </a:lnTo>
                    <a:lnTo>
                      <a:pt x="60" y="20"/>
                    </a:lnTo>
                    <a:lnTo>
                      <a:pt x="56" y="18"/>
                    </a:lnTo>
                    <a:lnTo>
                      <a:pt x="56" y="18"/>
                    </a:lnTo>
                    <a:lnTo>
                      <a:pt x="52" y="16"/>
                    </a:lnTo>
                    <a:lnTo>
                      <a:pt x="50" y="18"/>
                    </a:lnTo>
                    <a:lnTo>
                      <a:pt x="48" y="22"/>
                    </a:lnTo>
                    <a:lnTo>
                      <a:pt x="48" y="22"/>
                    </a:lnTo>
                    <a:lnTo>
                      <a:pt x="44" y="28"/>
                    </a:lnTo>
                    <a:lnTo>
                      <a:pt x="42" y="30"/>
                    </a:lnTo>
                    <a:lnTo>
                      <a:pt x="38" y="28"/>
                    </a:lnTo>
                    <a:lnTo>
                      <a:pt x="36" y="22"/>
                    </a:lnTo>
                    <a:lnTo>
                      <a:pt x="36" y="22"/>
                    </a:lnTo>
                    <a:lnTo>
                      <a:pt x="34" y="20"/>
                    </a:lnTo>
                    <a:lnTo>
                      <a:pt x="30" y="20"/>
                    </a:lnTo>
                    <a:lnTo>
                      <a:pt x="30" y="20"/>
                    </a:lnTo>
                    <a:lnTo>
                      <a:pt x="26" y="18"/>
                    </a:lnTo>
                    <a:lnTo>
                      <a:pt x="26" y="18"/>
                    </a:lnTo>
                    <a:lnTo>
                      <a:pt x="22" y="16"/>
                    </a:lnTo>
                    <a:lnTo>
                      <a:pt x="18" y="16"/>
                    </a:lnTo>
                    <a:lnTo>
                      <a:pt x="10" y="16"/>
                    </a:lnTo>
                    <a:lnTo>
                      <a:pt x="10" y="16"/>
                    </a:lnTo>
                    <a:lnTo>
                      <a:pt x="4" y="18"/>
                    </a:lnTo>
                    <a:lnTo>
                      <a:pt x="2" y="16"/>
                    </a:lnTo>
                    <a:lnTo>
                      <a:pt x="0" y="12"/>
                    </a:lnTo>
                    <a:lnTo>
                      <a:pt x="0" y="12"/>
                    </a:lnTo>
                    <a:lnTo>
                      <a:pt x="0" y="6"/>
                    </a:lnTo>
                    <a:lnTo>
                      <a:pt x="4" y="4"/>
                    </a:lnTo>
                    <a:lnTo>
                      <a:pt x="4" y="4"/>
                    </a:lnTo>
                    <a:lnTo>
                      <a:pt x="16" y="4"/>
                    </a:lnTo>
                    <a:lnTo>
                      <a:pt x="24" y="4"/>
                    </a:lnTo>
                    <a:lnTo>
                      <a:pt x="30" y="0"/>
                    </a:lnTo>
                    <a:lnTo>
                      <a:pt x="30" y="0"/>
                    </a:lnTo>
                    <a:lnTo>
                      <a:pt x="32" y="4"/>
                    </a:lnTo>
                    <a:lnTo>
                      <a:pt x="36" y="6"/>
                    </a:lnTo>
                    <a:lnTo>
                      <a:pt x="40" y="4"/>
                    </a:lnTo>
                    <a:lnTo>
                      <a:pt x="40" y="4"/>
                    </a:lnTo>
                    <a:lnTo>
                      <a:pt x="48" y="4"/>
                    </a:lnTo>
                    <a:lnTo>
                      <a:pt x="54" y="4"/>
                    </a:lnTo>
                    <a:lnTo>
                      <a:pt x="70" y="8"/>
                    </a:lnTo>
                    <a:lnTo>
                      <a:pt x="7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8" name="Freeform 28">
                <a:extLst>
                  <a:ext uri="{FF2B5EF4-FFF2-40B4-BE49-F238E27FC236}">
                    <a16:creationId xmlns:a16="http://schemas.microsoft.com/office/drawing/2014/main" id="{3F599499-4F03-B7DE-E48E-691FBB2E9313}"/>
                  </a:ext>
                </a:extLst>
              </p:cNvPr>
              <p:cNvSpPr>
                <a:spLocks/>
              </p:cNvSpPr>
              <p:nvPr/>
            </p:nvSpPr>
            <p:spPr bwMode="auto">
              <a:xfrm>
                <a:off x="2398" y="1457"/>
                <a:ext cx="74" cy="18"/>
              </a:xfrm>
              <a:custGeom>
                <a:avLst/>
                <a:gdLst>
                  <a:gd name="T0" fmla="*/ 0 w 74"/>
                  <a:gd name="T1" fmla="*/ 6 h 18"/>
                  <a:gd name="T2" fmla="*/ 0 w 74"/>
                  <a:gd name="T3" fmla="*/ 6 h 18"/>
                  <a:gd name="T4" fmla="*/ 2 w 74"/>
                  <a:gd name="T5" fmla="*/ 4 h 18"/>
                  <a:gd name="T6" fmla="*/ 2 w 74"/>
                  <a:gd name="T7" fmla="*/ 4 h 18"/>
                  <a:gd name="T8" fmla="*/ 20 w 74"/>
                  <a:gd name="T9" fmla="*/ 4 h 18"/>
                  <a:gd name="T10" fmla="*/ 38 w 74"/>
                  <a:gd name="T11" fmla="*/ 4 h 18"/>
                  <a:gd name="T12" fmla="*/ 38 w 74"/>
                  <a:gd name="T13" fmla="*/ 4 h 18"/>
                  <a:gd name="T14" fmla="*/ 50 w 74"/>
                  <a:gd name="T15" fmla="*/ 4 h 18"/>
                  <a:gd name="T16" fmla="*/ 56 w 74"/>
                  <a:gd name="T17" fmla="*/ 2 h 18"/>
                  <a:gd name="T18" fmla="*/ 64 w 74"/>
                  <a:gd name="T19" fmla="*/ 0 h 18"/>
                  <a:gd name="T20" fmla="*/ 64 w 74"/>
                  <a:gd name="T21" fmla="*/ 0 h 18"/>
                  <a:gd name="T22" fmla="*/ 66 w 74"/>
                  <a:gd name="T23" fmla="*/ 0 h 18"/>
                  <a:gd name="T24" fmla="*/ 68 w 74"/>
                  <a:gd name="T25" fmla="*/ 0 h 18"/>
                  <a:gd name="T26" fmla="*/ 72 w 74"/>
                  <a:gd name="T27" fmla="*/ 2 h 18"/>
                  <a:gd name="T28" fmla="*/ 74 w 74"/>
                  <a:gd name="T29" fmla="*/ 4 h 18"/>
                  <a:gd name="T30" fmla="*/ 74 w 74"/>
                  <a:gd name="T31" fmla="*/ 4 h 18"/>
                  <a:gd name="T32" fmla="*/ 74 w 74"/>
                  <a:gd name="T33" fmla="*/ 8 h 18"/>
                  <a:gd name="T34" fmla="*/ 74 w 74"/>
                  <a:gd name="T35" fmla="*/ 8 h 18"/>
                  <a:gd name="T36" fmla="*/ 74 w 74"/>
                  <a:gd name="T37" fmla="*/ 16 h 18"/>
                  <a:gd name="T38" fmla="*/ 72 w 74"/>
                  <a:gd name="T39" fmla="*/ 18 h 18"/>
                  <a:gd name="T40" fmla="*/ 68 w 74"/>
                  <a:gd name="T41" fmla="*/ 18 h 18"/>
                  <a:gd name="T42" fmla="*/ 68 w 74"/>
                  <a:gd name="T43" fmla="*/ 18 h 18"/>
                  <a:gd name="T44" fmla="*/ 66 w 74"/>
                  <a:gd name="T45" fmla="*/ 18 h 18"/>
                  <a:gd name="T46" fmla="*/ 66 w 74"/>
                  <a:gd name="T47" fmla="*/ 18 h 18"/>
                  <a:gd name="T48" fmla="*/ 64 w 74"/>
                  <a:gd name="T49" fmla="*/ 14 h 18"/>
                  <a:gd name="T50" fmla="*/ 60 w 74"/>
                  <a:gd name="T51" fmla="*/ 12 h 18"/>
                  <a:gd name="T52" fmla="*/ 58 w 74"/>
                  <a:gd name="T53" fmla="*/ 12 h 18"/>
                  <a:gd name="T54" fmla="*/ 54 w 74"/>
                  <a:gd name="T55" fmla="*/ 12 h 18"/>
                  <a:gd name="T56" fmla="*/ 54 w 74"/>
                  <a:gd name="T57" fmla="*/ 12 h 18"/>
                  <a:gd name="T58" fmla="*/ 48 w 74"/>
                  <a:gd name="T59" fmla="*/ 16 h 18"/>
                  <a:gd name="T60" fmla="*/ 42 w 74"/>
                  <a:gd name="T61" fmla="*/ 16 h 18"/>
                  <a:gd name="T62" fmla="*/ 36 w 74"/>
                  <a:gd name="T63" fmla="*/ 16 h 18"/>
                  <a:gd name="T64" fmla="*/ 30 w 74"/>
                  <a:gd name="T65" fmla="*/ 18 h 18"/>
                  <a:gd name="T66" fmla="*/ 30 w 74"/>
                  <a:gd name="T67" fmla="*/ 18 h 18"/>
                  <a:gd name="T68" fmla="*/ 26 w 74"/>
                  <a:gd name="T69" fmla="*/ 18 h 18"/>
                  <a:gd name="T70" fmla="*/ 24 w 74"/>
                  <a:gd name="T71" fmla="*/ 18 h 18"/>
                  <a:gd name="T72" fmla="*/ 22 w 74"/>
                  <a:gd name="T73" fmla="*/ 18 h 18"/>
                  <a:gd name="T74" fmla="*/ 22 w 74"/>
                  <a:gd name="T75" fmla="*/ 18 h 18"/>
                  <a:gd name="T76" fmla="*/ 20 w 74"/>
                  <a:gd name="T77" fmla="*/ 18 h 18"/>
                  <a:gd name="T78" fmla="*/ 20 w 74"/>
                  <a:gd name="T79" fmla="*/ 18 h 18"/>
                  <a:gd name="T80" fmla="*/ 16 w 74"/>
                  <a:gd name="T81" fmla="*/ 14 h 18"/>
                  <a:gd name="T82" fmla="*/ 10 w 74"/>
                  <a:gd name="T83" fmla="*/ 12 h 18"/>
                  <a:gd name="T84" fmla="*/ 10 w 74"/>
                  <a:gd name="T85" fmla="*/ 12 h 18"/>
                  <a:gd name="T86" fmla="*/ 8 w 74"/>
                  <a:gd name="T87" fmla="*/ 12 h 18"/>
                  <a:gd name="T88" fmla="*/ 4 w 74"/>
                  <a:gd name="T89" fmla="*/ 14 h 18"/>
                  <a:gd name="T90" fmla="*/ 4 w 74"/>
                  <a:gd name="T91" fmla="*/ 14 h 18"/>
                  <a:gd name="T92" fmla="*/ 2 w 74"/>
                  <a:gd name="T93" fmla="*/ 12 h 18"/>
                  <a:gd name="T94" fmla="*/ 0 w 74"/>
                  <a:gd name="T95" fmla="*/ 10 h 18"/>
                  <a:gd name="T96" fmla="*/ 0 w 74"/>
                  <a:gd name="T97" fmla="*/ 10 h 18"/>
                  <a:gd name="T98" fmla="*/ 0 w 74"/>
                  <a:gd name="T99" fmla="*/ 8 h 18"/>
                  <a:gd name="T100" fmla="*/ 0 w 74"/>
                  <a:gd name="T101" fmla="*/ 8 h 18"/>
                  <a:gd name="T102" fmla="*/ 0 w 74"/>
                  <a:gd name="T103" fmla="*/ 6 h 18"/>
                  <a:gd name="T104" fmla="*/ 0 w 74"/>
                  <a:gd name="T10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18">
                    <a:moveTo>
                      <a:pt x="0" y="6"/>
                    </a:moveTo>
                    <a:lnTo>
                      <a:pt x="0" y="6"/>
                    </a:lnTo>
                    <a:lnTo>
                      <a:pt x="2" y="4"/>
                    </a:lnTo>
                    <a:lnTo>
                      <a:pt x="2" y="4"/>
                    </a:lnTo>
                    <a:lnTo>
                      <a:pt x="20" y="4"/>
                    </a:lnTo>
                    <a:lnTo>
                      <a:pt x="38" y="4"/>
                    </a:lnTo>
                    <a:lnTo>
                      <a:pt x="38" y="4"/>
                    </a:lnTo>
                    <a:lnTo>
                      <a:pt x="50" y="4"/>
                    </a:lnTo>
                    <a:lnTo>
                      <a:pt x="56" y="2"/>
                    </a:lnTo>
                    <a:lnTo>
                      <a:pt x="64" y="0"/>
                    </a:lnTo>
                    <a:lnTo>
                      <a:pt x="64" y="0"/>
                    </a:lnTo>
                    <a:lnTo>
                      <a:pt x="66" y="0"/>
                    </a:lnTo>
                    <a:lnTo>
                      <a:pt x="68" y="0"/>
                    </a:lnTo>
                    <a:lnTo>
                      <a:pt x="72" y="2"/>
                    </a:lnTo>
                    <a:lnTo>
                      <a:pt x="74" y="4"/>
                    </a:lnTo>
                    <a:lnTo>
                      <a:pt x="74" y="4"/>
                    </a:lnTo>
                    <a:lnTo>
                      <a:pt x="74" y="8"/>
                    </a:lnTo>
                    <a:lnTo>
                      <a:pt x="74" y="8"/>
                    </a:lnTo>
                    <a:lnTo>
                      <a:pt x="74" y="16"/>
                    </a:lnTo>
                    <a:lnTo>
                      <a:pt x="72" y="18"/>
                    </a:lnTo>
                    <a:lnTo>
                      <a:pt x="68" y="18"/>
                    </a:lnTo>
                    <a:lnTo>
                      <a:pt x="68" y="18"/>
                    </a:lnTo>
                    <a:lnTo>
                      <a:pt x="66" y="18"/>
                    </a:lnTo>
                    <a:lnTo>
                      <a:pt x="66" y="18"/>
                    </a:lnTo>
                    <a:lnTo>
                      <a:pt x="64" y="14"/>
                    </a:lnTo>
                    <a:lnTo>
                      <a:pt x="60" y="12"/>
                    </a:lnTo>
                    <a:lnTo>
                      <a:pt x="58" y="12"/>
                    </a:lnTo>
                    <a:lnTo>
                      <a:pt x="54" y="12"/>
                    </a:lnTo>
                    <a:lnTo>
                      <a:pt x="54" y="12"/>
                    </a:lnTo>
                    <a:lnTo>
                      <a:pt x="48" y="16"/>
                    </a:lnTo>
                    <a:lnTo>
                      <a:pt x="42" y="16"/>
                    </a:lnTo>
                    <a:lnTo>
                      <a:pt x="36" y="16"/>
                    </a:lnTo>
                    <a:lnTo>
                      <a:pt x="30" y="18"/>
                    </a:lnTo>
                    <a:lnTo>
                      <a:pt x="30" y="18"/>
                    </a:lnTo>
                    <a:lnTo>
                      <a:pt x="26" y="18"/>
                    </a:lnTo>
                    <a:lnTo>
                      <a:pt x="24" y="18"/>
                    </a:lnTo>
                    <a:lnTo>
                      <a:pt x="22" y="18"/>
                    </a:lnTo>
                    <a:lnTo>
                      <a:pt x="22" y="18"/>
                    </a:lnTo>
                    <a:lnTo>
                      <a:pt x="20" y="18"/>
                    </a:lnTo>
                    <a:lnTo>
                      <a:pt x="20" y="18"/>
                    </a:lnTo>
                    <a:lnTo>
                      <a:pt x="16" y="14"/>
                    </a:lnTo>
                    <a:lnTo>
                      <a:pt x="10" y="12"/>
                    </a:lnTo>
                    <a:lnTo>
                      <a:pt x="10" y="12"/>
                    </a:lnTo>
                    <a:lnTo>
                      <a:pt x="8" y="12"/>
                    </a:lnTo>
                    <a:lnTo>
                      <a:pt x="4" y="14"/>
                    </a:lnTo>
                    <a:lnTo>
                      <a:pt x="4" y="14"/>
                    </a:lnTo>
                    <a:lnTo>
                      <a:pt x="2" y="12"/>
                    </a:lnTo>
                    <a:lnTo>
                      <a:pt x="0" y="10"/>
                    </a:lnTo>
                    <a:lnTo>
                      <a:pt x="0" y="10"/>
                    </a:lnTo>
                    <a:lnTo>
                      <a:pt x="0" y="8"/>
                    </a:lnTo>
                    <a:lnTo>
                      <a:pt x="0"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9" name="Freeform 29">
                <a:extLst>
                  <a:ext uri="{FF2B5EF4-FFF2-40B4-BE49-F238E27FC236}">
                    <a16:creationId xmlns:a16="http://schemas.microsoft.com/office/drawing/2014/main" id="{3607D543-1778-CB6A-3122-9B5BC558E7D1}"/>
                  </a:ext>
                </a:extLst>
              </p:cNvPr>
              <p:cNvSpPr>
                <a:spLocks/>
              </p:cNvSpPr>
              <p:nvPr/>
            </p:nvSpPr>
            <p:spPr bwMode="auto">
              <a:xfrm>
                <a:off x="2666" y="1459"/>
                <a:ext cx="58" cy="24"/>
              </a:xfrm>
              <a:custGeom>
                <a:avLst/>
                <a:gdLst>
                  <a:gd name="T0" fmla="*/ 58 w 58"/>
                  <a:gd name="T1" fmla="*/ 4 h 24"/>
                  <a:gd name="T2" fmla="*/ 58 w 58"/>
                  <a:gd name="T3" fmla="*/ 4 h 24"/>
                  <a:gd name="T4" fmla="*/ 58 w 58"/>
                  <a:gd name="T5" fmla="*/ 8 h 24"/>
                  <a:gd name="T6" fmla="*/ 58 w 58"/>
                  <a:gd name="T7" fmla="*/ 8 h 24"/>
                  <a:gd name="T8" fmla="*/ 56 w 58"/>
                  <a:gd name="T9" fmla="*/ 12 h 24"/>
                  <a:gd name="T10" fmla="*/ 54 w 58"/>
                  <a:gd name="T11" fmla="*/ 16 h 24"/>
                  <a:gd name="T12" fmla="*/ 52 w 58"/>
                  <a:gd name="T13" fmla="*/ 18 h 24"/>
                  <a:gd name="T14" fmla="*/ 50 w 58"/>
                  <a:gd name="T15" fmla="*/ 18 h 24"/>
                  <a:gd name="T16" fmla="*/ 50 w 58"/>
                  <a:gd name="T17" fmla="*/ 18 h 24"/>
                  <a:gd name="T18" fmla="*/ 48 w 58"/>
                  <a:gd name="T19" fmla="*/ 18 h 24"/>
                  <a:gd name="T20" fmla="*/ 48 w 58"/>
                  <a:gd name="T21" fmla="*/ 18 h 24"/>
                  <a:gd name="T22" fmla="*/ 46 w 58"/>
                  <a:gd name="T23" fmla="*/ 16 h 24"/>
                  <a:gd name="T24" fmla="*/ 44 w 58"/>
                  <a:gd name="T25" fmla="*/ 16 h 24"/>
                  <a:gd name="T26" fmla="*/ 40 w 58"/>
                  <a:gd name="T27" fmla="*/ 18 h 24"/>
                  <a:gd name="T28" fmla="*/ 40 w 58"/>
                  <a:gd name="T29" fmla="*/ 18 h 24"/>
                  <a:gd name="T30" fmla="*/ 38 w 58"/>
                  <a:gd name="T31" fmla="*/ 20 h 24"/>
                  <a:gd name="T32" fmla="*/ 38 w 58"/>
                  <a:gd name="T33" fmla="*/ 20 h 24"/>
                  <a:gd name="T34" fmla="*/ 30 w 58"/>
                  <a:gd name="T35" fmla="*/ 18 h 24"/>
                  <a:gd name="T36" fmla="*/ 30 w 58"/>
                  <a:gd name="T37" fmla="*/ 18 h 24"/>
                  <a:gd name="T38" fmla="*/ 28 w 58"/>
                  <a:gd name="T39" fmla="*/ 18 h 24"/>
                  <a:gd name="T40" fmla="*/ 28 w 58"/>
                  <a:gd name="T41" fmla="*/ 18 h 24"/>
                  <a:gd name="T42" fmla="*/ 24 w 58"/>
                  <a:gd name="T43" fmla="*/ 14 h 24"/>
                  <a:gd name="T44" fmla="*/ 20 w 58"/>
                  <a:gd name="T45" fmla="*/ 14 h 24"/>
                  <a:gd name="T46" fmla="*/ 16 w 58"/>
                  <a:gd name="T47" fmla="*/ 16 h 24"/>
                  <a:gd name="T48" fmla="*/ 10 w 58"/>
                  <a:gd name="T49" fmla="*/ 20 h 24"/>
                  <a:gd name="T50" fmla="*/ 10 w 58"/>
                  <a:gd name="T51" fmla="*/ 20 h 24"/>
                  <a:gd name="T52" fmla="*/ 10 w 58"/>
                  <a:gd name="T53" fmla="*/ 22 h 24"/>
                  <a:gd name="T54" fmla="*/ 8 w 58"/>
                  <a:gd name="T55" fmla="*/ 24 h 24"/>
                  <a:gd name="T56" fmla="*/ 8 w 58"/>
                  <a:gd name="T57" fmla="*/ 24 h 24"/>
                  <a:gd name="T58" fmla="*/ 2 w 58"/>
                  <a:gd name="T59" fmla="*/ 20 h 24"/>
                  <a:gd name="T60" fmla="*/ 0 w 58"/>
                  <a:gd name="T61" fmla="*/ 16 h 24"/>
                  <a:gd name="T62" fmla="*/ 0 w 58"/>
                  <a:gd name="T63" fmla="*/ 10 h 24"/>
                  <a:gd name="T64" fmla="*/ 0 w 58"/>
                  <a:gd name="T65" fmla="*/ 10 h 24"/>
                  <a:gd name="T66" fmla="*/ 2 w 58"/>
                  <a:gd name="T67" fmla="*/ 2 h 24"/>
                  <a:gd name="T68" fmla="*/ 4 w 58"/>
                  <a:gd name="T69" fmla="*/ 0 h 24"/>
                  <a:gd name="T70" fmla="*/ 6 w 58"/>
                  <a:gd name="T71" fmla="*/ 0 h 24"/>
                  <a:gd name="T72" fmla="*/ 6 w 58"/>
                  <a:gd name="T73" fmla="*/ 0 h 24"/>
                  <a:gd name="T74" fmla="*/ 14 w 58"/>
                  <a:gd name="T75" fmla="*/ 2 h 24"/>
                  <a:gd name="T76" fmla="*/ 22 w 58"/>
                  <a:gd name="T77" fmla="*/ 2 h 24"/>
                  <a:gd name="T78" fmla="*/ 30 w 58"/>
                  <a:gd name="T79" fmla="*/ 0 h 24"/>
                  <a:gd name="T80" fmla="*/ 36 w 58"/>
                  <a:gd name="T81" fmla="*/ 0 h 24"/>
                  <a:gd name="T82" fmla="*/ 36 w 58"/>
                  <a:gd name="T83" fmla="*/ 0 h 24"/>
                  <a:gd name="T84" fmla="*/ 44 w 58"/>
                  <a:gd name="T85" fmla="*/ 4 h 24"/>
                  <a:gd name="T86" fmla="*/ 48 w 58"/>
                  <a:gd name="T87" fmla="*/ 4 h 24"/>
                  <a:gd name="T88" fmla="*/ 52 w 58"/>
                  <a:gd name="T89" fmla="*/ 4 h 24"/>
                  <a:gd name="T90" fmla="*/ 52 w 58"/>
                  <a:gd name="T91" fmla="*/ 4 h 24"/>
                  <a:gd name="T92" fmla="*/ 54 w 58"/>
                  <a:gd name="T93" fmla="*/ 2 h 24"/>
                  <a:gd name="T94" fmla="*/ 56 w 58"/>
                  <a:gd name="T95" fmla="*/ 2 h 24"/>
                  <a:gd name="T96" fmla="*/ 58 w 58"/>
                  <a:gd name="T97" fmla="*/ 4 h 24"/>
                  <a:gd name="T98" fmla="*/ 58 w 58"/>
                  <a:gd name="T9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24">
                    <a:moveTo>
                      <a:pt x="58" y="4"/>
                    </a:moveTo>
                    <a:lnTo>
                      <a:pt x="58" y="4"/>
                    </a:lnTo>
                    <a:lnTo>
                      <a:pt x="58" y="8"/>
                    </a:lnTo>
                    <a:lnTo>
                      <a:pt x="58" y="8"/>
                    </a:lnTo>
                    <a:lnTo>
                      <a:pt x="56" y="12"/>
                    </a:lnTo>
                    <a:lnTo>
                      <a:pt x="54" y="16"/>
                    </a:lnTo>
                    <a:lnTo>
                      <a:pt x="52" y="18"/>
                    </a:lnTo>
                    <a:lnTo>
                      <a:pt x="50" y="18"/>
                    </a:lnTo>
                    <a:lnTo>
                      <a:pt x="50" y="18"/>
                    </a:lnTo>
                    <a:lnTo>
                      <a:pt x="48" y="18"/>
                    </a:lnTo>
                    <a:lnTo>
                      <a:pt x="48" y="18"/>
                    </a:lnTo>
                    <a:lnTo>
                      <a:pt x="46" y="16"/>
                    </a:lnTo>
                    <a:lnTo>
                      <a:pt x="44" y="16"/>
                    </a:lnTo>
                    <a:lnTo>
                      <a:pt x="40" y="18"/>
                    </a:lnTo>
                    <a:lnTo>
                      <a:pt x="40" y="18"/>
                    </a:lnTo>
                    <a:lnTo>
                      <a:pt x="38" y="20"/>
                    </a:lnTo>
                    <a:lnTo>
                      <a:pt x="38" y="20"/>
                    </a:lnTo>
                    <a:lnTo>
                      <a:pt x="30" y="18"/>
                    </a:lnTo>
                    <a:lnTo>
                      <a:pt x="30" y="18"/>
                    </a:lnTo>
                    <a:lnTo>
                      <a:pt x="28" y="18"/>
                    </a:lnTo>
                    <a:lnTo>
                      <a:pt x="28" y="18"/>
                    </a:lnTo>
                    <a:lnTo>
                      <a:pt x="24" y="14"/>
                    </a:lnTo>
                    <a:lnTo>
                      <a:pt x="20" y="14"/>
                    </a:lnTo>
                    <a:lnTo>
                      <a:pt x="16" y="16"/>
                    </a:lnTo>
                    <a:lnTo>
                      <a:pt x="10" y="20"/>
                    </a:lnTo>
                    <a:lnTo>
                      <a:pt x="10" y="20"/>
                    </a:lnTo>
                    <a:lnTo>
                      <a:pt x="10" y="22"/>
                    </a:lnTo>
                    <a:lnTo>
                      <a:pt x="8" y="24"/>
                    </a:lnTo>
                    <a:lnTo>
                      <a:pt x="8" y="24"/>
                    </a:lnTo>
                    <a:lnTo>
                      <a:pt x="2" y="20"/>
                    </a:lnTo>
                    <a:lnTo>
                      <a:pt x="0" y="16"/>
                    </a:lnTo>
                    <a:lnTo>
                      <a:pt x="0" y="10"/>
                    </a:lnTo>
                    <a:lnTo>
                      <a:pt x="0" y="10"/>
                    </a:lnTo>
                    <a:lnTo>
                      <a:pt x="2" y="2"/>
                    </a:lnTo>
                    <a:lnTo>
                      <a:pt x="4" y="0"/>
                    </a:lnTo>
                    <a:lnTo>
                      <a:pt x="6" y="0"/>
                    </a:lnTo>
                    <a:lnTo>
                      <a:pt x="6" y="0"/>
                    </a:lnTo>
                    <a:lnTo>
                      <a:pt x="14" y="2"/>
                    </a:lnTo>
                    <a:lnTo>
                      <a:pt x="22" y="2"/>
                    </a:lnTo>
                    <a:lnTo>
                      <a:pt x="30" y="0"/>
                    </a:lnTo>
                    <a:lnTo>
                      <a:pt x="36" y="0"/>
                    </a:lnTo>
                    <a:lnTo>
                      <a:pt x="36" y="0"/>
                    </a:lnTo>
                    <a:lnTo>
                      <a:pt x="44" y="4"/>
                    </a:lnTo>
                    <a:lnTo>
                      <a:pt x="48" y="4"/>
                    </a:lnTo>
                    <a:lnTo>
                      <a:pt x="52" y="4"/>
                    </a:lnTo>
                    <a:lnTo>
                      <a:pt x="52" y="4"/>
                    </a:lnTo>
                    <a:lnTo>
                      <a:pt x="54" y="2"/>
                    </a:lnTo>
                    <a:lnTo>
                      <a:pt x="56" y="2"/>
                    </a:lnTo>
                    <a:lnTo>
                      <a:pt x="58" y="4"/>
                    </a:lnTo>
                    <a:lnTo>
                      <a:pt x="5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0" name="Freeform 30">
                <a:extLst>
                  <a:ext uri="{FF2B5EF4-FFF2-40B4-BE49-F238E27FC236}">
                    <a16:creationId xmlns:a16="http://schemas.microsoft.com/office/drawing/2014/main" id="{9FFD1FAE-94DA-37F9-7853-4D17571091BF}"/>
                  </a:ext>
                </a:extLst>
              </p:cNvPr>
              <p:cNvSpPr>
                <a:spLocks/>
              </p:cNvSpPr>
              <p:nvPr/>
            </p:nvSpPr>
            <p:spPr bwMode="auto">
              <a:xfrm>
                <a:off x="5802" y="2817"/>
                <a:ext cx="44" cy="42"/>
              </a:xfrm>
              <a:custGeom>
                <a:avLst/>
                <a:gdLst>
                  <a:gd name="T0" fmla="*/ 38 w 44"/>
                  <a:gd name="T1" fmla="*/ 38 h 42"/>
                  <a:gd name="T2" fmla="*/ 38 w 44"/>
                  <a:gd name="T3" fmla="*/ 38 h 42"/>
                  <a:gd name="T4" fmla="*/ 38 w 44"/>
                  <a:gd name="T5" fmla="*/ 36 h 42"/>
                  <a:gd name="T6" fmla="*/ 36 w 44"/>
                  <a:gd name="T7" fmla="*/ 36 h 42"/>
                  <a:gd name="T8" fmla="*/ 36 w 44"/>
                  <a:gd name="T9" fmla="*/ 36 h 42"/>
                  <a:gd name="T10" fmla="*/ 32 w 44"/>
                  <a:gd name="T11" fmla="*/ 32 h 42"/>
                  <a:gd name="T12" fmla="*/ 26 w 44"/>
                  <a:gd name="T13" fmla="*/ 34 h 42"/>
                  <a:gd name="T14" fmla="*/ 22 w 44"/>
                  <a:gd name="T15" fmla="*/ 36 h 42"/>
                  <a:gd name="T16" fmla="*/ 18 w 44"/>
                  <a:gd name="T17" fmla="*/ 42 h 42"/>
                  <a:gd name="T18" fmla="*/ 18 w 44"/>
                  <a:gd name="T19" fmla="*/ 42 h 42"/>
                  <a:gd name="T20" fmla="*/ 10 w 44"/>
                  <a:gd name="T21" fmla="*/ 36 h 42"/>
                  <a:gd name="T22" fmla="*/ 10 w 44"/>
                  <a:gd name="T23" fmla="*/ 36 h 42"/>
                  <a:gd name="T24" fmla="*/ 8 w 44"/>
                  <a:gd name="T25" fmla="*/ 34 h 42"/>
                  <a:gd name="T26" fmla="*/ 6 w 44"/>
                  <a:gd name="T27" fmla="*/ 36 h 42"/>
                  <a:gd name="T28" fmla="*/ 2 w 44"/>
                  <a:gd name="T29" fmla="*/ 36 h 42"/>
                  <a:gd name="T30" fmla="*/ 0 w 44"/>
                  <a:gd name="T31" fmla="*/ 32 h 42"/>
                  <a:gd name="T32" fmla="*/ 0 w 44"/>
                  <a:gd name="T33" fmla="*/ 32 h 42"/>
                  <a:gd name="T34" fmla="*/ 0 w 44"/>
                  <a:gd name="T35" fmla="*/ 28 h 42"/>
                  <a:gd name="T36" fmla="*/ 0 w 44"/>
                  <a:gd name="T37" fmla="*/ 24 h 42"/>
                  <a:gd name="T38" fmla="*/ 0 w 44"/>
                  <a:gd name="T39" fmla="*/ 24 h 42"/>
                  <a:gd name="T40" fmla="*/ 4 w 44"/>
                  <a:gd name="T41" fmla="*/ 20 h 42"/>
                  <a:gd name="T42" fmla="*/ 6 w 44"/>
                  <a:gd name="T43" fmla="*/ 20 h 42"/>
                  <a:gd name="T44" fmla="*/ 6 w 44"/>
                  <a:gd name="T45" fmla="*/ 20 h 42"/>
                  <a:gd name="T46" fmla="*/ 8 w 44"/>
                  <a:gd name="T47" fmla="*/ 22 h 42"/>
                  <a:gd name="T48" fmla="*/ 10 w 44"/>
                  <a:gd name="T49" fmla="*/ 22 h 42"/>
                  <a:gd name="T50" fmla="*/ 14 w 44"/>
                  <a:gd name="T51" fmla="*/ 18 h 42"/>
                  <a:gd name="T52" fmla="*/ 14 w 44"/>
                  <a:gd name="T53" fmla="*/ 18 h 42"/>
                  <a:gd name="T54" fmla="*/ 16 w 44"/>
                  <a:gd name="T55" fmla="*/ 14 h 42"/>
                  <a:gd name="T56" fmla="*/ 16 w 44"/>
                  <a:gd name="T57" fmla="*/ 8 h 42"/>
                  <a:gd name="T58" fmla="*/ 16 w 44"/>
                  <a:gd name="T59" fmla="*/ 8 h 42"/>
                  <a:gd name="T60" fmla="*/ 18 w 44"/>
                  <a:gd name="T61" fmla="*/ 0 h 42"/>
                  <a:gd name="T62" fmla="*/ 20 w 44"/>
                  <a:gd name="T63" fmla="*/ 0 h 42"/>
                  <a:gd name="T64" fmla="*/ 20 w 44"/>
                  <a:gd name="T65" fmla="*/ 2 h 42"/>
                  <a:gd name="T66" fmla="*/ 24 w 44"/>
                  <a:gd name="T67" fmla="*/ 10 h 42"/>
                  <a:gd name="T68" fmla="*/ 24 w 44"/>
                  <a:gd name="T69" fmla="*/ 10 h 42"/>
                  <a:gd name="T70" fmla="*/ 26 w 44"/>
                  <a:gd name="T71" fmla="*/ 12 h 42"/>
                  <a:gd name="T72" fmla="*/ 26 w 44"/>
                  <a:gd name="T73" fmla="*/ 12 h 42"/>
                  <a:gd name="T74" fmla="*/ 30 w 44"/>
                  <a:gd name="T75" fmla="*/ 14 h 42"/>
                  <a:gd name="T76" fmla="*/ 34 w 44"/>
                  <a:gd name="T77" fmla="*/ 16 h 42"/>
                  <a:gd name="T78" fmla="*/ 36 w 44"/>
                  <a:gd name="T79" fmla="*/ 18 h 42"/>
                  <a:gd name="T80" fmla="*/ 40 w 44"/>
                  <a:gd name="T81" fmla="*/ 20 h 42"/>
                  <a:gd name="T82" fmla="*/ 40 w 44"/>
                  <a:gd name="T83" fmla="*/ 20 h 42"/>
                  <a:gd name="T84" fmla="*/ 44 w 44"/>
                  <a:gd name="T85" fmla="*/ 28 h 42"/>
                  <a:gd name="T86" fmla="*/ 44 w 44"/>
                  <a:gd name="T87" fmla="*/ 36 h 42"/>
                  <a:gd name="T88" fmla="*/ 44 w 44"/>
                  <a:gd name="T89" fmla="*/ 36 h 42"/>
                  <a:gd name="T90" fmla="*/ 42 w 44"/>
                  <a:gd name="T91" fmla="*/ 40 h 42"/>
                  <a:gd name="T92" fmla="*/ 42 w 44"/>
                  <a:gd name="T93" fmla="*/ 40 h 42"/>
                  <a:gd name="T94" fmla="*/ 38 w 44"/>
                  <a:gd name="T95" fmla="*/ 38 h 42"/>
                  <a:gd name="T96" fmla="*/ 38 w 44"/>
                  <a:gd name="T97"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2">
                    <a:moveTo>
                      <a:pt x="38" y="38"/>
                    </a:moveTo>
                    <a:lnTo>
                      <a:pt x="38" y="38"/>
                    </a:lnTo>
                    <a:lnTo>
                      <a:pt x="38" y="36"/>
                    </a:lnTo>
                    <a:lnTo>
                      <a:pt x="36" y="36"/>
                    </a:lnTo>
                    <a:lnTo>
                      <a:pt x="36" y="36"/>
                    </a:lnTo>
                    <a:lnTo>
                      <a:pt x="32" y="32"/>
                    </a:lnTo>
                    <a:lnTo>
                      <a:pt x="26" y="34"/>
                    </a:lnTo>
                    <a:lnTo>
                      <a:pt x="22" y="36"/>
                    </a:lnTo>
                    <a:lnTo>
                      <a:pt x="18" y="42"/>
                    </a:lnTo>
                    <a:lnTo>
                      <a:pt x="18" y="42"/>
                    </a:lnTo>
                    <a:lnTo>
                      <a:pt x="10" y="36"/>
                    </a:lnTo>
                    <a:lnTo>
                      <a:pt x="10" y="36"/>
                    </a:lnTo>
                    <a:lnTo>
                      <a:pt x="8" y="34"/>
                    </a:lnTo>
                    <a:lnTo>
                      <a:pt x="6" y="36"/>
                    </a:lnTo>
                    <a:lnTo>
                      <a:pt x="2" y="36"/>
                    </a:lnTo>
                    <a:lnTo>
                      <a:pt x="0" y="32"/>
                    </a:lnTo>
                    <a:lnTo>
                      <a:pt x="0" y="32"/>
                    </a:lnTo>
                    <a:lnTo>
                      <a:pt x="0" y="28"/>
                    </a:lnTo>
                    <a:lnTo>
                      <a:pt x="0" y="24"/>
                    </a:lnTo>
                    <a:lnTo>
                      <a:pt x="0" y="24"/>
                    </a:lnTo>
                    <a:lnTo>
                      <a:pt x="4" y="20"/>
                    </a:lnTo>
                    <a:lnTo>
                      <a:pt x="6" y="20"/>
                    </a:lnTo>
                    <a:lnTo>
                      <a:pt x="6" y="20"/>
                    </a:lnTo>
                    <a:lnTo>
                      <a:pt x="8" y="22"/>
                    </a:lnTo>
                    <a:lnTo>
                      <a:pt x="10" y="22"/>
                    </a:lnTo>
                    <a:lnTo>
                      <a:pt x="14" y="18"/>
                    </a:lnTo>
                    <a:lnTo>
                      <a:pt x="14" y="18"/>
                    </a:lnTo>
                    <a:lnTo>
                      <a:pt x="16" y="14"/>
                    </a:lnTo>
                    <a:lnTo>
                      <a:pt x="16" y="8"/>
                    </a:lnTo>
                    <a:lnTo>
                      <a:pt x="16" y="8"/>
                    </a:lnTo>
                    <a:lnTo>
                      <a:pt x="18" y="0"/>
                    </a:lnTo>
                    <a:lnTo>
                      <a:pt x="20" y="0"/>
                    </a:lnTo>
                    <a:lnTo>
                      <a:pt x="20" y="2"/>
                    </a:lnTo>
                    <a:lnTo>
                      <a:pt x="24" y="10"/>
                    </a:lnTo>
                    <a:lnTo>
                      <a:pt x="24" y="10"/>
                    </a:lnTo>
                    <a:lnTo>
                      <a:pt x="26" y="12"/>
                    </a:lnTo>
                    <a:lnTo>
                      <a:pt x="26" y="12"/>
                    </a:lnTo>
                    <a:lnTo>
                      <a:pt x="30" y="14"/>
                    </a:lnTo>
                    <a:lnTo>
                      <a:pt x="34" y="16"/>
                    </a:lnTo>
                    <a:lnTo>
                      <a:pt x="36" y="18"/>
                    </a:lnTo>
                    <a:lnTo>
                      <a:pt x="40" y="20"/>
                    </a:lnTo>
                    <a:lnTo>
                      <a:pt x="40" y="20"/>
                    </a:lnTo>
                    <a:lnTo>
                      <a:pt x="44" y="28"/>
                    </a:lnTo>
                    <a:lnTo>
                      <a:pt x="44" y="36"/>
                    </a:lnTo>
                    <a:lnTo>
                      <a:pt x="44" y="36"/>
                    </a:lnTo>
                    <a:lnTo>
                      <a:pt x="42" y="40"/>
                    </a:lnTo>
                    <a:lnTo>
                      <a:pt x="42" y="40"/>
                    </a:lnTo>
                    <a:lnTo>
                      <a:pt x="38" y="38"/>
                    </a:lnTo>
                    <a:lnTo>
                      <a:pt x="3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1" name="Freeform 31">
                <a:extLst>
                  <a:ext uri="{FF2B5EF4-FFF2-40B4-BE49-F238E27FC236}">
                    <a16:creationId xmlns:a16="http://schemas.microsoft.com/office/drawing/2014/main" id="{11A09D58-4C86-1FBE-58D1-37180BD82DB3}"/>
                  </a:ext>
                </a:extLst>
              </p:cNvPr>
              <p:cNvSpPr>
                <a:spLocks/>
              </p:cNvSpPr>
              <p:nvPr/>
            </p:nvSpPr>
            <p:spPr bwMode="auto">
              <a:xfrm>
                <a:off x="5416" y="1459"/>
                <a:ext cx="46" cy="16"/>
              </a:xfrm>
              <a:custGeom>
                <a:avLst/>
                <a:gdLst>
                  <a:gd name="T0" fmla="*/ 0 w 46"/>
                  <a:gd name="T1" fmla="*/ 8 h 16"/>
                  <a:gd name="T2" fmla="*/ 0 w 46"/>
                  <a:gd name="T3" fmla="*/ 8 h 16"/>
                  <a:gd name="T4" fmla="*/ 0 w 46"/>
                  <a:gd name="T5" fmla="*/ 6 h 16"/>
                  <a:gd name="T6" fmla="*/ 2 w 46"/>
                  <a:gd name="T7" fmla="*/ 2 h 16"/>
                  <a:gd name="T8" fmla="*/ 4 w 46"/>
                  <a:gd name="T9" fmla="*/ 0 h 16"/>
                  <a:gd name="T10" fmla="*/ 6 w 46"/>
                  <a:gd name="T11" fmla="*/ 0 h 16"/>
                  <a:gd name="T12" fmla="*/ 6 w 46"/>
                  <a:gd name="T13" fmla="*/ 0 h 16"/>
                  <a:gd name="T14" fmla="*/ 38 w 46"/>
                  <a:gd name="T15" fmla="*/ 0 h 16"/>
                  <a:gd name="T16" fmla="*/ 38 w 46"/>
                  <a:gd name="T17" fmla="*/ 0 h 16"/>
                  <a:gd name="T18" fmla="*/ 40 w 46"/>
                  <a:gd name="T19" fmla="*/ 2 h 16"/>
                  <a:gd name="T20" fmla="*/ 42 w 46"/>
                  <a:gd name="T21" fmla="*/ 2 h 16"/>
                  <a:gd name="T22" fmla="*/ 44 w 46"/>
                  <a:gd name="T23" fmla="*/ 2 h 16"/>
                  <a:gd name="T24" fmla="*/ 46 w 46"/>
                  <a:gd name="T25" fmla="*/ 4 h 16"/>
                  <a:gd name="T26" fmla="*/ 46 w 46"/>
                  <a:gd name="T27" fmla="*/ 4 h 16"/>
                  <a:gd name="T28" fmla="*/ 46 w 46"/>
                  <a:gd name="T29" fmla="*/ 10 h 16"/>
                  <a:gd name="T30" fmla="*/ 46 w 46"/>
                  <a:gd name="T31" fmla="*/ 10 h 16"/>
                  <a:gd name="T32" fmla="*/ 40 w 46"/>
                  <a:gd name="T33" fmla="*/ 14 h 16"/>
                  <a:gd name="T34" fmla="*/ 36 w 46"/>
                  <a:gd name="T35" fmla="*/ 16 h 16"/>
                  <a:gd name="T36" fmla="*/ 26 w 46"/>
                  <a:gd name="T37" fmla="*/ 14 h 16"/>
                  <a:gd name="T38" fmla="*/ 26 w 46"/>
                  <a:gd name="T39" fmla="*/ 14 h 16"/>
                  <a:gd name="T40" fmla="*/ 18 w 46"/>
                  <a:gd name="T41" fmla="*/ 14 h 16"/>
                  <a:gd name="T42" fmla="*/ 14 w 46"/>
                  <a:gd name="T43" fmla="*/ 14 h 16"/>
                  <a:gd name="T44" fmla="*/ 10 w 46"/>
                  <a:gd name="T45" fmla="*/ 12 h 16"/>
                  <a:gd name="T46" fmla="*/ 10 w 46"/>
                  <a:gd name="T47" fmla="*/ 12 h 16"/>
                  <a:gd name="T48" fmla="*/ 8 w 46"/>
                  <a:gd name="T49" fmla="*/ 12 h 16"/>
                  <a:gd name="T50" fmla="*/ 4 w 46"/>
                  <a:gd name="T51" fmla="*/ 16 h 16"/>
                  <a:gd name="T52" fmla="*/ 2 w 46"/>
                  <a:gd name="T53" fmla="*/ 16 h 16"/>
                  <a:gd name="T54" fmla="*/ 0 w 46"/>
                  <a:gd name="T55" fmla="*/ 12 h 16"/>
                  <a:gd name="T56" fmla="*/ 0 w 46"/>
                  <a:gd name="T57" fmla="*/ 12 h 16"/>
                  <a:gd name="T58" fmla="*/ 0 w 46"/>
                  <a:gd name="T59" fmla="*/ 8 h 16"/>
                  <a:gd name="T60" fmla="*/ 0 w 46"/>
                  <a:gd name="T6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16">
                    <a:moveTo>
                      <a:pt x="0" y="8"/>
                    </a:moveTo>
                    <a:lnTo>
                      <a:pt x="0" y="8"/>
                    </a:lnTo>
                    <a:lnTo>
                      <a:pt x="0" y="6"/>
                    </a:lnTo>
                    <a:lnTo>
                      <a:pt x="2" y="2"/>
                    </a:lnTo>
                    <a:lnTo>
                      <a:pt x="4" y="0"/>
                    </a:lnTo>
                    <a:lnTo>
                      <a:pt x="6" y="0"/>
                    </a:lnTo>
                    <a:lnTo>
                      <a:pt x="6" y="0"/>
                    </a:lnTo>
                    <a:lnTo>
                      <a:pt x="38" y="0"/>
                    </a:lnTo>
                    <a:lnTo>
                      <a:pt x="38" y="0"/>
                    </a:lnTo>
                    <a:lnTo>
                      <a:pt x="40" y="2"/>
                    </a:lnTo>
                    <a:lnTo>
                      <a:pt x="42" y="2"/>
                    </a:lnTo>
                    <a:lnTo>
                      <a:pt x="44" y="2"/>
                    </a:lnTo>
                    <a:lnTo>
                      <a:pt x="46" y="4"/>
                    </a:lnTo>
                    <a:lnTo>
                      <a:pt x="46" y="4"/>
                    </a:lnTo>
                    <a:lnTo>
                      <a:pt x="46" y="10"/>
                    </a:lnTo>
                    <a:lnTo>
                      <a:pt x="46" y="10"/>
                    </a:lnTo>
                    <a:lnTo>
                      <a:pt x="40" y="14"/>
                    </a:lnTo>
                    <a:lnTo>
                      <a:pt x="36" y="16"/>
                    </a:lnTo>
                    <a:lnTo>
                      <a:pt x="26" y="14"/>
                    </a:lnTo>
                    <a:lnTo>
                      <a:pt x="26" y="14"/>
                    </a:lnTo>
                    <a:lnTo>
                      <a:pt x="18" y="14"/>
                    </a:lnTo>
                    <a:lnTo>
                      <a:pt x="14" y="14"/>
                    </a:lnTo>
                    <a:lnTo>
                      <a:pt x="10" y="12"/>
                    </a:lnTo>
                    <a:lnTo>
                      <a:pt x="10" y="12"/>
                    </a:lnTo>
                    <a:lnTo>
                      <a:pt x="8" y="12"/>
                    </a:lnTo>
                    <a:lnTo>
                      <a:pt x="4" y="16"/>
                    </a:lnTo>
                    <a:lnTo>
                      <a:pt x="2" y="16"/>
                    </a:lnTo>
                    <a:lnTo>
                      <a:pt x="0"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2" name="Freeform 32">
                <a:extLst>
                  <a:ext uri="{FF2B5EF4-FFF2-40B4-BE49-F238E27FC236}">
                    <a16:creationId xmlns:a16="http://schemas.microsoft.com/office/drawing/2014/main" id="{EC6961C7-F0EF-D7C8-4DB4-38A5FE84C124}"/>
                  </a:ext>
                </a:extLst>
              </p:cNvPr>
              <p:cNvSpPr>
                <a:spLocks/>
              </p:cNvSpPr>
              <p:nvPr/>
            </p:nvSpPr>
            <p:spPr bwMode="auto">
              <a:xfrm>
                <a:off x="6052" y="1505"/>
                <a:ext cx="20" cy="38"/>
              </a:xfrm>
              <a:custGeom>
                <a:avLst/>
                <a:gdLst>
                  <a:gd name="T0" fmla="*/ 12 w 20"/>
                  <a:gd name="T1" fmla="*/ 10 h 38"/>
                  <a:gd name="T2" fmla="*/ 12 w 20"/>
                  <a:gd name="T3" fmla="*/ 10 h 38"/>
                  <a:gd name="T4" fmla="*/ 14 w 20"/>
                  <a:gd name="T5" fmla="*/ 12 h 38"/>
                  <a:gd name="T6" fmla="*/ 14 w 20"/>
                  <a:gd name="T7" fmla="*/ 12 h 38"/>
                  <a:gd name="T8" fmla="*/ 16 w 20"/>
                  <a:gd name="T9" fmla="*/ 12 h 38"/>
                  <a:gd name="T10" fmla="*/ 18 w 20"/>
                  <a:gd name="T11" fmla="*/ 12 h 38"/>
                  <a:gd name="T12" fmla="*/ 18 w 20"/>
                  <a:gd name="T13" fmla="*/ 12 h 38"/>
                  <a:gd name="T14" fmla="*/ 20 w 20"/>
                  <a:gd name="T15" fmla="*/ 16 h 38"/>
                  <a:gd name="T16" fmla="*/ 20 w 20"/>
                  <a:gd name="T17" fmla="*/ 22 h 38"/>
                  <a:gd name="T18" fmla="*/ 20 w 20"/>
                  <a:gd name="T19" fmla="*/ 22 h 38"/>
                  <a:gd name="T20" fmla="*/ 20 w 20"/>
                  <a:gd name="T21" fmla="*/ 26 h 38"/>
                  <a:gd name="T22" fmla="*/ 20 w 20"/>
                  <a:gd name="T23" fmla="*/ 26 h 38"/>
                  <a:gd name="T24" fmla="*/ 18 w 20"/>
                  <a:gd name="T25" fmla="*/ 26 h 38"/>
                  <a:gd name="T26" fmla="*/ 18 w 20"/>
                  <a:gd name="T27" fmla="*/ 26 h 38"/>
                  <a:gd name="T28" fmla="*/ 18 w 20"/>
                  <a:gd name="T29" fmla="*/ 26 h 38"/>
                  <a:gd name="T30" fmla="*/ 16 w 20"/>
                  <a:gd name="T31" fmla="*/ 30 h 38"/>
                  <a:gd name="T32" fmla="*/ 14 w 20"/>
                  <a:gd name="T33" fmla="*/ 36 h 38"/>
                  <a:gd name="T34" fmla="*/ 14 w 20"/>
                  <a:gd name="T35" fmla="*/ 36 h 38"/>
                  <a:gd name="T36" fmla="*/ 14 w 20"/>
                  <a:gd name="T37" fmla="*/ 36 h 38"/>
                  <a:gd name="T38" fmla="*/ 14 w 20"/>
                  <a:gd name="T39" fmla="*/ 36 h 38"/>
                  <a:gd name="T40" fmla="*/ 10 w 20"/>
                  <a:gd name="T41" fmla="*/ 38 h 38"/>
                  <a:gd name="T42" fmla="*/ 6 w 20"/>
                  <a:gd name="T43" fmla="*/ 38 h 38"/>
                  <a:gd name="T44" fmla="*/ 6 w 20"/>
                  <a:gd name="T45" fmla="*/ 38 h 38"/>
                  <a:gd name="T46" fmla="*/ 6 w 20"/>
                  <a:gd name="T47" fmla="*/ 38 h 38"/>
                  <a:gd name="T48" fmla="*/ 6 w 20"/>
                  <a:gd name="T49" fmla="*/ 38 h 38"/>
                  <a:gd name="T50" fmla="*/ 4 w 20"/>
                  <a:gd name="T51" fmla="*/ 30 h 38"/>
                  <a:gd name="T52" fmla="*/ 2 w 20"/>
                  <a:gd name="T53" fmla="*/ 22 h 38"/>
                  <a:gd name="T54" fmla="*/ 0 w 20"/>
                  <a:gd name="T55" fmla="*/ 12 h 38"/>
                  <a:gd name="T56" fmla="*/ 0 w 20"/>
                  <a:gd name="T57" fmla="*/ 2 h 38"/>
                  <a:gd name="T58" fmla="*/ 0 w 20"/>
                  <a:gd name="T59" fmla="*/ 2 h 38"/>
                  <a:gd name="T60" fmla="*/ 4 w 20"/>
                  <a:gd name="T61" fmla="*/ 0 h 38"/>
                  <a:gd name="T62" fmla="*/ 4 w 20"/>
                  <a:gd name="T63" fmla="*/ 0 h 38"/>
                  <a:gd name="T64" fmla="*/ 6 w 20"/>
                  <a:gd name="T65" fmla="*/ 6 h 38"/>
                  <a:gd name="T66" fmla="*/ 8 w 20"/>
                  <a:gd name="T67" fmla="*/ 6 h 38"/>
                  <a:gd name="T68" fmla="*/ 10 w 20"/>
                  <a:gd name="T69" fmla="*/ 6 h 38"/>
                  <a:gd name="T70" fmla="*/ 12 w 20"/>
                  <a:gd name="T71" fmla="*/ 10 h 38"/>
                  <a:gd name="T72" fmla="*/ 12 w 20"/>
                  <a:gd name="T73"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8">
                    <a:moveTo>
                      <a:pt x="12" y="10"/>
                    </a:moveTo>
                    <a:lnTo>
                      <a:pt x="12" y="10"/>
                    </a:lnTo>
                    <a:lnTo>
                      <a:pt x="14" y="12"/>
                    </a:lnTo>
                    <a:lnTo>
                      <a:pt x="14" y="12"/>
                    </a:lnTo>
                    <a:lnTo>
                      <a:pt x="16" y="12"/>
                    </a:lnTo>
                    <a:lnTo>
                      <a:pt x="18" y="12"/>
                    </a:lnTo>
                    <a:lnTo>
                      <a:pt x="18" y="12"/>
                    </a:lnTo>
                    <a:lnTo>
                      <a:pt x="20" y="16"/>
                    </a:lnTo>
                    <a:lnTo>
                      <a:pt x="20" y="22"/>
                    </a:lnTo>
                    <a:lnTo>
                      <a:pt x="20" y="22"/>
                    </a:lnTo>
                    <a:lnTo>
                      <a:pt x="20" y="26"/>
                    </a:lnTo>
                    <a:lnTo>
                      <a:pt x="20" y="26"/>
                    </a:lnTo>
                    <a:lnTo>
                      <a:pt x="18" y="26"/>
                    </a:lnTo>
                    <a:lnTo>
                      <a:pt x="18" y="26"/>
                    </a:lnTo>
                    <a:lnTo>
                      <a:pt x="18" y="26"/>
                    </a:lnTo>
                    <a:lnTo>
                      <a:pt x="16" y="30"/>
                    </a:lnTo>
                    <a:lnTo>
                      <a:pt x="14" y="36"/>
                    </a:lnTo>
                    <a:lnTo>
                      <a:pt x="14" y="36"/>
                    </a:lnTo>
                    <a:lnTo>
                      <a:pt x="14" y="36"/>
                    </a:lnTo>
                    <a:lnTo>
                      <a:pt x="14" y="36"/>
                    </a:lnTo>
                    <a:lnTo>
                      <a:pt x="10" y="38"/>
                    </a:lnTo>
                    <a:lnTo>
                      <a:pt x="6" y="38"/>
                    </a:lnTo>
                    <a:lnTo>
                      <a:pt x="6" y="38"/>
                    </a:lnTo>
                    <a:lnTo>
                      <a:pt x="6" y="38"/>
                    </a:lnTo>
                    <a:lnTo>
                      <a:pt x="6" y="38"/>
                    </a:lnTo>
                    <a:lnTo>
                      <a:pt x="4" y="30"/>
                    </a:lnTo>
                    <a:lnTo>
                      <a:pt x="2" y="22"/>
                    </a:lnTo>
                    <a:lnTo>
                      <a:pt x="0" y="12"/>
                    </a:lnTo>
                    <a:lnTo>
                      <a:pt x="0" y="2"/>
                    </a:lnTo>
                    <a:lnTo>
                      <a:pt x="0" y="2"/>
                    </a:lnTo>
                    <a:lnTo>
                      <a:pt x="4" y="0"/>
                    </a:lnTo>
                    <a:lnTo>
                      <a:pt x="4" y="0"/>
                    </a:lnTo>
                    <a:lnTo>
                      <a:pt x="6" y="6"/>
                    </a:lnTo>
                    <a:lnTo>
                      <a:pt x="8" y="6"/>
                    </a:lnTo>
                    <a:lnTo>
                      <a:pt x="10" y="6"/>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3" name="Freeform 33">
                <a:extLst>
                  <a:ext uri="{FF2B5EF4-FFF2-40B4-BE49-F238E27FC236}">
                    <a16:creationId xmlns:a16="http://schemas.microsoft.com/office/drawing/2014/main" id="{9F39FF84-983B-531C-003F-6766D350C114}"/>
                  </a:ext>
                </a:extLst>
              </p:cNvPr>
              <p:cNvSpPr>
                <a:spLocks/>
              </p:cNvSpPr>
              <p:nvPr/>
            </p:nvSpPr>
            <p:spPr bwMode="auto">
              <a:xfrm>
                <a:off x="6118" y="2502"/>
                <a:ext cx="34" cy="50"/>
              </a:xfrm>
              <a:custGeom>
                <a:avLst/>
                <a:gdLst>
                  <a:gd name="T0" fmla="*/ 12 w 34"/>
                  <a:gd name="T1" fmla="*/ 4 h 50"/>
                  <a:gd name="T2" fmla="*/ 12 w 34"/>
                  <a:gd name="T3" fmla="*/ 4 h 50"/>
                  <a:gd name="T4" fmla="*/ 14 w 34"/>
                  <a:gd name="T5" fmla="*/ 6 h 50"/>
                  <a:gd name="T6" fmla="*/ 14 w 34"/>
                  <a:gd name="T7" fmla="*/ 6 h 50"/>
                  <a:gd name="T8" fmla="*/ 16 w 34"/>
                  <a:gd name="T9" fmla="*/ 6 h 50"/>
                  <a:gd name="T10" fmla="*/ 20 w 34"/>
                  <a:gd name="T11" fmla="*/ 8 h 50"/>
                  <a:gd name="T12" fmla="*/ 20 w 34"/>
                  <a:gd name="T13" fmla="*/ 8 h 50"/>
                  <a:gd name="T14" fmla="*/ 24 w 34"/>
                  <a:gd name="T15" fmla="*/ 16 h 50"/>
                  <a:gd name="T16" fmla="*/ 28 w 34"/>
                  <a:gd name="T17" fmla="*/ 26 h 50"/>
                  <a:gd name="T18" fmla="*/ 28 w 34"/>
                  <a:gd name="T19" fmla="*/ 26 h 50"/>
                  <a:gd name="T20" fmla="*/ 30 w 34"/>
                  <a:gd name="T21" fmla="*/ 30 h 50"/>
                  <a:gd name="T22" fmla="*/ 34 w 34"/>
                  <a:gd name="T23" fmla="*/ 36 h 50"/>
                  <a:gd name="T24" fmla="*/ 34 w 34"/>
                  <a:gd name="T25" fmla="*/ 36 h 50"/>
                  <a:gd name="T26" fmla="*/ 34 w 34"/>
                  <a:gd name="T27" fmla="*/ 38 h 50"/>
                  <a:gd name="T28" fmla="*/ 34 w 34"/>
                  <a:gd name="T29" fmla="*/ 40 h 50"/>
                  <a:gd name="T30" fmla="*/ 32 w 34"/>
                  <a:gd name="T31" fmla="*/ 44 h 50"/>
                  <a:gd name="T32" fmla="*/ 32 w 34"/>
                  <a:gd name="T33" fmla="*/ 46 h 50"/>
                  <a:gd name="T34" fmla="*/ 32 w 34"/>
                  <a:gd name="T35" fmla="*/ 46 h 50"/>
                  <a:gd name="T36" fmla="*/ 32 w 34"/>
                  <a:gd name="T37" fmla="*/ 50 h 50"/>
                  <a:gd name="T38" fmla="*/ 30 w 34"/>
                  <a:gd name="T39" fmla="*/ 50 h 50"/>
                  <a:gd name="T40" fmla="*/ 30 w 34"/>
                  <a:gd name="T41" fmla="*/ 50 h 50"/>
                  <a:gd name="T42" fmla="*/ 28 w 34"/>
                  <a:gd name="T43" fmla="*/ 50 h 50"/>
                  <a:gd name="T44" fmla="*/ 26 w 34"/>
                  <a:gd name="T45" fmla="*/ 48 h 50"/>
                  <a:gd name="T46" fmla="*/ 22 w 34"/>
                  <a:gd name="T47" fmla="*/ 44 h 50"/>
                  <a:gd name="T48" fmla="*/ 20 w 34"/>
                  <a:gd name="T49" fmla="*/ 38 h 50"/>
                  <a:gd name="T50" fmla="*/ 16 w 34"/>
                  <a:gd name="T51" fmla="*/ 32 h 50"/>
                  <a:gd name="T52" fmla="*/ 16 w 34"/>
                  <a:gd name="T53" fmla="*/ 32 h 50"/>
                  <a:gd name="T54" fmla="*/ 16 w 34"/>
                  <a:gd name="T55" fmla="*/ 26 h 50"/>
                  <a:gd name="T56" fmla="*/ 16 w 34"/>
                  <a:gd name="T57" fmla="*/ 26 h 50"/>
                  <a:gd name="T58" fmla="*/ 14 w 34"/>
                  <a:gd name="T59" fmla="*/ 20 h 50"/>
                  <a:gd name="T60" fmla="*/ 14 w 34"/>
                  <a:gd name="T61" fmla="*/ 18 h 50"/>
                  <a:gd name="T62" fmla="*/ 12 w 34"/>
                  <a:gd name="T63" fmla="*/ 16 h 50"/>
                  <a:gd name="T64" fmla="*/ 8 w 34"/>
                  <a:gd name="T65" fmla="*/ 18 h 50"/>
                  <a:gd name="T66" fmla="*/ 8 w 34"/>
                  <a:gd name="T67" fmla="*/ 18 h 50"/>
                  <a:gd name="T68" fmla="*/ 6 w 34"/>
                  <a:gd name="T69" fmla="*/ 18 h 50"/>
                  <a:gd name="T70" fmla="*/ 6 w 34"/>
                  <a:gd name="T71" fmla="*/ 18 h 50"/>
                  <a:gd name="T72" fmla="*/ 4 w 34"/>
                  <a:gd name="T73" fmla="*/ 18 h 50"/>
                  <a:gd name="T74" fmla="*/ 4 w 34"/>
                  <a:gd name="T75" fmla="*/ 18 h 50"/>
                  <a:gd name="T76" fmla="*/ 0 w 34"/>
                  <a:gd name="T77" fmla="*/ 10 h 50"/>
                  <a:gd name="T78" fmla="*/ 2 w 34"/>
                  <a:gd name="T79" fmla="*/ 2 h 50"/>
                  <a:gd name="T80" fmla="*/ 2 w 34"/>
                  <a:gd name="T81" fmla="*/ 2 h 50"/>
                  <a:gd name="T82" fmla="*/ 8 w 34"/>
                  <a:gd name="T83" fmla="*/ 0 h 50"/>
                  <a:gd name="T84" fmla="*/ 10 w 34"/>
                  <a:gd name="T85" fmla="*/ 2 h 50"/>
                  <a:gd name="T86" fmla="*/ 12 w 34"/>
                  <a:gd name="T87" fmla="*/ 4 h 50"/>
                  <a:gd name="T88" fmla="*/ 12 w 34"/>
                  <a:gd name="T8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0">
                    <a:moveTo>
                      <a:pt x="12" y="4"/>
                    </a:moveTo>
                    <a:lnTo>
                      <a:pt x="12" y="4"/>
                    </a:lnTo>
                    <a:lnTo>
                      <a:pt x="14" y="6"/>
                    </a:lnTo>
                    <a:lnTo>
                      <a:pt x="14" y="6"/>
                    </a:lnTo>
                    <a:lnTo>
                      <a:pt x="16" y="6"/>
                    </a:lnTo>
                    <a:lnTo>
                      <a:pt x="20" y="8"/>
                    </a:lnTo>
                    <a:lnTo>
                      <a:pt x="20" y="8"/>
                    </a:lnTo>
                    <a:lnTo>
                      <a:pt x="24" y="16"/>
                    </a:lnTo>
                    <a:lnTo>
                      <a:pt x="28" y="26"/>
                    </a:lnTo>
                    <a:lnTo>
                      <a:pt x="28" y="26"/>
                    </a:lnTo>
                    <a:lnTo>
                      <a:pt x="30" y="30"/>
                    </a:lnTo>
                    <a:lnTo>
                      <a:pt x="34" y="36"/>
                    </a:lnTo>
                    <a:lnTo>
                      <a:pt x="34" y="36"/>
                    </a:lnTo>
                    <a:lnTo>
                      <a:pt x="34" y="38"/>
                    </a:lnTo>
                    <a:lnTo>
                      <a:pt x="34" y="40"/>
                    </a:lnTo>
                    <a:lnTo>
                      <a:pt x="32" y="44"/>
                    </a:lnTo>
                    <a:lnTo>
                      <a:pt x="32" y="46"/>
                    </a:lnTo>
                    <a:lnTo>
                      <a:pt x="32" y="46"/>
                    </a:lnTo>
                    <a:lnTo>
                      <a:pt x="32" y="50"/>
                    </a:lnTo>
                    <a:lnTo>
                      <a:pt x="30" y="50"/>
                    </a:lnTo>
                    <a:lnTo>
                      <a:pt x="30" y="50"/>
                    </a:lnTo>
                    <a:lnTo>
                      <a:pt x="28" y="50"/>
                    </a:lnTo>
                    <a:lnTo>
                      <a:pt x="26" y="48"/>
                    </a:lnTo>
                    <a:lnTo>
                      <a:pt x="22" y="44"/>
                    </a:lnTo>
                    <a:lnTo>
                      <a:pt x="20" y="38"/>
                    </a:lnTo>
                    <a:lnTo>
                      <a:pt x="16" y="32"/>
                    </a:lnTo>
                    <a:lnTo>
                      <a:pt x="16" y="32"/>
                    </a:lnTo>
                    <a:lnTo>
                      <a:pt x="16" y="26"/>
                    </a:lnTo>
                    <a:lnTo>
                      <a:pt x="16" y="26"/>
                    </a:lnTo>
                    <a:lnTo>
                      <a:pt x="14" y="20"/>
                    </a:lnTo>
                    <a:lnTo>
                      <a:pt x="14" y="18"/>
                    </a:lnTo>
                    <a:lnTo>
                      <a:pt x="12" y="16"/>
                    </a:lnTo>
                    <a:lnTo>
                      <a:pt x="8" y="18"/>
                    </a:lnTo>
                    <a:lnTo>
                      <a:pt x="8" y="18"/>
                    </a:lnTo>
                    <a:lnTo>
                      <a:pt x="6" y="18"/>
                    </a:lnTo>
                    <a:lnTo>
                      <a:pt x="6" y="18"/>
                    </a:lnTo>
                    <a:lnTo>
                      <a:pt x="4" y="18"/>
                    </a:lnTo>
                    <a:lnTo>
                      <a:pt x="4" y="18"/>
                    </a:lnTo>
                    <a:lnTo>
                      <a:pt x="0" y="10"/>
                    </a:lnTo>
                    <a:lnTo>
                      <a:pt x="2" y="2"/>
                    </a:lnTo>
                    <a:lnTo>
                      <a:pt x="2" y="2"/>
                    </a:lnTo>
                    <a:lnTo>
                      <a:pt x="8" y="0"/>
                    </a:lnTo>
                    <a:lnTo>
                      <a:pt x="10" y="2"/>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4" name="Freeform 34">
                <a:extLst>
                  <a:ext uri="{FF2B5EF4-FFF2-40B4-BE49-F238E27FC236}">
                    <a16:creationId xmlns:a16="http://schemas.microsoft.com/office/drawing/2014/main" id="{750801DF-C7D5-B61E-7D86-36FD84847706}"/>
                  </a:ext>
                </a:extLst>
              </p:cNvPr>
              <p:cNvSpPr>
                <a:spLocks/>
              </p:cNvSpPr>
              <p:nvPr/>
            </p:nvSpPr>
            <p:spPr bwMode="auto">
              <a:xfrm>
                <a:off x="4812" y="1453"/>
                <a:ext cx="44" cy="26"/>
              </a:xfrm>
              <a:custGeom>
                <a:avLst/>
                <a:gdLst>
                  <a:gd name="T0" fmla="*/ 0 w 44"/>
                  <a:gd name="T1" fmla="*/ 10 h 26"/>
                  <a:gd name="T2" fmla="*/ 0 w 44"/>
                  <a:gd name="T3" fmla="*/ 10 h 26"/>
                  <a:gd name="T4" fmla="*/ 4 w 44"/>
                  <a:gd name="T5" fmla="*/ 8 h 26"/>
                  <a:gd name="T6" fmla="*/ 8 w 44"/>
                  <a:gd name="T7" fmla="*/ 8 h 26"/>
                  <a:gd name="T8" fmla="*/ 12 w 44"/>
                  <a:gd name="T9" fmla="*/ 8 h 26"/>
                  <a:gd name="T10" fmla="*/ 16 w 44"/>
                  <a:gd name="T11" fmla="*/ 6 h 26"/>
                  <a:gd name="T12" fmla="*/ 16 w 44"/>
                  <a:gd name="T13" fmla="*/ 6 h 26"/>
                  <a:gd name="T14" fmla="*/ 18 w 44"/>
                  <a:gd name="T15" fmla="*/ 6 h 26"/>
                  <a:gd name="T16" fmla="*/ 18 w 44"/>
                  <a:gd name="T17" fmla="*/ 6 h 26"/>
                  <a:gd name="T18" fmla="*/ 20 w 44"/>
                  <a:gd name="T19" fmla="*/ 2 h 26"/>
                  <a:gd name="T20" fmla="*/ 22 w 44"/>
                  <a:gd name="T21" fmla="*/ 0 h 26"/>
                  <a:gd name="T22" fmla="*/ 24 w 44"/>
                  <a:gd name="T23" fmla="*/ 0 h 26"/>
                  <a:gd name="T24" fmla="*/ 24 w 44"/>
                  <a:gd name="T25" fmla="*/ 0 h 26"/>
                  <a:gd name="T26" fmla="*/ 30 w 44"/>
                  <a:gd name="T27" fmla="*/ 4 h 26"/>
                  <a:gd name="T28" fmla="*/ 34 w 44"/>
                  <a:gd name="T29" fmla="*/ 4 h 26"/>
                  <a:gd name="T30" fmla="*/ 36 w 44"/>
                  <a:gd name="T31" fmla="*/ 0 h 26"/>
                  <a:gd name="T32" fmla="*/ 36 w 44"/>
                  <a:gd name="T33" fmla="*/ 0 h 26"/>
                  <a:gd name="T34" fmla="*/ 40 w 44"/>
                  <a:gd name="T35" fmla="*/ 2 h 26"/>
                  <a:gd name="T36" fmla="*/ 42 w 44"/>
                  <a:gd name="T37" fmla="*/ 4 h 26"/>
                  <a:gd name="T38" fmla="*/ 44 w 44"/>
                  <a:gd name="T39" fmla="*/ 8 h 26"/>
                  <a:gd name="T40" fmla="*/ 44 w 44"/>
                  <a:gd name="T41" fmla="*/ 8 h 26"/>
                  <a:gd name="T42" fmla="*/ 40 w 44"/>
                  <a:gd name="T43" fmla="*/ 22 h 26"/>
                  <a:gd name="T44" fmla="*/ 40 w 44"/>
                  <a:gd name="T45" fmla="*/ 22 h 26"/>
                  <a:gd name="T46" fmla="*/ 32 w 44"/>
                  <a:gd name="T47" fmla="*/ 24 h 26"/>
                  <a:gd name="T48" fmla="*/ 28 w 44"/>
                  <a:gd name="T49" fmla="*/ 24 h 26"/>
                  <a:gd name="T50" fmla="*/ 24 w 44"/>
                  <a:gd name="T51" fmla="*/ 26 h 26"/>
                  <a:gd name="T52" fmla="*/ 24 w 44"/>
                  <a:gd name="T53" fmla="*/ 26 h 26"/>
                  <a:gd name="T54" fmla="*/ 22 w 44"/>
                  <a:gd name="T55" fmla="*/ 20 h 26"/>
                  <a:gd name="T56" fmla="*/ 22 w 44"/>
                  <a:gd name="T57" fmla="*/ 16 h 26"/>
                  <a:gd name="T58" fmla="*/ 20 w 44"/>
                  <a:gd name="T59" fmla="*/ 14 h 26"/>
                  <a:gd name="T60" fmla="*/ 20 w 44"/>
                  <a:gd name="T61" fmla="*/ 14 h 26"/>
                  <a:gd name="T62" fmla="*/ 12 w 44"/>
                  <a:gd name="T63" fmla="*/ 18 h 26"/>
                  <a:gd name="T64" fmla="*/ 6 w 44"/>
                  <a:gd name="T65" fmla="*/ 18 h 26"/>
                  <a:gd name="T66" fmla="*/ 6 w 44"/>
                  <a:gd name="T67" fmla="*/ 18 h 26"/>
                  <a:gd name="T68" fmla="*/ 4 w 44"/>
                  <a:gd name="T69" fmla="*/ 18 h 26"/>
                  <a:gd name="T70" fmla="*/ 4 w 44"/>
                  <a:gd name="T71" fmla="*/ 18 h 26"/>
                  <a:gd name="T72" fmla="*/ 2 w 44"/>
                  <a:gd name="T73" fmla="*/ 16 h 26"/>
                  <a:gd name="T74" fmla="*/ 0 w 44"/>
                  <a:gd name="T75" fmla="*/ 10 h 26"/>
                  <a:gd name="T76" fmla="*/ 0 w 44"/>
                  <a:gd name="T7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6">
                    <a:moveTo>
                      <a:pt x="0" y="10"/>
                    </a:moveTo>
                    <a:lnTo>
                      <a:pt x="0" y="10"/>
                    </a:lnTo>
                    <a:lnTo>
                      <a:pt x="4" y="8"/>
                    </a:lnTo>
                    <a:lnTo>
                      <a:pt x="8" y="8"/>
                    </a:lnTo>
                    <a:lnTo>
                      <a:pt x="12" y="8"/>
                    </a:lnTo>
                    <a:lnTo>
                      <a:pt x="16" y="6"/>
                    </a:lnTo>
                    <a:lnTo>
                      <a:pt x="16" y="6"/>
                    </a:lnTo>
                    <a:lnTo>
                      <a:pt x="18" y="6"/>
                    </a:lnTo>
                    <a:lnTo>
                      <a:pt x="18" y="6"/>
                    </a:lnTo>
                    <a:lnTo>
                      <a:pt x="20" y="2"/>
                    </a:lnTo>
                    <a:lnTo>
                      <a:pt x="22" y="0"/>
                    </a:lnTo>
                    <a:lnTo>
                      <a:pt x="24" y="0"/>
                    </a:lnTo>
                    <a:lnTo>
                      <a:pt x="24" y="0"/>
                    </a:lnTo>
                    <a:lnTo>
                      <a:pt x="30" y="4"/>
                    </a:lnTo>
                    <a:lnTo>
                      <a:pt x="34" y="4"/>
                    </a:lnTo>
                    <a:lnTo>
                      <a:pt x="36" y="0"/>
                    </a:lnTo>
                    <a:lnTo>
                      <a:pt x="36" y="0"/>
                    </a:lnTo>
                    <a:lnTo>
                      <a:pt x="40" y="2"/>
                    </a:lnTo>
                    <a:lnTo>
                      <a:pt x="42" y="4"/>
                    </a:lnTo>
                    <a:lnTo>
                      <a:pt x="44" y="8"/>
                    </a:lnTo>
                    <a:lnTo>
                      <a:pt x="44" y="8"/>
                    </a:lnTo>
                    <a:lnTo>
                      <a:pt x="40" y="22"/>
                    </a:lnTo>
                    <a:lnTo>
                      <a:pt x="40" y="22"/>
                    </a:lnTo>
                    <a:lnTo>
                      <a:pt x="32" y="24"/>
                    </a:lnTo>
                    <a:lnTo>
                      <a:pt x="28" y="24"/>
                    </a:lnTo>
                    <a:lnTo>
                      <a:pt x="24" y="26"/>
                    </a:lnTo>
                    <a:lnTo>
                      <a:pt x="24" y="26"/>
                    </a:lnTo>
                    <a:lnTo>
                      <a:pt x="22" y="20"/>
                    </a:lnTo>
                    <a:lnTo>
                      <a:pt x="22" y="16"/>
                    </a:lnTo>
                    <a:lnTo>
                      <a:pt x="20" y="14"/>
                    </a:lnTo>
                    <a:lnTo>
                      <a:pt x="20" y="14"/>
                    </a:lnTo>
                    <a:lnTo>
                      <a:pt x="12" y="18"/>
                    </a:lnTo>
                    <a:lnTo>
                      <a:pt x="6" y="18"/>
                    </a:lnTo>
                    <a:lnTo>
                      <a:pt x="6" y="18"/>
                    </a:lnTo>
                    <a:lnTo>
                      <a:pt x="4" y="18"/>
                    </a:lnTo>
                    <a:lnTo>
                      <a:pt x="4" y="18"/>
                    </a:lnTo>
                    <a:lnTo>
                      <a:pt x="2"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5" name="Freeform 35">
                <a:extLst>
                  <a:ext uri="{FF2B5EF4-FFF2-40B4-BE49-F238E27FC236}">
                    <a16:creationId xmlns:a16="http://schemas.microsoft.com/office/drawing/2014/main" id="{FF68D636-F8BA-0C24-BC50-058AABEA7A63}"/>
                  </a:ext>
                </a:extLst>
              </p:cNvPr>
              <p:cNvSpPr>
                <a:spLocks/>
              </p:cNvSpPr>
              <p:nvPr/>
            </p:nvSpPr>
            <p:spPr bwMode="auto">
              <a:xfrm>
                <a:off x="6026" y="1507"/>
                <a:ext cx="20" cy="36"/>
              </a:xfrm>
              <a:custGeom>
                <a:avLst/>
                <a:gdLst>
                  <a:gd name="T0" fmla="*/ 10 w 20"/>
                  <a:gd name="T1" fmla="*/ 8 h 36"/>
                  <a:gd name="T2" fmla="*/ 10 w 20"/>
                  <a:gd name="T3" fmla="*/ 8 h 36"/>
                  <a:gd name="T4" fmla="*/ 12 w 20"/>
                  <a:gd name="T5" fmla="*/ 12 h 36"/>
                  <a:gd name="T6" fmla="*/ 16 w 20"/>
                  <a:gd name="T7" fmla="*/ 14 h 36"/>
                  <a:gd name="T8" fmla="*/ 18 w 20"/>
                  <a:gd name="T9" fmla="*/ 16 h 36"/>
                  <a:gd name="T10" fmla="*/ 20 w 20"/>
                  <a:gd name="T11" fmla="*/ 20 h 36"/>
                  <a:gd name="T12" fmla="*/ 20 w 20"/>
                  <a:gd name="T13" fmla="*/ 20 h 36"/>
                  <a:gd name="T14" fmla="*/ 18 w 20"/>
                  <a:gd name="T15" fmla="*/ 22 h 36"/>
                  <a:gd name="T16" fmla="*/ 16 w 20"/>
                  <a:gd name="T17" fmla="*/ 24 h 36"/>
                  <a:gd name="T18" fmla="*/ 14 w 20"/>
                  <a:gd name="T19" fmla="*/ 26 h 36"/>
                  <a:gd name="T20" fmla="*/ 12 w 20"/>
                  <a:gd name="T21" fmla="*/ 26 h 36"/>
                  <a:gd name="T22" fmla="*/ 12 w 20"/>
                  <a:gd name="T23" fmla="*/ 26 h 36"/>
                  <a:gd name="T24" fmla="*/ 10 w 20"/>
                  <a:gd name="T25" fmla="*/ 26 h 36"/>
                  <a:gd name="T26" fmla="*/ 8 w 20"/>
                  <a:gd name="T27" fmla="*/ 28 h 36"/>
                  <a:gd name="T28" fmla="*/ 8 w 20"/>
                  <a:gd name="T29" fmla="*/ 36 h 36"/>
                  <a:gd name="T30" fmla="*/ 8 w 20"/>
                  <a:gd name="T31" fmla="*/ 36 h 36"/>
                  <a:gd name="T32" fmla="*/ 8 w 20"/>
                  <a:gd name="T33" fmla="*/ 36 h 36"/>
                  <a:gd name="T34" fmla="*/ 6 w 20"/>
                  <a:gd name="T35" fmla="*/ 36 h 36"/>
                  <a:gd name="T36" fmla="*/ 6 w 20"/>
                  <a:gd name="T37" fmla="*/ 36 h 36"/>
                  <a:gd name="T38" fmla="*/ 4 w 20"/>
                  <a:gd name="T39" fmla="*/ 36 h 36"/>
                  <a:gd name="T40" fmla="*/ 4 w 20"/>
                  <a:gd name="T41" fmla="*/ 36 h 36"/>
                  <a:gd name="T42" fmla="*/ 2 w 20"/>
                  <a:gd name="T43" fmla="*/ 32 h 36"/>
                  <a:gd name="T44" fmla="*/ 2 w 20"/>
                  <a:gd name="T45" fmla="*/ 32 h 36"/>
                  <a:gd name="T46" fmla="*/ 0 w 20"/>
                  <a:gd name="T47" fmla="*/ 26 h 36"/>
                  <a:gd name="T48" fmla="*/ 0 w 20"/>
                  <a:gd name="T49" fmla="*/ 18 h 36"/>
                  <a:gd name="T50" fmla="*/ 0 w 20"/>
                  <a:gd name="T51" fmla="*/ 18 h 36"/>
                  <a:gd name="T52" fmla="*/ 2 w 20"/>
                  <a:gd name="T53" fmla="*/ 6 h 36"/>
                  <a:gd name="T54" fmla="*/ 4 w 20"/>
                  <a:gd name="T55" fmla="*/ 0 h 36"/>
                  <a:gd name="T56" fmla="*/ 4 w 20"/>
                  <a:gd name="T57" fmla="*/ 0 h 36"/>
                  <a:gd name="T58" fmla="*/ 6 w 20"/>
                  <a:gd name="T59" fmla="*/ 0 h 36"/>
                  <a:gd name="T60" fmla="*/ 6 w 20"/>
                  <a:gd name="T61" fmla="*/ 0 h 36"/>
                  <a:gd name="T62" fmla="*/ 10 w 20"/>
                  <a:gd name="T63" fmla="*/ 8 h 36"/>
                  <a:gd name="T64" fmla="*/ 10 w 20"/>
                  <a:gd name="T65"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6">
                    <a:moveTo>
                      <a:pt x="10" y="8"/>
                    </a:moveTo>
                    <a:lnTo>
                      <a:pt x="10" y="8"/>
                    </a:lnTo>
                    <a:lnTo>
                      <a:pt x="12" y="12"/>
                    </a:lnTo>
                    <a:lnTo>
                      <a:pt x="16" y="14"/>
                    </a:lnTo>
                    <a:lnTo>
                      <a:pt x="18" y="16"/>
                    </a:lnTo>
                    <a:lnTo>
                      <a:pt x="20" y="20"/>
                    </a:lnTo>
                    <a:lnTo>
                      <a:pt x="20" y="20"/>
                    </a:lnTo>
                    <a:lnTo>
                      <a:pt x="18" y="22"/>
                    </a:lnTo>
                    <a:lnTo>
                      <a:pt x="16" y="24"/>
                    </a:lnTo>
                    <a:lnTo>
                      <a:pt x="14" y="26"/>
                    </a:lnTo>
                    <a:lnTo>
                      <a:pt x="12" y="26"/>
                    </a:lnTo>
                    <a:lnTo>
                      <a:pt x="12" y="26"/>
                    </a:lnTo>
                    <a:lnTo>
                      <a:pt x="10" y="26"/>
                    </a:lnTo>
                    <a:lnTo>
                      <a:pt x="8" y="28"/>
                    </a:lnTo>
                    <a:lnTo>
                      <a:pt x="8" y="36"/>
                    </a:lnTo>
                    <a:lnTo>
                      <a:pt x="8" y="36"/>
                    </a:lnTo>
                    <a:lnTo>
                      <a:pt x="8" y="36"/>
                    </a:lnTo>
                    <a:lnTo>
                      <a:pt x="6" y="36"/>
                    </a:lnTo>
                    <a:lnTo>
                      <a:pt x="6" y="36"/>
                    </a:lnTo>
                    <a:lnTo>
                      <a:pt x="4" y="36"/>
                    </a:lnTo>
                    <a:lnTo>
                      <a:pt x="4" y="36"/>
                    </a:lnTo>
                    <a:lnTo>
                      <a:pt x="2" y="32"/>
                    </a:lnTo>
                    <a:lnTo>
                      <a:pt x="2" y="32"/>
                    </a:lnTo>
                    <a:lnTo>
                      <a:pt x="0" y="26"/>
                    </a:lnTo>
                    <a:lnTo>
                      <a:pt x="0" y="18"/>
                    </a:lnTo>
                    <a:lnTo>
                      <a:pt x="0" y="18"/>
                    </a:lnTo>
                    <a:lnTo>
                      <a:pt x="2" y="6"/>
                    </a:lnTo>
                    <a:lnTo>
                      <a:pt x="4" y="0"/>
                    </a:lnTo>
                    <a:lnTo>
                      <a:pt x="4" y="0"/>
                    </a:lnTo>
                    <a:lnTo>
                      <a:pt x="6" y="0"/>
                    </a:lnTo>
                    <a:lnTo>
                      <a:pt x="6" y="0"/>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6" name="Freeform 36">
                <a:extLst>
                  <a:ext uri="{FF2B5EF4-FFF2-40B4-BE49-F238E27FC236}">
                    <a16:creationId xmlns:a16="http://schemas.microsoft.com/office/drawing/2014/main" id="{4B1EF35F-A829-0C85-4DB6-495301E54430}"/>
                  </a:ext>
                </a:extLst>
              </p:cNvPr>
              <p:cNvSpPr>
                <a:spLocks/>
              </p:cNvSpPr>
              <p:nvPr/>
            </p:nvSpPr>
            <p:spPr bwMode="auto">
              <a:xfrm>
                <a:off x="4092" y="1455"/>
                <a:ext cx="40" cy="18"/>
              </a:xfrm>
              <a:custGeom>
                <a:avLst/>
                <a:gdLst>
                  <a:gd name="T0" fmla="*/ 40 w 40"/>
                  <a:gd name="T1" fmla="*/ 4 h 18"/>
                  <a:gd name="T2" fmla="*/ 40 w 40"/>
                  <a:gd name="T3" fmla="*/ 4 h 18"/>
                  <a:gd name="T4" fmla="*/ 38 w 40"/>
                  <a:gd name="T5" fmla="*/ 4 h 18"/>
                  <a:gd name="T6" fmla="*/ 36 w 40"/>
                  <a:gd name="T7" fmla="*/ 8 h 18"/>
                  <a:gd name="T8" fmla="*/ 32 w 40"/>
                  <a:gd name="T9" fmla="*/ 16 h 18"/>
                  <a:gd name="T10" fmla="*/ 32 w 40"/>
                  <a:gd name="T11" fmla="*/ 16 h 18"/>
                  <a:gd name="T12" fmla="*/ 30 w 40"/>
                  <a:gd name="T13" fmla="*/ 16 h 18"/>
                  <a:gd name="T14" fmla="*/ 28 w 40"/>
                  <a:gd name="T15" fmla="*/ 16 h 18"/>
                  <a:gd name="T16" fmla="*/ 28 w 40"/>
                  <a:gd name="T17" fmla="*/ 16 h 18"/>
                  <a:gd name="T18" fmla="*/ 26 w 40"/>
                  <a:gd name="T19" fmla="*/ 12 h 18"/>
                  <a:gd name="T20" fmla="*/ 22 w 40"/>
                  <a:gd name="T21" fmla="*/ 14 h 18"/>
                  <a:gd name="T22" fmla="*/ 18 w 40"/>
                  <a:gd name="T23" fmla="*/ 18 h 18"/>
                  <a:gd name="T24" fmla="*/ 18 w 40"/>
                  <a:gd name="T25" fmla="*/ 18 h 18"/>
                  <a:gd name="T26" fmla="*/ 16 w 40"/>
                  <a:gd name="T27" fmla="*/ 18 h 18"/>
                  <a:gd name="T28" fmla="*/ 12 w 40"/>
                  <a:gd name="T29" fmla="*/ 16 h 18"/>
                  <a:gd name="T30" fmla="*/ 12 w 40"/>
                  <a:gd name="T31" fmla="*/ 16 h 18"/>
                  <a:gd name="T32" fmla="*/ 12 w 40"/>
                  <a:gd name="T33" fmla="*/ 14 h 18"/>
                  <a:gd name="T34" fmla="*/ 10 w 40"/>
                  <a:gd name="T35" fmla="*/ 14 h 18"/>
                  <a:gd name="T36" fmla="*/ 6 w 40"/>
                  <a:gd name="T37" fmla="*/ 16 h 18"/>
                  <a:gd name="T38" fmla="*/ 6 w 40"/>
                  <a:gd name="T39" fmla="*/ 16 h 18"/>
                  <a:gd name="T40" fmla="*/ 4 w 40"/>
                  <a:gd name="T41" fmla="*/ 14 h 18"/>
                  <a:gd name="T42" fmla="*/ 2 w 40"/>
                  <a:gd name="T43" fmla="*/ 14 h 18"/>
                  <a:gd name="T44" fmla="*/ 2 w 40"/>
                  <a:gd name="T45" fmla="*/ 10 h 18"/>
                  <a:gd name="T46" fmla="*/ 0 w 40"/>
                  <a:gd name="T47" fmla="*/ 4 h 18"/>
                  <a:gd name="T48" fmla="*/ 0 w 40"/>
                  <a:gd name="T49" fmla="*/ 4 h 18"/>
                  <a:gd name="T50" fmla="*/ 2 w 40"/>
                  <a:gd name="T51" fmla="*/ 0 h 18"/>
                  <a:gd name="T52" fmla="*/ 4 w 40"/>
                  <a:gd name="T53" fmla="*/ 0 h 18"/>
                  <a:gd name="T54" fmla="*/ 8 w 40"/>
                  <a:gd name="T55" fmla="*/ 0 h 18"/>
                  <a:gd name="T56" fmla="*/ 8 w 40"/>
                  <a:gd name="T57" fmla="*/ 0 h 18"/>
                  <a:gd name="T58" fmla="*/ 22 w 40"/>
                  <a:gd name="T59" fmla="*/ 4 h 18"/>
                  <a:gd name="T60" fmla="*/ 28 w 40"/>
                  <a:gd name="T61" fmla="*/ 4 h 18"/>
                  <a:gd name="T62" fmla="*/ 36 w 40"/>
                  <a:gd name="T63" fmla="*/ 0 h 18"/>
                  <a:gd name="T64" fmla="*/ 36 w 40"/>
                  <a:gd name="T65" fmla="*/ 0 h 18"/>
                  <a:gd name="T66" fmla="*/ 38 w 40"/>
                  <a:gd name="T67" fmla="*/ 0 h 18"/>
                  <a:gd name="T68" fmla="*/ 40 w 40"/>
                  <a:gd name="T69" fmla="*/ 4 h 18"/>
                  <a:gd name="T70" fmla="*/ 40 w 40"/>
                  <a:gd name="T7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18">
                    <a:moveTo>
                      <a:pt x="40" y="4"/>
                    </a:moveTo>
                    <a:lnTo>
                      <a:pt x="40" y="4"/>
                    </a:lnTo>
                    <a:lnTo>
                      <a:pt x="38" y="4"/>
                    </a:lnTo>
                    <a:lnTo>
                      <a:pt x="36" y="8"/>
                    </a:lnTo>
                    <a:lnTo>
                      <a:pt x="32" y="16"/>
                    </a:lnTo>
                    <a:lnTo>
                      <a:pt x="32" y="16"/>
                    </a:lnTo>
                    <a:lnTo>
                      <a:pt x="30" y="16"/>
                    </a:lnTo>
                    <a:lnTo>
                      <a:pt x="28" y="16"/>
                    </a:lnTo>
                    <a:lnTo>
                      <a:pt x="28" y="16"/>
                    </a:lnTo>
                    <a:lnTo>
                      <a:pt x="26" y="12"/>
                    </a:lnTo>
                    <a:lnTo>
                      <a:pt x="22" y="14"/>
                    </a:lnTo>
                    <a:lnTo>
                      <a:pt x="18" y="18"/>
                    </a:lnTo>
                    <a:lnTo>
                      <a:pt x="18" y="18"/>
                    </a:lnTo>
                    <a:lnTo>
                      <a:pt x="16" y="18"/>
                    </a:lnTo>
                    <a:lnTo>
                      <a:pt x="12" y="16"/>
                    </a:lnTo>
                    <a:lnTo>
                      <a:pt x="12" y="16"/>
                    </a:lnTo>
                    <a:lnTo>
                      <a:pt x="12" y="14"/>
                    </a:lnTo>
                    <a:lnTo>
                      <a:pt x="10" y="14"/>
                    </a:lnTo>
                    <a:lnTo>
                      <a:pt x="6" y="16"/>
                    </a:lnTo>
                    <a:lnTo>
                      <a:pt x="6" y="16"/>
                    </a:lnTo>
                    <a:lnTo>
                      <a:pt x="4" y="14"/>
                    </a:lnTo>
                    <a:lnTo>
                      <a:pt x="2" y="14"/>
                    </a:lnTo>
                    <a:lnTo>
                      <a:pt x="2" y="10"/>
                    </a:lnTo>
                    <a:lnTo>
                      <a:pt x="0" y="4"/>
                    </a:lnTo>
                    <a:lnTo>
                      <a:pt x="0" y="4"/>
                    </a:lnTo>
                    <a:lnTo>
                      <a:pt x="2" y="0"/>
                    </a:lnTo>
                    <a:lnTo>
                      <a:pt x="4" y="0"/>
                    </a:lnTo>
                    <a:lnTo>
                      <a:pt x="8" y="0"/>
                    </a:lnTo>
                    <a:lnTo>
                      <a:pt x="8" y="0"/>
                    </a:lnTo>
                    <a:lnTo>
                      <a:pt x="22" y="4"/>
                    </a:lnTo>
                    <a:lnTo>
                      <a:pt x="28" y="4"/>
                    </a:lnTo>
                    <a:lnTo>
                      <a:pt x="36" y="0"/>
                    </a:lnTo>
                    <a:lnTo>
                      <a:pt x="36" y="0"/>
                    </a:lnTo>
                    <a:lnTo>
                      <a:pt x="38" y="0"/>
                    </a:lnTo>
                    <a:lnTo>
                      <a:pt x="40" y="4"/>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7" name="Freeform 37">
                <a:extLst>
                  <a:ext uri="{FF2B5EF4-FFF2-40B4-BE49-F238E27FC236}">
                    <a16:creationId xmlns:a16="http://schemas.microsoft.com/office/drawing/2014/main" id="{8FDBEF18-BB3B-0D73-5686-44D8B2AEEAC6}"/>
                  </a:ext>
                </a:extLst>
              </p:cNvPr>
              <p:cNvSpPr>
                <a:spLocks/>
              </p:cNvSpPr>
              <p:nvPr/>
            </p:nvSpPr>
            <p:spPr bwMode="auto">
              <a:xfrm>
                <a:off x="2846" y="2841"/>
                <a:ext cx="26" cy="26"/>
              </a:xfrm>
              <a:custGeom>
                <a:avLst/>
                <a:gdLst>
                  <a:gd name="T0" fmla="*/ 4 w 26"/>
                  <a:gd name="T1" fmla="*/ 26 h 26"/>
                  <a:gd name="T2" fmla="*/ 4 w 26"/>
                  <a:gd name="T3" fmla="*/ 26 h 26"/>
                  <a:gd name="T4" fmla="*/ 0 w 26"/>
                  <a:gd name="T5" fmla="*/ 18 h 26"/>
                  <a:gd name="T6" fmla="*/ 0 w 26"/>
                  <a:gd name="T7" fmla="*/ 18 h 26"/>
                  <a:gd name="T8" fmla="*/ 0 w 26"/>
                  <a:gd name="T9" fmla="*/ 12 h 26"/>
                  <a:gd name="T10" fmla="*/ 2 w 26"/>
                  <a:gd name="T11" fmla="*/ 10 h 26"/>
                  <a:gd name="T12" fmla="*/ 2 w 26"/>
                  <a:gd name="T13" fmla="*/ 10 h 26"/>
                  <a:gd name="T14" fmla="*/ 6 w 26"/>
                  <a:gd name="T15" fmla="*/ 10 h 26"/>
                  <a:gd name="T16" fmla="*/ 10 w 26"/>
                  <a:gd name="T17" fmla="*/ 6 h 26"/>
                  <a:gd name="T18" fmla="*/ 18 w 26"/>
                  <a:gd name="T19" fmla="*/ 0 h 26"/>
                  <a:gd name="T20" fmla="*/ 18 w 26"/>
                  <a:gd name="T21" fmla="*/ 0 h 26"/>
                  <a:gd name="T22" fmla="*/ 20 w 26"/>
                  <a:gd name="T23" fmla="*/ 0 h 26"/>
                  <a:gd name="T24" fmla="*/ 20 w 26"/>
                  <a:gd name="T25" fmla="*/ 0 h 26"/>
                  <a:gd name="T26" fmla="*/ 24 w 26"/>
                  <a:gd name="T27" fmla="*/ 4 h 26"/>
                  <a:gd name="T28" fmla="*/ 26 w 26"/>
                  <a:gd name="T29" fmla="*/ 10 h 26"/>
                  <a:gd name="T30" fmla="*/ 26 w 26"/>
                  <a:gd name="T31" fmla="*/ 10 h 26"/>
                  <a:gd name="T32" fmla="*/ 26 w 26"/>
                  <a:gd name="T33" fmla="*/ 18 h 26"/>
                  <a:gd name="T34" fmla="*/ 26 w 26"/>
                  <a:gd name="T35" fmla="*/ 18 h 26"/>
                  <a:gd name="T36" fmla="*/ 24 w 26"/>
                  <a:gd name="T37" fmla="*/ 22 h 26"/>
                  <a:gd name="T38" fmla="*/ 22 w 26"/>
                  <a:gd name="T39" fmla="*/ 22 h 26"/>
                  <a:gd name="T40" fmla="*/ 18 w 26"/>
                  <a:gd name="T41" fmla="*/ 22 h 26"/>
                  <a:gd name="T42" fmla="*/ 18 w 26"/>
                  <a:gd name="T43" fmla="*/ 22 h 26"/>
                  <a:gd name="T44" fmla="*/ 14 w 26"/>
                  <a:gd name="T45" fmla="*/ 20 h 26"/>
                  <a:gd name="T46" fmla="*/ 10 w 26"/>
                  <a:gd name="T47" fmla="*/ 22 h 26"/>
                  <a:gd name="T48" fmla="*/ 4 w 26"/>
                  <a:gd name="T49" fmla="*/ 26 h 26"/>
                  <a:gd name="T50" fmla="*/ 4 w 26"/>
                  <a:gd name="T51" fmla="*/ 26 h 26"/>
                  <a:gd name="T52" fmla="*/ 4 w 26"/>
                  <a:gd name="T53" fmla="*/ 26 h 26"/>
                  <a:gd name="T54" fmla="*/ 4 w 26"/>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6">
                    <a:moveTo>
                      <a:pt x="4" y="26"/>
                    </a:moveTo>
                    <a:lnTo>
                      <a:pt x="4" y="26"/>
                    </a:lnTo>
                    <a:lnTo>
                      <a:pt x="0" y="18"/>
                    </a:lnTo>
                    <a:lnTo>
                      <a:pt x="0" y="18"/>
                    </a:lnTo>
                    <a:lnTo>
                      <a:pt x="0" y="12"/>
                    </a:lnTo>
                    <a:lnTo>
                      <a:pt x="2" y="10"/>
                    </a:lnTo>
                    <a:lnTo>
                      <a:pt x="2" y="10"/>
                    </a:lnTo>
                    <a:lnTo>
                      <a:pt x="6" y="10"/>
                    </a:lnTo>
                    <a:lnTo>
                      <a:pt x="10" y="6"/>
                    </a:lnTo>
                    <a:lnTo>
                      <a:pt x="18" y="0"/>
                    </a:lnTo>
                    <a:lnTo>
                      <a:pt x="18" y="0"/>
                    </a:lnTo>
                    <a:lnTo>
                      <a:pt x="20" y="0"/>
                    </a:lnTo>
                    <a:lnTo>
                      <a:pt x="20" y="0"/>
                    </a:lnTo>
                    <a:lnTo>
                      <a:pt x="24" y="4"/>
                    </a:lnTo>
                    <a:lnTo>
                      <a:pt x="26" y="10"/>
                    </a:lnTo>
                    <a:lnTo>
                      <a:pt x="26" y="10"/>
                    </a:lnTo>
                    <a:lnTo>
                      <a:pt x="26" y="18"/>
                    </a:lnTo>
                    <a:lnTo>
                      <a:pt x="26" y="18"/>
                    </a:lnTo>
                    <a:lnTo>
                      <a:pt x="24" y="22"/>
                    </a:lnTo>
                    <a:lnTo>
                      <a:pt x="22" y="22"/>
                    </a:lnTo>
                    <a:lnTo>
                      <a:pt x="18" y="22"/>
                    </a:lnTo>
                    <a:lnTo>
                      <a:pt x="18" y="22"/>
                    </a:lnTo>
                    <a:lnTo>
                      <a:pt x="14" y="20"/>
                    </a:lnTo>
                    <a:lnTo>
                      <a:pt x="10" y="22"/>
                    </a:lnTo>
                    <a:lnTo>
                      <a:pt x="4" y="26"/>
                    </a:lnTo>
                    <a:lnTo>
                      <a:pt x="4" y="26"/>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8" name="Freeform 38">
                <a:extLst>
                  <a:ext uri="{FF2B5EF4-FFF2-40B4-BE49-F238E27FC236}">
                    <a16:creationId xmlns:a16="http://schemas.microsoft.com/office/drawing/2014/main" id="{2A466B14-FF72-2A95-7FC7-EFD61DE242CE}"/>
                  </a:ext>
                </a:extLst>
              </p:cNvPr>
              <p:cNvSpPr>
                <a:spLocks/>
              </p:cNvSpPr>
              <p:nvPr/>
            </p:nvSpPr>
            <p:spPr bwMode="auto">
              <a:xfrm>
                <a:off x="5326" y="1453"/>
                <a:ext cx="44" cy="24"/>
              </a:xfrm>
              <a:custGeom>
                <a:avLst/>
                <a:gdLst>
                  <a:gd name="T0" fmla="*/ 0 w 44"/>
                  <a:gd name="T1" fmla="*/ 10 h 24"/>
                  <a:gd name="T2" fmla="*/ 0 w 44"/>
                  <a:gd name="T3" fmla="*/ 10 h 24"/>
                  <a:gd name="T4" fmla="*/ 2 w 44"/>
                  <a:gd name="T5" fmla="*/ 4 h 24"/>
                  <a:gd name="T6" fmla="*/ 6 w 44"/>
                  <a:gd name="T7" fmla="*/ 2 h 24"/>
                  <a:gd name="T8" fmla="*/ 10 w 44"/>
                  <a:gd name="T9" fmla="*/ 2 h 24"/>
                  <a:gd name="T10" fmla="*/ 14 w 44"/>
                  <a:gd name="T11" fmla="*/ 4 h 24"/>
                  <a:gd name="T12" fmla="*/ 14 w 44"/>
                  <a:gd name="T13" fmla="*/ 4 h 24"/>
                  <a:gd name="T14" fmla="*/ 18 w 44"/>
                  <a:gd name="T15" fmla="*/ 6 h 24"/>
                  <a:gd name="T16" fmla="*/ 24 w 44"/>
                  <a:gd name="T17" fmla="*/ 8 h 24"/>
                  <a:gd name="T18" fmla="*/ 26 w 44"/>
                  <a:gd name="T19" fmla="*/ 8 h 24"/>
                  <a:gd name="T20" fmla="*/ 28 w 44"/>
                  <a:gd name="T21" fmla="*/ 8 h 24"/>
                  <a:gd name="T22" fmla="*/ 30 w 44"/>
                  <a:gd name="T23" fmla="*/ 4 h 24"/>
                  <a:gd name="T24" fmla="*/ 32 w 44"/>
                  <a:gd name="T25" fmla="*/ 0 h 24"/>
                  <a:gd name="T26" fmla="*/ 32 w 44"/>
                  <a:gd name="T27" fmla="*/ 0 h 24"/>
                  <a:gd name="T28" fmla="*/ 34 w 44"/>
                  <a:gd name="T29" fmla="*/ 2 h 24"/>
                  <a:gd name="T30" fmla="*/ 34 w 44"/>
                  <a:gd name="T31" fmla="*/ 2 h 24"/>
                  <a:gd name="T32" fmla="*/ 38 w 44"/>
                  <a:gd name="T33" fmla="*/ 6 h 24"/>
                  <a:gd name="T34" fmla="*/ 44 w 44"/>
                  <a:gd name="T35" fmla="*/ 10 h 24"/>
                  <a:gd name="T36" fmla="*/ 44 w 44"/>
                  <a:gd name="T37" fmla="*/ 10 h 24"/>
                  <a:gd name="T38" fmla="*/ 44 w 44"/>
                  <a:gd name="T39" fmla="*/ 10 h 24"/>
                  <a:gd name="T40" fmla="*/ 44 w 44"/>
                  <a:gd name="T41" fmla="*/ 10 h 24"/>
                  <a:gd name="T42" fmla="*/ 44 w 44"/>
                  <a:gd name="T43" fmla="*/ 14 h 24"/>
                  <a:gd name="T44" fmla="*/ 44 w 44"/>
                  <a:gd name="T45" fmla="*/ 14 h 24"/>
                  <a:gd name="T46" fmla="*/ 42 w 44"/>
                  <a:gd name="T47" fmla="*/ 18 h 24"/>
                  <a:gd name="T48" fmla="*/ 40 w 44"/>
                  <a:gd name="T49" fmla="*/ 22 h 24"/>
                  <a:gd name="T50" fmla="*/ 38 w 44"/>
                  <a:gd name="T51" fmla="*/ 24 h 24"/>
                  <a:gd name="T52" fmla="*/ 36 w 44"/>
                  <a:gd name="T53" fmla="*/ 22 h 24"/>
                  <a:gd name="T54" fmla="*/ 36 w 44"/>
                  <a:gd name="T55" fmla="*/ 22 h 24"/>
                  <a:gd name="T56" fmla="*/ 30 w 44"/>
                  <a:gd name="T57" fmla="*/ 18 h 24"/>
                  <a:gd name="T58" fmla="*/ 24 w 44"/>
                  <a:gd name="T59" fmla="*/ 16 h 24"/>
                  <a:gd name="T60" fmla="*/ 12 w 44"/>
                  <a:gd name="T61" fmla="*/ 14 h 24"/>
                  <a:gd name="T62" fmla="*/ 12 w 44"/>
                  <a:gd name="T63" fmla="*/ 14 h 24"/>
                  <a:gd name="T64" fmla="*/ 10 w 44"/>
                  <a:gd name="T65" fmla="*/ 14 h 24"/>
                  <a:gd name="T66" fmla="*/ 6 w 44"/>
                  <a:gd name="T67" fmla="*/ 16 h 24"/>
                  <a:gd name="T68" fmla="*/ 2 w 44"/>
                  <a:gd name="T69" fmla="*/ 14 h 24"/>
                  <a:gd name="T70" fmla="*/ 0 w 44"/>
                  <a:gd name="T71" fmla="*/ 10 h 24"/>
                  <a:gd name="T72" fmla="*/ 0 w 44"/>
                  <a:gd name="T7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0" y="10"/>
                    </a:moveTo>
                    <a:lnTo>
                      <a:pt x="0" y="10"/>
                    </a:lnTo>
                    <a:lnTo>
                      <a:pt x="2" y="4"/>
                    </a:lnTo>
                    <a:lnTo>
                      <a:pt x="6" y="2"/>
                    </a:lnTo>
                    <a:lnTo>
                      <a:pt x="10" y="2"/>
                    </a:lnTo>
                    <a:lnTo>
                      <a:pt x="14" y="4"/>
                    </a:lnTo>
                    <a:lnTo>
                      <a:pt x="14" y="4"/>
                    </a:lnTo>
                    <a:lnTo>
                      <a:pt x="18" y="6"/>
                    </a:lnTo>
                    <a:lnTo>
                      <a:pt x="24" y="8"/>
                    </a:lnTo>
                    <a:lnTo>
                      <a:pt x="26" y="8"/>
                    </a:lnTo>
                    <a:lnTo>
                      <a:pt x="28" y="8"/>
                    </a:lnTo>
                    <a:lnTo>
                      <a:pt x="30" y="4"/>
                    </a:lnTo>
                    <a:lnTo>
                      <a:pt x="32" y="0"/>
                    </a:lnTo>
                    <a:lnTo>
                      <a:pt x="32" y="0"/>
                    </a:lnTo>
                    <a:lnTo>
                      <a:pt x="34" y="2"/>
                    </a:lnTo>
                    <a:lnTo>
                      <a:pt x="34" y="2"/>
                    </a:lnTo>
                    <a:lnTo>
                      <a:pt x="38" y="6"/>
                    </a:lnTo>
                    <a:lnTo>
                      <a:pt x="44" y="10"/>
                    </a:lnTo>
                    <a:lnTo>
                      <a:pt x="44" y="10"/>
                    </a:lnTo>
                    <a:lnTo>
                      <a:pt x="44" y="10"/>
                    </a:lnTo>
                    <a:lnTo>
                      <a:pt x="44" y="10"/>
                    </a:lnTo>
                    <a:lnTo>
                      <a:pt x="44" y="14"/>
                    </a:lnTo>
                    <a:lnTo>
                      <a:pt x="44" y="14"/>
                    </a:lnTo>
                    <a:lnTo>
                      <a:pt x="42" y="18"/>
                    </a:lnTo>
                    <a:lnTo>
                      <a:pt x="40" y="22"/>
                    </a:lnTo>
                    <a:lnTo>
                      <a:pt x="38" y="24"/>
                    </a:lnTo>
                    <a:lnTo>
                      <a:pt x="36" y="22"/>
                    </a:lnTo>
                    <a:lnTo>
                      <a:pt x="36" y="22"/>
                    </a:lnTo>
                    <a:lnTo>
                      <a:pt x="30" y="18"/>
                    </a:lnTo>
                    <a:lnTo>
                      <a:pt x="24" y="16"/>
                    </a:lnTo>
                    <a:lnTo>
                      <a:pt x="12" y="14"/>
                    </a:lnTo>
                    <a:lnTo>
                      <a:pt x="12" y="14"/>
                    </a:lnTo>
                    <a:lnTo>
                      <a:pt x="10" y="14"/>
                    </a:lnTo>
                    <a:lnTo>
                      <a:pt x="6" y="16"/>
                    </a:lnTo>
                    <a:lnTo>
                      <a:pt x="2"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9" name="Freeform 39">
                <a:extLst>
                  <a:ext uri="{FF2B5EF4-FFF2-40B4-BE49-F238E27FC236}">
                    <a16:creationId xmlns:a16="http://schemas.microsoft.com/office/drawing/2014/main" id="{526A468D-D126-155D-CDE5-874634DC8126}"/>
                  </a:ext>
                </a:extLst>
              </p:cNvPr>
              <p:cNvSpPr>
                <a:spLocks/>
              </p:cNvSpPr>
              <p:nvPr/>
            </p:nvSpPr>
            <p:spPr bwMode="auto">
              <a:xfrm>
                <a:off x="4530" y="1453"/>
                <a:ext cx="34" cy="24"/>
              </a:xfrm>
              <a:custGeom>
                <a:avLst/>
                <a:gdLst>
                  <a:gd name="T0" fmla="*/ 24 w 34"/>
                  <a:gd name="T1" fmla="*/ 2 h 24"/>
                  <a:gd name="T2" fmla="*/ 24 w 34"/>
                  <a:gd name="T3" fmla="*/ 2 h 24"/>
                  <a:gd name="T4" fmla="*/ 26 w 34"/>
                  <a:gd name="T5" fmla="*/ 6 h 24"/>
                  <a:gd name="T6" fmla="*/ 28 w 34"/>
                  <a:gd name="T7" fmla="*/ 6 h 24"/>
                  <a:gd name="T8" fmla="*/ 32 w 34"/>
                  <a:gd name="T9" fmla="*/ 6 h 24"/>
                  <a:gd name="T10" fmla="*/ 34 w 34"/>
                  <a:gd name="T11" fmla="*/ 10 h 24"/>
                  <a:gd name="T12" fmla="*/ 34 w 34"/>
                  <a:gd name="T13" fmla="*/ 10 h 24"/>
                  <a:gd name="T14" fmla="*/ 32 w 34"/>
                  <a:gd name="T15" fmla="*/ 12 h 24"/>
                  <a:gd name="T16" fmla="*/ 32 w 34"/>
                  <a:gd name="T17" fmla="*/ 12 h 24"/>
                  <a:gd name="T18" fmla="*/ 28 w 34"/>
                  <a:gd name="T19" fmla="*/ 16 h 24"/>
                  <a:gd name="T20" fmla="*/ 22 w 34"/>
                  <a:gd name="T21" fmla="*/ 20 h 24"/>
                  <a:gd name="T22" fmla="*/ 22 w 34"/>
                  <a:gd name="T23" fmla="*/ 20 h 24"/>
                  <a:gd name="T24" fmla="*/ 20 w 34"/>
                  <a:gd name="T25" fmla="*/ 22 h 24"/>
                  <a:gd name="T26" fmla="*/ 18 w 34"/>
                  <a:gd name="T27" fmla="*/ 24 h 24"/>
                  <a:gd name="T28" fmla="*/ 12 w 34"/>
                  <a:gd name="T29" fmla="*/ 22 h 24"/>
                  <a:gd name="T30" fmla="*/ 4 w 34"/>
                  <a:gd name="T31" fmla="*/ 16 h 24"/>
                  <a:gd name="T32" fmla="*/ 0 w 34"/>
                  <a:gd name="T33" fmla="*/ 10 h 24"/>
                  <a:gd name="T34" fmla="*/ 0 w 34"/>
                  <a:gd name="T35" fmla="*/ 10 h 24"/>
                  <a:gd name="T36" fmla="*/ 4 w 34"/>
                  <a:gd name="T37" fmla="*/ 6 h 24"/>
                  <a:gd name="T38" fmla="*/ 6 w 34"/>
                  <a:gd name="T39" fmla="*/ 6 h 24"/>
                  <a:gd name="T40" fmla="*/ 14 w 34"/>
                  <a:gd name="T41" fmla="*/ 8 h 24"/>
                  <a:gd name="T42" fmla="*/ 14 w 34"/>
                  <a:gd name="T43" fmla="*/ 8 h 24"/>
                  <a:gd name="T44" fmla="*/ 16 w 34"/>
                  <a:gd name="T45" fmla="*/ 6 h 24"/>
                  <a:gd name="T46" fmla="*/ 18 w 34"/>
                  <a:gd name="T47" fmla="*/ 6 h 24"/>
                  <a:gd name="T48" fmla="*/ 22 w 34"/>
                  <a:gd name="T49" fmla="*/ 0 h 24"/>
                  <a:gd name="T50" fmla="*/ 22 w 34"/>
                  <a:gd name="T51" fmla="*/ 0 h 24"/>
                  <a:gd name="T52" fmla="*/ 24 w 34"/>
                  <a:gd name="T53" fmla="*/ 2 h 24"/>
                  <a:gd name="T54" fmla="*/ 24 w 34"/>
                  <a:gd name="T5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24">
                    <a:moveTo>
                      <a:pt x="24" y="2"/>
                    </a:moveTo>
                    <a:lnTo>
                      <a:pt x="24" y="2"/>
                    </a:lnTo>
                    <a:lnTo>
                      <a:pt x="26" y="6"/>
                    </a:lnTo>
                    <a:lnTo>
                      <a:pt x="28" y="6"/>
                    </a:lnTo>
                    <a:lnTo>
                      <a:pt x="32" y="6"/>
                    </a:lnTo>
                    <a:lnTo>
                      <a:pt x="34" y="10"/>
                    </a:lnTo>
                    <a:lnTo>
                      <a:pt x="34" y="10"/>
                    </a:lnTo>
                    <a:lnTo>
                      <a:pt x="32" y="12"/>
                    </a:lnTo>
                    <a:lnTo>
                      <a:pt x="32" y="12"/>
                    </a:lnTo>
                    <a:lnTo>
                      <a:pt x="28" y="16"/>
                    </a:lnTo>
                    <a:lnTo>
                      <a:pt x="22" y="20"/>
                    </a:lnTo>
                    <a:lnTo>
                      <a:pt x="22" y="20"/>
                    </a:lnTo>
                    <a:lnTo>
                      <a:pt x="20" y="22"/>
                    </a:lnTo>
                    <a:lnTo>
                      <a:pt x="18" y="24"/>
                    </a:lnTo>
                    <a:lnTo>
                      <a:pt x="12" y="22"/>
                    </a:lnTo>
                    <a:lnTo>
                      <a:pt x="4" y="16"/>
                    </a:lnTo>
                    <a:lnTo>
                      <a:pt x="0" y="10"/>
                    </a:lnTo>
                    <a:lnTo>
                      <a:pt x="0" y="10"/>
                    </a:lnTo>
                    <a:lnTo>
                      <a:pt x="4" y="6"/>
                    </a:lnTo>
                    <a:lnTo>
                      <a:pt x="6" y="6"/>
                    </a:lnTo>
                    <a:lnTo>
                      <a:pt x="14" y="8"/>
                    </a:lnTo>
                    <a:lnTo>
                      <a:pt x="14" y="8"/>
                    </a:lnTo>
                    <a:lnTo>
                      <a:pt x="16" y="6"/>
                    </a:lnTo>
                    <a:lnTo>
                      <a:pt x="18" y="6"/>
                    </a:lnTo>
                    <a:lnTo>
                      <a:pt x="22" y="0"/>
                    </a:lnTo>
                    <a:lnTo>
                      <a:pt x="22" y="0"/>
                    </a:lnTo>
                    <a:lnTo>
                      <a:pt x="24" y="2"/>
                    </a:lnTo>
                    <a:lnTo>
                      <a:pt x="2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0" name="Freeform 40">
                <a:extLst>
                  <a:ext uri="{FF2B5EF4-FFF2-40B4-BE49-F238E27FC236}">
                    <a16:creationId xmlns:a16="http://schemas.microsoft.com/office/drawing/2014/main" id="{9CA996DC-3386-43D3-AC77-5FBE1458FB09}"/>
                  </a:ext>
                </a:extLst>
              </p:cNvPr>
              <p:cNvSpPr>
                <a:spLocks/>
              </p:cNvSpPr>
              <p:nvPr/>
            </p:nvSpPr>
            <p:spPr bwMode="auto">
              <a:xfrm>
                <a:off x="5898" y="1483"/>
                <a:ext cx="28" cy="20"/>
              </a:xfrm>
              <a:custGeom>
                <a:avLst/>
                <a:gdLst>
                  <a:gd name="T0" fmla="*/ 18 w 28"/>
                  <a:gd name="T1" fmla="*/ 6 h 20"/>
                  <a:gd name="T2" fmla="*/ 18 w 28"/>
                  <a:gd name="T3" fmla="*/ 6 h 20"/>
                  <a:gd name="T4" fmla="*/ 20 w 28"/>
                  <a:gd name="T5" fmla="*/ 8 h 20"/>
                  <a:gd name="T6" fmla="*/ 24 w 28"/>
                  <a:gd name="T7" fmla="*/ 10 h 20"/>
                  <a:gd name="T8" fmla="*/ 26 w 28"/>
                  <a:gd name="T9" fmla="*/ 10 h 20"/>
                  <a:gd name="T10" fmla="*/ 28 w 28"/>
                  <a:gd name="T11" fmla="*/ 16 h 20"/>
                  <a:gd name="T12" fmla="*/ 28 w 28"/>
                  <a:gd name="T13" fmla="*/ 16 h 20"/>
                  <a:gd name="T14" fmla="*/ 28 w 28"/>
                  <a:gd name="T15" fmla="*/ 18 h 20"/>
                  <a:gd name="T16" fmla="*/ 28 w 28"/>
                  <a:gd name="T17" fmla="*/ 18 h 20"/>
                  <a:gd name="T18" fmla="*/ 26 w 28"/>
                  <a:gd name="T19" fmla="*/ 20 h 20"/>
                  <a:gd name="T20" fmla="*/ 24 w 28"/>
                  <a:gd name="T21" fmla="*/ 20 h 20"/>
                  <a:gd name="T22" fmla="*/ 18 w 28"/>
                  <a:gd name="T23" fmla="*/ 20 h 20"/>
                  <a:gd name="T24" fmla="*/ 18 w 28"/>
                  <a:gd name="T25" fmla="*/ 20 h 20"/>
                  <a:gd name="T26" fmla="*/ 16 w 28"/>
                  <a:gd name="T27" fmla="*/ 16 h 20"/>
                  <a:gd name="T28" fmla="*/ 14 w 28"/>
                  <a:gd name="T29" fmla="*/ 16 h 20"/>
                  <a:gd name="T30" fmla="*/ 8 w 28"/>
                  <a:gd name="T31" fmla="*/ 14 h 20"/>
                  <a:gd name="T32" fmla="*/ 8 w 28"/>
                  <a:gd name="T33" fmla="*/ 14 h 20"/>
                  <a:gd name="T34" fmla="*/ 4 w 28"/>
                  <a:gd name="T35" fmla="*/ 14 h 20"/>
                  <a:gd name="T36" fmla="*/ 2 w 28"/>
                  <a:gd name="T37" fmla="*/ 12 h 20"/>
                  <a:gd name="T38" fmla="*/ 0 w 28"/>
                  <a:gd name="T39" fmla="*/ 10 h 20"/>
                  <a:gd name="T40" fmla="*/ 0 w 28"/>
                  <a:gd name="T41" fmla="*/ 10 h 20"/>
                  <a:gd name="T42" fmla="*/ 0 w 28"/>
                  <a:gd name="T43" fmla="*/ 6 h 20"/>
                  <a:gd name="T44" fmla="*/ 0 w 28"/>
                  <a:gd name="T45" fmla="*/ 6 h 20"/>
                  <a:gd name="T46" fmla="*/ 10 w 28"/>
                  <a:gd name="T47" fmla="*/ 0 h 20"/>
                  <a:gd name="T48" fmla="*/ 14 w 28"/>
                  <a:gd name="T49" fmla="*/ 0 h 20"/>
                  <a:gd name="T50" fmla="*/ 18 w 28"/>
                  <a:gd name="T51" fmla="*/ 6 h 20"/>
                  <a:gd name="T52" fmla="*/ 18 w 28"/>
                  <a:gd name="T5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0">
                    <a:moveTo>
                      <a:pt x="18" y="6"/>
                    </a:moveTo>
                    <a:lnTo>
                      <a:pt x="18" y="6"/>
                    </a:lnTo>
                    <a:lnTo>
                      <a:pt x="20" y="8"/>
                    </a:lnTo>
                    <a:lnTo>
                      <a:pt x="24" y="10"/>
                    </a:lnTo>
                    <a:lnTo>
                      <a:pt x="26" y="10"/>
                    </a:lnTo>
                    <a:lnTo>
                      <a:pt x="28" y="16"/>
                    </a:lnTo>
                    <a:lnTo>
                      <a:pt x="28" y="16"/>
                    </a:lnTo>
                    <a:lnTo>
                      <a:pt x="28" y="18"/>
                    </a:lnTo>
                    <a:lnTo>
                      <a:pt x="28" y="18"/>
                    </a:lnTo>
                    <a:lnTo>
                      <a:pt x="26" y="20"/>
                    </a:lnTo>
                    <a:lnTo>
                      <a:pt x="24" y="20"/>
                    </a:lnTo>
                    <a:lnTo>
                      <a:pt x="18" y="20"/>
                    </a:lnTo>
                    <a:lnTo>
                      <a:pt x="18" y="20"/>
                    </a:lnTo>
                    <a:lnTo>
                      <a:pt x="16" y="16"/>
                    </a:lnTo>
                    <a:lnTo>
                      <a:pt x="14" y="16"/>
                    </a:lnTo>
                    <a:lnTo>
                      <a:pt x="8" y="14"/>
                    </a:lnTo>
                    <a:lnTo>
                      <a:pt x="8" y="14"/>
                    </a:lnTo>
                    <a:lnTo>
                      <a:pt x="4" y="14"/>
                    </a:lnTo>
                    <a:lnTo>
                      <a:pt x="2" y="12"/>
                    </a:lnTo>
                    <a:lnTo>
                      <a:pt x="0" y="10"/>
                    </a:lnTo>
                    <a:lnTo>
                      <a:pt x="0" y="10"/>
                    </a:lnTo>
                    <a:lnTo>
                      <a:pt x="0" y="6"/>
                    </a:lnTo>
                    <a:lnTo>
                      <a:pt x="0" y="6"/>
                    </a:lnTo>
                    <a:lnTo>
                      <a:pt x="10" y="0"/>
                    </a:lnTo>
                    <a:lnTo>
                      <a:pt x="14" y="0"/>
                    </a:lnTo>
                    <a:lnTo>
                      <a:pt x="18"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1" name="Freeform 41">
                <a:extLst>
                  <a:ext uri="{FF2B5EF4-FFF2-40B4-BE49-F238E27FC236}">
                    <a16:creationId xmlns:a16="http://schemas.microsoft.com/office/drawing/2014/main" id="{DFD1B105-A809-975F-0181-CB5C57C057E3}"/>
                  </a:ext>
                </a:extLst>
              </p:cNvPr>
              <p:cNvSpPr>
                <a:spLocks/>
              </p:cNvSpPr>
              <p:nvPr/>
            </p:nvSpPr>
            <p:spPr bwMode="auto">
              <a:xfrm>
                <a:off x="1714" y="2801"/>
                <a:ext cx="16" cy="26"/>
              </a:xfrm>
              <a:custGeom>
                <a:avLst/>
                <a:gdLst>
                  <a:gd name="T0" fmla="*/ 16 w 16"/>
                  <a:gd name="T1" fmla="*/ 18 h 26"/>
                  <a:gd name="T2" fmla="*/ 16 w 16"/>
                  <a:gd name="T3" fmla="*/ 18 h 26"/>
                  <a:gd name="T4" fmla="*/ 14 w 16"/>
                  <a:gd name="T5" fmla="*/ 18 h 26"/>
                  <a:gd name="T6" fmla="*/ 14 w 16"/>
                  <a:gd name="T7" fmla="*/ 18 h 26"/>
                  <a:gd name="T8" fmla="*/ 12 w 16"/>
                  <a:gd name="T9" fmla="*/ 18 h 26"/>
                  <a:gd name="T10" fmla="*/ 12 w 16"/>
                  <a:gd name="T11" fmla="*/ 18 h 26"/>
                  <a:gd name="T12" fmla="*/ 10 w 16"/>
                  <a:gd name="T13" fmla="*/ 26 h 26"/>
                  <a:gd name="T14" fmla="*/ 10 w 16"/>
                  <a:gd name="T15" fmla="*/ 26 h 26"/>
                  <a:gd name="T16" fmla="*/ 8 w 16"/>
                  <a:gd name="T17" fmla="*/ 26 h 26"/>
                  <a:gd name="T18" fmla="*/ 6 w 16"/>
                  <a:gd name="T19" fmla="*/ 24 h 26"/>
                  <a:gd name="T20" fmla="*/ 4 w 16"/>
                  <a:gd name="T21" fmla="*/ 18 h 26"/>
                  <a:gd name="T22" fmla="*/ 2 w 16"/>
                  <a:gd name="T23" fmla="*/ 12 h 26"/>
                  <a:gd name="T24" fmla="*/ 0 w 16"/>
                  <a:gd name="T25" fmla="*/ 6 h 26"/>
                  <a:gd name="T26" fmla="*/ 0 w 16"/>
                  <a:gd name="T27" fmla="*/ 6 h 26"/>
                  <a:gd name="T28" fmla="*/ 0 w 16"/>
                  <a:gd name="T29" fmla="*/ 2 h 26"/>
                  <a:gd name="T30" fmla="*/ 2 w 16"/>
                  <a:gd name="T31" fmla="*/ 0 h 26"/>
                  <a:gd name="T32" fmla="*/ 6 w 16"/>
                  <a:gd name="T33" fmla="*/ 0 h 26"/>
                  <a:gd name="T34" fmla="*/ 6 w 16"/>
                  <a:gd name="T35" fmla="*/ 0 h 26"/>
                  <a:gd name="T36" fmla="*/ 10 w 16"/>
                  <a:gd name="T37" fmla="*/ 4 h 26"/>
                  <a:gd name="T38" fmla="*/ 12 w 16"/>
                  <a:gd name="T39" fmla="*/ 6 h 26"/>
                  <a:gd name="T40" fmla="*/ 12 w 16"/>
                  <a:gd name="T41" fmla="*/ 6 h 26"/>
                  <a:gd name="T42" fmla="*/ 16 w 16"/>
                  <a:gd name="T43" fmla="*/ 10 h 26"/>
                  <a:gd name="T44" fmla="*/ 16 w 16"/>
                  <a:gd name="T45" fmla="*/ 18 h 26"/>
                  <a:gd name="T46" fmla="*/ 16 w 16"/>
                  <a:gd name="T4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6">
                    <a:moveTo>
                      <a:pt x="16" y="18"/>
                    </a:moveTo>
                    <a:lnTo>
                      <a:pt x="16" y="18"/>
                    </a:lnTo>
                    <a:lnTo>
                      <a:pt x="14" y="18"/>
                    </a:lnTo>
                    <a:lnTo>
                      <a:pt x="14" y="18"/>
                    </a:lnTo>
                    <a:lnTo>
                      <a:pt x="12" y="18"/>
                    </a:lnTo>
                    <a:lnTo>
                      <a:pt x="12" y="18"/>
                    </a:lnTo>
                    <a:lnTo>
                      <a:pt x="10" y="26"/>
                    </a:lnTo>
                    <a:lnTo>
                      <a:pt x="10" y="26"/>
                    </a:lnTo>
                    <a:lnTo>
                      <a:pt x="8" y="26"/>
                    </a:lnTo>
                    <a:lnTo>
                      <a:pt x="6" y="24"/>
                    </a:lnTo>
                    <a:lnTo>
                      <a:pt x="4" y="18"/>
                    </a:lnTo>
                    <a:lnTo>
                      <a:pt x="2" y="12"/>
                    </a:lnTo>
                    <a:lnTo>
                      <a:pt x="0" y="6"/>
                    </a:lnTo>
                    <a:lnTo>
                      <a:pt x="0" y="6"/>
                    </a:lnTo>
                    <a:lnTo>
                      <a:pt x="0" y="2"/>
                    </a:lnTo>
                    <a:lnTo>
                      <a:pt x="2" y="0"/>
                    </a:lnTo>
                    <a:lnTo>
                      <a:pt x="6" y="0"/>
                    </a:lnTo>
                    <a:lnTo>
                      <a:pt x="6" y="0"/>
                    </a:lnTo>
                    <a:lnTo>
                      <a:pt x="10" y="4"/>
                    </a:lnTo>
                    <a:lnTo>
                      <a:pt x="12" y="6"/>
                    </a:lnTo>
                    <a:lnTo>
                      <a:pt x="12" y="6"/>
                    </a:lnTo>
                    <a:lnTo>
                      <a:pt x="16" y="10"/>
                    </a:lnTo>
                    <a:lnTo>
                      <a:pt x="16" y="18"/>
                    </a:lnTo>
                    <a:lnTo>
                      <a:pt x="1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2" name="Freeform 42">
                <a:extLst>
                  <a:ext uri="{FF2B5EF4-FFF2-40B4-BE49-F238E27FC236}">
                    <a16:creationId xmlns:a16="http://schemas.microsoft.com/office/drawing/2014/main" id="{941369FF-0723-A153-BE82-30E4C7342BFC}"/>
                  </a:ext>
                </a:extLst>
              </p:cNvPr>
              <p:cNvSpPr>
                <a:spLocks/>
              </p:cNvSpPr>
              <p:nvPr/>
            </p:nvSpPr>
            <p:spPr bwMode="auto">
              <a:xfrm>
                <a:off x="3248" y="1461"/>
                <a:ext cx="18" cy="18"/>
              </a:xfrm>
              <a:custGeom>
                <a:avLst/>
                <a:gdLst>
                  <a:gd name="T0" fmla="*/ 6 w 18"/>
                  <a:gd name="T1" fmla="*/ 2 h 18"/>
                  <a:gd name="T2" fmla="*/ 6 w 18"/>
                  <a:gd name="T3" fmla="*/ 2 h 18"/>
                  <a:gd name="T4" fmla="*/ 10 w 18"/>
                  <a:gd name="T5" fmla="*/ 2 h 18"/>
                  <a:gd name="T6" fmla="*/ 12 w 18"/>
                  <a:gd name="T7" fmla="*/ 0 h 18"/>
                  <a:gd name="T8" fmla="*/ 14 w 18"/>
                  <a:gd name="T9" fmla="*/ 0 h 18"/>
                  <a:gd name="T10" fmla="*/ 16 w 18"/>
                  <a:gd name="T11" fmla="*/ 2 h 18"/>
                  <a:gd name="T12" fmla="*/ 16 w 18"/>
                  <a:gd name="T13" fmla="*/ 2 h 18"/>
                  <a:gd name="T14" fmla="*/ 18 w 18"/>
                  <a:gd name="T15" fmla="*/ 14 h 18"/>
                  <a:gd name="T16" fmla="*/ 18 w 18"/>
                  <a:gd name="T17" fmla="*/ 18 h 18"/>
                  <a:gd name="T18" fmla="*/ 14 w 18"/>
                  <a:gd name="T19" fmla="*/ 18 h 18"/>
                  <a:gd name="T20" fmla="*/ 14 w 18"/>
                  <a:gd name="T21" fmla="*/ 18 h 18"/>
                  <a:gd name="T22" fmla="*/ 12 w 18"/>
                  <a:gd name="T23" fmla="*/ 18 h 18"/>
                  <a:gd name="T24" fmla="*/ 12 w 18"/>
                  <a:gd name="T25" fmla="*/ 18 h 18"/>
                  <a:gd name="T26" fmla="*/ 8 w 18"/>
                  <a:gd name="T27" fmla="*/ 12 h 18"/>
                  <a:gd name="T28" fmla="*/ 8 w 18"/>
                  <a:gd name="T29" fmla="*/ 12 h 18"/>
                  <a:gd name="T30" fmla="*/ 4 w 18"/>
                  <a:gd name="T31" fmla="*/ 10 h 18"/>
                  <a:gd name="T32" fmla="*/ 0 w 18"/>
                  <a:gd name="T33" fmla="*/ 6 h 18"/>
                  <a:gd name="T34" fmla="*/ 0 w 18"/>
                  <a:gd name="T35" fmla="*/ 6 h 18"/>
                  <a:gd name="T36" fmla="*/ 0 w 18"/>
                  <a:gd name="T37" fmla="*/ 4 h 18"/>
                  <a:gd name="T38" fmla="*/ 0 w 18"/>
                  <a:gd name="T39" fmla="*/ 4 h 18"/>
                  <a:gd name="T40" fmla="*/ 0 w 18"/>
                  <a:gd name="T41" fmla="*/ 2 h 18"/>
                  <a:gd name="T42" fmla="*/ 0 w 18"/>
                  <a:gd name="T43" fmla="*/ 2 h 18"/>
                  <a:gd name="T44" fmla="*/ 0 w 18"/>
                  <a:gd name="T45" fmla="*/ 2 h 18"/>
                  <a:gd name="T46" fmla="*/ 6 w 18"/>
                  <a:gd name="T47" fmla="*/ 2 h 18"/>
                  <a:gd name="T48" fmla="*/ 6 w 18"/>
                  <a:gd name="T4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8">
                    <a:moveTo>
                      <a:pt x="6" y="2"/>
                    </a:moveTo>
                    <a:lnTo>
                      <a:pt x="6" y="2"/>
                    </a:lnTo>
                    <a:lnTo>
                      <a:pt x="10" y="2"/>
                    </a:lnTo>
                    <a:lnTo>
                      <a:pt x="12" y="0"/>
                    </a:lnTo>
                    <a:lnTo>
                      <a:pt x="14" y="0"/>
                    </a:lnTo>
                    <a:lnTo>
                      <a:pt x="16" y="2"/>
                    </a:lnTo>
                    <a:lnTo>
                      <a:pt x="16" y="2"/>
                    </a:lnTo>
                    <a:lnTo>
                      <a:pt x="18" y="14"/>
                    </a:lnTo>
                    <a:lnTo>
                      <a:pt x="18" y="18"/>
                    </a:lnTo>
                    <a:lnTo>
                      <a:pt x="14" y="18"/>
                    </a:lnTo>
                    <a:lnTo>
                      <a:pt x="14" y="18"/>
                    </a:lnTo>
                    <a:lnTo>
                      <a:pt x="12" y="18"/>
                    </a:lnTo>
                    <a:lnTo>
                      <a:pt x="12" y="18"/>
                    </a:lnTo>
                    <a:lnTo>
                      <a:pt x="8" y="12"/>
                    </a:lnTo>
                    <a:lnTo>
                      <a:pt x="8" y="12"/>
                    </a:lnTo>
                    <a:lnTo>
                      <a:pt x="4" y="10"/>
                    </a:lnTo>
                    <a:lnTo>
                      <a:pt x="0" y="6"/>
                    </a:lnTo>
                    <a:lnTo>
                      <a:pt x="0" y="6"/>
                    </a:lnTo>
                    <a:lnTo>
                      <a:pt x="0" y="4"/>
                    </a:lnTo>
                    <a:lnTo>
                      <a:pt x="0" y="4"/>
                    </a:lnTo>
                    <a:lnTo>
                      <a:pt x="0" y="2"/>
                    </a:lnTo>
                    <a:lnTo>
                      <a:pt x="0" y="2"/>
                    </a:lnTo>
                    <a:lnTo>
                      <a:pt x="0"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3" name="Freeform 43">
                <a:extLst>
                  <a:ext uri="{FF2B5EF4-FFF2-40B4-BE49-F238E27FC236}">
                    <a16:creationId xmlns:a16="http://schemas.microsoft.com/office/drawing/2014/main" id="{3837638D-B3DC-7226-E609-858CE923BF95}"/>
                  </a:ext>
                </a:extLst>
              </p:cNvPr>
              <p:cNvSpPr>
                <a:spLocks/>
              </p:cNvSpPr>
              <p:nvPr/>
            </p:nvSpPr>
            <p:spPr bwMode="auto">
              <a:xfrm>
                <a:off x="5598" y="2845"/>
                <a:ext cx="14" cy="22"/>
              </a:xfrm>
              <a:custGeom>
                <a:avLst/>
                <a:gdLst>
                  <a:gd name="T0" fmla="*/ 6 w 14"/>
                  <a:gd name="T1" fmla="*/ 18 h 22"/>
                  <a:gd name="T2" fmla="*/ 6 w 14"/>
                  <a:gd name="T3" fmla="*/ 18 h 22"/>
                  <a:gd name="T4" fmla="*/ 4 w 14"/>
                  <a:gd name="T5" fmla="*/ 16 h 22"/>
                  <a:gd name="T6" fmla="*/ 4 w 14"/>
                  <a:gd name="T7" fmla="*/ 14 h 22"/>
                  <a:gd name="T8" fmla="*/ 2 w 14"/>
                  <a:gd name="T9" fmla="*/ 14 h 22"/>
                  <a:gd name="T10" fmla="*/ 0 w 14"/>
                  <a:gd name="T11" fmla="*/ 10 h 22"/>
                  <a:gd name="T12" fmla="*/ 0 w 14"/>
                  <a:gd name="T13" fmla="*/ 10 h 22"/>
                  <a:gd name="T14" fmla="*/ 2 w 14"/>
                  <a:gd name="T15" fmla="*/ 4 h 22"/>
                  <a:gd name="T16" fmla="*/ 6 w 14"/>
                  <a:gd name="T17" fmla="*/ 0 h 22"/>
                  <a:gd name="T18" fmla="*/ 8 w 14"/>
                  <a:gd name="T19" fmla="*/ 0 h 22"/>
                  <a:gd name="T20" fmla="*/ 12 w 14"/>
                  <a:gd name="T21" fmla="*/ 0 h 22"/>
                  <a:gd name="T22" fmla="*/ 12 w 14"/>
                  <a:gd name="T23" fmla="*/ 0 h 22"/>
                  <a:gd name="T24" fmla="*/ 14 w 14"/>
                  <a:gd name="T25" fmla="*/ 6 h 22"/>
                  <a:gd name="T26" fmla="*/ 14 w 14"/>
                  <a:gd name="T27" fmla="*/ 6 h 22"/>
                  <a:gd name="T28" fmla="*/ 14 w 14"/>
                  <a:gd name="T29" fmla="*/ 8 h 22"/>
                  <a:gd name="T30" fmla="*/ 14 w 14"/>
                  <a:gd name="T31" fmla="*/ 8 h 22"/>
                  <a:gd name="T32" fmla="*/ 14 w 14"/>
                  <a:gd name="T33" fmla="*/ 10 h 22"/>
                  <a:gd name="T34" fmla="*/ 14 w 14"/>
                  <a:gd name="T35" fmla="*/ 10 h 22"/>
                  <a:gd name="T36" fmla="*/ 12 w 14"/>
                  <a:gd name="T37" fmla="*/ 10 h 22"/>
                  <a:gd name="T38" fmla="*/ 10 w 14"/>
                  <a:gd name="T39" fmla="*/ 14 h 22"/>
                  <a:gd name="T40" fmla="*/ 10 w 14"/>
                  <a:gd name="T41" fmla="*/ 14 h 22"/>
                  <a:gd name="T42" fmla="*/ 10 w 14"/>
                  <a:gd name="T43" fmla="*/ 20 h 22"/>
                  <a:gd name="T44" fmla="*/ 8 w 14"/>
                  <a:gd name="T45" fmla="*/ 22 h 22"/>
                  <a:gd name="T46" fmla="*/ 8 w 14"/>
                  <a:gd name="T47" fmla="*/ 22 h 22"/>
                  <a:gd name="T48" fmla="*/ 6 w 14"/>
                  <a:gd name="T49" fmla="*/ 18 h 22"/>
                  <a:gd name="T50" fmla="*/ 6 w 14"/>
                  <a:gd name="T5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6" y="18"/>
                    </a:moveTo>
                    <a:lnTo>
                      <a:pt x="6" y="18"/>
                    </a:lnTo>
                    <a:lnTo>
                      <a:pt x="4" y="16"/>
                    </a:lnTo>
                    <a:lnTo>
                      <a:pt x="4" y="14"/>
                    </a:lnTo>
                    <a:lnTo>
                      <a:pt x="2" y="14"/>
                    </a:lnTo>
                    <a:lnTo>
                      <a:pt x="0" y="10"/>
                    </a:lnTo>
                    <a:lnTo>
                      <a:pt x="0" y="10"/>
                    </a:lnTo>
                    <a:lnTo>
                      <a:pt x="2" y="4"/>
                    </a:lnTo>
                    <a:lnTo>
                      <a:pt x="6" y="0"/>
                    </a:lnTo>
                    <a:lnTo>
                      <a:pt x="8" y="0"/>
                    </a:lnTo>
                    <a:lnTo>
                      <a:pt x="12" y="0"/>
                    </a:lnTo>
                    <a:lnTo>
                      <a:pt x="12" y="0"/>
                    </a:lnTo>
                    <a:lnTo>
                      <a:pt x="14" y="6"/>
                    </a:lnTo>
                    <a:lnTo>
                      <a:pt x="14" y="6"/>
                    </a:lnTo>
                    <a:lnTo>
                      <a:pt x="14" y="8"/>
                    </a:lnTo>
                    <a:lnTo>
                      <a:pt x="14" y="8"/>
                    </a:lnTo>
                    <a:lnTo>
                      <a:pt x="14" y="10"/>
                    </a:lnTo>
                    <a:lnTo>
                      <a:pt x="14" y="10"/>
                    </a:lnTo>
                    <a:lnTo>
                      <a:pt x="12" y="10"/>
                    </a:lnTo>
                    <a:lnTo>
                      <a:pt x="10" y="14"/>
                    </a:lnTo>
                    <a:lnTo>
                      <a:pt x="10" y="14"/>
                    </a:lnTo>
                    <a:lnTo>
                      <a:pt x="10" y="20"/>
                    </a:lnTo>
                    <a:lnTo>
                      <a:pt x="8" y="22"/>
                    </a:lnTo>
                    <a:lnTo>
                      <a:pt x="8" y="22"/>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4" name="Freeform 44">
                <a:extLst>
                  <a:ext uri="{FF2B5EF4-FFF2-40B4-BE49-F238E27FC236}">
                    <a16:creationId xmlns:a16="http://schemas.microsoft.com/office/drawing/2014/main" id="{17BC77A9-E86B-E572-BD83-1E3A317F26B6}"/>
                  </a:ext>
                </a:extLst>
              </p:cNvPr>
              <p:cNvSpPr>
                <a:spLocks/>
              </p:cNvSpPr>
              <p:nvPr/>
            </p:nvSpPr>
            <p:spPr bwMode="auto">
              <a:xfrm>
                <a:off x="5936" y="2835"/>
                <a:ext cx="14" cy="22"/>
              </a:xfrm>
              <a:custGeom>
                <a:avLst/>
                <a:gdLst>
                  <a:gd name="T0" fmla="*/ 10 w 14"/>
                  <a:gd name="T1" fmla="*/ 0 h 22"/>
                  <a:gd name="T2" fmla="*/ 10 w 14"/>
                  <a:gd name="T3" fmla="*/ 0 h 22"/>
                  <a:gd name="T4" fmla="*/ 14 w 14"/>
                  <a:gd name="T5" fmla="*/ 4 h 22"/>
                  <a:gd name="T6" fmla="*/ 14 w 14"/>
                  <a:gd name="T7" fmla="*/ 14 h 22"/>
                  <a:gd name="T8" fmla="*/ 14 w 14"/>
                  <a:gd name="T9" fmla="*/ 14 h 22"/>
                  <a:gd name="T10" fmla="*/ 12 w 14"/>
                  <a:gd name="T11" fmla="*/ 16 h 22"/>
                  <a:gd name="T12" fmla="*/ 12 w 14"/>
                  <a:gd name="T13" fmla="*/ 16 h 22"/>
                  <a:gd name="T14" fmla="*/ 8 w 14"/>
                  <a:gd name="T15" fmla="*/ 12 h 22"/>
                  <a:gd name="T16" fmla="*/ 8 w 14"/>
                  <a:gd name="T17" fmla="*/ 12 h 22"/>
                  <a:gd name="T18" fmla="*/ 8 w 14"/>
                  <a:gd name="T19" fmla="*/ 14 h 22"/>
                  <a:gd name="T20" fmla="*/ 6 w 14"/>
                  <a:gd name="T21" fmla="*/ 18 h 22"/>
                  <a:gd name="T22" fmla="*/ 4 w 14"/>
                  <a:gd name="T23" fmla="*/ 22 h 22"/>
                  <a:gd name="T24" fmla="*/ 4 w 14"/>
                  <a:gd name="T25" fmla="*/ 22 h 22"/>
                  <a:gd name="T26" fmla="*/ 2 w 14"/>
                  <a:gd name="T27" fmla="*/ 20 h 22"/>
                  <a:gd name="T28" fmla="*/ 2 w 14"/>
                  <a:gd name="T29" fmla="*/ 20 h 22"/>
                  <a:gd name="T30" fmla="*/ 0 w 14"/>
                  <a:gd name="T31" fmla="*/ 18 h 22"/>
                  <a:gd name="T32" fmla="*/ 0 w 14"/>
                  <a:gd name="T33" fmla="*/ 18 h 22"/>
                  <a:gd name="T34" fmla="*/ 2 w 14"/>
                  <a:gd name="T35" fmla="*/ 16 h 22"/>
                  <a:gd name="T36" fmla="*/ 2 w 14"/>
                  <a:gd name="T37" fmla="*/ 16 h 22"/>
                  <a:gd name="T38" fmla="*/ 2 w 14"/>
                  <a:gd name="T39" fmla="*/ 8 h 22"/>
                  <a:gd name="T40" fmla="*/ 4 w 14"/>
                  <a:gd name="T41" fmla="*/ 4 h 22"/>
                  <a:gd name="T42" fmla="*/ 6 w 14"/>
                  <a:gd name="T43" fmla="*/ 0 h 22"/>
                  <a:gd name="T44" fmla="*/ 6 w 14"/>
                  <a:gd name="T45" fmla="*/ 0 h 22"/>
                  <a:gd name="T46" fmla="*/ 8 w 14"/>
                  <a:gd name="T47" fmla="*/ 0 h 22"/>
                  <a:gd name="T48" fmla="*/ 10 w 14"/>
                  <a:gd name="T49" fmla="*/ 0 h 22"/>
                  <a:gd name="T50" fmla="*/ 10 w 14"/>
                  <a:gd name="T51" fmla="*/ 0 h 22"/>
                  <a:gd name="T52" fmla="*/ 10 w 14"/>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2">
                    <a:moveTo>
                      <a:pt x="10" y="0"/>
                    </a:moveTo>
                    <a:lnTo>
                      <a:pt x="10" y="0"/>
                    </a:lnTo>
                    <a:lnTo>
                      <a:pt x="14" y="4"/>
                    </a:lnTo>
                    <a:lnTo>
                      <a:pt x="14" y="14"/>
                    </a:lnTo>
                    <a:lnTo>
                      <a:pt x="14" y="14"/>
                    </a:lnTo>
                    <a:lnTo>
                      <a:pt x="12" y="16"/>
                    </a:lnTo>
                    <a:lnTo>
                      <a:pt x="12" y="16"/>
                    </a:lnTo>
                    <a:lnTo>
                      <a:pt x="8" y="12"/>
                    </a:lnTo>
                    <a:lnTo>
                      <a:pt x="8" y="12"/>
                    </a:lnTo>
                    <a:lnTo>
                      <a:pt x="8" y="14"/>
                    </a:lnTo>
                    <a:lnTo>
                      <a:pt x="6" y="18"/>
                    </a:lnTo>
                    <a:lnTo>
                      <a:pt x="4" y="22"/>
                    </a:lnTo>
                    <a:lnTo>
                      <a:pt x="4" y="22"/>
                    </a:lnTo>
                    <a:lnTo>
                      <a:pt x="2" y="20"/>
                    </a:lnTo>
                    <a:lnTo>
                      <a:pt x="2" y="20"/>
                    </a:lnTo>
                    <a:lnTo>
                      <a:pt x="0" y="18"/>
                    </a:lnTo>
                    <a:lnTo>
                      <a:pt x="0" y="18"/>
                    </a:lnTo>
                    <a:lnTo>
                      <a:pt x="2" y="16"/>
                    </a:lnTo>
                    <a:lnTo>
                      <a:pt x="2" y="16"/>
                    </a:lnTo>
                    <a:lnTo>
                      <a:pt x="2" y="8"/>
                    </a:lnTo>
                    <a:lnTo>
                      <a:pt x="4" y="4"/>
                    </a:lnTo>
                    <a:lnTo>
                      <a:pt x="6" y="0"/>
                    </a:lnTo>
                    <a:lnTo>
                      <a:pt x="6" y="0"/>
                    </a:lnTo>
                    <a:lnTo>
                      <a:pt x="8" y="0"/>
                    </a:lnTo>
                    <a:lnTo>
                      <a:pt x="1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5" name="Freeform 45">
                <a:extLst>
                  <a:ext uri="{FF2B5EF4-FFF2-40B4-BE49-F238E27FC236}">
                    <a16:creationId xmlns:a16="http://schemas.microsoft.com/office/drawing/2014/main" id="{7748BA51-A819-EF6A-92BC-4B2562169D51}"/>
                  </a:ext>
                </a:extLst>
              </p:cNvPr>
              <p:cNvSpPr>
                <a:spLocks/>
              </p:cNvSpPr>
              <p:nvPr/>
            </p:nvSpPr>
            <p:spPr bwMode="auto">
              <a:xfrm>
                <a:off x="2472" y="1461"/>
                <a:ext cx="14" cy="14"/>
              </a:xfrm>
              <a:custGeom>
                <a:avLst/>
                <a:gdLst>
                  <a:gd name="T0" fmla="*/ 12 w 14"/>
                  <a:gd name="T1" fmla="*/ 2 h 14"/>
                  <a:gd name="T2" fmla="*/ 12 w 14"/>
                  <a:gd name="T3" fmla="*/ 2 h 14"/>
                  <a:gd name="T4" fmla="*/ 14 w 14"/>
                  <a:gd name="T5" fmla="*/ 8 h 14"/>
                  <a:gd name="T6" fmla="*/ 14 w 14"/>
                  <a:gd name="T7" fmla="*/ 8 h 14"/>
                  <a:gd name="T8" fmla="*/ 12 w 14"/>
                  <a:gd name="T9" fmla="*/ 12 h 14"/>
                  <a:gd name="T10" fmla="*/ 12 w 14"/>
                  <a:gd name="T11" fmla="*/ 14 h 14"/>
                  <a:gd name="T12" fmla="*/ 12 w 14"/>
                  <a:gd name="T13" fmla="*/ 14 h 14"/>
                  <a:gd name="T14" fmla="*/ 4 w 14"/>
                  <a:gd name="T15" fmla="*/ 12 h 14"/>
                  <a:gd name="T16" fmla="*/ 2 w 14"/>
                  <a:gd name="T17" fmla="*/ 10 h 14"/>
                  <a:gd name="T18" fmla="*/ 0 w 14"/>
                  <a:gd name="T19" fmla="*/ 2 h 14"/>
                  <a:gd name="T20" fmla="*/ 0 w 14"/>
                  <a:gd name="T21" fmla="*/ 2 h 14"/>
                  <a:gd name="T22" fmla="*/ 0 w 14"/>
                  <a:gd name="T23" fmla="*/ 0 h 14"/>
                  <a:gd name="T24" fmla="*/ 0 w 14"/>
                  <a:gd name="T25" fmla="*/ 0 h 14"/>
                  <a:gd name="T26" fmla="*/ 6 w 14"/>
                  <a:gd name="T27" fmla="*/ 0 h 14"/>
                  <a:gd name="T28" fmla="*/ 12 w 14"/>
                  <a:gd name="T29" fmla="*/ 2 h 14"/>
                  <a:gd name="T30" fmla="*/ 12 w 14"/>
                  <a:gd name="T3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12" y="2"/>
                    </a:moveTo>
                    <a:lnTo>
                      <a:pt x="12" y="2"/>
                    </a:lnTo>
                    <a:lnTo>
                      <a:pt x="14" y="8"/>
                    </a:lnTo>
                    <a:lnTo>
                      <a:pt x="14" y="8"/>
                    </a:lnTo>
                    <a:lnTo>
                      <a:pt x="12" y="12"/>
                    </a:lnTo>
                    <a:lnTo>
                      <a:pt x="12" y="14"/>
                    </a:lnTo>
                    <a:lnTo>
                      <a:pt x="12" y="14"/>
                    </a:lnTo>
                    <a:lnTo>
                      <a:pt x="4" y="12"/>
                    </a:lnTo>
                    <a:lnTo>
                      <a:pt x="2" y="10"/>
                    </a:lnTo>
                    <a:lnTo>
                      <a:pt x="0" y="2"/>
                    </a:lnTo>
                    <a:lnTo>
                      <a:pt x="0" y="2"/>
                    </a:lnTo>
                    <a:lnTo>
                      <a:pt x="0" y="0"/>
                    </a:lnTo>
                    <a:lnTo>
                      <a:pt x="0" y="0"/>
                    </a:lnTo>
                    <a:lnTo>
                      <a:pt x="6" y="0"/>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6" name="Freeform 46">
                <a:extLst>
                  <a:ext uri="{FF2B5EF4-FFF2-40B4-BE49-F238E27FC236}">
                    <a16:creationId xmlns:a16="http://schemas.microsoft.com/office/drawing/2014/main" id="{401B8853-6819-0DA8-CB8C-DA0AB5755912}"/>
                  </a:ext>
                </a:extLst>
              </p:cNvPr>
              <p:cNvSpPr>
                <a:spLocks/>
              </p:cNvSpPr>
              <p:nvPr/>
            </p:nvSpPr>
            <p:spPr bwMode="auto">
              <a:xfrm>
                <a:off x="5462" y="1459"/>
                <a:ext cx="14" cy="16"/>
              </a:xfrm>
              <a:custGeom>
                <a:avLst/>
                <a:gdLst>
                  <a:gd name="T0" fmla="*/ 8 w 14"/>
                  <a:gd name="T1" fmla="*/ 2 h 16"/>
                  <a:gd name="T2" fmla="*/ 8 w 14"/>
                  <a:gd name="T3" fmla="*/ 2 h 16"/>
                  <a:gd name="T4" fmla="*/ 12 w 14"/>
                  <a:gd name="T5" fmla="*/ 6 h 16"/>
                  <a:gd name="T6" fmla="*/ 14 w 14"/>
                  <a:gd name="T7" fmla="*/ 8 h 16"/>
                  <a:gd name="T8" fmla="*/ 14 w 14"/>
                  <a:gd name="T9" fmla="*/ 8 h 16"/>
                  <a:gd name="T10" fmla="*/ 14 w 14"/>
                  <a:gd name="T11" fmla="*/ 10 h 16"/>
                  <a:gd name="T12" fmla="*/ 14 w 14"/>
                  <a:gd name="T13" fmla="*/ 10 h 16"/>
                  <a:gd name="T14" fmla="*/ 14 w 14"/>
                  <a:gd name="T15" fmla="*/ 10 h 16"/>
                  <a:gd name="T16" fmla="*/ 14 w 14"/>
                  <a:gd name="T17" fmla="*/ 10 h 16"/>
                  <a:gd name="T18" fmla="*/ 12 w 14"/>
                  <a:gd name="T19" fmla="*/ 12 h 16"/>
                  <a:gd name="T20" fmla="*/ 12 w 14"/>
                  <a:gd name="T21" fmla="*/ 12 h 16"/>
                  <a:gd name="T22" fmla="*/ 10 w 14"/>
                  <a:gd name="T23" fmla="*/ 14 h 16"/>
                  <a:gd name="T24" fmla="*/ 6 w 14"/>
                  <a:gd name="T25" fmla="*/ 16 h 16"/>
                  <a:gd name="T26" fmla="*/ 2 w 14"/>
                  <a:gd name="T27" fmla="*/ 14 h 16"/>
                  <a:gd name="T28" fmla="*/ 0 w 14"/>
                  <a:gd name="T29" fmla="*/ 8 h 16"/>
                  <a:gd name="T30" fmla="*/ 0 w 14"/>
                  <a:gd name="T31" fmla="*/ 8 h 16"/>
                  <a:gd name="T32" fmla="*/ 0 w 14"/>
                  <a:gd name="T33" fmla="*/ 8 h 16"/>
                  <a:gd name="T34" fmla="*/ 4 w 14"/>
                  <a:gd name="T35" fmla="*/ 2 h 16"/>
                  <a:gd name="T36" fmla="*/ 4 w 14"/>
                  <a:gd name="T37" fmla="*/ 0 h 16"/>
                  <a:gd name="T38" fmla="*/ 6 w 14"/>
                  <a:gd name="T39" fmla="*/ 0 h 16"/>
                  <a:gd name="T40" fmla="*/ 6 w 14"/>
                  <a:gd name="T41" fmla="*/ 0 h 16"/>
                  <a:gd name="T42" fmla="*/ 8 w 14"/>
                  <a:gd name="T43" fmla="*/ 2 h 16"/>
                  <a:gd name="T44" fmla="*/ 8 w 14"/>
                  <a:gd name="T4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6">
                    <a:moveTo>
                      <a:pt x="8" y="2"/>
                    </a:moveTo>
                    <a:lnTo>
                      <a:pt x="8" y="2"/>
                    </a:lnTo>
                    <a:lnTo>
                      <a:pt x="12" y="6"/>
                    </a:lnTo>
                    <a:lnTo>
                      <a:pt x="14" y="8"/>
                    </a:lnTo>
                    <a:lnTo>
                      <a:pt x="14" y="8"/>
                    </a:lnTo>
                    <a:lnTo>
                      <a:pt x="14" y="10"/>
                    </a:lnTo>
                    <a:lnTo>
                      <a:pt x="14" y="10"/>
                    </a:lnTo>
                    <a:lnTo>
                      <a:pt x="14" y="10"/>
                    </a:lnTo>
                    <a:lnTo>
                      <a:pt x="14" y="10"/>
                    </a:lnTo>
                    <a:lnTo>
                      <a:pt x="12" y="12"/>
                    </a:lnTo>
                    <a:lnTo>
                      <a:pt x="12" y="12"/>
                    </a:lnTo>
                    <a:lnTo>
                      <a:pt x="10" y="14"/>
                    </a:lnTo>
                    <a:lnTo>
                      <a:pt x="6" y="16"/>
                    </a:lnTo>
                    <a:lnTo>
                      <a:pt x="2" y="14"/>
                    </a:lnTo>
                    <a:lnTo>
                      <a:pt x="0" y="8"/>
                    </a:lnTo>
                    <a:lnTo>
                      <a:pt x="0" y="8"/>
                    </a:lnTo>
                    <a:lnTo>
                      <a:pt x="0" y="8"/>
                    </a:lnTo>
                    <a:lnTo>
                      <a:pt x="4" y="2"/>
                    </a:lnTo>
                    <a:lnTo>
                      <a:pt x="4" y="0"/>
                    </a:lnTo>
                    <a:lnTo>
                      <a:pt x="6"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7" name="Freeform 47">
                <a:extLst>
                  <a:ext uri="{FF2B5EF4-FFF2-40B4-BE49-F238E27FC236}">
                    <a16:creationId xmlns:a16="http://schemas.microsoft.com/office/drawing/2014/main" id="{E76CE914-42FA-C4B7-096E-C12DE3155894}"/>
                  </a:ext>
                </a:extLst>
              </p:cNvPr>
              <p:cNvSpPr>
                <a:spLocks/>
              </p:cNvSpPr>
              <p:nvPr/>
            </p:nvSpPr>
            <p:spPr bwMode="auto">
              <a:xfrm>
                <a:off x="1542" y="2071"/>
                <a:ext cx="48" cy="76"/>
              </a:xfrm>
              <a:custGeom>
                <a:avLst/>
                <a:gdLst>
                  <a:gd name="T0" fmla="*/ 26 w 48"/>
                  <a:gd name="T1" fmla="*/ 74 h 76"/>
                  <a:gd name="T2" fmla="*/ 20 w 48"/>
                  <a:gd name="T3" fmla="*/ 76 h 76"/>
                  <a:gd name="T4" fmla="*/ 14 w 48"/>
                  <a:gd name="T5" fmla="*/ 68 h 76"/>
                  <a:gd name="T6" fmla="*/ 12 w 48"/>
                  <a:gd name="T7" fmla="*/ 60 h 76"/>
                  <a:gd name="T8" fmla="*/ 14 w 48"/>
                  <a:gd name="T9" fmla="*/ 52 h 76"/>
                  <a:gd name="T10" fmla="*/ 12 w 48"/>
                  <a:gd name="T11" fmla="*/ 50 h 76"/>
                  <a:gd name="T12" fmla="*/ 8 w 48"/>
                  <a:gd name="T13" fmla="*/ 50 h 76"/>
                  <a:gd name="T14" fmla="*/ 8 w 48"/>
                  <a:gd name="T15" fmla="*/ 50 h 76"/>
                  <a:gd name="T16" fmla="*/ 6 w 48"/>
                  <a:gd name="T17" fmla="*/ 42 h 76"/>
                  <a:gd name="T18" fmla="*/ 4 w 48"/>
                  <a:gd name="T19" fmla="*/ 38 h 76"/>
                  <a:gd name="T20" fmla="*/ 0 w 48"/>
                  <a:gd name="T21" fmla="*/ 30 h 76"/>
                  <a:gd name="T22" fmla="*/ 6 w 48"/>
                  <a:gd name="T23" fmla="*/ 28 h 76"/>
                  <a:gd name="T24" fmla="*/ 18 w 48"/>
                  <a:gd name="T25" fmla="*/ 22 h 76"/>
                  <a:gd name="T26" fmla="*/ 26 w 48"/>
                  <a:gd name="T27" fmla="*/ 22 h 76"/>
                  <a:gd name="T28" fmla="*/ 26 w 48"/>
                  <a:gd name="T29" fmla="*/ 22 h 76"/>
                  <a:gd name="T30" fmla="*/ 32 w 48"/>
                  <a:gd name="T31" fmla="*/ 16 h 76"/>
                  <a:gd name="T32" fmla="*/ 34 w 48"/>
                  <a:gd name="T33" fmla="*/ 10 h 76"/>
                  <a:gd name="T34" fmla="*/ 36 w 48"/>
                  <a:gd name="T35" fmla="*/ 4 h 76"/>
                  <a:gd name="T36" fmla="*/ 40 w 48"/>
                  <a:gd name="T37" fmla="*/ 0 h 76"/>
                  <a:gd name="T38" fmla="*/ 42 w 48"/>
                  <a:gd name="T39" fmla="*/ 2 h 76"/>
                  <a:gd name="T40" fmla="*/ 42 w 48"/>
                  <a:gd name="T41" fmla="*/ 6 h 76"/>
                  <a:gd name="T42" fmla="*/ 44 w 48"/>
                  <a:gd name="T43" fmla="*/ 18 h 76"/>
                  <a:gd name="T44" fmla="*/ 46 w 48"/>
                  <a:gd name="T45" fmla="*/ 20 h 76"/>
                  <a:gd name="T46" fmla="*/ 48 w 48"/>
                  <a:gd name="T47" fmla="*/ 26 h 76"/>
                  <a:gd name="T48" fmla="*/ 48 w 48"/>
                  <a:gd name="T49" fmla="*/ 36 h 76"/>
                  <a:gd name="T50" fmla="*/ 44 w 48"/>
                  <a:gd name="T51" fmla="*/ 36 h 76"/>
                  <a:gd name="T52" fmla="*/ 44 w 48"/>
                  <a:gd name="T53" fmla="*/ 46 h 76"/>
                  <a:gd name="T54" fmla="*/ 44 w 48"/>
                  <a:gd name="T55" fmla="*/ 52 h 76"/>
                  <a:gd name="T56" fmla="*/ 40 w 48"/>
                  <a:gd name="T57" fmla="*/ 60 h 76"/>
                  <a:gd name="T58" fmla="*/ 38 w 48"/>
                  <a:gd name="T59" fmla="*/ 60 h 76"/>
                  <a:gd name="T60" fmla="*/ 30 w 48"/>
                  <a:gd name="T61" fmla="*/ 52 h 76"/>
                  <a:gd name="T62" fmla="*/ 28 w 48"/>
                  <a:gd name="T63" fmla="*/ 50 h 76"/>
                  <a:gd name="T64" fmla="*/ 28 w 48"/>
                  <a:gd name="T65" fmla="*/ 56 h 76"/>
                  <a:gd name="T66" fmla="*/ 28 w 48"/>
                  <a:gd name="T67" fmla="*/ 64 h 76"/>
                  <a:gd name="T68" fmla="*/ 26 w 48"/>
                  <a:gd name="T69"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6">
                    <a:moveTo>
                      <a:pt x="26" y="74"/>
                    </a:moveTo>
                    <a:lnTo>
                      <a:pt x="26" y="74"/>
                    </a:lnTo>
                    <a:lnTo>
                      <a:pt x="24" y="76"/>
                    </a:lnTo>
                    <a:lnTo>
                      <a:pt x="20" y="76"/>
                    </a:lnTo>
                    <a:lnTo>
                      <a:pt x="14" y="68"/>
                    </a:lnTo>
                    <a:lnTo>
                      <a:pt x="14" y="68"/>
                    </a:lnTo>
                    <a:lnTo>
                      <a:pt x="12" y="66"/>
                    </a:lnTo>
                    <a:lnTo>
                      <a:pt x="12" y="60"/>
                    </a:lnTo>
                    <a:lnTo>
                      <a:pt x="12" y="60"/>
                    </a:lnTo>
                    <a:lnTo>
                      <a:pt x="14" y="52"/>
                    </a:lnTo>
                    <a:lnTo>
                      <a:pt x="14" y="48"/>
                    </a:lnTo>
                    <a:lnTo>
                      <a:pt x="12" y="50"/>
                    </a:lnTo>
                    <a:lnTo>
                      <a:pt x="8" y="50"/>
                    </a:lnTo>
                    <a:lnTo>
                      <a:pt x="8" y="50"/>
                    </a:lnTo>
                    <a:lnTo>
                      <a:pt x="8" y="52"/>
                    </a:lnTo>
                    <a:lnTo>
                      <a:pt x="8" y="50"/>
                    </a:lnTo>
                    <a:lnTo>
                      <a:pt x="6" y="42"/>
                    </a:lnTo>
                    <a:lnTo>
                      <a:pt x="6" y="42"/>
                    </a:lnTo>
                    <a:lnTo>
                      <a:pt x="6" y="38"/>
                    </a:lnTo>
                    <a:lnTo>
                      <a:pt x="4" y="38"/>
                    </a:lnTo>
                    <a:lnTo>
                      <a:pt x="2" y="36"/>
                    </a:lnTo>
                    <a:lnTo>
                      <a:pt x="0" y="30"/>
                    </a:lnTo>
                    <a:lnTo>
                      <a:pt x="0" y="30"/>
                    </a:lnTo>
                    <a:lnTo>
                      <a:pt x="6" y="28"/>
                    </a:lnTo>
                    <a:lnTo>
                      <a:pt x="12" y="26"/>
                    </a:lnTo>
                    <a:lnTo>
                      <a:pt x="18" y="22"/>
                    </a:lnTo>
                    <a:lnTo>
                      <a:pt x="26" y="22"/>
                    </a:lnTo>
                    <a:lnTo>
                      <a:pt x="26" y="22"/>
                    </a:lnTo>
                    <a:lnTo>
                      <a:pt x="26" y="22"/>
                    </a:lnTo>
                    <a:lnTo>
                      <a:pt x="26" y="22"/>
                    </a:lnTo>
                    <a:lnTo>
                      <a:pt x="30" y="20"/>
                    </a:lnTo>
                    <a:lnTo>
                      <a:pt x="32" y="16"/>
                    </a:lnTo>
                    <a:lnTo>
                      <a:pt x="32" y="16"/>
                    </a:lnTo>
                    <a:lnTo>
                      <a:pt x="34" y="10"/>
                    </a:lnTo>
                    <a:lnTo>
                      <a:pt x="36" y="4"/>
                    </a:lnTo>
                    <a:lnTo>
                      <a:pt x="36" y="4"/>
                    </a:lnTo>
                    <a:lnTo>
                      <a:pt x="38" y="2"/>
                    </a:lnTo>
                    <a:lnTo>
                      <a:pt x="40" y="0"/>
                    </a:lnTo>
                    <a:lnTo>
                      <a:pt x="40" y="0"/>
                    </a:lnTo>
                    <a:lnTo>
                      <a:pt x="42" y="2"/>
                    </a:lnTo>
                    <a:lnTo>
                      <a:pt x="42" y="6"/>
                    </a:lnTo>
                    <a:lnTo>
                      <a:pt x="42" y="6"/>
                    </a:lnTo>
                    <a:lnTo>
                      <a:pt x="44" y="14"/>
                    </a:lnTo>
                    <a:lnTo>
                      <a:pt x="44" y="18"/>
                    </a:lnTo>
                    <a:lnTo>
                      <a:pt x="46" y="20"/>
                    </a:lnTo>
                    <a:lnTo>
                      <a:pt x="46" y="20"/>
                    </a:lnTo>
                    <a:lnTo>
                      <a:pt x="46" y="24"/>
                    </a:lnTo>
                    <a:lnTo>
                      <a:pt x="48" y="26"/>
                    </a:lnTo>
                    <a:lnTo>
                      <a:pt x="48" y="30"/>
                    </a:lnTo>
                    <a:lnTo>
                      <a:pt x="48" y="36"/>
                    </a:lnTo>
                    <a:lnTo>
                      <a:pt x="48" y="36"/>
                    </a:lnTo>
                    <a:lnTo>
                      <a:pt x="44" y="36"/>
                    </a:lnTo>
                    <a:lnTo>
                      <a:pt x="44" y="40"/>
                    </a:lnTo>
                    <a:lnTo>
                      <a:pt x="44" y="46"/>
                    </a:lnTo>
                    <a:lnTo>
                      <a:pt x="44" y="46"/>
                    </a:lnTo>
                    <a:lnTo>
                      <a:pt x="44" y="52"/>
                    </a:lnTo>
                    <a:lnTo>
                      <a:pt x="42" y="56"/>
                    </a:lnTo>
                    <a:lnTo>
                      <a:pt x="40" y="60"/>
                    </a:lnTo>
                    <a:lnTo>
                      <a:pt x="38" y="60"/>
                    </a:lnTo>
                    <a:lnTo>
                      <a:pt x="38" y="60"/>
                    </a:lnTo>
                    <a:lnTo>
                      <a:pt x="34" y="58"/>
                    </a:lnTo>
                    <a:lnTo>
                      <a:pt x="30" y="52"/>
                    </a:lnTo>
                    <a:lnTo>
                      <a:pt x="30" y="52"/>
                    </a:lnTo>
                    <a:lnTo>
                      <a:pt x="28" y="50"/>
                    </a:lnTo>
                    <a:lnTo>
                      <a:pt x="28" y="52"/>
                    </a:lnTo>
                    <a:lnTo>
                      <a:pt x="28" y="56"/>
                    </a:lnTo>
                    <a:lnTo>
                      <a:pt x="28" y="56"/>
                    </a:lnTo>
                    <a:lnTo>
                      <a:pt x="28" y="64"/>
                    </a:lnTo>
                    <a:lnTo>
                      <a:pt x="26" y="74"/>
                    </a:lnTo>
                    <a:lnTo>
                      <a:pt x="26"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8" name="Freeform 48">
                <a:extLst>
                  <a:ext uri="{FF2B5EF4-FFF2-40B4-BE49-F238E27FC236}">
                    <a16:creationId xmlns:a16="http://schemas.microsoft.com/office/drawing/2014/main" id="{581C1AA1-8FD1-74B8-029E-F5F7AEEEA682}"/>
                  </a:ext>
                </a:extLst>
              </p:cNvPr>
              <p:cNvSpPr>
                <a:spLocks/>
              </p:cNvSpPr>
              <p:nvPr/>
            </p:nvSpPr>
            <p:spPr bwMode="auto">
              <a:xfrm>
                <a:off x="1568" y="2103"/>
                <a:ext cx="40" cy="70"/>
              </a:xfrm>
              <a:custGeom>
                <a:avLst/>
                <a:gdLst>
                  <a:gd name="T0" fmla="*/ 0 w 40"/>
                  <a:gd name="T1" fmla="*/ 42 h 70"/>
                  <a:gd name="T2" fmla="*/ 0 w 40"/>
                  <a:gd name="T3" fmla="*/ 24 h 70"/>
                  <a:gd name="T4" fmla="*/ 4 w 40"/>
                  <a:gd name="T5" fmla="*/ 22 h 70"/>
                  <a:gd name="T6" fmla="*/ 8 w 40"/>
                  <a:gd name="T7" fmla="*/ 26 h 70"/>
                  <a:gd name="T8" fmla="*/ 10 w 40"/>
                  <a:gd name="T9" fmla="*/ 26 h 70"/>
                  <a:gd name="T10" fmla="*/ 16 w 40"/>
                  <a:gd name="T11" fmla="*/ 16 h 70"/>
                  <a:gd name="T12" fmla="*/ 16 w 40"/>
                  <a:gd name="T13" fmla="*/ 8 h 70"/>
                  <a:gd name="T14" fmla="*/ 16 w 40"/>
                  <a:gd name="T15" fmla="*/ 0 h 70"/>
                  <a:gd name="T16" fmla="*/ 20 w 40"/>
                  <a:gd name="T17" fmla="*/ 2 h 70"/>
                  <a:gd name="T18" fmla="*/ 22 w 40"/>
                  <a:gd name="T19" fmla="*/ 2 h 70"/>
                  <a:gd name="T20" fmla="*/ 24 w 40"/>
                  <a:gd name="T21" fmla="*/ 6 h 70"/>
                  <a:gd name="T22" fmla="*/ 24 w 40"/>
                  <a:gd name="T23" fmla="*/ 12 h 70"/>
                  <a:gd name="T24" fmla="*/ 22 w 40"/>
                  <a:gd name="T25" fmla="*/ 10 h 70"/>
                  <a:gd name="T26" fmla="*/ 22 w 40"/>
                  <a:gd name="T27" fmla="*/ 14 h 70"/>
                  <a:gd name="T28" fmla="*/ 24 w 40"/>
                  <a:gd name="T29" fmla="*/ 12 h 70"/>
                  <a:gd name="T30" fmla="*/ 24 w 40"/>
                  <a:gd name="T31" fmla="*/ 10 h 70"/>
                  <a:gd name="T32" fmla="*/ 32 w 40"/>
                  <a:gd name="T33" fmla="*/ 14 h 70"/>
                  <a:gd name="T34" fmla="*/ 40 w 40"/>
                  <a:gd name="T35" fmla="*/ 22 h 70"/>
                  <a:gd name="T36" fmla="*/ 40 w 40"/>
                  <a:gd name="T37" fmla="*/ 34 h 70"/>
                  <a:gd name="T38" fmla="*/ 38 w 40"/>
                  <a:gd name="T39" fmla="*/ 36 h 70"/>
                  <a:gd name="T40" fmla="*/ 36 w 40"/>
                  <a:gd name="T41" fmla="*/ 40 h 70"/>
                  <a:gd name="T42" fmla="*/ 36 w 40"/>
                  <a:gd name="T43" fmla="*/ 48 h 70"/>
                  <a:gd name="T44" fmla="*/ 34 w 40"/>
                  <a:gd name="T45" fmla="*/ 54 h 70"/>
                  <a:gd name="T46" fmla="*/ 34 w 40"/>
                  <a:gd name="T47" fmla="*/ 54 h 70"/>
                  <a:gd name="T48" fmla="*/ 28 w 40"/>
                  <a:gd name="T49" fmla="*/ 52 h 70"/>
                  <a:gd name="T50" fmla="*/ 14 w 40"/>
                  <a:gd name="T51" fmla="*/ 70 h 70"/>
                  <a:gd name="T52" fmla="*/ 12 w 40"/>
                  <a:gd name="T53" fmla="*/ 70 h 70"/>
                  <a:gd name="T54" fmla="*/ 10 w 40"/>
                  <a:gd name="T55" fmla="*/ 68 h 70"/>
                  <a:gd name="T56" fmla="*/ 12 w 40"/>
                  <a:gd name="T57" fmla="*/ 44 h 70"/>
                  <a:gd name="T58" fmla="*/ 8 w 40"/>
                  <a:gd name="T59" fmla="*/ 46 h 70"/>
                  <a:gd name="T60" fmla="*/ 2 w 40"/>
                  <a:gd name="T61" fmla="*/ 42 h 70"/>
                  <a:gd name="T62" fmla="*/ 0 w 40"/>
                  <a:gd name="T63"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70">
                    <a:moveTo>
                      <a:pt x="0" y="42"/>
                    </a:moveTo>
                    <a:lnTo>
                      <a:pt x="0" y="42"/>
                    </a:lnTo>
                    <a:lnTo>
                      <a:pt x="0" y="32"/>
                    </a:lnTo>
                    <a:lnTo>
                      <a:pt x="0" y="24"/>
                    </a:lnTo>
                    <a:lnTo>
                      <a:pt x="0" y="24"/>
                    </a:lnTo>
                    <a:lnTo>
                      <a:pt x="4" y="22"/>
                    </a:lnTo>
                    <a:lnTo>
                      <a:pt x="6" y="24"/>
                    </a:lnTo>
                    <a:lnTo>
                      <a:pt x="8" y="26"/>
                    </a:lnTo>
                    <a:lnTo>
                      <a:pt x="10" y="26"/>
                    </a:lnTo>
                    <a:lnTo>
                      <a:pt x="10" y="26"/>
                    </a:lnTo>
                    <a:lnTo>
                      <a:pt x="14" y="22"/>
                    </a:lnTo>
                    <a:lnTo>
                      <a:pt x="16" y="16"/>
                    </a:lnTo>
                    <a:lnTo>
                      <a:pt x="16" y="8"/>
                    </a:lnTo>
                    <a:lnTo>
                      <a:pt x="16" y="8"/>
                    </a:lnTo>
                    <a:lnTo>
                      <a:pt x="16" y="0"/>
                    </a:lnTo>
                    <a:lnTo>
                      <a:pt x="16" y="0"/>
                    </a:lnTo>
                    <a:lnTo>
                      <a:pt x="18" y="0"/>
                    </a:lnTo>
                    <a:lnTo>
                      <a:pt x="20" y="2"/>
                    </a:lnTo>
                    <a:lnTo>
                      <a:pt x="22" y="2"/>
                    </a:lnTo>
                    <a:lnTo>
                      <a:pt x="22" y="2"/>
                    </a:lnTo>
                    <a:lnTo>
                      <a:pt x="22" y="2"/>
                    </a:lnTo>
                    <a:lnTo>
                      <a:pt x="24" y="6"/>
                    </a:lnTo>
                    <a:lnTo>
                      <a:pt x="24" y="12"/>
                    </a:lnTo>
                    <a:lnTo>
                      <a:pt x="24" y="12"/>
                    </a:lnTo>
                    <a:lnTo>
                      <a:pt x="22" y="12"/>
                    </a:lnTo>
                    <a:lnTo>
                      <a:pt x="22" y="10"/>
                    </a:lnTo>
                    <a:lnTo>
                      <a:pt x="22" y="10"/>
                    </a:lnTo>
                    <a:lnTo>
                      <a:pt x="22" y="14"/>
                    </a:lnTo>
                    <a:lnTo>
                      <a:pt x="22" y="14"/>
                    </a:lnTo>
                    <a:lnTo>
                      <a:pt x="24" y="12"/>
                    </a:lnTo>
                    <a:lnTo>
                      <a:pt x="24" y="10"/>
                    </a:lnTo>
                    <a:lnTo>
                      <a:pt x="24" y="10"/>
                    </a:lnTo>
                    <a:lnTo>
                      <a:pt x="28" y="10"/>
                    </a:lnTo>
                    <a:lnTo>
                      <a:pt x="32" y="14"/>
                    </a:lnTo>
                    <a:lnTo>
                      <a:pt x="40" y="22"/>
                    </a:lnTo>
                    <a:lnTo>
                      <a:pt x="40" y="22"/>
                    </a:lnTo>
                    <a:lnTo>
                      <a:pt x="40" y="28"/>
                    </a:lnTo>
                    <a:lnTo>
                      <a:pt x="40" y="34"/>
                    </a:lnTo>
                    <a:lnTo>
                      <a:pt x="40" y="34"/>
                    </a:lnTo>
                    <a:lnTo>
                      <a:pt x="38" y="36"/>
                    </a:lnTo>
                    <a:lnTo>
                      <a:pt x="36" y="38"/>
                    </a:lnTo>
                    <a:lnTo>
                      <a:pt x="36" y="40"/>
                    </a:lnTo>
                    <a:lnTo>
                      <a:pt x="36" y="48"/>
                    </a:lnTo>
                    <a:lnTo>
                      <a:pt x="36" y="48"/>
                    </a:lnTo>
                    <a:lnTo>
                      <a:pt x="36" y="54"/>
                    </a:lnTo>
                    <a:lnTo>
                      <a:pt x="34" y="54"/>
                    </a:lnTo>
                    <a:lnTo>
                      <a:pt x="34" y="54"/>
                    </a:lnTo>
                    <a:lnTo>
                      <a:pt x="34" y="54"/>
                    </a:lnTo>
                    <a:lnTo>
                      <a:pt x="30" y="52"/>
                    </a:lnTo>
                    <a:lnTo>
                      <a:pt x="28" y="52"/>
                    </a:lnTo>
                    <a:lnTo>
                      <a:pt x="22" y="56"/>
                    </a:lnTo>
                    <a:lnTo>
                      <a:pt x="14" y="70"/>
                    </a:lnTo>
                    <a:lnTo>
                      <a:pt x="14" y="70"/>
                    </a:lnTo>
                    <a:lnTo>
                      <a:pt x="12" y="70"/>
                    </a:lnTo>
                    <a:lnTo>
                      <a:pt x="10" y="68"/>
                    </a:lnTo>
                    <a:lnTo>
                      <a:pt x="10" y="68"/>
                    </a:lnTo>
                    <a:lnTo>
                      <a:pt x="10" y="54"/>
                    </a:lnTo>
                    <a:lnTo>
                      <a:pt x="12" y="44"/>
                    </a:lnTo>
                    <a:lnTo>
                      <a:pt x="12" y="44"/>
                    </a:lnTo>
                    <a:lnTo>
                      <a:pt x="8" y="46"/>
                    </a:lnTo>
                    <a:lnTo>
                      <a:pt x="4" y="44"/>
                    </a:lnTo>
                    <a:lnTo>
                      <a:pt x="2" y="42"/>
                    </a:lnTo>
                    <a:lnTo>
                      <a:pt x="2" y="42"/>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9" name="Freeform 49">
                <a:extLst>
                  <a:ext uri="{FF2B5EF4-FFF2-40B4-BE49-F238E27FC236}">
                    <a16:creationId xmlns:a16="http://schemas.microsoft.com/office/drawing/2014/main" id="{0BB599AF-CB99-B007-996D-73A34A9497CD}"/>
                  </a:ext>
                </a:extLst>
              </p:cNvPr>
              <p:cNvSpPr>
                <a:spLocks/>
              </p:cNvSpPr>
              <p:nvPr/>
            </p:nvSpPr>
            <p:spPr bwMode="auto">
              <a:xfrm>
                <a:off x="1594" y="1944"/>
                <a:ext cx="54" cy="43"/>
              </a:xfrm>
              <a:custGeom>
                <a:avLst/>
                <a:gdLst>
                  <a:gd name="T0" fmla="*/ 6 w 54"/>
                  <a:gd name="T1" fmla="*/ 12 h 43"/>
                  <a:gd name="T2" fmla="*/ 6 w 54"/>
                  <a:gd name="T3" fmla="*/ 12 h 43"/>
                  <a:gd name="T4" fmla="*/ 12 w 54"/>
                  <a:gd name="T5" fmla="*/ 12 h 43"/>
                  <a:gd name="T6" fmla="*/ 14 w 54"/>
                  <a:gd name="T7" fmla="*/ 10 h 43"/>
                  <a:gd name="T8" fmla="*/ 16 w 54"/>
                  <a:gd name="T9" fmla="*/ 4 h 43"/>
                  <a:gd name="T10" fmla="*/ 16 w 54"/>
                  <a:gd name="T11" fmla="*/ 4 h 43"/>
                  <a:gd name="T12" fmla="*/ 18 w 54"/>
                  <a:gd name="T13" fmla="*/ 2 h 43"/>
                  <a:gd name="T14" fmla="*/ 20 w 54"/>
                  <a:gd name="T15" fmla="*/ 0 h 43"/>
                  <a:gd name="T16" fmla="*/ 24 w 54"/>
                  <a:gd name="T17" fmla="*/ 4 h 43"/>
                  <a:gd name="T18" fmla="*/ 24 w 54"/>
                  <a:gd name="T19" fmla="*/ 4 h 43"/>
                  <a:gd name="T20" fmla="*/ 24 w 54"/>
                  <a:gd name="T21" fmla="*/ 4 h 43"/>
                  <a:gd name="T22" fmla="*/ 24 w 54"/>
                  <a:gd name="T23" fmla="*/ 4 h 43"/>
                  <a:gd name="T24" fmla="*/ 30 w 54"/>
                  <a:gd name="T25" fmla="*/ 4 h 43"/>
                  <a:gd name="T26" fmla="*/ 34 w 54"/>
                  <a:gd name="T27" fmla="*/ 8 h 43"/>
                  <a:gd name="T28" fmla="*/ 34 w 54"/>
                  <a:gd name="T29" fmla="*/ 8 h 43"/>
                  <a:gd name="T30" fmla="*/ 36 w 54"/>
                  <a:gd name="T31" fmla="*/ 10 h 43"/>
                  <a:gd name="T32" fmla="*/ 40 w 54"/>
                  <a:gd name="T33" fmla="*/ 8 h 43"/>
                  <a:gd name="T34" fmla="*/ 40 w 54"/>
                  <a:gd name="T35" fmla="*/ 8 h 43"/>
                  <a:gd name="T36" fmla="*/ 46 w 54"/>
                  <a:gd name="T37" fmla="*/ 8 h 43"/>
                  <a:gd name="T38" fmla="*/ 50 w 54"/>
                  <a:gd name="T39" fmla="*/ 12 h 43"/>
                  <a:gd name="T40" fmla="*/ 52 w 54"/>
                  <a:gd name="T41" fmla="*/ 18 h 43"/>
                  <a:gd name="T42" fmla="*/ 54 w 54"/>
                  <a:gd name="T43" fmla="*/ 28 h 43"/>
                  <a:gd name="T44" fmla="*/ 54 w 54"/>
                  <a:gd name="T45" fmla="*/ 28 h 43"/>
                  <a:gd name="T46" fmla="*/ 52 w 54"/>
                  <a:gd name="T47" fmla="*/ 32 h 43"/>
                  <a:gd name="T48" fmla="*/ 48 w 54"/>
                  <a:gd name="T49" fmla="*/ 34 h 43"/>
                  <a:gd name="T50" fmla="*/ 40 w 54"/>
                  <a:gd name="T51" fmla="*/ 39 h 43"/>
                  <a:gd name="T52" fmla="*/ 40 w 54"/>
                  <a:gd name="T53" fmla="*/ 39 h 43"/>
                  <a:gd name="T54" fmla="*/ 28 w 54"/>
                  <a:gd name="T55" fmla="*/ 41 h 43"/>
                  <a:gd name="T56" fmla="*/ 14 w 54"/>
                  <a:gd name="T57" fmla="*/ 43 h 43"/>
                  <a:gd name="T58" fmla="*/ 14 w 54"/>
                  <a:gd name="T59" fmla="*/ 43 h 43"/>
                  <a:gd name="T60" fmla="*/ 12 w 54"/>
                  <a:gd name="T61" fmla="*/ 41 h 43"/>
                  <a:gd name="T62" fmla="*/ 12 w 54"/>
                  <a:gd name="T63" fmla="*/ 41 h 43"/>
                  <a:gd name="T64" fmla="*/ 10 w 54"/>
                  <a:gd name="T65" fmla="*/ 39 h 43"/>
                  <a:gd name="T66" fmla="*/ 6 w 54"/>
                  <a:gd name="T67" fmla="*/ 39 h 43"/>
                  <a:gd name="T68" fmla="*/ 4 w 54"/>
                  <a:gd name="T69" fmla="*/ 39 h 43"/>
                  <a:gd name="T70" fmla="*/ 0 w 54"/>
                  <a:gd name="T71" fmla="*/ 34 h 43"/>
                  <a:gd name="T72" fmla="*/ 0 w 54"/>
                  <a:gd name="T73" fmla="*/ 34 h 43"/>
                  <a:gd name="T74" fmla="*/ 0 w 54"/>
                  <a:gd name="T75" fmla="*/ 30 h 43"/>
                  <a:gd name="T76" fmla="*/ 0 w 54"/>
                  <a:gd name="T77" fmla="*/ 30 h 43"/>
                  <a:gd name="T78" fmla="*/ 4 w 54"/>
                  <a:gd name="T79" fmla="*/ 26 h 43"/>
                  <a:gd name="T80" fmla="*/ 4 w 54"/>
                  <a:gd name="T81" fmla="*/ 26 h 43"/>
                  <a:gd name="T82" fmla="*/ 4 w 54"/>
                  <a:gd name="T83" fmla="*/ 26 h 43"/>
                  <a:gd name="T84" fmla="*/ 6 w 54"/>
                  <a:gd name="T85" fmla="*/ 26 h 43"/>
                  <a:gd name="T86" fmla="*/ 8 w 54"/>
                  <a:gd name="T87" fmla="*/ 26 h 43"/>
                  <a:gd name="T88" fmla="*/ 8 w 54"/>
                  <a:gd name="T89" fmla="*/ 22 h 43"/>
                  <a:gd name="T90" fmla="*/ 8 w 54"/>
                  <a:gd name="T91" fmla="*/ 22 h 43"/>
                  <a:gd name="T92" fmla="*/ 6 w 54"/>
                  <a:gd name="T93" fmla="*/ 16 h 43"/>
                  <a:gd name="T94" fmla="*/ 6 w 54"/>
                  <a:gd name="T95" fmla="*/ 16 h 43"/>
                  <a:gd name="T96" fmla="*/ 6 w 54"/>
                  <a:gd name="T97" fmla="*/ 12 h 43"/>
                  <a:gd name="T98" fmla="*/ 6 w 54"/>
                  <a:gd name="T9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3">
                    <a:moveTo>
                      <a:pt x="6" y="12"/>
                    </a:moveTo>
                    <a:lnTo>
                      <a:pt x="6" y="12"/>
                    </a:lnTo>
                    <a:lnTo>
                      <a:pt x="12" y="12"/>
                    </a:lnTo>
                    <a:lnTo>
                      <a:pt x="14" y="10"/>
                    </a:lnTo>
                    <a:lnTo>
                      <a:pt x="16" y="4"/>
                    </a:lnTo>
                    <a:lnTo>
                      <a:pt x="16" y="4"/>
                    </a:lnTo>
                    <a:lnTo>
                      <a:pt x="18" y="2"/>
                    </a:lnTo>
                    <a:lnTo>
                      <a:pt x="20" y="0"/>
                    </a:lnTo>
                    <a:lnTo>
                      <a:pt x="24" y="4"/>
                    </a:lnTo>
                    <a:lnTo>
                      <a:pt x="24" y="4"/>
                    </a:lnTo>
                    <a:lnTo>
                      <a:pt x="24" y="4"/>
                    </a:lnTo>
                    <a:lnTo>
                      <a:pt x="24" y="4"/>
                    </a:lnTo>
                    <a:lnTo>
                      <a:pt x="30" y="4"/>
                    </a:lnTo>
                    <a:lnTo>
                      <a:pt x="34" y="8"/>
                    </a:lnTo>
                    <a:lnTo>
                      <a:pt x="34" y="8"/>
                    </a:lnTo>
                    <a:lnTo>
                      <a:pt x="36" y="10"/>
                    </a:lnTo>
                    <a:lnTo>
                      <a:pt x="40" y="8"/>
                    </a:lnTo>
                    <a:lnTo>
                      <a:pt x="40" y="8"/>
                    </a:lnTo>
                    <a:lnTo>
                      <a:pt x="46" y="8"/>
                    </a:lnTo>
                    <a:lnTo>
                      <a:pt x="50" y="12"/>
                    </a:lnTo>
                    <a:lnTo>
                      <a:pt x="52" y="18"/>
                    </a:lnTo>
                    <a:lnTo>
                      <a:pt x="54" y="28"/>
                    </a:lnTo>
                    <a:lnTo>
                      <a:pt x="54" y="28"/>
                    </a:lnTo>
                    <a:lnTo>
                      <a:pt x="52" y="32"/>
                    </a:lnTo>
                    <a:lnTo>
                      <a:pt x="48" y="34"/>
                    </a:lnTo>
                    <a:lnTo>
                      <a:pt x="40" y="39"/>
                    </a:lnTo>
                    <a:lnTo>
                      <a:pt x="40" y="39"/>
                    </a:lnTo>
                    <a:lnTo>
                      <a:pt x="28" y="41"/>
                    </a:lnTo>
                    <a:lnTo>
                      <a:pt x="14" y="43"/>
                    </a:lnTo>
                    <a:lnTo>
                      <a:pt x="14" y="43"/>
                    </a:lnTo>
                    <a:lnTo>
                      <a:pt x="12" y="41"/>
                    </a:lnTo>
                    <a:lnTo>
                      <a:pt x="12" y="41"/>
                    </a:lnTo>
                    <a:lnTo>
                      <a:pt x="10" y="39"/>
                    </a:lnTo>
                    <a:lnTo>
                      <a:pt x="6" y="39"/>
                    </a:lnTo>
                    <a:lnTo>
                      <a:pt x="4" y="39"/>
                    </a:lnTo>
                    <a:lnTo>
                      <a:pt x="0" y="34"/>
                    </a:lnTo>
                    <a:lnTo>
                      <a:pt x="0" y="34"/>
                    </a:lnTo>
                    <a:lnTo>
                      <a:pt x="0" y="30"/>
                    </a:lnTo>
                    <a:lnTo>
                      <a:pt x="0" y="30"/>
                    </a:lnTo>
                    <a:lnTo>
                      <a:pt x="4" y="26"/>
                    </a:lnTo>
                    <a:lnTo>
                      <a:pt x="4" y="26"/>
                    </a:lnTo>
                    <a:lnTo>
                      <a:pt x="4" y="26"/>
                    </a:lnTo>
                    <a:lnTo>
                      <a:pt x="6" y="26"/>
                    </a:lnTo>
                    <a:lnTo>
                      <a:pt x="8" y="26"/>
                    </a:lnTo>
                    <a:lnTo>
                      <a:pt x="8" y="22"/>
                    </a:lnTo>
                    <a:lnTo>
                      <a:pt x="8" y="22"/>
                    </a:lnTo>
                    <a:lnTo>
                      <a:pt x="6" y="16"/>
                    </a:lnTo>
                    <a:lnTo>
                      <a:pt x="6" y="16"/>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0" name="Freeform 50">
                <a:extLst>
                  <a:ext uri="{FF2B5EF4-FFF2-40B4-BE49-F238E27FC236}">
                    <a16:creationId xmlns:a16="http://schemas.microsoft.com/office/drawing/2014/main" id="{9B5B1793-A627-1ED0-BAFF-C13749DB64EE}"/>
                  </a:ext>
                </a:extLst>
              </p:cNvPr>
              <p:cNvSpPr>
                <a:spLocks/>
              </p:cNvSpPr>
              <p:nvPr/>
            </p:nvSpPr>
            <p:spPr bwMode="auto">
              <a:xfrm>
                <a:off x="1554" y="1974"/>
                <a:ext cx="34" cy="89"/>
              </a:xfrm>
              <a:custGeom>
                <a:avLst/>
                <a:gdLst>
                  <a:gd name="T0" fmla="*/ 2 w 34"/>
                  <a:gd name="T1" fmla="*/ 13 h 89"/>
                  <a:gd name="T2" fmla="*/ 24 w 34"/>
                  <a:gd name="T3" fmla="*/ 2 h 89"/>
                  <a:gd name="T4" fmla="*/ 30 w 34"/>
                  <a:gd name="T5" fmla="*/ 2 h 89"/>
                  <a:gd name="T6" fmla="*/ 34 w 34"/>
                  <a:gd name="T7" fmla="*/ 4 h 89"/>
                  <a:gd name="T8" fmla="*/ 34 w 34"/>
                  <a:gd name="T9" fmla="*/ 9 h 89"/>
                  <a:gd name="T10" fmla="*/ 22 w 34"/>
                  <a:gd name="T11" fmla="*/ 13 h 89"/>
                  <a:gd name="T12" fmla="*/ 12 w 34"/>
                  <a:gd name="T13" fmla="*/ 15 h 89"/>
                  <a:gd name="T14" fmla="*/ 22 w 34"/>
                  <a:gd name="T15" fmla="*/ 47 h 89"/>
                  <a:gd name="T16" fmla="*/ 24 w 34"/>
                  <a:gd name="T17" fmla="*/ 51 h 89"/>
                  <a:gd name="T18" fmla="*/ 26 w 34"/>
                  <a:gd name="T19" fmla="*/ 53 h 89"/>
                  <a:gd name="T20" fmla="*/ 28 w 34"/>
                  <a:gd name="T21" fmla="*/ 51 h 89"/>
                  <a:gd name="T22" fmla="*/ 32 w 34"/>
                  <a:gd name="T23" fmla="*/ 61 h 89"/>
                  <a:gd name="T24" fmla="*/ 32 w 34"/>
                  <a:gd name="T25" fmla="*/ 73 h 89"/>
                  <a:gd name="T26" fmla="*/ 30 w 34"/>
                  <a:gd name="T27" fmla="*/ 89 h 89"/>
                  <a:gd name="T28" fmla="*/ 28 w 34"/>
                  <a:gd name="T29" fmla="*/ 89 h 89"/>
                  <a:gd name="T30" fmla="*/ 26 w 34"/>
                  <a:gd name="T31" fmla="*/ 85 h 89"/>
                  <a:gd name="T32" fmla="*/ 20 w 34"/>
                  <a:gd name="T33" fmla="*/ 81 h 89"/>
                  <a:gd name="T34" fmla="*/ 16 w 34"/>
                  <a:gd name="T35" fmla="*/ 81 h 89"/>
                  <a:gd name="T36" fmla="*/ 16 w 34"/>
                  <a:gd name="T37" fmla="*/ 75 h 89"/>
                  <a:gd name="T38" fmla="*/ 20 w 34"/>
                  <a:gd name="T39" fmla="*/ 65 h 89"/>
                  <a:gd name="T40" fmla="*/ 22 w 34"/>
                  <a:gd name="T41" fmla="*/ 65 h 89"/>
                  <a:gd name="T42" fmla="*/ 20 w 34"/>
                  <a:gd name="T43" fmla="*/ 65 h 89"/>
                  <a:gd name="T44" fmla="*/ 18 w 34"/>
                  <a:gd name="T45" fmla="*/ 67 h 89"/>
                  <a:gd name="T46" fmla="*/ 14 w 34"/>
                  <a:gd name="T47" fmla="*/ 67 h 89"/>
                  <a:gd name="T48" fmla="*/ 8 w 34"/>
                  <a:gd name="T49" fmla="*/ 71 h 89"/>
                  <a:gd name="T50" fmla="*/ 4 w 34"/>
                  <a:gd name="T51" fmla="*/ 65 h 89"/>
                  <a:gd name="T52" fmla="*/ 4 w 34"/>
                  <a:gd name="T53" fmla="*/ 57 h 89"/>
                  <a:gd name="T54" fmla="*/ 4 w 34"/>
                  <a:gd name="T55" fmla="*/ 43 h 89"/>
                  <a:gd name="T56" fmla="*/ 6 w 34"/>
                  <a:gd name="T57" fmla="*/ 39 h 89"/>
                  <a:gd name="T58" fmla="*/ 6 w 34"/>
                  <a:gd name="T59" fmla="*/ 37 h 89"/>
                  <a:gd name="T60" fmla="*/ 4 w 34"/>
                  <a:gd name="T61" fmla="*/ 33 h 89"/>
                  <a:gd name="T62" fmla="*/ 2 w 34"/>
                  <a:gd name="T63" fmla="*/ 23 h 89"/>
                  <a:gd name="T64" fmla="*/ 2 w 34"/>
                  <a:gd name="T65" fmla="*/ 1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89">
                    <a:moveTo>
                      <a:pt x="2" y="13"/>
                    </a:moveTo>
                    <a:lnTo>
                      <a:pt x="2" y="13"/>
                    </a:lnTo>
                    <a:lnTo>
                      <a:pt x="24" y="2"/>
                    </a:lnTo>
                    <a:lnTo>
                      <a:pt x="24" y="2"/>
                    </a:lnTo>
                    <a:lnTo>
                      <a:pt x="26" y="0"/>
                    </a:lnTo>
                    <a:lnTo>
                      <a:pt x="30" y="2"/>
                    </a:lnTo>
                    <a:lnTo>
                      <a:pt x="34" y="4"/>
                    </a:lnTo>
                    <a:lnTo>
                      <a:pt x="34" y="4"/>
                    </a:lnTo>
                    <a:lnTo>
                      <a:pt x="34" y="9"/>
                    </a:lnTo>
                    <a:lnTo>
                      <a:pt x="34" y="9"/>
                    </a:lnTo>
                    <a:lnTo>
                      <a:pt x="28" y="13"/>
                    </a:lnTo>
                    <a:lnTo>
                      <a:pt x="22" y="13"/>
                    </a:lnTo>
                    <a:lnTo>
                      <a:pt x="18" y="13"/>
                    </a:lnTo>
                    <a:lnTo>
                      <a:pt x="12" y="15"/>
                    </a:lnTo>
                    <a:lnTo>
                      <a:pt x="12" y="15"/>
                    </a:lnTo>
                    <a:lnTo>
                      <a:pt x="22" y="47"/>
                    </a:lnTo>
                    <a:lnTo>
                      <a:pt x="22" y="47"/>
                    </a:lnTo>
                    <a:lnTo>
                      <a:pt x="24" y="51"/>
                    </a:lnTo>
                    <a:lnTo>
                      <a:pt x="24" y="53"/>
                    </a:lnTo>
                    <a:lnTo>
                      <a:pt x="26" y="53"/>
                    </a:lnTo>
                    <a:lnTo>
                      <a:pt x="28" y="51"/>
                    </a:lnTo>
                    <a:lnTo>
                      <a:pt x="28" y="51"/>
                    </a:lnTo>
                    <a:lnTo>
                      <a:pt x="32" y="55"/>
                    </a:lnTo>
                    <a:lnTo>
                      <a:pt x="32" y="61"/>
                    </a:lnTo>
                    <a:lnTo>
                      <a:pt x="32" y="73"/>
                    </a:lnTo>
                    <a:lnTo>
                      <a:pt x="32" y="73"/>
                    </a:lnTo>
                    <a:lnTo>
                      <a:pt x="32" y="85"/>
                    </a:lnTo>
                    <a:lnTo>
                      <a:pt x="30" y="89"/>
                    </a:lnTo>
                    <a:lnTo>
                      <a:pt x="30" y="89"/>
                    </a:lnTo>
                    <a:lnTo>
                      <a:pt x="28" y="89"/>
                    </a:lnTo>
                    <a:lnTo>
                      <a:pt x="26" y="85"/>
                    </a:lnTo>
                    <a:lnTo>
                      <a:pt x="26" y="85"/>
                    </a:lnTo>
                    <a:lnTo>
                      <a:pt x="22" y="81"/>
                    </a:lnTo>
                    <a:lnTo>
                      <a:pt x="20" y="81"/>
                    </a:lnTo>
                    <a:lnTo>
                      <a:pt x="20" y="81"/>
                    </a:lnTo>
                    <a:lnTo>
                      <a:pt x="16" y="81"/>
                    </a:lnTo>
                    <a:lnTo>
                      <a:pt x="16" y="81"/>
                    </a:lnTo>
                    <a:lnTo>
                      <a:pt x="16" y="75"/>
                    </a:lnTo>
                    <a:lnTo>
                      <a:pt x="16" y="71"/>
                    </a:lnTo>
                    <a:lnTo>
                      <a:pt x="20" y="65"/>
                    </a:lnTo>
                    <a:lnTo>
                      <a:pt x="20" y="65"/>
                    </a:lnTo>
                    <a:lnTo>
                      <a:pt x="22" y="65"/>
                    </a:lnTo>
                    <a:lnTo>
                      <a:pt x="22" y="65"/>
                    </a:lnTo>
                    <a:lnTo>
                      <a:pt x="20" y="65"/>
                    </a:lnTo>
                    <a:lnTo>
                      <a:pt x="20" y="65"/>
                    </a:lnTo>
                    <a:lnTo>
                      <a:pt x="18" y="67"/>
                    </a:lnTo>
                    <a:lnTo>
                      <a:pt x="18" y="67"/>
                    </a:lnTo>
                    <a:lnTo>
                      <a:pt x="14" y="67"/>
                    </a:lnTo>
                    <a:lnTo>
                      <a:pt x="10" y="71"/>
                    </a:lnTo>
                    <a:lnTo>
                      <a:pt x="8" y="71"/>
                    </a:lnTo>
                    <a:lnTo>
                      <a:pt x="4" y="65"/>
                    </a:lnTo>
                    <a:lnTo>
                      <a:pt x="4" y="65"/>
                    </a:lnTo>
                    <a:lnTo>
                      <a:pt x="4" y="57"/>
                    </a:lnTo>
                    <a:lnTo>
                      <a:pt x="4" y="57"/>
                    </a:lnTo>
                    <a:lnTo>
                      <a:pt x="4" y="43"/>
                    </a:lnTo>
                    <a:lnTo>
                      <a:pt x="4" y="43"/>
                    </a:lnTo>
                    <a:lnTo>
                      <a:pt x="6" y="39"/>
                    </a:lnTo>
                    <a:lnTo>
                      <a:pt x="6" y="39"/>
                    </a:lnTo>
                    <a:lnTo>
                      <a:pt x="6" y="39"/>
                    </a:lnTo>
                    <a:lnTo>
                      <a:pt x="6" y="37"/>
                    </a:lnTo>
                    <a:lnTo>
                      <a:pt x="6" y="37"/>
                    </a:lnTo>
                    <a:lnTo>
                      <a:pt x="4" y="33"/>
                    </a:lnTo>
                    <a:lnTo>
                      <a:pt x="4" y="33"/>
                    </a:lnTo>
                    <a:lnTo>
                      <a:pt x="2" y="23"/>
                    </a:lnTo>
                    <a:lnTo>
                      <a:pt x="0" y="19"/>
                    </a:lnTo>
                    <a:lnTo>
                      <a:pt x="2" y="13"/>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1" name="Freeform 51">
                <a:extLst>
                  <a:ext uri="{FF2B5EF4-FFF2-40B4-BE49-F238E27FC236}">
                    <a16:creationId xmlns:a16="http://schemas.microsoft.com/office/drawing/2014/main" id="{8554BCEE-4EE5-FD4E-1BAD-335D3D6FCDD4}"/>
                  </a:ext>
                </a:extLst>
              </p:cNvPr>
              <p:cNvSpPr>
                <a:spLocks/>
              </p:cNvSpPr>
              <p:nvPr/>
            </p:nvSpPr>
            <p:spPr bwMode="auto">
              <a:xfrm>
                <a:off x="1526" y="1958"/>
                <a:ext cx="34" cy="83"/>
              </a:xfrm>
              <a:custGeom>
                <a:avLst/>
                <a:gdLst>
                  <a:gd name="T0" fmla="*/ 32 w 34"/>
                  <a:gd name="T1" fmla="*/ 57 h 83"/>
                  <a:gd name="T2" fmla="*/ 32 w 34"/>
                  <a:gd name="T3" fmla="*/ 57 h 83"/>
                  <a:gd name="T4" fmla="*/ 34 w 34"/>
                  <a:gd name="T5" fmla="*/ 65 h 83"/>
                  <a:gd name="T6" fmla="*/ 32 w 34"/>
                  <a:gd name="T7" fmla="*/ 73 h 83"/>
                  <a:gd name="T8" fmla="*/ 32 w 34"/>
                  <a:gd name="T9" fmla="*/ 73 h 83"/>
                  <a:gd name="T10" fmla="*/ 28 w 34"/>
                  <a:gd name="T11" fmla="*/ 79 h 83"/>
                  <a:gd name="T12" fmla="*/ 28 w 34"/>
                  <a:gd name="T13" fmla="*/ 79 h 83"/>
                  <a:gd name="T14" fmla="*/ 28 w 34"/>
                  <a:gd name="T15" fmla="*/ 79 h 83"/>
                  <a:gd name="T16" fmla="*/ 28 w 34"/>
                  <a:gd name="T17" fmla="*/ 79 h 83"/>
                  <a:gd name="T18" fmla="*/ 26 w 34"/>
                  <a:gd name="T19" fmla="*/ 83 h 83"/>
                  <a:gd name="T20" fmla="*/ 24 w 34"/>
                  <a:gd name="T21" fmla="*/ 81 h 83"/>
                  <a:gd name="T22" fmla="*/ 24 w 34"/>
                  <a:gd name="T23" fmla="*/ 81 h 83"/>
                  <a:gd name="T24" fmla="*/ 20 w 34"/>
                  <a:gd name="T25" fmla="*/ 77 h 83"/>
                  <a:gd name="T26" fmla="*/ 20 w 34"/>
                  <a:gd name="T27" fmla="*/ 77 h 83"/>
                  <a:gd name="T28" fmla="*/ 16 w 34"/>
                  <a:gd name="T29" fmla="*/ 63 h 83"/>
                  <a:gd name="T30" fmla="*/ 14 w 34"/>
                  <a:gd name="T31" fmla="*/ 55 h 83"/>
                  <a:gd name="T32" fmla="*/ 16 w 34"/>
                  <a:gd name="T33" fmla="*/ 45 h 83"/>
                  <a:gd name="T34" fmla="*/ 16 w 34"/>
                  <a:gd name="T35" fmla="*/ 45 h 83"/>
                  <a:gd name="T36" fmla="*/ 16 w 34"/>
                  <a:gd name="T37" fmla="*/ 41 h 83"/>
                  <a:gd name="T38" fmla="*/ 14 w 34"/>
                  <a:gd name="T39" fmla="*/ 41 h 83"/>
                  <a:gd name="T40" fmla="*/ 12 w 34"/>
                  <a:gd name="T41" fmla="*/ 39 h 83"/>
                  <a:gd name="T42" fmla="*/ 12 w 34"/>
                  <a:gd name="T43" fmla="*/ 39 h 83"/>
                  <a:gd name="T44" fmla="*/ 10 w 34"/>
                  <a:gd name="T45" fmla="*/ 37 h 83"/>
                  <a:gd name="T46" fmla="*/ 10 w 34"/>
                  <a:gd name="T47" fmla="*/ 37 h 83"/>
                  <a:gd name="T48" fmla="*/ 8 w 34"/>
                  <a:gd name="T49" fmla="*/ 35 h 83"/>
                  <a:gd name="T50" fmla="*/ 4 w 34"/>
                  <a:gd name="T51" fmla="*/ 33 h 83"/>
                  <a:gd name="T52" fmla="*/ 4 w 34"/>
                  <a:gd name="T53" fmla="*/ 33 h 83"/>
                  <a:gd name="T54" fmla="*/ 2 w 34"/>
                  <a:gd name="T55" fmla="*/ 27 h 83"/>
                  <a:gd name="T56" fmla="*/ 2 w 34"/>
                  <a:gd name="T57" fmla="*/ 22 h 83"/>
                  <a:gd name="T58" fmla="*/ 0 w 34"/>
                  <a:gd name="T59" fmla="*/ 18 h 83"/>
                  <a:gd name="T60" fmla="*/ 0 w 34"/>
                  <a:gd name="T61" fmla="*/ 18 h 83"/>
                  <a:gd name="T62" fmla="*/ 4 w 34"/>
                  <a:gd name="T63" fmla="*/ 18 h 83"/>
                  <a:gd name="T64" fmla="*/ 6 w 34"/>
                  <a:gd name="T65" fmla="*/ 18 h 83"/>
                  <a:gd name="T66" fmla="*/ 4 w 34"/>
                  <a:gd name="T67" fmla="*/ 6 h 83"/>
                  <a:gd name="T68" fmla="*/ 4 w 34"/>
                  <a:gd name="T69" fmla="*/ 6 h 83"/>
                  <a:gd name="T70" fmla="*/ 6 w 34"/>
                  <a:gd name="T71" fmla="*/ 2 h 83"/>
                  <a:gd name="T72" fmla="*/ 6 w 34"/>
                  <a:gd name="T73" fmla="*/ 2 h 83"/>
                  <a:gd name="T74" fmla="*/ 6 w 34"/>
                  <a:gd name="T75" fmla="*/ 0 h 83"/>
                  <a:gd name="T76" fmla="*/ 8 w 34"/>
                  <a:gd name="T77" fmla="*/ 0 h 83"/>
                  <a:gd name="T78" fmla="*/ 10 w 34"/>
                  <a:gd name="T79" fmla="*/ 4 h 83"/>
                  <a:gd name="T80" fmla="*/ 10 w 34"/>
                  <a:gd name="T81" fmla="*/ 4 h 83"/>
                  <a:gd name="T82" fmla="*/ 14 w 34"/>
                  <a:gd name="T83" fmla="*/ 16 h 83"/>
                  <a:gd name="T84" fmla="*/ 20 w 34"/>
                  <a:gd name="T85" fmla="*/ 29 h 83"/>
                  <a:gd name="T86" fmla="*/ 20 w 34"/>
                  <a:gd name="T87" fmla="*/ 29 h 83"/>
                  <a:gd name="T88" fmla="*/ 22 w 34"/>
                  <a:gd name="T89" fmla="*/ 37 h 83"/>
                  <a:gd name="T90" fmla="*/ 24 w 34"/>
                  <a:gd name="T91" fmla="*/ 41 h 83"/>
                  <a:gd name="T92" fmla="*/ 26 w 34"/>
                  <a:gd name="T93" fmla="*/ 43 h 83"/>
                  <a:gd name="T94" fmla="*/ 26 w 34"/>
                  <a:gd name="T95" fmla="*/ 43 h 83"/>
                  <a:gd name="T96" fmla="*/ 28 w 34"/>
                  <a:gd name="T97" fmla="*/ 45 h 83"/>
                  <a:gd name="T98" fmla="*/ 30 w 34"/>
                  <a:gd name="T99" fmla="*/ 49 h 83"/>
                  <a:gd name="T100" fmla="*/ 32 w 34"/>
                  <a:gd name="T101" fmla="*/ 57 h 83"/>
                  <a:gd name="T102" fmla="*/ 32 w 34"/>
                  <a:gd name="T10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83">
                    <a:moveTo>
                      <a:pt x="32" y="57"/>
                    </a:moveTo>
                    <a:lnTo>
                      <a:pt x="32" y="57"/>
                    </a:lnTo>
                    <a:lnTo>
                      <a:pt x="34" y="65"/>
                    </a:lnTo>
                    <a:lnTo>
                      <a:pt x="32" y="73"/>
                    </a:lnTo>
                    <a:lnTo>
                      <a:pt x="32" y="73"/>
                    </a:lnTo>
                    <a:lnTo>
                      <a:pt x="28" y="79"/>
                    </a:lnTo>
                    <a:lnTo>
                      <a:pt x="28" y="79"/>
                    </a:lnTo>
                    <a:lnTo>
                      <a:pt x="28" y="79"/>
                    </a:lnTo>
                    <a:lnTo>
                      <a:pt x="28" y="79"/>
                    </a:lnTo>
                    <a:lnTo>
                      <a:pt x="26" y="83"/>
                    </a:lnTo>
                    <a:lnTo>
                      <a:pt x="24" y="81"/>
                    </a:lnTo>
                    <a:lnTo>
                      <a:pt x="24" y="81"/>
                    </a:lnTo>
                    <a:lnTo>
                      <a:pt x="20" y="77"/>
                    </a:lnTo>
                    <a:lnTo>
                      <a:pt x="20" y="77"/>
                    </a:lnTo>
                    <a:lnTo>
                      <a:pt x="16" y="63"/>
                    </a:lnTo>
                    <a:lnTo>
                      <a:pt x="14" y="55"/>
                    </a:lnTo>
                    <a:lnTo>
                      <a:pt x="16" y="45"/>
                    </a:lnTo>
                    <a:lnTo>
                      <a:pt x="16" y="45"/>
                    </a:lnTo>
                    <a:lnTo>
                      <a:pt x="16" y="41"/>
                    </a:lnTo>
                    <a:lnTo>
                      <a:pt x="14" y="41"/>
                    </a:lnTo>
                    <a:lnTo>
                      <a:pt x="12" y="39"/>
                    </a:lnTo>
                    <a:lnTo>
                      <a:pt x="12" y="39"/>
                    </a:lnTo>
                    <a:lnTo>
                      <a:pt x="10" y="37"/>
                    </a:lnTo>
                    <a:lnTo>
                      <a:pt x="10" y="37"/>
                    </a:lnTo>
                    <a:lnTo>
                      <a:pt x="8" y="35"/>
                    </a:lnTo>
                    <a:lnTo>
                      <a:pt x="4" y="33"/>
                    </a:lnTo>
                    <a:lnTo>
                      <a:pt x="4" y="33"/>
                    </a:lnTo>
                    <a:lnTo>
                      <a:pt x="2" y="27"/>
                    </a:lnTo>
                    <a:lnTo>
                      <a:pt x="2" y="22"/>
                    </a:lnTo>
                    <a:lnTo>
                      <a:pt x="0" y="18"/>
                    </a:lnTo>
                    <a:lnTo>
                      <a:pt x="0" y="18"/>
                    </a:lnTo>
                    <a:lnTo>
                      <a:pt x="4" y="18"/>
                    </a:lnTo>
                    <a:lnTo>
                      <a:pt x="6" y="18"/>
                    </a:lnTo>
                    <a:lnTo>
                      <a:pt x="4" y="6"/>
                    </a:lnTo>
                    <a:lnTo>
                      <a:pt x="4" y="6"/>
                    </a:lnTo>
                    <a:lnTo>
                      <a:pt x="6" y="2"/>
                    </a:lnTo>
                    <a:lnTo>
                      <a:pt x="6" y="2"/>
                    </a:lnTo>
                    <a:lnTo>
                      <a:pt x="6" y="0"/>
                    </a:lnTo>
                    <a:lnTo>
                      <a:pt x="8" y="0"/>
                    </a:lnTo>
                    <a:lnTo>
                      <a:pt x="10" y="4"/>
                    </a:lnTo>
                    <a:lnTo>
                      <a:pt x="10" y="4"/>
                    </a:lnTo>
                    <a:lnTo>
                      <a:pt x="14" y="16"/>
                    </a:lnTo>
                    <a:lnTo>
                      <a:pt x="20" y="29"/>
                    </a:lnTo>
                    <a:lnTo>
                      <a:pt x="20" y="29"/>
                    </a:lnTo>
                    <a:lnTo>
                      <a:pt x="22" y="37"/>
                    </a:lnTo>
                    <a:lnTo>
                      <a:pt x="24" y="41"/>
                    </a:lnTo>
                    <a:lnTo>
                      <a:pt x="26" y="43"/>
                    </a:lnTo>
                    <a:lnTo>
                      <a:pt x="26" y="43"/>
                    </a:lnTo>
                    <a:lnTo>
                      <a:pt x="28" y="45"/>
                    </a:lnTo>
                    <a:lnTo>
                      <a:pt x="30" y="49"/>
                    </a:lnTo>
                    <a:lnTo>
                      <a:pt x="32" y="57"/>
                    </a:lnTo>
                    <a:lnTo>
                      <a:pt x="3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2" name="Freeform 52">
                <a:extLst>
                  <a:ext uri="{FF2B5EF4-FFF2-40B4-BE49-F238E27FC236}">
                    <a16:creationId xmlns:a16="http://schemas.microsoft.com/office/drawing/2014/main" id="{8A335203-F9A2-FE11-CB45-7682D6383449}"/>
                  </a:ext>
                </a:extLst>
              </p:cNvPr>
              <p:cNvSpPr>
                <a:spLocks/>
              </p:cNvSpPr>
              <p:nvPr/>
            </p:nvSpPr>
            <p:spPr bwMode="auto">
              <a:xfrm>
                <a:off x="1544" y="1978"/>
                <a:ext cx="16" cy="37"/>
              </a:xfrm>
              <a:custGeom>
                <a:avLst/>
                <a:gdLst>
                  <a:gd name="T0" fmla="*/ 14 w 16"/>
                  <a:gd name="T1" fmla="*/ 37 h 37"/>
                  <a:gd name="T2" fmla="*/ 14 w 16"/>
                  <a:gd name="T3" fmla="*/ 37 h 37"/>
                  <a:gd name="T4" fmla="*/ 12 w 16"/>
                  <a:gd name="T5" fmla="*/ 35 h 37"/>
                  <a:gd name="T6" fmla="*/ 8 w 16"/>
                  <a:gd name="T7" fmla="*/ 31 h 37"/>
                  <a:gd name="T8" fmla="*/ 2 w 16"/>
                  <a:gd name="T9" fmla="*/ 23 h 37"/>
                  <a:gd name="T10" fmla="*/ 2 w 16"/>
                  <a:gd name="T11" fmla="*/ 23 h 37"/>
                  <a:gd name="T12" fmla="*/ 0 w 16"/>
                  <a:gd name="T13" fmla="*/ 21 h 37"/>
                  <a:gd name="T14" fmla="*/ 2 w 16"/>
                  <a:gd name="T15" fmla="*/ 17 h 37"/>
                  <a:gd name="T16" fmla="*/ 2 w 16"/>
                  <a:gd name="T17" fmla="*/ 9 h 37"/>
                  <a:gd name="T18" fmla="*/ 2 w 16"/>
                  <a:gd name="T19" fmla="*/ 9 h 37"/>
                  <a:gd name="T20" fmla="*/ 6 w 16"/>
                  <a:gd name="T21" fmla="*/ 0 h 37"/>
                  <a:gd name="T22" fmla="*/ 6 w 16"/>
                  <a:gd name="T23" fmla="*/ 0 h 37"/>
                  <a:gd name="T24" fmla="*/ 8 w 16"/>
                  <a:gd name="T25" fmla="*/ 0 h 37"/>
                  <a:gd name="T26" fmla="*/ 12 w 16"/>
                  <a:gd name="T27" fmla="*/ 9 h 37"/>
                  <a:gd name="T28" fmla="*/ 12 w 16"/>
                  <a:gd name="T29" fmla="*/ 9 h 37"/>
                  <a:gd name="T30" fmla="*/ 14 w 16"/>
                  <a:gd name="T31" fmla="*/ 19 h 37"/>
                  <a:gd name="T32" fmla="*/ 14 w 16"/>
                  <a:gd name="T33" fmla="*/ 25 h 37"/>
                  <a:gd name="T34" fmla="*/ 14 w 16"/>
                  <a:gd name="T35" fmla="*/ 31 h 37"/>
                  <a:gd name="T36" fmla="*/ 14 w 16"/>
                  <a:gd name="T37" fmla="*/ 31 h 37"/>
                  <a:gd name="T38" fmla="*/ 16 w 16"/>
                  <a:gd name="T39" fmla="*/ 35 h 37"/>
                  <a:gd name="T40" fmla="*/ 14 w 16"/>
                  <a:gd name="T41" fmla="*/ 37 h 37"/>
                  <a:gd name="T42" fmla="*/ 14 w 16"/>
                  <a:gd name="T4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7">
                    <a:moveTo>
                      <a:pt x="14" y="37"/>
                    </a:moveTo>
                    <a:lnTo>
                      <a:pt x="14" y="37"/>
                    </a:lnTo>
                    <a:lnTo>
                      <a:pt x="12" y="35"/>
                    </a:lnTo>
                    <a:lnTo>
                      <a:pt x="8" y="31"/>
                    </a:lnTo>
                    <a:lnTo>
                      <a:pt x="2" y="23"/>
                    </a:lnTo>
                    <a:lnTo>
                      <a:pt x="2" y="23"/>
                    </a:lnTo>
                    <a:lnTo>
                      <a:pt x="0" y="21"/>
                    </a:lnTo>
                    <a:lnTo>
                      <a:pt x="2" y="17"/>
                    </a:lnTo>
                    <a:lnTo>
                      <a:pt x="2" y="9"/>
                    </a:lnTo>
                    <a:lnTo>
                      <a:pt x="2" y="9"/>
                    </a:lnTo>
                    <a:lnTo>
                      <a:pt x="6" y="0"/>
                    </a:lnTo>
                    <a:lnTo>
                      <a:pt x="6" y="0"/>
                    </a:lnTo>
                    <a:lnTo>
                      <a:pt x="8" y="0"/>
                    </a:lnTo>
                    <a:lnTo>
                      <a:pt x="12" y="9"/>
                    </a:lnTo>
                    <a:lnTo>
                      <a:pt x="12" y="9"/>
                    </a:lnTo>
                    <a:lnTo>
                      <a:pt x="14" y="19"/>
                    </a:lnTo>
                    <a:lnTo>
                      <a:pt x="14" y="25"/>
                    </a:lnTo>
                    <a:lnTo>
                      <a:pt x="14" y="31"/>
                    </a:lnTo>
                    <a:lnTo>
                      <a:pt x="14" y="31"/>
                    </a:lnTo>
                    <a:lnTo>
                      <a:pt x="16" y="35"/>
                    </a:lnTo>
                    <a:lnTo>
                      <a:pt x="14" y="37"/>
                    </a:lnTo>
                    <a:lnTo>
                      <a:pt x="1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3" name="Freeform 53">
                <a:extLst>
                  <a:ext uri="{FF2B5EF4-FFF2-40B4-BE49-F238E27FC236}">
                    <a16:creationId xmlns:a16="http://schemas.microsoft.com/office/drawing/2014/main" id="{79924490-251E-C2CD-CB5A-C352FCE207F3}"/>
                  </a:ext>
                </a:extLst>
              </p:cNvPr>
              <p:cNvSpPr>
                <a:spLocks/>
              </p:cNvSpPr>
              <p:nvPr/>
            </p:nvSpPr>
            <p:spPr bwMode="auto">
              <a:xfrm>
                <a:off x="1518" y="1991"/>
                <a:ext cx="10" cy="14"/>
              </a:xfrm>
              <a:custGeom>
                <a:avLst/>
                <a:gdLst>
                  <a:gd name="T0" fmla="*/ 10 w 10"/>
                  <a:gd name="T1" fmla="*/ 6 h 14"/>
                  <a:gd name="T2" fmla="*/ 10 w 10"/>
                  <a:gd name="T3" fmla="*/ 6 h 14"/>
                  <a:gd name="T4" fmla="*/ 8 w 10"/>
                  <a:gd name="T5" fmla="*/ 6 h 14"/>
                  <a:gd name="T6" fmla="*/ 6 w 10"/>
                  <a:gd name="T7" fmla="*/ 10 h 14"/>
                  <a:gd name="T8" fmla="*/ 6 w 10"/>
                  <a:gd name="T9" fmla="*/ 10 h 14"/>
                  <a:gd name="T10" fmla="*/ 2 w 10"/>
                  <a:gd name="T11" fmla="*/ 14 h 14"/>
                  <a:gd name="T12" fmla="*/ 2 w 10"/>
                  <a:gd name="T13" fmla="*/ 14 h 14"/>
                  <a:gd name="T14" fmla="*/ 0 w 10"/>
                  <a:gd name="T15" fmla="*/ 12 h 14"/>
                  <a:gd name="T16" fmla="*/ 0 w 10"/>
                  <a:gd name="T17" fmla="*/ 8 h 14"/>
                  <a:gd name="T18" fmla="*/ 2 w 10"/>
                  <a:gd name="T19" fmla="*/ 2 h 14"/>
                  <a:gd name="T20" fmla="*/ 2 w 10"/>
                  <a:gd name="T21" fmla="*/ 2 h 14"/>
                  <a:gd name="T22" fmla="*/ 4 w 10"/>
                  <a:gd name="T23" fmla="*/ 0 h 14"/>
                  <a:gd name="T24" fmla="*/ 4 w 10"/>
                  <a:gd name="T25" fmla="*/ 0 h 14"/>
                  <a:gd name="T26" fmla="*/ 6 w 10"/>
                  <a:gd name="T27" fmla="*/ 0 h 14"/>
                  <a:gd name="T28" fmla="*/ 6 w 10"/>
                  <a:gd name="T29" fmla="*/ 0 h 14"/>
                  <a:gd name="T30" fmla="*/ 8 w 10"/>
                  <a:gd name="T31" fmla="*/ 0 h 14"/>
                  <a:gd name="T32" fmla="*/ 10 w 10"/>
                  <a:gd name="T33" fmla="*/ 6 h 14"/>
                  <a:gd name="T34" fmla="*/ 10 w 10"/>
                  <a:gd name="T3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10" y="6"/>
                    </a:moveTo>
                    <a:lnTo>
                      <a:pt x="10" y="6"/>
                    </a:lnTo>
                    <a:lnTo>
                      <a:pt x="8" y="6"/>
                    </a:lnTo>
                    <a:lnTo>
                      <a:pt x="6" y="10"/>
                    </a:lnTo>
                    <a:lnTo>
                      <a:pt x="6" y="10"/>
                    </a:lnTo>
                    <a:lnTo>
                      <a:pt x="2" y="14"/>
                    </a:lnTo>
                    <a:lnTo>
                      <a:pt x="2" y="14"/>
                    </a:lnTo>
                    <a:lnTo>
                      <a:pt x="0" y="12"/>
                    </a:lnTo>
                    <a:lnTo>
                      <a:pt x="0" y="8"/>
                    </a:lnTo>
                    <a:lnTo>
                      <a:pt x="2" y="2"/>
                    </a:lnTo>
                    <a:lnTo>
                      <a:pt x="2" y="2"/>
                    </a:lnTo>
                    <a:lnTo>
                      <a:pt x="4" y="0"/>
                    </a:lnTo>
                    <a:lnTo>
                      <a:pt x="4" y="0"/>
                    </a:lnTo>
                    <a:lnTo>
                      <a:pt x="6" y="0"/>
                    </a:lnTo>
                    <a:lnTo>
                      <a:pt x="6" y="0"/>
                    </a:lnTo>
                    <a:lnTo>
                      <a:pt x="8"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4" name="Freeform 54">
                <a:extLst>
                  <a:ext uri="{FF2B5EF4-FFF2-40B4-BE49-F238E27FC236}">
                    <a16:creationId xmlns:a16="http://schemas.microsoft.com/office/drawing/2014/main" id="{1713909F-0AC4-BE56-42AC-44930062E39B}"/>
                  </a:ext>
                </a:extLst>
              </p:cNvPr>
              <p:cNvSpPr>
                <a:spLocks/>
              </p:cNvSpPr>
              <p:nvPr/>
            </p:nvSpPr>
            <p:spPr bwMode="auto">
              <a:xfrm>
                <a:off x="1588" y="1964"/>
                <a:ext cx="6" cy="21"/>
              </a:xfrm>
              <a:custGeom>
                <a:avLst/>
                <a:gdLst>
                  <a:gd name="T0" fmla="*/ 0 w 6"/>
                  <a:gd name="T1" fmla="*/ 19 h 21"/>
                  <a:gd name="T2" fmla="*/ 0 w 6"/>
                  <a:gd name="T3" fmla="*/ 19 h 21"/>
                  <a:gd name="T4" fmla="*/ 0 w 6"/>
                  <a:gd name="T5" fmla="*/ 14 h 21"/>
                  <a:gd name="T6" fmla="*/ 0 w 6"/>
                  <a:gd name="T7" fmla="*/ 14 h 21"/>
                  <a:gd name="T8" fmla="*/ 0 w 6"/>
                  <a:gd name="T9" fmla="*/ 2 h 21"/>
                  <a:gd name="T10" fmla="*/ 0 w 6"/>
                  <a:gd name="T11" fmla="*/ 2 h 21"/>
                  <a:gd name="T12" fmla="*/ 2 w 6"/>
                  <a:gd name="T13" fmla="*/ 0 h 21"/>
                  <a:gd name="T14" fmla="*/ 4 w 6"/>
                  <a:gd name="T15" fmla="*/ 2 h 21"/>
                  <a:gd name="T16" fmla="*/ 6 w 6"/>
                  <a:gd name="T17" fmla="*/ 8 h 21"/>
                  <a:gd name="T18" fmla="*/ 6 w 6"/>
                  <a:gd name="T19" fmla="*/ 8 h 21"/>
                  <a:gd name="T20" fmla="*/ 6 w 6"/>
                  <a:gd name="T21" fmla="*/ 16 h 21"/>
                  <a:gd name="T22" fmla="*/ 2 w 6"/>
                  <a:gd name="T23" fmla="*/ 21 h 21"/>
                  <a:gd name="T24" fmla="*/ 2 w 6"/>
                  <a:gd name="T25" fmla="*/ 21 h 21"/>
                  <a:gd name="T26" fmla="*/ 2 w 6"/>
                  <a:gd name="T27" fmla="*/ 21 h 21"/>
                  <a:gd name="T28" fmla="*/ 0 w 6"/>
                  <a:gd name="T29" fmla="*/ 19 h 21"/>
                  <a:gd name="T30" fmla="*/ 0 w 6"/>
                  <a:gd name="T3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1">
                    <a:moveTo>
                      <a:pt x="0" y="19"/>
                    </a:moveTo>
                    <a:lnTo>
                      <a:pt x="0" y="19"/>
                    </a:lnTo>
                    <a:lnTo>
                      <a:pt x="0" y="14"/>
                    </a:lnTo>
                    <a:lnTo>
                      <a:pt x="0" y="14"/>
                    </a:lnTo>
                    <a:lnTo>
                      <a:pt x="0" y="2"/>
                    </a:lnTo>
                    <a:lnTo>
                      <a:pt x="0" y="2"/>
                    </a:lnTo>
                    <a:lnTo>
                      <a:pt x="2" y="0"/>
                    </a:lnTo>
                    <a:lnTo>
                      <a:pt x="4" y="2"/>
                    </a:lnTo>
                    <a:lnTo>
                      <a:pt x="6" y="8"/>
                    </a:lnTo>
                    <a:lnTo>
                      <a:pt x="6" y="8"/>
                    </a:lnTo>
                    <a:lnTo>
                      <a:pt x="6" y="16"/>
                    </a:lnTo>
                    <a:lnTo>
                      <a:pt x="2" y="21"/>
                    </a:lnTo>
                    <a:lnTo>
                      <a:pt x="2" y="21"/>
                    </a:lnTo>
                    <a:lnTo>
                      <a:pt x="2" y="21"/>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5" name="Freeform 55">
                <a:extLst>
                  <a:ext uri="{FF2B5EF4-FFF2-40B4-BE49-F238E27FC236}">
                    <a16:creationId xmlns:a16="http://schemas.microsoft.com/office/drawing/2014/main" id="{4D37238E-99FE-14A0-0C9A-3988B47BA5CF}"/>
                  </a:ext>
                </a:extLst>
              </p:cNvPr>
              <p:cNvSpPr>
                <a:spLocks/>
              </p:cNvSpPr>
              <p:nvPr/>
            </p:nvSpPr>
            <p:spPr bwMode="auto">
              <a:xfrm>
                <a:off x="6026" y="2630"/>
                <a:ext cx="64" cy="93"/>
              </a:xfrm>
              <a:custGeom>
                <a:avLst/>
                <a:gdLst>
                  <a:gd name="T0" fmla="*/ 60 w 64"/>
                  <a:gd name="T1" fmla="*/ 16 h 93"/>
                  <a:gd name="T2" fmla="*/ 64 w 64"/>
                  <a:gd name="T3" fmla="*/ 18 h 93"/>
                  <a:gd name="T4" fmla="*/ 60 w 64"/>
                  <a:gd name="T5" fmla="*/ 24 h 93"/>
                  <a:gd name="T6" fmla="*/ 54 w 64"/>
                  <a:gd name="T7" fmla="*/ 32 h 93"/>
                  <a:gd name="T8" fmla="*/ 52 w 64"/>
                  <a:gd name="T9" fmla="*/ 36 h 93"/>
                  <a:gd name="T10" fmla="*/ 40 w 64"/>
                  <a:gd name="T11" fmla="*/ 44 h 93"/>
                  <a:gd name="T12" fmla="*/ 36 w 64"/>
                  <a:gd name="T13" fmla="*/ 48 h 93"/>
                  <a:gd name="T14" fmla="*/ 30 w 64"/>
                  <a:gd name="T15" fmla="*/ 46 h 93"/>
                  <a:gd name="T16" fmla="*/ 26 w 64"/>
                  <a:gd name="T17" fmla="*/ 42 h 93"/>
                  <a:gd name="T18" fmla="*/ 22 w 64"/>
                  <a:gd name="T19" fmla="*/ 44 h 93"/>
                  <a:gd name="T20" fmla="*/ 24 w 64"/>
                  <a:gd name="T21" fmla="*/ 54 h 93"/>
                  <a:gd name="T22" fmla="*/ 22 w 64"/>
                  <a:gd name="T23" fmla="*/ 58 h 93"/>
                  <a:gd name="T24" fmla="*/ 20 w 64"/>
                  <a:gd name="T25" fmla="*/ 65 h 93"/>
                  <a:gd name="T26" fmla="*/ 16 w 64"/>
                  <a:gd name="T27" fmla="*/ 67 h 93"/>
                  <a:gd name="T28" fmla="*/ 8 w 64"/>
                  <a:gd name="T29" fmla="*/ 50 h 93"/>
                  <a:gd name="T30" fmla="*/ 8 w 64"/>
                  <a:gd name="T31" fmla="*/ 50 h 93"/>
                  <a:gd name="T32" fmla="*/ 8 w 64"/>
                  <a:gd name="T33" fmla="*/ 52 h 93"/>
                  <a:gd name="T34" fmla="*/ 8 w 64"/>
                  <a:gd name="T35" fmla="*/ 56 h 93"/>
                  <a:gd name="T36" fmla="*/ 10 w 64"/>
                  <a:gd name="T37" fmla="*/ 58 h 93"/>
                  <a:gd name="T38" fmla="*/ 16 w 64"/>
                  <a:gd name="T39" fmla="*/ 69 h 93"/>
                  <a:gd name="T40" fmla="*/ 18 w 64"/>
                  <a:gd name="T41" fmla="*/ 79 h 93"/>
                  <a:gd name="T42" fmla="*/ 18 w 64"/>
                  <a:gd name="T43" fmla="*/ 89 h 93"/>
                  <a:gd name="T44" fmla="*/ 16 w 64"/>
                  <a:gd name="T45" fmla="*/ 91 h 93"/>
                  <a:gd name="T46" fmla="*/ 14 w 64"/>
                  <a:gd name="T47" fmla="*/ 93 h 93"/>
                  <a:gd name="T48" fmla="*/ 12 w 64"/>
                  <a:gd name="T49" fmla="*/ 93 h 93"/>
                  <a:gd name="T50" fmla="*/ 0 w 64"/>
                  <a:gd name="T51" fmla="*/ 73 h 93"/>
                  <a:gd name="T52" fmla="*/ 0 w 64"/>
                  <a:gd name="T53" fmla="*/ 67 h 93"/>
                  <a:gd name="T54" fmla="*/ 0 w 64"/>
                  <a:gd name="T55" fmla="*/ 56 h 93"/>
                  <a:gd name="T56" fmla="*/ 0 w 64"/>
                  <a:gd name="T57" fmla="*/ 44 h 93"/>
                  <a:gd name="T58" fmla="*/ 2 w 64"/>
                  <a:gd name="T59" fmla="*/ 22 h 93"/>
                  <a:gd name="T60" fmla="*/ 4 w 64"/>
                  <a:gd name="T61" fmla="*/ 22 h 93"/>
                  <a:gd name="T62" fmla="*/ 8 w 64"/>
                  <a:gd name="T63" fmla="*/ 18 h 93"/>
                  <a:gd name="T64" fmla="*/ 8 w 64"/>
                  <a:gd name="T65" fmla="*/ 16 h 93"/>
                  <a:gd name="T66" fmla="*/ 12 w 64"/>
                  <a:gd name="T67" fmla="*/ 22 h 93"/>
                  <a:gd name="T68" fmla="*/ 14 w 64"/>
                  <a:gd name="T69" fmla="*/ 30 h 93"/>
                  <a:gd name="T70" fmla="*/ 16 w 64"/>
                  <a:gd name="T71" fmla="*/ 30 h 93"/>
                  <a:gd name="T72" fmla="*/ 16 w 64"/>
                  <a:gd name="T73" fmla="*/ 30 h 93"/>
                  <a:gd name="T74" fmla="*/ 12 w 64"/>
                  <a:gd name="T75" fmla="*/ 20 h 93"/>
                  <a:gd name="T76" fmla="*/ 12 w 64"/>
                  <a:gd name="T77" fmla="*/ 6 h 93"/>
                  <a:gd name="T78" fmla="*/ 14 w 64"/>
                  <a:gd name="T79" fmla="*/ 6 h 93"/>
                  <a:gd name="T80" fmla="*/ 18 w 64"/>
                  <a:gd name="T81" fmla="*/ 14 h 93"/>
                  <a:gd name="T82" fmla="*/ 26 w 64"/>
                  <a:gd name="T83" fmla="*/ 18 h 93"/>
                  <a:gd name="T84" fmla="*/ 30 w 64"/>
                  <a:gd name="T85" fmla="*/ 22 h 93"/>
                  <a:gd name="T86" fmla="*/ 30 w 64"/>
                  <a:gd name="T87" fmla="*/ 26 h 93"/>
                  <a:gd name="T88" fmla="*/ 30 w 64"/>
                  <a:gd name="T89" fmla="*/ 26 h 93"/>
                  <a:gd name="T90" fmla="*/ 32 w 64"/>
                  <a:gd name="T91" fmla="*/ 26 h 93"/>
                  <a:gd name="T92" fmla="*/ 34 w 64"/>
                  <a:gd name="T93" fmla="*/ 26 h 93"/>
                  <a:gd name="T94" fmla="*/ 34 w 64"/>
                  <a:gd name="T95" fmla="*/ 24 h 93"/>
                  <a:gd name="T96" fmla="*/ 36 w 64"/>
                  <a:gd name="T97" fmla="*/ 20 h 93"/>
                  <a:gd name="T98" fmla="*/ 34 w 64"/>
                  <a:gd name="T99" fmla="*/ 26 h 93"/>
                  <a:gd name="T100" fmla="*/ 32 w 64"/>
                  <a:gd name="T101" fmla="*/ 26 h 93"/>
                  <a:gd name="T102" fmla="*/ 32 w 64"/>
                  <a:gd name="T103" fmla="*/ 6 h 93"/>
                  <a:gd name="T104" fmla="*/ 36 w 64"/>
                  <a:gd name="T105" fmla="*/ 0 h 93"/>
                  <a:gd name="T106" fmla="*/ 38 w 64"/>
                  <a:gd name="T107" fmla="*/ 2 h 93"/>
                  <a:gd name="T108" fmla="*/ 44 w 64"/>
                  <a:gd name="T109" fmla="*/ 14 h 93"/>
                  <a:gd name="T110" fmla="*/ 46 w 64"/>
                  <a:gd name="T111" fmla="*/ 18 h 93"/>
                  <a:gd name="T112" fmla="*/ 48 w 64"/>
                  <a:gd name="T113" fmla="*/ 16 h 93"/>
                  <a:gd name="T114" fmla="*/ 50 w 64"/>
                  <a:gd name="T115" fmla="*/ 10 h 93"/>
                  <a:gd name="T116" fmla="*/ 54 w 64"/>
                  <a:gd name="T117" fmla="*/ 4 h 93"/>
                  <a:gd name="T118" fmla="*/ 54 w 64"/>
                  <a:gd name="T119" fmla="*/ 4 h 93"/>
                  <a:gd name="T120" fmla="*/ 60 w 64"/>
                  <a:gd name="T121"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93">
                    <a:moveTo>
                      <a:pt x="60" y="16"/>
                    </a:moveTo>
                    <a:lnTo>
                      <a:pt x="60" y="16"/>
                    </a:lnTo>
                    <a:lnTo>
                      <a:pt x="62" y="16"/>
                    </a:lnTo>
                    <a:lnTo>
                      <a:pt x="64" y="18"/>
                    </a:lnTo>
                    <a:lnTo>
                      <a:pt x="64" y="18"/>
                    </a:lnTo>
                    <a:lnTo>
                      <a:pt x="60" y="24"/>
                    </a:lnTo>
                    <a:lnTo>
                      <a:pt x="58" y="28"/>
                    </a:lnTo>
                    <a:lnTo>
                      <a:pt x="54" y="32"/>
                    </a:lnTo>
                    <a:lnTo>
                      <a:pt x="52" y="36"/>
                    </a:lnTo>
                    <a:lnTo>
                      <a:pt x="52" y="36"/>
                    </a:lnTo>
                    <a:lnTo>
                      <a:pt x="44" y="42"/>
                    </a:lnTo>
                    <a:lnTo>
                      <a:pt x="40" y="44"/>
                    </a:lnTo>
                    <a:lnTo>
                      <a:pt x="36" y="48"/>
                    </a:lnTo>
                    <a:lnTo>
                      <a:pt x="36" y="48"/>
                    </a:lnTo>
                    <a:lnTo>
                      <a:pt x="34" y="46"/>
                    </a:lnTo>
                    <a:lnTo>
                      <a:pt x="30" y="46"/>
                    </a:lnTo>
                    <a:lnTo>
                      <a:pt x="30" y="46"/>
                    </a:lnTo>
                    <a:lnTo>
                      <a:pt x="26" y="42"/>
                    </a:lnTo>
                    <a:lnTo>
                      <a:pt x="22" y="44"/>
                    </a:lnTo>
                    <a:lnTo>
                      <a:pt x="22" y="44"/>
                    </a:lnTo>
                    <a:lnTo>
                      <a:pt x="24" y="46"/>
                    </a:lnTo>
                    <a:lnTo>
                      <a:pt x="24" y="54"/>
                    </a:lnTo>
                    <a:lnTo>
                      <a:pt x="24" y="54"/>
                    </a:lnTo>
                    <a:lnTo>
                      <a:pt x="22" y="58"/>
                    </a:lnTo>
                    <a:lnTo>
                      <a:pt x="20" y="65"/>
                    </a:lnTo>
                    <a:lnTo>
                      <a:pt x="20" y="65"/>
                    </a:lnTo>
                    <a:lnTo>
                      <a:pt x="18" y="67"/>
                    </a:lnTo>
                    <a:lnTo>
                      <a:pt x="16" y="67"/>
                    </a:lnTo>
                    <a:lnTo>
                      <a:pt x="12" y="62"/>
                    </a:lnTo>
                    <a:lnTo>
                      <a:pt x="8" y="50"/>
                    </a:lnTo>
                    <a:lnTo>
                      <a:pt x="8" y="50"/>
                    </a:lnTo>
                    <a:lnTo>
                      <a:pt x="8" y="50"/>
                    </a:lnTo>
                    <a:lnTo>
                      <a:pt x="8" y="50"/>
                    </a:lnTo>
                    <a:lnTo>
                      <a:pt x="8" y="52"/>
                    </a:lnTo>
                    <a:lnTo>
                      <a:pt x="8" y="52"/>
                    </a:lnTo>
                    <a:lnTo>
                      <a:pt x="8" y="56"/>
                    </a:lnTo>
                    <a:lnTo>
                      <a:pt x="10" y="58"/>
                    </a:lnTo>
                    <a:lnTo>
                      <a:pt x="10" y="58"/>
                    </a:lnTo>
                    <a:lnTo>
                      <a:pt x="12" y="65"/>
                    </a:lnTo>
                    <a:lnTo>
                      <a:pt x="16" y="69"/>
                    </a:lnTo>
                    <a:lnTo>
                      <a:pt x="16" y="69"/>
                    </a:lnTo>
                    <a:lnTo>
                      <a:pt x="18" y="79"/>
                    </a:lnTo>
                    <a:lnTo>
                      <a:pt x="18" y="79"/>
                    </a:lnTo>
                    <a:lnTo>
                      <a:pt x="18" y="89"/>
                    </a:lnTo>
                    <a:lnTo>
                      <a:pt x="18" y="89"/>
                    </a:lnTo>
                    <a:lnTo>
                      <a:pt x="16" y="91"/>
                    </a:lnTo>
                    <a:lnTo>
                      <a:pt x="14" y="93"/>
                    </a:lnTo>
                    <a:lnTo>
                      <a:pt x="14" y="93"/>
                    </a:lnTo>
                    <a:lnTo>
                      <a:pt x="12" y="93"/>
                    </a:lnTo>
                    <a:lnTo>
                      <a:pt x="12" y="93"/>
                    </a:lnTo>
                    <a:lnTo>
                      <a:pt x="6" y="83"/>
                    </a:lnTo>
                    <a:lnTo>
                      <a:pt x="0" y="73"/>
                    </a:lnTo>
                    <a:lnTo>
                      <a:pt x="0" y="73"/>
                    </a:lnTo>
                    <a:lnTo>
                      <a:pt x="0" y="67"/>
                    </a:lnTo>
                    <a:lnTo>
                      <a:pt x="0" y="67"/>
                    </a:lnTo>
                    <a:lnTo>
                      <a:pt x="0" y="56"/>
                    </a:lnTo>
                    <a:lnTo>
                      <a:pt x="0" y="44"/>
                    </a:lnTo>
                    <a:lnTo>
                      <a:pt x="0" y="44"/>
                    </a:lnTo>
                    <a:lnTo>
                      <a:pt x="0" y="32"/>
                    </a:lnTo>
                    <a:lnTo>
                      <a:pt x="2" y="22"/>
                    </a:lnTo>
                    <a:lnTo>
                      <a:pt x="2" y="22"/>
                    </a:lnTo>
                    <a:lnTo>
                      <a:pt x="4" y="22"/>
                    </a:lnTo>
                    <a:lnTo>
                      <a:pt x="6" y="22"/>
                    </a:lnTo>
                    <a:lnTo>
                      <a:pt x="8" y="18"/>
                    </a:lnTo>
                    <a:lnTo>
                      <a:pt x="8" y="18"/>
                    </a:lnTo>
                    <a:lnTo>
                      <a:pt x="8" y="16"/>
                    </a:lnTo>
                    <a:lnTo>
                      <a:pt x="10" y="18"/>
                    </a:lnTo>
                    <a:lnTo>
                      <a:pt x="12" y="22"/>
                    </a:lnTo>
                    <a:lnTo>
                      <a:pt x="12" y="28"/>
                    </a:lnTo>
                    <a:lnTo>
                      <a:pt x="14" y="30"/>
                    </a:lnTo>
                    <a:lnTo>
                      <a:pt x="14" y="30"/>
                    </a:lnTo>
                    <a:lnTo>
                      <a:pt x="16" y="30"/>
                    </a:lnTo>
                    <a:lnTo>
                      <a:pt x="16" y="30"/>
                    </a:lnTo>
                    <a:lnTo>
                      <a:pt x="16" y="30"/>
                    </a:lnTo>
                    <a:lnTo>
                      <a:pt x="12" y="26"/>
                    </a:lnTo>
                    <a:lnTo>
                      <a:pt x="12" y="20"/>
                    </a:lnTo>
                    <a:lnTo>
                      <a:pt x="12" y="6"/>
                    </a:lnTo>
                    <a:lnTo>
                      <a:pt x="12" y="6"/>
                    </a:lnTo>
                    <a:lnTo>
                      <a:pt x="12" y="6"/>
                    </a:lnTo>
                    <a:lnTo>
                      <a:pt x="14" y="6"/>
                    </a:lnTo>
                    <a:lnTo>
                      <a:pt x="14" y="6"/>
                    </a:lnTo>
                    <a:lnTo>
                      <a:pt x="18" y="14"/>
                    </a:lnTo>
                    <a:lnTo>
                      <a:pt x="22" y="16"/>
                    </a:lnTo>
                    <a:lnTo>
                      <a:pt x="26" y="18"/>
                    </a:lnTo>
                    <a:lnTo>
                      <a:pt x="30" y="22"/>
                    </a:lnTo>
                    <a:lnTo>
                      <a:pt x="30" y="22"/>
                    </a:lnTo>
                    <a:lnTo>
                      <a:pt x="30" y="26"/>
                    </a:lnTo>
                    <a:lnTo>
                      <a:pt x="30" y="26"/>
                    </a:lnTo>
                    <a:lnTo>
                      <a:pt x="30" y="26"/>
                    </a:lnTo>
                    <a:lnTo>
                      <a:pt x="30" y="26"/>
                    </a:lnTo>
                    <a:lnTo>
                      <a:pt x="30" y="26"/>
                    </a:lnTo>
                    <a:lnTo>
                      <a:pt x="32" y="26"/>
                    </a:lnTo>
                    <a:lnTo>
                      <a:pt x="32" y="26"/>
                    </a:lnTo>
                    <a:lnTo>
                      <a:pt x="34" y="26"/>
                    </a:lnTo>
                    <a:lnTo>
                      <a:pt x="34" y="24"/>
                    </a:lnTo>
                    <a:lnTo>
                      <a:pt x="34" y="24"/>
                    </a:lnTo>
                    <a:lnTo>
                      <a:pt x="36" y="20"/>
                    </a:lnTo>
                    <a:lnTo>
                      <a:pt x="36" y="20"/>
                    </a:lnTo>
                    <a:lnTo>
                      <a:pt x="34" y="24"/>
                    </a:lnTo>
                    <a:lnTo>
                      <a:pt x="34" y="26"/>
                    </a:lnTo>
                    <a:lnTo>
                      <a:pt x="32" y="26"/>
                    </a:lnTo>
                    <a:lnTo>
                      <a:pt x="32" y="26"/>
                    </a:lnTo>
                    <a:lnTo>
                      <a:pt x="30" y="12"/>
                    </a:lnTo>
                    <a:lnTo>
                      <a:pt x="32" y="6"/>
                    </a:lnTo>
                    <a:lnTo>
                      <a:pt x="36" y="0"/>
                    </a:lnTo>
                    <a:lnTo>
                      <a:pt x="36" y="0"/>
                    </a:lnTo>
                    <a:lnTo>
                      <a:pt x="38" y="0"/>
                    </a:lnTo>
                    <a:lnTo>
                      <a:pt x="38" y="2"/>
                    </a:lnTo>
                    <a:lnTo>
                      <a:pt x="42" y="6"/>
                    </a:lnTo>
                    <a:lnTo>
                      <a:pt x="44" y="14"/>
                    </a:lnTo>
                    <a:lnTo>
                      <a:pt x="46" y="18"/>
                    </a:lnTo>
                    <a:lnTo>
                      <a:pt x="46" y="18"/>
                    </a:lnTo>
                    <a:lnTo>
                      <a:pt x="48" y="18"/>
                    </a:lnTo>
                    <a:lnTo>
                      <a:pt x="48" y="16"/>
                    </a:lnTo>
                    <a:lnTo>
                      <a:pt x="50" y="10"/>
                    </a:lnTo>
                    <a:lnTo>
                      <a:pt x="50" y="10"/>
                    </a:lnTo>
                    <a:lnTo>
                      <a:pt x="52" y="6"/>
                    </a:lnTo>
                    <a:lnTo>
                      <a:pt x="54" y="4"/>
                    </a:lnTo>
                    <a:lnTo>
                      <a:pt x="54" y="4"/>
                    </a:lnTo>
                    <a:lnTo>
                      <a:pt x="54" y="4"/>
                    </a:lnTo>
                    <a:lnTo>
                      <a:pt x="60" y="16"/>
                    </a:lnTo>
                    <a:lnTo>
                      <a:pt x="6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6" name="Freeform 56">
                <a:extLst>
                  <a:ext uri="{FF2B5EF4-FFF2-40B4-BE49-F238E27FC236}">
                    <a16:creationId xmlns:a16="http://schemas.microsoft.com/office/drawing/2014/main" id="{94A068CE-323E-C671-E697-0B39BCF8F73E}"/>
                  </a:ext>
                </a:extLst>
              </p:cNvPr>
              <p:cNvSpPr>
                <a:spLocks/>
              </p:cNvSpPr>
              <p:nvPr/>
            </p:nvSpPr>
            <p:spPr bwMode="auto">
              <a:xfrm>
                <a:off x="6056" y="1980"/>
                <a:ext cx="86" cy="119"/>
              </a:xfrm>
              <a:custGeom>
                <a:avLst/>
                <a:gdLst>
                  <a:gd name="T0" fmla="*/ 74 w 86"/>
                  <a:gd name="T1" fmla="*/ 65 h 119"/>
                  <a:gd name="T2" fmla="*/ 70 w 86"/>
                  <a:gd name="T3" fmla="*/ 59 h 119"/>
                  <a:gd name="T4" fmla="*/ 68 w 86"/>
                  <a:gd name="T5" fmla="*/ 75 h 119"/>
                  <a:gd name="T6" fmla="*/ 60 w 86"/>
                  <a:gd name="T7" fmla="*/ 71 h 119"/>
                  <a:gd name="T8" fmla="*/ 56 w 86"/>
                  <a:gd name="T9" fmla="*/ 65 h 119"/>
                  <a:gd name="T10" fmla="*/ 50 w 86"/>
                  <a:gd name="T11" fmla="*/ 57 h 119"/>
                  <a:gd name="T12" fmla="*/ 44 w 86"/>
                  <a:gd name="T13" fmla="*/ 51 h 119"/>
                  <a:gd name="T14" fmla="*/ 48 w 86"/>
                  <a:gd name="T15" fmla="*/ 63 h 119"/>
                  <a:gd name="T16" fmla="*/ 50 w 86"/>
                  <a:gd name="T17" fmla="*/ 75 h 119"/>
                  <a:gd name="T18" fmla="*/ 50 w 86"/>
                  <a:gd name="T19" fmla="*/ 87 h 119"/>
                  <a:gd name="T20" fmla="*/ 44 w 86"/>
                  <a:gd name="T21" fmla="*/ 109 h 119"/>
                  <a:gd name="T22" fmla="*/ 34 w 86"/>
                  <a:gd name="T23" fmla="*/ 99 h 119"/>
                  <a:gd name="T24" fmla="*/ 32 w 86"/>
                  <a:gd name="T25" fmla="*/ 99 h 119"/>
                  <a:gd name="T26" fmla="*/ 24 w 86"/>
                  <a:gd name="T27" fmla="*/ 85 h 119"/>
                  <a:gd name="T28" fmla="*/ 28 w 86"/>
                  <a:gd name="T29" fmla="*/ 99 h 119"/>
                  <a:gd name="T30" fmla="*/ 30 w 86"/>
                  <a:gd name="T31" fmla="*/ 107 h 119"/>
                  <a:gd name="T32" fmla="*/ 34 w 86"/>
                  <a:gd name="T33" fmla="*/ 113 h 119"/>
                  <a:gd name="T34" fmla="*/ 28 w 86"/>
                  <a:gd name="T35" fmla="*/ 119 h 119"/>
                  <a:gd name="T36" fmla="*/ 24 w 86"/>
                  <a:gd name="T37" fmla="*/ 105 h 119"/>
                  <a:gd name="T38" fmla="*/ 16 w 86"/>
                  <a:gd name="T39" fmla="*/ 109 h 119"/>
                  <a:gd name="T40" fmla="*/ 14 w 86"/>
                  <a:gd name="T41" fmla="*/ 101 h 119"/>
                  <a:gd name="T42" fmla="*/ 18 w 86"/>
                  <a:gd name="T43" fmla="*/ 93 h 119"/>
                  <a:gd name="T44" fmla="*/ 12 w 86"/>
                  <a:gd name="T45" fmla="*/ 81 h 119"/>
                  <a:gd name="T46" fmla="*/ 10 w 86"/>
                  <a:gd name="T47" fmla="*/ 97 h 119"/>
                  <a:gd name="T48" fmla="*/ 4 w 86"/>
                  <a:gd name="T49" fmla="*/ 97 h 119"/>
                  <a:gd name="T50" fmla="*/ 0 w 86"/>
                  <a:gd name="T51" fmla="*/ 87 h 119"/>
                  <a:gd name="T52" fmla="*/ 10 w 86"/>
                  <a:gd name="T53" fmla="*/ 63 h 119"/>
                  <a:gd name="T54" fmla="*/ 16 w 86"/>
                  <a:gd name="T55" fmla="*/ 59 h 119"/>
                  <a:gd name="T56" fmla="*/ 30 w 86"/>
                  <a:gd name="T57" fmla="*/ 57 h 119"/>
                  <a:gd name="T58" fmla="*/ 12 w 86"/>
                  <a:gd name="T59" fmla="*/ 53 h 119"/>
                  <a:gd name="T60" fmla="*/ 8 w 86"/>
                  <a:gd name="T61" fmla="*/ 45 h 119"/>
                  <a:gd name="T62" fmla="*/ 12 w 86"/>
                  <a:gd name="T63" fmla="*/ 33 h 119"/>
                  <a:gd name="T64" fmla="*/ 20 w 86"/>
                  <a:gd name="T65" fmla="*/ 27 h 119"/>
                  <a:gd name="T66" fmla="*/ 10 w 86"/>
                  <a:gd name="T67" fmla="*/ 23 h 119"/>
                  <a:gd name="T68" fmla="*/ 10 w 86"/>
                  <a:gd name="T69" fmla="*/ 17 h 119"/>
                  <a:gd name="T70" fmla="*/ 12 w 86"/>
                  <a:gd name="T71" fmla="*/ 9 h 119"/>
                  <a:gd name="T72" fmla="*/ 18 w 86"/>
                  <a:gd name="T73" fmla="*/ 0 h 119"/>
                  <a:gd name="T74" fmla="*/ 20 w 86"/>
                  <a:gd name="T75" fmla="*/ 0 h 119"/>
                  <a:gd name="T76" fmla="*/ 28 w 86"/>
                  <a:gd name="T77" fmla="*/ 7 h 119"/>
                  <a:gd name="T78" fmla="*/ 36 w 86"/>
                  <a:gd name="T79" fmla="*/ 31 h 119"/>
                  <a:gd name="T80" fmla="*/ 30 w 86"/>
                  <a:gd name="T81" fmla="*/ 31 h 119"/>
                  <a:gd name="T82" fmla="*/ 38 w 86"/>
                  <a:gd name="T83" fmla="*/ 37 h 119"/>
                  <a:gd name="T84" fmla="*/ 44 w 86"/>
                  <a:gd name="T85" fmla="*/ 33 h 119"/>
                  <a:gd name="T86" fmla="*/ 52 w 86"/>
                  <a:gd name="T87" fmla="*/ 35 h 119"/>
                  <a:gd name="T88" fmla="*/ 56 w 86"/>
                  <a:gd name="T89" fmla="*/ 27 h 119"/>
                  <a:gd name="T90" fmla="*/ 60 w 86"/>
                  <a:gd name="T91" fmla="*/ 31 h 119"/>
                  <a:gd name="T92" fmla="*/ 68 w 86"/>
                  <a:gd name="T93" fmla="*/ 33 h 119"/>
                  <a:gd name="T94" fmla="*/ 78 w 86"/>
                  <a:gd name="T95" fmla="*/ 41 h 119"/>
                  <a:gd name="T96" fmla="*/ 84 w 86"/>
                  <a:gd name="T97" fmla="*/ 47 h 119"/>
                  <a:gd name="T98" fmla="*/ 86 w 86"/>
                  <a:gd name="T99" fmla="*/ 53 h 119"/>
                  <a:gd name="T100" fmla="*/ 82 w 86"/>
                  <a:gd name="T101" fmla="*/ 55 h 119"/>
                  <a:gd name="T102" fmla="*/ 78 w 86"/>
                  <a:gd name="T103" fmla="*/ 55 h 119"/>
                  <a:gd name="T104" fmla="*/ 80 w 86"/>
                  <a:gd name="T105" fmla="*/ 65 h 119"/>
                  <a:gd name="T106" fmla="*/ 78 w 86"/>
                  <a:gd name="T107"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19">
                    <a:moveTo>
                      <a:pt x="78" y="73"/>
                    </a:moveTo>
                    <a:lnTo>
                      <a:pt x="78" y="73"/>
                    </a:lnTo>
                    <a:lnTo>
                      <a:pt x="74" y="65"/>
                    </a:lnTo>
                    <a:lnTo>
                      <a:pt x="74" y="65"/>
                    </a:lnTo>
                    <a:lnTo>
                      <a:pt x="72" y="59"/>
                    </a:lnTo>
                    <a:lnTo>
                      <a:pt x="70" y="59"/>
                    </a:lnTo>
                    <a:lnTo>
                      <a:pt x="70" y="65"/>
                    </a:lnTo>
                    <a:lnTo>
                      <a:pt x="70" y="65"/>
                    </a:lnTo>
                    <a:lnTo>
                      <a:pt x="68" y="75"/>
                    </a:lnTo>
                    <a:lnTo>
                      <a:pt x="66" y="77"/>
                    </a:lnTo>
                    <a:lnTo>
                      <a:pt x="66" y="77"/>
                    </a:lnTo>
                    <a:lnTo>
                      <a:pt x="60" y="71"/>
                    </a:lnTo>
                    <a:lnTo>
                      <a:pt x="60" y="71"/>
                    </a:lnTo>
                    <a:lnTo>
                      <a:pt x="56" y="65"/>
                    </a:lnTo>
                    <a:lnTo>
                      <a:pt x="56" y="65"/>
                    </a:lnTo>
                    <a:lnTo>
                      <a:pt x="56" y="65"/>
                    </a:lnTo>
                    <a:lnTo>
                      <a:pt x="56" y="65"/>
                    </a:lnTo>
                    <a:lnTo>
                      <a:pt x="50" y="57"/>
                    </a:lnTo>
                    <a:lnTo>
                      <a:pt x="48" y="53"/>
                    </a:lnTo>
                    <a:lnTo>
                      <a:pt x="44" y="51"/>
                    </a:lnTo>
                    <a:lnTo>
                      <a:pt x="44" y="51"/>
                    </a:lnTo>
                    <a:lnTo>
                      <a:pt x="46" y="57"/>
                    </a:lnTo>
                    <a:lnTo>
                      <a:pt x="48" y="63"/>
                    </a:lnTo>
                    <a:lnTo>
                      <a:pt x="48" y="63"/>
                    </a:lnTo>
                    <a:lnTo>
                      <a:pt x="48" y="69"/>
                    </a:lnTo>
                    <a:lnTo>
                      <a:pt x="50" y="73"/>
                    </a:lnTo>
                    <a:lnTo>
                      <a:pt x="50" y="75"/>
                    </a:lnTo>
                    <a:lnTo>
                      <a:pt x="52" y="81"/>
                    </a:lnTo>
                    <a:lnTo>
                      <a:pt x="52" y="81"/>
                    </a:lnTo>
                    <a:lnTo>
                      <a:pt x="50" y="87"/>
                    </a:lnTo>
                    <a:lnTo>
                      <a:pt x="48" y="95"/>
                    </a:lnTo>
                    <a:lnTo>
                      <a:pt x="44" y="109"/>
                    </a:lnTo>
                    <a:lnTo>
                      <a:pt x="44" y="109"/>
                    </a:lnTo>
                    <a:lnTo>
                      <a:pt x="42" y="109"/>
                    </a:lnTo>
                    <a:lnTo>
                      <a:pt x="40" y="107"/>
                    </a:lnTo>
                    <a:lnTo>
                      <a:pt x="34" y="99"/>
                    </a:lnTo>
                    <a:lnTo>
                      <a:pt x="34" y="99"/>
                    </a:lnTo>
                    <a:lnTo>
                      <a:pt x="34" y="99"/>
                    </a:lnTo>
                    <a:lnTo>
                      <a:pt x="32" y="99"/>
                    </a:lnTo>
                    <a:lnTo>
                      <a:pt x="28" y="99"/>
                    </a:lnTo>
                    <a:lnTo>
                      <a:pt x="28" y="99"/>
                    </a:lnTo>
                    <a:lnTo>
                      <a:pt x="24" y="85"/>
                    </a:lnTo>
                    <a:lnTo>
                      <a:pt x="24" y="85"/>
                    </a:lnTo>
                    <a:lnTo>
                      <a:pt x="26" y="91"/>
                    </a:lnTo>
                    <a:lnTo>
                      <a:pt x="28" y="99"/>
                    </a:lnTo>
                    <a:lnTo>
                      <a:pt x="28" y="99"/>
                    </a:lnTo>
                    <a:lnTo>
                      <a:pt x="28" y="103"/>
                    </a:lnTo>
                    <a:lnTo>
                      <a:pt x="30" y="107"/>
                    </a:lnTo>
                    <a:lnTo>
                      <a:pt x="32" y="109"/>
                    </a:lnTo>
                    <a:lnTo>
                      <a:pt x="34" y="113"/>
                    </a:lnTo>
                    <a:lnTo>
                      <a:pt x="34" y="113"/>
                    </a:lnTo>
                    <a:lnTo>
                      <a:pt x="32" y="117"/>
                    </a:lnTo>
                    <a:lnTo>
                      <a:pt x="30" y="119"/>
                    </a:lnTo>
                    <a:lnTo>
                      <a:pt x="28" y="119"/>
                    </a:lnTo>
                    <a:lnTo>
                      <a:pt x="26" y="113"/>
                    </a:lnTo>
                    <a:lnTo>
                      <a:pt x="26" y="113"/>
                    </a:lnTo>
                    <a:lnTo>
                      <a:pt x="24" y="105"/>
                    </a:lnTo>
                    <a:lnTo>
                      <a:pt x="20" y="103"/>
                    </a:lnTo>
                    <a:lnTo>
                      <a:pt x="18" y="105"/>
                    </a:lnTo>
                    <a:lnTo>
                      <a:pt x="16" y="109"/>
                    </a:lnTo>
                    <a:lnTo>
                      <a:pt x="16" y="109"/>
                    </a:lnTo>
                    <a:lnTo>
                      <a:pt x="14" y="107"/>
                    </a:lnTo>
                    <a:lnTo>
                      <a:pt x="14" y="101"/>
                    </a:lnTo>
                    <a:lnTo>
                      <a:pt x="14" y="101"/>
                    </a:lnTo>
                    <a:lnTo>
                      <a:pt x="16" y="95"/>
                    </a:lnTo>
                    <a:lnTo>
                      <a:pt x="18" y="93"/>
                    </a:lnTo>
                    <a:lnTo>
                      <a:pt x="16" y="89"/>
                    </a:lnTo>
                    <a:lnTo>
                      <a:pt x="16" y="89"/>
                    </a:lnTo>
                    <a:lnTo>
                      <a:pt x="12" y="81"/>
                    </a:lnTo>
                    <a:lnTo>
                      <a:pt x="12" y="81"/>
                    </a:lnTo>
                    <a:lnTo>
                      <a:pt x="12" y="91"/>
                    </a:lnTo>
                    <a:lnTo>
                      <a:pt x="10" y="97"/>
                    </a:lnTo>
                    <a:lnTo>
                      <a:pt x="8" y="99"/>
                    </a:lnTo>
                    <a:lnTo>
                      <a:pt x="8" y="99"/>
                    </a:lnTo>
                    <a:lnTo>
                      <a:pt x="4" y="97"/>
                    </a:lnTo>
                    <a:lnTo>
                      <a:pt x="2" y="93"/>
                    </a:lnTo>
                    <a:lnTo>
                      <a:pt x="0" y="87"/>
                    </a:lnTo>
                    <a:lnTo>
                      <a:pt x="0" y="87"/>
                    </a:lnTo>
                    <a:lnTo>
                      <a:pt x="4" y="71"/>
                    </a:lnTo>
                    <a:lnTo>
                      <a:pt x="8" y="65"/>
                    </a:lnTo>
                    <a:lnTo>
                      <a:pt x="10" y="63"/>
                    </a:lnTo>
                    <a:lnTo>
                      <a:pt x="10" y="63"/>
                    </a:lnTo>
                    <a:lnTo>
                      <a:pt x="16" y="59"/>
                    </a:lnTo>
                    <a:lnTo>
                      <a:pt x="16" y="59"/>
                    </a:lnTo>
                    <a:lnTo>
                      <a:pt x="22" y="59"/>
                    </a:lnTo>
                    <a:lnTo>
                      <a:pt x="30" y="57"/>
                    </a:lnTo>
                    <a:lnTo>
                      <a:pt x="30" y="57"/>
                    </a:lnTo>
                    <a:lnTo>
                      <a:pt x="26" y="55"/>
                    </a:lnTo>
                    <a:lnTo>
                      <a:pt x="22" y="53"/>
                    </a:lnTo>
                    <a:lnTo>
                      <a:pt x="12" y="53"/>
                    </a:lnTo>
                    <a:lnTo>
                      <a:pt x="12" y="53"/>
                    </a:lnTo>
                    <a:lnTo>
                      <a:pt x="10" y="51"/>
                    </a:lnTo>
                    <a:lnTo>
                      <a:pt x="8" y="45"/>
                    </a:lnTo>
                    <a:lnTo>
                      <a:pt x="8" y="45"/>
                    </a:lnTo>
                    <a:lnTo>
                      <a:pt x="10" y="37"/>
                    </a:lnTo>
                    <a:lnTo>
                      <a:pt x="12" y="33"/>
                    </a:lnTo>
                    <a:lnTo>
                      <a:pt x="16" y="31"/>
                    </a:lnTo>
                    <a:lnTo>
                      <a:pt x="20" y="27"/>
                    </a:lnTo>
                    <a:lnTo>
                      <a:pt x="20" y="27"/>
                    </a:lnTo>
                    <a:lnTo>
                      <a:pt x="14" y="27"/>
                    </a:lnTo>
                    <a:lnTo>
                      <a:pt x="12" y="27"/>
                    </a:lnTo>
                    <a:lnTo>
                      <a:pt x="10" y="23"/>
                    </a:lnTo>
                    <a:lnTo>
                      <a:pt x="10" y="23"/>
                    </a:lnTo>
                    <a:lnTo>
                      <a:pt x="10" y="17"/>
                    </a:lnTo>
                    <a:lnTo>
                      <a:pt x="10" y="17"/>
                    </a:lnTo>
                    <a:lnTo>
                      <a:pt x="10" y="13"/>
                    </a:lnTo>
                    <a:lnTo>
                      <a:pt x="10" y="13"/>
                    </a:lnTo>
                    <a:lnTo>
                      <a:pt x="12" y="9"/>
                    </a:lnTo>
                    <a:lnTo>
                      <a:pt x="14" y="5"/>
                    </a:lnTo>
                    <a:lnTo>
                      <a:pt x="14" y="5"/>
                    </a:lnTo>
                    <a:lnTo>
                      <a:pt x="18" y="0"/>
                    </a:lnTo>
                    <a:lnTo>
                      <a:pt x="18" y="0"/>
                    </a:lnTo>
                    <a:lnTo>
                      <a:pt x="20" y="0"/>
                    </a:lnTo>
                    <a:lnTo>
                      <a:pt x="20" y="0"/>
                    </a:lnTo>
                    <a:lnTo>
                      <a:pt x="24" y="3"/>
                    </a:lnTo>
                    <a:lnTo>
                      <a:pt x="28" y="7"/>
                    </a:lnTo>
                    <a:lnTo>
                      <a:pt x="28" y="7"/>
                    </a:lnTo>
                    <a:lnTo>
                      <a:pt x="36" y="19"/>
                    </a:lnTo>
                    <a:lnTo>
                      <a:pt x="36" y="19"/>
                    </a:lnTo>
                    <a:lnTo>
                      <a:pt x="36" y="31"/>
                    </a:lnTo>
                    <a:lnTo>
                      <a:pt x="34" y="31"/>
                    </a:lnTo>
                    <a:lnTo>
                      <a:pt x="30" y="31"/>
                    </a:lnTo>
                    <a:lnTo>
                      <a:pt x="30" y="31"/>
                    </a:lnTo>
                    <a:lnTo>
                      <a:pt x="34" y="41"/>
                    </a:lnTo>
                    <a:lnTo>
                      <a:pt x="34" y="39"/>
                    </a:lnTo>
                    <a:lnTo>
                      <a:pt x="38" y="37"/>
                    </a:lnTo>
                    <a:lnTo>
                      <a:pt x="38" y="37"/>
                    </a:lnTo>
                    <a:lnTo>
                      <a:pt x="40" y="33"/>
                    </a:lnTo>
                    <a:lnTo>
                      <a:pt x="44" y="33"/>
                    </a:lnTo>
                    <a:lnTo>
                      <a:pt x="44" y="33"/>
                    </a:lnTo>
                    <a:lnTo>
                      <a:pt x="48" y="35"/>
                    </a:lnTo>
                    <a:lnTo>
                      <a:pt x="52" y="35"/>
                    </a:lnTo>
                    <a:lnTo>
                      <a:pt x="54" y="29"/>
                    </a:lnTo>
                    <a:lnTo>
                      <a:pt x="54" y="29"/>
                    </a:lnTo>
                    <a:lnTo>
                      <a:pt x="56" y="27"/>
                    </a:lnTo>
                    <a:lnTo>
                      <a:pt x="56" y="27"/>
                    </a:lnTo>
                    <a:lnTo>
                      <a:pt x="60" y="31"/>
                    </a:lnTo>
                    <a:lnTo>
                      <a:pt x="60" y="31"/>
                    </a:lnTo>
                    <a:lnTo>
                      <a:pt x="62" y="33"/>
                    </a:lnTo>
                    <a:lnTo>
                      <a:pt x="64" y="35"/>
                    </a:lnTo>
                    <a:lnTo>
                      <a:pt x="68" y="33"/>
                    </a:lnTo>
                    <a:lnTo>
                      <a:pt x="68" y="33"/>
                    </a:lnTo>
                    <a:lnTo>
                      <a:pt x="74" y="39"/>
                    </a:lnTo>
                    <a:lnTo>
                      <a:pt x="78" y="41"/>
                    </a:lnTo>
                    <a:lnTo>
                      <a:pt x="78" y="41"/>
                    </a:lnTo>
                    <a:lnTo>
                      <a:pt x="82" y="43"/>
                    </a:lnTo>
                    <a:lnTo>
                      <a:pt x="84" y="47"/>
                    </a:lnTo>
                    <a:lnTo>
                      <a:pt x="84" y="47"/>
                    </a:lnTo>
                    <a:lnTo>
                      <a:pt x="86" y="51"/>
                    </a:lnTo>
                    <a:lnTo>
                      <a:pt x="86" y="53"/>
                    </a:lnTo>
                    <a:lnTo>
                      <a:pt x="84" y="53"/>
                    </a:lnTo>
                    <a:lnTo>
                      <a:pt x="84" y="53"/>
                    </a:lnTo>
                    <a:lnTo>
                      <a:pt x="82" y="55"/>
                    </a:lnTo>
                    <a:lnTo>
                      <a:pt x="82" y="55"/>
                    </a:lnTo>
                    <a:lnTo>
                      <a:pt x="80" y="55"/>
                    </a:lnTo>
                    <a:lnTo>
                      <a:pt x="78" y="55"/>
                    </a:lnTo>
                    <a:lnTo>
                      <a:pt x="78" y="55"/>
                    </a:lnTo>
                    <a:lnTo>
                      <a:pt x="78" y="61"/>
                    </a:lnTo>
                    <a:lnTo>
                      <a:pt x="80" y="65"/>
                    </a:lnTo>
                    <a:lnTo>
                      <a:pt x="80" y="69"/>
                    </a:lnTo>
                    <a:lnTo>
                      <a:pt x="78" y="73"/>
                    </a:ln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7" name="Freeform 57">
                <a:extLst>
                  <a:ext uri="{FF2B5EF4-FFF2-40B4-BE49-F238E27FC236}">
                    <a16:creationId xmlns:a16="http://schemas.microsoft.com/office/drawing/2014/main" id="{0AA01214-2A0A-B112-84F8-49ECBD71A688}"/>
                  </a:ext>
                </a:extLst>
              </p:cNvPr>
              <p:cNvSpPr>
                <a:spLocks/>
              </p:cNvSpPr>
              <p:nvPr/>
            </p:nvSpPr>
            <p:spPr bwMode="auto">
              <a:xfrm>
                <a:off x="6012" y="1999"/>
                <a:ext cx="68" cy="118"/>
              </a:xfrm>
              <a:custGeom>
                <a:avLst/>
                <a:gdLst>
                  <a:gd name="T0" fmla="*/ 48 w 68"/>
                  <a:gd name="T1" fmla="*/ 72 h 118"/>
                  <a:gd name="T2" fmla="*/ 52 w 68"/>
                  <a:gd name="T3" fmla="*/ 80 h 118"/>
                  <a:gd name="T4" fmla="*/ 56 w 68"/>
                  <a:gd name="T5" fmla="*/ 78 h 118"/>
                  <a:gd name="T6" fmla="*/ 58 w 68"/>
                  <a:gd name="T7" fmla="*/ 84 h 118"/>
                  <a:gd name="T8" fmla="*/ 60 w 68"/>
                  <a:gd name="T9" fmla="*/ 94 h 118"/>
                  <a:gd name="T10" fmla="*/ 64 w 68"/>
                  <a:gd name="T11" fmla="*/ 102 h 118"/>
                  <a:gd name="T12" fmla="*/ 68 w 68"/>
                  <a:gd name="T13" fmla="*/ 108 h 118"/>
                  <a:gd name="T14" fmla="*/ 66 w 68"/>
                  <a:gd name="T15" fmla="*/ 116 h 118"/>
                  <a:gd name="T16" fmla="*/ 62 w 68"/>
                  <a:gd name="T17" fmla="*/ 116 h 118"/>
                  <a:gd name="T18" fmla="*/ 54 w 68"/>
                  <a:gd name="T19" fmla="*/ 100 h 118"/>
                  <a:gd name="T20" fmla="*/ 48 w 68"/>
                  <a:gd name="T21" fmla="*/ 92 h 118"/>
                  <a:gd name="T22" fmla="*/ 44 w 68"/>
                  <a:gd name="T23" fmla="*/ 92 h 118"/>
                  <a:gd name="T24" fmla="*/ 46 w 68"/>
                  <a:gd name="T25" fmla="*/ 108 h 118"/>
                  <a:gd name="T26" fmla="*/ 52 w 68"/>
                  <a:gd name="T27" fmla="*/ 112 h 118"/>
                  <a:gd name="T28" fmla="*/ 52 w 68"/>
                  <a:gd name="T29" fmla="*/ 118 h 118"/>
                  <a:gd name="T30" fmla="*/ 46 w 68"/>
                  <a:gd name="T31" fmla="*/ 116 h 118"/>
                  <a:gd name="T32" fmla="*/ 40 w 68"/>
                  <a:gd name="T33" fmla="*/ 118 h 118"/>
                  <a:gd name="T34" fmla="*/ 36 w 68"/>
                  <a:gd name="T35" fmla="*/ 114 h 118"/>
                  <a:gd name="T36" fmla="*/ 26 w 68"/>
                  <a:gd name="T37" fmla="*/ 82 h 118"/>
                  <a:gd name="T38" fmla="*/ 26 w 68"/>
                  <a:gd name="T39" fmla="*/ 68 h 118"/>
                  <a:gd name="T40" fmla="*/ 26 w 68"/>
                  <a:gd name="T41" fmla="*/ 68 h 118"/>
                  <a:gd name="T42" fmla="*/ 30 w 68"/>
                  <a:gd name="T43" fmla="*/ 98 h 118"/>
                  <a:gd name="T44" fmla="*/ 30 w 68"/>
                  <a:gd name="T45" fmla="*/ 104 h 118"/>
                  <a:gd name="T46" fmla="*/ 26 w 68"/>
                  <a:gd name="T47" fmla="*/ 110 h 118"/>
                  <a:gd name="T48" fmla="*/ 20 w 68"/>
                  <a:gd name="T49" fmla="*/ 104 h 118"/>
                  <a:gd name="T50" fmla="*/ 14 w 68"/>
                  <a:gd name="T51" fmla="*/ 84 h 118"/>
                  <a:gd name="T52" fmla="*/ 10 w 68"/>
                  <a:gd name="T53" fmla="*/ 82 h 118"/>
                  <a:gd name="T54" fmla="*/ 4 w 68"/>
                  <a:gd name="T55" fmla="*/ 74 h 118"/>
                  <a:gd name="T56" fmla="*/ 0 w 68"/>
                  <a:gd name="T57" fmla="*/ 64 h 118"/>
                  <a:gd name="T58" fmla="*/ 0 w 68"/>
                  <a:gd name="T59" fmla="*/ 56 h 118"/>
                  <a:gd name="T60" fmla="*/ 10 w 68"/>
                  <a:gd name="T61" fmla="*/ 50 h 118"/>
                  <a:gd name="T62" fmla="*/ 16 w 68"/>
                  <a:gd name="T63" fmla="*/ 60 h 118"/>
                  <a:gd name="T64" fmla="*/ 12 w 68"/>
                  <a:gd name="T65" fmla="*/ 48 h 118"/>
                  <a:gd name="T66" fmla="*/ 8 w 68"/>
                  <a:gd name="T67" fmla="*/ 44 h 118"/>
                  <a:gd name="T68" fmla="*/ 12 w 68"/>
                  <a:gd name="T69" fmla="*/ 34 h 118"/>
                  <a:gd name="T70" fmla="*/ 20 w 68"/>
                  <a:gd name="T71" fmla="*/ 12 h 118"/>
                  <a:gd name="T72" fmla="*/ 24 w 68"/>
                  <a:gd name="T73" fmla="*/ 0 h 118"/>
                  <a:gd name="T74" fmla="*/ 28 w 68"/>
                  <a:gd name="T75" fmla="*/ 0 h 118"/>
                  <a:gd name="T76" fmla="*/ 32 w 68"/>
                  <a:gd name="T77" fmla="*/ 22 h 118"/>
                  <a:gd name="T78" fmla="*/ 30 w 68"/>
                  <a:gd name="T79" fmla="*/ 36 h 118"/>
                  <a:gd name="T80" fmla="*/ 34 w 68"/>
                  <a:gd name="T81" fmla="*/ 32 h 118"/>
                  <a:gd name="T82" fmla="*/ 38 w 68"/>
                  <a:gd name="T83" fmla="*/ 28 h 118"/>
                  <a:gd name="T84" fmla="*/ 44 w 68"/>
                  <a:gd name="T85" fmla="*/ 40 h 118"/>
                  <a:gd name="T86" fmla="*/ 42 w 68"/>
                  <a:gd name="T87" fmla="*/ 58 h 118"/>
                  <a:gd name="T88" fmla="*/ 44 w 68"/>
                  <a:gd name="T89" fmla="*/ 6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118">
                    <a:moveTo>
                      <a:pt x="46" y="68"/>
                    </a:moveTo>
                    <a:lnTo>
                      <a:pt x="46" y="68"/>
                    </a:lnTo>
                    <a:lnTo>
                      <a:pt x="48" y="72"/>
                    </a:lnTo>
                    <a:lnTo>
                      <a:pt x="50" y="72"/>
                    </a:lnTo>
                    <a:lnTo>
                      <a:pt x="52" y="76"/>
                    </a:lnTo>
                    <a:lnTo>
                      <a:pt x="52" y="80"/>
                    </a:lnTo>
                    <a:lnTo>
                      <a:pt x="52" y="80"/>
                    </a:lnTo>
                    <a:lnTo>
                      <a:pt x="54" y="76"/>
                    </a:lnTo>
                    <a:lnTo>
                      <a:pt x="56" y="78"/>
                    </a:lnTo>
                    <a:lnTo>
                      <a:pt x="56" y="78"/>
                    </a:lnTo>
                    <a:lnTo>
                      <a:pt x="58" y="84"/>
                    </a:lnTo>
                    <a:lnTo>
                      <a:pt x="58" y="84"/>
                    </a:lnTo>
                    <a:lnTo>
                      <a:pt x="60" y="90"/>
                    </a:lnTo>
                    <a:lnTo>
                      <a:pt x="60" y="90"/>
                    </a:lnTo>
                    <a:lnTo>
                      <a:pt x="60" y="94"/>
                    </a:lnTo>
                    <a:lnTo>
                      <a:pt x="62" y="98"/>
                    </a:lnTo>
                    <a:lnTo>
                      <a:pt x="62" y="98"/>
                    </a:lnTo>
                    <a:lnTo>
                      <a:pt x="64" y="102"/>
                    </a:lnTo>
                    <a:lnTo>
                      <a:pt x="66" y="106"/>
                    </a:lnTo>
                    <a:lnTo>
                      <a:pt x="66" y="106"/>
                    </a:lnTo>
                    <a:lnTo>
                      <a:pt x="68" y="108"/>
                    </a:lnTo>
                    <a:lnTo>
                      <a:pt x="68" y="114"/>
                    </a:lnTo>
                    <a:lnTo>
                      <a:pt x="68" y="114"/>
                    </a:lnTo>
                    <a:lnTo>
                      <a:pt x="66" y="116"/>
                    </a:lnTo>
                    <a:lnTo>
                      <a:pt x="66" y="116"/>
                    </a:lnTo>
                    <a:lnTo>
                      <a:pt x="62" y="116"/>
                    </a:lnTo>
                    <a:lnTo>
                      <a:pt x="62" y="116"/>
                    </a:lnTo>
                    <a:lnTo>
                      <a:pt x="60" y="112"/>
                    </a:lnTo>
                    <a:lnTo>
                      <a:pt x="58" y="106"/>
                    </a:lnTo>
                    <a:lnTo>
                      <a:pt x="54" y="100"/>
                    </a:lnTo>
                    <a:lnTo>
                      <a:pt x="52" y="96"/>
                    </a:lnTo>
                    <a:lnTo>
                      <a:pt x="52" y="96"/>
                    </a:lnTo>
                    <a:lnTo>
                      <a:pt x="48" y="92"/>
                    </a:lnTo>
                    <a:lnTo>
                      <a:pt x="46" y="90"/>
                    </a:lnTo>
                    <a:lnTo>
                      <a:pt x="44" y="92"/>
                    </a:lnTo>
                    <a:lnTo>
                      <a:pt x="44" y="92"/>
                    </a:lnTo>
                    <a:lnTo>
                      <a:pt x="44" y="100"/>
                    </a:lnTo>
                    <a:lnTo>
                      <a:pt x="46" y="108"/>
                    </a:lnTo>
                    <a:lnTo>
                      <a:pt x="46" y="108"/>
                    </a:lnTo>
                    <a:lnTo>
                      <a:pt x="50" y="108"/>
                    </a:lnTo>
                    <a:lnTo>
                      <a:pt x="52" y="112"/>
                    </a:lnTo>
                    <a:lnTo>
                      <a:pt x="52" y="112"/>
                    </a:lnTo>
                    <a:lnTo>
                      <a:pt x="52" y="118"/>
                    </a:lnTo>
                    <a:lnTo>
                      <a:pt x="52" y="118"/>
                    </a:lnTo>
                    <a:lnTo>
                      <a:pt x="52" y="118"/>
                    </a:lnTo>
                    <a:lnTo>
                      <a:pt x="52" y="118"/>
                    </a:lnTo>
                    <a:lnTo>
                      <a:pt x="48" y="116"/>
                    </a:lnTo>
                    <a:lnTo>
                      <a:pt x="46" y="116"/>
                    </a:lnTo>
                    <a:lnTo>
                      <a:pt x="40" y="116"/>
                    </a:lnTo>
                    <a:lnTo>
                      <a:pt x="40" y="116"/>
                    </a:lnTo>
                    <a:lnTo>
                      <a:pt x="40" y="118"/>
                    </a:lnTo>
                    <a:lnTo>
                      <a:pt x="38" y="116"/>
                    </a:lnTo>
                    <a:lnTo>
                      <a:pt x="36" y="114"/>
                    </a:lnTo>
                    <a:lnTo>
                      <a:pt x="36" y="114"/>
                    </a:lnTo>
                    <a:lnTo>
                      <a:pt x="30" y="92"/>
                    </a:lnTo>
                    <a:lnTo>
                      <a:pt x="30" y="92"/>
                    </a:lnTo>
                    <a:lnTo>
                      <a:pt x="26" y="82"/>
                    </a:lnTo>
                    <a:lnTo>
                      <a:pt x="26" y="76"/>
                    </a:lnTo>
                    <a:lnTo>
                      <a:pt x="26" y="68"/>
                    </a:lnTo>
                    <a:lnTo>
                      <a:pt x="26" y="68"/>
                    </a:lnTo>
                    <a:lnTo>
                      <a:pt x="26" y="68"/>
                    </a:lnTo>
                    <a:lnTo>
                      <a:pt x="26" y="68"/>
                    </a:lnTo>
                    <a:lnTo>
                      <a:pt x="26" y="68"/>
                    </a:lnTo>
                    <a:lnTo>
                      <a:pt x="26" y="76"/>
                    </a:lnTo>
                    <a:lnTo>
                      <a:pt x="26" y="84"/>
                    </a:lnTo>
                    <a:lnTo>
                      <a:pt x="30" y="98"/>
                    </a:lnTo>
                    <a:lnTo>
                      <a:pt x="30" y="98"/>
                    </a:lnTo>
                    <a:lnTo>
                      <a:pt x="30" y="104"/>
                    </a:lnTo>
                    <a:lnTo>
                      <a:pt x="30" y="104"/>
                    </a:lnTo>
                    <a:lnTo>
                      <a:pt x="28" y="110"/>
                    </a:lnTo>
                    <a:lnTo>
                      <a:pt x="26" y="110"/>
                    </a:lnTo>
                    <a:lnTo>
                      <a:pt x="26" y="110"/>
                    </a:lnTo>
                    <a:lnTo>
                      <a:pt x="26" y="110"/>
                    </a:lnTo>
                    <a:lnTo>
                      <a:pt x="20" y="104"/>
                    </a:lnTo>
                    <a:lnTo>
                      <a:pt x="20" y="104"/>
                    </a:lnTo>
                    <a:lnTo>
                      <a:pt x="18" y="96"/>
                    </a:lnTo>
                    <a:lnTo>
                      <a:pt x="18" y="96"/>
                    </a:lnTo>
                    <a:lnTo>
                      <a:pt x="14" y="84"/>
                    </a:lnTo>
                    <a:lnTo>
                      <a:pt x="12" y="82"/>
                    </a:lnTo>
                    <a:lnTo>
                      <a:pt x="10" y="82"/>
                    </a:lnTo>
                    <a:lnTo>
                      <a:pt x="10" y="82"/>
                    </a:lnTo>
                    <a:lnTo>
                      <a:pt x="6" y="78"/>
                    </a:lnTo>
                    <a:lnTo>
                      <a:pt x="4" y="74"/>
                    </a:lnTo>
                    <a:lnTo>
                      <a:pt x="4" y="74"/>
                    </a:lnTo>
                    <a:lnTo>
                      <a:pt x="2" y="70"/>
                    </a:lnTo>
                    <a:lnTo>
                      <a:pt x="2" y="70"/>
                    </a:lnTo>
                    <a:lnTo>
                      <a:pt x="0" y="64"/>
                    </a:lnTo>
                    <a:lnTo>
                      <a:pt x="0" y="60"/>
                    </a:lnTo>
                    <a:lnTo>
                      <a:pt x="0" y="56"/>
                    </a:lnTo>
                    <a:lnTo>
                      <a:pt x="0" y="56"/>
                    </a:lnTo>
                    <a:lnTo>
                      <a:pt x="6" y="52"/>
                    </a:lnTo>
                    <a:lnTo>
                      <a:pt x="10" y="50"/>
                    </a:lnTo>
                    <a:lnTo>
                      <a:pt x="10" y="50"/>
                    </a:lnTo>
                    <a:lnTo>
                      <a:pt x="12" y="50"/>
                    </a:lnTo>
                    <a:lnTo>
                      <a:pt x="14" y="52"/>
                    </a:lnTo>
                    <a:lnTo>
                      <a:pt x="16" y="60"/>
                    </a:lnTo>
                    <a:lnTo>
                      <a:pt x="16" y="60"/>
                    </a:lnTo>
                    <a:lnTo>
                      <a:pt x="14" y="52"/>
                    </a:lnTo>
                    <a:lnTo>
                      <a:pt x="12" y="48"/>
                    </a:lnTo>
                    <a:lnTo>
                      <a:pt x="10" y="50"/>
                    </a:lnTo>
                    <a:lnTo>
                      <a:pt x="10" y="50"/>
                    </a:lnTo>
                    <a:lnTo>
                      <a:pt x="8" y="44"/>
                    </a:lnTo>
                    <a:lnTo>
                      <a:pt x="8" y="40"/>
                    </a:lnTo>
                    <a:lnTo>
                      <a:pt x="12" y="34"/>
                    </a:lnTo>
                    <a:lnTo>
                      <a:pt x="12" y="34"/>
                    </a:lnTo>
                    <a:lnTo>
                      <a:pt x="14" y="30"/>
                    </a:lnTo>
                    <a:lnTo>
                      <a:pt x="18" y="26"/>
                    </a:lnTo>
                    <a:lnTo>
                      <a:pt x="20" y="12"/>
                    </a:lnTo>
                    <a:lnTo>
                      <a:pt x="20" y="12"/>
                    </a:lnTo>
                    <a:lnTo>
                      <a:pt x="22" y="2"/>
                    </a:lnTo>
                    <a:lnTo>
                      <a:pt x="24" y="0"/>
                    </a:lnTo>
                    <a:lnTo>
                      <a:pt x="26" y="0"/>
                    </a:lnTo>
                    <a:lnTo>
                      <a:pt x="28" y="0"/>
                    </a:lnTo>
                    <a:lnTo>
                      <a:pt x="28" y="0"/>
                    </a:lnTo>
                    <a:lnTo>
                      <a:pt x="32" y="6"/>
                    </a:lnTo>
                    <a:lnTo>
                      <a:pt x="34" y="14"/>
                    </a:lnTo>
                    <a:lnTo>
                      <a:pt x="32" y="22"/>
                    </a:lnTo>
                    <a:lnTo>
                      <a:pt x="30" y="32"/>
                    </a:lnTo>
                    <a:lnTo>
                      <a:pt x="30" y="32"/>
                    </a:lnTo>
                    <a:lnTo>
                      <a:pt x="30" y="36"/>
                    </a:lnTo>
                    <a:lnTo>
                      <a:pt x="30" y="36"/>
                    </a:lnTo>
                    <a:lnTo>
                      <a:pt x="32" y="36"/>
                    </a:lnTo>
                    <a:lnTo>
                      <a:pt x="34" y="32"/>
                    </a:lnTo>
                    <a:lnTo>
                      <a:pt x="36" y="30"/>
                    </a:lnTo>
                    <a:lnTo>
                      <a:pt x="38" y="28"/>
                    </a:lnTo>
                    <a:lnTo>
                      <a:pt x="38" y="28"/>
                    </a:lnTo>
                    <a:lnTo>
                      <a:pt x="42" y="34"/>
                    </a:lnTo>
                    <a:lnTo>
                      <a:pt x="44" y="40"/>
                    </a:lnTo>
                    <a:lnTo>
                      <a:pt x="44" y="40"/>
                    </a:lnTo>
                    <a:lnTo>
                      <a:pt x="46" y="46"/>
                    </a:lnTo>
                    <a:lnTo>
                      <a:pt x="44" y="50"/>
                    </a:lnTo>
                    <a:lnTo>
                      <a:pt x="42" y="58"/>
                    </a:lnTo>
                    <a:lnTo>
                      <a:pt x="42" y="58"/>
                    </a:lnTo>
                    <a:lnTo>
                      <a:pt x="44" y="62"/>
                    </a:lnTo>
                    <a:lnTo>
                      <a:pt x="44" y="62"/>
                    </a:lnTo>
                    <a:lnTo>
                      <a:pt x="46" y="68"/>
                    </a:lnTo>
                    <a:lnTo>
                      <a:pt x="4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8" name="Freeform 58">
                <a:extLst>
                  <a:ext uri="{FF2B5EF4-FFF2-40B4-BE49-F238E27FC236}">
                    <a16:creationId xmlns:a16="http://schemas.microsoft.com/office/drawing/2014/main" id="{345215D5-93BE-1D1D-6440-414FAF49C01E}"/>
                  </a:ext>
                </a:extLst>
              </p:cNvPr>
              <p:cNvSpPr>
                <a:spLocks/>
              </p:cNvSpPr>
              <p:nvPr/>
            </p:nvSpPr>
            <p:spPr bwMode="auto">
              <a:xfrm>
                <a:off x="6074" y="2097"/>
                <a:ext cx="4" cy="8"/>
              </a:xfrm>
              <a:custGeom>
                <a:avLst/>
                <a:gdLst>
                  <a:gd name="T0" fmla="*/ 4 w 4"/>
                  <a:gd name="T1" fmla="*/ 8 h 8"/>
                  <a:gd name="T2" fmla="*/ 4 w 4"/>
                  <a:gd name="T3" fmla="*/ 8 h 8"/>
                  <a:gd name="T4" fmla="*/ 0 w 4"/>
                  <a:gd name="T5" fmla="*/ 6 h 8"/>
                  <a:gd name="T6" fmla="*/ 0 w 4"/>
                  <a:gd name="T7" fmla="*/ 0 h 8"/>
                  <a:gd name="T8" fmla="*/ 0 w 4"/>
                  <a:gd name="T9" fmla="*/ 0 h 8"/>
                  <a:gd name="T10" fmla="*/ 2 w 4"/>
                  <a:gd name="T11" fmla="*/ 2 h 8"/>
                  <a:gd name="T12" fmla="*/ 4 w 4"/>
                  <a:gd name="T13" fmla="*/ 8 h 8"/>
                  <a:gd name="T14" fmla="*/ 4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8"/>
                    </a:moveTo>
                    <a:lnTo>
                      <a:pt x="4" y="8"/>
                    </a:lnTo>
                    <a:lnTo>
                      <a:pt x="0" y="6"/>
                    </a:lnTo>
                    <a:lnTo>
                      <a:pt x="0" y="0"/>
                    </a:lnTo>
                    <a:lnTo>
                      <a:pt x="0" y="0"/>
                    </a:lnTo>
                    <a:lnTo>
                      <a:pt x="2"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9" name="Freeform 59">
                <a:extLst>
                  <a:ext uri="{FF2B5EF4-FFF2-40B4-BE49-F238E27FC236}">
                    <a16:creationId xmlns:a16="http://schemas.microsoft.com/office/drawing/2014/main" id="{4ADD3EBA-1EBE-513F-6422-D04DA7C4DB3F}"/>
                  </a:ext>
                </a:extLst>
              </p:cNvPr>
              <p:cNvSpPr>
                <a:spLocks/>
              </p:cNvSpPr>
              <p:nvPr/>
            </p:nvSpPr>
            <p:spPr bwMode="auto">
              <a:xfrm>
                <a:off x="2036" y="1465"/>
                <a:ext cx="3268" cy="148"/>
              </a:xfrm>
              <a:custGeom>
                <a:avLst/>
                <a:gdLst>
                  <a:gd name="T0" fmla="*/ 502 w 3268"/>
                  <a:gd name="T1" fmla="*/ 24 h 148"/>
                  <a:gd name="T2" fmla="*/ 586 w 3268"/>
                  <a:gd name="T3" fmla="*/ 28 h 148"/>
                  <a:gd name="T4" fmla="*/ 718 w 3268"/>
                  <a:gd name="T5" fmla="*/ 20 h 148"/>
                  <a:gd name="T6" fmla="*/ 830 w 3268"/>
                  <a:gd name="T7" fmla="*/ 20 h 148"/>
                  <a:gd name="T8" fmla="*/ 930 w 3268"/>
                  <a:gd name="T9" fmla="*/ 20 h 148"/>
                  <a:gd name="T10" fmla="*/ 1048 w 3268"/>
                  <a:gd name="T11" fmla="*/ 16 h 148"/>
                  <a:gd name="T12" fmla="*/ 1152 w 3268"/>
                  <a:gd name="T13" fmla="*/ 24 h 148"/>
                  <a:gd name="T14" fmla="*/ 1286 w 3268"/>
                  <a:gd name="T15" fmla="*/ 32 h 148"/>
                  <a:gd name="T16" fmla="*/ 1398 w 3268"/>
                  <a:gd name="T17" fmla="*/ 18 h 148"/>
                  <a:gd name="T18" fmla="*/ 1508 w 3268"/>
                  <a:gd name="T19" fmla="*/ 14 h 148"/>
                  <a:gd name="T20" fmla="*/ 1616 w 3268"/>
                  <a:gd name="T21" fmla="*/ 30 h 148"/>
                  <a:gd name="T22" fmla="*/ 1734 w 3268"/>
                  <a:gd name="T23" fmla="*/ 20 h 148"/>
                  <a:gd name="T24" fmla="*/ 1878 w 3268"/>
                  <a:gd name="T25" fmla="*/ 20 h 148"/>
                  <a:gd name="T26" fmla="*/ 1978 w 3268"/>
                  <a:gd name="T27" fmla="*/ 16 h 148"/>
                  <a:gd name="T28" fmla="*/ 2074 w 3268"/>
                  <a:gd name="T29" fmla="*/ 14 h 148"/>
                  <a:gd name="T30" fmla="*/ 2204 w 3268"/>
                  <a:gd name="T31" fmla="*/ 12 h 148"/>
                  <a:gd name="T32" fmla="*/ 2300 w 3268"/>
                  <a:gd name="T33" fmla="*/ 8 h 148"/>
                  <a:gd name="T34" fmla="*/ 2426 w 3268"/>
                  <a:gd name="T35" fmla="*/ 18 h 148"/>
                  <a:gd name="T36" fmla="*/ 2530 w 3268"/>
                  <a:gd name="T37" fmla="*/ 16 h 148"/>
                  <a:gd name="T38" fmla="*/ 2620 w 3268"/>
                  <a:gd name="T39" fmla="*/ 18 h 148"/>
                  <a:gd name="T40" fmla="*/ 2702 w 3268"/>
                  <a:gd name="T41" fmla="*/ 6 h 148"/>
                  <a:gd name="T42" fmla="*/ 2832 w 3268"/>
                  <a:gd name="T43" fmla="*/ 12 h 148"/>
                  <a:gd name="T44" fmla="*/ 2954 w 3268"/>
                  <a:gd name="T45" fmla="*/ 16 h 148"/>
                  <a:gd name="T46" fmla="*/ 3048 w 3268"/>
                  <a:gd name="T47" fmla="*/ 10 h 148"/>
                  <a:gd name="T48" fmla="*/ 3182 w 3268"/>
                  <a:gd name="T49" fmla="*/ 16 h 148"/>
                  <a:gd name="T50" fmla="*/ 3264 w 3268"/>
                  <a:gd name="T51" fmla="*/ 106 h 148"/>
                  <a:gd name="T52" fmla="*/ 3218 w 3268"/>
                  <a:gd name="T53" fmla="*/ 84 h 148"/>
                  <a:gd name="T54" fmla="*/ 3166 w 3268"/>
                  <a:gd name="T55" fmla="*/ 124 h 148"/>
                  <a:gd name="T56" fmla="*/ 3058 w 3268"/>
                  <a:gd name="T57" fmla="*/ 124 h 148"/>
                  <a:gd name="T58" fmla="*/ 2940 w 3268"/>
                  <a:gd name="T59" fmla="*/ 132 h 148"/>
                  <a:gd name="T60" fmla="*/ 2850 w 3268"/>
                  <a:gd name="T61" fmla="*/ 142 h 148"/>
                  <a:gd name="T62" fmla="*/ 2746 w 3268"/>
                  <a:gd name="T63" fmla="*/ 132 h 148"/>
                  <a:gd name="T64" fmla="*/ 2658 w 3268"/>
                  <a:gd name="T65" fmla="*/ 138 h 148"/>
                  <a:gd name="T66" fmla="*/ 2568 w 3268"/>
                  <a:gd name="T67" fmla="*/ 134 h 148"/>
                  <a:gd name="T68" fmla="*/ 2448 w 3268"/>
                  <a:gd name="T69" fmla="*/ 134 h 148"/>
                  <a:gd name="T70" fmla="*/ 2366 w 3268"/>
                  <a:gd name="T71" fmla="*/ 134 h 148"/>
                  <a:gd name="T72" fmla="*/ 2278 w 3268"/>
                  <a:gd name="T73" fmla="*/ 124 h 148"/>
                  <a:gd name="T74" fmla="*/ 2152 w 3268"/>
                  <a:gd name="T75" fmla="*/ 138 h 148"/>
                  <a:gd name="T76" fmla="*/ 2062 w 3268"/>
                  <a:gd name="T77" fmla="*/ 140 h 148"/>
                  <a:gd name="T78" fmla="*/ 1950 w 3268"/>
                  <a:gd name="T79" fmla="*/ 124 h 148"/>
                  <a:gd name="T80" fmla="*/ 1842 w 3268"/>
                  <a:gd name="T81" fmla="*/ 132 h 148"/>
                  <a:gd name="T82" fmla="*/ 1752 w 3268"/>
                  <a:gd name="T83" fmla="*/ 136 h 148"/>
                  <a:gd name="T84" fmla="*/ 1678 w 3268"/>
                  <a:gd name="T85" fmla="*/ 140 h 148"/>
                  <a:gd name="T86" fmla="*/ 1564 w 3268"/>
                  <a:gd name="T87" fmla="*/ 128 h 148"/>
                  <a:gd name="T88" fmla="*/ 1448 w 3268"/>
                  <a:gd name="T89" fmla="*/ 124 h 148"/>
                  <a:gd name="T90" fmla="*/ 1372 w 3268"/>
                  <a:gd name="T91" fmla="*/ 136 h 148"/>
                  <a:gd name="T92" fmla="*/ 1260 w 3268"/>
                  <a:gd name="T93" fmla="*/ 136 h 148"/>
                  <a:gd name="T94" fmla="*/ 1140 w 3268"/>
                  <a:gd name="T95" fmla="*/ 130 h 148"/>
                  <a:gd name="T96" fmla="*/ 1056 w 3268"/>
                  <a:gd name="T97" fmla="*/ 130 h 148"/>
                  <a:gd name="T98" fmla="*/ 942 w 3268"/>
                  <a:gd name="T99" fmla="*/ 128 h 148"/>
                  <a:gd name="T100" fmla="*/ 814 w 3268"/>
                  <a:gd name="T101" fmla="*/ 132 h 148"/>
                  <a:gd name="T102" fmla="*/ 738 w 3268"/>
                  <a:gd name="T103" fmla="*/ 134 h 148"/>
                  <a:gd name="T104" fmla="*/ 638 w 3268"/>
                  <a:gd name="T105" fmla="*/ 132 h 148"/>
                  <a:gd name="T106" fmla="*/ 548 w 3268"/>
                  <a:gd name="T107" fmla="*/ 148 h 148"/>
                  <a:gd name="T108" fmla="*/ 432 w 3268"/>
                  <a:gd name="T109" fmla="*/ 140 h 148"/>
                  <a:gd name="T110" fmla="*/ 286 w 3268"/>
                  <a:gd name="T111" fmla="*/ 118 h 148"/>
                  <a:gd name="T112" fmla="*/ 168 w 3268"/>
                  <a:gd name="T113" fmla="*/ 138 h 148"/>
                  <a:gd name="T114" fmla="*/ 88 w 3268"/>
                  <a:gd name="T115" fmla="*/ 122 h 148"/>
                  <a:gd name="T116" fmla="*/ 40 w 3268"/>
                  <a:gd name="T117" fmla="*/ 86 h 148"/>
                  <a:gd name="T118" fmla="*/ 68 w 3268"/>
                  <a:gd name="T119" fmla="*/ 18 h 148"/>
                  <a:gd name="T120" fmla="*/ 138 w 3268"/>
                  <a:gd name="T121" fmla="*/ 36 h 148"/>
                  <a:gd name="T122" fmla="*/ 230 w 3268"/>
                  <a:gd name="T123" fmla="*/ 16 h 148"/>
                  <a:gd name="T124" fmla="*/ 332 w 3268"/>
                  <a:gd name="T125"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48">
                    <a:moveTo>
                      <a:pt x="382" y="8"/>
                    </a:moveTo>
                    <a:lnTo>
                      <a:pt x="382" y="8"/>
                    </a:lnTo>
                    <a:lnTo>
                      <a:pt x="384" y="8"/>
                    </a:lnTo>
                    <a:lnTo>
                      <a:pt x="384" y="8"/>
                    </a:lnTo>
                    <a:lnTo>
                      <a:pt x="386" y="6"/>
                    </a:lnTo>
                    <a:lnTo>
                      <a:pt x="388" y="6"/>
                    </a:lnTo>
                    <a:lnTo>
                      <a:pt x="392" y="10"/>
                    </a:lnTo>
                    <a:lnTo>
                      <a:pt x="392" y="10"/>
                    </a:lnTo>
                    <a:lnTo>
                      <a:pt x="402" y="10"/>
                    </a:lnTo>
                    <a:lnTo>
                      <a:pt x="406" y="8"/>
                    </a:lnTo>
                    <a:lnTo>
                      <a:pt x="412" y="6"/>
                    </a:lnTo>
                    <a:lnTo>
                      <a:pt x="412" y="6"/>
                    </a:lnTo>
                    <a:lnTo>
                      <a:pt x="416" y="4"/>
                    </a:lnTo>
                    <a:lnTo>
                      <a:pt x="420" y="6"/>
                    </a:lnTo>
                    <a:lnTo>
                      <a:pt x="426" y="16"/>
                    </a:lnTo>
                    <a:lnTo>
                      <a:pt x="426" y="16"/>
                    </a:lnTo>
                    <a:lnTo>
                      <a:pt x="428" y="20"/>
                    </a:lnTo>
                    <a:lnTo>
                      <a:pt x="430" y="20"/>
                    </a:lnTo>
                    <a:lnTo>
                      <a:pt x="430" y="20"/>
                    </a:lnTo>
                    <a:lnTo>
                      <a:pt x="434" y="16"/>
                    </a:lnTo>
                    <a:lnTo>
                      <a:pt x="440" y="16"/>
                    </a:lnTo>
                    <a:lnTo>
                      <a:pt x="446" y="20"/>
                    </a:lnTo>
                    <a:lnTo>
                      <a:pt x="452" y="24"/>
                    </a:lnTo>
                    <a:lnTo>
                      <a:pt x="452" y="24"/>
                    </a:lnTo>
                    <a:lnTo>
                      <a:pt x="452" y="24"/>
                    </a:lnTo>
                    <a:lnTo>
                      <a:pt x="454" y="22"/>
                    </a:lnTo>
                    <a:lnTo>
                      <a:pt x="454" y="22"/>
                    </a:lnTo>
                    <a:lnTo>
                      <a:pt x="460" y="16"/>
                    </a:lnTo>
                    <a:lnTo>
                      <a:pt x="464" y="14"/>
                    </a:lnTo>
                    <a:lnTo>
                      <a:pt x="468" y="16"/>
                    </a:lnTo>
                    <a:lnTo>
                      <a:pt x="474" y="20"/>
                    </a:lnTo>
                    <a:lnTo>
                      <a:pt x="474" y="20"/>
                    </a:lnTo>
                    <a:lnTo>
                      <a:pt x="476" y="22"/>
                    </a:lnTo>
                    <a:lnTo>
                      <a:pt x="478" y="22"/>
                    </a:lnTo>
                    <a:lnTo>
                      <a:pt x="484" y="22"/>
                    </a:lnTo>
                    <a:lnTo>
                      <a:pt x="484" y="22"/>
                    </a:lnTo>
                    <a:lnTo>
                      <a:pt x="492" y="20"/>
                    </a:lnTo>
                    <a:lnTo>
                      <a:pt x="496" y="22"/>
                    </a:lnTo>
                    <a:lnTo>
                      <a:pt x="500" y="26"/>
                    </a:lnTo>
                    <a:lnTo>
                      <a:pt x="500" y="26"/>
                    </a:lnTo>
                    <a:lnTo>
                      <a:pt x="502" y="26"/>
                    </a:lnTo>
                    <a:lnTo>
                      <a:pt x="502" y="24"/>
                    </a:lnTo>
                    <a:lnTo>
                      <a:pt x="502" y="24"/>
                    </a:lnTo>
                    <a:lnTo>
                      <a:pt x="504" y="20"/>
                    </a:lnTo>
                    <a:lnTo>
                      <a:pt x="506" y="20"/>
                    </a:lnTo>
                    <a:lnTo>
                      <a:pt x="506" y="20"/>
                    </a:lnTo>
                    <a:lnTo>
                      <a:pt x="510" y="24"/>
                    </a:lnTo>
                    <a:lnTo>
                      <a:pt x="514" y="24"/>
                    </a:lnTo>
                    <a:lnTo>
                      <a:pt x="518" y="24"/>
                    </a:lnTo>
                    <a:lnTo>
                      <a:pt x="520" y="22"/>
                    </a:lnTo>
                    <a:lnTo>
                      <a:pt x="528" y="16"/>
                    </a:lnTo>
                    <a:lnTo>
                      <a:pt x="530" y="16"/>
                    </a:lnTo>
                    <a:lnTo>
                      <a:pt x="534" y="16"/>
                    </a:lnTo>
                    <a:lnTo>
                      <a:pt x="534" y="16"/>
                    </a:lnTo>
                    <a:lnTo>
                      <a:pt x="538" y="16"/>
                    </a:lnTo>
                    <a:lnTo>
                      <a:pt x="542" y="18"/>
                    </a:lnTo>
                    <a:lnTo>
                      <a:pt x="544" y="20"/>
                    </a:lnTo>
                    <a:lnTo>
                      <a:pt x="544" y="20"/>
                    </a:lnTo>
                    <a:lnTo>
                      <a:pt x="546" y="22"/>
                    </a:lnTo>
                    <a:lnTo>
                      <a:pt x="548" y="24"/>
                    </a:lnTo>
                    <a:lnTo>
                      <a:pt x="550" y="22"/>
                    </a:lnTo>
                    <a:lnTo>
                      <a:pt x="552" y="20"/>
                    </a:lnTo>
                    <a:lnTo>
                      <a:pt x="552" y="20"/>
                    </a:lnTo>
                    <a:lnTo>
                      <a:pt x="554" y="20"/>
                    </a:lnTo>
                    <a:lnTo>
                      <a:pt x="554" y="20"/>
                    </a:lnTo>
                    <a:lnTo>
                      <a:pt x="556" y="16"/>
                    </a:lnTo>
                    <a:lnTo>
                      <a:pt x="556" y="16"/>
                    </a:lnTo>
                    <a:lnTo>
                      <a:pt x="558" y="14"/>
                    </a:lnTo>
                    <a:lnTo>
                      <a:pt x="560" y="16"/>
                    </a:lnTo>
                    <a:lnTo>
                      <a:pt x="564" y="22"/>
                    </a:lnTo>
                    <a:lnTo>
                      <a:pt x="564" y="22"/>
                    </a:lnTo>
                    <a:lnTo>
                      <a:pt x="566" y="26"/>
                    </a:lnTo>
                    <a:lnTo>
                      <a:pt x="568" y="24"/>
                    </a:lnTo>
                    <a:lnTo>
                      <a:pt x="570" y="16"/>
                    </a:lnTo>
                    <a:lnTo>
                      <a:pt x="570" y="16"/>
                    </a:lnTo>
                    <a:lnTo>
                      <a:pt x="574" y="16"/>
                    </a:lnTo>
                    <a:lnTo>
                      <a:pt x="574" y="16"/>
                    </a:lnTo>
                    <a:lnTo>
                      <a:pt x="576" y="14"/>
                    </a:lnTo>
                    <a:lnTo>
                      <a:pt x="576" y="14"/>
                    </a:lnTo>
                    <a:lnTo>
                      <a:pt x="578" y="18"/>
                    </a:lnTo>
                    <a:lnTo>
                      <a:pt x="582" y="24"/>
                    </a:lnTo>
                    <a:lnTo>
                      <a:pt x="582" y="24"/>
                    </a:lnTo>
                    <a:lnTo>
                      <a:pt x="584" y="26"/>
                    </a:lnTo>
                    <a:lnTo>
                      <a:pt x="586" y="28"/>
                    </a:lnTo>
                    <a:lnTo>
                      <a:pt x="590" y="26"/>
                    </a:lnTo>
                    <a:lnTo>
                      <a:pt x="590" y="26"/>
                    </a:lnTo>
                    <a:lnTo>
                      <a:pt x="596" y="24"/>
                    </a:lnTo>
                    <a:lnTo>
                      <a:pt x="602" y="24"/>
                    </a:lnTo>
                    <a:lnTo>
                      <a:pt x="608" y="24"/>
                    </a:lnTo>
                    <a:lnTo>
                      <a:pt x="614" y="20"/>
                    </a:lnTo>
                    <a:lnTo>
                      <a:pt x="614" y="20"/>
                    </a:lnTo>
                    <a:lnTo>
                      <a:pt x="620" y="26"/>
                    </a:lnTo>
                    <a:lnTo>
                      <a:pt x="624" y="30"/>
                    </a:lnTo>
                    <a:lnTo>
                      <a:pt x="630" y="32"/>
                    </a:lnTo>
                    <a:lnTo>
                      <a:pt x="636" y="36"/>
                    </a:lnTo>
                    <a:lnTo>
                      <a:pt x="636" y="36"/>
                    </a:lnTo>
                    <a:lnTo>
                      <a:pt x="638" y="36"/>
                    </a:lnTo>
                    <a:lnTo>
                      <a:pt x="640" y="34"/>
                    </a:lnTo>
                    <a:lnTo>
                      <a:pt x="640" y="34"/>
                    </a:lnTo>
                    <a:lnTo>
                      <a:pt x="642" y="22"/>
                    </a:lnTo>
                    <a:lnTo>
                      <a:pt x="644" y="20"/>
                    </a:lnTo>
                    <a:lnTo>
                      <a:pt x="646" y="20"/>
                    </a:lnTo>
                    <a:lnTo>
                      <a:pt x="652" y="20"/>
                    </a:lnTo>
                    <a:lnTo>
                      <a:pt x="656" y="20"/>
                    </a:lnTo>
                    <a:lnTo>
                      <a:pt x="656" y="20"/>
                    </a:lnTo>
                    <a:lnTo>
                      <a:pt x="660" y="18"/>
                    </a:lnTo>
                    <a:lnTo>
                      <a:pt x="662" y="20"/>
                    </a:lnTo>
                    <a:lnTo>
                      <a:pt x="664" y="22"/>
                    </a:lnTo>
                    <a:lnTo>
                      <a:pt x="664" y="22"/>
                    </a:lnTo>
                    <a:lnTo>
                      <a:pt x="666" y="26"/>
                    </a:lnTo>
                    <a:lnTo>
                      <a:pt x="668" y="24"/>
                    </a:lnTo>
                    <a:lnTo>
                      <a:pt x="670" y="22"/>
                    </a:lnTo>
                    <a:lnTo>
                      <a:pt x="672" y="22"/>
                    </a:lnTo>
                    <a:lnTo>
                      <a:pt x="672" y="22"/>
                    </a:lnTo>
                    <a:lnTo>
                      <a:pt x="676" y="24"/>
                    </a:lnTo>
                    <a:lnTo>
                      <a:pt x="678" y="24"/>
                    </a:lnTo>
                    <a:lnTo>
                      <a:pt x="682" y="22"/>
                    </a:lnTo>
                    <a:lnTo>
                      <a:pt x="686" y="22"/>
                    </a:lnTo>
                    <a:lnTo>
                      <a:pt x="686" y="22"/>
                    </a:lnTo>
                    <a:lnTo>
                      <a:pt x="692" y="22"/>
                    </a:lnTo>
                    <a:lnTo>
                      <a:pt x="698" y="22"/>
                    </a:lnTo>
                    <a:lnTo>
                      <a:pt x="712" y="18"/>
                    </a:lnTo>
                    <a:lnTo>
                      <a:pt x="712" y="18"/>
                    </a:lnTo>
                    <a:lnTo>
                      <a:pt x="716" y="20"/>
                    </a:lnTo>
                    <a:lnTo>
                      <a:pt x="716" y="22"/>
                    </a:lnTo>
                    <a:lnTo>
                      <a:pt x="718" y="20"/>
                    </a:lnTo>
                    <a:lnTo>
                      <a:pt x="718" y="20"/>
                    </a:lnTo>
                    <a:lnTo>
                      <a:pt x="720" y="18"/>
                    </a:lnTo>
                    <a:lnTo>
                      <a:pt x="720" y="18"/>
                    </a:lnTo>
                    <a:lnTo>
                      <a:pt x="722" y="20"/>
                    </a:lnTo>
                    <a:lnTo>
                      <a:pt x="726" y="20"/>
                    </a:lnTo>
                    <a:lnTo>
                      <a:pt x="732" y="20"/>
                    </a:lnTo>
                    <a:lnTo>
                      <a:pt x="738" y="20"/>
                    </a:lnTo>
                    <a:lnTo>
                      <a:pt x="740" y="20"/>
                    </a:lnTo>
                    <a:lnTo>
                      <a:pt x="744" y="22"/>
                    </a:lnTo>
                    <a:lnTo>
                      <a:pt x="744" y="22"/>
                    </a:lnTo>
                    <a:lnTo>
                      <a:pt x="746" y="24"/>
                    </a:lnTo>
                    <a:lnTo>
                      <a:pt x="750" y="26"/>
                    </a:lnTo>
                    <a:lnTo>
                      <a:pt x="752" y="26"/>
                    </a:lnTo>
                    <a:lnTo>
                      <a:pt x="754" y="22"/>
                    </a:lnTo>
                    <a:lnTo>
                      <a:pt x="754" y="22"/>
                    </a:lnTo>
                    <a:lnTo>
                      <a:pt x="758" y="18"/>
                    </a:lnTo>
                    <a:lnTo>
                      <a:pt x="760" y="16"/>
                    </a:lnTo>
                    <a:lnTo>
                      <a:pt x="762" y="16"/>
                    </a:lnTo>
                    <a:lnTo>
                      <a:pt x="766" y="16"/>
                    </a:lnTo>
                    <a:lnTo>
                      <a:pt x="776" y="24"/>
                    </a:lnTo>
                    <a:lnTo>
                      <a:pt x="776" y="24"/>
                    </a:lnTo>
                    <a:lnTo>
                      <a:pt x="780" y="26"/>
                    </a:lnTo>
                    <a:lnTo>
                      <a:pt x="782" y="24"/>
                    </a:lnTo>
                    <a:lnTo>
                      <a:pt x="784" y="20"/>
                    </a:lnTo>
                    <a:lnTo>
                      <a:pt x="784" y="20"/>
                    </a:lnTo>
                    <a:lnTo>
                      <a:pt x="786" y="16"/>
                    </a:lnTo>
                    <a:lnTo>
                      <a:pt x="788" y="14"/>
                    </a:lnTo>
                    <a:lnTo>
                      <a:pt x="792" y="14"/>
                    </a:lnTo>
                    <a:lnTo>
                      <a:pt x="794" y="16"/>
                    </a:lnTo>
                    <a:lnTo>
                      <a:pt x="794" y="16"/>
                    </a:lnTo>
                    <a:lnTo>
                      <a:pt x="800" y="22"/>
                    </a:lnTo>
                    <a:lnTo>
                      <a:pt x="804" y="24"/>
                    </a:lnTo>
                    <a:lnTo>
                      <a:pt x="814" y="22"/>
                    </a:lnTo>
                    <a:lnTo>
                      <a:pt x="814" y="22"/>
                    </a:lnTo>
                    <a:lnTo>
                      <a:pt x="816" y="22"/>
                    </a:lnTo>
                    <a:lnTo>
                      <a:pt x="816" y="22"/>
                    </a:lnTo>
                    <a:lnTo>
                      <a:pt x="826" y="28"/>
                    </a:lnTo>
                    <a:lnTo>
                      <a:pt x="826" y="28"/>
                    </a:lnTo>
                    <a:lnTo>
                      <a:pt x="828" y="28"/>
                    </a:lnTo>
                    <a:lnTo>
                      <a:pt x="828" y="24"/>
                    </a:lnTo>
                    <a:lnTo>
                      <a:pt x="830" y="20"/>
                    </a:lnTo>
                    <a:lnTo>
                      <a:pt x="830" y="20"/>
                    </a:lnTo>
                    <a:lnTo>
                      <a:pt x="832" y="20"/>
                    </a:lnTo>
                    <a:lnTo>
                      <a:pt x="834" y="20"/>
                    </a:lnTo>
                    <a:lnTo>
                      <a:pt x="834" y="20"/>
                    </a:lnTo>
                    <a:lnTo>
                      <a:pt x="838" y="24"/>
                    </a:lnTo>
                    <a:lnTo>
                      <a:pt x="842" y="24"/>
                    </a:lnTo>
                    <a:lnTo>
                      <a:pt x="846" y="22"/>
                    </a:lnTo>
                    <a:lnTo>
                      <a:pt x="850" y="16"/>
                    </a:lnTo>
                    <a:lnTo>
                      <a:pt x="850" y="16"/>
                    </a:lnTo>
                    <a:lnTo>
                      <a:pt x="856" y="14"/>
                    </a:lnTo>
                    <a:lnTo>
                      <a:pt x="862" y="16"/>
                    </a:lnTo>
                    <a:lnTo>
                      <a:pt x="862" y="16"/>
                    </a:lnTo>
                    <a:lnTo>
                      <a:pt x="870" y="22"/>
                    </a:lnTo>
                    <a:lnTo>
                      <a:pt x="876" y="24"/>
                    </a:lnTo>
                    <a:lnTo>
                      <a:pt x="878" y="24"/>
                    </a:lnTo>
                    <a:lnTo>
                      <a:pt x="880" y="22"/>
                    </a:lnTo>
                    <a:lnTo>
                      <a:pt x="880" y="22"/>
                    </a:lnTo>
                    <a:lnTo>
                      <a:pt x="882" y="20"/>
                    </a:lnTo>
                    <a:lnTo>
                      <a:pt x="882" y="20"/>
                    </a:lnTo>
                    <a:lnTo>
                      <a:pt x="884" y="20"/>
                    </a:lnTo>
                    <a:lnTo>
                      <a:pt x="888" y="22"/>
                    </a:lnTo>
                    <a:lnTo>
                      <a:pt x="892" y="26"/>
                    </a:lnTo>
                    <a:lnTo>
                      <a:pt x="892" y="26"/>
                    </a:lnTo>
                    <a:lnTo>
                      <a:pt x="894" y="26"/>
                    </a:lnTo>
                    <a:lnTo>
                      <a:pt x="894" y="26"/>
                    </a:lnTo>
                    <a:lnTo>
                      <a:pt x="896" y="20"/>
                    </a:lnTo>
                    <a:lnTo>
                      <a:pt x="898" y="16"/>
                    </a:lnTo>
                    <a:lnTo>
                      <a:pt x="898" y="14"/>
                    </a:lnTo>
                    <a:lnTo>
                      <a:pt x="900" y="14"/>
                    </a:lnTo>
                    <a:lnTo>
                      <a:pt x="900" y="14"/>
                    </a:lnTo>
                    <a:lnTo>
                      <a:pt x="902" y="18"/>
                    </a:lnTo>
                    <a:lnTo>
                      <a:pt x="902" y="18"/>
                    </a:lnTo>
                    <a:lnTo>
                      <a:pt x="906" y="22"/>
                    </a:lnTo>
                    <a:lnTo>
                      <a:pt x="908" y="26"/>
                    </a:lnTo>
                    <a:lnTo>
                      <a:pt x="912" y="26"/>
                    </a:lnTo>
                    <a:lnTo>
                      <a:pt x="914" y="22"/>
                    </a:lnTo>
                    <a:lnTo>
                      <a:pt x="914" y="22"/>
                    </a:lnTo>
                    <a:lnTo>
                      <a:pt x="918" y="20"/>
                    </a:lnTo>
                    <a:lnTo>
                      <a:pt x="920" y="20"/>
                    </a:lnTo>
                    <a:lnTo>
                      <a:pt x="926" y="22"/>
                    </a:lnTo>
                    <a:lnTo>
                      <a:pt x="926" y="22"/>
                    </a:lnTo>
                    <a:lnTo>
                      <a:pt x="928" y="22"/>
                    </a:lnTo>
                    <a:lnTo>
                      <a:pt x="930" y="20"/>
                    </a:lnTo>
                    <a:lnTo>
                      <a:pt x="934" y="16"/>
                    </a:lnTo>
                    <a:lnTo>
                      <a:pt x="934" y="16"/>
                    </a:lnTo>
                    <a:lnTo>
                      <a:pt x="938" y="18"/>
                    </a:lnTo>
                    <a:lnTo>
                      <a:pt x="942" y="20"/>
                    </a:lnTo>
                    <a:lnTo>
                      <a:pt x="942" y="20"/>
                    </a:lnTo>
                    <a:lnTo>
                      <a:pt x="946" y="26"/>
                    </a:lnTo>
                    <a:lnTo>
                      <a:pt x="952" y="28"/>
                    </a:lnTo>
                    <a:lnTo>
                      <a:pt x="956" y="30"/>
                    </a:lnTo>
                    <a:lnTo>
                      <a:pt x="962" y="32"/>
                    </a:lnTo>
                    <a:lnTo>
                      <a:pt x="962" y="32"/>
                    </a:lnTo>
                    <a:lnTo>
                      <a:pt x="964" y="32"/>
                    </a:lnTo>
                    <a:lnTo>
                      <a:pt x="964" y="30"/>
                    </a:lnTo>
                    <a:lnTo>
                      <a:pt x="966" y="22"/>
                    </a:lnTo>
                    <a:lnTo>
                      <a:pt x="966" y="22"/>
                    </a:lnTo>
                    <a:lnTo>
                      <a:pt x="968" y="14"/>
                    </a:lnTo>
                    <a:lnTo>
                      <a:pt x="970" y="14"/>
                    </a:lnTo>
                    <a:lnTo>
                      <a:pt x="972" y="14"/>
                    </a:lnTo>
                    <a:lnTo>
                      <a:pt x="972" y="14"/>
                    </a:lnTo>
                    <a:lnTo>
                      <a:pt x="974" y="16"/>
                    </a:lnTo>
                    <a:lnTo>
                      <a:pt x="978" y="18"/>
                    </a:lnTo>
                    <a:lnTo>
                      <a:pt x="982" y="16"/>
                    </a:lnTo>
                    <a:lnTo>
                      <a:pt x="982" y="16"/>
                    </a:lnTo>
                    <a:lnTo>
                      <a:pt x="992" y="18"/>
                    </a:lnTo>
                    <a:lnTo>
                      <a:pt x="1002" y="24"/>
                    </a:lnTo>
                    <a:lnTo>
                      <a:pt x="1002" y="24"/>
                    </a:lnTo>
                    <a:lnTo>
                      <a:pt x="1004" y="26"/>
                    </a:lnTo>
                    <a:lnTo>
                      <a:pt x="1006" y="28"/>
                    </a:lnTo>
                    <a:lnTo>
                      <a:pt x="1006" y="24"/>
                    </a:lnTo>
                    <a:lnTo>
                      <a:pt x="1006" y="24"/>
                    </a:lnTo>
                    <a:lnTo>
                      <a:pt x="1008" y="18"/>
                    </a:lnTo>
                    <a:lnTo>
                      <a:pt x="1010" y="16"/>
                    </a:lnTo>
                    <a:lnTo>
                      <a:pt x="1016" y="18"/>
                    </a:lnTo>
                    <a:lnTo>
                      <a:pt x="1016" y="18"/>
                    </a:lnTo>
                    <a:lnTo>
                      <a:pt x="1018" y="18"/>
                    </a:lnTo>
                    <a:lnTo>
                      <a:pt x="1018" y="18"/>
                    </a:lnTo>
                    <a:lnTo>
                      <a:pt x="1020" y="20"/>
                    </a:lnTo>
                    <a:lnTo>
                      <a:pt x="1022" y="22"/>
                    </a:lnTo>
                    <a:lnTo>
                      <a:pt x="1022" y="22"/>
                    </a:lnTo>
                    <a:lnTo>
                      <a:pt x="1028" y="18"/>
                    </a:lnTo>
                    <a:lnTo>
                      <a:pt x="1036" y="18"/>
                    </a:lnTo>
                    <a:lnTo>
                      <a:pt x="1042" y="18"/>
                    </a:lnTo>
                    <a:lnTo>
                      <a:pt x="1048" y="16"/>
                    </a:lnTo>
                    <a:lnTo>
                      <a:pt x="1048" y="16"/>
                    </a:lnTo>
                    <a:lnTo>
                      <a:pt x="1050" y="14"/>
                    </a:lnTo>
                    <a:lnTo>
                      <a:pt x="1050" y="14"/>
                    </a:lnTo>
                    <a:lnTo>
                      <a:pt x="1050" y="14"/>
                    </a:lnTo>
                    <a:lnTo>
                      <a:pt x="1054" y="20"/>
                    </a:lnTo>
                    <a:lnTo>
                      <a:pt x="1056" y="22"/>
                    </a:lnTo>
                    <a:lnTo>
                      <a:pt x="1058" y="20"/>
                    </a:lnTo>
                    <a:lnTo>
                      <a:pt x="1066" y="12"/>
                    </a:lnTo>
                    <a:lnTo>
                      <a:pt x="1066" y="12"/>
                    </a:lnTo>
                    <a:lnTo>
                      <a:pt x="1070" y="10"/>
                    </a:lnTo>
                    <a:lnTo>
                      <a:pt x="1072" y="10"/>
                    </a:lnTo>
                    <a:lnTo>
                      <a:pt x="1074" y="10"/>
                    </a:lnTo>
                    <a:lnTo>
                      <a:pt x="1074" y="10"/>
                    </a:lnTo>
                    <a:lnTo>
                      <a:pt x="1074" y="14"/>
                    </a:lnTo>
                    <a:lnTo>
                      <a:pt x="1074" y="14"/>
                    </a:lnTo>
                    <a:lnTo>
                      <a:pt x="1076" y="18"/>
                    </a:lnTo>
                    <a:lnTo>
                      <a:pt x="1076" y="18"/>
                    </a:lnTo>
                    <a:lnTo>
                      <a:pt x="1076" y="24"/>
                    </a:lnTo>
                    <a:lnTo>
                      <a:pt x="1078" y="26"/>
                    </a:lnTo>
                    <a:lnTo>
                      <a:pt x="1080" y="26"/>
                    </a:lnTo>
                    <a:lnTo>
                      <a:pt x="1082" y="20"/>
                    </a:lnTo>
                    <a:lnTo>
                      <a:pt x="1082" y="20"/>
                    </a:lnTo>
                    <a:lnTo>
                      <a:pt x="1088" y="16"/>
                    </a:lnTo>
                    <a:lnTo>
                      <a:pt x="1094" y="16"/>
                    </a:lnTo>
                    <a:lnTo>
                      <a:pt x="1098" y="18"/>
                    </a:lnTo>
                    <a:lnTo>
                      <a:pt x="1104" y="22"/>
                    </a:lnTo>
                    <a:lnTo>
                      <a:pt x="1104" y="22"/>
                    </a:lnTo>
                    <a:lnTo>
                      <a:pt x="1106" y="24"/>
                    </a:lnTo>
                    <a:lnTo>
                      <a:pt x="1106" y="24"/>
                    </a:lnTo>
                    <a:lnTo>
                      <a:pt x="1108" y="22"/>
                    </a:lnTo>
                    <a:lnTo>
                      <a:pt x="1108" y="22"/>
                    </a:lnTo>
                    <a:lnTo>
                      <a:pt x="1112" y="16"/>
                    </a:lnTo>
                    <a:lnTo>
                      <a:pt x="1116" y="14"/>
                    </a:lnTo>
                    <a:lnTo>
                      <a:pt x="1120" y="16"/>
                    </a:lnTo>
                    <a:lnTo>
                      <a:pt x="1126" y="20"/>
                    </a:lnTo>
                    <a:lnTo>
                      <a:pt x="1126" y="20"/>
                    </a:lnTo>
                    <a:lnTo>
                      <a:pt x="1128" y="22"/>
                    </a:lnTo>
                    <a:lnTo>
                      <a:pt x="1132" y="22"/>
                    </a:lnTo>
                    <a:lnTo>
                      <a:pt x="1138" y="22"/>
                    </a:lnTo>
                    <a:lnTo>
                      <a:pt x="1138" y="22"/>
                    </a:lnTo>
                    <a:lnTo>
                      <a:pt x="1144" y="24"/>
                    </a:lnTo>
                    <a:lnTo>
                      <a:pt x="1152" y="24"/>
                    </a:lnTo>
                    <a:lnTo>
                      <a:pt x="1152" y="24"/>
                    </a:lnTo>
                    <a:lnTo>
                      <a:pt x="1160" y="20"/>
                    </a:lnTo>
                    <a:lnTo>
                      <a:pt x="1164" y="20"/>
                    </a:lnTo>
                    <a:lnTo>
                      <a:pt x="1170" y="24"/>
                    </a:lnTo>
                    <a:lnTo>
                      <a:pt x="1170" y="24"/>
                    </a:lnTo>
                    <a:lnTo>
                      <a:pt x="1176" y="16"/>
                    </a:lnTo>
                    <a:lnTo>
                      <a:pt x="1180" y="14"/>
                    </a:lnTo>
                    <a:lnTo>
                      <a:pt x="1184" y="14"/>
                    </a:lnTo>
                    <a:lnTo>
                      <a:pt x="1192" y="16"/>
                    </a:lnTo>
                    <a:lnTo>
                      <a:pt x="1200" y="22"/>
                    </a:lnTo>
                    <a:lnTo>
                      <a:pt x="1200" y="22"/>
                    </a:lnTo>
                    <a:lnTo>
                      <a:pt x="1202" y="22"/>
                    </a:lnTo>
                    <a:lnTo>
                      <a:pt x="1202" y="22"/>
                    </a:lnTo>
                    <a:lnTo>
                      <a:pt x="1206" y="20"/>
                    </a:lnTo>
                    <a:lnTo>
                      <a:pt x="1206" y="20"/>
                    </a:lnTo>
                    <a:lnTo>
                      <a:pt x="1212" y="20"/>
                    </a:lnTo>
                    <a:lnTo>
                      <a:pt x="1216" y="22"/>
                    </a:lnTo>
                    <a:lnTo>
                      <a:pt x="1216" y="22"/>
                    </a:lnTo>
                    <a:lnTo>
                      <a:pt x="1220" y="26"/>
                    </a:lnTo>
                    <a:lnTo>
                      <a:pt x="1222" y="24"/>
                    </a:lnTo>
                    <a:lnTo>
                      <a:pt x="1224" y="20"/>
                    </a:lnTo>
                    <a:lnTo>
                      <a:pt x="1226" y="14"/>
                    </a:lnTo>
                    <a:lnTo>
                      <a:pt x="1226" y="14"/>
                    </a:lnTo>
                    <a:lnTo>
                      <a:pt x="1228" y="14"/>
                    </a:lnTo>
                    <a:lnTo>
                      <a:pt x="1228" y="14"/>
                    </a:lnTo>
                    <a:lnTo>
                      <a:pt x="1232" y="22"/>
                    </a:lnTo>
                    <a:lnTo>
                      <a:pt x="1232" y="22"/>
                    </a:lnTo>
                    <a:lnTo>
                      <a:pt x="1234" y="24"/>
                    </a:lnTo>
                    <a:lnTo>
                      <a:pt x="1234" y="24"/>
                    </a:lnTo>
                    <a:lnTo>
                      <a:pt x="1240" y="22"/>
                    </a:lnTo>
                    <a:lnTo>
                      <a:pt x="1244" y="20"/>
                    </a:lnTo>
                    <a:lnTo>
                      <a:pt x="1248" y="20"/>
                    </a:lnTo>
                    <a:lnTo>
                      <a:pt x="1254" y="22"/>
                    </a:lnTo>
                    <a:lnTo>
                      <a:pt x="1254" y="22"/>
                    </a:lnTo>
                    <a:lnTo>
                      <a:pt x="1258" y="20"/>
                    </a:lnTo>
                    <a:lnTo>
                      <a:pt x="1262" y="18"/>
                    </a:lnTo>
                    <a:lnTo>
                      <a:pt x="1266" y="20"/>
                    </a:lnTo>
                    <a:lnTo>
                      <a:pt x="1270" y="22"/>
                    </a:lnTo>
                    <a:lnTo>
                      <a:pt x="1278" y="28"/>
                    </a:lnTo>
                    <a:lnTo>
                      <a:pt x="1282" y="30"/>
                    </a:lnTo>
                    <a:lnTo>
                      <a:pt x="1286" y="32"/>
                    </a:lnTo>
                    <a:lnTo>
                      <a:pt x="1286" y="32"/>
                    </a:lnTo>
                    <a:lnTo>
                      <a:pt x="1290" y="32"/>
                    </a:lnTo>
                    <a:lnTo>
                      <a:pt x="1292" y="30"/>
                    </a:lnTo>
                    <a:lnTo>
                      <a:pt x="1292" y="26"/>
                    </a:lnTo>
                    <a:lnTo>
                      <a:pt x="1292" y="18"/>
                    </a:lnTo>
                    <a:lnTo>
                      <a:pt x="1292" y="18"/>
                    </a:lnTo>
                    <a:lnTo>
                      <a:pt x="1294" y="14"/>
                    </a:lnTo>
                    <a:lnTo>
                      <a:pt x="1294" y="14"/>
                    </a:lnTo>
                    <a:lnTo>
                      <a:pt x="1304" y="16"/>
                    </a:lnTo>
                    <a:lnTo>
                      <a:pt x="1314" y="18"/>
                    </a:lnTo>
                    <a:lnTo>
                      <a:pt x="1314" y="18"/>
                    </a:lnTo>
                    <a:lnTo>
                      <a:pt x="1326" y="22"/>
                    </a:lnTo>
                    <a:lnTo>
                      <a:pt x="1330" y="22"/>
                    </a:lnTo>
                    <a:lnTo>
                      <a:pt x="1336" y="18"/>
                    </a:lnTo>
                    <a:lnTo>
                      <a:pt x="1336" y="18"/>
                    </a:lnTo>
                    <a:lnTo>
                      <a:pt x="1340" y="18"/>
                    </a:lnTo>
                    <a:lnTo>
                      <a:pt x="1344" y="18"/>
                    </a:lnTo>
                    <a:lnTo>
                      <a:pt x="1344" y="18"/>
                    </a:lnTo>
                    <a:lnTo>
                      <a:pt x="1348" y="20"/>
                    </a:lnTo>
                    <a:lnTo>
                      <a:pt x="1352" y="20"/>
                    </a:lnTo>
                    <a:lnTo>
                      <a:pt x="1356" y="18"/>
                    </a:lnTo>
                    <a:lnTo>
                      <a:pt x="1360" y="14"/>
                    </a:lnTo>
                    <a:lnTo>
                      <a:pt x="1360" y="14"/>
                    </a:lnTo>
                    <a:lnTo>
                      <a:pt x="1364" y="14"/>
                    </a:lnTo>
                    <a:lnTo>
                      <a:pt x="1366" y="16"/>
                    </a:lnTo>
                    <a:lnTo>
                      <a:pt x="1366" y="16"/>
                    </a:lnTo>
                    <a:lnTo>
                      <a:pt x="1368" y="18"/>
                    </a:lnTo>
                    <a:lnTo>
                      <a:pt x="1370" y="20"/>
                    </a:lnTo>
                    <a:lnTo>
                      <a:pt x="1372" y="18"/>
                    </a:lnTo>
                    <a:lnTo>
                      <a:pt x="1372" y="18"/>
                    </a:lnTo>
                    <a:lnTo>
                      <a:pt x="1378" y="14"/>
                    </a:lnTo>
                    <a:lnTo>
                      <a:pt x="1380" y="16"/>
                    </a:lnTo>
                    <a:lnTo>
                      <a:pt x="1382" y="20"/>
                    </a:lnTo>
                    <a:lnTo>
                      <a:pt x="1382" y="20"/>
                    </a:lnTo>
                    <a:lnTo>
                      <a:pt x="1384" y="22"/>
                    </a:lnTo>
                    <a:lnTo>
                      <a:pt x="1384" y="22"/>
                    </a:lnTo>
                    <a:lnTo>
                      <a:pt x="1388" y="18"/>
                    </a:lnTo>
                    <a:lnTo>
                      <a:pt x="1388" y="18"/>
                    </a:lnTo>
                    <a:lnTo>
                      <a:pt x="1392" y="10"/>
                    </a:lnTo>
                    <a:lnTo>
                      <a:pt x="1394" y="8"/>
                    </a:lnTo>
                    <a:lnTo>
                      <a:pt x="1398" y="8"/>
                    </a:lnTo>
                    <a:lnTo>
                      <a:pt x="1398" y="8"/>
                    </a:lnTo>
                    <a:lnTo>
                      <a:pt x="1398" y="18"/>
                    </a:lnTo>
                    <a:lnTo>
                      <a:pt x="1402" y="24"/>
                    </a:lnTo>
                    <a:lnTo>
                      <a:pt x="1402" y="24"/>
                    </a:lnTo>
                    <a:lnTo>
                      <a:pt x="1404" y="24"/>
                    </a:lnTo>
                    <a:lnTo>
                      <a:pt x="1410" y="20"/>
                    </a:lnTo>
                    <a:lnTo>
                      <a:pt x="1410" y="20"/>
                    </a:lnTo>
                    <a:lnTo>
                      <a:pt x="1414" y="14"/>
                    </a:lnTo>
                    <a:lnTo>
                      <a:pt x="1418" y="16"/>
                    </a:lnTo>
                    <a:lnTo>
                      <a:pt x="1426" y="20"/>
                    </a:lnTo>
                    <a:lnTo>
                      <a:pt x="1426" y="20"/>
                    </a:lnTo>
                    <a:lnTo>
                      <a:pt x="1432" y="24"/>
                    </a:lnTo>
                    <a:lnTo>
                      <a:pt x="1436" y="22"/>
                    </a:lnTo>
                    <a:lnTo>
                      <a:pt x="1438" y="20"/>
                    </a:lnTo>
                    <a:lnTo>
                      <a:pt x="1438" y="20"/>
                    </a:lnTo>
                    <a:lnTo>
                      <a:pt x="1444" y="16"/>
                    </a:lnTo>
                    <a:lnTo>
                      <a:pt x="1446" y="14"/>
                    </a:lnTo>
                    <a:lnTo>
                      <a:pt x="1450" y="16"/>
                    </a:lnTo>
                    <a:lnTo>
                      <a:pt x="1450" y="16"/>
                    </a:lnTo>
                    <a:lnTo>
                      <a:pt x="1450" y="16"/>
                    </a:lnTo>
                    <a:lnTo>
                      <a:pt x="1450" y="16"/>
                    </a:lnTo>
                    <a:lnTo>
                      <a:pt x="1454" y="22"/>
                    </a:lnTo>
                    <a:lnTo>
                      <a:pt x="1456" y="22"/>
                    </a:lnTo>
                    <a:lnTo>
                      <a:pt x="1458" y="18"/>
                    </a:lnTo>
                    <a:lnTo>
                      <a:pt x="1458" y="18"/>
                    </a:lnTo>
                    <a:lnTo>
                      <a:pt x="1460" y="16"/>
                    </a:lnTo>
                    <a:lnTo>
                      <a:pt x="1460" y="16"/>
                    </a:lnTo>
                    <a:lnTo>
                      <a:pt x="1470" y="18"/>
                    </a:lnTo>
                    <a:lnTo>
                      <a:pt x="1474" y="20"/>
                    </a:lnTo>
                    <a:lnTo>
                      <a:pt x="1478" y="24"/>
                    </a:lnTo>
                    <a:lnTo>
                      <a:pt x="1478" y="24"/>
                    </a:lnTo>
                    <a:lnTo>
                      <a:pt x="1480" y="26"/>
                    </a:lnTo>
                    <a:lnTo>
                      <a:pt x="1480" y="26"/>
                    </a:lnTo>
                    <a:lnTo>
                      <a:pt x="1480" y="26"/>
                    </a:lnTo>
                    <a:lnTo>
                      <a:pt x="1484" y="18"/>
                    </a:lnTo>
                    <a:lnTo>
                      <a:pt x="1488" y="16"/>
                    </a:lnTo>
                    <a:lnTo>
                      <a:pt x="1492" y="20"/>
                    </a:lnTo>
                    <a:lnTo>
                      <a:pt x="1494" y="26"/>
                    </a:lnTo>
                    <a:lnTo>
                      <a:pt x="1494" y="26"/>
                    </a:lnTo>
                    <a:lnTo>
                      <a:pt x="1496" y="26"/>
                    </a:lnTo>
                    <a:lnTo>
                      <a:pt x="1496" y="24"/>
                    </a:lnTo>
                    <a:lnTo>
                      <a:pt x="1496" y="24"/>
                    </a:lnTo>
                    <a:lnTo>
                      <a:pt x="1504" y="16"/>
                    </a:lnTo>
                    <a:lnTo>
                      <a:pt x="1508" y="14"/>
                    </a:lnTo>
                    <a:lnTo>
                      <a:pt x="1510" y="14"/>
                    </a:lnTo>
                    <a:lnTo>
                      <a:pt x="1518" y="16"/>
                    </a:lnTo>
                    <a:lnTo>
                      <a:pt x="1526" y="22"/>
                    </a:lnTo>
                    <a:lnTo>
                      <a:pt x="1526" y="22"/>
                    </a:lnTo>
                    <a:lnTo>
                      <a:pt x="1528" y="22"/>
                    </a:lnTo>
                    <a:lnTo>
                      <a:pt x="1530" y="22"/>
                    </a:lnTo>
                    <a:lnTo>
                      <a:pt x="1530" y="22"/>
                    </a:lnTo>
                    <a:lnTo>
                      <a:pt x="1534" y="18"/>
                    </a:lnTo>
                    <a:lnTo>
                      <a:pt x="1536" y="18"/>
                    </a:lnTo>
                    <a:lnTo>
                      <a:pt x="1540" y="18"/>
                    </a:lnTo>
                    <a:lnTo>
                      <a:pt x="1544" y="22"/>
                    </a:lnTo>
                    <a:lnTo>
                      <a:pt x="1544" y="22"/>
                    </a:lnTo>
                    <a:lnTo>
                      <a:pt x="1546" y="24"/>
                    </a:lnTo>
                    <a:lnTo>
                      <a:pt x="1548" y="24"/>
                    </a:lnTo>
                    <a:lnTo>
                      <a:pt x="1552" y="14"/>
                    </a:lnTo>
                    <a:lnTo>
                      <a:pt x="1552" y="14"/>
                    </a:lnTo>
                    <a:lnTo>
                      <a:pt x="1556" y="18"/>
                    </a:lnTo>
                    <a:lnTo>
                      <a:pt x="1560" y="24"/>
                    </a:lnTo>
                    <a:lnTo>
                      <a:pt x="1560" y="24"/>
                    </a:lnTo>
                    <a:lnTo>
                      <a:pt x="1562" y="24"/>
                    </a:lnTo>
                    <a:lnTo>
                      <a:pt x="1564" y="24"/>
                    </a:lnTo>
                    <a:lnTo>
                      <a:pt x="1566" y="22"/>
                    </a:lnTo>
                    <a:lnTo>
                      <a:pt x="1570" y="18"/>
                    </a:lnTo>
                    <a:lnTo>
                      <a:pt x="1574" y="16"/>
                    </a:lnTo>
                    <a:lnTo>
                      <a:pt x="1574" y="16"/>
                    </a:lnTo>
                    <a:lnTo>
                      <a:pt x="1576" y="16"/>
                    </a:lnTo>
                    <a:lnTo>
                      <a:pt x="1580" y="20"/>
                    </a:lnTo>
                    <a:lnTo>
                      <a:pt x="1582" y="22"/>
                    </a:lnTo>
                    <a:lnTo>
                      <a:pt x="1586" y="22"/>
                    </a:lnTo>
                    <a:lnTo>
                      <a:pt x="1586" y="22"/>
                    </a:lnTo>
                    <a:lnTo>
                      <a:pt x="1588" y="18"/>
                    </a:lnTo>
                    <a:lnTo>
                      <a:pt x="1590" y="16"/>
                    </a:lnTo>
                    <a:lnTo>
                      <a:pt x="1592" y="18"/>
                    </a:lnTo>
                    <a:lnTo>
                      <a:pt x="1596" y="20"/>
                    </a:lnTo>
                    <a:lnTo>
                      <a:pt x="1596" y="20"/>
                    </a:lnTo>
                    <a:lnTo>
                      <a:pt x="1600" y="28"/>
                    </a:lnTo>
                    <a:lnTo>
                      <a:pt x="1604" y="30"/>
                    </a:lnTo>
                    <a:lnTo>
                      <a:pt x="1610" y="30"/>
                    </a:lnTo>
                    <a:lnTo>
                      <a:pt x="1614" y="32"/>
                    </a:lnTo>
                    <a:lnTo>
                      <a:pt x="1614" y="32"/>
                    </a:lnTo>
                    <a:lnTo>
                      <a:pt x="1616" y="32"/>
                    </a:lnTo>
                    <a:lnTo>
                      <a:pt x="1616" y="30"/>
                    </a:lnTo>
                    <a:lnTo>
                      <a:pt x="1618" y="22"/>
                    </a:lnTo>
                    <a:lnTo>
                      <a:pt x="1618" y="22"/>
                    </a:lnTo>
                    <a:lnTo>
                      <a:pt x="1618" y="16"/>
                    </a:lnTo>
                    <a:lnTo>
                      <a:pt x="1620" y="12"/>
                    </a:lnTo>
                    <a:lnTo>
                      <a:pt x="1622" y="12"/>
                    </a:lnTo>
                    <a:lnTo>
                      <a:pt x="1624" y="14"/>
                    </a:lnTo>
                    <a:lnTo>
                      <a:pt x="1624" y="14"/>
                    </a:lnTo>
                    <a:lnTo>
                      <a:pt x="1628" y="18"/>
                    </a:lnTo>
                    <a:lnTo>
                      <a:pt x="1634" y="20"/>
                    </a:lnTo>
                    <a:lnTo>
                      <a:pt x="1644" y="20"/>
                    </a:lnTo>
                    <a:lnTo>
                      <a:pt x="1644" y="20"/>
                    </a:lnTo>
                    <a:lnTo>
                      <a:pt x="1654" y="22"/>
                    </a:lnTo>
                    <a:lnTo>
                      <a:pt x="1658" y="22"/>
                    </a:lnTo>
                    <a:lnTo>
                      <a:pt x="1664" y="14"/>
                    </a:lnTo>
                    <a:lnTo>
                      <a:pt x="1664" y="14"/>
                    </a:lnTo>
                    <a:lnTo>
                      <a:pt x="1664" y="12"/>
                    </a:lnTo>
                    <a:lnTo>
                      <a:pt x="1666" y="12"/>
                    </a:lnTo>
                    <a:lnTo>
                      <a:pt x="1670" y="14"/>
                    </a:lnTo>
                    <a:lnTo>
                      <a:pt x="1670" y="14"/>
                    </a:lnTo>
                    <a:lnTo>
                      <a:pt x="1672" y="18"/>
                    </a:lnTo>
                    <a:lnTo>
                      <a:pt x="1674" y="20"/>
                    </a:lnTo>
                    <a:lnTo>
                      <a:pt x="1676" y="20"/>
                    </a:lnTo>
                    <a:lnTo>
                      <a:pt x="1676" y="20"/>
                    </a:lnTo>
                    <a:lnTo>
                      <a:pt x="1682" y="16"/>
                    </a:lnTo>
                    <a:lnTo>
                      <a:pt x="1688" y="18"/>
                    </a:lnTo>
                    <a:lnTo>
                      <a:pt x="1696" y="18"/>
                    </a:lnTo>
                    <a:lnTo>
                      <a:pt x="1702" y="14"/>
                    </a:lnTo>
                    <a:lnTo>
                      <a:pt x="1702" y="14"/>
                    </a:lnTo>
                    <a:lnTo>
                      <a:pt x="1704" y="14"/>
                    </a:lnTo>
                    <a:lnTo>
                      <a:pt x="1706" y="18"/>
                    </a:lnTo>
                    <a:lnTo>
                      <a:pt x="1706" y="18"/>
                    </a:lnTo>
                    <a:lnTo>
                      <a:pt x="1710" y="20"/>
                    </a:lnTo>
                    <a:lnTo>
                      <a:pt x="1712" y="18"/>
                    </a:lnTo>
                    <a:lnTo>
                      <a:pt x="1712" y="18"/>
                    </a:lnTo>
                    <a:lnTo>
                      <a:pt x="1716" y="16"/>
                    </a:lnTo>
                    <a:lnTo>
                      <a:pt x="1718" y="14"/>
                    </a:lnTo>
                    <a:lnTo>
                      <a:pt x="1722" y="16"/>
                    </a:lnTo>
                    <a:lnTo>
                      <a:pt x="1724" y="20"/>
                    </a:lnTo>
                    <a:lnTo>
                      <a:pt x="1724" y="20"/>
                    </a:lnTo>
                    <a:lnTo>
                      <a:pt x="1728" y="22"/>
                    </a:lnTo>
                    <a:lnTo>
                      <a:pt x="1730" y="22"/>
                    </a:lnTo>
                    <a:lnTo>
                      <a:pt x="1734" y="20"/>
                    </a:lnTo>
                    <a:lnTo>
                      <a:pt x="1734" y="20"/>
                    </a:lnTo>
                    <a:lnTo>
                      <a:pt x="1740" y="14"/>
                    </a:lnTo>
                    <a:lnTo>
                      <a:pt x="1744" y="14"/>
                    </a:lnTo>
                    <a:lnTo>
                      <a:pt x="1748" y="14"/>
                    </a:lnTo>
                    <a:lnTo>
                      <a:pt x="1752" y="18"/>
                    </a:lnTo>
                    <a:lnTo>
                      <a:pt x="1752" y="18"/>
                    </a:lnTo>
                    <a:lnTo>
                      <a:pt x="1756" y="18"/>
                    </a:lnTo>
                    <a:lnTo>
                      <a:pt x="1760" y="18"/>
                    </a:lnTo>
                    <a:lnTo>
                      <a:pt x="1768" y="16"/>
                    </a:lnTo>
                    <a:lnTo>
                      <a:pt x="1768" y="16"/>
                    </a:lnTo>
                    <a:lnTo>
                      <a:pt x="1774" y="14"/>
                    </a:lnTo>
                    <a:lnTo>
                      <a:pt x="1776" y="16"/>
                    </a:lnTo>
                    <a:lnTo>
                      <a:pt x="1780" y="22"/>
                    </a:lnTo>
                    <a:lnTo>
                      <a:pt x="1780" y="22"/>
                    </a:lnTo>
                    <a:lnTo>
                      <a:pt x="1780" y="24"/>
                    </a:lnTo>
                    <a:lnTo>
                      <a:pt x="1782" y="22"/>
                    </a:lnTo>
                    <a:lnTo>
                      <a:pt x="1782" y="22"/>
                    </a:lnTo>
                    <a:lnTo>
                      <a:pt x="1786" y="18"/>
                    </a:lnTo>
                    <a:lnTo>
                      <a:pt x="1790" y="16"/>
                    </a:lnTo>
                    <a:lnTo>
                      <a:pt x="1798" y="20"/>
                    </a:lnTo>
                    <a:lnTo>
                      <a:pt x="1798" y="20"/>
                    </a:lnTo>
                    <a:lnTo>
                      <a:pt x="1806" y="24"/>
                    </a:lnTo>
                    <a:lnTo>
                      <a:pt x="1810" y="22"/>
                    </a:lnTo>
                    <a:lnTo>
                      <a:pt x="1812" y="16"/>
                    </a:lnTo>
                    <a:lnTo>
                      <a:pt x="1812" y="16"/>
                    </a:lnTo>
                    <a:lnTo>
                      <a:pt x="1814" y="16"/>
                    </a:lnTo>
                    <a:lnTo>
                      <a:pt x="1814" y="16"/>
                    </a:lnTo>
                    <a:lnTo>
                      <a:pt x="1818" y="20"/>
                    </a:lnTo>
                    <a:lnTo>
                      <a:pt x="1824" y="20"/>
                    </a:lnTo>
                    <a:lnTo>
                      <a:pt x="1832" y="16"/>
                    </a:lnTo>
                    <a:lnTo>
                      <a:pt x="1832" y="16"/>
                    </a:lnTo>
                    <a:lnTo>
                      <a:pt x="1838" y="16"/>
                    </a:lnTo>
                    <a:lnTo>
                      <a:pt x="1842" y="14"/>
                    </a:lnTo>
                    <a:lnTo>
                      <a:pt x="1842" y="14"/>
                    </a:lnTo>
                    <a:lnTo>
                      <a:pt x="1858" y="18"/>
                    </a:lnTo>
                    <a:lnTo>
                      <a:pt x="1872" y="22"/>
                    </a:lnTo>
                    <a:lnTo>
                      <a:pt x="1872" y="22"/>
                    </a:lnTo>
                    <a:lnTo>
                      <a:pt x="1874" y="24"/>
                    </a:lnTo>
                    <a:lnTo>
                      <a:pt x="1874" y="24"/>
                    </a:lnTo>
                    <a:lnTo>
                      <a:pt x="1874" y="24"/>
                    </a:lnTo>
                    <a:lnTo>
                      <a:pt x="1876" y="24"/>
                    </a:lnTo>
                    <a:lnTo>
                      <a:pt x="1878" y="20"/>
                    </a:lnTo>
                    <a:lnTo>
                      <a:pt x="1878" y="16"/>
                    </a:lnTo>
                    <a:lnTo>
                      <a:pt x="1880" y="16"/>
                    </a:lnTo>
                    <a:lnTo>
                      <a:pt x="1880" y="16"/>
                    </a:lnTo>
                    <a:lnTo>
                      <a:pt x="1880" y="16"/>
                    </a:lnTo>
                    <a:lnTo>
                      <a:pt x="1880" y="16"/>
                    </a:lnTo>
                    <a:lnTo>
                      <a:pt x="1884" y="20"/>
                    </a:lnTo>
                    <a:lnTo>
                      <a:pt x="1888" y="20"/>
                    </a:lnTo>
                    <a:lnTo>
                      <a:pt x="1890" y="20"/>
                    </a:lnTo>
                    <a:lnTo>
                      <a:pt x="1894" y="18"/>
                    </a:lnTo>
                    <a:lnTo>
                      <a:pt x="1894" y="18"/>
                    </a:lnTo>
                    <a:lnTo>
                      <a:pt x="1898" y="16"/>
                    </a:lnTo>
                    <a:lnTo>
                      <a:pt x="1900" y="16"/>
                    </a:lnTo>
                    <a:lnTo>
                      <a:pt x="1904" y="18"/>
                    </a:lnTo>
                    <a:lnTo>
                      <a:pt x="1906" y="22"/>
                    </a:lnTo>
                    <a:lnTo>
                      <a:pt x="1906" y="22"/>
                    </a:lnTo>
                    <a:lnTo>
                      <a:pt x="1908" y="22"/>
                    </a:lnTo>
                    <a:lnTo>
                      <a:pt x="1908" y="22"/>
                    </a:lnTo>
                    <a:lnTo>
                      <a:pt x="1912" y="18"/>
                    </a:lnTo>
                    <a:lnTo>
                      <a:pt x="1916" y="18"/>
                    </a:lnTo>
                    <a:lnTo>
                      <a:pt x="1920" y="20"/>
                    </a:lnTo>
                    <a:lnTo>
                      <a:pt x="1922" y="22"/>
                    </a:lnTo>
                    <a:lnTo>
                      <a:pt x="1930" y="30"/>
                    </a:lnTo>
                    <a:lnTo>
                      <a:pt x="1934" y="32"/>
                    </a:lnTo>
                    <a:lnTo>
                      <a:pt x="1938" y="32"/>
                    </a:lnTo>
                    <a:lnTo>
                      <a:pt x="1938" y="32"/>
                    </a:lnTo>
                    <a:lnTo>
                      <a:pt x="1940" y="30"/>
                    </a:lnTo>
                    <a:lnTo>
                      <a:pt x="1942" y="28"/>
                    </a:lnTo>
                    <a:lnTo>
                      <a:pt x="1944" y="24"/>
                    </a:lnTo>
                    <a:lnTo>
                      <a:pt x="1946" y="18"/>
                    </a:lnTo>
                    <a:lnTo>
                      <a:pt x="1946" y="18"/>
                    </a:lnTo>
                    <a:lnTo>
                      <a:pt x="1946" y="14"/>
                    </a:lnTo>
                    <a:lnTo>
                      <a:pt x="1946" y="14"/>
                    </a:lnTo>
                    <a:lnTo>
                      <a:pt x="1952" y="16"/>
                    </a:lnTo>
                    <a:lnTo>
                      <a:pt x="1958" y="16"/>
                    </a:lnTo>
                    <a:lnTo>
                      <a:pt x="1964" y="16"/>
                    </a:lnTo>
                    <a:lnTo>
                      <a:pt x="1970" y="22"/>
                    </a:lnTo>
                    <a:lnTo>
                      <a:pt x="1970" y="22"/>
                    </a:lnTo>
                    <a:lnTo>
                      <a:pt x="1972" y="22"/>
                    </a:lnTo>
                    <a:lnTo>
                      <a:pt x="1972" y="22"/>
                    </a:lnTo>
                    <a:lnTo>
                      <a:pt x="1974" y="20"/>
                    </a:lnTo>
                    <a:lnTo>
                      <a:pt x="1976" y="16"/>
                    </a:lnTo>
                    <a:lnTo>
                      <a:pt x="1978" y="16"/>
                    </a:lnTo>
                    <a:lnTo>
                      <a:pt x="1980" y="18"/>
                    </a:lnTo>
                    <a:lnTo>
                      <a:pt x="1980" y="18"/>
                    </a:lnTo>
                    <a:lnTo>
                      <a:pt x="1982" y="22"/>
                    </a:lnTo>
                    <a:lnTo>
                      <a:pt x="1982" y="22"/>
                    </a:lnTo>
                    <a:lnTo>
                      <a:pt x="1984" y="26"/>
                    </a:lnTo>
                    <a:lnTo>
                      <a:pt x="1984" y="26"/>
                    </a:lnTo>
                    <a:lnTo>
                      <a:pt x="1986" y="22"/>
                    </a:lnTo>
                    <a:lnTo>
                      <a:pt x="1986" y="22"/>
                    </a:lnTo>
                    <a:lnTo>
                      <a:pt x="1988" y="16"/>
                    </a:lnTo>
                    <a:lnTo>
                      <a:pt x="1992" y="14"/>
                    </a:lnTo>
                    <a:lnTo>
                      <a:pt x="1994" y="14"/>
                    </a:lnTo>
                    <a:lnTo>
                      <a:pt x="1998" y="16"/>
                    </a:lnTo>
                    <a:lnTo>
                      <a:pt x="1998" y="16"/>
                    </a:lnTo>
                    <a:lnTo>
                      <a:pt x="2002" y="18"/>
                    </a:lnTo>
                    <a:lnTo>
                      <a:pt x="2006" y="18"/>
                    </a:lnTo>
                    <a:lnTo>
                      <a:pt x="2008" y="18"/>
                    </a:lnTo>
                    <a:lnTo>
                      <a:pt x="2012" y="14"/>
                    </a:lnTo>
                    <a:lnTo>
                      <a:pt x="2012" y="14"/>
                    </a:lnTo>
                    <a:lnTo>
                      <a:pt x="2016" y="12"/>
                    </a:lnTo>
                    <a:lnTo>
                      <a:pt x="2020" y="16"/>
                    </a:lnTo>
                    <a:lnTo>
                      <a:pt x="2020" y="16"/>
                    </a:lnTo>
                    <a:lnTo>
                      <a:pt x="2022" y="18"/>
                    </a:lnTo>
                    <a:lnTo>
                      <a:pt x="2024" y="18"/>
                    </a:lnTo>
                    <a:lnTo>
                      <a:pt x="2026" y="16"/>
                    </a:lnTo>
                    <a:lnTo>
                      <a:pt x="2026" y="16"/>
                    </a:lnTo>
                    <a:lnTo>
                      <a:pt x="2030" y="14"/>
                    </a:lnTo>
                    <a:lnTo>
                      <a:pt x="2034" y="18"/>
                    </a:lnTo>
                    <a:lnTo>
                      <a:pt x="2034" y="18"/>
                    </a:lnTo>
                    <a:lnTo>
                      <a:pt x="2036" y="20"/>
                    </a:lnTo>
                    <a:lnTo>
                      <a:pt x="2038" y="18"/>
                    </a:lnTo>
                    <a:lnTo>
                      <a:pt x="2038" y="18"/>
                    </a:lnTo>
                    <a:lnTo>
                      <a:pt x="2042" y="14"/>
                    </a:lnTo>
                    <a:lnTo>
                      <a:pt x="2046" y="12"/>
                    </a:lnTo>
                    <a:lnTo>
                      <a:pt x="2048" y="14"/>
                    </a:lnTo>
                    <a:lnTo>
                      <a:pt x="2052" y="22"/>
                    </a:lnTo>
                    <a:lnTo>
                      <a:pt x="2052" y="22"/>
                    </a:lnTo>
                    <a:lnTo>
                      <a:pt x="2054" y="22"/>
                    </a:lnTo>
                    <a:lnTo>
                      <a:pt x="2056" y="20"/>
                    </a:lnTo>
                    <a:lnTo>
                      <a:pt x="2062" y="16"/>
                    </a:lnTo>
                    <a:lnTo>
                      <a:pt x="2062" y="16"/>
                    </a:lnTo>
                    <a:lnTo>
                      <a:pt x="2068" y="14"/>
                    </a:lnTo>
                    <a:lnTo>
                      <a:pt x="2074" y="14"/>
                    </a:lnTo>
                    <a:lnTo>
                      <a:pt x="2078" y="16"/>
                    </a:lnTo>
                    <a:lnTo>
                      <a:pt x="2084" y="20"/>
                    </a:lnTo>
                    <a:lnTo>
                      <a:pt x="2084" y="20"/>
                    </a:lnTo>
                    <a:lnTo>
                      <a:pt x="2086" y="22"/>
                    </a:lnTo>
                    <a:lnTo>
                      <a:pt x="2090" y="20"/>
                    </a:lnTo>
                    <a:lnTo>
                      <a:pt x="2094" y="18"/>
                    </a:lnTo>
                    <a:lnTo>
                      <a:pt x="2096" y="18"/>
                    </a:lnTo>
                    <a:lnTo>
                      <a:pt x="2096" y="18"/>
                    </a:lnTo>
                    <a:lnTo>
                      <a:pt x="2100" y="16"/>
                    </a:lnTo>
                    <a:lnTo>
                      <a:pt x="2102" y="16"/>
                    </a:lnTo>
                    <a:lnTo>
                      <a:pt x="2102" y="16"/>
                    </a:lnTo>
                    <a:lnTo>
                      <a:pt x="2102" y="16"/>
                    </a:lnTo>
                    <a:lnTo>
                      <a:pt x="2106" y="24"/>
                    </a:lnTo>
                    <a:lnTo>
                      <a:pt x="2108" y="24"/>
                    </a:lnTo>
                    <a:lnTo>
                      <a:pt x="2112" y="20"/>
                    </a:lnTo>
                    <a:lnTo>
                      <a:pt x="2112" y="20"/>
                    </a:lnTo>
                    <a:lnTo>
                      <a:pt x="2114" y="16"/>
                    </a:lnTo>
                    <a:lnTo>
                      <a:pt x="2116" y="16"/>
                    </a:lnTo>
                    <a:lnTo>
                      <a:pt x="2122" y="18"/>
                    </a:lnTo>
                    <a:lnTo>
                      <a:pt x="2122" y="18"/>
                    </a:lnTo>
                    <a:lnTo>
                      <a:pt x="2128" y="20"/>
                    </a:lnTo>
                    <a:lnTo>
                      <a:pt x="2132" y="22"/>
                    </a:lnTo>
                    <a:lnTo>
                      <a:pt x="2136" y="20"/>
                    </a:lnTo>
                    <a:lnTo>
                      <a:pt x="2140" y="14"/>
                    </a:lnTo>
                    <a:lnTo>
                      <a:pt x="2140" y="14"/>
                    </a:lnTo>
                    <a:lnTo>
                      <a:pt x="2144" y="20"/>
                    </a:lnTo>
                    <a:lnTo>
                      <a:pt x="2148" y="20"/>
                    </a:lnTo>
                    <a:lnTo>
                      <a:pt x="2154" y="20"/>
                    </a:lnTo>
                    <a:lnTo>
                      <a:pt x="2158" y="16"/>
                    </a:lnTo>
                    <a:lnTo>
                      <a:pt x="2158" y="16"/>
                    </a:lnTo>
                    <a:lnTo>
                      <a:pt x="2164" y="14"/>
                    </a:lnTo>
                    <a:lnTo>
                      <a:pt x="2170" y="12"/>
                    </a:lnTo>
                    <a:lnTo>
                      <a:pt x="2176" y="12"/>
                    </a:lnTo>
                    <a:lnTo>
                      <a:pt x="2182" y="14"/>
                    </a:lnTo>
                    <a:lnTo>
                      <a:pt x="2182" y="14"/>
                    </a:lnTo>
                    <a:lnTo>
                      <a:pt x="2190" y="14"/>
                    </a:lnTo>
                    <a:lnTo>
                      <a:pt x="2194" y="16"/>
                    </a:lnTo>
                    <a:lnTo>
                      <a:pt x="2198" y="20"/>
                    </a:lnTo>
                    <a:lnTo>
                      <a:pt x="2198" y="20"/>
                    </a:lnTo>
                    <a:lnTo>
                      <a:pt x="2200" y="22"/>
                    </a:lnTo>
                    <a:lnTo>
                      <a:pt x="2202" y="20"/>
                    </a:lnTo>
                    <a:lnTo>
                      <a:pt x="2204" y="12"/>
                    </a:lnTo>
                    <a:lnTo>
                      <a:pt x="2204" y="12"/>
                    </a:lnTo>
                    <a:lnTo>
                      <a:pt x="2206" y="12"/>
                    </a:lnTo>
                    <a:lnTo>
                      <a:pt x="2208" y="14"/>
                    </a:lnTo>
                    <a:lnTo>
                      <a:pt x="2208" y="14"/>
                    </a:lnTo>
                    <a:lnTo>
                      <a:pt x="2212" y="18"/>
                    </a:lnTo>
                    <a:lnTo>
                      <a:pt x="2214" y="18"/>
                    </a:lnTo>
                    <a:lnTo>
                      <a:pt x="2218" y="18"/>
                    </a:lnTo>
                    <a:lnTo>
                      <a:pt x="2222" y="12"/>
                    </a:lnTo>
                    <a:lnTo>
                      <a:pt x="2222" y="12"/>
                    </a:lnTo>
                    <a:lnTo>
                      <a:pt x="2224" y="10"/>
                    </a:lnTo>
                    <a:lnTo>
                      <a:pt x="2226" y="10"/>
                    </a:lnTo>
                    <a:lnTo>
                      <a:pt x="2232" y="16"/>
                    </a:lnTo>
                    <a:lnTo>
                      <a:pt x="2232" y="16"/>
                    </a:lnTo>
                    <a:lnTo>
                      <a:pt x="2236" y="18"/>
                    </a:lnTo>
                    <a:lnTo>
                      <a:pt x="2238" y="18"/>
                    </a:lnTo>
                    <a:lnTo>
                      <a:pt x="2240" y="14"/>
                    </a:lnTo>
                    <a:lnTo>
                      <a:pt x="2240" y="14"/>
                    </a:lnTo>
                    <a:lnTo>
                      <a:pt x="2242" y="12"/>
                    </a:lnTo>
                    <a:lnTo>
                      <a:pt x="2246" y="12"/>
                    </a:lnTo>
                    <a:lnTo>
                      <a:pt x="2248" y="14"/>
                    </a:lnTo>
                    <a:lnTo>
                      <a:pt x="2250" y="20"/>
                    </a:lnTo>
                    <a:lnTo>
                      <a:pt x="2250" y="20"/>
                    </a:lnTo>
                    <a:lnTo>
                      <a:pt x="2254" y="26"/>
                    </a:lnTo>
                    <a:lnTo>
                      <a:pt x="2258" y="28"/>
                    </a:lnTo>
                    <a:lnTo>
                      <a:pt x="2262" y="26"/>
                    </a:lnTo>
                    <a:lnTo>
                      <a:pt x="2264" y="22"/>
                    </a:lnTo>
                    <a:lnTo>
                      <a:pt x="2264" y="22"/>
                    </a:lnTo>
                    <a:lnTo>
                      <a:pt x="2270" y="14"/>
                    </a:lnTo>
                    <a:lnTo>
                      <a:pt x="2270" y="14"/>
                    </a:lnTo>
                    <a:lnTo>
                      <a:pt x="2276" y="8"/>
                    </a:lnTo>
                    <a:lnTo>
                      <a:pt x="2282" y="4"/>
                    </a:lnTo>
                    <a:lnTo>
                      <a:pt x="2282" y="4"/>
                    </a:lnTo>
                    <a:lnTo>
                      <a:pt x="2284" y="4"/>
                    </a:lnTo>
                    <a:lnTo>
                      <a:pt x="2284" y="4"/>
                    </a:lnTo>
                    <a:lnTo>
                      <a:pt x="2290" y="6"/>
                    </a:lnTo>
                    <a:lnTo>
                      <a:pt x="2292" y="8"/>
                    </a:lnTo>
                    <a:lnTo>
                      <a:pt x="2294" y="10"/>
                    </a:lnTo>
                    <a:lnTo>
                      <a:pt x="2294" y="10"/>
                    </a:lnTo>
                    <a:lnTo>
                      <a:pt x="2296" y="12"/>
                    </a:lnTo>
                    <a:lnTo>
                      <a:pt x="2298" y="12"/>
                    </a:lnTo>
                    <a:lnTo>
                      <a:pt x="2298" y="12"/>
                    </a:lnTo>
                    <a:lnTo>
                      <a:pt x="2300" y="8"/>
                    </a:lnTo>
                    <a:lnTo>
                      <a:pt x="2304" y="10"/>
                    </a:lnTo>
                    <a:lnTo>
                      <a:pt x="2308" y="18"/>
                    </a:lnTo>
                    <a:lnTo>
                      <a:pt x="2308" y="18"/>
                    </a:lnTo>
                    <a:lnTo>
                      <a:pt x="2308" y="20"/>
                    </a:lnTo>
                    <a:lnTo>
                      <a:pt x="2308" y="20"/>
                    </a:lnTo>
                    <a:lnTo>
                      <a:pt x="2312" y="16"/>
                    </a:lnTo>
                    <a:lnTo>
                      <a:pt x="2316" y="14"/>
                    </a:lnTo>
                    <a:lnTo>
                      <a:pt x="2326" y="14"/>
                    </a:lnTo>
                    <a:lnTo>
                      <a:pt x="2334" y="16"/>
                    </a:lnTo>
                    <a:lnTo>
                      <a:pt x="2338" y="16"/>
                    </a:lnTo>
                    <a:lnTo>
                      <a:pt x="2342" y="14"/>
                    </a:lnTo>
                    <a:lnTo>
                      <a:pt x="2342" y="14"/>
                    </a:lnTo>
                    <a:lnTo>
                      <a:pt x="2346" y="12"/>
                    </a:lnTo>
                    <a:lnTo>
                      <a:pt x="2352" y="12"/>
                    </a:lnTo>
                    <a:lnTo>
                      <a:pt x="2356" y="14"/>
                    </a:lnTo>
                    <a:lnTo>
                      <a:pt x="2360" y="18"/>
                    </a:lnTo>
                    <a:lnTo>
                      <a:pt x="2360" y="18"/>
                    </a:lnTo>
                    <a:lnTo>
                      <a:pt x="2362" y="20"/>
                    </a:lnTo>
                    <a:lnTo>
                      <a:pt x="2364" y="20"/>
                    </a:lnTo>
                    <a:lnTo>
                      <a:pt x="2366" y="16"/>
                    </a:lnTo>
                    <a:lnTo>
                      <a:pt x="2366" y="16"/>
                    </a:lnTo>
                    <a:lnTo>
                      <a:pt x="2374" y="6"/>
                    </a:lnTo>
                    <a:lnTo>
                      <a:pt x="2374" y="6"/>
                    </a:lnTo>
                    <a:lnTo>
                      <a:pt x="2376" y="4"/>
                    </a:lnTo>
                    <a:lnTo>
                      <a:pt x="2380" y="8"/>
                    </a:lnTo>
                    <a:lnTo>
                      <a:pt x="2380" y="8"/>
                    </a:lnTo>
                    <a:lnTo>
                      <a:pt x="2384" y="14"/>
                    </a:lnTo>
                    <a:lnTo>
                      <a:pt x="2386" y="14"/>
                    </a:lnTo>
                    <a:lnTo>
                      <a:pt x="2388" y="14"/>
                    </a:lnTo>
                    <a:lnTo>
                      <a:pt x="2388" y="14"/>
                    </a:lnTo>
                    <a:lnTo>
                      <a:pt x="2392" y="10"/>
                    </a:lnTo>
                    <a:lnTo>
                      <a:pt x="2396" y="10"/>
                    </a:lnTo>
                    <a:lnTo>
                      <a:pt x="2404" y="14"/>
                    </a:lnTo>
                    <a:lnTo>
                      <a:pt x="2404" y="14"/>
                    </a:lnTo>
                    <a:lnTo>
                      <a:pt x="2406" y="18"/>
                    </a:lnTo>
                    <a:lnTo>
                      <a:pt x="2410" y="20"/>
                    </a:lnTo>
                    <a:lnTo>
                      <a:pt x="2412" y="22"/>
                    </a:lnTo>
                    <a:lnTo>
                      <a:pt x="2414" y="22"/>
                    </a:lnTo>
                    <a:lnTo>
                      <a:pt x="2418" y="20"/>
                    </a:lnTo>
                    <a:lnTo>
                      <a:pt x="2424" y="18"/>
                    </a:lnTo>
                    <a:lnTo>
                      <a:pt x="2424" y="18"/>
                    </a:lnTo>
                    <a:lnTo>
                      <a:pt x="2426" y="18"/>
                    </a:lnTo>
                    <a:lnTo>
                      <a:pt x="2430" y="20"/>
                    </a:lnTo>
                    <a:lnTo>
                      <a:pt x="2430" y="20"/>
                    </a:lnTo>
                    <a:lnTo>
                      <a:pt x="2434" y="26"/>
                    </a:lnTo>
                    <a:lnTo>
                      <a:pt x="2436" y="26"/>
                    </a:lnTo>
                    <a:lnTo>
                      <a:pt x="2438" y="24"/>
                    </a:lnTo>
                    <a:lnTo>
                      <a:pt x="2438" y="16"/>
                    </a:lnTo>
                    <a:lnTo>
                      <a:pt x="2438" y="16"/>
                    </a:lnTo>
                    <a:lnTo>
                      <a:pt x="2440" y="14"/>
                    </a:lnTo>
                    <a:lnTo>
                      <a:pt x="2442" y="14"/>
                    </a:lnTo>
                    <a:lnTo>
                      <a:pt x="2442" y="14"/>
                    </a:lnTo>
                    <a:lnTo>
                      <a:pt x="2446" y="16"/>
                    </a:lnTo>
                    <a:lnTo>
                      <a:pt x="2448" y="18"/>
                    </a:lnTo>
                    <a:lnTo>
                      <a:pt x="2452" y="20"/>
                    </a:lnTo>
                    <a:lnTo>
                      <a:pt x="2456" y="22"/>
                    </a:lnTo>
                    <a:lnTo>
                      <a:pt x="2456" y="22"/>
                    </a:lnTo>
                    <a:lnTo>
                      <a:pt x="2458" y="26"/>
                    </a:lnTo>
                    <a:lnTo>
                      <a:pt x="2462" y="26"/>
                    </a:lnTo>
                    <a:lnTo>
                      <a:pt x="2464" y="22"/>
                    </a:lnTo>
                    <a:lnTo>
                      <a:pt x="2466" y="14"/>
                    </a:lnTo>
                    <a:lnTo>
                      <a:pt x="2466" y="14"/>
                    </a:lnTo>
                    <a:lnTo>
                      <a:pt x="2468" y="14"/>
                    </a:lnTo>
                    <a:lnTo>
                      <a:pt x="2468" y="14"/>
                    </a:lnTo>
                    <a:lnTo>
                      <a:pt x="2472" y="22"/>
                    </a:lnTo>
                    <a:lnTo>
                      <a:pt x="2476" y="24"/>
                    </a:lnTo>
                    <a:lnTo>
                      <a:pt x="2480" y="22"/>
                    </a:lnTo>
                    <a:lnTo>
                      <a:pt x="2484" y="18"/>
                    </a:lnTo>
                    <a:lnTo>
                      <a:pt x="2484" y="18"/>
                    </a:lnTo>
                    <a:lnTo>
                      <a:pt x="2490" y="14"/>
                    </a:lnTo>
                    <a:lnTo>
                      <a:pt x="2494" y="12"/>
                    </a:lnTo>
                    <a:lnTo>
                      <a:pt x="2500" y="12"/>
                    </a:lnTo>
                    <a:lnTo>
                      <a:pt x="2504" y="16"/>
                    </a:lnTo>
                    <a:lnTo>
                      <a:pt x="2504" y="16"/>
                    </a:lnTo>
                    <a:lnTo>
                      <a:pt x="2506" y="18"/>
                    </a:lnTo>
                    <a:lnTo>
                      <a:pt x="2510" y="16"/>
                    </a:lnTo>
                    <a:lnTo>
                      <a:pt x="2510" y="16"/>
                    </a:lnTo>
                    <a:lnTo>
                      <a:pt x="2518" y="10"/>
                    </a:lnTo>
                    <a:lnTo>
                      <a:pt x="2520" y="12"/>
                    </a:lnTo>
                    <a:lnTo>
                      <a:pt x="2524" y="16"/>
                    </a:lnTo>
                    <a:lnTo>
                      <a:pt x="2524" y="16"/>
                    </a:lnTo>
                    <a:lnTo>
                      <a:pt x="2526" y="18"/>
                    </a:lnTo>
                    <a:lnTo>
                      <a:pt x="2526" y="18"/>
                    </a:lnTo>
                    <a:lnTo>
                      <a:pt x="2530" y="16"/>
                    </a:lnTo>
                    <a:lnTo>
                      <a:pt x="2530" y="16"/>
                    </a:lnTo>
                    <a:lnTo>
                      <a:pt x="2532" y="14"/>
                    </a:lnTo>
                    <a:lnTo>
                      <a:pt x="2534" y="14"/>
                    </a:lnTo>
                    <a:lnTo>
                      <a:pt x="2534" y="14"/>
                    </a:lnTo>
                    <a:lnTo>
                      <a:pt x="2542" y="16"/>
                    </a:lnTo>
                    <a:lnTo>
                      <a:pt x="2542" y="16"/>
                    </a:lnTo>
                    <a:lnTo>
                      <a:pt x="2544" y="16"/>
                    </a:lnTo>
                    <a:lnTo>
                      <a:pt x="2544" y="16"/>
                    </a:lnTo>
                    <a:lnTo>
                      <a:pt x="2548" y="16"/>
                    </a:lnTo>
                    <a:lnTo>
                      <a:pt x="2546" y="10"/>
                    </a:lnTo>
                    <a:lnTo>
                      <a:pt x="2546" y="10"/>
                    </a:lnTo>
                    <a:lnTo>
                      <a:pt x="2548" y="8"/>
                    </a:lnTo>
                    <a:lnTo>
                      <a:pt x="2548" y="8"/>
                    </a:lnTo>
                    <a:lnTo>
                      <a:pt x="2558" y="16"/>
                    </a:lnTo>
                    <a:lnTo>
                      <a:pt x="2558" y="16"/>
                    </a:lnTo>
                    <a:lnTo>
                      <a:pt x="2560" y="18"/>
                    </a:lnTo>
                    <a:lnTo>
                      <a:pt x="2560" y="18"/>
                    </a:lnTo>
                    <a:lnTo>
                      <a:pt x="2562" y="18"/>
                    </a:lnTo>
                    <a:lnTo>
                      <a:pt x="2564" y="18"/>
                    </a:lnTo>
                    <a:lnTo>
                      <a:pt x="2566" y="16"/>
                    </a:lnTo>
                    <a:lnTo>
                      <a:pt x="2566" y="16"/>
                    </a:lnTo>
                    <a:lnTo>
                      <a:pt x="2570" y="12"/>
                    </a:lnTo>
                    <a:lnTo>
                      <a:pt x="2572" y="12"/>
                    </a:lnTo>
                    <a:lnTo>
                      <a:pt x="2574" y="16"/>
                    </a:lnTo>
                    <a:lnTo>
                      <a:pt x="2576" y="24"/>
                    </a:lnTo>
                    <a:lnTo>
                      <a:pt x="2576" y="24"/>
                    </a:lnTo>
                    <a:lnTo>
                      <a:pt x="2582" y="28"/>
                    </a:lnTo>
                    <a:lnTo>
                      <a:pt x="2588" y="30"/>
                    </a:lnTo>
                    <a:lnTo>
                      <a:pt x="2588" y="30"/>
                    </a:lnTo>
                    <a:lnTo>
                      <a:pt x="2592" y="30"/>
                    </a:lnTo>
                    <a:lnTo>
                      <a:pt x="2594" y="30"/>
                    </a:lnTo>
                    <a:lnTo>
                      <a:pt x="2596" y="26"/>
                    </a:lnTo>
                    <a:lnTo>
                      <a:pt x="2596" y="22"/>
                    </a:lnTo>
                    <a:lnTo>
                      <a:pt x="2596" y="22"/>
                    </a:lnTo>
                    <a:lnTo>
                      <a:pt x="2598" y="16"/>
                    </a:lnTo>
                    <a:lnTo>
                      <a:pt x="2600" y="14"/>
                    </a:lnTo>
                    <a:lnTo>
                      <a:pt x="2602" y="14"/>
                    </a:lnTo>
                    <a:lnTo>
                      <a:pt x="2602" y="14"/>
                    </a:lnTo>
                    <a:lnTo>
                      <a:pt x="2606" y="16"/>
                    </a:lnTo>
                    <a:lnTo>
                      <a:pt x="2610" y="16"/>
                    </a:lnTo>
                    <a:lnTo>
                      <a:pt x="2616" y="16"/>
                    </a:lnTo>
                    <a:lnTo>
                      <a:pt x="2620" y="18"/>
                    </a:lnTo>
                    <a:lnTo>
                      <a:pt x="2620" y="18"/>
                    </a:lnTo>
                    <a:lnTo>
                      <a:pt x="2622" y="18"/>
                    </a:lnTo>
                    <a:lnTo>
                      <a:pt x="2626" y="18"/>
                    </a:lnTo>
                    <a:lnTo>
                      <a:pt x="2630" y="14"/>
                    </a:lnTo>
                    <a:lnTo>
                      <a:pt x="2630" y="14"/>
                    </a:lnTo>
                    <a:lnTo>
                      <a:pt x="2632" y="14"/>
                    </a:lnTo>
                    <a:lnTo>
                      <a:pt x="2632" y="16"/>
                    </a:lnTo>
                    <a:lnTo>
                      <a:pt x="2632" y="16"/>
                    </a:lnTo>
                    <a:lnTo>
                      <a:pt x="2636" y="18"/>
                    </a:lnTo>
                    <a:lnTo>
                      <a:pt x="2638" y="14"/>
                    </a:lnTo>
                    <a:lnTo>
                      <a:pt x="2638" y="14"/>
                    </a:lnTo>
                    <a:lnTo>
                      <a:pt x="2640" y="12"/>
                    </a:lnTo>
                    <a:lnTo>
                      <a:pt x="2644" y="10"/>
                    </a:lnTo>
                    <a:lnTo>
                      <a:pt x="2646" y="8"/>
                    </a:lnTo>
                    <a:lnTo>
                      <a:pt x="2648" y="4"/>
                    </a:lnTo>
                    <a:lnTo>
                      <a:pt x="2648" y="4"/>
                    </a:lnTo>
                    <a:lnTo>
                      <a:pt x="2648" y="2"/>
                    </a:lnTo>
                    <a:lnTo>
                      <a:pt x="2650" y="0"/>
                    </a:lnTo>
                    <a:lnTo>
                      <a:pt x="2652" y="2"/>
                    </a:lnTo>
                    <a:lnTo>
                      <a:pt x="2654" y="6"/>
                    </a:lnTo>
                    <a:lnTo>
                      <a:pt x="2654" y="6"/>
                    </a:lnTo>
                    <a:lnTo>
                      <a:pt x="2656" y="12"/>
                    </a:lnTo>
                    <a:lnTo>
                      <a:pt x="2658" y="16"/>
                    </a:lnTo>
                    <a:lnTo>
                      <a:pt x="2660" y="14"/>
                    </a:lnTo>
                    <a:lnTo>
                      <a:pt x="2664" y="12"/>
                    </a:lnTo>
                    <a:lnTo>
                      <a:pt x="2664" y="12"/>
                    </a:lnTo>
                    <a:lnTo>
                      <a:pt x="2668" y="10"/>
                    </a:lnTo>
                    <a:lnTo>
                      <a:pt x="2670" y="10"/>
                    </a:lnTo>
                    <a:lnTo>
                      <a:pt x="2672" y="14"/>
                    </a:lnTo>
                    <a:lnTo>
                      <a:pt x="2672" y="14"/>
                    </a:lnTo>
                    <a:lnTo>
                      <a:pt x="2676" y="16"/>
                    </a:lnTo>
                    <a:lnTo>
                      <a:pt x="2678" y="14"/>
                    </a:lnTo>
                    <a:lnTo>
                      <a:pt x="2678" y="14"/>
                    </a:lnTo>
                    <a:lnTo>
                      <a:pt x="2680" y="12"/>
                    </a:lnTo>
                    <a:lnTo>
                      <a:pt x="2682" y="12"/>
                    </a:lnTo>
                    <a:lnTo>
                      <a:pt x="2682" y="12"/>
                    </a:lnTo>
                    <a:lnTo>
                      <a:pt x="2684" y="14"/>
                    </a:lnTo>
                    <a:lnTo>
                      <a:pt x="2686" y="16"/>
                    </a:lnTo>
                    <a:lnTo>
                      <a:pt x="2692" y="14"/>
                    </a:lnTo>
                    <a:lnTo>
                      <a:pt x="2696" y="8"/>
                    </a:lnTo>
                    <a:lnTo>
                      <a:pt x="2702" y="6"/>
                    </a:lnTo>
                    <a:lnTo>
                      <a:pt x="2702" y="6"/>
                    </a:lnTo>
                    <a:lnTo>
                      <a:pt x="2704" y="8"/>
                    </a:lnTo>
                    <a:lnTo>
                      <a:pt x="2704" y="8"/>
                    </a:lnTo>
                    <a:lnTo>
                      <a:pt x="2708" y="12"/>
                    </a:lnTo>
                    <a:lnTo>
                      <a:pt x="2710" y="14"/>
                    </a:lnTo>
                    <a:lnTo>
                      <a:pt x="2714" y="14"/>
                    </a:lnTo>
                    <a:lnTo>
                      <a:pt x="2716" y="10"/>
                    </a:lnTo>
                    <a:lnTo>
                      <a:pt x="2716" y="10"/>
                    </a:lnTo>
                    <a:lnTo>
                      <a:pt x="2720" y="8"/>
                    </a:lnTo>
                    <a:lnTo>
                      <a:pt x="2722" y="8"/>
                    </a:lnTo>
                    <a:lnTo>
                      <a:pt x="2728" y="12"/>
                    </a:lnTo>
                    <a:lnTo>
                      <a:pt x="2728" y="12"/>
                    </a:lnTo>
                    <a:lnTo>
                      <a:pt x="2734" y="16"/>
                    </a:lnTo>
                    <a:lnTo>
                      <a:pt x="2740" y="18"/>
                    </a:lnTo>
                    <a:lnTo>
                      <a:pt x="2748" y="18"/>
                    </a:lnTo>
                    <a:lnTo>
                      <a:pt x="2754" y="16"/>
                    </a:lnTo>
                    <a:lnTo>
                      <a:pt x="2754" y="16"/>
                    </a:lnTo>
                    <a:lnTo>
                      <a:pt x="2756" y="16"/>
                    </a:lnTo>
                    <a:lnTo>
                      <a:pt x="2758" y="18"/>
                    </a:lnTo>
                    <a:lnTo>
                      <a:pt x="2758" y="18"/>
                    </a:lnTo>
                    <a:lnTo>
                      <a:pt x="2760" y="24"/>
                    </a:lnTo>
                    <a:lnTo>
                      <a:pt x="2762" y="22"/>
                    </a:lnTo>
                    <a:lnTo>
                      <a:pt x="2764" y="16"/>
                    </a:lnTo>
                    <a:lnTo>
                      <a:pt x="2764" y="16"/>
                    </a:lnTo>
                    <a:lnTo>
                      <a:pt x="2764" y="14"/>
                    </a:lnTo>
                    <a:lnTo>
                      <a:pt x="2766" y="12"/>
                    </a:lnTo>
                    <a:lnTo>
                      <a:pt x="2768" y="14"/>
                    </a:lnTo>
                    <a:lnTo>
                      <a:pt x="2768" y="14"/>
                    </a:lnTo>
                    <a:lnTo>
                      <a:pt x="2776" y="16"/>
                    </a:lnTo>
                    <a:lnTo>
                      <a:pt x="2776" y="16"/>
                    </a:lnTo>
                    <a:lnTo>
                      <a:pt x="2780" y="18"/>
                    </a:lnTo>
                    <a:lnTo>
                      <a:pt x="2782" y="20"/>
                    </a:lnTo>
                    <a:lnTo>
                      <a:pt x="2790" y="18"/>
                    </a:lnTo>
                    <a:lnTo>
                      <a:pt x="2798" y="14"/>
                    </a:lnTo>
                    <a:lnTo>
                      <a:pt x="2800" y="14"/>
                    </a:lnTo>
                    <a:lnTo>
                      <a:pt x="2804" y="16"/>
                    </a:lnTo>
                    <a:lnTo>
                      <a:pt x="2804" y="16"/>
                    </a:lnTo>
                    <a:lnTo>
                      <a:pt x="2808" y="16"/>
                    </a:lnTo>
                    <a:lnTo>
                      <a:pt x="2812" y="16"/>
                    </a:lnTo>
                    <a:lnTo>
                      <a:pt x="2820" y="12"/>
                    </a:lnTo>
                    <a:lnTo>
                      <a:pt x="2820" y="12"/>
                    </a:lnTo>
                    <a:lnTo>
                      <a:pt x="2826" y="12"/>
                    </a:lnTo>
                    <a:lnTo>
                      <a:pt x="2832" y="12"/>
                    </a:lnTo>
                    <a:lnTo>
                      <a:pt x="2838" y="14"/>
                    </a:lnTo>
                    <a:lnTo>
                      <a:pt x="2844" y="14"/>
                    </a:lnTo>
                    <a:lnTo>
                      <a:pt x="2844" y="14"/>
                    </a:lnTo>
                    <a:lnTo>
                      <a:pt x="2846" y="16"/>
                    </a:lnTo>
                    <a:lnTo>
                      <a:pt x="2848" y="18"/>
                    </a:lnTo>
                    <a:lnTo>
                      <a:pt x="2850" y="22"/>
                    </a:lnTo>
                    <a:lnTo>
                      <a:pt x="2852" y="22"/>
                    </a:lnTo>
                    <a:lnTo>
                      <a:pt x="2854" y="20"/>
                    </a:lnTo>
                    <a:lnTo>
                      <a:pt x="2854" y="20"/>
                    </a:lnTo>
                    <a:lnTo>
                      <a:pt x="2858" y="16"/>
                    </a:lnTo>
                    <a:lnTo>
                      <a:pt x="2864" y="16"/>
                    </a:lnTo>
                    <a:lnTo>
                      <a:pt x="2870" y="18"/>
                    </a:lnTo>
                    <a:lnTo>
                      <a:pt x="2876" y="16"/>
                    </a:lnTo>
                    <a:lnTo>
                      <a:pt x="2876" y="16"/>
                    </a:lnTo>
                    <a:lnTo>
                      <a:pt x="2880" y="14"/>
                    </a:lnTo>
                    <a:lnTo>
                      <a:pt x="2884" y="14"/>
                    </a:lnTo>
                    <a:lnTo>
                      <a:pt x="2886" y="16"/>
                    </a:lnTo>
                    <a:lnTo>
                      <a:pt x="2886" y="16"/>
                    </a:lnTo>
                    <a:lnTo>
                      <a:pt x="2886" y="18"/>
                    </a:lnTo>
                    <a:lnTo>
                      <a:pt x="2886" y="16"/>
                    </a:lnTo>
                    <a:lnTo>
                      <a:pt x="2886" y="16"/>
                    </a:lnTo>
                    <a:lnTo>
                      <a:pt x="2890" y="16"/>
                    </a:lnTo>
                    <a:lnTo>
                      <a:pt x="2894" y="16"/>
                    </a:lnTo>
                    <a:lnTo>
                      <a:pt x="2902" y="20"/>
                    </a:lnTo>
                    <a:lnTo>
                      <a:pt x="2910" y="26"/>
                    </a:lnTo>
                    <a:lnTo>
                      <a:pt x="2914" y="28"/>
                    </a:lnTo>
                    <a:lnTo>
                      <a:pt x="2918" y="28"/>
                    </a:lnTo>
                    <a:lnTo>
                      <a:pt x="2918" y="28"/>
                    </a:lnTo>
                    <a:lnTo>
                      <a:pt x="2920" y="28"/>
                    </a:lnTo>
                    <a:lnTo>
                      <a:pt x="2920" y="26"/>
                    </a:lnTo>
                    <a:lnTo>
                      <a:pt x="2918" y="24"/>
                    </a:lnTo>
                    <a:lnTo>
                      <a:pt x="2918" y="24"/>
                    </a:lnTo>
                    <a:lnTo>
                      <a:pt x="2918" y="18"/>
                    </a:lnTo>
                    <a:lnTo>
                      <a:pt x="2920" y="16"/>
                    </a:lnTo>
                    <a:lnTo>
                      <a:pt x="2922" y="14"/>
                    </a:lnTo>
                    <a:lnTo>
                      <a:pt x="2922" y="14"/>
                    </a:lnTo>
                    <a:lnTo>
                      <a:pt x="2928" y="12"/>
                    </a:lnTo>
                    <a:lnTo>
                      <a:pt x="2934" y="12"/>
                    </a:lnTo>
                    <a:lnTo>
                      <a:pt x="2942" y="10"/>
                    </a:lnTo>
                    <a:lnTo>
                      <a:pt x="2948" y="12"/>
                    </a:lnTo>
                    <a:lnTo>
                      <a:pt x="2948" y="12"/>
                    </a:lnTo>
                    <a:lnTo>
                      <a:pt x="2954" y="16"/>
                    </a:lnTo>
                    <a:lnTo>
                      <a:pt x="2960" y="16"/>
                    </a:lnTo>
                    <a:lnTo>
                      <a:pt x="2968" y="12"/>
                    </a:lnTo>
                    <a:lnTo>
                      <a:pt x="2974" y="6"/>
                    </a:lnTo>
                    <a:lnTo>
                      <a:pt x="2974" y="6"/>
                    </a:lnTo>
                    <a:lnTo>
                      <a:pt x="2976" y="2"/>
                    </a:lnTo>
                    <a:lnTo>
                      <a:pt x="2978" y="2"/>
                    </a:lnTo>
                    <a:lnTo>
                      <a:pt x="2978" y="4"/>
                    </a:lnTo>
                    <a:lnTo>
                      <a:pt x="2980" y="8"/>
                    </a:lnTo>
                    <a:lnTo>
                      <a:pt x="2980" y="8"/>
                    </a:lnTo>
                    <a:lnTo>
                      <a:pt x="2982" y="12"/>
                    </a:lnTo>
                    <a:lnTo>
                      <a:pt x="2984" y="14"/>
                    </a:lnTo>
                    <a:lnTo>
                      <a:pt x="2988" y="10"/>
                    </a:lnTo>
                    <a:lnTo>
                      <a:pt x="2988" y="10"/>
                    </a:lnTo>
                    <a:lnTo>
                      <a:pt x="2992" y="8"/>
                    </a:lnTo>
                    <a:lnTo>
                      <a:pt x="2992" y="6"/>
                    </a:lnTo>
                    <a:lnTo>
                      <a:pt x="2994" y="6"/>
                    </a:lnTo>
                    <a:lnTo>
                      <a:pt x="2994" y="6"/>
                    </a:lnTo>
                    <a:lnTo>
                      <a:pt x="2998" y="10"/>
                    </a:lnTo>
                    <a:lnTo>
                      <a:pt x="2998" y="10"/>
                    </a:lnTo>
                    <a:lnTo>
                      <a:pt x="3002" y="12"/>
                    </a:lnTo>
                    <a:lnTo>
                      <a:pt x="3004" y="10"/>
                    </a:lnTo>
                    <a:lnTo>
                      <a:pt x="3008" y="10"/>
                    </a:lnTo>
                    <a:lnTo>
                      <a:pt x="3012" y="10"/>
                    </a:lnTo>
                    <a:lnTo>
                      <a:pt x="3012" y="10"/>
                    </a:lnTo>
                    <a:lnTo>
                      <a:pt x="3012" y="12"/>
                    </a:lnTo>
                    <a:lnTo>
                      <a:pt x="3012" y="12"/>
                    </a:lnTo>
                    <a:lnTo>
                      <a:pt x="3016" y="14"/>
                    </a:lnTo>
                    <a:lnTo>
                      <a:pt x="3018" y="14"/>
                    </a:lnTo>
                    <a:lnTo>
                      <a:pt x="3024" y="6"/>
                    </a:lnTo>
                    <a:lnTo>
                      <a:pt x="3024" y="6"/>
                    </a:lnTo>
                    <a:lnTo>
                      <a:pt x="3026" y="4"/>
                    </a:lnTo>
                    <a:lnTo>
                      <a:pt x="3028" y="4"/>
                    </a:lnTo>
                    <a:lnTo>
                      <a:pt x="3034" y="12"/>
                    </a:lnTo>
                    <a:lnTo>
                      <a:pt x="3034" y="12"/>
                    </a:lnTo>
                    <a:lnTo>
                      <a:pt x="3036" y="14"/>
                    </a:lnTo>
                    <a:lnTo>
                      <a:pt x="3036" y="14"/>
                    </a:lnTo>
                    <a:lnTo>
                      <a:pt x="3040" y="14"/>
                    </a:lnTo>
                    <a:lnTo>
                      <a:pt x="3042" y="12"/>
                    </a:lnTo>
                    <a:lnTo>
                      <a:pt x="3042" y="12"/>
                    </a:lnTo>
                    <a:lnTo>
                      <a:pt x="3046" y="8"/>
                    </a:lnTo>
                    <a:lnTo>
                      <a:pt x="3048" y="10"/>
                    </a:lnTo>
                    <a:lnTo>
                      <a:pt x="3048" y="10"/>
                    </a:lnTo>
                    <a:lnTo>
                      <a:pt x="3064" y="16"/>
                    </a:lnTo>
                    <a:lnTo>
                      <a:pt x="3074" y="16"/>
                    </a:lnTo>
                    <a:lnTo>
                      <a:pt x="3078" y="16"/>
                    </a:lnTo>
                    <a:lnTo>
                      <a:pt x="3082" y="14"/>
                    </a:lnTo>
                    <a:lnTo>
                      <a:pt x="3082" y="14"/>
                    </a:lnTo>
                    <a:lnTo>
                      <a:pt x="3084" y="16"/>
                    </a:lnTo>
                    <a:lnTo>
                      <a:pt x="3084" y="16"/>
                    </a:lnTo>
                    <a:lnTo>
                      <a:pt x="3086" y="22"/>
                    </a:lnTo>
                    <a:lnTo>
                      <a:pt x="3086" y="22"/>
                    </a:lnTo>
                    <a:lnTo>
                      <a:pt x="3088" y="22"/>
                    </a:lnTo>
                    <a:lnTo>
                      <a:pt x="3088" y="22"/>
                    </a:lnTo>
                    <a:lnTo>
                      <a:pt x="3090" y="16"/>
                    </a:lnTo>
                    <a:lnTo>
                      <a:pt x="3092" y="14"/>
                    </a:lnTo>
                    <a:lnTo>
                      <a:pt x="3094" y="14"/>
                    </a:lnTo>
                    <a:lnTo>
                      <a:pt x="3098" y="14"/>
                    </a:lnTo>
                    <a:lnTo>
                      <a:pt x="3102" y="18"/>
                    </a:lnTo>
                    <a:lnTo>
                      <a:pt x="3104" y="18"/>
                    </a:lnTo>
                    <a:lnTo>
                      <a:pt x="3108" y="16"/>
                    </a:lnTo>
                    <a:lnTo>
                      <a:pt x="3108" y="16"/>
                    </a:lnTo>
                    <a:lnTo>
                      <a:pt x="3110" y="20"/>
                    </a:lnTo>
                    <a:lnTo>
                      <a:pt x="3110" y="22"/>
                    </a:lnTo>
                    <a:lnTo>
                      <a:pt x="3112" y="22"/>
                    </a:lnTo>
                    <a:lnTo>
                      <a:pt x="3114" y="20"/>
                    </a:lnTo>
                    <a:lnTo>
                      <a:pt x="3118" y="16"/>
                    </a:lnTo>
                    <a:lnTo>
                      <a:pt x="3120" y="14"/>
                    </a:lnTo>
                    <a:lnTo>
                      <a:pt x="3120" y="14"/>
                    </a:lnTo>
                    <a:lnTo>
                      <a:pt x="3124" y="12"/>
                    </a:lnTo>
                    <a:lnTo>
                      <a:pt x="3126" y="12"/>
                    </a:lnTo>
                    <a:lnTo>
                      <a:pt x="3128" y="14"/>
                    </a:lnTo>
                    <a:lnTo>
                      <a:pt x="3128" y="14"/>
                    </a:lnTo>
                    <a:lnTo>
                      <a:pt x="3134" y="16"/>
                    </a:lnTo>
                    <a:lnTo>
                      <a:pt x="3138" y="16"/>
                    </a:lnTo>
                    <a:lnTo>
                      <a:pt x="3148" y="10"/>
                    </a:lnTo>
                    <a:lnTo>
                      <a:pt x="3148" y="10"/>
                    </a:lnTo>
                    <a:lnTo>
                      <a:pt x="3154" y="12"/>
                    </a:lnTo>
                    <a:lnTo>
                      <a:pt x="3160" y="12"/>
                    </a:lnTo>
                    <a:lnTo>
                      <a:pt x="3160" y="12"/>
                    </a:lnTo>
                    <a:lnTo>
                      <a:pt x="3166" y="14"/>
                    </a:lnTo>
                    <a:lnTo>
                      <a:pt x="3170" y="18"/>
                    </a:lnTo>
                    <a:lnTo>
                      <a:pt x="3176" y="18"/>
                    </a:lnTo>
                    <a:lnTo>
                      <a:pt x="3180" y="18"/>
                    </a:lnTo>
                    <a:lnTo>
                      <a:pt x="3182" y="16"/>
                    </a:lnTo>
                    <a:lnTo>
                      <a:pt x="3182" y="16"/>
                    </a:lnTo>
                    <a:lnTo>
                      <a:pt x="3190" y="14"/>
                    </a:lnTo>
                    <a:lnTo>
                      <a:pt x="3198" y="8"/>
                    </a:lnTo>
                    <a:lnTo>
                      <a:pt x="3202" y="8"/>
                    </a:lnTo>
                    <a:lnTo>
                      <a:pt x="3206" y="8"/>
                    </a:lnTo>
                    <a:lnTo>
                      <a:pt x="3210" y="10"/>
                    </a:lnTo>
                    <a:lnTo>
                      <a:pt x="3212" y="16"/>
                    </a:lnTo>
                    <a:lnTo>
                      <a:pt x="3212" y="16"/>
                    </a:lnTo>
                    <a:lnTo>
                      <a:pt x="3216" y="20"/>
                    </a:lnTo>
                    <a:lnTo>
                      <a:pt x="3216" y="20"/>
                    </a:lnTo>
                    <a:lnTo>
                      <a:pt x="3218" y="18"/>
                    </a:lnTo>
                    <a:lnTo>
                      <a:pt x="3218" y="18"/>
                    </a:lnTo>
                    <a:lnTo>
                      <a:pt x="3222" y="14"/>
                    </a:lnTo>
                    <a:lnTo>
                      <a:pt x="3222" y="12"/>
                    </a:lnTo>
                    <a:lnTo>
                      <a:pt x="3224" y="14"/>
                    </a:lnTo>
                    <a:lnTo>
                      <a:pt x="3228" y="18"/>
                    </a:lnTo>
                    <a:lnTo>
                      <a:pt x="3230" y="24"/>
                    </a:lnTo>
                    <a:lnTo>
                      <a:pt x="3230" y="24"/>
                    </a:lnTo>
                    <a:lnTo>
                      <a:pt x="3234" y="34"/>
                    </a:lnTo>
                    <a:lnTo>
                      <a:pt x="3236" y="40"/>
                    </a:lnTo>
                    <a:lnTo>
                      <a:pt x="3236" y="50"/>
                    </a:lnTo>
                    <a:lnTo>
                      <a:pt x="3236" y="50"/>
                    </a:lnTo>
                    <a:lnTo>
                      <a:pt x="3238" y="58"/>
                    </a:lnTo>
                    <a:lnTo>
                      <a:pt x="3240" y="60"/>
                    </a:lnTo>
                    <a:lnTo>
                      <a:pt x="3242" y="60"/>
                    </a:lnTo>
                    <a:lnTo>
                      <a:pt x="3242" y="60"/>
                    </a:lnTo>
                    <a:lnTo>
                      <a:pt x="3246" y="60"/>
                    </a:lnTo>
                    <a:lnTo>
                      <a:pt x="3248" y="64"/>
                    </a:lnTo>
                    <a:lnTo>
                      <a:pt x="3252" y="78"/>
                    </a:lnTo>
                    <a:lnTo>
                      <a:pt x="3252" y="78"/>
                    </a:lnTo>
                    <a:lnTo>
                      <a:pt x="3256" y="86"/>
                    </a:lnTo>
                    <a:lnTo>
                      <a:pt x="3258" y="86"/>
                    </a:lnTo>
                    <a:lnTo>
                      <a:pt x="3260" y="84"/>
                    </a:lnTo>
                    <a:lnTo>
                      <a:pt x="3260" y="84"/>
                    </a:lnTo>
                    <a:lnTo>
                      <a:pt x="3262" y="80"/>
                    </a:lnTo>
                    <a:lnTo>
                      <a:pt x="3264" y="80"/>
                    </a:lnTo>
                    <a:lnTo>
                      <a:pt x="3266" y="82"/>
                    </a:lnTo>
                    <a:lnTo>
                      <a:pt x="3266" y="88"/>
                    </a:lnTo>
                    <a:lnTo>
                      <a:pt x="3266" y="88"/>
                    </a:lnTo>
                    <a:lnTo>
                      <a:pt x="3268" y="100"/>
                    </a:lnTo>
                    <a:lnTo>
                      <a:pt x="3266" y="104"/>
                    </a:lnTo>
                    <a:lnTo>
                      <a:pt x="3264" y="106"/>
                    </a:lnTo>
                    <a:lnTo>
                      <a:pt x="3264" y="106"/>
                    </a:lnTo>
                    <a:lnTo>
                      <a:pt x="3258" y="112"/>
                    </a:lnTo>
                    <a:lnTo>
                      <a:pt x="3254" y="112"/>
                    </a:lnTo>
                    <a:lnTo>
                      <a:pt x="3250" y="112"/>
                    </a:lnTo>
                    <a:lnTo>
                      <a:pt x="3250" y="112"/>
                    </a:lnTo>
                    <a:lnTo>
                      <a:pt x="3246" y="112"/>
                    </a:lnTo>
                    <a:lnTo>
                      <a:pt x="3242" y="116"/>
                    </a:lnTo>
                    <a:lnTo>
                      <a:pt x="3242" y="116"/>
                    </a:lnTo>
                    <a:lnTo>
                      <a:pt x="3238" y="118"/>
                    </a:lnTo>
                    <a:lnTo>
                      <a:pt x="3236" y="116"/>
                    </a:lnTo>
                    <a:lnTo>
                      <a:pt x="3232" y="112"/>
                    </a:lnTo>
                    <a:lnTo>
                      <a:pt x="3230" y="106"/>
                    </a:lnTo>
                    <a:lnTo>
                      <a:pt x="3230" y="106"/>
                    </a:lnTo>
                    <a:lnTo>
                      <a:pt x="3230" y="96"/>
                    </a:lnTo>
                    <a:lnTo>
                      <a:pt x="3232" y="92"/>
                    </a:lnTo>
                    <a:lnTo>
                      <a:pt x="3234" y="92"/>
                    </a:lnTo>
                    <a:lnTo>
                      <a:pt x="3234" y="92"/>
                    </a:lnTo>
                    <a:lnTo>
                      <a:pt x="3236" y="92"/>
                    </a:lnTo>
                    <a:lnTo>
                      <a:pt x="3238" y="92"/>
                    </a:lnTo>
                    <a:lnTo>
                      <a:pt x="3240" y="92"/>
                    </a:lnTo>
                    <a:lnTo>
                      <a:pt x="3240" y="92"/>
                    </a:lnTo>
                    <a:lnTo>
                      <a:pt x="3236" y="78"/>
                    </a:lnTo>
                    <a:lnTo>
                      <a:pt x="3234" y="72"/>
                    </a:lnTo>
                    <a:lnTo>
                      <a:pt x="3232" y="70"/>
                    </a:lnTo>
                    <a:lnTo>
                      <a:pt x="3232" y="70"/>
                    </a:lnTo>
                    <a:lnTo>
                      <a:pt x="3220" y="68"/>
                    </a:lnTo>
                    <a:lnTo>
                      <a:pt x="3216" y="68"/>
                    </a:lnTo>
                    <a:lnTo>
                      <a:pt x="3210" y="68"/>
                    </a:lnTo>
                    <a:lnTo>
                      <a:pt x="3210" y="68"/>
                    </a:lnTo>
                    <a:lnTo>
                      <a:pt x="3208" y="70"/>
                    </a:lnTo>
                    <a:lnTo>
                      <a:pt x="3208" y="70"/>
                    </a:lnTo>
                    <a:lnTo>
                      <a:pt x="3206" y="72"/>
                    </a:lnTo>
                    <a:lnTo>
                      <a:pt x="3206" y="74"/>
                    </a:lnTo>
                    <a:lnTo>
                      <a:pt x="3208" y="76"/>
                    </a:lnTo>
                    <a:lnTo>
                      <a:pt x="3208" y="76"/>
                    </a:lnTo>
                    <a:lnTo>
                      <a:pt x="3210" y="78"/>
                    </a:lnTo>
                    <a:lnTo>
                      <a:pt x="3212" y="80"/>
                    </a:lnTo>
                    <a:lnTo>
                      <a:pt x="3216" y="80"/>
                    </a:lnTo>
                    <a:lnTo>
                      <a:pt x="3216" y="80"/>
                    </a:lnTo>
                    <a:lnTo>
                      <a:pt x="3218" y="80"/>
                    </a:lnTo>
                    <a:lnTo>
                      <a:pt x="3218" y="84"/>
                    </a:lnTo>
                    <a:lnTo>
                      <a:pt x="3218" y="84"/>
                    </a:lnTo>
                    <a:lnTo>
                      <a:pt x="3218" y="90"/>
                    </a:lnTo>
                    <a:lnTo>
                      <a:pt x="3216" y="94"/>
                    </a:lnTo>
                    <a:lnTo>
                      <a:pt x="3216" y="94"/>
                    </a:lnTo>
                    <a:lnTo>
                      <a:pt x="3208" y="102"/>
                    </a:lnTo>
                    <a:lnTo>
                      <a:pt x="3204" y="106"/>
                    </a:lnTo>
                    <a:lnTo>
                      <a:pt x="3200" y="106"/>
                    </a:lnTo>
                    <a:lnTo>
                      <a:pt x="3200" y="106"/>
                    </a:lnTo>
                    <a:lnTo>
                      <a:pt x="3194" y="106"/>
                    </a:lnTo>
                    <a:lnTo>
                      <a:pt x="3192" y="108"/>
                    </a:lnTo>
                    <a:lnTo>
                      <a:pt x="3190" y="112"/>
                    </a:lnTo>
                    <a:lnTo>
                      <a:pt x="3190" y="112"/>
                    </a:lnTo>
                    <a:lnTo>
                      <a:pt x="3188" y="114"/>
                    </a:lnTo>
                    <a:lnTo>
                      <a:pt x="3184" y="114"/>
                    </a:lnTo>
                    <a:lnTo>
                      <a:pt x="3178" y="112"/>
                    </a:lnTo>
                    <a:lnTo>
                      <a:pt x="3178" y="112"/>
                    </a:lnTo>
                    <a:lnTo>
                      <a:pt x="3176" y="108"/>
                    </a:lnTo>
                    <a:lnTo>
                      <a:pt x="3176" y="102"/>
                    </a:lnTo>
                    <a:lnTo>
                      <a:pt x="3176" y="98"/>
                    </a:lnTo>
                    <a:lnTo>
                      <a:pt x="3176" y="90"/>
                    </a:lnTo>
                    <a:lnTo>
                      <a:pt x="3176" y="90"/>
                    </a:lnTo>
                    <a:lnTo>
                      <a:pt x="3178" y="86"/>
                    </a:lnTo>
                    <a:lnTo>
                      <a:pt x="3178" y="86"/>
                    </a:lnTo>
                    <a:lnTo>
                      <a:pt x="3182" y="78"/>
                    </a:lnTo>
                    <a:lnTo>
                      <a:pt x="3184" y="74"/>
                    </a:lnTo>
                    <a:lnTo>
                      <a:pt x="3184" y="68"/>
                    </a:lnTo>
                    <a:lnTo>
                      <a:pt x="3184" y="68"/>
                    </a:lnTo>
                    <a:lnTo>
                      <a:pt x="3182" y="66"/>
                    </a:lnTo>
                    <a:lnTo>
                      <a:pt x="3178" y="66"/>
                    </a:lnTo>
                    <a:lnTo>
                      <a:pt x="3174" y="70"/>
                    </a:lnTo>
                    <a:lnTo>
                      <a:pt x="3174" y="70"/>
                    </a:lnTo>
                    <a:lnTo>
                      <a:pt x="3172" y="72"/>
                    </a:lnTo>
                    <a:lnTo>
                      <a:pt x="3172" y="76"/>
                    </a:lnTo>
                    <a:lnTo>
                      <a:pt x="3172" y="84"/>
                    </a:lnTo>
                    <a:lnTo>
                      <a:pt x="3172" y="84"/>
                    </a:lnTo>
                    <a:lnTo>
                      <a:pt x="3174" y="102"/>
                    </a:lnTo>
                    <a:lnTo>
                      <a:pt x="3174" y="110"/>
                    </a:lnTo>
                    <a:lnTo>
                      <a:pt x="3174" y="120"/>
                    </a:lnTo>
                    <a:lnTo>
                      <a:pt x="3174" y="120"/>
                    </a:lnTo>
                    <a:lnTo>
                      <a:pt x="3170" y="128"/>
                    </a:lnTo>
                    <a:lnTo>
                      <a:pt x="3168" y="128"/>
                    </a:lnTo>
                    <a:lnTo>
                      <a:pt x="3166" y="124"/>
                    </a:lnTo>
                    <a:lnTo>
                      <a:pt x="3166" y="124"/>
                    </a:lnTo>
                    <a:lnTo>
                      <a:pt x="3164" y="122"/>
                    </a:lnTo>
                    <a:lnTo>
                      <a:pt x="3162" y="120"/>
                    </a:lnTo>
                    <a:lnTo>
                      <a:pt x="3158" y="118"/>
                    </a:lnTo>
                    <a:lnTo>
                      <a:pt x="3158" y="118"/>
                    </a:lnTo>
                    <a:lnTo>
                      <a:pt x="3154" y="116"/>
                    </a:lnTo>
                    <a:lnTo>
                      <a:pt x="3150" y="116"/>
                    </a:lnTo>
                    <a:lnTo>
                      <a:pt x="3146" y="116"/>
                    </a:lnTo>
                    <a:lnTo>
                      <a:pt x="3144" y="112"/>
                    </a:lnTo>
                    <a:lnTo>
                      <a:pt x="3144" y="112"/>
                    </a:lnTo>
                    <a:lnTo>
                      <a:pt x="3142" y="112"/>
                    </a:lnTo>
                    <a:lnTo>
                      <a:pt x="3142" y="114"/>
                    </a:lnTo>
                    <a:lnTo>
                      <a:pt x="3142" y="114"/>
                    </a:lnTo>
                    <a:lnTo>
                      <a:pt x="3138" y="122"/>
                    </a:lnTo>
                    <a:lnTo>
                      <a:pt x="3134" y="124"/>
                    </a:lnTo>
                    <a:lnTo>
                      <a:pt x="3128" y="124"/>
                    </a:lnTo>
                    <a:lnTo>
                      <a:pt x="3124" y="124"/>
                    </a:lnTo>
                    <a:lnTo>
                      <a:pt x="3124" y="124"/>
                    </a:lnTo>
                    <a:lnTo>
                      <a:pt x="3118" y="122"/>
                    </a:lnTo>
                    <a:lnTo>
                      <a:pt x="3112" y="124"/>
                    </a:lnTo>
                    <a:lnTo>
                      <a:pt x="3104" y="124"/>
                    </a:lnTo>
                    <a:lnTo>
                      <a:pt x="3098" y="122"/>
                    </a:lnTo>
                    <a:lnTo>
                      <a:pt x="3098" y="122"/>
                    </a:lnTo>
                    <a:lnTo>
                      <a:pt x="3096" y="122"/>
                    </a:lnTo>
                    <a:lnTo>
                      <a:pt x="3092" y="124"/>
                    </a:lnTo>
                    <a:lnTo>
                      <a:pt x="3092" y="124"/>
                    </a:lnTo>
                    <a:lnTo>
                      <a:pt x="3090" y="128"/>
                    </a:lnTo>
                    <a:lnTo>
                      <a:pt x="3088" y="128"/>
                    </a:lnTo>
                    <a:lnTo>
                      <a:pt x="3084" y="126"/>
                    </a:lnTo>
                    <a:lnTo>
                      <a:pt x="3082" y="124"/>
                    </a:lnTo>
                    <a:lnTo>
                      <a:pt x="3082" y="124"/>
                    </a:lnTo>
                    <a:lnTo>
                      <a:pt x="3078" y="120"/>
                    </a:lnTo>
                    <a:lnTo>
                      <a:pt x="3078" y="120"/>
                    </a:lnTo>
                    <a:lnTo>
                      <a:pt x="3076" y="122"/>
                    </a:lnTo>
                    <a:lnTo>
                      <a:pt x="3076" y="122"/>
                    </a:lnTo>
                    <a:lnTo>
                      <a:pt x="3072" y="128"/>
                    </a:lnTo>
                    <a:lnTo>
                      <a:pt x="3070" y="128"/>
                    </a:lnTo>
                    <a:lnTo>
                      <a:pt x="3066" y="126"/>
                    </a:lnTo>
                    <a:lnTo>
                      <a:pt x="3062" y="124"/>
                    </a:lnTo>
                    <a:lnTo>
                      <a:pt x="3062" y="124"/>
                    </a:lnTo>
                    <a:lnTo>
                      <a:pt x="3060" y="122"/>
                    </a:lnTo>
                    <a:lnTo>
                      <a:pt x="3058" y="124"/>
                    </a:lnTo>
                    <a:lnTo>
                      <a:pt x="3058" y="124"/>
                    </a:lnTo>
                    <a:lnTo>
                      <a:pt x="3054" y="128"/>
                    </a:lnTo>
                    <a:lnTo>
                      <a:pt x="3052" y="128"/>
                    </a:lnTo>
                    <a:lnTo>
                      <a:pt x="3048" y="126"/>
                    </a:lnTo>
                    <a:lnTo>
                      <a:pt x="3046" y="120"/>
                    </a:lnTo>
                    <a:lnTo>
                      <a:pt x="3046" y="120"/>
                    </a:lnTo>
                    <a:lnTo>
                      <a:pt x="3044" y="118"/>
                    </a:lnTo>
                    <a:lnTo>
                      <a:pt x="3040" y="120"/>
                    </a:lnTo>
                    <a:lnTo>
                      <a:pt x="3040" y="120"/>
                    </a:lnTo>
                    <a:lnTo>
                      <a:pt x="3036" y="124"/>
                    </a:lnTo>
                    <a:lnTo>
                      <a:pt x="3034" y="126"/>
                    </a:lnTo>
                    <a:lnTo>
                      <a:pt x="3032" y="126"/>
                    </a:lnTo>
                    <a:lnTo>
                      <a:pt x="3028" y="122"/>
                    </a:lnTo>
                    <a:lnTo>
                      <a:pt x="3024" y="112"/>
                    </a:lnTo>
                    <a:lnTo>
                      <a:pt x="3024" y="112"/>
                    </a:lnTo>
                    <a:lnTo>
                      <a:pt x="3024" y="122"/>
                    </a:lnTo>
                    <a:lnTo>
                      <a:pt x="3022" y="126"/>
                    </a:lnTo>
                    <a:lnTo>
                      <a:pt x="3020" y="126"/>
                    </a:lnTo>
                    <a:lnTo>
                      <a:pt x="3016" y="124"/>
                    </a:lnTo>
                    <a:lnTo>
                      <a:pt x="3016" y="124"/>
                    </a:lnTo>
                    <a:lnTo>
                      <a:pt x="3012" y="120"/>
                    </a:lnTo>
                    <a:lnTo>
                      <a:pt x="3010" y="122"/>
                    </a:lnTo>
                    <a:lnTo>
                      <a:pt x="3008" y="126"/>
                    </a:lnTo>
                    <a:lnTo>
                      <a:pt x="3008" y="126"/>
                    </a:lnTo>
                    <a:lnTo>
                      <a:pt x="3006" y="130"/>
                    </a:lnTo>
                    <a:lnTo>
                      <a:pt x="3004" y="132"/>
                    </a:lnTo>
                    <a:lnTo>
                      <a:pt x="3000" y="132"/>
                    </a:lnTo>
                    <a:lnTo>
                      <a:pt x="3000" y="132"/>
                    </a:lnTo>
                    <a:lnTo>
                      <a:pt x="2994" y="130"/>
                    </a:lnTo>
                    <a:lnTo>
                      <a:pt x="2990" y="132"/>
                    </a:lnTo>
                    <a:lnTo>
                      <a:pt x="2980" y="138"/>
                    </a:lnTo>
                    <a:lnTo>
                      <a:pt x="2980" y="138"/>
                    </a:lnTo>
                    <a:lnTo>
                      <a:pt x="2972" y="140"/>
                    </a:lnTo>
                    <a:lnTo>
                      <a:pt x="2966" y="140"/>
                    </a:lnTo>
                    <a:lnTo>
                      <a:pt x="2958" y="136"/>
                    </a:lnTo>
                    <a:lnTo>
                      <a:pt x="2952" y="130"/>
                    </a:lnTo>
                    <a:lnTo>
                      <a:pt x="2952" y="130"/>
                    </a:lnTo>
                    <a:lnTo>
                      <a:pt x="2950" y="128"/>
                    </a:lnTo>
                    <a:lnTo>
                      <a:pt x="2950" y="126"/>
                    </a:lnTo>
                    <a:lnTo>
                      <a:pt x="2948" y="126"/>
                    </a:lnTo>
                    <a:lnTo>
                      <a:pt x="2948" y="126"/>
                    </a:lnTo>
                    <a:lnTo>
                      <a:pt x="2944" y="132"/>
                    </a:lnTo>
                    <a:lnTo>
                      <a:pt x="2940" y="132"/>
                    </a:lnTo>
                    <a:lnTo>
                      <a:pt x="2932" y="126"/>
                    </a:lnTo>
                    <a:lnTo>
                      <a:pt x="2932" y="126"/>
                    </a:lnTo>
                    <a:lnTo>
                      <a:pt x="2930" y="124"/>
                    </a:lnTo>
                    <a:lnTo>
                      <a:pt x="2926" y="124"/>
                    </a:lnTo>
                    <a:lnTo>
                      <a:pt x="2922" y="128"/>
                    </a:lnTo>
                    <a:lnTo>
                      <a:pt x="2912" y="138"/>
                    </a:lnTo>
                    <a:lnTo>
                      <a:pt x="2912" y="138"/>
                    </a:lnTo>
                    <a:lnTo>
                      <a:pt x="2908" y="142"/>
                    </a:lnTo>
                    <a:lnTo>
                      <a:pt x="2906" y="142"/>
                    </a:lnTo>
                    <a:lnTo>
                      <a:pt x="2904" y="138"/>
                    </a:lnTo>
                    <a:lnTo>
                      <a:pt x="2902" y="128"/>
                    </a:lnTo>
                    <a:lnTo>
                      <a:pt x="2902" y="128"/>
                    </a:lnTo>
                    <a:lnTo>
                      <a:pt x="2902" y="122"/>
                    </a:lnTo>
                    <a:lnTo>
                      <a:pt x="2900" y="122"/>
                    </a:lnTo>
                    <a:lnTo>
                      <a:pt x="2898" y="126"/>
                    </a:lnTo>
                    <a:lnTo>
                      <a:pt x="2898" y="126"/>
                    </a:lnTo>
                    <a:lnTo>
                      <a:pt x="2896" y="132"/>
                    </a:lnTo>
                    <a:lnTo>
                      <a:pt x="2894" y="132"/>
                    </a:lnTo>
                    <a:lnTo>
                      <a:pt x="2892" y="130"/>
                    </a:lnTo>
                    <a:lnTo>
                      <a:pt x="2892" y="130"/>
                    </a:lnTo>
                    <a:lnTo>
                      <a:pt x="2888" y="128"/>
                    </a:lnTo>
                    <a:lnTo>
                      <a:pt x="2886" y="130"/>
                    </a:lnTo>
                    <a:lnTo>
                      <a:pt x="2886" y="130"/>
                    </a:lnTo>
                    <a:lnTo>
                      <a:pt x="2882" y="132"/>
                    </a:lnTo>
                    <a:lnTo>
                      <a:pt x="2882" y="130"/>
                    </a:lnTo>
                    <a:lnTo>
                      <a:pt x="2880" y="128"/>
                    </a:lnTo>
                    <a:lnTo>
                      <a:pt x="2880" y="128"/>
                    </a:lnTo>
                    <a:lnTo>
                      <a:pt x="2878" y="120"/>
                    </a:lnTo>
                    <a:lnTo>
                      <a:pt x="2876" y="120"/>
                    </a:lnTo>
                    <a:lnTo>
                      <a:pt x="2872" y="120"/>
                    </a:lnTo>
                    <a:lnTo>
                      <a:pt x="2870" y="116"/>
                    </a:lnTo>
                    <a:lnTo>
                      <a:pt x="2870" y="116"/>
                    </a:lnTo>
                    <a:lnTo>
                      <a:pt x="2868" y="116"/>
                    </a:lnTo>
                    <a:lnTo>
                      <a:pt x="2868" y="116"/>
                    </a:lnTo>
                    <a:lnTo>
                      <a:pt x="2868" y="116"/>
                    </a:lnTo>
                    <a:lnTo>
                      <a:pt x="2868" y="120"/>
                    </a:lnTo>
                    <a:lnTo>
                      <a:pt x="2868" y="120"/>
                    </a:lnTo>
                    <a:lnTo>
                      <a:pt x="2868" y="126"/>
                    </a:lnTo>
                    <a:lnTo>
                      <a:pt x="2866" y="130"/>
                    </a:lnTo>
                    <a:lnTo>
                      <a:pt x="2866" y="130"/>
                    </a:lnTo>
                    <a:lnTo>
                      <a:pt x="2858" y="136"/>
                    </a:lnTo>
                    <a:lnTo>
                      <a:pt x="2850" y="142"/>
                    </a:lnTo>
                    <a:lnTo>
                      <a:pt x="2846" y="144"/>
                    </a:lnTo>
                    <a:lnTo>
                      <a:pt x="2842" y="144"/>
                    </a:lnTo>
                    <a:lnTo>
                      <a:pt x="2838" y="142"/>
                    </a:lnTo>
                    <a:lnTo>
                      <a:pt x="2834" y="138"/>
                    </a:lnTo>
                    <a:lnTo>
                      <a:pt x="2834" y="138"/>
                    </a:lnTo>
                    <a:lnTo>
                      <a:pt x="2830" y="134"/>
                    </a:lnTo>
                    <a:lnTo>
                      <a:pt x="2826" y="130"/>
                    </a:lnTo>
                    <a:lnTo>
                      <a:pt x="2822" y="130"/>
                    </a:lnTo>
                    <a:lnTo>
                      <a:pt x="2818" y="130"/>
                    </a:lnTo>
                    <a:lnTo>
                      <a:pt x="2818" y="130"/>
                    </a:lnTo>
                    <a:lnTo>
                      <a:pt x="2814" y="136"/>
                    </a:lnTo>
                    <a:lnTo>
                      <a:pt x="2808" y="140"/>
                    </a:lnTo>
                    <a:lnTo>
                      <a:pt x="2804" y="140"/>
                    </a:lnTo>
                    <a:lnTo>
                      <a:pt x="2800" y="136"/>
                    </a:lnTo>
                    <a:lnTo>
                      <a:pt x="2800" y="136"/>
                    </a:lnTo>
                    <a:lnTo>
                      <a:pt x="2798" y="134"/>
                    </a:lnTo>
                    <a:lnTo>
                      <a:pt x="2798" y="134"/>
                    </a:lnTo>
                    <a:lnTo>
                      <a:pt x="2796" y="140"/>
                    </a:lnTo>
                    <a:lnTo>
                      <a:pt x="2794" y="144"/>
                    </a:lnTo>
                    <a:lnTo>
                      <a:pt x="2792" y="144"/>
                    </a:lnTo>
                    <a:lnTo>
                      <a:pt x="2790" y="144"/>
                    </a:lnTo>
                    <a:lnTo>
                      <a:pt x="2786" y="140"/>
                    </a:lnTo>
                    <a:lnTo>
                      <a:pt x="2784" y="140"/>
                    </a:lnTo>
                    <a:lnTo>
                      <a:pt x="2782" y="140"/>
                    </a:lnTo>
                    <a:lnTo>
                      <a:pt x="2782" y="140"/>
                    </a:lnTo>
                    <a:lnTo>
                      <a:pt x="2774" y="134"/>
                    </a:lnTo>
                    <a:lnTo>
                      <a:pt x="2774" y="134"/>
                    </a:lnTo>
                    <a:lnTo>
                      <a:pt x="2772" y="130"/>
                    </a:lnTo>
                    <a:lnTo>
                      <a:pt x="2768" y="126"/>
                    </a:lnTo>
                    <a:lnTo>
                      <a:pt x="2764" y="126"/>
                    </a:lnTo>
                    <a:lnTo>
                      <a:pt x="2760" y="132"/>
                    </a:lnTo>
                    <a:lnTo>
                      <a:pt x="2760" y="132"/>
                    </a:lnTo>
                    <a:lnTo>
                      <a:pt x="2758" y="132"/>
                    </a:lnTo>
                    <a:lnTo>
                      <a:pt x="2756" y="132"/>
                    </a:lnTo>
                    <a:lnTo>
                      <a:pt x="2756" y="132"/>
                    </a:lnTo>
                    <a:lnTo>
                      <a:pt x="2754" y="124"/>
                    </a:lnTo>
                    <a:lnTo>
                      <a:pt x="2752" y="120"/>
                    </a:lnTo>
                    <a:lnTo>
                      <a:pt x="2750" y="120"/>
                    </a:lnTo>
                    <a:lnTo>
                      <a:pt x="2750" y="122"/>
                    </a:lnTo>
                    <a:lnTo>
                      <a:pt x="2746" y="130"/>
                    </a:lnTo>
                    <a:lnTo>
                      <a:pt x="2746" y="130"/>
                    </a:lnTo>
                    <a:lnTo>
                      <a:pt x="2746" y="132"/>
                    </a:lnTo>
                    <a:lnTo>
                      <a:pt x="2744" y="132"/>
                    </a:lnTo>
                    <a:lnTo>
                      <a:pt x="2740" y="128"/>
                    </a:lnTo>
                    <a:lnTo>
                      <a:pt x="2740" y="128"/>
                    </a:lnTo>
                    <a:lnTo>
                      <a:pt x="2738" y="126"/>
                    </a:lnTo>
                    <a:lnTo>
                      <a:pt x="2736" y="124"/>
                    </a:lnTo>
                    <a:lnTo>
                      <a:pt x="2732" y="124"/>
                    </a:lnTo>
                    <a:lnTo>
                      <a:pt x="2730" y="128"/>
                    </a:lnTo>
                    <a:lnTo>
                      <a:pt x="2730" y="128"/>
                    </a:lnTo>
                    <a:lnTo>
                      <a:pt x="2726" y="130"/>
                    </a:lnTo>
                    <a:lnTo>
                      <a:pt x="2726" y="130"/>
                    </a:lnTo>
                    <a:lnTo>
                      <a:pt x="2724" y="128"/>
                    </a:lnTo>
                    <a:lnTo>
                      <a:pt x="2724" y="128"/>
                    </a:lnTo>
                    <a:lnTo>
                      <a:pt x="2720" y="124"/>
                    </a:lnTo>
                    <a:lnTo>
                      <a:pt x="2716" y="122"/>
                    </a:lnTo>
                    <a:lnTo>
                      <a:pt x="2714" y="122"/>
                    </a:lnTo>
                    <a:lnTo>
                      <a:pt x="2710" y="126"/>
                    </a:lnTo>
                    <a:lnTo>
                      <a:pt x="2710" y="126"/>
                    </a:lnTo>
                    <a:lnTo>
                      <a:pt x="2706" y="126"/>
                    </a:lnTo>
                    <a:lnTo>
                      <a:pt x="2704" y="126"/>
                    </a:lnTo>
                    <a:lnTo>
                      <a:pt x="2704" y="126"/>
                    </a:lnTo>
                    <a:lnTo>
                      <a:pt x="2702" y="122"/>
                    </a:lnTo>
                    <a:lnTo>
                      <a:pt x="2700" y="120"/>
                    </a:lnTo>
                    <a:lnTo>
                      <a:pt x="2696" y="122"/>
                    </a:lnTo>
                    <a:lnTo>
                      <a:pt x="2694" y="130"/>
                    </a:lnTo>
                    <a:lnTo>
                      <a:pt x="2694" y="130"/>
                    </a:lnTo>
                    <a:lnTo>
                      <a:pt x="2692" y="132"/>
                    </a:lnTo>
                    <a:lnTo>
                      <a:pt x="2690" y="132"/>
                    </a:lnTo>
                    <a:lnTo>
                      <a:pt x="2690" y="130"/>
                    </a:lnTo>
                    <a:lnTo>
                      <a:pt x="2690" y="130"/>
                    </a:lnTo>
                    <a:lnTo>
                      <a:pt x="2688" y="124"/>
                    </a:lnTo>
                    <a:lnTo>
                      <a:pt x="2686" y="124"/>
                    </a:lnTo>
                    <a:lnTo>
                      <a:pt x="2682" y="124"/>
                    </a:lnTo>
                    <a:lnTo>
                      <a:pt x="2680" y="128"/>
                    </a:lnTo>
                    <a:lnTo>
                      <a:pt x="2680" y="128"/>
                    </a:lnTo>
                    <a:lnTo>
                      <a:pt x="2676" y="132"/>
                    </a:lnTo>
                    <a:lnTo>
                      <a:pt x="2672" y="134"/>
                    </a:lnTo>
                    <a:lnTo>
                      <a:pt x="2672" y="134"/>
                    </a:lnTo>
                    <a:lnTo>
                      <a:pt x="2668" y="132"/>
                    </a:lnTo>
                    <a:lnTo>
                      <a:pt x="2664" y="134"/>
                    </a:lnTo>
                    <a:lnTo>
                      <a:pt x="2662" y="138"/>
                    </a:lnTo>
                    <a:lnTo>
                      <a:pt x="2658" y="138"/>
                    </a:lnTo>
                    <a:lnTo>
                      <a:pt x="2658" y="138"/>
                    </a:lnTo>
                    <a:lnTo>
                      <a:pt x="2654" y="138"/>
                    </a:lnTo>
                    <a:lnTo>
                      <a:pt x="2650" y="140"/>
                    </a:lnTo>
                    <a:lnTo>
                      <a:pt x="2648" y="140"/>
                    </a:lnTo>
                    <a:lnTo>
                      <a:pt x="2648" y="140"/>
                    </a:lnTo>
                    <a:lnTo>
                      <a:pt x="2644" y="132"/>
                    </a:lnTo>
                    <a:lnTo>
                      <a:pt x="2644" y="132"/>
                    </a:lnTo>
                    <a:lnTo>
                      <a:pt x="2642" y="136"/>
                    </a:lnTo>
                    <a:lnTo>
                      <a:pt x="2642" y="138"/>
                    </a:lnTo>
                    <a:lnTo>
                      <a:pt x="2640" y="138"/>
                    </a:lnTo>
                    <a:lnTo>
                      <a:pt x="2640" y="138"/>
                    </a:lnTo>
                    <a:lnTo>
                      <a:pt x="2634" y="136"/>
                    </a:lnTo>
                    <a:lnTo>
                      <a:pt x="2628" y="132"/>
                    </a:lnTo>
                    <a:lnTo>
                      <a:pt x="2628" y="132"/>
                    </a:lnTo>
                    <a:lnTo>
                      <a:pt x="2622" y="124"/>
                    </a:lnTo>
                    <a:lnTo>
                      <a:pt x="2622" y="124"/>
                    </a:lnTo>
                    <a:lnTo>
                      <a:pt x="2620" y="124"/>
                    </a:lnTo>
                    <a:lnTo>
                      <a:pt x="2618" y="132"/>
                    </a:lnTo>
                    <a:lnTo>
                      <a:pt x="2618" y="132"/>
                    </a:lnTo>
                    <a:lnTo>
                      <a:pt x="2616" y="134"/>
                    </a:lnTo>
                    <a:lnTo>
                      <a:pt x="2614" y="134"/>
                    </a:lnTo>
                    <a:lnTo>
                      <a:pt x="2612" y="130"/>
                    </a:lnTo>
                    <a:lnTo>
                      <a:pt x="2612" y="130"/>
                    </a:lnTo>
                    <a:lnTo>
                      <a:pt x="2608" y="124"/>
                    </a:lnTo>
                    <a:lnTo>
                      <a:pt x="2606" y="124"/>
                    </a:lnTo>
                    <a:lnTo>
                      <a:pt x="2602" y="124"/>
                    </a:lnTo>
                    <a:lnTo>
                      <a:pt x="2598" y="128"/>
                    </a:lnTo>
                    <a:lnTo>
                      <a:pt x="2598" y="128"/>
                    </a:lnTo>
                    <a:lnTo>
                      <a:pt x="2590" y="134"/>
                    </a:lnTo>
                    <a:lnTo>
                      <a:pt x="2584" y="140"/>
                    </a:lnTo>
                    <a:lnTo>
                      <a:pt x="2584" y="140"/>
                    </a:lnTo>
                    <a:lnTo>
                      <a:pt x="2580" y="140"/>
                    </a:lnTo>
                    <a:lnTo>
                      <a:pt x="2580" y="140"/>
                    </a:lnTo>
                    <a:lnTo>
                      <a:pt x="2578" y="136"/>
                    </a:lnTo>
                    <a:lnTo>
                      <a:pt x="2576" y="130"/>
                    </a:lnTo>
                    <a:lnTo>
                      <a:pt x="2576" y="130"/>
                    </a:lnTo>
                    <a:lnTo>
                      <a:pt x="2576" y="122"/>
                    </a:lnTo>
                    <a:lnTo>
                      <a:pt x="2574" y="120"/>
                    </a:lnTo>
                    <a:lnTo>
                      <a:pt x="2574" y="122"/>
                    </a:lnTo>
                    <a:lnTo>
                      <a:pt x="2572" y="128"/>
                    </a:lnTo>
                    <a:lnTo>
                      <a:pt x="2572" y="128"/>
                    </a:lnTo>
                    <a:lnTo>
                      <a:pt x="2570" y="132"/>
                    </a:lnTo>
                    <a:lnTo>
                      <a:pt x="2568" y="134"/>
                    </a:lnTo>
                    <a:lnTo>
                      <a:pt x="2566" y="132"/>
                    </a:lnTo>
                    <a:lnTo>
                      <a:pt x="2566" y="132"/>
                    </a:lnTo>
                    <a:lnTo>
                      <a:pt x="2562" y="130"/>
                    </a:lnTo>
                    <a:lnTo>
                      <a:pt x="2558" y="130"/>
                    </a:lnTo>
                    <a:lnTo>
                      <a:pt x="2554" y="126"/>
                    </a:lnTo>
                    <a:lnTo>
                      <a:pt x="2552" y="118"/>
                    </a:lnTo>
                    <a:lnTo>
                      <a:pt x="2552" y="118"/>
                    </a:lnTo>
                    <a:lnTo>
                      <a:pt x="2550" y="116"/>
                    </a:lnTo>
                    <a:lnTo>
                      <a:pt x="2548" y="116"/>
                    </a:lnTo>
                    <a:lnTo>
                      <a:pt x="2546" y="118"/>
                    </a:lnTo>
                    <a:lnTo>
                      <a:pt x="2544" y="124"/>
                    </a:lnTo>
                    <a:lnTo>
                      <a:pt x="2544" y="124"/>
                    </a:lnTo>
                    <a:lnTo>
                      <a:pt x="2542" y="130"/>
                    </a:lnTo>
                    <a:lnTo>
                      <a:pt x="2538" y="132"/>
                    </a:lnTo>
                    <a:lnTo>
                      <a:pt x="2538" y="132"/>
                    </a:lnTo>
                    <a:lnTo>
                      <a:pt x="2534" y="134"/>
                    </a:lnTo>
                    <a:lnTo>
                      <a:pt x="2530" y="136"/>
                    </a:lnTo>
                    <a:lnTo>
                      <a:pt x="2522" y="142"/>
                    </a:lnTo>
                    <a:lnTo>
                      <a:pt x="2522" y="142"/>
                    </a:lnTo>
                    <a:lnTo>
                      <a:pt x="2518" y="142"/>
                    </a:lnTo>
                    <a:lnTo>
                      <a:pt x="2516" y="142"/>
                    </a:lnTo>
                    <a:lnTo>
                      <a:pt x="2508" y="138"/>
                    </a:lnTo>
                    <a:lnTo>
                      <a:pt x="2508" y="138"/>
                    </a:lnTo>
                    <a:lnTo>
                      <a:pt x="2502" y="132"/>
                    </a:lnTo>
                    <a:lnTo>
                      <a:pt x="2494" y="130"/>
                    </a:lnTo>
                    <a:lnTo>
                      <a:pt x="2492" y="128"/>
                    </a:lnTo>
                    <a:lnTo>
                      <a:pt x="2488" y="130"/>
                    </a:lnTo>
                    <a:lnTo>
                      <a:pt x="2484" y="132"/>
                    </a:lnTo>
                    <a:lnTo>
                      <a:pt x="2482" y="138"/>
                    </a:lnTo>
                    <a:lnTo>
                      <a:pt x="2482" y="138"/>
                    </a:lnTo>
                    <a:lnTo>
                      <a:pt x="2478" y="140"/>
                    </a:lnTo>
                    <a:lnTo>
                      <a:pt x="2476" y="140"/>
                    </a:lnTo>
                    <a:lnTo>
                      <a:pt x="2472" y="136"/>
                    </a:lnTo>
                    <a:lnTo>
                      <a:pt x="2472" y="136"/>
                    </a:lnTo>
                    <a:lnTo>
                      <a:pt x="2468" y="132"/>
                    </a:lnTo>
                    <a:lnTo>
                      <a:pt x="2466" y="132"/>
                    </a:lnTo>
                    <a:lnTo>
                      <a:pt x="2464" y="134"/>
                    </a:lnTo>
                    <a:lnTo>
                      <a:pt x="2464" y="134"/>
                    </a:lnTo>
                    <a:lnTo>
                      <a:pt x="2460" y="142"/>
                    </a:lnTo>
                    <a:lnTo>
                      <a:pt x="2456" y="142"/>
                    </a:lnTo>
                    <a:lnTo>
                      <a:pt x="2452" y="140"/>
                    </a:lnTo>
                    <a:lnTo>
                      <a:pt x="2448" y="134"/>
                    </a:lnTo>
                    <a:lnTo>
                      <a:pt x="2448" y="134"/>
                    </a:lnTo>
                    <a:lnTo>
                      <a:pt x="2444" y="130"/>
                    </a:lnTo>
                    <a:lnTo>
                      <a:pt x="2442" y="128"/>
                    </a:lnTo>
                    <a:lnTo>
                      <a:pt x="2438" y="128"/>
                    </a:lnTo>
                    <a:lnTo>
                      <a:pt x="2436" y="132"/>
                    </a:lnTo>
                    <a:lnTo>
                      <a:pt x="2436" y="132"/>
                    </a:lnTo>
                    <a:lnTo>
                      <a:pt x="2432" y="134"/>
                    </a:lnTo>
                    <a:lnTo>
                      <a:pt x="2430" y="132"/>
                    </a:lnTo>
                    <a:lnTo>
                      <a:pt x="2430" y="132"/>
                    </a:lnTo>
                    <a:lnTo>
                      <a:pt x="2428" y="126"/>
                    </a:lnTo>
                    <a:lnTo>
                      <a:pt x="2424" y="120"/>
                    </a:lnTo>
                    <a:lnTo>
                      <a:pt x="2424" y="120"/>
                    </a:lnTo>
                    <a:lnTo>
                      <a:pt x="2422" y="122"/>
                    </a:lnTo>
                    <a:lnTo>
                      <a:pt x="2420" y="130"/>
                    </a:lnTo>
                    <a:lnTo>
                      <a:pt x="2420" y="130"/>
                    </a:lnTo>
                    <a:lnTo>
                      <a:pt x="2418" y="132"/>
                    </a:lnTo>
                    <a:lnTo>
                      <a:pt x="2416" y="130"/>
                    </a:lnTo>
                    <a:lnTo>
                      <a:pt x="2416" y="130"/>
                    </a:lnTo>
                    <a:lnTo>
                      <a:pt x="2412" y="124"/>
                    </a:lnTo>
                    <a:lnTo>
                      <a:pt x="2408" y="122"/>
                    </a:lnTo>
                    <a:lnTo>
                      <a:pt x="2404" y="126"/>
                    </a:lnTo>
                    <a:lnTo>
                      <a:pt x="2402" y="130"/>
                    </a:lnTo>
                    <a:lnTo>
                      <a:pt x="2402" y="130"/>
                    </a:lnTo>
                    <a:lnTo>
                      <a:pt x="2398" y="130"/>
                    </a:lnTo>
                    <a:lnTo>
                      <a:pt x="2396" y="128"/>
                    </a:lnTo>
                    <a:lnTo>
                      <a:pt x="2392" y="120"/>
                    </a:lnTo>
                    <a:lnTo>
                      <a:pt x="2392" y="120"/>
                    </a:lnTo>
                    <a:lnTo>
                      <a:pt x="2390" y="130"/>
                    </a:lnTo>
                    <a:lnTo>
                      <a:pt x="2390" y="138"/>
                    </a:lnTo>
                    <a:lnTo>
                      <a:pt x="2390" y="138"/>
                    </a:lnTo>
                    <a:lnTo>
                      <a:pt x="2388" y="140"/>
                    </a:lnTo>
                    <a:lnTo>
                      <a:pt x="2386" y="140"/>
                    </a:lnTo>
                    <a:lnTo>
                      <a:pt x="2384" y="138"/>
                    </a:lnTo>
                    <a:lnTo>
                      <a:pt x="2382" y="134"/>
                    </a:lnTo>
                    <a:lnTo>
                      <a:pt x="2382" y="134"/>
                    </a:lnTo>
                    <a:lnTo>
                      <a:pt x="2380" y="128"/>
                    </a:lnTo>
                    <a:lnTo>
                      <a:pt x="2378" y="124"/>
                    </a:lnTo>
                    <a:lnTo>
                      <a:pt x="2374" y="126"/>
                    </a:lnTo>
                    <a:lnTo>
                      <a:pt x="2372" y="128"/>
                    </a:lnTo>
                    <a:lnTo>
                      <a:pt x="2372" y="128"/>
                    </a:lnTo>
                    <a:lnTo>
                      <a:pt x="2368" y="134"/>
                    </a:lnTo>
                    <a:lnTo>
                      <a:pt x="2366" y="134"/>
                    </a:lnTo>
                    <a:lnTo>
                      <a:pt x="2366" y="134"/>
                    </a:lnTo>
                    <a:lnTo>
                      <a:pt x="2366" y="134"/>
                    </a:lnTo>
                    <a:lnTo>
                      <a:pt x="2364" y="130"/>
                    </a:lnTo>
                    <a:lnTo>
                      <a:pt x="2362" y="128"/>
                    </a:lnTo>
                    <a:lnTo>
                      <a:pt x="2358" y="128"/>
                    </a:lnTo>
                    <a:lnTo>
                      <a:pt x="2356" y="130"/>
                    </a:lnTo>
                    <a:lnTo>
                      <a:pt x="2352" y="134"/>
                    </a:lnTo>
                    <a:lnTo>
                      <a:pt x="2350" y="136"/>
                    </a:lnTo>
                    <a:lnTo>
                      <a:pt x="2348" y="138"/>
                    </a:lnTo>
                    <a:lnTo>
                      <a:pt x="2348" y="138"/>
                    </a:lnTo>
                    <a:lnTo>
                      <a:pt x="2344" y="134"/>
                    </a:lnTo>
                    <a:lnTo>
                      <a:pt x="2344" y="134"/>
                    </a:lnTo>
                    <a:lnTo>
                      <a:pt x="2342" y="132"/>
                    </a:lnTo>
                    <a:lnTo>
                      <a:pt x="2338" y="132"/>
                    </a:lnTo>
                    <a:lnTo>
                      <a:pt x="2334" y="134"/>
                    </a:lnTo>
                    <a:lnTo>
                      <a:pt x="2332" y="136"/>
                    </a:lnTo>
                    <a:lnTo>
                      <a:pt x="2332" y="136"/>
                    </a:lnTo>
                    <a:lnTo>
                      <a:pt x="2330" y="136"/>
                    </a:lnTo>
                    <a:lnTo>
                      <a:pt x="2330" y="136"/>
                    </a:lnTo>
                    <a:lnTo>
                      <a:pt x="2324" y="140"/>
                    </a:lnTo>
                    <a:lnTo>
                      <a:pt x="2322" y="138"/>
                    </a:lnTo>
                    <a:lnTo>
                      <a:pt x="2318" y="136"/>
                    </a:lnTo>
                    <a:lnTo>
                      <a:pt x="2318" y="136"/>
                    </a:lnTo>
                    <a:lnTo>
                      <a:pt x="2318" y="134"/>
                    </a:lnTo>
                    <a:lnTo>
                      <a:pt x="2318" y="134"/>
                    </a:lnTo>
                    <a:lnTo>
                      <a:pt x="2316" y="138"/>
                    </a:lnTo>
                    <a:lnTo>
                      <a:pt x="2312" y="142"/>
                    </a:lnTo>
                    <a:lnTo>
                      <a:pt x="2312" y="142"/>
                    </a:lnTo>
                    <a:lnTo>
                      <a:pt x="2310" y="142"/>
                    </a:lnTo>
                    <a:lnTo>
                      <a:pt x="2310" y="142"/>
                    </a:lnTo>
                    <a:lnTo>
                      <a:pt x="2300" y="130"/>
                    </a:lnTo>
                    <a:lnTo>
                      <a:pt x="2300" y="130"/>
                    </a:lnTo>
                    <a:lnTo>
                      <a:pt x="2294" y="126"/>
                    </a:lnTo>
                    <a:lnTo>
                      <a:pt x="2292" y="126"/>
                    </a:lnTo>
                    <a:lnTo>
                      <a:pt x="2290" y="132"/>
                    </a:lnTo>
                    <a:lnTo>
                      <a:pt x="2290" y="132"/>
                    </a:lnTo>
                    <a:lnTo>
                      <a:pt x="2288" y="136"/>
                    </a:lnTo>
                    <a:lnTo>
                      <a:pt x="2286" y="132"/>
                    </a:lnTo>
                    <a:lnTo>
                      <a:pt x="2286" y="132"/>
                    </a:lnTo>
                    <a:lnTo>
                      <a:pt x="2282" y="128"/>
                    </a:lnTo>
                    <a:lnTo>
                      <a:pt x="2280" y="124"/>
                    </a:lnTo>
                    <a:lnTo>
                      <a:pt x="2278" y="124"/>
                    </a:lnTo>
                    <a:lnTo>
                      <a:pt x="2274" y="124"/>
                    </a:lnTo>
                    <a:lnTo>
                      <a:pt x="2268" y="128"/>
                    </a:lnTo>
                    <a:lnTo>
                      <a:pt x="2264" y="132"/>
                    </a:lnTo>
                    <a:lnTo>
                      <a:pt x="2264" y="132"/>
                    </a:lnTo>
                    <a:lnTo>
                      <a:pt x="2260" y="134"/>
                    </a:lnTo>
                    <a:lnTo>
                      <a:pt x="2256" y="134"/>
                    </a:lnTo>
                    <a:lnTo>
                      <a:pt x="2254" y="132"/>
                    </a:lnTo>
                    <a:lnTo>
                      <a:pt x="2252" y="126"/>
                    </a:lnTo>
                    <a:lnTo>
                      <a:pt x="2252" y="126"/>
                    </a:lnTo>
                    <a:lnTo>
                      <a:pt x="2250" y="122"/>
                    </a:lnTo>
                    <a:lnTo>
                      <a:pt x="2248" y="120"/>
                    </a:lnTo>
                    <a:lnTo>
                      <a:pt x="2246" y="120"/>
                    </a:lnTo>
                    <a:lnTo>
                      <a:pt x="2244" y="124"/>
                    </a:lnTo>
                    <a:lnTo>
                      <a:pt x="2244" y="124"/>
                    </a:lnTo>
                    <a:lnTo>
                      <a:pt x="2238" y="130"/>
                    </a:lnTo>
                    <a:lnTo>
                      <a:pt x="2236" y="132"/>
                    </a:lnTo>
                    <a:lnTo>
                      <a:pt x="2232" y="128"/>
                    </a:lnTo>
                    <a:lnTo>
                      <a:pt x="2226" y="120"/>
                    </a:lnTo>
                    <a:lnTo>
                      <a:pt x="2226" y="120"/>
                    </a:lnTo>
                    <a:lnTo>
                      <a:pt x="2224" y="116"/>
                    </a:lnTo>
                    <a:lnTo>
                      <a:pt x="2222" y="118"/>
                    </a:lnTo>
                    <a:lnTo>
                      <a:pt x="2216" y="126"/>
                    </a:lnTo>
                    <a:lnTo>
                      <a:pt x="2216" y="126"/>
                    </a:lnTo>
                    <a:lnTo>
                      <a:pt x="2216" y="130"/>
                    </a:lnTo>
                    <a:lnTo>
                      <a:pt x="2214" y="132"/>
                    </a:lnTo>
                    <a:lnTo>
                      <a:pt x="2214" y="132"/>
                    </a:lnTo>
                    <a:lnTo>
                      <a:pt x="2208" y="136"/>
                    </a:lnTo>
                    <a:lnTo>
                      <a:pt x="2200" y="140"/>
                    </a:lnTo>
                    <a:lnTo>
                      <a:pt x="2194" y="144"/>
                    </a:lnTo>
                    <a:lnTo>
                      <a:pt x="2190" y="144"/>
                    </a:lnTo>
                    <a:lnTo>
                      <a:pt x="2188" y="142"/>
                    </a:lnTo>
                    <a:lnTo>
                      <a:pt x="2188" y="142"/>
                    </a:lnTo>
                    <a:lnTo>
                      <a:pt x="2182" y="138"/>
                    </a:lnTo>
                    <a:lnTo>
                      <a:pt x="2176" y="136"/>
                    </a:lnTo>
                    <a:lnTo>
                      <a:pt x="2172" y="134"/>
                    </a:lnTo>
                    <a:lnTo>
                      <a:pt x="2166" y="130"/>
                    </a:lnTo>
                    <a:lnTo>
                      <a:pt x="2166" y="130"/>
                    </a:lnTo>
                    <a:lnTo>
                      <a:pt x="2164" y="130"/>
                    </a:lnTo>
                    <a:lnTo>
                      <a:pt x="2164" y="130"/>
                    </a:lnTo>
                    <a:lnTo>
                      <a:pt x="2158" y="132"/>
                    </a:lnTo>
                    <a:lnTo>
                      <a:pt x="2156" y="132"/>
                    </a:lnTo>
                    <a:lnTo>
                      <a:pt x="2152" y="138"/>
                    </a:lnTo>
                    <a:lnTo>
                      <a:pt x="2152" y="138"/>
                    </a:lnTo>
                    <a:lnTo>
                      <a:pt x="2152" y="140"/>
                    </a:lnTo>
                    <a:lnTo>
                      <a:pt x="2150" y="140"/>
                    </a:lnTo>
                    <a:lnTo>
                      <a:pt x="2148" y="138"/>
                    </a:lnTo>
                    <a:lnTo>
                      <a:pt x="2148" y="138"/>
                    </a:lnTo>
                    <a:lnTo>
                      <a:pt x="2142" y="134"/>
                    </a:lnTo>
                    <a:lnTo>
                      <a:pt x="2138" y="132"/>
                    </a:lnTo>
                    <a:lnTo>
                      <a:pt x="2134" y="136"/>
                    </a:lnTo>
                    <a:lnTo>
                      <a:pt x="2130" y="140"/>
                    </a:lnTo>
                    <a:lnTo>
                      <a:pt x="2130" y="140"/>
                    </a:lnTo>
                    <a:lnTo>
                      <a:pt x="2126" y="140"/>
                    </a:lnTo>
                    <a:lnTo>
                      <a:pt x="2126" y="140"/>
                    </a:lnTo>
                    <a:lnTo>
                      <a:pt x="2120" y="132"/>
                    </a:lnTo>
                    <a:lnTo>
                      <a:pt x="2120" y="132"/>
                    </a:lnTo>
                    <a:lnTo>
                      <a:pt x="2116" y="128"/>
                    </a:lnTo>
                    <a:lnTo>
                      <a:pt x="2114" y="128"/>
                    </a:lnTo>
                    <a:lnTo>
                      <a:pt x="2112" y="132"/>
                    </a:lnTo>
                    <a:lnTo>
                      <a:pt x="2112" y="132"/>
                    </a:lnTo>
                    <a:lnTo>
                      <a:pt x="2108" y="134"/>
                    </a:lnTo>
                    <a:lnTo>
                      <a:pt x="2104" y="134"/>
                    </a:lnTo>
                    <a:lnTo>
                      <a:pt x="2102" y="128"/>
                    </a:lnTo>
                    <a:lnTo>
                      <a:pt x="2098" y="120"/>
                    </a:lnTo>
                    <a:lnTo>
                      <a:pt x="2098" y="120"/>
                    </a:lnTo>
                    <a:lnTo>
                      <a:pt x="2096" y="128"/>
                    </a:lnTo>
                    <a:lnTo>
                      <a:pt x="2092" y="134"/>
                    </a:lnTo>
                    <a:lnTo>
                      <a:pt x="2090" y="134"/>
                    </a:lnTo>
                    <a:lnTo>
                      <a:pt x="2088" y="132"/>
                    </a:lnTo>
                    <a:lnTo>
                      <a:pt x="2084" y="128"/>
                    </a:lnTo>
                    <a:lnTo>
                      <a:pt x="2084" y="128"/>
                    </a:lnTo>
                    <a:lnTo>
                      <a:pt x="2082" y="124"/>
                    </a:lnTo>
                    <a:lnTo>
                      <a:pt x="2080" y="130"/>
                    </a:lnTo>
                    <a:lnTo>
                      <a:pt x="2080" y="130"/>
                    </a:lnTo>
                    <a:lnTo>
                      <a:pt x="2080" y="134"/>
                    </a:lnTo>
                    <a:lnTo>
                      <a:pt x="2076" y="134"/>
                    </a:lnTo>
                    <a:lnTo>
                      <a:pt x="2072" y="130"/>
                    </a:lnTo>
                    <a:lnTo>
                      <a:pt x="2072" y="130"/>
                    </a:lnTo>
                    <a:lnTo>
                      <a:pt x="2068" y="128"/>
                    </a:lnTo>
                    <a:lnTo>
                      <a:pt x="2064" y="122"/>
                    </a:lnTo>
                    <a:lnTo>
                      <a:pt x="2064" y="122"/>
                    </a:lnTo>
                    <a:lnTo>
                      <a:pt x="2064" y="132"/>
                    </a:lnTo>
                    <a:lnTo>
                      <a:pt x="2064" y="138"/>
                    </a:lnTo>
                    <a:lnTo>
                      <a:pt x="2062" y="140"/>
                    </a:lnTo>
                    <a:lnTo>
                      <a:pt x="2062" y="140"/>
                    </a:lnTo>
                    <a:lnTo>
                      <a:pt x="2060" y="142"/>
                    </a:lnTo>
                    <a:lnTo>
                      <a:pt x="2058" y="140"/>
                    </a:lnTo>
                    <a:lnTo>
                      <a:pt x="2054" y="134"/>
                    </a:lnTo>
                    <a:lnTo>
                      <a:pt x="2054" y="134"/>
                    </a:lnTo>
                    <a:lnTo>
                      <a:pt x="2052" y="130"/>
                    </a:lnTo>
                    <a:lnTo>
                      <a:pt x="2048" y="130"/>
                    </a:lnTo>
                    <a:lnTo>
                      <a:pt x="2048" y="130"/>
                    </a:lnTo>
                    <a:lnTo>
                      <a:pt x="2042" y="134"/>
                    </a:lnTo>
                    <a:lnTo>
                      <a:pt x="2036" y="134"/>
                    </a:lnTo>
                    <a:lnTo>
                      <a:pt x="2028" y="134"/>
                    </a:lnTo>
                    <a:lnTo>
                      <a:pt x="2022" y="138"/>
                    </a:lnTo>
                    <a:lnTo>
                      <a:pt x="2022" y="138"/>
                    </a:lnTo>
                    <a:lnTo>
                      <a:pt x="2020" y="136"/>
                    </a:lnTo>
                    <a:lnTo>
                      <a:pt x="2018" y="134"/>
                    </a:lnTo>
                    <a:lnTo>
                      <a:pt x="2018" y="134"/>
                    </a:lnTo>
                    <a:lnTo>
                      <a:pt x="2016" y="132"/>
                    </a:lnTo>
                    <a:lnTo>
                      <a:pt x="2014" y="134"/>
                    </a:lnTo>
                    <a:lnTo>
                      <a:pt x="2010" y="136"/>
                    </a:lnTo>
                    <a:lnTo>
                      <a:pt x="2008" y="138"/>
                    </a:lnTo>
                    <a:lnTo>
                      <a:pt x="2008" y="138"/>
                    </a:lnTo>
                    <a:lnTo>
                      <a:pt x="2006" y="138"/>
                    </a:lnTo>
                    <a:lnTo>
                      <a:pt x="2006" y="138"/>
                    </a:lnTo>
                    <a:lnTo>
                      <a:pt x="1996" y="140"/>
                    </a:lnTo>
                    <a:lnTo>
                      <a:pt x="1988" y="142"/>
                    </a:lnTo>
                    <a:lnTo>
                      <a:pt x="1984" y="140"/>
                    </a:lnTo>
                    <a:lnTo>
                      <a:pt x="1980" y="138"/>
                    </a:lnTo>
                    <a:lnTo>
                      <a:pt x="1974" y="134"/>
                    </a:lnTo>
                    <a:lnTo>
                      <a:pt x="1970" y="128"/>
                    </a:lnTo>
                    <a:lnTo>
                      <a:pt x="1970" y="128"/>
                    </a:lnTo>
                    <a:lnTo>
                      <a:pt x="1968" y="126"/>
                    </a:lnTo>
                    <a:lnTo>
                      <a:pt x="1968" y="126"/>
                    </a:lnTo>
                    <a:lnTo>
                      <a:pt x="1966" y="130"/>
                    </a:lnTo>
                    <a:lnTo>
                      <a:pt x="1966" y="130"/>
                    </a:lnTo>
                    <a:lnTo>
                      <a:pt x="1964" y="136"/>
                    </a:lnTo>
                    <a:lnTo>
                      <a:pt x="1962" y="136"/>
                    </a:lnTo>
                    <a:lnTo>
                      <a:pt x="1960" y="134"/>
                    </a:lnTo>
                    <a:lnTo>
                      <a:pt x="1956" y="130"/>
                    </a:lnTo>
                    <a:lnTo>
                      <a:pt x="1956" y="130"/>
                    </a:lnTo>
                    <a:lnTo>
                      <a:pt x="1954" y="126"/>
                    </a:lnTo>
                    <a:lnTo>
                      <a:pt x="1952" y="124"/>
                    </a:lnTo>
                    <a:lnTo>
                      <a:pt x="1950" y="124"/>
                    </a:lnTo>
                    <a:lnTo>
                      <a:pt x="1946" y="126"/>
                    </a:lnTo>
                    <a:lnTo>
                      <a:pt x="1946" y="126"/>
                    </a:lnTo>
                    <a:lnTo>
                      <a:pt x="1942" y="132"/>
                    </a:lnTo>
                    <a:lnTo>
                      <a:pt x="1938" y="136"/>
                    </a:lnTo>
                    <a:lnTo>
                      <a:pt x="1938" y="136"/>
                    </a:lnTo>
                    <a:lnTo>
                      <a:pt x="1934" y="138"/>
                    </a:lnTo>
                    <a:lnTo>
                      <a:pt x="1932" y="140"/>
                    </a:lnTo>
                    <a:lnTo>
                      <a:pt x="1930" y="138"/>
                    </a:lnTo>
                    <a:lnTo>
                      <a:pt x="1926" y="132"/>
                    </a:lnTo>
                    <a:lnTo>
                      <a:pt x="1926" y="132"/>
                    </a:lnTo>
                    <a:lnTo>
                      <a:pt x="1924" y="130"/>
                    </a:lnTo>
                    <a:lnTo>
                      <a:pt x="1922" y="128"/>
                    </a:lnTo>
                    <a:lnTo>
                      <a:pt x="1920" y="128"/>
                    </a:lnTo>
                    <a:lnTo>
                      <a:pt x="1918" y="132"/>
                    </a:lnTo>
                    <a:lnTo>
                      <a:pt x="1918" y="132"/>
                    </a:lnTo>
                    <a:lnTo>
                      <a:pt x="1914" y="136"/>
                    </a:lnTo>
                    <a:lnTo>
                      <a:pt x="1910" y="138"/>
                    </a:lnTo>
                    <a:lnTo>
                      <a:pt x="1906" y="134"/>
                    </a:lnTo>
                    <a:lnTo>
                      <a:pt x="1902" y="128"/>
                    </a:lnTo>
                    <a:lnTo>
                      <a:pt x="1902" y="128"/>
                    </a:lnTo>
                    <a:lnTo>
                      <a:pt x="1898" y="120"/>
                    </a:lnTo>
                    <a:lnTo>
                      <a:pt x="1896" y="120"/>
                    </a:lnTo>
                    <a:lnTo>
                      <a:pt x="1892" y="122"/>
                    </a:lnTo>
                    <a:lnTo>
                      <a:pt x="1890" y="126"/>
                    </a:lnTo>
                    <a:lnTo>
                      <a:pt x="1890" y="126"/>
                    </a:lnTo>
                    <a:lnTo>
                      <a:pt x="1886" y="132"/>
                    </a:lnTo>
                    <a:lnTo>
                      <a:pt x="1882" y="134"/>
                    </a:lnTo>
                    <a:lnTo>
                      <a:pt x="1882" y="134"/>
                    </a:lnTo>
                    <a:lnTo>
                      <a:pt x="1878" y="136"/>
                    </a:lnTo>
                    <a:lnTo>
                      <a:pt x="1874" y="140"/>
                    </a:lnTo>
                    <a:lnTo>
                      <a:pt x="1870" y="144"/>
                    </a:lnTo>
                    <a:lnTo>
                      <a:pt x="1868" y="144"/>
                    </a:lnTo>
                    <a:lnTo>
                      <a:pt x="1866" y="144"/>
                    </a:lnTo>
                    <a:lnTo>
                      <a:pt x="1866" y="144"/>
                    </a:lnTo>
                    <a:lnTo>
                      <a:pt x="1862" y="144"/>
                    </a:lnTo>
                    <a:lnTo>
                      <a:pt x="1862" y="144"/>
                    </a:lnTo>
                    <a:lnTo>
                      <a:pt x="1860" y="144"/>
                    </a:lnTo>
                    <a:lnTo>
                      <a:pt x="1860" y="144"/>
                    </a:lnTo>
                    <a:lnTo>
                      <a:pt x="1856" y="138"/>
                    </a:lnTo>
                    <a:lnTo>
                      <a:pt x="1852" y="136"/>
                    </a:lnTo>
                    <a:lnTo>
                      <a:pt x="1846" y="134"/>
                    </a:lnTo>
                    <a:lnTo>
                      <a:pt x="1842" y="132"/>
                    </a:lnTo>
                    <a:lnTo>
                      <a:pt x="1842" y="132"/>
                    </a:lnTo>
                    <a:lnTo>
                      <a:pt x="1838" y="132"/>
                    </a:lnTo>
                    <a:lnTo>
                      <a:pt x="1834" y="132"/>
                    </a:lnTo>
                    <a:lnTo>
                      <a:pt x="1828" y="138"/>
                    </a:lnTo>
                    <a:lnTo>
                      <a:pt x="1828" y="138"/>
                    </a:lnTo>
                    <a:lnTo>
                      <a:pt x="1824" y="140"/>
                    </a:lnTo>
                    <a:lnTo>
                      <a:pt x="1822" y="140"/>
                    </a:lnTo>
                    <a:lnTo>
                      <a:pt x="1822" y="138"/>
                    </a:lnTo>
                    <a:lnTo>
                      <a:pt x="1822" y="138"/>
                    </a:lnTo>
                    <a:lnTo>
                      <a:pt x="1818" y="134"/>
                    </a:lnTo>
                    <a:lnTo>
                      <a:pt x="1812" y="134"/>
                    </a:lnTo>
                    <a:lnTo>
                      <a:pt x="1810" y="138"/>
                    </a:lnTo>
                    <a:lnTo>
                      <a:pt x="1806" y="144"/>
                    </a:lnTo>
                    <a:lnTo>
                      <a:pt x="1806" y="144"/>
                    </a:lnTo>
                    <a:lnTo>
                      <a:pt x="1804" y="142"/>
                    </a:lnTo>
                    <a:lnTo>
                      <a:pt x="1804" y="142"/>
                    </a:lnTo>
                    <a:lnTo>
                      <a:pt x="1796" y="134"/>
                    </a:lnTo>
                    <a:lnTo>
                      <a:pt x="1796" y="134"/>
                    </a:lnTo>
                    <a:lnTo>
                      <a:pt x="1792" y="128"/>
                    </a:lnTo>
                    <a:lnTo>
                      <a:pt x="1788" y="128"/>
                    </a:lnTo>
                    <a:lnTo>
                      <a:pt x="1786" y="134"/>
                    </a:lnTo>
                    <a:lnTo>
                      <a:pt x="1786" y="134"/>
                    </a:lnTo>
                    <a:lnTo>
                      <a:pt x="1784" y="136"/>
                    </a:lnTo>
                    <a:lnTo>
                      <a:pt x="1780" y="136"/>
                    </a:lnTo>
                    <a:lnTo>
                      <a:pt x="1778" y="132"/>
                    </a:lnTo>
                    <a:lnTo>
                      <a:pt x="1774" y="126"/>
                    </a:lnTo>
                    <a:lnTo>
                      <a:pt x="1774" y="126"/>
                    </a:lnTo>
                    <a:lnTo>
                      <a:pt x="1772" y="122"/>
                    </a:lnTo>
                    <a:lnTo>
                      <a:pt x="1770" y="122"/>
                    </a:lnTo>
                    <a:lnTo>
                      <a:pt x="1768" y="126"/>
                    </a:lnTo>
                    <a:lnTo>
                      <a:pt x="1768" y="126"/>
                    </a:lnTo>
                    <a:lnTo>
                      <a:pt x="1766" y="136"/>
                    </a:lnTo>
                    <a:lnTo>
                      <a:pt x="1764" y="138"/>
                    </a:lnTo>
                    <a:lnTo>
                      <a:pt x="1760" y="136"/>
                    </a:lnTo>
                    <a:lnTo>
                      <a:pt x="1758" y="128"/>
                    </a:lnTo>
                    <a:lnTo>
                      <a:pt x="1758" y="128"/>
                    </a:lnTo>
                    <a:lnTo>
                      <a:pt x="1756" y="134"/>
                    </a:lnTo>
                    <a:lnTo>
                      <a:pt x="1756" y="136"/>
                    </a:lnTo>
                    <a:lnTo>
                      <a:pt x="1754" y="136"/>
                    </a:lnTo>
                    <a:lnTo>
                      <a:pt x="1754" y="136"/>
                    </a:lnTo>
                    <a:lnTo>
                      <a:pt x="1752" y="136"/>
                    </a:lnTo>
                    <a:lnTo>
                      <a:pt x="1752" y="136"/>
                    </a:lnTo>
                    <a:lnTo>
                      <a:pt x="1746" y="132"/>
                    </a:lnTo>
                    <a:lnTo>
                      <a:pt x="1740" y="126"/>
                    </a:lnTo>
                    <a:lnTo>
                      <a:pt x="1740" y="126"/>
                    </a:lnTo>
                    <a:lnTo>
                      <a:pt x="1738" y="124"/>
                    </a:lnTo>
                    <a:lnTo>
                      <a:pt x="1738" y="126"/>
                    </a:lnTo>
                    <a:lnTo>
                      <a:pt x="1738" y="130"/>
                    </a:lnTo>
                    <a:lnTo>
                      <a:pt x="1738" y="130"/>
                    </a:lnTo>
                    <a:lnTo>
                      <a:pt x="1738" y="136"/>
                    </a:lnTo>
                    <a:lnTo>
                      <a:pt x="1738" y="136"/>
                    </a:lnTo>
                    <a:lnTo>
                      <a:pt x="1736" y="140"/>
                    </a:lnTo>
                    <a:lnTo>
                      <a:pt x="1734" y="142"/>
                    </a:lnTo>
                    <a:lnTo>
                      <a:pt x="1730" y="140"/>
                    </a:lnTo>
                    <a:lnTo>
                      <a:pt x="1730" y="140"/>
                    </a:lnTo>
                    <a:lnTo>
                      <a:pt x="1722" y="132"/>
                    </a:lnTo>
                    <a:lnTo>
                      <a:pt x="1722" y="132"/>
                    </a:lnTo>
                    <a:lnTo>
                      <a:pt x="1722" y="126"/>
                    </a:lnTo>
                    <a:lnTo>
                      <a:pt x="1720" y="120"/>
                    </a:lnTo>
                    <a:lnTo>
                      <a:pt x="1720" y="120"/>
                    </a:lnTo>
                    <a:lnTo>
                      <a:pt x="1720" y="122"/>
                    </a:lnTo>
                    <a:lnTo>
                      <a:pt x="1720" y="122"/>
                    </a:lnTo>
                    <a:lnTo>
                      <a:pt x="1720" y="130"/>
                    </a:lnTo>
                    <a:lnTo>
                      <a:pt x="1718" y="134"/>
                    </a:lnTo>
                    <a:lnTo>
                      <a:pt x="1718" y="134"/>
                    </a:lnTo>
                    <a:lnTo>
                      <a:pt x="1714" y="134"/>
                    </a:lnTo>
                    <a:lnTo>
                      <a:pt x="1714" y="134"/>
                    </a:lnTo>
                    <a:lnTo>
                      <a:pt x="1712" y="136"/>
                    </a:lnTo>
                    <a:lnTo>
                      <a:pt x="1708" y="132"/>
                    </a:lnTo>
                    <a:lnTo>
                      <a:pt x="1708" y="132"/>
                    </a:lnTo>
                    <a:lnTo>
                      <a:pt x="1708" y="130"/>
                    </a:lnTo>
                    <a:lnTo>
                      <a:pt x="1708" y="130"/>
                    </a:lnTo>
                    <a:lnTo>
                      <a:pt x="1706" y="130"/>
                    </a:lnTo>
                    <a:lnTo>
                      <a:pt x="1706" y="130"/>
                    </a:lnTo>
                    <a:lnTo>
                      <a:pt x="1706" y="132"/>
                    </a:lnTo>
                    <a:lnTo>
                      <a:pt x="1706" y="132"/>
                    </a:lnTo>
                    <a:lnTo>
                      <a:pt x="1698" y="138"/>
                    </a:lnTo>
                    <a:lnTo>
                      <a:pt x="1696" y="138"/>
                    </a:lnTo>
                    <a:lnTo>
                      <a:pt x="1692" y="136"/>
                    </a:lnTo>
                    <a:lnTo>
                      <a:pt x="1692" y="136"/>
                    </a:lnTo>
                    <a:lnTo>
                      <a:pt x="1688" y="134"/>
                    </a:lnTo>
                    <a:lnTo>
                      <a:pt x="1684" y="136"/>
                    </a:lnTo>
                    <a:lnTo>
                      <a:pt x="1684" y="136"/>
                    </a:lnTo>
                    <a:lnTo>
                      <a:pt x="1678" y="140"/>
                    </a:lnTo>
                    <a:lnTo>
                      <a:pt x="1672" y="142"/>
                    </a:lnTo>
                    <a:lnTo>
                      <a:pt x="1660" y="142"/>
                    </a:lnTo>
                    <a:lnTo>
                      <a:pt x="1660" y="142"/>
                    </a:lnTo>
                    <a:lnTo>
                      <a:pt x="1656" y="142"/>
                    </a:lnTo>
                    <a:lnTo>
                      <a:pt x="1652" y="140"/>
                    </a:lnTo>
                    <a:lnTo>
                      <a:pt x="1646" y="130"/>
                    </a:lnTo>
                    <a:lnTo>
                      <a:pt x="1646" y="130"/>
                    </a:lnTo>
                    <a:lnTo>
                      <a:pt x="1642" y="126"/>
                    </a:lnTo>
                    <a:lnTo>
                      <a:pt x="1642" y="126"/>
                    </a:lnTo>
                    <a:lnTo>
                      <a:pt x="1640" y="130"/>
                    </a:lnTo>
                    <a:lnTo>
                      <a:pt x="1640" y="130"/>
                    </a:lnTo>
                    <a:lnTo>
                      <a:pt x="1638" y="136"/>
                    </a:lnTo>
                    <a:lnTo>
                      <a:pt x="1634" y="136"/>
                    </a:lnTo>
                    <a:lnTo>
                      <a:pt x="1632" y="134"/>
                    </a:lnTo>
                    <a:lnTo>
                      <a:pt x="1630" y="128"/>
                    </a:lnTo>
                    <a:lnTo>
                      <a:pt x="1630" y="128"/>
                    </a:lnTo>
                    <a:lnTo>
                      <a:pt x="1628" y="124"/>
                    </a:lnTo>
                    <a:lnTo>
                      <a:pt x="1626" y="122"/>
                    </a:lnTo>
                    <a:lnTo>
                      <a:pt x="1626" y="122"/>
                    </a:lnTo>
                    <a:lnTo>
                      <a:pt x="1624" y="124"/>
                    </a:lnTo>
                    <a:lnTo>
                      <a:pt x="1624" y="124"/>
                    </a:lnTo>
                    <a:lnTo>
                      <a:pt x="1618" y="130"/>
                    </a:lnTo>
                    <a:lnTo>
                      <a:pt x="1612" y="134"/>
                    </a:lnTo>
                    <a:lnTo>
                      <a:pt x="1612" y="134"/>
                    </a:lnTo>
                    <a:lnTo>
                      <a:pt x="1608" y="138"/>
                    </a:lnTo>
                    <a:lnTo>
                      <a:pt x="1606" y="140"/>
                    </a:lnTo>
                    <a:lnTo>
                      <a:pt x="1602" y="138"/>
                    </a:lnTo>
                    <a:lnTo>
                      <a:pt x="1598" y="132"/>
                    </a:lnTo>
                    <a:lnTo>
                      <a:pt x="1598" y="132"/>
                    </a:lnTo>
                    <a:lnTo>
                      <a:pt x="1596" y="128"/>
                    </a:lnTo>
                    <a:lnTo>
                      <a:pt x="1594" y="128"/>
                    </a:lnTo>
                    <a:lnTo>
                      <a:pt x="1592" y="130"/>
                    </a:lnTo>
                    <a:lnTo>
                      <a:pt x="1592" y="130"/>
                    </a:lnTo>
                    <a:lnTo>
                      <a:pt x="1588" y="136"/>
                    </a:lnTo>
                    <a:lnTo>
                      <a:pt x="1586" y="136"/>
                    </a:lnTo>
                    <a:lnTo>
                      <a:pt x="1584" y="136"/>
                    </a:lnTo>
                    <a:lnTo>
                      <a:pt x="1580" y="132"/>
                    </a:lnTo>
                    <a:lnTo>
                      <a:pt x="1576" y="126"/>
                    </a:lnTo>
                    <a:lnTo>
                      <a:pt x="1576" y="126"/>
                    </a:lnTo>
                    <a:lnTo>
                      <a:pt x="1572" y="124"/>
                    </a:lnTo>
                    <a:lnTo>
                      <a:pt x="1568" y="124"/>
                    </a:lnTo>
                    <a:lnTo>
                      <a:pt x="1564" y="128"/>
                    </a:lnTo>
                    <a:lnTo>
                      <a:pt x="1560" y="132"/>
                    </a:lnTo>
                    <a:lnTo>
                      <a:pt x="1560" y="132"/>
                    </a:lnTo>
                    <a:lnTo>
                      <a:pt x="1560" y="134"/>
                    </a:lnTo>
                    <a:lnTo>
                      <a:pt x="1558" y="136"/>
                    </a:lnTo>
                    <a:lnTo>
                      <a:pt x="1558" y="136"/>
                    </a:lnTo>
                    <a:lnTo>
                      <a:pt x="1552" y="138"/>
                    </a:lnTo>
                    <a:lnTo>
                      <a:pt x="1548" y="142"/>
                    </a:lnTo>
                    <a:lnTo>
                      <a:pt x="1542" y="144"/>
                    </a:lnTo>
                    <a:lnTo>
                      <a:pt x="1536" y="146"/>
                    </a:lnTo>
                    <a:lnTo>
                      <a:pt x="1536" y="146"/>
                    </a:lnTo>
                    <a:lnTo>
                      <a:pt x="1528" y="142"/>
                    </a:lnTo>
                    <a:lnTo>
                      <a:pt x="1520" y="136"/>
                    </a:lnTo>
                    <a:lnTo>
                      <a:pt x="1520" y="136"/>
                    </a:lnTo>
                    <a:lnTo>
                      <a:pt x="1516" y="134"/>
                    </a:lnTo>
                    <a:lnTo>
                      <a:pt x="1512" y="134"/>
                    </a:lnTo>
                    <a:lnTo>
                      <a:pt x="1508" y="134"/>
                    </a:lnTo>
                    <a:lnTo>
                      <a:pt x="1504" y="138"/>
                    </a:lnTo>
                    <a:lnTo>
                      <a:pt x="1504" y="138"/>
                    </a:lnTo>
                    <a:lnTo>
                      <a:pt x="1500" y="140"/>
                    </a:lnTo>
                    <a:lnTo>
                      <a:pt x="1496" y="140"/>
                    </a:lnTo>
                    <a:lnTo>
                      <a:pt x="1496" y="140"/>
                    </a:lnTo>
                    <a:lnTo>
                      <a:pt x="1492" y="138"/>
                    </a:lnTo>
                    <a:lnTo>
                      <a:pt x="1488" y="138"/>
                    </a:lnTo>
                    <a:lnTo>
                      <a:pt x="1484" y="140"/>
                    </a:lnTo>
                    <a:lnTo>
                      <a:pt x="1478" y="144"/>
                    </a:lnTo>
                    <a:lnTo>
                      <a:pt x="1478" y="144"/>
                    </a:lnTo>
                    <a:lnTo>
                      <a:pt x="1476" y="144"/>
                    </a:lnTo>
                    <a:lnTo>
                      <a:pt x="1476" y="144"/>
                    </a:lnTo>
                    <a:lnTo>
                      <a:pt x="1474" y="140"/>
                    </a:lnTo>
                    <a:lnTo>
                      <a:pt x="1470" y="136"/>
                    </a:lnTo>
                    <a:lnTo>
                      <a:pt x="1470" y="136"/>
                    </a:lnTo>
                    <a:lnTo>
                      <a:pt x="1468" y="130"/>
                    </a:lnTo>
                    <a:lnTo>
                      <a:pt x="1464" y="128"/>
                    </a:lnTo>
                    <a:lnTo>
                      <a:pt x="1460" y="130"/>
                    </a:lnTo>
                    <a:lnTo>
                      <a:pt x="1456" y="136"/>
                    </a:lnTo>
                    <a:lnTo>
                      <a:pt x="1456" y="136"/>
                    </a:lnTo>
                    <a:lnTo>
                      <a:pt x="1454" y="136"/>
                    </a:lnTo>
                    <a:lnTo>
                      <a:pt x="1454" y="136"/>
                    </a:lnTo>
                    <a:lnTo>
                      <a:pt x="1450" y="132"/>
                    </a:lnTo>
                    <a:lnTo>
                      <a:pt x="1448" y="128"/>
                    </a:lnTo>
                    <a:lnTo>
                      <a:pt x="1448" y="128"/>
                    </a:lnTo>
                    <a:lnTo>
                      <a:pt x="1448" y="124"/>
                    </a:lnTo>
                    <a:lnTo>
                      <a:pt x="1446" y="124"/>
                    </a:lnTo>
                    <a:lnTo>
                      <a:pt x="1446" y="124"/>
                    </a:lnTo>
                    <a:lnTo>
                      <a:pt x="1446" y="124"/>
                    </a:lnTo>
                    <a:lnTo>
                      <a:pt x="1442" y="130"/>
                    </a:lnTo>
                    <a:lnTo>
                      <a:pt x="1438" y="132"/>
                    </a:lnTo>
                    <a:lnTo>
                      <a:pt x="1434" y="132"/>
                    </a:lnTo>
                    <a:lnTo>
                      <a:pt x="1430" y="128"/>
                    </a:lnTo>
                    <a:lnTo>
                      <a:pt x="1430" y="128"/>
                    </a:lnTo>
                    <a:lnTo>
                      <a:pt x="1430" y="132"/>
                    </a:lnTo>
                    <a:lnTo>
                      <a:pt x="1430" y="136"/>
                    </a:lnTo>
                    <a:lnTo>
                      <a:pt x="1428" y="138"/>
                    </a:lnTo>
                    <a:lnTo>
                      <a:pt x="1428" y="138"/>
                    </a:lnTo>
                    <a:lnTo>
                      <a:pt x="1426" y="138"/>
                    </a:lnTo>
                    <a:lnTo>
                      <a:pt x="1426" y="138"/>
                    </a:lnTo>
                    <a:lnTo>
                      <a:pt x="1426" y="138"/>
                    </a:lnTo>
                    <a:lnTo>
                      <a:pt x="1418" y="134"/>
                    </a:lnTo>
                    <a:lnTo>
                      <a:pt x="1416" y="130"/>
                    </a:lnTo>
                    <a:lnTo>
                      <a:pt x="1412" y="124"/>
                    </a:lnTo>
                    <a:lnTo>
                      <a:pt x="1412" y="124"/>
                    </a:lnTo>
                    <a:lnTo>
                      <a:pt x="1412" y="136"/>
                    </a:lnTo>
                    <a:lnTo>
                      <a:pt x="1412" y="140"/>
                    </a:lnTo>
                    <a:lnTo>
                      <a:pt x="1410" y="142"/>
                    </a:lnTo>
                    <a:lnTo>
                      <a:pt x="1410" y="142"/>
                    </a:lnTo>
                    <a:lnTo>
                      <a:pt x="1408" y="144"/>
                    </a:lnTo>
                    <a:lnTo>
                      <a:pt x="1406" y="144"/>
                    </a:lnTo>
                    <a:lnTo>
                      <a:pt x="1402" y="138"/>
                    </a:lnTo>
                    <a:lnTo>
                      <a:pt x="1402" y="138"/>
                    </a:lnTo>
                    <a:lnTo>
                      <a:pt x="1400" y="134"/>
                    </a:lnTo>
                    <a:lnTo>
                      <a:pt x="1398" y="134"/>
                    </a:lnTo>
                    <a:lnTo>
                      <a:pt x="1398" y="134"/>
                    </a:lnTo>
                    <a:lnTo>
                      <a:pt x="1394" y="134"/>
                    </a:lnTo>
                    <a:lnTo>
                      <a:pt x="1390" y="136"/>
                    </a:lnTo>
                    <a:lnTo>
                      <a:pt x="1386" y="138"/>
                    </a:lnTo>
                    <a:lnTo>
                      <a:pt x="1384" y="136"/>
                    </a:lnTo>
                    <a:lnTo>
                      <a:pt x="1382" y="132"/>
                    </a:lnTo>
                    <a:lnTo>
                      <a:pt x="1380" y="128"/>
                    </a:lnTo>
                    <a:lnTo>
                      <a:pt x="1380" y="128"/>
                    </a:lnTo>
                    <a:lnTo>
                      <a:pt x="1380" y="128"/>
                    </a:lnTo>
                    <a:lnTo>
                      <a:pt x="1378" y="130"/>
                    </a:lnTo>
                    <a:lnTo>
                      <a:pt x="1378" y="130"/>
                    </a:lnTo>
                    <a:lnTo>
                      <a:pt x="1376" y="134"/>
                    </a:lnTo>
                    <a:lnTo>
                      <a:pt x="1372" y="136"/>
                    </a:lnTo>
                    <a:lnTo>
                      <a:pt x="1370" y="138"/>
                    </a:lnTo>
                    <a:lnTo>
                      <a:pt x="1366" y="136"/>
                    </a:lnTo>
                    <a:lnTo>
                      <a:pt x="1366" y="136"/>
                    </a:lnTo>
                    <a:lnTo>
                      <a:pt x="1362" y="136"/>
                    </a:lnTo>
                    <a:lnTo>
                      <a:pt x="1358" y="136"/>
                    </a:lnTo>
                    <a:lnTo>
                      <a:pt x="1358" y="136"/>
                    </a:lnTo>
                    <a:lnTo>
                      <a:pt x="1352" y="140"/>
                    </a:lnTo>
                    <a:lnTo>
                      <a:pt x="1346" y="140"/>
                    </a:lnTo>
                    <a:lnTo>
                      <a:pt x="1334" y="144"/>
                    </a:lnTo>
                    <a:lnTo>
                      <a:pt x="1334" y="144"/>
                    </a:lnTo>
                    <a:lnTo>
                      <a:pt x="1330" y="144"/>
                    </a:lnTo>
                    <a:lnTo>
                      <a:pt x="1326" y="140"/>
                    </a:lnTo>
                    <a:lnTo>
                      <a:pt x="1320" y="130"/>
                    </a:lnTo>
                    <a:lnTo>
                      <a:pt x="1320" y="130"/>
                    </a:lnTo>
                    <a:lnTo>
                      <a:pt x="1316" y="126"/>
                    </a:lnTo>
                    <a:lnTo>
                      <a:pt x="1314" y="128"/>
                    </a:lnTo>
                    <a:lnTo>
                      <a:pt x="1312" y="132"/>
                    </a:lnTo>
                    <a:lnTo>
                      <a:pt x="1312" y="132"/>
                    </a:lnTo>
                    <a:lnTo>
                      <a:pt x="1310" y="136"/>
                    </a:lnTo>
                    <a:lnTo>
                      <a:pt x="1308" y="138"/>
                    </a:lnTo>
                    <a:lnTo>
                      <a:pt x="1306" y="134"/>
                    </a:lnTo>
                    <a:lnTo>
                      <a:pt x="1304" y="128"/>
                    </a:lnTo>
                    <a:lnTo>
                      <a:pt x="1304" y="128"/>
                    </a:lnTo>
                    <a:lnTo>
                      <a:pt x="1304" y="124"/>
                    </a:lnTo>
                    <a:lnTo>
                      <a:pt x="1302" y="122"/>
                    </a:lnTo>
                    <a:lnTo>
                      <a:pt x="1302" y="122"/>
                    </a:lnTo>
                    <a:lnTo>
                      <a:pt x="1302" y="122"/>
                    </a:lnTo>
                    <a:lnTo>
                      <a:pt x="1294" y="126"/>
                    </a:lnTo>
                    <a:lnTo>
                      <a:pt x="1290" y="130"/>
                    </a:lnTo>
                    <a:lnTo>
                      <a:pt x="1288" y="134"/>
                    </a:lnTo>
                    <a:lnTo>
                      <a:pt x="1288" y="134"/>
                    </a:lnTo>
                    <a:lnTo>
                      <a:pt x="1284" y="140"/>
                    </a:lnTo>
                    <a:lnTo>
                      <a:pt x="1280" y="142"/>
                    </a:lnTo>
                    <a:lnTo>
                      <a:pt x="1276" y="140"/>
                    </a:lnTo>
                    <a:lnTo>
                      <a:pt x="1272" y="132"/>
                    </a:lnTo>
                    <a:lnTo>
                      <a:pt x="1272" y="132"/>
                    </a:lnTo>
                    <a:lnTo>
                      <a:pt x="1270" y="128"/>
                    </a:lnTo>
                    <a:lnTo>
                      <a:pt x="1268" y="126"/>
                    </a:lnTo>
                    <a:lnTo>
                      <a:pt x="1266" y="126"/>
                    </a:lnTo>
                    <a:lnTo>
                      <a:pt x="1264" y="130"/>
                    </a:lnTo>
                    <a:lnTo>
                      <a:pt x="1264" y="130"/>
                    </a:lnTo>
                    <a:lnTo>
                      <a:pt x="1260" y="136"/>
                    </a:lnTo>
                    <a:lnTo>
                      <a:pt x="1256" y="138"/>
                    </a:lnTo>
                    <a:lnTo>
                      <a:pt x="1252" y="134"/>
                    </a:lnTo>
                    <a:lnTo>
                      <a:pt x="1248" y="126"/>
                    </a:lnTo>
                    <a:lnTo>
                      <a:pt x="1248" y="126"/>
                    </a:lnTo>
                    <a:lnTo>
                      <a:pt x="1246" y="120"/>
                    </a:lnTo>
                    <a:lnTo>
                      <a:pt x="1244" y="120"/>
                    </a:lnTo>
                    <a:lnTo>
                      <a:pt x="1242" y="122"/>
                    </a:lnTo>
                    <a:lnTo>
                      <a:pt x="1242" y="122"/>
                    </a:lnTo>
                    <a:lnTo>
                      <a:pt x="1240" y="124"/>
                    </a:lnTo>
                    <a:lnTo>
                      <a:pt x="1238" y="122"/>
                    </a:lnTo>
                    <a:lnTo>
                      <a:pt x="1238" y="122"/>
                    </a:lnTo>
                    <a:lnTo>
                      <a:pt x="1236" y="122"/>
                    </a:lnTo>
                    <a:lnTo>
                      <a:pt x="1234" y="122"/>
                    </a:lnTo>
                    <a:lnTo>
                      <a:pt x="1232" y="126"/>
                    </a:lnTo>
                    <a:lnTo>
                      <a:pt x="1232" y="126"/>
                    </a:lnTo>
                    <a:lnTo>
                      <a:pt x="1226" y="138"/>
                    </a:lnTo>
                    <a:lnTo>
                      <a:pt x="1222" y="142"/>
                    </a:lnTo>
                    <a:lnTo>
                      <a:pt x="1218" y="144"/>
                    </a:lnTo>
                    <a:lnTo>
                      <a:pt x="1214" y="144"/>
                    </a:lnTo>
                    <a:lnTo>
                      <a:pt x="1210" y="144"/>
                    </a:lnTo>
                    <a:lnTo>
                      <a:pt x="1206" y="140"/>
                    </a:lnTo>
                    <a:lnTo>
                      <a:pt x="1202" y="136"/>
                    </a:lnTo>
                    <a:lnTo>
                      <a:pt x="1202" y="136"/>
                    </a:lnTo>
                    <a:lnTo>
                      <a:pt x="1200" y="136"/>
                    </a:lnTo>
                    <a:lnTo>
                      <a:pt x="1198" y="136"/>
                    </a:lnTo>
                    <a:lnTo>
                      <a:pt x="1198" y="136"/>
                    </a:lnTo>
                    <a:lnTo>
                      <a:pt x="1196" y="138"/>
                    </a:lnTo>
                    <a:lnTo>
                      <a:pt x="1194" y="138"/>
                    </a:lnTo>
                    <a:lnTo>
                      <a:pt x="1194" y="138"/>
                    </a:lnTo>
                    <a:lnTo>
                      <a:pt x="1192" y="134"/>
                    </a:lnTo>
                    <a:lnTo>
                      <a:pt x="1190" y="134"/>
                    </a:lnTo>
                    <a:lnTo>
                      <a:pt x="1184" y="136"/>
                    </a:lnTo>
                    <a:lnTo>
                      <a:pt x="1180" y="138"/>
                    </a:lnTo>
                    <a:lnTo>
                      <a:pt x="1176" y="140"/>
                    </a:lnTo>
                    <a:lnTo>
                      <a:pt x="1174" y="140"/>
                    </a:lnTo>
                    <a:lnTo>
                      <a:pt x="1174" y="140"/>
                    </a:lnTo>
                    <a:lnTo>
                      <a:pt x="1160" y="138"/>
                    </a:lnTo>
                    <a:lnTo>
                      <a:pt x="1146" y="138"/>
                    </a:lnTo>
                    <a:lnTo>
                      <a:pt x="1146" y="138"/>
                    </a:lnTo>
                    <a:lnTo>
                      <a:pt x="1144" y="136"/>
                    </a:lnTo>
                    <a:lnTo>
                      <a:pt x="1144" y="136"/>
                    </a:lnTo>
                    <a:lnTo>
                      <a:pt x="1140" y="130"/>
                    </a:lnTo>
                    <a:lnTo>
                      <a:pt x="1136" y="128"/>
                    </a:lnTo>
                    <a:lnTo>
                      <a:pt x="1134" y="132"/>
                    </a:lnTo>
                    <a:lnTo>
                      <a:pt x="1130" y="136"/>
                    </a:lnTo>
                    <a:lnTo>
                      <a:pt x="1130" y="136"/>
                    </a:lnTo>
                    <a:lnTo>
                      <a:pt x="1128" y="136"/>
                    </a:lnTo>
                    <a:lnTo>
                      <a:pt x="1126" y="134"/>
                    </a:lnTo>
                    <a:lnTo>
                      <a:pt x="1126" y="134"/>
                    </a:lnTo>
                    <a:lnTo>
                      <a:pt x="1120" y="124"/>
                    </a:lnTo>
                    <a:lnTo>
                      <a:pt x="1118" y="124"/>
                    </a:lnTo>
                    <a:lnTo>
                      <a:pt x="1116" y="124"/>
                    </a:lnTo>
                    <a:lnTo>
                      <a:pt x="1114" y="132"/>
                    </a:lnTo>
                    <a:lnTo>
                      <a:pt x="1114" y="132"/>
                    </a:lnTo>
                    <a:lnTo>
                      <a:pt x="1112" y="134"/>
                    </a:lnTo>
                    <a:lnTo>
                      <a:pt x="1112" y="134"/>
                    </a:lnTo>
                    <a:lnTo>
                      <a:pt x="1112" y="134"/>
                    </a:lnTo>
                    <a:lnTo>
                      <a:pt x="1108" y="130"/>
                    </a:lnTo>
                    <a:lnTo>
                      <a:pt x="1104" y="130"/>
                    </a:lnTo>
                    <a:lnTo>
                      <a:pt x="1102" y="132"/>
                    </a:lnTo>
                    <a:lnTo>
                      <a:pt x="1098" y="138"/>
                    </a:lnTo>
                    <a:lnTo>
                      <a:pt x="1098" y="138"/>
                    </a:lnTo>
                    <a:lnTo>
                      <a:pt x="1096" y="138"/>
                    </a:lnTo>
                    <a:lnTo>
                      <a:pt x="1096" y="138"/>
                    </a:lnTo>
                    <a:lnTo>
                      <a:pt x="1094" y="136"/>
                    </a:lnTo>
                    <a:lnTo>
                      <a:pt x="1090" y="132"/>
                    </a:lnTo>
                    <a:lnTo>
                      <a:pt x="1088" y="128"/>
                    </a:lnTo>
                    <a:lnTo>
                      <a:pt x="1084" y="126"/>
                    </a:lnTo>
                    <a:lnTo>
                      <a:pt x="1084" y="126"/>
                    </a:lnTo>
                    <a:lnTo>
                      <a:pt x="1086" y="134"/>
                    </a:lnTo>
                    <a:lnTo>
                      <a:pt x="1086" y="138"/>
                    </a:lnTo>
                    <a:lnTo>
                      <a:pt x="1084" y="142"/>
                    </a:lnTo>
                    <a:lnTo>
                      <a:pt x="1084" y="142"/>
                    </a:lnTo>
                    <a:lnTo>
                      <a:pt x="1082" y="144"/>
                    </a:lnTo>
                    <a:lnTo>
                      <a:pt x="1080" y="144"/>
                    </a:lnTo>
                    <a:lnTo>
                      <a:pt x="1078" y="140"/>
                    </a:lnTo>
                    <a:lnTo>
                      <a:pt x="1078" y="140"/>
                    </a:lnTo>
                    <a:lnTo>
                      <a:pt x="1076" y="136"/>
                    </a:lnTo>
                    <a:lnTo>
                      <a:pt x="1074" y="134"/>
                    </a:lnTo>
                    <a:lnTo>
                      <a:pt x="1068" y="136"/>
                    </a:lnTo>
                    <a:lnTo>
                      <a:pt x="1068" y="136"/>
                    </a:lnTo>
                    <a:lnTo>
                      <a:pt x="1062" y="136"/>
                    </a:lnTo>
                    <a:lnTo>
                      <a:pt x="1058" y="136"/>
                    </a:lnTo>
                    <a:lnTo>
                      <a:pt x="1056" y="130"/>
                    </a:lnTo>
                    <a:lnTo>
                      <a:pt x="1056" y="130"/>
                    </a:lnTo>
                    <a:lnTo>
                      <a:pt x="1054" y="128"/>
                    </a:lnTo>
                    <a:lnTo>
                      <a:pt x="1054" y="128"/>
                    </a:lnTo>
                    <a:lnTo>
                      <a:pt x="1052" y="134"/>
                    </a:lnTo>
                    <a:lnTo>
                      <a:pt x="1048" y="138"/>
                    </a:lnTo>
                    <a:lnTo>
                      <a:pt x="1046" y="138"/>
                    </a:lnTo>
                    <a:lnTo>
                      <a:pt x="1042" y="138"/>
                    </a:lnTo>
                    <a:lnTo>
                      <a:pt x="1036" y="136"/>
                    </a:lnTo>
                    <a:lnTo>
                      <a:pt x="1034" y="134"/>
                    </a:lnTo>
                    <a:lnTo>
                      <a:pt x="1030" y="136"/>
                    </a:lnTo>
                    <a:lnTo>
                      <a:pt x="1030" y="136"/>
                    </a:lnTo>
                    <a:lnTo>
                      <a:pt x="1024" y="138"/>
                    </a:lnTo>
                    <a:lnTo>
                      <a:pt x="1020" y="140"/>
                    </a:lnTo>
                    <a:lnTo>
                      <a:pt x="1014" y="142"/>
                    </a:lnTo>
                    <a:lnTo>
                      <a:pt x="1008" y="144"/>
                    </a:lnTo>
                    <a:lnTo>
                      <a:pt x="1008" y="144"/>
                    </a:lnTo>
                    <a:lnTo>
                      <a:pt x="1004" y="144"/>
                    </a:lnTo>
                    <a:lnTo>
                      <a:pt x="1000" y="142"/>
                    </a:lnTo>
                    <a:lnTo>
                      <a:pt x="994" y="132"/>
                    </a:lnTo>
                    <a:lnTo>
                      <a:pt x="994" y="132"/>
                    </a:lnTo>
                    <a:lnTo>
                      <a:pt x="992" y="126"/>
                    </a:lnTo>
                    <a:lnTo>
                      <a:pt x="988" y="126"/>
                    </a:lnTo>
                    <a:lnTo>
                      <a:pt x="988" y="130"/>
                    </a:lnTo>
                    <a:lnTo>
                      <a:pt x="986" y="138"/>
                    </a:lnTo>
                    <a:lnTo>
                      <a:pt x="986" y="138"/>
                    </a:lnTo>
                    <a:lnTo>
                      <a:pt x="984" y="140"/>
                    </a:lnTo>
                    <a:lnTo>
                      <a:pt x="982" y="140"/>
                    </a:lnTo>
                    <a:lnTo>
                      <a:pt x="982" y="140"/>
                    </a:lnTo>
                    <a:lnTo>
                      <a:pt x="978" y="134"/>
                    </a:lnTo>
                    <a:lnTo>
                      <a:pt x="974" y="130"/>
                    </a:lnTo>
                    <a:lnTo>
                      <a:pt x="970" y="128"/>
                    </a:lnTo>
                    <a:lnTo>
                      <a:pt x="964" y="128"/>
                    </a:lnTo>
                    <a:lnTo>
                      <a:pt x="964" y="128"/>
                    </a:lnTo>
                    <a:lnTo>
                      <a:pt x="962" y="130"/>
                    </a:lnTo>
                    <a:lnTo>
                      <a:pt x="962" y="132"/>
                    </a:lnTo>
                    <a:lnTo>
                      <a:pt x="962" y="132"/>
                    </a:lnTo>
                    <a:lnTo>
                      <a:pt x="958" y="140"/>
                    </a:lnTo>
                    <a:lnTo>
                      <a:pt x="954" y="142"/>
                    </a:lnTo>
                    <a:lnTo>
                      <a:pt x="950" y="140"/>
                    </a:lnTo>
                    <a:lnTo>
                      <a:pt x="946" y="132"/>
                    </a:lnTo>
                    <a:lnTo>
                      <a:pt x="946" y="132"/>
                    </a:lnTo>
                    <a:lnTo>
                      <a:pt x="942" y="128"/>
                    </a:lnTo>
                    <a:lnTo>
                      <a:pt x="942" y="128"/>
                    </a:lnTo>
                    <a:lnTo>
                      <a:pt x="940" y="130"/>
                    </a:lnTo>
                    <a:lnTo>
                      <a:pt x="940" y="130"/>
                    </a:lnTo>
                    <a:lnTo>
                      <a:pt x="934" y="136"/>
                    </a:lnTo>
                    <a:lnTo>
                      <a:pt x="932" y="138"/>
                    </a:lnTo>
                    <a:lnTo>
                      <a:pt x="928" y="136"/>
                    </a:lnTo>
                    <a:lnTo>
                      <a:pt x="922" y="128"/>
                    </a:lnTo>
                    <a:lnTo>
                      <a:pt x="922" y="128"/>
                    </a:lnTo>
                    <a:lnTo>
                      <a:pt x="920" y="124"/>
                    </a:lnTo>
                    <a:lnTo>
                      <a:pt x="918" y="124"/>
                    </a:lnTo>
                    <a:lnTo>
                      <a:pt x="916" y="128"/>
                    </a:lnTo>
                    <a:lnTo>
                      <a:pt x="916" y="128"/>
                    </a:lnTo>
                    <a:lnTo>
                      <a:pt x="914" y="128"/>
                    </a:lnTo>
                    <a:lnTo>
                      <a:pt x="914" y="128"/>
                    </a:lnTo>
                    <a:lnTo>
                      <a:pt x="910" y="126"/>
                    </a:lnTo>
                    <a:lnTo>
                      <a:pt x="910" y="126"/>
                    </a:lnTo>
                    <a:lnTo>
                      <a:pt x="906" y="120"/>
                    </a:lnTo>
                    <a:lnTo>
                      <a:pt x="906" y="122"/>
                    </a:lnTo>
                    <a:lnTo>
                      <a:pt x="906" y="132"/>
                    </a:lnTo>
                    <a:lnTo>
                      <a:pt x="906" y="132"/>
                    </a:lnTo>
                    <a:lnTo>
                      <a:pt x="904" y="136"/>
                    </a:lnTo>
                    <a:lnTo>
                      <a:pt x="902" y="138"/>
                    </a:lnTo>
                    <a:lnTo>
                      <a:pt x="902" y="138"/>
                    </a:lnTo>
                    <a:lnTo>
                      <a:pt x="892" y="142"/>
                    </a:lnTo>
                    <a:lnTo>
                      <a:pt x="882" y="144"/>
                    </a:lnTo>
                    <a:lnTo>
                      <a:pt x="882" y="144"/>
                    </a:lnTo>
                    <a:lnTo>
                      <a:pt x="880" y="144"/>
                    </a:lnTo>
                    <a:lnTo>
                      <a:pt x="878" y="144"/>
                    </a:lnTo>
                    <a:lnTo>
                      <a:pt x="878" y="144"/>
                    </a:lnTo>
                    <a:lnTo>
                      <a:pt x="876" y="138"/>
                    </a:lnTo>
                    <a:lnTo>
                      <a:pt x="874" y="136"/>
                    </a:lnTo>
                    <a:lnTo>
                      <a:pt x="868" y="136"/>
                    </a:lnTo>
                    <a:lnTo>
                      <a:pt x="868" y="136"/>
                    </a:lnTo>
                    <a:lnTo>
                      <a:pt x="864" y="134"/>
                    </a:lnTo>
                    <a:lnTo>
                      <a:pt x="860" y="134"/>
                    </a:lnTo>
                    <a:lnTo>
                      <a:pt x="850" y="138"/>
                    </a:lnTo>
                    <a:lnTo>
                      <a:pt x="850" y="138"/>
                    </a:lnTo>
                    <a:lnTo>
                      <a:pt x="842" y="140"/>
                    </a:lnTo>
                    <a:lnTo>
                      <a:pt x="832" y="140"/>
                    </a:lnTo>
                    <a:lnTo>
                      <a:pt x="824" y="138"/>
                    </a:lnTo>
                    <a:lnTo>
                      <a:pt x="814" y="132"/>
                    </a:lnTo>
                    <a:lnTo>
                      <a:pt x="814" y="132"/>
                    </a:lnTo>
                    <a:lnTo>
                      <a:pt x="810" y="130"/>
                    </a:lnTo>
                    <a:lnTo>
                      <a:pt x="810" y="130"/>
                    </a:lnTo>
                    <a:lnTo>
                      <a:pt x="808" y="134"/>
                    </a:lnTo>
                    <a:lnTo>
                      <a:pt x="808" y="134"/>
                    </a:lnTo>
                    <a:lnTo>
                      <a:pt x="804" y="138"/>
                    </a:lnTo>
                    <a:lnTo>
                      <a:pt x="800" y="138"/>
                    </a:lnTo>
                    <a:lnTo>
                      <a:pt x="800" y="138"/>
                    </a:lnTo>
                    <a:lnTo>
                      <a:pt x="796" y="138"/>
                    </a:lnTo>
                    <a:lnTo>
                      <a:pt x="792" y="140"/>
                    </a:lnTo>
                    <a:lnTo>
                      <a:pt x="792" y="140"/>
                    </a:lnTo>
                    <a:lnTo>
                      <a:pt x="790" y="144"/>
                    </a:lnTo>
                    <a:lnTo>
                      <a:pt x="786" y="144"/>
                    </a:lnTo>
                    <a:lnTo>
                      <a:pt x="782" y="140"/>
                    </a:lnTo>
                    <a:lnTo>
                      <a:pt x="780" y="134"/>
                    </a:lnTo>
                    <a:lnTo>
                      <a:pt x="780" y="134"/>
                    </a:lnTo>
                    <a:lnTo>
                      <a:pt x="778" y="130"/>
                    </a:lnTo>
                    <a:lnTo>
                      <a:pt x="778" y="130"/>
                    </a:lnTo>
                    <a:lnTo>
                      <a:pt x="778" y="130"/>
                    </a:lnTo>
                    <a:lnTo>
                      <a:pt x="778" y="130"/>
                    </a:lnTo>
                    <a:lnTo>
                      <a:pt x="778" y="134"/>
                    </a:lnTo>
                    <a:lnTo>
                      <a:pt x="778" y="134"/>
                    </a:lnTo>
                    <a:lnTo>
                      <a:pt x="776" y="140"/>
                    </a:lnTo>
                    <a:lnTo>
                      <a:pt x="774" y="142"/>
                    </a:lnTo>
                    <a:lnTo>
                      <a:pt x="774" y="142"/>
                    </a:lnTo>
                    <a:lnTo>
                      <a:pt x="770" y="140"/>
                    </a:lnTo>
                    <a:lnTo>
                      <a:pt x="770" y="140"/>
                    </a:lnTo>
                    <a:lnTo>
                      <a:pt x="764" y="134"/>
                    </a:lnTo>
                    <a:lnTo>
                      <a:pt x="762" y="130"/>
                    </a:lnTo>
                    <a:lnTo>
                      <a:pt x="760" y="128"/>
                    </a:lnTo>
                    <a:lnTo>
                      <a:pt x="760" y="128"/>
                    </a:lnTo>
                    <a:lnTo>
                      <a:pt x="758" y="138"/>
                    </a:lnTo>
                    <a:lnTo>
                      <a:pt x="756" y="144"/>
                    </a:lnTo>
                    <a:lnTo>
                      <a:pt x="756" y="144"/>
                    </a:lnTo>
                    <a:lnTo>
                      <a:pt x="754" y="144"/>
                    </a:lnTo>
                    <a:lnTo>
                      <a:pt x="750" y="140"/>
                    </a:lnTo>
                    <a:lnTo>
                      <a:pt x="750" y="140"/>
                    </a:lnTo>
                    <a:lnTo>
                      <a:pt x="746" y="136"/>
                    </a:lnTo>
                    <a:lnTo>
                      <a:pt x="742" y="136"/>
                    </a:lnTo>
                    <a:lnTo>
                      <a:pt x="742" y="136"/>
                    </a:lnTo>
                    <a:lnTo>
                      <a:pt x="740" y="136"/>
                    </a:lnTo>
                    <a:lnTo>
                      <a:pt x="738" y="134"/>
                    </a:lnTo>
                    <a:lnTo>
                      <a:pt x="738" y="134"/>
                    </a:lnTo>
                    <a:lnTo>
                      <a:pt x="734" y="130"/>
                    </a:lnTo>
                    <a:lnTo>
                      <a:pt x="730" y="128"/>
                    </a:lnTo>
                    <a:lnTo>
                      <a:pt x="726" y="130"/>
                    </a:lnTo>
                    <a:lnTo>
                      <a:pt x="722" y="136"/>
                    </a:lnTo>
                    <a:lnTo>
                      <a:pt x="722" y="136"/>
                    </a:lnTo>
                    <a:lnTo>
                      <a:pt x="720" y="138"/>
                    </a:lnTo>
                    <a:lnTo>
                      <a:pt x="720" y="138"/>
                    </a:lnTo>
                    <a:lnTo>
                      <a:pt x="716" y="136"/>
                    </a:lnTo>
                    <a:lnTo>
                      <a:pt x="716" y="136"/>
                    </a:lnTo>
                    <a:lnTo>
                      <a:pt x="712" y="134"/>
                    </a:lnTo>
                    <a:lnTo>
                      <a:pt x="710" y="134"/>
                    </a:lnTo>
                    <a:lnTo>
                      <a:pt x="704" y="138"/>
                    </a:lnTo>
                    <a:lnTo>
                      <a:pt x="704" y="138"/>
                    </a:lnTo>
                    <a:lnTo>
                      <a:pt x="702" y="138"/>
                    </a:lnTo>
                    <a:lnTo>
                      <a:pt x="702" y="138"/>
                    </a:lnTo>
                    <a:lnTo>
                      <a:pt x="698" y="134"/>
                    </a:lnTo>
                    <a:lnTo>
                      <a:pt x="694" y="136"/>
                    </a:lnTo>
                    <a:lnTo>
                      <a:pt x="684" y="142"/>
                    </a:lnTo>
                    <a:lnTo>
                      <a:pt x="684" y="142"/>
                    </a:lnTo>
                    <a:lnTo>
                      <a:pt x="680" y="142"/>
                    </a:lnTo>
                    <a:lnTo>
                      <a:pt x="676" y="142"/>
                    </a:lnTo>
                    <a:lnTo>
                      <a:pt x="670" y="138"/>
                    </a:lnTo>
                    <a:lnTo>
                      <a:pt x="666" y="132"/>
                    </a:lnTo>
                    <a:lnTo>
                      <a:pt x="666" y="132"/>
                    </a:lnTo>
                    <a:lnTo>
                      <a:pt x="664" y="126"/>
                    </a:lnTo>
                    <a:lnTo>
                      <a:pt x="662" y="126"/>
                    </a:lnTo>
                    <a:lnTo>
                      <a:pt x="660" y="130"/>
                    </a:lnTo>
                    <a:lnTo>
                      <a:pt x="658" y="138"/>
                    </a:lnTo>
                    <a:lnTo>
                      <a:pt x="658" y="138"/>
                    </a:lnTo>
                    <a:lnTo>
                      <a:pt x="656" y="140"/>
                    </a:lnTo>
                    <a:lnTo>
                      <a:pt x="656" y="140"/>
                    </a:lnTo>
                    <a:lnTo>
                      <a:pt x="656" y="140"/>
                    </a:lnTo>
                    <a:lnTo>
                      <a:pt x="654" y="136"/>
                    </a:lnTo>
                    <a:lnTo>
                      <a:pt x="652" y="132"/>
                    </a:lnTo>
                    <a:lnTo>
                      <a:pt x="652" y="132"/>
                    </a:lnTo>
                    <a:lnTo>
                      <a:pt x="652" y="124"/>
                    </a:lnTo>
                    <a:lnTo>
                      <a:pt x="650" y="120"/>
                    </a:lnTo>
                    <a:lnTo>
                      <a:pt x="646" y="122"/>
                    </a:lnTo>
                    <a:lnTo>
                      <a:pt x="644" y="126"/>
                    </a:lnTo>
                    <a:lnTo>
                      <a:pt x="644" y="126"/>
                    </a:lnTo>
                    <a:lnTo>
                      <a:pt x="640" y="132"/>
                    </a:lnTo>
                    <a:lnTo>
                      <a:pt x="638" y="132"/>
                    </a:lnTo>
                    <a:lnTo>
                      <a:pt x="636" y="128"/>
                    </a:lnTo>
                    <a:lnTo>
                      <a:pt x="636" y="128"/>
                    </a:lnTo>
                    <a:lnTo>
                      <a:pt x="634" y="126"/>
                    </a:lnTo>
                    <a:lnTo>
                      <a:pt x="634" y="130"/>
                    </a:lnTo>
                    <a:lnTo>
                      <a:pt x="634" y="130"/>
                    </a:lnTo>
                    <a:lnTo>
                      <a:pt x="630" y="140"/>
                    </a:lnTo>
                    <a:lnTo>
                      <a:pt x="626" y="144"/>
                    </a:lnTo>
                    <a:lnTo>
                      <a:pt x="624" y="142"/>
                    </a:lnTo>
                    <a:lnTo>
                      <a:pt x="620" y="132"/>
                    </a:lnTo>
                    <a:lnTo>
                      <a:pt x="620" y="132"/>
                    </a:lnTo>
                    <a:lnTo>
                      <a:pt x="616" y="128"/>
                    </a:lnTo>
                    <a:lnTo>
                      <a:pt x="614" y="128"/>
                    </a:lnTo>
                    <a:lnTo>
                      <a:pt x="612" y="130"/>
                    </a:lnTo>
                    <a:lnTo>
                      <a:pt x="610" y="134"/>
                    </a:lnTo>
                    <a:lnTo>
                      <a:pt x="610" y="134"/>
                    </a:lnTo>
                    <a:lnTo>
                      <a:pt x="608" y="138"/>
                    </a:lnTo>
                    <a:lnTo>
                      <a:pt x="606" y="140"/>
                    </a:lnTo>
                    <a:lnTo>
                      <a:pt x="604" y="138"/>
                    </a:lnTo>
                    <a:lnTo>
                      <a:pt x="602" y="134"/>
                    </a:lnTo>
                    <a:lnTo>
                      <a:pt x="602" y="134"/>
                    </a:lnTo>
                    <a:lnTo>
                      <a:pt x="600" y="132"/>
                    </a:lnTo>
                    <a:lnTo>
                      <a:pt x="600" y="132"/>
                    </a:lnTo>
                    <a:lnTo>
                      <a:pt x="596" y="124"/>
                    </a:lnTo>
                    <a:lnTo>
                      <a:pt x="596" y="122"/>
                    </a:lnTo>
                    <a:lnTo>
                      <a:pt x="594" y="122"/>
                    </a:lnTo>
                    <a:lnTo>
                      <a:pt x="590" y="124"/>
                    </a:lnTo>
                    <a:lnTo>
                      <a:pt x="586" y="128"/>
                    </a:lnTo>
                    <a:lnTo>
                      <a:pt x="586" y="128"/>
                    </a:lnTo>
                    <a:lnTo>
                      <a:pt x="584" y="126"/>
                    </a:lnTo>
                    <a:lnTo>
                      <a:pt x="584" y="126"/>
                    </a:lnTo>
                    <a:lnTo>
                      <a:pt x="582" y="124"/>
                    </a:lnTo>
                    <a:lnTo>
                      <a:pt x="580" y="124"/>
                    </a:lnTo>
                    <a:lnTo>
                      <a:pt x="578" y="126"/>
                    </a:lnTo>
                    <a:lnTo>
                      <a:pt x="576" y="132"/>
                    </a:lnTo>
                    <a:lnTo>
                      <a:pt x="576" y="132"/>
                    </a:lnTo>
                    <a:lnTo>
                      <a:pt x="574" y="136"/>
                    </a:lnTo>
                    <a:lnTo>
                      <a:pt x="572" y="138"/>
                    </a:lnTo>
                    <a:lnTo>
                      <a:pt x="570" y="140"/>
                    </a:lnTo>
                    <a:lnTo>
                      <a:pt x="570" y="140"/>
                    </a:lnTo>
                    <a:lnTo>
                      <a:pt x="564" y="144"/>
                    </a:lnTo>
                    <a:lnTo>
                      <a:pt x="558" y="146"/>
                    </a:lnTo>
                    <a:lnTo>
                      <a:pt x="548" y="148"/>
                    </a:lnTo>
                    <a:lnTo>
                      <a:pt x="548" y="148"/>
                    </a:lnTo>
                    <a:lnTo>
                      <a:pt x="546" y="146"/>
                    </a:lnTo>
                    <a:lnTo>
                      <a:pt x="544" y="146"/>
                    </a:lnTo>
                    <a:lnTo>
                      <a:pt x="544" y="146"/>
                    </a:lnTo>
                    <a:lnTo>
                      <a:pt x="540" y="138"/>
                    </a:lnTo>
                    <a:lnTo>
                      <a:pt x="534" y="134"/>
                    </a:lnTo>
                    <a:lnTo>
                      <a:pt x="530" y="136"/>
                    </a:lnTo>
                    <a:lnTo>
                      <a:pt x="526" y="140"/>
                    </a:lnTo>
                    <a:lnTo>
                      <a:pt x="526" y="140"/>
                    </a:lnTo>
                    <a:lnTo>
                      <a:pt x="518" y="142"/>
                    </a:lnTo>
                    <a:lnTo>
                      <a:pt x="510" y="140"/>
                    </a:lnTo>
                    <a:lnTo>
                      <a:pt x="502" y="140"/>
                    </a:lnTo>
                    <a:lnTo>
                      <a:pt x="496" y="140"/>
                    </a:lnTo>
                    <a:lnTo>
                      <a:pt x="496" y="140"/>
                    </a:lnTo>
                    <a:lnTo>
                      <a:pt x="494" y="140"/>
                    </a:lnTo>
                    <a:lnTo>
                      <a:pt x="494" y="140"/>
                    </a:lnTo>
                    <a:lnTo>
                      <a:pt x="490" y="134"/>
                    </a:lnTo>
                    <a:lnTo>
                      <a:pt x="486" y="134"/>
                    </a:lnTo>
                    <a:lnTo>
                      <a:pt x="482" y="136"/>
                    </a:lnTo>
                    <a:lnTo>
                      <a:pt x="478" y="140"/>
                    </a:lnTo>
                    <a:lnTo>
                      <a:pt x="478" y="140"/>
                    </a:lnTo>
                    <a:lnTo>
                      <a:pt x="474" y="138"/>
                    </a:lnTo>
                    <a:lnTo>
                      <a:pt x="472" y="134"/>
                    </a:lnTo>
                    <a:lnTo>
                      <a:pt x="472" y="134"/>
                    </a:lnTo>
                    <a:lnTo>
                      <a:pt x="468" y="130"/>
                    </a:lnTo>
                    <a:lnTo>
                      <a:pt x="466" y="128"/>
                    </a:lnTo>
                    <a:lnTo>
                      <a:pt x="464" y="130"/>
                    </a:lnTo>
                    <a:lnTo>
                      <a:pt x="462" y="136"/>
                    </a:lnTo>
                    <a:lnTo>
                      <a:pt x="462" y="136"/>
                    </a:lnTo>
                    <a:lnTo>
                      <a:pt x="460" y="140"/>
                    </a:lnTo>
                    <a:lnTo>
                      <a:pt x="458" y="140"/>
                    </a:lnTo>
                    <a:lnTo>
                      <a:pt x="458" y="140"/>
                    </a:lnTo>
                    <a:lnTo>
                      <a:pt x="456" y="136"/>
                    </a:lnTo>
                    <a:lnTo>
                      <a:pt x="454" y="136"/>
                    </a:lnTo>
                    <a:lnTo>
                      <a:pt x="448" y="140"/>
                    </a:lnTo>
                    <a:lnTo>
                      <a:pt x="442" y="142"/>
                    </a:lnTo>
                    <a:lnTo>
                      <a:pt x="440" y="140"/>
                    </a:lnTo>
                    <a:lnTo>
                      <a:pt x="436" y="138"/>
                    </a:lnTo>
                    <a:lnTo>
                      <a:pt x="436" y="138"/>
                    </a:lnTo>
                    <a:lnTo>
                      <a:pt x="436" y="136"/>
                    </a:lnTo>
                    <a:lnTo>
                      <a:pt x="434" y="138"/>
                    </a:lnTo>
                    <a:lnTo>
                      <a:pt x="432" y="140"/>
                    </a:lnTo>
                    <a:lnTo>
                      <a:pt x="432" y="140"/>
                    </a:lnTo>
                    <a:lnTo>
                      <a:pt x="430" y="144"/>
                    </a:lnTo>
                    <a:lnTo>
                      <a:pt x="428" y="144"/>
                    </a:lnTo>
                    <a:lnTo>
                      <a:pt x="426" y="144"/>
                    </a:lnTo>
                    <a:lnTo>
                      <a:pt x="424" y="142"/>
                    </a:lnTo>
                    <a:lnTo>
                      <a:pt x="424" y="142"/>
                    </a:lnTo>
                    <a:lnTo>
                      <a:pt x="420" y="138"/>
                    </a:lnTo>
                    <a:lnTo>
                      <a:pt x="418" y="136"/>
                    </a:lnTo>
                    <a:lnTo>
                      <a:pt x="414" y="136"/>
                    </a:lnTo>
                    <a:lnTo>
                      <a:pt x="410" y="138"/>
                    </a:lnTo>
                    <a:lnTo>
                      <a:pt x="410" y="138"/>
                    </a:lnTo>
                    <a:lnTo>
                      <a:pt x="406" y="140"/>
                    </a:lnTo>
                    <a:lnTo>
                      <a:pt x="400" y="140"/>
                    </a:lnTo>
                    <a:lnTo>
                      <a:pt x="392" y="136"/>
                    </a:lnTo>
                    <a:lnTo>
                      <a:pt x="392" y="136"/>
                    </a:lnTo>
                    <a:lnTo>
                      <a:pt x="384" y="132"/>
                    </a:lnTo>
                    <a:lnTo>
                      <a:pt x="374" y="134"/>
                    </a:lnTo>
                    <a:lnTo>
                      <a:pt x="358" y="138"/>
                    </a:lnTo>
                    <a:lnTo>
                      <a:pt x="358" y="138"/>
                    </a:lnTo>
                    <a:lnTo>
                      <a:pt x="354" y="138"/>
                    </a:lnTo>
                    <a:lnTo>
                      <a:pt x="350" y="136"/>
                    </a:lnTo>
                    <a:lnTo>
                      <a:pt x="344" y="130"/>
                    </a:lnTo>
                    <a:lnTo>
                      <a:pt x="338" y="126"/>
                    </a:lnTo>
                    <a:lnTo>
                      <a:pt x="332" y="122"/>
                    </a:lnTo>
                    <a:lnTo>
                      <a:pt x="332" y="122"/>
                    </a:lnTo>
                    <a:lnTo>
                      <a:pt x="328" y="120"/>
                    </a:lnTo>
                    <a:lnTo>
                      <a:pt x="324" y="120"/>
                    </a:lnTo>
                    <a:lnTo>
                      <a:pt x="322" y="122"/>
                    </a:lnTo>
                    <a:lnTo>
                      <a:pt x="318" y="124"/>
                    </a:lnTo>
                    <a:lnTo>
                      <a:pt x="318" y="124"/>
                    </a:lnTo>
                    <a:lnTo>
                      <a:pt x="314" y="126"/>
                    </a:lnTo>
                    <a:lnTo>
                      <a:pt x="310" y="126"/>
                    </a:lnTo>
                    <a:lnTo>
                      <a:pt x="310" y="126"/>
                    </a:lnTo>
                    <a:lnTo>
                      <a:pt x="306" y="124"/>
                    </a:lnTo>
                    <a:lnTo>
                      <a:pt x="302" y="126"/>
                    </a:lnTo>
                    <a:lnTo>
                      <a:pt x="302" y="126"/>
                    </a:lnTo>
                    <a:lnTo>
                      <a:pt x="298" y="128"/>
                    </a:lnTo>
                    <a:lnTo>
                      <a:pt x="298" y="128"/>
                    </a:lnTo>
                    <a:lnTo>
                      <a:pt x="296" y="126"/>
                    </a:lnTo>
                    <a:lnTo>
                      <a:pt x="296" y="126"/>
                    </a:lnTo>
                    <a:lnTo>
                      <a:pt x="290" y="122"/>
                    </a:lnTo>
                    <a:lnTo>
                      <a:pt x="286" y="118"/>
                    </a:lnTo>
                    <a:lnTo>
                      <a:pt x="274" y="118"/>
                    </a:lnTo>
                    <a:lnTo>
                      <a:pt x="274" y="118"/>
                    </a:lnTo>
                    <a:lnTo>
                      <a:pt x="262" y="118"/>
                    </a:lnTo>
                    <a:lnTo>
                      <a:pt x="250" y="122"/>
                    </a:lnTo>
                    <a:lnTo>
                      <a:pt x="250" y="122"/>
                    </a:lnTo>
                    <a:lnTo>
                      <a:pt x="248" y="122"/>
                    </a:lnTo>
                    <a:lnTo>
                      <a:pt x="248" y="122"/>
                    </a:lnTo>
                    <a:lnTo>
                      <a:pt x="246" y="122"/>
                    </a:lnTo>
                    <a:lnTo>
                      <a:pt x="244" y="128"/>
                    </a:lnTo>
                    <a:lnTo>
                      <a:pt x="244" y="128"/>
                    </a:lnTo>
                    <a:lnTo>
                      <a:pt x="244" y="134"/>
                    </a:lnTo>
                    <a:lnTo>
                      <a:pt x="242" y="140"/>
                    </a:lnTo>
                    <a:lnTo>
                      <a:pt x="242" y="140"/>
                    </a:lnTo>
                    <a:lnTo>
                      <a:pt x="240" y="140"/>
                    </a:lnTo>
                    <a:lnTo>
                      <a:pt x="240" y="140"/>
                    </a:lnTo>
                    <a:lnTo>
                      <a:pt x="236" y="138"/>
                    </a:lnTo>
                    <a:lnTo>
                      <a:pt x="236" y="138"/>
                    </a:lnTo>
                    <a:lnTo>
                      <a:pt x="234" y="138"/>
                    </a:lnTo>
                    <a:lnTo>
                      <a:pt x="234" y="138"/>
                    </a:lnTo>
                    <a:lnTo>
                      <a:pt x="232" y="140"/>
                    </a:lnTo>
                    <a:lnTo>
                      <a:pt x="228" y="140"/>
                    </a:lnTo>
                    <a:lnTo>
                      <a:pt x="226" y="126"/>
                    </a:lnTo>
                    <a:lnTo>
                      <a:pt x="226" y="126"/>
                    </a:lnTo>
                    <a:lnTo>
                      <a:pt x="226" y="122"/>
                    </a:lnTo>
                    <a:lnTo>
                      <a:pt x="224" y="120"/>
                    </a:lnTo>
                    <a:lnTo>
                      <a:pt x="220" y="118"/>
                    </a:lnTo>
                    <a:lnTo>
                      <a:pt x="220" y="118"/>
                    </a:lnTo>
                    <a:lnTo>
                      <a:pt x="212" y="118"/>
                    </a:lnTo>
                    <a:lnTo>
                      <a:pt x="206" y="120"/>
                    </a:lnTo>
                    <a:lnTo>
                      <a:pt x="198" y="122"/>
                    </a:lnTo>
                    <a:lnTo>
                      <a:pt x="192" y="122"/>
                    </a:lnTo>
                    <a:lnTo>
                      <a:pt x="192" y="122"/>
                    </a:lnTo>
                    <a:lnTo>
                      <a:pt x="186" y="120"/>
                    </a:lnTo>
                    <a:lnTo>
                      <a:pt x="182" y="122"/>
                    </a:lnTo>
                    <a:lnTo>
                      <a:pt x="182" y="122"/>
                    </a:lnTo>
                    <a:lnTo>
                      <a:pt x="178" y="122"/>
                    </a:lnTo>
                    <a:lnTo>
                      <a:pt x="176" y="124"/>
                    </a:lnTo>
                    <a:lnTo>
                      <a:pt x="172" y="126"/>
                    </a:lnTo>
                    <a:lnTo>
                      <a:pt x="170" y="134"/>
                    </a:lnTo>
                    <a:lnTo>
                      <a:pt x="170" y="134"/>
                    </a:lnTo>
                    <a:lnTo>
                      <a:pt x="170" y="136"/>
                    </a:lnTo>
                    <a:lnTo>
                      <a:pt x="168" y="138"/>
                    </a:lnTo>
                    <a:lnTo>
                      <a:pt x="168" y="138"/>
                    </a:lnTo>
                    <a:lnTo>
                      <a:pt x="166" y="136"/>
                    </a:lnTo>
                    <a:lnTo>
                      <a:pt x="164" y="132"/>
                    </a:lnTo>
                    <a:lnTo>
                      <a:pt x="164" y="132"/>
                    </a:lnTo>
                    <a:lnTo>
                      <a:pt x="162" y="124"/>
                    </a:lnTo>
                    <a:lnTo>
                      <a:pt x="160" y="120"/>
                    </a:lnTo>
                    <a:lnTo>
                      <a:pt x="156" y="118"/>
                    </a:lnTo>
                    <a:lnTo>
                      <a:pt x="152" y="122"/>
                    </a:lnTo>
                    <a:lnTo>
                      <a:pt x="152" y="122"/>
                    </a:lnTo>
                    <a:lnTo>
                      <a:pt x="150" y="124"/>
                    </a:lnTo>
                    <a:lnTo>
                      <a:pt x="146" y="122"/>
                    </a:lnTo>
                    <a:lnTo>
                      <a:pt x="146" y="122"/>
                    </a:lnTo>
                    <a:lnTo>
                      <a:pt x="138" y="116"/>
                    </a:lnTo>
                    <a:lnTo>
                      <a:pt x="138" y="116"/>
                    </a:lnTo>
                    <a:lnTo>
                      <a:pt x="138" y="114"/>
                    </a:lnTo>
                    <a:lnTo>
                      <a:pt x="136" y="116"/>
                    </a:lnTo>
                    <a:lnTo>
                      <a:pt x="136" y="116"/>
                    </a:lnTo>
                    <a:lnTo>
                      <a:pt x="134" y="124"/>
                    </a:lnTo>
                    <a:lnTo>
                      <a:pt x="132" y="126"/>
                    </a:lnTo>
                    <a:lnTo>
                      <a:pt x="128" y="126"/>
                    </a:lnTo>
                    <a:lnTo>
                      <a:pt x="126" y="122"/>
                    </a:lnTo>
                    <a:lnTo>
                      <a:pt x="126" y="122"/>
                    </a:lnTo>
                    <a:lnTo>
                      <a:pt x="124" y="120"/>
                    </a:lnTo>
                    <a:lnTo>
                      <a:pt x="122" y="120"/>
                    </a:lnTo>
                    <a:lnTo>
                      <a:pt x="120" y="122"/>
                    </a:lnTo>
                    <a:lnTo>
                      <a:pt x="120" y="126"/>
                    </a:lnTo>
                    <a:lnTo>
                      <a:pt x="120" y="126"/>
                    </a:lnTo>
                    <a:lnTo>
                      <a:pt x="116" y="134"/>
                    </a:lnTo>
                    <a:lnTo>
                      <a:pt x="114" y="136"/>
                    </a:lnTo>
                    <a:lnTo>
                      <a:pt x="112" y="134"/>
                    </a:lnTo>
                    <a:lnTo>
                      <a:pt x="110" y="128"/>
                    </a:lnTo>
                    <a:lnTo>
                      <a:pt x="110" y="128"/>
                    </a:lnTo>
                    <a:lnTo>
                      <a:pt x="108" y="118"/>
                    </a:lnTo>
                    <a:lnTo>
                      <a:pt x="106" y="116"/>
                    </a:lnTo>
                    <a:lnTo>
                      <a:pt x="102" y="118"/>
                    </a:lnTo>
                    <a:lnTo>
                      <a:pt x="100" y="124"/>
                    </a:lnTo>
                    <a:lnTo>
                      <a:pt x="100" y="124"/>
                    </a:lnTo>
                    <a:lnTo>
                      <a:pt x="96" y="132"/>
                    </a:lnTo>
                    <a:lnTo>
                      <a:pt x="94" y="134"/>
                    </a:lnTo>
                    <a:lnTo>
                      <a:pt x="90" y="130"/>
                    </a:lnTo>
                    <a:lnTo>
                      <a:pt x="88" y="122"/>
                    </a:lnTo>
                    <a:lnTo>
                      <a:pt x="88" y="122"/>
                    </a:lnTo>
                    <a:lnTo>
                      <a:pt x="86" y="118"/>
                    </a:lnTo>
                    <a:lnTo>
                      <a:pt x="86" y="118"/>
                    </a:lnTo>
                    <a:lnTo>
                      <a:pt x="84" y="120"/>
                    </a:lnTo>
                    <a:lnTo>
                      <a:pt x="84" y="120"/>
                    </a:lnTo>
                    <a:lnTo>
                      <a:pt x="80" y="122"/>
                    </a:lnTo>
                    <a:lnTo>
                      <a:pt x="78" y="124"/>
                    </a:lnTo>
                    <a:lnTo>
                      <a:pt x="74" y="122"/>
                    </a:lnTo>
                    <a:lnTo>
                      <a:pt x="72" y="116"/>
                    </a:lnTo>
                    <a:lnTo>
                      <a:pt x="72" y="116"/>
                    </a:lnTo>
                    <a:lnTo>
                      <a:pt x="68" y="112"/>
                    </a:lnTo>
                    <a:lnTo>
                      <a:pt x="66" y="114"/>
                    </a:lnTo>
                    <a:lnTo>
                      <a:pt x="62" y="116"/>
                    </a:lnTo>
                    <a:lnTo>
                      <a:pt x="62" y="114"/>
                    </a:lnTo>
                    <a:lnTo>
                      <a:pt x="60" y="112"/>
                    </a:lnTo>
                    <a:lnTo>
                      <a:pt x="60" y="112"/>
                    </a:lnTo>
                    <a:lnTo>
                      <a:pt x="58" y="110"/>
                    </a:lnTo>
                    <a:lnTo>
                      <a:pt x="58" y="106"/>
                    </a:lnTo>
                    <a:lnTo>
                      <a:pt x="58" y="106"/>
                    </a:lnTo>
                    <a:lnTo>
                      <a:pt x="56" y="98"/>
                    </a:lnTo>
                    <a:lnTo>
                      <a:pt x="54" y="98"/>
                    </a:lnTo>
                    <a:lnTo>
                      <a:pt x="52" y="98"/>
                    </a:lnTo>
                    <a:lnTo>
                      <a:pt x="52" y="98"/>
                    </a:lnTo>
                    <a:lnTo>
                      <a:pt x="50" y="98"/>
                    </a:lnTo>
                    <a:lnTo>
                      <a:pt x="50" y="94"/>
                    </a:lnTo>
                    <a:lnTo>
                      <a:pt x="48" y="84"/>
                    </a:lnTo>
                    <a:lnTo>
                      <a:pt x="48" y="84"/>
                    </a:lnTo>
                    <a:lnTo>
                      <a:pt x="46" y="72"/>
                    </a:lnTo>
                    <a:lnTo>
                      <a:pt x="44" y="72"/>
                    </a:lnTo>
                    <a:lnTo>
                      <a:pt x="40" y="76"/>
                    </a:lnTo>
                    <a:lnTo>
                      <a:pt x="40" y="76"/>
                    </a:lnTo>
                    <a:lnTo>
                      <a:pt x="40" y="78"/>
                    </a:lnTo>
                    <a:lnTo>
                      <a:pt x="38" y="78"/>
                    </a:lnTo>
                    <a:lnTo>
                      <a:pt x="36" y="76"/>
                    </a:lnTo>
                    <a:lnTo>
                      <a:pt x="32" y="72"/>
                    </a:lnTo>
                    <a:lnTo>
                      <a:pt x="30" y="68"/>
                    </a:lnTo>
                    <a:lnTo>
                      <a:pt x="30" y="68"/>
                    </a:lnTo>
                    <a:lnTo>
                      <a:pt x="32" y="72"/>
                    </a:lnTo>
                    <a:lnTo>
                      <a:pt x="34" y="74"/>
                    </a:lnTo>
                    <a:lnTo>
                      <a:pt x="38" y="78"/>
                    </a:lnTo>
                    <a:lnTo>
                      <a:pt x="38" y="78"/>
                    </a:lnTo>
                    <a:lnTo>
                      <a:pt x="40" y="82"/>
                    </a:lnTo>
                    <a:lnTo>
                      <a:pt x="40" y="86"/>
                    </a:lnTo>
                    <a:lnTo>
                      <a:pt x="40" y="86"/>
                    </a:lnTo>
                    <a:lnTo>
                      <a:pt x="38" y="92"/>
                    </a:lnTo>
                    <a:lnTo>
                      <a:pt x="36" y="96"/>
                    </a:lnTo>
                    <a:lnTo>
                      <a:pt x="30" y="102"/>
                    </a:lnTo>
                    <a:lnTo>
                      <a:pt x="30" y="102"/>
                    </a:lnTo>
                    <a:lnTo>
                      <a:pt x="28" y="102"/>
                    </a:lnTo>
                    <a:lnTo>
                      <a:pt x="26" y="102"/>
                    </a:lnTo>
                    <a:lnTo>
                      <a:pt x="24" y="94"/>
                    </a:lnTo>
                    <a:lnTo>
                      <a:pt x="24" y="94"/>
                    </a:lnTo>
                    <a:lnTo>
                      <a:pt x="24" y="86"/>
                    </a:lnTo>
                    <a:lnTo>
                      <a:pt x="22" y="82"/>
                    </a:lnTo>
                    <a:lnTo>
                      <a:pt x="20" y="80"/>
                    </a:lnTo>
                    <a:lnTo>
                      <a:pt x="16" y="80"/>
                    </a:lnTo>
                    <a:lnTo>
                      <a:pt x="16" y="80"/>
                    </a:lnTo>
                    <a:lnTo>
                      <a:pt x="12" y="80"/>
                    </a:lnTo>
                    <a:lnTo>
                      <a:pt x="8" y="76"/>
                    </a:lnTo>
                    <a:lnTo>
                      <a:pt x="4" y="70"/>
                    </a:lnTo>
                    <a:lnTo>
                      <a:pt x="0" y="60"/>
                    </a:lnTo>
                    <a:lnTo>
                      <a:pt x="0" y="60"/>
                    </a:lnTo>
                    <a:lnTo>
                      <a:pt x="0" y="48"/>
                    </a:lnTo>
                    <a:lnTo>
                      <a:pt x="2" y="44"/>
                    </a:lnTo>
                    <a:lnTo>
                      <a:pt x="4" y="42"/>
                    </a:lnTo>
                    <a:lnTo>
                      <a:pt x="4" y="42"/>
                    </a:lnTo>
                    <a:lnTo>
                      <a:pt x="8" y="40"/>
                    </a:lnTo>
                    <a:lnTo>
                      <a:pt x="8" y="40"/>
                    </a:lnTo>
                    <a:lnTo>
                      <a:pt x="10" y="42"/>
                    </a:lnTo>
                    <a:lnTo>
                      <a:pt x="10" y="42"/>
                    </a:lnTo>
                    <a:lnTo>
                      <a:pt x="14" y="44"/>
                    </a:lnTo>
                    <a:lnTo>
                      <a:pt x="16" y="42"/>
                    </a:lnTo>
                    <a:lnTo>
                      <a:pt x="20" y="36"/>
                    </a:lnTo>
                    <a:lnTo>
                      <a:pt x="20" y="36"/>
                    </a:lnTo>
                    <a:lnTo>
                      <a:pt x="28" y="42"/>
                    </a:lnTo>
                    <a:lnTo>
                      <a:pt x="28" y="42"/>
                    </a:lnTo>
                    <a:lnTo>
                      <a:pt x="36" y="44"/>
                    </a:lnTo>
                    <a:lnTo>
                      <a:pt x="46" y="44"/>
                    </a:lnTo>
                    <a:lnTo>
                      <a:pt x="50" y="42"/>
                    </a:lnTo>
                    <a:lnTo>
                      <a:pt x="54" y="40"/>
                    </a:lnTo>
                    <a:lnTo>
                      <a:pt x="58" y="34"/>
                    </a:lnTo>
                    <a:lnTo>
                      <a:pt x="60" y="28"/>
                    </a:lnTo>
                    <a:lnTo>
                      <a:pt x="60" y="28"/>
                    </a:lnTo>
                    <a:lnTo>
                      <a:pt x="66" y="20"/>
                    </a:lnTo>
                    <a:lnTo>
                      <a:pt x="68" y="18"/>
                    </a:lnTo>
                    <a:lnTo>
                      <a:pt x="72" y="20"/>
                    </a:lnTo>
                    <a:lnTo>
                      <a:pt x="74" y="22"/>
                    </a:lnTo>
                    <a:lnTo>
                      <a:pt x="76" y="26"/>
                    </a:lnTo>
                    <a:lnTo>
                      <a:pt x="80" y="40"/>
                    </a:lnTo>
                    <a:lnTo>
                      <a:pt x="80" y="40"/>
                    </a:lnTo>
                    <a:lnTo>
                      <a:pt x="80" y="28"/>
                    </a:lnTo>
                    <a:lnTo>
                      <a:pt x="80" y="22"/>
                    </a:lnTo>
                    <a:lnTo>
                      <a:pt x="84" y="16"/>
                    </a:lnTo>
                    <a:lnTo>
                      <a:pt x="86" y="12"/>
                    </a:lnTo>
                    <a:lnTo>
                      <a:pt x="86" y="12"/>
                    </a:lnTo>
                    <a:lnTo>
                      <a:pt x="88" y="10"/>
                    </a:lnTo>
                    <a:lnTo>
                      <a:pt x="92" y="10"/>
                    </a:lnTo>
                    <a:lnTo>
                      <a:pt x="94" y="12"/>
                    </a:lnTo>
                    <a:lnTo>
                      <a:pt x="98" y="16"/>
                    </a:lnTo>
                    <a:lnTo>
                      <a:pt x="98" y="16"/>
                    </a:lnTo>
                    <a:lnTo>
                      <a:pt x="98" y="20"/>
                    </a:lnTo>
                    <a:lnTo>
                      <a:pt x="100" y="22"/>
                    </a:lnTo>
                    <a:lnTo>
                      <a:pt x="96" y="28"/>
                    </a:lnTo>
                    <a:lnTo>
                      <a:pt x="96" y="28"/>
                    </a:lnTo>
                    <a:lnTo>
                      <a:pt x="96" y="28"/>
                    </a:lnTo>
                    <a:lnTo>
                      <a:pt x="94" y="30"/>
                    </a:lnTo>
                    <a:lnTo>
                      <a:pt x="94" y="30"/>
                    </a:lnTo>
                    <a:lnTo>
                      <a:pt x="102" y="30"/>
                    </a:lnTo>
                    <a:lnTo>
                      <a:pt x="106" y="30"/>
                    </a:lnTo>
                    <a:lnTo>
                      <a:pt x="108" y="34"/>
                    </a:lnTo>
                    <a:lnTo>
                      <a:pt x="108" y="34"/>
                    </a:lnTo>
                    <a:lnTo>
                      <a:pt x="110" y="36"/>
                    </a:lnTo>
                    <a:lnTo>
                      <a:pt x="112" y="36"/>
                    </a:lnTo>
                    <a:lnTo>
                      <a:pt x="114" y="36"/>
                    </a:lnTo>
                    <a:lnTo>
                      <a:pt x="116" y="38"/>
                    </a:lnTo>
                    <a:lnTo>
                      <a:pt x="116" y="38"/>
                    </a:lnTo>
                    <a:lnTo>
                      <a:pt x="118" y="38"/>
                    </a:lnTo>
                    <a:lnTo>
                      <a:pt x="118" y="38"/>
                    </a:lnTo>
                    <a:lnTo>
                      <a:pt x="122" y="28"/>
                    </a:lnTo>
                    <a:lnTo>
                      <a:pt x="122" y="28"/>
                    </a:lnTo>
                    <a:lnTo>
                      <a:pt x="124" y="30"/>
                    </a:lnTo>
                    <a:lnTo>
                      <a:pt x="128" y="34"/>
                    </a:lnTo>
                    <a:lnTo>
                      <a:pt x="130" y="38"/>
                    </a:lnTo>
                    <a:lnTo>
                      <a:pt x="130" y="38"/>
                    </a:lnTo>
                    <a:lnTo>
                      <a:pt x="134" y="40"/>
                    </a:lnTo>
                    <a:lnTo>
                      <a:pt x="138" y="36"/>
                    </a:lnTo>
                    <a:lnTo>
                      <a:pt x="138" y="36"/>
                    </a:lnTo>
                    <a:lnTo>
                      <a:pt x="142" y="32"/>
                    </a:lnTo>
                    <a:lnTo>
                      <a:pt x="144" y="30"/>
                    </a:lnTo>
                    <a:lnTo>
                      <a:pt x="146" y="30"/>
                    </a:lnTo>
                    <a:lnTo>
                      <a:pt x="148" y="34"/>
                    </a:lnTo>
                    <a:lnTo>
                      <a:pt x="148" y="34"/>
                    </a:lnTo>
                    <a:lnTo>
                      <a:pt x="150" y="38"/>
                    </a:lnTo>
                    <a:lnTo>
                      <a:pt x="152" y="38"/>
                    </a:lnTo>
                    <a:lnTo>
                      <a:pt x="152" y="36"/>
                    </a:lnTo>
                    <a:lnTo>
                      <a:pt x="152" y="36"/>
                    </a:lnTo>
                    <a:lnTo>
                      <a:pt x="158" y="26"/>
                    </a:lnTo>
                    <a:lnTo>
                      <a:pt x="162" y="24"/>
                    </a:lnTo>
                    <a:lnTo>
                      <a:pt x="166" y="26"/>
                    </a:lnTo>
                    <a:lnTo>
                      <a:pt x="172" y="34"/>
                    </a:lnTo>
                    <a:lnTo>
                      <a:pt x="172" y="34"/>
                    </a:lnTo>
                    <a:lnTo>
                      <a:pt x="174" y="36"/>
                    </a:lnTo>
                    <a:lnTo>
                      <a:pt x="178" y="36"/>
                    </a:lnTo>
                    <a:lnTo>
                      <a:pt x="184" y="34"/>
                    </a:lnTo>
                    <a:lnTo>
                      <a:pt x="184" y="34"/>
                    </a:lnTo>
                    <a:lnTo>
                      <a:pt x="188" y="32"/>
                    </a:lnTo>
                    <a:lnTo>
                      <a:pt x="190" y="28"/>
                    </a:lnTo>
                    <a:lnTo>
                      <a:pt x="192" y="20"/>
                    </a:lnTo>
                    <a:lnTo>
                      <a:pt x="192" y="20"/>
                    </a:lnTo>
                    <a:lnTo>
                      <a:pt x="192" y="14"/>
                    </a:lnTo>
                    <a:lnTo>
                      <a:pt x="194" y="12"/>
                    </a:lnTo>
                    <a:lnTo>
                      <a:pt x="196" y="12"/>
                    </a:lnTo>
                    <a:lnTo>
                      <a:pt x="198" y="14"/>
                    </a:lnTo>
                    <a:lnTo>
                      <a:pt x="198" y="14"/>
                    </a:lnTo>
                    <a:lnTo>
                      <a:pt x="202" y="16"/>
                    </a:lnTo>
                    <a:lnTo>
                      <a:pt x="204" y="16"/>
                    </a:lnTo>
                    <a:lnTo>
                      <a:pt x="206" y="14"/>
                    </a:lnTo>
                    <a:lnTo>
                      <a:pt x="206" y="14"/>
                    </a:lnTo>
                    <a:lnTo>
                      <a:pt x="210" y="10"/>
                    </a:lnTo>
                    <a:lnTo>
                      <a:pt x="212" y="8"/>
                    </a:lnTo>
                    <a:lnTo>
                      <a:pt x="214" y="8"/>
                    </a:lnTo>
                    <a:lnTo>
                      <a:pt x="216" y="12"/>
                    </a:lnTo>
                    <a:lnTo>
                      <a:pt x="220" y="22"/>
                    </a:lnTo>
                    <a:lnTo>
                      <a:pt x="220" y="22"/>
                    </a:lnTo>
                    <a:lnTo>
                      <a:pt x="220" y="24"/>
                    </a:lnTo>
                    <a:lnTo>
                      <a:pt x="222" y="24"/>
                    </a:lnTo>
                    <a:lnTo>
                      <a:pt x="226" y="20"/>
                    </a:lnTo>
                    <a:lnTo>
                      <a:pt x="226" y="20"/>
                    </a:lnTo>
                    <a:lnTo>
                      <a:pt x="230" y="16"/>
                    </a:lnTo>
                    <a:lnTo>
                      <a:pt x="232" y="16"/>
                    </a:lnTo>
                    <a:lnTo>
                      <a:pt x="234" y="16"/>
                    </a:lnTo>
                    <a:lnTo>
                      <a:pt x="234" y="16"/>
                    </a:lnTo>
                    <a:lnTo>
                      <a:pt x="240" y="26"/>
                    </a:lnTo>
                    <a:lnTo>
                      <a:pt x="240" y="26"/>
                    </a:lnTo>
                    <a:lnTo>
                      <a:pt x="242" y="24"/>
                    </a:lnTo>
                    <a:lnTo>
                      <a:pt x="244" y="16"/>
                    </a:lnTo>
                    <a:lnTo>
                      <a:pt x="244" y="16"/>
                    </a:lnTo>
                    <a:lnTo>
                      <a:pt x="246" y="14"/>
                    </a:lnTo>
                    <a:lnTo>
                      <a:pt x="246" y="12"/>
                    </a:lnTo>
                    <a:lnTo>
                      <a:pt x="250" y="14"/>
                    </a:lnTo>
                    <a:lnTo>
                      <a:pt x="250" y="14"/>
                    </a:lnTo>
                    <a:lnTo>
                      <a:pt x="252" y="20"/>
                    </a:lnTo>
                    <a:lnTo>
                      <a:pt x="254" y="18"/>
                    </a:lnTo>
                    <a:lnTo>
                      <a:pt x="258" y="10"/>
                    </a:lnTo>
                    <a:lnTo>
                      <a:pt x="258" y="10"/>
                    </a:lnTo>
                    <a:lnTo>
                      <a:pt x="262" y="6"/>
                    </a:lnTo>
                    <a:lnTo>
                      <a:pt x="268" y="6"/>
                    </a:lnTo>
                    <a:lnTo>
                      <a:pt x="268" y="6"/>
                    </a:lnTo>
                    <a:lnTo>
                      <a:pt x="270" y="6"/>
                    </a:lnTo>
                    <a:lnTo>
                      <a:pt x="270" y="6"/>
                    </a:lnTo>
                    <a:lnTo>
                      <a:pt x="272" y="8"/>
                    </a:lnTo>
                    <a:lnTo>
                      <a:pt x="274" y="12"/>
                    </a:lnTo>
                    <a:lnTo>
                      <a:pt x="276" y="14"/>
                    </a:lnTo>
                    <a:lnTo>
                      <a:pt x="278" y="12"/>
                    </a:lnTo>
                    <a:lnTo>
                      <a:pt x="278" y="12"/>
                    </a:lnTo>
                    <a:lnTo>
                      <a:pt x="280" y="10"/>
                    </a:lnTo>
                    <a:lnTo>
                      <a:pt x="280" y="10"/>
                    </a:lnTo>
                    <a:lnTo>
                      <a:pt x="290" y="18"/>
                    </a:lnTo>
                    <a:lnTo>
                      <a:pt x="296" y="20"/>
                    </a:lnTo>
                    <a:lnTo>
                      <a:pt x="298" y="18"/>
                    </a:lnTo>
                    <a:lnTo>
                      <a:pt x="300" y="16"/>
                    </a:lnTo>
                    <a:lnTo>
                      <a:pt x="300" y="16"/>
                    </a:lnTo>
                    <a:lnTo>
                      <a:pt x="306" y="14"/>
                    </a:lnTo>
                    <a:lnTo>
                      <a:pt x="312" y="10"/>
                    </a:lnTo>
                    <a:lnTo>
                      <a:pt x="316" y="8"/>
                    </a:lnTo>
                    <a:lnTo>
                      <a:pt x="322" y="4"/>
                    </a:lnTo>
                    <a:lnTo>
                      <a:pt x="322" y="4"/>
                    </a:lnTo>
                    <a:lnTo>
                      <a:pt x="326" y="4"/>
                    </a:lnTo>
                    <a:lnTo>
                      <a:pt x="330" y="4"/>
                    </a:lnTo>
                    <a:lnTo>
                      <a:pt x="330" y="4"/>
                    </a:lnTo>
                    <a:lnTo>
                      <a:pt x="332" y="6"/>
                    </a:lnTo>
                    <a:lnTo>
                      <a:pt x="332" y="6"/>
                    </a:lnTo>
                    <a:lnTo>
                      <a:pt x="336" y="10"/>
                    </a:lnTo>
                    <a:lnTo>
                      <a:pt x="340" y="10"/>
                    </a:lnTo>
                    <a:lnTo>
                      <a:pt x="346" y="12"/>
                    </a:lnTo>
                    <a:lnTo>
                      <a:pt x="350" y="16"/>
                    </a:lnTo>
                    <a:lnTo>
                      <a:pt x="350" y="16"/>
                    </a:lnTo>
                    <a:lnTo>
                      <a:pt x="352" y="16"/>
                    </a:lnTo>
                    <a:lnTo>
                      <a:pt x="354" y="16"/>
                    </a:lnTo>
                    <a:lnTo>
                      <a:pt x="358" y="12"/>
                    </a:lnTo>
                    <a:lnTo>
                      <a:pt x="366" y="4"/>
                    </a:lnTo>
                    <a:lnTo>
                      <a:pt x="366" y="4"/>
                    </a:lnTo>
                    <a:lnTo>
                      <a:pt x="368" y="4"/>
                    </a:lnTo>
                    <a:lnTo>
                      <a:pt x="368" y="4"/>
                    </a:lnTo>
                    <a:lnTo>
                      <a:pt x="372" y="6"/>
                    </a:lnTo>
                    <a:lnTo>
                      <a:pt x="374" y="10"/>
                    </a:lnTo>
                    <a:lnTo>
                      <a:pt x="378" y="12"/>
                    </a:lnTo>
                    <a:lnTo>
                      <a:pt x="380" y="10"/>
                    </a:lnTo>
                    <a:lnTo>
                      <a:pt x="382" y="8"/>
                    </a:lnTo>
                    <a:lnTo>
                      <a:pt x="38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0" name="Freeform 60">
                <a:extLst>
                  <a:ext uri="{FF2B5EF4-FFF2-40B4-BE49-F238E27FC236}">
                    <a16:creationId xmlns:a16="http://schemas.microsoft.com/office/drawing/2014/main" id="{FCF14587-CE14-E863-67A1-AEA6D4988C6B}"/>
                  </a:ext>
                </a:extLst>
              </p:cNvPr>
              <p:cNvSpPr>
                <a:spLocks/>
              </p:cNvSpPr>
              <p:nvPr/>
            </p:nvSpPr>
            <p:spPr bwMode="auto">
              <a:xfrm>
                <a:off x="3328" y="1467"/>
                <a:ext cx="106" cy="32"/>
              </a:xfrm>
              <a:custGeom>
                <a:avLst/>
                <a:gdLst>
                  <a:gd name="T0" fmla="*/ 106 w 106"/>
                  <a:gd name="T1" fmla="*/ 6 h 32"/>
                  <a:gd name="T2" fmla="*/ 98 w 106"/>
                  <a:gd name="T3" fmla="*/ 18 h 32"/>
                  <a:gd name="T4" fmla="*/ 90 w 106"/>
                  <a:gd name="T5" fmla="*/ 26 h 32"/>
                  <a:gd name="T6" fmla="*/ 86 w 106"/>
                  <a:gd name="T7" fmla="*/ 18 h 32"/>
                  <a:gd name="T8" fmla="*/ 86 w 106"/>
                  <a:gd name="T9" fmla="*/ 14 h 32"/>
                  <a:gd name="T10" fmla="*/ 80 w 106"/>
                  <a:gd name="T11" fmla="*/ 20 h 32"/>
                  <a:gd name="T12" fmla="*/ 78 w 106"/>
                  <a:gd name="T13" fmla="*/ 24 h 32"/>
                  <a:gd name="T14" fmla="*/ 74 w 106"/>
                  <a:gd name="T15" fmla="*/ 22 h 32"/>
                  <a:gd name="T16" fmla="*/ 74 w 106"/>
                  <a:gd name="T17" fmla="*/ 20 h 32"/>
                  <a:gd name="T18" fmla="*/ 70 w 106"/>
                  <a:gd name="T19" fmla="*/ 16 h 32"/>
                  <a:gd name="T20" fmla="*/ 60 w 106"/>
                  <a:gd name="T21" fmla="*/ 22 h 32"/>
                  <a:gd name="T22" fmla="*/ 50 w 106"/>
                  <a:gd name="T23" fmla="*/ 22 h 32"/>
                  <a:gd name="T24" fmla="*/ 48 w 106"/>
                  <a:gd name="T25" fmla="*/ 20 h 32"/>
                  <a:gd name="T26" fmla="*/ 42 w 106"/>
                  <a:gd name="T27" fmla="*/ 22 h 32"/>
                  <a:gd name="T28" fmla="*/ 40 w 106"/>
                  <a:gd name="T29" fmla="*/ 30 h 32"/>
                  <a:gd name="T30" fmla="*/ 38 w 106"/>
                  <a:gd name="T31" fmla="*/ 30 h 32"/>
                  <a:gd name="T32" fmla="*/ 36 w 106"/>
                  <a:gd name="T33" fmla="*/ 26 h 32"/>
                  <a:gd name="T34" fmla="*/ 32 w 106"/>
                  <a:gd name="T35" fmla="*/ 18 h 32"/>
                  <a:gd name="T36" fmla="*/ 30 w 106"/>
                  <a:gd name="T37" fmla="*/ 28 h 32"/>
                  <a:gd name="T38" fmla="*/ 30 w 106"/>
                  <a:gd name="T39" fmla="*/ 30 h 32"/>
                  <a:gd name="T40" fmla="*/ 26 w 106"/>
                  <a:gd name="T41" fmla="*/ 28 h 32"/>
                  <a:gd name="T42" fmla="*/ 24 w 106"/>
                  <a:gd name="T43" fmla="*/ 22 h 32"/>
                  <a:gd name="T44" fmla="*/ 16 w 106"/>
                  <a:gd name="T45" fmla="*/ 18 h 32"/>
                  <a:gd name="T46" fmla="*/ 12 w 106"/>
                  <a:gd name="T47" fmla="*/ 22 h 32"/>
                  <a:gd name="T48" fmla="*/ 10 w 106"/>
                  <a:gd name="T49" fmla="*/ 24 h 32"/>
                  <a:gd name="T50" fmla="*/ 8 w 106"/>
                  <a:gd name="T51" fmla="*/ 20 h 32"/>
                  <a:gd name="T52" fmla="*/ 4 w 106"/>
                  <a:gd name="T53" fmla="*/ 14 h 32"/>
                  <a:gd name="T54" fmla="*/ 0 w 106"/>
                  <a:gd name="T55" fmla="*/ 14 h 32"/>
                  <a:gd name="T56" fmla="*/ 4 w 106"/>
                  <a:gd name="T57" fmla="*/ 6 h 32"/>
                  <a:gd name="T58" fmla="*/ 12 w 106"/>
                  <a:gd name="T59" fmla="*/ 6 h 32"/>
                  <a:gd name="T60" fmla="*/ 34 w 106"/>
                  <a:gd name="T61" fmla="*/ 10 h 32"/>
                  <a:gd name="T62" fmla="*/ 40 w 106"/>
                  <a:gd name="T63" fmla="*/ 10 h 32"/>
                  <a:gd name="T64" fmla="*/ 46 w 106"/>
                  <a:gd name="T65" fmla="*/ 6 h 32"/>
                  <a:gd name="T66" fmla="*/ 50 w 106"/>
                  <a:gd name="T67" fmla="*/ 2 h 32"/>
                  <a:gd name="T68" fmla="*/ 58 w 106"/>
                  <a:gd name="T69" fmla="*/ 2 h 32"/>
                  <a:gd name="T70" fmla="*/ 62 w 106"/>
                  <a:gd name="T71" fmla="*/ 6 h 32"/>
                  <a:gd name="T72" fmla="*/ 68 w 106"/>
                  <a:gd name="T73" fmla="*/ 8 h 32"/>
                  <a:gd name="T74" fmla="*/ 74 w 106"/>
                  <a:gd name="T75" fmla="*/ 6 h 32"/>
                  <a:gd name="T76" fmla="*/ 80 w 106"/>
                  <a:gd name="T77" fmla="*/ 8 h 32"/>
                  <a:gd name="T78" fmla="*/ 88 w 106"/>
                  <a:gd name="T79" fmla="*/ 10 h 32"/>
                  <a:gd name="T80" fmla="*/ 96 w 106"/>
                  <a:gd name="T81" fmla="*/ 2 h 32"/>
                  <a:gd name="T82" fmla="*/ 98 w 106"/>
                  <a:gd name="T83" fmla="*/ 0 h 32"/>
                  <a:gd name="T84" fmla="*/ 106 w 106"/>
                  <a:gd name="T8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32">
                    <a:moveTo>
                      <a:pt x="106" y="6"/>
                    </a:moveTo>
                    <a:lnTo>
                      <a:pt x="106" y="6"/>
                    </a:lnTo>
                    <a:lnTo>
                      <a:pt x="98" y="18"/>
                    </a:lnTo>
                    <a:lnTo>
                      <a:pt x="98" y="18"/>
                    </a:lnTo>
                    <a:lnTo>
                      <a:pt x="92" y="26"/>
                    </a:lnTo>
                    <a:lnTo>
                      <a:pt x="90" y="26"/>
                    </a:lnTo>
                    <a:lnTo>
                      <a:pt x="90" y="26"/>
                    </a:lnTo>
                    <a:lnTo>
                      <a:pt x="86" y="18"/>
                    </a:lnTo>
                    <a:lnTo>
                      <a:pt x="86" y="18"/>
                    </a:lnTo>
                    <a:lnTo>
                      <a:pt x="86" y="14"/>
                    </a:lnTo>
                    <a:lnTo>
                      <a:pt x="84" y="16"/>
                    </a:lnTo>
                    <a:lnTo>
                      <a:pt x="80" y="20"/>
                    </a:lnTo>
                    <a:lnTo>
                      <a:pt x="80" y="20"/>
                    </a:lnTo>
                    <a:lnTo>
                      <a:pt x="78" y="24"/>
                    </a:lnTo>
                    <a:lnTo>
                      <a:pt x="76" y="24"/>
                    </a:lnTo>
                    <a:lnTo>
                      <a:pt x="74" y="22"/>
                    </a:lnTo>
                    <a:lnTo>
                      <a:pt x="74" y="20"/>
                    </a:lnTo>
                    <a:lnTo>
                      <a:pt x="74" y="20"/>
                    </a:lnTo>
                    <a:lnTo>
                      <a:pt x="70" y="16"/>
                    </a:lnTo>
                    <a:lnTo>
                      <a:pt x="70" y="16"/>
                    </a:lnTo>
                    <a:lnTo>
                      <a:pt x="66" y="20"/>
                    </a:lnTo>
                    <a:lnTo>
                      <a:pt x="60" y="22"/>
                    </a:lnTo>
                    <a:lnTo>
                      <a:pt x="56" y="22"/>
                    </a:lnTo>
                    <a:lnTo>
                      <a:pt x="50" y="22"/>
                    </a:lnTo>
                    <a:lnTo>
                      <a:pt x="50" y="22"/>
                    </a:lnTo>
                    <a:lnTo>
                      <a:pt x="48" y="20"/>
                    </a:lnTo>
                    <a:lnTo>
                      <a:pt x="44" y="20"/>
                    </a:lnTo>
                    <a:lnTo>
                      <a:pt x="42" y="22"/>
                    </a:lnTo>
                    <a:lnTo>
                      <a:pt x="40" y="30"/>
                    </a:lnTo>
                    <a:lnTo>
                      <a:pt x="40" y="30"/>
                    </a:lnTo>
                    <a:lnTo>
                      <a:pt x="38" y="32"/>
                    </a:lnTo>
                    <a:lnTo>
                      <a:pt x="38" y="30"/>
                    </a:lnTo>
                    <a:lnTo>
                      <a:pt x="36" y="26"/>
                    </a:lnTo>
                    <a:lnTo>
                      <a:pt x="36" y="26"/>
                    </a:lnTo>
                    <a:lnTo>
                      <a:pt x="32" y="20"/>
                    </a:lnTo>
                    <a:lnTo>
                      <a:pt x="32" y="18"/>
                    </a:lnTo>
                    <a:lnTo>
                      <a:pt x="32" y="20"/>
                    </a:lnTo>
                    <a:lnTo>
                      <a:pt x="30" y="28"/>
                    </a:lnTo>
                    <a:lnTo>
                      <a:pt x="30" y="28"/>
                    </a:lnTo>
                    <a:lnTo>
                      <a:pt x="30" y="30"/>
                    </a:lnTo>
                    <a:lnTo>
                      <a:pt x="28" y="30"/>
                    </a:lnTo>
                    <a:lnTo>
                      <a:pt x="26" y="28"/>
                    </a:lnTo>
                    <a:lnTo>
                      <a:pt x="26" y="28"/>
                    </a:lnTo>
                    <a:lnTo>
                      <a:pt x="24" y="22"/>
                    </a:lnTo>
                    <a:lnTo>
                      <a:pt x="20" y="18"/>
                    </a:lnTo>
                    <a:lnTo>
                      <a:pt x="16" y="18"/>
                    </a:lnTo>
                    <a:lnTo>
                      <a:pt x="12" y="22"/>
                    </a:lnTo>
                    <a:lnTo>
                      <a:pt x="12" y="22"/>
                    </a:lnTo>
                    <a:lnTo>
                      <a:pt x="10" y="24"/>
                    </a:lnTo>
                    <a:lnTo>
                      <a:pt x="10" y="24"/>
                    </a:lnTo>
                    <a:lnTo>
                      <a:pt x="8" y="20"/>
                    </a:lnTo>
                    <a:lnTo>
                      <a:pt x="8" y="20"/>
                    </a:lnTo>
                    <a:lnTo>
                      <a:pt x="6" y="16"/>
                    </a:lnTo>
                    <a:lnTo>
                      <a:pt x="4" y="14"/>
                    </a:lnTo>
                    <a:lnTo>
                      <a:pt x="0" y="14"/>
                    </a:lnTo>
                    <a:lnTo>
                      <a:pt x="0" y="14"/>
                    </a:lnTo>
                    <a:lnTo>
                      <a:pt x="2" y="8"/>
                    </a:lnTo>
                    <a:lnTo>
                      <a:pt x="4" y="6"/>
                    </a:lnTo>
                    <a:lnTo>
                      <a:pt x="4" y="6"/>
                    </a:lnTo>
                    <a:lnTo>
                      <a:pt x="12" y="6"/>
                    </a:lnTo>
                    <a:lnTo>
                      <a:pt x="18" y="6"/>
                    </a:lnTo>
                    <a:lnTo>
                      <a:pt x="34" y="10"/>
                    </a:lnTo>
                    <a:lnTo>
                      <a:pt x="34" y="10"/>
                    </a:lnTo>
                    <a:lnTo>
                      <a:pt x="40" y="10"/>
                    </a:lnTo>
                    <a:lnTo>
                      <a:pt x="42" y="10"/>
                    </a:lnTo>
                    <a:lnTo>
                      <a:pt x="46" y="6"/>
                    </a:lnTo>
                    <a:lnTo>
                      <a:pt x="46" y="6"/>
                    </a:lnTo>
                    <a:lnTo>
                      <a:pt x="50" y="2"/>
                    </a:lnTo>
                    <a:lnTo>
                      <a:pt x="54" y="0"/>
                    </a:lnTo>
                    <a:lnTo>
                      <a:pt x="58" y="2"/>
                    </a:lnTo>
                    <a:lnTo>
                      <a:pt x="62" y="6"/>
                    </a:lnTo>
                    <a:lnTo>
                      <a:pt x="62" y="6"/>
                    </a:lnTo>
                    <a:lnTo>
                      <a:pt x="64" y="8"/>
                    </a:lnTo>
                    <a:lnTo>
                      <a:pt x="68" y="8"/>
                    </a:lnTo>
                    <a:lnTo>
                      <a:pt x="68" y="8"/>
                    </a:lnTo>
                    <a:lnTo>
                      <a:pt x="74" y="6"/>
                    </a:lnTo>
                    <a:lnTo>
                      <a:pt x="80" y="8"/>
                    </a:lnTo>
                    <a:lnTo>
                      <a:pt x="80" y="8"/>
                    </a:lnTo>
                    <a:lnTo>
                      <a:pt x="84" y="10"/>
                    </a:lnTo>
                    <a:lnTo>
                      <a:pt x="88" y="10"/>
                    </a:lnTo>
                    <a:lnTo>
                      <a:pt x="92" y="8"/>
                    </a:lnTo>
                    <a:lnTo>
                      <a:pt x="96" y="2"/>
                    </a:lnTo>
                    <a:lnTo>
                      <a:pt x="96" y="2"/>
                    </a:lnTo>
                    <a:lnTo>
                      <a:pt x="98" y="0"/>
                    </a:lnTo>
                    <a:lnTo>
                      <a:pt x="100" y="0"/>
                    </a:lnTo>
                    <a:lnTo>
                      <a:pt x="106" y="6"/>
                    </a:lnTo>
                    <a:lnTo>
                      <a:pt x="10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1" name="Freeform 61">
                <a:extLst>
                  <a:ext uri="{FF2B5EF4-FFF2-40B4-BE49-F238E27FC236}">
                    <a16:creationId xmlns:a16="http://schemas.microsoft.com/office/drawing/2014/main" id="{2ADF7A9C-29CD-4BC4-5F19-6E306EDC8EBE}"/>
                  </a:ext>
                </a:extLst>
              </p:cNvPr>
              <p:cNvSpPr>
                <a:spLocks/>
              </p:cNvSpPr>
              <p:nvPr/>
            </p:nvSpPr>
            <p:spPr bwMode="auto">
              <a:xfrm>
                <a:off x="3262" y="1461"/>
                <a:ext cx="70" cy="28"/>
              </a:xfrm>
              <a:custGeom>
                <a:avLst/>
                <a:gdLst>
                  <a:gd name="T0" fmla="*/ 70 w 70"/>
                  <a:gd name="T1" fmla="*/ 12 h 28"/>
                  <a:gd name="T2" fmla="*/ 70 w 70"/>
                  <a:gd name="T3" fmla="*/ 12 h 28"/>
                  <a:gd name="T4" fmla="*/ 66 w 70"/>
                  <a:gd name="T5" fmla="*/ 20 h 28"/>
                  <a:gd name="T6" fmla="*/ 66 w 70"/>
                  <a:gd name="T7" fmla="*/ 20 h 28"/>
                  <a:gd name="T8" fmla="*/ 66 w 70"/>
                  <a:gd name="T9" fmla="*/ 20 h 28"/>
                  <a:gd name="T10" fmla="*/ 62 w 70"/>
                  <a:gd name="T11" fmla="*/ 24 h 28"/>
                  <a:gd name="T12" fmla="*/ 56 w 70"/>
                  <a:gd name="T13" fmla="*/ 28 h 28"/>
                  <a:gd name="T14" fmla="*/ 50 w 70"/>
                  <a:gd name="T15" fmla="*/ 28 h 28"/>
                  <a:gd name="T16" fmla="*/ 44 w 70"/>
                  <a:gd name="T17" fmla="*/ 22 h 28"/>
                  <a:gd name="T18" fmla="*/ 44 w 70"/>
                  <a:gd name="T19" fmla="*/ 22 h 28"/>
                  <a:gd name="T20" fmla="*/ 42 w 70"/>
                  <a:gd name="T21" fmla="*/ 20 h 28"/>
                  <a:gd name="T22" fmla="*/ 38 w 70"/>
                  <a:gd name="T23" fmla="*/ 18 h 28"/>
                  <a:gd name="T24" fmla="*/ 36 w 70"/>
                  <a:gd name="T25" fmla="*/ 20 h 28"/>
                  <a:gd name="T26" fmla="*/ 32 w 70"/>
                  <a:gd name="T27" fmla="*/ 24 h 28"/>
                  <a:gd name="T28" fmla="*/ 32 w 70"/>
                  <a:gd name="T29" fmla="*/ 24 h 28"/>
                  <a:gd name="T30" fmla="*/ 32 w 70"/>
                  <a:gd name="T31" fmla="*/ 26 h 28"/>
                  <a:gd name="T32" fmla="*/ 30 w 70"/>
                  <a:gd name="T33" fmla="*/ 26 h 28"/>
                  <a:gd name="T34" fmla="*/ 28 w 70"/>
                  <a:gd name="T35" fmla="*/ 24 h 28"/>
                  <a:gd name="T36" fmla="*/ 28 w 70"/>
                  <a:gd name="T37" fmla="*/ 24 h 28"/>
                  <a:gd name="T38" fmla="*/ 24 w 70"/>
                  <a:gd name="T39" fmla="*/ 20 h 28"/>
                  <a:gd name="T40" fmla="*/ 20 w 70"/>
                  <a:gd name="T41" fmla="*/ 20 h 28"/>
                  <a:gd name="T42" fmla="*/ 14 w 70"/>
                  <a:gd name="T43" fmla="*/ 16 h 28"/>
                  <a:gd name="T44" fmla="*/ 14 w 70"/>
                  <a:gd name="T45" fmla="*/ 16 h 28"/>
                  <a:gd name="T46" fmla="*/ 12 w 70"/>
                  <a:gd name="T47" fmla="*/ 16 h 28"/>
                  <a:gd name="T48" fmla="*/ 12 w 70"/>
                  <a:gd name="T49" fmla="*/ 16 h 28"/>
                  <a:gd name="T50" fmla="*/ 10 w 70"/>
                  <a:gd name="T51" fmla="*/ 20 h 28"/>
                  <a:gd name="T52" fmla="*/ 8 w 70"/>
                  <a:gd name="T53" fmla="*/ 24 h 28"/>
                  <a:gd name="T54" fmla="*/ 6 w 70"/>
                  <a:gd name="T55" fmla="*/ 26 h 28"/>
                  <a:gd name="T56" fmla="*/ 6 w 70"/>
                  <a:gd name="T57" fmla="*/ 26 h 28"/>
                  <a:gd name="T58" fmla="*/ 2 w 70"/>
                  <a:gd name="T59" fmla="*/ 20 h 28"/>
                  <a:gd name="T60" fmla="*/ 2 w 70"/>
                  <a:gd name="T61" fmla="*/ 20 h 28"/>
                  <a:gd name="T62" fmla="*/ 2 w 70"/>
                  <a:gd name="T63" fmla="*/ 20 h 28"/>
                  <a:gd name="T64" fmla="*/ 0 w 70"/>
                  <a:gd name="T65" fmla="*/ 16 h 28"/>
                  <a:gd name="T66" fmla="*/ 0 w 70"/>
                  <a:gd name="T67" fmla="*/ 16 h 28"/>
                  <a:gd name="T68" fmla="*/ 4 w 70"/>
                  <a:gd name="T69" fmla="*/ 12 h 28"/>
                  <a:gd name="T70" fmla="*/ 2 w 70"/>
                  <a:gd name="T71" fmla="*/ 2 h 28"/>
                  <a:gd name="T72" fmla="*/ 2 w 70"/>
                  <a:gd name="T73" fmla="*/ 2 h 28"/>
                  <a:gd name="T74" fmla="*/ 22 w 70"/>
                  <a:gd name="T75" fmla="*/ 2 h 28"/>
                  <a:gd name="T76" fmla="*/ 22 w 70"/>
                  <a:gd name="T77" fmla="*/ 2 h 28"/>
                  <a:gd name="T78" fmla="*/ 28 w 70"/>
                  <a:gd name="T79" fmla="*/ 0 h 28"/>
                  <a:gd name="T80" fmla="*/ 32 w 70"/>
                  <a:gd name="T81" fmla="*/ 0 h 28"/>
                  <a:gd name="T82" fmla="*/ 34 w 70"/>
                  <a:gd name="T83" fmla="*/ 2 h 28"/>
                  <a:gd name="T84" fmla="*/ 34 w 70"/>
                  <a:gd name="T85" fmla="*/ 2 h 28"/>
                  <a:gd name="T86" fmla="*/ 42 w 70"/>
                  <a:gd name="T87" fmla="*/ 6 h 28"/>
                  <a:gd name="T88" fmla="*/ 42 w 70"/>
                  <a:gd name="T89" fmla="*/ 6 h 28"/>
                  <a:gd name="T90" fmla="*/ 46 w 70"/>
                  <a:gd name="T91" fmla="*/ 10 h 28"/>
                  <a:gd name="T92" fmla="*/ 50 w 70"/>
                  <a:gd name="T93" fmla="*/ 14 h 28"/>
                  <a:gd name="T94" fmla="*/ 52 w 70"/>
                  <a:gd name="T95" fmla="*/ 14 h 28"/>
                  <a:gd name="T96" fmla="*/ 54 w 70"/>
                  <a:gd name="T97" fmla="*/ 14 h 28"/>
                  <a:gd name="T98" fmla="*/ 60 w 70"/>
                  <a:gd name="T99" fmla="*/ 6 h 28"/>
                  <a:gd name="T100" fmla="*/ 60 w 70"/>
                  <a:gd name="T101" fmla="*/ 6 h 28"/>
                  <a:gd name="T102" fmla="*/ 62 w 70"/>
                  <a:gd name="T103" fmla="*/ 2 h 28"/>
                  <a:gd name="T104" fmla="*/ 64 w 70"/>
                  <a:gd name="T105" fmla="*/ 2 h 28"/>
                  <a:gd name="T106" fmla="*/ 70 w 70"/>
                  <a:gd name="T107" fmla="*/ 8 h 28"/>
                  <a:gd name="T108" fmla="*/ 70 w 70"/>
                  <a:gd name="T109" fmla="*/ 8 h 28"/>
                  <a:gd name="T110" fmla="*/ 70 w 70"/>
                  <a:gd name="T111" fmla="*/ 12 h 28"/>
                  <a:gd name="T112" fmla="*/ 70 w 70"/>
                  <a:gd name="T11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28">
                    <a:moveTo>
                      <a:pt x="70" y="12"/>
                    </a:moveTo>
                    <a:lnTo>
                      <a:pt x="70" y="12"/>
                    </a:lnTo>
                    <a:lnTo>
                      <a:pt x="66" y="20"/>
                    </a:lnTo>
                    <a:lnTo>
                      <a:pt x="66" y="20"/>
                    </a:lnTo>
                    <a:lnTo>
                      <a:pt x="66" y="20"/>
                    </a:lnTo>
                    <a:lnTo>
                      <a:pt x="62" y="24"/>
                    </a:lnTo>
                    <a:lnTo>
                      <a:pt x="56" y="28"/>
                    </a:lnTo>
                    <a:lnTo>
                      <a:pt x="50" y="28"/>
                    </a:lnTo>
                    <a:lnTo>
                      <a:pt x="44" y="22"/>
                    </a:lnTo>
                    <a:lnTo>
                      <a:pt x="44" y="22"/>
                    </a:lnTo>
                    <a:lnTo>
                      <a:pt x="42" y="20"/>
                    </a:lnTo>
                    <a:lnTo>
                      <a:pt x="38" y="18"/>
                    </a:lnTo>
                    <a:lnTo>
                      <a:pt x="36" y="20"/>
                    </a:lnTo>
                    <a:lnTo>
                      <a:pt x="32" y="24"/>
                    </a:lnTo>
                    <a:lnTo>
                      <a:pt x="32" y="24"/>
                    </a:lnTo>
                    <a:lnTo>
                      <a:pt x="32" y="26"/>
                    </a:lnTo>
                    <a:lnTo>
                      <a:pt x="30" y="26"/>
                    </a:lnTo>
                    <a:lnTo>
                      <a:pt x="28" y="24"/>
                    </a:lnTo>
                    <a:lnTo>
                      <a:pt x="28" y="24"/>
                    </a:lnTo>
                    <a:lnTo>
                      <a:pt x="24" y="20"/>
                    </a:lnTo>
                    <a:lnTo>
                      <a:pt x="20" y="20"/>
                    </a:lnTo>
                    <a:lnTo>
                      <a:pt x="14" y="16"/>
                    </a:lnTo>
                    <a:lnTo>
                      <a:pt x="14" y="16"/>
                    </a:lnTo>
                    <a:lnTo>
                      <a:pt x="12" y="16"/>
                    </a:lnTo>
                    <a:lnTo>
                      <a:pt x="12" y="16"/>
                    </a:lnTo>
                    <a:lnTo>
                      <a:pt x="10" y="20"/>
                    </a:lnTo>
                    <a:lnTo>
                      <a:pt x="8" y="24"/>
                    </a:lnTo>
                    <a:lnTo>
                      <a:pt x="6" y="26"/>
                    </a:lnTo>
                    <a:lnTo>
                      <a:pt x="6" y="26"/>
                    </a:lnTo>
                    <a:lnTo>
                      <a:pt x="2" y="20"/>
                    </a:lnTo>
                    <a:lnTo>
                      <a:pt x="2" y="20"/>
                    </a:lnTo>
                    <a:lnTo>
                      <a:pt x="2" y="20"/>
                    </a:lnTo>
                    <a:lnTo>
                      <a:pt x="0" y="16"/>
                    </a:lnTo>
                    <a:lnTo>
                      <a:pt x="0" y="16"/>
                    </a:lnTo>
                    <a:lnTo>
                      <a:pt x="4" y="12"/>
                    </a:lnTo>
                    <a:lnTo>
                      <a:pt x="2" y="2"/>
                    </a:lnTo>
                    <a:lnTo>
                      <a:pt x="2" y="2"/>
                    </a:lnTo>
                    <a:lnTo>
                      <a:pt x="22" y="2"/>
                    </a:lnTo>
                    <a:lnTo>
                      <a:pt x="22" y="2"/>
                    </a:lnTo>
                    <a:lnTo>
                      <a:pt x="28" y="0"/>
                    </a:lnTo>
                    <a:lnTo>
                      <a:pt x="32" y="0"/>
                    </a:lnTo>
                    <a:lnTo>
                      <a:pt x="34" y="2"/>
                    </a:lnTo>
                    <a:lnTo>
                      <a:pt x="34" y="2"/>
                    </a:lnTo>
                    <a:lnTo>
                      <a:pt x="42" y="6"/>
                    </a:lnTo>
                    <a:lnTo>
                      <a:pt x="42" y="6"/>
                    </a:lnTo>
                    <a:lnTo>
                      <a:pt x="46" y="10"/>
                    </a:lnTo>
                    <a:lnTo>
                      <a:pt x="50" y="14"/>
                    </a:lnTo>
                    <a:lnTo>
                      <a:pt x="52" y="14"/>
                    </a:lnTo>
                    <a:lnTo>
                      <a:pt x="54" y="14"/>
                    </a:lnTo>
                    <a:lnTo>
                      <a:pt x="60" y="6"/>
                    </a:lnTo>
                    <a:lnTo>
                      <a:pt x="60" y="6"/>
                    </a:lnTo>
                    <a:lnTo>
                      <a:pt x="62" y="2"/>
                    </a:lnTo>
                    <a:lnTo>
                      <a:pt x="64" y="2"/>
                    </a:lnTo>
                    <a:lnTo>
                      <a:pt x="70" y="8"/>
                    </a:lnTo>
                    <a:lnTo>
                      <a:pt x="70" y="8"/>
                    </a:lnTo>
                    <a:lnTo>
                      <a:pt x="70" y="12"/>
                    </a:lnTo>
                    <a:lnTo>
                      <a:pt x="7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2" name="Freeform 62">
                <a:extLst>
                  <a:ext uri="{FF2B5EF4-FFF2-40B4-BE49-F238E27FC236}">
                    <a16:creationId xmlns:a16="http://schemas.microsoft.com/office/drawing/2014/main" id="{890737FA-8EEA-A835-2D88-358C81FFC361}"/>
                  </a:ext>
                </a:extLst>
              </p:cNvPr>
              <p:cNvSpPr>
                <a:spLocks/>
              </p:cNvSpPr>
              <p:nvPr/>
            </p:nvSpPr>
            <p:spPr bwMode="auto">
              <a:xfrm>
                <a:off x="3432" y="1473"/>
                <a:ext cx="54" cy="22"/>
              </a:xfrm>
              <a:custGeom>
                <a:avLst/>
                <a:gdLst>
                  <a:gd name="T0" fmla="*/ 54 w 54"/>
                  <a:gd name="T1" fmla="*/ 8 h 22"/>
                  <a:gd name="T2" fmla="*/ 54 w 54"/>
                  <a:gd name="T3" fmla="*/ 8 h 22"/>
                  <a:gd name="T4" fmla="*/ 48 w 54"/>
                  <a:gd name="T5" fmla="*/ 12 h 22"/>
                  <a:gd name="T6" fmla="*/ 44 w 54"/>
                  <a:gd name="T7" fmla="*/ 16 h 22"/>
                  <a:gd name="T8" fmla="*/ 44 w 54"/>
                  <a:gd name="T9" fmla="*/ 16 h 22"/>
                  <a:gd name="T10" fmla="*/ 40 w 54"/>
                  <a:gd name="T11" fmla="*/ 20 h 22"/>
                  <a:gd name="T12" fmla="*/ 36 w 54"/>
                  <a:gd name="T13" fmla="*/ 22 h 22"/>
                  <a:gd name="T14" fmla="*/ 34 w 54"/>
                  <a:gd name="T15" fmla="*/ 20 h 22"/>
                  <a:gd name="T16" fmla="*/ 30 w 54"/>
                  <a:gd name="T17" fmla="*/ 18 h 22"/>
                  <a:gd name="T18" fmla="*/ 26 w 54"/>
                  <a:gd name="T19" fmla="*/ 12 h 22"/>
                  <a:gd name="T20" fmla="*/ 20 w 54"/>
                  <a:gd name="T21" fmla="*/ 10 h 22"/>
                  <a:gd name="T22" fmla="*/ 20 w 54"/>
                  <a:gd name="T23" fmla="*/ 10 h 22"/>
                  <a:gd name="T24" fmla="*/ 18 w 54"/>
                  <a:gd name="T25" fmla="*/ 10 h 22"/>
                  <a:gd name="T26" fmla="*/ 18 w 54"/>
                  <a:gd name="T27" fmla="*/ 10 h 22"/>
                  <a:gd name="T28" fmla="*/ 16 w 54"/>
                  <a:gd name="T29" fmla="*/ 18 h 22"/>
                  <a:gd name="T30" fmla="*/ 14 w 54"/>
                  <a:gd name="T31" fmla="*/ 20 h 22"/>
                  <a:gd name="T32" fmla="*/ 12 w 54"/>
                  <a:gd name="T33" fmla="*/ 20 h 22"/>
                  <a:gd name="T34" fmla="*/ 8 w 54"/>
                  <a:gd name="T35" fmla="*/ 18 h 22"/>
                  <a:gd name="T36" fmla="*/ 6 w 54"/>
                  <a:gd name="T37" fmla="*/ 20 h 22"/>
                  <a:gd name="T38" fmla="*/ 4 w 54"/>
                  <a:gd name="T39" fmla="*/ 22 h 22"/>
                  <a:gd name="T40" fmla="*/ 4 w 54"/>
                  <a:gd name="T41" fmla="*/ 22 h 22"/>
                  <a:gd name="T42" fmla="*/ 2 w 54"/>
                  <a:gd name="T43" fmla="*/ 22 h 22"/>
                  <a:gd name="T44" fmla="*/ 2 w 54"/>
                  <a:gd name="T45" fmla="*/ 20 h 22"/>
                  <a:gd name="T46" fmla="*/ 0 w 54"/>
                  <a:gd name="T47" fmla="*/ 12 h 22"/>
                  <a:gd name="T48" fmla="*/ 2 w 54"/>
                  <a:gd name="T49" fmla="*/ 0 h 22"/>
                  <a:gd name="T50" fmla="*/ 2 w 54"/>
                  <a:gd name="T51" fmla="*/ 0 h 22"/>
                  <a:gd name="T52" fmla="*/ 8 w 54"/>
                  <a:gd name="T53" fmla="*/ 2 h 22"/>
                  <a:gd name="T54" fmla="*/ 16 w 54"/>
                  <a:gd name="T55" fmla="*/ 2 h 22"/>
                  <a:gd name="T56" fmla="*/ 32 w 54"/>
                  <a:gd name="T57" fmla="*/ 2 h 22"/>
                  <a:gd name="T58" fmla="*/ 32 w 54"/>
                  <a:gd name="T59" fmla="*/ 2 h 22"/>
                  <a:gd name="T60" fmla="*/ 42 w 54"/>
                  <a:gd name="T61" fmla="*/ 0 h 22"/>
                  <a:gd name="T62" fmla="*/ 48 w 54"/>
                  <a:gd name="T63" fmla="*/ 2 h 22"/>
                  <a:gd name="T64" fmla="*/ 54 w 54"/>
                  <a:gd name="T65" fmla="*/ 8 h 22"/>
                  <a:gd name="T66" fmla="*/ 54 w 54"/>
                  <a:gd name="T6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22">
                    <a:moveTo>
                      <a:pt x="54" y="8"/>
                    </a:moveTo>
                    <a:lnTo>
                      <a:pt x="54" y="8"/>
                    </a:lnTo>
                    <a:lnTo>
                      <a:pt x="48" y="12"/>
                    </a:lnTo>
                    <a:lnTo>
                      <a:pt x="44" y="16"/>
                    </a:lnTo>
                    <a:lnTo>
                      <a:pt x="44" y="16"/>
                    </a:lnTo>
                    <a:lnTo>
                      <a:pt x="40" y="20"/>
                    </a:lnTo>
                    <a:lnTo>
                      <a:pt x="36" y="22"/>
                    </a:lnTo>
                    <a:lnTo>
                      <a:pt x="34" y="20"/>
                    </a:lnTo>
                    <a:lnTo>
                      <a:pt x="30" y="18"/>
                    </a:lnTo>
                    <a:lnTo>
                      <a:pt x="26" y="12"/>
                    </a:lnTo>
                    <a:lnTo>
                      <a:pt x="20" y="10"/>
                    </a:lnTo>
                    <a:lnTo>
                      <a:pt x="20" y="10"/>
                    </a:lnTo>
                    <a:lnTo>
                      <a:pt x="18" y="10"/>
                    </a:lnTo>
                    <a:lnTo>
                      <a:pt x="18" y="10"/>
                    </a:lnTo>
                    <a:lnTo>
                      <a:pt x="16" y="18"/>
                    </a:lnTo>
                    <a:lnTo>
                      <a:pt x="14" y="20"/>
                    </a:lnTo>
                    <a:lnTo>
                      <a:pt x="12" y="20"/>
                    </a:lnTo>
                    <a:lnTo>
                      <a:pt x="8" y="18"/>
                    </a:lnTo>
                    <a:lnTo>
                      <a:pt x="6" y="20"/>
                    </a:lnTo>
                    <a:lnTo>
                      <a:pt x="4" y="22"/>
                    </a:lnTo>
                    <a:lnTo>
                      <a:pt x="4" y="22"/>
                    </a:lnTo>
                    <a:lnTo>
                      <a:pt x="2" y="22"/>
                    </a:lnTo>
                    <a:lnTo>
                      <a:pt x="2" y="20"/>
                    </a:lnTo>
                    <a:lnTo>
                      <a:pt x="0" y="12"/>
                    </a:lnTo>
                    <a:lnTo>
                      <a:pt x="2" y="0"/>
                    </a:lnTo>
                    <a:lnTo>
                      <a:pt x="2" y="0"/>
                    </a:lnTo>
                    <a:lnTo>
                      <a:pt x="8" y="2"/>
                    </a:lnTo>
                    <a:lnTo>
                      <a:pt x="16" y="2"/>
                    </a:lnTo>
                    <a:lnTo>
                      <a:pt x="32" y="2"/>
                    </a:lnTo>
                    <a:lnTo>
                      <a:pt x="32" y="2"/>
                    </a:lnTo>
                    <a:lnTo>
                      <a:pt x="42" y="0"/>
                    </a:lnTo>
                    <a:lnTo>
                      <a:pt x="48" y="2"/>
                    </a:lnTo>
                    <a:lnTo>
                      <a:pt x="54" y="8"/>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3" name="Freeform 63">
                <a:extLst>
                  <a:ext uri="{FF2B5EF4-FFF2-40B4-BE49-F238E27FC236}">
                    <a16:creationId xmlns:a16="http://schemas.microsoft.com/office/drawing/2014/main" id="{4B5DB349-2220-4E7D-E568-33A43CF04A78}"/>
                  </a:ext>
                </a:extLst>
              </p:cNvPr>
              <p:cNvSpPr>
                <a:spLocks/>
              </p:cNvSpPr>
              <p:nvPr/>
            </p:nvSpPr>
            <p:spPr bwMode="auto">
              <a:xfrm>
                <a:off x="3486" y="1463"/>
                <a:ext cx="14" cy="24"/>
              </a:xfrm>
              <a:custGeom>
                <a:avLst/>
                <a:gdLst>
                  <a:gd name="T0" fmla="*/ 0 w 14"/>
                  <a:gd name="T1" fmla="*/ 4 h 24"/>
                  <a:gd name="T2" fmla="*/ 0 w 14"/>
                  <a:gd name="T3" fmla="*/ 4 h 24"/>
                  <a:gd name="T4" fmla="*/ 12 w 14"/>
                  <a:gd name="T5" fmla="*/ 0 h 24"/>
                  <a:gd name="T6" fmla="*/ 12 w 14"/>
                  <a:gd name="T7" fmla="*/ 0 h 24"/>
                  <a:gd name="T8" fmla="*/ 14 w 14"/>
                  <a:gd name="T9" fmla="*/ 4 h 24"/>
                  <a:gd name="T10" fmla="*/ 14 w 14"/>
                  <a:gd name="T11" fmla="*/ 12 h 24"/>
                  <a:gd name="T12" fmla="*/ 14 w 14"/>
                  <a:gd name="T13" fmla="*/ 12 h 24"/>
                  <a:gd name="T14" fmla="*/ 14 w 14"/>
                  <a:gd name="T15" fmla="*/ 16 h 24"/>
                  <a:gd name="T16" fmla="*/ 14 w 14"/>
                  <a:gd name="T17" fmla="*/ 16 h 24"/>
                  <a:gd name="T18" fmla="*/ 10 w 14"/>
                  <a:gd name="T19" fmla="*/ 18 h 24"/>
                  <a:gd name="T20" fmla="*/ 8 w 14"/>
                  <a:gd name="T21" fmla="*/ 22 h 24"/>
                  <a:gd name="T22" fmla="*/ 8 w 14"/>
                  <a:gd name="T23" fmla="*/ 22 h 24"/>
                  <a:gd name="T24" fmla="*/ 8 w 14"/>
                  <a:gd name="T25" fmla="*/ 22 h 24"/>
                  <a:gd name="T26" fmla="*/ 4 w 14"/>
                  <a:gd name="T27" fmla="*/ 24 h 24"/>
                  <a:gd name="T28" fmla="*/ 4 w 14"/>
                  <a:gd name="T29" fmla="*/ 24 h 24"/>
                  <a:gd name="T30" fmla="*/ 2 w 14"/>
                  <a:gd name="T31" fmla="*/ 18 h 24"/>
                  <a:gd name="T32" fmla="*/ 2 w 14"/>
                  <a:gd name="T33" fmla="*/ 18 h 24"/>
                  <a:gd name="T34" fmla="*/ 6 w 14"/>
                  <a:gd name="T35" fmla="*/ 18 h 24"/>
                  <a:gd name="T36" fmla="*/ 6 w 14"/>
                  <a:gd name="T37" fmla="*/ 18 h 24"/>
                  <a:gd name="T38" fmla="*/ 4 w 14"/>
                  <a:gd name="T39" fmla="*/ 14 h 24"/>
                  <a:gd name="T40" fmla="*/ 2 w 14"/>
                  <a:gd name="T41" fmla="*/ 12 h 24"/>
                  <a:gd name="T42" fmla="*/ 2 w 14"/>
                  <a:gd name="T43" fmla="*/ 8 h 24"/>
                  <a:gd name="T44" fmla="*/ 0 w 14"/>
                  <a:gd name="T45" fmla="*/ 4 h 24"/>
                  <a:gd name="T46" fmla="*/ 0 w 14"/>
                  <a:gd name="T4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4">
                    <a:moveTo>
                      <a:pt x="0" y="4"/>
                    </a:moveTo>
                    <a:lnTo>
                      <a:pt x="0" y="4"/>
                    </a:lnTo>
                    <a:lnTo>
                      <a:pt x="12" y="0"/>
                    </a:lnTo>
                    <a:lnTo>
                      <a:pt x="12" y="0"/>
                    </a:lnTo>
                    <a:lnTo>
                      <a:pt x="14" y="4"/>
                    </a:lnTo>
                    <a:lnTo>
                      <a:pt x="14" y="12"/>
                    </a:lnTo>
                    <a:lnTo>
                      <a:pt x="14" y="12"/>
                    </a:lnTo>
                    <a:lnTo>
                      <a:pt x="14" y="16"/>
                    </a:lnTo>
                    <a:lnTo>
                      <a:pt x="14" y="16"/>
                    </a:lnTo>
                    <a:lnTo>
                      <a:pt x="10" y="18"/>
                    </a:lnTo>
                    <a:lnTo>
                      <a:pt x="8" y="22"/>
                    </a:lnTo>
                    <a:lnTo>
                      <a:pt x="8" y="22"/>
                    </a:lnTo>
                    <a:lnTo>
                      <a:pt x="8" y="22"/>
                    </a:lnTo>
                    <a:lnTo>
                      <a:pt x="4" y="24"/>
                    </a:lnTo>
                    <a:lnTo>
                      <a:pt x="4" y="24"/>
                    </a:lnTo>
                    <a:lnTo>
                      <a:pt x="2" y="18"/>
                    </a:lnTo>
                    <a:lnTo>
                      <a:pt x="2" y="18"/>
                    </a:lnTo>
                    <a:lnTo>
                      <a:pt x="6" y="18"/>
                    </a:lnTo>
                    <a:lnTo>
                      <a:pt x="6" y="18"/>
                    </a:lnTo>
                    <a:lnTo>
                      <a:pt x="4" y="14"/>
                    </a:lnTo>
                    <a:lnTo>
                      <a:pt x="2" y="12"/>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4" name="Freeform 64">
                <a:extLst>
                  <a:ext uri="{FF2B5EF4-FFF2-40B4-BE49-F238E27FC236}">
                    <a16:creationId xmlns:a16="http://schemas.microsoft.com/office/drawing/2014/main" id="{1C9BE387-B5E3-2A4C-12F8-2B2B8FF7BB3A}"/>
                  </a:ext>
                </a:extLst>
              </p:cNvPr>
              <p:cNvSpPr>
                <a:spLocks/>
              </p:cNvSpPr>
              <p:nvPr/>
            </p:nvSpPr>
            <p:spPr bwMode="auto">
              <a:xfrm>
                <a:off x="3486" y="1481"/>
                <a:ext cx="8" cy="10"/>
              </a:xfrm>
              <a:custGeom>
                <a:avLst/>
                <a:gdLst>
                  <a:gd name="T0" fmla="*/ 2 w 8"/>
                  <a:gd name="T1" fmla="*/ 0 h 10"/>
                  <a:gd name="T2" fmla="*/ 2 w 8"/>
                  <a:gd name="T3" fmla="*/ 0 h 10"/>
                  <a:gd name="T4" fmla="*/ 4 w 8"/>
                  <a:gd name="T5" fmla="*/ 2 h 10"/>
                  <a:gd name="T6" fmla="*/ 6 w 8"/>
                  <a:gd name="T7" fmla="*/ 4 h 10"/>
                  <a:gd name="T8" fmla="*/ 8 w 8"/>
                  <a:gd name="T9" fmla="*/ 4 h 10"/>
                  <a:gd name="T10" fmla="*/ 8 w 8"/>
                  <a:gd name="T11" fmla="*/ 4 h 10"/>
                  <a:gd name="T12" fmla="*/ 6 w 8"/>
                  <a:gd name="T13" fmla="*/ 10 h 10"/>
                  <a:gd name="T14" fmla="*/ 4 w 8"/>
                  <a:gd name="T15" fmla="*/ 10 h 10"/>
                  <a:gd name="T16" fmla="*/ 4 w 8"/>
                  <a:gd name="T17" fmla="*/ 10 h 10"/>
                  <a:gd name="T18" fmla="*/ 2 w 8"/>
                  <a:gd name="T19" fmla="*/ 10 h 10"/>
                  <a:gd name="T20" fmla="*/ 2 w 8"/>
                  <a:gd name="T21" fmla="*/ 6 h 10"/>
                  <a:gd name="T22" fmla="*/ 0 w 8"/>
                  <a:gd name="T23" fmla="*/ 0 h 10"/>
                  <a:gd name="T24" fmla="*/ 0 w 8"/>
                  <a:gd name="T25" fmla="*/ 0 h 10"/>
                  <a:gd name="T26" fmla="*/ 2 w 8"/>
                  <a:gd name="T27" fmla="*/ 0 h 10"/>
                  <a:gd name="T28" fmla="*/ 2 w 8"/>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2" y="0"/>
                    </a:moveTo>
                    <a:lnTo>
                      <a:pt x="2" y="0"/>
                    </a:lnTo>
                    <a:lnTo>
                      <a:pt x="4" y="2"/>
                    </a:lnTo>
                    <a:lnTo>
                      <a:pt x="6" y="4"/>
                    </a:lnTo>
                    <a:lnTo>
                      <a:pt x="8" y="4"/>
                    </a:lnTo>
                    <a:lnTo>
                      <a:pt x="8" y="4"/>
                    </a:lnTo>
                    <a:lnTo>
                      <a:pt x="6" y="10"/>
                    </a:lnTo>
                    <a:lnTo>
                      <a:pt x="4" y="10"/>
                    </a:lnTo>
                    <a:lnTo>
                      <a:pt x="4" y="10"/>
                    </a:lnTo>
                    <a:lnTo>
                      <a:pt x="2" y="10"/>
                    </a:lnTo>
                    <a:lnTo>
                      <a:pt x="2" y="6"/>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5" name="Freeform 65">
                <a:extLst>
                  <a:ext uri="{FF2B5EF4-FFF2-40B4-BE49-F238E27FC236}">
                    <a16:creationId xmlns:a16="http://schemas.microsoft.com/office/drawing/2014/main" id="{DC4A3119-172B-3CE4-E11F-41A505402188}"/>
                  </a:ext>
                </a:extLst>
              </p:cNvPr>
              <p:cNvSpPr>
                <a:spLocks/>
              </p:cNvSpPr>
              <p:nvPr/>
            </p:nvSpPr>
            <p:spPr bwMode="auto">
              <a:xfrm>
                <a:off x="6074" y="1597"/>
                <a:ext cx="6" cy="10"/>
              </a:xfrm>
              <a:custGeom>
                <a:avLst/>
                <a:gdLst>
                  <a:gd name="T0" fmla="*/ 6 w 6"/>
                  <a:gd name="T1" fmla="*/ 2 h 10"/>
                  <a:gd name="T2" fmla="*/ 6 w 6"/>
                  <a:gd name="T3" fmla="*/ 2 h 10"/>
                  <a:gd name="T4" fmla="*/ 6 w 6"/>
                  <a:gd name="T5" fmla="*/ 8 h 10"/>
                  <a:gd name="T6" fmla="*/ 6 w 6"/>
                  <a:gd name="T7" fmla="*/ 10 h 10"/>
                  <a:gd name="T8" fmla="*/ 4 w 6"/>
                  <a:gd name="T9" fmla="*/ 10 h 10"/>
                  <a:gd name="T10" fmla="*/ 4 w 6"/>
                  <a:gd name="T11" fmla="*/ 10 h 10"/>
                  <a:gd name="T12" fmla="*/ 2 w 6"/>
                  <a:gd name="T13" fmla="*/ 10 h 10"/>
                  <a:gd name="T14" fmla="*/ 0 w 6"/>
                  <a:gd name="T15" fmla="*/ 8 h 10"/>
                  <a:gd name="T16" fmla="*/ 0 w 6"/>
                  <a:gd name="T17" fmla="*/ 4 h 10"/>
                  <a:gd name="T18" fmla="*/ 0 w 6"/>
                  <a:gd name="T19" fmla="*/ 4 h 10"/>
                  <a:gd name="T20" fmla="*/ 0 w 6"/>
                  <a:gd name="T21" fmla="*/ 0 h 10"/>
                  <a:gd name="T22" fmla="*/ 2 w 6"/>
                  <a:gd name="T23" fmla="*/ 0 h 10"/>
                  <a:gd name="T24" fmla="*/ 2 w 6"/>
                  <a:gd name="T25" fmla="*/ 2 h 10"/>
                  <a:gd name="T26" fmla="*/ 4 w 6"/>
                  <a:gd name="T27" fmla="*/ 2 h 10"/>
                  <a:gd name="T28" fmla="*/ 4 w 6"/>
                  <a:gd name="T29" fmla="*/ 2 h 10"/>
                  <a:gd name="T30" fmla="*/ 6 w 6"/>
                  <a:gd name="T31" fmla="*/ 2 h 10"/>
                  <a:gd name="T32" fmla="*/ 6 w 6"/>
                  <a:gd name="T3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0">
                    <a:moveTo>
                      <a:pt x="6" y="2"/>
                    </a:moveTo>
                    <a:lnTo>
                      <a:pt x="6" y="2"/>
                    </a:lnTo>
                    <a:lnTo>
                      <a:pt x="6" y="8"/>
                    </a:lnTo>
                    <a:lnTo>
                      <a:pt x="6" y="10"/>
                    </a:lnTo>
                    <a:lnTo>
                      <a:pt x="4" y="10"/>
                    </a:lnTo>
                    <a:lnTo>
                      <a:pt x="4" y="10"/>
                    </a:lnTo>
                    <a:lnTo>
                      <a:pt x="2" y="10"/>
                    </a:lnTo>
                    <a:lnTo>
                      <a:pt x="0" y="8"/>
                    </a:lnTo>
                    <a:lnTo>
                      <a:pt x="0" y="4"/>
                    </a:lnTo>
                    <a:lnTo>
                      <a:pt x="0" y="4"/>
                    </a:lnTo>
                    <a:lnTo>
                      <a:pt x="0" y="0"/>
                    </a:lnTo>
                    <a:lnTo>
                      <a:pt x="2" y="0"/>
                    </a:lnTo>
                    <a:lnTo>
                      <a:pt x="2" y="2"/>
                    </a:lnTo>
                    <a:lnTo>
                      <a:pt x="4" y="2"/>
                    </a:lnTo>
                    <a:lnTo>
                      <a:pt x="4"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6" name="Freeform 66">
                <a:extLst>
                  <a:ext uri="{FF2B5EF4-FFF2-40B4-BE49-F238E27FC236}">
                    <a16:creationId xmlns:a16="http://schemas.microsoft.com/office/drawing/2014/main" id="{62B186E4-B611-7723-4CDA-9F8A9E1C682A}"/>
                  </a:ext>
                </a:extLst>
              </p:cNvPr>
              <p:cNvSpPr>
                <a:spLocks/>
              </p:cNvSpPr>
              <p:nvPr/>
            </p:nvSpPr>
            <p:spPr bwMode="auto">
              <a:xfrm>
                <a:off x="2462" y="1467"/>
                <a:ext cx="128" cy="36"/>
              </a:xfrm>
              <a:custGeom>
                <a:avLst/>
                <a:gdLst>
                  <a:gd name="T0" fmla="*/ 128 w 128"/>
                  <a:gd name="T1" fmla="*/ 22 h 36"/>
                  <a:gd name="T2" fmla="*/ 122 w 128"/>
                  <a:gd name="T3" fmla="*/ 28 h 36"/>
                  <a:gd name="T4" fmla="*/ 116 w 128"/>
                  <a:gd name="T5" fmla="*/ 20 h 36"/>
                  <a:gd name="T6" fmla="*/ 114 w 128"/>
                  <a:gd name="T7" fmla="*/ 18 h 36"/>
                  <a:gd name="T8" fmla="*/ 106 w 128"/>
                  <a:gd name="T9" fmla="*/ 18 h 36"/>
                  <a:gd name="T10" fmla="*/ 102 w 128"/>
                  <a:gd name="T11" fmla="*/ 20 h 36"/>
                  <a:gd name="T12" fmla="*/ 96 w 128"/>
                  <a:gd name="T13" fmla="*/ 20 h 36"/>
                  <a:gd name="T14" fmla="*/ 92 w 128"/>
                  <a:gd name="T15" fmla="*/ 32 h 36"/>
                  <a:gd name="T16" fmla="*/ 92 w 128"/>
                  <a:gd name="T17" fmla="*/ 32 h 36"/>
                  <a:gd name="T18" fmla="*/ 86 w 128"/>
                  <a:gd name="T19" fmla="*/ 26 h 36"/>
                  <a:gd name="T20" fmla="*/ 82 w 128"/>
                  <a:gd name="T21" fmla="*/ 22 h 36"/>
                  <a:gd name="T22" fmla="*/ 80 w 128"/>
                  <a:gd name="T23" fmla="*/ 22 h 36"/>
                  <a:gd name="T24" fmla="*/ 76 w 128"/>
                  <a:gd name="T25" fmla="*/ 36 h 36"/>
                  <a:gd name="T26" fmla="*/ 74 w 128"/>
                  <a:gd name="T27" fmla="*/ 28 h 36"/>
                  <a:gd name="T28" fmla="*/ 68 w 128"/>
                  <a:gd name="T29" fmla="*/ 24 h 36"/>
                  <a:gd name="T30" fmla="*/ 66 w 128"/>
                  <a:gd name="T31" fmla="*/ 24 h 36"/>
                  <a:gd name="T32" fmla="*/ 52 w 128"/>
                  <a:gd name="T33" fmla="*/ 24 h 36"/>
                  <a:gd name="T34" fmla="*/ 38 w 128"/>
                  <a:gd name="T35" fmla="*/ 18 h 36"/>
                  <a:gd name="T36" fmla="*/ 34 w 128"/>
                  <a:gd name="T37" fmla="*/ 18 h 36"/>
                  <a:gd name="T38" fmla="*/ 30 w 128"/>
                  <a:gd name="T39" fmla="*/ 28 h 36"/>
                  <a:gd name="T40" fmla="*/ 28 w 128"/>
                  <a:gd name="T41" fmla="*/ 32 h 36"/>
                  <a:gd name="T42" fmla="*/ 24 w 128"/>
                  <a:gd name="T43" fmla="*/ 28 h 36"/>
                  <a:gd name="T44" fmla="*/ 20 w 128"/>
                  <a:gd name="T45" fmla="*/ 20 h 36"/>
                  <a:gd name="T46" fmla="*/ 16 w 128"/>
                  <a:gd name="T47" fmla="*/ 24 h 36"/>
                  <a:gd name="T48" fmla="*/ 16 w 128"/>
                  <a:gd name="T49" fmla="*/ 24 h 36"/>
                  <a:gd name="T50" fmla="*/ 12 w 128"/>
                  <a:gd name="T51" fmla="*/ 20 h 36"/>
                  <a:gd name="T52" fmla="*/ 10 w 128"/>
                  <a:gd name="T53" fmla="*/ 14 h 36"/>
                  <a:gd name="T54" fmla="*/ 6 w 128"/>
                  <a:gd name="T55" fmla="*/ 20 h 36"/>
                  <a:gd name="T56" fmla="*/ 4 w 128"/>
                  <a:gd name="T57" fmla="*/ 24 h 36"/>
                  <a:gd name="T58" fmla="*/ 0 w 128"/>
                  <a:gd name="T59" fmla="*/ 18 h 36"/>
                  <a:gd name="T60" fmla="*/ 2 w 128"/>
                  <a:gd name="T61" fmla="*/ 12 h 36"/>
                  <a:gd name="T62" fmla="*/ 6 w 128"/>
                  <a:gd name="T63" fmla="*/ 8 h 36"/>
                  <a:gd name="T64" fmla="*/ 22 w 128"/>
                  <a:gd name="T65" fmla="*/ 6 h 36"/>
                  <a:gd name="T66" fmla="*/ 28 w 128"/>
                  <a:gd name="T67" fmla="*/ 6 h 36"/>
                  <a:gd name="T68" fmla="*/ 40 w 128"/>
                  <a:gd name="T69" fmla="*/ 6 h 36"/>
                  <a:gd name="T70" fmla="*/ 46 w 128"/>
                  <a:gd name="T71" fmla="*/ 10 h 36"/>
                  <a:gd name="T72" fmla="*/ 48 w 128"/>
                  <a:gd name="T73" fmla="*/ 10 h 36"/>
                  <a:gd name="T74" fmla="*/ 48 w 128"/>
                  <a:gd name="T75" fmla="*/ 14 h 36"/>
                  <a:gd name="T76" fmla="*/ 48 w 128"/>
                  <a:gd name="T77" fmla="*/ 10 h 36"/>
                  <a:gd name="T78" fmla="*/ 48 w 128"/>
                  <a:gd name="T79" fmla="*/ 2 h 36"/>
                  <a:gd name="T80" fmla="*/ 52 w 128"/>
                  <a:gd name="T81" fmla="*/ 0 h 36"/>
                  <a:gd name="T82" fmla="*/ 60 w 128"/>
                  <a:gd name="T83" fmla="*/ 6 h 36"/>
                  <a:gd name="T84" fmla="*/ 60 w 128"/>
                  <a:gd name="T85" fmla="*/ 8 h 36"/>
                  <a:gd name="T86" fmla="*/ 64 w 128"/>
                  <a:gd name="T87" fmla="*/ 6 h 36"/>
                  <a:gd name="T88" fmla="*/ 66 w 128"/>
                  <a:gd name="T89" fmla="*/ 6 h 36"/>
                  <a:gd name="T90" fmla="*/ 74 w 128"/>
                  <a:gd name="T91" fmla="*/ 6 h 36"/>
                  <a:gd name="T92" fmla="*/ 82 w 128"/>
                  <a:gd name="T93" fmla="*/ 6 h 36"/>
                  <a:gd name="T94" fmla="*/ 94 w 128"/>
                  <a:gd name="T95" fmla="*/ 6 h 36"/>
                  <a:gd name="T96" fmla="*/ 108 w 128"/>
                  <a:gd name="T97" fmla="*/ 6 h 36"/>
                  <a:gd name="T98" fmla="*/ 114 w 128"/>
                  <a:gd name="T99" fmla="*/ 4 h 36"/>
                  <a:gd name="T100" fmla="*/ 118 w 128"/>
                  <a:gd name="T101" fmla="*/ 6 h 36"/>
                  <a:gd name="T102" fmla="*/ 122 w 128"/>
                  <a:gd name="T103" fmla="*/ 8 h 36"/>
                  <a:gd name="T104" fmla="*/ 128 w 128"/>
                  <a:gd name="T10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36">
                    <a:moveTo>
                      <a:pt x="128" y="22"/>
                    </a:moveTo>
                    <a:lnTo>
                      <a:pt x="128" y="22"/>
                    </a:lnTo>
                    <a:lnTo>
                      <a:pt x="126" y="26"/>
                    </a:lnTo>
                    <a:lnTo>
                      <a:pt x="122" y="28"/>
                    </a:lnTo>
                    <a:lnTo>
                      <a:pt x="120" y="26"/>
                    </a:lnTo>
                    <a:lnTo>
                      <a:pt x="116" y="20"/>
                    </a:lnTo>
                    <a:lnTo>
                      <a:pt x="116" y="20"/>
                    </a:lnTo>
                    <a:lnTo>
                      <a:pt x="114" y="18"/>
                    </a:lnTo>
                    <a:lnTo>
                      <a:pt x="112" y="16"/>
                    </a:lnTo>
                    <a:lnTo>
                      <a:pt x="106" y="18"/>
                    </a:lnTo>
                    <a:lnTo>
                      <a:pt x="106" y="18"/>
                    </a:lnTo>
                    <a:lnTo>
                      <a:pt x="102" y="20"/>
                    </a:lnTo>
                    <a:lnTo>
                      <a:pt x="98" y="20"/>
                    </a:lnTo>
                    <a:lnTo>
                      <a:pt x="96" y="20"/>
                    </a:lnTo>
                    <a:lnTo>
                      <a:pt x="96" y="22"/>
                    </a:lnTo>
                    <a:lnTo>
                      <a:pt x="92" y="32"/>
                    </a:lnTo>
                    <a:lnTo>
                      <a:pt x="92" y="32"/>
                    </a:lnTo>
                    <a:lnTo>
                      <a:pt x="92" y="32"/>
                    </a:lnTo>
                    <a:lnTo>
                      <a:pt x="90" y="32"/>
                    </a:lnTo>
                    <a:lnTo>
                      <a:pt x="86" y="26"/>
                    </a:lnTo>
                    <a:lnTo>
                      <a:pt x="86" y="26"/>
                    </a:lnTo>
                    <a:lnTo>
                      <a:pt x="82" y="22"/>
                    </a:lnTo>
                    <a:lnTo>
                      <a:pt x="82" y="20"/>
                    </a:lnTo>
                    <a:lnTo>
                      <a:pt x="80" y="22"/>
                    </a:lnTo>
                    <a:lnTo>
                      <a:pt x="78" y="26"/>
                    </a:lnTo>
                    <a:lnTo>
                      <a:pt x="76" y="36"/>
                    </a:lnTo>
                    <a:lnTo>
                      <a:pt x="76" y="36"/>
                    </a:lnTo>
                    <a:lnTo>
                      <a:pt x="74" y="28"/>
                    </a:lnTo>
                    <a:lnTo>
                      <a:pt x="72" y="24"/>
                    </a:lnTo>
                    <a:lnTo>
                      <a:pt x="68" y="24"/>
                    </a:lnTo>
                    <a:lnTo>
                      <a:pt x="66" y="24"/>
                    </a:lnTo>
                    <a:lnTo>
                      <a:pt x="66" y="24"/>
                    </a:lnTo>
                    <a:lnTo>
                      <a:pt x="58" y="24"/>
                    </a:lnTo>
                    <a:lnTo>
                      <a:pt x="52" y="24"/>
                    </a:lnTo>
                    <a:lnTo>
                      <a:pt x="38" y="18"/>
                    </a:lnTo>
                    <a:lnTo>
                      <a:pt x="38" y="18"/>
                    </a:lnTo>
                    <a:lnTo>
                      <a:pt x="36" y="18"/>
                    </a:lnTo>
                    <a:lnTo>
                      <a:pt x="34" y="18"/>
                    </a:lnTo>
                    <a:lnTo>
                      <a:pt x="32" y="20"/>
                    </a:lnTo>
                    <a:lnTo>
                      <a:pt x="30" y="28"/>
                    </a:lnTo>
                    <a:lnTo>
                      <a:pt x="30" y="28"/>
                    </a:lnTo>
                    <a:lnTo>
                      <a:pt x="28" y="32"/>
                    </a:lnTo>
                    <a:lnTo>
                      <a:pt x="28" y="32"/>
                    </a:lnTo>
                    <a:lnTo>
                      <a:pt x="24" y="28"/>
                    </a:lnTo>
                    <a:lnTo>
                      <a:pt x="24" y="28"/>
                    </a:lnTo>
                    <a:lnTo>
                      <a:pt x="20" y="20"/>
                    </a:lnTo>
                    <a:lnTo>
                      <a:pt x="18" y="20"/>
                    </a:lnTo>
                    <a:lnTo>
                      <a:pt x="16" y="24"/>
                    </a:lnTo>
                    <a:lnTo>
                      <a:pt x="16" y="24"/>
                    </a:lnTo>
                    <a:lnTo>
                      <a:pt x="16" y="24"/>
                    </a:lnTo>
                    <a:lnTo>
                      <a:pt x="14" y="24"/>
                    </a:lnTo>
                    <a:lnTo>
                      <a:pt x="12" y="20"/>
                    </a:lnTo>
                    <a:lnTo>
                      <a:pt x="12" y="20"/>
                    </a:lnTo>
                    <a:lnTo>
                      <a:pt x="10" y="14"/>
                    </a:lnTo>
                    <a:lnTo>
                      <a:pt x="8" y="16"/>
                    </a:lnTo>
                    <a:lnTo>
                      <a:pt x="6" y="20"/>
                    </a:lnTo>
                    <a:lnTo>
                      <a:pt x="6" y="20"/>
                    </a:lnTo>
                    <a:lnTo>
                      <a:pt x="4" y="24"/>
                    </a:lnTo>
                    <a:lnTo>
                      <a:pt x="2" y="26"/>
                    </a:lnTo>
                    <a:lnTo>
                      <a:pt x="0" y="18"/>
                    </a:lnTo>
                    <a:lnTo>
                      <a:pt x="0" y="18"/>
                    </a:lnTo>
                    <a:lnTo>
                      <a:pt x="2" y="12"/>
                    </a:lnTo>
                    <a:lnTo>
                      <a:pt x="6" y="8"/>
                    </a:lnTo>
                    <a:lnTo>
                      <a:pt x="6" y="8"/>
                    </a:lnTo>
                    <a:lnTo>
                      <a:pt x="14" y="6"/>
                    </a:lnTo>
                    <a:lnTo>
                      <a:pt x="22" y="6"/>
                    </a:lnTo>
                    <a:lnTo>
                      <a:pt x="22" y="6"/>
                    </a:lnTo>
                    <a:lnTo>
                      <a:pt x="28" y="6"/>
                    </a:lnTo>
                    <a:lnTo>
                      <a:pt x="34" y="6"/>
                    </a:lnTo>
                    <a:lnTo>
                      <a:pt x="40" y="6"/>
                    </a:lnTo>
                    <a:lnTo>
                      <a:pt x="46" y="10"/>
                    </a:lnTo>
                    <a:lnTo>
                      <a:pt x="46" y="10"/>
                    </a:lnTo>
                    <a:lnTo>
                      <a:pt x="48" y="10"/>
                    </a:lnTo>
                    <a:lnTo>
                      <a:pt x="48" y="10"/>
                    </a:lnTo>
                    <a:lnTo>
                      <a:pt x="48" y="14"/>
                    </a:lnTo>
                    <a:lnTo>
                      <a:pt x="48" y="14"/>
                    </a:lnTo>
                    <a:lnTo>
                      <a:pt x="48" y="10"/>
                    </a:lnTo>
                    <a:lnTo>
                      <a:pt x="48" y="10"/>
                    </a:lnTo>
                    <a:lnTo>
                      <a:pt x="46" y="2"/>
                    </a:lnTo>
                    <a:lnTo>
                      <a:pt x="48" y="2"/>
                    </a:lnTo>
                    <a:lnTo>
                      <a:pt x="52" y="0"/>
                    </a:lnTo>
                    <a:lnTo>
                      <a:pt x="52" y="0"/>
                    </a:lnTo>
                    <a:lnTo>
                      <a:pt x="56" y="4"/>
                    </a:lnTo>
                    <a:lnTo>
                      <a:pt x="60" y="6"/>
                    </a:lnTo>
                    <a:lnTo>
                      <a:pt x="60" y="6"/>
                    </a:lnTo>
                    <a:lnTo>
                      <a:pt x="60" y="8"/>
                    </a:lnTo>
                    <a:lnTo>
                      <a:pt x="62" y="8"/>
                    </a:lnTo>
                    <a:lnTo>
                      <a:pt x="64" y="6"/>
                    </a:lnTo>
                    <a:lnTo>
                      <a:pt x="66" y="6"/>
                    </a:lnTo>
                    <a:lnTo>
                      <a:pt x="66" y="6"/>
                    </a:lnTo>
                    <a:lnTo>
                      <a:pt x="70" y="4"/>
                    </a:lnTo>
                    <a:lnTo>
                      <a:pt x="74" y="6"/>
                    </a:lnTo>
                    <a:lnTo>
                      <a:pt x="78" y="6"/>
                    </a:lnTo>
                    <a:lnTo>
                      <a:pt x="82" y="6"/>
                    </a:lnTo>
                    <a:lnTo>
                      <a:pt x="82" y="6"/>
                    </a:lnTo>
                    <a:lnTo>
                      <a:pt x="94" y="6"/>
                    </a:lnTo>
                    <a:lnTo>
                      <a:pt x="102" y="6"/>
                    </a:lnTo>
                    <a:lnTo>
                      <a:pt x="108" y="6"/>
                    </a:lnTo>
                    <a:lnTo>
                      <a:pt x="108" y="6"/>
                    </a:lnTo>
                    <a:lnTo>
                      <a:pt x="114" y="4"/>
                    </a:lnTo>
                    <a:lnTo>
                      <a:pt x="116" y="4"/>
                    </a:lnTo>
                    <a:lnTo>
                      <a:pt x="118" y="6"/>
                    </a:lnTo>
                    <a:lnTo>
                      <a:pt x="118" y="6"/>
                    </a:lnTo>
                    <a:lnTo>
                      <a:pt x="122" y="8"/>
                    </a:lnTo>
                    <a:lnTo>
                      <a:pt x="124" y="12"/>
                    </a:lnTo>
                    <a:lnTo>
                      <a:pt x="128" y="22"/>
                    </a:lnTo>
                    <a:lnTo>
                      <a:pt x="12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7" name="Freeform 67">
                <a:extLst>
                  <a:ext uri="{FF2B5EF4-FFF2-40B4-BE49-F238E27FC236}">
                    <a16:creationId xmlns:a16="http://schemas.microsoft.com/office/drawing/2014/main" id="{CA20E652-22F4-8F5A-D572-6559F60D9179}"/>
                  </a:ext>
                </a:extLst>
              </p:cNvPr>
              <p:cNvSpPr>
                <a:spLocks/>
              </p:cNvSpPr>
              <p:nvPr/>
            </p:nvSpPr>
            <p:spPr bwMode="auto">
              <a:xfrm>
                <a:off x="2590" y="1467"/>
                <a:ext cx="18" cy="30"/>
              </a:xfrm>
              <a:custGeom>
                <a:avLst/>
                <a:gdLst>
                  <a:gd name="T0" fmla="*/ 16 w 18"/>
                  <a:gd name="T1" fmla="*/ 14 h 30"/>
                  <a:gd name="T2" fmla="*/ 16 w 18"/>
                  <a:gd name="T3" fmla="*/ 14 h 30"/>
                  <a:gd name="T4" fmla="*/ 18 w 18"/>
                  <a:gd name="T5" fmla="*/ 22 h 30"/>
                  <a:gd name="T6" fmla="*/ 18 w 18"/>
                  <a:gd name="T7" fmla="*/ 26 h 30"/>
                  <a:gd name="T8" fmla="*/ 16 w 18"/>
                  <a:gd name="T9" fmla="*/ 28 h 30"/>
                  <a:gd name="T10" fmla="*/ 16 w 18"/>
                  <a:gd name="T11" fmla="*/ 28 h 30"/>
                  <a:gd name="T12" fmla="*/ 14 w 18"/>
                  <a:gd name="T13" fmla="*/ 30 h 30"/>
                  <a:gd name="T14" fmla="*/ 12 w 18"/>
                  <a:gd name="T15" fmla="*/ 28 h 30"/>
                  <a:gd name="T16" fmla="*/ 10 w 18"/>
                  <a:gd name="T17" fmla="*/ 24 h 30"/>
                  <a:gd name="T18" fmla="*/ 10 w 18"/>
                  <a:gd name="T19" fmla="*/ 24 h 30"/>
                  <a:gd name="T20" fmla="*/ 8 w 18"/>
                  <a:gd name="T21" fmla="*/ 20 h 30"/>
                  <a:gd name="T22" fmla="*/ 6 w 18"/>
                  <a:gd name="T23" fmla="*/ 18 h 30"/>
                  <a:gd name="T24" fmla="*/ 0 w 18"/>
                  <a:gd name="T25" fmla="*/ 18 h 30"/>
                  <a:gd name="T26" fmla="*/ 0 w 18"/>
                  <a:gd name="T27" fmla="*/ 18 h 30"/>
                  <a:gd name="T28" fmla="*/ 2 w 18"/>
                  <a:gd name="T29" fmla="*/ 10 h 30"/>
                  <a:gd name="T30" fmla="*/ 2 w 18"/>
                  <a:gd name="T31" fmla="*/ 6 h 30"/>
                  <a:gd name="T32" fmla="*/ 6 w 18"/>
                  <a:gd name="T33" fmla="*/ 0 h 30"/>
                  <a:gd name="T34" fmla="*/ 6 w 18"/>
                  <a:gd name="T35" fmla="*/ 0 h 30"/>
                  <a:gd name="T36" fmla="*/ 10 w 18"/>
                  <a:gd name="T37" fmla="*/ 2 h 30"/>
                  <a:gd name="T38" fmla="*/ 12 w 18"/>
                  <a:gd name="T39" fmla="*/ 4 h 30"/>
                  <a:gd name="T40" fmla="*/ 16 w 18"/>
                  <a:gd name="T41" fmla="*/ 6 h 30"/>
                  <a:gd name="T42" fmla="*/ 16 w 18"/>
                  <a:gd name="T43" fmla="*/ 14 h 30"/>
                  <a:gd name="T44" fmla="*/ 16 w 18"/>
                  <a:gd name="T45"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0">
                    <a:moveTo>
                      <a:pt x="16" y="14"/>
                    </a:moveTo>
                    <a:lnTo>
                      <a:pt x="16" y="14"/>
                    </a:lnTo>
                    <a:lnTo>
                      <a:pt x="18" y="22"/>
                    </a:lnTo>
                    <a:lnTo>
                      <a:pt x="18" y="26"/>
                    </a:lnTo>
                    <a:lnTo>
                      <a:pt x="16" y="28"/>
                    </a:lnTo>
                    <a:lnTo>
                      <a:pt x="16" y="28"/>
                    </a:lnTo>
                    <a:lnTo>
                      <a:pt x="14" y="30"/>
                    </a:lnTo>
                    <a:lnTo>
                      <a:pt x="12" y="28"/>
                    </a:lnTo>
                    <a:lnTo>
                      <a:pt x="10" y="24"/>
                    </a:lnTo>
                    <a:lnTo>
                      <a:pt x="10" y="24"/>
                    </a:lnTo>
                    <a:lnTo>
                      <a:pt x="8" y="20"/>
                    </a:lnTo>
                    <a:lnTo>
                      <a:pt x="6" y="18"/>
                    </a:lnTo>
                    <a:lnTo>
                      <a:pt x="0" y="18"/>
                    </a:lnTo>
                    <a:lnTo>
                      <a:pt x="0" y="18"/>
                    </a:lnTo>
                    <a:lnTo>
                      <a:pt x="2" y="10"/>
                    </a:lnTo>
                    <a:lnTo>
                      <a:pt x="2" y="6"/>
                    </a:lnTo>
                    <a:lnTo>
                      <a:pt x="6" y="0"/>
                    </a:lnTo>
                    <a:lnTo>
                      <a:pt x="6" y="0"/>
                    </a:lnTo>
                    <a:lnTo>
                      <a:pt x="10" y="2"/>
                    </a:lnTo>
                    <a:lnTo>
                      <a:pt x="12" y="4"/>
                    </a:lnTo>
                    <a:lnTo>
                      <a:pt x="16" y="6"/>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8" name="Freeform 68">
                <a:extLst>
                  <a:ext uri="{FF2B5EF4-FFF2-40B4-BE49-F238E27FC236}">
                    <a16:creationId xmlns:a16="http://schemas.microsoft.com/office/drawing/2014/main" id="{0C0C6483-6757-B9FB-DE26-4823A66AE1A6}"/>
                  </a:ext>
                </a:extLst>
              </p:cNvPr>
              <p:cNvSpPr>
                <a:spLocks/>
              </p:cNvSpPr>
              <p:nvPr/>
            </p:nvSpPr>
            <p:spPr bwMode="auto">
              <a:xfrm>
                <a:off x="2484" y="1463"/>
                <a:ext cx="32" cy="18"/>
              </a:xfrm>
              <a:custGeom>
                <a:avLst/>
                <a:gdLst>
                  <a:gd name="T0" fmla="*/ 30 w 32"/>
                  <a:gd name="T1" fmla="*/ 8 h 18"/>
                  <a:gd name="T2" fmla="*/ 30 w 32"/>
                  <a:gd name="T3" fmla="*/ 8 h 18"/>
                  <a:gd name="T4" fmla="*/ 28 w 32"/>
                  <a:gd name="T5" fmla="*/ 6 h 18"/>
                  <a:gd name="T6" fmla="*/ 26 w 32"/>
                  <a:gd name="T7" fmla="*/ 8 h 18"/>
                  <a:gd name="T8" fmla="*/ 26 w 32"/>
                  <a:gd name="T9" fmla="*/ 8 h 18"/>
                  <a:gd name="T10" fmla="*/ 26 w 32"/>
                  <a:gd name="T11" fmla="*/ 8 h 18"/>
                  <a:gd name="T12" fmla="*/ 28 w 32"/>
                  <a:gd name="T13" fmla="*/ 14 h 18"/>
                  <a:gd name="T14" fmla="*/ 28 w 32"/>
                  <a:gd name="T15" fmla="*/ 14 h 18"/>
                  <a:gd name="T16" fmla="*/ 26 w 32"/>
                  <a:gd name="T17" fmla="*/ 18 h 18"/>
                  <a:gd name="T18" fmla="*/ 26 w 32"/>
                  <a:gd name="T19" fmla="*/ 18 h 18"/>
                  <a:gd name="T20" fmla="*/ 24 w 32"/>
                  <a:gd name="T21" fmla="*/ 16 h 18"/>
                  <a:gd name="T22" fmla="*/ 22 w 32"/>
                  <a:gd name="T23" fmla="*/ 14 h 18"/>
                  <a:gd name="T24" fmla="*/ 22 w 32"/>
                  <a:gd name="T25" fmla="*/ 14 h 18"/>
                  <a:gd name="T26" fmla="*/ 16 w 32"/>
                  <a:gd name="T27" fmla="*/ 16 h 18"/>
                  <a:gd name="T28" fmla="*/ 10 w 32"/>
                  <a:gd name="T29" fmla="*/ 14 h 18"/>
                  <a:gd name="T30" fmla="*/ 0 w 32"/>
                  <a:gd name="T31" fmla="*/ 10 h 18"/>
                  <a:gd name="T32" fmla="*/ 0 w 32"/>
                  <a:gd name="T33" fmla="*/ 10 h 18"/>
                  <a:gd name="T34" fmla="*/ 0 w 32"/>
                  <a:gd name="T35" fmla="*/ 8 h 18"/>
                  <a:gd name="T36" fmla="*/ 0 w 32"/>
                  <a:gd name="T37" fmla="*/ 8 h 18"/>
                  <a:gd name="T38" fmla="*/ 0 w 32"/>
                  <a:gd name="T39" fmla="*/ 8 h 18"/>
                  <a:gd name="T40" fmla="*/ 0 w 32"/>
                  <a:gd name="T41" fmla="*/ 8 h 18"/>
                  <a:gd name="T42" fmla="*/ 2 w 32"/>
                  <a:gd name="T43" fmla="*/ 6 h 18"/>
                  <a:gd name="T44" fmla="*/ 2 w 32"/>
                  <a:gd name="T45" fmla="*/ 6 h 18"/>
                  <a:gd name="T46" fmla="*/ 4 w 32"/>
                  <a:gd name="T47" fmla="*/ 8 h 18"/>
                  <a:gd name="T48" fmla="*/ 6 w 32"/>
                  <a:gd name="T49" fmla="*/ 8 h 18"/>
                  <a:gd name="T50" fmla="*/ 8 w 32"/>
                  <a:gd name="T51" fmla="*/ 6 h 18"/>
                  <a:gd name="T52" fmla="*/ 12 w 32"/>
                  <a:gd name="T53" fmla="*/ 2 h 18"/>
                  <a:gd name="T54" fmla="*/ 14 w 32"/>
                  <a:gd name="T55" fmla="*/ 2 h 18"/>
                  <a:gd name="T56" fmla="*/ 16 w 32"/>
                  <a:gd name="T57" fmla="*/ 4 h 18"/>
                  <a:gd name="T58" fmla="*/ 16 w 32"/>
                  <a:gd name="T59" fmla="*/ 4 h 18"/>
                  <a:gd name="T60" fmla="*/ 16 w 32"/>
                  <a:gd name="T61" fmla="*/ 6 h 18"/>
                  <a:gd name="T62" fmla="*/ 18 w 32"/>
                  <a:gd name="T63" fmla="*/ 6 h 18"/>
                  <a:gd name="T64" fmla="*/ 22 w 32"/>
                  <a:gd name="T65" fmla="*/ 4 h 18"/>
                  <a:gd name="T66" fmla="*/ 22 w 32"/>
                  <a:gd name="T67" fmla="*/ 4 h 18"/>
                  <a:gd name="T68" fmla="*/ 24 w 32"/>
                  <a:gd name="T69" fmla="*/ 4 h 18"/>
                  <a:gd name="T70" fmla="*/ 28 w 32"/>
                  <a:gd name="T71" fmla="*/ 2 h 18"/>
                  <a:gd name="T72" fmla="*/ 32 w 32"/>
                  <a:gd name="T73" fmla="*/ 0 h 18"/>
                  <a:gd name="T74" fmla="*/ 32 w 32"/>
                  <a:gd name="T75" fmla="*/ 0 h 18"/>
                  <a:gd name="T76" fmla="*/ 32 w 32"/>
                  <a:gd name="T77" fmla="*/ 6 h 18"/>
                  <a:gd name="T78" fmla="*/ 30 w 32"/>
                  <a:gd name="T79" fmla="*/ 8 h 18"/>
                  <a:gd name="T80" fmla="*/ 30 w 32"/>
                  <a:gd name="T8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18">
                    <a:moveTo>
                      <a:pt x="30" y="8"/>
                    </a:moveTo>
                    <a:lnTo>
                      <a:pt x="30" y="8"/>
                    </a:lnTo>
                    <a:lnTo>
                      <a:pt x="28" y="6"/>
                    </a:lnTo>
                    <a:lnTo>
                      <a:pt x="26" y="8"/>
                    </a:lnTo>
                    <a:lnTo>
                      <a:pt x="26" y="8"/>
                    </a:lnTo>
                    <a:lnTo>
                      <a:pt x="26" y="8"/>
                    </a:lnTo>
                    <a:lnTo>
                      <a:pt x="28" y="14"/>
                    </a:lnTo>
                    <a:lnTo>
                      <a:pt x="28" y="14"/>
                    </a:lnTo>
                    <a:lnTo>
                      <a:pt x="26" y="18"/>
                    </a:lnTo>
                    <a:lnTo>
                      <a:pt x="26" y="18"/>
                    </a:lnTo>
                    <a:lnTo>
                      <a:pt x="24" y="16"/>
                    </a:lnTo>
                    <a:lnTo>
                      <a:pt x="22" y="14"/>
                    </a:lnTo>
                    <a:lnTo>
                      <a:pt x="22" y="14"/>
                    </a:lnTo>
                    <a:lnTo>
                      <a:pt x="16" y="16"/>
                    </a:lnTo>
                    <a:lnTo>
                      <a:pt x="10" y="14"/>
                    </a:lnTo>
                    <a:lnTo>
                      <a:pt x="0" y="10"/>
                    </a:lnTo>
                    <a:lnTo>
                      <a:pt x="0" y="10"/>
                    </a:lnTo>
                    <a:lnTo>
                      <a:pt x="0" y="8"/>
                    </a:lnTo>
                    <a:lnTo>
                      <a:pt x="0" y="8"/>
                    </a:lnTo>
                    <a:lnTo>
                      <a:pt x="0" y="8"/>
                    </a:lnTo>
                    <a:lnTo>
                      <a:pt x="0" y="8"/>
                    </a:lnTo>
                    <a:lnTo>
                      <a:pt x="2" y="6"/>
                    </a:lnTo>
                    <a:lnTo>
                      <a:pt x="2" y="6"/>
                    </a:lnTo>
                    <a:lnTo>
                      <a:pt x="4" y="8"/>
                    </a:lnTo>
                    <a:lnTo>
                      <a:pt x="6" y="8"/>
                    </a:lnTo>
                    <a:lnTo>
                      <a:pt x="8" y="6"/>
                    </a:lnTo>
                    <a:lnTo>
                      <a:pt x="12" y="2"/>
                    </a:lnTo>
                    <a:lnTo>
                      <a:pt x="14" y="2"/>
                    </a:lnTo>
                    <a:lnTo>
                      <a:pt x="16" y="4"/>
                    </a:lnTo>
                    <a:lnTo>
                      <a:pt x="16" y="4"/>
                    </a:lnTo>
                    <a:lnTo>
                      <a:pt x="16" y="6"/>
                    </a:lnTo>
                    <a:lnTo>
                      <a:pt x="18" y="6"/>
                    </a:lnTo>
                    <a:lnTo>
                      <a:pt x="22" y="4"/>
                    </a:lnTo>
                    <a:lnTo>
                      <a:pt x="22" y="4"/>
                    </a:lnTo>
                    <a:lnTo>
                      <a:pt x="24" y="4"/>
                    </a:lnTo>
                    <a:lnTo>
                      <a:pt x="28" y="2"/>
                    </a:lnTo>
                    <a:lnTo>
                      <a:pt x="32" y="0"/>
                    </a:lnTo>
                    <a:lnTo>
                      <a:pt x="32" y="0"/>
                    </a:lnTo>
                    <a:lnTo>
                      <a:pt x="32" y="6"/>
                    </a:lnTo>
                    <a:lnTo>
                      <a:pt x="30" y="8"/>
                    </a:lnTo>
                    <a:lnTo>
                      <a:pt x="3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9" name="Freeform 69">
                <a:extLst>
                  <a:ext uri="{FF2B5EF4-FFF2-40B4-BE49-F238E27FC236}">
                    <a16:creationId xmlns:a16="http://schemas.microsoft.com/office/drawing/2014/main" id="{0B18F1E9-7F79-F89D-933F-5CD26F89584C}"/>
                  </a:ext>
                </a:extLst>
              </p:cNvPr>
              <p:cNvSpPr>
                <a:spLocks/>
              </p:cNvSpPr>
              <p:nvPr/>
            </p:nvSpPr>
            <p:spPr bwMode="auto">
              <a:xfrm>
                <a:off x="2544" y="1467"/>
                <a:ext cx="26" cy="10"/>
              </a:xfrm>
              <a:custGeom>
                <a:avLst/>
                <a:gdLst>
                  <a:gd name="T0" fmla="*/ 26 w 26"/>
                  <a:gd name="T1" fmla="*/ 6 h 10"/>
                  <a:gd name="T2" fmla="*/ 26 w 26"/>
                  <a:gd name="T3" fmla="*/ 6 h 10"/>
                  <a:gd name="T4" fmla="*/ 22 w 26"/>
                  <a:gd name="T5" fmla="*/ 6 h 10"/>
                  <a:gd name="T6" fmla="*/ 16 w 26"/>
                  <a:gd name="T7" fmla="*/ 8 h 10"/>
                  <a:gd name="T8" fmla="*/ 12 w 26"/>
                  <a:gd name="T9" fmla="*/ 10 h 10"/>
                  <a:gd name="T10" fmla="*/ 6 w 26"/>
                  <a:gd name="T11" fmla="*/ 10 h 10"/>
                  <a:gd name="T12" fmla="*/ 6 w 26"/>
                  <a:gd name="T13" fmla="*/ 10 h 10"/>
                  <a:gd name="T14" fmla="*/ 2 w 26"/>
                  <a:gd name="T15" fmla="*/ 10 h 10"/>
                  <a:gd name="T16" fmla="*/ 0 w 26"/>
                  <a:gd name="T17" fmla="*/ 10 h 10"/>
                  <a:gd name="T18" fmla="*/ 0 w 26"/>
                  <a:gd name="T19" fmla="*/ 6 h 10"/>
                  <a:gd name="T20" fmla="*/ 0 w 26"/>
                  <a:gd name="T21" fmla="*/ 6 h 10"/>
                  <a:gd name="T22" fmla="*/ 2 w 26"/>
                  <a:gd name="T23" fmla="*/ 2 h 10"/>
                  <a:gd name="T24" fmla="*/ 4 w 26"/>
                  <a:gd name="T25" fmla="*/ 0 h 10"/>
                  <a:gd name="T26" fmla="*/ 4 w 26"/>
                  <a:gd name="T27" fmla="*/ 0 h 10"/>
                  <a:gd name="T28" fmla="*/ 10 w 26"/>
                  <a:gd name="T29" fmla="*/ 2 h 10"/>
                  <a:gd name="T30" fmla="*/ 14 w 26"/>
                  <a:gd name="T31" fmla="*/ 2 h 10"/>
                  <a:gd name="T32" fmla="*/ 20 w 26"/>
                  <a:gd name="T33" fmla="*/ 2 h 10"/>
                  <a:gd name="T34" fmla="*/ 26 w 26"/>
                  <a:gd name="T35" fmla="*/ 6 h 10"/>
                  <a:gd name="T36" fmla="*/ 26 w 26"/>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0">
                    <a:moveTo>
                      <a:pt x="26" y="6"/>
                    </a:moveTo>
                    <a:lnTo>
                      <a:pt x="26" y="6"/>
                    </a:lnTo>
                    <a:lnTo>
                      <a:pt x="22" y="6"/>
                    </a:lnTo>
                    <a:lnTo>
                      <a:pt x="16" y="8"/>
                    </a:lnTo>
                    <a:lnTo>
                      <a:pt x="12" y="10"/>
                    </a:lnTo>
                    <a:lnTo>
                      <a:pt x="6" y="10"/>
                    </a:lnTo>
                    <a:lnTo>
                      <a:pt x="6" y="10"/>
                    </a:lnTo>
                    <a:lnTo>
                      <a:pt x="2" y="10"/>
                    </a:lnTo>
                    <a:lnTo>
                      <a:pt x="0" y="10"/>
                    </a:lnTo>
                    <a:lnTo>
                      <a:pt x="0" y="6"/>
                    </a:lnTo>
                    <a:lnTo>
                      <a:pt x="0" y="6"/>
                    </a:lnTo>
                    <a:lnTo>
                      <a:pt x="2" y="2"/>
                    </a:lnTo>
                    <a:lnTo>
                      <a:pt x="4" y="0"/>
                    </a:lnTo>
                    <a:lnTo>
                      <a:pt x="4" y="0"/>
                    </a:lnTo>
                    <a:lnTo>
                      <a:pt x="10" y="2"/>
                    </a:lnTo>
                    <a:lnTo>
                      <a:pt x="14" y="2"/>
                    </a:lnTo>
                    <a:lnTo>
                      <a:pt x="20" y="2"/>
                    </a:lnTo>
                    <a:lnTo>
                      <a:pt x="26" y="6"/>
                    </a:lnTo>
                    <a:lnTo>
                      <a:pt x="2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0" name="Freeform 70">
                <a:extLst>
                  <a:ext uri="{FF2B5EF4-FFF2-40B4-BE49-F238E27FC236}">
                    <a16:creationId xmlns:a16="http://schemas.microsoft.com/office/drawing/2014/main" id="{BD9864F8-2D2B-890D-4FE6-60DBBD29FB0B}"/>
                  </a:ext>
                </a:extLst>
              </p:cNvPr>
              <p:cNvSpPr>
                <a:spLocks/>
              </p:cNvSpPr>
              <p:nvPr/>
            </p:nvSpPr>
            <p:spPr bwMode="auto">
              <a:xfrm>
                <a:off x="2636" y="1467"/>
                <a:ext cx="20" cy="16"/>
              </a:xfrm>
              <a:custGeom>
                <a:avLst/>
                <a:gdLst>
                  <a:gd name="T0" fmla="*/ 12 w 20"/>
                  <a:gd name="T1" fmla="*/ 0 h 16"/>
                  <a:gd name="T2" fmla="*/ 12 w 20"/>
                  <a:gd name="T3" fmla="*/ 0 h 16"/>
                  <a:gd name="T4" fmla="*/ 14 w 20"/>
                  <a:gd name="T5" fmla="*/ 2 h 16"/>
                  <a:gd name="T6" fmla="*/ 16 w 20"/>
                  <a:gd name="T7" fmla="*/ 2 h 16"/>
                  <a:gd name="T8" fmla="*/ 18 w 20"/>
                  <a:gd name="T9" fmla="*/ 2 h 16"/>
                  <a:gd name="T10" fmla="*/ 18 w 20"/>
                  <a:gd name="T11" fmla="*/ 2 h 16"/>
                  <a:gd name="T12" fmla="*/ 20 w 20"/>
                  <a:gd name="T13" fmla="*/ 8 h 16"/>
                  <a:gd name="T14" fmla="*/ 20 w 20"/>
                  <a:gd name="T15" fmla="*/ 14 h 16"/>
                  <a:gd name="T16" fmla="*/ 20 w 20"/>
                  <a:gd name="T17" fmla="*/ 14 h 16"/>
                  <a:gd name="T18" fmla="*/ 16 w 20"/>
                  <a:gd name="T19" fmla="*/ 14 h 16"/>
                  <a:gd name="T20" fmla="*/ 10 w 20"/>
                  <a:gd name="T21" fmla="*/ 16 h 16"/>
                  <a:gd name="T22" fmla="*/ 6 w 20"/>
                  <a:gd name="T23" fmla="*/ 16 h 16"/>
                  <a:gd name="T24" fmla="*/ 0 w 20"/>
                  <a:gd name="T25" fmla="*/ 14 h 16"/>
                  <a:gd name="T26" fmla="*/ 0 w 20"/>
                  <a:gd name="T27" fmla="*/ 14 h 16"/>
                  <a:gd name="T28" fmla="*/ 0 w 20"/>
                  <a:gd name="T29" fmla="*/ 10 h 16"/>
                  <a:gd name="T30" fmla="*/ 0 w 20"/>
                  <a:gd name="T31" fmla="*/ 10 h 16"/>
                  <a:gd name="T32" fmla="*/ 0 w 20"/>
                  <a:gd name="T33" fmla="*/ 4 h 16"/>
                  <a:gd name="T34" fmla="*/ 2 w 20"/>
                  <a:gd name="T35" fmla="*/ 0 h 16"/>
                  <a:gd name="T36" fmla="*/ 2 w 20"/>
                  <a:gd name="T37" fmla="*/ 0 h 16"/>
                  <a:gd name="T38" fmla="*/ 4 w 20"/>
                  <a:gd name="T39" fmla="*/ 4 h 16"/>
                  <a:gd name="T40" fmla="*/ 8 w 20"/>
                  <a:gd name="T41" fmla="*/ 4 h 16"/>
                  <a:gd name="T42" fmla="*/ 10 w 20"/>
                  <a:gd name="T43" fmla="*/ 0 h 16"/>
                  <a:gd name="T44" fmla="*/ 12 w 20"/>
                  <a:gd name="T45" fmla="*/ 0 h 16"/>
                  <a:gd name="T46" fmla="*/ 12 w 20"/>
                  <a:gd name="T47" fmla="*/ 0 h 16"/>
                  <a:gd name="T48" fmla="*/ 12 w 20"/>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6">
                    <a:moveTo>
                      <a:pt x="12" y="0"/>
                    </a:moveTo>
                    <a:lnTo>
                      <a:pt x="12" y="0"/>
                    </a:lnTo>
                    <a:lnTo>
                      <a:pt x="14" y="2"/>
                    </a:lnTo>
                    <a:lnTo>
                      <a:pt x="16" y="2"/>
                    </a:lnTo>
                    <a:lnTo>
                      <a:pt x="18" y="2"/>
                    </a:lnTo>
                    <a:lnTo>
                      <a:pt x="18" y="2"/>
                    </a:lnTo>
                    <a:lnTo>
                      <a:pt x="20" y="8"/>
                    </a:lnTo>
                    <a:lnTo>
                      <a:pt x="20" y="14"/>
                    </a:lnTo>
                    <a:lnTo>
                      <a:pt x="20" y="14"/>
                    </a:lnTo>
                    <a:lnTo>
                      <a:pt x="16" y="14"/>
                    </a:lnTo>
                    <a:lnTo>
                      <a:pt x="10" y="16"/>
                    </a:lnTo>
                    <a:lnTo>
                      <a:pt x="6" y="16"/>
                    </a:lnTo>
                    <a:lnTo>
                      <a:pt x="0" y="14"/>
                    </a:lnTo>
                    <a:lnTo>
                      <a:pt x="0" y="14"/>
                    </a:lnTo>
                    <a:lnTo>
                      <a:pt x="0" y="10"/>
                    </a:lnTo>
                    <a:lnTo>
                      <a:pt x="0" y="10"/>
                    </a:lnTo>
                    <a:lnTo>
                      <a:pt x="0" y="4"/>
                    </a:lnTo>
                    <a:lnTo>
                      <a:pt x="2" y="0"/>
                    </a:lnTo>
                    <a:lnTo>
                      <a:pt x="2" y="0"/>
                    </a:lnTo>
                    <a:lnTo>
                      <a:pt x="4" y="4"/>
                    </a:lnTo>
                    <a:lnTo>
                      <a:pt x="8" y="4"/>
                    </a:lnTo>
                    <a:lnTo>
                      <a:pt x="10"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1" name="Freeform 71">
                <a:extLst>
                  <a:ext uri="{FF2B5EF4-FFF2-40B4-BE49-F238E27FC236}">
                    <a16:creationId xmlns:a16="http://schemas.microsoft.com/office/drawing/2014/main" id="{7E723BA1-F5A3-DC70-9158-E54A1F09B487}"/>
                  </a:ext>
                </a:extLst>
              </p:cNvPr>
              <p:cNvSpPr>
                <a:spLocks/>
              </p:cNvSpPr>
              <p:nvPr/>
            </p:nvSpPr>
            <p:spPr bwMode="auto">
              <a:xfrm>
                <a:off x="2612" y="1469"/>
                <a:ext cx="22" cy="24"/>
              </a:xfrm>
              <a:custGeom>
                <a:avLst/>
                <a:gdLst>
                  <a:gd name="T0" fmla="*/ 4 w 22"/>
                  <a:gd name="T1" fmla="*/ 24 h 24"/>
                  <a:gd name="T2" fmla="*/ 4 w 22"/>
                  <a:gd name="T3" fmla="*/ 24 h 24"/>
                  <a:gd name="T4" fmla="*/ 0 w 22"/>
                  <a:gd name="T5" fmla="*/ 12 h 24"/>
                  <a:gd name="T6" fmla="*/ 0 w 22"/>
                  <a:gd name="T7" fmla="*/ 12 h 24"/>
                  <a:gd name="T8" fmla="*/ 2 w 22"/>
                  <a:gd name="T9" fmla="*/ 6 h 24"/>
                  <a:gd name="T10" fmla="*/ 2 w 22"/>
                  <a:gd name="T11" fmla="*/ 2 h 24"/>
                  <a:gd name="T12" fmla="*/ 4 w 22"/>
                  <a:gd name="T13" fmla="*/ 0 h 24"/>
                  <a:gd name="T14" fmla="*/ 4 w 22"/>
                  <a:gd name="T15" fmla="*/ 0 h 24"/>
                  <a:gd name="T16" fmla="*/ 12 w 22"/>
                  <a:gd name="T17" fmla="*/ 4 h 24"/>
                  <a:gd name="T18" fmla="*/ 12 w 22"/>
                  <a:gd name="T19" fmla="*/ 4 h 24"/>
                  <a:gd name="T20" fmla="*/ 14 w 22"/>
                  <a:gd name="T21" fmla="*/ 2 h 24"/>
                  <a:gd name="T22" fmla="*/ 16 w 22"/>
                  <a:gd name="T23" fmla="*/ 2 h 24"/>
                  <a:gd name="T24" fmla="*/ 20 w 22"/>
                  <a:gd name="T25" fmla="*/ 4 h 24"/>
                  <a:gd name="T26" fmla="*/ 22 w 22"/>
                  <a:gd name="T27" fmla="*/ 8 h 24"/>
                  <a:gd name="T28" fmla="*/ 22 w 22"/>
                  <a:gd name="T29" fmla="*/ 8 h 24"/>
                  <a:gd name="T30" fmla="*/ 20 w 22"/>
                  <a:gd name="T31" fmla="*/ 12 h 24"/>
                  <a:gd name="T32" fmla="*/ 20 w 22"/>
                  <a:gd name="T33" fmla="*/ 12 h 24"/>
                  <a:gd name="T34" fmla="*/ 16 w 22"/>
                  <a:gd name="T35" fmla="*/ 14 h 24"/>
                  <a:gd name="T36" fmla="*/ 12 w 22"/>
                  <a:gd name="T37" fmla="*/ 16 h 24"/>
                  <a:gd name="T38" fmla="*/ 4 w 22"/>
                  <a:gd name="T39" fmla="*/ 24 h 24"/>
                  <a:gd name="T40" fmla="*/ 4 w 22"/>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4">
                    <a:moveTo>
                      <a:pt x="4" y="24"/>
                    </a:moveTo>
                    <a:lnTo>
                      <a:pt x="4" y="24"/>
                    </a:lnTo>
                    <a:lnTo>
                      <a:pt x="0" y="12"/>
                    </a:lnTo>
                    <a:lnTo>
                      <a:pt x="0" y="12"/>
                    </a:lnTo>
                    <a:lnTo>
                      <a:pt x="2" y="6"/>
                    </a:lnTo>
                    <a:lnTo>
                      <a:pt x="2" y="2"/>
                    </a:lnTo>
                    <a:lnTo>
                      <a:pt x="4" y="0"/>
                    </a:lnTo>
                    <a:lnTo>
                      <a:pt x="4" y="0"/>
                    </a:lnTo>
                    <a:lnTo>
                      <a:pt x="12" y="4"/>
                    </a:lnTo>
                    <a:lnTo>
                      <a:pt x="12" y="4"/>
                    </a:lnTo>
                    <a:lnTo>
                      <a:pt x="14" y="2"/>
                    </a:lnTo>
                    <a:lnTo>
                      <a:pt x="16" y="2"/>
                    </a:lnTo>
                    <a:lnTo>
                      <a:pt x="20" y="4"/>
                    </a:lnTo>
                    <a:lnTo>
                      <a:pt x="22" y="8"/>
                    </a:lnTo>
                    <a:lnTo>
                      <a:pt x="22" y="8"/>
                    </a:lnTo>
                    <a:lnTo>
                      <a:pt x="20" y="12"/>
                    </a:lnTo>
                    <a:lnTo>
                      <a:pt x="20" y="12"/>
                    </a:lnTo>
                    <a:lnTo>
                      <a:pt x="16" y="14"/>
                    </a:lnTo>
                    <a:lnTo>
                      <a:pt x="12" y="16"/>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2" name="Freeform 72">
                <a:extLst>
                  <a:ext uri="{FF2B5EF4-FFF2-40B4-BE49-F238E27FC236}">
                    <a16:creationId xmlns:a16="http://schemas.microsoft.com/office/drawing/2014/main" id="{E8410E1A-3C86-8A9C-5C8C-F7407DEF733C}"/>
                  </a:ext>
                </a:extLst>
              </p:cNvPr>
              <p:cNvSpPr>
                <a:spLocks/>
              </p:cNvSpPr>
              <p:nvPr/>
            </p:nvSpPr>
            <p:spPr bwMode="auto">
              <a:xfrm>
                <a:off x="2584" y="1467"/>
                <a:ext cx="12" cy="18"/>
              </a:xfrm>
              <a:custGeom>
                <a:avLst/>
                <a:gdLst>
                  <a:gd name="T0" fmla="*/ 12 w 12"/>
                  <a:gd name="T1" fmla="*/ 0 h 18"/>
                  <a:gd name="T2" fmla="*/ 12 w 12"/>
                  <a:gd name="T3" fmla="*/ 0 h 18"/>
                  <a:gd name="T4" fmla="*/ 6 w 12"/>
                  <a:gd name="T5" fmla="*/ 18 h 18"/>
                  <a:gd name="T6" fmla="*/ 6 w 12"/>
                  <a:gd name="T7" fmla="*/ 18 h 18"/>
                  <a:gd name="T8" fmla="*/ 6 w 12"/>
                  <a:gd name="T9" fmla="*/ 18 h 18"/>
                  <a:gd name="T10" fmla="*/ 6 w 12"/>
                  <a:gd name="T11" fmla="*/ 18 h 18"/>
                  <a:gd name="T12" fmla="*/ 4 w 12"/>
                  <a:gd name="T13" fmla="*/ 18 h 18"/>
                  <a:gd name="T14" fmla="*/ 2 w 12"/>
                  <a:gd name="T15" fmla="*/ 14 h 18"/>
                  <a:gd name="T16" fmla="*/ 2 w 12"/>
                  <a:gd name="T17" fmla="*/ 8 h 18"/>
                  <a:gd name="T18" fmla="*/ 0 w 12"/>
                  <a:gd name="T19" fmla="*/ 6 h 18"/>
                  <a:gd name="T20" fmla="*/ 0 w 12"/>
                  <a:gd name="T21" fmla="*/ 6 h 18"/>
                  <a:gd name="T22" fmla="*/ 2 w 12"/>
                  <a:gd name="T23" fmla="*/ 0 h 18"/>
                  <a:gd name="T24" fmla="*/ 6 w 12"/>
                  <a:gd name="T25" fmla="*/ 0 h 18"/>
                  <a:gd name="T26" fmla="*/ 10 w 12"/>
                  <a:gd name="T27" fmla="*/ 0 h 18"/>
                  <a:gd name="T28" fmla="*/ 12 w 12"/>
                  <a:gd name="T29" fmla="*/ 0 h 18"/>
                  <a:gd name="T30" fmla="*/ 12 w 12"/>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12" y="0"/>
                    </a:moveTo>
                    <a:lnTo>
                      <a:pt x="12" y="0"/>
                    </a:lnTo>
                    <a:lnTo>
                      <a:pt x="6" y="18"/>
                    </a:lnTo>
                    <a:lnTo>
                      <a:pt x="6" y="18"/>
                    </a:lnTo>
                    <a:lnTo>
                      <a:pt x="6" y="18"/>
                    </a:lnTo>
                    <a:lnTo>
                      <a:pt x="6" y="18"/>
                    </a:lnTo>
                    <a:lnTo>
                      <a:pt x="4" y="18"/>
                    </a:lnTo>
                    <a:lnTo>
                      <a:pt x="2" y="14"/>
                    </a:lnTo>
                    <a:lnTo>
                      <a:pt x="2" y="8"/>
                    </a:lnTo>
                    <a:lnTo>
                      <a:pt x="0" y="6"/>
                    </a:lnTo>
                    <a:lnTo>
                      <a:pt x="0" y="6"/>
                    </a:lnTo>
                    <a:lnTo>
                      <a:pt x="2" y="0"/>
                    </a:lnTo>
                    <a:lnTo>
                      <a:pt x="6" y="0"/>
                    </a:lnTo>
                    <a:lnTo>
                      <a:pt x="10"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3" name="Freeform 73">
                <a:extLst>
                  <a:ext uri="{FF2B5EF4-FFF2-40B4-BE49-F238E27FC236}">
                    <a16:creationId xmlns:a16="http://schemas.microsoft.com/office/drawing/2014/main" id="{9401D555-69A8-8BA0-1B54-76DF2F1C4307}"/>
                  </a:ext>
                </a:extLst>
              </p:cNvPr>
              <p:cNvSpPr>
                <a:spLocks/>
              </p:cNvSpPr>
              <p:nvPr/>
            </p:nvSpPr>
            <p:spPr bwMode="auto">
              <a:xfrm>
                <a:off x="2514" y="1463"/>
                <a:ext cx="10" cy="16"/>
              </a:xfrm>
              <a:custGeom>
                <a:avLst/>
                <a:gdLst>
                  <a:gd name="T0" fmla="*/ 0 w 10"/>
                  <a:gd name="T1" fmla="*/ 8 h 16"/>
                  <a:gd name="T2" fmla="*/ 0 w 10"/>
                  <a:gd name="T3" fmla="*/ 8 h 16"/>
                  <a:gd name="T4" fmla="*/ 2 w 10"/>
                  <a:gd name="T5" fmla="*/ 0 h 16"/>
                  <a:gd name="T6" fmla="*/ 2 w 10"/>
                  <a:gd name="T7" fmla="*/ 0 h 16"/>
                  <a:gd name="T8" fmla="*/ 6 w 10"/>
                  <a:gd name="T9" fmla="*/ 4 h 16"/>
                  <a:gd name="T10" fmla="*/ 6 w 10"/>
                  <a:gd name="T11" fmla="*/ 6 h 16"/>
                  <a:gd name="T12" fmla="*/ 8 w 10"/>
                  <a:gd name="T13" fmla="*/ 4 h 16"/>
                  <a:gd name="T14" fmla="*/ 8 w 10"/>
                  <a:gd name="T15" fmla="*/ 4 h 16"/>
                  <a:gd name="T16" fmla="*/ 10 w 10"/>
                  <a:gd name="T17" fmla="*/ 8 h 16"/>
                  <a:gd name="T18" fmla="*/ 10 w 10"/>
                  <a:gd name="T19" fmla="*/ 14 h 16"/>
                  <a:gd name="T20" fmla="*/ 10 w 10"/>
                  <a:gd name="T21" fmla="*/ 14 h 16"/>
                  <a:gd name="T22" fmla="*/ 8 w 10"/>
                  <a:gd name="T23" fmla="*/ 16 h 16"/>
                  <a:gd name="T24" fmla="*/ 8 w 10"/>
                  <a:gd name="T25" fmla="*/ 14 h 16"/>
                  <a:gd name="T26" fmla="*/ 8 w 10"/>
                  <a:gd name="T27" fmla="*/ 14 h 16"/>
                  <a:gd name="T28" fmla="*/ 4 w 10"/>
                  <a:gd name="T29" fmla="*/ 12 h 16"/>
                  <a:gd name="T30" fmla="*/ 0 w 10"/>
                  <a:gd name="T31" fmla="*/ 8 h 16"/>
                  <a:gd name="T32" fmla="*/ 0 w 10"/>
                  <a:gd name="T3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6">
                    <a:moveTo>
                      <a:pt x="0" y="8"/>
                    </a:moveTo>
                    <a:lnTo>
                      <a:pt x="0" y="8"/>
                    </a:lnTo>
                    <a:lnTo>
                      <a:pt x="2" y="0"/>
                    </a:lnTo>
                    <a:lnTo>
                      <a:pt x="2" y="0"/>
                    </a:lnTo>
                    <a:lnTo>
                      <a:pt x="6" y="4"/>
                    </a:lnTo>
                    <a:lnTo>
                      <a:pt x="6" y="6"/>
                    </a:lnTo>
                    <a:lnTo>
                      <a:pt x="8" y="4"/>
                    </a:lnTo>
                    <a:lnTo>
                      <a:pt x="8" y="4"/>
                    </a:lnTo>
                    <a:lnTo>
                      <a:pt x="10" y="8"/>
                    </a:lnTo>
                    <a:lnTo>
                      <a:pt x="10" y="14"/>
                    </a:lnTo>
                    <a:lnTo>
                      <a:pt x="10" y="14"/>
                    </a:lnTo>
                    <a:lnTo>
                      <a:pt x="8" y="16"/>
                    </a:lnTo>
                    <a:lnTo>
                      <a:pt x="8" y="14"/>
                    </a:lnTo>
                    <a:lnTo>
                      <a:pt x="8" y="14"/>
                    </a:lnTo>
                    <a:lnTo>
                      <a:pt x="4"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4" name="Freeform 74">
                <a:extLst>
                  <a:ext uri="{FF2B5EF4-FFF2-40B4-BE49-F238E27FC236}">
                    <a16:creationId xmlns:a16="http://schemas.microsoft.com/office/drawing/2014/main" id="{71CFB05C-4153-37E8-5193-15E5D0B3503A}"/>
                  </a:ext>
                </a:extLst>
              </p:cNvPr>
              <p:cNvSpPr>
                <a:spLocks/>
              </p:cNvSpPr>
              <p:nvPr/>
            </p:nvSpPr>
            <p:spPr bwMode="auto">
              <a:xfrm>
                <a:off x="2624" y="1467"/>
                <a:ext cx="12" cy="12"/>
              </a:xfrm>
              <a:custGeom>
                <a:avLst/>
                <a:gdLst>
                  <a:gd name="T0" fmla="*/ 10 w 12"/>
                  <a:gd name="T1" fmla="*/ 10 h 12"/>
                  <a:gd name="T2" fmla="*/ 10 w 12"/>
                  <a:gd name="T3" fmla="*/ 10 h 12"/>
                  <a:gd name="T4" fmla="*/ 4 w 12"/>
                  <a:gd name="T5" fmla="*/ 8 h 12"/>
                  <a:gd name="T6" fmla="*/ 2 w 12"/>
                  <a:gd name="T7" fmla="*/ 6 h 12"/>
                  <a:gd name="T8" fmla="*/ 0 w 12"/>
                  <a:gd name="T9" fmla="*/ 6 h 12"/>
                  <a:gd name="T10" fmla="*/ 0 w 12"/>
                  <a:gd name="T11" fmla="*/ 6 h 12"/>
                  <a:gd name="T12" fmla="*/ 6 w 12"/>
                  <a:gd name="T13" fmla="*/ 2 h 12"/>
                  <a:gd name="T14" fmla="*/ 10 w 12"/>
                  <a:gd name="T15" fmla="*/ 0 h 12"/>
                  <a:gd name="T16" fmla="*/ 10 w 12"/>
                  <a:gd name="T17" fmla="*/ 0 h 12"/>
                  <a:gd name="T18" fmla="*/ 12 w 12"/>
                  <a:gd name="T19" fmla="*/ 4 h 12"/>
                  <a:gd name="T20" fmla="*/ 10 w 12"/>
                  <a:gd name="T21" fmla="*/ 10 h 12"/>
                  <a:gd name="T22" fmla="*/ 10 w 12"/>
                  <a:gd name="T23" fmla="*/ 10 h 12"/>
                  <a:gd name="T24" fmla="*/ 10 w 12"/>
                  <a:gd name="T25" fmla="*/ 12 h 12"/>
                  <a:gd name="T26" fmla="*/ 10 w 12"/>
                  <a:gd name="T27" fmla="*/ 10 h 12"/>
                  <a:gd name="T28" fmla="*/ 10 w 12"/>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10" y="10"/>
                    </a:moveTo>
                    <a:lnTo>
                      <a:pt x="10" y="10"/>
                    </a:lnTo>
                    <a:lnTo>
                      <a:pt x="4" y="8"/>
                    </a:lnTo>
                    <a:lnTo>
                      <a:pt x="2" y="6"/>
                    </a:lnTo>
                    <a:lnTo>
                      <a:pt x="0" y="6"/>
                    </a:lnTo>
                    <a:lnTo>
                      <a:pt x="0" y="6"/>
                    </a:lnTo>
                    <a:lnTo>
                      <a:pt x="6" y="2"/>
                    </a:lnTo>
                    <a:lnTo>
                      <a:pt x="10" y="0"/>
                    </a:lnTo>
                    <a:lnTo>
                      <a:pt x="10" y="0"/>
                    </a:lnTo>
                    <a:lnTo>
                      <a:pt x="12" y="4"/>
                    </a:lnTo>
                    <a:lnTo>
                      <a:pt x="10" y="10"/>
                    </a:lnTo>
                    <a:lnTo>
                      <a:pt x="10" y="10"/>
                    </a:lnTo>
                    <a:lnTo>
                      <a:pt x="10" y="1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5" name="Freeform 75">
                <a:extLst>
                  <a:ext uri="{FF2B5EF4-FFF2-40B4-BE49-F238E27FC236}">
                    <a16:creationId xmlns:a16="http://schemas.microsoft.com/office/drawing/2014/main" id="{C0024E0D-599A-1519-62F5-056F597BE4D8}"/>
                  </a:ext>
                </a:extLst>
              </p:cNvPr>
              <p:cNvSpPr>
                <a:spLocks/>
              </p:cNvSpPr>
              <p:nvPr/>
            </p:nvSpPr>
            <p:spPr bwMode="auto">
              <a:xfrm>
                <a:off x="2580" y="1473"/>
                <a:ext cx="10" cy="16"/>
              </a:xfrm>
              <a:custGeom>
                <a:avLst/>
                <a:gdLst>
                  <a:gd name="T0" fmla="*/ 4 w 10"/>
                  <a:gd name="T1" fmla="*/ 0 h 16"/>
                  <a:gd name="T2" fmla="*/ 4 w 10"/>
                  <a:gd name="T3" fmla="*/ 0 h 16"/>
                  <a:gd name="T4" fmla="*/ 6 w 10"/>
                  <a:gd name="T5" fmla="*/ 0 h 16"/>
                  <a:gd name="T6" fmla="*/ 6 w 10"/>
                  <a:gd name="T7" fmla="*/ 0 h 16"/>
                  <a:gd name="T8" fmla="*/ 8 w 10"/>
                  <a:gd name="T9" fmla="*/ 4 h 16"/>
                  <a:gd name="T10" fmla="*/ 10 w 10"/>
                  <a:gd name="T11" fmla="*/ 10 h 16"/>
                  <a:gd name="T12" fmla="*/ 10 w 10"/>
                  <a:gd name="T13" fmla="*/ 12 h 16"/>
                  <a:gd name="T14" fmla="*/ 10 w 10"/>
                  <a:gd name="T15" fmla="*/ 12 h 16"/>
                  <a:gd name="T16" fmla="*/ 10 w 10"/>
                  <a:gd name="T17" fmla="*/ 16 h 16"/>
                  <a:gd name="T18" fmla="*/ 10 w 10"/>
                  <a:gd name="T19" fmla="*/ 16 h 16"/>
                  <a:gd name="T20" fmla="*/ 10 w 10"/>
                  <a:gd name="T21" fmla="*/ 16 h 16"/>
                  <a:gd name="T22" fmla="*/ 8 w 10"/>
                  <a:gd name="T23" fmla="*/ 14 h 16"/>
                  <a:gd name="T24" fmla="*/ 6 w 10"/>
                  <a:gd name="T25" fmla="*/ 10 h 16"/>
                  <a:gd name="T26" fmla="*/ 4 w 10"/>
                  <a:gd name="T27" fmla="*/ 4 h 16"/>
                  <a:gd name="T28" fmla="*/ 0 w 10"/>
                  <a:gd name="T29" fmla="*/ 0 h 16"/>
                  <a:gd name="T30" fmla="*/ 0 w 10"/>
                  <a:gd name="T31" fmla="*/ 0 h 16"/>
                  <a:gd name="T32" fmla="*/ 4 w 10"/>
                  <a:gd name="T33" fmla="*/ 0 h 16"/>
                  <a:gd name="T34" fmla="*/ 4 w 10"/>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4" y="0"/>
                    </a:moveTo>
                    <a:lnTo>
                      <a:pt x="4" y="0"/>
                    </a:lnTo>
                    <a:lnTo>
                      <a:pt x="6" y="0"/>
                    </a:lnTo>
                    <a:lnTo>
                      <a:pt x="6" y="0"/>
                    </a:lnTo>
                    <a:lnTo>
                      <a:pt x="8" y="4"/>
                    </a:lnTo>
                    <a:lnTo>
                      <a:pt x="10" y="10"/>
                    </a:lnTo>
                    <a:lnTo>
                      <a:pt x="10" y="12"/>
                    </a:lnTo>
                    <a:lnTo>
                      <a:pt x="10" y="12"/>
                    </a:lnTo>
                    <a:lnTo>
                      <a:pt x="10" y="16"/>
                    </a:lnTo>
                    <a:lnTo>
                      <a:pt x="10" y="16"/>
                    </a:lnTo>
                    <a:lnTo>
                      <a:pt x="10" y="16"/>
                    </a:lnTo>
                    <a:lnTo>
                      <a:pt x="8" y="14"/>
                    </a:lnTo>
                    <a:lnTo>
                      <a:pt x="6" y="10"/>
                    </a:lnTo>
                    <a:lnTo>
                      <a:pt x="4" y="4"/>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6" name="Freeform 76">
                <a:extLst>
                  <a:ext uri="{FF2B5EF4-FFF2-40B4-BE49-F238E27FC236}">
                    <a16:creationId xmlns:a16="http://schemas.microsoft.com/office/drawing/2014/main" id="{73B0A849-1245-44C3-8390-7B4C9E71BF18}"/>
                  </a:ext>
                </a:extLst>
              </p:cNvPr>
              <p:cNvSpPr>
                <a:spLocks/>
              </p:cNvSpPr>
              <p:nvPr/>
            </p:nvSpPr>
            <p:spPr bwMode="auto">
              <a:xfrm>
                <a:off x="2610" y="1467"/>
                <a:ext cx="6" cy="14"/>
              </a:xfrm>
              <a:custGeom>
                <a:avLst/>
                <a:gdLst>
                  <a:gd name="T0" fmla="*/ 6 w 6"/>
                  <a:gd name="T1" fmla="*/ 2 h 14"/>
                  <a:gd name="T2" fmla="*/ 6 w 6"/>
                  <a:gd name="T3" fmla="*/ 2 h 14"/>
                  <a:gd name="T4" fmla="*/ 4 w 6"/>
                  <a:gd name="T5" fmla="*/ 10 h 14"/>
                  <a:gd name="T6" fmla="*/ 4 w 6"/>
                  <a:gd name="T7" fmla="*/ 14 h 14"/>
                  <a:gd name="T8" fmla="*/ 2 w 6"/>
                  <a:gd name="T9" fmla="*/ 14 h 14"/>
                  <a:gd name="T10" fmla="*/ 2 w 6"/>
                  <a:gd name="T11" fmla="*/ 14 h 14"/>
                  <a:gd name="T12" fmla="*/ 2 w 6"/>
                  <a:gd name="T13" fmla="*/ 14 h 14"/>
                  <a:gd name="T14" fmla="*/ 0 w 6"/>
                  <a:gd name="T15" fmla="*/ 14 h 14"/>
                  <a:gd name="T16" fmla="*/ 0 w 6"/>
                  <a:gd name="T17" fmla="*/ 14 h 14"/>
                  <a:gd name="T18" fmla="*/ 2 w 6"/>
                  <a:gd name="T19" fmla="*/ 4 h 14"/>
                  <a:gd name="T20" fmla="*/ 2 w 6"/>
                  <a:gd name="T21" fmla="*/ 0 h 14"/>
                  <a:gd name="T22" fmla="*/ 6 w 6"/>
                  <a:gd name="T23" fmla="*/ 2 h 14"/>
                  <a:gd name="T24" fmla="*/ 6 w 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6" y="2"/>
                    </a:moveTo>
                    <a:lnTo>
                      <a:pt x="6" y="2"/>
                    </a:lnTo>
                    <a:lnTo>
                      <a:pt x="4" y="10"/>
                    </a:lnTo>
                    <a:lnTo>
                      <a:pt x="4" y="14"/>
                    </a:lnTo>
                    <a:lnTo>
                      <a:pt x="2" y="14"/>
                    </a:lnTo>
                    <a:lnTo>
                      <a:pt x="2" y="14"/>
                    </a:lnTo>
                    <a:lnTo>
                      <a:pt x="2" y="14"/>
                    </a:lnTo>
                    <a:lnTo>
                      <a:pt x="0" y="14"/>
                    </a:lnTo>
                    <a:lnTo>
                      <a:pt x="0" y="14"/>
                    </a:lnTo>
                    <a:lnTo>
                      <a:pt x="2" y="4"/>
                    </a:lnTo>
                    <a:lnTo>
                      <a:pt x="2"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7" name="Freeform 77">
                <a:extLst>
                  <a:ext uri="{FF2B5EF4-FFF2-40B4-BE49-F238E27FC236}">
                    <a16:creationId xmlns:a16="http://schemas.microsoft.com/office/drawing/2014/main" id="{804B3C07-4330-26AB-214A-BD78CDA0AB4F}"/>
                  </a:ext>
                </a:extLst>
              </p:cNvPr>
              <p:cNvSpPr>
                <a:spLocks/>
              </p:cNvSpPr>
              <p:nvPr/>
            </p:nvSpPr>
            <p:spPr bwMode="auto">
              <a:xfrm>
                <a:off x="2522" y="1467"/>
                <a:ext cx="6" cy="14"/>
              </a:xfrm>
              <a:custGeom>
                <a:avLst/>
                <a:gdLst>
                  <a:gd name="T0" fmla="*/ 0 w 6"/>
                  <a:gd name="T1" fmla="*/ 10 h 14"/>
                  <a:gd name="T2" fmla="*/ 0 w 6"/>
                  <a:gd name="T3" fmla="*/ 10 h 14"/>
                  <a:gd name="T4" fmla="*/ 0 w 6"/>
                  <a:gd name="T5" fmla="*/ 8 h 14"/>
                  <a:gd name="T6" fmla="*/ 2 w 6"/>
                  <a:gd name="T7" fmla="*/ 6 h 14"/>
                  <a:gd name="T8" fmla="*/ 0 w 6"/>
                  <a:gd name="T9" fmla="*/ 0 h 14"/>
                  <a:gd name="T10" fmla="*/ 0 w 6"/>
                  <a:gd name="T11" fmla="*/ 0 h 14"/>
                  <a:gd name="T12" fmla="*/ 6 w 6"/>
                  <a:gd name="T13" fmla="*/ 6 h 14"/>
                  <a:gd name="T14" fmla="*/ 6 w 6"/>
                  <a:gd name="T15" fmla="*/ 6 h 14"/>
                  <a:gd name="T16" fmla="*/ 2 w 6"/>
                  <a:gd name="T17" fmla="*/ 12 h 14"/>
                  <a:gd name="T18" fmla="*/ 2 w 6"/>
                  <a:gd name="T19" fmla="*/ 14 h 14"/>
                  <a:gd name="T20" fmla="*/ 0 w 6"/>
                  <a:gd name="T21" fmla="*/ 10 h 14"/>
                  <a:gd name="T22" fmla="*/ 0 w 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0" y="10"/>
                    </a:moveTo>
                    <a:lnTo>
                      <a:pt x="0" y="10"/>
                    </a:lnTo>
                    <a:lnTo>
                      <a:pt x="0" y="8"/>
                    </a:lnTo>
                    <a:lnTo>
                      <a:pt x="2" y="6"/>
                    </a:lnTo>
                    <a:lnTo>
                      <a:pt x="0" y="0"/>
                    </a:lnTo>
                    <a:lnTo>
                      <a:pt x="0" y="0"/>
                    </a:lnTo>
                    <a:lnTo>
                      <a:pt x="6" y="6"/>
                    </a:lnTo>
                    <a:lnTo>
                      <a:pt x="6" y="6"/>
                    </a:lnTo>
                    <a:lnTo>
                      <a:pt x="2" y="12"/>
                    </a:lnTo>
                    <a:lnTo>
                      <a:pt x="2"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8" name="Freeform 78">
                <a:extLst>
                  <a:ext uri="{FF2B5EF4-FFF2-40B4-BE49-F238E27FC236}">
                    <a16:creationId xmlns:a16="http://schemas.microsoft.com/office/drawing/2014/main" id="{E7911E5C-BF2E-5AA8-AFCA-D6B78AF2A93F}"/>
                  </a:ext>
                </a:extLst>
              </p:cNvPr>
              <p:cNvSpPr>
                <a:spLocks/>
              </p:cNvSpPr>
              <p:nvPr/>
            </p:nvSpPr>
            <p:spPr bwMode="auto">
              <a:xfrm>
                <a:off x="2500" y="1467"/>
                <a:ext cx="6" cy="6"/>
              </a:xfrm>
              <a:custGeom>
                <a:avLst/>
                <a:gdLst>
                  <a:gd name="T0" fmla="*/ 6 w 6"/>
                  <a:gd name="T1" fmla="*/ 0 h 6"/>
                  <a:gd name="T2" fmla="*/ 6 w 6"/>
                  <a:gd name="T3" fmla="*/ 0 h 6"/>
                  <a:gd name="T4" fmla="*/ 2 w 6"/>
                  <a:gd name="T5" fmla="*/ 6 h 6"/>
                  <a:gd name="T6" fmla="*/ 0 w 6"/>
                  <a:gd name="T7" fmla="*/ 6 h 6"/>
                  <a:gd name="T8" fmla="*/ 0 w 6"/>
                  <a:gd name="T9" fmla="*/ 0 h 6"/>
                  <a:gd name="T10" fmla="*/ 0 w 6"/>
                  <a:gd name="T11" fmla="*/ 0 h 6"/>
                  <a:gd name="T12" fmla="*/ 6 w 6"/>
                  <a:gd name="T13" fmla="*/ 0 h 6"/>
                  <a:gd name="T14" fmla="*/ 6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0"/>
                    </a:moveTo>
                    <a:lnTo>
                      <a:pt x="6" y="0"/>
                    </a:lnTo>
                    <a:lnTo>
                      <a:pt x="2" y="6"/>
                    </a:lnTo>
                    <a:lnTo>
                      <a:pt x="0" y="6"/>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9" name="Freeform 79">
                <a:extLst>
                  <a:ext uri="{FF2B5EF4-FFF2-40B4-BE49-F238E27FC236}">
                    <a16:creationId xmlns:a16="http://schemas.microsoft.com/office/drawing/2014/main" id="{62DB7AD4-37E6-DDD9-4237-B887DA0D4D67}"/>
                  </a:ext>
                </a:extLst>
              </p:cNvPr>
              <p:cNvSpPr>
                <a:spLocks/>
              </p:cNvSpPr>
              <p:nvPr/>
            </p:nvSpPr>
            <p:spPr bwMode="auto">
              <a:xfrm>
                <a:off x="2634" y="1467"/>
                <a:ext cx="4" cy="10"/>
              </a:xfrm>
              <a:custGeom>
                <a:avLst/>
                <a:gdLst>
                  <a:gd name="T0" fmla="*/ 0 w 4"/>
                  <a:gd name="T1" fmla="*/ 10 h 10"/>
                  <a:gd name="T2" fmla="*/ 0 w 4"/>
                  <a:gd name="T3" fmla="*/ 10 h 10"/>
                  <a:gd name="T4" fmla="*/ 0 w 4"/>
                  <a:gd name="T5" fmla="*/ 0 h 10"/>
                  <a:gd name="T6" fmla="*/ 0 w 4"/>
                  <a:gd name="T7" fmla="*/ 0 h 10"/>
                  <a:gd name="T8" fmla="*/ 4 w 4"/>
                  <a:gd name="T9" fmla="*/ 0 h 10"/>
                  <a:gd name="T10" fmla="*/ 4 w 4"/>
                  <a:gd name="T11" fmla="*/ 0 h 10"/>
                  <a:gd name="T12" fmla="*/ 2 w 4"/>
                  <a:gd name="T13" fmla="*/ 10 h 10"/>
                  <a:gd name="T14" fmla="*/ 2 w 4"/>
                  <a:gd name="T15" fmla="*/ 10 h 10"/>
                  <a:gd name="T16" fmla="*/ 2 w 4"/>
                  <a:gd name="T17" fmla="*/ 10 h 10"/>
                  <a:gd name="T18" fmla="*/ 0 w 4"/>
                  <a:gd name="T19" fmla="*/ 10 h 10"/>
                  <a:gd name="T20" fmla="*/ 0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10"/>
                    </a:moveTo>
                    <a:lnTo>
                      <a:pt x="0" y="10"/>
                    </a:lnTo>
                    <a:lnTo>
                      <a:pt x="0" y="0"/>
                    </a:lnTo>
                    <a:lnTo>
                      <a:pt x="0" y="0"/>
                    </a:lnTo>
                    <a:lnTo>
                      <a:pt x="4" y="0"/>
                    </a:lnTo>
                    <a:lnTo>
                      <a:pt x="4" y="0"/>
                    </a:lnTo>
                    <a:lnTo>
                      <a:pt x="2" y="10"/>
                    </a:lnTo>
                    <a:lnTo>
                      <a:pt x="2" y="10"/>
                    </a:lnTo>
                    <a:lnTo>
                      <a:pt x="2"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0" name="Freeform 80">
                <a:extLst>
                  <a:ext uri="{FF2B5EF4-FFF2-40B4-BE49-F238E27FC236}">
                    <a16:creationId xmlns:a16="http://schemas.microsoft.com/office/drawing/2014/main" id="{9397089B-7893-BCE3-52D9-634BD84E6B29}"/>
                  </a:ext>
                </a:extLst>
              </p:cNvPr>
              <p:cNvSpPr>
                <a:spLocks/>
              </p:cNvSpPr>
              <p:nvPr/>
            </p:nvSpPr>
            <p:spPr bwMode="auto">
              <a:xfrm>
                <a:off x="2076" y="2821"/>
                <a:ext cx="24" cy="42"/>
              </a:xfrm>
              <a:custGeom>
                <a:avLst/>
                <a:gdLst>
                  <a:gd name="T0" fmla="*/ 14 w 24"/>
                  <a:gd name="T1" fmla="*/ 42 h 42"/>
                  <a:gd name="T2" fmla="*/ 14 w 24"/>
                  <a:gd name="T3" fmla="*/ 42 h 42"/>
                  <a:gd name="T4" fmla="*/ 12 w 24"/>
                  <a:gd name="T5" fmla="*/ 32 h 42"/>
                  <a:gd name="T6" fmla="*/ 8 w 24"/>
                  <a:gd name="T7" fmla="*/ 26 h 42"/>
                  <a:gd name="T8" fmla="*/ 0 w 24"/>
                  <a:gd name="T9" fmla="*/ 20 h 42"/>
                  <a:gd name="T10" fmla="*/ 0 w 24"/>
                  <a:gd name="T11" fmla="*/ 20 h 42"/>
                  <a:gd name="T12" fmla="*/ 0 w 24"/>
                  <a:gd name="T13" fmla="*/ 16 h 42"/>
                  <a:gd name="T14" fmla="*/ 0 w 24"/>
                  <a:gd name="T15" fmla="*/ 16 h 42"/>
                  <a:gd name="T16" fmla="*/ 4 w 24"/>
                  <a:gd name="T17" fmla="*/ 6 h 42"/>
                  <a:gd name="T18" fmla="*/ 4 w 24"/>
                  <a:gd name="T19" fmla="*/ 2 h 42"/>
                  <a:gd name="T20" fmla="*/ 6 w 24"/>
                  <a:gd name="T21" fmla="*/ 0 h 42"/>
                  <a:gd name="T22" fmla="*/ 8 w 24"/>
                  <a:gd name="T23" fmla="*/ 0 h 42"/>
                  <a:gd name="T24" fmla="*/ 8 w 24"/>
                  <a:gd name="T25" fmla="*/ 0 h 42"/>
                  <a:gd name="T26" fmla="*/ 10 w 24"/>
                  <a:gd name="T27" fmla="*/ 6 h 42"/>
                  <a:gd name="T28" fmla="*/ 10 w 24"/>
                  <a:gd name="T29" fmla="*/ 8 h 42"/>
                  <a:gd name="T30" fmla="*/ 12 w 24"/>
                  <a:gd name="T31" fmla="*/ 8 h 42"/>
                  <a:gd name="T32" fmla="*/ 12 w 24"/>
                  <a:gd name="T33" fmla="*/ 8 h 42"/>
                  <a:gd name="T34" fmla="*/ 14 w 24"/>
                  <a:gd name="T35" fmla="*/ 8 h 42"/>
                  <a:gd name="T36" fmla="*/ 18 w 24"/>
                  <a:gd name="T37" fmla="*/ 6 h 42"/>
                  <a:gd name="T38" fmla="*/ 22 w 24"/>
                  <a:gd name="T39" fmla="*/ 6 h 42"/>
                  <a:gd name="T40" fmla="*/ 24 w 24"/>
                  <a:gd name="T41" fmla="*/ 12 h 42"/>
                  <a:gd name="T42" fmla="*/ 24 w 24"/>
                  <a:gd name="T43" fmla="*/ 12 h 42"/>
                  <a:gd name="T44" fmla="*/ 24 w 24"/>
                  <a:gd name="T45" fmla="*/ 18 h 42"/>
                  <a:gd name="T46" fmla="*/ 24 w 24"/>
                  <a:gd name="T47" fmla="*/ 18 h 42"/>
                  <a:gd name="T48" fmla="*/ 22 w 24"/>
                  <a:gd name="T49" fmla="*/ 22 h 42"/>
                  <a:gd name="T50" fmla="*/ 18 w 24"/>
                  <a:gd name="T51" fmla="*/ 24 h 42"/>
                  <a:gd name="T52" fmla="*/ 18 w 24"/>
                  <a:gd name="T53" fmla="*/ 24 h 42"/>
                  <a:gd name="T54" fmla="*/ 16 w 24"/>
                  <a:gd name="T55" fmla="*/ 24 h 42"/>
                  <a:gd name="T56" fmla="*/ 16 w 24"/>
                  <a:gd name="T57" fmla="*/ 28 h 42"/>
                  <a:gd name="T58" fmla="*/ 16 w 24"/>
                  <a:gd name="T59" fmla="*/ 28 h 42"/>
                  <a:gd name="T60" fmla="*/ 18 w 24"/>
                  <a:gd name="T61" fmla="*/ 36 h 42"/>
                  <a:gd name="T62" fmla="*/ 18 w 24"/>
                  <a:gd name="T63" fmla="*/ 40 h 42"/>
                  <a:gd name="T64" fmla="*/ 16 w 24"/>
                  <a:gd name="T65" fmla="*/ 42 h 42"/>
                  <a:gd name="T66" fmla="*/ 16 w 24"/>
                  <a:gd name="T67" fmla="*/ 42 h 42"/>
                  <a:gd name="T68" fmla="*/ 14 w 24"/>
                  <a:gd name="T69" fmla="*/ 42 h 42"/>
                  <a:gd name="T70" fmla="*/ 14 w 24"/>
                  <a:gd name="T7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42">
                    <a:moveTo>
                      <a:pt x="14" y="42"/>
                    </a:moveTo>
                    <a:lnTo>
                      <a:pt x="14" y="42"/>
                    </a:lnTo>
                    <a:lnTo>
                      <a:pt x="12" y="32"/>
                    </a:lnTo>
                    <a:lnTo>
                      <a:pt x="8" y="26"/>
                    </a:lnTo>
                    <a:lnTo>
                      <a:pt x="0" y="20"/>
                    </a:lnTo>
                    <a:lnTo>
                      <a:pt x="0" y="20"/>
                    </a:lnTo>
                    <a:lnTo>
                      <a:pt x="0" y="16"/>
                    </a:lnTo>
                    <a:lnTo>
                      <a:pt x="0" y="16"/>
                    </a:lnTo>
                    <a:lnTo>
                      <a:pt x="4" y="6"/>
                    </a:lnTo>
                    <a:lnTo>
                      <a:pt x="4" y="2"/>
                    </a:lnTo>
                    <a:lnTo>
                      <a:pt x="6" y="0"/>
                    </a:lnTo>
                    <a:lnTo>
                      <a:pt x="8" y="0"/>
                    </a:lnTo>
                    <a:lnTo>
                      <a:pt x="8" y="0"/>
                    </a:lnTo>
                    <a:lnTo>
                      <a:pt x="10" y="6"/>
                    </a:lnTo>
                    <a:lnTo>
                      <a:pt x="10" y="8"/>
                    </a:lnTo>
                    <a:lnTo>
                      <a:pt x="12" y="8"/>
                    </a:lnTo>
                    <a:lnTo>
                      <a:pt x="12" y="8"/>
                    </a:lnTo>
                    <a:lnTo>
                      <a:pt x="14" y="8"/>
                    </a:lnTo>
                    <a:lnTo>
                      <a:pt x="18" y="6"/>
                    </a:lnTo>
                    <a:lnTo>
                      <a:pt x="22" y="6"/>
                    </a:lnTo>
                    <a:lnTo>
                      <a:pt x="24" y="12"/>
                    </a:lnTo>
                    <a:lnTo>
                      <a:pt x="24" y="12"/>
                    </a:lnTo>
                    <a:lnTo>
                      <a:pt x="24" y="18"/>
                    </a:lnTo>
                    <a:lnTo>
                      <a:pt x="24" y="18"/>
                    </a:lnTo>
                    <a:lnTo>
                      <a:pt x="22" y="22"/>
                    </a:lnTo>
                    <a:lnTo>
                      <a:pt x="18" y="24"/>
                    </a:lnTo>
                    <a:lnTo>
                      <a:pt x="18" y="24"/>
                    </a:lnTo>
                    <a:lnTo>
                      <a:pt x="16" y="24"/>
                    </a:lnTo>
                    <a:lnTo>
                      <a:pt x="16" y="28"/>
                    </a:lnTo>
                    <a:lnTo>
                      <a:pt x="16" y="28"/>
                    </a:lnTo>
                    <a:lnTo>
                      <a:pt x="18" y="36"/>
                    </a:lnTo>
                    <a:lnTo>
                      <a:pt x="18" y="40"/>
                    </a:lnTo>
                    <a:lnTo>
                      <a:pt x="16" y="42"/>
                    </a:lnTo>
                    <a:lnTo>
                      <a:pt x="16" y="42"/>
                    </a:lnTo>
                    <a:lnTo>
                      <a:pt x="14" y="42"/>
                    </a:lnTo>
                    <a:lnTo>
                      <a:pt x="1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1" name="Freeform 81">
                <a:extLst>
                  <a:ext uri="{FF2B5EF4-FFF2-40B4-BE49-F238E27FC236}">
                    <a16:creationId xmlns:a16="http://schemas.microsoft.com/office/drawing/2014/main" id="{96BCB8AA-6314-4E24-6377-5161BBBF608A}"/>
                  </a:ext>
                </a:extLst>
              </p:cNvPr>
              <p:cNvSpPr>
                <a:spLocks/>
              </p:cNvSpPr>
              <p:nvPr/>
            </p:nvSpPr>
            <p:spPr bwMode="auto">
              <a:xfrm>
                <a:off x="1844" y="1455"/>
                <a:ext cx="84" cy="54"/>
              </a:xfrm>
              <a:custGeom>
                <a:avLst/>
                <a:gdLst>
                  <a:gd name="T0" fmla="*/ 16 w 84"/>
                  <a:gd name="T1" fmla="*/ 4 h 54"/>
                  <a:gd name="T2" fmla="*/ 26 w 84"/>
                  <a:gd name="T3" fmla="*/ 6 h 54"/>
                  <a:gd name="T4" fmla="*/ 38 w 84"/>
                  <a:gd name="T5" fmla="*/ 10 h 54"/>
                  <a:gd name="T6" fmla="*/ 40 w 84"/>
                  <a:gd name="T7" fmla="*/ 12 h 54"/>
                  <a:gd name="T8" fmla="*/ 44 w 84"/>
                  <a:gd name="T9" fmla="*/ 12 h 54"/>
                  <a:gd name="T10" fmla="*/ 46 w 84"/>
                  <a:gd name="T11" fmla="*/ 8 h 54"/>
                  <a:gd name="T12" fmla="*/ 48 w 84"/>
                  <a:gd name="T13" fmla="*/ 4 h 54"/>
                  <a:gd name="T14" fmla="*/ 52 w 84"/>
                  <a:gd name="T15" fmla="*/ 4 h 54"/>
                  <a:gd name="T16" fmla="*/ 54 w 84"/>
                  <a:gd name="T17" fmla="*/ 0 h 54"/>
                  <a:gd name="T18" fmla="*/ 58 w 84"/>
                  <a:gd name="T19" fmla="*/ 2 h 54"/>
                  <a:gd name="T20" fmla="*/ 60 w 84"/>
                  <a:gd name="T21" fmla="*/ 4 h 54"/>
                  <a:gd name="T22" fmla="*/ 62 w 84"/>
                  <a:gd name="T23" fmla="*/ 8 h 54"/>
                  <a:gd name="T24" fmla="*/ 64 w 84"/>
                  <a:gd name="T25" fmla="*/ 10 h 54"/>
                  <a:gd name="T26" fmla="*/ 66 w 84"/>
                  <a:gd name="T27" fmla="*/ 6 h 54"/>
                  <a:gd name="T28" fmla="*/ 68 w 84"/>
                  <a:gd name="T29" fmla="*/ 0 h 54"/>
                  <a:gd name="T30" fmla="*/ 72 w 84"/>
                  <a:gd name="T31" fmla="*/ 4 h 54"/>
                  <a:gd name="T32" fmla="*/ 74 w 84"/>
                  <a:gd name="T33" fmla="*/ 8 h 54"/>
                  <a:gd name="T34" fmla="*/ 80 w 84"/>
                  <a:gd name="T35" fmla="*/ 6 h 54"/>
                  <a:gd name="T36" fmla="*/ 82 w 84"/>
                  <a:gd name="T37" fmla="*/ 8 h 54"/>
                  <a:gd name="T38" fmla="*/ 84 w 84"/>
                  <a:gd name="T39" fmla="*/ 18 h 54"/>
                  <a:gd name="T40" fmla="*/ 82 w 84"/>
                  <a:gd name="T41" fmla="*/ 22 h 54"/>
                  <a:gd name="T42" fmla="*/ 76 w 84"/>
                  <a:gd name="T43" fmla="*/ 26 h 54"/>
                  <a:gd name="T44" fmla="*/ 62 w 84"/>
                  <a:gd name="T45" fmla="*/ 22 h 54"/>
                  <a:gd name="T46" fmla="*/ 56 w 84"/>
                  <a:gd name="T47" fmla="*/ 16 h 54"/>
                  <a:gd name="T48" fmla="*/ 56 w 84"/>
                  <a:gd name="T49" fmla="*/ 26 h 54"/>
                  <a:gd name="T50" fmla="*/ 54 w 84"/>
                  <a:gd name="T51" fmla="*/ 28 h 54"/>
                  <a:gd name="T52" fmla="*/ 48 w 84"/>
                  <a:gd name="T53" fmla="*/ 30 h 54"/>
                  <a:gd name="T54" fmla="*/ 44 w 84"/>
                  <a:gd name="T55" fmla="*/ 46 h 54"/>
                  <a:gd name="T56" fmla="*/ 44 w 84"/>
                  <a:gd name="T57" fmla="*/ 50 h 54"/>
                  <a:gd name="T58" fmla="*/ 38 w 84"/>
                  <a:gd name="T59" fmla="*/ 46 h 54"/>
                  <a:gd name="T60" fmla="*/ 34 w 84"/>
                  <a:gd name="T61" fmla="*/ 42 h 54"/>
                  <a:gd name="T62" fmla="*/ 30 w 84"/>
                  <a:gd name="T63" fmla="*/ 44 h 54"/>
                  <a:gd name="T64" fmla="*/ 28 w 84"/>
                  <a:gd name="T65" fmla="*/ 54 h 54"/>
                  <a:gd name="T66" fmla="*/ 24 w 84"/>
                  <a:gd name="T67" fmla="*/ 50 h 54"/>
                  <a:gd name="T68" fmla="*/ 20 w 84"/>
                  <a:gd name="T69" fmla="*/ 42 h 54"/>
                  <a:gd name="T70" fmla="*/ 18 w 84"/>
                  <a:gd name="T71" fmla="*/ 38 h 54"/>
                  <a:gd name="T72" fmla="*/ 14 w 84"/>
                  <a:gd name="T73" fmla="*/ 36 h 54"/>
                  <a:gd name="T74" fmla="*/ 12 w 84"/>
                  <a:gd name="T75" fmla="*/ 32 h 54"/>
                  <a:gd name="T76" fmla="*/ 8 w 84"/>
                  <a:gd name="T77" fmla="*/ 24 h 54"/>
                  <a:gd name="T78" fmla="*/ 2 w 84"/>
                  <a:gd name="T79" fmla="*/ 20 h 54"/>
                  <a:gd name="T80" fmla="*/ 2 w 84"/>
                  <a:gd name="T81" fmla="*/ 6 h 54"/>
                  <a:gd name="T82" fmla="*/ 4 w 84"/>
                  <a:gd name="T83" fmla="*/ 4 h 54"/>
                  <a:gd name="T84" fmla="*/ 8 w 84"/>
                  <a:gd name="T85" fmla="*/ 4 h 54"/>
                  <a:gd name="T86" fmla="*/ 14 w 84"/>
                  <a:gd name="T87" fmla="*/ 6 h 54"/>
                  <a:gd name="T88" fmla="*/ 16 w 84"/>
                  <a:gd name="T8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54">
                    <a:moveTo>
                      <a:pt x="16" y="4"/>
                    </a:moveTo>
                    <a:lnTo>
                      <a:pt x="16" y="4"/>
                    </a:lnTo>
                    <a:lnTo>
                      <a:pt x="20" y="6"/>
                    </a:lnTo>
                    <a:lnTo>
                      <a:pt x="26" y="6"/>
                    </a:lnTo>
                    <a:lnTo>
                      <a:pt x="32" y="6"/>
                    </a:lnTo>
                    <a:lnTo>
                      <a:pt x="38" y="10"/>
                    </a:lnTo>
                    <a:lnTo>
                      <a:pt x="38" y="10"/>
                    </a:lnTo>
                    <a:lnTo>
                      <a:pt x="40" y="12"/>
                    </a:lnTo>
                    <a:lnTo>
                      <a:pt x="42" y="12"/>
                    </a:lnTo>
                    <a:lnTo>
                      <a:pt x="44" y="12"/>
                    </a:lnTo>
                    <a:lnTo>
                      <a:pt x="46" y="8"/>
                    </a:lnTo>
                    <a:lnTo>
                      <a:pt x="46" y="8"/>
                    </a:lnTo>
                    <a:lnTo>
                      <a:pt x="46" y="8"/>
                    </a:lnTo>
                    <a:lnTo>
                      <a:pt x="48" y="4"/>
                    </a:lnTo>
                    <a:lnTo>
                      <a:pt x="48" y="4"/>
                    </a:lnTo>
                    <a:lnTo>
                      <a:pt x="52" y="4"/>
                    </a:lnTo>
                    <a:lnTo>
                      <a:pt x="52" y="4"/>
                    </a:lnTo>
                    <a:lnTo>
                      <a:pt x="54" y="0"/>
                    </a:lnTo>
                    <a:lnTo>
                      <a:pt x="56" y="0"/>
                    </a:lnTo>
                    <a:lnTo>
                      <a:pt x="58" y="2"/>
                    </a:lnTo>
                    <a:lnTo>
                      <a:pt x="58" y="2"/>
                    </a:lnTo>
                    <a:lnTo>
                      <a:pt x="60" y="4"/>
                    </a:lnTo>
                    <a:lnTo>
                      <a:pt x="62" y="8"/>
                    </a:lnTo>
                    <a:lnTo>
                      <a:pt x="62" y="8"/>
                    </a:lnTo>
                    <a:lnTo>
                      <a:pt x="62" y="10"/>
                    </a:lnTo>
                    <a:lnTo>
                      <a:pt x="64" y="10"/>
                    </a:lnTo>
                    <a:lnTo>
                      <a:pt x="66" y="6"/>
                    </a:lnTo>
                    <a:lnTo>
                      <a:pt x="66" y="6"/>
                    </a:lnTo>
                    <a:lnTo>
                      <a:pt x="66" y="2"/>
                    </a:lnTo>
                    <a:lnTo>
                      <a:pt x="68" y="0"/>
                    </a:lnTo>
                    <a:lnTo>
                      <a:pt x="70" y="2"/>
                    </a:lnTo>
                    <a:lnTo>
                      <a:pt x="72" y="4"/>
                    </a:lnTo>
                    <a:lnTo>
                      <a:pt x="72" y="4"/>
                    </a:lnTo>
                    <a:lnTo>
                      <a:pt x="74" y="8"/>
                    </a:lnTo>
                    <a:lnTo>
                      <a:pt x="76" y="8"/>
                    </a:lnTo>
                    <a:lnTo>
                      <a:pt x="80" y="6"/>
                    </a:lnTo>
                    <a:lnTo>
                      <a:pt x="82" y="8"/>
                    </a:lnTo>
                    <a:lnTo>
                      <a:pt x="82" y="8"/>
                    </a:lnTo>
                    <a:lnTo>
                      <a:pt x="84" y="12"/>
                    </a:lnTo>
                    <a:lnTo>
                      <a:pt x="84" y="18"/>
                    </a:lnTo>
                    <a:lnTo>
                      <a:pt x="84" y="18"/>
                    </a:lnTo>
                    <a:lnTo>
                      <a:pt x="82" y="22"/>
                    </a:lnTo>
                    <a:lnTo>
                      <a:pt x="82" y="22"/>
                    </a:lnTo>
                    <a:lnTo>
                      <a:pt x="76" y="26"/>
                    </a:lnTo>
                    <a:lnTo>
                      <a:pt x="70" y="26"/>
                    </a:lnTo>
                    <a:lnTo>
                      <a:pt x="62" y="22"/>
                    </a:lnTo>
                    <a:lnTo>
                      <a:pt x="56" y="16"/>
                    </a:lnTo>
                    <a:lnTo>
                      <a:pt x="56" y="16"/>
                    </a:lnTo>
                    <a:lnTo>
                      <a:pt x="58" y="24"/>
                    </a:lnTo>
                    <a:lnTo>
                      <a:pt x="56" y="26"/>
                    </a:lnTo>
                    <a:lnTo>
                      <a:pt x="54" y="28"/>
                    </a:lnTo>
                    <a:lnTo>
                      <a:pt x="54" y="28"/>
                    </a:lnTo>
                    <a:lnTo>
                      <a:pt x="52" y="30"/>
                    </a:lnTo>
                    <a:lnTo>
                      <a:pt x="48" y="30"/>
                    </a:lnTo>
                    <a:lnTo>
                      <a:pt x="46" y="36"/>
                    </a:lnTo>
                    <a:lnTo>
                      <a:pt x="44" y="46"/>
                    </a:lnTo>
                    <a:lnTo>
                      <a:pt x="44" y="46"/>
                    </a:lnTo>
                    <a:lnTo>
                      <a:pt x="44" y="50"/>
                    </a:lnTo>
                    <a:lnTo>
                      <a:pt x="42" y="50"/>
                    </a:lnTo>
                    <a:lnTo>
                      <a:pt x="38" y="46"/>
                    </a:lnTo>
                    <a:lnTo>
                      <a:pt x="38" y="46"/>
                    </a:lnTo>
                    <a:lnTo>
                      <a:pt x="34" y="42"/>
                    </a:lnTo>
                    <a:lnTo>
                      <a:pt x="32" y="40"/>
                    </a:lnTo>
                    <a:lnTo>
                      <a:pt x="30" y="44"/>
                    </a:lnTo>
                    <a:lnTo>
                      <a:pt x="28" y="54"/>
                    </a:lnTo>
                    <a:lnTo>
                      <a:pt x="28" y="54"/>
                    </a:lnTo>
                    <a:lnTo>
                      <a:pt x="26" y="54"/>
                    </a:lnTo>
                    <a:lnTo>
                      <a:pt x="24" y="50"/>
                    </a:lnTo>
                    <a:lnTo>
                      <a:pt x="24" y="50"/>
                    </a:lnTo>
                    <a:lnTo>
                      <a:pt x="20" y="42"/>
                    </a:lnTo>
                    <a:lnTo>
                      <a:pt x="20" y="42"/>
                    </a:lnTo>
                    <a:lnTo>
                      <a:pt x="18" y="38"/>
                    </a:lnTo>
                    <a:lnTo>
                      <a:pt x="16" y="36"/>
                    </a:lnTo>
                    <a:lnTo>
                      <a:pt x="14" y="36"/>
                    </a:lnTo>
                    <a:lnTo>
                      <a:pt x="12" y="32"/>
                    </a:lnTo>
                    <a:lnTo>
                      <a:pt x="12" y="32"/>
                    </a:lnTo>
                    <a:lnTo>
                      <a:pt x="8" y="24"/>
                    </a:lnTo>
                    <a:lnTo>
                      <a:pt x="8" y="24"/>
                    </a:lnTo>
                    <a:lnTo>
                      <a:pt x="6" y="22"/>
                    </a:lnTo>
                    <a:lnTo>
                      <a:pt x="2" y="20"/>
                    </a:lnTo>
                    <a:lnTo>
                      <a:pt x="0" y="16"/>
                    </a:lnTo>
                    <a:lnTo>
                      <a:pt x="2" y="6"/>
                    </a:lnTo>
                    <a:lnTo>
                      <a:pt x="2" y="6"/>
                    </a:lnTo>
                    <a:lnTo>
                      <a:pt x="4" y="4"/>
                    </a:lnTo>
                    <a:lnTo>
                      <a:pt x="8" y="4"/>
                    </a:lnTo>
                    <a:lnTo>
                      <a:pt x="8" y="4"/>
                    </a:lnTo>
                    <a:lnTo>
                      <a:pt x="12" y="6"/>
                    </a:lnTo>
                    <a:lnTo>
                      <a:pt x="14" y="6"/>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2" name="Freeform 82">
                <a:extLst>
                  <a:ext uri="{FF2B5EF4-FFF2-40B4-BE49-F238E27FC236}">
                    <a16:creationId xmlns:a16="http://schemas.microsoft.com/office/drawing/2014/main" id="{CC29067E-7FCF-C13D-EEB2-B4AC35781D32}"/>
                  </a:ext>
                </a:extLst>
              </p:cNvPr>
              <p:cNvSpPr>
                <a:spLocks/>
              </p:cNvSpPr>
              <p:nvPr/>
            </p:nvSpPr>
            <p:spPr bwMode="auto">
              <a:xfrm>
                <a:off x="1948" y="1459"/>
                <a:ext cx="34" cy="26"/>
              </a:xfrm>
              <a:custGeom>
                <a:avLst/>
                <a:gdLst>
                  <a:gd name="T0" fmla="*/ 12 w 34"/>
                  <a:gd name="T1" fmla="*/ 0 h 26"/>
                  <a:gd name="T2" fmla="*/ 12 w 34"/>
                  <a:gd name="T3" fmla="*/ 0 h 26"/>
                  <a:gd name="T4" fmla="*/ 22 w 34"/>
                  <a:gd name="T5" fmla="*/ 0 h 26"/>
                  <a:gd name="T6" fmla="*/ 28 w 34"/>
                  <a:gd name="T7" fmla="*/ 2 h 26"/>
                  <a:gd name="T8" fmla="*/ 34 w 34"/>
                  <a:gd name="T9" fmla="*/ 4 h 26"/>
                  <a:gd name="T10" fmla="*/ 34 w 34"/>
                  <a:gd name="T11" fmla="*/ 4 h 26"/>
                  <a:gd name="T12" fmla="*/ 34 w 34"/>
                  <a:gd name="T13" fmla="*/ 14 h 26"/>
                  <a:gd name="T14" fmla="*/ 32 w 34"/>
                  <a:gd name="T15" fmla="*/ 16 h 26"/>
                  <a:gd name="T16" fmla="*/ 30 w 34"/>
                  <a:gd name="T17" fmla="*/ 18 h 26"/>
                  <a:gd name="T18" fmla="*/ 30 w 34"/>
                  <a:gd name="T19" fmla="*/ 18 h 26"/>
                  <a:gd name="T20" fmla="*/ 26 w 34"/>
                  <a:gd name="T21" fmla="*/ 22 h 26"/>
                  <a:gd name="T22" fmla="*/ 24 w 34"/>
                  <a:gd name="T23" fmla="*/ 24 h 26"/>
                  <a:gd name="T24" fmla="*/ 24 w 34"/>
                  <a:gd name="T25" fmla="*/ 24 h 26"/>
                  <a:gd name="T26" fmla="*/ 22 w 34"/>
                  <a:gd name="T27" fmla="*/ 24 h 26"/>
                  <a:gd name="T28" fmla="*/ 22 w 34"/>
                  <a:gd name="T29" fmla="*/ 24 h 26"/>
                  <a:gd name="T30" fmla="*/ 20 w 34"/>
                  <a:gd name="T31" fmla="*/ 20 h 26"/>
                  <a:gd name="T32" fmla="*/ 18 w 34"/>
                  <a:gd name="T33" fmla="*/ 20 h 26"/>
                  <a:gd name="T34" fmla="*/ 16 w 34"/>
                  <a:gd name="T35" fmla="*/ 22 h 26"/>
                  <a:gd name="T36" fmla="*/ 16 w 34"/>
                  <a:gd name="T37" fmla="*/ 22 h 26"/>
                  <a:gd name="T38" fmla="*/ 12 w 34"/>
                  <a:gd name="T39" fmla="*/ 26 h 26"/>
                  <a:gd name="T40" fmla="*/ 10 w 34"/>
                  <a:gd name="T41" fmla="*/ 26 h 26"/>
                  <a:gd name="T42" fmla="*/ 8 w 34"/>
                  <a:gd name="T43" fmla="*/ 26 h 26"/>
                  <a:gd name="T44" fmla="*/ 4 w 34"/>
                  <a:gd name="T45" fmla="*/ 20 h 26"/>
                  <a:gd name="T46" fmla="*/ 0 w 34"/>
                  <a:gd name="T47" fmla="*/ 8 h 26"/>
                  <a:gd name="T48" fmla="*/ 0 w 34"/>
                  <a:gd name="T49" fmla="*/ 8 h 26"/>
                  <a:gd name="T50" fmla="*/ 2 w 34"/>
                  <a:gd name="T51" fmla="*/ 4 h 26"/>
                  <a:gd name="T52" fmla="*/ 2 w 34"/>
                  <a:gd name="T53" fmla="*/ 4 h 26"/>
                  <a:gd name="T54" fmla="*/ 4 w 34"/>
                  <a:gd name="T55" fmla="*/ 0 h 26"/>
                  <a:gd name="T56" fmla="*/ 6 w 34"/>
                  <a:gd name="T57" fmla="*/ 0 h 26"/>
                  <a:gd name="T58" fmla="*/ 12 w 34"/>
                  <a:gd name="T59" fmla="*/ 0 h 26"/>
                  <a:gd name="T60" fmla="*/ 12 w 34"/>
                  <a:gd name="T6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26">
                    <a:moveTo>
                      <a:pt x="12" y="0"/>
                    </a:moveTo>
                    <a:lnTo>
                      <a:pt x="12" y="0"/>
                    </a:lnTo>
                    <a:lnTo>
                      <a:pt x="22" y="0"/>
                    </a:lnTo>
                    <a:lnTo>
                      <a:pt x="28" y="2"/>
                    </a:lnTo>
                    <a:lnTo>
                      <a:pt x="34" y="4"/>
                    </a:lnTo>
                    <a:lnTo>
                      <a:pt x="34" y="4"/>
                    </a:lnTo>
                    <a:lnTo>
                      <a:pt x="34" y="14"/>
                    </a:lnTo>
                    <a:lnTo>
                      <a:pt x="32" y="16"/>
                    </a:lnTo>
                    <a:lnTo>
                      <a:pt x="30" y="18"/>
                    </a:lnTo>
                    <a:lnTo>
                      <a:pt x="30" y="18"/>
                    </a:lnTo>
                    <a:lnTo>
                      <a:pt x="26" y="22"/>
                    </a:lnTo>
                    <a:lnTo>
                      <a:pt x="24" y="24"/>
                    </a:lnTo>
                    <a:lnTo>
                      <a:pt x="24" y="24"/>
                    </a:lnTo>
                    <a:lnTo>
                      <a:pt x="22" y="24"/>
                    </a:lnTo>
                    <a:lnTo>
                      <a:pt x="22" y="24"/>
                    </a:lnTo>
                    <a:lnTo>
                      <a:pt x="20" y="20"/>
                    </a:lnTo>
                    <a:lnTo>
                      <a:pt x="18" y="20"/>
                    </a:lnTo>
                    <a:lnTo>
                      <a:pt x="16" y="22"/>
                    </a:lnTo>
                    <a:lnTo>
                      <a:pt x="16" y="22"/>
                    </a:lnTo>
                    <a:lnTo>
                      <a:pt x="12" y="26"/>
                    </a:lnTo>
                    <a:lnTo>
                      <a:pt x="10" y="26"/>
                    </a:lnTo>
                    <a:lnTo>
                      <a:pt x="8" y="26"/>
                    </a:lnTo>
                    <a:lnTo>
                      <a:pt x="4" y="20"/>
                    </a:lnTo>
                    <a:lnTo>
                      <a:pt x="0" y="8"/>
                    </a:lnTo>
                    <a:lnTo>
                      <a:pt x="0" y="8"/>
                    </a:lnTo>
                    <a:lnTo>
                      <a:pt x="2" y="4"/>
                    </a:lnTo>
                    <a:lnTo>
                      <a:pt x="2" y="4"/>
                    </a:lnTo>
                    <a:lnTo>
                      <a:pt x="4" y="0"/>
                    </a:lnTo>
                    <a:lnTo>
                      <a:pt x="6"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3" name="Freeform 83">
                <a:extLst>
                  <a:ext uri="{FF2B5EF4-FFF2-40B4-BE49-F238E27FC236}">
                    <a16:creationId xmlns:a16="http://schemas.microsoft.com/office/drawing/2014/main" id="{22195337-75C4-5EDB-6C86-A16CB96D49AA}"/>
                  </a:ext>
                </a:extLst>
              </p:cNvPr>
              <p:cNvSpPr>
                <a:spLocks/>
              </p:cNvSpPr>
              <p:nvPr/>
            </p:nvSpPr>
            <p:spPr bwMode="auto">
              <a:xfrm>
                <a:off x="1928" y="1461"/>
                <a:ext cx="20" cy="26"/>
              </a:xfrm>
              <a:custGeom>
                <a:avLst/>
                <a:gdLst>
                  <a:gd name="T0" fmla="*/ 2 w 20"/>
                  <a:gd name="T1" fmla="*/ 2 h 26"/>
                  <a:gd name="T2" fmla="*/ 2 w 20"/>
                  <a:gd name="T3" fmla="*/ 2 h 26"/>
                  <a:gd name="T4" fmla="*/ 4 w 20"/>
                  <a:gd name="T5" fmla="*/ 2 h 26"/>
                  <a:gd name="T6" fmla="*/ 4 w 20"/>
                  <a:gd name="T7" fmla="*/ 2 h 26"/>
                  <a:gd name="T8" fmla="*/ 4 w 20"/>
                  <a:gd name="T9" fmla="*/ 0 h 26"/>
                  <a:gd name="T10" fmla="*/ 4 w 20"/>
                  <a:gd name="T11" fmla="*/ 0 h 26"/>
                  <a:gd name="T12" fmla="*/ 6 w 20"/>
                  <a:gd name="T13" fmla="*/ 2 h 26"/>
                  <a:gd name="T14" fmla="*/ 8 w 20"/>
                  <a:gd name="T15" fmla="*/ 2 h 26"/>
                  <a:gd name="T16" fmla="*/ 10 w 20"/>
                  <a:gd name="T17" fmla="*/ 2 h 26"/>
                  <a:gd name="T18" fmla="*/ 12 w 20"/>
                  <a:gd name="T19" fmla="*/ 0 h 26"/>
                  <a:gd name="T20" fmla="*/ 12 w 20"/>
                  <a:gd name="T21" fmla="*/ 0 h 26"/>
                  <a:gd name="T22" fmla="*/ 14 w 20"/>
                  <a:gd name="T23" fmla="*/ 0 h 26"/>
                  <a:gd name="T24" fmla="*/ 14 w 20"/>
                  <a:gd name="T25" fmla="*/ 0 h 26"/>
                  <a:gd name="T26" fmla="*/ 16 w 20"/>
                  <a:gd name="T27" fmla="*/ 4 h 26"/>
                  <a:gd name="T28" fmla="*/ 16 w 20"/>
                  <a:gd name="T29" fmla="*/ 4 h 26"/>
                  <a:gd name="T30" fmla="*/ 18 w 20"/>
                  <a:gd name="T31" fmla="*/ 12 h 26"/>
                  <a:gd name="T32" fmla="*/ 20 w 20"/>
                  <a:gd name="T33" fmla="*/ 16 h 26"/>
                  <a:gd name="T34" fmla="*/ 18 w 20"/>
                  <a:gd name="T35" fmla="*/ 20 h 26"/>
                  <a:gd name="T36" fmla="*/ 14 w 20"/>
                  <a:gd name="T37" fmla="*/ 24 h 26"/>
                  <a:gd name="T38" fmla="*/ 14 w 20"/>
                  <a:gd name="T39" fmla="*/ 24 h 26"/>
                  <a:gd name="T40" fmla="*/ 10 w 20"/>
                  <a:gd name="T41" fmla="*/ 26 h 26"/>
                  <a:gd name="T42" fmla="*/ 6 w 20"/>
                  <a:gd name="T43" fmla="*/ 26 h 26"/>
                  <a:gd name="T44" fmla="*/ 2 w 20"/>
                  <a:gd name="T45" fmla="*/ 22 h 26"/>
                  <a:gd name="T46" fmla="*/ 0 w 20"/>
                  <a:gd name="T47" fmla="*/ 12 h 26"/>
                  <a:gd name="T48" fmla="*/ 0 w 20"/>
                  <a:gd name="T49" fmla="*/ 12 h 26"/>
                  <a:gd name="T50" fmla="*/ 0 w 20"/>
                  <a:gd name="T51" fmla="*/ 12 h 26"/>
                  <a:gd name="T52" fmla="*/ 2 w 20"/>
                  <a:gd name="T53" fmla="*/ 8 h 26"/>
                  <a:gd name="T54" fmla="*/ 2 w 20"/>
                  <a:gd name="T55" fmla="*/ 2 h 26"/>
                  <a:gd name="T56" fmla="*/ 2 w 20"/>
                  <a:gd name="T5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6">
                    <a:moveTo>
                      <a:pt x="2" y="2"/>
                    </a:moveTo>
                    <a:lnTo>
                      <a:pt x="2" y="2"/>
                    </a:lnTo>
                    <a:lnTo>
                      <a:pt x="4" y="2"/>
                    </a:lnTo>
                    <a:lnTo>
                      <a:pt x="4" y="2"/>
                    </a:lnTo>
                    <a:lnTo>
                      <a:pt x="4" y="0"/>
                    </a:lnTo>
                    <a:lnTo>
                      <a:pt x="4" y="0"/>
                    </a:lnTo>
                    <a:lnTo>
                      <a:pt x="6" y="2"/>
                    </a:lnTo>
                    <a:lnTo>
                      <a:pt x="8" y="2"/>
                    </a:lnTo>
                    <a:lnTo>
                      <a:pt x="10" y="2"/>
                    </a:lnTo>
                    <a:lnTo>
                      <a:pt x="12" y="0"/>
                    </a:lnTo>
                    <a:lnTo>
                      <a:pt x="12" y="0"/>
                    </a:lnTo>
                    <a:lnTo>
                      <a:pt x="14" y="0"/>
                    </a:lnTo>
                    <a:lnTo>
                      <a:pt x="14" y="0"/>
                    </a:lnTo>
                    <a:lnTo>
                      <a:pt x="16" y="4"/>
                    </a:lnTo>
                    <a:lnTo>
                      <a:pt x="16" y="4"/>
                    </a:lnTo>
                    <a:lnTo>
                      <a:pt x="18" y="12"/>
                    </a:lnTo>
                    <a:lnTo>
                      <a:pt x="20" y="16"/>
                    </a:lnTo>
                    <a:lnTo>
                      <a:pt x="18" y="20"/>
                    </a:lnTo>
                    <a:lnTo>
                      <a:pt x="14" y="24"/>
                    </a:lnTo>
                    <a:lnTo>
                      <a:pt x="14" y="24"/>
                    </a:lnTo>
                    <a:lnTo>
                      <a:pt x="10" y="26"/>
                    </a:lnTo>
                    <a:lnTo>
                      <a:pt x="6" y="26"/>
                    </a:lnTo>
                    <a:lnTo>
                      <a:pt x="2" y="22"/>
                    </a:lnTo>
                    <a:lnTo>
                      <a:pt x="0" y="12"/>
                    </a:lnTo>
                    <a:lnTo>
                      <a:pt x="0" y="12"/>
                    </a:lnTo>
                    <a:lnTo>
                      <a:pt x="0" y="12"/>
                    </a:lnTo>
                    <a:lnTo>
                      <a:pt x="2" y="8"/>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4" name="Freeform 84">
                <a:extLst>
                  <a:ext uri="{FF2B5EF4-FFF2-40B4-BE49-F238E27FC236}">
                    <a16:creationId xmlns:a16="http://schemas.microsoft.com/office/drawing/2014/main" id="{E7609693-F65F-4287-CD82-93BF0E87BE49}"/>
                  </a:ext>
                </a:extLst>
              </p:cNvPr>
              <p:cNvSpPr>
                <a:spLocks/>
              </p:cNvSpPr>
              <p:nvPr/>
            </p:nvSpPr>
            <p:spPr bwMode="auto">
              <a:xfrm>
                <a:off x="1926" y="1463"/>
                <a:ext cx="4" cy="10"/>
              </a:xfrm>
              <a:custGeom>
                <a:avLst/>
                <a:gdLst>
                  <a:gd name="T0" fmla="*/ 4 w 4"/>
                  <a:gd name="T1" fmla="*/ 0 h 10"/>
                  <a:gd name="T2" fmla="*/ 4 w 4"/>
                  <a:gd name="T3" fmla="*/ 0 h 10"/>
                  <a:gd name="T4" fmla="*/ 4 w 4"/>
                  <a:gd name="T5" fmla="*/ 8 h 10"/>
                  <a:gd name="T6" fmla="*/ 4 w 4"/>
                  <a:gd name="T7" fmla="*/ 10 h 10"/>
                  <a:gd name="T8" fmla="*/ 2 w 4"/>
                  <a:gd name="T9" fmla="*/ 10 h 10"/>
                  <a:gd name="T10" fmla="*/ 2 w 4"/>
                  <a:gd name="T11" fmla="*/ 10 h 10"/>
                  <a:gd name="T12" fmla="*/ 0 w 4"/>
                  <a:gd name="T13" fmla="*/ 0 h 10"/>
                  <a:gd name="T14" fmla="*/ 0 w 4"/>
                  <a:gd name="T15" fmla="*/ 0 h 10"/>
                  <a:gd name="T16" fmla="*/ 4 w 4"/>
                  <a:gd name="T17" fmla="*/ 0 h 10"/>
                  <a:gd name="T18" fmla="*/ 4 w 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0"/>
                    </a:moveTo>
                    <a:lnTo>
                      <a:pt x="4" y="0"/>
                    </a:lnTo>
                    <a:lnTo>
                      <a:pt x="4" y="8"/>
                    </a:lnTo>
                    <a:lnTo>
                      <a:pt x="4" y="10"/>
                    </a:lnTo>
                    <a:lnTo>
                      <a:pt x="2" y="10"/>
                    </a:lnTo>
                    <a:lnTo>
                      <a:pt x="2" y="10"/>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5" name="Freeform 85">
                <a:extLst>
                  <a:ext uri="{FF2B5EF4-FFF2-40B4-BE49-F238E27FC236}">
                    <a16:creationId xmlns:a16="http://schemas.microsoft.com/office/drawing/2014/main" id="{3164454B-01C2-95D3-0602-1DB3386B0B63}"/>
                  </a:ext>
                </a:extLst>
              </p:cNvPr>
              <p:cNvSpPr>
                <a:spLocks/>
              </p:cNvSpPr>
              <p:nvPr/>
            </p:nvSpPr>
            <p:spPr bwMode="auto">
              <a:xfrm>
                <a:off x="1932" y="1459"/>
                <a:ext cx="8" cy="8"/>
              </a:xfrm>
              <a:custGeom>
                <a:avLst/>
                <a:gdLst>
                  <a:gd name="T0" fmla="*/ 0 w 8"/>
                  <a:gd name="T1" fmla="*/ 4 h 8"/>
                  <a:gd name="T2" fmla="*/ 0 w 8"/>
                  <a:gd name="T3" fmla="*/ 4 h 8"/>
                  <a:gd name="T4" fmla="*/ 6 w 8"/>
                  <a:gd name="T5" fmla="*/ 4 h 8"/>
                  <a:gd name="T6" fmla="*/ 6 w 8"/>
                  <a:gd name="T7" fmla="*/ 4 h 8"/>
                  <a:gd name="T8" fmla="*/ 8 w 8"/>
                  <a:gd name="T9" fmla="*/ 0 h 8"/>
                  <a:gd name="T10" fmla="*/ 8 w 8"/>
                  <a:gd name="T11" fmla="*/ 0 h 8"/>
                  <a:gd name="T12" fmla="*/ 8 w 8"/>
                  <a:gd name="T13" fmla="*/ 4 h 8"/>
                  <a:gd name="T14" fmla="*/ 8 w 8"/>
                  <a:gd name="T15" fmla="*/ 4 h 8"/>
                  <a:gd name="T16" fmla="*/ 6 w 8"/>
                  <a:gd name="T17" fmla="*/ 6 h 8"/>
                  <a:gd name="T18" fmla="*/ 4 w 8"/>
                  <a:gd name="T19" fmla="*/ 8 h 8"/>
                  <a:gd name="T20" fmla="*/ 2 w 8"/>
                  <a:gd name="T21" fmla="*/ 6 h 8"/>
                  <a:gd name="T22" fmla="*/ 0 w 8"/>
                  <a:gd name="T23" fmla="*/ 4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8" y="0"/>
                    </a:lnTo>
                    <a:lnTo>
                      <a:pt x="8" y="0"/>
                    </a:lnTo>
                    <a:lnTo>
                      <a:pt x="8" y="4"/>
                    </a:lnTo>
                    <a:lnTo>
                      <a:pt x="8" y="4"/>
                    </a:lnTo>
                    <a:lnTo>
                      <a:pt x="6" y="6"/>
                    </a:lnTo>
                    <a:lnTo>
                      <a:pt x="4" y="8"/>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6" name="Freeform 86">
                <a:extLst>
                  <a:ext uri="{FF2B5EF4-FFF2-40B4-BE49-F238E27FC236}">
                    <a16:creationId xmlns:a16="http://schemas.microsoft.com/office/drawing/2014/main" id="{1CA15F5D-0370-83D3-D56A-C8F82AEC82BD}"/>
                  </a:ext>
                </a:extLst>
              </p:cNvPr>
              <p:cNvSpPr>
                <a:spLocks/>
              </p:cNvSpPr>
              <p:nvPr/>
            </p:nvSpPr>
            <p:spPr bwMode="auto">
              <a:xfrm>
                <a:off x="1942" y="1463"/>
                <a:ext cx="8" cy="6"/>
              </a:xfrm>
              <a:custGeom>
                <a:avLst/>
                <a:gdLst>
                  <a:gd name="T0" fmla="*/ 0 w 8"/>
                  <a:gd name="T1" fmla="*/ 0 h 6"/>
                  <a:gd name="T2" fmla="*/ 0 w 8"/>
                  <a:gd name="T3" fmla="*/ 0 h 6"/>
                  <a:gd name="T4" fmla="*/ 6 w 8"/>
                  <a:gd name="T5" fmla="*/ 0 h 6"/>
                  <a:gd name="T6" fmla="*/ 6 w 8"/>
                  <a:gd name="T7" fmla="*/ 0 h 6"/>
                  <a:gd name="T8" fmla="*/ 8 w 8"/>
                  <a:gd name="T9" fmla="*/ 0 h 6"/>
                  <a:gd name="T10" fmla="*/ 8 w 8"/>
                  <a:gd name="T11" fmla="*/ 0 h 6"/>
                  <a:gd name="T12" fmla="*/ 8 w 8"/>
                  <a:gd name="T13" fmla="*/ 4 h 6"/>
                  <a:gd name="T14" fmla="*/ 8 w 8"/>
                  <a:gd name="T15" fmla="*/ 4 h 6"/>
                  <a:gd name="T16" fmla="*/ 6 w 8"/>
                  <a:gd name="T17" fmla="*/ 6 h 6"/>
                  <a:gd name="T18" fmla="*/ 4 w 8"/>
                  <a:gd name="T19" fmla="*/ 6 h 6"/>
                  <a:gd name="T20" fmla="*/ 2 w 8"/>
                  <a:gd name="T21" fmla="*/ 4 h 6"/>
                  <a:gd name="T22" fmla="*/ 2 w 8"/>
                  <a:gd name="T23" fmla="*/ 4 h 6"/>
                  <a:gd name="T24" fmla="*/ 0 w 8"/>
                  <a:gd name="T25" fmla="*/ 0 h 6"/>
                  <a:gd name="T26" fmla="*/ 0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0" y="0"/>
                    </a:moveTo>
                    <a:lnTo>
                      <a:pt x="0" y="0"/>
                    </a:lnTo>
                    <a:lnTo>
                      <a:pt x="6" y="0"/>
                    </a:lnTo>
                    <a:lnTo>
                      <a:pt x="6" y="0"/>
                    </a:lnTo>
                    <a:lnTo>
                      <a:pt x="8" y="0"/>
                    </a:lnTo>
                    <a:lnTo>
                      <a:pt x="8" y="0"/>
                    </a:lnTo>
                    <a:lnTo>
                      <a:pt x="8" y="4"/>
                    </a:lnTo>
                    <a:lnTo>
                      <a:pt x="8" y="4"/>
                    </a:lnTo>
                    <a:lnTo>
                      <a:pt x="6" y="6"/>
                    </a:lnTo>
                    <a:lnTo>
                      <a:pt x="4" y="6"/>
                    </a:lnTo>
                    <a:lnTo>
                      <a:pt x="2" y="4"/>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7" name="Freeform 87">
                <a:extLst>
                  <a:ext uri="{FF2B5EF4-FFF2-40B4-BE49-F238E27FC236}">
                    <a16:creationId xmlns:a16="http://schemas.microsoft.com/office/drawing/2014/main" id="{0A0CD06E-ADBF-FAAD-586B-90107D6FEBA6}"/>
                  </a:ext>
                </a:extLst>
              </p:cNvPr>
              <p:cNvSpPr>
                <a:spLocks/>
              </p:cNvSpPr>
              <p:nvPr/>
            </p:nvSpPr>
            <p:spPr bwMode="auto">
              <a:xfrm>
                <a:off x="4852" y="1457"/>
                <a:ext cx="164" cy="28"/>
              </a:xfrm>
              <a:custGeom>
                <a:avLst/>
                <a:gdLst>
                  <a:gd name="T0" fmla="*/ 4 w 164"/>
                  <a:gd name="T1" fmla="*/ 6 h 28"/>
                  <a:gd name="T2" fmla="*/ 12 w 164"/>
                  <a:gd name="T3" fmla="*/ 4 h 28"/>
                  <a:gd name="T4" fmla="*/ 14 w 164"/>
                  <a:gd name="T5" fmla="*/ 6 h 28"/>
                  <a:gd name="T6" fmla="*/ 22 w 164"/>
                  <a:gd name="T7" fmla="*/ 4 h 28"/>
                  <a:gd name="T8" fmla="*/ 28 w 164"/>
                  <a:gd name="T9" fmla="*/ 0 h 28"/>
                  <a:gd name="T10" fmla="*/ 36 w 164"/>
                  <a:gd name="T11" fmla="*/ 4 h 28"/>
                  <a:gd name="T12" fmla="*/ 58 w 164"/>
                  <a:gd name="T13" fmla="*/ 4 h 28"/>
                  <a:gd name="T14" fmla="*/ 84 w 164"/>
                  <a:gd name="T15" fmla="*/ 2 h 28"/>
                  <a:gd name="T16" fmla="*/ 108 w 164"/>
                  <a:gd name="T17" fmla="*/ 2 h 28"/>
                  <a:gd name="T18" fmla="*/ 134 w 164"/>
                  <a:gd name="T19" fmla="*/ 4 h 28"/>
                  <a:gd name="T20" fmla="*/ 152 w 164"/>
                  <a:gd name="T21" fmla="*/ 2 h 28"/>
                  <a:gd name="T22" fmla="*/ 160 w 164"/>
                  <a:gd name="T23" fmla="*/ 0 h 28"/>
                  <a:gd name="T24" fmla="*/ 164 w 164"/>
                  <a:gd name="T25" fmla="*/ 2 h 28"/>
                  <a:gd name="T26" fmla="*/ 164 w 164"/>
                  <a:gd name="T27" fmla="*/ 6 h 28"/>
                  <a:gd name="T28" fmla="*/ 162 w 164"/>
                  <a:gd name="T29" fmla="*/ 8 h 28"/>
                  <a:gd name="T30" fmla="*/ 158 w 164"/>
                  <a:gd name="T31" fmla="*/ 12 h 28"/>
                  <a:gd name="T32" fmla="*/ 152 w 164"/>
                  <a:gd name="T33" fmla="*/ 16 h 28"/>
                  <a:gd name="T34" fmla="*/ 136 w 164"/>
                  <a:gd name="T35" fmla="*/ 18 h 28"/>
                  <a:gd name="T36" fmla="*/ 128 w 164"/>
                  <a:gd name="T37" fmla="*/ 14 h 28"/>
                  <a:gd name="T38" fmla="*/ 120 w 164"/>
                  <a:gd name="T39" fmla="*/ 14 h 28"/>
                  <a:gd name="T40" fmla="*/ 112 w 164"/>
                  <a:gd name="T41" fmla="*/ 16 h 28"/>
                  <a:gd name="T42" fmla="*/ 104 w 164"/>
                  <a:gd name="T43" fmla="*/ 24 h 28"/>
                  <a:gd name="T44" fmla="*/ 102 w 164"/>
                  <a:gd name="T45" fmla="*/ 24 h 28"/>
                  <a:gd name="T46" fmla="*/ 100 w 164"/>
                  <a:gd name="T47" fmla="*/ 24 h 28"/>
                  <a:gd name="T48" fmla="*/ 98 w 164"/>
                  <a:gd name="T49" fmla="*/ 22 h 28"/>
                  <a:gd name="T50" fmla="*/ 96 w 164"/>
                  <a:gd name="T51" fmla="*/ 26 h 28"/>
                  <a:gd name="T52" fmla="*/ 92 w 164"/>
                  <a:gd name="T53" fmla="*/ 28 h 28"/>
                  <a:gd name="T54" fmla="*/ 88 w 164"/>
                  <a:gd name="T55" fmla="*/ 24 h 28"/>
                  <a:gd name="T56" fmla="*/ 80 w 164"/>
                  <a:gd name="T57" fmla="*/ 18 h 28"/>
                  <a:gd name="T58" fmla="*/ 72 w 164"/>
                  <a:gd name="T59" fmla="*/ 22 h 28"/>
                  <a:gd name="T60" fmla="*/ 72 w 164"/>
                  <a:gd name="T61" fmla="*/ 16 h 28"/>
                  <a:gd name="T62" fmla="*/ 70 w 164"/>
                  <a:gd name="T63" fmla="*/ 14 h 28"/>
                  <a:gd name="T64" fmla="*/ 64 w 164"/>
                  <a:gd name="T65" fmla="*/ 16 h 28"/>
                  <a:gd name="T66" fmla="*/ 56 w 164"/>
                  <a:gd name="T67" fmla="*/ 18 h 28"/>
                  <a:gd name="T68" fmla="*/ 50 w 164"/>
                  <a:gd name="T69" fmla="*/ 24 h 28"/>
                  <a:gd name="T70" fmla="*/ 46 w 164"/>
                  <a:gd name="T71" fmla="*/ 26 h 28"/>
                  <a:gd name="T72" fmla="*/ 42 w 164"/>
                  <a:gd name="T73" fmla="*/ 20 h 28"/>
                  <a:gd name="T74" fmla="*/ 34 w 164"/>
                  <a:gd name="T75" fmla="*/ 16 h 28"/>
                  <a:gd name="T76" fmla="*/ 28 w 164"/>
                  <a:gd name="T77" fmla="*/ 22 h 28"/>
                  <a:gd name="T78" fmla="*/ 24 w 164"/>
                  <a:gd name="T79" fmla="*/ 24 h 28"/>
                  <a:gd name="T80" fmla="*/ 14 w 164"/>
                  <a:gd name="T81" fmla="*/ 18 h 28"/>
                  <a:gd name="T82" fmla="*/ 6 w 164"/>
                  <a:gd name="T83" fmla="*/ 16 h 28"/>
                  <a:gd name="T84" fmla="*/ 0 w 164"/>
                  <a:gd name="T85" fmla="*/ 16 h 28"/>
                  <a:gd name="T86" fmla="*/ 2 w 164"/>
                  <a:gd name="T87" fmla="*/ 6 h 28"/>
                  <a:gd name="T88" fmla="*/ 4 w 164"/>
                  <a:gd name="T8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4" h="28">
                    <a:moveTo>
                      <a:pt x="4" y="6"/>
                    </a:moveTo>
                    <a:lnTo>
                      <a:pt x="4" y="6"/>
                    </a:lnTo>
                    <a:lnTo>
                      <a:pt x="8" y="4"/>
                    </a:lnTo>
                    <a:lnTo>
                      <a:pt x="12" y="4"/>
                    </a:lnTo>
                    <a:lnTo>
                      <a:pt x="14" y="6"/>
                    </a:lnTo>
                    <a:lnTo>
                      <a:pt x="14" y="6"/>
                    </a:lnTo>
                    <a:lnTo>
                      <a:pt x="18" y="6"/>
                    </a:lnTo>
                    <a:lnTo>
                      <a:pt x="22" y="4"/>
                    </a:lnTo>
                    <a:lnTo>
                      <a:pt x="26" y="2"/>
                    </a:lnTo>
                    <a:lnTo>
                      <a:pt x="28" y="0"/>
                    </a:lnTo>
                    <a:lnTo>
                      <a:pt x="28" y="0"/>
                    </a:lnTo>
                    <a:lnTo>
                      <a:pt x="36" y="4"/>
                    </a:lnTo>
                    <a:lnTo>
                      <a:pt x="44" y="6"/>
                    </a:lnTo>
                    <a:lnTo>
                      <a:pt x="58" y="4"/>
                    </a:lnTo>
                    <a:lnTo>
                      <a:pt x="58" y="4"/>
                    </a:lnTo>
                    <a:lnTo>
                      <a:pt x="84" y="2"/>
                    </a:lnTo>
                    <a:lnTo>
                      <a:pt x="108" y="2"/>
                    </a:lnTo>
                    <a:lnTo>
                      <a:pt x="108" y="2"/>
                    </a:lnTo>
                    <a:lnTo>
                      <a:pt x="122" y="2"/>
                    </a:lnTo>
                    <a:lnTo>
                      <a:pt x="134" y="4"/>
                    </a:lnTo>
                    <a:lnTo>
                      <a:pt x="146" y="4"/>
                    </a:lnTo>
                    <a:lnTo>
                      <a:pt x="152" y="2"/>
                    </a:lnTo>
                    <a:lnTo>
                      <a:pt x="160" y="0"/>
                    </a:lnTo>
                    <a:lnTo>
                      <a:pt x="160" y="0"/>
                    </a:lnTo>
                    <a:lnTo>
                      <a:pt x="162" y="0"/>
                    </a:lnTo>
                    <a:lnTo>
                      <a:pt x="164" y="2"/>
                    </a:lnTo>
                    <a:lnTo>
                      <a:pt x="164" y="2"/>
                    </a:lnTo>
                    <a:lnTo>
                      <a:pt x="164" y="6"/>
                    </a:lnTo>
                    <a:lnTo>
                      <a:pt x="164" y="6"/>
                    </a:lnTo>
                    <a:lnTo>
                      <a:pt x="162" y="8"/>
                    </a:lnTo>
                    <a:lnTo>
                      <a:pt x="162" y="10"/>
                    </a:lnTo>
                    <a:lnTo>
                      <a:pt x="158" y="12"/>
                    </a:lnTo>
                    <a:lnTo>
                      <a:pt x="158" y="12"/>
                    </a:lnTo>
                    <a:lnTo>
                      <a:pt x="152" y="16"/>
                    </a:lnTo>
                    <a:lnTo>
                      <a:pt x="146" y="18"/>
                    </a:lnTo>
                    <a:lnTo>
                      <a:pt x="136" y="18"/>
                    </a:lnTo>
                    <a:lnTo>
                      <a:pt x="136" y="18"/>
                    </a:lnTo>
                    <a:lnTo>
                      <a:pt x="128" y="14"/>
                    </a:lnTo>
                    <a:lnTo>
                      <a:pt x="120" y="14"/>
                    </a:lnTo>
                    <a:lnTo>
                      <a:pt x="120" y="14"/>
                    </a:lnTo>
                    <a:lnTo>
                      <a:pt x="116" y="16"/>
                    </a:lnTo>
                    <a:lnTo>
                      <a:pt x="112" y="16"/>
                    </a:lnTo>
                    <a:lnTo>
                      <a:pt x="108" y="20"/>
                    </a:lnTo>
                    <a:lnTo>
                      <a:pt x="104" y="24"/>
                    </a:lnTo>
                    <a:lnTo>
                      <a:pt x="104" y="24"/>
                    </a:lnTo>
                    <a:lnTo>
                      <a:pt x="102" y="24"/>
                    </a:lnTo>
                    <a:lnTo>
                      <a:pt x="100" y="24"/>
                    </a:lnTo>
                    <a:lnTo>
                      <a:pt x="100" y="24"/>
                    </a:lnTo>
                    <a:lnTo>
                      <a:pt x="100" y="22"/>
                    </a:lnTo>
                    <a:lnTo>
                      <a:pt x="98" y="22"/>
                    </a:lnTo>
                    <a:lnTo>
                      <a:pt x="96" y="26"/>
                    </a:lnTo>
                    <a:lnTo>
                      <a:pt x="96" y="26"/>
                    </a:lnTo>
                    <a:lnTo>
                      <a:pt x="94" y="28"/>
                    </a:lnTo>
                    <a:lnTo>
                      <a:pt x="92" y="28"/>
                    </a:lnTo>
                    <a:lnTo>
                      <a:pt x="88" y="24"/>
                    </a:lnTo>
                    <a:lnTo>
                      <a:pt x="88" y="24"/>
                    </a:lnTo>
                    <a:lnTo>
                      <a:pt x="84" y="20"/>
                    </a:lnTo>
                    <a:lnTo>
                      <a:pt x="80" y="18"/>
                    </a:lnTo>
                    <a:lnTo>
                      <a:pt x="76" y="18"/>
                    </a:lnTo>
                    <a:lnTo>
                      <a:pt x="72" y="22"/>
                    </a:lnTo>
                    <a:lnTo>
                      <a:pt x="72" y="22"/>
                    </a:lnTo>
                    <a:lnTo>
                      <a:pt x="72" y="16"/>
                    </a:lnTo>
                    <a:lnTo>
                      <a:pt x="70" y="14"/>
                    </a:lnTo>
                    <a:lnTo>
                      <a:pt x="70" y="14"/>
                    </a:lnTo>
                    <a:lnTo>
                      <a:pt x="70" y="14"/>
                    </a:lnTo>
                    <a:lnTo>
                      <a:pt x="64" y="16"/>
                    </a:lnTo>
                    <a:lnTo>
                      <a:pt x="60" y="18"/>
                    </a:lnTo>
                    <a:lnTo>
                      <a:pt x="56" y="18"/>
                    </a:lnTo>
                    <a:lnTo>
                      <a:pt x="50" y="24"/>
                    </a:lnTo>
                    <a:lnTo>
                      <a:pt x="50" y="24"/>
                    </a:lnTo>
                    <a:lnTo>
                      <a:pt x="48" y="26"/>
                    </a:lnTo>
                    <a:lnTo>
                      <a:pt x="46" y="26"/>
                    </a:lnTo>
                    <a:lnTo>
                      <a:pt x="42" y="20"/>
                    </a:lnTo>
                    <a:lnTo>
                      <a:pt x="42" y="20"/>
                    </a:lnTo>
                    <a:lnTo>
                      <a:pt x="38" y="18"/>
                    </a:lnTo>
                    <a:lnTo>
                      <a:pt x="34" y="16"/>
                    </a:lnTo>
                    <a:lnTo>
                      <a:pt x="32" y="16"/>
                    </a:lnTo>
                    <a:lnTo>
                      <a:pt x="28" y="22"/>
                    </a:lnTo>
                    <a:lnTo>
                      <a:pt x="28" y="22"/>
                    </a:lnTo>
                    <a:lnTo>
                      <a:pt x="24" y="24"/>
                    </a:lnTo>
                    <a:lnTo>
                      <a:pt x="20" y="24"/>
                    </a:lnTo>
                    <a:lnTo>
                      <a:pt x="14" y="18"/>
                    </a:lnTo>
                    <a:lnTo>
                      <a:pt x="14" y="18"/>
                    </a:lnTo>
                    <a:lnTo>
                      <a:pt x="6" y="16"/>
                    </a:lnTo>
                    <a:lnTo>
                      <a:pt x="0" y="16"/>
                    </a:lnTo>
                    <a:lnTo>
                      <a:pt x="0" y="16"/>
                    </a:lnTo>
                    <a:lnTo>
                      <a:pt x="0" y="8"/>
                    </a:lnTo>
                    <a:lnTo>
                      <a:pt x="2" y="6"/>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8" name="Freeform 88">
                <a:extLst>
                  <a:ext uri="{FF2B5EF4-FFF2-40B4-BE49-F238E27FC236}">
                    <a16:creationId xmlns:a16="http://schemas.microsoft.com/office/drawing/2014/main" id="{FE5E0E5F-0EAA-ADEF-8C1F-A01FF8FC599F}"/>
                  </a:ext>
                </a:extLst>
              </p:cNvPr>
              <p:cNvSpPr>
                <a:spLocks/>
              </p:cNvSpPr>
              <p:nvPr/>
            </p:nvSpPr>
            <p:spPr bwMode="auto">
              <a:xfrm>
                <a:off x="3704" y="1467"/>
                <a:ext cx="166" cy="32"/>
              </a:xfrm>
              <a:custGeom>
                <a:avLst/>
                <a:gdLst>
                  <a:gd name="T0" fmla="*/ 164 w 166"/>
                  <a:gd name="T1" fmla="*/ 16 h 32"/>
                  <a:gd name="T2" fmla="*/ 158 w 166"/>
                  <a:gd name="T3" fmla="*/ 26 h 32"/>
                  <a:gd name="T4" fmla="*/ 154 w 166"/>
                  <a:gd name="T5" fmla="*/ 26 h 32"/>
                  <a:gd name="T6" fmla="*/ 148 w 166"/>
                  <a:gd name="T7" fmla="*/ 20 h 32"/>
                  <a:gd name="T8" fmla="*/ 142 w 166"/>
                  <a:gd name="T9" fmla="*/ 28 h 32"/>
                  <a:gd name="T10" fmla="*/ 140 w 166"/>
                  <a:gd name="T11" fmla="*/ 32 h 32"/>
                  <a:gd name="T12" fmla="*/ 134 w 166"/>
                  <a:gd name="T13" fmla="*/ 24 h 32"/>
                  <a:gd name="T14" fmla="*/ 120 w 166"/>
                  <a:gd name="T15" fmla="*/ 18 h 32"/>
                  <a:gd name="T16" fmla="*/ 118 w 166"/>
                  <a:gd name="T17" fmla="*/ 20 h 32"/>
                  <a:gd name="T18" fmla="*/ 116 w 166"/>
                  <a:gd name="T19" fmla="*/ 28 h 32"/>
                  <a:gd name="T20" fmla="*/ 112 w 166"/>
                  <a:gd name="T21" fmla="*/ 26 h 32"/>
                  <a:gd name="T22" fmla="*/ 104 w 166"/>
                  <a:gd name="T23" fmla="*/ 16 h 32"/>
                  <a:gd name="T24" fmla="*/ 98 w 166"/>
                  <a:gd name="T25" fmla="*/ 18 h 32"/>
                  <a:gd name="T26" fmla="*/ 88 w 166"/>
                  <a:gd name="T27" fmla="*/ 22 h 32"/>
                  <a:gd name="T28" fmla="*/ 78 w 166"/>
                  <a:gd name="T29" fmla="*/ 16 h 32"/>
                  <a:gd name="T30" fmla="*/ 62 w 166"/>
                  <a:gd name="T31" fmla="*/ 22 h 32"/>
                  <a:gd name="T32" fmla="*/ 56 w 166"/>
                  <a:gd name="T33" fmla="*/ 24 h 32"/>
                  <a:gd name="T34" fmla="*/ 52 w 166"/>
                  <a:gd name="T35" fmla="*/ 14 h 32"/>
                  <a:gd name="T36" fmla="*/ 48 w 166"/>
                  <a:gd name="T37" fmla="*/ 18 h 32"/>
                  <a:gd name="T38" fmla="*/ 40 w 166"/>
                  <a:gd name="T39" fmla="*/ 24 h 32"/>
                  <a:gd name="T40" fmla="*/ 36 w 166"/>
                  <a:gd name="T41" fmla="*/ 16 h 32"/>
                  <a:gd name="T42" fmla="*/ 32 w 166"/>
                  <a:gd name="T43" fmla="*/ 20 h 32"/>
                  <a:gd name="T44" fmla="*/ 24 w 166"/>
                  <a:gd name="T45" fmla="*/ 20 h 32"/>
                  <a:gd name="T46" fmla="*/ 12 w 166"/>
                  <a:gd name="T47" fmla="*/ 22 h 32"/>
                  <a:gd name="T48" fmla="*/ 6 w 166"/>
                  <a:gd name="T49" fmla="*/ 24 h 32"/>
                  <a:gd name="T50" fmla="*/ 0 w 166"/>
                  <a:gd name="T51" fmla="*/ 4 h 32"/>
                  <a:gd name="T52" fmla="*/ 6 w 166"/>
                  <a:gd name="T53" fmla="*/ 2 h 32"/>
                  <a:gd name="T54" fmla="*/ 14 w 166"/>
                  <a:gd name="T55" fmla="*/ 0 h 32"/>
                  <a:gd name="T56" fmla="*/ 28 w 166"/>
                  <a:gd name="T57" fmla="*/ 4 h 32"/>
                  <a:gd name="T58" fmla="*/ 44 w 166"/>
                  <a:gd name="T59" fmla="*/ 2 h 32"/>
                  <a:gd name="T60" fmla="*/ 56 w 166"/>
                  <a:gd name="T61" fmla="*/ 4 h 32"/>
                  <a:gd name="T62" fmla="*/ 58 w 166"/>
                  <a:gd name="T63" fmla="*/ 6 h 32"/>
                  <a:gd name="T64" fmla="*/ 70 w 166"/>
                  <a:gd name="T65" fmla="*/ 4 h 32"/>
                  <a:gd name="T66" fmla="*/ 80 w 166"/>
                  <a:gd name="T67" fmla="*/ 6 h 32"/>
                  <a:gd name="T68" fmla="*/ 92 w 166"/>
                  <a:gd name="T69" fmla="*/ 2 h 32"/>
                  <a:gd name="T70" fmla="*/ 94 w 166"/>
                  <a:gd name="T71" fmla="*/ 8 h 32"/>
                  <a:gd name="T72" fmla="*/ 96 w 166"/>
                  <a:gd name="T73" fmla="*/ 10 h 32"/>
                  <a:gd name="T74" fmla="*/ 110 w 166"/>
                  <a:gd name="T75" fmla="*/ 10 h 32"/>
                  <a:gd name="T76" fmla="*/ 122 w 166"/>
                  <a:gd name="T77" fmla="*/ 10 h 32"/>
                  <a:gd name="T78" fmla="*/ 138 w 166"/>
                  <a:gd name="T79" fmla="*/ 10 h 32"/>
                  <a:gd name="T80" fmla="*/ 154 w 166"/>
                  <a:gd name="T81" fmla="*/ 12 h 32"/>
                  <a:gd name="T82" fmla="*/ 158 w 166"/>
                  <a:gd name="T83" fmla="*/ 10 h 32"/>
                  <a:gd name="T84" fmla="*/ 160 w 166"/>
                  <a:gd name="T85" fmla="*/ 6 h 32"/>
                  <a:gd name="T86" fmla="*/ 166 w 166"/>
                  <a:gd name="T87" fmla="*/ 12 h 32"/>
                  <a:gd name="T88" fmla="*/ 164 w 166"/>
                  <a:gd name="T8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 h="32">
                    <a:moveTo>
                      <a:pt x="164" y="14"/>
                    </a:moveTo>
                    <a:lnTo>
                      <a:pt x="164" y="14"/>
                    </a:lnTo>
                    <a:lnTo>
                      <a:pt x="164" y="16"/>
                    </a:lnTo>
                    <a:lnTo>
                      <a:pt x="162" y="18"/>
                    </a:lnTo>
                    <a:lnTo>
                      <a:pt x="160" y="20"/>
                    </a:lnTo>
                    <a:lnTo>
                      <a:pt x="158" y="26"/>
                    </a:lnTo>
                    <a:lnTo>
                      <a:pt x="158" y="26"/>
                    </a:lnTo>
                    <a:lnTo>
                      <a:pt x="156" y="28"/>
                    </a:lnTo>
                    <a:lnTo>
                      <a:pt x="154" y="26"/>
                    </a:lnTo>
                    <a:lnTo>
                      <a:pt x="150" y="22"/>
                    </a:lnTo>
                    <a:lnTo>
                      <a:pt x="150" y="22"/>
                    </a:lnTo>
                    <a:lnTo>
                      <a:pt x="148" y="20"/>
                    </a:lnTo>
                    <a:lnTo>
                      <a:pt x="146" y="18"/>
                    </a:lnTo>
                    <a:lnTo>
                      <a:pt x="144" y="20"/>
                    </a:lnTo>
                    <a:lnTo>
                      <a:pt x="142" y="28"/>
                    </a:lnTo>
                    <a:lnTo>
                      <a:pt x="142" y="28"/>
                    </a:lnTo>
                    <a:lnTo>
                      <a:pt x="142" y="30"/>
                    </a:lnTo>
                    <a:lnTo>
                      <a:pt x="140" y="32"/>
                    </a:lnTo>
                    <a:lnTo>
                      <a:pt x="138" y="28"/>
                    </a:lnTo>
                    <a:lnTo>
                      <a:pt x="138" y="28"/>
                    </a:lnTo>
                    <a:lnTo>
                      <a:pt x="134" y="24"/>
                    </a:lnTo>
                    <a:lnTo>
                      <a:pt x="130" y="22"/>
                    </a:lnTo>
                    <a:lnTo>
                      <a:pt x="124" y="20"/>
                    </a:lnTo>
                    <a:lnTo>
                      <a:pt x="120" y="18"/>
                    </a:lnTo>
                    <a:lnTo>
                      <a:pt x="120" y="18"/>
                    </a:lnTo>
                    <a:lnTo>
                      <a:pt x="118" y="18"/>
                    </a:lnTo>
                    <a:lnTo>
                      <a:pt x="118" y="20"/>
                    </a:lnTo>
                    <a:lnTo>
                      <a:pt x="116" y="24"/>
                    </a:lnTo>
                    <a:lnTo>
                      <a:pt x="116" y="24"/>
                    </a:lnTo>
                    <a:lnTo>
                      <a:pt x="116" y="28"/>
                    </a:lnTo>
                    <a:lnTo>
                      <a:pt x="114" y="30"/>
                    </a:lnTo>
                    <a:lnTo>
                      <a:pt x="112" y="28"/>
                    </a:lnTo>
                    <a:lnTo>
                      <a:pt x="112" y="26"/>
                    </a:lnTo>
                    <a:lnTo>
                      <a:pt x="112" y="26"/>
                    </a:lnTo>
                    <a:lnTo>
                      <a:pt x="108" y="18"/>
                    </a:lnTo>
                    <a:lnTo>
                      <a:pt x="104" y="16"/>
                    </a:lnTo>
                    <a:lnTo>
                      <a:pt x="102" y="16"/>
                    </a:lnTo>
                    <a:lnTo>
                      <a:pt x="98" y="18"/>
                    </a:lnTo>
                    <a:lnTo>
                      <a:pt x="98" y="18"/>
                    </a:lnTo>
                    <a:lnTo>
                      <a:pt x="94" y="22"/>
                    </a:lnTo>
                    <a:lnTo>
                      <a:pt x="92" y="24"/>
                    </a:lnTo>
                    <a:lnTo>
                      <a:pt x="88" y="22"/>
                    </a:lnTo>
                    <a:lnTo>
                      <a:pt x="84" y="18"/>
                    </a:lnTo>
                    <a:lnTo>
                      <a:pt x="84" y="18"/>
                    </a:lnTo>
                    <a:lnTo>
                      <a:pt x="78" y="16"/>
                    </a:lnTo>
                    <a:lnTo>
                      <a:pt x="72" y="16"/>
                    </a:lnTo>
                    <a:lnTo>
                      <a:pt x="66" y="18"/>
                    </a:lnTo>
                    <a:lnTo>
                      <a:pt x="62" y="22"/>
                    </a:lnTo>
                    <a:lnTo>
                      <a:pt x="62" y="22"/>
                    </a:lnTo>
                    <a:lnTo>
                      <a:pt x="58" y="26"/>
                    </a:lnTo>
                    <a:lnTo>
                      <a:pt x="56" y="24"/>
                    </a:lnTo>
                    <a:lnTo>
                      <a:pt x="54" y="16"/>
                    </a:lnTo>
                    <a:lnTo>
                      <a:pt x="54" y="16"/>
                    </a:lnTo>
                    <a:lnTo>
                      <a:pt x="52" y="14"/>
                    </a:lnTo>
                    <a:lnTo>
                      <a:pt x="50" y="16"/>
                    </a:lnTo>
                    <a:lnTo>
                      <a:pt x="48" y="18"/>
                    </a:lnTo>
                    <a:lnTo>
                      <a:pt x="48" y="18"/>
                    </a:lnTo>
                    <a:lnTo>
                      <a:pt x="42" y="24"/>
                    </a:lnTo>
                    <a:lnTo>
                      <a:pt x="40" y="26"/>
                    </a:lnTo>
                    <a:lnTo>
                      <a:pt x="40" y="24"/>
                    </a:lnTo>
                    <a:lnTo>
                      <a:pt x="36" y="16"/>
                    </a:lnTo>
                    <a:lnTo>
                      <a:pt x="36" y="16"/>
                    </a:lnTo>
                    <a:lnTo>
                      <a:pt x="36" y="16"/>
                    </a:lnTo>
                    <a:lnTo>
                      <a:pt x="34" y="16"/>
                    </a:lnTo>
                    <a:lnTo>
                      <a:pt x="34" y="16"/>
                    </a:lnTo>
                    <a:lnTo>
                      <a:pt x="32" y="20"/>
                    </a:lnTo>
                    <a:lnTo>
                      <a:pt x="28" y="22"/>
                    </a:lnTo>
                    <a:lnTo>
                      <a:pt x="26" y="22"/>
                    </a:lnTo>
                    <a:lnTo>
                      <a:pt x="24" y="20"/>
                    </a:lnTo>
                    <a:lnTo>
                      <a:pt x="18" y="18"/>
                    </a:lnTo>
                    <a:lnTo>
                      <a:pt x="14" y="18"/>
                    </a:lnTo>
                    <a:lnTo>
                      <a:pt x="12" y="22"/>
                    </a:lnTo>
                    <a:lnTo>
                      <a:pt x="12" y="22"/>
                    </a:lnTo>
                    <a:lnTo>
                      <a:pt x="10" y="24"/>
                    </a:lnTo>
                    <a:lnTo>
                      <a:pt x="6" y="24"/>
                    </a:lnTo>
                    <a:lnTo>
                      <a:pt x="0" y="18"/>
                    </a:lnTo>
                    <a:lnTo>
                      <a:pt x="0" y="18"/>
                    </a:lnTo>
                    <a:lnTo>
                      <a:pt x="0" y="4"/>
                    </a:lnTo>
                    <a:lnTo>
                      <a:pt x="2" y="2"/>
                    </a:lnTo>
                    <a:lnTo>
                      <a:pt x="6" y="2"/>
                    </a:lnTo>
                    <a:lnTo>
                      <a:pt x="6" y="2"/>
                    </a:lnTo>
                    <a:lnTo>
                      <a:pt x="10" y="0"/>
                    </a:lnTo>
                    <a:lnTo>
                      <a:pt x="14" y="0"/>
                    </a:lnTo>
                    <a:lnTo>
                      <a:pt x="14" y="0"/>
                    </a:lnTo>
                    <a:lnTo>
                      <a:pt x="18" y="2"/>
                    </a:lnTo>
                    <a:lnTo>
                      <a:pt x="24" y="4"/>
                    </a:lnTo>
                    <a:lnTo>
                      <a:pt x="28" y="4"/>
                    </a:lnTo>
                    <a:lnTo>
                      <a:pt x="32" y="6"/>
                    </a:lnTo>
                    <a:lnTo>
                      <a:pt x="32" y="6"/>
                    </a:lnTo>
                    <a:lnTo>
                      <a:pt x="44" y="2"/>
                    </a:lnTo>
                    <a:lnTo>
                      <a:pt x="50" y="0"/>
                    </a:lnTo>
                    <a:lnTo>
                      <a:pt x="56" y="4"/>
                    </a:lnTo>
                    <a:lnTo>
                      <a:pt x="56" y="4"/>
                    </a:lnTo>
                    <a:lnTo>
                      <a:pt x="58" y="6"/>
                    </a:lnTo>
                    <a:lnTo>
                      <a:pt x="58" y="6"/>
                    </a:lnTo>
                    <a:lnTo>
                      <a:pt x="58" y="6"/>
                    </a:lnTo>
                    <a:lnTo>
                      <a:pt x="62" y="8"/>
                    </a:lnTo>
                    <a:lnTo>
                      <a:pt x="64" y="8"/>
                    </a:lnTo>
                    <a:lnTo>
                      <a:pt x="70" y="4"/>
                    </a:lnTo>
                    <a:lnTo>
                      <a:pt x="70" y="4"/>
                    </a:lnTo>
                    <a:lnTo>
                      <a:pt x="74" y="4"/>
                    </a:lnTo>
                    <a:lnTo>
                      <a:pt x="80" y="6"/>
                    </a:lnTo>
                    <a:lnTo>
                      <a:pt x="86" y="6"/>
                    </a:lnTo>
                    <a:lnTo>
                      <a:pt x="92" y="2"/>
                    </a:lnTo>
                    <a:lnTo>
                      <a:pt x="92" y="2"/>
                    </a:lnTo>
                    <a:lnTo>
                      <a:pt x="92" y="4"/>
                    </a:lnTo>
                    <a:lnTo>
                      <a:pt x="92" y="4"/>
                    </a:lnTo>
                    <a:lnTo>
                      <a:pt x="94" y="8"/>
                    </a:lnTo>
                    <a:lnTo>
                      <a:pt x="94" y="10"/>
                    </a:lnTo>
                    <a:lnTo>
                      <a:pt x="96" y="10"/>
                    </a:lnTo>
                    <a:lnTo>
                      <a:pt x="96" y="10"/>
                    </a:lnTo>
                    <a:lnTo>
                      <a:pt x="98" y="8"/>
                    </a:lnTo>
                    <a:lnTo>
                      <a:pt x="102" y="8"/>
                    </a:lnTo>
                    <a:lnTo>
                      <a:pt x="110" y="10"/>
                    </a:lnTo>
                    <a:lnTo>
                      <a:pt x="116" y="12"/>
                    </a:lnTo>
                    <a:lnTo>
                      <a:pt x="120" y="12"/>
                    </a:lnTo>
                    <a:lnTo>
                      <a:pt x="122" y="10"/>
                    </a:lnTo>
                    <a:lnTo>
                      <a:pt x="122" y="10"/>
                    </a:lnTo>
                    <a:lnTo>
                      <a:pt x="130" y="12"/>
                    </a:lnTo>
                    <a:lnTo>
                      <a:pt x="138" y="10"/>
                    </a:lnTo>
                    <a:lnTo>
                      <a:pt x="146" y="10"/>
                    </a:lnTo>
                    <a:lnTo>
                      <a:pt x="150" y="10"/>
                    </a:lnTo>
                    <a:lnTo>
                      <a:pt x="154" y="12"/>
                    </a:lnTo>
                    <a:lnTo>
                      <a:pt x="154" y="12"/>
                    </a:lnTo>
                    <a:lnTo>
                      <a:pt x="156" y="12"/>
                    </a:lnTo>
                    <a:lnTo>
                      <a:pt x="158" y="10"/>
                    </a:lnTo>
                    <a:lnTo>
                      <a:pt x="158" y="8"/>
                    </a:lnTo>
                    <a:lnTo>
                      <a:pt x="160" y="6"/>
                    </a:lnTo>
                    <a:lnTo>
                      <a:pt x="160" y="6"/>
                    </a:lnTo>
                    <a:lnTo>
                      <a:pt x="164" y="10"/>
                    </a:lnTo>
                    <a:lnTo>
                      <a:pt x="164" y="10"/>
                    </a:lnTo>
                    <a:lnTo>
                      <a:pt x="166" y="12"/>
                    </a:lnTo>
                    <a:lnTo>
                      <a:pt x="166" y="12"/>
                    </a:lnTo>
                    <a:lnTo>
                      <a:pt x="164" y="14"/>
                    </a:lnTo>
                    <a:lnTo>
                      <a:pt x="16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9" name="Freeform 89">
                <a:extLst>
                  <a:ext uri="{FF2B5EF4-FFF2-40B4-BE49-F238E27FC236}">
                    <a16:creationId xmlns:a16="http://schemas.microsoft.com/office/drawing/2014/main" id="{2920E70C-6E1E-4D9F-5CE1-630F366FE618}"/>
                  </a:ext>
                </a:extLst>
              </p:cNvPr>
              <p:cNvSpPr>
                <a:spLocks/>
              </p:cNvSpPr>
              <p:nvPr/>
            </p:nvSpPr>
            <p:spPr bwMode="auto">
              <a:xfrm>
                <a:off x="3916" y="1465"/>
                <a:ext cx="66" cy="36"/>
              </a:xfrm>
              <a:custGeom>
                <a:avLst/>
                <a:gdLst>
                  <a:gd name="T0" fmla="*/ 66 w 66"/>
                  <a:gd name="T1" fmla="*/ 16 h 36"/>
                  <a:gd name="T2" fmla="*/ 64 w 66"/>
                  <a:gd name="T3" fmla="*/ 36 h 36"/>
                  <a:gd name="T4" fmla="*/ 58 w 66"/>
                  <a:gd name="T5" fmla="*/ 36 h 36"/>
                  <a:gd name="T6" fmla="*/ 52 w 66"/>
                  <a:gd name="T7" fmla="*/ 34 h 36"/>
                  <a:gd name="T8" fmla="*/ 48 w 66"/>
                  <a:gd name="T9" fmla="*/ 34 h 36"/>
                  <a:gd name="T10" fmla="*/ 42 w 66"/>
                  <a:gd name="T11" fmla="*/ 28 h 36"/>
                  <a:gd name="T12" fmla="*/ 38 w 66"/>
                  <a:gd name="T13" fmla="*/ 20 h 36"/>
                  <a:gd name="T14" fmla="*/ 36 w 66"/>
                  <a:gd name="T15" fmla="*/ 20 h 36"/>
                  <a:gd name="T16" fmla="*/ 32 w 66"/>
                  <a:gd name="T17" fmla="*/ 26 h 36"/>
                  <a:gd name="T18" fmla="*/ 30 w 66"/>
                  <a:gd name="T19" fmla="*/ 30 h 36"/>
                  <a:gd name="T20" fmla="*/ 28 w 66"/>
                  <a:gd name="T21" fmla="*/ 26 h 36"/>
                  <a:gd name="T22" fmla="*/ 20 w 66"/>
                  <a:gd name="T23" fmla="*/ 20 h 36"/>
                  <a:gd name="T24" fmla="*/ 12 w 66"/>
                  <a:gd name="T25" fmla="*/ 24 h 36"/>
                  <a:gd name="T26" fmla="*/ 8 w 66"/>
                  <a:gd name="T27" fmla="*/ 26 h 36"/>
                  <a:gd name="T28" fmla="*/ 0 w 66"/>
                  <a:gd name="T29" fmla="*/ 16 h 36"/>
                  <a:gd name="T30" fmla="*/ 4 w 66"/>
                  <a:gd name="T31" fmla="*/ 16 h 36"/>
                  <a:gd name="T32" fmla="*/ 4 w 66"/>
                  <a:gd name="T33" fmla="*/ 12 h 36"/>
                  <a:gd name="T34" fmla="*/ 4 w 66"/>
                  <a:gd name="T35" fmla="*/ 8 h 36"/>
                  <a:gd name="T36" fmla="*/ 4 w 66"/>
                  <a:gd name="T37" fmla="*/ 2 h 36"/>
                  <a:gd name="T38" fmla="*/ 6 w 66"/>
                  <a:gd name="T39" fmla="*/ 2 h 36"/>
                  <a:gd name="T40" fmla="*/ 10 w 66"/>
                  <a:gd name="T41" fmla="*/ 2 h 36"/>
                  <a:gd name="T42" fmla="*/ 16 w 66"/>
                  <a:gd name="T43" fmla="*/ 6 h 36"/>
                  <a:gd name="T44" fmla="*/ 22 w 66"/>
                  <a:gd name="T45" fmla="*/ 2 h 36"/>
                  <a:gd name="T46" fmla="*/ 26 w 66"/>
                  <a:gd name="T47" fmla="*/ 0 h 36"/>
                  <a:gd name="T48" fmla="*/ 30 w 66"/>
                  <a:gd name="T49" fmla="*/ 6 h 36"/>
                  <a:gd name="T50" fmla="*/ 28 w 66"/>
                  <a:gd name="T51" fmla="*/ 18 h 36"/>
                  <a:gd name="T52" fmla="*/ 30 w 66"/>
                  <a:gd name="T53" fmla="*/ 16 h 36"/>
                  <a:gd name="T54" fmla="*/ 30 w 66"/>
                  <a:gd name="T55" fmla="*/ 16 h 36"/>
                  <a:gd name="T56" fmla="*/ 30 w 66"/>
                  <a:gd name="T57" fmla="*/ 10 h 36"/>
                  <a:gd name="T58" fmla="*/ 32 w 66"/>
                  <a:gd name="T59" fmla="*/ 6 h 36"/>
                  <a:gd name="T60" fmla="*/ 32 w 66"/>
                  <a:gd name="T61" fmla="*/ 6 h 36"/>
                  <a:gd name="T62" fmla="*/ 56 w 66"/>
                  <a:gd name="T63" fmla="*/ 14 h 36"/>
                  <a:gd name="T64" fmla="*/ 64 w 66"/>
                  <a:gd name="T65" fmla="*/ 12 h 36"/>
                  <a:gd name="T66" fmla="*/ 66 w 66"/>
                  <a:gd name="T67" fmla="*/ 14 h 36"/>
                  <a:gd name="T68" fmla="*/ 66 w 66"/>
                  <a:gd name="T69"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36">
                    <a:moveTo>
                      <a:pt x="66" y="16"/>
                    </a:moveTo>
                    <a:lnTo>
                      <a:pt x="66" y="16"/>
                    </a:lnTo>
                    <a:lnTo>
                      <a:pt x="66" y="30"/>
                    </a:lnTo>
                    <a:lnTo>
                      <a:pt x="64" y="36"/>
                    </a:lnTo>
                    <a:lnTo>
                      <a:pt x="62" y="36"/>
                    </a:lnTo>
                    <a:lnTo>
                      <a:pt x="58" y="36"/>
                    </a:lnTo>
                    <a:lnTo>
                      <a:pt x="58" y="36"/>
                    </a:lnTo>
                    <a:lnTo>
                      <a:pt x="52" y="34"/>
                    </a:lnTo>
                    <a:lnTo>
                      <a:pt x="48" y="34"/>
                    </a:lnTo>
                    <a:lnTo>
                      <a:pt x="48" y="34"/>
                    </a:lnTo>
                    <a:lnTo>
                      <a:pt x="44" y="34"/>
                    </a:lnTo>
                    <a:lnTo>
                      <a:pt x="42" y="28"/>
                    </a:lnTo>
                    <a:lnTo>
                      <a:pt x="42" y="28"/>
                    </a:lnTo>
                    <a:lnTo>
                      <a:pt x="38" y="20"/>
                    </a:lnTo>
                    <a:lnTo>
                      <a:pt x="36" y="18"/>
                    </a:lnTo>
                    <a:lnTo>
                      <a:pt x="36" y="20"/>
                    </a:lnTo>
                    <a:lnTo>
                      <a:pt x="32" y="26"/>
                    </a:lnTo>
                    <a:lnTo>
                      <a:pt x="32" y="26"/>
                    </a:lnTo>
                    <a:lnTo>
                      <a:pt x="32" y="30"/>
                    </a:lnTo>
                    <a:lnTo>
                      <a:pt x="30" y="30"/>
                    </a:lnTo>
                    <a:lnTo>
                      <a:pt x="28" y="26"/>
                    </a:lnTo>
                    <a:lnTo>
                      <a:pt x="28" y="26"/>
                    </a:lnTo>
                    <a:lnTo>
                      <a:pt x="24" y="20"/>
                    </a:lnTo>
                    <a:lnTo>
                      <a:pt x="20" y="20"/>
                    </a:lnTo>
                    <a:lnTo>
                      <a:pt x="16" y="22"/>
                    </a:lnTo>
                    <a:lnTo>
                      <a:pt x="12" y="24"/>
                    </a:lnTo>
                    <a:lnTo>
                      <a:pt x="12" y="24"/>
                    </a:lnTo>
                    <a:lnTo>
                      <a:pt x="8" y="26"/>
                    </a:lnTo>
                    <a:lnTo>
                      <a:pt x="6" y="26"/>
                    </a:lnTo>
                    <a:lnTo>
                      <a:pt x="0" y="16"/>
                    </a:lnTo>
                    <a:lnTo>
                      <a:pt x="0" y="16"/>
                    </a:lnTo>
                    <a:lnTo>
                      <a:pt x="4" y="16"/>
                    </a:lnTo>
                    <a:lnTo>
                      <a:pt x="4" y="16"/>
                    </a:lnTo>
                    <a:lnTo>
                      <a:pt x="4" y="12"/>
                    </a:lnTo>
                    <a:lnTo>
                      <a:pt x="4" y="8"/>
                    </a:lnTo>
                    <a:lnTo>
                      <a:pt x="4" y="8"/>
                    </a:lnTo>
                    <a:lnTo>
                      <a:pt x="4" y="4"/>
                    </a:lnTo>
                    <a:lnTo>
                      <a:pt x="4" y="2"/>
                    </a:lnTo>
                    <a:lnTo>
                      <a:pt x="4" y="2"/>
                    </a:lnTo>
                    <a:lnTo>
                      <a:pt x="6" y="2"/>
                    </a:lnTo>
                    <a:lnTo>
                      <a:pt x="10" y="2"/>
                    </a:lnTo>
                    <a:lnTo>
                      <a:pt x="10" y="2"/>
                    </a:lnTo>
                    <a:lnTo>
                      <a:pt x="12" y="4"/>
                    </a:lnTo>
                    <a:lnTo>
                      <a:pt x="16" y="6"/>
                    </a:lnTo>
                    <a:lnTo>
                      <a:pt x="20" y="4"/>
                    </a:lnTo>
                    <a:lnTo>
                      <a:pt x="22" y="2"/>
                    </a:lnTo>
                    <a:lnTo>
                      <a:pt x="22" y="2"/>
                    </a:lnTo>
                    <a:lnTo>
                      <a:pt x="26" y="0"/>
                    </a:lnTo>
                    <a:lnTo>
                      <a:pt x="28" y="2"/>
                    </a:lnTo>
                    <a:lnTo>
                      <a:pt x="30" y="6"/>
                    </a:lnTo>
                    <a:lnTo>
                      <a:pt x="28" y="18"/>
                    </a:lnTo>
                    <a:lnTo>
                      <a:pt x="28" y="18"/>
                    </a:lnTo>
                    <a:lnTo>
                      <a:pt x="30" y="18"/>
                    </a:lnTo>
                    <a:lnTo>
                      <a:pt x="30" y="16"/>
                    </a:lnTo>
                    <a:lnTo>
                      <a:pt x="30" y="16"/>
                    </a:lnTo>
                    <a:lnTo>
                      <a:pt x="30" y="16"/>
                    </a:lnTo>
                    <a:lnTo>
                      <a:pt x="30" y="16"/>
                    </a:lnTo>
                    <a:lnTo>
                      <a:pt x="30" y="10"/>
                    </a:lnTo>
                    <a:lnTo>
                      <a:pt x="32" y="6"/>
                    </a:lnTo>
                    <a:lnTo>
                      <a:pt x="32" y="6"/>
                    </a:lnTo>
                    <a:lnTo>
                      <a:pt x="32" y="6"/>
                    </a:lnTo>
                    <a:lnTo>
                      <a:pt x="32" y="6"/>
                    </a:lnTo>
                    <a:lnTo>
                      <a:pt x="48" y="12"/>
                    </a:lnTo>
                    <a:lnTo>
                      <a:pt x="56" y="14"/>
                    </a:lnTo>
                    <a:lnTo>
                      <a:pt x="60" y="14"/>
                    </a:lnTo>
                    <a:lnTo>
                      <a:pt x="64" y="12"/>
                    </a:lnTo>
                    <a:lnTo>
                      <a:pt x="64" y="12"/>
                    </a:lnTo>
                    <a:lnTo>
                      <a:pt x="66" y="14"/>
                    </a:lnTo>
                    <a:lnTo>
                      <a:pt x="66" y="16"/>
                    </a:lnTo>
                    <a:lnTo>
                      <a:pt x="6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0" name="Freeform 90">
                <a:extLst>
                  <a:ext uri="{FF2B5EF4-FFF2-40B4-BE49-F238E27FC236}">
                    <a16:creationId xmlns:a16="http://schemas.microsoft.com/office/drawing/2014/main" id="{4F5B7EB9-61DC-1028-D74C-3978DBB31FBD}"/>
                  </a:ext>
                </a:extLst>
              </p:cNvPr>
              <p:cNvSpPr>
                <a:spLocks/>
              </p:cNvSpPr>
              <p:nvPr/>
            </p:nvSpPr>
            <p:spPr bwMode="auto">
              <a:xfrm>
                <a:off x="3868" y="1467"/>
                <a:ext cx="42" cy="30"/>
              </a:xfrm>
              <a:custGeom>
                <a:avLst/>
                <a:gdLst>
                  <a:gd name="T0" fmla="*/ 40 w 42"/>
                  <a:gd name="T1" fmla="*/ 26 h 30"/>
                  <a:gd name="T2" fmla="*/ 40 w 42"/>
                  <a:gd name="T3" fmla="*/ 26 h 30"/>
                  <a:gd name="T4" fmla="*/ 34 w 42"/>
                  <a:gd name="T5" fmla="*/ 22 h 30"/>
                  <a:gd name="T6" fmla="*/ 30 w 42"/>
                  <a:gd name="T7" fmla="*/ 20 h 30"/>
                  <a:gd name="T8" fmla="*/ 24 w 42"/>
                  <a:gd name="T9" fmla="*/ 22 h 30"/>
                  <a:gd name="T10" fmla="*/ 18 w 42"/>
                  <a:gd name="T11" fmla="*/ 30 h 30"/>
                  <a:gd name="T12" fmla="*/ 18 w 42"/>
                  <a:gd name="T13" fmla="*/ 30 h 30"/>
                  <a:gd name="T14" fmla="*/ 20 w 42"/>
                  <a:gd name="T15" fmla="*/ 22 h 30"/>
                  <a:gd name="T16" fmla="*/ 18 w 42"/>
                  <a:gd name="T17" fmla="*/ 18 h 30"/>
                  <a:gd name="T18" fmla="*/ 16 w 42"/>
                  <a:gd name="T19" fmla="*/ 16 h 30"/>
                  <a:gd name="T20" fmla="*/ 14 w 42"/>
                  <a:gd name="T21" fmla="*/ 16 h 30"/>
                  <a:gd name="T22" fmla="*/ 14 w 42"/>
                  <a:gd name="T23" fmla="*/ 16 h 30"/>
                  <a:gd name="T24" fmla="*/ 8 w 42"/>
                  <a:gd name="T25" fmla="*/ 18 h 30"/>
                  <a:gd name="T26" fmla="*/ 4 w 42"/>
                  <a:gd name="T27" fmla="*/ 18 h 30"/>
                  <a:gd name="T28" fmla="*/ 0 w 42"/>
                  <a:gd name="T29" fmla="*/ 14 h 30"/>
                  <a:gd name="T30" fmla="*/ 0 w 42"/>
                  <a:gd name="T31" fmla="*/ 14 h 30"/>
                  <a:gd name="T32" fmla="*/ 0 w 42"/>
                  <a:gd name="T33" fmla="*/ 14 h 30"/>
                  <a:gd name="T34" fmla="*/ 4 w 42"/>
                  <a:gd name="T35" fmla="*/ 12 h 30"/>
                  <a:gd name="T36" fmla="*/ 4 w 42"/>
                  <a:gd name="T37" fmla="*/ 10 h 30"/>
                  <a:gd name="T38" fmla="*/ 6 w 42"/>
                  <a:gd name="T39" fmla="*/ 6 h 30"/>
                  <a:gd name="T40" fmla="*/ 6 w 42"/>
                  <a:gd name="T41" fmla="*/ 6 h 30"/>
                  <a:gd name="T42" fmla="*/ 6 w 42"/>
                  <a:gd name="T43" fmla="*/ 6 h 30"/>
                  <a:gd name="T44" fmla="*/ 6 w 42"/>
                  <a:gd name="T45" fmla="*/ 4 h 30"/>
                  <a:gd name="T46" fmla="*/ 8 w 42"/>
                  <a:gd name="T47" fmla="*/ 6 h 30"/>
                  <a:gd name="T48" fmla="*/ 10 w 42"/>
                  <a:gd name="T49" fmla="*/ 6 h 30"/>
                  <a:gd name="T50" fmla="*/ 12 w 42"/>
                  <a:gd name="T51" fmla="*/ 4 h 30"/>
                  <a:gd name="T52" fmla="*/ 12 w 42"/>
                  <a:gd name="T53" fmla="*/ 4 h 30"/>
                  <a:gd name="T54" fmla="*/ 18 w 42"/>
                  <a:gd name="T55" fmla="*/ 6 h 30"/>
                  <a:gd name="T56" fmla="*/ 22 w 42"/>
                  <a:gd name="T57" fmla="*/ 6 h 30"/>
                  <a:gd name="T58" fmla="*/ 22 w 42"/>
                  <a:gd name="T59" fmla="*/ 6 h 30"/>
                  <a:gd name="T60" fmla="*/ 24 w 42"/>
                  <a:gd name="T61" fmla="*/ 14 h 30"/>
                  <a:gd name="T62" fmla="*/ 26 w 42"/>
                  <a:gd name="T63" fmla="*/ 16 h 30"/>
                  <a:gd name="T64" fmla="*/ 28 w 42"/>
                  <a:gd name="T65" fmla="*/ 14 h 30"/>
                  <a:gd name="T66" fmla="*/ 28 w 42"/>
                  <a:gd name="T67" fmla="*/ 14 h 30"/>
                  <a:gd name="T68" fmla="*/ 32 w 42"/>
                  <a:gd name="T69" fmla="*/ 10 h 30"/>
                  <a:gd name="T70" fmla="*/ 32 w 42"/>
                  <a:gd name="T71" fmla="*/ 10 h 30"/>
                  <a:gd name="T72" fmla="*/ 34 w 42"/>
                  <a:gd name="T73" fmla="*/ 8 h 30"/>
                  <a:gd name="T74" fmla="*/ 36 w 42"/>
                  <a:gd name="T75" fmla="*/ 6 h 30"/>
                  <a:gd name="T76" fmla="*/ 38 w 42"/>
                  <a:gd name="T77" fmla="*/ 0 h 30"/>
                  <a:gd name="T78" fmla="*/ 38 w 42"/>
                  <a:gd name="T79" fmla="*/ 0 h 30"/>
                  <a:gd name="T80" fmla="*/ 42 w 42"/>
                  <a:gd name="T81" fmla="*/ 4 h 30"/>
                  <a:gd name="T82" fmla="*/ 42 w 42"/>
                  <a:gd name="T83" fmla="*/ 4 h 30"/>
                  <a:gd name="T84" fmla="*/ 42 w 42"/>
                  <a:gd name="T85" fmla="*/ 8 h 30"/>
                  <a:gd name="T86" fmla="*/ 40 w 42"/>
                  <a:gd name="T87" fmla="*/ 14 h 30"/>
                  <a:gd name="T88" fmla="*/ 40 w 42"/>
                  <a:gd name="T89" fmla="*/ 20 h 30"/>
                  <a:gd name="T90" fmla="*/ 40 w 42"/>
                  <a:gd name="T91" fmla="*/ 26 h 30"/>
                  <a:gd name="T92" fmla="*/ 40 w 42"/>
                  <a:gd name="T9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30">
                    <a:moveTo>
                      <a:pt x="40" y="26"/>
                    </a:moveTo>
                    <a:lnTo>
                      <a:pt x="40" y="26"/>
                    </a:lnTo>
                    <a:lnTo>
                      <a:pt x="34" y="22"/>
                    </a:lnTo>
                    <a:lnTo>
                      <a:pt x="30" y="20"/>
                    </a:lnTo>
                    <a:lnTo>
                      <a:pt x="24" y="22"/>
                    </a:lnTo>
                    <a:lnTo>
                      <a:pt x="18" y="30"/>
                    </a:lnTo>
                    <a:lnTo>
                      <a:pt x="18" y="30"/>
                    </a:lnTo>
                    <a:lnTo>
                      <a:pt x="20" y="22"/>
                    </a:lnTo>
                    <a:lnTo>
                      <a:pt x="18" y="18"/>
                    </a:lnTo>
                    <a:lnTo>
                      <a:pt x="16" y="16"/>
                    </a:lnTo>
                    <a:lnTo>
                      <a:pt x="14" y="16"/>
                    </a:lnTo>
                    <a:lnTo>
                      <a:pt x="14" y="16"/>
                    </a:lnTo>
                    <a:lnTo>
                      <a:pt x="8" y="18"/>
                    </a:lnTo>
                    <a:lnTo>
                      <a:pt x="4" y="18"/>
                    </a:lnTo>
                    <a:lnTo>
                      <a:pt x="0" y="14"/>
                    </a:lnTo>
                    <a:lnTo>
                      <a:pt x="0" y="14"/>
                    </a:lnTo>
                    <a:lnTo>
                      <a:pt x="0" y="14"/>
                    </a:lnTo>
                    <a:lnTo>
                      <a:pt x="4" y="12"/>
                    </a:lnTo>
                    <a:lnTo>
                      <a:pt x="4" y="10"/>
                    </a:lnTo>
                    <a:lnTo>
                      <a:pt x="6" y="6"/>
                    </a:lnTo>
                    <a:lnTo>
                      <a:pt x="6" y="6"/>
                    </a:lnTo>
                    <a:lnTo>
                      <a:pt x="6" y="6"/>
                    </a:lnTo>
                    <a:lnTo>
                      <a:pt x="6" y="4"/>
                    </a:lnTo>
                    <a:lnTo>
                      <a:pt x="8" y="6"/>
                    </a:lnTo>
                    <a:lnTo>
                      <a:pt x="10" y="6"/>
                    </a:lnTo>
                    <a:lnTo>
                      <a:pt x="12" y="4"/>
                    </a:lnTo>
                    <a:lnTo>
                      <a:pt x="12" y="4"/>
                    </a:lnTo>
                    <a:lnTo>
                      <a:pt x="18" y="6"/>
                    </a:lnTo>
                    <a:lnTo>
                      <a:pt x="22" y="6"/>
                    </a:lnTo>
                    <a:lnTo>
                      <a:pt x="22" y="6"/>
                    </a:lnTo>
                    <a:lnTo>
                      <a:pt x="24" y="14"/>
                    </a:lnTo>
                    <a:lnTo>
                      <a:pt x="26" y="16"/>
                    </a:lnTo>
                    <a:lnTo>
                      <a:pt x="28" y="14"/>
                    </a:lnTo>
                    <a:lnTo>
                      <a:pt x="28" y="14"/>
                    </a:lnTo>
                    <a:lnTo>
                      <a:pt x="32" y="10"/>
                    </a:lnTo>
                    <a:lnTo>
                      <a:pt x="32" y="10"/>
                    </a:lnTo>
                    <a:lnTo>
                      <a:pt x="34" y="8"/>
                    </a:lnTo>
                    <a:lnTo>
                      <a:pt x="36" y="6"/>
                    </a:lnTo>
                    <a:lnTo>
                      <a:pt x="38" y="0"/>
                    </a:lnTo>
                    <a:lnTo>
                      <a:pt x="38" y="0"/>
                    </a:lnTo>
                    <a:lnTo>
                      <a:pt x="42" y="4"/>
                    </a:lnTo>
                    <a:lnTo>
                      <a:pt x="42" y="4"/>
                    </a:lnTo>
                    <a:lnTo>
                      <a:pt x="42" y="8"/>
                    </a:lnTo>
                    <a:lnTo>
                      <a:pt x="40" y="14"/>
                    </a:lnTo>
                    <a:lnTo>
                      <a:pt x="40" y="20"/>
                    </a:lnTo>
                    <a:lnTo>
                      <a:pt x="40" y="26"/>
                    </a:lnTo>
                    <a:lnTo>
                      <a:pt x="4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1" name="Freeform 91">
                <a:extLst>
                  <a:ext uri="{FF2B5EF4-FFF2-40B4-BE49-F238E27FC236}">
                    <a16:creationId xmlns:a16="http://schemas.microsoft.com/office/drawing/2014/main" id="{9E629AF1-BE1F-B055-D739-45A45BCD1B0B}"/>
                  </a:ext>
                </a:extLst>
              </p:cNvPr>
              <p:cNvSpPr>
                <a:spLocks/>
              </p:cNvSpPr>
              <p:nvPr/>
            </p:nvSpPr>
            <p:spPr bwMode="auto">
              <a:xfrm>
                <a:off x="3826" y="1467"/>
                <a:ext cx="38" cy="14"/>
              </a:xfrm>
              <a:custGeom>
                <a:avLst/>
                <a:gdLst>
                  <a:gd name="T0" fmla="*/ 38 w 38"/>
                  <a:gd name="T1" fmla="*/ 6 h 14"/>
                  <a:gd name="T2" fmla="*/ 38 w 38"/>
                  <a:gd name="T3" fmla="*/ 6 h 14"/>
                  <a:gd name="T4" fmla="*/ 36 w 38"/>
                  <a:gd name="T5" fmla="*/ 12 h 14"/>
                  <a:gd name="T6" fmla="*/ 36 w 38"/>
                  <a:gd name="T7" fmla="*/ 12 h 14"/>
                  <a:gd name="T8" fmla="*/ 28 w 38"/>
                  <a:gd name="T9" fmla="*/ 14 h 14"/>
                  <a:gd name="T10" fmla="*/ 18 w 38"/>
                  <a:gd name="T11" fmla="*/ 14 h 14"/>
                  <a:gd name="T12" fmla="*/ 10 w 38"/>
                  <a:gd name="T13" fmla="*/ 14 h 14"/>
                  <a:gd name="T14" fmla="*/ 6 w 38"/>
                  <a:gd name="T15" fmla="*/ 14 h 14"/>
                  <a:gd name="T16" fmla="*/ 0 w 38"/>
                  <a:gd name="T17" fmla="*/ 10 h 14"/>
                  <a:gd name="T18" fmla="*/ 0 w 38"/>
                  <a:gd name="T19" fmla="*/ 10 h 14"/>
                  <a:gd name="T20" fmla="*/ 6 w 38"/>
                  <a:gd name="T21" fmla="*/ 8 h 14"/>
                  <a:gd name="T22" fmla="*/ 12 w 38"/>
                  <a:gd name="T23" fmla="*/ 4 h 14"/>
                  <a:gd name="T24" fmla="*/ 18 w 38"/>
                  <a:gd name="T25" fmla="*/ 2 h 14"/>
                  <a:gd name="T26" fmla="*/ 20 w 38"/>
                  <a:gd name="T27" fmla="*/ 4 h 14"/>
                  <a:gd name="T28" fmla="*/ 22 w 38"/>
                  <a:gd name="T29" fmla="*/ 6 h 14"/>
                  <a:gd name="T30" fmla="*/ 22 w 38"/>
                  <a:gd name="T31" fmla="*/ 6 h 14"/>
                  <a:gd name="T32" fmla="*/ 24 w 38"/>
                  <a:gd name="T33" fmla="*/ 6 h 14"/>
                  <a:gd name="T34" fmla="*/ 26 w 38"/>
                  <a:gd name="T35" fmla="*/ 2 h 14"/>
                  <a:gd name="T36" fmla="*/ 26 w 38"/>
                  <a:gd name="T37" fmla="*/ 2 h 14"/>
                  <a:gd name="T38" fmla="*/ 28 w 38"/>
                  <a:gd name="T39" fmla="*/ 0 h 14"/>
                  <a:gd name="T40" fmla="*/ 30 w 38"/>
                  <a:gd name="T41" fmla="*/ 8 h 14"/>
                  <a:gd name="T42" fmla="*/ 30 w 38"/>
                  <a:gd name="T43" fmla="*/ 8 h 14"/>
                  <a:gd name="T44" fmla="*/ 30 w 38"/>
                  <a:gd name="T45" fmla="*/ 10 h 14"/>
                  <a:gd name="T46" fmla="*/ 30 w 38"/>
                  <a:gd name="T47" fmla="*/ 10 h 14"/>
                  <a:gd name="T48" fmla="*/ 34 w 38"/>
                  <a:gd name="T49" fmla="*/ 8 h 14"/>
                  <a:gd name="T50" fmla="*/ 34 w 38"/>
                  <a:gd name="T51" fmla="*/ 8 h 14"/>
                  <a:gd name="T52" fmla="*/ 36 w 38"/>
                  <a:gd name="T53" fmla="*/ 4 h 14"/>
                  <a:gd name="T54" fmla="*/ 38 w 38"/>
                  <a:gd name="T55" fmla="*/ 4 h 14"/>
                  <a:gd name="T56" fmla="*/ 38 w 38"/>
                  <a:gd name="T57" fmla="*/ 6 h 14"/>
                  <a:gd name="T58" fmla="*/ 38 w 38"/>
                  <a:gd name="T5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14">
                    <a:moveTo>
                      <a:pt x="38" y="6"/>
                    </a:moveTo>
                    <a:lnTo>
                      <a:pt x="38" y="6"/>
                    </a:lnTo>
                    <a:lnTo>
                      <a:pt x="36" y="12"/>
                    </a:lnTo>
                    <a:lnTo>
                      <a:pt x="36" y="12"/>
                    </a:lnTo>
                    <a:lnTo>
                      <a:pt x="28" y="14"/>
                    </a:lnTo>
                    <a:lnTo>
                      <a:pt x="18" y="14"/>
                    </a:lnTo>
                    <a:lnTo>
                      <a:pt x="10" y="14"/>
                    </a:lnTo>
                    <a:lnTo>
                      <a:pt x="6" y="14"/>
                    </a:lnTo>
                    <a:lnTo>
                      <a:pt x="0" y="10"/>
                    </a:lnTo>
                    <a:lnTo>
                      <a:pt x="0" y="10"/>
                    </a:lnTo>
                    <a:lnTo>
                      <a:pt x="6" y="8"/>
                    </a:lnTo>
                    <a:lnTo>
                      <a:pt x="12" y="4"/>
                    </a:lnTo>
                    <a:lnTo>
                      <a:pt x="18" y="2"/>
                    </a:lnTo>
                    <a:lnTo>
                      <a:pt x="20" y="4"/>
                    </a:lnTo>
                    <a:lnTo>
                      <a:pt x="22" y="6"/>
                    </a:lnTo>
                    <a:lnTo>
                      <a:pt x="22" y="6"/>
                    </a:lnTo>
                    <a:lnTo>
                      <a:pt x="24" y="6"/>
                    </a:lnTo>
                    <a:lnTo>
                      <a:pt x="26" y="2"/>
                    </a:lnTo>
                    <a:lnTo>
                      <a:pt x="26" y="2"/>
                    </a:lnTo>
                    <a:lnTo>
                      <a:pt x="28" y="0"/>
                    </a:lnTo>
                    <a:lnTo>
                      <a:pt x="30" y="8"/>
                    </a:lnTo>
                    <a:lnTo>
                      <a:pt x="30" y="8"/>
                    </a:lnTo>
                    <a:lnTo>
                      <a:pt x="30" y="10"/>
                    </a:lnTo>
                    <a:lnTo>
                      <a:pt x="30" y="10"/>
                    </a:lnTo>
                    <a:lnTo>
                      <a:pt x="34" y="8"/>
                    </a:lnTo>
                    <a:lnTo>
                      <a:pt x="34" y="8"/>
                    </a:lnTo>
                    <a:lnTo>
                      <a:pt x="36" y="4"/>
                    </a:lnTo>
                    <a:lnTo>
                      <a:pt x="38" y="4"/>
                    </a:lnTo>
                    <a:lnTo>
                      <a:pt x="38" y="6"/>
                    </a:lnTo>
                    <a:lnTo>
                      <a:pt x="3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2" name="Freeform 92">
                <a:extLst>
                  <a:ext uri="{FF2B5EF4-FFF2-40B4-BE49-F238E27FC236}">
                    <a16:creationId xmlns:a16="http://schemas.microsoft.com/office/drawing/2014/main" id="{8DEB9448-13C1-7612-B25B-B3431D33F986}"/>
                  </a:ext>
                </a:extLst>
              </p:cNvPr>
              <p:cNvSpPr>
                <a:spLocks/>
              </p:cNvSpPr>
              <p:nvPr/>
            </p:nvSpPr>
            <p:spPr bwMode="auto">
              <a:xfrm>
                <a:off x="3906" y="1471"/>
                <a:ext cx="8" cy="22"/>
              </a:xfrm>
              <a:custGeom>
                <a:avLst/>
                <a:gdLst>
                  <a:gd name="T0" fmla="*/ 2 w 8"/>
                  <a:gd name="T1" fmla="*/ 22 h 22"/>
                  <a:gd name="T2" fmla="*/ 2 w 8"/>
                  <a:gd name="T3" fmla="*/ 22 h 22"/>
                  <a:gd name="T4" fmla="*/ 0 w 8"/>
                  <a:gd name="T5" fmla="*/ 14 h 22"/>
                  <a:gd name="T6" fmla="*/ 2 w 8"/>
                  <a:gd name="T7" fmla="*/ 10 h 22"/>
                  <a:gd name="T8" fmla="*/ 4 w 8"/>
                  <a:gd name="T9" fmla="*/ 0 h 22"/>
                  <a:gd name="T10" fmla="*/ 4 w 8"/>
                  <a:gd name="T11" fmla="*/ 0 h 22"/>
                  <a:gd name="T12" fmla="*/ 6 w 8"/>
                  <a:gd name="T13" fmla="*/ 2 h 22"/>
                  <a:gd name="T14" fmla="*/ 6 w 8"/>
                  <a:gd name="T15" fmla="*/ 6 h 22"/>
                  <a:gd name="T16" fmla="*/ 6 w 8"/>
                  <a:gd name="T17" fmla="*/ 6 h 22"/>
                  <a:gd name="T18" fmla="*/ 8 w 8"/>
                  <a:gd name="T19" fmla="*/ 16 h 22"/>
                  <a:gd name="T20" fmla="*/ 6 w 8"/>
                  <a:gd name="T21" fmla="*/ 20 h 22"/>
                  <a:gd name="T22" fmla="*/ 4 w 8"/>
                  <a:gd name="T23" fmla="*/ 22 h 22"/>
                  <a:gd name="T24" fmla="*/ 4 w 8"/>
                  <a:gd name="T25" fmla="*/ 22 h 22"/>
                  <a:gd name="T26" fmla="*/ 2 w 8"/>
                  <a:gd name="T27" fmla="*/ 22 h 22"/>
                  <a:gd name="T28" fmla="*/ 2 w 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2">
                    <a:moveTo>
                      <a:pt x="2" y="22"/>
                    </a:moveTo>
                    <a:lnTo>
                      <a:pt x="2" y="22"/>
                    </a:lnTo>
                    <a:lnTo>
                      <a:pt x="0" y="14"/>
                    </a:lnTo>
                    <a:lnTo>
                      <a:pt x="2" y="10"/>
                    </a:lnTo>
                    <a:lnTo>
                      <a:pt x="4" y="0"/>
                    </a:lnTo>
                    <a:lnTo>
                      <a:pt x="4" y="0"/>
                    </a:lnTo>
                    <a:lnTo>
                      <a:pt x="6" y="2"/>
                    </a:lnTo>
                    <a:lnTo>
                      <a:pt x="6" y="6"/>
                    </a:lnTo>
                    <a:lnTo>
                      <a:pt x="6" y="6"/>
                    </a:lnTo>
                    <a:lnTo>
                      <a:pt x="8" y="16"/>
                    </a:lnTo>
                    <a:lnTo>
                      <a:pt x="6" y="20"/>
                    </a:lnTo>
                    <a:lnTo>
                      <a:pt x="4" y="22"/>
                    </a:lnTo>
                    <a:lnTo>
                      <a:pt x="4" y="22"/>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3" name="Freeform 93">
                <a:extLst>
                  <a:ext uri="{FF2B5EF4-FFF2-40B4-BE49-F238E27FC236}">
                    <a16:creationId xmlns:a16="http://schemas.microsoft.com/office/drawing/2014/main" id="{A7AE8982-387E-9D85-50A5-8F65F94D6D5E}"/>
                  </a:ext>
                </a:extLst>
              </p:cNvPr>
              <p:cNvSpPr>
                <a:spLocks/>
              </p:cNvSpPr>
              <p:nvPr/>
            </p:nvSpPr>
            <p:spPr bwMode="auto">
              <a:xfrm>
                <a:off x="3920" y="1463"/>
                <a:ext cx="12" cy="8"/>
              </a:xfrm>
              <a:custGeom>
                <a:avLst/>
                <a:gdLst>
                  <a:gd name="T0" fmla="*/ 6 w 12"/>
                  <a:gd name="T1" fmla="*/ 6 h 8"/>
                  <a:gd name="T2" fmla="*/ 6 w 12"/>
                  <a:gd name="T3" fmla="*/ 6 h 8"/>
                  <a:gd name="T4" fmla="*/ 2 w 12"/>
                  <a:gd name="T5" fmla="*/ 6 h 8"/>
                  <a:gd name="T6" fmla="*/ 0 w 12"/>
                  <a:gd name="T7" fmla="*/ 4 h 8"/>
                  <a:gd name="T8" fmla="*/ 0 w 12"/>
                  <a:gd name="T9" fmla="*/ 4 h 8"/>
                  <a:gd name="T10" fmla="*/ 0 w 12"/>
                  <a:gd name="T11" fmla="*/ 0 h 8"/>
                  <a:gd name="T12" fmla="*/ 0 w 12"/>
                  <a:gd name="T13" fmla="*/ 0 h 8"/>
                  <a:gd name="T14" fmla="*/ 4 w 12"/>
                  <a:gd name="T15" fmla="*/ 0 h 8"/>
                  <a:gd name="T16" fmla="*/ 4 w 12"/>
                  <a:gd name="T17" fmla="*/ 0 h 8"/>
                  <a:gd name="T18" fmla="*/ 12 w 12"/>
                  <a:gd name="T19" fmla="*/ 0 h 8"/>
                  <a:gd name="T20" fmla="*/ 12 w 12"/>
                  <a:gd name="T21" fmla="*/ 0 h 8"/>
                  <a:gd name="T22" fmla="*/ 12 w 12"/>
                  <a:gd name="T23" fmla="*/ 6 h 8"/>
                  <a:gd name="T24" fmla="*/ 10 w 12"/>
                  <a:gd name="T25" fmla="*/ 8 h 8"/>
                  <a:gd name="T26" fmla="*/ 6 w 12"/>
                  <a:gd name="T27" fmla="*/ 6 h 8"/>
                  <a:gd name="T28" fmla="*/ 6 w 12"/>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8">
                    <a:moveTo>
                      <a:pt x="6" y="6"/>
                    </a:moveTo>
                    <a:lnTo>
                      <a:pt x="6" y="6"/>
                    </a:lnTo>
                    <a:lnTo>
                      <a:pt x="2" y="6"/>
                    </a:lnTo>
                    <a:lnTo>
                      <a:pt x="0" y="4"/>
                    </a:lnTo>
                    <a:lnTo>
                      <a:pt x="0" y="4"/>
                    </a:lnTo>
                    <a:lnTo>
                      <a:pt x="0" y="0"/>
                    </a:lnTo>
                    <a:lnTo>
                      <a:pt x="0" y="0"/>
                    </a:lnTo>
                    <a:lnTo>
                      <a:pt x="4" y="0"/>
                    </a:lnTo>
                    <a:lnTo>
                      <a:pt x="4" y="0"/>
                    </a:lnTo>
                    <a:lnTo>
                      <a:pt x="12" y="0"/>
                    </a:lnTo>
                    <a:lnTo>
                      <a:pt x="12" y="0"/>
                    </a:lnTo>
                    <a:lnTo>
                      <a:pt x="12" y="6"/>
                    </a:lnTo>
                    <a:lnTo>
                      <a:pt x="10" y="8"/>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4" name="Freeform 94">
                <a:extLst>
                  <a:ext uri="{FF2B5EF4-FFF2-40B4-BE49-F238E27FC236}">
                    <a16:creationId xmlns:a16="http://schemas.microsoft.com/office/drawing/2014/main" id="{B047EA40-F4C9-D61E-4576-2379D72E4072}"/>
                  </a:ext>
                </a:extLst>
              </p:cNvPr>
              <p:cNvSpPr>
                <a:spLocks/>
              </p:cNvSpPr>
              <p:nvPr/>
            </p:nvSpPr>
            <p:spPr bwMode="auto">
              <a:xfrm>
                <a:off x="3910" y="1477"/>
                <a:ext cx="6" cy="18"/>
              </a:xfrm>
              <a:custGeom>
                <a:avLst/>
                <a:gdLst>
                  <a:gd name="T0" fmla="*/ 0 w 6"/>
                  <a:gd name="T1" fmla="*/ 16 h 18"/>
                  <a:gd name="T2" fmla="*/ 0 w 6"/>
                  <a:gd name="T3" fmla="*/ 16 h 18"/>
                  <a:gd name="T4" fmla="*/ 2 w 6"/>
                  <a:gd name="T5" fmla="*/ 10 h 18"/>
                  <a:gd name="T6" fmla="*/ 2 w 6"/>
                  <a:gd name="T7" fmla="*/ 0 h 18"/>
                  <a:gd name="T8" fmla="*/ 2 w 6"/>
                  <a:gd name="T9" fmla="*/ 0 h 18"/>
                  <a:gd name="T10" fmla="*/ 4 w 6"/>
                  <a:gd name="T11" fmla="*/ 0 h 18"/>
                  <a:gd name="T12" fmla="*/ 6 w 6"/>
                  <a:gd name="T13" fmla="*/ 4 h 18"/>
                  <a:gd name="T14" fmla="*/ 6 w 6"/>
                  <a:gd name="T15" fmla="*/ 4 h 18"/>
                  <a:gd name="T16" fmla="*/ 6 w 6"/>
                  <a:gd name="T17" fmla="*/ 8 h 18"/>
                  <a:gd name="T18" fmla="*/ 4 w 6"/>
                  <a:gd name="T19" fmla="*/ 14 h 18"/>
                  <a:gd name="T20" fmla="*/ 2 w 6"/>
                  <a:gd name="T21" fmla="*/ 18 h 18"/>
                  <a:gd name="T22" fmla="*/ 2 w 6"/>
                  <a:gd name="T23" fmla="*/ 18 h 18"/>
                  <a:gd name="T24" fmla="*/ 0 w 6"/>
                  <a:gd name="T25" fmla="*/ 16 h 18"/>
                  <a:gd name="T26" fmla="*/ 0 w 6"/>
                  <a:gd name="T2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8">
                    <a:moveTo>
                      <a:pt x="0" y="16"/>
                    </a:moveTo>
                    <a:lnTo>
                      <a:pt x="0" y="16"/>
                    </a:lnTo>
                    <a:lnTo>
                      <a:pt x="2" y="10"/>
                    </a:lnTo>
                    <a:lnTo>
                      <a:pt x="2" y="0"/>
                    </a:lnTo>
                    <a:lnTo>
                      <a:pt x="2" y="0"/>
                    </a:lnTo>
                    <a:lnTo>
                      <a:pt x="4" y="0"/>
                    </a:lnTo>
                    <a:lnTo>
                      <a:pt x="6" y="4"/>
                    </a:lnTo>
                    <a:lnTo>
                      <a:pt x="6" y="4"/>
                    </a:lnTo>
                    <a:lnTo>
                      <a:pt x="6" y="8"/>
                    </a:lnTo>
                    <a:lnTo>
                      <a:pt x="4" y="14"/>
                    </a:lnTo>
                    <a:lnTo>
                      <a:pt x="2" y="18"/>
                    </a:lnTo>
                    <a:lnTo>
                      <a:pt x="2"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5" name="Freeform 95">
                <a:extLst>
                  <a:ext uri="{FF2B5EF4-FFF2-40B4-BE49-F238E27FC236}">
                    <a16:creationId xmlns:a16="http://schemas.microsoft.com/office/drawing/2014/main" id="{0B611ABA-4464-5690-D0BA-25C2CCF65F5E}"/>
                  </a:ext>
                </a:extLst>
              </p:cNvPr>
              <p:cNvSpPr>
                <a:spLocks/>
              </p:cNvSpPr>
              <p:nvPr/>
            </p:nvSpPr>
            <p:spPr bwMode="auto">
              <a:xfrm>
                <a:off x="3890" y="1473"/>
                <a:ext cx="6" cy="12"/>
              </a:xfrm>
              <a:custGeom>
                <a:avLst/>
                <a:gdLst>
                  <a:gd name="T0" fmla="*/ 6 w 6"/>
                  <a:gd name="T1" fmla="*/ 8 h 12"/>
                  <a:gd name="T2" fmla="*/ 6 w 6"/>
                  <a:gd name="T3" fmla="*/ 8 h 12"/>
                  <a:gd name="T4" fmla="*/ 4 w 6"/>
                  <a:gd name="T5" fmla="*/ 12 h 12"/>
                  <a:gd name="T6" fmla="*/ 2 w 6"/>
                  <a:gd name="T7" fmla="*/ 12 h 12"/>
                  <a:gd name="T8" fmla="*/ 0 w 6"/>
                  <a:gd name="T9" fmla="*/ 0 h 12"/>
                  <a:gd name="T10" fmla="*/ 0 w 6"/>
                  <a:gd name="T11" fmla="*/ 0 h 12"/>
                  <a:gd name="T12" fmla="*/ 2 w 6"/>
                  <a:gd name="T13" fmla="*/ 0 h 12"/>
                  <a:gd name="T14" fmla="*/ 4 w 6"/>
                  <a:gd name="T15" fmla="*/ 4 h 12"/>
                  <a:gd name="T16" fmla="*/ 4 w 6"/>
                  <a:gd name="T17" fmla="*/ 6 h 12"/>
                  <a:gd name="T18" fmla="*/ 6 w 6"/>
                  <a:gd name="T19" fmla="*/ 8 h 12"/>
                  <a:gd name="T20" fmla="*/ 6 w 6"/>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6" y="8"/>
                    </a:moveTo>
                    <a:lnTo>
                      <a:pt x="6" y="8"/>
                    </a:lnTo>
                    <a:lnTo>
                      <a:pt x="4" y="12"/>
                    </a:lnTo>
                    <a:lnTo>
                      <a:pt x="2" y="12"/>
                    </a:lnTo>
                    <a:lnTo>
                      <a:pt x="0" y="0"/>
                    </a:lnTo>
                    <a:lnTo>
                      <a:pt x="0" y="0"/>
                    </a:lnTo>
                    <a:lnTo>
                      <a:pt x="2" y="0"/>
                    </a:lnTo>
                    <a:lnTo>
                      <a:pt x="4" y="4"/>
                    </a:lnTo>
                    <a:lnTo>
                      <a:pt x="4" y="6"/>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6" name="Freeform 96">
                <a:extLst>
                  <a:ext uri="{FF2B5EF4-FFF2-40B4-BE49-F238E27FC236}">
                    <a16:creationId xmlns:a16="http://schemas.microsoft.com/office/drawing/2014/main" id="{7DB775F1-5694-87B9-FBCA-387C7DE5AE7B}"/>
                  </a:ext>
                </a:extLst>
              </p:cNvPr>
              <p:cNvSpPr>
                <a:spLocks/>
              </p:cNvSpPr>
              <p:nvPr/>
            </p:nvSpPr>
            <p:spPr bwMode="auto">
              <a:xfrm>
                <a:off x="3874" y="1469"/>
                <a:ext cx="6" cy="8"/>
              </a:xfrm>
              <a:custGeom>
                <a:avLst/>
                <a:gdLst>
                  <a:gd name="T0" fmla="*/ 6 w 6"/>
                  <a:gd name="T1" fmla="*/ 2 h 8"/>
                  <a:gd name="T2" fmla="*/ 6 w 6"/>
                  <a:gd name="T3" fmla="*/ 2 h 8"/>
                  <a:gd name="T4" fmla="*/ 6 w 6"/>
                  <a:gd name="T5" fmla="*/ 8 h 8"/>
                  <a:gd name="T6" fmla="*/ 4 w 6"/>
                  <a:gd name="T7" fmla="*/ 8 h 8"/>
                  <a:gd name="T8" fmla="*/ 4 w 6"/>
                  <a:gd name="T9" fmla="*/ 8 h 8"/>
                  <a:gd name="T10" fmla="*/ 2 w 6"/>
                  <a:gd name="T11" fmla="*/ 6 h 8"/>
                  <a:gd name="T12" fmla="*/ 0 w 6"/>
                  <a:gd name="T13" fmla="*/ 4 h 8"/>
                  <a:gd name="T14" fmla="*/ 0 w 6"/>
                  <a:gd name="T15" fmla="*/ 4 h 8"/>
                  <a:gd name="T16" fmla="*/ 0 w 6"/>
                  <a:gd name="T17" fmla="*/ 0 h 8"/>
                  <a:gd name="T18" fmla="*/ 2 w 6"/>
                  <a:gd name="T19" fmla="*/ 0 h 8"/>
                  <a:gd name="T20" fmla="*/ 4 w 6"/>
                  <a:gd name="T21" fmla="*/ 0 h 8"/>
                  <a:gd name="T22" fmla="*/ 6 w 6"/>
                  <a:gd name="T23" fmla="*/ 2 h 8"/>
                  <a:gd name="T24" fmla="*/ 6 w 6"/>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6" y="2"/>
                    </a:moveTo>
                    <a:lnTo>
                      <a:pt x="6" y="2"/>
                    </a:lnTo>
                    <a:lnTo>
                      <a:pt x="6" y="8"/>
                    </a:lnTo>
                    <a:lnTo>
                      <a:pt x="4" y="8"/>
                    </a:lnTo>
                    <a:lnTo>
                      <a:pt x="4" y="8"/>
                    </a:lnTo>
                    <a:lnTo>
                      <a:pt x="2" y="6"/>
                    </a:lnTo>
                    <a:lnTo>
                      <a:pt x="0" y="4"/>
                    </a:lnTo>
                    <a:lnTo>
                      <a:pt x="0" y="4"/>
                    </a:lnTo>
                    <a:lnTo>
                      <a:pt x="0" y="0"/>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7" name="Freeform 97">
                <a:extLst>
                  <a:ext uri="{FF2B5EF4-FFF2-40B4-BE49-F238E27FC236}">
                    <a16:creationId xmlns:a16="http://schemas.microsoft.com/office/drawing/2014/main" id="{0D5CB17A-E2FE-BADA-388C-CCD2A7185F6D}"/>
                  </a:ext>
                </a:extLst>
              </p:cNvPr>
              <p:cNvSpPr>
                <a:spLocks/>
              </p:cNvSpPr>
              <p:nvPr/>
            </p:nvSpPr>
            <p:spPr bwMode="auto">
              <a:xfrm>
                <a:off x="3796" y="1459"/>
                <a:ext cx="10" cy="12"/>
              </a:xfrm>
              <a:custGeom>
                <a:avLst/>
                <a:gdLst>
                  <a:gd name="T0" fmla="*/ 0 w 10"/>
                  <a:gd name="T1" fmla="*/ 8 h 12"/>
                  <a:gd name="T2" fmla="*/ 0 w 10"/>
                  <a:gd name="T3" fmla="*/ 8 h 12"/>
                  <a:gd name="T4" fmla="*/ 4 w 10"/>
                  <a:gd name="T5" fmla="*/ 2 h 12"/>
                  <a:gd name="T6" fmla="*/ 8 w 10"/>
                  <a:gd name="T7" fmla="*/ 0 h 12"/>
                  <a:gd name="T8" fmla="*/ 10 w 10"/>
                  <a:gd name="T9" fmla="*/ 4 h 12"/>
                  <a:gd name="T10" fmla="*/ 10 w 10"/>
                  <a:gd name="T11" fmla="*/ 4 h 12"/>
                  <a:gd name="T12" fmla="*/ 8 w 10"/>
                  <a:gd name="T13" fmla="*/ 2 h 12"/>
                  <a:gd name="T14" fmla="*/ 8 w 10"/>
                  <a:gd name="T15" fmla="*/ 4 h 12"/>
                  <a:gd name="T16" fmla="*/ 6 w 10"/>
                  <a:gd name="T17" fmla="*/ 6 h 12"/>
                  <a:gd name="T18" fmla="*/ 2 w 10"/>
                  <a:gd name="T19" fmla="*/ 10 h 12"/>
                  <a:gd name="T20" fmla="*/ 0 w 10"/>
                  <a:gd name="T21" fmla="*/ 12 h 12"/>
                  <a:gd name="T22" fmla="*/ 0 w 10"/>
                  <a:gd name="T23" fmla="*/ 12 h 12"/>
                  <a:gd name="T24" fmla="*/ 0 w 10"/>
                  <a:gd name="T25" fmla="*/ 12 h 12"/>
                  <a:gd name="T26" fmla="*/ 0 w 10"/>
                  <a:gd name="T27" fmla="*/ 12 h 12"/>
                  <a:gd name="T28" fmla="*/ 0 w 10"/>
                  <a:gd name="T29" fmla="*/ 8 h 12"/>
                  <a:gd name="T30" fmla="*/ 0 w 10"/>
                  <a:gd name="T31" fmla="*/ 8 h 12"/>
                  <a:gd name="T32" fmla="*/ 0 w 10"/>
                  <a:gd name="T33" fmla="*/ 8 h 12"/>
                  <a:gd name="T34" fmla="*/ 0 w 10"/>
                  <a:gd name="T3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2">
                    <a:moveTo>
                      <a:pt x="0" y="8"/>
                    </a:moveTo>
                    <a:lnTo>
                      <a:pt x="0" y="8"/>
                    </a:lnTo>
                    <a:lnTo>
                      <a:pt x="4" y="2"/>
                    </a:lnTo>
                    <a:lnTo>
                      <a:pt x="8" y="0"/>
                    </a:lnTo>
                    <a:lnTo>
                      <a:pt x="10" y="4"/>
                    </a:lnTo>
                    <a:lnTo>
                      <a:pt x="10" y="4"/>
                    </a:lnTo>
                    <a:lnTo>
                      <a:pt x="8" y="2"/>
                    </a:lnTo>
                    <a:lnTo>
                      <a:pt x="8" y="4"/>
                    </a:lnTo>
                    <a:lnTo>
                      <a:pt x="6" y="6"/>
                    </a:lnTo>
                    <a:lnTo>
                      <a:pt x="2" y="10"/>
                    </a:lnTo>
                    <a:lnTo>
                      <a:pt x="0" y="12"/>
                    </a:lnTo>
                    <a:lnTo>
                      <a:pt x="0" y="12"/>
                    </a:lnTo>
                    <a:lnTo>
                      <a:pt x="0" y="12"/>
                    </a:lnTo>
                    <a:lnTo>
                      <a:pt x="0" y="12"/>
                    </a:lnTo>
                    <a:lnTo>
                      <a:pt x="0" y="8"/>
                    </a:lnTo>
                    <a:lnTo>
                      <a:pt x="0"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8" name="Freeform 98">
                <a:extLst>
                  <a:ext uri="{FF2B5EF4-FFF2-40B4-BE49-F238E27FC236}">
                    <a16:creationId xmlns:a16="http://schemas.microsoft.com/office/drawing/2014/main" id="{F85C41AB-FAA4-41CA-4616-40DE9773B23C}"/>
                  </a:ext>
                </a:extLst>
              </p:cNvPr>
              <p:cNvSpPr>
                <a:spLocks/>
              </p:cNvSpPr>
              <p:nvPr/>
            </p:nvSpPr>
            <p:spPr bwMode="auto">
              <a:xfrm>
                <a:off x="3900" y="1467"/>
                <a:ext cx="6" cy="10"/>
              </a:xfrm>
              <a:custGeom>
                <a:avLst/>
                <a:gdLst>
                  <a:gd name="T0" fmla="*/ 6 w 6"/>
                  <a:gd name="T1" fmla="*/ 0 h 10"/>
                  <a:gd name="T2" fmla="*/ 6 w 6"/>
                  <a:gd name="T3" fmla="*/ 0 h 10"/>
                  <a:gd name="T4" fmla="*/ 4 w 6"/>
                  <a:gd name="T5" fmla="*/ 8 h 10"/>
                  <a:gd name="T6" fmla="*/ 2 w 6"/>
                  <a:gd name="T7" fmla="*/ 10 h 10"/>
                  <a:gd name="T8" fmla="*/ 0 w 6"/>
                  <a:gd name="T9" fmla="*/ 10 h 10"/>
                  <a:gd name="T10" fmla="*/ 0 w 6"/>
                  <a:gd name="T11" fmla="*/ 10 h 10"/>
                  <a:gd name="T12" fmla="*/ 2 w 6"/>
                  <a:gd name="T13" fmla="*/ 2 h 10"/>
                  <a:gd name="T14" fmla="*/ 4 w 6"/>
                  <a:gd name="T15" fmla="*/ 0 h 10"/>
                  <a:gd name="T16" fmla="*/ 6 w 6"/>
                  <a:gd name="T17" fmla="*/ 0 h 10"/>
                  <a:gd name="T18" fmla="*/ 6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6" y="0"/>
                    </a:moveTo>
                    <a:lnTo>
                      <a:pt x="6" y="0"/>
                    </a:lnTo>
                    <a:lnTo>
                      <a:pt x="4" y="8"/>
                    </a:lnTo>
                    <a:lnTo>
                      <a:pt x="2" y="10"/>
                    </a:lnTo>
                    <a:lnTo>
                      <a:pt x="0" y="10"/>
                    </a:lnTo>
                    <a:lnTo>
                      <a:pt x="0" y="10"/>
                    </a:lnTo>
                    <a:lnTo>
                      <a:pt x="2" y="2"/>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9" name="Freeform 99">
                <a:extLst>
                  <a:ext uri="{FF2B5EF4-FFF2-40B4-BE49-F238E27FC236}">
                    <a16:creationId xmlns:a16="http://schemas.microsoft.com/office/drawing/2014/main" id="{FB839DEC-C3B6-24A3-72D4-0D4C643C890F}"/>
                  </a:ext>
                </a:extLst>
              </p:cNvPr>
              <p:cNvSpPr>
                <a:spLocks/>
              </p:cNvSpPr>
              <p:nvPr/>
            </p:nvSpPr>
            <p:spPr bwMode="auto">
              <a:xfrm>
                <a:off x="3804" y="1463"/>
                <a:ext cx="6" cy="6"/>
              </a:xfrm>
              <a:custGeom>
                <a:avLst/>
                <a:gdLst>
                  <a:gd name="T0" fmla="*/ 2 w 6"/>
                  <a:gd name="T1" fmla="*/ 0 h 6"/>
                  <a:gd name="T2" fmla="*/ 2 w 6"/>
                  <a:gd name="T3" fmla="*/ 0 h 6"/>
                  <a:gd name="T4" fmla="*/ 6 w 6"/>
                  <a:gd name="T5" fmla="*/ 0 h 6"/>
                  <a:gd name="T6" fmla="*/ 6 w 6"/>
                  <a:gd name="T7" fmla="*/ 0 h 6"/>
                  <a:gd name="T8" fmla="*/ 6 w 6"/>
                  <a:gd name="T9" fmla="*/ 4 h 6"/>
                  <a:gd name="T10" fmla="*/ 4 w 6"/>
                  <a:gd name="T11" fmla="*/ 6 h 6"/>
                  <a:gd name="T12" fmla="*/ 2 w 6"/>
                  <a:gd name="T13" fmla="*/ 6 h 6"/>
                  <a:gd name="T14" fmla="*/ 0 w 6"/>
                  <a:gd name="T15" fmla="*/ 6 h 6"/>
                  <a:gd name="T16" fmla="*/ 0 w 6"/>
                  <a:gd name="T17" fmla="*/ 6 h 6"/>
                  <a:gd name="T18" fmla="*/ 2 w 6"/>
                  <a:gd name="T19" fmla="*/ 0 h 6"/>
                  <a:gd name="T20" fmla="*/ 2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0"/>
                    </a:moveTo>
                    <a:lnTo>
                      <a:pt x="2" y="0"/>
                    </a:lnTo>
                    <a:lnTo>
                      <a:pt x="6" y="0"/>
                    </a:lnTo>
                    <a:lnTo>
                      <a:pt x="6" y="0"/>
                    </a:lnTo>
                    <a:lnTo>
                      <a:pt x="6" y="4"/>
                    </a:lnTo>
                    <a:lnTo>
                      <a:pt x="4" y="6"/>
                    </a:lnTo>
                    <a:lnTo>
                      <a:pt x="2" y="6"/>
                    </a:lnTo>
                    <a:lnTo>
                      <a:pt x="0" y="6"/>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0" name="Freeform 100">
                <a:extLst>
                  <a:ext uri="{FF2B5EF4-FFF2-40B4-BE49-F238E27FC236}">
                    <a16:creationId xmlns:a16="http://schemas.microsoft.com/office/drawing/2014/main" id="{E5D0BBAB-7D1B-3354-FD5F-A1B895D9C922}"/>
                  </a:ext>
                </a:extLst>
              </p:cNvPr>
              <p:cNvSpPr>
                <a:spLocks/>
              </p:cNvSpPr>
              <p:nvPr/>
            </p:nvSpPr>
            <p:spPr bwMode="auto">
              <a:xfrm>
                <a:off x="3920" y="1473"/>
                <a:ext cx="4" cy="10"/>
              </a:xfrm>
              <a:custGeom>
                <a:avLst/>
                <a:gdLst>
                  <a:gd name="T0" fmla="*/ 0 w 4"/>
                  <a:gd name="T1" fmla="*/ 0 h 10"/>
                  <a:gd name="T2" fmla="*/ 0 w 4"/>
                  <a:gd name="T3" fmla="*/ 0 h 10"/>
                  <a:gd name="T4" fmla="*/ 2 w 4"/>
                  <a:gd name="T5" fmla="*/ 2 h 10"/>
                  <a:gd name="T6" fmla="*/ 4 w 4"/>
                  <a:gd name="T7" fmla="*/ 8 h 10"/>
                  <a:gd name="T8" fmla="*/ 4 w 4"/>
                  <a:gd name="T9" fmla="*/ 8 h 10"/>
                  <a:gd name="T10" fmla="*/ 2 w 4"/>
                  <a:gd name="T11" fmla="*/ 10 h 10"/>
                  <a:gd name="T12" fmla="*/ 2 w 4"/>
                  <a:gd name="T13" fmla="*/ 10 h 10"/>
                  <a:gd name="T14" fmla="*/ 0 w 4"/>
                  <a:gd name="T15" fmla="*/ 8 h 10"/>
                  <a:gd name="T16" fmla="*/ 0 w 4"/>
                  <a:gd name="T17" fmla="*/ 8 h 10"/>
                  <a:gd name="T18" fmla="*/ 0 w 4"/>
                  <a:gd name="T19" fmla="*/ 0 h 10"/>
                  <a:gd name="T20" fmla="*/ 0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0"/>
                    </a:moveTo>
                    <a:lnTo>
                      <a:pt x="0" y="0"/>
                    </a:lnTo>
                    <a:lnTo>
                      <a:pt x="2" y="2"/>
                    </a:lnTo>
                    <a:lnTo>
                      <a:pt x="4" y="8"/>
                    </a:lnTo>
                    <a:lnTo>
                      <a:pt x="4" y="8"/>
                    </a:lnTo>
                    <a:lnTo>
                      <a:pt x="2" y="10"/>
                    </a:lnTo>
                    <a:lnTo>
                      <a:pt x="2" y="10"/>
                    </a:lnTo>
                    <a:lnTo>
                      <a:pt x="0" y="8"/>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1" name="Freeform 101">
                <a:extLst>
                  <a:ext uri="{FF2B5EF4-FFF2-40B4-BE49-F238E27FC236}">
                    <a16:creationId xmlns:a16="http://schemas.microsoft.com/office/drawing/2014/main" id="{F77B42CC-3F51-ED03-E1E5-551CA4B4C50C}"/>
                  </a:ext>
                </a:extLst>
              </p:cNvPr>
              <p:cNvSpPr>
                <a:spLocks/>
              </p:cNvSpPr>
              <p:nvPr/>
            </p:nvSpPr>
            <p:spPr bwMode="auto">
              <a:xfrm>
                <a:off x="3868" y="1473"/>
                <a:ext cx="6" cy="8"/>
              </a:xfrm>
              <a:custGeom>
                <a:avLst/>
                <a:gdLst>
                  <a:gd name="T0" fmla="*/ 6 w 6"/>
                  <a:gd name="T1" fmla="*/ 0 h 8"/>
                  <a:gd name="T2" fmla="*/ 6 w 6"/>
                  <a:gd name="T3" fmla="*/ 0 h 8"/>
                  <a:gd name="T4" fmla="*/ 6 w 6"/>
                  <a:gd name="T5" fmla="*/ 8 h 8"/>
                  <a:gd name="T6" fmla="*/ 4 w 6"/>
                  <a:gd name="T7" fmla="*/ 8 h 8"/>
                  <a:gd name="T8" fmla="*/ 2 w 6"/>
                  <a:gd name="T9" fmla="*/ 8 h 8"/>
                  <a:gd name="T10" fmla="*/ 0 w 6"/>
                  <a:gd name="T11" fmla="*/ 8 h 8"/>
                  <a:gd name="T12" fmla="*/ 0 w 6"/>
                  <a:gd name="T13" fmla="*/ 8 h 8"/>
                  <a:gd name="T14" fmla="*/ 0 w 6"/>
                  <a:gd name="T15" fmla="*/ 4 h 8"/>
                  <a:gd name="T16" fmla="*/ 0 w 6"/>
                  <a:gd name="T17" fmla="*/ 4 h 8"/>
                  <a:gd name="T18" fmla="*/ 6 w 6"/>
                  <a:gd name="T19" fmla="*/ 0 h 8"/>
                  <a:gd name="T20" fmla="*/ 6 w 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0"/>
                    </a:moveTo>
                    <a:lnTo>
                      <a:pt x="6" y="0"/>
                    </a:lnTo>
                    <a:lnTo>
                      <a:pt x="6" y="8"/>
                    </a:lnTo>
                    <a:lnTo>
                      <a:pt x="4" y="8"/>
                    </a:lnTo>
                    <a:lnTo>
                      <a:pt x="2" y="8"/>
                    </a:lnTo>
                    <a:lnTo>
                      <a:pt x="0" y="8"/>
                    </a:lnTo>
                    <a:lnTo>
                      <a:pt x="0" y="8"/>
                    </a:lnTo>
                    <a:lnTo>
                      <a:pt x="0" y="4"/>
                    </a:lnTo>
                    <a:lnTo>
                      <a:pt x="0"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2" name="Freeform 102">
                <a:extLst>
                  <a:ext uri="{FF2B5EF4-FFF2-40B4-BE49-F238E27FC236}">
                    <a16:creationId xmlns:a16="http://schemas.microsoft.com/office/drawing/2014/main" id="{50AC0EBE-D83C-2358-CFAD-F26A9338E929}"/>
                  </a:ext>
                </a:extLst>
              </p:cNvPr>
              <p:cNvSpPr>
                <a:spLocks/>
              </p:cNvSpPr>
              <p:nvPr/>
            </p:nvSpPr>
            <p:spPr bwMode="auto">
              <a:xfrm>
                <a:off x="2962" y="1467"/>
                <a:ext cx="94" cy="36"/>
              </a:xfrm>
              <a:custGeom>
                <a:avLst/>
                <a:gdLst>
                  <a:gd name="T0" fmla="*/ 8 w 94"/>
                  <a:gd name="T1" fmla="*/ 18 h 36"/>
                  <a:gd name="T2" fmla="*/ 2 w 94"/>
                  <a:gd name="T3" fmla="*/ 26 h 36"/>
                  <a:gd name="T4" fmla="*/ 0 w 94"/>
                  <a:gd name="T5" fmla="*/ 26 h 36"/>
                  <a:gd name="T6" fmla="*/ 0 w 94"/>
                  <a:gd name="T7" fmla="*/ 14 h 36"/>
                  <a:gd name="T8" fmla="*/ 6 w 94"/>
                  <a:gd name="T9" fmla="*/ 8 h 36"/>
                  <a:gd name="T10" fmla="*/ 16 w 94"/>
                  <a:gd name="T11" fmla="*/ 6 h 36"/>
                  <a:gd name="T12" fmla="*/ 20 w 94"/>
                  <a:gd name="T13" fmla="*/ 10 h 36"/>
                  <a:gd name="T14" fmla="*/ 30 w 94"/>
                  <a:gd name="T15" fmla="*/ 12 h 36"/>
                  <a:gd name="T16" fmla="*/ 38 w 94"/>
                  <a:gd name="T17" fmla="*/ 8 h 36"/>
                  <a:gd name="T18" fmla="*/ 42 w 94"/>
                  <a:gd name="T19" fmla="*/ 2 h 36"/>
                  <a:gd name="T20" fmla="*/ 42 w 94"/>
                  <a:gd name="T21" fmla="*/ 4 h 36"/>
                  <a:gd name="T22" fmla="*/ 44 w 94"/>
                  <a:gd name="T23" fmla="*/ 6 h 36"/>
                  <a:gd name="T24" fmla="*/ 48 w 94"/>
                  <a:gd name="T25" fmla="*/ 4 h 36"/>
                  <a:gd name="T26" fmla="*/ 52 w 94"/>
                  <a:gd name="T27" fmla="*/ 2 h 36"/>
                  <a:gd name="T28" fmla="*/ 56 w 94"/>
                  <a:gd name="T29" fmla="*/ 2 h 36"/>
                  <a:gd name="T30" fmla="*/ 58 w 94"/>
                  <a:gd name="T31" fmla="*/ 4 h 36"/>
                  <a:gd name="T32" fmla="*/ 62 w 94"/>
                  <a:gd name="T33" fmla="*/ 6 h 36"/>
                  <a:gd name="T34" fmla="*/ 70 w 94"/>
                  <a:gd name="T35" fmla="*/ 6 h 36"/>
                  <a:gd name="T36" fmla="*/ 74 w 94"/>
                  <a:gd name="T37" fmla="*/ 10 h 36"/>
                  <a:gd name="T38" fmla="*/ 74 w 94"/>
                  <a:gd name="T39" fmla="*/ 6 h 36"/>
                  <a:gd name="T40" fmla="*/ 74 w 94"/>
                  <a:gd name="T41" fmla="*/ 4 h 36"/>
                  <a:gd name="T42" fmla="*/ 78 w 94"/>
                  <a:gd name="T43" fmla="*/ 4 h 36"/>
                  <a:gd name="T44" fmla="*/ 84 w 94"/>
                  <a:gd name="T45" fmla="*/ 4 h 36"/>
                  <a:gd name="T46" fmla="*/ 90 w 94"/>
                  <a:gd name="T47" fmla="*/ 0 h 36"/>
                  <a:gd name="T48" fmla="*/ 94 w 94"/>
                  <a:gd name="T49" fmla="*/ 4 h 36"/>
                  <a:gd name="T50" fmla="*/ 92 w 94"/>
                  <a:gd name="T51" fmla="*/ 10 h 36"/>
                  <a:gd name="T52" fmla="*/ 90 w 94"/>
                  <a:gd name="T53" fmla="*/ 18 h 36"/>
                  <a:gd name="T54" fmla="*/ 84 w 94"/>
                  <a:gd name="T55" fmla="*/ 16 h 36"/>
                  <a:gd name="T56" fmla="*/ 80 w 94"/>
                  <a:gd name="T57" fmla="*/ 26 h 36"/>
                  <a:gd name="T58" fmla="*/ 78 w 94"/>
                  <a:gd name="T59" fmla="*/ 28 h 36"/>
                  <a:gd name="T60" fmla="*/ 76 w 94"/>
                  <a:gd name="T61" fmla="*/ 26 h 36"/>
                  <a:gd name="T62" fmla="*/ 72 w 94"/>
                  <a:gd name="T63" fmla="*/ 22 h 36"/>
                  <a:gd name="T64" fmla="*/ 68 w 94"/>
                  <a:gd name="T65" fmla="*/ 26 h 36"/>
                  <a:gd name="T66" fmla="*/ 68 w 94"/>
                  <a:gd name="T67" fmla="*/ 28 h 36"/>
                  <a:gd name="T68" fmla="*/ 66 w 94"/>
                  <a:gd name="T69" fmla="*/ 24 h 36"/>
                  <a:gd name="T70" fmla="*/ 64 w 94"/>
                  <a:gd name="T71" fmla="*/ 18 h 36"/>
                  <a:gd name="T72" fmla="*/ 58 w 94"/>
                  <a:gd name="T73" fmla="*/ 16 h 36"/>
                  <a:gd name="T74" fmla="*/ 54 w 94"/>
                  <a:gd name="T75" fmla="*/ 18 h 36"/>
                  <a:gd name="T76" fmla="*/ 48 w 94"/>
                  <a:gd name="T77" fmla="*/ 20 h 36"/>
                  <a:gd name="T78" fmla="*/ 46 w 94"/>
                  <a:gd name="T79" fmla="*/ 16 h 36"/>
                  <a:gd name="T80" fmla="*/ 42 w 94"/>
                  <a:gd name="T81" fmla="*/ 14 h 36"/>
                  <a:gd name="T82" fmla="*/ 42 w 94"/>
                  <a:gd name="T83" fmla="*/ 24 h 36"/>
                  <a:gd name="T84" fmla="*/ 40 w 94"/>
                  <a:gd name="T85" fmla="*/ 34 h 36"/>
                  <a:gd name="T86" fmla="*/ 38 w 94"/>
                  <a:gd name="T87" fmla="*/ 36 h 36"/>
                  <a:gd name="T88" fmla="*/ 18 w 94"/>
                  <a:gd name="T89" fmla="*/ 28 h 36"/>
                  <a:gd name="T90" fmla="*/ 16 w 94"/>
                  <a:gd name="T91" fmla="*/ 22 h 36"/>
                  <a:gd name="T92" fmla="*/ 12 w 94"/>
                  <a:gd name="T93" fmla="*/ 16 h 36"/>
                  <a:gd name="T94" fmla="*/ 8 w 94"/>
                  <a:gd name="T9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36">
                    <a:moveTo>
                      <a:pt x="8" y="18"/>
                    </a:moveTo>
                    <a:lnTo>
                      <a:pt x="8" y="18"/>
                    </a:lnTo>
                    <a:lnTo>
                      <a:pt x="4" y="24"/>
                    </a:lnTo>
                    <a:lnTo>
                      <a:pt x="2" y="26"/>
                    </a:lnTo>
                    <a:lnTo>
                      <a:pt x="0" y="26"/>
                    </a:lnTo>
                    <a:lnTo>
                      <a:pt x="0" y="26"/>
                    </a:lnTo>
                    <a:lnTo>
                      <a:pt x="0" y="20"/>
                    </a:lnTo>
                    <a:lnTo>
                      <a:pt x="0" y="14"/>
                    </a:lnTo>
                    <a:lnTo>
                      <a:pt x="0" y="14"/>
                    </a:lnTo>
                    <a:lnTo>
                      <a:pt x="6" y="8"/>
                    </a:lnTo>
                    <a:lnTo>
                      <a:pt x="10" y="6"/>
                    </a:lnTo>
                    <a:lnTo>
                      <a:pt x="16" y="6"/>
                    </a:lnTo>
                    <a:lnTo>
                      <a:pt x="20" y="10"/>
                    </a:lnTo>
                    <a:lnTo>
                      <a:pt x="20" y="10"/>
                    </a:lnTo>
                    <a:lnTo>
                      <a:pt x="26" y="14"/>
                    </a:lnTo>
                    <a:lnTo>
                      <a:pt x="30" y="12"/>
                    </a:lnTo>
                    <a:lnTo>
                      <a:pt x="38" y="8"/>
                    </a:lnTo>
                    <a:lnTo>
                      <a:pt x="38" y="8"/>
                    </a:lnTo>
                    <a:lnTo>
                      <a:pt x="40" y="4"/>
                    </a:lnTo>
                    <a:lnTo>
                      <a:pt x="42" y="2"/>
                    </a:lnTo>
                    <a:lnTo>
                      <a:pt x="42" y="4"/>
                    </a:lnTo>
                    <a:lnTo>
                      <a:pt x="42" y="4"/>
                    </a:lnTo>
                    <a:lnTo>
                      <a:pt x="44" y="6"/>
                    </a:lnTo>
                    <a:lnTo>
                      <a:pt x="44" y="6"/>
                    </a:lnTo>
                    <a:lnTo>
                      <a:pt x="48" y="4"/>
                    </a:lnTo>
                    <a:lnTo>
                      <a:pt x="48" y="4"/>
                    </a:lnTo>
                    <a:lnTo>
                      <a:pt x="50" y="2"/>
                    </a:lnTo>
                    <a:lnTo>
                      <a:pt x="52" y="2"/>
                    </a:lnTo>
                    <a:lnTo>
                      <a:pt x="56" y="2"/>
                    </a:lnTo>
                    <a:lnTo>
                      <a:pt x="56" y="2"/>
                    </a:lnTo>
                    <a:lnTo>
                      <a:pt x="58" y="4"/>
                    </a:lnTo>
                    <a:lnTo>
                      <a:pt x="58" y="4"/>
                    </a:lnTo>
                    <a:lnTo>
                      <a:pt x="60" y="4"/>
                    </a:lnTo>
                    <a:lnTo>
                      <a:pt x="62" y="6"/>
                    </a:lnTo>
                    <a:lnTo>
                      <a:pt x="66" y="4"/>
                    </a:lnTo>
                    <a:lnTo>
                      <a:pt x="70" y="6"/>
                    </a:lnTo>
                    <a:lnTo>
                      <a:pt x="72" y="8"/>
                    </a:lnTo>
                    <a:lnTo>
                      <a:pt x="74" y="10"/>
                    </a:lnTo>
                    <a:lnTo>
                      <a:pt x="74" y="10"/>
                    </a:lnTo>
                    <a:lnTo>
                      <a:pt x="74" y="6"/>
                    </a:lnTo>
                    <a:lnTo>
                      <a:pt x="74" y="4"/>
                    </a:lnTo>
                    <a:lnTo>
                      <a:pt x="74" y="4"/>
                    </a:lnTo>
                    <a:lnTo>
                      <a:pt x="78" y="4"/>
                    </a:lnTo>
                    <a:lnTo>
                      <a:pt x="78" y="4"/>
                    </a:lnTo>
                    <a:lnTo>
                      <a:pt x="82" y="6"/>
                    </a:lnTo>
                    <a:lnTo>
                      <a:pt x="84" y="4"/>
                    </a:lnTo>
                    <a:lnTo>
                      <a:pt x="84" y="4"/>
                    </a:lnTo>
                    <a:lnTo>
                      <a:pt x="90" y="0"/>
                    </a:lnTo>
                    <a:lnTo>
                      <a:pt x="92" y="0"/>
                    </a:lnTo>
                    <a:lnTo>
                      <a:pt x="94" y="4"/>
                    </a:lnTo>
                    <a:lnTo>
                      <a:pt x="94" y="4"/>
                    </a:lnTo>
                    <a:lnTo>
                      <a:pt x="92" y="10"/>
                    </a:lnTo>
                    <a:lnTo>
                      <a:pt x="90" y="18"/>
                    </a:lnTo>
                    <a:lnTo>
                      <a:pt x="90" y="18"/>
                    </a:lnTo>
                    <a:lnTo>
                      <a:pt x="90" y="18"/>
                    </a:lnTo>
                    <a:lnTo>
                      <a:pt x="84" y="16"/>
                    </a:lnTo>
                    <a:lnTo>
                      <a:pt x="82" y="18"/>
                    </a:lnTo>
                    <a:lnTo>
                      <a:pt x="80" y="26"/>
                    </a:lnTo>
                    <a:lnTo>
                      <a:pt x="80" y="26"/>
                    </a:lnTo>
                    <a:lnTo>
                      <a:pt x="78" y="28"/>
                    </a:lnTo>
                    <a:lnTo>
                      <a:pt x="76" y="26"/>
                    </a:lnTo>
                    <a:lnTo>
                      <a:pt x="76" y="26"/>
                    </a:lnTo>
                    <a:lnTo>
                      <a:pt x="74" y="24"/>
                    </a:lnTo>
                    <a:lnTo>
                      <a:pt x="72" y="22"/>
                    </a:lnTo>
                    <a:lnTo>
                      <a:pt x="70" y="20"/>
                    </a:lnTo>
                    <a:lnTo>
                      <a:pt x="68" y="26"/>
                    </a:lnTo>
                    <a:lnTo>
                      <a:pt x="68" y="26"/>
                    </a:lnTo>
                    <a:lnTo>
                      <a:pt x="68" y="28"/>
                    </a:lnTo>
                    <a:lnTo>
                      <a:pt x="66" y="28"/>
                    </a:lnTo>
                    <a:lnTo>
                      <a:pt x="66" y="24"/>
                    </a:lnTo>
                    <a:lnTo>
                      <a:pt x="66" y="24"/>
                    </a:lnTo>
                    <a:lnTo>
                      <a:pt x="64" y="18"/>
                    </a:lnTo>
                    <a:lnTo>
                      <a:pt x="60" y="16"/>
                    </a:lnTo>
                    <a:lnTo>
                      <a:pt x="58" y="16"/>
                    </a:lnTo>
                    <a:lnTo>
                      <a:pt x="54" y="18"/>
                    </a:lnTo>
                    <a:lnTo>
                      <a:pt x="54" y="18"/>
                    </a:lnTo>
                    <a:lnTo>
                      <a:pt x="50" y="20"/>
                    </a:lnTo>
                    <a:lnTo>
                      <a:pt x="48" y="20"/>
                    </a:lnTo>
                    <a:lnTo>
                      <a:pt x="46" y="16"/>
                    </a:lnTo>
                    <a:lnTo>
                      <a:pt x="46" y="16"/>
                    </a:lnTo>
                    <a:lnTo>
                      <a:pt x="44" y="14"/>
                    </a:lnTo>
                    <a:lnTo>
                      <a:pt x="42" y="14"/>
                    </a:lnTo>
                    <a:lnTo>
                      <a:pt x="42" y="24"/>
                    </a:lnTo>
                    <a:lnTo>
                      <a:pt x="42" y="24"/>
                    </a:lnTo>
                    <a:lnTo>
                      <a:pt x="40" y="32"/>
                    </a:lnTo>
                    <a:lnTo>
                      <a:pt x="40" y="34"/>
                    </a:lnTo>
                    <a:lnTo>
                      <a:pt x="38" y="36"/>
                    </a:lnTo>
                    <a:lnTo>
                      <a:pt x="38" y="36"/>
                    </a:lnTo>
                    <a:lnTo>
                      <a:pt x="28" y="32"/>
                    </a:lnTo>
                    <a:lnTo>
                      <a:pt x="18" y="28"/>
                    </a:lnTo>
                    <a:lnTo>
                      <a:pt x="18" y="28"/>
                    </a:lnTo>
                    <a:lnTo>
                      <a:pt x="16" y="22"/>
                    </a:lnTo>
                    <a:lnTo>
                      <a:pt x="16" y="22"/>
                    </a:lnTo>
                    <a:lnTo>
                      <a:pt x="12" y="16"/>
                    </a:lnTo>
                    <a:lnTo>
                      <a:pt x="10" y="1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3" name="Freeform 103">
                <a:extLst>
                  <a:ext uri="{FF2B5EF4-FFF2-40B4-BE49-F238E27FC236}">
                    <a16:creationId xmlns:a16="http://schemas.microsoft.com/office/drawing/2014/main" id="{DA47686B-24A4-BBAE-3E93-9E83AE256B90}"/>
                  </a:ext>
                </a:extLst>
              </p:cNvPr>
              <p:cNvSpPr>
                <a:spLocks/>
              </p:cNvSpPr>
              <p:nvPr/>
            </p:nvSpPr>
            <p:spPr bwMode="auto">
              <a:xfrm>
                <a:off x="3052" y="1467"/>
                <a:ext cx="58" cy="28"/>
              </a:xfrm>
              <a:custGeom>
                <a:avLst/>
                <a:gdLst>
                  <a:gd name="T0" fmla="*/ 0 w 58"/>
                  <a:gd name="T1" fmla="*/ 18 h 28"/>
                  <a:gd name="T2" fmla="*/ 2 w 58"/>
                  <a:gd name="T3" fmla="*/ 6 h 28"/>
                  <a:gd name="T4" fmla="*/ 4 w 58"/>
                  <a:gd name="T5" fmla="*/ 4 h 28"/>
                  <a:gd name="T6" fmla="*/ 6 w 58"/>
                  <a:gd name="T7" fmla="*/ 2 h 28"/>
                  <a:gd name="T8" fmla="*/ 12 w 58"/>
                  <a:gd name="T9" fmla="*/ 0 h 28"/>
                  <a:gd name="T10" fmla="*/ 14 w 58"/>
                  <a:gd name="T11" fmla="*/ 0 h 28"/>
                  <a:gd name="T12" fmla="*/ 16 w 58"/>
                  <a:gd name="T13" fmla="*/ 2 h 28"/>
                  <a:gd name="T14" fmla="*/ 20 w 58"/>
                  <a:gd name="T15" fmla="*/ 4 h 28"/>
                  <a:gd name="T16" fmla="*/ 24 w 58"/>
                  <a:gd name="T17" fmla="*/ 4 h 28"/>
                  <a:gd name="T18" fmla="*/ 26 w 58"/>
                  <a:gd name="T19" fmla="*/ 6 h 28"/>
                  <a:gd name="T20" fmla="*/ 30 w 58"/>
                  <a:gd name="T21" fmla="*/ 6 h 28"/>
                  <a:gd name="T22" fmla="*/ 34 w 58"/>
                  <a:gd name="T23" fmla="*/ 6 h 28"/>
                  <a:gd name="T24" fmla="*/ 40 w 58"/>
                  <a:gd name="T25" fmla="*/ 8 h 28"/>
                  <a:gd name="T26" fmla="*/ 42 w 58"/>
                  <a:gd name="T27" fmla="*/ 2 h 28"/>
                  <a:gd name="T28" fmla="*/ 46 w 58"/>
                  <a:gd name="T29" fmla="*/ 0 h 28"/>
                  <a:gd name="T30" fmla="*/ 48 w 58"/>
                  <a:gd name="T31" fmla="*/ 0 h 28"/>
                  <a:gd name="T32" fmla="*/ 54 w 58"/>
                  <a:gd name="T33" fmla="*/ 2 h 28"/>
                  <a:gd name="T34" fmla="*/ 58 w 58"/>
                  <a:gd name="T35" fmla="*/ 10 h 28"/>
                  <a:gd name="T36" fmla="*/ 52 w 58"/>
                  <a:gd name="T37" fmla="*/ 12 h 28"/>
                  <a:gd name="T38" fmla="*/ 46 w 58"/>
                  <a:gd name="T39" fmla="*/ 20 h 28"/>
                  <a:gd name="T40" fmla="*/ 44 w 58"/>
                  <a:gd name="T41" fmla="*/ 24 h 28"/>
                  <a:gd name="T42" fmla="*/ 40 w 58"/>
                  <a:gd name="T43" fmla="*/ 28 h 28"/>
                  <a:gd name="T44" fmla="*/ 36 w 58"/>
                  <a:gd name="T45" fmla="*/ 18 h 28"/>
                  <a:gd name="T46" fmla="*/ 36 w 58"/>
                  <a:gd name="T47" fmla="*/ 16 h 28"/>
                  <a:gd name="T48" fmla="*/ 32 w 58"/>
                  <a:gd name="T49" fmla="*/ 18 h 28"/>
                  <a:gd name="T50" fmla="*/ 30 w 58"/>
                  <a:gd name="T51" fmla="*/ 24 h 28"/>
                  <a:gd name="T52" fmla="*/ 24 w 58"/>
                  <a:gd name="T53" fmla="*/ 24 h 28"/>
                  <a:gd name="T54" fmla="*/ 22 w 58"/>
                  <a:gd name="T55" fmla="*/ 18 h 28"/>
                  <a:gd name="T56" fmla="*/ 18 w 58"/>
                  <a:gd name="T57" fmla="*/ 16 h 28"/>
                  <a:gd name="T58" fmla="*/ 14 w 58"/>
                  <a:gd name="T59" fmla="*/ 20 h 28"/>
                  <a:gd name="T60" fmla="*/ 8 w 58"/>
                  <a:gd name="T61" fmla="*/ 26 h 28"/>
                  <a:gd name="T62" fmla="*/ 0 w 58"/>
                  <a:gd name="T63"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8">
                    <a:moveTo>
                      <a:pt x="0" y="18"/>
                    </a:moveTo>
                    <a:lnTo>
                      <a:pt x="0" y="18"/>
                    </a:lnTo>
                    <a:lnTo>
                      <a:pt x="0" y="8"/>
                    </a:lnTo>
                    <a:lnTo>
                      <a:pt x="2" y="6"/>
                    </a:lnTo>
                    <a:lnTo>
                      <a:pt x="4" y="4"/>
                    </a:lnTo>
                    <a:lnTo>
                      <a:pt x="4" y="4"/>
                    </a:lnTo>
                    <a:lnTo>
                      <a:pt x="6" y="2"/>
                    </a:lnTo>
                    <a:lnTo>
                      <a:pt x="6" y="2"/>
                    </a:lnTo>
                    <a:lnTo>
                      <a:pt x="10" y="0"/>
                    </a:lnTo>
                    <a:lnTo>
                      <a:pt x="12" y="0"/>
                    </a:lnTo>
                    <a:lnTo>
                      <a:pt x="12" y="0"/>
                    </a:lnTo>
                    <a:lnTo>
                      <a:pt x="14" y="0"/>
                    </a:lnTo>
                    <a:lnTo>
                      <a:pt x="14" y="0"/>
                    </a:lnTo>
                    <a:lnTo>
                      <a:pt x="16" y="2"/>
                    </a:lnTo>
                    <a:lnTo>
                      <a:pt x="16" y="4"/>
                    </a:lnTo>
                    <a:lnTo>
                      <a:pt x="20" y="4"/>
                    </a:lnTo>
                    <a:lnTo>
                      <a:pt x="20" y="4"/>
                    </a:lnTo>
                    <a:lnTo>
                      <a:pt x="24" y="4"/>
                    </a:lnTo>
                    <a:lnTo>
                      <a:pt x="26" y="4"/>
                    </a:lnTo>
                    <a:lnTo>
                      <a:pt x="26" y="6"/>
                    </a:lnTo>
                    <a:lnTo>
                      <a:pt x="26" y="6"/>
                    </a:lnTo>
                    <a:lnTo>
                      <a:pt x="30" y="6"/>
                    </a:lnTo>
                    <a:lnTo>
                      <a:pt x="30" y="6"/>
                    </a:lnTo>
                    <a:lnTo>
                      <a:pt x="34" y="6"/>
                    </a:lnTo>
                    <a:lnTo>
                      <a:pt x="36" y="8"/>
                    </a:lnTo>
                    <a:lnTo>
                      <a:pt x="40" y="8"/>
                    </a:lnTo>
                    <a:lnTo>
                      <a:pt x="42" y="2"/>
                    </a:lnTo>
                    <a:lnTo>
                      <a:pt x="42" y="2"/>
                    </a:lnTo>
                    <a:lnTo>
                      <a:pt x="44" y="0"/>
                    </a:lnTo>
                    <a:lnTo>
                      <a:pt x="46" y="0"/>
                    </a:lnTo>
                    <a:lnTo>
                      <a:pt x="48" y="0"/>
                    </a:lnTo>
                    <a:lnTo>
                      <a:pt x="48" y="0"/>
                    </a:lnTo>
                    <a:lnTo>
                      <a:pt x="50" y="2"/>
                    </a:lnTo>
                    <a:lnTo>
                      <a:pt x="54" y="2"/>
                    </a:lnTo>
                    <a:lnTo>
                      <a:pt x="56" y="2"/>
                    </a:lnTo>
                    <a:lnTo>
                      <a:pt x="58" y="10"/>
                    </a:lnTo>
                    <a:lnTo>
                      <a:pt x="58" y="10"/>
                    </a:lnTo>
                    <a:lnTo>
                      <a:pt x="52" y="12"/>
                    </a:lnTo>
                    <a:lnTo>
                      <a:pt x="48" y="16"/>
                    </a:lnTo>
                    <a:lnTo>
                      <a:pt x="46" y="20"/>
                    </a:lnTo>
                    <a:lnTo>
                      <a:pt x="46" y="20"/>
                    </a:lnTo>
                    <a:lnTo>
                      <a:pt x="44" y="24"/>
                    </a:lnTo>
                    <a:lnTo>
                      <a:pt x="40" y="28"/>
                    </a:lnTo>
                    <a:lnTo>
                      <a:pt x="40" y="28"/>
                    </a:lnTo>
                    <a:lnTo>
                      <a:pt x="38" y="26"/>
                    </a:lnTo>
                    <a:lnTo>
                      <a:pt x="36" y="18"/>
                    </a:lnTo>
                    <a:lnTo>
                      <a:pt x="36" y="18"/>
                    </a:lnTo>
                    <a:lnTo>
                      <a:pt x="36" y="16"/>
                    </a:lnTo>
                    <a:lnTo>
                      <a:pt x="34" y="14"/>
                    </a:lnTo>
                    <a:lnTo>
                      <a:pt x="32" y="18"/>
                    </a:lnTo>
                    <a:lnTo>
                      <a:pt x="32" y="18"/>
                    </a:lnTo>
                    <a:lnTo>
                      <a:pt x="30" y="24"/>
                    </a:lnTo>
                    <a:lnTo>
                      <a:pt x="26" y="24"/>
                    </a:lnTo>
                    <a:lnTo>
                      <a:pt x="24" y="24"/>
                    </a:lnTo>
                    <a:lnTo>
                      <a:pt x="22" y="18"/>
                    </a:lnTo>
                    <a:lnTo>
                      <a:pt x="22" y="18"/>
                    </a:lnTo>
                    <a:lnTo>
                      <a:pt x="20" y="16"/>
                    </a:lnTo>
                    <a:lnTo>
                      <a:pt x="18" y="16"/>
                    </a:lnTo>
                    <a:lnTo>
                      <a:pt x="14" y="20"/>
                    </a:lnTo>
                    <a:lnTo>
                      <a:pt x="14" y="20"/>
                    </a:lnTo>
                    <a:lnTo>
                      <a:pt x="12" y="24"/>
                    </a:lnTo>
                    <a:lnTo>
                      <a:pt x="8" y="26"/>
                    </a:lnTo>
                    <a:lnTo>
                      <a:pt x="4" y="2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4" name="Freeform 104">
                <a:extLst>
                  <a:ext uri="{FF2B5EF4-FFF2-40B4-BE49-F238E27FC236}">
                    <a16:creationId xmlns:a16="http://schemas.microsoft.com/office/drawing/2014/main" id="{BF04862B-0199-7F78-DBD0-33F2577C00FF}"/>
                  </a:ext>
                </a:extLst>
              </p:cNvPr>
              <p:cNvSpPr>
                <a:spLocks/>
              </p:cNvSpPr>
              <p:nvPr/>
            </p:nvSpPr>
            <p:spPr bwMode="auto">
              <a:xfrm>
                <a:off x="2952" y="1465"/>
                <a:ext cx="48" cy="20"/>
              </a:xfrm>
              <a:custGeom>
                <a:avLst/>
                <a:gdLst>
                  <a:gd name="T0" fmla="*/ 48 w 48"/>
                  <a:gd name="T1" fmla="*/ 12 h 20"/>
                  <a:gd name="T2" fmla="*/ 48 w 48"/>
                  <a:gd name="T3" fmla="*/ 12 h 20"/>
                  <a:gd name="T4" fmla="*/ 44 w 48"/>
                  <a:gd name="T5" fmla="*/ 16 h 20"/>
                  <a:gd name="T6" fmla="*/ 38 w 48"/>
                  <a:gd name="T7" fmla="*/ 20 h 20"/>
                  <a:gd name="T8" fmla="*/ 34 w 48"/>
                  <a:gd name="T9" fmla="*/ 20 h 20"/>
                  <a:gd name="T10" fmla="*/ 28 w 48"/>
                  <a:gd name="T11" fmla="*/ 14 h 20"/>
                  <a:gd name="T12" fmla="*/ 28 w 48"/>
                  <a:gd name="T13" fmla="*/ 14 h 20"/>
                  <a:gd name="T14" fmla="*/ 26 w 48"/>
                  <a:gd name="T15" fmla="*/ 12 h 20"/>
                  <a:gd name="T16" fmla="*/ 22 w 48"/>
                  <a:gd name="T17" fmla="*/ 10 h 20"/>
                  <a:gd name="T18" fmla="*/ 18 w 48"/>
                  <a:gd name="T19" fmla="*/ 12 h 20"/>
                  <a:gd name="T20" fmla="*/ 16 w 48"/>
                  <a:gd name="T21" fmla="*/ 16 h 20"/>
                  <a:gd name="T22" fmla="*/ 16 w 48"/>
                  <a:gd name="T23" fmla="*/ 16 h 20"/>
                  <a:gd name="T24" fmla="*/ 14 w 48"/>
                  <a:gd name="T25" fmla="*/ 18 h 20"/>
                  <a:gd name="T26" fmla="*/ 10 w 48"/>
                  <a:gd name="T27" fmla="*/ 16 h 20"/>
                  <a:gd name="T28" fmla="*/ 10 w 48"/>
                  <a:gd name="T29" fmla="*/ 16 h 20"/>
                  <a:gd name="T30" fmla="*/ 8 w 48"/>
                  <a:gd name="T31" fmla="*/ 16 h 20"/>
                  <a:gd name="T32" fmla="*/ 4 w 48"/>
                  <a:gd name="T33" fmla="*/ 16 h 20"/>
                  <a:gd name="T34" fmla="*/ 2 w 48"/>
                  <a:gd name="T35" fmla="*/ 12 h 20"/>
                  <a:gd name="T36" fmla="*/ 0 w 48"/>
                  <a:gd name="T37" fmla="*/ 8 h 20"/>
                  <a:gd name="T38" fmla="*/ 0 w 48"/>
                  <a:gd name="T39" fmla="*/ 8 h 20"/>
                  <a:gd name="T40" fmla="*/ 4 w 48"/>
                  <a:gd name="T41" fmla="*/ 2 h 20"/>
                  <a:gd name="T42" fmla="*/ 8 w 48"/>
                  <a:gd name="T43" fmla="*/ 0 h 20"/>
                  <a:gd name="T44" fmla="*/ 14 w 48"/>
                  <a:gd name="T45" fmla="*/ 0 h 20"/>
                  <a:gd name="T46" fmla="*/ 20 w 48"/>
                  <a:gd name="T47" fmla="*/ 0 h 20"/>
                  <a:gd name="T48" fmla="*/ 20 w 48"/>
                  <a:gd name="T49" fmla="*/ 0 h 20"/>
                  <a:gd name="T50" fmla="*/ 30 w 48"/>
                  <a:gd name="T51" fmla="*/ 8 h 20"/>
                  <a:gd name="T52" fmla="*/ 30 w 48"/>
                  <a:gd name="T53" fmla="*/ 8 h 20"/>
                  <a:gd name="T54" fmla="*/ 32 w 48"/>
                  <a:gd name="T55" fmla="*/ 10 h 20"/>
                  <a:gd name="T56" fmla="*/ 34 w 48"/>
                  <a:gd name="T57" fmla="*/ 10 h 20"/>
                  <a:gd name="T58" fmla="*/ 38 w 48"/>
                  <a:gd name="T59" fmla="*/ 6 h 20"/>
                  <a:gd name="T60" fmla="*/ 38 w 48"/>
                  <a:gd name="T61" fmla="*/ 6 h 20"/>
                  <a:gd name="T62" fmla="*/ 42 w 48"/>
                  <a:gd name="T63" fmla="*/ 4 h 20"/>
                  <a:gd name="T64" fmla="*/ 42 w 48"/>
                  <a:gd name="T65" fmla="*/ 4 h 20"/>
                  <a:gd name="T66" fmla="*/ 42 w 48"/>
                  <a:gd name="T67" fmla="*/ 6 h 20"/>
                  <a:gd name="T68" fmla="*/ 42 w 48"/>
                  <a:gd name="T69" fmla="*/ 6 h 20"/>
                  <a:gd name="T70" fmla="*/ 44 w 48"/>
                  <a:gd name="T71" fmla="*/ 8 h 20"/>
                  <a:gd name="T72" fmla="*/ 46 w 48"/>
                  <a:gd name="T73" fmla="*/ 8 h 20"/>
                  <a:gd name="T74" fmla="*/ 48 w 48"/>
                  <a:gd name="T75" fmla="*/ 10 h 20"/>
                  <a:gd name="T76" fmla="*/ 48 w 48"/>
                  <a:gd name="T77" fmla="*/ 12 h 20"/>
                  <a:gd name="T78" fmla="*/ 48 w 48"/>
                  <a:gd name="T7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20">
                    <a:moveTo>
                      <a:pt x="48" y="12"/>
                    </a:moveTo>
                    <a:lnTo>
                      <a:pt x="48" y="12"/>
                    </a:lnTo>
                    <a:lnTo>
                      <a:pt x="44" y="16"/>
                    </a:lnTo>
                    <a:lnTo>
                      <a:pt x="38" y="20"/>
                    </a:lnTo>
                    <a:lnTo>
                      <a:pt x="34" y="20"/>
                    </a:lnTo>
                    <a:lnTo>
                      <a:pt x="28" y="14"/>
                    </a:lnTo>
                    <a:lnTo>
                      <a:pt x="28" y="14"/>
                    </a:lnTo>
                    <a:lnTo>
                      <a:pt x="26" y="12"/>
                    </a:lnTo>
                    <a:lnTo>
                      <a:pt x="22" y="10"/>
                    </a:lnTo>
                    <a:lnTo>
                      <a:pt x="18" y="12"/>
                    </a:lnTo>
                    <a:lnTo>
                      <a:pt x="16" y="16"/>
                    </a:lnTo>
                    <a:lnTo>
                      <a:pt x="16" y="16"/>
                    </a:lnTo>
                    <a:lnTo>
                      <a:pt x="14" y="18"/>
                    </a:lnTo>
                    <a:lnTo>
                      <a:pt x="10" y="16"/>
                    </a:lnTo>
                    <a:lnTo>
                      <a:pt x="10" y="16"/>
                    </a:lnTo>
                    <a:lnTo>
                      <a:pt x="8" y="16"/>
                    </a:lnTo>
                    <a:lnTo>
                      <a:pt x="4" y="16"/>
                    </a:lnTo>
                    <a:lnTo>
                      <a:pt x="2" y="12"/>
                    </a:lnTo>
                    <a:lnTo>
                      <a:pt x="0" y="8"/>
                    </a:lnTo>
                    <a:lnTo>
                      <a:pt x="0" y="8"/>
                    </a:lnTo>
                    <a:lnTo>
                      <a:pt x="4" y="2"/>
                    </a:lnTo>
                    <a:lnTo>
                      <a:pt x="8" y="0"/>
                    </a:lnTo>
                    <a:lnTo>
                      <a:pt x="14" y="0"/>
                    </a:lnTo>
                    <a:lnTo>
                      <a:pt x="20" y="0"/>
                    </a:lnTo>
                    <a:lnTo>
                      <a:pt x="20" y="0"/>
                    </a:lnTo>
                    <a:lnTo>
                      <a:pt x="30" y="8"/>
                    </a:lnTo>
                    <a:lnTo>
                      <a:pt x="30" y="8"/>
                    </a:lnTo>
                    <a:lnTo>
                      <a:pt x="32" y="10"/>
                    </a:lnTo>
                    <a:lnTo>
                      <a:pt x="34" y="10"/>
                    </a:lnTo>
                    <a:lnTo>
                      <a:pt x="38" y="6"/>
                    </a:lnTo>
                    <a:lnTo>
                      <a:pt x="38" y="6"/>
                    </a:lnTo>
                    <a:lnTo>
                      <a:pt x="42" y="4"/>
                    </a:lnTo>
                    <a:lnTo>
                      <a:pt x="42" y="4"/>
                    </a:lnTo>
                    <a:lnTo>
                      <a:pt x="42" y="6"/>
                    </a:lnTo>
                    <a:lnTo>
                      <a:pt x="42" y="6"/>
                    </a:lnTo>
                    <a:lnTo>
                      <a:pt x="44" y="8"/>
                    </a:lnTo>
                    <a:lnTo>
                      <a:pt x="46" y="8"/>
                    </a:lnTo>
                    <a:lnTo>
                      <a:pt x="48" y="10"/>
                    </a:lnTo>
                    <a:lnTo>
                      <a:pt x="48" y="12"/>
                    </a:lnTo>
                    <a:lnTo>
                      <a:pt x="4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5" name="Freeform 105">
                <a:extLst>
                  <a:ext uri="{FF2B5EF4-FFF2-40B4-BE49-F238E27FC236}">
                    <a16:creationId xmlns:a16="http://schemas.microsoft.com/office/drawing/2014/main" id="{0EA5CC63-4CAE-8A40-F5C4-FFDEFA742EC5}"/>
                  </a:ext>
                </a:extLst>
              </p:cNvPr>
              <p:cNvSpPr>
                <a:spLocks/>
              </p:cNvSpPr>
              <p:nvPr/>
            </p:nvSpPr>
            <p:spPr bwMode="auto">
              <a:xfrm>
                <a:off x="3110" y="1463"/>
                <a:ext cx="34" cy="22"/>
              </a:xfrm>
              <a:custGeom>
                <a:avLst/>
                <a:gdLst>
                  <a:gd name="T0" fmla="*/ 28 w 34"/>
                  <a:gd name="T1" fmla="*/ 4 h 22"/>
                  <a:gd name="T2" fmla="*/ 28 w 34"/>
                  <a:gd name="T3" fmla="*/ 4 h 22"/>
                  <a:gd name="T4" fmla="*/ 30 w 34"/>
                  <a:gd name="T5" fmla="*/ 4 h 22"/>
                  <a:gd name="T6" fmla="*/ 32 w 34"/>
                  <a:gd name="T7" fmla="*/ 4 h 22"/>
                  <a:gd name="T8" fmla="*/ 34 w 34"/>
                  <a:gd name="T9" fmla="*/ 6 h 22"/>
                  <a:gd name="T10" fmla="*/ 34 w 34"/>
                  <a:gd name="T11" fmla="*/ 10 h 22"/>
                  <a:gd name="T12" fmla="*/ 34 w 34"/>
                  <a:gd name="T13" fmla="*/ 10 h 22"/>
                  <a:gd name="T14" fmla="*/ 30 w 34"/>
                  <a:gd name="T15" fmla="*/ 16 h 22"/>
                  <a:gd name="T16" fmla="*/ 26 w 34"/>
                  <a:gd name="T17" fmla="*/ 20 h 22"/>
                  <a:gd name="T18" fmla="*/ 22 w 34"/>
                  <a:gd name="T19" fmla="*/ 20 h 22"/>
                  <a:gd name="T20" fmla="*/ 16 w 34"/>
                  <a:gd name="T21" fmla="*/ 18 h 22"/>
                  <a:gd name="T22" fmla="*/ 16 w 34"/>
                  <a:gd name="T23" fmla="*/ 18 h 22"/>
                  <a:gd name="T24" fmla="*/ 12 w 34"/>
                  <a:gd name="T25" fmla="*/ 16 h 22"/>
                  <a:gd name="T26" fmla="*/ 10 w 34"/>
                  <a:gd name="T27" fmla="*/ 18 h 22"/>
                  <a:gd name="T28" fmla="*/ 10 w 34"/>
                  <a:gd name="T29" fmla="*/ 18 h 22"/>
                  <a:gd name="T30" fmla="*/ 8 w 34"/>
                  <a:gd name="T31" fmla="*/ 22 h 22"/>
                  <a:gd name="T32" fmla="*/ 6 w 34"/>
                  <a:gd name="T33" fmla="*/ 22 h 22"/>
                  <a:gd name="T34" fmla="*/ 2 w 34"/>
                  <a:gd name="T35" fmla="*/ 22 h 22"/>
                  <a:gd name="T36" fmla="*/ 0 w 34"/>
                  <a:gd name="T37" fmla="*/ 18 h 22"/>
                  <a:gd name="T38" fmla="*/ 0 w 34"/>
                  <a:gd name="T39" fmla="*/ 18 h 22"/>
                  <a:gd name="T40" fmla="*/ 0 w 34"/>
                  <a:gd name="T41" fmla="*/ 18 h 22"/>
                  <a:gd name="T42" fmla="*/ 0 w 34"/>
                  <a:gd name="T43" fmla="*/ 8 h 22"/>
                  <a:gd name="T44" fmla="*/ 0 w 34"/>
                  <a:gd name="T45" fmla="*/ 0 h 22"/>
                  <a:gd name="T46" fmla="*/ 0 w 34"/>
                  <a:gd name="T47" fmla="*/ 0 h 22"/>
                  <a:gd name="T48" fmla="*/ 2 w 34"/>
                  <a:gd name="T49" fmla="*/ 2 h 22"/>
                  <a:gd name="T50" fmla="*/ 6 w 34"/>
                  <a:gd name="T51" fmla="*/ 4 h 22"/>
                  <a:gd name="T52" fmla="*/ 8 w 34"/>
                  <a:gd name="T53" fmla="*/ 8 h 22"/>
                  <a:gd name="T54" fmla="*/ 8 w 34"/>
                  <a:gd name="T55" fmla="*/ 8 h 22"/>
                  <a:gd name="T56" fmla="*/ 10 w 34"/>
                  <a:gd name="T57" fmla="*/ 8 h 22"/>
                  <a:gd name="T58" fmla="*/ 10 w 34"/>
                  <a:gd name="T59" fmla="*/ 8 h 22"/>
                  <a:gd name="T60" fmla="*/ 12 w 34"/>
                  <a:gd name="T61" fmla="*/ 6 h 22"/>
                  <a:gd name="T62" fmla="*/ 14 w 34"/>
                  <a:gd name="T63" fmla="*/ 6 h 22"/>
                  <a:gd name="T64" fmla="*/ 20 w 34"/>
                  <a:gd name="T65" fmla="*/ 6 h 22"/>
                  <a:gd name="T66" fmla="*/ 24 w 34"/>
                  <a:gd name="T67" fmla="*/ 6 h 22"/>
                  <a:gd name="T68" fmla="*/ 26 w 34"/>
                  <a:gd name="T69" fmla="*/ 6 h 22"/>
                  <a:gd name="T70" fmla="*/ 28 w 34"/>
                  <a:gd name="T71" fmla="*/ 4 h 22"/>
                  <a:gd name="T72" fmla="*/ 28 w 34"/>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2">
                    <a:moveTo>
                      <a:pt x="28" y="4"/>
                    </a:moveTo>
                    <a:lnTo>
                      <a:pt x="28" y="4"/>
                    </a:lnTo>
                    <a:lnTo>
                      <a:pt x="30" y="4"/>
                    </a:lnTo>
                    <a:lnTo>
                      <a:pt x="32" y="4"/>
                    </a:lnTo>
                    <a:lnTo>
                      <a:pt x="34" y="6"/>
                    </a:lnTo>
                    <a:lnTo>
                      <a:pt x="34" y="10"/>
                    </a:lnTo>
                    <a:lnTo>
                      <a:pt x="34" y="10"/>
                    </a:lnTo>
                    <a:lnTo>
                      <a:pt x="30" y="16"/>
                    </a:lnTo>
                    <a:lnTo>
                      <a:pt x="26" y="20"/>
                    </a:lnTo>
                    <a:lnTo>
                      <a:pt x="22" y="20"/>
                    </a:lnTo>
                    <a:lnTo>
                      <a:pt x="16" y="18"/>
                    </a:lnTo>
                    <a:lnTo>
                      <a:pt x="16" y="18"/>
                    </a:lnTo>
                    <a:lnTo>
                      <a:pt x="12" y="16"/>
                    </a:lnTo>
                    <a:lnTo>
                      <a:pt x="10" y="18"/>
                    </a:lnTo>
                    <a:lnTo>
                      <a:pt x="10" y="18"/>
                    </a:lnTo>
                    <a:lnTo>
                      <a:pt x="8" y="22"/>
                    </a:lnTo>
                    <a:lnTo>
                      <a:pt x="6" y="22"/>
                    </a:lnTo>
                    <a:lnTo>
                      <a:pt x="2" y="22"/>
                    </a:lnTo>
                    <a:lnTo>
                      <a:pt x="0" y="18"/>
                    </a:lnTo>
                    <a:lnTo>
                      <a:pt x="0" y="18"/>
                    </a:lnTo>
                    <a:lnTo>
                      <a:pt x="0" y="18"/>
                    </a:lnTo>
                    <a:lnTo>
                      <a:pt x="0" y="8"/>
                    </a:lnTo>
                    <a:lnTo>
                      <a:pt x="0" y="0"/>
                    </a:lnTo>
                    <a:lnTo>
                      <a:pt x="0" y="0"/>
                    </a:lnTo>
                    <a:lnTo>
                      <a:pt x="2" y="2"/>
                    </a:lnTo>
                    <a:lnTo>
                      <a:pt x="6" y="4"/>
                    </a:lnTo>
                    <a:lnTo>
                      <a:pt x="8" y="8"/>
                    </a:lnTo>
                    <a:lnTo>
                      <a:pt x="8" y="8"/>
                    </a:lnTo>
                    <a:lnTo>
                      <a:pt x="10" y="8"/>
                    </a:lnTo>
                    <a:lnTo>
                      <a:pt x="10" y="8"/>
                    </a:lnTo>
                    <a:lnTo>
                      <a:pt x="12" y="6"/>
                    </a:lnTo>
                    <a:lnTo>
                      <a:pt x="14" y="6"/>
                    </a:lnTo>
                    <a:lnTo>
                      <a:pt x="20" y="6"/>
                    </a:lnTo>
                    <a:lnTo>
                      <a:pt x="24" y="6"/>
                    </a:lnTo>
                    <a:lnTo>
                      <a:pt x="26" y="6"/>
                    </a:lnTo>
                    <a:lnTo>
                      <a:pt x="28" y="4"/>
                    </a:lnTo>
                    <a:lnTo>
                      <a:pt x="2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6" name="Freeform 106">
                <a:extLst>
                  <a:ext uri="{FF2B5EF4-FFF2-40B4-BE49-F238E27FC236}">
                    <a16:creationId xmlns:a16="http://schemas.microsoft.com/office/drawing/2014/main" id="{3C93FDEB-2127-3281-C03A-8E139F64D85B}"/>
                  </a:ext>
                </a:extLst>
              </p:cNvPr>
              <p:cNvSpPr>
                <a:spLocks/>
              </p:cNvSpPr>
              <p:nvPr/>
            </p:nvSpPr>
            <p:spPr bwMode="auto">
              <a:xfrm>
                <a:off x="3066" y="1463"/>
                <a:ext cx="12" cy="16"/>
              </a:xfrm>
              <a:custGeom>
                <a:avLst/>
                <a:gdLst>
                  <a:gd name="T0" fmla="*/ 12 w 12"/>
                  <a:gd name="T1" fmla="*/ 10 h 16"/>
                  <a:gd name="T2" fmla="*/ 12 w 12"/>
                  <a:gd name="T3" fmla="*/ 10 h 16"/>
                  <a:gd name="T4" fmla="*/ 8 w 12"/>
                  <a:gd name="T5" fmla="*/ 12 h 16"/>
                  <a:gd name="T6" fmla="*/ 4 w 12"/>
                  <a:gd name="T7" fmla="*/ 12 h 16"/>
                  <a:gd name="T8" fmla="*/ 2 w 12"/>
                  <a:gd name="T9" fmla="*/ 14 h 16"/>
                  <a:gd name="T10" fmla="*/ 2 w 12"/>
                  <a:gd name="T11" fmla="*/ 14 h 16"/>
                  <a:gd name="T12" fmla="*/ 0 w 12"/>
                  <a:gd name="T13" fmla="*/ 16 h 16"/>
                  <a:gd name="T14" fmla="*/ 0 w 12"/>
                  <a:gd name="T15" fmla="*/ 12 h 16"/>
                  <a:gd name="T16" fmla="*/ 0 w 12"/>
                  <a:gd name="T17" fmla="*/ 4 h 16"/>
                  <a:gd name="T18" fmla="*/ 0 w 12"/>
                  <a:gd name="T19" fmla="*/ 4 h 16"/>
                  <a:gd name="T20" fmla="*/ 2 w 12"/>
                  <a:gd name="T21" fmla="*/ 4 h 16"/>
                  <a:gd name="T22" fmla="*/ 4 w 12"/>
                  <a:gd name="T23" fmla="*/ 6 h 16"/>
                  <a:gd name="T24" fmla="*/ 6 w 12"/>
                  <a:gd name="T25" fmla="*/ 6 h 16"/>
                  <a:gd name="T26" fmla="*/ 8 w 12"/>
                  <a:gd name="T27" fmla="*/ 2 h 16"/>
                  <a:gd name="T28" fmla="*/ 8 w 12"/>
                  <a:gd name="T29" fmla="*/ 2 h 16"/>
                  <a:gd name="T30" fmla="*/ 10 w 12"/>
                  <a:gd name="T31" fmla="*/ 0 h 16"/>
                  <a:gd name="T32" fmla="*/ 10 w 12"/>
                  <a:gd name="T33" fmla="*/ 4 h 16"/>
                  <a:gd name="T34" fmla="*/ 12 w 12"/>
                  <a:gd name="T35" fmla="*/ 10 h 16"/>
                  <a:gd name="T36" fmla="*/ 12 w 12"/>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12" y="10"/>
                    </a:moveTo>
                    <a:lnTo>
                      <a:pt x="12" y="10"/>
                    </a:lnTo>
                    <a:lnTo>
                      <a:pt x="8" y="12"/>
                    </a:lnTo>
                    <a:lnTo>
                      <a:pt x="4" y="12"/>
                    </a:lnTo>
                    <a:lnTo>
                      <a:pt x="2" y="14"/>
                    </a:lnTo>
                    <a:lnTo>
                      <a:pt x="2" y="14"/>
                    </a:lnTo>
                    <a:lnTo>
                      <a:pt x="0" y="16"/>
                    </a:lnTo>
                    <a:lnTo>
                      <a:pt x="0" y="12"/>
                    </a:lnTo>
                    <a:lnTo>
                      <a:pt x="0" y="4"/>
                    </a:lnTo>
                    <a:lnTo>
                      <a:pt x="0" y="4"/>
                    </a:lnTo>
                    <a:lnTo>
                      <a:pt x="2" y="4"/>
                    </a:lnTo>
                    <a:lnTo>
                      <a:pt x="4" y="6"/>
                    </a:lnTo>
                    <a:lnTo>
                      <a:pt x="6" y="6"/>
                    </a:lnTo>
                    <a:lnTo>
                      <a:pt x="8" y="2"/>
                    </a:lnTo>
                    <a:lnTo>
                      <a:pt x="8" y="2"/>
                    </a:lnTo>
                    <a:lnTo>
                      <a:pt x="10" y="0"/>
                    </a:lnTo>
                    <a:lnTo>
                      <a:pt x="10" y="4"/>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7" name="Freeform 107">
                <a:extLst>
                  <a:ext uri="{FF2B5EF4-FFF2-40B4-BE49-F238E27FC236}">
                    <a16:creationId xmlns:a16="http://schemas.microsoft.com/office/drawing/2014/main" id="{764CC66C-31D9-19C3-3829-6D9DF400EAC6}"/>
                  </a:ext>
                </a:extLst>
              </p:cNvPr>
              <p:cNvSpPr>
                <a:spLocks/>
              </p:cNvSpPr>
              <p:nvPr/>
            </p:nvSpPr>
            <p:spPr bwMode="auto">
              <a:xfrm>
                <a:off x="2994" y="1465"/>
                <a:ext cx="10" cy="12"/>
              </a:xfrm>
              <a:custGeom>
                <a:avLst/>
                <a:gdLst>
                  <a:gd name="T0" fmla="*/ 6 w 10"/>
                  <a:gd name="T1" fmla="*/ 12 h 12"/>
                  <a:gd name="T2" fmla="*/ 6 w 10"/>
                  <a:gd name="T3" fmla="*/ 12 h 12"/>
                  <a:gd name="T4" fmla="*/ 2 w 10"/>
                  <a:gd name="T5" fmla="*/ 12 h 12"/>
                  <a:gd name="T6" fmla="*/ 2 w 10"/>
                  <a:gd name="T7" fmla="*/ 10 h 12"/>
                  <a:gd name="T8" fmla="*/ 0 w 10"/>
                  <a:gd name="T9" fmla="*/ 6 h 12"/>
                  <a:gd name="T10" fmla="*/ 0 w 10"/>
                  <a:gd name="T11" fmla="*/ 6 h 12"/>
                  <a:gd name="T12" fmla="*/ 6 w 10"/>
                  <a:gd name="T13" fmla="*/ 0 h 12"/>
                  <a:gd name="T14" fmla="*/ 8 w 10"/>
                  <a:gd name="T15" fmla="*/ 0 h 12"/>
                  <a:gd name="T16" fmla="*/ 10 w 10"/>
                  <a:gd name="T17" fmla="*/ 6 h 12"/>
                  <a:gd name="T18" fmla="*/ 10 w 10"/>
                  <a:gd name="T19" fmla="*/ 6 h 12"/>
                  <a:gd name="T20" fmla="*/ 8 w 10"/>
                  <a:gd name="T21" fmla="*/ 10 h 12"/>
                  <a:gd name="T22" fmla="*/ 8 w 10"/>
                  <a:gd name="T23" fmla="*/ 12 h 12"/>
                  <a:gd name="T24" fmla="*/ 6 w 10"/>
                  <a:gd name="T25" fmla="*/ 12 h 12"/>
                  <a:gd name="T26" fmla="*/ 6 w 10"/>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2">
                    <a:moveTo>
                      <a:pt x="6" y="12"/>
                    </a:moveTo>
                    <a:lnTo>
                      <a:pt x="6" y="12"/>
                    </a:lnTo>
                    <a:lnTo>
                      <a:pt x="2" y="12"/>
                    </a:lnTo>
                    <a:lnTo>
                      <a:pt x="2" y="10"/>
                    </a:lnTo>
                    <a:lnTo>
                      <a:pt x="0" y="6"/>
                    </a:lnTo>
                    <a:lnTo>
                      <a:pt x="0" y="6"/>
                    </a:lnTo>
                    <a:lnTo>
                      <a:pt x="6" y="0"/>
                    </a:lnTo>
                    <a:lnTo>
                      <a:pt x="8" y="0"/>
                    </a:lnTo>
                    <a:lnTo>
                      <a:pt x="10" y="6"/>
                    </a:lnTo>
                    <a:lnTo>
                      <a:pt x="10" y="6"/>
                    </a:lnTo>
                    <a:lnTo>
                      <a:pt x="8" y="10"/>
                    </a:lnTo>
                    <a:lnTo>
                      <a:pt x="8" y="12"/>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8" name="Freeform 108">
                <a:extLst>
                  <a:ext uri="{FF2B5EF4-FFF2-40B4-BE49-F238E27FC236}">
                    <a16:creationId xmlns:a16="http://schemas.microsoft.com/office/drawing/2014/main" id="{BA1F150F-E56C-99F6-E483-8748E5160841}"/>
                  </a:ext>
                </a:extLst>
              </p:cNvPr>
              <p:cNvSpPr>
                <a:spLocks/>
              </p:cNvSpPr>
              <p:nvPr/>
            </p:nvSpPr>
            <p:spPr bwMode="auto">
              <a:xfrm>
                <a:off x="3082" y="1469"/>
                <a:ext cx="14" cy="10"/>
              </a:xfrm>
              <a:custGeom>
                <a:avLst/>
                <a:gdLst>
                  <a:gd name="T0" fmla="*/ 12 w 14"/>
                  <a:gd name="T1" fmla="*/ 0 h 10"/>
                  <a:gd name="T2" fmla="*/ 12 w 14"/>
                  <a:gd name="T3" fmla="*/ 0 h 10"/>
                  <a:gd name="T4" fmla="*/ 14 w 14"/>
                  <a:gd name="T5" fmla="*/ 8 h 10"/>
                  <a:gd name="T6" fmla="*/ 14 w 14"/>
                  <a:gd name="T7" fmla="*/ 10 h 10"/>
                  <a:gd name="T8" fmla="*/ 12 w 14"/>
                  <a:gd name="T9" fmla="*/ 10 h 10"/>
                  <a:gd name="T10" fmla="*/ 12 w 14"/>
                  <a:gd name="T11" fmla="*/ 10 h 10"/>
                  <a:gd name="T12" fmla="*/ 8 w 14"/>
                  <a:gd name="T13" fmla="*/ 8 h 10"/>
                  <a:gd name="T14" fmla="*/ 6 w 14"/>
                  <a:gd name="T15" fmla="*/ 10 h 10"/>
                  <a:gd name="T16" fmla="*/ 2 w 14"/>
                  <a:gd name="T17" fmla="*/ 8 h 10"/>
                  <a:gd name="T18" fmla="*/ 0 w 14"/>
                  <a:gd name="T19" fmla="*/ 4 h 10"/>
                  <a:gd name="T20" fmla="*/ 0 w 14"/>
                  <a:gd name="T21" fmla="*/ 4 h 10"/>
                  <a:gd name="T22" fmla="*/ 6 w 14"/>
                  <a:gd name="T23" fmla="*/ 2 h 10"/>
                  <a:gd name="T24" fmla="*/ 12 w 14"/>
                  <a:gd name="T25" fmla="*/ 0 h 10"/>
                  <a:gd name="T26" fmla="*/ 12 w 1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0">
                    <a:moveTo>
                      <a:pt x="12" y="0"/>
                    </a:moveTo>
                    <a:lnTo>
                      <a:pt x="12" y="0"/>
                    </a:lnTo>
                    <a:lnTo>
                      <a:pt x="14" y="8"/>
                    </a:lnTo>
                    <a:lnTo>
                      <a:pt x="14" y="10"/>
                    </a:lnTo>
                    <a:lnTo>
                      <a:pt x="12" y="10"/>
                    </a:lnTo>
                    <a:lnTo>
                      <a:pt x="12" y="10"/>
                    </a:lnTo>
                    <a:lnTo>
                      <a:pt x="8" y="8"/>
                    </a:lnTo>
                    <a:lnTo>
                      <a:pt x="6" y="10"/>
                    </a:lnTo>
                    <a:lnTo>
                      <a:pt x="2" y="8"/>
                    </a:lnTo>
                    <a:lnTo>
                      <a:pt x="0" y="4"/>
                    </a:lnTo>
                    <a:lnTo>
                      <a:pt x="0" y="4"/>
                    </a:lnTo>
                    <a:lnTo>
                      <a:pt x="6"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9" name="Freeform 109">
                <a:extLst>
                  <a:ext uri="{FF2B5EF4-FFF2-40B4-BE49-F238E27FC236}">
                    <a16:creationId xmlns:a16="http://schemas.microsoft.com/office/drawing/2014/main" id="{5D38BE77-6FFB-A48B-DF79-10871815C842}"/>
                  </a:ext>
                </a:extLst>
              </p:cNvPr>
              <p:cNvSpPr>
                <a:spLocks/>
              </p:cNvSpPr>
              <p:nvPr/>
            </p:nvSpPr>
            <p:spPr bwMode="auto">
              <a:xfrm>
                <a:off x="3100" y="1463"/>
                <a:ext cx="12" cy="18"/>
              </a:xfrm>
              <a:custGeom>
                <a:avLst/>
                <a:gdLst>
                  <a:gd name="T0" fmla="*/ 10 w 12"/>
                  <a:gd name="T1" fmla="*/ 0 h 18"/>
                  <a:gd name="T2" fmla="*/ 10 w 12"/>
                  <a:gd name="T3" fmla="*/ 0 h 18"/>
                  <a:gd name="T4" fmla="*/ 12 w 12"/>
                  <a:gd name="T5" fmla="*/ 8 h 18"/>
                  <a:gd name="T6" fmla="*/ 12 w 12"/>
                  <a:gd name="T7" fmla="*/ 12 h 18"/>
                  <a:gd name="T8" fmla="*/ 10 w 12"/>
                  <a:gd name="T9" fmla="*/ 18 h 18"/>
                  <a:gd name="T10" fmla="*/ 10 w 12"/>
                  <a:gd name="T11" fmla="*/ 18 h 18"/>
                  <a:gd name="T12" fmla="*/ 10 w 12"/>
                  <a:gd name="T13" fmla="*/ 14 h 18"/>
                  <a:gd name="T14" fmla="*/ 10 w 12"/>
                  <a:gd name="T15" fmla="*/ 14 h 18"/>
                  <a:gd name="T16" fmla="*/ 8 w 12"/>
                  <a:gd name="T17" fmla="*/ 10 h 18"/>
                  <a:gd name="T18" fmla="*/ 6 w 12"/>
                  <a:gd name="T19" fmla="*/ 8 h 18"/>
                  <a:gd name="T20" fmla="*/ 2 w 12"/>
                  <a:gd name="T21" fmla="*/ 6 h 18"/>
                  <a:gd name="T22" fmla="*/ 0 w 12"/>
                  <a:gd name="T23" fmla="*/ 4 h 18"/>
                  <a:gd name="T24" fmla="*/ 0 w 12"/>
                  <a:gd name="T25" fmla="*/ 4 h 18"/>
                  <a:gd name="T26" fmla="*/ 10 w 12"/>
                  <a:gd name="T27" fmla="*/ 0 h 18"/>
                  <a:gd name="T28" fmla="*/ 10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0" y="0"/>
                    </a:moveTo>
                    <a:lnTo>
                      <a:pt x="10" y="0"/>
                    </a:lnTo>
                    <a:lnTo>
                      <a:pt x="12" y="8"/>
                    </a:lnTo>
                    <a:lnTo>
                      <a:pt x="12" y="12"/>
                    </a:lnTo>
                    <a:lnTo>
                      <a:pt x="10" y="18"/>
                    </a:lnTo>
                    <a:lnTo>
                      <a:pt x="10" y="18"/>
                    </a:lnTo>
                    <a:lnTo>
                      <a:pt x="10" y="14"/>
                    </a:lnTo>
                    <a:lnTo>
                      <a:pt x="10" y="14"/>
                    </a:lnTo>
                    <a:lnTo>
                      <a:pt x="8" y="10"/>
                    </a:lnTo>
                    <a:lnTo>
                      <a:pt x="6" y="8"/>
                    </a:lnTo>
                    <a:lnTo>
                      <a:pt x="2" y="6"/>
                    </a:lnTo>
                    <a:lnTo>
                      <a:pt x="0" y="4"/>
                    </a:lnTo>
                    <a:lnTo>
                      <a:pt x="0"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0" name="Freeform 110">
                <a:extLst>
                  <a:ext uri="{FF2B5EF4-FFF2-40B4-BE49-F238E27FC236}">
                    <a16:creationId xmlns:a16="http://schemas.microsoft.com/office/drawing/2014/main" id="{7D80826C-117D-174A-64AD-B89731EEA16F}"/>
                  </a:ext>
                </a:extLst>
              </p:cNvPr>
              <p:cNvSpPr>
                <a:spLocks/>
              </p:cNvSpPr>
              <p:nvPr/>
            </p:nvSpPr>
            <p:spPr bwMode="auto">
              <a:xfrm>
                <a:off x="3020" y="1471"/>
                <a:ext cx="16" cy="8"/>
              </a:xfrm>
              <a:custGeom>
                <a:avLst/>
                <a:gdLst>
                  <a:gd name="T0" fmla="*/ 16 w 16"/>
                  <a:gd name="T1" fmla="*/ 0 h 8"/>
                  <a:gd name="T2" fmla="*/ 16 w 16"/>
                  <a:gd name="T3" fmla="*/ 0 h 8"/>
                  <a:gd name="T4" fmla="*/ 16 w 16"/>
                  <a:gd name="T5" fmla="*/ 8 h 8"/>
                  <a:gd name="T6" fmla="*/ 16 w 16"/>
                  <a:gd name="T7" fmla="*/ 8 h 8"/>
                  <a:gd name="T8" fmla="*/ 14 w 16"/>
                  <a:gd name="T9" fmla="*/ 6 h 8"/>
                  <a:gd name="T10" fmla="*/ 12 w 16"/>
                  <a:gd name="T11" fmla="*/ 4 h 8"/>
                  <a:gd name="T12" fmla="*/ 8 w 16"/>
                  <a:gd name="T13" fmla="*/ 4 h 8"/>
                  <a:gd name="T14" fmla="*/ 4 w 16"/>
                  <a:gd name="T15" fmla="*/ 4 h 8"/>
                  <a:gd name="T16" fmla="*/ 2 w 16"/>
                  <a:gd name="T17" fmla="*/ 2 h 8"/>
                  <a:gd name="T18" fmla="*/ 0 w 16"/>
                  <a:gd name="T19" fmla="*/ 0 h 8"/>
                  <a:gd name="T20" fmla="*/ 0 w 16"/>
                  <a:gd name="T21" fmla="*/ 0 h 8"/>
                  <a:gd name="T22" fmla="*/ 16 w 16"/>
                  <a:gd name="T23" fmla="*/ 0 h 8"/>
                  <a:gd name="T24" fmla="*/ 16 w 1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8">
                    <a:moveTo>
                      <a:pt x="16" y="0"/>
                    </a:moveTo>
                    <a:lnTo>
                      <a:pt x="16" y="0"/>
                    </a:lnTo>
                    <a:lnTo>
                      <a:pt x="16" y="8"/>
                    </a:lnTo>
                    <a:lnTo>
                      <a:pt x="16" y="8"/>
                    </a:lnTo>
                    <a:lnTo>
                      <a:pt x="14" y="6"/>
                    </a:lnTo>
                    <a:lnTo>
                      <a:pt x="12" y="4"/>
                    </a:lnTo>
                    <a:lnTo>
                      <a:pt x="8" y="4"/>
                    </a:lnTo>
                    <a:lnTo>
                      <a:pt x="4" y="4"/>
                    </a:lnTo>
                    <a:lnTo>
                      <a:pt x="2" y="2"/>
                    </a:lnTo>
                    <a:lnTo>
                      <a:pt x="0" y="0"/>
                    </a:lnTo>
                    <a:lnTo>
                      <a:pt x="0" y="0"/>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1" name="Freeform 111">
                <a:extLst>
                  <a:ext uri="{FF2B5EF4-FFF2-40B4-BE49-F238E27FC236}">
                    <a16:creationId xmlns:a16="http://schemas.microsoft.com/office/drawing/2014/main" id="{12DDE9B6-3258-32A1-A92F-7025DBDC65BA}"/>
                  </a:ext>
                </a:extLst>
              </p:cNvPr>
              <p:cNvSpPr>
                <a:spLocks/>
              </p:cNvSpPr>
              <p:nvPr/>
            </p:nvSpPr>
            <p:spPr bwMode="auto">
              <a:xfrm>
                <a:off x="3010" y="1465"/>
                <a:ext cx="8" cy="6"/>
              </a:xfrm>
              <a:custGeom>
                <a:avLst/>
                <a:gdLst>
                  <a:gd name="T0" fmla="*/ 8 w 8"/>
                  <a:gd name="T1" fmla="*/ 4 h 6"/>
                  <a:gd name="T2" fmla="*/ 8 w 8"/>
                  <a:gd name="T3" fmla="*/ 4 h 6"/>
                  <a:gd name="T4" fmla="*/ 6 w 8"/>
                  <a:gd name="T5" fmla="*/ 6 h 6"/>
                  <a:gd name="T6" fmla="*/ 4 w 8"/>
                  <a:gd name="T7" fmla="*/ 6 h 6"/>
                  <a:gd name="T8" fmla="*/ 2 w 8"/>
                  <a:gd name="T9" fmla="*/ 4 h 6"/>
                  <a:gd name="T10" fmla="*/ 0 w 8"/>
                  <a:gd name="T11" fmla="*/ 6 h 6"/>
                  <a:gd name="T12" fmla="*/ 0 w 8"/>
                  <a:gd name="T13" fmla="*/ 6 h 6"/>
                  <a:gd name="T14" fmla="*/ 2 w 8"/>
                  <a:gd name="T15" fmla="*/ 2 h 6"/>
                  <a:gd name="T16" fmla="*/ 4 w 8"/>
                  <a:gd name="T17" fmla="*/ 0 h 6"/>
                  <a:gd name="T18" fmla="*/ 6 w 8"/>
                  <a:gd name="T19" fmla="*/ 2 h 6"/>
                  <a:gd name="T20" fmla="*/ 8 w 8"/>
                  <a:gd name="T21" fmla="*/ 4 h 6"/>
                  <a:gd name="T22" fmla="*/ 8 w 8"/>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4"/>
                    </a:moveTo>
                    <a:lnTo>
                      <a:pt x="8" y="4"/>
                    </a:lnTo>
                    <a:lnTo>
                      <a:pt x="6" y="6"/>
                    </a:lnTo>
                    <a:lnTo>
                      <a:pt x="4" y="6"/>
                    </a:lnTo>
                    <a:lnTo>
                      <a:pt x="2" y="4"/>
                    </a:lnTo>
                    <a:lnTo>
                      <a:pt x="0" y="6"/>
                    </a:lnTo>
                    <a:lnTo>
                      <a:pt x="0" y="6"/>
                    </a:lnTo>
                    <a:lnTo>
                      <a:pt x="2" y="2"/>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2" name="Freeform 112">
                <a:extLst>
                  <a:ext uri="{FF2B5EF4-FFF2-40B4-BE49-F238E27FC236}">
                    <a16:creationId xmlns:a16="http://schemas.microsoft.com/office/drawing/2014/main" id="{1841B99A-6356-9D67-D5C8-03EFCF067DD7}"/>
                  </a:ext>
                </a:extLst>
              </p:cNvPr>
              <p:cNvSpPr>
                <a:spLocks/>
              </p:cNvSpPr>
              <p:nvPr/>
            </p:nvSpPr>
            <p:spPr bwMode="auto">
              <a:xfrm>
                <a:off x="3058" y="1463"/>
                <a:ext cx="6" cy="6"/>
              </a:xfrm>
              <a:custGeom>
                <a:avLst/>
                <a:gdLst>
                  <a:gd name="T0" fmla="*/ 6 w 6"/>
                  <a:gd name="T1" fmla="*/ 4 h 6"/>
                  <a:gd name="T2" fmla="*/ 6 w 6"/>
                  <a:gd name="T3" fmla="*/ 4 h 6"/>
                  <a:gd name="T4" fmla="*/ 6 w 6"/>
                  <a:gd name="T5" fmla="*/ 6 h 6"/>
                  <a:gd name="T6" fmla="*/ 4 w 6"/>
                  <a:gd name="T7" fmla="*/ 6 h 6"/>
                  <a:gd name="T8" fmla="*/ 0 w 6"/>
                  <a:gd name="T9" fmla="*/ 6 h 6"/>
                  <a:gd name="T10" fmla="*/ 0 w 6"/>
                  <a:gd name="T11" fmla="*/ 6 h 6"/>
                  <a:gd name="T12" fmla="*/ 4 w 6"/>
                  <a:gd name="T13" fmla="*/ 2 h 6"/>
                  <a:gd name="T14" fmla="*/ 4 w 6"/>
                  <a:gd name="T15" fmla="*/ 0 h 6"/>
                  <a:gd name="T16" fmla="*/ 6 w 6"/>
                  <a:gd name="T17" fmla="*/ 4 h 6"/>
                  <a:gd name="T18" fmla="*/ 6 w 6"/>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4"/>
                    </a:moveTo>
                    <a:lnTo>
                      <a:pt x="6" y="4"/>
                    </a:lnTo>
                    <a:lnTo>
                      <a:pt x="6" y="6"/>
                    </a:lnTo>
                    <a:lnTo>
                      <a:pt x="4" y="6"/>
                    </a:lnTo>
                    <a:lnTo>
                      <a:pt x="0" y="6"/>
                    </a:lnTo>
                    <a:lnTo>
                      <a:pt x="0" y="6"/>
                    </a:lnTo>
                    <a:lnTo>
                      <a:pt x="4" y="2"/>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3" name="Freeform 113">
                <a:extLst>
                  <a:ext uri="{FF2B5EF4-FFF2-40B4-BE49-F238E27FC236}">
                    <a16:creationId xmlns:a16="http://schemas.microsoft.com/office/drawing/2014/main" id="{34384887-D163-870D-18A8-F03AEB90839F}"/>
                  </a:ext>
                </a:extLst>
              </p:cNvPr>
              <p:cNvSpPr>
                <a:spLocks/>
              </p:cNvSpPr>
              <p:nvPr/>
            </p:nvSpPr>
            <p:spPr bwMode="auto">
              <a:xfrm>
                <a:off x="3040" y="1471"/>
                <a:ext cx="6" cy="4"/>
              </a:xfrm>
              <a:custGeom>
                <a:avLst/>
                <a:gdLst>
                  <a:gd name="T0" fmla="*/ 6 w 6"/>
                  <a:gd name="T1" fmla="*/ 0 h 4"/>
                  <a:gd name="T2" fmla="*/ 6 w 6"/>
                  <a:gd name="T3" fmla="*/ 0 h 4"/>
                  <a:gd name="T4" fmla="*/ 6 w 6"/>
                  <a:gd name="T5" fmla="*/ 2 h 4"/>
                  <a:gd name="T6" fmla="*/ 4 w 6"/>
                  <a:gd name="T7" fmla="*/ 4 h 4"/>
                  <a:gd name="T8" fmla="*/ 2 w 6"/>
                  <a:gd name="T9" fmla="*/ 2 h 4"/>
                  <a:gd name="T10" fmla="*/ 0 w 6"/>
                  <a:gd name="T11" fmla="*/ 0 h 4"/>
                  <a:gd name="T12" fmla="*/ 0 w 6"/>
                  <a:gd name="T13" fmla="*/ 0 h 4"/>
                  <a:gd name="T14" fmla="*/ 6 w 6"/>
                  <a:gd name="T15" fmla="*/ 0 h 4"/>
                  <a:gd name="T16" fmla="*/ 6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0"/>
                    </a:moveTo>
                    <a:lnTo>
                      <a:pt x="6" y="0"/>
                    </a:lnTo>
                    <a:lnTo>
                      <a:pt x="6" y="2"/>
                    </a:lnTo>
                    <a:lnTo>
                      <a:pt x="4" y="4"/>
                    </a:lnTo>
                    <a:lnTo>
                      <a:pt x="2" y="2"/>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4" name="Freeform 114">
                <a:extLst>
                  <a:ext uri="{FF2B5EF4-FFF2-40B4-BE49-F238E27FC236}">
                    <a16:creationId xmlns:a16="http://schemas.microsoft.com/office/drawing/2014/main" id="{F2E39B93-1BA1-D01A-AB46-0DDF4B5322E4}"/>
                  </a:ext>
                </a:extLst>
              </p:cNvPr>
              <p:cNvSpPr>
                <a:spLocks/>
              </p:cNvSpPr>
              <p:nvPr/>
            </p:nvSpPr>
            <p:spPr bwMode="auto">
              <a:xfrm>
                <a:off x="1602" y="1459"/>
                <a:ext cx="30" cy="32"/>
              </a:xfrm>
              <a:custGeom>
                <a:avLst/>
                <a:gdLst>
                  <a:gd name="T0" fmla="*/ 8 w 30"/>
                  <a:gd name="T1" fmla="*/ 8 h 32"/>
                  <a:gd name="T2" fmla="*/ 8 w 30"/>
                  <a:gd name="T3" fmla="*/ 8 h 32"/>
                  <a:gd name="T4" fmla="*/ 10 w 30"/>
                  <a:gd name="T5" fmla="*/ 12 h 32"/>
                  <a:gd name="T6" fmla="*/ 10 w 30"/>
                  <a:gd name="T7" fmla="*/ 14 h 32"/>
                  <a:gd name="T8" fmla="*/ 10 w 30"/>
                  <a:gd name="T9" fmla="*/ 14 h 32"/>
                  <a:gd name="T10" fmla="*/ 12 w 30"/>
                  <a:gd name="T11" fmla="*/ 10 h 32"/>
                  <a:gd name="T12" fmla="*/ 14 w 30"/>
                  <a:gd name="T13" fmla="*/ 10 h 32"/>
                  <a:gd name="T14" fmla="*/ 18 w 30"/>
                  <a:gd name="T15" fmla="*/ 10 h 32"/>
                  <a:gd name="T16" fmla="*/ 20 w 30"/>
                  <a:gd name="T17" fmla="*/ 10 h 32"/>
                  <a:gd name="T18" fmla="*/ 22 w 30"/>
                  <a:gd name="T19" fmla="*/ 10 h 32"/>
                  <a:gd name="T20" fmla="*/ 24 w 30"/>
                  <a:gd name="T21" fmla="*/ 6 h 32"/>
                  <a:gd name="T22" fmla="*/ 26 w 30"/>
                  <a:gd name="T23" fmla="*/ 2 h 32"/>
                  <a:gd name="T24" fmla="*/ 26 w 30"/>
                  <a:gd name="T25" fmla="*/ 2 h 32"/>
                  <a:gd name="T26" fmla="*/ 28 w 30"/>
                  <a:gd name="T27" fmla="*/ 4 h 32"/>
                  <a:gd name="T28" fmla="*/ 28 w 30"/>
                  <a:gd name="T29" fmla="*/ 4 h 32"/>
                  <a:gd name="T30" fmla="*/ 28 w 30"/>
                  <a:gd name="T31" fmla="*/ 12 h 32"/>
                  <a:gd name="T32" fmla="*/ 28 w 30"/>
                  <a:gd name="T33" fmla="*/ 18 h 32"/>
                  <a:gd name="T34" fmla="*/ 28 w 30"/>
                  <a:gd name="T35" fmla="*/ 18 h 32"/>
                  <a:gd name="T36" fmla="*/ 30 w 30"/>
                  <a:gd name="T37" fmla="*/ 28 h 32"/>
                  <a:gd name="T38" fmla="*/ 30 w 30"/>
                  <a:gd name="T39" fmla="*/ 28 h 32"/>
                  <a:gd name="T40" fmla="*/ 24 w 30"/>
                  <a:gd name="T41" fmla="*/ 32 h 32"/>
                  <a:gd name="T42" fmla="*/ 20 w 30"/>
                  <a:gd name="T43" fmla="*/ 30 h 32"/>
                  <a:gd name="T44" fmla="*/ 10 w 30"/>
                  <a:gd name="T45" fmla="*/ 28 h 32"/>
                  <a:gd name="T46" fmla="*/ 10 w 30"/>
                  <a:gd name="T47" fmla="*/ 28 h 32"/>
                  <a:gd name="T48" fmla="*/ 6 w 30"/>
                  <a:gd name="T49" fmla="*/ 26 h 32"/>
                  <a:gd name="T50" fmla="*/ 6 w 30"/>
                  <a:gd name="T51" fmla="*/ 26 h 32"/>
                  <a:gd name="T52" fmla="*/ 4 w 30"/>
                  <a:gd name="T53" fmla="*/ 28 h 32"/>
                  <a:gd name="T54" fmla="*/ 4 w 30"/>
                  <a:gd name="T55" fmla="*/ 28 h 32"/>
                  <a:gd name="T56" fmla="*/ 2 w 30"/>
                  <a:gd name="T57" fmla="*/ 26 h 32"/>
                  <a:gd name="T58" fmla="*/ 0 w 30"/>
                  <a:gd name="T59" fmla="*/ 22 h 32"/>
                  <a:gd name="T60" fmla="*/ 0 w 30"/>
                  <a:gd name="T61" fmla="*/ 22 h 32"/>
                  <a:gd name="T62" fmla="*/ 0 w 30"/>
                  <a:gd name="T63" fmla="*/ 8 h 32"/>
                  <a:gd name="T64" fmla="*/ 2 w 30"/>
                  <a:gd name="T65" fmla="*/ 4 h 32"/>
                  <a:gd name="T66" fmla="*/ 6 w 30"/>
                  <a:gd name="T67" fmla="*/ 0 h 32"/>
                  <a:gd name="T68" fmla="*/ 6 w 30"/>
                  <a:gd name="T69" fmla="*/ 0 h 32"/>
                  <a:gd name="T70" fmla="*/ 8 w 30"/>
                  <a:gd name="T71" fmla="*/ 2 h 32"/>
                  <a:gd name="T72" fmla="*/ 8 w 30"/>
                  <a:gd name="T73" fmla="*/ 8 h 32"/>
                  <a:gd name="T74" fmla="*/ 8 w 30"/>
                  <a:gd name="T75"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2">
                    <a:moveTo>
                      <a:pt x="8" y="8"/>
                    </a:moveTo>
                    <a:lnTo>
                      <a:pt x="8" y="8"/>
                    </a:lnTo>
                    <a:lnTo>
                      <a:pt x="10" y="12"/>
                    </a:lnTo>
                    <a:lnTo>
                      <a:pt x="10" y="14"/>
                    </a:lnTo>
                    <a:lnTo>
                      <a:pt x="10" y="14"/>
                    </a:lnTo>
                    <a:lnTo>
                      <a:pt x="12" y="10"/>
                    </a:lnTo>
                    <a:lnTo>
                      <a:pt x="14" y="10"/>
                    </a:lnTo>
                    <a:lnTo>
                      <a:pt x="18" y="10"/>
                    </a:lnTo>
                    <a:lnTo>
                      <a:pt x="20" y="10"/>
                    </a:lnTo>
                    <a:lnTo>
                      <a:pt x="22" y="10"/>
                    </a:lnTo>
                    <a:lnTo>
                      <a:pt x="24" y="6"/>
                    </a:lnTo>
                    <a:lnTo>
                      <a:pt x="26" y="2"/>
                    </a:lnTo>
                    <a:lnTo>
                      <a:pt x="26" y="2"/>
                    </a:lnTo>
                    <a:lnTo>
                      <a:pt x="28" y="4"/>
                    </a:lnTo>
                    <a:lnTo>
                      <a:pt x="28" y="4"/>
                    </a:lnTo>
                    <a:lnTo>
                      <a:pt x="28" y="12"/>
                    </a:lnTo>
                    <a:lnTo>
                      <a:pt x="28" y="18"/>
                    </a:lnTo>
                    <a:lnTo>
                      <a:pt x="28" y="18"/>
                    </a:lnTo>
                    <a:lnTo>
                      <a:pt x="30" y="28"/>
                    </a:lnTo>
                    <a:lnTo>
                      <a:pt x="30" y="28"/>
                    </a:lnTo>
                    <a:lnTo>
                      <a:pt x="24" y="32"/>
                    </a:lnTo>
                    <a:lnTo>
                      <a:pt x="20" y="30"/>
                    </a:lnTo>
                    <a:lnTo>
                      <a:pt x="10" y="28"/>
                    </a:lnTo>
                    <a:lnTo>
                      <a:pt x="10" y="28"/>
                    </a:lnTo>
                    <a:lnTo>
                      <a:pt x="6" y="26"/>
                    </a:lnTo>
                    <a:lnTo>
                      <a:pt x="6" y="26"/>
                    </a:lnTo>
                    <a:lnTo>
                      <a:pt x="4" y="28"/>
                    </a:lnTo>
                    <a:lnTo>
                      <a:pt x="4" y="28"/>
                    </a:lnTo>
                    <a:lnTo>
                      <a:pt x="2" y="26"/>
                    </a:lnTo>
                    <a:lnTo>
                      <a:pt x="0" y="22"/>
                    </a:lnTo>
                    <a:lnTo>
                      <a:pt x="0" y="22"/>
                    </a:lnTo>
                    <a:lnTo>
                      <a:pt x="0" y="8"/>
                    </a:lnTo>
                    <a:lnTo>
                      <a:pt x="2" y="4"/>
                    </a:lnTo>
                    <a:lnTo>
                      <a:pt x="6" y="0"/>
                    </a:lnTo>
                    <a:lnTo>
                      <a:pt x="6" y="0"/>
                    </a:lnTo>
                    <a:lnTo>
                      <a:pt x="8" y="2"/>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5" name="Freeform 115">
                <a:extLst>
                  <a:ext uri="{FF2B5EF4-FFF2-40B4-BE49-F238E27FC236}">
                    <a16:creationId xmlns:a16="http://schemas.microsoft.com/office/drawing/2014/main" id="{7751E45F-27EA-6556-C256-0D73E981657D}"/>
                  </a:ext>
                </a:extLst>
              </p:cNvPr>
              <p:cNvSpPr>
                <a:spLocks/>
              </p:cNvSpPr>
              <p:nvPr/>
            </p:nvSpPr>
            <p:spPr bwMode="auto">
              <a:xfrm>
                <a:off x="1628" y="1461"/>
                <a:ext cx="22" cy="28"/>
              </a:xfrm>
              <a:custGeom>
                <a:avLst/>
                <a:gdLst>
                  <a:gd name="T0" fmla="*/ 2 w 22"/>
                  <a:gd name="T1" fmla="*/ 16 h 28"/>
                  <a:gd name="T2" fmla="*/ 2 w 22"/>
                  <a:gd name="T3" fmla="*/ 16 h 28"/>
                  <a:gd name="T4" fmla="*/ 0 w 22"/>
                  <a:gd name="T5" fmla="*/ 8 h 28"/>
                  <a:gd name="T6" fmla="*/ 0 w 22"/>
                  <a:gd name="T7" fmla="*/ 4 h 28"/>
                  <a:gd name="T8" fmla="*/ 2 w 22"/>
                  <a:gd name="T9" fmla="*/ 2 h 28"/>
                  <a:gd name="T10" fmla="*/ 2 w 22"/>
                  <a:gd name="T11" fmla="*/ 2 h 28"/>
                  <a:gd name="T12" fmla="*/ 4 w 22"/>
                  <a:gd name="T13" fmla="*/ 0 h 28"/>
                  <a:gd name="T14" fmla="*/ 8 w 22"/>
                  <a:gd name="T15" fmla="*/ 2 h 28"/>
                  <a:gd name="T16" fmla="*/ 10 w 22"/>
                  <a:gd name="T17" fmla="*/ 4 h 28"/>
                  <a:gd name="T18" fmla="*/ 12 w 22"/>
                  <a:gd name="T19" fmla="*/ 8 h 28"/>
                  <a:gd name="T20" fmla="*/ 12 w 22"/>
                  <a:gd name="T21" fmla="*/ 8 h 28"/>
                  <a:gd name="T22" fmla="*/ 14 w 22"/>
                  <a:gd name="T23" fmla="*/ 12 h 28"/>
                  <a:gd name="T24" fmla="*/ 16 w 22"/>
                  <a:gd name="T25" fmla="*/ 12 h 28"/>
                  <a:gd name="T26" fmla="*/ 20 w 22"/>
                  <a:gd name="T27" fmla="*/ 12 h 28"/>
                  <a:gd name="T28" fmla="*/ 20 w 22"/>
                  <a:gd name="T29" fmla="*/ 12 h 28"/>
                  <a:gd name="T30" fmla="*/ 22 w 22"/>
                  <a:gd name="T31" fmla="*/ 18 h 28"/>
                  <a:gd name="T32" fmla="*/ 22 w 22"/>
                  <a:gd name="T33" fmla="*/ 18 h 28"/>
                  <a:gd name="T34" fmla="*/ 20 w 22"/>
                  <a:gd name="T35" fmla="*/ 24 h 28"/>
                  <a:gd name="T36" fmla="*/ 18 w 22"/>
                  <a:gd name="T37" fmla="*/ 28 h 28"/>
                  <a:gd name="T38" fmla="*/ 14 w 22"/>
                  <a:gd name="T39" fmla="*/ 28 h 28"/>
                  <a:gd name="T40" fmla="*/ 12 w 22"/>
                  <a:gd name="T41" fmla="*/ 28 h 28"/>
                  <a:gd name="T42" fmla="*/ 12 w 22"/>
                  <a:gd name="T43" fmla="*/ 28 h 28"/>
                  <a:gd name="T44" fmla="*/ 2 w 22"/>
                  <a:gd name="T45" fmla="*/ 16 h 28"/>
                  <a:gd name="T46" fmla="*/ 2 w 22"/>
                  <a:gd name="T47"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8">
                    <a:moveTo>
                      <a:pt x="2" y="16"/>
                    </a:moveTo>
                    <a:lnTo>
                      <a:pt x="2" y="16"/>
                    </a:lnTo>
                    <a:lnTo>
                      <a:pt x="0" y="8"/>
                    </a:lnTo>
                    <a:lnTo>
                      <a:pt x="0" y="4"/>
                    </a:lnTo>
                    <a:lnTo>
                      <a:pt x="2" y="2"/>
                    </a:lnTo>
                    <a:lnTo>
                      <a:pt x="2" y="2"/>
                    </a:lnTo>
                    <a:lnTo>
                      <a:pt x="4" y="0"/>
                    </a:lnTo>
                    <a:lnTo>
                      <a:pt x="8" y="2"/>
                    </a:lnTo>
                    <a:lnTo>
                      <a:pt x="10" y="4"/>
                    </a:lnTo>
                    <a:lnTo>
                      <a:pt x="12" y="8"/>
                    </a:lnTo>
                    <a:lnTo>
                      <a:pt x="12" y="8"/>
                    </a:lnTo>
                    <a:lnTo>
                      <a:pt x="14" y="12"/>
                    </a:lnTo>
                    <a:lnTo>
                      <a:pt x="16" y="12"/>
                    </a:lnTo>
                    <a:lnTo>
                      <a:pt x="20" y="12"/>
                    </a:lnTo>
                    <a:lnTo>
                      <a:pt x="20" y="12"/>
                    </a:lnTo>
                    <a:lnTo>
                      <a:pt x="22" y="18"/>
                    </a:lnTo>
                    <a:lnTo>
                      <a:pt x="22" y="18"/>
                    </a:lnTo>
                    <a:lnTo>
                      <a:pt x="20" y="24"/>
                    </a:lnTo>
                    <a:lnTo>
                      <a:pt x="18" y="28"/>
                    </a:lnTo>
                    <a:lnTo>
                      <a:pt x="14" y="28"/>
                    </a:lnTo>
                    <a:lnTo>
                      <a:pt x="12" y="28"/>
                    </a:lnTo>
                    <a:lnTo>
                      <a:pt x="12" y="2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6" name="Freeform 116">
                <a:extLst>
                  <a:ext uri="{FF2B5EF4-FFF2-40B4-BE49-F238E27FC236}">
                    <a16:creationId xmlns:a16="http://schemas.microsoft.com/office/drawing/2014/main" id="{BBF66205-0498-505D-0CC0-39484234623B}"/>
                  </a:ext>
                </a:extLst>
              </p:cNvPr>
              <p:cNvSpPr>
                <a:spLocks/>
              </p:cNvSpPr>
              <p:nvPr/>
            </p:nvSpPr>
            <p:spPr bwMode="auto">
              <a:xfrm>
                <a:off x="3588" y="1463"/>
                <a:ext cx="122" cy="40"/>
              </a:xfrm>
              <a:custGeom>
                <a:avLst/>
                <a:gdLst>
                  <a:gd name="T0" fmla="*/ 122 w 122"/>
                  <a:gd name="T1" fmla="*/ 6 h 40"/>
                  <a:gd name="T2" fmla="*/ 118 w 122"/>
                  <a:gd name="T3" fmla="*/ 12 h 40"/>
                  <a:gd name="T4" fmla="*/ 116 w 122"/>
                  <a:gd name="T5" fmla="*/ 22 h 40"/>
                  <a:gd name="T6" fmla="*/ 114 w 122"/>
                  <a:gd name="T7" fmla="*/ 18 h 40"/>
                  <a:gd name="T8" fmla="*/ 106 w 122"/>
                  <a:gd name="T9" fmla="*/ 32 h 40"/>
                  <a:gd name="T10" fmla="*/ 104 w 122"/>
                  <a:gd name="T11" fmla="*/ 32 h 40"/>
                  <a:gd name="T12" fmla="*/ 102 w 122"/>
                  <a:gd name="T13" fmla="*/ 26 h 40"/>
                  <a:gd name="T14" fmla="*/ 96 w 122"/>
                  <a:gd name="T15" fmla="*/ 30 h 40"/>
                  <a:gd name="T16" fmla="*/ 94 w 122"/>
                  <a:gd name="T17" fmla="*/ 32 h 40"/>
                  <a:gd name="T18" fmla="*/ 92 w 122"/>
                  <a:gd name="T19" fmla="*/ 28 h 40"/>
                  <a:gd name="T20" fmla="*/ 84 w 122"/>
                  <a:gd name="T21" fmla="*/ 22 h 40"/>
                  <a:gd name="T22" fmla="*/ 78 w 122"/>
                  <a:gd name="T23" fmla="*/ 28 h 40"/>
                  <a:gd name="T24" fmla="*/ 76 w 122"/>
                  <a:gd name="T25" fmla="*/ 28 h 40"/>
                  <a:gd name="T26" fmla="*/ 74 w 122"/>
                  <a:gd name="T27" fmla="*/ 24 h 40"/>
                  <a:gd name="T28" fmla="*/ 74 w 122"/>
                  <a:gd name="T29" fmla="*/ 20 h 40"/>
                  <a:gd name="T30" fmla="*/ 70 w 122"/>
                  <a:gd name="T31" fmla="*/ 18 h 40"/>
                  <a:gd name="T32" fmla="*/ 68 w 122"/>
                  <a:gd name="T33" fmla="*/ 20 h 40"/>
                  <a:gd name="T34" fmla="*/ 68 w 122"/>
                  <a:gd name="T35" fmla="*/ 30 h 40"/>
                  <a:gd name="T36" fmla="*/ 68 w 122"/>
                  <a:gd name="T37" fmla="*/ 36 h 40"/>
                  <a:gd name="T38" fmla="*/ 64 w 122"/>
                  <a:gd name="T39" fmla="*/ 40 h 40"/>
                  <a:gd name="T40" fmla="*/ 60 w 122"/>
                  <a:gd name="T41" fmla="*/ 38 h 40"/>
                  <a:gd name="T42" fmla="*/ 48 w 122"/>
                  <a:gd name="T43" fmla="*/ 34 h 40"/>
                  <a:gd name="T44" fmla="*/ 44 w 122"/>
                  <a:gd name="T45" fmla="*/ 30 h 40"/>
                  <a:gd name="T46" fmla="*/ 42 w 122"/>
                  <a:gd name="T47" fmla="*/ 26 h 40"/>
                  <a:gd name="T48" fmla="*/ 38 w 122"/>
                  <a:gd name="T49" fmla="*/ 18 h 40"/>
                  <a:gd name="T50" fmla="*/ 34 w 122"/>
                  <a:gd name="T51" fmla="*/ 30 h 40"/>
                  <a:gd name="T52" fmla="*/ 32 w 122"/>
                  <a:gd name="T53" fmla="*/ 30 h 40"/>
                  <a:gd name="T54" fmla="*/ 28 w 122"/>
                  <a:gd name="T55" fmla="*/ 26 h 40"/>
                  <a:gd name="T56" fmla="*/ 20 w 122"/>
                  <a:gd name="T57" fmla="*/ 22 h 40"/>
                  <a:gd name="T58" fmla="*/ 18 w 122"/>
                  <a:gd name="T59" fmla="*/ 20 h 40"/>
                  <a:gd name="T60" fmla="*/ 12 w 122"/>
                  <a:gd name="T61" fmla="*/ 24 h 40"/>
                  <a:gd name="T62" fmla="*/ 10 w 122"/>
                  <a:gd name="T63" fmla="*/ 28 h 40"/>
                  <a:gd name="T64" fmla="*/ 8 w 122"/>
                  <a:gd name="T65" fmla="*/ 30 h 40"/>
                  <a:gd name="T66" fmla="*/ 0 w 122"/>
                  <a:gd name="T67" fmla="*/ 18 h 40"/>
                  <a:gd name="T68" fmla="*/ 0 w 122"/>
                  <a:gd name="T69" fmla="*/ 16 h 40"/>
                  <a:gd name="T70" fmla="*/ 0 w 122"/>
                  <a:gd name="T71" fmla="*/ 14 h 40"/>
                  <a:gd name="T72" fmla="*/ 2 w 122"/>
                  <a:gd name="T73" fmla="*/ 14 h 40"/>
                  <a:gd name="T74" fmla="*/ 4 w 122"/>
                  <a:gd name="T75" fmla="*/ 16 h 40"/>
                  <a:gd name="T76" fmla="*/ 6 w 122"/>
                  <a:gd name="T77" fmla="*/ 16 h 40"/>
                  <a:gd name="T78" fmla="*/ 4 w 122"/>
                  <a:gd name="T79" fmla="*/ 4 h 40"/>
                  <a:gd name="T80" fmla="*/ 26 w 122"/>
                  <a:gd name="T81" fmla="*/ 2 h 40"/>
                  <a:gd name="T82" fmla="*/ 48 w 122"/>
                  <a:gd name="T83" fmla="*/ 8 h 40"/>
                  <a:gd name="T84" fmla="*/ 48 w 122"/>
                  <a:gd name="T85" fmla="*/ 8 h 40"/>
                  <a:gd name="T86" fmla="*/ 52 w 122"/>
                  <a:gd name="T87" fmla="*/ 10 h 40"/>
                  <a:gd name="T88" fmla="*/ 56 w 122"/>
                  <a:gd name="T89" fmla="*/ 8 h 40"/>
                  <a:gd name="T90" fmla="*/ 70 w 122"/>
                  <a:gd name="T91" fmla="*/ 6 h 40"/>
                  <a:gd name="T92" fmla="*/ 74 w 122"/>
                  <a:gd name="T93" fmla="*/ 6 h 40"/>
                  <a:gd name="T94" fmla="*/ 78 w 122"/>
                  <a:gd name="T95" fmla="*/ 2 h 40"/>
                  <a:gd name="T96" fmla="*/ 86 w 122"/>
                  <a:gd name="T97" fmla="*/ 6 h 40"/>
                  <a:gd name="T98" fmla="*/ 90 w 122"/>
                  <a:gd name="T99" fmla="*/ 8 h 40"/>
                  <a:gd name="T100" fmla="*/ 92 w 122"/>
                  <a:gd name="T101" fmla="*/ 10 h 40"/>
                  <a:gd name="T102" fmla="*/ 96 w 122"/>
                  <a:gd name="T103" fmla="*/ 8 h 40"/>
                  <a:gd name="T104" fmla="*/ 98 w 122"/>
                  <a:gd name="T105" fmla="*/ 8 h 40"/>
                  <a:gd name="T106" fmla="*/ 104 w 122"/>
                  <a:gd name="T107" fmla="*/ 6 h 40"/>
                  <a:gd name="T108" fmla="*/ 106 w 122"/>
                  <a:gd name="T109" fmla="*/ 6 h 40"/>
                  <a:gd name="T110" fmla="*/ 108 w 122"/>
                  <a:gd name="T111" fmla="*/ 8 h 40"/>
                  <a:gd name="T112" fmla="*/ 114 w 122"/>
                  <a:gd name="T113" fmla="*/ 2 h 40"/>
                  <a:gd name="T114" fmla="*/ 122 w 122"/>
                  <a:gd name="T115" fmla="*/ 4 h 40"/>
                  <a:gd name="T116" fmla="*/ 122 w 122"/>
                  <a:gd name="T117" fmla="*/ 4 h 40"/>
                  <a:gd name="T118" fmla="*/ 122 w 122"/>
                  <a:gd name="T119" fmla="*/ 6 h 40"/>
                  <a:gd name="T120" fmla="*/ 122 w 122"/>
                  <a:gd name="T121"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40">
                    <a:moveTo>
                      <a:pt x="122" y="6"/>
                    </a:moveTo>
                    <a:lnTo>
                      <a:pt x="122" y="6"/>
                    </a:lnTo>
                    <a:lnTo>
                      <a:pt x="118" y="8"/>
                    </a:lnTo>
                    <a:lnTo>
                      <a:pt x="118" y="12"/>
                    </a:lnTo>
                    <a:lnTo>
                      <a:pt x="116" y="22"/>
                    </a:lnTo>
                    <a:lnTo>
                      <a:pt x="116" y="22"/>
                    </a:lnTo>
                    <a:lnTo>
                      <a:pt x="114" y="20"/>
                    </a:lnTo>
                    <a:lnTo>
                      <a:pt x="114" y="18"/>
                    </a:lnTo>
                    <a:lnTo>
                      <a:pt x="110" y="22"/>
                    </a:lnTo>
                    <a:lnTo>
                      <a:pt x="106" y="32"/>
                    </a:lnTo>
                    <a:lnTo>
                      <a:pt x="106" y="32"/>
                    </a:lnTo>
                    <a:lnTo>
                      <a:pt x="104" y="32"/>
                    </a:lnTo>
                    <a:lnTo>
                      <a:pt x="104" y="30"/>
                    </a:lnTo>
                    <a:lnTo>
                      <a:pt x="102" y="26"/>
                    </a:lnTo>
                    <a:lnTo>
                      <a:pt x="98" y="24"/>
                    </a:lnTo>
                    <a:lnTo>
                      <a:pt x="96" y="30"/>
                    </a:lnTo>
                    <a:lnTo>
                      <a:pt x="96" y="30"/>
                    </a:lnTo>
                    <a:lnTo>
                      <a:pt x="94" y="32"/>
                    </a:lnTo>
                    <a:lnTo>
                      <a:pt x="94" y="32"/>
                    </a:lnTo>
                    <a:lnTo>
                      <a:pt x="92" y="28"/>
                    </a:lnTo>
                    <a:lnTo>
                      <a:pt x="92" y="28"/>
                    </a:lnTo>
                    <a:lnTo>
                      <a:pt x="84" y="22"/>
                    </a:lnTo>
                    <a:lnTo>
                      <a:pt x="82" y="22"/>
                    </a:lnTo>
                    <a:lnTo>
                      <a:pt x="78" y="28"/>
                    </a:lnTo>
                    <a:lnTo>
                      <a:pt x="78" y="28"/>
                    </a:lnTo>
                    <a:lnTo>
                      <a:pt x="76" y="28"/>
                    </a:lnTo>
                    <a:lnTo>
                      <a:pt x="76" y="28"/>
                    </a:lnTo>
                    <a:lnTo>
                      <a:pt x="74" y="24"/>
                    </a:lnTo>
                    <a:lnTo>
                      <a:pt x="74" y="24"/>
                    </a:lnTo>
                    <a:lnTo>
                      <a:pt x="74" y="20"/>
                    </a:lnTo>
                    <a:lnTo>
                      <a:pt x="72" y="18"/>
                    </a:lnTo>
                    <a:lnTo>
                      <a:pt x="70" y="18"/>
                    </a:lnTo>
                    <a:lnTo>
                      <a:pt x="70" y="18"/>
                    </a:lnTo>
                    <a:lnTo>
                      <a:pt x="68" y="20"/>
                    </a:lnTo>
                    <a:lnTo>
                      <a:pt x="68" y="22"/>
                    </a:lnTo>
                    <a:lnTo>
                      <a:pt x="68" y="30"/>
                    </a:lnTo>
                    <a:lnTo>
                      <a:pt x="68" y="30"/>
                    </a:lnTo>
                    <a:lnTo>
                      <a:pt x="68" y="36"/>
                    </a:lnTo>
                    <a:lnTo>
                      <a:pt x="66" y="40"/>
                    </a:lnTo>
                    <a:lnTo>
                      <a:pt x="64" y="40"/>
                    </a:lnTo>
                    <a:lnTo>
                      <a:pt x="64" y="40"/>
                    </a:lnTo>
                    <a:lnTo>
                      <a:pt x="60" y="38"/>
                    </a:lnTo>
                    <a:lnTo>
                      <a:pt x="54" y="36"/>
                    </a:lnTo>
                    <a:lnTo>
                      <a:pt x="48" y="34"/>
                    </a:lnTo>
                    <a:lnTo>
                      <a:pt x="44" y="30"/>
                    </a:lnTo>
                    <a:lnTo>
                      <a:pt x="44" y="30"/>
                    </a:lnTo>
                    <a:lnTo>
                      <a:pt x="42" y="26"/>
                    </a:lnTo>
                    <a:lnTo>
                      <a:pt x="42" y="26"/>
                    </a:lnTo>
                    <a:lnTo>
                      <a:pt x="40" y="20"/>
                    </a:lnTo>
                    <a:lnTo>
                      <a:pt x="38" y="18"/>
                    </a:lnTo>
                    <a:lnTo>
                      <a:pt x="36" y="22"/>
                    </a:lnTo>
                    <a:lnTo>
                      <a:pt x="34" y="30"/>
                    </a:lnTo>
                    <a:lnTo>
                      <a:pt x="34" y="30"/>
                    </a:lnTo>
                    <a:lnTo>
                      <a:pt x="32" y="30"/>
                    </a:lnTo>
                    <a:lnTo>
                      <a:pt x="30" y="30"/>
                    </a:lnTo>
                    <a:lnTo>
                      <a:pt x="28" y="26"/>
                    </a:lnTo>
                    <a:lnTo>
                      <a:pt x="24" y="24"/>
                    </a:lnTo>
                    <a:lnTo>
                      <a:pt x="20" y="22"/>
                    </a:lnTo>
                    <a:lnTo>
                      <a:pt x="20" y="22"/>
                    </a:lnTo>
                    <a:lnTo>
                      <a:pt x="18" y="20"/>
                    </a:lnTo>
                    <a:lnTo>
                      <a:pt x="16" y="20"/>
                    </a:lnTo>
                    <a:lnTo>
                      <a:pt x="12" y="24"/>
                    </a:lnTo>
                    <a:lnTo>
                      <a:pt x="12" y="24"/>
                    </a:lnTo>
                    <a:lnTo>
                      <a:pt x="10" y="28"/>
                    </a:lnTo>
                    <a:lnTo>
                      <a:pt x="10" y="30"/>
                    </a:lnTo>
                    <a:lnTo>
                      <a:pt x="8" y="30"/>
                    </a:lnTo>
                    <a:lnTo>
                      <a:pt x="8" y="30"/>
                    </a:lnTo>
                    <a:lnTo>
                      <a:pt x="0" y="18"/>
                    </a:lnTo>
                    <a:lnTo>
                      <a:pt x="0" y="18"/>
                    </a:lnTo>
                    <a:lnTo>
                      <a:pt x="0" y="16"/>
                    </a:lnTo>
                    <a:lnTo>
                      <a:pt x="0" y="16"/>
                    </a:lnTo>
                    <a:lnTo>
                      <a:pt x="0" y="14"/>
                    </a:lnTo>
                    <a:lnTo>
                      <a:pt x="0" y="14"/>
                    </a:lnTo>
                    <a:lnTo>
                      <a:pt x="2" y="14"/>
                    </a:lnTo>
                    <a:lnTo>
                      <a:pt x="4" y="16"/>
                    </a:lnTo>
                    <a:lnTo>
                      <a:pt x="4" y="16"/>
                    </a:lnTo>
                    <a:lnTo>
                      <a:pt x="6" y="16"/>
                    </a:lnTo>
                    <a:lnTo>
                      <a:pt x="6" y="16"/>
                    </a:lnTo>
                    <a:lnTo>
                      <a:pt x="4" y="8"/>
                    </a:lnTo>
                    <a:lnTo>
                      <a:pt x="4" y="4"/>
                    </a:lnTo>
                    <a:lnTo>
                      <a:pt x="4" y="4"/>
                    </a:lnTo>
                    <a:lnTo>
                      <a:pt x="26" y="2"/>
                    </a:lnTo>
                    <a:lnTo>
                      <a:pt x="36" y="4"/>
                    </a:lnTo>
                    <a:lnTo>
                      <a:pt x="48" y="8"/>
                    </a:lnTo>
                    <a:lnTo>
                      <a:pt x="48" y="8"/>
                    </a:lnTo>
                    <a:lnTo>
                      <a:pt x="48" y="8"/>
                    </a:lnTo>
                    <a:lnTo>
                      <a:pt x="50" y="10"/>
                    </a:lnTo>
                    <a:lnTo>
                      <a:pt x="52" y="10"/>
                    </a:lnTo>
                    <a:lnTo>
                      <a:pt x="56" y="8"/>
                    </a:lnTo>
                    <a:lnTo>
                      <a:pt x="56" y="8"/>
                    </a:lnTo>
                    <a:lnTo>
                      <a:pt x="62" y="6"/>
                    </a:lnTo>
                    <a:lnTo>
                      <a:pt x="70" y="6"/>
                    </a:lnTo>
                    <a:lnTo>
                      <a:pt x="70" y="6"/>
                    </a:lnTo>
                    <a:lnTo>
                      <a:pt x="74" y="6"/>
                    </a:lnTo>
                    <a:lnTo>
                      <a:pt x="74" y="6"/>
                    </a:lnTo>
                    <a:lnTo>
                      <a:pt x="78" y="2"/>
                    </a:lnTo>
                    <a:lnTo>
                      <a:pt x="82" y="4"/>
                    </a:lnTo>
                    <a:lnTo>
                      <a:pt x="86" y="6"/>
                    </a:lnTo>
                    <a:lnTo>
                      <a:pt x="90" y="8"/>
                    </a:lnTo>
                    <a:lnTo>
                      <a:pt x="90" y="8"/>
                    </a:lnTo>
                    <a:lnTo>
                      <a:pt x="90" y="10"/>
                    </a:lnTo>
                    <a:lnTo>
                      <a:pt x="92" y="10"/>
                    </a:lnTo>
                    <a:lnTo>
                      <a:pt x="94" y="8"/>
                    </a:lnTo>
                    <a:lnTo>
                      <a:pt x="96" y="8"/>
                    </a:lnTo>
                    <a:lnTo>
                      <a:pt x="96" y="8"/>
                    </a:lnTo>
                    <a:lnTo>
                      <a:pt x="98" y="8"/>
                    </a:lnTo>
                    <a:lnTo>
                      <a:pt x="102" y="6"/>
                    </a:lnTo>
                    <a:lnTo>
                      <a:pt x="104" y="6"/>
                    </a:lnTo>
                    <a:lnTo>
                      <a:pt x="106" y="6"/>
                    </a:lnTo>
                    <a:lnTo>
                      <a:pt x="106" y="6"/>
                    </a:lnTo>
                    <a:lnTo>
                      <a:pt x="108" y="8"/>
                    </a:lnTo>
                    <a:lnTo>
                      <a:pt x="108" y="8"/>
                    </a:lnTo>
                    <a:lnTo>
                      <a:pt x="112" y="6"/>
                    </a:lnTo>
                    <a:lnTo>
                      <a:pt x="114" y="2"/>
                    </a:lnTo>
                    <a:lnTo>
                      <a:pt x="118" y="0"/>
                    </a:lnTo>
                    <a:lnTo>
                      <a:pt x="122" y="4"/>
                    </a:lnTo>
                    <a:lnTo>
                      <a:pt x="122" y="4"/>
                    </a:lnTo>
                    <a:lnTo>
                      <a:pt x="122" y="4"/>
                    </a:lnTo>
                    <a:lnTo>
                      <a:pt x="122" y="6"/>
                    </a:lnTo>
                    <a:lnTo>
                      <a:pt x="122" y="6"/>
                    </a:lnTo>
                    <a:lnTo>
                      <a:pt x="122" y="6"/>
                    </a:lnTo>
                    <a:lnTo>
                      <a:pt x="1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7" name="Freeform 117">
                <a:extLst>
                  <a:ext uri="{FF2B5EF4-FFF2-40B4-BE49-F238E27FC236}">
                    <a16:creationId xmlns:a16="http://schemas.microsoft.com/office/drawing/2014/main" id="{49F7770F-79DA-BB88-FFE3-962B4D7AC56B}"/>
                  </a:ext>
                </a:extLst>
              </p:cNvPr>
              <p:cNvSpPr>
                <a:spLocks/>
              </p:cNvSpPr>
              <p:nvPr/>
            </p:nvSpPr>
            <p:spPr bwMode="auto">
              <a:xfrm>
                <a:off x="3762" y="1463"/>
                <a:ext cx="34" cy="20"/>
              </a:xfrm>
              <a:custGeom>
                <a:avLst/>
                <a:gdLst>
                  <a:gd name="T0" fmla="*/ 34 w 34"/>
                  <a:gd name="T1" fmla="*/ 4 h 20"/>
                  <a:gd name="T2" fmla="*/ 34 w 34"/>
                  <a:gd name="T3" fmla="*/ 4 h 20"/>
                  <a:gd name="T4" fmla="*/ 34 w 34"/>
                  <a:gd name="T5" fmla="*/ 8 h 20"/>
                  <a:gd name="T6" fmla="*/ 34 w 34"/>
                  <a:gd name="T7" fmla="*/ 8 h 20"/>
                  <a:gd name="T8" fmla="*/ 30 w 34"/>
                  <a:gd name="T9" fmla="*/ 12 h 20"/>
                  <a:gd name="T10" fmla="*/ 26 w 34"/>
                  <a:gd name="T11" fmla="*/ 14 h 20"/>
                  <a:gd name="T12" fmla="*/ 22 w 34"/>
                  <a:gd name="T13" fmla="*/ 14 h 20"/>
                  <a:gd name="T14" fmla="*/ 18 w 34"/>
                  <a:gd name="T15" fmla="*/ 12 h 20"/>
                  <a:gd name="T16" fmla="*/ 18 w 34"/>
                  <a:gd name="T17" fmla="*/ 12 h 20"/>
                  <a:gd name="T18" fmla="*/ 16 w 34"/>
                  <a:gd name="T19" fmla="*/ 10 h 20"/>
                  <a:gd name="T20" fmla="*/ 12 w 34"/>
                  <a:gd name="T21" fmla="*/ 10 h 20"/>
                  <a:gd name="T22" fmla="*/ 10 w 34"/>
                  <a:gd name="T23" fmla="*/ 12 h 20"/>
                  <a:gd name="T24" fmla="*/ 8 w 34"/>
                  <a:gd name="T25" fmla="*/ 18 h 20"/>
                  <a:gd name="T26" fmla="*/ 8 w 34"/>
                  <a:gd name="T27" fmla="*/ 18 h 20"/>
                  <a:gd name="T28" fmla="*/ 6 w 34"/>
                  <a:gd name="T29" fmla="*/ 20 h 20"/>
                  <a:gd name="T30" fmla="*/ 4 w 34"/>
                  <a:gd name="T31" fmla="*/ 18 h 20"/>
                  <a:gd name="T32" fmla="*/ 2 w 34"/>
                  <a:gd name="T33" fmla="*/ 16 h 20"/>
                  <a:gd name="T34" fmla="*/ 0 w 34"/>
                  <a:gd name="T35" fmla="*/ 10 h 20"/>
                  <a:gd name="T36" fmla="*/ 0 w 34"/>
                  <a:gd name="T37" fmla="*/ 10 h 20"/>
                  <a:gd name="T38" fmla="*/ 2 w 34"/>
                  <a:gd name="T39" fmla="*/ 0 h 20"/>
                  <a:gd name="T40" fmla="*/ 2 w 34"/>
                  <a:gd name="T41" fmla="*/ 0 h 20"/>
                  <a:gd name="T42" fmla="*/ 4 w 34"/>
                  <a:gd name="T43" fmla="*/ 2 h 20"/>
                  <a:gd name="T44" fmla="*/ 4 w 34"/>
                  <a:gd name="T45" fmla="*/ 2 h 20"/>
                  <a:gd name="T46" fmla="*/ 8 w 34"/>
                  <a:gd name="T47" fmla="*/ 6 h 20"/>
                  <a:gd name="T48" fmla="*/ 10 w 34"/>
                  <a:gd name="T49" fmla="*/ 6 h 20"/>
                  <a:gd name="T50" fmla="*/ 16 w 34"/>
                  <a:gd name="T51" fmla="*/ 0 h 20"/>
                  <a:gd name="T52" fmla="*/ 16 w 34"/>
                  <a:gd name="T53" fmla="*/ 0 h 20"/>
                  <a:gd name="T54" fmla="*/ 18 w 34"/>
                  <a:gd name="T55" fmla="*/ 4 h 20"/>
                  <a:gd name="T56" fmla="*/ 18 w 34"/>
                  <a:gd name="T57" fmla="*/ 4 h 20"/>
                  <a:gd name="T58" fmla="*/ 22 w 34"/>
                  <a:gd name="T59" fmla="*/ 4 h 20"/>
                  <a:gd name="T60" fmla="*/ 28 w 34"/>
                  <a:gd name="T61" fmla="*/ 0 h 20"/>
                  <a:gd name="T62" fmla="*/ 28 w 34"/>
                  <a:gd name="T63" fmla="*/ 0 h 20"/>
                  <a:gd name="T64" fmla="*/ 28 w 34"/>
                  <a:gd name="T65" fmla="*/ 0 h 20"/>
                  <a:gd name="T66" fmla="*/ 30 w 34"/>
                  <a:gd name="T67" fmla="*/ 2 h 20"/>
                  <a:gd name="T68" fmla="*/ 34 w 34"/>
                  <a:gd name="T69" fmla="*/ 4 h 20"/>
                  <a:gd name="T70" fmla="*/ 34 w 34"/>
                  <a:gd name="T7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0">
                    <a:moveTo>
                      <a:pt x="34" y="4"/>
                    </a:moveTo>
                    <a:lnTo>
                      <a:pt x="34" y="4"/>
                    </a:lnTo>
                    <a:lnTo>
                      <a:pt x="34" y="8"/>
                    </a:lnTo>
                    <a:lnTo>
                      <a:pt x="34" y="8"/>
                    </a:lnTo>
                    <a:lnTo>
                      <a:pt x="30" y="12"/>
                    </a:lnTo>
                    <a:lnTo>
                      <a:pt x="26" y="14"/>
                    </a:lnTo>
                    <a:lnTo>
                      <a:pt x="22" y="14"/>
                    </a:lnTo>
                    <a:lnTo>
                      <a:pt x="18" y="12"/>
                    </a:lnTo>
                    <a:lnTo>
                      <a:pt x="18" y="12"/>
                    </a:lnTo>
                    <a:lnTo>
                      <a:pt x="16" y="10"/>
                    </a:lnTo>
                    <a:lnTo>
                      <a:pt x="12" y="10"/>
                    </a:lnTo>
                    <a:lnTo>
                      <a:pt x="10" y="12"/>
                    </a:lnTo>
                    <a:lnTo>
                      <a:pt x="8" y="18"/>
                    </a:lnTo>
                    <a:lnTo>
                      <a:pt x="8" y="18"/>
                    </a:lnTo>
                    <a:lnTo>
                      <a:pt x="6" y="20"/>
                    </a:lnTo>
                    <a:lnTo>
                      <a:pt x="4" y="18"/>
                    </a:lnTo>
                    <a:lnTo>
                      <a:pt x="2" y="16"/>
                    </a:lnTo>
                    <a:lnTo>
                      <a:pt x="0" y="10"/>
                    </a:lnTo>
                    <a:lnTo>
                      <a:pt x="0" y="10"/>
                    </a:lnTo>
                    <a:lnTo>
                      <a:pt x="2" y="0"/>
                    </a:lnTo>
                    <a:lnTo>
                      <a:pt x="2" y="0"/>
                    </a:lnTo>
                    <a:lnTo>
                      <a:pt x="4" y="2"/>
                    </a:lnTo>
                    <a:lnTo>
                      <a:pt x="4" y="2"/>
                    </a:lnTo>
                    <a:lnTo>
                      <a:pt x="8" y="6"/>
                    </a:lnTo>
                    <a:lnTo>
                      <a:pt x="10" y="6"/>
                    </a:lnTo>
                    <a:lnTo>
                      <a:pt x="16" y="0"/>
                    </a:lnTo>
                    <a:lnTo>
                      <a:pt x="16" y="0"/>
                    </a:lnTo>
                    <a:lnTo>
                      <a:pt x="18" y="4"/>
                    </a:lnTo>
                    <a:lnTo>
                      <a:pt x="18" y="4"/>
                    </a:lnTo>
                    <a:lnTo>
                      <a:pt x="22" y="4"/>
                    </a:lnTo>
                    <a:lnTo>
                      <a:pt x="28" y="0"/>
                    </a:lnTo>
                    <a:lnTo>
                      <a:pt x="28" y="0"/>
                    </a:lnTo>
                    <a:lnTo>
                      <a:pt x="28" y="0"/>
                    </a:lnTo>
                    <a:lnTo>
                      <a:pt x="30" y="2"/>
                    </a:lnTo>
                    <a:lnTo>
                      <a:pt x="34" y="4"/>
                    </a:lnTo>
                    <a:lnTo>
                      <a:pt x="3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8" name="Freeform 118">
                <a:extLst>
                  <a:ext uri="{FF2B5EF4-FFF2-40B4-BE49-F238E27FC236}">
                    <a16:creationId xmlns:a16="http://schemas.microsoft.com/office/drawing/2014/main" id="{7C2B70B7-A32B-19D6-EB1C-216F72FBB611}"/>
                  </a:ext>
                </a:extLst>
              </p:cNvPr>
              <p:cNvSpPr>
                <a:spLocks/>
              </p:cNvSpPr>
              <p:nvPr/>
            </p:nvSpPr>
            <p:spPr bwMode="auto">
              <a:xfrm>
                <a:off x="3636" y="1459"/>
                <a:ext cx="22" cy="24"/>
              </a:xfrm>
              <a:custGeom>
                <a:avLst/>
                <a:gdLst>
                  <a:gd name="T0" fmla="*/ 22 w 22"/>
                  <a:gd name="T1" fmla="*/ 10 h 24"/>
                  <a:gd name="T2" fmla="*/ 22 w 22"/>
                  <a:gd name="T3" fmla="*/ 10 h 24"/>
                  <a:gd name="T4" fmla="*/ 20 w 22"/>
                  <a:gd name="T5" fmla="*/ 16 h 24"/>
                  <a:gd name="T6" fmla="*/ 16 w 22"/>
                  <a:gd name="T7" fmla="*/ 18 h 24"/>
                  <a:gd name="T8" fmla="*/ 12 w 22"/>
                  <a:gd name="T9" fmla="*/ 18 h 24"/>
                  <a:gd name="T10" fmla="*/ 10 w 22"/>
                  <a:gd name="T11" fmla="*/ 14 h 24"/>
                  <a:gd name="T12" fmla="*/ 10 w 22"/>
                  <a:gd name="T13" fmla="*/ 14 h 24"/>
                  <a:gd name="T14" fmla="*/ 8 w 22"/>
                  <a:gd name="T15" fmla="*/ 14 h 24"/>
                  <a:gd name="T16" fmla="*/ 8 w 22"/>
                  <a:gd name="T17" fmla="*/ 16 h 24"/>
                  <a:gd name="T18" fmla="*/ 8 w 22"/>
                  <a:gd name="T19" fmla="*/ 16 h 24"/>
                  <a:gd name="T20" fmla="*/ 4 w 22"/>
                  <a:gd name="T21" fmla="*/ 22 h 24"/>
                  <a:gd name="T22" fmla="*/ 4 w 22"/>
                  <a:gd name="T23" fmla="*/ 24 h 24"/>
                  <a:gd name="T24" fmla="*/ 2 w 22"/>
                  <a:gd name="T25" fmla="*/ 22 h 24"/>
                  <a:gd name="T26" fmla="*/ 0 w 22"/>
                  <a:gd name="T27" fmla="*/ 12 h 24"/>
                  <a:gd name="T28" fmla="*/ 0 w 22"/>
                  <a:gd name="T29" fmla="*/ 12 h 24"/>
                  <a:gd name="T30" fmla="*/ 2 w 22"/>
                  <a:gd name="T31" fmla="*/ 8 h 24"/>
                  <a:gd name="T32" fmla="*/ 8 w 22"/>
                  <a:gd name="T33" fmla="*/ 6 h 24"/>
                  <a:gd name="T34" fmla="*/ 12 w 22"/>
                  <a:gd name="T35" fmla="*/ 6 h 24"/>
                  <a:gd name="T36" fmla="*/ 16 w 22"/>
                  <a:gd name="T37" fmla="*/ 0 h 24"/>
                  <a:gd name="T38" fmla="*/ 16 w 22"/>
                  <a:gd name="T39" fmla="*/ 0 h 24"/>
                  <a:gd name="T40" fmla="*/ 22 w 22"/>
                  <a:gd name="T41" fmla="*/ 10 h 24"/>
                  <a:gd name="T42" fmla="*/ 22 w 22"/>
                  <a:gd name="T4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4">
                    <a:moveTo>
                      <a:pt x="22" y="10"/>
                    </a:moveTo>
                    <a:lnTo>
                      <a:pt x="22" y="10"/>
                    </a:lnTo>
                    <a:lnTo>
                      <a:pt x="20" y="16"/>
                    </a:lnTo>
                    <a:lnTo>
                      <a:pt x="16" y="18"/>
                    </a:lnTo>
                    <a:lnTo>
                      <a:pt x="12" y="18"/>
                    </a:lnTo>
                    <a:lnTo>
                      <a:pt x="10" y="14"/>
                    </a:lnTo>
                    <a:lnTo>
                      <a:pt x="10" y="14"/>
                    </a:lnTo>
                    <a:lnTo>
                      <a:pt x="8" y="14"/>
                    </a:lnTo>
                    <a:lnTo>
                      <a:pt x="8" y="16"/>
                    </a:lnTo>
                    <a:lnTo>
                      <a:pt x="8" y="16"/>
                    </a:lnTo>
                    <a:lnTo>
                      <a:pt x="4" y="22"/>
                    </a:lnTo>
                    <a:lnTo>
                      <a:pt x="4" y="24"/>
                    </a:lnTo>
                    <a:lnTo>
                      <a:pt x="2" y="22"/>
                    </a:lnTo>
                    <a:lnTo>
                      <a:pt x="0" y="12"/>
                    </a:lnTo>
                    <a:lnTo>
                      <a:pt x="0" y="12"/>
                    </a:lnTo>
                    <a:lnTo>
                      <a:pt x="2" y="8"/>
                    </a:lnTo>
                    <a:lnTo>
                      <a:pt x="8" y="6"/>
                    </a:lnTo>
                    <a:lnTo>
                      <a:pt x="12" y="6"/>
                    </a:lnTo>
                    <a:lnTo>
                      <a:pt x="16" y="0"/>
                    </a:lnTo>
                    <a:lnTo>
                      <a:pt x="16" y="0"/>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9" name="Freeform 119">
                <a:extLst>
                  <a:ext uri="{FF2B5EF4-FFF2-40B4-BE49-F238E27FC236}">
                    <a16:creationId xmlns:a16="http://schemas.microsoft.com/office/drawing/2014/main" id="{B7C3E08E-69F3-C8EE-8C07-61E36BED9FA0}"/>
                  </a:ext>
                </a:extLst>
              </p:cNvPr>
              <p:cNvSpPr>
                <a:spLocks/>
              </p:cNvSpPr>
              <p:nvPr/>
            </p:nvSpPr>
            <p:spPr bwMode="auto">
              <a:xfrm>
                <a:off x="3736" y="1465"/>
                <a:ext cx="24" cy="10"/>
              </a:xfrm>
              <a:custGeom>
                <a:avLst/>
                <a:gdLst>
                  <a:gd name="T0" fmla="*/ 24 w 24"/>
                  <a:gd name="T1" fmla="*/ 6 h 10"/>
                  <a:gd name="T2" fmla="*/ 24 w 24"/>
                  <a:gd name="T3" fmla="*/ 6 h 10"/>
                  <a:gd name="T4" fmla="*/ 20 w 24"/>
                  <a:gd name="T5" fmla="*/ 4 h 10"/>
                  <a:gd name="T6" fmla="*/ 18 w 24"/>
                  <a:gd name="T7" fmla="*/ 4 h 10"/>
                  <a:gd name="T8" fmla="*/ 12 w 24"/>
                  <a:gd name="T9" fmla="*/ 8 h 10"/>
                  <a:gd name="T10" fmla="*/ 6 w 24"/>
                  <a:gd name="T11" fmla="*/ 10 h 10"/>
                  <a:gd name="T12" fmla="*/ 4 w 24"/>
                  <a:gd name="T13" fmla="*/ 10 h 10"/>
                  <a:gd name="T14" fmla="*/ 0 w 24"/>
                  <a:gd name="T15" fmla="*/ 8 h 10"/>
                  <a:gd name="T16" fmla="*/ 0 w 24"/>
                  <a:gd name="T17" fmla="*/ 8 h 10"/>
                  <a:gd name="T18" fmla="*/ 6 w 24"/>
                  <a:gd name="T19" fmla="*/ 2 h 10"/>
                  <a:gd name="T20" fmla="*/ 12 w 24"/>
                  <a:gd name="T21" fmla="*/ 0 h 10"/>
                  <a:gd name="T22" fmla="*/ 18 w 24"/>
                  <a:gd name="T23" fmla="*/ 0 h 10"/>
                  <a:gd name="T24" fmla="*/ 24 w 24"/>
                  <a:gd name="T25" fmla="*/ 6 h 10"/>
                  <a:gd name="T26" fmla="*/ 24 w 24"/>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0">
                    <a:moveTo>
                      <a:pt x="24" y="6"/>
                    </a:moveTo>
                    <a:lnTo>
                      <a:pt x="24" y="6"/>
                    </a:lnTo>
                    <a:lnTo>
                      <a:pt x="20" y="4"/>
                    </a:lnTo>
                    <a:lnTo>
                      <a:pt x="18" y="4"/>
                    </a:lnTo>
                    <a:lnTo>
                      <a:pt x="12" y="8"/>
                    </a:lnTo>
                    <a:lnTo>
                      <a:pt x="6" y="10"/>
                    </a:lnTo>
                    <a:lnTo>
                      <a:pt x="4" y="10"/>
                    </a:lnTo>
                    <a:lnTo>
                      <a:pt x="0" y="8"/>
                    </a:lnTo>
                    <a:lnTo>
                      <a:pt x="0" y="8"/>
                    </a:lnTo>
                    <a:lnTo>
                      <a:pt x="6" y="2"/>
                    </a:lnTo>
                    <a:lnTo>
                      <a:pt x="12" y="0"/>
                    </a:lnTo>
                    <a:lnTo>
                      <a:pt x="18" y="0"/>
                    </a:lnTo>
                    <a:lnTo>
                      <a:pt x="24" y="6"/>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0" name="Freeform 120">
                <a:extLst>
                  <a:ext uri="{FF2B5EF4-FFF2-40B4-BE49-F238E27FC236}">
                    <a16:creationId xmlns:a16="http://schemas.microsoft.com/office/drawing/2014/main" id="{10F27031-D06C-0430-69EF-349C2AE98315}"/>
                  </a:ext>
                </a:extLst>
              </p:cNvPr>
              <p:cNvSpPr>
                <a:spLocks/>
              </p:cNvSpPr>
              <p:nvPr/>
            </p:nvSpPr>
            <p:spPr bwMode="auto">
              <a:xfrm>
                <a:off x="3662" y="1463"/>
                <a:ext cx="16" cy="8"/>
              </a:xfrm>
              <a:custGeom>
                <a:avLst/>
                <a:gdLst>
                  <a:gd name="T0" fmla="*/ 16 w 16"/>
                  <a:gd name="T1" fmla="*/ 8 h 8"/>
                  <a:gd name="T2" fmla="*/ 16 w 16"/>
                  <a:gd name="T3" fmla="*/ 8 h 8"/>
                  <a:gd name="T4" fmla="*/ 12 w 16"/>
                  <a:gd name="T5" fmla="*/ 8 h 8"/>
                  <a:gd name="T6" fmla="*/ 8 w 16"/>
                  <a:gd name="T7" fmla="*/ 6 h 8"/>
                  <a:gd name="T8" fmla="*/ 4 w 16"/>
                  <a:gd name="T9" fmla="*/ 6 h 8"/>
                  <a:gd name="T10" fmla="*/ 0 w 16"/>
                  <a:gd name="T11" fmla="*/ 6 h 8"/>
                  <a:gd name="T12" fmla="*/ 0 w 16"/>
                  <a:gd name="T13" fmla="*/ 6 h 8"/>
                  <a:gd name="T14" fmla="*/ 4 w 16"/>
                  <a:gd name="T15" fmla="*/ 0 h 8"/>
                  <a:gd name="T16" fmla="*/ 6 w 16"/>
                  <a:gd name="T17" fmla="*/ 0 h 8"/>
                  <a:gd name="T18" fmla="*/ 8 w 16"/>
                  <a:gd name="T19" fmla="*/ 0 h 8"/>
                  <a:gd name="T20" fmla="*/ 16 w 16"/>
                  <a:gd name="T21" fmla="*/ 8 h 8"/>
                  <a:gd name="T22" fmla="*/ 16 w 1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8">
                    <a:moveTo>
                      <a:pt x="16" y="8"/>
                    </a:moveTo>
                    <a:lnTo>
                      <a:pt x="16" y="8"/>
                    </a:lnTo>
                    <a:lnTo>
                      <a:pt x="12" y="8"/>
                    </a:lnTo>
                    <a:lnTo>
                      <a:pt x="8" y="6"/>
                    </a:lnTo>
                    <a:lnTo>
                      <a:pt x="4" y="6"/>
                    </a:lnTo>
                    <a:lnTo>
                      <a:pt x="0" y="6"/>
                    </a:lnTo>
                    <a:lnTo>
                      <a:pt x="0" y="6"/>
                    </a:lnTo>
                    <a:lnTo>
                      <a:pt x="4" y="0"/>
                    </a:lnTo>
                    <a:lnTo>
                      <a:pt x="6" y="0"/>
                    </a:lnTo>
                    <a:lnTo>
                      <a:pt x="8" y="0"/>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1" name="Freeform 121">
                <a:extLst>
                  <a:ext uri="{FF2B5EF4-FFF2-40B4-BE49-F238E27FC236}">
                    <a16:creationId xmlns:a16="http://schemas.microsoft.com/office/drawing/2014/main" id="{74B8B0FF-088C-F19B-ED57-F3B061CA935A}"/>
                  </a:ext>
                </a:extLst>
              </p:cNvPr>
              <p:cNvSpPr>
                <a:spLocks/>
              </p:cNvSpPr>
              <p:nvPr/>
            </p:nvSpPr>
            <p:spPr bwMode="auto">
              <a:xfrm>
                <a:off x="3696" y="1463"/>
                <a:ext cx="14" cy="8"/>
              </a:xfrm>
              <a:custGeom>
                <a:avLst/>
                <a:gdLst>
                  <a:gd name="T0" fmla="*/ 14 w 14"/>
                  <a:gd name="T1" fmla="*/ 4 h 8"/>
                  <a:gd name="T2" fmla="*/ 14 w 14"/>
                  <a:gd name="T3" fmla="*/ 4 h 8"/>
                  <a:gd name="T4" fmla="*/ 12 w 14"/>
                  <a:gd name="T5" fmla="*/ 2 h 8"/>
                  <a:gd name="T6" fmla="*/ 10 w 14"/>
                  <a:gd name="T7" fmla="*/ 2 h 8"/>
                  <a:gd name="T8" fmla="*/ 6 w 14"/>
                  <a:gd name="T9" fmla="*/ 6 h 8"/>
                  <a:gd name="T10" fmla="*/ 4 w 14"/>
                  <a:gd name="T11" fmla="*/ 8 h 8"/>
                  <a:gd name="T12" fmla="*/ 2 w 14"/>
                  <a:gd name="T13" fmla="*/ 8 h 8"/>
                  <a:gd name="T14" fmla="*/ 0 w 14"/>
                  <a:gd name="T15" fmla="*/ 8 h 8"/>
                  <a:gd name="T16" fmla="*/ 0 w 14"/>
                  <a:gd name="T17" fmla="*/ 8 h 8"/>
                  <a:gd name="T18" fmla="*/ 6 w 14"/>
                  <a:gd name="T19" fmla="*/ 0 h 8"/>
                  <a:gd name="T20" fmla="*/ 10 w 14"/>
                  <a:gd name="T21" fmla="*/ 0 h 8"/>
                  <a:gd name="T22" fmla="*/ 14 w 14"/>
                  <a:gd name="T23" fmla="*/ 4 h 8"/>
                  <a:gd name="T24" fmla="*/ 14 w 14"/>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8">
                    <a:moveTo>
                      <a:pt x="14" y="4"/>
                    </a:moveTo>
                    <a:lnTo>
                      <a:pt x="14" y="4"/>
                    </a:lnTo>
                    <a:lnTo>
                      <a:pt x="12" y="2"/>
                    </a:lnTo>
                    <a:lnTo>
                      <a:pt x="10" y="2"/>
                    </a:lnTo>
                    <a:lnTo>
                      <a:pt x="6" y="6"/>
                    </a:lnTo>
                    <a:lnTo>
                      <a:pt x="4" y="8"/>
                    </a:lnTo>
                    <a:lnTo>
                      <a:pt x="2" y="8"/>
                    </a:lnTo>
                    <a:lnTo>
                      <a:pt x="0" y="8"/>
                    </a:lnTo>
                    <a:lnTo>
                      <a:pt x="0" y="8"/>
                    </a:lnTo>
                    <a:lnTo>
                      <a:pt x="6" y="0"/>
                    </a:lnTo>
                    <a:lnTo>
                      <a:pt x="10" y="0"/>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2" name="Freeform 122">
                <a:extLst>
                  <a:ext uri="{FF2B5EF4-FFF2-40B4-BE49-F238E27FC236}">
                    <a16:creationId xmlns:a16="http://schemas.microsoft.com/office/drawing/2014/main" id="{B7A283AA-10F7-8FBF-517E-7B8FC5E724F1}"/>
                  </a:ext>
                </a:extLst>
              </p:cNvPr>
              <p:cNvSpPr>
                <a:spLocks/>
              </p:cNvSpPr>
              <p:nvPr/>
            </p:nvSpPr>
            <p:spPr bwMode="auto">
              <a:xfrm>
                <a:off x="3684" y="1465"/>
                <a:ext cx="10" cy="10"/>
              </a:xfrm>
              <a:custGeom>
                <a:avLst/>
                <a:gdLst>
                  <a:gd name="T0" fmla="*/ 10 w 10"/>
                  <a:gd name="T1" fmla="*/ 4 h 10"/>
                  <a:gd name="T2" fmla="*/ 10 w 10"/>
                  <a:gd name="T3" fmla="*/ 4 h 10"/>
                  <a:gd name="T4" fmla="*/ 10 w 10"/>
                  <a:gd name="T5" fmla="*/ 4 h 10"/>
                  <a:gd name="T6" fmla="*/ 8 w 10"/>
                  <a:gd name="T7" fmla="*/ 4 h 10"/>
                  <a:gd name="T8" fmla="*/ 6 w 10"/>
                  <a:gd name="T9" fmla="*/ 8 h 10"/>
                  <a:gd name="T10" fmla="*/ 2 w 10"/>
                  <a:gd name="T11" fmla="*/ 10 h 10"/>
                  <a:gd name="T12" fmla="*/ 0 w 10"/>
                  <a:gd name="T13" fmla="*/ 6 h 10"/>
                  <a:gd name="T14" fmla="*/ 0 w 10"/>
                  <a:gd name="T15" fmla="*/ 6 h 10"/>
                  <a:gd name="T16" fmla="*/ 2 w 10"/>
                  <a:gd name="T17" fmla="*/ 2 h 10"/>
                  <a:gd name="T18" fmla="*/ 6 w 10"/>
                  <a:gd name="T19" fmla="*/ 0 h 10"/>
                  <a:gd name="T20" fmla="*/ 8 w 10"/>
                  <a:gd name="T21" fmla="*/ 2 h 10"/>
                  <a:gd name="T22" fmla="*/ 10 w 10"/>
                  <a:gd name="T23" fmla="*/ 4 h 10"/>
                  <a:gd name="T24" fmla="*/ 1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4"/>
                    </a:moveTo>
                    <a:lnTo>
                      <a:pt x="10" y="4"/>
                    </a:lnTo>
                    <a:lnTo>
                      <a:pt x="10" y="4"/>
                    </a:lnTo>
                    <a:lnTo>
                      <a:pt x="8" y="4"/>
                    </a:lnTo>
                    <a:lnTo>
                      <a:pt x="6" y="8"/>
                    </a:lnTo>
                    <a:lnTo>
                      <a:pt x="2" y="10"/>
                    </a:lnTo>
                    <a:lnTo>
                      <a:pt x="0" y="6"/>
                    </a:lnTo>
                    <a:lnTo>
                      <a:pt x="0" y="6"/>
                    </a:lnTo>
                    <a:lnTo>
                      <a:pt x="2" y="2"/>
                    </a:lnTo>
                    <a:lnTo>
                      <a:pt x="6" y="0"/>
                    </a:lnTo>
                    <a:lnTo>
                      <a:pt x="8" y="2"/>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3" name="Freeform 123">
                <a:extLst>
                  <a:ext uri="{FF2B5EF4-FFF2-40B4-BE49-F238E27FC236}">
                    <a16:creationId xmlns:a16="http://schemas.microsoft.com/office/drawing/2014/main" id="{5BAE5B21-3FD3-54F8-A332-F03E7C23AED9}"/>
                  </a:ext>
                </a:extLst>
              </p:cNvPr>
              <p:cNvSpPr>
                <a:spLocks/>
              </p:cNvSpPr>
              <p:nvPr/>
            </p:nvSpPr>
            <p:spPr bwMode="auto">
              <a:xfrm>
                <a:off x="3710" y="1465"/>
                <a:ext cx="8" cy="4"/>
              </a:xfrm>
              <a:custGeom>
                <a:avLst/>
                <a:gdLst>
                  <a:gd name="T0" fmla="*/ 0 w 8"/>
                  <a:gd name="T1" fmla="*/ 4 h 4"/>
                  <a:gd name="T2" fmla="*/ 0 w 8"/>
                  <a:gd name="T3" fmla="*/ 4 h 4"/>
                  <a:gd name="T4" fmla="*/ 0 w 8"/>
                  <a:gd name="T5" fmla="*/ 2 h 4"/>
                  <a:gd name="T6" fmla="*/ 0 w 8"/>
                  <a:gd name="T7" fmla="*/ 2 h 4"/>
                  <a:gd name="T8" fmla="*/ 2 w 8"/>
                  <a:gd name="T9" fmla="*/ 2 h 4"/>
                  <a:gd name="T10" fmla="*/ 4 w 8"/>
                  <a:gd name="T11" fmla="*/ 0 h 4"/>
                  <a:gd name="T12" fmla="*/ 6 w 8"/>
                  <a:gd name="T13" fmla="*/ 0 h 4"/>
                  <a:gd name="T14" fmla="*/ 8 w 8"/>
                  <a:gd name="T15" fmla="*/ 2 h 4"/>
                  <a:gd name="T16" fmla="*/ 8 w 8"/>
                  <a:gd name="T17" fmla="*/ 2 h 4"/>
                  <a:gd name="T18" fmla="*/ 6 w 8"/>
                  <a:gd name="T19" fmla="*/ 4 h 4"/>
                  <a:gd name="T20" fmla="*/ 4 w 8"/>
                  <a:gd name="T21" fmla="*/ 4 h 4"/>
                  <a:gd name="T22" fmla="*/ 0 w 8"/>
                  <a:gd name="T23" fmla="*/ 4 h 4"/>
                  <a:gd name="T24" fmla="*/ 0 w 8"/>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0" y="4"/>
                    </a:moveTo>
                    <a:lnTo>
                      <a:pt x="0" y="4"/>
                    </a:lnTo>
                    <a:lnTo>
                      <a:pt x="0" y="2"/>
                    </a:lnTo>
                    <a:lnTo>
                      <a:pt x="0" y="2"/>
                    </a:lnTo>
                    <a:lnTo>
                      <a:pt x="2" y="2"/>
                    </a:lnTo>
                    <a:lnTo>
                      <a:pt x="4" y="0"/>
                    </a:lnTo>
                    <a:lnTo>
                      <a:pt x="6" y="0"/>
                    </a:lnTo>
                    <a:lnTo>
                      <a:pt x="8" y="2"/>
                    </a:lnTo>
                    <a:lnTo>
                      <a:pt x="8" y="2"/>
                    </a:lnTo>
                    <a:lnTo>
                      <a:pt x="6" y="4"/>
                    </a:lnTo>
                    <a:lnTo>
                      <a:pt x="4"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4" name="Freeform 124">
                <a:extLst>
                  <a:ext uri="{FF2B5EF4-FFF2-40B4-BE49-F238E27FC236}">
                    <a16:creationId xmlns:a16="http://schemas.microsoft.com/office/drawing/2014/main" id="{85BC747B-C074-79BD-3B60-4B6FA2775F61}"/>
                  </a:ext>
                </a:extLst>
              </p:cNvPr>
              <p:cNvSpPr>
                <a:spLocks/>
              </p:cNvSpPr>
              <p:nvPr/>
            </p:nvSpPr>
            <p:spPr bwMode="auto">
              <a:xfrm>
                <a:off x="2742" y="1467"/>
                <a:ext cx="110" cy="32"/>
              </a:xfrm>
              <a:custGeom>
                <a:avLst/>
                <a:gdLst>
                  <a:gd name="T0" fmla="*/ 110 w 110"/>
                  <a:gd name="T1" fmla="*/ 22 h 32"/>
                  <a:gd name="T2" fmla="*/ 102 w 110"/>
                  <a:gd name="T3" fmla="*/ 26 h 32"/>
                  <a:gd name="T4" fmla="*/ 94 w 110"/>
                  <a:gd name="T5" fmla="*/ 28 h 32"/>
                  <a:gd name="T6" fmla="*/ 94 w 110"/>
                  <a:gd name="T7" fmla="*/ 28 h 32"/>
                  <a:gd name="T8" fmla="*/ 90 w 110"/>
                  <a:gd name="T9" fmla="*/ 24 h 32"/>
                  <a:gd name="T10" fmla="*/ 88 w 110"/>
                  <a:gd name="T11" fmla="*/ 18 h 32"/>
                  <a:gd name="T12" fmla="*/ 80 w 110"/>
                  <a:gd name="T13" fmla="*/ 20 h 32"/>
                  <a:gd name="T14" fmla="*/ 78 w 110"/>
                  <a:gd name="T15" fmla="*/ 26 h 32"/>
                  <a:gd name="T16" fmla="*/ 74 w 110"/>
                  <a:gd name="T17" fmla="*/ 32 h 32"/>
                  <a:gd name="T18" fmla="*/ 72 w 110"/>
                  <a:gd name="T19" fmla="*/ 32 h 32"/>
                  <a:gd name="T20" fmla="*/ 66 w 110"/>
                  <a:gd name="T21" fmla="*/ 24 h 32"/>
                  <a:gd name="T22" fmla="*/ 60 w 110"/>
                  <a:gd name="T23" fmla="*/ 24 h 32"/>
                  <a:gd name="T24" fmla="*/ 54 w 110"/>
                  <a:gd name="T25" fmla="*/ 22 h 32"/>
                  <a:gd name="T26" fmla="*/ 50 w 110"/>
                  <a:gd name="T27" fmla="*/ 24 h 32"/>
                  <a:gd name="T28" fmla="*/ 42 w 110"/>
                  <a:gd name="T29" fmla="*/ 30 h 32"/>
                  <a:gd name="T30" fmla="*/ 34 w 110"/>
                  <a:gd name="T31" fmla="*/ 20 h 32"/>
                  <a:gd name="T32" fmla="*/ 34 w 110"/>
                  <a:gd name="T33" fmla="*/ 18 h 32"/>
                  <a:gd name="T34" fmla="*/ 28 w 110"/>
                  <a:gd name="T35" fmla="*/ 24 h 32"/>
                  <a:gd name="T36" fmla="*/ 26 w 110"/>
                  <a:gd name="T37" fmla="*/ 28 h 32"/>
                  <a:gd name="T38" fmla="*/ 22 w 110"/>
                  <a:gd name="T39" fmla="*/ 28 h 32"/>
                  <a:gd name="T40" fmla="*/ 20 w 110"/>
                  <a:gd name="T41" fmla="*/ 22 h 32"/>
                  <a:gd name="T42" fmla="*/ 16 w 110"/>
                  <a:gd name="T43" fmla="*/ 18 h 32"/>
                  <a:gd name="T44" fmla="*/ 14 w 110"/>
                  <a:gd name="T45" fmla="*/ 20 h 32"/>
                  <a:gd name="T46" fmla="*/ 10 w 110"/>
                  <a:gd name="T47" fmla="*/ 26 h 32"/>
                  <a:gd name="T48" fmla="*/ 6 w 110"/>
                  <a:gd name="T49" fmla="*/ 18 h 32"/>
                  <a:gd name="T50" fmla="*/ 2 w 110"/>
                  <a:gd name="T51" fmla="*/ 18 h 32"/>
                  <a:gd name="T52" fmla="*/ 0 w 110"/>
                  <a:gd name="T53" fmla="*/ 14 h 32"/>
                  <a:gd name="T54" fmla="*/ 2 w 110"/>
                  <a:gd name="T55" fmla="*/ 6 h 32"/>
                  <a:gd name="T56" fmla="*/ 6 w 110"/>
                  <a:gd name="T57" fmla="*/ 4 h 32"/>
                  <a:gd name="T58" fmla="*/ 10 w 110"/>
                  <a:gd name="T59" fmla="*/ 6 h 32"/>
                  <a:gd name="T60" fmla="*/ 14 w 110"/>
                  <a:gd name="T61" fmla="*/ 8 h 32"/>
                  <a:gd name="T62" fmla="*/ 26 w 110"/>
                  <a:gd name="T63" fmla="*/ 6 h 32"/>
                  <a:gd name="T64" fmla="*/ 28 w 110"/>
                  <a:gd name="T65" fmla="*/ 4 h 32"/>
                  <a:gd name="T66" fmla="*/ 36 w 110"/>
                  <a:gd name="T67" fmla="*/ 2 h 32"/>
                  <a:gd name="T68" fmla="*/ 44 w 110"/>
                  <a:gd name="T69" fmla="*/ 6 h 32"/>
                  <a:gd name="T70" fmla="*/ 62 w 110"/>
                  <a:gd name="T71" fmla="*/ 6 h 32"/>
                  <a:gd name="T72" fmla="*/ 72 w 110"/>
                  <a:gd name="T73" fmla="*/ 4 h 32"/>
                  <a:gd name="T74" fmla="*/ 76 w 110"/>
                  <a:gd name="T75" fmla="*/ 4 h 32"/>
                  <a:gd name="T76" fmla="*/ 80 w 110"/>
                  <a:gd name="T77" fmla="*/ 8 h 32"/>
                  <a:gd name="T78" fmla="*/ 86 w 110"/>
                  <a:gd name="T79" fmla="*/ 8 h 32"/>
                  <a:gd name="T80" fmla="*/ 92 w 110"/>
                  <a:gd name="T81" fmla="*/ 2 h 32"/>
                  <a:gd name="T82" fmla="*/ 98 w 110"/>
                  <a:gd name="T83" fmla="*/ 2 h 32"/>
                  <a:gd name="T84" fmla="*/ 98 w 110"/>
                  <a:gd name="T85" fmla="*/ 4 h 32"/>
                  <a:gd name="T86" fmla="*/ 100 w 110"/>
                  <a:gd name="T87" fmla="*/ 6 h 32"/>
                  <a:gd name="T88" fmla="*/ 102 w 110"/>
                  <a:gd name="T89" fmla="*/ 8 h 32"/>
                  <a:gd name="T90" fmla="*/ 104 w 110"/>
                  <a:gd name="T91" fmla="*/ 10 h 32"/>
                  <a:gd name="T92" fmla="*/ 106 w 110"/>
                  <a:gd name="T93" fmla="*/ 10 h 32"/>
                  <a:gd name="T94" fmla="*/ 108 w 110"/>
                  <a:gd name="T95" fmla="*/ 12 h 32"/>
                  <a:gd name="T96" fmla="*/ 110 w 110"/>
                  <a:gd name="T97" fmla="*/ 16 h 32"/>
                  <a:gd name="T98" fmla="*/ 110 w 110"/>
                  <a:gd name="T9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32">
                    <a:moveTo>
                      <a:pt x="110" y="22"/>
                    </a:moveTo>
                    <a:lnTo>
                      <a:pt x="110" y="22"/>
                    </a:lnTo>
                    <a:lnTo>
                      <a:pt x="106" y="24"/>
                    </a:lnTo>
                    <a:lnTo>
                      <a:pt x="102" y="26"/>
                    </a:lnTo>
                    <a:lnTo>
                      <a:pt x="98" y="26"/>
                    </a:lnTo>
                    <a:lnTo>
                      <a:pt x="94" y="28"/>
                    </a:lnTo>
                    <a:lnTo>
                      <a:pt x="94" y="28"/>
                    </a:lnTo>
                    <a:lnTo>
                      <a:pt x="94" y="28"/>
                    </a:lnTo>
                    <a:lnTo>
                      <a:pt x="92" y="28"/>
                    </a:lnTo>
                    <a:lnTo>
                      <a:pt x="90" y="24"/>
                    </a:lnTo>
                    <a:lnTo>
                      <a:pt x="90" y="24"/>
                    </a:lnTo>
                    <a:lnTo>
                      <a:pt x="88" y="18"/>
                    </a:lnTo>
                    <a:lnTo>
                      <a:pt x="84" y="16"/>
                    </a:lnTo>
                    <a:lnTo>
                      <a:pt x="80" y="20"/>
                    </a:lnTo>
                    <a:lnTo>
                      <a:pt x="78" y="26"/>
                    </a:lnTo>
                    <a:lnTo>
                      <a:pt x="78" y="26"/>
                    </a:lnTo>
                    <a:lnTo>
                      <a:pt x="74" y="32"/>
                    </a:lnTo>
                    <a:lnTo>
                      <a:pt x="74" y="32"/>
                    </a:lnTo>
                    <a:lnTo>
                      <a:pt x="72" y="32"/>
                    </a:lnTo>
                    <a:lnTo>
                      <a:pt x="72" y="32"/>
                    </a:lnTo>
                    <a:lnTo>
                      <a:pt x="70" y="28"/>
                    </a:lnTo>
                    <a:lnTo>
                      <a:pt x="66" y="24"/>
                    </a:lnTo>
                    <a:lnTo>
                      <a:pt x="60" y="24"/>
                    </a:lnTo>
                    <a:lnTo>
                      <a:pt x="60" y="24"/>
                    </a:lnTo>
                    <a:lnTo>
                      <a:pt x="56" y="22"/>
                    </a:lnTo>
                    <a:lnTo>
                      <a:pt x="54" y="22"/>
                    </a:lnTo>
                    <a:lnTo>
                      <a:pt x="50" y="24"/>
                    </a:lnTo>
                    <a:lnTo>
                      <a:pt x="50" y="24"/>
                    </a:lnTo>
                    <a:lnTo>
                      <a:pt x="46" y="28"/>
                    </a:lnTo>
                    <a:lnTo>
                      <a:pt x="42" y="30"/>
                    </a:lnTo>
                    <a:lnTo>
                      <a:pt x="38" y="28"/>
                    </a:lnTo>
                    <a:lnTo>
                      <a:pt x="34" y="20"/>
                    </a:lnTo>
                    <a:lnTo>
                      <a:pt x="34" y="20"/>
                    </a:lnTo>
                    <a:lnTo>
                      <a:pt x="34" y="18"/>
                    </a:lnTo>
                    <a:lnTo>
                      <a:pt x="32" y="20"/>
                    </a:lnTo>
                    <a:lnTo>
                      <a:pt x="28" y="24"/>
                    </a:lnTo>
                    <a:lnTo>
                      <a:pt x="28" y="24"/>
                    </a:lnTo>
                    <a:lnTo>
                      <a:pt x="26" y="28"/>
                    </a:lnTo>
                    <a:lnTo>
                      <a:pt x="24" y="28"/>
                    </a:lnTo>
                    <a:lnTo>
                      <a:pt x="22" y="28"/>
                    </a:lnTo>
                    <a:lnTo>
                      <a:pt x="20" y="22"/>
                    </a:lnTo>
                    <a:lnTo>
                      <a:pt x="20" y="22"/>
                    </a:lnTo>
                    <a:lnTo>
                      <a:pt x="16" y="18"/>
                    </a:lnTo>
                    <a:lnTo>
                      <a:pt x="16" y="18"/>
                    </a:lnTo>
                    <a:lnTo>
                      <a:pt x="14" y="20"/>
                    </a:lnTo>
                    <a:lnTo>
                      <a:pt x="14" y="20"/>
                    </a:lnTo>
                    <a:lnTo>
                      <a:pt x="12" y="26"/>
                    </a:lnTo>
                    <a:lnTo>
                      <a:pt x="10" y="26"/>
                    </a:lnTo>
                    <a:lnTo>
                      <a:pt x="6" y="18"/>
                    </a:lnTo>
                    <a:lnTo>
                      <a:pt x="6" y="18"/>
                    </a:lnTo>
                    <a:lnTo>
                      <a:pt x="4" y="16"/>
                    </a:lnTo>
                    <a:lnTo>
                      <a:pt x="2" y="18"/>
                    </a:lnTo>
                    <a:lnTo>
                      <a:pt x="0" y="18"/>
                    </a:lnTo>
                    <a:lnTo>
                      <a:pt x="0" y="14"/>
                    </a:lnTo>
                    <a:lnTo>
                      <a:pt x="0" y="14"/>
                    </a:lnTo>
                    <a:lnTo>
                      <a:pt x="2" y="6"/>
                    </a:lnTo>
                    <a:lnTo>
                      <a:pt x="4" y="4"/>
                    </a:lnTo>
                    <a:lnTo>
                      <a:pt x="6" y="4"/>
                    </a:lnTo>
                    <a:lnTo>
                      <a:pt x="10" y="6"/>
                    </a:lnTo>
                    <a:lnTo>
                      <a:pt x="10" y="6"/>
                    </a:lnTo>
                    <a:lnTo>
                      <a:pt x="10" y="6"/>
                    </a:lnTo>
                    <a:lnTo>
                      <a:pt x="14" y="8"/>
                    </a:lnTo>
                    <a:lnTo>
                      <a:pt x="20" y="8"/>
                    </a:lnTo>
                    <a:lnTo>
                      <a:pt x="26" y="6"/>
                    </a:lnTo>
                    <a:lnTo>
                      <a:pt x="28" y="4"/>
                    </a:lnTo>
                    <a:lnTo>
                      <a:pt x="28" y="4"/>
                    </a:lnTo>
                    <a:lnTo>
                      <a:pt x="32" y="2"/>
                    </a:lnTo>
                    <a:lnTo>
                      <a:pt x="36" y="2"/>
                    </a:lnTo>
                    <a:lnTo>
                      <a:pt x="36" y="2"/>
                    </a:lnTo>
                    <a:lnTo>
                      <a:pt x="44" y="6"/>
                    </a:lnTo>
                    <a:lnTo>
                      <a:pt x="54" y="8"/>
                    </a:lnTo>
                    <a:lnTo>
                      <a:pt x="62" y="6"/>
                    </a:lnTo>
                    <a:lnTo>
                      <a:pt x="72" y="4"/>
                    </a:lnTo>
                    <a:lnTo>
                      <a:pt x="72" y="4"/>
                    </a:lnTo>
                    <a:lnTo>
                      <a:pt x="74" y="4"/>
                    </a:lnTo>
                    <a:lnTo>
                      <a:pt x="76" y="4"/>
                    </a:lnTo>
                    <a:lnTo>
                      <a:pt x="80" y="8"/>
                    </a:lnTo>
                    <a:lnTo>
                      <a:pt x="80" y="8"/>
                    </a:lnTo>
                    <a:lnTo>
                      <a:pt x="84" y="8"/>
                    </a:lnTo>
                    <a:lnTo>
                      <a:pt x="86" y="8"/>
                    </a:lnTo>
                    <a:lnTo>
                      <a:pt x="92" y="2"/>
                    </a:lnTo>
                    <a:lnTo>
                      <a:pt x="92" y="2"/>
                    </a:lnTo>
                    <a:lnTo>
                      <a:pt x="96" y="0"/>
                    </a:lnTo>
                    <a:lnTo>
                      <a:pt x="98" y="2"/>
                    </a:lnTo>
                    <a:lnTo>
                      <a:pt x="98" y="4"/>
                    </a:lnTo>
                    <a:lnTo>
                      <a:pt x="98" y="4"/>
                    </a:lnTo>
                    <a:lnTo>
                      <a:pt x="100" y="6"/>
                    </a:lnTo>
                    <a:lnTo>
                      <a:pt x="100" y="6"/>
                    </a:lnTo>
                    <a:lnTo>
                      <a:pt x="102" y="8"/>
                    </a:lnTo>
                    <a:lnTo>
                      <a:pt x="102" y="8"/>
                    </a:lnTo>
                    <a:lnTo>
                      <a:pt x="104" y="8"/>
                    </a:lnTo>
                    <a:lnTo>
                      <a:pt x="104" y="10"/>
                    </a:lnTo>
                    <a:lnTo>
                      <a:pt x="104" y="10"/>
                    </a:lnTo>
                    <a:lnTo>
                      <a:pt x="106" y="10"/>
                    </a:lnTo>
                    <a:lnTo>
                      <a:pt x="106" y="10"/>
                    </a:lnTo>
                    <a:lnTo>
                      <a:pt x="108" y="12"/>
                    </a:lnTo>
                    <a:lnTo>
                      <a:pt x="108" y="12"/>
                    </a:lnTo>
                    <a:lnTo>
                      <a:pt x="110" y="16"/>
                    </a:lnTo>
                    <a:lnTo>
                      <a:pt x="110" y="22"/>
                    </a:lnTo>
                    <a:lnTo>
                      <a:pt x="1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5" name="Freeform 125">
                <a:extLst>
                  <a:ext uri="{FF2B5EF4-FFF2-40B4-BE49-F238E27FC236}">
                    <a16:creationId xmlns:a16="http://schemas.microsoft.com/office/drawing/2014/main" id="{2EBE6CB3-47FD-C84E-F56C-662F61514F4F}"/>
                  </a:ext>
                </a:extLst>
              </p:cNvPr>
              <p:cNvSpPr>
                <a:spLocks/>
              </p:cNvSpPr>
              <p:nvPr/>
            </p:nvSpPr>
            <p:spPr bwMode="auto">
              <a:xfrm>
                <a:off x="2848" y="1467"/>
                <a:ext cx="88" cy="32"/>
              </a:xfrm>
              <a:custGeom>
                <a:avLst/>
                <a:gdLst>
                  <a:gd name="T0" fmla="*/ 4 w 88"/>
                  <a:gd name="T1" fmla="*/ 22 h 32"/>
                  <a:gd name="T2" fmla="*/ 0 w 88"/>
                  <a:gd name="T3" fmla="*/ 14 h 32"/>
                  <a:gd name="T4" fmla="*/ 4 w 88"/>
                  <a:gd name="T5" fmla="*/ 6 h 32"/>
                  <a:gd name="T6" fmla="*/ 10 w 88"/>
                  <a:gd name="T7" fmla="*/ 4 h 32"/>
                  <a:gd name="T8" fmla="*/ 16 w 88"/>
                  <a:gd name="T9" fmla="*/ 4 h 32"/>
                  <a:gd name="T10" fmla="*/ 34 w 88"/>
                  <a:gd name="T11" fmla="*/ 6 h 32"/>
                  <a:gd name="T12" fmla="*/ 54 w 88"/>
                  <a:gd name="T13" fmla="*/ 4 h 32"/>
                  <a:gd name="T14" fmla="*/ 58 w 88"/>
                  <a:gd name="T15" fmla="*/ 6 h 32"/>
                  <a:gd name="T16" fmla="*/ 64 w 88"/>
                  <a:gd name="T17" fmla="*/ 8 h 32"/>
                  <a:gd name="T18" fmla="*/ 68 w 88"/>
                  <a:gd name="T19" fmla="*/ 14 h 32"/>
                  <a:gd name="T20" fmla="*/ 72 w 88"/>
                  <a:gd name="T21" fmla="*/ 12 h 32"/>
                  <a:gd name="T22" fmla="*/ 74 w 88"/>
                  <a:gd name="T23" fmla="*/ 0 h 32"/>
                  <a:gd name="T24" fmla="*/ 80 w 88"/>
                  <a:gd name="T25" fmla="*/ 0 h 32"/>
                  <a:gd name="T26" fmla="*/ 82 w 88"/>
                  <a:gd name="T27" fmla="*/ 4 h 32"/>
                  <a:gd name="T28" fmla="*/ 88 w 88"/>
                  <a:gd name="T29" fmla="*/ 8 h 32"/>
                  <a:gd name="T30" fmla="*/ 88 w 88"/>
                  <a:gd name="T31" fmla="*/ 10 h 32"/>
                  <a:gd name="T32" fmla="*/ 88 w 88"/>
                  <a:gd name="T33" fmla="*/ 14 h 32"/>
                  <a:gd name="T34" fmla="*/ 82 w 88"/>
                  <a:gd name="T35" fmla="*/ 28 h 32"/>
                  <a:gd name="T36" fmla="*/ 80 w 88"/>
                  <a:gd name="T37" fmla="*/ 28 h 32"/>
                  <a:gd name="T38" fmla="*/ 72 w 88"/>
                  <a:gd name="T39" fmla="*/ 20 h 32"/>
                  <a:gd name="T40" fmla="*/ 70 w 88"/>
                  <a:gd name="T41" fmla="*/ 22 h 32"/>
                  <a:gd name="T42" fmla="*/ 68 w 88"/>
                  <a:gd name="T43" fmla="*/ 24 h 32"/>
                  <a:gd name="T44" fmla="*/ 60 w 88"/>
                  <a:gd name="T45" fmla="*/ 20 h 32"/>
                  <a:gd name="T46" fmla="*/ 56 w 88"/>
                  <a:gd name="T47" fmla="*/ 16 h 32"/>
                  <a:gd name="T48" fmla="*/ 50 w 88"/>
                  <a:gd name="T49" fmla="*/ 18 h 32"/>
                  <a:gd name="T50" fmla="*/ 38 w 88"/>
                  <a:gd name="T51" fmla="*/ 18 h 32"/>
                  <a:gd name="T52" fmla="*/ 36 w 88"/>
                  <a:gd name="T53" fmla="*/ 20 h 32"/>
                  <a:gd name="T54" fmla="*/ 28 w 88"/>
                  <a:gd name="T55" fmla="*/ 20 h 32"/>
                  <a:gd name="T56" fmla="*/ 22 w 88"/>
                  <a:gd name="T57" fmla="*/ 20 h 32"/>
                  <a:gd name="T58" fmla="*/ 18 w 88"/>
                  <a:gd name="T59" fmla="*/ 22 h 32"/>
                  <a:gd name="T60" fmla="*/ 18 w 88"/>
                  <a:gd name="T61" fmla="*/ 22 h 32"/>
                  <a:gd name="T62" fmla="*/ 18 w 88"/>
                  <a:gd name="T63" fmla="*/ 32 h 32"/>
                  <a:gd name="T64" fmla="*/ 14 w 88"/>
                  <a:gd name="T65" fmla="*/ 28 h 32"/>
                  <a:gd name="T66" fmla="*/ 10 w 88"/>
                  <a:gd name="T67" fmla="*/ 24 h 32"/>
                  <a:gd name="T68" fmla="*/ 4 w 88"/>
                  <a:gd name="T6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8" h="32">
                    <a:moveTo>
                      <a:pt x="4" y="22"/>
                    </a:moveTo>
                    <a:lnTo>
                      <a:pt x="4" y="22"/>
                    </a:lnTo>
                    <a:lnTo>
                      <a:pt x="0" y="14"/>
                    </a:lnTo>
                    <a:lnTo>
                      <a:pt x="0" y="14"/>
                    </a:lnTo>
                    <a:lnTo>
                      <a:pt x="2" y="8"/>
                    </a:lnTo>
                    <a:lnTo>
                      <a:pt x="4" y="6"/>
                    </a:lnTo>
                    <a:lnTo>
                      <a:pt x="8" y="6"/>
                    </a:lnTo>
                    <a:lnTo>
                      <a:pt x="10" y="4"/>
                    </a:lnTo>
                    <a:lnTo>
                      <a:pt x="10" y="4"/>
                    </a:lnTo>
                    <a:lnTo>
                      <a:pt x="16" y="4"/>
                    </a:lnTo>
                    <a:lnTo>
                      <a:pt x="16" y="4"/>
                    </a:lnTo>
                    <a:lnTo>
                      <a:pt x="34" y="6"/>
                    </a:lnTo>
                    <a:lnTo>
                      <a:pt x="44" y="6"/>
                    </a:lnTo>
                    <a:lnTo>
                      <a:pt x="54" y="4"/>
                    </a:lnTo>
                    <a:lnTo>
                      <a:pt x="54" y="4"/>
                    </a:lnTo>
                    <a:lnTo>
                      <a:pt x="58" y="6"/>
                    </a:lnTo>
                    <a:lnTo>
                      <a:pt x="60" y="6"/>
                    </a:lnTo>
                    <a:lnTo>
                      <a:pt x="64" y="8"/>
                    </a:lnTo>
                    <a:lnTo>
                      <a:pt x="68" y="14"/>
                    </a:lnTo>
                    <a:lnTo>
                      <a:pt x="68" y="14"/>
                    </a:lnTo>
                    <a:lnTo>
                      <a:pt x="70" y="14"/>
                    </a:lnTo>
                    <a:lnTo>
                      <a:pt x="72" y="12"/>
                    </a:lnTo>
                    <a:lnTo>
                      <a:pt x="74" y="0"/>
                    </a:lnTo>
                    <a:lnTo>
                      <a:pt x="74" y="0"/>
                    </a:lnTo>
                    <a:lnTo>
                      <a:pt x="78" y="0"/>
                    </a:lnTo>
                    <a:lnTo>
                      <a:pt x="80" y="0"/>
                    </a:lnTo>
                    <a:lnTo>
                      <a:pt x="82" y="4"/>
                    </a:lnTo>
                    <a:lnTo>
                      <a:pt x="82" y="4"/>
                    </a:lnTo>
                    <a:lnTo>
                      <a:pt x="86" y="6"/>
                    </a:lnTo>
                    <a:lnTo>
                      <a:pt x="88" y="8"/>
                    </a:lnTo>
                    <a:lnTo>
                      <a:pt x="88" y="10"/>
                    </a:lnTo>
                    <a:lnTo>
                      <a:pt x="88" y="10"/>
                    </a:lnTo>
                    <a:lnTo>
                      <a:pt x="88" y="14"/>
                    </a:lnTo>
                    <a:lnTo>
                      <a:pt x="88" y="14"/>
                    </a:lnTo>
                    <a:lnTo>
                      <a:pt x="84" y="26"/>
                    </a:lnTo>
                    <a:lnTo>
                      <a:pt x="82" y="28"/>
                    </a:lnTo>
                    <a:lnTo>
                      <a:pt x="80" y="28"/>
                    </a:lnTo>
                    <a:lnTo>
                      <a:pt x="80" y="28"/>
                    </a:lnTo>
                    <a:lnTo>
                      <a:pt x="76" y="22"/>
                    </a:lnTo>
                    <a:lnTo>
                      <a:pt x="72" y="20"/>
                    </a:lnTo>
                    <a:lnTo>
                      <a:pt x="70" y="22"/>
                    </a:lnTo>
                    <a:lnTo>
                      <a:pt x="70" y="22"/>
                    </a:lnTo>
                    <a:lnTo>
                      <a:pt x="70" y="22"/>
                    </a:lnTo>
                    <a:lnTo>
                      <a:pt x="68" y="24"/>
                    </a:lnTo>
                    <a:lnTo>
                      <a:pt x="64" y="22"/>
                    </a:lnTo>
                    <a:lnTo>
                      <a:pt x="60" y="20"/>
                    </a:lnTo>
                    <a:lnTo>
                      <a:pt x="60" y="20"/>
                    </a:lnTo>
                    <a:lnTo>
                      <a:pt x="56" y="16"/>
                    </a:lnTo>
                    <a:lnTo>
                      <a:pt x="54" y="16"/>
                    </a:lnTo>
                    <a:lnTo>
                      <a:pt x="50" y="18"/>
                    </a:lnTo>
                    <a:lnTo>
                      <a:pt x="50" y="18"/>
                    </a:lnTo>
                    <a:lnTo>
                      <a:pt x="38" y="18"/>
                    </a:lnTo>
                    <a:lnTo>
                      <a:pt x="38" y="18"/>
                    </a:lnTo>
                    <a:lnTo>
                      <a:pt x="36" y="20"/>
                    </a:lnTo>
                    <a:lnTo>
                      <a:pt x="34" y="20"/>
                    </a:lnTo>
                    <a:lnTo>
                      <a:pt x="28" y="20"/>
                    </a:lnTo>
                    <a:lnTo>
                      <a:pt x="24" y="18"/>
                    </a:lnTo>
                    <a:lnTo>
                      <a:pt x="22" y="20"/>
                    </a:lnTo>
                    <a:lnTo>
                      <a:pt x="18" y="22"/>
                    </a:lnTo>
                    <a:lnTo>
                      <a:pt x="18" y="22"/>
                    </a:lnTo>
                    <a:lnTo>
                      <a:pt x="18" y="22"/>
                    </a:lnTo>
                    <a:lnTo>
                      <a:pt x="18" y="22"/>
                    </a:lnTo>
                    <a:lnTo>
                      <a:pt x="18" y="28"/>
                    </a:lnTo>
                    <a:lnTo>
                      <a:pt x="18" y="32"/>
                    </a:lnTo>
                    <a:lnTo>
                      <a:pt x="14" y="28"/>
                    </a:lnTo>
                    <a:lnTo>
                      <a:pt x="14" y="28"/>
                    </a:lnTo>
                    <a:lnTo>
                      <a:pt x="12" y="26"/>
                    </a:lnTo>
                    <a:lnTo>
                      <a:pt x="10" y="24"/>
                    </a:lnTo>
                    <a:lnTo>
                      <a:pt x="6" y="22"/>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6" name="Freeform 126">
                <a:extLst>
                  <a:ext uri="{FF2B5EF4-FFF2-40B4-BE49-F238E27FC236}">
                    <a16:creationId xmlns:a16="http://schemas.microsoft.com/office/drawing/2014/main" id="{8150C0C9-3517-4053-D76E-BA63FF1B33DC}"/>
                  </a:ext>
                </a:extLst>
              </p:cNvPr>
              <p:cNvSpPr>
                <a:spLocks/>
              </p:cNvSpPr>
              <p:nvPr/>
            </p:nvSpPr>
            <p:spPr bwMode="auto">
              <a:xfrm>
                <a:off x="2774" y="1461"/>
                <a:ext cx="72" cy="24"/>
              </a:xfrm>
              <a:custGeom>
                <a:avLst/>
                <a:gdLst>
                  <a:gd name="T0" fmla="*/ 66 w 72"/>
                  <a:gd name="T1" fmla="*/ 10 h 24"/>
                  <a:gd name="T2" fmla="*/ 66 w 72"/>
                  <a:gd name="T3" fmla="*/ 10 h 24"/>
                  <a:gd name="T4" fmla="*/ 60 w 72"/>
                  <a:gd name="T5" fmla="*/ 10 h 24"/>
                  <a:gd name="T6" fmla="*/ 60 w 72"/>
                  <a:gd name="T7" fmla="*/ 10 h 24"/>
                  <a:gd name="T8" fmla="*/ 62 w 72"/>
                  <a:gd name="T9" fmla="*/ 12 h 24"/>
                  <a:gd name="T10" fmla="*/ 64 w 72"/>
                  <a:gd name="T11" fmla="*/ 14 h 24"/>
                  <a:gd name="T12" fmla="*/ 66 w 72"/>
                  <a:gd name="T13" fmla="*/ 18 h 24"/>
                  <a:gd name="T14" fmla="*/ 66 w 72"/>
                  <a:gd name="T15" fmla="*/ 24 h 24"/>
                  <a:gd name="T16" fmla="*/ 66 w 72"/>
                  <a:gd name="T17" fmla="*/ 24 h 24"/>
                  <a:gd name="T18" fmla="*/ 62 w 72"/>
                  <a:gd name="T19" fmla="*/ 20 h 24"/>
                  <a:gd name="T20" fmla="*/ 58 w 72"/>
                  <a:gd name="T21" fmla="*/ 18 h 24"/>
                  <a:gd name="T22" fmla="*/ 50 w 72"/>
                  <a:gd name="T23" fmla="*/ 16 h 24"/>
                  <a:gd name="T24" fmla="*/ 50 w 72"/>
                  <a:gd name="T25" fmla="*/ 16 h 24"/>
                  <a:gd name="T26" fmla="*/ 42 w 72"/>
                  <a:gd name="T27" fmla="*/ 14 h 24"/>
                  <a:gd name="T28" fmla="*/ 36 w 72"/>
                  <a:gd name="T29" fmla="*/ 14 h 24"/>
                  <a:gd name="T30" fmla="*/ 22 w 72"/>
                  <a:gd name="T31" fmla="*/ 18 h 24"/>
                  <a:gd name="T32" fmla="*/ 22 w 72"/>
                  <a:gd name="T33" fmla="*/ 18 h 24"/>
                  <a:gd name="T34" fmla="*/ 16 w 72"/>
                  <a:gd name="T35" fmla="*/ 18 h 24"/>
                  <a:gd name="T36" fmla="*/ 12 w 72"/>
                  <a:gd name="T37" fmla="*/ 16 h 24"/>
                  <a:gd name="T38" fmla="*/ 8 w 72"/>
                  <a:gd name="T39" fmla="*/ 14 h 24"/>
                  <a:gd name="T40" fmla="*/ 2 w 72"/>
                  <a:gd name="T41" fmla="*/ 10 h 24"/>
                  <a:gd name="T42" fmla="*/ 2 w 72"/>
                  <a:gd name="T43" fmla="*/ 10 h 24"/>
                  <a:gd name="T44" fmla="*/ 0 w 72"/>
                  <a:gd name="T45" fmla="*/ 10 h 24"/>
                  <a:gd name="T46" fmla="*/ 0 w 72"/>
                  <a:gd name="T47" fmla="*/ 6 h 24"/>
                  <a:gd name="T48" fmla="*/ 0 w 72"/>
                  <a:gd name="T49" fmla="*/ 6 h 24"/>
                  <a:gd name="T50" fmla="*/ 8 w 72"/>
                  <a:gd name="T51" fmla="*/ 2 h 24"/>
                  <a:gd name="T52" fmla="*/ 14 w 72"/>
                  <a:gd name="T53" fmla="*/ 2 h 24"/>
                  <a:gd name="T54" fmla="*/ 18 w 72"/>
                  <a:gd name="T55" fmla="*/ 8 h 24"/>
                  <a:gd name="T56" fmla="*/ 18 w 72"/>
                  <a:gd name="T57" fmla="*/ 8 h 24"/>
                  <a:gd name="T58" fmla="*/ 20 w 72"/>
                  <a:gd name="T59" fmla="*/ 8 h 24"/>
                  <a:gd name="T60" fmla="*/ 22 w 72"/>
                  <a:gd name="T61" fmla="*/ 8 h 24"/>
                  <a:gd name="T62" fmla="*/ 24 w 72"/>
                  <a:gd name="T63" fmla="*/ 6 h 24"/>
                  <a:gd name="T64" fmla="*/ 24 w 72"/>
                  <a:gd name="T65" fmla="*/ 2 h 24"/>
                  <a:gd name="T66" fmla="*/ 24 w 72"/>
                  <a:gd name="T67" fmla="*/ 2 h 24"/>
                  <a:gd name="T68" fmla="*/ 26 w 72"/>
                  <a:gd name="T69" fmla="*/ 6 h 24"/>
                  <a:gd name="T70" fmla="*/ 30 w 72"/>
                  <a:gd name="T71" fmla="*/ 10 h 24"/>
                  <a:gd name="T72" fmla="*/ 32 w 72"/>
                  <a:gd name="T73" fmla="*/ 10 h 24"/>
                  <a:gd name="T74" fmla="*/ 34 w 72"/>
                  <a:gd name="T75" fmla="*/ 8 h 24"/>
                  <a:gd name="T76" fmla="*/ 34 w 72"/>
                  <a:gd name="T77" fmla="*/ 8 h 24"/>
                  <a:gd name="T78" fmla="*/ 36 w 72"/>
                  <a:gd name="T79" fmla="*/ 6 h 24"/>
                  <a:gd name="T80" fmla="*/ 38 w 72"/>
                  <a:gd name="T81" fmla="*/ 6 h 24"/>
                  <a:gd name="T82" fmla="*/ 42 w 72"/>
                  <a:gd name="T83" fmla="*/ 8 h 24"/>
                  <a:gd name="T84" fmla="*/ 46 w 72"/>
                  <a:gd name="T85" fmla="*/ 8 h 24"/>
                  <a:gd name="T86" fmla="*/ 48 w 72"/>
                  <a:gd name="T87" fmla="*/ 6 h 24"/>
                  <a:gd name="T88" fmla="*/ 50 w 72"/>
                  <a:gd name="T89" fmla="*/ 4 h 24"/>
                  <a:gd name="T90" fmla="*/ 50 w 72"/>
                  <a:gd name="T91" fmla="*/ 4 h 24"/>
                  <a:gd name="T92" fmla="*/ 50 w 72"/>
                  <a:gd name="T93" fmla="*/ 4 h 24"/>
                  <a:gd name="T94" fmla="*/ 52 w 72"/>
                  <a:gd name="T95" fmla="*/ 6 h 24"/>
                  <a:gd name="T96" fmla="*/ 52 w 72"/>
                  <a:gd name="T97" fmla="*/ 6 h 24"/>
                  <a:gd name="T98" fmla="*/ 52 w 72"/>
                  <a:gd name="T99" fmla="*/ 14 h 24"/>
                  <a:gd name="T100" fmla="*/ 52 w 72"/>
                  <a:gd name="T101" fmla="*/ 14 h 24"/>
                  <a:gd name="T102" fmla="*/ 56 w 72"/>
                  <a:gd name="T103" fmla="*/ 12 h 24"/>
                  <a:gd name="T104" fmla="*/ 56 w 72"/>
                  <a:gd name="T105" fmla="*/ 12 h 24"/>
                  <a:gd name="T106" fmla="*/ 58 w 72"/>
                  <a:gd name="T107" fmla="*/ 6 h 24"/>
                  <a:gd name="T108" fmla="*/ 62 w 72"/>
                  <a:gd name="T109" fmla="*/ 4 h 24"/>
                  <a:gd name="T110" fmla="*/ 66 w 72"/>
                  <a:gd name="T111" fmla="*/ 2 h 24"/>
                  <a:gd name="T112" fmla="*/ 72 w 72"/>
                  <a:gd name="T113" fmla="*/ 0 h 24"/>
                  <a:gd name="T114" fmla="*/ 72 w 72"/>
                  <a:gd name="T115" fmla="*/ 0 h 24"/>
                  <a:gd name="T116" fmla="*/ 66 w 72"/>
                  <a:gd name="T117" fmla="*/ 10 h 24"/>
                  <a:gd name="T118" fmla="*/ 66 w 72"/>
                  <a:gd name="T11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24">
                    <a:moveTo>
                      <a:pt x="66" y="10"/>
                    </a:moveTo>
                    <a:lnTo>
                      <a:pt x="66" y="10"/>
                    </a:lnTo>
                    <a:lnTo>
                      <a:pt x="60" y="10"/>
                    </a:lnTo>
                    <a:lnTo>
                      <a:pt x="60" y="10"/>
                    </a:lnTo>
                    <a:lnTo>
                      <a:pt x="62" y="12"/>
                    </a:lnTo>
                    <a:lnTo>
                      <a:pt x="64" y="14"/>
                    </a:lnTo>
                    <a:lnTo>
                      <a:pt x="66" y="18"/>
                    </a:lnTo>
                    <a:lnTo>
                      <a:pt x="66" y="24"/>
                    </a:lnTo>
                    <a:lnTo>
                      <a:pt x="66" y="24"/>
                    </a:lnTo>
                    <a:lnTo>
                      <a:pt x="62" y="20"/>
                    </a:lnTo>
                    <a:lnTo>
                      <a:pt x="58" y="18"/>
                    </a:lnTo>
                    <a:lnTo>
                      <a:pt x="50" y="16"/>
                    </a:lnTo>
                    <a:lnTo>
                      <a:pt x="50" y="16"/>
                    </a:lnTo>
                    <a:lnTo>
                      <a:pt x="42" y="14"/>
                    </a:lnTo>
                    <a:lnTo>
                      <a:pt x="36" y="14"/>
                    </a:lnTo>
                    <a:lnTo>
                      <a:pt x="22" y="18"/>
                    </a:lnTo>
                    <a:lnTo>
                      <a:pt x="22" y="18"/>
                    </a:lnTo>
                    <a:lnTo>
                      <a:pt x="16" y="18"/>
                    </a:lnTo>
                    <a:lnTo>
                      <a:pt x="12" y="16"/>
                    </a:lnTo>
                    <a:lnTo>
                      <a:pt x="8" y="14"/>
                    </a:lnTo>
                    <a:lnTo>
                      <a:pt x="2" y="10"/>
                    </a:lnTo>
                    <a:lnTo>
                      <a:pt x="2" y="10"/>
                    </a:lnTo>
                    <a:lnTo>
                      <a:pt x="0" y="10"/>
                    </a:lnTo>
                    <a:lnTo>
                      <a:pt x="0" y="6"/>
                    </a:lnTo>
                    <a:lnTo>
                      <a:pt x="0" y="6"/>
                    </a:lnTo>
                    <a:lnTo>
                      <a:pt x="8" y="2"/>
                    </a:lnTo>
                    <a:lnTo>
                      <a:pt x="14" y="2"/>
                    </a:lnTo>
                    <a:lnTo>
                      <a:pt x="18" y="8"/>
                    </a:lnTo>
                    <a:lnTo>
                      <a:pt x="18" y="8"/>
                    </a:lnTo>
                    <a:lnTo>
                      <a:pt x="20" y="8"/>
                    </a:lnTo>
                    <a:lnTo>
                      <a:pt x="22" y="8"/>
                    </a:lnTo>
                    <a:lnTo>
                      <a:pt x="24" y="6"/>
                    </a:lnTo>
                    <a:lnTo>
                      <a:pt x="24" y="2"/>
                    </a:lnTo>
                    <a:lnTo>
                      <a:pt x="24" y="2"/>
                    </a:lnTo>
                    <a:lnTo>
                      <a:pt x="26" y="6"/>
                    </a:lnTo>
                    <a:lnTo>
                      <a:pt x="30" y="10"/>
                    </a:lnTo>
                    <a:lnTo>
                      <a:pt x="32" y="10"/>
                    </a:lnTo>
                    <a:lnTo>
                      <a:pt x="34" y="8"/>
                    </a:lnTo>
                    <a:lnTo>
                      <a:pt x="34" y="8"/>
                    </a:lnTo>
                    <a:lnTo>
                      <a:pt x="36" y="6"/>
                    </a:lnTo>
                    <a:lnTo>
                      <a:pt x="38" y="6"/>
                    </a:lnTo>
                    <a:lnTo>
                      <a:pt x="42" y="8"/>
                    </a:lnTo>
                    <a:lnTo>
                      <a:pt x="46" y="8"/>
                    </a:lnTo>
                    <a:lnTo>
                      <a:pt x="48" y="6"/>
                    </a:lnTo>
                    <a:lnTo>
                      <a:pt x="50" y="4"/>
                    </a:lnTo>
                    <a:lnTo>
                      <a:pt x="50" y="4"/>
                    </a:lnTo>
                    <a:lnTo>
                      <a:pt x="50" y="4"/>
                    </a:lnTo>
                    <a:lnTo>
                      <a:pt x="52" y="6"/>
                    </a:lnTo>
                    <a:lnTo>
                      <a:pt x="52" y="6"/>
                    </a:lnTo>
                    <a:lnTo>
                      <a:pt x="52" y="14"/>
                    </a:lnTo>
                    <a:lnTo>
                      <a:pt x="52" y="14"/>
                    </a:lnTo>
                    <a:lnTo>
                      <a:pt x="56" y="12"/>
                    </a:lnTo>
                    <a:lnTo>
                      <a:pt x="56" y="12"/>
                    </a:lnTo>
                    <a:lnTo>
                      <a:pt x="58" y="6"/>
                    </a:lnTo>
                    <a:lnTo>
                      <a:pt x="62" y="4"/>
                    </a:lnTo>
                    <a:lnTo>
                      <a:pt x="66" y="2"/>
                    </a:lnTo>
                    <a:lnTo>
                      <a:pt x="72" y="0"/>
                    </a:lnTo>
                    <a:lnTo>
                      <a:pt x="72" y="0"/>
                    </a:lnTo>
                    <a:lnTo>
                      <a:pt x="66" y="10"/>
                    </a:lnTo>
                    <a:lnTo>
                      <a:pt x="6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7" name="Freeform 127">
                <a:extLst>
                  <a:ext uri="{FF2B5EF4-FFF2-40B4-BE49-F238E27FC236}">
                    <a16:creationId xmlns:a16="http://schemas.microsoft.com/office/drawing/2014/main" id="{690D267E-25EE-9AD8-D2BE-8531EF458600}"/>
                  </a:ext>
                </a:extLst>
              </p:cNvPr>
              <p:cNvSpPr>
                <a:spLocks/>
              </p:cNvSpPr>
              <p:nvPr/>
            </p:nvSpPr>
            <p:spPr bwMode="auto">
              <a:xfrm>
                <a:off x="2864" y="1467"/>
                <a:ext cx="38" cy="10"/>
              </a:xfrm>
              <a:custGeom>
                <a:avLst/>
                <a:gdLst>
                  <a:gd name="T0" fmla="*/ 38 w 38"/>
                  <a:gd name="T1" fmla="*/ 4 h 10"/>
                  <a:gd name="T2" fmla="*/ 38 w 38"/>
                  <a:gd name="T3" fmla="*/ 4 h 10"/>
                  <a:gd name="T4" fmla="*/ 28 w 38"/>
                  <a:gd name="T5" fmla="*/ 8 h 10"/>
                  <a:gd name="T6" fmla="*/ 18 w 38"/>
                  <a:gd name="T7" fmla="*/ 10 h 10"/>
                  <a:gd name="T8" fmla="*/ 10 w 38"/>
                  <a:gd name="T9" fmla="*/ 8 h 10"/>
                  <a:gd name="T10" fmla="*/ 0 w 38"/>
                  <a:gd name="T11" fmla="*/ 4 h 10"/>
                  <a:gd name="T12" fmla="*/ 0 w 38"/>
                  <a:gd name="T13" fmla="*/ 4 h 10"/>
                  <a:gd name="T14" fmla="*/ 10 w 38"/>
                  <a:gd name="T15" fmla="*/ 0 h 10"/>
                  <a:gd name="T16" fmla="*/ 18 w 38"/>
                  <a:gd name="T17" fmla="*/ 2 h 10"/>
                  <a:gd name="T18" fmla="*/ 28 w 38"/>
                  <a:gd name="T19" fmla="*/ 2 h 10"/>
                  <a:gd name="T20" fmla="*/ 38 w 38"/>
                  <a:gd name="T21" fmla="*/ 4 h 10"/>
                  <a:gd name="T22" fmla="*/ 38 w 38"/>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0">
                    <a:moveTo>
                      <a:pt x="38" y="4"/>
                    </a:moveTo>
                    <a:lnTo>
                      <a:pt x="38" y="4"/>
                    </a:lnTo>
                    <a:lnTo>
                      <a:pt x="28" y="8"/>
                    </a:lnTo>
                    <a:lnTo>
                      <a:pt x="18" y="10"/>
                    </a:lnTo>
                    <a:lnTo>
                      <a:pt x="10" y="8"/>
                    </a:lnTo>
                    <a:lnTo>
                      <a:pt x="0" y="4"/>
                    </a:lnTo>
                    <a:lnTo>
                      <a:pt x="0" y="4"/>
                    </a:lnTo>
                    <a:lnTo>
                      <a:pt x="10" y="0"/>
                    </a:lnTo>
                    <a:lnTo>
                      <a:pt x="18" y="2"/>
                    </a:lnTo>
                    <a:lnTo>
                      <a:pt x="28" y="2"/>
                    </a:lnTo>
                    <a:lnTo>
                      <a:pt x="38"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8" name="Freeform 128">
                <a:extLst>
                  <a:ext uri="{FF2B5EF4-FFF2-40B4-BE49-F238E27FC236}">
                    <a16:creationId xmlns:a16="http://schemas.microsoft.com/office/drawing/2014/main" id="{6E952D24-F324-A8D7-56FA-747F0AFD15E7}"/>
                  </a:ext>
                </a:extLst>
              </p:cNvPr>
              <p:cNvSpPr>
                <a:spLocks/>
              </p:cNvSpPr>
              <p:nvPr/>
            </p:nvSpPr>
            <p:spPr bwMode="auto">
              <a:xfrm>
                <a:off x="2848" y="1467"/>
                <a:ext cx="10" cy="14"/>
              </a:xfrm>
              <a:custGeom>
                <a:avLst/>
                <a:gdLst>
                  <a:gd name="T0" fmla="*/ 10 w 10"/>
                  <a:gd name="T1" fmla="*/ 4 h 14"/>
                  <a:gd name="T2" fmla="*/ 10 w 10"/>
                  <a:gd name="T3" fmla="*/ 4 h 14"/>
                  <a:gd name="T4" fmla="*/ 8 w 10"/>
                  <a:gd name="T5" fmla="*/ 8 h 14"/>
                  <a:gd name="T6" fmla="*/ 6 w 10"/>
                  <a:gd name="T7" fmla="*/ 10 h 14"/>
                  <a:gd name="T8" fmla="*/ 2 w 10"/>
                  <a:gd name="T9" fmla="*/ 12 h 14"/>
                  <a:gd name="T10" fmla="*/ 0 w 10"/>
                  <a:gd name="T11" fmla="*/ 14 h 14"/>
                  <a:gd name="T12" fmla="*/ 0 w 10"/>
                  <a:gd name="T13" fmla="*/ 14 h 14"/>
                  <a:gd name="T14" fmla="*/ 0 w 10"/>
                  <a:gd name="T15" fmla="*/ 10 h 14"/>
                  <a:gd name="T16" fmla="*/ 0 w 10"/>
                  <a:gd name="T17" fmla="*/ 10 h 14"/>
                  <a:gd name="T18" fmla="*/ 0 w 10"/>
                  <a:gd name="T19" fmla="*/ 2 h 14"/>
                  <a:gd name="T20" fmla="*/ 2 w 10"/>
                  <a:gd name="T21" fmla="*/ 0 h 14"/>
                  <a:gd name="T22" fmla="*/ 4 w 10"/>
                  <a:gd name="T23" fmla="*/ 2 h 14"/>
                  <a:gd name="T24" fmla="*/ 4 w 10"/>
                  <a:gd name="T25" fmla="*/ 2 h 14"/>
                  <a:gd name="T26" fmla="*/ 6 w 10"/>
                  <a:gd name="T27" fmla="*/ 4 h 14"/>
                  <a:gd name="T28" fmla="*/ 10 w 10"/>
                  <a:gd name="T29" fmla="*/ 4 h 14"/>
                  <a:gd name="T30" fmla="*/ 10 w 10"/>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10" y="4"/>
                    </a:moveTo>
                    <a:lnTo>
                      <a:pt x="10" y="4"/>
                    </a:lnTo>
                    <a:lnTo>
                      <a:pt x="8" y="8"/>
                    </a:lnTo>
                    <a:lnTo>
                      <a:pt x="6" y="10"/>
                    </a:lnTo>
                    <a:lnTo>
                      <a:pt x="2" y="12"/>
                    </a:lnTo>
                    <a:lnTo>
                      <a:pt x="0" y="14"/>
                    </a:lnTo>
                    <a:lnTo>
                      <a:pt x="0" y="14"/>
                    </a:lnTo>
                    <a:lnTo>
                      <a:pt x="0" y="10"/>
                    </a:lnTo>
                    <a:lnTo>
                      <a:pt x="0" y="10"/>
                    </a:lnTo>
                    <a:lnTo>
                      <a:pt x="0" y="2"/>
                    </a:lnTo>
                    <a:lnTo>
                      <a:pt x="2" y="0"/>
                    </a:lnTo>
                    <a:lnTo>
                      <a:pt x="4" y="2"/>
                    </a:lnTo>
                    <a:lnTo>
                      <a:pt x="4" y="2"/>
                    </a:lnTo>
                    <a:lnTo>
                      <a:pt x="6" y="4"/>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9" name="Freeform 129">
                <a:extLst>
                  <a:ext uri="{FF2B5EF4-FFF2-40B4-BE49-F238E27FC236}">
                    <a16:creationId xmlns:a16="http://schemas.microsoft.com/office/drawing/2014/main" id="{2D7B49DC-BAC6-AD84-9AF6-4257711D24C4}"/>
                  </a:ext>
                </a:extLst>
              </p:cNvPr>
              <p:cNvSpPr>
                <a:spLocks/>
              </p:cNvSpPr>
              <p:nvPr/>
            </p:nvSpPr>
            <p:spPr bwMode="auto">
              <a:xfrm>
                <a:off x="2842" y="1471"/>
                <a:ext cx="4" cy="6"/>
              </a:xfrm>
              <a:custGeom>
                <a:avLst/>
                <a:gdLst>
                  <a:gd name="T0" fmla="*/ 4 w 4"/>
                  <a:gd name="T1" fmla="*/ 6 h 6"/>
                  <a:gd name="T2" fmla="*/ 4 w 4"/>
                  <a:gd name="T3" fmla="*/ 6 h 6"/>
                  <a:gd name="T4" fmla="*/ 2 w 4"/>
                  <a:gd name="T5" fmla="*/ 6 h 6"/>
                  <a:gd name="T6" fmla="*/ 0 w 4"/>
                  <a:gd name="T7" fmla="*/ 2 h 6"/>
                  <a:gd name="T8" fmla="*/ 0 w 4"/>
                  <a:gd name="T9" fmla="*/ 2 h 6"/>
                  <a:gd name="T10" fmla="*/ 2 w 4"/>
                  <a:gd name="T11" fmla="*/ 0 h 6"/>
                  <a:gd name="T12" fmla="*/ 4 w 4"/>
                  <a:gd name="T13" fmla="*/ 2 h 6"/>
                  <a:gd name="T14" fmla="*/ 4 w 4"/>
                  <a:gd name="T15" fmla="*/ 6 h 6"/>
                  <a:gd name="T16" fmla="*/ 4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6"/>
                    </a:moveTo>
                    <a:lnTo>
                      <a:pt x="4" y="6"/>
                    </a:lnTo>
                    <a:lnTo>
                      <a:pt x="2" y="6"/>
                    </a:lnTo>
                    <a:lnTo>
                      <a:pt x="0" y="2"/>
                    </a:lnTo>
                    <a:lnTo>
                      <a:pt x="0" y="2"/>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0" name="Freeform 130">
                <a:extLst>
                  <a:ext uri="{FF2B5EF4-FFF2-40B4-BE49-F238E27FC236}">
                    <a16:creationId xmlns:a16="http://schemas.microsoft.com/office/drawing/2014/main" id="{6159C277-30A6-D181-D7D7-4463EE54822C}"/>
                  </a:ext>
                </a:extLst>
              </p:cNvPr>
              <p:cNvSpPr>
                <a:spLocks/>
              </p:cNvSpPr>
              <p:nvPr/>
            </p:nvSpPr>
            <p:spPr bwMode="auto">
              <a:xfrm>
                <a:off x="1580" y="2580"/>
                <a:ext cx="30" cy="82"/>
              </a:xfrm>
              <a:custGeom>
                <a:avLst/>
                <a:gdLst>
                  <a:gd name="T0" fmla="*/ 24 w 30"/>
                  <a:gd name="T1" fmla="*/ 80 h 82"/>
                  <a:gd name="T2" fmla="*/ 24 w 30"/>
                  <a:gd name="T3" fmla="*/ 80 h 82"/>
                  <a:gd name="T4" fmla="*/ 24 w 30"/>
                  <a:gd name="T5" fmla="*/ 78 h 82"/>
                  <a:gd name="T6" fmla="*/ 22 w 30"/>
                  <a:gd name="T7" fmla="*/ 78 h 82"/>
                  <a:gd name="T8" fmla="*/ 20 w 30"/>
                  <a:gd name="T9" fmla="*/ 78 h 82"/>
                  <a:gd name="T10" fmla="*/ 18 w 30"/>
                  <a:gd name="T11" fmla="*/ 76 h 82"/>
                  <a:gd name="T12" fmla="*/ 18 w 30"/>
                  <a:gd name="T13" fmla="*/ 76 h 82"/>
                  <a:gd name="T14" fmla="*/ 14 w 30"/>
                  <a:gd name="T15" fmla="*/ 68 h 82"/>
                  <a:gd name="T16" fmla="*/ 12 w 30"/>
                  <a:gd name="T17" fmla="*/ 60 h 82"/>
                  <a:gd name="T18" fmla="*/ 10 w 30"/>
                  <a:gd name="T19" fmla="*/ 40 h 82"/>
                  <a:gd name="T20" fmla="*/ 10 w 30"/>
                  <a:gd name="T21" fmla="*/ 40 h 82"/>
                  <a:gd name="T22" fmla="*/ 8 w 30"/>
                  <a:gd name="T23" fmla="*/ 36 h 82"/>
                  <a:gd name="T24" fmla="*/ 6 w 30"/>
                  <a:gd name="T25" fmla="*/ 36 h 82"/>
                  <a:gd name="T26" fmla="*/ 4 w 30"/>
                  <a:gd name="T27" fmla="*/ 36 h 82"/>
                  <a:gd name="T28" fmla="*/ 2 w 30"/>
                  <a:gd name="T29" fmla="*/ 34 h 82"/>
                  <a:gd name="T30" fmla="*/ 2 w 30"/>
                  <a:gd name="T31" fmla="*/ 34 h 82"/>
                  <a:gd name="T32" fmla="*/ 0 w 30"/>
                  <a:gd name="T33" fmla="*/ 30 h 82"/>
                  <a:gd name="T34" fmla="*/ 0 w 30"/>
                  <a:gd name="T35" fmla="*/ 30 h 82"/>
                  <a:gd name="T36" fmla="*/ 0 w 30"/>
                  <a:gd name="T37" fmla="*/ 24 h 82"/>
                  <a:gd name="T38" fmla="*/ 2 w 30"/>
                  <a:gd name="T39" fmla="*/ 18 h 82"/>
                  <a:gd name="T40" fmla="*/ 2 w 30"/>
                  <a:gd name="T41" fmla="*/ 18 h 82"/>
                  <a:gd name="T42" fmla="*/ 2 w 30"/>
                  <a:gd name="T43" fmla="*/ 12 h 82"/>
                  <a:gd name="T44" fmla="*/ 2 w 30"/>
                  <a:gd name="T45" fmla="*/ 12 h 82"/>
                  <a:gd name="T46" fmla="*/ 6 w 30"/>
                  <a:gd name="T47" fmla="*/ 4 h 82"/>
                  <a:gd name="T48" fmla="*/ 10 w 30"/>
                  <a:gd name="T49" fmla="*/ 4 h 82"/>
                  <a:gd name="T50" fmla="*/ 16 w 30"/>
                  <a:gd name="T51" fmla="*/ 4 h 82"/>
                  <a:gd name="T52" fmla="*/ 20 w 30"/>
                  <a:gd name="T53" fmla="*/ 4 h 82"/>
                  <a:gd name="T54" fmla="*/ 20 w 30"/>
                  <a:gd name="T55" fmla="*/ 4 h 82"/>
                  <a:gd name="T56" fmla="*/ 22 w 30"/>
                  <a:gd name="T57" fmla="*/ 2 h 82"/>
                  <a:gd name="T58" fmla="*/ 22 w 30"/>
                  <a:gd name="T59" fmla="*/ 2 h 82"/>
                  <a:gd name="T60" fmla="*/ 24 w 30"/>
                  <a:gd name="T61" fmla="*/ 0 h 82"/>
                  <a:gd name="T62" fmla="*/ 26 w 30"/>
                  <a:gd name="T63" fmla="*/ 0 h 82"/>
                  <a:gd name="T64" fmla="*/ 26 w 30"/>
                  <a:gd name="T65" fmla="*/ 0 h 82"/>
                  <a:gd name="T66" fmla="*/ 28 w 30"/>
                  <a:gd name="T67" fmla="*/ 4 h 82"/>
                  <a:gd name="T68" fmla="*/ 30 w 30"/>
                  <a:gd name="T69" fmla="*/ 6 h 82"/>
                  <a:gd name="T70" fmla="*/ 30 w 30"/>
                  <a:gd name="T71" fmla="*/ 6 h 82"/>
                  <a:gd name="T72" fmla="*/ 26 w 30"/>
                  <a:gd name="T73" fmla="*/ 20 h 82"/>
                  <a:gd name="T74" fmla="*/ 26 w 30"/>
                  <a:gd name="T75" fmla="*/ 36 h 82"/>
                  <a:gd name="T76" fmla="*/ 26 w 30"/>
                  <a:gd name="T77" fmla="*/ 36 h 82"/>
                  <a:gd name="T78" fmla="*/ 26 w 30"/>
                  <a:gd name="T79" fmla="*/ 40 h 82"/>
                  <a:gd name="T80" fmla="*/ 24 w 30"/>
                  <a:gd name="T81" fmla="*/ 42 h 82"/>
                  <a:gd name="T82" fmla="*/ 24 w 30"/>
                  <a:gd name="T83" fmla="*/ 42 h 82"/>
                  <a:gd name="T84" fmla="*/ 22 w 30"/>
                  <a:gd name="T85" fmla="*/ 44 h 82"/>
                  <a:gd name="T86" fmla="*/ 22 w 30"/>
                  <a:gd name="T87" fmla="*/ 44 h 82"/>
                  <a:gd name="T88" fmla="*/ 24 w 30"/>
                  <a:gd name="T89" fmla="*/ 42 h 82"/>
                  <a:gd name="T90" fmla="*/ 24 w 30"/>
                  <a:gd name="T91" fmla="*/ 42 h 82"/>
                  <a:gd name="T92" fmla="*/ 26 w 30"/>
                  <a:gd name="T93" fmla="*/ 42 h 82"/>
                  <a:gd name="T94" fmla="*/ 28 w 30"/>
                  <a:gd name="T95" fmla="*/ 44 h 82"/>
                  <a:gd name="T96" fmla="*/ 28 w 30"/>
                  <a:gd name="T97" fmla="*/ 44 h 82"/>
                  <a:gd name="T98" fmla="*/ 30 w 30"/>
                  <a:gd name="T99" fmla="*/ 50 h 82"/>
                  <a:gd name="T100" fmla="*/ 30 w 30"/>
                  <a:gd name="T101" fmla="*/ 50 h 82"/>
                  <a:gd name="T102" fmla="*/ 30 w 30"/>
                  <a:gd name="T103" fmla="*/ 56 h 82"/>
                  <a:gd name="T104" fmla="*/ 28 w 30"/>
                  <a:gd name="T105" fmla="*/ 62 h 82"/>
                  <a:gd name="T106" fmla="*/ 28 w 30"/>
                  <a:gd name="T107" fmla="*/ 62 h 82"/>
                  <a:gd name="T108" fmla="*/ 30 w 30"/>
                  <a:gd name="T109" fmla="*/ 66 h 82"/>
                  <a:gd name="T110" fmla="*/ 30 w 30"/>
                  <a:gd name="T111" fmla="*/ 66 h 82"/>
                  <a:gd name="T112" fmla="*/ 30 w 30"/>
                  <a:gd name="T113" fmla="*/ 78 h 82"/>
                  <a:gd name="T114" fmla="*/ 28 w 30"/>
                  <a:gd name="T115" fmla="*/ 82 h 82"/>
                  <a:gd name="T116" fmla="*/ 24 w 30"/>
                  <a:gd name="T117" fmla="*/ 80 h 82"/>
                  <a:gd name="T118" fmla="*/ 24 w 30"/>
                  <a:gd name="T119"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82">
                    <a:moveTo>
                      <a:pt x="24" y="80"/>
                    </a:moveTo>
                    <a:lnTo>
                      <a:pt x="24" y="80"/>
                    </a:lnTo>
                    <a:lnTo>
                      <a:pt x="24" y="78"/>
                    </a:lnTo>
                    <a:lnTo>
                      <a:pt x="22" y="78"/>
                    </a:lnTo>
                    <a:lnTo>
                      <a:pt x="20" y="78"/>
                    </a:lnTo>
                    <a:lnTo>
                      <a:pt x="18" y="76"/>
                    </a:lnTo>
                    <a:lnTo>
                      <a:pt x="18" y="76"/>
                    </a:lnTo>
                    <a:lnTo>
                      <a:pt x="14" y="68"/>
                    </a:lnTo>
                    <a:lnTo>
                      <a:pt x="12" y="60"/>
                    </a:lnTo>
                    <a:lnTo>
                      <a:pt x="10" y="40"/>
                    </a:lnTo>
                    <a:lnTo>
                      <a:pt x="10" y="40"/>
                    </a:lnTo>
                    <a:lnTo>
                      <a:pt x="8" y="36"/>
                    </a:lnTo>
                    <a:lnTo>
                      <a:pt x="6" y="36"/>
                    </a:lnTo>
                    <a:lnTo>
                      <a:pt x="4" y="36"/>
                    </a:lnTo>
                    <a:lnTo>
                      <a:pt x="2" y="34"/>
                    </a:lnTo>
                    <a:lnTo>
                      <a:pt x="2" y="34"/>
                    </a:lnTo>
                    <a:lnTo>
                      <a:pt x="0" y="30"/>
                    </a:lnTo>
                    <a:lnTo>
                      <a:pt x="0" y="30"/>
                    </a:lnTo>
                    <a:lnTo>
                      <a:pt x="0" y="24"/>
                    </a:lnTo>
                    <a:lnTo>
                      <a:pt x="2" y="18"/>
                    </a:lnTo>
                    <a:lnTo>
                      <a:pt x="2" y="18"/>
                    </a:lnTo>
                    <a:lnTo>
                      <a:pt x="2" y="12"/>
                    </a:lnTo>
                    <a:lnTo>
                      <a:pt x="2" y="12"/>
                    </a:lnTo>
                    <a:lnTo>
                      <a:pt x="6" y="4"/>
                    </a:lnTo>
                    <a:lnTo>
                      <a:pt x="10" y="4"/>
                    </a:lnTo>
                    <a:lnTo>
                      <a:pt x="16" y="4"/>
                    </a:lnTo>
                    <a:lnTo>
                      <a:pt x="20" y="4"/>
                    </a:lnTo>
                    <a:lnTo>
                      <a:pt x="20" y="4"/>
                    </a:lnTo>
                    <a:lnTo>
                      <a:pt x="22" y="2"/>
                    </a:lnTo>
                    <a:lnTo>
                      <a:pt x="22" y="2"/>
                    </a:lnTo>
                    <a:lnTo>
                      <a:pt x="24" y="0"/>
                    </a:lnTo>
                    <a:lnTo>
                      <a:pt x="26" y="0"/>
                    </a:lnTo>
                    <a:lnTo>
                      <a:pt x="26" y="0"/>
                    </a:lnTo>
                    <a:lnTo>
                      <a:pt x="28" y="4"/>
                    </a:lnTo>
                    <a:lnTo>
                      <a:pt x="30" y="6"/>
                    </a:lnTo>
                    <a:lnTo>
                      <a:pt x="30" y="6"/>
                    </a:lnTo>
                    <a:lnTo>
                      <a:pt x="26" y="20"/>
                    </a:lnTo>
                    <a:lnTo>
                      <a:pt x="26" y="36"/>
                    </a:lnTo>
                    <a:lnTo>
                      <a:pt x="26" y="36"/>
                    </a:lnTo>
                    <a:lnTo>
                      <a:pt x="26" y="40"/>
                    </a:lnTo>
                    <a:lnTo>
                      <a:pt x="24" y="42"/>
                    </a:lnTo>
                    <a:lnTo>
                      <a:pt x="24" y="42"/>
                    </a:lnTo>
                    <a:lnTo>
                      <a:pt x="22" y="44"/>
                    </a:lnTo>
                    <a:lnTo>
                      <a:pt x="22" y="44"/>
                    </a:lnTo>
                    <a:lnTo>
                      <a:pt x="24" y="42"/>
                    </a:lnTo>
                    <a:lnTo>
                      <a:pt x="24" y="42"/>
                    </a:lnTo>
                    <a:lnTo>
                      <a:pt x="26" y="42"/>
                    </a:lnTo>
                    <a:lnTo>
                      <a:pt x="28" y="44"/>
                    </a:lnTo>
                    <a:lnTo>
                      <a:pt x="28" y="44"/>
                    </a:lnTo>
                    <a:lnTo>
                      <a:pt x="30" y="50"/>
                    </a:lnTo>
                    <a:lnTo>
                      <a:pt x="30" y="50"/>
                    </a:lnTo>
                    <a:lnTo>
                      <a:pt x="30" y="56"/>
                    </a:lnTo>
                    <a:lnTo>
                      <a:pt x="28" y="62"/>
                    </a:lnTo>
                    <a:lnTo>
                      <a:pt x="28" y="62"/>
                    </a:lnTo>
                    <a:lnTo>
                      <a:pt x="30" y="66"/>
                    </a:lnTo>
                    <a:lnTo>
                      <a:pt x="30" y="66"/>
                    </a:lnTo>
                    <a:lnTo>
                      <a:pt x="30" y="78"/>
                    </a:lnTo>
                    <a:lnTo>
                      <a:pt x="28" y="82"/>
                    </a:lnTo>
                    <a:lnTo>
                      <a:pt x="24" y="80"/>
                    </a:lnTo>
                    <a:lnTo>
                      <a:pt x="2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1" name="Freeform 131">
                <a:extLst>
                  <a:ext uri="{FF2B5EF4-FFF2-40B4-BE49-F238E27FC236}">
                    <a16:creationId xmlns:a16="http://schemas.microsoft.com/office/drawing/2014/main" id="{61C69AF9-4CEF-832A-F8F5-34D88FE35128}"/>
                  </a:ext>
                </a:extLst>
              </p:cNvPr>
              <p:cNvSpPr>
                <a:spLocks/>
              </p:cNvSpPr>
              <p:nvPr/>
            </p:nvSpPr>
            <p:spPr bwMode="auto">
              <a:xfrm>
                <a:off x="1604" y="2616"/>
                <a:ext cx="32" cy="74"/>
              </a:xfrm>
              <a:custGeom>
                <a:avLst/>
                <a:gdLst>
                  <a:gd name="T0" fmla="*/ 4 w 32"/>
                  <a:gd name="T1" fmla="*/ 26 h 74"/>
                  <a:gd name="T2" fmla="*/ 6 w 32"/>
                  <a:gd name="T3" fmla="*/ 14 h 74"/>
                  <a:gd name="T4" fmla="*/ 8 w 32"/>
                  <a:gd name="T5" fmla="*/ 10 h 74"/>
                  <a:gd name="T6" fmla="*/ 12 w 32"/>
                  <a:gd name="T7" fmla="*/ 0 h 74"/>
                  <a:gd name="T8" fmla="*/ 18 w 32"/>
                  <a:gd name="T9" fmla="*/ 4 h 74"/>
                  <a:gd name="T10" fmla="*/ 18 w 32"/>
                  <a:gd name="T11" fmla="*/ 8 h 74"/>
                  <a:gd name="T12" fmla="*/ 16 w 32"/>
                  <a:gd name="T13" fmla="*/ 22 h 74"/>
                  <a:gd name="T14" fmla="*/ 14 w 32"/>
                  <a:gd name="T15" fmla="*/ 38 h 74"/>
                  <a:gd name="T16" fmla="*/ 12 w 32"/>
                  <a:gd name="T17" fmla="*/ 46 h 74"/>
                  <a:gd name="T18" fmla="*/ 14 w 32"/>
                  <a:gd name="T19" fmla="*/ 48 h 74"/>
                  <a:gd name="T20" fmla="*/ 22 w 32"/>
                  <a:gd name="T21" fmla="*/ 46 h 74"/>
                  <a:gd name="T22" fmla="*/ 24 w 32"/>
                  <a:gd name="T23" fmla="*/ 46 h 74"/>
                  <a:gd name="T24" fmla="*/ 26 w 32"/>
                  <a:gd name="T25" fmla="*/ 50 h 74"/>
                  <a:gd name="T26" fmla="*/ 32 w 32"/>
                  <a:gd name="T27" fmla="*/ 66 h 74"/>
                  <a:gd name="T28" fmla="*/ 30 w 32"/>
                  <a:gd name="T29" fmla="*/ 74 h 74"/>
                  <a:gd name="T30" fmla="*/ 28 w 32"/>
                  <a:gd name="T31" fmla="*/ 74 h 74"/>
                  <a:gd name="T32" fmla="*/ 26 w 32"/>
                  <a:gd name="T33" fmla="*/ 62 h 74"/>
                  <a:gd name="T34" fmla="*/ 24 w 32"/>
                  <a:gd name="T35" fmla="*/ 62 h 74"/>
                  <a:gd name="T36" fmla="*/ 20 w 32"/>
                  <a:gd name="T37" fmla="*/ 64 h 74"/>
                  <a:gd name="T38" fmla="*/ 18 w 32"/>
                  <a:gd name="T39" fmla="*/ 62 h 74"/>
                  <a:gd name="T40" fmla="*/ 12 w 32"/>
                  <a:gd name="T41" fmla="*/ 70 h 74"/>
                  <a:gd name="T42" fmla="*/ 10 w 32"/>
                  <a:gd name="T43" fmla="*/ 70 h 74"/>
                  <a:gd name="T44" fmla="*/ 8 w 32"/>
                  <a:gd name="T45" fmla="*/ 64 h 74"/>
                  <a:gd name="T46" fmla="*/ 6 w 32"/>
                  <a:gd name="T47" fmla="*/ 58 h 74"/>
                  <a:gd name="T48" fmla="*/ 2 w 32"/>
                  <a:gd name="T49" fmla="*/ 54 h 74"/>
                  <a:gd name="T50" fmla="*/ 0 w 32"/>
                  <a:gd name="T51" fmla="*/ 52 h 74"/>
                  <a:gd name="T52" fmla="*/ 0 w 32"/>
                  <a:gd name="T53" fmla="*/ 48 h 74"/>
                  <a:gd name="T54" fmla="*/ 0 w 32"/>
                  <a:gd name="T55" fmla="*/ 44 h 74"/>
                  <a:gd name="T56" fmla="*/ 4 w 32"/>
                  <a:gd name="T57" fmla="*/ 42 h 74"/>
                  <a:gd name="T58" fmla="*/ 4 w 32"/>
                  <a:gd name="T59" fmla="*/ 30 h 74"/>
                  <a:gd name="T60" fmla="*/ 4 w 32"/>
                  <a:gd name="T61" fmla="*/ 26 h 74"/>
                  <a:gd name="T62" fmla="*/ 4 w 32"/>
                  <a:gd name="T63" fmla="*/ 26 h 74"/>
                  <a:gd name="T64" fmla="*/ 4 w 32"/>
                  <a:gd name="T65" fmla="*/ 24 h 74"/>
                  <a:gd name="T66" fmla="*/ 4 w 32"/>
                  <a:gd name="T67"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74">
                    <a:moveTo>
                      <a:pt x="4" y="26"/>
                    </a:moveTo>
                    <a:lnTo>
                      <a:pt x="4" y="26"/>
                    </a:lnTo>
                    <a:lnTo>
                      <a:pt x="2" y="22"/>
                    </a:lnTo>
                    <a:lnTo>
                      <a:pt x="6" y="14"/>
                    </a:lnTo>
                    <a:lnTo>
                      <a:pt x="6" y="14"/>
                    </a:lnTo>
                    <a:lnTo>
                      <a:pt x="8" y="10"/>
                    </a:lnTo>
                    <a:lnTo>
                      <a:pt x="8" y="10"/>
                    </a:lnTo>
                    <a:lnTo>
                      <a:pt x="12" y="0"/>
                    </a:lnTo>
                    <a:lnTo>
                      <a:pt x="16" y="0"/>
                    </a:lnTo>
                    <a:lnTo>
                      <a:pt x="18" y="4"/>
                    </a:lnTo>
                    <a:lnTo>
                      <a:pt x="18" y="4"/>
                    </a:lnTo>
                    <a:lnTo>
                      <a:pt x="18" y="8"/>
                    </a:lnTo>
                    <a:lnTo>
                      <a:pt x="18" y="8"/>
                    </a:lnTo>
                    <a:lnTo>
                      <a:pt x="16" y="22"/>
                    </a:lnTo>
                    <a:lnTo>
                      <a:pt x="14" y="38"/>
                    </a:lnTo>
                    <a:lnTo>
                      <a:pt x="14" y="38"/>
                    </a:lnTo>
                    <a:lnTo>
                      <a:pt x="12" y="40"/>
                    </a:lnTo>
                    <a:lnTo>
                      <a:pt x="12" y="46"/>
                    </a:lnTo>
                    <a:lnTo>
                      <a:pt x="12" y="46"/>
                    </a:lnTo>
                    <a:lnTo>
                      <a:pt x="14" y="48"/>
                    </a:lnTo>
                    <a:lnTo>
                      <a:pt x="16" y="48"/>
                    </a:lnTo>
                    <a:lnTo>
                      <a:pt x="22" y="46"/>
                    </a:lnTo>
                    <a:lnTo>
                      <a:pt x="22" y="46"/>
                    </a:lnTo>
                    <a:lnTo>
                      <a:pt x="24" y="46"/>
                    </a:lnTo>
                    <a:lnTo>
                      <a:pt x="26" y="50"/>
                    </a:lnTo>
                    <a:lnTo>
                      <a:pt x="26" y="50"/>
                    </a:lnTo>
                    <a:lnTo>
                      <a:pt x="30" y="58"/>
                    </a:lnTo>
                    <a:lnTo>
                      <a:pt x="32" y="66"/>
                    </a:lnTo>
                    <a:lnTo>
                      <a:pt x="30" y="74"/>
                    </a:lnTo>
                    <a:lnTo>
                      <a:pt x="30" y="74"/>
                    </a:lnTo>
                    <a:lnTo>
                      <a:pt x="28" y="74"/>
                    </a:lnTo>
                    <a:lnTo>
                      <a:pt x="28" y="74"/>
                    </a:lnTo>
                    <a:lnTo>
                      <a:pt x="28" y="64"/>
                    </a:lnTo>
                    <a:lnTo>
                      <a:pt x="26" y="62"/>
                    </a:lnTo>
                    <a:lnTo>
                      <a:pt x="24" y="62"/>
                    </a:lnTo>
                    <a:lnTo>
                      <a:pt x="24" y="62"/>
                    </a:lnTo>
                    <a:lnTo>
                      <a:pt x="22" y="64"/>
                    </a:lnTo>
                    <a:lnTo>
                      <a:pt x="20" y="64"/>
                    </a:lnTo>
                    <a:lnTo>
                      <a:pt x="18" y="62"/>
                    </a:lnTo>
                    <a:lnTo>
                      <a:pt x="18" y="62"/>
                    </a:lnTo>
                    <a:lnTo>
                      <a:pt x="14" y="68"/>
                    </a:lnTo>
                    <a:lnTo>
                      <a:pt x="12" y="70"/>
                    </a:lnTo>
                    <a:lnTo>
                      <a:pt x="10" y="70"/>
                    </a:lnTo>
                    <a:lnTo>
                      <a:pt x="10" y="70"/>
                    </a:lnTo>
                    <a:lnTo>
                      <a:pt x="8" y="68"/>
                    </a:lnTo>
                    <a:lnTo>
                      <a:pt x="8" y="64"/>
                    </a:lnTo>
                    <a:lnTo>
                      <a:pt x="6" y="58"/>
                    </a:lnTo>
                    <a:lnTo>
                      <a:pt x="6" y="58"/>
                    </a:lnTo>
                    <a:lnTo>
                      <a:pt x="4" y="58"/>
                    </a:lnTo>
                    <a:lnTo>
                      <a:pt x="2" y="54"/>
                    </a:lnTo>
                    <a:lnTo>
                      <a:pt x="2" y="54"/>
                    </a:lnTo>
                    <a:lnTo>
                      <a:pt x="0" y="52"/>
                    </a:lnTo>
                    <a:lnTo>
                      <a:pt x="0" y="48"/>
                    </a:lnTo>
                    <a:lnTo>
                      <a:pt x="0" y="48"/>
                    </a:lnTo>
                    <a:lnTo>
                      <a:pt x="0" y="44"/>
                    </a:lnTo>
                    <a:lnTo>
                      <a:pt x="0" y="44"/>
                    </a:lnTo>
                    <a:lnTo>
                      <a:pt x="2" y="44"/>
                    </a:lnTo>
                    <a:lnTo>
                      <a:pt x="4" y="42"/>
                    </a:lnTo>
                    <a:lnTo>
                      <a:pt x="4" y="36"/>
                    </a:lnTo>
                    <a:lnTo>
                      <a:pt x="4" y="30"/>
                    </a:lnTo>
                    <a:lnTo>
                      <a:pt x="4" y="26"/>
                    </a:lnTo>
                    <a:lnTo>
                      <a:pt x="4" y="26"/>
                    </a:lnTo>
                    <a:lnTo>
                      <a:pt x="4" y="26"/>
                    </a:lnTo>
                    <a:lnTo>
                      <a:pt x="4" y="26"/>
                    </a:lnTo>
                    <a:lnTo>
                      <a:pt x="4" y="26"/>
                    </a:lnTo>
                    <a:lnTo>
                      <a:pt x="4" y="24"/>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2" name="Freeform 132">
                <a:extLst>
                  <a:ext uri="{FF2B5EF4-FFF2-40B4-BE49-F238E27FC236}">
                    <a16:creationId xmlns:a16="http://schemas.microsoft.com/office/drawing/2014/main" id="{DA1AAD5F-597B-0D65-95E3-DC28CFACE1C5}"/>
                  </a:ext>
                </a:extLst>
              </p:cNvPr>
              <p:cNvSpPr>
                <a:spLocks/>
              </p:cNvSpPr>
              <p:nvPr/>
            </p:nvSpPr>
            <p:spPr bwMode="auto">
              <a:xfrm>
                <a:off x="1580" y="2616"/>
                <a:ext cx="18" cy="40"/>
              </a:xfrm>
              <a:custGeom>
                <a:avLst/>
                <a:gdLst>
                  <a:gd name="T0" fmla="*/ 12 w 18"/>
                  <a:gd name="T1" fmla="*/ 0 h 40"/>
                  <a:gd name="T2" fmla="*/ 12 w 18"/>
                  <a:gd name="T3" fmla="*/ 0 h 40"/>
                  <a:gd name="T4" fmla="*/ 18 w 18"/>
                  <a:gd name="T5" fmla="*/ 40 h 40"/>
                  <a:gd name="T6" fmla="*/ 18 w 18"/>
                  <a:gd name="T7" fmla="*/ 40 h 40"/>
                  <a:gd name="T8" fmla="*/ 14 w 18"/>
                  <a:gd name="T9" fmla="*/ 38 h 40"/>
                  <a:gd name="T10" fmla="*/ 10 w 18"/>
                  <a:gd name="T11" fmla="*/ 34 h 40"/>
                  <a:gd name="T12" fmla="*/ 6 w 18"/>
                  <a:gd name="T13" fmla="*/ 26 h 40"/>
                  <a:gd name="T14" fmla="*/ 4 w 18"/>
                  <a:gd name="T15" fmla="*/ 18 h 40"/>
                  <a:gd name="T16" fmla="*/ 4 w 18"/>
                  <a:gd name="T17" fmla="*/ 18 h 40"/>
                  <a:gd name="T18" fmla="*/ 2 w 18"/>
                  <a:gd name="T19" fmla="*/ 18 h 40"/>
                  <a:gd name="T20" fmla="*/ 2 w 18"/>
                  <a:gd name="T21" fmla="*/ 18 h 40"/>
                  <a:gd name="T22" fmla="*/ 0 w 18"/>
                  <a:gd name="T23" fmla="*/ 14 h 40"/>
                  <a:gd name="T24" fmla="*/ 0 w 18"/>
                  <a:gd name="T25" fmla="*/ 14 h 40"/>
                  <a:gd name="T26" fmla="*/ 0 w 18"/>
                  <a:gd name="T27" fmla="*/ 8 h 40"/>
                  <a:gd name="T28" fmla="*/ 2 w 18"/>
                  <a:gd name="T29" fmla="*/ 4 h 40"/>
                  <a:gd name="T30" fmla="*/ 4 w 18"/>
                  <a:gd name="T31" fmla="*/ 2 h 40"/>
                  <a:gd name="T32" fmla="*/ 6 w 18"/>
                  <a:gd name="T33" fmla="*/ 2 h 40"/>
                  <a:gd name="T34" fmla="*/ 6 w 18"/>
                  <a:gd name="T35" fmla="*/ 2 h 40"/>
                  <a:gd name="T36" fmla="*/ 10 w 18"/>
                  <a:gd name="T37" fmla="*/ 4 h 40"/>
                  <a:gd name="T38" fmla="*/ 10 w 18"/>
                  <a:gd name="T39" fmla="*/ 4 h 40"/>
                  <a:gd name="T40" fmla="*/ 12 w 18"/>
                  <a:gd name="T41" fmla="*/ 0 h 40"/>
                  <a:gd name="T42" fmla="*/ 12 w 18"/>
                  <a:gd name="T43" fmla="*/ 0 h 40"/>
                  <a:gd name="T44" fmla="*/ 12 w 18"/>
                  <a:gd name="T45" fmla="*/ 0 h 40"/>
                  <a:gd name="T46" fmla="*/ 12 w 18"/>
                  <a:gd name="T4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40">
                    <a:moveTo>
                      <a:pt x="12" y="0"/>
                    </a:moveTo>
                    <a:lnTo>
                      <a:pt x="12" y="0"/>
                    </a:lnTo>
                    <a:lnTo>
                      <a:pt x="18" y="40"/>
                    </a:lnTo>
                    <a:lnTo>
                      <a:pt x="18" y="40"/>
                    </a:lnTo>
                    <a:lnTo>
                      <a:pt x="14" y="38"/>
                    </a:lnTo>
                    <a:lnTo>
                      <a:pt x="10" y="34"/>
                    </a:lnTo>
                    <a:lnTo>
                      <a:pt x="6" y="26"/>
                    </a:lnTo>
                    <a:lnTo>
                      <a:pt x="4" y="18"/>
                    </a:lnTo>
                    <a:lnTo>
                      <a:pt x="4" y="18"/>
                    </a:lnTo>
                    <a:lnTo>
                      <a:pt x="2" y="18"/>
                    </a:lnTo>
                    <a:lnTo>
                      <a:pt x="2" y="18"/>
                    </a:lnTo>
                    <a:lnTo>
                      <a:pt x="0" y="14"/>
                    </a:lnTo>
                    <a:lnTo>
                      <a:pt x="0" y="14"/>
                    </a:lnTo>
                    <a:lnTo>
                      <a:pt x="0" y="8"/>
                    </a:lnTo>
                    <a:lnTo>
                      <a:pt x="2" y="4"/>
                    </a:lnTo>
                    <a:lnTo>
                      <a:pt x="4" y="2"/>
                    </a:lnTo>
                    <a:lnTo>
                      <a:pt x="6" y="2"/>
                    </a:lnTo>
                    <a:lnTo>
                      <a:pt x="6" y="2"/>
                    </a:lnTo>
                    <a:lnTo>
                      <a:pt x="10" y="4"/>
                    </a:lnTo>
                    <a:lnTo>
                      <a:pt x="10" y="4"/>
                    </a:lnTo>
                    <a:lnTo>
                      <a:pt x="12"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3" name="Freeform 133">
                <a:extLst>
                  <a:ext uri="{FF2B5EF4-FFF2-40B4-BE49-F238E27FC236}">
                    <a16:creationId xmlns:a16="http://schemas.microsoft.com/office/drawing/2014/main" id="{655C7E82-1DCE-21FE-FE11-F1331BD10831}"/>
                  </a:ext>
                </a:extLst>
              </p:cNvPr>
              <p:cNvSpPr>
                <a:spLocks/>
              </p:cNvSpPr>
              <p:nvPr/>
            </p:nvSpPr>
            <p:spPr bwMode="auto">
              <a:xfrm>
                <a:off x="1572" y="2612"/>
                <a:ext cx="20" cy="20"/>
              </a:xfrm>
              <a:custGeom>
                <a:avLst/>
                <a:gdLst>
                  <a:gd name="T0" fmla="*/ 16 w 20"/>
                  <a:gd name="T1" fmla="*/ 8 h 20"/>
                  <a:gd name="T2" fmla="*/ 16 w 20"/>
                  <a:gd name="T3" fmla="*/ 8 h 20"/>
                  <a:gd name="T4" fmla="*/ 12 w 20"/>
                  <a:gd name="T5" fmla="*/ 12 h 20"/>
                  <a:gd name="T6" fmla="*/ 10 w 20"/>
                  <a:gd name="T7" fmla="*/ 14 h 20"/>
                  <a:gd name="T8" fmla="*/ 8 w 20"/>
                  <a:gd name="T9" fmla="*/ 18 h 20"/>
                  <a:gd name="T10" fmla="*/ 8 w 20"/>
                  <a:gd name="T11" fmla="*/ 18 h 20"/>
                  <a:gd name="T12" fmla="*/ 8 w 20"/>
                  <a:gd name="T13" fmla="*/ 20 h 20"/>
                  <a:gd name="T14" fmla="*/ 6 w 20"/>
                  <a:gd name="T15" fmla="*/ 18 h 20"/>
                  <a:gd name="T16" fmla="*/ 6 w 20"/>
                  <a:gd name="T17" fmla="*/ 18 h 20"/>
                  <a:gd name="T18" fmla="*/ 2 w 20"/>
                  <a:gd name="T19" fmla="*/ 12 h 20"/>
                  <a:gd name="T20" fmla="*/ 2 w 20"/>
                  <a:gd name="T21" fmla="*/ 12 h 20"/>
                  <a:gd name="T22" fmla="*/ 2 w 20"/>
                  <a:gd name="T23" fmla="*/ 10 h 20"/>
                  <a:gd name="T24" fmla="*/ 0 w 20"/>
                  <a:gd name="T25" fmla="*/ 8 h 20"/>
                  <a:gd name="T26" fmla="*/ 0 w 20"/>
                  <a:gd name="T27" fmla="*/ 6 h 20"/>
                  <a:gd name="T28" fmla="*/ 2 w 20"/>
                  <a:gd name="T29" fmla="*/ 4 h 20"/>
                  <a:gd name="T30" fmla="*/ 2 w 20"/>
                  <a:gd name="T31" fmla="*/ 4 h 20"/>
                  <a:gd name="T32" fmla="*/ 4 w 20"/>
                  <a:gd name="T33" fmla="*/ 0 h 20"/>
                  <a:gd name="T34" fmla="*/ 6 w 20"/>
                  <a:gd name="T35" fmla="*/ 0 h 20"/>
                  <a:gd name="T36" fmla="*/ 10 w 20"/>
                  <a:gd name="T37" fmla="*/ 0 h 20"/>
                  <a:gd name="T38" fmla="*/ 10 w 20"/>
                  <a:gd name="T39" fmla="*/ 0 h 20"/>
                  <a:gd name="T40" fmla="*/ 12 w 20"/>
                  <a:gd name="T41" fmla="*/ 0 h 20"/>
                  <a:gd name="T42" fmla="*/ 14 w 20"/>
                  <a:gd name="T43" fmla="*/ 0 h 20"/>
                  <a:gd name="T44" fmla="*/ 18 w 20"/>
                  <a:gd name="T45" fmla="*/ 0 h 20"/>
                  <a:gd name="T46" fmla="*/ 20 w 20"/>
                  <a:gd name="T47" fmla="*/ 4 h 20"/>
                  <a:gd name="T48" fmla="*/ 20 w 20"/>
                  <a:gd name="T49" fmla="*/ 4 h 20"/>
                  <a:gd name="T50" fmla="*/ 20 w 20"/>
                  <a:gd name="T51" fmla="*/ 4 h 20"/>
                  <a:gd name="T52" fmla="*/ 18 w 20"/>
                  <a:gd name="T53" fmla="*/ 8 h 20"/>
                  <a:gd name="T54" fmla="*/ 16 w 20"/>
                  <a:gd name="T55" fmla="*/ 8 h 20"/>
                  <a:gd name="T56" fmla="*/ 16 w 20"/>
                  <a:gd name="T5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0">
                    <a:moveTo>
                      <a:pt x="16" y="8"/>
                    </a:moveTo>
                    <a:lnTo>
                      <a:pt x="16" y="8"/>
                    </a:lnTo>
                    <a:lnTo>
                      <a:pt x="12" y="12"/>
                    </a:lnTo>
                    <a:lnTo>
                      <a:pt x="10" y="14"/>
                    </a:lnTo>
                    <a:lnTo>
                      <a:pt x="8" y="18"/>
                    </a:lnTo>
                    <a:lnTo>
                      <a:pt x="8" y="18"/>
                    </a:lnTo>
                    <a:lnTo>
                      <a:pt x="8" y="20"/>
                    </a:lnTo>
                    <a:lnTo>
                      <a:pt x="6" y="18"/>
                    </a:lnTo>
                    <a:lnTo>
                      <a:pt x="6" y="18"/>
                    </a:lnTo>
                    <a:lnTo>
                      <a:pt x="2" y="12"/>
                    </a:lnTo>
                    <a:lnTo>
                      <a:pt x="2" y="12"/>
                    </a:lnTo>
                    <a:lnTo>
                      <a:pt x="2" y="10"/>
                    </a:lnTo>
                    <a:lnTo>
                      <a:pt x="0" y="8"/>
                    </a:lnTo>
                    <a:lnTo>
                      <a:pt x="0" y="6"/>
                    </a:lnTo>
                    <a:lnTo>
                      <a:pt x="2" y="4"/>
                    </a:lnTo>
                    <a:lnTo>
                      <a:pt x="2" y="4"/>
                    </a:lnTo>
                    <a:lnTo>
                      <a:pt x="4" y="0"/>
                    </a:lnTo>
                    <a:lnTo>
                      <a:pt x="6" y="0"/>
                    </a:lnTo>
                    <a:lnTo>
                      <a:pt x="10" y="0"/>
                    </a:lnTo>
                    <a:lnTo>
                      <a:pt x="10" y="0"/>
                    </a:lnTo>
                    <a:lnTo>
                      <a:pt x="12" y="0"/>
                    </a:lnTo>
                    <a:lnTo>
                      <a:pt x="14" y="0"/>
                    </a:lnTo>
                    <a:lnTo>
                      <a:pt x="18" y="0"/>
                    </a:lnTo>
                    <a:lnTo>
                      <a:pt x="20" y="4"/>
                    </a:lnTo>
                    <a:lnTo>
                      <a:pt x="20" y="4"/>
                    </a:lnTo>
                    <a:lnTo>
                      <a:pt x="20" y="4"/>
                    </a:lnTo>
                    <a:lnTo>
                      <a:pt x="18" y="8"/>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4" name="Freeform 134">
                <a:extLst>
                  <a:ext uri="{FF2B5EF4-FFF2-40B4-BE49-F238E27FC236}">
                    <a16:creationId xmlns:a16="http://schemas.microsoft.com/office/drawing/2014/main" id="{6FE58C54-A7EB-28AD-0188-47E0429BFDDE}"/>
                  </a:ext>
                </a:extLst>
              </p:cNvPr>
              <p:cNvSpPr>
                <a:spLocks/>
              </p:cNvSpPr>
              <p:nvPr/>
            </p:nvSpPr>
            <p:spPr bwMode="auto">
              <a:xfrm>
                <a:off x="4344" y="1467"/>
                <a:ext cx="68" cy="28"/>
              </a:xfrm>
              <a:custGeom>
                <a:avLst/>
                <a:gdLst>
                  <a:gd name="T0" fmla="*/ 66 w 68"/>
                  <a:gd name="T1" fmla="*/ 6 h 28"/>
                  <a:gd name="T2" fmla="*/ 66 w 68"/>
                  <a:gd name="T3" fmla="*/ 6 h 28"/>
                  <a:gd name="T4" fmla="*/ 62 w 68"/>
                  <a:gd name="T5" fmla="*/ 14 h 28"/>
                  <a:gd name="T6" fmla="*/ 58 w 68"/>
                  <a:gd name="T7" fmla="*/ 18 h 28"/>
                  <a:gd name="T8" fmla="*/ 58 w 68"/>
                  <a:gd name="T9" fmla="*/ 18 h 28"/>
                  <a:gd name="T10" fmla="*/ 54 w 68"/>
                  <a:gd name="T11" fmla="*/ 24 h 28"/>
                  <a:gd name="T12" fmla="*/ 54 w 68"/>
                  <a:gd name="T13" fmla="*/ 26 h 28"/>
                  <a:gd name="T14" fmla="*/ 52 w 68"/>
                  <a:gd name="T15" fmla="*/ 24 h 28"/>
                  <a:gd name="T16" fmla="*/ 50 w 68"/>
                  <a:gd name="T17" fmla="*/ 18 h 28"/>
                  <a:gd name="T18" fmla="*/ 50 w 68"/>
                  <a:gd name="T19" fmla="*/ 18 h 28"/>
                  <a:gd name="T20" fmla="*/ 48 w 68"/>
                  <a:gd name="T21" fmla="*/ 16 h 28"/>
                  <a:gd name="T22" fmla="*/ 48 w 68"/>
                  <a:gd name="T23" fmla="*/ 14 h 28"/>
                  <a:gd name="T24" fmla="*/ 48 w 68"/>
                  <a:gd name="T25" fmla="*/ 14 h 28"/>
                  <a:gd name="T26" fmla="*/ 44 w 68"/>
                  <a:gd name="T27" fmla="*/ 18 h 28"/>
                  <a:gd name="T28" fmla="*/ 42 w 68"/>
                  <a:gd name="T29" fmla="*/ 18 h 28"/>
                  <a:gd name="T30" fmla="*/ 34 w 68"/>
                  <a:gd name="T31" fmla="*/ 18 h 28"/>
                  <a:gd name="T32" fmla="*/ 28 w 68"/>
                  <a:gd name="T33" fmla="*/ 18 h 28"/>
                  <a:gd name="T34" fmla="*/ 24 w 68"/>
                  <a:gd name="T35" fmla="*/ 18 h 28"/>
                  <a:gd name="T36" fmla="*/ 22 w 68"/>
                  <a:gd name="T37" fmla="*/ 20 h 28"/>
                  <a:gd name="T38" fmla="*/ 22 w 68"/>
                  <a:gd name="T39" fmla="*/ 20 h 28"/>
                  <a:gd name="T40" fmla="*/ 18 w 68"/>
                  <a:gd name="T41" fmla="*/ 20 h 28"/>
                  <a:gd name="T42" fmla="*/ 16 w 68"/>
                  <a:gd name="T43" fmla="*/ 18 h 28"/>
                  <a:gd name="T44" fmla="*/ 16 w 68"/>
                  <a:gd name="T45" fmla="*/ 18 h 28"/>
                  <a:gd name="T46" fmla="*/ 12 w 68"/>
                  <a:gd name="T47" fmla="*/ 16 h 28"/>
                  <a:gd name="T48" fmla="*/ 10 w 68"/>
                  <a:gd name="T49" fmla="*/ 16 h 28"/>
                  <a:gd name="T50" fmla="*/ 6 w 68"/>
                  <a:gd name="T51" fmla="*/ 18 h 28"/>
                  <a:gd name="T52" fmla="*/ 4 w 68"/>
                  <a:gd name="T53" fmla="*/ 24 h 28"/>
                  <a:gd name="T54" fmla="*/ 4 w 68"/>
                  <a:gd name="T55" fmla="*/ 24 h 28"/>
                  <a:gd name="T56" fmla="*/ 2 w 68"/>
                  <a:gd name="T57" fmla="*/ 28 h 28"/>
                  <a:gd name="T58" fmla="*/ 0 w 68"/>
                  <a:gd name="T59" fmla="*/ 26 h 28"/>
                  <a:gd name="T60" fmla="*/ 0 w 68"/>
                  <a:gd name="T61" fmla="*/ 18 h 28"/>
                  <a:gd name="T62" fmla="*/ 0 w 68"/>
                  <a:gd name="T63" fmla="*/ 18 h 28"/>
                  <a:gd name="T64" fmla="*/ 0 w 68"/>
                  <a:gd name="T65" fmla="*/ 10 h 28"/>
                  <a:gd name="T66" fmla="*/ 0 w 68"/>
                  <a:gd name="T67" fmla="*/ 6 h 28"/>
                  <a:gd name="T68" fmla="*/ 2 w 68"/>
                  <a:gd name="T69" fmla="*/ 4 h 28"/>
                  <a:gd name="T70" fmla="*/ 2 w 68"/>
                  <a:gd name="T71" fmla="*/ 4 h 28"/>
                  <a:gd name="T72" fmla="*/ 10 w 68"/>
                  <a:gd name="T73" fmla="*/ 0 h 28"/>
                  <a:gd name="T74" fmla="*/ 18 w 68"/>
                  <a:gd name="T75" fmla="*/ 0 h 28"/>
                  <a:gd name="T76" fmla="*/ 34 w 68"/>
                  <a:gd name="T77" fmla="*/ 2 h 28"/>
                  <a:gd name="T78" fmla="*/ 50 w 68"/>
                  <a:gd name="T79" fmla="*/ 4 h 28"/>
                  <a:gd name="T80" fmla="*/ 58 w 68"/>
                  <a:gd name="T81" fmla="*/ 4 h 28"/>
                  <a:gd name="T82" fmla="*/ 66 w 68"/>
                  <a:gd name="T83" fmla="*/ 0 h 28"/>
                  <a:gd name="T84" fmla="*/ 66 w 68"/>
                  <a:gd name="T85" fmla="*/ 0 h 28"/>
                  <a:gd name="T86" fmla="*/ 68 w 68"/>
                  <a:gd name="T87" fmla="*/ 2 h 28"/>
                  <a:gd name="T88" fmla="*/ 66 w 68"/>
                  <a:gd name="T89" fmla="*/ 6 h 28"/>
                  <a:gd name="T90" fmla="*/ 66 w 68"/>
                  <a:gd name="T9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28">
                    <a:moveTo>
                      <a:pt x="66" y="6"/>
                    </a:moveTo>
                    <a:lnTo>
                      <a:pt x="66" y="6"/>
                    </a:lnTo>
                    <a:lnTo>
                      <a:pt x="62" y="14"/>
                    </a:lnTo>
                    <a:lnTo>
                      <a:pt x="58" y="18"/>
                    </a:lnTo>
                    <a:lnTo>
                      <a:pt x="58" y="18"/>
                    </a:lnTo>
                    <a:lnTo>
                      <a:pt x="54" y="24"/>
                    </a:lnTo>
                    <a:lnTo>
                      <a:pt x="54" y="26"/>
                    </a:lnTo>
                    <a:lnTo>
                      <a:pt x="52" y="24"/>
                    </a:lnTo>
                    <a:lnTo>
                      <a:pt x="50" y="18"/>
                    </a:lnTo>
                    <a:lnTo>
                      <a:pt x="50" y="18"/>
                    </a:lnTo>
                    <a:lnTo>
                      <a:pt x="48" y="16"/>
                    </a:lnTo>
                    <a:lnTo>
                      <a:pt x="48" y="14"/>
                    </a:lnTo>
                    <a:lnTo>
                      <a:pt x="48" y="14"/>
                    </a:lnTo>
                    <a:lnTo>
                      <a:pt x="44" y="18"/>
                    </a:lnTo>
                    <a:lnTo>
                      <a:pt x="42" y="18"/>
                    </a:lnTo>
                    <a:lnTo>
                      <a:pt x="34" y="18"/>
                    </a:lnTo>
                    <a:lnTo>
                      <a:pt x="28" y="18"/>
                    </a:lnTo>
                    <a:lnTo>
                      <a:pt x="24" y="18"/>
                    </a:lnTo>
                    <a:lnTo>
                      <a:pt x="22" y="20"/>
                    </a:lnTo>
                    <a:lnTo>
                      <a:pt x="22" y="20"/>
                    </a:lnTo>
                    <a:lnTo>
                      <a:pt x="18" y="20"/>
                    </a:lnTo>
                    <a:lnTo>
                      <a:pt x="16" y="18"/>
                    </a:lnTo>
                    <a:lnTo>
                      <a:pt x="16" y="18"/>
                    </a:lnTo>
                    <a:lnTo>
                      <a:pt x="12" y="16"/>
                    </a:lnTo>
                    <a:lnTo>
                      <a:pt x="10" y="16"/>
                    </a:lnTo>
                    <a:lnTo>
                      <a:pt x="6" y="18"/>
                    </a:lnTo>
                    <a:lnTo>
                      <a:pt x="4" y="24"/>
                    </a:lnTo>
                    <a:lnTo>
                      <a:pt x="4" y="24"/>
                    </a:lnTo>
                    <a:lnTo>
                      <a:pt x="2" y="28"/>
                    </a:lnTo>
                    <a:lnTo>
                      <a:pt x="0" y="26"/>
                    </a:lnTo>
                    <a:lnTo>
                      <a:pt x="0" y="18"/>
                    </a:lnTo>
                    <a:lnTo>
                      <a:pt x="0" y="18"/>
                    </a:lnTo>
                    <a:lnTo>
                      <a:pt x="0" y="10"/>
                    </a:lnTo>
                    <a:lnTo>
                      <a:pt x="0" y="6"/>
                    </a:lnTo>
                    <a:lnTo>
                      <a:pt x="2" y="4"/>
                    </a:lnTo>
                    <a:lnTo>
                      <a:pt x="2" y="4"/>
                    </a:lnTo>
                    <a:lnTo>
                      <a:pt x="10" y="0"/>
                    </a:lnTo>
                    <a:lnTo>
                      <a:pt x="18" y="0"/>
                    </a:lnTo>
                    <a:lnTo>
                      <a:pt x="34" y="2"/>
                    </a:lnTo>
                    <a:lnTo>
                      <a:pt x="50" y="4"/>
                    </a:lnTo>
                    <a:lnTo>
                      <a:pt x="58" y="4"/>
                    </a:lnTo>
                    <a:lnTo>
                      <a:pt x="66" y="0"/>
                    </a:lnTo>
                    <a:lnTo>
                      <a:pt x="66" y="0"/>
                    </a:lnTo>
                    <a:lnTo>
                      <a:pt x="68" y="2"/>
                    </a:lnTo>
                    <a:lnTo>
                      <a:pt x="66" y="6"/>
                    </a:lnTo>
                    <a:lnTo>
                      <a:pt x="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5" name="Freeform 135">
                <a:extLst>
                  <a:ext uri="{FF2B5EF4-FFF2-40B4-BE49-F238E27FC236}">
                    <a16:creationId xmlns:a16="http://schemas.microsoft.com/office/drawing/2014/main" id="{E417E495-50CD-7FE1-C9A8-B8D10BD2879B}"/>
                  </a:ext>
                </a:extLst>
              </p:cNvPr>
              <p:cNvSpPr>
                <a:spLocks/>
              </p:cNvSpPr>
              <p:nvPr/>
            </p:nvSpPr>
            <p:spPr bwMode="auto">
              <a:xfrm>
                <a:off x="4414" y="1461"/>
                <a:ext cx="64" cy="24"/>
              </a:xfrm>
              <a:custGeom>
                <a:avLst/>
                <a:gdLst>
                  <a:gd name="T0" fmla="*/ 28 w 64"/>
                  <a:gd name="T1" fmla="*/ 20 h 24"/>
                  <a:gd name="T2" fmla="*/ 28 w 64"/>
                  <a:gd name="T3" fmla="*/ 20 h 24"/>
                  <a:gd name="T4" fmla="*/ 22 w 64"/>
                  <a:gd name="T5" fmla="*/ 20 h 24"/>
                  <a:gd name="T6" fmla="*/ 18 w 64"/>
                  <a:gd name="T7" fmla="*/ 18 h 24"/>
                  <a:gd name="T8" fmla="*/ 14 w 64"/>
                  <a:gd name="T9" fmla="*/ 18 h 24"/>
                  <a:gd name="T10" fmla="*/ 10 w 64"/>
                  <a:gd name="T11" fmla="*/ 22 h 24"/>
                  <a:gd name="T12" fmla="*/ 10 w 64"/>
                  <a:gd name="T13" fmla="*/ 22 h 24"/>
                  <a:gd name="T14" fmla="*/ 6 w 64"/>
                  <a:gd name="T15" fmla="*/ 24 h 24"/>
                  <a:gd name="T16" fmla="*/ 4 w 64"/>
                  <a:gd name="T17" fmla="*/ 22 h 24"/>
                  <a:gd name="T18" fmla="*/ 0 w 64"/>
                  <a:gd name="T19" fmla="*/ 12 h 24"/>
                  <a:gd name="T20" fmla="*/ 0 w 64"/>
                  <a:gd name="T21" fmla="*/ 12 h 24"/>
                  <a:gd name="T22" fmla="*/ 2 w 64"/>
                  <a:gd name="T23" fmla="*/ 10 h 24"/>
                  <a:gd name="T24" fmla="*/ 6 w 64"/>
                  <a:gd name="T25" fmla="*/ 8 h 24"/>
                  <a:gd name="T26" fmla="*/ 8 w 64"/>
                  <a:gd name="T27" fmla="*/ 8 h 24"/>
                  <a:gd name="T28" fmla="*/ 10 w 64"/>
                  <a:gd name="T29" fmla="*/ 6 h 24"/>
                  <a:gd name="T30" fmla="*/ 10 w 64"/>
                  <a:gd name="T31" fmla="*/ 6 h 24"/>
                  <a:gd name="T32" fmla="*/ 18 w 64"/>
                  <a:gd name="T33" fmla="*/ 8 h 24"/>
                  <a:gd name="T34" fmla="*/ 22 w 64"/>
                  <a:gd name="T35" fmla="*/ 8 h 24"/>
                  <a:gd name="T36" fmla="*/ 24 w 64"/>
                  <a:gd name="T37" fmla="*/ 12 h 24"/>
                  <a:gd name="T38" fmla="*/ 24 w 64"/>
                  <a:gd name="T39" fmla="*/ 12 h 24"/>
                  <a:gd name="T40" fmla="*/ 28 w 64"/>
                  <a:gd name="T41" fmla="*/ 12 h 24"/>
                  <a:gd name="T42" fmla="*/ 28 w 64"/>
                  <a:gd name="T43" fmla="*/ 10 h 24"/>
                  <a:gd name="T44" fmla="*/ 28 w 64"/>
                  <a:gd name="T45" fmla="*/ 2 h 24"/>
                  <a:gd name="T46" fmla="*/ 28 w 64"/>
                  <a:gd name="T47" fmla="*/ 2 h 24"/>
                  <a:gd name="T48" fmla="*/ 30 w 64"/>
                  <a:gd name="T49" fmla="*/ 2 h 24"/>
                  <a:gd name="T50" fmla="*/ 30 w 64"/>
                  <a:gd name="T51" fmla="*/ 2 h 24"/>
                  <a:gd name="T52" fmla="*/ 34 w 64"/>
                  <a:gd name="T53" fmla="*/ 4 h 24"/>
                  <a:gd name="T54" fmla="*/ 40 w 64"/>
                  <a:gd name="T55" fmla="*/ 4 h 24"/>
                  <a:gd name="T56" fmla="*/ 48 w 64"/>
                  <a:gd name="T57" fmla="*/ 4 h 24"/>
                  <a:gd name="T58" fmla="*/ 48 w 64"/>
                  <a:gd name="T59" fmla="*/ 4 h 24"/>
                  <a:gd name="T60" fmla="*/ 52 w 64"/>
                  <a:gd name="T61" fmla="*/ 0 h 24"/>
                  <a:gd name="T62" fmla="*/ 54 w 64"/>
                  <a:gd name="T63" fmla="*/ 0 h 24"/>
                  <a:gd name="T64" fmla="*/ 58 w 64"/>
                  <a:gd name="T65" fmla="*/ 0 h 24"/>
                  <a:gd name="T66" fmla="*/ 60 w 64"/>
                  <a:gd name="T67" fmla="*/ 0 h 24"/>
                  <a:gd name="T68" fmla="*/ 60 w 64"/>
                  <a:gd name="T69" fmla="*/ 0 h 24"/>
                  <a:gd name="T70" fmla="*/ 64 w 64"/>
                  <a:gd name="T71" fmla="*/ 8 h 24"/>
                  <a:gd name="T72" fmla="*/ 64 w 64"/>
                  <a:gd name="T73" fmla="*/ 18 h 24"/>
                  <a:gd name="T74" fmla="*/ 64 w 64"/>
                  <a:gd name="T75" fmla="*/ 18 h 24"/>
                  <a:gd name="T76" fmla="*/ 60 w 64"/>
                  <a:gd name="T77" fmla="*/ 22 h 24"/>
                  <a:gd name="T78" fmla="*/ 54 w 64"/>
                  <a:gd name="T79" fmla="*/ 24 h 24"/>
                  <a:gd name="T80" fmla="*/ 50 w 64"/>
                  <a:gd name="T81" fmla="*/ 22 h 24"/>
                  <a:gd name="T82" fmla="*/ 44 w 64"/>
                  <a:gd name="T83" fmla="*/ 18 h 24"/>
                  <a:gd name="T84" fmla="*/ 44 w 64"/>
                  <a:gd name="T85" fmla="*/ 18 h 24"/>
                  <a:gd name="T86" fmla="*/ 40 w 64"/>
                  <a:gd name="T87" fmla="*/ 18 h 24"/>
                  <a:gd name="T88" fmla="*/ 36 w 64"/>
                  <a:gd name="T89" fmla="*/ 18 h 24"/>
                  <a:gd name="T90" fmla="*/ 32 w 64"/>
                  <a:gd name="T91" fmla="*/ 20 h 24"/>
                  <a:gd name="T92" fmla="*/ 28 w 64"/>
                  <a:gd name="T93" fmla="*/ 20 h 24"/>
                  <a:gd name="T94" fmla="*/ 28 w 64"/>
                  <a:gd name="T9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 h="24">
                    <a:moveTo>
                      <a:pt x="28" y="20"/>
                    </a:moveTo>
                    <a:lnTo>
                      <a:pt x="28" y="20"/>
                    </a:lnTo>
                    <a:lnTo>
                      <a:pt x="22" y="20"/>
                    </a:lnTo>
                    <a:lnTo>
                      <a:pt x="18" y="18"/>
                    </a:lnTo>
                    <a:lnTo>
                      <a:pt x="14" y="18"/>
                    </a:lnTo>
                    <a:lnTo>
                      <a:pt x="10" y="22"/>
                    </a:lnTo>
                    <a:lnTo>
                      <a:pt x="10" y="22"/>
                    </a:lnTo>
                    <a:lnTo>
                      <a:pt x="6" y="24"/>
                    </a:lnTo>
                    <a:lnTo>
                      <a:pt x="4" y="22"/>
                    </a:lnTo>
                    <a:lnTo>
                      <a:pt x="0" y="12"/>
                    </a:lnTo>
                    <a:lnTo>
                      <a:pt x="0" y="12"/>
                    </a:lnTo>
                    <a:lnTo>
                      <a:pt x="2" y="10"/>
                    </a:lnTo>
                    <a:lnTo>
                      <a:pt x="6" y="8"/>
                    </a:lnTo>
                    <a:lnTo>
                      <a:pt x="8" y="8"/>
                    </a:lnTo>
                    <a:lnTo>
                      <a:pt x="10" y="6"/>
                    </a:lnTo>
                    <a:lnTo>
                      <a:pt x="10" y="6"/>
                    </a:lnTo>
                    <a:lnTo>
                      <a:pt x="18" y="8"/>
                    </a:lnTo>
                    <a:lnTo>
                      <a:pt x="22" y="8"/>
                    </a:lnTo>
                    <a:lnTo>
                      <a:pt x="24" y="12"/>
                    </a:lnTo>
                    <a:lnTo>
                      <a:pt x="24" y="12"/>
                    </a:lnTo>
                    <a:lnTo>
                      <a:pt x="28" y="12"/>
                    </a:lnTo>
                    <a:lnTo>
                      <a:pt x="28" y="10"/>
                    </a:lnTo>
                    <a:lnTo>
                      <a:pt x="28" y="2"/>
                    </a:lnTo>
                    <a:lnTo>
                      <a:pt x="28" y="2"/>
                    </a:lnTo>
                    <a:lnTo>
                      <a:pt x="30" y="2"/>
                    </a:lnTo>
                    <a:lnTo>
                      <a:pt x="30" y="2"/>
                    </a:lnTo>
                    <a:lnTo>
                      <a:pt x="34" y="4"/>
                    </a:lnTo>
                    <a:lnTo>
                      <a:pt x="40" y="4"/>
                    </a:lnTo>
                    <a:lnTo>
                      <a:pt x="48" y="4"/>
                    </a:lnTo>
                    <a:lnTo>
                      <a:pt x="48" y="4"/>
                    </a:lnTo>
                    <a:lnTo>
                      <a:pt x="52" y="0"/>
                    </a:lnTo>
                    <a:lnTo>
                      <a:pt x="54" y="0"/>
                    </a:lnTo>
                    <a:lnTo>
                      <a:pt x="58" y="0"/>
                    </a:lnTo>
                    <a:lnTo>
                      <a:pt x="60" y="0"/>
                    </a:lnTo>
                    <a:lnTo>
                      <a:pt x="60" y="0"/>
                    </a:lnTo>
                    <a:lnTo>
                      <a:pt x="64" y="8"/>
                    </a:lnTo>
                    <a:lnTo>
                      <a:pt x="64" y="18"/>
                    </a:lnTo>
                    <a:lnTo>
                      <a:pt x="64" y="18"/>
                    </a:lnTo>
                    <a:lnTo>
                      <a:pt x="60" y="22"/>
                    </a:lnTo>
                    <a:lnTo>
                      <a:pt x="54" y="24"/>
                    </a:lnTo>
                    <a:lnTo>
                      <a:pt x="50" y="22"/>
                    </a:lnTo>
                    <a:lnTo>
                      <a:pt x="44" y="18"/>
                    </a:lnTo>
                    <a:lnTo>
                      <a:pt x="44" y="18"/>
                    </a:lnTo>
                    <a:lnTo>
                      <a:pt x="40" y="18"/>
                    </a:lnTo>
                    <a:lnTo>
                      <a:pt x="36" y="18"/>
                    </a:lnTo>
                    <a:lnTo>
                      <a:pt x="32" y="20"/>
                    </a:lnTo>
                    <a:lnTo>
                      <a:pt x="28" y="20"/>
                    </a:lnTo>
                    <a:lnTo>
                      <a:pt x="2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6" name="Freeform 136">
                <a:extLst>
                  <a:ext uri="{FF2B5EF4-FFF2-40B4-BE49-F238E27FC236}">
                    <a16:creationId xmlns:a16="http://schemas.microsoft.com/office/drawing/2014/main" id="{23AFE997-D7DB-CC74-9E5F-A72569498ADF}"/>
                  </a:ext>
                </a:extLst>
              </p:cNvPr>
              <p:cNvSpPr>
                <a:spLocks/>
              </p:cNvSpPr>
              <p:nvPr/>
            </p:nvSpPr>
            <p:spPr bwMode="auto">
              <a:xfrm>
                <a:off x="4320" y="1465"/>
                <a:ext cx="26" cy="20"/>
              </a:xfrm>
              <a:custGeom>
                <a:avLst/>
                <a:gdLst>
                  <a:gd name="T0" fmla="*/ 26 w 26"/>
                  <a:gd name="T1" fmla="*/ 6 h 20"/>
                  <a:gd name="T2" fmla="*/ 26 w 26"/>
                  <a:gd name="T3" fmla="*/ 6 h 20"/>
                  <a:gd name="T4" fmla="*/ 24 w 26"/>
                  <a:gd name="T5" fmla="*/ 8 h 20"/>
                  <a:gd name="T6" fmla="*/ 26 w 26"/>
                  <a:gd name="T7" fmla="*/ 12 h 20"/>
                  <a:gd name="T8" fmla="*/ 26 w 26"/>
                  <a:gd name="T9" fmla="*/ 18 h 20"/>
                  <a:gd name="T10" fmla="*/ 26 w 26"/>
                  <a:gd name="T11" fmla="*/ 18 h 20"/>
                  <a:gd name="T12" fmla="*/ 24 w 26"/>
                  <a:gd name="T13" fmla="*/ 20 h 20"/>
                  <a:gd name="T14" fmla="*/ 24 w 26"/>
                  <a:gd name="T15" fmla="*/ 20 h 20"/>
                  <a:gd name="T16" fmla="*/ 22 w 26"/>
                  <a:gd name="T17" fmla="*/ 18 h 20"/>
                  <a:gd name="T18" fmla="*/ 20 w 26"/>
                  <a:gd name="T19" fmla="*/ 14 h 20"/>
                  <a:gd name="T20" fmla="*/ 18 w 26"/>
                  <a:gd name="T21" fmla="*/ 12 h 20"/>
                  <a:gd name="T22" fmla="*/ 16 w 26"/>
                  <a:gd name="T23" fmla="*/ 12 h 20"/>
                  <a:gd name="T24" fmla="*/ 14 w 26"/>
                  <a:gd name="T25" fmla="*/ 20 h 20"/>
                  <a:gd name="T26" fmla="*/ 14 w 26"/>
                  <a:gd name="T27" fmla="*/ 20 h 20"/>
                  <a:gd name="T28" fmla="*/ 14 w 26"/>
                  <a:gd name="T29" fmla="*/ 20 h 20"/>
                  <a:gd name="T30" fmla="*/ 12 w 26"/>
                  <a:gd name="T31" fmla="*/ 18 h 20"/>
                  <a:gd name="T32" fmla="*/ 12 w 26"/>
                  <a:gd name="T33" fmla="*/ 18 h 20"/>
                  <a:gd name="T34" fmla="*/ 8 w 26"/>
                  <a:gd name="T35" fmla="*/ 12 h 20"/>
                  <a:gd name="T36" fmla="*/ 6 w 26"/>
                  <a:gd name="T37" fmla="*/ 10 h 20"/>
                  <a:gd name="T38" fmla="*/ 2 w 26"/>
                  <a:gd name="T39" fmla="*/ 8 h 20"/>
                  <a:gd name="T40" fmla="*/ 0 w 26"/>
                  <a:gd name="T41" fmla="*/ 4 h 20"/>
                  <a:gd name="T42" fmla="*/ 0 w 26"/>
                  <a:gd name="T43" fmla="*/ 4 h 20"/>
                  <a:gd name="T44" fmla="*/ 0 w 26"/>
                  <a:gd name="T45" fmla="*/ 0 h 20"/>
                  <a:gd name="T46" fmla="*/ 2 w 26"/>
                  <a:gd name="T47" fmla="*/ 0 h 20"/>
                  <a:gd name="T48" fmla="*/ 4 w 26"/>
                  <a:gd name="T49" fmla="*/ 2 h 20"/>
                  <a:gd name="T50" fmla="*/ 4 w 26"/>
                  <a:gd name="T51" fmla="*/ 2 h 20"/>
                  <a:gd name="T52" fmla="*/ 6 w 26"/>
                  <a:gd name="T53" fmla="*/ 2 h 20"/>
                  <a:gd name="T54" fmla="*/ 6 w 26"/>
                  <a:gd name="T55" fmla="*/ 2 h 20"/>
                  <a:gd name="T56" fmla="*/ 10 w 26"/>
                  <a:gd name="T57" fmla="*/ 0 h 20"/>
                  <a:gd name="T58" fmla="*/ 12 w 26"/>
                  <a:gd name="T59" fmla="*/ 0 h 20"/>
                  <a:gd name="T60" fmla="*/ 12 w 26"/>
                  <a:gd name="T61" fmla="*/ 0 h 20"/>
                  <a:gd name="T62" fmla="*/ 16 w 26"/>
                  <a:gd name="T63" fmla="*/ 2 h 20"/>
                  <a:gd name="T64" fmla="*/ 16 w 26"/>
                  <a:gd name="T65" fmla="*/ 2 h 20"/>
                  <a:gd name="T66" fmla="*/ 20 w 26"/>
                  <a:gd name="T67" fmla="*/ 2 h 20"/>
                  <a:gd name="T68" fmla="*/ 22 w 26"/>
                  <a:gd name="T69" fmla="*/ 2 h 20"/>
                  <a:gd name="T70" fmla="*/ 22 w 26"/>
                  <a:gd name="T71" fmla="*/ 2 h 20"/>
                  <a:gd name="T72" fmla="*/ 24 w 26"/>
                  <a:gd name="T73" fmla="*/ 2 h 20"/>
                  <a:gd name="T74" fmla="*/ 26 w 26"/>
                  <a:gd name="T75" fmla="*/ 6 h 20"/>
                  <a:gd name="T76" fmla="*/ 26 w 26"/>
                  <a:gd name="T7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20">
                    <a:moveTo>
                      <a:pt x="26" y="6"/>
                    </a:moveTo>
                    <a:lnTo>
                      <a:pt x="26" y="6"/>
                    </a:lnTo>
                    <a:lnTo>
                      <a:pt x="24" y="8"/>
                    </a:lnTo>
                    <a:lnTo>
                      <a:pt x="26" y="12"/>
                    </a:lnTo>
                    <a:lnTo>
                      <a:pt x="26" y="18"/>
                    </a:lnTo>
                    <a:lnTo>
                      <a:pt x="26" y="18"/>
                    </a:lnTo>
                    <a:lnTo>
                      <a:pt x="24" y="20"/>
                    </a:lnTo>
                    <a:lnTo>
                      <a:pt x="24" y="20"/>
                    </a:lnTo>
                    <a:lnTo>
                      <a:pt x="22" y="18"/>
                    </a:lnTo>
                    <a:lnTo>
                      <a:pt x="20" y="14"/>
                    </a:lnTo>
                    <a:lnTo>
                      <a:pt x="18" y="12"/>
                    </a:lnTo>
                    <a:lnTo>
                      <a:pt x="16" y="12"/>
                    </a:lnTo>
                    <a:lnTo>
                      <a:pt x="14" y="20"/>
                    </a:lnTo>
                    <a:lnTo>
                      <a:pt x="14" y="20"/>
                    </a:lnTo>
                    <a:lnTo>
                      <a:pt x="14" y="20"/>
                    </a:lnTo>
                    <a:lnTo>
                      <a:pt x="12" y="18"/>
                    </a:lnTo>
                    <a:lnTo>
                      <a:pt x="12" y="18"/>
                    </a:lnTo>
                    <a:lnTo>
                      <a:pt x="8" y="12"/>
                    </a:lnTo>
                    <a:lnTo>
                      <a:pt x="6" y="10"/>
                    </a:lnTo>
                    <a:lnTo>
                      <a:pt x="2" y="8"/>
                    </a:lnTo>
                    <a:lnTo>
                      <a:pt x="0" y="4"/>
                    </a:lnTo>
                    <a:lnTo>
                      <a:pt x="0" y="4"/>
                    </a:lnTo>
                    <a:lnTo>
                      <a:pt x="0" y="0"/>
                    </a:lnTo>
                    <a:lnTo>
                      <a:pt x="2" y="0"/>
                    </a:lnTo>
                    <a:lnTo>
                      <a:pt x="4" y="2"/>
                    </a:lnTo>
                    <a:lnTo>
                      <a:pt x="4" y="2"/>
                    </a:lnTo>
                    <a:lnTo>
                      <a:pt x="6" y="2"/>
                    </a:lnTo>
                    <a:lnTo>
                      <a:pt x="6" y="2"/>
                    </a:lnTo>
                    <a:lnTo>
                      <a:pt x="10" y="0"/>
                    </a:lnTo>
                    <a:lnTo>
                      <a:pt x="12" y="0"/>
                    </a:lnTo>
                    <a:lnTo>
                      <a:pt x="12" y="0"/>
                    </a:lnTo>
                    <a:lnTo>
                      <a:pt x="16" y="2"/>
                    </a:lnTo>
                    <a:lnTo>
                      <a:pt x="16" y="2"/>
                    </a:lnTo>
                    <a:lnTo>
                      <a:pt x="20" y="2"/>
                    </a:lnTo>
                    <a:lnTo>
                      <a:pt x="22" y="2"/>
                    </a:lnTo>
                    <a:lnTo>
                      <a:pt x="22" y="2"/>
                    </a:lnTo>
                    <a:lnTo>
                      <a:pt x="24" y="2"/>
                    </a:lnTo>
                    <a:lnTo>
                      <a:pt x="26" y="6"/>
                    </a:lnTo>
                    <a:lnTo>
                      <a:pt x="2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7" name="Freeform 137">
                <a:extLst>
                  <a:ext uri="{FF2B5EF4-FFF2-40B4-BE49-F238E27FC236}">
                    <a16:creationId xmlns:a16="http://schemas.microsoft.com/office/drawing/2014/main" id="{02FDA214-3A68-2766-EB2A-B97722D3C71B}"/>
                  </a:ext>
                </a:extLst>
              </p:cNvPr>
              <p:cNvSpPr>
                <a:spLocks/>
              </p:cNvSpPr>
              <p:nvPr/>
            </p:nvSpPr>
            <p:spPr bwMode="auto">
              <a:xfrm>
                <a:off x="4410" y="1461"/>
                <a:ext cx="14" cy="12"/>
              </a:xfrm>
              <a:custGeom>
                <a:avLst/>
                <a:gdLst>
                  <a:gd name="T0" fmla="*/ 14 w 14"/>
                  <a:gd name="T1" fmla="*/ 6 h 12"/>
                  <a:gd name="T2" fmla="*/ 14 w 14"/>
                  <a:gd name="T3" fmla="*/ 6 h 12"/>
                  <a:gd name="T4" fmla="*/ 10 w 14"/>
                  <a:gd name="T5" fmla="*/ 12 h 12"/>
                  <a:gd name="T6" fmla="*/ 4 w 14"/>
                  <a:gd name="T7" fmla="*/ 12 h 12"/>
                  <a:gd name="T8" fmla="*/ 4 w 14"/>
                  <a:gd name="T9" fmla="*/ 12 h 12"/>
                  <a:gd name="T10" fmla="*/ 2 w 14"/>
                  <a:gd name="T11" fmla="*/ 10 h 12"/>
                  <a:gd name="T12" fmla="*/ 0 w 14"/>
                  <a:gd name="T13" fmla="*/ 12 h 12"/>
                  <a:gd name="T14" fmla="*/ 0 w 14"/>
                  <a:gd name="T15" fmla="*/ 12 h 12"/>
                  <a:gd name="T16" fmla="*/ 0 w 14"/>
                  <a:gd name="T17" fmla="*/ 6 h 12"/>
                  <a:gd name="T18" fmla="*/ 0 w 14"/>
                  <a:gd name="T19" fmla="*/ 6 h 12"/>
                  <a:gd name="T20" fmla="*/ 4 w 14"/>
                  <a:gd name="T21" fmla="*/ 0 h 12"/>
                  <a:gd name="T22" fmla="*/ 8 w 14"/>
                  <a:gd name="T23" fmla="*/ 0 h 12"/>
                  <a:gd name="T24" fmla="*/ 14 w 14"/>
                  <a:gd name="T25" fmla="*/ 6 h 12"/>
                  <a:gd name="T26" fmla="*/ 14 w 14"/>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2">
                    <a:moveTo>
                      <a:pt x="14" y="6"/>
                    </a:moveTo>
                    <a:lnTo>
                      <a:pt x="14" y="6"/>
                    </a:lnTo>
                    <a:lnTo>
                      <a:pt x="10" y="12"/>
                    </a:lnTo>
                    <a:lnTo>
                      <a:pt x="4" y="12"/>
                    </a:lnTo>
                    <a:lnTo>
                      <a:pt x="4" y="12"/>
                    </a:lnTo>
                    <a:lnTo>
                      <a:pt x="2" y="10"/>
                    </a:lnTo>
                    <a:lnTo>
                      <a:pt x="0" y="12"/>
                    </a:lnTo>
                    <a:lnTo>
                      <a:pt x="0" y="12"/>
                    </a:lnTo>
                    <a:lnTo>
                      <a:pt x="0" y="6"/>
                    </a:lnTo>
                    <a:lnTo>
                      <a:pt x="0" y="6"/>
                    </a:lnTo>
                    <a:lnTo>
                      <a:pt x="4" y="0"/>
                    </a:lnTo>
                    <a:lnTo>
                      <a:pt x="8" y="0"/>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8" name="Freeform 138">
                <a:extLst>
                  <a:ext uri="{FF2B5EF4-FFF2-40B4-BE49-F238E27FC236}">
                    <a16:creationId xmlns:a16="http://schemas.microsoft.com/office/drawing/2014/main" id="{027A4893-9003-5026-BA2F-E5236D51FAE2}"/>
                  </a:ext>
                </a:extLst>
              </p:cNvPr>
              <p:cNvSpPr>
                <a:spLocks/>
              </p:cNvSpPr>
              <p:nvPr/>
            </p:nvSpPr>
            <p:spPr bwMode="auto">
              <a:xfrm>
                <a:off x="4338" y="1463"/>
                <a:ext cx="4" cy="10"/>
              </a:xfrm>
              <a:custGeom>
                <a:avLst/>
                <a:gdLst>
                  <a:gd name="T0" fmla="*/ 4 w 4"/>
                  <a:gd name="T1" fmla="*/ 4 h 10"/>
                  <a:gd name="T2" fmla="*/ 4 w 4"/>
                  <a:gd name="T3" fmla="*/ 4 h 10"/>
                  <a:gd name="T4" fmla="*/ 4 w 4"/>
                  <a:gd name="T5" fmla="*/ 8 h 10"/>
                  <a:gd name="T6" fmla="*/ 2 w 4"/>
                  <a:gd name="T7" fmla="*/ 10 h 10"/>
                  <a:gd name="T8" fmla="*/ 0 w 4"/>
                  <a:gd name="T9" fmla="*/ 6 h 10"/>
                  <a:gd name="T10" fmla="*/ 0 w 4"/>
                  <a:gd name="T11" fmla="*/ 6 h 10"/>
                  <a:gd name="T12" fmla="*/ 0 w 4"/>
                  <a:gd name="T13" fmla="*/ 2 h 10"/>
                  <a:gd name="T14" fmla="*/ 2 w 4"/>
                  <a:gd name="T15" fmla="*/ 0 h 10"/>
                  <a:gd name="T16" fmla="*/ 2 w 4"/>
                  <a:gd name="T17" fmla="*/ 0 h 10"/>
                  <a:gd name="T18" fmla="*/ 4 w 4"/>
                  <a:gd name="T19" fmla="*/ 0 h 10"/>
                  <a:gd name="T20" fmla="*/ 4 w 4"/>
                  <a:gd name="T21" fmla="*/ 0 h 10"/>
                  <a:gd name="T22" fmla="*/ 4 w 4"/>
                  <a:gd name="T23" fmla="*/ 4 h 10"/>
                  <a:gd name="T24" fmla="*/ 4 w 4"/>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4"/>
                    </a:moveTo>
                    <a:lnTo>
                      <a:pt x="4" y="4"/>
                    </a:lnTo>
                    <a:lnTo>
                      <a:pt x="4" y="8"/>
                    </a:lnTo>
                    <a:lnTo>
                      <a:pt x="2" y="10"/>
                    </a:lnTo>
                    <a:lnTo>
                      <a:pt x="0" y="6"/>
                    </a:lnTo>
                    <a:lnTo>
                      <a:pt x="0" y="6"/>
                    </a:lnTo>
                    <a:lnTo>
                      <a:pt x="0" y="2"/>
                    </a:lnTo>
                    <a:lnTo>
                      <a:pt x="2" y="0"/>
                    </a:lnTo>
                    <a:lnTo>
                      <a:pt x="2" y="0"/>
                    </a:lnTo>
                    <a:lnTo>
                      <a:pt x="4"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9" name="Freeform 139">
                <a:extLst>
                  <a:ext uri="{FF2B5EF4-FFF2-40B4-BE49-F238E27FC236}">
                    <a16:creationId xmlns:a16="http://schemas.microsoft.com/office/drawing/2014/main" id="{CF9B26DA-967E-D1AB-25D1-968D1C84F189}"/>
                  </a:ext>
                </a:extLst>
              </p:cNvPr>
              <p:cNvSpPr>
                <a:spLocks/>
              </p:cNvSpPr>
              <p:nvPr/>
            </p:nvSpPr>
            <p:spPr bwMode="auto">
              <a:xfrm>
                <a:off x="5114" y="1455"/>
                <a:ext cx="68" cy="22"/>
              </a:xfrm>
              <a:custGeom>
                <a:avLst/>
                <a:gdLst>
                  <a:gd name="T0" fmla="*/ 38 w 68"/>
                  <a:gd name="T1" fmla="*/ 4 h 22"/>
                  <a:gd name="T2" fmla="*/ 38 w 68"/>
                  <a:gd name="T3" fmla="*/ 4 h 22"/>
                  <a:gd name="T4" fmla="*/ 40 w 68"/>
                  <a:gd name="T5" fmla="*/ 4 h 22"/>
                  <a:gd name="T6" fmla="*/ 40 w 68"/>
                  <a:gd name="T7" fmla="*/ 4 h 22"/>
                  <a:gd name="T8" fmla="*/ 48 w 68"/>
                  <a:gd name="T9" fmla="*/ 2 h 22"/>
                  <a:gd name="T10" fmla="*/ 52 w 68"/>
                  <a:gd name="T11" fmla="*/ 2 h 22"/>
                  <a:gd name="T12" fmla="*/ 54 w 68"/>
                  <a:gd name="T13" fmla="*/ 6 h 22"/>
                  <a:gd name="T14" fmla="*/ 54 w 68"/>
                  <a:gd name="T15" fmla="*/ 6 h 22"/>
                  <a:gd name="T16" fmla="*/ 56 w 68"/>
                  <a:gd name="T17" fmla="*/ 8 h 22"/>
                  <a:gd name="T18" fmla="*/ 56 w 68"/>
                  <a:gd name="T19" fmla="*/ 8 h 22"/>
                  <a:gd name="T20" fmla="*/ 58 w 68"/>
                  <a:gd name="T21" fmla="*/ 4 h 22"/>
                  <a:gd name="T22" fmla="*/ 60 w 68"/>
                  <a:gd name="T23" fmla="*/ 0 h 22"/>
                  <a:gd name="T24" fmla="*/ 62 w 68"/>
                  <a:gd name="T25" fmla="*/ 0 h 22"/>
                  <a:gd name="T26" fmla="*/ 64 w 68"/>
                  <a:gd name="T27" fmla="*/ 0 h 22"/>
                  <a:gd name="T28" fmla="*/ 64 w 68"/>
                  <a:gd name="T29" fmla="*/ 0 h 22"/>
                  <a:gd name="T30" fmla="*/ 66 w 68"/>
                  <a:gd name="T31" fmla="*/ 4 h 22"/>
                  <a:gd name="T32" fmla="*/ 66 w 68"/>
                  <a:gd name="T33" fmla="*/ 4 h 22"/>
                  <a:gd name="T34" fmla="*/ 68 w 68"/>
                  <a:gd name="T35" fmla="*/ 8 h 22"/>
                  <a:gd name="T36" fmla="*/ 68 w 68"/>
                  <a:gd name="T37" fmla="*/ 8 h 22"/>
                  <a:gd name="T38" fmla="*/ 66 w 68"/>
                  <a:gd name="T39" fmla="*/ 16 h 22"/>
                  <a:gd name="T40" fmla="*/ 64 w 68"/>
                  <a:gd name="T41" fmla="*/ 20 h 22"/>
                  <a:gd name="T42" fmla="*/ 64 w 68"/>
                  <a:gd name="T43" fmla="*/ 20 h 22"/>
                  <a:gd name="T44" fmla="*/ 62 w 68"/>
                  <a:gd name="T45" fmla="*/ 22 h 22"/>
                  <a:gd name="T46" fmla="*/ 60 w 68"/>
                  <a:gd name="T47" fmla="*/ 22 h 22"/>
                  <a:gd name="T48" fmla="*/ 60 w 68"/>
                  <a:gd name="T49" fmla="*/ 22 h 22"/>
                  <a:gd name="T50" fmla="*/ 40 w 68"/>
                  <a:gd name="T51" fmla="*/ 20 h 22"/>
                  <a:gd name="T52" fmla="*/ 30 w 68"/>
                  <a:gd name="T53" fmla="*/ 20 h 22"/>
                  <a:gd name="T54" fmla="*/ 20 w 68"/>
                  <a:gd name="T55" fmla="*/ 16 h 22"/>
                  <a:gd name="T56" fmla="*/ 20 w 68"/>
                  <a:gd name="T57" fmla="*/ 16 h 22"/>
                  <a:gd name="T58" fmla="*/ 10 w 68"/>
                  <a:gd name="T59" fmla="*/ 16 h 22"/>
                  <a:gd name="T60" fmla="*/ 6 w 68"/>
                  <a:gd name="T61" fmla="*/ 14 h 22"/>
                  <a:gd name="T62" fmla="*/ 0 w 68"/>
                  <a:gd name="T63" fmla="*/ 12 h 22"/>
                  <a:gd name="T64" fmla="*/ 0 w 68"/>
                  <a:gd name="T65" fmla="*/ 12 h 22"/>
                  <a:gd name="T66" fmla="*/ 0 w 68"/>
                  <a:gd name="T67" fmla="*/ 8 h 22"/>
                  <a:gd name="T68" fmla="*/ 0 w 68"/>
                  <a:gd name="T69" fmla="*/ 8 h 22"/>
                  <a:gd name="T70" fmla="*/ 8 w 68"/>
                  <a:gd name="T71" fmla="*/ 4 h 22"/>
                  <a:gd name="T72" fmla="*/ 14 w 68"/>
                  <a:gd name="T73" fmla="*/ 4 h 22"/>
                  <a:gd name="T74" fmla="*/ 20 w 68"/>
                  <a:gd name="T75" fmla="*/ 4 h 22"/>
                  <a:gd name="T76" fmla="*/ 28 w 68"/>
                  <a:gd name="T77" fmla="*/ 4 h 22"/>
                  <a:gd name="T78" fmla="*/ 28 w 68"/>
                  <a:gd name="T79" fmla="*/ 4 h 22"/>
                  <a:gd name="T80" fmla="*/ 34 w 68"/>
                  <a:gd name="T81" fmla="*/ 6 h 22"/>
                  <a:gd name="T82" fmla="*/ 36 w 68"/>
                  <a:gd name="T83" fmla="*/ 6 h 22"/>
                  <a:gd name="T84" fmla="*/ 38 w 68"/>
                  <a:gd name="T85" fmla="*/ 4 h 22"/>
                  <a:gd name="T86" fmla="*/ 38 w 68"/>
                  <a:gd name="T8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22">
                    <a:moveTo>
                      <a:pt x="38" y="4"/>
                    </a:moveTo>
                    <a:lnTo>
                      <a:pt x="38" y="4"/>
                    </a:lnTo>
                    <a:lnTo>
                      <a:pt x="40" y="4"/>
                    </a:lnTo>
                    <a:lnTo>
                      <a:pt x="40" y="4"/>
                    </a:lnTo>
                    <a:lnTo>
                      <a:pt x="48" y="2"/>
                    </a:lnTo>
                    <a:lnTo>
                      <a:pt x="52" y="2"/>
                    </a:lnTo>
                    <a:lnTo>
                      <a:pt x="54" y="6"/>
                    </a:lnTo>
                    <a:lnTo>
                      <a:pt x="54" y="6"/>
                    </a:lnTo>
                    <a:lnTo>
                      <a:pt x="56" y="8"/>
                    </a:lnTo>
                    <a:lnTo>
                      <a:pt x="56" y="8"/>
                    </a:lnTo>
                    <a:lnTo>
                      <a:pt x="58" y="4"/>
                    </a:lnTo>
                    <a:lnTo>
                      <a:pt x="60" y="0"/>
                    </a:lnTo>
                    <a:lnTo>
                      <a:pt x="62" y="0"/>
                    </a:lnTo>
                    <a:lnTo>
                      <a:pt x="64" y="0"/>
                    </a:lnTo>
                    <a:lnTo>
                      <a:pt x="64" y="0"/>
                    </a:lnTo>
                    <a:lnTo>
                      <a:pt x="66" y="4"/>
                    </a:lnTo>
                    <a:lnTo>
                      <a:pt x="66" y="4"/>
                    </a:lnTo>
                    <a:lnTo>
                      <a:pt x="68" y="8"/>
                    </a:lnTo>
                    <a:lnTo>
                      <a:pt x="68" y="8"/>
                    </a:lnTo>
                    <a:lnTo>
                      <a:pt x="66" y="16"/>
                    </a:lnTo>
                    <a:lnTo>
                      <a:pt x="64" y="20"/>
                    </a:lnTo>
                    <a:lnTo>
                      <a:pt x="64" y="20"/>
                    </a:lnTo>
                    <a:lnTo>
                      <a:pt x="62" y="22"/>
                    </a:lnTo>
                    <a:lnTo>
                      <a:pt x="60" y="22"/>
                    </a:lnTo>
                    <a:lnTo>
                      <a:pt x="60" y="22"/>
                    </a:lnTo>
                    <a:lnTo>
                      <a:pt x="40" y="20"/>
                    </a:lnTo>
                    <a:lnTo>
                      <a:pt x="30" y="20"/>
                    </a:lnTo>
                    <a:lnTo>
                      <a:pt x="20" y="16"/>
                    </a:lnTo>
                    <a:lnTo>
                      <a:pt x="20" y="16"/>
                    </a:lnTo>
                    <a:lnTo>
                      <a:pt x="10" y="16"/>
                    </a:lnTo>
                    <a:lnTo>
                      <a:pt x="6" y="14"/>
                    </a:lnTo>
                    <a:lnTo>
                      <a:pt x="0" y="12"/>
                    </a:lnTo>
                    <a:lnTo>
                      <a:pt x="0" y="12"/>
                    </a:lnTo>
                    <a:lnTo>
                      <a:pt x="0" y="8"/>
                    </a:lnTo>
                    <a:lnTo>
                      <a:pt x="0" y="8"/>
                    </a:lnTo>
                    <a:lnTo>
                      <a:pt x="8" y="4"/>
                    </a:lnTo>
                    <a:lnTo>
                      <a:pt x="14" y="4"/>
                    </a:lnTo>
                    <a:lnTo>
                      <a:pt x="20" y="4"/>
                    </a:lnTo>
                    <a:lnTo>
                      <a:pt x="28" y="4"/>
                    </a:lnTo>
                    <a:lnTo>
                      <a:pt x="28" y="4"/>
                    </a:lnTo>
                    <a:lnTo>
                      <a:pt x="34" y="6"/>
                    </a:lnTo>
                    <a:lnTo>
                      <a:pt x="36" y="6"/>
                    </a:lnTo>
                    <a:lnTo>
                      <a:pt x="38"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0" name="Freeform 140">
                <a:extLst>
                  <a:ext uri="{FF2B5EF4-FFF2-40B4-BE49-F238E27FC236}">
                    <a16:creationId xmlns:a16="http://schemas.microsoft.com/office/drawing/2014/main" id="{8C31AE5B-6B22-AE18-1DE9-4BAA47EC5CF2}"/>
                  </a:ext>
                </a:extLst>
              </p:cNvPr>
              <p:cNvSpPr>
                <a:spLocks/>
              </p:cNvSpPr>
              <p:nvPr/>
            </p:nvSpPr>
            <p:spPr bwMode="auto">
              <a:xfrm>
                <a:off x="5010" y="1459"/>
                <a:ext cx="68" cy="24"/>
              </a:xfrm>
              <a:custGeom>
                <a:avLst/>
                <a:gdLst>
                  <a:gd name="T0" fmla="*/ 0 w 68"/>
                  <a:gd name="T1" fmla="*/ 8 h 24"/>
                  <a:gd name="T2" fmla="*/ 0 w 68"/>
                  <a:gd name="T3" fmla="*/ 8 h 24"/>
                  <a:gd name="T4" fmla="*/ 2 w 68"/>
                  <a:gd name="T5" fmla="*/ 4 h 24"/>
                  <a:gd name="T6" fmla="*/ 2 w 68"/>
                  <a:gd name="T7" fmla="*/ 4 h 24"/>
                  <a:gd name="T8" fmla="*/ 6 w 68"/>
                  <a:gd name="T9" fmla="*/ 4 h 24"/>
                  <a:gd name="T10" fmla="*/ 6 w 68"/>
                  <a:gd name="T11" fmla="*/ 4 h 24"/>
                  <a:gd name="T12" fmla="*/ 10 w 68"/>
                  <a:gd name="T13" fmla="*/ 4 h 24"/>
                  <a:gd name="T14" fmla="*/ 14 w 68"/>
                  <a:gd name="T15" fmla="*/ 4 h 24"/>
                  <a:gd name="T16" fmla="*/ 20 w 68"/>
                  <a:gd name="T17" fmla="*/ 4 h 24"/>
                  <a:gd name="T18" fmla="*/ 24 w 68"/>
                  <a:gd name="T19" fmla="*/ 2 h 24"/>
                  <a:gd name="T20" fmla="*/ 24 w 68"/>
                  <a:gd name="T21" fmla="*/ 2 h 24"/>
                  <a:gd name="T22" fmla="*/ 26 w 68"/>
                  <a:gd name="T23" fmla="*/ 2 h 24"/>
                  <a:gd name="T24" fmla="*/ 30 w 68"/>
                  <a:gd name="T25" fmla="*/ 6 h 24"/>
                  <a:gd name="T26" fmla="*/ 34 w 68"/>
                  <a:gd name="T27" fmla="*/ 8 h 24"/>
                  <a:gd name="T28" fmla="*/ 34 w 68"/>
                  <a:gd name="T29" fmla="*/ 8 h 24"/>
                  <a:gd name="T30" fmla="*/ 36 w 68"/>
                  <a:gd name="T31" fmla="*/ 6 h 24"/>
                  <a:gd name="T32" fmla="*/ 36 w 68"/>
                  <a:gd name="T33" fmla="*/ 6 h 24"/>
                  <a:gd name="T34" fmla="*/ 40 w 68"/>
                  <a:gd name="T35" fmla="*/ 4 h 24"/>
                  <a:gd name="T36" fmla="*/ 42 w 68"/>
                  <a:gd name="T37" fmla="*/ 2 h 24"/>
                  <a:gd name="T38" fmla="*/ 48 w 68"/>
                  <a:gd name="T39" fmla="*/ 4 h 24"/>
                  <a:gd name="T40" fmla="*/ 54 w 68"/>
                  <a:gd name="T41" fmla="*/ 4 h 24"/>
                  <a:gd name="T42" fmla="*/ 56 w 68"/>
                  <a:gd name="T43" fmla="*/ 4 h 24"/>
                  <a:gd name="T44" fmla="*/ 60 w 68"/>
                  <a:gd name="T45" fmla="*/ 0 h 24"/>
                  <a:gd name="T46" fmla="*/ 60 w 68"/>
                  <a:gd name="T47" fmla="*/ 0 h 24"/>
                  <a:gd name="T48" fmla="*/ 60 w 68"/>
                  <a:gd name="T49" fmla="*/ 2 h 24"/>
                  <a:gd name="T50" fmla="*/ 62 w 68"/>
                  <a:gd name="T51" fmla="*/ 4 h 24"/>
                  <a:gd name="T52" fmla="*/ 64 w 68"/>
                  <a:gd name="T53" fmla="*/ 6 h 24"/>
                  <a:gd name="T54" fmla="*/ 68 w 68"/>
                  <a:gd name="T55" fmla="*/ 8 h 24"/>
                  <a:gd name="T56" fmla="*/ 68 w 68"/>
                  <a:gd name="T57" fmla="*/ 8 h 24"/>
                  <a:gd name="T58" fmla="*/ 66 w 68"/>
                  <a:gd name="T59" fmla="*/ 14 h 24"/>
                  <a:gd name="T60" fmla="*/ 64 w 68"/>
                  <a:gd name="T61" fmla="*/ 18 h 24"/>
                  <a:gd name="T62" fmla="*/ 60 w 68"/>
                  <a:gd name="T63" fmla="*/ 22 h 24"/>
                  <a:gd name="T64" fmla="*/ 60 w 68"/>
                  <a:gd name="T65" fmla="*/ 22 h 24"/>
                  <a:gd name="T66" fmla="*/ 56 w 68"/>
                  <a:gd name="T67" fmla="*/ 16 h 24"/>
                  <a:gd name="T68" fmla="*/ 52 w 68"/>
                  <a:gd name="T69" fmla="*/ 14 h 24"/>
                  <a:gd name="T70" fmla="*/ 50 w 68"/>
                  <a:gd name="T71" fmla="*/ 14 h 24"/>
                  <a:gd name="T72" fmla="*/ 50 w 68"/>
                  <a:gd name="T73" fmla="*/ 14 h 24"/>
                  <a:gd name="T74" fmla="*/ 48 w 68"/>
                  <a:gd name="T75" fmla="*/ 14 h 24"/>
                  <a:gd name="T76" fmla="*/ 46 w 68"/>
                  <a:gd name="T77" fmla="*/ 14 h 24"/>
                  <a:gd name="T78" fmla="*/ 44 w 68"/>
                  <a:gd name="T79" fmla="*/ 20 h 24"/>
                  <a:gd name="T80" fmla="*/ 44 w 68"/>
                  <a:gd name="T81" fmla="*/ 20 h 24"/>
                  <a:gd name="T82" fmla="*/ 44 w 68"/>
                  <a:gd name="T83" fmla="*/ 22 h 24"/>
                  <a:gd name="T84" fmla="*/ 42 w 68"/>
                  <a:gd name="T85" fmla="*/ 24 h 24"/>
                  <a:gd name="T86" fmla="*/ 40 w 68"/>
                  <a:gd name="T87" fmla="*/ 22 h 24"/>
                  <a:gd name="T88" fmla="*/ 38 w 68"/>
                  <a:gd name="T89" fmla="*/ 18 h 24"/>
                  <a:gd name="T90" fmla="*/ 38 w 68"/>
                  <a:gd name="T91" fmla="*/ 18 h 24"/>
                  <a:gd name="T92" fmla="*/ 38 w 68"/>
                  <a:gd name="T93" fmla="*/ 18 h 24"/>
                  <a:gd name="T94" fmla="*/ 36 w 68"/>
                  <a:gd name="T95" fmla="*/ 16 h 24"/>
                  <a:gd name="T96" fmla="*/ 34 w 68"/>
                  <a:gd name="T97" fmla="*/ 16 h 24"/>
                  <a:gd name="T98" fmla="*/ 32 w 68"/>
                  <a:gd name="T99" fmla="*/ 18 h 24"/>
                  <a:gd name="T100" fmla="*/ 28 w 68"/>
                  <a:gd name="T101" fmla="*/ 20 h 24"/>
                  <a:gd name="T102" fmla="*/ 26 w 68"/>
                  <a:gd name="T103" fmla="*/ 20 h 24"/>
                  <a:gd name="T104" fmla="*/ 24 w 68"/>
                  <a:gd name="T105" fmla="*/ 18 h 24"/>
                  <a:gd name="T106" fmla="*/ 24 w 68"/>
                  <a:gd name="T107" fmla="*/ 18 h 24"/>
                  <a:gd name="T108" fmla="*/ 20 w 68"/>
                  <a:gd name="T109" fmla="*/ 14 h 24"/>
                  <a:gd name="T110" fmla="*/ 20 w 68"/>
                  <a:gd name="T111" fmla="*/ 14 h 24"/>
                  <a:gd name="T112" fmla="*/ 16 w 68"/>
                  <a:gd name="T113" fmla="*/ 16 h 24"/>
                  <a:gd name="T114" fmla="*/ 10 w 68"/>
                  <a:gd name="T115" fmla="*/ 14 h 24"/>
                  <a:gd name="T116" fmla="*/ 0 w 68"/>
                  <a:gd name="T117" fmla="*/ 8 h 24"/>
                  <a:gd name="T118" fmla="*/ 0 w 68"/>
                  <a:gd name="T1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24">
                    <a:moveTo>
                      <a:pt x="0" y="8"/>
                    </a:moveTo>
                    <a:lnTo>
                      <a:pt x="0" y="8"/>
                    </a:lnTo>
                    <a:lnTo>
                      <a:pt x="2" y="4"/>
                    </a:lnTo>
                    <a:lnTo>
                      <a:pt x="2" y="4"/>
                    </a:lnTo>
                    <a:lnTo>
                      <a:pt x="6" y="4"/>
                    </a:lnTo>
                    <a:lnTo>
                      <a:pt x="6" y="4"/>
                    </a:lnTo>
                    <a:lnTo>
                      <a:pt x="10" y="4"/>
                    </a:lnTo>
                    <a:lnTo>
                      <a:pt x="14" y="4"/>
                    </a:lnTo>
                    <a:lnTo>
                      <a:pt x="20" y="4"/>
                    </a:lnTo>
                    <a:lnTo>
                      <a:pt x="24" y="2"/>
                    </a:lnTo>
                    <a:lnTo>
                      <a:pt x="24" y="2"/>
                    </a:lnTo>
                    <a:lnTo>
                      <a:pt x="26" y="2"/>
                    </a:lnTo>
                    <a:lnTo>
                      <a:pt x="30" y="6"/>
                    </a:lnTo>
                    <a:lnTo>
                      <a:pt x="34" y="8"/>
                    </a:lnTo>
                    <a:lnTo>
                      <a:pt x="34" y="8"/>
                    </a:lnTo>
                    <a:lnTo>
                      <a:pt x="36" y="6"/>
                    </a:lnTo>
                    <a:lnTo>
                      <a:pt x="36" y="6"/>
                    </a:lnTo>
                    <a:lnTo>
                      <a:pt x="40" y="4"/>
                    </a:lnTo>
                    <a:lnTo>
                      <a:pt x="42" y="2"/>
                    </a:lnTo>
                    <a:lnTo>
                      <a:pt x="48" y="4"/>
                    </a:lnTo>
                    <a:lnTo>
                      <a:pt x="54" y="4"/>
                    </a:lnTo>
                    <a:lnTo>
                      <a:pt x="56" y="4"/>
                    </a:lnTo>
                    <a:lnTo>
                      <a:pt x="60" y="0"/>
                    </a:lnTo>
                    <a:lnTo>
                      <a:pt x="60" y="0"/>
                    </a:lnTo>
                    <a:lnTo>
                      <a:pt x="60" y="2"/>
                    </a:lnTo>
                    <a:lnTo>
                      <a:pt x="62" y="4"/>
                    </a:lnTo>
                    <a:lnTo>
                      <a:pt x="64" y="6"/>
                    </a:lnTo>
                    <a:lnTo>
                      <a:pt x="68" y="8"/>
                    </a:lnTo>
                    <a:lnTo>
                      <a:pt x="68" y="8"/>
                    </a:lnTo>
                    <a:lnTo>
                      <a:pt x="66" y="14"/>
                    </a:lnTo>
                    <a:lnTo>
                      <a:pt x="64" y="18"/>
                    </a:lnTo>
                    <a:lnTo>
                      <a:pt x="60" y="22"/>
                    </a:lnTo>
                    <a:lnTo>
                      <a:pt x="60" y="22"/>
                    </a:lnTo>
                    <a:lnTo>
                      <a:pt x="56" y="16"/>
                    </a:lnTo>
                    <a:lnTo>
                      <a:pt x="52" y="14"/>
                    </a:lnTo>
                    <a:lnTo>
                      <a:pt x="50" y="14"/>
                    </a:lnTo>
                    <a:lnTo>
                      <a:pt x="50" y="14"/>
                    </a:lnTo>
                    <a:lnTo>
                      <a:pt x="48" y="14"/>
                    </a:lnTo>
                    <a:lnTo>
                      <a:pt x="46" y="14"/>
                    </a:lnTo>
                    <a:lnTo>
                      <a:pt x="44" y="20"/>
                    </a:lnTo>
                    <a:lnTo>
                      <a:pt x="44" y="20"/>
                    </a:lnTo>
                    <a:lnTo>
                      <a:pt x="44" y="22"/>
                    </a:lnTo>
                    <a:lnTo>
                      <a:pt x="42" y="24"/>
                    </a:lnTo>
                    <a:lnTo>
                      <a:pt x="40" y="22"/>
                    </a:lnTo>
                    <a:lnTo>
                      <a:pt x="38" y="18"/>
                    </a:lnTo>
                    <a:lnTo>
                      <a:pt x="38" y="18"/>
                    </a:lnTo>
                    <a:lnTo>
                      <a:pt x="38" y="18"/>
                    </a:lnTo>
                    <a:lnTo>
                      <a:pt x="36" y="16"/>
                    </a:lnTo>
                    <a:lnTo>
                      <a:pt x="34" y="16"/>
                    </a:lnTo>
                    <a:lnTo>
                      <a:pt x="32" y="18"/>
                    </a:lnTo>
                    <a:lnTo>
                      <a:pt x="28" y="20"/>
                    </a:lnTo>
                    <a:lnTo>
                      <a:pt x="26" y="20"/>
                    </a:lnTo>
                    <a:lnTo>
                      <a:pt x="24" y="18"/>
                    </a:lnTo>
                    <a:lnTo>
                      <a:pt x="24" y="18"/>
                    </a:lnTo>
                    <a:lnTo>
                      <a:pt x="20" y="14"/>
                    </a:lnTo>
                    <a:lnTo>
                      <a:pt x="20" y="14"/>
                    </a:lnTo>
                    <a:lnTo>
                      <a:pt x="16" y="16"/>
                    </a:lnTo>
                    <a:lnTo>
                      <a:pt x="10" y="1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1" name="Freeform 141">
                <a:extLst>
                  <a:ext uri="{FF2B5EF4-FFF2-40B4-BE49-F238E27FC236}">
                    <a16:creationId xmlns:a16="http://schemas.microsoft.com/office/drawing/2014/main" id="{72C397F1-DA73-F913-D9C1-ABFF219D8A5A}"/>
                  </a:ext>
                </a:extLst>
              </p:cNvPr>
              <p:cNvSpPr>
                <a:spLocks/>
              </p:cNvSpPr>
              <p:nvPr/>
            </p:nvSpPr>
            <p:spPr bwMode="auto">
              <a:xfrm>
                <a:off x="5102" y="1463"/>
                <a:ext cx="70" cy="28"/>
              </a:xfrm>
              <a:custGeom>
                <a:avLst/>
                <a:gdLst>
                  <a:gd name="T0" fmla="*/ 12 w 70"/>
                  <a:gd name="T1" fmla="*/ 4 h 28"/>
                  <a:gd name="T2" fmla="*/ 12 w 70"/>
                  <a:gd name="T3" fmla="*/ 4 h 28"/>
                  <a:gd name="T4" fmla="*/ 18 w 70"/>
                  <a:gd name="T5" fmla="*/ 2 h 28"/>
                  <a:gd name="T6" fmla="*/ 22 w 70"/>
                  <a:gd name="T7" fmla="*/ 2 h 28"/>
                  <a:gd name="T8" fmla="*/ 30 w 70"/>
                  <a:gd name="T9" fmla="*/ 4 h 28"/>
                  <a:gd name="T10" fmla="*/ 38 w 70"/>
                  <a:gd name="T11" fmla="*/ 6 h 28"/>
                  <a:gd name="T12" fmla="*/ 48 w 70"/>
                  <a:gd name="T13" fmla="*/ 8 h 28"/>
                  <a:gd name="T14" fmla="*/ 48 w 70"/>
                  <a:gd name="T15" fmla="*/ 8 h 28"/>
                  <a:gd name="T16" fmla="*/ 52 w 70"/>
                  <a:gd name="T17" fmla="*/ 6 h 28"/>
                  <a:gd name="T18" fmla="*/ 54 w 70"/>
                  <a:gd name="T19" fmla="*/ 6 h 28"/>
                  <a:gd name="T20" fmla="*/ 56 w 70"/>
                  <a:gd name="T21" fmla="*/ 2 h 28"/>
                  <a:gd name="T22" fmla="*/ 56 w 70"/>
                  <a:gd name="T23" fmla="*/ 2 h 28"/>
                  <a:gd name="T24" fmla="*/ 58 w 70"/>
                  <a:gd name="T25" fmla="*/ 2 h 28"/>
                  <a:gd name="T26" fmla="*/ 58 w 70"/>
                  <a:gd name="T27" fmla="*/ 2 h 28"/>
                  <a:gd name="T28" fmla="*/ 58 w 70"/>
                  <a:gd name="T29" fmla="*/ 6 h 28"/>
                  <a:gd name="T30" fmla="*/ 60 w 70"/>
                  <a:gd name="T31" fmla="*/ 8 h 28"/>
                  <a:gd name="T32" fmla="*/ 62 w 70"/>
                  <a:gd name="T33" fmla="*/ 10 h 28"/>
                  <a:gd name="T34" fmla="*/ 64 w 70"/>
                  <a:gd name="T35" fmla="*/ 8 h 28"/>
                  <a:gd name="T36" fmla="*/ 68 w 70"/>
                  <a:gd name="T37" fmla="*/ 8 h 28"/>
                  <a:gd name="T38" fmla="*/ 70 w 70"/>
                  <a:gd name="T39" fmla="*/ 8 h 28"/>
                  <a:gd name="T40" fmla="*/ 70 w 70"/>
                  <a:gd name="T41" fmla="*/ 10 h 28"/>
                  <a:gd name="T42" fmla="*/ 70 w 70"/>
                  <a:gd name="T43" fmla="*/ 10 h 28"/>
                  <a:gd name="T44" fmla="*/ 68 w 70"/>
                  <a:gd name="T45" fmla="*/ 18 h 28"/>
                  <a:gd name="T46" fmla="*/ 64 w 70"/>
                  <a:gd name="T47" fmla="*/ 20 h 28"/>
                  <a:gd name="T48" fmla="*/ 62 w 70"/>
                  <a:gd name="T49" fmla="*/ 18 h 28"/>
                  <a:gd name="T50" fmla="*/ 62 w 70"/>
                  <a:gd name="T51" fmla="*/ 18 h 28"/>
                  <a:gd name="T52" fmla="*/ 60 w 70"/>
                  <a:gd name="T53" fmla="*/ 18 h 28"/>
                  <a:gd name="T54" fmla="*/ 58 w 70"/>
                  <a:gd name="T55" fmla="*/ 20 h 28"/>
                  <a:gd name="T56" fmla="*/ 56 w 70"/>
                  <a:gd name="T57" fmla="*/ 20 h 28"/>
                  <a:gd name="T58" fmla="*/ 54 w 70"/>
                  <a:gd name="T59" fmla="*/ 18 h 28"/>
                  <a:gd name="T60" fmla="*/ 54 w 70"/>
                  <a:gd name="T61" fmla="*/ 18 h 28"/>
                  <a:gd name="T62" fmla="*/ 54 w 70"/>
                  <a:gd name="T63" fmla="*/ 16 h 28"/>
                  <a:gd name="T64" fmla="*/ 52 w 70"/>
                  <a:gd name="T65" fmla="*/ 16 h 28"/>
                  <a:gd name="T66" fmla="*/ 48 w 70"/>
                  <a:gd name="T67" fmla="*/ 18 h 28"/>
                  <a:gd name="T68" fmla="*/ 48 w 70"/>
                  <a:gd name="T69" fmla="*/ 18 h 28"/>
                  <a:gd name="T70" fmla="*/ 40 w 70"/>
                  <a:gd name="T71" fmla="*/ 18 h 28"/>
                  <a:gd name="T72" fmla="*/ 32 w 70"/>
                  <a:gd name="T73" fmla="*/ 18 h 28"/>
                  <a:gd name="T74" fmla="*/ 32 w 70"/>
                  <a:gd name="T75" fmla="*/ 18 h 28"/>
                  <a:gd name="T76" fmla="*/ 26 w 70"/>
                  <a:gd name="T77" fmla="*/ 14 h 28"/>
                  <a:gd name="T78" fmla="*/ 24 w 70"/>
                  <a:gd name="T79" fmla="*/ 16 h 28"/>
                  <a:gd name="T80" fmla="*/ 22 w 70"/>
                  <a:gd name="T81" fmla="*/ 24 h 28"/>
                  <a:gd name="T82" fmla="*/ 22 w 70"/>
                  <a:gd name="T83" fmla="*/ 24 h 28"/>
                  <a:gd name="T84" fmla="*/ 22 w 70"/>
                  <a:gd name="T85" fmla="*/ 28 h 28"/>
                  <a:gd name="T86" fmla="*/ 20 w 70"/>
                  <a:gd name="T87" fmla="*/ 26 h 28"/>
                  <a:gd name="T88" fmla="*/ 18 w 70"/>
                  <a:gd name="T89" fmla="*/ 18 h 28"/>
                  <a:gd name="T90" fmla="*/ 18 w 70"/>
                  <a:gd name="T91" fmla="*/ 18 h 28"/>
                  <a:gd name="T92" fmla="*/ 18 w 70"/>
                  <a:gd name="T93" fmla="*/ 18 h 28"/>
                  <a:gd name="T94" fmla="*/ 16 w 70"/>
                  <a:gd name="T95" fmla="*/ 16 h 28"/>
                  <a:gd name="T96" fmla="*/ 12 w 70"/>
                  <a:gd name="T97" fmla="*/ 14 h 28"/>
                  <a:gd name="T98" fmla="*/ 8 w 70"/>
                  <a:gd name="T99" fmla="*/ 14 h 28"/>
                  <a:gd name="T100" fmla="*/ 8 w 70"/>
                  <a:gd name="T101" fmla="*/ 14 h 28"/>
                  <a:gd name="T102" fmla="*/ 4 w 70"/>
                  <a:gd name="T103" fmla="*/ 14 h 28"/>
                  <a:gd name="T104" fmla="*/ 2 w 70"/>
                  <a:gd name="T105" fmla="*/ 14 h 28"/>
                  <a:gd name="T106" fmla="*/ 0 w 70"/>
                  <a:gd name="T107" fmla="*/ 10 h 28"/>
                  <a:gd name="T108" fmla="*/ 0 w 70"/>
                  <a:gd name="T109" fmla="*/ 10 h 28"/>
                  <a:gd name="T110" fmla="*/ 2 w 70"/>
                  <a:gd name="T111" fmla="*/ 6 h 28"/>
                  <a:gd name="T112" fmla="*/ 2 w 70"/>
                  <a:gd name="T113" fmla="*/ 6 h 28"/>
                  <a:gd name="T114" fmla="*/ 4 w 70"/>
                  <a:gd name="T115" fmla="*/ 2 h 28"/>
                  <a:gd name="T116" fmla="*/ 6 w 70"/>
                  <a:gd name="T117" fmla="*/ 0 h 28"/>
                  <a:gd name="T118" fmla="*/ 10 w 70"/>
                  <a:gd name="T119" fmla="*/ 2 h 28"/>
                  <a:gd name="T120" fmla="*/ 12 w 70"/>
                  <a:gd name="T121" fmla="*/ 4 h 28"/>
                  <a:gd name="T122" fmla="*/ 12 w 70"/>
                  <a:gd name="T1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 h="28">
                    <a:moveTo>
                      <a:pt x="12" y="4"/>
                    </a:moveTo>
                    <a:lnTo>
                      <a:pt x="12" y="4"/>
                    </a:lnTo>
                    <a:lnTo>
                      <a:pt x="18" y="2"/>
                    </a:lnTo>
                    <a:lnTo>
                      <a:pt x="22" y="2"/>
                    </a:lnTo>
                    <a:lnTo>
                      <a:pt x="30" y="4"/>
                    </a:lnTo>
                    <a:lnTo>
                      <a:pt x="38" y="6"/>
                    </a:lnTo>
                    <a:lnTo>
                      <a:pt x="48" y="8"/>
                    </a:lnTo>
                    <a:lnTo>
                      <a:pt x="48" y="8"/>
                    </a:lnTo>
                    <a:lnTo>
                      <a:pt x="52" y="6"/>
                    </a:lnTo>
                    <a:lnTo>
                      <a:pt x="54" y="6"/>
                    </a:lnTo>
                    <a:lnTo>
                      <a:pt x="56" y="2"/>
                    </a:lnTo>
                    <a:lnTo>
                      <a:pt x="56" y="2"/>
                    </a:lnTo>
                    <a:lnTo>
                      <a:pt x="58" y="2"/>
                    </a:lnTo>
                    <a:lnTo>
                      <a:pt x="58" y="2"/>
                    </a:lnTo>
                    <a:lnTo>
                      <a:pt x="58" y="6"/>
                    </a:lnTo>
                    <a:lnTo>
                      <a:pt x="60" y="8"/>
                    </a:lnTo>
                    <a:lnTo>
                      <a:pt x="62" y="10"/>
                    </a:lnTo>
                    <a:lnTo>
                      <a:pt x="64" y="8"/>
                    </a:lnTo>
                    <a:lnTo>
                      <a:pt x="68" y="8"/>
                    </a:lnTo>
                    <a:lnTo>
                      <a:pt x="70" y="8"/>
                    </a:lnTo>
                    <a:lnTo>
                      <a:pt x="70" y="10"/>
                    </a:lnTo>
                    <a:lnTo>
                      <a:pt x="70" y="10"/>
                    </a:lnTo>
                    <a:lnTo>
                      <a:pt x="68" y="18"/>
                    </a:lnTo>
                    <a:lnTo>
                      <a:pt x="64" y="20"/>
                    </a:lnTo>
                    <a:lnTo>
                      <a:pt x="62" y="18"/>
                    </a:lnTo>
                    <a:lnTo>
                      <a:pt x="62" y="18"/>
                    </a:lnTo>
                    <a:lnTo>
                      <a:pt x="60" y="18"/>
                    </a:lnTo>
                    <a:lnTo>
                      <a:pt x="58" y="20"/>
                    </a:lnTo>
                    <a:lnTo>
                      <a:pt x="56" y="20"/>
                    </a:lnTo>
                    <a:lnTo>
                      <a:pt x="54" y="18"/>
                    </a:lnTo>
                    <a:lnTo>
                      <a:pt x="54" y="18"/>
                    </a:lnTo>
                    <a:lnTo>
                      <a:pt x="54" y="16"/>
                    </a:lnTo>
                    <a:lnTo>
                      <a:pt x="52" y="16"/>
                    </a:lnTo>
                    <a:lnTo>
                      <a:pt x="48" y="18"/>
                    </a:lnTo>
                    <a:lnTo>
                      <a:pt x="48" y="18"/>
                    </a:lnTo>
                    <a:lnTo>
                      <a:pt x="40" y="18"/>
                    </a:lnTo>
                    <a:lnTo>
                      <a:pt x="32" y="18"/>
                    </a:lnTo>
                    <a:lnTo>
                      <a:pt x="32" y="18"/>
                    </a:lnTo>
                    <a:lnTo>
                      <a:pt x="26" y="14"/>
                    </a:lnTo>
                    <a:lnTo>
                      <a:pt x="24" y="16"/>
                    </a:lnTo>
                    <a:lnTo>
                      <a:pt x="22" y="24"/>
                    </a:lnTo>
                    <a:lnTo>
                      <a:pt x="22" y="24"/>
                    </a:lnTo>
                    <a:lnTo>
                      <a:pt x="22" y="28"/>
                    </a:lnTo>
                    <a:lnTo>
                      <a:pt x="20" y="26"/>
                    </a:lnTo>
                    <a:lnTo>
                      <a:pt x="18" y="18"/>
                    </a:lnTo>
                    <a:lnTo>
                      <a:pt x="18" y="18"/>
                    </a:lnTo>
                    <a:lnTo>
                      <a:pt x="18" y="18"/>
                    </a:lnTo>
                    <a:lnTo>
                      <a:pt x="16" y="16"/>
                    </a:lnTo>
                    <a:lnTo>
                      <a:pt x="12" y="14"/>
                    </a:lnTo>
                    <a:lnTo>
                      <a:pt x="8" y="14"/>
                    </a:lnTo>
                    <a:lnTo>
                      <a:pt x="8" y="14"/>
                    </a:lnTo>
                    <a:lnTo>
                      <a:pt x="4" y="14"/>
                    </a:lnTo>
                    <a:lnTo>
                      <a:pt x="2" y="14"/>
                    </a:lnTo>
                    <a:lnTo>
                      <a:pt x="0" y="10"/>
                    </a:lnTo>
                    <a:lnTo>
                      <a:pt x="0" y="10"/>
                    </a:lnTo>
                    <a:lnTo>
                      <a:pt x="2" y="6"/>
                    </a:lnTo>
                    <a:lnTo>
                      <a:pt x="2" y="6"/>
                    </a:lnTo>
                    <a:lnTo>
                      <a:pt x="4" y="2"/>
                    </a:lnTo>
                    <a:lnTo>
                      <a:pt x="6" y="0"/>
                    </a:lnTo>
                    <a:lnTo>
                      <a:pt x="10" y="2"/>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2" name="Freeform 142">
                <a:extLst>
                  <a:ext uri="{FF2B5EF4-FFF2-40B4-BE49-F238E27FC236}">
                    <a16:creationId xmlns:a16="http://schemas.microsoft.com/office/drawing/2014/main" id="{866625F4-4B73-FE95-947A-572E5B844580}"/>
                  </a:ext>
                </a:extLst>
              </p:cNvPr>
              <p:cNvSpPr>
                <a:spLocks/>
              </p:cNvSpPr>
              <p:nvPr/>
            </p:nvSpPr>
            <p:spPr bwMode="auto">
              <a:xfrm>
                <a:off x="5070" y="1463"/>
                <a:ext cx="34" cy="20"/>
              </a:xfrm>
              <a:custGeom>
                <a:avLst/>
                <a:gdLst>
                  <a:gd name="T0" fmla="*/ 0 w 34"/>
                  <a:gd name="T1" fmla="*/ 18 h 20"/>
                  <a:gd name="T2" fmla="*/ 0 w 34"/>
                  <a:gd name="T3" fmla="*/ 18 h 20"/>
                  <a:gd name="T4" fmla="*/ 8 w 34"/>
                  <a:gd name="T5" fmla="*/ 4 h 20"/>
                  <a:gd name="T6" fmla="*/ 8 w 34"/>
                  <a:gd name="T7" fmla="*/ 4 h 20"/>
                  <a:gd name="T8" fmla="*/ 12 w 34"/>
                  <a:gd name="T9" fmla="*/ 0 h 20"/>
                  <a:gd name="T10" fmla="*/ 14 w 34"/>
                  <a:gd name="T11" fmla="*/ 2 h 20"/>
                  <a:gd name="T12" fmla="*/ 16 w 34"/>
                  <a:gd name="T13" fmla="*/ 2 h 20"/>
                  <a:gd name="T14" fmla="*/ 16 w 34"/>
                  <a:gd name="T15" fmla="*/ 2 h 20"/>
                  <a:gd name="T16" fmla="*/ 20 w 34"/>
                  <a:gd name="T17" fmla="*/ 6 h 20"/>
                  <a:gd name="T18" fmla="*/ 22 w 34"/>
                  <a:gd name="T19" fmla="*/ 4 h 20"/>
                  <a:gd name="T20" fmla="*/ 24 w 34"/>
                  <a:gd name="T21" fmla="*/ 2 h 20"/>
                  <a:gd name="T22" fmla="*/ 24 w 34"/>
                  <a:gd name="T23" fmla="*/ 2 h 20"/>
                  <a:gd name="T24" fmla="*/ 26 w 34"/>
                  <a:gd name="T25" fmla="*/ 0 h 20"/>
                  <a:gd name="T26" fmla="*/ 28 w 34"/>
                  <a:gd name="T27" fmla="*/ 0 h 20"/>
                  <a:gd name="T28" fmla="*/ 34 w 34"/>
                  <a:gd name="T29" fmla="*/ 6 h 20"/>
                  <a:gd name="T30" fmla="*/ 34 w 34"/>
                  <a:gd name="T31" fmla="*/ 6 h 20"/>
                  <a:gd name="T32" fmla="*/ 34 w 34"/>
                  <a:gd name="T33" fmla="*/ 8 h 20"/>
                  <a:gd name="T34" fmla="*/ 34 w 34"/>
                  <a:gd name="T35" fmla="*/ 8 h 20"/>
                  <a:gd name="T36" fmla="*/ 32 w 34"/>
                  <a:gd name="T37" fmla="*/ 14 h 20"/>
                  <a:gd name="T38" fmla="*/ 30 w 34"/>
                  <a:gd name="T39" fmla="*/ 16 h 20"/>
                  <a:gd name="T40" fmla="*/ 30 w 34"/>
                  <a:gd name="T41" fmla="*/ 16 h 20"/>
                  <a:gd name="T42" fmla="*/ 30 w 34"/>
                  <a:gd name="T43" fmla="*/ 16 h 20"/>
                  <a:gd name="T44" fmla="*/ 22 w 34"/>
                  <a:gd name="T45" fmla="*/ 16 h 20"/>
                  <a:gd name="T46" fmla="*/ 18 w 34"/>
                  <a:gd name="T47" fmla="*/ 16 h 20"/>
                  <a:gd name="T48" fmla="*/ 14 w 34"/>
                  <a:gd name="T49" fmla="*/ 14 h 20"/>
                  <a:gd name="T50" fmla="*/ 14 w 34"/>
                  <a:gd name="T51" fmla="*/ 14 h 20"/>
                  <a:gd name="T52" fmla="*/ 12 w 34"/>
                  <a:gd name="T53" fmla="*/ 14 h 20"/>
                  <a:gd name="T54" fmla="*/ 10 w 34"/>
                  <a:gd name="T55" fmla="*/ 16 h 20"/>
                  <a:gd name="T56" fmla="*/ 8 w 34"/>
                  <a:gd name="T57" fmla="*/ 18 h 20"/>
                  <a:gd name="T58" fmla="*/ 8 w 34"/>
                  <a:gd name="T59" fmla="*/ 18 h 20"/>
                  <a:gd name="T60" fmla="*/ 4 w 34"/>
                  <a:gd name="T61" fmla="*/ 20 h 20"/>
                  <a:gd name="T62" fmla="*/ 2 w 34"/>
                  <a:gd name="T63" fmla="*/ 18 h 20"/>
                  <a:gd name="T64" fmla="*/ 2 w 34"/>
                  <a:gd name="T65" fmla="*/ 18 h 20"/>
                  <a:gd name="T66" fmla="*/ 0 w 34"/>
                  <a:gd name="T67" fmla="*/ 18 h 20"/>
                  <a:gd name="T68" fmla="*/ 0 w 34"/>
                  <a:gd name="T69"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20">
                    <a:moveTo>
                      <a:pt x="0" y="18"/>
                    </a:moveTo>
                    <a:lnTo>
                      <a:pt x="0" y="18"/>
                    </a:lnTo>
                    <a:lnTo>
                      <a:pt x="8" y="4"/>
                    </a:lnTo>
                    <a:lnTo>
                      <a:pt x="8" y="4"/>
                    </a:lnTo>
                    <a:lnTo>
                      <a:pt x="12" y="0"/>
                    </a:lnTo>
                    <a:lnTo>
                      <a:pt x="14" y="2"/>
                    </a:lnTo>
                    <a:lnTo>
                      <a:pt x="16" y="2"/>
                    </a:lnTo>
                    <a:lnTo>
                      <a:pt x="16" y="2"/>
                    </a:lnTo>
                    <a:lnTo>
                      <a:pt x="20" y="6"/>
                    </a:lnTo>
                    <a:lnTo>
                      <a:pt x="22" y="4"/>
                    </a:lnTo>
                    <a:lnTo>
                      <a:pt x="24" y="2"/>
                    </a:lnTo>
                    <a:lnTo>
                      <a:pt x="24" y="2"/>
                    </a:lnTo>
                    <a:lnTo>
                      <a:pt x="26" y="0"/>
                    </a:lnTo>
                    <a:lnTo>
                      <a:pt x="28" y="0"/>
                    </a:lnTo>
                    <a:lnTo>
                      <a:pt x="34" y="6"/>
                    </a:lnTo>
                    <a:lnTo>
                      <a:pt x="34" y="6"/>
                    </a:lnTo>
                    <a:lnTo>
                      <a:pt x="34" y="8"/>
                    </a:lnTo>
                    <a:lnTo>
                      <a:pt x="34" y="8"/>
                    </a:lnTo>
                    <a:lnTo>
                      <a:pt x="32" y="14"/>
                    </a:lnTo>
                    <a:lnTo>
                      <a:pt x="30" y="16"/>
                    </a:lnTo>
                    <a:lnTo>
                      <a:pt x="30" y="16"/>
                    </a:lnTo>
                    <a:lnTo>
                      <a:pt x="30" y="16"/>
                    </a:lnTo>
                    <a:lnTo>
                      <a:pt x="22" y="16"/>
                    </a:lnTo>
                    <a:lnTo>
                      <a:pt x="18" y="16"/>
                    </a:lnTo>
                    <a:lnTo>
                      <a:pt x="14" y="14"/>
                    </a:lnTo>
                    <a:lnTo>
                      <a:pt x="14" y="14"/>
                    </a:lnTo>
                    <a:lnTo>
                      <a:pt x="12" y="14"/>
                    </a:lnTo>
                    <a:lnTo>
                      <a:pt x="10" y="16"/>
                    </a:lnTo>
                    <a:lnTo>
                      <a:pt x="8" y="18"/>
                    </a:lnTo>
                    <a:lnTo>
                      <a:pt x="8" y="18"/>
                    </a:lnTo>
                    <a:lnTo>
                      <a:pt x="4" y="20"/>
                    </a:lnTo>
                    <a:lnTo>
                      <a:pt x="2" y="18"/>
                    </a:lnTo>
                    <a:lnTo>
                      <a:pt x="2" y="1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3" name="Freeform 143">
                <a:extLst>
                  <a:ext uri="{FF2B5EF4-FFF2-40B4-BE49-F238E27FC236}">
                    <a16:creationId xmlns:a16="http://schemas.microsoft.com/office/drawing/2014/main" id="{200293B8-8A51-0ED5-5590-A9F3FE478FC0}"/>
                  </a:ext>
                </a:extLst>
              </p:cNvPr>
              <p:cNvSpPr>
                <a:spLocks/>
              </p:cNvSpPr>
              <p:nvPr/>
            </p:nvSpPr>
            <p:spPr bwMode="auto">
              <a:xfrm>
                <a:off x="3294" y="2837"/>
                <a:ext cx="40" cy="30"/>
              </a:xfrm>
              <a:custGeom>
                <a:avLst/>
                <a:gdLst>
                  <a:gd name="T0" fmla="*/ 40 w 40"/>
                  <a:gd name="T1" fmla="*/ 16 h 30"/>
                  <a:gd name="T2" fmla="*/ 40 w 40"/>
                  <a:gd name="T3" fmla="*/ 16 h 30"/>
                  <a:gd name="T4" fmla="*/ 38 w 40"/>
                  <a:gd name="T5" fmla="*/ 26 h 30"/>
                  <a:gd name="T6" fmla="*/ 36 w 40"/>
                  <a:gd name="T7" fmla="*/ 28 h 30"/>
                  <a:gd name="T8" fmla="*/ 34 w 40"/>
                  <a:gd name="T9" fmla="*/ 26 h 30"/>
                  <a:gd name="T10" fmla="*/ 34 w 40"/>
                  <a:gd name="T11" fmla="*/ 26 h 30"/>
                  <a:gd name="T12" fmla="*/ 32 w 40"/>
                  <a:gd name="T13" fmla="*/ 26 h 30"/>
                  <a:gd name="T14" fmla="*/ 28 w 40"/>
                  <a:gd name="T15" fmla="*/ 30 h 30"/>
                  <a:gd name="T16" fmla="*/ 28 w 40"/>
                  <a:gd name="T17" fmla="*/ 30 h 30"/>
                  <a:gd name="T18" fmla="*/ 22 w 40"/>
                  <a:gd name="T19" fmla="*/ 26 h 30"/>
                  <a:gd name="T20" fmla="*/ 18 w 40"/>
                  <a:gd name="T21" fmla="*/ 24 h 30"/>
                  <a:gd name="T22" fmla="*/ 12 w 40"/>
                  <a:gd name="T23" fmla="*/ 24 h 30"/>
                  <a:gd name="T24" fmla="*/ 6 w 40"/>
                  <a:gd name="T25" fmla="*/ 22 h 30"/>
                  <a:gd name="T26" fmla="*/ 6 w 40"/>
                  <a:gd name="T27" fmla="*/ 22 h 30"/>
                  <a:gd name="T28" fmla="*/ 2 w 40"/>
                  <a:gd name="T29" fmla="*/ 20 h 30"/>
                  <a:gd name="T30" fmla="*/ 0 w 40"/>
                  <a:gd name="T31" fmla="*/ 16 h 30"/>
                  <a:gd name="T32" fmla="*/ 0 w 40"/>
                  <a:gd name="T33" fmla="*/ 16 h 30"/>
                  <a:gd name="T34" fmla="*/ 0 w 40"/>
                  <a:gd name="T35" fmla="*/ 14 h 30"/>
                  <a:gd name="T36" fmla="*/ 0 w 40"/>
                  <a:gd name="T37" fmla="*/ 14 h 30"/>
                  <a:gd name="T38" fmla="*/ 2 w 40"/>
                  <a:gd name="T39" fmla="*/ 12 h 30"/>
                  <a:gd name="T40" fmla="*/ 0 w 40"/>
                  <a:gd name="T41" fmla="*/ 10 h 30"/>
                  <a:gd name="T42" fmla="*/ 0 w 40"/>
                  <a:gd name="T43" fmla="*/ 10 h 30"/>
                  <a:gd name="T44" fmla="*/ 2 w 40"/>
                  <a:gd name="T45" fmla="*/ 0 h 30"/>
                  <a:gd name="T46" fmla="*/ 2 w 40"/>
                  <a:gd name="T47" fmla="*/ 0 h 30"/>
                  <a:gd name="T48" fmla="*/ 2 w 40"/>
                  <a:gd name="T49" fmla="*/ 0 h 30"/>
                  <a:gd name="T50" fmla="*/ 4 w 40"/>
                  <a:gd name="T51" fmla="*/ 0 h 30"/>
                  <a:gd name="T52" fmla="*/ 6 w 40"/>
                  <a:gd name="T53" fmla="*/ 4 h 30"/>
                  <a:gd name="T54" fmla="*/ 8 w 40"/>
                  <a:gd name="T55" fmla="*/ 8 h 30"/>
                  <a:gd name="T56" fmla="*/ 10 w 40"/>
                  <a:gd name="T57" fmla="*/ 10 h 30"/>
                  <a:gd name="T58" fmla="*/ 10 w 40"/>
                  <a:gd name="T59" fmla="*/ 10 h 30"/>
                  <a:gd name="T60" fmla="*/ 14 w 40"/>
                  <a:gd name="T61" fmla="*/ 10 h 30"/>
                  <a:gd name="T62" fmla="*/ 18 w 40"/>
                  <a:gd name="T63" fmla="*/ 8 h 30"/>
                  <a:gd name="T64" fmla="*/ 18 w 40"/>
                  <a:gd name="T65" fmla="*/ 8 h 30"/>
                  <a:gd name="T66" fmla="*/ 20 w 40"/>
                  <a:gd name="T67" fmla="*/ 10 h 30"/>
                  <a:gd name="T68" fmla="*/ 22 w 40"/>
                  <a:gd name="T69" fmla="*/ 12 h 30"/>
                  <a:gd name="T70" fmla="*/ 24 w 40"/>
                  <a:gd name="T71" fmla="*/ 10 h 30"/>
                  <a:gd name="T72" fmla="*/ 24 w 40"/>
                  <a:gd name="T73" fmla="*/ 10 h 30"/>
                  <a:gd name="T74" fmla="*/ 28 w 40"/>
                  <a:gd name="T75" fmla="*/ 6 h 30"/>
                  <a:gd name="T76" fmla="*/ 32 w 40"/>
                  <a:gd name="T77" fmla="*/ 8 h 30"/>
                  <a:gd name="T78" fmla="*/ 40 w 40"/>
                  <a:gd name="T79" fmla="*/ 12 h 30"/>
                  <a:gd name="T80" fmla="*/ 40 w 40"/>
                  <a:gd name="T81" fmla="*/ 12 h 30"/>
                  <a:gd name="T82" fmla="*/ 40 w 40"/>
                  <a:gd name="T83" fmla="*/ 16 h 30"/>
                  <a:gd name="T84" fmla="*/ 40 w 40"/>
                  <a:gd name="T85"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30">
                    <a:moveTo>
                      <a:pt x="40" y="16"/>
                    </a:moveTo>
                    <a:lnTo>
                      <a:pt x="40" y="16"/>
                    </a:lnTo>
                    <a:lnTo>
                      <a:pt x="38" y="26"/>
                    </a:lnTo>
                    <a:lnTo>
                      <a:pt x="36" y="28"/>
                    </a:lnTo>
                    <a:lnTo>
                      <a:pt x="34" y="26"/>
                    </a:lnTo>
                    <a:lnTo>
                      <a:pt x="34" y="26"/>
                    </a:lnTo>
                    <a:lnTo>
                      <a:pt x="32" y="26"/>
                    </a:lnTo>
                    <a:lnTo>
                      <a:pt x="28" y="30"/>
                    </a:lnTo>
                    <a:lnTo>
                      <a:pt x="28" y="30"/>
                    </a:lnTo>
                    <a:lnTo>
                      <a:pt x="22" y="26"/>
                    </a:lnTo>
                    <a:lnTo>
                      <a:pt x="18" y="24"/>
                    </a:lnTo>
                    <a:lnTo>
                      <a:pt x="12" y="24"/>
                    </a:lnTo>
                    <a:lnTo>
                      <a:pt x="6" y="22"/>
                    </a:lnTo>
                    <a:lnTo>
                      <a:pt x="6" y="22"/>
                    </a:lnTo>
                    <a:lnTo>
                      <a:pt x="2" y="20"/>
                    </a:lnTo>
                    <a:lnTo>
                      <a:pt x="0" y="16"/>
                    </a:lnTo>
                    <a:lnTo>
                      <a:pt x="0" y="16"/>
                    </a:lnTo>
                    <a:lnTo>
                      <a:pt x="0" y="14"/>
                    </a:lnTo>
                    <a:lnTo>
                      <a:pt x="0" y="14"/>
                    </a:lnTo>
                    <a:lnTo>
                      <a:pt x="2" y="12"/>
                    </a:lnTo>
                    <a:lnTo>
                      <a:pt x="0" y="10"/>
                    </a:lnTo>
                    <a:lnTo>
                      <a:pt x="0" y="10"/>
                    </a:lnTo>
                    <a:lnTo>
                      <a:pt x="2" y="0"/>
                    </a:lnTo>
                    <a:lnTo>
                      <a:pt x="2" y="0"/>
                    </a:lnTo>
                    <a:lnTo>
                      <a:pt x="2" y="0"/>
                    </a:lnTo>
                    <a:lnTo>
                      <a:pt x="4" y="0"/>
                    </a:lnTo>
                    <a:lnTo>
                      <a:pt x="6" y="4"/>
                    </a:lnTo>
                    <a:lnTo>
                      <a:pt x="8" y="8"/>
                    </a:lnTo>
                    <a:lnTo>
                      <a:pt x="10" y="10"/>
                    </a:lnTo>
                    <a:lnTo>
                      <a:pt x="10" y="10"/>
                    </a:lnTo>
                    <a:lnTo>
                      <a:pt x="14" y="10"/>
                    </a:lnTo>
                    <a:lnTo>
                      <a:pt x="18" y="8"/>
                    </a:lnTo>
                    <a:lnTo>
                      <a:pt x="18" y="8"/>
                    </a:lnTo>
                    <a:lnTo>
                      <a:pt x="20" y="10"/>
                    </a:lnTo>
                    <a:lnTo>
                      <a:pt x="22" y="12"/>
                    </a:lnTo>
                    <a:lnTo>
                      <a:pt x="24" y="10"/>
                    </a:lnTo>
                    <a:lnTo>
                      <a:pt x="24" y="10"/>
                    </a:lnTo>
                    <a:lnTo>
                      <a:pt x="28" y="6"/>
                    </a:lnTo>
                    <a:lnTo>
                      <a:pt x="32" y="8"/>
                    </a:lnTo>
                    <a:lnTo>
                      <a:pt x="40" y="12"/>
                    </a:lnTo>
                    <a:lnTo>
                      <a:pt x="40" y="12"/>
                    </a:lnTo>
                    <a:lnTo>
                      <a:pt x="40" y="16"/>
                    </a:lnTo>
                    <a:lnTo>
                      <a:pt x="4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4" name="Freeform 144">
                <a:extLst>
                  <a:ext uri="{FF2B5EF4-FFF2-40B4-BE49-F238E27FC236}">
                    <a16:creationId xmlns:a16="http://schemas.microsoft.com/office/drawing/2014/main" id="{53DD676A-23A2-3FDC-CEDD-ECE16509F7E6}"/>
                  </a:ext>
                </a:extLst>
              </p:cNvPr>
              <p:cNvSpPr>
                <a:spLocks/>
              </p:cNvSpPr>
              <p:nvPr/>
            </p:nvSpPr>
            <p:spPr bwMode="auto">
              <a:xfrm>
                <a:off x="3242" y="2837"/>
                <a:ext cx="30" cy="30"/>
              </a:xfrm>
              <a:custGeom>
                <a:avLst/>
                <a:gdLst>
                  <a:gd name="T0" fmla="*/ 30 w 30"/>
                  <a:gd name="T1" fmla="*/ 8 h 30"/>
                  <a:gd name="T2" fmla="*/ 30 w 30"/>
                  <a:gd name="T3" fmla="*/ 8 h 30"/>
                  <a:gd name="T4" fmla="*/ 28 w 30"/>
                  <a:gd name="T5" fmla="*/ 16 h 30"/>
                  <a:gd name="T6" fmla="*/ 26 w 30"/>
                  <a:gd name="T7" fmla="*/ 18 h 30"/>
                  <a:gd name="T8" fmla="*/ 24 w 30"/>
                  <a:gd name="T9" fmla="*/ 18 h 30"/>
                  <a:gd name="T10" fmla="*/ 22 w 30"/>
                  <a:gd name="T11" fmla="*/ 18 h 30"/>
                  <a:gd name="T12" fmla="*/ 22 w 30"/>
                  <a:gd name="T13" fmla="*/ 18 h 30"/>
                  <a:gd name="T14" fmla="*/ 18 w 30"/>
                  <a:gd name="T15" fmla="*/ 18 h 30"/>
                  <a:gd name="T16" fmla="*/ 14 w 30"/>
                  <a:gd name="T17" fmla="*/ 22 h 30"/>
                  <a:gd name="T18" fmla="*/ 6 w 30"/>
                  <a:gd name="T19" fmla="*/ 30 h 30"/>
                  <a:gd name="T20" fmla="*/ 6 w 30"/>
                  <a:gd name="T21" fmla="*/ 30 h 30"/>
                  <a:gd name="T22" fmla="*/ 4 w 30"/>
                  <a:gd name="T23" fmla="*/ 26 h 30"/>
                  <a:gd name="T24" fmla="*/ 4 w 30"/>
                  <a:gd name="T25" fmla="*/ 26 h 30"/>
                  <a:gd name="T26" fmla="*/ 2 w 30"/>
                  <a:gd name="T27" fmla="*/ 20 h 30"/>
                  <a:gd name="T28" fmla="*/ 0 w 30"/>
                  <a:gd name="T29" fmla="*/ 12 h 30"/>
                  <a:gd name="T30" fmla="*/ 0 w 30"/>
                  <a:gd name="T31" fmla="*/ 12 h 30"/>
                  <a:gd name="T32" fmla="*/ 2 w 30"/>
                  <a:gd name="T33" fmla="*/ 6 h 30"/>
                  <a:gd name="T34" fmla="*/ 2 w 30"/>
                  <a:gd name="T35" fmla="*/ 6 h 30"/>
                  <a:gd name="T36" fmla="*/ 6 w 30"/>
                  <a:gd name="T37" fmla="*/ 0 h 30"/>
                  <a:gd name="T38" fmla="*/ 6 w 30"/>
                  <a:gd name="T39" fmla="*/ 0 h 30"/>
                  <a:gd name="T40" fmla="*/ 8 w 30"/>
                  <a:gd name="T41" fmla="*/ 0 h 30"/>
                  <a:gd name="T42" fmla="*/ 10 w 30"/>
                  <a:gd name="T43" fmla="*/ 0 h 30"/>
                  <a:gd name="T44" fmla="*/ 10 w 30"/>
                  <a:gd name="T45" fmla="*/ 0 h 30"/>
                  <a:gd name="T46" fmla="*/ 12 w 30"/>
                  <a:gd name="T47" fmla="*/ 2 h 30"/>
                  <a:gd name="T48" fmla="*/ 14 w 30"/>
                  <a:gd name="T49" fmla="*/ 2 h 30"/>
                  <a:gd name="T50" fmla="*/ 14 w 30"/>
                  <a:gd name="T51" fmla="*/ 2 h 30"/>
                  <a:gd name="T52" fmla="*/ 16 w 30"/>
                  <a:gd name="T53" fmla="*/ 4 h 30"/>
                  <a:gd name="T54" fmla="*/ 16 w 30"/>
                  <a:gd name="T55" fmla="*/ 4 h 30"/>
                  <a:gd name="T56" fmla="*/ 18 w 30"/>
                  <a:gd name="T57" fmla="*/ 6 h 30"/>
                  <a:gd name="T58" fmla="*/ 20 w 30"/>
                  <a:gd name="T59" fmla="*/ 6 h 30"/>
                  <a:gd name="T60" fmla="*/ 20 w 30"/>
                  <a:gd name="T61" fmla="*/ 6 h 30"/>
                  <a:gd name="T62" fmla="*/ 22 w 30"/>
                  <a:gd name="T63" fmla="*/ 6 h 30"/>
                  <a:gd name="T64" fmla="*/ 22 w 30"/>
                  <a:gd name="T65" fmla="*/ 6 h 30"/>
                  <a:gd name="T66" fmla="*/ 26 w 30"/>
                  <a:gd name="T67" fmla="*/ 4 h 30"/>
                  <a:gd name="T68" fmla="*/ 28 w 30"/>
                  <a:gd name="T69" fmla="*/ 4 h 30"/>
                  <a:gd name="T70" fmla="*/ 30 w 30"/>
                  <a:gd name="T71" fmla="*/ 8 h 30"/>
                  <a:gd name="T72" fmla="*/ 30 w 30"/>
                  <a:gd name="T73"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0">
                    <a:moveTo>
                      <a:pt x="30" y="8"/>
                    </a:moveTo>
                    <a:lnTo>
                      <a:pt x="30" y="8"/>
                    </a:lnTo>
                    <a:lnTo>
                      <a:pt x="28" y="16"/>
                    </a:lnTo>
                    <a:lnTo>
                      <a:pt x="26" y="18"/>
                    </a:lnTo>
                    <a:lnTo>
                      <a:pt x="24" y="18"/>
                    </a:lnTo>
                    <a:lnTo>
                      <a:pt x="22" y="18"/>
                    </a:lnTo>
                    <a:lnTo>
                      <a:pt x="22" y="18"/>
                    </a:lnTo>
                    <a:lnTo>
                      <a:pt x="18" y="18"/>
                    </a:lnTo>
                    <a:lnTo>
                      <a:pt x="14" y="22"/>
                    </a:lnTo>
                    <a:lnTo>
                      <a:pt x="6" y="30"/>
                    </a:lnTo>
                    <a:lnTo>
                      <a:pt x="6" y="30"/>
                    </a:lnTo>
                    <a:lnTo>
                      <a:pt x="4" y="26"/>
                    </a:lnTo>
                    <a:lnTo>
                      <a:pt x="4" y="26"/>
                    </a:lnTo>
                    <a:lnTo>
                      <a:pt x="2" y="20"/>
                    </a:lnTo>
                    <a:lnTo>
                      <a:pt x="0" y="12"/>
                    </a:lnTo>
                    <a:lnTo>
                      <a:pt x="0" y="12"/>
                    </a:lnTo>
                    <a:lnTo>
                      <a:pt x="2" y="6"/>
                    </a:lnTo>
                    <a:lnTo>
                      <a:pt x="2" y="6"/>
                    </a:lnTo>
                    <a:lnTo>
                      <a:pt x="6" y="0"/>
                    </a:lnTo>
                    <a:lnTo>
                      <a:pt x="6" y="0"/>
                    </a:lnTo>
                    <a:lnTo>
                      <a:pt x="8" y="0"/>
                    </a:lnTo>
                    <a:lnTo>
                      <a:pt x="10" y="0"/>
                    </a:lnTo>
                    <a:lnTo>
                      <a:pt x="10" y="0"/>
                    </a:lnTo>
                    <a:lnTo>
                      <a:pt x="12" y="2"/>
                    </a:lnTo>
                    <a:lnTo>
                      <a:pt x="14" y="2"/>
                    </a:lnTo>
                    <a:lnTo>
                      <a:pt x="14" y="2"/>
                    </a:lnTo>
                    <a:lnTo>
                      <a:pt x="16" y="4"/>
                    </a:lnTo>
                    <a:lnTo>
                      <a:pt x="16" y="4"/>
                    </a:lnTo>
                    <a:lnTo>
                      <a:pt x="18" y="6"/>
                    </a:lnTo>
                    <a:lnTo>
                      <a:pt x="20" y="6"/>
                    </a:lnTo>
                    <a:lnTo>
                      <a:pt x="20" y="6"/>
                    </a:lnTo>
                    <a:lnTo>
                      <a:pt x="22" y="6"/>
                    </a:lnTo>
                    <a:lnTo>
                      <a:pt x="22" y="6"/>
                    </a:lnTo>
                    <a:lnTo>
                      <a:pt x="26" y="4"/>
                    </a:lnTo>
                    <a:lnTo>
                      <a:pt x="28" y="4"/>
                    </a:lnTo>
                    <a:lnTo>
                      <a:pt x="30" y="8"/>
                    </a:lnTo>
                    <a:lnTo>
                      <a:pt x="3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5" name="Freeform 145">
                <a:extLst>
                  <a:ext uri="{FF2B5EF4-FFF2-40B4-BE49-F238E27FC236}">
                    <a16:creationId xmlns:a16="http://schemas.microsoft.com/office/drawing/2014/main" id="{A7606753-CE15-B647-7739-A1CCFB85ED88}"/>
                  </a:ext>
                </a:extLst>
              </p:cNvPr>
              <p:cNvSpPr>
                <a:spLocks/>
              </p:cNvSpPr>
              <p:nvPr/>
            </p:nvSpPr>
            <p:spPr bwMode="auto">
              <a:xfrm>
                <a:off x="3256" y="2823"/>
                <a:ext cx="20" cy="26"/>
              </a:xfrm>
              <a:custGeom>
                <a:avLst/>
                <a:gdLst>
                  <a:gd name="T0" fmla="*/ 16 w 20"/>
                  <a:gd name="T1" fmla="*/ 22 h 26"/>
                  <a:gd name="T2" fmla="*/ 16 w 20"/>
                  <a:gd name="T3" fmla="*/ 22 h 26"/>
                  <a:gd name="T4" fmla="*/ 14 w 20"/>
                  <a:gd name="T5" fmla="*/ 20 h 26"/>
                  <a:gd name="T6" fmla="*/ 14 w 20"/>
                  <a:gd name="T7" fmla="*/ 20 h 26"/>
                  <a:gd name="T8" fmla="*/ 12 w 20"/>
                  <a:gd name="T9" fmla="*/ 24 h 26"/>
                  <a:gd name="T10" fmla="*/ 8 w 20"/>
                  <a:gd name="T11" fmla="*/ 26 h 26"/>
                  <a:gd name="T12" fmla="*/ 8 w 20"/>
                  <a:gd name="T13" fmla="*/ 24 h 26"/>
                  <a:gd name="T14" fmla="*/ 6 w 20"/>
                  <a:gd name="T15" fmla="*/ 22 h 26"/>
                  <a:gd name="T16" fmla="*/ 6 w 20"/>
                  <a:gd name="T17" fmla="*/ 22 h 26"/>
                  <a:gd name="T18" fmla="*/ 4 w 20"/>
                  <a:gd name="T19" fmla="*/ 22 h 26"/>
                  <a:gd name="T20" fmla="*/ 2 w 20"/>
                  <a:gd name="T21" fmla="*/ 18 h 26"/>
                  <a:gd name="T22" fmla="*/ 2 w 20"/>
                  <a:gd name="T23" fmla="*/ 18 h 26"/>
                  <a:gd name="T24" fmla="*/ 0 w 20"/>
                  <a:gd name="T25" fmla="*/ 18 h 26"/>
                  <a:gd name="T26" fmla="*/ 0 w 20"/>
                  <a:gd name="T27" fmla="*/ 18 h 26"/>
                  <a:gd name="T28" fmla="*/ 4 w 20"/>
                  <a:gd name="T29" fmla="*/ 6 h 26"/>
                  <a:gd name="T30" fmla="*/ 6 w 20"/>
                  <a:gd name="T31" fmla="*/ 2 h 26"/>
                  <a:gd name="T32" fmla="*/ 8 w 20"/>
                  <a:gd name="T33" fmla="*/ 0 h 26"/>
                  <a:gd name="T34" fmla="*/ 12 w 20"/>
                  <a:gd name="T35" fmla="*/ 0 h 26"/>
                  <a:gd name="T36" fmla="*/ 14 w 20"/>
                  <a:gd name="T37" fmla="*/ 2 h 26"/>
                  <a:gd name="T38" fmla="*/ 20 w 20"/>
                  <a:gd name="T39" fmla="*/ 12 h 26"/>
                  <a:gd name="T40" fmla="*/ 20 w 20"/>
                  <a:gd name="T41" fmla="*/ 12 h 26"/>
                  <a:gd name="T42" fmla="*/ 20 w 20"/>
                  <a:gd name="T43" fmla="*/ 16 h 26"/>
                  <a:gd name="T44" fmla="*/ 20 w 20"/>
                  <a:gd name="T45" fmla="*/ 18 h 26"/>
                  <a:gd name="T46" fmla="*/ 18 w 20"/>
                  <a:gd name="T47" fmla="*/ 22 h 26"/>
                  <a:gd name="T48" fmla="*/ 18 w 20"/>
                  <a:gd name="T49" fmla="*/ 22 h 26"/>
                  <a:gd name="T50" fmla="*/ 16 w 20"/>
                  <a:gd name="T51" fmla="*/ 22 h 26"/>
                  <a:gd name="T52" fmla="*/ 16 w 20"/>
                  <a:gd name="T5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6">
                    <a:moveTo>
                      <a:pt x="16" y="22"/>
                    </a:moveTo>
                    <a:lnTo>
                      <a:pt x="16" y="22"/>
                    </a:lnTo>
                    <a:lnTo>
                      <a:pt x="14" y="20"/>
                    </a:lnTo>
                    <a:lnTo>
                      <a:pt x="14" y="20"/>
                    </a:lnTo>
                    <a:lnTo>
                      <a:pt x="12" y="24"/>
                    </a:lnTo>
                    <a:lnTo>
                      <a:pt x="8" y="26"/>
                    </a:lnTo>
                    <a:lnTo>
                      <a:pt x="8" y="24"/>
                    </a:lnTo>
                    <a:lnTo>
                      <a:pt x="6" y="22"/>
                    </a:lnTo>
                    <a:lnTo>
                      <a:pt x="6" y="22"/>
                    </a:lnTo>
                    <a:lnTo>
                      <a:pt x="4" y="22"/>
                    </a:lnTo>
                    <a:lnTo>
                      <a:pt x="2" y="18"/>
                    </a:lnTo>
                    <a:lnTo>
                      <a:pt x="2" y="18"/>
                    </a:lnTo>
                    <a:lnTo>
                      <a:pt x="0" y="18"/>
                    </a:lnTo>
                    <a:lnTo>
                      <a:pt x="0" y="18"/>
                    </a:lnTo>
                    <a:lnTo>
                      <a:pt x="4" y="6"/>
                    </a:lnTo>
                    <a:lnTo>
                      <a:pt x="6" y="2"/>
                    </a:lnTo>
                    <a:lnTo>
                      <a:pt x="8" y="0"/>
                    </a:lnTo>
                    <a:lnTo>
                      <a:pt x="12" y="0"/>
                    </a:lnTo>
                    <a:lnTo>
                      <a:pt x="14" y="2"/>
                    </a:lnTo>
                    <a:lnTo>
                      <a:pt x="20" y="12"/>
                    </a:lnTo>
                    <a:lnTo>
                      <a:pt x="20" y="12"/>
                    </a:lnTo>
                    <a:lnTo>
                      <a:pt x="20" y="16"/>
                    </a:lnTo>
                    <a:lnTo>
                      <a:pt x="20" y="18"/>
                    </a:lnTo>
                    <a:lnTo>
                      <a:pt x="18" y="22"/>
                    </a:lnTo>
                    <a:lnTo>
                      <a:pt x="18" y="22"/>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6" name="Freeform 146">
                <a:extLst>
                  <a:ext uri="{FF2B5EF4-FFF2-40B4-BE49-F238E27FC236}">
                    <a16:creationId xmlns:a16="http://schemas.microsoft.com/office/drawing/2014/main" id="{CED76BAA-393A-8428-A8E8-C7806AE4D920}"/>
                  </a:ext>
                </a:extLst>
              </p:cNvPr>
              <p:cNvSpPr>
                <a:spLocks/>
              </p:cNvSpPr>
              <p:nvPr/>
            </p:nvSpPr>
            <p:spPr bwMode="auto">
              <a:xfrm>
                <a:off x="3274" y="2835"/>
                <a:ext cx="22" cy="20"/>
              </a:xfrm>
              <a:custGeom>
                <a:avLst/>
                <a:gdLst>
                  <a:gd name="T0" fmla="*/ 0 w 22"/>
                  <a:gd name="T1" fmla="*/ 10 h 20"/>
                  <a:gd name="T2" fmla="*/ 0 w 22"/>
                  <a:gd name="T3" fmla="*/ 10 h 20"/>
                  <a:gd name="T4" fmla="*/ 2 w 22"/>
                  <a:gd name="T5" fmla="*/ 2 h 20"/>
                  <a:gd name="T6" fmla="*/ 2 w 22"/>
                  <a:gd name="T7" fmla="*/ 2 h 20"/>
                  <a:gd name="T8" fmla="*/ 4 w 22"/>
                  <a:gd name="T9" fmla="*/ 0 h 20"/>
                  <a:gd name="T10" fmla="*/ 4 w 22"/>
                  <a:gd name="T11" fmla="*/ 0 h 20"/>
                  <a:gd name="T12" fmla="*/ 6 w 22"/>
                  <a:gd name="T13" fmla="*/ 2 h 20"/>
                  <a:gd name="T14" fmla="*/ 6 w 22"/>
                  <a:gd name="T15" fmla="*/ 2 h 20"/>
                  <a:gd name="T16" fmla="*/ 10 w 22"/>
                  <a:gd name="T17" fmla="*/ 8 h 20"/>
                  <a:gd name="T18" fmla="*/ 12 w 22"/>
                  <a:gd name="T19" fmla="*/ 8 h 20"/>
                  <a:gd name="T20" fmla="*/ 14 w 22"/>
                  <a:gd name="T21" fmla="*/ 8 h 20"/>
                  <a:gd name="T22" fmla="*/ 14 w 22"/>
                  <a:gd name="T23" fmla="*/ 8 h 20"/>
                  <a:gd name="T24" fmla="*/ 18 w 22"/>
                  <a:gd name="T25" fmla="*/ 8 h 20"/>
                  <a:gd name="T26" fmla="*/ 22 w 22"/>
                  <a:gd name="T27" fmla="*/ 14 h 20"/>
                  <a:gd name="T28" fmla="*/ 22 w 22"/>
                  <a:gd name="T29" fmla="*/ 14 h 20"/>
                  <a:gd name="T30" fmla="*/ 20 w 22"/>
                  <a:gd name="T31" fmla="*/ 18 h 20"/>
                  <a:gd name="T32" fmla="*/ 20 w 22"/>
                  <a:gd name="T33" fmla="*/ 18 h 20"/>
                  <a:gd name="T34" fmla="*/ 20 w 22"/>
                  <a:gd name="T35" fmla="*/ 18 h 20"/>
                  <a:gd name="T36" fmla="*/ 16 w 22"/>
                  <a:gd name="T37" fmla="*/ 18 h 20"/>
                  <a:gd name="T38" fmla="*/ 16 w 22"/>
                  <a:gd name="T39" fmla="*/ 18 h 20"/>
                  <a:gd name="T40" fmla="*/ 10 w 22"/>
                  <a:gd name="T41" fmla="*/ 20 h 20"/>
                  <a:gd name="T42" fmla="*/ 6 w 22"/>
                  <a:gd name="T43" fmla="*/ 20 h 20"/>
                  <a:gd name="T44" fmla="*/ 2 w 22"/>
                  <a:gd name="T45" fmla="*/ 16 h 20"/>
                  <a:gd name="T46" fmla="*/ 0 w 22"/>
                  <a:gd name="T47" fmla="*/ 10 h 20"/>
                  <a:gd name="T48" fmla="*/ 0 w 22"/>
                  <a:gd name="T4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0">
                    <a:moveTo>
                      <a:pt x="0" y="10"/>
                    </a:moveTo>
                    <a:lnTo>
                      <a:pt x="0" y="10"/>
                    </a:lnTo>
                    <a:lnTo>
                      <a:pt x="2" y="2"/>
                    </a:lnTo>
                    <a:lnTo>
                      <a:pt x="2" y="2"/>
                    </a:lnTo>
                    <a:lnTo>
                      <a:pt x="4" y="0"/>
                    </a:lnTo>
                    <a:lnTo>
                      <a:pt x="4" y="0"/>
                    </a:lnTo>
                    <a:lnTo>
                      <a:pt x="6" y="2"/>
                    </a:lnTo>
                    <a:lnTo>
                      <a:pt x="6" y="2"/>
                    </a:lnTo>
                    <a:lnTo>
                      <a:pt x="10" y="8"/>
                    </a:lnTo>
                    <a:lnTo>
                      <a:pt x="12" y="8"/>
                    </a:lnTo>
                    <a:lnTo>
                      <a:pt x="14" y="8"/>
                    </a:lnTo>
                    <a:lnTo>
                      <a:pt x="14" y="8"/>
                    </a:lnTo>
                    <a:lnTo>
                      <a:pt x="18" y="8"/>
                    </a:lnTo>
                    <a:lnTo>
                      <a:pt x="22" y="14"/>
                    </a:lnTo>
                    <a:lnTo>
                      <a:pt x="22" y="14"/>
                    </a:lnTo>
                    <a:lnTo>
                      <a:pt x="20" y="18"/>
                    </a:lnTo>
                    <a:lnTo>
                      <a:pt x="20" y="18"/>
                    </a:lnTo>
                    <a:lnTo>
                      <a:pt x="20" y="18"/>
                    </a:lnTo>
                    <a:lnTo>
                      <a:pt x="16" y="18"/>
                    </a:lnTo>
                    <a:lnTo>
                      <a:pt x="16" y="18"/>
                    </a:lnTo>
                    <a:lnTo>
                      <a:pt x="10" y="20"/>
                    </a:lnTo>
                    <a:lnTo>
                      <a:pt x="6" y="20"/>
                    </a:lnTo>
                    <a:lnTo>
                      <a:pt x="2"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7" name="Freeform 147">
                <a:extLst>
                  <a:ext uri="{FF2B5EF4-FFF2-40B4-BE49-F238E27FC236}">
                    <a16:creationId xmlns:a16="http://schemas.microsoft.com/office/drawing/2014/main" id="{352BE769-EE12-E4CC-46C2-4067BF02A438}"/>
                  </a:ext>
                </a:extLst>
              </p:cNvPr>
              <p:cNvSpPr>
                <a:spLocks/>
              </p:cNvSpPr>
              <p:nvPr/>
            </p:nvSpPr>
            <p:spPr bwMode="auto">
              <a:xfrm>
                <a:off x="5450" y="1471"/>
                <a:ext cx="80" cy="32"/>
              </a:xfrm>
              <a:custGeom>
                <a:avLst/>
                <a:gdLst>
                  <a:gd name="T0" fmla="*/ 28 w 80"/>
                  <a:gd name="T1" fmla="*/ 2 h 32"/>
                  <a:gd name="T2" fmla="*/ 28 w 80"/>
                  <a:gd name="T3" fmla="*/ 2 h 32"/>
                  <a:gd name="T4" fmla="*/ 36 w 80"/>
                  <a:gd name="T5" fmla="*/ 6 h 32"/>
                  <a:gd name="T6" fmla="*/ 46 w 80"/>
                  <a:gd name="T7" fmla="*/ 6 h 32"/>
                  <a:gd name="T8" fmla="*/ 54 w 80"/>
                  <a:gd name="T9" fmla="*/ 2 h 32"/>
                  <a:gd name="T10" fmla="*/ 64 w 80"/>
                  <a:gd name="T11" fmla="*/ 0 h 32"/>
                  <a:gd name="T12" fmla="*/ 64 w 80"/>
                  <a:gd name="T13" fmla="*/ 0 h 32"/>
                  <a:gd name="T14" fmla="*/ 66 w 80"/>
                  <a:gd name="T15" fmla="*/ 0 h 32"/>
                  <a:gd name="T16" fmla="*/ 68 w 80"/>
                  <a:gd name="T17" fmla="*/ 2 h 32"/>
                  <a:gd name="T18" fmla="*/ 68 w 80"/>
                  <a:gd name="T19" fmla="*/ 2 h 32"/>
                  <a:gd name="T20" fmla="*/ 72 w 80"/>
                  <a:gd name="T21" fmla="*/ 6 h 32"/>
                  <a:gd name="T22" fmla="*/ 74 w 80"/>
                  <a:gd name="T23" fmla="*/ 8 h 32"/>
                  <a:gd name="T24" fmla="*/ 78 w 80"/>
                  <a:gd name="T25" fmla="*/ 10 h 32"/>
                  <a:gd name="T26" fmla="*/ 80 w 80"/>
                  <a:gd name="T27" fmla="*/ 14 h 32"/>
                  <a:gd name="T28" fmla="*/ 80 w 80"/>
                  <a:gd name="T29" fmla="*/ 14 h 32"/>
                  <a:gd name="T30" fmla="*/ 78 w 80"/>
                  <a:gd name="T31" fmla="*/ 22 h 32"/>
                  <a:gd name="T32" fmla="*/ 74 w 80"/>
                  <a:gd name="T33" fmla="*/ 28 h 32"/>
                  <a:gd name="T34" fmla="*/ 70 w 80"/>
                  <a:gd name="T35" fmla="*/ 28 h 32"/>
                  <a:gd name="T36" fmla="*/ 66 w 80"/>
                  <a:gd name="T37" fmla="*/ 24 h 32"/>
                  <a:gd name="T38" fmla="*/ 66 w 80"/>
                  <a:gd name="T39" fmla="*/ 24 h 32"/>
                  <a:gd name="T40" fmla="*/ 62 w 80"/>
                  <a:gd name="T41" fmla="*/ 18 h 32"/>
                  <a:gd name="T42" fmla="*/ 56 w 80"/>
                  <a:gd name="T43" fmla="*/ 16 h 32"/>
                  <a:gd name="T44" fmla="*/ 52 w 80"/>
                  <a:gd name="T45" fmla="*/ 18 h 32"/>
                  <a:gd name="T46" fmla="*/ 46 w 80"/>
                  <a:gd name="T47" fmla="*/ 24 h 32"/>
                  <a:gd name="T48" fmla="*/ 46 w 80"/>
                  <a:gd name="T49" fmla="*/ 24 h 32"/>
                  <a:gd name="T50" fmla="*/ 42 w 80"/>
                  <a:gd name="T51" fmla="*/ 28 h 32"/>
                  <a:gd name="T52" fmla="*/ 38 w 80"/>
                  <a:gd name="T53" fmla="*/ 30 h 32"/>
                  <a:gd name="T54" fmla="*/ 36 w 80"/>
                  <a:gd name="T55" fmla="*/ 26 h 32"/>
                  <a:gd name="T56" fmla="*/ 32 w 80"/>
                  <a:gd name="T57" fmla="*/ 18 h 32"/>
                  <a:gd name="T58" fmla="*/ 32 w 80"/>
                  <a:gd name="T59" fmla="*/ 18 h 32"/>
                  <a:gd name="T60" fmla="*/ 32 w 80"/>
                  <a:gd name="T61" fmla="*/ 20 h 32"/>
                  <a:gd name="T62" fmla="*/ 30 w 80"/>
                  <a:gd name="T63" fmla="*/ 22 h 32"/>
                  <a:gd name="T64" fmla="*/ 30 w 80"/>
                  <a:gd name="T65" fmla="*/ 28 h 32"/>
                  <a:gd name="T66" fmla="*/ 30 w 80"/>
                  <a:gd name="T67" fmla="*/ 28 h 32"/>
                  <a:gd name="T68" fmla="*/ 26 w 80"/>
                  <a:gd name="T69" fmla="*/ 32 h 32"/>
                  <a:gd name="T70" fmla="*/ 26 w 80"/>
                  <a:gd name="T71" fmla="*/ 32 h 32"/>
                  <a:gd name="T72" fmla="*/ 24 w 80"/>
                  <a:gd name="T73" fmla="*/ 30 h 32"/>
                  <a:gd name="T74" fmla="*/ 24 w 80"/>
                  <a:gd name="T75" fmla="*/ 30 h 32"/>
                  <a:gd name="T76" fmla="*/ 20 w 80"/>
                  <a:gd name="T77" fmla="*/ 22 h 32"/>
                  <a:gd name="T78" fmla="*/ 18 w 80"/>
                  <a:gd name="T79" fmla="*/ 20 h 32"/>
                  <a:gd name="T80" fmla="*/ 14 w 80"/>
                  <a:gd name="T81" fmla="*/ 22 h 32"/>
                  <a:gd name="T82" fmla="*/ 12 w 80"/>
                  <a:gd name="T83" fmla="*/ 24 h 32"/>
                  <a:gd name="T84" fmla="*/ 12 w 80"/>
                  <a:gd name="T85" fmla="*/ 24 h 32"/>
                  <a:gd name="T86" fmla="*/ 6 w 80"/>
                  <a:gd name="T87" fmla="*/ 28 h 32"/>
                  <a:gd name="T88" fmla="*/ 2 w 80"/>
                  <a:gd name="T89" fmla="*/ 28 h 32"/>
                  <a:gd name="T90" fmla="*/ 0 w 80"/>
                  <a:gd name="T91" fmla="*/ 22 h 32"/>
                  <a:gd name="T92" fmla="*/ 0 w 80"/>
                  <a:gd name="T93" fmla="*/ 22 h 32"/>
                  <a:gd name="T94" fmla="*/ 0 w 80"/>
                  <a:gd name="T95" fmla="*/ 10 h 32"/>
                  <a:gd name="T96" fmla="*/ 2 w 80"/>
                  <a:gd name="T97" fmla="*/ 4 h 32"/>
                  <a:gd name="T98" fmla="*/ 4 w 80"/>
                  <a:gd name="T99" fmla="*/ 4 h 32"/>
                  <a:gd name="T100" fmla="*/ 10 w 80"/>
                  <a:gd name="T101" fmla="*/ 6 h 32"/>
                  <a:gd name="T102" fmla="*/ 10 w 80"/>
                  <a:gd name="T103" fmla="*/ 6 h 32"/>
                  <a:gd name="T104" fmla="*/ 12 w 80"/>
                  <a:gd name="T105" fmla="*/ 6 h 32"/>
                  <a:gd name="T106" fmla="*/ 12 w 80"/>
                  <a:gd name="T107" fmla="*/ 6 h 32"/>
                  <a:gd name="T108" fmla="*/ 12 w 80"/>
                  <a:gd name="T109" fmla="*/ 6 h 32"/>
                  <a:gd name="T110" fmla="*/ 16 w 80"/>
                  <a:gd name="T111" fmla="*/ 2 h 32"/>
                  <a:gd name="T112" fmla="*/ 20 w 80"/>
                  <a:gd name="T113" fmla="*/ 2 h 32"/>
                  <a:gd name="T114" fmla="*/ 28 w 80"/>
                  <a:gd name="T115" fmla="*/ 2 h 32"/>
                  <a:gd name="T116" fmla="*/ 28 w 80"/>
                  <a:gd name="T11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32">
                    <a:moveTo>
                      <a:pt x="28" y="2"/>
                    </a:moveTo>
                    <a:lnTo>
                      <a:pt x="28" y="2"/>
                    </a:lnTo>
                    <a:lnTo>
                      <a:pt x="36" y="6"/>
                    </a:lnTo>
                    <a:lnTo>
                      <a:pt x="46" y="6"/>
                    </a:lnTo>
                    <a:lnTo>
                      <a:pt x="54" y="2"/>
                    </a:lnTo>
                    <a:lnTo>
                      <a:pt x="64" y="0"/>
                    </a:lnTo>
                    <a:lnTo>
                      <a:pt x="64" y="0"/>
                    </a:lnTo>
                    <a:lnTo>
                      <a:pt x="66" y="0"/>
                    </a:lnTo>
                    <a:lnTo>
                      <a:pt x="68" y="2"/>
                    </a:lnTo>
                    <a:lnTo>
                      <a:pt x="68" y="2"/>
                    </a:lnTo>
                    <a:lnTo>
                      <a:pt x="72" y="6"/>
                    </a:lnTo>
                    <a:lnTo>
                      <a:pt x="74" y="8"/>
                    </a:lnTo>
                    <a:lnTo>
                      <a:pt x="78" y="10"/>
                    </a:lnTo>
                    <a:lnTo>
                      <a:pt x="80" y="14"/>
                    </a:lnTo>
                    <a:lnTo>
                      <a:pt x="80" y="14"/>
                    </a:lnTo>
                    <a:lnTo>
                      <a:pt x="78" y="22"/>
                    </a:lnTo>
                    <a:lnTo>
                      <a:pt x="74" y="28"/>
                    </a:lnTo>
                    <a:lnTo>
                      <a:pt x="70" y="28"/>
                    </a:lnTo>
                    <a:lnTo>
                      <a:pt x="66" y="24"/>
                    </a:lnTo>
                    <a:lnTo>
                      <a:pt x="66" y="24"/>
                    </a:lnTo>
                    <a:lnTo>
                      <a:pt x="62" y="18"/>
                    </a:lnTo>
                    <a:lnTo>
                      <a:pt x="56" y="16"/>
                    </a:lnTo>
                    <a:lnTo>
                      <a:pt x="52" y="18"/>
                    </a:lnTo>
                    <a:lnTo>
                      <a:pt x="46" y="24"/>
                    </a:lnTo>
                    <a:lnTo>
                      <a:pt x="46" y="24"/>
                    </a:lnTo>
                    <a:lnTo>
                      <a:pt x="42" y="28"/>
                    </a:lnTo>
                    <a:lnTo>
                      <a:pt x="38" y="30"/>
                    </a:lnTo>
                    <a:lnTo>
                      <a:pt x="36" y="26"/>
                    </a:lnTo>
                    <a:lnTo>
                      <a:pt x="32" y="18"/>
                    </a:lnTo>
                    <a:lnTo>
                      <a:pt x="32" y="18"/>
                    </a:lnTo>
                    <a:lnTo>
                      <a:pt x="32" y="20"/>
                    </a:lnTo>
                    <a:lnTo>
                      <a:pt x="30" y="22"/>
                    </a:lnTo>
                    <a:lnTo>
                      <a:pt x="30" y="28"/>
                    </a:lnTo>
                    <a:lnTo>
                      <a:pt x="30" y="28"/>
                    </a:lnTo>
                    <a:lnTo>
                      <a:pt x="26" y="32"/>
                    </a:lnTo>
                    <a:lnTo>
                      <a:pt x="26" y="32"/>
                    </a:lnTo>
                    <a:lnTo>
                      <a:pt x="24" y="30"/>
                    </a:lnTo>
                    <a:lnTo>
                      <a:pt x="24" y="30"/>
                    </a:lnTo>
                    <a:lnTo>
                      <a:pt x="20" y="22"/>
                    </a:lnTo>
                    <a:lnTo>
                      <a:pt x="18" y="20"/>
                    </a:lnTo>
                    <a:lnTo>
                      <a:pt x="14" y="22"/>
                    </a:lnTo>
                    <a:lnTo>
                      <a:pt x="12" y="24"/>
                    </a:lnTo>
                    <a:lnTo>
                      <a:pt x="12" y="24"/>
                    </a:lnTo>
                    <a:lnTo>
                      <a:pt x="6" y="28"/>
                    </a:lnTo>
                    <a:lnTo>
                      <a:pt x="2" y="28"/>
                    </a:lnTo>
                    <a:lnTo>
                      <a:pt x="0" y="22"/>
                    </a:lnTo>
                    <a:lnTo>
                      <a:pt x="0" y="22"/>
                    </a:lnTo>
                    <a:lnTo>
                      <a:pt x="0" y="10"/>
                    </a:lnTo>
                    <a:lnTo>
                      <a:pt x="2" y="4"/>
                    </a:lnTo>
                    <a:lnTo>
                      <a:pt x="4" y="4"/>
                    </a:lnTo>
                    <a:lnTo>
                      <a:pt x="10" y="6"/>
                    </a:lnTo>
                    <a:lnTo>
                      <a:pt x="10" y="6"/>
                    </a:lnTo>
                    <a:lnTo>
                      <a:pt x="12" y="6"/>
                    </a:lnTo>
                    <a:lnTo>
                      <a:pt x="12" y="6"/>
                    </a:lnTo>
                    <a:lnTo>
                      <a:pt x="12" y="6"/>
                    </a:lnTo>
                    <a:lnTo>
                      <a:pt x="16" y="2"/>
                    </a:lnTo>
                    <a:lnTo>
                      <a:pt x="20" y="2"/>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8" name="Freeform 148">
                <a:extLst>
                  <a:ext uri="{FF2B5EF4-FFF2-40B4-BE49-F238E27FC236}">
                    <a16:creationId xmlns:a16="http://schemas.microsoft.com/office/drawing/2014/main" id="{4C0CAE01-06A5-F7BF-61D6-953E1E7CFDC9}"/>
                  </a:ext>
                </a:extLst>
              </p:cNvPr>
              <p:cNvSpPr>
                <a:spLocks/>
              </p:cNvSpPr>
              <p:nvPr/>
            </p:nvSpPr>
            <p:spPr bwMode="auto">
              <a:xfrm>
                <a:off x="5518" y="1469"/>
                <a:ext cx="72" cy="28"/>
              </a:xfrm>
              <a:custGeom>
                <a:avLst/>
                <a:gdLst>
                  <a:gd name="T0" fmla="*/ 12 w 72"/>
                  <a:gd name="T1" fmla="*/ 16 h 28"/>
                  <a:gd name="T2" fmla="*/ 6 w 72"/>
                  <a:gd name="T3" fmla="*/ 16 h 28"/>
                  <a:gd name="T4" fmla="*/ 0 w 72"/>
                  <a:gd name="T5" fmla="*/ 4 h 28"/>
                  <a:gd name="T6" fmla="*/ 4 w 72"/>
                  <a:gd name="T7" fmla="*/ 6 h 28"/>
                  <a:gd name="T8" fmla="*/ 12 w 72"/>
                  <a:gd name="T9" fmla="*/ 8 h 28"/>
                  <a:gd name="T10" fmla="*/ 18 w 72"/>
                  <a:gd name="T11" fmla="*/ 0 h 28"/>
                  <a:gd name="T12" fmla="*/ 18 w 72"/>
                  <a:gd name="T13" fmla="*/ 0 h 28"/>
                  <a:gd name="T14" fmla="*/ 22 w 72"/>
                  <a:gd name="T15" fmla="*/ 2 h 28"/>
                  <a:gd name="T16" fmla="*/ 22 w 72"/>
                  <a:gd name="T17" fmla="*/ 8 h 28"/>
                  <a:gd name="T18" fmla="*/ 24 w 72"/>
                  <a:gd name="T19" fmla="*/ 14 h 28"/>
                  <a:gd name="T20" fmla="*/ 28 w 72"/>
                  <a:gd name="T21" fmla="*/ 12 h 28"/>
                  <a:gd name="T22" fmla="*/ 34 w 72"/>
                  <a:gd name="T23" fmla="*/ 14 h 28"/>
                  <a:gd name="T24" fmla="*/ 36 w 72"/>
                  <a:gd name="T25" fmla="*/ 14 h 28"/>
                  <a:gd name="T26" fmla="*/ 38 w 72"/>
                  <a:gd name="T27" fmla="*/ 10 h 28"/>
                  <a:gd name="T28" fmla="*/ 36 w 72"/>
                  <a:gd name="T29" fmla="*/ 2 h 28"/>
                  <a:gd name="T30" fmla="*/ 38 w 72"/>
                  <a:gd name="T31" fmla="*/ 2 h 28"/>
                  <a:gd name="T32" fmla="*/ 46 w 72"/>
                  <a:gd name="T33" fmla="*/ 4 h 28"/>
                  <a:gd name="T34" fmla="*/ 48 w 72"/>
                  <a:gd name="T35" fmla="*/ 8 h 28"/>
                  <a:gd name="T36" fmla="*/ 54 w 72"/>
                  <a:gd name="T37" fmla="*/ 10 h 28"/>
                  <a:gd name="T38" fmla="*/ 56 w 72"/>
                  <a:gd name="T39" fmla="*/ 12 h 28"/>
                  <a:gd name="T40" fmla="*/ 60 w 72"/>
                  <a:gd name="T41" fmla="*/ 14 h 28"/>
                  <a:gd name="T42" fmla="*/ 64 w 72"/>
                  <a:gd name="T43" fmla="*/ 6 h 28"/>
                  <a:gd name="T44" fmla="*/ 68 w 72"/>
                  <a:gd name="T45" fmla="*/ 6 h 28"/>
                  <a:gd name="T46" fmla="*/ 70 w 72"/>
                  <a:gd name="T47" fmla="*/ 8 h 28"/>
                  <a:gd name="T48" fmla="*/ 70 w 72"/>
                  <a:gd name="T49" fmla="*/ 20 h 28"/>
                  <a:gd name="T50" fmla="*/ 66 w 72"/>
                  <a:gd name="T51" fmla="*/ 24 h 28"/>
                  <a:gd name="T52" fmla="*/ 58 w 72"/>
                  <a:gd name="T53" fmla="*/ 28 h 28"/>
                  <a:gd name="T54" fmla="*/ 54 w 72"/>
                  <a:gd name="T55" fmla="*/ 24 h 28"/>
                  <a:gd name="T56" fmla="*/ 50 w 72"/>
                  <a:gd name="T57" fmla="*/ 22 h 28"/>
                  <a:gd name="T58" fmla="*/ 46 w 72"/>
                  <a:gd name="T59" fmla="*/ 26 h 28"/>
                  <a:gd name="T60" fmla="*/ 34 w 72"/>
                  <a:gd name="T61" fmla="*/ 26 h 28"/>
                  <a:gd name="T62" fmla="*/ 30 w 72"/>
                  <a:gd name="T63" fmla="*/ 24 h 28"/>
                  <a:gd name="T64" fmla="*/ 24 w 72"/>
                  <a:gd name="T65" fmla="*/ 26 h 28"/>
                  <a:gd name="T66" fmla="*/ 22 w 72"/>
                  <a:gd name="T67" fmla="*/ 28 h 28"/>
                  <a:gd name="T68" fmla="*/ 12 w 72"/>
                  <a:gd name="T6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28">
                    <a:moveTo>
                      <a:pt x="12" y="16"/>
                    </a:moveTo>
                    <a:lnTo>
                      <a:pt x="12" y="16"/>
                    </a:lnTo>
                    <a:lnTo>
                      <a:pt x="8" y="16"/>
                    </a:lnTo>
                    <a:lnTo>
                      <a:pt x="6" y="16"/>
                    </a:lnTo>
                    <a:lnTo>
                      <a:pt x="2" y="12"/>
                    </a:lnTo>
                    <a:lnTo>
                      <a:pt x="0" y="4"/>
                    </a:lnTo>
                    <a:lnTo>
                      <a:pt x="0" y="4"/>
                    </a:lnTo>
                    <a:lnTo>
                      <a:pt x="4" y="6"/>
                    </a:lnTo>
                    <a:lnTo>
                      <a:pt x="10" y="8"/>
                    </a:lnTo>
                    <a:lnTo>
                      <a:pt x="12" y="8"/>
                    </a:lnTo>
                    <a:lnTo>
                      <a:pt x="14" y="6"/>
                    </a:lnTo>
                    <a:lnTo>
                      <a:pt x="18" y="0"/>
                    </a:lnTo>
                    <a:lnTo>
                      <a:pt x="18" y="0"/>
                    </a:lnTo>
                    <a:lnTo>
                      <a:pt x="18" y="0"/>
                    </a:lnTo>
                    <a:lnTo>
                      <a:pt x="20" y="0"/>
                    </a:lnTo>
                    <a:lnTo>
                      <a:pt x="22" y="2"/>
                    </a:lnTo>
                    <a:lnTo>
                      <a:pt x="22" y="8"/>
                    </a:lnTo>
                    <a:lnTo>
                      <a:pt x="22" y="8"/>
                    </a:lnTo>
                    <a:lnTo>
                      <a:pt x="22" y="12"/>
                    </a:lnTo>
                    <a:lnTo>
                      <a:pt x="24" y="14"/>
                    </a:lnTo>
                    <a:lnTo>
                      <a:pt x="24" y="14"/>
                    </a:lnTo>
                    <a:lnTo>
                      <a:pt x="28" y="12"/>
                    </a:lnTo>
                    <a:lnTo>
                      <a:pt x="30" y="12"/>
                    </a:lnTo>
                    <a:lnTo>
                      <a:pt x="34" y="14"/>
                    </a:lnTo>
                    <a:lnTo>
                      <a:pt x="36" y="14"/>
                    </a:lnTo>
                    <a:lnTo>
                      <a:pt x="36" y="14"/>
                    </a:lnTo>
                    <a:lnTo>
                      <a:pt x="38" y="12"/>
                    </a:lnTo>
                    <a:lnTo>
                      <a:pt x="38" y="10"/>
                    </a:lnTo>
                    <a:lnTo>
                      <a:pt x="36" y="6"/>
                    </a:lnTo>
                    <a:lnTo>
                      <a:pt x="36" y="2"/>
                    </a:lnTo>
                    <a:lnTo>
                      <a:pt x="36" y="2"/>
                    </a:lnTo>
                    <a:lnTo>
                      <a:pt x="38" y="2"/>
                    </a:lnTo>
                    <a:lnTo>
                      <a:pt x="42" y="2"/>
                    </a:lnTo>
                    <a:lnTo>
                      <a:pt x="46" y="4"/>
                    </a:lnTo>
                    <a:lnTo>
                      <a:pt x="46" y="4"/>
                    </a:lnTo>
                    <a:lnTo>
                      <a:pt x="48" y="8"/>
                    </a:lnTo>
                    <a:lnTo>
                      <a:pt x="52" y="10"/>
                    </a:lnTo>
                    <a:lnTo>
                      <a:pt x="54" y="10"/>
                    </a:lnTo>
                    <a:lnTo>
                      <a:pt x="56" y="12"/>
                    </a:lnTo>
                    <a:lnTo>
                      <a:pt x="56" y="12"/>
                    </a:lnTo>
                    <a:lnTo>
                      <a:pt x="58" y="14"/>
                    </a:lnTo>
                    <a:lnTo>
                      <a:pt x="60" y="14"/>
                    </a:lnTo>
                    <a:lnTo>
                      <a:pt x="60" y="14"/>
                    </a:lnTo>
                    <a:lnTo>
                      <a:pt x="64" y="6"/>
                    </a:lnTo>
                    <a:lnTo>
                      <a:pt x="66" y="6"/>
                    </a:lnTo>
                    <a:lnTo>
                      <a:pt x="68" y="6"/>
                    </a:lnTo>
                    <a:lnTo>
                      <a:pt x="68" y="6"/>
                    </a:lnTo>
                    <a:lnTo>
                      <a:pt x="70" y="8"/>
                    </a:lnTo>
                    <a:lnTo>
                      <a:pt x="72" y="12"/>
                    </a:lnTo>
                    <a:lnTo>
                      <a:pt x="70" y="20"/>
                    </a:lnTo>
                    <a:lnTo>
                      <a:pt x="70" y="20"/>
                    </a:lnTo>
                    <a:lnTo>
                      <a:pt x="66" y="24"/>
                    </a:lnTo>
                    <a:lnTo>
                      <a:pt x="62" y="28"/>
                    </a:lnTo>
                    <a:lnTo>
                      <a:pt x="58" y="28"/>
                    </a:lnTo>
                    <a:lnTo>
                      <a:pt x="54" y="24"/>
                    </a:lnTo>
                    <a:lnTo>
                      <a:pt x="54" y="24"/>
                    </a:lnTo>
                    <a:lnTo>
                      <a:pt x="52" y="22"/>
                    </a:lnTo>
                    <a:lnTo>
                      <a:pt x="50" y="22"/>
                    </a:lnTo>
                    <a:lnTo>
                      <a:pt x="46" y="26"/>
                    </a:lnTo>
                    <a:lnTo>
                      <a:pt x="46" y="26"/>
                    </a:lnTo>
                    <a:lnTo>
                      <a:pt x="40" y="28"/>
                    </a:lnTo>
                    <a:lnTo>
                      <a:pt x="34" y="26"/>
                    </a:lnTo>
                    <a:lnTo>
                      <a:pt x="34" y="26"/>
                    </a:lnTo>
                    <a:lnTo>
                      <a:pt x="30" y="24"/>
                    </a:lnTo>
                    <a:lnTo>
                      <a:pt x="28" y="24"/>
                    </a:lnTo>
                    <a:lnTo>
                      <a:pt x="24" y="26"/>
                    </a:lnTo>
                    <a:lnTo>
                      <a:pt x="24" y="26"/>
                    </a:lnTo>
                    <a:lnTo>
                      <a:pt x="22" y="28"/>
                    </a:lnTo>
                    <a:lnTo>
                      <a:pt x="18" y="26"/>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9" name="Freeform 149">
                <a:extLst>
                  <a:ext uri="{FF2B5EF4-FFF2-40B4-BE49-F238E27FC236}">
                    <a16:creationId xmlns:a16="http://schemas.microsoft.com/office/drawing/2014/main" id="{185E2B56-B93B-6BD5-10ED-CE68F2D1C3F2}"/>
                  </a:ext>
                </a:extLst>
              </p:cNvPr>
              <p:cNvSpPr>
                <a:spLocks/>
              </p:cNvSpPr>
              <p:nvPr/>
            </p:nvSpPr>
            <p:spPr bwMode="auto">
              <a:xfrm>
                <a:off x="5412" y="1465"/>
                <a:ext cx="66" cy="28"/>
              </a:xfrm>
              <a:custGeom>
                <a:avLst/>
                <a:gdLst>
                  <a:gd name="T0" fmla="*/ 66 w 66"/>
                  <a:gd name="T1" fmla="*/ 8 h 28"/>
                  <a:gd name="T2" fmla="*/ 66 w 66"/>
                  <a:gd name="T3" fmla="*/ 8 h 28"/>
                  <a:gd name="T4" fmla="*/ 64 w 66"/>
                  <a:gd name="T5" fmla="*/ 8 h 28"/>
                  <a:gd name="T6" fmla="*/ 60 w 66"/>
                  <a:gd name="T7" fmla="*/ 10 h 28"/>
                  <a:gd name="T8" fmla="*/ 56 w 66"/>
                  <a:gd name="T9" fmla="*/ 14 h 28"/>
                  <a:gd name="T10" fmla="*/ 50 w 66"/>
                  <a:gd name="T11" fmla="*/ 16 h 28"/>
                  <a:gd name="T12" fmla="*/ 46 w 66"/>
                  <a:gd name="T13" fmla="*/ 16 h 28"/>
                  <a:gd name="T14" fmla="*/ 44 w 66"/>
                  <a:gd name="T15" fmla="*/ 14 h 28"/>
                  <a:gd name="T16" fmla="*/ 44 w 66"/>
                  <a:gd name="T17" fmla="*/ 14 h 28"/>
                  <a:gd name="T18" fmla="*/ 42 w 66"/>
                  <a:gd name="T19" fmla="*/ 12 h 28"/>
                  <a:gd name="T20" fmla="*/ 42 w 66"/>
                  <a:gd name="T21" fmla="*/ 12 h 28"/>
                  <a:gd name="T22" fmla="*/ 40 w 66"/>
                  <a:gd name="T23" fmla="*/ 18 h 28"/>
                  <a:gd name="T24" fmla="*/ 40 w 66"/>
                  <a:gd name="T25" fmla="*/ 24 h 28"/>
                  <a:gd name="T26" fmla="*/ 40 w 66"/>
                  <a:gd name="T27" fmla="*/ 26 h 28"/>
                  <a:gd name="T28" fmla="*/ 38 w 66"/>
                  <a:gd name="T29" fmla="*/ 28 h 28"/>
                  <a:gd name="T30" fmla="*/ 38 w 66"/>
                  <a:gd name="T31" fmla="*/ 28 h 28"/>
                  <a:gd name="T32" fmla="*/ 36 w 66"/>
                  <a:gd name="T33" fmla="*/ 28 h 28"/>
                  <a:gd name="T34" fmla="*/ 36 w 66"/>
                  <a:gd name="T35" fmla="*/ 28 h 28"/>
                  <a:gd name="T36" fmla="*/ 36 w 66"/>
                  <a:gd name="T37" fmla="*/ 28 h 28"/>
                  <a:gd name="T38" fmla="*/ 30 w 66"/>
                  <a:gd name="T39" fmla="*/ 24 h 28"/>
                  <a:gd name="T40" fmla="*/ 26 w 66"/>
                  <a:gd name="T41" fmla="*/ 20 h 28"/>
                  <a:gd name="T42" fmla="*/ 16 w 66"/>
                  <a:gd name="T43" fmla="*/ 18 h 28"/>
                  <a:gd name="T44" fmla="*/ 16 w 66"/>
                  <a:gd name="T45" fmla="*/ 18 h 28"/>
                  <a:gd name="T46" fmla="*/ 12 w 66"/>
                  <a:gd name="T47" fmla="*/ 18 h 28"/>
                  <a:gd name="T48" fmla="*/ 10 w 66"/>
                  <a:gd name="T49" fmla="*/ 18 h 28"/>
                  <a:gd name="T50" fmla="*/ 4 w 66"/>
                  <a:gd name="T51" fmla="*/ 20 h 28"/>
                  <a:gd name="T52" fmla="*/ 4 w 66"/>
                  <a:gd name="T53" fmla="*/ 20 h 28"/>
                  <a:gd name="T54" fmla="*/ 2 w 66"/>
                  <a:gd name="T55" fmla="*/ 18 h 28"/>
                  <a:gd name="T56" fmla="*/ 0 w 66"/>
                  <a:gd name="T57" fmla="*/ 14 h 28"/>
                  <a:gd name="T58" fmla="*/ 0 w 66"/>
                  <a:gd name="T59" fmla="*/ 14 h 28"/>
                  <a:gd name="T60" fmla="*/ 2 w 66"/>
                  <a:gd name="T61" fmla="*/ 12 h 28"/>
                  <a:gd name="T62" fmla="*/ 0 w 66"/>
                  <a:gd name="T63" fmla="*/ 8 h 28"/>
                  <a:gd name="T64" fmla="*/ 0 w 66"/>
                  <a:gd name="T65" fmla="*/ 4 h 28"/>
                  <a:gd name="T66" fmla="*/ 2 w 66"/>
                  <a:gd name="T67" fmla="*/ 4 h 28"/>
                  <a:gd name="T68" fmla="*/ 4 w 66"/>
                  <a:gd name="T69" fmla="*/ 4 h 28"/>
                  <a:gd name="T70" fmla="*/ 4 w 66"/>
                  <a:gd name="T71" fmla="*/ 4 h 28"/>
                  <a:gd name="T72" fmla="*/ 4 w 66"/>
                  <a:gd name="T73" fmla="*/ 6 h 28"/>
                  <a:gd name="T74" fmla="*/ 6 w 66"/>
                  <a:gd name="T75" fmla="*/ 6 h 28"/>
                  <a:gd name="T76" fmla="*/ 8 w 66"/>
                  <a:gd name="T77" fmla="*/ 4 h 28"/>
                  <a:gd name="T78" fmla="*/ 12 w 66"/>
                  <a:gd name="T79" fmla="*/ 2 h 28"/>
                  <a:gd name="T80" fmla="*/ 12 w 66"/>
                  <a:gd name="T81" fmla="*/ 0 h 28"/>
                  <a:gd name="T82" fmla="*/ 12 w 66"/>
                  <a:gd name="T83" fmla="*/ 0 h 28"/>
                  <a:gd name="T84" fmla="*/ 16 w 66"/>
                  <a:gd name="T85" fmla="*/ 2 h 28"/>
                  <a:gd name="T86" fmla="*/ 20 w 66"/>
                  <a:gd name="T87" fmla="*/ 4 h 28"/>
                  <a:gd name="T88" fmla="*/ 28 w 66"/>
                  <a:gd name="T89" fmla="*/ 2 h 28"/>
                  <a:gd name="T90" fmla="*/ 28 w 66"/>
                  <a:gd name="T91" fmla="*/ 2 h 28"/>
                  <a:gd name="T92" fmla="*/ 40 w 66"/>
                  <a:gd name="T93" fmla="*/ 4 h 28"/>
                  <a:gd name="T94" fmla="*/ 50 w 66"/>
                  <a:gd name="T95" fmla="*/ 2 h 28"/>
                  <a:gd name="T96" fmla="*/ 50 w 66"/>
                  <a:gd name="T97" fmla="*/ 2 h 28"/>
                  <a:gd name="T98" fmla="*/ 54 w 66"/>
                  <a:gd name="T99" fmla="*/ 4 h 28"/>
                  <a:gd name="T100" fmla="*/ 56 w 66"/>
                  <a:gd name="T101" fmla="*/ 4 h 28"/>
                  <a:gd name="T102" fmla="*/ 60 w 66"/>
                  <a:gd name="T103" fmla="*/ 4 h 28"/>
                  <a:gd name="T104" fmla="*/ 62 w 66"/>
                  <a:gd name="T105" fmla="*/ 6 h 28"/>
                  <a:gd name="T106" fmla="*/ 62 w 66"/>
                  <a:gd name="T107" fmla="*/ 6 h 28"/>
                  <a:gd name="T108" fmla="*/ 66 w 66"/>
                  <a:gd name="T109" fmla="*/ 8 h 28"/>
                  <a:gd name="T110" fmla="*/ 66 w 66"/>
                  <a:gd name="T11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28">
                    <a:moveTo>
                      <a:pt x="66" y="8"/>
                    </a:moveTo>
                    <a:lnTo>
                      <a:pt x="66" y="8"/>
                    </a:lnTo>
                    <a:lnTo>
                      <a:pt x="64" y="8"/>
                    </a:lnTo>
                    <a:lnTo>
                      <a:pt x="60" y="10"/>
                    </a:lnTo>
                    <a:lnTo>
                      <a:pt x="56" y="14"/>
                    </a:lnTo>
                    <a:lnTo>
                      <a:pt x="50" y="16"/>
                    </a:lnTo>
                    <a:lnTo>
                      <a:pt x="46" y="16"/>
                    </a:lnTo>
                    <a:lnTo>
                      <a:pt x="44" y="14"/>
                    </a:lnTo>
                    <a:lnTo>
                      <a:pt x="44" y="14"/>
                    </a:lnTo>
                    <a:lnTo>
                      <a:pt x="42" y="12"/>
                    </a:lnTo>
                    <a:lnTo>
                      <a:pt x="42" y="12"/>
                    </a:lnTo>
                    <a:lnTo>
                      <a:pt x="40" y="18"/>
                    </a:lnTo>
                    <a:lnTo>
                      <a:pt x="40" y="24"/>
                    </a:lnTo>
                    <a:lnTo>
                      <a:pt x="40" y="26"/>
                    </a:lnTo>
                    <a:lnTo>
                      <a:pt x="38" y="28"/>
                    </a:lnTo>
                    <a:lnTo>
                      <a:pt x="38" y="28"/>
                    </a:lnTo>
                    <a:lnTo>
                      <a:pt x="36" y="28"/>
                    </a:lnTo>
                    <a:lnTo>
                      <a:pt x="36" y="28"/>
                    </a:lnTo>
                    <a:lnTo>
                      <a:pt x="36" y="28"/>
                    </a:lnTo>
                    <a:lnTo>
                      <a:pt x="30" y="24"/>
                    </a:lnTo>
                    <a:lnTo>
                      <a:pt x="26" y="20"/>
                    </a:lnTo>
                    <a:lnTo>
                      <a:pt x="16" y="18"/>
                    </a:lnTo>
                    <a:lnTo>
                      <a:pt x="16" y="18"/>
                    </a:lnTo>
                    <a:lnTo>
                      <a:pt x="12" y="18"/>
                    </a:lnTo>
                    <a:lnTo>
                      <a:pt x="10" y="18"/>
                    </a:lnTo>
                    <a:lnTo>
                      <a:pt x="4" y="20"/>
                    </a:lnTo>
                    <a:lnTo>
                      <a:pt x="4" y="20"/>
                    </a:lnTo>
                    <a:lnTo>
                      <a:pt x="2" y="18"/>
                    </a:lnTo>
                    <a:lnTo>
                      <a:pt x="0" y="14"/>
                    </a:lnTo>
                    <a:lnTo>
                      <a:pt x="0" y="14"/>
                    </a:lnTo>
                    <a:lnTo>
                      <a:pt x="2" y="12"/>
                    </a:lnTo>
                    <a:lnTo>
                      <a:pt x="0" y="8"/>
                    </a:lnTo>
                    <a:lnTo>
                      <a:pt x="0" y="4"/>
                    </a:lnTo>
                    <a:lnTo>
                      <a:pt x="2" y="4"/>
                    </a:lnTo>
                    <a:lnTo>
                      <a:pt x="4" y="4"/>
                    </a:lnTo>
                    <a:lnTo>
                      <a:pt x="4" y="4"/>
                    </a:lnTo>
                    <a:lnTo>
                      <a:pt x="4" y="6"/>
                    </a:lnTo>
                    <a:lnTo>
                      <a:pt x="6" y="6"/>
                    </a:lnTo>
                    <a:lnTo>
                      <a:pt x="8" y="4"/>
                    </a:lnTo>
                    <a:lnTo>
                      <a:pt x="12" y="2"/>
                    </a:lnTo>
                    <a:lnTo>
                      <a:pt x="12" y="0"/>
                    </a:lnTo>
                    <a:lnTo>
                      <a:pt x="12" y="0"/>
                    </a:lnTo>
                    <a:lnTo>
                      <a:pt x="16" y="2"/>
                    </a:lnTo>
                    <a:lnTo>
                      <a:pt x="20" y="4"/>
                    </a:lnTo>
                    <a:lnTo>
                      <a:pt x="28" y="2"/>
                    </a:lnTo>
                    <a:lnTo>
                      <a:pt x="28" y="2"/>
                    </a:lnTo>
                    <a:lnTo>
                      <a:pt x="40" y="4"/>
                    </a:lnTo>
                    <a:lnTo>
                      <a:pt x="50" y="2"/>
                    </a:lnTo>
                    <a:lnTo>
                      <a:pt x="50" y="2"/>
                    </a:lnTo>
                    <a:lnTo>
                      <a:pt x="54" y="4"/>
                    </a:lnTo>
                    <a:lnTo>
                      <a:pt x="56" y="4"/>
                    </a:lnTo>
                    <a:lnTo>
                      <a:pt x="60" y="4"/>
                    </a:lnTo>
                    <a:lnTo>
                      <a:pt x="62" y="6"/>
                    </a:lnTo>
                    <a:lnTo>
                      <a:pt x="62" y="6"/>
                    </a:lnTo>
                    <a:lnTo>
                      <a:pt x="66" y="8"/>
                    </a:lnTo>
                    <a:lnTo>
                      <a:pt x="6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0" name="Freeform 150">
                <a:extLst>
                  <a:ext uri="{FF2B5EF4-FFF2-40B4-BE49-F238E27FC236}">
                    <a16:creationId xmlns:a16="http://schemas.microsoft.com/office/drawing/2014/main" id="{D9DD93FF-779B-23EC-C56C-E6A5DA949868}"/>
                  </a:ext>
                </a:extLst>
              </p:cNvPr>
              <p:cNvSpPr>
                <a:spLocks/>
              </p:cNvSpPr>
              <p:nvPr/>
            </p:nvSpPr>
            <p:spPr bwMode="auto">
              <a:xfrm>
                <a:off x="5576" y="1469"/>
                <a:ext cx="30" cy="26"/>
              </a:xfrm>
              <a:custGeom>
                <a:avLst/>
                <a:gdLst>
                  <a:gd name="T0" fmla="*/ 12 w 30"/>
                  <a:gd name="T1" fmla="*/ 20 h 26"/>
                  <a:gd name="T2" fmla="*/ 12 w 30"/>
                  <a:gd name="T3" fmla="*/ 20 h 26"/>
                  <a:gd name="T4" fmla="*/ 12 w 30"/>
                  <a:gd name="T5" fmla="*/ 10 h 26"/>
                  <a:gd name="T6" fmla="*/ 10 w 30"/>
                  <a:gd name="T7" fmla="*/ 8 h 26"/>
                  <a:gd name="T8" fmla="*/ 8 w 30"/>
                  <a:gd name="T9" fmla="*/ 8 h 26"/>
                  <a:gd name="T10" fmla="*/ 6 w 30"/>
                  <a:gd name="T11" fmla="*/ 12 h 26"/>
                  <a:gd name="T12" fmla="*/ 6 w 30"/>
                  <a:gd name="T13" fmla="*/ 12 h 26"/>
                  <a:gd name="T14" fmla="*/ 4 w 30"/>
                  <a:gd name="T15" fmla="*/ 16 h 26"/>
                  <a:gd name="T16" fmla="*/ 2 w 30"/>
                  <a:gd name="T17" fmla="*/ 18 h 26"/>
                  <a:gd name="T18" fmla="*/ 0 w 30"/>
                  <a:gd name="T19" fmla="*/ 20 h 26"/>
                  <a:gd name="T20" fmla="*/ 0 w 30"/>
                  <a:gd name="T21" fmla="*/ 20 h 26"/>
                  <a:gd name="T22" fmla="*/ 0 w 30"/>
                  <a:gd name="T23" fmla="*/ 10 h 26"/>
                  <a:gd name="T24" fmla="*/ 4 w 30"/>
                  <a:gd name="T25" fmla="*/ 4 h 26"/>
                  <a:gd name="T26" fmla="*/ 4 w 30"/>
                  <a:gd name="T27" fmla="*/ 4 h 26"/>
                  <a:gd name="T28" fmla="*/ 4 w 30"/>
                  <a:gd name="T29" fmla="*/ 2 h 26"/>
                  <a:gd name="T30" fmla="*/ 6 w 30"/>
                  <a:gd name="T31" fmla="*/ 0 h 26"/>
                  <a:gd name="T32" fmla="*/ 6 w 30"/>
                  <a:gd name="T33" fmla="*/ 0 h 26"/>
                  <a:gd name="T34" fmla="*/ 12 w 30"/>
                  <a:gd name="T35" fmla="*/ 4 h 26"/>
                  <a:gd name="T36" fmla="*/ 16 w 30"/>
                  <a:gd name="T37" fmla="*/ 6 h 26"/>
                  <a:gd name="T38" fmla="*/ 22 w 30"/>
                  <a:gd name="T39" fmla="*/ 8 h 26"/>
                  <a:gd name="T40" fmla="*/ 26 w 30"/>
                  <a:gd name="T41" fmla="*/ 6 h 26"/>
                  <a:gd name="T42" fmla="*/ 26 w 30"/>
                  <a:gd name="T43" fmla="*/ 6 h 26"/>
                  <a:gd name="T44" fmla="*/ 28 w 30"/>
                  <a:gd name="T45" fmla="*/ 6 h 26"/>
                  <a:gd name="T46" fmla="*/ 30 w 30"/>
                  <a:gd name="T47" fmla="*/ 12 h 26"/>
                  <a:gd name="T48" fmla="*/ 30 w 30"/>
                  <a:gd name="T49" fmla="*/ 12 h 26"/>
                  <a:gd name="T50" fmla="*/ 22 w 30"/>
                  <a:gd name="T51" fmla="*/ 20 h 26"/>
                  <a:gd name="T52" fmla="*/ 16 w 30"/>
                  <a:gd name="T53" fmla="*/ 26 h 26"/>
                  <a:gd name="T54" fmla="*/ 16 w 30"/>
                  <a:gd name="T55" fmla="*/ 26 h 26"/>
                  <a:gd name="T56" fmla="*/ 14 w 30"/>
                  <a:gd name="T57" fmla="*/ 24 h 26"/>
                  <a:gd name="T58" fmla="*/ 12 w 30"/>
                  <a:gd name="T59" fmla="*/ 20 h 26"/>
                  <a:gd name="T60" fmla="*/ 12 w 30"/>
                  <a:gd name="T6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26">
                    <a:moveTo>
                      <a:pt x="12" y="20"/>
                    </a:moveTo>
                    <a:lnTo>
                      <a:pt x="12" y="20"/>
                    </a:lnTo>
                    <a:lnTo>
                      <a:pt x="12" y="10"/>
                    </a:lnTo>
                    <a:lnTo>
                      <a:pt x="10" y="8"/>
                    </a:lnTo>
                    <a:lnTo>
                      <a:pt x="8" y="8"/>
                    </a:lnTo>
                    <a:lnTo>
                      <a:pt x="6" y="12"/>
                    </a:lnTo>
                    <a:lnTo>
                      <a:pt x="6" y="12"/>
                    </a:lnTo>
                    <a:lnTo>
                      <a:pt x="4" y="16"/>
                    </a:lnTo>
                    <a:lnTo>
                      <a:pt x="2" y="18"/>
                    </a:lnTo>
                    <a:lnTo>
                      <a:pt x="0" y="20"/>
                    </a:lnTo>
                    <a:lnTo>
                      <a:pt x="0" y="20"/>
                    </a:lnTo>
                    <a:lnTo>
                      <a:pt x="0" y="10"/>
                    </a:lnTo>
                    <a:lnTo>
                      <a:pt x="4" y="4"/>
                    </a:lnTo>
                    <a:lnTo>
                      <a:pt x="4" y="4"/>
                    </a:lnTo>
                    <a:lnTo>
                      <a:pt x="4" y="2"/>
                    </a:lnTo>
                    <a:lnTo>
                      <a:pt x="6" y="0"/>
                    </a:lnTo>
                    <a:lnTo>
                      <a:pt x="6" y="0"/>
                    </a:lnTo>
                    <a:lnTo>
                      <a:pt x="12" y="4"/>
                    </a:lnTo>
                    <a:lnTo>
                      <a:pt x="16" y="6"/>
                    </a:lnTo>
                    <a:lnTo>
                      <a:pt x="22" y="8"/>
                    </a:lnTo>
                    <a:lnTo>
                      <a:pt x="26" y="6"/>
                    </a:lnTo>
                    <a:lnTo>
                      <a:pt x="26" y="6"/>
                    </a:lnTo>
                    <a:lnTo>
                      <a:pt x="28" y="6"/>
                    </a:lnTo>
                    <a:lnTo>
                      <a:pt x="30" y="12"/>
                    </a:lnTo>
                    <a:lnTo>
                      <a:pt x="30" y="12"/>
                    </a:lnTo>
                    <a:lnTo>
                      <a:pt x="22" y="20"/>
                    </a:lnTo>
                    <a:lnTo>
                      <a:pt x="16" y="26"/>
                    </a:lnTo>
                    <a:lnTo>
                      <a:pt x="16" y="26"/>
                    </a:lnTo>
                    <a:lnTo>
                      <a:pt x="14" y="24"/>
                    </a:lnTo>
                    <a:lnTo>
                      <a:pt x="12" y="20"/>
                    </a:lnTo>
                    <a:lnTo>
                      <a:pt x="1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1" name="Freeform 151">
                <a:extLst>
                  <a:ext uri="{FF2B5EF4-FFF2-40B4-BE49-F238E27FC236}">
                    <a16:creationId xmlns:a16="http://schemas.microsoft.com/office/drawing/2014/main" id="{D1A7BA9E-C12D-AFA9-969B-669C981160C0}"/>
                  </a:ext>
                </a:extLst>
              </p:cNvPr>
              <p:cNvSpPr>
                <a:spLocks/>
              </p:cNvSpPr>
              <p:nvPr/>
            </p:nvSpPr>
            <p:spPr bwMode="auto">
              <a:xfrm>
                <a:off x="5564" y="1465"/>
                <a:ext cx="12" cy="20"/>
              </a:xfrm>
              <a:custGeom>
                <a:avLst/>
                <a:gdLst>
                  <a:gd name="T0" fmla="*/ 10 w 12"/>
                  <a:gd name="T1" fmla="*/ 20 h 20"/>
                  <a:gd name="T2" fmla="*/ 10 w 12"/>
                  <a:gd name="T3" fmla="*/ 20 h 20"/>
                  <a:gd name="T4" fmla="*/ 8 w 12"/>
                  <a:gd name="T5" fmla="*/ 18 h 20"/>
                  <a:gd name="T6" fmla="*/ 4 w 12"/>
                  <a:gd name="T7" fmla="*/ 16 h 20"/>
                  <a:gd name="T8" fmla="*/ 2 w 12"/>
                  <a:gd name="T9" fmla="*/ 14 h 20"/>
                  <a:gd name="T10" fmla="*/ 0 w 12"/>
                  <a:gd name="T11" fmla="*/ 8 h 20"/>
                  <a:gd name="T12" fmla="*/ 0 w 12"/>
                  <a:gd name="T13" fmla="*/ 8 h 20"/>
                  <a:gd name="T14" fmla="*/ 2 w 12"/>
                  <a:gd name="T15" fmla="*/ 8 h 20"/>
                  <a:gd name="T16" fmla="*/ 2 w 12"/>
                  <a:gd name="T17" fmla="*/ 8 h 20"/>
                  <a:gd name="T18" fmla="*/ 4 w 12"/>
                  <a:gd name="T19" fmla="*/ 10 h 20"/>
                  <a:gd name="T20" fmla="*/ 4 w 12"/>
                  <a:gd name="T21" fmla="*/ 12 h 20"/>
                  <a:gd name="T22" fmla="*/ 6 w 12"/>
                  <a:gd name="T23" fmla="*/ 12 h 20"/>
                  <a:gd name="T24" fmla="*/ 6 w 12"/>
                  <a:gd name="T25" fmla="*/ 4 h 20"/>
                  <a:gd name="T26" fmla="*/ 6 w 12"/>
                  <a:gd name="T27" fmla="*/ 4 h 20"/>
                  <a:gd name="T28" fmla="*/ 6 w 12"/>
                  <a:gd name="T29" fmla="*/ 2 h 20"/>
                  <a:gd name="T30" fmla="*/ 8 w 12"/>
                  <a:gd name="T31" fmla="*/ 0 h 20"/>
                  <a:gd name="T32" fmla="*/ 10 w 12"/>
                  <a:gd name="T33" fmla="*/ 2 h 20"/>
                  <a:gd name="T34" fmla="*/ 12 w 12"/>
                  <a:gd name="T35" fmla="*/ 8 h 20"/>
                  <a:gd name="T36" fmla="*/ 12 w 12"/>
                  <a:gd name="T37" fmla="*/ 8 h 20"/>
                  <a:gd name="T38" fmla="*/ 12 w 12"/>
                  <a:gd name="T39" fmla="*/ 16 h 20"/>
                  <a:gd name="T40" fmla="*/ 10 w 12"/>
                  <a:gd name="T41" fmla="*/ 20 h 20"/>
                  <a:gd name="T42" fmla="*/ 10 w 12"/>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10" y="20"/>
                    </a:moveTo>
                    <a:lnTo>
                      <a:pt x="10" y="20"/>
                    </a:lnTo>
                    <a:lnTo>
                      <a:pt x="8" y="18"/>
                    </a:lnTo>
                    <a:lnTo>
                      <a:pt x="4" y="16"/>
                    </a:lnTo>
                    <a:lnTo>
                      <a:pt x="2" y="14"/>
                    </a:lnTo>
                    <a:lnTo>
                      <a:pt x="0" y="8"/>
                    </a:lnTo>
                    <a:lnTo>
                      <a:pt x="0" y="8"/>
                    </a:lnTo>
                    <a:lnTo>
                      <a:pt x="2" y="8"/>
                    </a:lnTo>
                    <a:lnTo>
                      <a:pt x="2" y="8"/>
                    </a:lnTo>
                    <a:lnTo>
                      <a:pt x="4" y="10"/>
                    </a:lnTo>
                    <a:lnTo>
                      <a:pt x="4" y="12"/>
                    </a:lnTo>
                    <a:lnTo>
                      <a:pt x="6" y="12"/>
                    </a:lnTo>
                    <a:lnTo>
                      <a:pt x="6" y="4"/>
                    </a:lnTo>
                    <a:lnTo>
                      <a:pt x="6" y="4"/>
                    </a:lnTo>
                    <a:lnTo>
                      <a:pt x="6" y="2"/>
                    </a:lnTo>
                    <a:lnTo>
                      <a:pt x="8" y="0"/>
                    </a:lnTo>
                    <a:lnTo>
                      <a:pt x="10" y="2"/>
                    </a:lnTo>
                    <a:lnTo>
                      <a:pt x="12" y="8"/>
                    </a:lnTo>
                    <a:lnTo>
                      <a:pt x="12" y="8"/>
                    </a:lnTo>
                    <a:lnTo>
                      <a:pt x="12" y="16"/>
                    </a:lnTo>
                    <a:lnTo>
                      <a:pt x="10" y="2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2" name="Freeform 152">
                <a:extLst>
                  <a:ext uri="{FF2B5EF4-FFF2-40B4-BE49-F238E27FC236}">
                    <a16:creationId xmlns:a16="http://schemas.microsoft.com/office/drawing/2014/main" id="{34784609-D71C-DE4A-19CB-57D56379E8A5}"/>
                  </a:ext>
                </a:extLst>
              </p:cNvPr>
              <p:cNvSpPr>
                <a:spLocks/>
              </p:cNvSpPr>
              <p:nvPr/>
            </p:nvSpPr>
            <p:spPr bwMode="auto">
              <a:xfrm>
                <a:off x="5574" y="1473"/>
                <a:ext cx="6" cy="16"/>
              </a:xfrm>
              <a:custGeom>
                <a:avLst/>
                <a:gdLst>
                  <a:gd name="T0" fmla="*/ 0 w 6"/>
                  <a:gd name="T1" fmla="*/ 12 h 16"/>
                  <a:gd name="T2" fmla="*/ 0 w 6"/>
                  <a:gd name="T3" fmla="*/ 12 h 16"/>
                  <a:gd name="T4" fmla="*/ 0 w 6"/>
                  <a:gd name="T5" fmla="*/ 6 h 16"/>
                  <a:gd name="T6" fmla="*/ 2 w 6"/>
                  <a:gd name="T7" fmla="*/ 0 h 16"/>
                  <a:gd name="T8" fmla="*/ 2 w 6"/>
                  <a:gd name="T9" fmla="*/ 0 h 16"/>
                  <a:gd name="T10" fmla="*/ 6 w 6"/>
                  <a:gd name="T11" fmla="*/ 0 h 16"/>
                  <a:gd name="T12" fmla="*/ 6 w 6"/>
                  <a:gd name="T13" fmla="*/ 0 h 16"/>
                  <a:gd name="T14" fmla="*/ 2 w 6"/>
                  <a:gd name="T15" fmla="*/ 16 h 16"/>
                  <a:gd name="T16" fmla="*/ 2 w 6"/>
                  <a:gd name="T17" fmla="*/ 16 h 16"/>
                  <a:gd name="T18" fmla="*/ 0 w 6"/>
                  <a:gd name="T19" fmla="*/ 14 h 16"/>
                  <a:gd name="T20" fmla="*/ 0 w 6"/>
                  <a:gd name="T21" fmla="*/ 12 h 16"/>
                  <a:gd name="T22" fmla="*/ 0 w 6"/>
                  <a:gd name="T2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0" y="12"/>
                    </a:moveTo>
                    <a:lnTo>
                      <a:pt x="0" y="12"/>
                    </a:lnTo>
                    <a:lnTo>
                      <a:pt x="0" y="6"/>
                    </a:lnTo>
                    <a:lnTo>
                      <a:pt x="2" y="0"/>
                    </a:lnTo>
                    <a:lnTo>
                      <a:pt x="2" y="0"/>
                    </a:lnTo>
                    <a:lnTo>
                      <a:pt x="6" y="0"/>
                    </a:lnTo>
                    <a:lnTo>
                      <a:pt x="6" y="0"/>
                    </a:lnTo>
                    <a:lnTo>
                      <a:pt x="2" y="16"/>
                    </a:lnTo>
                    <a:lnTo>
                      <a:pt x="2" y="16"/>
                    </a:lnTo>
                    <a:lnTo>
                      <a:pt x="0" y="14"/>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3" name="Freeform 153">
                <a:extLst>
                  <a:ext uri="{FF2B5EF4-FFF2-40B4-BE49-F238E27FC236}">
                    <a16:creationId xmlns:a16="http://schemas.microsoft.com/office/drawing/2014/main" id="{439B3762-3B89-6D1B-5A9F-041A7CDCCE38}"/>
                  </a:ext>
                </a:extLst>
              </p:cNvPr>
              <p:cNvSpPr>
                <a:spLocks/>
              </p:cNvSpPr>
              <p:nvPr/>
            </p:nvSpPr>
            <p:spPr bwMode="auto">
              <a:xfrm>
                <a:off x="1746" y="2793"/>
                <a:ext cx="44" cy="42"/>
              </a:xfrm>
              <a:custGeom>
                <a:avLst/>
                <a:gdLst>
                  <a:gd name="T0" fmla="*/ 24 w 44"/>
                  <a:gd name="T1" fmla="*/ 36 h 42"/>
                  <a:gd name="T2" fmla="*/ 24 w 44"/>
                  <a:gd name="T3" fmla="*/ 36 h 42"/>
                  <a:gd name="T4" fmla="*/ 20 w 44"/>
                  <a:gd name="T5" fmla="*/ 38 h 42"/>
                  <a:gd name="T6" fmla="*/ 20 w 44"/>
                  <a:gd name="T7" fmla="*/ 36 h 42"/>
                  <a:gd name="T8" fmla="*/ 16 w 44"/>
                  <a:gd name="T9" fmla="*/ 30 h 42"/>
                  <a:gd name="T10" fmla="*/ 16 w 44"/>
                  <a:gd name="T11" fmla="*/ 30 h 42"/>
                  <a:gd name="T12" fmla="*/ 10 w 44"/>
                  <a:gd name="T13" fmla="*/ 28 h 42"/>
                  <a:gd name="T14" fmla="*/ 4 w 44"/>
                  <a:gd name="T15" fmla="*/ 22 h 42"/>
                  <a:gd name="T16" fmla="*/ 4 w 44"/>
                  <a:gd name="T17" fmla="*/ 22 h 42"/>
                  <a:gd name="T18" fmla="*/ 2 w 44"/>
                  <a:gd name="T19" fmla="*/ 18 h 42"/>
                  <a:gd name="T20" fmla="*/ 0 w 44"/>
                  <a:gd name="T21" fmla="*/ 12 h 42"/>
                  <a:gd name="T22" fmla="*/ 0 w 44"/>
                  <a:gd name="T23" fmla="*/ 12 h 42"/>
                  <a:gd name="T24" fmla="*/ 0 w 44"/>
                  <a:gd name="T25" fmla="*/ 4 h 42"/>
                  <a:gd name="T26" fmla="*/ 0 w 44"/>
                  <a:gd name="T27" fmla="*/ 4 h 42"/>
                  <a:gd name="T28" fmla="*/ 4 w 44"/>
                  <a:gd name="T29" fmla="*/ 0 h 42"/>
                  <a:gd name="T30" fmla="*/ 6 w 44"/>
                  <a:gd name="T31" fmla="*/ 0 h 42"/>
                  <a:gd name="T32" fmla="*/ 6 w 44"/>
                  <a:gd name="T33" fmla="*/ 0 h 42"/>
                  <a:gd name="T34" fmla="*/ 8 w 44"/>
                  <a:gd name="T35" fmla="*/ 2 h 42"/>
                  <a:gd name="T36" fmla="*/ 8 w 44"/>
                  <a:gd name="T37" fmla="*/ 2 h 42"/>
                  <a:gd name="T38" fmla="*/ 12 w 44"/>
                  <a:gd name="T39" fmla="*/ 0 h 42"/>
                  <a:gd name="T40" fmla="*/ 14 w 44"/>
                  <a:gd name="T41" fmla="*/ 2 h 42"/>
                  <a:gd name="T42" fmla="*/ 18 w 44"/>
                  <a:gd name="T43" fmla="*/ 4 h 42"/>
                  <a:gd name="T44" fmla="*/ 22 w 44"/>
                  <a:gd name="T45" fmla="*/ 2 h 42"/>
                  <a:gd name="T46" fmla="*/ 22 w 44"/>
                  <a:gd name="T47" fmla="*/ 2 h 42"/>
                  <a:gd name="T48" fmla="*/ 24 w 44"/>
                  <a:gd name="T49" fmla="*/ 2 h 42"/>
                  <a:gd name="T50" fmla="*/ 24 w 44"/>
                  <a:gd name="T51" fmla="*/ 2 h 42"/>
                  <a:gd name="T52" fmla="*/ 26 w 44"/>
                  <a:gd name="T53" fmla="*/ 6 h 42"/>
                  <a:gd name="T54" fmla="*/ 30 w 44"/>
                  <a:gd name="T55" fmla="*/ 6 h 42"/>
                  <a:gd name="T56" fmla="*/ 34 w 44"/>
                  <a:gd name="T57" fmla="*/ 6 h 42"/>
                  <a:gd name="T58" fmla="*/ 36 w 44"/>
                  <a:gd name="T59" fmla="*/ 2 h 42"/>
                  <a:gd name="T60" fmla="*/ 36 w 44"/>
                  <a:gd name="T61" fmla="*/ 2 h 42"/>
                  <a:gd name="T62" fmla="*/ 40 w 44"/>
                  <a:gd name="T63" fmla="*/ 2 h 42"/>
                  <a:gd name="T64" fmla="*/ 42 w 44"/>
                  <a:gd name="T65" fmla="*/ 6 h 42"/>
                  <a:gd name="T66" fmla="*/ 42 w 44"/>
                  <a:gd name="T67" fmla="*/ 6 h 42"/>
                  <a:gd name="T68" fmla="*/ 44 w 44"/>
                  <a:gd name="T69" fmla="*/ 16 h 42"/>
                  <a:gd name="T70" fmla="*/ 44 w 44"/>
                  <a:gd name="T71" fmla="*/ 20 h 42"/>
                  <a:gd name="T72" fmla="*/ 44 w 44"/>
                  <a:gd name="T73" fmla="*/ 26 h 42"/>
                  <a:gd name="T74" fmla="*/ 44 w 44"/>
                  <a:gd name="T75" fmla="*/ 26 h 42"/>
                  <a:gd name="T76" fmla="*/ 40 w 44"/>
                  <a:gd name="T77" fmla="*/ 24 h 42"/>
                  <a:gd name="T78" fmla="*/ 38 w 44"/>
                  <a:gd name="T79" fmla="*/ 22 h 42"/>
                  <a:gd name="T80" fmla="*/ 36 w 44"/>
                  <a:gd name="T81" fmla="*/ 24 h 42"/>
                  <a:gd name="T82" fmla="*/ 36 w 44"/>
                  <a:gd name="T83" fmla="*/ 26 h 42"/>
                  <a:gd name="T84" fmla="*/ 32 w 44"/>
                  <a:gd name="T85" fmla="*/ 34 h 42"/>
                  <a:gd name="T86" fmla="*/ 30 w 44"/>
                  <a:gd name="T87" fmla="*/ 42 h 42"/>
                  <a:gd name="T88" fmla="*/ 30 w 44"/>
                  <a:gd name="T89" fmla="*/ 42 h 42"/>
                  <a:gd name="T90" fmla="*/ 28 w 44"/>
                  <a:gd name="T91" fmla="*/ 42 h 42"/>
                  <a:gd name="T92" fmla="*/ 26 w 44"/>
                  <a:gd name="T93" fmla="*/ 40 h 42"/>
                  <a:gd name="T94" fmla="*/ 26 w 44"/>
                  <a:gd name="T95" fmla="*/ 40 h 42"/>
                  <a:gd name="T96" fmla="*/ 26 w 44"/>
                  <a:gd name="T97" fmla="*/ 40 h 42"/>
                  <a:gd name="T98" fmla="*/ 26 w 44"/>
                  <a:gd name="T99" fmla="*/ 36 h 42"/>
                  <a:gd name="T100" fmla="*/ 26 w 44"/>
                  <a:gd name="T101" fmla="*/ 36 h 42"/>
                  <a:gd name="T102" fmla="*/ 24 w 44"/>
                  <a:gd name="T103" fmla="*/ 32 h 42"/>
                  <a:gd name="T104" fmla="*/ 24 w 44"/>
                  <a:gd name="T105" fmla="*/ 30 h 42"/>
                  <a:gd name="T106" fmla="*/ 24 w 44"/>
                  <a:gd name="T107" fmla="*/ 30 h 42"/>
                  <a:gd name="T108" fmla="*/ 24 w 44"/>
                  <a:gd name="T109" fmla="*/ 32 h 42"/>
                  <a:gd name="T110" fmla="*/ 24 w 44"/>
                  <a:gd name="T111" fmla="*/ 36 h 42"/>
                  <a:gd name="T112" fmla="*/ 24 w 44"/>
                  <a:gd name="T113"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42">
                    <a:moveTo>
                      <a:pt x="24" y="36"/>
                    </a:moveTo>
                    <a:lnTo>
                      <a:pt x="24" y="36"/>
                    </a:lnTo>
                    <a:lnTo>
                      <a:pt x="20" y="38"/>
                    </a:lnTo>
                    <a:lnTo>
                      <a:pt x="20" y="36"/>
                    </a:lnTo>
                    <a:lnTo>
                      <a:pt x="16" y="30"/>
                    </a:lnTo>
                    <a:lnTo>
                      <a:pt x="16" y="30"/>
                    </a:lnTo>
                    <a:lnTo>
                      <a:pt x="10" y="28"/>
                    </a:lnTo>
                    <a:lnTo>
                      <a:pt x="4" y="22"/>
                    </a:lnTo>
                    <a:lnTo>
                      <a:pt x="4" y="22"/>
                    </a:lnTo>
                    <a:lnTo>
                      <a:pt x="2" y="18"/>
                    </a:lnTo>
                    <a:lnTo>
                      <a:pt x="0" y="12"/>
                    </a:lnTo>
                    <a:lnTo>
                      <a:pt x="0" y="12"/>
                    </a:lnTo>
                    <a:lnTo>
                      <a:pt x="0" y="4"/>
                    </a:lnTo>
                    <a:lnTo>
                      <a:pt x="0" y="4"/>
                    </a:lnTo>
                    <a:lnTo>
                      <a:pt x="4" y="0"/>
                    </a:lnTo>
                    <a:lnTo>
                      <a:pt x="6" y="0"/>
                    </a:lnTo>
                    <a:lnTo>
                      <a:pt x="6" y="0"/>
                    </a:lnTo>
                    <a:lnTo>
                      <a:pt x="8" y="2"/>
                    </a:lnTo>
                    <a:lnTo>
                      <a:pt x="8" y="2"/>
                    </a:lnTo>
                    <a:lnTo>
                      <a:pt x="12" y="0"/>
                    </a:lnTo>
                    <a:lnTo>
                      <a:pt x="14" y="2"/>
                    </a:lnTo>
                    <a:lnTo>
                      <a:pt x="18" y="4"/>
                    </a:lnTo>
                    <a:lnTo>
                      <a:pt x="22" y="2"/>
                    </a:lnTo>
                    <a:lnTo>
                      <a:pt x="22" y="2"/>
                    </a:lnTo>
                    <a:lnTo>
                      <a:pt x="24" y="2"/>
                    </a:lnTo>
                    <a:lnTo>
                      <a:pt x="24" y="2"/>
                    </a:lnTo>
                    <a:lnTo>
                      <a:pt x="26" y="6"/>
                    </a:lnTo>
                    <a:lnTo>
                      <a:pt x="30" y="6"/>
                    </a:lnTo>
                    <a:lnTo>
                      <a:pt x="34" y="6"/>
                    </a:lnTo>
                    <a:lnTo>
                      <a:pt x="36" y="2"/>
                    </a:lnTo>
                    <a:lnTo>
                      <a:pt x="36" y="2"/>
                    </a:lnTo>
                    <a:lnTo>
                      <a:pt x="40" y="2"/>
                    </a:lnTo>
                    <a:lnTo>
                      <a:pt x="42" y="6"/>
                    </a:lnTo>
                    <a:lnTo>
                      <a:pt x="42" y="6"/>
                    </a:lnTo>
                    <a:lnTo>
                      <a:pt x="44" y="16"/>
                    </a:lnTo>
                    <a:lnTo>
                      <a:pt x="44" y="20"/>
                    </a:lnTo>
                    <a:lnTo>
                      <a:pt x="44" y="26"/>
                    </a:lnTo>
                    <a:lnTo>
                      <a:pt x="44" y="26"/>
                    </a:lnTo>
                    <a:lnTo>
                      <a:pt x="40" y="24"/>
                    </a:lnTo>
                    <a:lnTo>
                      <a:pt x="38" y="22"/>
                    </a:lnTo>
                    <a:lnTo>
                      <a:pt x="36" y="24"/>
                    </a:lnTo>
                    <a:lnTo>
                      <a:pt x="36" y="26"/>
                    </a:lnTo>
                    <a:lnTo>
                      <a:pt x="32" y="34"/>
                    </a:lnTo>
                    <a:lnTo>
                      <a:pt x="30" y="42"/>
                    </a:lnTo>
                    <a:lnTo>
                      <a:pt x="30" y="42"/>
                    </a:lnTo>
                    <a:lnTo>
                      <a:pt x="28" y="42"/>
                    </a:lnTo>
                    <a:lnTo>
                      <a:pt x="26" y="40"/>
                    </a:lnTo>
                    <a:lnTo>
                      <a:pt x="26" y="40"/>
                    </a:lnTo>
                    <a:lnTo>
                      <a:pt x="26" y="40"/>
                    </a:lnTo>
                    <a:lnTo>
                      <a:pt x="26" y="36"/>
                    </a:lnTo>
                    <a:lnTo>
                      <a:pt x="26" y="36"/>
                    </a:lnTo>
                    <a:lnTo>
                      <a:pt x="24" y="32"/>
                    </a:lnTo>
                    <a:lnTo>
                      <a:pt x="24" y="30"/>
                    </a:lnTo>
                    <a:lnTo>
                      <a:pt x="24" y="30"/>
                    </a:lnTo>
                    <a:lnTo>
                      <a:pt x="24" y="32"/>
                    </a:lnTo>
                    <a:lnTo>
                      <a:pt x="24" y="36"/>
                    </a:lnTo>
                    <a:lnTo>
                      <a:pt x="2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4" name="Freeform 154">
                <a:extLst>
                  <a:ext uri="{FF2B5EF4-FFF2-40B4-BE49-F238E27FC236}">
                    <a16:creationId xmlns:a16="http://schemas.microsoft.com/office/drawing/2014/main" id="{885F188F-7587-2B43-0BED-C85FBE853782}"/>
                  </a:ext>
                </a:extLst>
              </p:cNvPr>
              <p:cNvSpPr>
                <a:spLocks/>
              </p:cNvSpPr>
              <p:nvPr/>
            </p:nvSpPr>
            <p:spPr bwMode="auto">
              <a:xfrm>
                <a:off x="1772" y="2821"/>
                <a:ext cx="36" cy="32"/>
              </a:xfrm>
              <a:custGeom>
                <a:avLst/>
                <a:gdLst>
                  <a:gd name="T0" fmla="*/ 0 w 36"/>
                  <a:gd name="T1" fmla="*/ 12 h 32"/>
                  <a:gd name="T2" fmla="*/ 0 w 36"/>
                  <a:gd name="T3" fmla="*/ 12 h 32"/>
                  <a:gd name="T4" fmla="*/ 4 w 36"/>
                  <a:gd name="T5" fmla="*/ 12 h 32"/>
                  <a:gd name="T6" fmla="*/ 4 w 36"/>
                  <a:gd name="T7" fmla="*/ 12 h 32"/>
                  <a:gd name="T8" fmla="*/ 8 w 36"/>
                  <a:gd name="T9" fmla="*/ 4 h 32"/>
                  <a:gd name="T10" fmla="*/ 10 w 36"/>
                  <a:gd name="T11" fmla="*/ 0 h 32"/>
                  <a:gd name="T12" fmla="*/ 14 w 36"/>
                  <a:gd name="T13" fmla="*/ 0 h 32"/>
                  <a:gd name="T14" fmla="*/ 18 w 36"/>
                  <a:gd name="T15" fmla="*/ 2 h 32"/>
                  <a:gd name="T16" fmla="*/ 18 w 36"/>
                  <a:gd name="T17" fmla="*/ 2 h 32"/>
                  <a:gd name="T18" fmla="*/ 22 w 36"/>
                  <a:gd name="T19" fmla="*/ 6 h 32"/>
                  <a:gd name="T20" fmla="*/ 24 w 36"/>
                  <a:gd name="T21" fmla="*/ 8 h 32"/>
                  <a:gd name="T22" fmla="*/ 26 w 36"/>
                  <a:gd name="T23" fmla="*/ 6 h 32"/>
                  <a:gd name="T24" fmla="*/ 28 w 36"/>
                  <a:gd name="T25" fmla="*/ 4 h 32"/>
                  <a:gd name="T26" fmla="*/ 28 w 36"/>
                  <a:gd name="T27" fmla="*/ 4 h 32"/>
                  <a:gd name="T28" fmla="*/ 30 w 36"/>
                  <a:gd name="T29" fmla="*/ 0 h 32"/>
                  <a:gd name="T30" fmla="*/ 32 w 36"/>
                  <a:gd name="T31" fmla="*/ 0 h 32"/>
                  <a:gd name="T32" fmla="*/ 36 w 36"/>
                  <a:gd name="T33" fmla="*/ 6 h 32"/>
                  <a:gd name="T34" fmla="*/ 36 w 36"/>
                  <a:gd name="T35" fmla="*/ 6 h 32"/>
                  <a:gd name="T36" fmla="*/ 34 w 36"/>
                  <a:gd name="T37" fmla="*/ 12 h 32"/>
                  <a:gd name="T38" fmla="*/ 34 w 36"/>
                  <a:gd name="T39" fmla="*/ 12 h 32"/>
                  <a:gd name="T40" fmla="*/ 30 w 36"/>
                  <a:gd name="T41" fmla="*/ 18 h 32"/>
                  <a:gd name="T42" fmla="*/ 26 w 36"/>
                  <a:gd name="T43" fmla="*/ 18 h 32"/>
                  <a:gd name="T44" fmla="*/ 22 w 36"/>
                  <a:gd name="T45" fmla="*/ 16 h 32"/>
                  <a:gd name="T46" fmla="*/ 18 w 36"/>
                  <a:gd name="T47" fmla="*/ 14 h 32"/>
                  <a:gd name="T48" fmla="*/ 18 w 36"/>
                  <a:gd name="T49" fmla="*/ 14 h 32"/>
                  <a:gd name="T50" fmla="*/ 16 w 36"/>
                  <a:gd name="T51" fmla="*/ 10 h 32"/>
                  <a:gd name="T52" fmla="*/ 16 w 36"/>
                  <a:gd name="T53" fmla="*/ 10 h 32"/>
                  <a:gd name="T54" fmla="*/ 14 w 36"/>
                  <a:gd name="T55" fmla="*/ 10 h 32"/>
                  <a:gd name="T56" fmla="*/ 14 w 36"/>
                  <a:gd name="T57" fmla="*/ 10 h 32"/>
                  <a:gd name="T58" fmla="*/ 14 w 36"/>
                  <a:gd name="T59" fmla="*/ 30 h 32"/>
                  <a:gd name="T60" fmla="*/ 14 w 36"/>
                  <a:gd name="T61" fmla="*/ 30 h 32"/>
                  <a:gd name="T62" fmla="*/ 12 w 36"/>
                  <a:gd name="T63" fmla="*/ 32 h 32"/>
                  <a:gd name="T64" fmla="*/ 10 w 36"/>
                  <a:gd name="T65" fmla="*/ 30 h 32"/>
                  <a:gd name="T66" fmla="*/ 6 w 36"/>
                  <a:gd name="T67" fmla="*/ 24 h 32"/>
                  <a:gd name="T68" fmla="*/ 4 w 36"/>
                  <a:gd name="T69" fmla="*/ 18 h 32"/>
                  <a:gd name="T70" fmla="*/ 0 w 36"/>
                  <a:gd name="T71" fmla="*/ 12 h 32"/>
                  <a:gd name="T72" fmla="*/ 0 w 36"/>
                  <a:gd name="T73"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2">
                    <a:moveTo>
                      <a:pt x="0" y="12"/>
                    </a:moveTo>
                    <a:lnTo>
                      <a:pt x="0" y="12"/>
                    </a:lnTo>
                    <a:lnTo>
                      <a:pt x="4" y="12"/>
                    </a:lnTo>
                    <a:lnTo>
                      <a:pt x="4" y="12"/>
                    </a:lnTo>
                    <a:lnTo>
                      <a:pt x="8" y="4"/>
                    </a:lnTo>
                    <a:lnTo>
                      <a:pt x="10" y="0"/>
                    </a:lnTo>
                    <a:lnTo>
                      <a:pt x="14" y="0"/>
                    </a:lnTo>
                    <a:lnTo>
                      <a:pt x="18" y="2"/>
                    </a:lnTo>
                    <a:lnTo>
                      <a:pt x="18" y="2"/>
                    </a:lnTo>
                    <a:lnTo>
                      <a:pt x="22" y="6"/>
                    </a:lnTo>
                    <a:lnTo>
                      <a:pt x="24" y="8"/>
                    </a:lnTo>
                    <a:lnTo>
                      <a:pt x="26" y="6"/>
                    </a:lnTo>
                    <a:lnTo>
                      <a:pt x="28" y="4"/>
                    </a:lnTo>
                    <a:lnTo>
                      <a:pt x="28" y="4"/>
                    </a:lnTo>
                    <a:lnTo>
                      <a:pt x="30" y="0"/>
                    </a:lnTo>
                    <a:lnTo>
                      <a:pt x="32" y="0"/>
                    </a:lnTo>
                    <a:lnTo>
                      <a:pt x="36" y="6"/>
                    </a:lnTo>
                    <a:lnTo>
                      <a:pt x="36" y="6"/>
                    </a:lnTo>
                    <a:lnTo>
                      <a:pt x="34" y="12"/>
                    </a:lnTo>
                    <a:lnTo>
                      <a:pt x="34" y="12"/>
                    </a:lnTo>
                    <a:lnTo>
                      <a:pt x="30" y="18"/>
                    </a:lnTo>
                    <a:lnTo>
                      <a:pt x="26" y="18"/>
                    </a:lnTo>
                    <a:lnTo>
                      <a:pt x="22" y="16"/>
                    </a:lnTo>
                    <a:lnTo>
                      <a:pt x="18" y="14"/>
                    </a:lnTo>
                    <a:lnTo>
                      <a:pt x="18" y="14"/>
                    </a:lnTo>
                    <a:lnTo>
                      <a:pt x="16" y="10"/>
                    </a:lnTo>
                    <a:lnTo>
                      <a:pt x="16" y="10"/>
                    </a:lnTo>
                    <a:lnTo>
                      <a:pt x="14" y="10"/>
                    </a:lnTo>
                    <a:lnTo>
                      <a:pt x="14" y="10"/>
                    </a:lnTo>
                    <a:lnTo>
                      <a:pt x="14" y="30"/>
                    </a:lnTo>
                    <a:lnTo>
                      <a:pt x="14" y="30"/>
                    </a:lnTo>
                    <a:lnTo>
                      <a:pt x="12" y="32"/>
                    </a:lnTo>
                    <a:lnTo>
                      <a:pt x="10" y="30"/>
                    </a:lnTo>
                    <a:lnTo>
                      <a:pt x="6" y="24"/>
                    </a:lnTo>
                    <a:lnTo>
                      <a:pt x="4"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5" name="Freeform 155">
                <a:extLst>
                  <a:ext uri="{FF2B5EF4-FFF2-40B4-BE49-F238E27FC236}">
                    <a16:creationId xmlns:a16="http://schemas.microsoft.com/office/drawing/2014/main" id="{CB838390-C924-82FB-D165-846C483E0CEC}"/>
                  </a:ext>
                </a:extLst>
              </p:cNvPr>
              <p:cNvSpPr>
                <a:spLocks/>
              </p:cNvSpPr>
              <p:nvPr/>
            </p:nvSpPr>
            <p:spPr bwMode="auto">
              <a:xfrm>
                <a:off x="1766" y="2819"/>
                <a:ext cx="8" cy="14"/>
              </a:xfrm>
              <a:custGeom>
                <a:avLst/>
                <a:gdLst>
                  <a:gd name="T0" fmla="*/ 4 w 8"/>
                  <a:gd name="T1" fmla="*/ 10 h 14"/>
                  <a:gd name="T2" fmla="*/ 4 w 8"/>
                  <a:gd name="T3" fmla="*/ 10 h 14"/>
                  <a:gd name="T4" fmla="*/ 2 w 8"/>
                  <a:gd name="T5" fmla="*/ 6 h 14"/>
                  <a:gd name="T6" fmla="*/ 0 w 8"/>
                  <a:gd name="T7" fmla="*/ 2 h 14"/>
                  <a:gd name="T8" fmla="*/ 0 w 8"/>
                  <a:gd name="T9" fmla="*/ 2 h 14"/>
                  <a:gd name="T10" fmla="*/ 4 w 8"/>
                  <a:gd name="T11" fmla="*/ 0 h 14"/>
                  <a:gd name="T12" fmla="*/ 8 w 8"/>
                  <a:gd name="T13" fmla="*/ 2 h 14"/>
                  <a:gd name="T14" fmla="*/ 8 w 8"/>
                  <a:gd name="T15" fmla="*/ 2 h 14"/>
                  <a:gd name="T16" fmla="*/ 6 w 8"/>
                  <a:gd name="T17" fmla="*/ 14 h 14"/>
                  <a:gd name="T18" fmla="*/ 6 w 8"/>
                  <a:gd name="T19" fmla="*/ 14 h 14"/>
                  <a:gd name="T20" fmla="*/ 4 w 8"/>
                  <a:gd name="T21" fmla="*/ 10 h 14"/>
                  <a:gd name="T22" fmla="*/ 4 w 8"/>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4" y="10"/>
                    </a:moveTo>
                    <a:lnTo>
                      <a:pt x="4" y="10"/>
                    </a:lnTo>
                    <a:lnTo>
                      <a:pt x="2" y="6"/>
                    </a:lnTo>
                    <a:lnTo>
                      <a:pt x="0" y="2"/>
                    </a:lnTo>
                    <a:lnTo>
                      <a:pt x="0" y="2"/>
                    </a:lnTo>
                    <a:lnTo>
                      <a:pt x="4" y="0"/>
                    </a:lnTo>
                    <a:lnTo>
                      <a:pt x="8" y="2"/>
                    </a:lnTo>
                    <a:lnTo>
                      <a:pt x="8" y="2"/>
                    </a:lnTo>
                    <a:lnTo>
                      <a:pt x="6" y="14"/>
                    </a:lnTo>
                    <a:lnTo>
                      <a:pt x="6" y="1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6" name="Freeform 156">
                <a:extLst>
                  <a:ext uri="{FF2B5EF4-FFF2-40B4-BE49-F238E27FC236}">
                    <a16:creationId xmlns:a16="http://schemas.microsoft.com/office/drawing/2014/main" id="{9B8D2EFD-596E-A9C6-1214-EC61ACD5E3A7}"/>
                  </a:ext>
                </a:extLst>
              </p:cNvPr>
              <p:cNvSpPr>
                <a:spLocks/>
              </p:cNvSpPr>
              <p:nvPr/>
            </p:nvSpPr>
            <p:spPr bwMode="auto">
              <a:xfrm>
                <a:off x="4510" y="2833"/>
                <a:ext cx="66" cy="34"/>
              </a:xfrm>
              <a:custGeom>
                <a:avLst/>
                <a:gdLst>
                  <a:gd name="T0" fmla="*/ 22 w 66"/>
                  <a:gd name="T1" fmla="*/ 20 h 34"/>
                  <a:gd name="T2" fmla="*/ 22 w 66"/>
                  <a:gd name="T3" fmla="*/ 20 h 34"/>
                  <a:gd name="T4" fmla="*/ 18 w 66"/>
                  <a:gd name="T5" fmla="*/ 14 h 34"/>
                  <a:gd name="T6" fmla="*/ 14 w 66"/>
                  <a:gd name="T7" fmla="*/ 14 h 34"/>
                  <a:gd name="T8" fmla="*/ 8 w 66"/>
                  <a:gd name="T9" fmla="*/ 20 h 34"/>
                  <a:gd name="T10" fmla="*/ 8 w 66"/>
                  <a:gd name="T11" fmla="*/ 20 h 34"/>
                  <a:gd name="T12" fmla="*/ 2 w 66"/>
                  <a:gd name="T13" fmla="*/ 22 h 34"/>
                  <a:gd name="T14" fmla="*/ 0 w 66"/>
                  <a:gd name="T15" fmla="*/ 22 h 34"/>
                  <a:gd name="T16" fmla="*/ 0 w 66"/>
                  <a:gd name="T17" fmla="*/ 16 h 34"/>
                  <a:gd name="T18" fmla="*/ 0 w 66"/>
                  <a:gd name="T19" fmla="*/ 16 h 34"/>
                  <a:gd name="T20" fmla="*/ 0 w 66"/>
                  <a:gd name="T21" fmla="*/ 12 h 34"/>
                  <a:gd name="T22" fmla="*/ 4 w 66"/>
                  <a:gd name="T23" fmla="*/ 10 h 34"/>
                  <a:gd name="T24" fmla="*/ 4 w 66"/>
                  <a:gd name="T25" fmla="*/ 10 h 34"/>
                  <a:gd name="T26" fmla="*/ 6 w 66"/>
                  <a:gd name="T27" fmla="*/ 6 h 34"/>
                  <a:gd name="T28" fmla="*/ 10 w 66"/>
                  <a:gd name="T29" fmla="*/ 6 h 34"/>
                  <a:gd name="T30" fmla="*/ 18 w 66"/>
                  <a:gd name="T31" fmla="*/ 6 h 34"/>
                  <a:gd name="T32" fmla="*/ 26 w 66"/>
                  <a:gd name="T33" fmla="*/ 6 h 34"/>
                  <a:gd name="T34" fmla="*/ 30 w 66"/>
                  <a:gd name="T35" fmla="*/ 4 h 34"/>
                  <a:gd name="T36" fmla="*/ 34 w 66"/>
                  <a:gd name="T37" fmla="*/ 2 h 34"/>
                  <a:gd name="T38" fmla="*/ 34 w 66"/>
                  <a:gd name="T39" fmla="*/ 2 h 34"/>
                  <a:gd name="T40" fmla="*/ 38 w 66"/>
                  <a:gd name="T41" fmla="*/ 0 h 34"/>
                  <a:gd name="T42" fmla="*/ 40 w 66"/>
                  <a:gd name="T43" fmla="*/ 0 h 34"/>
                  <a:gd name="T44" fmla="*/ 48 w 66"/>
                  <a:gd name="T45" fmla="*/ 2 h 34"/>
                  <a:gd name="T46" fmla="*/ 54 w 66"/>
                  <a:gd name="T47" fmla="*/ 6 h 34"/>
                  <a:gd name="T48" fmla="*/ 60 w 66"/>
                  <a:gd name="T49" fmla="*/ 10 h 34"/>
                  <a:gd name="T50" fmla="*/ 60 w 66"/>
                  <a:gd name="T51" fmla="*/ 10 h 34"/>
                  <a:gd name="T52" fmla="*/ 62 w 66"/>
                  <a:gd name="T53" fmla="*/ 10 h 34"/>
                  <a:gd name="T54" fmla="*/ 62 w 66"/>
                  <a:gd name="T55" fmla="*/ 10 h 34"/>
                  <a:gd name="T56" fmla="*/ 64 w 66"/>
                  <a:gd name="T57" fmla="*/ 10 h 34"/>
                  <a:gd name="T58" fmla="*/ 64 w 66"/>
                  <a:gd name="T59" fmla="*/ 10 h 34"/>
                  <a:gd name="T60" fmla="*/ 66 w 66"/>
                  <a:gd name="T61" fmla="*/ 12 h 34"/>
                  <a:gd name="T62" fmla="*/ 66 w 66"/>
                  <a:gd name="T63" fmla="*/ 12 h 34"/>
                  <a:gd name="T64" fmla="*/ 66 w 66"/>
                  <a:gd name="T65" fmla="*/ 20 h 34"/>
                  <a:gd name="T66" fmla="*/ 64 w 66"/>
                  <a:gd name="T67" fmla="*/ 24 h 34"/>
                  <a:gd name="T68" fmla="*/ 62 w 66"/>
                  <a:gd name="T69" fmla="*/ 24 h 34"/>
                  <a:gd name="T70" fmla="*/ 60 w 66"/>
                  <a:gd name="T71" fmla="*/ 24 h 34"/>
                  <a:gd name="T72" fmla="*/ 60 w 66"/>
                  <a:gd name="T73" fmla="*/ 24 h 34"/>
                  <a:gd name="T74" fmla="*/ 56 w 66"/>
                  <a:gd name="T75" fmla="*/ 20 h 34"/>
                  <a:gd name="T76" fmla="*/ 52 w 66"/>
                  <a:gd name="T77" fmla="*/ 20 h 34"/>
                  <a:gd name="T78" fmla="*/ 48 w 66"/>
                  <a:gd name="T79" fmla="*/ 24 h 34"/>
                  <a:gd name="T80" fmla="*/ 46 w 66"/>
                  <a:gd name="T81" fmla="*/ 32 h 34"/>
                  <a:gd name="T82" fmla="*/ 46 w 66"/>
                  <a:gd name="T83" fmla="*/ 32 h 34"/>
                  <a:gd name="T84" fmla="*/ 44 w 66"/>
                  <a:gd name="T85" fmla="*/ 34 h 34"/>
                  <a:gd name="T86" fmla="*/ 44 w 66"/>
                  <a:gd name="T87" fmla="*/ 32 h 34"/>
                  <a:gd name="T88" fmla="*/ 42 w 66"/>
                  <a:gd name="T89" fmla="*/ 30 h 34"/>
                  <a:gd name="T90" fmla="*/ 42 w 66"/>
                  <a:gd name="T91" fmla="*/ 30 h 34"/>
                  <a:gd name="T92" fmla="*/ 42 w 66"/>
                  <a:gd name="T93" fmla="*/ 30 h 34"/>
                  <a:gd name="T94" fmla="*/ 38 w 66"/>
                  <a:gd name="T95" fmla="*/ 24 h 34"/>
                  <a:gd name="T96" fmla="*/ 36 w 66"/>
                  <a:gd name="T97" fmla="*/ 24 h 34"/>
                  <a:gd name="T98" fmla="*/ 32 w 66"/>
                  <a:gd name="T99" fmla="*/ 28 h 34"/>
                  <a:gd name="T100" fmla="*/ 32 w 66"/>
                  <a:gd name="T101" fmla="*/ 28 h 34"/>
                  <a:gd name="T102" fmla="*/ 30 w 66"/>
                  <a:gd name="T103" fmla="*/ 30 h 34"/>
                  <a:gd name="T104" fmla="*/ 26 w 66"/>
                  <a:gd name="T105" fmla="*/ 30 h 34"/>
                  <a:gd name="T106" fmla="*/ 24 w 66"/>
                  <a:gd name="T107" fmla="*/ 26 h 34"/>
                  <a:gd name="T108" fmla="*/ 22 w 66"/>
                  <a:gd name="T109" fmla="*/ 20 h 34"/>
                  <a:gd name="T110" fmla="*/ 22 w 66"/>
                  <a:gd name="T11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34">
                    <a:moveTo>
                      <a:pt x="22" y="20"/>
                    </a:moveTo>
                    <a:lnTo>
                      <a:pt x="22" y="20"/>
                    </a:lnTo>
                    <a:lnTo>
                      <a:pt x="18" y="14"/>
                    </a:lnTo>
                    <a:lnTo>
                      <a:pt x="14" y="14"/>
                    </a:lnTo>
                    <a:lnTo>
                      <a:pt x="8" y="20"/>
                    </a:lnTo>
                    <a:lnTo>
                      <a:pt x="8" y="20"/>
                    </a:lnTo>
                    <a:lnTo>
                      <a:pt x="2" y="22"/>
                    </a:lnTo>
                    <a:lnTo>
                      <a:pt x="0" y="22"/>
                    </a:lnTo>
                    <a:lnTo>
                      <a:pt x="0" y="16"/>
                    </a:lnTo>
                    <a:lnTo>
                      <a:pt x="0" y="16"/>
                    </a:lnTo>
                    <a:lnTo>
                      <a:pt x="0" y="12"/>
                    </a:lnTo>
                    <a:lnTo>
                      <a:pt x="4" y="10"/>
                    </a:lnTo>
                    <a:lnTo>
                      <a:pt x="4" y="10"/>
                    </a:lnTo>
                    <a:lnTo>
                      <a:pt x="6" y="6"/>
                    </a:lnTo>
                    <a:lnTo>
                      <a:pt x="10" y="6"/>
                    </a:lnTo>
                    <a:lnTo>
                      <a:pt x="18" y="6"/>
                    </a:lnTo>
                    <a:lnTo>
                      <a:pt x="26" y="6"/>
                    </a:lnTo>
                    <a:lnTo>
                      <a:pt x="30" y="4"/>
                    </a:lnTo>
                    <a:lnTo>
                      <a:pt x="34" y="2"/>
                    </a:lnTo>
                    <a:lnTo>
                      <a:pt x="34" y="2"/>
                    </a:lnTo>
                    <a:lnTo>
                      <a:pt x="38" y="0"/>
                    </a:lnTo>
                    <a:lnTo>
                      <a:pt x="40" y="0"/>
                    </a:lnTo>
                    <a:lnTo>
                      <a:pt x="48" y="2"/>
                    </a:lnTo>
                    <a:lnTo>
                      <a:pt x="54" y="6"/>
                    </a:lnTo>
                    <a:lnTo>
                      <a:pt x="60" y="10"/>
                    </a:lnTo>
                    <a:lnTo>
                      <a:pt x="60" y="10"/>
                    </a:lnTo>
                    <a:lnTo>
                      <a:pt x="62" y="10"/>
                    </a:lnTo>
                    <a:lnTo>
                      <a:pt x="62" y="10"/>
                    </a:lnTo>
                    <a:lnTo>
                      <a:pt x="64" y="10"/>
                    </a:lnTo>
                    <a:lnTo>
                      <a:pt x="64" y="10"/>
                    </a:lnTo>
                    <a:lnTo>
                      <a:pt x="66" y="12"/>
                    </a:lnTo>
                    <a:lnTo>
                      <a:pt x="66" y="12"/>
                    </a:lnTo>
                    <a:lnTo>
                      <a:pt x="66" y="20"/>
                    </a:lnTo>
                    <a:lnTo>
                      <a:pt x="64" y="24"/>
                    </a:lnTo>
                    <a:lnTo>
                      <a:pt x="62" y="24"/>
                    </a:lnTo>
                    <a:lnTo>
                      <a:pt x="60" y="24"/>
                    </a:lnTo>
                    <a:lnTo>
                      <a:pt x="60" y="24"/>
                    </a:lnTo>
                    <a:lnTo>
                      <a:pt x="56" y="20"/>
                    </a:lnTo>
                    <a:lnTo>
                      <a:pt x="52" y="20"/>
                    </a:lnTo>
                    <a:lnTo>
                      <a:pt x="48" y="24"/>
                    </a:lnTo>
                    <a:lnTo>
                      <a:pt x="46" y="32"/>
                    </a:lnTo>
                    <a:lnTo>
                      <a:pt x="46" y="32"/>
                    </a:lnTo>
                    <a:lnTo>
                      <a:pt x="44" y="34"/>
                    </a:lnTo>
                    <a:lnTo>
                      <a:pt x="44" y="32"/>
                    </a:lnTo>
                    <a:lnTo>
                      <a:pt x="42" y="30"/>
                    </a:lnTo>
                    <a:lnTo>
                      <a:pt x="42" y="30"/>
                    </a:lnTo>
                    <a:lnTo>
                      <a:pt x="42" y="30"/>
                    </a:lnTo>
                    <a:lnTo>
                      <a:pt x="38" y="24"/>
                    </a:lnTo>
                    <a:lnTo>
                      <a:pt x="36" y="24"/>
                    </a:lnTo>
                    <a:lnTo>
                      <a:pt x="32" y="28"/>
                    </a:lnTo>
                    <a:lnTo>
                      <a:pt x="32" y="28"/>
                    </a:lnTo>
                    <a:lnTo>
                      <a:pt x="30" y="30"/>
                    </a:lnTo>
                    <a:lnTo>
                      <a:pt x="26" y="30"/>
                    </a:lnTo>
                    <a:lnTo>
                      <a:pt x="24" y="26"/>
                    </a:lnTo>
                    <a:lnTo>
                      <a:pt x="22" y="2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7" name="Freeform 157">
                <a:extLst>
                  <a:ext uri="{FF2B5EF4-FFF2-40B4-BE49-F238E27FC236}">
                    <a16:creationId xmlns:a16="http://schemas.microsoft.com/office/drawing/2014/main" id="{F621ABA3-3881-7608-81BE-F2939FDABC17}"/>
                  </a:ext>
                </a:extLst>
              </p:cNvPr>
              <p:cNvSpPr>
                <a:spLocks/>
              </p:cNvSpPr>
              <p:nvPr/>
            </p:nvSpPr>
            <p:spPr bwMode="auto">
              <a:xfrm>
                <a:off x="4576" y="2835"/>
                <a:ext cx="54" cy="30"/>
              </a:xfrm>
              <a:custGeom>
                <a:avLst/>
                <a:gdLst>
                  <a:gd name="T0" fmla="*/ 50 w 54"/>
                  <a:gd name="T1" fmla="*/ 28 h 30"/>
                  <a:gd name="T2" fmla="*/ 50 w 54"/>
                  <a:gd name="T3" fmla="*/ 28 h 30"/>
                  <a:gd name="T4" fmla="*/ 36 w 54"/>
                  <a:gd name="T5" fmla="*/ 26 h 30"/>
                  <a:gd name="T6" fmla="*/ 28 w 54"/>
                  <a:gd name="T7" fmla="*/ 24 h 30"/>
                  <a:gd name="T8" fmla="*/ 22 w 54"/>
                  <a:gd name="T9" fmla="*/ 18 h 30"/>
                  <a:gd name="T10" fmla="*/ 22 w 54"/>
                  <a:gd name="T11" fmla="*/ 18 h 30"/>
                  <a:gd name="T12" fmla="*/ 20 w 54"/>
                  <a:gd name="T13" fmla="*/ 18 h 30"/>
                  <a:gd name="T14" fmla="*/ 20 w 54"/>
                  <a:gd name="T15" fmla="*/ 18 h 30"/>
                  <a:gd name="T16" fmla="*/ 12 w 54"/>
                  <a:gd name="T17" fmla="*/ 20 h 30"/>
                  <a:gd name="T18" fmla="*/ 10 w 54"/>
                  <a:gd name="T19" fmla="*/ 20 h 30"/>
                  <a:gd name="T20" fmla="*/ 8 w 54"/>
                  <a:gd name="T21" fmla="*/ 20 h 30"/>
                  <a:gd name="T22" fmla="*/ 4 w 54"/>
                  <a:gd name="T23" fmla="*/ 10 h 30"/>
                  <a:gd name="T24" fmla="*/ 4 w 54"/>
                  <a:gd name="T25" fmla="*/ 10 h 30"/>
                  <a:gd name="T26" fmla="*/ 2 w 54"/>
                  <a:gd name="T27" fmla="*/ 10 h 30"/>
                  <a:gd name="T28" fmla="*/ 0 w 54"/>
                  <a:gd name="T29" fmla="*/ 10 h 30"/>
                  <a:gd name="T30" fmla="*/ 0 w 54"/>
                  <a:gd name="T31" fmla="*/ 10 h 30"/>
                  <a:gd name="T32" fmla="*/ 0 w 54"/>
                  <a:gd name="T33" fmla="*/ 10 h 30"/>
                  <a:gd name="T34" fmla="*/ 0 w 54"/>
                  <a:gd name="T35" fmla="*/ 10 h 30"/>
                  <a:gd name="T36" fmla="*/ 2 w 54"/>
                  <a:gd name="T37" fmla="*/ 2 h 30"/>
                  <a:gd name="T38" fmla="*/ 4 w 54"/>
                  <a:gd name="T39" fmla="*/ 0 h 30"/>
                  <a:gd name="T40" fmla="*/ 6 w 54"/>
                  <a:gd name="T41" fmla="*/ 0 h 30"/>
                  <a:gd name="T42" fmla="*/ 10 w 54"/>
                  <a:gd name="T43" fmla="*/ 2 h 30"/>
                  <a:gd name="T44" fmla="*/ 10 w 54"/>
                  <a:gd name="T45" fmla="*/ 2 h 30"/>
                  <a:gd name="T46" fmla="*/ 14 w 54"/>
                  <a:gd name="T47" fmla="*/ 4 h 30"/>
                  <a:gd name="T48" fmla="*/ 16 w 54"/>
                  <a:gd name="T49" fmla="*/ 6 h 30"/>
                  <a:gd name="T50" fmla="*/ 20 w 54"/>
                  <a:gd name="T51" fmla="*/ 6 h 30"/>
                  <a:gd name="T52" fmla="*/ 24 w 54"/>
                  <a:gd name="T53" fmla="*/ 2 h 30"/>
                  <a:gd name="T54" fmla="*/ 24 w 54"/>
                  <a:gd name="T55" fmla="*/ 2 h 30"/>
                  <a:gd name="T56" fmla="*/ 26 w 54"/>
                  <a:gd name="T57" fmla="*/ 0 h 30"/>
                  <a:gd name="T58" fmla="*/ 28 w 54"/>
                  <a:gd name="T59" fmla="*/ 0 h 30"/>
                  <a:gd name="T60" fmla="*/ 30 w 54"/>
                  <a:gd name="T61" fmla="*/ 4 h 30"/>
                  <a:gd name="T62" fmla="*/ 36 w 54"/>
                  <a:gd name="T63" fmla="*/ 12 h 30"/>
                  <a:gd name="T64" fmla="*/ 36 w 54"/>
                  <a:gd name="T65" fmla="*/ 12 h 30"/>
                  <a:gd name="T66" fmla="*/ 42 w 54"/>
                  <a:gd name="T67" fmla="*/ 16 h 30"/>
                  <a:gd name="T68" fmla="*/ 44 w 54"/>
                  <a:gd name="T69" fmla="*/ 18 h 30"/>
                  <a:gd name="T70" fmla="*/ 48 w 54"/>
                  <a:gd name="T71" fmla="*/ 22 h 30"/>
                  <a:gd name="T72" fmla="*/ 48 w 54"/>
                  <a:gd name="T73" fmla="*/ 22 h 30"/>
                  <a:gd name="T74" fmla="*/ 48 w 54"/>
                  <a:gd name="T75" fmla="*/ 16 h 30"/>
                  <a:gd name="T76" fmla="*/ 48 w 54"/>
                  <a:gd name="T77" fmla="*/ 12 h 30"/>
                  <a:gd name="T78" fmla="*/ 50 w 54"/>
                  <a:gd name="T79" fmla="*/ 12 h 30"/>
                  <a:gd name="T80" fmla="*/ 50 w 54"/>
                  <a:gd name="T81" fmla="*/ 12 h 30"/>
                  <a:gd name="T82" fmla="*/ 52 w 54"/>
                  <a:gd name="T83" fmla="*/ 14 h 30"/>
                  <a:gd name="T84" fmla="*/ 54 w 54"/>
                  <a:gd name="T85" fmla="*/ 18 h 30"/>
                  <a:gd name="T86" fmla="*/ 54 w 54"/>
                  <a:gd name="T87" fmla="*/ 18 h 30"/>
                  <a:gd name="T88" fmla="*/ 52 w 54"/>
                  <a:gd name="T89" fmla="*/ 28 h 30"/>
                  <a:gd name="T90" fmla="*/ 52 w 54"/>
                  <a:gd name="T91" fmla="*/ 30 h 30"/>
                  <a:gd name="T92" fmla="*/ 50 w 54"/>
                  <a:gd name="T93" fmla="*/ 28 h 30"/>
                  <a:gd name="T94" fmla="*/ 50 w 54"/>
                  <a:gd name="T95"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 h="30">
                    <a:moveTo>
                      <a:pt x="50" y="28"/>
                    </a:moveTo>
                    <a:lnTo>
                      <a:pt x="50" y="28"/>
                    </a:lnTo>
                    <a:lnTo>
                      <a:pt x="36" y="26"/>
                    </a:lnTo>
                    <a:lnTo>
                      <a:pt x="28" y="24"/>
                    </a:lnTo>
                    <a:lnTo>
                      <a:pt x="22" y="18"/>
                    </a:lnTo>
                    <a:lnTo>
                      <a:pt x="22" y="18"/>
                    </a:lnTo>
                    <a:lnTo>
                      <a:pt x="20" y="18"/>
                    </a:lnTo>
                    <a:lnTo>
                      <a:pt x="20" y="18"/>
                    </a:lnTo>
                    <a:lnTo>
                      <a:pt x="12" y="20"/>
                    </a:lnTo>
                    <a:lnTo>
                      <a:pt x="10" y="20"/>
                    </a:lnTo>
                    <a:lnTo>
                      <a:pt x="8" y="20"/>
                    </a:lnTo>
                    <a:lnTo>
                      <a:pt x="4" y="10"/>
                    </a:lnTo>
                    <a:lnTo>
                      <a:pt x="4" y="10"/>
                    </a:lnTo>
                    <a:lnTo>
                      <a:pt x="2" y="10"/>
                    </a:lnTo>
                    <a:lnTo>
                      <a:pt x="0" y="10"/>
                    </a:lnTo>
                    <a:lnTo>
                      <a:pt x="0" y="10"/>
                    </a:lnTo>
                    <a:lnTo>
                      <a:pt x="0" y="10"/>
                    </a:lnTo>
                    <a:lnTo>
                      <a:pt x="0" y="10"/>
                    </a:lnTo>
                    <a:lnTo>
                      <a:pt x="2" y="2"/>
                    </a:lnTo>
                    <a:lnTo>
                      <a:pt x="4" y="0"/>
                    </a:lnTo>
                    <a:lnTo>
                      <a:pt x="6" y="0"/>
                    </a:lnTo>
                    <a:lnTo>
                      <a:pt x="10" y="2"/>
                    </a:lnTo>
                    <a:lnTo>
                      <a:pt x="10" y="2"/>
                    </a:lnTo>
                    <a:lnTo>
                      <a:pt x="14" y="4"/>
                    </a:lnTo>
                    <a:lnTo>
                      <a:pt x="16" y="6"/>
                    </a:lnTo>
                    <a:lnTo>
                      <a:pt x="20" y="6"/>
                    </a:lnTo>
                    <a:lnTo>
                      <a:pt x="24" y="2"/>
                    </a:lnTo>
                    <a:lnTo>
                      <a:pt x="24" y="2"/>
                    </a:lnTo>
                    <a:lnTo>
                      <a:pt x="26" y="0"/>
                    </a:lnTo>
                    <a:lnTo>
                      <a:pt x="28" y="0"/>
                    </a:lnTo>
                    <a:lnTo>
                      <a:pt x="30" y="4"/>
                    </a:lnTo>
                    <a:lnTo>
                      <a:pt x="36" y="12"/>
                    </a:lnTo>
                    <a:lnTo>
                      <a:pt x="36" y="12"/>
                    </a:lnTo>
                    <a:lnTo>
                      <a:pt x="42" y="16"/>
                    </a:lnTo>
                    <a:lnTo>
                      <a:pt x="44" y="18"/>
                    </a:lnTo>
                    <a:lnTo>
                      <a:pt x="48" y="22"/>
                    </a:lnTo>
                    <a:lnTo>
                      <a:pt x="48" y="22"/>
                    </a:lnTo>
                    <a:lnTo>
                      <a:pt x="48" y="16"/>
                    </a:lnTo>
                    <a:lnTo>
                      <a:pt x="48" y="12"/>
                    </a:lnTo>
                    <a:lnTo>
                      <a:pt x="50" y="12"/>
                    </a:lnTo>
                    <a:lnTo>
                      <a:pt x="50" y="12"/>
                    </a:lnTo>
                    <a:lnTo>
                      <a:pt x="52" y="14"/>
                    </a:lnTo>
                    <a:lnTo>
                      <a:pt x="54" y="18"/>
                    </a:lnTo>
                    <a:lnTo>
                      <a:pt x="54" y="18"/>
                    </a:lnTo>
                    <a:lnTo>
                      <a:pt x="52" y="28"/>
                    </a:lnTo>
                    <a:lnTo>
                      <a:pt x="52" y="30"/>
                    </a:lnTo>
                    <a:lnTo>
                      <a:pt x="50" y="28"/>
                    </a:lnTo>
                    <a:lnTo>
                      <a:pt x="5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8" name="Freeform 158">
                <a:extLst>
                  <a:ext uri="{FF2B5EF4-FFF2-40B4-BE49-F238E27FC236}">
                    <a16:creationId xmlns:a16="http://schemas.microsoft.com/office/drawing/2014/main" id="{A5A595D6-5396-ED6C-678C-98F2BF06A177}"/>
                  </a:ext>
                </a:extLst>
              </p:cNvPr>
              <p:cNvSpPr>
                <a:spLocks/>
              </p:cNvSpPr>
              <p:nvPr/>
            </p:nvSpPr>
            <p:spPr bwMode="auto">
              <a:xfrm>
                <a:off x="4664" y="1463"/>
                <a:ext cx="74" cy="24"/>
              </a:xfrm>
              <a:custGeom>
                <a:avLst/>
                <a:gdLst>
                  <a:gd name="T0" fmla="*/ 4 w 74"/>
                  <a:gd name="T1" fmla="*/ 22 h 24"/>
                  <a:gd name="T2" fmla="*/ 2 w 74"/>
                  <a:gd name="T3" fmla="*/ 18 h 24"/>
                  <a:gd name="T4" fmla="*/ 0 w 74"/>
                  <a:gd name="T5" fmla="*/ 10 h 24"/>
                  <a:gd name="T6" fmla="*/ 4 w 74"/>
                  <a:gd name="T7" fmla="*/ 6 h 24"/>
                  <a:gd name="T8" fmla="*/ 6 w 74"/>
                  <a:gd name="T9" fmla="*/ 4 h 24"/>
                  <a:gd name="T10" fmla="*/ 20 w 74"/>
                  <a:gd name="T11" fmla="*/ 0 h 24"/>
                  <a:gd name="T12" fmla="*/ 20 w 74"/>
                  <a:gd name="T13" fmla="*/ 0 h 24"/>
                  <a:gd name="T14" fmla="*/ 30 w 74"/>
                  <a:gd name="T15" fmla="*/ 2 h 24"/>
                  <a:gd name="T16" fmla="*/ 36 w 74"/>
                  <a:gd name="T17" fmla="*/ 6 h 24"/>
                  <a:gd name="T18" fmla="*/ 42 w 74"/>
                  <a:gd name="T19" fmla="*/ 8 h 24"/>
                  <a:gd name="T20" fmla="*/ 48 w 74"/>
                  <a:gd name="T21" fmla="*/ 10 h 24"/>
                  <a:gd name="T22" fmla="*/ 52 w 74"/>
                  <a:gd name="T23" fmla="*/ 8 h 24"/>
                  <a:gd name="T24" fmla="*/ 58 w 74"/>
                  <a:gd name="T25" fmla="*/ 8 h 24"/>
                  <a:gd name="T26" fmla="*/ 64 w 74"/>
                  <a:gd name="T27" fmla="*/ 6 h 24"/>
                  <a:gd name="T28" fmla="*/ 66 w 74"/>
                  <a:gd name="T29" fmla="*/ 4 h 24"/>
                  <a:gd name="T30" fmla="*/ 70 w 74"/>
                  <a:gd name="T31" fmla="*/ 4 h 24"/>
                  <a:gd name="T32" fmla="*/ 74 w 74"/>
                  <a:gd name="T33" fmla="*/ 8 h 24"/>
                  <a:gd name="T34" fmla="*/ 62 w 74"/>
                  <a:gd name="T35" fmla="*/ 24 h 24"/>
                  <a:gd name="T36" fmla="*/ 60 w 74"/>
                  <a:gd name="T37" fmla="*/ 24 h 24"/>
                  <a:gd name="T38" fmla="*/ 58 w 74"/>
                  <a:gd name="T39" fmla="*/ 18 h 24"/>
                  <a:gd name="T40" fmla="*/ 54 w 74"/>
                  <a:gd name="T41" fmla="*/ 16 h 24"/>
                  <a:gd name="T42" fmla="*/ 54 w 74"/>
                  <a:gd name="T43" fmla="*/ 18 h 24"/>
                  <a:gd name="T44" fmla="*/ 48 w 74"/>
                  <a:gd name="T45" fmla="*/ 22 h 24"/>
                  <a:gd name="T46" fmla="*/ 42 w 74"/>
                  <a:gd name="T47" fmla="*/ 16 h 24"/>
                  <a:gd name="T48" fmla="*/ 40 w 74"/>
                  <a:gd name="T49" fmla="*/ 14 h 24"/>
                  <a:gd name="T50" fmla="*/ 36 w 74"/>
                  <a:gd name="T51" fmla="*/ 18 h 24"/>
                  <a:gd name="T52" fmla="*/ 30 w 74"/>
                  <a:gd name="T53" fmla="*/ 22 h 24"/>
                  <a:gd name="T54" fmla="*/ 30 w 74"/>
                  <a:gd name="T55" fmla="*/ 22 h 24"/>
                  <a:gd name="T56" fmla="*/ 26 w 74"/>
                  <a:gd name="T57" fmla="*/ 20 h 24"/>
                  <a:gd name="T58" fmla="*/ 24 w 74"/>
                  <a:gd name="T59" fmla="*/ 10 h 24"/>
                  <a:gd name="T60" fmla="*/ 24 w 74"/>
                  <a:gd name="T61" fmla="*/ 8 h 24"/>
                  <a:gd name="T62" fmla="*/ 20 w 74"/>
                  <a:gd name="T63" fmla="*/ 8 h 24"/>
                  <a:gd name="T64" fmla="*/ 20 w 74"/>
                  <a:gd name="T65" fmla="*/ 10 h 24"/>
                  <a:gd name="T66" fmla="*/ 20 w 74"/>
                  <a:gd name="T67" fmla="*/ 16 h 24"/>
                  <a:gd name="T68" fmla="*/ 20 w 74"/>
                  <a:gd name="T69" fmla="*/ 20 h 24"/>
                  <a:gd name="T70" fmla="*/ 12 w 74"/>
                  <a:gd name="T71" fmla="*/ 18 h 24"/>
                  <a:gd name="T72" fmla="*/ 10 w 74"/>
                  <a:gd name="T73" fmla="*/ 22 h 24"/>
                  <a:gd name="T74" fmla="*/ 6 w 74"/>
                  <a:gd name="T75" fmla="*/ 20 h 24"/>
                  <a:gd name="T76" fmla="*/ 4 w 74"/>
                  <a:gd name="T7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 h="24">
                    <a:moveTo>
                      <a:pt x="4" y="22"/>
                    </a:moveTo>
                    <a:lnTo>
                      <a:pt x="4" y="22"/>
                    </a:lnTo>
                    <a:lnTo>
                      <a:pt x="2" y="18"/>
                    </a:lnTo>
                    <a:lnTo>
                      <a:pt x="2" y="18"/>
                    </a:lnTo>
                    <a:lnTo>
                      <a:pt x="0" y="14"/>
                    </a:lnTo>
                    <a:lnTo>
                      <a:pt x="0" y="10"/>
                    </a:lnTo>
                    <a:lnTo>
                      <a:pt x="0" y="10"/>
                    </a:lnTo>
                    <a:lnTo>
                      <a:pt x="4" y="6"/>
                    </a:lnTo>
                    <a:lnTo>
                      <a:pt x="6" y="4"/>
                    </a:lnTo>
                    <a:lnTo>
                      <a:pt x="6" y="4"/>
                    </a:lnTo>
                    <a:lnTo>
                      <a:pt x="12" y="2"/>
                    </a:lnTo>
                    <a:lnTo>
                      <a:pt x="20" y="0"/>
                    </a:lnTo>
                    <a:lnTo>
                      <a:pt x="20" y="0"/>
                    </a:lnTo>
                    <a:lnTo>
                      <a:pt x="20" y="0"/>
                    </a:lnTo>
                    <a:lnTo>
                      <a:pt x="20" y="0"/>
                    </a:lnTo>
                    <a:lnTo>
                      <a:pt x="30" y="2"/>
                    </a:lnTo>
                    <a:lnTo>
                      <a:pt x="34" y="4"/>
                    </a:lnTo>
                    <a:lnTo>
                      <a:pt x="36" y="6"/>
                    </a:lnTo>
                    <a:lnTo>
                      <a:pt x="36" y="6"/>
                    </a:lnTo>
                    <a:lnTo>
                      <a:pt x="42" y="8"/>
                    </a:lnTo>
                    <a:lnTo>
                      <a:pt x="42" y="8"/>
                    </a:lnTo>
                    <a:lnTo>
                      <a:pt x="48" y="10"/>
                    </a:lnTo>
                    <a:lnTo>
                      <a:pt x="52" y="8"/>
                    </a:lnTo>
                    <a:lnTo>
                      <a:pt x="52" y="8"/>
                    </a:lnTo>
                    <a:lnTo>
                      <a:pt x="58" y="8"/>
                    </a:lnTo>
                    <a:lnTo>
                      <a:pt x="58" y="8"/>
                    </a:lnTo>
                    <a:lnTo>
                      <a:pt x="60" y="8"/>
                    </a:lnTo>
                    <a:lnTo>
                      <a:pt x="64" y="6"/>
                    </a:lnTo>
                    <a:lnTo>
                      <a:pt x="64" y="6"/>
                    </a:lnTo>
                    <a:lnTo>
                      <a:pt x="66" y="4"/>
                    </a:lnTo>
                    <a:lnTo>
                      <a:pt x="68" y="4"/>
                    </a:lnTo>
                    <a:lnTo>
                      <a:pt x="70" y="4"/>
                    </a:lnTo>
                    <a:lnTo>
                      <a:pt x="74" y="8"/>
                    </a:lnTo>
                    <a:lnTo>
                      <a:pt x="74" y="8"/>
                    </a:lnTo>
                    <a:lnTo>
                      <a:pt x="68" y="16"/>
                    </a:lnTo>
                    <a:lnTo>
                      <a:pt x="62" y="24"/>
                    </a:lnTo>
                    <a:lnTo>
                      <a:pt x="62" y="24"/>
                    </a:lnTo>
                    <a:lnTo>
                      <a:pt x="60" y="24"/>
                    </a:lnTo>
                    <a:lnTo>
                      <a:pt x="58" y="22"/>
                    </a:lnTo>
                    <a:lnTo>
                      <a:pt x="58" y="18"/>
                    </a:lnTo>
                    <a:lnTo>
                      <a:pt x="56" y="16"/>
                    </a:lnTo>
                    <a:lnTo>
                      <a:pt x="54" y="16"/>
                    </a:lnTo>
                    <a:lnTo>
                      <a:pt x="54" y="18"/>
                    </a:lnTo>
                    <a:lnTo>
                      <a:pt x="54" y="18"/>
                    </a:lnTo>
                    <a:lnTo>
                      <a:pt x="50" y="22"/>
                    </a:lnTo>
                    <a:lnTo>
                      <a:pt x="48" y="22"/>
                    </a:lnTo>
                    <a:lnTo>
                      <a:pt x="44" y="22"/>
                    </a:lnTo>
                    <a:lnTo>
                      <a:pt x="42" y="16"/>
                    </a:lnTo>
                    <a:lnTo>
                      <a:pt x="42" y="16"/>
                    </a:lnTo>
                    <a:lnTo>
                      <a:pt x="40" y="14"/>
                    </a:lnTo>
                    <a:lnTo>
                      <a:pt x="38" y="14"/>
                    </a:lnTo>
                    <a:lnTo>
                      <a:pt x="36" y="18"/>
                    </a:lnTo>
                    <a:lnTo>
                      <a:pt x="32" y="22"/>
                    </a:lnTo>
                    <a:lnTo>
                      <a:pt x="30" y="22"/>
                    </a:lnTo>
                    <a:lnTo>
                      <a:pt x="30" y="22"/>
                    </a:lnTo>
                    <a:lnTo>
                      <a:pt x="30" y="22"/>
                    </a:lnTo>
                    <a:lnTo>
                      <a:pt x="28" y="20"/>
                    </a:lnTo>
                    <a:lnTo>
                      <a:pt x="26" y="20"/>
                    </a:lnTo>
                    <a:lnTo>
                      <a:pt x="24" y="18"/>
                    </a:lnTo>
                    <a:lnTo>
                      <a:pt x="24" y="10"/>
                    </a:lnTo>
                    <a:lnTo>
                      <a:pt x="24" y="10"/>
                    </a:lnTo>
                    <a:lnTo>
                      <a:pt x="24" y="8"/>
                    </a:lnTo>
                    <a:lnTo>
                      <a:pt x="24" y="6"/>
                    </a:lnTo>
                    <a:lnTo>
                      <a:pt x="20" y="8"/>
                    </a:lnTo>
                    <a:lnTo>
                      <a:pt x="20" y="8"/>
                    </a:lnTo>
                    <a:lnTo>
                      <a:pt x="20" y="10"/>
                    </a:lnTo>
                    <a:lnTo>
                      <a:pt x="20" y="12"/>
                    </a:lnTo>
                    <a:lnTo>
                      <a:pt x="20" y="16"/>
                    </a:lnTo>
                    <a:lnTo>
                      <a:pt x="20" y="20"/>
                    </a:lnTo>
                    <a:lnTo>
                      <a:pt x="20" y="20"/>
                    </a:lnTo>
                    <a:lnTo>
                      <a:pt x="16" y="16"/>
                    </a:lnTo>
                    <a:lnTo>
                      <a:pt x="12" y="18"/>
                    </a:lnTo>
                    <a:lnTo>
                      <a:pt x="10" y="22"/>
                    </a:lnTo>
                    <a:lnTo>
                      <a:pt x="10" y="22"/>
                    </a:lnTo>
                    <a:lnTo>
                      <a:pt x="8" y="20"/>
                    </a:lnTo>
                    <a:lnTo>
                      <a:pt x="6" y="20"/>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9" name="Freeform 159">
                <a:extLst>
                  <a:ext uri="{FF2B5EF4-FFF2-40B4-BE49-F238E27FC236}">
                    <a16:creationId xmlns:a16="http://schemas.microsoft.com/office/drawing/2014/main" id="{16B24413-A1AB-390A-0EB6-0E79DD0E5D31}"/>
                  </a:ext>
                </a:extLst>
              </p:cNvPr>
              <p:cNvSpPr>
                <a:spLocks/>
              </p:cNvSpPr>
              <p:nvPr/>
            </p:nvSpPr>
            <p:spPr bwMode="auto">
              <a:xfrm>
                <a:off x="4582" y="1461"/>
                <a:ext cx="36" cy="26"/>
              </a:xfrm>
              <a:custGeom>
                <a:avLst/>
                <a:gdLst>
                  <a:gd name="T0" fmla="*/ 2 w 36"/>
                  <a:gd name="T1" fmla="*/ 12 h 26"/>
                  <a:gd name="T2" fmla="*/ 2 w 36"/>
                  <a:gd name="T3" fmla="*/ 12 h 26"/>
                  <a:gd name="T4" fmla="*/ 2 w 36"/>
                  <a:gd name="T5" fmla="*/ 12 h 26"/>
                  <a:gd name="T6" fmla="*/ 2 w 36"/>
                  <a:gd name="T7" fmla="*/ 12 h 26"/>
                  <a:gd name="T8" fmla="*/ 0 w 36"/>
                  <a:gd name="T9" fmla="*/ 8 h 26"/>
                  <a:gd name="T10" fmla="*/ 0 w 36"/>
                  <a:gd name="T11" fmla="*/ 8 h 26"/>
                  <a:gd name="T12" fmla="*/ 4 w 36"/>
                  <a:gd name="T13" fmla="*/ 2 h 26"/>
                  <a:gd name="T14" fmla="*/ 4 w 36"/>
                  <a:gd name="T15" fmla="*/ 2 h 26"/>
                  <a:gd name="T16" fmla="*/ 12 w 36"/>
                  <a:gd name="T17" fmla="*/ 0 h 26"/>
                  <a:gd name="T18" fmla="*/ 18 w 36"/>
                  <a:gd name="T19" fmla="*/ 0 h 26"/>
                  <a:gd name="T20" fmla="*/ 26 w 36"/>
                  <a:gd name="T21" fmla="*/ 4 h 26"/>
                  <a:gd name="T22" fmla="*/ 34 w 36"/>
                  <a:gd name="T23" fmla="*/ 8 h 26"/>
                  <a:gd name="T24" fmla="*/ 34 w 36"/>
                  <a:gd name="T25" fmla="*/ 8 h 26"/>
                  <a:gd name="T26" fmla="*/ 36 w 36"/>
                  <a:gd name="T27" fmla="*/ 14 h 26"/>
                  <a:gd name="T28" fmla="*/ 36 w 36"/>
                  <a:gd name="T29" fmla="*/ 16 h 26"/>
                  <a:gd name="T30" fmla="*/ 36 w 36"/>
                  <a:gd name="T31" fmla="*/ 20 h 26"/>
                  <a:gd name="T32" fmla="*/ 36 w 36"/>
                  <a:gd name="T33" fmla="*/ 20 h 26"/>
                  <a:gd name="T34" fmla="*/ 34 w 36"/>
                  <a:gd name="T35" fmla="*/ 22 h 26"/>
                  <a:gd name="T36" fmla="*/ 32 w 36"/>
                  <a:gd name="T37" fmla="*/ 22 h 26"/>
                  <a:gd name="T38" fmla="*/ 32 w 36"/>
                  <a:gd name="T39" fmla="*/ 22 h 26"/>
                  <a:gd name="T40" fmla="*/ 28 w 36"/>
                  <a:gd name="T41" fmla="*/ 18 h 26"/>
                  <a:gd name="T42" fmla="*/ 24 w 36"/>
                  <a:gd name="T43" fmla="*/ 16 h 26"/>
                  <a:gd name="T44" fmla="*/ 20 w 36"/>
                  <a:gd name="T45" fmla="*/ 18 h 26"/>
                  <a:gd name="T46" fmla="*/ 16 w 36"/>
                  <a:gd name="T47" fmla="*/ 24 h 26"/>
                  <a:gd name="T48" fmla="*/ 16 w 36"/>
                  <a:gd name="T49" fmla="*/ 24 h 26"/>
                  <a:gd name="T50" fmla="*/ 16 w 36"/>
                  <a:gd name="T51" fmla="*/ 26 h 26"/>
                  <a:gd name="T52" fmla="*/ 12 w 36"/>
                  <a:gd name="T53" fmla="*/ 24 h 26"/>
                  <a:gd name="T54" fmla="*/ 12 w 36"/>
                  <a:gd name="T55" fmla="*/ 24 h 26"/>
                  <a:gd name="T56" fmla="*/ 12 w 36"/>
                  <a:gd name="T57" fmla="*/ 24 h 26"/>
                  <a:gd name="T58" fmla="*/ 12 w 36"/>
                  <a:gd name="T59" fmla="*/ 18 h 26"/>
                  <a:gd name="T60" fmla="*/ 12 w 36"/>
                  <a:gd name="T61" fmla="*/ 16 h 26"/>
                  <a:gd name="T62" fmla="*/ 10 w 36"/>
                  <a:gd name="T63" fmla="*/ 16 h 26"/>
                  <a:gd name="T64" fmla="*/ 10 w 36"/>
                  <a:gd name="T65" fmla="*/ 16 h 26"/>
                  <a:gd name="T66" fmla="*/ 8 w 36"/>
                  <a:gd name="T67" fmla="*/ 18 h 26"/>
                  <a:gd name="T68" fmla="*/ 6 w 36"/>
                  <a:gd name="T69" fmla="*/ 16 h 26"/>
                  <a:gd name="T70" fmla="*/ 2 w 36"/>
                  <a:gd name="T71" fmla="*/ 12 h 26"/>
                  <a:gd name="T72" fmla="*/ 2 w 36"/>
                  <a:gd name="T73"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6">
                    <a:moveTo>
                      <a:pt x="2" y="12"/>
                    </a:moveTo>
                    <a:lnTo>
                      <a:pt x="2" y="12"/>
                    </a:lnTo>
                    <a:lnTo>
                      <a:pt x="2" y="12"/>
                    </a:lnTo>
                    <a:lnTo>
                      <a:pt x="2" y="12"/>
                    </a:lnTo>
                    <a:lnTo>
                      <a:pt x="0" y="8"/>
                    </a:lnTo>
                    <a:lnTo>
                      <a:pt x="0" y="8"/>
                    </a:lnTo>
                    <a:lnTo>
                      <a:pt x="4" y="2"/>
                    </a:lnTo>
                    <a:lnTo>
                      <a:pt x="4" y="2"/>
                    </a:lnTo>
                    <a:lnTo>
                      <a:pt x="12" y="0"/>
                    </a:lnTo>
                    <a:lnTo>
                      <a:pt x="18" y="0"/>
                    </a:lnTo>
                    <a:lnTo>
                      <a:pt x="26" y="4"/>
                    </a:lnTo>
                    <a:lnTo>
                      <a:pt x="34" y="8"/>
                    </a:lnTo>
                    <a:lnTo>
                      <a:pt x="34" y="8"/>
                    </a:lnTo>
                    <a:lnTo>
                      <a:pt x="36" y="14"/>
                    </a:lnTo>
                    <a:lnTo>
                      <a:pt x="36" y="16"/>
                    </a:lnTo>
                    <a:lnTo>
                      <a:pt x="36" y="20"/>
                    </a:lnTo>
                    <a:lnTo>
                      <a:pt x="36" y="20"/>
                    </a:lnTo>
                    <a:lnTo>
                      <a:pt x="34" y="22"/>
                    </a:lnTo>
                    <a:lnTo>
                      <a:pt x="32" y="22"/>
                    </a:lnTo>
                    <a:lnTo>
                      <a:pt x="32" y="22"/>
                    </a:lnTo>
                    <a:lnTo>
                      <a:pt x="28" y="18"/>
                    </a:lnTo>
                    <a:lnTo>
                      <a:pt x="24" y="16"/>
                    </a:lnTo>
                    <a:lnTo>
                      <a:pt x="20" y="18"/>
                    </a:lnTo>
                    <a:lnTo>
                      <a:pt x="16" y="24"/>
                    </a:lnTo>
                    <a:lnTo>
                      <a:pt x="16" y="24"/>
                    </a:lnTo>
                    <a:lnTo>
                      <a:pt x="16" y="26"/>
                    </a:lnTo>
                    <a:lnTo>
                      <a:pt x="12" y="24"/>
                    </a:lnTo>
                    <a:lnTo>
                      <a:pt x="12" y="24"/>
                    </a:lnTo>
                    <a:lnTo>
                      <a:pt x="12" y="24"/>
                    </a:lnTo>
                    <a:lnTo>
                      <a:pt x="12" y="18"/>
                    </a:lnTo>
                    <a:lnTo>
                      <a:pt x="12" y="16"/>
                    </a:lnTo>
                    <a:lnTo>
                      <a:pt x="10" y="16"/>
                    </a:lnTo>
                    <a:lnTo>
                      <a:pt x="10" y="16"/>
                    </a:lnTo>
                    <a:lnTo>
                      <a:pt x="8" y="18"/>
                    </a:lnTo>
                    <a:lnTo>
                      <a:pt x="6" y="1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0" name="Freeform 160">
                <a:extLst>
                  <a:ext uri="{FF2B5EF4-FFF2-40B4-BE49-F238E27FC236}">
                    <a16:creationId xmlns:a16="http://schemas.microsoft.com/office/drawing/2014/main" id="{6C05FFBD-9CEF-E18F-1AB5-29BF1347829D}"/>
                  </a:ext>
                </a:extLst>
              </p:cNvPr>
              <p:cNvSpPr>
                <a:spLocks/>
              </p:cNvSpPr>
              <p:nvPr/>
            </p:nvSpPr>
            <p:spPr bwMode="auto">
              <a:xfrm>
                <a:off x="4636" y="1459"/>
                <a:ext cx="48" cy="14"/>
              </a:xfrm>
              <a:custGeom>
                <a:avLst/>
                <a:gdLst>
                  <a:gd name="T0" fmla="*/ 48 w 48"/>
                  <a:gd name="T1" fmla="*/ 4 h 14"/>
                  <a:gd name="T2" fmla="*/ 48 w 48"/>
                  <a:gd name="T3" fmla="*/ 4 h 14"/>
                  <a:gd name="T4" fmla="*/ 44 w 48"/>
                  <a:gd name="T5" fmla="*/ 8 h 14"/>
                  <a:gd name="T6" fmla="*/ 40 w 48"/>
                  <a:gd name="T7" fmla="*/ 10 h 14"/>
                  <a:gd name="T8" fmla="*/ 32 w 48"/>
                  <a:gd name="T9" fmla="*/ 12 h 14"/>
                  <a:gd name="T10" fmla="*/ 32 w 48"/>
                  <a:gd name="T11" fmla="*/ 12 h 14"/>
                  <a:gd name="T12" fmla="*/ 30 w 48"/>
                  <a:gd name="T13" fmla="*/ 14 h 14"/>
                  <a:gd name="T14" fmla="*/ 26 w 48"/>
                  <a:gd name="T15" fmla="*/ 14 h 14"/>
                  <a:gd name="T16" fmla="*/ 18 w 48"/>
                  <a:gd name="T17" fmla="*/ 12 h 14"/>
                  <a:gd name="T18" fmla="*/ 18 w 48"/>
                  <a:gd name="T19" fmla="*/ 12 h 14"/>
                  <a:gd name="T20" fmla="*/ 10 w 48"/>
                  <a:gd name="T21" fmla="*/ 12 h 14"/>
                  <a:gd name="T22" fmla="*/ 4 w 48"/>
                  <a:gd name="T23" fmla="*/ 14 h 14"/>
                  <a:gd name="T24" fmla="*/ 4 w 48"/>
                  <a:gd name="T25" fmla="*/ 14 h 14"/>
                  <a:gd name="T26" fmla="*/ 2 w 48"/>
                  <a:gd name="T27" fmla="*/ 12 h 14"/>
                  <a:gd name="T28" fmla="*/ 0 w 48"/>
                  <a:gd name="T29" fmla="*/ 10 h 14"/>
                  <a:gd name="T30" fmla="*/ 0 w 48"/>
                  <a:gd name="T31" fmla="*/ 10 h 14"/>
                  <a:gd name="T32" fmla="*/ 2 w 48"/>
                  <a:gd name="T33" fmla="*/ 6 h 14"/>
                  <a:gd name="T34" fmla="*/ 2 w 48"/>
                  <a:gd name="T35" fmla="*/ 6 h 14"/>
                  <a:gd name="T36" fmla="*/ 4 w 48"/>
                  <a:gd name="T37" fmla="*/ 2 h 14"/>
                  <a:gd name="T38" fmla="*/ 6 w 48"/>
                  <a:gd name="T39" fmla="*/ 0 h 14"/>
                  <a:gd name="T40" fmla="*/ 12 w 48"/>
                  <a:gd name="T41" fmla="*/ 0 h 14"/>
                  <a:gd name="T42" fmla="*/ 16 w 48"/>
                  <a:gd name="T43" fmla="*/ 2 h 14"/>
                  <a:gd name="T44" fmla="*/ 22 w 48"/>
                  <a:gd name="T45" fmla="*/ 2 h 14"/>
                  <a:gd name="T46" fmla="*/ 22 w 48"/>
                  <a:gd name="T47" fmla="*/ 2 h 14"/>
                  <a:gd name="T48" fmla="*/ 28 w 48"/>
                  <a:gd name="T49" fmla="*/ 2 h 14"/>
                  <a:gd name="T50" fmla="*/ 34 w 48"/>
                  <a:gd name="T51" fmla="*/ 2 h 14"/>
                  <a:gd name="T52" fmla="*/ 48 w 48"/>
                  <a:gd name="T53" fmla="*/ 4 h 14"/>
                  <a:gd name="T54" fmla="*/ 48 w 48"/>
                  <a:gd name="T5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
                    <a:moveTo>
                      <a:pt x="48" y="4"/>
                    </a:moveTo>
                    <a:lnTo>
                      <a:pt x="48" y="4"/>
                    </a:lnTo>
                    <a:lnTo>
                      <a:pt x="44" y="8"/>
                    </a:lnTo>
                    <a:lnTo>
                      <a:pt x="40" y="10"/>
                    </a:lnTo>
                    <a:lnTo>
                      <a:pt x="32" y="12"/>
                    </a:lnTo>
                    <a:lnTo>
                      <a:pt x="32" y="12"/>
                    </a:lnTo>
                    <a:lnTo>
                      <a:pt x="30" y="14"/>
                    </a:lnTo>
                    <a:lnTo>
                      <a:pt x="26" y="14"/>
                    </a:lnTo>
                    <a:lnTo>
                      <a:pt x="18" y="12"/>
                    </a:lnTo>
                    <a:lnTo>
                      <a:pt x="18" y="12"/>
                    </a:lnTo>
                    <a:lnTo>
                      <a:pt x="10" y="12"/>
                    </a:lnTo>
                    <a:lnTo>
                      <a:pt x="4" y="14"/>
                    </a:lnTo>
                    <a:lnTo>
                      <a:pt x="4" y="14"/>
                    </a:lnTo>
                    <a:lnTo>
                      <a:pt x="2" y="12"/>
                    </a:lnTo>
                    <a:lnTo>
                      <a:pt x="0" y="10"/>
                    </a:lnTo>
                    <a:lnTo>
                      <a:pt x="0" y="10"/>
                    </a:lnTo>
                    <a:lnTo>
                      <a:pt x="2" y="6"/>
                    </a:lnTo>
                    <a:lnTo>
                      <a:pt x="2" y="6"/>
                    </a:lnTo>
                    <a:lnTo>
                      <a:pt x="4" y="2"/>
                    </a:lnTo>
                    <a:lnTo>
                      <a:pt x="6" y="0"/>
                    </a:lnTo>
                    <a:lnTo>
                      <a:pt x="12" y="0"/>
                    </a:lnTo>
                    <a:lnTo>
                      <a:pt x="16" y="2"/>
                    </a:lnTo>
                    <a:lnTo>
                      <a:pt x="22" y="2"/>
                    </a:lnTo>
                    <a:lnTo>
                      <a:pt x="22" y="2"/>
                    </a:lnTo>
                    <a:lnTo>
                      <a:pt x="28" y="2"/>
                    </a:lnTo>
                    <a:lnTo>
                      <a:pt x="34" y="2"/>
                    </a:lnTo>
                    <a:lnTo>
                      <a:pt x="48" y="4"/>
                    </a:ln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1" name="Freeform 161">
                <a:extLst>
                  <a:ext uri="{FF2B5EF4-FFF2-40B4-BE49-F238E27FC236}">
                    <a16:creationId xmlns:a16="http://schemas.microsoft.com/office/drawing/2014/main" id="{9A52FA92-02B5-C53A-F4D9-D054E4BF3FED}"/>
                  </a:ext>
                </a:extLst>
              </p:cNvPr>
              <p:cNvSpPr>
                <a:spLocks/>
              </p:cNvSpPr>
              <p:nvPr/>
            </p:nvSpPr>
            <p:spPr bwMode="auto">
              <a:xfrm>
                <a:off x="4616" y="1459"/>
                <a:ext cx="22" cy="24"/>
              </a:xfrm>
              <a:custGeom>
                <a:avLst/>
                <a:gdLst>
                  <a:gd name="T0" fmla="*/ 2 w 22"/>
                  <a:gd name="T1" fmla="*/ 22 h 24"/>
                  <a:gd name="T2" fmla="*/ 2 w 22"/>
                  <a:gd name="T3" fmla="*/ 22 h 24"/>
                  <a:gd name="T4" fmla="*/ 0 w 22"/>
                  <a:gd name="T5" fmla="*/ 10 h 24"/>
                  <a:gd name="T6" fmla="*/ 0 w 22"/>
                  <a:gd name="T7" fmla="*/ 10 h 24"/>
                  <a:gd name="T8" fmla="*/ 4 w 22"/>
                  <a:gd name="T9" fmla="*/ 14 h 24"/>
                  <a:gd name="T10" fmla="*/ 4 w 22"/>
                  <a:gd name="T11" fmla="*/ 14 h 24"/>
                  <a:gd name="T12" fmla="*/ 4 w 22"/>
                  <a:gd name="T13" fmla="*/ 10 h 24"/>
                  <a:gd name="T14" fmla="*/ 2 w 22"/>
                  <a:gd name="T15" fmla="*/ 8 h 24"/>
                  <a:gd name="T16" fmla="*/ 2 w 22"/>
                  <a:gd name="T17" fmla="*/ 6 h 24"/>
                  <a:gd name="T18" fmla="*/ 2 w 22"/>
                  <a:gd name="T19" fmla="*/ 2 h 24"/>
                  <a:gd name="T20" fmla="*/ 2 w 22"/>
                  <a:gd name="T21" fmla="*/ 2 h 24"/>
                  <a:gd name="T22" fmla="*/ 2 w 22"/>
                  <a:gd name="T23" fmla="*/ 0 h 24"/>
                  <a:gd name="T24" fmla="*/ 4 w 22"/>
                  <a:gd name="T25" fmla="*/ 2 h 24"/>
                  <a:gd name="T26" fmla="*/ 6 w 22"/>
                  <a:gd name="T27" fmla="*/ 4 h 24"/>
                  <a:gd name="T28" fmla="*/ 6 w 22"/>
                  <a:gd name="T29" fmla="*/ 4 h 24"/>
                  <a:gd name="T30" fmla="*/ 12 w 22"/>
                  <a:gd name="T31" fmla="*/ 2 h 24"/>
                  <a:gd name="T32" fmla="*/ 18 w 22"/>
                  <a:gd name="T33" fmla="*/ 2 h 24"/>
                  <a:gd name="T34" fmla="*/ 18 w 22"/>
                  <a:gd name="T35" fmla="*/ 2 h 24"/>
                  <a:gd name="T36" fmla="*/ 20 w 22"/>
                  <a:gd name="T37" fmla="*/ 2 h 24"/>
                  <a:gd name="T38" fmla="*/ 22 w 22"/>
                  <a:gd name="T39" fmla="*/ 6 h 24"/>
                  <a:gd name="T40" fmla="*/ 22 w 22"/>
                  <a:gd name="T41" fmla="*/ 6 h 24"/>
                  <a:gd name="T42" fmla="*/ 20 w 22"/>
                  <a:gd name="T43" fmla="*/ 8 h 24"/>
                  <a:gd name="T44" fmla="*/ 20 w 22"/>
                  <a:gd name="T45" fmla="*/ 8 h 24"/>
                  <a:gd name="T46" fmla="*/ 20 w 22"/>
                  <a:gd name="T47" fmla="*/ 14 h 24"/>
                  <a:gd name="T48" fmla="*/ 18 w 22"/>
                  <a:gd name="T49" fmla="*/ 20 h 24"/>
                  <a:gd name="T50" fmla="*/ 18 w 22"/>
                  <a:gd name="T51" fmla="*/ 20 h 24"/>
                  <a:gd name="T52" fmla="*/ 10 w 22"/>
                  <a:gd name="T53" fmla="*/ 18 h 24"/>
                  <a:gd name="T54" fmla="*/ 6 w 22"/>
                  <a:gd name="T55" fmla="*/ 20 h 24"/>
                  <a:gd name="T56" fmla="*/ 2 w 22"/>
                  <a:gd name="T57" fmla="*/ 24 h 24"/>
                  <a:gd name="T58" fmla="*/ 2 w 22"/>
                  <a:gd name="T59" fmla="*/ 24 h 24"/>
                  <a:gd name="T60" fmla="*/ 2 w 22"/>
                  <a:gd name="T61" fmla="*/ 22 h 24"/>
                  <a:gd name="T62" fmla="*/ 2 w 22"/>
                  <a:gd name="T63"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4">
                    <a:moveTo>
                      <a:pt x="2" y="22"/>
                    </a:moveTo>
                    <a:lnTo>
                      <a:pt x="2" y="22"/>
                    </a:lnTo>
                    <a:lnTo>
                      <a:pt x="0" y="10"/>
                    </a:lnTo>
                    <a:lnTo>
                      <a:pt x="0" y="10"/>
                    </a:lnTo>
                    <a:lnTo>
                      <a:pt x="4" y="14"/>
                    </a:lnTo>
                    <a:lnTo>
                      <a:pt x="4" y="14"/>
                    </a:lnTo>
                    <a:lnTo>
                      <a:pt x="4" y="10"/>
                    </a:lnTo>
                    <a:lnTo>
                      <a:pt x="2" y="8"/>
                    </a:lnTo>
                    <a:lnTo>
                      <a:pt x="2" y="6"/>
                    </a:lnTo>
                    <a:lnTo>
                      <a:pt x="2" y="2"/>
                    </a:lnTo>
                    <a:lnTo>
                      <a:pt x="2" y="2"/>
                    </a:lnTo>
                    <a:lnTo>
                      <a:pt x="2" y="0"/>
                    </a:lnTo>
                    <a:lnTo>
                      <a:pt x="4" y="2"/>
                    </a:lnTo>
                    <a:lnTo>
                      <a:pt x="6" y="4"/>
                    </a:lnTo>
                    <a:lnTo>
                      <a:pt x="6" y="4"/>
                    </a:lnTo>
                    <a:lnTo>
                      <a:pt x="12" y="2"/>
                    </a:lnTo>
                    <a:lnTo>
                      <a:pt x="18" y="2"/>
                    </a:lnTo>
                    <a:lnTo>
                      <a:pt x="18" y="2"/>
                    </a:lnTo>
                    <a:lnTo>
                      <a:pt x="20" y="2"/>
                    </a:lnTo>
                    <a:lnTo>
                      <a:pt x="22" y="6"/>
                    </a:lnTo>
                    <a:lnTo>
                      <a:pt x="22" y="6"/>
                    </a:lnTo>
                    <a:lnTo>
                      <a:pt x="20" y="8"/>
                    </a:lnTo>
                    <a:lnTo>
                      <a:pt x="20" y="8"/>
                    </a:lnTo>
                    <a:lnTo>
                      <a:pt x="20" y="14"/>
                    </a:lnTo>
                    <a:lnTo>
                      <a:pt x="18" y="20"/>
                    </a:lnTo>
                    <a:lnTo>
                      <a:pt x="18" y="20"/>
                    </a:lnTo>
                    <a:lnTo>
                      <a:pt x="10" y="18"/>
                    </a:lnTo>
                    <a:lnTo>
                      <a:pt x="6" y="20"/>
                    </a:lnTo>
                    <a:lnTo>
                      <a:pt x="2" y="24"/>
                    </a:lnTo>
                    <a:lnTo>
                      <a:pt x="2" y="24"/>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2" name="Freeform 162">
                <a:extLst>
                  <a:ext uri="{FF2B5EF4-FFF2-40B4-BE49-F238E27FC236}">
                    <a16:creationId xmlns:a16="http://schemas.microsoft.com/office/drawing/2014/main" id="{D984759D-0C06-AEC6-6425-5D5D8D4BD6E5}"/>
                  </a:ext>
                </a:extLst>
              </p:cNvPr>
              <p:cNvSpPr>
                <a:spLocks/>
              </p:cNvSpPr>
              <p:nvPr/>
            </p:nvSpPr>
            <p:spPr bwMode="auto">
              <a:xfrm>
                <a:off x="4562" y="1459"/>
                <a:ext cx="24" cy="16"/>
              </a:xfrm>
              <a:custGeom>
                <a:avLst/>
                <a:gdLst>
                  <a:gd name="T0" fmla="*/ 24 w 24"/>
                  <a:gd name="T1" fmla="*/ 4 h 16"/>
                  <a:gd name="T2" fmla="*/ 24 w 24"/>
                  <a:gd name="T3" fmla="*/ 4 h 16"/>
                  <a:gd name="T4" fmla="*/ 24 w 24"/>
                  <a:gd name="T5" fmla="*/ 10 h 16"/>
                  <a:gd name="T6" fmla="*/ 22 w 24"/>
                  <a:gd name="T7" fmla="*/ 12 h 16"/>
                  <a:gd name="T8" fmla="*/ 22 w 24"/>
                  <a:gd name="T9" fmla="*/ 12 h 16"/>
                  <a:gd name="T10" fmla="*/ 18 w 24"/>
                  <a:gd name="T11" fmla="*/ 14 h 16"/>
                  <a:gd name="T12" fmla="*/ 16 w 24"/>
                  <a:gd name="T13" fmla="*/ 16 h 16"/>
                  <a:gd name="T14" fmla="*/ 16 w 24"/>
                  <a:gd name="T15" fmla="*/ 16 h 16"/>
                  <a:gd name="T16" fmla="*/ 12 w 24"/>
                  <a:gd name="T17" fmla="*/ 14 h 16"/>
                  <a:gd name="T18" fmla="*/ 10 w 24"/>
                  <a:gd name="T19" fmla="*/ 16 h 16"/>
                  <a:gd name="T20" fmla="*/ 8 w 24"/>
                  <a:gd name="T21" fmla="*/ 16 h 16"/>
                  <a:gd name="T22" fmla="*/ 6 w 24"/>
                  <a:gd name="T23" fmla="*/ 16 h 16"/>
                  <a:gd name="T24" fmla="*/ 6 w 24"/>
                  <a:gd name="T25" fmla="*/ 16 h 16"/>
                  <a:gd name="T26" fmla="*/ 4 w 24"/>
                  <a:gd name="T27" fmla="*/ 16 h 16"/>
                  <a:gd name="T28" fmla="*/ 4 w 24"/>
                  <a:gd name="T29" fmla="*/ 16 h 16"/>
                  <a:gd name="T30" fmla="*/ 0 w 24"/>
                  <a:gd name="T31" fmla="*/ 12 h 16"/>
                  <a:gd name="T32" fmla="*/ 0 w 24"/>
                  <a:gd name="T33" fmla="*/ 4 h 16"/>
                  <a:gd name="T34" fmla="*/ 0 w 24"/>
                  <a:gd name="T35" fmla="*/ 4 h 16"/>
                  <a:gd name="T36" fmla="*/ 2 w 24"/>
                  <a:gd name="T37" fmla="*/ 4 h 16"/>
                  <a:gd name="T38" fmla="*/ 2 w 24"/>
                  <a:gd name="T39" fmla="*/ 4 h 16"/>
                  <a:gd name="T40" fmla="*/ 16 w 24"/>
                  <a:gd name="T41" fmla="*/ 0 h 16"/>
                  <a:gd name="T42" fmla="*/ 16 w 24"/>
                  <a:gd name="T43" fmla="*/ 0 h 16"/>
                  <a:gd name="T44" fmla="*/ 18 w 24"/>
                  <a:gd name="T45" fmla="*/ 6 h 16"/>
                  <a:gd name="T46" fmla="*/ 20 w 24"/>
                  <a:gd name="T47" fmla="*/ 6 h 16"/>
                  <a:gd name="T48" fmla="*/ 24 w 24"/>
                  <a:gd name="T49" fmla="*/ 4 h 16"/>
                  <a:gd name="T50" fmla="*/ 24 w 24"/>
                  <a:gd name="T5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6">
                    <a:moveTo>
                      <a:pt x="24" y="4"/>
                    </a:moveTo>
                    <a:lnTo>
                      <a:pt x="24" y="4"/>
                    </a:lnTo>
                    <a:lnTo>
                      <a:pt x="24" y="10"/>
                    </a:lnTo>
                    <a:lnTo>
                      <a:pt x="22" y="12"/>
                    </a:lnTo>
                    <a:lnTo>
                      <a:pt x="22" y="12"/>
                    </a:lnTo>
                    <a:lnTo>
                      <a:pt x="18" y="14"/>
                    </a:lnTo>
                    <a:lnTo>
                      <a:pt x="16" y="16"/>
                    </a:lnTo>
                    <a:lnTo>
                      <a:pt x="16" y="16"/>
                    </a:lnTo>
                    <a:lnTo>
                      <a:pt x="12" y="14"/>
                    </a:lnTo>
                    <a:lnTo>
                      <a:pt x="10" y="16"/>
                    </a:lnTo>
                    <a:lnTo>
                      <a:pt x="8" y="16"/>
                    </a:lnTo>
                    <a:lnTo>
                      <a:pt x="6" y="16"/>
                    </a:lnTo>
                    <a:lnTo>
                      <a:pt x="6" y="16"/>
                    </a:lnTo>
                    <a:lnTo>
                      <a:pt x="4" y="16"/>
                    </a:lnTo>
                    <a:lnTo>
                      <a:pt x="4" y="16"/>
                    </a:lnTo>
                    <a:lnTo>
                      <a:pt x="0" y="12"/>
                    </a:lnTo>
                    <a:lnTo>
                      <a:pt x="0" y="4"/>
                    </a:lnTo>
                    <a:lnTo>
                      <a:pt x="0" y="4"/>
                    </a:lnTo>
                    <a:lnTo>
                      <a:pt x="2" y="4"/>
                    </a:lnTo>
                    <a:lnTo>
                      <a:pt x="2" y="4"/>
                    </a:lnTo>
                    <a:lnTo>
                      <a:pt x="16" y="0"/>
                    </a:lnTo>
                    <a:lnTo>
                      <a:pt x="16" y="0"/>
                    </a:lnTo>
                    <a:lnTo>
                      <a:pt x="18" y="6"/>
                    </a:lnTo>
                    <a:lnTo>
                      <a:pt x="20" y="6"/>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3" name="Freeform 163">
                <a:extLst>
                  <a:ext uri="{FF2B5EF4-FFF2-40B4-BE49-F238E27FC236}">
                    <a16:creationId xmlns:a16="http://schemas.microsoft.com/office/drawing/2014/main" id="{7B3A1EA4-05F2-4EA5-DB08-572175883A41}"/>
                  </a:ext>
                </a:extLst>
              </p:cNvPr>
              <p:cNvSpPr>
                <a:spLocks/>
              </p:cNvSpPr>
              <p:nvPr/>
            </p:nvSpPr>
            <p:spPr bwMode="auto">
              <a:xfrm>
                <a:off x="4684" y="1461"/>
                <a:ext cx="16" cy="8"/>
              </a:xfrm>
              <a:custGeom>
                <a:avLst/>
                <a:gdLst>
                  <a:gd name="T0" fmla="*/ 16 w 16"/>
                  <a:gd name="T1" fmla="*/ 8 h 8"/>
                  <a:gd name="T2" fmla="*/ 16 w 16"/>
                  <a:gd name="T3" fmla="*/ 8 h 8"/>
                  <a:gd name="T4" fmla="*/ 12 w 16"/>
                  <a:gd name="T5" fmla="*/ 8 h 8"/>
                  <a:gd name="T6" fmla="*/ 8 w 16"/>
                  <a:gd name="T7" fmla="*/ 8 h 8"/>
                  <a:gd name="T8" fmla="*/ 0 w 16"/>
                  <a:gd name="T9" fmla="*/ 2 h 8"/>
                  <a:gd name="T10" fmla="*/ 0 w 16"/>
                  <a:gd name="T11" fmla="*/ 2 h 8"/>
                  <a:gd name="T12" fmla="*/ 10 w 16"/>
                  <a:gd name="T13" fmla="*/ 0 h 8"/>
                  <a:gd name="T14" fmla="*/ 14 w 16"/>
                  <a:gd name="T15" fmla="*/ 2 h 8"/>
                  <a:gd name="T16" fmla="*/ 16 w 16"/>
                  <a:gd name="T17" fmla="*/ 6 h 8"/>
                  <a:gd name="T18" fmla="*/ 16 w 16"/>
                  <a:gd name="T19" fmla="*/ 6 h 8"/>
                  <a:gd name="T20" fmla="*/ 16 w 16"/>
                  <a:gd name="T21" fmla="*/ 8 h 8"/>
                  <a:gd name="T22" fmla="*/ 16 w 1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8">
                    <a:moveTo>
                      <a:pt x="16" y="8"/>
                    </a:moveTo>
                    <a:lnTo>
                      <a:pt x="16" y="8"/>
                    </a:lnTo>
                    <a:lnTo>
                      <a:pt x="12" y="8"/>
                    </a:lnTo>
                    <a:lnTo>
                      <a:pt x="8" y="8"/>
                    </a:lnTo>
                    <a:lnTo>
                      <a:pt x="0" y="2"/>
                    </a:lnTo>
                    <a:lnTo>
                      <a:pt x="0" y="2"/>
                    </a:lnTo>
                    <a:lnTo>
                      <a:pt x="10" y="0"/>
                    </a:lnTo>
                    <a:lnTo>
                      <a:pt x="14" y="2"/>
                    </a:lnTo>
                    <a:lnTo>
                      <a:pt x="16" y="6"/>
                    </a:lnTo>
                    <a:lnTo>
                      <a:pt x="16" y="6"/>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4" name="Freeform 164">
                <a:extLst>
                  <a:ext uri="{FF2B5EF4-FFF2-40B4-BE49-F238E27FC236}">
                    <a16:creationId xmlns:a16="http://schemas.microsoft.com/office/drawing/2014/main" id="{E94F6E7B-ED32-2537-91DE-C01D7ADE6DE9}"/>
                  </a:ext>
                </a:extLst>
              </p:cNvPr>
              <p:cNvSpPr>
                <a:spLocks/>
              </p:cNvSpPr>
              <p:nvPr/>
            </p:nvSpPr>
            <p:spPr bwMode="auto">
              <a:xfrm>
                <a:off x="3106" y="1471"/>
                <a:ext cx="138" cy="28"/>
              </a:xfrm>
              <a:custGeom>
                <a:avLst/>
                <a:gdLst>
                  <a:gd name="T0" fmla="*/ 4 w 138"/>
                  <a:gd name="T1" fmla="*/ 10 h 28"/>
                  <a:gd name="T2" fmla="*/ 22 w 138"/>
                  <a:gd name="T3" fmla="*/ 6 h 28"/>
                  <a:gd name="T4" fmla="*/ 38 w 138"/>
                  <a:gd name="T5" fmla="*/ 2 h 28"/>
                  <a:gd name="T6" fmla="*/ 40 w 138"/>
                  <a:gd name="T7" fmla="*/ 6 h 28"/>
                  <a:gd name="T8" fmla="*/ 42 w 138"/>
                  <a:gd name="T9" fmla="*/ 6 h 28"/>
                  <a:gd name="T10" fmla="*/ 54 w 138"/>
                  <a:gd name="T11" fmla="*/ 4 h 28"/>
                  <a:gd name="T12" fmla="*/ 66 w 138"/>
                  <a:gd name="T13" fmla="*/ 2 h 28"/>
                  <a:gd name="T14" fmla="*/ 70 w 138"/>
                  <a:gd name="T15" fmla="*/ 4 h 28"/>
                  <a:gd name="T16" fmla="*/ 76 w 138"/>
                  <a:gd name="T17" fmla="*/ 4 h 28"/>
                  <a:gd name="T18" fmla="*/ 78 w 138"/>
                  <a:gd name="T19" fmla="*/ 0 h 28"/>
                  <a:gd name="T20" fmla="*/ 84 w 138"/>
                  <a:gd name="T21" fmla="*/ 0 h 28"/>
                  <a:gd name="T22" fmla="*/ 90 w 138"/>
                  <a:gd name="T23" fmla="*/ 2 h 28"/>
                  <a:gd name="T24" fmla="*/ 96 w 138"/>
                  <a:gd name="T25" fmla="*/ 4 h 28"/>
                  <a:gd name="T26" fmla="*/ 100 w 138"/>
                  <a:gd name="T27" fmla="*/ 2 h 28"/>
                  <a:gd name="T28" fmla="*/ 104 w 138"/>
                  <a:gd name="T29" fmla="*/ 0 h 28"/>
                  <a:gd name="T30" fmla="*/ 110 w 138"/>
                  <a:gd name="T31" fmla="*/ 2 h 28"/>
                  <a:gd name="T32" fmla="*/ 116 w 138"/>
                  <a:gd name="T33" fmla="*/ 2 h 28"/>
                  <a:gd name="T34" fmla="*/ 122 w 138"/>
                  <a:gd name="T35" fmla="*/ 0 h 28"/>
                  <a:gd name="T36" fmla="*/ 128 w 138"/>
                  <a:gd name="T37" fmla="*/ 2 h 28"/>
                  <a:gd name="T38" fmla="*/ 136 w 138"/>
                  <a:gd name="T39" fmla="*/ 2 h 28"/>
                  <a:gd name="T40" fmla="*/ 136 w 138"/>
                  <a:gd name="T41" fmla="*/ 8 h 28"/>
                  <a:gd name="T42" fmla="*/ 138 w 138"/>
                  <a:gd name="T43" fmla="*/ 10 h 28"/>
                  <a:gd name="T44" fmla="*/ 136 w 138"/>
                  <a:gd name="T45" fmla="*/ 18 h 28"/>
                  <a:gd name="T46" fmla="*/ 132 w 138"/>
                  <a:gd name="T47" fmla="*/ 20 h 28"/>
                  <a:gd name="T48" fmla="*/ 126 w 138"/>
                  <a:gd name="T49" fmla="*/ 18 h 28"/>
                  <a:gd name="T50" fmla="*/ 114 w 138"/>
                  <a:gd name="T51" fmla="*/ 12 h 28"/>
                  <a:gd name="T52" fmla="*/ 108 w 138"/>
                  <a:gd name="T53" fmla="*/ 14 h 28"/>
                  <a:gd name="T54" fmla="*/ 102 w 138"/>
                  <a:gd name="T55" fmla="*/ 22 h 28"/>
                  <a:gd name="T56" fmla="*/ 100 w 138"/>
                  <a:gd name="T57" fmla="*/ 26 h 28"/>
                  <a:gd name="T58" fmla="*/ 96 w 138"/>
                  <a:gd name="T59" fmla="*/ 24 h 28"/>
                  <a:gd name="T60" fmla="*/ 94 w 138"/>
                  <a:gd name="T61" fmla="*/ 20 h 28"/>
                  <a:gd name="T62" fmla="*/ 90 w 138"/>
                  <a:gd name="T63" fmla="*/ 12 h 28"/>
                  <a:gd name="T64" fmla="*/ 88 w 138"/>
                  <a:gd name="T65" fmla="*/ 22 h 28"/>
                  <a:gd name="T66" fmla="*/ 86 w 138"/>
                  <a:gd name="T67" fmla="*/ 28 h 28"/>
                  <a:gd name="T68" fmla="*/ 84 w 138"/>
                  <a:gd name="T69" fmla="*/ 26 h 28"/>
                  <a:gd name="T70" fmla="*/ 72 w 138"/>
                  <a:gd name="T71" fmla="*/ 20 h 28"/>
                  <a:gd name="T72" fmla="*/ 60 w 138"/>
                  <a:gd name="T73" fmla="*/ 20 h 28"/>
                  <a:gd name="T74" fmla="*/ 52 w 138"/>
                  <a:gd name="T75" fmla="*/ 16 h 28"/>
                  <a:gd name="T76" fmla="*/ 46 w 138"/>
                  <a:gd name="T77" fmla="*/ 12 h 28"/>
                  <a:gd name="T78" fmla="*/ 44 w 138"/>
                  <a:gd name="T79" fmla="*/ 14 h 28"/>
                  <a:gd name="T80" fmla="*/ 40 w 138"/>
                  <a:gd name="T81" fmla="*/ 16 h 28"/>
                  <a:gd name="T82" fmla="*/ 40 w 138"/>
                  <a:gd name="T83" fmla="*/ 22 h 28"/>
                  <a:gd name="T84" fmla="*/ 36 w 138"/>
                  <a:gd name="T85" fmla="*/ 26 h 28"/>
                  <a:gd name="T86" fmla="*/ 32 w 138"/>
                  <a:gd name="T87" fmla="*/ 18 h 28"/>
                  <a:gd name="T88" fmla="*/ 24 w 138"/>
                  <a:gd name="T89" fmla="*/ 16 h 28"/>
                  <a:gd name="T90" fmla="*/ 20 w 138"/>
                  <a:gd name="T91" fmla="*/ 12 h 28"/>
                  <a:gd name="T92" fmla="*/ 18 w 138"/>
                  <a:gd name="T93" fmla="*/ 12 h 28"/>
                  <a:gd name="T94" fmla="*/ 16 w 138"/>
                  <a:gd name="T95" fmla="*/ 16 h 28"/>
                  <a:gd name="T96" fmla="*/ 10 w 138"/>
                  <a:gd name="T97" fmla="*/ 24 h 28"/>
                  <a:gd name="T98" fmla="*/ 2 w 138"/>
                  <a:gd name="T99" fmla="*/ 22 h 28"/>
                  <a:gd name="T100" fmla="*/ 0 w 138"/>
                  <a:gd name="T101" fmla="*/ 18 h 28"/>
                  <a:gd name="T102" fmla="*/ 4 w 138"/>
                  <a:gd name="T103" fmla="*/ 14 h 28"/>
                  <a:gd name="T104" fmla="*/ 4 w 138"/>
                  <a:gd name="T10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28">
                    <a:moveTo>
                      <a:pt x="4" y="10"/>
                    </a:moveTo>
                    <a:lnTo>
                      <a:pt x="4" y="10"/>
                    </a:lnTo>
                    <a:lnTo>
                      <a:pt x="14" y="8"/>
                    </a:lnTo>
                    <a:lnTo>
                      <a:pt x="22" y="6"/>
                    </a:lnTo>
                    <a:lnTo>
                      <a:pt x="30" y="6"/>
                    </a:lnTo>
                    <a:lnTo>
                      <a:pt x="38" y="2"/>
                    </a:lnTo>
                    <a:lnTo>
                      <a:pt x="38" y="2"/>
                    </a:lnTo>
                    <a:lnTo>
                      <a:pt x="40" y="6"/>
                    </a:lnTo>
                    <a:lnTo>
                      <a:pt x="42" y="6"/>
                    </a:lnTo>
                    <a:lnTo>
                      <a:pt x="42" y="6"/>
                    </a:lnTo>
                    <a:lnTo>
                      <a:pt x="48" y="4"/>
                    </a:lnTo>
                    <a:lnTo>
                      <a:pt x="54" y="4"/>
                    </a:lnTo>
                    <a:lnTo>
                      <a:pt x="60" y="4"/>
                    </a:lnTo>
                    <a:lnTo>
                      <a:pt x="66" y="2"/>
                    </a:lnTo>
                    <a:lnTo>
                      <a:pt x="66" y="2"/>
                    </a:lnTo>
                    <a:lnTo>
                      <a:pt x="70" y="4"/>
                    </a:lnTo>
                    <a:lnTo>
                      <a:pt x="72" y="4"/>
                    </a:lnTo>
                    <a:lnTo>
                      <a:pt x="76" y="4"/>
                    </a:lnTo>
                    <a:lnTo>
                      <a:pt x="78" y="0"/>
                    </a:lnTo>
                    <a:lnTo>
                      <a:pt x="78" y="0"/>
                    </a:lnTo>
                    <a:lnTo>
                      <a:pt x="84" y="0"/>
                    </a:lnTo>
                    <a:lnTo>
                      <a:pt x="84" y="0"/>
                    </a:lnTo>
                    <a:lnTo>
                      <a:pt x="88" y="2"/>
                    </a:lnTo>
                    <a:lnTo>
                      <a:pt x="90" y="2"/>
                    </a:lnTo>
                    <a:lnTo>
                      <a:pt x="92" y="2"/>
                    </a:lnTo>
                    <a:lnTo>
                      <a:pt x="96" y="4"/>
                    </a:lnTo>
                    <a:lnTo>
                      <a:pt x="96" y="4"/>
                    </a:lnTo>
                    <a:lnTo>
                      <a:pt x="100" y="2"/>
                    </a:lnTo>
                    <a:lnTo>
                      <a:pt x="104" y="0"/>
                    </a:lnTo>
                    <a:lnTo>
                      <a:pt x="104" y="0"/>
                    </a:lnTo>
                    <a:lnTo>
                      <a:pt x="106" y="2"/>
                    </a:lnTo>
                    <a:lnTo>
                      <a:pt x="110" y="2"/>
                    </a:lnTo>
                    <a:lnTo>
                      <a:pt x="110" y="2"/>
                    </a:lnTo>
                    <a:lnTo>
                      <a:pt x="116" y="2"/>
                    </a:lnTo>
                    <a:lnTo>
                      <a:pt x="122" y="0"/>
                    </a:lnTo>
                    <a:lnTo>
                      <a:pt x="122" y="0"/>
                    </a:lnTo>
                    <a:lnTo>
                      <a:pt x="124" y="2"/>
                    </a:lnTo>
                    <a:lnTo>
                      <a:pt x="128" y="2"/>
                    </a:lnTo>
                    <a:lnTo>
                      <a:pt x="132" y="2"/>
                    </a:lnTo>
                    <a:lnTo>
                      <a:pt x="136" y="2"/>
                    </a:lnTo>
                    <a:lnTo>
                      <a:pt x="136" y="2"/>
                    </a:lnTo>
                    <a:lnTo>
                      <a:pt x="136" y="8"/>
                    </a:lnTo>
                    <a:lnTo>
                      <a:pt x="138" y="10"/>
                    </a:lnTo>
                    <a:lnTo>
                      <a:pt x="138" y="10"/>
                    </a:lnTo>
                    <a:lnTo>
                      <a:pt x="136" y="18"/>
                    </a:lnTo>
                    <a:lnTo>
                      <a:pt x="136" y="18"/>
                    </a:lnTo>
                    <a:lnTo>
                      <a:pt x="134" y="20"/>
                    </a:lnTo>
                    <a:lnTo>
                      <a:pt x="132" y="20"/>
                    </a:lnTo>
                    <a:lnTo>
                      <a:pt x="126" y="18"/>
                    </a:lnTo>
                    <a:lnTo>
                      <a:pt x="126" y="18"/>
                    </a:lnTo>
                    <a:lnTo>
                      <a:pt x="120" y="14"/>
                    </a:lnTo>
                    <a:lnTo>
                      <a:pt x="114" y="12"/>
                    </a:lnTo>
                    <a:lnTo>
                      <a:pt x="110" y="12"/>
                    </a:lnTo>
                    <a:lnTo>
                      <a:pt x="108" y="14"/>
                    </a:lnTo>
                    <a:lnTo>
                      <a:pt x="104" y="18"/>
                    </a:lnTo>
                    <a:lnTo>
                      <a:pt x="102" y="22"/>
                    </a:lnTo>
                    <a:lnTo>
                      <a:pt x="102" y="22"/>
                    </a:lnTo>
                    <a:lnTo>
                      <a:pt x="100" y="26"/>
                    </a:lnTo>
                    <a:lnTo>
                      <a:pt x="98" y="26"/>
                    </a:lnTo>
                    <a:lnTo>
                      <a:pt x="96" y="24"/>
                    </a:lnTo>
                    <a:lnTo>
                      <a:pt x="94" y="20"/>
                    </a:lnTo>
                    <a:lnTo>
                      <a:pt x="94" y="20"/>
                    </a:lnTo>
                    <a:lnTo>
                      <a:pt x="92" y="16"/>
                    </a:lnTo>
                    <a:lnTo>
                      <a:pt x="90" y="12"/>
                    </a:lnTo>
                    <a:lnTo>
                      <a:pt x="88" y="14"/>
                    </a:lnTo>
                    <a:lnTo>
                      <a:pt x="88" y="22"/>
                    </a:lnTo>
                    <a:lnTo>
                      <a:pt x="88" y="22"/>
                    </a:lnTo>
                    <a:lnTo>
                      <a:pt x="86" y="28"/>
                    </a:lnTo>
                    <a:lnTo>
                      <a:pt x="84" y="26"/>
                    </a:lnTo>
                    <a:lnTo>
                      <a:pt x="84" y="26"/>
                    </a:lnTo>
                    <a:lnTo>
                      <a:pt x="78" y="22"/>
                    </a:lnTo>
                    <a:lnTo>
                      <a:pt x="72" y="20"/>
                    </a:lnTo>
                    <a:lnTo>
                      <a:pt x="60" y="20"/>
                    </a:lnTo>
                    <a:lnTo>
                      <a:pt x="60" y="20"/>
                    </a:lnTo>
                    <a:lnTo>
                      <a:pt x="56" y="18"/>
                    </a:lnTo>
                    <a:lnTo>
                      <a:pt x="52" y="16"/>
                    </a:lnTo>
                    <a:lnTo>
                      <a:pt x="48" y="12"/>
                    </a:lnTo>
                    <a:lnTo>
                      <a:pt x="46" y="12"/>
                    </a:lnTo>
                    <a:lnTo>
                      <a:pt x="44" y="14"/>
                    </a:lnTo>
                    <a:lnTo>
                      <a:pt x="44" y="14"/>
                    </a:lnTo>
                    <a:lnTo>
                      <a:pt x="40" y="14"/>
                    </a:lnTo>
                    <a:lnTo>
                      <a:pt x="40" y="16"/>
                    </a:lnTo>
                    <a:lnTo>
                      <a:pt x="40" y="22"/>
                    </a:lnTo>
                    <a:lnTo>
                      <a:pt x="40" y="22"/>
                    </a:lnTo>
                    <a:lnTo>
                      <a:pt x="38" y="28"/>
                    </a:lnTo>
                    <a:lnTo>
                      <a:pt x="36" y="26"/>
                    </a:lnTo>
                    <a:lnTo>
                      <a:pt x="36" y="26"/>
                    </a:lnTo>
                    <a:lnTo>
                      <a:pt x="32" y="18"/>
                    </a:lnTo>
                    <a:lnTo>
                      <a:pt x="28" y="16"/>
                    </a:lnTo>
                    <a:lnTo>
                      <a:pt x="24" y="16"/>
                    </a:lnTo>
                    <a:lnTo>
                      <a:pt x="22" y="14"/>
                    </a:lnTo>
                    <a:lnTo>
                      <a:pt x="20" y="12"/>
                    </a:lnTo>
                    <a:lnTo>
                      <a:pt x="20" y="12"/>
                    </a:lnTo>
                    <a:lnTo>
                      <a:pt x="18" y="12"/>
                    </a:lnTo>
                    <a:lnTo>
                      <a:pt x="16" y="16"/>
                    </a:lnTo>
                    <a:lnTo>
                      <a:pt x="16" y="16"/>
                    </a:lnTo>
                    <a:lnTo>
                      <a:pt x="12" y="22"/>
                    </a:lnTo>
                    <a:lnTo>
                      <a:pt x="10" y="24"/>
                    </a:lnTo>
                    <a:lnTo>
                      <a:pt x="6" y="24"/>
                    </a:lnTo>
                    <a:lnTo>
                      <a:pt x="2" y="22"/>
                    </a:lnTo>
                    <a:lnTo>
                      <a:pt x="2" y="22"/>
                    </a:lnTo>
                    <a:lnTo>
                      <a:pt x="0" y="18"/>
                    </a:lnTo>
                    <a:lnTo>
                      <a:pt x="2" y="16"/>
                    </a:lnTo>
                    <a:lnTo>
                      <a:pt x="4" y="1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5" name="Freeform 165">
                <a:extLst>
                  <a:ext uri="{FF2B5EF4-FFF2-40B4-BE49-F238E27FC236}">
                    <a16:creationId xmlns:a16="http://schemas.microsoft.com/office/drawing/2014/main" id="{E8D1EE6F-7621-FF26-3403-97EE07D3D6AF}"/>
                  </a:ext>
                </a:extLst>
              </p:cNvPr>
              <p:cNvSpPr>
                <a:spLocks/>
              </p:cNvSpPr>
              <p:nvPr/>
            </p:nvSpPr>
            <p:spPr bwMode="auto">
              <a:xfrm>
                <a:off x="3148" y="1465"/>
                <a:ext cx="26" cy="16"/>
              </a:xfrm>
              <a:custGeom>
                <a:avLst/>
                <a:gdLst>
                  <a:gd name="T0" fmla="*/ 26 w 26"/>
                  <a:gd name="T1" fmla="*/ 12 h 16"/>
                  <a:gd name="T2" fmla="*/ 26 w 26"/>
                  <a:gd name="T3" fmla="*/ 12 h 16"/>
                  <a:gd name="T4" fmla="*/ 22 w 26"/>
                  <a:gd name="T5" fmla="*/ 16 h 16"/>
                  <a:gd name="T6" fmla="*/ 18 w 26"/>
                  <a:gd name="T7" fmla="*/ 16 h 16"/>
                  <a:gd name="T8" fmla="*/ 12 w 26"/>
                  <a:gd name="T9" fmla="*/ 16 h 16"/>
                  <a:gd name="T10" fmla="*/ 6 w 26"/>
                  <a:gd name="T11" fmla="*/ 12 h 16"/>
                  <a:gd name="T12" fmla="*/ 2 w 26"/>
                  <a:gd name="T13" fmla="*/ 12 h 16"/>
                  <a:gd name="T14" fmla="*/ 0 w 26"/>
                  <a:gd name="T15" fmla="*/ 12 h 16"/>
                  <a:gd name="T16" fmla="*/ 0 w 26"/>
                  <a:gd name="T17" fmla="*/ 12 h 16"/>
                  <a:gd name="T18" fmla="*/ 4 w 26"/>
                  <a:gd name="T19" fmla="*/ 8 h 16"/>
                  <a:gd name="T20" fmla="*/ 10 w 26"/>
                  <a:gd name="T21" fmla="*/ 4 h 16"/>
                  <a:gd name="T22" fmla="*/ 16 w 26"/>
                  <a:gd name="T23" fmla="*/ 0 h 16"/>
                  <a:gd name="T24" fmla="*/ 20 w 26"/>
                  <a:gd name="T25" fmla="*/ 0 h 16"/>
                  <a:gd name="T26" fmla="*/ 22 w 26"/>
                  <a:gd name="T27" fmla="*/ 2 h 16"/>
                  <a:gd name="T28" fmla="*/ 22 w 26"/>
                  <a:gd name="T29" fmla="*/ 2 h 16"/>
                  <a:gd name="T30" fmla="*/ 22 w 26"/>
                  <a:gd name="T31" fmla="*/ 4 h 16"/>
                  <a:gd name="T32" fmla="*/ 24 w 26"/>
                  <a:gd name="T33" fmla="*/ 6 h 16"/>
                  <a:gd name="T34" fmla="*/ 24 w 26"/>
                  <a:gd name="T35" fmla="*/ 6 h 16"/>
                  <a:gd name="T36" fmla="*/ 24 w 26"/>
                  <a:gd name="T37" fmla="*/ 6 h 16"/>
                  <a:gd name="T38" fmla="*/ 26 w 26"/>
                  <a:gd name="T39" fmla="*/ 10 h 16"/>
                  <a:gd name="T40" fmla="*/ 26 w 26"/>
                  <a:gd name="T41" fmla="*/ 10 h 16"/>
                  <a:gd name="T42" fmla="*/ 26 w 26"/>
                  <a:gd name="T43" fmla="*/ 12 h 16"/>
                  <a:gd name="T44" fmla="*/ 26 w 26"/>
                  <a:gd name="T4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6">
                    <a:moveTo>
                      <a:pt x="26" y="12"/>
                    </a:moveTo>
                    <a:lnTo>
                      <a:pt x="26" y="12"/>
                    </a:lnTo>
                    <a:lnTo>
                      <a:pt x="22" y="16"/>
                    </a:lnTo>
                    <a:lnTo>
                      <a:pt x="18" y="16"/>
                    </a:lnTo>
                    <a:lnTo>
                      <a:pt x="12" y="16"/>
                    </a:lnTo>
                    <a:lnTo>
                      <a:pt x="6" y="12"/>
                    </a:lnTo>
                    <a:lnTo>
                      <a:pt x="2" y="12"/>
                    </a:lnTo>
                    <a:lnTo>
                      <a:pt x="0" y="12"/>
                    </a:lnTo>
                    <a:lnTo>
                      <a:pt x="0" y="12"/>
                    </a:lnTo>
                    <a:lnTo>
                      <a:pt x="4" y="8"/>
                    </a:lnTo>
                    <a:lnTo>
                      <a:pt x="10" y="4"/>
                    </a:lnTo>
                    <a:lnTo>
                      <a:pt x="16" y="0"/>
                    </a:lnTo>
                    <a:lnTo>
                      <a:pt x="20" y="0"/>
                    </a:lnTo>
                    <a:lnTo>
                      <a:pt x="22" y="2"/>
                    </a:lnTo>
                    <a:lnTo>
                      <a:pt x="22" y="2"/>
                    </a:lnTo>
                    <a:lnTo>
                      <a:pt x="22" y="4"/>
                    </a:lnTo>
                    <a:lnTo>
                      <a:pt x="24" y="6"/>
                    </a:lnTo>
                    <a:lnTo>
                      <a:pt x="24" y="6"/>
                    </a:lnTo>
                    <a:lnTo>
                      <a:pt x="24" y="6"/>
                    </a:lnTo>
                    <a:lnTo>
                      <a:pt x="26" y="10"/>
                    </a:lnTo>
                    <a:lnTo>
                      <a:pt x="26" y="10"/>
                    </a:lnTo>
                    <a:lnTo>
                      <a:pt x="26" y="12"/>
                    </a:lnTo>
                    <a:lnTo>
                      <a:pt x="2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6" name="Freeform 166">
                <a:extLst>
                  <a:ext uri="{FF2B5EF4-FFF2-40B4-BE49-F238E27FC236}">
                    <a16:creationId xmlns:a16="http://schemas.microsoft.com/office/drawing/2014/main" id="{1574DFE0-F0B0-2B6A-C06E-7B827AD40615}"/>
                  </a:ext>
                </a:extLst>
              </p:cNvPr>
              <p:cNvSpPr>
                <a:spLocks/>
              </p:cNvSpPr>
              <p:nvPr/>
            </p:nvSpPr>
            <p:spPr bwMode="auto">
              <a:xfrm>
                <a:off x="3190" y="1465"/>
                <a:ext cx="16" cy="14"/>
              </a:xfrm>
              <a:custGeom>
                <a:avLst/>
                <a:gdLst>
                  <a:gd name="T0" fmla="*/ 12 w 16"/>
                  <a:gd name="T1" fmla="*/ 12 h 14"/>
                  <a:gd name="T2" fmla="*/ 12 w 16"/>
                  <a:gd name="T3" fmla="*/ 12 h 14"/>
                  <a:gd name="T4" fmla="*/ 10 w 16"/>
                  <a:gd name="T5" fmla="*/ 12 h 14"/>
                  <a:gd name="T6" fmla="*/ 6 w 16"/>
                  <a:gd name="T7" fmla="*/ 12 h 14"/>
                  <a:gd name="T8" fmla="*/ 4 w 16"/>
                  <a:gd name="T9" fmla="*/ 12 h 14"/>
                  <a:gd name="T10" fmla="*/ 2 w 16"/>
                  <a:gd name="T11" fmla="*/ 14 h 14"/>
                  <a:gd name="T12" fmla="*/ 2 w 16"/>
                  <a:gd name="T13" fmla="*/ 14 h 14"/>
                  <a:gd name="T14" fmla="*/ 0 w 16"/>
                  <a:gd name="T15" fmla="*/ 14 h 14"/>
                  <a:gd name="T16" fmla="*/ 0 w 16"/>
                  <a:gd name="T17" fmla="*/ 12 h 14"/>
                  <a:gd name="T18" fmla="*/ 0 w 16"/>
                  <a:gd name="T19" fmla="*/ 6 h 14"/>
                  <a:gd name="T20" fmla="*/ 0 w 16"/>
                  <a:gd name="T21" fmla="*/ 6 h 14"/>
                  <a:gd name="T22" fmla="*/ 4 w 16"/>
                  <a:gd name="T23" fmla="*/ 6 h 14"/>
                  <a:gd name="T24" fmla="*/ 8 w 16"/>
                  <a:gd name="T25" fmla="*/ 2 h 14"/>
                  <a:gd name="T26" fmla="*/ 12 w 16"/>
                  <a:gd name="T27" fmla="*/ 0 h 14"/>
                  <a:gd name="T28" fmla="*/ 14 w 16"/>
                  <a:gd name="T29" fmla="*/ 0 h 14"/>
                  <a:gd name="T30" fmla="*/ 16 w 16"/>
                  <a:gd name="T31" fmla="*/ 2 h 14"/>
                  <a:gd name="T32" fmla="*/ 16 w 16"/>
                  <a:gd name="T33" fmla="*/ 2 h 14"/>
                  <a:gd name="T34" fmla="*/ 14 w 16"/>
                  <a:gd name="T35" fmla="*/ 8 h 14"/>
                  <a:gd name="T36" fmla="*/ 12 w 16"/>
                  <a:gd name="T37" fmla="*/ 12 h 14"/>
                  <a:gd name="T38" fmla="*/ 12 w 16"/>
                  <a:gd name="T3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4">
                    <a:moveTo>
                      <a:pt x="12" y="12"/>
                    </a:moveTo>
                    <a:lnTo>
                      <a:pt x="12" y="12"/>
                    </a:lnTo>
                    <a:lnTo>
                      <a:pt x="10" y="12"/>
                    </a:lnTo>
                    <a:lnTo>
                      <a:pt x="6" y="12"/>
                    </a:lnTo>
                    <a:lnTo>
                      <a:pt x="4" y="12"/>
                    </a:lnTo>
                    <a:lnTo>
                      <a:pt x="2" y="14"/>
                    </a:lnTo>
                    <a:lnTo>
                      <a:pt x="2" y="14"/>
                    </a:lnTo>
                    <a:lnTo>
                      <a:pt x="0" y="14"/>
                    </a:lnTo>
                    <a:lnTo>
                      <a:pt x="0" y="12"/>
                    </a:lnTo>
                    <a:lnTo>
                      <a:pt x="0" y="6"/>
                    </a:lnTo>
                    <a:lnTo>
                      <a:pt x="0" y="6"/>
                    </a:lnTo>
                    <a:lnTo>
                      <a:pt x="4" y="6"/>
                    </a:lnTo>
                    <a:lnTo>
                      <a:pt x="8" y="2"/>
                    </a:lnTo>
                    <a:lnTo>
                      <a:pt x="12" y="0"/>
                    </a:lnTo>
                    <a:lnTo>
                      <a:pt x="14" y="0"/>
                    </a:lnTo>
                    <a:lnTo>
                      <a:pt x="16" y="2"/>
                    </a:lnTo>
                    <a:lnTo>
                      <a:pt x="16" y="2"/>
                    </a:lnTo>
                    <a:lnTo>
                      <a:pt x="14" y="8"/>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7" name="Freeform 167">
                <a:extLst>
                  <a:ext uri="{FF2B5EF4-FFF2-40B4-BE49-F238E27FC236}">
                    <a16:creationId xmlns:a16="http://schemas.microsoft.com/office/drawing/2014/main" id="{B5EB4FC9-B3E0-5FD7-0499-D71D9CE22C61}"/>
                  </a:ext>
                </a:extLst>
              </p:cNvPr>
              <p:cNvSpPr>
                <a:spLocks/>
              </p:cNvSpPr>
              <p:nvPr/>
            </p:nvSpPr>
            <p:spPr bwMode="auto">
              <a:xfrm>
                <a:off x="3174" y="1469"/>
                <a:ext cx="10" cy="12"/>
              </a:xfrm>
              <a:custGeom>
                <a:avLst/>
                <a:gdLst>
                  <a:gd name="T0" fmla="*/ 10 w 10"/>
                  <a:gd name="T1" fmla="*/ 2 h 12"/>
                  <a:gd name="T2" fmla="*/ 10 w 10"/>
                  <a:gd name="T3" fmla="*/ 2 h 12"/>
                  <a:gd name="T4" fmla="*/ 8 w 10"/>
                  <a:gd name="T5" fmla="*/ 10 h 12"/>
                  <a:gd name="T6" fmla="*/ 6 w 10"/>
                  <a:gd name="T7" fmla="*/ 12 h 12"/>
                  <a:gd name="T8" fmla="*/ 2 w 10"/>
                  <a:gd name="T9" fmla="*/ 12 h 12"/>
                  <a:gd name="T10" fmla="*/ 0 w 10"/>
                  <a:gd name="T11" fmla="*/ 8 h 12"/>
                  <a:gd name="T12" fmla="*/ 0 w 10"/>
                  <a:gd name="T13" fmla="*/ 8 h 12"/>
                  <a:gd name="T14" fmla="*/ 0 w 10"/>
                  <a:gd name="T15" fmla="*/ 8 h 12"/>
                  <a:gd name="T16" fmla="*/ 0 w 10"/>
                  <a:gd name="T17" fmla="*/ 0 h 12"/>
                  <a:gd name="T18" fmla="*/ 0 w 10"/>
                  <a:gd name="T19" fmla="*/ 0 h 12"/>
                  <a:gd name="T20" fmla="*/ 4 w 10"/>
                  <a:gd name="T21" fmla="*/ 0 h 12"/>
                  <a:gd name="T22" fmla="*/ 6 w 10"/>
                  <a:gd name="T23" fmla="*/ 0 h 12"/>
                  <a:gd name="T24" fmla="*/ 8 w 10"/>
                  <a:gd name="T25" fmla="*/ 2 h 12"/>
                  <a:gd name="T26" fmla="*/ 10 w 10"/>
                  <a:gd name="T27" fmla="*/ 2 h 12"/>
                  <a:gd name="T28" fmla="*/ 10 w 10"/>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2">
                    <a:moveTo>
                      <a:pt x="10" y="2"/>
                    </a:moveTo>
                    <a:lnTo>
                      <a:pt x="10" y="2"/>
                    </a:lnTo>
                    <a:lnTo>
                      <a:pt x="8" y="10"/>
                    </a:lnTo>
                    <a:lnTo>
                      <a:pt x="6" y="12"/>
                    </a:lnTo>
                    <a:lnTo>
                      <a:pt x="2" y="12"/>
                    </a:lnTo>
                    <a:lnTo>
                      <a:pt x="0" y="8"/>
                    </a:lnTo>
                    <a:lnTo>
                      <a:pt x="0" y="8"/>
                    </a:lnTo>
                    <a:lnTo>
                      <a:pt x="0" y="8"/>
                    </a:lnTo>
                    <a:lnTo>
                      <a:pt x="0" y="0"/>
                    </a:lnTo>
                    <a:lnTo>
                      <a:pt x="0" y="0"/>
                    </a:lnTo>
                    <a:lnTo>
                      <a:pt x="4" y="0"/>
                    </a:lnTo>
                    <a:lnTo>
                      <a:pt x="6" y="0"/>
                    </a:lnTo>
                    <a:lnTo>
                      <a:pt x="8"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8" name="Freeform 168">
                <a:extLst>
                  <a:ext uri="{FF2B5EF4-FFF2-40B4-BE49-F238E27FC236}">
                    <a16:creationId xmlns:a16="http://schemas.microsoft.com/office/drawing/2014/main" id="{16F17381-E248-BBA2-ADA3-AA13F2DEFDBF}"/>
                  </a:ext>
                </a:extLst>
              </p:cNvPr>
              <p:cNvSpPr>
                <a:spLocks/>
              </p:cNvSpPr>
              <p:nvPr/>
            </p:nvSpPr>
            <p:spPr bwMode="auto">
              <a:xfrm>
                <a:off x="3242" y="1463"/>
                <a:ext cx="8" cy="18"/>
              </a:xfrm>
              <a:custGeom>
                <a:avLst/>
                <a:gdLst>
                  <a:gd name="T0" fmla="*/ 0 w 8"/>
                  <a:gd name="T1" fmla="*/ 18 h 18"/>
                  <a:gd name="T2" fmla="*/ 0 w 8"/>
                  <a:gd name="T3" fmla="*/ 18 h 18"/>
                  <a:gd name="T4" fmla="*/ 0 w 8"/>
                  <a:gd name="T5" fmla="*/ 18 h 18"/>
                  <a:gd name="T6" fmla="*/ 0 w 8"/>
                  <a:gd name="T7" fmla="*/ 16 h 18"/>
                  <a:gd name="T8" fmla="*/ 0 w 8"/>
                  <a:gd name="T9" fmla="*/ 10 h 18"/>
                  <a:gd name="T10" fmla="*/ 0 w 8"/>
                  <a:gd name="T11" fmla="*/ 10 h 18"/>
                  <a:gd name="T12" fmla="*/ 0 w 8"/>
                  <a:gd name="T13" fmla="*/ 6 h 18"/>
                  <a:gd name="T14" fmla="*/ 2 w 8"/>
                  <a:gd name="T15" fmla="*/ 4 h 18"/>
                  <a:gd name="T16" fmla="*/ 6 w 8"/>
                  <a:gd name="T17" fmla="*/ 0 h 18"/>
                  <a:gd name="T18" fmla="*/ 6 w 8"/>
                  <a:gd name="T19" fmla="*/ 0 h 18"/>
                  <a:gd name="T20" fmla="*/ 6 w 8"/>
                  <a:gd name="T21" fmla="*/ 4 h 18"/>
                  <a:gd name="T22" fmla="*/ 6 w 8"/>
                  <a:gd name="T23" fmla="*/ 4 h 18"/>
                  <a:gd name="T24" fmla="*/ 8 w 8"/>
                  <a:gd name="T25" fmla="*/ 12 h 18"/>
                  <a:gd name="T26" fmla="*/ 6 w 8"/>
                  <a:gd name="T27" fmla="*/ 16 h 18"/>
                  <a:gd name="T28" fmla="*/ 4 w 8"/>
                  <a:gd name="T29" fmla="*/ 18 h 18"/>
                  <a:gd name="T30" fmla="*/ 0 w 8"/>
                  <a:gd name="T31" fmla="*/ 18 h 18"/>
                  <a:gd name="T32" fmla="*/ 0 w 8"/>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8">
                    <a:moveTo>
                      <a:pt x="0" y="18"/>
                    </a:moveTo>
                    <a:lnTo>
                      <a:pt x="0" y="18"/>
                    </a:lnTo>
                    <a:lnTo>
                      <a:pt x="0" y="18"/>
                    </a:lnTo>
                    <a:lnTo>
                      <a:pt x="0" y="16"/>
                    </a:lnTo>
                    <a:lnTo>
                      <a:pt x="0" y="10"/>
                    </a:lnTo>
                    <a:lnTo>
                      <a:pt x="0" y="10"/>
                    </a:lnTo>
                    <a:lnTo>
                      <a:pt x="0" y="6"/>
                    </a:lnTo>
                    <a:lnTo>
                      <a:pt x="2" y="4"/>
                    </a:lnTo>
                    <a:lnTo>
                      <a:pt x="6" y="0"/>
                    </a:lnTo>
                    <a:lnTo>
                      <a:pt x="6" y="0"/>
                    </a:lnTo>
                    <a:lnTo>
                      <a:pt x="6" y="4"/>
                    </a:lnTo>
                    <a:lnTo>
                      <a:pt x="6" y="4"/>
                    </a:lnTo>
                    <a:lnTo>
                      <a:pt x="8" y="12"/>
                    </a:lnTo>
                    <a:lnTo>
                      <a:pt x="6" y="16"/>
                    </a:lnTo>
                    <a:lnTo>
                      <a:pt x="4" y="1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9" name="Freeform 169">
                <a:extLst>
                  <a:ext uri="{FF2B5EF4-FFF2-40B4-BE49-F238E27FC236}">
                    <a16:creationId xmlns:a16="http://schemas.microsoft.com/office/drawing/2014/main" id="{961AB087-906D-AE00-1951-B1D4E409B411}"/>
                  </a:ext>
                </a:extLst>
              </p:cNvPr>
              <p:cNvSpPr>
                <a:spLocks/>
              </p:cNvSpPr>
              <p:nvPr/>
            </p:nvSpPr>
            <p:spPr bwMode="auto">
              <a:xfrm>
                <a:off x="3216" y="1469"/>
                <a:ext cx="12" cy="10"/>
              </a:xfrm>
              <a:custGeom>
                <a:avLst/>
                <a:gdLst>
                  <a:gd name="T0" fmla="*/ 12 w 12"/>
                  <a:gd name="T1" fmla="*/ 2 h 10"/>
                  <a:gd name="T2" fmla="*/ 12 w 12"/>
                  <a:gd name="T3" fmla="*/ 2 h 10"/>
                  <a:gd name="T4" fmla="*/ 8 w 12"/>
                  <a:gd name="T5" fmla="*/ 4 h 10"/>
                  <a:gd name="T6" fmla="*/ 6 w 12"/>
                  <a:gd name="T7" fmla="*/ 8 h 10"/>
                  <a:gd name="T8" fmla="*/ 2 w 12"/>
                  <a:gd name="T9" fmla="*/ 10 h 10"/>
                  <a:gd name="T10" fmla="*/ 0 w 12"/>
                  <a:gd name="T11" fmla="*/ 4 h 10"/>
                  <a:gd name="T12" fmla="*/ 0 w 12"/>
                  <a:gd name="T13" fmla="*/ 4 h 10"/>
                  <a:gd name="T14" fmla="*/ 2 w 12"/>
                  <a:gd name="T15" fmla="*/ 0 h 10"/>
                  <a:gd name="T16" fmla="*/ 6 w 12"/>
                  <a:gd name="T17" fmla="*/ 0 h 10"/>
                  <a:gd name="T18" fmla="*/ 8 w 12"/>
                  <a:gd name="T19" fmla="*/ 0 h 10"/>
                  <a:gd name="T20" fmla="*/ 12 w 12"/>
                  <a:gd name="T21" fmla="*/ 2 h 10"/>
                  <a:gd name="T22" fmla="*/ 12 w 12"/>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12" y="2"/>
                    </a:moveTo>
                    <a:lnTo>
                      <a:pt x="12" y="2"/>
                    </a:lnTo>
                    <a:lnTo>
                      <a:pt x="8" y="4"/>
                    </a:lnTo>
                    <a:lnTo>
                      <a:pt x="6" y="8"/>
                    </a:lnTo>
                    <a:lnTo>
                      <a:pt x="2" y="10"/>
                    </a:lnTo>
                    <a:lnTo>
                      <a:pt x="0" y="4"/>
                    </a:lnTo>
                    <a:lnTo>
                      <a:pt x="0" y="4"/>
                    </a:lnTo>
                    <a:lnTo>
                      <a:pt x="2" y="0"/>
                    </a:lnTo>
                    <a:lnTo>
                      <a:pt x="6" y="0"/>
                    </a:lnTo>
                    <a:lnTo>
                      <a:pt x="8" y="0"/>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0" name="Freeform 170">
                <a:extLst>
                  <a:ext uri="{FF2B5EF4-FFF2-40B4-BE49-F238E27FC236}">
                    <a16:creationId xmlns:a16="http://schemas.microsoft.com/office/drawing/2014/main" id="{53B42CA5-AFB1-5B81-E84C-F557F22CEF7B}"/>
                  </a:ext>
                </a:extLst>
              </p:cNvPr>
              <p:cNvSpPr>
                <a:spLocks/>
              </p:cNvSpPr>
              <p:nvPr/>
            </p:nvSpPr>
            <p:spPr bwMode="auto">
              <a:xfrm>
                <a:off x="3202" y="1467"/>
                <a:ext cx="8" cy="12"/>
              </a:xfrm>
              <a:custGeom>
                <a:avLst/>
                <a:gdLst>
                  <a:gd name="T0" fmla="*/ 0 w 8"/>
                  <a:gd name="T1" fmla="*/ 10 h 12"/>
                  <a:gd name="T2" fmla="*/ 0 w 8"/>
                  <a:gd name="T3" fmla="*/ 10 h 12"/>
                  <a:gd name="T4" fmla="*/ 4 w 8"/>
                  <a:gd name="T5" fmla="*/ 0 h 12"/>
                  <a:gd name="T6" fmla="*/ 4 w 8"/>
                  <a:gd name="T7" fmla="*/ 0 h 12"/>
                  <a:gd name="T8" fmla="*/ 8 w 8"/>
                  <a:gd name="T9" fmla="*/ 4 h 12"/>
                  <a:gd name="T10" fmla="*/ 8 w 8"/>
                  <a:gd name="T11" fmla="*/ 4 h 12"/>
                  <a:gd name="T12" fmla="*/ 4 w 8"/>
                  <a:gd name="T13" fmla="*/ 12 h 12"/>
                  <a:gd name="T14" fmla="*/ 2 w 8"/>
                  <a:gd name="T15" fmla="*/ 12 h 12"/>
                  <a:gd name="T16" fmla="*/ 0 w 8"/>
                  <a:gd name="T17" fmla="*/ 10 h 12"/>
                  <a:gd name="T18" fmla="*/ 0 w 8"/>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0" y="10"/>
                    </a:moveTo>
                    <a:lnTo>
                      <a:pt x="0" y="10"/>
                    </a:lnTo>
                    <a:lnTo>
                      <a:pt x="4" y="0"/>
                    </a:lnTo>
                    <a:lnTo>
                      <a:pt x="4" y="0"/>
                    </a:lnTo>
                    <a:lnTo>
                      <a:pt x="8" y="4"/>
                    </a:lnTo>
                    <a:lnTo>
                      <a:pt x="8" y="4"/>
                    </a:lnTo>
                    <a:lnTo>
                      <a:pt x="4" y="12"/>
                    </a:lnTo>
                    <a:lnTo>
                      <a:pt x="2"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1" name="Freeform 171">
                <a:extLst>
                  <a:ext uri="{FF2B5EF4-FFF2-40B4-BE49-F238E27FC236}">
                    <a16:creationId xmlns:a16="http://schemas.microsoft.com/office/drawing/2014/main" id="{C239709D-FC0B-54DE-9453-3A3988882C0E}"/>
                  </a:ext>
                </a:extLst>
              </p:cNvPr>
              <p:cNvSpPr>
                <a:spLocks/>
              </p:cNvSpPr>
              <p:nvPr/>
            </p:nvSpPr>
            <p:spPr bwMode="auto">
              <a:xfrm>
                <a:off x="3172" y="1469"/>
                <a:ext cx="4" cy="8"/>
              </a:xfrm>
              <a:custGeom>
                <a:avLst/>
                <a:gdLst>
                  <a:gd name="T0" fmla="*/ 2 w 4"/>
                  <a:gd name="T1" fmla="*/ 0 h 8"/>
                  <a:gd name="T2" fmla="*/ 2 w 4"/>
                  <a:gd name="T3" fmla="*/ 0 h 8"/>
                  <a:gd name="T4" fmla="*/ 4 w 4"/>
                  <a:gd name="T5" fmla="*/ 6 h 8"/>
                  <a:gd name="T6" fmla="*/ 2 w 4"/>
                  <a:gd name="T7" fmla="*/ 8 h 8"/>
                  <a:gd name="T8" fmla="*/ 2 w 4"/>
                  <a:gd name="T9" fmla="*/ 8 h 8"/>
                  <a:gd name="T10" fmla="*/ 0 w 4"/>
                  <a:gd name="T11" fmla="*/ 2 h 8"/>
                  <a:gd name="T12" fmla="*/ 0 w 4"/>
                  <a:gd name="T13" fmla="*/ 2 h 8"/>
                  <a:gd name="T14" fmla="*/ 2 w 4"/>
                  <a:gd name="T15" fmla="*/ 0 h 8"/>
                  <a:gd name="T16" fmla="*/ 2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0"/>
                    </a:moveTo>
                    <a:lnTo>
                      <a:pt x="2" y="0"/>
                    </a:lnTo>
                    <a:lnTo>
                      <a:pt x="4" y="6"/>
                    </a:lnTo>
                    <a:lnTo>
                      <a:pt x="2" y="8"/>
                    </a:lnTo>
                    <a:lnTo>
                      <a:pt x="2" y="8"/>
                    </a:lnTo>
                    <a:lnTo>
                      <a:pt x="0" y="2"/>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2" name="Freeform 172">
                <a:extLst>
                  <a:ext uri="{FF2B5EF4-FFF2-40B4-BE49-F238E27FC236}">
                    <a16:creationId xmlns:a16="http://schemas.microsoft.com/office/drawing/2014/main" id="{25B4D2A9-9435-8A06-420A-C18959F3C0D3}"/>
                  </a:ext>
                </a:extLst>
              </p:cNvPr>
              <p:cNvSpPr>
                <a:spLocks/>
              </p:cNvSpPr>
              <p:nvPr/>
            </p:nvSpPr>
            <p:spPr bwMode="auto">
              <a:xfrm>
                <a:off x="3168" y="1467"/>
                <a:ext cx="4" cy="6"/>
              </a:xfrm>
              <a:custGeom>
                <a:avLst/>
                <a:gdLst>
                  <a:gd name="T0" fmla="*/ 4 w 4"/>
                  <a:gd name="T1" fmla="*/ 4 h 6"/>
                  <a:gd name="T2" fmla="*/ 4 w 4"/>
                  <a:gd name="T3" fmla="*/ 4 h 6"/>
                  <a:gd name="T4" fmla="*/ 2 w 4"/>
                  <a:gd name="T5" fmla="*/ 6 h 6"/>
                  <a:gd name="T6" fmla="*/ 2 w 4"/>
                  <a:gd name="T7" fmla="*/ 6 h 6"/>
                  <a:gd name="T8" fmla="*/ 0 w 4"/>
                  <a:gd name="T9" fmla="*/ 4 h 6"/>
                  <a:gd name="T10" fmla="*/ 0 w 4"/>
                  <a:gd name="T11" fmla="*/ 4 h 6"/>
                  <a:gd name="T12" fmla="*/ 0 w 4"/>
                  <a:gd name="T13" fmla="*/ 0 h 6"/>
                  <a:gd name="T14" fmla="*/ 2 w 4"/>
                  <a:gd name="T15" fmla="*/ 0 h 6"/>
                  <a:gd name="T16" fmla="*/ 2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4"/>
                    </a:lnTo>
                    <a:lnTo>
                      <a:pt x="0" y="4"/>
                    </a:lnTo>
                    <a:lnTo>
                      <a:pt x="0"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3" name="Freeform 173">
                <a:extLst>
                  <a:ext uri="{FF2B5EF4-FFF2-40B4-BE49-F238E27FC236}">
                    <a16:creationId xmlns:a16="http://schemas.microsoft.com/office/drawing/2014/main" id="{83730AD0-96BD-DA85-8DC1-30FA64CAAD00}"/>
                  </a:ext>
                </a:extLst>
              </p:cNvPr>
              <p:cNvSpPr>
                <a:spLocks/>
              </p:cNvSpPr>
              <p:nvPr/>
            </p:nvSpPr>
            <p:spPr bwMode="auto">
              <a:xfrm>
                <a:off x="3098" y="2831"/>
                <a:ext cx="40" cy="32"/>
              </a:xfrm>
              <a:custGeom>
                <a:avLst/>
                <a:gdLst>
                  <a:gd name="T0" fmla="*/ 38 w 40"/>
                  <a:gd name="T1" fmla="*/ 24 h 32"/>
                  <a:gd name="T2" fmla="*/ 36 w 40"/>
                  <a:gd name="T3" fmla="*/ 24 h 32"/>
                  <a:gd name="T4" fmla="*/ 36 w 40"/>
                  <a:gd name="T5" fmla="*/ 24 h 32"/>
                  <a:gd name="T6" fmla="*/ 36 w 40"/>
                  <a:gd name="T7" fmla="*/ 24 h 32"/>
                  <a:gd name="T8" fmla="*/ 34 w 40"/>
                  <a:gd name="T9" fmla="*/ 30 h 32"/>
                  <a:gd name="T10" fmla="*/ 30 w 40"/>
                  <a:gd name="T11" fmla="*/ 32 h 32"/>
                  <a:gd name="T12" fmla="*/ 26 w 40"/>
                  <a:gd name="T13" fmla="*/ 32 h 32"/>
                  <a:gd name="T14" fmla="*/ 22 w 40"/>
                  <a:gd name="T15" fmla="*/ 32 h 32"/>
                  <a:gd name="T16" fmla="*/ 22 w 40"/>
                  <a:gd name="T17" fmla="*/ 32 h 32"/>
                  <a:gd name="T18" fmla="*/ 22 w 40"/>
                  <a:gd name="T19" fmla="*/ 32 h 32"/>
                  <a:gd name="T20" fmla="*/ 22 w 40"/>
                  <a:gd name="T21" fmla="*/ 32 h 32"/>
                  <a:gd name="T22" fmla="*/ 20 w 40"/>
                  <a:gd name="T23" fmla="*/ 26 h 32"/>
                  <a:gd name="T24" fmla="*/ 18 w 40"/>
                  <a:gd name="T25" fmla="*/ 24 h 32"/>
                  <a:gd name="T26" fmla="*/ 16 w 40"/>
                  <a:gd name="T27" fmla="*/ 22 h 32"/>
                  <a:gd name="T28" fmla="*/ 16 w 40"/>
                  <a:gd name="T29" fmla="*/ 22 h 32"/>
                  <a:gd name="T30" fmla="*/ 12 w 40"/>
                  <a:gd name="T31" fmla="*/ 26 h 32"/>
                  <a:gd name="T32" fmla="*/ 8 w 40"/>
                  <a:gd name="T33" fmla="*/ 26 h 32"/>
                  <a:gd name="T34" fmla="*/ 4 w 40"/>
                  <a:gd name="T35" fmla="*/ 24 h 32"/>
                  <a:gd name="T36" fmla="*/ 0 w 40"/>
                  <a:gd name="T37" fmla="*/ 16 h 32"/>
                  <a:gd name="T38" fmla="*/ 0 w 40"/>
                  <a:gd name="T39" fmla="*/ 16 h 32"/>
                  <a:gd name="T40" fmla="*/ 0 w 40"/>
                  <a:gd name="T41" fmla="*/ 12 h 32"/>
                  <a:gd name="T42" fmla="*/ 0 w 40"/>
                  <a:gd name="T43" fmla="*/ 12 h 32"/>
                  <a:gd name="T44" fmla="*/ 2 w 40"/>
                  <a:gd name="T45" fmla="*/ 6 h 32"/>
                  <a:gd name="T46" fmla="*/ 4 w 40"/>
                  <a:gd name="T47" fmla="*/ 6 h 32"/>
                  <a:gd name="T48" fmla="*/ 6 w 40"/>
                  <a:gd name="T49" fmla="*/ 8 h 32"/>
                  <a:gd name="T50" fmla="*/ 8 w 40"/>
                  <a:gd name="T51" fmla="*/ 8 h 32"/>
                  <a:gd name="T52" fmla="*/ 8 w 40"/>
                  <a:gd name="T53" fmla="*/ 8 h 32"/>
                  <a:gd name="T54" fmla="*/ 8 w 40"/>
                  <a:gd name="T55" fmla="*/ 8 h 32"/>
                  <a:gd name="T56" fmla="*/ 12 w 40"/>
                  <a:gd name="T57" fmla="*/ 6 h 32"/>
                  <a:gd name="T58" fmla="*/ 14 w 40"/>
                  <a:gd name="T59" fmla="*/ 6 h 32"/>
                  <a:gd name="T60" fmla="*/ 18 w 40"/>
                  <a:gd name="T61" fmla="*/ 4 h 32"/>
                  <a:gd name="T62" fmla="*/ 22 w 40"/>
                  <a:gd name="T63" fmla="*/ 0 h 32"/>
                  <a:gd name="T64" fmla="*/ 22 w 40"/>
                  <a:gd name="T65" fmla="*/ 0 h 32"/>
                  <a:gd name="T66" fmla="*/ 22 w 40"/>
                  <a:gd name="T67" fmla="*/ 0 h 32"/>
                  <a:gd name="T68" fmla="*/ 24 w 40"/>
                  <a:gd name="T69" fmla="*/ 0 h 32"/>
                  <a:gd name="T70" fmla="*/ 28 w 40"/>
                  <a:gd name="T71" fmla="*/ 8 h 32"/>
                  <a:gd name="T72" fmla="*/ 28 w 40"/>
                  <a:gd name="T73" fmla="*/ 8 h 32"/>
                  <a:gd name="T74" fmla="*/ 30 w 40"/>
                  <a:gd name="T75" fmla="*/ 14 h 32"/>
                  <a:gd name="T76" fmla="*/ 30 w 40"/>
                  <a:gd name="T77" fmla="*/ 12 h 32"/>
                  <a:gd name="T78" fmla="*/ 32 w 40"/>
                  <a:gd name="T79" fmla="*/ 8 h 32"/>
                  <a:gd name="T80" fmla="*/ 32 w 40"/>
                  <a:gd name="T81" fmla="*/ 8 h 32"/>
                  <a:gd name="T82" fmla="*/ 32 w 40"/>
                  <a:gd name="T83" fmla="*/ 8 h 32"/>
                  <a:gd name="T84" fmla="*/ 34 w 40"/>
                  <a:gd name="T85" fmla="*/ 6 h 32"/>
                  <a:gd name="T86" fmla="*/ 38 w 40"/>
                  <a:gd name="T87" fmla="*/ 8 h 32"/>
                  <a:gd name="T88" fmla="*/ 38 w 40"/>
                  <a:gd name="T89" fmla="*/ 8 h 32"/>
                  <a:gd name="T90" fmla="*/ 40 w 40"/>
                  <a:gd name="T91" fmla="*/ 16 h 32"/>
                  <a:gd name="T92" fmla="*/ 40 w 40"/>
                  <a:gd name="T93" fmla="*/ 24 h 32"/>
                  <a:gd name="T94" fmla="*/ 40 w 40"/>
                  <a:gd name="T95" fmla="*/ 24 h 32"/>
                  <a:gd name="T96" fmla="*/ 38 w 40"/>
                  <a:gd name="T97" fmla="*/ 26 h 32"/>
                  <a:gd name="T98" fmla="*/ 38 w 40"/>
                  <a:gd name="T99" fmla="*/ 24 h 32"/>
                  <a:gd name="T100" fmla="*/ 38 w 40"/>
                  <a:gd name="T101"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32">
                    <a:moveTo>
                      <a:pt x="38" y="24"/>
                    </a:moveTo>
                    <a:lnTo>
                      <a:pt x="36" y="24"/>
                    </a:lnTo>
                    <a:lnTo>
                      <a:pt x="36" y="24"/>
                    </a:lnTo>
                    <a:lnTo>
                      <a:pt x="36" y="24"/>
                    </a:lnTo>
                    <a:lnTo>
                      <a:pt x="34" y="30"/>
                    </a:lnTo>
                    <a:lnTo>
                      <a:pt x="30" y="32"/>
                    </a:lnTo>
                    <a:lnTo>
                      <a:pt x="26" y="32"/>
                    </a:lnTo>
                    <a:lnTo>
                      <a:pt x="22" y="32"/>
                    </a:lnTo>
                    <a:lnTo>
                      <a:pt x="22" y="32"/>
                    </a:lnTo>
                    <a:lnTo>
                      <a:pt x="22" y="32"/>
                    </a:lnTo>
                    <a:lnTo>
                      <a:pt x="22" y="32"/>
                    </a:lnTo>
                    <a:lnTo>
                      <a:pt x="20" y="26"/>
                    </a:lnTo>
                    <a:lnTo>
                      <a:pt x="18" y="24"/>
                    </a:lnTo>
                    <a:lnTo>
                      <a:pt x="16" y="22"/>
                    </a:lnTo>
                    <a:lnTo>
                      <a:pt x="16" y="22"/>
                    </a:lnTo>
                    <a:lnTo>
                      <a:pt x="12" y="26"/>
                    </a:lnTo>
                    <a:lnTo>
                      <a:pt x="8" y="26"/>
                    </a:lnTo>
                    <a:lnTo>
                      <a:pt x="4" y="24"/>
                    </a:lnTo>
                    <a:lnTo>
                      <a:pt x="0" y="16"/>
                    </a:lnTo>
                    <a:lnTo>
                      <a:pt x="0" y="16"/>
                    </a:lnTo>
                    <a:lnTo>
                      <a:pt x="0" y="12"/>
                    </a:lnTo>
                    <a:lnTo>
                      <a:pt x="0" y="12"/>
                    </a:lnTo>
                    <a:lnTo>
                      <a:pt x="2" y="6"/>
                    </a:lnTo>
                    <a:lnTo>
                      <a:pt x="4" y="6"/>
                    </a:lnTo>
                    <a:lnTo>
                      <a:pt x="6" y="8"/>
                    </a:lnTo>
                    <a:lnTo>
                      <a:pt x="8" y="8"/>
                    </a:lnTo>
                    <a:lnTo>
                      <a:pt x="8" y="8"/>
                    </a:lnTo>
                    <a:lnTo>
                      <a:pt x="8" y="8"/>
                    </a:lnTo>
                    <a:lnTo>
                      <a:pt x="12" y="6"/>
                    </a:lnTo>
                    <a:lnTo>
                      <a:pt x="14" y="6"/>
                    </a:lnTo>
                    <a:lnTo>
                      <a:pt x="18" y="4"/>
                    </a:lnTo>
                    <a:lnTo>
                      <a:pt x="22" y="0"/>
                    </a:lnTo>
                    <a:lnTo>
                      <a:pt x="22" y="0"/>
                    </a:lnTo>
                    <a:lnTo>
                      <a:pt x="22" y="0"/>
                    </a:lnTo>
                    <a:lnTo>
                      <a:pt x="24" y="0"/>
                    </a:lnTo>
                    <a:lnTo>
                      <a:pt x="28" y="8"/>
                    </a:lnTo>
                    <a:lnTo>
                      <a:pt x="28" y="8"/>
                    </a:lnTo>
                    <a:lnTo>
                      <a:pt x="30" y="14"/>
                    </a:lnTo>
                    <a:lnTo>
                      <a:pt x="30" y="12"/>
                    </a:lnTo>
                    <a:lnTo>
                      <a:pt x="32" y="8"/>
                    </a:lnTo>
                    <a:lnTo>
                      <a:pt x="32" y="8"/>
                    </a:lnTo>
                    <a:lnTo>
                      <a:pt x="32" y="8"/>
                    </a:lnTo>
                    <a:lnTo>
                      <a:pt x="34" y="6"/>
                    </a:lnTo>
                    <a:lnTo>
                      <a:pt x="38" y="8"/>
                    </a:lnTo>
                    <a:lnTo>
                      <a:pt x="38" y="8"/>
                    </a:lnTo>
                    <a:lnTo>
                      <a:pt x="40" y="16"/>
                    </a:lnTo>
                    <a:lnTo>
                      <a:pt x="40" y="24"/>
                    </a:lnTo>
                    <a:lnTo>
                      <a:pt x="40" y="24"/>
                    </a:lnTo>
                    <a:lnTo>
                      <a:pt x="38" y="26"/>
                    </a:lnTo>
                    <a:lnTo>
                      <a:pt x="38" y="24"/>
                    </a:lnTo>
                    <a:lnTo>
                      <a:pt x="3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4" name="Freeform 174">
                <a:extLst>
                  <a:ext uri="{FF2B5EF4-FFF2-40B4-BE49-F238E27FC236}">
                    <a16:creationId xmlns:a16="http://schemas.microsoft.com/office/drawing/2014/main" id="{599C1285-085C-DE64-5166-201EA5473389}"/>
                  </a:ext>
                </a:extLst>
              </p:cNvPr>
              <p:cNvSpPr>
                <a:spLocks/>
              </p:cNvSpPr>
              <p:nvPr/>
            </p:nvSpPr>
            <p:spPr bwMode="auto">
              <a:xfrm>
                <a:off x="3060" y="2837"/>
                <a:ext cx="14" cy="26"/>
              </a:xfrm>
              <a:custGeom>
                <a:avLst/>
                <a:gdLst>
                  <a:gd name="T0" fmla="*/ 14 w 14"/>
                  <a:gd name="T1" fmla="*/ 14 h 26"/>
                  <a:gd name="T2" fmla="*/ 14 w 14"/>
                  <a:gd name="T3" fmla="*/ 14 h 26"/>
                  <a:gd name="T4" fmla="*/ 12 w 14"/>
                  <a:gd name="T5" fmla="*/ 22 h 26"/>
                  <a:gd name="T6" fmla="*/ 12 w 14"/>
                  <a:gd name="T7" fmla="*/ 24 h 26"/>
                  <a:gd name="T8" fmla="*/ 10 w 14"/>
                  <a:gd name="T9" fmla="*/ 26 h 26"/>
                  <a:gd name="T10" fmla="*/ 10 w 14"/>
                  <a:gd name="T11" fmla="*/ 26 h 26"/>
                  <a:gd name="T12" fmla="*/ 8 w 14"/>
                  <a:gd name="T13" fmla="*/ 26 h 26"/>
                  <a:gd name="T14" fmla="*/ 8 w 14"/>
                  <a:gd name="T15" fmla="*/ 26 h 26"/>
                  <a:gd name="T16" fmla="*/ 8 w 14"/>
                  <a:gd name="T17" fmla="*/ 20 h 26"/>
                  <a:gd name="T18" fmla="*/ 6 w 14"/>
                  <a:gd name="T19" fmla="*/ 18 h 26"/>
                  <a:gd name="T20" fmla="*/ 6 w 14"/>
                  <a:gd name="T21" fmla="*/ 18 h 26"/>
                  <a:gd name="T22" fmla="*/ 4 w 14"/>
                  <a:gd name="T23" fmla="*/ 20 h 26"/>
                  <a:gd name="T24" fmla="*/ 4 w 14"/>
                  <a:gd name="T25" fmla="*/ 18 h 26"/>
                  <a:gd name="T26" fmla="*/ 2 w 14"/>
                  <a:gd name="T27" fmla="*/ 16 h 26"/>
                  <a:gd name="T28" fmla="*/ 0 w 14"/>
                  <a:gd name="T29" fmla="*/ 6 h 26"/>
                  <a:gd name="T30" fmla="*/ 0 w 14"/>
                  <a:gd name="T31" fmla="*/ 6 h 26"/>
                  <a:gd name="T32" fmla="*/ 0 w 14"/>
                  <a:gd name="T33" fmla="*/ 0 h 26"/>
                  <a:gd name="T34" fmla="*/ 0 w 14"/>
                  <a:gd name="T35" fmla="*/ 0 h 26"/>
                  <a:gd name="T36" fmla="*/ 2 w 14"/>
                  <a:gd name="T37" fmla="*/ 0 h 26"/>
                  <a:gd name="T38" fmla="*/ 4 w 14"/>
                  <a:gd name="T39" fmla="*/ 0 h 26"/>
                  <a:gd name="T40" fmla="*/ 8 w 14"/>
                  <a:gd name="T41" fmla="*/ 4 h 26"/>
                  <a:gd name="T42" fmla="*/ 10 w 14"/>
                  <a:gd name="T43" fmla="*/ 8 h 26"/>
                  <a:gd name="T44" fmla="*/ 14 w 14"/>
                  <a:gd name="T45" fmla="*/ 10 h 26"/>
                  <a:gd name="T46" fmla="*/ 14 w 14"/>
                  <a:gd name="T47" fmla="*/ 10 h 26"/>
                  <a:gd name="T48" fmla="*/ 14 w 14"/>
                  <a:gd name="T49" fmla="*/ 14 h 26"/>
                  <a:gd name="T50" fmla="*/ 14 w 14"/>
                  <a:gd name="T51" fmla="*/ 14 h 26"/>
                  <a:gd name="T52" fmla="*/ 14 w 14"/>
                  <a:gd name="T53" fmla="*/ 14 h 26"/>
                  <a:gd name="T54" fmla="*/ 14 w 14"/>
                  <a:gd name="T5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6">
                    <a:moveTo>
                      <a:pt x="14" y="14"/>
                    </a:moveTo>
                    <a:lnTo>
                      <a:pt x="14" y="14"/>
                    </a:lnTo>
                    <a:lnTo>
                      <a:pt x="12" y="22"/>
                    </a:lnTo>
                    <a:lnTo>
                      <a:pt x="12" y="24"/>
                    </a:lnTo>
                    <a:lnTo>
                      <a:pt x="10" y="26"/>
                    </a:lnTo>
                    <a:lnTo>
                      <a:pt x="10" y="26"/>
                    </a:lnTo>
                    <a:lnTo>
                      <a:pt x="8" y="26"/>
                    </a:lnTo>
                    <a:lnTo>
                      <a:pt x="8" y="26"/>
                    </a:lnTo>
                    <a:lnTo>
                      <a:pt x="8" y="20"/>
                    </a:lnTo>
                    <a:lnTo>
                      <a:pt x="6" y="18"/>
                    </a:lnTo>
                    <a:lnTo>
                      <a:pt x="6" y="18"/>
                    </a:lnTo>
                    <a:lnTo>
                      <a:pt x="4" y="20"/>
                    </a:lnTo>
                    <a:lnTo>
                      <a:pt x="4" y="18"/>
                    </a:lnTo>
                    <a:lnTo>
                      <a:pt x="2" y="16"/>
                    </a:lnTo>
                    <a:lnTo>
                      <a:pt x="0" y="6"/>
                    </a:lnTo>
                    <a:lnTo>
                      <a:pt x="0" y="6"/>
                    </a:lnTo>
                    <a:lnTo>
                      <a:pt x="0" y="0"/>
                    </a:lnTo>
                    <a:lnTo>
                      <a:pt x="0" y="0"/>
                    </a:lnTo>
                    <a:lnTo>
                      <a:pt x="2" y="0"/>
                    </a:lnTo>
                    <a:lnTo>
                      <a:pt x="4" y="0"/>
                    </a:lnTo>
                    <a:lnTo>
                      <a:pt x="8" y="4"/>
                    </a:lnTo>
                    <a:lnTo>
                      <a:pt x="10" y="8"/>
                    </a:lnTo>
                    <a:lnTo>
                      <a:pt x="14" y="10"/>
                    </a:lnTo>
                    <a:lnTo>
                      <a:pt x="14" y="10"/>
                    </a:lnTo>
                    <a:lnTo>
                      <a:pt x="14" y="14"/>
                    </a:lnTo>
                    <a:lnTo>
                      <a:pt x="14" y="14"/>
                    </a:lnTo>
                    <a:lnTo>
                      <a:pt x="14" y="14"/>
                    </a:ln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5" name="Freeform 175">
                <a:extLst>
                  <a:ext uri="{FF2B5EF4-FFF2-40B4-BE49-F238E27FC236}">
                    <a16:creationId xmlns:a16="http://schemas.microsoft.com/office/drawing/2014/main" id="{14FE9235-7AB9-BBC9-DC68-1CF58396E2F0}"/>
                  </a:ext>
                </a:extLst>
              </p:cNvPr>
              <p:cNvSpPr>
                <a:spLocks/>
              </p:cNvSpPr>
              <p:nvPr/>
            </p:nvSpPr>
            <p:spPr bwMode="auto">
              <a:xfrm>
                <a:off x="4244" y="1463"/>
                <a:ext cx="62" cy="36"/>
              </a:xfrm>
              <a:custGeom>
                <a:avLst/>
                <a:gdLst>
                  <a:gd name="T0" fmla="*/ 62 w 62"/>
                  <a:gd name="T1" fmla="*/ 18 h 36"/>
                  <a:gd name="T2" fmla="*/ 58 w 62"/>
                  <a:gd name="T3" fmla="*/ 22 h 36"/>
                  <a:gd name="T4" fmla="*/ 56 w 62"/>
                  <a:gd name="T5" fmla="*/ 36 h 36"/>
                  <a:gd name="T6" fmla="*/ 54 w 62"/>
                  <a:gd name="T7" fmla="*/ 36 h 36"/>
                  <a:gd name="T8" fmla="*/ 42 w 62"/>
                  <a:gd name="T9" fmla="*/ 30 h 36"/>
                  <a:gd name="T10" fmla="*/ 40 w 62"/>
                  <a:gd name="T11" fmla="*/ 28 h 36"/>
                  <a:gd name="T12" fmla="*/ 38 w 62"/>
                  <a:gd name="T13" fmla="*/ 16 h 36"/>
                  <a:gd name="T14" fmla="*/ 34 w 62"/>
                  <a:gd name="T15" fmla="*/ 18 h 36"/>
                  <a:gd name="T16" fmla="*/ 32 w 62"/>
                  <a:gd name="T17" fmla="*/ 24 h 36"/>
                  <a:gd name="T18" fmla="*/ 28 w 62"/>
                  <a:gd name="T19" fmla="*/ 26 h 36"/>
                  <a:gd name="T20" fmla="*/ 20 w 62"/>
                  <a:gd name="T21" fmla="*/ 20 h 36"/>
                  <a:gd name="T22" fmla="*/ 16 w 62"/>
                  <a:gd name="T23" fmla="*/ 16 h 36"/>
                  <a:gd name="T24" fmla="*/ 10 w 62"/>
                  <a:gd name="T25" fmla="*/ 24 h 36"/>
                  <a:gd name="T26" fmla="*/ 6 w 62"/>
                  <a:gd name="T27" fmla="*/ 26 h 36"/>
                  <a:gd name="T28" fmla="*/ 0 w 62"/>
                  <a:gd name="T29" fmla="*/ 18 h 36"/>
                  <a:gd name="T30" fmla="*/ 0 w 62"/>
                  <a:gd name="T31" fmla="*/ 18 h 36"/>
                  <a:gd name="T32" fmla="*/ 2 w 62"/>
                  <a:gd name="T33" fmla="*/ 12 h 36"/>
                  <a:gd name="T34" fmla="*/ 4 w 62"/>
                  <a:gd name="T35" fmla="*/ 6 h 36"/>
                  <a:gd name="T36" fmla="*/ 4 w 62"/>
                  <a:gd name="T37" fmla="*/ 6 h 36"/>
                  <a:gd name="T38" fmla="*/ 22 w 62"/>
                  <a:gd name="T39" fmla="*/ 0 h 36"/>
                  <a:gd name="T40" fmla="*/ 24 w 62"/>
                  <a:gd name="T41" fmla="*/ 0 h 36"/>
                  <a:gd name="T42" fmla="*/ 30 w 62"/>
                  <a:gd name="T43" fmla="*/ 6 h 36"/>
                  <a:gd name="T44" fmla="*/ 36 w 62"/>
                  <a:gd name="T45" fmla="*/ 8 h 36"/>
                  <a:gd name="T46" fmla="*/ 42 w 62"/>
                  <a:gd name="T47" fmla="*/ 8 h 36"/>
                  <a:gd name="T48" fmla="*/ 44 w 62"/>
                  <a:gd name="T49" fmla="*/ 10 h 36"/>
                  <a:gd name="T50" fmla="*/ 46 w 62"/>
                  <a:gd name="T51" fmla="*/ 14 h 36"/>
                  <a:gd name="T52" fmla="*/ 48 w 62"/>
                  <a:gd name="T53" fmla="*/ 18 h 36"/>
                  <a:gd name="T54" fmla="*/ 52 w 62"/>
                  <a:gd name="T55" fmla="*/ 16 h 36"/>
                  <a:gd name="T56" fmla="*/ 54 w 62"/>
                  <a:gd name="T57" fmla="*/ 10 h 36"/>
                  <a:gd name="T58" fmla="*/ 56 w 62"/>
                  <a:gd name="T59" fmla="*/ 10 h 36"/>
                  <a:gd name="T60" fmla="*/ 58 w 62"/>
                  <a:gd name="T61" fmla="*/ 14 h 36"/>
                  <a:gd name="T62" fmla="*/ 62 w 62"/>
                  <a:gd name="T6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6">
                    <a:moveTo>
                      <a:pt x="62" y="18"/>
                    </a:moveTo>
                    <a:lnTo>
                      <a:pt x="62" y="18"/>
                    </a:lnTo>
                    <a:lnTo>
                      <a:pt x="58" y="22"/>
                    </a:lnTo>
                    <a:lnTo>
                      <a:pt x="58" y="22"/>
                    </a:lnTo>
                    <a:lnTo>
                      <a:pt x="58" y="32"/>
                    </a:lnTo>
                    <a:lnTo>
                      <a:pt x="56" y="36"/>
                    </a:lnTo>
                    <a:lnTo>
                      <a:pt x="54" y="36"/>
                    </a:lnTo>
                    <a:lnTo>
                      <a:pt x="54" y="36"/>
                    </a:lnTo>
                    <a:lnTo>
                      <a:pt x="42" y="30"/>
                    </a:lnTo>
                    <a:lnTo>
                      <a:pt x="42" y="30"/>
                    </a:lnTo>
                    <a:lnTo>
                      <a:pt x="40" y="28"/>
                    </a:lnTo>
                    <a:lnTo>
                      <a:pt x="40" y="28"/>
                    </a:lnTo>
                    <a:lnTo>
                      <a:pt x="40" y="20"/>
                    </a:lnTo>
                    <a:lnTo>
                      <a:pt x="38" y="16"/>
                    </a:lnTo>
                    <a:lnTo>
                      <a:pt x="36" y="18"/>
                    </a:lnTo>
                    <a:lnTo>
                      <a:pt x="34" y="18"/>
                    </a:lnTo>
                    <a:lnTo>
                      <a:pt x="34" y="18"/>
                    </a:lnTo>
                    <a:lnTo>
                      <a:pt x="32" y="24"/>
                    </a:lnTo>
                    <a:lnTo>
                      <a:pt x="30" y="26"/>
                    </a:lnTo>
                    <a:lnTo>
                      <a:pt x="28" y="26"/>
                    </a:lnTo>
                    <a:lnTo>
                      <a:pt x="24" y="24"/>
                    </a:lnTo>
                    <a:lnTo>
                      <a:pt x="20" y="20"/>
                    </a:lnTo>
                    <a:lnTo>
                      <a:pt x="16" y="16"/>
                    </a:lnTo>
                    <a:lnTo>
                      <a:pt x="16" y="16"/>
                    </a:lnTo>
                    <a:lnTo>
                      <a:pt x="12" y="18"/>
                    </a:lnTo>
                    <a:lnTo>
                      <a:pt x="10" y="24"/>
                    </a:lnTo>
                    <a:lnTo>
                      <a:pt x="10" y="24"/>
                    </a:lnTo>
                    <a:lnTo>
                      <a:pt x="6" y="26"/>
                    </a:lnTo>
                    <a:lnTo>
                      <a:pt x="4" y="26"/>
                    </a:lnTo>
                    <a:lnTo>
                      <a:pt x="0" y="18"/>
                    </a:lnTo>
                    <a:lnTo>
                      <a:pt x="0" y="18"/>
                    </a:lnTo>
                    <a:lnTo>
                      <a:pt x="0" y="18"/>
                    </a:lnTo>
                    <a:lnTo>
                      <a:pt x="2" y="16"/>
                    </a:lnTo>
                    <a:lnTo>
                      <a:pt x="2" y="12"/>
                    </a:lnTo>
                    <a:lnTo>
                      <a:pt x="2" y="6"/>
                    </a:lnTo>
                    <a:lnTo>
                      <a:pt x="4" y="6"/>
                    </a:lnTo>
                    <a:lnTo>
                      <a:pt x="4" y="6"/>
                    </a:lnTo>
                    <a:lnTo>
                      <a:pt x="4" y="6"/>
                    </a:lnTo>
                    <a:lnTo>
                      <a:pt x="14" y="4"/>
                    </a:lnTo>
                    <a:lnTo>
                      <a:pt x="22" y="0"/>
                    </a:lnTo>
                    <a:lnTo>
                      <a:pt x="22" y="0"/>
                    </a:lnTo>
                    <a:lnTo>
                      <a:pt x="24" y="0"/>
                    </a:lnTo>
                    <a:lnTo>
                      <a:pt x="26" y="2"/>
                    </a:lnTo>
                    <a:lnTo>
                      <a:pt x="30" y="6"/>
                    </a:lnTo>
                    <a:lnTo>
                      <a:pt x="30" y="6"/>
                    </a:lnTo>
                    <a:lnTo>
                      <a:pt x="36" y="8"/>
                    </a:lnTo>
                    <a:lnTo>
                      <a:pt x="42" y="8"/>
                    </a:lnTo>
                    <a:lnTo>
                      <a:pt x="42" y="8"/>
                    </a:lnTo>
                    <a:lnTo>
                      <a:pt x="44" y="10"/>
                    </a:lnTo>
                    <a:lnTo>
                      <a:pt x="44" y="10"/>
                    </a:lnTo>
                    <a:lnTo>
                      <a:pt x="46" y="14"/>
                    </a:lnTo>
                    <a:lnTo>
                      <a:pt x="46" y="14"/>
                    </a:lnTo>
                    <a:lnTo>
                      <a:pt x="48" y="18"/>
                    </a:lnTo>
                    <a:lnTo>
                      <a:pt x="48" y="18"/>
                    </a:lnTo>
                    <a:lnTo>
                      <a:pt x="50" y="18"/>
                    </a:lnTo>
                    <a:lnTo>
                      <a:pt x="52" y="16"/>
                    </a:lnTo>
                    <a:lnTo>
                      <a:pt x="54" y="10"/>
                    </a:lnTo>
                    <a:lnTo>
                      <a:pt x="54" y="10"/>
                    </a:lnTo>
                    <a:lnTo>
                      <a:pt x="54" y="10"/>
                    </a:lnTo>
                    <a:lnTo>
                      <a:pt x="56" y="10"/>
                    </a:lnTo>
                    <a:lnTo>
                      <a:pt x="58" y="14"/>
                    </a:lnTo>
                    <a:lnTo>
                      <a:pt x="58" y="14"/>
                    </a:lnTo>
                    <a:lnTo>
                      <a:pt x="60" y="14"/>
                    </a:lnTo>
                    <a:lnTo>
                      <a:pt x="62" y="18"/>
                    </a:lnTo>
                    <a:lnTo>
                      <a:pt x="6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6" name="Freeform 176">
                <a:extLst>
                  <a:ext uri="{FF2B5EF4-FFF2-40B4-BE49-F238E27FC236}">
                    <a16:creationId xmlns:a16="http://schemas.microsoft.com/office/drawing/2014/main" id="{FEED6A4E-2CAD-A136-B3AF-4B0986033138}"/>
                  </a:ext>
                </a:extLst>
              </p:cNvPr>
              <p:cNvSpPr>
                <a:spLocks/>
              </p:cNvSpPr>
              <p:nvPr/>
            </p:nvSpPr>
            <p:spPr bwMode="auto">
              <a:xfrm>
                <a:off x="4212" y="1463"/>
                <a:ext cx="38" cy="26"/>
              </a:xfrm>
              <a:custGeom>
                <a:avLst/>
                <a:gdLst>
                  <a:gd name="T0" fmla="*/ 36 w 38"/>
                  <a:gd name="T1" fmla="*/ 6 h 26"/>
                  <a:gd name="T2" fmla="*/ 36 w 38"/>
                  <a:gd name="T3" fmla="*/ 6 h 26"/>
                  <a:gd name="T4" fmla="*/ 36 w 38"/>
                  <a:gd name="T5" fmla="*/ 10 h 26"/>
                  <a:gd name="T6" fmla="*/ 38 w 38"/>
                  <a:gd name="T7" fmla="*/ 12 h 26"/>
                  <a:gd name="T8" fmla="*/ 38 w 38"/>
                  <a:gd name="T9" fmla="*/ 16 h 26"/>
                  <a:gd name="T10" fmla="*/ 38 w 38"/>
                  <a:gd name="T11" fmla="*/ 20 h 26"/>
                  <a:gd name="T12" fmla="*/ 38 w 38"/>
                  <a:gd name="T13" fmla="*/ 20 h 26"/>
                  <a:gd name="T14" fmla="*/ 32 w 38"/>
                  <a:gd name="T15" fmla="*/ 18 h 26"/>
                  <a:gd name="T16" fmla="*/ 32 w 38"/>
                  <a:gd name="T17" fmla="*/ 18 h 26"/>
                  <a:gd name="T18" fmla="*/ 28 w 38"/>
                  <a:gd name="T19" fmla="*/ 14 h 26"/>
                  <a:gd name="T20" fmla="*/ 28 w 38"/>
                  <a:gd name="T21" fmla="*/ 14 h 26"/>
                  <a:gd name="T22" fmla="*/ 26 w 38"/>
                  <a:gd name="T23" fmla="*/ 22 h 26"/>
                  <a:gd name="T24" fmla="*/ 26 w 38"/>
                  <a:gd name="T25" fmla="*/ 26 h 26"/>
                  <a:gd name="T26" fmla="*/ 24 w 38"/>
                  <a:gd name="T27" fmla="*/ 26 h 26"/>
                  <a:gd name="T28" fmla="*/ 24 w 38"/>
                  <a:gd name="T29" fmla="*/ 26 h 26"/>
                  <a:gd name="T30" fmla="*/ 22 w 38"/>
                  <a:gd name="T31" fmla="*/ 26 h 26"/>
                  <a:gd name="T32" fmla="*/ 22 w 38"/>
                  <a:gd name="T33" fmla="*/ 22 h 26"/>
                  <a:gd name="T34" fmla="*/ 22 w 38"/>
                  <a:gd name="T35" fmla="*/ 14 h 26"/>
                  <a:gd name="T36" fmla="*/ 22 w 38"/>
                  <a:gd name="T37" fmla="*/ 14 h 26"/>
                  <a:gd name="T38" fmla="*/ 20 w 38"/>
                  <a:gd name="T39" fmla="*/ 10 h 26"/>
                  <a:gd name="T40" fmla="*/ 20 w 38"/>
                  <a:gd name="T41" fmla="*/ 10 h 26"/>
                  <a:gd name="T42" fmla="*/ 18 w 38"/>
                  <a:gd name="T43" fmla="*/ 12 h 26"/>
                  <a:gd name="T44" fmla="*/ 18 w 38"/>
                  <a:gd name="T45" fmla="*/ 12 h 26"/>
                  <a:gd name="T46" fmla="*/ 14 w 38"/>
                  <a:gd name="T47" fmla="*/ 18 h 26"/>
                  <a:gd name="T48" fmla="*/ 10 w 38"/>
                  <a:gd name="T49" fmla="*/ 18 h 26"/>
                  <a:gd name="T50" fmla="*/ 6 w 38"/>
                  <a:gd name="T51" fmla="*/ 16 h 26"/>
                  <a:gd name="T52" fmla="*/ 0 w 38"/>
                  <a:gd name="T53" fmla="*/ 10 h 26"/>
                  <a:gd name="T54" fmla="*/ 0 w 38"/>
                  <a:gd name="T55" fmla="*/ 10 h 26"/>
                  <a:gd name="T56" fmla="*/ 4 w 38"/>
                  <a:gd name="T57" fmla="*/ 6 h 26"/>
                  <a:gd name="T58" fmla="*/ 6 w 38"/>
                  <a:gd name="T59" fmla="*/ 6 h 26"/>
                  <a:gd name="T60" fmla="*/ 6 w 38"/>
                  <a:gd name="T61" fmla="*/ 6 h 26"/>
                  <a:gd name="T62" fmla="*/ 6 w 38"/>
                  <a:gd name="T63" fmla="*/ 6 h 26"/>
                  <a:gd name="T64" fmla="*/ 10 w 38"/>
                  <a:gd name="T65" fmla="*/ 10 h 26"/>
                  <a:gd name="T66" fmla="*/ 12 w 38"/>
                  <a:gd name="T67" fmla="*/ 8 h 26"/>
                  <a:gd name="T68" fmla="*/ 16 w 38"/>
                  <a:gd name="T69" fmla="*/ 0 h 26"/>
                  <a:gd name="T70" fmla="*/ 16 w 38"/>
                  <a:gd name="T71" fmla="*/ 0 h 26"/>
                  <a:gd name="T72" fmla="*/ 26 w 38"/>
                  <a:gd name="T73" fmla="*/ 0 h 26"/>
                  <a:gd name="T74" fmla="*/ 26 w 38"/>
                  <a:gd name="T75" fmla="*/ 0 h 26"/>
                  <a:gd name="T76" fmla="*/ 26 w 38"/>
                  <a:gd name="T77" fmla="*/ 2 h 26"/>
                  <a:gd name="T78" fmla="*/ 28 w 38"/>
                  <a:gd name="T79" fmla="*/ 2 h 26"/>
                  <a:gd name="T80" fmla="*/ 30 w 38"/>
                  <a:gd name="T81" fmla="*/ 0 h 26"/>
                  <a:gd name="T82" fmla="*/ 34 w 38"/>
                  <a:gd name="T83" fmla="*/ 0 h 26"/>
                  <a:gd name="T84" fmla="*/ 34 w 38"/>
                  <a:gd name="T85" fmla="*/ 0 h 26"/>
                  <a:gd name="T86" fmla="*/ 36 w 38"/>
                  <a:gd name="T87" fmla="*/ 4 h 26"/>
                  <a:gd name="T88" fmla="*/ 36 w 38"/>
                  <a:gd name="T89" fmla="*/ 4 h 26"/>
                  <a:gd name="T90" fmla="*/ 36 w 38"/>
                  <a:gd name="T91" fmla="*/ 6 h 26"/>
                  <a:gd name="T92" fmla="*/ 36 w 38"/>
                  <a:gd name="T93" fmla="*/ 6 h 26"/>
                  <a:gd name="T94" fmla="*/ 36 w 38"/>
                  <a:gd name="T95" fmla="*/ 6 h 26"/>
                  <a:gd name="T96" fmla="*/ 36 w 38"/>
                  <a:gd name="T9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26">
                    <a:moveTo>
                      <a:pt x="36" y="6"/>
                    </a:moveTo>
                    <a:lnTo>
                      <a:pt x="36" y="6"/>
                    </a:lnTo>
                    <a:lnTo>
                      <a:pt x="36" y="10"/>
                    </a:lnTo>
                    <a:lnTo>
                      <a:pt x="38" y="12"/>
                    </a:lnTo>
                    <a:lnTo>
                      <a:pt x="38" y="16"/>
                    </a:lnTo>
                    <a:lnTo>
                      <a:pt x="38" y="20"/>
                    </a:lnTo>
                    <a:lnTo>
                      <a:pt x="38" y="20"/>
                    </a:lnTo>
                    <a:lnTo>
                      <a:pt x="32" y="18"/>
                    </a:lnTo>
                    <a:lnTo>
                      <a:pt x="32" y="18"/>
                    </a:lnTo>
                    <a:lnTo>
                      <a:pt x="28" y="14"/>
                    </a:lnTo>
                    <a:lnTo>
                      <a:pt x="28" y="14"/>
                    </a:lnTo>
                    <a:lnTo>
                      <a:pt x="26" y="22"/>
                    </a:lnTo>
                    <a:lnTo>
                      <a:pt x="26" y="26"/>
                    </a:lnTo>
                    <a:lnTo>
                      <a:pt x="24" y="26"/>
                    </a:lnTo>
                    <a:lnTo>
                      <a:pt x="24" y="26"/>
                    </a:lnTo>
                    <a:lnTo>
                      <a:pt x="22" y="26"/>
                    </a:lnTo>
                    <a:lnTo>
                      <a:pt x="22" y="22"/>
                    </a:lnTo>
                    <a:lnTo>
                      <a:pt x="22" y="14"/>
                    </a:lnTo>
                    <a:lnTo>
                      <a:pt x="22" y="14"/>
                    </a:lnTo>
                    <a:lnTo>
                      <a:pt x="20" y="10"/>
                    </a:lnTo>
                    <a:lnTo>
                      <a:pt x="20" y="10"/>
                    </a:lnTo>
                    <a:lnTo>
                      <a:pt x="18" y="12"/>
                    </a:lnTo>
                    <a:lnTo>
                      <a:pt x="18" y="12"/>
                    </a:lnTo>
                    <a:lnTo>
                      <a:pt x="14" y="18"/>
                    </a:lnTo>
                    <a:lnTo>
                      <a:pt x="10" y="18"/>
                    </a:lnTo>
                    <a:lnTo>
                      <a:pt x="6" y="16"/>
                    </a:lnTo>
                    <a:lnTo>
                      <a:pt x="0" y="10"/>
                    </a:lnTo>
                    <a:lnTo>
                      <a:pt x="0" y="10"/>
                    </a:lnTo>
                    <a:lnTo>
                      <a:pt x="4" y="6"/>
                    </a:lnTo>
                    <a:lnTo>
                      <a:pt x="6" y="6"/>
                    </a:lnTo>
                    <a:lnTo>
                      <a:pt x="6" y="6"/>
                    </a:lnTo>
                    <a:lnTo>
                      <a:pt x="6" y="6"/>
                    </a:lnTo>
                    <a:lnTo>
                      <a:pt x="10" y="10"/>
                    </a:lnTo>
                    <a:lnTo>
                      <a:pt x="12" y="8"/>
                    </a:lnTo>
                    <a:lnTo>
                      <a:pt x="16" y="0"/>
                    </a:lnTo>
                    <a:lnTo>
                      <a:pt x="16" y="0"/>
                    </a:lnTo>
                    <a:lnTo>
                      <a:pt x="26" y="0"/>
                    </a:lnTo>
                    <a:lnTo>
                      <a:pt x="26" y="0"/>
                    </a:lnTo>
                    <a:lnTo>
                      <a:pt x="26" y="2"/>
                    </a:lnTo>
                    <a:lnTo>
                      <a:pt x="28" y="2"/>
                    </a:lnTo>
                    <a:lnTo>
                      <a:pt x="30" y="0"/>
                    </a:lnTo>
                    <a:lnTo>
                      <a:pt x="34" y="0"/>
                    </a:lnTo>
                    <a:lnTo>
                      <a:pt x="34" y="0"/>
                    </a:lnTo>
                    <a:lnTo>
                      <a:pt x="36" y="4"/>
                    </a:lnTo>
                    <a:lnTo>
                      <a:pt x="36" y="4"/>
                    </a:lnTo>
                    <a:lnTo>
                      <a:pt x="36" y="6"/>
                    </a:lnTo>
                    <a:lnTo>
                      <a:pt x="36" y="6"/>
                    </a:lnTo>
                    <a:lnTo>
                      <a:pt x="36" y="6"/>
                    </a:lnTo>
                    <a:lnTo>
                      <a:pt x="3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7" name="Freeform 177">
                <a:extLst>
                  <a:ext uri="{FF2B5EF4-FFF2-40B4-BE49-F238E27FC236}">
                    <a16:creationId xmlns:a16="http://schemas.microsoft.com/office/drawing/2014/main" id="{F93E7EB3-5E9C-820C-B506-3E44D4F23840}"/>
                  </a:ext>
                </a:extLst>
              </p:cNvPr>
              <p:cNvSpPr>
                <a:spLocks/>
              </p:cNvSpPr>
              <p:nvPr/>
            </p:nvSpPr>
            <p:spPr bwMode="auto">
              <a:xfrm>
                <a:off x="4290" y="1459"/>
                <a:ext cx="18" cy="24"/>
              </a:xfrm>
              <a:custGeom>
                <a:avLst/>
                <a:gdLst>
                  <a:gd name="T0" fmla="*/ 2 w 18"/>
                  <a:gd name="T1" fmla="*/ 22 h 24"/>
                  <a:gd name="T2" fmla="*/ 2 w 18"/>
                  <a:gd name="T3" fmla="*/ 22 h 24"/>
                  <a:gd name="T4" fmla="*/ 0 w 18"/>
                  <a:gd name="T5" fmla="*/ 18 h 24"/>
                  <a:gd name="T6" fmla="*/ 0 w 18"/>
                  <a:gd name="T7" fmla="*/ 18 h 24"/>
                  <a:gd name="T8" fmla="*/ 2 w 18"/>
                  <a:gd name="T9" fmla="*/ 16 h 24"/>
                  <a:gd name="T10" fmla="*/ 4 w 18"/>
                  <a:gd name="T11" fmla="*/ 14 h 24"/>
                  <a:gd name="T12" fmla="*/ 2 w 18"/>
                  <a:gd name="T13" fmla="*/ 4 h 24"/>
                  <a:gd name="T14" fmla="*/ 2 w 18"/>
                  <a:gd name="T15" fmla="*/ 4 h 24"/>
                  <a:gd name="T16" fmla="*/ 4 w 18"/>
                  <a:gd name="T17" fmla="*/ 6 h 24"/>
                  <a:gd name="T18" fmla="*/ 4 w 18"/>
                  <a:gd name="T19" fmla="*/ 6 h 24"/>
                  <a:gd name="T20" fmla="*/ 8 w 18"/>
                  <a:gd name="T21" fmla="*/ 4 h 24"/>
                  <a:gd name="T22" fmla="*/ 12 w 18"/>
                  <a:gd name="T23" fmla="*/ 0 h 24"/>
                  <a:gd name="T24" fmla="*/ 14 w 18"/>
                  <a:gd name="T25" fmla="*/ 2 h 24"/>
                  <a:gd name="T26" fmla="*/ 16 w 18"/>
                  <a:gd name="T27" fmla="*/ 4 h 24"/>
                  <a:gd name="T28" fmla="*/ 16 w 18"/>
                  <a:gd name="T29" fmla="*/ 4 h 24"/>
                  <a:gd name="T30" fmla="*/ 18 w 18"/>
                  <a:gd name="T31" fmla="*/ 8 h 24"/>
                  <a:gd name="T32" fmla="*/ 18 w 18"/>
                  <a:gd name="T33" fmla="*/ 8 h 24"/>
                  <a:gd name="T34" fmla="*/ 18 w 18"/>
                  <a:gd name="T35" fmla="*/ 16 h 24"/>
                  <a:gd name="T36" fmla="*/ 16 w 18"/>
                  <a:gd name="T37" fmla="*/ 20 h 24"/>
                  <a:gd name="T38" fmla="*/ 14 w 18"/>
                  <a:gd name="T39" fmla="*/ 20 h 24"/>
                  <a:gd name="T40" fmla="*/ 12 w 18"/>
                  <a:gd name="T41" fmla="*/ 20 h 24"/>
                  <a:gd name="T42" fmla="*/ 12 w 18"/>
                  <a:gd name="T43" fmla="*/ 20 h 24"/>
                  <a:gd name="T44" fmla="*/ 8 w 18"/>
                  <a:gd name="T45" fmla="*/ 14 h 24"/>
                  <a:gd name="T46" fmla="*/ 6 w 18"/>
                  <a:gd name="T47" fmla="*/ 18 h 24"/>
                  <a:gd name="T48" fmla="*/ 6 w 18"/>
                  <a:gd name="T49" fmla="*/ 18 h 24"/>
                  <a:gd name="T50" fmla="*/ 6 w 18"/>
                  <a:gd name="T51" fmla="*/ 22 h 24"/>
                  <a:gd name="T52" fmla="*/ 4 w 18"/>
                  <a:gd name="T53" fmla="*/ 24 h 24"/>
                  <a:gd name="T54" fmla="*/ 2 w 18"/>
                  <a:gd name="T55" fmla="*/ 22 h 24"/>
                  <a:gd name="T56" fmla="*/ 2 w 18"/>
                  <a:gd name="T5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4">
                    <a:moveTo>
                      <a:pt x="2" y="22"/>
                    </a:moveTo>
                    <a:lnTo>
                      <a:pt x="2" y="22"/>
                    </a:lnTo>
                    <a:lnTo>
                      <a:pt x="0" y="18"/>
                    </a:lnTo>
                    <a:lnTo>
                      <a:pt x="0" y="18"/>
                    </a:lnTo>
                    <a:lnTo>
                      <a:pt x="2" y="16"/>
                    </a:lnTo>
                    <a:lnTo>
                      <a:pt x="4" y="14"/>
                    </a:lnTo>
                    <a:lnTo>
                      <a:pt x="2" y="4"/>
                    </a:lnTo>
                    <a:lnTo>
                      <a:pt x="2" y="4"/>
                    </a:lnTo>
                    <a:lnTo>
                      <a:pt x="4" y="6"/>
                    </a:lnTo>
                    <a:lnTo>
                      <a:pt x="4" y="6"/>
                    </a:lnTo>
                    <a:lnTo>
                      <a:pt x="8" y="4"/>
                    </a:lnTo>
                    <a:lnTo>
                      <a:pt x="12" y="0"/>
                    </a:lnTo>
                    <a:lnTo>
                      <a:pt x="14" y="2"/>
                    </a:lnTo>
                    <a:lnTo>
                      <a:pt x="16" y="4"/>
                    </a:lnTo>
                    <a:lnTo>
                      <a:pt x="16" y="4"/>
                    </a:lnTo>
                    <a:lnTo>
                      <a:pt x="18" y="8"/>
                    </a:lnTo>
                    <a:lnTo>
                      <a:pt x="18" y="8"/>
                    </a:lnTo>
                    <a:lnTo>
                      <a:pt x="18" y="16"/>
                    </a:lnTo>
                    <a:lnTo>
                      <a:pt x="16" y="20"/>
                    </a:lnTo>
                    <a:lnTo>
                      <a:pt x="14" y="20"/>
                    </a:lnTo>
                    <a:lnTo>
                      <a:pt x="12" y="20"/>
                    </a:lnTo>
                    <a:lnTo>
                      <a:pt x="12" y="20"/>
                    </a:lnTo>
                    <a:lnTo>
                      <a:pt x="8" y="14"/>
                    </a:lnTo>
                    <a:lnTo>
                      <a:pt x="6" y="18"/>
                    </a:lnTo>
                    <a:lnTo>
                      <a:pt x="6" y="18"/>
                    </a:lnTo>
                    <a:lnTo>
                      <a:pt x="6" y="22"/>
                    </a:lnTo>
                    <a:lnTo>
                      <a:pt x="4" y="24"/>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8" name="Freeform 178">
                <a:extLst>
                  <a:ext uri="{FF2B5EF4-FFF2-40B4-BE49-F238E27FC236}">
                    <a16:creationId xmlns:a16="http://schemas.microsoft.com/office/drawing/2014/main" id="{2F25677E-8C89-CE61-7212-FA4C6D5EBE3F}"/>
                  </a:ext>
                </a:extLst>
              </p:cNvPr>
              <p:cNvSpPr>
                <a:spLocks/>
              </p:cNvSpPr>
              <p:nvPr/>
            </p:nvSpPr>
            <p:spPr bwMode="auto">
              <a:xfrm>
                <a:off x="4248" y="1461"/>
                <a:ext cx="30" cy="12"/>
              </a:xfrm>
              <a:custGeom>
                <a:avLst/>
                <a:gdLst>
                  <a:gd name="T0" fmla="*/ 0 w 30"/>
                  <a:gd name="T1" fmla="*/ 8 h 12"/>
                  <a:gd name="T2" fmla="*/ 0 w 30"/>
                  <a:gd name="T3" fmla="*/ 8 h 12"/>
                  <a:gd name="T4" fmla="*/ 0 w 30"/>
                  <a:gd name="T5" fmla="*/ 6 h 12"/>
                  <a:gd name="T6" fmla="*/ 0 w 30"/>
                  <a:gd name="T7" fmla="*/ 6 h 12"/>
                  <a:gd name="T8" fmla="*/ 18 w 30"/>
                  <a:gd name="T9" fmla="*/ 2 h 12"/>
                  <a:gd name="T10" fmla="*/ 18 w 30"/>
                  <a:gd name="T11" fmla="*/ 2 h 12"/>
                  <a:gd name="T12" fmla="*/ 22 w 30"/>
                  <a:gd name="T13" fmla="*/ 0 h 12"/>
                  <a:gd name="T14" fmla="*/ 28 w 30"/>
                  <a:gd name="T15" fmla="*/ 2 h 12"/>
                  <a:gd name="T16" fmla="*/ 28 w 30"/>
                  <a:gd name="T17" fmla="*/ 2 h 12"/>
                  <a:gd name="T18" fmla="*/ 30 w 30"/>
                  <a:gd name="T19" fmla="*/ 6 h 12"/>
                  <a:gd name="T20" fmla="*/ 30 w 30"/>
                  <a:gd name="T21" fmla="*/ 6 h 12"/>
                  <a:gd name="T22" fmla="*/ 30 w 30"/>
                  <a:gd name="T23" fmla="*/ 10 h 12"/>
                  <a:gd name="T24" fmla="*/ 28 w 30"/>
                  <a:gd name="T25" fmla="*/ 10 h 12"/>
                  <a:gd name="T26" fmla="*/ 28 w 30"/>
                  <a:gd name="T27" fmla="*/ 10 h 12"/>
                  <a:gd name="T28" fmla="*/ 26 w 30"/>
                  <a:gd name="T29" fmla="*/ 12 h 12"/>
                  <a:gd name="T30" fmla="*/ 26 w 30"/>
                  <a:gd name="T31" fmla="*/ 12 h 12"/>
                  <a:gd name="T32" fmla="*/ 22 w 30"/>
                  <a:gd name="T33" fmla="*/ 8 h 12"/>
                  <a:gd name="T34" fmla="*/ 20 w 30"/>
                  <a:gd name="T35" fmla="*/ 6 h 12"/>
                  <a:gd name="T36" fmla="*/ 16 w 30"/>
                  <a:gd name="T37" fmla="*/ 6 h 12"/>
                  <a:gd name="T38" fmla="*/ 14 w 30"/>
                  <a:gd name="T39" fmla="*/ 8 h 12"/>
                  <a:gd name="T40" fmla="*/ 6 w 30"/>
                  <a:gd name="T41" fmla="*/ 10 h 12"/>
                  <a:gd name="T42" fmla="*/ 4 w 30"/>
                  <a:gd name="T43" fmla="*/ 10 h 12"/>
                  <a:gd name="T44" fmla="*/ 0 w 30"/>
                  <a:gd name="T45" fmla="*/ 8 h 12"/>
                  <a:gd name="T46" fmla="*/ 0 w 30"/>
                  <a:gd name="T4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0" y="8"/>
                    </a:moveTo>
                    <a:lnTo>
                      <a:pt x="0" y="8"/>
                    </a:lnTo>
                    <a:lnTo>
                      <a:pt x="0" y="6"/>
                    </a:lnTo>
                    <a:lnTo>
                      <a:pt x="0" y="6"/>
                    </a:lnTo>
                    <a:lnTo>
                      <a:pt x="18" y="2"/>
                    </a:lnTo>
                    <a:lnTo>
                      <a:pt x="18" y="2"/>
                    </a:lnTo>
                    <a:lnTo>
                      <a:pt x="22" y="0"/>
                    </a:lnTo>
                    <a:lnTo>
                      <a:pt x="28" y="2"/>
                    </a:lnTo>
                    <a:lnTo>
                      <a:pt x="28" y="2"/>
                    </a:lnTo>
                    <a:lnTo>
                      <a:pt x="30" y="6"/>
                    </a:lnTo>
                    <a:lnTo>
                      <a:pt x="30" y="6"/>
                    </a:lnTo>
                    <a:lnTo>
                      <a:pt x="30" y="10"/>
                    </a:lnTo>
                    <a:lnTo>
                      <a:pt x="28" y="10"/>
                    </a:lnTo>
                    <a:lnTo>
                      <a:pt x="28" y="10"/>
                    </a:lnTo>
                    <a:lnTo>
                      <a:pt x="26" y="12"/>
                    </a:lnTo>
                    <a:lnTo>
                      <a:pt x="26" y="12"/>
                    </a:lnTo>
                    <a:lnTo>
                      <a:pt x="22" y="8"/>
                    </a:lnTo>
                    <a:lnTo>
                      <a:pt x="20" y="6"/>
                    </a:lnTo>
                    <a:lnTo>
                      <a:pt x="16" y="6"/>
                    </a:lnTo>
                    <a:lnTo>
                      <a:pt x="14" y="8"/>
                    </a:lnTo>
                    <a:lnTo>
                      <a:pt x="6" y="10"/>
                    </a:lnTo>
                    <a:lnTo>
                      <a:pt x="4"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9" name="Freeform 179">
                <a:extLst>
                  <a:ext uri="{FF2B5EF4-FFF2-40B4-BE49-F238E27FC236}">
                    <a16:creationId xmlns:a16="http://schemas.microsoft.com/office/drawing/2014/main" id="{95E5ADE5-7376-AF0D-83A1-19AE14FF1525}"/>
                  </a:ext>
                </a:extLst>
              </p:cNvPr>
              <p:cNvSpPr>
                <a:spLocks/>
              </p:cNvSpPr>
              <p:nvPr/>
            </p:nvSpPr>
            <p:spPr bwMode="auto">
              <a:xfrm>
                <a:off x="4274" y="1467"/>
                <a:ext cx="14" cy="10"/>
              </a:xfrm>
              <a:custGeom>
                <a:avLst/>
                <a:gdLst>
                  <a:gd name="T0" fmla="*/ 0 w 14"/>
                  <a:gd name="T1" fmla="*/ 6 h 10"/>
                  <a:gd name="T2" fmla="*/ 0 w 14"/>
                  <a:gd name="T3" fmla="*/ 6 h 10"/>
                  <a:gd name="T4" fmla="*/ 4 w 14"/>
                  <a:gd name="T5" fmla="*/ 0 h 10"/>
                  <a:gd name="T6" fmla="*/ 4 w 14"/>
                  <a:gd name="T7" fmla="*/ 0 h 10"/>
                  <a:gd name="T8" fmla="*/ 8 w 14"/>
                  <a:gd name="T9" fmla="*/ 0 h 10"/>
                  <a:gd name="T10" fmla="*/ 8 w 14"/>
                  <a:gd name="T11" fmla="*/ 0 h 10"/>
                  <a:gd name="T12" fmla="*/ 8 w 14"/>
                  <a:gd name="T13" fmla="*/ 0 h 10"/>
                  <a:gd name="T14" fmla="*/ 10 w 14"/>
                  <a:gd name="T15" fmla="*/ 0 h 10"/>
                  <a:gd name="T16" fmla="*/ 12 w 14"/>
                  <a:gd name="T17" fmla="*/ 2 h 10"/>
                  <a:gd name="T18" fmla="*/ 14 w 14"/>
                  <a:gd name="T19" fmla="*/ 6 h 10"/>
                  <a:gd name="T20" fmla="*/ 14 w 14"/>
                  <a:gd name="T21" fmla="*/ 6 h 10"/>
                  <a:gd name="T22" fmla="*/ 10 w 14"/>
                  <a:gd name="T23" fmla="*/ 10 h 10"/>
                  <a:gd name="T24" fmla="*/ 6 w 14"/>
                  <a:gd name="T25" fmla="*/ 8 h 10"/>
                  <a:gd name="T26" fmla="*/ 4 w 14"/>
                  <a:gd name="T27" fmla="*/ 6 h 10"/>
                  <a:gd name="T28" fmla="*/ 0 w 14"/>
                  <a:gd name="T29" fmla="*/ 6 h 10"/>
                  <a:gd name="T30" fmla="*/ 0 w 14"/>
                  <a:gd name="T3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0" y="6"/>
                    </a:moveTo>
                    <a:lnTo>
                      <a:pt x="0" y="6"/>
                    </a:lnTo>
                    <a:lnTo>
                      <a:pt x="4" y="0"/>
                    </a:lnTo>
                    <a:lnTo>
                      <a:pt x="4" y="0"/>
                    </a:lnTo>
                    <a:lnTo>
                      <a:pt x="8" y="0"/>
                    </a:lnTo>
                    <a:lnTo>
                      <a:pt x="8" y="0"/>
                    </a:lnTo>
                    <a:lnTo>
                      <a:pt x="8" y="0"/>
                    </a:lnTo>
                    <a:lnTo>
                      <a:pt x="10" y="0"/>
                    </a:lnTo>
                    <a:lnTo>
                      <a:pt x="12" y="2"/>
                    </a:lnTo>
                    <a:lnTo>
                      <a:pt x="14" y="6"/>
                    </a:lnTo>
                    <a:lnTo>
                      <a:pt x="14" y="6"/>
                    </a:lnTo>
                    <a:lnTo>
                      <a:pt x="10" y="10"/>
                    </a:lnTo>
                    <a:lnTo>
                      <a:pt x="6" y="8"/>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0" name="Freeform 180">
                <a:extLst>
                  <a:ext uri="{FF2B5EF4-FFF2-40B4-BE49-F238E27FC236}">
                    <a16:creationId xmlns:a16="http://schemas.microsoft.com/office/drawing/2014/main" id="{90A42A4A-FCF0-D621-39CC-2B34C839B8FC}"/>
                  </a:ext>
                </a:extLst>
              </p:cNvPr>
              <p:cNvSpPr>
                <a:spLocks/>
              </p:cNvSpPr>
              <p:nvPr/>
            </p:nvSpPr>
            <p:spPr bwMode="auto">
              <a:xfrm>
                <a:off x="4310" y="1461"/>
                <a:ext cx="14" cy="12"/>
              </a:xfrm>
              <a:custGeom>
                <a:avLst/>
                <a:gdLst>
                  <a:gd name="T0" fmla="*/ 14 w 14"/>
                  <a:gd name="T1" fmla="*/ 6 h 12"/>
                  <a:gd name="T2" fmla="*/ 14 w 14"/>
                  <a:gd name="T3" fmla="*/ 6 h 12"/>
                  <a:gd name="T4" fmla="*/ 10 w 14"/>
                  <a:gd name="T5" fmla="*/ 8 h 12"/>
                  <a:gd name="T6" fmla="*/ 10 w 14"/>
                  <a:gd name="T7" fmla="*/ 10 h 12"/>
                  <a:gd name="T8" fmla="*/ 10 w 14"/>
                  <a:gd name="T9" fmla="*/ 10 h 12"/>
                  <a:gd name="T10" fmla="*/ 6 w 14"/>
                  <a:gd name="T11" fmla="*/ 10 h 12"/>
                  <a:gd name="T12" fmla="*/ 4 w 14"/>
                  <a:gd name="T13" fmla="*/ 12 h 12"/>
                  <a:gd name="T14" fmla="*/ 2 w 14"/>
                  <a:gd name="T15" fmla="*/ 12 h 12"/>
                  <a:gd name="T16" fmla="*/ 0 w 14"/>
                  <a:gd name="T17" fmla="*/ 10 h 12"/>
                  <a:gd name="T18" fmla="*/ 0 w 14"/>
                  <a:gd name="T19" fmla="*/ 10 h 12"/>
                  <a:gd name="T20" fmla="*/ 0 w 14"/>
                  <a:gd name="T21" fmla="*/ 4 h 12"/>
                  <a:gd name="T22" fmla="*/ 2 w 14"/>
                  <a:gd name="T23" fmla="*/ 4 h 12"/>
                  <a:gd name="T24" fmla="*/ 4 w 14"/>
                  <a:gd name="T25" fmla="*/ 4 h 12"/>
                  <a:gd name="T26" fmla="*/ 4 w 14"/>
                  <a:gd name="T27" fmla="*/ 2 h 12"/>
                  <a:gd name="T28" fmla="*/ 4 w 14"/>
                  <a:gd name="T29" fmla="*/ 2 h 12"/>
                  <a:gd name="T30" fmla="*/ 4 w 14"/>
                  <a:gd name="T31" fmla="*/ 2 h 12"/>
                  <a:gd name="T32" fmla="*/ 10 w 14"/>
                  <a:gd name="T33" fmla="*/ 0 h 12"/>
                  <a:gd name="T34" fmla="*/ 14 w 14"/>
                  <a:gd name="T35" fmla="*/ 2 h 12"/>
                  <a:gd name="T36" fmla="*/ 14 w 14"/>
                  <a:gd name="T37" fmla="*/ 2 h 12"/>
                  <a:gd name="T38" fmla="*/ 14 w 14"/>
                  <a:gd name="T39" fmla="*/ 6 h 12"/>
                  <a:gd name="T40" fmla="*/ 14 w 14"/>
                  <a:gd name="T4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2">
                    <a:moveTo>
                      <a:pt x="14" y="6"/>
                    </a:moveTo>
                    <a:lnTo>
                      <a:pt x="14" y="6"/>
                    </a:lnTo>
                    <a:lnTo>
                      <a:pt x="10" y="8"/>
                    </a:lnTo>
                    <a:lnTo>
                      <a:pt x="10" y="10"/>
                    </a:lnTo>
                    <a:lnTo>
                      <a:pt x="10" y="10"/>
                    </a:lnTo>
                    <a:lnTo>
                      <a:pt x="6" y="10"/>
                    </a:lnTo>
                    <a:lnTo>
                      <a:pt x="4" y="12"/>
                    </a:lnTo>
                    <a:lnTo>
                      <a:pt x="2" y="12"/>
                    </a:lnTo>
                    <a:lnTo>
                      <a:pt x="0" y="10"/>
                    </a:lnTo>
                    <a:lnTo>
                      <a:pt x="0" y="10"/>
                    </a:lnTo>
                    <a:lnTo>
                      <a:pt x="0" y="4"/>
                    </a:lnTo>
                    <a:lnTo>
                      <a:pt x="2" y="4"/>
                    </a:lnTo>
                    <a:lnTo>
                      <a:pt x="4" y="4"/>
                    </a:lnTo>
                    <a:lnTo>
                      <a:pt x="4" y="2"/>
                    </a:lnTo>
                    <a:lnTo>
                      <a:pt x="4" y="2"/>
                    </a:lnTo>
                    <a:lnTo>
                      <a:pt x="4" y="2"/>
                    </a:lnTo>
                    <a:lnTo>
                      <a:pt x="10" y="0"/>
                    </a:lnTo>
                    <a:lnTo>
                      <a:pt x="14" y="2"/>
                    </a:lnTo>
                    <a:lnTo>
                      <a:pt x="14" y="2"/>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1" name="Freeform 181">
                <a:extLst>
                  <a:ext uri="{FF2B5EF4-FFF2-40B4-BE49-F238E27FC236}">
                    <a16:creationId xmlns:a16="http://schemas.microsoft.com/office/drawing/2014/main" id="{AEC3967C-FD07-D03E-DC72-34CCAAC9C9A2}"/>
                  </a:ext>
                </a:extLst>
              </p:cNvPr>
              <p:cNvSpPr>
                <a:spLocks/>
              </p:cNvSpPr>
              <p:nvPr/>
            </p:nvSpPr>
            <p:spPr bwMode="auto">
              <a:xfrm>
                <a:off x="4330" y="1461"/>
                <a:ext cx="10" cy="8"/>
              </a:xfrm>
              <a:custGeom>
                <a:avLst/>
                <a:gdLst>
                  <a:gd name="T0" fmla="*/ 10 w 10"/>
                  <a:gd name="T1" fmla="*/ 2 h 8"/>
                  <a:gd name="T2" fmla="*/ 10 w 10"/>
                  <a:gd name="T3" fmla="*/ 2 h 8"/>
                  <a:gd name="T4" fmla="*/ 8 w 10"/>
                  <a:gd name="T5" fmla="*/ 8 h 8"/>
                  <a:gd name="T6" fmla="*/ 8 w 10"/>
                  <a:gd name="T7" fmla="*/ 8 h 8"/>
                  <a:gd name="T8" fmla="*/ 2 w 10"/>
                  <a:gd name="T9" fmla="*/ 8 h 8"/>
                  <a:gd name="T10" fmla="*/ 2 w 10"/>
                  <a:gd name="T11" fmla="*/ 8 h 8"/>
                  <a:gd name="T12" fmla="*/ 0 w 10"/>
                  <a:gd name="T13" fmla="*/ 6 h 8"/>
                  <a:gd name="T14" fmla="*/ 0 w 10"/>
                  <a:gd name="T15" fmla="*/ 2 h 8"/>
                  <a:gd name="T16" fmla="*/ 0 w 10"/>
                  <a:gd name="T17" fmla="*/ 2 h 8"/>
                  <a:gd name="T18" fmla="*/ 2 w 10"/>
                  <a:gd name="T19" fmla="*/ 0 h 8"/>
                  <a:gd name="T20" fmla="*/ 4 w 10"/>
                  <a:gd name="T21" fmla="*/ 0 h 8"/>
                  <a:gd name="T22" fmla="*/ 8 w 10"/>
                  <a:gd name="T23" fmla="*/ 2 h 8"/>
                  <a:gd name="T24" fmla="*/ 10 w 10"/>
                  <a:gd name="T25" fmla="*/ 2 h 8"/>
                  <a:gd name="T26" fmla="*/ 10 w 10"/>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2"/>
                    </a:moveTo>
                    <a:lnTo>
                      <a:pt x="10" y="2"/>
                    </a:lnTo>
                    <a:lnTo>
                      <a:pt x="8" y="8"/>
                    </a:lnTo>
                    <a:lnTo>
                      <a:pt x="8" y="8"/>
                    </a:lnTo>
                    <a:lnTo>
                      <a:pt x="2" y="8"/>
                    </a:lnTo>
                    <a:lnTo>
                      <a:pt x="2" y="8"/>
                    </a:lnTo>
                    <a:lnTo>
                      <a:pt x="0" y="6"/>
                    </a:lnTo>
                    <a:lnTo>
                      <a:pt x="0" y="2"/>
                    </a:lnTo>
                    <a:lnTo>
                      <a:pt x="0" y="2"/>
                    </a:lnTo>
                    <a:lnTo>
                      <a:pt x="2" y="0"/>
                    </a:lnTo>
                    <a:lnTo>
                      <a:pt x="4" y="0"/>
                    </a:lnTo>
                    <a:lnTo>
                      <a:pt x="8"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2" name="Freeform 182">
                <a:extLst>
                  <a:ext uri="{FF2B5EF4-FFF2-40B4-BE49-F238E27FC236}">
                    <a16:creationId xmlns:a16="http://schemas.microsoft.com/office/drawing/2014/main" id="{5D070C6A-837D-8109-B66F-F2E2FA53637D}"/>
                  </a:ext>
                </a:extLst>
              </p:cNvPr>
              <p:cNvSpPr>
                <a:spLocks/>
              </p:cNvSpPr>
              <p:nvPr/>
            </p:nvSpPr>
            <p:spPr bwMode="auto">
              <a:xfrm>
                <a:off x="4306" y="1461"/>
                <a:ext cx="8" cy="10"/>
              </a:xfrm>
              <a:custGeom>
                <a:avLst/>
                <a:gdLst>
                  <a:gd name="T0" fmla="*/ 8 w 8"/>
                  <a:gd name="T1" fmla="*/ 2 h 10"/>
                  <a:gd name="T2" fmla="*/ 8 w 8"/>
                  <a:gd name="T3" fmla="*/ 2 h 10"/>
                  <a:gd name="T4" fmla="*/ 4 w 8"/>
                  <a:gd name="T5" fmla="*/ 8 h 10"/>
                  <a:gd name="T6" fmla="*/ 4 w 8"/>
                  <a:gd name="T7" fmla="*/ 8 h 10"/>
                  <a:gd name="T8" fmla="*/ 2 w 8"/>
                  <a:gd name="T9" fmla="*/ 10 h 10"/>
                  <a:gd name="T10" fmla="*/ 2 w 8"/>
                  <a:gd name="T11" fmla="*/ 8 h 10"/>
                  <a:gd name="T12" fmla="*/ 0 w 8"/>
                  <a:gd name="T13" fmla="*/ 6 h 10"/>
                  <a:gd name="T14" fmla="*/ 0 w 8"/>
                  <a:gd name="T15" fmla="*/ 6 h 10"/>
                  <a:gd name="T16" fmla="*/ 0 w 8"/>
                  <a:gd name="T17" fmla="*/ 2 h 10"/>
                  <a:gd name="T18" fmla="*/ 0 w 8"/>
                  <a:gd name="T19" fmla="*/ 2 h 10"/>
                  <a:gd name="T20" fmla="*/ 2 w 8"/>
                  <a:gd name="T21" fmla="*/ 0 h 10"/>
                  <a:gd name="T22" fmla="*/ 4 w 8"/>
                  <a:gd name="T23" fmla="*/ 0 h 10"/>
                  <a:gd name="T24" fmla="*/ 6 w 8"/>
                  <a:gd name="T25" fmla="*/ 2 h 10"/>
                  <a:gd name="T26" fmla="*/ 8 w 8"/>
                  <a:gd name="T27" fmla="*/ 2 h 10"/>
                  <a:gd name="T28" fmla="*/ 8 w 8"/>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8" y="2"/>
                    </a:moveTo>
                    <a:lnTo>
                      <a:pt x="8" y="2"/>
                    </a:lnTo>
                    <a:lnTo>
                      <a:pt x="4" y="8"/>
                    </a:lnTo>
                    <a:lnTo>
                      <a:pt x="4" y="8"/>
                    </a:lnTo>
                    <a:lnTo>
                      <a:pt x="2" y="10"/>
                    </a:lnTo>
                    <a:lnTo>
                      <a:pt x="2" y="8"/>
                    </a:lnTo>
                    <a:lnTo>
                      <a:pt x="0" y="6"/>
                    </a:lnTo>
                    <a:lnTo>
                      <a:pt x="0" y="6"/>
                    </a:lnTo>
                    <a:lnTo>
                      <a:pt x="0" y="2"/>
                    </a:lnTo>
                    <a:lnTo>
                      <a:pt x="0" y="2"/>
                    </a:lnTo>
                    <a:lnTo>
                      <a:pt x="2" y="0"/>
                    </a:lnTo>
                    <a:lnTo>
                      <a:pt x="4" y="0"/>
                    </a:lnTo>
                    <a:lnTo>
                      <a:pt x="6"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3" name="Freeform 183">
                <a:extLst>
                  <a:ext uri="{FF2B5EF4-FFF2-40B4-BE49-F238E27FC236}">
                    <a16:creationId xmlns:a16="http://schemas.microsoft.com/office/drawing/2014/main" id="{FB8DE23B-BCE7-C2F3-763F-E9D64724067B}"/>
                  </a:ext>
                </a:extLst>
              </p:cNvPr>
              <p:cNvSpPr>
                <a:spLocks/>
              </p:cNvSpPr>
              <p:nvPr/>
            </p:nvSpPr>
            <p:spPr bwMode="auto">
              <a:xfrm>
                <a:off x="4282" y="1463"/>
                <a:ext cx="6" cy="10"/>
              </a:xfrm>
              <a:custGeom>
                <a:avLst/>
                <a:gdLst>
                  <a:gd name="T0" fmla="*/ 6 w 6"/>
                  <a:gd name="T1" fmla="*/ 10 h 10"/>
                  <a:gd name="T2" fmla="*/ 6 w 6"/>
                  <a:gd name="T3" fmla="*/ 10 h 10"/>
                  <a:gd name="T4" fmla="*/ 4 w 6"/>
                  <a:gd name="T5" fmla="*/ 8 h 10"/>
                  <a:gd name="T6" fmla="*/ 2 w 6"/>
                  <a:gd name="T7" fmla="*/ 8 h 10"/>
                  <a:gd name="T8" fmla="*/ 0 w 6"/>
                  <a:gd name="T9" fmla="*/ 6 h 10"/>
                  <a:gd name="T10" fmla="*/ 0 w 6"/>
                  <a:gd name="T11" fmla="*/ 4 h 10"/>
                  <a:gd name="T12" fmla="*/ 0 w 6"/>
                  <a:gd name="T13" fmla="*/ 4 h 10"/>
                  <a:gd name="T14" fmla="*/ 2 w 6"/>
                  <a:gd name="T15" fmla="*/ 0 h 10"/>
                  <a:gd name="T16" fmla="*/ 4 w 6"/>
                  <a:gd name="T17" fmla="*/ 0 h 10"/>
                  <a:gd name="T18" fmla="*/ 6 w 6"/>
                  <a:gd name="T19" fmla="*/ 4 h 10"/>
                  <a:gd name="T20" fmla="*/ 6 w 6"/>
                  <a:gd name="T21" fmla="*/ 10 h 10"/>
                  <a:gd name="T22" fmla="*/ 6 w 6"/>
                  <a:gd name="T23" fmla="*/ 10 h 10"/>
                  <a:gd name="T24" fmla="*/ 6 w 6"/>
                  <a:gd name="T25" fmla="*/ 10 h 10"/>
                  <a:gd name="T26" fmla="*/ 6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10"/>
                    </a:moveTo>
                    <a:lnTo>
                      <a:pt x="6" y="10"/>
                    </a:lnTo>
                    <a:lnTo>
                      <a:pt x="4" y="8"/>
                    </a:lnTo>
                    <a:lnTo>
                      <a:pt x="2" y="8"/>
                    </a:lnTo>
                    <a:lnTo>
                      <a:pt x="0" y="6"/>
                    </a:lnTo>
                    <a:lnTo>
                      <a:pt x="0" y="4"/>
                    </a:lnTo>
                    <a:lnTo>
                      <a:pt x="0" y="4"/>
                    </a:lnTo>
                    <a:lnTo>
                      <a:pt x="2" y="0"/>
                    </a:lnTo>
                    <a:lnTo>
                      <a:pt x="4" y="0"/>
                    </a:lnTo>
                    <a:lnTo>
                      <a:pt x="6" y="4"/>
                    </a:lnTo>
                    <a:lnTo>
                      <a:pt x="6" y="10"/>
                    </a:lnTo>
                    <a:lnTo>
                      <a:pt x="6" y="10"/>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4" name="Freeform 184">
                <a:extLst>
                  <a:ext uri="{FF2B5EF4-FFF2-40B4-BE49-F238E27FC236}">
                    <a16:creationId xmlns:a16="http://schemas.microsoft.com/office/drawing/2014/main" id="{167F23D4-8793-90A0-C8C7-27C5D7A4F560}"/>
                  </a:ext>
                </a:extLst>
              </p:cNvPr>
              <p:cNvSpPr>
                <a:spLocks/>
              </p:cNvSpPr>
              <p:nvPr/>
            </p:nvSpPr>
            <p:spPr bwMode="auto">
              <a:xfrm>
                <a:off x="4266" y="1459"/>
                <a:ext cx="10" cy="4"/>
              </a:xfrm>
              <a:custGeom>
                <a:avLst/>
                <a:gdLst>
                  <a:gd name="T0" fmla="*/ 10 w 10"/>
                  <a:gd name="T1" fmla="*/ 4 h 4"/>
                  <a:gd name="T2" fmla="*/ 10 w 10"/>
                  <a:gd name="T3" fmla="*/ 4 h 4"/>
                  <a:gd name="T4" fmla="*/ 0 w 10"/>
                  <a:gd name="T5" fmla="*/ 4 h 4"/>
                  <a:gd name="T6" fmla="*/ 0 w 10"/>
                  <a:gd name="T7" fmla="*/ 4 h 4"/>
                  <a:gd name="T8" fmla="*/ 2 w 10"/>
                  <a:gd name="T9" fmla="*/ 0 h 4"/>
                  <a:gd name="T10" fmla="*/ 4 w 10"/>
                  <a:gd name="T11" fmla="*/ 0 h 4"/>
                  <a:gd name="T12" fmla="*/ 6 w 10"/>
                  <a:gd name="T13" fmla="*/ 0 h 4"/>
                  <a:gd name="T14" fmla="*/ 10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lnTo>
                      <a:pt x="10" y="4"/>
                    </a:lnTo>
                    <a:lnTo>
                      <a:pt x="0" y="4"/>
                    </a:lnTo>
                    <a:lnTo>
                      <a:pt x="0" y="4"/>
                    </a:lnTo>
                    <a:lnTo>
                      <a:pt x="2" y="0"/>
                    </a:lnTo>
                    <a:lnTo>
                      <a:pt x="4" y="0"/>
                    </a:lnTo>
                    <a:lnTo>
                      <a:pt x="6"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5" name="Freeform 185">
                <a:extLst>
                  <a:ext uri="{FF2B5EF4-FFF2-40B4-BE49-F238E27FC236}">
                    <a16:creationId xmlns:a16="http://schemas.microsoft.com/office/drawing/2014/main" id="{06A3DE13-EF4D-047E-3C2F-E2CD74A95E99}"/>
                  </a:ext>
                </a:extLst>
              </p:cNvPr>
              <p:cNvSpPr>
                <a:spLocks/>
              </p:cNvSpPr>
              <p:nvPr/>
            </p:nvSpPr>
            <p:spPr bwMode="auto">
              <a:xfrm>
                <a:off x="4326" y="1463"/>
                <a:ext cx="6" cy="6"/>
              </a:xfrm>
              <a:custGeom>
                <a:avLst/>
                <a:gdLst>
                  <a:gd name="T0" fmla="*/ 4 w 6"/>
                  <a:gd name="T1" fmla="*/ 0 h 6"/>
                  <a:gd name="T2" fmla="*/ 4 w 6"/>
                  <a:gd name="T3" fmla="*/ 0 h 6"/>
                  <a:gd name="T4" fmla="*/ 6 w 6"/>
                  <a:gd name="T5" fmla="*/ 6 h 6"/>
                  <a:gd name="T6" fmla="*/ 6 w 6"/>
                  <a:gd name="T7" fmla="*/ 6 h 6"/>
                  <a:gd name="T8" fmla="*/ 4 w 6"/>
                  <a:gd name="T9" fmla="*/ 6 h 6"/>
                  <a:gd name="T10" fmla="*/ 0 w 6"/>
                  <a:gd name="T11" fmla="*/ 4 h 6"/>
                  <a:gd name="T12" fmla="*/ 0 w 6"/>
                  <a:gd name="T13" fmla="*/ 4 h 6"/>
                  <a:gd name="T14" fmla="*/ 2 w 6"/>
                  <a:gd name="T15" fmla="*/ 0 h 6"/>
                  <a:gd name="T16" fmla="*/ 4 w 6"/>
                  <a:gd name="T17" fmla="*/ 0 h 6"/>
                  <a:gd name="T18" fmla="*/ 4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lnTo>
                      <a:pt x="4" y="0"/>
                    </a:lnTo>
                    <a:lnTo>
                      <a:pt x="6" y="6"/>
                    </a:lnTo>
                    <a:lnTo>
                      <a:pt x="6" y="6"/>
                    </a:lnTo>
                    <a:lnTo>
                      <a:pt x="4" y="6"/>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6" name="Freeform 186">
                <a:extLst>
                  <a:ext uri="{FF2B5EF4-FFF2-40B4-BE49-F238E27FC236}">
                    <a16:creationId xmlns:a16="http://schemas.microsoft.com/office/drawing/2014/main" id="{F65FB122-B67F-736E-2CAF-1DFDF462C3D7}"/>
                  </a:ext>
                </a:extLst>
              </p:cNvPr>
              <p:cNvSpPr>
                <a:spLocks/>
              </p:cNvSpPr>
              <p:nvPr/>
            </p:nvSpPr>
            <p:spPr bwMode="auto">
              <a:xfrm>
                <a:off x="4314" y="1459"/>
                <a:ext cx="10" cy="4"/>
              </a:xfrm>
              <a:custGeom>
                <a:avLst/>
                <a:gdLst>
                  <a:gd name="T0" fmla="*/ 10 w 10"/>
                  <a:gd name="T1" fmla="*/ 4 h 4"/>
                  <a:gd name="T2" fmla="*/ 10 w 10"/>
                  <a:gd name="T3" fmla="*/ 4 h 4"/>
                  <a:gd name="T4" fmla="*/ 0 w 10"/>
                  <a:gd name="T5" fmla="*/ 4 h 4"/>
                  <a:gd name="T6" fmla="*/ 0 w 10"/>
                  <a:gd name="T7" fmla="*/ 4 h 4"/>
                  <a:gd name="T8" fmla="*/ 2 w 10"/>
                  <a:gd name="T9" fmla="*/ 0 h 4"/>
                  <a:gd name="T10" fmla="*/ 6 w 10"/>
                  <a:gd name="T11" fmla="*/ 0 h 4"/>
                  <a:gd name="T12" fmla="*/ 8 w 10"/>
                  <a:gd name="T13" fmla="*/ 0 h 4"/>
                  <a:gd name="T14" fmla="*/ 10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lnTo>
                      <a:pt x="10" y="4"/>
                    </a:lnTo>
                    <a:lnTo>
                      <a:pt x="0" y="4"/>
                    </a:lnTo>
                    <a:lnTo>
                      <a:pt x="0" y="4"/>
                    </a:lnTo>
                    <a:lnTo>
                      <a:pt x="2" y="0"/>
                    </a:lnTo>
                    <a:lnTo>
                      <a:pt x="6"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7" name="Freeform 187">
                <a:extLst>
                  <a:ext uri="{FF2B5EF4-FFF2-40B4-BE49-F238E27FC236}">
                    <a16:creationId xmlns:a16="http://schemas.microsoft.com/office/drawing/2014/main" id="{6C83F883-EE78-F000-4AAF-5F9CA4477280}"/>
                  </a:ext>
                </a:extLst>
              </p:cNvPr>
              <p:cNvSpPr>
                <a:spLocks/>
              </p:cNvSpPr>
              <p:nvPr/>
            </p:nvSpPr>
            <p:spPr bwMode="auto">
              <a:xfrm>
                <a:off x="1520" y="2510"/>
                <a:ext cx="22" cy="44"/>
              </a:xfrm>
              <a:custGeom>
                <a:avLst/>
                <a:gdLst>
                  <a:gd name="T0" fmla="*/ 20 w 22"/>
                  <a:gd name="T1" fmla="*/ 44 h 44"/>
                  <a:gd name="T2" fmla="*/ 20 w 22"/>
                  <a:gd name="T3" fmla="*/ 44 h 44"/>
                  <a:gd name="T4" fmla="*/ 18 w 22"/>
                  <a:gd name="T5" fmla="*/ 44 h 44"/>
                  <a:gd name="T6" fmla="*/ 18 w 22"/>
                  <a:gd name="T7" fmla="*/ 44 h 44"/>
                  <a:gd name="T8" fmla="*/ 16 w 22"/>
                  <a:gd name="T9" fmla="*/ 42 h 44"/>
                  <a:gd name="T10" fmla="*/ 14 w 22"/>
                  <a:gd name="T11" fmla="*/ 42 h 44"/>
                  <a:gd name="T12" fmla="*/ 12 w 22"/>
                  <a:gd name="T13" fmla="*/ 42 h 44"/>
                  <a:gd name="T14" fmla="*/ 10 w 22"/>
                  <a:gd name="T15" fmla="*/ 40 h 44"/>
                  <a:gd name="T16" fmla="*/ 10 w 22"/>
                  <a:gd name="T17" fmla="*/ 40 h 44"/>
                  <a:gd name="T18" fmla="*/ 8 w 22"/>
                  <a:gd name="T19" fmla="*/ 38 h 44"/>
                  <a:gd name="T20" fmla="*/ 8 w 22"/>
                  <a:gd name="T21" fmla="*/ 38 h 44"/>
                  <a:gd name="T22" fmla="*/ 4 w 22"/>
                  <a:gd name="T23" fmla="*/ 34 h 44"/>
                  <a:gd name="T24" fmla="*/ 2 w 22"/>
                  <a:gd name="T25" fmla="*/ 30 h 44"/>
                  <a:gd name="T26" fmla="*/ 0 w 22"/>
                  <a:gd name="T27" fmla="*/ 24 h 44"/>
                  <a:gd name="T28" fmla="*/ 0 w 22"/>
                  <a:gd name="T29" fmla="*/ 24 h 44"/>
                  <a:gd name="T30" fmla="*/ 2 w 22"/>
                  <a:gd name="T31" fmla="*/ 18 h 44"/>
                  <a:gd name="T32" fmla="*/ 4 w 22"/>
                  <a:gd name="T33" fmla="*/ 14 h 44"/>
                  <a:gd name="T34" fmla="*/ 8 w 22"/>
                  <a:gd name="T35" fmla="*/ 8 h 44"/>
                  <a:gd name="T36" fmla="*/ 8 w 22"/>
                  <a:gd name="T37" fmla="*/ 8 h 44"/>
                  <a:gd name="T38" fmla="*/ 16 w 22"/>
                  <a:gd name="T39" fmla="*/ 0 h 44"/>
                  <a:gd name="T40" fmla="*/ 16 w 22"/>
                  <a:gd name="T41" fmla="*/ 0 h 44"/>
                  <a:gd name="T42" fmla="*/ 18 w 22"/>
                  <a:gd name="T43" fmla="*/ 0 h 44"/>
                  <a:gd name="T44" fmla="*/ 20 w 22"/>
                  <a:gd name="T45" fmla="*/ 2 h 44"/>
                  <a:gd name="T46" fmla="*/ 20 w 22"/>
                  <a:gd name="T47" fmla="*/ 2 h 44"/>
                  <a:gd name="T48" fmla="*/ 20 w 22"/>
                  <a:gd name="T49" fmla="*/ 8 h 44"/>
                  <a:gd name="T50" fmla="*/ 20 w 22"/>
                  <a:gd name="T51" fmla="*/ 16 h 44"/>
                  <a:gd name="T52" fmla="*/ 20 w 22"/>
                  <a:gd name="T53" fmla="*/ 16 h 44"/>
                  <a:gd name="T54" fmla="*/ 20 w 22"/>
                  <a:gd name="T55" fmla="*/ 22 h 44"/>
                  <a:gd name="T56" fmla="*/ 22 w 22"/>
                  <a:gd name="T57" fmla="*/ 28 h 44"/>
                  <a:gd name="T58" fmla="*/ 22 w 22"/>
                  <a:gd name="T59" fmla="*/ 34 h 44"/>
                  <a:gd name="T60" fmla="*/ 22 w 22"/>
                  <a:gd name="T61" fmla="*/ 42 h 44"/>
                  <a:gd name="T62" fmla="*/ 22 w 22"/>
                  <a:gd name="T63" fmla="*/ 42 h 44"/>
                  <a:gd name="T64" fmla="*/ 20 w 22"/>
                  <a:gd name="T65" fmla="*/ 44 h 44"/>
                  <a:gd name="T66" fmla="*/ 20 w 2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4">
                    <a:moveTo>
                      <a:pt x="20" y="44"/>
                    </a:moveTo>
                    <a:lnTo>
                      <a:pt x="20" y="44"/>
                    </a:lnTo>
                    <a:lnTo>
                      <a:pt x="18" y="44"/>
                    </a:lnTo>
                    <a:lnTo>
                      <a:pt x="18" y="44"/>
                    </a:lnTo>
                    <a:lnTo>
                      <a:pt x="16" y="42"/>
                    </a:lnTo>
                    <a:lnTo>
                      <a:pt x="14" y="42"/>
                    </a:lnTo>
                    <a:lnTo>
                      <a:pt x="12" y="42"/>
                    </a:lnTo>
                    <a:lnTo>
                      <a:pt x="10" y="40"/>
                    </a:lnTo>
                    <a:lnTo>
                      <a:pt x="10" y="40"/>
                    </a:lnTo>
                    <a:lnTo>
                      <a:pt x="8" y="38"/>
                    </a:lnTo>
                    <a:lnTo>
                      <a:pt x="8" y="38"/>
                    </a:lnTo>
                    <a:lnTo>
                      <a:pt x="4" y="34"/>
                    </a:lnTo>
                    <a:lnTo>
                      <a:pt x="2" y="30"/>
                    </a:lnTo>
                    <a:lnTo>
                      <a:pt x="0" y="24"/>
                    </a:lnTo>
                    <a:lnTo>
                      <a:pt x="0" y="24"/>
                    </a:lnTo>
                    <a:lnTo>
                      <a:pt x="2" y="18"/>
                    </a:lnTo>
                    <a:lnTo>
                      <a:pt x="4" y="14"/>
                    </a:lnTo>
                    <a:lnTo>
                      <a:pt x="8" y="8"/>
                    </a:lnTo>
                    <a:lnTo>
                      <a:pt x="8" y="8"/>
                    </a:lnTo>
                    <a:lnTo>
                      <a:pt x="16" y="0"/>
                    </a:lnTo>
                    <a:lnTo>
                      <a:pt x="16" y="0"/>
                    </a:lnTo>
                    <a:lnTo>
                      <a:pt x="18" y="0"/>
                    </a:lnTo>
                    <a:lnTo>
                      <a:pt x="20" y="2"/>
                    </a:lnTo>
                    <a:lnTo>
                      <a:pt x="20" y="2"/>
                    </a:lnTo>
                    <a:lnTo>
                      <a:pt x="20" y="8"/>
                    </a:lnTo>
                    <a:lnTo>
                      <a:pt x="20" y="16"/>
                    </a:lnTo>
                    <a:lnTo>
                      <a:pt x="20" y="16"/>
                    </a:lnTo>
                    <a:lnTo>
                      <a:pt x="20" y="22"/>
                    </a:lnTo>
                    <a:lnTo>
                      <a:pt x="22" y="28"/>
                    </a:lnTo>
                    <a:lnTo>
                      <a:pt x="22" y="34"/>
                    </a:lnTo>
                    <a:lnTo>
                      <a:pt x="22" y="42"/>
                    </a:lnTo>
                    <a:lnTo>
                      <a:pt x="22" y="42"/>
                    </a:lnTo>
                    <a:lnTo>
                      <a:pt x="20" y="44"/>
                    </a:lnTo>
                    <a:lnTo>
                      <a:pt x="2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8" name="Freeform 188">
                <a:extLst>
                  <a:ext uri="{FF2B5EF4-FFF2-40B4-BE49-F238E27FC236}">
                    <a16:creationId xmlns:a16="http://schemas.microsoft.com/office/drawing/2014/main" id="{E5AB1490-2052-18A6-C357-E3807BF732C4}"/>
                  </a:ext>
                </a:extLst>
              </p:cNvPr>
              <p:cNvSpPr>
                <a:spLocks/>
              </p:cNvSpPr>
              <p:nvPr/>
            </p:nvSpPr>
            <p:spPr bwMode="auto">
              <a:xfrm>
                <a:off x="1508" y="2510"/>
                <a:ext cx="28" cy="44"/>
              </a:xfrm>
              <a:custGeom>
                <a:avLst/>
                <a:gdLst>
                  <a:gd name="T0" fmla="*/ 28 w 28"/>
                  <a:gd name="T1" fmla="*/ 2 h 44"/>
                  <a:gd name="T2" fmla="*/ 28 w 28"/>
                  <a:gd name="T3" fmla="*/ 2 h 44"/>
                  <a:gd name="T4" fmla="*/ 26 w 28"/>
                  <a:gd name="T5" fmla="*/ 10 h 44"/>
                  <a:gd name="T6" fmla="*/ 22 w 28"/>
                  <a:gd name="T7" fmla="*/ 14 h 44"/>
                  <a:gd name="T8" fmla="*/ 18 w 28"/>
                  <a:gd name="T9" fmla="*/ 18 h 44"/>
                  <a:gd name="T10" fmla="*/ 14 w 28"/>
                  <a:gd name="T11" fmla="*/ 26 h 44"/>
                  <a:gd name="T12" fmla="*/ 14 w 28"/>
                  <a:gd name="T13" fmla="*/ 26 h 44"/>
                  <a:gd name="T14" fmla="*/ 16 w 28"/>
                  <a:gd name="T15" fmla="*/ 30 h 44"/>
                  <a:gd name="T16" fmla="*/ 18 w 28"/>
                  <a:gd name="T17" fmla="*/ 32 h 44"/>
                  <a:gd name="T18" fmla="*/ 20 w 28"/>
                  <a:gd name="T19" fmla="*/ 34 h 44"/>
                  <a:gd name="T20" fmla="*/ 22 w 28"/>
                  <a:gd name="T21" fmla="*/ 40 h 44"/>
                  <a:gd name="T22" fmla="*/ 22 w 28"/>
                  <a:gd name="T23" fmla="*/ 40 h 44"/>
                  <a:gd name="T24" fmla="*/ 18 w 28"/>
                  <a:gd name="T25" fmla="*/ 44 h 44"/>
                  <a:gd name="T26" fmla="*/ 18 w 28"/>
                  <a:gd name="T27" fmla="*/ 44 h 44"/>
                  <a:gd name="T28" fmla="*/ 18 w 28"/>
                  <a:gd name="T29" fmla="*/ 44 h 44"/>
                  <a:gd name="T30" fmla="*/ 18 w 28"/>
                  <a:gd name="T31" fmla="*/ 44 h 44"/>
                  <a:gd name="T32" fmla="*/ 18 w 28"/>
                  <a:gd name="T33" fmla="*/ 44 h 44"/>
                  <a:gd name="T34" fmla="*/ 14 w 28"/>
                  <a:gd name="T35" fmla="*/ 40 h 44"/>
                  <a:gd name="T36" fmla="*/ 12 w 28"/>
                  <a:gd name="T37" fmla="*/ 36 h 44"/>
                  <a:gd name="T38" fmla="*/ 10 w 28"/>
                  <a:gd name="T39" fmla="*/ 34 h 44"/>
                  <a:gd name="T40" fmla="*/ 8 w 28"/>
                  <a:gd name="T41" fmla="*/ 34 h 44"/>
                  <a:gd name="T42" fmla="*/ 6 w 28"/>
                  <a:gd name="T43" fmla="*/ 40 h 44"/>
                  <a:gd name="T44" fmla="*/ 6 w 28"/>
                  <a:gd name="T45" fmla="*/ 40 h 44"/>
                  <a:gd name="T46" fmla="*/ 2 w 28"/>
                  <a:gd name="T47" fmla="*/ 42 h 44"/>
                  <a:gd name="T48" fmla="*/ 2 w 28"/>
                  <a:gd name="T49" fmla="*/ 40 h 44"/>
                  <a:gd name="T50" fmla="*/ 0 w 28"/>
                  <a:gd name="T51" fmla="*/ 30 h 44"/>
                  <a:gd name="T52" fmla="*/ 0 w 28"/>
                  <a:gd name="T53" fmla="*/ 30 h 44"/>
                  <a:gd name="T54" fmla="*/ 2 w 28"/>
                  <a:gd name="T55" fmla="*/ 26 h 44"/>
                  <a:gd name="T56" fmla="*/ 4 w 28"/>
                  <a:gd name="T57" fmla="*/ 24 h 44"/>
                  <a:gd name="T58" fmla="*/ 4 w 28"/>
                  <a:gd name="T59" fmla="*/ 20 h 44"/>
                  <a:gd name="T60" fmla="*/ 2 w 28"/>
                  <a:gd name="T61" fmla="*/ 12 h 44"/>
                  <a:gd name="T62" fmla="*/ 2 w 28"/>
                  <a:gd name="T63" fmla="*/ 12 h 44"/>
                  <a:gd name="T64" fmla="*/ 2 w 28"/>
                  <a:gd name="T65" fmla="*/ 6 h 44"/>
                  <a:gd name="T66" fmla="*/ 2 w 28"/>
                  <a:gd name="T67" fmla="*/ 6 h 44"/>
                  <a:gd name="T68" fmla="*/ 4 w 28"/>
                  <a:gd name="T69" fmla="*/ 2 h 44"/>
                  <a:gd name="T70" fmla="*/ 4 w 28"/>
                  <a:gd name="T71" fmla="*/ 2 h 44"/>
                  <a:gd name="T72" fmla="*/ 8 w 28"/>
                  <a:gd name="T73" fmla="*/ 0 h 44"/>
                  <a:gd name="T74" fmla="*/ 10 w 28"/>
                  <a:gd name="T75" fmla="*/ 0 h 44"/>
                  <a:gd name="T76" fmla="*/ 10 w 28"/>
                  <a:gd name="T77" fmla="*/ 2 h 44"/>
                  <a:gd name="T78" fmla="*/ 10 w 28"/>
                  <a:gd name="T79" fmla="*/ 2 h 44"/>
                  <a:gd name="T80" fmla="*/ 12 w 28"/>
                  <a:gd name="T81" fmla="*/ 8 h 44"/>
                  <a:gd name="T82" fmla="*/ 12 w 28"/>
                  <a:gd name="T83" fmla="*/ 8 h 44"/>
                  <a:gd name="T84" fmla="*/ 16 w 28"/>
                  <a:gd name="T85" fmla="*/ 4 h 44"/>
                  <a:gd name="T86" fmla="*/ 16 w 28"/>
                  <a:gd name="T87" fmla="*/ 4 h 44"/>
                  <a:gd name="T88" fmla="*/ 22 w 28"/>
                  <a:gd name="T89" fmla="*/ 0 h 44"/>
                  <a:gd name="T90" fmla="*/ 26 w 28"/>
                  <a:gd name="T91" fmla="*/ 0 h 44"/>
                  <a:gd name="T92" fmla="*/ 28 w 28"/>
                  <a:gd name="T93" fmla="*/ 2 h 44"/>
                  <a:gd name="T94" fmla="*/ 28 w 28"/>
                  <a:gd name="T9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44">
                    <a:moveTo>
                      <a:pt x="28" y="2"/>
                    </a:moveTo>
                    <a:lnTo>
                      <a:pt x="28" y="2"/>
                    </a:lnTo>
                    <a:lnTo>
                      <a:pt x="26" y="10"/>
                    </a:lnTo>
                    <a:lnTo>
                      <a:pt x="22" y="14"/>
                    </a:lnTo>
                    <a:lnTo>
                      <a:pt x="18" y="18"/>
                    </a:lnTo>
                    <a:lnTo>
                      <a:pt x="14" y="26"/>
                    </a:lnTo>
                    <a:lnTo>
                      <a:pt x="14" y="26"/>
                    </a:lnTo>
                    <a:lnTo>
                      <a:pt x="16" y="30"/>
                    </a:lnTo>
                    <a:lnTo>
                      <a:pt x="18" y="32"/>
                    </a:lnTo>
                    <a:lnTo>
                      <a:pt x="20" y="34"/>
                    </a:lnTo>
                    <a:lnTo>
                      <a:pt x="22" y="40"/>
                    </a:lnTo>
                    <a:lnTo>
                      <a:pt x="22" y="40"/>
                    </a:lnTo>
                    <a:lnTo>
                      <a:pt x="18" y="44"/>
                    </a:lnTo>
                    <a:lnTo>
                      <a:pt x="18" y="44"/>
                    </a:lnTo>
                    <a:lnTo>
                      <a:pt x="18" y="44"/>
                    </a:lnTo>
                    <a:lnTo>
                      <a:pt x="18" y="44"/>
                    </a:lnTo>
                    <a:lnTo>
                      <a:pt x="18" y="44"/>
                    </a:lnTo>
                    <a:lnTo>
                      <a:pt x="14" y="40"/>
                    </a:lnTo>
                    <a:lnTo>
                      <a:pt x="12" y="36"/>
                    </a:lnTo>
                    <a:lnTo>
                      <a:pt x="10" y="34"/>
                    </a:lnTo>
                    <a:lnTo>
                      <a:pt x="8" y="34"/>
                    </a:lnTo>
                    <a:lnTo>
                      <a:pt x="6" y="40"/>
                    </a:lnTo>
                    <a:lnTo>
                      <a:pt x="6" y="40"/>
                    </a:lnTo>
                    <a:lnTo>
                      <a:pt x="2" y="42"/>
                    </a:lnTo>
                    <a:lnTo>
                      <a:pt x="2" y="40"/>
                    </a:lnTo>
                    <a:lnTo>
                      <a:pt x="0" y="30"/>
                    </a:lnTo>
                    <a:lnTo>
                      <a:pt x="0" y="30"/>
                    </a:lnTo>
                    <a:lnTo>
                      <a:pt x="2" y="26"/>
                    </a:lnTo>
                    <a:lnTo>
                      <a:pt x="4" y="24"/>
                    </a:lnTo>
                    <a:lnTo>
                      <a:pt x="4" y="20"/>
                    </a:lnTo>
                    <a:lnTo>
                      <a:pt x="2" y="12"/>
                    </a:lnTo>
                    <a:lnTo>
                      <a:pt x="2" y="12"/>
                    </a:lnTo>
                    <a:lnTo>
                      <a:pt x="2" y="6"/>
                    </a:lnTo>
                    <a:lnTo>
                      <a:pt x="2" y="6"/>
                    </a:lnTo>
                    <a:lnTo>
                      <a:pt x="4" y="2"/>
                    </a:lnTo>
                    <a:lnTo>
                      <a:pt x="4" y="2"/>
                    </a:lnTo>
                    <a:lnTo>
                      <a:pt x="8" y="0"/>
                    </a:lnTo>
                    <a:lnTo>
                      <a:pt x="10" y="0"/>
                    </a:lnTo>
                    <a:lnTo>
                      <a:pt x="10" y="2"/>
                    </a:lnTo>
                    <a:lnTo>
                      <a:pt x="10" y="2"/>
                    </a:lnTo>
                    <a:lnTo>
                      <a:pt x="12" y="8"/>
                    </a:lnTo>
                    <a:lnTo>
                      <a:pt x="12" y="8"/>
                    </a:lnTo>
                    <a:lnTo>
                      <a:pt x="16" y="4"/>
                    </a:lnTo>
                    <a:lnTo>
                      <a:pt x="16" y="4"/>
                    </a:lnTo>
                    <a:lnTo>
                      <a:pt x="22" y="0"/>
                    </a:lnTo>
                    <a:lnTo>
                      <a:pt x="26"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9" name="Freeform 189">
                <a:extLst>
                  <a:ext uri="{FF2B5EF4-FFF2-40B4-BE49-F238E27FC236}">
                    <a16:creationId xmlns:a16="http://schemas.microsoft.com/office/drawing/2014/main" id="{10F6721B-2A62-D5AC-4B12-74CCE25628A8}"/>
                  </a:ext>
                </a:extLst>
              </p:cNvPr>
              <p:cNvSpPr>
                <a:spLocks/>
              </p:cNvSpPr>
              <p:nvPr/>
            </p:nvSpPr>
            <p:spPr bwMode="auto">
              <a:xfrm>
                <a:off x="1522" y="2566"/>
                <a:ext cx="12" cy="14"/>
              </a:xfrm>
              <a:custGeom>
                <a:avLst/>
                <a:gdLst>
                  <a:gd name="T0" fmla="*/ 12 w 12"/>
                  <a:gd name="T1" fmla="*/ 10 h 14"/>
                  <a:gd name="T2" fmla="*/ 12 w 12"/>
                  <a:gd name="T3" fmla="*/ 10 h 14"/>
                  <a:gd name="T4" fmla="*/ 10 w 12"/>
                  <a:gd name="T5" fmla="*/ 14 h 14"/>
                  <a:gd name="T6" fmla="*/ 10 w 12"/>
                  <a:gd name="T7" fmla="*/ 14 h 14"/>
                  <a:gd name="T8" fmla="*/ 0 w 12"/>
                  <a:gd name="T9" fmla="*/ 2 h 14"/>
                  <a:gd name="T10" fmla="*/ 0 w 12"/>
                  <a:gd name="T11" fmla="*/ 2 h 14"/>
                  <a:gd name="T12" fmla="*/ 4 w 12"/>
                  <a:gd name="T13" fmla="*/ 0 h 14"/>
                  <a:gd name="T14" fmla="*/ 8 w 12"/>
                  <a:gd name="T15" fmla="*/ 0 h 14"/>
                  <a:gd name="T16" fmla="*/ 10 w 12"/>
                  <a:gd name="T17" fmla="*/ 2 h 14"/>
                  <a:gd name="T18" fmla="*/ 12 w 12"/>
                  <a:gd name="T19" fmla="*/ 10 h 14"/>
                  <a:gd name="T20" fmla="*/ 12 w 12"/>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12" y="10"/>
                    </a:moveTo>
                    <a:lnTo>
                      <a:pt x="12" y="10"/>
                    </a:lnTo>
                    <a:lnTo>
                      <a:pt x="10" y="14"/>
                    </a:lnTo>
                    <a:lnTo>
                      <a:pt x="10" y="14"/>
                    </a:lnTo>
                    <a:lnTo>
                      <a:pt x="0" y="2"/>
                    </a:lnTo>
                    <a:lnTo>
                      <a:pt x="0" y="2"/>
                    </a:lnTo>
                    <a:lnTo>
                      <a:pt x="4" y="0"/>
                    </a:lnTo>
                    <a:lnTo>
                      <a:pt x="8" y="0"/>
                    </a:lnTo>
                    <a:lnTo>
                      <a:pt x="10" y="2"/>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0" name="Freeform 190">
                <a:extLst>
                  <a:ext uri="{FF2B5EF4-FFF2-40B4-BE49-F238E27FC236}">
                    <a16:creationId xmlns:a16="http://schemas.microsoft.com/office/drawing/2014/main" id="{B85052CF-0C88-CF47-ED62-030EF06D6BDC}"/>
                  </a:ext>
                </a:extLst>
              </p:cNvPr>
              <p:cNvSpPr>
                <a:spLocks/>
              </p:cNvSpPr>
              <p:nvPr/>
            </p:nvSpPr>
            <p:spPr bwMode="auto">
              <a:xfrm>
                <a:off x="1512" y="2554"/>
                <a:ext cx="8" cy="14"/>
              </a:xfrm>
              <a:custGeom>
                <a:avLst/>
                <a:gdLst>
                  <a:gd name="T0" fmla="*/ 0 w 8"/>
                  <a:gd name="T1" fmla="*/ 14 h 14"/>
                  <a:gd name="T2" fmla="*/ 0 w 8"/>
                  <a:gd name="T3" fmla="*/ 14 h 14"/>
                  <a:gd name="T4" fmla="*/ 2 w 8"/>
                  <a:gd name="T5" fmla="*/ 10 h 14"/>
                  <a:gd name="T6" fmla="*/ 2 w 8"/>
                  <a:gd name="T7" fmla="*/ 4 h 14"/>
                  <a:gd name="T8" fmla="*/ 4 w 8"/>
                  <a:gd name="T9" fmla="*/ 2 h 14"/>
                  <a:gd name="T10" fmla="*/ 6 w 8"/>
                  <a:gd name="T11" fmla="*/ 0 h 14"/>
                  <a:gd name="T12" fmla="*/ 6 w 8"/>
                  <a:gd name="T13" fmla="*/ 0 h 14"/>
                  <a:gd name="T14" fmla="*/ 8 w 8"/>
                  <a:gd name="T15" fmla="*/ 6 h 14"/>
                  <a:gd name="T16" fmla="*/ 8 w 8"/>
                  <a:gd name="T17" fmla="*/ 6 h 14"/>
                  <a:gd name="T18" fmla="*/ 6 w 8"/>
                  <a:gd name="T19" fmla="*/ 12 h 14"/>
                  <a:gd name="T20" fmla="*/ 4 w 8"/>
                  <a:gd name="T21" fmla="*/ 14 h 14"/>
                  <a:gd name="T22" fmla="*/ 0 w 8"/>
                  <a:gd name="T23" fmla="*/ 14 h 14"/>
                  <a:gd name="T24" fmla="*/ 0 w 8"/>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14"/>
                    </a:moveTo>
                    <a:lnTo>
                      <a:pt x="0" y="14"/>
                    </a:lnTo>
                    <a:lnTo>
                      <a:pt x="2" y="10"/>
                    </a:lnTo>
                    <a:lnTo>
                      <a:pt x="2" y="4"/>
                    </a:lnTo>
                    <a:lnTo>
                      <a:pt x="4" y="2"/>
                    </a:lnTo>
                    <a:lnTo>
                      <a:pt x="6" y="0"/>
                    </a:lnTo>
                    <a:lnTo>
                      <a:pt x="6" y="0"/>
                    </a:lnTo>
                    <a:lnTo>
                      <a:pt x="8" y="6"/>
                    </a:lnTo>
                    <a:lnTo>
                      <a:pt x="8" y="6"/>
                    </a:lnTo>
                    <a:lnTo>
                      <a:pt x="6" y="12"/>
                    </a:lnTo>
                    <a:lnTo>
                      <a:pt x="4"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1" name="Freeform 191">
                <a:extLst>
                  <a:ext uri="{FF2B5EF4-FFF2-40B4-BE49-F238E27FC236}">
                    <a16:creationId xmlns:a16="http://schemas.microsoft.com/office/drawing/2014/main" id="{DFA4758C-567B-0BCE-BFAE-7F45F49B654C}"/>
                  </a:ext>
                </a:extLst>
              </p:cNvPr>
              <p:cNvSpPr>
                <a:spLocks/>
              </p:cNvSpPr>
              <p:nvPr/>
            </p:nvSpPr>
            <p:spPr bwMode="auto">
              <a:xfrm>
                <a:off x="1506" y="2562"/>
                <a:ext cx="2" cy="8"/>
              </a:xfrm>
              <a:custGeom>
                <a:avLst/>
                <a:gdLst>
                  <a:gd name="T0" fmla="*/ 2 w 2"/>
                  <a:gd name="T1" fmla="*/ 2 h 8"/>
                  <a:gd name="T2" fmla="*/ 2 w 2"/>
                  <a:gd name="T3" fmla="*/ 2 h 8"/>
                  <a:gd name="T4" fmla="*/ 2 w 2"/>
                  <a:gd name="T5" fmla="*/ 6 h 8"/>
                  <a:gd name="T6" fmla="*/ 2 w 2"/>
                  <a:gd name="T7" fmla="*/ 8 h 8"/>
                  <a:gd name="T8" fmla="*/ 2 w 2"/>
                  <a:gd name="T9" fmla="*/ 8 h 8"/>
                  <a:gd name="T10" fmla="*/ 0 w 2"/>
                  <a:gd name="T11" fmla="*/ 6 h 8"/>
                  <a:gd name="T12" fmla="*/ 0 w 2"/>
                  <a:gd name="T13" fmla="*/ 4 h 8"/>
                  <a:gd name="T14" fmla="*/ 0 w 2"/>
                  <a:gd name="T15" fmla="*/ 4 h 8"/>
                  <a:gd name="T16" fmla="*/ 0 w 2"/>
                  <a:gd name="T17" fmla="*/ 0 h 8"/>
                  <a:gd name="T18" fmla="*/ 0 w 2"/>
                  <a:gd name="T19" fmla="*/ 0 h 8"/>
                  <a:gd name="T20" fmla="*/ 2 w 2"/>
                  <a:gd name="T21" fmla="*/ 0 h 8"/>
                  <a:gd name="T22" fmla="*/ 2 w 2"/>
                  <a:gd name="T23" fmla="*/ 2 h 8"/>
                  <a:gd name="T24" fmla="*/ 2 w 2"/>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2" y="2"/>
                    </a:moveTo>
                    <a:lnTo>
                      <a:pt x="2" y="2"/>
                    </a:lnTo>
                    <a:lnTo>
                      <a:pt x="2" y="6"/>
                    </a:lnTo>
                    <a:lnTo>
                      <a:pt x="2" y="8"/>
                    </a:lnTo>
                    <a:lnTo>
                      <a:pt x="2" y="8"/>
                    </a:lnTo>
                    <a:lnTo>
                      <a:pt x="0" y="6"/>
                    </a:lnTo>
                    <a:lnTo>
                      <a:pt x="0" y="4"/>
                    </a:lnTo>
                    <a:lnTo>
                      <a:pt x="0" y="4"/>
                    </a:lnTo>
                    <a:lnTo>
                      <a:pt x="0" y="0"/>
                    </a:lnTo>
                    <a:lnTo>
                      <a:pt x="0" y="0"/>
                    </a:lnTo>
                    <a:lnTo>
                      <a:pt x="2"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2" name="Freeform 192">
                <a:extLst>
                  <a:ext uri="{FF2B5EF4-FFF2-40B4-BE49-F238E27FC236}">
                    <a16:creationId xmlns:a16="http://schemas.microsoft.com/office/drawing/2014/main" id="{8E003C5D-42FF-75B8-0570-333D8783638B}"/>
                  </a:ext>
                </a:extLst>
              </p:cNvPr>
              <p:cNvSpPr>
                <a:spLocks/>
              </p:cNvSpPr>
              <p:nvPr/>
            </p:nvSpPr>
            <p:spPr bwMode="auto">
              <a:xfrm>
                <a:off x="5592" y="1473"/>
                <a:ext cx="112" cy="86"/>
              </a:xfrm>
              <a:custGeom>
                <a:avLst/>
                <a:gdLst>
                  <a:gd name="T0" fmla="*/ 0 w 112"/>
                  <a:gd name="T1" fmla="*/ 20 h 86"/>
                  <a:gd name="T2" fmla="*/ 10 w 112"/>
                  <a:gd name="T3" fmla="*/ 8 h 86"/>
                  <a:gd name="T4" fmla="*/ 14 w 112"/>
                  <a:gd name="T5" fmla="*/ 8 h 86"/>
                  <a:gd name="T6" fmla="*/ 24 w 112"/>
                  <a:gd name="T7" fmla="*/ 6 h 86"/>
                  <a:gd name="T8" fmla="*/ 36 w 112"/>
                  <a:gd name="T9" fmla="*/ 2 h 86"/>
                  <a:gd name="T10" fmla="*/ 40 w 112"/>
                  <a:gd name="T11" fmla="*/ 0 h 86"/>
                  <a:gd name="T12" fmla="*/ 52 w 112"/>
                  <a:gd name="T13" fmla="*/ 6 h 86"/>
                  <a:gd name="T14" fmla="*/ 56 w 112"/>
                  <a:gd name="T15" fmla="*/ 10 h 86"/>
                  <a:gd name="T16" fmla="*/ 68 w 112"/>
                  <a:gd name="T17" fmla="*/ 8 h 86"/>
                  <a:gd name="T18" fmla="*/ 74 w 112"/>
                  <a:gd name="T19" fmla="*/ 4 h 86"/>
                  <a:gd name="T20" fmla="*/ 76 w 112"/>
                  <a:gd name="T21" fmla="*/ 4 h 86"/>
                  <a:gd name="T22" fmla="*/ 76 w 112"/>
                  <a:gd name="T23" fmla="*/ 6 h 86"/>
                  <a:gd name="T24" fmla="*/ 88 w 112"/>
                  <a:gd name="T25" fmla="*/ 12 h 86"/>
                  <a:gd name="T26" fmla="*/ 90 w 112"/>
                  <a:gd name="T27" fmla="*/ 8 h 86"/>
                  <a:gd name="T28" fmla="*/ 98 w 112"/>
                  <a:gd name="T29" fmla="*/ 4 h 86"/>
                  <a:gd name="T30" fmla="*/ 106 w 112"/>
                  <a:gd name="T31" fmla="*/ 10 h 86"/>
                  <a:gd name="T32" fmla="*/ 112 w 112"/>
                  <a:gd name="T33" fmla="*/ 20 h 86"/>
                  <a:gd name="T34" fmla="*/ 108 w 112"/>
                  <a:gd name="T35" fmla="*/ 28 h 86"/>
                  <a:gd name="T36" fmla="*/ 106 w 112"/>
                  <a:gd name="T37" fmla="*/ 28 h 86"/>
                  <a:gd name="T38" fmla="*/ 94 w 112"/>
                  <a:gd name="T39" fmla="*/ 22 h 86"/>
                  <a:gd name="T40" fmla="*/ 92 w 112"/>
                  <a:gd name="T41" fmla="*/ 20 h 86"/>
                  <a:gd name="T42" fmla="*/ 90 w 112"/>
                  <a:gd name="T43" fmla="*/ 22 h 86"/>
                  <a:gd name="T44" fmla="*/ 90 w 112"/>
                  <a:gd name="T45" fmla="*/ 30 h 86"/>
                  <a:gd name="T46" fmla="*/ 88 w 112"/>
                  <a:gd name="T47" fmla="*/ 36 h 86"/>
                  <a:gd name="T48" fmla="*/ 84 w 112"/>
                  <a:gd name="T49" fmla="*/ 34 h 86"/>
                  <a:gd name="T50" fmla="*/ 66 w 112"/>
                  <a:gd name="T51" fmla="*/ 22 h 86"/>
                  <a:gd name="T52" fmla="*/ 66 w 112"/>
                  <a:gd name="T53" fmla="*/ 28 h 86"/>
                  <a:gd name="T54" fmla="*/ 72 w 112"/>
                  <a:gd name="T55" fmla="*/ 38 h 86"/>
                  <a:gd name="T56" fmla="*/ 78 w 112"/>
                  <a:gd name="T57" fmla="*/ 44 h 86"/>
                  <a:gd name="T58" fmla="*/ 80 w 112"/>
                  <a:gd name="T59" fmla="*/ 56 h 86"/>
                  <a:gd name="T60" fmla="*/ 80 w 112"/>
                  <a:gd name="T61" fmla="*/ 58 h 86"/>
                  <a:gd name="T62" fmla="*/ 74 w 112"/>
                  <a:gd name="T63" fmla="*/ 60 h 86"/>
                  <a:gd name="T64" fmla="*/ 72 w 112"/>
                  <a:gd name="T65" fmla="*/ 58 h 86"/>
                  <a:gd name="T66" fmla="*/ 66 w 112"/>
                  <a:gd name="T67" fmla="*/ 68 h 86"/>
                  <a:gd name="T68" fmla="*/ 62 w 112"/>
                  <a:gd name="T69" fmla="*/ 74 h 86"/>
                  <a:gd name="T70" fmla="*/ 56 w 112"/>
                  <a:gd name="T71" fmla="*/ 82 h 86"/>
                  <a:gd name="T72" fmla="*/ 44 w 112"/>
                  <a:gd name="T73" fmla="*/ 86 h 86"/>
                  <a:gd name="T74" fmla="*/ 38 w 112"/>
                  <a:gd name="T75" fmla="*/ 78 h 86"/>
                  <a:gd name="T76" fmla="*/ 40 w 112"/>
                  <a:gd name="T77" fmla="*/ 68 h 86"/>
                  <a:gd name="T78" fmla="*/ 42 w 112"/>
                  <a:gd name="T79" fmla="*/ 58 h 86"/>
                  <a:gd name="T80" fmla="*/ 46 w 112"/>
                  <a:gd name="T81" fmla="*/ 54 h 86"/>
                  <a:gd name="T82" fmla="*/ 48 w 112"/>
                  <a:gd name="T83" fmla="*/ 54 h 86"/>
                  <a:gd name="T84" fmla="*/ 48 w 112"/>
                  <a:gd name="T85" fmla="*/ 56 h 86"/>
                  <a:gd name="T86" fmla="*/ 48 w 112"/>
                  <a:gd name="T87" fmla="*/ 54 h 86"/>
                  <a:gd name="T88" fmla="*/ 50 w 112"/>
                  <a:gd name="T89" fmla="*/ 44 h 86"/>
                  <a:gd name="T90" fmla="*/ 52 w 112"/>
                  <a:gd name="T91" fmla="*/ 44 h 86"/>
                  <a:gd name="T92" fmla="*/ 56 w 112"/>
                  <a:gd name="T93" fmla="*/ 40 h 86"/>
                  <a:gd name="T94" fmla="*/ 56 w 112"/>
                  <a:gd name="T95" fmla="*/ 30 h 86"/>
                  <a:gd name="T96" fmla="*/ 54 w 112"/>
                  <a:gd name="T97" fmla="*/ 26 h 86"/>
                  <a:gd name="T98" fmla="*/ 52 w 112"/>
                  <a:gd name="T99" fmla="*/ 26 h 86"/>
                  <a:gd name="T100" fmla="*/ 46 w 112"/>
                  <a:gd name="T101" fmla="*/ 26 h 86"/>
                  <a:gd name="T102" fmla="*/ 42 w 112"/>
                  <a:gd name="T103" fmla="*/ 22 h 86"/>
                  <a:gd name="T104" fmla="*/ 38 w 112"/>
                  <a:gd name="T105" fmla="*/ 22 h 86"/>
                  <a:gd name="T106" fmla="*/ 36 w 112"/>
                  <a:gd name="T107" fmla="*/ 30 h 86"/>
                  <a:gd name="T108" fmla="*/ 34 w 112"/>
                  <a:gd name="T109" fmla="*/ 34 h 86"/>
                  <a:gd name="T110" fmla="*/ 32 w 112"/>
                  <a:gd name="T111" fmla="*/ 32 h 86"/>
                  <a:gd name="T112" fmla="*/ 24 w 112"/>
                  <a:gd name="T113" fmla="*/ 28 h 86"/>
                  <a:gd name="T114" fmla="*/ 20 w 112"/>
                  <a:gd name="T115" fmla="*/ 28 h 86"/>
                  <a:gd name="T116" fmla="*/ 10 w 112"/>
                  <a:gd name="T117" fmla="*/ 30 h 86"/>
                  <a:gd name="T118" fmla="*/ 0 w 112"/>
                  <a:gd name="T119" fmla="*/ 26 h 86"/>
                  <a:gd name="T120" fmla="*/ 0 w 112"/>
                  <a:gd name="T12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86">
                    <a:moveTo>
                      <a:pt x="0" y="20"/>
                    </a:moveTo>
                    <a:lnTo>
                      <a:pt x="0" y="20"/>
                    </a:lnTo>
                    <a:lnTo>
                      <a:pt x="6" y="10"/>
                    </a:lnTo>
                    <a:lnTo>
                      <a:pt x="10" y="8"/>
                    </a:lnTo>
                    <a:lnTo>
                      <a:pt x="14" y="8"/>
                    </a:lnTo>
                    <a:lnTo>
                      <a:pt x="14" y="8"/>
                    </a:lnTo>
                    <a:lnTo>
                      <a:pt x="20" y="6"/>
                    </a:lnTo>
                    <a:lnTo>
                      <a:pt x="24" y="6"/>
                    </a:lnTo>
                    <a:lnTo>
                      <a:pt x="30" y="6"/>
                    </a:lnTo>
                    <a:lnTo>
                      <a:pt x="36" y="2"/>
                    </a:lnTo>
                    <a:lnTo>
                      <a:pt x="36" y="2"/>
                    </a:lnTo>
                    <a:lnTo>
                      <a:pt x="40" y="0"/>
                    </a:lnTo>
                    <a:lnTo>
                      <a:pt x="44" y="0"/>
                    </a:lnTo>
                    <a:lnTo>
                      <a:pt x="52" y="6"/>
                    </a:lnTo>
                    <a:lnTo>
                      <a:pt x="52" y="6"/>
                    </a:lnTo>
                    <a:lnTo>
                      <a:pt x="56" y="10"/>
                    </a:lnTo>
                    <a:lnTo>
                      <a:pt x="62" y="12"/>
                    </a:lnTo>
                    <a:lnTo>
                      <a:pt x="68" y="8"/>
                    </a:lnTo>
                    <a:lnTo>
                      <a:pt x="74" y="4"/>
                    </a:lnTo>
                    <a:lnTo>
                      <a:pt x="74" y="4"/>
                    </a:lnTo>
                    <a:lnTo>
                      <a:pt x="74" y="4"/>
                    </a:lnTo>
                    <a:lnTo>
                      <a:pt x="76" y="4"/>
                    </a:lnTo>
                    <a:lnTo>
                      <a:pt x="76" y="6"/>
                    </a:lnTo>
                    <a:lnTo>
                      <a:pt x="76" y="6"/>
                    </a:lnTo>
                    <a:lnTo>
                      <a:pt x="84" y="10"/>
                    </a:lnTo>
                    <a:lnTo>
                      <a:pt x="88" y="12"/>
                    </a:lnTo>
                    <a:lnTo>
                      <a:pt x="90" y="8"/>
                    </a:lnTo>
                    <a:lnTo>
                      <a:pt x="90" y="8"/>
                    </a:lnTo>
                    <a:lnTo>
                      <a:pt x="96" y="4"/>
                    </a:lnTo>
                    <a:lnTo>
                      <a:pt x="98" y="4"/>
                    </a:lnTo>
                    <a:lnTo>
                      <a:pt x="100" y="4"/>
                    </a:lnTo>
                    <a:lnTo>
                      <a:pt x="106" y="10"/>
                    </a:lnTo>
                    <a:lnTo>
                      <a:pt x="112" y="20"/>
                    </a:lnTo>
                    <a:lnTo>
                      <a:pt x="112" y="20"/>
                    </a:lnTo>
                    <a:lnTo>
                      <a:pt x="110" y="28"/>
                    </a:lnTo>
                    <a:lnTo>
                      <a:pt x="108" y="28"/>
                    </a:lnTo>
                    <a:lnTo>
                      <a:pt x="106" y="28"/>
                    </a:lnTo>
                    <a:lnTo>
                      <a:pt x="106" y="28"/>
                    </a:lnTo>
                    <a:lnTo>
                      <a:pt x="100" y="24"/>
                    </a:lnTo>
                    <a:lnTo>
                      <a:pt x="94" y="22"/>
                    </a:lnTo>
                    <a:lnTo>
                      <a:pt x="94" y="22"/>
                    </a:lnTo>
                    <a:lnTo>
                      <a:pt x="92" y="20"/>
                    </a:lnTo>
                    <a:lnTo>
                      <a:pt x="90" y="20"/>
                    </a:lnTo>
                    <a:lnTo>
                      <a:pt x="90" y="22"/>
                    </a:lnTo>
                    <a:lnTo>
                      <a:pt x="90" y="30"/>
                    </a:lnTo>
                    <a:lnTo>
                      <a:pt x="90" y="30"/>
                    </a:lnTo>
                    <a:lnTo>
                      <a:pt x="88" y="36"/>
                    </a:lnTo>
                    <a:lnTo>
                      <a:pt x="88" y="36"/>
                    </a:lnTo>
                    <a:lnTo>
                      <a:pt x="84" y="34"/>
                    </a:lnTo>
                    <a:lnTo>
                      <a:pt x="84" y="34"/>
                    </a:lnTo>
                    <a:lnTo>
                      <a:pt x="74" y="28"/>
                    </a:lnTo>
                    <a:lnTo>
                      <a:pt x="66" y="22"/>
                    </a:lnTo>
                    <a:lnTo>
                      <a:pt x="66" y="22"/>
                    </a:lnTo>
                    <a:lnTo>
                      <a:pt x="66" y="28"/>
                    </a:lnTo>
                    <a:lnTo>
                      <a:pt x="68" y="32"/>
                    </a:lnTo>
                    <a:lnTo>
                      <a:pt x="72" y="38"/>
                    </a:lnTo>
                    <a:lnTo>
                      <a:pt x="72" y="38"/>
                    </a:lnTo>
                    <a:lnTo>
                      <a:pt x="78" y="44"/>
                    </a:lnTo>
                    <a:lnTo>
                      <a:pt x="80" y="48"/>
                    </a:lnTo>
                    <a:lnTo>
                      <a:pt x="80" y="56"/>
                    </a:lnTo>
                    <a:lnTo>
                      <a:pt x="80" y="56"/>
                    </a:lnTo>
                    <a:lnTo>
                      <a:pt x="80" y="58"/>
                    </a:lnTo>
                    <a:lnTo>
                      <a:pt x="78" y="60"/>
                    </a:lnTo>
                    <a:lnTo>
                      <a:pt x="74" y="60"/>
                    </a:lnTo>
                    <a:lnTo>
                      <a:pt x="74" y="60"/>
                    </a:lnTo>
                    <a:lnTo>
                      <a:pt x="72" y="58"/>
                    </a:lnTo>
                    <a:lnTo>
                      <a:pt x="70" y="60"/>
                    </a:lnTo>
                    <a:lnTo>
                      <a:pt x="66" y="68"/>
                    </a:lnTo>
                    <a:lnTo>
                      <a:pt x="66" y="68"/>
                    </a:lnTo>
                    <a:lnTo>
                      <a:pt x="62" y="74"/>
                    </a:lnTo>
                    <a:lnTo>
                      <a:pt x="56" y="82"/>
                    </a:lnTo>
                    <a:lnTo>
                      <a:pt x="56" y="82"/>
                    </a:lnTo>
                    <a:lnTo>
                      <a:pt x="46" y="86"/>
                    </a:lnTo>
                    <a:lnTo>
                      <a:pt x="44" y="86"/>
                    </a:lnTo>
                    <a:lnTo>
                      <a:pt x="42" y="86"/>
                    </a:lnTo>
                    <a:lnTo>
                      <a:pt x="38" y="78"/>
                    </a:lnTo>
                    <a:lnTo>
                      <a:pt x="38" y="78"/>
                    </a:lnTo>
                    <a:lnTo>
                      <a:pt x="40" y="68"/>
                    </a:lnTo>
                    <a:lnTo>
                      <a:pt x="42" y="58"/>
                    </a:lnTo>
                    <a:lnTo>
                      <a:pt x="42" y="58"/>
                    </a:lnTo>
                    <a:lnTo>
                      <a:pt x="44" y="54"/>
                    </a:lnTo>
                    <a:lnTo>
                      <a:pt x="46" y="54"/>
                    </a:lnTo>
                    <a:lnTo>
                      <a:pt x="48" y="54"/>
                    </a:lnTo>
                    <a:lnTo>
                      <a:pt x="48" y="54"/>
                    </a:lnTo>
                    <a:lnTo>
                      <a:pt x="48" y="56"/>
                    </a:lnTo>
                    <a:lnTo>
                      <a:pt x="48" y="56"/>
                    </a:lnTo>
                    <a:lnTo>
                      <a:pt x="48" y="54"/>
                    </a:lnTo>
                    <a:lnTo>
                      <a:pt x="48" y="54"/>
                    </a:lnTo>
                    <a:lnTo>
                      <a:pt x="50" y="46"/>
                    </a:lnTo>
                    <a:lnTo>
                      <a:pt x="50" y="44"/>
                    </a:lnTo>
                    <a:lnTo>
                      <a:pt x="52" y="44"/>
                    </a:lnTo>
                    <a:lnTo>
                      <a:pt x="52" y="44"/>
                    </a:lnTo>
                    <a:lnTo>
                      <a:pt x="54" y="44"/>
                    </a:lnTo>
                    <a:lnTo>
                      <a:pt x="56" y="40"/>
                    </a:lnTo>
                    <a:lnTo>
                      <a:pt x="56" y="30"/>
                    </a:lnTo>
                    <a:lnTo>
                      <a:pt x="56" y="30"/>
                    </a:lnTo>
                    <a:lnTo>
                      <a:pt x="56" y="28"/>
                    </a:lnTo>
                    <a:lnTo>
                      <a:pt x="54" y="26"/>
                    </a:lnTo>
                    <a:lnTo>
                      <a:pt x="52" y="26"/>
                    </a:lnTo>
                    <a:lnTo>
                      <a:pt x="52" y="26"/>
                    </a:lnTo>
                    <a:lnTo>
                      <a:pt x="48" y="28"/>
                    </a:lnTo>
                    <a:lnTo>
                      <a:pt x="46" y="26"/>
                    </a:lnTo>
                    <a:lnTo>
                      <a:pt x="46" y="26"/>
                    </a:lnTo>
                    <a:lnTo>
                      <a:pt x="42" y="22"/>
                    </a:lnTo>
                    <a:lnTo>
                      <a:pt x="40" y="20"/>
                    </a:lnTo>
                    <a:lnTo>
                      <a:pt x="38" y="22"/>
                    </a:lnTo>
                    <a:lnTo>
                      <a:pt x="36" y="30"/>
                    </a:lnTo>
                    <a:lnTo>
                      <a:pt x="36" y="30"/>
                    </a:lnTo>
                    <a:lnTo>
                      <a:pt x="36" y="32"/>
                    </a:lnTo>
                    <a:lnTo>
                      <a:pt x="34" y="34"/>
                    </a:lnTo>
                    <a:lnTo>
                      <a:pt x="32" y="32"/>
                    </a:lnTo>
                    <a:lnTo>
                      <a:pt x="32" y="32"/>
                    </a:lnTo>
                    <a:lnTo>
                      <a:pt x="26" y="28"/>
                    </a:lnTo>
                    <a:lnTo>
                      <a:pt x="24" y="28"/>
                    </a:lnTo>
                    <a:lnTo>
                      <a:pt x="20" y="28"/>
                    </a:lnTo>
                    <a:lnTo>
                      <a:pt x="20" y="28"/>
                    </a:lnTo>
                    <a:lnTo>
                      <a:pt x="16" y="30"/>
                    </a:lnTo>
                    <a:lnTo>
                      <a:pt x="10" y="30"/>
                    </a:lnTo>
                    <a:lnTo>
                      <a:pt x="0" y="26"/>
                    </a:lnTo>
                    <a:lnTo>
                      <a:pt x="0" y="26"/>
                    </a:lnTo>
                    <a:lnTo>
                      <a:pt x="0" y="22"/>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3" name="Freeform 193">
                <a:extLst>
                  <a:ext uri="{FF2B5EF4-FFF2-40B4-BE49-F238E27FC236}">
                    <a16:creationId xmlns:a16="http://schemas.microsoft.com/office/drawing/2014/main" id="{0233EC2F-D5FE-E6E8-DB5B-179B43490AD4}"/>
                  </a:ext>
                </a:extLst>
              </p:cNvPr>
              <p:cNvSpPr>
                <a:spLocks/>
              </p:cNvSpPr>
              <p:nvPr/>
            </p:nvSpPr>
            <p:spPr bwMode="auto">
              <a:xfrm>
                <a:off x="5682" y="1471"/>
                <a:ext cx="56" cy="30"/>
              </a:xfrm>
              <a:custGeom>
                <a:avLst/>
                <a:gdLst>
                  <a:gd name="T0" fmla="*/ 20 w 56"/>
                  <a:gd name="T1" fmla="*/ 20 h 30"/>
                  <a:gd name="T2" fmla="*/ 20 w 56"/>
                  <a:gd name="T3" fmla="*/ 20 h 30"/>
                  <a:gd name="T4" fmla="*/ 16 w 56"/>
                  <a:gd name="T5" fmla="*/ 16 h 30"/>
                  <a:gd name="T6" fmla="*/ 12 w 56"/>
                  <a:gd name="T7" fmla="*/ 10 h 30"/>
                  <a:gd name="T8" fmla="*/ 6 w 56"/>
                  <a:gd name="T9" fmla="*/ 8 h 30"/>
                  <a:gd name="T10" fmla="*/ 4 w 56"/>
                  <a:gd name="T11" fmla="*/ 8 h 30"/>
                  <a:gd name="T12" fmla="*/ 0 w 56"/>
                  <a:gd name="T13" fmla="*/ 10 h 30"/>
                  <a:gd name="T14" fmla="*/ 0 w 56"/>
                  <a:gd name="T15" fmla="*/ 10 h 30"/>
                  <a:gd name="T16" fmla="*/ 0 w 56"/>
                  <a:gd name="T17" fmla="*/ 2 h 30"/>
                  <a:gd name="T18" fmla="*/ 0 w 56"/>
                  <a:gd name="T19" fmla="*/ 2 h 30"/>
                  <a:gd name="T20" fmla="*/ 2 w 56"/>
                  <a:gd name="T21" fmla="*/ 0 h 30"/>
                  <a:gd name="T22" fmla="*/ 6 w 56"/>
                  <a:gd name="T23" fmla="*/ 2 h 30"/>
                  <a:gd name="T24" fmla="*/ 6 w 56"/>
                  <a:gd name="T25" fmla="*/ 2 h 30"/>
                  <a:gd name="T26" fmla="*/ 18 w 56"/>
                  <a:gd name="T27" fmla="*/ 0 h 30"/>
                  <a:gd name="T28" fmla="*/ 30 w 56"/>
                  <a:gd name="T29" fmla="*/ 0 h 30"/>
                  <a:gd name="T30" fmla="*/ 56 w 56"/>
                  <a:gd name="T31" fmla="*/ 4 h 30"/>
                  <a:gd name="T32" fmla="*/ 56 w 56"/>
                  <a:gd name="T33" fmla="*/ 4 h 30"/>
                  <a:gd name="T34" fmla="*/ 56 w 56"/>
                  <a:gd name="T35" fmla="*/ 6 h 30"/>
                  <a:gd name="T36" fmla="*/ 56 w 56"/>
                  <a:gd name="T37" fmla="*/ 6 h 30"/>
                  <a:gd name="T38" fmla="*/ 56 w 56"/>
                  <a:gd name="T39" fmla="*/ 8 h 30"/>
                  <a:gd name="T40" fmla="*/ 56 w 56"/>
                  <a:gd name="T41" fmla="*/ 8 h 30"/>
                  <a:gd name="T42" fmla="*/ 52 w 56"/>
                  <a:gd name="T43" fmla="*/ 16 h 30"/>
                  <a:gd name="T44" fmla="*/ 46 w 56"/>
                  <a:gd name="T45" fmla="*/ 24 h 30"/>
                  <a:gd name="T46" fmla="*/ 46 w 56"/>
                  <a:gd name="T47" fmla="*/ 24 h 30"/>
                  <a:gd name="T48" fmla="*/ 44 w 56"/>
                  <a:gd name="T49" fmla="*/ 28 h 30"/>
                  <a:gd name="T50" fmla="*/ 40 w 56"/>
                  <a:gd name="T51" fmla="*/ 30 h 30"/>
                  <a:gd name="T52" fmla="*/ 36 w 56"/>
                  <a:gd name="T53" fmla="*/ 28 h 30"/>
                  <a:gd name="T54" fmla="*/ 34 w 56"/>
                  <a:gd name="T55" fmla="*/ 20 h 30"/>
                  <a:gd name="T56" fmla="*/ 34 w 56"/>
                  <a:gd name="T57" fmla="*/ 20 h 30"/>
                  <a:gd name="T58" fmla="*/ 30 w 56"/>
                  <a:gd name="T59" fmla="*/ 16 h 30"/>
                  <a:gd name="T60" fmla="*/ 28 w 56"/>
                  <a:gd name="T61" fmla="*/ 16 h 30"/>
                  <a:gd name="T62" fmla="*/ 24 w 56"/>
                  <a:gd name="T63" fmla="*/ 20 h 30"/>
                  <a:gd name="T64" fmla="*/ 22 w 56"/>
                  <a:gd name="T65" fmla="*/ 22 h 30"/>
                  <a:gd name="T66" fmla="*/ 22 w 56"/>
                  <a:gd name="T67" fmla="*/ 22 h 30"/>
                  <a:gd name="T68" fmla="*/ 20 w 56"/>
                  <a:gd name="T69" fmla="*/ 20 h 30"/>
                  <a:gd name="T70" fmla="*/ 20 w 56"/>
                  <a:gd name="T7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30">
                    <a:moveTo>
                      <a:pt x="20" y="20"/>
                    </a:moveTo>
                    <a:lnTo>
                      <a:pt x="20" y="20"/>
                    </a:lnTo>
                    <a:lnTo>
                      <a:pt x="16" y="16"/>
                    </a:lnTo>
                    <a:lnTo>
                      <a:pt x="12" y="10"/>
                    </a:lnTo>
                    <a:lnTo>
                      <a:pt x="6" y="8"/>
                    </a:lnTo>
                    <a:lnTo>
                      <a:pt x="4" y="8"/>
                    </a:lnTo>
                    <a:lnTo>
                      <a:pt x="0" y="10"/>
                    </a:lnTo>
                    <a:lnTo>
                      <a:pt x="0" y="10"/>
                    </a:lnTo>
                    <a:lnTo>
                      <a:pt x="0" y="2"/>
                    </a:lnTo>
                    <a:lnTo>
                      <a:pt x="0" y="2"/>
                    </a:lnTo>
                    <a:lnTo>
                      <a:pt x="2" y="0"/>
                    </a:lnTo>
                    <a:lnTo>
                      <a:pt x="6" y="2"/>
                    </a:lnTo>
                    <a:lnTo>
                      <a:pt x="6" y="2"/>
                    </a:lnTo>
                    <a:lnTo>
                      <a:pt x="18" y="0"/>
                    </a:lnTo>
                    <a:lnTo>
                      <a:pt x="30" y="0"/>
                    </a:lnTo>
                    <a:lnTo>
                      <a:pt x="56" y="4"/>
                    </a:lnTo>
                    <a:lnTo>
                      <a:pt x="56" y="4"/>
                    </a:lnTo>
                    <a:lnTo>
                      <a:pt x="56" y="6"/>
                    </a:lnTo>
                    <a:lnTo>
                      <a:pt x="56" y="6"/>
                    </a:lnTo>
                    <a:lnTo>
                      <a:pt x="56" y="8"/>
                    </a:lnTo>
                    <a:lnTo>
                      <a:pt x="56" y="8"/>
                    </a:lnTo>
                    <a:lnTo>
                      <a:pt x="52" y="16"/>
                    </a:lnTo>
                    <a:lnTo>
                      <a:pt x="46" y="24"/>
                    </a:lnTo>
                    <a:lnTo>
                      <a:pt x="46" y="24"/>
                    </a:lnTo>
                    <a:lnTo>
                      <a:pt x="44" y="28"/>
                    </a:lnTo>
                    <a:lnTo>
                      <a:pt x="40" y="30"/>
                    </a:lnTo>
                    <a:lnTo>
                      <a:pt x="36" y="28"/>
                    </a:lnTo>
                    <a:lnTo>
                      <a:pt x="34" y="20"/>
                    </a:lnTo>
                    <a:lnTo>
                      <a:pt x="34" y="20"/>
                    </a:lnTo>
                    <a:lnTo>
                      <a:pt x="30" y="16"/>
                    </a:lnTo>
                    <a:lnTo>
                      <a:pt x="28" y="16"/>
                    </a:lnTo>
                    <a:lnTo>
                      <a:pt x="24" y="20"/>
                    </a:lnTo>
                    <a:lnTo>
                      <a:pt x="22" y="22"/>
                    </a:lnTo>
                    <a:lnTo>
                      <a:pt x="22" y="22"/>
                    </a:lnTo>
                    <a:lnTo>
                      <a:pt x="20" y="20"/>
                    </a:lnTo>
                    <a:lnTo>
                      <a:pt x="2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4" name="Freeform 194">
                <a:extLst>
                  <a:ext uri="{FF2B5EF4-FFF2-40B4-BE49-F238E27FC236}">
                    <a16:creationId xmlns:a16="http://schemas.microsoft.com/office/drawing/2014/main" id="{BABA102C-8126-3DAA-CAF8-824C3B0687AB}"/>
                  </a:ext>
                </a:extLst>
              </p:cNvPr>
              <p:cNvSpPr>
                <a:spLocks/>
              </p:cNvSpPr>
              <p:nvPr/>
            </p:nvSpPr>
            <p:spPr bwMode="auto">
              <a:xfrm>
                <a:off x="5658" y="1467"/>
                <a:ext cx="30" cy="8"/>
              </a:xfrm>
              <a:custGeom>
                <a:avLst/>
                <a:gdLst>
                  <a:gd name="T0" fmla="*/ 30 w 30"/>
                  <a:gd name="T1" fmla="*/ 6 h 8"/>
                  <a:gd name="T2" fmla="*/ 30 w 30"/>
                  <a:gd name="T3" fmla="*/ 6 h 8"/>
                  <a:gd name="T4" fmla="*/ 24 w 30"/>
                  <a:gd name="T5" fmla="*/ 6 h 8"/>
                  <a:gd name="T6" fmla="*/ 24 w 30"/>
                  <a:gd name="T7" fmla="*/ 6 h 8"/>
                  <a:gd name="T8" fmla="*/ 24 w 30"/>
                  <a:gd name="T9" fmla="*/ 4 h 8"/>
                  <a:gd name="T10" fmla="*/ 22 w 30"/>
                  <a:gd name="T11" fmla="*/ 4 h 8"/>
                  <a:gd name="T12" fmla="*/ 22 w 30"/>
                  <a:gd name="T13" fmla="*/ 4 h 8"/>
                  <a:gd name="T14" fmla="*/ 20 w 30"/>
                  <a:gd name="T15" fmla="*/ 6 h 8"/>
                  <a:gd name="T16" fmla="*/ 16 w 30"/>
                  <a:gd name="T17" fmla="*/ 8 h 8"/>
                  <a:gd name="T18" fmla="*/ 10 w 30"/>
                  <a:gd name="T19" fmla="*/ 6 h 8"/>
                  <a:gd name="T20" fmla="*/ 6 w 30"/>
                  <a:gd name="T21" fmla="*/ 2 h 8"/>
                  <a:gd name="T22" fmla="*/ 2 w 30"/>
                  <a:gd name="T23" fmla="*/ 2 h 8"/>
                  <a:gd name="T24" fmla="*/ 0 w 30"/>
                  <a:gd name="T25" fmla="*/ 2 h 8"/>
                  <a:gd name="T26" fmla="*/ 0 w 30"/>
                  <a:gd name="T27" fmla="*/ 2 h 8"/>
                  <a:gd name="T28" fmla="*/ 8 w 30"/>
                  <a:gd name="T29" fmla="*/ 0 h 8"/>
                  <a:gd name="T30" fmla="*/ 14 w 30"/>
                  <a:gd name="T31" fmla="*/ 0 h 8"/>
                  <a:gd name="T32" fmla="*/ 22 w 30"/>
                  <a:gd name="T33" fmla="*/ 2 h 8"/>
                  <a:gd name="T34" fmla="*/ 30 w 30"/>
                  <a:gd name="T35" fmla="*/ 6 h 8"/>
                  <a:gd name="T36" fmla="*/ 30 w 30"/>
                  <a:gd name="T3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8">
                    <a:moveTo>
                      <a:pt x="30" y="6"/>
                    </a:moveTo>
                    <a:lnTo>
                      <a:pt x="30" y="6"/>
                    </a:lnTo>
                    <a:lnTo>
                      <a:pt x="24" y="6"/>
                    </a:lnTo>
                    <a:lnTo>
                      <a:pt x="24" y="6"/>
                    </a:lnTo>
                    <a:lnTo>
                      <a:pt x="24" y="4"/>
                    </a:lnTo>
                    <a:lnTo>
                      <a:pt x="22" y="4"/>
                    </a:lnTo>
                    <a:lnTo>
                      <a:pt x="22" y="4"/>
                    </a:lnTo>
                    <a:lnTo>
                      <a:pt x="20" y="6"/>
                    </a:lnTo>
                    <a:lnTo>
                      <a:pt x="16" y="8"/>
                    </a:lnTo>
                    <a:lnTo>
                      <a:pt x="10" y="6"/>
                    </a:lnTo>
                    <a:lnTo>
                      <a:pt x="6" y="2"/>
                    </a:lnTo>
                    <a:lnTo>
                      <a:pt x="2" y="2"/>
                    </a:lnTo>
                    <a:lnTo>
                      <a:pt x="0" y="2"/>
                    </a:lnTo>
                    <a:lnTo>
                      <a:pt x="0" y="2"/>
                    </a:lnTo>
                    <a:lnTo>
                      <a:pt x="8" y="0"/>
                    </a:lnTo>
                    <a:lnTo>
                      <a:pt x="14" y="0"/>
                    </a:lnTo>
                    <a:lnTo>
                      <a:pt x="22" y="2"/>
                    </a:lnTo>
                    <a:lnTo>
                      <a:pt x="30" y="6"/>
                    </a:lnTo>
                    <a:lnTo>
                      <a:pt x="3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5" name="Freeform 195">
                <a:extLst>
                  <a:ext uri="{FF2B5EF4-FFF2-40B4-BE49-F238E27FC236}">
                    <a16:creationId xmlns:a16="http://schemas.microsoft.com/office/drawing/2014/main" id="{A78B0EE9-15D7-E510-967D-4E91F89AF023}"/>
                  </a:ext>
                </a:extLst>
              </p:cNvPr>
              <p:cNvSpPr>
                <a:spLocks/>
              </p:cNvSpPr>
              <p:nvPr/>
            </p:nvSpPr>
            <p:spPr bwMode="auto">
              <a:xfrm>
                <a:off x="5648" y="1467"/>
                <a:ext cx="10" cy="8"/>
              </a:xfrm>
              <a:custGeom>
                <a:avLst/>
                <a:gdLst>
                  <a:gd name="T0" fmla="*/ 0 w 10"/>
                  <a:gd name="T1" fmla="*/ 2 h 8"/>
                  <a:gd name="T2" fmla="*/ 0 w 10"/>
                  <a:gd name="T3" fmla="*/ 2 h 8"/>
                  <a:gd name="T4" fmla="*/ 2 w 10"/>
                  <a:gd name="T5" fmla="*/ 0 h 8"/>
                  <a:gd name="T6" fmla="*/ 4 w 10"/>
                  <a:gd name="T7" fmla="*/ 0 h 8"/>
                  <a:gd name="T8" fmla="*/ 8 w 10"/>
                  <a:gd name="T9" fmla="*/ 2 h 8"/>
                  <a:gd name="T10" fmla="*/ 10 w 10"/>
                  <a:gd name="T11" fmla="*/ 2 h 8"/>
                  <a:gd name="T12" fmla="*/ 10 w 10"/>
                  <a:gd name="T13" fmla="*/ 2 h 8"/>
                  <a:gd name="T14" fmla="*/ 8 w 10"/>
                  <a:gd name="T15" fmla="*/ 8 h 8"/>
                  <a:gd name="T16" fmla="*/ 4 w 10"/>
                  <a:gd name="T17" fmla="*/ 8 h 8"/>
                  <a:gd name="T18" fmla="*/ 0 w 10"/>
                  <a:gd name="T19" fmla="*/ 2 h 8"/>
                  <a:gd name="T20" fmla="*/ 0 w 10"/>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0" y="2"/>
                    </a:moveTo>
                    <a:lnTo>
                      <a:pt x="0" y="2"/>
                    </a:lnTo>
                    <a:lnTo>
                      <a:pt x="2" y="0"/>
                    </a:lnTo>
                    <a:lnTo>
                      <a:pt x="4" y="0"/>
                    </a:lnTo>
                    <a:lnTo>
                      <a:pt x="8" y="2"/>
                    </a:lnTo>
                    <a:lnTo>
                      <a:pt x="10" y="2"/>
                    </a:lnTo>
                    <a:lnTo>
                      <a:pt x="10" y="2"/>
                    </a:lnTo>
                    <a:lnTo>
                      <a:pt x="8" y="8"/>
                    </a:lnTo>
                    <a:lnTo>
                      <a:pt x="4"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6" name="Freeform 196">
                <a:extLst>
                  <a:ext uri="{FF2B5EF4-FFF2-40B4-BE49-F238E27FC236}">
                    <a16:creationId xmlns:a16="http://schemas.microsoft.com/office/drawing/2014/main" id="{6E591EEA-F180-AFDD-8B0B-E7E207989ADA}"/>
                  </a:ext>
                </a:extLst>
              </p:cNvPr>
              <p:cNvSpPr>
                <a:spLocks/>
              </p:cNvSpPr>
              <p:nvPr/>
            </p:nvSpPr>
            <p:spPr bwMode="auto">
              <a:xfrm>
                <a:off x="4812" y="2843"/>
                <a:ext cx="18" cy="22"/>
              </a:xfrm>
              <a:custGeom>
                <a:avLst/>
                <a:gdLst>
                  <a:gd name="T0" fmla="*/ 4 w 18"/>
                  <a:gd name="T1" fmla="*/ 20 h 22"/>
                  <a:gd name="T2" fmla="*/ 4 w 18"/>
                  <a:gd name="T3" fmla="*/ 20 h 22"/>
                  <a:gd name="T4" fmla="*/ 0 w 18"/>
                  <a:gd name="T5" fmla="*/ 20 h 22"/>
                  <a:gd name="T6" fmla="*/ 0 w 18"/>
                  <a:gd name="T7" fmla="*/ 20 h 22"/>
                  <a:gd name="T8" fmla="*/ 0 w 18"/>
                  <a:gd name="T9" fmla="*/ 14 h 22"/>
                  <a:gd name="T10" fmla="*/ 0 w 18"/>
                  <a:gd name="T11" fmla="*/ 14 h 22"/>
                  <a:gd name="T12" fmla="*/ 2 w 18"/>
                  <a:gd name="T13" fmla="*/ 10 h 22"/>
                  <a:gd name="T14" fmla="*/ 4 w 18"/>
                  <a:gd name="T15" fmla="*/ 6 h 22"/>
                  <a:gd name="T16" fmla="*/ 4 w 18"/>
                  <a:gd name="T17" fmla="*/ 6 h 22"/>
                  <a:gd name="T18" fmla="*/ 4 w 18"/>
                  <a:gd name="T19" fmla="*/ 6 h 22"/>
                  <a:gd name="T20" fmla="*/ 6 w 18"/>
                  <a:gd name="T21" fmla="*/ 6 h 22"/>
                  <a:gd name="T22" fmla="*/ 10 w 18"/>
                  <a:gd name="T23" fmla="*/ 12 h 22"/>
                  <a:gd name="T24" fmla="*/ 10 w 18"/>
                  <a:gd name="T25" fmla="*/ 12 h 22"/>
                  <a:gd name="T26" fmla="*/ 10 w 18"/>
                  <a:gd name="T27" fmla="*/ 4 h 22"/>
                  <a:gd name="T28" fmla="*/ 10 w 18"/>
                  <a:gd name="T29" fmla="*/ 2 h 22"/>
                  <a:gd name="T30" fmla="*/ 10 w 18"/>
                  <a:gd name="T31" fmla="*/ 0 h 22"/>
                  <a:gd name="T32" fmla="*/ 10 w 18"/>
                  <a:gd name="T33" fmla="*/ 0 h 22"/>
                  <a:gd name="T34" fmla="*/ 12 w 18"/>
                  <a:gd name="T35" fmla="*/ 0 h 22"/>
                  <a:gd name="T36" fmla="*/ 14 w 18"/>
                  <a:gd name="T37" fmla="*/ 2 h 22"/>
                  <a:gd name="T38" fmla="*/ 18 w 18"/>
                  <a:gd name="T39" fmla="*/ 10 h 22"/>
                  <a:gd name="T40" fmla="*/ 18 w 18"/>
                  <a:gd name="T41" fmla="*/ 10 h 22"/>
                  <a:gd name="T42" fmla="*/ 16 w 18"/>
                  <a:gd name="T43" fmla="*/ 20 h 22"/>
                  <a:gd name="T44" fmla="*/ 16 w 18"/>
                  <a:gd name="T45" fmla="*/ 20 h 22"/>
                  <a:gd name="T46" fmla="*/ 16 w 18"/>
                  <a:gd name="T47" fmla="*/ 22 h 22"/>
                  <a:gd name="T48" fmla="*/ 14 w 18"/>
                  <a:gd name="T49" fmla="*/ 20 h 22"/>
                  <a:gd name="T50" fmla="*/ 14 w 18"/>
                  <a:gd name="T51" fmla="*/ 20 h 22"/>
                  <a:gd name="T52" fmla="*/ 8 w 18"/>
                  <a:gd name="T53" fmla="*/ 20 h 22"/>
                  <a:gd name="T54" fmla="*/ 8 w 18"/>
                  <a:gd name="T55" fmla="*/ 20 h 22"/>
                  <a:gd name="T56" fmla="*/ 6 w 18"/>
                  <a:gd name="T57" fmla="*/ 20 h 22"/>
                  <a:gd name="T58" fmla="*/ 4 w 18"/>
                  <a:gd name="T59" fmla="*/ 20 h 22"/>
                  <a:gd name="T60" fmla="*/ 4 w 18"/>
                  <a:gd name="T6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2">
                    <a:moveTo>
                      <a:pt x="4" y="20"/>
                    </a:moveTo>
                    <a:lnTo>
                      <a:pt x="4" y="20"/>
                    </a:lnTo>
                    <a:lnTo>
                      <a:pt x="0" y="20"/>
                    </a:lnTo>
                    <a:lnTo>
                      <a:pt x="0" y="20"/>
                    </a:lnTo>
                    <a:lnTo>
                      <a:pt x="0" y="14"/>
                    </a:lnTo>
                    <a:lnTo>
                      <a:pt x="0" y="14"/>
                    </a:lnTo>
                    <a:lnTo>
                      <a:pt x="2" y="10"/>
                    </a:lnTo>
                    <a:lnTo>
                      <a:pt x="4" y="6"/>
                    </a:lnTo>
                    <a:lnTo>
                      <a:pt x="4" y="6"/>
                    </a:lnTo>
                    <a:lnTo>
                      <a:pt x="4" y="6"/>
                    </a:lnTo>
                    <a:lnTo>
                      <a:pt x="6" y="6"/>
                    </a:lnTo>
                    <a:lnTo>
                      <a:pt x="10" y="12"/>
                    </a:lnTo>
                    <a:lnTo>
                      <a:pt x="10" y="12"/>
                    </a:lnTo>
                    <a:lnTo>
                      <a:pt x="10" y="4"/>
                    </a:lnTo>
                    <a:lnTo>
                      <a:pt x="10" y="2"/>
                    </a:lnTo>
                    <a:lnTo>
                      <a:pt x="10" y="0"/>
                    </a:lnTo>
                    <a:lnTo>
                      <a:pt x="10" y="0"/>
                    </a:lnTo>
                    <a:lnTo>
                      <a:pt x="12" y="0"/>
                    </a:lnTo>
                    <a:lnTo>
                      <a:pt x="14" y="2"/>
                    </a:lnTo>
                    <a:lnTo>
                      <a:pt x="18" y="10"/>
                    </a:lnTo>
                    <a:lnTo>
                      <a:pt x="18" y="10"/>
                    </a:lnTo>
                    <a:lnTo>
                      <a:pt x="16" y="20"/>
                    </a:lnTo>
                    <a:lnTo>
                      <a:pt x="16" y="20"/>
                    </a:lnTo>
                    <a:lnTo>
                      <a:pt x="16" y="22"/>
                    </a:lnTo>
                    <a:lnTo>
                      <a:pt x="14" y="20"/>
                    </a:lnTo>
                    <a:lnTo>
                      <a:pt x="14" y="20"/>
                    </a:lnTo>
                    <a:lnTo>
                      <a:pt x="8" y="20"/>
                    </a:lnTo>
                    <a:lnTo>
                      <a:pt x="8" y="20"/>
                    </a:lnTo>
                    <a:lnTo>
                      <a:pt x="6" y="20"/>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7" name="Freeform 197">
                <a:extLst>
                  <a:ext uri="{FF2B5EF4-FFF2-40B4-BE49-F238E27FC236}">
                    <a16:creationId xmlns:a16="http://schemas.microsoft.com/office/drawing/2014/main" id="{AD8F0D6C-EEE7-6387-A2F2-A4CC5FBF59D3}"/>
                  </a:ext>
                </a:extLst>
              </p:cNvPr>
              <p:cNvSpPr>
                <a:spLocks/>
              </p:cNvSpPr>
              <p:nvPr/>
            </p:nvSpPr>
            <p:spPr bwMode="auto">
              <a:xfrm>
                <a:off x="4828" y="2845"/>
                <a:ext cx="12" cy="18"/>
              </a:xfrm>
              <a:custGeom>
                <a:avLst/>
                <a:gdLst>
                  <a:gd name="T0" fmla="*/ 0 w 12"/>
                  <a:gd name="T1" fmla="*/ 18 h 18"/>
                  <a:gd name="T2" fmla="*/ 0 w 12"/>
                  <a:gd name="T3" fmla="*/ 18 h 18"/>
                  <a:gd name="T4" fmla="*/ 0 w 12"/>
                  <a:gd name="T5" fmla="*/ 6 h 18"/>
                  <a:gd name="T6" fmla="*/ 0 w 12"/>
                  <a:gd name="T7" fmla="*/ 6 h 18"/>
                  <a:gd name="T8" fmla="*/ 2 w 12"/>
                  <a:gd name="T9" fmla="*/ 0 h 18"/>
                  <a:gd name="T10" fmla="*/ 4 w 12"/>
                  <a:gd name="T11" fmla="*/ 0 h 18"/>
                  <a:gd name="T12" fmla="*/ 8 w 12"/>
                  <a:gd name="T13" fmla="*/ 2 h 18"/>
                  <a:gd name="T14" fmla="*/ 10 w 12"/>
                  <a:gd name="T15" fmla="*/ 2 h 18"/>
                  <a:gd name="T16" fmla="*/ 10 w 12"/>
                  <a:gd name="T17" fmla="*/ 2 h 18"/>
                  <a:gd name="T18" fmla="*/ 12 w 12"/>
                  <a:gd name="T19" fmla="*/ 6 h 18"/>
                  <a:gd name="T20" fmla="*/ 12 w 12"/>
                  <a:gd name="T21" fmla="*/ 10 h 18"/>
                  <a:gd name="T22" fmla="*/ 12 w 12"/>
                  <a:gd name="T23" fmla="*/ 10 h 18"/>
                  <a:gd name="T24" fmla="*/ 12 w 12"/>
                  <a:gd name="T25" fmla="*/ 16 h 18"/>
                  <a:gd name="T26" fmla="*/ 10 w 12"/>
                  <a:gd name="T27" fmla="*/ 18 h 18"/>
                  <a:gd name="T28" fmla="*/ 10 w 12"/>
                  <a:gd name="T29" fmla="*/ 18 h 18"/>
                  <a:gd name="T30" fmla="*/ 6 w 12"/>
                  <a:gd name="T31" fmla="*/ 12 h 18"/>
                  <a:gd name="T32" fmla="*/ 4 w 12"/>
                  <a:gd name="T33" fmla="*/ 10 h 18"/>
                  <a:gd name="T34" fmla="*/ 2 w 12"/>
                  <a:gd name="T35" fmla="*/ 14 h 18"/>
                  <a:gd name="T36" fmla="*/ 2 w 12"/>
                  <a:gd name="T37" fmla="*/ 14 h 18"/>
                  <a:gd name="T38" fmla="*/ 2 w 12"/>
                  <a:gd name="T39" fmla="*/ 18 h 18"/>
                  <a:gd name="T40" fmla="*/ 0 w 12"/>
                  <a:gd name="T41" fmla="*/ 18 h 18"/>
                  <a:gd name="T42" fmla="*/ 0 w 12"/>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8">
                    <a:moveTo>
                      <a:pt x="0" y="18"/>
                    </a:moveTo>
                    <a:lnTo>
                      <a:pt x="0" y="18"/>
                    </a:lnTo>
                    <a:lnTo>
                      <a:pt x="0" y="6"/>
                    </a:lnTo>
                    <a:lnTo>
                      <a:pt x="0" y="6"/>
                    </a:lnTo>
                    <a:lnTo>
                      <a:pt x="2" y="0"/>
                    </a:lnTo>
                    <a:lnTo>
                      <a:pt x="4" y="0"/>
                    </a:lnTo>
                    <a:lnTo>
                      <a:pt x="8" y="2"/>
                    </a:lnTo>
                    <a:lnTo>
                      <a:pt x="10" y="2"/>
                    </a:lnTo>
                    <a:lnTo>
                      <a:pt x="10" y="2"/>
                    </a:lnTo>
                    <a:lnTo>
                      <a:pt x="12" y="6"/>
                    </a:lnTo>
                    <a:lnTo>
                      <a:pt x="12" y="10"/>
                    </a:lnTo>
                    <a:lnTo>
                      <a:pt x="12" y="10"/>
                    </a:lnTo>
                    <a:lnTo>
                      <a:pt x="12" y="16"/>
                    </a:lnTo>
                    <a:lnTo>
                      <a:pt x="10" y="18"/>
                    </a:lnTo>
                    <a:lnTo>
                      <a:pt x="10" y="18"/>
                    </a:lnTo>
                    <a:lnTo>
                      <a:pt x="6" y="12"/>
                    </a:lnTo>
                    <a:lnTo>
                      <a:pt x="4" y="10"/>
                    </a:lnTo>
                    <a:lnTo>
                      <a:pt x="2" y="14"/>
                    </a:lnTo>
                    <a:lnTo>
                      <a:pt x="2" y="14"/>
                    </a:lnTo>
                    <a:lnTo>
                      <a:pt x="2" y="1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8" name="Freeform 198">
                <a:extLst>
                  <a:ext uri="{FF2B5EF4-FFF2-40B4-BE49-F238E27FC236}">
                    <a16:creationId xmlns:a16="http://schemas.microsoft.com/office/drawing/2014/main" id="{D34D1B74-5E57-F018-F7B5-059150C16389}"/>
                  </a:ext>
                </a:extLst>
              </p:cNvPr>
              <p:cNvSpPr>
                <a:spLocks/>
              </p:cNvSpPr>
              <p:nvPr/>
            </p:nvSpPr>
            <p:spPr bwMode="auto">
              <a:xfrm>
                <a:off x="4774" y="2841"/>
                <a:ext cx="14" cy="18"/>
              </a:xfrm>
              <a:custGeom>
                <a:avLst/>
                <a:gdLst>
                  <a:gd name="T0" fmla="*/ 0 w 14"/>
                  <a:gd name="T1" fmla="*/ 18 h 18"/>
                  <a:gd name="T2" fmla="*/ 0 w 14"/>
                  <a:gd name="T3" fmla="*/ 18 h 18"/>
                  <a:gd name="T4" fmla="*/ 0 w 14"/>
                  <a:gd name="T5" fmla="*/ 14 h 18"/>
                  <a:gd name="T6" fmla="*/ 0 w 14"/>
                  <a:gd name="T7" fmla="*/ 14 h 18"/>
                  <a:gd name="T8" fmla="*/ 2 w 14"/>
                  <a:gd name="T9" fmla="*/ 4 h 18"/>
                  <a:gd name="T10" fmla="*/ 4 w 14"/>
                  <a:gd name="T11" fmla="*/ 0 h 18"/>
                  <a:gd name="T12" fmla="*/ 8 w 14"/>
                  <a:gd name="T13" fmla="*/ 0 h 18"/>
                  <a:gd name="T14" fmla="*/ 8 w 14"/>
                  <a:gd name="T15" fmla="*/ 0 h 18"/>
                  <a:gd name="T16" fmla="*/ 10 w 14"/>
                  <a:gd name="T17" fmla="*/ 4 h 18"/>
                  <a:gd name="T18" fmla="*/ 10 w 14"/>
                  <a:gd name="T19" fmla="*/ 4 h 18"/>
                  <a:gd name="T20" fmla="*/ 14 w 14"/>
                  <a:gd name="T21" fmla="*/ 10 h 18"/>
                  <a:gd name="T22" fmla="*/ 14 w 14"/>
                  <a:gd name="T23" fmla="*/ 10 h 18"/>
                  <a:gd name="T24" fmla="*/ 14 w 14"/>
                  <a:gd name="T25" fmla="*/ 16 h 18"/>
                  <a:gd name="T26" fmla="*/ 14 w 14"/>
                  <a:gd name="T27" fmla="*/ 16 h 18"/>
                  <a:gd name="T28" fmla="*/ 8 w 14"/>
                  <a:gd name="T29" fmla="*/ 16 h 18"/>
                  <a:gd name="T30" fmla="*/ 4 w 14"/>
                  <a:gd name="T31" fmla="*/ 16 h 18"/>
                  <a:gd name="T32" fmla="*/ 0 w 14"/>
                  <a:gd name="T33" fmla="*/ 18 h 18"/>
                  <a:gd name="T34" fmla="*/ 0 w 14"/>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0" y="18"/>
                    </a:moveTo>
                    <a:lnTo>
                      <a:pt x="0" y="18"/>
                    </a:lnTo>
                    <a:lnTo>
                      <a:pt x="0" y="14"/>
                    </a:lnTo>
                    <a:lnTo>
                      <a:pt x="0" y="14"/>
                    </a:lnTo>
                    <a:lnTo>
                      <a:pt x="2" y="4"/>
                    </a:lnTo>
                    <a:lnTo>
                      <a:pt x="4" y="0"/>
                    </a:lnTo>
                    <a:lnTo>
                      <a:pt x="8" y="0"/>
                    </a:lnTo>
                    <a:lnTo>
                      <a:pt x="8" y="0"/>
                    </a:lnTo>
                    <a:lnTo>
                      <a:pt x="10" y="4"/>
                    </a:lnTo>
                    <a:lnTo>
                      <a:pt x="10" y="4"/>
                    </a:lnTo>
                    <a:lnTo>
                      <a:pt x="14" y="10"/>
                    </a:lnTo>
                    <a:lnTo>
                      <a:pt x="14" y="10"/>
                    </a:lnTo>
                    <a:lnTo>
                      <a:pt x="14" y="16"/>
                    </a:lnTo>
                    <a:lnTo>
                      <a:pt x="14" y="16"/>
                    </a:lnTo>
                    <a:lnTo>
                      <a:pt x="8" y="16"/>
                    </a:lnTo>
                    <a:lnTo>
                      <a:pt x="4" y="16"/>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9" name="Freeform 199">
                <a:extLst>
                  <a:ext uri="{FF2B5EF4-FFF2-40B4-BE49-F238E27FC236}">
                    <a16:creationId xmlns:a16="http://schemas.microsoft.com/office/drawing/2014/main" id="{60BDC2D8-0BCD-0AB2-CF83-FAFD0A7B4D8D}"/>
                  </a:ext>
                </a:extLst>
              </p:cNvPr>
              <p:cNvSpPr>
                <a:spLocks/>
              </p:cNvSpPr>
              <p:nvPr/>
            </p:nvSpPr>
            <p:spPr bwMode="auto">
              <a:xfrm>
                <a:off x="5286" y="2833"/>
                <a:ext cx="54" cy="30"/>
              </a:xfrm>
              <a:custGeom>
                <a:avLst/>
                <a:gdLst>
                  <a:gd name="T0" fmla="*/ 52 w 54"/>
                  <a:gd name="T1" fmla="*/ 30 h 30"/>
                  <a:gd name="T2" fmla="*/ 52 w 54"/>
                  <a:gd name="T3" fmla="*/ 30 h 30"/>
                  <a:gd name="T4" fmla="*/ 44 w 54"/>
                  <a:gd name="T5" fmla="*/ 26 h 30"/>
                  <a:gd name="T6" fmla="*/ 36 w 54"/>
                  <a:gd name="T7" fmla="*/ 24 h 30"/>
                  <a:gd name="T8" fmla="*/ 28 w 54"/>
                  <a:gd name="T9" fmla="*/ 24 h 30"/>
                  <a:gd name="T10" fmla="*/ 20 w 54"/>
                  <a:gd name="T11" fmla="*/ 20 h 30"/>
                  <a:gd name="T12" fmla="*/ 20 w 54"/>
                  <a:gd name="T13" fmla="*/ 20 h 30"/>
                  <a:gd name="T14" fmla="*/ 16 w 54"/>
                  <a:gd name="T15" fmla="*/ 16 h 30"/>
                  <a:gd name="T16" fmla="*/ 14 w 54"/>
                  <a:gd name="T17" fmla="*/ 14 h 30"/>
                  <a:gd name="T18" fmla="*/ 12 w 54"/>
                  <a:gd name="T19" fmla="*/ 16 h 30"/>
                  <a:gd name="T20" fmla="*/ 12 w 54"/>
                  <a:gd name="T21" fmla="*/ 16 h 30"/>
                  <a:gd name="T22" fmla="*/ 10 w 54"/>
                  <a:gd name="T23" fmla="*/ 20 h 30"/>
                  <a:gd name="T24" fmla="*/ 10 w 54"/>
                  <a:gd name="T25" fmla="*/ 20 h 30"/>
                  <a:gd name="T26" fmla="*/ 8 w 54"/>
                  <a:gd name="T27" fmla="*/ 22 h 30"/>
                  <a:gd name="T28" fmla="*/ 6 w 54"/>
                  <a:gd name="T29" fmla="*/ 22 h 30"/>
                  <a:gd name="T30" fmla="*/ 6 w 54"/>
                  <a:gd name="T31" fmla="*/ 22 h 30"/>
                  <a:gd name="T32" fmla="*/ 4 w 54"/>
                  <a:gd name="T33" fmla="*/ 30 h 30"/>
                  <a:gd name="T34" fmla="*/ 4 w 54"/>
                  <a:gd name="T35" fmla="*/ 30 h 30"/>
                  <a:gd name="T36" fmla="*/ 2 w 54"/>
                  <a:gd name="T37" fmla="*/ 26 h 30"/>
                  <a:gd name="T38" fmla="*/ 0 w 54"/>
                  <a:gd name="T39" fmla="*/ 22 h 30"/>
                  <a:gd name="T40" fmla="*/ 0 w 54"/>
                  <a:gd name="T41" fmla="*/ 22 h 30"/>
                  <a:gd name="T42" fmla="*/ 4 w 54"/>
                  <a:gd name="T43" fmla="*/ 12 h 30"/>
                  <a:gd name="T44" fmla="*/ 8 w 54"/>
                  <a:gd name="T45" fmla="*/ 4 h 30"/>
                  <a:gd name="T46" fmla="*/ 12 w 54"/>
                  <a:gd name="T47" fmla="*/ 0 h 30"/>
                  <a:gd name="T48" fmla="*/ 16 w 54"/>
                  <a:gd name="T49" fmla="*/ 0 h 30"/>
                  <a:gd name="T50" fmla="*/ 16 w 54"/>
                  <a:gd name="T51" fmla="*/ 0 h 30"/>
                  <a:gd name="T52" fmla="*/ 18 w 54"/>
                  <a:gd name="T53" fmla="*/ 2 h 30"/>
                  <a:gd name="T54" fmla="*/ 22 w 54"/>
                  <a:gd name="T55" fmla="*/ 2 h 30"/>
                  <a:gd name="T56" fmla="*/ 22 w 54"/>
                  <a:gd name="T57" fmla="*/ 2 h 30"/>
                  <a:gd name="T58" fmla="*/ 30 w 54"/>
                  <a:gd name="T59" fmla="*/ 8 h 30"/>
                  <a:gd name="T60" fmla="*/ 36 w 54"/>
                  <a:gd name="T61" fmla="*/ 8 h 30"/>
                  <a:gd name="T62" fmla="*/ 44 w 54"/>
                  <a:gd name="T63" fmla="*/ 8 h 30"/>
                  <a:gd name="T64" fmla="*/ 50 w 54"/>
                  <a:gd name="T65" fmla="*/ 6 h 30"/>
                  <a:gd name="T66" fmla="*/ 50 w 54"/>
                  <a:gd name="T67" fmla="*/ 6 h 30"/>
                  <a:gd name="T68" fmla="*/ 52 w 54"/>
                  <a:gd name="T69" fmla="*/ 10 h 30"/>
                  <a:gd name="T70" fmla="*/ 52 w 54"/>
                  <a:gd name="T71" fmla="*/ 10 h 30"/>
                  <a:gd name="T72" fmla="*/ 52 w 54"/>
                  <a:gd name="T73" fmla="*/ 20 h 30"/>
                  <a:gd name="T74" fmla="*/ 54 w 54"/>
                  <a:gd name="T75" fmla="*/ 24 h 30"/>
                  <a:gd name="T76" fmla="*/ 52 w 54"/>
                  <a:gd name="T77" fmla="*/ 30 h 30"/>
                  <a:gd name="T78" fmla="*/ 52 w 54"/>
                  <a:gd name="T7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30">
                    <a:moveTo>
                      <a:pt x="52" y="30"/>
                    </a:moveTo>
                    <a:lnTo>
                      <a:pt x="52" y="30"/>
                    </a:lnTo>
                    <a:lnTo>
                      <a:pt x="44" y="26"/>
                    </a:lnTo>
                    <a:lnTo>
                      <a:pt x="36" y="24"/>
                    </a:lnTo>
                    <a:lnTo>
                      <a:pt x="28" y="24"/>
                    </a:lnTo>
                    <a:lnTo>
                      <a:pt x="20" y="20"/>
                    </a:lnTo>
                    <a:lnTo>
                      <a:pt x="20" y="20"/>
                    </a:lnTo>
                    <a:lnTo>
                      <a:pt x="16" y="16"/>
                    </a:lnTo>
                    <a:lnTo>
                      <a:pt x="14" y="14"/>
                    </a:lnTo>
                    <a:lnTo>
                      <a:pt x="12" y="16"/>
                    </a:lnTo>
                    <a:lnTo>
                      <a:pt x="12" y="16"/>
                    </a:lnTo>
                    <a:lnTo>
                      <a:pt x="10" y="20"/>
                    </a:lnTo>
                    <a:lnTo>
                      <a:pt x="10" y="20"/>
                    </a:lnTo>
                    <a:lnTo>
                      <a:pt x="8" y="22"/>
                    </a:lnTo>
                    <a:lnTo>
                      <a:pt x="6" y="22"/>
                    </a:lnTo>
                    <a:lnTo>
                      <a:pt x="6" y="22"/>
                    </a:lnTo>
                    <a:lnTo>
                      <a:pt x="4" y="30"/>
                    </a:lnTo>
                    <a:lnTo>
                      <a:pt x="4" y="30"/>
                    </a:lnTo>
                    <a:lnTo>
                      <a:pt x="2" y="26"/>
                    </a:lnTo>
                    <a:lnTo>
                      <a:pt x="0" y="22"/>
                    </a:lnTo>
                    <a:lnTo>
                      <a:pt x="0" y="22"/>
                    </a:lnTo>
                    <a:lnTo>
                      <a:pt x="4" y="12"/>
                    </a:lnTo>
                    <a:lnTo>
                      <a:pt x="8" y="4"/>
                    </a:lnTo>
                    <a:lnTo>
                      <a:pt x="12" y="0"/>
                    </a:lnTo>
                    <a:lnTo>
                      <a:pt x="16" y="0"/>
                    </a:lnTo>
                    <a:lnTo>
                      <a:pt x="16" y="0"/>
                    </a:lnTo>
                    <a:lnTo>
                      <a:pt x="18" y="2"/>
                    </a:lnTo>
                    <a:lnTo>
                      <a:pt x="22" y="2"/>
                    </a:lnTo>
                    <a:lnTo>
                      <a:pt x="22" y="2"/>
                    </a:lnTo>
                    <a:lnTo>
                      <a:pt x="30" y="8"/>
                    </a:lnTo>
                    <a:lnTo>
                      <a:pt x="36" y="8"/>
                    </a:lnTo>
                    <a:lnTo>
                      <a:pt x="44" y="8"/>
                    </a:lnTo>
                    <a:lnTo>
                      <a:pt x="50" y="6"/>
                    </a:lnTo>
                    <a:lnTo>
                      <a:pt x="50" y="6"/>
                    </a:lnTo>
                    <a:lnTo>
                      <a:pt x="52" y="10"/>
                    </a:lnTo>
                    <a:lnTo>
                      <a:pt x="52" y="10"/>
                    </a:lnTo>
                    <a:lnTo>
                      <a:pt x="52" y="20"/>
                    </a:lnTo>
                    <a:lnTo>
                      <a:pt x="54" y="24"/>
                    </a:lnTo>
                    <a:lnTo>
                      <a:pt x="52" y="30"/>
                    </a:lnTo>
                    <a:lnTo>
                      <a:pt x="5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0" name="Freeform 200">
                <a:extLst>
                  <a:ext uri="{FF2B5EF4-FFF2-40B4-BE49-F238E27FC236}">
                    <a16:creationId xmlns:a16="http://schemas.microsoft.com/office/drawing/2014/main" id="{042CC881-622E-9085-B358-01FFDB1C6B7D}"/>
                  </a:ext>
                </a:extLst>
              </p:cNvPr>
              <p:cNvSpPr>
                <a:spLocks/>
              </p:cNvSpPr>
              <p:nvPr/>
            </p:nvSpPr>
            <p:spPr bwMode="auto">
              <a:xfrm>
                <a:off x="5228" y="2833"/>
                <a:ext cx="54" cy="30"/>
              </a:xfrm>
              <a:custGeom>
                <a:avLst/>
                <a:gdLst>
                  <a:gd name="T0" fmla="*/ 44 w 54"/>
                  <a:gd name="T1" fmla="*/ 30 h 30"/>
                  <a:gd name="T2" fmla="*/ 44 w 54"/>
                  <a:gd name="T3" fmla="*/ 30 h 30"/>
                  <a:gd name="T4" fmla="*/ 44 w 54"/>
                  <a:gd name="T5" fmla="*/ 26 h 30"/>
                  <a:gd name="T6" fmla="*/ 44 w 54"/>
                  <a:gd name="T7" fmla="*/ 26 h 30"/>
                  <a:gd name="T8" fmla="*/ 42 w 54"/>
                  <a:gd name="T9" fmla="*/ 28 h 30"/>
                  <a:gd name="T10" fmla="*/ 38 w 54"/>
                  <a:gd name="T11" fmla="*/ 28 h 30"/>
                  <a:gd name="T12" fmla="*/ 34 w 54"/>
                  <a:gd name="T13" fmla="*/ 26 h 30"/>
                  <a:gd name="T14" fmla="*/ 30 w 54"/>
                  <a:gd name="T15" fmla="*/ 22 h 30"/>
                  <a:gd name="T16" fmla="*/ 28 w 54"/>
                  <a:gd name="T17" fmla="*/ 22 h 30"/>
                  <a:gd name="T18" fmla="*/ 26 w 54"/>
                  <a:gd name="T19" fmla="*/ 24 h 30"/>
                  <a:gd name="T20" fmla="*/ 26 w 54"/>
                  <a:gd name="T21" fmla="*/ 24 h 30"/>
                  <a:gd name="T22" fmla="*/ 20 w 54"/>
                  <a:gd name="T23" fmla="*/ 20 h 30"/>
                  <a:gd name="T24" fmla="*/ 14 w 54"/>
                  <a:gd name="T25" fmla="*/ 20 h 30"/>
                  <a:gd name="T26" fmla="*/ 6 w 54"/>
                  <a:gd name="T27" fmla="*/ 18 h 30"/>
                  <a:gd name="T28" fmla="*/ 4 w 54"/>
                  <a:gd name="T29" fmla="*/ 16 h 30"/>
                  <a:gd name="T30" fmla="*/ 0 w 54"/>
                  <a:gd name="T31" fmla="*/ 12 h 30"/>
                  <a:gd name="T32" fmla="*/ 0 w 54"/>
                  <a:gd name="T33" fmla="*/ 12 h 30"/>
                  <a:gd name="T34" fmla="*/ 0 w 54"/>
                  <a:gd name="T35" fmla="*/ 10 h 30"/>
                  <a:gd name="T36" fmla="*/ 0 w 54"/>
                  <a:gd name="T37" fmla="*/ 10 h 30"/>
                  <a:gd name="T38" fmla="*/ 2 w 54"/>
                  <a:gd name="T39" fmla="*/ 4 h 30"/>
                  <a:gd name="T40" fmla="*/ 4 w 54"/>
                  <a:gd name="T41" fmla="*/ 2 h 30"/>
                  <a:gd name="T42" fmla="*/ 8 w 54"/>
                  <a:gd name="T43" fmla="*/ 2 h 30"/>
                  <a:gd name="T44" fmla="*/ 10 w 54"/>
                  <a:gd name="T45" fmla="*/ 6 h 30"/>
                  <a:gd name="T46" fmla="*/ 10 w 54"/>
                  <a:gd name="T47" fmla="*/ 6 h 30"/>
                  <a:gd name="T48" fmla="*/ 14 w 54"/>
                  <a:gd name="T49" fmla="*/ 8 h 30"/>
                  <a:gd name="T50" fmla="*/ 18 w 54"/>
                  <a:gd name="T51" fmla="*/ 10 h 30"/>
                  <a:gd name="T52" fmla="*/ 20 w 54"/>
                  <a:gd name="T53" fmla="*/ 10 h 30"/>
                  <a:gd name="T54" fmla="*/ 22 w 54"/>
                  <a:gd name="T55" fmla="*/ 10 h 30"/>
                  <a:gd name="T56" fmla="*/ 26 w 54"/>
                  <a:gd name="T57" fmla="*/ 2 h 30"/>
                  <a:gd name="T58" fmla="*/ 26 w 54"/>
                  <a:gd name="T59" fmla="*/ 2 h 30"/>
                  <a:gd name="T60" fmla="*/ 26 w 54"/>
                  <a:gd name="T61" fmla="*/ 0 h 30"/>
                  <a:gd name="T62" fmla="*/ 28 w 54"/>
                  <a:gd name="T63" fmla="*/ 0 h 30"/>
                  <a:gd name="T64" fmla="*/ 28 w 54"/>
                  <a:gd name="T65" fmla="*/ 0 h 30"/>
                  <a:gd name="T66" fmla="*/ 34 w 54"/>
                  <a:gd name="T67" fmla="*/ 8 h 30"/>
                  <a:gd name="T68" fmla="*/ 40 w 54"/>
                  <a:gd name="T69" fmla="*/ 12 h 30"/>
                  <a:gd name="T70" fmla="*/ 46 w 54"/>
                  <a:gd name="T71" fmla="*/ 14 h 30"/>
                  <a:gd name="T72" fmla="*/ 52 w 54"/>
                  <a:gd name="T73" fmla="*/ 14 h 30"/>
                  <a:gd name="T74" fmla="*/ 52 w 54"/>
                  <a:gd name="T75" fmla="*/ 14 h 30"/>
                  <a:gd name="T76" fmla="*/ 54 w 54"/>
                  <a:gd name="T77" fmla="*/ 18 h 30"/>
                  <a:gd name="T78" fmla="*/ 54 w 54"/>
                  <a:gd name="T79" fmla="*/ 18 h 30"/>
                  <a:gd name="T80" fmla="*/ 54 w 54"/>
                  <a:gd name="T81" fmla="*/ 22 h 30"/>
                  <a:gd name="T82" fmla="*/ 54 w 54"/>
                  <a:gd name="T83" fmla="*/ 22 h 30"/>
                  <a:gd name="T84" fmla="*/ 52 w 54"/>
                  <a:gd name="T85" fmla="*/ 30 h 30"/>
                  <a:gd name="T86" fmla="*/ 50 w 54"/>
                  <a:gd name="T87" fmla="*/ 30 h 30"/>
                  <a:gd name="T88" fmla="*/ 46 w 54"/>
                  <a:gd name="T89" fmla="*/ 30 h 30"/>
                  <a:gd name="T90" fmla="*/ 44 w 54"/>
                  <a:gd name="T91" fmla="*/ 30 h 30"/>
                  <a:gd name="T92" fmla="*/ 44 w 54"/>
                  <a:gd name="T9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30">
                    <a:moveTo>
                      <a:pt x="44" y="30"/>
                    </a:moveTo>
                    <a:lnTo>
                      <a:pt x="44" y="30"/>
                    </a:lnTo>
                    <a:lnTo>
                      <a:pt x="44" y="26"/>
                    </a:lnTo>
                    <a:lnTo>
                      <a:pt x="44" y="26"/>
                    </a:lnTo>
                    <a:lnTo>
                      <a:pt x="42" y="28"/>
                    </a:lnTo>
                    <a:lnTo>
                      <a:pt x="38" y="28"/>
                    </a:lnTo>
                    <a:lnTo>
                      <a:pt x="34" y="26"/>
                    </a:lnTo>
                    <a:lnTo>
                      <a:pt x="30" y="22"/>
                    </a:lnTo>
                    <a:lnTo>
                      <a:pt x="28" y="22"/>
                    </a:lnTo>
                    <a:lnTo>
                      <a:pt x="26" y="24"/>
                    </a:lnTo>
                    <a:lnTo>
                      <a:pt x="26" y="24"/>
                    </a:lnTo>
                    <a:lnTo>
                      <a:pt x="20" y="20"/>
                    </a:lnTo>
                    <a:lnTo>
                      <a:pt x="14" y="20"/>
                    </a:lnTo>
                    <a:lnTo>
                      <a:pt x="6" y="18"/>
                    </a:lnTo>
                    <a:lnTo>
                      <a:pt x="4" y="16"/>
                    </a:lnTo>
                    <a:lnTo>
                      <a:pt x="0" y="12"/>
                    </a:lnTo>
                    <a:lnTo>
                      <a:pt x="0" y="12"/>
                    </a:lnTo>
                    <a:lnTo>
                      <a:pt x="0" y="10"/>
                    </a:lnTo>
                    <a:lnTo>
                      <a:pt x="0" y="10"/>
                    </a:lnTo>
                    <a:lnTo>
                      <a:pt x="2" y="4"/>
                    </a:lnTo>
                    <a:lnTo>
                      <a:pt x="4" y="2"/>
                    </a:lnTo>
                    <a:lnTo>
                      <a:pt x="8" y="2"/>
                    </a:lnTo>
                    <a:lnTo>
                      <a:pt x="10" y="6"/>
                    </a:lnTo>
                    <a:lnTo>
                      <a:pt x="10" y="6"/>
                    </a:lnTo>
                    <a:lnTo>
                      <a:pt x="14" y="8"/>
                    </a:lnTo>
                    <a:lnTo>
                      <a:pt x="18" y="10"/>
                    </a:lnTo>
                    <a:lnTo>
                      <a:pt x="20" y="10"/>
                    </a:lnTo>
                    <a:lnTo>
                      <a:pt x="22" y="10"/>
                    </a:lnTo>
                    <a:lnTo>
                      <a:pt x="26" y="2"/>
                    </a:lnTo>
                    <a:lnTo>
                      <a:pt x="26" y="2"/>
                    </a:lnTo>
                    <a:lnTo>
                      <a:pt x="26" y="0"/>
                    </a:lnTo>
                    <a:lnTo>
                      <a:pt x="28" y="0"/>
                    </a:lnTo>
                    <a:lnTo>
                      <a:pt x="28" y="0"/>
                    </a:lnTo>
                    <a:lnTo>
                      <a:pt x="34" y="8"/>
                    </a:lnTo>
                    <a:lnTo>
                      <a:pt x="40" y="12"/>
                    </a:lnTo>
                    <a:lnTo>
                      <a:pt x="46" y="14"/>
                    </a:lnTo>
                    <a:lnTo>
                      <a:pt x="52" y="14"/>
                    </a:lnTo>
                    <a:lnTo>
                      <a:pt x="52" y="14"/>
                    </a:lnTo>
                    <a:lnTo>
                      <a:pt x="54" y="18"/>
                    </a:lnTo>
                    <a:lnTo>
                      <a:pt x="54" y="18"/>
                    </a:lnTo>
                    <a:lnTo>
                      <a:pt x="54" y="22"/>
                    </a:lnTo>
                    <a:lnTo>
                      <a:pt x="54" y="22"/>
                    </a:lnTo>
                    <a:lnTo>
                      <a:pt x="52" y="30"/>
                    </a:lnTo>
                    <a:lnTo>
                      <a:pt x="50" y="30"/>
                    </a:lnTo>
                    <a:lnTo>
                      <a:pt x="46" y="30"/>
                    </a:lnTo>
                    <a:lnTo>
                      <a:pt x="44" y="30"/>
                    </a:lnTo>
                    <a:lnTo>
                      <a:pt x="4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1" name="Freeform 201">
                <a:extLst>
                  <a:ext uri="{FF2B5EF4-FFF2-40B4-BE49-F238E27FC236}">
                    <a16:creationId xmlns:a16="http://schemas.microsoft.com/office/drawing/2014/main" id="{43E19D3A-72F4-74FE-31E4-A3177186C797}"/>
                  </a:ext>
                </a:extLst>
              </p:cNvPr>
              <p:cNvSpPr>
                <a:spLocks/>
              </p:cNvSpPr>
              <p:nvPr/>
            </p:nvSpPr>
            <p:spPr bwMode="auto">
              <a:xfrm>
                <a:off x="5336" y="2821"/>
                <a:ext cx="22" cy="30"/>
              </a:xfrm>
              <a:custGeom>
                <a:avLst/>
                <a:gdLst>
                  <a:gd name="T0" fmla="*/ 22 w 22"/>
                  <a:gd name="T1" fmla="*/ 20 h 30"/>
                  <a:gd name="T2" fmla="*/ 22 w 22"/>
                  <a:gd name="T3" fmla="*/ 20 h 30"/>
                  <a:gd name="T4" fmla="*/ 18 w 22"/>
                  <a:gd name="T5" fmla="*/ 24 h 30"/>
                  <a:gd name="T6" fmla="*/ 14 w 22"/>
                  <a:gd name="T7" fmla="*/ 22 h 30"/>
                  <a:gd name="T8" fmla="*/ 12 w 22"/>
                  <a:gd name="T9" fmla="*/ 20 h 30"/>
                  <a:gd name="T10" fmla="*/ 12 w 22"/>
                  <a:gd name="T11" fmla="*/ 20 h 30"/>
                  <a:gd name="T12" fmla="*/ 10 w 22"/>
                  <a:gd name="T13" fmla="*/ 16 h 30"/>
                  <a:gd name="T14" fmla="*/ 8 w 22"/>
                  <a:gd name="T15" fmla="*/ 20 h 30"/>
                  <a:gd name="T16" fmla="*/ 8 w 22"/>
                  <a:gd name="T17" fmla="*/ 26 h 30"/>
                  <a:gd name="T18" fmla="*/ 8 w 22"/>
                  <a:gd name="T19" fmla="*/ 30 h 30"/>
                  <a:gd name="T20" fmla="*/ 8 w 22"/>
                  <a:gd name="T21" fmla="*/ 30 h 30"/>
                  <a:gd name="T22" fmla="*/ 6 w 22"/>
                  <a:gd name="T23" fmla="*/ 30 h 30"/>
                  <a:gd name="T24" fmla="*/ 6 w 22"/>
                  <a:gd name="T25" fmla="*/ 30 h 30"/>
                  <a:gd name="T26" fmla="*/ 4 w 22"/>
                  <a:gd name="T27" fmla="*/ 30 h 30"/>
                  <a:gd name="T28" fmla="*/ 2 w 22"/>
                  <a:gd name="T29" fmla="*/ 24 h 30"/>
                  <a:gd name="T30" fmla="*/ 2 w 22"/>
                  <a:gd name="T31" fmla="*/ 24 h 30"/>
                  <a:gd name="T32" fmla="*/ 0 w 22"/>
                  <a:gd name="T33" fmla="*/ 20 h 30"/>
                  <a:gd name="T34" fmla="*/ 0 w 22"/>
                  <a:gd name="T35" fmla="*/ 20 h 30"/>
                  <a:gd name="T36" fmla="*/ 4 w 22"/>
                  <a:gd name="T37" fmla="*/ 12 h 30"/>
                  <a:gd name="T38" fmla="*/ 6 w 22"/>
                  <a:gd name="T39" fmla="*/ 6 h 30"/>
                  <a:gd name="T40" fmla="*/ 10 w 22"/>
                  <a:gd name="T41" fmla="*/ 2 h 30"/>
                  <a:gd name="T42" fmla="*/ 14 w 22"/>
                  <a:gd name="T43" fmla="*/ 0 h 30"/>
                  <a:gd name="T44" fmla="*/ 14 w 22"/>
                  <a:gd name="T45" fmla="*/ 0 h 30"/>
                  <a:gd name="T46" fmla="*/ 18 w 22"/>
                  <a:gd name="T47" fmla="*/ 12 h 30"/>
                  <a:gd name="T48" fmla="*/ 20 w 22"/>
                  <a:gd name="T49" fmla="*/ 18 h 30"/>
                  <a:gd name="T50" fmla="*/ 22 w 22"/>
                  <a:gd name="T51" fmla="*/ 20 h 30"/>
                  <a:gd name="T52" fmla="*/ 22 w 22"/>
                  <a:gd name="T5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0">
                    <a:moveTo>
                      <a:pt x="22" y="20"/>
                    </a:moveTo>
                    <a:lnTo>
                      <a:pt x="22" y="20"/>
                    </a:lnTo>
                    <a:lnTo>
                      <a:pt x="18" y="24"/>
                    </a:lnTo>
                    <a:lnTo>
                      <a:pt x="14" y="22"/>
                    </a:lnTo>
                    <a:lnTo>
                      <a:pt x="12" y="20"/>
                    </a:lnTo>
                    <a:lnTo>
                      <a:pt x="12" y="20"/>
                    </a:lnTo>
                    <a:lnTo>
                      <a:pt x="10" y="16"/>
                    </a:lnTo>
                    <a:lnTo>
                      <a:pt x="8" y="20"/>
                    </a:lnTo>
                    <a:lnTo>
                      <a:pt x="8" y="26"/>
                    </a:lnTo>
                    <a:lnTo>
                      <a:pt x="8" y="30"/>
                    </a:lnTo>
                    <a:lnTo>
                      <a:pt x="8" y="30"/>
                    </a:lnTo>
                    <a:lnTo>
                      <a:pt x="6" y="30"/>
                    </a:lnTo>
                    <a:lnTo>
                      <a:pt x="6" y="30"/>
                    </a:lnTo>
                    <a:lnTo>
                      <a:pt x="4" y="30"/>
                    </a:lnTo>
                    <a:lnTo>
                      <a:pt x="2" y="24"/>
                    </a:lnTo>
                    <a:lnTo>
                      <a:pt x="2" y="24"/>
                    </a:lnTo>
                    <a:lnTo>
                      <a:pt x="0" y="20"/>
                    </a:lnTo>
                    <a:lnTo>
                      <a:pt x="0" y="20"/>
                    </a:lnTo>
                    <a:lnTo>
                      <a:pt x="4" y="12"/>
                    </a:lnTo>
                    <a:lnTo>
                      <a:pt x="6" y="6"/>
                    </a:lnTo>
                    <a:lnTo>
                      <a:pt x="10" y="2"/>
                    </a:lnTo>
                    <a:lnTo>
                      <a:pt x="14" y="0"/>
                    </a:lnTo>
                    <a:lnTo>
                      <a:pt x="14" y="0"/>
                    </a:lnTo>
                    <a:lnTo>
                      <a:pt x="18" y="12"/>
                    </a:lnTo>
                    <a:lnTo>
                      <a:pt x="20" y="18"/>
                    </a:lnTo>
                    <a:lnTo>
                      <a:pt x="22" y="2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2" name="Freeform 202">
                <a:extLst>
                  <a:ext uri="{FF2B5EF4-FFF2-40B4-BE49-F238E27FC236}">
                    <a16:creationId xmlns:a16="http://schemas.microsoft.com/office/drawing/2014/main" id="{75E871A0-79D3-9A6B-92F2-913C66385F68}"/>
                  </a:ext>
                </a:extLst>
              </p:cNvPr>
              <p:cNvSpPr>
                <a:spLocks/>
              </p:cNvSpPr>
              <p:nvPr/>
            </p:nvSpPr>
            <p:spPr bwMode="auto">
              <a:xfrm>
                <a:off x="4016" y="1465"/>
                <a:ext cx="124" cy="34"/>
              </a:xfrm>
              <a:custGeom>
                <a:avLst/>
                <a:gdLst>
                  <a:gd name="T0" fmla="*/ 122 w 124"/>
                  <a:gd name="T1" fmla="*/ 16 h 34"/>
                  <a:gd name="T2" fmla="*/ 116 w 124"/>
                  <a:gd name="T3" fmla="*/ 24 h 34"/>
                  <a:gd name="T4" fmla="*/ 112 w 124"/>
                  <a:gd name="T5" fmla="*/ 22 h 34"/>
                  <a:gd name="T6" fmla="*/ 110 w 124"/>
                  <a:gd name="T7" fmla="*/ 20 h 34"/>
                  <a:gd name="T8" fmla="*/ 106 w 124"/>
                  <a:gd name="T9" fmla="*/ 28 h 34"/>
                  <a:gd name="T10" fmla="*/ 100 w 124"/>
                  <a:gd name="T11" fmla="*/ 24 h 34"/>
                  <a:gd name="T12" fmla="*/ 92 w 124"/>
                  <a:gd name="T13" fmla="*/ 18 h 34"/>
                  <a:gd name="T14" fmla="*/ 90 w 124"/>
                  <a:gd name="T15" fmla="*/ 18 h 34"/>
                  <a:gd name="T16" fmla="*/ 80 w 124"/>
                  <a:gd name="T17" fmla="*/ 24 h 34"/>
                  <a:gd name="T18" fmla="*/ 76 w 124"/>
                  <a:gd name="T19" fmla="*/ 20 h 34"/>
                  <a:gd name="T20" fmla="*/ 72 w 124"/>
                  <a:gd name="T21" fmla="*/ 32 h 34"/>
                  <a:gd name="T22" fmla="*/ 72 w 124"/>
                  <a:gd name="T23" fmla="*/ 30 h 34"/>
                  <a:gd name="T24" fmla="*/ 66 w 124"/>
                  <a:gd name="T25" fmla="*/ 18 h 34"/>
                  <a:gd name="T26" fmla="*/ 56 w 124"/>
                  <a:gd name="T27" fmla="*/ 26 h 34"/>
                  <a:gd name="T28" fmla="*/ 54 w 124"/>
                  <a:gd name="T29" fmla="*/ 28 h 34"/>
                  <a:gd name="T30" fmla="*/ 52 w 124"/>
                  <a:gd name="T31" fmla="*/ 24 h 34"/>
                  <a:gd name="T32" fmla="*/ 50 w 124"/>
                  <a:gd name="T33" fmla="*/ 18 h 34"/>
                  <a:gd name="T34" fmla="*/ 46 w 124"/>
                  <a:gd name="T35" fmla="*/ 22 h 34"/>
                  <a:gd name="T36" fmla="*/ 40 w 124"/>
                  <a:gd name="T37" fmla="*/ 24 h 34"/>
                  <a:gd name="T38" fmla="*/ 38 w 124"/>
                  <a:gd name="T39" fmla="*/ 20 h 34"/>
                  <a:gd name="T40" fmla="*/ 34 w 124"/>
                  <a:gd name="T41" fmla="*/ 18 h 34"/>
                  <a:gd name="T42" fmla="*/ 30 w 124"/>
                  <a:gd name="T43" fmla="*/ 24 h 34"/>
                  <a:gd name="T44" fmla="*/ 18 w 124"/>
                  <a:gd name="T45" fmla="*/ 22 h 34"/>
                  <a:gd name="T46" fmla="*/ 14 w 124"/>
                  <a:gd name="T47" fmla="*/ 18 h 34"/>
                  <a:gd name="T48" fmla="*/ 10 w 124"/>
                  <a:gd name="T49" fmla="*/ 18 h 34"/>
                  <a:gd name="T50" fmla="*/ 8 w 124"/>
                  <a:gd name="T51" fmla="*/ 24 h 34"/>
                  <a:gd name="T52" fmla="*/ 4 w 124"/>
                  <a:gd name="T53" fmla="*/ 34 h 34"/>
                  <a:gd name="T54" fmla="*/ 0 w 124"/>
                  <a:gd name="T55" fmla="*/ 24 h 34"/>
                  <a:gd name="T56" fmla="*/ 2 w 124"/>
                  <a:gd name="T57" fmla="*/ 18 h 34"/>
                  <a:gd name="T58" fmla="*/ 0 w 124"/>
                  <a:gd name="T59" fmla="*/ 12 h 34"/>
                  <a:gd name="T60" fmla="*/ 2 w 124"/>
                  <a:gd name="T61" fmla="*/ 4 h 34"/>
                  <a:gd name="T62" fmla="*/ 2 w 124"/>
                  <a:gd name="T63" fmla="*/ 4 h 34"/>
                  <a:gd name="T64" fmla="*/ 6 w 124"/>
                  <a:gd name="T65" fmla="*/ 6 h 34"/>
                  <a:gd name="T66" fmla="*/ 14 w 124"/>
                  <a:gd name="T67" fmla="*/ 0 h 34"/>
                  <a:gd name="T68" fmla="*/ 18 w 124"/>
                  <a:gd name="T69" fmla="*/ 0 h 34"/>
                  <a:gd name="T70" fmla="*/ 28 w 124"/>
                  <a:gd name="T71" fmla="*/ 2 h 34"/>
                  <a:gd name="T72" fmla="*/ 30 w 124"/>
                  <a:gd name="T73" fmla="*/ 4 h 34"/>
                  <a:gd name="T74" fmla="*/ 34 w 124"/>
                  <a:gd name="T75" fmla="*/ 4 h 34"/>
                  <a:gd name="T76" fmla="*/ 38 w 124"/>
                  <a:gd name="T77" fmla="*/ 2 h 34"/>
                  <a:gd name="T78" fmla="*/ 46 w 124"/>
                  <a:gd name="T79" fmla="*/ 6 h 34"/>
                  <a:gd name="T80" fmla="*/ 50 w 124"/>
                  <a:gd name="T81" fmla="*/ 6 h 34"/>
                  <a:gd name="T82" fmla="*/ 60 w 124"/>
                  <a:gd name="T83" fmla="*/ 0 h 34"/>
                  <a:gd name="T84" fmla="*/ 64 w 124"/>
                  <a:gd name="T85" fmla="*/ 2 h 34"/>
                  <a:gd name="T86" fmla="*/ 70 w 124"/>
                  <a:gd name="T87" fmla="*/ 2 h 34"/>
                  <a:gd name="T88" fmla="*/ 80 w 124"/>
                  <a:gd name="T89" fmla="*/ 4 h 34"/>
                  <a:gd name="T90" fmla="*/ 90 w 124"/>
                  <a:gd name="T91" fmla="*/ 2 h 34"/>
                  <a:gd name="T92" fmla="*/ 94 w 124"/>
                  <a:gd name="T93" fmla="*/ 6 h 34"/>
                  <a:gd name="T94" fmla="*/ 96 w 124"/>
                  <a:gd name="T95" fmla="*/ 6 h 34"/>
                  <a:gd name="T96" fmla="*/ 100 w 124"/>
                  <a:gd name="T97" fmla="*/ 2 h 34"/>
                  <a:gd name="T98" fmla="*/ 104 w 124"/>
                  <a:gd name="T99" fmla="*/ 0 h 34"/>
                  <a:gd name="T100" fmla="*/ 106 w 124"/>
                  <a:gd name="T101" fmla="*/ 2 h 34"/>
                  <a:gd name="T102" fmla="*/ 108 w 124"/>
                  <a:gd name="T103" fmla="*/ 6 h 34"/>
                  <a:gd name="T104" fmla="*/ 110 w 124"/>
                  <a:gd name="T105" fmla="*/ 8 h 34"/>
                  <a:gd name="T106" fmla="*/ 114 w 124"/>
                  <a:gd name="T107" fmla="*/ 8 h 34"/>
                  <a:gd name="T108" fmla="*/ 116 w 124"/>
                  <a:gd name="T109" fmla="*/ 8 h 34"/>
                  <a:gd name="T110" fmla="*/ 122 w 124"/>
                  <a:gd name="T111" fmla="*/ 8 h 34"/>
                  <a:gd name="T112" fmla="*/ 124 w 124"/>
                  <a:gd name="T113" fmla="*/ 14 h 34"/>
                  <a:gd name="T114" fmla="*/ 122 w 124"/>
                  <a:gd name="T11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4" h="34">
                    <a:moveTo>
                      <a:pt x="122" y="16"/>
                    </a:moveTo>
                    <a:lnTo>
                      <a:pt x="122" y="16"/>
                    </a:lnTo>
                    <a:lnTo>
                      <a:pt x="118" y="22"/>
                    </a:lnTo>
                    <a:lnTo>
                      <a:pt x="116" y="24"/>
                    </a:lnTo>
                    <a:lnTo>
                      <a:pt x="112" y="22"/>
                    </a:lnTo>
                    <a:lnTo>
                      <a:pt x="112" y="22"/>
                    </a:lnTo>
                    <a:lnTo>
                      <a:pt x="110" y="20"/>
                    </a:lnTo>
                    <a:lnTo>
                      <a:pt x="110" y="20"/>
                    </a:lnTo>
                    <a:lnTo>
                      <a:pt x="108" y="26"/>
                    </a:lnTo>
                    <a:lnTo>
                      <a:pt x="106" y="28"/>
                    </a:lnTo>
                    <a:lnTo>
                      <a:pt x="104" y="28"/>
                    </a:lnTo>
                    <a:lnTo>
                      <a:pt x="100" y="24"/>
                    </a:lnTo>
                    <a:lnTo>
                      <a:pt x="96" y="18"/>
                    </a:lnTo>
                    <a:lnTo>
                      <a:pt x="92" y="18"/>
                    </a:lnTo>
                    <a:lnTo>
                      <a:pt x="90" y="18"/>
                    </a:lnTo>
                    <a:lnTo>
                      <a:pt x="90" y="18"/>
                    </a:lnTo>
                    <a:lnTo>
                      <a:pt x="82" y="24"/>
                    </a:lnTo>
                    <a:lnTo>
                      <a:pt x="80" y="24"/>
                    </a:lnTo>
                    <a:lnTo>
                      <a:pt x="76" y="20"/>
                    </a:lnTo>
                    <a:lnTo>
                      <a:pt x="76" y="20"/>
                    </a:lnTo>
                    <a:lnTo>
                      <a:pt x="74" y="30"/>
                    </a:lnTo>
                    <a:lnTo>
                      <a:pt x="72" y="32"/>
                    </a:lnTo>
                    <a:lnTo>
                      <a:pt x="72" y="30"/>
                    </a:lnTo>
                    <a:lnTo>
                      <a:pt x="72" y="30"/>
                    </a:lnTo>
                    <a:lnTo>
                      <a:pt x="68" y="18"/>
                    </a:lnTo>
                    <a:lnTo>
                      <a:pt x="66" y="18"/>
                    </a:lnTo>
                    <a:lnTo>
                      <a:pt x="64" y="18"/>
                    </a:lnTo>
                    <a:lnTo>
                      <a:pt x="56" y="26"/>
                    </a:lnTo>
                    <a:lnTo>
                      <a:pt x="56" y="26"/>
                    </a:lnTo>
                    <a:lnTo>
                      <a:pt x="54" y="28"/>
                    </a:lnTo>
                    <a:lnTo>
                      <a:pt x="52" y="24"/>
                    </a:lnTo>
                    <a:lnTo>
                      <a:pt x="52" y="24"/>
                    </a:lnTo>
                    <a:lnTo>
                      <a:pt x="52" y="18"/>
                    </a:lnTo>
                    <a:lnTo>
                      <a:pt x="50" y="18"/>
                    </a:lnTo>
                    <a:lnTo>
                      <a:pt x="46" y="22"/>
                    </a:lnTo>
                    <a:lnTo>
                      <a:pt x="46" y="22"/>
                    </a:lnTo>
                    <a:lnTo>
                      <a:pt x="42" y="26"/>
                    </a:lnTo>
                    <a:lnTo>
                      <a:pt x="40" y="24"/>
                    </a:lnTo>
                    <a:lnTo>
                      <a:pt x="38" y="20"/>
                    </a:lnTo>
                    <a:lnTo>
                      <a:pt x="38" y="20"/>
                    </a:lnTo>
                    <a:lnTo>
                      <a:pt x="36" y="16"/>
                    </a:lnTo>
                    <a:lnTo>
                      <a:pt x="34" y="18"/>
                    </a:lnTo>
                    <a:lnTo>
                      <a:pt x="34" y="18"/>
                    </a:lnTo>
                    <a:lnTo>
                      <a:pt x="30" y="24"/>
                    </a:lnTo>
                    <a:lnTo>
                      <a:pt x="24" y="24"/>
                    </a:lnTo>
                    <a:lnTo>
                      <a:pt x="18" y="22"/>
                    </a:lnTo>
                    <a:lnTo>
                      <a:pt x="14" y="18"/>
                    </a:lnTo>
                    <a:lnTo>
                      <a:pt x="14" y="18"/>
                    </a:lnTo>
                    <a:lnTo>
                      <a:pt x="12" y="18"/>
                    </a:lnTo>
                    <a:lnTo>
                      <a:pt x="10" y="18"/>
                    </a:lnTo>
                    <a:lnTo>
                      <a:pt x="8" y="24"/>
                    </a:lnTo>
                    <a:lnTo>
                      <a:pt x="8" y="24"/>
                    </a:lnTo>
                    <a:lnTo>
                      <a:pt x="6" y="32"/>
                    </a:lnTo>
                    <a:lnTo>
                      <a:pt x="4" y="34"/>
                    </a:lnTo>
                    <a:lnTo>
                      <a:pt x="2" y="30"/>
                    </a:lnTo>
                    <a:lnTo>
                      <a:pt x="0" y="24"/>
                    </a:lnTo>
                    <a:lnTo>
                      <a:pt x="0" y="24"/>
                    </a:lnTo>
                    <a:lnTo>
                      <a:pt x="2" y="18"/>
                    </a:lnTo>
                    <a:lnTo>
                      <a:pt x="0" y="12"/>
                    </a:lnTo>
                    <a:lnTo>
                      <a:pt x="0" y="12"/>
                    </a:lnTo>
                    <a:lnTo>
                      <a:pt x="0" y="6"/>
                    </a:lnTo>
                    <a:lnTo>
                      <a:pt x="2" y="4"/>
                    </a:lnTo>
                    <a:lnTo>
                      <a:pt x="2" y="4"/>
                    </a:lnTo>
                    <a:lnTo>
                      <a:pt x="2" y="4"/>
                    </a:lnTo>
                    <a:lnTo>
                      <a:pt x="4" y="6"/>
                    </a:lnTo>
                    <a:lnTo>
                      <a:pt x="6" y="6"/>
                    </a:lnTo>
                    <a:lnTo>
                      <a:pt x="10" y="4"/>
                    </a:lnTo>
                    <a:lnTo>
                      <a:pt x="14" y="0"/>
                    </a:lnTo>
                    <a:lnTo>
                      <a:pt x="18" y="0"/>
                    </a:lnTo>
                    <a:lnTo>
                      <a:pt x="18" y="0"/>
                    </a:lnTo>
                    <a:lnTo>
                      <a:pt x="24" y="0"/>
                    </a:lnTo>
                    <a:lnTo>
                      <a:pt x="28" y="2"/>
                    </a:lnTo>
                    <a:lnTo>
                      <a:pt x="28" y="2"/>
                    </a:lnTo>
                    <a:lnTo>
                      <a:pt x="30" y="4"/>
                    </a:lnTo>
                    <a:lnTo>
                      <a:pt x="32" y="6"/>
                    </a:lnTo>
                    <a:lnTo>
                      <a:pt x="34" y="4"/>
                    </a:lnTo>
                    <a:lnTo>
                      <a:pt x="34" y="4"/>
                    </a:lnTo>
                    <a:lnTo>
                      <a:pt x="38" y="2"/>
                    </a:lnTo>
                    <a:lnTo>
                      <a:pt x="42" y="4"/>
                    </a:lnTo>
                    <a:lnTo>
                      <a:pt x="46" y="6"/>
                    </a:lnTo>
                    <a:lnTo>
                      <a:pt x="50" y="6"/>
                    </a:lnTo>
                    <a:lnTo>
                      <a:pt x="50" y="6"/>
                    </a:lnTo>
                    <a:lnTo>
                      <a:pt x="56" y="0"/>
                    </a:lnTo>
                    <a:lnTo>
                      <a:pt x="60" y="0"/>
                    </a:lnTo>
                    <a:lnTo>
                      <a:pt x="64" y="2"/>
                    </a:lnTo>
                    <a:lnTo>
                      <a:pt x="64" y="2"/>
                    </a:lnTo>
                    <a:lnTo>
                      <a:pt x="70" y="2"/>
                    </a:lnTo>
                    <a:lnTo>
                      <a:pt x="70" y="2"/>
                    </a:lnTo>
                    <a:lnTo>
                      <a:pt x="74" y="4"/>
                    </a:lnTo>
                    <a:lnTo>
                      <a:pt x="80" y="4"/>
                    </a:lnTo>
                    <a:lnTo>
                      <a:pt x="90" y="2"/>
                    </a:lnTo>
                    <a:lnTo>
                      <a:pt x="90" y="2"/>
                    </a:lnTo>
                    <a:lnTo>
                      <a:pt x="92" y="6"/>
                    </a:lnTo>
                    <a:lnTo>
                      <a:pt x="94" y="6"/>
                    </a:lnTo>
                    <a:lnTo>
                      <a:pt x="94" y="6"/>
                    </a:lnTo>
                    <a:lnTo>
                      <a:pt x="96" y="6"/>
                    </a:lnTo>
                    <a:lnTo>
                      <a:pt x="96" y="4"/>
                    </a:lnTo>
                    <a:lnTo>
                      <a:pt x="100" y="2"/>
                    </a:lnTo>
                    <a:lnTo>
                      <a:pt x="102" y="0"/>
                    </a:lnTo>
                    <a:lnTo>
                      <a:pt x="104" y="0"/>
                    </a:lnTo>
                    <a:lnTo>
                      <a:pt x="106" y="2"/>
                    </a:lnTo>
                    <a:lnTo>
                      <a:pt x="106" y="2"/>
                    </a:lnTo>
                    <a:lnTo>
                      <a:pt x="106" y="4"/>
                    </a:lnTo>
                    <a:lnTo>
                      <a:pt x="108" y="6"/>
                    </a:lnTo>
                    <a:lnTo>
                      <a:pt x="108" y="6"/>
                    </a:lnTo>
                    <a:lnTo>
                      <a:pt x="110" y="8"/>
                    </a:lnTo>
                    <a:lnTo>
                      <a:pt x="112" y="8"/>
                    </a:lnTo>
                    <a:lnTo>
                      <a:pt x="114" y="8"/>
                    </a:lnTo>
                    <a:lnTo>
                      <a:pt x="114" y="8"/>
                    </a:lnTo>
                    <a:lnTo>
                      <a:pt x="116" y="8"/>
                    </a:lnTo>
                    <a:lnTo>
                      <a:pt x="120" y="6"/>
                    </a:lnTo>
                    <a:lnTo>
                      <a:pt x="122" y="8"/>
                    </a:lnTo>
                    <a:lnTo>
                      <a:pt x="124" y="14"/>
                    </a:lnTo>
                    <a:lnTo>
                      <a:pt x="124" y="14"/>
                    </a:lnTo>
                    <a:lnTo>
                      <a:pt x="122" y="16"/>
                    </a:lnTo>
                    <a:lnTo>
                      <a:pt x="12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3" name="Freeform 203">
                <a:extLst>
                  <a:ext uri="{FF2B5EF4-FFF2-40B4-BE49-F238E27FC236}">
                    <a16:creationId xmlns:a16="http://schemas.microsoft.com/office/drawing/2014/main" id="{E8E91733-8F0D-3248-036A-BDC7389C5AF9}"/>
                  </a:ext>
                </a:extLst>
              </p:cNvPr>
              <p:cNvSpPr>
                <a:spLocks/>
              </p:cNvSpPr>
              <p:nvPr/>
            </p:nvSpPr>
            <p:spPr bwMode="auto">
              <a:xfrm>
                <a:off x="3948" y="1463"/>
                <a:ext cx="86" cy="26"/>
              </a:xfrm>
              <a:custGeom>
                <a:avLst/>
                <a:gdLst>
                  <a:gd name="T0" fmla="*/ 86 w 86"/>
                  <a:gd name="T1" fmla="*/ 4 h 26"/>
                  <a:gd name="T2" fmla="*/ 78 w 86"/>
                  <a:gd name="T3" fmla="*/ 8 h 26"/>
                  <a:gd name="T4" fmla="*/ 72 w 86"/>
                  <a:gd name="T5" fmla="*/ 10 h 26"/>
                  <a:gd name="T6" fmla="*/ 70 w 86"/>
                  <a:gd name="T7" fmla="*/ 8 h 26"/>
                  <a:gd name="T8" fmla="*/ 70 w 86"/>
                  <a:gd name="T9" fmla="*/ 12 h 26"/>
                  <a:gd name="T10" fmla="*/ 72 w 86"/>
                  <a:gd name="T11" fmla="*/ 22 h 26"/>
                  <a:gd name="T12" fmla="*/ 68 w 86"/>
                  <a:gd name="T13" fmla="*/ 26 h 26"/>
                  <a:gd name="T14" fmla="*/ 68 w 86"/>
                  <a:gd name="T15" fmla="*/ 22 h 26"/>
                  <a:gd name="T16" fmla="*/ 66 w 86"/>
                  <a:gd name="T17" fmla="*/ 18 h 26"/>
                  <a:gd name="T18" fmla="*/ 62 w 86"/>
                  <a:gd name="T19" fmla="*/ 20 h 26"/>
                  <a:gd name="T20" fmla="*/ 52 w 86"/>
                  <a:gd name="T21" fmla="*/ 16 h 26"/>
                  <a:gd name="T22" fmla="*/ 42 w 86"/>
                  <a:gd name="T23" fmla="*/ 12 h 26"/>
                  <a:gd name="T24" fmla="*/ 38 w 86"/>
                  <a:gd name="T25" fmla="*/ 12 h 26"/>
                  <a:gd name="T26" fmla="*/ 34 w 86"/>
                  <a:gd name="T27" fmla="*/ 18 h 26"/>
                  <a:gd name="T28" fmla="*/ 30 w 86"/>
                  <a:gd name="T29" fmla="*/ 18 h 26"/>
                  <a:gd name="T30" fmla="*/ 24 w 86"/>
                  <a:gd name="T31" fmla="*/ 18 h 26"/>
                  <a:gd name="T32" fmla="*/ 20 w 86"/>
                  <a:gd name="T33" fmla="*/ 22 h 26"/>
                  <a:gd name="T34" fmla="*/ 18 w 86"/>
                  <a:gd name="T35" fmla="*/ 22 h 26"/>
                  <a:gd name="T36" fmla="*/ 14 w 86"/>
                  <a:gd name="T37" fmla="*/ 18 h 26"/>
                  <a:gd name="T38" fmla="*/ 0 w 86"/>
                  <a:gd name="T39" fmla="*/ 10 h 26"/>
                  <a:gd name="T40" fmla="*/ 0 w 86"/>
                  <a:gd name="T41" fmla="*/ 6 h 26"/>
                  <a:gd name="T42" fmla="*/ 2 w 86"/>
                  <a:gd name="T43" fmla="*/ 2 h 26"/>
                  <a:gd name="T44" fmla="*/ 4 w 86"/>
                  <a:gd name="T45" fmla="*/ 4 h 26"/>
                  <a:gd name="T46" fmla="*/ 6 w 86"/>
                  <a:gd name="T47" fmla="*/ 4 h 26"/>
                  <a:gd name="T48" fmla="*/ 10 w 86"/>
                  <a:gd name="T49" fmla="*/ 6 h 26"/>
                  <a:gd name="T50" fmla="*/ 12 w 86"/>
                  <a:gd name="T51" fmla="*/ 6 h 26"/>
                  <a:gd name="T52" fmla="*/ 18 w 86"/>
                  <a:gd name="T53" fmla="*/ 14 h 26"/>
                  <a:gd name="T54" fmla="*/ 18 w 86"/>
                  <a:gd name="T55" fmla="*/ 16 h 26"/>
                  <a:gd name="T56" fmla="*/ 20 w 86"/>
                  <a:gd name="T57" fmla="*/ 14 h 26"/>
                  <a:gd name="T58" fmla="*/ 26 w 86"/>
                  <a:gd name="T59" fmla="*/ 2 h 26"/>
                  <a:gd name="T60" fmla="*/ 32 w 86"/>
                  <a:gd name="T61" fmla="*/ 2 h 26"/>
                  <a:gd name="T62" fmla="*/ 36 w 86"/>
                  <a:gd name="T63" fmla="*/ 4 h 26"/>
                  <a:gd name="T64" fmla="*/ 42 w 86"/>
                  <a:gd name="T65" fmla="*/ 0 h 26"/>
                  <a:gd name="T66" fmla="*/ 46 w 86"/>
                  <a:gd name="T67" fmla="*/ 0 h 26"/>
                  <a:gd name="T68" fmla="*/ 64 w 86"/>
                  <a:gd name="T69" fmla="*/ 4 h 26"/>
                  <a:gd name="T70" fmla="*/ 80 w 86"/>
                  <a:gd name="T71" fmla="*/ 0 h 26"/>
                  <a:gd name="T72" fmla="*/ 86 w 86"/>
                  <a:gd name="T73" fmla="*/ 0 h 26"/>
                  <a:gd name="T74" fmla="*/ 86 w 86"/>
                  <a:gd name="T75" fmla="*/ 2 h 26"/>
                  <a:gd name="T76" fmla="*/ 86 w 86"/>
                  <a:gd name="T7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26">
                    <a:moveTo>
                      <a:pt x="86" y="4"/>
                    </a:moveTo>
                    <a:lnTo>
                      <a:pt x="86" y="4"/>
                    </a:lnTo>
                    <a:lnTo>
                      <a:pt x="82" y="4"/>
                    </a:lnTo>
                    <a:lnTo>
                      <a:pt x="78" y="8"/>
                    </a:lnTo>
                    <a:lnTo>
                      <a:pt x="74" y="12"/>
                    </a:lnTo>
                    <a:lnTo>
                      <a:pt x="72" y="10"/>
                    </a:lnTo>
                    <a:lnTo>
                      <a:pt x="70" y="8"/>
                    </a:lnTo>
                    <a:lnTo>
                      <a:pt x="70" y="8"/>
                    </a:lnTo>
                    <a:lnTo>
                      <a:pt x="70" y="10"/>
                    </a:lnTo>
                    <a:lnTo>
                      <a:pt x="70" y="12"/>
                    </a:lnTo>
                    <a:lnTo>
                      <a:pt x="72" y="18"/>
                    </a:lnTo>
                    <a:lnTo>
                      <a:pt x="72" y="22"/>
                    </a:lnTo>
                    <a:lnTo>
                      <a:pt x="72" y="24"/>
                    </a:lnTo>
                    <a:lnTo>
                      <a:pt x="68" y="26"/>
                    </a:lnTo>
                    <a:lnTo>
                      <a:pt x="68" y="26"/>
                    </a:lnTo>
                    <a:lnTo>
                      <a:pt x="68" y="22"/>
                    </a:lnTo>
                    <a:lnTo>
                      <a:pt x="68" y="22"/>
                    </a:lnTo>
                    <a:lnTo>
                      <a:pt x="66" y="18"/>
                    </a:lnTo>
                    <a:lnTo>
                      <a:pt x="66" y="18"/>
                    </a:lnTo>
                    <a:lnTo>
                      <a:pt x="62" y="20"/>
                    </a:lnTo>
                    <a:lnTo>
                      <a:pt x="58" y="20"/>
                    </a:lnTo>
                    <a:lnTo>
                      <a:pt x="52" y="16"/>
                    </a:lnTo>
                    <a:lnTo>
                      <a:pt x="46" y="12"/>
                    </a:lnTo>
                    <a:lnTo>
                      <a:pt x="42" y="12"/>
                    </a:lnTo>
                    <a:lnTo>
                      <a:pt x="38" y="12"/>
                    </a:lnTo>
                    <a:lnTo>
                      <a:pt x="38" y="12"/>
                    </a:lnTo>
                    <a:lnTo>
                      <a:pt x="34" y="18"/>
                    </a:lnTo>
                    <a:lnTo>
                      <a:pt x="34" y="18"/>
                    </a:lnTo>
                    <a:lnTo>
                      <a:pt x="34" y="18"/>
                    </a:lnTo>
                    <a:lnTo>
                      <a:pt x="30" y="18"/>
                    </a:lnTo>
                    <a:lnTo>
                      <a:pt x="28" y="18"/>
                    </a:lnTo>
                    <a:lnTo>
                      <a:pt x="24" y="18"/>
                    </a:lnTo>
                    <a:lnTo>
                      <a:pt x="20" y="22"/>
                    </a:lnTo>
                    <a:lnTo>
                      <a:pt x="20" y="22"/>
                    </a:lnTo>
                    <a:lnTo>
                      <a:pt x="20" y="24"/>
                    </a:lnTo>
                    <a:lnTo>
                      <a:pt x="18" y="22"/>
                    </a:lnTo>
                    <a:lnTo>
                      <a:pt x="14" y="18"/>
                    </a:lnTo>
                    <a:lnTo>
                      <a:pt x="14" y="18"/>
                    </a:lnTo>
                    <a:lnTo>
                      <a:pt x="6" y="12"/>
                    </a:lnTo>
                    <a:lnTo>
                      <a:pt x="0" y="10"/>
                    </a:lnTo>
                    <a:lnTo>
                      <a:pt x="0" y="10"/>
                    </a:lnTo>
                    <a:lnTo>
                      <a:pt x="0" y="6"/>
                    </a:lnTo>
                    <a:lnTo>
                      <a:pt x="0" y="4"/>
                    </a:lnTo>
                    <a:lnTo>
                      <a:pt x="2" y="2"/>
                    </a:lnTo>
                    <a:lnTo>
                      <a:pt x="4" y="4"/>
                    </a:lnTo>
                    <a:lnTo>
                      <a:pt x="4" y="4"/>
                    </a:lnTo>
                    <a:lnTo>
                      <a:pt x="6" y="4"/>
                    </a:lnTo>
                    <a:lnTo>
                      <a:pt x="6" y="4"/>
                    </a:lnTo>
                    <a:lnTo>
                      <a:pt x="8" y="6"/>
                    </a:lnTo>
                    <a:lnTo>
                      <a:pt x="10" y="6"/>
                    </a:lnTo>
                    <a:lnTo>
                      <a:pt x="12" y="6"/>
                    </a:lnTo>
                    <a:lnTo>
                      <a:pt x="12" y="6"/>
                    </a:lnTo>
                    <a:lnTo>
                      <a:pt x="16" y="10"/>
                    </a:lnTo>
                    <a:lnTo>
                      <a:pt x="18" y="14"/>
                    </a:lnTo>
                    <a:lnTo>
                      <a:pt x="18" y="14"/>
                    </a:lnTo>
                    <a:lnTo>
                      <a:pt x="18" y="16"/>
                    </a:lnTo>
                    <a:lnTo>
                      <a:pt x="20" y="14"/>
                    </a:lnTo>
                    <a:lnTo>
                      <a:pt x="20" y="14"/>
                    </a:lnTo>
                    <a:lnTo>
                      <a:pt x="22" y="6"/>
                    </a:lnTo>
                    <a:lnTo>
                      <a:pt x="26" y="2"/>
                    </a:lnTo>
                    <a:lnTo>
                      <a:pt x="28" y="0"/>
                    </a:lnTo>
                    <a:lnTo>
                      <a:pt x="32" y="2"/>
                    </a:lnTo>
                    <a:lnTo>
                      <a:pt x="32" y="2"/>
                    </a:lnTo>
                    <a:lnTo>
                      <a:pt x="36" y="4"/>
                    </a:lnTo>
                    <a:lnTo>
                      <a:pt x="40" y="2"/>
                    </a:lnTo>
                    <a:lnTo>
                      <a:pt x="42" y="0"/>
                    </a:lnTo>
                    <a:lnTo>
                      <a:pt x="46" y="0"/>
                    </a:lnTo>
                    <a:lnTo>
                      <a:pt x="46" y="0"/>
                    </a:lnTo>
                    <a:lnTo>
                      <a:pt x="54" y="4"/>
                    </a:lnTo>
                    <a:lnTo>
                      <a:pt x="64" y="4"/>
                    </a:lnTo>
                    <a:lnTo>
                      <a:pt x="72" y="4"/>
                    </a:lnTo>
                    <a:lnTo>
                      <a:pt x="80" y="0"/>
                    </a:lnTo>
                    <a:lnTo>
                      <a:pt x="80" y="0"/>
                    </a:lnTo>
                    <a:lnTo>
                      <a:pt x="86" y="0"/>
                    </a:lnTo>
                    <a:lnTo>
                      <a:pt x="86" y="0"/>
                    </a:lnTo>
                    <a:lnTo>
                      <a:pt x="86" y="2"/>
                    </a:lnTo>
                    <a:lnTo>
                      <a:pt x="86" y="2"/>
                    </a:lnTo>
                    <a:lnTo>
                      <a:pt x="86" y="4"/>
                    </a:lnTo>
                    <a:lnTo>
                      <a:pt x="8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4" name="Freeform 204">
                <a:extLst>
                  <a:ext uri="{FF2B5EF4-FFF2-40B4-BE49-F238E27FC236}">
                    <a16:creationId xmlns:a16="http://schemas.microsoft.com/office/drawing/2014/main" id="{2E6667E3-0DF9-646F-9062-4A88846DBC32}"/>
                  </a:ext>
                </a:extLst>
              </p:cNvPr>
              <p:cNvSpPr>
                <a:spLocks/>
              </p:cNvSpPr>
              <p:nvPr/>
            </p:nvSpPr>
            <p:spPr bwMode="auto">
              <a:xfrm>
                <a:off x="4050" y="1459"/>
                <a:ext cx="30" cy="14"/>
              </a:xfrm>
              <a:custGeom>
                <a:avLst/>
                <a:gdLst>
                  <a:gd name="T0" fmla="*/ 30 w 30"/>
                  <a:gd name="T1" fmla="*/ 8 h 14"/>
                  <a:gd name="T2" fmla="*/ 30 w 30"/>
                  <a:gd name="T3" fmla="*/ 8 h 14"/>
                  <a:gd name="T4" fmla="*/ 22 w 30"/>
                  <a:gd name="T5" fmla="*/ 12 h 14"/>
                  <a:gd name="T6" fmla="*/ 14 w 30"/>
                  <a:gd name="T7" fmla="*/ 14 h 14"/>
                  <a:gd name="T8" fmla="*/ 8 w 30"/>
                  <a:gd name="T9" fmla="*/ 14 h 14"/>
                  <a:gd name="T10" fmla="*/ 0 w 30"/>
                  <a:gd name="T11" fmla="*/ 10 h 14"/>
                  <a:gd name="T12" fmla="*/ 0 w 30"/>
                  <a:gd name="T13" fmla="*/ 10 h 14"/>
                  <a:gd name="T14" fmla="*/ 2 w 30"/>
                  <a:gd name="T15" fmla="*/ 2 h 14"/>
                  <a:gd name="T16" fmla="*/ 4 w 30"/>
                  <a:gd name="T17" fmla="*/ 0 h 14"/>
                  <a:gd name="T18" fmla="*/ 8 w 30"/>
                  <a:gd name="T19" fmla="*/ 6 h 14"/>
                  <a:gd name="T20" fmla="*/ 8 w 30"/>
                  <a:gd name="T21" fmla="*/ 6 h 14"/>
                  <a:gd name="T22" fmla="*/ 10 w 30"/>
                  <a:gd name="T23" fmla="*/ 10 h 14"/>
                  <a:gd name="T24" fmla="*/ 14 w 30"/>
                  <a:gd name="T25" fmla="*/ 10 h 14"/>
                  <a:gd name="T26" fmla="*/ 16 w 30"/>
                  <a:gd name="T27" fmla="*/ 8 h 14"/>
                  <a:gd name="T28" fmla="*/ 20 w 30"/>
                  <a:gd name="T29" fmla="*/ 6 h 14"/>
                  <a:gd name="T30" fmla="*/ 20 w 30"/>
                  <a:gd name="T31" fmla="*/ 6 h 14"/>
                  <a:gd name="T32" fmla="*/ 24 w 30"/>
                  <a:gd name="T33" fmla="*/ 4 h 14"/>
                  <a:gd name="T34" fmla="*/ 28 w 30"/>
                  <a:gd name="T35" fmla="*/ 4 h 14"/>
                  <a:gd name="T36" fmla="*/ 30 w 30"/>
                  <a:gd name="T37" fmla="*/ 8 h 14"/>
                  <a:gd name="T38" fmla="*/ 30 w 30"/>
                  <a:gd name="T3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4">
                    <a:moveTo>
                      <a:pt x="30" y="8"/>
                    </a:moveTo>
                    <a:lnTo>
                      <a:pt x="30" y="8"/>
                    </a:lnTo>
                    <a:lnTo>
                      <a:pt x="22" y="12"/>
                    </a:lnTo>
                    <a:lnTo>
                      <a:pt x="14" y="14"/>
                    </a:lnTo>
                    <a:lnTo>
                      <a:pt x="8" y="14"/>
                    </a:lnTo>
                    <a:lnTo>
                      <a:pt x="0" y="10"/>
                    </a:lnTo>
                    <a:lnTo>
                      <a:pt x="0" y="10"/>
                    </a:lnTo>
                    <a:lnTo>
                      <a:pt x="2" y="2"/>
                    </a:lnTo>
                    <a:lnTo>
                      <a:pt x="4" y="0"/>
                    </a:lnTo>
                    <a:lnTo>
                      <a:pt x="8" y="6"/>
                    </a:lnTo>
                    <a:lnTo>
                      <a:pt x="8" y="6"/>
                    </a:lnTo>
                    <a:lnTo>
                      <a:pt x="10" y="10"/>
                    </a:lnTo>
                    <a:lnTo>
                      <a:pt x="14" y="10"/>
                    </a:lnTo>
                    <a:lnTo>
                      <a:pt x="16" y="8"/>
                    </a:lnTo>
                    <a:lnTo>
                      <a:pt x="20" y="6"/>
                    </a:lnTo>
                    <a:lnTo>
                      <a:pt x="20" y="6"/>
                    </a:lnTo>
                    <a:lnTo>
                      <a:pt x="24" y="4"/>
                    </a:lnTo>
                    <a:lnTo>
                      <a:pt x="28" y="4"/>
                    </a:lnTo>
                    <a:lnTo>
                      <a:pt x="30" y="8"/>
                    </a:lnTo>
                    <a:lnTo>
                      <a:pt x="3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406">
              <a:extLst>
                <a:ext uri="{FF2B5EF4-FFF2-40B4-BE49-F238E27FC236}">
                  <a16:creationId xmlns:a16="http://schemas.microsoft.com/office/drawing/2014/main" id="{F9627D6C-ACA4-8755-5086-E9D7E2068331}"/>
                </a:ext>
              </a:extLst>
            </p:cNvPr>
            <p:cNvGrpSpPr>
              <a:grpSpLocks/>
            </p:cNvGrpSpPr>
            <p:nvPr/>
          </p:nvGrpSpPr>
          <p:grpSpPr bwMode="auto">
            <a:xfrm>
              <a:off x="1526" y="1451"/>
              <a:ext cx="4710" cy="1420"/>
              <a:chOff x="1526" y="1451"/>
              <a:chExt cx="4710" cy="1420"/>
            </a:xfrm>
            <a:grpFill/>
          </p:grpSpPr>
          <p:sp>
            <p:nvSpPr>
              <p:cNvPr id="3185" name="Freeform 206">
                <a:extLst>
                  <a:ext uri="{FF2B5EF4-FFF2-40B4-BE49-F238E27FC236}">
                    <a16:creationId xmlns:a16="http://schemas.microsoft.com/office/drawing/2014/main" id="{646B7EBB-A224-0D6D-5FAB-2B74BAAC4371}"/>
                  </a:ext>
                </a:extLst>
              </p:cNvPr>
              <p:cNvSpPr>
                <a:spLocks/>
              </p:cNvSpPr>
              <p:nvPr/>
            </p:nvSpPr>
            <p:spPr bwMode="auto">
              <a:xfrm>
                <a:off x="4086" y="1459"/>
                <a:ext cx="20" cy="16"/>
              </a:xfrm>
              <a:custGeom>
                <a:avLst/>
                <a:gdLst>
                  <a:gd name="T0" fmla="*/ 20 w 20"/>
                  <a:gd name="T1" fmla="*/ 8 h 16"/>
                  <a:gd name="T2" fmla="*/ 20 w 20"/>
                  <a:gd name="T3" fmla="*/ 8 h 16"/>
                  <a:gd name="T4" fmla="*/ 16 w 20"/>
                  <a:gd name="T5" fmla="*/ 8 h 16"/>
                  <a:gd name="T6" fmla="*/ 14 w 20"/>
                  <a:gd name="T7" fmla="*/ 10 h 16"/>
                  <a:gd name="T8" fmla="*/ 10 w 20"/>
                  <a:gd name="T9" fmla="*/ 14 h 16"/>
                  <a:gd name="T10" fmla="*/ 6 w 20"/>
                  <a:gd name="T11" fmla="*/ 16 h 16"/>
                  <a:gd name="T12" fmla="*/ 4 w 20"/>
                  <a:gd name="T13" fmla="*/ 16 h 16"/>
                  <a:gd name="T14" fmla="*/ 2 w 20"/>
                  <a:gd name="T15" fmla="*/ 12 h 16"/>
                  <a:gd name="T16" fmla="*/ 0 w 20"/>
                  <a:gd name="T17" fmla="*/ 8 h 16"/>
                  <a:gd name="T18" fmla="*/ 0 w 20"/>
                  <a:gd name="T19" fmla="*/ 8 h 16"/>
                  <a:gd name="T20" fmla="*/ 0 w 20"/>
                  <a:gd name="T21" fmla="*/ 0 h 16"/>
                  <a:gd name="T22" fmla="*/ 2 w 20"/>
                  <a:gd name="T23" fmla="*/ 0 h 16"/>
                  <a:gd name="T24" fmla="*/ 4 w 20"/>
                  <a:gd name="T25" fmla="*/ 0 h 16"/>
                  <a:gd name="T26" fmla="*/ 6 w 20"/>
                  <a:gd name="T27" fmla="*/ 0 h 16"/>
                  <a:gd name="T28" fmla="*/ 6 w 20"/>
                  <a:gd name="T29" fmla="*/ 0 h 16"/>
                  <a:gd name="T30" fmla="*/ 10 w 20"/>
                  <a:gd name="T31" fmla="*/ 6 h 16"/>
                  <a:gd name="T32" fmla="*/ 12 w 20"/>
                  <a:gd name="T33" fmla="*/ 8 h 16"/>
                  <a:gd name="T34" fmla="*/ 14 w 20"/>
                  <a:gd name="T35" fmla="*/ 6 h 16"/>
                  <a:gd name="T36" fmla="*/ 14 w 20"/>
                  <a:gd name="T37" fmla="*/ 6 h 16"/>
                  <a:gd name="T38" fmla="*/ 18 w 20"/>
                  <a:gd name="T39" fmla="*/ 4 h 16"/>
                  <a:gd name="T40" fmla="*/ 18 w 20"/>
                  <a:gd name="T41" fmla="*/ 4 h 16"/>
                  <a:gd name="T42" fmla="*/ 20 w 20"/>
                  <a:gd name="T43" fmla="*/ 8 h 16"/>
                  <a:gd name="T44" fmla="*/ 20 w 20"/>
                  <a:gd name="T4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6">
                    <a:moveTo>
                      <a:pt x="20" y="8"/>
                    </a:moveTo>
                    <a:lnTo>
                      <a:pt x="20" y="8"/>
                    </a:lnTo>
                    <a:lnTo>
                      <a:pt x="16" y="8"/>
                    </a:lnTo>
                    <a:lnTo>
                      <a:pt x="14" y="10"/>
                    </a:lnTo>
                    <a:lnTo>
                      <a:pt x="10" y="14"/>
                    </a:lnTo>
                    <a:lnTo>
                      <a:pt x="6" y="16"/>
                    </a:lnTo>
                    <a:lnTo>
                      <a:pt x="4" y="16"/>
                    </a:lnTo>
                    <a:lnTo>
                      <a:pt x="2" y="12"/>
                    </a:lnTo>
                    <a:lnTo>
                      <a:pt x="0" y="8"/>
                    </a:lnTo>
                    <a:lnTo>
                      <a:pt x="0" y="8"/>
                    </a:lnTo>
                    <a:lnTo>
                      <a:pt x="0" y="0"/>
                    </a:lnTo>
                    <a:lnTo>
                      <a:pt x="2" y="0"/>
                    </a:lnTo>
                    <a:lnTo>
                      <a:pt x="4" y="0"/>
                    </a:lnTo>
                    <a:lnTo>
                      <a:pt x="6" y="0"/>
                    </a:lnTo>
                    <a:lnTo>
                      <a:pt x="6" y="0"/>
                    </a:lnTo>
                    <a:lnTo>
                      <a:pt x="10" y="6"/>
                    </a:lnTo>
                    <a:lnTo>
                      <a:pt x="12" y="8"/>
                    </a:lnTo>
                    <a:lnTo>
                      <a:pt x="14" y="6"/>
                    </a:lnTo>
                    <a:lnTo>
                      <a:pt x="14" y="6"/>
                    </a:lnTo>
                    <a:lnTo>
                      <a:pt x="18" y="4"/>
                    </a:lnTo>
                    <a:lnTo>
                      <a:pt x="18" y="4"/>
                    </a:lnTo>
                    <a:lnTo>
                      <a:pt x="20" y="8"/>
                    </a:lnTo>
                    <a:lnTo>
                      <a:pt x="2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6" name="Freeform 207">
                <a:extLst>
                  <a:ext uri="{FF2B5EF4-FFF2-40B4-BE49-F238E27FC236}">
                    <a16:creationId xmlns:a16="http://schemas.microsoft.com/office/drawing/2014/main" id="{D537D9F1-2E32-4D1C-02E8-0F52ED1886EF}"/>
                  </a:ext>
                </a:extLst>
              </p:cNvPr>
              <p:cNvSpPr>
                <a:spLocks/>
              </p:cNvSpPr>
              <p:nvPr/>
            </p:nvSpPr>
            <p:spPr bwMode="auto">
              <a:xfrm>
                <a:off x="4034" y="1463"/>
                <a:ext cx="10" cy="6"/>
              </a:xfrm>
              <a:custGeom>
                <a:avLst/>
                <a:gdLst>
                  <a:gd name="T0" fmla="*/ 0 w 10"/>
                  <a:gd name="T1" fmla="*/ 4 h 6"/>
                  <a:gd name="T2" fmla="*/ 0 w 10"/>
                  <a:gd name="T3" fmla="*/ 4 h 6"/>
                  <a:gd name="T4" fmla="*/ 0 w 10"/>
                  <a:gd name="T5" fmla="*/ 0 h 6"/>
                  <a:gd name="T6" fmla="*/ 0 w 10"/>
                  <a:gd name="T7" fmla="*/ 0 h 6"/>
                  <a:gd name="T8" fmla="*/ 2 w 10"/>
                  <a:gd name="T9" fmla="*/ 0 h 6"/>
                  <a:gd name="T10" fmla="*/ 6 w 10"/>
                  <a:gd name="T11" fmla="*/ 0 h 6"/>
                  <a:gd name="T12" fmla="*/ 8 w 10"/>
                  <a:gd name="T13" fmla="*/ 0 h 6"/>
                  <a:gd name="T14" fmla="*/ 10 w 10"/>
                  <a:gd name="T15" fmla="*/ 4 h 6"/>
                  <a:gd name="T16" fmla="*/ 10 w 10"/>
                  <a:gd name="T17" fmla="*/ 4 h 6"/>
                  <a:gd name="T18" fmla="*/ 8 w 10"/>
                  <a:gd name="T19" fmla="*/ 6 h 6"/>
                  <a:gd name="T20" fmla="*/ 6 w 10"/>
                  <a:gd name="T21" fmla="*/ 4 h 6"/>
                  <a:gd name="T22" fmla="*/ 2 w 10"/>
                  <a:gd name="T23" fmla="*/ 4 h 6"/>
                  <a:gd name="T24" fmla="*/ 0 w 10"/>
                  <a:gd name="T25" fmla="*/ 4 h 6"/>
                  <a:gd name="T26" fmla="*/ 0 w 10"/>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0" y="4"/>
                    </a:moveTo>
                    <a:lnTo>
                      <a:pt x="0" y="4"/>
                    </a:lnTo>
                    <a:lnTo>
                      <a:pt x="0" y="0"/>
                    </a:lnTo>
                    <a:lnTo>
                      <a:pt x="0" y="0"/>
                    </a:lnTo>
                    <a:lnTo>
                      <a:pt x="2" y="0"/>
                    </a:lnTo>
                    <a:lnTo>
                      <a:pt x="6" y="0"/>
                    </a:lnTo>
                    <a:lnTo>
                      <a:pt x="8" y="0"/>
                    </a:lnTo>
                    <a:lnTo>
                      <a:pt x="10" y="4"/>
                    </a:lnTo>
                    <a:lnTo>
                      <a:pt x="10" y="4"/>
                    </a:lnTo>
                    <a:lnTo>
                      <a:pt x="8" y="6"/>
                    </a:lnTo>
                    <a:lnTo>
                      <a:pt x="6" y="4"/>
                    </a:lnTo>
                    <a:lnTo>
                      <a:pt x="2"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7" name="Freeform 208">
                <a:extLst>
                  <a:ext uri="{FF2B5EF4-FFF2-40B4-BE49-F238E27FC236}">
                    <a16:creationId xmlns:a16="http://schemas.microsoft.com/office/drawing/2014/main" id="{AC5556C8-42F6-D574-A496-E741DA321FB1}"/>
                  </a:ext>
                </a:extLst>
              </p:cNvPr>
              <p:cNvSpPr>
                <a:spLocks/>
              </p:cNvSpPr>
              <p:nvPr/>
            </p:nvSpPr>
            <p:spPr bwMode="auto">
              <a:xfrm>
                <a:off x="2620" y="2835"/>
                <a:ext cx="52" cy="28"/>
              </a:xfrm>
              <a:custGeom>
                <a:avLst/>
                <a:gdLst>
                  <a:gd name="T0" fmla="*/ 48 w 52"/>
                  <a:gd name="T1" fmla="*/ 28 h 28"/>
                  <a:gd name="T2" fmla="*/ 48 w 52"/>
                  <a:gd name="T3" fmla="*/ 28 h 28"/>
                  <a:gd name="T4" fmla="*/ 34 w 52"/>
                  <a:gd name="T5" fmla="*/ 24 h 28"/>
                  <a:gd name="T6" fmla="*/ 20 w 52"/>
                  <a:gd name="T7" fmla="*/ 18 h 28"/>
                  <a:gd name="T8" fmla="*/ 20 w 52"/>
                  <a:gd name="T9" fmla="*/ 18 h 28"/>
                  <a:gd name="T10" fmla="*/ 18 w 52"/>
                  <a:gd name="T11" fmla="*/ 18 h 28"/>
                  <a:gd name="T12" fmla="*/ 16 w 52"/>
                  <a:gd name="T13" fmla="*/ 20 h 28"/>
                  <a:gd name="T14" fmla="*/ 16 w 52"/>
                  <a:gd name="T15" fmla="*/ 20 h 28"/>
                  <a:gd name="T16" fmla="*/ 12 w 52"/>
                  <a:gd name="T17" fmla="*/ 20 h 28"/>
                  <a:gd name="T18" fmla="*/ 8 w 52"/>
                  <a:gd name="T19" fmla="*/ 20 h 28"/>
                  <a:gd name="T20" fmla="*/ 4 w 52"/>
                  <a:gd name="T21" fmla="*/ 18 h 28"/>
                  <a:gd name="T22" fmla="*/ 2 w 52"/>
                  <a:gd name="T23" fmla="*/ 10 h 28"/>
                  <a:gd name="T24" fmla="*/ 2 w 52"/>
                  <a:gd name="T25" fmla="*/ 10 h 28"/>
                  <a:gd name="T26" fmla="*/ 0 w 52"/>
                  <a:gd name="T27" fmla="*/ 10 h 28"/>
                  <a:gd name="T28" fmla="*/ 0 w 52"/>
                  <a:gd name="T29" fmla="*/ 10 h 28"/>
                  <a:gd name="T30" fmla="*/ 0 w 52"/>
                  <a:gd name="T31" fmla="*/ 10 h 28"/>
                  <a:gd name="T32" fmla="*/ 0 w 52"/>
                  <a:gd name="T33" fmla="*/ 4 h 28"/>
                  <a:gd name="T34" fmla="*/ 2 w 52"/>
                  <a:gd name="T35" fmla="*/ 0 h 28"/>
                  <a:gd name="T36" fmla="*/ 4 w 52"/>
                  <a:gd name="T37" fmla="*/ 0 h 28"/>
                  <a:gd name="T38" fmla="*/ 6 w 52"/>
                  <a:gd name="T39" fmla="*/ 2 h 28"/>
                  <a:gd name="T40" fmla="*/ 6 w 52"/>
                  <a:gd name="T41" fmla="*/ 2 h 28"/>
                  <a:gd name="T42" fmla="*/ 10 w 52"/>
                  <a:gd name="T43" fmla="*/ 6 h 28"/>
                  <a:gd name="T44" fmla="*/ 14 w 52"/>
                  <a:gd name="T45" fmla="*/ 6 h 28"/>
                  <a:gd name="T46" fmla="*/ 18 w 52"/>
                  <a:gd name="T47" fmla="*/ 4 h 28"/>
                  <a:gd name="T48" fmla="*/ 22 w 52"/>
                  <a:gd name="T49" fmla="*/ 0 h 28"/>
                  <a:gd name="T50" fmla="*/ 22 w 52"/>
                  <a:gd name="T51" fmla="*/ 0 h 28"/>
                  <a:gd name="T52" fmla="*/ 24 w 52"/>
                  <a:gd name="T53" fmla="*/ 2 h 28"/>
                  <a:gd name="T54" fmla="*/ 26 w 52"/>
                  <a:gd name="T55" fmla="*/ 6 h 28"/>
                  <a:gd name="T56" fmla="*/ 26 w 52"/>
                  <a:gd name="T57" fmla="*/ 6 h 28"/>
                  <a:gd name="T58" fmla="*/ 28 w 52"/>
                  <a:gd name="T59" fmla="*/ 8 h 28"/>
                  <a:gd name="T60" fmla="*/ 28 w 52"/>
                  <a:gd name="T61" fmla="*/ 8 h 28"/>
                  <a:gd name="T62" fmla="*/ 30 w 52"/>
                  <a:gd name="T63" fmla="*/ 12 h 28"/>
                  <a:gd name="T64" fmla="*/ 32 w 52"/>
                  <a:gd name="T65" fmla="*/ 12 h 28"/>
                  <a:gd name="T66" fmla="*/ 32 w 52"/>
                  <a:gd name="T67" fmla="*/ 12 h 28"/>
                  <a:gd name="T68" fmla="*/ 36 w 52"/>
                  <a:gd name="T69" fmla="*/ 10 h 28"/>
                  <a:gd name="T70" fmla="*/ 38 w 52"/>
                  <a:gd name="T71" fmla="*/ 10 h 28"/>
                  <a:gd name="T72" fmla="*/ 42 w 52"/>
                  <a:gd name="T73" fmla="*/ 10 h 28"/>
                  <a:gd name="T74" fmla="*/ 44 w 52"/>
                  <a:gd name="T75" fmla="*/ 8 h 28"/>
                  <a:gd name="T76" fmla="*/ 44 w 52"/>
                  <a:gd name="T77" fmla="*/ 8 h 28"/>
                  <a:gd name="T78" fmla="*/ 46 w 52"/>
                  <a:gd name="T79" fmla="*/ 8 h 28"/>
                  <a:gd name="T80" fmla="*/ 48 w 52"/>
                  <a:gd name="T81" fmla="*/ 10 h 28"/>
                  <a:gd name="T82" fmla="*/ 52 w 52"/>
                  <a:gd name="T83" fmla="*/ 18 h 28"/>
                  <a:gd name="T84" fmla="*/ 52 w 52"/>
                  <a:gd name="T85" fmla="*/ 18 h 28"/>
                  <a:gd name="T86" fmla="*/ 50 w 52"/>
                  <a:gd name="T87" fmla="*/ 26 h 28"/>
                  <a:gd name="T88" fmla="*/ 50 w 52"/>
                  <a:gd name="T89" fmla="*/ 28 h 28"/>
                  <a:gd name="T90" fmla="*/ 48 w 52"/>
                  <a:gd name="T91" fmla="*/ 28 h 28"/>
                  <a:gd name="T92" fmla="*/ 48 w 52"/>
                  <a:gd name="T9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28">
                    <a:moveTo>
                      <a:pt x="48" y="28"/>
                    </a:moveTo>
                    <a:lnTo>
                      <a:pt x="48" y="28"/>
                    </a:lnTo>
                    <a:lnTo>
                      <a:pt x="34" y="24"/>
                    </a:lnTo>
                    <a:lnTo>
                      <a:pt x="20" y="18"/>
                    </a:lnTo>
                    <a:lnTo>
                      <a:pt x="20" y="18"/>
                    </a:lnTo>
                    <a:lnTo>
                      <a:pt x="18" y="18"/>
                    </a:lnTo>
                    <a:lnTo>
                      <a:pt x="16" y="20"/>
                    </a:lnTo>
                    <a:lnTo>
                      <a:pt x="16" y="20"/>
                    </a:lnTo>
                    <a:lnTo>
                      <a:pt x="12" y="20"/>
                    </a:lnTo>
                    <a:lnTo>
                      <a:pt x="8" y="20"/>
                    </a:lnTo>
                    <a:lnTo>
                      <a:pt x="4" y="18"/>
                    </a:lnTo>
                    <a:lnTo>
                      <a:pt x="2" y="10"/>
                    </a:lnTo>
                    <a:lnTo>
                      <a:pt x="2" y="10"/>
                    </a:lnTo>
                    <a:lnTo>
                      <a:pt x="0" y="10"/>
                    </a:lnTo>
                    <a:lnTo>
                      <a:pt x="0" y="10"/>
                    </a:lnTo>
                    <a:lnTo>
                      <a:pt x="0" y="10"/>
                    </a:lnTo>
                    <a:lnTo>
                      <a:pt x="0" y="4"/>
                    </a:lnTo>
                    <a:lnTo>
                      <a:pt x="2" y="0"/>
                    </a:lnTo>
                    <a:lnTo>
                      <a:pt x="4" y="0"/>
                    </a:lnTo>
                    <a:lnTo>
                      <a:pt x="6" y="2"/>
                    </a:lnTo>
                    <a:lnTo>
                      <a:pt x="6" y="2"/>
                    </a:lnTo>
                    <a:lnTo>
                      <a:pt x="10" y="6"/>
                    </a:lnTo>
                    <a:lnTo>
                      <a:pt x="14" y="6"/>
                    </a:lnTo>
                    <a:lnTo>
                      <a:pt x="18" y="4"/>
                    </a:lnTo>
                    <a:lnTo>
                      <a:pt x="22" y="0"/>
                    </a:lnTo>
                    <a:lnTo>
                      <a:pt x="22" y="0"/>
                    </a:lnTo>
                    <a:lnTo>
                      <a:pt x="24" y="2"/>
                    </a:lnTo>
                    <a:lnTo>
                      <a:pt x="26" y="6"/>
                    </a:lnTo>
                    <a:lnTo>
                      <a:pt x="26" y="6"/>
                    </a:lnTo>
                    <a:lnTo>
                      <a:pt x="28" y="8"/>
                    </a:lnTo>
                    <a:lnTo>
                      <a:pt x="28" y="8"/>
                    </a:lnTo>
                    <a:lnTo>
                      <a:pt x="30" y="12"/>
                    </a:lnTo>
                    <a:lnTo>
                      <a:pt x="32" y="12"/>
                    </a:lnTo>
                    <a:lnTo>
                      <a:pt x="32" y="12"/>
                    </a:lnTo>
                    <a:lnTo>
                      <a:pt x="36" y="10"/>
                    </a:lnTo>
                    <a:lnTo>
                      <a:pt x="38" y="10"/>
                    </a:lnTo>
                    <a:lnTo>
                      <a:pt x="42" y="10"/>
                    </a:lnTo>
                    <a:lnTo>
                      <a:pt x="44" y="8"/>
                    </a:lnTo>
                    <a:lnTo>
                      <a:pt x="44" y="8"/>
                    </a:lnTo>
                    <a:lnTo>
                      <a:pt x="46" y="8"/>
                    </a:lnTo>
                    <a:lnTo>
                      <a:pt x="48" y="10"/>
                    </a:lnTo>
                    <a:lnTo>
                      <a:pt x="52" y="18"/>
                    </a:lnTo>
                    <a:lnTo>
                      <a:pt x="52" y="18"/>
                    </a:lnTo>
                    <a:lnTo>
                      <a:pt x="50" y="26"/>
                    </a:lnTo>
                    <a:lnTo>
                      <a:pt x="50" y="28"/>
                    </a:lnTo>
                    <a:lnTo>
                      <a:pt x="48" y="28"/>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8" name="Freeform 209">
                <a:extLst>
                  <a:ext uri="{FF2B5EF4-FFF2-40B4-BE49-F238E27FC236}">
                    <a16:creationId xmlns:a16="http://schemas.microsoft.com/office/drawing/2014/main" id="{4B58DF5D-C3F7-A449-2C16-8E53BF9B1EC1}"/>
                  </a:ext>
                </a:extLst>
              </p:cNvPr>
              <p:cNvSpPr>
                <a:spLocks/>
              </p:cNvSpPr>
              <p:nvPr/>
            </p:nvSpPr>
            <p:spPr bwMode="auto">
              <a:xfrm>
                <a:off x="2592" y="2839"/>
                <a:ext cx="30" cy="28"/>
              </a:xfrm>
              <a:custGeom>
                <a:avLst/>
                <a:gdLst>
                  <a:gd name="T0" fmla="*/ 28 w 30"/>
                  <a:gd name="T1" fmla="*/ 6 h 28"/>
                  <a:gd name="T2" fmla="*/ 28 w 30"/>
                  <a:gd name="T3" fmla="*/ 6 h 28"/>
                  <a:gd name="T4" fmla="*/ 30 w 30"/>
                  <a:gd name="T5" fmla="*/ 6 h 28"/>
                  <a:gd name="T6" fmla="*/ 30 w 30"/>
                  <a:gd name="T7" fmla="*/ 6 h 28"/>
                  <a:gd name="T8" fmla="*/ 26 w 30"/>
                  <a:gd name="T9" fmla="*/ 14 h 28"/>
                  <a:gd name="T10" fmla="*/ 24 w 30"/>
                  <a:gd name="T11" fmla="*/ 16 h 28"/>
                  <a:gd name="T12" fmla="*/ 16 w 30"/>
                  <a:gd name="T13" fmla="*/ 18 h 28"/>
                  <a:gd name="T14" fmla="*/ 16 w 30"/>
                  <a:gd name="T15" fmla="*/ 18 h 28"/>
                  <a:gd name="T16" fmla="*/ 16 w 30"/>
                  <a:gd name="T17" fmla="*/ 16 h 28"/>
                  <a:gd name="T18" fmla="*/ 16 w 30"/>
                  <a:gd name="T19" fmla="*/ 16 h 28"/>
                  <a:gd name="T20" fmla="*/ 16 w 30"/>
                  <a:gd name="T21" fmla="*/ 16 h 28"/>
                  <a:gd name="T22" fmla="*/ 8 w 30"/>
                  <a:gd name="T23" fmla="*/ 24 h 28"/>
                  <a:gd name="T24" fmla="*/ 6 w 30"/>
                  <a:gd name="T25" fmla="*/ 26 h 28"/>
                  <a:gd name="T26" fmla="*/ 2 w 30"/>
                  <a:gd name="T27" fmla="*/ 28 h 28"/>
                  <a:gd name="T28" fmla="*/ 2 w 30"/>
                  <a:gd name="T29" fmla="*/ 28 h 28"/>
                  <a:gd name="T30" fmla="*/ 2 w 30"/>
                  <a:gd name="T31" fmla="*/ 28 h 28"/>
                  <a:gd name="T32" fmla="*/ 0 w 30"/>
                  <a:gd name="T33" fmla="*/ 22 h 28"/>
                  <a:gd name="T34" fmla="*/ 0 w 30"/>
                  <a:gd name="T35" fmla="*/ 16 h 28"/>
                  <a:gd name="T36" fmla="*/ 0 w 30"/>
                  <a:gd name="T37" fmla="*/ 16 h 28"/>
                  <a:gd name="T38" fmla="*/ 4 w 30"/>
                  <a:gd name="T39" fmla="*/ 10 h 28"/>
                  <a:gd name="T40" fmla="*/ 8 w 30"/>
                  <a:gd name="T41" fmla="*/ 8 h 28"/>
                  <a:gd name="T42" fmla="*/ 12 w 30"/>
                  <a:gd name="T43" fmla="*/ 6 h 28"/>
                  <a:gd name="T44" fmla="*/ 14 w 30"/>
                  <a:gd name="T45" fmla="*/ 0 h 28"/>
                  <a:gd name="T46" fmla="*/ 14 w 30"/>
                  <a:gd name="T47" fmla="*/ 0 h 28"/>
                  <a:gd name="T48" fmla="*/ 22 w 30"/>
                  <a:gd name="T49" fmla="*/ 4 h 28"/>
                  <a:gd name="T50" fmla="*/ 28 w 30"/>
                  <a:gd name="T51" fmla="*/ 6 h 28"/>
                  <a:gd name="T52" fmla="*/ 28 w 30"/>
                  <a:gd name="T5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8">
                    <a:moveTo>
                      <a:pt x="28" y="6"/>
                    </a:moveTo>
                    <a:lnTo>
                      <a:pt x="28" y="6"/>
                    </a:lnTo>
                    <a:lnTo>
                      <a:pt x="30" y="6"/>
                    </a:lnTo>
                    <a:lnTo>
                      <a:pt x="30" y="6"/>
                    </a:lnTo>
                    <a:lnTo>
                      <a:pt x="26" y="14"/>
                    </a:lnTo>
                    <a:lnTo>
                      <a:pt x="24" y="16"/>
                    </a:lnTo>
                    <a:lnTo>
                      <a:pt x="16" y="18"/>
                    </a:lnTo>
                    <a:lnTo>
                      <a:pt x="16" y="18"/>
                    </a:lnTo>
                    <a:lnTo>
                      <a:pt x="16" y="16"/>
                    </a:lnTo>
                    <a:lnTo>
                      <a:pt x="16" y="16"/>
                    </a:lnTo>
                    <a:lnTo>
                      <a:pt x="16" y="16"/>
                    </a:lnTo>
                    <a:lnTo>
                      <a:pt x="8" y="24"/>
                    </a:lnTo>
                    <a:lnTo>
                      <a:pt x="6" y="26"/>
                    </a:lnTo>
                    <a:lnTo>
                      <a:pt x="2" y="28"/>
                    </a:lnTo>
                    <a:lnTo>
                      <a:pt x="2" y="28"/>
                    </a:lnTo>
                    <a:lnTo>
                      <a:pt x="2" y="28"/>
                    </a:lnTo>
                    <a:lnTo>
                      <a:pt x="0" y="22"/>
                    </a:lnTo>
                    <a:lnTo>
                      <a:pt x="0" y="16"/>
                    </a:lnTo>
                    <a:lnTo>
                      <a:pt x="0" y="16"/>
                    </a:lnTo>
                    <a:lnTo>
                      <a:pt x="4" y="10"/>
                    </a:lnTo>
                    <a:lnTo>
                      <a:pt x="8" y="8"/>
                    </a:lnTo>
                    <a:lnTo>
                      <a:pt x="12" y="6"/>
                    </a:lnTo>
                    <a:lnTo>
                      <a:pt x="14" y="0"/>
                    </a:lnTo>
                    <a:lnTo>
                      <a:pt x="14" y="0"/>
                    </a:lnTo>
                    <a:lnTo>
                      <a:pt x="22" y="4"/>
                    </a:lnTo>
                    <a:lnTo>
                      <a:pt x="28" y="6"/>
                    </a:lnTo>
                    <a:lnTo>
                      <a:pt x="2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9" name="Freeform 210">
                <a:extLst>
                  <a:ext uri="{FF2B5EF4-FFF2-40B4-BE49-F238E27FC236}">
                    <a16:creationId xmlns:a16="http://schemas.microsoft.com/office/drawing/2014/main" id="{8796F5B4-01B1-344B-0AAF-CAA528DA6027}"/>
                  </a:ext>
                </a:extLst>
              </p:cNvPr>
              <p:cNvSpPr>
                <a:spLocks/>
              </p:cNvSpPr>
              <p:nvPr/>
            </p:nvSpPr>
            <p:spPr bwMode="auto">
              <a:xfrm>
                <a:off x="2668" y="2845"/>
                <a:ext cx="12" cy="22"/>
              </a:xfrm>
              <a:custGeom>
                <a:avLst/>
                <a:gdLst>
                  <a:gd name="T0" fmla="*/ 0 w 12"/>
                  <a:gd name="T1" fmla="*/ 18 h 22"/>
                  <a:gd name="T2" fmla="*/ 0 w 12"/>
                  <a:gd name="T3" fmla="*/ 18 h 22"/>
                  <a:gd name="T4" fmla="*/ 2 w 12"/>
                  <a:gd name="T5" fmla="*/ 14 h 22"/>
                  <a:gd name="T6" fmla="*/ 2 w 12"/>
                  <a:gd name="T7" fmla="*/ 6 h 22"/>
                  <a:gd name="T8" fmla="*/ 2 w 12"/>
                  <a:gd name="T9" fmla="*/ 6 h 22"/>
                  <a:gd name="T10" fmla="*/ 4 w 12"/>
                  <a:gd name="T11" fmla="*/ 2 h 22"/>
                  <a:gd name="T12" fmla="*/ 4 w 12"/>
                  <a:gd name="T13" fmla="*/ 0 h 22"/>
                  <a:gd name="T14" fmla="*/ 4 w 12"/>
                  <a:gd name="T15" fmla="*/ 0 h 22"/>
                  <a:gd name="T16" fmla="*/ 10 w 12"/>
                  <a:gd name="T17" fmla="*/ 4 h 22"/>
                  <a:gd name="T18" fmla="*/ 12 w 12"/>
                  <a:gd name="T19" fmla="*/ 10 h 22"/>
                  <a:gd name="T20" fmla="*/ 12 w 12"/>
                  <a:gd name="T21" fmla="*/ 10 h 22"/>
                  <a:gd name="T22" fmla="*/ 12 w 12"/>
                  <a:gd name="T23" fmla="*/ 16 h 22"/>
                  <a:gd name="T24" fmla="*/ 12 w 12"/>
                  <a:gd name="T25" fmla="*/ 22 h 22"/>
                  <a:gd name="T26" fmla="*/ 12 w 12"/>
                  <a:gd name="T27" fmla="*/ 22 h 22"/>
                  <a:gd name="T28" fmla="*/ 8 w 12"/>
                  <a:gd name="T29" fmla="*/ 20 h 22"/>
                  <a:gd name="T30" fmla="*/ 6 w 12"/>
                  <a:gd name="T31" fmla="*/ 20 h 22"/>
                  <a:gd name="T32" fmla="*/ 2 w 12"/>
                  <a:gd name="T33" fmla="*/ 20 h 22"/>
                  <a:gd name="T34" fmla="*/ 0 w 12"/>
                  <a:gd name="T35" fmla="*/ 18 h 22"/>
                  <a:gd name="T36" fmla="*/ 0 w 12"/>
                  <a:gd name="T3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2">
                    <a:moveTo>
                      <a:pt x="0" y="18"/>
                    </a:moveTo>
                    <a:lnTo>
                      <a:pt x="0" y="18"/>
                    </a:lnTo>
                    <a:lnTo>
                      <a:pt x="2" y="14"/>
                    </a:lnTo>
                    <a:lnTo>
                      <a:pt x="2" y="6"/>
                    </a:lnTo>
                    <a:lnTo>
                      <a:pt x="2" y="6"/>
                    </a:lnTo>
                    <a:lnTo>
                      <a:pt x="4" y="2"/>
                    </a:lnTo>
                    <a:lnTo>
                      <a:pt x="4" y="0"/>
                    </a:lnTo>
                    <a:lnTo>
                      <a:pt x="4" y="0"/>
                    </a:lnTo>
                    <a:lnTo>
                      <a:pt x="10" y="4"/>
                    </a:lnTo>
                    <a:lnTo>
                      <a:pt x="12" y="10"/>
                    </a:lnTo>
                    <a:lnTo>
                      <a:pt x="12" y="10"/>
                    </a:lnTo>
                    <a:lnTo>
                      <a:pt x="12" y="16"/>
                    </a:lnTo>
                    <a:lnTo>
                      <a:pt x="12" y="22"/>
                    </a:lnTo>
                    <a:lnTo>
                      <a:pt x="12" y="22"/>
                    </a:lnTo>
                    <a:lnTo>
                      <a:pt x="8" y="20"/>
                    </a:lnTo>
                    <a:lnTo>
                      <a:pt x="6" y="20"/>
                    </a:lnTo>
                    <a:lnTo>
                      <a:pt x="2"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0" name="Freeform 211">
                <a:extLst>
                  <a:ext uri="{FF2B5EF4-FFF2-40B4-BE49-F238E27FC236}">
                    <a16:creationId xmlns:a16="http://schemas.microsoft.com/office/drawing/2014/main" id="{58707F66-FBC2-2E8D-14B4-35EED52F098F}"/>
                  </a:ext>
                </a:extLst>
              </p:cNvPr>
              <p:cNvSpPr>
                <a:spLocks/>
              </p:cNvSpPr>
              <p:nvPr/>
            </p:nvSpPr>
            <p:spPr bwMode="auto">
              <a:xfrm>
                <a:off x="3780" y="1463"/>
                <a:ext cx="10" cy="8"/>
              </a:xfrm>
              <a:custGeom>
                <a:avLst/>
                <a:gdLst>
                  <a:gd name="T0" fmla="*/ 10 w 10"/>
                  <a:gd name="T1" fmla="*/ 0 h 8"/>
                  <a:gd name="T2" fmla="*/ 10 w 10"/>
                  <a:gd name="T3" fmla="*/ 0 h 8"/>
                  <a:gd name="T4" fmla="*/ 8 w 10"/>
                  <a:gd name="T5" fmla="*/ 6 h 8"/>
                  <a:gd name="T6" fmla="*/ 4 w 10"/>
                  <a:gd name="T7" fmla="*/ 8 h 8"/>
                  <a:gd name="T8" fmla="*/ 2 w 10"/>
                  <a:gd name="T9" fmla="*/ 6 h 8"/>
                  <a:gd name="T10" fmla="*/ 0 w 10"/>
                  <a:gd name="T11" fmla="*/ 4 h 8"/>
                  <a:gd name="T12" fmla="*/ 0 w 10"/>
                  <a:gd name="T13" fmla="*/ 4 h 8"/>
                  <a:gd name="T14" fmla="*/ 2 w 10"/>
                  <a:gd name="T15" fmla="*/ 0 h 8"/>
                  <a:gd name="T16" fmla="*/ 4 w 10"/>
                  <a:gd name="T17" fmla="*/ 0 h 8"/>
                  <a:gd name="T18" fmla="*/ 10 w 10"/>
                  <a:gd name="T19" fmla="*/ 0 h 8"/>
                  <a:gd name="T20" fmla="*/ 10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0" y="0"/>
                    </a:moveTo>
                    <a:lnTo>
                      <a:pt x="10" y="0"/>
                    </a:lnTo>
                    <a:lnTo>
                      <a:pt x="8" y="6"/>
                    </a:lnTo>
                    <a:lnTo>
                      <a:pt x="4" y="8"/>
                    </a:lnTo>
                    <a:lnTo>
                      <a:pt x="2" y="6"/>
                    </a:lnTo>
                    <a:lnTo>
                      <a:pt x="0" y="4"/>
                    </a:lnTo>
                    <a:lnTo>
                      <a:pt x="0" y="4"/>
                    </a:lnTo>
                    <a:lnTo>
                      <a:pt x="2" y="0"/>
                    </a:lnTo>
                    <a:lnTo>
                      <a:pt x="4"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1" name="Freeform 212">
                <a:extLst>
                  <a:ext uri="{FF2B5EF4-FFF2-40B4-BE49-F238E27FC236}">
                    <a16:creationId xmlns:a16="http://schemas.microsoft.com/office/drawing/2014/main" id="{F1782606-F105-AA29-EC17-E54B0667EB37}"/>
                  </a:ext>
                </a:extLst>
              </p:cNvPr>
              <p:cNvSpPr>
                <a:spLocks/>
              </p:cNvSpPr>
              <p:nvPr/>
            </p:nvSpPr>
            <p:spPr bwMode="auto">
              <a:xfrm>
                <a:off x="4138" y="1469"/>
                <a:ext cx="38" cy="28"/>
              </a:xfrm>
              <a:custGeom>
                <a:avLst/>
                <a:gdLst>
                  <a:gd name="T0" fmla="*/ 38 w 38"/>
                  <a:gd name="T1" fmla="*/ 12 h 28"/>
                  <a:gd name="T2" fmla="*/ 38 w 38"/>
                  <a:gd name="T3" fmla="*/ 12 h 28"/>
                  <a:gd name="T4" fmla="*/ 36 w 38"/>
                  <a:gd name="T5" fmla="*/ 20 h 28"/>
                  <a:gd name="T6" fmla="*/ 32 w 38"/>
                  <a:gd name="T7" fmla="*/ 24 h 28"/>
                  <a:gd name="T8" fmla="*/ 28 w 38"/>
                  <a:gd name="T9" fmla="*/ 24 h 28"/>
                  <a:gd name="T10" fmla="*/ 24 w 38"/>
                  <a:gd name="T11" fmla="*/ 20 h 28"/>
                  <a:gd name="T12" fmla="*/ 24 w 38"/>
                  <a:gd name="T13" fmla="*/ 20 h 28"/>
                  <a:gd name="T14" fmla="*/ 20 w 38"/>
                  <a:gd name="T15" fmla="*/ 18 h 28"/>
                  <a:gd name="T16" fmla="*/ 16 w 38"/>
                  <a:gd name="T17" fmla="*/ 16 h 28"/>
                  <a:gd name="T18" fmla="*/ 14 w 38"/>
                  <a:gd name="T19" fmla="*/ 16 h 28"/>
                  <a:gd name="T20" fmla="*/ 12 w 38"/>
                  <a:gd name="T21" fmla="*/ 16 h 28"/>
                  <a:gd name="T22" fmla="*/ 8 w 38"/>
                  <a:gd name="T23" fmla="*/ 24 h 28"/>
                  <a:gd name="T24" fmla="*/ 8 w 38"/>
                  <a:gd name="T25" fmla="*/ 24 h 28"/>
                  <a:gd name="T26" fmla="*/ 6 w 38"/>
                  <a:gd name="T27" fmla="*/ 28 h 28"/>
                  <a:gd name="T28" fmla="*/ 4 w 38"/>
                  <a:gd name="T29" fmla="*/ 26 h 28"/>
                  <a:gd name="T30" fmla="*/ 0 w 38"/>
                  <a:gd name="T31" fmla="*/ 12 h 28"/>
                  <a:gd name="T32" fmla="*/ 0 w 38"/>
                  <a:gd name="T33" fmla="*/ 12 h 28"/>
                  <a:gd name="T34" fmla="*/ 0 w 38"/>
                  <a:gd name="T35" fmla="*/ 12 h 28"/>
                  <a:gd name="T36" fmla="*/ 8 w 38"/>
                  <a:gd name="T37" fmla="*/ 6 h 28"/>
                  <a:gd name="T38" fmla="*/ 10 w 38"/>
                  <a:gd name="T39" fmla="*/ 4 h 28"/>
                  <a:gd name="T40" fmla="*/ 14 w 38"/>
                  <a:gd name="T41" fmla="*/ 4 h 28"/>
                  <a:gd name="T42" fmla="*/ 14 w 38"/>
                  <a:gd name="T43" fmla="*/ 4 h 28"/>
                  <a:gd name="T44" fmla="*/ 18 w 38"/>
                  <a:gd name="T45" fmla="*/ 4 h 28"/>
                  <a:gd name="T46" fmla="*/ 20 w 38"/>
                  <a:gd name="T47" fmla="*/ 4 h 28"/>
                  <a:gd name="T48" fmla="*/ 22 w 38"/>
                  <a:gd name="T49" fmla="*/ 4 h 28"/>
                  <a:gd name="T50" fmla="*/ 26 w 38"/>
                  <a:gd name="T51" fmla="*/ 2 h 28"/>
                  <a:gd name="T52" fmla="*/ 26 w 38"/>
                  <a:gd name="T53" fmla="*/ 2 h 28"/>
                  <a:gd name="T54" fmla="*/ 28 w 38"/>
                  <a:gd name="T55" fmla="*/ 0 h 28"/>
                  <a:gd name="T56" fmla="*/ 28 w 38"/>
                  <a:gd name="T57" fmla="*/ 0 h 28"/>
                  <a:gd name="T58" fmla="*/ 32 w 38"/>
                  <a:gd name="T59" fmla="*/ 4 h 28"/>
                  <a:gd name="T60" fmla="*/ 34 w 38"/>
                  <a:gd name="T61" fmla="*/ 4 h 28"/>
                  <a:gd name="T62" fmla="*/ 36 w 38"/>
                  <a:gd name="T63" fmla="*/ 6 h 28"/>
                  <a:gd name="T64" fmla="*/ 38 w 38"/>
                  <a:gd name="T65" fmla="*/ 10 h 28"/>
                  <a:gd name="T66" fmla="*/ 38 w 38"/>
                  <a:gd name="T67" fmla="*/ 10 h 28"/>
                  <a:gd name="T68" fmla="*/ 38 w 38"/>
                  <a:gd name="T69" fmla="*/ 12 h 28"/>
                  <a:gd name="T70" fmla="*/ 38 w 38"/>
                  <a:gd name="T7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28">
                    <a:moveTo>
                      <a:pt x="38" y="12"/>
                    </a:moveTo>
                    <a:lnTo>
                      <a:pt x="38" y="12"/>
                    </a:lnTo>
                    <a:lnTo>
                      <a:pt x="36" y="20"/>
                    </a:lnTo>
                    <a:lnTo>
                      <a:pt x="32" y="24"/>
                    </a:lnTo>
                    <a:lnTo>
                      <a:pt x="28" y="24"/>
                    </a:lnTo>
                    <a:lnTo>
                      <a:pt x="24" y="20"/>
                    </a:lnTo>
                    <a:lnTo>
                      <a:pt x="24" y="20"/>
                    </a:lnTo>
                    <a:lnTo>
                      <a:pt x="20" y="18"/>
                    </a:lnTo>
                    <a:lnTo>
                      <a:pt x="16" y="16"/>
                    </a:lnTo>
                    <a:lnTo>
                      <a:pt x="14" y="16"/>
                    </a:lnTo>
                    <a:lnTo>
                      <a:pt x="12" y="16"/>
                    </a:lnTo>
                    <a:lnTo>
                      <a:pt x="8" y="24"/>
                    </a:lnTo>
                    <a:lnTo>
                      <a:pt x="8" y="24"/>
                    </a:lnTo>
                    <a:lnTo>
                      <a:pt x="6" y="28"/>
                    </a:lnTo>
                    <a:lnTo>
                      <a:pt x="4" y="26"/>
                    </a:lnTo>
                    <a:lnTo>
                      <a:pt x="0" y="12"/>
                    </a:lnTo>
                    <a:lnTo>
                      <a:pt x="0" y="12"/>
                    </a:lnTo>
                    <a:lnTo>
                      <a:pt x="0" y="12"/>
                    </a:lnTo>
                    <a:lnTo>
                      <a:pt x="8" y="6"/>
                    </a:lnTo>
                    <a:lnTo>
                      <a:pt x="10" y="4"/>
                    </a:lnTo>
                    <a:lnTo>
                      <a:pt x="14" y="4"/>
                    </a:lnTo>
                    <a:lnTo>
                      <a:pt x="14" y="4"/>
                    </a:lnTo>
                    <a:lnTo>
                      <a:pt x="18" y="4"/>
                    </a:lnTo>
                    <a:lnTo>
                      <a:pt x="20" y="4"/>
                    </a:lnTo>
                    <a:lnTo>
                      <a:pt x="22" y="4"/>
                    </a:lnTo>
                    <a:lnTo>
                      <a:pt x="26" y="2"/>
                    </a:lnTo>
                    <a:lnTo>
                      <a:pt x="26" y="2"/>
                    </a:lnTo>
                    <a:lnTo>
                      <a:pt x="28" y="0"/>
                    </a:lnTo>
                    <a:lnTo>
                      <a:pt x="28" y="0"/>
                    </a:lnTo>
                    <a:lnTo>
                      <a:pt x="32" y="4"/>
                    </a:lnTo>
                    <a:lnTo>
                      <a:pt x="34" y="4"/>
                    </a:lnTo>
                    <a:lnTo>
                      <a:pt x="36" y="6"/>
                    </a:lnTo>
                    <a:lnTo>
                      <a:pt x="38" y="10"/>
                    </a:lnTo>
                    <a:lnTo>
                      <a:pt x="38" y="10"/>
                    </a:lnTo>
                    <a:lnTo>
                      <a:pt x="38" y="12"/>
                    </a:lnTo>
                    <a:lnTo>
                      <a:pt x="3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2" name="Freeform 213">
                <a:extLst>
                  <a:ext uri="{FF2B5EF4-FFF2-40B4-BE49-F238E27FC236}">
                    <a16:creationId xmlns:a16="http://schemas.microsoft.com/office/drawing/2014/main" id="{3EA3F15C-A806-C3EF-2126-77E2E290312A}"/>
                  </a:ext>
                </a:extLst>
              </p:cNvPr>
              <p:cNvSpPr>
                <a:spLocks/>
              </p:cNvSpPr>
              <p:nvPr/>
            </p:nvSpPr>
            <p:spPr bwMode="auto">
              <a:xfrm>
                <a:off x="4176" y="1469"/>
                <a:ext cx="42" cy="24"/>
              </a:xfrm>
              <a:custGeom>
                <a:avLst/>
                <a:gdLst>
                  <a:gd name="T0" fmla="*/ 42 w 42"/>
                  <a:gd name="T1" fmla="*/ 16 h 24"/>
                  <a:gd name="T2" fmla="*/ 42 w 42"/>
                  <a:gd name="T3" fmla="*/ 16 h 24"/>
                  <a:gd name="T4" fmla="*/ 38 w 42"/>
                  <a:gd name="T5" fmla="*/ 14 h 24"/>
                  <a:gd name="T6" fmla="*/ 36 w 42"/>
                  <a:gd name="T7" fmla="*/ 14 h 24"/>
                  <a:gd name="T8" fmla="*/ 30 w 42"/>
                  <a:gd name="T9" fmla="*/ 14 h 24"/>
                  <a:gd name="T10" fmla="*/ 26 w 42"/>
                  <a:gd name="T11" fmla="*/ 16 h 24"/>
                  <a:gd name="T12" fmla="*/ 22 w 42"/>
                  <a:gd name="T13" fmla="*/ 16 h 24"/>
                  <a:gd name="T14" fmla="*/ 20 w 42"/>
                  <a:gd name="T15" fmla="*/ 14 h 24"/>
                  <a:gd name="T16" fmla="*/ 20 w 42"/>
                  <a:gd name="T17" fmla="*/ 14 h 24"/>
                  <a:gd name="T18" fmla="*/ 18 w 42"/>
                  <a:gd name="T19" fmla="*/ 14 h 24"/>
                  <a:gd name="T20" fmla="*/ 18 w 42"/>
                  <a:gd name="T21" fmla="*/ 16 h 24"/>
                  <a:gd name="T22" fmla="*/ 18 w 42"/>
                  <a:gd name="T23" fmla="*/ 16 h 24"/>
                  <a:gd name="T24" fmla="*/ 14 w 42"/>
                  <a:gd name="T25" fmla="*/ 24 h 24"/>
                  <a:gd name="T26" fmla="*/ 10 w 42"/>
                  <a:gd name="T27" fmla="*/ 24 h 24"/>
                  <a:gd name="T28" fmla="*/ 8 w 42"/>
                  <a:gd name="T29" fmla="*/ 24 h 24"/>
                  <a:gd name="T30" fmla="*/ 4 w 42"/>
                  <a:gd name="T31" fmla="*/ 20 h 24"/>
                  <a:gd name="T32" fmla="*/ 0 w 42"/>
                  <a:gd name="T33" fmla="*/ 12 h 24"/>
                  <a:gd name="T34" fmla="*/ 0 w 42"/>
                  <a:gd name="T35" fmla="*/ 12 h 24"/>
                  <a:gd name="T36" fmla="*/ 0 w 42"/>
                  <a:gd name="T37" fmla="*/ 12 h 24"/>
                  <a:gd name="T38" fmla="*/ 0 w 42"/>
                  <a:gd name="T39" fmla="*/ 12 h 24"/>
                  <a:gd name="T40" fmla="*/ 4 w 42"/>
                  <a:gd name="T41" fmla="*/ 6 h 24"/>
                  <a:gd name="T42" fmla="*/ 4 w 42"/>
                  <a:gd name="T43" fmla="*/ 6 h 24"/>
                  <a:gd name="T44" fmla="*/ 6 w 42"/>
                  <a:gd name="T45" fmla="*/ 8 h 24"/>
                  <a:gd name="T46" fmla="*/ 6 w 42"/>
                  <a:gd name="T47" fmla="*/ 8 h 24"/>
                  <a:gd name="T48" fmla="*/ 8 w 42"/>
                  <a:gd name="T49" fmla="*/ 8 h 24"/>
                  <a:gd name="T50" fmla="*/ 8 w 42"/>
                  <a:gd name="T51" fmla="*/ 8 h 24"/>
                  <a:gd name="T52" fmla="*/ 10 w 42"/>
                  <a:gd name="T53" fmla="*/ 6 h 24"/>
                  <a:gd name="T54" fmla="*/ 12 w 42"/>
                  <a:gd name="T55" fmla="*/ 4 h 24"/>
                  <a:gd name="T56" fmla="*/ 16 w 42"/>
                  <a:gd name="T57" fmla="*/ 2 h 24"/>
                  <a:gd name="T58" fmla="*/ 18 w 42"/>
                  <a:gd name="T59" fmla="*/ 4 h 24"/>
                  <a:gd name="T60" fmla="*/ 18 w 42"/>
                  <a:gd name="T61" fmla="*/ 4 h 24"/>
                  <a:gd name="T62" fmla="*/ 20 w 42"/>
                  <a:gd name="T63" fmla="*/ 8 h 24"/>
                  <a:gd name="T64" fmla="*/ 20 w 42"/>
                  <a:gd name="T65" fmla="*/ 8 h 24"/>
                  <a:gd name="T66" fmla="*/ 22 w 42"/>
                  <a:gd name="T67" fmla="*/ 4 h 24"/>
                  <a:gd name="T68" fmla="*/ 22 w 42"/>
                  <a:gd name="T69" fmla="*/ 4 h 24"/>
                  <a:gd name="T70" fmla="*/ 28 w 42"/>
                  <a:gd name="T71" fmla="*/ 0 h 24"/>
                  <a:gd name="T72" fmla="*/ 32 w 42"/>
                  <a:gd name="T73" fmla="*/ 0 h 24"/>
                  <a:gd name="T74" fmla="*/ 34 w 42"/>
                  <a:gd name="T75" fmla="*/ 2 h 24"/>
                  <a:gd name="T76" fmla="*/ 34 w 42"/>
                  <a:gd name="T77" fmla="*/ 2 h 24"/>
                  <a:gd name="T78" fmla="*/ 36 w 42"/>
                  <a:gd name="T79" fmla="*/ 4 h 24"/>
                  <a:gd name="T80" fmla="*/ 36 w 42"/>
                  <a:gd name="T81" fmla="*/ 4 h 24"/>
                  <a:gd name="T82" fmla="*/ 38 w 42"/>
                  <a:gd name="T83" fmla="*/ 6 h 24"/>
                  <a:gd name="T84" fmla="*/ 40 w 42"/>
                  <a:gd name="T85" fmla="*/ 8 h 24"/>
                  <a:gd name="T86" fmla="*/ 42 w 42"/>
                  <a:gd name="T87" fmla="*/ 10 h 24"/>
                  <a:gd name="T88" fmla="*/ 42 w 42"/>
                  <a:gd name="T89" fmla="*/ 16 h 24"/>
                  <a:gd name="T90" fmla="*/ 42 w 42"/>
                  <a:gd name="T9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 h="24">
                    <a:moveTo>
                      <a:pt x="42" y="16"/>
                    </a:moveTo>
                    <a:lnTo>
                      <a:pt x="42" y="16"/>
                    </a:lnTo>
                    <a:lnTo>
                      <a:pt x="38" y="14"/>
                    </a:lnTo>
                    <a:lnTo>
                      <a:pt x="36" y="14"/>
                    </a:lnTo>
                    <a:lnTo>
                      <a:pt x="30" y="14"/>
                    </a:lnTo>
                    <a:lnTo>
                      <a:pt x="26" y="16"/>
                    </a:lnTo>
                    <a:lnTo>
                      <a:pt x="22" y="16"/>
                    </a:lnTo>
                    <a:lnTo>
                      <a:pt x="20" y="14"/>
                    </a:lnTo>
                    <a:lnTo>
                      <a:pt x="20" y="14"/>
                    </a:lnTo>
                    <a:lnTo>
                      <a:pt x="18" y="14"/>
                    </a:lnTo>
                    <a:lnTo>
                      <a:pt x="18" y="16"/>
                    </a:lnTo>
                    <a:lnTo>
                      <a:pt x="18" y="16"/>
                    </a:lnTo>
                    <a:lnTo>
                      <a:pt x="14" y="24"/>
                    </a:lnTo>
                    <a:lnTo>
                      <a:pt x="10" y="24"/>
                    </a:lnTo>
                    <a:lnTo>
                      <a:pt x="8" y="24"/>
                    </a:lnTo>
                    <a:lnTo>
                      <a:pt x="4" y="20"/>
                    </a:lnTo>
                    <a:lnTo>
                      <a:pt x="0" y="12"/>
                    </a:lnTo>
                    <a:lnTo>
                      <a:pt x="0" y="12"/>
                    </a:lnTo>
                    <a:lnTo>
                      <a:pt x="0" y="12"/>
                    </a:lnTo>
                    <a:lnTo>
                      <a:pt x="0" y="12"/>
                    </a:lnTo>
                    <a:lnTo>
                      <a:pt x="4" y="6"/>
                    </a:lnTo>
                    <a:lnTo>
                      <a:pt x="4" y="6"/>
                    </a:lnTo>
                    <a:lnTo>
                      <a:pt x="6" y="8"/>
                    </a:lnTo>
                    <a:lnTo>
                      <a:pt x="6" y="8"/>
                    </a:lnTo>
                    <a:lnTo>
                      <a:pt x="8" y="8"/>
                    </a:lnTo>
                    <a:lnTo>
                      <a:pt x="8" y="8"/>
                    </a:lnTo>
                    <a:lnTo>
                      <a:pt x="10" y="6"/>
                    </a:lnTo>
                    <a:lnTo>
                      <a:pt x="12" y="4"/>
                    </a:lnTo>
                    <a:lnTo>
                      <a:pt x="16" y="2"/>
                    </a:lnTo>
                    <a:lnTo>
                      <a:pt x="18" y="4"/>
                    </a:lnTo>
                    <a:lnTo>
                      <a:pt x="18" y="4"/>
                    </a:lnTo>
                    <a:lnTo>
                      <a:pt x="20" y="8"/>
                    </a:lnTo>
                    <a:lnTo>
                      <a:pt x="20" y="8"/>
                    </a:lnTo>
                    <a:lnTo>
                      <a:pt x="22" y="4"/>
                    </a:lnTo>
                    <a:lnTo>
                      <a:pt x="22" y="4"/>
                    </a:lnTo>
                    <a:lnTo>
                      <a:pt x="28" y="0"/>
                    </a:lnTo>
                    <a:lnTo>
                      <a:pt x="32" y="0"/>
                    </a:lnTo>
                    <a:lnTo>
                      <a:pt x="34" y="2"/>
                    </a:lnTo>
                    <a:lnTo>
                      <a:pt x="34" y="2"/>
                    </a:lnTo>
                    <a:lnTo>
                      <a:pt x="36" y="4"/>
                    </a:lnTo>
                    <a:lnTo>
                      <a:pt x="36" y="4"/>
                    </a:lnTo>
                    <a:lnTo>
                      <a:pt x="38" y="6"/>
                    </a:lnTo>
                    <a:lnTo>
                      <a:pt x="40" y="8"/>
                    </a:lnTo>
                    <a:lnTo>
                      <a:pt x="42" y="10"/>
                    </a:lnTo>
                    <a:lnTo>
                      <a:pt x="42" y="16"/>
                    </a:lnTo>
                    <a:lnTo>
                      <a:pt x="4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3" name="Freeform 214">
                <a:extLst>
                  <a:ext uri="{FF2B5EF4-FFF2-40B4-BE49-F238E27FC236}">
                    <a16:creationId xmlns:a16="http://schemas.microsoft.com/office/drawing/2014/main" id="{A9BCB745-2EE5-96A2-12BA-664AE9871F9D}"/>
                  </a:ext>
                </a:extLst>
              </p:cNvPr>
              <p:cNvSpPr>
                <a:spLocks/>
              </p:cNvSpPr>
              <p:nvPr/>
            </p:nvSpPr>
            <p:spPr bwMode="auto">
              <a:xfrm>
                <a:off x="4212" y="1467"/>
                <a:ext cx="28" cy="26"/>
              </a:xfrm>
              <a:custGeom>
                <a:avLst/>
                <a:gdLst>
                  <a:gd name="T0" fmla="*/ 6 w 28"/>
                  <a:gd name="T1" fmla="*/ 18 h 26"/>
                  <a:gd name="T2" fmla="*/ 6 w 28"/>
                  <a:gd name="T3" fmla="*/ 18 h 26"/>
                  <a:gd name="T4" fmla="*/ 4 w 28"/>
                  <a:gd name="T5" fmla="*/ 14 h 26"/>
                  <a:gd name="T6" fmla="*/ 2 w 28"/>
                  <a:gd name="T7" fmla="*/ 12 h 26"/>
                  <a:gd name="T8" fmla="*/ 0 w 28"/>
                  <a:gd name="T9" fmla="*/ 10 h 26"/>
                  <a:gd name="T10" fmla="*/ 0 w 28"/>
                  <a:gd name="T11" fmla="*/ 6 h 26"/>
                  <a:gd name="T12" fmla="*/ 0 w 28"/>
                  <a:gd name="T13" fmla="*/ 6 h 26"/>
                  <a:gd name="T14" fmla="*/ 0 w 28"/>
                  <a:gd name="T15" fmla="*/ 6 h 26"/>
                  <a:gd name="T16" fmla="*/ 0 w 28"/>
                  <a:gd name="T17" fmla="*/ 6 h 26"/>
                  <a:gd name="T18" fmla="*/ 4 w 28"/>
                  <a:gd name="T19" fmla="*/ 8 h 26"/>
                  <a:gd name="T20" fmla="*/ 6 w 28"/>
                  <a:gd name="T21" fmla="*/ 8 h 26"/>
                  <a:gd name="T22" fmla="*/ 8 w 28"/>
                  <a:gd name="T23" fmla="*/ 12 h 26"/>
                  <a:gd name="T24" fmla="*/ 8 w 28"/>
                  <a:gd name="T25" fmla="*/ 12 h 26"/>
                  <a:gd name="T26" fmla="*/ 10 w 28"/>
                  <a:gd name="T27" fmla="*/ 14 h 26"/>
                  <a:gd name="T28" fmla="*/ 12 w 28"/>
                  <a:gd name="T29" fmla="*/ 12 h 26"/>
                  <a:gd name="T30" fmla="*/ 18 w 28"/>
                  <a:gd name="T31" fmla="*/ 4 h 26"/>
                  <a:gd name="T32" fmla="*/ 18 w 28"/>
                  <a:gd name="T33" fmla="*/ 4 h 26"/>
                  <a:gd name="T34" fmla="*/ 20 w 28"/>
                  <a:gd name="T35" fmla="*/ 0 h 26"/>
                  <a:gd name="T36" fmla="*/ 22 w 28"/>
                  <a:gd name="T37" fmla="*/ 0 h 26"/>
                  <a:gd name="T38" fmla="*/ 22 w 28"/>
                  <a:gd name="T39" fmla="*/ 0 h 26"/>
                  <a:gd name="T40" fmla="*/ 24 w 28"/>
                  <a:gd name="T41" fmla="*/ 4 h 26"/>
                  <a:gd name="T42" fmla="*/ 24 w 28"/>
                  <a:gd name="T43" fmla="*/ 8 h 26"/>
                  <a:gd name="T44" fmla="*/ 24 w 28"/>
                  <a:gd name="T45" fmla="*/ 8 h 26"/>
                  <a:gd name="T46" fmla="*/ 22 w 28"/>
                  <a:gd name="T47" fmla="*/ 14 h 26"/>
                  <a:gd name="T48" fmla="*/ 22 w 28"/>
                  <a:gd name="T49" fmla="*/ 18 h 26"/>
                  <a:gd name="T50" fmla="*/ 24 w 28"/>
                  <a:gd name="T51" fmla="*/ 20 h 26"/>
                  <a:gd name="T52" fmla="*/ 24 w 28"/>
                  <a:gd name="T53" fmla="*/ 20 h 26"/>
                  <a:gd name="T54" fmla="*/ 26 w 28"/>
                  <a:gd name="T55" fmla="*/ 20 h 26"/>
                  <a:gd name="T56" fmla="*/ 26 w 28"/>
                  <a:gd name="T57" fmla="*/ 16 h 26"/>
                  <a:gd name="T58" fmla="*/ 26 w 28"/>
                  <a:gd name="T59" fmla="*/ 10 h 26"/>
                  <a:gd name="T60" fmla="*/ 26 w 28"/>
                  <a:gd name="T61" fmla="*/ 10 h 26"/>
                  <a:gd name="T62" fmla="*/ 28 w 28"/>
                  <a:gd name="T63" fmla="*/ 8 h 26"/>
                  <a:gd name="T64" fmla="*/ 28 w 28"/>
                  <a:gd name="T65" fmla="*/ 8 h 26"/>
                  <a:gd name="T66" fmla="*/ 28 w 28"/>
                  <a:gd name="T67" fmla="*/ 10 h 26"/>
                  <a:gd name="T68" fmla="*/ 28 w 28"/>
                  <a:gd name="T69" fmla="*/ 10 h 26"/>
                  <a:gd name="T70" fmla="*/ 28 w 28"/>
                  <a:gd name="T71" fmla="*/ 18 h 26"/>
                  <a:gd name="T72" fmla="*/ 26 w 28"/>
                  <a:gd name="T73" fmla="*/ 24 h 26"/>
                  <a:gd name="T74" fmla="*/ 24 w 28"/>
                  <a:gd name="T75" fmla="*/ 26 h 26"/>
                  <a:gd name="T76" fmla="*/ 22 w 28"/>
                  <a:gd name="T77" fmla="*/ 24 h 26"/>
                  <a:gd name="T78" fmla="*/ 22 w 28"/>
                  <a:gd name="T79" fmla="*/ 24 h 26"/>
                  <a:gd name="T80" fmla="*/ 18 w 28"/>
                  <a:gd name="T81" fmla="*/ 18 h 26"/>
                  <a:gd name="T82" fmla="*/ 14 w 28"/>
                  <a:gd name="T83" fmla="*/ 18 h 26"/>
                  <a:gd name="T84" fmla="*/ 6 w 28"/>
                  <a:gd name="T85" fmla="*/ 18 h 26"/>
                  <a:gd name="T86" fmla="*/ 6 w 28"/>
                  <a:gd name="T8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6">
                    <a:moveTo>
                      <a:pt x="6" y="18"/>
                    </a:moveTo>
                    <a:lnTo>
                      <a:pt x="6" y="18"/>
                    </a:lnTo>
                    <a:lnTo>
                      <a:pt x="4" y="14"/>
                    </a:lnTo>
                    <a:lnTo>
                      <a:pt x="2" y="12"/>
                    </a:lnTo>
                    <a:lnTo>
                      <a:pt x="0" y="10"/>
                    </a:lnTo>
                    <a:lnTo>
                      <a:pt x="0" y="6"/>
                    </a:lnTo>
                    <a:lnTo>
                      <a:pt x="0" y="6"/>
                    </a:lnTo>
                    <a:lnTo>
                      <a:pt x="0" y="6"/>
                    </a:lnTo>
                    <a:lnTo>
                      <a:pt x="0" y="6"/>
                    </a:lnTo>
                    <a:lnTo>
                      <a:pt x="4" y="8"/>
                    </a:lnTo>
                    <a:lnTo>
                      <a:pt x="6" y="8"/>
                    </a:lnTo>
                    <a:lnTo>
                      <a:pt x="8" y="12"/>
                    </a:lnTo>
                    <a:lnTo>
                      <a:pt x="8" y="12"/>
                    </a:lnTo>
                    <a:lnTo>
                      <a:pt x="10" y="14"/>
                    </a:lnTo>
                    <a:lnTo>
                      <a:pt x="12" y="12"/>
                    </a:lnTo>
                    <a:lnTo>
                      <a:pt x="18" y="4"/>
                    </a:lnTo>
                    <a:lnTo>
                      <a:pt x="18" y="4"/>
                    </a:lnTo>
                    <a:lnTo>
                      <a:pt x="20" y="0"/>
                    </a:lnTo>
                    <a:lnTo>
                      <a:pt x="22" y="0"/>
                    </a:lnTo>
                    <a:lnTo>
                      <a:pt x="22" y="0"/>
                    </a:lnTo>
                    <a:lnTo>
                      <a:pt x="24" y="4"/>
                    </a:lnTo>
                    <a:lnTo>
                      <a:pt x="24" y="8"/>
                    </a:lnTo>
                    <a:lnTo>
                      <a:pt x="24" y="8"/>
                    </a:lnTo>
                    <a:lnTo>
                      <a:pt x="22" y="14"/>
                    </a:lnTo>
                    <a:lnTo>
                      <a:pt x="22" y="18"/>
                    </a:lnTo>
                    <a:lnTo>
                      <a:pt x="24" y="20"/>
                    </a:lnTo>
                    <a:lnTo>
                      <a:pt x="24" y="20"/>
                    </a:lnTo>
                    <a:lnTo>
                      <a:pt x="26" y="20"/>
                    </a:lnTo>
                    <a:lnTo>
                      <a:pt x="26" y="16"/>
                    </a:lnTo>
                    <a:lnTo>
                      <a:pt x="26" y="10"/>
                    </a:lnTo>
                    <a:lnTo>
                      <a:pt x="26" y="10"/>
                    </a:lnTo>
                    <a:lnTo>
                      <a:pt x="28" y="8"/>
                    </a:lnTo>
                    <a:lnTo>
                      <a:pt x="28" y="8"/>
                    </a:lnTo>
                    <a:lnTo>
                      <a:pt x="28" y="10"/>
                    </a:lnTo>
                    <a:lnTo>
                      <a:pt x="28" y="10"/>
                    </a:lnTo>
                    <a:lnTo>
                      <a:pt x="28" y="18"/>
                    </a:lnTo>
                    <a:lnTo>
                      <a:pt x="26" y="24"/>
                    </a:lnTo>
                    <a:lnTo>
                      <a:pt x="24" y="26"/>
                    </a:lnTo>
                    <a:lnTo>
                      <a:pt x="22" y="24"/>
                    </a:lnTo>
                    <a:lnTo>
                      <a:pt x="22" y="24"/>
                    </a:lnTo>
                    <a:lnTo>
                      <a:pt x="18" y="18"/>
                    </a:lnTo>
                    <a:lnTo>
                      <a:pt x="14" y="18"/>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4" name="Freeform 215">
                <a:extLst>
                  <a:ext uri="{FF2B5EF4-FFF2-40B4-BE49-F238E27FC236}">
                    <a16:creationId xmlns:a16="http://schemas.microsoft.com/office/drawing/2014/main" id="{C2AEDEA1-0F29-17BF-C720-4E17965E4F48}"/>
                  </a:ext>
                </a:extLst>
              </p:cNvPr>
              <p:cNvSpPr>
                <a:spLocks/>
              </p:cNvSpPr>
              <p:nvPr/>
            </p:nvSpPr>
            <p:spPr bwMode="auto">
              <a:xfrm>
                <a:off x="4130" y="1463"/>
                <a:ext cx="22" cy="20"/>
              </a:xfrm>
              <a:custGeom>
                <a:avLst/>
                <a:gdLst>
                  <a:gd name="T0" fmla="*/ 22 w 22"/>
                  <a:gd name="T1" fmla="*/ 14 h 20"/>
                  <a:gd name="T2" fmla="*/ 22 w 22"/>
                  <a:gd name="T3" fmla="*/ 14 h 20"/>
                  <a:gd name="T4" fmla="*/ 20 w 22"/>
                  <a:gd name="T5" fmla="*/ 14 h 20"/>
                  <a:gd name="T6" fmla="*/ 18 w 22"/>
                  <a:gd name="T7" fmla="*/ 14 h 20"/>
                  <a:gd name="T8" fmla="*/ 16 w 22"/>
                  <a:gd name="T9" fmla="*/ 18 h 20"/>
                  <a:gd name="T10" fmla="*/ 12 w 22"/>
                  <a:gd name="T11" fmla="*/ 20 h 20"/>
                  <a:gd name="T12" fmla="*/ 10 w 22"/>
                  <a:gd name="T13" fmla="*/ 20 h 20"/>
                  <a:gd name="T14" fmla="*/ 8 w 22"/>
                  <a:gd name="T15" fmla="*/ 18 h 20"/>
                  <a:gd name="T16" fmla="*/ 8 w 22"/>
                  <a:gd name="T17" fmla="*/ 18 h 20"/>
                  <a:gd name="T18" fmla="*/ 8 w 22"/>
                  <a:gd name="T19" fmla="*/ 14 h 20"/>
                  <a:gd name="T20" fmla="*/ 4 w 22"/>
                  <a:gd name="T21" fmla="*/ 12 h 20"/>
                  <a:gd name="T22" fmla="*/ 0 w 22"/>
                  <a:gd name="T23" fmla="*/ 10 h 20"/>
                  <a:gd name="T24" fmla="*/ 0 w 22"/>
                  <a:gd name="T25" fmla="*/ 10 h 20"/>
                  <a:gd name="T26" fmla="*/ 4 w 22"/>
                  <a:gd name="T27" fmla="*/ 6 h 20"/>
                  <a:gd name="T28" fmla="*/ 8 w 22"/>
                  <a:gd name="T29" fmla="*/ 2 h 20"/>
                  <a:gd name="T30" fmla="*/ 18 w 22"/>
                  <a:gd name="T31" fmla="*/ 0 h 20"/>
                  <a:gd name="T32" fmla="*/ 18 w 22"/>
                  <a:gd name="T33" fmla="*/ 0 h 20"/>
                  <a:gd name="T34" fmla="*/ 18 w 22"/>
                  <a:gd name="T35" fmla="*/ 4 h 20"/>
                  <a:gd name="T36" fmla="*/ 20 w 22"/>
                  <a:gd name="T37" fmla="*/ 6 h 20"/>
                  <a:gd name="T38" fmla="*/ 22 w 22"/>
                  <a:gd name="T39" fmla="*/ 10 h 20"/>
                  <a:gd name="T40" fmla="*/ 22 w 22"/>
                  <a:gd name="T41" fmla="*/ 14 h 20"/>
                  <a:gd name="T42" fmla="*/ 22 w 22"/>
                  <a:gd name="T4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2" y="14"/>
                    </a:moveTo>
                    <a:lnTo>
                      <a:pt x="22" y="14"/>
                    </a:lnTo>
                    <a:lnTo>
                      <a:pt x="20" y="14"/>
                    </a:lnTo>
                    <a:lnTo>
                      <a:pt x="18" y="14"/>
                    </a:lnTo>
                    <a:lnTo>
                      <a:pt x="16" y="18"/>
                    </a:lnTo>
                    <a:lnTo>
                      <a:pt x="12" y="20"/>
                    </a:lnTo>
                    <a:lnTo>
                      <a:pt x="10" y="20"/>
                    </a:lnTo>
                    <a:lnTo>
                      <a:pt x="8" y="18"/>
                    </a:lnTo>
                    <a:lnTo>
                      <a:pt x="8" y="18"/>
                    </a:lnTo>
                    <a:lnTo>
                      <a:pt x="8" y="14"/>
                    </a:lnTo>
                    <a:lnTo>
                      <a:pt x="4" y="12"/>
                    </a:lnTo>
                    <a:lnTo>
                      <a:pt x="0" y="10"/>
                    </a:lnTo>
                    <a:lnTo>
                      <a:pt x="0" y="10"/>
                    </a:lnTo>
                    <a:lnTo>
                      <a:pt x="4" y="6"/>
                    </a:lnTo>
                    <a:lnTo>
                      <a:pt x="8" y="2"/>
                    </a:lnTo>
                    <a:lnTo>
                      <a:pt x="18" y="0"/>
                    </a:lnTo>
                    <a:lnTo>
                      <a:pt x="18" y="0"/>
                    </a:lnTo>
                    <a:lnTo>
                      <a:pt x="18" y="4"/>
                    </a:lnTo>
                    <a:lnTo>
                      <a:pt x="20" y="6"/>
                    </a:lnTo>
                    <a:lnTo>
                      <a:pt x="22" y="10"/>
                    </a:lnTo>
                    <a:lnTo>
                      <a:pt x="22" y="14"/>
                    </a:lnTo>
                    <a:lnTo>
                      <a:pt x="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5" name="Freeform 216">
                <a:extLst>
                  <a:ext uri="{FF2B5EF4-FFF2-40B4-BE49-F238E27FC236}">
                    <a16:creationId xmlns:a16="http://schemas.microsoft.com/office/drawing/2014/main" id="{4F85860B-C73C-B87D-7678-2BCD24C13495}"/>
                  </a:ext>
                </a:extLst>
              </p:cNvPr>
              <p:cNvSpPr>
                <a:spLocks/>
              </p:cNvSpPr>
              <p:nvPr/>
            </p:nvSpPr>
            <p:spPr bwMode="auto">
              <a:xfrm>
                <a:off x="4166" y="1463"/>
                <a:ext cx="16" cy="18"/>
              </a:xfrm>
              <a:custGeom>
                <a:avLst/>
                <a:gdLst>
                  <a:gd name="T0" fmla="*/ 16 w 16"/>
                  <a:gd name="T1" fmla="*/ 14 h 18"/>
                  <a:gd name="T2" fmla="*/ 16 w 16"/>
                  <a:gd name="T3" fmla="*/ 14 h 18"/>
                  <a:gd name="T4" fmla="*/ 14 w 16"/>
                  <a:gd name="T5" fmla="*/ 16 h 18"/>
                  <a:gd name="T6" fmla="*/ 10 w 16"/>
                  <a:gd name="T7" fmla="*/ 18 h 18"/>
                  <a:gd name="T8" fmla="*/ 10 w 16"/>
                  <a:gd name="T9" fmla="*/ 18 h 18"/>
                  <a:gd name="T10" fmla="*/ 10 w 16"/>
                  <a:gd name="T11" fmla="*/ 16 h 18"/>
                  <a:gd name="T12" fmla="*/ 8 w 16"/>
                  <a:gd name="T13" fmla="*/ 14 h 18"/>
                  <a:gd name="T14" fmla="*/ 6 w 16"/>
                  <a:gd name="T15" fmla="*/ 16 h 18"/>
                  <a:gd name="T16" fmla="*/ 4 w 16"/>
                  <a:gd name="T17" fmla="*/ 16 h 18"/>
                  <a:gd name="T18" fmla="*/ 2 w 16"/>
                  <a:gd name="T19" fmla="*/ 14 h 18"/>
                  <a:gd name="T20" fmla="*/ 0 w 16"/>
                  <a:gd name="T21" fmla="*/ 6 h 18"/>
                  <a:gd name="T22" fmla="*/ 0 w 16"/>
                  <a:gd name="T23" fmla="*/ 6 h 18"/>
                  <a:gd name="T24" fmla="*/ 4 w 16"/>
                  <a:gd name="T25" fmla="*/ 6 h 18"/>
                  <a:gd name="T26" fmla="*/ 8 w 16"/>
                  <a:gd name="T27" fmla="*/ 4 h 18"/>
                  <a:gd name="T28" fmla="*/ 10 w 16"/>
                  <a:gd name="T29" fmla="*/ 4 h 18"/>
                  <a:gd name="T30" fmla="*/ 14 w 16"/>
                  <a:gd name="T31" fmla="*/ 0 h 18"/>
                  <a:gd name="T32" fmla="*/ 14 w 16"/>
                  <a:gd name="T33" fmla="*/ 0 h 18"/>
                  <a:gd name="T34" fmla="*/ 16 w 16"/>
                  <a:gd name="T35" fmla="*/ 0 h 18"/>
                  <a:gd name="T36" fmla="*/ 16 w 16"/>
                  <a:gd name="T37" fmla="*/ 2 h 18"/>
                  <a:gd name="T38" fmla="*/ 16 w 16"/>
                  <a:gd name="T39" fmla="*/ 14 h 18"/>
                  <a:gd name="T40" fmla="*/ 16 w 16"/>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8">
                    <a:moveTo>
                      <a:pt x="16" y="14"/>
                    </a:moveTo>
                    <a:lnTo>
                      <a:pt x="16" y="14"/>
                    </a:lnTo>
                    <a:lnTo>
                      <a:pt x="14" y="16"/>
                    </a:lnTo>
                    <a:lnTo>
                      <a:pt x="10" y="18"/>
                    </a:lnTo>
                    <a:lnTo>
                      <a:pt x="10" y="18"/>
                    </a:lnTo>
                    <a:lnTo>
                      <a:pt x="10" y="16"/>
                    </a:lnTo>
                    <a:lnTo>
                      <a:pt x="8" y="14"/>
                    </a:lnTo>
                    <a:lnTo>
                      <a:pt x="6" y="16"/>
                    </a:lnTo>
                    <a:lnTo>
                      <a:pt x="4" y="16"/>
                    </a:lnTo>
                    <a:lnTo>
                      <a:pt x="2" y="14"/>
                    </a:lnTo>
                    <a:lnTo>
                      <a:pt x="0" y="6"/>
                    </a:lnTo>
                    <a:lnTo>
                      <a:pt x="0" y="6"/>
                    </a:lnTo>
                    <a:lnTo>
                      <a:pt x="4" y="6"/>
                    </a:lnTo>
                    <a:lnTo>
                      <a:pt x="8" y="4"/>
                    </a:lnTo>
                    <a:lnTo>
                      <a:pt x="10" y="4"/>
                    </a:lnTo>
                    <a:lnTo>
                      <a:pt x="14" y="0"/>
                    </a:lnTo>
                    <a:lnTo>
                      <a:pt x="14" y="0"/>
                    </a:lnTo>
                    <a:lnTo>
                      <a:pt x="16" y="0"/>
                    </a:lnTo>
                    <a:lnTo>
                      <a:pt x="16" y="2"/>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6" name="Freeform 217">
                <a:extLst>
                  <a:ext uri="{FF2B5EF4-FFF2-40B4-BE49-F238E27FC236}">
                    <a16:creationId xmlns:a16="http://schemas.microsoft.com/office/drawing/2014/main" id="{E1C8DA43-368B-6282-E057-37C9419DCC93}"/>
                  </a:ext>
                </a:extLst>
              </p:cNvPr>
              <p:cNvSpPr>
                <a:spLocks/>
              </p:cNvSpPr>
              <p:nvPr/>
            </p:nvSpPr>
            <p:spPr bwMode="auto">
              <a:xfrm>
                <a:off x="4146" y="1463"/>
                <a:ext cx="18" cy="14"/>
              </a:xfrm>
              <a:custGeom>
                <a:avLst/>
                <a:gdLst>
                  <a:gd name="T0" fmla="*/ 6 w 18"/>
                  <a:gd name="T1" fmla="*/ 14 h 14"/>
                  <a:gd name="T2" fmla="*/ 6 w 18"/>
                  <a:gd name="T3" fmla="*/ 14 h 14"/>
                  <a:gd name="T4" fmla="*/ 4 w 18"/>
                  <a:gd name="T5" fmla="*/ 12 h 14"/>
                  <a:gd name="T6" fmla="*/ 2 w 18"/>
                  <a:gd name="T7" fmla="*/ 10 h 14"/>
                  <a:gd name="T8" fmla="*/ 0 w 18"/>
                  <a:gd name="T9" fmla="*/ 8 h 14"/>
                  <a:gd name="T10" fmla="*/ 2 w 18"/>
                  <a:gd name="T11" fmla="*/ 0 h 14"/>
                  <a:gd name="T12" fmla="*/ 2 w 18"/>
                  <a:gd name="T13" fmla="*/ 0 h 14"/>
                  <a:gd name="T14" fmla="*/ 6 w 18"/>
                  <a:gd name="T15" fmla="*/ 4 h 14"/>
                  <a:gd name="T16" fmla="*/ 10 w 18"/>
                  <a:gd name="T17" fmla="*/ 4 h 14"/>
                  <a:gd name="T18" fmla="*/ 14 w 18"/>
                  <a:gd name="T19" fmla="*/ 4 h 14"/>
                  <a:gd name="T20" fmla="*/ 18 w 18"/>
                  <a:gd name="T21" fmla="*/ 8 h 14"/>
                  <a:gd name="T22" fmla="*/ 18 w 18"/>
                  <a:gd name="T23" fmla="*/ 8 h 14"/>
                  <a:gd name="T24" fmla="*/ 16 w 18"/>
                  <a:gd name="T25" fmla="*/ 14 h 14"/>
                  <a:gd name="T26" fmla="*/ 12 w 18"/>
                  <a:gd name="T27" fmla="*/ 14 h 14"/>
                  <a:gd name="T28" fmla="*/ 10 w 18"/>
                  <a:gd name="T29" fmla="*/ 14 h 14"/>
                  <a:gd name="T30" fmla="*/ 6 w 18"/>
                  <a:gd name="T31" fmla="*/ 14 h 14"/>
                  <a:gd name="T32" fmla="*/ 6 w 18"/>
                  <a:gd name="T3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4">
                    <a:moveTo>
                      <a:pt x="6" y="14"/>
                    </a:moveTo>
                    <a:lnTo>
                      <a:pt x="6" y="14"/>
                    </a:lnTo>
                    <a:lnTo>
                      <a:pt x="4" y="12"/>
                    </a:lnTo>
                    <a:lnTo>
                      <a:pt x="2" y="10"/>
                    </a:lnTo>
                    <a:lnTo>
                      <a:pt x="0" y="8"/>
                    </a:lnTo>
                    <a:lnTo>
                      <a:pt x="2" y="0"/>
                    </a:lnTo>
                    <a:lnTo>
                      <a:pt x="2" y="0"/>
                    </a:lnTo>
                    <a:lnTo>
                      <a:pt x="6" y="4"/>
                    </a:lnTo>
                    <a:lnTo>
                      <a:pt x="10" y="4"/>
                    </a:lnTo>
                    <a:lnTo>
                      <a:pt x="14" y="4"/>
                    </a:lnTo>
                    <a:lnTo>
                      <a:pt x="18" y="8"/>
                    </a:lnTo>
                    <a:lnTo>
                      <a:pt x="18" y="8"/>
                    </a:lnTo>
                    <a:lnTo>
                      <a:pt x="16" y="14"/>
                    </a:lnTo>
                    <a:lnTo>
                      <a:pt x="12" y="14"/>
                    </a:lnTo>
                    <a:lnTo>
                      <a:pt x="10" y="14"/>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7" name="Freeform 218">
                <a:extLst>
                  <a:ext uri="{FF2B5EF4-FFF2-40B4-BE49-F238E27FC236}">
                    <a16:creationId xmlns:a16="http://schemas.microsoft.com/office/drawing/2014/main" id="{85FD643A-C6B6-1B83-94BF-7993A90735EE}"/>
                  </a:ext>
                </a:extLst>
              </p:cNvPr>
              <p:cNvSpPr>
                <a:spLocks/>
              </p:cNvSpPr>
              <p:nvPr/>
            </p:nvSpPr>
            <p:spPr bwMode="auto">
              <a:xfrm>
                <a:off x="4198" y="1465"/>
                <a:ext cx="12" cy="10"/>
              </a:xfrm>
              <a:custGeom>
                <a:avLst/>
                <a:gdLst>
                  <a:gd name="T0" fmla="*/ 12 w 12"/>
                  <a:gd name="T1" fmla="*/ 6 h 10"/>
                  <a:gd name="T2" fmla="*/ 12 w 12"/>
                  <a:gd name="T3" fmla="*/ 6 h 10"/>
                  <a:gd name="T4" fmla="*/ 10 w 12"/>
                  <a:gd name="T5" fmla="*/ 6 h 10"/>
                  <a:gd name="T6" fmla="*/ 6 w 12"/>
                  <a:gd name="T7" fmla="*/ 8 h 10"/>
                  <a:gd name="T8" fmla="*/ 4 w 12"/>
                  <a:gd name="T9" fmla="*/ 10 h 10"/>
                  <a:gd name="T10" fmla="*/ 0 w 12"/>
                  <a:gd name="T11" fmla="*/ 8 h 10"/>
                  <a:gd name="T12" fmla="*/ 0 w 12"/>
                  <a:gd name="T13" fmla="*/ 8 h 10"/>
                  <a:gd name="T14" fmla="*/ 4 w 12"/>
                  <a:gd name="T15" fmla="*/ 2 h 10"/>
                  <a:gd name="T16" fmla="*/ 6 w 12"/>
                  <a:gd name="T17" fmla="*/ 0 h 10"/>
                  <a:gd name="T18" fmla="*/ 8 w 12"/>
                  <a:gd name="T19" fmla="*/ 2 h 10"/>
                  <a:gd name="T20" fmla="*/ 12 w 12"/>
                  <a:gd name="T21" fmla="*/ 6 h 10"/>
                  <a:gd name="T22" fmla="*/ 12 w 12"/>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12" y="6"/>
                    </a:moveTo>
                    <a:lnTo>
                      <a:pt x="12" y="6"/>
                    </a:lnTo>
                    <a:lnTo>
                      <a:pt x="10" y="6"/>
                    </a:lnTo>
                    <a:lnTo>
                      <a:pt x="6" y="8"/>
                    </a:lnTo>
                    <a:lnTo>
                      <a:pt x="4" y="10"/>
                    </a:lnTo>
                    <a:lnTo>
                      <a:pt x="0" y="8"/>
                    </a:lnTo>
                    <a:lnTo>
                      <a:pt x="0" y="8"/>
                    </a:lnTo>
                    <a:lnTo>
                      <a:pt x="4" y="2"/>
                    </a:lnTo>
                    <a:lnTo>
                      <a:pt x="6" y="0"/>
                    </a:lnTo>
                    <a:lnTo>
                      <a:pt x="8"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8" name="Freeform 219">
                <a:extLst>
                  <a:ext uri="{FF2B5EF4-FFF2-40B4-BE49-F238E27FC236}">
                    <a16:creationId xmlns:a16="http://schemas.microsoft.com/office/drawing/2014/main" id="{E0C4F28E-6D19-48DB-42FB-BF42D5A25B5B}"/>
                  </a:ext>
                </a:extLst>
              </p:cNvPr>
              <p:cNvSpPr>
                <a:spLocks/>
              </p:cNvSpPr>
              <p:nvPr/>
            </p:nvSpPr>
            <p:spPr bwMode="auto">
              <a:xfrm>
                <a:off x="4184" y="1469"/>
                <a:ext cx="10" cy="10"/>
              </a:xfrm>
              <a:custGeom>
                <a:avLst/>
                <a:gdLst>
                  <a:gd name="T0" fmla="*/ 10 w 10"/>
                  <a:gd name="T1" fmla="*/ 4 h 10"/>
                  <a:gd name="T2" fmla="*/ 10 w 10"/>
                  <a:gd name="T3" fmla="*/ 4 h 10"/>
                  <a:gd name="T4" fmla="*/ 8 w 10"/>
                  <a:gd name="T5" fmla="*/ 4 h 10"/>
                  <a:gd name="T6" fmla="*/ 8 w 10"/>
                  <a:gd name="T7" fmla="*/ 4 h 10"/>
                  <a:gd name="T8" fmla="*/ 6 w 10"/>
                  <a:gd name="T9" fmla="*/ 6 h 10"/>
                  <a:gd name="T10" fmla="*/ 2 w 10"/>
                  <a:gd name="T11" fmla="*/ 10 h 10"/>
                  <a:gd name="T12" fmla="*/ 2 w 10"/>
                  <a:gd name="T13" fmla="*/ 10 h 10"/>
                  <a:gd name="T14" fmla="*/ 0 w 10"/>
                  <a:gd name="T15" fmla="*/ 8 h 10"/>
                  <a:gd name="T16" fmla="*/ 0 w 10"/>
                  <a:gd name="T17" fmla="*/ 8 h 10"/>
                  <a:gd name="T18" fmla="*/ 2 w 10"/>
                  <a:gd name="T19" fmla="*/ 4 h 10"/>
                  <a:gd name="T20" fmla="*/ 4 w 10"/>
                  <a:gd name="T21" fmla="*/ 0 h 10"/>
                  <a:gd name="T22" fmla="*/ 8 w 10"/>
                  <a:gd name="T23" fmla="*/ 0 h 10"/>
                  <a:gd name="T24" fmla="*/ 10 w 10"/>
                  <a:gd name="T25" fmla="*/ 4 h 10"/>
                  <a:gd name="T26" fmla="*/ 10 w 10"/>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4"/>
                    </a:moveTo>
                    <a:lnTo>
                      <a:pt x="10" y="4"/>
                    </a:lnTo>
                    <a:lnTo>
                      <a:pt x="8" y="4"/>
                    </a:lnTo>
                    <a:lnTo>
                      <a:pt x="8" y="4"/>
                    </a:lnTo>
                    <a:lnTo>
                      <a:pt x="6" y="6"/>
                    </a:lnTo>
                    <a:lnTo>
                      <a:pt x="2" y="10"/>
                    </a:lnTo>
                    <a:lnTo>
                      <a:pt x="2" y="10"/>
                    </a:lnTo>
                    <a:lnTo>
                      <a:pt x="0" y="8"/>
                    </a:lnTo>
                    <a:lnTo>
                      <a:pt x="0" y="8"/>
                    </a:lnTo>
                    <a:lnTo>
                      <a:pt x="2" y="4"/>
                    </a:lnTo>
                    <a:lnTo>
                      <a:pt x="4"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9" name="Freeform 220">
                <a:extLst>
                  <a:ext uri="{FF2B5EF4-FFF2-40B4-BE49-F238E27FC236}">
                    <a16:creationId xmlns:a16="http://schemas.microsoft.com/office/drawing/2014/main" id="{F06D4BF7-8A2C-B1C8-4662-DF68290AE3CF}"/>
                  </a:ext>
                </a:extLst>
              </p:cNvPr>
              <p:cNvSpPr>
                <a:spLocks/>
              </p:cNvSpPr>
              <p:nvPr/>
            </p:nvSpPr>
            <p:spPr bwMode="auto">
              <a:xfrm>
                <a:off x="5860" y="1489"/>
                <a:ext cx="56" cy="20"/>
              </a:xfrm>
              <a:custGeom>
                <a:avLst/>
                <a:gdLst>
                  <a:gd name="T0" fmla="*/ 38 w 56"/>
                  <a:gd name="T1" fmla="*/ 4 h 20"/>
                  <a:gd name="T2" fmla="*/ 38 w 56"/>
                  <a:gd name="T3" fmla="*/ 4 h 20"/>
                  <a:gd name="T4" fmla="*/ 44 w 56"/>
                  <a:gd name="T5" fmla="*/ 4 h 20"/>
                  <a:gd name="T6" fmla="*/ 48 w 56"/>
                  <a:gd name="T7" fmla="*/ 4 h 20"/>
                  <a:gd name="T8" fmla="*/ 52 w 56"/>
                  <a:gd name="T9" fmla="*/ 4 h 20"/>
                  <a:gd name="T10" fmla="*/ 56 w 56"/>
                  <a:gd name="T11" fmla="*/ 10 h 20"/>
                  <a:gd name="T12" fmla="*/ 56 w 56"/>
                  <a:gd name="T13" fmla="*/ 10 h 20"/>
                  <a:gd name="T14" fmla="*/ 56 w 56"/>
                  <a:gd name="T15" fmla="*/ 12 h 20"/>
                  <a:gd name="T16" fmla="*/ 56 w 56"/>
                  <a:gd name="T17" fmla="*/ 12 h 20"/>
                  <a:gd name="T18" fmla="*/ 52 w 56"/>
                  <a:gd name="T19" fmla="*/ 16 h 20"/>
                  <a:gd name="T20" fmla="*/ 50 w 56"/>
                  <a:gd name="T21" fmla="*/ 20 h 20"/>
                  <a:gd name="T22" fmla="*/ 44 w 56"/>
                  <a:gd name="T23" fmla="*/ 20 h 20"/>
                  <a:gd name="T24" fmla="*/ 38 w 56"/>
                  <a:gd name="T25" fmla="*/ 18 h 20"/>
                  <a:gd name="T26" fmla="*/ 32 w 56"/>
                  <a:gd name="T27" fmla="*/ 18 h 20"/>
                  <a:gd name="T28" fmla="*/ 32 w 56"/>
                  <a:gd name="T29" fmla="*/ 18 h 20"/>
                  <a:gd name="T30" fmla="*/ 22 w 56"/>
                  <a:gd name="T31" fmla="*/ 18 h 20"/>
                  <a:gd name="T32" fmla="*/ 12 w 56"/>
                  <a:gd name="T33" fmla="*/ 20 h 20"/>
                  <a:gd name="T34" fmla="*/ 12 w 56"/>
                  <a:gd name="T35" fmla="*/ 20 h 20"/>
                  <a:gd name="T36" fmla="*/ 6 w 56"/>
                  <a:gd name="T37" fmla="*/ 20 h 20"/>
                  <a:gd name="T38" fmla="*/ 2 w 56"/>
                  <a:gd name="T39" fmla="*/ 18 h 20"/>
                  <a:gd name="T40" fmla="*/ 0 w 56"/>
                  <a:gd name="T41" fmla="*/ 14 h 20"/>
                  <a:gd name="T42" fmla="*/ 0 w 56"/>
                  <a:gd name="T43" fmla="*/ 14 h 20"/>
                  <a:gd name="T44" fmla="*/ 0 w 56"/>
                  <a:gd name="T45" fmla="*/ 8 h 20"/>
                  <a:gd name="T46" fmla="*/ 2 w 56"/>
                  <a:gd name="T47" fmla="*/ 6 h 20"/>
                  <a:gd name="T48" fmla="*/ 6 w 56"/>
                  <a:gd name="T49" fmla="*/ 4 h 20"/>
                  <a:gd name="T50" fmla="*/ 6 w 56"/>
                  <a:gd name="T51" fmla="*/ 4 h 20"/>
                  <a:gd name="T52" fmla="*/ 8 w 56"/>
                  <a:gd name="T53" fmla="*/ 4 h 20"/>
                  <a:gd name="T54" fmla="*/ 10 w 56"/>
                  <a:gd name="T55" fmla="*/ 0 h 20"/>
                  <a:gd name="T56" fmla="*/ 10 w 56"/>
                  <a:gd name="T57" fmla="*/ 0 h 20"/>
                  <a:gd name="T58" fmla="*/ 14 w 56"/>
                  <a:gd name="T59" fmla="*/ 2 h 20"/>
                  <a:gd name="T60" fmla="*/ 18 w 56"/>
                  <a:gd name="T61" fmla="*/ 2 h 20"/>
                  <a:gd name="T62" fmla="*/ 24 w 56"/>
                  <a:gd name="T63" fmla="*/ 2 h 20"/>
                  <a:gd name="T64" fmla="*/ 32 w 56"/>
                  <a:gd name="T65" fmla="*/ 0 h 20"/>
                  <a:gd name="T66" fmla="*/ 36 w 56"/>
                  <a:gd name="T67" fmla="*/ 2 h 20"/>
                  <a:gd name="T68" fmla="*/ 38 w 56"/>
                  <a:gd name="T69" fmla="*/ 4 h 20"/>
                  <a:gd name="T70" fmla="*/ 38 w 56"/>
                  <a:gd name="T7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20">
                    <a:moveTo>
                      <a:pt x="38" y="4"/>
                    </a:moveTo>
                    <a:lnTo>
                      <a:pt x="38" y="4"/>
                    </a:lnTo>
                    <a:lnTo>
                      <a:pt x="44" y="4"/>
                    </a:lnTo>
                    <a:lnTo>
                      <a:pt x="48" y="4"/>
                    </a:lnTo>
                    <a:lnTo>
                      <a:pt x="52" y="4"/>
                    </a:lnTo>
                    <a:lnTo>
                      <a:pt x="56" y="10"/>
                    </a:lnTo>
                    <a:lnTo>
                      <a:pt x="56" y="10"/>
                    </a:lnTo>
                    <a:lnTo>
                      <a:pt x="56" y="12"/>
                    </a:lnTo>
                    <a:lnTo>
                      <a:pt x="56" y="12"/>
                    </a:lnTo>
                    <a:lnTo>
                      <a:pt x="52" y="16"/>
                    </a:lnTo>
                    <a:lnTo>
                      <a:pt x="50" y="20"/>
                    </a:lnTo>
                    <a:lnTo>
                      <a:pt x="44" y="20"/>
                    </a:lnTo>
                    <a:lnTo>
                      <a:pt x="38" y="18"/>
                    </a:lnTo>
                    <a:lnTo>
                      <a:pt x="32" y="18"/>
                    </a:lnTo>
                    <a:lnTo>
                      <a:pt x="32" y="18"/>
                    </a:lnTo>
                    <a:lnTo>
                      <a:pt x="22" y="18"/>
                    </a:lnTo>
                    <a:lnTo>
                      <a:pt x="12" y="20"/>
                    </a:lnTo>
                    <a:lnTo>
                      <a:pt x="12" y="20"/>
                    </a:lnTo>
                    <a:lnTo>
                      <a:pt x="6" y="20"/>
                    </a:lnTo>
                    <a:lnTo>
                      <a:pt x="2" y="18"/>
                    </a:lnTo>
                    <a:lnTo>
                      <a:pt x="0" y="14"/>
                    </a:lnTo>
                    <a:lnTo>
                      <a:pt x="0" y="14"/>
                    </a:lnTo>
                    <a:lnTo>
                      <a:pt x="0" y="8"/>
                    </a:lnTo>
                    <a:lnTo>
                      <a:pt x="2" y="6"/>
                    </a:lnTo>
                    <a:lnTo>
                      <a:pt x="6" y="4"/>
                    </a:lnTo>
                    <a:lnTo>
                      <a:pt x="6" y="4"/>
                    </a:lnTo>
                    <a:lnTo>
                      <a:pt x="8" y="4"/>
                    </a:lnTo>
                    <a:lnTo>
                      <a:pt x="10" y="0"/>
                    </a:lnTo>
                    <a:lnTo>
                      <a:pt x="10" y="0"/>
                    </a:lnTo>
                    <a:lnTo>
                      <a:pt x="14" y="2"/>
                    </a:lnTo>
                    <a:lnTo>
                      <a:pt x="18" y="2"/>
                    </a:lnTo>
                    <a:lnTo>
                      <a:pt x="24" y="2"/>
                    </a:lnTo>
                    <a:lnTo>
                      <a:pt x="32" y="0"/>
                    </a:lnTo>
                    <a:lnTo>
                      <a:pt x="36" y="2"/>
                    </a:lnTo>
                    <a:lnTo>
                      <a:pt x="38"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0" name="Freeform 221">
                <a:extLst>
                  <a:ext uri="{FF2B5EF4-FFF2-40B4-BE49-F238E27FC236}">
                    <a16:creationId xmlns:a16="http://schemas.microsoft.com/office/drawing/2014/main" id="{989694D0-010F-171B-EE3D-591B49ADCED0}"/>
                  </a:ext>
                </a:extLst>
              </p:cNvPr>
              <p:cNvSpPr>
                <a:spLocks/>
              </p:cNvSpPr>
              <p:nvPr/>
            </p:nvSpPr>
            <p:spPr bwMode="auto">
              <a:xfrm>
                <a:off x="5806" y="1481"/>
                <a:ext cx="50" cy="26"/>
              </a:xfrm>
              <a:custGeom>
                <a:avLst/>
                <a:gdLst>
                  <a:gd name="T0" fmla="*/ 0 w 50"/>
                  <a:gd name="T1" fmla="*/ 8 h 26"/>
                  <a:gd name="T2" fmla="*/ 0 w 50"/>
                  <a:gd name="T3" fmla="*/ 8 h 26"/>
                  <a:gd name="T4" fmla="*/ 2 w 50"/>
                  <a:gd name="T5" fmla="*/ 2 h 26"/>
                  <a:gd name="T6" fmla="*/ 4 w 50"/>
                  <a:gd name="T7" fmla="*/ 0 h 26"/>
                  <a:gd name="T8" fmla="*/ 8 w 50"/>
                  <a:gd name="T9" fmla="*/ 2 h 26"/>
                  <a:gd name="T10" fmla="*/ 8 w 50"/>
                  <a:gd name="T11" fmla="*/ 2 h 26"/>
                  <a:gd name="T12" fmla="*/ 20 w 50"/>
                  <a:gd name="T13" fmla="*/ 4 h 26"/>
                  <a:gd name="T14" fmla="*/ 30 w 50"/>
                  <a:gd name="T15" fmla="*/ 4 h 26"/>
                  <a:gd name="T16" fmla="*/ 40 w 50"/>
                  <a:gd name="T17" fmla="*/ 4 h 26"/>
                  <a:gd name="T18" fmla="*/ 44 w 50"/>
                  <a:gd name="T19" fmla="*/ 6 h 26"/>
                  <a:gd name="T20" fmla="*/ 50 w 50"/>
                  <a:gd name="T21" fmla="*/ 10 h 26"/>
                  <a:gd name="T22" fmla="*/ 50 w 50"/>
                  <a:gd name="T23" fmla="*/ 10 h 26"/>
                  <a:gd name="T24" fmla="*/ 50 w 50"/>
                  <a:gd name="T25" fmla="*/ 14 h 26"/>
                  <a:gd name="T26" fmla="*/ 50 w 50"/>
                  <a:gd name="T27" fmla="*/ 14 h 26"/>
                  <a:gd name="T28" fmla="*/ 48 w 50"/>
                  <a:gd name="T29" fmla="*/ 22 h 26"/>
                  <a:gd name="T30" fmla="*/ 46 w 50"/>
                  <a:gd name="T31" fmla="*/ 22 h 26"/>
                  <a:gd name="T32" fmla="*/ 44 w 50"/>
                  <a:gd name="T33" fmla="*/ 22 h 26"/>
                  <a:gd name="T34" fmla="*/ 44 w 50"/>
                  <a:gd name="T35" fmla="*/ 22 h 26"/>
                  <a:gd name="T36" fmla="*/ 38 w 50"/>
                  <a:gd name="T37" fmla="*/ 20 h 26"/>
                  <a:gd name="T38" fmla="*/ 36 w 50"/>
                  <a:gd name="T39" fmla="*/ 18 h 26"/>
                  <a:gd name="T40" fmla="*/ 32 w 50"/>
                  <a:gd name="T41" fmla="*/ 16 h 26"/>
                  <a:gd name="T42" fmla="*/ 32 w 50"/>
                  <a:gd name="T43" fmla="*/ 16 h 26"/>
                  <a:gd name="T44" fmla="*/ 30 w 50"/>
                  <a:gd name="T45" fmla="*/ 14 h 26"/>
                  <a:gd name="T46" fmla="*/ 28 w 50"/>
                  <a:gd name="T47" fmla="*/ 14 h 26"/>
                  <a:gd name="T48" fmla="*/ 26 w 50"/>
                  <a:gd name="T49" fmla="*/ 16 h 26"/>
                  <a:gd name="T50" fmla="*/ 24 w 50"/>
                  <a:gd name="T51" fmla="*/ 22 h 26"/>
                  <a:gd name="T52" fmla="*/ 24 w 50"/>
                  <a:gd name="T53" fmla="*/ 22 h 26"/>
                  <a:gd name="T54" fmla="*/ 22 w 50"/>
                  <a:gd name="T55" fmla="*/ 24 h 26"/>
                  <a:gd name="T56" fmla="*/ 20 w 50"/>
                  <a:gd name="T57" fmla="*/ 26 h 26"/>
                  <a:gd name="T58" fmla="*/ 20 w 50"/>
                  <a:gd name="T59" fmla="*/ 26 h 26"/>
                  <a:gd name="T60" fmla="*/ 16 w 50"/>
                  <a:gd name="T61" fmla="*/ 24 h 26"/>
                  <a:gd name="T62" fmla="*/ 14 w 50"/>
                  <a:gd name="T63" fmla="*/ 24 h 26"/>
                  <a:gd name="T64" fmla="*/ 10 w 50"/>
                  <a:gd name="T65" fmla="*/ 22 h 26"/>
                  <a:gd name="T66" fmla="*/ 8 w 50"/>
                  <a:gd name="T67" fmla="*/ 20 h 26"/>
                  <a:gd name="T68" fmla="*/ 8 w 50"/>
                  <a:gd name="T69" fmla="*/ 20 h 26"/>
                  <a:gd name="T70" fmla="*/ 6 w 50"/>
                  <a:gd name="T71" fmla="*/ 16 h 26"/>
                  <a:gd name="T72" fmla="*/ 4 w 50"/>
                  <a:gd name="T73" fmla="*/ 12 h 26"/>
                  <a:gd name="T74" fmla="*/ 0 w 50"/>
                  <a:gd name="T75" fmla="*/ 10 h 26"/>
                  <a:gd name="T76" fmla="*/ 0 w 50"/>
                  <a:gd name="T77" fmla="*/ 10 h 26"/>
                  <a:gd name="T78" fmla="*/ 0 w 50"/>
                  <a:gd name="T79" fmla="*/ 8 h 26"/>
                  <a:gd name="T80" fmla="*/ 0 w 50"/>
                  <a:gd name="T8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26">
                    <a:moveTo>
                      <a:pt x="0" y="8"/>
                    </a:moveTo>
                    <a:lnTo>
                      <a:pt x="0" y="8"/>
                    </a:lnTo>
                    <a:lnTo>
                      <a:pt x="2" y="2"/>
                    </a:lnTo>
                    <a:lnTo>
                      <a:pt x="4" y="0"/>
                    </a:lnTo>
                    <a:lnTo>
                      <a:pt x="8" y="2"/>
                    </a:lnTo>
                    <a:lnTo>
                      <a:pt x="8" y="2"/>
                    </a:lnTo>
                    <a:lnTo>
                      <a:pt x="20" y="4"/>
                    </a:lnTo>
                    <a:lnTo>
                      <a:pt x="30" y="4"/>
                    </a:lnTo>
                    <a:lnTo>
                      <a:pt x="40" y="4"/>
                    </a:lnTo>
                    <a:lnTo>
                      <a:pt x="44" y="6"/>
                    </a:lnTo>
                    <a:lnTo>
                      <a:pt x="50" y="10"/>
                    </a:lnTo>
                    <a:lnTo>
                      <a:pt x="50" y="10"/>
                    </a:lnTo>
                    <a:lnTo>
                      <a:pt x="50" y="14"/>
                    </a:lnTo>
                    <a:lnTo>
                      <a:pt x="50" y="14"/>
                    </a:lnTo>
                    <a:lnTo>
                      <a:pt x="48" y="22"/>
                    </a:lnTo>
                    <a:lnTo>
                      <a:pt x="46" y="22"/>
                    </a:lnTo>
                    <a:lnTo>
                      <a:pt x="44" y="22"/>
                    </a:lnTo>
                    <a:lnTo>
                      <a:pt x="44" y="22"/>
                    </a:lnTo>
                    <a:lnTo>
                      <a:pt x="38" y="20"/>
                    </a:lnTo>
                    <a:lnTo>
                      <a:pt x="36" y="18"/>
                    </a:lnTo>
                    <a:lnTo>
                      <a:pt x="32" y="16"/>
                    </a:lnTo>
                    <a:lnTo>
                      <a:pt x="32" y="16"/>
                    </a:lnTo>
                    <a:lnTo>
                      <a:pt x="30" y="14"/>
                    </a:lnTo>
                    <a:lnTo>
                      <a:pt x="28" y="14"/>
                    </a:lnTo>
                    <a:lnTo>
                      <a:pt x="26" y="16"/>
                    </a:lnTo>
                    <a:lnTo>
                      <a:pt x="24" y="22"/>
                    </a:lnTo>
                    <a:lnTo>
                      <a:pt x="24" y="22"/>
                    </a:lnTo>
                    <a:lnTo>
                      <a:pt x="22" y="24"/>
                    </a:lnTo>
                    <a:lnTo>
                      <a:pt x="20" y="26"/>
                    </a:lnTo>
                    <a:lnTo>
                      <a:pt x="20" y="26"/>
                    </a:lnTo>
                    <a:lnTo>
                      <a:pt x="16" y="24"/>
                    </a:lnTo>
                    <a:lnTo>
                      <a:pt x="14" y="24"/>
                    </a:lnTo>
                    <a:lnTo>
                      <a:pt x="10" y="22"/>
                    </a:lnTo>
                    <a:lnTo>
                      <a:pt x="8" y="20"/>
                    </a:lnTo>
                    <a:lnTo>
                      <a:pt x="8" y="20"/>
                    </a:lnTo>
                    <a:lnTo>
                      <a:pt x="6" y="16"/>
                    </a:lnTo>
                    <a:lnTo>
                      <a:pt x="4" y="12"/>
                    </a:lnTo>
                    <a:lnTo>
                      <a:pt x="0" y="10"/>
                    </a:lnTo>
                    <a:lnTo>
                      <a:pt x="0"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1" name="Freeform 222">
                <a:extLst>
                  <a:ext uri="{FF2B5EF4-FFF2-40B4-BE49-F238E27FC236}">
                    <a16:creationId xmlns:a16="http://schemas.microsoft.com/office/drawing/2014/main" id="{E122AE17-4C7D-6F36-A758-E50AD747C0D3}"/>
                  </a:ext>
                </a:extLst>
              </p:cNvPr>
              <p:cNvSpPr>
                <a:spLocks/>
              </p:cNvSpPr>
              <p:nvPr/>
            </p:nvSpPr>
            <p:spPr bwMode="auto">
              <a:xfrm>
                <a:off x="5856" y="1487"/>
                <a:ext cx="18" cy="14"/>
              </a:xfrm>
              <a:custGeom>
                <a:avLst/>
                <a:gdLst>
                  <a:gd name="T0" fmla="*/ 14 w 18"/>
                  <a:gd name="T1" fmla="*/ 2 h 14"/>
                  <a:gd name="T2" fmla="*/ 14 w 18"/>
                  <a:gd name="T3" fmla="*/ 2 h 14"/>
                  <a:gd name="T4" fmla="*/ 18 w 18"/>
                  <a:gd name="T5" fmla="*/ 12 h 14"/>
                  <a:gd name="T6" fmla="*/ 18 w 18"/>
                  <a:gd name="T7" fmla="*/ 12 h 14"/>
                  <a:gd name="T8" fmla="*/ 4 w 18"/>
                  <a:gd name="T9" fmla="*/ 12 h 14"/>
                  <a:gd name="T10" fmla="*/ 4 w 18"/>
                  <a:gd name="T11" fmla="*/ 12 h 14"/>
                  <a:gd name="T12" fmla="*/ 2 w 18"/>
                  <a:gd name="T13" fmla="*/ 14 h 14"/>
                  <a:gd name="T14" fmla="*/ 0 w 18"/>
                  <a:gd name="T15" fmla="*/ 12 h 14"/>
                  <a:gd name="T16" fmla="*/ 0 w 18"/>
                  <a:gd name="T17" fmla="*/ 6 h 14"/>
                  <a:gd name="T18" fmla="*/ 0 w 18"/>
                  <a:gd name="T19" fmla="*/ 4 h 14"/>
                  <a:gd name="T20" fmla="*/ 0 w 18"/>
                  <a:gd name="T21" fmla="*/ 4 h 14"/>
                  <a:gd name="T22" fmla="*/ 2 w 18"/>
                  <a:gd name="T23" fmla="*/ 0 h 14"/>
                  <a:gd name="T24" fmla="*/ 6 w 18"/>
                  <a:gd name="T25" fmla="*/ 0 h 14"/>
                  <a:gd name="T26" fmla="*/ 10 w 18"/>
                  <a:gd name="T27" fmla="*/ 2 h 14"/>
                  <a:gd name="T28" fmla="*/ 14 w 18"/>
                  <a:gd name="T29" fmla="*/ 2 h 14"/>
                  <a:gd name="T30" fmla="*/ 14 w 18"/>
                  <a:gd name="T3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4">
                    <a:moveTo>
                      <a:pt x="14" y="2"/>
                    </a:moveTo>
                    <a:lnTo>
                      <a:pt x="14" y="2"/>
                    </a:lnTo>
                    <a:lnTo>
                      <a:pt x="18" y="12"/>
                    </a:lnTo>
                    <a:lnTo>
                      <a:pt x="18" y="12"/>
                    </a:lnTo>
                    <a:lnTo>
                      <a:pt x="4" y="12"/>
                    </a:lnTo>
                    <a:lnTo>
                      <a:pt x="4" y="12"/>
                    </a:lnTo>
                    <a:lnTo>
                      <a:pt x="2" y="14"/>
                    </a:lnTo>
                    <a:lnTo>
                      <a:pt x="0" y="12"/>
                    </a:lnTo>
                    <a:lnTo>
                      <a:pt x="0" y="6"/>
                    </a:lnTo>
                    <a:lnTo>
                      <a:pt x="0" y="4"/>
                    </a:lnTo>
                    <a:lnTo>
                      <a:pt x="0" y="4"/>
                    </a:lnTo>
                    <a:lnTo>
                      <a:pt x="2" y="0"/>
                    </a:lnTo>
                    <a:lnTo>
                      <a:pt x="6" y="0"/>
                    </a:lnTo>
                    <a:lnTo>
                      <a:pt x="10" y="2"/>
                    </a:lnTo>
                    <a:lnTo>
                      <a:pt x="14"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2" name="Freeform 223">
                <a:extLst>
                  <a:ext uri="{FF2B5EF4-FFF2-40B4-BE49-F238E27FC236}">
                    <a16:creationId xmlns:a16="http://schemas.microsoft.com/office/drawing/2014/main" id="{42A19802-050C-801D-7874-C9A4FD8F0CE8}"/>
                  </a:ext>
                </a:extLst>
              </p:cNvPr>
              <p:cNvSpPr>
                <a:spLocks/>
              </p:cNvSpPr>
              <p:nvPr/>
            </p:nvSpPr>
            <p:spPr bwMode="auto">
              <a:xfrm>
                <a:off x="5786" y="1485"/>
                <a:ext cx="20" cy="20"/>
              </a:xfrm>
              <a:custGeom>
                <a:avLst/>
                <a:gdLst>
                  <a:gd name="T0" fmla="*/ 0 w 20"/>
                  <a:gd name="T1" fmla="*/ 0 h 20"/>
                  <a:gd name="T2" fmla="*/ 0 w 20"/>
                  <a:gd name="T3" fmla="*/ 0 h 20"/>
                  <a:gd name="T4" fmla="*/ 6 w 20"/>
                  <a:gd name="T5" fmla="*/ 0 h 20"/>
                  <a:gd name="T6" fmla="*/ 6 w 20"/>
                  <a:gd name="T7" fmla="*/ 0 h 20"/>
                  <a:gd name="T8" fmla="*/ 20 w 20"/>
                  <a:gd name="T9" fmla="*/ 4 h 20"/>
                  <a:gd name="T10" fmla="*/ 20 w 20"/>
                  <a:gd name="T11" fmla="*/ 4 h 20"/>
                  <a:gd name="T12" fmla="*/ 20 w 20"/>
                  <a:gd name="T13" fmla="*/ 4 h 20"/>
                  <a:gd name="T14" fmla="*/ 20 w 20"/>
                  <a:gd name="T15" fmla="*/ 12 h 20"/>
                  <a:gd name="T16" fmla="*/ 20 w 20"/>
                  <a:gd name="T17" fmla="*/ 16 h 20"/>
                  <a:gd name="T18" fmla="*/ 18 w 20"/>
                  <a:gd name="T19" fmla="*/ 20 h 20"/>
                  <a:gd name="T20" fmla="*/ 14 w 20"/>
                  <a:gd name="T21" fmla="*/ 20 h 20"/>
                  <a:gd name="T22" fmla="*/ 14 w 20"/>
                  <a:gd name="T23" fmla="*/ 20 h 20"/>
                  <a:gd name="T24" fmla="*/ 10 w 20"/>
                  <a:gd name="T25" fmla="*/ 10 h 20"/>
                  <a:gd name="T26" fmla="*/ 8 w 20"/>
                  <a:gd name="T27" fmla="*/ 8 h 20"/>
                  <a:gd name="T28" fmla="*/ 4 w 20"/>
                  <a:gd name="T29" fmla="*/ 8 h 20"/>
                  <a:gd name="T30" fmla="*/ 4 w 20"/>
                  <a:gd name="T31" fmla="*/ 8 h 20"/>
                  <a:gd name="T32" fmla="*/ 2 w 20"/>
                  <a:gd name="T33" fmla="*/ 6 h 20"/>
                  <a:gd name="T34" fmla="*/ 0 w 20"/>
                  <a:gd name="T35" fmla="*/ 4 h 20"/>
                  <a:gd name="T36" fmla="*/ 0 w 20"/>
                  <a:gd name="T37" fmla="*/ 0 h 20"/>
                  <a:gd name="T38" fmla="*/ 0 w 2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0">
                    <a:moveTo>
                      <a:pt x="0" y="0"/>
                    </a:moveTo>
                    <a:lnTo>
                      <a:pt x="0" y="0"/>
                    </a:lnTo>
                    <a:lnTo>
                      <a:pt x="6" y="0"/>
                    </a:lnTo>
                    <a:lnTo>
                      <a:pt x="6" y="0"/>
                    </a:lnTo>
                    <a:lnTo>
                      <a:pt x="20" y="4"/>
                    </a:lnTo>
                    <a:lnTo>
                      <a:pt x="20" y="4"/>
                    </a:lnTo>
                    <a:lnTo>
                      <a:pt x="20" y="4"/>
                    </a:lnTo>
                    <a:lnTo>
                      <a:pt x="20" y="12"/>
                    </a:lnTo>
                    <a:lnTo>
                      <a:pt x="20" y="16"/>
                    </a:lnTo>
                    <a:lnTo>
                      <a:pt x="18" y="20"/>
                    </a:lnTo>
                    <a:lnTo>
                      <a:pt x="14" y="20"/>
                    </a:lnTo>
                    <a:lnTo>
                      <a:pt x="14" y="20"/>
                    </a:lnTo>
                    <a:lnTo>
                      <a:pt x="10" y="10"/>
                    </a:lnTo>
                    <a:lnTo>
                      <a:pt x="8" y="8"/>
                    </a:lnTo>
                    <a:lnTo>
                      <a:pt x="4" y="8"/>
                    </a:lnTo>
                    <a:lnTo>
                      <a:pt x="4" y="8"/>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3" name="Freeform 224">
                <a:extLst>
                  <a:ext uri="{FF2B5EF4-FFF2-40B4-BE49-F238E27FC236}">
                    <a16:creationId xmlns:a16="http://schemas.microsoft.com/office/drawing/2014/main" id="{072CCA34-7CAA-D2A6-1655-FA934FBDADD0}"/>
                  </a:ext>
                </a:extLst>
              </p:cNvPr>
              <p:cNvSpPr>
                <a:spLocks/>
              </p:cNvSpPr>
              <p:nvPr/>
            </p:nvSpPr>
            <p:spPr bwMode="auto">
              <a:xfrm>
                <a:off x="1540" y="2510"/>
                <a:ext cx="44" cy="74"/>
              </a:xfrm>
              <a:custGeom>
                <a:avLst/>
                <a:gdLst>
                  <a:gd name="T0" fmla="*/ 8 w 44"/>
                  <a:gd name="T1" fmla="*/ 58 h 74"/>
                  <a:gd name="T2" fmla="*/ 6 w 44"/>
                  <a:gd name="T3" fmla="*/ 50 h 74"/>
                  <a:gd name="T4" fmla="*/ 0 w 44"/>
                  <a:gd name="T5" fmla="*/ 44 h 74"/>
                  <a:gd name="T6" fmla="*/ 2 w 44"/>
                  <a:gd name="T7" fmla="*/ 44 h 74"/>
                  <a:gd name="T8" fmla="*/ 6 w 44"/>
                  <a:gd name="T9" fmla="*/ 36 h 74"/>
                  <a:gd name="T10" fmla="*/ 4 w 44"/>
                  <a:gd name="T11" fmla="*/ 30 h 74"/>
                  <a:gd name="T12" fmla="*/ 6 w 44"/>
                  <a:gd name="T13" fmla="*/ 16 h 74"/>
                  <a:gd name="T14" fmla="*/ 8 w 44"/>
                  <a:gd name="T15" fmla="*/ 8 h 74"/>
                  <a:gd name="T16" fmla="*/ 10 w 44"/>
                  <a:gd name="T17" fmla="*/ 0 h 74"/>
                  <a:gd name="T18" fmla="*/ 12 w 44"/>
                  <a:gd name="T19" fmla="*/ 0 h 74"/>
                  <a:gd name="T20" fmla="*/ 16 w 44"/>
                  <a:gd name="T21" fmla="*/ 2 h 74"/>
                  <a:gd name="T22" fmla="*/ 20 w 44"/>
                  <a:gd name="T23" fmla="*/ 4 h 74"/>
                  <a:gd name="T24" fmla="*/ 26 w 44"/>
                  <a:gd name="T25" fmla="*/ 6 h 74"/>
                  <a:gd name="T26" fmla="*/ 28 w 44"/>
                  <a:gd name="T27" fmla="*/ 8 h 74"/>
                  <a:gd name="T28" fmla="*/ 30 w 44"/>
                  <a:gd name="T29" fmla="*/ 10 h 74"/>
                  <a:gd name="T30" fmla="*/ 34 w 44"/>
                  <a:gd name="T31" fmla="*/ 10 h 74"/>
                  <a:gd name="T32" fmla="*/ 36 w 44"/>
                  <a:gd name="T33" fmla="*/ 18 h 74"/>
                  <a:gd name="T34" fmla="*/ 34 w 44"/>
                  <a:gd name="T35" fmla="*/ 20 h 74"/>
                  <a:gd name="T36" fmla="*/ 32 w 44"/>
                  <a:gd name="T37" fmla="*/ 24 h 74"/>
                  <a:gd name="T38" fmla="*/ 30 w 44"/>
                  <a:gd name="T39" fmla="*/ 24 h 74"/>
                  <a:gd name="T40" fmla="*/ 26 w 44"/>
                  <a:gd name="T41" fmla="*/ 22 h 74"/>
                  <a:gd name="T42" fmla="*/ 32 w 44"/>
                  <a:gd name="T43" fmla="*/ 26 h 74"/>
                  <a:gd name="T44" fmla="*/ 34 w 44"/>
                  <a:gd name="T45" fmla="*/ 24 h 74"/>
                  <a:gd name="T46" fmla="*/ 44 w 44"/>
                  <a:gd name="T47" fmla="*/ 34 h 74"/>
                  <a:gd name="T48" fmla="*/ 44 w 44"/>
                  <a:gd name="T49" fmla="*/ 62 h 74"/>
                  <a:gd name="T50" fmla="*/ 42 w 44"/>
                  <a:gd name="T51" fmla="*/ 64 h 74"/>
                  <a:gd name="T52" fmla="*/ 38 w 44"/>
                  <a:gd name="T53" fmla="*/ 56 h 74"/>
                  <a:gd name="T54" fmla="*/ 36 w 44"/>
                  <a:gd name="T55" fmla="*/ 50 h 74"/>
                  <a:gd name="T56" fmla="*/ 32 w 44"/>
                  <a:gd name="T57" fmla="*/ 44 h 74"/>
                  <a:gd name="T58" fmla="*/ 24 w 44"/>
                  <a:gd name="T59" fmla="*/ 38 h 74"/>
                  <a:gd name="T60" fmla="*/ 22 w 44"/>
                  <a:gd name="T61" fmla="*/ 40 h 74"/>
                  <a:gd name="T62" fmla="*/ 18 w 44"/>
                  <a:gd name="T63" fmla="*/ 34 h 74"/>
                  <a:gd name="T64" fmla="*/ 14 w 44"/>
                  <a:gd name="T65" fmla="*/ 30 h 74"/>
                  <a:gd name="T66" fmla="*/ 12 w 44"/>
                  <a:gd name="T67" fmla="*/ 34 h 74"/>
                  <a:gd name="T68" fmla="*/ 14 w 44"/>
                  <a:gd name="T69" fmla="*/ 42 h 74"/>
                  <a:gd name="T70" fmla="*/ 20 w 44"/>
                  <a:gd name="T71" fmla="*/ 48 h 74"/>
                  <a:gd name="T72" fmla="*/ 26 w 44"/>
                  <a:gd name="T73" fmla="*/ 58 h 74"/>
                  <a:gd name="T74" fmla="*/ 26 w 44"/>
                  <a:gd name="T75" fmla="*/ 72 h 74"/>
                  <a:gd name="T76" fmla="*/ 24 w 44"/>
                  <a:gd name="T77" fmla="*/ 74 h 74"/>
                  <a:gd name="T78" fmla="*/ 20 w 44"/>
                  <a:gd name="T79" fmla="*/ 72 h 74"/>
                  <a:gd name="T80" fmla="*/ 16 w 44"/>
                  <a:gd name="T81" fmla="*/ 74 h 74"/>
                  <a:gd name="T82" fmla="*/ 14 w 44"/>
                  <a:gd name="T83" fmla="*/ 72 h 74"/>
                  <a:gd name="T84" fmla="*/ 8 w 44"/>
                  <a:gd name="T85"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74">
                    <a:moveTo>
                      <a:pt x="8" y="58"/>
                    </a:moveTo>
                    <a:lnTo>
                      <a:pt x="8" y="58"/>
                    </a:lnTo>
                    <a:lnTo>
                      <a:pt x="8" y="52"/>
                    </a:lnTo>
                    <a:lnTo>
                      <a:pt x="6" y="50"/>
                    </a:lnTo>
                    <a:lnTo>
                      <a:pt x="0" y="44"/>
                    </a:lnTo>
                    <a:lnTo>
                      <a:pt x="0" y="44"/>
                    </a:lnTo>
                    <a:lnTo>
                      <a:pt x="2" y="44"/>
                    </a:lnTo>
                    <a:lnTo>
                      <a:pt x="2" y="44"/>
                    </a:lnTo>
                    <a:lnTo>
                      <a:pt x="4" y="40"/>
                    </a:lnTo>
                    <a:lnTo>
                      <a:pt x="6" y="36"/>
                    </a:lnTo>
                    <a:lnTo>
                      <a:pt x="4" y="30"/>
                    </a:lnTo>
                    <a:lnTo>
                      <a:pt x="4" y="30"/>
                    </a:lnTo>
                    <a:lnTo>
                      <a:pt x="4" y="22"/>
                    </a:lnTo>
                    <a:lnTo>
                      <a:pt x="6" y="16"/>
                    </a:lnTo>
                    <a:lnTo>
                      <a:pt x="6" y="16"/>
                    </a:lnTo>
                    <a:lnTo>
                      <a:pt x="8" y="8"/>
                    </a:lnTo>
                    <a:lnTo>
                      <a:pt x="8" y="2"/>
                    </a:lnTo>
                    <a:lnTo>
                      <a:pt x="10" y="0"/>
                    </a:lnTo>
                    <a:lnTo>
                      <a:pt x="10" y="0"/>
                    </a:lnTo>
                    <a:lnTo>
                      <a:pt x="12" y="0"/>
                    </a:lnTo>
                    <a:lnTo>
                      <a:pt x="16" y="2"/>
                    </a:lnTo>
                    <a:lnTo>
                      <a:pt x="16" y="2"/>
                    </a:lnTo>
                    <a:lnTo>
                      <a:pt x="18" y="4"/>
                    </a:lnTo>
                    <a:lnTo>
                      <a:pt x="20" y="4"/>
                    </a:lnTo>
                    <a:lnTo>
                      <a:pt x="24" y="4"/>
                    </a:lnTo>
                    <a:lnTo>
                      <a:pt x="26" y="6"/>
                    </a:lnTo>
                    <a:lnTo>
                      <a:pt x="26" y="6"/>
                    </a:lnTo>
                    <a:lnTo>
                      <a:pt x="28" y="8"/>
                    </a:lnTo>
                    <a:lnTo>
                      <a:pt x="28" y="8"/>
                    </a:lnTo>
                    <a:lnTo>
                      <a:pt x="30" y="10"/>
                    </a:lnTo>
                    <a:lnTo>
                      <a:pt x="34" y="10"/>
                    </a:lnTo>
                    <a:lnTo>
                      <a:pt x="34" y="10"/>
                    </a:lnTo>
                    <a:lnTo>
                      <a:pt x="36" y="12"/>
                    </a:lnTo>
                    <a:lnTo>
                      <a:pt x="36" y="18"/>
                    </a:lnTo>
                    <a:lnTo>
                      <a:pt x="36" y="18"/>
                    </a:lnTo>
                    <a:lnTo>
                      <a:pt x="34" y="20"/>
                    </a:lnTo>
                    <a:lnTo>
                      <a:pt x="32" y="24"/>
                    </a:lnTo>
                    <a:lnTo>
                      <a:pt x="32" y="24"/>
                    </a:lnTo>
                    <a:lnTo>
                      <a:pt x="32" y="24"/>
                    </a:lnTo>
                    <a:lnTo>
                      <a:pt x="30" y="24"/>
                    </a:lnTo>
                    <a:lnTo>
                      <a:pt x="26" y="22"/>
                    </a:lnTo>
                    <a:lnTo>
                      <a:pt x="26" y="22"/>
                    </a:lnTo>
                    <a:lnTo>
                      <a:pt x="30" y="26"/>
                    </a:lnTo>
                    <a:lnTo>
                      <a:pt x="32" y="26"/>
                    </a:lnTo>
                    <a:lnTo>
                      <a:pt x="34" y="24"/>
                    </a:lnTo>
                    <a:lnTo>
                      <a:pt x="34" y="24"/>
                    </a:lnTo>
                    <a:lnTo>
                      <a:pt x="40" y="28"/>
                    </a:lnTo>
                    <a:lnTo>
                      <a:pt x="44" y="34"/>
                    </a:lnTo>
                    <a:lnTo>
                      <a:pt x="44" y="46"/>
                    </a:lnTo>
                    <a:lnTo>
                      <a:pt x="44" y="62"/>
                    </a:lnTo>
                    <a:lnTo>
                      <a:pt x="44" y="62"/>
                    </a:lnTo>
                    <a:lnTo>
                      <a:pt x="42" y="64"/>
                    </a:lnTo>
                    <a:lnTo>
                      <a:pt x="40" y="62"/>
                    </a:lnTo>
                    <a:lnTo>
                      <a:pt x="38" y="56"/>
                    </a:lnTo>
                    <a:lnTo>
                      <a:pt x="38" y="56"/>
                    </a:lnTo>
                    <a:lnTo>
                      <a:pt x="36" y="50"/>
                    </a:lnTo>
                    <a:lnTo>
                      <a:pt x="32" y="44"/>
                    </a:lnTo>
                    <a:lnTo>
                      <a:pt x="32" y="44"/>
                    </a:lnTo>
                    <a:lnTo>
                      <a:pt x="28" y="40"/>
                    </a:lnTo>
                    <a:lnTo>
                      <a:pt x="24" y="38"/>
                    </a:lnTo>
                    <a:lnTo>
                      <a:pt x="22" y="40"/>
                    </a:lnTo>
                    <a:lnTo>
                      <a:pt x="22" y="40"/>
                    </a:lnTo>
                    <a:lnTo>
                      <a:pt x="20" y="38"/>
                    </a:lnTo>
                    <a:lnTo>
                      <a:pt x="18" y="34"/>
                    </a:lnTo>
                    <a:lnTo>
                      <a:pt x="16" y="32"/>
                    </a:lnTo>
                    <a:lnTo>
                      <a:pt x="14" y="30"/>
                    </a:lnTo>
                    <a:lnTo>
                      <a:pt x="14" y="30"/>
                    </a:lnTo>
                    <a:lnTo>
                      <a:pt x="12" y="34"/>
                    </a:lnTo>
                    <a:lnTo>
                      <a:pt x="12" y="38"/>
                    </a:lnTo>
                    <a:lnTo>
                      <a:pt x="14" y="42"/>
                    </a:lnTo>
                    <a:lnTo>
                      <a:pt x="14" y="42"/>
                    </a:lnTo>
                    <a:lnTo>
                      <a:pt x="20" y="48"/>
                    </a:lnTo>
                    <a:lnTo>
                      <a:pt x="26" y="58"/>
                    </a:lnTo>
                    <a:lnTo>
                      <a:pt x="26" y="58"/>
                    </a:lnTo>
                    <a:lnTo>
                      <a:pt x="26" y="64"/>
                    </a:lnTo>
                    <a:lnTo>
                      <a:pt x="26" y="72"/>
                    </a:lnTo>
                    <a:lnTo>
                      <a:pt x="26" y="72"/>
                    </a:lnTo>
                    <a:lnTo>
                      <a:pt x="24" y="74"/>
                    </a:lnTo>
                    <a:lnTo>
                      <a:pt x="22" y="74"/>
                    </a:lnTo>
                    <a:lnTo>
                      <a:pt x="20" y="72"/>
                    </a:lnTo>
                    <a:lnTo>
                      <a:pt x="18" y="72"/>
                    </a:lnTo>
                    <a:lnTo>
                      <a:pt x="16" y="74"/>
                    </a:lnTo>
                    <a:lnTo>
                      <a:pt x="16" y="74"/>
                    </a:lnTo>
                    <a:lnTo>
                      <a:pt x="14" y="72"/>
                    </a:lnTo>
                    <a:lnTo>
                      <a:pt x="12" y="68"/>
                    </a:lnTo>
                    <a:lnTo>
                      <a:pt x="8" y="58"/>
                    </a:lnTo>
                    <a:lnTo>
                      <a:pt x="8"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4" name="Freeform 225">
                <a:extLst>
                  <a:ext uri="{FF2B5EF4-FFF2-40B4-BE49-F238E27FC236}">
                    <a16:creationId xmlns:a16="http://schemas.microsoft.com/office/drawing/2014/main" id="{3D74967D-3B93-BC00-175F-A796EF3074C1}"/>
                  </a:ext>
                </a:extLst>
              </p:cNvPr>
              <p:cNvSpPr>
                <a:spLocks/>
              </p:cNvSpPr>
              <p:nvPr/>
            </p:nvSpPr>
            <p:spPr bwMode="auto">
              <a:xfrm>
                <a:off x="5894" y="2777"/>
                <a:ext cx="66" cy="56"/>
              </a:xfrm>
              <a:custGeom>
                <a:avLst/>
                <a:gdLst>
                  <a:gd name="T0" fmla="*/ 12 w 66"/>
                  <a:gd name="T1" fmla="*/ 50 h 56"/>
                  <a:gd name="T2" fmla="*/ 10 w 66"/>
                  <a:gd name="T3" fmla="*/ 50 h 56"/>
                  <a:gd name="T4" fmla="*/ 2 w 66"/>
                  <a:gd name="T5" fmla="*/ 28 h 56"/>
                  <a:gd name="T6" fmla="*/ 0 w 66"/>
                  <a:gd name="T7" fmla="*/ 20 h 56"/>
                  <a:gd name="T8" fmla="*/ 0 w 66"/>
                  <a:gd name="T9" fmla="*/ 10 h 56"/>
                  <a:gd name="T10" fmla="*/ 4 w 66"/>
                  <a:gd name="T11" fmla="*/ 2 h 56"/>
                  <a:gd name="T12" fmla="*/ 10 w 66"/>
                  <a:gd name="T13" fmla="*/ 0 h 56"/>
                  <a:gd name="T14" fmla="*/ 16 w 66"/>
                  <a:gd name="T15" fmla="*/ 4 h 56"/>
                  <a:gd name="T16" fmla="*/ 22 w 66"/>
                  <a:gd name="T17" fmla="*/ 8 h 56"/>
                  <a:gd name="T18" fmla="*/ 34 w 66"/>
                  <a:gd name="T19" fmla="*/ 16 h 56"/>
                  <a:gd name="T20" fmla="*/ 40 w 66"/>
                  <a:gd name="T21" fmla="*/ 14 h 56"/>
                  <a:gd name="T22" fmla="*/ 44 w 66"/>
                  <a:gd name="T23" fmla="*/ 14 h 56"/>
                  <a:gd name="T24" fmla="*/ 52 w 66"/>
                  <a:gd name="T25" fmla="*/ 20 h 56"/>
                  <a:gd name="T26" fmla="*/ 56 w 66"/>
                  <a:gd name="T27" fmla="*/ 18 h 56"/>
                  <a:gd name="T28" fmla="*/ 60 w 66"/>
                  <a:gd name="T29" fmla="*/ 22 h 56"/>
                  <a:gd name="T30" fmla="*/ 64 w 66"/>
                  <a:gd name="T31" fmla="*/ 28 h 56"/>
                  <a:gd name="T32" fmla="*/ 66 w 66"/>
                  <a:gd name="T33" fmla="*/ 34 h 56"/>
                  <a:gd name="T34" fmla="*/ 64 w 66"/>
                  <a:gd name="T35" fmla="*/ 40 h 56"/>
                  <a:gd name="T36" fmla="*/ 60 w 66"/>
                  <a:gd name="T37" fmla="*/ 42 h 56"/>
                  <a:gd name="T38" fmla="*/ 58 w 66"/>
                  <a:gd name="T39" fmla="*/ 40 h 56"/>
                  <a:gd name="T40" fmla="*/ 48 w 66"/>
                  <a:gd name="T41" fmla="*/ 38 h 56"/>
                  <a:gd name="T42" fmla="*/ 46 w 66"/>
                  <a:gd name="T43" fmla="*/ 38 h 56"/>
                  <a:gd name="T44" fmla="*/ 46 w 66"/>
                  <a:gd name="T45" fmla="*/ 38 h 56"/>
                  <a:gd name="T46" fmla="*/ 50 w 66"/>
                  <a:gd name="T47" fmla="*/ 44 h 56"/>
                  <a:gd name="T48" fmla="*/ 48 w 66"/>
                  <a:gd name="T49" fmla="*/ 52 h 56"/>
                  <a:gd name="T50" fmla="*/ 46 w 66"/>
                  <a:gd name="T51" fmla="*/ 54 h 56"/>
                  <a:gd name="T52" fmla="*/ 42 w 66"/>
                  <a:gd name="T53" fmla="*/ 48 h 56"/>
                  <a:gd name="T54" fmla="*/ 36 w 66"/>
                  <a:gd name="T55" fmla="*/ 34 h 56"/>
                  <a:gd name="T56" fmla="*/ 36 w 66"/>
                  <a:gd name="T57" fmla="*/ 34 h 56"/>
                  <a:gd name="T58" fmla="*/ 36 w 66"/>
                  <a:gd name="T59" fmla="*/ 34 h 56"/>
                  <a:gd name="T60" fmla="*/ 36 w 66"/>
                  <a:gd name="T61" fmla="*/ 36 h 56"/>
                  <a:gd name="T62" fmla="*/ 40 w 66"/>
                  <a:gd name="T63" fmla="*/ 44 h 56"/>
                  <a:gd name="T64" fmla="*/ 42 w 66"/>
                  <a:gd name="T65" fmla="*/ 54 h 56"/>
                  <a:gd name="T66" fmla="*/ 40 w 66"/>
                  <a:gd name="T67" fmla="*/ 56 h 56"/>
                  <a:gd name="T68" fmla="*/ 38 w 66"/>
                  <a:gd name="T69" fmla="*/ 56 h 56"/>
                  <a:gd name="T70" fmla="*/ 34 w 66"/>
                  <a:gd name="T71" fmla="*/ 52 h 56"/>
                  <a:gd name="T72" fmla="*/ 30 w 66"/>
                  <a:gd name="T73" fmla="*/ 48 h 56"/>
                  <a:gd name="T74" fmla="*/ 24 w 66"/>
                  <a:gd name="T75" fmla="*/ 40 h 56"/>
                  <a:gd name="T76" fmla="*/ 22 w 66"/>
                  <a:gd name="T77" fmla="*/ 40 h 56"/>
                  <a:gd name="T78" fmla="*/ 18 w 66"/>
                  <a:gd name="T79" fmla="*/ 38 h 56"/>
                  <a:gd name="T80" fmla="*/ 14 w 66"/>
                  <a:gd name="T81" fmla="*/ 36 h 56"/>
                  <a:gd name="T82" fmla="*/ 12 w 66"/>
                  <a:gd name="T83"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6">
                    <a:moveTo>
                      <a:pt x="12" y="50"/>
                    </a:moveTo>
                    <a:lnTo>
                      <a:pt x="12" y="50"/>
                    </a:lnTo>
                    <a:lnTo>
                      <a:pt x="10" y="50"/>
                    </a:lnTo>
                    <a:lnTo>
                      <a:pt x="10" y="50"/>
                    </a:lnTo>
                    <a:lnTo>
                      <a:pt x="6" y="40"/>
                    </a:lnTo>
                    <a:lnTo>
                      <a:pt x="2" y="28"/>
                    </a:lnTo>
                    <a:lnTo>
                      <a:pt x="2" y="28"/>
                    </a:lnTo>
                    <a:lnTo>
                      <a:pt x="0" y="20"/>
                    </a:lnTo>
                    <a:lnTo>
                      <a:pt x="0" y="16"/>
                    </a:lnTo>
                    <a:lnTo>
                      <a:pt x="0" y="10"/>
                    </a:lnTo>
                    <a:lnTo>
                      <a:pt x="0" y="10"/>
                    </a:lnTo>
                    <a:lnTo>
                      <a:pt x="4" y="2"/>
                    </a:lnTo>
                    <a:lnTo>
                      <a:pt x="6" y="0"/>
                    </a:lnTo>
                    <a:lnTo>
                      <a:pt x="10" y="0"/>
                    </a:lnTo>
                    <a:lnTo>
                      <a:pt x="10" y="0"/>
                    </a:lnTo>
                    <a:lnTo>
                      <a:pt x="16" y="4"/>
                    </a:lnTo>
                    <a:lnTo>
                      <a:pt x="22" y="8"/>
                    </a:lnTo>
                    <a:lnTo>
                      <a:pt x="22" y="8"/>
                    </a:lnTo>
                    <a:lnTo>
                      <a:pt x="30" y="14"/>
                    </a:lnTo>
                    <a:lnTo>
                      <a:pt x="34" y="16"/>
                    </a:lnTo>
                    <a:lnTo>
                      <a:pt x="40" y="14"/>
                    </a:lnTo>
                    <a:lnTo>
                      <a:pt x="40" y="14"/>
                    </a:lnTo>
                    <a:lnTo>
                      <a:pt x="42" y="14"/>
                    </a:lnTo>
                    <a:lnTo>
                      <a:pt x="44" y="14"/>
                    </a:lnTo>
                    <a:lnTo>
                      <a:pt x="48" y="16"/>
                    </a:lnTo>
                    <a:lnTo>
                      <a:pt x="52" y="20"/>
                    </a:lnTo>
                    <a:lnTo>
                      <a:pt x="54" y="20"/>
                    </a:lnTo>
                    <a:lnTo>
                      <a:pt x="56" y="18"/>
                    </a:lnTo>
                    <a:lnTo>
                      <a:pt x="56" y="18"/>
                    </a:lnTo>
                    <a:lnTo>
                      <a:pt x="60" y="22"/>
                    </a:lnTo>
                    <a:lnTo>
                      <a:pt x="62" y="24"/>
                    </a:lnTo>
                    <a:lnTo>
                      <a:pt x="64" y="28"/>
                    </a:lnTo>
                    <a:lnTo>
                      <a:pt x="64" y="28"/>
                    </a:lnTo>
                    <a:lnTo>
                      <a:pt x="66" y="34"/>
                    </a:lnTo>
                    <a:lnTo>
                      <a:pt x="66" y="34"/>
                    </a:lnTo>
                    <a:lnTo>
                      <a:pt x="64" y="40"/>
                    </a:lnTo>
                    <a:lnTo>
                      <a:pt x="62" y="42"/>
                    </a:lnTo>
                    <a:lnTo>
                      <a:pt x="60" y="42"/>
                    </a:lnTo>
                    <a:lnTo>
                      <a:pt x="58" y="40"/>
                    </a:lnTo>
                    <a:lnTo>
                      <a:pt x="58" y="40"/>
                    </a:lnTo>
                    <a:lnTo>
                      <a:pt x="52" y="38"/>
                    </a:lnTo>
                    <a:lnTo>
                      <a:pt x="48" y="38"/>
                    </a:lnTo>
                    <a:lnTo>
                      <a:pt x="48" y="38"/>
                    </a:lnTo>
                    <a:lnTo>
                      <a:pt x="46" y="38"/>
                    </a:lnTo>
                    <a:lnTo>
                      <a:pt x="46" y="38"/>
                    </a:lnTo>
                    <a:lnTo>
                      <a:pt x="46" y="38"/>
                    </a:lnTo>
                    <a:lnTo>
                      <a:pt x="48" y="42"/>
                    </a:lnTo>
                    <a:lnTo>
                      <a:pt x="50" y="44"/>
                    </a:lnTo>
                    <a:lnTo>
                      <a:pt x="48" y="52"/>
                    </a:lnTo>
                    <a:lnTo>
                      <a:pt x="48" y="52"/>
                    </a:lnTo>
                    <a:lnTo>
                      <a:pt x="46" y="54"/>
                    </a:lnTo>
                    <a:lnTo>
                      <a:pt x="46" y="54"/>
                    </a:lnTo>
                    <a:lnTo>
                      <a:pt x="44" y="52"/>
                    </a:lnTo>
                    <a:lnTo>
                      <a:pt x="42" y="48"/>
                    </a:lnTo>
                    <a:lnTo>
                      <a:pt x="42" y="48"/>
                    </a:lnTo>
                    <a:lnTo>
                      <a:pt x="36" y="34"/>
                    </a:lnTo>
                    <a:lnTo>
                      <a:pt x="36" y="34"/>
                    </a:lnTo>
                    <a:lnTo>
                      <a:pt x="36" y="34"/>
                    </a:lnTo>
                    <a:lnTo>
                      <a:pt x="36" y="34"/>
                    </a:lnTo>
                    <a:lnTo>
                      <a:pt x="36" y="34"/>
                    </a:lnTo>
                    <a:lnTo>
                      <a:pt x="36" y="36"/>
                    </a:lnTo>
                    <a:lnTo>
                      <a:pt x="36" y="36"/>
                    </a:lnTo>
                    <a:lnTo>
                      <a:pt x="40" y="44"/>
                    </a:lnTo>
                    <a:lnTo>
                      <a:pt x="40" y="44"/>
                    </a:lnTo>
                    <a:lnTo>
                      <a:pt x="42" y="54"/>
                    </a:lnTo>
                    <a:lnTo>
                      <a:pt x="42" y="54"/>
                    </a:lnTo>
                    <a:lnTo>
                      <a:pt x="42" y="56"/>
                    </a:lnTo>
                    <a:lnTo>
                      <a:pt x="40" y="56"/>
                    </a:lnTo>
                    <a:lnTo>
                      <a:pt x="40" y="56"/>
                    </a:lnTo>
                    <a:lnTo>
                      <a:pt x="38" y="56"/>
                    </a:lnTo>
                    <a:lnTo>
                      <a:pt x="38" y="56"/>
                    </a:lnTo>
                    <a:lnTo>
                      <a:pt x="34" y="52"/>
                    </a:lnTo>
                    <a:lnTo>
                      <a:pt x="30" y="48"/>
                    </a:lnTo>
                    <a:lnTo>
                      <a:pt x="30" y="48"/>
                    </a:lnTo>
                    <a:lnTo>
                      <a:pt x="26" y="42"/>
                    </a:lnTo>
                    <a:lnTo>
                      <a:pt x="24" y="40"/>
                    </a:lnTo>
                    <a:lnTo>
                      <a:pt x="22" y="40"/>
                    </a:lnTo>
                    <a:lnTo>
                      <a:pt x="22" y="40"/>
                    </a:lnTo>
                    <a:lnTo>
                      <a:pt x="20" y="40"/>
                    </a:lnTo>
                    <a:lnTo>
                      <a:pt x="18" y="38"/>
                    </a:lnTo>
                    <a:lnTo>
                      <a:pt x="14" y="36"/>
                    </a:lnTo>
                    <a:lnTo>
                      <a:pt x="14" y="36"/>
                    </a:lnTo>
                    <a:lnTo>
                      <a:pt x="14" y="42"/>
                    </a:lnTo>
                    <a:lnTo>
                      <a:pt x="12" y="50"/>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5" name="Freeform 226">
                <a:extLst>
                  <a:ext uri="{FF2B5EF4-FFF2-40B4-BE49-F238E27FC236}">
                    <a16:creationId xmlns:a16="http://schemas.microsoft.com/office/drawing/2014/main" id="{2C668CB7-0C96-2B52-341B-2EF1FC97F1F3}"/>
                  </a:ext>
                </a:extLst>
              </p:cNvPr>
              <p:cNvSpPr>
                <a:spLocks/>
              </p:cNvSpPr>
              <p:nvPr/>
            </p:nvSpPr>
            <p:spPr bwMode="auto">
              <a:xfrm>
                <a:off x="5854" y="2781"/>
                <a:ext cx="42" cy="50"/>
              </a:xfrm>
              <a:custGeom>
                <a:avLst/>
                <a:gdLst>
                  <a:gd name="T0" fmla="*/ 42 w 42"/>
                  <a:gd name="T1" fmla="*/ 46 h 50"/>
                  <a:gd name="T2" fmla="*/ 42 w 42"/>
                  <a:gd name="T3" fmla="*/ 46 h 50"/>
                  <a:gd name="T4" fmla="*/ 40 w 42"/>
                  <a:gd name="T5" fmla="*/ 46 h 50"/>
                  <a:gd name="T6" fmla="*/ 40 w 42"/>
                  <a:gd name="T7" fmla="*/ 46 h 50"/>
                  <a:gd name="T8" fmla="*/ 36 w 42"/>
                  <a:gd name="T9" fmla="*/ 48 h 50"/>
                  <a:gd name="T10" fmla="*/ 32 w 42"/>
                  <a:gd name="T11" fmla="*/ 46 h 50"/>
                  <a:gd name="T12" fmla="*/ 32 w 42"/>
                  <a:gd name="T13" fmla="*/ 46 h 50"/>
                  <a:gd name="T14" fmla="*/ 32 w 42"/>
                  <a:gd name="T15" fmla="*/ 46 h 50"/>
                  <a:gd name="T16" fmla="*/ 32 w 42"/>
                  <a:gd name="T17" fmla="*/ 38 h 50"/>
                  <a:gd name="T18" fmla="*/ 32 w 42"/>
                  <a:gd name="T19" fmla="*/ 34 h 50"/>
                  <a:gd name="T20" fmla="*/ 32 w 42"/>
                  <a:gd name="T21" fmla="*/ 30 h 50"/>
                  <a:gd name="T22" fmla="*/ 32 w 42"/>
                  <a:gd name="T23" fmla="*/ 30 h 50"/>
                  <a:gd name="T24" fmla="*/ 28 w 42"/>
                  <a:gd name="T25" fmla="*/ 26 h 50"/>
                  <a:gd name="T26" fmla="*/ 26 w 42"/>
                  <a:gd name="T27" fmla="*/ 26 h 50"/>
                  <a:gd name="T28" fmla="*/ 26 w 42"/>
                  <a:gd name="T29" fmla="*/ 26 h 50"/>
                  <a:gd name="T30" fmla="*/ 24 w 42"/>
                  <a:gd name="T31" fmla="*/ 28 h 50"/>
                  <a:gd name="T32" fmla="*/ 22 w 42"/>
                  <a:gd name="T33" fmla="*/ 30 h 50"/>
                  <a:gd name="T34" fmla="*/ 20 w 42"/>
                  <a:gd name="T35" fmla="*/ 36 h 50"/>
                  <a:gd name="T36" fmla="*/ 20 w 42"/>
                  <a:gd name="T37" fmla="*/ 36 h 50"/>
                  <a:gd name="T38" fmla="*/ 18 w 42"/>
                  <a:gd name="T39" fmla="*/ 44 h 50"/>
                  <a:gd name="T40" fmla="*/ 16 w 42"/>
                  <a:gd name="T41" fmla="*/ 48 h 50"/>
                  <a:gd name="T42" fmla="*/ 14 w 42"/>
                  <a:gd name="T43" fmla="*/ 50 h 50"/>
                  <a:gd name="T44" fmla="*/ 10 w 42"/>
                  <a:gd name="T45" fmla="*/ 48 h 50"/>
                  <a:gd name="T46" fmla="*/ 10 w 42"/>
                  <a:gd name="T47" fmla="*/ 48 h 50"/>
                  <a:gd name="T48" fmla="*/ 4 w 42"/>
                  <a:gd name="T49" fmla="*/ 42 h 50"/>
                  <a:gd name="T50" fmla="*/ 0 w 42"/>
                  <a:gd name="T51" fmla="*/ 36 h 50"/>
                  <a:gd name="T52" fmla="*/ 0 w 42"/>
                  <a:gd name="T53" fmla="*/ 36 h 50"/>
                  <a:gd name="T54" fmla="*/ 0 w 42"/>
                  <a:gd name="T55" fmla="*/ 32 h 50"/>
                  <a:gd name="T56" fmla="*/ 0 w 42"/>
                  <a:gd name="T57" fmla="*/ 32 h 50"/>
                  <a:gd name="T58" fmla="*/ 0 w 42"/>
                  <a:gd name="T59" fmla="*/ 28 h 50"/>
                  <a:gd name="T60" fmla="*/ 0 w 42"/>
                  <a:gd name="T61" fmla="*/ 28 h 50"/>
                  <a:gd name="T62" fmla="*/ 0 w 42"/>
                  <a:gd name="T63" fmla="*/ 16 h 50"/>
                  <a:gd name="T64" fmla="*/ 0 w 42"/>
                  <a:gd name="T65" fmla="*/ 12 h 50"/>
                  <a:gd name="T66" fmla="*/ 2 w 42"/>
                  <a:gd name="T67" fmla="*/ 12 h 50"/>
                  <a:gd name="T68" fmla="*/ 6 w 42"/>
                  <a:gd name="T69" fmla="*/ 14 h 50"/>
                  <a:gd name="T70" fmla="*/ 6 w 42"/>
                  <a:gd name="T71" fmla="*/ 14 h 50"/>
                  <a:gd name="T72" fmla="*/ 10 w 42"/>
                  <a:gd name="T73" fmla="*/ 14 h 50"/>
                  <a:gd name="T74" fmla="*/ 14 w 42"/>
                  <a:gd name="T75" fmla="*/ 10 h 50"/>
                  <a:gd name="T76" fmla="*/ 14 w 42"/>
                  <a:gd name="T77" fmla="*/ 10 h 50"/>
                  <a:gd name="T78" fmla="*/ 18 w 42"/>
                  <a:gd name="T79" fmla="*/ 2 h 50"/>
                  <a:gd name="T80" fmla="*/ 22 w 42"/>
                  <a:gd name="T81" fmla="*/ 0 h 50"/>
                  <a:gd name="T82" fmla="*/ 26 w 42"/>
                  <a:gd name="T83" fmla="*/ 2 h 50"/>
                  <a:gd name="T84" fmla="*/ 30 w 42"/>
                  <a:gd name="T85" fmla="*/ 8 h 50"/>
                  <a:gd name="T86" fmla="*/ 30 w 42"/>
                  <a:gd name="T87" fmla="*/ 8 h 50"/>
                  <a:gd name="T88" fmla="*/ 36 w 42"/>
                  <a:gd name="T89" fmla="*/ 18 h 50"/>
                  <a:gd name="T90" fmla="*/ 36 w 42"/>
                  <a:gd name="T91" fmla="*/ 18 h 50"/>
                  <a:gd name="T92" fmla="*/ 40 w 42"/>
                  <a:gd name="T93" fmla="*/ 28 h 50"/>
                  <a:gd name="T94" fmla="*/ 42 w 42"/>
                  <a:gd name="T95" fmla="*/ 36 h 50"/>
                  <a:gd name="T96" fmla="*/ 42 w 42"/>
                  <a:gd name="T97" fmla="*/ 46 h 50"/>
                  <a:gd name="T98" fmla="*/ 42 w 42"/>
                  <a:gd name="T9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50">
                    <a:moveTo>
                      <a:pt x="42" y="46"/>
                    </a:moveTo>
                    <a:lnTo>
                      <a:pt x="42" y="46"/>
                    </a:lnTo>
                    <a:lnTo>
                      <a:pt x="40" y="46"/>
                    </a:lnTo>
                    <a:lnTo>
                      <a:pt x="40" y="46"/>
                    </a:lnTo>
                    <a:lnTo>
                      <a:pt x="36" y="48"/>
                    </a:lnTo>
                    <a:lnTo>
                      <a:pt x="32" y="46"/>
                    </a:lnTo>
                    <a:lnTo>
                      <a:pt x="32" y="46"/>
                    </a:lnTo>
                    <a:lnTo>
                      <a:pt x="32" y="46"/>
                    </a:lnTo>
                    <a:lnTo>
                      <a:pt x="32" y="38"/>
                    </a:lnTo>
                    <a:lnTo>
                      <a:pt x="32" y="34"/>
                    </a:lnTo>
                    <a:lnTo>
                      <a:pt x="32" y="30"/>
                    </a:lnTo>
                    <a:lnTo>
                      <a:pt x="32" y="30"/>
                    </a:lnTo>
                    <a:lnTo>
                      <a:pt x="28" y="26"/>
                    </a:lnTo>
                    <a:lnTo>
                      <a:pt x="26" y="26"/>
                    </a:lnTo>
                    <a:lnTo>
                      <a:pt x="26" y="26"/>
                    </a:lnTo>
                    <a:lnTo>
                      <a:pt x="24" y="28"/>
                    </a:lnTo>
                    <a:lnTo>
                      <a:pt x="22" y="30"/>
                    </a:lnTo>
                    <a:lnTo>
                      <a:pt x="20" y="36"/>
                    </a:lnTo>
                    <a:lnTo>
                      <a:pt x="20" y="36"/>
                    </a:lnTo>
                    <a:lnTo>
                      <a:pt x="18" y="44"/>
                    </a:lnTo>
                    <a:lnTo>
                      <a:pt x="16" y="48"/>
                    </a:lnTo>
                    <a:lnTo>
                      <a:pt x="14" y="50"/>
                    </a:lnTo>
                    <a:lnTo>
                      <a:pt x="10" y="48"/>
                    </a:lnTo>
                    <a:lnTo>
                      <a:pt x="10" y="48"/>
                    </a:lnTo>
                    <a:lnTo>
                      <a:pt x="4" y="42"/>
                    </a:lnTo>
                    <a:lnTo>
                      <a:pt x="0" y="36"/>
                    </a:lnTo>
                    <a:lnTo>
                      <a:pt x="0" y="36"/>
                    </a:lnTo>
                    <a:lnTo>
                      <a:pt x="0" y="32"/>
                    </a:lnTo>
                    <a:lnTo>
                      <a:pt x="0" y="32"/>
                    </a:lnTo>
                    <a:lnTo>
                      <a:pt x="0" y="28"/>
                    </a:lnTo>
                    <a:lnTo>
                      <a:pt x="0" y="28"/>
                    </a:lnTo>
                    <a:lnTo>
                      <a:pt x="0" y="16"/>
                    </a:lnTo>
                    <a:lnTo>
                      <a:pt x="0" y="12"/>
                    </a:lnTo>
                    <a:lnTo>
                      <a:pt x="2" y="12"/>
                    </a:lnTo>
                    <a:lnTo>
                      <a:pt x="6" y="14"/>
                    </a:lnTo>
                    <a:lnTo>
                      <a:pt x="6" y="14"/>
                    </a:lnTo>
                    <a:lnTo>
                      <a:pt x="10" y="14"/>
                    </a:lnTo>
                    <a:lnTo>
                      <a:pt x="14" y="10"/>
                    </a:lnTo>
                    <a:lnTo>
                      <a:pt x="14" y="10"/>
                    </a:lnTo>
                    <a:lnTo>
                      <a:pt x="18" y="2"/>
                    </a:lnTo>
                    <a:lnTo>
                      <a:pt x="22" y="0"/>
                    </a:lnTo>
                    <a:lnTo>
                      <a:pt x="26" y="2"/>
                    </a:lnTo>
                    <a:lnTo>
                      <a:pt x="30" y="8"/>
                    </a:lnTo>
                    <a:lnTo>
                      <a:pt x="30" y="8"/>
                    </a:lnTo>
                    <a:lnTo>
                      <a:pt x="36" y="18"/>
                    </a:lnTo>
                    <a:lnTo>
                      <a:pt x="36" y="18"/>
                    </a:lnTo>
                    <a:lnTo>
                      <a:pt x="40" y="28"/>
                    </a:lnTo>
                    <a:lnTo>
                      <a:pt x="42" y="36"/>
                    </a:lnTo>
                    <a:lnTo>
                      <a:pt x="42" y="46"/>
                    </a:lnTo>
                    <a:lnTo>
                      <a:pt x="4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6" name="Freeform 227">
                <a:extLst>
                  <a:ext uri="{FF2B5EF4-FFF2-40B4-BE49-F238E27FC236}">
                    <a16:creationId xmlns:a16="http://schemas.microsoft.com/office/drawing/2014/main" id="{2280A44D-0F81-3F01-6E8B-E032E7B4A03A}"/>
                  </a:ext>
                </a:extLst>
              </p:cNvPr>
              <p:cNvSpPr>
                <a:spLocks/>
              </p:cNvSpPr>
              <p:nvPr/>
            </p:nvSpPr>
            <p:spPr bwMode="auto">
              <a:xfrm>
                <a:off x="5862" y="2803"/>
                <a:ext cx="28" cy="46"/>
              </a:xfrm>
              <a:custGeom>
                <a:avLst/>
                <a:gdLst>
                  <a:gd name="T0" fmla="*/ 2 w 28"/>
                  <a:gd name="T1" fmla="*/ 24 h 46"/>
                  <a:gd name="T2" fmla="*/ 2 w 28"/>
                  <a:gd name="T3" fmla="*/ 24 h 46"/>
                  <a:gd name="T4" fmla="*/ 6 w 28"/>
                  <a:gd name="T5" fmla="*/ 24 h 46"/>
                  <a:gd name="T6" fmla="*/ 10 w 28"/>
                  <a:gd name="T7" fmla="*/ 20 h 46"/>
                  <a:gd name="T8" fmla="*/ 12 w 28"/>
                  <a:gd name="T9" fmla="*/ 14 h 46"/>
                  <a:gd name="T10" fmla="*/ 12 w 28"/>
                  <a:gd name="T11" fmla="*/ 6 h 46"/>
                  <a:gd name="T12" fmla="*/ 12 w 28"/>
                  <a:gd name="T13" fmla="*/ 6 h 46"/>
                  <a:gd name="T14" fmla="*/ 14 w 28"/>
                  <a:gd name="T15" fmla="*/ 0 h 46"/>
                  <a:gd name="T16" fmla="*/ 16 w 28"/>
                  <a:gd name="T17" fmla="*/ 0 h 46"/>
                  <a:gd name="T18" fmla="*/ 16 w 28"/>
                  <a:gd name="T19" fmla="*/ 0 h 46"/>
                  <a:gd name="T20" fmla="*/ 18 w 28"/>
                  <a:gd name="T21" fmla="*/ 2 h 46"/>
                  <a:gd name="T22" fmla="*/ 18 w 28"/>
                  <a:gd name="T23" fmla="*/ 2 h 46"/>
                  <a:gd name="T24" fmla="*/ 20 w 28"/>
                  <a:gd name="T25" fmla="*/ 4 h 46"/>
                  <a:gd name="T26" fmla="*/ 20 w 28"/>
                  <a:gd name="T27" fmla="*/ 8 h 46"/>
                  <a:gd name="T28" fmla="*/ 22 w 28"/>
                  <a:gd name="T29" fmla="*/ 10 h 46"/>
                  <a:gd name="T30" fmla="*/ 24 w 28"/>
                  <a:gd name="T31" fmla="*/ 4 h 46"/>
                  <a:gd name="T32" fmla="*/ 24 w 28"/>
                  <a:gd name="T33" fmla="*/ 4 h 46"/>
                  <a:gd name="T34" fmla="*/ 26 w 28"/>
                  <a:gd name="T35" fmla="*/ 10 h 46"/>
                  <a:gd name="T36" fmla="*/ 28 w 28"/>
                  <a:gd name="T37" fmla="*/ 14 h 46"/>
                  <a:gd name="T38" fmla="*/ 24 w 28"/>
                  <a:gd name="T39" fmla="*/ 24 h 46"/>
                  <a:gd name="T40" fmla="*/ 24 w 28"/>
                  <a:gd name="T41" fmla="*/ 24 h 46"/>
                  <a:gd name="T42" fmla="*/ 22 w 28"/>
                  <a:gd name="T43" fmla="*/ 28 h 46"/>
                  <a:gd name="T44" fmla="*/ 20 w 28"/>
                  <a:gd name="T45" fmla="*/ 34 h 46"/>
                  <a:gd name="T46" fmla="*/ 20 w 28"/>
                  <a:gd name="T47" fmla="*/ 38 h 46"/>
                  <a:gd name="T48" fmla="*/ 16 w 28"/>
                  <a:gd name="T49" fmla="*/ 42 h 46"/>
                  <a:gd name="T50" fmla="*/ 16 w 28"/>
                  <a:gd name="T51" fmla="*/ 42 h 46"/>
                  <a:gd name="T52" fmla="*/ 16 w 28"/>
                  <a:gd name="T53" fmla="*/ 46 h 46"/>
                  <a:gd name="T54" fmla="*/ 14 w 28"/>
                  <a:gd name="T55" fmla="*/ 46 h 46"/>
                  <a:gd name="T56" fmla="*/ 14 w 28"/>
                  <a:gd name="T57" fmla="*/ 44 h 46"/>
                  <a:gd name="T58" fmla="*/ 14 w 28"/>
                  <a:gd name="T59" fmla="*/ 44 h 46"/>
                  <a:gd name="T60" fmla="*/ 14 w 28"/>
                  <a:gd name="T61" fmla="*/ 36 h 46"/>
                  <a:gd name="T62" fmla="*/ 16 w 28"/>
                  <a:gd name="T63" fmla="*/ 28 h 46"/>
                  <a:gd name="T64" fmla="*/ 16 w 28"/>
                  <a:gd name="T65" fmla="*/ 28 h 46"/>
                  <a:gd name="T66" fmla="*/ 12 w 28"/>
                  <a:gd name="T67" fmla="*/ 26 h 46"/>
                  <a:gd name="T68" fmla="*/ 10 w 28"/>
                  <a:gd name="T69" fmla="*/ 28 h 46"/>
                  <a:gd name="T70" fmla="*/ 8 w 28"/>
                  <a:gd name="T71" fmla="*/ 38 h 46"/>
                  <a:gd name="T72" fmla="*/ 8 w 28"/>
                  <a:gd name="T73" fmla="*/ 38 h 46"/>
                  <a:gd name="T74" fmla="*/ 4 w 28"/>
                  <a:gd name="T75" fmla="*/ 40 h 46"/>
                  <a:gd name="T76" fmla="*/ 2 w 28"/>
                  <a:gd name="T77" fmla="*/ 40 h 46"/>
                  <a:gd name="T78" fmla="*/ 0 w 28"/>
                  <a:gd name="T79" fmla="*/ 38 h 46"/>
                  <a:gd name="T80" fmla="*/ 0 w 28"/>
                  <a:gd name="T81" fmla="*/ 38 h 46"/>
                  <a:gd name="T82" fmla="*/ 0 w 28"/>
                  <a:gd name="T83" fmla="*/ 38 h 46"/>
                  <a:gd name="T84" fmla="*/ 2 w 28"/>
                  <a:gd name="T85" fmla="*/ 24 h 46"/>
                  <a:gd name="T86" fmla="*/ 2 w 28"/>
                  <a:gd name="T8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6">
                    <a:moveTo>
                      <a:pt x="2" y="24"/>
                    </a:moveTo>
                    <a:lnTo>
                      <a:pt x="2" y="24"/>
                    </a:lnTo>
                    <a:lnTo>
                      <a:pt x="6" y="24"/>
                    </a:lnTo>
                    <a:lnTo>
                      <a:pt x="10" y="20"/>
                    </a:lnTo>
                    <a:lnTo>
                      <a:pt x="12" y="14"/>
                    </a:lnTo>
                    <a:lnTo>
                      <a:pt x="12" y="6"/>
                    </a:lnTo>
                    <a:lnTo>
                      <a:pt x="12" y="6"/>
                    </a:lnTo>
                    <a:lnTo>
                      <a:pt x="14" y="0"/>
                    </a:lnTo>
                    <a:lnTo>
                      <a:pt x="16" y="0"/>
                    </a:lnTo>
                    <a:lnTo>
                      <a:pt x="16" y="0"/>
                    </a:lnTo>
                    <a:lnTo>
                      <a:pt x="18" y="2"/>
                    </a:lnTo>
                    <a:lnTo>
                      <a:pt x="18" y="2"/>
                    </a:lnTo>
                    <a:lnTo>
                      <a:pt x="20" y="4"/>
                    </a:lnTo>
                    <a:lnTo>
                      <a:pt x="20" y="8"/>
                    </a:lnTo>
                    <a:lnTo>
                      <a:pt x="22" y="10"/>
                    </a:lnTo>
                    <a:lnTo>
                      <a:pt x="24" y="4"/>
                    </a:lnTo>
                    <a:lnTo>
                      <a:pt x="24" y="4"/>
                    </a:lnTo>
                    <a:lnTo>
                      <a:pt x="26" y="10"/>
                    </a:lnTo>
                    <a:lnTo>
                      <a:pt x="28" y="14"/>
                    </a:lnTo>
                    <a:lnTo>
                      <a:pt x="24" y="24"/>
                    </a:lnTo>
                    <a:lnTo>
                      <a:pt x="24" y="24"/>
                    </a:lnTo>
                    <a:lnTo>
                      <a:pt x="22" y="28"/>
                    </a:lnTo>
                    <a:lnTo>
                      <a:pt x="20" y="34"/>
                    </a:lnTo>
                    <a:lnTo>
                      <a:pt x="20" y="38"/>
                    </a:lnTo>
                    <a:lnTo>
                      <a:pt x="16" y="42"/>
                    </a:lnTo>
                    <a:lnTo>
                      <a:pt x="16" y="42"/>
                    </a:lnTo>
                    <a:lnTo>
                      <a:pt x="16" y="46"/>
                    </a:lnTo>
                    <a:lnTo>
                      <a:pt x="14" y="46"/>
                    </a:lnTo>
                    <a:lnTo>
                      <a:pt x="14" y="44"/>
                    </a:lnTo>
                    <a:lnTo>
                      <a:pt x="14" y="44"/>
                    </a:lnTo>
                    <a:lnTo>
                      <a:pt x="14" y="36"/>
                    </a:lnTo>
                    <a:lnTo>
                      <a:pt x="16" y="28"/>
                    </a:lnTo>
                    <a:lnTo>
                      <a:pt x="16" y="28"/>
                    </a:lnTo>
                    <a:lnTo>
                      <a:pt x="12" y="26"/>
                    </a:lnTo>
                    <a:lnTo>
                      <a:pt x="10" y="28"/>
                    </a:lnTo>
                    <a:lnTo>
                      <a:pt x="8" y="38"/>
                    </a:lnTo>
                    <a:lnTo>
                      <a:pt x="8" y="38"/>
                    </a:lnTo>
                    <a:lnTo>
                      <a:pt x="4" y="40"/>
                    </a:lnTo>
                    <a:lnTo>
                      <a:pt x="2" y="40"/>
                    </a:lnTo>
                    <a:lnTo>
                      <a:pt x="0" y="38"/>
                    </a:lnTo>
                    <a:lnTo>
                      <a:pt x="0" y="38"/>
                    </a:lnTo>
                    <a:lnTo>
                      <a:pt x="0" y="38"/>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7" name="Freeform 228">
                <a:extLst>
                  <a:ext uri="{FF2B5EF4-FFF2-40B4-BE49-F238E27FC236}">
                    <a16:creationId xmlns:a16="http://schemas.microsoft.com/office/drawing/2014/main" id="{9BCC2D56-1EC1-EB04-2D7B-E6A628D682A6}"/>
                  </a:ext>
                </a:extLst>
              </p:cNvPr>
              <p:cNvSpPr>
                <a:spLocks/>
              </p:cNvSpPr>
              <p:nvPr/>
            </p:nvSpPr>
            <p:spPr bwMode="auto">
              <a:xfrm>
                <a:off x="5904" y="2805"/>
                <a:ext cx="28" cy="42"/>
              </a:xfrm>
              <a:custGeom>
                <a:avLst/>
                <a:gdLst>
                  <a:gd name="T0" fmla="*/ 2 w 28"/>
                  <a:gd name="T1" fmla="*/ 22 h 42"/>
                  <a:gd name="T2" fmla="*/ 2 w 28"/>
                  <a:gd name="T3" fmla="*/ 22 h 42"/>
                  <a:gd name="T4" fmla="*/ 2 w 28"/>
                  <a:gd name="T5" fmla="*/ 16 h 42"/>
                  <a:gd name="T6" fmla="*/ 0 w 28"/>
                  <a:gd name="T7" fmla="*/ 10 h 42"/>
                  <a:gd name="T8" fmla="*/ 0 w 28"/>
                  <a:gd name="T9" fmla="*/ 6 h 42"/>
                  <a:gd name="T10" fmla="*/ 0 w 28"/>
                  <a:gd name="T11" fmla="*/ 2 h 42"/>
                  <a:gd name="T12" fmla="*/ 0 w 28"/>
                  <a:gd name="T13" fmla="*/ 2 h 42"/>
                  <a:gd name="T14" fmla="*/ 2 w 28"/>
                  <a:gd name="T15" fmla="*/ 0 h 42"/>
                  <a:gd name="T16" fmla="*/ 4 w 28"/>
                  <a:gd name="T17" fmla="*/ 2 h 42"/>
                  <a:gd name="T18" fmla="*/ 6 w 28"/>
                  <a:gd name="T19" fmla="*/ 6 h 42"/>
                  <a:gd name="T20" fmla="*/ 8 w 28"/>
                  <a:gd name="T21" fmla="*/ 8 h 42"/>
                  <a:gd name="T22" fmla="*/ 8 w 28"/>
                  <a:gd name="T23" fmla="*/ 8 h 42"/>
                  <a:gd name="T24" fmla="*/ 12 w 28"/>
                  <a:gd name="T25" fmla="*/ 6 h 42"/>
                  <a:gd name="T26" fmla="*/ 12 w 28"/>
                  <a:gd name="T27" fmla="*/ 6 h 42"/>
                  <a:gd name="T28" fmla="*/ 14 w 28"/>
                  <a:gd name="T29" fmla="*/ 12 h 42"/>
                  <a:gd name="T30" fmla="*/ 14 w 28"/>
                  <a:gd name="T31" fmla="*/ 18 h 42"/>
                  <a:gd name="T32" fmla="*/ 14 w 28"/>
                  <a:gd name="T33" fmla="*/ 18 h 42"/>
                  <a:gd name="T34" fmla="*/ 14 w 28"/>
                  <a:gd name="T35" fmla="*/ 22 h 42"/>
                  <a:gd name="T36" fmla="*/ 14 w 28"/>
                  <a:gd name="T37" fmla="*/ 30 h 42"/>
                  <a:gd name="T38" fmla="*/ 14 w 28"/>
                  <a:gd name="T39" fmla="*/ 30 h 42"/>
                  <a:gd name="T40" fmla="*/ 14 w 28"/>
                  <a:gd name="T41" fmla="*/ 26 h 42"/>
                  <a:gd name="T42" fmla="*/ 16 w 28"/>
                  <a:gd name="T43" fmla="*/ 20 h 42"/>
                  <a:gd name="T44" fmla="*/ 16 w 28"/>
                  <a:gd name="T45" fmla="*/ 20 h 42"/>
                  <a:gd name="T46" fmla="*/ 18 w 28"/>
                  <a:gd name="T47" fmla="*/ 18 h 42"/>
                  <a:gd name="T48" fmla="*/ 20 w 28"/>
                  <a:gd name="T49" fmla="*/ 18 h 42"/>
                  <a:gd name="T50" fmla="*/ 20 w 28"/>
                  <a:gd name="T51" fmla="*/ 18 h 42"/>
                  <a:gd name="T52" fmla="*/ 22 w 28"/>
                  <a:gd name="T53" fmla="*/ 18 h 42"/>
                  <a:gd name="T54" fmla="*/ 24 w 28"/>
                  <a:gd name="T55" fmla="*/ 20 h 42"/>
                  <a:gd name="T56" fmla="*/ 26 w 28"/>
                  <a:gd name="T57" fmla="*/ 22 h 42"/>
                  <a:gd name="T58" fmla="*/ 28 w 28"/>
                  <a:gd name="T59" fmla="*/ 28 h 42"/>
                  <a:gd name="T60" fmla="*/ 28 w 28"/>
                  <a:gd name="T61" fmla="*/ 28 h 42"/>
                  <a:gd name="T62" fmla="*/ 26 w 28"/>
                  <a:gd name="T63" fmla="*/ 40 h 42"/>
                  <a:gd name="T64" fmla="*/ 26 w 28"/>
                  <a:gd name="T65" fmla="*/ 40 h 42"/>
                  <a:gd name="T66" fmla="*/ 24 w 28"/>
                  <a:gd name="T67" fmla="*/ 36 h 42"/>
                  <a:gd name="T68" fmla="*/ 24 w 28"/>
                  <a:gd name="T69" fmla="*/ 36 h 42"/>
                  <a:gd name="T70" fmla="*/ 22 w 28"/>
                  <a:gd name="T71" fmla="*/ 32 h 42"/>
                  <a:gd name="T72" fmla="*/ 20 w 28"/>
                  <a:gd name="T73" fmla="*/ 30 h 42"/>
                  <a:gd name="T74" fmla="*/ 18 w 28"/>
                  <a:gd name="T75" fmla="*/ 38 h 42"/>
                  <a:gd name="T76" fmla="*/ 18 w 28"/>
                  <a:gd name="T77" fmla="*/ 38 h 42"/>
                  <a:gd name="T78" fmla="*/ 14 w 28"/>
                  <a:gd name="T79" fmla="*/ 42 h 42"/>
                  <a:gd name="T80" fmla="*/ 12 w 28"/>
                  <a:gd name="T81" fmla="*/ 40 h 42"/>
                  <a:gd name="T82" fmla="*/ 8 w 28"/>
                  <a:gd name="T83" fmla="*/ 36 h 42"/>
                  <a:gd name="T84" fmla="*/ 4 w 28"/>
                  <a:gd name="T85" fmla="*/ 28 h 42"/>
                  <a:gd name="T86" fmla="*/ 4 w 28"/>
                  <a:gd name="T87" fmla="*/ 28 h 42"/>
                  <a:gd name="T88" fmla="*/ 4 w 28"/>
                  <a:gd name="T89" fmla="*/ 24 h 42"/>
                  <a:gd name="T90" fmla="*/ 2 w 28"/>
                  <a:gd name="T91" fmla="*/ 22 h 42"/>
                  <a:gd name="T92" fmla="*/ 2 w 28"/>
                  <a:gd name="T9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2">
                    <a:moveTo>
                      <a:pt x="2" y="22"/>
                    </a:moveTo>
                    <a:lnTo>
                      <a:pt x="2" y="22"/>
                    </a:lnTo>
                    <a:lnTo>
                      <a:pt x="2" y="16"/>
                    </a:lnTo>
                    <a:lnTo>
                      <a:pt x="0" y="10"/>
                    </a:lnTo>
                    <a:lnTo>
                      <a:pt x="0" y="6"/>
                    </a:lnTo>
                    <a:lnTo>
                      <a:pt x="0" y="2"/>
                    </a:lnTo>
                    <a:lnTo>
                      <a:pt x="0" y="2"/>
                    </a:lnTo>
                    <a:lnTo>
                      <a:pt x="2" y="0"/>
                    </a:lnTo>
                    <a:lnTo>
                      <a:pt x="4" y="2"/>
                    </a:lnTo>
                    <a:lnTo>
                      <a:pt x="6" y="6"/>
                    </a:lnTo>
                    <a:lnTo>
                      <a:pt x="8" y="8"/>
                    </a:lnTo>
                    <a:lnTo>
                      <a:pt x="8" y="8"/>
                    </a:lnTo>
                    <a:lnTo>
                      <a:pt x="12" y="6"/>
                    </a:lnTo>
                    <a:lnTo>
                      <a:pt x="12" y="6"/>
                    </a:lnTo>
                    <a:lnTo>
                      <a:pt x="14" y="12"/>
                    </a:lnTo>
                    <a:lnTo>
                      <a:pt x="14" y="18"/>
                    </a:lnTo>
                    <a:lnTo>
                      <a:pt x="14" y="18"/>
                    </a:lnTo>
                    <a:lnTo>
                      <a:pt x="14" y="22"/>
                    </a:lnTo>
                    <a:lnTo>
                      <a:pt x="14" y="30"/>
                    </a:lnTo>
                    <a:lnTo>
                      <a:pt x="14" y="30"/>
                    </a:lnTo>
                    <a:lnTo>
                      <a:pt x="14" y="26"/>
                    </a:lnTo>
                    <a:lnTo>
                      <a:pt x="16" y="20"/>
                    </a:lnTo>
                    <a:lnTo>
                      <a:pt x="16" y="20"/>
                    </a:lnTo>
                    <a:lnTo>
                      <a:pt x="18" y="18"/>
                    </a:lnTo>
                    <a:lnTo>
                      <a:pt x="20" y="18"/>
                    </a:lnTo>
                    <a:lnTo>
                      <a:pt x="20" y="18"/>
                    </a:lnTo>
                    <a:lnTo>
                      <a:pt x="22" y="18"/>
                    </a:lnTo>
                    <a:lnTo>
                      <a:pt x="24" y="20"/>
                    </a:lnTo>
                    <a:lnTo>
                      <a:pt x="26" y="22"/>
                    </a:lnTo>
                    <a:lnTo>
                      <a:pt x="28" y="28"/>
                    </a:lnTo>
                    <a:lnTo>
                      <a:pt x="28" y="28"/>
                    </a:lnTo>
                    <a:lnTo>
                      <a:pt x="26" y="40"/>
                    </a:lnTo>
                    <a:lnTo>
                      <a:pt x="26" y="40"/>
                    </a:lnTo>
                    <a:lnTo>
                      <a:pt x="24" y="36"/>
                    </a:lnTo>
                    <a:lnTo>
                      <a:pt x="24" y="36"/>
                    </a:lnTo>
                    <a:lnTo>
                      <a:pt x="22" y="32"/>
                    </a:lnTo>
                    <a:lnTo>
                      <a:pt x="20" y="30"/>
                    </a:lnTo>
                    <a:lnTo>
                      <a:pt x="18" y="38"/>
                    </a:lnTo>
                    <a:lnTo>
                      <a:pt x="18" y="38"/>
                    </a:lnTo>
                    <a:lnTo>
                      <a:pt x="14" y="42"/>
                    </a:lnTo>
                    <a:lnTo>
                      <a:pt x="12" y="40"/>
                    </a:lnTo>
                    <a:lnTo>
                      <a:pt x="8" y="36"/>
                    </a:lnTo>
                    <a:lnTo>
                      <a:pt x="4" y="28"/>
                    </a:lnTo>
                    <a:lnTo>
                      <a:pt x="4" y="28"/>
                    </a:lnTo>
                    <a:lnTo>
                      <a:pt x="4" y="24"/>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8" name="Freeform 229">
                <a:extLst>
                  <a:ext uri="{FF2B5EF4-FFF2-40B4-BE49-F238E27FC236}">
                    <a16:creationId xmlns:a16="http://schemas.microsoft.com/office/drawing/2014/main" id="{CB36B3C9-BAC9-43EB-0AE0-782E68A8BB37}"/>
                  </a:ext>
                </a:extLst>
              </p:cNvPr>
              <p:cNvSpPr>
                <a:spLocks/>
              </p:cNvSpPr>
              <p:nvPr/>
            </p:nvSpPr>
            <p:spPr bwMode="auto">
              <a:xfrm>
                <a:off x="5888" y="2799"/>
                <a:ext cx="16" cy="30"/>
              </a:xfrm>
              <a:custGeom>
                <a:avLst/>
                <a:gdLst>
                  <a:gd name="T0" fmla="*/ 8 w 16"/>
                  <a:gd name="T1" fmla="*/ 28 h 30"/>
                  <a:gd name="T2" fmla="*/ 8 w 16"/>
                  <a:gd name="T3" fmla="*/ 28 h 30"/>
                  <a:gd name="T4" fmla="*/ 8 w 16"/>
                  <a:gd name="T5" fmla="*/ 20 h 30"/>
                  <a:gd name="T6" fmla="*/ 6 w 16"/>
                  <a:gd name="T7" fmla="*/ 12 h 30"/>
                  <a:gd name="T8" fmla="*/ 0 w 16"/>
                  <a:gd name="T9" fmla="*/ 2 h 30"/>
                  <a:gd name="T10" fmla="*/ 0 w 16"/>
                  <a:gd name="T11" fmla="*/ 2 h 30"/>
                  <a:gd name="T12" fmla="*/ 2 w 16"/>
                  <a:gd name="T13" fmla="*/ 0 h 30"/>
                  <a:gd name="T14" fmla="*/ 4 w 16"/>
                  <a:gd name="T15" fmla="*/ 0 h 30"/>
                  <a:gd name="T16" fmla="*/ 8 w 16"/>
                  <a:gd name="T17" fmla="*/ 6 h 30"/>
                  <a:gd name="T18" fmla="*/ 8 w 16"/>
                  <a:gd name="T19" fmla="*/ 6 h 30"/>
                  <a:gd name="T20" fmla="*/ 12 w 16"/>
                  <a:gd name="T21" fmla="*/ 16 h 30"/>
                  <a:gd name="T22" fmla="*/ 16 w 16"/>
                  <a:gd name="T23" fmla="*/ 28 h 30"/>
                  <a:gd name="T24" fmla="*/ 16 w 16"/>
                  <a:gd name="T25" fmla="*/ 28 h 30"/>
                  <a:gd name="T26" fmla="*/ 12 w 16"/>
                  <a:gd name="T27" fmla="*/ 30 h 30"/>
                  <a:gd name="T28" fmla="*/ 10 w 16"/>
                  <a:gd name="T29" fmla="*/ 30 h 30"/>
                  <a:gd name="T30" fmla="*/ 8 w 16"/>
                  <a:gd name="T31" fmla="*/ 28 h 30"/>
                  <a:gd name="T32" fmla="*/ 8 w 16"/>
                  <a:gd name="T3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8" y="28"/>
                    </a:moveTo>
                    <a:lnTo>
                      <a:pt x="8" y="28"/>
                    </a:lnTo>
                    <a:lnTo>
                      <a:pt x="8" y="20"/>
                    </a:lnTo>
                    <a:lnTo>
                      <a:pt x="6" y="12"/>
                    </a:lnTo>
                    <a:lnTo>
                      <a:pt x="0" y="2"/>
                    </a:lnTo>
                    <a:lnTo>
                      <a:pt x="0" y="2"/>
                    </a:lnTo>
                    <a:lnTo>
                      <a:pt x="2" y="0"/>
                    </a:lnTo>
                    <a:lnTo>
                      <a:pt x="4" y="0"/>
                    </a:lnTo>
                    <a:lnTo>
                      <a:pt x="8" y="6"/>
                    </a:lnTo>
                    <a:lnTo>
                      <a:pt x="8" y="6"/>
                    </a:lnTo>
                    <a:lnTo>
                      <a:pt x="12" y="16"/>
                    </a:lnTo>
                    <a:lnTo>
                      <a:pt x="16" y="28"/>
                    </a:lnTo>
                    <a:lnTo>
                      <a:pt x="16" y="28"/>
                    </a:lnTo>
                    <a:lnTo>
                      <a:pt x="12" y="30"/>
                    </a:lnTo>
                    <a:lnTo>
                      <a:pt x="10" y="30"/>
                    </a:lnTo>
                    <a:lnTo>
                      <a:pt x="8" y="28"/>
                    </a:lnTo>
                    <a:lnTo>
                      <a:pt x="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9" name="Freeform 230">
                <a:extLst>
                  <a:ext uri="{FF2B5EF4-FFF2-40B4-BE49-F238E27FC236}">
                    <a16:creationId xmlns:a16="http://schemas.microsoft.com/office/drawing/2014/main" id="{BCCAA8A6-BD46-9E22-55BA-203EDC95F9C8}"/>
                  </a:ext>
                </a:extLst>
              </p:cNvPr>
              <p:cNvSpPr>
                <a:spLocks/>
              </p:cNvSpPr>
              <p:nvPr/>
            </p:nvSpPr>
            <p:spPr bwMode="auto">
              <a:xfrm>
                <a:off x="5934" y="2829"/>
                <a:ext cx="8" cy="22"/>
              </a:xfrm>
              <a:custGeom>
                <a:avLst/>
                <a:gdLst>
                  <a:gd name="T0" fmla="*/ 0 w 8"/>
                  <a:gd name="T1" fmla="*/ 4 h 22"/>
                  <a:gd name="T2" fmla="*/ 0 w 8"/>
                  <a:gd name="T3" fmla="*/ 4 h 22"/>
                  <a:gd name="T4" fmla="*/ 2 w 8"/>
                  <a:gd name="T5" fmla="*/ 2 h 22"/>
                  <a:gd name="T6" fmla="*/ 2 w 8"/>
                  <a:gd name="T7" fmla="*/ 2 h 22"/>
                  <a:gd name="T8" fmla="*/ 4 w 8"/>
                  <a:gd name="T9" fmla="*/ 0 h 22"/>
                  <a:gd name="T10" fmla="*/ 6 w 8"/>
                  <a:gd name="T11" fmla="*/ 0 h 22"/>
                  <a:gd name="T12" fmla="*/ 6 w 8"/>
                  <a:gd name="T13" fmla="*/ 0 h 22"/>
                  <a:gd name="T14" fmla="*/ 8 w 8"/>
                  <a:gd name="T15" fmla="*/ 0 h 22"/>
                  <a:gd name="T16" fmla="*/ 8 w 8"/>
                  <a:gd name="T17" fmla="*/ 0 h 22"/>
                  <a:gd name="T18" fmla="*/ 8 w 8"/>
                  <a:gd name="T19" fmla="*/ 2 h 22"/>
                  <a:gd name="T20" fmla="*/ 8 w 8"/>
                  <a:gd name="T21" fmla="*/ 2 h 22"/>
                  <a:gd name="T22" fmla="*/ 8 w 8"/>
                  <a:gd name="T23" fmla="*/ 8 h 22"/>
                  <a:gd name="T24" fmla="*/ 8 w 8"/>
                  <a:gd name="T25" fmla="*/ 8 h 22"/>
                  <a:gd name="T26" fmla="*/ 6 w 8"/>
                  <a:gd name="T27" fmla="*/ 18 h 22"/>
                  <a:gd name="T28" fmla="*/ 6 w 8"/>
                  <a:gd name="T29" fmla="*/ 22 h 22"/>
                  <a:gd name="T30" fmla="*/ 4 w 8"/>
                  <a:gd name="T31" fmla="*/ 22 h 22"/>
                  <a:gd name="T32" fmla="*/ 4 w 8"/>
                  <a:gd name="T33" fmla="*/ 22 h 22"/>
                  <a:gd name="T34" fmla="*/ 4 w 8"/>
                  <a:gd name="T35" fmla="*/ 22 h 22"/>
                  <a:gd name="T36" fmla="*/ 2 w 8"/>
                  <a:gd name="T37" fmla="*/ 20 h 22"/>
                  <a:gd name="T38" fmla="*/ 2 w 8"/>
                  <a:gd name="T39" fmla="*/ 20 h 22"/>
                  <a:gd name="T40" fmla="*/ 0 w 8"/>
                  <a:gd name="T41" fmla="*/ 4 h 22"/>
                  <a:gd name="T42" fmla="*/ 0 w 8"/>
                  <a:gd name="T4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22">
                    <a:moveTo>
                      <a:pt x="0" y="4"/>
                    </a:moveTo>
                    <a:lnTo>
                      <a:pt x="0" y="4"/>
                    </a:lnTo>
                    <a:lnTo>
                      <a:pt x="2" y="2"/>
                    </a:lnTo>
                    <a:lnTo>
                      <a:pt x="2" y="2"/>
                    </a:lnTo>
                    <a:lnTo>
                      <a:pt x="4" y="0"/>
                    </a:lnTo>
                    <a:lnTo>
                      <a:pt x="6" y="0"/>
                    </a:lnTo>
                    <a:lnTo>
                      <a:pt x="6" y="0"/>
                    </a:lnTo>
                    <a:lnTo>
                      <a:pt x="8" y="0"/>
                    </a:lnTo>
                    <a:lnTo>
                      <a:pt x="8" y="0"/>
                    </a:lnTo>
                    <a:lnTo>
                      <a:pt x="8" y="2"/>
                    </a:lnTo>
                    <a:lnTo>
                      <a:pt x="8" y="2"/>
                    </a:lnTo>
                    <a:lnTo>
                      <a:pt x="8" y="8"/>
                    </a:lnTo>
                    <a:lnTo>
                      <a:pt x="8" y="8"/>
                    </a:lnTo>
                    <a:lnTo>
                      <a:pt x="6" y="18"/>
                    </a:lnTo>
                    <a:lnTo>
                      <a:pt x="6" y="22"/>
                    </a:lnTo>
                    <a:lnTo>
                      <a:pt x="4" y="22"/>
                    </a:lnTo>
                    <a:lnTo>
                      <a:pt x="4" y="22"/>
                    </a:lnTo>
                    <a:lnTo>
                      <a:pt x="4" y="22"/>
                    </a:lnTo>
                    <a:lnTo>
                      <a:pt x="2" y="20"/>
                    </a:lnTo>
                    <a:lnTo>
                      <a:pt x="2" y="2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0" name="Freeform 231">
                <a:extLst>
                  <a:ext uri="{FF2B5EF4-FFF2-40B4-BE49-F238E27FC236}">
                    <a16:creationId xmlns:a16="http://schemas.microsoft.com/office/drawing/2014/main" id="{30C54744-2A7F-465E-79FC-480BB7F714B9}"/>
                  </a:ext>
                </a:extLst>
              </p:cNvPr>
              <p:cNvSpPr>
                <a:spLocks/>
              </p:cNvSpPr>
              <p:nvPr/>
            </p:nvSpPr>
            <p:spPr bwMode="auto">
              <a:xfrm>
                <a:off x="5886" y="2827"/>
                <a:ext cx="8" cy="4"/>
              </a:xfrm>
              <a:custGeom>
                <a:avLst/>
                <a:gdLst>
                  <a:gd name="T0" fmla="*/ 0 w 8"/>
                  <a:gd name="T1" fmla="*/ 0 h 4"/>
                  <a:gd name="T2" fmla="*/ 0 w 8"/>
                  <a:gd name="T3" fmla="*/ 0 h 4"/>
                  <a:gd name="T4" fmla="*/ 8 w 8"/>
                  <a:gd name="T5" fmla="*/ 0 h 4"/>
                  <a:gd name="T6" fmla="*/ 8 w 8"/>
                  <a:gd name="T7" fmla="*/ 0 h 4"/>
                  <a:gd name="T8" fmla="*/ 6 w 8"/>
                  <a:gd name="T9" fmla="*/ 2 h 4"/>
                  <a:gd name="T10" fmla="*/ 4 w 8"/>
                  <a:gd name="T11" fmla="*/ 4 h 4"/>
                  <a:gd name="T12" fmla="*/ 2 w 8"/>
                  <a:gd name="T13" fmla="*/ 2 h 4"/>
                  <a:gd name="T14" fmla="*/ 0 w 8"/>
                  <a:gd name="T15" fmla="*/ 0 h 4"/>
                  <a:gd name="T16" fmla="*/ 0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0"/>
                    </a:moveTo>
                    <a:lnTo>
                      <a:pt x="0" y="0"/>
                    </a:lnTo>
                    <a:lnTo>
                      <a:pt x="8" y="0"/>
                    </a:lnTo>
                    <a:lnTo>
                      <a:pt x="8" y="0"/>
                    </a:lnTo>
                    <a:lnTo>
                      <a:pt x="6" y="2"/>
                    </a:lnTo>
                    <a:lnTo>
                      <a:pt x="4" y="4"/>
                    </a:ln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1" name="Freeform 232">
                <a:extLst>
                  <a:ext uri="{FF2B5EF4-FFF2-40B4-BE49-F238E27FC236}">
                    <a16:creationId xmlns:a16="http://schemas.microsoft.com/office/drawing/2014/main" id="{B2201517-06D0-01FC-C45B-6553CC1BB228}"/>
                  </a:ext>
                </a:extLst>
              </p:cNvPr>
              <p:cNvSpPr>
                <a:spLocks/>
              </p:cNvSpPr>
              <p:nvPr/>
            </p:nvSpPr>
            <p:spPr bwMode="auto">
              <a:xfrm>
                <a:off x="3600" y="2833"/>
                <a:ext cx="84" cy="30"/>
              </a:xfrm>
              <a:custGeom>
                <a:avLst/>
                <a:gdLst>
                  <a:gd name="T0" fmla="*/ 14 w 84"/>
                  <a:gd name="T1" fmla="*/ 22 h 30"/>
                  <a:gd name="T2" fmla="*/ 0 w 84"/>
                  <a:gd name="T3" fmla="*/ 12 h 30"/>
                  <a:gd name="T4" fmla="*/ 0 w 84"/>
                  <a:gd name="T5" fmla="*/ 6 h 30"/>
                  <a:gd name="T6" fmla="*/ 6 w 84"/>
                  <a:gd name="T7" fmla="*/ 2 h 30"/>
                  <a:gd name="T8" fmla="*/ 10 w 84"/>
                  <a:gd name="T9" fmla="*/ 8 h 30"/>
                  <a:gd name="T10" fmla="*/ 16 w 84"/>
                  <a:gd name="T11" fmla="*/ 10 h 30"/>
                  <a:gd name="T12" fmla="*/ 20 w 84"/>
                  <a:gd name="T13" fmla="*/ 4 h 30"/>
                  <a:gd name="T14" fmla="*/ 24 w 84"/>
                  <a:gd name="T15" fmla="*/ 2 h 30"/>
                  <a:gd name="T16" fmla="*/ 28 w 84"/>
                  <a:gd name="T17" fmla="*/ 10 h 30"/>
                  <a:gd name="T18" fmla="*/ 30 w 84"/>
                  <a:gd name="T19" fmla="*/ 12 h 30"/>
                  <a:gd name="T20" fmla="*/ 34 w 84"/>
                  <a:gd name="T21" fmla="*/ 14 h 30"/>
                  <a:gd name="T22" fmla="*/ 38 w 84"/>
                  <a:gd name="T23" fmla="*/ 12 h 30"/>
                  <a:gd name="T24" fmla="*/ 40 w 84"/>
                  <a:gd name="T25" fmla="*/ 14 h 30"/>
                  <a:gd name="T26" fmla="*/ 46 w 84"/>
                  <a:gd name="T27" fmla="*/ 14 h 30"/>
                  <a:gd name="T28" fmla="*/ 50 w 84"/>
                  <a:gd name="T29" fmla="*/ 14 h 30"/>
                  <a:gd name="T30" fmla="*/ 52 w 84"/>
                  <a:gd name="T31" fmla="*/ 14 h 30"/>
                  <a:gd name="T32" fmla="*/ 54 w 84"/>
                  <a:gd name="T33" fmla="*/ 16 h 30"/>
                  <a:gd name="T34" fmla="*/ 58 w 84"/>
                  <a:gd name="T35" fmla="*/ 12 h 30"/>
                  <a:gd name="T36" fmla="*/ 62 w 84"/>
                  <a:gd name="T37" fmla="*/ 0 h 30"/>
                  <a:gd name="T38" fmla="*/ 68 w 84"/>
                  <a:gd name="T39" fmla="*/ 0 h 30"/>
                  <a:gd name="T40" fmla="*/ 72 w 84"/>
                  <a:gd name="T41" fmla="*/ 4 h 30"/>
                  <a:gd name="T42" fmla="*/ 76 w 84"/>
                  <a:gd name="T43" fmla="*/ 8 h 30"/>
                  <a:gd name="T44" fmla="*/ 78 w 84"/>
                  <a:gd name="T45" fmla="*/ 10 h 30"/>
                  <a:gd name="T46" fmla="*/ 82 w 84"/>
                  <a:gd name="T47" fmla="*/ 10 h 30"/>
                  <a:gd name="T48" fmla="*/ 84 w 84"/>
                  <a:gd name="T49" fmla="*/ 14 h 30"/>
                  <a:gd name="T50" fmla="*/ 84 w 84"/>
                  <a:gd name="T51" fmla="*/ 18 h 30"/>
                  <a:gd name="T52" fmla="*/ 82 w 84"/>
                  <a:gd name="T53" fmla="*/ 20 h 30"/>
                  <a:gd name="T54" fmla="*/ 76 w 84"/>
                  <a:gd name="T55" fmla="*/ 22 h 30"/>
                  <a:gd name="T56" fmla="*/ 70 w 84"/>
                  <a:gd name="T57" fmla="*/ 16 h 30"/>
                  <a:gd name="T58" fmla="*/ 70 w 84"/>
                  <a:gd name="T59" fmla="*/ 16 h 30"/>
                  <a:gd name="T60" fmla="*/ 66 w 84"/>
                  <a:gd name="T61" fmla="*/ 16 h 30"/>
                  <a:gd name="T62" fmla="*/ 66 w 84"/>
                  <a:gd name="T63" fmla="*/ 22 h 30"/>
                  <a:gd name="T64" fmla="*/ 62 w 84"/>
                  <a:gd name="T65" fmla="*/ 20 h 30"/>
                  <a:gd name="T66" fmla="*/ 54 w 84"/>
                  <a:gd name="T67" fmla="*/ 26 h 30"/>
                  <a:gd name="T68" fmla="*/ 38 w 84"/>
                  <a:gd name="T69" fmla="*/ 28 h 30"/>
                  <a:gd name="T70" fmla="*/ 30 w 84"/>
                  <a:gd name="T71" fmla="*/ 26 h 30"/>
                  <a:gd name="T72" fmla="*/ 18 w 84"/>
                  <a:gd name="T73" fmla="*/ 20 h 30"/>
                  <a:gd name="T74" fmla="*/ 14 w 84"/>
                  <a:gd name="T75"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30">
                    <a:moveTo>
                      <a:pt x="14" y="22"/>
                    </a:moveTo>
                    <a:lnTo>
                      <a:pt x="14" y="22"/>
                    </a:lnTo>
                    <a:lnTo>
                      <a:pt x="6" y="18"/>
                    </a:lnTo>
                    <a:lnTo>
                      <a:pt x="0" y="12"/>
                    </a:lnTo>
                    <a:lnTo>
                      <a:pt x="0" y="12"/>
                    </a:lnTo>
                    <a:lnTo>
                      <a:pt x="0" y="6"/>
                    </a:lnTo>
                    <a:lnTo>
                      <a:pt x="2" y="4"/>
                    </a:lnTo>
                    <a:lnTo>
                      <a:pt x="6" y="2"/>
                    </a:lnTo>
                    <a:lnTo>
                      <a:pt x="6" y="2"/>
                    </a:lnTo>
                    <a:lnTo>
                      <a:pt x="10" y="8"/>
                    </a:lnTo>
                    <a:lnTo>
                      <a:pt x="10" y="8"/>
                    </a:lnTo>
                    <a:lnTo>
                      <a:pt x="16" y="10"/>
                    </a:lnTo>
                    <a:lnTo>
                      <a:pt x="18" y="8"/>
                    </a:lnTo>
                    <a:lnTo>
                      <a:pt x="20" y="4"/>
                    </a:lnTo>
                    <a:lnTo>
                      <a:pt x="20" y="4"/>
                    </a:lnTo>
                    <a:lnTo>
                      <a:pt x="24" y="2"/>
                    </a:lnTo>
                    <a:lnTo>
                      <a:pt x="26" y="6"/>
                    </a:lnTo>
                    <a:lnTo>
                      <a:pt x="28" y="10"/>
                    </a:lnTo>
                    <a:lnTo>
                      <a:pt x="30" y="12"/>
                    </a:lnTo>
                    <a:lnTo>
                      <a:pt x="30" y="12"/>
                    </a:lnTo>
                    <a:lnTo>
                      <a:pt x="32" y="14"/>
                    </a:lnTo>
                    <a:lnTo>
                      <a:pt x="34" y="14"/>
                    </a:lnTo>
                    <a:lnTo>
                      <a:pt x="38" y="12"/>
                    </a:lnTo>
                    <a:lnTo>
                      <a:pt x="38" y="12"/>
                    </a:lnTo>
                    <a:lnTo>
                      <a:pt x="40" y="14"/>
                    </a:lnTo>
                    <a:lnTo>
                      <a:pt x="40" y="14"/>
                    </a:lnTo>
                    <a:lnTo>
                      <a:pt x="42" y="14"/>
                    </a:lnTo>
                    <a:lnTo>
                      <a:pt x="46" y="14"/>
                    </a:lnTo>
                    <a:lnTo>
                      <a:pt x="48" y="12"/>
                    </a:lnTo>
                    <a:lnTo>
                      <a:pt x="50" y="14"/>
                    </a:lnTo>
                    <a:lnTo>
                      <a:pt x="50" y="14"/>
                    </a:lnTo>
                    <a:lnTo>
                      <a:pt x="52" y="14"/>
                    </a:lnTo>
                    <a:lnTo>
                      <a:pt x="52" y="14"/>
                    </a:lnTo>
                    <a:lnTo>
                      <a:pt x="54" y="16"/>
                    </a:lnTo>
                    <a:lnTo>
                      <a:pt x="56" y="16"/>
                    </a:lnTo>
                    <a:lnTo>
                      <a:pt x="58" y="12"/>
                    </a:lnTo>
                    <a:lnTo>
                      <a:pt x="62" y="0"/>
                    </a:lnTo>
                    <a:lnTo>
                      <a:pt x="62" y="0"/>
                    </a:lnTo>
                    <a:lnTo>
                      <a:pt x="64" y="0"/>
                    </a:lnTo>
                    <a:lnTo>
                      <a:pt x="68" y="0"/>
                    </a:lnTo>
                    <a:lnTo>
                      <a:pt x="72" y="4"/>
                    </a:lnTo>
                    <a:lnTo>
                      <a:pt x="72" y="4"/>
                    </a:lnTo>
                    <a:lnTo>
                      <a:pt x="74" y="4"/>
                    </a:lnTo>
                    <a:lnTo>
                      <a:pt x="76" y="8"/>
                    </a:lnTo>
                    <a:lnTo>
                      <a:pt x="76" y="8"/>
                    </a:lnTo>
                    <a:lnTo>
                      <a:pt x="78" y="10"/>
                    </a:lnTo>
                    <a:lnTo>
                      <a:pt x="80" y="10"/>
                    </a:lnTo>
                    <a:lnTo>
                      <a:pt x="82" y="10"/>
                    </a:lnTo>
                    <a:lnTo>
                      <a:pt x="82" y="10"/>
                    </a:lnTo>
                    <a:lnTo>
                      <a:pt x="84" y="14"/>
                    </a:lnTo>
                    <a:lnTo>
                      <a:pt x="84" y="14"/>
                    </a:lnTo>
                    <a:lnTo>
                      <a:pt x="84" y="18"/>
                    </a:lnTo>
                    <a:lnTo>
                      <a:pt x="82" y="20"/>
                    </a:lnTo>
                    <a:lnTo>
                      <a:pt x="82" y="20"/>
                    </a:lnTo>
                    <a:lnTo>
                      <a:pt x="78" y="20"/>
                    </a:lnTo>
                    <a:lnTo>
                      <a:pt x="76" y="22"/>
                    </a:lnTo>
                    <a:lnTo>
                      <a:pt x="72" y="22"/>
                    </a:lnTo>
                    <a:lnTo>
                      <a:pt x="70" y="16"/>
                    </a:lnTo>
                    <a:lnTo>
                      <a:pt x="70" y="16"/>
                    </a:lnTo>
                    <a:lnTo>
                      <a:pt x="70" y="16"/>
                    </a:lnTo>
                    <a:lnTo>
                      <a:pt x="68" y="14"/>
                    </a:lnTo>
                    <a:lnTo>
                      <a:pt x="66" y="16"/>
                    </a:lnTo>
                    <a:lnTo>
                      <a:pt x="66" y="22"/>
                    </a:lnTo>
                    <a:lnTo>
                      <a:pt x="66" y="22"/>
                    </a:lnTo>
                    <a:lnTo>
                      <a:pt x="64" y="22"/>
                    </a:lnTo>
                    <a:lnTo>
                      <a:pt x="62" y="20"/>
                    </a:lnTo>
                    <a:lnTo>
                      <a:pt x="62" y="20"/>
                    </a:lnTo>
                    <a:lnTo>
                      <a:pt x="54" y="26"/>
                    </a:lnTo>
                    <a:lnTo>
                      <a:pt x="46" y="30"/>
                    </a:lnTo>
                    <a:lnTo>
                      <a:pt x="38" y="28"/>
                    </a:lnTo>
                    <a:lnTo>
                      <a:pt x="30" y="26"/>
                    </a:lnTo>
                    <a:lnTo>
                      <a:pt x="30" y="26"/>
                    </a:lnTo>
                    <a:lnTo>
                      <a:pt x="22" y="20"/>
                    </a:lnTo>
                    <a:lnTo>
                      <a:pt x="18" y="20"/>
                    </a:lnTo>
                    <a:lnTo>
                      <a:pt x="14" y="22"/>
                    </a:ln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2" name="Freeform 233">
                <a:extLst>
                  <a:ext uri="{FF2B5EF4-FFF2-40B4-BE49-F238E27FC236}">
                    <a16:creationId xmlns:a16="http://schemas.microsoft.com/office/drawing/2014/main" id="{B646361E-1DEA-A0E1-E02A-3C73B9642468}"/>
                  </a:ext>
                </a:extLst>
              </p:cNvPr>
              <p:cNvSpPr>
                <a:spLocks/>
              </p:cNvSpPr>
              <p:nvPr/>
            </p:nvSpPr>
            <p:spPr bwMode="auto">
              <a:xfrm>
                <a:off x="2918" y="2837"/>
                <a:ext cx="28" cy="30"/>
              </a:xfrm>
              <a:custGeom>
                <a:avLst/>
                <a:gdLst>
                  <a:gd name="T0" fmla="*/ 18 w 28"/>
                  <a:gd name="T1" fmla="*/ 18 h 30"/>
                  <a:gd name="T2" fmla="*/ 18 w 28"/>
                  <a:gd name="T3" fmla="*/ 18 h 30"/>
                  <a:gd name="T4" fmla="*/ 14 w 28"/>
                  <a:gd name="T5" fmla="*/ 20 h 30"/>
                  <a:gd name="T6" fmla="*/ 14 w 28"/>
                  <a:gd name="T7" fmla="*/ 20 h 30"/>
                  <a:gd name="T8" fmla="*/ 12 w 28"/>
                  <a:gd name="T9" fmla="*/ 22 h 30"/>
                  <a:gd name="T10" fmla="*/ 8 w 28"/>
                  <a:gd name="T11" fmla="*/ 26 h 30"/>
                  <a:gd name="T12" fmla="*/ 6 w 28"/>
                  <a:gd name="T13" fmla="*/ 28 h 30"/>
                  <a:gd name="T14" fmla="*/ 2 w 28"/>
                  <a:gd name="T15" fmla="*/ 30 h 30"/>
                  <a:gd name="T16" fmla="*/ 2 w 28"/>
                  <a:gd name="T17" fmla="*/ 30 h 30"/>
                  <a:gd name="T18" fmla="*/ 2 w 28"/>
                  <a:gd name="T19" fmla="*/ 26 h 30"/>
                  <a:gd name="T20" fmla="*/ 2 w 28"/>
                  <a:gd name="T21" fmla="*/ 26 h 30"/>
                  <a:gd name="T22" fmla="*/ 0 w 28"/>
                  <a:gd name="T23" fmla="*/ 20 h 30"/>
                  <a:gd name="T24" fmla="*/ 0 w 28"/>
                  <a:gd name="T25" fmla="*/ 14 h 30"/>
                  <a:gd name="T26" fmla="*/ 0 w 28"/>
                  <a:gd name="T27" fmla="*/ 14 h 30"/>
                  <a:gd name="T28" fmla="*/ 2 w 28"/>
                  <a:gd name="T29" fmla="*/ 12 h 30"/>
                  <a:gd name="T30" fmla="*/ 6 w 28"/>
                  <a:gd name="T31" fmla="*/ 10 h 30"/>
                  <a:gd name="T32" fmla="*/ 10 w 28"/>
                  <a:gd name="T33" fmla="*/ 8 h 30"/>
                  <a:gd name="T34" fmla="*/ 12 w 28"/>
                  <a:gd name="T35" fmla="*/ 2 h 30"/>
                  <a:gd name="T36" fmla="*/ 12 w 28"/>
                  <a:gd name="T37" fmla="*/ 2 h 30"/>
                  <a:gd name="T38" fmla="*/ 14 w 28"/>
                  <a:gd name="T39" fmla="*/ 0 h 30"/>
                  <a:gd name="T40" fmla="*/ 18 w 28"/>
                  <a:gd name="T41" fmla="*/ 2 h 30"/>
                  <a:gd name="T42" fmla="*/ 20 w 28"/>
                  <a:gd name="T43" fmla="*/ 6 h 30"/>
                  <a:gd name="T44" fmla="*/ 24 w 28"/>
                  <a:gd name="T45" fmla="*/ 6 h 30"/>
                  <a:gd name="T46" fmla="*/ 24 w 28"/>
                  <a:gd name="T47" fmla="*/ 6 h 30"/>
                  <a:gd name="T48" fmla="*/ 26 w 28"/>
                  <a:gd name="T49" fmla="*/ 4 h 30"/>
                  <a:gd name="T50" fmla="*/ 28 w 28"/>
                  <a:gd name="T51" fmla="*/ 6 h 30"/>
                  <a:gd name="T52" fmla="*/ 28 w 28"/>
                  <a:gd name="T53" fmla="*/ 8 h 30"/>
                  <a:gd name="T54" fmla="*/ 28 w 28"/>
                  <a:gd name="T55" fmla="*/ 8 h 30"/>
                  <a:gd name="T56" fmla="*/ 28 w 28"/>
                  <a:gd name="T57" fmla="*/ 14 h 30"/>
                  <a:gd name="T58" fmla="*/ 28 w 28"/>
                  <a:gd name="T59" fmla="*/ 14 h 30"/>
                  <a:gd name="T60" fmla="*/ 26 w 28"/>
                  <a:gd name="T61" fmla="*/ 18 h 30"/>
                  <a:gd name="T62" fmla="*/ 24 w 28"/>
                  <a:gd name="T63" fmla="*/ 20 h 30"/>
                  <a:gd name="T64" fmla="*/ 22 w 28"/>
                  <a:gd name="T65" fmla="*/ 20 h 30"/>
                  <a:gd name="T66" fmla="*/ 18 w 28"/>
                  <a:gd name="T67" fmla="*/ 18 h 30"/>
                  <a:gd name="T68" fmla="*/ 18 w 28"/>
                  <a:gd name="T6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30">
                    <a:moveTo>
                      <a:pt x="18" y="18"/>
                    </a:moveTo>
                    <a:lnTo>
                      <a:pt x="18" y="18"/>
                    </a:lnTo>
                    <a:lnTo>
                      <a:pt x="14" y="20"/>
                    </a:lnTo>
                    <a:lnTo>
                      <a:pt x="14" y="20"/>
                    </a:lnTo>
                    <a:lnTo>
                      <a:pt x="12" y="22"/>
                    </a:lnTo>
                    <a:lnTo>
                      <a:pt x="8" y="26"/>
                    </a:lnTo>
                    <a:lnTo>
                      <a:pt x="6" y="28"/>
                    </a:lnTo>
                    <a:lnTo>
                      <a:pt x="2" y="30"/>
                    </a:lnTo>
                    <a:lnTo>
                      <a:pt x="2" y="30"/>
                    </a:lnTo>
                    <a:lnTo>
                      <a:pt x="2" y="26"/>
                    </a:lnTo>
                    <a:lnTo>
                      <a:pt x="2" y="26"/>
                    </a:lnTo>
                    <a:lnTo>
                      <a:pt x="0" y="20"/>
                    </a:lnTo>
                    <a:lnTo>
                      <a:pt x="0" y="14"/>
                    </a:lnTo>
                    <a:lnTo>
                      <a:pt x="0" y="14"/>
                    </a:lnTo>
                    <a:lnTo>
                      <a:pt x="2" y="12"/>
                    </a:lnTo>
                    <a:lnTo>
                      <a:pt x="6" y="10"/>
                    </a:lnTo>
                    <a:lnTo>
                      <a:pt x="10" y="8"/>
                    </a:lnTo>
                    <a:lnTo>
                      <a:pt x="12" y="2"/>
                    </a:lnTo>
                    <a:lnTo>
                      <a:pt x="12" y="2"/>
                    </a:lnTo>
                    <a:lnTo>
                      <a:pt x="14" y="0"/>
                    </a:lnTo>
                    <a:lnTo>
                      <a:pt x="18" y="2"/>
                    </a:lnTo>
                    <a:lnTo>
                      <a:pt x="20" y="6"/>
                    </a:lnTo>
                    <a:lnTo>
                      <a:pt x="24" y="6"/>
                    </a:lnTo>
                    <a:lnTo>
                      <a:pt x="24" y="6"/>
                    </a:lnTo>
                    <a:lnTo>
                      <a:pt x="26" y="4"/>
                    </a:lnTo>
                    <a:lnTo>
                      <a:pt x="28" y="6"/>
                    </a:lnTo>
                    <a:lnTo>
                      <a:pt x="28" y="8"/>
                    </a:lnTo>
                    <a:lnTo>
                      <a:pt x="28" y="8"/>
                    </a:lnTo>
                    <a:lnTo>
                      <a:pt x="28" y="14"/>
                    </a:lnTo>
                    <a:lnTo>
                      <a:pt x="28" y="14"/>
                    </a:lnTo>
                    <a:lnTo>
                      <a:pt x="26" y="18"/>
                    </a:lnTo>
                    <a:lnTo>
                      <a:pt x="24" y="20"/>
                    </a:lnTo>
                    <a:lnTo>
                      <a:pt x="22" y="20"/>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3" name="Freeform 234">
                <a:extLst>
                  <a:ext uri="{FF2B5EF4-FFF2-40B4-BE49-F238E27FC236}">
                    <a16:creationId xmlns:a16="http://schemas.microsoft.com/office/drawing/2014/main" id="{37E1EDBE-1645-B0D4-52E3-23CC80284E7D}"/>
                  </a:ext>
                </a:extLst>
              </p:cNvPr>
              <p:cNvSpPr>
                <a:spLocks/>
              </p:cNvSpPr>
              <p:nvPr/>
            </p:nvSpPr>
            <p:spPr bwMode="auto">
              <a:xfrm>
                <a:off x="5552" y="2815"/>
                <a:ext cx="36" cy="38"/>
              </a:xfrm>
              <a:custGeom>
                <a:avLst/>
                <a:gdLst>
                  <a:gd name="T0" fmla="*/ 34 w 36"/>
                  <a:gd name="T1" fmla="*/ 26 h 38"/>
                  <a:gd name="T2" fmla="*/ 34 w 36"/>
                  <a:gd name="T3" fmla="*/ 26 h 38"/>
                  <a:gd name="T4" fmla="*/ 32 w 36"/>
                  <a:gd name="T5" fmla="*/ 24 h 38"/>
                  <a:gd name="T6" fmla="*/ 30 w 36"/>
                  <a:gd name="T7" fmla="*/ 24 h 38"/>
                  <a:gd name="T8" fmla="*/ 28 w 36"/>
                  <a:gd name="T9" fmla="*/ 28 h 38"/>
                  <a:gd name="T10" fmla="*/ 28 w 36"/>
                  <a:gd name="T11" fmla="*/ 34 h 38"/>
                  <a:gd name="T12" fmla="*/ 28 w 36"/>
                  <a:gd name="T13" fmla="*/ 36 h 38"/>
                  <a:gd name="T14" fmla="*/ 26 w 36"/>
                  <a:gd name="T15" fmla="*/ 38 h 38"/>
                  <a:gd name="T16" fmla="*/ 26 w 36"/>
                  <a:gd name="T17" fmla="*/ 38 h 38"/>
                  <a:gd name="T18" fmla="*/ 22 w 36"/>
                  <a:gd name="T19" fmla="*/ 38 h 38"/>
                  <a:gd name="T20" fmla="*/ 20 w 36"/>
                  <a:gd name="T21" fmla="*/ 38 h 38"/>
                  <a:gd name="T22" fmla="*/ 14 w 36"/>
                  <a:gd name="T23" fmla="*/ 34 h 38"/>
                  <a:gd name="T24" fmla="*/ 8 w 36"/>
                  <a:gd name="T25" fmla="*/ 30 h 38"/>
                  <a:gd name="T26" fmla="*/ 6 w 36"/>
                  <a:gd name="T27" fmla="*/ 30 h 38"/>
                  <a:gd name="T28" fmla="*/ 2 w 36"/>
                  <a:gd name="T29" fmla="*/ 30 h 38"/>
                  <a:gd name="T30" fmla="*/ 2 w 36"/>
                  <a:gd name="T31" fmla="*/ 30 h 38"/>
                  <a:gd name="T32" fmla="*/ 2 w 36"/>
                  <a:gd name="T33" fmla="*/ 32 h 38"/>
                  <a:gd name="T34" fmla="*/ 0 w 36"/>
                  <a:gd name="T35" fmla="*/ 30 h 38"/>
                  <a:gd name="T36" fmla="*/ 0 w 36"/>
                  <a:gd name="T37" fmla="*/ 30 h 38"/>
                  <a:gd name="T38" fmla="*/ 0 w 36"/>
                  <a:gd name="T39" fmla="*/ 26 h 38"/>
                  <a:gd name="T40" fmla="*/ 0 w 36"/>
                  <a:gd name="T41" fmla="*/ 24 h 38"/>
                  <a:gd name="T42" fmla="*/ 0 w 36"/>
                  <a:gd name="T43" fmla="*/ 24 h 38"/>
                  <a:gd name="T44" fmla="*/ 4 w 36"/>
                  <a:gd name="T45" fmla="*/ 22 h 38"/>
                  <a:gd name="T46" fmla="*/ 4 w 36"/>
                  <a:gd name="T47" fmla="*/ 18 h 38"/>
                  <a:gd name="T48" fmla="*/ 6 w 36"/>
                  <a:gd name="T49" fmla="*/ 14 h 38"/>
                  <a:gd name="T50" fmla="*/ 8 w 36"/>
                  <a:gd name="T51" fmla="*/ 12 h 38"/>
                  <a:gd name="T52" fmla="*/ 8 w 36"/>
                  <a:gd name="T53" fmla="*/ 12 h 38"/>
                  <a:gd name="T54" fmla="*/ 10 w 36"/>
                  <a:gd name="T55" fmla="*/ 14 h 38"/>
                  <a:gd name="T56" fmla="*/ 12 w 36"/>
                  <a:gd name="T57" fmla="*/ 16 h 38"/>
                  <a:gd name="T58" fmla="*/ 12 w 36"/>
                  <a:gd name="T59" fmla="*/ 16 h 38"/>
                  <a:gd name="T60" fmla="*/ 14 w 36"/>
                  <a:gd name="T61" fmla="*/ 20 h 38"/>
                  <a:gd name="T62" fmla="*/ 16 w 36"/>
                  <a:gd name="T63" fmla="*/ 22 h 38"/>
                  <a:gd name="T64" fmla="*/ 20 w 36"/>
                  <a:gd name="T65" fmla="*/ 20 h 38"/>
                  <a:gd name="T66" fmla="*/ 22 w 36"/>
                  <a:gd name="T67" fmla="*/ 12 h 38"/>
                  <a:gd name="T68" fmla="*/ 22 w 36"/>
                  <a:gd name="T69" fmla="*/ 12 h 38"/>
                  <a:gd name="T70" fmla="*/ 24 w 36"/>
                  <a:gd name="T71" fmla="*/ 8 h 38"/>
                  <a:gd name="T72" fmla="*/ 26 w 36"/>
                  <a:gd name="T73" fmla="*/ 4 h 38"/>
                  <a:gd name="T74" fmla="*/ 28 w 36"/>
                  <a:gd name="T75" fmla="*/ 2 h 38"/>
                  <a:gd name="T76" fmla="*/ 32 w 36"/>
                  <a:gd name="T77" fmla="*/ 0 h 38"/>
                  <a:gd name="T78" fmla="*/ 32 w 36"/>
                  <a:gd name="T79" fmla="*/ 0 h 38"/>
                  <a:gd name="T80" fmla="*/ 32 w 36"/>
                  <a:gd name="T81" fmla="*/ 0 h 38"/>
                  <a:gd name="T82" fmla="*/ 34 w 36"/>
                  <a:gd name="T83" fmla="*/ 2 h 38"/>
                  <a:gd name="T84" fmla="*/ 34 w 36"/>
                  <a:gd name="T85" fmla="*/ 2 h 38"/>
                  <a:gd name="T86" fmla="*/ 36 w 36"/>
                  <a:gd name="T87" fmla="*/ 14 h 38"/>
                  <a:gd name="T88" fmla="*/ 34 w 36"/>
                  <a:gd name="T89" fmla="*/ 26 h 38"/>
                  <a:gd name="T90" fmla="*/ 34 w 36"/>
                  <a:gd name="T91" fmla="*/ 26 h 38"/>
                  <a:gd name="T92" fmla="*/ 34 w 36"/>
                  <a:gd name="T93" fmla="*/ 28 h 38"/>
                  <a:gd name="T94" fmla="*/ 34 w 36"/>
                  <a:gd name="T95" fmla="*/ 26 h 38"/>
                  <a:gd name="T96" fmla="*/ 34 w 36"/>
                  <a:gd name="T9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8">
                    <a:moveTo>
                      <a:pt x="34" y="26"/>
                    </a:moveTo>
                    <a:lnTo>
                      <a:pt x="34" y="26"/>
                    </a:lnTo>
                    <a:lnTo>
                      <a:pt x="32" y="24"/>
                    </a:lnTo>
                    <a:lnTo>
                      <a:pt x="30" y="24"/>
                    </a:lnTo>
                    <a:lnTo>
                      <a:pt x="28" y="28"/>
                    </a:lnTo>
                    <a:lnTo>
                      <a:pt x="28" y="34"/>
                    </a:lnTo>
                    <a:lnTo>
                      <a:pt x="28" y="36"/>
                    </a:lnTo>
                    <a:lnTo>
                      <a:pt x="26" y="38"/>
                    </a:lnTo>
                    <a:lnTo>
                      <a:pt x="26" y="38"/>
                    </a:lnTo>
                    <a:lnTo>
                      <a:pt x="22" y="38"/>
                    </a:lnTo>
                    <a:lnTo>
                      <a:pt x="20" y="38"/>
                    </a:lnTo>
                    <a:lnTo>
                      <a:pt x="14" y="34"/>
                    </a:lnTo>
                    <a:lnTo>
                      <a:pt x="8" y="30"/>
                    </a:lnTo>
                    <a:lnTo>
                      <a:pt x="6" y="30"/>
                    </a:lnTo>
                    <a:lnTo>
                      <a:pt x="2" y="30"/>
                    </a:lnTo>
                    <a:lnTo>
                      <a:pt x="2" y="30"/>
                    </a:lnTo>
                    <a:lnTo>
                      <a:pt x="2" y="32"/>
                    </a:lnTo>
                    <a:lnTo>
                      <a:pt x="0" y="30"/>
                    </a:lnTo>
                    <a:lnTo>
                      <a:pt x="0" y="30"/>
                    </a:lnTo>
                    <a:lnTo>
                      <a:pt x="0" y="26"/>
                    </a:lnTo>
                    <a:lnTo>
                      <a:pt x="0" y="24"/>
                    </a:lnTo>
                    <a:lnTo>
                      <a:pt x="0" y="24"/>
                    </a:lnTo>
                    <a:lnTo>
                      <a:pt x="4" y="22"/>
                    </a:lnTo>
                    <a:lnTo>
                      <a:pt x="4" y="18"/>
                    </a:lnTo>
                    <a:lnTo>
                      <a:pt x="6" y="14"/>
                    </a:lnTo>
                    <a:lnTo>
                      <a:pt x="8" y="12"/>
                    </a:lnTo>
                    <a:lnTo>
                      <a:pt x="8" y="12"/>
                    </a:lnTo>
                    <a:lnTo>
                      <a:pt x="10" y="14"/>
                    </a:lnTo>
                    <a:lnTo>
                      <a:pt x="12" y="16"/>
                    </a:lnTo>
                    <a:lnTo>
                      <a:pt x="12" y="16"/>
                    </a:lnTo>
                    <a:lnTo>
                      <a:pt x="14" y="20"/>
                    </a:lnTo>
                    <a:lnTo>
                      <a:pt x="16" y="22"/>
                    </a:lnTo>
                    <a:lnTo>
                      <a:pt x="20" y="20"/>
                    </a:lnTo>
                    <a:lnTo>
                      <a:pt x="22" y="12"/>
                    </a:lnTo>
                    <a:lnTo>
                      <a:pt x="22" y="12"/>
                    </a:lnTo>
                    <a:lnTo>
                      <a:pt x="24" y="8"/>
                    </a:lnTo>
                    <a:lnTo>
                      <a:pt x="26" y="4"/>
                    </a:lnTo>
                    <a:lnTo>
                      <a:pt x="28" y="2"/>
                    </a:lnTo>
                    <a:lnTo>
                      <a:pt x="32" y="0"/>
                    </a:lnTo>
                    <a:lnTo>
                      <a:pt x="32" y="0"/>
                    </a:lnTo>
                    <a:lnTo>
                      <a:pt x="32" y="0"/>
                    </a:lnTo>
                    <a:lnTo>
                      <a:pt x="34" y="2"/>
                    </a:lnTo>
                    <a:lnTo>
                      <a:pt x="34" y="2"/>
                    </a:lnTo>
                    <a:lnTo>
                      <a:pt x="36" y="14"/>
                    </a:lnTo>
                    <a:lnTo>
                      <a:pt x="34" y="26"/>
                    </a:lnTo>
                    <a:lnTo>
                      <a:pt x="34" y="26"/>
                    </a:lnTo>
                    <a:lnTo>
                      <a:pt x="34" y="28"/>
                    </a:lnTo>
                    <a:lnTo>
                      <a:pt x="34" y="26"/>
                    </a:lnTo>
                    <a:lnTo>
                      <a:pt x="3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4" name="Freeform 235">
                <a:extLst>
                  <a:ext uri="{FF2B5EF4-FFF2-40B4-BE49-F238E27FC236}">
                    <a16:creationId xmlns:a16="http://schemas.microsoft.com/office/drawing/2014/main" id="{D4BC778C-20EF-F935-49B8-67CB320E2238}"/>
                  </a:ext>
                </a:extLst>
              </p:cNvPr>
              <p:cNvSpPr>
                <a:spLocks/>
              </p:cNvSpPr>
              <p:nvPr/>
            </p:nvSpPr>
            <p:spPr bwMode="auto">
              <a:xfrm>
                <a:off x="5516" y="2833"/>
                <a:ext cx="38" cy="28"/>
              </a:xfrm>
              <a:custGeom>
                <a:avLst/>
                <a:gdLst>
                  <a:gd name="T0" fmla="*/ 36 w 38"/>
                  <a:gd name="T1" fmla="*/ 12 h 28"/>
                  <a:gd name="T2" fmla="*/ 36 w 38"/>
                  <a:gd name="T3" fmla="*/ 12 h 28"/>
                  <a:gd name="T4" fmla="*/ 38 w 38"/>
                  <a:gd name="T5" fmla="*/ 12 h 28"/>
                  <a:gd name="T6" fmla="*/ 38 w 38"/>
                  <a:gd name="T7" fmla="*/ 12 h 28"/>
                  <a:gd name="T8" fmla="*/ 36 w 38"/>
                  <a:gd name="T9" fmla="*/ 24 h 28"/>
                  <a:gd name="T10" fmla="*/ 34 w 38"/>
                  <a:gd name="T11" fmla="*/ 24 h 28"/>
                  <a:gd name="T12" fmla="*/ 32 w 38"/>
                  <a:gd name="T13" fmla="*/ 22 h 28"/>
                  <a:gd name="T14" fmla="*/ 32 w 38"/>
                  <a:gd name="T15" fmla="*/ 22 h 28"/>
                  <a:gd name="T16" fmla="*/ 30 w 38"/>
                  <a:gd name="T17" fmla="*/ 20 h 28"/>
                  <a:gd name="T18" fmla="*/ 26 w 38"/>
                  <a:gd name="T19" fmla="*/ 20 h 28"/>
                  <a:gd name="T20" fmla="*/ 26 w 38"/>
                  <a:gd name="T21" fmla="*/ 20 h 28"/>
                  <a:gd name="T22" fmla="*/ 22 w 38"/>
                  <a:gd name="T23" fmla="*/ 20 h 28"/>
                  <a:gd name="T24" fmla="*/ 16 w 38"/>
                  <a:gd name="T25" fmla="*/ 18 h 28"/>
                  <a:gd name="T26" fmla="*/ 6 w 38"/>
                  <a:gd name="T27" fmla="*/ 12 h 28"/>
                  <a:gd name="T28" fmla="*/ 6 w 38"/>
                  <a:gd name="T29" fmla="*/ 12 h 28"/>
                  <a:gd name="T30" fmla="*/ 4 w 38"/>
                  <a:gd name="T31" fmla="*/ 24 h 28"/>
                  <a:gd name="T32" fmla="*/ 2 w 38"/>
                  <a:gd name="T33" fmla="*/ 28 h 28"/>
                  <a:gd name="T34" fmla="*/ 0 w 38"/>
                  <a:gd name="T35" fmla="*/ 24 h 28"/>
                  <a:gd name="T36" fmla="*/ 0 w 38"/>
                  <a:gd name="T37" fmla="*/ 24 h 28"/>
                  <a:gd name="T38" fmla="*/ 2 w 38"/>
                  <a:gd name="T39" fmla="*/ 6 h 28"/>
                  <a:gd name="T40" fmla="*/ 2 w 38"/>
                  <a:gd name="T41" fmla="*/ 6 h 28"/>
                  <a:gd name="T42" fmla="*/ 6 w 38"/>
                  <a:gd name="T43" fmla="*/ 4 h 28"/>
                  <a:gd name="T44" fmla="*/ 6 w 38"/>
                  <a:gd name="T45" fmla="*/ 4 h 28"/>
                  <a:gd name="T46" fmla="*/ 8 w 38"/>
                  <a:gd name="T47" fmla="*/ 2 h 28"/>
                  <a:gd name="T48" fmla="*/ 12 w 38"/>
                  <a:gd name="T49" fmla="*/ 0 h 28"/>
                  <a:gd name="T50" fmla="*/ 18 w 38"/>
                  <a:gd name="T51" fmla="*/ 2 h 28"/>
                  <a:gd name="T52" fmla="*/ 24 w 38"/>
                  <a:gd name="T53" fmla="*/ 4 h 28"/>
                  <a:gd name="T54" fmla="*/ 30 w 38"/>
                  <a:gd name="T55" fmla="*/ 2 h 28"/>
                  <a:gd name="T56" fmla="*/ 30 w 38"/>
                  <a:gd name="T57" fmla="*/ 2 h 28"/>
                  <a:gd name="T58" fmla="*/ 32 w 38"/>
                  <a:gd name="T59" fmla="*/ 2 h 28"/>
                  <a:gd name="T60" fmla="*/ 34 w 38"/>
                  <a:gd name="T61" fmla="*/ 6 h 28"/>
                  <a:gd name="T62" fmla="*/ 36 w 38"/>
                  <a:gd name="T63" fmla="*/ 12 h 28"/>
                  <a:gd name="T64" fmla="*/ 36 w 38"/>
                  <a:gd name="T65"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28">
                    <a:moveTo>
                      <a:pt x="36" y="12"/>
                    </a:moveTo>
                    <a:lnTo>
                      <a:pt x="36" y="12"/>
                    </a:lnTo>
                    <a:lnTo>
                      <a:pt x="38" y="12"/>
                    </a:lnTo>
                    <a:lnTo>
                      <a:pt x="38" y="12"/>
                    </a:lnTo>
                    <a:lnTo>
                      <a:pt x="36" y="24"/>
                    </a:lnTo>
                    <a:lnTo>
                      <a:pt x="34" y="24"/>
                    </a:lnTo>
                    <a:lnTo>
                      <a:pt x="32" y="22"/>
                    </a:lnTo>
                    <a:lnTo>
                      <a:pt x="32" y="22"/>
                    </a:lnTo>
                    <a:lnTo>
                      <a:pt x="30" y="20"/>
                    </a:lnTo>
                    <a:lnTo>
                      <a:pt x="26" y="20"/>
                    </a:lnTo>
                    <a:lnTo>
                      <a:pt x="26" y="20"/>
                    </a:lnTo>
                    <a:lnTo>
                      <a:pt x="22" y="20"/>
                    </a:lnTo>
                    <a:lnTo>
                      <a:pt x="16" y="18"/>
                    </a:lnTo>
                    <a:lnTo>
                      <a:pt x="6" y="12"/>
                    </a:lnTo>
                    <a:lnTo>
                      <a:pt x="6" y="12"/>
                    </a:lnTo>
                    <a:lnTo>
                      <a:pt x="4" y="24"/>
                    </a:lnTo>
                    <a:lnTo>
                      <a:pt x="2" y="28"/>
                    </a:lnTo>
                    <a:lnTo>
                      <a:pt x="0" y="24"/>
                    </a:lnTo>
                    <a:lnTo>
                      <a:pt x="0" y="24"/>
                    </a:lnTo>
                    <a:lnTo>
                      <a:pt x="2" y="6"/>
                    </a:lnTo>
                    <a:lnTo>
                      <a:pt x="2" y="6"/>
                    </a:lnTo>
                    <a:lnTo>
                      <a:pt x="6" y="4"/>
                    </a:lnTo>
                    <a:lnTo>
                      <a:pt x="6" y="4"/>
                    </a:lnTo>
                    <a:lnTo>
                      <a:pt x="8" y="2"/>
                    </a:lnTo>
                    <a:lnTo>
                      <a:pt x="12" y="0"/>
                    </a:lnTo>
                    <a:lnTo>
                      <a:pt x="18" y="2"/>
                    </a:lnTo>
                    <a:lnTo>
                      <a:pt x="24" y="4"/>
                    </a:lnTo>
                    <a:lnTo>
                      <a:pt x="30" y="2"/>
                    </a:lnTo>
                    <a:lnTo>
                      <a:pt x="30" y="2"/>
                    </a:lnTo>
                    <a:lnTo>
                      <a:pt x="32" y="2"/>
                    </a:lnTo>
                    <a:lnTo>
                      <a:pt x="34" y="6"/>
                    </a:lnTo>
                    <a:lnTo>
                      <a:pt x="36" y="12"/>
                    </a:lnTo>
                    <a:lnTo>
                      <a:pt x="3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5" name="Freeform 236">
                <a:extLst>
                  <a:ext uri="{FF2B5EF4-FFF2-40B4-BE49-F238E27FC236}">
                    <a16:creationId xmlns:a16="http://schemas.microsoft.com/office/drawing/2014/main" id="{E612AFB7-ED87-4900-6022-5BC9D6F67D78}"/>
                  </a:ext>
                </a:extLst>
              </p:cNvPr>
              <p:cNvSpPr>
                <a:spLocks/>
              </p:cNvSpPr>
              <p:nvPr/>
            </p:nvSpPr>
            <p:spPr bwMode="auto">
              <a:xfrm>
                <a:off x="3684" y="2833"/>
                <a:ext cx="58" cy="34"/>
              </a:xfrm>
              <a:custGeom>
                <a:avLst/>
                <a:gdLst>
                  <a:gd name="T0" fmla="*/ 20 w 58"/>
                  <a:gd name="T1" fmla="*/ 34 h 34"/>
                  <a:gd name="T2" fmla="*/ 20 w 58"/>
                  <a:gd name="T3" fmla="*/ 34 h 34"/>
                  <a:gd name="T4" fmla="*/ 18 w 58"/>
                  <a:gd name="T5" fmla="*/ 28 h 34"/>
                  <a:gd name="T6" fmla="*/ 14 w 58"/>
                  <a:gd name="T7" fmla="*/ 24 h 34"/>
                  <a:gd name="T8" fmla="*/ 10 w 58"/>
                  <a:gd name="T9" fmla="*/ 22 h 34"/>
                  <a:gd name="T10" fmla="*/ 6 w 58"/>
                  <a:gd name="T11" fmla="*/ 26 h 34"/>
                  <a:gd name="T12" fmla="*/ 6 w 58"/>
                  <a:gd name="T13" fmla="*/ 26 h 34"/>
                  <a:gd name="T14" fmla="*/ 2 w 58"/>
                  <a:gd name="T15" fmla="*/ 26 h 34"/>
                  <a:gd name="T16" fmla="*/ 0 w 58"/>
                  <a:gd name="T17" fmla="*/ 22 h 34"/>
                  <a:gd name="T18" fmla="*/ 0 w 58"/>
                  <a:gd name="T19" fmla="*/ 22 h 34"/>
                  <a:gd name="T20" fmla="*/ 2 w 58"/>
                  <a:gd name="T21" fmla="*/ 14 h 34"/>
                  <a:gd name="T22" fmla="*/ 2 w 58"/>
                  <a:gd name="T23" fmla="*/ 14 h 34"/>
                  <a:gd name="T24" fmla="*/ 8 w 58"/>
                  <a:gd name="T25" fmla="*/ 8 h 34"/>
                  <a:gd name="T26" fmla="*/ 12 w 58"/>
                  <a:gd name="T27" fmla="*/ 6 h 34"/>
                  <a:gd name="T28" fmla="*/ 14 w 58"/>
                  <a:gd name="T29" fmla="*/ 8 h 34"/>
                  <a:gd name="T30" fmla="*/ 14 w 58"/>
                  <a:gd name="T31" fmla="*/ 8 h 34"/>
                  <a:gd name="T32" fmla="*/ 18 w 58"/>
                  <a:gd name="T33" fmla="*/ 8 h 34"/>
                  <a:gd name="T34" fmla="*/ 22 w 58"/>
                  <a:gd name="T35" fmla="*/ 6 h 34"/>
                  <a:gd name="T36" fmla="*/ 22 w 58"/>
                  <a:gd name="T37" fmla="*/ 6 h 34"/>
                  <a:gd name="T38" fmla="*/ 26 w 58"/>
                  <a:gd name="T39" fmla="*/ 2 h 34"/>
                  <a:gd name="T40" fmla="*/ 28 w 58"/>
                  <a:gd name="T41" fmla="*/ 0 h 34"/>
                  <a:gd name="T42" fmla="*/ 32 w 58"/>
                  <a:gd name="T43" fmla="*/ 4 h 34"/>
                  <a:gd name="T44" fmla="*/ 36 w 58"/>
                  <a:gd name="T45" fmla="*/ 8 h 34"/>
                  <a:gd name="T46" fmla="*/ 36 w 58"/>
                  <a:gd name="T47" fmla="*/ 8 h 34"/>
                  <a:gd name="T48" fmla="*/ 38 w 58"/>
                  <a:gd name="T49" fmla="*/ 10 h 34"/>
                  <a:gd name="T50" fmla="*/ 42 w 58"/>
                  <a:gd name="T51" fmla="*/ 10 h 34"/>
                  <a:gd name="T52" fmla="*/ 46 w 58"/>
                  <a:gd name="T53" fmla="*/ 10 h 34"/>
                  <a:gd name="T54" fmla="*/ 46 w 58"/>
                  <a:gd name="T55" fmla="*/ 10 h 34"/>
                  <a:gd name="T56" fmla="*/ 50 w 58"/>
                  <a:gd name="T57" fmla="*/ 10 h 34"/>
                  <a:gd name="T58" fmla="*/ 50 w 58"/>
                  <a:gd name="T59" fmla="*/ 10 h 34"/>
                  <a:gd name="T60" fmla="*/ 54 w 58"/>
                  <a:gd name="T61" fmla="*/ 8 h 34"/>
                  <a:gd name="T62" fmla="*/ 56 w 58"/>
                  <a:gd name="T63" fmla="*/ 10 h 34"/>
                  <a:gd name="T64" fmla="*/ 58 w 58"/>
                  <a:gd name="T65" fmla="*/ 14 h 34"/>
                  <a:gd name="T66" fmla="*/ 58 w 58"/>
                  <a:gd name="T67" fmla="*/ 14 h 34"/>
                  <a:gd name="T68" fmla="*/ 56 w 58"/>
                  <a:gd name="T69" fmla="*/ 20 h 34"/>
                  <a:gd name="T70" fmla="*/ 56 w 58"/>
                  <a:gd name="T71" fmla="*/ 22 h 34"/>
                  <a:gd name="T72" fmla="*/ 54 w 58"/>
                  <a:gd name="T73" fmla="*/ 22 h 34"/>
                  <a:gd name="T74" fmla="*/ 54 w 58"/>
                  <a:gd name="T75" fmla="*/ 22 h 34"/>
                  <a:gd name="T76" fmla="*/ 52 w 58"/>
                  <a:gd name="T77" fmla="*/ 20 h 34"/>
                  <a:gd name="T78" fmla="*/ 48 w 58"/>
                  <a:gd name="T79" fmla="*/ 20 h 34"/>
                  <a:gd name="T80" fmla="*/ 42 w 58"/>
                  <a:gd name="T81" fmla="*/ 22 h 34"/>
                  <a:gd name="T82" fmla="*/ 36 w 58"/>
                  <a:gd name="T83" fmla="*/ 24 h 34"/>
                  <a:gd name="T84" fmla="*/ 32 w 58"/>
                  <a:gd name="T85" fmla="*/ 24 h 34"/>
                  <a:gd name="T86" fmla="*/ 30 w 58"/>
                  <a:gd name="T87" fmla="*/ 20 h 34"/>
                  <a:gd name="T88" fmla="*/ 30 w 58"/>
                  <a:gd name="T89" fmla="*/ 20 h 34"/>
                  <a:gd name="T90" fmla="*/ 28 w 58"/>
                  <a:gd name="T91" fmla="*/ 20 h 34"/>
                  <a:gd name="T92" fmla="*/ 28 w 58"/>
                  <a:gd name="T93" fmla="*/ 20 h 34"/>
                  <a:gd name="T94" fmla="*/ 26 w 58"/>
                  <a:gd name="T95" fmla="*/ 24 h 34"/>
                  <a:gd name="T96" fmla="*/ 20 w 58"/>
                  <a:gd name="T97" fmla="*/ 34 h 34"/>
                  <a:gd name="T98" fmla="*/ 20 w 58"/>
                  <a:gd name="T9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34">
                    <a:moveTo>
                      <a:pt x="20" y="34"/>
                    </a:moveTo>
                    <a:lnTo>
                      <a:pt x="20" y="34"/>
                    </a:lnTo>
                    <a:lnTo>
                      <a:pt x="18" y="28"/>
                    </a:lnTo>
                    <a:lnTo>
                      <a:pt x="14" y="24"/>
                    </a:lnTo>
                    <a:lnTo>
                      <a:pt x="10" y="22"/>
                    </a:lnTo>
                    <a:lnTo>
                      <a:pt x="6" y="26"/>
                    </a:lnTo>
                    <a:lnTo>
                      <a:pt x="6" y="26"/>
                    </a:lnTo>
                    <a:lnTo>
                      <a:pt x="2" y="26"/>
                    </a:lnTo>
                    <a:lnTo>
                      <a:pt x="0" y="22"/>
                    </a:lnTo>
                    <a:lnTo>
                      <a:pt x="0" y="22"/>
                    </a:lnTo>
                    <a:lnTo>
                      <a:pt x="2" y="14"/>
                    </a:lnTo>
                    <a:lnTo>
                      <a:pt x="2" y="14"/>
                    </a:lnTo>
                    <a:lnTo>
                      <a:pt x="8" y="8"/>
                    </a:lnTo>
                    <a:lnTo>
                      <a:pt x="12" y="6"/>
                    </a:lnTo>
                    <a:lnTo>
                      <a:pt x="14" y="8"/>
                    </a:lnTo>
                    <a:lnTo>
                      <a:pt x="14" y="8"/>
                    </a:lnTo>
                    <a:lnTo>
                      <a:pt x="18" y="8"/>
                    </a:lnTo>
                    <a:lnTo>
                      <a:pt x="22" y="6"/>
                    </a:lnTo>
                    <a:lnTo>
                      <a:pt x="22" y="6"/>
                    </a:lnTo>
                    <a:lnTo>
                      <a:pt x="26" y="2"/>
                    </a:lnTo>
                    <a:lnTo>
                      <a:pt x="28" y="0"/>
                    </a:lnTo>
                    <a:lnTo>
                      <a:pt x="32" y="4"/>
                    </a:lnTo>
                    <a:lnTo>
                      <a:pt x="36" y="8"/>
                    </a:lnTo>
                    <a:lnTo>
                      <a:pt x="36" y="8"/>
                    </a:lnTo>
                    <a:lnTo>
                      <a:pt x="38" y="10"/>
                    </a:lnTo>
                    <a:lnTo>
                      <a:pt x="42" y="10"/>
                    </a:lnTo>
                    <a:lnTo>
                      <a:pt x="46" y="10"/>
                    </a:lnTo>
                    <a:lnTo>
                      <a:pt x="46" y="10"/>
                    </a:lnTo>
                    <a:lnTo>
                      <a:pt x="50" y="10"/>
                    </a:lnTo>
                    <a:lnTo>
                      <a:pt x="50" y="10"/>
                    </a:lnTo>
                    <a:lnTo>
                      <a:pt x="54" y="8"/>
                    </a:lnTo>
                    <a:lnTo>
                      <a:pt x="56" y="10"/>
                    </a:lnTo>
                    <a:lnTo>
                      <a:pt x="58" y="14"/>
                    </a:lnTo>
                    <a:lnTo>
                      <a:pt x="58" y="14"/>
                    </a:lnTo>
                    <a:lnTo>
                      <a:pt x="56" y="20"/>
                    </a:lnTo>
                    <a:lnTo>
                      <a:pt x="56" y="22"/>
                    </a:lnTo>
                    <a:lnTo>
                      <a:pt x="54" y="22"/>
                    </a:lnTo>
                    <a:lnTo>
                      <a:pt x="54" y="22"/>
                    </a:lnTo>
                    <a:lnTo>
                      <a:pt x="52" y="20"/>
                    </a:lnTo>
                    <a:lnTo>
                      <a:pt x="48" y="20"/>
                    </a:lnTo>
                    <a:lnTo>
                      <a:pt x="42" y="22"/>
                    </a:lnTo>
                    <a:lnTo>
                      <a:pt x="36" y="24"/>
                    </a:lnTo>
                    <a:lnTo>
                      <a:pt x="32" y="24"/>
                    </a:lnTo>
                    <a:lnTo>
                      <a:pt x="30" y="20"/>
                    </a:lnTo>
                    <a:lnTo>
                      <a:pt x="30" y="20"/>
                    </a:lnTo>
                    <a:lnTo>
                      <a:pt x="28" y="20"/>
                    </a:lnTo>
                    <a:lnTo>
                      <a:pt x="28" y="20"/>
                    </a:lnTo>
                    <a:lnTo>
                      <a:pt x="26" y="24"/>
                    </a:lnTo>
                    <a:lnTo>
                      <a:pt x="20" y="34"/>
                    </a:lnTo>
                    <a:lnTo>
                      <a:pt x="2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6" name="Freeform 237">
                <a:extLst>
                  <a:ext uri="{FF2B5EF4-FFF2-40B4-BE49-F238E27FC236}">
                    <a16:creationId xmlns:a16="http://schemas.microsoft.com/office/drawing/2014/main" id="{AD8986FC-E5C2-9B05-5DD7-C2D1210D47FB}"/>
                  </a:ext>
                </a:extLst>
              </p:cNvPr>
              <p:cNvSpPr>
                <a:spLocks/>
              </p:cNvSpPr>
              <p:nvPr/>
            </p:nvSpPr>
            <p:spPr bwMode="auto">
              <a:xfrm>
                <a:off x="3722" y="2803"/>
                <a:ext cx="28" cy="46"/>
              </a:xfrm>
              <a:custGeom>
                <a:avLst/>
                <a:gdLst>
                  <a:gd name="T0" fmla="*/ 20 w 28"/>
                  <a:gd name="T1" fmla="*/ 44 h 46"/>
                  <a:gd name="T2" fmla="*/ 20 w 28"/>
                  <a:gd name="T3" fmla="*/ 44 h 46"/>
                  <a:gd name="T4" fmla="*/ 18 w 28"/>
                  <a:gd name="T5" fmla="*/ 42 h 46"/>
                  <a:gd name="T6" fmla="*/ 16 w 28"/>
                  <a:gd name="T7" fmla="*/ 44 h 46"/>
                  <a:gd name="T8" fmla="*/ 14 w 28"/>
                  <a:gd name="T9" fmla="*/ 46 h 46"/>
                  <a:gd name="T10" fmla="*/ 12 w 28"/>
                  <a:gd name="T11" fmla="*/ 44 h 46"/>
                  <a:gd name="T12" fmla="*/ 12 w 28"/>
                  <a:gd name="T13" fmla="*/ 44 h 46"/>
                  <a:gd name="T14" fmla="*/ 8 w 28"/>
                  <a:gd name="T15" fmla="*/ 36 h 46"/>
                  <a:gd name="T16" fmla="*/ 8 w 28"/>
                  <a:gd name="T17" fmla="*/ 36 h 46"/>
                  <a:gd name="T18" fmla="*/ 6 w 28"/>
                  <a:gd name="T19" fmla="*/ 28 h 46"/>
                  <a:gd name="T20" fmla="*/ 4 w 28"/>
                  <a:gd name="T21" fmla="*/ 26 h 46"/>
                  <a:gd name="T22" fmla="*/ 2 w 28"/>
                  <a:gd name="T23" fmla="*/ 24 h 46"/>
                  <a:gd name="T24" fmla="*/ 2 w 28"/>
                  <a:gd name="T25" fmla="*/ 24 h 46"/>
                  <a:gd name="T26" fmla="*/ 0 w 28"/>
                  <a:gd name="T27" fmla="*/ 22 h 46"/>
                  <a:gd name="T28" fmla="*/ 0 w 28"/>
                  <a:gd name="T29" fmla="*/ 14 h 46"/>
                  <a:gd name="T30" fmla="*/ 0 w 28"/>
                  <a:gd name="T31" fmla="*/ 14 h 46"/>
                  <a:gd name="T32" fmla="*/ 6 w 28"/>
                  <a:gd name="T33" fmla="*/ 8 h 46"/>
                  <a:gd name="T34" fmla="*/ 12 w 28"/>
                  <a:gd name="T35" fmla="*/ 6 h 46"/>
                  <a:gd name="T36" fmla="*/ 18 w 28"/>
                  <a:gd name="T37" fmla="*/ 4 h 46"/>
                  <a:gd name="T38" fmla="*/ 24 w 28"/>
                  <a:gd name="T39" fmla="*/ 0 h 46"/>
                  <a:gd name="T40" fmla="*/ 24 w 28"/>
                  <a:gd name="T41" fmla="*/ 0 h 46"/>
                  <a:gd name="T42" fmla="*/ 26 w 28"/>
                  <a:gd name="T43" fmla="*/ 2 h 46"/>
                  <a:gd name="T44" fmla="*/ 26 w 28"/>
                  <a:gd name="T45" fmla="*/ 4 h 46"/>
                  <a:gd name="T46" fmla="*/ 26 w 28"/>
                  <a:gd name="T47" fmla="*/ 4 h 46"/>
                  <a:gd name="T48" fmla="*/ 26 w 28"/>
                  <a:gd name="T49" fmla="*/ 10 h 46"/>
                  <a:gd name="T50" fmla="*/ 26 w 28"/>
                  <a:gd name="T51" fmla="*/ 14 h 46"/>
                  <a:gd name="T52" fmla="*/ 28 w 28"/>
                  <a:gd name="T53" fmla="*/ 18 h 46"/>
                  <a:gd name="T54" fmla="*/ 28 w 28"/>
                  <a:gd name="T55" fmla="*/ 22 h 46"/>
                  <a:gd name="T56" fmla="*/ 28 w 28"/>
                  <a:gd name="T57" fmla="*/ 22 h 46"/>
                  <a:gd name="T58" fmla="*/ 28 w 28"/>
                  <a:gd name="T59" fmla="*/ 24 h 46"/>
                  <a:gd name="T60" fmla="*/ 26 w 28"/>
                  <a:gd name="T61" fmla="*/ 24 h 46"/>
                  <a:gd name="T62" fmla="*/ 24 w 28"/>
                  <a:gd name="T63" fmla="*/ 24 h 46"/>
                  <a:gd name="T64" fmla="*/ 24 w 28"/>
                  <a:gd name="T65" fmla="*/ 24 h 46"/>
                  <a:gd name="T66" fmla="*/ 28 w 28"/>
                  <a:gd name="T67" fmla="*/ 28 h 46"/>
                  <a:gd name="T68" fmla="*/ 28 w 28"/>
                  <a:gd name="T69" fmla="*/ 36 h 46"/>
                  <a:gd name="T70" fmla="*/ 28 w 28"/>
                  <a:gd name="T71" fmla="*/ 36 h 46"/>
                  <a:gd name="T72" fmla="*/ 28 w 28"/>
                  <a:gd name="T73" fmla="*/ 40 h 46"/>
                  <a:gd name="T74" fmla="*/ 28 w 28"/>
                  <a:gd name="T75" fmla="*/ 40 h 46"/>
                  <a:gd name="T76" fmla="*/ 24 w 28"/>
                  <a:gd name="T77" fmla="*/ 44 h 46"/>
                  <a:gd name="T78" fmla="*/ 22 w 28"/>
                  <a:gd name="T79" fmla="*/ 44 h 46"/>
                  <a:gd name="T80" fmla="*/ 20 w 28"/>
                  <a:gd name="T81" fmla="*/ 44 h 46"/>
                  <a:gd name="T82" fmla="*/ 20 w 28"/>
                  <a:gd name="T8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46">
                    <a:moveTo>
                      <a:pt x="20" y="44"/>
                    </a:moveTo>
                    <a:lnTo>
                      <a:pt x="20" y="44"/>
                    </a:lnTo>
                    <a:lnTo>
                      <a:pt x="18" y="42"/>
                    </a:lnTo>
                    <a:lnTo>
                      <a:pt x="16" y="44"/>
                    </a:lnTo>
                    <a:lnTo>
                      <a:pt x="14" y="46"/>
                    </a:lnTo>
                    <a:lnTo>
                      <a:pt x="12" y="44"/>
                    </a:lnTo>
                    <a:lnTo>
                      <a:pt x="12" y="44"/>
                    </a:lnTo>
                    <a:lnTo>
                      <a:pt x="8" y="36"/>
                    </a:lnTo>
                    <a:lnTo>
                      <a:pt x="8" y="36"/>
                    </a:lnTo>
                    <a:lnTo>
                      <a:pt x="6" y="28"/>
                    </a:lnTo>
                    <a:lnTo>
                      <a:pt x="4" y="26"/>
                    </a:lnTo>
                    <a:lnTo>
                      <a:pt x="2" y="24"/>
                    </a:lnTo>
                    <a:lnTo>
                      <a:pt x="2" y="24"/>
                    </a:lnTo>
                    <a:lnTo>
                      <a:pt x="0" y="22"/>
                    </a:lnTo>
                    <a:lnTo>
                      <a:pt x="0" y="14"/>
                    </a:lnTo>
                    <a:lnTo>
                      <a:pt x="0" y="14"/>
                    </a:lnTo>
                    <a:lnTo>
                      <a:pt x="6" y="8"/>
                    </a:lnTo>
                    <a:lnTo>
                      <a:pt x="12" y="6"/>
                    </a:lnTo>
                    <a:lnTo>
                      <a:pt x="18" y="4"/>
                    </a:lnTo>
                    <a:lnTo>
                      <a:pt x="24" y="0"/>
                    </a:lnTo>
                    <a:lnTo>
                      <a:pt x="24" y="0"/>
                    </a:lnTo>
                    <a:lnTo>
                      <a:pt x="26" y="2"/>
                    </a:lnTo>
                    <a:lnTo>
                      <a:pt x="26" y="4"/>
                    </a:lnTo>
                    <a:lnTo>
                      <a:pt x="26" y="4"/>
                    </a:lnTo>
                    <a:lnTo>
                      <a:pt x="26" y="10"/>
                    </a:lnTo>
                    <a:lnTo>
                      <a:pt x="26" y="14"/>
                    </a:lnTo>
                    <a:lnTo>
                      <a:pt x="28" y="18"/>
                    </a:lnTo>
                    <a:lnTo>
                      <a:pt x="28" y="22"/>
                    </a:lnTo>
                    <a:lnTo>
                      <a:pt x="28" y="22"/>
                    </a:lnTo>
                    <a:lnTo>
                      <a:pt x="28" y="24"/>
                    </a:lnTo>
                    <a:lnTo>
                      <a:pt x="26" y="24"/>
                    </a:lnTo>
                    <a:lnTo>
                      <a:pt x="24" y="24"/>
                    </a:lnTo>
                    <a:lnTo>
                      <a:pt x="24" y="24"/>
                    </a:lnTo>
                    <a:lnTo>
                      <a:pt x="28" y="28"/>
                    </a:lnTo>
                    <a:lnTo>
                      <a:pt x="28" y="36"/>
                    </a:lnTo>
                    <a:lnTo>
                      <a:pt x="28" y="36"/>
                    </a:lnTo>
                    <a:lnTo>
                      <a:pt x="28" y="40"/>
                    </a:lnTo>
                    <a:lnTo>
                      <a:pt x="28" y="40"/>
                    </a:lnTo>
                    <a:lnTo>
                      <a:pt x="24" y="44"/>
                    </a:lnTo>
                    <a:lnTo>
                      <a:pt x="22" y="44"/>
                    </a:lnTo>
                    <a:lnTo>
                      <a:pt x="20" y="44"/>
                    </a:lnTo>
                    <a:lnTo>
                      <a:pt x="2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7" name="Freeform 238">
                <a:extLst>
                  <a:ext uri="{FF2B5EF4-FFF2-40B4-BE49-F238E27FC236}">
                    <a16:creationId xmlns:a16="http://schemas.microsoft.com/office/drawing/2014/main" id="{09C74EFB-CE7F-EA18-548C-9F2BEC596388}"/>
                  </a:ext>
                </a:extLst>
              </p:cNvPr>
              <p:cNvSpPr>
                <a:spLocks/>
              </p:cNvSpPr>
              <p:nvPr/>
            </p:nvSpPr>
            <p:spPr bwMode="auto">
              <a:xfrm>
                <a:off x="3742" y="2839"/>
                <a:ext cx="10" cy="16"/>
              </a:xfrm>
              <a:custGeom>
                <a:avLst/>
                <a:gdLst>
                  <a:gd name="T0" fmla="*/ 10 w 10"/>
                  <a:gd name="T1" fmla="*/ 6 h 16"/>
                  <a:gd name="T2" fmla="*/ 10 w 10"/>
                  <a:gd name="T3" fmla="*/ 6 h 16"/>
                  <a:gd name="T4" fmla="*/ 10 w 10"/>
                  <a:gd name="T5" fmla="*/ 6 h 16"/>
                  <a:gd name="T6" fmla="*/ 8 w 10"/>
                  <a:gd name="T7" fmla="*/ 6 h 16"/>
                  <a:gd name="T8" fmla="*/ 6 w 10"/>
                  <a:gd name="T9" fmla="*/ 10 h 16"/>
                  <a:gd name="T10" fmla="*/ 4 w 10"/>
                  <a:gd name="T11" fmla="*/ 14 h 16"/>
                  <a:gd name="T12" fmla="*/ 4 w 10"/>
                  <a:gd name="T13" fmla="*/ 16 h 16"/>
                  <a:gd name="T14" fmla="*/ 2 w 10"/>
                  <a:gd name="T15" fmla="*/ 16 h 16"/>
                  <a:gd name="T16" fmla="*/ 2 w 10"/>
                  <a:gd name="T17" fmla="*/ 16 h 16"/>
                  <a:gd name="T18" fmla="*/ 0 w 10"/>
                  <a:gd name="T19" fmla="*/ 8 h 16"/>
                  <a:gd name="T20" fmla="*/ 0 w 10"/>
                  <a:gd name="T21" fmla="*/ 8 h 16"/>
                  <a:gd name="T22" fmla="*/ 4 w 10"/>
                  <a:gd name="T23" fmla="*/ 4 h 16"/>
                  <a:gd name="T24" fmla="*/ 6 w 10"/>
                  <a:gd name="T25" fmla="*/ 2 h 16"/>
                  <a:gd name="T26" fmla="*/ 8 w 10"/>
                  <a:gd name="T27" fmla="*/ 2 h 16"/>
                  <a:gd name="T28" fmla="*/ 8 w 10"/>
                  <a:gd name="T29" fmla="*/ 2 h 16"/>
                  <a:gd name="T30" fmla="*/ 10 w 10"/>
                  <a:gd name="T31" fmla="*/ 0 h 16"/>
                  <a:gd name="T32" fmla="*/ 10 w 10"/>
                  <a:gd name="T33" fmla="*/ 6 h 16"/>
                  <a:gd name="T34" fmla="*/ 10 w 10"/>
                  <a:gd name="T3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10" y="6"/>
                    </a:moveTo>
                    <a:lnTo>
                      <a:pt x="10" y="6"/>
                    </a:lnTo>
                    <a:lnTo>
                      <a:pt x="10" y="6"/>
                    </a:lnTo>
                    <a:lnTo>
                      <a:pt x="8" y="6"/>
                    </a:lnTo>
                    <a:lnTo>
                      <a:pt x="6" y="10"/>
                    </a:lnTo>
                    <a:lnTo>
                      <a:pt x="4" y="14"/>
                    </a:lnTo>
                    <a:lnTo>
                      <a:pt x="4" y="16"/>
                    </a:lnTo>
                    <a:lnTo>
                      <a:pt x="2" y="16"/>
                    </a:lnTo>
                    <a:lnTo>
                      <a:pt x="2" y="16"/>
                    </a:lnTo>
                    <a:lnTo>
                      <a:pt x="0" y="8"/>
                    </a:lnTo>
                    <a:lnTo>
                      <a:pt x="0" y="8"/>
                    </a:lnTo>
                    <a:lnTo>
                      <a:pt x="4" y="4"/>
                    </a:lnTo>
                    <a:lnTo>
                      <a:pt x="6" y="2"/>
                    </a:lnTo>
                    <a:lnTo>
                      <a:pt x="8" y="2"/>
                    </a:lnTo>
                    <a:lnTo>
                      <a:pt x="8" y="2"/>
                    </a:lnTo>
                    <a:lnTo>
                      <a:pt x="10"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8" name="Freeform 239">
                <a:extLst>
                  <a:ext uri="{FF2B5EF4-FFF2-40B4-BE49-F238E27FC236}">
                    <a16:creationId xmlns:a16="http://schemas.microsoft.com/office/drawing/2014/main" id="{B55EA591-8F7B-52D4-BB1F-5580016C7C5D}"/>
                  </a:ext>
                </a:extLst>
              </p:cNvPr>
              <p:cNvSpPr>
                <a:spLocks/>
              </p:cNvSpPr>
              <p:nvPr/>
            </p:nvSpPr>
            <p:spPr bwMode="auto">
              <a:xfrm>
                <a:off x="1988" y="1461"/>
                <a:ext cx="46" cy="48"/>
              </a:xfrm>
              <a:custGeom>
                <a:avLst/>
                <a:gdLst>
                  <a:gd name="T0" fmla="*/ 0 w 46"/>
                  <a:gd name="T1" fmla="*/ 2 h 48"/>
                  <a:gd name="T2" fmla="*/ 0 w 46"/>
                  <a:gd name="T3" fmla="*/ 2 h 48"/>
                  <a:gd name="T4" fmla="*/ 2 w 46"/>
                  <a:gd name="T5" fmla="*/ 0 h 48"/>
                  <a:gd name="T6" fmla="*/ 4 w 46"/>
                  <a:gd name="T7" fmla="*/ 0 h 48"/>
                  <a:gd name="T8" fmla="*/ 4 w 46"/>
                  <a:gd name="T9" fmla="*/ 2 h 48"/>
                  <a:gd name="T10" fmla="*/ 6 w 46"/>
                  <a:gd name="T11" fmla="*/ 2 h 48"/>
                  <a:gd name="T12" fmla="*/ 6 w 46"/>
                  <a:gd name="T13" fmla="*/ 2 h 48"/>
                  <a:gd name="T14" fmla="*/ 12 w 46"/>
                  <a:gd name="T15" fmla="*/ 4 h 48"/>
                  <a:gd name="T16" fmla="*/ 18 w 46"/>
                  <a:gd name="T17" fmla="*/ 4 h 48"/>
                  <a:gd name="T18" fmla="*/ 24 w 46"/>
                  <a:gd name="T19" fmla="*/ 2 h 48"/>
                  <a:gd name="T20" fmla="*/ 32 w 46"/>
                  <a:gd name="T21" fmla="*/ 0 h 48"/>
                  <a:gd name="T22" fmla="*/ 32 w 46"/>
                  <a:gd name="T23" fmla="*/ 0 h 48"/>
                  <a:gd name="T24" fmla="*/ 38 w 46"/>
                  <a:gd name="T25" fmla="*/ 0 h 48"/>
                  <a:gd name="T26" fmla="*/ 42 w 46"/>
                  <a:gd name="T27" fmla="*/ 2 h 48"/>
                  <a:gd name="T28" fmla="*/ 46 w 46"/>
                  <a:gd name="T29" fmla="*/ 6 h 48"/>
                  <a:gd name="T30" fmla="*/ 46 w 46"/>
                  <a:gd name="T31" fmla="*/ 6 h 48"/>
                  <a:gd name="T32" fmla="*/ 44 w 46"/>
                  <a:gd name="T33" fmla="*/ 16 h 48"/>
                  <a:gd name="T34" fmla="*/ 38 w 46"/>
                  <a:gd name="T35" fmla="*/ 22 h 48"/>
                  <a:gd name="T36" fmla="*/ 36 w 46"/>
                  <a:gd name="T37" fmla="*/ 24 h 48"/>
                  <a:gd name="T38" fmla="*/ 34 w 46"/>
                  <a:gd name="T39" fmla="*/ 24 h 48"/>
                  <a:gd name="T40" fmla="*/ 28 w 46"/>
                  <a:gd name="T41" fmla="*/ 20 h 48"/>
                  <a:gd name="T42" fmla="*/ 28 w 46"/>
                  <a:gd name="T43" fmla="*/ 20 h 48"/>
                  <a:gd name="T44" fmla="*/ 30 w 46"/>
                  <a:gd name="T45" fmla="*/ 22 h 48"/>
                  <a:gd name="T46" fmla="*/ 32 w 46"/>
                  <a:gd name="T47" fmla="*/ 24 h 48"/>
                  <a:gd name="T48" fmla="*/ 32 w 46"/>
                  <a:gd name="T49" fmla="*/ 24 h 48"/>
                  <a:gd name="T50" fmla="*/ 38 w 46"/>
                  <a:gd name="T51" fmla="*/ 30 h 48"/>
                  <a:gd name="T52" fmla="*/ 38 w 46"/>
                  <a:gd name="T53" fmla="*/ 30 h 48"/>
                  <a:gd name="T54" fmla="*/ 40 w 46"/>
                  <a:gd name="T55" fmla="*/ 34 h 48"/>
                  <a:gd name="T56" fmla="*/ 40 w 46"/>
                  <a:gd name="T57" fmla="*/ 38 h 48"/>
                  <a:gd name="T58" fmla="*/ 40 w 46"/>
                  <a:gd name="T59" fmla="*/ 38 h 48"/>
                  <a:gd name="T60" fmla="*/ 38 w 46"/>
                  <a:gd name="T61" fmla="*/ 42 h 48"/>
                  <a:gd name="T62" fmla="*/ 38 w 46"/>
                  <a:gd name="T63" fmla="*/ 46 h 48"/>
                  <a:gd name="T64" fmla="*/ 38 w 46"/>
                  <a:gd name="T65" fmla="*/ 46 h 48"/>
                  <a:gd name="T66" fmla="*/ 32 w 46"/>
                  <a:gd name="T67" fmla="*/ 48 h 48"/>
                  <a:gd name="T68" fmla="*/ 32 w 46"/>
                  <a:gd name="T69" fmla="*/ 48 h 48"/>
                  <a:gd name="T70" fmla="*/ 30 w 46"/>
                  <a:gd name="T71" fmla="*/ 48 h 48"/>
                  <a:gd name="T72" fmla="*/ 30 w 46"/>
                  <a:gd name="T73" fmla="*/ 48 h 48"/>
                  <a:gd name="T74" fmla="*/ 26 w 46"/>
                  <a:gd name="T75" fmla="*/ 40 h 48"/>
                  <a:gd name="T76" fmla="*/ 24 w 46"/>
                  <a:gd name="T77" fmla="*/ 40 h 48"/>
                  <a:gd name="T78" fmla="*/ 22 w 46"/>
                  <a:gd name="T79" fmla="*/ 40 h 48"/>
                  <a:gd name="T80" fmla="*/ 20 w 46"/>
                  <a:gd name="T81" fmla="*/ 48 h 48"/>
                  <a:gd name="T82" fmla="*/ 20 w 46"/>
                  <a:gd name="T83" fmla="*/ 48 h 48"/>
                  <a:gd name="T84" fmla="*/ 18 w 46"/>
                  <a:gd name="T85" fmla="*/ 48 h 48"/>
                  <a:gd name="T86" fmla="*/ 16 w 46"/>
                  <a:gd name="T87" fmla="*/ 46 h 48"/>
                  <a:gd name="T88" fmla="*/ 16 w 46"/>
                  <a:gd name="T89" fmla="*/ 46 h 48"/>
                  <a:gd name="T90" fmla="*/ 12 w 46"/>
                  <a:gd name="T91" fmla="*/ 38 h 48"/>
                  <a:gd name="T92" fmla="*/ 10 w 46"/>
                  <a:gd name="T93" fmla="*/ 28 h 48"/>
                  <a:gd name="T94" fmla="*/ 10 w 46"/>
                  <a:gd name="T95" fmla="*/ 28 h 48"/>
                  <a:gd name="T96" fmla="*/ 8 w 46"/>
                  <a:gd name="T97" fmla="*/ 20 h 48"/>
                  <a:gd name="T98" fmla="*/ 4 w 46"/>
                  <a:gd name="T99" fmla="*/ 16 h 48"/>
                  <a:gd name="T100" fmla="*/ 2 w 46"/>
                  <a:gd name="T101" fmla="*/ 10 h 48"/>
                  <a:gd name="T102" fmla="*/ 0 w 46"/>
                  <a:gd name="T103" fmla="*/ 2 h 48"/>
                  <a:gd name="T104" fmla="*/ 0 w 46"/>
                  <a:gd name="T10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48">
                    <a:moveTo>
                      <a:pt x="0" y="2"/>
                    </a:moveTo>
                    <a:lnTo>
                      <a:pt x="0" y="2"/>
                    </a:lnTo>
                    <a:lnTo>
                      <a:pt x="2" y="0"/>
                    </a:lnTo>
                    <a:lnTo>
                      <a:pt x="4" y="0"/>
                    </a:lnTo>
                    <a:lnTo>
                      <a:pt x="4" y="2"/>
                    </a:lnTo>
                    <a:lnTo>
                      <a:pt x="6" y="2"/>
                    </a:lnTo>
                    <a:lnTo>
                      <a:pt x="6" y="2"/>
                    </a:lnTo>
                    <a:lnTo>
                      <a:pt x="12" y="4"/>
                    </a:lnTo>
                    <a:lnTo>
                      <a:pt x="18" y="4"/>
                    </a:lnTo>
                    <a:lnTo>
                      <a:pt x="24" y="2"/>
                    </a:lnTo>
                    <a:lnTo>
                      <a:pt x="32" y="0"/>
                    </a:lnTo>
                    <a:lnTo>
                      <a:pt x="32" y="0"/>
                    </a:lnTo>
                    <a:lnTo>
                      <a:pt x="38" y="0"/>
                    </a:lnTo>
                    <a:lnTo>
                      <a:pt x="42" y="2"/>
                    </a:lnTo>
                    <a:lnTo>
                      <a:pt x="46" y="6"/>
                    </a:lnTo>
                    <a:lnTo>
                      <a:pt x="46" y="6"/>
                    </a:lnTo>
                    <a:lnTo>
                      <a:pt x="44" y="16"/>
                    </a:lnTo>
                    <a:lnTo>
                      <a:pt x="38" y="22"/>
                    </a:lnTo>
                    <a:lnTo>
                      <a:pt x="36" y="24"/>
                    </a:lnTo>
                    <a:lnTo>
                      <a:pt x="34" y="24"/>
                    </a:lnTo>
                    <a:lnTo>
                      <a:pt x="28" y="20"/>
                    </a:lnTo>
                    <a:lnTo>
                      <a:pt x="28" y="20"/>
                    </a:lnTo>
                    <a:lnTo>
                      <a:pt x="30" y="22"/>
                    </a:lnTo>
                    <a:lnTo>
                      <a:pt x="32" y="24"/>
                    </a:lnTo>
                    <a:lnTo>
                      <a:pt x="32" y="24"/>
                    </a:lnTo>
                    <a:lnTo>
                      <a:pt x="38" y="30"/>
                    </a:lnTo>
                    <a:lnTo>
                      <a:pt x="38" y="30"/>
                    </a:lnTo>
                    <a:lnTo>
                      <a:pt x="40" y="34"/>
                    </a:lnTo>
                    <a:lnTo>
                      <a:pt x="40" y="38"/>
                    </a:lnTo>
                    <a:lnTo>
                      <a:pt x="40" y="38"/>
                    </a:lnTo>
                    <a:lnTo>
                      <a:pt x="38" y="42"/>
                    </a:lnTo>
                    <a:lnTo>
                      <a:pt x="38" y="46"/>
                    </a:lnTo>
                    <a:lnTo>
                      <a:pt x="38" y="46"/>
                    </a:lnTo>
                    <a:lnTo>
                      <a:pt x="32" y="48"/>
                    </a:lnTo>
                    <a:lnTo>
                      <a:pt x="32" y="48"/>
                    </a:lnTo>
                    <a:lnTo>
                      <a:pt x="30" y="48"/>
                    </a:lnTo>
                    <a:lnTo>
                      <a:pt x="30" y="48"/>
                    </a:lnTo>
                    <a:lnTo>
                      <a:pt x="26" y="40"/>
                    </a:lnTo>
                    <a:lnTo>
                      <a:pt x="24" y="40"/>
                    </a:lnTo>
                    <a:lnTo>
                      <a:pt x="22" y="40"/>
                    </a:lnTo>
                    <a:lnTo>
                      <a:pt x="20" y="48"/>
                    </a:lnTo>
                    <a:lnTo>
                      <a:pt x="20" y="48"/>
                    </a:lnTo>
                    <a:lnTo>
                      <a:pt x="18" y="48"/>
                    </a:lnTo>
                    <a:lnTo>
                      <a:pt x="16" y="46"/>
                    </a:lnTo>
                    <a:lnTo>
                      <a:pt x="16" y="46"/>
                    </a:lnTo>
                    <a:lnTo>
                      <a:pt x="12" y="38"/>
                    </a:lnTo>
                    <a:lnTo>
                      <a:pt x="10" y="28"/>
                    </a:lnTo>
                    <a:lnTo>
                      <a:pt x="10" y="28"/>
                    </a:lnTo>
                    <a:lnTo>
                      <a:pt x="8" y="20"/>
                    </a:lnTo>
                    <a:lnTo>
                      <a:pt x="4" y="16"/>
                    </a:lnTo>
                    <a:lnTo>
                      <a:pt x="2"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9" name="Freeform 240">
                <a:extLst>
                  <a:ext uri="{FF2B5EF4-FFF2-40B4-BE49-F238E27FC236}">
                    <a16:creationId xmlns:a16="http://schemas.microsoft.com/office/drawing/2014/main" id="{DBD644CF-CAF8-BCF8-5B51-8559D220DE16}"/>
                  </a:ext>
                </a:extLst>
              </p:cNvPr>
              <p:cNvSpPr>
                <a:spLocks/>
              </p:cNvSpPr>
              <p:nvPr/>
            </p:nvSpPr>
            <p:spPr bwMode="auto">
              <a:xfrm>
                <a:off x="1970" y="1463"/>
                <a:ext cx="30" cy="36"/>
              </a:xfrm>
              <a:custGeom>
                <a:avLst/>
                <a:gdLst>
                  <a:gd name="T0" fmla="*/ 18 w 30"/>
                  <a:gd name="T1" fmla="*/ 0 h 36"/>
                  <a:gd name="T2" fmla="*/ 18 w 30"/>
                  <a:gd name="T3" fmla="*/ 0 h 36"/>
                  <a:gd name="T4" fmla="*/ 20 w 30"/>
                  <a:gd name="T5" fmla="*/ 4 h 36"/>
                  <a:gd name="T6" fmla="*/ 24 w 30"/>
                  <a:gd name="T7" fmla="*/ 8 h 36"/>
                  <a:gd name="T8" fmla="*/ 26 w 30"/>
                  <a:gd name="T9" fmla="*/ 14 h 36"/>
                  <a:gd name="T10" fmla="*/ 28 w 30"/>
                  <a:gd name="T11" fmla="*/ 18 h 36"/>
                  <a:gd name="T12" fmla="*/ 28 w 30"/>
                  <a:gd name="T13" fmla="*/ 18 h 36"/>
                  <a:gd name="T14" fmla="*/ 30 w 30"/>
                  <a:gd name="T15" fmla="*/ 20 h 36"/>
                  <a:gd name="T16" fmla="*/ 28 w 30"/>
                  <a:gd name="T17" fmla="*/ 26 h 36"/>
                  <a:gd name="T18" fmla="*/ 28 w 30"/>
                  <a:gd name="T19" fmla="*/ 26 h 36"/>
                  <a:gd name="T20" fmla="*/ 26 w 30"/>
                  <a:gd name="T21" fmla="*/ 32 h 36"/>
                  <a:gd name="T22" fmla="*/ 22 w 30"/>
                  <a:gd name="T23" fmla="*/ 34 h 36"/>
                  <a:gd name="T24" fmla="*/ 18 w 30"/>
                  <a:gd name="T25" fmla="*/ 36 h 36"/>
                  <a:gd name="T26" fmla="*/ 16 w 30"/>
                  <a:gd name="T27" fmla="*/ 36 h 36"/>
                  <a:gd name="T28" fmla="*/ 8 w 30"/>
                  <a:gd name="T29" fmla="*/ 32 h 36"/>
                  <a:gd name="T30" fmla="*/ 2 w 30"/>
                  <a:gd name="T31" fmla="*/ 24 h 36"/>
                  <a:gd name="T32" fmla="*/ 2 w 30"/>
                  <a:gd name="T33" fmla="*/ 24 h 36"/>
                  <a:gd name="T34" fmla="*/ 0 w 30"/>
                  <a:gd name="T35" fmla="*/ 18 h 36"/>
                  <a:gd name="T36" fmla="*/ 0 w 30"/>
                  <a:gd name="T37" fmla="*/ 18 h 36"/>
                  <a:gd name="T38" fmla="*/ 2 w 30"/>
                  <a:gd name="T39" fmla="*/ 14 h 36"/>
                  <a:gd name="T40" fmla="*/ 4 w 30"/>
                  <a:gd name="T41" fmla="*/ 12 h 36"/>
                  <a:gd name="T42" fmla="*/ 6 w 30"/>
                  <a:gd name="T43" fmla="*/ 10 h 36"/>
                  <a:gd name="T44" fmla="*/ 6 w 30"/>
                  <a:gd name="T45" fmla="*/ 10 h 36"/>
                  <a:gd name="T46" fmla="*/ 8 w 30"/>
                  <a:gd name="T47" fmla="*/ 10 h 36"/>
                  <a:gd name="T48" fmla="*/ 10 w 30"/>
                  <a:gd name="T49" fmla="*/ 8 h 36"/>
                  <a:gd name="T50" fmla="*/ 12 w 30"/>
                  <a:gd name="T51" fmla="*/ 0 h 36"/>
                  <a:gd name="T52" fmla="*/ 12 w 30"/>
                  <a:gd name="T53" fmla="*/ 0 h 36"/>
                  <a:gd name="T54" fmla="*/ 18 w 30"/>
                  <a:gd name="T55" fmla="*/ 0 h 36"/>
                  <a:gd name="T56" fmla="*/ 18 w 30"/>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6">
                    <a:moveTo>
                      <a:pt x="18" y="0"/>
                    </a:moveTo>
                    <a:lnTo>
                      <a:pt x="18" y="0"/>
                    </a:lnTo>
                    <a:lnTo>
                      <a:pt x="20" y="4"/>
                    </a:lnTo>
                    <a:lnTo>
                      <a:pt x="24" y="8"/>
                    </a:lnTo>
                    <a:lnTo>
                      <a:pt x="26" y="14"/>
                    </a:lnTo>
                    <a:lnTo>
                      <a:pt x="28" y="18"/>
                    </a:lnTo>
                    <a:lnTo>
                      <a:pt x="28" y="18"/>
                    </a:lnTo>
                    <a:lnTo>
                      <a:pt x="30" y="20"/>
                    </a:lnTo>
                    <a:lnTo>
                      <a:pt x="28" y="26"/>
                    </a:lnTo>
                    <a:lnTo>
                      <a:pt x="28" y="26"/>
                    </a:lnTo>
                    <a:lnTo>
                      <a:pt x="26" y="32"/>
                    </a:lnTo>
                    <a:lnTo>
                      <a:pt x="22" y="34"/>
                    </a:lnTo>
                    <a:lnTo>
                      <a:pt x="18" y="36"/>
                    </a:lnTo>
                    <a:lnTo>
                      <a:pt x="16" y="36"/>
                    </a:lnTo>
                    <a:lnTo>
                      <a:pt x="8" y="32"/>
                    </a:lnTo>
                    <a:lnTo>
                      <a:pt x="2" y="24"/>
                    </a:lnTo>
                    <a:lnTo>
                      <a:pt x="2" y="24"/>
                    </a:lnTo>
                    <a:lnTo>
                      <a:pt x="0" y="18"/>
                    </a:lnTo>
                    <a:lnTo>
                      <a:pt x="0" y="18"/>
                    </a:lnTo>
                    <a:lnTo>
                      <a:pt x="2" y="14"/>
                    </a:lnTo>
                    <a:lnTo>
                      <a:pt x="4" y="12"/>
                    </a:lnTo>
                    <a:lnTo>
                      <a:pt x="6" y="10"/>
                    </a:lnTo>
                    <a:lnTo>
                      <a:pt x="6" y="10"/>
                    </a:lnTo>
                    <a:lnTo>
                      <a:pt x="8" y="10"/>
                    </a:lnTo>
                    <a:lnTo>
                      <a:pt x="10" y="8"/>
                    </a:lnTo>
                    <a:lnTo>
                      <a:pt x="12" y="0"/>
                    </a:lnTo>
                    <a:lnTo>
                      <a:pt x="12" y="0"/>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0" name="Freeform 241">
                <a:extLst>
                  <a:ext uri="{FF2B5EF4-FFF2-40B4-BE49-F238E27FC236}">
                    <a16:creationId xmlns:a16="http://schemas.microsoft.com/office/drawing/2014/main" id="{8D5E45D9-898D-5186-D269-7CA358DEEC6A}"/>
                  </a:ext>
                </a:extLst>
              </p:cNvPr>
              <p:cNvSpPr>
                <a:spLocks/>
              </p:cNvSpPr>
              <p:nvPr/>
            </p:nvSpPr>
            <p:spPr bwMode="auto">
              <a:xfrm>
                <a:off x="1994" y="1455"/>
                <a:ext cx="52" cy="16"/>
              </a:xfrm>
              <a:custGeom>
                <a:avLst/>
                <a:gdLst>
                  <a:gd name="T0" fmla="*/ 40 w 52"/>
                  <a:gd name="T1" fmla="*/ 14 h 16"/>
                  <a:gd name="T2" fmla="*/ 40 w 52"/>
                  <a:gd name="T3" fmla="*/ 14 h 16"/>
                  <a:gd name="T4" fmla="*/ 28 w 52"/>
                  <a:gd name="T5" fmla="*/ 10 h 16"/>
                  <a:gd name="T6" fmla="*/ 20 w 52"/>
                  <a:gd name="T7" fmla="*/ 10 h 16"/>
                  <a:gd name="T8" fmla="*/ 14 w 52"/>
                  <a:gd name="T9" fmla="*/ 12 h 16"/>
                  <a:gd name="T10" fmla="*/ 14 w 52"/>
                  <a:gd name="T11" fmla="*/ 12 h 16"/>
                  <a:gd name="T12" fmla="*/ 10 w 52"/>
                  <a:gd name="T13" fmla="*/ 14 h 16"/>
                  <a:gd name="T14" fmla="*/ 6 w 52"/>
                  <a:gd name="T15" fmla="*/ 14 h 16"/>
                  <a:gd name="T16" fmla="*/ 4 w 52"/>
                  <a:gd name="T17" fmla="*/ 12 h 16"/>
                  <a:gd name="T18" fmla="*/ 0 w 52"/>
                  <a:gd name="T19" fmla="*/ 8 h 16"/>
                  <a:gd name="T20" fmla="*/ 0 w 52"/>
                  <a:gd name="T21" fmla="*/ 8 h 16"/>
                  <a:gd name="T22" fmla="*/ 2 w 52"/>
                  <a:gd name="T23" fmla="*/ 4 h 16"/>
                  <a:gd name="T24" fmla="*/ 4 w 52"/>
                  <a:gd name="T25" fmla="*/ 4 h 16"/>
                  <a:gd name="T26" fmla="*/ 6 w 52"/>
                  <a:gd name="T27" fmla="*/ 6 h 16"/>
                  <a:gd name="T28" fmla="*/ 8 w 52"/>
                  <a:gd name="T29" fmla="*/ 6 h 16"/>
                  <a:gd name="T30" fmla="*/ 8 w 52"/>
                  <a:gd name="T31" fmla="*/ 6 h 16"/>
                  <a:gd name="T32" fmla="*/ 22 w 52"/>
                  <a:gd name="T33" fmla="*/ 0 h 16"/>
                  <a:gd name="T34" fmla="*/ 22 w 52"/>
                  <a:gd name="T35" fmla="*/ 0 h 16"/>
                  <a:gd name="T36" fmla="*/ 24 w 52"/>
                  <a:gd name="T37" fmla="*/ 4 h 16"/>
                  <a:gd name="T38" fmla="*/ 24 w 52"/>
                  <a:gd name="T39" fmla="*/ 4 h 16"/>
                  <a:gd name="T40" fmla="*/ 24 w 52"/>
                  <a:gd name="T41" fmla="*/ 4 h 16"/>
                  <a:gd name="T42" fmla="*/ 26 w 52"/>
                  <a:gd name="T43" fmla="*/ 0 h 16"/>
                  <a:gd name="T44" fmla="*/ 28 w 52"/>
                  <a:gd name="T45" fmla="*/ 0 h 16"/>
                  <a:gd name="T46" fmla="*/ 30 w 52"/>
                  <a:gd name="T47" fmla="*/ 0 h 16"/>
                  <a:gd name="T48" fmla="*/ 30 w 52"/>
                  <a:gd name="T49" fmla="*/ 0 h 16"/>
                  <a:gd name="T50" fmla="*/ 32 w 52"/>
                  <a:gd name="T51" fmla="*/ 2 h 16"/>
                  <a:gd name="T52" fmla="*/ 34 w 52"/>
                  <a:gd name="T53" fmla="*/ 4 h 16"/>
                  <a:gd name="T54" fmla="*/ 40 w 52"/>
                  <a:gd name="T55" fmla="*/ 4 h 16"/>
                  <a:gd name="T56" fmla="*/ 46 w 52"/>
                  <a:gd name="T57" fmla="*/ 2 h 16"/>
                  <a:gd name="T58" fmla="*/ 52 w 52"/>
                  <a:gd name="T59" fmla="*/ 4 h 16"/>
                  <a:gd name="T60" fmla="*/ 52 w 52"/>
                  <a:gd name="T61" fmla="*/ 4 h 16"/>
                  <a:gd name="T62" fmla="*/ 50 w 52"/>
                  <a:gd name="T63" fmla="*/ 12 h 16"/>
                  <a:gd name="T64" fmla="*/ 48 w 52"/>
                  <a:gd name="T65" fmla="*/ 14 h 16"/>
                  <a:gd name="T66" fmla="*/ 42 w 52"/>
                  <a:gd name="T67" fmla="*/ 16 h 16"/>
                  <a:gd name="T68" fmla="*/ 42 w 52"/>
                  <a:gd name="T69" fmla="*/ 16 h 16"/>
                  <a:gd name="T70" fmla="*/ 40 w 52"/>
                  <a:gd name="T71" fmla="*/ 14 h 16"/>
                  <a:gd name="T72" fmla="*/ 40 w 52"/>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6">
                    <a:moveTo>
                      <a:pt x="40" y="14"/>
                    </a:moveTo>
                    <a:lnTo>
                      <a:pt x="40" y="14"/>
                    </a:lnTo>
                    <a:lnTo>
                      <a:pt x="28" y="10"/>
                    </a:lnTo>
                    <a:lnTo>
                      <a:pt x="20" y="10"/>
                    </a:lnTo>
                    <a:lnTo>
                      <a:pt x="14" y="12"/>
                    </a:lnTo>
                    <a:lnTo>
                      <a:pt x="14" y="12"/>
                    </a:lnTo>
                    <a:lnTo>
                      <a:pt x="10" y="14"/>
                    </a:lnTo>
                    <a:lnTo>
                      <a:pt x="6" y="14"/>
                    </a:lnTo>
                    <a:lnTo>
                      <a:pt x="4" y="12"/>
                    </a:lnTo>
                    <a:lnTo>
                      <a:pt x="0" y="8"/>
                    </a:lnTo>
                    <a:lnTo>
                      <a:pt x="0" y="8"/>
                    </a:lnTo>
                    <a:lnTo>
                      <a:pt x="2" y="4"/>
                    </a:lnTo>
                    <a:lnTo>
                      <a:pt x="4" y="4"/>
                    </a:lnTo>
                    <a:lnTo>
                      <a:pt x="6" y="6"/>
                    </a:lnTo>
                    <a:lnTo>
                      <a:pt x="8" y="6"/>
                    </a:lnTo>
                    <a:lnTo>
                      <a:pt x="8" y="6"/>
                    </a:lnTo>
                    <a:lnTo>
                      <a:pt x="22" y="0"/>
                    </a:lnTo>
                    <a:lnTo>
                      <a:pt x="22" y="0"/>
                    </a:lnTo>
                    <a:lnTo>
                      <a:pt x="24" y="4"/>
                    </a:lnTo>
                    <a:lnTo>
                      <a:pt x="24" y="4"/>
                    </a:lnTo>
                    <a:lnTo>
                      <a:pt x="24" y="4"/>
                    </a:lnTo>
                    <a:lnTo>
                      <a:pt x="26" y="0"/>
                    </a:lnTo>
                    <a:lnTo>
                      <a:pt x="28" y="0"/>
                    </a:lnTo>
                    <a:lnTo>
                      <a:pt x="30" y="0"/>
                    </a:lnTo>
                    <a:lnTo>
                      <a:pt x="30" y="0"/>
                    </a:lnTo>
                    <a:lnTo>
                      <a:pt x="32" y="2"/>
                    </a:lnTo>
                    <a:lnTo>
                      <a:pt x="34" y="4"/>
                    </a:lnTo>
                    <a:lnTo>
                      <a:pt x="40" y="4"/>
                    </a:lnTo>
                    <a:lnTo>
                      <a:pt x="46" y="2"/>
                    </a:lnTo>
                    <a:lnTo>
                      <a:pt x="52" y="4"/>
                    </a:lnTo>
                    <a:lnTo>
                      <a:pt x="52" y="4"/>
                    </a:lnTo>
                    <a:lnTo>
                      <a:pt x="50" y="12"/>
                    </a:lnTo>
                    <a:lnTo>
                      <a:pt x="48" y="14"/>
                    </a:lnTo>
                    <a:lnTo>
                      <a:pt x="42" y="16"/>
                    </a:lnTo>
                    <a:lnTo>
                      <a:pt x="42" y="16"/>
                    </a:lnTo>
                    <a:lnTo>
                      <a:pt x="40" y="14"/>
                    </a:lnTo>
                    <a:lnTo>
                      <a:pt x="4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1" name="Freeform 242">
                <a:extLst>
                  <a:ext uri="{FF2B5EF4-FFF2-40B4-BE49-F238E27FC236}">
                    <a16:creationId xmlns:a16="http://schemas.microsoft.com/office/drawing/2014/main" id="{F0D13AED-3140-31F0-7FFF-D6B5024714B8}"/>
                  </a:ext>
                </a:extLst>
              </p:cNvPr>
              <p:cNvSpPr>
                <a:spLocks/>
              </p:cNvSpPr>
              <p:nvPr/>
            </p:nvSpPr>
            <p:spPr bwMode="auto">
              <a:xfrm>
                <a:off x="6068" y="2163"/>
                <a:ext cx="78" cy="90"/>
              </a:xfrm>
              <a:custGeom>
                <a:avLst/>
                <a:gdLst>
                  <a:gd name="T0" fmla="*/ 0 w 78"/>
                  <a:gd name="T1" fmla="*/ 14 h 90"/>
                  <a:gd name="T2" fmla="*/ 6 w 78"/>
                  <a:gd name="T3" fmla="*/ 12 h 90"/>
                  <a:gd name="T4" fmla="*/ 4 w 78"/>
                  <a:gd name="T5" fmla="*/ 0 h 90"/>
                  <a:gd name="T6" fmla="*/ 12 w 78"/>
                  <a:gd name="T7" fmla="*/ 0 h 90"/>
                  <a:gd name="T8" fmla="*/ 14 w 78"/>
                  <a:gd name="T9" fmla="*/ 4 h 90"/>
                  <a:gd name="T10" fmla="*/ 18 w 78"/>
                  <a:gd name="T11" fmla="*/ 14 h 90"/>
                  <a:gd name="T12" fmla="*/ 22 w 78"/>
                  <a:gd name="T13" fmla="*/ 16 h 90"/>
                  <a:gd name="T14" fmla="*/ 34 w 78"/>
                  <a:gd name="T15" fmla="*/ 26 h 90"/>
                  <a:gd name="T16" fmla="*/ 40 w 78"/>
                  <a:gd name="T17" fmla="*/ 24 h 90"/>
                  <a:gd name="T18" fmla="*/ 44 w 78"/>
                  <a:gd name="T19" fmla="*/ 24 h 90"/>
                  <a:gd name="T20" fmla="*/ 48 w 78"/>
                  <a:gd name="T21" fmla="*/ 30 h 90"/>
                  <a:gd name="T22" fmla="*/ 60 w 78"/>
                  <a:gd name="T23" fmla="*/ 42 h 90"/>
                  <a:gd name="T24" fmla="*/ 62 w 78"/>
                  <a:gd name="T25" fmla="*/ 44 h 90"/>
                  <a:gd name="T26" fmla="*/ 66 w 78"/>
                  <a:gd name="T27" fmla="*/ 50 h 90"/>
                  <a:gd name="T28" fmla="*/ 76 w 78"/>
                  <a:gd name="T29" fmla="*/ 58 h 90"/>
                  <a:gd name="T30" fmla="*/ 78 w 78"/>
                  <a:gd name="T31" fmla="*/ 64 h 90"/>
                  <a:gd name="T32" fmla="*/ 78 w 78"/>
                  <a:gd name="T33" fmla="*/ 70 h 90"/>
                  <a:gd name="T34" fmla="*/ 74 w 78"/>
                  <a:gd name="T35" fmla="*/ 74 h 90"/>
                  <a:gd name="T36" fmla="*/ 70 w 78"/>
                  <a:gd name="T37" fmla="*/ 74 h 90"/>
                  <a:gd name="T38" fmla="*/ 64 w 78"/>
                  <a:gd name="T39" fmla="*/ 76 h 90"/>
                  <a:gd name="T40" fmla="*/ 58 w 78"/>
                  <a:gd name="T41" fmla="*/ 68 h 90"/>
                  <a:gd name="T42" fmla="*/ 52 w 78"/>
                  <a:gd name="T43" fmla="*/ 58 h 90"/>
                  <a:gd name="T44" fmla="*/ 46 w 78"/>
                  <a:gd name="T45" fmla="*/ 48 h 90"/>
                  <a:gd name="T46" fmla="*/ 44 w 78"/>
                  <a:gd name="T47" fmla="*/ 46 h 90"/>
                  <a:gd name="T48" fmla="*/ 48 w 78"/>
                  <a:gd name="T49" fmla="*/ 56 h 90"/>
                  <a:gd name="T50" fmla="*/ 52 w 78"/>
                  <a:gd name="T51" fmla="*/ 64 h 90"/>
                  <a:gd name="T52" fmla="*/ 56 w 78"/>
                  <a:gd name="T53" fmla="*/ 74 h 90"/>
                  <a:gd name="T54" fmla="*/ 56 w 78"/>
                  <a:gd name="T55" fmla="*/ 88 h 90"/>
                  <a:gd name="T56" fmla="*/ 50 w 78"/>
                  <a:gd name="T57" fmla="*/ 86 h 90"/>
                  <a:gd name="T58" fmla="*/ 46 w 78"/>
                  <a:gd name="T59" fmla="*/ 84 h 90"/>
                  <a:gd name="T60" fmla="*/ 44 w 78"/>
                  <a:gd name="T61" fmla="*/ 82 h 90"/>
                  <a:gd name="T62" fmla="*/ 40 w 78"/>
                  <a:gd name="T63" fmla="*/ 76 h 90"/>
                  <a:gd name="T64" fmla="*/ 38 w 78"/>
                  <a:gd name="T65" fmla="*/ 70 h 90"/>
                  <a:gd name="T66" fmla="*/ 32 w 78"/>
                  <a:gd name="T67" fmla="*/ 60 h 90"/>
                  <a:gd name="T68" fmla="*/ 30 w 78"/>
                  <a:gd name="T69" fmla="*/ 56 h 90"/>
                  <a:gd name="T70" fmla="*/ 30 w 78"/>
                  <a:gd name="T71" fmla="*/ 52 h 90"/>
                  <a:gd name="T72" fmla="*/ 26 w 78"/>
                  <a:gd name="T73" fmla="*/ 42 h 90"/>
                  <a:gd name="T74" fmla="*/ 22 w 78"/>
                  <a:gd name="T75" fmla="*/ 40 h 90"/>
                  <a:gd name="T76" fmla="*/ 20 w 78"/>
                  <a:gd name="T77" fmla="*/ 36 h 90"/>
                  <a:gd name="T78" fmla="*/ 16 w 78"/>
                  <a:gd name="T79" fmla="*/ 40 h 90"/>
                  <a:gd name="T80" fmla="*/ 12 w 78"/>
                  <a:gd name="T81" fmla="*/ 48 h 90"/>
                  <a:gd name="T82" fmla="*/ 10 w 78"/>
                  <a:gd name="T83" fmla="*/ 48 h 90"/>
                  <a:gd name="T84" fmla="*/ 8 w 78"/>
                  <a:gd name="T85" fmla="*/ 40 h 90"/>
                  <a:gd name="T86" fmla="*/ 6 w 78"/>
                  <a:gd name="T87" fmla="*/ 28 h 90"/>
                  <a:gd name="T88" fmla="*/ 2 w 78"/>
                  <a:gd name="T89" fmla="*/ 22 h 90"/>
                  <a:gd name="T90" fmla="*/ 0 w 78"/>
                  <a:gd name="T91" fmla="*/ 1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90">
                    <a:moveTo>
                      <a:pt x="0" y="14"/>
                    </a:moveTo>
                    <a:lnTo>
                      <a:pt x="0" y="14"/>
                    </a:lnTo>
                    <a:lnTo>
                      <a:pt x="4" y="14"/>
                    </a:lnTo>
                    <a:lnTo>
                      <a:pt x="6" y="12"/>
                    </a:lnTo>
                    <a:lnTo>
                      <a:pt x="6" y="6"/>
                    </a:lnTo>
                    <a:lnTo>
                      <a:pt x="4" y="0"/>
                    </a:lnTo>
                    <a:lnTo>
                      <a:pt x="4" y="0"/>
                    </a:lnTo>
                    <a:lnTo>
                      <a:pt x="12" y="0"/>
                    </a:lnTo>
                    <a:lnTo>
                      <a:pt x="12" y="0"/>
                    </a:lnTo>
                    <a:lnTo>
                      <a:pt x="14" y="4"/>
                    </a:lnTo>
                    <a:lnTo>
                      <a:pt x="16" y="10"/>
                    </a:lnTo>
                    <a:lnTo>
                      <a:pt x="18" y="14"/>
                    </a:lnTo>
                    <a:lnTo>
                      <a:pt x="22" y="16"/>
                    </a:lnTo>
                    <a:lnTo>
                      <a:pt x="22" y="16"/>
                    </a:lnTo>
                    <a:lnTo>
                      <a:pt x="30" y="24"/>
                    </a:lnTo>
                    <a:lnTo>
                      <a:pt x="34" y="26"/>
                    </a:lnTo>
                    <a:lnTo>
                      <a:pt x="40" y="24"/>
                    </a:lnTo>
                    <a:lnTo>
                      <a:pt x="40" y="24"/>
                    </a:lnTo>
                    <a:lnTo>
                      <a:pt x="42" y="24"/>
                    </a:lnTo>
                    <a:lnTo>
                      <a:pt x="44" y="24"/>
                    </a:lnTo>
                    <a:lnTo>
                      <a:pt x="48" y="30"/>
                    </a:lnTo>
                    <a:lnTo>
                      <a:pt x="48" y="30"/>
                    </a:lnTo>
                    <a:lnTo>
                      <a:pt x="54" y="38"/>
                    </a:lnTo>
                    <a:lnTo>
                      <a:pt x="60" y="42"/>
                    </a:lnTo>
                    <a:lnTo>
                      <a:pt x="60" y="42"/>
                    </a:lnTo>
                    <a:lnTo>
                      <a:pt x="62" y="44"/>
                    </a:lnTo>
                    <a:lnTo>
                      <a:pt x="62" y="44"/>
                    </a:lnTo>
                    <a:lnTo>
                      <a:pt x="66" y="50"/>
                    </a:lnTo>
                    <a:lnTo>
                      <a:pt x="68" y="52"/>
                    </a:lnTo>
                    <a:lnTo>
                      <a:pt x="76" y="58"/>
                    </a:lnTo>
                    <a:lnTo>
                      <a:pt x="76" y="58"/>
                    </a:lnTo>
                    <a:lnTo>
                      <a:pt x="78" y="64"/>
                    </a:lnTo>
                    <a:lnTo>
                      <a:pt x="78" y="64"/>
                    </a:lnTo>
                    <a:lnTo>
                      <a:pt x="78" y="70"/>
                    </a:lnTo>
                    <a:lnTo>
                      <a:pt x="74" y="74"/>
                    </a:lnTo>
                    <a:lnTo>
                      <a:pt x="74" y="74"/>
                    </a:lnTo>
                    <a:lnTo>
                      <a:pt x="72" y="72"/>
                    </a:lnTo>
                    <a:lnTo>
                      <a:pt x="70" y="74"/>
                    </a:lnTo>
                    <a:lnTo>
                      <a:pt x="68" y="76"/>
                    </a:lnTo>
                    <a:lnTo>
                      <a:pt x="64" y="76"/>
                    </a:lnTo>
                    <a:lnTo>
                      <a:pt x="64" y="76"/>
                    </a:lnTo>
                    <a:lnTo>
                      <a:pt x="58" y="68"/>
                    </a:lnTo>
                    <a:lnTo>
                      <a:pt x="52" y="58"/>
                    </a:lnTo>
                    <a:lnTo>
                      <a:pt x="52" y="58"/>
                    </a:lnTo>
                    <a:lnTo>
                      <a:pt x="48" y="50"/>
                    </a:lnTo>
                    <a:lnTo>
                      <a:pt x="46" y="48"/>
                    </a:lnTo>
                    <a:lnTo>
                      <a:pt x="44" y="46"/>
                    </a:lnTo>
                    <a:lnTo>
                      <a:pt x="44" y="46"/>
                    </a:lnTo>
                    <a:lnTo>
                      <a:pt x="46" y="52"/>
                    </a:lnTo>
                    <a:lnTo>
                      <a:pt x="48" y="56"/>
                    </a:lnTo>
                    <a:lnTo>
                      <a:pt x="48" y="56"/>
                    </a:lnTo>
                    <a:lnTo>
                      <a:pt x="52" y="64"/>
                    </a:lnTo>
                    <a:lnTo>
                      <a:pt x="54" y="68"/>
                    </a:lnTo>
                    <a:lnTo>
                      <a:pt x="56" y="74"/>
                    </a:lnTo>
                    <a:lnTo>
                      <a:pt x="56" y="74"/>
                    </a:lnTo>
                    <a:lnTo>
                      <a:pt x="56" y="88"/>
                    </a:lnTo>
                    <a:lnTo>
                      <a:pt x="54" y="90"/>
                    </a:lnTo>
                    <a:lnTo>
                      <a:pt x="50" y="86"/>
                    </a:lnTo>
                    <a:lnTo>
                      <a:pt x="50" y="86"/>
                    </a:lnTo>
                    <a:lnTo>
                      <a:pt x="46" y="84"/>
                    </a:lnTo>
                    <a:lnTo>
                      <a:pt x="46" y="84"/>
                    </a:lnTo>
                    <a:lnTo>
                      <a:pt x="44" y="82"/>
                    </a:lnTo>
                    <a:lnTo>
                      <a:pt x="40" y="76"/>
                    </a:lnTo>
                    <a:lnTo>
                      <a:pt x="40" y="76"/>
                    </a:lnTo>
                    <a:lnTo>
                      <a:pt x="38" y="70"/>
                    </a:lnTo>
                    <a:lnTo>
                      <a:pt x="38" y="70"/>
                    </a:lnTo>
                    <a:lnTo>
                      <a:pt x="36" y="64"/>
                    </a:lnTo>
                    <a:lnTo>
                      <a:pt x="32" y="60"/>
                    </a:lnTo>
                    <a:lnTo>
                      <a:pt x="32" y="60"/>
                    </a:lnTo>
                    <a:lnTo>
                      <a:pt x="30" y="56"/>
                    </a:lnTo>
                    <a:lnTo>
                      <a:pt x="30" y="52"/>
                    </a:lnTo>
                    <a:lnTo>
                      <a:pt x="30" y="52"/>
                    </a:lnTo>
                    <a:lnTo>
                      <a:pt x="30" y="44"/>
                    </a:lnTo>
                    <a:lnTo>
                      <a:pt x="26" y="42"/>
                    </a:lnTo>
                    <a:lnTo>
                      <a:pt x="24" y="42"/>
                    </a:lnTo>
                    <a:lnTo>
                      <a:pt x="22" y="40"/>
                    </a:lnTo>
                    <a:lnTo>
                      <a:pt x="22" y="40"/>
                    </a:lnTo>
                    <a:lnTo>
                      <a:pt x="20" y="36"/>
                    </a:lnTo>
                    <a:lnTo>
                      <a:pt x="18" y="36"/>
                    </a:lnTo>
                    <a:lnTo>
                      <a:pt x="16" y="40"/>
                    </a:lnTo>
                    <a:lnTo>
                      <a:pt x="14" y="44"/>
                    </a:lnTo>
                    <a:lnTo>
                      <a:pt x="12" y="48"/>
                    </a:lnTo>
                    <a:lnTo>
                      <a:pt x="12" y="48"/>
                    </a:lnTo>
                    <a:lnTo>
                      <a:pt x="10" y="48"/>
                    </a:lnTo>
                    <a:lnTo>
                      <a:pt x="8" y="46"/>
                    </a:lnTo>
                    <a:lnTo>
                      <a:pt x="8" y="40"/>
                    </a:lnTo>
                    <a:lnTo>
                      <a:pt x="8" y="40"/>
                    </a:lnTo>
                    <a:lnTo>
                      <a:pt x="6" y="28"/>
                    </a:lnTo>
                    <a:lnTo>
                      <a:pt x="2" y="22"/>
                    </a:lnTo>
                    <a:lnTo>
                      <a:pt x="2" y="22"/>
                    </a:lnTo>
                    <a:lnTo>
                      <a:pt x="2" y="2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2" name="Freeform 243">
                <a:extLst>
                  <a:ext uri="{FF2B5EF4-FFF2-40B4-BE49-F238E27FC236}">
                    <a16:creationId xmlns:a16="http://schemas.microsoft.com/office/drawing/2014/main" id="{82AD2D1C-40C0-AD83-9146-FD9EF285A074}"/>
                  </a:ext>
                </a:extLst>
              </p:cNvPr>
              <p:cNvSpPr>
                <a:spLocks/>
              </p:cNvSpPr>
              <p:nvPr/>
            </p:nvSpPr>
            <p:spPr bwMode="auto">
              <a:xfrm>
                <a:off x="2090" y="1453"/>
                <a:ext cx="308" cy="30"/>
              </a:xfrm>
              <a:custGeom>
                <a:avLst/>
                <a:gdLst>
                  <a:gd name="T0" fmla="*/ 276 w 308"/>
                  <a:gd name="T1" fmla="*/ 20 h 30"/>
                  <a:gd name="T2" fmla="*/ 268 w 308"/>
                  <a:gd name="T3" fmla="*/ 18 h 30"/>
                  <a:gd name="T4" fmla="*/ 260 w 308"/>
                  <a:gd name="T5" fmla="*/ 24 h 30"/>
                  <a:gd name="T6" fmla="*/ 244 w 308"/>
                  <a:gd name="T7" fmla="*/ 28 h 30"/>
                  <a:gd name="T8" fmla="*/ 236 w 308"/>
                  <a:gd name="T9" fmla="*/ 26 h 30"/>
                  <a:gd name="T10" fmla="*/ 228 w 308"/>
                  <a:gd name="T11" fmla="*/ 22 h 30"/>
                  <a:gd name="T12" fmla="*/ 226 w 308"/>
                  <a:gd name="T13" fmla="*/ 24 h 30"/>
                  <a:gd name="T14" fmla="*/ 222 w 308"/>
                  <a:gd name="T15" fmla="*/ 28 h 30"/>
                  <a:gd name="T16" fmla="*/ 220 w 308"/>
                  <a:gd name="T17" fmla="*/ 24 h 30"/>
                  <a:gd name="T18" fmla="*/ 214 w 308"/>
                  <a:gd name="T19" fmla="*/ 20 h 30"/>
                  <a:gd name="T20" fmla="*/ 210 w 308"/>
                  <a:gd name="T21" fmla="*/ 20 h 30"/>
                  <a:gd name="T22" fmla="*/ 204 w 308"/>
                  <a:gd name="T23" fmla="*/ 22 h 30"/>
                  <a:gd name="T24" fmla="*/ 190 w 308"/>
                  <a:gd name="T25" fmla="*/ 24 h 30"/>
                  <a:gd name="T26" fmla="*/ 182 w 308"/>
                  <a:gd name="T27" fmla="*/ 18 h 30"/>
                  <a:gd name="T28" fmla="*/ 172 w 308"/>
                  <a:gd name="T29" fmla="*/ 24 h 30"/>
                  <a:gd name="T30" fmla="*/ 152 w 308"/>
                  <a:gd name="T31" fmla="*/ 20 h 30"/>
                  <a:gd name="T32" fmla="*/ 120 w 308"/>
                  <a:gd name="T33" fmla="*/ 20 h 30"/>
                  <a:gd name="T34" fmla="*/ 106 w 308"/>
                  <a:gd name="T35" fmla="*/ 26 h 30"/>
                  <a:gd name="T36" fmla="*/ 94 w 308"/>
                  <a:gd name="T37" fmla="*/ 22 h 30"/>
                  <a:gd name="T38" fmla="*/ 82 w 308"/>
                  <a:gd name="T39" fmla="*/ 30 h 30"/>
                  <a:gd name="T40" fmla="*/ 72 w 308"/>
                  <a:gd name="T41" fmla="*/ 24 h 30"/>
                  <a:gd name="T42" fmla="*/ 60 w 308"/>
                  <a:gd name="T43" fmla="*/ 24 h 30"/>
                  <a:gd name="T44" fmla="*/ 52 w 308"/>
                  <a:gd name="T45" fmla="*/ 30 h 30"/>
                  <a:gd name="T46" fmla="*/ 42 w 308"/>
                  <a:gd name="T47" fmla="*/ 22 h 30"/>
                  <a:gd name="T48" fmla="*/ 32 w 308"/>
                  <a:gd name="T49" fmla="*/ 20 h 30"/>
                  <a:gd name="T50" fmla="*/ 24 w 308"/>
                  <a:gd name="T51" fmla="*/ 24 h 30"/>
                  <a:gd name="T52" fmla="*/ 8 w 308"/>
                  <a:gd name="T53" fmla="*/ 24 h 30"/>
                  <a:gd name="T54" fmla="*/ 6 w 308"/>
                  <a:gd name="T55" fmla="*/ 24 h 30"/>
                  <a:gd name="T56" fmla="*/ 0 w 308"/>
                  <a:gd name="T57" fmla="*/ 12 h 30"/>
                  <a:gd name="T58" fmla="*/ 2 w 308"/>
                  <a:gd name="T59" fmla="*/ 4 h 30"/>
                  <a:gd name="T60" fmla="*/ 10 w 308"/>
                  <a:gd name="T61" fmla="*/ 4 h 30"/>
                  <a:gd name="T62" fmla="*/ 22 w 308"/>
                  <a:gd name="T63" fmla="*/ 6 h 30"/>
                  <a:gd name="T64" fmla="*/ 40 w 308"/>
                  <a:gd name="T65" fmla="*/ 0 h 30"/>
                  <a:gd name="T66" fmla="*/ 54 w 308"/>
                  <a:gd name="T67" fmla="*/ 4 h 30"/>
                  <a:gd name="T68" fmla="*/ 76 w 308"/>
                  <a:gd name="T69" fmla="*/ 4 h 30"/>
                  <a:gd name="T70" fmla="*/ 100 w 308"/>
                  <a:gd name="T71" fmla="*/ 2 h 30"/>
                  <a:gd name="T72" fmla="*/ 120 w 308"/>
                  <a:gd name="T73" fmla="*/ 10 h 30"/>
                  <a:gd name="T74" fmla="*/ 146 w 308"/>
                  <a:gd name="T75" fmla="*/ 6 h 30"/>
                  <a:gd name="T76" fmla="*/ 172 w 308"/>
                  <a:gd name="T77" fmla="*/ 10 h 30"/>
                  <a:gd name="T78" fmla="*/ 176 w 308"/>
                  <a:gd name="T79" fmla="*/ 6 h 30"/>
                  <a:gd name="T80" fmla="*/ 190 w 308"/>
                  <a:gd name="T81" fmla="*/ 6 h 30"/>
                  <a:gd name="T82" fmla="*/ 216 w 308"/>
                  <a:gd name="T83" fmla="*/ 6 h 30"/>
                  <a:gd name="T84" fmla="*/ 260 w 308"/>
                  <a:gd name="T85" fmla="*/ 8 h 30"/>
                  <a:gd name="T86" fmla="*/ 282 w 308"/>
                  <a:gd name="T87" fmla="*/ 8 h 30"/>
                  <a:gd name="T88" fmla="*/ 308 w 308"/>
                  <a:gd name="T89" fmla="*/ 10 h 30"/>
                  <a:gd name="T90" fmla="*/ 308 w 308"/>
                  <a:gd name="T91" fmla="*/ 14 h 30"/>
                  <a:gd name="T92" fmla="*/ 300 w 308"/>
                  <a:gd name="T93" fmla="*/ 22 h 30"/>
                  <a:gd name="T94" fmla="*/ 278 w 308"/>
                  <a:gd name="T9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
                    <a:moveTo>
                      <a:pt x="278" y="20"/>
                    </a:moveTo>
                    <a:lnTo>
                      <a:pt x="278" y="20"/>
                    </a:lnTo>
                    <a:lnTo>
                      <a:pt x="276" y="20"/>
                    </a:lnTo>
                    <a:lnTo>
                      <a:pt x="276" y="20"/>
                    </a:lnTo>
                    <a:lnTo>
                      <a:pt x="270" y="18"/>
                    </a:lnTo>
                    <a:lnTo>
                      <a:pt x="268" y="18"/>
                    </a:lnTo>
                    <a:lnTo>
                      <a:pt x="266" y="20"/>
                    </a:lnTo>
                    <a:lnTo>
                      <a:pt x="266" y="20"/>
                    </a:lnTo>
                    <a:lnTo>
                      <a:pt x="260" y="24"/>
                    </a:lnTo>
                    <a:lnTo>
                      <a:pt x="256" y="26"/>
                    </a:lnTo>
                    <a:lnTo>
                      <a:pt x="250" y="26"/>
                    </a:lnTo>
                    <a:lnTo>
                      <a:pt x="244" y="28"/>
                    </a:lnTo>
                    <a:lnTo>
                      <a:pt x="244" y="28"/>
                    </a:lnTo>
                    <a:lnTo>
                      <a:pt x="240" y="28"/>
                    </a:lnTo>
                    <a:lnTo>
                      <a:pt x="236" y="26"/>
                    </a:lnTo>
                    <a:lnTo>
                      <a:pt x="232" y="24"/>
                    </a:lnTo>
                    <a:lnTo>
                      <a:pt x="228" y="22"/>
                    </a:lnTo>
                    <a:lnTo>
                      <a:pt x="228" y="22"/>
                    </a:lnTo>
                    <a:lnTo>
                      <a:pt x="226" y="22"/>
                    </a:lnTo>
                    <a:lnTo>
                      <a:pt x="226" y="24"/>
                    </a:lnTo>
                    <a:lnTo>
                      <a:pt x="226" y="24"/>
                    </a:lnTo>
                    <a:lnTo>
                      <a:pt x="226" y="24"/>
                    </a:lnTo>
                    <a:lnTo>
                      <a:pt x="224" y="28"/>
                    </a:lnTo>
                    <a:lnTo>
                      <a:pt x="222" y="28"/>
                    </a:lnTo>
                    <a:lnTo>
                      <a:pt x="222" y="28"/>
                    </a:lnTo>
                    <a:lnTo>
                      <a:pt x="222" y="28"/>
                    </a:lnTo>
                    <a:lnTo>
                      <a:pt x="220" y="24"/>
                    </a:lnTo>
                    <a:lnTo>
                      <a:pt x="218" y="22"/>
                    </a:lnTo>
                    <a:lnTo>
                      <a:pt x="214" y="20"/>
                    </a:lnTo>
                    <a:lnTo>
                      <a:pt x="214" y="20"/>
                    </a:lnTo>
                    <a:lnTo>
                      <a:pt x="214" y="20"/>
                    </a:lnTo>
                    <a:lnTo>
                      <a:pt x="212" y="18"/>
                    </a:lnTo>
                    <a:lnTo>
                      <a:pt x="210" y="20"/>
                    </a:lnTo>
                    <a:lnTo>
                      <a:pt x="208" y="22"/>
                    </a:lnTo>
                    <a:lnTo>
                      <a:pt x="204" y="22"/>
                    </a:lnTo>
                    <a:lnTo>
                      <a:pt x="204" y="22"/>
                    </a:lnTo>
                    <a:lnTo>
                      <a:pt x="200" y="26"/>
                    </a:lnTo>
                    <a:lnTo>
                      <a:pt x="194" y="26"/>
                    </a:lnTo>
                    <a:lnTo>
                      <a:pt x="190" y="24"/>
                    </a:lnTo>
                    <a:lnTo>
                      <a:pt x="184" y="20"/>
                    </a:lnTo>
                    <a:lnTo>
                      <a:pt x="184" y="20"/>
                    </a:lnTo>
                    <a:lnTo>
                      <a:pt x="182" y="18"/>
                    </a:lnTo>
                    <a:lnTo>
                      <a:pt x="178" y="20"/>
                    </a:lnTo>
                    <a:lnTo>
                      <a:pt x="176" y="22"/>
                    </a:lnTo>
                    <a:lnTo>
                      <a:pt x="172" y="24"/>
                    </a:lnTo>
                    <a:lnTo>
                      <a:pt x="172" y="24"/>
                    </a:lnTo>
                    <a:lnTo>
                      <a:pt x="162" y="20"/>
                    </a:lnTo>
                    <a:lnTo>
                      <a:pt x="152" y="20"/>
                    </a:lnTo>
                    <a:lnTo>
                      <a:pt x="134" y="22"/>
                    </a:lnTo>
                    <a:lnTo>
                      <a:pt x="134" y="22"/>
                    </a:lnTo>
                    <a:lnTo>
                      <a:pt x="120" y="20"/>
                    </a:lnTo>
                    <a:lnTo>
                      <a:pt x="112" y="20"/>
                    </a:lnTo>
                    <a:lnTo>
                      <a:pt x="108" y="22"/>
                    </a:lnTo>
                    <a:lnTo>
                      <a:pt x="106" y="26"/>
                    </a:lnTo>
                    <a:lnTo>
                      <a:pt x="106" y="26"/>
                    </a:lnTo>
                    <a:lnTo>
                      <a:pt x="100" y="22"/>
                    </a:lnTo>
                    <a:lnTo>
                      <a:pt x="94" y="22"/>
                    </a:lnTo>
                    <a:lnTo>
                      <a:pt x="88" y="24"/>
                    </a:lnTo>
                    <a:lnTo>
                      <a:pt x="82" y="30"/>
                    </a:lnTo>
                    <a:lnTo>
                      <a:pt x="82" y="30"/>
                    </a:lnTo>
                    <a:lnTo>
                      <a:pt x="78" y="30"/>
                    </a:lnTo>
                    <a:lnTo>
                      <a:pt x="76" y="28"/>
                    </a:lnTo>
                    <a:lnTo>
                      <a:pt x="72" y="24"/>
                    </a:lnTo>
                    <a:lnTo>
                      <a:pt x="70" y="22"/>
                    </a:lnTo>
                    <a:lnTo>
                      <a:pt x="70" y="22"/>
                    </a:lnTo>
                    <a:lnTo>
                      <a:pt x="60" y="24"/>
                    </a:lnTo>
                    <a:lnTo>
                      <a:pt x="56" y="26"/>
                    </a:lnTo>
                    <a:lnTo>
                      <a:pt x="52" y="30"/>
                    </a:lnTo>
                    <a:lnTo>
                      <a:pt x="52" y="30"/>
                    </a:lnTo>
                    <a:lnTo>
                      <a:pt x="48" y="30"/>
                    </a:lnTo>
                    <a:lnTo>
                      <a:pt x="46" y="26"/>
                    </a:lnTo>
                    <a:lnTo>
                      <a:pt x="42" y="22"/>
                    </a:lnTo>
                    <a:lnTo>
                      <a:pt x="38" y="20"/>
                    </a:lnTo>
                    <a:lnTo>
                      <a:pt x="38" y="20"/>
                    </a:lnTo>
                    <a:lnTo>
                      <a:pt x="32" y="20"/>
                    </a:lnTo>
                    <a:lnTo>
                      <a:pt x="28" y="20"/>
                    </a:lnTo>
                    <a:lnTo>
                      <a:pt x="24" y="24"/>
                    </a:lnTo>
                    <a:lnTo>
                      <a:pt x="24" y="24"/>
                    </a:lnTo>
                    <a:lnTo>
                      <a:pt x="20" y="28"/>
                    </a:lnTo>
                    <a:lnTo>
                      <a:pt x="16" y="28"/>
                    </a:lnTo>
                    <a:lnTo>
                      <a:pt x="8" y="24"/>
                    </a:lnTo>
                    <a:lnTo>
                      <a:pt x="8" y="24"/>
                    </a:lnTo>
                    <a:lnTo>
                      <a:pt x="6" y="24"/>
                    </a:lnTo>
                    <a:lnTo>
                      <a:pt x="6" y="24"/>
                    </a:lnTo>
                    <a:lnTo>
                      <a:pt x="2" y="20"/>
                    </a:lnTo>
                    <a:lnTo>
                      <a:pt x="0" y="18"/>
                    </a:lnTo>
                    <a:lnTo>
                      <a:pt x="0" y="12"/>
                    </a:lnTo>
                    <a:lnTo>
                      <a:pt x="0" y="12"/>
                    </a:lnTo>
                    <a:lnTo>
                      <a:pt x="0" y="4"/>
                    </a:lnTo>
                    <a:lnTo>
                      <a:pt x="2" y="4"/>
                    </a:lnTo>
                    <a:lnTo>
                      <a:pt x="4" y="4"/>
                    </a:lnTo>
                    <a:lnTo>
                      <a:pt x="4" y="4"/>
                    </a:lnTo>
                    <a:lnTo>
                      <a:pt x="10" y="4"/>
                    </a:lnTo>
                    <a:lnTo>
                      <a:pt x="14" y="4"/>
                    </a:lnTo>
                    <a:lnTo>
                      <a:pt x="14" y="4"/>
                    </a:lnTo>
                    <a:lnTo>
                      <a:pt x="22" y="6"/>
                    </a:lnTo>
                    <a:lnTo>
                      <a:pt x="28" y="6"/>
                    </a:lnTo>
                    <a:lnTo>
                      <a:pt x="40" y="0"/>
                    </a:lnTo>
                    <a:lnTo>
                      <a:pt x="40" y="0"/>
                    </a:lnTo>
                    <a:lnTo>
                      <a:pt x="42" y="0"/>
                    </a:lnTo>
                    <a:lnTo>
                      <a:pt x="46" y="2"/>
                    </a:lnTo>
                    <a:lnTo>
                      <a:pt x="54" y="4"/>
                    </a:lnTo>
                    <a:lnTo>
                      <a:pt x="54" y="4"/>
                    </a:lnTo>
                    <a:lnTo>
                      <a:pt x="64" y="4"/>
                    </a:lnTo>
                    <a:lnTo>
                      <a:pt x="76" y="4"/>
                    </a:lnTo>
                    <a:lnTo>
                      <a:pt x="98" y="2"/>
                    </a:lnTo>
                    <a:lnTo>
                      <a:pt x="98" y="2"/>
                    </a:lnTo>
                    <a:lnTo>
                      <a:pt x="100" y="2"/>
                    </a:lnTo>
                    <a:lnTo>
                      <a:pt x="100" y="2"/>
                    </a:lnTo>
                    <a:lnTo>
                      <a:pt x="114" y="8"/>
                    </a:lnTo>
                    <a:lnTo>
                      <a:pt x="120" y="10"/>
                    </a:lnTo>
                    <a:lnTo>
                      <a:pt x="128" y="8"/>
                    </a:lnTo>
                    <a:lnTo>
                      <a:pt x="128" y="8"/>
                    </a:lnTo>
                    <a:lnTo>
                      <a:pt x="146" y="6"/>
                    </a:lnTo>
                    <a:lnTo>
                      <a:pt x="166" y="8"/>
                    </a:lnTo>
                    <a:lnTo>
                      <a:pt x="166" y="8"/>
                    </a:lnTo>
                    <a:lnTo>
                      <a:pt x="172" y="10"/>
                    </a:lnTo>
                    <a:lnTo>
                      <a:pt x="174" y="8"/>
                    </a:lnTo>
                    <a:lnTo>
                      <a:pt x="176" y="6"/>
                    </a:lnTo>
                    <a:lnTo>
                      <a:pt x="176" y="6"/>
                    </a:lnTo>
                    <a:lnTo>
                      <a:pt x="182" y="10"/>
                    </a:lnTo>
                    <a:lnTo>
                      <a:pt x="186" y="10"/>
                    </a:lnTo>
                    <a:lnTo>
                      <a:pt x="190" y="6"/>
                    </a:lnTo>
                    <a:lnTo>
                      <a:pt x="194" y="6"/>
                    </a:lnTo>
                    <a:lnTo>
                      <a:pt x="194" y="6"/>
                    </a:lnTo>
                    <a:lnTo>
                      <a:pt x="216" y="6"/>
                    </a:lnTo>
                    <a:lnTo>
                      <a:pt x="240" y="6"/>
                    </a:lnTo>
                    <a:lnTo>
                      <a:pt x="240" y="6"/>
                    </a:lnTo>
                    <a:lnTo>
                      <a:pt x="260" y="8"/>
                    </a:lnTo>
                    <a:lnTo>
                      <a:pt x="270" y="8"/>
                    </a:lnTo>
                    <a:lnTo>
                      <a:pt x="282" y="8"/>
                    </a:lnTo>
                    <a:lnTo>
                      <a:pt x="282" y="8"/>
                    </a:lnTo>
                    <a:lnTo>
                      <a:pt x="288" y="8"/>
                    </a:lnTo>
                    <a:lnTo>
                      <a:pt x="294" y="8"/>
                    </a:lnTo>
                    <a:lnTo>
                      <a:pt x="308" y="10"/>
                    </a:lnTo>
                    <a:lnTo>
                      <a:pt x="308" y="10"/>
                    </a:lnTo>
                    <a:lnTo>
                      <a:pt x="308" y="14"/>
                    </a:lnTo>
                    <a:lnTo>
                      <a:pt x="308" y="14"/>
                    </a:lnTo>
                    <a:lnTo>
                      <a:pt x="304" y="20"/>
                    </a:lnTo>
                    <a:lnTo>
                      <a:pt x="300" y="22"/>
                    </a:lnTo>
                    <a:lnTo>
                      <a:pt x="300" y="22"/>
                    </a:lnTo>
                    <a:lnTo>
                      <a:pt x="288" y="22"/>
                    </a:lnTo>
                    <a:lnTo>
                      <a:pt x="278" y="20"/>
                    </a:lnTo>
                    <a:lnTo>
                      <a:pt x="27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3" name="Freeform 244">
                <a:extLst>
                  <a:ext uri="{FF2B5EF4-FFF2-40B4-BE49-F238E27FC236}">
                    <a16:creationId xmlns:a16="http://schemas.microsoft.com/office/drawing/2014/main" id="{E06F46AA-9D6B-6602-F722-CF1A61365AA8}"/>
                  </a:ext>
                </a:extLst>
              </p:cNvPr>
              <p:cNvSpPr>
                <a:spLocks/>
              </p:cNvSpPr>
              <p:nvPr/>
            </p:nvSpPr>
            <p:spPr bwMode="auto">
              <a:xfrm>
                <a:off x="2244" y="2819"/>
                <a:ext cx="34" cy="42"/>
              </a:xfrm>
              <a:custGeom>
                <a:avLst/>
                <a:gdLst>
                  <a:gd name="T0" fmla="*/ 32 w 34"/>
                  <a:gd name="T1" fmla="*/ 36 h 42"/>
                  <a:gd name="T2" fmla="*/ 32 w 34"/>
                  <a:gd name="T3" fmla="*/ 36 h 42"/>
                  <a:gd name="T4" fmla="*/ 30 w 34"/>
                  <a:gd name="T5" fmla="*/ 40 h 42"/>
                  <a:gd name="T6" fmla="*/ 28 w 34"/>
                  <a:gd name="T7" fmla="*/ 42 h 42"/>
                  <a:gd name="T8" fmla="*/ 26 w 34"/>
                  <a:gd name="T9" fmla="*/ 42 h 42"/>
                  <a:gd name="T10" fmla="*/ 24 w 34"/>
                  <a:gd name="T11" fmla="*/ 40 h 42"/>
                  <a:gd name="T12" fmla="*/ 20 w 34"/>
                  <a:gd name="T13" fmla="*/ 36 h 42"/>
                  <a:gd name="T14" fmla="*/ 16 w 34"/>
                  <a:gd name="T15" fmla="*/ 28 h 42"/>
                  <a:gd name="T16" fmla="*/ 16 w 34"/>
                  <a:gd name="T17" fmla="*/ 28 h 42"/>
                  <a:gd name="T18" fmla="*/ 14 w 34"/>
                  <a:gd name="T19" fmla="*/ 28 h 42"/>
                  <a:gd name="T20" fmla="*/ 14 w 34"/>
                  <a:gd name="T21" fmla="*/ 30 h 42"/>
                  <a:gd name="T22" fmla="*/ 12 w 34"/>
                  <a:gd name="T23" fmla="*/ 36 h 42"/>
                  <a:gd name="T24" fmla="*/ 12 w 34"/>
                  <a:gd name="T25" fmla="*/ 40 h 42"/>
                  <a:gd name="T26" fmla="*/ 10 w 34"/>
                  <a:gd name="T27" fmla="*/ 42 h 42"/>
                  <a:gd name="T28" fmla="*/ 8 w 34"/>
                  <a:gd name="T29" fmla="*/ 40 h 42"/>
                  <a:gd name="T30" fmla="*/ 8 w 34"/>
                  <a:gd name="T31" fmla="*/ 40 h 42"/>
                  <a:gd name="T32" fmla="*/ 8 w 34"/>
                  <a:gd name="T33" fmla="*/ 40 h 42"/>
                  <a:gd name="T34" fmla="*/ 6 w 34"/>
                  <a:gd name="T35" fmla="*/ 38 h 42"/>
                  <a:gd name="T36" fmla="*/ 4 w 34"/>
                  <a:gd name="T37" fmla="*/ 36 h 42"/>
                  <a:gd name="T38" fmla="*/ 2 w 34"/>
                  <a:gd name="T39" fmla="*/ 32 h 42"/>
                  <a:gd name="T40" fmla="*/ 0 w 34"/>
                  <a:gd name="T41" fmla="*/ 24 h 42"/>
                  <a:gd name="T42" fmla="*/ 0 w 34"/>
                  <a:gd name="T43" fmla="*/ 24 h 42"/>
                  <a:gd name="T44" fmla="*/ 2 w 34"/>
                  <a:gd name="T45" fmla="*/ 20 h 42"/>
                  <a:gd name="T46" fmla="*/ 2 w 34"/>
                  <a:gd name="T47" fmla="*/ 16 h 42"/>
                  <a:gd name="T48" fmla="*/ 2 w 34"/>
                  <a:gd name="T49" fmla="*/ 16 h 42"/>
                  <a:gd name="T50" fmla="*/ 8 w 34"/>
                  <a:gd name="T51" fmla="*/ 12 h 42"/>
                  <a:gd name="T52" fmla="*/ 12 w 34"/>
                  <a:gd name="T53" fmla="*/ 6 h 42"/>
                  <a:gd name="T54" fmla="*/ 12 w 34"/>
                  <a:gd name="T55" fmla="*/ 6 h 42"/>
                  <a:gd name="T56" fmla="*/ 14 w 34"/>
                  <a:gd name="T57" fmla="*/ 2 h 42"/>
                  <a:gd name="T58" fmla="*/ 16 w 34"/>
                  <a:gd name="T59" fmla="*/ 0 h 42"/>
                  <a:gd name="T60" fmla="*/ 20 w 34"/>
                  <a:gd name="T61" fmla="*/ 0 h 42"/>
                  <a:gd name="T62" fmla="*/ 22 w 34"/>
                  <a:gd name="T63" fmla="*/ 0 h 42"/>
                  <a:gd name="T64" fmla="*/ 22 w 34"/>
                  <a:gd name="T65" fmla="*/ 0 h 42"/>
                  <a:gd name="T66" fmla="*/ 26 w 34"/>
                  <a:gd name="T67" fmla="*/ 8 h 42"/>
                  <a:gd name="T68" fmla="*/ 30 w 34"/>
                  <a:gd name="T69" fmla="*/ 16 h 42"/>
                  <a:gd name="T70" fmla="*/ 30 w 34"/>
                  <a:gd name="T71" fmla="*/ 16 h 42"/>
                  <a:gd name="T72" fmla="*/ 30 w 34"/>
                  <a:gd name="T73" fmla="*/ 24 h 42"/>
                  <a:gd name="T74" fmla="*/ 34 w 34"/>
                  <a:gd name="T75" fmla="*/ 26 h 42"/>
                  <a:gd name="T76" fmla="*/ 34 w 34"/>
                  <a:gd name="T77" fmla="*/ 26 h 42"/>
                  <a:gd name="T78" fmla="*/ 34 w 34"/>
                  <a:gd name="T79" fmla="*/ 34 h 42"/>
                  <a:gd name="T80" fmla="*/ 34 w 34"/>
                  <a:gd name="T81" fmla="*/ 34 h 42"/>
                  <a:gd name="T82" fmla="*/ 32 w 34"/>
                  <a:gd name="T83" fmla="*/ 36 h 42"/>
                  <a:gd name="T84" fmla="*/ 32 w 34"/>
                  <a:gd name="T8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42">
                    <a:moveTo>
                      <a:pt x="32" y="36"/>
                    </a:moveTo>
                    <a:lnTo>
                      <a:pt x="32" y="36"/>
                    </a:lnTo>
                    <a:lnTo>
                      <a:pt x="30" y="40"/>
                    </a:lnTo>
                    <a:lnTo>
                      <a:pt x="28" y="42"/>
                    </a:lnTo>
                    <a:lnTo>
                      <a:pt x="26" y="42"/>
                    </a:lnTo>
                    <a:lnTo>
                      <a:pt x="24" y="40"/>
                    </a:lnTo>
                    <a:lnTo>
                      <a:pt x="20" y="36"/>
                    </a:lnTo>
                    <a:lnTo>
                      <a:pt x="16" y="28"/>
                    </a:lnTo>
                    <a:lnTo>
                      <a:pt x="16" y="28"/>
                    </a:lnTo>
                    <a:lnTo>
                      <a:pt x="14" y="28"/>
                    </a:lnTo>
                    <a:lnTo>
                      <a:pt x="14" y="30"/>
                    </a:lnTo>
                    <a:lnTo>
                      <a:pt x="12" y="36"/>
                    </a:lnTo>
                    <a:lnTo>
                      <a:pt x="12" y="40"/>
                    </a:lnTo>
                    <a:lnTo>
                      <a:pt x="10" y="42"/>
                    </a:lnTo>
                    <a:lnTo>
                      <a:pt x="8" y="40"/>
                    </a:lnTo>
                    <a:lnTo>
                      <a:pt x="8" y="40"/>
                    </a:lnTo>
                    <a:lnTo>
                      <a:pt x="8" y="40"/>
                    </a:lnTo>
                    <a:lnTo>
                      <a:pt x="6" y="38"/>
                    </a:lnTo>
                    <a:lnTo>
                      <a:pt x="4" y="36"/>
                    </a:lnTo>
                    <a:lnTo>
                      <a:pt x="2" y="32"/>
                    </a:lnTo>
                    <a:lnTo>
                      <a:pt x="0" y="24"/>
                    </a:lnTo>
                    <a:lnTo>
                      <a:pt x="0" y="24"/>
                    </a:lnTo>
                    <a:lnTo>
                      <a:pt x="2" y="20"/>
                    </a:lnTo>
                    <a:lnTo>
                      <a:pt x="2" y="16"/>
                    </a:lnTo>
                    <a:lnTo>
                      <a:pt x="2" y="16"/>
                    </a:lnTo>
                    <a:lnTo>
                      <a:pt x="8" y="12"/>
                    </a:lnTo>
                    <a:lnTo>
                      <a:pt x="12" y="6"/>
                    </a:lnTo>
                    <a:lnTo>
                      <a:pt x="12" y="6"/>
                    </a:lnTo>
                    <a:lnTo>
                      <a:pt x="14" y="2"/>
                    </a:lnTo>
                    <a:lnTo>
                      <a:pt x="16" y="0"/>
                    </a:lnTo>
                    <a:lnTo>
                      <a:pt x="20" y="0"/>
                    </a:lnTo>
                    <a:lnTo>
                      <a:pt x="22" y="0"/>
                    </a:lnTo>
                    <a:lnTo>
                      <a:pt x="22" y="0"/>
                    </a:lnTo>
                    <a:lnTo>
                      <a:pt x="26" y="8"/>
                    </a:lnTo>
                    <a:lnTo>
                      <a:pt x="30" y="16"/>
                    </a:lnTo>
                    <a:lnTo>
                      <a:pt x="30" y="16"/>
                    </a:lnTo>
                    <a:lnTo>
                      <a:pt x="30" y="24"/>
                    </a:lnTo>
                    <a:lnTo>
                      <a:pt x="34" y="26"/>
                    </a:lnTo>
                    <a:lnTo>
                      <a:pt x="34" y="26"/>
                    </a:lnTo>
                    <a:lnTo>
                      <a:pt x="34" y="34"/>
                    </a:lnTo>
                    <a:lnTo>
                      <a:pt x="34" y="34"/>
                    </a:lnTo>
                    <a:lnTo>
                      <a:pt x="32" y="36"/>
                    </a:ln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4" name="Freeform 245">
                <a:extLst>
                  <a:ext uri="{FF2B5EF4-FFF2-40B4-BE49-F238E27FC236}">
                    <a16:creationId xmlns:a16="http://schemas.microsoft.com/office/drawing/2014/main" id="{77A95CC9-1D94-C127-7618-0EA0DE83B9E8}"/>
                  </a:ext>
                </a:extLst>
              </p:cNvPr>
              <p:cNvSpPr>
                <a:spLocks/>
              </p:cNvSpPr>
              <p:nvPr/>
            </p:nvSpPr>
            <p:spPr bwMode="auto">
              <a:xfrm>
                <a:off x="2298" y="2835"/>
                <a:ext cx="28" cy="22"/>
              </a:xfrm>
              <a:custGeom>
                <a:avLst/>
                <a:gdLst>
                  <a:gd name="T0" fmla="*/ 28 w 28"/>
                  <a:gd name="T1" fmla="*/ 20 h 22"/>
                  <a:gd name="T2" fmla="*/ 28 w 28"/>
                  <a:gd name="T3" fmla="*/ 20 h 22"/>
                  <a:gd name="T4" fmla="*/ 18 w 28"/>
                  <a:gd name="T5" fmla="*/ 20 h 22"/>
                  <a:gd name="T6" fmla="*/ 18 w 28"/>
                  <a:gd name="T7" fmla="*/ 20 h 22"/>
                  <a:gd name="T8" fmla="*/ 12 w 28"/>
                  <a:gd name="T9" fmla="*/ 16 h 22"/>
                  <a:gd name="T10" fmla="*/ 10 w 28"/>
                  <a:gd name="T11" fmla="*/ 16 h 22"/>
                  <a:gd name="T12" fmla="*/ 8 w 28"/>
                  <a:gd name="T13" fmla="*/ 18 h 22"/>
                  <a:gd name="T14" fmla="*/ 8 w 28"/>
                  <a:gd name="T15" fmla="*/ 18 h 22"/>
                  <a:gd name="T16" fmla="*/ 4 w 28"/>
                  <a:gd name="T17" fmla="*/ 22 h 22"/>
                  <a:gd name="T18" fmla="*/ 2 w 28"/>
                  <a:gd name="T19" fmla="*/ 22 h 22"/>
                  <a:gd name="T20" fmla="*/ 2 w 28"/>
                  <a:gd name="T21" fmla="*/ 22 h 22"/>
                  <a:gd name="T22" fmla="*/ 0 w 28"/>
                  <a:gd name="T23" fmla="*/ 16 h 22"/>
                  <a:gd name="T24" fmla="*/ 0 w 28"/>
                  <a:gd name="T25" fmla="*/ 6 h 22"/>
                  <a:gd name="T26" fmla="*/ 0 w 28"/>
                  <a:gd name="T27" fmla="*/ 6 h 22"/>
                  <a:gd name="T28" fmla="*/ 0 w 28"/>
                  <a:gd name="T29" fmla="*/ 2 h 22"/>
                  <a:gd name="T30" fmla="*/ 2 w 28"/>
                  <a:gd name="T31" fmla="*/ 0 h 22"/>
                  <a:gd name="T32" fmla="*/ 2 w 28"/>
                  <a:gd name="T33" fmla="*/ 0 h 22"/>
                  <a:gd name="T34" fmla="*/ 4 w 28"/>
                  <a:gd name="T35" fmla="*/ 2 h 22"/>
                  <a:gd name="T36" fmla="*/ 4 w 28"/>
                  <a:gd name="T37" fmla="*/ 4 h 22"/>
                  <a:gd name="T38" fmla="*/ 4 w 28"/>
                  <a:gd name="T39" fmla="*/ 4 h 22"/>
                  <a:gd name="T40" fmla="*/ 10 w 28"/>
                  <a:gd name="T41" fmla="*/ 8 h 22"/>
                  <a:gd name="T42" fmla="*/ 12 w 28"/>
                  <a:gd name="T43" fmla="*/ 8 h 22"/>
                  <a:gd name="T44" fmla="*/ 16 w 28"/>
                  <a:gd name="T45" fmla="*/ 6 h 22"/>
                  <a:gd name="T46" fmla="*/ 16 w 28"/>
                  <a:gd name="T47" fmla="*/ 6 h 22"/>
                  <a:gd name="T48" fmla="*/ 18 w 28"/>
                  <a:gd name="T49" fmla="*/ 4 h 22"/>
                  <a:gd name="T50" fmla="*/ 20 w 28"/>
                  <a:gd name="T51" fmla="*/ 4 h 22"/>
                  <a:gd name="T52" fmla="*/ 22 w 28"/>
                  <a:gd name="T53" fmla="*/ 6 h 22"/>
                  <a:gd name="T54" fmla="*/ 28 w 28"/>
                  <a:gd name="T55" fmla="*/ 20 h 22"/>
                  <a:gd name="T56" fmla="*/ 28 w 28"/>
                  <a:gd name="T5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2">
                    <a:moveTo>
                      <a:pt x="28" y="20"/>
                    </a:moveTo>
                    <a:lnTo>
                      <a:pt x="28" y="20"/>
                    </a:lnTo>
                    <a:lnTo>
                      <a:pt x="18" y="20"/>
                    </a:lnTo>
                    <a:lnTo>
                      <a:pt x="18" y="20"/>
                    </a:lnTo>
                    <a:lnTo>
                      <a:pt x="12" y="16"/>
                    </a:lnTo>
                    <a:lnTo>
                      <a:pt x="10" y="16"/>
                    </a:lnTo>
                    <a:lnTo>
                      <a:pt x="8" y="18"/>
                    </a:lnTo>
                    <a:lnTo>
                      <a:pt x="8" y="18"/>
                    </a:lnTo>
                    <a:lnTo>
                      <a:pt x="4" y="22"/>
                    </a:lnTo>
                    <a:lnTo>
                      <a:pt x="2" y="22"/>
                    </a:lnTo>
                    <a:lnTo>
                      <a:pt x="2" y="22"/>
                    </a:lnTo>
                    <a:lnTo>
                      <a:pt x="0" y="16"/>
                    </a:lnTo>
                    <a:lnTo>
                      <a:pt x="0" y="6"/>
                    </a:lnTo>
                    <a:lnTo>
                      <a:pt x="0" y="6"/>
                    </a:lnTo>
                    <a:lnTo>
                      <a:pt x="0" y="2"/>
                    </a:lnTo>
                    <a:lnTo>
                      <a:pt x="2" y="0"/>
                    </a:lnTo>
                    <a:lnTo>
                      <a:pt x="2" y="0"/>
                    </a:lnTo>
                    <a:lnTo>
                      <a:pt x="4" y="2"/>
                    </a:lnTo>
                    <a:lnTo>
                      <a:pt x="4" y="4"/>
                    </a:lnTo>
                    <a:lnTo>
                      <a:pt x="4" y="4"/>
                    </a:lnTo>
                    <a:lnTo>
                      <a:pt x="10" y="8"/>
                    </a:lnTo>
                    <a:lnTo>
                      <a:pt x="12" y="8"/>
                    </a:lnTo>
                    <a:lnTo>
                      <a:pt x="16" y="6"/>
                    </a:lnTo>
                    <a:lnTo>
                      <a:pt x="16" y="6"/>
                    </a:lnTo>
                    <a:lnTo>
                      <a:pt x="18" y="4"/>
                    </a:lnTo>
                    <a:lnTo>
                      <a:pt x="20" y="4"/>
                    </a:lnTo>
                    <a:lnTo>
                      <a:pt x="22" y="6"/>
                    </a:lnTo>
                    <a:lnTo>
                      <a:pt x="28" y="20"/>
                    </a:lnTo>
                    <a:lnTo>
                      <a:pt x="2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5" name="Freeform 246">
                <a:extLst>
                  <a:ext uri="{FF2B5EF4-FFF2-40B4-BE49-F238E27FC236}">
                    <a16:creationId xmlns:a16="http://schemas.microsoft.com/office/drawing/2014/main" id="{D27A8BF6-120F-2588-F4BD-A4879085C9C0}"/>
                  </a:ext>
                </a:extLst>
              </p:cNvPr>
              <p:cNvSpPr>
                <a:spLocks/>
              </p:cNvSpPr>
              <p:nvPr/>
            </p:nvSpPr>
            <p:spPr bwMode="auto">
              <a:xfrm>
                <a:off x="2282" y="2829"/>
                <a:ext cx="18" cy="24"/>
              </a:xfrm>
              <a:custGeom>
                <a:avLst/>
                <a:gdLst>
                  <a:gd name="T0" fmla="*/ 18 w 18"/>
                  <a:gd name="T1" fmla="*/ 8 h 24"/>
                  <a:gd name="T2" fmla="*/ 18 w 18"/>
                  <a:gd name="T3" fmla="*/ 8 h 24"/>
                  <a:gd name="T4" fmla="*/ 16 w 18"/>
                  <a:gd name="T5" fmla="*/ 12 h 24"/>
                  <a:gd name="T6" fmla="*/ 16 w 18"/>
                  <a:gd name="T7" fmla="*/ 12 h 24"/>
                  <a:gd name="T8" fmla="*/ 14 w 18"/>
                  <a:gd name="T9" fmla="*/ 16 h 24"/>
                  <a:gd name="T10" fmla="*/ 14 w 18"/>
                  <a:gd name="T11" fmla="*/ 16 h 24"/>
                  <a:gd name="T12" fmla="*/ 8 w 18"/>
                  <a:gd name="T13" fmla="*/ 22 h 24"/>
                  <a:gd name="T14" fmla="*/ 6 w 18"/>
                  <a:gd name="T15" fmla="*/ 24 h 24"/>
                  <a:gd name="T16" fmla="*/ 2 w 18"/>
                  <a:gd name="T17" fmla="*/ 24 h 24"/>
                  <a:gd name="T18" fmla="*/ 2 w 18"/>
                  <a:gd name="T19" fmla="*/ 24 h 24"/>
                  <a:gd name="T20" fmla="*/ 2 w 18"/>
                  <a:gd name="T21" fmla="*/ 24 h 24"/>
                  <a:gd name="T22" fmla="*/ 0 w 18"/>
                  <a:gd name="T23" fmla="*/ 18 h 24"/>
                  <a:gd name="T24" fmla="*/ 0 w 18"/>
                  <a:gd name="T25" fmla="*/ 16 h 24"/>
                  <a:gd name="T26" fmla="*/ 0 w 18"/>
                  <a:gd name="T27" fmla="*/ 12 h 24"/>
                  <a:gd name="T28" fmla="*/ 0 w 18"/>
                  <a:gd name="T29" fmla="*/ 12 h 24"/>
                  <a:gd name="T30" fmla="*/ 4 w 18"/>
                  <a:gd name="T31" fmla="*/ 10 h 24"/>
                  <a:gd name="T32" fmla="*/ 8 w 18"/>
                  <a:gd name="T33" fmla="*/ 6 h 24"/>
                  <a:gd name="T34" fmla="*/ 12 w 18"/>
                  <a:gd name="T35" fmla="*/ 2 h 24"/>
                  <a:gd name="T36" fmla="*/ 16 w 18"/>
                  <a:gd name="T37" fmla="*/ 0 h 24"/>
                  <a:gd name="T38" fmla="*/ 16 w 18"/>
                  <a:gd name="T39" fmla="*/ 0 h 24"/>
                  <a:gd name="T40" fmla="*/ 18 w 18"/>
                  <a:gd name="T41" fmla="*/ 4 h 24"/>
                  <a:gd name="T42" fmla="*/ 18 w 18"/>
                  <a:gd name="T43" fmla="*/ 4 h 24"/>
                  <a:gd name="T44" fmla="*/ 18 w 18"/>
                  <a:gd name="T45" fmla="*/ 8 h 24"/>
                  <a:gd name="T46" fmla="*/ 18 w 18"/>
                  <a:gd name="T4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4">
                    <a:moveTo>
                      <a:pt x="18" y="8"/>
                    </a:moveTo>
                    <a:lnTo>
                      <a:pt x="18" y="8"/>
                    </a:lnTo>
                    <a:lnTo>
                      <a:pt x="16" y="12"/>
                    </a:lnTo>
                    <a:lnTo>
                      <a:pt x="16" y="12"/>
                    </a:lnTo>
                    <a:lnTo>
                      <a:pt x="14" y="16"/>
                    </a:lnTo>
                    <a:lnTo>
                      <a:pt x="14" y="16"/>
                    </a:lnTo>
                    <a:lnTo>
                      <a:pt x="8" y="22"/>
                    </a:lnTo>
                    <a:lnTo>
                      <a:pt x="6" y="24"/>
                    </a:lnTo>
                    <a:lnTo>
                      <a:pt x="2" y="24"/>
                    </a:lnTo>
                    <a:lnTo>
                      <a:pt x="2" y="24"/>
                    </a:lnTo>
                    <a:lnTo>
                      <a:pt x="2" y="24"/>
                    </a:lnTo>
                    <a:lnTo>
                      <a:pt x="0" y="18"/>
                    </a:lnTo>
                    <a:lnTo>
                      <a:pt x="0" y="16"/>
                    </a:lnTo>
                    <a:lnTo>
                      <a:pt x="0" y="12"/>
                    </a:lnTo>
                    <a:lnTo>
                      <a:pt x="0" y="12"/>
                    </a:lnTo>
                    <a:lnTo>
                      <a:pt x="4" y="10"/>
                    </a:lnTo>
                    <a:lnTo>
                      <a:pt x="8" y="6"/>
                    </a:lnTo>
                    <a:lnTo>
                      <a:pt x="12" y="2"/>
                    </a:lnTo>
                    <a:lnTo>
                      <a:pt x="16" y="0"/>
                    </a:lnTo>
                    <a:lnTo>
                      <a:pt x="16" y="0"/>
                    </a:lnTo>
                    <a:lnTo>
                      <a:pt x="18" y="4"/>
                    </a:lnTo>
                    <a:lnTo>
                      <a:pt x="18" y="4"/>
                    </a:lnTo>
                    <a:lnTo>
                      <a:pt x="18" y="8"/>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6" name="Freeform 247">
                <a:extLst>
                  <a:ext uri="{FF2B5EF4-FFF2-40B4-BE49-F238E27FC236}">
                    <a16:creationId xmlns:a16="http://schemas.microsoft.com/office/drawing/2014/main" id="{F7E33D8D-DB00-8A84-2E5D-BDB162633E3F}"/>
                  </a:ext>
                </a:extLst>
              </p:cNvPr>
              <p:cNvSpPr>
                <a:spLocks/>
              </p:cNvSpPr>
              <p:nvPr/>
            </p:nvSpPr>
            <p:spPr bwMode="auto">
              <a:xfrm>
                <a:off x="3884" y="2829"/>
                <a:ext cx="62" cy="38"/>
              </a:xfrm>
              <a:custGeom>
                <a:avLst/>
                <a:gdLst>
                  <a:gd name="T0" fmla="*/ 0 w 62"/>
                  <a:gd name="T1" fmla="*/ 30 h 38"/>
                  <a:gd name="T2" fmla="*/ 0 w 62"/>
                  <a:gd name="T3" fmla="*/ 26 h 38"/>
                  <a:gd name="T4" fmla="*/ 0 w 62"/>
                  <a:gd name="T5" fmla="*/ 24 h 38"/>
                  <a:gd name="T6" fmla="*/ 4 w 62"/>
                  <a:gd name="T7" fmla="*/ 10 h 38"/>
                  <a:gd name="T8" fmla="*/ 8 w 62"/>
                  <a:gd name="T9" fmla="*/ 8 h 38"/>
                  <a:gd name="T10" fmla="*/ 10 w 62"/>
                  <a:gd name="T11" fmla="*/ 8 h 38"/>
                  <a:gd name="T12" fmla="*/ 14 w 62"/>
                  <a:gd name="T13" fmla="*/ 2 h 38"/>
                  <a:gd name="T14" fmla="*/ 16 w 62"/>
                  <a:gd name="T15" fmla="*/ 0 h 38"/>
                  <a:gd name="T16" fmla="*/ 18 w 62"/>
                  <a:gd name="T17" fmla="*/ 2 h 38"/>
                  <a:gd name="T18" fmla="*/ 22 w 62"/>
                  <a:gd name="T19" fmla="*/ 6 h 38"/>
                  <a:gd name="T20" fmla="*/ 28 w 62"/>
                  <a:gd name="T21" fmla="*/ 8 h 38"/>
                  <a:gd name="T22" fmla="*/ 36 w 62"/>
                  <a:gd name="T23" fmla="*/ 10 h 38"/>
                  <a:gd name="T24" fmla="*/ 44 w 62"/>
                  <a:gd name="T25" fmla="*/ 6 h 38"/>
                  <a:gd name="T26" fmla="*/ 54 w 62"/>
                  <a:gd name="T27" fmla="*/ 12 h 38"/>
                  <a:gd name="T28" fmla="*/ 62 w 62"/>
                  <a:gd name="T29" fmla="*/ 20 h 38"/>
                  <a:gd name="T30" fmla="*/ 62 w 62"/>
                  <a:gd name="T31" fmla="*/ 24 h 38"/>
                  <a:gd name="T32" fmla="*/ 56 w 62"/>
                  <a:gd name="T33" fmla="*/ 24 h 38"/>
                  <a:gd name="T34" fmla="*/ 50 w 62"/>
                  <a:gd name="T35" fmla="*/ 28 h 38"/>
                  <a:gd name="T36" fmla="*/ 48 w 62"/>
                  <a:gd name="T37" fmla="*/ 28 h 38"/>
                  <a:gd name="T38" fmla="*/ 44 w 62"/>
                  <a:gd name="T39" fmla="*/ 18 h 38"/>
                  <a:gd name="T40" fmla="*/ 42 w 62"/>
                  <a:gd name="T41" fmla="*/ 16 h 38"/>
                  <a:gd name="T42" fmla="*/ 38 w 62"/>
                  <a:gd name="T43" fmla="*/ 26 h 38"/>
                  <a:gd name="T44" fmla="*/ 36 w 62"/>
                  <a:gd name="T45" fmla="*/ 28 h 38"/>
                  <a:gd name="T46" fmla="*/ 34 w 62"/>
                  <a:gd name="T47" fmla="*/ 26 h 38"/>
                  <a:gd name="T48" fmla="*/ 24 w 62"/>
                  <a:gd name="T49" fmla="*/ 26 h 38"/>
                  <a:gd name="T50" fmla="*/ 16 w 62"/>
                  <a:gd name="T51" fmla="*/ 38 h 38"/>
                  <a:gd name="T52" fmla="*/ 16 w 62"/>
                  <a:gd name="T53" fmla="*/ 38 h 38"/>
                  <a:gd name="T54" fmla="*/ 14 w 62"/>
                  <a:gd name="T55" fmla="*/ 32 h 38"/>
                  <a:gd name="T56" fmla="*/ 10 w 62"/>
                  <a:gd name="T57" fmla="*/ 26 h 38"/>
                  <a:gd name="T58" fmla="*/ 4 w 62"/>
                  <a:gd name="T59" fmla="*/ 32 h 38"/>
                  <a:gd name="T60" fmla="*/ 4 w 62"/>
                  <a:gd name="T61" fmla="*/ 32 h 38"/>
                  <a:gd name="T62" fmla="*/ 0 w 62"/>
                  <a:gd name="T6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8">
                    <a:moveTo>
                      <a:pt x="0" y="30"/>
                    </a:moveTo>
                    <a:lnTo>
                      <a:pt x="0" y="30"/>
                    </a:lnTo>
                    <a:lnTo>
                      <a:pt x="0" y="26"/>
                    </a:lnTo>
                    <a:lnTo>
                      <a:pt x="0" y="26"/>
                    </a:lnTo>
                    <a:lnTo>
                      <a:pt x="0" y="24"/>
                    </a:lnTo>
                    <a:lnTo>
                      <a:pt x="0" y="24"/>
                    </a:lnTo>
                    <a:lnTo>
                      <a:pt x="2" y="14"/>
                    </a:lnTo>
                    <a:lnTo>
                      <a:pt x="4" y="10"/>
                    </a:lnTo>
                    <a:lnTo>
                      <a:pt x="8" y="8"/>
                    </a:lnTo>
                    <a:lnTo>
                      <a:pt x="8" y="8"/>
                    </a:lnTo>
                    <a:lnTo>
                      <a:pt x="10" y="8"/>
                    </a:lnTo>
                    <a:lnTo>
                      <a:pt x="10" y="8"/>
                    </a:lnTo>
                    <a:lnTo>
                      <a:pt x="12" y="6"/>
                    </a:lnTo>
                    <a:lnTo>
                      <a:pt x="14" y="2"/>
                    </a:lnTo>
                    <a:lnTo>
                      <a:pt x="16" y="0"/>
                    </a:lnTo>
                    <a:lnTo>
                      <a:pt x="16" y="0"/>
                    </a:lnTo>
                    <a:lnTo>
                      <a:pt x="18" y="2"/>
                    </a:lnTo>
                    <a:lnTo>
                      <a:pt x="18" y="2"/>
                    </a:lnTo>
                    <a:lnTo>
                      <a:pt x="20" y="4"/>
                    </a:lnTo>
                    <a:lnTo>
                      <a:pt x="22" y="6"/>
                    </a:lnTo>
                    <a:lnTo>
                      <a:pt x="28" y="8"/>
                    </a:lnTo>
                    <a:lnTo>
                      <a:pt x="28" y="8"/>
                    </a:lnTo>
                    <a:lnTo>
                      <a:pt x="32" y="10"/>
                    </a:lnTo>
                    <a:lnTo>
                      <a:pt x="36" y="10"/>
                    </a:lnTo>
                    <a:lnTo>
                      <a:pt x="44" y="6"/>
                    </a:lnTo>
                    <a:lnTo>
                      <a:pt x="44" y="6"/>
                    </a:lnTo>
                    <a:lnTo>
                      <a:pt x="48" y="10"/>
                    </a:lnTo>
                    <a:lnTo>
                      <a:pt x="54" y="12"/>
                    </a:lnTo>
                    <a:lnTo>
                      <a:pt x="58" y="16"/>
                    </a:lnTo>
                    <a:lnTo>
                      <a:pt x="62" y="20"/>
                    </a:lnTo>
                    <a:lnTo>
                      <a:pt x="62" y="20"/>
                    </a:lnTo>
                    <a:lnTo>
                      <a:pt x="62" y="24"/>
                    </a:lnTo>
                    <a:lnTo>
                      <a:pt x="62" y="24"/>
                    </a:lnTo>
                    <a:lnTo>
                      <a:pt x="56" y="24"/>
                    </a:lnTo>
                    <a:lnTo>
                      <a:pt x="52" y="24"/>
                    </a:lnTo>
                    <a:lnTo>
                      <a:pt x="50" y="28"/>
                    </a:lnTo>
                    <a:lnTo>
                      <a:pt x="50" y="28"/>
                    </a:lnTo>
                    <a:lnTo>
                      <a:pt x="48" y="28"/>
                    </a:lnTo>
                    <a:lnTo>
                      <a:pt x="48" y="28"/>
                    </a:lnTo>
                    <a:lnTo>
                      <a:pt x="44" y="18"/>
                    </a:lnTo>
                    <a:lnTo>
                      <a:pt x="44" y="16"/>
                    </a:lnTo>
                    <a:lnTo>
                      <a:pt x="42" y="16"/>
                    </a:lnTo>
                    <a:lnTo>
                      <a:pt x="40" y="20"/>
                    </a:lnTo>
                    <a:lnTo>
                      <a:pt x="38" y="26"/>
                    </a:lnTo>
                    <a:lnTo>
                      <a:pt x="38" y="26"/>
                    </a:lnTo>
                    <a:lnTo>
                      <a:pt x="36" y="28"/>
                    </a:lnTo>
                    <a:lnTo>
                      <a:pt x="34" y="26"/>
                    </a:lnTo>
                    <a:lnTo>
                      <a:pt x="34" y="26"/>
                    </a:lnTo>
                    <a:lnTo>
                      <a:pt x="30" y="24"/>
                    </a:lnTo>
                    <a:lnTo>
                      <a:pt x="24" y="26"/>
                    </a:lnTo>
                    <a:lnTo>
                      <a:pt x="20" y="30"/>
                    </a:lnTo>
                    <a:lnTo>
                      <a:pt x="16" y="38"/>
                    </a:lnTo>
                    <a:lnTo>
                      <a:pt x="16" y="38"/>
                    </a:lnTo>
                    <a:lnTo>
                      <a:pt x="16" y="38"/>
                    </a:lnTo>
                    <a:lnTo>
                      <a:pt x="16" y="38"/>
                    </a:lnTo>
                    <a:lnTo>
                      <a:pt x="14" y="32"/>
                    </a:lnTo>
                    <a:lnTo>
                      <a:pt x="10" y="28"/>
                    </a:lnTo>
                    <a:lnTo>
                      <a:pt x="10" y="26"/>
                    </a:lnTo>
                    <a:lnTo>
                      <a:pt x="8" y="26"/>
                    </a:lnTo>
                    <a:lnTo>
                      <a:pt x="4" y="32"/>
                    </a:lnTo>
                    <a:lnTo>
                      <a:pt x="4" y="32"/>
                    </a:lnTo>
                    <a:lnTo>
                      <a:pt x="4" y="32"/>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7" name="Freeform 248">
                <a:extLst>
                  <a:ext uri="{FF2B5EF4-FFF2-40B4-BE49-F238E27FC236}">
                    <a16:creationId xmlns:a16="http://schemas.microsoft.com/office/drawing/2014/main" id="{B64C0F33-9D28-17A5-FFE1-7D98B4A58ACB}"/>
                  </a:ext>
                </a:extLst>
              </p:cNvPr>
              <p:cNvSpPr>
                <a:spLocks/>
              </p:cNvSpPr>
              <p:nvPr/>
            </p:nvSpPr>
            <p:spPr bwMode="auto">
              <a:xfrm>
                <a:off x="3946" y="2835"/>
                <a:ext cx="22" cy="26"/>
              </a:xfrm>
              <a:custGeom>
                <a:avLst/>
                <a:gdLst>
                  <a:gd name="T0" fmla="*/ 20 w 22"/>
                  <a:gd name="T1" fmla="*/ 24 h 26"/>
                  <a:gd name="T2" fmla="*/ 20 w 22"/>
                  <a:gd name="T3" fmla="*/ 24 h 26"/>
                  <a:gd name="T4" fmla="*/ 2 w 22"/>
                  <a:gd name="T5" fmla="*/ 20 h 26"/>
                  <a:gd name="T6" fmla="*/ 2 w 22"/>
                  <a:gd name="T7" fmla="*/ 20 h 26"/>
                  <a:gd name="T8" fmla="*/ 0 w 22"/>
                  <a:gd name="T9" fmla="*/ 22 h 26"/>
                  <a:gd name="T10" fmla="*/ 0 w 22"/>
                  <a:gd name="T11" fmla="*/ 20 h 26"/>
                  <a:gd name="T12" fmla="*/ 0 w 22"/>
                  <a:gd name="T13" fmla="*/ 20 h 26"/>
                  <a:gd name="T14" fmla="*/ 0 w 22"/>
                  <a:gd name="T15" fmla="*/ 18 h 26"/>
                  <a:gd name="T16" fmla="*/ 0 w 22"/>
                  <a:gd name="T17" fmla="*/ 18 h 26"/>
                  <a:gd name="T18" fmla="*/ 0 w 22"/>
                  <a:gd name="T19" fmla="*/ 16 h 26"/>
                  <a:gd name="T20" fmla="*/ 0 w 22"/>
                  <a:gd name="T21" fmla="*/ 16 h 26"/>
                  <a:gd name="T22" fmla="*/ 0 w 22"/>
                  <a:gd name="T23" fmla="*/ 6 h 26"/>
                  <a:gd name="T24" fmla="*/ 2 w 22"/>
                  <a:gd name="T25" fmla="*/ 0 h 26"/>
                  <a:gd name="T26" fmla="*/ 4 w 22"/>
                  <a:gd name="T27" fmla="*/ 2 h 26"/>
                  <a:gd name="T28" fmla="*/ 8 w 22"/>
                  <a:gd name="T29" fmla="*/ 6 h 26"/>
                  <a:gd name="T30" fmla="*/ 8 w 22"/>
                  <a:gd name="T31" fmla="*/ 6 h 26"/>
                  <a:gd name="T32" fmla="*/ 12 w 22"/>
                  <a:gd name="T33" fmla="*/ 10 h 26"/>
                  <a:gd name="T34" fmla="*/ 16 w 22"/>
                  <a:gd name="T35" fmla="*/ 12 h 26"/>
                  <a:gd name="T36" fmla="*/ 16 w 22"/>
                  <a:gd name="T37" fmla="*/ 12 h 26"/>
                  <a:gd name="T38" fmla="*/ 18 w 22"/>
                  <a:gd name="T39" fmla="*/ 12 h 26"/>
                  <a:gd name="T40" fmla="*/ 20 w 22"/>
                  <a:gd name="T41" fmla="*/ 14 h 26"/>
                  <a:gd name="T42" fmla="*/ 22 w 22"/>
                  <a:gd name="T43" fmla="*/ 18 h 26"/>
                  <a:gd name="T44" fmla="*/ 22 w 22"/>
                  <a:gd name="T45" fmla="*/ 24 h 26"/>
                  <a:gd name="T46" fmla="*/ 22 w 22"/>
                  <a:gd name="T47" fmla="*/ 24 h 26"/>
                  <a:gd name="T48" fmla="*/ 22 w 22"/>
                  <a:gd name="T49" fmla="*/ 26 h 26"/>
                  <a:gd name="T50" fmla="*/ 20 w 22"/>
                  <a:gd name="T51" fmla="*/ 24 h 26"/>
                  <a:gd name="T52" fmla="*/ 20 w 22"/>
                  <a:gd name="T5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6">
                    <a:moveTo>
                      <a:pt x="20" y="24"/>
                    </a:moveTo>
                    <a:lnTo>
                      <a:pt x="20" y="24"/>
                    </a:lnTo>
                    <a:lnTo>
                      <a:pt x="2" y="20"/>
                    </a:lnTo>
                    <a:lnTo>
                      <a:pt x="2" y="20"/>
                    </a:lnTo>
                    <a:lnTo>
                      <a:pt x="0" y="22"/>
                    </a:lnTo>
                    <a:lnTo>
                      <a:pt x="0" y="20"/>
                    </a:lnTo>
                    <a:lnTo>
                      <a:pt x="0" y="20"/>
                    </a:lnTo>
                    <a:lnTo>
                      <a:pt x="0" y="18"/>
                    </a:lnTo>
                    <a:lnTo>
                      <a:pt x="0" y="18"/>
                    </a:lnTo>
                    <a:lnTo>
                      <a:pt x="0" y="16"/>
                    </a:lnTo>
                    <a:lnTo>
                      <a:pt x="0" y="16"/>
                    </a:lnTo>
                    <a:lnTo>
                      <a:pt x="0" y="6"/>
                    </a:lnTo>
                    <a:lnTo>
                      <a:pt x="2" y="0"/>
                    </a:lnTo>
                    <a:lnTo>
                      <a:pt x="4" y="2"/>
                    </a:lnTo>
                    <a:lnTo>
                      <a:pt x="8" y="6"/>
                    </a:lnTo>
                    <a:lnTo>
                      <a:pt x="8" y="6"/>
                    </a:lnTo>
                    <a:lnTo>
                      <a:pt x="12" y="10"/>
                    </a:lnTo>
                    <a:lnTo>
                      <a:pt x="16" y="12"/>
                    </a:lnTo>
                    <a:lnTo>
                      <a:pt x="16" y="12"/>
                    </a:lnTo>
                    <a:lnTo>
                      <a:pt x="18" y="12"/>
                    </a:lnTo>
                    <a:lnTo>
                      <a:pt x="20" y="14"/>
                    </a:lnTo>
                    <a:lnTo>
                      <a:pt x="22" y="18"/>
                    </a:lnTo>
                    <a:lnTo>
                      <a:pt x="22" y="24"/>
                    </a:lnTo>
                    <a:lnTo>
                      <a:pt x="22" y="24"/>
                    </a:lnTo>
                    <a:lnTo>
                      <a:pt x="22" y="26"/>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8" name="Freeform 249">
                <a:extLst>
                  <a:ext uri="{FF2B5EF4-FFF2-40B4-BE49-F238E27FC236}">
                    <a16:creationId xmlns:a16="http://schemas.microsoft.com/office/drawing/2014/main" id="{13B09F4A-4C4E-CD9B-57D9-E409F42BBB95}"/>
                  </a:ext>
                </a:extLst>
              </p:cNvPr>
              <p:cNvSpPr>
                <a:spLocks/>
              </p:cNvSpPr>
              <p:nvPr/>
            </p:nvSpPr>
            <p:spPr bwMode="auto">
              <a:xfrm>
                <a:off x="3372" y="2835"/>
                <a:ext cx="36" cy="32"/>
              </a:xfrm>
              <a:custGeom>
                <a:avLst/>
                <a:gdLst>
                  <a:gd name="T0" fmla="*/ 6 w 36"/>
                  <a:gd name="T1" fmla="*/ 32 h 32"/>
                  <a:gd name="T2" fmla="*/ 6 w 36"/>
                  <a:gd name="T3" fmla="*/ 32 h 32"/>
                  <a:gd name="T4" fmla="*/ 4 w 36"/>
                  <a:gd name="T5" fmla="*/ 26 h 32"/>
                  <a:gd name="T6" fmla="*/ 0 w 36"/>
                  <a:gd name="T7" fmla="*/ 24 h 32"/>
                  <a:gd name="T8" fmla="*/ 0 w 36"/>
                  <a:gd name="T9" fmla="*/ 24 h 32"/>
                  <a:gd name="T10" fmla="*/ 0 w 36"/>
                  <a:gd name="T11" fmla="*/ 20 h 32"/>
                  <a:gd name="T12" fmla="*/ 0 w 36"/>
                  <a:gd name="T13" fmla="*/ 20 h 32"/>
                  <a:gd name="T14" fmla="*/ 2 w 36"/>
                  <a:gd name="T15" fmla="*/ 10 h 32"/>
                  <a:gd name="T16" fmla="*/ 2 w 36"/>
                  <a:gd name="T17" fmla="*/ 10 h 32"/>
                  <a:gd name="T18" fmla="*/ 6 w 36"/>
                  <a:gd name="T19" fmla="*/ 4 h 32"/>
                  <a:gd name="T20" fmla="*/ 12 w 36"/>
                  <a:gd name="T21" fmla="*/ 0 h 32"/>
                  <a:gd name="T22" fmla="*/ 18 w 36"/>
                  <a:gd name="T23" fmla="*/ 0 h 32"/>
                  <a:gd name="T24" fmla="*/ 22 w 36"/>
                  <a:gd name="T25" fmla="*/ 6 h 32"/>
                  <a:gd name="T26" fmla="*/ 22 w 36"/>
                  <a:gd name="T27" fmla="*/ 6 h 32"/>
                  <a:gd name="T28" fmla="*/ 26 w 36"/>
                  <a:gd name="T29" fmla="*/ 10 h 32"/>
                  <a:gd name="T30" fmla="*/ 30 w 36"/>
                  <a:gd name="T31" fmla="*/ 10 h 32"/>
                  <a:gd name="T32" fmla="*/ 34 w 36"/>
                  <a:gd name="T33" fmla="*/ 10 h 32"/>
                  <a:gd name="T34" fmla="*/ 36 w 36"/>
                  <a:gd name="T35" fmla="*/ 12 h 32"/>
                  <a:gd name="T36" fmla="*/ 36 w 36"/>
                  <a:gd name="T37" fmla="*/ 12 h 32"/>
                  <a:gd name="T38" fmla="*/ 36 w 36"/>
                  <a:gd name="T39" fmla="*/ 18 h 32"/>
                  <a:gd name="T40" fmla="*/ 36 w 36"/>
                  <a:gd name="T41" fmla="*/ 18 h 32"/>
                  <a:gd name="T42" fmla="*/ 32 w 36"/>
                  <a:gd name="T43" fmla="*/ 18 h 32"/>
                  <a:gd name="T44" fmla="*/ 30 w 36"/>
                  <a:gd name="T45" fmla="*/ 20 h 32"/>
                  <a:gd name="T46" fmla="*/ 26 w 36"/>
                  <a:gd name="T47" fmla="*/ 24 h 32"/>
                  <a:gd name="T48" fmla="*/ 26 w 36"/>
                  <a:gd name="T49" fmla="*/ 24 h 32"/>
                  <a:gd name="T50" fmla="*/ 26 w 36"/>
                  <a:gd name="T51" fmla="*/ 28 h 32"/>
                  <a:gd name="T52" fmla="*/ 24 w 36"/>
                  <a:gd name="T53" fmla="*/ 26 h 32"/>
                  <a:gd name="T54" fmla="*/ 20 w 36"/>
                  <a:gd name="T55" fmla="*/ 22 h 32"/>
                  <a:gd name="T56" fmla="*/ 20 w 36"/>
                  <a:gd name="T57" fmla="*/ 22 h 32"/>
                  <a:gd name="T58" fmla="*/ 16 w 36"/>
                  <a:gd name="T59" fmla="*/ 20 h 32"/>
                  <a:gd name="T60" fmla="*/ 12 w 36"/>
                  <a:gd name="T61" fmla="*/ 22 h 32"/>
                  <a:gd name="T62" fmla="*/ 6 w 36"/>
                  <a:gd name="T63" fmla="*/ 32 h 32"/>
                  <a:gd name="T64" fmla="*/ 6 w 36"/>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2">
                    <a:moveTo>
                      <a:pt x="6" y="32"/>
                    </a:moveTo>
                    <a:lnTo>
                      <a:pt x="6" y="32"/>
                    </a:lnTo>
                    <a:lnTo>
                      <a:pt x="4" y="26"/>
                    </a:lnTo>
                    <a:lnTo>
                      <a:pt x="0" y="24"/>
                    </a:lnTo>
                    <a:lnTo>
                      <a:pt x="0" y="24"/>
                    </a:lnTo>
                    <a:lnTo>
                      <a:pt x="0" y="20"/>
                    </a:lnTo>
                    <a:lnTo>
                      <a:pt x="0" y="20"/>
                    </a:lnTo>
                    <a:lnTo>
                      <a:pt x="2" y="10"/>
                    </a:lnTo>
                    <a:lnTo>
                      <a:pt x="2" y="10"/>
                    </a:lnTo>
                    <a:lnTo>
                      <a:pt x="6" y="4"/>
                    </a:lnTo>
                    <a:lnTo>
                      <a:pt x="12" y="0"/>
                    </a:lnTo>
                    <a:lnTo>
                      <a:pt x="18" y="0"/>
                    </a:lnTo>
                    <a:lnTo>
                      <a:pt x="22" y="6"/>
                    </a:lnTo>
                    <a:lnTo>
                      <a:pt x="22" y="6"/>
                    </a:lnTo>
                    <a:lnTo>
                      <a:pt x="26" y="10"/>
                    </a:lnTo>
                    <a:lnTo>
                      <a:pt x="30" y="10"/>
                    </a:lnTo>
                    <a:lnTo>
                      <a:pt x="34" y="10"/>
                    </a:lnTo>
                    <a:lnTo>
                      <a:pt x="36" y="12"/>
                    </a:lnTo>
                    <a:lnTo>
                      <a:pt x="36" y="12"/>
                    </a:lnTo>
                    <a:lnTo>
                      <a:pt x="36" y="18"/>
                    </a:lnTo>
                    <a:lnTo>
                      <a:pt x="36" y="18"/>
                    </a:lnTo>
                    <a:lnTo>
                      <a:pt x="32" y="18"/>
                    </a:lnTo>
                    <a:lnTo>
                      <a:pt x="30" y="20"/>
                    </a:lnTo>
                    <a:lnTo>
                      <a:pt x="26" y="24"/>
                    </a:lnTo>
                    <a:lnTo>
                      <a:pt x="26" y="24"/>
                    </a:lnTo>
                    <a:lnTo>
                      <a:pt x="26" y="28"/>
                    </a:lnTo>
                    <a:lnTo>
                      <a:pt x="24" y="26"/>
                    </a:lnTo>
                    <a:lnTo>
                      <a:pt x="20" y="22"/>
                    </a:lnTo>
                    <a:lnTo>
                      <a:pt x="20" y="22"/>
                    </a:lnTo>
                    <a:lnTo>
                      <a:pt x="16" y="20"/>
                    </a:lnTo>
                    <a:lnTo>
                      <a:pt x="12" y="22"/>
                    </a:lnTo>
                    <a:lnTo>
                      <a:pt x="6" y="32"/>
                    </a:ln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9" name="Freeform 250">
                <a:extLst>
                  <a:ext uri="{FF2B5EF4-FFF2-40B4-BE49-F238E27FC236}">
                    <a16:creationId xmlns:a16="http://schemas.microsoft.com/office/drawing/2014/main" id="{A599C69C-710D-685A-5BD5-83475DE0C67E}"/>
                  </a:ext>
                </a:extLst>
              </p:cNvPr>
              <p:cNvSpPr>
                <a:spLocks/>
              </p:cNvSpPr>
              <p:nvPr/>
            </p:nvSpPr>
            <p:spPr bwMode="auto">
              <a:xfrm>
                <a:off x="3408" y="2835"/>
                <a:ext cx="32" cy="24"/>
              </a:xfrm>
              <a:custGeom>
                <a:avLst/>
                <a:gdLst>
                  <a:gd name="T0" fmla="*/ 0 w 32"/>
                  <a:gd name="T1" fmla="*/ 18 h 24"/>
                  <a:gd name="T2" fmla="*/ 0 w 32"/>
                  <a:gd name="T3" fmla="*/ 18 h 24"/>
                  <a:gd name="T4" fmla="*/ 0 w 32"/>
                  <a:gd name="T5" fmla="*/ 14 h 24"/>
                  <a:gd name="T6" fmla="*/ 0 w 32"/>
                  <a:gd name="T7" fmla="*/ 14 h 24"/>
                  <a:gd name="T8" fmla="*/ 2 w 32"/>
                  <a:gd name="T9" fmla="*/ 10 h 24"/>
                  <a:gd name="T10" fmla="*/ 4 w 32"/>
                  <a:gd name="T11" fmla="*/ 6 h 24"/>
                  <a:gd name="T12" fmla="*/ 4 w 32"/>
                  <a:gd name="T13" fmla="*/ 6 h 24"/>
                  <a:gd name="T14" fmla="*/ 14 w 32"/>
                  <a:gd name="T15" fmla="*/ 2 h 24"/>
                  <a:gd name="T16" fmla="*/ 16 w 32"/>
                  <a:gd name="T17" fmla="*/ 0 h 24"/>
                  <a:gd name="T18" fmla="*/ 18 w 32"/>
                  <a:gd name="T19" fmla="*/ 2 h 24"/>
                  <a:gd name="T20" fmla="*/ 20 w 32"/>
                  <a:gd name="T21" fmla="*/ 4 h 24"/>
                  <a:gd name="T22" fmla="*/ 22 w 32"/>
                  <a:gd name="T23" fmla="*/ 6 h 24"/>
                  <a:gd name="T24" fmla="*/ 22 w 32"/>
                  <a:gd name="T25" fmla="*/ 6 h 24"/>
                  <a:gd name="T26" fmla="*/ 24 w 32"/>
                  <a:gd name="T27" fmla="*/ 8 h 24"/>
                  <a:gd name="T28" fmla="*/ 24 w 32"/>
                  <a:gd name="T29" fmla="*/ 6 h 24"/>
                  <a:gd name="T30" fmla="*/ 26 w 32"/>
                  <a:gd name="T31" fmla="*/ 4 h 24"/>
                  <a:gd name="T32" fmla="*/ 26 w 32"/>
                  <a:gd name="T33" fmla="*/ 4 h 24"/>
                  <a:gd name="T34" fmla="*/ 28 w 32"/>
                  <a:gd name="T35" fmla="*/ 2 h 24"/>
                  <a:gd name="T36" fmla="*/ 30 w 32"/>
                  <a:gd name="T37" fmla="*/ 4 h 24"/>
                  <a:gd name="T38" fmla="*/ 32 w 32"/>
                  <a:gd name="T39" fmla="*/ 10 h 24"/>
                  <a:gd name="T40" fmla="*/ 32 w 32"/>
                  <a:gd name="T41" fmla="*/ 10 h 24"/>
                  <a:gd name="T42" fmla="*/ 32 w 32"/>
                  <a:gd name="T43" fmla="*/ 14 h 24"/>
                  <a:gd name="T44" fmla="*/ 32 w 32"/>
                  <a:gd name="T45" fmla="*/ 14 h 24"/>
                  <a:gd name="T46" fmla="*/ 26 w 32"/>
                  <a:gd name="T47" fmla="*/ 24 h 24"/>
                  <a:gd name="T48" fmla="*/ 26 w 32"/>
                  <a:gd name="T49" fmla="*/ 24 h 24"/>
                  <a:gd name="T50" fmla="*/ 26 w 32"/>
                  <a:gd name="T51" fmla="*/ 24 h 24"/>
                  <a:gd name="T52" fmla="*/ 26 w 32"/>
                  <a:gd name="T53" fmla="*/ 24 h 24"/>
                  <a:gd name="T54" fmla="*/ 22 w 32"/>
                  <a:gd name="T55" fmla="*/ 20 h 24"/>
                  <a:gd name="T56" fmla="*/ 18 w 32"/>
                  <a:gd name="T57" fmla="*/ 20 h 24"/>
                  <a:gd name="T58" fmla="*/ 10 w 32"/>
                  <a:gd name="T59" fmla="*/ 20 h 24"/>
                  <a:gd name="T60" fmla="*/ 10 w 32"/>
                  <a:gd name="T61" fmla="*/ 20 h 24"/>
                  <a:gd name="T62" fmla="*/ 10 w 32"/>
                  <a:gd name="T63" fmla="*/ 20 h 24"/>
                  <a:gd name="T64" fmla="*/ 8 w 32"/>
                  <a:gd name="T65" fmla="*/ 18 h 24"/>
                  <a:gd name="T66" fmla="*/ 6 w 32"/>
                  <a:gd name="T67" fmla="*/ 18 h 24"/>
                  <a:gd name="T68" fmla="*/ 4 w 32"/>
                  <a:gd name="T69" fmla="*/ 20 h 24"/>
                  <a:gd name="T70" fmla="*/ 4 w 32"/>
                  <a:gd name="T71" fmla="*/ 20 h 24"/>
                  <a:gd name="T72" fmla="*/ 2 w 32"/>
                  <a:gd name="T73" fmla="*/ 20 h 24"/>
                  <a:gd name="T74" fmla="*/ 0 w 32"/>
                  <a:gd name="T75" fmla="*/ 18 h 24"/>
                  <a:gd name="T76" fmla="*/ 0 w 32"/>
                  <a:gd name="T7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24">
                    <a:moveTo>
                      <a:pt x="0" y="18"/>
                    </a:moveTo>
                    <a:lnTo>
                      <a:pt x="0" y="18"/>
                    </a:lnTo>
                    <a:lnTo>
                      <a:pt x="0" y="14"/>
                    </a:lnTo>
                    <a:lnTo>
                      <a:pt x="0" y="14"/>
                    </a:lnTo>
                    <a:lnTo>
                      <a:pt x="2" y="10"/>
                    </a:lnTo>
                    <a:lnTo>
                      <a:pt x="4" y="6"/>
                    </a:lnTo>
                    <a:lnTo>
                      <a:pt x="4" y="6"/>
                    </a:lnTo>
                    <a:lnTo>
                      <a:pt x="14" y="2"/>
                    </a:lnTo>
                    <a:lnTo>
                      <a:pt x="16" y="0"/>
                    </a:lnTo>
                    <a:lnTo>
                      <a:pt x="18" y="2"/>
                    </a:lnTo>
                    <a:lnTo>
                      <a:pt x="20" y="4"/>
                    </a:lnTo>
                    <a:lnTo>
                      <a:pt x="22" y="6"/>
                    </a:lnTo>
                    <a:lnTo>
                      <a:pt x="22" y="6"/>
                    </a:lnTo>
                    <a:lnTo>
                      <a:pt x="24" y="8"/>
                    </a:lnTo>
                    <a:lnTo>
                      <a:pt x="24" y="6"/>
                    </a:lnTo>
                    <a:lnTo>
                      <a:pt x="26" y="4"/>
                    </a:lnTo>
                    <a:lnTo>
                      <a:pt x="26" y="4"/>
                    </a:lnTo>
                    <a:lnTo>
                      <a:pt x="28" y="2"/>
                    </a:lnTo>
                    <a:lnTo>
                      <a:pt x="30" y="4"/>
                    </a:lnTo>
                    <a:lnTo>
                      <a:pt x="32" y="10"/>
                    </a:lnTo>
                    <a:lnTo>
                      <a:pt x="32" y="10"/>
                    </a:lnTo>
                    <a:lnTo>
                      <a:pt x="32" y="14"/>
                    </a:lnTo>
                    <a:lnTo>
                      <a:pt x="32" y="14"/>
                    </a:lnTo>
                    <a:lnTo>
                      <a:pt x="26" y="24"/>
                    </a:lnTo>
                    <a:lnTo>
                      <a:pt x="26" y="24"/>
                    </a:lnTo>
                    <a:lnTo>
                      <a:pt x="26" y="24"/>
                    </a:lnTo>
                    <a:lnTo>
                      <a:pt x="26" y="24"/>
                    </a:lnTo>
                    <a:lnTo>
                      <a:pt x="22" y="20"/>
                    </a:lnTo>
                    <a:lnTo>
                      <a:pt x="18" y="20"/>
                    </a:lnTo>
                    <a:lnTo>
                      <a:pt x="10" y="20"/>
                    </a:lnTo>
                    <a:lnTo>
                      <a:pt x="10" y="20"/>
                    </a:lnTo>
                    <a:lnTo>
                      <a:pt x="10" y="20"/>
                    </a:lnTo>
                    <a:lnTo>
                      <a:pt x="8" y="18"/>
                    </a:lnTo>
                    <a:lnTo>
                      <a:pt x="6" y="18"/>
                    </a:lnTo>
                    <a:lnTo>
                      <a:pt x="4" y="20"/>
                    </a:lnTo>
                    <a:lnTo>
                      <a:pt x="4" y="20"/>
                    </a:lnTo>
                    <a:lnTo>
                      <a:pt x="2"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0" name="Freeform 251">
                <a:extLst>
                  <a:ext uri="{FF2B5EF4-FFF2-40B4-BE49-F238E27FC236}">
                    <a16:creationId xmlns:a16="http://schemas.microsoft.com/office/drawing/2014/main" id="{0529108F-A18A-B181-0300-E7F267F6E526}"/>
                  </a:ext>
                </a:extLst>
              </p:cNvPr>
              <p:cNvSpPr>
                <a:spLocks/>
              </p:cNvSpPr>
              <p:nvPr/>
            </p:nvSpPr>
            <p:spPr bwMode="auto">
              <a:xfrm>
                <a:off x="3494" y="1467"/>
                <a:ext cx="94" cy="32"/>
              </a:xfrm>
              <a:custGeom>
                <a:avLst/>
                <a:gdLst>
                  <a:gd name="T0" fmla="*/ 94 w 94"/>
                  <a:gd name="T1" fmla="*/ 10 h 32"/>
                  <a:gd name="T2" fmla="*/ 94 w 94"/>
                  <a:gd name="T3" fmla="*/ 14 h 32"/>
                  <a:gd name="T4" fmla="*/ 92 w 94"/>
                  <a:gd name="T5" fmla="*/ 28 h 32"/>
                  <a:gd name="T6" fmla="*/ 86 w 94"/>
                  <a:gd name="T7" fmla="*/ 26 h 32"/>
                  <a:gd name="T8" fmla="*/ 82 w 94"/>
                  <a:gd name="T9" fmla="*/ 22 h 32"/>
                  <a:gd name="T10" fmla="*/ 74 w 94"/>
                  <a:gd name="T11" fmla="*/ 22 h 32"/>
                  <a:gd name="T12" fmla="*/ 70 w 94"/>
                  <a:gd name="T13" fmla="*/ 26 h 32"/>
                  <a:gd name="T14" fmla="*/ 68 w 94"/>
                  <a:gd name="T15" fmla="*/ 28 h 32"/>
                  <a:gd name="T16" fmla="*/ 66 w 94"/>
                  <a:gd name="T17" fmla="*/ 28 h 32"/>
                  <a:gd name="T18" fmla="*/ 62 w 94"/>
                  <a:gd name="T19" fmla="*/ 18 h 32"/>
                  <a:gd name="T20" fmla="*/ 56 w 94"/>
                  <a:gd name="T21" fmla="*/ 16 h 32"/>
                  <a:gd name="T22" fmla="*/ 48 w 94"/>
                  <a:gd name="T23" fmla="*/ 18 h 32"/>
                  <a:gd name="T24" fmla="*/ 44 w 94"/>
                  <a:gd name="T25" fmla="*/ 18 h 32"/>
                  <a:gd name="T26" fmla="*/ 42 w 94"/>
                  <a:gd name="T27" fmla="*/ 22 h 32"/>
                  <a:gd name="T28" fmla="*/ 40 w 94"/>
                  <a:gd name="T29" fmla="*/ 28 h 32"/>
                  <a:gd name="T30" fmla="*/ 36 w 94"/>
                  <a:gd name="T31" fmla="*/ 30 h 32"/>
                  <a:gd name="T32" fmla="*/ 34 w 94"/>
                  <a:gd name="T33" fmla="*/ 24 h 32"/>
                  <a:gd name="T34" fmla="*/ 30 w 94"/>
                  <a:gd name="T35" fmla="*/ 16 h 32"/>
                  <a:gd name="T36" fmla="*/ 26 w 94"/>
                  <a:gd name="T37" fmla="*/ 26 h 32"/>
                  <a:gd name="T38" fmla="*/ 24 w 94"/>
                  <a:gd name="T39" fmla="*/ 32 h 32"/>
                  <a:gd name="T40" fmla="*/ 22 w 94"/>
                  <a:gd name="T41" fmla="*/ 32 h 32"/>
                  <a:gd name="T42" fmla="*/ 18 w 94"/>
                  <a:gd name="T43" fmla="*/ 24 h 32"/>
                  <a:gd name="T44" fmla="*/ 6 w 94"/>
                  <a:gd name="T45" fmla="*/ 20 h 32"/>
                  <a:gd name="T46" fmla="*/ 0 w 94"/>
                  <a:gd name="T47" fmla="*/ 18 h 32"/>
                  <a:gd name="T48" fmla="*/ 6 w 94"/>
                  <a:gd name="T49" fmla="*/ 10 h 32"/>
                  <a:gd name="T50" fmla="*/ 20 w 94"/>
                  <a:gd name="T51" fmla="*/ 10 h 32"/>
                  <a:gd name="T52" fmla="*/ 36 w 94"/>
                  <a:gd name="T53" fmla="*/ 8 h 32"/>
                  <a:gd name="T54" fmla="*/ 54 w 94"/>
                  <a:gd name="T55" fmla="*/ 6 h 32"/>
                  <a:gd name="T56" fmla="*/ 60 w 94"/>
                  <a:gd name="T57" fmla="*/ 4 h 32"/>
                  <a:gd name="T58" fmla="*/ 64 w 94"/>
                  <a:gd name="T59" fmla="*/ 6 h 32"/>
                  <a:gd name="T60" fmla="*/ 72 w 94"/>
                  <a:gd name="T61" fmla="*/ 6 h 32"/>
                  <a:gd name="T62" fmla="*/ 76 w 94"/>
                  <a:gd name="T63" fmla="*/ 10 h 32"/>
                  <a:gd name="T64" fmla="*/ 78 w 94"/>
                  <a:gd name="T65" fmla="*/ 10 h 32"/>
                  <a:gd name="T66" fmla="*/ 82 w 94"/>
                  <a:gd name="T67" fmla="*/ 0 h 32"/>
                  <a:gd name="T68" fmla="*/ 86 w 94"/>
                  <a:gd name="T69" fmla="*/ 0 h 32"/>
                  <a:gd name="T70" fmla="*/ 94 w 94"/>
                  <a:gd name="T71"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32">
                    <a:moveTo>
                      <a:pt x="94" y="10"/>
                    </a:moveTo>
                    <a:lnTo>
                      <a:pt x="94" y="10"/>
                    </a:lnTo>
                    <a:lnTo>
                      <a:pt x="94" y="14"/>
                    </a:lnTo>
                    <a:lnTo>
                      <a:pt x="94" y="14"/>
                    </a:lnTo>
                    <a:lnTo>
                      <a:pt x="94" y="24"/>
                    </a:lnTo>
                    <a:lnTo>
                      <a:pt x="92" y="28"/>
                    </a:lnTo>
                    <a:lnTo>
                      <a:pt x="88" y="30"/>
                    </a:lnTo>
                    <a:lnTo>
                      <a:pt x="86" y="26"/>
                    </a:lnTo>
                    <a:lnTo>
                      <a:pt x="86" y="26"/>
                    </a:lnTo>
                    <a:lnTo>
                      <a:pt x="82" y="22"/>
                    </a:lnTo>
                    <a:lnTo>
                      <a:pt x="78" y="20"/>
                    </a:lnTo>
                    <a:lnTo>
                      <a:pt x="74" y="22"/>
                    </a:lnTo>
                    <a:lnTo>
                      <a:pt x="70" y="26"/>
                    </a:lnTo>
                    <a:lnTo>
                      <a:pt x="70" y="26"/>
                    </a:lnTo>
                    <a:lnTo>
                      <a:pt x="68" y="28"/>
                    </a:lnTo>
                    <a:lnTo>
                      <a:pt x="68" y="28"/>
                    </a:lnTo>
                    <a:lnTo>
                      <a:pt x="66" y="28"/>
                    </a:lnTo>
                    <a:lnTo>
                      <a:pt x="66" y="28"/>
                    </a:lnTo>
                    <a:lnTo>
                      <a:pt x="64" y="22"/>
                    </a:lnTo>
                    <a:lnTo>
                      <a:pt x="62" y="18"/>
                    </a:lnTo>
                    <a:lnTo>
                      <a:pt x="60" y="16"/>
                    </a:lnTo>
                    <a:lnTo>
                      <a:pt x="56" y="16"/>
                    </a:lnTo>
                    <a:lnTo>
                      <a:pt x="50" y="18"/>
                    </a:lnTo>
                    <a:lnTo>
                      <a:pt x="48" y="18"/>
                    </a:lnTo>
                    <a:lnTo>
                      <a:pt x="44" y="18"/>
                    </a:lnTo>
                    <a:lnTo>
                      <a:pt x="44" y="18"/>
                    </a:lnTo>
                    <a:lnTo>
                      <a:pt x="44" y="18"/>
                    </a:lnTo>
                    <a:lnTo>
                      <a:pt x="42" y="22"/>
                    </a:lnTo>
                    <a:lnTo>
                      <a:pt x="42" y="22"/>
                    </a:lnTo>
                    <a:lnTo>
                      <a:pt x="40" y="28"/>
                    </a:lnTo>
                    <a:lnTo>
                      <a:pt x="38" y="32"/>
                    </a:lnTo>
                    <a:lnTo>
                      <a:pt x="36" y="30"/>
                    </a:lnTo>
                    <a:lnTo>
                      <a:pt x="34" y="24"/>
                    </a:lnTo>
                    <a:lnTo>
                      <a:pt x="34" y="24"/>
                    </a:lnTo>
                    <a:lnTo>
                      <a:pt x="32" y="18"/>
                    </a:lnTo>
                    <a:lnTo>
                      <a:pt x="30" y="16"/>
                    </a:lnTo>
                    <a:lnTo>
                      <a:pt x="28" y="18"/>
                    </a:lnTo>
                    <a:lnTo>
                      <a:pt x="26" y="26"/>
                    </a:lnTo>
                    <a:lnTo>
                      <a:pt x="26" y="26"/>
                    </a:lnTo>
                    <a:lnTo>
                      <a:pt x="24" y="32"/>
                    </a:lnTo>
                    <a:lnTo>
                      <a:pt x="24" y="32"/>
                    </a:lnTo>
                    <a:lnTo>
                      <a:pt x="22" y="32"/>
                    </a:lnTo>
                    <a:lnTo>
                      <a:pt x="22" y="32"/>
                    </a:lnTo>
                    <a:lnTo>
                      <a:pt x="18" y="24"/>
                    </a:lnTo>
                    <a:lnTo>
                      <a:pt x="12" y="22"/>
                    </a:lnTo>
                    <a:lnTo>
                      <a:pt x="6" y="20"/>
                    </a:lnTo>
                    <a:lnTo>
                      <a:pt x="0" y="18"/>
                    </a:lnTo>
                    <a:lnTo>
                      <a:pt x="0" y="18"/>
                    </a:lnTo>
                    <a:lnTo>
                      <a:pt x="2" y="12"/>
                    </a:lnTo>
                    <a:lnTo>
                      <a:pt x="6" y="10"/>
                    </a:lnTo>
                    <a:lnTo>
                      <a:pt x="6" y="10"/>
                    </a:lnTo>
                    <a:lnTo>
                      <a:pt x="20" y="10"/>
                    </a:lnTo>
                    <a:lnTo>
                      <a:pt x="36" y="8"/>
                    </a:lnTo>
                    <a:lnTo>
                      <a:pt x="36" y="8"/>
                    </a:lnTo>
                    <a:lnTo>
                      <a:pt x="48" y="8"/>
                    </a:lnTo>
                    <a:lnTo>
                      <a:pt x="54" y="6"/>
                    </a:lnTo>
                    <a:lnTo>
                      <a:pt x="60" y="4"/>
                    </a:lnTo>
                    <a:lnTo>
                      <a:pt x="60" y="4"/>
                    </a:lnTo>
                    <a:lnTo>
                      <a:pt x="62" y="6"/>
                    </a:lnTo>
                    <a:lnTo>
                      <a:pt x="64" y="6"/>
                    </a:lnTo>
                    <a:lnTo>
                      <a:pt x="68" y="6"/>
                    </a:lnTo>
                    <a:lnTo>
                      <a:pt x="72" y="6"/>
                    </a:lnTo>
                    <a:lnTo>
                      <a:pt x="74" y="8"/>
                    </a:lnTo>
                    <a:lnTo>
                      <a:pt x="76" y="10"/>
                    </a:lnTo>
                    <a:lnTo>
                      <a:pt x="76" y="10"/>
                    </a:lnTo>
                    <a:lnTo>
                      <a:pt x="78" y="10"/>
                    </a:lnTo>
                    <a:lnTo>
                      <a:pt x="78" y="10"/>
                    </a:lnTo>
                    <a:lnTo>
                      <a:pt x="82" y="0"/>
                    </a:lnTo>
                    <a:lnTo>
                      <a:pt x="84" y="0"/>
                    </a:lnTo>
                    <a:lnTo>
                      <a:pt x="86" y="0"/>
                    </a:lnTo>
                    <a:lnTo>
                      <a:pt x="90" y="4"/>
                    </a:lnTo>
                    <a:lnTo>
                      <a:pt x="94" y="10"/>
                    </a:lnTo>
                    <a:lnTo>
                      <a:pt x="9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1" name="Freeform 252">
                <a:extLst>
                  <a:ext uri="{FF2B5EF4-FFF2-40B4-BE49-F238E27FC236}">
                    <a16:creationId xmlns:a16="http://schemas.microsoft.com/office/drawing/2014/main" id="{1CE615BD-71F7-5A69-3580-45B0BF53796B}"/>
                  </a:ext>
                </a:extLst>
              </p:cNvPr>
              <p:cNvSpPr>
                <a:spLocks/>
              </p:cNvSpPr>
              <p:nvPr/>
            </p:nvSpPr>
            <p:spPr bwMode="auto">
              <a:xfrm>
                <a:off x="3500" y="1463"/>
                <a:ext cx="54" cy="20"/>
              </a:xfrm>
              <a:custGeom>
                <a:avLst/>
                <a:gdLst>
                  <a:gd name="T0" fmla="*/ 54 w 54"/>
                  <a:gd name="T1" fmla="*/ 8 h 20"/>
                  <a:gd name="T2" fmla="*/ 54 w 54"/>
                  <a:gd name="T3" fmla="*/ 8 h 20"/>
                  <a:gd name="T4" fmla="*/ 48 w 54"/>
                  <a:gd name="T5" fmla="*/ 14 h 20"/>
                  <a:gd name="T6" fmla="*/ 44 w 54"/>
                  <a:gd name="T7" fmla="*/ 16 h 20"/>
                  <a:gd name="T8" fmla="*/ 40 w 54"/>
                  <a:gd name="T9" fmla="*/ 16 h 20"/>
                  <a:gd name="T10" fmla="*/ 40 w 54"/>
                  <a:gd name="T11" fmla="*/ 16 h 20"/>
                  <a:gd name="T12" fmla="*/ 30 w 54"/>
                  <a:gd name="T13" fmla="*/ 14 h 20"/>
                  <a:gd name="T14" fmla="*/ 18 w 54"/>
                  <a:gd name="T15" fmla="*/ 18 h 20"/>
                  <a:gd name="T16" fmla="*/ 18 w 54"/>
                  <a:gd name="T17" fmla="*/ 18 h 20"/>
                  <a:gd name="T18" fmla="*/ 14 w 54"/>
                  <a:gd name="T19" fmla="*/ 20 h 20"/>
                  <a:gd name="T20" fmla="*/ 10 w 54"/>
                  <a:gd name="T21" fmla="*/ 20 h 20"/>
                  <a:gd name="T22" fmla="*/ 4 w 54"/>
                  <a:gd name="T23" fmla="*/ 18 h 20"/>
                  <a:gd name="T24" fmla="*/ 0 w 54"/>
                  <a:gd name="T25" fmla="*/ 14 h 20"/>
                  <a:gd name="T26" fmla="*/ 0 w 54"/>
                  <a:gd name="T27" fmla="*/ 14 h 20"/>
                  <a:gd name="T28" fmla="*/ 0 w 54"/>
                  <a:gd name="T29" fmla="*/ 14 h 20"/>
                  <a:gd name="T30" fmla="*/ 0 w 54"/>
                  <a:gd name="T31" fmla="*/ 14 h 20"/>
                  <a:gd name="T32" fmla="*/ 0 w 54"/>
                  <a:gd name="T33" fmla="*/ 6 h 20"/>
                  <a:gd name="T34" fmla="*/ 2 w 54"/>
                  <a:gd name="T35" fmla="*/ 2 h 20"/>
                  <a:gd name="T36" fmla="*/ 4 w 54"/>
                  <a:gd name="T37" fmla="*/ 2 h 20"/>
                  <a:gd name="T38" fmla="*/ 8 w 54"/>
                  <a:gd name="T39" fmla="*/ 4 h 20"/>
                  <a:gd name="T40" fmla="*/ 8 w 54"/>
                  <a:gd name="T41" fmla="*/ 4 h 20"/>
                  <a:gd name="T42" fmla="*/ 8 w 54"/>
                  <a:gd name="T43" fmla="*/ 4 h 20"/>
                  <a:gd name="T44" fmla="*/ 10 w 54"/>
                  <a:gd name="T45" fmla="*/ 6 h 20"/>
                  <a:gd name="T46" fmla="*/ 14 w 54"/>
                  <a:gd name="T47" fmla="*/ 4 h 20"/>
                  <a:gd name="T48" fmla="*/ 14 w 54"/>
                  <a:gd name="T49" fmla="*/ 4 h 20"/>
                  <a:gd name="T50" fmla="*/ 18 w 54"/>
                  <a:gd name="T51" fmla="*/ 4 h 20"/>
                  <a:gd name="T52" fmla="*/ 18 w 54"/>
                  <a:gd name="T53" fmla="*/ 4 h 20"/>
                  <a:gd name="T54" fmla="*/ 20 w 54"/>
                  <a:gd name="T55" fmla="*/ 6 h 20"/>
                  <a:gd name="T56" fmla="*/ 22 w 54"/>
                  <a:gd name="T57" fmla="*/ 6 h 20"/>
                  <a:gd name="T58" fmla="*/ 26 w 54"/>
                  <a:gd name="T59" fmla="*/ 0 h 20"/>
                  <a:gd name="T60" fmla="*/ 26 w 54"/>
                  <a:gd name="T61" fmla="*/ 0 h 20"/>
                  <a:gd name="T62" fmla="*/ 26 w 54"/>
                  <a:gd name="T63" fmla="*/ 0 h 20"/>
                  <a:gd name="T64" fmla="*/ 34 w 54"/>
                  <a:gd name="T65" fmla="*/ 6 h 20"/>
                  <a:gd name="T66" fmla="*/ 38 w 54"/>
                  <a:gd name="T67" fmla="*/ 8 h 20"/>
                  <a:gd name="T68" fmla="*/ 42 w 54"/>
                  <a:gd name="T69" fmla="*/ 8 h 20"/>
                  <a:gd name="T70" fmla="*/ 42 w 54"/>
                  <a:gd name="T71" fmla="*/ 8 h 20"/>
                  <a:gd name="T72" fmla="*/ 44 w 54"/>
                  <a:gd name="T73" fmla="*/ 8 h 20"/>
                  <a:gd name="T74" fmla="*/ 48 w 54"/>
                  <a:gd name="T75" fmla="*/ 6 h 20"/>
                  <a:gd name="T76" fmla="*/ 50 w 54"/>
                  <a:gd name="T77" fmla="*/ 4 h 20"/>
                  <a:gd name="T78" fmla="*/ 54 w 54"/>
                  <a:gd name="T79" fmla="*/ 8 h 20"/>
                  <a:gd name="T80" fmla="*/ 54 w 54"/>
                  <a:gd name="T8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20">
                    <a:moveTo>
                      <a:pt x="54" y="8"/>
                    </a:moveTo>
                    <a:lnTo>
                      <a:pt x="54" y="8"/>
                    </a:lnTo>
                    <a:lnTo>
                      <a:pt x="48" y="14"/>
                    </a:lnTo>
                    <a:lnTo>
                      <a:pt x="44" y="16"/>
                    </a:lnTo>
                    <a:lnTo>
                      <a:pt x="40" y="16"/>
                    </a:lnTo>
                    <a:lnTo>
                      <a:pt x="40" y="16"/>
                    </a:lnTo>
                    <a:lnTo>
                      <a:pt x="30" y="14"/>
                    </a:lnTo>
                    <a:lnTo>
                      <a:pt x="18" y="18"/>
                    </a:lnTo>
                    <a:lnTo>
                      <a:pt x="18" y="18"/>
                    </a:lnTo>
                    <a:lnTo>
                      <a:pt x="14" y="20"/>
                    </a:lnTo>
                    <a:lnTo>
                      <a:pt x="10" y="20"/>
                    </a:lnTo>
                    <a:lnTo>
                      <a:pt x="4" y="18"/>
                    </a:lnTo>
                    <a:lnTo>
                      <a:pt x="0" y="14"/>
                    </a:lnTo>
                    <a:lnTo>
                      <a:pt x="0" y="14"/>
                    </a:lnTo>
                    <a:lnTo>
                      <a:pt x="0" y="14"/>
                    </a:lnTo>
                    <a:lnTo>
                      <a:pt x="0" y="14"/>
                    </a:lnTo>
                    <a:lnTo>
                      <a:pt x="0" y="6"/>
                    </a:lnTo>
                    <a:lnTo>
                      <a:pt x="2" y="2"/>
                    </a:lnTo>
                    <a:lnTo>
                      <a:pt x="4" y="2"/>
                    </a:lnTo>
                    <a:lnTo>
                      <a:pt x="8" y="4"/>
                    </a:lnTo>
                    <a:lnTo>
                      <a:pt x="8" y="4"/>
                    </a:lnTo>
                    <a:lnTo>
                      <a:pt x="8" y="4"/>
                    </a:lnTo>
                    <a:lnTo>
                      <a:pt x="10" y="6"/>
                    </a:lnTo>
                    <a:lnTo>
                      <a:pt x="14" y="4"/>
                    </a:lnTo>
                    <a:lnTo>
                      <a:pt x="14" y="4"/>
                    </a:lnTo>
                    <a:lnTo>
                      <a:pt x="18" y="4"/>
                    </a:lnTo>
                    <a:lnTo>
                      <a:pt x="18" y="4"/>
                    </a:lnTo>
                    <a:lnTo>
                      <a:pt x="20" y="6"/>
                    </a:lnTo>
                    <a:lnTo>
                      <a:pt x="22" y="6"/>
                    </a:lnTo>
                    <a:lnTo>
                      <a:pt x="26" y="0"/>
                    </a:lnTo>
                    <a:lnTo>
                      <a:pt x="26" y="0"/>
                    </a:lnTo>
                    <a:lnTo>
                      <a:pt x="26" y="0"/>
                    </a:lnTo>
                    <a:lnTo>
                      <a:pt x="34" y="6"/>
                    </a:lnTo>
                    <a:lnTo>
                      <a:pt x="38" y="8"/>
                    </a:lnTo>
                    <a:lnTo>
                      <a:pt x="42" y="8"/>
                    </a:lnTo>
                    <a:lnTo>
                      <a:pt x="42" y="8"/>
                    </a:lnTo>
                    <a:lnTo>
                      <a:pt x="44" y="8"/>
                    </a:lnTo>
                    <a:lnTo>
                      <a:pt x="48" y="6"/>
                    </a:lnTo>
                    <a:lnTo>
                      <a:pt x="50" y="4"/>
                    </a:lnTo>
                    <a:lnTo>
                      <a:pt x="54" y="8"/>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2" name="Freeform 253">
                <a:extLst>
                  <a:ext uri="{FF2B5EF4-FFF2-40B4-BE49-F238E27FC236}">
                    <a16:creationId xmlns:a16="http://schemas.microsoft.com/office/drawing/2014/main" id="{BC1CE2DA-11B6-EA84-BD84-2FFF18D502BD}"/>
                  </a:ext>
                </a:extLst>
              </p:cNvPr>
              <p:cNvSpPr>
                <a:spLocks/>
              </p:cNvSpPr>
              <p:nvPr/>
            </p:nvSpPr>
            <p:spPr bwMode="auto">
              <a:xfrm>
                <a:off x="3590" y="1459"/>
                <a:ext cx="46" cy="12"/>
              </a:xfrm>
              <a:custGeom>
                <a:avLst/>
                <a:gdLst>
                  <a:gd name="T0" fmla="*/ 46 w 46"/>
                  <a:gd name="T1" fmla="*/ 12 h 12"/>
                  <a:gd name="T2" fmla="*/ 46 w 46"/>
                  <a:gd name="T3" fmla="*/ 12 h 12"/>
                  <a:gd name="T4" fmla="*/ 24 w 46"/>
                  <a:gd name="T5" fmla="*/ 12 h 12"/>
                  <a:gd name="T6" fmla="*/ 12 w 46"/>
                  <a:gd name="T7" fmla="*/ 12 h 12"/>
                  <a:gd name="T8" fmla="*/ 2 w 46"/>
                  <a:gd name="T9" fmla="*/ 8 h 12"/>
                  <a:gd name="T10" fmla="*/ 2 w 46"/>
                  <a:gd name="T11" fmla="*/ 8 h 12"/>
                  <a:gd name="T12" fmla="*/ 0 w 46"/>
                  <a:gd name="T13" fmla="*/ 4 h 12"/>
                  <a:gd name="T14" fmla="*/ 0 w 46"/>
                  <a:gd name="T15" fmla="*/ 4 h 12"/>
                  <a:gd name="T16" fmla="*/ 32 w 46"/>
                  <a:gd name="T17" fmla="*/ 0 h 12"/>
                  <a:gd name="T18" fmla="*/ 32 w 46"/>
                  <a:gd name="T19" fmla="*/ 0 h 12"/>
                  <a:gd name="T20" fmla="*/ 34 w 46"/>
                  <a:gd name="T21" fmla="*/ 4 h 12"/>
                  <a:gd name="T22" fmla="*/ 38 w 46"/>
                  <a:gd name="T23" fmla="*/ 6 h 12"/>
                  <a:gd name="T24" fmla="*/ 42 w 46"/>
                  <a:gd name="T25" fmla="*/ 8 h 12"/>
                  <a:gd name="T26" fmla="*/ 46 w 46"/>
                  <a:gd name="T27" fmla="*/ 12 h 12"/>
                  <a:gd name="T28" fmla="*/ 46 w 46"/>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2">
                    <a:moveTo>
                      <a:pt x="46" y="12"/>
                    </a:moveTo>
                    <a:lnTo>
                      <a:pt x="46" y="12"/>
                    </a:lnTo>
                    <a:lnTo>
                      <a:pt x="24" y="12"/>
                    </a:lnTo>
                    <a:lnTo>
                      <a:pt x="12" y="12"/>
                    </a:lnTo>
                    <a:lnTo>
                      <a:pt x="2" y="8"/>
                    </a:lnTo>
                    <a:lnTo>
                      <a:pt x="2" y="8"/>
                    </a:lnTo>
                    <a:lnTo>
                      <a:pt x="0" y="4"/>
                    </a:lnTo>
                    <a:lnTo>
                      <a:pt x="0" y="4"/>
                    </a:lnTo>
                    <a:lnTo>
                      <a:pt x="32" y="0"/>
                    </a:lnTo>
                    <a:lnTo>
                      <a:pt x="32" y="0"/>
                    </a:lnTo>
                    <a:lnTo>
                      <a:pt x="34" y="4"/>
                    </a:lnTo>
                    <a:lnTo>
                      <a:pt x="38" y="6"/>
                    </a:lnTo>
                    <a:lnTo>
                      <a:pt x="42" y="8"/>
                    </a:lnTo>
                    <a:lnTo>
                      <a:pt x="46" y="12"/>
                    </a:lnTo>
                    <a:lnTo>
                      <a:pt x="4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3" name="Freeform 254">
                <a:extLst>
                  <a:ext uri="{FF2B5EF4-FFF2-40B4-BE49-F238E27FC236}">
                    <a16:creationId xmlns:a16="http://schemas.microsoft.com/office/drawing/2014/main" id="{BA7A53EA-D56B-04F5-09A3-B7E0E9BCA786}"/>
                  </a:ext>
                </a:extLst>
              </p:cNvPr>
              <p:cNvSpPr>
                <a:spLocks/>
              </p:cNvSpPr>
              <p:nvPr/>
            </p:nvSpPr>
            <p:spPr bwMode="auto">
              <a:xfrm>
                <a:off x="4740" y="1465"/>
                <a:ext cx="30" cy="20"/>
              </a:xfrm>
              <a:custGeom>
                <a:avLst/>
                <a:gdLst>
                  <a:gd name="T0" fmla="*/ 24 w 30"/>
                  <a:gd name="T1" fmla="*/ 16 h 20"/>
                  <a:gd name="T2" fmla="*/ 24 w 30"/>
                  <a:gd name="T3" fmla="*/ 16 h 20"/>
                  <a:gd name="T4" fmla="*/ 18 w 30"/>
                  <a:gd name="T5" fmla="*/ 14 h 20"/>
                  <a:gd name="T6" fmla="*/ 14 w 30"/>
                  <a:gd name="T7" fmla="*/ 14 h 20"/>
                  <a:gd name="T8" fmla="*/ 12 w 30"/>
                  <a:gd name="T9" fmla="*/ 18 h 20"/>
                  <a:gd name="T10" fmla="*/ 12 w 30"/>
                  <a:gd name="T11" fmla="*/ 18 h 20"/>
                  <a:gd name="T12" fmla="*/ 8 w 30"/>
                  <a:gd name="T13" fmla="*/ 20 h 20"/>
                  <a:gd name="T14" fmla="*/ 6 w 30"/>
                  <a:gd name="T15" fmla="*/ 20 h 20"/>
                  <a:gd name="T16" fmla="*/ 2 w 30"/>
                  <a:gd name="T17" fmla="*/ 16 h 20"/>
                  <a:gd name="T18" fmla="*/ 0 w 30"/>
                  <a:gd name="T19" fmla="*/ 8 h 20"/>
                  <a:gd name="T20" fmla="*/ 0 w 30"/>
                  <a:gd name="T21" fmla="*/ 8 h 20"/>
                  <a:gd name="T22" fmla="*/ 6 w 30"/>
                  <a:gd name="T23" fmla="*/ 8 h 20"/>
                  <a:gd name="T24" fmla="*/ 8 w 30"/>
                  <a:gd name="T25" fmla="*/ 6 h 20"/>
                  <a:gd name="T26" fmla="*/ 10 w 30"/>
                  <a:gd name="T27" fmla="*/ 2 h 20"/>
                  <a:gd name="T28" fmla="*/ 10 w 30"/>
                  <a:gd name="T29" fmla="*/ 2 h 20"/>
                  <a:gd name="T30" fmla="*/ 12 w 30"/>
                  <a:gd name="T31" fmla="*/ 2 h 20"/>
                  <a:gd name="T32" fmla="*/ 12 w 30"/>
                  <a:gd name="T33" fmla="*/ 2 h 20"/>
                  <a:gd name="T34" fmla="*/ 14 w 30"/>
                  <a:gd name="T35" fmla="*/ 2 h 20"/>
                  <a:gd name="T36" fmla="*/ 16 w 30"/>
                  <a:gd name="T37" fmla="*/ 0 h 20"/>
                  <a:gd name="T38" fmla="*/ 18 w 30"/>
                  <a:gd name="T39" fmla="*/ 0 h 20"/>
                  <a:gd name="T40" fmla="*/ 18 w 30"/>
                  <a:gd name="T41" fmla="*/ 2 h 20"/>
                  <a:gd name="T42" fmla="*/ 18 w 30"/>
                  <a:gd name="T43" fmla="*/ 2 h 20"/>
                  <a:gd name="T44" fmla="*/ 20 w 30"/>
                  <a:gd name="T45" fmla="*/ 4 h 20"/>
                  <a:gd name="T46" fmla="*/ 24 w 30"/>
                  <a:gd name="T47" fmla="*/ 4 h 20"/>
                  <a:gd name="T48" fmla="*/ 24 w 30"/>
                  <a:gd name="T49" fmla="*/ 4 h 20"/>
                  <a:gd name="T50" fmla="*/ 24 w 30"/>
                  <a:gd name="T51" fmla="*/ 6 h 20"/>
                  <a:gd name="T52" fmla="*/ 26 w 30"/>
                  <a:gd name="T53" fmla="*/ 6 h 20"/>
                  <a:gd name="T54" fmla="*/ 28 w 30"/>
                  <a:gd name="T55" fmla="*/ 6 h 20"/>
                  <a:gd name="T56" fmla="*/ 30 w 30"/>
                  <a:gd name="T57" fmla="*/ 8 h 20"/>
                  <a:gd name="T58" fmla="*/ 30 w 30"/>
                  <a:gd name="T59" fmla="*/ 8 h 20"/>
                  <a:gd name="T60" fmla="*/ 28 w 30"/>
                  <a:gd name="T61" fmla="*/ 14 h 20"/>
                  <a:gd name="T62" fmla="*/ 26 w 30"/>
                  <a:gd name="T63" fmla="*/ 16 h 20"/>
                  <a:gd name="T64" fmla="*/ 24 w 30"/>
                  <a:gd name="T65" fmla="*/ 16 h 20"/>
                  <a:gd name="T66" fmla="*/ 24 w 30"/>
                  <a:gd name="T6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0">
                    <a:moveTo>
                      <a:pt x="24" y="16"/>
                    </a:moveTo>
                    <a:lnTo>
                      <a:pt x="24" y="16"/>
                    </a:lnTo>
                    <a:lnTo>
                      <a:pt x="18" y="14"/>
                    </a:lnTo>
                    <a:lnTo>
                      <a:pt x="14" y="14"/>
                    </a:lnTo>
                    <a:lnTo>
                      <a:pt x="12" y="18"/>
                    </a:lnTo>
                    <a:lnTo>
                      <a:pt x="12" y="18"/>
                    </a:lnTo>
                    <a:lnTo>
                      <a:pt x="8" y="20"/>
                    </a:lnTo>
                    <a:lnTo>
                      <a:pt x="6" y="20"/>
                    </a:lnTo>
                    <a:lnTo>
                      <a:pt x="2" y="16"/>
                    </a:lnTo>
                    <a:lnTo>
                      <a:pt x="0" y="8"/>
                    </a:lnTo>
                    <a:lnTo>
                      <a:pt x="0" y="8"/>
                    </a:lnTo>
                    <a:lnTo>
                      <a:pt x="6" y="8"/>
                    </a:lnTo>
                    <a:lnTo>
                      <a:pt x="8" y="6"/>
                    </a:lnTo>
                    <a:lnTo>
                      <a:pt x="10" y="2"/>
                    </a:lnTo>
                    <a:lnTo>
                      <a:pt x="10" y="2"/>
                    </a:lnTo>
                    <a:lnTo>
                      <a:pt x="12" y="2"/>
                    </a:lnTo>
                    <a:lnTo>
                      <a:pt x="12" y="2"/>
                    </a:lnTo>
                    <a:lnTo>
                      <a:pt x="14" y="2"/>
                    </a:lnTo>
                    <a:lnTo>
                      <a:pt x="16" y="0"/>
                    </a:lnTo>
                    <a:lnTo>
                      <a:pt x="18" y="0"/>
                    </a:lnTo>
                    <a:lnTo>
                      <a:pt x="18" y="2"/>
                    </a:lnTo>
                    <a:lnTo>
                      <a:pt x="18" y="2"/>
                    </a:lnTo>
                    <a:lnTo>
                      <a:pt x="20" y="4"/>
                    </a:lnTo>
                    <a:lnTo>
                      <a:pt x="24" y="4"/>
                    </a:lnTo>
                    <a:lnTo>
                      <a:pt x="24" y="4"/>
                    </a:lnTo>
                    <a:lnTo>
                      <a:pt x="24" y="6"/>
                    </a:lnTo>
                    <a:lnTo>
                      <a:pt x="26" y="6"/>
                    </a:lnTo>
                    <a:lnTo>
                      <a:pt x="28" y="6"/>
                    </a:lnTo>
                    <a:lnTo>
                      <a:pt x="30" y="8"/>
                    </a:lnTo>
                    <a:lnTo>
                      <a:pt x="30" y="8"/>
                    </a:lnTo>
                    <a:lnTo>
                      <a:pt x="28" y="14"/>
                    </a:lnTo>
                    <a:lnTo>
                      <a:pt x="26" y="16"/>
                    </a:lnTo>
                    <a:lnTo>
                      <a:pt x="24" y="16"/>
                    </a:lnTo>
                    <a:lnTo>
                      <a:pt x="2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4" name="Freeform 255">
                <a:extLst>
                  <a:ext uri="{FF2B5EF4-FFF2-40B4-BE49-F238E27FC236}">
                    <a16:creationId xmlns:a16="http://schemas.microsoft.com/office/drawing/2014/main" id="{F71453F1-B0F2-B69A-C6D2-D4DE2ADEA7B8}"/>
                  </a:ext>
                </a:extLst>
              </p:cNvPr>
              <p:cNvSpPr>
                <a:spLocks/>
              </p:cNvSpPr>
              <p:nvPr/>
            </p:nvSpPr>
            <p:spPr bwMode="auto">
              <a:xfrm>
                <a:off x="4706" y="1471"/>
                <a:ext cx="10" cy="4"/>
              </a:xfrm>
              <a:custGeom>
                <a:avLst/>
                <a:gdLst>
                  <a:gd name="T0" fmla="*/ 10 w 10"/>
                  <a:gd name="T1" fmla="*/ 0 h 4"/>
                  <a:gd name="T2" fmla="*/ 10 w 10"/>
                  <a:gd name="T3" fmla="*/ 0 h 4"/>
                  <a:gd name="T4" fmla="*/ 8 w 10"/>
                  <a:gd name="T5" fmla="*/ 2 h 4"/>
                  <a:gd name="T6" fmla="*/ 6 w 10"/>
                  <a:gd name="T7" fmla="*/ 4 h 4"/>
                  <a:gd name="T8" fmla="*/ 2 w 10"/>
                  <a:gd name="T9" fmla="*/ 2 h 4"/>
                  <a:gd name="T10" fmla="*/ 0 w 10"/>
                  <a:gd name="T11" fmla="*/ 0 h 4"/>
                  <a:gd name="T12" fmla="*/ 0 w 10"/>
                  <a:gd name="T13" fmla="*/ 0 h 4"/>
                  <a:gd name="T14" fmla="*/ 10 w 10"/>
                  <a:gd name="T15" fmla="*/ 0 h 4"/>
                  <a:gd name="T16" fmla="*/ 10 w 10"/>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0"/>
                    </a:moveTo>
                    <a:lnTo>
                      <a:pt x="10" y="0"/>
                    </a:lnTo>
                    <a:lnTo>
                      <a:pt x="8" y="2"/>
                    </a:lnTo>
                    <a:lnTo>
                      <a:pt x="6" y="4"/>
                    </a:lnTo>
                    <a:lnTo>
                      <a:pt x="2" y="2"/>
                    </a:lnTo>
                    <a:lnTo>
                      <a:pt x="0" y="0"/>
                    </a:lnTo>
                    <a:lnTo>
                      <a:pt x="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5" name="Freeform 256">
                <a:extLst>
                  <a:ext uri="{FF2B5EF4-FFF2-40B4-BE49-F238E27FC236}">
                    <a16:creationId xmlns:a16="http://schemas.microsoft.com/office/drawing/2014/main" id="{C2982D20-1663-06DC-26B4-5F0667FDB757}"/>
                  </a:ext>
                </a:extLst>
              </p:cNvPr>
              <p:cNvSpPr>
                <a:spLocks/>
              </p:cNvSpPr>
              <p:nvPr/>
            </p:nvSpPr>
            <p:spPr bwMode="auto">
              <a:xfrm>
                <a:off x="4722" y="1469"/>
                <a:ext cx="6" cy="6"/>
              </a:xfrm>
              <a:custGeom>
                <a:avLst/>
                <a:gdLst>
                  <a:gd name="T0" fmla="*/ 6 w 6"/>
                  <a:gd name="T1" fmla="*/ 0 h 6"/>
                  <a:gd name="T2" fmla="*/ 6 w 6"/>
                  <a:gd name="T3" fmla="*/ 0 h 6"/>
                  <a:gd name="T4" fmla="*/ 2 w 6"/>
                  <a:gd name="T5" fmla="*/ 6 h 6"/>
                  <a:gd name="T6" fmla="*/ 2 w 6"/>
                  <a:gd name="T7" fmla="*/ 6 h 6"/>
                  <a:gd name="T8" fmla="*/ 0 w 6"/>
                  <a:gd name="T9" fmla="*/ 2 h 6"/>
                  <a:gd name="T10" fmla="*/ 0 w 6"/>
                  <a:gd name="T11" fmla="*/ 2 h 6"/>
                  <a:gd name="T12" fmla="*/ 2 w 6"/>
                  <a:gd name="T13" fmla="*/ 0 h 6"/>
                  <a:gd name="T14" fmla="*/ 2 w 6"/>
                  <a:gd name="T15" fmla="*/ 0 h 6"/>
                  <a:gd name="T16" fmla="*/ 4 w 6"/>
                  <a:gd name="T17" fmla="*/ 0 h 6"/>
                  <a:gd name="T18" fmla="*/ 6 w 6"/>
                  <a:gd name="T19" fmla="*/ 0 h 6"/>
                  <a:gd name="T20" fmla="*/ 6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0"/>
                    </a:moveTo>
                    <a:lnTo>
                      <a:pt x="6" y="0"/>
                    </a:lnTo>
                    <a:lnTo>
                      <a:pt x="2" y="6"/>
                    </a:lnTo>
                    <a:lnTo>
                      <a:pt x="2" y="6"/>
                    </a:lnTo>
                    <a:lnTo>
                      <a:pt x="0" y="2"/>
                    </a:lnTo>
                    <a:lnTo>
                      <a:pt x="0" y="2"/>
                    </a:lnTo>
                    <a:lnTo>
                      <a:pt x="2" y="0"/>
                    </a:lnTo>
                    <a:lnTo>
                      <a:pt x="2"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6" name="Freeform 257">
                <a:extLst>
                  <a:ext uri="{FF2B5EF4-FFF2-40B4-BE49-F238E27FC236}">
                    <a16:creationId xmlns:a16="http://schemas.microsoft.com/office/drawing/2014/main" id="{0C14A86F-4A41-2F1F-2712-E6D0AE859D18}"/>
                  </a:ext>
                </a:extLst>
              </p:cNvPr>
              <p:cNvSpPr>
                <a:spLocks/>
              </p:cNvSpPr>
              <p:nvPr/>
            </p:nvSpPr>
            <p:spPr bwMode="auto">
              <a:xfrm>
                <a:off x="6166" y="2279"/>
                <a:ext cx="34" cy="40"/>
              </a:xfrm>
              <a:custGeom>
                <a:avLst/>
                <a:gdLst>
                  <a:gd name="T0" fmla="*/ 14 w 34"/>
                  <a:gd name="T1" fmla="*/ 28 h 40"/>
                  <a:gd name="T2" fmla="*/ 14 w 34"/>
                  <a:gd name="T3" fmla="*/ 28 h 40"/>
                  <a:gd name="T4" fmla="*/ 12 w 34"/>
                  <a:gd name="T5" fmla="*/ 28 h 40"/>
                  <a:gd name="T6" fmla="*/ 10 w 34"/>
                  <a:gd name="T7" fmla="*/ 26 h 40"/>
                  <a:gd name="T8" fmla="*/ 8 w 34"/>
                  <a:gd name="T9" fmla="*/ 22 h 40"/>
                  <a:gd name="T10" fmla="*/ 2 w 34"/>
                  <a:gd name="T11" fmla="*/ 8 h 40"/>
                  <a:gd name="T12" fmla="*/ 2 w 34"/>
                  <a:gd name="T13" fmla="*/ 8 h 40"/>
                  <a:gd name="T14" fmla="*/ 0 w 34"/>
                  <a:gd name="T15" fmla="*/ 2 h 40"/>
                  <a:gd name="T16" fmla="*/ 0 w 34"/>
                  <a:gd name="T17" fmla="*/ 0 h 40"/>
                  <a:gd name="T18" fmla="*/ 2 w 34"/>
                  <a:gd name="T19" fmla="*/ 2 h 40"/>
                  <a:gd name="T20" fmla="*/ 2 w 34"/>
                  <a:gd name="T21" fmla="*/ 2 h 40"/>
                  <a:gd name="T22" fmla="*/ 6 w 34"/>
                  <a:gd name="T23" fmla="*/ 0 h 40"/>
                  <a:gd name="T24" fmla="*/ 8 w 34"/>
                  <a:gd name="T25" fmla="*/ 2 h 40"/>
                  <a:gd name="T26" fmla="*/ 10 w 34"/>
                  <a:gd name="T27" fmla="*/ 6 h 40"/>
                  <a:gd name="T28" fmla="*/ 10 w 34"/>
                  <a:gd name="T29" fmla="*/ 6 h 40"/>
                  <a:gd name="T30" fmla="*/ 14 w 34"/>
                  <a:gd name="T31" fmla="*/ 8 h 40"/>
                  <a:gd name="T32" fmla="*/ 16 w 34"/>
                  <a:gd name="T33" fmla="*/ 10 h 40"/>
                  <a:gd name="T34" fmla="*/ 24 w 34"/>
                  <a:gd name="T35" fmla="*/ 8 h 40"/>
                  <a:gd name="T36" fmla="*/ 24 w 34"/>
                  <a:gd name="T37" fmla="*/ 8 h 40"/>
                  <a:gd name="T38" fmla="*/ 24 w 34"/>
                  <a:gd name="T39" fmla="*/ 8 h 40"/>
                  <a:gd name="T40" fmla="*/ 26 w 34"/>
                  <a:gd name="T41" fmla="*/ 10 h 40"/>
                  <a:gd name="T42" fmla="*/ 26 w 34"/>
                  <a:gd name="T43" fmla="*/ 16 h 40"/>
                  <a:gd name="T44" fmla="*/ 26 w 34"/>
                  <a:gd name="T45" fmla="*/ 16 h 40"/>
                  <a:gd name="T46" fmla="*/ 28 w 34"/>
                  <a:gd name="T47" fmla="*/ 24 h 40"/>
                  <a:gd name="T48" fmla="*/ 32 w 34"/>
                  <a:gd name="T49" fmla="*/ 28 h 40"/>
                  <a:gd name="T50" fmla="*/ 32 w 34"/>
                  <a:gd name="T51" fmla="*/ 28 h 40"/>
                  <a:gd name="T52" fmla="*/ 34 w 34"/>
                  <a:gd name="T53" fmla="*/ 32 h 40"/>
                  <a:gd name="T54" fmla="*/ 34 w 34"/>
                  <a:gd name="T55" fmla="*/ 36 h 40"/>
                  <a:gd name="T56" fmla="*/ 34 w 34"/>
                  <a:gd name="T57" fmla="*/ 36 h 40"/>
                  <a:gd name="T58" fmla="*/ 32 w 34"/>
                  <a:gd name="T59" fmla="*/ 40 h 40"/>
                  <a:gd name="T60" fmla="*/ 28 w 34"/>
                  <a:gd name="T61" fmla="*/ 40 h 40"/>
                  <a:gd name="T62" fmla="*/ 24 w 34"/>
                  <a:gd name="T63" fmla="*/ 40 h 40"/>
                  <a:gd name="T64" fmla="*/ 24 w 34"/>
                  <a:gd name="T65" fmla="*/ 40 h 40"/>
                  <a:gd name="T66" fmla="*/ 18 w 34"/>
                  <a:gd name="T67" fmla="*/ 38 h 40"/>
                  <a:gd name="T68" fmla="*/ 16 w 34"/>
                  <a:gd name="T69" fmla="*/ 36 h 40"/>
                  <a:gd name="T70" fmla="*/ 14 w 34"/>
                  <a:gd name="T71" fmla="*/ 28 h 40"/>
                  <a:gd name="T72" fmla="*/ 14 w 34"/>
                  <a:gd name="T73"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0">
                    <a:moveTo>
                      <a:pt x="14" y="28"/>
                    </a:moveTo>
                    <a:lnTo>
                      <a:pt x="14" y="28"/>
                    </a:lnTo>
                    <a:lnTo>
                      <a:pt x="12" y="28"/>
                    </a:lnTo>
                    <a:lnTo>
                      <a:pt x="10" y="26"/>
                    </a:lnTo>
                    <a:lnTo>
                      <a:pt x="8" y="22"/>
                    </a:lnTo>
                    <a:lnTo>
                      <a:pt x="2" y="8"/>
                    </a:lnTo>
                    <a:lnTo>
                      <a:pt x="2" y="8"/>
                    </a:lnTo>
                    <a:lnTo>
                      <a:pt x="0" y="2"/>
                    </a:lnTo>
                    <a:lnTo>
                      <a:pt x="0" y="0"/>
                    </a:lnTo>
                    <a:lnTo>
                      <a:pt x="2" y="2"/>
                    </a:lnTo>
                    <a:lnTo>
                      <a:pt x="2" y="2"/>
                    </a:lnTo>
                    <a:lnTo>
                      <a:pt x="6" y="0"/>
                    </a:lnTo>
                    <a:lnTo>
                      <a:pt x="8" y="2"/>
                    </a:lnTo>
                    <a:lnTo>
                      <a:pt x="10" y="6"/>
                    </a:lnTo>
                    <a:lnTo>
                      <a:pt x="10" y="6"/>
                    </a:lnTo>
                    <a:lnTo>
                      <a:pt x="14" y="8"/>
                    </a:lnTo>
                    <a:lnTo>
                      <a:pt x="16" y="10"/>
                    </a:lnTo>
                    <a:lnTo>
                      <a:pt x="24" y="8"/>
                    </a:lnTo>
                    <a:lnTo>
                      <a:pt x="24" y="8"/>
                    </a:lnTo>
                    <a:lnTo>
                      <a:pt x="24" y="8"/>
                    </a:lnTo>
                    <a:lnTo>
                      <a:pt x="26" y="10"/>
                    </a:lnTo>
                    <a:lnTo>
                      <a:pt x="26" y="16"/>
                    </a:lnTo>
                    <a:lnTo>
                      <a:pt x="26" y="16"/>
                    </a:lnTo>
                    <a:lnTo>
                      <a:pt x="28" y="24"/>
                    </a:lnTo>
                    <a:lnTo>
                      <a:pt x="32" y="28"/>
                    </a:lnTo>
                    <a:lnTo>
                      <a:pt x="32" y="28"/>
                    </a:lnTo>
                    <a:lnTo>
                      <a:pt x="34" y="32"/>
                    </a:lnTo>
                    <a:lnTo>
                      <a:pt x="34" y="36"/>
                    </a:lnTo>
                    <a:lnTo>
                      <a:pt x="34" y="36"/>
                    </a:lnTo>
                    <a:lnTo>
                      <a:pt x="32" y="40"/>
                    </a:lnTo>
                    <a:lnTo>
                      <a:pt x="28" y="40"/>
                    </a:lnTo>
                    <a:lnTo>
                      <a:pt x="24" y="40"/>
                    </a:lnTo>
                    <a:lnTo>
                      <a:pt x="24" y="40"/>
                    </a:lnTo>
                    <a:lnTo>
                      <a:pt x="18" y="38"/>
                    </a:lnTo>
                    <a:lnTo>
                      <a:pt x="16" y="36"/>
                    </a:lnTo>
                    <a:lnTo>
                      <a:pt x="14" y="28"/>
                    </a:lnTo>
                    <a:lnTo>
                      <a:pt x="1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7" name="Freeform 258">
                <a:extLst>
                  <a:ext uri="{FF2B5EF4-FFF2-40B4-BE49-F238E27FC236}">
                    <a16:creationId xmlns:a16="http://schemas.microsoft.com/office/drawing/2014/main" id="{CF066B4E-8811-307E-0819-A51DB7D6E697}"/>
                  </a:ext>
                </a:extLst>
              </p:cNvPr>
              <p:cNvSpPr>
                <a:spLocks/>
              </p:cNvSpPr>
              <p:nvPr/>
            </p:nvSpPr>
            <p:spPr bwMode="auto">
              <a:xfrm>
                <a:off x="6180" y="2275"/>
                <a:ext cx="4" cy="6"/>
              </a:xfrm>
              <a:custGeom>
                <a:avLst/>
                <a:gdLst>
                  <a:gd name="T0" fmla="*/ 0 w 4"/>
                  <a:gd name="T1" fmla="*/ 6 h 6"/>
                  <a:gd name="T2" fmla="*/ 0 w 4"/>
                  <a:gd name="T3" fmla="*/ 6 h 6"/>
                  <a:gd name="T4" fmla="*/ 0 w 4"/>
                  <a:gd name="T5" fmla="*/ 0 h 6"/>
                  <a:gd name="T6" fmla="*/ 0 w 4"/>
                  <a:gd name="T7" fmla="*/ 0 h 6"/>
                  <a:gd name="T8" fmla="*/ 2 w 4"/>
                  <a:gd name="T9" fmla="*/ 0 h 6"/>
                  <a:gd name="T10" fmla="*/ 2 w 4"/>
                  <a:gd name="T11" fmla="*/ 0 h 6"/>
                  <a:gd name="T12" fmla="*/ 4 w 4"/>
                  <a:gd name="T13" fmla="*/ 4 h 6"/>
                  <a:gd name="T14" fmla="*/ 4 w 4"/>
                  <a:gd name="T15" fmla="*/ 4 h 6"/>
                  <a:gd name="T16" fmla="*/ 2 w 4"/>
                  <a:gd name="T17" fmla="*/ 6 h 6"/>
                  <a:gd name="T18" fmla="*/ 2 w 4"/>
                  <a:gd name="T19" fmla="*/ 6 h 6"/>
                  <a:gd name="T20" fmla="*/ 0 w 4"/>
                  <a:gd name="T21" fmla="*/ 6 h 6"/>
                  <a:gd name="T22" fmla="*/ 0 w 4"/>
                  <a:gd name="T23" fmla="*/ 6 h 6"/>
                  <a:gd name="T24" fmla="*/ 0 w 4"/>
                  <a:gd name="T25" fmla="*/ 6 h 6"/>
                  <a:gd name="T26" fmla="*/ 0 w 4"/>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6">
                    <a:moveTo>
                      <a:pt x="0" y="6"/>
                    </a:moveTo>
                    <a:lnTo>
                      <a:pt x="0" y="6"/>
                    </a:lnTo>
                    <a:lnTo>
                      <a:pt x="0" y="0"/>
                    </a:lnTo>
                    <a:lnTo>
                      <a:pt x="0" y="0"/>
                    </a:lnTo>
                    <a:lnTo>
                      <a:pt x="2" y="0"/>
                    </a:lnTo>
                    <a:lnTo>
                      <a:pt x="2" y="0"/>
                    </a:lnTo>
                    <a:lnTo>
                      <a:pt x="4" y="4"/>
                    </a:lnTo>
                    <a:lnTo>
                      <a:pt x="4" y="4"/>
                    </a:lnTo>
                    <a:lnTo>
                      <a:pt x="2" y="6"/>
                    </a:lnTo>
                    <a:lnTo>
                      <a:pt x="2" y="6"/>
                    </a:lnTo>
                    <a:lnTo>
                      <a:pt x="0" y="6"/>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8" name="Freeform 259">
                <a:extLst>
                  <a:ext uri="{FF2B5EF4-FFF2-40B4-BE49-F238E27FC236}">
                    <a16:creationId xmlns:a16="http://schemas.microsoft.com/office/drawing/2014/main" id="{598813B9-0D5A-271C-3EF2-158EE7D387B6}"/>
                  </a:ext>
                </a:extLst>
              </p:cNvPr>
              <p:cNvSpPr>
                <a:spLocks/>
              </p:cNvSpPr>
              <p:nvPr/>
            </p:nvSpPr>
            <p:spPr bwMode="auto">
              <a:xfrm>
                <a:off x="2938" y="1469"/>
                <a:ext cx="24" cy="28"/>
              </a:xfrm>
              <a:custGeom>
                <a:avLst/>
                <a:gdLst>
                  <a:gd name="T0" fmla="*/ 14 w 24"/>
                  <a:gd name="T1" fmla="*/ 4 h 28"/>
                  <a:gd name="T2" fmla="*/ 14 w 24"/>
                  <a:gd name="T3" fmla="*/ 4 h 28"/>
                  <a:gd name="T4" fmla="*/ 20 w 24"/>
                  <a:gd name="T5" fmla="*/ 6 h 28"/>
                  <a:gd name="T6" fmla="*/ 24 w 24"/>
                  <a:gd name="T7" fmla="*/ 12 h 28"/>
                  <a:gd name="T8" fmla="*/ 24 w 24"/>
                  <a:gd name="T9" fmla="*/ 12 h 28"/>
                  <a:gd name="T10" fmla="*/ 24 w 24"/>
                  <a:gd name="T11" fmla="*/ 24 h 28"/>
                  <a:gd name="T12" fmla="*/ 24 w 24"/>
                  <a:gd name="T13" fmla="*/ 24 h 28"/>
                  <a:gd name="T14" fmla="*/ 20 w 24"/>
                  <a:gd name="T15" fmla="*/ 22 h 28"/>
                  <a:gd name="T16" fmla="*/ 16 w 24"/>
                  <a:gd name="T17" fmla="*/ 20 h 28"/>
                  <a:gd name="T18" fmla="*/ 12 w 24"/>
                  <a:gd name="T19" fmla="*/ 22 h 28"/>
                  <a:gd name="T20" fmla="*/ 8 w 24"/>
                  <a:gd name="T21" fmla="*/ 28 h 28"/>
                  <a:gd name="T22" fmla="*/ 8 w 24"/>
                  <a:gd name="T23" fmla="*/ 28 h 28"/>
                  <a:gd name="T24" fmla="*/ 8 w 24"/>
                  <a:gd name="T25" fmla="*/ 28 h 28"/>
                  <a:gd name="T26" fmla="*/ 6 w 24"/>
                  <a:gd name="T27" fmla="*/ 28 h 28"/>
                  <a:gd name="T28" fmla="*/ 4 w 24"/>
                  <a:gd name="T29" fmla="*/ 26 h 28"/>
                  <a:gd name="T30" fmla="*/ 0 w 24"/>
                  <a:gd name="T31" fmla="*/ 16 h 28"/>
                  <a:gd name="T32" fmla="*/ 0 w 24"/>
                  <a:gd name="T33" fmla="*/ 16 h 28"/>
                  <a:gd name="T34" fmla="*/ 2 w 24"/>
                  <a:gd name="T35" fmla="*/ 14 h 28"/>
                  <a:gd name="T36" fmla="*/ 2 w 24"/>
                  <a:gd name="T37" fmla="*/ 10 h 28"/>
                  <a:gd name="T38" fmla="*/ 4 w 24"/>
                  <a:gd name="T39" fmla="*/ 4 h 28"/>
                  <a:gd name="T40" fmla="*/ 4 w 24"/>
                  <a:gd name="T41" fmla="*/ 0 h 28"/>
                  <a:gd name="T42" fmla="*/ 4 w 24"/>
                  <a:gd name="T43" fmla="*/ 0 h 28"/>
                  <a:gd name="T44" fmla="*/ 8 w 24"/>
                  <a:gd name="T45" fmla="*/ 6 h 28"/>
                  <a:gd name="T46" fmla="*/ 10 w 24"/>
                  <a:gd name="T47" fmla="*/ 6 h 28"/>
                  <a:gd name="T48" fmla="*/ 14 w 24"/>
                  <a:gd name="T49" fmla="*/ 4 h 28"/>
                  <a:gd name="T50" fmla="*/ 14 w 24"/>
                  <a:gd name="T5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8">
                    <a:moveTo>
                      <a:pt x="14" y="4"/>
                    </a:moveTo>
                    <a:lnTo>
                      <a:pt x="14" y="4"/>
                    </a:lnTo>
                    <a:lnTo>
                      <a:pt x="20" y="6"/>
                    </a:lnTo>
                    <a:lnTo>
                      <a:pt x="24" y="12"/>
                    </a:lnTo>
                    <a:lnTo>
                      <a:pt x="24" y="12"/>
                    </a:lnTo>
                    <a:lnTo>
                      <a:pt x="24" y="24"/>
                    </a:lnTo>
                    <a:lnTo>
                      <a:pt x="24" y="24"/>
                    </a:lnTo>
                    <a:lnTo>
                      <a:pt x="20" y="22"/>
                    </a:lnTo>
                    <a:lnTo>
                      <a:pt x="16" y="20"/>
                    </a:lnTo>
                    <a:lnTo>
                      <a:pt x="12" y="22"/>
                    </a:lnTo>
                    <a:lnTo>
                      <a:pt x="8" y="28"/>
                    </a:lnTo>
                    <a:lnTo>
                      <a:pt x="8" y="28"/>
                    </a:lnTo>
                    <a:lnTo>
                      <a:pt x="8" y="28"/>
                    </a:lnTo>
                    <a:lnTo>
                      <a:pt x="6" y="28"/>
                    </a:lnTo>
                    <a:lnTo>
                      <a:pt x="4" y="26"/>
                    </a:lnTo>
                    <a:lnTo>
                      <a:pt x="0" y="16"/>
                    </a:lnTo>
                    <a:lnTo>
                      <a:pt x="0" y="16"/>
                    </a:lnTo>
                    <a:lnTo>
                      <a:pt x="2" y="14"/>
                    </a:lnTo>
                    <a:lnTo>
                      <a:pt x="2" y="10"/>
                    </a:lnTo>
                    <a:lnTo>
                      <a:pt x="4" y="4"/>
                    </a:lnTo>
                    <a:lnTo>
                      <a:pt x="4" y="0"/>
                    </a:lnTo>
                    <a:lnTo>
                      <a:pt x="4" y="0"/>
                    </a:lnTo>
                    <a:lnTo>
                      <a:pt x="8" y="6"/>
                    </a:lnTo>
                    <a:lnTo>
                      <a:pt x="10" y="6"/>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9" name="Freeform 260">
                <a:extLst>
                  <a:ext uri="{FF2B5EF4-FFF2-40B4-BE49-F238E27FC236}">
                    <a16:creationId xmlns:a16="http://schemas.microsoft.com/office/drawing/2014/main" id="{DC883F00-0992-EF62-9538-4C4B56BF01B9}"/>
                  </a:ext>
                </a:extLst>
              </p:cNvPr>
              <p:cNvSpPr>
                <a:spLocks/>
              </p:cNvSpPr>
              <p:nvPr/>
            </p:nvSpPr>
            <p:spPr bwMode="auto">
              <a:xfrm>
                <a:off x="2936" y="1467"/>
                <a:ext cx="8" cy="18"/>
              </a:xfrm>
              <a:custGeom>
                <a:avLst/>
                <a:gdLst>
                  <a:gd name="T0" fmla="*/ 6 w 8"/>
                  <a:gd name="T1" fmla="*/ 2 h 18"/>
                  <a:gd name="T2" fmla="*/ 6 w 8"/>
                  <a:gd name="T3" fmla="*/ 2 h 18"/>
                  <a:gd name="T4" fmla="*/ 8 w 8"/>
                  <a:gd name="T5" fmla="*/ 18 h 18"/>
                  <a:gd name="T6" fmla="*/ 6 w 8"/>
                  <a:gd name="T7" fmla="*/ 18 h 18"/>
                  <a:gd name="T8" fmla="*/ 2 w 8"/>
                  <a:gd name="T9" fmla="*/ 18 h 18"/>
                  <a:gd name="T10" fmla="*/ 2 w 8"/>
                  <a:gd name="T11" fmla="*/ 18 h 18"/>
                  <a:gd name="T12" fmla="*/ 0 w 8"/>
                  <a:gd name="T13" fmla="*/ 14 h 18"/>
                  <a:gd name="T14" fmla="*/ 0 w 8"/>
                  <a:gd name="T15" fmla="*/ 14 h 18"/>
                  <a:gd name="T16" fmla="*/ 0 w 8"/>
                  <a:gd name="T17" fmla="*/ 10 h 18"/>
                  <a:gd name="T18" fmla="*/ 0 w 8"/>
                  <a:gd name="T19" fmla="*/ 10 h 18"/>
                  <a:gd name="T20" fmla="*/ 2 w 8"/>
                  <a:gd name="T21" fmla="*/ 4 h 18"/>
                  <a:gd name="T22" fmla="*/ 2 w 8"/>
                  <a:gd name="T23" fmla="*/ 0 h 18"/>
                  <a:gd name="T24" fmla="*/ 4 w 8"/>
                  <a:gd name="T25" fmla="*/ 0 h 18"/>
                  <a:gd name="T26" fmla="*/ 4 w 8"/>
                  <a:gd name="T27" fmla="*/ 0 h 18"/>
                  <a:gd name="T28" fmla="*/ 6 w 8"/>
                  <a:gd name="T29" fmla="*/ 2 h 18"/>
                  <a:gd name="T30" fmla="*/ 6 w 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6" y="2"/>
                    </a:moveTo>
                    <a:lnTo>
                      <a:pt x="6" y="2"/>
                    </a:lnTo>
                    <a:lnTo>
                      <a:pt x="8" y="18"/>
                    </a:lnTo>
                    <a:lnTo>
                      <a:pt x="6" y="18"/>
                    </a:lnTo>
                    <a:lnTo>
                      <a:pt x="2" y="18"/>
                    </a:lnTo>
                    <a:lnTo>
                      <a:pt x="2" y="18"/>
                    </a:lnTo>
                    <a:lnTo>
                      <a:pt x="0" y="14"/>
                    </a:lnTo>
                    <a:lnTo>
                      <a:pt x="0" y="14"/>
                    </a:lnTo>
                    <a:lnTo>
                      <a:pt x="0" y="10"/>
                    </a:lnTo>
                    <a:lnTo>
                      <a:pt x="0" y="10"/>
                    </a:lnTo>
                    <a:lnTo>
                      <a:pt x="2" y="4"/>
                    </a:lnTo>
                    <a:lnTo>
                      <a:pt x="2" y="0"/>
                    </a:lnTo>
                    <a:lnTo>
                      <a:pt x="4"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0" name="Freeform 261">
                <a:extLst>
                  <a:ext uri="{FF2B5EF4-FFF2-40B4-BE49-F238E27FC236}">
                    <a16:creationId xmlns:a16="http://schemas.microsoft.com/office/drawing/2014/main" id="{FFB9B454-AA8D-4FDD-1B75-D87522445A75}"/>
                  </a:ext>
                </a:extLst>
              </p:cNvPr>
              <p:cNvSpPr>
                <a:spLocks/>
              </p:cNvSpPr>
              <p:nvPr/>
            </p:nvSpPr>
            <p:spPr bwMode="auto">
              <a:xfrm>
                <a:off x="2930" y="1463"/>
                <a:ext cx="10" cy="14"/>
              </a:xfrm>
              <a:custGeom>
                <a:avLst/>
                <a:gdLst>
                  <a:gd name="T0" fmla="*/ 10 w 10"/>
                  <a:gd name="T1" fmla="*/ 4 h 14"/>
                  <a:gd name="T2" fmla="*/ 10 w 10"/>
                  <a:gd name="T3" fmla="*/ 4 h 14"/>
                  <a:gd name="T4" fmla="*/ 8 w 10"/>
                  <a:gd name="T5" fmla="*/ 10 h 14"/>
                  <a:gd name="T6" fmla="*/ 8 w 10"/>
                  <a:gd name="T7" fmla="*/ 14 h 14"/>
                  <a:gd name="T8" fmla="*/ 6 w 10"/>
                  <a:gd name="T9" fmla="*/ 14 h 14"/>
                  <a:gd name="T10" fmla="*/ 6 w 10"/>
                  <a:gd name="T11" fmla="*/ 14 h 14"/>
                  <a:gd name="T12" fmla="*/ 4 w 10"/>
                  <a:gd name="T13" fmla="*/ 14 h 14"/>
                  <a:gd name="T14" fmla="*/ 0 w 10"/>
                  <a:gd name="T15" fmla="*/ 8 h 14"/>
                  <a:gd name="T16" fmla="*/ 0 w 10"/>
                  <a:gd name="T17" fmla="*/ 8 h 14"/>
                  <a:gd name="T18" fmla="*/ 2 w 10"/>
                  <a:gd name="T19" fmla="*/ 6 h 14"/>
                  <a:gd name="T20" fmla="*/ 4 w 10"/>
                  <a:gd name="T21" fmla="*/ 2 h 14"/>
                  <a:gd name="T22" fmla="*/ 6 w 10"/>
                  <a:gd name="T23" fmla="*/ 0 h 14"/>
                  <a:gd name="T24" fmla="*/ 10 w 10"/>
                  <a:gd name="T25" fmla="*/ 4 h 14"/>
                  <a:gd name="T26" fmla="*/ 10 w 10"/>
                  <a:gd name="T2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4">
                    <a:moveTo>
                      <a:pt x="10" y="4"/>
                    </a:moveTo>
                    <a:lnTo>
                      <a:pt x="10" y="4"/>
                    </a:lnTo>
                    <a:lnTo>
                      <a:pt x="8" y="10"/>
                    </a:lnTo>
                    <a:lnTo>
                      <a:pt x="8" y="14"/>
                    </a:lnTo>
                    <a:lnTo>
                      <a:pt x="6" y="14"/>
                    </a:lnTo>
                    <a:lnTo>
                      <a:pt x="6" y="14"/>
                    </a:lnTo>
                    <a:lnTo>
                      <a:pt x="4" y="14"/>
                    </a:lnTo>
                    <a:lnTo>
                      <a:pt x="0" y="8"/>
                    </a:lnTo>
                    <a:lnTo>
                      <a:pt x="0" y="8"/>
                    </a:lnTo>
                    <a:lnTo>
                      <a:pt x="2" y="6"/>
                    </a:lnTo>
                    <a:lnTo>
                      <a:pt x="4" y="2"/>
                    </a:lnTo>
                    <a:lnTo>
                      <a:pt x="6"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1" name="Freeform 262">
                <a:extLst>
                  <a:ext uri="{FF2B5EF4-FFF2-40B4-BE49-F238E27FC236}">
                    <a16:creationId xmlns:a16="http://schemas.microsoft.com/office/drawing/2014/main" id="{6AC23ACE-0893-C6B7-0B2D-B088DCDACCD5}"/>
                  </a:ext>
                </a:extLst>
              </p:cNvPr>
              <p:cNvSpPr>
                <a:spLocks/>
              </p:cNvSpPr>
              <p:nvPr/>
            </p:nvSpPr>
            <p:spPr bwMode="auto">
              <a:xfrm>
                <a:off x="2982" y="1467"/>
                <a:ext cx="8" cy="14"/>
              </a:xfrm>
              <a:custGeom>
                <a:avLst/>
                <a:gdLst>
                  <a:gd name="T0" fmla="*/ 8 w 8"/>
                  <a:gd name="T1" fmla="*/ 4 h 14"/>
                  <a:gd name="T2" fmla="*/ 8 w 8"/>
                  <a:gd name="T3" fmla="*/ 4 h 14"/>
                  <a:gd name="T4" fmla="*/ 8 w 8"/>
                  <a:gd name="T5" fmla="*/ 12 h 14"/>
                  <a:gd name="T6" fmla="*/ 6 w 8"/>
                  <a:gd name="T7" fmla="*/ 14 h 14"/>
                  <a:gd name="T8" fmla="*/ 4 w 8"/>
                  <a:gd name="T9" fmla="*/ 12 h 14"/>
                  <a:gd name="T10" fmla="*/ 0 w 8"/>
                  <a:gd name="T11" fmla="*/ 6 h 14"/>
                  <a:gd name="T12" fmla="*/ 0 w 8"/>
                  <a:gd name="T13" fmla="*/ 6 h 14"/>
                  <a:gd name="T14" fmla="*/ 4 w 8"/>
                  <a:gd name="T15" fmla="*/ 2 h 14"/>
                  <a:gd name="T16" fmla="*/ 6 w 8"/>
                  <a:gd name="T17" fmla="*/ 0 h 14"/>
                  <a:gd name="T18" fmla="*/ 8 w 8"/>
                  <a:gd name="T19" fmla="*/ 4 h 14"/>
                  <a:gd name="T20" fmla="*/ 8 w 8"/>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8" y="4"/>
                    </a:moveTo>
                    <a:lnTo>
                      <a:pt x="8" y="4"/>
                    </a:lnTo>
                    <a:lnTo>
                      <a:pt x="8" y="12"/>
                    </a:lnTo>
                    <a:lnTo>
                      <a:pt x="6" y="14"/>
                    </a:lnTo>
                    <a:lnTo>
                      <a:pt x="4" y="12"/>
                    </a:lnTo>
                    <a:lnTo>
                      <a:pt x="0" y="6"/>
                    </a:lnTo>
                    <a:lnTo>
                      <a:pt x="0" y="6"/>
                    </a:lnTo>
                    <a:lnTo>
                      <a:pt x="4" y="2"/>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2" name="Freeform 263">
                <a:extLst>
                  <a:ext uri="{FF2B5EF4-FFF2-40B4-BE49-F238E27FC236}">
                    <a16:creationId xmlns:a16="http://schemas.microsoft.com/office/drawing/2014/main" id="{16339DB8-C314-1C67-61A1-238132C9C7A9}"/>
                  </a:ext>
                </a:extLst>
              </p:cNvPr>
              <p:cNvSpPr>
                <a:spLocks/>
              </p:cNvSpPr>
              <p:nvPr/>
            </p:nvSpPr>
            <p:spPr bwMode="auto">
              <a:xfrm>
                <a:off x="2036" y="1457"/>
                <a:ext cx="50" cy="20"/>
              </a:xfrm>
              <a:custGeom>
                <a:avLst/>
                <a:gdLst>
                  <a:gd name="T0" fmla="*/ 50 w 50"/>
                  <a:gd name="T1" fmla="*/ 6 h 20"/>
                  <a:gd name="T2" fmla="*/ 50 w 50"/>
                  <a:gd name="T3" fmla="*/ 6 h 20"/>
                  <a:gd name="T4" fmla="*/ 50 w 50"/>
                  <a:gd name="T5" fmla="*/ 10 h 20"/>
                  <a:gd name="T6" fmla="*/ 50 w 50"/>
                  <a:gd name="T7" fmla="*/ 10 h 20"/>
                  <a:gd name="T8" fmla="*/ 46 w 50"/>
                  <a:gd name="T9" fmla="*/ 14 h 20"/>
                  <a:gd name="T10" fmla="*/ 44 w 50"/>
                  <a:gd name="T11" fmla="*/ 16 h 20"/>
                  <a:gd name="T12" fmla="*/ 36 w 50"/>
                  <a:gd name="T13" fmla="*/ 14 h 20"/>
                  <a:gd name="T14" fmla="*/ 36 w 50"/>
                  <a:gd name="T15" fmla="*/ 14 h 20"/>
                  <a:gd name="T16" fmla="*/ 34 w 50"/>
                  <a:gd name="T17" fmla="*/ 14 h 20"/>
                  <a:gd name="T18" fmla="*/ 30 w 50"/>
                  <a:gd name="T19" fmla="*/ 18 h 20"/>
                  <a:gd name="T20" fmla="*/ 30 w 50"/>
                  <a:gd name="T21" fmla="*/ 18 h 20"/>
                  <a:gd name="T22" fmla="*/ 28 w 50"/>
                  <a:gd name="T23" fmla="*/ 20 h 20"/>
                  <a:gd name="T24" fmla="*/ 28 w 50"/>
                  <a:gd name="T25" fmla="*/ 20 h 20"/>
                  <a:gd name="T26" fmla="*/ 18 w 50"/>
                  <a:gd name="T27" fmla="*/ 20 h 20"/>
                  <a:gd name="T28" fmla="*/ 8 w 50"/>
                  <a:gd name="T29" fmla="*/ 20 h 20"/>
                  <a:gd name="T30" fmla="*/ 8 w 50"/>
                  <a:gd name="T31" fmla="*/ 20 h 20"/>
                  <a:gd name="T32" fmla="*/ 4 w 50"/>
                  <a:gd name="T33" fmla="*/ 18 h 20"/>
                  <a:gd name="T34" fmla="*/ 2 w 50"/>
                  <a:gd name="T35" fmla="*/ 16 h 20"/>
                  <a:gd name="T36" fmla="*/ 0 w 50"/>
                  <a:gd name="T37" fmla="*/ 12 h 20"/>
                  <a:gd name="T38" fmla="*/ 0 w 50"/>
                  <a:gd name="T39" fmla="*/ 12 h 20"/>
                  <a:gd name="T40" fmla="*/ 2 w 50"/>
                  <a:gd name="T41" fmla="*/ 10 h 20"/>
                  <a:gd name="T42" fmla="*/ 6 w 50"/>
                  <a:gd name="T43" fmla="*/ 8 h 20"/>
                  <a:gd name="T44" fmla="*/ 8 w 50"/>
                  <a:gd name="T45" fmla="*/ 6 h 20"/>
                  <a:gd name="T46" fmla="*/ 10 w 50"/>
                  <a:gd name="T47" fmla="*/ 2 h 20"/>
                  <a:gd name="T48" fmla="*/ 10 w 50"/>
                  <a:gd name="T49" fmla="*/ 2 h 20"/>
                  <a:gd name="T50" fmla="*/ 10 w 50"/>
                  <a:gd name="T51" fmla="*/ 0 h 20"/>
                  <a:gd name="T52" fmla="*/ 10 w 50"/>
                  <a:gd name="T53" fmla="*/ 0 h 20"/>
                  <a:gd name="T54" fmla="*/ 10 w 50"/>
                  <a:gd name="T55" fmla="*/ 0 h 20"/>
                  <a:gd name="T56" fmla="*/ 12 w 50"/>
                  <a:gd name="T57" fmla="*/ 2 h 20"/>
                  <a:gd name="T58" fmla="*/ 12 w 50"/>
                  <a:gd name="T59" fmla="*/ 2 h 20"/>
                  <a:gd name="T60" fmla="*/ 14 w 50"/>
                  <a:gd name="T61" fmla="*/ 2 h 20"/>
                  <a:gd name="T62" fmla="*/ 14 w 50"/>
                  <a:gd name="T63" fmla="*/ 2 h 20"/>
                  <a:gd name="T64" fmla="*/ 20 w 50"/>
                  <a:gd name="T65" fmla="*/ 4 h 20"/>
                  <a:gd name="T66" fmla="*/ 28 w 50"/>
                  <a:gd name="T67" fmla="*/ 6 h 20"/>
                  <a:gd name="T68" fmla="*/ 34 w 50"/>
                  <a:gd name="T69" fmla="*/ 4 h 20"/>
                  <a:gd name="T70" fmla="*/ 40 w 50"/>
                  <a:gd name="T71" fmla="*/ 2 h 20"/>
                  <a:gd name="T72" fmla="*/ 40 w 50"/>
                  <a:gd name="T73" fmla="*/ 2 h 20"/>
                  <a:gd name="T74" fmla="*/ 40 w 50"/>
                  <a:gd name="T75" fmla="*/ 2 h 20"/>
                  <a:gd name="T76" fmla="*/ 42 w 50"/>
                  <a:gd name="T77" fmla="*/ 0 h 20"/>
                  <a:gd name="T78" fmla="*/ 44 w 50"/>
                  <a:gd name="T79" fmla="*/ 2 h 20"/>
                  <a:gd name="T80" fmla="*/ 46 w 50"/>
                  <a:gd name="T81" fmla="*/ 6 h 20"/>
                  <a:gd name="T82" fmla="*/ 46 w 50"/>
                  <a:gd name="T83" fmla="*/ 6 h 20"/>
                  <a:gd name="T84" fmla="*/ 50 w 50"/>
                  <a:gd name="T85" fmla="*/ 6 h 20"/>
                  <a:gd name="T86" fmla="*/ 50 w 50"/>
                  <a:gd name="T8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20">
                    <a:moveTo>
                      <a:pt x="50" y="6"/>
                    </a:moveTo>
                    <a:lnTo>
                      <a:pt x="50" y="6"/>
                    </a:lnTo>
                    <a:lnTo>
                      <a:pt x="50" y="10"/>
                    </a:lnTo>
                    <a:lnTo>
                      <a:pt x="50" y="10"/>
                    </a:lnTo>
                    <a:lnTo>
                      <a:pt x="46" y="14"/>
                    </a:lnTo>
                    <a:lnTo>
                      <a:pt x="44" y="16"/>
                    </a:lnTo>
                    <a:lnTo>
                      <a:pt x="36" y="14"/>
                    </a:lnTo>
                    <a:lnTo>
                      <a:pt x="36" y="14"/>
                    </a:lnTo>
                    <a:lnTo>
                      <a:pt x="34" y="14"/>
                    </a:lnTo>
                    <a:lnTo>
                      <a:pt x="30" y="18"/>
                    </a:lnTo>
                    <a:lnTo>
                      <a:pt x="30" y="18"/>
                    </a:lnTo>
                    <a:lnTo>
                      <a:pt x="28" y="20"/>
                    </a:lnTo>
                    <a:lnTo>
                      <a:pt x="28" y="20"/>
                    </a:lnTo>
                    <a:lnTo>
                      <a:pt x="18" y="20"/>
                    </a:lnTo>
                    <a:lnTo>
                      <a:pt x="8" y="20"/>
                    </a:lnTo>
                    <a:lnTo>
                      <a:pt x="8" y="20"/>
                    </a:lnTo>
                    <a:lnTo>
                      <a:pt x="4" y="18"/>
                    </a:lnTo>
                    <a:lnTo>
                      <a:pt x="2" y="16"/>
                    </a:lnTo>
                    <a:lnTo>
                      <a:pt x="0" y="12"/>
                    </a:lnTo>
                    <a:lnTo>
                      <a:pt x="0" y="12"/>
                    </a:lnTo>
                    <a:lnTo>
                      <a:pt x="2" y="10"/>
                    </a:lnTo>
                    <a:lnTo>
                      <a:pt x="6" y="8"/>
                    </a:lnTo>
                    <a:lnTo>
                      <a:pt x="8" y="6"/>
                    </a:lnTo>
                    <a:lnTo>
                      <a:pt x="10" y="2"/>
                    </a:lnTo>
                    <a:lnTo>
                      <a:pt x="10" y="2"/>
                    </a:lnTo>
                    <a:lnTo>
                      <a:pt x="10" y="0"/>
                    </a:lnTo>
                    <a:lnTo>
                      <a:pt x="10" y="0"/>
                    </a:lnTo>
                    <a:lnTo>
                      <a:pt x="10" y="0"/>
                    </a:lnTo>
                    <a:lnTo>
                      <a:pt x="12" y="2"/>
                    </a:lnTo>
                    <a:lnTo>
                      <a:pt x="12" y="2"/>
                    </a:lnTo>
                    <a:lnTo>
                      <a:pt x="14" y="2"/>
                    </a:lnTo>
                    <a:lnTo>
                      <a:pt x="14" y="2"/>
                    </a:lnTo>
                    <a:lnTo>
                      <a:pt x="20" y="4"/>
                    </a:lnTo>
                    <a:lnTo>
                      <a:pt x="28" y="6"/>
                    </a:lnTo>
                    <a:lnTo>
                      <a:pt x="34" y="4"/>
                    </a:lnTo>
                    <a:lnTo>
                      <a:pt x="40" y="2"/>
                    </a:lnTo>
                    <a:lnTo>
                      <a:pt x="40" y="2"/>
                    </a:lnTo>
                    <a:lnTo>
                      <a:pt x="40" y="2"/>
                    </a:lnTo>
                    <a:lnTo>
                      <a:pt x="42" y="0"/>
                    </a:lnTo>
                    <a:lnTo>
                      <a:pt x="44" y="2"/>
                    </a:lnTo>
                    <a:lnTo>
                      <a:pt x="46" y="6"/>
                    </a:lnTo>
                    <a:lnTo>
                      <a:pt x="46" y="6"/>
                    </a:lnTo>
                    <a:lnTo>
                      <a:pt x="50" y="6"/>
                    </a:lnTo>
                    <a:lnTo>
                      <a:pt x="5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3" name="Freeform 264">
                <a:extLst>
                  <a:ext uri="{FF2B5EF4-FFF2-40B4-BE49-F238E27FC236}">
                    <a16:creationId xmlns:a16="http://schemas.microsoft.com/office/drawing/2014/main" id="{1EEE7FCC-6CDB-5B20-ACCF-FEE1F19DD2C9}"/>
                  </a:ext>
                </a:extLst>
              </p:cNvPr>
              <p:cNvSpPr>
                <a:spLocks/>
              </p:cNvSpPr>
              <p:nvPr/>
            </p:nvSpPr>
            <p:spPr bwMode="auto">
              <a:xfrm>
                <a:off x="1526" y="2017"/>
                <a:ext cx="12" cy="14"/>
              </a:xfrm>
              <a:custGeom>
                <a:avLst/>
                <a:gdLst>
                  <a:gd name="T0" fmla="*/ 2 w 12"/>
                  <a:gd name="T1" fmla="*/ 2 h 14"/>
                  <a:gd name="T2" fmla="*/ 2 w 12"/>
                  <a:gd name="T3" fmla="*/ 2 h 14"/>
                  <a:gd name="T4" fmla="*/ 6 w 12"/>
                  <a:gd name="T5" fmla="*/ 2 h 14"/>
                  <a:gd name="T6" fmla="*/ 6 w 12"/>
                  <a:gd name="T7" fmla="*/ 2 h 14"/>
                  <a:gd name="T8" fmla="*/ 8 w 12"/>
                  <a:gd name="T9" fmla="*/ 0 h 14"/>
                  <a:gd name="T10" fmla="*/ 8 w 12"/>
                  <a:gd name="T11" fmla="*/ 2 h 14"/>
                  <a:gd name="T12" fmla="*/ 8 w 12"/>
                  <a:gd name="T13" fmla="*/ 2 h 14"/>
                  <a:gd name="T14" fmla="*/ 10 w 12"/>
                  <a:gd name="T15" fmla="*/ 2 h 14"/>
                  <a:gd name="T16" fmla="*/ 12 w 12"/>
                  <a:gd name="T17" fmla="*/ 4 h 14"/>
                  <a:gd name="T18" fmla="*/ 12 w 12"/>
                  <a:gd name="T19" fmla="*/ 8 h 14"/>
                  <a:gd name="T20" fmla="*/ 12 w 12"/>
                  <a:gd name="T21" fmla="*/ 8 h 14"/>
                  <a:gd name="T22" fmla="*/ 10 w 12"/>
                  <a:gd name="T23" fmla="*/ 12 h 14"/>
                  <a:gd name="T24" fmla="*/ 6 w 12"/>
                  <a:gd name="T25" fmla="*/ 14 h 14"/>
                  <a:gd name="T26" fmla="*/ 6 w 12"/>
                  <a:gd name="T27" fmla="*/ 14 h 14"/>
                  <a:gd name="T28" fmla="*/ 4 w 12"/>
                  <a:gd name="T29" fmla="*/ 8 h 14"/>
                  <a:gd name="T30" fmla="*/ 2 w 12"/>
                  <a:gd name="T31" fmla="*/ 6 h 14"/>
                  <a:gd name="T32" fmla="*/ 0 w 12"/>
                  <a:gd name="T33" fmla="*/ 6 h 14"/>
                  <a:gd name="T34" fmla="*/ 0 w 12"/>
                  <a:gd name="T35" fmla="*/ 6 h 14"/>
                  <a:gd name="T36" fmla="*/ 2 w 12"/>
                  <a:gd name="T37" fmla="*/ 2 h 14"/>
                  <a:gd name="T38" fmla="*/ 2 w 12"/>
                  <a:gd name="T3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4">
                    <a:moveTo>
                      <a:pt x="2" y="2"/>
                    </a:moveTo>
                    <a:lnTo>
                      <a:pt x="2" y="2"/>
                    </a:lnTo>
                    <a:lnTo>
                      <a:pt x="6" y="2"/>
                    </a:lnTo>
                    <a:lnTo>
                      <a:pt x="6" y="2"/>
                    </a:lnTo>
                    <a:lnTo>
                      <a:pt x="8" y="0"/>
                    </a:lnTo>
                    <a:lnTo>
                      <a:pt x="8" y="2"/>
                    </a:lnTo>
                    <a:lnTo>
                      <a:pt x="8" y="2"/>
                    </a:lnTo>
                    <a:lnTo>
                      <a:pt x="10" y="2"/>
                    </a:lnTo>
                    <a:lnTo>
                      <a:pt x="12" y="4"/>
                    </a:lnTo>
                    <a:lnTo>
                      <a:pt x="12" y="8"/>
                    </a:lnTo>
                    <a:lnTo>
                      <a:pt x="12" y="8"/>
                    </a:lnTo>
                    <a:lnTo>
                      <a:pt x="10" y="12"/>
                    </a:lnTo>
                    <a:lnTo>
                      <a:pt x="6" y="14"/>
                    </a:lnTo>
                    <a:lnTo>
                      <a:pt x="6" y="14"/>
                    </a:lnTo>
                    <a:lnTo>
                      <a:pt x="4" y="8"/>
                    </a:lnTo>
                    <a:lnTo>
                      <a:pt x="2" y="6"/>
                    </a:lnTo>
                    <a:lnTo>
                      <a:pt x="0" y="6"/>
                    </a:lnTo>
                    <a:lnTo>
                      <a:pt x="0" y="6"/>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4" name="Freeform 265">
                <a:extLst>
                  <a:ext uri="{FF2B5EF4-FFF2-40B4-BE49-F238E27FC236}">
                    <a16:creationId xmlns:a16="http://schemas.microsoft.com/office/drawing/2014/main" id="{43ED8A27-D0F5-988B-8C6B-F2256DA4CE6D}"/>
                  </a:ext>
                </a:extLst>
              </p:cNvPr>
              <p:cNvSpPr>
                <a:spLocks/>
              </p:cNvSpPr>
              <p:nvPr/>
            </p:nvSpPr>
            <p:spPr bwMode="auto">
              <a:xfrm>
                <a:off x="1558" y="2717"/>
                <a:ext cx="36" cy="88"/>
              </a:xfrm>
              <a:custGeom>
                <a:avLst/>
                <a:gdLst>
                  <a:gd name="T0" fmla="*/ 6 w 36"/>
                  <a:gd name="T1" fmla="*/ 0 h 88"/>
                  <a:gd name="T2" fmla="*/ 10 w 36"/>
                  <a:gd name="T3" fmla="*/ 2 h 88"/>
                  <a:gd name="T4" fmla="*/ 16 w 36"/>
                  <a:gd name="T5" fmla="*/ 14 h 88"/>
                  <a:gd name="T6" fmla="*/ 20 w 36"/>
                  <a:gd name="T7" fmla="*/ 14 h 88"/>
                  <a:gd name="T8" fmla="*/ 22 w 36"/>
                  <a:gd name="T9" fmla="*/ 12 h 88"/>
                  <a:gd name="T10" fmla="*/ 28 w 36"/>
                  <a:gd name="T11" fmla="*/ 14 h 88"/>
                  <a:gd name="T12" fmla="*/ 32 w 36"/>
                  <a:gd name="T13" fmla="*/ 16 h 88"/>
                  <a:gd name="T14" fmla="*/ 36 w 36"/>
                  <a:gd name="T15" fmla="*/ 20 h 88"/>
                  <a:gd name="T16" fmla="*/ 36 w 36"/>
                  <a:gd name="T17" fmla="*/ 24 h 88"/>
                  <a:gd name="T18" fmla="*/ 34 w 36"/>
                  <a:gd name="T19" fmla="*/ 28 h 88"/>
                  <a:gd name="T20" fmla="*/ 28 w 36"/>
                  <a:gd name="T21" fmla="*/ 30 h 88"/>
                  <a:gd name="T22" fmla="*/ 24 w 36"/>
                  <a:gd name="T23" fmla="*/ 32 h 88"/>
                  <a:gd name="T24" fmla="*/ 22 w 36"/>
                  <a:gd name="T25" fmla="*/ 48 h 88"/>
                  <a:gd name="T26" fmla="*/ 20 w 36"/>
                  <a:gd name="T27" fmla="*/ 54 h 88"/>
                  <a:gd name="T28" fmla="*/ 12 w 36"/>
                  <a:gd name="T29" fmla="*/ 54 h 88"/>
                  <a:gd name="T30" fmla="*/ 12 w 36"/>
                  <a:gd name="T31" fmla="*/ 56 h 88"/>
                  <a:gd name="T32" fmla="*/ 10 w 36"/>
                  <a:gd name="T33" fmla="*/ 56 h 88"/>
                  <a:gd name="T34" fmla="*/ 12 w 36"/>
                  <a:gd name="T35" fmla="*/ 54 h 88"/>
                  <a:gd name="T36" fmla="*/ 16 w 36"/>
                  <a:gd name="T37" fmla="*/ 56 h 88"/>
                  <a:gd name="T38" fmla="*/ 22 w 36"/>
                  <a:gd name="T39" fmla="*/ 54 h 88"/>
                  <a:gd name="T40" fmla="*/ 24 w 36"/>
                  <a:gd name="T41" fmla="*/ 52 h 88"/>
                  <a:gd name="T42" fmla="*/ 30 w 36"/>
                  <a:gd name="T43" fmla="*/ 54 h 88"/>
                  <a:gd name="T44" fmla="*/ 30 w 36"/>
                  <a:gd name="T45" fmla="*/ 60 h 88"/>
                  <a:gd name="T46" fmla="*/ 28 w 36"/>
                  <a:gd name="T47" fmla="*/ 72 h 88"/>
                  <a:gd name="T48" fmla="*/ 28 w 36"/>
                  <a:gd name="T49" fmla="*/ 86 h 88"/>
                  <a:gd name="T50" fmla="*/ 26 w 36"/>
                  <a:gd name="T51" fmla="*/ 88 h 88"/>
                  <a:gd name="T52" fmla="*/ 24 w 36"/>
                  <a:gd name="T53" fmla="*/ 88 h 88"/>
                  <a:gd name="T54" fmla="*/ 14 w 36"/>
                  <a:gd name="T55" fmla="*/ 82 h 88"/>
                  <a:gd name="T56" fmla="*/ 10 w 36"/>
                  <a:gd name="T57" fmla="*/ 76 h 88"/>
                  <a:gd name="T58" fmla="*/ 6 w 36"/>
                  <a:gd name="T59" fmla="*/ 72 h 88"/>
                  <a:gd name="T60" fmla="*/ 2 w 36"/>
                  <a:gd name="T61" fmla="*/ 62 h 88"/>
                  <a:gd name="T62" fmla="*/ 0 w 36"/>
                  <a:gd name="T63" fmla="*/ 52 h 88"/>
                  <a:gd name="T64" fmla="*/ 2 w 36"/>
                  <a:gd name="T65" fmla="*/ 44 h 88"/>
                  <a:gd name="T66" fmla="*/ 2 w 36"/>
                  <a:gd name="T67" fmla="*/ 36 h 88"/>
                  <a:gd name="T68" fmla="*/ 4 w 36"/>
                  <a:gd name="T69" fmla="*/ 30 h 88"/>
                  <a:gd name="T70" fmla="*/ 10 w 36"/>
                  <a:gd name="T71" fmla="*/ 32 h 88"/>
                  <a:gd name="T72" fmla="*/ 12 w 36"/>
                  <a:gd name="T73" fmla="*/ 34 h 88"/>
                  <a:gd name="T74" fmla="*/ 14 w 36"/>
                  <a:gd name="T75" fmla="*/ 30 h 88"/>
                  <a:gd name="T76" fmla="*/ 16 w 36"/>
                  <a:gd name="T77" fmla="*/ 26 h 88"/>
                  <a:gd name="T78" fmla="*/ 14 w 36"/>
                  <a:gd name="T79" fmla="*/ 22 h 88"/>
                  <a:gd name="T80" fmla="*/ 6 w 36"/>
                  <a:gd name="T81" fmla="*/ 10 h 88"/>
                  <a:gd name="T82" fmla="*/ 2 w 36"/>
                  <a:gd name="T83" fmla="*/ 6 h 88"/>
                  <a:gd name="T84" fmla="*/ 2 w 36"/>
                  <a:gd name="T85" fmla="*/ 0 h 88"/>
                  <a:gd name="T86" fmla="*/ 6 w 36"/>
                  <a:gd name="T8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88">
                    <a:moveTo>
                      <a:pt x="6" y="0"/>
                    </a:moveTo>
                    <a:lnTo>
                      <a:pt x="6" y="0"/>
                    </a:lnTo>
                    <a:lnTo>
                      <a:pt x="8" y="0"/>
                    </a:lnTo>
                    <a:lnTo>
                      <a:pt x="10" y="2"/>
                    </a:lnTo>
                    <a:lnTo>
                      <a:pt x="14" y="8"/>
                    </a:lnTo>
                    <a:lnTo>
                      <a:pt x="16" y="14"/>
                    </a:lnTo>
                    <a:lnTo>
                      <a:pt x="18" y="14"/>
                    </a:lnTo>
                    <a:lnTo>
                      <a:pt x="20" y="14"/>
                    </a:lnTo>
                    <a:lnTo>
                      <a:pt x="20" y="14"/>
                    </a:lnTo>
                    <a:lnTo>
                      <a:pt x="22" y="12"/>
                    </a:lnTo>
                    <a:lnTo>
                      <a:pt x="24" y="12"/>
                    </a:lnTo>
                    <a:lnTo>
                      <a:pt x="28" y="14"/>
                    </a:lnTo>
                    <a:lnTo>
                      <a:pt x="28" y="14"/>
                    </a:lnTo>
                    <a:lnTo>
                      <a:pt x="32" y="16"/>
                    </a:lnTo>
                    <a:lnTo>
                      <a:pt x="34" y="18"/>
                    </a:lnTo>
                    <a:lnTo>
                      <a:pt x="36" y="20"/>
                    </a:lnTo>
                    <a:lnTo>
                      <a:pt x="36" y="20"/>
                    </a:lnTo>
                    <a:lnTo>
                      <a:pt x="36" y="24"/>
                    </a:lnTo>
                    <a:lnTo>
                      <a:pt x="36" y="24"/>
                    </a:lnTo>
                    <a:lnTo>
                      <a:pt x="34" y="28"/>
                    </a:lnTo>
                    <a:lnTo>
                      <a:pt x="32" y="30"/>
                    </a:lnTo>
                    <a:lnTo>
                      <a:pt x="28" y="30"/>
                    </a:lnTo>
                    <a:lnTo>
                      <a:pt x="28" y="30"/>
                    </a:lnTo>
                    <a:lnTo>
                      <a:pt x="24" y="32"/>
                    </a:lnTo>
                    <a:lnTo>
                      <a:pt x="22" y="36"/>
                    </a:lnTo>
                    <a:lnTo>
                      <a:pt x="22" y="48"/>
                    </a:lnTo>
                    <a:lnTo>
                      <a:pt x="22" y="48"/>
                    </a:lnTo>
                    <a:lnTo>
                      <a:pt x="20" y="54"/>
                    </a:lnTo>
                    <a:lnTo>
                      <a:pt x="18" y="54"/>
                    </a:lnTo>
                    <a:lnTo>
                      <a:pt x="12" y="54"/>
                    </a:lnTo>
                    <a:lnTo>
                      <a:pt x="12" y="54"/>
                    </a:lnTo>
                    <a:lnTo>
                      <a:pt x="12" y="56"/>
                    </a:lnTo>
                    <a:lnTo>
                      <a:pt x="10" y="56"/>
                    </a:lnTo>
                    <a:lnTo>
                      <a:pt x="10" y="56"/>
                    </a:lnTo>
                    <a:lnTo>
                      <a:pt x="12" y="56"/>
                    </a:lnTo>
                    <a:lnTo>
                      <a:pt x="12" y="54"/>
                    </a:lnTo>
                    <a:lnTo>
                      <a:pt x="12" y="54"/>
                    </a:lnTo>
                    <a:lnTo>
                      <a:pt x="16" y="56"/>
                    </a:lnTo>
                    <a:lnTo>
                      <a:pt x="18" y="56"/>
                    </a:lnTo>
                    <a:lnTo>
                      <a:pt x="22" y="54"/>
                    </a:lnTo>
                    <a:lnTo>
                      <a:pt x="22" y="54"/>
                    </a:lnTo>
                    <a:lnTo>
                      <a:pt x="24" y="52"/>
                    </a:lnTo>
                    <a:lnTo>
                      <a:pt x="28" y="50"/>
                    </a:lnTo>
                    <a:lnTo>
                      <a:pt x="30" y="54"/>
                    </a:lnTo>
                    <a:lnTo>
                      <a:pt x="30" y="60"/>
                    </a:lnTo>
                    <a:lnTo>
                      <a:pt x="30" y="60"/>
                    </a:lnTo>
                    <a:lnTo>
                      <a:pt x="28" y="66"/>
                    </a:lnTo>
                    <a:lnTo>
                      <a:pt x="28" y="72"/>
                    </a:lnTo>
                    <a:lnTo>
                      <a:pt x="28" y="80"/>
                    </a:lnTo>
                    <a:lnTo>
                      <a:pt x="28" y="86"/>
                    </a:lnTo>
                    <a:lnTo>
                      <a:pt x="28" y="86"/>
                    </a:lnTo>
                    <a:lnTo>
                      <a:pt x="26" y="88"/>
                    </a:lnTo>
                    <a:lnTo>
                      <a:pt x="24" y="88"/>
                    </a:lnTo>
                    <a:lnTo>
                      <a:pt x="24" y="88"/>
                    </a:lnTo>
                    <a:lnTo>
                      <a:pt x="16" y="84"/>
                    </a:lnTo>
                    <a:lnTo>
                      <a:pt x="14" y="82"/>
                    </a:lnTo>
                    <a:lnTo>
                      <a:pt x="10" y="76"/>
                    </a:lnTo>
                    <a:lnTo>
                      <a:pt x="10" y="76"/>
                    </a:lnTo>
                    <a:lnTo>
                      <a:pt x="10" y="76"/>
                    </a:lnTo>
                    <a:lnTo>
                      <a:pt x="6" y="72"/>
                    </a:lnTo>
                    <a:lnTo>
                      <a:pt x="4" y="68"/>
                    </a:lnTo>
                    <a:lnTo>
                      <a:pt x="2" y="62"/>
                    </a:lnTo>
                    <a:lnTo>
                      <a:pt x="2" y="62"/>
                    </a:lnTo>
                    <a:lnTo>
                      <a:pt x="0" y="52"/>
                    </a:lnTo>
                    <a:lnTo>
                      <a:pt x="0" y="48"/>
                    </a:lnTo>
                    <a:lnTo>
                      <a:pt x="2" y="44"/>
                    </a:lnTo>
                    <a:lnTo>
                      <a:pt x="2" y="44"/>
                    </a:lnTo>
                    <a:lnTo>
                      <a:pt x="2" y="36"/>
                    </a:lnTo>
                    <a:lnTo>
                      <a:pt x="4" y="30"/>
                    </a:lnTo>
                    <a:lnTo>
                      <a:pt x="4" y="30"/>
                    </a:lnTo>
                    <a:lnTo>
                      <a:pt x="8" y="30"/>
                    </a:lnTo>
                    <a:lnTo>
                      <a:pt x="10" y="32"/>
                    </a:lnTo>
                    <a:lnTo>
                      <a:pt x="10" y="32"/>
                    </a:lnTo>
                    <a:lnTo>
                      <a:pt x="12" y="34"/>
                    </a:lnTo>
                    <a:lnTo>
                      <a:pt x="14" y="30"/>
                    </a:lnTo>
                    <a:lnTo>
                      <a:pt x="14" y="30"/>
                    </a:lnTo>
                    <a:lnTo>
                      <a:pt x="16" y="26"/>
                    </a:lnTo>
                    <a:lnTo>
                      <a:pt x="16" y="26"/>
                    </a:lnTo>
                    <a:lnTo>
                      <a:pt x="14" y="22"/>
                    </a:lnTo>
                    <a:lnTo>
                      <a:pt x="14" y="22"/>
                    </a:lnTo>
                    <a:lnTo>
                      <a:pt x="10" y="16"/>
                    </a:lnTo>
                    <a:lnTo>
                      <a:pt x="6" y="10"/>
                    </a:lnTo>
                    <a:lnTo>
                      <a:pt x="6" y="10"/>
                    </a:lnTo>
                    <a:lnTo>
                      <a:pt x="2" y="6"/>
                    </a:lnTo>
                    <a:lnTo>
                      <a:pt x="2" y="0"/>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5" name="Freeform 266">
                <a:extLst>
                  <a:ext uri="{FF2B5EF4-FFF2-40B4-BE49-F238E27FC236}">
                    <a16:creationId xmlns:a16="http://schemas.microsoft.com/office/drawing/2014/main" id="{B1AA3A16-DB6C-07F7-BEF7-E3147C64AF08}"/>
                  </a:ext>
                </a:extLst>
              </p:cNvPr>
              <p:cNvSpPr>
                <a:spLocks/>
              </p:cNvSpPr>
              <p:nvPr/>
            </p:nvSpPr>
            <p:spPr bwMode="auto">
              <a:xfrm>
                <a:off x="1536" y="2719"/>
                <a:ext cx="6" cy="12"/>
              </a:xfrm>
              <a:custGeom>
                <a:avLst/>
                <a:gdLst>
                  <a:gd name="T0" fmla="*/ 0 w 6"/>
                  <a:gd name="T1" fmla="*/ 12 h 12"/>
                  <a:gd name="T2" fmla="*/ 0 w 6"/>
                  <a:gd name="T3" fmla="*/ 12 h 12"/>
                  <a:gd name="T4" fmla="*/ 2 w 6"/>
                  <a:gd name="T5" fmla="*/ 4 h 12"/>
                  <a:gd name="T6" fmla="*/ 4 w 6"/>
                  <a:gd name="T7" fmla="*/ 2 h 12"/>
                  <a:gd name="T8" fmla="*/ 6 w 6"/>
                  <a:gd name="T9" fmla="*/ 0 h 12"/>
                  <a:gd name="T10" fmla="*/ 6 w 6"/>
                  <a:gd name="T11" fmla="*/ 0 h 12"/>
                  <a:gd name="T12" fmla="*/ 6 w 6"/>
                  <a:gd name="T13" fmla="*/ 8 h 12"/>
                  <a:gd name="T14" fmla="*/ 4 w 6"/>
                  <a:gd name="T15" fmla="*/ 12 h 12"/>
                  <a:gd name="T16" fmla="*/ 0 w 6"/>
                  <a:gd name="T17" fmla="*/ 12 h 12"/>
                  <a:gd name="T18" fmla="*/ 0 w 6"/>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0" y="12"/>
                    </a:moveTo>
                    <a:lnTo>
                      <a:pt x="0" y="12"/>
                    </a:lnTo>
                    <a:lnTo>
                      <a:pt x="2" y="4"/>
                    </a:lnTo>
                    <a:lnTo>
                      <a:pt x="4" y="2"/>
                    </a:lnTo>
                    <a:lnTo>
                      <a:pt x="6" y="0"/>
                    </a:lnTo>
                    <a:lnTo>
                      <a:pt x="6" y="0"/>
                    </a:lnTo>
                    <a:lnTo>
                      <a:pt x="6" y="8"/>
                    </a:lnTo>
                    <a:lnTo>
                      <a:pt x="4"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6" name="Freeform 267">
                <a:extLst>
                  <a:ext uri="{FF2B5EF4-FFF2-40B4-BE49-F238E27FC236}">
                    <a16:creationId xmlns:a16="http://schemas.microsoft.com/office/drawing/2014/main" id="{19FFD020-40F9-99DD-ABF2-15A00325DD48}"/>
                  </a:ext>
                </a:extLst>
              </p:cNvPr>
              <p:cNvSpPr>
                <a:spLocks/>
              </p:cNvSpPr>
              <p:nvPr/>
            </p:nvSpPr>
            <p:spPr bwMode="auto">
              <a:xfrm>
                <a:off x="2736" y="2831"/>
                <a:ext cx="58" cy="30"/>
              </a:xfrm>
              <a:custGeom>
                <a:avLst/>
                <a:gdLst>
                  <a:gd name="T0" fmla="*/ 56 w 58"/>
                  <a:gd name="T1" fmla="*/ 24 h 30"/>
                  <a:gd name="T2" fmla="*/ 56 w 58"/>
                  <a:gd name="T3" fmla="*/ 24 h 30"/>
                  <a:gd name="T4" fmla="*/ 54 w 58"/>
                  <a:gd name="T5" fmla="*/ 24 h 30"/>
                  <a:gd name="T6" fmla="*/ 54 w 58"/>
                  <a:gd name="T7" fmla="*/ 24 h 30"/>
                  <a:gd name="T8" fmla="*/ 52 w 58"/>
                  <a:gd name="T9" fmla="*/ 22 h 30"/>
                  <a:gd name="T10" fmla="*/ 50 w 58"/>
                  <a:gd name="T11" fmla="*/ 24 h 30"/>
                  <a:gd name="T12" fmla="*/ 50 w 58"/>
                  <a:gd name="T13" fmla="*/ 24 h 30"/>
                  <a:gd name="T14" fmla="*/ 48 w 58"/>
                  <a:gd name="T15" fmla="*/ 28 h 30"/>
                  <a:gd name="T16" fmla="*/ 44 w 58"/>
                  <a:gd name="T17" fmla="*/ 30 h 30"/>
                  <a:gd name="T18" fmla="*/ 38 w 58"/>
                  <a:gd name="T19" fmla="*/ 24 h 30"/>
                  <a:gd name="T20" fmla="*/ 38 w 58"/>
                  <a:gd name="T21" fmla="*/ 24 h 30"/>
                  <a:gd name="T22" fmla="*/ 34 w 58"/>
                  <a:gd name="T23" fmla="*/ 24 h 30"/>
                  <a:gd name="T24" fmla="*/ 30 w 58"/>
                  <a:gd name="T25" fmla="*/ 26 h 30"/>
                  <a:gd name="T26" fmla="*/ 26 w 58"/>
                  <a:gd name="T27" fmla="*/ 28 h 30"/>
                  <a:gd name="T28" fmla="*/ 22 w 58"/>
                  <a:gd name="T29" fmla="*/ 28 h 30"/>
                  <a:gd name="T30" fmla="*/ 22 w 58"/>
                  <a:gd name="T31" fmla="*/ 28 h 30"/>
                  <a:gd name="T32" fmla="*/ 20 w 58"/>
                  <a:gd name="T33" fmla="*/ 28 h 30"/>
                  <a:gd name="T34" fmla="*/ 20 w 58"/>
                  <a:gd name="T35" fmla="*/ 24 h 30"/>
                  <a:gd name="T36" fmla="*/ 20 w 58"/>
                  <a:gd name="T37" fmla="*/ 24 h 30"/>
                  <a:gd name="T38" fmla="*/ 20 w 58"/>
                  <a:gd name="T39" fmla="*/ 24 h 30"/>
                  <a:gd name="T40" fmla="*/ 18 w 58"/>
                  <a:gd name="T41" fmla="*/ 22 h 30"/>
                  <a:gd name="T42" fmla="*/ 16 w 58"/>
                  <a:gd name="T43" fmla="*/ 22 h 30"/>
                  <a:gd name="T44" fmla="*/ 12 w 58"/>
                  <a:gd name="T45" fmla="*/ 26 h 30"/>
                  <a:gd name="T46" fmla="*/ 12 w 58"/>
                  <a:gd name="T47" fmla="*/ 26 h 30"/>
                  <a:gd name="T48" fmla="*/ 6 w 58"/>
                  <a:gd name="T49" fmla="*/ 24 h 30"/>
                  <a:gd name="T50" fmla="*/ 2 w 58"/>
                  <a:gd name="T51" fmla="*/ 20 h 30"/>
                  <a:gd name="T52" fmla="*/ 0 w 58"/>
                  <a:gd name="T53" fmla="*/ 14 h 30"/>
                  <a:gd name="T54" fmla="*/ 0 w 58"/>
                  <a:gd name="T55" fmla="*/ 14 h 30"/>
                  <a:gd name="T56" fmla="*/ 4 w 58"/>
                  <a:gd name="T57" fmla="*/ 8 h 30"/>
                  <a:gd name="T58" fmla="*/ 8 w 58"/>
                  <a:gd name="T59" fmla="*/ 6 h 30"/>
                  <a:gd name="T60" fmla="*/ 12 w 58"/>
                  <a:gd name="T61" fmla="*/ 4 h 30"/>
                  <a:gd name="T62" fmla="*/ 14 w 58"/>
                  <a:gd name="T63" fmla="*/ 0 h 30"/>
                  <a:gd name="T64" fmla="*/ 14 w 58"/>
                  <a:gd name="T65" fmla="*/ 0 h 30"/>
                  <a:gd name="T66" fmla="*/ 20 w 58"/>
                  <a:gd name="T67" fmla="*/ 6 h 30"/>
                  <a:gd name="T68" fmla="*/ 24 w 58"/>
                  <a:gd name="T69" fmla="*/ 8 h 30"/>
                  <a:gd name="T70" fmla="*/ 30 w 58"/>
                  <a:gd name="T71" fmla="*/ 8 h 30"/>
                  <a:gd name="T72" fmla="*/ 34 w 58"/>
                  <a:gd name="T73" fmla="*/ 4 h 30"/>
                  <a:gd name="T74" fmla="*/ 34 w 58"/>
                  <a:gd name="T75" fmla="*/ 4 h 30"/>
                  <a:gd name="T76" fmla="*/ 34 w 58"/>
                  <a:gd name="T77" fmla="*/ 2 h 30"/>
                  <a:gd name="T78" fmla="*/ 34 w 58"/>
                  <a:gd name="T79" fmla="*/ 4 h 30"/>
                  <a:gd name="T80" fmla="*/ 34 w 58"/>
                  <a:gd name="T81" fmla="*/ 4 h 30"/>
                  <a:gd name="T82" fmla="*/ 40 w 58"/>
                  <a:gd name="T83" fmla="*/ 6 h 30"/>
                  <a:gd name="T84" fmla="*/ 44 w 58"/>
                  <a:gd name="T85" fmla="*/ 6 h 30"/>
                  <a:gd name="T86" fmla="*/ 48 w 58"/>
                  <a:gd name="T87" fmla="*/ 6 h 30"/>
                  <a:gd name="T88" fmla="*/ 52 w 58"/>
                  <a:gd name="T89" fmla="*/ 10 h 30"/>
                  <a:gd name="T90" fmla="*/ 52 w 58"/>
                  <a:gd name="T91" fmla="*/ 10 h 30"/>
                  <a:gd name="T92" fmla="*/ 56 w 58"/>
                  <a:gd name="T93" fmla="*/ 16 h 30"/>
                  <a:gd name="T94" fmla="*/ 56 w 58"/>
                  <a:gd name="T95" fmla="*/ 20 h 30"/>
                  <a:gd name="T96" fmla="*/ 58 w 58"/>
                  <a:gd name="T97" fmla="*/ 24 h 30"/>
                  <a:gd name="T98" fmla="*/ 58 w 58"/>
                  <a:gd name="T99" fmla="*/ 24 h 30"/>
                  <a:gd name="T100" fmla="*/ 56 w 58"/>
                  <a:gd name="T101" fmla="*/ 26 h 30"/>
                  <a:gd name="T102" fmla="*/ 56 w 58"/>
                  <a:gd name="T103" fmla="*/ 24 h 30"/>
                  <a:gd name="T104" fmla="*/ 56 w 58"/>
                  <a:gd name="T105"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30">
                    <a:moveTo>
                      <a:pt x="56" y="24"/>
                    </a:moveTo>
                    <a:lnTo>
                      <a:pt x="56" y="24"/>
                    </a:lnTo>
                    <a:lnTo>
                      <a:pt x="54" y="24"/>
                    </a:lnTo>
                    <a:lnTo>
                      <a:pt x="54" y="24"/>
                    </a:lnTo>
                    <a:lnTo>
                      <a:pt x="52" y="22"/>
                    </a:lnTo>
                    <a:lnTo>
                      <a:pt x="50" y="24"/>
                    </a:lnTo>
                    <a:lnTo>
                      <a:pt x="50" y="24"/>
                    </a:lnTo>
                    <a:lnTo>
                      <a:pt x="48" y="28"/>
                    </a:lnTo>
                    <a:lnTo>
                      <a:pt x="44" y="30"/>
                    </a:lnTo>
                    <a:lnTo>
                      <a:pt x="38" y="24"/>
                    </a:lnTo>
                    <a:lnTo>
                      <a:pt x="38" y="24"/>
                    </a:lnTo>
                    <a:lnTo>
                      <a:pt x="34" y="24"/>
                    </a:lnTo>
                    <a:lnTo>
                      <a:pt x="30" y="26"/>
                    </a:lnTo>
                    <a:lnTo>
                      <a:pt x="26" y="28"/>
                    </a:lnTo>
                    <a:lnTo>
                      <a:pt x="22" y="28"/>
                    </a:lnTo>
                    <a:lnTo>
                      <a:pt x="22" y="28"/>
                    </a:lnTo>
                    <a:lnTo>
                      <a:pt x="20" y="28"/>
                    </a:lnTo>
                    <a:lnTo>
                      <a:pt x="20" y="24"/>
                    </a:lnTo>
                    <a:lnTo>
                      <a:pt x="20" y="24"/>
                    </a:lnTo>
                    <a:lnTo>
                      <a:pt x="20" y="24"/>
                    </a:lnTo>
                    <a:lnTo>
                      <a:pt x="18" y="22"/>
                    </a:lnTo>
                    <a:lnTo>
                      <a:pt x="16" y="22"/>
                    </a:lnTo>
                    <a:lnTo>
                      <a:pt x="12" y="26"/>
                    </a:lnTo>
                    <a:lnTo>
                      <a:pt x="12" y="26"/>
                    </a:lnTo>
                    <a:lnTo>
                      <a:pt x="6" y="24"/>
                    </a:lnTo>
                    <a:lnTo>
                      <a:pt x="2" y="20"/>
                    </a:lnTo>
                    <a:lnTo>
                      <a:pt x="0" y="14"/>
                    </a:lnTo>
                    <a:lnTo>
                      <a:pt x="0" y="14"/>
                    </a:lnTo>
                    <a:lnTo>
                      <a:pt x="4" y="8"/>
                    </a:lnTo>
                    <a:lnTo>
                      <a:pt x="8" y="6"/>
                    </a:lnTo>
                    <a:lnTo>
                      <a:pt x="12" y="4"/>
                    </a:lnTo>
                    <a:lnTo>
                      <a:pt x="14" y="0"/>
                    </a:lnTo>
                    <a:lnTo>
                      <a:pt x="14" y="0"/>
                    </a:lnTo>
                    <a:lnTo>
                      <a:pt x="20" y="6"/>
                    </a:lnTo>
                    <a:lnTo>
                      <a:pt x="24" y="8"/>
                    </a:lnTo>
                    <a:lnTo>
                      <a:pt x="30" y="8"/>
                    </a:lnTo>
                    <a:lnTo>
                      <a:pt x="34" y="4"/>
                    </a:lnTo>
                    <a:lnTo>
                      <a:pt x="34" y="4"/>
                    </a:lnTo>
                    <a:lnTo>
                      <a:pt x="34" y="2"/>
                    </a:lnTo>
                    <a:lnTo>
                      <a:pt x="34" y="4"/>
                    </a:lnTo>
                    <a:lnTo>
                      <a:pt x="34" y="4"/>
                    </a:lnTo>
                    <a:lnTo>
                      <a:pt x="40" y="6"/>
                    </a:lnTo>
                    <a:lnTo>
                      <a:pt x="44" y="6"/>
                    </a:lnTo>
                    <a:lnTo>
                      <a:pt x="48" y="6"/>
                    </a:lnTo>
                    <a:lnTo>
                      <a:pt x="52" y="10"/>
                    </a:lnTo>
                    <a:lnTo>
                      <a:pt x="52" y="10"/>
                    </a:lnTo>
                    <a:lnTo>
                      <a:pt x="56" y="16"/>
                    </a:lnTo>
                    <a:lnTo>
                      <a:pt x="56" y="20"/>
                    </a:lnTo>
                    <a:lnTo>
                      <a:pt x="58" y="24"/>
                    </a:lnTo>
                    <a:lnTo>
                      <a:pt x="58" y="24"/>
                    </a:lnTo>
                    <a:lnTo>
                      <a:pt x="56" y="26"/>
                    </a:lnTo>
                    <a:lnTo>
                      <a:pt x="56" y="24"/>
                    </a:lnTo>
                    <a:lnTo>
                      <a:pt x="5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7" name="Freeform 268">
                <a:extLst>
                  <a:ext uri="{FF2B5EF4-FFF2-40B4-BE49-F238E27FC236}">
                    <a16:creationId xmlns:a16="http://schemas.microsoft.com/office/drawing/2014/main" id="{11FDBD06-85D2-E98B-A310-C7CCD4D87CD7}"/>
                  </a:ext>
                </a:extLst>
              </p:cNvPr>
              <p:cNvSpPr>
                <a:spLocks/>
              </p:cNvSpPr>
              <p:nvPr/>
            </p:nvSpPr>
            <p:spPr bwMode="auto">
              <a:xfrm>
                <a:off x="2794" y="2841"/>
                <a:ext cx="30" cy="30"/>
              </a:xfrm>
              <a:custGeom>
                <a:avLst/>
                <a:gdLst>
                  <a:gd name="T0" fmla="*/ 30 w 30"/>
                  <a:gd name="T1" fmla="*/ 12 h 30"/>
                  <a:gd name="T2" fmla="*/ 30 w 30"/>
                  <a:gd name="T3" fmla="*/ 12 h 30"/>
                  <a:gd name="T4" fmla="*/ 28 w 30"/>
                  <a:gd name="T5" fmla="*/ 12 h 30"/>
                  <a:gd name="T6" fmla="*/ 28 w 30"/>
                  <a:gd name="T7" fmla="*/ 12 h 30"/>
                  <a:gd name="T8" fmla="*/ 26 w 30"/>
                  <a:gd name="T9" fmla="*/ 18 h 30"/>
                  <a:gd name="T10" fmla="*/ 26 w 30"/>
                  <a:gd name="T11" fmla="*/ 24 h 30"/>
                  <a:gd name="T12" fmla="*/ 24 w 30"/>
                  <a:gd name="T13" fmla="*/ 30 h 30"/>
                  <a:gd name="T14" fmla="*/ 24 w 30"/>
                  <a:gd name="T15" fmla="*/ 30 h 30"/>
                  <a:gd name="T16" fmla="*/ 20 w 30"/>
                  <a:gd name="T17" fmla="*/ 24 h 30"/>
                  <a:gd name="T18" fmla="*/ 18 w 30"/>
                  <a:gd name="T19" fmla="*/ 22 h 30"/>
                  <a:gd name="T20" fmla="*/ 16 w 30"/>
                  <a:gd name="T21" fmla="*/ 24 h 30"/>
                  <a:gd name="T22" fmla="*/ 16 w 30"/>
                  <a:gd name="T23" fmla="*/ 24 h 30"/>
                  <a:gd name="T24" fmla="*/ 12 w 30"/>
                  <a:gd name="T25" fmla="*/ 28 h 30"/>
                  <a:gd name="T26" fmla="*/ 8 w 30"/>
                  <a:gd name="T27" fmla="*/ 28 h 30"/>
                  <a:gd name="T28" fmla="*/ 4 w 30"/>
                  <a:gd name="T29" fmla="*/ 26 h 30"/>
                  <a:gd name="T30" fmla="*/ 0 w 30"/>
                  <a:gd name="T31" fmla="*/ 22 h 30"/>
                  <a:gd name="T32" fmla="*/ 0 w 30"/>
                  <a:gd name="T33" fmla="*/ 22 h 30"/>
                  <a:gd name="T34" fmla="*/ 2 w 30"/>
                  <a:gd name="T35" fmla="*/ 16 h 30"/>
                  <a:gd name="T36" fmla="*/ 4 w 30"/>
                  <a:gd name="T37" fmla="*/ 12 h 30"/>
                  <a:gd name="T38" fmla="*/ 4 w 30"/>
                  <a:gd name="T39" fmla="*/ 12 h 30"/>
                  <a:gd name="T40" fmla="*/ 10 w 30"/>
                  <a:gd name="T41" fmla="*/ 10 h 30"/>
                  <a:gd name="T42" fmla="*/ 14 w 30"/>
                  <a:gd name="T43" fmla="*/ 8 h 30"/>
                  <a:gd name="T44" fmla="*/ 20 w 30"/>
                  <a:gd name="T45" fmla="*/ 8 h 30"/>
                  <a:gd name="T46" fmla="*/ 24 w 30"/>
                  <a:gd name="T47" fmla="*/ 2 h 30"/>
                  <a:gd name="T48" fmla="*/ 24 w 30"/>
                  <a:gd name="T49" fmla="*/ 2 h 30"/>
                  <a:gd name="T50" fmla="*/ 26 w 30"/>
                  <a:gd name="T51" fmla="*/ 0 h 30"/>
                  <a:gd name="T52" fmla="*/ 28 w 30"/>
                  <a:gd name="T53" fmla="*/ 0 h 30"/>
                  <a:gd name="T54" fmla="*/ 30 w 30"/>
                  <a:gd name="T55" fmla="*/ 6 h 30"/>
                  <a:gd name="T56" fmla="*/ 30 w 30"/>
                  <a:gd name="T57" fmla="*/ 6 h 30"/>
                  <a:gd name="T58" fmla="*/ 30 w 30"/>
                  <a:gd name="T59" fmla="*/ 12 h 30"/>
                  <a:gd name="T60" fmla="*/ 30 w 30"/>
                  <a:gd name="T6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0">
                    <a:moveTo>
                      <a:pt x="30" y="12"/>
                    </a:moveTo>
                    <a:lnTo>
                      <a:pt x="30" y="12"/>
                    </a:lnTo>
                    <a:lnTo>
                      <a:pt x="28" y="12"/>
                    </a:lnTo>
                    <a:lnTo>
                      <a:pt x="28" y="12"/>
                    </a:lnTo>
                    <a:lnTo>
                      <a:pt x="26" y="18"/>
                    </a:lnTo>
                    <a:lnTo>
                      <a:pt x="26" y="24"/>
                    </a:lnTo>
                    <a:lnTo>
                      <a:pt x="24" y="30"/>
                    </a:lnTo>
                    <a:lnTo>
                      <a:pt x="24" y="30"/>
                    </a:lnTo>
                    <a:lnTo>
                      <a:pt x="20" y="24"/>
                    </a:lnTo>
                    <a:lnTo>
                      <a:pt x="18" y="22"/>
                    </a:lnTo>
                    <a:lnTo>
                      <a:pt x="16" y="24"/>
                    </a:lnTo>
                    <a:lnTo>
                      <a:pt x="16" y="24"/>
                    </a:lnTo>
                    <a:lnTo>
                      <a:pt x="12" y="28"/>
                    </a:lnTo>
                    <a:lnTo>
                      <a:pt x="8" y="28"/>
                    </a:lnTo>
                    <a:lnTo>
                      <a:pt x="4" y="26"/>
                    </a:lnTo>
                    <a:lnTo>
                      <a:pt x="0" y="22"/>
                    </a:lnTo>
                    <a:lnTo>
                      <a:pt x="0" y="22"/>
                    </a:lnTo>
                    <a:lnTo>
                      <a:pt x="2" y="16"/>
                    </a:lnTo>
                    <a:lnTo>
                      <a:pt x="4" y="12"/>
                    </a:lnTo>
                    <a:lnTo>
                      <a:pt x="4" y="12"/>
                    </a:lnTo>
                    <a:lnTo>
                      <a:pt x="10" y="10"/>
                    </a:lnTo>
                    <a:lnTo>
                      <a:pt x="14" y="8"/>
                    </a:lnTo>
                    <a:lnTo>
                      <a:pt x="20" y="8"/>
                    </a:lnTo>
                    <a:lnTo>
                      <a:pt x="24" y="2"/>
                    </a:lnTo>
                    <a:lnTo>
                      <a:pt x="24" y="2"/>
                    </a:lnTo>
                    <a:lnTo>
                      <a:pt x="26" y="0"/>
                    </a:lnTo>
                    <a:lnTo>
                      <a:pt x="28" y="0"/>
                    </a:lnTo>
                    <a:lnTo>
                      <a:pt x="30" y="6"/>
                    </a:lnTo>
                    <a:lnTo>
                      <a:pt x="30" y="6"/>
                    </a:lnTo>
                    <a:lnTo>
                      <a:pt x="30" y="12"/>
                    </a:lnTo>
                    <a:lnTo>
                      <a:pt x="3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8" name="Freeform 269">
                <a:extLst>
                  <a:ext uri="{FF2B5EF4-FFF2-40B4-BE49-F238E27FC236}">
                    <a16:creationId xmlns:a16="http://schemas.microsoft.com/office/drawing/2014/main" id="{DD067E5B-0FA5-2140-3AEC-7164F78E3BA5}"/>
                  </a:ext>
                </a:extLst>
              </p:cNvPr>
              <p:cNvSpPr>
                <a:spLocks/>
              </p:cNvSpPr>
              <p:nvPr/>
            </p:nvSpPr>
            <p:spPr bwMode="auto">
              <a:xfrm>
                <a:off x="2792" y="2851"/>
                <a:ext cx="6" cy="12"/>
              </a:xfrm>
              <a:custGeom>
                <a:avLst/>
                <a:gdLst>
                  <a:gd name="T0" fmla="*/ 6 w 6"/>
                  <a:gd name="T1" fmla="*/ 4 h 12"/>
                  <a:gd name="T2" fmla="*/ 6 w 6"/>
                  <a:gd name="T3" fmla="*/ 4 h 12"/>
                  <a:gd name="T4" fmla="*/ 4 w 6"/>
                  <a:gd name="T5" fmla="*/ 10 h 12"/>
                  <a:gd name="T6" fmla="*/ 4 w 6"/>
                  <a:gd name="T7" fmla="*/ 12 h 12"/>
                  <a:gd name="T8" fmla="*/ 2 w 6"/>
                  <a:gd name="T9" fmla="*/ 12 h 12"/>
                  <a:gd name="T10" fmla="*/ 2 w 6"/>
                  <a:gd name="T11" fmla="*/ 12 h 12"/>
                  <a:gd name="T12" fmla="*/ 0 w 6"/>
                  <a:gd name="T13" fmla="*/ 10 h 12"/>
                  <a:gd name="T14" fmla="*/ 0 w 6"/>
                  <a:gd name="T15" fmla="*/ 4 h 12"/>
                  <a:gd name="T16" fmla="*/ 0 w 6"/>
                  <a:gd name="T17" fmla="*/ 4 h 12"/>
                  <a:gd name="T18" fmla="*/ 0 w 6"/>
                  <a:gd name="T19" fmla="*/ 4 h 12"/>
                  <a:gd name="T20" fmla="*/ 0 w 6"/>
                  <a:gd name="T21" fmla="*/ 4 h 12"/>
                  <a:gd name="T22" fmla="*/ 4 w 6"/>
                  <a:gd name="T23" fmla="*/ 0 h 12"/>
                  <a:gd name="T24" fmla="*/ 6 w 6"/>
                  <a:gd name="T25" fmla="*/ 0 h 12"/>
                  <a:gd name="T26" fmla="*/ 6 w 6"/>
                  <a:gd name="T27" fmla="*/ 4 h 12"/>
                  <a:gd name="T28" fmla="*/ 6 w 6"/>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6" y="4"/>
                    </a:moveTo>
                    <a:lnTo>
                      <a:pt x="6" y="4"/>
                    </a:lnTo>
                    <a:lnTo>
                      <a:pt x="4" y="10"/>
                    </a:lnTo>
                    <a:lnTo>
                      <a:pt x="4" y="12"/>
                    </a:lnTo>
                    <a:lnTo>
                      <a:pt x="2" y="12"/>
                    </a:lnTo>
                    <a:lnTo>
                      <a:pt x="2" y="12"/>
                    </a:lnTo>
                    <a:lnTo>
                      <a:pt x="0" y="10"/>
                    </a:lnTo>
                    <a:lnTo>
                      <a:pt x="0" y="4"/>
                    </a:lnTo>
                    <a:lnTo>
                      <a:pt x="0" y="4"/>
                    </a:lnTo>
                    <a:lnTo>
                      <a:pt x="0" y="4"/>
                    </a:lnTo>
                    <a:lnTo>
                      <a:pt x="0" y="4"/>
                    </a:lnTo>
                    <a:lnTo>
                      <a:pt x="4" y="0"/>
                    </a:lnTo>
                    <a:lnTo>
                      <a:pt x="6"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9" name="Freeform 270">
                <a:extLst>
                  <a:ext uri="{FF2B5EF4-FFF2-40B4-BE49-F238E27FC236}">
                    <a16:creationId xmlns:a16="http://schemas.microsoft.com/office/drawing/2014/main" id="{C9716108-4627-33F2-5BA5-2B303B217A8D}"/>
                  </a:ext>
                </a:extLst>
              </p:cNvPr>
              <p:cNvSpPr>
                <a:spLocks/>
              </p:cNvSpPr>
              <p:nvPr/>
            </p:nvSpPr>
            <p:spPr bwMode="auto">
              <a:xfrm>
                <a:off x="4844" y="2831"/>
                <a:ext cx="42" cy="36"/>
              </a:xfrm>
              <a:custGeom>
                <a:avLst/>
                <a:gdLst>
                  <a:gd name="T0" fmla="*/ 34 w 42"/>
                  <a:gd name="T1" fmla="*/ 36 h 36"/>
                  <a:gd name="T2" fmla="*/ 34 w 42"/>
                  <a:gd name="T3" fmla="*/ 36 h 36"/>
                  <a:gd name="T4" fmla="*/ 32 w 42"/>
                  <a:gd name="T5" fmla="*/ 26 h 36"/>
                  <a:gd name="T6" fmla="*/ 30 w 42"/>
                  <a:gd name="T7" fmla="*/ 20 h 36"/>
                  <a:gd name="T8" fmla="*/ 30 w 42"/>
                  <a:gd name="T9" fmla="*/ 20 h 36"/>
                  <a:gd name="T10" fmla="*/ 26 w 42"/>
                  <a:gd name="T11" fmla="*/ 14 h 36"/>
                  <a:gd name="T12" fmla="*/ 26 w 42"/>
                  <a:gd name="T13" fmla="*/ 16 h 36"/>
                  <a:gd name="T14" fmla="*/ 26 w 42"/>
                  <a:gd name="T15" fmla="*/ 22 h 36"/>
                  <a:gd name="T16" fmla="*/ 26 w 42"/>
                  <a:gd name="T17" fmla="*/ 22 h 36"/>
                  <a:gd name="T18" fmla="*/ 26 w 42"/>
                  <a:gd name="T19" fmla="*/ 28 h 36"/>
                  <a:gd name="T20" fmla="*/ 24 w 42"/>
                  <a:gd name="T21" fmla="*/ 30 h 36"/>
                  <a:gd name="T22" fmla="*/ 22 w 42"/>
                  <a:gd name="T23" fmla="*/ 28 h 36"/>
                  <a:gd name="T24" fmla="*/ 22 w 42"/>
                  <a:gd name="T25" fmla="*/ 28 h 36"/>
                  <a:gd name="T26" fmla="*/ 18 w 42"/>
                  <a:gd name="T27" fmla="*/ 24 h 36"/>
                  <a:gd name="T28" fmla="*/ 12 w 42"/>
                  <a:gd name="T29" fmla="*/ 22 h 36"/>
                  <a:gd name="T30" fmla="*/ 8 w 42"/>
                  <a:gd name="T31" fmla="*/ 22 h 36"/>
                  <a:gd name="T32" fmla="*/ 4 w 42"/>
                  <a:gd name="T33" fmla="*/ 24 h 36"/>
                  <a:gd name="T34" fmla="*/ 4 w 42"/>
                  <a:gd name="T35" fmla="*/ 24 h 36"/>
                  <a:gd name="T36" fmla="*/ 0 w 42"/>
                  <a:gd name="T37" fmla="*/ 22 h 36"/>
                  <a:gd name="T38" fmla="*/ 0 w 42"/>
                  <a:gd name="T39" fmla="*/ 22 h 36"/>
                  <a:gd name="T40" fmla="*/ 0 w 42"/>
                  <a:gd name="T41" fmla="*/ 18 h 36"/>
                  <a:gd name="T42" fmla="*/ 0 w 42"/>
                  <a:gd name="T43" fmla="*/ 18 h 36"/>
                  <a:gd name="T44" fmla="*/ 0 w 42"/>
                  <a:gd name="T45" fmla="*/ 16 h 36"/>
                  <a:gd name="T46" fmla="*/ 0 w 42"/>
                  <a:gd name="T47" fmla="*/ 16 h 36"/>
                  <a:gd name="T48" fmla="*/ 4 w 42"/>
                  <a:gd name="T49" fmla="*/ 10 h 36"/>
                  <a:gd name="T50" fmla="*/ 8 w 42"/>
                  <a:gd name="T51" fmla="*/ 8 h 36"/>
                  <a:gd name="T52" fmla="*/ 10 w 42"/>
                  <a:gd name="T53" fmla="*/ 10 h 36"/>
                  <a:gd name="T54" fmla="*/ 14 w 42"/>
                  <a:gd name="T55" fmla="*/ 12 h 36"/>
                  <a:gd name="T56" fmla="*/ 14 w 42"/>
                  <a:gd name="T57" fmla="*/ 12 h 36"/>
                  <a:gd name="T58" fmla="*/ 18 w 42"/>
                  <a:gd name="T59" fmla="*/ 14 h 36"/>
                  <a:gd name="T60" fmla="*/ 20 w 42"/>
                  <a:gd name="T61" fmla="*/ 14 h 36"/>
                  <a:gd name="T62" fmla="*/ 20 w 42"/>
                  <a:gd name="T63" fmla="*/ 8 h 36"/>
                  <a:gd name="T64" fmla="*/ 20 w 42"/>
                  <a:gd name="T65" fmla="*/ 8 h 36"/>
                  <a:gd name="T66" fmla="*/ 24 w 42"/>
                  <a:gd name="T67" fmla="*/ 6 h 36"/>
                  <a:gd name="T68" fmla="*/ 28 w 42"/>
                  <a:gd name="T69" fmla="*/ 6 h 36"/>
                  <a:gd name="T70" fmla="*/ 30 w 42"/>
                  <a:gd name="T71" fmla="*/ 4 h 36"/>
                  <a:gd name="T72" fmla="*/ 34 w 42"/>
                  <a:gd name="T73" fmla="*/ 2 h 36"/>
                  <a:gd name="T74" fmla="*/ 34 w 42"/>
                  <a:gd name="T75" fmla="*/ 2 h 36"/>
                  <a:gd name="T76" fmla="*/ 34 w 42"/>
                  <a:gd name="T77" fmla="*/ 0 h 36"/>
                  <a:gd name="T78" fmla="*/ 36 w 42"/>
                  <a:gd name="T79" fmla="*/ 2 h 36"/>
                  <a:gd name="T80" fmla="*/ 38 w 42"/>
                  <a:gd name="T81" fmla="*/ 8 h 36"/>
                  <a:gd name="T82" fmla="*/ 38 w 42"/>
                  <a:gd name="T83" fmla="*/ 8 h 36"/>
                  <a:gd name="T84" fmla="*/ 40 w 42"/>
                  <a:gd name="T85" fmla="*/ 16 h 36"/>
                  <a:gd name="T86" fmla="*/ 42 w 42"/>
                  <a:gd name="T87" fmla="*/ 20 h 36"/>
                  <a:gd name="T88" fmla="*/ 42 w 42"/>
                  <a:gd name="T89" fmla="*/ 20 h 36"/>
                  <a:gd name="T90" fmla="*/ 42 w 42"/>
                  <a:gd name="T91" fmla="*/ 24 h 36"/>
                  <a:gd name="T92" fmla="*/ 42 w 42"/>
                  <a:gd name="T93" fmla="*/ 24 h 36"/>
                  <a:gd name="T94" fmla="*/ 40 w 42"/>
                  <a:gd name="T95" fmla="*/ 28 h 36"/>
                  <a:gd name="T96" fmla="*/ 40 w 42"/>
                  <a:gd name="T97" fmla="*/ 34 h 36"/>
                  <a:gd name="T98" fmla="*/ 38 w 42"/>
                  <a:gd name="T99" fmla="*/ 36 h 36"/>
                  <a:gd name="T100" fmla="*/ 36 w 42"/>
                  <a:gd name="T101" fmla="*/ 36 h 36"/>
                  <a:gd name="T102" fmla="*/ 34 w 42"/>
                  <a:gd name="T103" fmla="*/ 36 h 36"/>
                  <a:gd name="T104" fmla="*/ 34 w 42"/>
                  <a:gd name="T10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36">
                    <a:moveTo>
                      <a:pt x="34" y="36"/>
                    </a:moveTo>
                    <a:lnTo>
                      <a:pt x="34" y="36"/>
                    </a:lnTo>
                    <a:lnTo>
                      <a:pt x="32" y="26"/>
                    </a:lnTo>
                    <a:lnTo>
                      <a:pt x="30" y="20"/>
                    </a:lnTo>
                    <a:lnTo>
                      <a:pt x="30" y="20"/>
                    </a:lnTo>
                    <a:lnTo>
                      <a:pt x="26" y="14"/>
                    </a:lnTo>
                    <a:lnTo>
                      <a:pt x="26" y="16"/>
                    </a:lnTo>
                    <a:lnTo>
                      <a:pt x="26" y="22"/>
                    </a:lnTo>
                    <a:lnTo>
                      <a:pt x="26" y="22"/>
                    </a:lnTo>
                    <a:lnTo>
                      <a:pt x="26" y="28"/>
                    </a:lnTo>
                    <a:lnTo>
                      <a:pt x="24" y="30"/>
                    </a:lnTo>
                    <a:lnTo>
                      <a:pt x="22" y="28"/>
                    </a:lnTo>
                    <a:lnTo>
                      <a:pt x="22" y="28"/>
                    </a:lnTo>
                    <a:lnTo>
                      <a:pt x="18" y="24"/>
                    </a:lnTo>
                    <a:lnTo>
                      <a:pt x="12" y="22"/>
                    </a:lnTo>
                    <a:lnTo>
                      <a:pt x="8" y="22"/>
                    </a:lnTo>
                    <a:lnTo>
                      <a:pt x="4" y="24"/>
                    </a:lnTo>
                    <a:lnTo>
                      <a:pt x="4" y="24"/>
                    </a:lnTo>
                    <a:lnTo>
                      <a:pt x="0" y="22"/>
                    </a:lnTo>
                    <a:lnTo>
                      <a:pt x="0" y="22"/>
                    </a:lnTo>
                    <a:lnTo>
                      <a:pt x="0" y="18"/>
                    </a:lnTo>
                    <a:lnTo>
                      <a:pt x="0" y="18"/>
                    </a:lnTo>
                    <a:lnTo>
                      <a:pt x="0" y="16"/>
                    </a:lnTo>
                    <a:lnTo>
                      <a:pt x="0" y="16"/>
                    </a:lnTo>
                    <a:lnTo>
                      <a:pt x="4" y="10"/>
                    </a:lnTo>
                    <a:lnTo>
                      <a:pt x="8" y="8"/>
                    </a:lnTo>
                    <a:lnTo>
                      <a:pt x="10" y="10"/>
                    </a:lnTo>
                    <a:lnTo>
                      <a:pt x="14" y="12"/>
                    </a:lnTo>
                    <a:lnTo>
                      <a:pt x="14" y="12"/>
                    </a:lnTo>
                    <a:lnTo>
                      <a:pt x="18" y="14"/>
                    </a:lnTo>
                    <a:lnTo>
                      <a:pt x="20" y="14"/>
                    </a:lnTo>
                    <a:lnTo>
                      <a:pt x="20" y="8"/>
                    </a:lnTo>
                    <a:lnTo>
                      <a:pt x="20" y="8"/>
                    </a:lnTo>
                    <a:lnTo>
                      <a:pt x="24" y="6"/>
                    </a:lnTo>
                    <a:lnTo>
                      <a:pt x="28" y="6"/>
                    </a:lnTo>
                    <a:lnTo>
                      <a:pt x="30" y="4"/>
                    </a:lnTo>
                    <a:lnTo>
                      <a:pt x="34" y="2"/>
                    </a:lnTo>
                    <a:lnTo>
                      <a:pt x="34" y="2"/>
                    </a:lnTo>
                    <a:lnTo>
                      <a:pt x="34" y="0"/>
                    </a:lnTo>
                    <a:lnTo>
                      <a:pt x="36" y="2"/>
                    </a:lnTo>
                    <a:lnTo>
                      <a:pt x="38" y="8"/>
                    </a:lnTo>
                    <a:lnTo>
                      <a:pt x="38" y="8"/>
                    </a:lnTo>
                    <a:lnTo>
                      <a:pt x="40" y="16"/>
                    </a:lnTo>
                    <a:lnTo>
                      <a:pt x="42" y="20"/>
                    </a:lnTo>
                    <a:lnTo>
                      <a:pt x="42" y="20"/>
                    </a:lnTo>
                    <a:lnTo>
                      <a:pt x="42" y="24"/>
                    </a:lnTo>
                    <a:lnTo>
                      <a:pt x="42" y="24"/>
                    </a:lnTo>
                    <a:lnTo>
                      <a:pt x="40" y="28"/>
                    </a:lnTo>
                    <a:lnTo>
                      <a:pt x="40" y="34"/>
                    </a:lnTo>
                    <a:lnTo>
                      <a:pt x="38" y="36"/>
                    </a:lnTo>
                    <a:lnTo>
                      <a:pt x="36" y="36"/>
                    </a:lnTo>
                    <a:lnTo>
                      <a:pt x="34" y="36"/>
                    </a:lnTo>
                    <a:lnTo>
                      <a:pt x="3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0" name="Freeform 271">
                <a:extLst>
                  <a:ext uri="{FF2B5EF4-FFF2-40B4-BE49-F238E27FC236}">
                    <a16:creationId xmlns:a16="http://schemas.microsoft.com/office/drawing/2014/main" id="{4E98A882-C359-28FA-6789-29A11C090E03}"/>
                  </a:ext>
                </a:extLst>
              </p:cNvPr>
              <p:cNvSpPr>
                <a:spLocks/>
              </p:cNvSpPr>
              <p:nvPr/>
            </p:nvSpPr>
            <p:spPr bwMode="auto">
              <a:xfrm>
                <a:off x="2452" y="2839"/>
                <a:ext cx="48" cy="28"/>
              </a:xfrm>
              <a:custGeom>
                <a:avLst/>
                <a:gdLst>
                  <a:gd name="T0" fmla="*/ 46 w 48"/>
                  <a:gd name="T1" fmla="*/ 18 h 28"/>
                  <a:gd name="T2" fmla="*/ 46 w 48"/>
                  <a:gd name="T3" fmla="*/ 18 h 28"/>
                  <a:gd name="T4" fmla="*/ 44 w 48"/>
                  <a:gd name="T5" fmla="*/ 14 h 28"/>
                  <a:gd name="T6" fmla="*/ 44 w 48"/>
                  <a:gd name="T7" fmla="*/ 14 h 28"/>
                  <a:gd name="T8" fmla="*/ 42 w 48"/>
                  <a:gd name="T9" fmla="*/ 16 h 28"/>
                  <a:gd name="T10" fmla="*/ 42 w 48"/>
                  <a:gd name="T11" fmla="*/ 20 h 28"/>
                  <a:gd name="T12" fmla="*/ 42 w 48"/>
                  <a:gd name="T13" fmla="*/ 24 h 28"/>
                  <a:gd name="T14" fmla="*/ 42 w 48"/>
                  <a:gd name="T15" fmla="*/ 28 h 28"/>
                  <a:gd name="T16" fmla="*/ 42 w 48"/>
                  <a:gd name="T17" fmla="*/ 28 h 28"/>
                  <a:gd name="T18" fmla="*/ 38 w 48"/>
                  <a:gd name="T19" fmla="*/ 26 h 28"/>
                  <a:gd name="T20" fmla="*/ 34 w 48"/>
                  <a:gd name="T21" fmla="*/ 24 h 28"/>
                  <a:gd name="T22" fmla="*/ 28 w 48"/>
                  <a:gd name="T23" fmla="*/ 24 h 28"/>
                  <a:gd name="T24" fmla="*/ 22 w 48"/>
                  <a:gd name="T25" fmla="*/ 26 h 28"/>
                  <a:gd name="T26" fmla="*/ 18 w 48"/>
                  <a:gd name="T27" fmla="*/ 26 h 28"/>
                  <a:gd name="T28" fmla="*/ 16 w 48"/>
                  <a:gd name="T29" fmla="*/ 24 h 28"/>
                  <a:gd name="T30" fmla="*/ 16 w 48"/>
                  <a:gd name="T31" fmla="*/ 24 h 28"/>
                  <a:gd name="T32" fmla="*/ 12 w 48"/>
                  <a:gd name="T33" fmla="*/ 18 h 28"/>
                  <a:gd name="T34" fmla="*/ 8 w 48"/>
                  <a:gd name="T35" fmla="*/ 16 h 28"/>
                  <a:gd name="T36" fmla="*/ 2 w 48"/>
                  <a:gd name="T37" fmla="*/ 20 h 28"/>
                  <a:gd name="T38" fmla="*/ 2 w 48"/>
                  <a:gd name="T39" fmla="*/ 20 h 28"/>
                  <a:gd name="T40" fmla="*/ 0 w 48"/>
                  <a:gd name="T41" fmla="*/ 16 h 28"/>
                  <a:gd name="T42" fmla="*/ 0 w 48"/>
                  <a:gd name="T43" fmla="*/ 16 h 28"/>
                  <a:gd name="T44" fmla="*/ 2 w 48"/>
                  <a:gd name="T45" fmla="*/ 4 h 28"/>
                  <a:gd name="T46" fmla="*/ 2 w 48"/>
                  <a:gd name="T47" fmla="*/ 4 h 28"/>
                  <a:gd name="T48" fmla="*/ 4 w 48"/>
                  <a:gd name="T49" fmla="*/ 0 h 28"/>
                  <a:gd name="T50" fmla="*/ 6 w 48"/>
                  <a:gd name="T51" fmla="*/ 0 h 28"/>
                  <a:gd name="T52" fmla="*/ 10 w 48"/>
                  <a:gd name="T53" fmla="*/ 4 h 28"/>
                  <a:gd name="T54" fmla="*/ 10 w 48"/>
                  <a:gd name="T55" fmla="*/ 4 h 28"/>
                  <a:gd name="T56" fmla="*/ 14 w 48"/>
                  <a:gd name="T57" fmla="*/ 8 h 28"/>
                  <a:gd name="T58" fmla="*/ 18 w 48"/>
                  <a:gd name="T59" fmla="*/ 10 h 28"/>
                  <a:gd name="T60" fmla="*/ 22 w 48"/>
                  <a:gd name="T61" fmla="*/ 10 h 28"/>
                  <a:gd name="T62" fmla="*/ 26 w 48"/>
                  <a:gd name="T63" fmla="*/ 6 h 28"/>
                  <a:gd name="T64" fmla="*/ 26 w 48"/>
                  <a:gd name="T65" fmla="*/ 6 h 28"/>
                  <a:gd name="T66" fmla="*/ 28 w 48"/>
                  <a:gd name="T67" fmla="*/ 4 h 28"/>
                  <a:gd name="T68" fmla="*/ 30 w 48"/>
                  <a:gd name="T69" fmla="*/ 4 h 28"/>
                  <a:gd name="T70" fmla="*/ 30 w 48"/>
                  <a:gd name="T71" fmla="*/ 4 h 28"/>
                  <a:gd name="T72" fmla="*/ 32 w 48"/>
                  <a:gd name="T73" fmla="*/ 8 h 28"/>
                  <a:gd name="T74" fmla="*/ 36 w 48"/>
                  <a:gd name="T75" fmla="*/ 8 h 28"/>
                  <a:gd name="T76" fmla="*/ 40 w 48"/>
                  <a:gd name="T77" fmla="*/ 2 h 28"/>
                  <a:gd name="T78" fmla="*/ 40 w 48"/>
                  <a:gd name="T79" fmla="*/ 2 h 28"/>
                  <a:gd name="T80" fmla="*/ 42 w 48"/>
                  <a:gd name="T81" fmla="*/ 0 h 28"/>
                  <a:gd name="T82" fmla="*/ 42 w 48"/>
                  <a:gd name="T83" fmla="*/ 0 h 28"/>
                  <a:gd name="T84" fmla="*/ 46 w 48"/>
                  <a:gd name="T85" fmla="*/ 4 h 28"/>
                  <a:gd name="T86" fmla="*/ 46 w 48"/>
                  <a:gd name="T87" fmla="*/ 8 h 28"/>
                  <a:gd name="T88" fmla="*/ 48 w 48"/>
                  <a:gd name="T89" fmla="*/ 12 h 28"/>
                  <a:gd name="T90" fmla="*/ 48 w 48"/>
                  <a:gd name="T91" fmla="*/ 12 h 28"/>
                  <a:gd name="T92" fmla="*/ 46 w 48"/>
                  <a:gd name="T93" fmla="*/ 18 h 28"/>
                  <a:gd name="T94" fmla="*/ 46 w 48"/>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28">
                    <a:moveTo>
                      <a:pt x="46" y="18"/>
                    </a:moveTo>
                    <a:lnTo>
                      <a:pt x="46" y="18"/>
                    </a:lnTo>
                    <a:lnTo>
                      <a:pt x="44" y="14"/>
                    </a:lnTo>
                    <a:lnTo>
                      <a:pt x="44" y="14"/>
                    </a:lnTo>
                    <a:lnTo>
                      <a:pt x="42" y="16"/>
                    </a:lnTo>
                    <a:lnTo>
                      <a:pt x="42" y="20"/>
                    </a:lnTo>
                    <a:lnTo>
                      <a:pt x="42" y="24"/>
                    </a:lnTo>
                    <a:lnTo>
                      <a:pt x="42" y="28"/>
                    </a:lnTo>
                    <a:lnTo>
                      <a:pt x="42" y="28"/>
                    </a:lnTo>
                    <a:lnTo>
                      <a:pt x="38" y="26"/>
                    </a:lnTo>
                    <a:lnTo>
                      <a:pt x="34" y="24"/>
                    </a:lnTo>
                    <a:lnTo>
                      <a:pt x="28" y="24"/>
                    </a:lnTo>
                    <a:lnTo>
                      <a:pt x="22" y="26"/>
                    </a:lnTo>
                    <a:lnTo>
                      <a:pt x="18" y="26"/>
                    </a:lnTo>
                    <a:lnTo>
                      <a:pt x="16" y="24"/>
                    </a:lnTo>
                    <a:lnTo>
                      <a:pt x="16" y="24"/>
                    </a:lnTo>
                    <a:lnTo>
                      <a:pt x="12" y="18"/>
                    </a:lnTo>
                    <a:lnTo>
                      <a:pt x="8" y="16"/>
                    </a:lnTo>
                    <a:lnTo>
                      <a:pt x="2" y="20"/>
                    </a:lnTo>
                    <a:lnTo>
                      <a:pt x="2" y="20"/>
                    </a:lnTo>
                    <a:lnTo>
                      <a:pt x="0" y="16"/>
                    </a:lnTo>
                    <a:lnTo>
                      <a:pt x="0" y="16"/>
                    </a:lnTo>
                    <a:lnTo>
                      <a:pt x="2" y="4"/>
                    </a:lnTo>
                    <a:lnTo>
                      <a:pt x="2" y="4"/>
                    </a:lnTo>
                    <a:lnTo>
                      <a:pt x="4" y="0"/>
                    </a:lnTo>
                    <a:lnTo>
                      <a:pt x="6" y="0"/>
                    </a:lnTo>
                    <a:lnTo>
                      <a:pt x="10" y="4"/>
                    </a:lnTo>
                    <a:lnTo>
                      <a:pt x="10" y="4"/>
                    </a:lnTo>
                    <a:lnTo>
                      <a:pt x="14" y="8"/>
                    </a:lnTo>
                    <a:lnTo>
                      <a:pt x="18" y="10"/>
                    </a:lnTo>
                    <a:lnTo>
                      <a:pt x="22" y="10"/>
                    </a:lnTo>
                    <a:lnTo>
                      <a:pt x="26" y="6"/>
                    </a:lnTo>
                    <a:lnTo>
                      <a:pt x="26" y="6"/>
                    </a:lnTo>
                    <a:lnTo>
                      <a:pt x="28" y="4"/>
                    </a:lnTo>
                    <a:lnTo>
                      <a:pt x="30" y="4"/>
                    </a:lnTo>
                    <a:lnTo>
                      <a:pt x="30" y="4"/>
                    </a:lnTo>
                    <a:lnTo>
                      <a:pt x="32" y="8"/>
                    </a:lnTo>
                    <a:lnTo>
                      <a:pt x="36" y="8"/>
                    </a:lnTo>
                    <a:lnTo>
                      <a:pt x="40" y="2"/>
                    </a:lnTo>
                    <a:lnTo>
                      <a:pt x="40" y="2"/>
                    </a:lnTo>
                    <a:lnTo>
                      <a:pt x="42" y="0"/>
                    </a:lnTo>
                    <a:lnTo>
                      <a:pt x="42" y="0"/>
                    </a:lnTo>
                    <a:lnTo>
                      <a:pt x="46" y="4"/>
                    </a:lnTo>
                    <a:lnTo>
                      <a:pt x="46" y="8"/>
                    </a:lnTo>
                    <a:lnTo>
                      <a:pt x="48" y="12"/>
                    </a:lnTo>
                    <a:lnTo>
                      <a:pt x="48" y="12"/>
                    </a:lnTo>
                    <a:lnTo>
                      <a:pt x="46" y="18"/>
                    </a:lnTo>
                    <a:lnTo>
                      <a:pt x="4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1" name="Freeform 272">
                <a:extLst>
                  <a:ext uri="{FF2B5EF4-FFF2-40B4-BE49-F238E27FC236}">
                    <a16:creationId xmlns:a16="http://schemas.microsoft.com/office/drawing/2014/main" id="{EB03B452-7A49-8FD0-E561-6ABA1A8A30C4}"/>
                  </a:ext>
                </a:extLst>
              </p:cNvPr>
              <p:cNvSpPr>
                <a:spLocks/>
              </p:cNvSpPr>
              <p:nvPr/>
            </p:nvSpPr>
            <p:spPr bwMode="auto">
              <a:xfrm>
                <a:off x="1662" y="1459"/>
                <a:ext cx="16" cy="28"/>
              </a:xfrm>
              <a:custGeom>
                <a:avLst/>
                <a:gdLst>
                  <a:gd name="T0" fmla="*/ 0 w 16"/>
                  <a:gd name="T1" fmla="*/ 0 h 28"/>
                  <a:gd name="T2" fmla="*/ 0 w 16"/>
                  <a:gd name="T3" fmla="*/ 0 h 28"/>
                  <a:gd name="T4" fmla="*/ 2 w 16"/>
                  <a:gd name="T5" fmla="*/ 0 h 28"/>
                  <a:gd name="T6" fmla="*/ 2 w 16"/>
                  <a:gd name="T7" fmla="*/ 0 h 28"/>
                  <a:gd name="T8" fmla="*/ 8 w 16"/>
                  <a:gd name="T9" fmla="*/ 0 h 28"/>
                  <a:gd name="T10" fmla="*/ 12 w 16"/>
                  <a:gd name="T11" fmla="*/ 4 h 28"/>
                  <a:gd name="T12" fmla="*/ 12 w 16"/>
                  <a:gd name="T13" fmla="*/ 4 h 28"/>
                  <a:gd name="T14" fmla="*/ 14 w 16"/>
                  <a:gd name="T15" fmla="*/ 14 h 28"/>
                  <a:gd name="T16" fmla="*/ 16 w 16"/>
                  <a:gd name="T17" fmla="*/ 22 h 28"/>
                  <a:gd name="T18" fmla="*/ 16 w 16"/>
                  <a:gd name="T19" fmla="*/ 22 h 28"/>
                  <a:gd name="T20" fmla="*/ 16 w 16"/>
                  <a:gd name="T21" fmla="*/ 22 h 28"/>
                  <a:gd name="T22" fmla="*/ 16 w 16"/>
                  <a:gd name="T23" fmla="*/ 26 h 28"/>
                  <a:gd name="T24" fmla="*/ 16 w 16"/>
                  <a:gd name="T25" fmla="*/ 26 h 28"/>
                  <a:gd name="T26" fmla="*/ 12 w 16"/>
                  <a:gd name="T27" fmla="*/ 28 h 28"/>
                  <a:gd name="T28" fmla="*/ 10 w 16"/>
                  <a:gd name="T29" fmla="*/ 28 h 28"/>
                  <a:gd name="T30" fmla="*/ 6 w 16"/>
                  <a:gd name="T31" fmla="*/ 26 h 28"/>
                  <a:gd name="T32" fmla="*/ 4 w 16"/>
                  <a:gd name="T33" fmla="*/ 28 h 28"/>
                  <a:gd name="T34" fmla="*/ 4 w 16"/>
                  <a:gd name="T35" fmla="*/ 28 h 28"/>
                  <a:gd name="T36" fmla="*/ 2 w 16"/>
                  <a:gd name="T37" fmla="*/ 24 h 28"/>
                  <a:gd name="T38" fmla="*/ 2 w 16"/>
                  <a:gd name="T39" fmla="*/ 24 h 28"/>
                  <a:gd name="T40" fmla="*/ 2 w 16"/>
                  <a:gd name="T41" fmla="*/ 18 h 28"/>
                  <a:gd name="T42" fmla="*/ 2 w 16"/>
                  <a:gd name="T43" fmla="*/ 18 h 28"/>
                  <a:gd name="T44" fmla="*/ 4 w 16"/>
                  <a:gd name="T45" fmla="*/ 16 h 28"/>
                  <a:gd name="T46" fmla="*/ 4 w 16"/>
                  <a:gd name="T47" fmla="*/ 12 h 28"/>
                  <a:gd name="T48" fmla="*/ 4 w 16"/>
                  <a:gd name="T49" fmla="*/ 12 h 28"/>
                  <a:gd name="T50" fmla="*/ 2 w 16"/>
                  <a:gd name="T51" fmla="*/ 8 h 28"/>
                  <a:gd name="T52" fmla="*/ 2 w 16"/>
                  <a:gd name="T53" fmla="*/ 8 h 28"/>
                  <a:gd name="T54" fmla="*/ 2 w 16"/>
                  <a:gd name="T55" fmla="*/ 6 h 28"/>
                  <a:gd name="T56" fmla="*/ 0 w 16"/>
                  <a:gd name="T57" fmla="*/ 0 h 28"/>
                  <a:gd name="T58" fmla="*/ 0 w 16"/>
                  <a:gd name="T5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28">
                    <a:moveTo>
                      <a:pt x="0" y="0"/>
                    </a:moveTo>
                    <a:lnTo>
                      <a:pt x="0" y="0"/>
                    </a:lnTo>
                    <a:lnTo>
                      <a:pt x="2" y="0"/>
                    </a:lnTo>
                    <a:lnTo>
                      <a:pt x="2" y="0"/>
                    </a:lnTo>
                    <a:lnTo>
                      <a:pt x="8" y="0"/>
                    </a:lnTo>
                    <a:lnTo>
                      <a:pt x="12" y="4"/>
                    </a:lnTo>
                    <a:lnTo>
                      <a:pt x="12" y="4"/>
                    </a:lnTo>
                    <a:lnTo>
                      <a:pt x="14" y="14"/>
                    </a:lnTo>
                    <a:lnTo>
                      <a:pt x="16" y="22"/>
                    </a:lnTo>
                    <a:lnTo>
                      <a:pt x="16" y="22"/>
                    </a:lnTo>
                    <a:lnTo>
                      <a:pt x="16" y="22"/>
                    </a:lnTo>
                    <a:lnTo>
                      <a:pt x="16" y="26"/>
                    </a:lnTo>
                    <a:lnTo>
                      <a:pt x="16" y="26"/>
                    </a:lnTo>
                    <a:lnTo>
                      <a:pt x="12" y="28"/>
                    </a:lnTo>
                    <a:lnTo>
                      <a:pt x="10" y="28"/>
                    </a:lnTo>
                    <a:lnTo>
                      <a:pt x="6" y="26"/>
                    </a:lnTo>
                    <a:lnTo>
                      <a:pt x="4" y="28"/>
                    </a:lnTo>
                    <a:lnTo>
                      <a:pt x="4" y="28"/>
                    </a:lnTo>
                    <a:lnTo>
                      <a:pt x="2" y="24"/>
                    </a:lnTo>
                    <a:lnTo>
                      <a:pt x="2" y="24"/>
                    </a:lnTo>
                    <a:lnTo>
                      <a:pt x="2" y="18"/>
                    </a:lnTo>
                    <a:lnTo>
                      <a:pt x="2" y="18"/>
                    </a:lnTo>
                    <a:lnTo>
                      <a:pt x="4" y="16"/>
                    </a:lnTo>
                    <a:lnTo>
                      <a:pt x="4" y="12"/>
                    </a:lnTo>
                    <a:lnTo>
                      <a:pt x="4" y="12"/>
                    </a:lnTo>
                    <a:lnTo>
                      <a:pt x="2" y="8"/>
                    </a:lnTo>
                    <a:lnTo>
                      <a:pt x="2" y="8"/>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2" name="Freeform 273">
                <a:extLst>
                  <a:ext uri="{FF2B5EF4-FFF2-40B4-BE49-F238E27FC236}">
                    <a16:creationId xmlns:a16="http://schemas.microsoft.com/office/drawing/2014/main" id="{54CB7DBB-3633-3C7F-3266-AB252D25AA11}"/>
                  </a:ext>
                </a:extLst>
              </p:cNvPr>
              <p:cNvSpPr>
                <a:spLocks/>
              </p:cNvSpPr>
              <p:nvPr/>
            </p:nvSpPr>
            <p:spPr bwMode="auto">
              <a:xfrm>
                <a:off x="3160" y="2837"/>
                <a:ext cx="40" cy="28"/>
              </a:xfrm>
              <a:custGeom>
                <a:avLst/>
                <a:gdLst>
                  <a:gd name="T0" fmla="*/ 18 w 40"/>
                  <a:gd name="T1" fmla="*/ 28 h 28"/>
                  <a:gd name="T2" fmla="*/ 18 w 40"/>
                  <a:gd name="T3" fmla="*/ 28 h 28"/>
                  <a:gd name="T4" fmla="*/ 14 w 40"/>
                  <a:gd name="T5" fmla="*/ 22 h 28"/>
                  <a:gd name="T6" fmla="*/ 14 w 40"/>
                  <a:gd name="T7" fmla="*/ 22 h 28"/>
                  <a:gd name="T8" fmla="*/ 14 w 40"/>
                  <a:gd name="T9" fmla="*/ 22 h 28"/>
                  <a:gd name="T10" fmla="*/ 12 w 40"/>
                  <a:gd name="T11" fmla="*/ 20 h 28"/>
                  <a:gd name="T12" fmla="*/ 10 w 40"/>
                  <a:gd name="T13" fmla="*/ 20 h 28"/>
                  <a:gd name="T14" fmla="*/ 8 w 40"/>
                  <a:gd name="T15" fmla="*/ 18 h 28"/>
                  <a:gd name="T16" fmla="*/ 8 w 40"/>
                  <a:gd name="T17" fmla="*/ 18 h 28"/>
                  <a:gd name="T18" fmla="*/ 4 w 40"/>
                  <a:gd name="T19" fmla="*/ 16 h 28"/>
                  <a:gd name="T20" fmla="*/ 2 w 40"/>
                  <a:gd name="T21" fmla="*/ 14 h 28"/>
                  <a:gd name="T22" fmla="*/ 0 w 40"/>
                  <a:gd name="T23" fmla="*/ 12 h 28"/>
                  <a:gd name="T24" fmla="*/ 0 w 40"/>
                  <a:gd name="T25" fmla="*/ 12 h 28"/>
                  <a:gd name="T26" fmla="*/ 2 w 40"/>
                  <a:gd name="T27" fmla="*/ 8 h 28"/>
                  <a:gd name="T28" fmla="*/ 2 w 40"/>
                  <a:gd name="T29" fmla="*/ 8 h 28"/>
                  <a:gd name="T30" fmla="*/ 12 w 40"/>
                  <a:gd name="T31" fmla="*/ 2 h 28"/>
                  <a:gd name="T32" fmla="*/ 18 w 40"/>
                  <a:gd name="T33" fmla="*/ 0 h 28"/>
                  <a:gd name="T34" fmla="*/ 20 w 40"/>
                  <a:gd name="T35" fmla="*/ 2 h 28"/>
                  <a:gd name="T36" fmla="*/ 24 w 40"/>
                  <a:gd name="T37" fmla="*/ 6 h 28"/>
                  <a:gd name="T38" fmla="*/ 24 w 40"/>
                  <a:gd name="T39" fmla="*/ 6 h 28"/>
                  <a:gd name="T40" fmla="*/ 24 w 40"/>
                  <a:gd name="T41" fmla="*/ 6 h 28"/>
                  <a:gd name="T42" fmla="*/ 26 w 40"/>
                  <a:gd name="T43" fmla="*/ 4 h 28"/>
                  <a:gd name="T44" fmla="*/ 28 w 40"/>
                  <a:gd name="T45" fmla="*/ 2 h 28"/>
                  <a:gd name="T46" fmla="*/ 28 w 40"/>
                  <a:gd name="T47" fmla="*/ 2 h 28"/>
                  <a:gd name="T48" fmla="*/ 30 w 40"/>
                  <a:gd name="T49" fmla="*/ 0 h 28"/>
                  <a:gd name="T50" fmla="*/ 32 w 40"/>
                  <a:gd name="T51" fmla="*/ 2 h 28"/>
                  <a:gd name="T52" fmla="*/ 34 w 40"/>
                  <a:gd name="T53" fmla="*/ 4 h 28"/>
                  <a:gd name="T54" fmla="*/ 34 w 40"/>
                  <a:gd name="T55" fmla="*/ 4 h 28"/>
                  <a:gd name="T56" fmla="*/ 36 w 40"/>
                  <a:gd name="T57" fmla="*/ 4 h 28"/>
                  <a:gd name="T58" fmla="*/ 38 w 40"/>
                  <a:gd name="T59" fmla="*/ 4 h 28"/>
                  <a:gd name="T60" fmla="*/ 40 w 40"/>
                  <a:gd name="T61" fmla="*/ 6 h 28"/>
                  <a:gd name="T62" fmla="*/ 40 w 40"/>
                  <a:gd name="T63" fmla="*/ 12 h 28"/>
                  <a:gd name="T64" fmla="*/ 40 w 40"/>
                  <a:gd name="T65" fmla="*/ 12 h 28"/>
                  <a:gd name="T66" fmla="*/ 38 w 40"/>
                  <a:gd name="T67" fmla="*/ 20 h 28"/>
                  <a:gd name="T68" fmla="*/ 34 w 40"/>
                  <a:gd name="T69" fmla="*/ 26 h 28"/>
                  <a:gd name="T70" fmla="*/ 30 w 40"/>
                  <a:gd name="T71" fmla="*/ 26 h 28"/>
                  <a:gd name="T72" fmla="*/ 26 w 40"/>
                  <a:gd name="T73" fmla="*/ 22 h 28"/>
                  <a:gd name="T74" fmla="*/ 26 w 40"/>
                  <a:gd name="T75" fmla="*/ 22 h 28"/>
                  <a:gd name="T76" fmla="*/ 24 w 40"/>
                  <a:gd name="T77" fmla="*/ 22 h 28"/>
                  <a:gd name="T78" fmla="*/ 22 w 40"/>
                  <a:gd name="T79" fmla="*/ 24 h 28"/>
                  <a:gd name="T80" fmla="*/ 18 w 40"/>
                  <a:gd name="T81" fmla="*/ 28 h 28"/>
                  <a:gd name="T82" fmla="*/ 18 w 40"/>
                  <a:gd name="T8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28">
                    <a:moveTo>
                      <a:pt x="18" y="28"/>
                    </a:moveTo>
                    <a:lnTo>
                      <a:pt x="18" y="28"/>
                    </a:lnTo>
                    <a:lnTo>
                      <a:pt x="14" y="22"/>
                    </a:lnTo>
                    <a:lnTo>
                      <a:pt x="14" y="22"/>
                    </a:lnTo>
                    <a:lnTo>
                      <a:pt x="14" y="22"/>
                    </a:lnTo>
                    <a:lnTo>
                      <a:pt x="12" y="20"/>
                    </a:lnTo>
                    <a:lnTo>
                      <a:pt x="10" y="20"/>
                    </a:lnTo>
                    <a:lnTo>
                      <a:pt x="8" y="18"/>
                    </a:lnTo>
                    <a:lnTo>
                      <a:pt x="8" y="18"/>
                    </a:lnTo>
                    <a:lnTo>
                      <a:pt x="4" y="16"/>
                    </a:lnTo>
                    <a:lnTo>
                      <a:pt x="2" y="14"/>
                    </a:lnTo>
                    <a:lnTo>
                      <a:pt x="0" y="12"/>
                    </a:lnTo>
                    <a:lnTo>
                      <a:pt x="0" y="12"/>
                    </a:lnTo>
                    <a:lnTo>
                      <a:pt x="2" y="8"/>
                    </a:lnTo>
                    <a:lnTo>
                      <a:pt x="2" y="8"/>
                    </a:lnTo>
                    <a:lnTo>
                      <a:pt x="12" y="2"/>
                    </a:lnTo>
                    <a:lnTo>
                      <a:pt x="18" y="0"/>
                    </a:lnTo>
                    <a:lnTo>
                      <a:pt x="20" y="2"/>
                    </a:lnTo>
                    <a:lnTo>
                      <a:pt x="24" y="6"/>
                    </a:lnTo>
                    <a:lnTo>
                      <a:pt x="24" y="6"/>
                    </a:lnTo>
                    <a:lnTo>
                      <a:pt x="24" y="6"/>
                    </a:lnTo>
                    <a:lnTo>
                      <a:pt x="26" y="4"/>
                    </a:lnTo>
                    <a:lnTo>
                      <a:pt x="28" y="2"/>
                    </a:lnTo>
                    <a:lnTo>
                      <a:pt x="28" y="2"/>
                    </a:lnTo>
                    <a:lnTo>
                      <a:pt x="30" y="0"/>
                    </a:lnTo>
                    <a:lnTo>
                      <a:pt x="32" y="2"/>
                    </a:lnTo>
                    <a:lnTo>
                      <a:pt x="34" y="4"/>
                    </a:lnTo>
                    <a:lnTo>
                      <a:pt x="34" y="4"/>
                    </a:lnTo>
                    <a:lnTo>
                      <a:pt x="36" y="4"/>
                    </a:lnTo>
                    <a:lnTo>
                      <a:pt x="38" y="4"/>
                    </a:lnTo>
                    <a:lnTo>
                      <a:pt x="40" y="6"/>
                    </a:lnTo>
                    <a:lnTo>
                      <a:pt x="40" y="12"/>
                    </a:lnTo>
                    <a:lnTo>
                      <a:pt x="40" y="12"/>
                    </a:lnTo>
                    <a:lnTo>
                      <a:pt x="38" y="20"/>
                    </a:lnTo>
                    <a:lnTo>
                      <a:pt x="34" y="26"/>
                    </a:lnTo>
                    <a:lnTo>
                      <a:pt x="30" y="26"/>
                    </a:lnTo>
                    <a:lnTo>
                      <a:pt x="26" y="22"/>
                    </a:lnTo>
                    <a:lnTo>
                      <a:pt x="26" y="22"/>
                    </a:lnTo>
                    <a:lnTo>
                      <a:pt x="24" y="22"/>
                    </a:lnTo>
                    <a:lnTo>
                      <a:pt x="22" y="24"/>
                    </a:lnTo>
                    <a:lnTo>
                      <a:pt x="18" y="28"/>
                    </a:lnTo>
                    <a:lnTo>
                      <a:pt x="1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3" name="Freeform 274">
                <a:extLst>
                  <a:ext uri="{FF2B5EF4-FFF2-40B4-BE49-F238E27FC236}">
                    <a16:creationId xmlns:a16="http://schemas.microsoft.com/office/drawing/2014/main" id="{8AEC4F1A-23D8-C3FE-86AB-BD56D2DE45E2}"/>
                  </a:ext>
                </a:extLst>
              </p:cNvPr>
              <p:cNvSpPr>
                <a:spLocks/>
              </p:cNvSpPr>
              <p:nvPr/>
            </p:nvSpPr>
            <p:spPr bwMode="auto">
              <a:xfrm>
                <a:off x="3232" y="2817"/>
                <a:ext cx="22" cy="32"/>
              </a:xfrm>
              <a:custGeom>
                <a:avLst/>
                <a:gdLst>
                  <a:gd name="T0" fmla="*/ 10 w 22"/>
                  <a:gd name="T1" fmla="*/ 32 h 32"/>
                  <a:gd name="T2" fmla="*/ 10 w 22"/>
                  <a:gd name="T3" fmla="*/ 32 h 32"/>
                  <a:gd name="T4" fmla="*/ 8 w 22"/>
                  <a:gd name="T5" fmla="*/ 32 h 32"/>
                  <a:gd name="T6" fmla="*/ 8 w 22"/>
                  <a:gd name="T7" fmla="*/ 32 h 32"/>
                  <a:gd name="T8" fmla="*/ 6 w 22"/>
                  <a:gd name="T9" fmla="*/ 28 h 32"/>
                  <a:gd name="T10" fmla="*/ 6 w 22"/>
                  <a:gd name="T11" fmla="*/ 28 h 32"/>
                  <a:gd name="T12" fmla="*/ 6 w 22"/>
                  <a:gd name="T13" fmla="*/ 24 h 32"/>
                  <a:gd name="T14" fmla="*/ 6 w 22"/>
                  <a:gd name="T15" fmla="*/ 24 h 32"/>
                  <a:gd name="T16" fmla="*/ 4 w 22"/>
                  <a:gd name="T17" fmla="*/ 20 h 32"/>
                  <a:gd name="T18" fmla="*/ 2 w 22"/>
                  <a:gd name="T19" fmla="*/ 20 h 32"/>
                  <a:gd name="T20" fmla="*/ 0 w 22"/>
                  <a:gd name="T21" fmla="*/ 16 h 32"/>
                  <a:gd name="T22" fmla="*/ 0 w 22"/>
                  <a:gd name="T23" fmla="*/ 10 h 32"/>
                  <a:gd name="T24" fmla="*/ 0 w 22"/>
                  <a:gd name="T25" fmla="*/ 10 h 32"/>
                  <a:gd name="T26" fmla="*/ 4 w 22"/>
                  <a:gd name="T27" fmla="*/ 4 h 32"/>
                  <a:gd name="T28" fmla="*/ 10 w 22"/>
                  <a:gd name="T29" fmla="*/ 0 h 32"/>
                  <a:gd name="T30" fmla="*/ 10 w 22"/>
                  <a:gd name="T31" fmla="*/ 0 h 32"/>
                  <a:gd name="T32" fmla="*/ 12 w 22"/>
                  <a:gd name="T33" fmla="*/ 0 h 32"/>
                  <a:gd name="T34" fmla="*/ 12 w 22"/>
                  <a:gd name="T35" fmla="*/ 0 h 32"/>
                  <a:gd name="T36" fmla="*/ 16 w 22"/>
                  <a:gd name="T37" fmla="*/ 2 h 32"/>
                  <a:gd name="T38" fmla="*/ 20 w 22"/>
                  <a:gd name="T39" fmla="*/ 8 h 32"/>
                  <a:gd name="T40" fmla="*/ 20 w 22"/>
                  <a:gd name="T41" fmla="*/ 8 h 32"/>
                  <a:gd name="T42" fmla="*/ 22 w 22"/>
                  <a:gd name="T43" fmla="*/ 16 h 32"/>
                  <a:gd name="T44" fmla="*/ 22 w 22"/>
                  <a:gd name="T45" fmla="*/ 20 h 32"/>
                  <a:gd name="T46" fmla="*/ 20 w 22"/>
                  <a:gd name="T47" fmla="*/ 24 h 32"/>
                  <a:gd name="T48" fmla="*/ 20 w 22"/>
                  <a:gd name="T49" fmla="*/ 24 h 32"/>
                  <a:gd name="T50" fmla="*/ 16 w 22"/>
                  <a:gd name="T51" fmla="*/ 20 h 32"/>
                  <a:gd name="T52" fmla="*/ 16 w 22"/>
                  <a:gd name="T53" fmla="*/ 20 h 32"/>
                  <a:gd name="T54" fmla="*/ 14 w 22"/>
                  <a:gd name="T55" fmla="*/ 22 h 32"/>
                  <a:gd name="T56" fmla="*/ 12 w 22"/>
                  <a:gd name="T57" fmla="*/ 28 h 32"/>
                  <a:gd name="T58" fmla="*/ 12 w 22"/>
                  <a:gd name="T59" fmla="*/ 28 h 32"/>
                  <a:gd name="T60" fmla="*/ 10 w 22"/>
                  <a:gd name="T61" fmla="*/ 32 h 32"/>
                  <a:gd name="T62" fmla="*/ 10 w 22"/>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2">
                    <a:moveTo>
                      <a:pt x="10" y="32"/>
                    </a:moveTo>
                    <a:lnTo>
                      <a:pt x="10" y="32"/>
                    </a:lnTo>
                    <a:lnTo>
                      <a:pt x="8" y="32"/>
                    </a:lnTo>
                    <a:lnTo>
                      <a:pt x="8" y="32"/>
                    </a:lnTo>
                    <a:lnTo>
                      <a:pt x="6" y="28"/>
                    </a:lnTo>
                    <a:lnTo>
                      <a:pt x="6" y="28"/>
                    </a:lnTo>
                    <a:lnTo>
                      <a:pt x="6" y="24"/>
                    </a:lnTo>
                    <a:lnTo>
                      <a:pt x="6" y="24"/>
                    </a:lnTo>
                    <a:lnTo>
                      <a:pt x="4" y="20"/>
                    </a:lnTo>
                    <a:lnTo>
                      <a:pt x="2" y="20"/>
                    </a:lnTo>
                    <a:lnTo>
                      <a:pt x="0" y="16"/>
                    </a:lnTo>
                    <a:lnTo>
                      <a:pt x="0" y="10"/>
                    </a:lnTo>
                    <a:lnTo>
                      <a:pt x="0" y="10"/>
                    </a:lnTo>
                    <a:lnTo>
                      <a:pt x="4" y="4"/>
                    </a:lnTo>
                    <a:lnTo>
                      <a:pt x="10" y="0"/>
                    </a:lnTo>
                    <a:lnTo>
                      <a:pt x="10" y="0"/>
                    </a:lnTo>
                    <a:lnTo>
                      <a:pt x="12" y="0"/>
                    </a:lnTo>
                    <a:lnTo>
                      <a:pt x="12" y="0"/>
                    </a:lnTo>
                    <a:lnTo>
                      <a:pt x="16" y="2"/>
                    </a:lnTo>
                    <a:lnTo>
                      <a:pt x="20" y="8"/>
                    </a:lnTo>
                    <a:lnTo>
                      <a:pt x="20" y="8"/>
                    </a:lnTo>
                    <a:lnTo>
                      <a:pt x="22" y="16"/>
                    </a:lnTo>
                    <a:lnTo>
                      <a:pt x="22" y="20"/>
                    </a:lnTo>
                    <a:lnTo>
                      <a:pt x="20" y="24"/>
                    </a:lnTo>
                    <a:lnTo>
                      <a:pt x="20" y="24"/>
                    </a:lnTo>
                    <a:lnTo>
                      <a:pt x="16" y="20"/>
                    </a:lnTo>
                    <a:lnTo>
                      <a:pt x="16" y="20"/>
                    </a:lnTo>
                    <a:lnTo>
                      <a:pt x="14" y="22"/>
                    </a:lnTo>
                    <a:lnTo>
                      <a:pt x="12" y="28"/>
                    </a:lnTo>
                    <a:lnTo>
                      <a:pt x="12" y="28"/>
                    </a:lnTo>
                    <a:lnTo>
                      <a:pt x="10" y="32"/>
                    </a:ln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4" name="Freeform 275">
                <a:extLst>
                  <a:ext uri="{FF2B5EF4-FFF2-40B4-BE49-F238E27FC236}">
                    <a16:creationId xmlns:a16="http://schemas.microsoft.com/office/drawing/2014/main" id="{3A0C55A1-88B5-8296-DE7A-8CD291E8C6B5}"/>
                  </a:ext>
                </a:extLst>
              </p:cNvPr>
              <p:cNvSpPr>
                <a:spLocks/>
              </p:cNvSpPr>
              <p:nvPr/>
            </p:nvSpPr>
            <p:spPr bwMode="auto">
              <a:xfrm>
                <a:off x="3196" y="2825"/>
                <a:ext cx="22" cy="26"/>
              </a:xfrm>
              <a:custGeom>
                <a:avLst/>
                <a:gdLst>
                  <a:gd name="T0" fmla="*/ 4 w 22"/>
                  <a:gd name="T1" fmla="*/ 24 h 26"/>
                  <a:gd name="T2" fmla="*/ 4 w 22"/>
                  <a:gd name="T3" fmla="*/ 24 h 26"/>
                  <a:gd name="T4" fmla="*/ 4 w 22"/>
                  <a:gd name="T5" fmla="*/ 20 h 26"/>
                  <a:gd name="T6" fmla="*/ 2 w 22"/>
                  <a:gd name="T7" fmla="*/ 22 h 26"/>
                  <a:gd name="T8" fmla="*/ 0 w 22"/>
                  <a:gd name="T9" fmla="*/ 22 h 26"/>
                  <a:gd name="T10" fmla="*/ 0 w 22"/>
                  <a:gd name="T11" fmla="*/ 20 h 26"/>
                  <a:gd name="T12" fmla="*/ 0 w 22"/>
                  <a:gd name="T13" fmla="*/ 20 h 26"/>
                  <a:gd name="T14" fmla="*/ 0 w 22"/>
                  <a:gd name="T15" fmla="*/ 14 h 26"/>
                  <a:gd name="T16" fmla="*/ 0 w 22"/>
                  <a:gd name="T17" fmla="*/ 12 h 26"/>
                  <a:gd name="T18" fmla="*/ 4 w 22"/>
                  <a:gd name="T19" fmla="*/ 10 h 26"/>
                  <a:gd name="T20" fmla="*/ 4 w 22"/>
                  <a:gd name="T21" fmla="*/ 10 h 26"/>
                  <a:gd name="T22" fmla="*/ 10 w 22"/>
                  <a:gd name="T23" fmla="*/ 8 h 26"/>
                  <a:gd name="T24" fmla="*/ 12 w 22"/>
                  <a:gd name="T25" fmla="*/ 6 h 26"/>
                  <a:gd name="T26" fmla="*/ 16 w 22"/>
                  <a:gd name="T27" fmla="*/ 2 h 26"/>
                  <a:gd name="T28" fmla="*/ 16 w 22"/>
                  <a:gd name="T29" fmla="*/ 2 h 26"/>
                  <a:gd name="T30" fmla="*/ 16 w 22"/>
                  <a:gd name="T31" fmla="*/ 0 h 26"/>
                  <a:gd name="T32" fmla="*/ 18 w 22"/>
                  <a:gd name="T33" fmla="*/ 0 h 26"/>
                  <a:gd name="T34" fmla="*/ 20 w 22"/>
                  <a:gd name="T35" fmla="*/ 4 h 26"/>
                  <a:gd name="T36" fmla="*/ 22 w 22"/>
                  <a:gd name="T37" fmla="*/ 14 h 26"/>
                  <a:gd name="T38" fmla="*/ 22 w 22"/>
                  <a:gd name="T39" fmla="*/ 14 h 26"/>
                  <a:gd name="T40" fmla="*/ 22 w 22"/>
                  <a:gd name="T41" fmla="*/ 20 h 26"/>
                  <a:gd name="T42" fmla="*/ 22 w 22"/>
                  <a:gd name="T43" fmla="*/ 20 h 26"/>
                  <a:gd name="T44" fmla="*/ 22 w 22"/>
                  <a:gd name="T45" fmla="*/ 20 h 26"/>
                  <a:gd name="T46" fmla="*/ 22 w 22"/>
                  <a:gd name="T47" fmla="*/ 20 h 26"/>
                  <a:gd name="T48" fmla="*/ 18 w 22"/>
                  <a:gd name="T49" fmla="*/ 26 h 26"/>
                  <a:gd name="T50" fmla="*/ 14 w 22"/>
                  <a:gd name="T51" fmla="*/ 26 h 26"/>
                  <a:gd name="T52" fmla="*/ 6 w 22"/>
                  <a:gd name="T53" fmla="*/ 26 h 26"/>
                  <a:gd name="T54" fmla="*/ 6 w 22"/>
                  <a:gd name="T55" fmla="*/ 26 h 26"/>
                  <a:gd name="T56" fmla="*/ 4 w 22"/>
                  <a:gd name="T57" fmla="*/ 24 h 26"/>
                  <a:gd name="T58" fmla="*/ 4 w 22"/>
                  <a:gd name="T5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26">
                    <a:moveTo>
                      <a:pt x="4" y="24"/>
                    </a:moveTo>
                    <a:lnTo>
                      <a:pt x="4" y="24"/>
                    </a:lnTo>
                    <a:lnTo>
                      <a:pt x="4" y="20"/>
                    </a:lnTo>
                    <a:lnTo>
                      <a:pt x="2" y="22"/>
                    </a:lnTo>
                    <a:lnTo>
                      <a:pt x="0" y="22"/>
                    </a:lnTo>
                    <a:lnTo>
                      <a:pt x="0" y="20"/>
                    </a:lnTo>
                    <a:lnTo>
                      <a:pt x="0" y="20"/>
                    </a:lnTo>
                    <a:lnTo>
                      <a:pt x="0" y="14"/>
                    </a:lnTo>
                    <a:lnTo>
                      <a:pt x="0" y="12"/>
                    </a:lnTo>
                    <a:lnTo>
                      <a:pt x="4" y="10"/>
                    </a:lnTo>
                    <a:lnTo>
                      <a:pt x="4" y="10"/>
                    </a:lnTo>
                    <a:lnTo>
                      <a:pt x="10" y="8"/>
                    </a:lnTo>
                    <a:lnTo>
                      <a:pt x="12" y="6"/>
                    </a:lnTo>
                    <a:lnTo>
                      <a:pt x="16" y="2"/>
                    </a:lnTo>
                    <a:lnTo>
                      <a:pt x="16" y="2"/>
                    </a:lnTo>
                    <a:lnTo>
                      <a:pt x="16" y="0"/>
                    </a:lnTo>
                    <a:lnTo>
                      <a:pt x="18" y="0"/>
                    </a:lnTo>
                    <a:lnTo>
                      <a:pt x="20" y="4"/>
                    </a:lnTo>
                    <a:lnTo>
                      <a:pt x="22" y="14"/>
                    </a:lnTo>
                    <a:lnTo>
                      <a:pt x="22" y="14"/>
                    </a:lnTo>
                    <a:lnTo>
                      <a:pt x="22" y="20"/>
                    </a:lnTo>
                    <a:lnTo>
                      <a:pt x="22" y="20"/>
                    </a:lnTo>
                    <a:lnTo>
                      <a:pt x="22" y="20"/>
                    </a:lnTo>
                    <a:lnTo>
                      <a:pt x="22" y="20"/>
                    </a:lnTo>
                    <a:lnTo>
                      <a:pt x="18" y="26"/>
                    </a:lnTo>
                    <a:lnTo>
                      <a:pt x="14" y="26"/>
                    </a:lnTo>
                    <a:lnTo>
                      <a:pt x="6" y="26"/>
                    </a:lnTo>
                    <a:lnTo>
                      <a:pt x="6" y="26"/>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5" name="Freeform 276">
                <a:extLst>
                  <a:ext uri="{FF2B5EF4-FFF2-40B4-BE49-F238E27FC236}">
                    <a16:creationId xmlns:a16="http://schemas.microsoft.com/office/drawing/2014/main" id="{B0C19C2E-14A5-1280-1089-BA7E9226859C}"/>
                  </a:ext>
                </a:extLst>
              </p:cNvPr>
              <p:cNvSpPr>
                <a:spLocks/>
              </p:cNvSpPr>
              <p:nvPr/>
            </p:nvSpPr>
            <p:spPr bwMode="auto">
              <a:xfrm>
                <a:off x="3202" y="2845"/>
                <a:ext cx="16" cy="12"/>
              </a:xfrm>
              <a:custGeom>
                <a:avLst/>
                <a:gdLst>
                  <a:gd name="T0" fmla="*/ 0 w 16"/>
                  <a:gd name="T1" fmla="*/ 6 h 12"/>
                  <a:gd name="T2" fmla="*/ 0 w 16"/>
                  <a:gd name="T3" fmla="*/ 6 h 12"/>
                  <a:gd name="T4" fmla="*/ 4 w 16"/>
                  <a:gd name="T5" fmla="*/ 4 h 12"/>
                  <a:gd name="T6" fmla="*/ 8 w 16"/>
                  <a:gd name="T7" fmla="*/ 2 h 12"/>
                  <a:gd name="T8" fmla="*/ 16 w 16"/>
                  <a:gd name="T9" fmla="*/ 0 h 12"/>
                  <a:gd name="T10" fmla="*/ 16 w 16"/>
                  <a:gd name="T11" fmla="*/ 0 h 12"/>
                  <a:gd name="T12" fmla="*/ 16 w 16"/>
                  <a:gd name="T13" fmla="*/ 6 h 12"/>
                  <a:gd name="T14" fmla="*/ 16 w 16"/>
                  <a:gd name="T15" fmla="*/ 10 h 12"/>
                  <a:gd name="T16" fmla="*/ 14 w 16"/>
                  <a:gd name="T17" fmla="*/ 10 h 12"/>
                  <a:gd name="T18" fmla="*/ 14 w 16"/>
                  <a:gd name="T19" fmla="*/ 10 h 12"/>
                  <a:gd name="T20" fmla="*/ 8 w 16"/>
                  <a:gd name="T21" fmla="*/ 12 h 12"/>
                  <a:gd name="T22" fmla="*/ 4 w 16"/>
                  <a:gd name="T23" fmla="*/ 10 h 12"/>
                  <a:gd name="T24" fmla="*/ 0 w 16"/>
                  <a:gd name="T25" fmla="*/ 6 h 12"/>
                  <a:gd name="T26" fmla="*/ 0 w 16"/>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0" y="6"/>
                    </a:moveTo>
                    <a:lnTo>
                      <a:pt x="0" y="6"/>
                    </a:lnTo>
                    <a:lnTo>
                      <a:pt x="4" y="4"/>
                    </a:lnTo>
                    <a:lnTo>
                      <a:pt x="8" y="2"/>
                    </a:lnTo>
                    <a:lnTo>
                      <a:pt x="16" y="0"/>
                    </a:lnTo>
                    <a:lnTo>
                      <a:pt x="16" y="0"/>
                    </a:lnTo>
                    <a:lnTo>
                      <a:pt x="16" y="6"/>
                    </a:lnTo>
                    <a:lnTo>
                      <a:pt x="16" y="10"/>
                    </a:lnTo>
                    <a:lnTo>
                      <a:pt x="14" y="10"/>
                    </a:lnTo>
                    <a:lnTo>
                      <a:pt x="14" y="10"/>
                    </a:lnTo>
                    <a:lnTo>
                      <a:pt x="8" y="12"/>
                    </a:lnTo>
                    <a:lnTo>
                      <a:pt x="4"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6" name="Freeform 277">
                <a:extLst>
                  <a:ext uri="{FF2B5EF4-FFF2-40B4-BE49-F238E27FC236}">
                    <a16:creationId xmlns:a16="http://schemas.microsoft.com/office/drawing/2014/main" id="{3041BD62-D364-2732-86B7-503DA94D99BE}"/>
                  </a:ext>
                </a:extLst>
              </p:cNvPr>
              <p:cNvSpPr>
                <a:spLocks/>
              </p:cNvSpPr>
              <p:nvPr/>
            </p:nvSpPr>
            <p:spPr bwMode="auto">
              <a:xfrm>
                <a:off x="3218" y="2835"/>
                <a:ext cx="14" cy="22"/>
              </a:xfrm>
              <a:custGeom>
                <a:avLst/>
                <a:gdLst>
                  <a:gd name="T0" fmla="*/ 0 w 14"/>
                  <a:gd name="T1" fmla="*/ 10 h 22"/>
                  <a:gd name="T2" fmla="*/ 0 w 14"/>
                  <a:gd name="T3" fmla="*/ 10 h 22"/>
                  <a:gd name="T4" fmla="*/ 0 w 14"/>
                  <a:gd name="T5" fmla="*/ 6 h 22"/>
                  <a:gd name="T6" fmla="*/ 0 w 14"/>
                  <a:gd name="T7" fmla="*/ 6 h 22"/>
                  <a:gd name="T8" fmla="*/ 2 w 14"/>
                  <a:gd name="T9" fmla="*/ 2 h 22"/>
                  <a:gd name="T10" fmla="*/ 4 w 14"/>
                  <a:gd name="T11" fmla="*/ 2 h 22"/>
                  <a:gd name="T12" fmla="*/ 8 w 14"/>
                  <a:gd name="T13" fmla="*/ 0 h 22"/>
                  <a:gd name="T14" fmla="*/ 8 w 14"/>
                  <a:gd name="T15" fmla="*/ 0 h 22"/>
                  <a:gd name="T16" fmla="*/ 12 w 14"/>
                  <a:gd name="T17" fmla="*/ 2 h 22"/>
                  <a:gd name="T18" fmla="*/ 12 w 14"/>
                  <a:gd name="T19" fmla="*/ 6 h 22"/>
                  <a:gd name="T20" fmla="*/ 14 w 14"/>
                  <a:gd name="T21" fmla="*/ 18 h 22"/>
                  <a:gd name="T22" fmla="*/ 14 w 14"/>
                  <a:gd name="T23" fmla="*/ 18 h 22"/>
                  <a:gd name="T24" fmla="*/ 14 w 14"/>
                  <a:gd name="T25" fmla="*/ 22 h 22"/>
                  <a:gd name="T26" fmla="*/ 14 w 14"/>
                  <a:gd name="T27" fmla="*/ 22 h 22"/>
                  <a:gd name="T28" fmla="*/ 0 w 14"/>
                  <a:gd name="T29" fmla="*/ 10 h 22"/>
                  <a:gd name="T30" fmla="*/ 0 w 14"/>
                  <a:gd name="T3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2">
                    <a:moveTo>
                      <a:pt x="0" y="10"/>
                    </a:moveTo>
                    <a:lnTo>
                      <a:pt x="0" y="10"/>
                    </a:lnTo>
                    <a:lnTo>
                      <a:pt x="0" y="6"/>
                    </a:lnTo>
                    <a:lnTo>
                      <a:pt x="0" y="6"/>
                    </a:lnTo>
                    <a:lnTo>
                      <a:pt x="2" y="2"/>
                    </a:lnTo>
                    <a:lnTo>
                      <a:pt x="4" y="2"/>
                    </a:lnTo>
                    <a:lnTo>
                      <a:pt x="8" y="0"/>
                    </a:lnTo>
                    <a:lnTo>
                      <a:pt x="8" y="0"/>
                    </a:lnTo>
                    <a:lnTo>
                      <a:pt x="12" y="2"/>
                    </a:lnTo>
                    <a:lnTo>
                      <a:pt x="12" y="6"/>
                    </a:lnTo>
                    <a:lnTo>
                      <a:pt x="14" y="18"/>
                    </a:lnTo>
                    <a:lnTo>
                      <a:pt x="14" y="18"/>
                    </a:lnTo>
                    <a:lnTo>
                      <a:pt x="14" y="22"/>
                    </a:lnTo>
                    <a:lnTo>
                      <a:pt x="14" y="2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7" name="Freeform 278">
                <a:extLst>
                  <a:ext uri="{FF2B5EF4-FFF2-40B4-BE49-F238E27FC236}">
                    <a16:creationId xmlns:a16="http://schemas.microsoft.com/office/drawing/2014/main" id="{CA27679E-2712-8C71-6E14-FB736415C6CB}"/>
                  </a:ext>
                </a:extLst>
              </p:cNvPr>
              <p:cNvSpPr>
                <a:spLocks/>
              </p:cNvSpPr>
              <p:nvPr/>
            </p:nvSpPr>
            <p:spPr bwMode="auto">
              <a:xfrm>
                <a:off x="3232" y="2839"/>
                <a:ext cx="6" cy="20"/>
              </a:xfrm>
              <a:custGeom>
                <a:avLst/>
                <a:gdLst>
                  <a:gd name="T0" fmla="*/ 6 w 6"/>
                  <a:gd name="T1" fmla="*/ 2 h 20"/>
                  <a:gd name="T2" fmla="*/ 6 w 6"/>
                  <a:gd name="T3" fmla="*/ 2 h 20"/>
                  <a:gd name="T4" fmla="*/ 6 w 6"/>
                  <a:gd name="T5" fmla="*/ 6 h 20"/>
                  <a:gd name="T6" fmla="*/ 6 w 6"/>
                  <a:gd name="T7" fmla="*/ 6 h 20"/>
                  <a:gd name="T8" fmla="*/ 6 w 6"/>
                  <a:gd name="T9" fmla="*/ 10 h 20"/>
                  <a:gd name="T10" fmla="*/ 4 w 6"/>
                  <a:gd name="T11" fmla="*/ 16 h 20"/>
                  <a:gd name="T12" fmla="*/ 2 w 6"/>
                  <a:gd name="T13" fmla="*/ 20 h 20"/>
                  <a:gd name="T14" fmla="*/ 2 w 6"/>
                  <a:gd name="T15" fmla="*/ 20 h 20"/>
                  <a:gd name="T16" fmla="*/ 0 w 6"/>
                  <a:gd name="T17" fmla="*/ 18 h 20"/>
                  <a:gd name="T18" fmla="*/ 0 w 6"/>
                  <a:gd name="T19" fmla="*/ 18 h 20"/>
                  <a:gd name="T20" fmla="*/ 0 w 6"/>
                  <a:gd name="T21" fmla="*/ 16 h 20"/>
                  <a:gd name="T22" fmla="*/ 0 w 6"/>
                  <a:gd name="T23" fmla="*/ 16 h 20"/>
                  <a:gd name="T24" fmla="*/ 2 w 6"/>
                  <a:gd name="T25" fmla="*/ 6 h 20"/>
                  <a:gd name="T26" fmla="*/ 2 w 6"/>
                  <a:gd name="T27" fmla="*/ 2 h 20"/>
                  <a:gd name="T28" fmla="*/ 4 w 6"/>
                  <a:gd name="T29" fmla="*/ 0 h 20"/>
                  <a:gd name="T30" fmla="*/ 4 w 6"/>
                  <a:gd name="T31" fmla="*/ 0 h 20"/>
                  <a:gd name="T32" fmla="*/ 6 w 6"/>
                  <a:gd name="T33" fmla="*/ 2 h 20"/>
                  <a:gd name="T34" fmla="*/ 6 w 6"/>
                  <a:gd name="T3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0">
                    <a:moveTo>
                      <a:pt x="6" y="2"/>
                    </a:moveTo>
                    <a:lnTo>
                      <a:pt x="6" y="2"/>
                    </a:lnTo>
                    <a:lnTo>
                      <a:pt x="6" y="6"/>
                    </a:lnTo>
                    <a:lnTo>
                      <a:pt x="6" y="6"/>
                    </a:lnTo>
                    <a:lnTo>
                      <a:pt x="6" y="10"/>
                    </a:lnTo>
                    <a:lnTo>
                      <a:pt x="4" y="16"/>
                    </a:lnTo>
                    <a:lnTo>
                      <a:pt x="2" y="20"/>
                    </a:lnTo>
                    <a:lnTo>
                      <a:pt x="2" y="20"/>
                    </a:lnTo>
                    <a:lnTo>
                      <a:pt x="0" y="18"/>
                    </a:lnTo>
                    <a:lnTo>
                      <a:pt x="0" y="18"/>
                    </a:lnTo>
                    <a:lnTo>
                      <a:pt x="0" y="16"/>
                    </a:lnTo>
                    <a:lnTo>
                      <a:pt x="0" y="16"/>
                    </a:lnTo>
                    <a:lnTo>
                      <a:pt x="2" y="6"/>
                    </a:lnTo>
                    <a:lnTo>
                      <a:pt x="2" y="2"/>
                    </a:lnTo>
                    <a:lnTo>
                      <a:pt x="4"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8" name="Freeform 279">
                <a:extLst>
                  <a:ext uri="{FF2B5EF4-FFF2-40B4-BE49-F238E27FC236}">
                    <a16:creationId xmlns:a16="http://schemas.microsoft.com/office/drawing/2014/main" id="{B8425DE6-227D-3D9E-3BCD-36907B0AEE6E}"/>
                  </a:ext>
                </a:extLst>
              </p:cNvPr>
              <p:cNvSpPr>
                <a:spLocks/>
              </p:cNvSpPr>
              <p:nvPr/>
            </p:nvSpPr>
            <p:spPr bwMode="auto">
              <a:xfrm>
                <a:off x="3572" y="2847"/>
                <a:ext cx="12" cy="24"/>
              </a:xfrm>
              <a:custGeom>
                <a:avLst/>
                <a:gdLst>
                  <a:gd name="T0" fmla="*/ 12 w 12"/>
                  <a:gd name="T1" fmla="*/ 6 h 24"/>
                  <a:gd name="T2" fmla="*/ 12 w 12"/>
                  <a:gd name="T3" fmla="*/ 6 h 24"/>
                  <a:gd name="T4" fmla="*/ 10 w 12"/>
                  <a:gd name="T5" fmla="*/ 8 h 24"/>
                  <a:gd name="T6" fmla="*/ 8 w 12"/>
                  <a:gd name="T7" fmla="*/ 10 h 24"/>
                  <a:gd name="T8" fmla="*/ 6 w 12"/>
                  <a:gd name="T9" fmla="*/ 14 h 24"/>
                  <a:gd name="T10" fmla="*/ 4 w 12"/>
                  <a:gd name="T11" fmla="*/ 22 h 24"/>
                  <a:gd name="T12" fmla="*/ 4 w 12"/>
                  <a:gd name="T13" fmla="*/ 22 h 24"/>
                  <a:gd name="T14" fmla="*/ 2 w 12"/>
                  <a:gd name="T15" fmla="*/ 24 h 24"/>
                  <a:gd name="T16" fmla="*/ 2 w 12"/>
                  <a:gd name="T17" fmla="*/ 24 h 24"/>
                  <a:gd name="T18" fmla="*/ 0 w 12"/>
                  <a:gd name="T19" fmla="*/ 16 h 24"/>
                  <a:gd name="T20" fmla="*/ 0 w 12"/>
                  <a:gd name="T21" fmla="*/ 8 h 24"/>
                  <a:gd name="T22" fmla="*/ 0 w 12"/>
                  <a:gd name="T23" fmla="*/ 8 h 24"/>
                  <a:gd name="T24" fmla="*/ 2 w 12"/>
                  <a:gd name="T25" fmla="*/ 2 h 24"/>
                  <a:gd name="T26" fmla="*/ 6 w 12"/>
                  <a:gd name="T27" fmla="*/ 0 h 24"/>
                  <a:gd name="T28" fmla="*/ 8 w 12"/>
                  <a:gd name="T29" fmla="*/ 0 h 24"/>
                  <a:gd name="T30" fmla="*/ 12 w 12"/>
                  <a:gd name="T31" fmla="*/ 6 h 24"/>
                  <a:gd name="T32" fmla="*/ 12 w 12"/>
                  <a:gd name="T3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4">
                    <a:moveTo>
                      <a:pt x="12" y="6"/>
                    </a:moveTo>
                    <a:lnTo>
                      <a:pt x="12" y="6"/>
                    </a:lnTo>
                    <a:lnTo>
                      <a:pt x="10" y="8"/>
                    </a:lnTo>
                    <a:lnTo>
                      <a:pt x="8" y="10"/>
                    </a:lnTo>
                    <a:lnTo>
                      <a:pt x="6" y="14"/>
                    </a:lnTo>
                    <a:lnTo>
                      <a:pt x="4" y="22"/>
                    </a:lnTo>
                    <a:lnTo>
                      <a:pt x="4" y="22"/>
                    </a:lnTo>
                    <a:lnTo>
                      <a:pt x="2" y="24"/>
                    </a:lnTo>
                    <a:lnTo>
                      <a:pt x="2" y="24"/>
                    </a:lnTo>
                    <a:lnTo>
                      <a:pt x="0" y="16"/>
                    </a:lnTo>
                    <a:lnTo>
                      <a:pt x="0" y="8"/>
                    </a:lnTo>
                    <a:lnTo>
                      <a:pt x="0" y="8"/>
                    </a:lnTo>
                    <a:lnTo>
                      <a:pt x="2" y="2"/>
                    </a:lnTo>
                    <a:lnTo>
                      <a:pt x="6" y="0"/>
                    </a:lnTo>
                    <a:lnTo>
                      <a:pt x="8" y="0"/>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9" name="Freeform 280">
                <a:extLst>
                  <a:ext uri="{FF2B5EF4-FFF2-40B4-BE49-F238E27FC236}">
                    <a16:creationId xmlns:a16="http://schemas.microsoft.com/office/drawing/2014/main" id="{8BE21A2D-4CA8-59BB-015F-CF5EBAFF30ED}"/>
                  </a:ext>
                </a:extLst>
              </p:cNvPr>
              <p:cNvSpPr>
                <a:spLocks/>
              </p:cNvSpPr>
              <p:nvPr/>
            </p:nvSpPr>
            <p:spPr bwMode="auto">
              <a:xfrm>
                <a:off x="5634" y="2837"/>
                <a:ext cx="16" cy="22"/>
              </a:xfrm>
              <a:custGeom>
                <a:avLst/>
                <a:gdLst>
                  <a:gd name="T0" fmla="*/ 16 w 16"/>
                  <a:gd name="T1" fmla="*/ 8 h 22"/>
                  <a:gd name="T2" fmla="*/ 16 w 16"/>
                  <a:gd name="T3" fmla="*/ 8 h 22"/>
                  <a:gd name="T4" fmla="*/ 12 w 16"/>
                  <a:gd name="T5" fmla="*/ 18 h 22"/>
                  <a:gd name="T6" fmla="*/ 10 w 16"/>
                  <a:gd name="T7" fmla="*/ 22 h 22"/>
                  <a:gd name="T8" fmla="*/ 8 w 16"/>
                  <a:gd name="T9" fmla="*/ 20 h 22"/>
                  <a:gd name="T10" fmla="*/ 6 w 16"/>
                  <a:gd name="T11" fmla="*/ 20 h 22"/>
                  <a:gd name="T12" fmla="*/ 6 w 16"/>
                  <a:gd name="T13" fmla="*/ 20 h 22"/>
                  <a:gd name="T14" fmla="*/ 2 w 16"/>
                  <a:gd name="T15" fmla="*/ 18 h 22"/>
                  <a:gd name="T16" fmla="*/ 2 w 16"/>
                  <a:gd name="T17" fmla="*/ 18 h 22"/>
                  <a:gd name="T18" fmla="*/ 0 w 16"/>
                  <a:gd name="T19" fmla="*/ 10 h 22"/>
                  <a:gd name="T20" fmla="*/ 2 w 16"/>
                  <a:gd name="T21" fmla="*/ 2 h 22"/>
                  <a:gd name="T22" fmla="*/ 2 w 16"/>
                  <a:gd name="T23" fmla="*/ 2 h 22"/>
                  <a:gd name="T24" fmla="*/ 6 w 16"/>
                  <a:gd name="T25" fmla="*/ 0 h 22"/>
                  <a:gd name="T26" fmla="*/ 10 w 16"/>
                  <a:gd name="T27" fmla="*/ 2 h 22"/>
                  <a:gd name="T28" fmla="*/ 14 w 16"/>
                  <a:gd name="T29" fmla="*/ 4 h 22"/>
                  <a:gd name="T30" fmla="*/ 16 w 16"/>
                  <a:gd name="T31" fmla="*/ 8 h 22"/>
                  <a:gd name="T32" fmla="*/ 16 w 16"/>
                  <a:gd name="T3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16" y="8"/>
                    </a:moveTo>
                    <a:lnTo>
                      <a:pt x="16" y="8"/>
                    </a:lnTo>
                    <a:lnTo>
                      <a:pt x="12" y="18"/>
                    </a:lnTo>
                    <a:lnTo>
                      <a:pt x="10" y="22"/>
                    </a:lnTo>
                    <a:lnTo>
                      <a:pt x="8" y="20"/>
                    </a:lnTo>
                    <a:lnTo>
                      <a:pt x="6" y="20"/>
                    </a:lnTo>
                    <a:lnTo>
                      <a:pt x="6" y="20"/>
                    </a:lnTo>
                    <a:lnTo>
                      <a:pt x="2" y="18"/>
                    </a:lnTo>
                    <a:lnTo>
                      <a:pt x="2" y="18"/>
                    </a:lnTo>
                    <a:lnTo>
                      <a:pt x="0" y="10"/>
                    </a:lnTo>
                    <a:lnTo>
                      <a:pt x="2" y="2"/>
                    </a:lnTo>
                    <a:lnTo>
                      <a:pt x="2" y="2"/>
                    </a:lnTo>
                    <a:lnTo>
                      <a:pt x="6" y="0"/>
                    </a:lnTo>
                    <a:lnTo>
                      <a:pt x="10" y="2"/>
                    </a:lnTo>
                    <a:lnTo>
                      <a:pt x="14" y="4"/>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0" name="Freeform 281">
                <a:extLst>
                  <a:ext uri="{FF2B5EF4-FFF2-40B4-BE49-F238E27FC236}">
                    <a16:creationId xmlns:a16="http://schemas.microsoft.com/office/drawing/2014/main" id="{421A3190-78F6-B16A-0E10-939FE51C53C4}"/>
                  </a:ext>
                </a:extLst>
              </p:cNvPr>
              <p:cNvSpPr>
                <a:spLocks/>
              </p:cNvSpPr>
              <p:nvPr/>
            </p:nvSpPr>
            <p:spPr bwMode="auto">
              <a:xfrm>
                <a:off x="5612" y="2841"/>
                <a:ext cx="12" cy="24"/>
              </a:xfrm>
              <a:custGeom>
                <a:avLst/>
                <a:gdLst>
                  <a:gd name="T0" fmla="*/ 12 w 12"/>
                  <a:gd name="T1" fmla="*/ 4 h 24"/>
                  <a:gd name="T2" fmla="*/ 12 w 12"/>
                  <a:gd name="T3" fmla="*/ 4 h 24"/>
                  <a:gd name="T4" fmla="*/ 12 w 12"/>
                  <a:gd name="T5" fmla="*/ 10 h 24"/>
                  <a:gd name="T6" fmla="*/ 12 w 12"/>
                  <a:gd name="T7" fmla="*/ 14 h 24"/>
                  <a:gd name="T8" fmla="*/ 10 w 12"/>
                  <a:gd name="T9" fmla="*/ 14 h 24"/>
                  <a:gd name="T10" fmla="*/ 10 w 12"/>
                  <a:gd name="T11" fmla="*/ 14 h 24"/>
                  <a:gd name="T12" fmla="*/ 8 w 12"/>
                  <a:gd name="T13" fmla="*/ 18 h 24"/>
                  <a:gd name="T14" fmla="*/ 6 w 12"/>
                  <a:gd name="T15" fmla="*/ 22 h 24"/>
                  <a:gd name="T16" fmla="*/ 4 w 12"/>
                  <a:gd name="T17" fmla="*/ 24 h 24"/>
                  <a:gd name="T18" fmla="*/ 2 w 12"/>
                  <a:gd name="T19" fmla="*/ 24 h 24"/>
                  <a:gd name="T20" fmla="*/ 0 w 12"/>
                  <a:gd name="T21" fmla="*/ 14 h 24"/>
                  <a:gd name="T22" fmla="*/ 0 w 12"/>
                  <a:gd name="T23" fmla="*/ 14 h 24"/>
                  <a:gd name="T24" fmla="*/ 0 w 12"/>
                  <a:gd name="T25" fmla="*/ 14 h 24"/>
                  <a:gd name="T26" fmla="*/ 0 w 12"/>
                  <a:gd name="T27" fmla="*/ 14 h 24"/>
                  <a:gd name="T28" fmla="*/ 2 w 12"/>
                  <a:gd name="T29" fmla="*/ 10 h 24"/>
                  <a:gd name="T30" fmla="*/ 2 w 12"/>
                  <a:gd name="T31" fmla="*/ 6 h 24"/>
                  <a:gd name="T32" fmla="*/ 2 w 12"/>
                  <a:gd name="T33" fmla="*/ 6 h 24"/>
                  <a:gd name="T34" fmla="*/ 4 w 12"/>
                  <a:gd name="T35" fmla="*/ 2 h 24"/>
                  <a:gd name="T36" fmla="*/ 6 w 12"/>
                  <a:gd name="T37" fmla="*/ 0 h 24"/>
                  <a:gd name="T38" fmla="*/ 10 w 12"/>
                  <a:gd name="T39" fmla="*/ 2 h 24"/>
                  <a:gd name="T40" fmla="*/ 10 w 12"/>
                  <a:gd name="T41" fmla="*/ 2 h 24"/>
                  <a:gd name="T42" fmla="*/ 12 w 12"/>
                  <a:gd name="T43" fmla="*/ 2 h 24"/>
                  <a:gd name="T44" fmla="*/ 12 w 12"/>
                  <a:gd name="T45" fmla="*/ 2 h 24"/>
                  <a:gd name="T46" fmla="*/ 12 w 12"/>
                  <a:gd name="T47" fmla="*/ 4 h 24"/>
                  <a:gd name="T48" fmla="*/ 12 w 12"/>
                  <a:gd name="T4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24">
                    <a:moveTo>
                      <a:pt x="12" y="4"/>
                    </a:moveTo>
                    <a:lnTo>
                      <a:pt x="12" y="4"/>
                    </a:lnTo>
                    <a:lnTo>
                      <a:pt x="12" y="10"/>
                    </a:lnTo>
                    <a:lnTo>
                      <a:pt x="12" y="14"/>
                    </a:lnTo>
                    <a:lnTo>
                      <a:pt x="10" y="14"/>
                    </a:lnTo>
                    <a:lnTo>
                      <a:pt x="10" y="14"/>
                    </a:lnTo>
                    <a:lnTo>
                      <a:pt x="8" y="18"/>
                    </a:lnTo>
                    <a:lnTo>
                      <a:pt x="6" y="22"/>
                    </a:lnTo>
                    <a:lnTo>
                      <a:pt x="4" y="24"/>
                    </a:lnTo>
                    <a:lnTo>
                      <a:pt x="2" y="24"/>
                    </a:lnTo>
                    <a:lnTo>
                      <a:pt x="0" y="14"/>
                    </a:lnTo>
                    <a:lnTo>
                      <a:pt x="0" y="14"/>
                    </a:lnTo>
                    <a:lnTo>
                      <a:pt x="0" y="14"/>
                    </a:lnTo>
                    <a:lnTo>
                      <a:pt x="0" y="14"/>
                    </a:lnTo>
                    <a:lnTo>
                      <a:pt x="2" y="10"/>
                    </a:lnTo>
                    <a:lnTo>
                      <a:pt x="2" y="6"/>
                    </a:lnTo>
                    <a:lnTo>
                      <a:pt x="2" y="6"/>
                    </a:lnTo>
                    <a:lnTo>
                      <a:pt x="4" y="2"/>
                    </a:lnTo>
                    <a:lnTo>
                      <a:pt x="6" y="0"/>
                    </a:lnTo>
                    <a:lnTo>
                      <a:pt x="10" y="2"/>
                    </a:lnTo>
                    <a:lnTo>
                      <a:pt x="10" y="2"/>
                    </a:lnTo>
                    <a:lnTo>
                      <a:pt x="12" y="2"/>
                    </a:lnTo>
                    <a:lnTo>
                      <a:pt x="12" y="2"/>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1" name="Freeform 282">
                <a:extLst>
                  <a:ext uri="{FF2B5EF4-FFF2-40B4-BE49-F238E27FC236}">
                    <a16:creationId xmlns:a16="http://schemas.microsoft.com/office/drawing/2014/main" id="{726BBC49-B795-0296-1FDF-CA766B17AFAB}"/>
                  </a:ext>
                </a:extLst>
              </p:cNvPr>
              <p:cNvSpPr>
                <a:spLocks/>
              </p:cNvSpPr>
              <p:nvPr/>
            </p:nvSpPr>
            <p:spPr bwMode="auto">
              <a:xfrm>
                <a:off x="3446" y="2841"/>
                <a:ext cx="30" cy="24"/>
              </a:xfrm>
              <a:custGeom>
                <a:avLst/>
                <a:gdLst>
                  <a:gd name="T0" fmla="*/ 28 w 30"/>
                  <a:gd name="T1" fmla="*/ 18 h 24"/>
                  <a:gd name="T2" fmla="*/ 28 w 30"/>
                  <a:gd name="T3" fmla="*/ 18 h 24"/>
                  <a:gd name="T4" fmla="*/ 26 w 30"/>
                  <a:gd name="T5" fmla="*/ 20 h 24"/>
                  <a:gd name="T6" fmla="*/ 26 w 30"/>
                  <a:gd name="T7" fmla="*/ 20 h 24"/>
                  <a:gd name="T8" fmla="*/ 24 w 30"/>
                  <a:gd name="T9" fmla="*/ 20 h 24"/>
                  <a:gd name="T10" fmla="*/ 24 w 30"/>
                  <a:gd name="T11" fmla="*/ 20 h 24"/>
                  <a:gd name="T12" fmla="*/ 20 w 30"/>
                  <a:gd name="T13" fmla="*/ 18 h 24"/>
                  <a:gd name="T14" fmla="*/ 18 w 30"/>
                  <a:gd name="T15" fmla="*/ 16 h 24"/>
                  <a:gd name="T16" fmla="*/ 14 w 30"/>
                  <a:gd name="T17" fmla="*/ 18 h 24"/>
                  <a:gd name="T18" fmla="*/ 12 w 30"/>
                  <a:gd name="T19" fmla="*/ 24 h 24"/>
                  <a:gd name="T20" fmla="*/ 12 w 30"/>
                  <a:gd name="T21" fmla="*/ 24 h 24"/>
                  <a:gd name="T22" fmla="*/ 10 w 30"/>
                  <a:gd name="T23" fmla="*/ 20 h 24"/>
                  <a:gd name="T24" fmla="*/ 6 w 30"/>
                  <a:gd name="T25" fmla="*/ 20 h 24"/>
                  <a:gd name="T26" fmla="*/ 4 w 30"/>
                  <a:gd name="T27" fmla="*/ 22 h 24"/>
                  <a:gd name="T28" fmla="*/ 0 w 30"/>
                  <a:gd name="T29" fmla="*/ 22 h 24"/>
                  <a:gd name="T30" fmla="*/ 0 w 30"/>
                  <a:gd name="T31" fmla="*/ 22 h 24"/>
                  <a:gd name="T32" fmla="*/ 0 w 30"/>
                  <a:gd name="T33" fmla="*/ 18 h 24"/>
                  <a:gd name="T34" fmla="*/ 0 w 30"/>
                  <a:gd name="T35" fmla="*/ 18 h 24"/>
                  <a:gd name="T36" fmla="*/ 2 w 30"/>
                  <a:gd name="T37" fmla="*/ 12 h 24"/>
                  <a:gd name="T38" fmla="*/ 4 w 30"/>
                  <a:gd name="T39" fmla="*/ 10 h 24"/>
                  <a:gd name="T40" fmla="*/ 4 w 30"/>
                  <a:gd name="T41" fmla="*/ 10 h 24"/>
                  <a:gd name="T42" fmla="*/ 8 w 30"/>
                  <a:gd name="T43" fmla="*/ 10 h 24"/>
                  <a:gd name="T44" fmla="*/ 10 w 30"/>
                  <a:gd name="T45" fmla="*/ 10 h 24"/>
                  <a:gd name="T46" fmla="*/ 12 w 30"/>
                  <a:gd name="T47" fmla="*/ 8 h 24"/>
                  <a:gd name="T48" fmla="*/ 12 w 30"/>
                  <a:gd name="T49" fmla="*/ 8 h 24"/>
                  <a:gd name="T50" fmla="*/ 16 w 30"/>
                  <a:gd name="T51" fmla="*/ 6 h 24"/>
                  <a:gd name="T52" fmla="*/ 16 w 30"/>
                  <a:gd name="T53" fmla="*/ 6 h 24"/>
                  <a:gd name="T54" fmla="*/ 20 w 30"/>
                  <a:gd name="T55" fmla="*/ 4 h 24"/>
                  <a:gd name="T56" fmla="*/ 24 w 30"/>
                  <a:gd name="T57" fmla="*/ 2 h 24"/>
                  <a:gd name="T58" fmla="*/ 26 w 30"/>
                  <a:gd name="T59" fmla="*/ 0 h 24"/>
                  <a:gd name="T60" fmla="*/ 28 w 30"/>
                  <a:gd name="T61" fmla="*/ 0 h 24"/>
                  <a:gd name="T62" fmla="*/ 30 w 30"/>
                  <a:gd name="T63" fmla="*/ 4 h 24"/>
                  <a:gd name="T64" fmla="*/ 30 w 30"/>
                  <a:gd name="T65" fmla="*/ 4 h 24"/>
                  <a:gd name="T66" fmla="*/ 30 w 30"/>
                  <a:gd name="T67" fmla="*/ 12 h 24"/>
                  <a:gd name="T68" fmla="*/ 28 w 30"/>
                  <a:gd name="T69" fmla="*/ 18 h 24"/>
                  <a:gd name="T70" fmla="*/ 28 w 30"/>
                  <a:gd name="T7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4">
                    <a:moveTo>
                      <a:pt x="28" y="18"/>
                    </a:moveTo>
                    <a:lnTo>
                      <a:pt x="28" y="18"/>
                    </a:lnTo>
                    <a:lnTo>
                      <a:pt x="26" y="20"/>
                    </a:lnTo>
                    <a:lnTo>
                      <a:pt x="26" y="20"/>
                    </a:lnTo>
                    <a:lnTo>
                      <a:pt x="24" y="20"/>
                    </a:lnTo>
                    <a:lnTo>
                      <a:pt x="24" y="20"/>
                    </a:lnTo>
                    <a:lnTo>
                      <a:pt x="20" y="18"/>
                    </a:lnTo>
                    <a:lnTo>
                      <a:pt x="18" y="16"/>
                    </a:lnTo>
                    <a:lnTo>
                      <a:pt x="14" y="18"/>
                    </a:lnTo>
                    <a:lnTo>
                      <a:pt x="12" y="24"/>
                    </a:lnTo>
                    <a:lnTo>
                      <a:pt x="12" y="24"/>
                    </a:lnTo>
                    <a:lnTo>
                      <a:pt x="10" y="20"/>
                    </a:lnTo>
                    <a:lnTo>
                      <a:pt x="6" y="20"/>
                    </a:lnTo>
                    <a:lnTo>
                      <a:pt x="4" y="22"/>
                    </a:lnTo>
                    <a:lnTo>
                      <a:pt x="0" y="22"/>
                    </a:lnTo>
                    <a:lnTo>
                      <a:pt x="0" y="22"/>
                    </a:lnTo>
                    <a:lnTo>
                      <a:pt x="0" y="18"/>
                    </a:lnTo>
                    <a:lnTo>
                      <a:pt x="0" y="18"/>
                    </a:lnTo>
                    <a:lnTo>
                      <a:pt x="2" y="12"/>
                    </a:lnTo>
                    <a:lnTo>
                      <a:pt x="4" y="10"/>
                    </a:lnTo>
                    <a:lnTo>
                      <a:pt x="4" y="10"/>
                    </a:lnTo>
                    <a:lnTo>
                      <a:pt x="8" y="10"/>
                    </a:lnTo>
                    <a:lnTo>
                      <a:pt x="10" y="10"/>
                    </a:lnTo>
                    <a:lnTo>
                      <a:pt x="12" y="8"/>
                    </a:lnTo>
                    <a:lnTo>
                      <a:pt x="12" y="8"/>
                    </a:lnTo>
                    <a:lnTo>
                      <a:pt x="16" y="6"/>
                    </a:lnTo>
                    <a:lnTo>
                      <a:pt x="16" y="6"/>
                    </a:lnTo>
                    <a:lnTo>
                      <a:pt x="20" y="4"/>
                    </a:lnTo>
                    <a:lnTo>
                      <a:pt x="24" y="2"/>
                    </a:lnTo>
                    <a:lnTo>
                      <a:pt x="26" y="0"/>
                    </a:lnTo>
                    <a:lnTo>
                      <a:pt x="28" y="0"/>
                    </a:lnTo>
                    <a:lnTo>
                      <a:pt x="30" y="4"/>
                    </a:lnTo>
                    <a:lnTo>
                      <a:pt x="30" y="4"/>
                    </a:lnTo>
                    <a:lnTo>
                      <a:pt x="30" y="12"/>
                    </a:lnTo>
                    <a:lnTo>
                      <a:pt x="28" y="18"/>
                    </a:lnTo>
                    <a:lnTo>
                      <a:pt x="2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2" name="Freeform 283">
                <a:extLst>
                  <a:ext uri="{FF2B5EF4-FFF2-40B4-BE49-F238E27FC236}">
                    <a16:creationId xmlns:a16="http://schemas.microsoft.com/office/drawing/2014/main" id="{03138C16-A349-7CB4-513E-C8E47E183FED}"/>
                  </a:ext>
                </a:extLst>
              </p:cNvPr>
              <p:cNvSpPr>
                <a:spLocks/>
              </p:cNvSpPr>
              <p:nvPr/>
            </p:nvSpPr>
            <p:spPr bwMode="auto">
              <a:xfrm>
                <a:off x="3440" y="2845"/>
                <a:ext cx="10" cy="14"/>
              </a:xfrm>
              <a:custGeom>
                <a:avLst/>
                <a:gdLst>
                  <a:gd name="T0" fmla="*/ 10 w 10"/>
                  <a:gd name="T1" fmla="*/ 8 h 14"/>
                  <a:gd name="T2" fmla="*/ 10 w 10"/>
                  <a:gd name="T3" fmla="*/ 8 h 14"/>
                  <a:gd name="T4" fmla="*/ 8 w 10"/>
                  <a:gd name="T5" fmla="*/ 12 h 14"/>
                  <a:gd name="T6" fmla="*/ 6 w 10"/>
                  <a:gd name="T7" fmla="*/ 14 h 14"/>
                  <a:gd name="T8" fmla="*/ 6 w 10"/>
                  <a:gd name="T9" fmla="*/ 14 h 14"/>
                  <a:gd name="T10" fmla="*/ 2 w 10"/>
                  <a:gd name="T11" fmla="*/ 8 h 14"/>
                  <a:gd name="T12" fmla="*/ 2 w 10"/>
                  <a:gd name="T13" fmla="*/ 8 h 14"/>
                  <a:gd name="T14" fmla="*/ 0 w 10"/>
                  <a:gd name="T15" fmla="*/ 4 h 14"/>
                  <a:gd name="T16" fmla="*/ 0 w 10"/>
                  <a:gd name="T17" fmla="*/ 4 h 14"/>
                  <a:gd name="T18" fmla="*/ 0 w 10"/>
                  <a:gd name="T19" fmla="*/ 2 h 14"/>
                  <a:gd name="T20" fmla="*/ 0 w 10"/>
                  <a:gd name="T21" fmla="*/ 2 h 14"/>
                  <a:gd name="T22" fmla="*/ 2 w 10"/>
                  <a:gd name="T23" fmla="*/ 0 h 14"/>
                  <a:gd name="T24" fmla="*/ 4 w 10"/>
                  <a:gd name="T25" fmla="*/ 0 h 14"/>
                  <a:gd name="T26" fmla="*/ 4 w 10"/>
                  <a:gd name="T27" fmla="*/ 0 h 14"/>
                  <a:gd name="T28" fmla="*/ 6 w 10"/>
                  <a:gd name="T29" fmla="*/ 2 h 14"/>
                  <a:gd name="T30" fmla="*/ 6 w 10"/>
                  <a:gd name="T31" fmla="*/ 2 h 14"/>
                  <a:gd name="T32" fmla="*/ 10 w 10"/>
                  <a:gd name="T33" fmla="*/ 8 h 14"/>
                  <a:gd name="T34" fmla="*/ 10 w 10"/>
                  <a:gd name="T3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10" y="8"/>
                    </a:moveTo>
                    <a:lnTo>
                      <a:pt x="10" y="8"/>
                    </a:lnTo>
                    <a:lnTo>
                      <a:pt x="8" y="12"/>
                    </a:lnTo>
                    <a:lnTo>
                      <a:pt x="6" y="14"/>
                    </a:lnTo>
                    <a:lnTo>
                      <a:pt x="6" y="14"/>
                    </a:lnTo>
                    <a:lnTo>
                      <a:pt x="2" y="8"/>
                    </a:lnTo>
                    <a:lnTo>
                      <a:pt x="2" y="8"/>
                    </a:lnTo>
                    <a:lnTo>
                      <a:pt x="0" y="4"/>
                    </a:lnTo>
                    <a:lnTo>
                      <a:pt x="0" y="4"/>
                    </a:lnTo>
                    <a:lnTo>
                      <a:pt x="0" y="2"/>
                    </a:lnTo>
                    <a:lnTo>
                      <a:pt x="0" y="2"/>
                    </a:lnTo>
                    <a:lnTo>
                      <a:pt x="2" y="0"/>
                    </a:lnTo>
                    <a:lnTo>
                      <a:pt x="4" y="0"/>
                    </a:lnTo>
                    <a:lnTo>
                      <a:pt x="4" y="0"/>
                    </a:lnTo>
                    <a:lnTo>
                      <a:pt x="6" y="2"/>
                    </a:lnTo>
                    <a:lnTo>
                      <a:pt x="6" y="2"/>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3" name="Freeform 284">
                <a:extLst>
                  <a:ext uri="{FF2B5EF4-FFF2-40B4-BE49-F238E27FC236}">
                    <a16:creationId xmlns:a16="http://schemas.microsoft.com/office/drawing/2014/main" id="{6A4AF4B9-F79E-00FE-842A-C573F7B39561}"/>
                  </a:ext>
                </a:extLst>
              </p:cNvPr>
              <p:cNvSpPr>
                <a:spLocks/>
              </p:cNvSpPr>
              <p:nvPr/>
            </p:nvSpPr>
            <p:spPr bwMode="auto">
              <a:xfrm>
                <a:off x="1812" y="2823"/>
                <a:ext cx="16" cy="42"/>
              </a:xfrm>
              <a:custGeom>
                <a:avLst/>
                <a:gdLst>
                  <a:gd name="T0" fmla="*/ 12 w 16"/>
                  <a:gd name="T1" fmla="*/ 28 h 42"/>
                  <a:gd name="T2" fmla="*/ 12 w 16"/>
                  <a:gd name="T3" fmla="*/ 28 h 42"/>
                  <a:gd name="T4" fmla="*/ 10 w 16"/>
                  <a:gd name="T5" fmla="*/ 32 h 42"/>
                  <a:gd name="T6" fmla="*/ 10 w 16"/>
                  <a:gd name="T7" fmla="*/ 32 h 42"/>
                  <a:gd name="T8" fmla="*/ 6 w 16"/>
                  <a:gd name="T9" fmla="*/ 40 h 42"/>
                  <a:gd name="T10" fmla="*/ 6 w 16"/>
                  <a:gd name="T11" fmla="*/ 42 h 42"/>
                  <a:gd name="T12" fmla="*/ 4 w 16"/>
                  <a:gd name="T13" fmla="*/ 42 h 42"/>
                  <a:gd name="T14" fmla="*/ 2 w 16"/>
                  <a:gd name="T15" fmla="*/ 38 h 42"/>
                  <a:gd name="T16" fmla="*/ 0 w 16"/>
                  <a:gd name="T17" fmla="*/ 30 h 42"/>
                  <a:gd name="T18" fmla="*/ 0 w 16"/>
                  <a:gd name="T19" fmla="*/ 30 h 42"/>
                  <a:gd name="T20" fmla="*/ 2 w 16"/>
                  <a:gd name="T21" fmla="*/ 16 h 42"/>
                  <a:gd name="T22" fmla="*/ 4 w 16"/>
                  <a:gd name="T23" fmla="*/ 2 h 42"/>
                  <a:gd name="T24" fmla="*/ 4 w 16"/>
                  <a:gd name="T25" fmla="*/ 2 h 42"/>
                  <a:gd name="T26" fmla="*/ 6 w 16"/>
                  <a:gd name="T27" fmla="*/ 0 h 42"/>
                  <a:gd name="T28" fmla="*/ 8 w 16"/>
                  <a:gd name="T29" fmla="*/ 0 h 42"/>
                  <a:gd name="T30" fmla="*/ 14 w 16"/>
                  <a:gd name="T31" fmla="*/ 4 h 42"/>
                  <a:gd name="T32" fmla="*/ 14 w 16"/>
                  <a:gd name="T33" fmla="*/ 4 h 42"/>
                  <a:gd name="T34" fmla="*/ 16 w 16"/>
                  <a:gd name="T35" fmla="*/ 12 h 42"/>
                  <a:gd name="T36" fmla="*/ 14 w 16"/>
                  <a:gd name="T37" fmla="*/ 18 h 42"/>
                  <a:gd name="T38" fmla="*/ 12 w 16"/>
                  <a:gd name="T39" fmla="*/ 28 h 42"/>
                  <a:gd name="T40" fmla="*/ 12 w 16"/>
                  <a:gd name="T4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42">
                    <a:moveTo>
                      <a:pt x="12" y="28"/>
                    </a:moveTo>
                    <a:lnTo>
                      <a:pt x="12" y="28"/>
                    </a:lnTo>
                    <a:lnTo>
                      <a:pt x="10" y="32"/>
                    </a:lnTo>
                    <a:lnTo>
                      <a:pt x="10" y="32"/>
                    </a:lnTo>
                    <a:lnTo>
                      <a:pt x="6" y="40"/>
                    </a:lnTo>
                    <a:lnTo>
                      <a:pt x="6" y="42"/>
                    </a:lnTo>
                    <a:lnTo>
                      <a:pt x="4" y="42"/>
                    </a:lnTo>
                    <a:lnTo>
                      <a:pt x="2" y="38"/>
                    </a:lnTo>
                    <a:lnTo>
                      <a:pt x="0" y="30"/>
                    </a:lnTo>
                    <a:lnTo>
                      <a:pt x="0" y="30"/>
                    </a:lnTo>
                    <a:lnTo>
                      <a:pt x="2" y="16"/>
                    </a:lnTo>
                    <a:lnTo>
                      <a:pt x="4" y="2"/>
                    </a:lnTo>
                    <a:lnTo>
                      <a:pt x="4" y="2"/>
                    </a:lnTo>
                    <a:lnTo>
                      <a:pt x="6" y="0"/>
                    </a:lnTo>
                    <a:lnTo>
                      <a:pt x="8" y="0"/>
                    </a:lnTo>
                    <a:lnTo>
                      <a:pt x="14" y="4"/>
                    </a:lnTo>
                    <a:lnTo>
                      <a:pt x="14" y="4"/>
                    </a:lnTo>
                    <a:lnTo>
                      <a:pt x="16" y="12"/>
                    </a:lnTo>
                    <a:lnTo>
                      <a:pt x="14" y="18"/>
                    </a:lnTo>
                    <a:lnTo>
                      <a:pt x="12" y="28"/>
                    </a:lnTo>
                    <a:lnTo>
                      <a:pt x="1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4" name="Freeform 285">
                <a:extLst>
                  <a:ext uri="{FF2B5EF4-FFF2-40B4-BE49-F238E27FC236}">
                    <a16:creationId xmlns:a16="http://schemas.microsoft.com/office/drawing/2014/main" id="{FA9AF273-6126-E568-3643-09D9D5021D9A}"/>
                  </a:ext>
                </a:extLst>
              </p:cNvPr>
              <p:cNvSpPr>
                <a:spLocks/>
              </p:cNvSpPr>
              <p:nvPr/>
            </p:nvSpPr>
            <p:spPr bwMode="auto">
              <a:xfrm>
                <a:off x="5936" y="1495"/>
                <a:ext cx="38" cy="38"/>
              </a:xfrm>
              <a:custGeom>
                <a:avLst/>
                <a:gdLst>
                  <a:gd name="T0" fmla="*/ 28 w 38"/>
                  <a:gd name="T1" fmla="*/ 2 h 38"/>
                  <a:gd name="T2" fmla="*/ 28 w 38"/>
                  <a:gd name="T3" fmla="*/ 2 h 38"/>
                  <a:gd name="T4" fmla="*/ 28 w 38"/>
                  <a:gd name="T5" fmla="*/ 4 h 38"/>
                  <a:gd name="T6" fmla="*/ 28 w 38"/>
                  <a:gd name="T7" fmla="*/ 4 h 38"/>
                  <a:gd name="T8" fmla="*/ 34 w 38"/>
                  <a:gd name="T9" fmla="*/ 12 h 38"/>
                  <a:gd name="T10" fmla="*/ 38 w 38"/>
                  <a:gd name="T11" fmla="*/ 18 h 38"/>
                  <a:gd name="T12" fmla="*/ 38 w 38"/>
                  <a:gd name="T13" fmla="*/ 28 h 38"/>
                  <a:gd name="T14" fmla="*/ 38 w 38"/>
                  <a:gd name="T15" fmla="*/ 28 h 38"/>
                  <a:gd name="T16" fmla="*/ 38 w 38"/>
                  <a:gd name="T17" fmla="*/ 32 h 38"/>
                  <a:gd name="T18" fmla="*/ 36 w 38"/>
                  <a:gd name="T19" fmla="*/ 36 h 38"/>
                  <a:gd name="T20" fmla="*/ 36 w 38"/>
                  <a:gd name="T21" fmla="*/ 36 h 38"/>
                  <a:gd name="T22" fmla="*/ 34 w 38"/>
                  <a:gd name="T23" fmla="*/ 36 h 38"/>
                  <a:gd name="T24" fmla="*/ 34 w 38"/>
                  <a:gd name="T25" fmla="*/ 36 h 38"/>
                  <a:gd name="T26" fmla="*/ 32 w 38"/>
                  <a:gd name="T27" fmla="*/ 36 h 38"/>
                  <a:gd name="T28" fmla="*/ 28 w 38"/>
                  <a:gd name="T29" fmla="*/ 38 h 38"/>
                  <a:gd name="T30" fmla="*/ 28 w 38"/>
                  <a:gd name="T31" fmla="*/ 38 h 38"/>
                  <a:gd name="T32" fmla="*/ 20 w 38"/>
                  <a:gd name="T33" fmla="*/ 38 h 38"/>
                  <a:gd name="T34" fmla="*/ 20 w 38"/>
                  <a:gd name="T35" fmla="*/ 38 h 38"/>
                  <a:gd name="T36" fmla="*/ 18 w 38"/>
                  <a:gd name="T37" fmla="*/ 38 h 38"/>
                  <a:gd name="T38" fmla="*/ 18 w 38"/>
                  <a:gd name="T39" fmla="*/ 38 h 38"/>
                  <a:gd name="T40" fmla="*/ 14 w 38"/>
                  <a:gd name="T41" fmla="*/ 36 h 38"/>
                  <a:gd name="T42" fmla="*/ 10 w 38"/>
                  <a:gd name="T43" fmla="*/ 32 h 38"/>
                  <a:gd name="T44" fmla="*/ 10 w 38"/>
                  <a:gd name="T45" fmla="*/ 32 h 38"/>
                  <a:gd name="T46" fmla="*/ 8 w 38"/>
                  <a:gd name="T47" fmla="*/ 28 h 38"/>
                  <a:gd name="T48" fmla="*/ 4 w 38"/>
                  <a:gd name="T49" fmla="*/ 24 h 38"/>
                  <a:gd name="T50" fmla="*/ 4 w 38"/>
                  <a:gd name="T51" fmla="*/ 24 h 38"/>
                  <a:gd name="T52" fmla="*/ 2 w 38"/>
                  <a:gd name="T53" fmla="*/ 22 h 38"/>
                  <a:gd name="T54" fmla="*/ 0 w 38"/>
                  <a:gd name="T55" fmla="*/ 20 h 38"/>
                  <a:gd name="T56" fmla="*/ 0 w 38"/>
                  <a:gd name="T57" fmla="*/ 16 h 38"/>
                  <a:gd name="T58" fmla="*/ 2 w 38"/>
                  <a:gd name="T59" fmla="*/ 10 h 38"/>
                  <a:gd name="T60" fmla="*/ 2 w 38"/>
                  <a:gd name="T61" fmla="*/ 10 h 38"/>
                  <a:gd name="T62" fmla="*/ 4 w 38"/>
                  <a:gd name="T63" fmla="*/ 8 h 38"/>
                  <a:gd name="T64" fmla="*/ 6 w 38"/>
                  <a:gd name="T65" fmla="*/ 8 h 38"/>
                  <a:gd name="T66" fmla="*/ 10 w 38"/>
                  <a:gd name="T67" fmla="*/ 10 h 38"/>
                  <a:gd name="T68" fmla="*/ 12 w 38"/>
                  <a:gd name="T69" fmla="*/ 12 h 38"/>
                  <a:gd name="T70" fmla="*/ 12 w 38"/>
                  <a:gd name="T71" fmla="*/ 12 h 38"/>
                  <a:gd name="T72" fmla="*/ 16 w 38"/>
                  <a:gd name="T73" fmla="*/ 20 h 38"/>
                  <a:gd name="T74" fmla="*/ 18 w 38"/>
                  <a:gd name="T75" fmla="*/ 22 h 38"/>
                  <a:gd name="T76" fmla="*/ 20 w 38"/>
                  <a:gd name="T77" fmla="*/ 24 h 38"/>
                  <a:gd name="T78" fmla="*/ 20 w 38"/>
                  <a:gd name="T79" fmla="*/ 24 h 38"/>
                  <a:gd name="T80" fmla="*/ 18 w 38"/>
                  <a:gd name="T81" fmla="*/ 18 h 38"/>
                  <a:gd name="T82" fmla="*/ 16 w 38"/>
                  <a:gd name="T83" fmla="*/ 16 h 38"/>
                  <a:gd name="T84" fmla="*/ 14 w 38"/>
                  <a:gd name="T85" fmla="*/ 14 h 38"/>
                  <a:gd name="T86" fmla="*/ 14 w 38"/>
                  <a:gd name="T87" fmla="*/ 14 h 38"/>
                  <a:gd name="T88" fmla="*/ 16 w 38"/>
                  <a:gd name="T89" fmla="*/ 12 h 38"/>
                  <a:gd name="T90" fmla="*/ 16 w 38"/>
                  <a:gd name="T91" fmla="*/ 12 h 38"/>
                  <a:gd name="T92" fmla="*/ 18 w 38"/>
                  <a:gd name="T93" fmla="*/ 10 h 38"/>
                  <a:gd name="T94" fmla="*/ 18 w 38"/>
                  <a:gd name="T95" fmla="*/ 10 h 38"/>
                  <a:gd name="T96" fmla="*/ 18 w 38"/>
                  <a:gd name="T97" fmla="*/ 10 h 38"/>
                  <a:gd name="T98" fmla="*/ 20 w 38"/>
                  <a:gd name="T99" fmla="*/ 2 h 38"/>
                  <a:gd name="T100" fmla="*/ 22 w 38"/>
                  <a:gd name="T101" fmla="*/ 0 h 38"/>
                  <a:gd name="T102" fmla="*/ 26 w 38"/>
                  <a:gd name="T103" fmla="*/ 0 h 38"/>
                  <a:gd name="T104" fmla="*/ 28 w 38"/>
                  <a:gd name="T105" fmla="*/ 2 h 38"/>
                  <a:gd name="T106" fmla="*/ 28 w 38"/>
                  <a:gd name="T10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 h="38">
                    <a:moveTo>
                      <a:pt x="28" y="2"/>
                    </a:moveTo>
                    <a:lnTo>
                      <a:pt x="28" y="2"/>
                    </a:lnTo>
                    <a:lnTo>
                      <a:pt x="28" y="4"/>
                    </a:lnTo>
                    <a:lnTo>
                      <a:pt x="28" y="4"/>
                    </a:lnTo>
                    <a:lnTo>
                      <a:pt x="34" y="12"/>
                    </a:lnTo>
                    <a:lnTo>
                      <a:pt x="38" y="18"/>
                    </a:lnTo>
                    <a:lnTo>
                      <a:pt x="38" y="28"/>
                    </a:lnTo>
                    <a:lnTo>
                      <a:pt x="38" y="28"/>
                    </a:lnTo>
                    <a:lnTo>
                      <a:pt x="38" y="32"/>
                    </a:lnTo>
                    <a:lnTo>
                      <a:pt x="36" y="36"/>
                    </a:lnTo>
                    <a:lnTo>
                      <a:pt x="36" y="36"/>
                    </a:lnTo>
                    <a:lnTo>
                      <a:pt x="34" y="36"/>
                    </a:lnTo>
                    <a:lnTo>
                      <a:pt x="34" y="36"/>
                    </a:lnTo>
                    <a:lnTo>
                      <a:pt x="32" y="36"/>
                    </a:lnTo>
                    <a:lnTo>
                      <a:pt x="28" y="38"/>
                    </a:lnTo>
                    <a:lnTo>
                      <a:pt x="28" y="38"/>
                    </a:lnTo>
                    <a:lnTo>
                      <a:pt x="20" y="38"/>
                    </a:lnTo>
                    <a:lnTo>
                      <a:pt x="20" y="38"/>
                    </a:lnTo>
                    <a:lnTo>
                      <a:pt x="18" y="38"/>
                    </a:lnTo>
                    <a:lnTo>
                      <a:pt x="18" y="38"/>
                    </a:lnTo>
                    <a:lnTo>
                      <a:pt x="14" y="36"/>
                    </a:lnTo>
                    <a:lnTo>
                      <a:pt x="10" y="32"/>
                    </a:lnTo>
                    <a:lnTo>
                      <a:pt x="10" y="32"/>
                    </a:lnTo>
                    <a:lnTo>
                      <a:pt x="8" y="28"/>
                    </a:lnTo>
                    <a:lnTo>
                      <a:pt x="4" y="24"/>
                    </a:lnTo>
                    <a:lnTo>
                      <a:pt x="4" y="24"/>
                    </a:lnTo>
                    <a:lnTo>
                      <a:pt x="2" y="22"/>
                    </a:lnTo>
                    <a:lnTo>
                      <a:pt x="0" y="20"/>
                    </a:lnTo>
                    <a:lnTo>
                      <a:pt x="0" y="16"/>
                    </a:lnTo>
                    <a:lnTo>
                      <a:pt x="2" y="10"/>
                    </a:lnTo>
                    <a:lnTo>
                      <a:pt x="2" y="10"/>
                    </a:lnTo>
                    <a:lnTo>
                      <a:pt x="4" y="8"/>
                    </a:lnTo>
                    <a:lnTo>
                      <a:pt x="6" y="8"/>
                    </a:lnTo>
                    <a:lnTo>
                      <a:pt x="10" y="10"/>
                    </a:lnTo>
                    <a:lnTo>
                      <a:pt x="12" y="12"/>
                    </a:lnTo>
                    <a:lnTo>
                      <a:pt x="12" y="12"/>
                    </a:lnTo>
                    <a:lnTo>
                      <a:pt x="16" y="20"/>
                    </a:lnTo>
                    <a:lnTo>
                      <a:pt x="18" y="22"/>
                    </a:lnTo>
                    <a:lnTo>
                      <a:pt x="20" y="24"/>
                    </a:lnTo>
                    <a:lnTo>
                      <a:pt x="20" y="24"/>
                    </a:lnTo>
                    <a:lnTo>
                      <a:pt x="18" y="18"/>
                    </a:lnTo>
                    <a:lnTo>
                      <a:pt x="16" y="16"/>
                    </a:lnTo>
                    <a:lnTo>
                      <a:pt x="14" y="14"/>
                    </a:lnTo>
                    <a:lnTo>
                      <a:pt x="14" y="14"/>
                    </a:lnTo>
                    <a:lnTo>
                      <a:pt x="16" y="12"/>
                    </a:lnTo>
                    <a:lnTo>
                      <a:pt x="16" y="12"/>
                    </a:lnTo>
                    <a:lnTo>
                      <a:pt x="18" y="10"/>
                    </a:lnTo>
                    <a:lnTo>
                      <a:pt x="18" y="10"/>
                    </a:lnTo>
                    <a:lnTo>
                      <a:pt x="18" y="10"/>
                    </a:lnTo>
                    <a:lnTo>
                      <a:pt x="20" y="2"/>
                    </a:lnTo>
                    <a:lnTo>
                      <a:pt x="22" y="0"/>
                    </a:lnTo>
                    <a:lnTo>
                      <a:pt x="26"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5" name="Freeform 286">
                <a:extLst>
                  <a:ext uri="{FF2B5EF4-FFF2-40B4-BE49-F238E27FC236}">
                    <a16:creationId xmlns:a16="http://schemas.microsoft.com/office/drawing/2014/main" id="{866D6CF2-E277-005E-58C4-1DA457EC6A57}"/>
                  </a:ext>
                </a:extLst>
              </p:cNvPr>
              <p:cNvSpPr>
                <a:spLocks/>
              </p:cNvSpPr>
              <p:nvPr/>
            </p:nvSpPr>
            <p:spPr bwMode="auto">
              <a:xfrm>
                <a:off x="5926" y="1497"/>
                <a:ext cx="26" cy="14"/>
              </a:xfrm>
              <a:custGeom>
                <a:avLst/>
                <a:gdLst>
                  <a:gd name="T0" fmla="*/ 22 w 26"/>
                  <a:gd name="T1" fmla="*/ 14 h 14"/>
                  <a:gd name="T2" fmla="*/ 22 w 26"/>
                  <a:gd name="T3" fmla="*/ 14 h 14"/>
                  <a:gd name="T4" fmla="*/ 16 w 26"/>
                  <a:gd name="T5" fmla="*/ 10 h 14"/>
                  <a:gd name="T6" fmla="*/ 10 w 26"/>
                  <a:gd name="T7" fmla="*/ 10 h 14"/>
                  <a:gd name="T8" fmla="*/ 10 w 26"/>
                  <a:gd name="T9" fmla="*/ 10 h 14"/>
                  <a:gd name="T10" fmla="*/ 8 w 26"/>
                  <a:gd name="T11" fmla="*/ 12 h 14"/>
                  <a:gd name="T12" fmla="*/ 4 w 26"/>
                  <a:gd name="T13" fmla="*/ 14 h 14"/>
                  <a:gd name="T14" fmla="*/ 2 w 26"/>
                  <a:gd name="T15" fmla="*/ 10 h 14"/>
                  <a:gd name="T16" fmla="*/ 0 w 26"/>
                  <a:gd name="T17" fmla="*/ 2 h 14"/>
                  <a:gd name="T18" fmla="*/ 0 w 26"/>
                  <a:gd name="T19" fmla="*/ 2 h 14"/>
                  <a:gd name="T20" fmla="*/ 0 w 26"/>
                  <a:gd name="T21" fmla="*/ 2 h 14"/>
                  <a:gd name="T22" fmla="*/ 0 w 26"/>
                  <a:gd name="T23" fmla="*/ 2 h 14"/>
                  <a:gd name="T24" fmla="*/ 10 w 26"/>
                  <a:gd name="T25" fmla="*/ 0 h 14"/>
                  <a:gd name="T26" fmla="*/ 14 w 26"/>
                  <a:gd name="T27" fmla="*/ 0 h 14"/>
                  <a:gd name="T28" fmla="*/ 18 w 26"/>
                  <a:gd name="T29" fmla="*/ 2 h 14"/>
                  <a:gd name="T30" fmla="*/ 18 w 26"/>
                  <a:gd name="T31" fmla="*/ 2 h 14"/>
                  <a:gd name="T32" fmla="*/ 22 w 26"/>
                  <a:gd name="T33" fmla="*/ 4 h 14"/>
                  <a:gd name="T34" fmla="*/ 26 w 26"/>
                  <a:gd name="T35" fmla="*/ 10 h 14"/>
                  <a:gd name="T36" fmla="*/ 26 w 26"/>
                  <a:gd name="T37" fmla="*/ 10 h 14"/>
                  <a:gd name="T38" fmla="*/ 26 w 26"/>
                  <a:gd name="T39" fmla="*/ 10 h 14"/>
                  <a:gd name="T40" fmla="*/ 26 w 26"/>
                  <a:gd name="T41" fmla="*/ 10 h 14"/>
                  <a:gd name="T42" fmla="*/ 24 w 26"/>
                  <a:gd name="T43" fmla="*/ 12 h 14"/>
                  <a:gd name="T44" fmla="*/ 22 w 26"/>
                  <a:gd name="T45" fmla="*/ 14 h 14"/>
                  <a:gd name="T46" fmla="*/ 22 w 26"/>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4">
                    <a:moveTo>
                      <a:pt x="22" y="14"/>
                    </a:moveTo>
                    <a:lnTo>
                      <a:pt x="22" y="14"/>
                    </a:lnTo>
                    <a:lnTo>
                      <a:pt x="16" y="10"/>
                    </a:lnTo>
                    <a:lnTo>
                      <a:pt x="10" y="10"/>
                    </a:lnTo>
                    <a:lnTo>
                      <a:pt x="10" y="10"/>
                    </a:lnTo>
                    <a:lnTo>
                      <a:pt x="8" y="12"/>
                    </a:lnTo>
                    <a:lnTo>
                      <a:pt x="4" y="14"/>
                    </a:lnTo>
                    <a:lnTo>
                      <a:pt x="2" y="10"/>
                    </a:lnTo>
                    <a:lnTo>
                      <a:pt x="0" y="2"/>
                    </a:lnTo>
                    <a:lnTo>
                      <a:pt x="0" y="2"/>
                    </a:lnTo>
                    <a:lnTo>
                      <a:pt x="0" y="2"/>
                    </a:lnTo>
                    <a:lnTo>
                      <a:pt x="0" y="2"/>
                    </a:lnTo>
                    <a:lnTo>
                      <a:pt x="10" y="0"/>
                    </a:lnTo>
                    <a:lnTo>
                      <a:pt x="14" y="0"/>
                    </a:lnTo>
                    <a:lnTo>
                      <a:pt x="18" y="2"/>
                    </a:lnTo>
                    <a:lnTo>
                      <a:pt x="18" y="2"/>
                    </a:lnTo>
                    <a:lnTo>
                      <a:pt x="22" y="4"/>
                    </a:lnTo>
                    <a:lnTo>
                      <a:pt x="26" y="10"/>
                    </a:lnTo>
                    <a:lnTo>
                      <a:pt x="26" y="10"/>
                    </a:lnTo>
                    <a:lnTo>
                      <a:pt x="26" y="10"/>
                    </a:lnTo>
                    <a:lnTo>
                      <a:pt x="26" y="10"/>
                    </a:lnTo>
                    <a:lnTo>
                      <a:pt x="24" y="12"/>
                    </a:lnTo>
                    <a:lnTo>
                      <a:pt x="22" y="14"/>
                    </a:lnTo>
                    <a:lnTo>
                      <a:pt x="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6" name="Freeform 287">
                <a:extLst>
                  <a:ext uri="{FF2B5EF4-FFF2-40B4-BE49-F238E27FC236}">
                    <a16:creationId xmlns:a16="http://schemas.microsoft.com/office/drawing/2014/main" id="{E4B08EEF-33AF-C2FF-33AF-4D9C551F9643}"/>
                  </a:ext>
                </a:extLst>
              </p:cNvPr>
              <p:cNvSpPr>
                <a:spLocks/>
              </p:cNvSpPr>
              <p:nvPr/>
            </p:nvSpPr>
            <p:spPr bwMode="auto">
              <a:xfrm>
                <a:off x="5268" y="1459"/>
                <a:ext cx="70" cy="24"/>
              </a:xfrm>
              <a:custGeom>
                <a:avLst/>
                <a:gdLst>
                  <a:gd name="T0" fmla="*/ 58 w 70"/>
                  <a:gd name="T1" fmla="*/ 4 h 24"/>
                  <a:gd name="T2" fmla="*/ 58 w 70"/>
                  <a:gd name="T3" fmla="*/ 4 h 24"/>
                  <a:gd name="T4" fmla="*/ 60 w 70"/>
                  <a:gd name="T5" fmla="*/ 4 h 24"/>
                  <a:gd name="T6" fmla="*/ 64 w 70"/>
                  <a:gd name="T7" fmla="*/ 4 h 24"/>
                  <a:gd name="T8" fmla="*/ 68 w 70"/>
                  <a:gd name="T9" fmla="*/ 4 h 24"/>
                  <a:gd name="T10" fmla="*/ 70 w 70"/>
                  <a:gd name="T11" fmla="*/ 4 h 24"/>
                  <a:gd name="T12" fmla="*/ 70 w 70"/>
                  <a:gd name="T13" fmla="*/ 4 h 24"/>
                  <a:gd name="T14" fmla="*/ 70 w 70"/>
                  <a:gd name="T15" fmla="*/ 8 h 24"/>
                  <a:gd name="T16" fmla="*/ 70 w 70"/>
                  <a:gd name="T17" fmla="*/ 8 h 24"/>
                  <a:gd name="T18" fmla="*/ 64 w 70"/>
                  <a:gd name="T19" fmla="*/ 14 h 24"/>
                  <a:gd name="T20" fmla="*/ 58 w 70"/>
                  <a:gd name="T21" fmla="*/ 16 h 24"/>
                  <a:gd name="T22" fmla="*/ 46 w 70"/>
                  <a:gd name="T23" fmla="*/ 16 h 24"/>
                  <a:gd name="T24" fmla="*/ 46 w 70"/>
                  <a:gd name="T25" fmla="*/ 16 h 24"/>
                  <a:gd name="T26" fmla="*/ 42 w 70"/>
                  <a:gd name="T27" fmla="*/ 14 h 24"/>
                  <a:gd name="T28" fmla="*/ 38 w 70"/>
                  <a:gd name="T29" fmla="*/ 12 h 24"/>
                  <a:gd name="T30" fmla="*/ 30 w 70"/>
                  <a:gd name="T31" fmla="*/ 12 h 24"/>
                  <a:gd name="T32" fmla="*/ 30 w 70"/>
                  <a:gd name="T33" fmla="*/ 12 h 24"/>
                  <a:gd name="T34" fmla="*/ 22 w 70"/>
                  <a:gd name="T35" fmla="*/ 16 h 24"/>
                  <a:gd name="T36" fmla="*/ 20 w 70"/>
                  <a:gd name="T37" fmla="*/ 18 h 24"/>
                  <a:gd name="T38" fmla="*/ 16 w 70"/>
                  <a:gd name="T39" fmla="*/ 24 h 24"/>
                  <a:gd name="T40" fmla="*/ 16 w 70"/>
                  <a:gd name="T41" fmla="*/ 24 h 24"/>
                  <a:gd name="T42" fmla="*/ 14 w 70"/>
                  <a:gd name="T43" fmla="*/ 24 h 24"/>
                  <a:gd name="T44" fmla="*/ 14 w 70"/>
                  <a:gd name="T45" fmla="*/ 24 h 24"/>
                  <a:gd name="T46" fmla="*/ 12 w 70"/>
                  <a:gd name="T47" fmla="*/ 22 h 24"/>
                  <a:gd name="T48" fmla="*/ 8 w 70"/>
                  <a:gd name="T49" fmla="*/ 18 h 24"/>
                  <a:gd name="T50" fmla="*/ 8 w 70"/>
                  <a:gd name="T51" fmla="*/ 18 h 24"/>
                  <a:gd name="T52" fmla="*/ 4 w 70"/>
                  <a:gd name="T53" fmla="*/ 22 h 24"/>
                  <a:gd name="T54" fmla="*/ 4 w 70"/>
                  <a:gd name="T55" fmla="*/ 22 h 24"/>
                  <a:gd name="T56" fmla="*/ 2 w 70"/>
                  <a:gd name="T57" fmla="*/ 20 h 24"/>
                  <a:gd name="T58" fmla="*/ 2 w 70"/>
                  <a:gd name="T59" fmla="*/ 20 h 24"/>
                  <a:gd name="T60" fmla="*/ 0 w 70"/>
                  <a:gd name="T61" fmla="*/ 18 h 24"/>
                  <a:gd name="T62" fmla="*/ 0 w 70"/>
                  <a:gd name="T63" fmla="*/ 18 h 24"/>
                  <a:gd name="T64" fmla="*/ 0 w 70"/>
                  <a:gd name="T65" fmla="*/ 10 h 24"/>
                  <a:gd name="T66" fmla="*/ 0 w 70"/>
                  <a:gd name="T67" fmla="*/ 10 h 24"/>
                  <a:gd name="T68" fmla="*/ 4 w 70"/>
                  <a:gd name="T69" fmla="*/ 12 h 24"/>
                  <a:gd name="T70" fmla="*/ 6 w 70"/>
                  <a:gd name="T71" fmla="*/ 8 h 24"/>
                  <a:gd name="T72" fmla="*/ 6 w 70"/>
                  <a:gd name="T73" fmla="*/ 8 h 24"/>
                  <a:gd name="T74" fmla="*/ 8 w 70"/>
                  <a:gd name="T75" fmla="*/ 4 h 24"/>
                  <a:gd name="T76" fmla="*/ 6 w 70"/>
                  <a:gd name="T77" fmla="*/ 4 h 24"/>
                  <a:gd name="T78" fmla="*/ 6 w 70"/>
                  <a:gd name="T79" fmla="*/ 2 h 24"/>
                  <a:gd name="T80" fmla="*/ 6 w 70"/>
                  <a:gd name="T81" fmla="*/ 0 h 24"/>
                  <a:gd name="T82" fmla="*/ 6 w 70"/>
                  <a:gd name="T83" fmla="*/ 0 h 24"/>
                  <a:gd name="T84" fmla="*/ 46 w 70"/>
                  <a:gd name="T85" fmla="*/ 0 h 24"/>
                  <a:gd name="T86" fmla="*/ 46 w 70"/>
                  <a:gd name="T87" fmla="*/ 0 h 24"/>
                  <a:gd name="T88" fmla="*/ 46 w 70"/>
                  <a:gd name="T89" fmla="*/ 0 h 24"/>
                  <a:gd name="T90" fmla="*/ 48 w 70"/>
                  <a:gd name="T91" fmla="*/ 4 h 24"/>
                  <a:gd name="T92" fmla="*/ 50 w 70"/>
                  <a:gd name="T93" fmla="*/ 4 h 24"/>
                  <a:gd name="T94" fmla="*/ 54 w 70"/>
                  <a:gd name="T95" fmla="*/ 2 h 24"/>
                  <a:gd name="T96" fmla="*/ 56 w 70"/>
                  <a:gd name="T97" fmla="*/ 4 h 24"/>
                  <a:gd name="T98" fmla="*/ 56 w 70"/>
                  <a:gd name="T99" fmla="*/ 4 h 24"/>
                  <a:gd name="T100" fmla="*/ 58 w 70"/>
                  <a:gd name="T101" fmla="*/ 4 h 24"/>
                  <a:gd name="T102" fmla="*/ 58 w 70"/>
                  <a:gd name="T10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24">
                    <a:moveTo>
                      <a:pt x="58" y="4"/>
                    </a:moveTo>
                    <a:lnTo>
                      <a:pt x="58" y="4"/>
                    </a:lnTo>
                    <a:lnTo>
                      <a:pt x="60" y="4"/>
                    </a:lnTo>
                    <a:lnTo>
                      <a:pt x="64" y="4"/>
                    </a:lnTo>
                    <a:lnTo>
                      <a:pt x="68" y="4"/>
                    </a:lnTo>
                    <a:lnTo>
                      <a:pt x="70" y="4"/>
                    </a:lnTo>
                    <a:lnTo>
                      <a:pt x="70" y="4"/>
                    </a:lnTo>
                    <a:lnTo>
                      <a:pt x="70" y="8"/>
                    </a:lnTo>
                    <a:lnTo>
                      <a:pt x="70" y="8"/>
                    </a:lnTo>
                    <a:lnTo>
                      <a:pt x="64" y="14"/>
                    </a:lnTo>
                    <a:lnTo>
                      <a:pt x="58" y="16"/>
                    </a:lnTo>
                    <a:lnTo>
                      <a:pt x="46" y="16"/>
                    </a:lnTo>
                    <a:lnTo>
                      <a:pt x="46" y="16"/>
                    </a:lnTo>
                    <a:lnTo>
                      <a:pt x="42" y="14"/>
                    </a:lnTo>
                    <a:lnTo>
                      <a:pt x="38" y="12"/>
                    </a:lnTo>
                    <a:lnTo>
                      <a:pt x="30" y="12"/>
                    </a:lnTo>
                    <a:lnTo>
                      <a:pt x="30" y="12"/>
                    </a:lnTo>
                    <a:lnTo>
                      <a:pt x="22" y="16"/>
                    </a:lnTo>
                    <a:lnTo>
                      <a:pt x="20" y="18"/>
                    </a:lnTo>
                    <a:lnTo>
                      <a:pt x="16" y="24"/>
                    </a:lnTo>
                    <a:lnTo>
                      <a:pt x="16" y="24"/>
                    </a:lnTo>
                    <a:lnTo>
                      <a:pt x="14" y="24"/>
                    </a:lnTo>
                    <a:lnTo>
                      <a:pt x="14" y="24"/>
                    </a:lnTo>
                    <a:lnTo>
                      <a:pt x="12" y="22"/>
                    </a:lnTo>
                    <a:lnTo>
                      <a:pt x="8" y="18"/>
                    </a:lnTo>
                    <a:lnTo>
                      <a:pt x="8" y="18"/>
                    </a:lnTo>
                    <a:lnTo>
                      <a:pt x="4" y="22"/>
                    </a:lnTo>
                    <a:lnTo>
                      <a:pt x="4" y="22"/>
                    </a:lnTo>
                    <a:lnTo>
                      <a:pt x="2" y="20"/>
                    </a:lnTo>
                    <a:lnTo>
                      <a:pt x="2" y="20"/>
                    </a:lnTo>
                    <a:lnTo>
                      <a:pt x="0" y="18"/>
                    </a:lnTo>
                    <a:lnTo>
                      <a:pt x="0" y="18"/>
                    </a:lnTo>
                    <a:lnTo>
                      <a:pt x="0" y="10"/>
                    </a:lnTo>
                    <a:lnTo>
                      <a:pt x="0" y="10"/>
                    </a:lnTo>
                    <a:lnTo>
                      <a:pt x="4" y="12"/>
                    </a:lnTo>
                    <a:lnTo>
                      <a:pt x="6" y="8"/>
                    </a:lnTo>
                    <a:lnTo>
                      <a:pt x="6" y="8"/>
                    </a:lnTo>
                    <a:lnTo>
                      <a:pt x="8" y="4"/>
                    </a:lnTo>
                    <a:lnTo>
                      <a:pt x="6" y="4"/>
                    </a:lnTo>
                    <a:lnTo>
                      <a:pt x="6" y="2"/>
                    </a:lnTo>
                    <a:lnTo>
                      <a:pt x="6" y="0"/>
                    </a:lnTo>
                    <a:lnTo>
                      <a:pt x="6" y="0"/>
                    </a:lnTo>
                    <a:lnTo>
                      <a:pt x="46" y="0"/>
                    </a:lnTo>
                    <a:lnTo>
                      <a:pt x="46" y="0"/>
                    </a:lnTo>
                    <a:lnTo>
                      <a:pt x="46" y="0"/>
                    </a:lnTo>
                    <a:lnTo>
                      <a:pt x="48" y="4"/>
                    </a:lnTo>
                    <a:lnTo>
                      <a:pt x="50" y="4"/>
                    </a:lnTo>
                    <a:lnTo>
                      <a:pt x="54" y="2"/>
                    </a:lnTo>
                    <a:lnTo>
                      <a:pt x="56" y="4"/>
                    </a:lnTo>
                    <a:lnTo>
                      <a:pt x="56" y="4"/>
                    </a:lnTo>
                    <a:lnTo>
                      <a:pt x="58" y="4"/>
                    </a:lnTo>
                    <a:lnTo>
                      <a:pt x="5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7" name="Freeform 288">
                <a:extLst>
                  <a:ext uri="{FF2B5EF4-FFF2-40B4-BE49-F238E27FC236}">
                    <a16:creationId xmlns:a16="http://schemas.microsoft.com/office/drawing/2014/main" id="{4A15BE52-F391-477D-C3AB-A2BBC8EA2858}"/>
                  </a:ext>
                </a:extLst>
              </p:cNvPr>
              <p:cNvSpPr>
                <a:spLocks/>
              </p:cNvSpPr>
              <p:nvPr/>
            </p:nvSpPr>
            <p:spPr bwMode="auto">
              <a:xfrm>
                <a:off x="5198" y="1457"/>
                <a:ext cx="70" cy="20"/>
              </a:xfrm>
              <a:custGeom>
                <a:avLst/>
                <a:gdLst>
                  <a:gd name="T0" fmla="*/ 70 w 70"/>
                  <a:gd name="T1" fmla="*/ 12 h 20"/>
                  <a:gd name="T2" fmla="*/ 70 w 70"/>
                  <a:gd name="T3" fmla="*/ 12 h 20"/>
                  <a:gd name="T4" fmla="*/ 70 w 70"/>
                  <a:gd name="T5" fmla="*/ 20 h 20"/>
                  <a:gd name="T6" fmla="*/ 70 w 70"/>
                  <a:gd name="T7" fmla="*/ 20 h 20"/>
                  <a:gd name="T8" fmla="*/ 66 w 70"/>
                  <a:gd name="T9" fmla="*/ 20 h 20"/>
                  <a:gd name="T10" fmla="*/ 62 w 70"/>
                  <a:gd name="T11" fmla="*/ 16 h 20"/>
                  <a:gd name="T12" fmla="*/ 62 w 70"/>
                  <a:gd name="T13" fmla="*/ 16 h 20"/>
                  <a:gd name="T14" fmla="*/ 56 w 70"/>
                  <a:gd name="T15" fmla="*/ 12 h 20"/>
                  <a:gd name="T16" fmla="*/ 52 w 70"/>
                  <a:gd name="T17" fmla="*/ 12 h 20"/>
                  <a:gd name="T18" fmla="*/ 48 w 70"/>
                  <a:gd name="T19" fmla="*/ 12 h 20"/>
                  <a:gd name="T20" fmla="*/ 44 w 70"/>
                  <a:gd name="T21" fmla="*/ 12 h 20"/>
                  <a:gd name="T22" fmla="*/ 44 w 70"/>
                  <a:gd name="T23" fmla="*/ 12 h 20"/>
                  <a:gd name="T24" fmla="*/ 30 w 70"/>
                  <a:gd name="T25" fmla="*/ 16 h 20"/>
                  <a:gd name="T26" fmla="*/ 18 w 70"/>
                  <a:gd name="T27" fmla="*/ 16 h 20"/>
                  <a:gd name="T28" fmla="*/ 18 w 70"/>
                  <a:gd name="T29" fmla="*/ 16 h 20"/>
                  <a:gd name="T30" fmla="*/ 14 w 70"/>
                  <a:gd name="T31" fmla="*/ 16 h 20"/>
                  <a:gd name="T32" fmla="*/ 12 w 70"/>
                  <a:gd name="T33" fmla="*/ 16 h 20"/>
                  <a:gd name="T34" fmla="*/ 8 w 70"/>
                  <a:gd name="T35" fmla="*/ 20 h 20"/>
                  <a:gd name="T36" fmla="*/ 8 w 70"/>
                  <a:gd name="T37" fmla="*/ 20 h 20"/>
                  <a:gd name="T38" fmla="*/ 4 w 70"/>
                  <a:gd name="T39" fmla="*/ 20 h 20"/>
                  <a:gd name="T40" fmla="*/ 2 w 70"/>
                  <a:gd name="T41" fmla="*/ 20 h 20"/>
                  <a:gd name="T42" fmla="*/ 0 w 70"/>
                  <a:gd name="T43" fmla="*/ 16 h 20"/>
                  <a:gd name="T44" fmla="*/ 0 w 70"/>
                  <a:gd name="T45" fmla="*/ 10 h 20"/>
                  <a:gd name="T46" fmla="*/ 0 w 70"/>
                  <a:gd name="T47" fmla="*/ 10 h 20"/>
                  <a:gd name="T48" fmla="*/ 4 w 70"/>
                  <a:gd name="T49" fmla="*/ 4 h 20"/>
                  <a:gd name="T50" fmla="*/ 8 w 70"/>
                  <a:gd name="T51" fmla="*/ 0 h 20"/>
                  <a:gd name="T52" fmla="*/ 12 w 70"/>
                  <a:gd name="T53" fmla="*/ 0 h 20"/>
                  <a:gd name="T54" fmla="*/ 16 w 70"/>
                  <a:gd name="T55" fmla="*/ 2 h 20"/>
                  <a:gd name="T56" fmla="*/ 16 w 70"/>
                  <a:gd name="T57" fmla="*/ 2 h 20"/>
                  <a:gd name="T58" fmla="*/ 18 w 70"/>
                  <a:gd name="T59" fmla="*/ 6 h 20"/>
                  <a:gd name="T60" fmla="*/ 18 w 70"/>
                  <a:gd name="T61" fmla="*/ 6 h 20"/>
                  <a:gd name="T62" fmla="*/ 46 w 70"/>
                  <a:gd name="T63" fmla="*/ 2 h 20"/>
                  <a:gd name="T64" fmla="*/ 46 w 70"/>
                  <a:gd name="T65" fmla="*/ 2 h 20"/>
                  <a:gd name="T66" fmla="*/ 52 w 70"/>
                  <a:gd name="T67" fmla="*/ 2 h 20"/>
                  <a:gd name="T68" fmla="*/ 56 w 70"/>
                  <a:gd name="T69" fmla="*/ 4 h 20"/>
                  <a:gd name="T70" fmla="*/ 62 w 70"/>
                  <a:gd name="T71" fmla="*/ 6 h 20"/>
                  <a:gd name="T72" fmla="*/ 66 w 70"/>
                  <a:gd name="T73" fmla="*/ 4 h 20"/>
                  <a:gd name="T74" fmla="*/ 68 w 70"/>
                  <a:gd name="T75" fmla="*/ 4 h 20"/>
                  <a:gd name="T76" fmla="*/ 68 w 70"/>
                  <a:gd name="T77" fmla="*/ 4 h 20"/>
                  <a:gd name="T78" fmla="*/ 70 w 70"/>
                  <a:gd name="T79" fmla="*/ 4 h 20"/>
                  <a:gd name="T80" fmla="*/ 70 w 70"/>
                  <a:gd name="T81" fmla="*/ 6 h 20"/>
                  <a:gd name="T82" fmla="*/ 70 w 70"/>
                  <a:gd name="T83" fmla="*/ 12 h 20"/>
                  <a:gd name="T84" fmla="*/ 70 w 70"/>
                  <a:gd name="T8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20">
                    <a:moveTo>
                      <a:pt x="70" y="12"/>
                    </a:moveTo>
                    <a:lnTo>
                      <a:pt x="70" y="12"/>
                    </a:lnTo>
                    <a:lnTo>
                      <a:pt x="70" y="20"/>
                    </a:lnTo>
                    <a:lnTo>
                      <a:pt x="70" y="20"/>
                    </a:lnTo>
                    <a:lnTo>
                      <a:pt x="66" y="20"/>
                    </a:lnTo>
                    <a:lnTo>
                      <a:pt x="62" y="16"/>
                    </a:lnTo>
                    <a:lnTo>
                      <a:pt x="62" y="16"/>
                    </a:lnTo>
                    <a:lnTo>
                      <a:pt x="56" y="12"/>
                    </a:lnTo>
                    <a:lnTo>
                      <a:pt x="52" y="12"/>
                    </a:lnTo>
                    <a:lnTo>
                      <a:pt x="48" y="12"/>
                    </a:lnTo>
                    <a:lnTo>
                      <a:pt x="44" y="12"/>
                    </a:lnTo>
                    <a:lnTo>
                      <a:pt x="44" y="12"/>
                    </a:lnTo>
                    <a:lnTo>
                      <a:pt x="30" y="16"/>
                    </a:lnTo>
                    <a:lnTo>
                      <a:pt x="18" y="16"/>
                    </a:lnTo>
                    <a:lnTo>
                      <a:pt x="18" y="16"/>
                    </a:lnTo>
                    <a:lnTo>
                      <a:pt x="14" y="16"/>
                    </a:lnTo>
                    <a:lnTo>
                      <a:pt x="12" y="16"/>
                    </a:lnTo>
                    <a:lnTo>
                      <a:pt x="8" y="20"/>
                    </a:lnTo>
                    <a:lnTo>
                      <a:pt x="8" y="20"/>
                    </a:lnTo>
                    <a:lnTo>
                      <a:pt x="4" y="20"/>
                    </a:lnTo>
                    <a:lnTo>
                      <a:pt x="2" y="20"/>
                    </a:lnTo>
                    <a:lnTo>
                      <a:pt x="0" y="16"/>
                    </a:lnTo>
                    <a:lnTo>
                      <a:pt x="0" y="10"/>
                    </a:lnTo>
                    <a:lnTo>
                      <a:pt x="0" y="10"/>
                    </a:lnTo>
                    <a:lnTo>
                      <a:pt x="4" y="4"/>
                    </a:lnTo>
                    <a:lnTo>
                      <a:pt x="8" y="0"/>
                    </a:lnTo>
                    <a:lnTo>
                      <a:pt x="12" y="0"/>
                    </a:lnTo>
                    <a:lnTo>
                      <a:pt x="16" y="2"/>
                    </a:lnTo>
                    <a:lnTo>
                      <a:pt x="16" y="2"/>
                    </a:lnTo>
                    <a:lnTo>
                      <a:pt x="18" y="6"/>
                    </a:lnTo>
                    <a:lnTo>
                      <a:pt x="18" y="6"/>
                    </a:lnTo>
                    <a:lnTo>
                      <a:pt x="46" y="2"/>
                    </a:lnTo>
                    <a:lnTo>
                      <a:pt x="46" y="2"/>
                    </a:lnTo>
                    <a:lnTo>
                      <a:pt x="52" y="2"/>
                    </a:lnTo>
                    <a:lnTo>
                      <a:pt x="56" y="4"/>
                    </a:lnTo>
                    <a:lnTo>
                      <a:pt x="62" y="6"/>
                    </a:lnTo>
                    <a:lnTo>
                      <a:pt x="66" y="4"/>
                    </a:lnTo>
                    <a:lnTo>
                      <a:pt x="68" y="4"/>
                    </a:lnTo>
                    <a:lnTo>
                      <a:pt x="68" y="4"/>
                    </a:lnTo>
                    <a:lnTo>
                      <a:pt x="70" y="4"/>
                    </a:lnTo>
                    <a:lnTo>
                      <a:pt x="70" y="6"/>
                    </a:lnTo>
                    <a:lnTo>
                      <a:pt x="70" y="12"/>
                    </a:lnTo>
                    <a:lnTo>
                      <a:pt x="7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8" name="Freeform 289">
                <a:extLst>
                  <a:ext uri="{FF2B5EF4-FFF2-40B4-BE49-F238E27FC236}">
                    <a16:creationId xmlns:a16="http://schemas.microsoft.com/office/drawing/2014/main" id="{85CE9CAC-CF48-D657-34D4-BAC6BBAEC48A}"/>
                  </a:ext>
                </a:extLst>
              </p:cNvPr>
              <p:cNvSpPr>
                <a:spLocks/>
              </p:cNvSpPr>
              <p:nvPr/>
            </p:nvSpPr>
            <p:spPr bwMode="auto">
              <a:xfrm>
                <a:off x="2730" y="1465"/>
                <a:ext cx="22" cy="20"/>
              </a:xfrm>
              <a:custGeom>
                <a:avLst/>
                <a:gdLst>
                  <a:gd name="T0" fmla="*/ 22 w 22"/>
                  <a:gd name="T1" fmla="*/ 8 h 20"/>
                  <a:gd name="T2" fmla="*/ 22 w 22"/>
                  <a:gd name="T3" fmla="*/ 8 h 20"/>
                  <a:gd name="T4" fmla="*/ 20 w 22"/>
                  <a:gd name="T5" fmla="*/ 8 h 20"/>
                  <a:gd name="T6" fmla="*/ 16 w 22"/>
                  <a:gd name="T7" fmla="*/ 8 h 20"/>
                  <a:gd name="T8" fmla="*/ 14 w 22"/>
                  <a:gd name="T9" fmla="*/ 12 h 20"/>
                  <a:gd name="T10" fmla="*/ 12 w 22"/>
                  <a:gd name="T11" fmla="*/ 20 h 20"/>
                  <a:gd name="T12" fmla="*/ 12 w 22"/>
                  <a:gd name="T13" fmla="*/ 20 h 20"/>
                  <a:gd name="T14" fmla="*/ 8 w 22"/>
                  <a:gd name="T15" fmla="*/ 20 h 20"/>
                  <a:gd name="T16" fmla="*/ 6 w 22"/>
                  <a:gd name="T17" fmla="*/ 16 h 20"/>
                  <a:gd name="T18" fmla="*/ 0 w 22"/>
                  <a:gd name="T19" fmla="*/ 8 h 20"/>
                  <a:gd name="T20" fmla="*/ 0 w 22"/>
                  <a:gd name="T21" fmla="*/ 8 h 20"/>
                  <a:gd name="T22" fmla="*/ 0 w 22"/>
                  <a:gd name="T23" fmla="*/ 4 h 20"/>
                  <a:gd name="T24" fmla="*/ 0 w 22"/>
                  <a:gd name="T25" fmla="*/ 4 h 20"/>
                  <a:gd name="T26" fmla="*/ 4 w 22"/>
                  <a:gd name="T27" fmla="*/ 2 h 20"/>
                  <a:gd name="T28" fmla="*/ 6 w 22"/>
                  <a:gd name="T29" fmla="*/ 0 h 20"/>
                  <a:gd name="T30" fmla="*/ 10 w 22"/>
                  <a:gd name="T31" fmla="*/ 0 h 20"/>
                  <a:gd name="T32" fmla="*/ 14 w 22"/>
                  <a:gd name="T33" fmla="*/ 4 h 20"/>
                  <a:gd name="T34" fmla="*/ 14 w 22"/>
                  <a:gd name="T35" fmla="*/ 4 h 20"/>
                  <a:gd name="T36" fmla="*/ 14 w 22"/>
                  <a:gd name="T37" fmla="*/ 4 h 20"/>
                  <a:gd name="T38" fmla="*/ 16 w 22"/>
                  <a:gd name="T39" fmla="*/ 4 h 20"/>
                  <a:gd name="T40" fmla="*/ 18 w 22"/>
                  <a:gd name="T41" fmla="*/ 0 h 20"/>
                  <a:gd name="T42" fmla="*/ 20 w 22"/>
                  <a:gd name="T43" fmla="*/ 0 h 20"/>
                  <a:gd name="T44" fmla="*/ 20 w 22"/>
                  <a:gd name="T45" fmla="*/ 2 h 20"/>
                  <a:gd name="T46" fmla="*/ 22 w 22"/>
                  <a:gd name="T47" fmla="*/ 8 h 20"/>
                  <a:gd name="T48" fmla="*/ 22 w 22"/>
                  <a:gd name="T4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0">
                    <a:moveTo>
                      <a:pt x="22" y="8"/>
                    </a:moveTo>
                    <a:lnTo>
                      <a:pt x="22" y="8"/>
                    </a:lnTo>
                    <a:lnTo>
                      <a:pt x="20" y="8"/>
                    </a:lnTo>
                    <a:lnTo>
                      <a:pt x="16" y="8"/>
                    </a:lnTo>
                    <a:lnTo>
                      <a:pt x="14" y="12"/>
                    </a:lnTo>
                    <a:lnTo>
                      <a:pt x="12" y="20"/>
                    </a:lnTo>
                    <a:lnTo>
                      <a:pt x="12" y="20"/>
                    </a:lnTo>
                    <a:lnTo>
                      <a:pt x="8" y="20"/>
                    </a:lnTo>
                    <a:lnTo>
                      <a:pt x="6" y="16"/>
                    </a:lnTo>
                    <a:lnTo>
                      <a:pt x="0" y="8"/>
                    </a:lnTo>
                    <a:lnTo>
                      <a:pt x="0" y="8"/>
                    </a:lnTo>
                    <a:lnTo>
                      <a:pt x="0" y="4"/>
                    </a:lnTo>
                    <a:lnTo>
                      <a:pt x="0" y="4"/>
                    </a:lnTo>
                    <a:lnTo>
                      <a:pt x="4" y="2"/>
                    </a:lnTo>
                    <a:lnTo>
                      <a:pt x="6" y="0"/>
                    </a:lnTo>
                    <a:lnTo>
                      <a:pt x="10" y="0"/>
                    </a:lnTo>
                    <a:lnTo>
                      <a:pt x="14" y="4"/>
                    </a:lnTo>
                    <a:lnTo>
                      <a:pt x="14" y="4"/>
                    </a:lnTo>
                    <a:lnTo>
                      <a:pt x="14" y="4"/>
                    </a:lnTo>
                    <a:lnTo>
                      <a:pt x="16" y="4"/>
                    </a:lnTo>
                    <a:lnTo>
                      <a:pt x="18" y="0"/>
                    </a:lnTo>
                    <a:lnTo>
                      <a:pt x="20" y="0"/>
                    </a:lnTo>
                    <a:lnTo>
                      <a:pt x="20" y="2"/>
                    </a:lnTo>
                    <a:lnTo>
                      <a:pt x="22" y="8"/>
                    </a:lnTo>
                    <a:lnTo>
                      <a:pt x="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9" name="Freeform 290">
                <a:extLst>
                  <a:ext uri="{FF2B5EF4-FFF2-40B4-BE49-F238E27FC236}">
                    <a16:creationId xmlns:a16="http://schemas.microsoft.com/office/drawing/2014/main" id="{4FAF77E9-E17E-21A7-DA7A-B546F3CC5446}"/>
                  </a:ext>
                </a:extLst>
              </p:cNvPr>
              <p:cNvSpPr>
                <a:spLocks/>
              </p:cNvSpPr>
              <p:nvPr/>
            </p:nvSpPr>
            <p:spPr bwMode="auto">
              <a:xfrm>
                <a:off x="2752" y="1463"/>
                <a:ext cx="24" cy="16"/>
              </a:xfrm>
              <a:custGeom>
                <a:avLst/>
                <a:gdLst>
                  <a:gd name="T0" fmla="*/ 22 w 24"/>
                  <a:gd name="T1" fmla="*/ 4 h 16"/>
                  <a:gd name="T2" fmla="*/ 22 w 24"/>
                  <a:gd name="T3" fmla="*/ 4 h 16"/>
                  <a:gd name="T4" fmla="*/ 24 w 24"/>
                  <a:gd name="T5" fmla="*/ 6 h 16"/>
                  <a:gd name="T6" fmla="*/ 24 w 24"/>
                  <a:gd name="T7" fmla="*/ 8 h 16"/>
                  <a:gd name="T8" fmla="*/ 24 w 24"/>
                  <a:gd name="T9" fmla="*/ 8 h 16"/>
                  <a:gd name="T10" fmla="*/ 18 w 24"/>
                  <a:gd name="T11" fmla="*/ 14 h 16"/>
                  <a:gd name="T12" fmla="*/ 12 w 24"/>
                  <a:gd name="T13" fmla="*/ 16 h 16"/>
                  <a:gd name="T14" fmla="*/ 6 w 24"/>
                  <a:gd name="T15" fmla="*/ 16 h 16"/>
                  <a:gd name="T16" fmla="*/ 0 w 24"/>
                  <a:gd name="T17" fmla="*/ 10 h 16"/>
                  <a:gd name="T18" fmla="*/ 0 w 24"/>
                  <a:gd name="T19" fmla="*/ 10 h 16"/>
                  <a:gd name="T20" fmla="*/ 10 w 24"/>
                  <a:gd name="T21" fmla="*/ 8 h 16"/>
                  <a:gd name="T22" fmla="*/ 14 w 24"/>
                  <a:gd name="T23" fmla="*/ 6 h 16"/>
                  <a:gd name="T24" fmla="*/ 18 w 24"/>
                  <a:gd name="T25" fmla="*/ 2 h 16"/>
                  <a:gd name="T26" fmla="*/ 18 w 24"/>
                  <a:gd name="T27" fmla="*/ 2 h 16"/>
                  <a:gd name="T28" fmla="*/ 18 w 24"/>
                  <a:gd name="T29" fmla="*/ 0 h 16"/>
                  <a:gd name="T30" fmla="*/ 20 w 24"/>
                  <a:gd name="T31" fmla="*/ 2 h 16"/>
                  <a:gd name="T32" fmla="*/ 22 w 24"/>
                  <a:gd name="T33" fmla="*/ 4 h 16"/>
                  <a:gd name="T34" fmla="*/ 22 w 24"/>
                  <a:gd name="T3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6">
                    <a:moveTo>
                      <a:pt x="22" y="4"/>
                    </a:moveTo>
                    <a:lnTo>
                      <a:pt x="22" y="4"/>
                    </a:lnTo>
                    <a:lnTo>
                      <a:pt x="24" y="6"/>
                    </a:lnTo>
                    <a:lnTo>
                      <a:pt x="24" y="8"/>
                    </a:lnTo>
                    <a:lnTo>
                      <a:pt x="24" y="8"/>
                    </a:lnTo>
                    <a:lnTo>
                      <a:pt x="18" y="14"/>
                    </a:lnTo>
                    <a:lnTo>
                      <a:pt x="12" y="16"/>
                    </a:lnTo>
                    <a:lnTo>
                      <a:pt x="6" y="16"/>
                    </a:lnTo>
                    <a:lnTo>
                      <a:pt x="0" y="10"/>
                    </a:lnTo>
                    <a:lnTo>
                      <a:pt x="0" y="10"/>
                    </a:lnTo>
                    <a:lnTo>
                      <a:pt x="10" y="8"/>
                    </a:lnTo>
                    <a:lnTo>
                      <a:pt x="14" y="6"/>
                    </a:lnTo>
                    <a:lnTo>
                      <a:pt x="18" y="2"/>
                    </a:lnTo>
                    <a:lnTo>
                      <a:pt x="18" y="2"/>
                    </a:lnTo>
                    <a:lnTo>
                      <a:pt x="18" y="0"/>
                    </a:lnTo>
                    <a:lnTo>
                      <a:pt x="20" y="2"/>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0" name="Freeform 291">
                <a:extLst>
                  <a:ext uri="{FF2B5EF4-FFF2-40B4-BE49-F238E27FC236}">
                    <a16:creationId xmlns:a16="http://schemas.microsoft.com/office/drawing/2014/main" id="{12977FD7-7B67-6302-E1E9-7DCDE7CB82DF}"/>
                  </a:ext>
                </a:extLst>
              </p:cNvPr>
              <p:cNvSpPr>
                <a:spLocks/>
              </p:cNvSpPr>
              <p:nvPr/>
            </p:nvSpPr>
            <p:spPr bwMode="auto">
              <a:xfrm>
                <a:off x="2714" y="1467"/>
                <a:ext cx="16" cy="18"/>
              </a:xfrm>
              <a:custGeom>
                <a:avLst/>
                <a:gdLst>
                  <a:gd name="T0" fmla="*/ 0 w 16"/>
                  <a:gd name="T1" fmla="*/ 6 h 18"/>
                  <a:gd name="T2" fmla="*/ 0 w 16"/>
                  <a:gd name="T3" fmla="*/ 6 h 18"/>
                  <a:gd name="T4" fmla="*/ 2 w 16"/>
                  <a:gd name="T5" fmla="*/ 6 h 18"/>
                  <a:gd name="T6" fmla="*/ 6 w 16"/>
                  <a:gd name="T7" fmla="*/ 6 h 18"/>
                  <a:gd name="T8" fmla="*/ 10 w 16"/>
                  <a:gd name="T9" fmla="*/ 0 h 18"/>
                  <a:gd name="T10" fmla="*/ 10 w 16"/>
                  <a:gd name="T11" fmla="*/ 0 h 18"/>
                  <a:gd name="T12" fmla="*/ 12 w 16"/>
                  <a:gd name="T13" fmla="*/ 0 h 18"/>
                  <a:gd name="T14" fmla="*/ 14 w 16"/>
                  <a:gd name="T15" fmla="*/ 0 h 18"/>
                  <a:gd name="T16" fmla="*/ 16 w 16"/>
                  <a:gd name="T17" fmla="*/ 2 h 18"/>
                  <a:gd name="T18" fmla="*/ 16 w 16"/>
                  <a:gd name="T19" fmla="*/ 2 h 18"/>
                  <a:gd name="T20" fmla="*/ 16 w 16"/>
                  <a:gd name="T21" fmla="*/ 4 h 18"/>
                  <a:gd name="T22" fmla="*/ 16 w 16"/>
                  <a:gd name="T23" fmla="*/ 4 h 18"/>
                  <a:gd name="T24" fmla="*/ 12 w 16"/>
                  <a:gd name="T25" fmla="*/ 12 h 18"/>
                  <a:gd name="T26" fmla="*/ 6 w 16"/>
                  <a:gd name="T27" fmla="*/ 16 h 18"/>
                  <a:gd name="T28" fmla="*/ 6 w 16"/>
                  <a:gd name="T29" fmla="*/ 16 h 18"/>
                  <a:gd name="T30" fmla="*/ 4 w 16"/>
                  <a:gd name="T31" fmla="*/ 18 h 18"/>
                  <a:gd name="T32" fmla="*/ 2 w 16"/>
                  <a:gd name="T33" fmla="*/ 16 h 18"/>
                  <a:gd name="T34" fmla="*/ 2 w 16"/>
                  <a:gd name="T35" fmla="*/ 14 h 18"/>
                  <a:gd name="T36" fmla="*/ 0 w 16"/>
                  <a:gd name="T37" fmla="*/ 6 h 18"/>
                  <a:gd name="T38" fmla="*/ 0 w 16"/>
                  <a:gd name="T3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8">
                    <a:moveTo>
                      <a:pt x="0" y="6"/>
                    </a:moveTo>
                    <a:lnTo>
                      <a:pt x="0" y="6"/>
                    </a:lnTo>
                    <a:lnTo>
                      <a:pt x="2" y="6"/>
                    </a:lnTo>
                    <a:lnTo>
                      <a:pt x="6" y="6"/>
                    </a:lnTo>
                    <a:lnTo>
                      <a:pt x="10" y="0"/>
                    </a:lnTo>
                    <a:lnTo>
                      <a:pt x="10" y="0"/>
                    </a:lnTo>
                    <a:lnTo>
                      <a:pt x="12" y="0"/>
                    </a:lnTo>
                    <a:lnTo>
                      <a:pt x="14" y="0"/>
                    </a:lnTo>
                    <a:lnTo>
                      <a:pt x="16" y="2"/>
                    </a:lnTo>
                    <a:lnTo>
                      <a:pt x="16" y="2"/>
                    </a:lnTo>
                    <a:lnTo>
                      <a:pt x="16" y="4"/>
                    </a:lnTo>
                    <a:lnTo>
                      <a:pt x="16" y="4"/>
                    </a:lnTo>
                    <a:lnTo>
                      <a:pt x="12" y="12"/>
                    </a:lnTo>
                    <a:lnTo>
                      <a:pt x="6" y="16"/>
                    </a:lnTo>
                    <a:lnTo>
                      <a:pt x="6" y="16"/>
                    </a:lnTo>
                    <a:lnTo>
                      <a:pt x="4" y="18"/>
                    </a:lnTo>
                    <a:lnTo>
                      <a:pt x="2" y="16"/>
                    </a:lnTo>
                    <a:lnTo>
                      <a:pt x="2"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1" name="Freeform 292">
                <a:extLst>
                  <a:ext uri="{FF2B5EF4-FFF2-40B4-BE49-F238E27FC236}">
                    <a16:creationId xmlns:a16="http://schemas.microsoft.com/office/drawing/2014/main" id="{B92118BC-95D1-AC91-D869-955F2834F452}"/>
                  </a:ext>
                </a:extLst>
              </p:cNvPr>
              <p:cNvSpPr>
                <a:spLocks/>
              </p:cNvSpPr>
              <p:nvPr/>
            </p:nvSpPr>
            <p:spPr bwMode="auto">
              <a:xfrm>
                <a:off x="4662" y="2833"/>
                <a:ext cx="32" cy="22"/>
              </a:xfrm>
              <a:custGeom>
                <a:avLst/>
                <a:gdLst>
                  <a:gd name="T0" fmla="*/ 16 w 32"/>
                  <a:gd name="T1" fmla="*/ 20 h 22"/>
                  <a:gd name="T2" fmla="*/ 16 w 32"/>
                  <a:gd name="T3" fmla="*/ 20 h 22"/>
                  <a:gd name="T4" fmla="*/ 12 w 32"/>
                  <a:gd name="T5" fmla="*/ 18 h 22"/>
                  <a:gd name="T6" fmla="*/ 10 w 32"/>
                  <a:gd name="T7" fmla="*/ 18 h 22"/>
                  <a:gd name="T8" fmla="*/ 2 w 32"/>
                  <a:gd name="T9" fmla="*/ 22 h 22"/>
                  <a:gd name="T10" fmla="*/ 2 w 32"/>
                  <a:gd name="T11" fmla="*/ 22 h 22"/>
                  <a:gd name="T12" fmla="*/ 0 w 32"/>
                  <a:gd name="T13" fmla="*/ 18 h 22"/>
                  <a:gd name="T14" fmla="*/ 2 w 32"/>
                  <a:gd name="T15" fmla="*/ 10 h 22"/>
                  <a:gd name="T16" fmla="*/ 2 w 32"/>
                  <a:gd name="T17" fmla="*/ 10 h 22"/>
                  <a:gd name="T18" fmla="*/ 8 w 32"/>
                  <a:gd name="T19" fmla="*/ 6 h 22"/>
                  <a:gd name="T20" fmla="*/ 14 w 32"/>
                  <a:gd name="T21" fmla="*/ 4 h 22"/>
                  <a:gd name="T22" fmla="*/ 26 w 32"/>
                  <a:gd name="T23" fmla="*/ 0 h 22"/>
                  <a:gd name="T24" fmla="*/ 26 w 32"/>
                  <a:gd name="T25" fmla="*/ 0 h 22"/>
                  <a:gd name="T26" fmla="*/ 28 w 32"/>
                  <a:gd name="T27" fmla="*/ 0 h 22"/>
                  <a:gd name="T28" fmla="*/ 30 w 32"/>
                  <a:gd name="T29" fmla="*/ 2 h 22"/>
                  <a:gd name="T30" fmla="*/ 30 w 32"/>
                  <a:gd name="T31" fmla="*/ 2 h 22"/>
                  <a:gd name="T32" fmla="*/ 32 w 32"/>
                  <a:gd name="T33" fmla="*/ 12 h 22"/>
                  <a:gd name="T34" fmla="*/ 30 w 32"/>
                  <a:gd name="T35" fmla="*/ 16 h 22"/>
                  <a:gd name="T36" fmla="*/ 28 w 32"/>
                  <a:gd name="T37" fmla="*/ 20 h 22"/>
                  <a:gd name="T38" fmla="*/ 28 w 32"/>
                  <a:gd name="T39" fmla="*/ 20 h 22"/>
                  <a:gd name="T40" fmla="*/ 28 w 32"/>
                  <a:gd name="T41" fmla="*/ 20 h 22"/>
                  <a:gd name="T42" fmla="*/ 28 w 32"/>
                  <a:gd name="T43" fmla="*/ 20 h 22"/>
                  <a:gd name="T44" fmla="*/ 26 w 32"/>
                  <a:gd name="T45" fmla="*/ 20 h 22"/>
                  <a:gd name="T46" fmla="*/ 24 w 32"/>
                  <a:gd name="T47" fmla="*/ 20 h 22"/>
                  <a:gd name="T48" fmla="*/ 22 w 32"/>
                  <a:gd name="T49" fmla="*/ 20 h 22"/>
                  <a:gd name="T50" fmla="*/ 20 w 32"/>
                  <a:gd name="T51" fmla="*/ 22 h 22"/>
                  <a:gd name="T52" fmla="*/ 20 w 32"/>
                  <a:gd name="T53" fmla="*/ 22 h 22"/>
                  <a:gd name="T54" fmla="*/ 18 w 32"/>
                  <a:gd name="T55" fmla="*/ 22 h 22"/>
                  <a:gd name="T56" fmla="*/ 16 w 32"/>
                  <a:gd name="T57" fmla="*/ 20 h 22"/>
                  <a:gd name="T58" fmla="*/ 16 w 32"/>
                  <a:gd name="T5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22">
                    <a:moveTo>
                      <a:pt x="16" y="20"/>
                    </a:moveTo>
                    <a:lnTo>
                      <a:pt x="16" y="20"/>
                    </a:lnTo>
                    <a:lnTo>
                      <a:pt x="12" y="18"/>
                    </a:lnTo>
                    <a:lnTo>
                      <a:pt x="10" y="18"/>
                    </a:lnTo>
                    <a:lnTo>
                      <a:pt x="2" y="22"/>
                    </a:lnTo>
                    <a:lnTo>
                      <a:pt x="2" y="22"/>
                    </a:lnTo>
                    <a:lnTo>
                      <a:pt x="0" y="18"/>
                    </a:lnTo>
                    <a:lnTo>
                      <a:pt x="2" y="10"/>
                    </a:lnTo>
                    <a:lnTo>
                      <a:pt x="2" y="10"/>
                    </a:lnTo>
                    <a:lnTo>
                      <a:pt x="8" y="6"/>
                    </a:lnTo>
                    <a:lnTo>
                      <a:pt x="14" y="4"/>
                    </a:lnTo>
                    <a:lnTo>
                      <a:pt x="26" y="0"/>
                    </a:lnTo>
                    <a:lnTo>
                      <a:pt x="26" y="0"/>
                    </a:lnTo>
                    <a:lnTo>
                      <a:pt x="28" y="0"/>
                    </a:lnTo>
                    <a:lnTo>
                      <a:pt x="30" y="2"/>
                    </a:lnTo>
                    <a:lnTo>
                      <a:pt x="30" y="2"/>
                    </a:lnTo>
                    <a:lnTo>
                      <a:pt x="32" y="12"/>
                    </a:lnTo>
                    <a:lnTo>
                      <a:pt x="30" y="16"/>
                    </a:lnTo>
                    <a:lnTo>
                      <a:pt x="28" y="20"/>
                    </a:lnTo>
                    <a:lnTo>
                      <a:pt x="28" y="20"/>
                    </a:lnTo>
                    <a:lnTo>
                      <a:pt x="28" y="20"/>
                    </a:lnTo>
                    <a:lnTo>
                      <a:pt x="28" y="20"/>
                    </a:lnTo>
                    <a:lnTo>
                      <a:pt x="26" y="20"/>
                    </a:lnTo>
                    <a:lnTo>
                      <a:pt x="24" y="20"/>
                    </a:lnTo>
                    <a:lnTo>
                      <a:pt x="22" y="20"/>
                    </a:lnTo>
                    <a:lnTo>
                      <a:pt x="20" y="22"/>
                    </a:lnTo>
                    <a:lnTo>
                      <a:pt x="20" y="22"/>
                    </a:lnTo>
                    <a:lnTo>
                      <a:pt x="18" y="22"/>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2" name="Freeform 293">
                <a:extLst>
                  <a:ext uri="{FF2B5EF4-FFF2-40B4-BE49-F238E27FC236}">
                    <a16:creationId xmlns:a16="http://schemas.microsoft.com/office/drawing/2014/main" id="{54C9F3AD-7807-17FC-AF8F-D66CEFFB5A66}"/>
                  </a:ext>
                </a:extLst>
              </p:cNvPr>
              <p:cNvSpPr>
                <a:spLocks/>
              </p:cNvSpPr>
              <p:nvPr/>
            </p:nvSpPr>
            <p:spPr bwMode="auto">
              <a:xfrm>
                <a:off x="5760" y="1481"/>
                <a:ext cx="48" cy="52"/>
              </a:xfrm>
              <a:custGeom>
                <a:avLst/>
                <a:gdLst>
                  <a:gd name="T0" fmla="*/ 26 w 48"/>
                  <a:gd name="T1" fmla="*/ 4 h 52"/>
                  <a:gd name="T2" fmla="*/ 26 w 48"/>
                  <a:gd name="T3" fmla="*/ 4 h 52"/>
                  <a:gd name="T4" fmla="*/ 28 w 48"/>
                  <a:gd name="T5" fmla="*/ 6 h 52"/>
                  <a:gd name="T6" fmla="*/ 28 w 48"/>
                  <a:gd name="T7" fmla="*/ 8 h 52"/>
                  <a:gd name="T8" fmla="*/ 32 w 48"/>
                  <a:gd name="T9" fmla="*/ 8 h 52"/>
                  <a:gd name="T10" fmla="*/ 32 w 48"/>
                  <a:gd name="T11" fmla="*/ 8 h 52"/>
                  <a:gd name="T12" fmla="*/ 36 w 48"/>
                  <a:gd name="T13" fmla="*/ 8 h 52"/>
                  <a:gd name="T14" fmla="*/ 38 w 48"/>
                  <a:gd name="T15" fmla="*/ 10 h 52"/>
                  <a:gd name="T16" fmla="*/ 42 w 48"/>
                  <a:gd name="T17" fmla="*/ 22 h 52"/>
                  <a:gd name="T18" fmla="*/ 42 w 48"/>
                  <a:gd name="T19" fmla="*/ 22 h 52"/>
                  <a:gd name="T20" fmla="*/ 46 w 48"/>
                  <a:gd name="T21" fmla="*/ 28 h 52"/>
                  <a:gd name="T22" fmla="*/ 48 w 48"/>
                  <a:gd name="T23" fmla="*/ 40 h 52"/>
                  <a:gd name="T24" fmla="*/ 48 w 48"/>
                  <a:gd name="T25" fmla="*/ 40 h 52"/>
                  <a:gd name="T26" fmla="*/ 48 w 48"/>
                  <a:gd name="T27" fmla="*/ 44 h 52"/>
                  <a:gd name="T28" fmla="*/ 46 w 48"/>
                  <a:gd name="T29" fmla="*/ 48 h 52"/>
                  <a:gd name="T30" fmla="*/ 42 w 48"/>
                  <a:gd name="T31" fmla="*/ 50 h 52"/>
                  <a:gd name="T32" fmla="*/ 42 w 48"/>
                  <a:gd name="T33" fmla="*/ 50 h 52"/>
                  <a:gd name="T34" fmla="*/ 40 w 48"/>
                  <a:gd name="T35" fmla="*/ 52 h 52"/>
                  <a:gd name="T36" fmla="*/ 36 w 48"/>
                  <a:gd name="T37" fmla="*/ 50 h 52"/>
                  <a:gd name="T38" fmla="*/ 34 w 48"/>
                  <a:gd name="T39" fmla="*/ 50 h 52"/>
                  <a:gd name="T40" fmla="*/ 30 w 48"/>
                  <a:gd name="T41" fmla="*/ 48 h 52"/>
                  <a:gd name="T42" fmla="*/ 30 w 48"/>
                  <a:gd name="T43" fmla="*/ 48 h 52"/>
                  <a:gd name="T44" fmla="*/ 28 w 48"/>
                  <a:gd name="T45" fmla="*/ 46 h 52"/>
                  <a:gd name="T46" fmla="*/ 28 w 48"/>
                  <a:gd name="T47" fmla="*/ 46 h 52"/>
                  <a:gd name="T48" fmla="*/ 24 w 48"/>
                  <a:gd name="T49" fmla="*/ 38 h 52"/>
                  <a:gd name="T50" fmla="*/ 20 w 48"/>
                  <a:gd name="T51" fmla="*/ 38 h 52"/>
                  <a:gd name="T52" fmla="*/ 18 w 48"/>
                  <a:gd name="T53" fmla="*/ 38 h 52"/>
                  <a:gd name="T54" fmla="*/ 18 w 48"/>
                  <a:gd name="T55" fmla="*/ 38 h 52"/>
                  <a:gd name="T56" fmla="*/ 16 w 48"/>
                  <a:gd name="T57" fmla="*/ 40 h 52"/>
                  <a:gd name="T58" fmla="*/ 16 w 48"/>
                  <a:gd name="T59" fmla="*/ 40 h 52"/>
                  <a:gd name="T60" fmla="*/ 14 w 48"/>
                  <a:gd name="T61" fmla="*/ 38 h 52"/>
                  <a:gd name="T62" fmla="*/ 12 w 48"/>
                  <a:gd name="T63" fmla="*/ 42 h 52"/>
                  <a:gd name="T64" fmla="*/ 10 w 48"/>
                  <a:gd name="T65" fmla="*/ 44 h 52"/>
                  <a:gd name="T66" fmla="*/ 8 w 48"/>
                  <a:gd name="T67" fmla="*/ 46 h 52"/>
                  <a:gd name="T68" fmla="*/ 8 w 48"/>
                  <a:gd name="T69" fmla="*/ 46 h 52"/>
                  <a:gd name="T70" fmla="*/ 6 w 48"/>
                  <a:gd name="T71" fmla="*/ 44 h 52"/>
                  <a:gd name="T72" fmla="*/ 6 w 48"/>
                  <a:gd name="T73" fmla="*/ 44 h 52"/>
                  <a:gd name="T74" fmla="*/ 6 w 48"/>
                  <a:gd name="T75" fmla="*/ 32 h 52"/>
                  <a:gd name="T76" fmla="*/ 6 w 48"/>
                  <a:gd name="T77" fmla="*/ 26 h 52"/>
                  <a:gd name="T78" fmla="*/ 2 w 48"/>
                  <a:gd name="T79" fmla="*/ 22 h 52"/>
                  <a:gd name="T80" fmla="*/ 2 w 48"/>
                  <a:gd name="T81" fmla="*/ 22 h 52"/>
                  <a:gd name="T82" fmla="*/ 0 w 48"/>
                  <a:gd name="T83" fmla="*/ 16 h 52"/>
                  <a:gd name="T84" fmla="*/ 0 w 48"/>
                  <a:gd name="T85" fmla="*/ 8 h 52"/>
                  <a:gd name="T86" fmla="*/ 0 w 48"/>
                  <a:gd name="T87" fmla="*/ 8 h 52"/>
                  <a:gd name="T88" fmla="*/ 2 w 48"/>
                  <a:gd name="T89" fmla="*/ 4 h 52"/>
                  <a:gd name="T90" fmla="*/ 2 w 48"/>
                  <a:gd name="T91" fmla="*/ 4 h 52"/>
                  <a:gd name="T92" fmla="*/ 8 w 48"/>
                  <a:gd name="T93" fmla="*/ 4 h 52"/>
                  <a:gd name="T94" fmla="*/ 10 w 48"/>
                  <a:gd name="T95" fmla="*/ 4 h 52"/>
                  <a:gd name="T96" fmla="*/ 12 w 48"/>
                  <a:gd name="T97" fmla="*/ 8 h 52"/>
                  <a:gd name="T98" fmla="*/ 12 w 48"/>
                  <a:gd name="T99" fmla="*/ 8 h 52"/>
                  <a:gd name="T100" fmla="*/ 16 w 48"/>
                  <a:gd name="T101" fmla="*/ 10 h 52"/>
                  <a:gd name="T102" fmla="*/ 18 w 48"/>
                  <a:gd name="T103" fmla="*/ 8 h 52"/>
                  <a:gd name="T104" fmla="*/ 20 w 48"/>
                  <a:gd name="T105" fmla="*/ 4 h 52"/>
                  <a:gd name="T106" fmla="*/ 20 w 48"/>
                  <a:gd name="T107" fmla="*/ 4 h 52"/>
                  <a:gd name="T108" fmla="*/ 20 w 48"/>
                  <a:gd name="T109" fmla="*/ 0 h 52"/>
                  <a:gd name="T110" fmla="*/ 22 w 48"/>
                  <a:gd name="T111" fmla="*/ 0 h 52"/>
                  <a:gd name="T112" fmla="*/ 26 w 48"/>
                  <a:gd name="T113" fmla="*/ 4 h 52"/>
                  <a:gd name="T114" fmla="*/ 26 w 48"/>
                  <a:gd name="T115"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2">
                    <a:moveTo>
                      <a:pt x="26" y="4"/>
                    </a:moveTo>
                    <a:lnTo>
                      <a:pt x="26" y="4"/>
                    </a:lnTo>
                    <a:lnTo>
                      <a:pt x="28" y="6"/>
                    </a:lnTo>
                    <a:lnTo>
                      <a:pt x="28" y="8"/>
                    </a:lnTo>
                    <a:lnTo>
                      <a:pt x="32" y="8"/>
                    </a:lnTo>
                    <a:lnTo>
                      <a:pt x="32" y="8"/>
                    </a:lnTo>
                    <a:lnTo>
                      <a:pt x="36" y="8"/>
                    </a:lnTo>
                    <a:lnTo>
                      <a:pt x="38" y="10"/>
                    </a:lnTo>
                    <a:lnTo>
                      <a:pt x="42" y="22"/>
                    </a:lnTo>
                    <a:lnTo>
                      <a:pt x="42" y="22"/>
                    </a:lnTo>
                    <a:lnTo>
                      <a:pt x="46" y="28"/>
                    </a:lnTo>
                    <a:lnTo>
                      <a:pt x="48" y="40"/>
                    </a:lnTo>
                    <a:lnTo>
                      <a:pt x="48" y="40"/>
                    </a:lnTo>
                    <a:lnTo>
                      <a:pt x="48" y="44"/>
                    </a:lnTo>
                    <a:lnTo>
                      <a:pt x="46" y="48"/>
                    </a:lnTo>
                    <a:lnTo>
                      <a:pt x="42" y="50"/>
                    </a:lnTo>
                    <a:lnTo>
                      <a:pt x="42" y="50"/>
                    </a:lnTo>
                    <a:lnTo>
                      <a:pt x="40" y="52"/>
                    </a:lnTo>
                    <a:lnTo>
                      <a:pt x="36" y="50"/>
                    </a:lnTo>
                    <a:lnTo>
                      <a:pt x="34" y="50"/>
                    </a:lnTo>
                    <a:lnTo>
                      <a:pt x="30" y="48"/>
                    </a:lnTo>
                    <a:lnTo>
                      <a:pt x="30" y="48"/>
                    </a:lnTo>
                    <a:lnTo>
                      <a:pt x="28" y="46"/>
                    </a:lnTo>
                    <a:lnTo>
                      <a:pt x="28" y="46"/>
                    </a:lnTo>
                    <a:lnTo>
                      <a:pt x="24" y="38"/>
                    </a:lnTo>
                    <a:lnTo>
                      <a:pt x="20" y="38"/>
                    </a:lnTo>
                    <a:lnTo>
                      <a:pt x="18" y="38"/>
                    </a:lnTo>
                    <a:lnTo>
                      <a:pt x="18" y="38"/>
                    </a:lnTo>
                    <a:lnTo>
                      <a:pt x="16" y="40"/>
                    </a:lnTo>
                    <a:lnTo>
                      <a:pt x="16" y="40"/>
                    </a:lnTo>
                    <a:lnTo>
                      <a:pt x="14" y="38"/>
                    </a:lnTo>
                    <a:lnTo>
                      <a:pt x="12" y="42"/>
                    </a:lnTo>
                    <a:lnTo>
                      <a:pt x="10" y="44"/>
                    </a:lnTo>
                    <a:lnTo>
                      <a:pt x="8" y="46"/>
                    </a:lnTo>
                    <a:lnTo>
                      <a:pt x="8" y="46"/>
                    </a:lnTo>
                    <a:lnTo>
                      <a:pt x="6" y="44"/>
                    </a:lnTo>
                    <a:lnTo>
                      <a:pt x="6" y="44"/>
                    </a:lnTo>
                    <a:lnTo>
                      <a:pt x="6" y="32"/>
                    </a:lnTo>
                    <a:lnTo>
                      <a:pt x="6" y="26"/>
                    </a:lnTo>
                    <a:lnTo>
                      <a:pt x="2" y="22"/>
                    </a:lnTo>
                    <a:lnTo>
                      <a:pt x="2" y="22"/>
                    </a:lnTo>
                    <a:lnTo>
                      <a:pt x="0" y="16"/>
                    </a:lnTo>
                    <a:lnTo>
                      <a:pt x="0" y="8"/>
                    </a:lnTo>
                    <a:lnTo>
                      <a:pt x="0" y="8"/>
                    </a:lnTo>
                    <a:lnTo>
                      <a:pt x="2" y="4"/>
                    </a:lnTo>
                    <a:lnTo>
                      <a:pt x="2" y="4"/>
                    </a:lnTo>
                    <a:lnTo>
                      <a:pt x="8" y="4"/>
                    </a:lnTo>
                    <a:lnTo>
                      <a:pt x="10" y="4"/>
                    </a:lnTo>
                    <a:lnTo>
                      <a:pt x="12" y="8"/>
                    </a:lnTo>
                    <a:lnTo>
                      <a:pt x="12" y="8"/>
                    </a:lnTo>
                    <a:lnTo>
                      <a:pt x="16" y="10"/>
                    </a:lnTo>
                    <a:lnTo>
                      <a:pt x="18" y="8"/>
                    </a:lnTo>
                    <a:lnTo>
                      <a:pt x="20" y="4"/>
                    </a:lnTo>
                    <a:lnTo>
                      <a:pt x="20" y="4"/>
                    </a:lnTo>
                    <a:lnTo>
                      <a:pt x="20" y="0"/>
                    </a:lnTo>
                    <a:lnTo>
                      <a:pt x="22" y="0"/>
                    </a:lnTo>
                    <a:lnTo>
                      <a:pt x="26" y="4"/>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3" name="Freeform 294">
                <a:extLst>
                  <a:ext uri="{FF2B5EF4-FFF2-40B4-BE49-F238E27FC236}">
                    <a16:creationId xmlns:a16="http://schemas.microsoft.com/office/drawing/2014/main" id="{61CF0EDA-89EA-C57F-0984-04B3200923D6}"/>
                  </a:ext>
                </a:extLst>
              </p:cNvPr>
              <p:cNvSpPr>
                <a:spLocks/>
              </p:cNvSpPr>
              <p:nvPr/>
            </p:nvSpPr>
            <p:spPr bwMode="auto">
              <a:xfrm>
                <a:off x="5738" y="1475"/>
                <a:ext cx="34" cy="18"/>
              </a:xfrm>
              <a:custGeom>
                <a:avLst/>
                <a:gdLst>
                  <a:gd name="T0" fmla="*/ 34 w 34"/>
                  <a:gd name="T1" fmla="*/ 14 h 18"/>
                  <a:gd name="T2" fmla="*/ 34 w 34"/>
                  <a:gd name="T3" fmla="*/ 14 h 18"/>
                  <a:gd name="T4" fmla="*/ 24 w 34"/>
                  <a:gd name="T5" fmla="*/ 14 h 18"/>
                  <a:gd name="T6" fmla="*/ 24 w 34"/>
                  <a:gd name="T7" fmla="*/ 14 h 18"/>
                  <a:gd name="T8" fmla="*/ 18 w 34"/>
                  <a:gd name="T9" fmla="*/ 18 h 18"/>
                  <a:gd name="T10" fmla="*/ 14 w 34"/>
                  <a:gd name="T11" fmla="*/ 18 h 18"/>
                  <a:gd name="T12" fmla="*/ 4 w 34"/>
                  <a:gd name="T13" fmla="*/ 16 h 18"/>
                  <a:gd name="T14" fmla="*/ 4 w 34"/>
                  <a:gd name="T15" fmla="*/ 16 h 18"/>
                  <a:gd name="T16" fmla="*/ 2 w 34"/>
                  <a:gd name="T17" fmla="*/ 16 h 18"/>
                  <a:gd name="T18" fmla="*/ 0 w 34"/>
                  <a:gd name="T19" fmla="*/ 12 h 18"/>
                  <a:gd name="T20" fmla="*/ 0 w 34"/>
                  <a:gd name="T21" fmla="*/ 2 h 18"/>
                  <a:gd name="T22" fmla="*/ 0 w 34"/>
                  <a:gd name="T23" fmla="*/ 2 h 18"/>
                  <a:gd name="T24" fmla="*/ 0 w 34"/>
                  <a:gd name="T25" fmla="*/ 2 h 18"/>
                  <a:gd name="T26" fmla="*/ 0 w 34"/>
                  <a:gd name="T27" fmla="*/ 2 h 18"/>
                  <a:gd name="T28" fmla="*/ 14 w 34"/>
                  <a:gd name="T29" fmla="*/ 0 h 18"/>
                  <a:gd name="T30" fmla="*/ 20 w 34"/>
                  <a:gd name="T31" fmla="*/ 0 h 18"/>
                  <a:gd name="T32" fmla="*/ 28 w 34"/>
                  <a:gd name="T33" fmla="*/ 4 h 18"/>
                  <a:gd name="T34" fmla="*/ 28 w 34"/>
                  <a:gd name="T35" fmla="*/ 4 h 18"/>
                  <a:gd name="T36" fmla="*/ 32 w 34"/>
                  <a:gd name="T37" fmla="*/ 6 h 18"/>
                  <a:gd name="T38" fmla="*/ 34 w 34"/>
                  <a:gd name="T39" fmla="*/ 14 h 18"/>
                  <a:gd name="T40" fmla="*/ 34 w 34"/>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8">
                    <a:moveTo>
                      <a:pt x="34" y="14"/>
                    </a:moveTo>
                    <a:lnTo>
                      <a:pt x="34" y="14"/>
                    </a:lnTo>
                    <a:lnTo>
                      <a:pt x="24" y="14"/>
                    </a:lnTo>
                    <a:lnTo>
                      <a:pt x="24" y="14"/>
                    </a:lnTo>
                    <a:lnTo>
                      <a:pt x="18" y="18"/>
                    </a:lnTo>
                    <a:lnTo>
                      <a:pt x="14" y="18"/>
                    </a:lnTo>
                    <a:lnTo>
                      <a:pt x="4" y="16"/>
                    </a:lnTo>
                    <a:lnTo>
                      <a:pt x="4" y="16"/>
                    </a:lnTo>
                    <a:lnTo>
                      <a:pt x="2" y="16"/>
                    </a:lnTo>
                    <a:lnTo>
                      <a:pt x="0" y="12"/>
                    </a:lnTo>
                    <a:lnTo>
                      <a:pt x="0" y="2"/>
                    </a:lnTo>
                    <a:lnTo>
                      <a:pt x="0" y="2"/>
                    </a:lnTo>
                    <a:lnTo>
                      <a:pt x="0" y="2"/>
                    </a:lnTo>
                    <a:lnTo>
                      <a:pt x="0" y="2"/>
                    </a:lnTo>
                    <a:lnTo>
                      <a:pt x="14" y="0"/>
                    </a:lnTo>
                    <a:lnTo>
                      <a:pt x="20" y="0"/>
                    </a:lnTo>
                    <a:lnTo>
                      <a:pt x="28" y="4"/>
                    </a:lnTo>
                    <a:lnTo>
                      <a:pt x="28" y="4"/>
                    </a:lnTo>
                    <a:lnTo>
                      <a:pt x="32" y="6"/>
                    </a:lnTo>
                    <a:lnTo>
                      <a:pt x="34" y="14"/>
                    </a:lnTo>
                    <a:lnTo>
                      <a:pt x="3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4" name="Freeform 295">
                <a:extLst>
                  <a:ext uri="{FF2B5EF4-FFF2-40B4-BE49-F238E27FC236}">
                    <a16:creationId xmlns:a16="http://schemas.microsoft.com/office/drawing/2014/main" id="{6AD6981B-63EB-787A-96F0-2F60F9D84F3B}"/>
                  </a:ext>
                </a:extLst>
              </p:cNvPr>
              <p:cNvSpPr>
                <a:spLocks/>
              </p:cNvSpPr>
              <p:nvPr/>
            </p:nvSpPr>
            <p:spPr bwMode="auto">
              <a:xfrm>
                <a:off x="3966" y="2833"/>
                <a:ext cx="30" cy="34"/>
              </a:xfrm>
              <a:custGeom>
                <a:avLst/>
                <a:gdLst>
                  <a:gd name="T0" fmla="*/ 0 w 30"/>
                  <a:gd name="T1" fmla="*/ 26 h 34"/>
                  <a:gd name="T2" fmla="*/ 0 w 30"/>
                  <a:gd name="T3" fmla="*/ 26 h 34"/>
                  <a:gd name="T4" fmla="*/ 2 w 30"/>
                  <a:gd name="T5" fmla="*/ 26 h 34"/>
                  <a:gd name="T6" fmla="*/ 2 w 30"/>
                  <a:gd name="T7" fmla="*/ 26 h 34"/>
                  <a:gd name="T8" fmla="*/ 4 w 30"/>
                  <a:gd name="T9" fmla="*/ 24 h 34"/>
                  <a:gd name="T10" fmla="*/ 4 w 30"/>
                  <a:gd name="T11" fmla="*/ 20 h 34"/>
                  <a:gd name="T12" fmla="*/ 4 w 30"/>
                  <a:gd name="T13" fmla="*/ 16 h 34"/>
                  <a:gd name="T14" fmla="*/ 6 w 30"/>
                  <a:gd name="T15" fmla="*/ 14 h 34"/>
                  <a:gd name="T16" fmla="*/ 6 w 30"/>
                  <a:gd name="T17" fmla="*/ 14 h 34"/>
                  <a:gd name="T18" fmla="*/ 12 w 30"/>
                  <a:gd name="T19" fmla="*/ 16 h 34"/>
                  <a:gd name="T20" fmla="*/ 16 w 30"/>
                  <a:gd name="T21" fmla="*/ 16 h 34"/>
                  <a:gd name="T22" fmla="*/ 16 w 30"/>
                  <a:gd name="T23" fmla="*/ 16 h 34"/>
                  <a:gd name="T24" fmla="*/ 18 w 30"/>
                  <a:gd name="T25" fmla="*/ 14 h 34"/>
                  <a:gd name="T26" fmla="*/ 20 w 30"/>
                  <a:gd name="T27" fmla="*/ 12 h 34"/>
                  <a:gd name="T28" fmla="*/ 22 w 30"/>
                  <a:gd name="T29" fmla="*/ 2 h 34"/>
                  <a:gd name="T30" fmla="*/ 22 w 30"/>
                  <a:gd name="T31" fmla="*/ 2 h 34"/>
                  <a:gd name="T32" fmla="*/ 24 w 30"/>
                  <a:gd name="T33" fmla="*/ 0 h 34"/>
                  <a:gd name="T34" fmla="*/ 26 w 30"/>
                  <a:gd name="T35" fmla="*/ 0 h 34"/>
                  <a:gd name="T36" fmla="*/ 28 w 30"/>
                  <a:gd name="T37" fmla="*/ 2 h 34"/>
                  <a:gd name="T38" fmla="*/ 28 w 30"/>
                  <a:gd name="T39" fmla="*/ 2 h 34"/>
                  <a:gd name="T40" fmla="*/ 30 w 30"/>
                  <a:gd name="T41" fmla="*/ 8 h 34"/>
                  <a:gd name="T42" fmla="*/ 30 w 30"/>
                  <a:gd name="T43" fmla="*/ 8 h 34"/>
                  <a:gd name="T44" fmla="*/ 30 w 30"/>
                  <a:gd name="T45" fmla="*/ 12 h 34"/>
                  <a:gd name="T46" fmla="*/ 30 w 30"/>
                  <a:gd name="T47" fmla="*/ 12 h 34"/>
                  <a:gd name="T48" fmla="*/ 28 w 30"/>
                  <a:gd name="T49" fmla="*/ 16 h 34"/>
                  <a:gd name="T50" fmla="*/ 26 w 30"/>
                  <a:gd name="T51" fmla="*/ 22 h 34"/>
                  <a:gd name="T52" fmla="*/ 26 w 30"/>
                  <a:gd name="T53" fmla="*/ 22 h 34"/>
                  <a:gd name="T54" fmla="*/ 24 w 30"/>
                  <a:gd name="T55" fmla="*/ 22 h 34"/>
                  <a:gd name="T56" fmla="*/ 24 w 30"/>
                  <a:gd name="T57" fmla="*/ 22 h 34"/>
                  <a:gd name="T58" fmla="*/ 20 w 30"/>
                  <a:gd name="T59" fmla="*/ 28 h 34"/>
                  <a:gd name="T60" fmla="*/ 18 w 30"/>
                  <a:gd name="T61" fmla="*/ 32 h 34"/>
                  <a:gd name="T62" fmla="*/ 18 w 30"/>
                  <a:gd name="T63" fmla="*/ 34 h 34"/>
                  <a:gd name="T64" fmla="*/ 16 w 30"/>
                  <a:gd name="T65" fmla="*/ 34 h 34"/>
                  <a:gd name="T66" fmla="*/ 16 w 30"/>
                  <a:gd name="T67" fmla="*/ 34 h 34"/>
                  <a:gd name="T68" fmla="*/ 14 w 30"/>
                  <a:gd name="T69" fmla="*/ 30 h 34"/>
                  <a:gd name="T70" fmla="*/ 14 w 30"/>
                  <a:gd name="T71" fmla="*/ 30 h 34"/>
                  <a:gd name="T72" fmla="*/ 12 w 30"/>
                  <a:gd name="T73" fmla="*/ 26 h 34"/>
                  <a:gd name="T74" fmla="*/ 12 w 30"/>
                  <a:gd name="T75" fmla="*/ 26 h 34"/>
                  <a:gd name="T76" fmla="*/ 8 w 30"/>
                  <a:gd name="T77" fmla="*/ 28 h 34"/>
                  <a:gd name="T78" fmla="*/ 8 w 30"/>
                  <a:gd name="T79" fmla="*/ 28 h 34"/>
                  <a:gd name="T80" fmla="*/ 4 w 30"/>
                  <a:gd name="T81" fmla="*/ 30 h 34"/>
                  <a:gd name="T82" fmla="*/ 2 w 30"/>
                  <a:gd name="T83" fmla="*/ 30 h 34"/>
                  <a:gd name="T84" fmla="*/ 0 w 30"/>
                  <a:gd name="T85" fmla="*/ 26 h 34"/>
                  <a:gd name="T86" fmla="*/ 0 w 30"/>
                  <a:gd name="T87"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4">
                    <a:moveTo>
                      <a:pt x="0" y="26"/>
                    </a:moveTo>
                    <a:lnTo>
                      <a:pt x="0" y="26"/>
                    </a:lnTo>
                    <a:lnTo>
                      <a:pt x="2" y="26"/>
                    </a:lnTo>
                    <a:lnTo>
                      <a:pt x="2" y="26"/>
                    </a:lnTo>
                    <a:lnTo>
                      <a:pt x="4" y="24"/>
                    </a:lnTo>
                    <a:lnTo>
                      <a:pt x="4" y="20"/>
                    </a:lnTo>
                    <a:lnTo>
                      <a:pt x="4" y="16"/>
                    </a:lnTo>
                    <a:lnTo>
                      <a:pt x="6" y="14"/>
                    </a:lnTo>
                    <a:lnTo>
                      <a:pt x="6" y="14"/>
                    </a:lnTo>
                    <a:lnTo>
                      <a:pt x="12" y="16"/>
                    </a:lnTo>
                    <a:lnTo>
                      <a:pt x="16" y="16"/>
                    </a:lnTo>
                    <a:lnTo>
                      <a:pt x="16" y="16"/>
                    </a:lnTo>
                    <a:lnTo>
                      <a:pt x="18" y="14"/>
                    </a:lnTo>
                    <a:lnTo>
                      <a:pt x="20" y="12"/>
                    </a:lnTo>
                    <a:lnTo>
                      <a:pt x="22" y="2"/>
                    </a:lnTo>
                    <a:lnTo>
                      <a:pt x="22" y="2"/>
                    </a:lnTo>
                    <a:lnTo>
                      <a:pt x="24" y="0"/>
                    </a:lnTo>
                    <a:lnTo>
                      <a:pt x="26" y="0"/>
                    </a:lnTo>
                    <a:lnTo>
                      <a:pt x="28" y="2"/>
                    </a:lnTo>
                    <a:lnTo>
                      <a:pt x="28" y="2"/>
                    </a:lnTo>
                    <a:lnTo>
                      <a:pt x="30" y="8"/>
                    </a:lnTo>
                    <a:lnTo>
                      <a:pt x="30" y="8"/>
                    </a:lnTo>
                    <a:lnTo>
                      <a:pt x="30" y="12"/>
                    </a:lnTo>
                    <a:lnTo>
                      <a:pt x="30" y="12"/>
                    </a:lnTo>
                    <a:lnTo>
                      <a:pt x="28" y="16"/>
                    </a:lnTo>
                    <a:lnTo>
                      <a:pt x="26" y="22"/>
                    </a:lnTo>
                    <a:lnTo>
                      <a:pt x="26" y="22"/>
                    </a:lnTo>
                    <a:lnTo>
                      <a:pt x="24" y="22"/>
                    </a:lnTo>
                    <a:lnTo>
                      <a:pt x="24" y="22"/>
                    </a:lnTo>
                    <a:lnTo>
                      <a:pt x="20" y="28"/>
                    </a:lnTo>
                    <a:lnTo>
                      <a:pt x="18" y="32"/>
                    </a:lnTo>
                    <a:lnTo>
                      <a:pt x="18" y="34"/>
                    </a:lnTo>
                    <a:lnTo>
                      <a:pt x="16" y="34"/>
                    </a:lnTo>
                    <a:lnTo>
                      <a:pt x="16" y="34"/>
                    </a:lnTo>
                    <a:lnTo>
                      <a:pt x="14" y="30"/>
                    </a:lnTo>
                    <a:lnTo>
                      <a:pt x="14" y="30"/>
                    </a:lnTo>
                    <a:lnTo>
                      <a:pt x="12" y="26"/>
                    </a:lnTo>
                    <a:lnTo>
                      <a:pt x="12" y="26"/>
                    </a:lnTo>
                    <a:lnTo>
                      <a:pt x="8" y="28"/>
                    </a:lnTo>
                    <a:lnTo>
                      <a:pt x="8" y="28"/>
                    </a:lnTo>
                    <a:lnTo>
                      <a:pt x="4" y="30"/>
                    </a:lnTo>
                    <a:lnTo>
                      <a:pt x="2" y="30"/>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5" name="Freeform 296">
                <a:extLst>
                  <a:ext uri="{FF2B5EF4-FFF2-40B4-BE49-F238E27FC236}">
                    <a16:creationId xmlns:a16="http://schemas.microsoft.com/office/drawing/2014/main" id="{E511A9D5-F29A-28F3-6395-13F5DF9363FF}"/>
                  </a:ext>
                </a:extLst>
              </p:cNvPr>
              <p:cNvSpPr>
                <a:spLocks/>
              </p:cNvSpPr>
              <p:nvPr/>
            </p:nvSpPr>
            <p:spPr bwMode="auto">
              <a:xfrm>
                <a:off x="3996" y="2837"/>
                <a:ext cx="18" cy="18"/>
              </a:xfrm>
              <a:custGeom>
                <a:avLst/>
                <a:gdLst>
                  <a:gd name="T0" fmla="*/ 18 w 18"/>
                  <a:gd name="T1" fmla="*/ 14 h 18"/>
                  <a:gd name="T2" fmla="*/ 18 w 18"/>
                  <a:gd name="T3" fmla="*/ 14 h 18"/>
                  <a:gd name="T4" fmla="*/ 16 w 18"/>
                  <a:gd name="T5" fmla="*/ 18 h 18"/>
                  <a:gd name="T6" fmla="*/ 14 w 18"/>
                  <a:gd name="T7" fmla="*/ 18 h 18"/>
                  <a:gd name="T8" fmla="*/ 14 w 18"/>
                  <a:gd name="T9" fmla="*/ 18 h 18"/>
                  <a:gd name="T10" fmla="*/ 12 w 18"/>
                  <a:gd name="T11" fmla="*/ 18 h 18"/>
                  <a:gd name="T12" fmla="*/ 12 w 18"/>
                  <a:gd name="T13" fmla="*/ 18 h 18"/>
                  <a:gd name="T14" fmla="*/ 8 w 18"/>
                  <a:gd name="T15" fmla="*/ 18 h 18"/>
                  <a:gd name="T16" fmla="*/ 6 w 18"/>
                  <a:gd name="T17" fmla="*/ 18 h 18"/>
                  <a:gd name="T18" fmla="*/ 2 w 18"/>
                  <a:gd name="T19" fmla="*/ 16 h 18"/>
                  <a:gd name="T20" fmla="*/ 0 w 18"/>
                  <a:gd name="T21" fmla="*/ 8 h 18"/>
                  <a:gd name="T22" fmla="*/ 0 w 18"/>
                  <a:gd name="T23" fmla="*/ 8 h 18"/>
                  <a:gd name="T24" fmla="*/ 0 w 18"/>
                  <a:gd name="T25" fmla="*/ 4 h 18"/>
                  <a:gd name="T26" fmla="*/ 0 w 18"/>
                  <a:gd name="T27" fmla="*/ 4 h 18"/>
                  <a:gd name="T28" fmla="*/ 2 w 18"/>
                  <a:gd name="T29" fmla="*/ 0 h 18"/>
                  <a:gd name="T30" fmla="*/ 4 w 18"/>
                  <a:gd name="T31" fmla="*/ 0 h 18"/>
                  <a:gd name="T32" fmla="*/ 8 w 18"/>
                  <a:gd name="T33" fmla="*/ 2 h 18"/>
                  <a:gd name="T34" fmla="*/ 8 w 18"/>
                  <a:gd name="T35" fmla="*/ 2 h 18"/>
                  <a:gd name="T36" fmla="*/ 14 w 18"/>
                  <a:gd name="T37" fmla="*/ 6 h 18"/>
                  <a:gd name="T38" fmla="*/ 16 w 18"/>
                  <a:gd name="T39" fmla="*/ 10 h 18"/>
                  <a:gd name="T40" fmla="*/ 18 w 18"/>
                  <a:gd name="T41" fmla="*/ 14 h 18"/>
                  <a:gd name="T42" fmla="*/ 18 w 18"/>
                  <a:gd name="T4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18" y="14"/>
                    </a:moveTo>
                    <a:lnTo>
                      <a:pt x="18" y="14"/>
                    </a:lnTo>
                    <a:lnTo>
                      <a:pt x="16" y="18"/>
                    </a:lnTo>
                    <a:lnTo>
                      <a:pt x="14" y="18"/>
                    </a:lnTo>
                    <a:lnTo>
                      <a:pt x="14" y="18"/>
                    </a:lnTo>
                    <a:lnTo>
                      <a:pt x="12" y="18"/>
                    </a:lnTo>
                    <a:lnTo>
                      <a:pt x="12" y="18"/>
                    </a:lnTo>
                    <a:lnTo>
                      <a:pt x="8" y="18"/>
                    </a:lnTo>
                    <a:lnTo>
                      <a:pt x="6" y="18"/>
                    </a:lnTo>
                    <a:lnTo>
                      <a:pt x="2" y="16"/>
                    </a:lnTo>
                    <a:lnTo>
                      <a:pt x="0" y="8"/>
                    </a:lnTo>
                    <a:lnTo>
                      <a:pt x="0" y="8"/>
                    </a:lnTo>
                    <a:lnTo>
                      <a:pt x="0" y="4"/>
                    </a:lnTo>
                    <a:lnTo>
                      <a:pt x="0" y="4"/>
                    </a:lnTo>
                    <a:lnTo>
                      <a:pt x="2" y="0"/>
                    </a:lnTo>
                    <a:lnTo>
                      <a:pt x="4" y="0"/>
                    </a:lnTo>
                    <a:lnTo>
                      <a:pt x="8" y="2"/>
                    </a:lnTo>
                    <a:lnTo>
                      <a:pt x="8" y="2"/>
                    </a:lnTo>
                    <a:lnTo>
                      <a:pt x="14" y="6"/>
                    </a:lnTo>
                    <a:lnTo>
                      <a:pt x="16" y="10"/>
                    </a:lnTo>
                    <a:lnTo>
                      <a:pt x="18" y="14"/>
                    </a:ln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6" name="Freeform 297">
                <a:extLst>
                  <a:ext uri="{FF2B5EF4-FFF2-40B4-BE49-F238E27FC236}">
                    <a16:creationId xmlns:a16="http://schemas.microsoft.com/office/drawing/2014/main" id="{47217A69-1ED9-F603-32E8-22E1151C02A2}"/>
                  </a:ext>
                </a:extLst>
              </p:cNvPr>
              <p:cNvSpPr>
                <a:spLocks/>
              </p:cNvSpPr>
              <p:nvPr/>
            </p:nvSpPr>
            <p:spPr bwMode="auto">
              <a:xfrm>
                <a:off x="4018" y="2839"/>
                <a:ext cx="14" cy="24"/>
              </a:xfrm>
              <a:custGeom>
                <a:avLst/>
                <a:gdLst>
                  <a:gd name="T0" fmla="*/ 12 w 14"/>
                  <a:gd name="T1" fmla="*/ 24 h 24"/>
                  <a:gd name="T2" fmla="*/ 12 w 14"/>
                  <a:gd name="T3" fmla="*/ 24 h 24"/>
                  <a:gd name="T4" fmla="*/ 6 w 14"/>
                  <a:gd name="T5" fmla="*/ 14 h 24"/>
                  <a:gd name="T6" fmla="*/ 0 w 14"/>
                  <a:gd name="T7" fmla="*/ 10 h 24"/>
                  <a:gd name="T8" fmla="*/ 0 w 14"/>
                  <a:gd name="T9" fmla="*/ 10 h 24"/>
                  <a:gd name="T10" fmla="*/ 0 w 14"/>
                  <a:gd name="T11" fmla="*/ 4 h 24"/>
                  <a:gd name="T12" fmla="*/ 2 w 14"/>
                  <a:gd name="T13" fmla="*/ 2 h 24"/>
                  <a:gd name="T14" fmla="*/ 2 w 14"/>
                  <a:gd name="T15" fmla="*/ 0 h 24"/>
                  <a:gd name="T16" fmla="*/ 4 w 14"/>
                  <a:gd name="T17" fmla="*/ 0 h 24"/>
                  <a:gd name="T18" fmla="*/ 4 w 14"/>
                  <a:gd name="T19" fmla="*/ 0 h 24"/>
                  <a:gd name="T20" fmla="*/ 8 w 14"/>
                  <a:gd name="T21" fmla="*/ 2 h 24"/>
                  <a:gd name="T22" fmla="*/ 12 w 14"/>
                  <a:gd name="T23" fmla="*/ 6 h 24"/>
                  <a:gd name="T24" fmla="*/ 12 w 14"/>
                  <a:gd name="T25" fmla="*/ 6 h 24"/>
                  <a:gd name="T26" fmla="*/ 14 w 14"/>
                  <a:gd name="T27" fmla="*/ 24 h 24"/>
                  <a:gd name="T28" fmla="*/ 14 w 14"/>
                  <a:gd name="T29" fmla="*/ 24 h 24"/>
                  <a:gd name="T30" fmla="*/ 12 w 14"/>
                  <a:gd name="T31" fmla="*/ 24 h 24"/>
                  <a:gd name="T32" fmla="*/ 12 w 14"/>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12" y="24"/>
                    </a:moveTo>
                    <a:lnTo>
                      <a:pt x="12" y="24"/>
                    </a:lnTo>
                    <a:lnTo>
                      <a:pt x="6" y="14"/>
                    </a:lnTo>
                    <a:lnTo>
                      <a:pt x="0" y="10"/>
                    </a:lnTo>
                    <a:lnTo>
                      <a:pt x="0" y="10"/>
                    </a:lnTo>
                    <a:lnTo>
                      <a:pt x="0" y="4"/>
                    </a:lnTo>
                    <a:lnTo>
                      <a:pt x="2" y="2"/>
                    </a:lnTo>
                    <a:lnTo>
                      <a:pt x="2" y="0"/>
                    </a:lnTo>
                    <a:lnTo>
                      <a:pt x="4" y="0"/>
                    </a:lnTo>
                    <a:lnTo>
                      <a:pt x="4" y="0"/>
                    </a:lnTo>
                    <a:lnTo>
                      <a:pt x="8" y="2"/>
                    </a:lnTo>
                    <a:lnTo>
                      <a:pt x="12" y="6"/>
                    </a:lnTo>
                    <a:lnTo>
                      <a:pt x="12" y="6"/>
                    </a:lnTo>
                    <a:lnTo>
                      <a:pt x="14" y="24"/>
                    </a:lnTo>
                    <a:lnTo>
                      <a:pt x="14" y="24"/>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7" name="Freeform 298">
                <a:extLst>
                  <a:ext uri="{FF2B5EF4-FFF2-40B4-BE49-F238E27FC236}">
                    <a16:creationId xmlns:a16="http://schemas.microsoft.com/office/drawing/2014/main" id="{7BD50B23-3AB0-18DE-1370-1BD0AC8578A9}"/>
                  </a:ext>
                </a:extLst>
              </p:cNvPr>
              <p:cNvSpPr>
                <a:spLocks/>
              </p:cNvSpPr>
              <p:nvPr/>
            </p:nvSpPr>
            <p:spPr bwMode="auto">
              <a:xfrm>
                <a:off x="5722" y="2825"/>
                <a:ext cx="58" cy="30"/>
              </a:xfrm>
              <a:custGeom>
                <a:avLst/>
                <a:gdLst>
                  <a:gd name="T0" fmla="*/ 26 w 58"/>
                  <a:gd name="T1" fmla="*/ 30 h 30"/>
                  <a:gd name="T2" fmla="*/ 26 w 58"/>
                  <a:gd name="T3" fmla="*/ 30 h 30"/>
                  <a:gd name="T4" fmla="*/ 20 w 58"/>
                  <a:gd name="T5" fmla="*/ 30 h 30"/>
                  <a:gd name="T6" fmla="*/ 14 w 58"/>
                  <a:gd name="T7" fmla="*/ 28 h 30"/>
                  <a:gd name="T8" fmla="*/ 8 w 58"/>
                  <a:gd name="T9" fmla="*/ 24 h 30"/>
                  <a:gd name="T10" fmla="*/ 2 w 58"/>
                  <a:gd name="T11" fmla="*/ 20 h 30"/>
                  <a:gd name="T12" fmla="*/ 2 w 58"/>
                  <a:gd name="T13" fmla="*/ 20 h 30"/>
                  <a:gd name="T14" fmla="*/ 0 w 58"/>
                  <a:gd name="T15" fmla="*/ 16 h 30"/>
                  <a:gd name="T16" fmla="*/ 0 w 58"/>
                  <a:gd name="T17" fmla="*/ 16 h 30"/>
                  <a:gd name="T18" fmla="*/ 2 w 58"/>
                  <a:gd name="T19" fmla="*/ 16 h 30"/>
                  <a:gd name="T20" fmla="*/ 2 w 58"/>
                  <a:gd name="T21" fmla="*/ 16 h 30"/>
                  <a:gd name="T22" fmla="*/ 4 w 58"/>
                  <a:gd name="T23" fmla="*/ 14 h 30"/>
                  <a:gd name="T24" fmla="*/ 6 w 58"/>
                  <a:gd name="T25" fmla="*/ 10 h 30"/>
                  <a:gd name="T26" fmla="*/ 8 w 58"/>
                  <a:gd name="T27" fmla="*/ 8 h 30"/>
                  <a:gd name="T28" fmla="*/ 12 w 58"/>
                  <a:gd name="T29" fmla="*/ 6 h 30"/>
                  <a:gd name="T30" fmla="*/ 12 w 58"/>
                  <a:gd name="T31" fmla="*/ 6 h 30"/>
                  <a:gd name="T32" fmla="*/ 16 w 58"/>
                  <a:gd name="T33" fmla="*/ 12 h 30"/>
                  <a:gd name="T34" fmla="*/ 16 w 58"/>
                  <a:gd name="T35" fmla="*/ 12 h 30"/>
                  <a:gd name="T36" fmla="*/ 20 w 58"/>
                  <a:gd name="T37" fmla="*/ 14 h 30"/>
                  <a:gd name="T38" fmla="*/ 22 w 58"/>
                  <a:gd name="T39" fmla="*/ 12 h 30"/>
                  <a:gd name="T40" fmla="*/ 26 w 58"/>
                  <a:gd name="T41" fmla="*/ 12 h 30"/>
                  <a:gd name="T42" fmla="*/ 30 w 58"/>
                  <a:gd name="T43" fmla="*/ 14 h 30"/>
                  <a:gd name="T44" fmla="*/ 30 w 58"/>
                  <a:gd name="T45" fmla="*/ 14 h 30"/>
                  <a:gd name="T46" fmla="*/ 32 w 58"/>
                  <a:gd name="T47" fmla="*/ 14 h 30"/>
                  <a:gd name="T48" fmla="*/ 34 w 58"/>
                  <a:gd name="T49" fmla="*/ 10 h 30"/>
                  <a:gd name="T50" fmla="*/ 34 w 58"/>
                  <a:gd name="T51" fmla="*/ 10 h 30"/>
                  <a:gd name="T52" fmla="*/ 36 w 58"/>
                  <a:gd name="T53" fmla="*/ 4 h 30"/>
                  <a:gd name="T54" fmla="*/ 40 w 58"/>
                  <a:gd name="T55" fmla="*/ 0 h 30"/>
                  <a:gd name="T56" fmla="*/ 42 w 58"/>
                  <a:gd name="T57" fmla="*/ 0 h 30"/>
                  <a:gd name="T58" fmla="*/ 46 w 58"/>
                  <a:gd name="T59" fmla="*/ 0 h 30"/>
                  <a:gd name="T60" fmla="*/ 46 w 58"/>
                  <a:gd name="T61" fmla="*/ 0 h 30"/>
                  <a:gd name="T62" fmla="*/ 46 w 58"/>
                  <a:gd name="T63" fmla="*/ 4 h 30"/>
                  <a:gd name="T64" fmla="*/ 46 w 58"/>
                  <a:gd name="T65" fmla="*/ 4 h 30"/>
                  <a:gd name="T66" fmla="*/ 46 w 58"/>
                  <a:gd name="T67" fmla="*/ 6 h 30"/>
                  <a:gd name="T68" fmla="*/ 46 w 58"/>
                  <a:gd name="T69" fmla="*/ 8 h 30"/>
                  <a:gd name="T70" fmla="*/ 46 w 58"/>
                  <a:gd name="T71" fmla="*/ 12 h 30"/>
                  <a:gd name="T72" fmla="*/ 46 w 58"/>
                  <a:gd name="T73" fmla="*/ 12 h 30"/>
                  <a:gd name="T74" fmla="*/ 46 w 58"/>
                  <a:gd name="T75" fmla="*/ 14 h 30"/>
                  <a:gd name="T76" fmla="*/ 46 w 58"/>
                  <a:gd name="T77" fmla="*/ 14 h 30"/>
                  <a:gd name="T78" fmla="*/ 46 w 58"/>
                  <a:gd name="T79" fmla="*/ 14 h 30"/>
                  <a:gd name="T80" fmla="*/ 46 w 58"/>
                  <a:gd name="T81" fmla="*/ 14 h 30"/>
                  <a:gd name="T82" fmla="*/ 46 w 58"/>
                  <a:gd name="T83" fmla="*/ 12 h 30"/>
                  <a:gd name="T84" fmla="*/ 46 w 58"/>
                  <a:gd name="T85" fmla="*/ 14 h 30"/>
                  <a:gd name="T86" fmla="*/ 46 w 58"/>
                  <a:gd name="T87" fmla="*/ 14 h 30"/>
                  <a:gd name="T88" fmla="*/ 48 w 58"/>
                  <a:gd name="T89" fmla="*/ 18 h 30"/>
                  <a:gd name="T90" fmla="*/ 48 w 58"/>
                  <a:gd name="T91" fmla="*/ 16 h 30"/>
                  <a:gd name="T92" fmla="*/ 50 w 58"/>
                  <a:gd name="T93" fmla="*/ 12 h 30"/>
                  <a:gd name="T94" fmla="*/ 50 w 58"/>
                  <a:gd name="T95" fmla="*/ 12 h 30"/>
                  <a:gd name="T96" fmla="*/ 52 w 58"/>
                  <a:gd name="T97" fmla="*/ 10 h 30"/>
                  <a:gd name="T98" fmla="*/ 54 w 58"/>
                  <a:gd name="T99" fmla="*/ 10 h 30"/>
                  <a:gd name="T100" fmla="*/ 54 w 58"/>
                  <a:gd name="T101" fmla="*/ 10 h 30"/>
                  <a:gd name="T102" fmla="*/ 58 w 58"/>
                  <a:gd name="T103" fmla="*/ 14 h 30"/>
                  <a:gd name="T104" fmla="*/ 58 w 58"/>
                  <a:gd name="T105" fmla="*/ 24 h 30"/>
                  <a:gd name="T106" fmla="*/ 58 w 58"/>
                  <a:gd name="T107" fmla="*/ 24 h 30"/>
                  <a:gd name="T108" fmla="*/ 56 w 58"/>
                  <a:gd name="T109" fmla="*/ 28 h 30"/>
                  <a:gd name="T110" fmla="*/ 54 w 58"/>
                  <a:gd name="T111" fmla="*/ 28 h 30"/>
                  <a:gd name="T112" fmla="*/ 54 w 58"/>
                  <a:gd name="T113" fmla="*/ 28 h 30"/>
                  <a:gd name="T114" fmla="*/ 54 w 58"/>
                  <a:gd name="T115" fmla="*/ 28 h 30"/>
                  <a:gd name="T116" fmla="*/ 40 w 58"/>
                  <a:gd name="T117" fmla="*/ 26 h 30"/>
                  <a:gd name="T118" fmla="*/ 32 w 58"/>
                  <a:gd name="T119" fmla="*/ 26 h 30"/>
                  <a:gd name="T120" fmla="*/ 26 w 58"/>
                  <a:gd name="T121" fmla="*/ 30 h 30"/>
                  <a:gd name="T122" fmla="*/ 26 w 58"/>
                  <a:gd name="T1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30">
                    <a:moveTo>
                      <a:pt x="26" y="30"/>
                    </a:moveTo>
                    <a:lnTo>
                      <a:pt x="26" y="30"/>
                    </a:lnTo>
                    <a:lnTo>
                      <a:pt x="20" y="30"/>
                    </a:lnTo>
                    <a:lnTo>
                      <a:pt x="14" y="28"/>
                    </a:lnTo>
                    <a:lnTo>
                      <a:pt x="8" y="24"/>
                    </a:lnTo>
                    <a:lnTo>
                      <a:pt x="2" y="20"/>
                    </a:lnTo>
                    <a:lnTo>
                      <a:pt x="2" y="20"/>
                    </a:lnTo>
                    <a:lnTo>
                      <a:pt x="0" y="16"/>
                    </a:lnTo>
                    <a:lnTo>
                      <a:pt x="0" y="16"/>
                    </a:lnTo>
                    <a:lnTo>
                      <a:pt x="2" y="16"/>
                    </a:lnTo>
                    <a:lnTo>
                      <a:pt x="2" y="16"/>
                    </a:lnTo>
                    <a:lnTo>
                      <a:pt x="4" y="14"/>
                    </a:lnTo>
                    <a:lnTo>
                      <a:pt x="6" y="10"/>
                    </a:lnTo>
                    <a:lnTo>
                      <a:pt x="8" y="8"/>
                    </a:lnTo>
                    <a:lnTo>
                      <a:pt x="12" y="6"/>
                    </a:lnTo>
                    <a:lnTo>
                      <a:pt x="12" y="6"/>
                    </a:lnTo>
                    <a:lnTo>
                      <a:pt x="16" y="12"/>
                    </a:lnTo>
                    <a:lnTo>
                      <a:pt x="16" y="12"/>
                    </a:lnTo>
                    <a:lnTo>
                      <a:pt x="20" y="14"/>
                    </a:lnTo>
                    <a:lnTo>
                      <a:pt x="22" y="12"/>
                    </a:lnTo>
                    <a:lnTo>
                      <a:pt x="26" y="12"/>
                    </a:lnTo>
                    <a:lnTo>
                      <a:pt x="30" y="14"/>
                    </a:lnTo>
                    <a:lnTo>
                      <a:pt x="30" y="14"/>
                    </a:lnTo>
                    <a:lnTo>
                      <a:pt x="32" y="14"/>
                    </a:lnTo>
                    <a:lnTo>
                      <a:pt x="34" y="10"/>
                    </a:lnTo>
                    <a:lnTo>
                      <a:pt x="34" y="10"/>
                    </a:lnTo>
                    <a:lnTo>
                      <a:pt x="36" y="4"/>
                    </a:lnTo>
                    <a:lnTo>
                      <a:pt x="40" y="0"/>
                    </a:lnTo>
                    <a:lnTo>
                      <a:pt x="42" y="0"/>
                    </a:lnTo>
                    <a:lnTo>
                      <a:pt x="46" y="0"/>
                    </a:lnTo>
                    <a:lnTo>
                      <a:pt x="46" y="0"/>
                    </a:lnTo>
                    <a:lnTo>
                      <a:pt x="46" y="4"/>
                    </a:lnTo>
                    <a:lnTo>
                      <a:pt x="46" y="4"/>
                    </a:lnTo>
                    <a:lnTo>
                      <a:pt x="46" y="6"/>
                    </a:lnTo>
                    <a:lnTo>
                      <a:pt x="46" y="8"/>
                    </a:lnTo>
                    <a:lnTo>
                      <a:pt x="46" y="12"/>
                    </a:lnTo>
                    <a:lnTo>
                      <a:pt x="46" y="12"/>
                    </a:lnTo>
                    <a:lnTo>
                      <a:pt x="46" y="14"/>
                    </a:lnTo>
                    <a:lnTo>
                      <a:pt x="46" y="14"/>
                    </a:lnTo>
                    <a:lnTo>
                      <a:pt x="46" y="14"/>
                    </a:lnTo>
                    <a:lnTo>
                      <a:pt x="46" y="14"/>
                    </a:lnTo>
                    <a:lnTo>
                      <a:pt x="46" y="12"/>
                    </a:lnTo>
                    <a:lnTo>
                      <a:pt x="46" y="14"/>
                    </a:lnTo>
                    <a:lnTo>
                      <a:pt x="46" y="14"/>
                    </a:lnTo>
                    <a:lnTo>
                      <a:pt x="48" y="18"/>
                    </a:lnTo>
                    <a:lnTo>
                      <a:pt x="48" y="16"/>
                    </a:lnTo>
                    <a:lnTo>
                      <a:pt x="50" y="12"/>
                    </a:lnTo>
                    <a:lnTo>
                      <a:pt x="50" y="12"/>
                    </a:lnTo>
                    <a:lnTo>
                      <a:pt x="52" y="10"/>
                    </a:lnTo>
                    <a:lnTo>
                      <a:pt x="54" y="10"/>
                    </a:lnTo>
                    <a:lnTo>
                      <a:pt x="54" y="10"/>
                    </a:lnTo>
                    <a:lnTo>
                      <a:pt x="58" y="14"/>
                    </a:lnTo>
                    <a:lnTo>
                      <a:pt x="58" y="24"/>
                    </a:lnTo>
                    <a:lnTo>
                      <a:pt x="58" y="24"/>
                    </a:lnTo>
                    <a:lnTo>
                      <a:pt x="56" y="28"/>
                    </a:lnTo>
                    <a:lnTo>
                      <a:pt x="54" y="28"/>
                    </a:lnTo>
                    <a:lnTo>
                      <a:pt x="54" y="28"/>
                    </a:lnTo>
                    <a:lnTo>
                      <a:pt x="54" y="28"/>
                    </a:lnTo>
                    <a:lnTo>
                      <a:pt x="40" y="26"/>
                    </a:lnTo>
                    <a:lnTo>
                      <a:pt x="32" y="26"/>
                    </a:lnTo>
                    <a:lnTo>
                      <a:pt x="26" y="30"/>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8" name="Freeform 299">
                <a:extLst>
                  <a:ext uri="{FF2B5EF4-FFF2-40B4-BE49-F238E27FC236}">
                    <a16:creationId xmlns:a16="http://schemas.microsoft.com/office/drawing/2014/main" id="{487F104C-8785-5085-9212-E78251974822}"/>
                  </a:ext>
                </a:extLst>
              </p:cNvPr>
              <p:cNvSpPr>
                <a:spLocks/>
              </p:cNvSpPr>
              <p:nvPr/>
            </p:nvSpPr>
            <p:spPr bwMode="auto">
              <a:xfrm>
                <a:off x="5776" y="2831"/>
                <a:ext cx="18" cy="32"/>
              </a:xfrm>
              <a:custGeom>
                <a:avLst/>
                <a:gdLst>
                  <a:gd name="T0" fmla="*/ 0 w 18"/>
                  <a:gd name="T1" fmla="*/ 22 h 32"/>
                  <a:gd name="T2" fmla="*/ 0 w 18"/>
                  <a:gd name="T3" fmla="*/ 22 h 32"/>
                  <a:gd name="T4" fmla="*/ 2 w 18"/>
                  <a:gd name="T5" fmla="*/ 20 h 32"/>
                  <a:gd name="T6" fmla="*/ 2 w 18"/>
                  <a:gd name="T7" fmla="*/ 16 h 32"/>
                  <a:gd name="T8" fmla="*/ 2 w 18"/>
                  <a:gd name="T9" fmla="*/ 16 h 32"/>
                  <a:gd name="T10" fmla="*/ 2 w 18"/>
                  <a:gd name="T11" fmla="*/ 10 h 32"/>
                  <a:gd name="T12" fmla="*/ 0 w 18"/>
                  <a:gd name="T13" fmla="*/ 6 h 32"/>
                  <a:gd name="T14" fmla="*/ 0 w 18"/>
                  <a:gd name="T15" fmla="*/ 6 h 32"/>
                  <a:gd name="T16" fmla="*/ 0 w 18"/>
                  <a:gd name="T17" fmla="*/ 4 h 32"/>
                  <a:gd name="T18" fmla="*/ 0 w 18"/>
                  <a:gd name="T19" fmla="*/ 4 h 32"/>
                  <a:gd name="T20" fmla="*/ 0 w 18"/>
                  <a:gd name="T21" fmla="*/ 2 h 32"/>
                  <a:gd name="T22" fmla="*/ 0 w 18"/>
                  <a:gd name="T23" fmla="*/ 2 h 32"/>
                  <a:gd name="T24" fmla="*/ 0 w 18"/>
                  <a:gd name="T25" fmla="*/ 0 h 32"/>
                  <a:gd name="T26" fmla="*/ 2 w 18"/>
                  <a:gd name="T27" fmla="*/ 2 h 32"/>
                  <a:gd name="T28" fmla="*/ 6 w 18"/>
                  <a:gd name="T29" fmla="*/ 4 h 32"/>
                  <a:gd name="T30" fmla="*/ 8 w 18"/>
                  <a:gd name="T31" fmla="*/ 6 h 32"/>
                  <a:gd name="T32" fmla="*/ 10 w 18"/>
                  <a:gd name="T33" fmla="*/ 6 h 32"/>
                  <a:gd name="T34" fmla="*/ 10 w 18"/>
                  <a:gd name="T35" fmla="*/ 4 h 32"/>
                  <a:gd name="T36" fmla="*/ 10 w 18"/>
                  <a:gd name="T37" fmla="*/ 4 h 32"/>
                  <a:gd name="T38" fmla="*/ 14 w 18"/>
                  <a:gd name="T39" fmla="*/ 4 h 32"/>
                  <a:gd name="T40" fmla="*/ 16 w 18"/>
                  <a:gd name="T41" fmla="*/ 8 h 32"/>
                  <a:gd name="T42" fmla="*/ 18 w 18"/>
                  <a:gd name="T43" fmla="*/ 22 h 32"/>
                  <a:gd name="T44" fmla="*/ 18 w 18"/>
                  <a:gd name="T45" fmla="*/ 22 h 32"/>
                  <a:gd name="T46" fmla="*/ 18 w 18"/>
                  <a:gd name="T47" fmla="*/ 28 h 32"/>
                  <a:gd name="T48" fmla="*/ 16 w 18"/>
                  <a:gd name="T49" fmla="*/ 30 h 32"/>
                  <a:gd name="T50" fmla="*/ 12 w 18"/>
                  <a:gd name="T51" fmla="*/ 32 h 32"/>
                  <a:gd name="T52" fmla="*/ 12 w 18"/>
                  <a:gd name="T53" fmla="*/ 32 h 32"/>
                  <a:gd name="T54" fmla="*/ 0 w 18"/>
                  <a:gd name="T55" fmla="*/ 22 h 32"/>
                  <a:gd name="T56" fmla="*/ 0 w 18"/>
                  <a:gd name="T5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2">
                    <a:moveTo>
                      <a:pt x="0" y="22"/>
                    </a:moveTo>
                    <a:lnTo>
                      <a:pt x="0" y="22"/>
                    </a:lnTo>
                    <a:lnTo>
                      <a:pt x="2" y="20"/>
                    </a:lnTo>
                    <a:lnTo>
                      <a:pt x="2" y="16"/>
                    </a:lnTo>
                    <a:lnTo>
                      <a:pt x="2" y="16"/>
                    </a:lnTo>
                    <a:lnTo>
                      <a:pt x="2" y="10"/>
                    </a:lnTo>
                    <a:lnTo>
                      <a:pt x="0" y="6"/>
                    </a:lnTo>
                    <a:lnTo>
                      <a:pt x="0" y="6"/>
                    </a:lnTo>
                    <a:lnTo>
                      <a:pt x="0" y="4"/>
                    </a:lnTo>
                    <a:lnTo>
                      <a:pt x="0" y="4"/>
                    </a:lnTo>
                    <a:lnTo>
                      <a:pt x="0" y="2"/>
                    </a:lnTo>
                    <a:lnTo>
                      <a:pt x="0" y="2"/>
                    </a:lnTo>
                    <a:lnTo>
                      <a:pt x="0" y="0"/>
                    </a:lnTo>
                    <a:lnTo>
                      <a:pt x="2" y="2"/>
                    </a:lnTo>
                    <a:lnTo>
                      <a:pt x="6" y="4"/>
                    </a:lnTo>
                    <a:lnTo>
                      <a:pt x="8" y="6"/>
                    </a:lnTo>
                    <a:lnTo>
                      <a:pt x="10" y="6"/>
                    </a:lnTo>
                    <a:lnTo>
                      <a:pt x="10" y="4"/>
                    </a:lnTo>
                    <a:lnTo>
                      <a:pt x="10" y="4"/>
                    </a:lnTo>
                    <a:lnTo>
                      <a:pt x="14" y="4"/>
                    </a:lnTo>
                    <a:lnTo>
                      <a:pt x="16" y="8"/>
                    </a:lnTo>
                    <a:lnTo>
                      <a:pt x="18" y="22"/>
                    </a:lnTo>
                    <a:lnTo>
                      <a:pt x="18" y="22"/>
                    </a:lnTo>
                    <a:lnTo>
                      <a:pt x="18" y="28"/>
                    </a:lnTo>
                    <a:lnTo>
                      <a:pt x="16" y="30"/>
                    </a:lnTo>
                    <a:lnTo>
                      <a:pt x="12" y="32"/>
                    </a:lnTo>
                    <a:lnTo>
                      <a:pt x="12" y="32"/>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9" name="Freeform 300">
                <a:extLst>
                  <a:ext uri="{FF2B5EF4-FFF2-40B4-BE49-F238E27FC236}">
                    <a16:creationId xmlns:a16="http://schemas.microsoft.com/office/drawing/2014/main" id="{18F8DC1D-F44C-7AA7-7318-70B7CDFBC046}"/>
                  </a:ext>
                </a:extLst>
              </p:cNvPr>
              <p:cNvSpPr>
                <a:spLocks/>
              </p:cNvSpPr>
              <p:nvPr/>
            </p:nvSpPr>
            <p:spPr bwMode="auto">
              <a:xfrm>
                <a:off x="1612" y="2690"/>
                <a:ext cx="36" cy="57"/>
              </a:xfrm>
              <a:custGeom>
                <a:avLst/>
                <a:gdLst>
                  <a:gd name="T0" fmla="*/ 20 w 36"/>
                  <a:gd name="T1" fmla="*/ 19 h 57"/>
                  <a:gd name="T2" fmla="*/ 20 w 36"/>
                  <a:gd name="T3" fmla="*/ 19 h 57"/>
                  <a:gd name="T4" fmla="*/ 20 w 36"/>
                  <a:gd name="T5" fmla="*/ 9 h 57"/>
                  <a:gd name="T6" fmla="*/ 20 w 36"/>
                  <a:gd name="T7" fmla="*/ 5 h 57"/>
                  <a:gd name="T8" fmla="*/ 20 w 36"/>
                  <a:gd name="T9" fmla="*/ 0 h 57"/>
                  <a:gd name="T10" fmla="*/ 20 w 36"/>
                  <a:gd name="T11" fmla="*/ 0 h 57"/>
                  <a:gd name="T12" fmla="*/ 20 w 36"/>
                  <a:gd name="T13" fmla="*/ 0 h 57"/>
                  <a:gd name="T14" fmla="*/ 20 w 36"/>
                  <a:gd name="T15" fmla="*/ 0 h 57"/>
                  <a:gd name="T16" fmla="*/ 24 w 36"/>
                  <a:gd name="T17" fmla="*/ 7 h 57"/>
                  <a:gd name="T18" fmla="*/ 24 w 36"/>
                  <a:gd name="T19" fmla="*/ 7 h 57"/>
                  <a:gd name="T20" fmla="*/ 26 w 36"/>
                  <a:gd name="T21" fmla="*/ 11 h 57"/>
                  <a:gd name="T22" fmla="*/ 26 w 36"/>
                  <a:gd name="T23" fmla="*/ 11 h 57"/>
                  <a:gd name="T24" fmla="*/ 28 w 36"/>
                  <a:gd name="T25" fmla="*/ 15 h 57"/>
                  <a:gd name="T26" fmla="*/ 30 w 36"/>
                  <a:gd name="T27" fmla="*/ 17 h 57"/>
                  <a:gd name="T28" fmla="*/ 34 w 36"/>
                  <a:gd name="T29" fmla="*/ 17 h 57"/>
                  <a:gd name="T30" fmla="*/ 34 w 36"/>
                  <a:gd name="T31" fmla="*/ 17 h 57"/>
                  <a:gd name="T32" fmla="*/ 36 w 36"/>
                  <a:gd name="T33" fmla="*/ 21 h 57"/>
                  <a:gd name="T34" fmla="*/ 36 w 36"/>
                  <a:gd name="T35" fmla="*/ 21 h 57"/>
                  <a:gd name="T36" fmla="*/ 34 w 36"/>
                  <a:gd name="T37" fmla="*/ 33 h 57"/>
                  <a:gd name="T38" fmla="*/ 32 w 36"/>
                  <a:gd name="T39" fmla="*/ 37 h 57"/>
                  <a:gd name="T40" fmla="*/ 32 w 36"/>
                  <a:gd name="T41" fmla="*/ 45 h 57"/>
                  <a:gd name="T42" fmla="*/ 32 w 36"/>
                  <a:gd name="T43" fmla="*/ 45 h 57"/>
                  <a:gd name="T44" fmla="*/ 30 w 36"/>
                  <a:gd name="T45" fmla="*/ 49 h 57"/>
                  <a:gd name="T46" fmla="*/ 26 w 36"/>
                  <a:gd name="T47" fmla="*/ 53 h 57"/>
                  <a:gd name="T48" fmla="*/ 18 w 36"/>
                  <a:gd name="T49" fmla="*/ 57 h 57"/>
                  <a:gd name="T50" fmla="*/ 14 w 36"/>
                  <a:gd name="T51" fmla="*/ 57 h 57"/>
                  <a:gd name="T52" fmla="*/ 10 w 36"/>
                  <a:gd name="T53" fmla="*/ 55 h 57"/>
                  <a:gd name="T54" fmla="*/ 6 w 36"/>
                  <a:gd name="T55" fmla="*/ 53 h 57"/>
                  <a:gd name="T56" fmla="*/ 4 w 36"/>
                  <a:gd name="T57" fmla="*/ 49 h 57"/>
                  <a:gd name="T58" fmla="*/ 4 w 36"/>
                  <a:gd name="T59" fmla="*/ 49 h 57"/>
                  <a:gd name="T60" fmla="*/ 2 w 36"/>
                  <a:gd name="T61" fmla="*/ 45 h 57"/>
                  <a:gd name="T62" fmla="*/ 2 w 36"/>
                  <a:gd name="T63" fmla="*/ 43 h 57"/>
                  <a:gd name="T64" fmla="*/ 0 w 36"/>
                  <a:gd name="T65" fmla="*/ 45 h 57"/>
                  <a:gd name="T66" fmla="*/ 0 w 36"/>
                  <a:gd name="T67" fmla="*/ 45 h 57"/>
                  <a:gd name="T68" fmla="*/ 0 w 36"/>
                  <a:gd name="T69" fmla="*/ 39 h 57"/>
                  <a:gd name="T70" fmla="*/ 0 w 36"/>
                  <a:gd name="T71" fmla="*/ 35 h 57"/>
                  <a:gd name="T72" fmla="*/ 0 w 36"/>
                  <a:gd name="T73" fmla="*/ 33 h 57"/>
                  <a:gd name="T74" fmla="*/ 4 w 36"/>
                  <a:gd name="T75" fmla="*/ 31 h 57"/>
                  <a:gd name="T76" fmla="*/ 4 w 36"/>
                  <a:gd name="T77" fmla="*/ 31 h 57"/>
                  <a:gd name="T78" fmla="*/ 6 w 36"/>
                  <a:gd name="T79" fmla="*/ 31 h 57"/>
                  <a:gd name="T80" fmla="*/ 8 w 36"/>
                  <a:gd name="T81" fmla="*/ 31 h 57"/>
                  <a:gd name="T82" fmla="*/ 10 w 36"/>
                  <a:gd name="T83" fmla="*/ 33 h 57"/>
                  <a:gd name="T84" fmla="*/ 12 w 36"/>
                  <a:gd name="T85" fmla="*/ 31 h 57"/>
                  <a:gd name="T86" fmla="*/ 12 w 36"/>
                  <a:gd name="T87" fmla="*/ 31 h 57"/>
                  <a:gd name="T88" fmla="*/ 12 w 36"/>
                  <a:gd name="T89" fmla="*/ 29 h 57"/>
                  <a:gd name="T90" fmla="*/ 12 w 36"/>
                  <a:gd name="T91" fmla="*/ 29 h 57"/>
                  <a:gd name="T92" fmla="*/ 14 w 36"/>
                  <a:gd name="T93" fmla="*/ 27 h 57"/>
                  <a:gd name="T94" fmla="*/ 14 w 36"/>
                  <a:gd name="T95" fmla="*/ 27 h 57"/>
                  <a:gd name="T96" fmla="*/ 14 w 36"/>
                  <a:gd name="T97" fmla="*/ 27 h 57"/>
                  <a:gd name="T98" fmla="*/ 18 w 36"/>
                  <a:gd name="T99" fmla="*/ 25 h 57"/>
                  <a:gd name="T100" fmla="*/ 20 w 36"/>
                  <a:gd name="T101" fmla="*/ 19 h 57"/>
                  <a:gd name="T102" fmla="*/ 20 w 36"/>
                  <a:gd name="T10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57">
                    <a:moveTo>
                      <a:pt x="20" y="19"/>
                    </a:moveTo>
                    <a:lnTo>
                      <a:pt x="20" y="19"/>
                    </a:lnTo>
                    <a:lnTo>
                      <a:pt x="20" y="9"/>
                    </a:lnTo>
                    <a:lnTo>
                      <a:pt x="20" y="5"/>
                    </a:lnTo>
                    <a:lnTo>
                      <a:pt x="20" y="0"/>
                    </a:lnTo>
                    <a:lnTo>
                      <a:pt x="20" y="0"/>
                    </a:lnTo>
                    <a:lnTo>
                      <a:pt x="20" y="0"/>
                    </a:lnTo>
                    <a:lnTo>
                      <a:pt x="20" y="0"/>
                    </a:lnTo>
                    <a:lnTo>
                      <a:pt x="24" y="7"/>
                    </a:lnTo>
                    <a:lnTo>
                      <a:pt x="24" y="7"/>
                    </a:lnTo>
                    <a:lnTo>
                      <a:pt x="26" y="11"/>
                    </a:lnTo>
                    <a:lnTo>
                      <a:pt x="26" y="11"/>
                    </a:lnTo>
                    <a:lnTo>
                      <a:pt x="28" y="15"/>
                    </a:lnTo>
                    <a:lnTo>
                      <a:pt x="30" y="17"/>
                    </a:lnTo>
                    <a:lnTo>
                      <a:pt x="34" y="17"/>
                    </a:lnTo>
                    <a:lnTo>
                      <a:pt x="34" y="17"/>
                    </a:lnTo>
                    <a:lnTo>
                      <a:pt x="36" y="21"/>
                    </a:lnTo>
                    <a:lnTo>
                      <a:pt x="36" y="21"/>
                    </a:lnTo>
                    <a:lnTo>
                      <a:pt x="34" y="33"/>
                    </a:lnTo>
                    <a:lnTo>
                      <a:pt x="32" y="37"/>
                    </a:lnTo>
                    <a:lnTo>
                      <a:pt x="32" y="45"/>
                    </a:lnTo>
                    <a:lnTo>
                      <a:pt x="32" y="45"/>
                    </a:lnTo>
                    <a:lnTo>
                      <a:pt x="30" y="49"/>
                    </a:lnTo>
                    <a:lnTo>
                      <a:pt x="26" y="53"/>
                    </a:lnTo>
                    <a:lnTo>
                      <a:pt x="18" y="57"/>
                    </a:lnTo>
                    <a:lnTo>
                      <a:pt x="14" y="57"/>
                    </a:lnTo>
                    <a:lnTo>
                      <a:pt x="10" y="55"/>
                    </a:lnTo>
                    <a:lnTo>
                      <a:pt x="6" y="53"/>
                    </a:lnTo>
                    <a:lnTo>
                      <a:pt x="4" y="49"/>
                    </a:lnTo>
                    <a:lnTo>
                      <a:pt x="4" y="49"/>
                    </a:lnTo>
                    <a:lnTo>
                      <a:pt x="2" y="45"/>
                    </a:lnTo>
                    <a:lnTo>
                      <a:pt x="2" y="43"/>
                    </a:lnTo>
                    <a:lnTo>
                      <a:pt x="0" y="45"/>
                    </a:lnTo>
                    <a:lnTo>
                      <a:pt x="0" y="45"/>
                    </a:lnTo>
                    <a:lnTo>
                      <a:pt x="0" y="39"/>
                    </a:lnTo>
                    <a:lnTo>
                      <a:pt x="0" y="35"/>
                    </a:lnTo>
                    <a:lnTo>
                      <a:pt x="0" y="33"/>
                    </a:lnTo>
                    <a:lnTo>
                      <a:pt x="4" y="31"/>
                    </a:lnTo>
                    <a:lnTo>
                      <a:pt x="4" y="31"/>
                    </a:lnTo>
                    <a:lnTo>
                      <a:pt x="6" y="31"/>
                    </a:lnTo>
                    <a:lnTo>
                      <a:pt x="8" y="31"/>
                    </a:lnTo>
                    <a:lnTo>
                      <a:pt x="10" y="33"/>
                    </a:lnTo>
                    <a:lnTo>
                      <a:pt x="12" y="31"/>
                    </a:lnTo>
                    <a:lnTo>
                      <a:pt x="12" y="31"/>
                    </a:lnTo>
                    <a:lnTo>
                      <a:pt x="12" y="29"/>
                    </a:lnTo>
                    <a:lnTo>
                      <a:pt x="12" y="29"/>
                    </a:lnTo>
                    <a:lnTo>
                      <a:pt x="14" y="27"/>
                    </a:lnTo>
                    <a:lnTo>
                      <a:pt x="14" y="27"/>
                    </a:lnTo>
                    <a:lnTo>
                      <a:pt x="14" y="27"/>
                    </a:lnTo>
                    <a:lnTo>
                      <a:pt x="18" y="25"/>
                    </a:lnTo>
                    <a:lnTo>
                      <a:pt x="20" y="19"/>
                    </a:ln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0" name="Freeform 301">
                <a:extLst>
                  <a:ext uri="{FF2B5EF4-FFF2-40B4-BE49-F238E27FC236}">
                    <a16:creationId xmlns:a16="http://schemas.microsoft.com/office/drawing/2014/main" id="{BF96EC71-A81B-42CA-4EA9-E798A52A88AD}"/>
                  </a:ext>
                </a:extLst>
              </p:cNvPr>
              <p:cNvSpPr>
                <a:spLocks/>
              </p:cNvSpPr>
              <p:nvPr/>
            </p:nvSpPr>
            <p:spPr bwMode="auto">
              <a:xfrm>
                <a:off x="6116" y="2376"/>
                <a:ext cx="24" cy="80"/>
              </a:xfrm>
              <a:custGeom>
                <a:avLst/>
                <a:gdLst>
                  <a:gd name="T0" fmla="*/ 16 w 24"/>
                  <a:gd name="T1" fmla="*/ 8 h 80"/>
                  <a:gd name="T2" fmla="*/ 16 w 24"/>
                  <a:gd name="T3" fmla="*/ 8 h 80"/>
                  <a:gd name="T4" fmla="*/ 16 w 24"/>
                  <a:gd name="T5" fmla="*/ 12 h 80"/>
                  <a:gd name="T6" fmla="*/ 16 w 24"/>
                  <a:gd name="T7" fmla="*/ 12 h 80"/>
                  <a:gd name="T8" fmla="*/ 18 w 24"/>
                  <a:gd name="T9" fmla="*/ 30 h 80"/>
                  <a:gd name="T10" fmla="*/ 16 w 24"/>
                  <a:gd name="T11" fmla="*/ 32 h 80"/>
                  <a:gd name="T12" fmla="*/ 16 w 24"/>
                  <a:gd name="T13" fmla="*/ 30 h 80"/>
                  <a:gd name="T14" fmla="*/ 10 w 24"/>
                  <a:gd name="T15" fmla="*/ 26 h 80"/>
                  <a:gd name="T16" fmla="*/ 8 w 24"/>
                  <a:gd name="T17" fmla="*/ 26 h 80"/>
                  <a:gd name="T18" fmla="*/ 8 w 24"/>
                  <a:gd name="T19" fmla="*/ 28 h 80"/>
                  <a:gd name="T20" fmla="*/ 8 w 24"/>
                  <a:gd name="T21" fmla="*/ 28 h 80"/>
                  <a:gd name="T22" fmla="*/ 12 w 24"/>
                  <a:gd name="T23" fmla="*/ 36 h 80"/>
                  <a:gd name="T24" fmla="*/ 14 w 24"/>
                  <a:gd name="T25" fmla="*/ 40 h 80"/>
                  <a:gd name="T26" fmla="*/ 14 w 24"/>
                  <a:gd name="T27" fmla="*/ 48 h 80"/>
                  <a:gd name="T28" fmla="*/ 14 w 24"/>
                  <a:gd name="T29" fmla="*/ 48 h 80"/>
                  <a:gd name="T30" fmla="*/ 16 w 24"/>
                  <a:gd name="T31" fmla="*/ 50 h 80"/>
                  <a:gd name="T32" fmla="*/ 16 w 24"/>
                  <a:gd name="T33" fmla="*/ 52 h 80"/>
                  <a:gd name="T34" fmla="*/ 18 w 24"/>
                  <a:gd name="T35" fmla="*/ 50 h 80"/>
                  <a:gd name="T36" fmla="*/ 18 w 24"/>
                  <a:gd name="T37" fmla="*/ 50 h 80"/>
                  <a:gd name="T38" fmla="*/ 20 w 24"/>
                  <a:gd name="T39" fmla="*/ 42 h 80"/>
                  <a:gd name="T40" fmla="*/ 20 w 24"/>
                  <a:gd name="T41" fmla="*/ 42 h 80"/>
                  <a:gd name="T42" fmla="*/ 22 w 24"/>
                  <a:gd name="T43" fmla="*/ 44 h 80"/>
                  <a:gd name="T44" fmla="*/ 22 w 24"/>
                  <a:gd name="T45" fmla="*/ 50 h 80"/>
                  <a:gd name="T46" fmla="*/ 24 w 24"/>
                  <a:gd name="T47" fmla="*/ 50 h 80"/>
                  <a:gd name="T48" fmla="*/ 24 w 24"/>
                  <a:gd name="T49" fmla="*/ 50 h 80"/>
                  <a:gd name="T50" fmla="*/ 24 w 24"/>
                  <a:gd name="T51" fmla="*/ 50 h 80"/>
                  <a:gd name="T52" fmla="*/ 22 w 24"/>
                  <a:gd name="T53" fmla="*/ 56 h 80"/>
                  <a:gd name="T54" fmla="*/ 20 w 24"/>
                  <a:gd name="T55" fmla="*/ 62 h 80"/>
                  <a:gd name="T56" fmla="*/ 20 w 24"/>
                  <a:gd name="T57" fmla="*/ 66 h 80"/>
                  <a:gd name="T58" fmla="*/ 22 w 24"/>
                  <a:gd name="T59" fmla="*/ 74 h 80"/>
                  <a:gd name="T60" fmla="*/ 22 w 24"/>
                  <a:gd name="T61" fmla="*/ 74 h 80"/>
                  <a:gd name="T62" fmla="*/ 22 w 24"/>
                  <a:gd name="T63" fmla="*/ 74 h 80"/>
                  <a:gd name="T64" fmla="*/ 20 w 24"/>
                  <a:gd name="T65" fmla="*/ 80 h 80"/>
                  <a:gd name="T66" fmla="*/ 18 w 24"/>
                  <a:gd name="T67" fmla="*/ 80 h 80"/>
                  <a:gd name="T68" fmla="*/ 14 w 24"/>
                  <a:gd name="T69" fmla="*/ 78 h 80"/>
                  <a:gd name="T70" fmla="*/ 14 w 24"/>
                  <a:gd name="T71" fmla="*/ 78 h 80"/>
                  <a:gd name="T72" fmla="*/ 12 w 24"/>
                  <a:gd name="T73" fmla="*/ 74 h 80"/>
                  <a:gd name="T74" fmla="*/ 12 w 24"/>
                  <a:gd name="T75" fmla="*/ 74 h 80"/>
                  <a:gd name="T76" fmla="*/ 10 w 24"/>
                  <a:gd name="T77" fmla="*/ 64 h 80"/>
                  <a:gd name="T78" fmla="*/ 8 w 24"/>
                  <a:gd name="T79" fmla="*/ 58 h 80"/>
                  <a:gd name="T80" fmla="*/ 8 w 24"/>
                  <a:gd name="T81" fmla="*/ 58 h 80"/>
                  <a:gd name="T82" fmla="*/ 6 w 24"/>
                  <a:gd name="T83" fmla="*/ 54 h 80"/>
                  <a:gd name="T84" fmla="*/ 4 w 24"/>
                  <a:gd name="T85" fmla="*/ 50 h 80"/>
                  <a:gd name="T86" fmla="*/ 4 w 24"/>
                  <a:gd name="T87" fmla="*/ 50 h 80"/>
                  <a:gd name="T88" fmla="*/ 2 w 24"/>
                  <a:gd name="T89" fmla="*/ 38 h 80"/>
                  <a:gd name="T90" fmla="*/ 2 w 24"/>
                  <a:gd name="T91" fmla="*/ 38 h 80"/>
                  <a:gd name="T92" fmla="*/ 0 w 24"/>
                  <a:gd name="T93" fmla="*/ 26 h 80"/>
                  <a:gd name="T94" fmla="*/ 2 w 24"/>
                  <a:gd name="T95" fmla="*/ 20 h 80"/>
                  <a:gd name="T96" fmla="*/ 0 w 24"/>
                  <a:gd name="T97" fmla="*/ 14 h 80"/>
                  <a:gd name="T98" fmla="*/ 0 w 24"/>
                  <a:gd name="T99" fmla="*/ 14 h 80"/>
                  <a:gd name="T100" fmla="*/ 4 w 24"/>
                  <a:gd name="T101" fmla="*/ 2 h 80"/>
                  <a:gd name="T102" fmla="*/ 8 w 24"/>
                  <a:gd name="T103" fmla="*/ 0 h 80"/>
                  <a:gd name="T104" fmla="*/ 12 w 24"/>
                  <a:gd name="T105" fmla="*/ 0 h 80"/>
                  <a:gd name="T106" fmla="*/ 12 w 24"/>
                  <a:gd name="T107" fmla="*/ 0 h 80"/>
                  <a:gd name="T108" fmla="*/ 14 w 24"/>
                  <a:gd name="T109" fmla="*/ 4 h 80"/>
                  <a:gd name="T110" fmla="*/ 16 w 24"/>
                  <a:gd name="T111" fmla="*/ 8 h 80"/>
                  <a:gd name="T112" fmla="*/ 16 w 24"/>
                  <a:gd name="T113" fmla="*/ 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80">
                    <a:moveTo>
                      <a:pt x="16" y="8"/>
                    </a:moveTo>
                    <a:lnTo>
                      <a:pt x="16" y="8"/>
                    </a:lnTo>
                    <a:lnTo>
                      <a:pt x="16" y="12"/>
                    </a:lnTo>
                    <a:lnTo>
                      <a:pt x="16" y="12"/>
                    </a:lnTo>
                    <a:lnTo>
                      <a:pt x="18" y="30"/>
                    </a:lnTo>
                    <a:lnTo>
                      <a:pt x="16" y="32"/>
                    </a:lnTo>
                    <a:lnTo>
                      <a:pt x="16" y="30"/>
                    </a:lnTo>
                    <a:lnTo>
                      <a:pt x="10" y="26"/>
                    </a:lnTo>
                    <a:lnTo>
                      <a:pt x="8" y="26"/>
                    </a:lnTo>
                    <a:lnTo>
                      <a:pt x="8" y="28"/>
                    </a:lnTo>
                    <a:lnTo>
                      <a:pt x="8" y="28"/>
                    </a:lnTo>
                    <a:lnTo>
                      <a:pt x="12" y="36"/>
                    </a:lnTo>
                    <a:lnTo>
                      <a:pt x="14" y="40"/>
                    </a:lnTo>
                    <a:lnTo>
                      <a:pt x="14" y="48"/>
                    </a:lnTo>
                    <a:lnTo>
                      <a:pt x="14" y="48"/>
                    </a:lnTo>
                    <a:lnTo>
                      <a:pt x="16" y="50"/>
                    </a:lnTo>
                    <a:lnTo>
                      <a:pt x="16" y="52"/>
                    </a:lnTo>
                    <a:lnTo>
                      <a:pt x="18" y="50"/>
                    </a:lnTo>
                    <a:lnTo>
                      <a:pt x="18" y="50"/>
                    </a:lnTo>
                    <a:lnTo>
                      <a:pt x="20" y="42"/>
                    </a:lnTo>
                    <a:lnTo>
                      <a:pt x="20" y="42"/>
                    </a:lnTo>
                    <a:lnTo>
                      <a:pt x="22" y="44"/>
                    </a:lnTo>
                    <a:lnTo>
                      <a:pt x="22" y="50"/>
                    </a:lnTo>
                    <a:lnTo>
                      <a:pt x="24" y="50"/>
                    </a:lnTo>
                    <a:lnTo>
                      <a:pt x="24" y="50"/>
                    </a:lnTo>
                    <a:lnTo>
                      <a:pt x="24" y="50"/>
                    </a:lnTo>
                    <a:lnTo>
                      <a:pt x="22" y="56"/>
                    </a:lnTo>
                    <a:lnTo>
                      <a:pt x="20" y="62"/>
                    </a:lnTo>
                    <a:lnTo>
                      <a:pt x="20" y="66"/>
                    </a:lnTo>
                    <a:lnTo>
                      <a:pt x="22" y="74"/>
                    </a:lnTo>
                    <a:lnTo>
                      <a:pt x="22" y="74"/>
                    </a:lnTo>
                    <a:lnTo>
                      <a:pt x="22" y="74"/>
                    </a:lnTo>
                    <a:lnTo>
                      <a:pt x="20" y="80"/>
                    </a:lnTo>
                    <a:lnTo>
                      <a:pt x="18" y="80"/>
                    </a:lnTo>
                    <a:lnTo>
                      <a:pt x="14" y="78"/>
                    </a:lnTo>
                    <a:lnTo>
                      <a:pt x="14" y="78"/>
                    </a:lnTo>
                    <a:lnTo>
                      <a:pt x="12" y="74"/>
                    </a:lnTo>
                    <a:lnTo>
                      <a:pt x="12" y="74"/>
                    </a:lnTo>
                    <a:lnTo>
                      <a:pt x="10" y="64"/>
                    </a:lnTo>
                    <a:lnTo>
                      <a:pt x="8" y="58"/>
                    </a:lnTo>
                    <a:lnTo>
                      <a:pt x="8" y="58"/>
                    </a:lnTo>
                    <a:lnTo>
                      <a:pt x="6" y="54"/>
                    </a:lnTo>
                    <a:lnTo>
                      <a:pt x="4" y="50"/>
                    </a:lnTo>
                    <a:lnTo>
                      <a:pt x="4" y="50"/>
                    </a:lnTo>
                    <a:lnTo>
                      <a:pt x="2" y="38"/>
                    </a:lnTo>
                    <a:lnTo>
                      <a:pt x="2" y="38"/>
                    </a:lnTo>
                    <a:lnTo>
                      <a:pt x="0" y="26"/>
                    </a:lnTo>
                    <a:lnTo>
                      <a:pt x="2" y="20"/>
                    </a:lnTo>
                    <a:lnTo>
                      <a:pt x="0" y="14"/>
                    </a:lnTo>
                    <a:lnTo>
                      <a:pt x="0" y="14"/>
                    </a:lnTo>
                    <a:lnTo>
                      <a:pt x="4" y="2"/>
                    </a:lnTo>
                    <a:lnTo>
                      <a:pt x="8" y="0"/>
                    </a:lnTo>
                    <a:lnTo>
                      <a:pt x="12" y="0"/>
                    </a:lnTo>
                    <a:lnTo>
                      <a:pt x="12" y="0"/>
                    </a:lnTo>
                    <a:lnTo>
                      <a:pt x="14" y="4"/>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1" name="Freeform 302">
                <a:extLst>
                  <a:ext uri="{FF2B5EF4-FFF2-40B4-BE49-F238E27FC236}">
                    <a16:creationId xmlns:a16="http://schemas.microsoft.com/office/drawing/2014/main" id="{02DB718D-1A91-1A85-0CED-09EFDD04DBE4}"/>
                  </a:ext>
                </a:extLst>
              </p:cNvPr>
              <p:cNvSpPr>
                <a:spLocks/>
              </p:cNvSpPr>
              <p:nvPr/>
            </p:nvSpPr>
            <p:spPr bwMode="auto">
              <a:xfrm>
                <a:off x="5070" y="2821"/>
                <a:ext cx="22" cy="38"/>
              </a:xfrm>
              <a:custGeom>
                <a:avLst/>
                <a:gdLst>
                  <a:gd name="T0" fmla="*/ 18 w 22"/>
                  <a:gd name="T1" fmla="*/ 34 h 38"/>
                  <a:gd name="T2" fmla="*/ 18 w 22"/>
                  <a:gd name="T3" fmla="*/ 34 h 38"/>
                  <a:gd name="T4" fmla="*/ 16 w 22"/>
                  <a:gd name="T5" fmla="*/ 36 h 38"/>
                  <a:gd name="T6" fmla="*/ 12 w 22"/>
                  <a:gd name="T7" fmla="*/ 38 h 38"/>
                  <a:gd name="T8" fmla="*/ 8 w 22"/>
                  <a:gd name="T9" fmla="*/ 38 h 38"/>
                  <a:gd name="T10" fmla="*/ 6 w 22"/>
                  <a:gd name="T11" fmla="*/ 34 h 38"/>
                  <a:gd name="T12" fmla="*/ 6 w 22"/>
                  <a:gd name="T13" fmla="*/ 34 h 38"/>
                  <a:gd name="T14" fmla="*/ 6 w 22"/>
                  <a:gd name="T15" fmla="*/ 32 h 38"/>
                  <a:gd name="T16" fmla="*/ 6 w 22"/>
                  <a:gd name="T17" fmla="*/ 32 h 38"/>
                  <a:gd name="T18" fmla="*/ 4 w 22"/>
                  <a:gd name="T19" fmla="*/ 30 h 38"/>
                  <a:gd name="T20" fmla="*/ 4 w 22"/>
                  <a:gd name="T21" fmla="*/ 30 h 38"/>
                  <a:gd name="T22" fmla="*/ 2 w 22"/>
                  <a:gd name="T23" fmla="*/ 28 h 38"/>
                  <a:gd name="T24" fmla="*/ 0 w 22"/>
                  <a:gd name="T25" fmla="*/ 28 h 38"/>
                  <a:gd name="T26" fmla="*/ 0 w 22"/>
                  <a:gd name="T27" fmla="*/ 28 h 38"/>
                  <a:gd name="T28" fmla="*/ 2 w 22"/>
                  <a:gd name="T29" fmla="*/ 22 h 38"/>
                  <a:gd name="T30" fmla="*/ 2 w 22"/>
                  <a:gd name="T31" fmla="*/ 22 h 38"/>
                  <a:gd name="T32" fmla="*/ 4 w 22"/>
                  <a:gd name="T33" fmla="*/ 18 h 38"/>
                  <a:gd name="T34" fmla="*/ 2 w 22"/>
                  <a:gd name="T35" fmla="*/ 14 h 38"/>
                  <a:gd name="T36" fmla="*/ 2 w 22"/>
                  <a:gd name="T37" fmla="*/ 8 h 38"/>
                  <a:gd name="T38" fmla="*/ 2 w 22"/>
                  <a:gd name="T39" fmla="*/ 4 h 38"/>
                  <a:gd name="T40" fmla="*/ 2 w 22"/>
                  <a:gd name="T41" fmla="*/ 4 h 38"/>
                  <a:gd name="T42" fmla="*/ 4 w 22"/>
                  <a:gd name="T43" fmla="*/ 0 h 38"/>
                  <a:gd name="T44" fmla="*/ 6 w 22"/>
                  <a:gd name="T45" fmla="*/ 0 h 38"/>
                  <a:gd name="T46" fmla="*/ 8 w 22"/>
                  <a:gd name="T47" fmla="*/ 2 h 38"/>
                  <a:gd name="T48" fmla="*/ 10 w 22"/>
                  <a:gd name="T49" fmla="*/ 4 h 38"/>
                  <a:gd name="T50" fmla="*/ 10 w 22"/>
                  <a:gd name="T51" fmla="*/ 4 h 38"/>
                  <a:gd name="T52" fmla="*/ 14 w 22"/>
                  <a:gd name="T53" fmla="*/ 14 h 38"/>
                  <a:gd name="T54" fmla="*/ 20 w 22"/>
                  <a:gd name="T55" fmla="*/ 18 h 38"/>
                  <a:gd name="T56" fmla="*/ 20 w 22"/>
                  <a:gd name="T57" fmla="*/ 18 h 38"/>
                  <a:gd name="T58" fmla="*/ 22 w 22"/>
                  <a:gd name="T59" fmla="*/ 28 h 38"/>
                  <a:gd name="T60" fmla="*/ 20 w 22"/>
                  <a:gd name="T61" fmla="*/ 32 h 38"/>
                  <a:gd name="T62" fmla="*/ 18 w 22"/>
                  <a:gd name="T63" fmla="*/ 34 h 38"/>
                  <a:gd name="T64" fmla="*/ 18 w 22"/>
                  <a:gd name="T6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38">
                    <a:moveTo>
                      <a:pt x="18" y="34"/>
                    </a:moveTo>
                    <a:lnTo>
                      <a:pt x="18" y="34"/>
                    </a:lnTo>
                    <a:lnTo>
                      <a:pt x="16" y="36"/>
                    </a:lnTo>
                    <a:lnTo>
                      <a:pt x="12" y="38"/>
                    </a:lnTo>
                    <a:lnTo>
                      <a:pt x="8" y="38"/>
                    </a:lnTo>
                    <a:lnTo>
                      <a:pt x="6" y="34"/>
                    </a:lnTo>
                    <a:lnTo>
                      <a:pt x="6" y="34"/>
                    </a:lnTo>
                    <a:lnTo>
                      <a:pt x="6" y="32"/>
                    </a:lnTo>
                    <a:lnTo>
                      <a:pt x="6" y="32"/>
                    </a:lnTo>
                    <a:lnTo>
                      <a:pt x="4" y="30"/>
                    </a:lnTo>
                    <a:lnTo>
                      <a:pt x="4" y="30"/>
                    </a:lnTo>
                    <a:lnTo>
                      <a:pt x="2" y="28"/>
                    </a:lnTo>
                    <a:lnTo>
                      <a:pt x="0" y="28"/>
                    </a:lnTo>
                    <a:lnTo>
                      <a:pt x="0" y="28"/>
                    </a:lnTo>
                    <a:lnTo>
                      <a:pt x="2" y="22"/>
                    </a:lnTo>
                    <a:lnTo>
                      <a:pt x="2" y="22"/>
                    </a:lnTo>
                    <a:lnTo>
                      <a:pt x="4" y="18"/>
                    </a:lnTo>
                    <a:lnTo>
                      <a:pt x="2" y="14"/>
                    </a:lnTo>
                    <a:lnTo>
                      <a:pt x="2" y="8"/>
                    </a:lnTo>
                    <a:lnTo>
                      <a:pt x="2" y="4"/>
                    </a:lnTo>
                    <a:lnTo>
                      <a:pt x="2" y="4"/>
                    </a:lnTo>
                    <a:lnTo>
                      <a:pt x="4" y="0"/>
                    </a:lnTo>
                    <a:lnTo>
                      <a:pt x="6" y="0"/>
                    </a:lnTo>
                    <a:lnTo>
                      <a:pt x="8" y="2"/>
                    </a:lnTo>
                    <a:lnTo>
                      <a:pt x="10" y="4"/>
                    </a:lnTo>
                    <a:lnTo>
                      <a:pt x="10" y="4"/>
                    </a:lnTo>
                    <a:lnTo>
                      <a:pt x="14" y="14"/>
                    </a:lnTo>
                    <a:lnTo>
                      <a:pt x="20" y="18"/>
                    </a:lnTo>
                    <a:lnTo>
                      <a:pt x="20" y="18"/>
                    </a:lnTo>
                    <a:lnTo>
                      <a:pt x="22" y="28"/>
                    </a:lnTo>
                    <a:lnTo>
                      <a:pt x="20" y="32"/>
                    </a:lnTo>
                    <a:lnTo>
                      <a:pt x="18" y="34"/>
                    </a:lnTo>
                    <a:lnTo>
                      <a:pt x="1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2" name="Freeform 303">
                <a:extLst>
                  <a:ext uri="{FF2B5EF4-FFF2-40B4-BE49-F238E27FC236}">
                    <a16:creationId xmlns:a16="http://schemas.microsoft.com/office/drawing/2014/main" id="{E571E4CD-28CA-5986-D166-85F4916BDF9D}"/>
                  </a:ext>
                </a:extLst>
              </p:cNvPr>
              <p:cNvSpPr>
                <a:spLocks/>
              </p:cNvSpPr>
              <p:nvPr/>
            </p:nvSpPr>
            <p:spPr bwMode="auto">
              <a:xfrm>
                <a:off x="3926" y="1463"/>
                <a:ext cx="26" cy="24"/>
              </a:xfrm>
              <a:custGeom>
                <a:avLst/>
                <a:gdLst>
                  <a:gd name="T0" fmla="*/ 26 w 26"/>
                  <a:gd name="T1" fmla="*/ 4 h 24"/>
                  <a:gd name="T2" fmla="*/ 26 w 26"/>
                  <a:gd name="T3" fmla="*/ 4 h 24"/>
                  <a:gd name="T4" fmla="*/ 22 w 26"/>
                  <a:gd name="T5" fmla="*/ 10 h 24"/>
                  <a:gd name="T6" fmla="*/ 22 w 26"/>
                  <a:gd name="T7" fmla="*/ 10 h 24"/>
                  <a:gd name="T8" fmla="*/ 18 w 26"/>
                  <a:gd name="T9" fmla="*/ 24 h 24"/>
                  <a:gd name="T10" fmla="*/ 18 w 26"/>
                  <a:gd name="T11" fmla="*/ 24 h 24"/>
                  <a:gd name="T12" fmla="*/ 18 w 26"/>
                  <a:gd name="T13" fmla="*/ 18 h 24"/>
                  <a:gd name="T14" fmla="*/ 18 w 26"/>
                  <a:gd name="T15" fmla="*/ 14 h 24"/>
                  <a:gd name="T16" fmla="*/ 18 w 26"/>
                  <a:gd name="T17" fmla="*/ 14 h 24"/>
                  <a:gd name="T18" fmla="*/ 18 w 26"/>
                  <a:gd name="T19" fmla="*/ 4 h 24"/>
                  <a:gd name="T20" fmla="*/ 16 w 26"/>
                  <a:gd name="T21" fmla="*/ 4 h 24"/>
                  <a:gd name="T22" fmla="*/ 14 w 26"/>
                  <a:gd name="T23" fmla="*/ 8 h 24"/>
                  <a:gd name="T24" fmla="*/ 14 w 26"/>
                  <a:gd name="T25" fmla="*/ 8 h 24"/>
                  <a:gd name="T26" fmla="*/ 10 w 26"/>
                  <a:gd name="T27" fmla="*/ 10 h 24"/>
                  <a:gd name="T28" fmla="*/ 6 w 26"/>
                  <a:gd name="T29" fmla="*/ 12 h 24"/>
                  <a:gd name="T30" fmla="*/ 4 w 26"/>
                  <a:gd name="T31" fmla="*/ 10 h 24"/>
                  <a:gd name="T32" fmla="*/ 0 w 26"/>
                  <a:gd name="T33" fmla="*/ 6 h 24"/>
                  <a:gd name="T34" fmla="*/ 0 w 26"/>
                  <a:gd name="T35" fmla="*/ 6 h 24"/>
                  <a:gd name="T36" fmla="*/ 2 w 26"/>
                  <a:gd name="T37" fmla="*/ 6 h 24"/>
                  <a:gd name="T38" fmla="*/ 4 w 26"/>
                  <a:gd name="T39" fmla="*/ 6 h 24"/>
                  <a:gd name="T40" fmla="*/ 6 w 26"/>
                  <a:gd name="T41" fmla="*/ 4 h 24"/>
                  <a:gd name="T42" fmla="*/ 6 w 26"/>
                  <a:gd name="T43" fmla="*/ 0 h 24"/>
                  <a:gd name="T44" fmla="*/ 6 w 26"/>
                  <a:gd name="T45" fmla="*/ 0 h 24"/>
                  <a:gd name="T46" fmla="*/ 12 w 26"/>
                  <a:gd name="T47" fmla="*/ 0 h 24"/>
                  <a:gd name="T48" fmla="*/ 16 w 26"/>
                  <a:gd name="T49" fmla="*/ 0 h 24"/>
                  <a:gd name="T50" fmla="*/ 22 w 26"/>
                  <a:gd name="T51" fmla="*/ 0 h 24"/>
                  <a:gd name="T52" fmla="*/ 26 w 26"/>
                  <a:gd name="T53" fmla="*/ 4 h 24"/>
                  <a:gd name="T54" fmla="*/ 26 w 26"/>
                  <a:gd name="T5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26" y="4"/>
                    </a:moveTo>
                    <a:lnTo>
                      <a:pt x="26" y="4"/>
                    </a:lnTo>
                    <a:lnTo>
                      <a:pt x="22" y="10"/>
                    </a:lnTo>
                    <a:lnTo>
                      <a:pt x="22" y="10"/>
                    </a:lnTo>
                    <a:lnTo>
                      <a:pt x="18" y="24"/>
                    </a:lnTo>
                    <a:lnTo>
                      <a:pt x="18" y="24"/>
                    </a:lnTo>
                    <a:lnTo>
                      <a:pt x="18" y="18"/>
                    </a:lnTo>
                    <a:lnTo>
                      <a:pt x="18" y="14"/>
                    </a:lnTo>
                    <a:lnTo>
                      <a:pt x="18" y="14"/>
                    </a:lnTo>
                    <a:lnTo>
                      <a:pt x="18" y="4"/>
                    </a:lnTo>
                    <a:lnTo>
                      <a:pt x="16" y="4"/>
                    </a:lnTo>
                    <a:lnTo>
                      <a:pt x="14" y="8"/>
                    </a:lnTo>
                    <a:lnTo>
                      <a:pt x="14" y="8"/>
                    </a:lnTo>
                    <a:lnTo>
                      <a:pt x="10" y="10"/>
                    </a:lnTo>
                    <a:lnTo>
                      <a:pt x="6" y="12"/>
                    </a:lnTo>
                    <a:lnTo>
                      <a:pt x="4" y="10"/>
                    </a:lnTo>
                    <a:lnTo>
                      <a:pt x="0" y="6"/>
                    </a:lnTo>
                    <a:lnTo>
                      <a:pt x="0" y="6"/>
                    </a:lnTo>
                    <a:lnTo>
                      <a:pt x="2" y="6"/>
                    </a:lnTo>
                    <a:lnTo>
                      <a:pt x="4" y="6"/>
                    </a:lnTo>
                    <a:lnTo>
                      <a:pt x="6" y="4"/>
                    </a:lnTo>
                    <a:lnTo>
                      <a:pt x="6" y="0"/>
                    </a:lnTo>
                    <a:lnTo>
                      <a:pt x="6" y="0"/>
                    </a:lnTo>
                    <a:lnTo>
                      <a:pt x="12" y="0"/>
                    </a:lnTo>
                    <a:lnTo>
                      <a:pt x="16" y="0"/>
                    </a:lnTo>
                    <a:lnTo>
                      <a:pt x="22" y="0"/>
                    </a:lnTo>
                    <a:lnTo>
                      <a:pt x="26" y="4"/>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3" name="Freeform 304">
                <a:extLst>
                  <a:ext uri="{FF2B5EF4-FFF2-40B4-BE49-F238E27FC236}">
                    <a16:creationId xmlns:a16="http://schemas.microsoft.com/office/drawing/2014/main" id="{CE25322A-5BAA-E885-E5B0-6C4C8E90AF6A}"/>
                  </a:ext>
                </a:extLst>
              </p:cNvPr>
              <p:cNvSpPr>
                <a:spLocks/>
              </p:cNvSpPr>
              <p:nvPr/>
            </p:nvSpPr>
            <p:spPr bwMode="auto">
              <a:xfrm>
                <a:off x="3954" y="1467"/>
                <a:ext cx="6" cy="6"/>
              </a:xfrm>
              <a:custGeom>
                <a:avLst/>
                <a:gdLst>
                  <a:gd name="T0" fmla="*/ 6 w 6"/>
                  <a:gd name="T1" fmla="*/ 2 h 6"/>
                  <a:gd name="T2" fmla="*/ 6 w 6"/>
                  <a:gd name="T3" fmla="*/ 2 h 6"/>
                  <a:gd name="T4" fmla="*/ 4 w 6"/>
                  <a:gd name="T5" fmla="*/ 4 h 6"/>
                  <a:gd name="T6" fmla="*/ 4 w 6"/>
                  <a:gd name="T7" fmla="*/ 6 h 6"/>
                  <a:gd name="T8" fmla="*/ 2 w 6"/>
                  <a:gd name="T9" fmla="*/ 4 h 6"/>
                  <a:gd name="T10" fmla="*/ 0 w 6"/>
                  <a:gd name="T11" fmla="*/ 0 h 6"/>
                  <a:gd name="T12" fmla="*/ 0 w 6"/>
                  <a:gd name="T13" fmla="*/ 0 h 6"/>
                  <a:gd name="T14" fmla="*/ 4 w 6"/>
                  <a:gd name="T15" fmla="*/ 0 h 6"/>
                  <a:gd name="T16" fmla="*/ 6 w 6"/>
                  <a:gd name="T17" fmla="*/ 0 h 6"/>
                  <a:gd name="T18" fmla="*/ 6 w 6"/>
                  <a:gd name="T19" fmla="*/ 2 h 6"/>
                  <a:gd name="T20" fmla="*/ 6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2"/>
                    </a:moveTo>
                    <a:lnTo>
                      <a:pt x="6" y="2"/>
                    </a:lnTo>
                    <a:lnTo>
                      <a:pt x="4" y="4"/>
                    </a:lnTo>
                    <a:lnTo>
                      <a:pt x="4" y="6"/>
                    </a:lnTo>
                    <a:lnTo>
                      <a:pt x="2" y="4"/>
                    </a:lnTo>
                    <a:lnTo>
                      <a:pt x="0" y="0"/>
                    </a:lnTo>
                    <a:lnTo>
                      <a:pt x="0" y="0"/>
                    </a:lnTo>
                    <a:lnTo>
                      <a:pt x="4" y="0"/>
                    </a:lnTo>
                    <a:lnTo>
                      <a:pt x="6"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4" name="Freeform 305">
                <a:extLst>
                  <a:ext uri="{FF2B5EF4-FFF2-40B4-BE49-F238E27FC236}">
                    <a16:creationId xmlns:a16="http://schemas.microsoft.com/office/drawing/2014/main" id="{CE776C8E-1831-28A0-4A3A-56B4257C0128}"/>
                  </a:ext>
                </a:extLst>
              </p:cNvPr>
              <p:cNvSpPr>
                <a:spLocks/>
              </p:cNvSpPr>
              <p:nvPr/>
            </p:nvSpPr>
            <p:spPr bwMode="auto">
              <a:xfrm>
                <a:off x="5172" y="2831"/>
                <a:ext cx="56" cy="36"/>
              </a:xfrm>
              <a:custGeom>
                <a:avLst/>
                <a:gdLst>
                  <a:gd name="T0" fmla="*/ 16 w 56"/>
                  <a:gd name="T1" fmla="*/ 24 h 36"/>
                  <a:gd name="T2" fmla="*/ 16 w 56"/>
                  <a:gd name="T3" fmla="*/ 24 h 36"/>
                  <a:gd name="T4" fmla="*/ 12 w 56"/>
                  <a:gd name="T5" fmla="*/ 20 h 36"/>
                  <a:gd name="T6" fmla="*/ 8 w 56"/>
                  <a:gd name="T7" fmla="*/ 18 h 36"/>
                  <a:gd name="T8" fmla="*/ 0 w 56"/>
                  <a:gd name="T9" fmla="*/ 18 h 36"/>
                  <a:gd name="T10" fmla="*/ 0 w 56"/>
                  <a:gd name="T11" fmla="*/ 18 h 36"/>
                  <a:gd name="T12" fmla="*/ 0 w 56"/>
                  <a:gd name="T13" fmla="*/ 18 h 36"/>
                  <a:gd name="T14" fmla="*/ 0 w 56"/>
                  <a:gd name="T15" fmla="*/ 16 h 36"/>
                  <a:gd name="T16" fmla="*/ 0 w 56"/>
                  <a:gd name="T17" fmla="*/ 16 h 36"/>
                  <a:gd name="T18" fmla="*/ 2 w 56"/>
                  <a:gd name="T19" fmla="*/ 10 h 36"/>
                  <a:gd name="T20" fmla="*/ 4 w 56"/>
                  <a:gd name="T21" fmla="*/ 6 h 36"/>
                  <a:gd name="T22" fmla="*/ 6 w 56"/>
                  <a:gd name="T23" fmla="*/ 6 h 36"/>
                  <a:gd name="T24" fmla="*/ 10 w 56"/>
                  <a:gd name="T25" fmla="*/ 6 h 36"/>
                  <a:gd name="T26" fmla="*/ 10 w 56"/>
                  <a:gd name="T27" fmla="*/ 6 h 36"/>
                  <a:gd name="T28" fmla="*/ 16 w 56"/>
                  <a:gd name="T29" fmla="*/ 6 h 36"/>
                  <a:gd name="T30" fmla="*/ 24 w 56"/>
                  <a:gd name="T31" fmla="*/ 6 h 36"/>
                  <a:gd name="T32" fmla="*/ 24 w 56"/>
                  <a:gd name="T33" fmla="*/ 6 h 36"/>
                  <a:gd name="T34" fmla="*/ 26 w 56"/>
                  <a:gd name="T35" fmla="*/ 4 h 36"/>
                  <a:gd name="T36" fmla="*/ 26 w 56"/>
                  <a:gd name="T37" fmla="*/ 4 h 36"/>
                  <a:gd name="T38" fmla="*/ 28 w 56"/>
                  <a:gd name="T39" fmla="*/ 4 h 36"/>
                  <a:gd name="T40" fmla="*/ 30 w 56"/>
                  <a:gd name="T41" fmla="*/ 2 h 36"/>
                  <a:gd name="T42" fmla="*/ 32 w 56"/>
                  <a:gd name="T43" fmla="*/ 0 h 36"/>
                  <a:gd name="T44" fmla="*/ 34 w 56"/>
                  <a:gd name="T45" fmla="*/ 0 h 36"/>
                  <a:gd name="T46" fmla="*/ 34 w 56"/>
                  <a:gd name="T47" fmla="*/ 0 h 36"/>
                  <a:gd name="T48" fmla="*/ 56 w 56"/>
                  <a:gd name="T49" fmla="*/ 14 h 36"/>
                  <a:gd name="T50" fmla="*/ 56 w 56"/>
                  <a:gd name="T51" fmla="*/ 14 h 36"/>
                  <a:gd name="T52" fmla="*/ 56 w 56"/>
                  <a:gd name="T53" fmla="*/ 14 h 36"/>
                  <a:gd name="T54" fmla="*/ 56 w 56"/>
                  <a:gd name="T55" fmla="*/ 14 h 36"/>
                  <a:gd name="T56" fmla="*/ 56 w 56"/>
                  <a:gd name="T57" fmla="*/ 24 h 36"/>
                  <a:gd name="T58" fmla="*/ 54 w 56"/>
                  <a:gd name="T59" fmla="*/ 26 h 36"/>
                  <a:gd name="T60" fmla="*/ 52 w 56"/>
                  <a:gd name="T61" fmla="*/ 24 h 36"/>
                  <a:gd name="T62" fmla="*/ 48 w 56"/>
                  <a:gd name="T63" fmla="*/ 24 h 36"/>
                  <a:gd name="T64" fmla="*/ 48 w 56"/>
                  <a:gd name="T65" fmla="*/ 24 h 36"/>
                  <a:gd name="T66" fmla="*/ 48 w 56"/>
                  <a:gd name="T67" fmla="*/ 24 h 36"/>
                  <a:gd name="T68" fmla="*/ 48 w 56"/>
                  <a:gd name="T69" fmla="*/ 24 h 36"/>
                  <a:gd name="T70" fmla="*/ 46 w 56"/>
                  <a:gd name="T71" fmla="*/ 22 h 36"/>
                  <a:gd name="T72" fmla="*/ 44 w 56"/>
                  <a:gd name="T73" fmla="*/ 24 h 36"/>
                  <a:gd name="T74" fmla="*/ 38 w 56"/>
                  <a:gd name="T75" fmla="*/ 30 h 36"/>
                  <a:gd name="T76" fmla="*/ 38 w 56"/>
                  <a:gd name="T77" fmla="*/ 30 h 36"/>
                  <a:gd name="T78" fmla="*/ 36 w 56"/>
                  <a:gd name="T79" fmla="*/ 34 h 36"/>
                  <a:gd name="T80" fmla="*/ 34 w 56"/>
                  <a:gd name="T81" fmla="*/ 36 h 36"/>
                  <a:gd name="T82" fmla="*/ 32 w 56"/>
                  <a:gd name="T83" fmla="*/ 34 h 36"/>
                  <a:gd name="T84" fmla="*/ 30 w 56"/>
                  <a:gd name="T85" fmla="*/ 30 h 36"/>
                  <a:gd name="T86" fmla="*/ 30 w 56"/>
                  <a:gd name="T87" fmla="*/ 30 h 36"/>
                  <a:gd name="T88" fmla="*/ 28 w 56"/>
                  <a:gd name="T89" fmla="*/ 22 h 36"/>
                  <a:gd name="T90" fmla="*/ 26 w 56"/>
                  <a:gd name="T91" fmla="*/ 24 h 36"/>
                  <a:gd name="T92" fmla="*/ 24 w 56"/>
                  <a:gd name="T93" fmla="*/ 28 h 36"/>
                  <a:gd name="T94" fmla="*/ 24 w 56"/>
                  <a:gd name="T95" fmla="*/ 28 h 36"/>
                  <a:gd name="T96" fmla="*/ 22 w 56"/>
                  <a:gd name="T97" fmla="*/ 30 h 36"/>
                  <a:gd name="T98" fmla="*/ 20 w 56"/>
                  <a:gd name="T99" fmla="*/ 32 h 36"/>
                  <a:gd name="T100" fmla="*/ 16 w 56"/>
                  <a:gd name="T101" fmla="*/ 28 h 36"/>
                  <a:gd name="T102" fmla="*/ 16 w 56"/>
                  <a:gd name="T103" fmla="*/ 28 h 36"/>
                  <a:gd name="T104" fmla="*/ 16 w 56"/>
                  <a:gd name="T105" fmla="*/ 24 h 36"/>
                  <a:gd name="T106" fmla="*/ 16 w 56"/>
                  <a:gd name="T107"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36">
                    <a:moveTo>
                      <a:pt x="16" y="24"/>
                    </a:moveTo>
                    <a:lnTo>
                      <a:pt x="16" y="24"/>
                    </a:lnTo>
                    <a:lnTo>
                      <a:pt x="12" y="20"/>
                    </a:lnTo>
                    <a:lnTo>
                      <a:pt x="8" y="18"/>
                    </a:lnTo>
                    <a:lnTo>
                      <a:pt x="0" y="18"/>
                    </a:lnTo>
                    <a:lnTo>
                      <a:pt x="0" y="18"/>
                    </a:lnTo>
                    <a:lnTo>
                      <a:pt x="0" y="18"/>
                    </a:lnTo>
                    <a:lnTo>
                      <a:pt x="0" y="16"/>
                    </a:lnTo>
                    <a:lnTo>
                      <a:pt x="0" y="16"/>
                    </a:lnTo>
                    <a:lnTo>
                      <a:pt x="2" y="10"/>
                    </a:lnTo>
                    <a:lnTo>
                      <a:pt x="4" y="6"/>
                    </a:lnTo>
                    <a:lnTo>
                      <a:pt x="6" y="6"/>
                    </a:lnTo>
                    <a:lnTo>
                      <a:pt x="10" y="6"/>
                    </a:lnTo>
                    <a:lnTo>
                      <a:pt x="10" y="6"/>
                    </a:lnTo>
                    <a:lnTo>
                      <a:pt x="16" y="6"/>
                    </a:lnTo>
                    <a:lnTo>
                      <a:pt x="24" y="6"/>
                    </a:lnTo>
                    <a:lnTo>
                      <a:pt x="24" y="6"/>
                    </a:lnTo>
                    <a:lnTo>
                      <a:pt x="26" y="4"/>
                    </a:lnTo>
                    <a:lnTo>
                      <a:pt x="26" y="4"/>
                    </a:lnTo>
                    <a:lnTo>
                      <a:pt x="28" y="4"/>
                    </a:lnTo>
                    <a:lnTo>
                      <a:pt x="30" y="2"/>
                    </a:lnTo>
                    <a:lnTo>
                      <a:pt x="32" y="0"/>
                    </a:lnTo>
                    <a:lnTo>
                      <a:pt x="34" y="0"/>
                    </a:lnTo>
                    <a:lnTo>
                      <a:pt x="34" y="0"/>
                    </a:lnTo>
                    <a:lnTo>
                      <a:pt x="56" y="14"/>
                    </a:lnTo>
                    <a:lnTo>
                      <a:pt x="56" y="14"/>
                    </a:lnTo>
                    <a:lnTo>
                      <a:pt x="56" y="14"/>
                    </a:lnTo>
                    <a:lnTo>
                      <a:pt x="56" y="14"/>
                    </a:lnTo>
                    <a:lnTo>
                      <a:pt x="56" y="24"/>
                    </a:lnTo>
                    <a:lnTo>
                      <a:pt x="54" y="26"/>
                    </a:lnTo>
                    <a:lnTo>
                      <a:pt x="52" y="24"/>
                    </a:lnTo>
                    <a:lnTo>
                      <a:pt x="48" y="24"/>
                    </a:lnTo>
                    <a:lnTo>
                      <a:pt x="48" y="24"/>
                    </a:lnTo>
                    <a:lnTo>
                      <a:pt x="48" y="24"/>
                    </a:lnTo>
                    <a:lnTo>
                      <a:pt x="48" y="24"/>
                    </a:lnTo>
                    <a:lnTo>
                      <a:pt x="46" y="22"/>
                    </a:lnTo>
                    <a:lnTo>
                      <a:pt x="44" y="24"/>
                    </a:lnTo>
                    <a:lnTo>
                      <a:pt x="38" y="30"/>
                    </a:lnTo>
                    <a:lnTo>
                      <a:pt x="38" y="30"/>
                    </a:lnTo>
                    <a:lnTo>
                      <a:pt x="36" y="34"/>
                    </a:lnTo>
                    <a:lnTo>
                      <a:pt x="34" y="36"/>
                    </a:lnTo>
                    <a:lnTo>
                      <a:pt x="32" y="34"/>
                    </a:lnTo>
                    <a:lnTo>
                      <a:pt x="30" y="30"/>
                    </a:lnTo>
                    <a:lnTo>
                      <a:pt x="30" y="30"/>
                    </a:lnTo>
                    <a:lnTo>
                      <a:pt x="28" y="22"/>
                    </a:lnTo>
                    <a:lnTo>
                      <a:pt x="26" y="24"/>
                    </a:lnTo>
                    <a:lnTo>
                      <a:pt x="24" y="28"/>
                    </a:lnTo>
                    <a:lnTo>
                      <a:pt x="24" y="28"/>
                    </a:lnTo>
                    <a:lnTo>
                      <a:pt x="22" y="30"/>
                    </a:lnTo>
                    <a:lnTo>
                      <a:pt x="20" y="32"/>
                    </a:lnTo>
                    <a:lnTo>
                      <a:pt x="16" y="28"/>
                    </a:lnTo>
                    <a:lnTo>
                      <a:pt x="16" y="28"/>
                    </a:lnTo>
                    <a:lnTo>
                      <a:pt x="16" y="24"/>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5" name="Freeform 306">
                <a:extLst>
                  <a:ext uri="{FF2B5EF4-FFF2-40B4-BE49-F238E27FC236}">
                    <a16:creationId xmlns:a16="http://schemas.microsoft.com/office/drawing/2014/main" id="{49D2D383-0B21-FAEE-9F04-541EA141DE18}"/>
                  </a:ext>
                </a:extLst>
              </p:cNvPr>
              <p:cNvSpPr>
                <a:spLocks/>
              </p:cNvSpPr>
              <p:nvPr/>
            </p:nvSpPr>
            <p:spPr bwMode="auto">
              <a:xfrm>
                <a:off x="2426" y="1467"/>
                <a:ext cx="42" cy="18"/>
              </a:xfrm>
              <a:custGeom>
                <a:avLst/>
                <a:gdLst>
                  <a:gd name="T0" fmla="*/ 42 w 42"/>
                  <a:gd name="T1" fmla="*/ 10 h 18"/>
                  <a:gd name="T2" fmla="*/ 42 w 42"/>
                  <a:gd name="T3" fmla="*/ 10 h 18"/>
                  <a:gd name="T4" fmla="*/ 40 w 42"/>
                  <a:gd name="T5" fmla="*/ 16 h 18"/>
                  <a:gd name="T6" fmla="*/ 36 w 42"/>
                  <a:gd name="T7" fmla="*/ 18 h 18"/>
                  <a:gd name="T8" fmla="*/ 36 w 42"/>
                  <a:gd name="T9" fmla="*/ 18 h 18"/>
                  <a:gd name="T10" fmla="*/ 32 w 42"/>
                  <a:gd name="T11" fmla="*/ 12 h 18"/>
                  <a:gd name="T12" fmla="*/ 30 w 42"/>
                  <a:gd name="T13" fmla="*/ 10 h 18"/>
                  <a:gd name="T14" fmla="*/ 26 w 42"/>
                  <a:gd name="T15" fmla="*/ 8 h 18"/>
                  <a:gd name="T16" fmla="*/ 22 w 42"/>
                  <a:gd name="T17" fmla="*/ 8 h 18"/>
                  <a:gd name="T18" fmla="*/ 16 w 42"/>
                  <a:gd name="T19" fmla="*/ 12 h 18"/>
                  <a:gd name="T20" fmla="*/ 10 w 42"/>
                  <a:gd name="T21" fmla="*/ 14 h 18"/>
                  <a:gd name="T22" fmla="*/ 10 w 42"/>
                  <a:gd name="T23" fmla="*/ 14 h 18"/>
                  <a:gd name="T24" fmla="*/ 4 w 42"/>
                  <a:gd name="T25" fmla="*/ 12 h 18"/>
                  <a:gd name="T26" fmla="*/ 2 w 42"/>
                  <a:gd name="T27" fmla="*/ 12 h 18"/>
                  <a:gd name="T28" fmla="*/ 0 w 42"/>
                  <a:gd name="T29" fmla="*/ 10 h 18"/>
                  <a:gd name="T30" fmla="*/ 0 w 42"/>
                  <a:gd name="T31" fmla="*/ 10 h 18"/>
                  <a:gd name="T32" fmla="*/ 0 w 42"/>
                  <a:gd name="T33" fmla="*/ 8 h 18"/>
                  <a:gd name="T34" fmla="*/ 0 w 42"/>
                  <a:gd name="T35" fmla="*/ 8 h 18"/>
                  <a:gd name="T36" fmla="*/ 0 w 42"/>
                  <a:gd name="T37" fmla="*/ 6 h 18"/>
                  <a:gd name="T38" fmla="*/ 0 w 42"/>
                  <a:gd name="T39" fmla="*/ 6 h 18"/>
                  <a:gd name="T40" fmla="*/ 4 w 42"/>
                  <a:gd name="T41" fmla="*/ 4 h 18"/>
                  <a:gd name="T42" fmla="*/ 8 w 42"/>
                  <a:gd name="T43" fmla="*/ 2 h 18"/>
                  <a:gd name="T44" fmla="*/ 14 w 42"/>
                  <a:gd name="T45" fmla="*/ 0 h 18"/>
                  <a:gd name="T46" fmla="*/ 20 w 42"/>
                  <a:gd name="T47" fmla="*/ 0 h 18"/>
                  <a:gd name="T48" fmla="*/ 26 w 42"/>
                  <a:gd name="T49" fmla="*/ 0 h 18"/>
                  <a:gd name="T50" fmla="*/ 26 w 42"/>
                  <a:gd name="T51" fmla="*/ 0 h 18"/>
                  <a:gd name="T52" fmla="*/ 32 w 42"/>
                  <a:gd name="T53" fmla="*/ 2 h 18"/>
                  <a:gd name="T54" fmla="*/ 38 w 42"/>
                  <a:gd name="T55" fmla="*/ 6 h 18"/>
                  <a:gd name="T56" fmla="*/ 38 w 42"/>
                  <a:gd name="T57" fmla="*/ 6 h 18"/>
                  <a:gd name="T58" fmla="*/ 40 w 42"/>
                  <a:gd name="T59" fmla="*/ 6 h 18"/>
                  <a:gd name="T60" fmla="*/ 40 w 42"/>
                  <a:gd name="T61" fmla="*/ 6 h 18"/>
                  <a:gd name="T62" fmla="*/ 42 w 42"/>
                  <a:gd name="T63" fmla="*/ 10 h 18"/>
                  <a:gd name="T64" fmla="*/ 42 w 42"/>
                  <a:gd name="T6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8">
                    <a:moveTo>
                      <a:pt x="42" y="10"/>
                    </a:moveTo>
                    <a:lnTo>
                      <a:pt x="42" y="10"/>
                    </a:lnTo>
                    <a:lnTo>
                      <a:pt x="40" y="16"/>
                    </a:lnTo>
                    <a:lnTo>
                      <a:pt x="36" y="18"/>
                    </a:lnTo>
                    <a:lnTo>
                      <a:pt x="36" y="18"/>
                    </a:lnTo>
                    <a:lnTo>
                      <a:pt x="32" y="12"/>
                    </a:lnTo>
                    <a:lnTo>
                      <a:pt x="30" y="10"/>
                    </a:lnTo>
                    <a:lnTo>
                      <a:pt x="26" y="8"/>
                    </a:lnTo>
                    <a:lnTo>
                      <a:pt x="22" y="8"/>
                    </a:lnTo>
                    <a:lnTo>
                      <a:pt x="16" y="12"/>
                    </a:lnTo>
                    <a:lnTo>
                      <a:pt x="10" y="14"/>
                    </a:lnTo>
                    <a:lnTo>
                      <a:pt x="10" y="14"/>
                    </a:lnTo>
                    <a:lnTo>
                      <a:pt x="4" y="12"/>
                    </a:lnTo>
                    <a:lnTo>
                      <a:pt x="2" y="12"/>
                    </a:lnTo>
                    <a:lnTo>
                      <a:pt x="0" y="10"/>
                    </a:lnTo>
                    <a:lnTo>
                      <a:pt x="0" y="10"/>
                    </a:lnTo>
                    <a:lnTo>
                      <a:pt x="0" y="8"/>
                    </a:lnTo>
                    <a:lnTo>
                      <a:pt x="0" y="8"/>
                    </a:lnTo>
                    <a:lnTo>
                      <a:pt x="0" y="6"/>
                    </a:lnTo>
                    <a:lnTo>
                      <a:pt x="0" y="6"/>
                    </a:lnTo>
                    <a:lnTo>
                      <a:pt x="4" y="4"/>
                    </a:lnTo>
                    <a:lnTo>
                      <a:pt x="8" y="2"/>
                    </a:lnTo>
                    <a:lnTo>
                      <a:pt x="14" y="0"/>
                    </a:lnTo>
                    <a:lnTo>
                      <a:pt x="20" y="0"/>
                    </a:lnTo>
                    <a:lnTo>
                      <a:pt x="26" y="0"/>
                    </a:lnTo>
                    <a:lnTo>
                      <a:pt x="26" y="0"/>
                    </a:lnTo>
                    <a:lnTo>
                      <a:pt x="32" y="2"/>
                    </a:lnTo>
                    <a:lnTo>
                      <a:pt x="38" y="6"/>
                    </a:lnTo>
                    <a:lnTo>
                      <a:pt x="38" y="6"/>
                    </a:lnTo>
                    <a:lnTo>
                      <a:pt x="40" y="6"/>
                    </a:lnTo>
                    <a:lnTo>
                      <a:pt x="40" y="6"/>
                    </a:lnTo>
                    <a:lnTo>
                      <a:pt x="42" y="10"/>
                    </a:lnTo>
                    <a:lnTo>
                      <a:pt x="4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6" name="Freeform 307">
                <a:extLst>
                  <a:ext uri="{FF2B5EF4-FFF2-40B4-BE49-F238E27FC236}">
                    <a16:creationId xmlns:a16="http://schemas.microsoft.com/office/drawing/2014/main" id="{19951E2F-A0B5-28F1-19EA-FADEBED13562}"/>
                  </a:ext>
                </a:extLst>
              </p:cNvPr>
              <p:cNvSpPr>
                <a:spLocks/>
              </p:cNvSpPr>
              <p:nvPr/>
            </p:nvSpPr>
            <p:spPr bwMode="auto">
              <a:xfrm>
                <a:off x="2368" y="1467"/>
                <a:ext cx="34" cy="24"/>
              </a:xfrm>
              <a:custGeom>
                <a:avLst/>
                <a:gdLst>
                  <a:gd name="T0" fmla="*/ 0 w 34"/>
                  <a:gd name="T1" fmla="*/ 6 h 24"/>
                  <a:gd name="T2" fmla="*/ 0 w 34"/>
                  <a:gd name="T3" fmla="*/ 6 h 24"/>
                  <a:gd name="T4" fmla="*/ 6 w 34"/>
                  <a:gd name="T5" fmla="*/ 4 h 24"/>
                  <a:gd name="T6" fmla="*/ 14 w 34"/>
                  <a:gd name="T7" fmla="*/ 4 h 24"/>
                  <a:gd name="T8" fmla="*/ 22 w 34"/>
                  <a:gd name="T9" fmla="*/ 4 h 24"/>
                  <a:gd name="T10" fmla="*/ 30 w 34"/>
                  <a:gd name="T11" fmla="*/ 0 h 24"/>
                  <a:gd name="T12" fmla="*/ 30 w 34"/>
                  <a:gd name="T13" fmla="*/ 0 h 24"/>
                  <a:gd name="T14" fmla="*/ 34 w 34"/>
                  <a:gd name="T15" fmla="*/ 0 h 24"/>
                  <a:gd name="T16" fmla="*/ 34 w 34"/>
                  <a:gd name="T17" fmla="*/ 0 h 24"/>
                  <a:gd name="T18" fmla="*/ 34 w 34"/>
                  <a:gd name="T19" fmla="*/ 2 h 24"/>
                  <a:gd name="T20" fmla="*/ 34 w 34"/>
                  <a:gd name="T21" fmla="*/ 2 h 24"/>
                  <a:gd name="T22" fmla="*/ 34 w 34"/>
                  <a:gd name="T23" fmla="*/ 2 h 24"/>
                  <a:gd name="T24" fmla="*/ 34 w 34"/>
                  <a:gd name="T25" fmla="*/ 2 h 24"/>
                  <a:gd name="T26" fmla="*/ 30 w 34"/>
                  <a:gd name="T27" fmla="*/ 8 h 24"/>
                  <a:gd name="T28" fmla="*/ 26 w 34"/>
                  <a:gd name="T29" fmla="*/ 12 h 24"/>
                  <a:gd name="T30" fmla="*/ 22 w 34"/>
                  <a:gd name="T31" fmla="*/ 16 h 24"/>
                  <a:gd name="T32" fmla="*/ 20 w 34"/>
                  <a:gd name="T33" fmla="*/ 24 h 24"/>
                  <a:gd name="T34" fmla="*/ 20 w 34"/>
                  <a:gd name="T35" fmla="*/ 24 h 24"/>
                  <a:gd name="T36" fmla="*/ 18 w 34"/>
                  <a:gd name="T37" fmla="*/ 24 h 24"/>
                  <a:gd name="T38" fmla="*/ 18 w 34"/>
                  <a:gd name="T39" fmla="*/ 24 h 24"/>
                  <a:gd name="T40" fmla="*/ 16 w 34"/>
                  <a:gd name="T41" fmla="*/ 18 h 24"/>
                  <a:gd name="T42" fmla="*/ 14 w 34"/>
                  <a:gd name="T43" fmla="*/ 14 h 24"/>
                  <a:gd name="T44" fmla="*/ 10 w 34"/>
                  <a:gd name="T45" fmla="*/ 12 h 24"/>
                  <a:gd name="T46" fmla="*/ 4 w 34"/>
                  <a:gd name="T47" fmla="*/ 12 h 24"/>
                  <a:gd name="T48" fmla="*/ 2 w 34"/>
                  <a:gd name="T49" fmla="*/ 10 h 24"/>
                  <a:gd name="T50" fmla="*/ 0 w 34"/>
                  <a:gd name="T51" fmla="*/ 6 h 24"/>
                  <a:gd name="T52" fmla="*/ 0 w 34"/>
                  <a:gd name="T5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4">
                    <a:moveTo>
                      <a:pt x="0" y="6"/>
                    </a:moveTo>
                    <a:lnTo>
                      <a:pt x="0" y="6"/>
                    </a:lnTo>
                    <a:lnTo>
                      <a:pt x="6" y="4"/>
                    </a:lnTo>
                    <a:lnTo>
                      <a:pt x="14" y="4"/>
                    </a:lnTo>
                    <a:lnTo>
                      <a:pt x="22" y="4"/>
                    </a:lnTo>
                    <a:lnTo>
                      <a:pt x="30" y="0"/>
                    </a:lnTo>
                    <a:lnTo>
                      <a:pt x="30" y="0"/>
                    </a:lnTo>
                    <a:lnTo>
                      <a:pt x="34" y="0"/>
                    </a:lnTo>
                    <a:lnTo>
                      <a:pt x="34" y="0"/>
                    </a:lnTo>
                    <a:lnTo>
                      <a:pt x="34" y="2"/>
                    </a:lnTo>
                    <a:lnTo>
                      <a:pt x="34" y="2"/>
                    </a:lnTo>
                    <a:lnTo>
                      <a:pt x="34" y="2"/>
                    </a:lnTo>
                    <a:lnTo>
                      <a:pt x="34" y="2"/>
                    </a:lnTo>
                    <a:lnTo>
                      <a:pt x="30" y="8"/>
                    </a:lnTo>
                    <a:lnTo>
                      <a:pt x="26" y="12"/>
                    </a:lnTo>
                    <a:lnTo>
                      <a:pt x="22" y="16"/>
                    </a:lnTo>
                    <a:lnTo>
                      <a:pt x="20" y="24"/>
                    </a:lnTo>
                    <a:lnTo>
                      <a:pt x="20" y="24"/>
                    </a:lnTo>
                    <a:lnTo>
                      <a:pt x="18" y="24"/>
                    </a:lnTo>
                    <a:lnTo>
                      <a:pt x="18" y="24"/>
                    </a:lnTo>
                    <a:lnTo>
                      <a:pt x="16" y="18"/>
                    </a:lnTo>
                    <a:lnTo>
                      <a:pt x="14" y="14"/>
                    </a:lnTo>
                    <a:lnTo>
                      <a:pt x="10" y="12"/>
                    </a:lnTo>
                    <a:lnTo>
                      <a:pt x="4" y="12"/>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7" name="Freeform 308">
                <a:extLst>
                  <a:ext uri="{FF2B5EF4-FFF2-40B4-BE49-F238E27FC236}">
                    <a16:creationId xmlns:a16="http://schemas.microsoft.com/office/drawing/2014/main" id="{BBA699CA-D321-12DC-E3FF-5763F27D893E}"/>
                  </a:ext>
                </a:extLst>
              </p:cNvPr>
              <p:cNvSpPr>
                <a:spLocks/>
              </p:cNvSpPr>
              <p:nvPr/>
            </p:nvSpPr>
            <p:spPr bwMode="auto">
              <a:xfrm>
                <a:off x="2404" y="1467"/>
                <a:ext cx="14" cy="16"/>
              </a:xfrm>
              <a:custGeom>
                <a:avLst/>
                <a:gdLst>
                  <a:gd name="T0" fmla="*/ 14 w 14"/>
                  <a:gd name="T1" fmla="*/ 6 h 16"/>
                  <a:gd name="T2" fmla="*/ 14 w 14"/>
                  <a:gd name="T3" fmla="*/ 6 h 16"/>
                  <a:gd name="T4" fmla="*/ 12 w 14"/>
                  <a:gd name="T5" fmla="*/ 12 h 16"/>
                  <a:gd name="T6" fmla="*/ 12 w 14"/>
                  <a:gd name="T7" fmla="*/ 16 h 16"/>
                  <a:gd name="T8" fmla="*/ 10 w 14"/>
                  <a:gd name="T9" fmla="*/ 16 h 16"/>
                  <a:gd name="T10" fmla="*/ 6 w 14"/>
                  <a:gd name="T11" fmla="*/ 12 h 16"/>
                  <a:gd name="T12" fmla="*/ 6 w 14"/>
                  <a:gd name="T13" fmla="*/ 12 h 16"/>
                  <a:gd name="T14" fmla="*/ 4 w 14"/>
                  <a:gd name="T15" fmla="*/ 8 h 16"/>
                  <a:gd name="T16" fmla="*/ 0 w 14"/>
                  <a:gd name="T17" fmla="*/ 4 h 16"/>
                  <a:gd name="T18" fmla="*/ 0 w 14"/>
                  <a:gd name="T19" fmla="*/ 4 h 16"/>
                  <a:gd name="T20" fmla="*/ 0 w 14"/>
                  <a:gd name="T21" fmla="*/ 2 h 16"/>
                  <a:gd name="T22" fmla="*/ 2 w 14"/>
                  <a:gd name="T23" fmla="*/ 0 h 16"/>
                  <a:gd name="T24" fmla="*/ 4 w 14"/>
                  <a:gd name="T25" fmla="*/ 0 h 16"/>
                  <a:gd name="T26" fmla="*/ 4 w 14"/>
                  <a:gd name="T27" fmla="*/ 0 h 16"/>
                  <a:gd name="T28" fmla="*/ 10 w 14"/>
                  <a:gd name="T29" fmla="*/ 0 h 16"/>
                  <a:gd name="T30" fmla="*/ 12 w 14"/>
                  <a:gd name="T31" fmla="*/ 2 h 16"/>
                  <a:gd name="T32" fmla="*/ 14 w 14"/>
                  <a:gd name="T33" fmla="*/ 6 h 16"/>
                  <a:gd name="T34" fmla="*/ 14 w 14"/>
                  <a:gd name="T3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6">
                    <a:moveTo>
                      <a:pt x="14" y="6"/>
                    </a:moveTo>
                    <a:lnTo>
                      <a:pt x="14" y="6"/>
                    </a:lnTo>
                    <a:lnTo>
                      <a:pt x="12" y="12"/>
                    </a:lnTo>
                    <a:lnTo>
                      <a:pt x="12" y="16"/>
                    </a:lnTo>
                    <a:lnTo>
                      <a:pt x="10" y="16"/>
                    </a:lnTo>
                    <a:lnTo>
                      <a:pt x="6" y="12"/>
                    </a:lnTo>
                    <a:lnTo>
                      <a:pt x="6" y="12"/>
                    </a:lnTo>
                    <a:lnTo>
                      <a:pt x="4" y="8"/>
                    </a:lnTo>
                    <a:lnTo>
                      <a:pt x="0" y="4"/>
                    </a:lnTo>
                    <a:lnTo>
                      <a:pt x="0" y="4"/>
                    </a:lnTo>
                    <a:lnTo>
                      <a:pt x="0" y="2"/>
                    </a:lnTo>
                    <a:lnTo>
                      <a:pt x="2" y="0"/>
                    </a:lnTo>
                    <a:lnTo>
                      <a:pt x="4" y="0"/>
                    </a:lnTo>
                    <a:lnTo>
                      <a:pt x="4" y="0"/>
                    </a:lnTo>
                    <a:lnTo>
                      <a:pt x="10" y="0"/>
                    </a:lnTo>
                    <a:lnTo>
                      <a:pt x="12" y="2"/>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8" name="Freeform 309">
                <a:extLst>
                  <a:ext uri="{FF2B5EF4-FFF2-40B4-BE49-F238E27FC236}">
                    <a16:creationId xmlns:a16="http://schemas.microsoft.com/office/drawing/2014/main" id="{9CF4EE59-CFBE-E90D-122D-50BA584F5A7F}"/>
                  </a:ext>
                </a:extLst>
              </p:cNvPr>
              <p:cNvSpPr>
                <a:spLocks/>
              </p:cNvSpPr>
              <p:nvPr/>
            </p:nvSpPr>
            <p:spPr bwMode="auto">
              <a:xfrm>
                <a:off x="2466" y="1463"/>
                <a:ext cx="18" cy="14"/>
              </a:xfrm>
              <a:custGeom>
                <a:avLst/>
                <a:gdLst>
                  <a:gd name="T0" fmla="*/ 2 w 18"/>
                  <a:gd name="T1" fmla="*/ 14 h 14"/>
                  <a:gd name="T2" fmla="*/ 2 w 18"/>
                  <a:gd name="T3" fmla="*/ 14 h 14"/>
                  <a:gd name="T4" fmla="*/ 0 w 18"/>
                  <a:gd name="T5" fmla="*/ 10 h 14"/>
                  <a:gd name="T6" fmla="*/ 0 w 18"/>
                  <a:gd name="T7" fmla="*/ 10 h 14"/>
                  <a:gd name="T8" fmla="*/ 0 w 18"/>
                  <a:gd name="T9" fmla="*/ 6 h 14"/>
                  <a:gd name="T10" fmla="*/ 0 w 18"/>
                  <a:gd name="T11" fmla="*/ 6 h 14"/>
                  <a:gd name="T12" fmla="*/ 2 w 18"/>
                  <a:gd name="T13" fmla="*/ 6 h 14"/>
                  <a:gd name="T14" fmla="*/ 2 w 18"/>
                  <a:gd name="T15" fmla="*/ 6 h 14"/>
                  <a:gd name="T16" fmla="*/ 4 w 18"/>
                  <a:gd name="T17" fmla="*/ 10 h 14"/>
                  <a:gd name="T18" fmla="*/ 4 w 18"/>
                  <a:gd name="T19" fmla="*/ 8 h 14"/>
                  <a:gd name="T20" fmla="*/ 6 w 18"/>
                  <a:gd name="T21" fmla="*/ 0 h 14"/>
                  <a:gd name="T22" fmla="*/ 6 w 18"/>
                  <a:gd name="T23" fmla="*/ 0 h 14"/>
                  <a:gd name="T24" fmla="*/ 12 w 18"/>
                  <a:gd name="T25" fmla="*/ 6 h 14"/>
                  <a:gd name="T26" fmla="*/ 18 w 18"/>
                  <a:gd name="T27" fmla="*/ 8 h 14"/>
                  <a:gd name="T28" fmla="*/ 18 w 18"/>
                  <a:gd name="T29" fmla="*/ 8 h 14"/>
                  <a:gd name="T30" fmla="*/ 18 w 18"/>
                  <a:gd name="T31" fmla="*/ 10 h 14"/>
                  <a:gd name="T32" fmla="*/ 18 w 18"/>
                  <a:gd name="T33" fmla="*/ 10 h 14"/>
                  <a:gd name="T34" fmla="*/ 14 w 18"/>
                  <a:gd name="T35" fmla="*/ 14 h 14"/>
                  <a:gd name="T36" fmla="*/ 10 w 18"/>
                  <a:gd name="T37" fmla="*/ 14 h 14"/>
                  <a:gd name="T38" fmla="*/ 2 w 18"/>
                  <a:gd name="T39" fmla="*/ 14 h 14"/>
                  <a:gd name="T40" fmla="*/ 2 w 18"/>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4">
                    <a:moveTo>
                      <a:pt x="2" y="14"/>
                    </a:moveTo>
                    <a:lnTo>
                      <a:pt x="2" y="14"/>
                    </a:lnTo>
                    <a:lnTo>
                      <a:pt x="0" y="10"/>
                    </a:lnTo>
                    <a:lnTo>
                      <a:pt x="0" y="10"/>
                    </a:lnTo>
                    <a:lnTo>
                      <a:pt x="0" y="6"/>
                    </a:lnTo>
                    <a:lnTo>
                      <a:pt x="0" y="6"/>
                    </a:lnTo>
                    <a:lnTo>
                      <a:pt x="2" y="6"/>
                    </a:lnTo>
                    <a:lnTo>
                      <a:pt x="2" y="6"/>
                    </a:lnTo>
                    <a:lnTo>
                      <a:pt x="4" y="10"/>
                    </a:lnTo>
                    <a:lnTo>
                      <a:pt x="4" y="8"/>
                    </a:lnTo>
                    <a:lnTo>
                      <a:pt x="6" y="0"/>
                    </a:lnTo>
                    <a:lnTo>
                      <a:pt x="6" y="0"/>
                    </a:lnTo>
                    <a:lnTo>
                      <a:pt x="12" y="6"/>
                    </a:lnTo>
                    <a:lnTo>
                      <a:pt x="18" y="8"/>
                    </a:lnTo>
                    <a:lnTo>
                      <a:pt x="18" y="8"/>
                    </a:lnTo>
                    <a:lnTo>
                      <a:pt x="18" y="10"/>
                    </a:lnTo>
                    <a:lnTo>
                      <a:pt x="18" y="10"/>
                    </a:lnTo>
                    <a:lnTo>
                      <a:pt x="14" y="14"/>
                    </a:lnTo>
                    <a:lnTo>
                      <a:pt x="10" y="14"/>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9" name="Freeform 310">
                <a:extLst>
                  <a:ext uri="{FF2B5EF4-FFF2-40B4-BE49-F238E27FC236}">
                    <a16:creationId xmlns:a16="http://schemas.microsoft.com/office/drawing/2014/main" id="{F7B9C561-77A6-D2BD-C741-E1BF32278458}"/>
                  </a:ext>
                </a:extLst>
              </p:cNvPr>
              <p:cNvSpPr>
                <a:spLocks/>
              </p:cNvSpPr>
              <p:nvPr/>
            </p:nvSpPr>
            <p:spPr bwMode="auto">
              <a:xfrm>
                <a:off x="2452" y="1463"/>
                <a:ext cx="12" cy="12"/>
              </a:xfrm>
              <a:custGeom>
                <a:avLst/>
                <a:gdLst>
                  <a:gd name="T0" fmla="*/ 12 w 12"/>
                  <a:gd name="T1" fmla="*/ 10 h 12"/>
                  <a:gd name="T2" fmla="*/ 12 w 12"/>
                  <a:gd name="T3" fmla="*/ 10 h 12"/>
                  <a:gd name="T4" fmla="*/ 10 w 12"/>
                  <a:gd name="T5" fmla="*/ 12 h 12"/>
                  <a:gd name="T6" fmla="*/ 6 w 12"/>
                  <a:gd name="T7" fmla="*/ 10 h 12"/>
                  <a:gd name="T8" fmla="*/ 0 w 12"/>
                  <a:gd name="T9" fmla="*/ 4 h 12"/>
                  <a:gd name="T10" fmla="*/ 0 w 12"/>
                  <a:gd name="T11" fmla="*/ 4 h 12"/>
                  <a:gd name="T12" fmla="*/ 4 w 12"/>
                  <a:gd name="T13" fmla="*/ 0 h 12"/>
                  <a:gd name="T14" fmla="*/ 8 w 12"/>
                  <a:gd name="T15" fmla="*/ 0 h 12"/>
                  <a:gd name="T16" fmla="*/ 10 w 12"/>
                  <a:gd name="T17" fmla="*/ 4 h 12"/>
                  <a:gd name="T18" fmla="*/ 12 w 12"/>
                  <a:gd name="T19" fmla="*/ 10 h 12"/>
                  <a:gd name="T20" fmla="*/ 12 w 12"/>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12" y="10"/>
                    </a:moveTo>
                    <a:lnTo>
                      <a:pt x="12" y="10"/>
                    </a:lnTo>
                    <a:lnTo>
                      <a:pt x="10" y="12"/>
                    </a:lnTo>
                    <a:lnTo>
                      <a:pt x="6" y="10"/>
                    </a:lnTo>
                    <a:lnTo>
                      <a:pt x="0" y="4"/>
                    </a:lnTo>
                    <a:lnTo>
                      <a:pt x="0" y="4"/>
                    </a:lnTo>
                    <a:lnTo>
                      <a:pt x="4" y="0"/>
                    </a:lnTo>
                    <a:lnTo>
                      <a:pt x="8" y="0"/>
                    </a:lnTo>
                    <a:lnTo>
                      <a:pt x="10" y="4"/>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0" name="Freeform 311">
                <a:extLst>
                  <a:ext uri="{FF2B5EF4-FFF2-40B4-BE49-F238E27FC236}">
                    <a16:creationId xmlns:a16="http://schemas.microsoft.com/office/drawing/2014/main" id="{150A27B1-4551-8897-60C8-43BCA2E47828}"/>
                  </a:ext>
                </a:extLst>
              </p:cNvPr>
              <p:cNvSpPr>
                <a:spLocks/>
              </p:cNvSpPr>
              <p:nvPr/>
            </p:nvSpPr>
            <p:spPr bwMode="auto">
              <a:xfrm>
                <a:off x="2420" y="1469"/>
                <a:ext cx="6" cy="8"/>
              </a:xfrm>
              <a:custGeom>
                <a:avLst/>
                <a:gdLst>
                  <a:gd name="T0" fmla="*/ 6 w 6"/>
                  <a:gd name="T1" fmla="*/ 4 h 8"/>
                  <a:gd name="T2" fmla="*/ 6 w 6"/>
                  <a:gd name="T3" fmla="*/ 4 h 8"/>
                  <a:gd name="T4" fmla="*/ 6 w 6"/>
                  <a:gd name="T5" fmla="*/ 8 h 8"/>
                  <a:gd name="T6" fmla="*/ 6 w 6"/>
                  <a:gd name="T7" fmla="*/ 8 h 8"/>
                  <a:gd name="T8" fmla="*/ 4 w 6"/>
                  <a:gd name="T9" fmla="*/ 6 h 8"/>
                  <a:gd name="T10" fmla="*/ 0 w 6"/>
                  <a:gd name="T11" fmla="*/ 4 h 8"/>
                  <a:gd name="T12" fmla="*/ 0 w 6"/>
                  <a:gd name="T13" fmla="*/ 4 h 8"/>
                  <a:gd name="T14" fmla="*/ 2 w 6"/>
                  <a:gd name="T15" fmla="*/ 0 h 8"/>
                  <a:gd name="T16" fmla="*/ 4 w 6"/>
                  <a:gd name="T17" fmla="*/ 0 h 8"/>
                  <a:gd name="T18" fmla="*/ 6 w 6"/>
                  <a:gd name="T19" fmla="*/ 4 h 8"/>
                  <a:gd name="T20" fmla="*/ 6 w 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4"/>
                    </a:moveTo>
                    <a:lnTo>
                      <a:pt x="6" y="4"/>
                    </a:lnTo>
                    <a:lnTo>
                      <a:pt x="6" y="8"/>
                    </a:lnTo>
                    <a:lnTo>
                      <a:pt x="6" y="8"/>
                    </a:lnTo>
                    <a:lnTo>
                      <a:pt x="4" y="6"/>
                    </a:lnTo>
                    <a:lnTo>
                      <a:pt x="0" y="4"/>
                    </a:lnTo>
                    <a:lnTo>
                      <a:pt x="0" y="4"/>
                    </a:lnTo>
                    <a:lnTo>
                      <a:pt x="2"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1" name="Freeform 312">
                <a:extLst>
                  <a:ext uri="{FF2B5EF4-FFF2-40B4-BE49-F238E27FC236}">
                    <a16:creationId xmlns:a16="http://schemas.microsoft.com/office/drawing/2014/main" id="{4657B11C-4F64-1A61-191D-A4FBC6E4D6D5}"/>
                  </a:ext>
                </a:extLst>
              </p:cNvPr>
              <p:cNvSpPr>
                <a:spLocks/>
              </p:cNvSpPr>
              <p:nvPr/>
            </p:nvSpPr>
            <p:spPr bwMode="auto">
              <a:xfrm>
                <a:off x="2402" y="1465"/>
                <a:ext cx="6" cy="6"/>
              </a:xfrm>
              <a:custGeom>
                <a:avLst/>
                <a:gdLst>
                  <a:gd name="T0" fmla="*/ 6 w 6"/>
                  <a:gd name="T1" fmla="*/ 2 h 6"/>
                  <a:gd name="T2" fmla="*/ 6 w 6"/>
                  <a:gd name="T3" fmla="*/ 2 h 6"/>
                  <a:gd name="T4" fmla="*/ 4 w 6"/>
                  <a:gd name="T5" fmla="*/ 4 h 6"/>
                  <a:gd name="T6" fmla="*/ 2 w 6"/>
                  <a:gd name="T7" fmla="*/ 6 h 6"/>
                  <a:gd name="T8" fmla="*/ 2 w 6"/>
                  <a:gd name="T9" fmla="*/ 6 h 6"/>
                  <a:gd name="T10" fmla="*/ 0 w 6"/>
                  <a:gd name="T11" fmla="*/ 4 h 6"/>
                  <a:gd name="T12" fmla="*/ 0 w 6"/>
                  <a:gd name="T13" fmla="*/ 4 h 6"/>
                  <a:gd name="T14" fmla="*/ 0 w 6"/>
                  <a:gd name="T15" fmla="*/ 2 h 6"/>
                  <a:gd name="T16" fmla="*/ 0 w 6"/>
                  <a:gd name="T17" fmla="*/ 2 h 6"/>
                  <a:gd name="T18" fmla="*/ 4 w 6"/>
                  <a:gd name="T19" fmla="*/ 0 h 6"/>
                  <a:gd name="T20" fmla="*/ 4 w 6"/>
                  <a:gd name="T21" fmla="*/ 0 h 6"/>
                  <a:gd name="T22" fmla="*/ 6 w 6"/>
                  <a:gd name="T23" fmla="*/ 2 h 6"/>
                  <a:gd name="T24" fmla="*/ 6 w 6"/>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6" y="2"/>
                    </a:moveTo>
                    <a:lnTo>
                      <a:pt x="6" y="2"/>
                    </a:lnTo>
                    <a:lnTo>
                      <a:pt x="4" y="4"/>
                    </a:lnTo>
                    <a:lnTo>
                      <a:pt x="2" y="6"/>
                    </a:lnTo>
                    <a:lnTo>
                      <a:pt x="2" y="6"/>
                    </a:lnTo>
                    <a:lnTo>
                      <a:pt x="0" y="4"/>
                    </a:lnTo>
                    <a:lnTo>
                      <a:pt x="0" y="4"/>
                    </a:lnTo>
                    <a:lnTo>
                      <a:pt x="0" y="2"/>
                    </a:lnTo>
                    <a:lnTo>
                      <a:pt x="0" y="2"/>
                    </a:lnTo>
                    <a:lnTo>
                      <a:pt x="4"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2" name="Freeform 313">
                <a:extLst>
                  <a:ext uri="{FF2B5EF4-FFF2-40B4-BE49-F238E27FC236}">
                    <a16:creationId xmlns:a16="http://schemas.microsoft.com/office/drawing/2014/main" id="{2F9EB4F2-9D75-F1CE-E384-744D4A4ADA4A}"/>
                  </a:ext>
                </a:extLst>
              </p:cNvPr>
              <p:cNvSpPr>
                <a:spLocks/>
              </p:cNvSpPr>
              <p:nvPr/>
            </p:nvSpPr>
            <p:spPr bwMode="auto">
              <a:xfrm>
                <a:off x="2650" y="1471"/>
                <a:ext cx="98" cy="34"/>
              </a:xfrm>
              <a:custGeom>
                <a:avLst/>
                <a:gdLst>
                  <a:gd name="T0" fmla="*/ 64 w 98"/>
                  <a:gd name="T1" fmla="*/ 2 h 34"/>
                  <a:gd name="T2" fmla="*/ 68 w 98"/>
                  <a:gd name="T3" fmla="*/ 10 h 34"/>
                  <a:gd name="T4" fmla="*/ 74 w 98"/>
                  <a:gd name="T5" fmla="*/ 4 h 34"/>
                  <a:gd name="T6" fmla="*/ 76 w 98"/>
                  <a:gd name="T7" fmla="*/ 0 h 34"/>
                  <a:gd name="T8" fmla="*/ 80 w 98"/>
                  <a:gd name="T9" fmla="*/ 0 h 34"/>
                  <a:gd name="T10" fmla="*/ 86 w 98"/>
                  <a:gd name="T11" fmla="*/ 6 h 34"/>
                  <a:gd name="T12" fmla="*/ 92 w 98"/>
                  <a:gd name="T13" fmla="*/ 14 h 34"/>
                  <a:gd name="T14" fmla="*/ 96 w 98"/>
                  <a:gd name="T15" fmla="*/ 10 h 34"/>
                  <a:gd name="T16" fmla="*/ 98 w 98"/>
                  <a:gd name="T17" fmla="*/ 14 h 34"/>
                  <a:gd name="T18" fmla="*/ 86 w 98"/>
                  <a:gd name="T19" fmla="*/ 22 h 34"/>
                  <a:gd name="T20" fmla="*/ 72 w 98"/>
                  <a:gd name="T21" fmla="*/ 20 h 34"/>
                  <a:gd name="T22" fmla="*/ 68 w 98"/>
                  <a:gd name="T23" fmla="*/ 18 h 34"/>
                  <a:gd name="T24" fmla="*/ 66 w 98"/>
                  <a:gd name="T25" fmla="*/ 30 h 34"/>
                  <a:gd name="T26" fmla="*/ 64 w 98"/>
                  <a:gd name="T27" fmla="*/ 30 h 34"/>
                  <a:gd name="T28" fmla="*/ 62 w 98"/>
                  <a:gd name="T29" fmla="*/ 22 h 34"/>
                  <a:gd name="T30" fmla="*/ 60 w 98"/>
                  <a:gd name="T31" fmla="*/ 20 h 34"/>
                  <a:gd name="T32" fmla="*/ 58 w 98"/>
                  <a:gd name="T33" fmla="*/ 20 h 34"/>
                  <a:gd name="T34" fmla="*/ 54 w 98"/>
                  <a:gd name="T35" fmla="*/ 26 h 34"/>
                  <a:gd name="T36" fmla="*/ 50 w 98"/>
                  <a:gd name="T37" fmla="*/ 22 h 34"/>
                  <a:gd name="T38" fmla="*/ 44 w 98"/>
                  <a:gd name="T39" fmla="*/ 16 h 34"/>
                  <a:gd name="T40" fmla="*/ 42 w 98"/>
                  <a:gd name="T41" fmla="*/ 16 h 34"/>
                  <a:gd name="T42" fmla="*/ 40 w 98"/>
                  <a:gd name="T43" fmla="*/ 16 h 34"/>
                  <a:gd name="T44" fmla="*/ 36 w 98"/>
                  <a:gd name="T45" fmla="*/ 24 h 34"/>
                  <a:gd name="T46" fmla="*/ 34 w 98"/>
                  <a:gd name="T47" fmla="*/ 18 h 34"/>
                  <a:gd name="T48" fmla="*/ 30 w 98"/>
                  <a:gd name="T49" fmla="*/ 14 h 34"/>
                  <a:gd name="T50" fmla="*/ 28 w 98"/>
                  <a:gd name="T51" fmla="*/ 30 h 34"/>
                  <a:gd name="T52" fmla="*/ 24 w 98"/>
                  <a:gd name="T53" fmla="*/ 34 h 34"/>
                  <a:gd name="T54" fmla="*/ 18 w 98"/>
                  <a:gd name="T55" fmla="*/ 32 h 34"/>
                  <a:gd name="T56" fmla="*/ 6 w 98"/>
                  <a:gd name="T57" fmla="*/ 26 h 34"/>
                  <a:gd name="T58" fmla="*/ 0 w 98"/>
                  <a:gd name="T59" fmla="*/ 18 h 34"/>
                  <a:gd name="T60" fmla="*/ 2 w 98"/>
                  <a:gd name="T61" fmla="*/ 16 h 34"/>
                  <a:gd name="T62" fmla="*/ 6 w 98"/>
                  <a:gd name="T63" fmla="*/ 16 h 34"/>
                  <a:gd name="T64" fmla="*/ 10 w 98"/>
                  <a:gd name="T65" fmla="*/ 12 h 34"/>
                  <a:gd name="T66" fmla="*/ 12 w 98"/>
                  <a:gd name="T67" fmla="*/ 12 h 34"/>
                  <a:gd name="T68" fmla="*/ 18 w 98"/>
                  <a:gd name="T69" fmla="*/ 8 h 34"/>
                  <a:gd name="T70" fmla="*/ 24 w 98"/>
                  <a:gd name="T71" fmla="*/ 10 h 34"/>
                  <a:gd name="T72" fmla="*/ 26 w 98"/>
                  <a:gd name="T73" fmla="*/ 6 h 34"/>
                  <a:gd name="T74" fmla="*/ 32 w 98"/>
                  <a:gd name="T75" fmla="*/ 2 h 34"/>
                  <a:gd name="T76" fmla="*/ 40 w 98"/>
                  <a:gd name="T77" fmla="*/ 0 h 34"/>
                  <a:gd name="T78" fmla="*/ 46 w 98"/>
                  <a:gd name="T79" fmla="*/ 2 h 34"/>
                  <a:gd name="T80" fmla="*/ 50 w 98"/>
                  <a:gd name="T81" fmla="*/ 6 h 34"/>
                  <a:gd name="T82" fmla="*/ 54 w 98"/>
                  <a:gd name="T83" fmla="*/ 2 h 34"/>
                  <a:gd name="T84" fmla="*/ 56 w 98"/>
                  <a:gd name="T85" fmla="*/ 2 h 34"/>
                  <a:gd name="T86" fmla="*/ 60 w 98"/>
                  <a:gd name="T87" fmla="*/ 8 h 34"/>
                  <a:gd name="T88" fmla="*/ 64 w 98"/>
                  <a:gd name="T89" fmla="*/ 14 h 34"/>
                  <a:gd name="T90" fmla="*/ 64 w 98"/>
                  <a:gd name="T91" fmla="*/ 14 h 34"/>
                  <a:gd name="T92" fmla="*/ 64 w 98"/>
                  <a:gd name="T93" fmla="*/ 14 h 34"/>
                  <a:gd name="T94" fmla="*/ 62 w 98"/>
                  <a:gd name="T95" fmla="*/ 6 h 34"/>
                  <a:gd name="T96" fmla="*/ 62 w 98"/>
                  <a:gd name="T97" fmla="*/ 2 h 34"/>
                  <a:gd name="T98" fmla="*/ 64 w 98"/>
                  <a:gd name="T9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34">
                    <a:moveTo>
                      <a:pt x="64" y="2"/>
                    </a:moveTo>
                    <a:lnTo>
                      <a:pt x="64" y="2"/>
                    </a:lnTo>
                    <a:lnTo>
                      <a:pt x="66" y="8"/>
                    </a:lnTo>
                    <a:lnTo>
                      <a:pt x="68" y="10"/>
                    </a:lnTo>
                    <a:lnTo>
                      <a:pt x="72" y="8"/>
                    </a:lnTo>
                    <a:lnTo>
                      <a:pt x="74" y="4"/>
                    </a:lnTo>
                    <a:lnTo>
                      <a:pt x="74" y="4"/>
                    </a:lnTo>
                    <a:lnTo>
                      <a:pt x="76" y="0"/>
                    </a:lnTo>
                    <a:lnTo>
                      <a:pt x="78" y="0"/>
                    </a:lnTo>
                    <a:lnTo>
                      <a:pt x="80" y="0"/>
                    </a:lnTo>
                    <a:lnTo>
                      <a:pt x="80" y="0"/>
                    </a:lnTo>
                    <a:lnTo>
                      <a:pt x="86" y="6"/>
                    </a:lnTo>
                    <a:lnTo>
                      <a:pt x="92" y="14"/>
                    </a:lnTo>
                    <a:lnTo>
                      <a:pt x="92" y="14"/>
                    </a:lnTo>
                    <a:lnTo>
                      <a:pt x="94" y="10"/>
                    </a:lnTo>
                    <a:lnTo>
                      <a:pt x="96" y="10"/>
                    </a:lnTo>
                    <a:lnTo>
                      <a:pt x="98" y="14"/>
                    </a:lnTo>
                    <a:lnTo>
                      <a:pt x="98" y="14"/>
                    </a:lnTo>
                    <a:lnTo>
                      <a:pt x="92" y="20"/>
                    </a:lnTo>
                    <a:lnTo>
                      <a:pt x="86" y="22"/>
                    </a:lnTo>
                    <a:lnTo>
                      <a:pt x="78" y="22"/>
                    </a:lnTo>
                    <a:lnTo>
                      <a:pt x="72" y="20"/>
                    </a:lnTo>
                    <a:lnTo>
                      <a:pt x="72" y="20"/>
                    </a:lnTo>
                    <a:lnTo>
                      <a:pt x="68" y="18"/>
                    </a:lnTo>
                    <a:lnTo>
                      <a:pt x="68" y="18"/>
                    </a:lnTo>
                    <a:lnTo>
                      <a:pt x="66" y="30"/>
                    </a:lnTo>
                    <a:lnTo>
                      <a:pt x="66" y="32"/>
                    </a:lnTo>
                    <a:lnTo>
                      <a:pt x="64" y="30"/>
                    </a:lnTo>
                    <a:lnTo>
                      <a:pt x="62" y="24"/>
                    </a:lnTo>
                    <a:lnTo>
                      <a:pt x="62" y="22"/>
                    </a:lnTo>
                    <a:lnTo>
                      <a:pt x="60" y="20"/>
                    </a:lnTo>
                    <a:lnTo>
                      <a:pt x="60" y="20"/>
                    </a:lnTo>
                    <a:lnTo>
                      <a:pt x="58" y="20"/>
                    </a:lnTo>
                    <a:lnTo>
                      <a:pt x="58" y="20"/>
                    </a:lnTo>
                    <a:lnTo>
                      <a:pt x="56" y="24"/>
                    </a:lnTo>
                    <a:lnTo>
                      <a:pt x="54" y="26"/>
                    </a:lnTo>
                    <a:lnTo>
                      <a:pt x="52" y="24"/>
                    </a:lnTo>
                    <a:lnTo>
                      <a:pt x="50" y="22"/>
                    </a:lnTo>
                    <a:lnTo>
                      <a:pt x="46" y="18"/>
                    </a:lnTo>
                    <a:lnTo>
                      <a:pt x="44" y="16"/>
                    </a:lnTo>
                    <a:lnTo>
                      <a:pt x="42" y="16"/>
                    </a:lnTo>
                    <a:lnTo>
                      <a:pt x="42" y="16"/>
                    </a:lnTo>
                    <a:lnTo>
                      <a:pt x="40" y="16"/>
                    </a:lnTo>
                    <a:lnTo>
                      <a:pt x="40" y="16"/>
                    </a:lnTo>
                    <a:lnTo>
                      <a:pt x="38" y="24"/>
                    </a:lnTo>
                    <a:lnTo>
                      <a:pt x="36" y="24"/>
                    </a:lnTo>
                    <a:lnTo>
                      <a:pt x="36" y="24"/>
                    </a:lnTo>
                    <a:lnTo>
                      <a:pt x="34" y="18"/>
                    </a:lnTo>
                    <a:lnTo>
                      <a:pt x="30" y="14"/>
                    </a:lnTo>
                    <a:lnTo>
                      <a:pt x="30" y="14"/>
                    </a:lnTo>
                    <a:lnTo>
                      <a:pt x="30" y="24"/>
                    </a:lnTo>
                    <a:lnTo>
                      <a:pt x="28" y="30"/>
                    </a:lnTo>
                    <a:lnTo>
                      <a:pt x="26" y="34"/>
                    </a:lnTo>
                    <a:lnTo>
                      <a:pt x="24" y="34"/>
                    </a:lnTo>
                    <a:lnTo>
                      <a:pt x="24" y="34"/>
                    </a:lnTo>
                    <a:lnTo>
                      <a:pt x="18" y="32"/>
                    </a:lnTo>
                    <a:lnTo>
                      <a:pt x="12" y="30"/>
                    </a:lnTo>
                    <a:lnTo>
                      <a:pt x="6" y="26"/>
                    </a:lnTo>
                    <a:lnTo>
                      <a:pt x="2" y="22"/>
                    </a:lnTo>
                    <a:lnTo>
                      <a:pt x="0" y="18"/>
                    </a:lnTo>
                    <a:lnTo>
                      <a:pt x="0" y="18"/>
                    </a:lnTo>
                    <a:lnTo>
                      <a:pt x="2" y="16"/>
                    </a:lnTo>
                    <a:lnTo>
                      <a:pt x="2" y="16"/>
                    </a:lnTo>
                    <a:lnTo>
                      <a:pt x="6" y="16"/>
                    </a:lnTo>
                    <a:lnTo>
                      <a:pt x="8" y="14"/>
                    </a:lnTo>
                    <a:lnTo>
                      <a:pt x="10" y="12"/>
                    </a:lnTo>
                    <a:lnTo>
                      <a:pt x="10" y="12"/>
                    </a:lnTo>
                    <a:lnTo>
                      <a:pt x="12" y="12"/>
                    </a:lnTo>
                    <a:lnTo>
                      <a:pt x="12" y="12"/>
                    </a:lnTo>
                    <a:lnTo>
                      <a:pt x="18" y="8"/>
                    </a:lnTo>
                    <a:lnTo>
                      <a:pt x="20" y="8"/>
                    </a:lnTo>
                    <a:lnTo>
                      <a:pt x="24" y="10"/>
                    </a:lnTo>
                    <a:lnTo>
                      <a:pt x="24" y="10"/>
                    </a:lnTo>
                    <a:lnTo>
                      <a:pt x="26" y="6"/>
                    </a:lnTo>
                    <a:lnTo>
                      <a:pt x="26" y="6"/>
                    </a:lnTo>
                    <a:lnTo>
                      <a:pt x="32" y="2"/>
                    </a:lnTo>
                    <a:lnTo>
                      <a:pt x="36" y="0"/>
                    </a:lnTo>
                    <a:lnTo>
                      <a:pt x="40" y="0"/>
                    </a:lnTo>
                    <a:lnTo>
                      <a:pt x="46" y="2"/>
                    </a:lnTo>
                    <a:lnTo>
                      <a:pt x="46" y="2"/>
                    </a:lnTo>
                    <a:lnTo>
                      <a:pt x="46" y="2"/>
                    </a:lnTo>
                    <a:lnTo>
                      <a:pt x="50" y="6"/>
                    </a:lnTo>
                    <a:lnTo>
                      <a:pt x="52" y="6"/>
                    </a:lnTo>
                    <a:lnTo>
                      <a:pt x="54" y="2"/>
                    </a:lnTo>
                    <a:lnTo>
                      <a:pt x="54" y="2"/>
                    </a:lnTo>
                    <a:lnTo>
                      <a:pt x="56" y="2"/>
                    </a:lnTo>
                    <a:lnTo>
                      <a:pt x="56" y="2"/>
                    </a:lnTo>
                    <a:lnTo>
                      <a:pt x="60" y="8"/>
                    </a:lnTo>
                    <a:lnTo>
                      <a:pt x="62" y="10"/>
                    </a:lnTo>
                    <a:lnTo>
                      <a:pt x="64" y="14"/>
                    </a:lnTo>
                    <a:lnTo>
                      <a:pt x="64" y="14"/>
                    </a:lnTo>
                    <a:lnTo>
                      <a:pt x="64" y="14"/>
                    </a:lnTo>
                    <a:lnTo>
                      <a:pt x="64" y="14"/>
                    </a:lnTo>
                    <a:lnTo>
                      <a:pt x="64" y="14"/>
                    </a:lnTo>
                    <a:lnTo>
                      <a:pt x="62" y="8"/>
                    </a:lnTo>
                    <a:lnTo>
                      <a:pt x="62" y="6"/>
                    </a:lnTo>
                    <a:lnTo>
                      <a:pt x="62" y="2"/>
                    </a:lnTo>
                    <a:lnTo>
                      <a:pt x="62" y="2"/>
                    </a:lnTo>
                    <a:lnTo>
                      <a:pt x="64" y="2"/>
                    </a:lnTo>
                    <a:lnTo>
                      <a:pt x="64" y="2"/>
                    </a:lnTo>
                    <a:lnTo>
                      <a:pt x="6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3" name="Freeform 314">
                <a:extLst>
                  <a:ext uri="{FF2B5EF4-FFF2-40B4-BE49-F238E27FC236}">
                    <a16:creationId xmlns:a16="http://schemas.microsoft.com/office/drawing/2014/main" id="{6D6B0334-5D65-2C8F-28C7-7360CE57A52D}"/>
                  </a:ext>
                </a:extLst>
              </p:cNvPr>
              <p:cNvSpPr>
                <a:spLocks/>
              </p:cNvSpPr>
              <p:nvPr/>
            </p:nvSpPr>
            <p:spPr bwMode="auto">
              <a:xfrm>
                <a:off x="2676" y="1469"/>
                <a:ext cx="20" cy="8"/>
              </a:xfrm>
              <a:custGeom>
                <a:avLst/>
                <a:gdLst>
                  <a:gd name="T0" fmla="*/ 20 w 20"/>
                  <a:gd name="T1" fmla="*/ 4 h 8"/>
                  <a:gd name="T2" fmla="*/ 20 w 20"/>
                  <a:gd name="T3" fmla="*/ 4 h 8"/>
                  <a:gd name="T4" fmla="*/ 10 w 20"/>
                  <a:gd name="T5" fmla="*/ 4 h 8"/>
                  <a:gd name="T6" fmla="*/ 0 w 20"/>
                  <a:gd name="T7" fmla="*/ 8 h 8"/>
                  <a:gd name="T8" fmla="*/ 0 w 20"/>
                  <a:gd name="T9" fmla="*/ 8 h 8"/>
                  <a:gd name="T10" fmla="*/ 0 w 20"/>
                  <a:gd name="T11" fmla="*/ 2 h 8"/>
                  <a:gd name="T12" fmla="*/ 0 w 20"/>
                  <a:gd name="T13" fmla="*/ 2 h 8"/>
                  <a:gd name="T14" fmla="*/ 10 w 20"/>
                  <a:gd name="T15" fmla="*/ 0 h 8"/>
                  <a:gd name="T16" fmla="*/ 14 w 20"/>
                  <a:gd name="T17" fmla="*/ 0 h 8"/>
                  <a:gd name="T18" fmla="*/ 20 w 20"/>
                  <a:gd name="T19" fmla="*/ 4 h 8"/>
                  <a:gd name="T20" fmla="*/ 20 w 20"/>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
                    <a:moveTo>
                      <a:pt x="20" y="4"/>
                    </a:moveTo>
                    <a:lnTo>
                      <a:pt x="20" y="4"/>
                    </a:lnTo>
                    <a:lnTo>
                      <a:pt x="10" y="4"/>
                    </a:lnTo>
                    <a:lnTo>
                      <a:pt x="0" y="8"/>
                    </a:lnTo>
                    <a:lnTo>
                      <a:pt x="0" y="8"/>
                    </a:lnTo>
                    <a:lnTo>
                      <a:pt x="0" y="2"/>
                    </a:lnTo>
                    <a:lnTo>
                      <a:pt x="0" y="2"/>
                    </a:lnTo>
                    <a:lnTo>
                      <a:pt x="10" y="0"/>
                    </a:lnTo>
                    <a:lnTo>
                      <a:pt x="14" y="0"/>
                    </a:lnTo>
                    <a:lnTo>
                      <a:pt x="20"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4" name="Freeform 315">
                <a:extLst>
                  <a:ext uri="{FF2B5EF4-FFF2-40B4-BE49-F238E27FC236}">
                    <a16:creationId xmlns:a16="http://schemas.microsoft.com/office/drawing/2014/main" id="{F285B0F0-1AE4-E8CF-BA51-235FAB6DDB42}"/>
                  </a:ext>
                </a:extLst>
              </p:cNvPr>
              <p:cNvSpPr>
                <a:spLocks/>
              </p:cNvSpPr>
              <p:nvPr/>
            </p:nvSpPr>
            <p:spPr bwMode="auto">
              <a:xfrm>
                <a:off x="2660" y="1469"/>
                <a:ext cx="14" cy="22"/>
              </a:xfrm>
              <a:custGeom>
                <a:avLst/>
                <a:gdLst>
                  <a:gd name="T0" fmla="*/ 14 w 14"/>
                  <a:gd name="T1" fmla="*/ 12 h 22"/>
                  <a:gd name="T2" fmla="*/ 14 w 14"/>
                  <a:gd name="T3" fmla="*/ 12 h 22"/>
                  <a:gd name="T4" fmla="*/ 8 w 14"/>
                  <a:gd name="T5" fmla="*/ 12 h 22"/>
                  <a:gd name="T6" fmla="*/ 6 w 14"/>
                  <a:gd name="T7" fmla="*/ 14 h 22"/>
                  <a:gd name="T8" fmla="*/ 4 w 14"/>
                  <a:gd name="T9" fmla="*/ 20 h 22"/>
                  <a:gd name="T10" fmla="*/ 4 w 14"/>
                  <a:gd name="T11" fmla="*/ 20 h 22"/>
                  <a:gd name="T12" fmla="*/ 4 w 14"/>
                  <a:gd name="T13" fmla="*/ 22 h 22"/>
                  <a:gd name="T14" fmla="*/ 2 w 14"/>
                  <a:gd name="T15" fmla="*/ 20 h 22"/>
                  <a:gd name="T16" fmla="*/ 0 w 14"/>
                  <a:gd name="T17" fmla="*/ 16 h 22"/>
                  <a:gd name="T18" fmla="*/ 0 w 14"/>
                  <a:gd name="T19" fmla="*/ 16 h 22"/>
                  <a:gd name="T20" fmla="*/ 2 w 14"/>
                  <a:gd name="T21" fmla="*/ 8 h 22"/>
                  <a:gd name="T22" fmla="*/ 4 w 14"/>
                  <a:gd name="T23" fmla="*/ 0 h 22"/>
                  <a:gd name="T24" fmla="*/ 4 w 14"/>
                  <a:gd name="T25" fmla="*/ 0 h 22"/>
                  <a:gd name="T26" fmla="*/ 6 w 14"/>
                  <a:gd name="T27" fmla="*/ 0 h 22"/>
                  <a:gd name="T28" fmla="*/ 6 w 14"/>
                  <a:gd name="T29" fmla="*/ 0 h 22"/>
                  <a:gd name="T30" fmla="*/ 8 w 14"/>
                  <a:gd name="T31" fmla="*/ 4 h 22"/>
                  <a:gd name="T32" fmla="*/ 10 w 14"/>
                  <a:gd name="T33" fmla="*/ 8 h 22"/>
                  <a:gd name="T34" fmla="*/ 14 w 14"/>
                  <a:gd name="T35" fmla="*/ 12 h 22"/>
                  <a:gd name="T36" fmla="*/ 14 w 14"/>
                  <a:gd name="T3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2">
                    <a:moveTo>
                      <a:pt x="14" y="12"/>
                    </a:moveTo>
                    <a:lnTo>
                      <a:pt x="14" y="12"/>
                    </a:lnTo>
                    <a:lnTo>
                      <a:pt x="8" y="12"/>
                    </a:lnTo>
                    <a:lnTo>
                      <a:pt x="6" y="14"/>
                    </a:lnTo>
                    <a:lnTo>
                      <a:pt x="4" y="20"/>
                    </a:lnTo>
                    <a:lnTo>
                      <a:pt x="4" y="20"/>
                    </a:lnTo>
                    <a:lnTo>
                      <a:pt x="4" y="22"/>
                    </a:lnTo>
                    <a:lnTo>
                      <a:pt x="2" y="20"/>
                    </a:lnTo>
                    <a:lnTo>
                      <a:pt x="0" y="16"/>
                    </a:lnTo>
                    <a:lnTo>
                      <a:pt x="0" y="16"/>
                    </a:lnTo>
                    <a:lnTo>
                      <a:pt x="2" y="8"/>
                    </a:lnTo>
                    <a:lnTo>
                      <a:pt x="4" y="0"/>
                    </a:lnTo>
                    <a:lnTo>
                      <a:pt x="4" y="0"/>
                    </a:lnTo>
                    <a:lnTo>
                      <a:pt x="6" y="0"/>
                    </a:lnTo>
                    <a:lnTo>
                      <a:pt x="6" y="0"/>
                    </a:lnTo>
                    <a:lnTo>
                      <a:pt x="8" y="4"/>
                    </a:lnTo>
                    <a:lnTo>
                      <a:pt x="10" y="8"/>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5" name="Freeform 316">
                <a:extLst>
                  <a:ext uri="{FF2B5EF4-FFF2-40B4-BE49-F238E27FC236}">
                    <a16:creationId xmlns:a16="http://schemas.microsoft.com/office/drawing/2014/main" id="{0374BC8E-88D1-EF6E-F80A-86E3EB8B2422}"/>
                  </a:ext>
                </a:extLst>
              </p:cNvPr>
              <p:cNvSpPr>
                <a:spLocks/>
              </p:cNvSpPr>
              <p:nvPr/>
            </p:nvSpPr>
            <p:spPr bwMode="auto">
              <a:xfrm>
                <a:off x="2706" y="1471"/>
                <a:ext cx="8" cy="18"/>
              </a:xfrm>
              <a:custGeom>
                <a:avLst/>
                <a:gdLst>
                  <a:gd name="T0" fmla="*/ 8 w 8"/>
                  <a:gd name="T1" fmla="*/ 2 h 18"/>
                  <a:gd name="T2" fmla="*/ 8 w 8"/>
                  <a:gd name="T3" fmla="*/ 2 h 18"/>
                  <a:gd name="T4" fmla="*/ 6 w 8"/>
                  <a:gd name="T5" fmla="*/ 6 h 18"/>
                  <a:gd name="T6" fmla="*/ 8 w 8"/>
                  <a:gd name="T7" fmla="*/ 10 h 18"/>
                  <a:gd name="T8" fmla="*/ 8 w 8"/>
                  <a:gd name="T9" fmla="*/ 14 h 18"/>
                  <a:gd name="T10" fmla="*/ 8 w 8"/>
                  <a:gd name="T11" fmla="*/ 18 h 18"/>
                  <a:gd name="T12" fmla="*/ 8 w 8"/>
                  <a:gd name="T13" fmla="*/ 18 h 18"/>
                  <a:gd name="T14" fmla="*/ 6 w 8"/>
                  <a:gd name="T15" fmla="*/ 14 h 18"/>
                  <a:gd name="T16" fmla="*/ 4 w 8"/>
                  <a:gd name="T17" fmla="*/ 12 h 18"/>
                  <a:gd name="T18" fmla="*/ 2 w 8"/>
                  <a:gd name="T19" fmla="*/ 8 h 18"/>
                  <a:gd name="T20" fmla="*/ 0 w 8"/>
                  <a:gd name="T21" fmla="*/ 2 h 18"/>
                  <a:gd name="T22" fmla="*/ 0 w 8"/>
                  <a:gd name="T23" fmla="*/ 2 h 18"/>
                  <a:gd name="T24" fmla="*/ 2 w 8"/>
                  <a:gd name="T25" fmla="*/ 2 h 18"/>
                  <a:gd name="T26" fmla="*/ 4 w 8"/>
                  <a:gd name="T27" fmla="*/ 0 h 18"/>
                  <a:gd name="T28" fmla="*/ 6 w 8"/>
                  <a:gd name="T29" fmla="*/ 0 h 18"/>
                  <a:gd name="T30" fmla="*/ 8 w 8"/>
                  <a:gd name="T31" fmla="*/ 2 h 18"/>
                  <a:gd name="T32" fmla="*/ 8 w 8"/>
                  <a:gd name="T3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8">
                    <a:moveTo>
                      <a:pt x="8" y="2"/>
                    </a:moveTo>
                    <a:lnTo>
                      <a:pt x="8" y="2"/>
                    </a:lnTo>
                    <a:lnTo>
                      <a:pt x="6" y="6"/>
                    </a:lnTo>
                    <a:lnTo>
                      <a:pt x="8" y="10"/>
                    </a:lnTo>
                    <a:lnTo>
                      <a:pt x="8" y="14"/>
                    </a:lnTo>
                    <a:lnTo>
                      <a:pt x="8" y="18"/>
                    </a:lnTo>
                    <a:lnTo>
                      <a:pt x="8" y="18"/>
                    </a:lnTo>
                    <a:lnTo>
                      <a:pt x="6" y="14"/>
                    </a:lnTo>
                    <a:lnTo>
                      <a:pt x="4" y="12"/>
                    </a:lnTo>
                    <a:lnTo>
                      <a:pt x="2" y="8"/>
                    </a:lnTo>
                    <a:lnTo>
                      <a:pt x="0" y="2"/>
                    </a:lnTo>
                    <a:lnTo>
                      <a:pt x="0" y="2"/>
                    </a:lnTo>
                    <a:lnTo>
                      <a:pt x="2" y="2"/>
                    </a:lnTo>
                    <a:lnTo>
                      <a:pt x="4"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6" name="Freeform 317">
                <a:extLst>
                  <a:ext uri="{FF2B5EF4-FFF2-40B4-BE49-F238E27FC236}">
                    <a16:creationId xmlns:a16="http://schemas.microsoft.com/office/drawing/2014/main" id="{3D6D4F56-F791-0F17-05FD-A4A1D2BC289E}"/>
                  </a:ext>
                </a:extLst>
              </p:cNvPr>
              <p:cNvSpPr>
                <a:spLocks/>
              </p:cNvSpPr>
              <p:nvPr/>
            </p:nvSpPr>
            <p:spPr bwMode="auto">
              <a:xfrm>
                <a:off x="2696" y="1473"/>
                <a:ext cx="8" cy="6"/>
              </a:xfrm>
              <a:custGeom>
                <a:avLst/>
                <a:gdLst>
                  <a:gd name="T0" fmla="*/ 8 w 8"/>
                  <a:gd name="T1" fmla="*/ 0 h 6"/>
                  <a:gd name="T2" fmla="*/ 8 w 8"/>
                  <a:gd name="T3" fmla="*/ 0 h 6"/>
                  <a:gd name="T4" fmla="*/ 6 w 8"/>
                  <a:gd name="T5" fmla="*/ 6 h 6"/>
                  <a:gd name="T6" fmla="*/ 4 w 8"/>
                  <a:gd name="T7" fmla="*/ 6 h 6"/>
                  <a:gd name="T8" fmla="*/ 0 w 8"/>
                  <a:gd name="T9" fmla="*/ 0 h 6"/>
                  <a:gd name="T10" fmla="*/ 0 w 8"/>
                  <a:gd name="T11" fmla="*/ 0 h 6"/>
                  <a:gd name="T12" fmla="*/ 8 w 8"/>
                  <a:gd name="T13" fmla="*/ 0 h 6"/>
                  <a:gd name="T14" fmla="*/ 8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8" y="0"/>
                    </a:moveTo>
                    <a:lnTo>
                      <a:pt x="8" y="0"/>
                    </a:lnTo>
                    <a:lnTo>
                      <a:pt x="6" y="6"/>
                    </a:lnTo>
                    <a:lnTo>
                      <a:pt x="4" y="6"/>
                    </a:lnTo>
                    <a:lnTo>
                      <a:pt x="0" y="0"/>
                    </a:lnTo>
                    <a:lnTo>
                      <a:pt x="0"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7" name="Freeform 318">
                <a:extLst>
                  <a:ext uri="{FF2B5EF4-FFF2-40B4-BE49-F238E27FC236}">
                    <a16:creationId xmlns:a16="http://schemas.microsoft.com/office/drawing/2014/main" id="{DE5BF095-D46C-F4CD-64B2-4745D60784B1}"/>
                  </a:ext>
                </a:extLst>
              </p:cNvPr>
              <p:cNvSpPr>
                <a:spLocks/>
              </p:cNvSpPr>
              <p:nvPr/>
            </p:nvSpPr>
            <p:spPr bwMode="auto">
              <a:xfrm>
                <a:off x="5478" y="2831"/>
                <a:ext cx="44" cy="26"/>
              </a:xfrm>
              <a:custGeom>
                <a:avLst/>
                <a:gdLst>
                  <a:gd name="T0" fmla="*/ 44 w 44"/>
                  <a:gd name="T1" fmla="*/ 10 h 26"/>
                  <a:gd name="T2" fmla="*/ 44 w 44"/>
                  <a:gd name="T3" fmla="*/ 10 h 26"/>
                  <a:gd name="T4" fmla="*/ 40 w 44"/>
                  <a:gd name="T5" fmla="*/ 10 h 26"/>
                  <a:gd name="T6" fmla="*/ 40 w 44"/>
                  <a:gd name="T7" fmla="*/ 10 h 26"/>
                  <a:gd name="T8" fmla="*/ 38 w 44"/>
                  <a:gd name="T9" fmla="*/ 14 h 26"/>
                  <a:gd name="T10" fmla="*/ 36 w 44"/>
                  <a:gd name="T11" fmla="*/ 16 h 26"/>
                  <a:gd name="T12" fmla="*/ 34 w 44"/>
                  <a:gd name="T13" fmla="*/ 16 h 26"/>
                  <a:gd name="T14" fmla="*/ 32 w 44"/>
                  <a:gd name="T15" fmla="*/ 16 h 26"/>
                  <a:gd name="T16" fmla="*/ 32 w 44"/>
                  <a:gd name="T17" fmla="*/ 16 h 26"/>
                  <a:gd name="T18" fmla="*/ 28 w 44"/>
                  <a:gd name="T19" fmla="*/ 14 h 26"/>
                  <a:gd name="T20" fmla="*/ 24 w 44"/>
                  <a:gd name="T21" fmla="*/ 14 h 26"/>
                  <a:gd name="T22" fmla="*/ 24 w 44"/>
                  <a:gd name="T23" fmla="*/ 14 h 26"/>
                  <a:gd name="T24" fmla="*/ 16 w 44"/>
                  <a:gd name="T25" fmla="*/ 24 h 26"/>
                  <a:gd name="T26" fmla="*/ 14 w 44"/>
                  <a:gd name="T27" fmla="*/ 26 h 26"/>
                  <a:gd name="T28" fmla="*/ 12 w 44"/>
                  <a:gd name="T29" fmla="*/ 26 h 26"/>
                  <a:gd name="T30" fmla="*/ 10 w 44"/>
                  <a:gd name="T31" fmla="*/ 24 h 26"/>
                  <a:gd name="T32" fmla="*/ 8 w 44"/>
                  <a:gd name="T33" fmla="*/ 20 h 26"/>
                  <a:gd name="T34" fmla="*/ 8 w 44"/>
                  <a:gd name="T35" fmla="*/ 20 h 26"/>
                  <a:gd name="T36" fmla="*/ 6 w 44"/>
                  <a:gd name="T37" fmla="*/ 18 h 26"/>
                  <a:gd name="T38" fmla="*/ 4 w 44"/>
                  <a:gd name="T39" fmla="*/ 20 h 26"/>
                  <a:gd name="T40" fmla="*/ 2 w 44"/>
                  <a:gd name="T41" fmla="*/ 20 h 26"/>
                  <a:gd name="T42" fmla="*/ 0 w 44"/>
                  <a:gd name="T43" fmla="*/ 14 h 26"/>
                  <a:gd name="T44" fmla="*/ 0 w 44"/>
                  <a:gd name="T45" fmla="*/ 14 h 26"/>
                  <a:gd name="T46" fmla="*/ 0 w 44"/>
                  <a:gd name="T47" fmla="*/ 10 h 26"/>
                  <a:gd name="T48" fmla="*/ 0 w 44"/>
                  <a:gd name="T49" fmla="*/ 10 h 26"/>
                  <a:gd name="T50" fmla="*/ 4 w 44"/>
                  <a:gd name="T51" fmla="*/ 4 h 26"/>
                  <a:gd name="T52" fmla="*/ 6 w 44"/>
                  <a:gd name="T53" fmla="*/ 0 h 26"/>
                  <a:gd name="T54" fmla="*/ 10 w 44"/>
                  <a:gd name="T55" fmla="*/ 0 h 26"/>
                  <a:gd name="T56" fmla="*/ 14 w 44"/>
                  <a:gd name="T57" fmla="*/ 4 h 26"/>
                  <a:gd name="T58" fmla="*/ 14 w 44"/>
                  <a:gd name="T59" fmla="*/ 4 h 26"/>
                  <a:gd name="T60" fmla="*/ 16 w 44"/>
                  <a:gd name="T61" fmla="*/ 6 h 26"/>
                  <a:gd name="T62" fmla="*/ 18 w 44"/>
                  <a:gd name="T63" fmla="*/ 6 h 26"/>
                  <a:gd name="T64" fmla="*/ 18 w 44"/>
                  <a:gd name="T65" fmla="*/ 6 h 26"/>
                  <a:gd name="T66" fmla="*/ 22 w 44"/>
                  <a:gd name="T67" fmla="*/ 2 h 26"/>
                  <a:gd name="T68" fmla="*/ 28 w 44"/>
                  <a:gd name="T69" fmla="*/ 2 h 26"/>
                  <a:gd name="T70" fmla="*/ 32 w 44"/>
                  <a:gd name="T71" fmla="*/ 2 h 26"/>
                  <a:gd name="T72" fmla="*/ 38 w 44"/>
                  <a:gd name="T73" fmla="*/ 0 h 26"/>
                  <a:gd name="T74" fmla="*/ 38 w 44"/>
                  <a:gd name="T75" fmla="*/ 0 h 26"/>
                  <a:gd name="T76" fmla="*/ 42 w 44"/>
                  <a:gd name="T77" fmla="*/ 2 h 26"/>
                  <a:gd name="T78" fmla="*/ 42 w 44"/>
                  <a:gd name="T79" fmla="*/ 4 h 26"/>
                  <a:gd name="T80" fmla="*/ 44 w 44"/>
                  <a:gd name="T81" fmla="*/ 10 h 26"/>
                  <a:gd name="T82" fmla="*/ 44 w 44"/>
                  <a:gd name="T8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 h="26">
                    <a:moveTo>
                      <a:pt x="44" y="10"/>
                    </a:moveTo>
                    <a:lnTo>
                      <a:pt x="44" y="10"/>
                    </a:lnTo>
                    <a:lnTo>
                      <a:pt x="40" y="10"/>
                    </a:lnTo>
                    <a:lnTo>
                      <a:pt x="40" y="10"/>
                    </a:lnTo>
                    <a:lnTo>
                      <a:pt x="38" y="14"/>
                    </a:lnTo>
                    <a:lnTo>
                      <a:pt x="36" y="16"/>
                    </a:lnTo>
                    <a:lnTo>
                      <a:pt x="34" y="16"/>
                    </a:lnTo>
                    <a:lnTo>
                      <a:pt x="32" y="16"/>
                    </a:lnTo>
                    <a:lnTo>
                      <a:pt x="32" y="16"/>
                    </a:lnTo>
                    <a:lnTo>
                      <a:pt x="28" y="14"/>
                    </a:lnTo>
                    <a:lnTo>
                      <a:pt x="24" y="14"/>
                    </a:lnTo>
                    <a:lnTo>
                      <a:pt x="24" y="14"/>
                    </a:lnTo>
                    <a:lnTo>
                      <a:pt x="16" y="24"/>
                    </a:lnTo>
                    <a:lnTo>
                      <a:pt x="14" y="26"/>
                    </a:lnTo>
                    <a:lnTo>
                      <a:pt x="12" y="26"/>
                    </a:lnTo>
                    <a:lnTo>
                      <a:pt x="10" y="24"/>
                    </a:lnTo>
                    <a:lnTo>
                      <a:pt x="8" y="20"/>
                    </a:lnTo>
                    <a:lnTo>
                      <a:pt x="8" y="20"/>
                    </a:lnTo>
                    <a:lnTo>
                      <a:pt x="6" y="18"/>
                    </a:lnTo>
                    <a:lnTo>
                      <a:pt x="4" y="20"/>
                    </a:lnTo>
                    <a:lnTo>
                      <a:pt x="2" y="20"/>
                    </a:lnTo>
                    <a:lnTo>
                      <a:pt x="0" y="14"/>
                    </a:lnTo>
                    <a:lnTo>
                      <a:pt x="0" y="14"/>
                    </a:lnTo>
                    <a:lnTo>
                      <a:pt x="0" y="10"/>
                    </a:lnTo>
                    <a:lnTo>
                      <a:pt x="0" y="10"/>
                    </a:lnTo>
                    <a:lnTo>
                      <a:pt x="4" y="4"/>
                    </a:lnTo>
                    <a:lnTo>
                      <a:pt x="6" y="0"/>
                    </a:lnTo>
                    <a:lnTo>
                      <a:pt x="10" y="0"/>
                    </a:lnTo>
                    <a:lnTo>
                      <a:pt x="14" y="4"/>
                    </a:lnTo>
                    <a:lnTo>
                      <a:pt x="14" y="4"/>
                    </a:lnTo>
                    <a:lnTo>
                      <a:pt x="16" y="6"/>
                    </a:lnTo>
                    <a:lnTo>
                      <a:pt x="18" y="6"/>
                    </a:lnTo>
                    <a:lnTo>
                      <a:pt x="18" y="6"/>
                    </a:lnTo>
                    <a:lnTo>
                      <a:pt x="22" y="2"/>
                    </a:lnTo>
                    <a:lnTo>
                      <a:pt x="28" y="2"/>
                    </a:lnTo>
                    <a:lnTo>
                      <a:pt x="32" y="2"/>
                    </a:lnTo>
                    <a:lnTo>
                      <a:pt x="38" y="0"/>
                    </a:lnTo>
                    <a:lnTo>
                      <a:pt x="38" y="0"/>
                    </a:lnTo>
                    <a:lnTo>
                      <a:pt x="42" y="2"/>
                    </a:lnTo>
                    <a:lnTo>
                      <a:pt x="42" y="4"/>
                    </a:lnTo>
                    <a:lnTo>
                      <a:pt x="44" y="10"/>
                    </a:ln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8" name="Freeform 319">
                <a:extLst>
                  <a:ext uri="{FF2B5EF4-FFF2-40B4-BE49-F238E27FC236}">
                    <a16:creationId xmlns:a16="http://schemas.microsoft.com/office/drawing/2014/main" id="{7374D5DD-E7FA-0BA0-16BB-AECD720B46BD}"/>
                  </a:ext>
                </a:extLst>
              </p:cNvPr>
              <p:cNvSpPr>
                <a:spLocks/>
              </p:cNvSpPr>
              <p:nvPr/>
            </p:nvSpPr>
            <p:spPr bwMode="auto">
              <a:xfrm>
                <a:off x="5462" y="2845"/>
                <a:ext cx="24" cy="22"/>
              </a:xfrm>
              <a:custGeom>
                <a:avLst/>
                <a:gdLst>
                  <a:gd name="T0" fmla="*/ 16 w 24"/>
                  <a:gd name="T1" fmla="*/ 0 h 22"/>
                  <a:gd name="T2" fmla="*/ 16 w 24"/>
                  <a:gd name="T3" fmla="*/ 0 h 22"/>
                  <a:gd name="T4" fmla="*/ 18 w 24"/>
                  <a:gd name="T5" fmla="*/ 2 h 22"/>
                  <a:gd name="T6" fmla="*/ 20 w 24"/>
                  <a:gd name="T7" fmla="*/ 2 h 22"/>
                  <a:gd name="T8" fmla="*/ 22 w 24"/>
                  <a:gd name="T9" fmla="*/ 2 h 22"/>
                  <a:gd name="T10" fmla="*/ 24 w 24"/>
                  <a:gd name="T11" fmla="*/ 6 h 22"/>
                  <a:gd name="T12" fmla="*/ 24 w 24"/>
                  <a:gd name="T13" fmla="*/ 6 h 22"/>
                  <a:gd name="T14" fmla="*/ 20 w 24"/>
                  <a:gd name="T15" fmla="*/ 14 h 22"/>
                  <a:gd name="T16" fmla="*/ 16 w 24"/>
                  <a:gd name="T17" fmla="*/ 18 h 22"/>
                  <a:gd name="T18" fmla="*/ 14 w 24"/>
                  <a:gd name="T19" fmla="*/ 18 h 22"/>
                  <a:gd name="T20" fmla="*/ 8 w 24"/>
                  <a:gd name="T21" fmla="*/ 14 h 22"/>
                  <a:gd name="T22" fmla="*/ 8 w 24"/>
                  <a:gd name="T23" fmla="*/ 14 h 22"/>
                  <a:gd name="T24" fmla="*/ 8 w 24"/>
                  <a:gd name="T25" fmla="*/ 14 h 22"/>
                  <a:gd name="T26" fmla="*/ 8 w 24"/>
                  <a:gd name="T27" fmla="*/ 14 h 22"/>
                  <a:gd name="T28" fmla="*/ 6 w 24"/>
                  <a:gd name="T29" fmla="*/ 18 h 22"/>
                  <a:gd name="T30" fmla="*/ 6 w 24"/>
                  <a:gd name="T31" fmla="*/ 18 h 22"/>
                  <a:gd name="T32" fmla="*/ 0 w 24"/>
                  <a:gd name="T33" fmla="*/ 22 h 22"/>
                  <a:gd name="T34" fmla="*/ 0 w 24"/>
                  <a:gd name="T35" fmla="*/ 22 h 22"/>
                  <a:gd name="T36" fmla="*/ 0 w 24"/>
                  <a:gd name="T37" fmla="*/ 18 h 22"/>
                  <a:gd name="T38" fmla="*/ 0 w 24"/>
                  <a:gd name="T39" fmla="*/ 18 h 22"/>
                  <a:gd name="T40" fmla="*/ 2 w 24"/>
                  <a:gd name="T41" fmla="*/ 10 h 22"/>
                  <a:gd name="T42" fmla="*/ 6 w 24"/>
                  <a:gd name="T43" fmla="*/ 4 h 22"/>
                  <a:gd name="T44" fmla="*/ 12 w 24"/>
                  <a:gd name="T45" fmla="*/ 2 h 22"/>
                  <a:gd name="T46" fmla="*/ 16 w 24"/>
                  <a:gd name="T47" fmla="*/ 0 h 22"/>
                  <a:gd name="T48" fmla="*/ 16 w 24"/>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2">
                    <a:moveTo>
                      <a:pt x="16" y="0"/>
                    </a:moveTo>
                    <a:lnTo>
                      <a:pt x="16" y="0"/>
                    </a:lnTo>
                    <a:lnTo>
                      <a:pt x="18" y="2"/>
                    </a:lnTo>
                    <a:lnTo>
                      <a:pt x="20" y="2"/>
                    </a:lnTo>
                    <a:lnTo>
                      <a:pt x="22" y="2"/>
                    </a:lnTo>
                    <a:lnTo>
                      <a:pt x="24" y="6"/>
                    </a:lnTo>
                    <a:lnTo>
                      <a:pt x="24" y="6"/>
                    </a:lnTo>
                    <a:lnTo>
                      <a:pt x="20" y="14"/>
                    </a:lnTo>
                    <a:lnTo>
                      <a:pt x="16" y="18"/>
                    </a:lnTo>
                    <a:lnTo>
                      <a:pt x="14" y="18"/>
                    </a:lnTo>
                    <a:lnTo>
                      <a:pt x="8" y="14"/>
                    </a:lnTo>
                    <a:lnTo>
                      <a:pt x="8" y="14"/>
                    </a:lnTo>
                    <a:lnTo>
                      <a:pt x="8" y="14"/>
                    </a:lnTo>
                    <a:lnTo>
                      <a:pt x="8" y="14"/>
                    </a:lnTo>
                    <a:lnTo>
                      <a:pt x="6" y="18"/>
                    </a:lnTo>
                    <a:lnTo>
                      <a:pt x="6" y="18"/>
                    </a:lnTo>
                    <a:lnTo>
                      <a:pt x="0" y="22"/>
                    </a:lnTo>
                    <a:lnTo>
                      <a:pt x="0" y="22"/>
                    </a:lnTo>
                    <a:lnTo>
                      <a:pt x="0" y="18"/>
                    </a:lnTo>
                    <a:lnTo>
                      <a:pt x="0" y="18"/>
                    </a:lnTo>
                    <a:lnTo>
                      <a:pt x="2" y="10"/>
                    </a:lnTo>
                    <a:lnTo>
                      <a:pt x="6" y="4"/>
                    </a:lnTo>
                    <a:lnTo>
                      <a:pt x="12" y="2"/>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9" name="Freeform 320">
                <a:extLst>
                  <a:ext uri="{FF2B5EF4-FFF2-40B4-BE49-F238E27FC236}">
                    <a16:creationId xmlns:a16="http://schemas.microsoft.com/office/drawing/2014/main" id="{B51C66CC-2562-8C85-C201-AF7CCE669907}"/>
                  </a:ext>
                </a:extLst>
              </p:cNvPr>
              <p:cNvSpPr>
                <a:spLocks/>
              </p:cNvSpPr>
              <p:nvPr/>
            </p:nvSpPr>
            <p:spPr bwMode="auto">
              <a:xfrm>
                <a:off x="5502" y="2841"/>
                <a:ext cx="18" cy="14"/>
              </a:xfrm>
              <a:custGeom>
                <a:avLst/>
                <a:gdLst>
                  <a:gd name="T0" fmla="*/ 0 w 18"/>
                  <a:gd name="T1" fmla="*/ 4 h 14"/>
                  <a:gd name="T2" fmla="*/ 0 w 18"/>
                  <a:gd name="T3" fmla="*/ 4 h 14"/>
                  <a:gd name="T4" fmla="*/ 2 w 18"/>
                  <a:gd name="T5" fmla="*/ 2 h 14"/>
                  <a:gd name="T6" fmla="*/ 4 w 18"/>
                  <a:gd name="T7" fmla="*/ 0 h 14"/>
                  <a:gd name="T8" fmla="*/ 8 w 18"/>
                  <a:gd name="T9" fmla="*/ 2 h 14"/>
                  <a:gd name="T10" fmla="*/ 12 w 18"/>
                  <a:gd name="T11" fmla="*/ 2 h 14"/>
                  <a:gd name="T12" fmla="*/ 14 w 18"/>
                  <a:gd name="T13" fmla="*/ 2 h 14"/>
                  <a:gd name="T14" fmla="*/ 16 w 18"/>
                  <a:gd name="T15" fmla="*/ 0 h 14"/>
                  <a:gd name="T16" fmla="*/ 16 w 18"/>
                  <a:gd name="T17" fmla="*/ 0 h 14"/>
                  <a:gd name="T18" fmla="*/ 18 w 18"/>
                  <a:gd name="T19" fmla="*/ 10 h 14"/>
                  <a:gd name="T20" fmla="*/ 16 w 18"/>
                  <a:gd name="T21" fmla="*/ 14 h 14"/>
                  <a:gd name="T22" fmla="*/ 14 w 18"/>
                  <a:gd name="T23" fmla="*/ 14 h 14"/>
                  <a:gd name="T24" fmla="*/ 14 w 18"/>
                  <a:gd name="T25" fmla="*/ 14 h 14"/>
                  <a:gd name="T26" fmla="*/ 10 w 18"/>
                  <a:gd name="T27" fmla="*/ 12 h 14"/>
                  <a:gd name="T28" fmla="*/ 6 w 18"/>
                  <a:gd name="T29" fmla="*/ 10 h 14"/>
                  <a:gd name="T30" fmla="*/ 4 w 18"/>
                  <a:gd name="T31" fmla="*/ 8 h 14"/>
                  <a:gd name="T32" fmla="*/ 0 w 18"/>
                  <a:gd name="T33" fmla="*/ 4 h 14"/>
                  <a:gd name="T34" fmla="*/ 0 w 18"/>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4">
                    <a:moveTo>
                      <a:pt x="0" y="4"/>
                    </a:moveTo>
                    <a:lnTo>
                      <a:pt x="0" y="4"/>
                    </a:lnTo>
                    <a:lnTo>
                      <a:pt x="2" y="2"/>
                    </a:lnTo>
                    <a:lnTo>
                      <a:pt x="4" y="0"/>
                    </a:lnTo>
                    <a:lnTo>
                      <a:pt x="8" y="2"/>
                    </a:lnTo>
                    <a:lnTo>
                      <a:pt x="12" y="2"/>
                    </a:lnTo>
                    <a:lnTo>
                      <a:pt x="14" y="2"/>
                    </a:lnTo>
                    <a:lnTo>
                      <a:pt x="16" y="0"/>
                    </a:lnTo>
                    <a:lnTo>
                      <a:pt x="16" y="0"/>
                    </a:lnTo>
                    <a:lnTo>
                      <a:pt x="18" y="10"/>
                    </a:lnTo>
                    <a:lnTo>
                      <a:pt x="16" y="14"/>
                    </a:lnTo>
                    <a:lnTo>
                      <a:pt x="14" y="14"/>
                    </a:lnTo>
                    <a:lnTo>
                      <a:pt x="14" y="14"/>
                    </a:lnTo>
                    <a:lnTo>
                      <a:pt x="10" y="12"/>
                    </a:lnTo>
                    <a:lnTo>
                      <a:pt x="6" y="10"/>
                    </a:lnTo>
                    <a:lnTo>
                      <a:pt x="4"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0" name="Freeform 321">
                <a:extLst>
                  <a:ext uri="{FF2B5EF4-FFF2-40B4-BE49-F238E27FC236}">
                    <a16:creationId xmlns:a16="http://schemas.microsoft.com/office/drawing/2014/main" id="{982D55D8-7C70-64AC-6ED2-21041627320B}"/>
                  </a:ext>
                </a:extLst>
              </p:cNvPr>
              <p:cNvSpPr>
                <a:spLocks/>
              </p:cNvSpPr>
              <p:nvPr/>
            </p:nvSpPr>
            <p:spPr bwMode="auto">
              <a:xfrm>
                <a:off x="2966" y="2839"/>
                <a:ext cx="44" cy="28"/>
              </a:xfrm>
              <a:custGeom>
                <a:avLst/>
                <a:gdLst>
                  <a:gd name="T0" fmla="*/ 34 w 44"/>
                  <a:gd name="T1" fmla="*/ 28 h 28"/>
                  <a:gd name="T2" fmla="*/ 34 w 44"/>
                  <a:gd name="T3" fmla="*/ 28 h 28"/>
                  <a:gd name="T4" fmla="*/ 32 w 44"/>
                  <a:gd name="T5" fmla="*/ 28 h 28"/>
                  <a:gd name="T6" fmla="*/ 32 w 44"/>
                  <a:gd name="T7" fmla="*/ 28 h 28"/>
                  <a:gd name="T8" fmla="*/ 26 w 44"/>
                  <a:gd name="T9" fmla="*/ 24 h 28"/>
                  <a:gd name="T10" fmla="*/ 20 w 44"/>
                  <a:gd name="T11" fmla="*/ 24 h 28"/>
                  <a:gd name="T12" fmla="*/ 16 w 44"/>
                  <a:gd name="T13" fmla="*/ 24 h 28"/>
                  <a:gd name="T14" fmla="*/ 10 w 44"/>
                  <a:gd name="T15" fmla="*/ 18 h 28"/>
                  <a:gd name="T16" fmla="*/ 10 w 44"/>
                  <a:gd name="T17" fmla="*/ 18 h 28"/>
                  <a:gd name="T18" fmla="*/ 8 w 44"/>
                  <a:gd name="T19" fmla="*/ 18 h 28"/>
                  <a:gd name="T20" fmla="*/ 8 w 44"/>
                  <a:gd name="T21" fmla="*/ 18 h 28"/>
                  <a:gd name="T22" fmla="*/ 4 w 44"/>
                  <a:gd name="T23" fmla="*/ 20 h 28"/>
                  <a:gd name="T24" fmla="*/ 4 w 44"/>
                  <a:gd name="T25" fmla="*/ 20 h 28"/>
                  <a:gd name="T26" fmla="*/ 2 w 44"/>
                  <a:gd name="T27" fmla="*/ 16 h 28"/>
                  <a:gd name="T28" fmla="*/ 2 w 44"/>
                  <a:gd name="T29" fmla="*/ 16 h 28"/>
                  <a:gd name="T30" fmla="*/ 0 w 44"/>
                  <a:gd name="T31" fmla="*/ 12 h 28"/>
                  <a:gd name="T32" fmla="*/ 0 w 44"/>
                  <a:gd name="T33" fmla="*/ 12 h 28"/>
                  <a:gd name="T34" fmla="*/ 2 w 44"/>
                  <a:gd name="T35" fmla="*/ 4 h 28"/>
                  <a:gd name="T36" fmla="*/ 2 w 44"/>
                  <a:gd name="T37" fmla="*/ 4 h 28"/>
                  <a:gd name="T38" fmla="*/ 4 w 44"/>
                  <a:gd name="T39" fmla="*/ 0 h 28"/>
                  <a:gd name="T40" fmla="*/ 4 w 44"/>
                  <a:gd name="T41" fmla="*/ 0 h 28"/>
                  <a:gd name="T42" fmla="*/ 4 w 44"/>
                  <a:gd name="T43" fmla="*/ 0 h 28"/>
                  <a:gd name="T44" fmla="*/ 6 w 44"/>
                  <a:gd name="T45" fmla="*/ 2 h 28"/>
                  <a:gd name="T46" fmla="*/ 6 w 44"/>
                  <a:gd name="T47" fmla="*/ 2 h 28"/>
                  <a:gd name="T48" fmla="*/ 8 w 44"/>
                  <a:gd name="T49" fmla="*/ 6 h 28"/>
                  <a:gd name="T50" fmla="*/ 8 w 44"/>
                  <a:gd name="T51" fmla="*/ 6 h 28"/>
                  <a:gd name="T52" fmla="*/ 10 w 44"/>
                  <a:gd name="T53" fmla="*/ 8 h 28"/>
                  <a:gd name="T54" fmla="*/ 12 w 44"/>
                  <a:gd name="T55" fmla="*/ 10 h 28"/>
                  <a:gd name="T56" fmla="*/ 12 w 44"/>
                  <a:gd name="T57" fmla="*/ 10 h 28"/>
                  <a:gd name="T58" fmla="*/ 14 w 44"/>
                  <a:gd name="T59" fmla="*/ 10 h 28"/>
                  <a:gd name="T60" fmla="*/ 14 w 44"/>
                  <a:gd name="T61" fmla="*/ 10 h 28"/>
                  <a:gd name="T62" fmla="*/ 22 w 44"/>
                  <a:gd name="T63" fmla="*/ 10 h 28"/>
                  <a:gd name="T64" fmla="*/ 26 w 44"/>
                  <a:gd name="T65" fmla="*/ 10 h 28"/>
                  <a:gd name="T66" fmla="*/ 30 w 44"/>
                  <a:gd name="T67" fmla="*/ 6 h 28"/>
                  <a:gd name="T68" fmla="*/ 30 w 44"/>
                  <a:gd name="T69" fmla="*/ 6 h 28"/>
                  <a:gd name="T70" fmla="*/ 34 w 44"/>
                  <a:gd name="T71" fmla="*/ 4 h 28"/>
                  <a:gd name="T72" fmla="*/ 34 w 44"/>
                  <a:gd name="T73" fmla="*/ 4 h 28"/>
                  <a:gd name="T74" fmla="*/ 38 w 44"/>
                  <a:gd name="T75" fmla="*/ 8 h 28"/>
                  <a:gd name="T76" fmla="*/ 40 w 44"/>
                  <a:gd name="T77" fmla="*/ 10 h 28"/>
                  <a:gd name="T78" fmla="*/ 42 w 44"/>
                  <a:gd name="T79" fmla="*/ 10 h 28"/>
                  <a:gd name="T80" fmla="*/ 42 w 44"/>
                  <a:gd name="T81" fmla="*/ 10 h 28"/>
                  <a:gd name="T82" fmla="*/ 44 w 44"/>
                  <a:gd name="T83" fmla="*/ 14 h 28"/>
                  <a:gd name="T84" fmla="*/ 44 w 44"/>
                  <a:gd name="T85" fmla="*/ 14 h 28"/>
                  <a:gd name="T86" fmla="*/ 40 w 44"/>
                  <a:gd name="T87" fmla="*/ 28 h 28"/>
                  <a:gd name="T88" fmla="*/ 40 w 44"/>
                  <a:gd name="T89" fmla="*/ 28 h 28"/>
                  <a:gd name="T90" fmla="*/ 38 w 44"/>
                  <a:gd name="T91" fmla="*/ 28 h 28"/>
                  <a:gd name="T92" fmla="*/ 34 w 44"/>
                  <a:gd name="T93" fmla="*/ 28 h 28"/>
                  <a:gd name="T94" fmla="*/ 34 w 44"/>
                  <a:gd name="T9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8">
                    <a:moveTo>
                      <a:pt x="34" y="28"/>
                    </a:moveTo>
                    <a:lnTo>
                      <a:pt x="34" y="28"/>
                    </a:lnTo>
                    <a:lnTo>
                      <a:pt x="32" y="28"/>
                    </a:lnTo>
                    <a:lnTo>
                      <a:pt x="32" y="28"/>
                    </a:lnTo>
                    <a:lnTo>
                      <a:pt x="26" y="24"/>
                    </a:lnTo>
                    <a:lnTo>
                      <a:pt x="20" y="24"/>
                    </a:lnTo>
                    <a:lnTo>
                      <a:pt x="16" y="24"/>
                    </a:lnTo>
                    <a:lnTo>
                      <a:pt x="10" y="18"/>
                    </a:lnTo>
                    <a:lnTo>
                      <a:pt x="10" y="18"/>
                    </a:lnTo>
                    <a:lnTo>
                      <a:pt x="8" y="18"/>
                    </a:lnTo>
                    <a:lnTo>
                      <a:pt x="8" y="18"/>
                    </a:lnTo>
                    <a:lnTo>
                      <a:pt x="4" y="20"/>
                    </a:lnTo>
                    <a:lnTo>
                      <a:pt x="4" y="20"/>
                    </a:lnTo>
                    <a:lnTo>
                      <a:pt x="2" y="16"/>
                    </a:lnTo>
                    <a:lnTo>
                      <a:pt x="2" y="16"/>
                    </a:lnTo>
                    <a:lnTo>
                      <a:pt x="0" y="12"/>
                    </a:lnTo>
                    <a:lnTo>
                      <a:pt x="0" y="12"/>
                    </a:lnTo>
                    <a:lnTo>
                      <a:pt x="2" y="4"/>
                    </a:lnTo>
                    <a:lnTo>
                      <a:pt x="2" y="4"/>
                    </a:lnTo>
                    <a:lnTo>
                      <a:pt x="4" y="0"/>
                    </a:lnTo>
                    <a:lnTo>
                      <a:pt x="4" y="0"/>
                    </a:lnTo>
                    <a:lnTo>
                      <a:pt x="4" y="0"/>
                    </a:lnTo>
                    <a:lnTo>
                      <a:pt x="6" y="2"/>
                    </a:lnTo>
                    <a:lnTo>
                      <a:pt x="6" y="2"/>
                    </a:lnTo>
                    <a:lnTo>
                      <a:pt x="8" y="6"/>
                    </a:lnTo>
                    <a:lnTo>
                      <a:pt x="8" y="6"/>
                    </a:lnTo>
                    <a:lnTo>
                      <a:pt x="10" y="8"/>
                    </a:lnTo>
                    <a:lnTo>
                      <a:pt x="12" y="10"/>
                    </a:lnTo>
                    <a:lnTo>
                      <a:pt x="12" y="10"/>
                    </a:lnTo>
                    <a:lnTo>
                      <a:pt x="14" y="10"/>
                    </a:lnTo>
                    <a:lnTo>
                      <a:pt x="14" y="10"/>
                    </a:lnTo>
                    <a:lnTo>
                      <a:pt x="22" y="10"/>
                    </a:lnTo>
                    <a:lnTo>
                      <a:pt x="26" y="10"/>
                    </a:lnTo>
                    <a:lnTo>
                      <a:pt x="30" y="6"/>
                    </a:lnTo>
                    <a:lnTo>
                      <a:pt x="30" y="6"/>
                    </a:lnTo>
                    <a:lnTo>
                      <a:pt x="34" y="4"/>
                    </a:lnTo>
                    <a:lnTo>
                      <a:pt x="34" y="4"/>
                    </a:lnTo>
                    <a:lnTo>
                      <a:pt x="38" y="8"/>
                    </a:lnTo>
                    <a:lnTo>
                      <a:pt x="40" y="10"/>
                    </a:lnTo>
                    <a:lnTo>
                      <a:pt x="42" y="10"/>
                    </a:lnTo>
                    <a:lnTo>
                      <a:pt x="42" y="10"/>
                    </a:lnTo>
                    <a:lnTo>
                      <a:pt x="44" y="14"/>
                    </a:lnTo>
                    <a:lnTo>
                      <a:pt x="44" y="14"/>
                    </a:lnTo>
                    <a:lnTo>
                      <a:pt x="40" y="28"/>
                    </a:lnTo>
                    <a:lnTo>
                      <a:pt x="40" y="28"/>
                    </a:lnTo>
                    <a:lnTo>
                      <a:pt x="38" y="28"/>
                    </a:lnTo>
                    <a:lnTo>
                      <a:pt x="34" y="28"/>
                    </a:ln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1" name="Freeform 322">
                <a:extLst>
                  <a:ext uri="{FF2B5EF4-FFF2-40B4-BE49-F238E27FC236}">
                    <a16:creationId xmlns:a16="http://schemas.microsoft.com/office/drawing/2014/main" id="{BD3E6DAF-F078-7DD6-8ED7-ED62A987A5E6}"/>
                  </a:ext>
                </a:extLst>
              </p:cNvPr>
              <p:cNvSpPr>
                <a:spLocks/>
              </p:cNvSpPr>
              <p:nvPr/>
            </p:nvSpPr>
            <p:spPr bwMode="auto">
              <a:xfrm>
                <a:off x="3040" y="2835"/>
                <a:ext cx="20" cy="30"/>
              </a:xfrm>
              <a:custGeom>
                <a:avLst/>
                <a:gdLst>
                  <a:gd name="T0" fmla="*/ 20 w 20"/>
                  <a:gd name="T1" fmla="*/ 16 h 30"/>
                  <a:gd name="T2" fmla="*/ 20 w 20"/>
                  <a:gd name="T3" fmla="*/ 16 h 30"/>
                  <a:gd name="T4" fmla="*/ 12 w 20"/>
                  <a:gd name="T5" fmla="*/ 30 h 30"/>
                  <a:gd name="T6" fmla="*/ 12 w 20"/>
                  <a:gd name="T7" fmla="*/ 30 h 30"/>
                  <a:gd name="T8" fmla="*/ 8 w 20"/>
                  <a:gd name="T9" fmla="*/ 24 h 30"/>
                  <a:gd name="T10" fmla="*/ 2 w 20"/>
                  <a:gd name="T11" fmla="*/ 20 h 30"/>
                  <a:gd name="T12" fmla="*/ 2 w 20"/>
                  <a:gd name="T13" fmla="*/ 20 h 30"/>
                  <a:gd name="T14" fmla="*/ 0 w 20"/>
                  <a:gd name="T15" fmla="*/ 16 h 30"/>
                  <a:gd name="T16" fmla="*/ 0 w 20"/>
                  <a:gd name="T17" fmla="*/ 8 h 30"/>
                  <a:gd name="T18" fmla="*/ 0 w 20"/>
                  <a:gd name="T19" fmla="*/ 8 h 30"/>
                  <a:gd name="T20" fmla="*/ 0 w 20"/>
                  <a:gd name="T21" fmla="*/ 4 h 30"/>
                  <a:gd name="T22" fmla="*/ 4 w 20"/>
                  <a:gd name="T23" fmla="*/ 4 h 30"/>
                  <a:gd name="T24" fmla="*/ 4 w 20"/>
                  <a:gd name="T25" fmla="*/ 4 h 30"/>
                  <a:gd name="T26" fmla="*/ 8 w 20"/>
                  <a:gd name="T27" fmla="*/ 6 h 30"/>
                  <a:gd name="T28" fmla="*/ 10 w 20"/>
                  <a:gd name="T29" fmla="*/ 6 h 30"/>
                  <a:gd name="T30" fmla="*/ 14 w 20"/>
                  <a:gd name="T31" fmla="*/ 2 h 30"/>
                  <a:gd name="T32" fmla="*/ 14 w 20"/>
                  <a:gd name="T33" fmla="*/ 2 h 30"/>
                  <a:gd name="T34" fmla="*/ 14 w 20"/>
                  <a:gd name="T35" fmla="*/ 0 h 30"/>
                  <a:gd name="T36" fmla="*/ 16 w 20"/>
                  <a:gd name="T37" fmla="*/ 0 h 30"/>
                  <a:gd name="T38" fmla="*/ 20 w 20"/>
                  <a:gd name="T39" fmla="*/ 6 h 30"/>
                  <a:gd name="T40" fmla="*/ 20 w 20"/>
                  <a:gd name="T41" fmla="*/ 6 h 30"/>
                  <a:gd name="T42" fmla="*/ 20 w 20"/>
                  <a:gd name="T43" fmla="*/ 6 h 30"/>
                  <a:gd name="T44" fmla="*/ 20 w 20"/>
                  <a:gd name="T45" fmla="*/ 12 h 30"/>
                  <a:gd name="T46" fmla="*/ 20 w 20"/>
                  <a:gd name="T47" fmla="*/ 16 h 30"/>
                  <a:gd name="T48" fmla="*/ 20 w 20"/>
                  <a:gd name="T4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30">
                    <a:moveTo>
                      <a:pt x="20" y="16"/>
                    </a:moveTo>
                    <a:lnTo>
                      <a:pt x="20" y="16"/>
                    </a:lnTo>
                    <a:lnTo>
                      <a:pt x="12" y="30"/>
                    </a:lnTo>
                    <a:lnTo>
                      <a:pt x="12" y="30"/>
                    </a:lnTo>
                    <a:lnTo>
                      <a:pt x="8" y="24"/>
                    </a:lnTo>
                    <a:lnTo>
                      <a:pt x="2" y="20"/>
                    </a:lnTo>
                    <a:lnTo>
                      <a:pt x="2" y="20"/>
                    </a:lnTo>
                    <a:lnTo>
                      <a:pt x="0" y="16"/>
                    </a:lnTo>
                    <a:lnTo>
                      <a:pt x="0" y="8"/>
                    </a:lnTo>
                    <a:lnTo>
                      <a:pt x="0" y="8"/>
                    </a:lnTo>
                    <a:lnTo>
                      <a:pt x="0" y="4"/>
                    </a:lnTo>
                    <a:lnTo>
                      <a:pt x="4" y="4"/>
                    </a:lnTo>
                    <a:lnTo>
                      <a:pt x="4" y="4"/>
                    </a:lnTo>
                    <a:lnTo>
                      <a:pt x="8" y="6"/>
                    </a:lnTo>
                    <a:lnTo>
                      <a:pt x="10" y="6"/>
                    </a:lnTo>
                    <a:lnTo>
                      <a:pt x="14" y="2"/>
                    </a:lnTo>
                    <a:lnTo>
                      <a:pt x="14" y="2"/>
                    </a:lnTo>
                    <a:lnTo>
                      <a:pt x="14" y="0"/>
                    </a:lnTo>
                    <a:lnTo>
                      <a:pt x="16" y="0"/>
                    </a:lnTo>
                    <a:lnTo>
                      <a:pt x="20" y="6"/>
                    </a:lnTo>
                    <a:lnTo>
                      <a:pt x="20" y="6"/>
                    </a:lnTo>
                    <a:lnTo>
                      <a:pt x="20" y="6"/>
                    </a:lnTo>
                    <a:lnTo>
                      <a:pt x="20" y="12"/>
                    </a:lnTo>
                    <a:lnTo>
                      <a:pt x="20" y="16"/>
                    </a:ln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2" name="Freeform 323">
                <a:extLst>
                  <a:ext uri="{FF2B5EF4-FFF2-40B4-BE49-F238E27FC236}">
                    <a16:creationId xmlns:a16="http://schemas.microsoft.com/office/drawing/2014/main" id="{D33B5837-3447-9DA0-1625-47CBCA46CC5E}"/>
                  </a:ext>
                </a:extLst>
              </p:cNvPr>
              <p:cNvSpPr>
                <a:spLocks/>
              </p:cNvSpPr>
              <p:nvPr/>
            </p:nvSpPr>
            <p:spPr bwMode="auto">
              <a:xfrm>
                <a:off x="3016" y="2835"/>
                <a:ext cx="26" cy="22"/>
              </a:xfrm>
              <a:custGeom>
                <a:avLst/>
                <a:gdLst>
                  <a:gd name="T0" fmla="*/ 24 w 26"/>
                  <a:gd name="T1" fmla="*/ 10 h 22"/>
                  <a:gd name="T2" fmla="*/ 24 w 26"/>
                  <a:gd name="T3" fmla="*/ 10 h 22"/>
                  <a:gd name="T4" fmla="*/ 26 w 26"/>
                  <a:gd name="T5" fmla="*/ 14 h 22"/>
                  <a:gd name="T6" fmla="*/ 26 w 26"/>
                  <a:gd name="T7" fmla="*/ 20 h 22"/>
                  <a:gd name="T8" fmla="*/ 26 w 26"/>
                  <a:gd name="T9" fmla="*/ 20 h 22"/>
                  <a:gd name="T10" fmla="*/ 20 w 26"/>
                  <a:gd name="T11" fmla="*/ 22 h 22"/>
                  <a:gd name="T12" fmla="*/ 14 w 26"/>
                  <a:gd name="T13" fmla="*/ 20 h 22"/>
                  <a:gd name="T14" fmla="*/ 6 w 26"/>
                  <a:gd name="T15" fmla="*/ 16 h 22"/>
                  <a:gd name="T16" fmla="*/ 0 w 26"/>
                  <a:gd name="T17" fmla="*/ 10 h 22"/>
                  <a:gd name="T18" fmla="*/ 0 w 26"/>
                  <a:gd name="T19" fmla="*/ 10 h 22"/>
                  <a:gd name="T20" fmla="*/ 0 w 26"/>
                  <a:gd name="T21" fmla="*/ 4 h 22"/>
                  <a:gd name="T22" fmla="*/ 0 w 26"/>
                  <a:gd name="T23" fmla="*/ 4 h 22"/>
                  <a:gd name="T24" fmla="*/ 4 w 26"/>
                  <a:gd name="T25" fmla="*/ 0 h 22"/>
                  <a:gd name="T26" fmla="*/ 6 w 26"/>
                  <a:gd name="T27" fmla="*/ 0 h 22"/>
                  <a:gd name="T28" fmla="*/ 8 w 26"/>
                  <a:gd name="T29" fmla="*/ 0 h 22"/>
                  <a:gd name="T30" fmla="*/ 8 w 26"/>
                  <a:gd name="T31" fmla="*/ 0 h 22"/>
                  <a:gd name="T32" fmla="*/ 12 w 26"/>
                  <a:gd name="T33" fmla="*/ 4 h 22"/>
                  <a:gd name="T34" fmla="*/ 16 w 26"/>
                  <a:gd name="T35" fmla="*/ 6 h 22"/>
                  <a:gd name="T36" fmla="*/ 24 w 26"/>
                  <a:gd name="T37" fmla="*/ 10 h 22"/>
                  <a:gd name="T38" fmla="*/ 24 w 26"/>
                  <a:gd name="T3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2">
                    <a:moveTo>
                      <a:pt x="24" y="10"/>
                    </a:moveTo>
                    <a:lnTo>
                      <a:pt x="24" y="10"/>
                    </a:lnTo>
                    <a:lnTo>
                      <a:pt x="26" y="14"/>
                    </a:lnTo>
                    <a:lnTo>
                      <a:pt x="26" y="20"/>
                    </a:lnTo>
                    <a:lnTo>
                      <a:pt x="26" y="20"/>
                    </a:lnTo>
                    <a:lnTo>
                      <a:pt x="20" y="22"/>
                    </a:lnTo>
                    <a:lnTo>
                      <a:pt x="14" y="20"/>
                    </a:lnTo>
                    <a:lnTo>
                      <a:pt x="6" y="16"/>
                    </a:lnTo>
                    <a:lnTo>
                      <a:pt x="0" y="10"/>
                    </a:lnTo>
                    <a:lnTo>
                      <a:pt x="0" y="10"/>
                    </a:lnTo>
                    <a:lnTo>
                      <a:pt x="0" y="4"/>
                    </a:lnTo>
                    <a:lnTo>
                      <a:pt x="0" y="4"/>
                    </a:lnTo>
                    <a:lnTo>
                      <a:pt x="4" y="0"/>
                    </a:lnTo>
                    <a:lnTo>
                      <a:pt x="6" y="0"/>
                    </a:lnTo>
                    <a:lnTo>
                      <a:pt x="8" y="0"/>
                    </a:lnTo>
                    <a:lnTo>
                      <a:pt x="8" y="0"/>
                    </a:lnTo>
                    <a:lnTo>
                      <a:pt x="12" y="4"/>
                    </a:lnTo>
                    <a:lnTo>
                      <a:pt x="16" y="6"/>
                    </a:lnTo>
                    <a:lnTo>
                      <a:pt x="24" y="10"/>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3" name="Freeform 324">
                <a:extLst>
                  <a:ext uri="{FF2B5EF4-FFF2-40B4-BE49-F238E27FC236}">
                    <a16:creationId xmlns:a16="http://schemas.microsoft.com/office/drawing/2014/main" id="{80F95D6F-E9C9-7FBB-0312-1E1DB4FFA027}"/>
                  </a:ext>
                </a:extLst>
              </p:cNvPr>
              <p:cNvSpPr>
                <a:spLocks/>
              </p:cNvSpPr>
              <p:nvPr/>
            </p:nvSpPr>
            <p:spPr bwMode="auto">
              <a:xfrm>
                <a:off x="3010" y="2835"/>
                <a:ext cx="6" cy="14"/>
              </a:xfrm>
              <a:custGeom>
                <a:avLst/>
                <a:gdLst>
                  <a:gd name="T0" fmla="*/ 6 w 6"/>
                  <a:gd name="T1" fmla="*/ 6 h 14"/>
                  <a:gd name="T2" fmla="*/ 6 w 6"/>
                  <a:gd name="T3" fmla="*/ 6 h 14"/>
                  <a:gd name="T4" fmla="*/ 6 w 6"/>
                  <a:gd name="T5" fmla="*/ 10 h 14"/>
                  <a:gd name="T6" fmla="*/ 6 w 6"/>
                  <a:gd name="T7" fmla="*/ 10 h 14"/>
                  <a:gd name="T8" fmla="*/ 4 w 6"/>
                  <a:gd name="T9" fmla="*/ 10 h 14"/>
                  <a:gd name="T10" fmla="*/ 2 w 6"/>
                  <a:gd name="T11" fmla="*/ 14 h 14"/>
                  <a:gd name="T12" fmla="*/ 2 w 6"/>
                  <a:gd name="T13" fmla="*/ 14 h 14"/>
                  <a:gd name="T14" fmla="*/ 0 w 6"/>
                  <a:gd name="T15" fmla="*/ 14 h 14"/>
                  <a:gd name="T16" fmla="*/ 0 w 6"/>
                  <a:gd name="T17" fmla="*/ 12 h 14"/>
                  <a:gd name="T18" fmla="*/ 0 w 6"/>
                  <a:gd name="T19" fmla="*/ 6 h 14"/>
                  <a:gd name="T20" fmla="*/ 0 w 6"/>
                  <a:gd name="T21" fmla="*/ 6 h 14"/>
                  <a:gd name="T22" fmla="*/ 2 w 6"/>
                  <a:gd name="T23" fmla="*/ 2 h 14"/>
                  <a:gd name="T24" fmla="*/ 4 w 6"/>
                  <a:gd name="T25" fmla="*/ 0 h 14"/>
                  <a:gd name="T26" fmla="*/ 6 w 6"/>
                  <a:gd name="T27" fmla="*/ 6 h 14"/>
                  <a:gd name="T28" fmla="*/ 6 w 6"/>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6" y="6"/>
                    </a:moveTo>
                    <a:lnTo>
                      <a:pt x="6" y="6"/>
                    </a:lnTo>
                    <a:lnTo>
                      <a:pt x="6" y="10"/>
                    </a:lnTo>
                    <a:lnTo>
                      <a:pt x="6" y="10"/>
                    </a:lnTo>
                    <a:lnTo>
                      <a:pt x="4" y="10"/>
                    </a:lnTo>
                    <a:lnTo>
                      <a:pt x="2" y="14"/>
                    </a:lnTo>
                    <a:lnTo>
                      <a:pt x="2" y="14"/>
                    </a:lnTo>
                    <a:lnTo>
                      <a:pt x="0" y="14"/>
                    </a:lnTo>
                    <a:lnTo>
                      <a:pt x="0" y="12"/>
                    </a:lnTo>
                    <a:lnTo>
                      <a:pt x="0" y="6"/>
                    </a:lnTo>
                    <a:lnTo>
                      <a:pt x="0" y="6"/>
                    </a:lnTo>
                    <a:lnTo>
                      <a:pt x="2" y="2"/>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4" name="Freeform 325">
                <a:extLst>
                  <a:ext uri="{FF2B5EF4-FFF2-40B4-BE49-F238E27FC236}">
                    <a16:creationId xmlns:a16="http://schemas.microsoft.com/office/drawing/2014/main" id="{C1EB4DE9-1426-5E3B-D9A7-C475E70EC5C3}"/>
                  </a:ext>
                </a:extLst>
              </p:cNvPr>
              <p:cNvSpPr>
                <a:spLocks/>
              </p:cNvSpPr>
              <p:nvPr/>
            </p:nvSpPr>
            <p:spPr bwMode="auto">
              <a:xfrm>
                <a:off x="3008" y="2841"/>
                <a:ext cx="4" cy="12"/>
              </a:xfrm>
              <a:custGeom>
                <a:avLst/>
                <a:gdLst>
                  <a:gd name="T0" fmla="*/ 2 w 4"/>
                  <a:gd name="T1" fmla="*/ 0 h 12"/>
                  <a:gd name="T2" fmla="*/ 2 w 4"/>
                  <a:gd name="T3" fmla="*/ 0 h 12"/>
                  <a:gd name="T4" fmla="*/ 2 w 4"/>
                  <a:gd name="T5" fmla="*/ 4 h 12"/>
                  <a:gd name="T6" fmla="*/ 4 w 4"/>
                  <a:gd name="T7" fmla="*/ 8 h 12"/>
                  <a:gd name="T8" fmla="*/ 4 w 4"/>
                  <a:gd name="T9" fmla="*/ 8 h 12"/>
                  <a:gd name="T10" fmla="*/ 4 w 4"/>
                  <a:gd name="T11" fmla="*/ 10 h 12"/>
                  <a:gd name="T12" fmla="*/ 2 w 4"/>
                  <a:gd name="T13" fmla="*/ 12 h 12"/>
                  <a:gd name="T14" fmla="*/ 2 w 4"/>
                  <a:gd name="T15" fmla="*/ 12 h 12"/>
                  <a:gd name="T16" fmla="*/ 2 w 4"/>
                  <a:gd name="T17" fmla="*/ 10 h 12"/>
                  <a:gd name="T18" fmla="*/ 2 w 4"/>
                  <a:gd name="T19" fmla="*/ 10 h 12"/>
                  <a:gd name="T20" fmla="*/ 0 w 4"/>
                  <a:gd name="T21" fmla="*/ 6 h 12"/>
                  <a:gd name="T22" fmla="*/ 0 w 4"/>
                  <a:gd name="T23" fmla="*/ 0 h 12"/>
                  <a:gd name="T24" fmla="*/ 0 w 4"/>
                  <a:gd name="T25" fmla="*/ 0 h 12"/>
                  <a:gd name="T26" fmla="*/ 2 w 4"/>
                  <a:gd name="T27" fmla="*/ 0 h 12"/>
                  <a:gd name="T28" fmla="*/ 2 w 4"/>
                  <a:gd name="T29" fmla="*/ 0 h 12"/>
                  <a:gd name="T30" fmla="*/ 2 w 4"/>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2">
                    <a:moveTo>
                      <a:pt x="2" y="0"/>
                    </a:moveTo>
                    <a:lnTo>
                      <a:pt x="2" y="0"/>
                    </a:lnTo>
                    <a:lnTo>
                      <a:pt x="2" y="4"/>
                    </a:lnTo>
                    <a:lnTo>
                      <a:pt x="4" y="8"/>
                    </a:lnTo>
                    <a:lnTo>
                      <a:pt x="4" y="8"/>
                    </a:lnTo>
                    <a:lnTo>
                      <a:pt x="4" y="10"/>
                    </a:lnTo>
                    <a:lnTo>
                      <a:pt x="2" y="12"/>
                    </a:lnTo>
                    <a:lnTo>
                      <a:pt x="2" y="12"/>
                    </a:lnTo>
                    <a:lnTo>
                      <a:pt x="2" y="10"/>
                    </a:lnTo>
                    <a:lnTo>
                      <a:pt x="2" y="10"/>
                    </a:lnTo>
                    <a:lnTo>
                      <a:pt x="0" y="6"/>
                    </a:lnTo>
                    <a:lnTo>
                      <a:pt x="0" y="0"/>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5" name="Freeform 326">
                <a:extLst>
                  <a:ext uri="{FF2B5EF4-FFF2-40B4-BE49-F238E27FC236}">
                    <a16:creationId xmlns:a16="http://schemas.microsoft.com/office/drawing/2014/main" id="{7621EED8-9AEA-92CC-25ED-AB50089747A5}"/>
                  </a:ext>
                </a:extLst>
              </p:cNvPr>
              <p:cNvSpPr>
                <a:spLocks/>
              </p:cNvSpPr>
              <p:nvPr/>
            </p:nvSpPr>
            <p:spPr bwMode="auto">
              <a:xfrm>
                <a:off x="1670" y="2765"/>
                <a:ext cx="44" cy="64"/>
              </a:xfrm>
              <a:custGeom>
                <a:avLst/>
                <a:gdLst>
                  <a:gd name="T0" fmla="*/ 40 w 44"/>
                  <a:gd name="T1" fmla="*/ 42 h 64"/>
                  <a:gd name="T2" fmla="*/ 40 w 44"/>
                  <a:gd name="T3" fmla="*/ 42 h 64"/>
                  <a:gd name="T4" fmla="*/ 34 w 44"/>
                  <a:gd name="T5" fmla="*/ 54 h 64"/>
                  <a:gd name="T6" fmla="*/ 28 w 44"/>
                  <a:gd name="T7" fmla="*/ 62 h 64"/>
                  <a:gd name="T8" fmla="*/ 26 w 44"/>
                  <a:gd name="T9" fmla="*/ 60 h 64"/>
                  <a:gd name="T10" fmla="*/ 22 w 44"/>
                  <a:gd name="T11" fmla="*/ 58 h 64"/>
                  <a:gd name="T12" fmla="*/ 18 w 44"/>
                  <a:gd name="T13" fmla="*/ 58 h 64"/>
                  <a:gd name="T14" fmla="*/ 16 w 44"/>
                  <a:gd name="T15" fmla="*/ 62 h 64"/>
                  <a:gd name="T16" fmla="*/ 14 w 44"/>
                  <a:gd name="T17" fmla="*/ 62 h 64"/>
                  <a:gd name="T18" fmla="*/ 12 w 44"/>
                  <a:gd name="T19" fmla="*/ 64 h 64"/>
                  <a:gd name="T20" fmla="*/ 8 w 44"/>
                  <a:gd name="T21" fmla="*/ 62 h 64"/>
                  <a:gd name="T22" fmla="*/ 0 w 44"/>
                  <a:gd name="T23" fmla="*/ 40 h 64"/>
                  <a:gd name="T24" fmla="*/ 0 w 44"/>
                  <a:gd name="T25" fmla="*/ 34 h 64"/>
                  <a:gd name="T26" fmla="*/ 2 w 44"/>
                  <a:gd name="T27" fmla="*/ 30 h 64"/>
                  <a:gd name="T28" fmla="*/ 6 w 44"/>
                  <a:gd name="T29" fmla="*/ 34 h 64"/>
                  <a:gd name="T30" fmla="*/ 8 w 44"/>
                  <a:gd name="T31" fmla="*/ 38 h 64"/>
                  <a:gd name="T32" fmla="*/ 2 w 44"/>
                  <a:gd name="T33" fmla="*/ 26 h 64"/>
                  <a:gd name="T34" fmla="*/ 2 w 44"/>
                  <a:gd name="T35" fmla="*/ 20 h 64"/>
                  <a:gd name="T36" fmla="*/ 4 w 44"/>
                  <a:gd name="T37" fmla="*/ 16 h 64"/>
                  <a:gd name="T38" fmla="*/ 8 w 44"/>
                  <a:gd name="T39" fmla="*/ 20 h 64"/>
                  <a:gd name="T40" fmla="*/ 10 w 44"/>
                  <a:gd name="T41" fmla="*/ 20 h 64"/>
                  <a:gd name="T42" fmla="*/ 12 w 44"/>
                  <a:gd name="T43" fmla="*/ 20 h 64"/>
                  <a:gd name="T44" fmla="*/ 18 w 44"/>
                  <a:gd name="T45" fmla="*/ 28 h 64"/>
                  <a:gd name="T46" fmla="*/ 20 w 44"/>
                  <a:gd name="T47" fmla="*/ 28 h 64"/>
                  <a:gd name="T48" fmla="*/ 20 w 44"/>
                  <a:gd name="T49" fmla="*/ 18 h 64"/>
                  <a:gd name="T50" fmla="*/ 22 w 44"/>
                  <a:gd name="T51" fmla="*/ 8 h 64"/>
                  <a:gd name="T52" fmla="*/ 26 w 44"/>
                  <a:gd name="T53" fmla="*/ 0 h 64"/>
                  <a:gd name="T54" fmla="*/ 28 w 44"/>
                  <a:gd name="T55" fmla="*/ 0 h 64"/>
                  <a:gd name="T56" fmla="*/ 34 w 44"/>
                  <a:gd name="T57" fmla="*/ 6 h 64"/>
                  <a:gd name="T58" fmla="*/ 42 w 44"/>
                  <a:gd name="T59" fmla="*/ 22 h 64"/>
                  <a:gd name="T60" fmla="*/ 44 w 44"/>
                  <a:gd name="T61" fmla="*/ 28 h 64"/>
                  <a:gd name="T62" fmla="*/ 40 w 44"/>
                  <a:gd name="T63"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64">
                    <a:moveTo>
                      <a:pt x="40" y="42"/>
                    </a:moveTo>
                    <a:lnTo>
                      <a:pt x="40" y="42"/>
                    </a:lnTo>
                    <a:lnTo>
                      <a:pt x="40" y="42"/>
                    </a:lnTo>
                    <a:lnTo>
                      <a:pt x="40" y="42"/>
                    </a:lnTo>
                    <a:lnTo>
                      <a:pt x="38" y="50"/>
                    </a:lnTo>
                    <a:lnTo>
                      <a:pt x="34" y="54"/>
                    </a:lnTo>
                    <a:lnTo>
                      <a:pt x="32" y="58"/>
                    </a:lnTo>
                    <a:lnTo>
                      <a:pt x="28" y="62"/>
                    </a:lnTo>
                    <a:lnTo>
                      <a:pt x="28" y="62"/>
                    </a:lnTo>
                    <a:lnTo>
                      <a:pt x="26" y="60"/>
                    </a:lnTo>
                    <a:lnTo>
                      <a:pt x="26" y="60"/>
                    </a:lnTo>
                    <a:lnTo>
                      <a:pt x="22" y="58"/>
                    </a:lnTo>
                    <a:lnTo>
                      <a:pt x="20" y="56"/>
                    </a:lnTo>
                    <a:lnTo>
                      <a:pt x="18" y="58"/>
                    </a:lnTo>
                    <a:lnTo>
                      <a:pt x="16" y="62"/>
                    </a:lnTo>
                    <a:lnTo>
                      <a:pt x="16" y="62"/>
                    </a:lnTo>
                    <a:lnTo>
                      <a:pt x="14" y="62"/>
                    </a:lnTo>
                    <a:lnTo>
                      <a:pt x="14" y="62"/>
                    </a:lnTo>
                    <a:lnTo>
                      <a:pt x="14" y="64"/>
                    </a:lnTo>
                    <a:lnTo>
                      <a:pt x="12" y="64"/>
                    </a:lnTo>
                    <a:lnTo>
                      <a:pt x="8" y="62"/>
                    </a:lnTo>
                    <a:lnTo>
                      <a:pt x="8" y="62"/>
                    </a:lnTo>
                    <a:lnTo>
                      <a:pt x="4" y="52"/>
                    </a:lnTo>
                    <a:lnTo>
                      <a:pt x="0" y="40"/>
                    </a:lnTo>
                    <a:lnTo>
                      <a:pt x="0" y="40"/>
                    </a:lnTo>
                    <a:lnTo>
                      <a:pt x="0" y="34"/>
                    </a:lnTo>
                    <a:lnTo>
                      <a:pt x="2" y="30"/>
                    </a:lnTo>
                    <a:lnTo>
                      <a:pt x="2" y="30"/>
                    </a:lnTo>
                    <a:lnTo>
                      <a:pt x="4" y="32"/>
                    </a:lnTo>
                    <a:lnTo>
                      <a:pt x="6" y="34"/>
                    </a:lnTo>
                    <a:lnTo>
                      <a:pt x="8" y="38"/>
                    </a:lnTo>
                    <a:lnTo>
                      <a:pt x="8" y="38"/>
                    </a:lnTo>
                    <a:lnTo>
                      <a:pt x="6" y="32"/>
                    </a:lnTo>
                    <a:lnTo>
                      <a:pt x="2" y="26"/>
                    </a:lnTo>
                    <a:lnTo>
                      <a:pt x="2" y="26"/>
                    </a:lnTo>
                    <a:lnTo>
                      <a:pt x="2" y="20"/>
                    </a:lnTo>
                    <a:lnTo>
                      <a:pt x="2" y="20"/>
                    </a:lnTo>
                    <a:lnTo>
                      <a:pt x="4" y="16"/>
                    </a:lnTo>
                    <a:lnTo>
                      <a:pt x="6" y="16"/>
                    </a:lnTo>
                    <a:lnTo>
                      <a:pt x="8" y="20"/>
                    </a:lnTo>
                    <a:lnTo>
                      <a:pt x="8" y="20"/>
                    </a:lnTo>
                    <a:lnTo>
                      <a:pt x="10" y="20"/>
                    </a:lnTo>
                    <a:lnTo>
                      <a:pt x="12" y="20"/>
                    </a:lnTo>
                    <a:lnTo>
                      <a:pt x="12" y="20"/>
                    </a:lnTo>
                    <a:lnTo>
                      <a:pt x="16" y="26"/>
                    </a:lnTo>
                    <a:lnTo>
                      <a:pt x="18" y="28"/>
                    </a:lnTo>
                    <a:lnTo>
                      <a:pt x="20" y="28"/>
                    </a:lnTo>
                    <a:lnTo>
                      <a:pt x="20" y="28"/>
                    </a:lnTo>
                    <a:lnTo>
                      <a:pt x="22" y="22"/>
                    </a:lnTo>
                    <a:lnTo>
                      <a:pt x="20" y="18"/>
                    </a:lnTo>
                    <a:lnTo>
                      <a:pt x="20" y="12"/>
                    </a:lnTo>
                    <a:lnTo>
                      <a:pt x="22" y="8"/>
                    </a:lnTo>
                    <a:lnTo>
                      <a:pt x="22" y="8"/>
                    </a:lnTo>
                    <a:lnTo>
                      <a:pt x="26" y="0"/>
                    </a:lnTo>
                    <a:lnTo>
                      <a:pt x="26" y="0"/>
                    </a:lnTo>
                    <a:lnTo>
                      <a:pt x="28" y="0"/>
                    </a:lnTo>
                    <a:lnTo>
                      <a:pt x="30" y="2"/>
                    </a:lnTo>
                    <a:lnTo>
                      <a:pt x="34" y="6"/>
                    </a:lnTo>
                    <a:lnTo>
                      <a:pt x="34" y="6"/>
                    </a:lnTo>
                    <a:lnTo>
                      <a:pt x="42" y="22"/>
                    </a:lnTo>
                    <a:lnTo>
                      <a:pt x="42" y="22"/>
                    </a:lnTo>
                    <a:lnTo>
                      <a:pt x="44" y="28"/>
                    </a:lnTo>
                    <a:lnTo>
                      <a:pt x="44" y="34"/>
                    </a:lnTo>
                    <a:lnTo>
                      <a:pt x="40" y="42"/>
                    </a:ln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6" name="Freeform 327">
                <a:extLst>
                  <a:ext uri="{FF2B5EF4-FFF2-40B4-BE49-F238E27FC236}">
                    <a16:creationId xmlns:a16="http://schemas.microsoft.com/office/drawing/2014/main" id="{C57A871C-F718-3D3D-E877-B05D069BF4FC}"/>
                  </a:ext>
                </a:extLst>
              </p:cNvPr>
              <p:cNvSpPr>
                <a:spLocks/>
              </p:cNvSpPr>
              <p:nvPr/>
            </p:nvSpPr>
            <p:spPr bwMode="auto">
              <a:xfrm>
                <a:off x="1668" y="2829"/>
                <a:ext cx="16" cy="16"/>
              </a:xfrm>
              <a:custGeom>
                <a:avLst/>
                <a:gdLst>
                  <a:gd name="T0" fmla="*/ 16 w 16"/>
                  <a:gd name="T1" fmla="*/ 4 h 16"/>
                  <a:gd name="T2" fmla="*/ 16 w 16"/>
                  <a:gd name="T3" fmla="*/ 4 h 16"/>
                  <a:gd name="T4" fmla="*/ 16 w 16"/>
                  <a:gd name="T5" fmla="*/ 12 h 16"/>
                  <a:gd name="T6" fmla="*/ 14 w 16"/>
                  <a:gd name="T7" fmla="*/ 16 h 16"/>
                  <a:gd name="T8" fmla="*/ 12 w 16"/>
                  <a:gd name="T9" fmla="*/ 16 h 16"/>
                  <a:gd name="T10" fmla="*/ 10 w 16"/>
                  <a:gd name="T11" fmla="*/ 12 h 16"/>
                  <a:gd name="T12" fmla="*/ 10 w 16"/>
                  <a:gd name="T13" fmla="*/ 12 h 16"/>
                  <a:gd name="T14" fmla="*/ 8 w 16"/>
                  <a:gd name="T15" fmla="*/ 12 h 16"/>
                  <a:gd name="T16" fmla="*/ 8 w 16"/>
                  <a:gd name="T17" fmla="*/ 12 h 16"/>
                  <a:gd name="T18" fmla="*/ 4 w 16"/>
                  <a:gd name="T19" fmla="*/ 14 h 16"/>
                  <a:gd name="T20" fmla="*/ 2 w 16"/>
                  <a:gd name="T21" fmla="*/ 14 h 16"/>
                  <a:gd name="T22" fmla="*/ 2 w 16"/>
                  <a:gd name="T23" fmla="*/ 12 h 16"/>
                  <a:gd name="T24" fmla="*/ 0 w 16"/>
                  <a:gd name="T25" fmla="*/ 2 h 16"/>
                  <a:gd name="T26" fmla="*/ 0 w 16"/>
                  <a:gd name="T27" fmla="*/ 2 h 16"/>
                  <a:gd name="T28" fmla="*/ 2 w 16"/>
                  <a:gd name="T29" fmla="*/ 0 h 16"/>
                  <a:gd name="T30" fmla="*/ 4 w 16"/>
                  <a:gd name="T31" fmla="*/ 2 h 16"/>
                  <a:gd name="T32" fmla="*/ 6 w 16"/>
                  <a:gd name="T33" fmla="*/ 4 h 16"/>
                  <a:gd name="T34" fmla="*/ 8 w 16"/>
                  <a:gd name="T35" fmla="*/ 4 h 16"/>
                  <a:gd name="T36" fmla="*/ 8 w 16"/>
                  <a:gd name="T37" fmla="*/ 4 h 16"/>
                  <a:gd name="T38" fmla="*/ 12 w 16"/>
                  <a:gd name="T39" fmla="*/ 2 h 16"/>
                  <a:gd name="T40" fmla="*/ 14 w 16"/>
                  <a:gd name="T41" fmla="*/ 2 h 16"/>
                  <a:gd name="T42" fmla="*/ 16 w 16"/>
                  <a:gd name="T43" fmla="*/ 4 h 16"/>
                  <a:gd name="T44" fmla="*/ 16 w 16"/>
                  <a:gd name="T45" fmla="*/ 4 h 16"/>
                  <a:gd name="T46" fmla="*/ 16 w 16"/>
                  <a:gd name="T47" fmla="*/ 4 h 16"/>
                  <a:gd name="T48" fmla="*/ 16 w 16"/>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6">
                    <a:moveTo>
                      <a:pt x="16" y="4"/>
                    </a:moveTo>
                    <a:lnTo>
                      <a:pt x="16" y="4"/>
                    </a:lnTo>
                    <a:lnTo>
                      <a:pt x="16" y="12"/>
                    </a:lnTo>
                    <a:lnTo>
                      <a:pt x="14" y="16"/>
                    </a:lnTo>
                    <a:lnTo>
                      <a:pt x="12" y="16"/>
                    </a:lnTo>
                    <a:lnTo>
                      <a:pt x="10" y="12"/>
                    </a:lnTo>
                    <a:lnTo>
                      <a:pt x="10" y="12"/>
                    </a:lnTo>
                    <a:lnTo>
                      <a:pt x="8" y="12"/>
                    </a:lnTo>
                    <a:lnTo>
                      <a:pt x="8" y="12"/>
                    </a:lnTo>
                    <a:lnTo>
                      <a:pt x="4" y="14"/>
                    </a:lnTo>
                    <a:lnTo>
                      <a:pt x="2" y="14"/>
                    </a:lnTo>
                    <a:lnTo>
                      <a:pt x="2" y="12"/>
                    </a:lnTo>
                    <a:lnTo>
                      <a:pt x="0" y="2"/>
                    </a:lnTo>
                    <a:lnTo>
                      <a:pt x="0" y="2"/>
                    </a:lnTo>
                    <a:lnTo>
                      <a:pt x="2" y="0"/>
                    </a:lnTo>
                    <a:lnTo>
                      <a:pt x="4" y="2"/>
                    </a:lnTo>
                    <a:lnTo>
                      <a:pt x="6" y="4"/>
                    </a:lnTo>
                    <a:lnTo>
                      <a:pt x="8" y="4"/>
                    </a:lnTo>
                    <a:lnTo>
                      <a:pt x="8" y="4"/>
                    </a:lnTo>
                    <a:lnTo>
                      <a:pt x="12" y="2"/>
                    </a:lnTo>
                    <a:lnTo>
                      <a:pt x="14" y="2"/>
                    </a:lnTo>
                    <a:lnTo>
                      <a:pt x="16" y="4"/>
                    </a:lnTo>
                    <a:lnTo>
                      <a:pt x="16" y="4"/>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7" name="Freeform 328">
                <a:extLst>
                  <a:ext uri="{FF2B5EF4-FFF2-40B4-BE49-F238E27FC236}">
                    <a16:creationId xmlns:a16="http://schemas.microsoft.com/office/drawing/2014/main" id="{61981492-F4F2-5C88-F9FC-B4EA9F5B6077}"/>
                  </a:ext>
                </a:extLst>
              </p:cNvPr>
              <p:cNvSpPr>
                <a:spLocks/>
              </p:cNvSpPr>
              <p:nvPr/>
            </p:nvSpPr>
            <p:spPr bwMode="auto">
              <a:xfrm>
                <a:off x="3750" y="2823"/>
                <a:ext cx="36" cy="38"/>
              </a:xfrm>
              <a:custGeom>
                <a:avLst/>
                <a:gdLst>
                  <a:gd name="T0" fmla="*/ 2 w 36"/>
                  <a:gd name="T1" fmla="*/ 22 h 38"/>
                  <a:gd name="T2" fmla="*/ 2 w 36"/>
                  <a:gd name="T3" fmla="*/ 22 h 38"/>
                  <a:gd name="T4" fmla="*/ 2 w 36"/>
                  <a:gd name="T5" fmla="*/ 18 h 38"/>
                  <a:gd name="T6" fmla="*/ 0 w 36"/>
                  <a:gd name="T7" fmla="*/ 18 h 38"/>
                  <a:gd name="T8" fmla="*/ 0 w 36"/>
                  <a:gd name="T9" fmla="*/ 18 h 38"/>
                  <a:gd name="T10" fmla="*/ 0 w 36"/>
                  <a:gd name="T11" fmla="*/ 14 h 38"/>
                  <a:gd name="T12" fmla="*/ 0 w 36"/>
                  <a:gd name="T13" fmla="*/ 14 h 38"/>
                  <a:gd name="T14" fmla="*/ 2 w 36"/>
                  <a:gd name="T15" fmla="*/ 10 h 38"/>
                  <a:gd name="T16" fmla="*/ 2 w 36"/>
                  <a:gd name="T17" fmla="*/ 8 h 38"/>
                  <a:gd name="T18" fmla="*/ 4 w 36"/>
                  <a:gd name="T19" fmla="*/ 10 h 38"/>
                  <a:gd name="T20" fmla="*/ 4 w 36"/>
                  <a:gd name="T21" fmla="*/ 10 h 38"/>
                  <a:gd name="T22" fmla="*/ 6 w 36"/>
                  <a:gd name="T23" fmla="*/ 14 h 38"/>
                  <a:gd name="T24" fmla="*/ 8 w 36"/>
                  <a:gd name="T25" fmla="*/ 16 h 38"/>
                  <a:gd name="T26" fmla="*/ 12 w 36"/>
                  <a:gd name="T27" fmla="*/ 14 h 38"/>
                  <a:gd name="T28" fmla="*/ 14 w 36"/>
                  <a:gd name="T29" fmla="*/ 14 h 38"/>
                  <a:gd name="T30" fmla="*/ 14 w 36"/>
                  <a:gd name="T31" fmla="*/ 14 h 38"/>
                  <a:gd name="T32" fmla="*/ 16 w 36"/>
                  <a:gd name="T33" fmla="*/ 14 h 38"/>
                  <a:gd name="T34" fmla="*/ 16 w 36"/>
                  <a:gd name="T35" fmla="*/ 12 h 38"/>
                  <a:gd name="T36" fmla="*/ 16 w 36"/>
                  <a:gd name="T37" fmla="*/ 12 h 38"/>
                  <a:gd name="T38" fmla="*/ 18 w 36"/>
                  <a:gd name="T39" fmla="*/ 4 h 38"/>
                  <a:gd name="T40" fmla="*/ 20 w 36"/>
                  <a:gd name="T41" fmla="*/ 0 h 38"/>
                  <a:gd name="T42" fmla="*/ 22 w 36"/>
                  <a:gd name="T43" fmla="*/ 2 h 38"/>
                  <a:gd name="T44" fmla="*/ 24 w 36"/>
                  <a:gd name="T45" fmla="*/ 4 h 38"/>
                  <a:gd name="T46" fmla="*/ 24 w 36"/>
                  <a:gd name="T47" fmla="*/ 4 h 38"/>
                  <a:gd name="T48" fmla="*/ 30 w 36"/>
                  <a:gd name="T49" fmla="*/ 12 h 38"/>
                  <a:gd name="T50" fmla="*/ 34 w 36"/>
                  <a:gd name="T51" fmla="*/ 18 h 38"/>
                  <a:gd name="T52" fmla="*/ 34 w 36"/>
                  <a:gd name="T53" fmla="*/ 18 h 38"/>
                  <a:gd name="T54" fmla="*/ 36 w 36"/>
                  <a:gd name="T55" fmla="*/ 30 h 38"/>
                  <a:gd name="T56" fmla="*/ 34 w 36"/>
                  <a:gd name="T57" fmla="*/ 32 h 38"/>
                  <a:gd name="T58" fmla="*/ 32 w 36"/>
                  <a:gd name="T59" fmla="*/ 34 h 38"/>
                  <a:gd name="T60" fmla="*/ 32 w 36"/>
                  <a:gd name="T61" fmla="*/ 34 h 38"/>
                  <a:gd name="T62" fmla="*/ 28 w 36"/>
                  <a:gd name="T63" fmla="*/ 34 h 38"/>
                  <a:gd name="T64" fmla="*/ 26 w 36"/>
                  <a:gd name="T65" fmla="*/ 38 h 38"/>
                  <a:gd name="T66" fmla="*/ 24 w 36"/>
                  <a:gd name="T67" fmla="*/ 38 h 38"/>
                  <a:gd name="T68" fmla="*/ 22 w 36"/>
                  <a:gd name="T69" fmla="*/ 36 h 38"/>
                  <a:gd name="T70" fmla="*/ 22 w 36"/>
                  <a:gd name="T71" fmla="*/ 36 h 38"/>
                  <a:gd name="T72" fmla="*/ 20 w 36"/>
                  <a:gd name="T73" fmla="*/ 30 h 38"/>
                  <a:gd name="T74" fmla="*/ 20 w 36"/>
                  <a:gd name="T75" fmla="*/ 30 h 38"/>
                  <a:gd name="T76" fmla="*/ 18 w 36"/>
                  <a:gd name="T77" fmla="*/ 26 h 38"/>
                  <a:gd name="T78" fmla="*/ 16 w 36"/>
                  <a:gd name="T79" fmla="*/ 24 h 38"/>
                  <a:gd name="T80" fmla="*/ 14 w 36"/>
                  <a:gd name="T81" fmla="*/ 26 h 38"/>
                  <a:gd name="T82" fmla="*/ 14 w 36"/>
                  <a:gd name="T83" fmla="*/ 28 h 38"/>
                  <a:gd name="T84" fmla="*/ 14 w 36"/>
                  <a:gd name="T85" fmla="*/ 28 h 38"/>
                  <a:gd name="T86" fmla="*/ 10 w 36"/>
                  <a:gd name="T87" fmla="*/ 32 h 38"/>
                  <a:gd name="T88" fmla="*/ 8 w 36"/>
                  <a:gd name="T89" fmla="*/ 32 h 38"/>
                  <a:gd name="T90" fmla="*/ 4 w 36"/>
                  <a:gd name="T91" fmla="*/ 28 h 38"/>
                  <a:gd name="T92" fmla="*/ 2 w 36"/>
                  <a:gd name="T93" fmla="*/ 22 h 38"/>
                  <a:gd name="T94" fmla="*/ 2 w 36"/>
                  <a:gd name="T9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38">
                    <a:moveTo>
                      <a:pt x="2" y="22"/>
                    </a:moveTo>
                    <a:lnTo>
                      <a:pt x="2" y="22"/>
                    </a:lnTo>
                    <a:lnTo>
                      <a:pt x="2" y="18"/>
                    </a:lnTo>
                    <a:lnTo>
                      <a:pt x="0" y="18"/>
                    </a:lnTo>
                    <a:lnTo>
                      <a:pt x="0" y="18"/>
                    </a:lnTo>
                    <a:lnTo>
                      <a:pt x="0" y="14"/>
                    </a:lnTo>
                    <a:lnTo>
                      <a:pt x="0" y="14"/>
                    </a:lnTo>
                    <a:lnTo>
                      <a:pt x="2" y="10"/>
                    </a:lnTo>
                    <a:lnTo>
                      <a:pt x="2" y="8"/>
                    </a:lnTo>
                    <a:lnTo>
                      <a:pt x="4" y="10"/>
                    </a:lnTo>
                    <a:lnTo>
                      <a:pt x="4" y="10"/>
                    </a:lnTo>
                    <a:lnTo>
                      <a:pt x="6" y="14"/>
                    </a:lnTo>
                    <a:lnTo>
                      <a:pt x="8" y="16"/>
                    </a:lnTo>
                    <a:lnTo>
                      <a:pt x="12" y="14"/>
                    </a:lnTo>
                    <a:lnTo>
                      <a:pt x="14" y="14"/>
                    </a:lnTo>
                    <a:lnTo>
                      <a:pt x="14" y="14"/>
                    </a:lnTo>
                    <a:lnTo>
                      <a:pt x="16" y="14"/>
                    </a:lnTo>
                    <a:lnTo>
                      <a:pt x="16" y="12"/>
                    </a:lnTo>
                    <a:lnTo>
                      <a:pt x="16" y="12"/>
                    </a:lnTo>
                    <a:lnTo>
                      <a:pt x="18" y="4"/>
                    </a:lnTo>
                    <a:lnTo>
                      <a:pt x="20" y="0"/>
                    </a:lnTo>
                    <a:lnTo>
                      <a:pt x="22" y="2"/>
                    </a:lnTo>
                    <a:lnTo>
                      <a:pt x="24" y="4"/>
                    </a:lnTo>
                    <a:lnTo>
                      <a:pt x="24" y="4"/>
                    </a:lnTo>
                    <a:lnTo>
                      <a:pt x="30" y="12"/>
                    </a:lnTo>
                    <a:lnTo>
                      <a:pt x="34" y="18"/>
                    </a:lnTo>
                    <a:lnTo>
                      <a:pt x="34" y="18"/>
                    </a:lnTo>
                    <a:lnTo>
                      <a:pt x="36" y="30"/>
                    </a:lnTo>
                    <a:lnTo>
                      <a:pt x="34" y="32"/>
                    </a:lnTo>
                    <a:lnTo>
                      <a:pt x="32" y="34"/>
                    </a:lnTo>
                    <a:lnTo>
                      <a:pt x="32" y="34"/>
                    </a:lnTo>
                    <a:lnTo>
                      <a:pt x="28" y="34"/>
                    </a:lnTo>
                    <a:lnTo>
                      <a:pt x="26" y="38"/>
                    </a:lnTo>
                    <a:lnTo>
                      <a:pt x="24" y="38"/>
                    </a:lnTo>
                    <a:lnTo>
                      <a:pt x="22" y="36"/>
                    </a:lnTo>
                    <a:lnTo>
                      <a:pt x="22" y="36"/>
                    </a:lnTo>
                    <a:lnTo>
                      <a:pt x="20" y="30"/>
                    </a:lnTo>
                    <a:lnTo>
                      <a:pt x="20" y="30"/>
                    </a:lnTo>
                    <a:lnTo>
                      <a:pt x="18" y="26"/>
                    </a:lnTo>
                    <a:lnTo>
                      <a:pt x="16" y="24"/>
                    </a:lnTo>
                    <a:lnTo>
                      <a:pt x="14" y="26"/>
                    </a:lnTo>
                    <a:lnTo>
                      <a:pt x="14" y="28"/>
                    </a:lnTo>
                    <a:lnTo>
                      <a:pt x="14" y="28"/>
                    </a:lnTo>
                    <a:lnTo>
                      <a:pt x="10" y="32"/>
                    </a:lnTo>
                    <a:lnTo>
                      <a:pt x="8" y="32"/>
                    </a:lnTo>
                    <a:lnTo>
                      <a:pt x="4" y="28"/>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8" name="Freeform 329">
                <a:extLst>
                  <a:ext uri="{FF2B5EF4-FFF2-40B4-BE49-F238E27FC236}">
                    <a16:creationId xmlns:a16="http://schemas.microsoft.com/office/drawing/2014/main" id="{0AADBBA8-7F11-6A29-8A4D-B6EA7D225B5B}"/>
                  </a:ext>
                </a:extLst>
              </p:cNvPr>
              <p:cNvSpPr>
                <a:spLocks/>
              </p:cNvSpPr>
              <p:nvPr/>
            </p:nvSpPr>
            <p:spPr bwMode="auto">
              <a:xfrm>
                <a:off x="3798" y="2837"/>
                <a:ext cx="38" cy="26"/>
              </a:xfrm>
              <a:custGeom>
                <a:avLst/>
                <a:gdLst>
                  <a:gd name="T0" fmla="*/ 32 w 38"/>
                  <a:gd name="T1" fmla="*/ 26 h 26"/>
                  <a:gd name="T2" fmla="*/ 32 w 38"/>
                  <a:gd name="T3" fmla="*/ 26 h 26"/>
                  <a:gd name="T4" fmla="*/ 24 w 38"/>
                  <a:gd name="T5" fmla="*/ 22 h 26"/>
                  <a:gd name="T6" fmla="*/ 24 w 38"/>
                  <a:gd name="T7" fmla="*/ 22 h 26"/>
                  <a:gd name="T8" fmla="*/ 18 w 38"/>
                  <a:gd name="T9" fmla="*/ 16 h 26"/>
                  <a:gd name="T10" fmla="*/ 14 w 38"/>
                  <a:gd name="T11" fmla="*/ 16 h 26"/>
                  <a:gd name="T12" fmla="*/ 12 w 38"/>
                  <a:gd name="T13" fmla="*/ 18 h 26"/>
                  <a:gd name="T14" fmla="*/ 12 w 38"/>
                  <a:gd name="T15" fmla="*/ 18 h 26"/>
                  <a:gd name="T16" fmla="*/ 10 w 38"/>
                  <a:gd name="T17" fmla="*/ 20 h 26"/>
                  <a:gd name="T18" fmla="*/ 8 w 38"/>
                  <a:gd name="T19" fmla="*/ 20 h 26"/>
                  <a:gd name="T20" fmla="*/ 6 w 38"/>
                  <a:gd name="T21" fmla="*/ 16 h 26"/>
                  <a:gd name="T22" fmla="*/ 4 w 38"/>
                  <a:gd name="T23" fmla="*/ 14 h 26"/>
                  <a:gd name="T24" fmla="*/ 2 w 38"/>
                  <a:gd name="T25" fmla="*/ 14 h 26"/>
                  <a:gd name="T26" fmla="*/ 2 w 38"/>
                  <a:gd name="T27" fmla="*/ 16 h 26"/>
                  <a:gd name="T28" fmla="*/ 2 w 38"/>
                  <a:gd name="T29" fmla="*/ 16 h 26"/>
                  <a:gd name="T30" fmla="*/ 0 w 38"/>
                  <a:gd name="T31" fmla="*/ 14 h 26"/>
                  <a:gd name="T32" fmla="*/ 0 w 38"/>
                  <a:gd name="T33" fmla="*/ 12 h 26"/>
                  <a:gd name="T34" fmla="*/ 0 w 38"/>
                  <a:gd name="T35" fmla="*/ 8 h 26"/>
                  <a:gd name="T36" fmla="*/ 0 w 38"/>
                  <a:gd name="T37" fmla="*/ 8 h 26"/>
                  <a:gd name="T38" fmla="*/ 4 w 38"/>
                  <a:gd name="T39" fmla="*/ 6 h 26"/>
                  <a:gd name="T40" fmla="*/ 8 w 38"/>
                  <a:gd name="T41" fmla="*/ 6 h 26"/>
                  <a:gd name="T42" fmla="*/ 12 w 38"/>
                  <a:gd name="T43" fmla="*/ 6 h 26"/>
                  <a:gd name="T44" fmla="*/ 16 w 38"/>
                  <a:gd name="T45" fmla="*/ 6 h 26"/>
                  <a:gd name="T46" fmla="*/ 16 w 38"/>
                  <a:gd name="T47" fmla="*/ 6 h 26"/>
                  <a:gd name="T48" fmla="*/ 20 w 38"/>
                  <a:gd name="T49" fmla="*/ 4 h 26"/>
                  <a:gd name="T50" fmla="*/ 26 w 38"/>
                  <a:gd name="T51" fmla="*/ 2 h 26"/>
                  <a:gd name="T52" fmla="*/ 26 w 38"/>
                  <a:gd name="T53" fmla="*/ 2 h 26"/>
                  <a:gd name="T54" fmla="*/ 30 w 38"/>
                  <a:gd name="T55" fmla="*/ 0 h 26"/>
                  <a:gd name="T56" fmla="*/ 34 w 38"/>
                  <a:gd name="T57" fmla="*/ 0 h 26"/>
                  <a:gd name="T58" fmla="*/ 36 w 38"/>
                  <a:gd name="T59" fmla="*/ 6 h 26"/>
                  <a:gd name="T60" fmla="*/ 38 w 38"/>
                  <a:gd name="T61" fmla="*/ 16 h 26"/>
                  <a:gd name="T62" fmla="*/ 38 w 38"/>
                  <a:gd name="T63" fmla="*/ 16 h 26"/>
                  <a:gd name="T64" fmla="*/ 38 w 38"/>
                  <a:gd name="T65" fmla="*/ 22 h 26"/>
                  <a:gd name="T66" fmla="*/ 36 w 38"/>
                  <a:gd name="T67" fmla="*/ 24 h 26"/>
                  <a:gd name="T68" fmla="*/ 32 w 38"/>
                  <a:gd name="T69" fmla="*/ 26 h 26"/>
                  <a:gd name="T70" fmla="*/ 32 w 38"/>
                  <a:gd name="T7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26">
                    <a:moveTo>
                      <a:pt x="32" y="26"/>
                    </a:moveTo>
                    <a:lnTo>
                      <a:pt x="32" y="26"/>
                    </a:lnTo>
                    <a:lnTo>
                      <a:pt x="24" y="22"/>
                    </a:lnTo>
                    <a:lnTo>
                      <a:pt x="24" y="22"/>
                    </a:lnTo>
                    <a:lnTo>
                      <a:pt x="18" y="16"/>
                    </a:lnTo>
                    <a:lnTo>
                      <a:pt x="14" y="16"/>
                    </a:lnTo>
                    <a:lnTo>
                      <a:pt x="12" y="18"/>
                    </a:lnTo>
                    <a:lnTo>
                      <a:pt x="12" y="18"/>
                    </a:lnTo>
                    <a:lnTo>
                      <a:pt x="10" y="20"/>
                    </a:lnTo>
                    <a:lnTo>
                      <a:pt x="8" y="20"/>
                    </a:lnTo>
                    <a:lnTo>
                      <a:pt x="6" y="16"/>
                    </a:lnTo>
                    <a:lnTo>
                      <a:pt x="4" y="14"/>
                    </a:lnTo>
                    <a:lnTo>
                      <a:pt x="2" y="14"/>
                    </a:lnTo>
                    <a:lnTo>
                      <a:pt x="2" y="16"/>
                    </a:lnTo>
                    <a:lnTo>
                      <a:pt x="2" y="16"/>
                    </a:lnTo>
                    <a:lnTo>
                      <a:pt x="0" y="14"/>
                    </a:lnTo>
                    <a:lnTo>
                      <a:pt x="0" y="12"/>
                    </a:lnTo>
                    <a:lnTo>
                      <a:pt x="0" y="8"/>
                    </a:lnTo>
                    <a:lnTo>
                      <a:pt x="0" y="8"/>
                    </a:lnTo>
                    <a:lnTo>
                      <a:pt x="4" y="6"/>
                    </a:lnTo>
                    <a:lnTo>
                      <a:pt x="8" y="6"/>
                    </a:lnTo>
                    <a:lnTo>
                      <a:pt x="12" y="6"/>
                    </a:lnTo>
                    <a:lnTo>
                      <a:pt x="16" y="6"/>
                    </a:lnTo>
                    <a:lnTo>
                      <a:pt x="16" y="6"/>
                    </a:lnTo>
                    <a:lnTo>
                      <a:pt x="20" y="4"/>
                    </a:lnTo>
                    <a:lnTo>
                      <a:pt x="26" y="2"/>
                    </a:lnTo>
                    <a:lnTo>
                      <a:pt x="26" y="2"/>
                    </a:lnTo>
                    <a:lnTo>
                      <a:pt x="30" y="0"/>
                    </a:lnTo>
                    <a:lnTo>
                      <a:pt x="34" y="0"/>
                    </a:lnTo>
                    <a:lnTo>
                      <a:pt x="36" y="6"/>
                    </a:lnTo>
                    <a:lnTo>
                      <a:pt x="38" y="16"/>
                    </a:lnTo>
                    <a:lnTo>
                      <a:pt x="38" y="16"/>
                    </a:lnTo>
                    <a:lnTo>
                      <a:pt x="38" y="22"/>
                    </a:lnTo>
                    <a:lnTo>
                      <a:pt x="36" y="24"/>
                    </a:lnTo>
                    <a:lnTo>
                      <a:pt x="32" y="26"/>
                    </a:ln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9" name="Freeform 330">
                <a:extLst>
                  <a:ext uri="{FF2B5EF4-FFF2-40B4-BE49-F238E27FC236}">
                    <a16:creationId xmlns:a16="http://schemas.microsoft.com/office/drawing/2014/main" id="{DBCDFC3C-35B4-8021-C889-9FE638A24DE4}"/>
                  </a:ext>
                </a:extLst>
              </p:cNvPr>
              <p:cNvSpPr>
                <a:spLocks/>
              </p:cNvSpPr>
              <p:nvPr/>
            </p:nvSpPr>
            <p:spPr bwMode="auto">
              <a:xfrm>
                <a:off x="3782" y="2839"/>
                <a:ext cx="18" cy="20"/>
              </a:xfrm>
              <a:custGeom>
                <a:avLst/>
                <a:gdLst>
                  <a:gd name="T0" fmla="*/ 16 w 18"/>
                  <a:gd name="T1" fmla="*/ 6 h 20"/>
                  <a:gd name="T2" fmla="*/ 16 w 18"/>
                  <a:gd name="T3" fmla="*/ 6 h 20"/>
                  <a:gd name="T4" fmla="*/ 16 w 18"/>
                  <a:gd name="T5" fmla="*/ 10 h 20"/>
                  <a:gd name="T6" fmla="*/ 18 w 18"/>
                  <a:gd name="T7" fmla="*/ 14 h 20"/>
                  <a:gd name="T8" fmla="*/ 18 w 18"/>
                  <a:gd name="T9" fmla="*/ 14 h 20"/>
                  <a:gd name="T10" fmla="*/ 18 w 18"/>
                  <a:gd name="T11" fmla="*/ 18 h 20"/>
                  <a:gd name="T12" fmla="*/ 18 w 18"/>
                  <a:gd name="T13" fmla="*/ 18 h 20"/>
                  <a:gd name="T14" fmla="*/ 8 w 18"/>
                  <a:gd name="T15" fmla="*/ 20 h 20"/>
                  <a:gd name="T16" fmla="*/ 4 w 18"/>
                  <a:gd name="T17" fmla="*/ 18 h 20"/>
                  <a:gd name="T18" fmla="*/ 0 w 18"/>
                  <a:gd name="T19" fmla="*/ 18 h 20"/>
                  <a:gd name="T20" fmla="*/ 0 w 18"/>
                  <a:gd name="T21" fmla="*/ 18 h 20"/>
                  <a:gd name="T22" fmla="*/ 2 w 18"/>
                  <a:gd name="T23" fmla="*/ 16 h 20"/>
                  <a:gd name="T24" fmla="*/ 2 w 18"/>
                  <a:gd name="T25" fmla="*/ 12 h 20"/>
                  <a:gd name="T26" fmla="*/ 2 w 18"/>
                  <a:gd name="T27" fmla="*/ 2 h 20"/>
                  <a:gd name="T28" fmla="*/ 2 w 18"/>
                  <a:gd name="T29" fmla="*/ 2 h 20"/>
                  <a:gd name="T30" fmla="*/ 6 w 18"/>
                  <a:gd name="T31" fmla="*/ 0 h 20"/>
                  <a:gd name="T32" fmla="*/ 10 w 18"/>
                  <a:gd name="T33" fmla="*/ 2 h 20"/>
                  <a:gd name="T34" fmla="*/ 12 w 18"/>
                  <a:gd name="T35" fmla="*/ 6 h 20"/>
                  <a:gd name="T36" fmla="*/ 16 w 18"/>
                  <a:gd name="T37" fmla="*/ 6 h 20"/>
                  <a:gd name="T38" fmla="*/ 16 w 18"/>
                  <a:gd name="T3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0">
                    <a:moveTo>
                      <a:pt x="16" y="6"/>
                    </a:moveTo>
                    <a:lnTo>
                      <a:pt x="16" y="6"/>
                    </a:lnTo>
                    <a:lnTo>
                      <a:pt x="16" y="10"/>
                    </a:lnTo>
                    <a:lnTo>
                      <a:pt x="18" y="14"/>
                    </a:lnTo>
                    <a:lnTo>
                      <a:pt x="18" y="14"/>
                    </a:lnTo>
                    <a:lnTo>
                      <a:pt x="18" y="18"/>
                    </a:lnTo>
                    <a:lnTo>
                      <a:pt x="18" y="18"/>
                    </a:lnTo>
                    <a:lnTo>
                      <a:pt x="8" y="20"/>
                    </a:lnTo>
                    <a:lnTo>
                      <a:pt x="4" y="18"/>
                    </a:lnTo>
                    <a:lnTo>
                      <a:pt x="0" y="18"/>
                    </a:lnTo>
                    <a:lnTo>
                      <a:pt x="0" y="18"/>
                    </a:lnTo>
                    <a:lnTo>
                      <a:pt x="2" y="16"/>
                    </a:lnTo>
                    <a:lnTo>
                      <a:pt x="2" y="12"/>
                    </a:lnTo>
                    <a:lnTo>
                      <a:pt x="2" y="2"/>
                    </a:lnTo>
                    <a:lnTo>
                      <a:pt x="2" y="2"/>
                    </a:lnTo>
                    <a:lnTo>
                      <a:pt x="6" y="0"/>
                    </a:lnTo>
                    <a:lnTo>
                      <a:pt x="10" y="2"/>
                    </a:lnTo>
                    <a:lnTo>
                      <a:pt x="12" y="6"/>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0" name="Freeform 331">
                <a:extLst>
                  <a:ext uri="{FF2B5EF4-FFF2-40B4-BE49-F238E27FC236}">
                    <a16:creationId xmlns:a16="http://schemas.microsoft.com/office/drawing/2014/main" id="{281D5396-E5D7-E8DF-FF6B-C8F6BE4E0DCF}"/>
                  </a:ext>
                </a:extLst>
              </p:cNvPr>
              <p:cNvSpPr>
                <a:spLocks/>
              </p:cNvSpPr>
              <p:nvPr/>
            </p:nvSpPr>
            <p:spPr bwMode="auto">
              <a:xfrm>
                <a:off x="5784" y="2803"/>
                <a:ext cx="36" cy="50"/>
              </a:xfrm>
              <a:custGeom>
                <a:avLst/>
                <a:gdLst>
                  <a:gd name="T0" fmla="*/ 10 w 36"/>
                  <a:gd name="T1" fmla="*/ 50 h 50"/>
                  <a:gd name="T2" fmla="*/ 10 w 36"/>
                  <a:gd name="T3" fmla="*/ 50 h 50"/>
                  <a:gd name="T4" fmla="*/ 6 w 36"/>
                  <a:gd name="T5" fmla="*/ 38 h 50"/>
                  <a:gd name="T6" fmla="*/ 4 w 36"/>
                  <a:gd name="T7" fmla="*/ 34 h 50"/>
                  <a:gd name="T8" fmla="*/ 2 w 36"/>
                  <a:gd name="T9" fmla="*/ 34 h 50"/>
                  <a:gd name="T10" fmla="*/ 2 w 36"/>
                  <a:gd name="T11" fmla="*/ 34 h 50"/>
                  <a:gd name="T12" fmla="*/ 2 w 36"/>
                  <a:gd name="T13" fmla="*/ 28 h 50"/>
                  <a:gd name="T14" fmla="*/ 2 w 36"/>
                  <a:gd name="T15" fmla="*/ 28 h 50"/>
                  <a:gd name="T16" fmla="*/ 2 w 36"/>
                  <a:gd name="T17" fmla="*/ 24 h 50"/>
                  <a:gd name="T18" fmla="*/ 2 w 36"/>
                  <a:gd name="T19" fmla="*/ 24 h 50"/>
                  <a:gd name="T20" fmla="*/ 6 w 36"/>
                  <a:gd name="T21" fmla="*/ 26 h 50"/>
                  <a:gd name="T22" fmla="*/ 6 w 36"/>
                  <a:gd name="T23" fmla="*/ 26 h 50"/>
                  <a:gd name="T24" fmla="*/ 2 w 36"/>
                  <a:gd name="T25" fmla="*/ 20 h 50"/>
                  <a:gd name="T26" fmla="*/ 0 w 36"/>
                  <a:gd name="T27" fmla="*/ 16 h 50"/>
                  <a:gd name="T28" fmla="*/ 0 w 36"/>
                  <a:gd name="T29" fmla="*/ 10 h 50"/>
                  <a:gd name="T30" fmla="*/ 0 w 36"/>
                  <a:gd name="T31" fmla="*/ 4 h 50"/>
                  <a:gd name="T32" fmla="*/ 0 w 36"/>
                  <a:gd name="T33" fmla="*/ 4 h 50"/>
                  <a:gd name="T34" fmla="*/ 2 w 36"/>
                  <a:gd name="T35" fmla="*/ 2 h 50"/>
                  <a:gd name="T36" fmla="*/ 2 w 36"/>
                  <a:gd name="T37" fmla="*/ 4 h 50"/>
                  <a:gd name="T38" fmla="*/ 4 w 36"/>
                  <a:gd name="T39" fmla="*/ 4 h 50"/>
                  <a:gd name="T40" fmla="*/ 4 w 36"/>
                  <a:gd name="T41" fmla="*/ 4 h 50"/>
                  <a:gd name="T42" fmla="*/ 4 w 36"/>
                  <a:gd name="T43" fmla="*/ 4 h 50"/>
                  <a:gd name="T44" fmla="*/ 6 w 36"/>
                  <a:gd name="T45" fmla="*/ 0 h 50"/>
                  <a:gd name="T46" fmla="*/ 8 w 36"/>
                  <a:gd name="T47" fmla="*/ 0 h 50"/>
                  <a:gd name="T48" fmla="*/ 10 w 36"/>
                  <a:gd name="T49" fmla="*/ 4 h 50"/>
                  <a:gd name="T50" fmla="*/ 10 w 36"/>
                  <a:gd name="T51" fmla="*/ 4 h 50"/>
                  <a:gd name="T52" fmla="*/ 14 w 36"/>
                  <a:gd name="T53" fmla="*/ 14 h 50"/>
                  <a:gd name="T54" fmla="*/ 16 w 36"/>
                  <a:gd name="T55" fmla="*/ 14 h 50"/>
                  <a:gd name="T56" fmla="*/ 18 w 36"/>
                  <a:gd name="T57" fmla="*/ 16 h 50"/>
                  <a:gd name="T58" fmla="*/ 22 w 36"/>
                  <a:gd name="T59" fmla="*/ 14 h 50"/>
                  <a:gd name="T60" fmla="*/ 26 w 36"/>
                  <a:gd name="T61" fmla="*/ 10 h 50"/>
                  <a:gd name="T62" fmla="*/ 26 w 36"/>
                  <a:gd name="T63" fmla="*/ 10 h 50"/>
                  <a:gd name="T64" fmla="*/ 28 w 36"/>
                  <a:gd name="T65" fmla="*/ 6 h 50"/>
                  <a:gd name="T66" fmla="*/ 30 w 36"/>
                  <a:gd name="T67" fmla="*/ 6 h 50"/>
                  <a:gd name="T68" fmla="*/ 30 w 36"/>
                  <a:gd name="T69" fmla="*/ 6 h 50"/>
                  <a:gd name="T70" fmla="*/ 30 w 36"/>
                  <a:gd name="T71" fmla="*/ 6 h 50"/>
                  <a:gd name="T72" fmla="*/ 32 w 36"/>
                  <a:gd name="T73" fmla="*/ 10 h 50"/>
                  <a:gd name="T74" fmla="*/ 34 w 36"/>
                  <a:gd name="T75" fmla="*/ 14 h 50"/>
                  <a:gd name="T76" fmla="*/ 36 w 36"/>
                  <a:gd name="T77" fmla="*/ 24 h 50"/>
                  <a:gd name="T78" fmla="*/ 36 w 36"/>
                  <a:gd name="T79" fmla="*/ 24 h 50"/>
                  <a:gd name="T80" fmla="*/ 36 w 36"/>
                  <a:gd name="T81" fmla="*/ 30 h 50"/>
                  <a:gd name="T82" fmla="*/ 36 w 36"/>
                  <a:gd name="T83" fmla="*/ 32 h 50"/>
                  <a:gd name="T84" fmla="*/ 34 w 36"/>
                  <a:gd name="T85" fmla="*/ 34 h 50"/>
                  <a:gd name="T86" fmla="*/ 32 w 36"/>
                  <a:gd name="T87" fmla="*/ 34 h 50"/>
                  <a:gd name="T88" fmla="*/ 32 w 36"/>
                  <a:gd name="T89" fmla="*/ 34 h 50"/>
                  <a:gd name="T90" fmla="*/ 28 w 36"/>
                  <a:gd name="T91" fmla="*/ 38 h 50"/>
                  <a:gd name="T92" fmla="*/ 26 w 36"/>
                  <a:gd name="T93" fmla="*/ 36 h 50"/>
                  <a:gd name="T94" fmla="*/ 26 w 36"/>
                  <a:gd name="T95" fmla="*/ 34 h 50"/>
                  <a:gd name="T96" fmla="*/ 26 w 36"/>
                  <a:gd name="T97" fmla="*/ 34 h 50"/>
                  <a:gd name="T98" fmla="*/ 24 w 36"/>
                  <a:gd name="T99" fmla="*/ 38 h 50"/>
                  <a:gd name="T100" fmla="*/ 22 w 36"/>
                  <a:gd name="T101" fmla="*/ 40 h 50"/>
                  <a:gd name="T102" fmla="*/ 18 w 36"/>
                  <a:gd name="T103" fmla="*/ 38 h 50"/>
                  <a:gd name="T104" fmla="*/ 18 w 36"/>
                  <a:gd name="T105" fmla="*/ 38 h 50"/>
                  <a:gd name="T106" fmla="*/ 16 w 36"/>
                  <a:gd name="T107" fmla="*/ 44 h 50"/>
                  <a:gd name="T108" fmla="*/ 16 w 36"/>
                  <a:gd name="T109" fmla="*/ 44 h 50"/>
                  <a:gd name="T110" fmla="*/ 14 w 36"/>
                  <a:gd name="T111" fmla="*/ 46 h 50"/>
                  <a:gd name="T112" fmla="*/ 12 w 36"/>
                  <a:gd name="T113" fmla="*/ 46 h 50"/>
                  <a:gd name="T114" fmla="*/ 10 w 36"/>
                  <a:gd name="T115" fmla="*/ 46 h 50"/>
                  <a:gd name="T116" fmla="*/ 10 w 36"/>
                  <a:gd name="T117" fmla="*/ 50 h 50"/>
                  <a:gd name="T118" fmla="*/ 10 w 36"/>
                  <a:gd name="T1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50">
                    <a:moveTo>
                      <a:pt x="10" y="50"/>
                    </a:moveTo>
                    <a:lnTo>
                      <a:pt x="10" y="50"/>
                    </a:lnTo>
                    <a:lnTo>
                      <a:pt x="6" y="38"/>
                    </a:lnTo>
                    <a:lnTo>
                      <a:pt x="4" y="34"/>
                    </a:lnTo>
                    <a:lnTo>
                      <a:pt x="2" y="34"/>
                    </a:lnTo>
                    <a:lnTo>
                      <a:pt x="2" y="34"/>
                    </a:lnTo>
                    <a:lnTo>
                      <a:pt x="2" y="28"/>
                    </a:lnTo>
                    <a:lnTo>
                      <a:pt x="2" y="28"/>
                    </a:lnTo>
                    <a:lnTo>
                      <a:pt x="2" y="24"/>
                    </a:lnTo>
                    <a:lnTo>
                      <a:pt x="2" y="24"/>
                    </a:lnTo>
                    <a:lnTo>
                      <a:pt x="6" y="26"/>
                    </a:lnTo>
                    <a:lnTo>
                      <a:pt x="6" y="26"/>
                    </a:lnTo>
                    <a:lnTo>
                      <a:pt x="2" y="20"/>
                    </a:lnTo>
                    <a:lnTo>
                      <a:pt x="0" y="16"/>
                    </a:lnTo>
                    <a:lnTo>
                      <a:pt x="0" y="10"/>
                    </a:lnTo>
                    <a:lnTo>
                      <a:pt x="0" y="4"/>
                    </a:lnTo>
                    <a:lnTo>
                      <a:pt x="0" y="4"/>
                    </a:lnTo>
                    <a:lnTo>
                      <a:pt x="2" y="2"/>
                    </a:lnTo>
                    <a:lnTo>
                      <a:pt x="2" y="4"/>
                    </a:lnTo>
                    <a:lnTo>
                      <a:pt x="4" y="4"/>
                    </a:lnTo>
                    <a:lnTo>
                      <a:pt x="4" y="4"/>
                    </a:lnTo>
                    <a:lnTo>
                      <a:pt x="4" y="4"/>
                    </a:lnTo>
                    <a:lnTo>
                      <a:pt x="6" y="0"/>
                    </a:lnTo>
                    <a:lnTo>
                      <a:pt x="8" y="0"/>
                    </a:lnTo>
                    <a:lnTo>
                      <a:pt x="10" y="4"/>
                    </a:lnTo>
                    <a:lnTo>
                      <a:pt x="10" y="4"/>
                    </a:lnTo>
                    <a:lnTo>
                      <a:pt x="14" y="14"/>
                    </a:lnTo>
                    <a:lnTo>
                      <a:pt x="16" y="14"/>
                    </a:lnTo>
                    <a:lnTo>
                      <a:pt x="18" y="16"/>
                    </a:lnTo>
                    <a:lnTo>
                      <a:pt x="22" y="14"/>
                    </a:lnTo>
                    <a:lnTo>
                      <a:pt x="26" y="10"/>
                    </a:lnTo>
                    <a:lnTo>
                      <a:pt x="26" y="10"/>
                    </a:lnTo>
                    <a:lnTo>
                      <a:pt x="28" y="6"/>
                    </a:lnTo>
                    <a:lnTo>
                      <a:pt x="30" y="6"/>
                    </a:lnTo>
                    <a:lnTo>
                      <a:pt x="30" y="6"/>
                    </a:lnTo>
                    <a:lnTo>
                      <a:pt x="30" y="6"/>
                    </a:lnTo>
                    <a:lnTo>
                      <a:pt x="32" y="10"/>
                    </a:lnTo>
                    <a:lnTo>
                      <a:pt x="34" y="14"/>
                    </a:lnTo>
                    <a:lnTo>
                      <a:pt x="36" y="24"/>
                    </a:lnTo>
                    <a:lnTo>
                      <a:pt x="36" y="24"/>
                    </a:lnTo>
                    <a:lnTo>
                      <a:pt x="36" y="30"/>
                    </a:lnTo>
                    <a:lnTo>
                      <a:pt x="36" y="32"/>
                    </a:lnTo>
                    <a:lnTo>
                      <a:pt x="34" y="34"/>
                    </a:lnTo>
                    <a:lnTo>
                      <a:pt x="32" y="34"/>
                    </a:lnTo>
                    <a:lnTo>
                      <a:pt x="32" y="34"/>
                    </a:lnTo>
                    <a:lnTo>
                      <a:pt x="28" y="38"/>
                    </a:lnTo>
                    <a:lnTo>
                      <a:pt x="26" y="36"/>
                    </a:lnTo>
                    <a:lnTo>
                      <a:pt x="26" y="34"/>
                    </a:lnTo>
                    <a:lnTo>
                      <a:pt x="26" y="34"/>
                    </a:lnTo>
                    <a:lnTo>
                      <a:pt x="24" y="38"/>
                    </a:lnTo>
                    <a:lnTo>
                      <a:pt x="22" y="40"/>
                    </a:lnTo>
                    <a:lnTo>
                      <a:pt x="18" y="38"/>
                    </a:lnTo>
                    <a:lnTo>
                      <a:pt x="18" y="38"/>
                    </a:lnTo>
                    <a:lnTo>
                      <a:pt x="16" y="44"/>
                    </a:lnTo>
                    <a:lnTo>
                      <a:pt x="16" y="44"/>
                    </a:lnTo>
                    <a:lnTo>
                      <a:pt x="14" y="46"/>
                    </a:lnTo>
                    <a:lnTo>
                      <a:pt x="12" y="46"/>
                    </a:lnTo>
                    <a:lnTo>
                      <a:pt x="10" y="46"/>
                    </a:lnTo>
                    <a:lnTo>
                      <a:pt x="10" y="50"/>
                    </a:lnTo>
                    <a:lnTo>
                      <a:pt x="1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1" name="Freeform 332">
                <a:extLst>
                  <a:ext uri="{FF2B5EF4-FFF2-40B4-BE49-F238E27FC236}">
                    <a16:creationId xmlns:a16="http://schemas.microsoft.com/office/drawing/2014/main" id="{567DA030-97FF-931F-C80C-5E3DB92DC4AE}"/>
                  </a:ext>
                </a:extLst>
              </p:cNvPr>
              <p:cNvSpPr>
                <a:spLocks/>
              </p:cNvSpPr>
              <p:nvPr/>
            </p:nvSpPr>
            <p:spPr bwMode="auto">
              <a:xfrm>
                <a:off x="5814" y="2801"/>
                <a:ext cx="26" cy="42"/>
              </a:xfrm>
              <a:custGeom>
                <a:avLst/>
                <a:gdLst>
                  <a:gd name="T0" fmla="*/ 6 w 26"/>
                  <a:gd name="T1" fmla="*/ 26 h 42"/>
                  <a:gd name="T2" fmla="*/ 6 w 26"/>
                  <a:gd name="T3" fmla="*/ 26 h 42"/>
                  <a:gd name="T4" fmla="*/ 0 w 26"/>
                  <a:gd name="T5" fmla="*/ 10 h 42"/>
                  <a:gd name="T6" fmla="*/ 0 w 26"/>
                  <a:gd name="T7" fmla="*/ 10 h 42"/>
                  <a:gd name="T8" fmla="*/ 2 w 26"/>
                  <a:gd name="T9" fmla="*/ 8 h 42"/>
                  <a:gd name="T10" fmla="*/ 4 w 26"/>
                  <a:gd name="T11" fmla="*/ 8 h 42"/>
                  <a:gd name="T12" fmla="*/ 6 w 26"/>
                  <a:gd name="T13" fmla="*/ 6 h 42"/>
                  <a:gd name="T14" fmla="*/ 8 w 26"/>
                  <a:gd name="T15" fmla="*/ 4 h 42"/>
                  <a:gd name="T16" fmla="*/ 8 w 26"/>
                  <a:gd name="T17" fmla="*/ 4 h 42"/>
                  <a:gd name="T18" fmla="*/ 12 w 26"/>
                  <a:gd name="T19" fmla="*/ 0 h 42"/>
                  <a:gd name="T20" fmla="*/ 16 w 26"/>
                  <a:gd name="T21" fmla="*/ 0 h 42"/>
                  <a:gd name="T22" fmla="*/ 24 w 26"/>
                  <a:gd name="T23" fmla="*/ 2 h 42"/>
                  <a:gd name="T24" fmla="*/ 24 w 26"/>
                  <a:gd name="T25" fmla="*/ 2 h 42"/>
                  <a:gd name="T26" fmla="*/ 24 w 26"/>
                  <a:gd name="T27" fmla="*/ 8 h 42"/>
                  <a:gd name="T28" fmla="*/ 24 w 26"/>
                  <a:gd name="T29" fmla="*/ 8 h 42"/>
                  <a:gd name="T30" fmla="*/ 24 w 26"/>
                  <a:gd name="T31" fmla="*/ 24 h 42"/>
                  <a:gd name="T32" fmla="*/ 24 w 26"/>
                  <a:gd name="T33" fmla="*/ 30 h 42"/>
                  <a:gd name="T34" fmla="*/ 26 w 26"/>
                  <a:gd name="T35" fmla="*/ 36 h 42"/>
                  <a:gd name="T36" fmla="*/ 26 w 26"/>
                  <a:gd name="T37" fmla="*/ 36 h 42"/>
                  <a:gd name="T38" fmla="*/ 26 w 26"/>
                  <a:gd name="T39" fmla="*/ 40 h 42"/>
                  <a:gd name="T40" fmla="*/ 26 w 26"/>
                  <a:gd name="T41" fmla="*/ 42 h 42"/>
                  <a:gd name="T42" fmla="*/ 26 w 26"/>
                  <a:gd name="T43" fmla="*/ 40 h 42"/>
                  <a:gd name="T44" fmla="*/ 26 w 26"/>
                  <a:gd name="T45" fmla="*/ 40 h 42"/>
                  <a:gd name="T46" fmla="*/ 22 w 26"/>
                  <a:gd name="T47" fmla="*/ 38 h 42"/>
                  <a:gd name="T48" fmla="*/ 20 w 26"/>
                  <a:gd name="T49" fmla="*/ 36 h 42"/>
                  <a:gd name="T50" fmla="*/ 14 w 26"/>
                  <a:gd name="T51" fmla="*/ 32 h 42"/>
                  <a:gd name="T52" fmla="*/ 14 w 26"/>
                  <a:gd name="T53" fmla="*/ 32 h 42"/>
                  <a:gd name="T54" fmla="*/ 14 w 26"/>
                  <a:gd name="T55" fmla="*/ 30 h 42"/>
                  <a:gd name="T56" fmla="*/ 14 w 26"/>
                  <a:gd name="T57" fmla="*/ 28 h 42"/>
                  <a:gd name="T58" fmla="*/ 16 w 26"/>
                  <a:gd name="T59" fmla="*/ 24 h 42"/>
                  <a:gd name="T60" fmla="*/ 16 w 26"/>
                  <a:gd name="T61" fmla="*/ 24 h 42"/>
                  <a:gd name="T62" fmla="*/ 14 w 26"/>
                  <a:gd name="T63" fmla="*/ 24 h 42"/>
                  <a:gd name="T64" fmla="*/ 12 w 26"/>
                  <a:gd name="T65" fmla="*/ 26 h 42"/>
                  <a:gd name="T66" fmla="*/ 10 w 26"/>
                  <a:gd name="T67" fmla="*/ 32 h 42"/>
                  <a:gd name="T68" fmla="*/ 10 w 26"/>
                  <a:gd name="T69" fmla="*/ 32 h 42"/>
                  <a:gd name="T70" fmla="*/ 10 w 26"/>
                  <a:gd name="T71" fmla="*/ 30 h 42"/>
                  <a:gd name="T72" fmla="*/ 8 w 26"/>
                  <a:gd name="T73" fmla="*/ 24 h 42"/>
                  <a:gd name="T74" fmla="*/ 8 w 26"/>
                  <a:gd name="T75" fmla="*/ 22 h 42"/>
                  <a:gd name="T76" fmla="*/ 6 w 26"/>
                  <a:gd name="T77" fmla="*/ 26 h 42"/>
                  <a:gd name="T78" fmla="*/ 6 w 26"/>
                  <a:gd name="T79"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42">
                    <a:moveTo>
                      <a:pt x="6" y="26"/>
                    </a:moveTo>
                    <a:lnTo>
                      <a:pt x="6" y="26"/>
                    </a:lnTo>
                    <a:lnTo>
                      <a:pt x="0" y="10"/>
                    </a:lnTo>
                    <a:lnTo>
                      <a:pt x="0" y="10"/>
                    </a:lnTo>
                    <a:lnTo>
                      <a:pt x="2" y="8"/>
                    </a:lnTo>
                    <a:lnTo>
                      <a:pt x="4" y="8"/>
                    </a:lnTo>
                    <a:lnTo>
                      <a:pt x="6" y="6"/>
                    </a:lnTo>
                    <a:lnTo>
                      <a:pt x="8" y="4"/>
                    </a:lnTo>
                    <a:lnTo>
                      <a:pt x="8" y="4"/>
                    </a:lnTo>
                    <a:lnTo>
                      <a:pt x="12" y="0"/>
                    </a:lnTo>
                    <a:lnTo>
                      <a:pt x="16" y="0"/>
                    </a:lnTo>
                    <a:lnTo>
                      <a:pt x="24" y="2"/>
                    </a:lnTo>
                    <a:lnTo>
                      <a:pt x="24" y="2"/>
                    </a:lnTo>
                    <a:lnTo>
                      <a:pt x="24" y="8"/>
                    </a:lnTo>
                    <a:lnTo>
                      <a:pt x="24" y="8"/>
                    </a:lnTo>
                    <a:lnTo>
                      <a:pt x="24" y="24"/>
                    </a:lnTo>
                    <a:lnTo>
                      <a:pt x="24" y="30"/>
                    </a:lnTo>
                    <a:lnTo>
                      <a:pt x="26" y="36"/>
                    </a:lnTo>
                    <a:lnTo>
                      <a:pt x="26" y="36"/>
                    </a:lnTo>
                    <a:lnTo>
                      <a:pt x="26" y="40"/>
                    </a:lnTo>
                    <a:lnTo>
                      <a:pt x="26" y="42"/>
                    </a:lnTo>
                    <a:lnTo>
                      <a:pt x="26" y="40"/>
                    </a:lnTo>
                    <a:lnTo>
                      <a:pt x="26" y="40"/>
                    </a:lnTo>
                    <a:lnTo>
                      <a:pt x="22" y="38"/>
                    </a:lnTo>
                    <a:lnTo>
                      <a:pt x="20" y="36"/>
                    </a:lnTo>
                    <a:lnTo>
                      <a:pt x="14" y="32"/>
                    </a:lnTo>
                    <a:lnTo>
                      <a:pt x="14" y="32"/>
                    </a:lnTo>
                    <a:lnTo>
                      <a:pt x="14" y="30"/>
                    </a:lnTo>
                    <a:lnTo>
                      <a:pt x="14" y="28"/>
                    </a:lnTo>
                    <a:lnTo>
                      <a:pt x="16" y="24"/>
                    </a:lnTo>
                    <a:lnTo>
                      <a:pt x="16" y="24"/>
                    </a:lnTo>
                    <a:lnTo>
                      <a:pt x="14" y="24"/>
                    </a:lnTo>
                    <a:lnTo>
                      <a:pt x="12" y="26"/>
                    </a:lnTo>
                    <a:lnTo>
                      <a:pt x="10" y="32"/>
                    </a:lnTo>
                    <a:lnTo>
                      <a:pt x="10" y="32"/>
                    </a:lnTo>
                    <a:lnTo>
                      <a:pt x="10" y="30"/>
                    </a:lnTo>
                    <a:lnTo>
                      <a:pt x="8" y="24"/>
                    </a:lnTo>
                    <a:lnTo>
                      <a:pt x="8" y="22"/>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2" name="Freeform 333">
                <a:extLst>
                  <a:ext uri="{FF2B5EF4-FFF2-40B4-BE49-F238E27FC236}">
                    <a16:creationId xmlns:a16="http://schemas.microsoft.com/office/drawing/2014/main" id="{9544AC2C-EBF9-B6F3-1987-8594C33FF0A7}"/>
                  </a:ext>
                </a:extLst>
              </p:cNvPr>
              <p:cNvSpPr>
                <a:spLocks/>
              </p:cNvSpPr>
              <p:nvPr/>
            </p:nvSpPr>
            <p:spPr bwMode="auto">
              <a:xfrm>
                <a:off x="5824" y="2817"/>
                <a:ext cx="10" cy="16"/>
              </a:xfrm>
              <a:custGeom>
                <a:avLst/>
                <a:gdLst>
                  <a:gd name="T0" fmla="*/ 0 w 10"/>
                  <a:gd name="T1" fmla="*/ 16 h 16"/>
                  <a:gd name="T2" fmla="*/ 0 w 10"/>
                  <a:gd name="T3" fmla="*/ 16 h 16"/>
                  <a:gd name="T4" fmla="*/ 2 w 10"/>
                  <a:gd name="T5" fmla="*/ 8 h 16"/>
                  <a:gd name="T6" fmla="*/ 4 w 10"/>
                  <a:gd name="T7" fmla="*/ 2 h 16"/>
                  <a:gd name="T8" fmla="*/ 6 w 10"/>
                  <a:gd name="T9" fmla="*/ 0 h 16"/>
                  <a:gd name="T10" fmla="*/ 10 w 10"/>
                  <a:gd name="T11" fmla="*/ 4 h 16"/>
                  <a:gd name="T12" fmla="*/ 10 w 10"/>
                  <a:gd name="T13" fmla="*/ 4 h 16"/>
                  <a:gd name="T14" fmla="*/ 10 w 10"/>
                  <a:gd name="T15" fmla="*/ 8 h 16"/>
                  <a:gd name="T16" fmla="*/ 10 w 10"/>
                  <a:gd name="T17" fmla="*/ 8 h 16"/>
                  <a:gd name="T18" fmla="*/ 10 w 10"/>
                  <a:gd name="T19" fmla="*/ 10 h 16"/>
                  <a:gd name="T20" fmla="*/ 10 w 10"/>
                  <a:gd name="T21" fmla="*/ 12 h 16"/>
                  <a:gd name="T22" fmla="*/ 10 w 10"/>
                  <a:gd name="T23" fmla="*/ 12 h 16"/>
                  <a:gd name="T24" fmla="*/ 6 w 10"/>
                  <a:gd name="T25" fmla="*/ 14 h 16"/>
                  <a:gd name="T26" fmla="*/ 4 w 10"/>
                  <a:gd name="T27" fmla="*/ 14 h 16"/>
                  <a:gd name="T28" fmla="*/ 4 w 10"/>
                  <a:gd name="T29" fmla="*/ 16 h 16"/>
                  <a:gd name="T30" fmla="*/ 4 w 10"/>
                  <a:gd name="T31" fmla="*/ 16 h 16"/>
                  <a:gd name="T32" fmla="*/ 0 w 10"/>
                  <a:gd name="T33" fmla="*/ 16 h 16"/>
                  <a:gd name="T34" fmla="*/ 0 w 10"/>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0" y="16"/>
                    </a:moveTo>
                    <a:lnTo>
                      <a:pt x="0" y="16"/>
                    </a:lnTo>
                    <a:lnTo>
                      <a:pt x="2" y="8"/>
                    </a:lnTo>
                    <a:lnTo>
                      <a:pt x="4" y="2"/>
                    </a:lnTo>
                    <a:lnTo>
                      <a:pt x="6" y="0"/>
                    </a:lnTo>
                    <a:lnTo>
                      <a:pt x="10" y="4"/>
                    </a:lnTo>
                    <a:lnTo>
                      <a:pt x="10" y="4"/>
                    </a:lnTo>
                    <a:lnTo>
                      <a:pt x="10" y="8"/>
                    </a:lnTo>
                    <a:lnTo>
                      <a:pt x="10" y="8"/>
                    </a:lnTo>
                    <a:lnTo>
                      <a:pt x="10" y="10"/>
                    </a:lnTo>
                    <a:lnTo>
                      <a:pt x="10" y="12"/>
                    </a:lnTo>
                    <a:lnTo>
                      <a:pt x="10" y="12"/>
                    </a:lnTo>
                    <a:lnTo>
                      <a:pt x="6" y="14"/>
                    </a:lnTo>
                    <a:lnTo>
                      <a:pt x="4" y="14"/>
                    </a:lnTo>
                    <a:lnTo>
                      <a:pt x="4" y="16"/>
                    </a:lnTo>
                    <a:lnTo>
                      <a:pt x="4"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3" name="Freeform 334">
                <a:extLst>
                  <a:ext uri="{FF2B5EF4-FFF2-40B4-BE49-F238E27FC236}">
                    <a16:creationId xmlns:a16="http://schemas.microsoft.com/office/drawing/2014/main" id="{07160DF3-022C-167D-32C5-35846BEBF28F}"/>
                  </a:ext>
                </a:extLst>
              </p:cNvPr>
              <p:cNvSpPr>
                <a:spLocks/>
              </p:cNvSpPr>
              <p:nvPr/>
            </p:nvSpPr>
            <p:spPr bwMode="auto">
              <a:xfrm>
                <a:off x="3498" y="1463"/>
                <a:ext cx="10" cy="14"/>
              </a:xfrm>
              <a:custGeom>
                <a:avLst/>
                <a:gdLst>
                  <a:gd name="T0" fmla="*/ 10 w 10"/>
                  <a:gd name="T1" fmla="*/ 4 h 14"/>
                  <a:gd name="T2" fmla="*/ 10 w 10"/>
                  <a:gd name="T3" fmla="*/ 4 h 14"/>
                  <a:gd name="T4" fmla="*/ 6 w 10"/>
                  <a:gd name="T5" fmla="*/ 4 h 14"/>
                  <a:gd name="T6" fmla="*/ 4 w 10"/>
                  <a:gd name="T7" fmla="*/ 6 h 14"/>
                  <a:gd name="T8" fmla="*/ 2 w 10"/>
                  <a:gd name="T9" fmla="*/ 14 h 14"/>
                  <a:gd name="T10" fmla="*/ 2 w 10"/>
                  <a:gd name="T11" fmla="*/ 14 h 14"/>
                  <a:gd name="T12" fmla="*/ 0 w 10"/>
                  <a:gd name="T13" fmla="*/ 0 h 14"/>
                  <a:gd name="T14" fmla="*/ 0 w 10"/>
                  <a:gd name="T15" fmla="*/ 0 h 14"/>
                  <a:gd name="T16" fmla="*/ 4 w 10"/>
                  <a:gd name="T17" fmla="*/ 0 h 14"/>
                  <a:gd name="T18" fmla="*/ 6 w 10"/>
                  <a:gd name="T19" fmla="*/ 0 h 14"/>
                  <a:gd name="T20" fmla="*/ 10 w 10"/>
                  <a:gd name="T21" fmla="*/ 4 h 14"/>
                  <a:gd name="T22" fmla="*/ 10 w 10"/>
                  <a:gd name="T2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10" y="4"/>
                    </a:moveTo>
                    <a:lnTo>
                      <a:pt x="10" y="4"/>
                    </a:lnTo>
                    <a:lnTo>
                      <a:pt x="6" y="4"/>
                    </a:lnTo>
                    <a:lnTo>
                      <a:pt x="4" y="6"/>
                    </a:lnTo>
                    <a:lnTo>
                      <a:pt x="2" y="14"/>
                    </a:lnTo>
                    <a:lnTo>
                      <a:pt x="2" y="14"/>
                    </a:lnTo>
                    <a:lnTo>
                      <a:pt x="0" y="0"/>
                    </a:lnTo>
                    <a:lnTo>
                      <a:pt x="0" y="0"/>
                    </a:lnTo>
                    <a:lnTo>
                      <a:pt x="4" y="0"/>
                    </a:lnTo>
                    <a:lnTo>
                      <a:pt x="6"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4" name="Freeform 335">
                <a:extLst>
                  <a:ext uri="{FF2B5EF4-FFF2-40B4-BE49-F238E27FC236}">
                    <a16:creationId xmlns:a16="http://schemas.microsoft.com/office/drawing/2014/main" id="{E70E9127-C7D0-E945-F01C-0A564F34029F}"/>
                  </a:ext>
                </a:extLst>
              </p:cNvPr>
              <p:cNvSpPr>
                <a:spLocks/>
              </p:cNvSpPr>
              <p:nvPr/>
            </p:nvSpPr>
            <p:spPr bwMode="auto">
              <a:xfrm>
                <a:off x="3518" y="1463"/>
                <a:ext cx="8" cy="8"/>
              </a:xfrm>
              <a:custGeom>
                <a:avLst/>
                <a:gdLst>
                  <a:gd name="T0" fmla="*/ 8 w 8"/>
                  <a:gd name="T1" fmla="*/ 0 h 8"/>
                  <a:gd name="T2" fmla="*/ 8 w 8"/>
                  <a:gd name="T3" fmla="*/ 0 h 8"/>
                  <a:gd name="T4" fmla="*/ 6 w 8"/>
                  <a:gd name="T5" fmla="*/ 6 h 8"/>
                  <a:gd name="T6" fmla="*/ 4 w 8"/>
                  <a:gd name="T7" fmla="*/ 8 h 8"/>
                  <a:gd name="T8" fmla="*/ 2 w 8"/>
                  <a:gd name="T9" fmla="*/ 6 h 8"/>
                  <a:gd name="T10" fmla="*/ 0 w 8"/>
                  <a:gd name="T11" fmla="*/ 4 h 8"/>
                  <a:gd name="T12" fmla="*/ 0 w 8"/>
                  <a:gd name="T13" fmla="*/ 4 h 8"/>
                  <a:gd name="T14" fmla="*/ 8 w 8"/>
                  <a:gd name="T15" fmla="*/ 0 h 8"/>
                  <a:gd name="T16" fmla="*/ 8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0"/>
                    </a:moveTo>
                    <a:lnTo>
                      <a:pt x="8" y="0"/>
                    </a:lnTo>
                    <a:lnTo>
                      <a:pt x="6" y="6"/>
                    </a:lnTo>
                    <a:lnTo>
                      <a:pt x="4" y="8"/>
                    </a:lnTo>
                    <a:lnTo>
                      <a:pt x="2" y="6"/>
                    </a:lnTo>
                    <a:lnTo>
                      <a:pt x="0" y="4"/>
                    </a:lnTo>
                    <a:lnTo>
                      <a:pt x="0" y="4"/>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5" name="Freeform 336">
                <a:extLst>
                  <a:ext uri="{FF2B5EF4-FFF2-40B4-BE49-F238E27FC236}">
                    <a16:creationId xmlns:a16="http://schemas.microsoft.com/office/drawing/2014/main" id="{55578665-0565-F10A-0A75-5F731E754D97}"/>
                  </a:ext>
                </a:extLst>
              </p:cNvPr>
              <p:cNvSpPr>
                <a:spLocks/>
              </p:cNvSpPr>
              <p:nvPr/>
            </p:nvSpPr>
            <p:spPr bwMode="auto">
              <a:xfrm>
                <a:off x="3508" y="1467"/>
                <a:ext cx="6" cy="4"/>
              </a:xfrm>
              <a:custGeom>
                <a:avLst/>
                <a:gdLst>
                  <a:gd name="T0" fmla="*/ 6 w 6"/>
                  <a:gd name="T1" fmla="*/ 0 h 4"/>
                  <a:gd name="T2" fmla="*/ 6 w 6"/>
                  <a:gd name="T3" fmla="*/ 0 h 4"/>
                  <a:gd name="T4" fmla="*/ 4 w 6"/>
                  <a:gd name="T5" fmla="*/ 2 h 4"/>
                  <a:gd name="T6" fmla="*/ 2 w 6"/>
                  <a:gd name="T7" fmla="*/ 4 h 4"/>
                  <a:gd name="T8" fmla="*/ 2 w 6"/>
                  <a:gd name="T9" fmla="*/ 2 h 4"/>
                  <a:gd name="T10" fmla="*/ 0 w 6"/>
                  <a:gd name="T11" fmla="*/ 0 h 4"/>
                  <a:gd name="T12" fmla="*/ 0 w 6"/>
                  <a:gd name="T13" fmla="*/ 0 h 4"/>
                  <a:gd name="T14" fmla="*/ 6 w 6"/>
                  <a:gd name="T15" fmla="*/ 0 h 4"/>
                  <a:gd name="T16" fmla="*/ 6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0"/>
                    </a:moveTo>
                    <a:lnTo>
                      <a:pt x="6" y="0"/>
                    </a:lnTo>
                    <a:lnTo>
                      <a:pt x="4" y="2"/>
                    </a:lnTo>
                    <a:lnTo>
                      <a:pt x="2" y="4"/>
                    </a:lnTo>
                    <a:lnTo>
                      <a:pt x="2" y="2"/>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6" name="Freeform 337">
                <a:extLst>
                  <a:ext uri="{FF2B5EF4-FFF2-40B4-BE49-F238E27FC236}">
                    <a16:creationId xmlns:a16="http://schemas.microsoft.com/office/drawing/2014/main" id="{756D52DF-2DF0-8218-3780-04F8EEC8B573}"/>
                  </a:ext>
                </a:extLst>
              </p:cNvPr>
              <p:cNvSpPr>
                <a:spLocks/>
              </p:cNvSpPr>
              <p:nvPr/>
            </p:nvSpPr>
            <p:spPr bwMode="auto">
              <a:xfrm>
                <a:off x="4184" y="2819"/>
                <a:ext cx="96" cy="36"/>
              </a:xfrm>
              <a:custGeom>
                <a:avLst/>
                <a:gdLst>
                  <a:gd name="T0" fmla="*/ 72 w 96"/>
                  <a:gd name="T1" fmla="*/ 26 h 36"/>
                  <a:gd name="T2" fmla="*/ 66 w 96"/>
                  <a:gd name="T3" fmla="*/ 26 h 36"/>
                  <a:gd name="T4" fmla="*/ 64 w 96"/>
                  <a:gd name="T5" fmla="*/ 32 h 36"/>
                  <a:gd name="T6" fmla="*/ 60 w 96"/>
                  <a:gd name="T7" fmla="*/ 34 h 36"/>
                  <a:gd name="T8" fmla="*/ 58 w 96"/>
                  <a:gd name="T9" fmla="*/ 32 h 36"/>
                  <a:gd name="T10" fmla="*/ 50 w 96"/>
                  <a:gd name="T11" fmla="*/ 30 h 36"/>
                  <a:gd name="T12" fmla="*/ 48 w 96"/>
                  <a:gd name="T13" fmla="*/ 34 h 36"/>
                  <a:gd name="T14" fmla="*/ 44 w 96"/>
                  <a:gd name="T15" fmla="*/ 34 h 36"/>
                  <a:gd name="T16" fmla="*/ 42 w 96"/>
                  <a:gd name="T17" fmla="*/ 26 h 36"/>
                  <a:gd name="T18" fmla="*/ 40 w 96"/>
                  <a:gd name="T19" fmla="*/ 26 h 36"/>
                  <a:gd name="T20" fmla="*/ 38 w 96"/>
                  <a:gd name="T21" fmla="*/ 28 h 36"/>
                  <a:gd name="T22" fmla="*/ 34 w 96"/>
                  <a:gd name="T23" fmla="*/ 28 h 36"/>
                  <a:gd name="T24" fmla="*/ 32 w 96"/>
                  <a:gd name="T25" fmla="*/ 28 h 36"/>
                  <a:gd name="T26" fmla="*/ 28 w 96"/>
                  <a:gd name="T27" fmla="*/ 32 h 36"/>
                  <a:gd name="T28" fmla="*/ 22 w 96"/>
                  <a:gd name="T29" fmla="*/ 30 h 36"/>
                  <a:gd name="T30" fmla="*/ 20 w 96"/>
                  <a:gd name="T31" fmla="*/ 28 h 36"/>
                  <a:gd name="T32" fmla="*/ 14 w 96"/>
                  <a:gd name="T33" fmla="*/ 28 h 36"/>
                  <a:gd name="T34" fmla="*/ 6 w 96"/>
                  <a:gd name="T35" fmla="*/ 30 h 36"/>
                  <a:gd name="T36" fmla="*/ 2 w 96"/>
                  <a:gd name="T37" fmla="*/ 28 h 36"/>
                  <a:gd name="T38" fmla="*/ 0 w 96"/>
                  <a:gd name="T39" fmla="*/ 22 h 36"/>
                  <a:gd name="T40" fmla="*/ 4 w 96"/>
                  <a:gd name="T41" fmla="*/ 14 h 36"/>
                  <a:gd name="T42" fmla="*/ 4 w 96"/>
                  <a:gd name="T43" fmla="*/ 10 h 36"/>
                  <a:gd name="T44" fmla="*/ 6 w 96"/>
                  <a:gd name="T45" fmla="*/ 6 h 36"/>
                  <a:gd name="T46" fmla="*/ 8 w 96"/>
                  <a:gd name="T47" fmla="*/ 6 h 36"/>
                  <a:gd name="T48" fmla="*/ 10 w 96"/>
                  <a:gd name="T49" fmla="*/ 10 h 36"/>
                  <a:gd name="T50" fmla="*/ 18 w 96"/>
                  <a:gd name="T51" fmla="*/ 14 h 36"/>
                  <a:gd name="T52" fmla="*/ 30 w 96"/>
                  <a:gd name="T53" fmla="*/ 14 h 36"/>
                  <a:gd name="T54" fmla="*/ 30 w 96"/>
                  <a:gd name="T55" fmla="*/ 12 h 36"/>
                  <a:gd name="T56" fmla="*/ 32 w 96"/>
                  <a:gd name="T57" fmla="*/ 4 h 36"/>
                  <a:gd name="T58" fmla="*/ 34 w 96"/>
                  <a:gd name="T59" fmla="*/ 0 h 36"/>
                  <a:gd name="T60" fmla="*/ 38 w 96"/>
                  <a:gd name="T61" fmla="*/ 0 h 36"/>
                  <a:gd name="T62" fmla="*/ 46 w 96"/>
                  <a:gd name="T63" fmla="*/ 2 h 36"/>
                  <a:gd name="T64" fmla="*/ 48 w 96"/>
                  <a:gd name="T65" fmla="*/ 8 h 36"/>
                  <a:gd name="T66" fmla="*/ 52 w 96"/>
                  <a:gd name="T67" fmla="*/ 12 h 36"/>
                  <a:gd name="T68" fmla="*/ 56 w 96"/>
                  <a:gd name="T69" fmla="*/ 12 h 36"/>
                  <a:gd name="T70" fmla="*/ 58 w 96"/>
                  <a:gd name="T71" fmla="*/ 12 h 36"/>
                  <a:gd name="T72" fmla="*/ 60 w 96"/>
                  <a:gd name="T73" fmla="*/ 14 h 36"/>
                  <a:gd name="T74" fmla="*/ 70 w 96"/>
                  <a:gd name="T75" fmla="*/ 10 h 36"/>
                  <a:gd name="T76" fmla="*/ 80 w 96"/>
                  <a:gd name="T77" fmla="*/ 20 h 36"/>
                  <a:gd name="T78" fmla="*/ 82 w 96"/>
                  <a:gd name="T79" fmla="*/ 16 h 36"/>
                  <a:gd name="T80" fmla="*/ 84 w 96"/>
                  <a:gd name="T81" fmla="*/ 12 h 36"/>
                  <a:gd name="T82" fmla="*/ 92 w 96"/>
                  <a:gd name="T83" fmla="*/ 6 h 36"/>
                  <a:gd name="T84" fmla="*/ 96 w 96"/>
                  <a:gd name="T85" fmla="*/ 10 h 36"/>
                  <a:gd name="T86" fmla="*/ 96 w 96"/>
                  <a:gd name="T87" fmla="*/ 18 h 36"/>
                  <a:gd name="T88" fmla="*/ 94 w 96"/>
                  <a:gd name="T89" fmla="*/ 22 h 36"/>
                  <a:gd name="T90" fmla="*/ 92 w 96"/>
                  <a:gd name="T91" fmla="*/ 30 h 36"/>
                  <a:gd name="T92" fmla="*/ 90 w 96"/>
                  <a:gd name="T93" fmla="*/ 34 h 36"/>
                  <a:gd name="T94" fmla="*/ 88 w 96"/>
                  <a:gd name="T95" fmla="*/ 34 h 36"/>
                  <a:gd name="T96" fmla="*/ 88 w 96"/>
                  <a:gd name="T97" fmla="*/ 32 h 36"/>
                  <a:gd name="T98" fmla="*/ 76 w 96"/>
                  <a:gd name="T99" fmla="*/ 34 h 36"/>
                  <a:gd name="T100" fmla="*/ 74 w 96"/>
                  <a:gd name="T101" fmla="*/ 34 h 36"/>
                  <a:gd name="T102" fmla="*/ 72 w 96"/>
                  <a:gd name="T103" fmla="*/ 28 h 36"/>
                  <a:gd name="T104" fmla="*/ 72 w 96"/>
                  <a:gd name="T10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36">
                    <a:moveTo>
                      <a:pt x="72" y="26"/>
                    </a:moveTo>
                    <a:lnTo>
                      <a:pt x="72" y="26"/>
                    </a:lnTo>
                    <a:lnTo>
                      <a:pt x="66" y="26"/>
                    </a:lnTo>
                    <a:lnTo>
                      <a:pt x="66" y="26"/>
                    </a:lnTo>
                    <a:lnTo>
                      <a:pt x="64" y="32"/>
                    </a:lnTo>
                    <a:lnTo>
                      <a:pt x="64" y="32"/>
                    </a:lnTo>
                    <a:lnTo>
                      <a:pt x="62" y="34"/>
                    </a:lnTo>
                    <a:lnTo>
                      <a:pt x="60" y="34"/>
                    </a:lnTo>
                    <a:lnTo>
                      <a:pt x="58" y="32"/>
                    </a:lnTo>
                    <a:lnTo>
                      <a:pt x="58" y="32"/>
                    </a:lnTo>
                    <a:lnTo>
                      <a:pt x="54" y="28"/>
                    </a:lnTo>
                    <a:lnTo>
                      <a:pt x="50" y="30"/>
                    </a:lnTo>
                    <a:lnTo>
                      <a:pt x="50" y="30"/>
                    </a:lnTo>
                    <a:lnTo>
                      <a:pt x="48" y="34"/>
                    </a:lnTo>
                    <a:lnTo>
                      <a:pt x="46" y="36"/>
                    </a:lnTo>
                    <a:lnTo>
                      <a:pt x="44" y="34"/>
                    </a:lnTo>
                    <a:lnTo>
                      <a:pt x="42" y="26"/>
                    </a:lnTo>
                    <a:lnTo>
                      <a:pt x="42" y="26"/>
                    </a:lnTo>
                    <a:lnTo>
                      <a:pt x="42" y="24"/>
                    </a:lnTo>
                    <a:lnTo>
                      <a:pt x="40" y="26"/>
                    </a:lnTo>
                    <a:lnTo>
                      <a:pt x="40" y="26"/>
                    </a:lnTo>
                    <a:lnTo>
                      <a:pt x="38" y="28"/>
                    </a:lnTo>
                    <a:lnTo>
                      <a:pt x="34" y="28"/>
                    </a:lnTo>
                    <a:lnTo>
                      <a:pt x="34" y="28"/>
                    </a:lnTo>
                    <a:lnTo>
                      <a:pt x="34" y="28"/>
                    </a:lnTo>
                    <a:lnTo>
                      <a:pt x="32" y="28"/>
                    </a:lnTo>
                    <a:lnTo>
                      <a:pt x="32" y="28"/>
                    </a:lnTo>
                    <a:lnTo>
                      <a:pt x="28" y="32"/>
                    </a:lnTo>
                    <a:lnTo>
                      <a:pt x="24" y="32"/>
                    </a:lnTo>
                    <a:lnTo>
                      <a:pt x="22" y="30"/>
                    </a:lnTo>
                    <a:lnTo>
                      <a:pt x="22" y="30"/>
                    </a:lnTo>
                    <a:lnTo>
                      <a:pt x="20" y="28"/>
                    </a:lnTo>
                    <a:lnTo>
                      <a:pt x="18" y="26"/>
                    </a:lnTo>
                    <a:lnTo>
                      <a:pt x="14" y="28"/>
                    </a:lnTo>
                    <a:lnTo>
                      <a:pt x="10" y="30"/>
                    </a:lnTo>
                    <a:lnTo>
                      <a:pt x="6" y="30"/>
                    </a:lnTo>
                    <a:lnTo>
                      <a:pt x="6" y="30"/>
                    </a:lnTo>
                    <a:lnTo>
                      <a:pt x="2" y="28"/>
                    </a:lnTo>
                    <a:lnTo>
                      <a:pt x="0" y="22"/>
                    </a:lnTo>
                    <a:lnTo>
                      <a:pt x="0" y="22"/>
                    </a:lnTo>
                    <a:lnTo>
                      <a:pt x="2" y="16"/>
                    </a:lnTo>
                    <a:lnTo>
                      <a:pt x="4" y="14"/>
                    </a:lnTo>
                    <a:lnTo>
                      <a:pt x="4" y="14"/>
                    </a:lnTo>
                    <a:lnTo>
                      <a:pt x="4" y="10"/>
                    </a:lnTo>
                    <a:lnTo>
                      <a:pt x="4" y="10"/>
                    </a:lnTo>
                    <a:lnTo>
                      <a:pt x="6" y="6"/>
                    </a:lnTo>
                    <a:lnTo>
                      <a:pt x="8" y="6"/>
                    </a:lnTo>
                    <a:lnTo>
                      <a:pt x="8" y="6"/>
                    </a:lnTo>
                    <a:lnTo>
                      <a:pt x="8" y="6"/>
                    </a:lnTo>
                    <a:lnTo>
                      <a:pt x="10" y="10"/>
                    </a:lnTo>
                    <a:lnTo>
                      <a:pt x="14" y="14"/>
                    </a:lnTo>
                    <a:lnTo>
                      <a:pt x="18" y="14"/>
                    </a:lnTo>
                    <a:lnTo>
                      <a:pt x="24" y="12"/>
                    </a:lnTo>
                    <a:lnTo>
                      <a:pt x="30" y="14"/>
                    </a:lnTo>
                    <a:lnTo>
                      <a:pt x="30" y="14"/>
                    </a:lnTo>
                    <a:lnTo>
                      <a:pt x="30" y="12"/>
                    </a:lnTo>
                    <a:lnTo>
                      <a:pt x="32" y="10"/>
                    </a:lnTo>
                    <a:lnTo>
                      <a:pt x="32" y="4"/>
                    </a:lnTo>
                    <a:lnTo>
                      <a:pt x="32" y="4"/>
                    </a:lnTo>
                    <a:lnTo>
                      <a:pt x="34" y="0"/>
                    </a:lnTo>
                    <a:lnTo>
                      <a:pt x="34" y="0"/>
                    </a:lnTo>
                    <a:lnTo>
                      <a:pt x="38" y="0"/>
                    </a:lnTo>
                    <a:lnTo>
                      <a:pt x="42" y="0"/>
                    </a:lnTo>
                    <a:lnTo>
                      <a:pt x="46" y="2"/>
                    </a:lnTo>
                    <a:lnTo>
                      <a:pt x="48" y="8"/>
                    </a:lnTo>
                    <a:lnTo>
                      <a:pt x="48" y="8"/>
                    </a:lnTo>
                    <a:lnTo>
                      <a:pt x="50" y="10"/>
                    </a:lnTo>
                    <a:lnTo>
                      <a:pt x="52" y="12"/>
                    </a:lnTo>
                    <a:lnTo>
                      <a:pt x="56" y="12"/>
                    </a:lnTo>
                    <a:lnTo>
                      <a:pt x="56" y="12"/>
                    </a:lnTo>
                    <a:lnTo>
                      <a:pt x="58" y="12"/>
                    </a:lnTo>
                    <a:lnTo>
                      <a:pt x="58" y="12"/>
                    </a:lnTo>
                    <a:lnTo>
                      <a:pt x="60" y="14"/>
                    </a:lnTo>
                    <a:lnTo>
                      <a:pt x="60" y="14"/>
                    </a:lnTo>
                    <a:lnTo>
                      <a:pt x="66" y="10"/>
                    </a:lnTo>
                    <a:lnTo>
                      <a:pt x="70" y="10"/>
                    </a:lnTo>
                    <a:lnTo>
                      <a:pt x="76" y="14"/>
                    </a:lnTo>
                    <a:lnTo>
                      <a:pt x="80" y="20"/>
                    </a:lnTo>
                    <a:lnTo>
                      <a:pt x="80" y="20"/>
                    </a:lnTo>
                    <a:lnTo>
                      <a:pt x="82" y="16"/>
                    </a:lnTo>
                    <a:lnTo>
                      <a:pt x="84" y="12"/>
                    </a:lnTo>
                    <a:lnTo>
                      <a:pt x="84" y="12"/>
                    </a:lnTo>
                    <a:lnTo>
                      <a:pt x="90" y="6"/>
                    </a:lnTo>
                    <a:lnTo>
                      <a:pt x="92" y="6"/>
                    </a:lnTo>
                    <a:lnTo>
                      <a:pt x="96" y="10"/>
                    </a:lnTo>
                    <a:lnTo>
                      <a:pt x="96" y="10"/>
                    </a:lnTo>
                    <a:lnTo>
                      <a:pt x="96" y="18"/>
                    </a:lnTo>
                    <a:lnTo>
                      <a:pt x="96" y="18"/>
                    </a:lnTo>
                    <a:lnTo>
                      <a:pt x="94" y="22"/>
                    </a:lnTo>
                    <a:lnTo>
                      <a:pt x="94" y="22"/>
                    </a:lnTo>
                    <a:lnTo>
                      <a:pt x="94" y="24"/>
                    </a:lnTo>
                    <a:lnTo>
                      <a:pt x="92" y="30"/>
                    </a:lnTo>
                    <a:lnTo>
                      <a:pt x="90" y="34"/>
                    </a:lnTo>
                    <a:lnTo>
                      <a:pt x="90" y="34"/>
                    </a:lnTo>
                    <a:lnTo>
                      <a:pt x="88" y="34"/>
                    </a:lnTo>
                    <a:lnTo>
                      <a:pt x="88" y="34"/>
                    </a:lnTo>
                    <a:lnTo>
                      <a:pt x="88" y="32"/>
                    </a:lnTo>
                    <a:lnTo>
                      <a:pt x="88" y="32"/>
                    </a:lnTo>
                    <a:lnTo>
                      <a:pt x="82" y="32"/>
                    </a:lnTo>
                    <a:lnTo>
                      <a:pt x="76" y="34"/>
                    </a:lnTo>
                    <a:lnTo>
                      <a:pt x="76" y="34"/>
                    </a:lnTo>
                    <a:lnTo>
                      <a:pt x="74" y="34"/>
                    </a:lnTo>
                    <a:lnTo>
                      <a:pt x="74" y="34"/>
                    </a:lnTo>
                    <a:lnTo>
                      <a:pt x="72" y="28"/>
                    </a:lnTo>
                    <a:lnTo>
                      <a:pt x="72" y="26"/>
                    </a:lnTo>
                    <a:lnTo>
                      <a:pt x="72" y="26"/>
                    </a:lnTo>
                    <a:lnTo>
                      <a:pt x="7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7" name="Freeform 338">
                <a:extLst>
                  <a:ext uri="{FF2B5EF4-FFF2-40B4-BE49-F238E27FC236}">
                    <a16:creationId xmlns:a16="http://schemas.microsoft.com/office/drawing/2014/main" id="{E0EC4728-8662-FFB5-86AD-EA9CB2ED925F}"/>
                  </a:ext>
                </a:extLst>
              </p:cNvPr>
              <p:cNvSpPr>
                <a:spLocks/>
              </p:cNvSpPr>
              <p:nvPr/>
            </p:nvSpPr>
            <p:spPr bwMode="auto">
              <a:xfrm>
                <a:off x="4272" y="2839"/>
                <a:ext cx="26" cy="24"/>
              </a:xfrm>
              <a:custGeom>
                <a:avLst/>
                <a:gdLst>
                  <a:gd name="T0" fmla="*/ 0 w 26"/>
                  <a:gd name="T1" fmla="*/ 14 h 24"/>
                  <a:gd name="T2" fmla="*/ 0 w 26"/>
                  <a:gd name="T3" fmla="*/ 14 h 24"/>
                  <a:gd name="T4" fmla="*/ 2 w 26"/>
                  <a:gd name="T5" fmla="*/ 12 h 24"/>
                  <a:gd name="T6" fmla="*/ 2 w 26"/>
                  <a:gd name="T7" fmla="*/ 8 h 24"/>
                  <a:gd name="T8" fmla="*/ 2 w 26"/>
                  <a:gd name="T9" fmla="*/ 8 h 24"/>
                  <a:gd name="T10" fmla="*/ 2 w 26"/>
                  <a:gd name="T11" fmla="*/ 2 h 24"/>
                  <a:gd name="T12" fmla="*/ 4 w 26"/>
                  <a:gd name="T13" fmla="*/ 0 h 24"/>
                  <a:gd name="T14" fmla="*/ 6 w 26"/>
                  <a:gd name="T15" fmla="*/ 2 h 24"/>
                  <a:gd name="T16" fmla="*/ 6 w 26"/>
                  <a:gd name="T17" fmla="*/ 2 h 24"/>
                  <a:gd name="T18" fmla="*/ 10 w 26"/>
                  <a:gd name="T19" fmla="*/ 4 h 24"/>
                  <a:gd name="T20" fmla="*/ 14 w 26"/>
                  <a:gd name="T21" fmla="*/ 10 h 24"/>
                  <a:gd name="T22" fmla="*/ 14 w 26"/>
                  <a:gd name="T23" fmla="*/ 10 h 24"/>
                  <a:gd name="T24" fmla="*/ 14 w 26"/>
                  <a:gd name="T25" fmla="*/ 12 h 24"/>
                  <a:gd name="T26" fmla="*/ 16 w 26"/>
                  <a:gd name="T27" fmla="*/ 14 h 24"/>
                  <a:gd name="T28" fmla="*/ 20 w 26"/>
                  <a:gd name="T29" fmla="*/ 14 h 24"/>
                  <a:gd name="T30" fmla="*/ 20 w 26"/>
                  <a:gd name="T31" fmla="*/ 14 h 24"/>
                  <a:gd name="T32" fmla="*/ 24 w 26"/>
                  <a:gd name="T33" fmla="*/ 16 h 24"/>
                  <a:gd name="T34" fmla="*/ 26 w 26"/>
                  <a:gd name="T35" fmla="*/ 18 h 24"/>
                  <a:gd name="T36" fmla="*/ 26 w 26"/>
                  <a:gd name="T37" fmla="*/ 24 h 24"/>
                  <a:gd name="T38" fmla="*/ 26 w 26"/>
                  <a:gd name="T39" fmla="*/ 24 h 24"/>
                  <a:gd name="T40" fmla="*/ 6 w 26"/>
                  <a:gd name="T41" fmla="*/ 22 h 24"/>
                  <a:gd name="T42" fmla="*/ 6 w 26"/>
                  <a:gd name="T43" fmla="*/ 22 h 24"/>
                  <a:gd name="T44" fmla="*/ 4 w 26"/>
                  <a:gd name="T45" fmla="*/ 22 h 24"/>
                  <a:gd name="T46" fmla="*/ 2 w 26"/>
                  <a:gd name="T47" fmla="*/ 20 h 24"/>
                  <a:gd name="T48" fmla="*/ 0 w 26"/>
                  <a:gd name="T49" fmla="*/ 14 h 24"/>
                  <a:gd name="T50" fmla="*/ 0 w 26"/>
                  <a:gd name="T5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4">
                    <a:moveTo>
                      <a:pt x="0" y="14"/>
                    </a:moveTo>
                    <a:lnTo>
                      <a:pt x="0" y="14"/>
                    </a:lnTo>
                    <a:lnTo>
                      <a:pt x="2" y="12"/>
                    </a:lnTo>
                    <a:lnTo>
                      <a:pt x="2" y="8"/>
                    </a:lnTo>
                    <a:lnTo>
                      <a:pt x="2" y="8"/>
                    </a:lnTo>
                    <a:lnTo>
                      <a:pt x="2" y="2"/>
                    </a:lnTo>
                    <a:lnTo>
                      <a:pt x="4" y="0"/>
                    </a:lnTo>
                    <a:lnTo>
                      <a:pt x="6" y="2"/>
                    </a:lnTo>
                    <a:lnTo>
                      <a:pt x="6" y="2"/>
                    </a:lnTo>
                    <a:lnTo>
                      <a:pt x="10" y="4"/>
                    </a:lnTo>
                    <a:lnTo>
                      <a:pt x="14" y="10"/>
                    </a:lnTo>
                    <a:lnTo>
                      <a:pt x="14" y="10"/>
                    </a:lnTo>
                    <a:lnTo>
                      <a:pt x="14" y="12"/>
                    </a:lnTo>
                    <a:lnTo>
                      <a:pt x="16" y="14"/>
                    </a:lnTo>
                    <a:lnTo>
                      <a:pt x="20" y="14"/>
                    </a:lnTo>
                    <a:lnTo>
                      <a:pt x="20" y="14"/>
                    </a:lnTo>
                    <a:lnTo>
                      <a:pt x="24" y="16"/>
                    </a:lnTo>
                    <a:lnTo>
                      <a:pt x="26" y="18"/>
                    </a:lnTo>
                    <a:lnTo>
                      <a:pt x="26" y="24"/>
                    </a:lnTo>
                    <a:lnTo>
                      <a:pt x="26" y="24"/>
                    </a:lnTo>
                    <a:lnTo>
                      <a:pt x="6" y="22"/>
                    </a:lnTo>
                    <a:lnTo>
                      <a:pt x="6" y="22"/>
                    </a:lnTo>
                    <a:lnTo>
                      <a:pt x="4" y="22"/>
                    </a:lnTo>
                    <a:lnTo>
                      <a:pt x="2" y="2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8" name="Freeform 339">
                <a:extLst>
                  <a:ext uri="{FF2B5EF4-FFF2-40B4-BE49-F238E27FC236}">
                    <a16:creationId xmlns:a16="http://schemas.microsoft.com/office/drawing/2014/main" id="{0555F241-133E-46D6-2905-973A668F484C}"/>
                  </a:ext>
                </a:extLst>
              </p:cNvPr>
              <p:cNvSpPr>
                <a:spLocks/>
              </p:cNvSpPr>
              <p:nvPr/>
            </p:nvSpPr>
            <p:spPr bwMode="auto">
              <a:xfrm>
                <a:off x="4284" y="2843"/>
                <a:ext cx="18" cy="20"/>
              </a:xfrm>
              <a:custGeom>
                <a:avLst/>
                <a:gdLst>
                  <a:gd name="T0" fmla="*/ 14 w 18"/>
                  <a:gd name="T1" fmla="*/ 20 h 20"/>
                  <a:gd name="T2" fmla="*/ 14 w 18"/>
                  <a:gd name="T3" fmla="*/ 20 h 20"/>
                  <a:gd name="T4" fmla="*/ 10 w 18"/>
                  <a:gd name="T5" fmla="*/ 14 h 20"/>
                  <a:gd name="T6" fmla="*/ 6 w 18"/>
                  <a:gd name="T7" fmla="*/ 14 h 20"/>
                  <a:gd name="T8" fmla="*/ 4 w 18"/>
                  <a:gd name="T9" fmla="*/ 14 h 20"/>
                  <a:gd name="T10" fmla="*/ 4 w 18"/>
                  <a:gd name="T11" fmla="*/ 14 h 20"/>
                  <a:gd name="T12" fmla="*/ 2 w 18"/>
                  <a:gd name="T13" fmla="*/ 16 h 20"/>
                  <a:gd name="T14" fmla="*/ 2 w 18"/>
                  <a:gd name="T15" fmla="*/ 14 h 20"/>
                  <a:gd name="T16" fmla="*/ 0 w 18"/>
                  <a:gd name="T17" fmla="*/ 8 h 20"/>
                  <a:gd name="T18" fmla="*/ 0 w 18"/>
                  <a:gd name="T19" fmla="*/ 8 h 20"/>
                  <a:gd name="T20" fmla="*/ 2 w 18"/>
                  <a:gd name="T21" fmla="*/ 2 h 20"/>
                  <a:gd name="T22" fmla="*/ 2 w 18"/>
                  <a:gd name="T23" fmla="*/ 2 h 20"/>
                  <a:gd name="T24" fmla="*/ 4 w 18"/>
                  <a:gd name="T25" fmla="*/ 0 h 20"/>
                  <a:gd name="T26" fmla="*/ 4 w 18"/>
                  <a:gd name="T27" fmla="*/ 0 h 20"/>
                  <a:gd name="T28" fmla="*/ 6 w 18"/>
                  <a:gd name="T29" fmla="*/ 0 h 20"/>
                  <a:gd name="T30" fmla="*/ 8 w 18"/>
                  <a:gd name="T31" fmla="*/ 2 h 20"/>
                  <a:gd name="T32" fmla="*/ 10 w 18"/>
                  <a:gd name="T33" fmla="*/ 2 h 20"/>
                  <a:gd name="T34" fmla="*/ 12 w 18"/>
                  <a:gd name="T35" fmla="*/ 0 h 20"/>
                  <a:gd name="T36" fmla="*/ 12 w 18"/>
                  <a:gd name="T37" fmla="*/ 0 h 20"/>
                  <a:gd name="T38" fmla="*/ 14 w 18"/>
                  <a:gd name="T39" fmla="*/ 0 h 20"/>
                  <a:gd name="T40" fmla="*/ 14 w 18"/>
                  <a:gd name="T41" fmla="*/ 0 h 20"/>
                  <a:gd name="T42" fmla="*/ 16 w 18"/>
                  <a:gd name="T43" fmla="*/ 4 h 20"/>
                  <a:gd name="T44" fmla="*/ 16 w 18"/>
                  <a:gd name="T45" fmla="*/ 4 h 20"/>
                  <a:gd name="T46" fmla="*/ 18 w 18"/>
                  <a:gd name="T47" fmla="*/ 8 h 20"/>
                  <a:gd name="T48" fmla="*/ 18 w 18"/>
                  <a:gd name="T49" fmla="*/ 8 h 20"/>
                  <a:gd name="T50" fmla="*/ 18 w 18"/>
                  <a:gd name="T51" fmla="*/ 14 h 20"/>
                  <a:gd name="T52" fmla="*/ 18 w 18"/>
                  <a:gd name="T53" fmla="*/ 14 h 20"/>
                  <a:gd name="T54" fmla="*/ 18 w 18"/>
                  <a:gd name="T55" fmla="*/ 20 h 20"/>
                  <a:gd name="T56" fmla="*/ 18 w 18"/>
                  <a:gd name="T57" fmla="*/ 20 h 20"/>
                  <a:gd name="T58" fmla="*/ 18 w 18"/>
                  <a:gd name="T59" fmla="*/ 20 h 20"/>
                  <a:gd name="T60" fmla="*/ 14 w 18"/>
                  <a:gd name="T61" fmla="*/ 20 h 20"/>
                  <a:gd name="T62" fmla="*/ 14 w 18"/>
                  <a:gd name="T6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0">
                    <a:moveTo>
                      <a:pt x="14" y="20"/>
                    </a:moveTo>
                    <a:lnTo>
                      <a:pt x="14" y="20"/>
                    </a:lnTo>
                    <a:lnTo>
                      <a:pt x="10" y="14"/>
                    </a:lnTo>
                    <a:lnTo>
                      <a:pt x="6" y="14"/>
                    </a:lnTo>
                    <a:lnTo>
                      <a:pt x="4" y="14"/>
                    </a:lnTo>
                    <a:lnTo>
                      <a:pt x="4" y="14"/>
                    </a:lnTo>
                    <a:lnTo>
                      <a:pt x="2" y="16"/>
                    </a:lnTo>
                    <a:lnTo>
                      <a:pt x="2" y="14"/>
                    </a:lnTo>
                    <a:lnTo>
                      <a:pt x="0" y="8"/>
                    </a:lnTo>
                    <a:lnTo>
                      <a:pt x="0" y="8"/>
                    </a:lnTo>
                    <a:lnTo>
                      <a:pt x="2" y="2"/>
                    </a:lnTo>
                    <a:lnTo>
                      <a:pt x="2" y="2"/>
                    </a:lnTo>
                    <a:lnTo>
                      <a:pt x="4" y="0"/>
                    </a:lnTo>
                    <a:lnTo>
                      <a:pt x="4" y="0"/>
                    </a:lnTo>
                    <a:lnTo>
                      <a:pt x="6" y="0"/>
                    </a:lnTo>
                    <a:lnTo>
                      <a:pt x="8" y="2"/>
                    </a:lnTo>
                    <a:lnTo>
                      <a:pt x="10" y="2"/>
                    </a:lnTo>
                    <a:lnTo>
                      <a:pt x="12" y="0"/>
                    </a:lnTo>
                    <a:lnTo>
                      <a:pt x="12" y="0"/>
                    </a:lnTo>
                    <a:lnTo>
                      <a:pt x="14" y="0"/>
                    </a:lnTo>
                    <a:lnTo>
                      <a:pt x="14" y="0"/>
                    </a:lnTo>
                    <a:lnTo>
                      <a:pt x="16" y="4"/>
                    </a:lnTo>
                    <a:lnTo>
                      <a:pt x="16" y="4"/>
                    </a:lnTo>
                    <a:lnTo>
                      <a:pt x="18" y="8"/>
                    </a:lnTo>
                    <a:lnTo>
                      <a:pt x="18" y="8"/>
                    </a:lnTo>
                    <a:lnTo>
                      <a:pt x="18" y="14"/>
                    </a:lnTo>
                    <a:lnTo>
                      <a:pt x="18" y="14"/>
                    </a:lnTo>
                    <a:lnTo>
                      <a:pt x="18" y="20"/>
                    </a:lnTo>
                    <a:lnTo>
                      <a:pt x="18" y="20"/>
                    </a:lnTo>
                    <a:lnTo>
                      <a:pt x="18" y="2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9" name="Freeform 340">
                <a:extLst>
                  <a:ext uri="{FF2B5EF4-FFF2-40B4-BE49-F238E27FC236}">
                    <a16:creationId xmlns:a16="http://schemas.microsoft.com/office/drawing/2014/main" id="{028D9F29-6DEB-24B2-9849-F96FBD0A718D}"/>
                  </a:ext>
                </a:extLst>
              </p:cNvPr>
              <p:cNvSpPr>
                <a:spLocks/>
              </p:cNvSpPr>
              <p:nvPr/>
            </p:nvSpPr>
            <p:spPr bwMode="auto">
              <a:xfrm>
                <a:off x="4258" y="2847"/>
                <a:ext cx="14" cy="10"/>
              </a:xfrm>
              <a:custGeom>
                <a:avLst/>
                <a:gdLst>
                  <a:gd name="T0" fmla="*/ 0 w 14"/>
                  <a:gd name="T1" fmla="*/ 4 h 10"/>
                  <a:gd name="T2" fmla="*/ 0 w 14"/>
                  <a:gd name="T3" fmla="*/ 4 h 10"/>
                  <a:gd name="T4" fmla="*/ 4 w 14"/>
                  <a:gd name="T5" fmla="*/ 2 h 10"/>
                  <a:gd name="T6" fmla="*/ 6 w 14"/>
                  <a:gd name="T7" fmla="*/ 0 h 10"/>
                  <a:gd name="T8" fmla="*/ 10 w 14"/>
                  <a:gd name="T9" fmla="*/ 2 h 10"/>
                  <a:gd name="T10" fmla="*/ 14 w 14"/>
                  <a:gd name="T11" fmla="*/ 4 h 10"/>
                  <a:gd name="T12" fmla="*/ 14 w 14"/>
                  <a:gd name="T13" fmla="*/ 4 h 10"/>
                  <a:gd name="T14" fmla="*/ 4 w 14"/>
                  <a:gd name="T15" fmla="*/ 8 h 10"/>
                  <a:gd name="T16" fmla="*/ 4 w 14"/>
                  <a:gd name="T17" fmla="*/ 8 h 10"/>
                  <a:gd name="T18" fmla="*/ 0 w 14"/>
                  <a:gd name="T19" fmla="*/ 10 h 10"/>
                  <a:gd name="T20" fmla="*/ 0 w 14"/>
                  <a:gd name="T21" fmla="*/ 4 h 10"/>
                  <a:gd name="T22" fmla="*/ 0 w 14"/>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0">
                    <a:moveTo>
                      <a:pt x="0" y="4"/>
                    </a:moveTo>
                    <a:lnTo>
                      <a:pt x="0" y="4"/>
                    </a:lnTo>
                    <a:lnTo>
                      <a:pt x="4" y="2"/>
                    </a:lnTo>
                    <a:lnTo>
                      <a:pt x="6" y="0"/>
                    </a:lnTo>
                    <a:lnTo>
                      <a:pt x="10" y="2"/>
                    </a:lnTo>
                    <a:lnTo>
                      <a:pt x="14" y="4"/>
                    </a:lnTo>
                    <a:lnTo>
                      <a:pt x="14" y="4"/>
                    </a:lnTo>
                    <a:lnTo>
                      <a:pt x="4" y="8"/>
                    </a:lnTo>
                    <a:lnTo>
                      <a:pt x="4" y="8"/>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0" name="Freeform 341">
                <a:extLst>
                  <a:ext uri="{FF2B5EF4-FFF2-40B4-BE49-F238E27FC236}">
                    <a16:creationId xmlns:a16="http://schemas.microsoft.com/office/drawing/2014/main" id="{24737E9A-2E62-7E66-F960-654CFE1B91E3}"/>
                  </a:ext>
                </a:extLst>
              </p:cNvPr>
              <p:cNvSpPr>
                <a:spLocks/>
              </p:cNvSpPr>
              <p:nvPr/>
            </p:nvSpPr>
            <p:spPr bwMode="auto">
              <a:xfrm>
                <a:off x="5338" y="1463"/>
                <a:ext cx="54" cy="22"/>
              </a:xfrm>
              <a:custGeom>
                <a:avLst/>
                <a:gdLst>
                  <a:gd name="T0" fmla="*/ 0 w 54"/>
                  <a:gd name="T1" fmla="*/ 4 h 22"/>
                  <a:gd name="T2" fmla="*/ 0 w 54"/>
                  <a:gd name="T3" fmla="*/ 4 h 22"/>
                  <a:gd name="T4" fmla="*/ 0 w 54"/>
                  <a:gd name="T5" fmla="*/ 0 h 22"/>
                  <a:gd name="T6" fmla="*/ 0 w 54"/>
                  <a:gd name="T7" fmla="*/ 0 h 22"/>
                  <a:gd name="T8" fmla="*/ 6 w 54"/>
                  <a:gd name="T9" fmla="*/ 0 h 22"/>
                  <a:gd name="T10" fmla="*/ 12 w 54"/>
                  <a:gd name="T11" fmla="*/ 2 h 22"/>
                  <a:gd name="T12" fmla="*/ 20 w 54"/>
                  <a:gd name="T13" fmla="*/ 2 h 22"/>
                  <a:gd name="T14" fmla="*/ 26 w 54"/>
                  <a:gd name="T15" fmla="*/ 8 h 22"/>
                  <a:gd name="T16" fmla="*/ 26 w 54"/>
                  <a:gd name="T17" fmla="*/ 8 h 22"/>
                  <a:gd name="T18" fmla="*/ 26 w 54"/>
                  <a:gd name="T19" fmla="*/ 10 h 22"/>
                  <a:gd name="T20" fmla="*/ 28 w 54"/>
                  <a:gd name="T21" fmla="*/ 8 h 22"/>
                  <a:gd name="T22" fmla="*/ 32 w 54"/>
                  <a:gd name="T23" fmla="*/ 4 h 22"/>
                  <a:gd name="T24" fmla="*/ 32 w 54"/>
                  <a:gd name="T25" fmla="*/ 4 h 22"/>
                  <a:gd name="T26" fmla="*/ 36 w 54"/>
                  <a:gd name="T27" fmla="*/ 4 h 22"/>
                  <a:gd name="T28" fmla="*/ 38 w 54"/>
                  <a:gd name="T29" fmla="*/ 4 h 22"/>
                  <a:gd name="T30" fmla="*/ 42 w 54"/>
                  <a:gd name="T31" fmla="*/ 2 h 22"/>
                  <a:gd name="T32" fmla="*/ 46 w 54"/>
                  <a:gd name="T33" fmla="*/ 2 h 22"/>
                  <a:gd name="T34" fmla="*/ 46 w 54"/>
                  <a:gd name="T35" fmla="*/ 2 h 22"/>
                  <a:gd name="T36" fmla="*/ 48 w 54"/>
                  <a:gd name="T37" fmla="*/ 6 h 22"/>
                  <a:gd name="T38" fmla="*/ 50 w 54"/>
                  <a:gd name="T39" fmla="*/ 6 h 22"/>
                  <a:gd name="T40" fmla="*/ 52 w 54"/>
                  <a:gd name="T41" fmla="*/ 6 h 22"/>
                  <a:gd name="T42" fmla="*/ 54 w 54"/>
                  <a:gd name="T43" fmla="*/ 10 h 22"/>
                  <a:gd name="T44" fmla="*/ 54 w 54"/>
                  <a:gd name="T45" fmla="*/ 10 h 22"/>
                  <a:gd name="T46" fmla="*/ 48 w 54"/>
                  <a:gd name="T47" fmla="*/ 16 h 22"/>
                  <a:gd name="T48" fmla="*/ 44 w 54"/>
                  <a:gd name="T49" fmla="*/ 20 h 22"/>
                  <a:gd name="T50" fmla="*/ 38 w 54"/>
                  <a:gd name="T51" fmla="*/ 22 h 22"/>
                  <a:gd name="T52" fmla="*/ 32 w 54"/>
                  <a:gd name="T53" fmla="*/ 20 h 22"/>
                  <a:gd name="T54" fmla="*/ 32 w 54"/>
                  <a:gd name="T55" fmla="*/ 20 h 22"/>
                  <a:gd name="T56" fmla="*/ 30 w 54"/>
                  <a:gd name="T57" fmla="*/ 18 h 22"/>
                  <a:gd name="T58" fmla="*/ 26 w 54"/>
                  <a:gd name="T59" fmla="*/ 18 h 22"/>
                  <a:gd name="T60" fmla="*/ 22 w 54"/>
                  <a:gd name="T61" fmla="*/ 18 h 22"/>
                  <a:gd name="T62" fmla="*/ 20 w 54"/>
                  <a:gd name="T63" fmla="*/ 14 h 22"/>
                  <a:gd name="T64" fmla="*/ 20 w 54"/>
                  <a:gd name="T65" fmla="*/ 14 h 22"/>
                  <a:gd name="T66" fmla="*/ 12 w 54"/>
                  <a:gd name="T67" fmla="*/ 12 h 22"/>
                  <a:gd name="T68" fmla="*/ 10 w 54"/>
                  <a:gd name="T69" fmla="*/ 12 h 22"/>
                  <a:gd name="T70" fmla="*/ 6 w 54"/>
                  <a:gd name="T71" fmla="*/ 18 h 22"/>
                  <a:gd name="T72" fmla="*/ 6 w 54"/>
                  <a:gd name="T73" fmla="*/ 18 h 22"/>
                  <a:gd name="T74" fmla="*/ 4 w 54"/>
                  <a:gd name="T75" fmla="*/ 20 h 22"/>
                  <a:gd name="T76" fmla="*/ 4 w 54"/>
                  <a:gd name="T77" fmla="*/ 20 h 22"/>
                  <a:gd name="T78" fmla="*/ 2 w 54"/>
                  <a:gd name="T79" fmla="*/ 16 h 22"/>
                  <a:gd name="T80" fmla="*/ 0 w 54"/>
                  <a:gd name="T81" fmla="*/ 4 h 22"/>
                  <a:gd name="T82" fmla="*/ 0 w 54"/>
                  <a:gd name="T8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22">
                    <a:moveTo>
                      <a:pt x="0" y="4"/>
                    </a:moveTo>
                    <a:lnTo>
                      <a:pt x="0" y="4"/>
                    </a:lnTo>
                    <a:lnTo>
                      <a:pt x="0" y="0"/>
                    </a:lnTo>
                    <a:lnTo>
                      <a:pt x="0" y="0"/>
                    </a:lnTo>
                    <a:lnTo>
                      <a:pt x="6" y="0"/>
                    </a:lnTo>
                    <a:lnTo>
                      <a:pt x="12" y="2"/>
                    </a:lnTo>
                    <a:lnTo>
                      <a:pt x="20" y="2"/>
                    </a:lnTo>
                    <a:lnTo>
                      <a:pt x="26" y="8"/>
                    </a:lnTo>
                    <a:lnTo>
                      <a:pt x="26" y="8"/>
                    </a:lnTo>
                    <a:lnTo>
                      <a:pt x="26" y="10"/>
                    </a:lnTo>
                    <a:lnTo>
                      <a:pt x="28" y="8"/>
                    </a:lnTo>
                    <a:lnTo>
                      <a:pt x="32" y="4"/>
                    </a:lnTo>
                    <a:lnTo>
                      <a:pt x="32" y="4"/>
                    </a:lnTo>
                    <a:lnTo>
                      <a:pt x="36" y="4"/>
                    </a:lnTo>
                    <a:lnTo>
                      <a:pt x="38" y="4"/>
                    </a:lnTo>
                    <a:lnTo>
                      <a:pt x="42" y="2"/>
                    </a:lnTo>
                    <a:lnTo>
                      <a:pt x="46" y="2"/>
                    </a:lnTo>
                    <a:lnTo>
                      <a:pt x="46" y="2"/>
                    </a:lnTo>
                    <a:lnTo>
                      <a:pt x="48" y="6"/>
                    </a:lnTo>
                    <a:lnTo>
                      <a:pt x="50" y="6"/>
                    </a:lnTo>
                    <a:lnTo>
                      <a:pt x="52" y="6"/>
                    </a:lnTo>
                    <a:lnTo>
                      <a:pt x="54" y="10"/>
                    </a:lnTo>
                    <a:lnTo>
                      <a:pt x="54" y="10"/>
                    </a:lnTo>
                    <a:lnTo>
                      <a:pt x="48" y="16"/>
                    </a:lnTo>
                    <a:lnTo>
                      <a:pt x="44" y="20"/>
                    </a:lnTo>
                    <a:lnTo>
                      <a:pt x="38" y="22"/>
                    </a:lnTo>
                    <a:lnTo>
                      <a:pt x="32" y="20"/>
                    </a:lnTo>
                    <a:lnTo>
                      <a:pt x="32" y="20"/>
                    </a:lnTo>
                    <a:lnTo>
                      <a:pt x="30" y="18"/>
                    </a:lnTo>
                    <a:lnTo>
                      <a:pt x="26" y="18"/>
                    </a:lnTo>
                    <a:lnTo>
                      <a:pt x="22" y="18"/>
                    </a:lnTo>
                    <a:lnTo>
                      <a:pt x="20" y="14"/>
                    </a:lnTo>
                    <a:lnTo>
                      <a:pt x="20" y="14"/>
                    </a:lnTo>
                    <a:lnTo>
                      <a:pt x="12" y="12"/>
                    </a:lnTo>
                    <a:lnTo>
                      <a:pt x="10" y="12"/>
                    </a:lnTo>
                    <a:lnTo>
                      <a:pt x="6" y="18"/>
                    </a:lnTo>
                    <a:lnTo>
                      <a:pt x="6" y="18"/>
                    </a:lnTo>
                    <a:lnTo>
                      <a:pt x="4" y="20"/>
                    </a:lnTo>
                    <a:lnTo>
                      <a:pt x="4" y="20"/>
                    </a:lnTo>
                    <a:lnTo>
                      <a:pt x="2" y="1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1" name="Freeform 342">
                <a:extLst>
                  <a:ext uri="{FF2B5EF4-FFF2-40B4-BE49-F238E27FC236}">
                    <a16:creationId xmlns:a16="http://schemas.microsoft.com/office/drawing/2014/main" id="{1DDD89CB-78E7-3F42-07BA-36838F813B9B}"/>
                  </a:ext>
                </a:extLst>
              </p:cNvPr>
              <p:cNvSpPr>
                <a:spLocks/>
              </p:cNvSpPr>
              <p:nvPr/>
            </p:nvSpPr>
            <p:spPr bwMode="auto">
              <a:xfrm>
                <a:off x="5384" y="1461"/>
                <a:ext cx="32" cy="24"/>
              </a:xfrm>
              <a:custGeom>
                <a:avLst/>
                <a:gdLst>
                  <a:gd name="T0" fmla="*/ 6 w 32"/>
                  <a:gd name="T1" fmla="*/ 12 h 24"/>
                  <a:gd name="T2" fmla="*/ 6 w 32"/>
                  <a:gd name="T3" fmla="*/ 12 h 24"/>
                  <a:gd name="T4" fmla="*/ 6 w 32"/>
                  <a:gd name="T5" fmla="*/ 10 h 24"/>
                  <a:gd name="T6" fmla="*/ 4 w 32"/>
                  <a:gd name="T7" fmla="*/ 10 h 24"/>
                  <a:gd name="T8" fmla="*/ 2 w 32"/>
                  <a:gd name="T9" fmla="*/ 8 h 24"/>
                  <a:gd name="T10" fmla="*/ 0 w 32"/>
                  <a:gd name="T11" fmla="*/ 4 h 24"/>
                  <a:gd name="T12" fmla="*/ 0 w 32"/>
                  <a:gd name="T13" fmla="*/ 4 h 24"/>
                  <a:gd name="T14" fmla="*/ 2 w 32"/>
                  <a:gd name="T15" fmla="*/ 4 h 24"/>
                  <a:gd name="T16" fmla="*/ 6 w 32"/>
                  <a:gd name="T17" fmla="*/ 2 h 24"/>
                  <a:gd name="T18" fmla="*/ 8 w 32"/>
                  <a:gd name="T19" fmla="*/ 0 h 24"/>
                  <a:gd name="T20" fmla="*/ 10 w 32"/>
                  <a:gd name="T21" fmla="*/ 0 h 24"/>
                  <a:gd name="T22" fmla="*/ 10 w 32"/>
                  <a:gd name="T23" fmla="*/ 0 h 24"/>
                  <a:gd name="T24" fmla="*/ 16 w 32"/>
                  <a:gd name="T25" fmla="*/ 2 h 24"/>
                  <a:gd name="T26" fmla="*/ 20 w 32"/>
                  <a:gd name="T27" fmla="*/ 2 h 24"/>
                  <a:gd name="T28" fmla="*/ 24 w 32"/>
                  <a:gd name="T29" fmla="*/ 0 h 24"/>
                  <a:gd name="T30" fmla="*/ 28 w 32"/>
                  <a:gd name="T31" fmla="*/ 4 h 24"/>
                  <a:gd name="T32" fmla="*/ 28 w 32"/>
                  <a:gd name="T33" fmla="*/ 4 h 24"/>
                  <a:gd name="T34" fmla="*/ 30 w 32"/>
                  <a:gd name="T35" fmla="*/ 6 h 24"/>
                  <a:gd name="T36" fmla="*/ 32 w 32"/>
                  <a:gd name="T37" fmla="*/ 6 h 24"/>
                  <a:gd name="T38" fmla="*/ 32 w 32"/>
                  <a:gd name="T39" fmla="*/ 6 h 24"/>
                  <a:gd name="T40" fmla="*/ 32 w 32"/>
                  <a:gd name="T41" fmla="*/ 8 h 24"/>
                  <a:gd name="T42" fmla="*/ 32 w 32"/>
                  <a:gd name="T43" fmla="*/ 8 h 24"/>
                  <a:gd name="T44" fmla="*/ 30 w 32"/>
                  <a:gd name="T45" fmla="*/ 8 h 24"/>
                  <a:gd name="T46" fmla="*/ 30 w 32"/>
                  <a:gd name="T47" fmla="*/ 10 h 24"/>
                  <a:gd name="T48" fmla="*/ 30 w 32"/>
                  <a:gd name="T49" fmla="*/ 12 h 24"/>
                  <a:gd name="T50" fmla="*/ 30 w 32"/>
                  <a:gd name="T51" fmla="*/ 16 h 24"/>
                  <a:gd name="T52" fmla="*/ 30 w 32"/>
                  <a:gd name="T53" fmla="*/ 16 h 24"/>
                  <a:gd name="T54" fmla="*/ 28 w 32"/>
                  <a:gd name="T55" fmla="*/ 16 h 24"/>
                  <a:gd name="T56" fmla="*/ 28 w 32"/>
                  <a:gd name="T57" fmla="*/ 16 h 24"/>
                  <a:gd name="T58" fmla="*/ 28 w 32"/>
                  <a:gd name="T59" fmla="*/ 18 h 24"/>
                  <a:gd name="T60" fmla="*/ 26 w 32"/>
                  <a:gd name="T61" fmla="*/ 20 h 24"/>
                  <a:gd name="T62" fmla="*/ 26 w 32"/>
                  <a:gd name="T63" fmla="*/ 20 h 24"/>
                  <a:gd name="T64" fmla="*/ 22 w 32"/>
                  <a:gd name="T65" fmla="*/ 22 h 24"/>
                  <a:gd name="T66" fmla="*/ 16 w 32"/>
                  <a:gd name="T67" fmla="*/ 24 h 24"/>
                  <a:gd name="T68" fmla="*/ 16 w 32"/>
                  <a:gd name="T69" fmla="*/ 24 h 24"/>
                  <a:gd name="T70" fmla="*/ 14 w 32"/>
                  <a:gd name="T71" fmla="*/ 24 h 24"/>
                  <a:gd name="T72" fmla="*/ 10 w 32"/>
                  <a:gd name="T73" fmla="*/ 24 h 24"/>
                  <a:gd name="T74" fmla="*/ 8 w 32"/>
                  <a:gd name="T75" fmla="*/ 20 h 24"/>
                  <a:gd name="T76" fmla="*/ 6 w 32"/>
                  <a:gd name="T77" fmla="*/ 12 h 24"/>
                  <a:gd name="T78" fmla="*/ 6 w 32"/>
                  <a:gd name="T7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4">
                    <a:moveTo>
                      <a:pt x="6" y="12"/>
                    </a:moveTo>
                    <a:lnTo>
                      <a:pt x="6" y="12"/>
                    </a:lnTo>
                    <a:lnTo>
                      <a:pt x="6" y="10"/>
                    </a:lnTo>
                    <a:lnTo>
                      <a:pt x="4" y="10"/>
                    </a:lnTo>
                    <a:lnTo>
                      <a:pt x="2" y="8"/>
                    </a:lnTo>
                    <a:lnTo>
                      <a:pt x="0" y="4"/>
                    </a:lnTo>
                    <a:lnTo>
                      <a:pt x="0" y="4"/>
                    </a:lnTo>
                    <a:lnTo>
                      <a:pt x="2" y="4"/>
                    </a:lnTo>
                    <a:lnTo>
                      <a:pt x="6" y="2"/>
                    </a:lnTo>
                    <a:lnTo>
                      <a:pt x="8" y="0"/>
                    </a:lnTo>
                    <a:lnTo>
                      <a:pt x="10" y="0"/>
                    </a:lnTo>
                    <a:lnTo>
                      <a:pt x="10" y="0"/>
                    </a:lnTo>
                    <a:lnTo>
                      <a:pt x="16" y="2"/>
                    </a:lnTo>
                    <a:lnTo>
                      <a:pt x="20" y="2"/>
                    </a:lnTo>
                    <a:lnTo>
                      <a:pt x="24" y="0"/>
                    </a:lnTo>
                    <a:lnTo>
                      <a:pt x="28" y="4"/>
                    </a:lnTo>
                    <a:lnTo>
                      <a:pt x="28" y="4"/>
                    </a:lnTo>
                    <a:lnTo>
                      <a:pt x="30" y="6"/>
                    </a:lnTo>
                    <a:lnTo>
                      <a:pt x="32" y="6"/>
                    </a:lnTo>
                    <a:lnTo>
                      <a:pt x="32" y="6"/>
                    </a:lnTo>
                    <a:lnTo>
                      <a:pt x="32" y="8"/>
                    </a:lnTo>
                    <a:lnTo>
                      <a:pt x="32" y="8"/>
                    </a:lnTo>
                    <a:lnTo>
                      <a:pt x="30" y="8"/>
                    </a:lnTo>
                    <a:lnTo>
                      <a:pt x="30" y="10"/>
                    </a:lnTo>
                    <a:lnTo>
                      <a:pt x="30" y="12"/>
                    </a:lnTo>
                    <a:lnTo>
                      <a:pt x="30" y="16"/>
                    </a:lnTo>
                    <a:lnTo>
                      <a:pt x="30" y="16"/>
                    </a:lnTo>
                    <a:lnTo>
                      <a:pt x="28" y="16"/>
                    </a:lnTo>
                    <a:lnTo>
                      <a:pt x="28" y="16"/>
                    </a:lnTo>
                    <a:lnTo>
                      <a:pt x="28" y="18"/>
                    </a:lnTo>
                    <a:lnTo>
                      <a:pt x="26" y="20"/>
                    </a:lnTo>
                    <a:lnTo>
                      <a:pt x="26" y="20"/>
                    </a:lnTo>
                    <a:lnTo>
                      <a:pt x="22" y="22"/>
                    </a:lnTo>
                    <a:lnTo>
                      <a:pt x="16" y="24"/>
                    </a:lnTo>
                    <a:lnTo>
                      <a:pt x="16" y="24"/>
                    </a:lnTo>
                    <a:lnTo>
                      <a:pt x="14" y="24"/>
                    </a:lnTo>
                    <a:lnTo>
                      <a:pt x="10" y="24"/>
                    </a:lnTo>
                    <a:lnTo>
                      <a:pt x="8" y="20"/>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2" name="Freeform 343">
                <a:extLst>
                  <a:ext uri="{FF2B5EF4-FFF2-40B4-BE49-F238E27FC236}">
                    <a16:creationId xmlns:a16="http://schemas.microsoft.com/office/drawing/2014/main" id="{31A576C6-9337-9142-0A4D-AD0E4B34016B}"/>
                  </a:ext>
                </a:extLst>
              </p:cNvPr>
              <p:cNvSpPr>
                <a:spLocks/>
              </p:cNvSpPr>
              <p:nvPr/>
            </p:nvSpPr>
            <p:spPr bwMode="auto">
              <a:xfrm>
                <a:off x="4316" y="2831"/>
                <a:ext cx="44" cy="32"/>
              </a:xfrm>
              <a:custGeom>
                <a:avLst/>
                <a:gdLst>
                  <a:gd name="T0" fmla="*/ 44 w 44"/>
                  <a:gd name="T1" fmla="*/ 32 h 32"/>
                  <a:gd name="T2" fmla="*/ 44 w 44"/>
                  <a:gd name="T3" fmla="*/ 32 h 32"/>
                  <a:gd name="T4" fmla="*/ 42 w 44"/>
                  <a:gd name="T5" fmla="*/ 32 h 32"/>
                  <a:gd name="T6" fmla="*/ 42 w 44"/>
                  <a:gd name="T7" fmla="*/ 32 h 32"/>
                  <a:gd name="T8" fmla="*/ 38 w 44"/>
                  <a:gd name="T9" fmla="*/ 30 h 32"/>
                  <a:gd name="T10" fmla="*/ 32 w 44"/>
                  <a:gd name="T11" fmla="*/ 28 h 32"/>
                  <a:gd name="T12" fmla="*/ 22 w 44"/>
                  <a:gd name="T13" fmla="*/ 28 h 32"/>
                  <a:gd name="T14" fmla="*/ 22 w 44"/>
                  <a:gd name="T15" fmla="*/ 28 h 32"/>
                  <a:gd name="T16" fmla="*/ 14 w 44"/>
                  <a:gd name="T17" fmla="*/ 26 h 32"/>
                  <a:gd name="T18" fmla="*/ 10 w 44"/>
                  <a:gd name="T19" fmla="*/ 22 h 32"/>
                  <a:gd name="T20" fmla="*/ 6 w 44"/>
                  <a:gd name="T21" fmla="*/ 18 h 32"/>
                  <a:gd name="T22" fmla="*/ 6 w 44"/>
                  <a:gd name="T23" fmla="*/ 18 h 32"/>
                  <a:gd name="T24" fmla="*/ 4 w 44"/>
                  <a:gd name="T25" fmla="*/ 14 h 32"/>
                  <a:gd name="T26" fmla="*/ 4 w 44"/>
                  <a:gd name="T27" fmla="*/ 18 h 32"/>
                  <a:gd name="T28" fmla="*/ 4 w 44"/>
                  <a:gd name="T29" fmla="*/ 18 h 32"/>
                  <a:gd name="T30" fmla="*/ 2 w 44"/>
                  <a:gd name="T31" fmla="*/ 18 h 32"/>
                  <a:gd name="T32" fmla="*/ 2 w 44"/>
                  <a:gd name="T33" fmla="*/ 18 h 32"/>
                  <a:gd name="T34" fmla="*/ 2 w 44"/>
                  <a:gd name="T35" fmla="*/ 18 h 32"/>
                  <a:gd name="T36" fmla="*/ 0 w 44"/>
                  <a:gd name="T37" fmla="*/ 10 h 32"/>
                  <a:gd name="T38" fmla="*/ 0 w 44"/>
                  <a:gd name="T39" fmla="*/ 2 h 32"/>
                  <a:gd name="T40" fmla="*/ 0 w 44"/>
                  <a:gd name="T41" fmla="*/ 2 h 32"/>
                  <a:gd name="T42" fmla="*/ 2 w 44"/>
                  <a:gd name="T43" fmla="*/ 0 h 32"/>
                  <a:gd name="T44" fmla="*/ 2 w 44"/>
                  <a:gd name="T45" fmla="*/ 0 h 32"/>
                  <a:gd name="T46" fmla="*/ 2 w 44"/>
                  <a:gd name="T47" fmla="*/ 0 h 32"/>
                  <a:gd name="T48" fmla="*/ 6 w 44"/>
                  <a:gd name="T49" fmla="*/ 4 h 32"/>
                  <a:gd name="T50" fmla="*/ 6 w 44"/>
                  <a:gd name="T51" fmla="*/ 4 h 32"/>
                  <a:gd name="T52" fmla="*/ 10 w 44"/>
                  <a:gd name="T53" fmla="*/ 6 h 32"/>
                  <a:gd name="T54" fmla="*/ 14 w 44"/>
                  <a:gd name="T55" fmla="*/ 8 h 32"/>
                  <a:gd name="T56" fmla="*/ 14 w 44"/>
                  <a:gd name="T57" fmla="*/ 8 h 32"/>
                  <a:gd name="T58" fmla="*/ 16 w 44"/>
                  <a:gd name="T59" fmla="*/ 10 h 32"/>
                  <a:gd name="T60" fmla="*/ 20 w 44"/>
                  <a:gd name="T61" fmla="*/ 12 h 32"/>
                  <a:gd name="T62" fmla="*/ 26 w 44"/>
                  <a:gd name="T63" fmla="*/ 12 h 32"/>
                  <a:gd name="T64" fmla="*/ 34 w 44"/>
                  <a:gd name="T65" fmla="*/ 10 h 32"/>
                  <a:gd name="T66" fmla="*/ 38 w 44"/>
                  <a:gd name="T67" fmla="*/ 10 h 32"/>
                  <a:gd name="T68" fmla="*/ 40 w 44"/>
                  <a:gd name="T69" fmla="*/ 12 h 32"/>
                  <a:gd name="T70" fmla="*/ 40 w 44"/>
                  <a:gd name="T71" fmla="*/ 12 h 32"/>
                  <a:gd name="T72" fmla="*/ 44 w 44"/>
                  <a:gd name="T73" fmla="*/ 20 h 32"/>
                  <a:gd name="T74" fmla="*/ 44 w 44"/>
                  <a:gd name="T75" fmla="*/ 32 h 32"/>
                  <a:gd name="T76" fmla="*/ 44 w 44"/>
                  <a:gd name="T7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32">
                    <a:moveTo>
                      <a:pt x="44" y="32"/>
                    </a:moveTo>
                    <a:lnTo>
                      <a:pt x="44" y="32"/>
                    </a:lnTo>
                    <a:lnTo>
                      <a:pt x="42" y="32"/>
                    </a:lnTo>
                    <a:lnTo>
                      <a:pt x="42" y="32"/>
                    </a:lnTo>
                    <a:lnTo>
                      <a:pt x="38" y="30"/>
                    </a:lnTo>
                    <a:lnTo>
                      <a:pt x="32" y="28"/>
                    </a:lnTo>
                    <a:lnTo>
                      <a:pt x="22" y="28"/>
                    </a:lnTo>
                    <a:lnTo>
                      <a:pt x="22" y="28"/>
                    </a:lnTo>
                    <a:lnTo>
                      <a:pt x="14" y="26"/>
                    </a:lnTo>
                    <a:lnTo>
                      <a:pt x="10" y="22"/>
                    </a:lnTo>
                    <a:lnTo>
                      <a:pt x="6" y="18"/>
                    </a:lnTo>
                    <a:lnTo>
                      <a:pt x="6" y="18"/>
                    </a:lnTo>
                    <a:lnTo>
                      <a:pt x="4" y="14"/>
                    </a:lnTo>
                    <a:lnTo>
                      <a:pt x="4" y="18"/>
                    </a:lnTo>
                    <a:lnTo>
                      <a:pt x="4" y="18"/>
                    </a:lnTo>
                    <a:lnTo>
                      <a:pt x="2" y="18"/>
                    </a:lnTo>
                    <a:lnTo>
                      <a:pt x="2" y="18"/>
                    </a:lnTo>
                    <a:lnTo>
                      <a:pt x="2" y="18"/>
                    </a:lnTo>
                    <a:lnTo>
                      <a:pt x="0" y="10"/>
                    </a:lnTo>
                    <a:lnTo>
                      <a:pt x="0" y="2"/>
                    </a:lnTo>
                    <a:lnTo>
                      <a:pt x="0" y="2"/>
                    </a:lnTo>
                    <a:lnTo>
                      <a:pt x="2" y="0"/>
                    </a:lnTo>
                    <a:lnTo>
                      <a:pt x="2" y="0"/>
                    </a:lnTo>
                    <a:lnTo>
                      <a:pt x="2" y="0"/>
                    </a:lnTo>
                    <a:lnTo>
                      <a:pt x="6" y="4"/>
                    </a:lnTo>
                    <a:lnTo>
                      <a:pt x="6" y="4"/>
                    </a:lnTo>
                    <a:lnTo>
                      <a:pt x="10" y="6"/>
                    </a:lnTo>
                    <a:lnTo>
                      <a:pt x="14" y="8"/>
                    </a:lnTo>
                    <a:lnTo>
                      <a:pt x="14" y="8"/>
                    </a:lnTo>
                    <a:lnTo>
                      <a:pt x="16" y="10"/>
                    </a:lnTo>
                    <a:lnTo>
                      <a:pt x="20" y="12"/>
                    </a:lnTo>
                    <a:lnTo>
                      <a:pt x="26" y="12"/>
                    </a:lnTo>
                    <a:lnTo>
                      <a:pt x="34" y="10"/>
                    </a:lnTo>
                    <a:lnTo>
                      <a:pt x="38" y="10"/>
                    </a:lnTo>
                    <a:lnTo>
                      <a:pt x="40" y="12"/>
                    </a:lnTo>
                    <a:lnTo>
                      <a:pt x="40" y="12"/>
                    </a:lnTo>
                    <a:lnTo>
                      <a:pt x="44" y="20"/>
                    </a:lnTo>
                    <a:lnTo>
                      <a:pt x="44" y="32"/>
                    </a:lnTo>
                    <a:lnTo>
                      <a:pt x="4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3" name="Freeform 344">
                <a:extLst>
                  <a:ext uri="{FF2B5EF4-FFF2-40B4-BE49-F238E27FC236}">
                    <a16:creationId xmlns:a16="http://schemas.microsoft.com/office/drawing/2014/main" id="{46EA0739-026F-A233-3EF3-A49E8071976F}"/>
                  </a:ext>
                </a:extLst>
              </p:cNvPr>
              <p:cNvSpPr>
                <a:spLocks/>
              </p:cNvSpPr>
              <p:nvPr/>
            </p:nvSpPr>
            <p:spPr bwMode="auto">
              <a:xfrm>
                <a:off x="6198" y="2281"/>
                <a:ext cx="38" cy="50"/>
              </a:xfrm>
              <a:custGeom>
                <a:avLst/>
                <a:gdLst>
                  <a:gd name="T0" fmla="*/ 34 w 38"/>
                  <a:gd name="T1" fmla="*/ 44 h 50"/>
                  <a:gd name="T2" fmla="*/ 34 w 38"/>
                  <a:gd name="T3" fmla="*/ 44 h 50"/>
                  <a:gd name="T4" fmla="*/ 32 w 38"/>
                  <a:gd name="T5" fmla="*/ 44 h 50"/>
                  <a:gd name="T6" fmla="*/ 30 w 38"/>
                  <a:gd name="T7" fmla="*/ 46 h 50"/>
                  <a:gd name="T8" fmla="*/ 26 w 38"/>
                  <a:gd name="T9" fmla="*/ 50 h 50"/>
                  <a:gd name="T10" fmla="*/ 24 w 38"/>
                  <a:gd name="T11" fmla="*/ 50 h 50"/>
                  <a:gd name="T12" fmla="*/ 22 w 38"/>
                  <a:gd name="T13" fmla="*/ 50 h 50"/>
                  <a:gd name="T14" fmla="*/ 18 w 38"/>
                  <a:gd name="T15" fmla="*/ 50 h 50"/>
                  <a:gd name="T16" fmla="*/ 16 w 38"/>
                  <a:gd name="T17" fmla="*/ 44 h 50"/>
                  <a:gd name="T18" fmla="*/ 16 w 38"/>
                  <a:gd name="T19" fmla="*/ 44 h 50"/>
                  <a:gd name="T20" fmla="*/ 14 w 38"/>
                  <a:gd name="T21" fmla="*/ 42 h 50"/>
                  <a:gd name="T22" fmla="*/ 10 w 38"/>
                  <a:gd name="T23" fmla="*/ 40 h 50"/>
                  <a:gd name="T24" fmla="*/ 4 w 38"/>
                  <a:gd name="T25" fmla="*/ 40 h 50"/>
                  <a:gd name="T26" fmla="*/ 4 w 38"/>
                  <a:gd name="T27" fmla="*/ 40 h 50"/>
                  <a:gd name="T28" fmla="*/ 2 w 38"/>
                  <a:gd name="T29" fmla="*/ 36 h 50"/>
                  <a:gd name="T30" fmla="*/ 2 w 38"/>
                  <a:gd name="T31" fmla="*/ 32 h 50"/>
                  <a:gd name="T32" fmla="*/ 2 w 38"/>
                  <a:gd name="T33" fmla="*/ 32 h 50"/>
                  <a:gd name="T34" fmla="*/ 0 w 38"/>
                  <a:gd name="T35" fmla="*/ 28 h 50"/>
                  <a:gd name="T36" fmla="*/ 0 w 38"/>
                  <a:gd name="T37" fmla="*/ 28 h 50"/>
                  <a:gd name="T38" fmla="*/ 2 w 38"/>
                  <a:gd name="T39" fmla="*/ 22 h 50"/>
                  <a:gd name="T40" fmla="*/ 2 w 38"/>
                  <a:gd name="T41" fmla="*/ 22 h 50"/>
                  <a:gd name="T42" fmla="*/ 6 w 38"/>
                  <a:gd name="T43" fmla="*/ 26 h 50"/>
                  <a:gd name="T44" fmla="*/ 6 w 38"/>
                  <a:gd name="T45" fmla="*/ 26 h 50"/>
                  <a:gd name="T46" fmla="*/ 8 w 38"/>
                  <a:gd name="T47" fmla="*/ 24 h 50"/>
                  <a:gd name="T48" fmla="*/ 8 w 38"/>
                  <a:gd name="T49" fmla="*/ 26 h 50"/>
                  <a:gd name="T50" fmla="*/ 8 w 38"/>
                  <a:gd name="T51" fmla="*/ 26 h 50"/>
                  <a:gd name="T52" fmla="*/ 10 w 38"/>
                  <a:gd name="T53" fmla="*/ 20 h 50"/>
                  <a:gd name="T54" fmla="*/ 10 w 38"/>
                  <a:gd name="T55" fmla="*/ 16 h 50"/>
                  <a:gd name="T56" fmla="*/ 8 w 38"/>
                  <a:gd name="T57" fmla="*/ 8 h 50"/>
                  <a:gd name="T58" fmla="*/ 8 w 38"/>
                  <a:gd name="T59" fmla="*/ 8 h 50"/>
                  <a:gd name="T60" fmla="*/ 6 w 38"/>
                  <a:gd name="T61" fmla="*/ 2 h 50"/>
                  <a:gd name="T62" fmla="*/ 8 w 38"/>
                  <a:gd name="T63" fmla="*/ 0 h 50"/>
                  <a:gd name="T64" fmla="*/ 8 w 38"/>
                  <a:gd name="T65" fmla="*/ 0 h 50"/>
                  <a:gd name="T66" fmla="*/ 8 w 38"/>
                  <a:gd name="T67" fmla="*/ 0 h 50"/>
                  <a:gd name="T68" fmla="*/ 10 w 38"/>
                  <a:gd name="T69" fmla="*/ 4 h 50"/>
                  <a:gd name="T70" fmla="*/ 14 w 38"/>
                  <a:gd name="T71" fmla="*/ 6 h 50"/>
                  <a:gd name="T72" fmla="*/ 14 w 38"/>
                  <a:gd name="T73" fmla="*/ 6 h 50"/>
                  <a:gd name="T74" fmla="*/ 16 w 38"/>
                  <a:gd name="T75" fmla="*/ 6 h 50"/>
                  <a:gd name="T76" fmla="*/ 16 w 38"/>
                  <a:gd name="T77" fmla="*/ 8 h 50"/>
                  <a:gd name="T78" fmla="*/ 16 w 38"/>
                  <a:gd name="T79" fmla="*/ 8 h 50"/>
                  <a:gd name="T80" fmla="*/ 20 w 38"/>
                  <a:gd name="T81" fmla="*/ 16 h 50"/>
                  <a:gd name="T82" fmla="*/ 22 w 38"/>
                  <a:gd name="T83" fmla="*/ 18 h 50"/>
                  <a:gd name="T84" fmla="*/ 22 w 38"/>
                  <a:gd name="T85" fmla="*/ 20 h 50"/>
                  <a:gd name="T86" fmla="*/ 26 w 38"/>
                  <a:gd name="T87" fmla="*/ 18 h 50"/>
                  <a:gd name="T88" fmla="*/ 30 w 38"/>
                  <a:gd name="T89" fmla="*/ 12 h 50"/>
                  <a:gd name="T90" fmla="*/ 30 w 38"/>
                  <a:gd name="T91" fmla="*/ 12 h 50"/>
                  <a:gd name="T92" fmla="*/ 32 w 38"/>
                  <a:gd name="T93" fmla="*/ 12 h 50"/>
                  <a:gd name="T94" fmla="*/ 34 w 38"/>
                  <a:gd name="T95" fmla="*/ 14 h 50"/>
                  <a:gd name="T96" fmla="*/ 34 w 38"/>
                  <a:gd name="T97" fmla="*/ 14 h 50"/>
                  <a:gd name="T98" fmla="*/ 36 w 38"/>
                  <a:gd name="T99" fmla="*/ 18 h 50"/>
                  <a:gd name="T100" fmla="*/ 36 w 38"/>
                  <a:gd name="T101" fmla="*/ 18 h 50"/>
                  <a:gd name="T102" fmla="*/ 36 w 38"/>
                  <a:gd name="T103" fmla="*/ 24 h 50"/>
                  <a:gd name="T104" fmla="*/ 38 w 38"/>
                  <a:gd name="T105" fmla="*/ 30 h 50"/>
                  <a:gd name="T106" fmla="*/ 34 w 38"/>
                  <a:gd name="T107" fmla="*/ 44 h 50"/>
                  <a:gd name="T108" fmla="*/ 34 w 38"/>
                  <a:gd name="T109"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50">
                    <a:moveTo>
                      <a:pt x="34" y="44"/>
                    </a:moveTo>
                    <a:lnTo>
                      <a:pt x="34" y="44"/>
                    </a:lnTo>
                    <a:lnTo>
                      <a:pt x="32" y="44"/>
                    </a:lnTo>
                    <a:lnTo>
                      <a:pt x="30" y="46"/>
                    </a:lnTo>
                    <a:lnTo>
                      <a:pt x="26" y="50"/>
                    </a:lnTo>
                    <a:lnTo>
                      <a:pt x="24" y="50"/>
                    </a:lnTo>
                    <a:lnTo>
                      <a:pt x="22" y="50"/>
                    </a:lnTo>
                    <a:lnTo>
                      <a:pt x="18" y="50"/>
                    </a:lnTo>
                    <a:lnTo>
                      <a:pt x="16" y="44"/>
                    </a:lnTo>
                    <a:lnTo>
                      <a:pt x="16" y="44"/>
                    </a:lnTo>
                    <a:lnTo>
                      <a:pt x="14" y="42"/>
                    </a:lnTo>
                    <a:lnTo>
                      <a:pt x="10" y="40"/>
                    </a:lnTo>
                    <a:lnTo>
                      <a:pt x="4" y="40"/>
                    </a:lnTo>
                    <a:lnTo>
                      <a:pt x="4" y="40"/>
                    </a:lnTo>
                    <a:lnTo>
                      <a:pt x="2" y="36"/>
                    </a:lnTo>
                    <a:lnTo>
                      <a:pt x="2" y="32"/>
                    </a:lnTo>
                    <a:lnTo>
                      <a:pt x="2" y="32"/>
                    </a:lnTo>
                    <a:lnTo>
                      <a:pt x="0" y="28"/>
                    </a:lnTo>
                    <a:lnTo>
                      <a:pt x="0" y="28"/>
                    </a:lnTo>
                    <a:lnTo>
                      <a:pt x="2" y="22"/>
                    </a:lnTo>
                    <a:lnTo>
                      <a:pt x="2" y="22"/>
                    </a:lnTo>
                    <a:lnTo>
                      <a:pt x="6" y="26"/>
                    </a:lnTo>
                    <a:lnTo>
                      <a:pt x="6" y="26"/>
                    </a:lnTo>
                    <a:lnTo>
                      <a:pt x="8" y="24"/>
                    </a:lnTo>
                    <a:lnTo>
                      <a:pt x="8" y="26"/>
                    </a:lnTo>
                    <a:lnTo>
                      <a:pt x="8" y="26"/>
                    </a:lnTo>
                    <a:lnTo>
                      <a:pt x="10" y="20"/>
                    </a:lnTo>
                    <a:lnTo>
                      <a:pt x="10" y="16"/>
                    </a:lnTo>
                    <a:lnTo>
                      <a:pt x="8" y="8"/>
                    </a:lnTo>
                    <a:lnTo>
                      <a:pt x="8" y="8"/>
                    </a:lnTo>
                    <a:lnTo>
                      <a:pt x="6" y="2"/>
                    </a:lnTo>
                    <a:lnTo>
                      <a:pt x="8" y="0"/>
                    </a:lnTo>
                    <a:lnTo>
                      <a:pt x="8" y="0"/>
                    </a:lnTo>
                    <a:lnTo>
                      <a:pt x="8" y="0"/>
                    </a:lnTo>
                    <a:lnTo>
                      <a:pt x="10" y="4"/>
                    </a:lnTo>
                    <a:lnTo>
                      <a:pt x="14" y="6"/>
                    </a:lnTo>
                    <a:lnTo>
                      <a:pt x="14" y="6"/>
                    </a:lnTo>
                    <a:lnTo>
                      <a:pt x="16" y="6"/>
                    </a:lnTo>
                    <a:lnTo>
                      <a:pt x="16" y="8"/>
                    </a:lnTo>
                    <a:lnTo>
                      <a:pt x="16" y="8"/>
                    </a:lnTo>
                    <a:lnTo>
                      <a:pt x="20" y="16"/>
                    </a:lnTo>
                    <a:lnTo>
                      <a:pt x="22" y="18"/>
                    </a:lnTo>
                    <a:lnTo>
                      <a:pt x="22" y="20"/>
                    </a:lnTo>
                    <a:lnTo>
                      <a:pt x="26" y="18"/>
                    </a:lnTo>
                    <a:lnTo>
                      <a:pt x="30" y="12"/>
                    </a:lnTo>
                    <a:lnTo>
                      <a:pt x="30" y="12"/>
                    </a:lnTo>
                    <a:lnTo>
                      <a:pt x="32" y="12"/>
                    </a:lnTo>
                    <a:lnTo>
                      <a:pt x="34" y="14"/>
                    </a:lnTo>
                    <a:lnTo>
                      <a:pt x="34" y="14"/>
                    </a:lnTo>
                    <a:lnTo>
                      <a:pt x="36" y="18"/>
                    </a:lnTo>
                    <a:lnTo>
                      <a:pt x="36" y="18"/>
                    </a:lnTo>
                    <a:lnTo>
                      <a:pt x="36" y="24"/>
                    </a:lnTo>
                    <a:lnTo>
                      <a:pt x="38" y="30"/>
                    </a:lnTo>
                    <a:lnTo>
                      <a:pt x="34" y="44"/>
                    </a:lnTo>
                    <a:lnTo>
                      <a:pt x="34"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4" name="Freeform 345">
                <a:extLst>
                  <a:ext uri="{FF2B5EF4-FFF2-40B4-BE49-F238E27FC236}">
                    <a16:creationId xmlns:a16="http://schemas.microsoft.com/office/drawing/2014/main" id="{05F20EF7-1D54-0338-6478-80D712CA1BD2}"/>
                  </a:ext>
                </a:extLst>
              </p:cNvPr>
              <p:cNvSpPr>
                <a:spLocks/>
              </p:cNvSpPr>
              <p:nvPr/>
            </p:nvSpPr>
            <p:spPr bwMode="auto">
              <a:xfrm>
                <a:off x="4956" y="2841"/>
                <a:ext cx="16" cy="26"/>
              </a:xfrm>
              <a:custGeom>
                <a:avLst/>
                <a:gdLst>
                  <a:gd name="T0" fmla="*/ 10 w 16"/>
                  <a:gd name="T1" fmla="*/ 26 h 26"/>
                  <a:gd name="T2" fmla="*/ 10 w 16"/>
                  <a:gd name="T3" fmla="*/ 26 h 26"/>
                  <a:gd name="T4" fmla="*/ 4 w 16"/>
                  <a:gd name="T5" fmla="*/ 20 h 26"/>
                  <a:gd name="T6" fmla="*/ 2 w 16"/>
                  <a:gd name="T7" fmla="*/ 16 h 26"/>
                  <a:gd name="T8" fmla="*/ 0 w 16"/>
                  <a:gd name="T9" fmla="*/ 12 h 26"/>
                  <a:gd name="T10" fmla="*/ 0 w 16"/>
                  <a:gd name="T11" fmla="*/ 12 h 26"/>
                  <a:gd name="T12" fmla="*/ 4 w 16"/>
                  <a:gd name="T13" fmla="*/ 6 h 26"/>
                  <a:gd name="T14" fmla="*/ 10 w 16"/>
                  <a:gd name="T15" fmla="*/ 2 h 26"/>
                  <a:gd name="T16" fmla="*/ 10 w 16"/>
                  <a:gd name="T17" fmla="*/ 2 h 26"/>
                  <a:gd name="T18" fmla="*/ 12 w 16"/>
                  <a:gd name="T19" fmla="*/ 0 h 26"/>
                  <a:gd name="T20" fmla="*/ 14 w 16"/>
                  <a:gd name="T21" fmla="*/ 2 h 26"/>
                  <a:gd name="T22" fmla="*/ 14 w 16"/>
                  <a:gd name="T23" fmla="*/ 2 h 26"/>
                  <a:gd name="T24" fmla="*/ 16 w 16"/>
                  <a:gd name="T25" fmla="*/ 4 h 26"/>
                  <a:gd name="T26" fmla="*/ 16 w 16"/>
                  <a:gd name="T27" fmla="*/ 4 h 26"/>
                  <a:gd name="T28" fmla="*/ 14 w 16"/>
                  <a:gd name="T29" fmla="*/ 12 h 26"/>
                  <a:gd name="T30" fmla="*/ 14 w 16"/>
                  <a:gd name="T31" fmla="*/ 14 h 26"/>
                  <a:gd name="T32" fmla="*/ 12 w 16"/>
                  <a:gd name="T33" fmla="*/ 14 h 26"/>
                  <a:gd name="T34" fmla="*/ 12 w 16"/>
                  <a:gd name="T35" fmla="*/ 14 h 26"/>
                  <a:gd name="T36" fmla="*/ 10 w 16"/>
                  <a:gd name="T37" fmla="*/ 16 h 26"/>
                  <a:gd name="T38" fmla="*/ 10 w 16"/>
                  <a:gd name="T39" fmla="*/ 18 h 26"/>
                  <a:gd name="T40" fmla="*/ 10 w 16"/>
                  <a:gd name="T41" fmla="*/ 26 h 26"/>
                  <a:gd name="T42" fmla="*/ 10 w 16"/>
                  <a:gd name="T4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6">
                    <a:moveTo>
                      <a:pt x="10" y="26"/>
                    </a:moveTo>
                    <a:lnTo>
                      <a:pt x="10" y="26"/>
                    </a:lnTo>
                    <a:lnTo>
                      <a:pt x="4" y="20"/>
                    </a:lnTo>
                    <a:lnTo>
                      <a:pt x="2" y="16"/>
                    </a:lnTo>
                    <a:lnTo>
                      <a:pt x="0" y="12"/>
                    </a:lnTo>
                    <a:lnTo>
                      <a:pt x="0" y="12"/>
                    </a:lnTo>
                    <a:lnTo>
                      <a:pt x="4" y="6"/>
                    </a:lnTo>
                    <a:lnTo>
                      <a:pt x="10" y="2"/>
                    </a:lnTo>
                    <a:lnTo>
                      <a:pt x="10" y="2"/>
                    </a:lnTo>
                    <a:lnTo>
                      <a:pt x="12" y="0"/>
                    </a:lnTo>
                    <a:lnTo>
                      <a:pt x="14" y="2"/>
                    </a:lnTo>
                    <a:lnTo>
                      <a:pt x="14" y="2"/>
                    </a:lnTo>
                    <a:lnTo>
                      <a:pt x="16" y="4"/>
                    </a:lnTo>
                    <a:lnTo>
                      <a:pt x="16" y="4"/>
                    </a:lnTo>
                    <a:lnTo>
                      <a:pt x="14" y="12"/>
                    </a:lnTo>
                    <a:lnTo>
                      <a:pt x="14" y="14"/>
                    </a:lnTo>
                    <a:lnTo>
                      <a:pt x="12" y="14"/>
                    </a:lnTo>
                    <a:lnTo>
                      <a:pt x="12" y="14"/>
                    </a:lnTo>
                    <a:lnTo>
                      <a:pt x="10" y="16"/>
                    </a:lnTo>
                    <a:lnTo>
                      <a:pt x="10" y="18"/>
                    </a:lnTo>
                    <a:lnTo>
                      <a:pt x="10" y="26"/>
                    </a:lnTo>
                    <a:lnTo>
                      <a:pt x="1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5" name="Freeform 346">
                <a:extLst>
                  <a:ext uri="{FF2B5EF4-FFF2-40B4-BE49-F238E27FC236}">
                    <a16:creationId xmlns:a16="http://schemas.microsoft.com/office/drawing/2014/main" id="{F45D2520-342E-DB95-4640-3D1B784673DA}"/>
                  </a:ext>
                </a:extLst>
              </p:cNvPr>
              <p:cNvSpPr>
                <a:spLocks/>
              </p:cNvSpPr>
              <p:nvPr/>
            </p:nvSpPr>
            <p:spPr bwMode="auto">
              <a:xfrm>
                <a:off x="4970" y="2835"/>
                <a:ext cx="12" cy="14"/>
              </a:xfrm>
              <a:custGeom>
                <a:avLst/>
                <a:gdLst>
                  <a:gd name="T0" fmla="*/ 12 w 12"/>
                  <a:gd name="T1" fmla="*/ 10 h 14"/>
                  <a:gd name="T2" fmla="*/ 12 w 12"/>
                  <a:gd name="T3" fmla="*/ 10 h 14"/>
                  <a:gd name="T4" fmla="*/ 6 w 12"/>
                  <a:gd name="T5" fmla="*/ 14 h 14"/>
                  <a:gd name="T6" fmla="*/ 6 w 12"/>
                  <a:gd name="T7" fmla="*/ 14 h 14"/>
                  <a:gd name="T8" fmla="*/ 4 w 12"/>
                  <a:gd name="T9" fmla="*/ 10 h 14"/>
                  <a:gd name="T10" fmla="*/ 2 w 12"/>
                  <a:gd name="T11" fmla="*/ 10 h 14"/>
                  <a:gd name="T12" fmla="*/ 2 w 12"/>
                  <a:gd name="T13" fmla="*/ 10 h 14"/>
                  <a:gd name="T14" fmla="*/ 0 w 12"/>
                  <a:gd name="T15" fmla="*/ 10 h 14"/>
                  <a:gd name="T16" fmla="*/ 0 w 12"/>
                  <a:gd name="T17" fmla="*/ 10 h 14"/>
                  <a:gd name="T18" fmla="*/ 0 w 12"/>
                  <a:gd name="T19" fmla="*/ 4 h 14"/>
                  <a:gd name="T20" fmla="*/ 0 w 12"/>
                  <a:gd name="T21" fmla="*/ 2 h 14"/>
                  <a:gd name="T22" fmla="*/ 0 w 12"/>
                  <a:gd name="T23" fmla="*/ 2 h 14"/>
                  <a:gd name="T24" fmla="*/ 4 w 12"/>
                  <a:gd name="T25" fmla="*/ 0 h 14"/>
                  <a:gd name="T26" fmla="*/ 6 w 12"/>
                  <a:gd name="T27" fmla="*/ 0 h 14"/>
                  <a:gd name="T28" fmla="*/ 10 w 12"/>
                  <a:gd name="T29" fmla="*/ 2 h 14"/>
                  <a:gd name="T30" fmla="*/ 12 w 12"/>
                  <a:gd name="T31" fmla="*/ 10 h 14"/>
                  <a:gd name="T32" fmla="*/ 12 w 12"/>
                  <a:gd name="T3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2" y="10"/>
                    </a:moveTo>
                    <a:lnTo>
                      <a:pt x="12" y="10"/>
                    </a:lnTo>
                    <a:lnTo>
                      <a:pt x="6" y="14"/>
                    </a:lnTo>
                    <a:lnTo>
                      <a:pt x="6" y="14"/>
                    </a:lnTo>
                    <a:lnTo>
                      <a:pt x="4" y="10"/>
                    </a:lnTo>
                    <a:lnTo>
                      <a:pt x="2" y="10"/>
                    </a:lnTo>
                    <a:lnTo>
                      <a:pt x="2" y="10"/>
                    </a:lnTo>
                    <a:lnTo>
                      <a:pt x="0" y="10"/>
                    </a:lnTo>
                    <a:lnTo>
                      <a:pt x="0" y="10"/>
                    </a:lnTo>
                    <a:lnTo>
                      <a:pt x="0" y="4"/>
                    </a:lnTo>
                    <a:lnTo>
                      <a:pt x="0" y="2"/>
                    </a:lnTo>
                    <a:lnTo>
                      <a:pt x="0" y="2"/>
                    </a:lnTo>
                    <a:lnTo>
                      <a:pt x="4" y="0"/>
                    </a:lnTo>
                    <a:lnTo>
                      <a:pt x="6" y="0"/>
                    </a:lnTo>
                    <a:lnTo>
                      <a:pt x="10" y="2"/>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6" name="Freeform 347">
                <a:extLst>
                  <a:ext uri="{FF2B5EF4-FFF2-40B4-BE49-F238E27FC236}">
                    <a16:creationId xmlns:a16="http://schemas.microsoft.com/office/drawing/2014/main" id="{00F3AC7B-74FF-3831-ECF3-DF403C9AA0C8}"/>
                  </a:ext>
                </a:extLst>
              </p:cNvPr>
              <p:cNvSpPr>
                <a:spLocks/>
              </p:cNvSpPr>
              <p:nvPr/>
            </p:nvSpPr>
            <p:spPr bwMode="auto">
              <a:xfrm>
                <a:off x="1534" y="1465"/>
                <a:ext cx="64" cy="54"/>
              </a:xfrm>
              <a:custGeom>
                <a:avLst/>
                <a:gdLst>
                  <a:gd name="T0" fmla="*/ 48 w 64"/>
                  <a:gd name="T1" fmla="*/ 8 h 54"/>
                  <a:gd name="T2" fmla="*/ 56 w 64"/>
                  <a:gd name="T3" fmla="*/ 16 h 54"/>
                  <a:gd name="T4" fmla="*/ 64 w 64"/>
                  <a:gd name="T5" fmla="*/ 16 h 54"/>
                  <a:gd name="T6" fmla="*/ 60 w 64"/>
                  <a:gd name="T7" fmla="*/ 24 h 54"/>
                  <a:gd name="T8" fmla="*/ 56 w 64"/>
                  <a:gd name="T9" fmla="*/ 26 h 54"/>
                  <a:gd name="T10" fmla="*/ 56 w 64"/>
                  <a:gd name="T11" fmla="*/ 38 h 54"/>
                  <a:gd name="T12" fmla="*/ 54 w 64"/>
                  <a:gd name="T13" fmla="*/ 44 h 54"/>
                  <a:gd name="T14" fmla="*/ 50 w 64"/>
                  <a:gd name="T15" fmla="*/ 44 h 54"/>
                  <a:gd name="T16" fmla="*/ 46 w 64"/>
                  <a:gd name="T17" fmla="*/ 34 h 54"/>
                  <a:gd name="T18" fmla="*/ 44 w 64"/>
                  <a:gd name="T19" fmla="*/ 34 h 54"/>
                  <a:gd name="T20" fmla="*/ 44 w 64"/>
                  <a:gd name="T21" fmla="*/ 38 h 54"/>
                  <a:gd name="T22" fmla="*/ 32 w 64"/>
                  <a:gd name="T23" fmla="*/ 52 h 54"/>
                  <a:gd name="T24" fmla="*/ 30 w 64"/>
                  <a:gd name="T25" fmla="*/ 54 h 54"/>
                  <a:gd name="T26" fmla="*/ 20 w 64"/>
                  <a:gd name="T27" fmla="*/ 48 h 54"/>
                  <a:gd name="T28" fmla="*/ 16 w 64"/>
                  <a:gd name="T29" fmla="*/ 42 h 54"/>
                  <a:gd name="T30" fmla="*/ 8 w 64"/>
                  <a:gd name="T31" fmla="*/ 40 h 54"/>
                  <a:gd name="T32" fmla="*/ 6 w 64"/>
                  <a:gd name="T33" fmla="*/ 34 h 54"/>
                  <a:gd name="T34" fmla="*/ 2 w 64"/>
                  <a:gd name="T35" fmla="*/ 30 h 54"/>
                  <a:gd name="T36" fmla="*/ 0 w 64"/>
                  <a:gd name="T37" fmla="*/ 12 h 54"/>
                  <a:gd name="T38" fmla="*/ 0 w 64"/>
                  <a:gd name="T39" fmla="*/ 6 h 54"/>
                  <a:gd name="T40" fmla="*/ 2 w 64"/>
                  <a:gd name="T41" fmla="*/ 0 h 54"/>
                  <a:gd name="T42" fmla="*/ 4 w 64"/>
                  <a:gd name="T43" fmla="*/ 2 h 54"/>
                  <a:gd name="T44" fmla="*/ 6 w 64"/>
                  <a:gd name="T45" fmla="*/ 12 h 54"/>
                  <a:gd name="T46" fmla="*/ 12 w 64"/>
                  <a:gd name="T47" fmla="*/ 12 h 54"/>
                  <a:gd name="T48" fmla="*/ 16 w 64"/>
                  <a:gd name="T49" fmla="*/ 14 h 54"/>
                  <a:gd name="T50" fmla="*/ 20 w 64"/>
                  <a:gd name="T51" fmla="*/ 6 h 54"/>
                  <a:gd name="T52" fmla="*/ 24 w 64"/>
                  <a:gd name="T53" fmla="*/ 0 h 54"/>
                  <a:gd name="T54" fmla="*/ 28 w 64"/>
                  <a:gd name="T55" fmla="*/ 10 h 54"/>
                  <a:gd name="T56" fmla="*/ 28 w 64"/>
                  <a:gd name="T57" fmla="*/ 16 h 54"/>
                  <a:gd name="T58" fmla="*/ 30 w 64"/>
                  <a:gd name="T59" fmla="*/ 14 h 54"/>
                  <a:gd name="T60" fmla="*/ 32 w 64"/>
                  <a:gd name="T61" fmla="*/ 6 h 54"/>
                  <a:gd name="T62" fmla="*/ 36 w 64"/>
                  <a:gd name="T63" fmla="*/ 4 h 54"/>
                  <a:gd name="T64" fmla="*/ 40 w 64"/>
                  <a:gd name="T65" fmla="*/ 10 h 54"/>
                  <a:gd name="T66" fmla="*/ 40 w 64"/>
                  <a:gd name="T67" fmla="*/ 12 h 54"/>
                  <a:gd name="T68" fmla="*/ 42 w 64"/>
                  <a:gd name="T69" fmla="*/ 8 h 54"/>
                  <a:gd name="T70" fmla="*/ 48 w 64"/>
                  <a:gd name="T71"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54">
                    <a:moveTo>
                      <a:pt x="48" y="8"/>
                    </a:moveTo>
                    <a:lnTo>
                      <a:pt x="48" y="8"/>
                    </a:lnTo>
                    <a:lnTo>
                      <a:pt x="52" y="14"/>
                    </a:lnTo>
                    <a:lnTo>
                      <a:pt x="56" y="16"/>
                    </a:lnTo>
                    <a:lnTo>
                      <a:pt x="64" y="16"/>
                    </a:lnTo>
                    <a:lnTo>
                      <a:pt x="64" y="16"/>
                    </a:lnTo>
                    <a:lnTo>
                      <a:pt x="62" y="22"/>
                    </a:lnTo>
                    <a:lnTo>
                      <a:pt x="60" y="24"/>
                    </a:lnTo>
                    <a:lnTo>
                      <a:pt x="58" y="26"/>
                    </a:lnTo>
                    <a:lnTo>
                      <a:pt x="56" y="26"/>
                    </a:lnTo>
                    <a:lnTo>
                      <a:pt x="56" y="26"/>
                    </a:lnTo>
                    <a:lnTo>
                      <a:pt x="56" y="38"/>
                    </a:lnTo>
                    <a:lnTo>
                      <a:pt x="56" y="42"/>
                    </a:lnTo>
                    <a:lnTo>
                      <a:pt x="54" y="44"/>
                    </a:lnTo>
                    <a:lnTo>
                      <a:pt x="50" y="44"/>
                    </a:lnTo>
                    <a:lnTo>
                      <a:pt x="50" y="44"/>
                    </a:lnTo>
                    <a:lnTo>
                      <a:pt x="46" y="34"/>
                    </a:lnTo>
                    <a:lnTo>
                      <a:pt x="46" y="34"/>
                    </a:lnTo>
                    <a:lnTo>
                      <a:pt x="44" y="32"/>
                    </a:lnTo>
                    <a:lnTo>
                      <a:pt x="44" y="34"/>
                    </a:lnTo>
                    <a:lnTo>
                      <a:pt x="44" y="38"/>
                    </a:lnTo>
                    <a:lnTo>
                      <a:pt x="44" y="38"/>
                    </a:lnTo>
                    <a:lnTo>
                      <a:pt x="38" y="44"/>
                    </a:lnTo>
                    <a:lnTo>
                      <a:pt x="32" y="52"/>
                    </a:lnTo>
                    <a:lnTo>
                      <a:pt x="32" y="52"/>
                    </a:lnTo>
                    <a:lnTo>
                      <a:pt x="30" y="54"/>
                    </a:lnTo>
                    <a:lnTo>
                      <a:pt x="26" y="54"/>
                    </a:lnTo>
                    <a:lnTo>
                      <a:pt x="20" y="48"/>
                    </a:lnTo>
                    <a:lnTo>
                      <a:pt x="20" y="48"/>
                    </a:lnTo>
                    <a:lnTo>
                      <a:pt x="16" y="42"/>
                    </a:lnTo>
                    <a:lnTo>
                      <a:pt x="12" y="40"/>
                    </a:lnTo>
                    <a:lnTo>
                      <a:pt x="8" y="40"/>
                    </a:lnTo>
                    <a:lnTo>
                      <a:pt x="6" y="34"/>
                    </a:lnTo>
                    <a:lnTo>
                      <a:pt x="6" y="34"/>
                    </a:lnTo>
                    <a:lnTo>
                      <a:pt x="2" y="30"/>
                    </a:lnTo>
                    <a:lnTo>
                      <a:pt x="2" y="30"/>
                    </a:lnTo>
                    <a:lnTo>
                      <a:pt x="0" y="18"/>
                    </a:lnTo>
                    <a:lnTo>
                      <a:pt x="0" y="12"/>
                    </a:lnTo>
                    <a:lnTo>
                      <a:pt x="0" y="6"/>
                    </a:lnTo>
                    <a:lnTo>
                      <a:pt x="0" y="6"/>
                    </a:lnTo>
                    <a:lnTo>
                      <a:pt x="2" y="0"/>
                    </a:lnTo>
                    <a:lnTo>
                      <a:pt x="2" y="0"/>
                    </a:lnTo>
                    <a:lnTo>
                      <a:pt x="4" y="2"/>
                    </a:lnTo>
                    <a:lnTo>
                      <a:pt x="4" y="2"/>
                    </a:lnTo>
                    <a:lnTo>
                      <a:pt x="4" y="10"/>
                    </a:lnTo>
                    <a:lnTo>
                      <a:pt x="6" y="12"/>
                    </a:lnTo>
                    <a:lnTo>
                      <a:pt x="12" y="12"/>
                    </a:lnTo>
                    <a:lnTo>
                      <a:pt x="12" y="12"/>
                    </a:lnTo>
                    <a:lnTo>
                      <a:pt x="14" y="14"/>
                    </a:lnTo>
                    <a:lnTo>
                      <a:pt x="16" y="14"/>
                    </a:lnTo>
                    <a:lnTo>
                      <a:pt x="20" y="6"/>
                    </a:lnTo>
                    <a:lnTo>
                      <a:pt x="20" y="6"/>
                    </a:lnTo>
                    <a:lnTo>
                      <a:pt x="22" y="2"/>
                    </a:lnTo>
                    <a:lnTo>
                      <a:pt x="24" y="0"/>
                    </a:lnTo>
                    <a:lnTo>
                      <a:pt x="26" y="4"/>
                    </a:lnTo>
                    <a:lnTo>
                      <a:pt x="28" y="10"/>
                    </a:lnTo>
                    <a:lnTo>
                      <a:pt x="28" y="10"/>
                    </a:lnTo>
                    <a:lnTo>
                      <a:pt x="28" y="16"/>
                    </a:lnTo>
                    <a:lnTo>
                      <a:pt x="30" y="16"/>
                    </a:lnTo>
                    <a:lnTo>
                      <a:pt x="30" y="14"/>
                    </a:lnTo>
                    <a:lnTo>
                      <a:pt x="30" y="14"/>
                    </a:lnTo>
                    <a:lnTo>
                      <a:pt x="32" y="6"/>
                    </a:lnTo>
                    <a:lnTo>
                      <a:pt x="34" y="2"/>
                    </a:lnTo>
                    <a:lnTo>
                      <a:pt x="36" y="4"/>
                    </a:lnTo>
                    <a:lnTo>
                      <a:pt x="40" y="10"/>
                    </a:lnTo>
                    <a:lnTo>
                      <a:pt x="40" y="10"/>
                    </a:lnTo>
                    <a:lnTo>
                      <a:pt x="40" y="12"/>
                    </a:lnTo>
                    <a:lnTo>
                      <a:pt x="40" y="12"/>
                    </a:lnTo>
                    <a:lnTo>
                      <a:pt x="42" y="8"/>
                    </a:lnTo>
                    <a:lnTo>
                      <a:pt x="42" y="8"/>
                    </a:lnTo>
                    <a:lnTo>
                      <a:pt x="46" y="6"/>
                    </a:lnTo>
                    <a:lnTo>
                      <a:pt x="48" y="8"/>
                    </a:lnTo>
                    <a:lnTo>
                      <a:pt x="4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7" name="Freeform 348">
                <a:extLst>
                  <a:ext uri="{FF2B5EF4-FFF2-40B4-BE49-F238E27FC236}">
                    <a16:creationId xmlns:a16="http://schemas.microsoft.com/office/drawing/2014/main" id="{A9C66148-7130-4881-76A0-C6A690C15EEF}"/>
                  </a:ext>
                </a:extLst>
              </p:cNvPr>
              <p:cNvSpPr>
                <a:spLocks/>
              </p:cNvSpPr>
              <p:nvPr/>
            </p:nvSpPr>
            <p:spPr bwMode="auto">
              <a:xfrm>
                <a:off x="2190" y="2825"/>
                <a:ext cx="26" cy="28"/>
              </a:xfrm>
              <a:custGeom>
                <a:avLst/>
                <a:gdLst>
                  <a:gd name="T0" fmla="*/ 10 w 26"/>
                  <a:gd name="T1" fmla="*/ 16 h 28"/>
                  <a:gd name="T2" fmla="*/ 10 w 26"/>
                  <a:gd name="T3" fmla="*/ 16 h 28"/>
                  <a:gd name="T4" fmla="*/ 8 w 26"/>
                  <a:gd name="T5" fmla="*/ 18 h 28"/>
                  <a:gd name="T6" fmla="*/ 6 w 26"/>
                  <a:gd name="T7" fmla="*/ 16 h 28"/>
                  <a:gd name="T8" fmla="*/ 2 w 26"/>
                  <a:gd name="T9" fmla="*/ 12 h 28"/>
                  <a:gd name="T10" fmla="*/ 0 w 26"/>
                  <a:gd name="T11" fmla="*/ 12 h 28"/>
                  <a:gd name="T12" fmla="*/ 0 w 26"/>
                  <a:gd name="T13" fmla="*/ 12 h 28"/>
                  <a:gd name="T14" fmla="*/ 0 w 26"/>
                  <a:gd name="T15" fmla="*/ 8 h 28"/>
                  <a:gd name="T16" fmla="*/ 0 w 26"/>
                  <a:gd name="T17" fmla="*/ 8 h 28"/>
                  <a:gd name="T18" fmla="*/ 0 w 26"/>
                  <a:gd name="T19" fmla="*/ 6 h 28"/>
                  <a:gd name="T20" fmla="*/ 0 w 26"/>
                  <a:gd name="T21" fmla="*/ 6 h 28"/>
                  <a:gd name="T22" fmla="*/ 0 w 26"/>
                  <a:gd name="T23" fmla="*/ 4 h 28"/>
                  <a:gd name="T24" fmla="*/ 0 w 26"/>
                  <a:gd name="T25" fmla="*/ 4 h 28"/>
                  <a:gd name="T26" fmla="*/ 2 w 26"/>
                  <a:gd name="T27" fmla="*/ 0 h 28"/>
                  <a:gd name="T28" fmla="*/ 4 w 26"/>
                  <a:gd name="T29" fmla="*/ 0 h 28"/>
                  <a:gd name="T30" fmla="*/ 4 w 26"/>
                  <a:gd name="T31" fmla="*/ 0 h 28"/>
                  <a:gd name="T32" fmla="*/ 6 w 26"/>
                  <a:gd name="T33" fmla="*/ 2 h 28"/>
                  <a:gd name="T34" fmla="*/ 6 w 26"/>
                  <a:gd name="T35" fmla="*/ 2 h 28"/>
                  <a:gd name="T36" fmla="*/ 6 w 26"/>
                  <a:gd name="T37" fmla="*/ 4 h 28"/>
                  <a:gd name="T38" fmla="*/ 8 w 26"/>
                  <a:gd name="T39" fmla="*/ 6 h 28"/>
                  <a:gd name="T40" fmla="*/ 12 w 26"/>
                  <a:gd name="T41" fmla="*/ 2 h 28"/>
                  <a:gd name="T42" fmla="*/ 12 w 26"/>
                  <a:gd name="T43" fmla="*/ 2 h 28"/>
                  <a:gd name="T44" fmla="*/ 14 w 26"/>
                  <a:gd name="T45" fmla="*/ 2 h 28"/>
                  <a:gd name="T46" fmla="*/ 14 w 26"/>
                  <a:gd name="T47" fmla="*/ 2 h 28"/>
                  <a:gd name="T48" fmla="*/ 22 w 26"/>
                  <a:gd name="T49" fmla="*/ 10 h 28"/>
                  <a:gd name="T50" fmla="*/ 24 w 26"/>
                  <a:gd name="T51" fmla="*/ 16 h 28"/>
                  <a:gd name="T52" fmla="*/ 26 w 26"/>
                  <a:gd name="T53" fmla="*/ 24 h 28"/>
                  <a:gd name="T54" fmla="*/ 26 w 26"/>
                  <a:gd name="T55" fmla="*/ 24 h 28"/>
                  <a:gd name="T56" fmla="*/ 26 w 26"/>
                  <a:gd name="T57" fmla="*/ 28 h 28"/>
                  <a:gd name="T58" fmla="*/ 26 w 26"/>
                  <a:gd name="T59" fmla="*/ 28 h 28"/>
                  <a:gd name="T60" fmla="*/ 22 w 26"/>
                  <a:gd name="T61" fmla="*/ 28 h 28"/>
                  <a:gd name="T62" fmla="*/ 20 w 26"/>
                  <a:gd name="T63" fmla="*/ 26 h 28"/>
                  <a:gd name="T64" fmla="*/ 14 w 26"/>
                  <a:gd name="T65" fmla="*/ 24 h 28"/>
                  <a:gd name="T66" fmla="*/ 14 w 26"/>
                  <a:gd name="T67" fmla="*/ 24 h 28"/>
                  <a:gd name="T68" fmla="*/ 12 w 26"/>
                  <a:gd name="T69" fmla="*/ 20 h 28"/>
                  <a:gd name="T70" fmla="*/ 10 w 26"/>
                  <a:gd name="T71" fmla="*/ 16 h 28"/>
                  <a:gd name="T72" fmla="*/ 10 w 26"/>
                  <a:gd name="T73"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8">
                    <a:moveTo>
                      <a:pt x="10" y="16"/>
                    </a:moveTo>
                    <a:lnTo>
                      <a:pt x="10" y="16"/>
                    </a:lnTo>
                    <a:lnTo>
                      <a:pt x="8" y="18"/>
                    </a:lnTo>
                    <a:lnTo>
                      <a:pt x="6" y="16"/>
                    </a:lnTo>
                    <a:lnTo>
                      <a:pt x="2" y="12"/>
                    </a:lnTo>
                    <a:lnTo>
                      <a:pt x="0" y="12"/>
                    </a:lnTo>
                    <a:lnTo>
                      <a:pt x="0" y="12"/>
                    </a:lnTo>
                    <a:lnTo>
                      <a:pt x="0" y="8"/>
                    </a:lnTo>
                    <a:lnTo>
                      <a:pt x="0" y="8"/>
                    </a:lnTo>
                    <a:lnTo>
                      <a:pt x="0" y="6"/>
                    </a:lnTo>
                    <a:lnTo>
                      <a:pt x="0" y="6"/>
                    </a:lnTo>
                    <a:lnTo>
                      <a:pt x="0" y="4"/>
                    </a:lnTo>
                    <a:lnTo>
                      <a:pt x="0" y="4"/>
                    </a:lnTo>
                    <a:lnTo>
                      <a:pt x="2" y="0"/>
                    </a:lnTo>
                    <a:lnTo>
                      <a:pt x="4" y="0"/>
                    </a:lnTo>
                    <a:lnTo>
                      <a:pt x="4" y="0"/>
                    </a:lnTo>
                    <a:lnTo>
                      <a:pt x="6" y="2"/>
                    </a:lnTo>
                    <a:lnTo>
                      <a:pt x="6" y="2"/>
                    </a:lnTo>
                    <a:lnTo>
                      <a:pt x="6" y="4"/>
                    </a:lnTo>
                    <a:lnTo>
                      <a:pt x="8" y="6"/>
                    </a:lnTo>
                    <a:lnTo>
                      <a:pt x="12" y="2"/>
                    </a:lnTo>
                    <a:lnTo>
                      <a:pt x="12" y="2"/>
                    </a:lnTo>
                    <a:lnTo>
                      <a:pt x="14" y="2"/>
                    </a:lnTo>
                    <a:lnTo>
                      <a:pt x="14" y="2"/>
                    </a:lnTo>
                    <a:lnTo>
                      <a:pt x="22" y="10"/>
                    </a:lnTo>
                    <a:lnTo>
                      <a:pt x="24" y="16"/>
                    </a:lnTo>
                    <a:lnTo>
                      <a:pt x="26" y="24"/>
                    </a:lnTo>
                    <a:lnTo>
                      <a:pt x="26" y="24"/>
                    </a:lnTo>
                    <a:lnTo>
                      <a:pt x="26" y="28"/>
                    </a:lnTo>
                    <a:lnTo>
                      <a:pt x="26" y="28"/>
                    </a:lnTo>
                    <a:lnTo>
                      <a:pt x="22" y="28"/>
                    </a:lnTo>
                    <a:lnTo>
                      <a:pt x="20" y="26"/>
                    </a:lnTo>
                    <a:lnTo>
                      <a:pt x="14" y="24"/>
                    </a:lnTo>
                    <a:lnTo>
                      <a:pt x="14" y="24"/>
                    </a:lnTo>
                    <a:lnTo>
                      <a:pt x="12" y="20"/>
                    </a:lnTo>
                    <a:lnTo>
                      <a:pt x="10" y="16"/>
                    </a:lnTo>
                    <a:lnTo>
                      <a:pt x="1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8" name="Freeform 349">
                <a:extLst>
                  <a:ext uri="{FF2B5EF4-FFF2-40B4-BE49-F238E27FC236}">
                    <a16:creationId xmlns:a16="http://schemas.microsoft.com/office/drawing/2014/main" id="{C309EEA5-88FE-60B5-EF45-908D4B5125FD}"/>
                  </a:ext>
                </a:extLst>
              </p:cNvPr>
              <p:cNvSpPr>
                <a:spLocks/>
              </p:cNvSpPr>
              <p:nvPr/>
            </p:nvSpPr>
            <p:spPr bwMode="auto">
              <a:xfrm>
                <a:off x="2182" y="2833"/>
                <a:ext cx="8" cy="18"/>
              </a:xfrm>
              <a:custGeom>
                <a:avLst/>
                <a:gdLst>
                  <a:gd name="T0" fmla="*/ 8 w 8"/>
                  <a:gd name="T1" fmla="*/ 0 h 18"/>
                  <a:gd name="T2" fmla="*/ 8 w 8"/>
                  <a:gd name="T3" fmla="*/ 0 h 18"/>
                  <a:gd name="T4" fmla="*/ 8 w 8"/>
                  <a:gd name="T5" fmla="*/ 4 h 18"/>
                  <a:gd name="T6" fmla="*/ 8 w 8"/>
                  <a:gd name="T7" fmla="*/ 4 h 18"/>
                  <a:gd name="T8" fmla="*/ 8 w 8"/>
                  <a:gd name="T9" fmla="*/ 14 h 18"/>
                  <a:gd name="T10" fmla="*/ 6 w 8"/>
                  <a:gd name="T11" fmla="*/ 18 h 18"/>
                  <a:gd name="T12" fmla="*/ 4 w 8"/>
                  <a:gd name="T13" fmla="*/ 18 h 18"/>
                  <a:gd name="T14" fmla="*/ 4 w 8"/>
                  <a:gd name="T15" fmla="*/ 18 h 18"/>
                  <a:gd name="T16" fmla="*/ 2 w 8"/>
                  <a:gd name="T17" fmla="*/ 16 h 18"/>
                  <a:gd name="T18" fmla="*/ 2 w 8"/>
                  <a:gd name="T19" fmla="*/ 14 h 18"/>
                  <a:gd name="T20" fmla="*/ 0 w 8"/>
                  <a:gd name="T21" fmla="*/ 12 h 18"/>
                  <a:gd name="T22" fmla="*/ 0 w 8"/>
                  <a:gd name="T23" fmla="*/ 10 h 18"/>
                  <a:gd name="T24" fmla="*/ 0 w 8"/>
                  <a:gd name="T25" fmla="*/ 10 h 18"/>
                  <a:gd name="T26" fmla="*/ 0 w 8"/>
                  <a:gd name="T27" fmla="*/ 4 h 18"/>
                  <a:gd name="T28" fmla="*/ 4 w 8"/>
                  <a:gd name="T29" fmla="*/ 2 h 18"/>
                  <a:gd name="T30" fmla="*/ 6 w 8"/>
                  <a:gd name="T31" fmla="*/ 0 h 18"/>
                  <a:gd name="T32" fmla="*/ 8 w 8"/>
                  <a:gd name="T33" fmla="*/ 0 h 18"/>
                  <a:gd name="T34" fmla="*/ 8 w 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8" y="0"/>
                    </a:moveTo>
                    <a:lnTo>
                      <a:pt x="8" y="0"/>
                    </a:lnTo>
                    <a:lnTo>
                      <a:pt x="8" y="4"/>
                    </a:lnTo>
                    <a:lnTo>
                      <a:pt x="8" y="4"/>
                    </a:lnTo>
                    <a:lnTo>
                      <a:pt x="8" y="14"/>
                    </a:lnTo>
                    <a:lnTo>
                      <a:pt x="6" y="18"/>
                    </a:lnTo>
                    <a:lnTo>
                      <a:pt x="4" y="18"/>
                    </a:lnTo>
                    <a:lnTo>
                      <a:pt x="4" y="18"/>
                    </a:lnTo>
                    <a:lnTo>
                      <a:pt x="2" y="16"/>
                    </a:lnTo>
                    <a:lnTo>
                      <a:pt x="2" y="14"/>
                    </a:lnTo>
                    <a:lnTo>
                      <a:pt x="0" y="12"/>
                    </a:lnTo>
                    <a:lnTo>
                      <a:pt x="0" y="10"/>
                    </a:lnTo>
                    <a:lnTo>
                      <a:pt x="0" y="10"/>
                    </a:lnTo>
                    <a:lnTo>
                      <a:pt x="0" y="4"/>
                    </a:lnTo>
                    <a:lnTo>
                      <a:pt x="4" y="2"/>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9" name="Freeform 350">
                <a:extLst>
                  <a:ext uri="{FF2B5EF4-FFF2-40B4-BE49-F238E27FC236}">
                    <a16:creationId xmlns:a16="http://schemas.microsoft.com/office/drawing/2014/main" id="{D5EF2F4A-A87B-9529-75E3-A62F81662251}"/>
                  </a:ext>
                </a:extLst>
              </p:cNvPr>
              <p:cNvSpPr>
                <a:spLocks/>
              </p:cNvSpPr>
              <p:nvPr/>
            </p:nvSpPr>
            <p:spPr bwMode="auto">
              <a:xfrm>
                <a:off x="4466" y="2821"/>
                <a:ext cx="50" cy="38"/>
              </a:xfrm>
              <a:custGeom>
                <a:avLst/>
                <a:gdLst>
                  <a:gd name="T0" fmla="*/ 48 w 50"/>
                  <a:gd name="T1" fmla="*/ 26 h 38"/>
                  <a:gd name="T2" fmla="*/ 48 w 50"/>
                  <a:gd name="T3" fmla="*/ 26 h 38"/>
                  <a:gd name="T4" fmla="*/ 44 w 50"/>
                  <a:gd name="T5" fmla="*/ 28 h 38"/>
                  <a:gd name="T6" fmla="*/ 44 w 50"/>
                  <a:gd name="T7" fmla="*/ 28 h 38"/>
                  <a:gd name="T8" fmla="*/ 38 w 50"/>
                  <a:gd name="T9" fmla="*/ 32 h 38"/>
                  <a:gd name="T10" fmla="*/ 38 w 50"/>
                  <a:gd name="T11" fmla="*/ 32 h 38"/>
                  <a:gd name="T12" fmla="*/ 36 w 50"/>
                  <a:gd name="T13" fmla="*/ 32 h 38"/>
                  <a:gd name="T14" fmla="*/ 36 w 50"/>
                  <a:gd name="T15" fmla="*/ 32 h 38"/>
                  <a:gd name="T16" fmla="*/ 32 w 50"/>
                  <a:gd name="T17" fmla="*/ 32 h 38"/>
                  <a:gd name="T18" fmla="*/ 32 w 50"/>
                  <a:gd name="T19" fmla="*/ 32 h 38"/>
                  <a:gd name="T20" fmla="*/ 28 w 50"/>
                  <a:gd name="T21" fmla="*/ 34 h 38"/>
                  <a:gd name="T22" fmla="*/ 24 w 50"/>
                  <a:gd name="T23" fmla="*/ 36 h 38"/>
                  <a:gd name="T24" fmla="*/ 16 w 50"/>
                  <a:gd name="T25" fmla="*/ 38 h 38"/>
                  <a:gd name="T26" fmla="*/ 16 w 50"/>
                  <a:gd name="T27" fmla="*/ 38 h 38"/>
                  <a:gd name="T28" fmla="*/ 14 w 50"/>
                  <a:gd name="T29" fmla="*/ 38 h 38"/>
                  <a:gd name="T30" fmla="*/ 12 w 50"/>
                  <a:gd name="T31" fmla="*/ 38 h 38"/>
                  <a:gd name="T32" fmla="*/ 10 w 50"/>
                  <a:gd name="T33" fmla="*/ 36 h 38"/>
                  <a:gd name="T34" fmla="*/ 8 w 50"/>
                  <a:gd name="T35" fmla="*/ 34 h 38"/>
                  <a:gd name="T36" fmla="*/ 8 w 50"/>
                  <a:gd name="T37" fmla="*/ 34 h 38"/>
                  <a:gd name="T38" fmla="*/ 4 w 50"/>
                  <a:gd name="T39" fmla="*/ 32 h 38"/>
                  <a:gd name="T40" fmla="*/ 0 w 50"/>
                  <a:gd name="T41" fmla="*/ 28 h 38"/>
                  <a:gd name="T42" fmla="*/ 0 w 50"/>
                  <a:gd name="T43" fmla="*/ 28 h 38"/>
                  <a:gd name="T44" fmla="*/ 0 w 50"/>
                  <a:gd name="T45" fmla="*/ 22 h 38"/>
                  <a:gd name="T46" fmla="*/ 0 w 50"/>
                  <a:gd name="T47" fmla="*/ 22 h 38"/>
                  <a:gd name="T48" fmla="*/ 2 w 50"/>
                  <a:gd name="T49" fmla="*/ 18 h 38"/>
                  <a:gd name="T50" fmla="*/ 4 w 50"/>
                  <a:gd name="T51" fmla="*/ 14 h 38"/>
                  <a:gd name="T52" fmla="*/ 8 w 50"/>
                  <a:gd name="T53" fmla="*/ 10 h 38"/>
                  <a:gd name="T54" fmla="*/ 8 w 50"/>
                  <a:gd name="T55" fmla="*/ 4 h 38"/>
                  <a:gd name="T56" fmla="*/ 8 w 50"/>
                  <a:gd name="T57" fmla="*/ 4 h 38"/>
                  <a:gd name="T58" fmla="*/ 10 w 50"/>
                  <a:gd name="T59" fmla="*/ 0 h 38"/>
                  <a:gd name="T60" fmla="*/ 12 w 50"/>
                  <a:gd name="T61" fmla="*/ 2 h 38"/>
                  <a:gd name="T62" fmla="*/ 12 w 50"/>
                  <a:gd name="T63" fmla="*/ 2 h 38"/>
                  <a:gd name="T64" fmla="*/ 14 w 50"/>
                  <a:gd name="T65" fmla="*/ 8 h 38"/>
                  <a:gd name="T66" fmla="*/ 18 w 50"/>
                  <a:gd name="T67" fmla="*/ 12 h 38"/>
                  <a:gd name="T68" fmla="*/ 20 w 50"/>
                  <a:gd name="T69" fmla="*/ 14 h 38"/>
                  <a:gd name="T70" fmla="*/ 24 w 50"/>
                  <a:gd name="T71" fmla="*/ 14 h 38"/>
                  <a:gd name="T72" fmla="*/ 30 w 50"/>
                  <a:gd name="T73" fmla="*/ 12 h 38"/>
                  <a:gd name="T74" fmla="*/ 36 w 50"/>
                  <a:gd name="T75" fmla="*/ 12 h 38"/>
                  <a:gd name="T76" fmla="*/ 36 w 50"/>
                  <a:gd name="T77" fmla="*/ 12 h 38"/>
                  <a:gd name="T78" fmla="*/ 40 w 50"/>
                  <a:gd name="T79" fmla="*/ 14 h 38"/>
                  <a:gd name="T80" fmla="*/ 46 w 50"/>
                  <a:gd name="T81" fmla="*/ 14 h 38"/>
                  <a:gd name="T82" fmla="*/ 46 w 50"/>
                  <a:gd name="T83" fmla="*/ 14 h 38"/>
                  <a:gd name="T84" fmla="*/ 48 w 50"/>
                  <a:gd name="T85" fmla="*/ 16 h 38"/>
                  <a:gd name="T86" fmla="*/ 48 w 50"/>
                  <a:gd name="T87" fmla="*/ 16 h 38"/>
                  <a:gd name="T88" fmla="*/ 50 w 50"/>
                  <a:gd name="T89" fmla="*/ 20 h 38"/>
                  <a:gd name="T90" fmla="*/ 50 w 50"/>
                  <a:gd name="T91" fmla="*/ 24 h 38"/>
                  <a:gd name="T92" fmla="*/ 48 w 50"/>
                  <a:gd name="T93" fmla="*/ 26 h 38"/>
                  <a:gd name="T94" fmla="*/ 48 w 50"/>
                  <a:gd name="T95"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8">
                    <a:moveTo>
                      <a:pt x="48" y="26"/>
                    </a:moveTo>
                    <a:lnTo>
                      <a:pt x="48" y="26"/>
                    </a:lnTo>
                    <a:lnTo>
                      <a:pt x="44" y="28"/>
                    </a:lnTo>
                    <a:lnTo>
                      <a:pt x="44" y="28"/>
                    </a:lnTo>
                    <a:lnTo>
                      <a:pt x="38" y="32"/>
                    </a:lnTo>
                    <a:lnTo>
                      <a:pt x="38" y="32"/>
                    </a:lnTo>
                    <a:lnTo>
                      <a:pt x="36" y="32"/>
                    </a:lnTo>
                    <a:lnTo>
                      <a:pt x="36" y="32"/>
                    </a:lnTo>
                    <a:lnTo>
                      <a:pt x="32" y="32"/>
                    </a:lnTo>
                    <a:lnTo>
                      <a:pt x="32" y="32"/>
                    </a:lnTo>
                    <a:lnTo>
                      <a:pt x="28" y="34"/>
                    </a:lnTo>
                    <a:lnTo>
                      <a:pt x="24" y="36"/>
                    </a:lnTo>
                    <a:lnTo>
                      <a:pt x="16" y="38"/>
                    </a:lnTo>
                    <a:lnTo>
                      <a:pt x="16" y="38"/>
                    </a:lnTo>
                    <a:lnTo>
                      <a:pt x="14" y="38"/>
                    </a:lnTo>
                    <a:lnTo>
                      <a:pt x="12" y="38"/>
                    </a:lnTo>
                    <a:lnTo>
                      <a:pt x="10" y="36"/>
                    </a:lnTo>
                    <a:lnTo>
                      <a:pt x="8" y="34"/>
                    </a:lnTo>
                    <a:lnTo>
                      <a:pt x="8" y="34"/>
                    </a:lnTo>
                    <a:lnTo>
                      <a:pt x="4" y="32"/>
                    </a:lnTo>
                    <a:lnTo>
                      <a:pt x="0" y="28"/>
                    </a:lnTo>
                    <a:lnTo>
                      <a:pt x="0" y="28"/>
                    </a:lnTo>
                    <a:lnTo>
                      <a:pt x="0" y="22"/>
                    </a:lnTo>
                    <a:lnTo>
                      <a:pt x="0" y="22"/>
                    </a:lnTo>
                    <a:lnTo>
                      <a:pt x="2" y="18"/>
                    </a:lnTo>
                    <a:lnTo>
                      <a:pt x="4" y="14"/>
                    </a:lnTo>
                    <a:lnTo>
                      <a:pt x="8" y="10"/>
                    </a:lnTo>
                    <a:lnTo>
                      <a:pt x="8" y="4"/>
                    </a:lnTo>
                    <a:lnTo>
                      <a:pt x="8" y="4"/>
                    </a:lnTo>
                    <a:lnTo>
                      <a:pt x="10" y="0"/>
                    </a:lnTo>
                    <a:lnTo>
                      <a:pt x="12" y="2"/>
                    </a:lnTo>
                    <a:lnTo>
                      <a:pt x="12" y="2"/>
                    </a:lnTo>
                    <a:lnTo>
                      <a:pt x="14" y="8"/>
                    </a:lnTo>
                    <a:lnTo>
                      <a:pt x="18" y="12"/>
                    </a:lnTo>
                    <a:lnTo>
                      <a:pt x="20" y="14"/>
                    </a:lnTo>
                    <a:lnTo>
                      <a:pt x="24" y="14"/>
                    </a:lnTo>
                    <a:lnTo>
                      <a:pt x="30" y="12"/>
                    </a:lnTo>
                    <a:lnTo>
                      <a:pt x="36" y="12"/>
                    </a:lnTo>
                    <a:lnTo>
                      <a:pt x="36" y="12"/>
                    </a:lnTo>
                    <a:lnTo>
                      <a:pt x="40" y="14"/>
                    </a:lnTo>
                    <a:lnTo>
                      <a:pt x="46" y="14"/>
                    </a:lnTo>
                    <a:lnTo>
                      <a:pt x="46" y="14"/>
                    </a:lnTo>
                    <a:lnTo>
                      <a:pt x="48" y="16"/>
                    </a:lnTo>
                    <a:lnTo>
                      <a:pt x="48" y="16"/>
                    </a:lnTo>
                    <a:lnTo>
                      <a:pt x="50" y="20"/>
                    </a:lnTo>
                    <a:lnTo>
                      <a:pt x="50" y="24"/>
                    </a:lnTo>
                    <a:lnTo>
                      <a:pt x="48" y="26"/>
                    </a:lnTo>
                    <a:lnTo>
                      <a:pt x="4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0" name="Freeform 351">
                <a:extLst>
                  <a:ext uri="{FF2B5EF4-FFF2-40B4-BE49-F238E27FC236}">
                    <a16:creationId xmlns:a16="http://schemas.microsoft.com/office/drawing/2014/main" id="{AB82C7BE-D82E-375C-EBA7-969B0CD05126}"/>
                  </a:ext>
                </a:extLst>
              </p:cNvPr>
              <p:cNvSpPr>
                <a:spLocks/>
              </p:cNvSpPr>
              <p:nvPr/>
            </p:nvSpPr>
            <p:spPr bwMode="auto">
              <a:xfrm>
                <a:off x="4482" y="2843"/>
                <a:ext cx="20" cy="24"/>
              </a:xfrm>
              <a:custGeom>
                <a:avLst/>
                <a:gdLst>
                  <a:gd name="T0" fmla="*/ 0 w 20"/>
                  <a:gd name="T1" fmla="*/ 16 h 24"/>
                  <a:gd name="T2" fmla="*/ 0 w 20"/>
                  <a:gd name="T3" fmla="*/ 16 h 24"/>
                  <a:gd name="T4" fmla="*/ 0 w 20"/>
                  <a:gd name="T5" fmla="*/ 14 h 24"/>
                  <a:gd name="T6" fmla="*/ 0 w 20"/>
                  <a:gd name="T7" fmla="*/ 10 h 24"/>
                  <a:gd name="T8" fmla="*/ 0 w 20"/>
                  <a:gd name="T9" fmla="*/ 4 h 24"/>
                  <a:gd name="T10" fmla="*/ 0 w 20"/>
                  <a:gd name="T11" fmla="*/ 4 h 24"/>
                  <a:gd name="T12" fmla="*/ 4 w 20"/>
                  <a:gd name="T13" fmla="*/ 10 h 24"/>
                  <a:gd name="T14" fmla="*/ 6 w 20"/>
                  <a:gd name="T15" fmla="*/ 10 h 24"/>
                  <a:gd name="T16" fmla="*/ 10 w 20"/>
                  <a:gd name="T17" fmla="*/ 8 h 24"/>
                  <a:gd name="T18" fmla="*/ 14 w 20"/>
                  <a:gd name="T19" fmla="*/ 0 h 24"/>
                  <a:gd name="T20" fmla="*/ 14 w 20"/>
                  <a:gd name="T21" fmla="*/ 0 h 24"/>
                  <a:gd name="T22" fmla="*/ 14 w 20"/>
                  <a:gd name="T23" fmla="*/ 0 h 24"/>
                  <a:gd name="T24" fmla="*/ 16 w 20"/>
                  <a:gd name="T25" fmla="*/ 2 h 24"/>
                  <a:gd name="T26" fmla="*/ 18 w 20"/>
                  <a:gd name="T27" fmla="*/ 6 h 24"/>
                  <a:gd name="T28" fmla="*/ 18 w 20"/>
                  <a:gd name="T29" fmla="*/ 6 h 24"/>
                  <a:gd name="T30" fmla="*/ 18 w 20"/>
                  <a:gd name="T31" fmla="*/ 8 h 24"/>
                  <a:gd name="T32" fmla="*/ 20 w 20"/>
                  <a:gd name="T33" fmla="*/ 12 h 24"/>
                  <a:gd name="T34" fmla="*/ 20 w 20"/>
                  <a:gd name="T35" fmla="*/ 14 h 24"/>
                  <a:gd name="T36" fmla="*/ 20 w 20"/>
                  <a:gd name="T37" fmla="*/ 20 h 24"/>
                  <a:gd name="T38" fmla="*/ 20 w 20"/>
                  <a:gd name="T39" fmla="*/ 20 h 24"/>
                  <a:gd name="T40" fmla="*/ 16 w 20"/>
                  <a:gd name="T41" fmla="*/ 20 h 24"/>
                  <a:gd name="T42" fmla="*/ 10 w 20"/>
                  <a:gd name="T43" fmla="*/ 18 h 24"/>
                  <a:gd name="T44" fmla="*/ 6 w 20"/>
                  <a:gd name="T45" fmla="*/ 18 h 24"/>
                  <a:gd name="T46" fmla="*/ 4 w 20"/>
                  <a:gd name="T47" fmla="*/ 20 h 24"/>
                  <a:gd name="T48" fmla="*/ 2 w 20"/>
                  <a:gd name="T49" fmla="*/ 24 h 24"/>
                  <a:gd name="T50" fmla="*/ 2 w 20"/>
                  <a:gd name="T51" fmla="*/ 24 h 24"/>
                  <a:gd name="T52" fmla="*/ 0 w 20"/>
                  <a:gd name="T53" fmla="*/ 20 h 24"/>
                  <a:gd name="T54" fmla="*/ 0 w 20"/>
                  <a:gd name="T55" fmla="*/ 20 h 24"/>
                  <a:gd name="T56" fmla="*/ 0 w 20"/>
                  <a:gd name="T57" fmla="*/ 18 h 24"/>
                  <a:gd name="T58" fmla="*/ 0 w 20"/>
                  <a:gd name="T59" fmla="*/ 18 h 24"/>
                  <a:gd name="T60" fmla="*/ 0 w 20"/>
                  <a:gd name="T61" fmla="*/ 16 h 24"/>
                  <a:gd name="T62" fmla="*/ 0 w 20"/>
                  <a:gd name="T6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4">
                    <a:moveTo>
                      <a:pt x="0" y="16"/>
                    </a:moveTo>
                    <a:lnTo>
                      <a:pt x="0" y="16"/>
                    </a:lnTo>
                    <a:lnTo>
                      <a:pt x="0" y="14"/>
                    </a:lnTo>
                    <a:lnTo>
                      <a:pt x="0" y="10"/>
                    </a:lnTo>
                    <a:lnTo>
                      <a:pt x="0" y="4"/>
                    </a:lnTo>
                    <a:lnTo>
                      <a:pt x="0" y="4"/>
                    </a:lnTo>
                    <a:lnTo>
                      <a:pt x="4" y="10"/>
                    </a:lnTo>
                    <a:lnTo>
                      <a:pt x="6" y="10"/>
                    </a:lnTo>
                    <a:lnTo>
                      <a:pt x="10" y="8"/>
                    </a:lnTo>
                    <a:lnTo>
                      <a:pt x="14" y="0"/>
                    </a:lnTo>
                    <a:lnTo>
                      <a:pt x="14" y="0"/>
                    </a:lnTo>
                    <a:lnTo>
                      <a:pt x="14" y="0"/>
                    </a:lnTo>
                    <a:lnTo>
                      <a:pt x="16" y="2"/>
                    </a:lnTo>
                    <a:lnTo>
                      <a:pt x="18" y="6"/>
                    </a:lnTo>
                    <a:lnTo>
                      <a:pt x="18" y="6"/>
                    </a:lnTo>
                    <a:lnTo>
                      <a:pt x="18" y="8"/>
                    </a:lnTo>
                    <a:lnTo>
                      <a:pt x="20" y="12"/>
                    </a:lnTo>
                    <a:lnTo>
                      <a:pt x="20" y="14"/>
                    </a:lnTo>
                    <a:lnTo>
                      <a:pt x="20" y="20"/>
                    </a:lnTo>
                    <a:lnTo>
                      <a:pt x="20" y="20"/>
                    </a:lnTo>
                    <a:lnTo>
                      <a:pt x="16" y="20"/>
                    </a:lnTo>
                    <a:lnTo>
                      <a:pt x="10" y="18"/>
                    </a:lnTo>
                    <a:lnTo>
                      <a:pt x="6" y="18"/>
                    </a:lnTo>
                    <a:lnTo>
                      <a:pt x="4" y="20"/>
                    </a:lnTo>
                    <a:lnTo>
                      <a:pt x="2" y="24"/>
                    </a:lnTo>
                    <a:lnTo>
                      <a:pt x="2" y="24"/>
                    </a:lnTo>
                    <a:lnTo>
                      <a:pt x="0" y="20"/>
                    </a:lnTo>
                    <a:lnTo>
                      <a:pt x="0" y="20"/>
                    </a:lnTo>
                    <a:lnTo>
                      <a:pt x="0" y="18"/>
                    </a:lnTo>
                    <a:lnTo>
                      <a:pt x="0"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1" name="Freeform 352">
                <a:extLst>
                  <a:ext uri="{FF2B5EF4-FFF2-40B4-BE49-F238E27FC236}">
                    <a16:creationId xmlns:a16="http://schemas.microsoft.com/office/drawing/2014/main" id="{A054DE75-AE7E-0C50-4D52-D8241D402E92}"/>
                  </a:ext>
                </a:extLst>
              </p:cNvPr>
              <p:cNvSpPr>
                <a:spLocks/>
              </p:cNvSpPr>
              <p:nvPr/>
            </p:nvSpPr>
            <p:spPr bwMode="auto">
              <a:xfrm>
                <a:off x="4442" y="2837"/>
                <a:ext cx="14" cy="20"/>
              </a:xfrm>
              <a:custGeom>
                <a:avLst/>
                <a:gdLst>
                  <a:gd name="T0" fmla="*/ 2 w 14"/>
                  <a:gd name="T1" fmla="*/ 18 h 20"/>
                  <a:gd name="T2" fmla="*/ 2 w 14"/>
                  <a:gd name="T3" fmla="*/ 18 h 20"/>
                  <a:gd name="T4" fmla="*/ 0 w 14"/>
                  <a:gd name="T5" fmla="*/ 18 h 20"/>
                  <a:gd name="T6" fmla="*/ 0 w 14"/>
                  <a:gd name="T7" fmla="*/ 18 h 20"/>
                  <a:gd name="T8" fmla="*/ 0 w 14"/>
                  <a:gd name="T9" fmla="*/ 16 h 20"/>
                  <a:gd name="T10" fmla="*/ 0 w 14"/>
                  <a:gd name="T11" fmla="*/ 16 h 20"/>
                  <a:gd name="T12" fmla="*/ 0 w 14"/>
                  <a:gd name="T13" fmla="*/ 12 h 20"/>
                  <a:gd name="T14" fmla="*/ 0 w 14"/>
                  <a:gd name="T15" fmla="*/ 12 h 20"/>
                  <a:gd name="T16" fmla="*/ 6 w 14"/>
                  <a:gd name="T17" fmla="*/ 2 h 20"/>
                  <a:gd name="T18" fmla="*/ 8 w 14"/>
                  <a:gd name="T19" fmla="*/ 0 h 20"/>
                  <a:gd name="T20" fmla="*/ 10 w 14"/>
                  <a:gd name="T21" fmla="*/ 0 h 20"/>
                  <a:gd name="T22" fmla="*/ 10 w 14"/>
                  <a:gd name="T23" fmla="*/ 0 h 20"/>
                  <a:gd name="T24" fmla="*/ 14 w 14"/>
                  <a:gd name="T25" fmla="*/ 0 h 20"/>
                  <a:gd name="T26" fmla="*/ 14 w 14"/>
                  <a:gd name="T27" fmla="*/ 8 h 20"/>
                  <a:gd name="T28" fmla="*/ 14 w 14"/>
                  <a:gd name="T29" fmla="*/ 8 h 20"/>
                  <a:gd name="T30" fmla="*/ 12 w 14"/>
                  <a:gd name="T31" fmla="*/ 8 h 20"/>
                  <a:gd name="T32" fmla="*/ 12 w 14"/>
                  <a:gd name="T33" fmla="*/ 8 h 20"/>
                  <a:gd name="T34" fmla="*/ 12 w 14"/>
                  <a:gd name="T35" fmla="*/ 8 h 20"/>
                  <a:gd name="T36" fmla="*/ 8 w 14"/>
                  <a:gd name="T37" fmla="*/ 18 h 20"/>
                  <a:gd name="T38" fmla="*/ 6 w 14"/>
                  <a:gd name="T39" fmla="*/ 20 h 20"/>
                  <a:gd name="T40" fmla="*/ 2 w 14"/>
                  <a:gd name="T41" fmla="*/ 18 h 20"/>
                  <a:gd name="T42" fmla="*/ 2 w 14"/>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2" y="18"/>
                    </a:moveTo>
                    <a:lnTo>
                      <a:pt x="2" y="18"/>
                    </a:lnTo>
                    <a:lnTo>
                      <a:pt x="0" y="18"/>
                    </a:lnTo>
                    <a:lnTo>
                      <a:pt x="0" y="18"/>
                    </a:lnTo>
                    <a:lnTo>
                      <a:pt x="0" y="16"/>
                    </a:lnTo>
                    <a:lnTo>
                      <a:pt x="0" y="16"/>
                    </a:lnTo>
                    <a:lnTo>
                      <a:pt x="0" y="12"/>
                    </a:lnTo>
                    <a:lnTo>
                      <a:pt x="0" y="12"/>
                    </a:lnTo>
                    <a:lnTo>
                      <a:pt x="6" y="2"/>
                    </a:lnTo>
                    <a:lnTo>
                      <a:pt x="8" y="0"/>
                    </a:lnTo>
                    <a:lnTo>
                      <a:pt x="10" y="0"/>
                    </a:lnTo>
                    <a:lnTo>
                      <a:pt x="10" y="0"/>
                    </a:lnTo>
                    <a:lnTo>
                      <a:pt x="14" y="0"/>
                    </a:lnTo>
                    <a:lnTo>
                      <a:pt x="14" y="8"/>
                    </a:lnTo>
                    <a:lnTo>
                      <a:pt x="14" y="8"/>
                    </a:lnTo>
                    <a:lnTo>
                      <a:pt x="12" y="8"/>
                    </a:lnTo>
                    <a:lnTo>
                      <a:pt x="12" y="8"/>
                    </a:lnTo>
                    <a:lnTo>
                      <a:pt x="12" y="8"/>
                    </a:lnTo>
                    <a:lnTo>
                      <a:pt x="8" y="18"/>
                    </a:lnTo>
                    <a:lnTo>
                      <a:pt x="6" y="20"/>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2" name="Freeform 353">
                <a:extLst>
                  <a:ext uri="{FF2B5EF4-FFF2-40B4-BE49-F238E27FC236}">
                    <a16:creationId xmlns:a16="http://schemas.microsoft.com/office/drawing/2014/main" id="{5166EC30-EE44-3B41-294F-5F43A224703A}"/>
                  </a:ext>
                </a:extLst>
              </p:cNvPr>
              <p:cNvSpPr>
                <a:spLocks/>
              </p:cNvSpPr>
              <p:nvPr/>
            </p:nvSpPr>
            <p:spPr bwMode="auto">
              <a:xfrm>
                <a:off x="4454" y="2841"/>
                <a:ext cx="12" cy="14"/>
              </a:xfrm>
              <a:custGeom>
                <a:avLst/>
                <a:gdLst>
                  <a:gd name="T0" fmla="*/ 0 w 12"/>
                  <a:gd name="T1" fmla="*/ 4 h 14"/>
                  <a:gd name="T2" fmla="*/ 0 w 12"/>
                  <a:gd name="T3" fmla="*/ 4 h 14"/>
                  <a:gd name="T4" fmla="*/ 2 w 12"/>
                  <a:gd name="T5" fmla="*/ 4 h 14"/>
                  <a:gd name="T6" fmla="*/ 2 w 12"/>
                  <a:gd name="T7" fmla="*/ 4 h 14"/>
                  <a:gd name="T8" fmla="*/ 6 w 12"/>
                  <a:gd name="T9" fmla="*/ 0 h 14"/>
                  <a:gd name="T10" fmla="*/ 10 w 12"/>
                  <a:gd name="T11" fmla="*/ 0 h 14"/>
                  <a:gd name="T12" fmla="*/ 12 w 12"/>
                  <a:gd name="T13" fmla="*/ 4 h 14"/>
                  <a:gd name="T14" fmla="*/ 12 w 12"/>
                  <a:gd name="T15" fmla="*/ 4 h 14"/>
                  <a:gd name="T16" fmla="*/ 12 w 12"/>
                  <a:gd name="T17" fmla="*/ 8 h 14"/>
                  <a:gd name="T18" fmla="*/ 12 w 12"/>
                  <a:gd name="T19" fmla="*/ 8 h 14"/>
                  <a:gd name="T20" fmla="*/ 8 w 12"/>
                  <a:gd name="T21" fmla="*/ 14 h 14"/>
                  <a:gd name="T22" fmla="*/ 6 w 12"/>
                  <a:gd name="T23" fmla="*/ 14 h 14"/>
                  <a:gd name="T24" fmla="*/ 2 w 12"/>
                  <a:gd name="T25" fmla="*/ 12 h 14"/>
                  <a:gd name="T26" fmla="*/ 0 w 12"/>
                  <a:gd name="T27" fmla="*/ 4 h 14"/>
                  <a:gd name="T28" fmla="*/ 0 w 12"/>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4">
                    <a:moveTo>
                      <a:pt x="0" y="4"/>
                    </a:moveTo>
                    <a:lnTo>
                      <a:pt x="0" y="4"/>
                    </a:lnTo>
                    <a:lnTo>
                      <a:pt x="2" y="4"/>
                    </a:lnTo>
                    <a:lnTo>
                      <a:pt x="2" y="4"/>
                    </a:lnTo>
                    <a:lnTo>
                      <a:pt x="6" y="0"/>
                    </a:lnTo>
                    <a:lnTo>
                      <a:pt x="10" y="0"/>
                    </a:lnTo>
                    <a:lnTo>
                      <a:pt x="12" y="4"/>
                    </a:lnTo>
                    <a:lnTo>
                      <a:pt x="12" y="4"/>
                    </a:lnTo>
                    <a:lnTo>
                      <a:pt x="12" y="8"/>
                    </a:lnTo>
                    <a:lnTo>
                      <a:pt x="12" y="8"/>
                    </a:lnTo>
                    <a:lnTo>
                      <a:pt x="8" y="14"/>
                    </a:lnTo>
                    <a:lnTo>
                      <a:pt x="6" y="14"/>
                    </a:lnTo>
                    <a:lnTo>
                      <a:pt x="2"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3" name="Freeform 354">
                <a:extLst>
                  <a:ext uri="{FF2B5EF4-FFF2-40B4-BE49-F238E27FC236}">
                    <a16:creationId xmlns:a16="http://schemas.microsoft.com/office/drawing/2014/main" id="{DC20FA01-40C2-C48D-031C-4F56C58E901C}"/>
                  </a:ext>
                </a:extLst>
              </p:cNvPr>
              <p:cNvSpPr>
                <a:spLocks/>
              </p:cNvSpPr>
              <p:nvPr/>
            </p:nvSpPr>
            <p:spPr bwMode="auto">
              <a:xfrm>
                <a:off x="4474" y="2855"/>
                <a:ext cx="8" cy="8"/>
              </a:xfrm>
              <a:custGeom>
                <a:avLst/>
                <a:gdLst>
                  <a:gd name="T0" fmla="*/ 8 w 8"/>
                  <a:gd name="T1" fmla="*/ 4 h 8"/>
                  <a:gd name="T2" fmla="*/ 8 w 8"/>
                  <a:gd name="T3" fmla="*/ 4 h 8"/>
                  <a:gd name="T4" fmla="*/ 8 w 8"/>
                  <a:gd name="T5" fmla="*/ 8 h 8"/>
                  <a:gd name="T6" fmla="*/ 8 w 8"/>
                  <a:gd name="T7" fmla="*/ 8 h 8"/>
                  <a:gd name="T8" fmla="*/ 6 w 8"/>
                  <a:gd name="T9" fmla="*/ 6 h 8"/>
                  <a:gd name="T10" fmla="*/ 4 w 8"/>
                  <a:gd name="T11" fmla="*/ 6 h 8"/>
                  <a:gd name="T12" fmla="*/ 2 w 8"/>
                  <a:gd name="T13" fmla="*/ 6 h 8"/>
                  <a:gd name="T14" fmla="*/ 0 w 8"/>
                  <a:gd name="T15" fmla="*/ 0 h 8"/>
                  <a:gd name="T16" fmla="*/ 0 w 8"/>
                  <a:gd name="T17" fmla="*/ 0 h 8"/>
                  <a:gd name="T18" fmla="*/ 4 w 8"/>
                  <a:gd name="T19" fmla="*/ 0 h 8"/>
                  <a:gd name="T20" fmla="*/ 6 w 8"/>
                  <a:gd name="T21" fmla="*/ 2 h 8"/>
                  <a:gd name="T22" fmla="*/ 8 w 8"/>
                  <a:gd name="T23" fmla="*/ 4 h 8"/>
                  <a:gd name="T24" fmla="*/ 8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4"/>
                    </a:moveTo>
                    <a:lnTo>
                      <a:pt x="8" y="4"/>
                    </a:lnTo>
                    <a:lnTo>
                      <a:pt x="8" y="8"/>
                    </a:lnTo>
                    <a:lnTo>
                      <a:pt x="8" y="8"/>
                    </a:lnTo>
                    <a:lnTo>
                      <a:pt x="6" y="6"/>
                    </a:lnTo>
                    <a:lnTo>
                      <a:pt x="4" y="6"/>
                    </a:lnTo>
                    <a:lnTo>
                      <a:pt x="2" y="6"/>
                    </a:lnTo>
                    <a:lnTo>
                      <a:pt x="0" y="0"/>
                    </a:lnTo>
                    <a:lnTo>
                      <a:pt x="0" y="0"/>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4" name="Freeform 355">
                <a:extLst>
                  <a:ext uri="{FF2B5EF4-FFF2-40B4-BE49-F238E27FC236}">
                    <a16:creationId xmlns:a16="http://schemas.microsoft.com/office/drawing/2014/main" id="{F50929A9-C798-6759-8023-BC3FD3F540EB}"/>
                  </a:ext>
                </a:extLst>
              </p:cNvPr>
              <p:cNvSpPr>
                <a:spLocks/>
              </p:cNvSpPr>
              <p:nvPr/>
            </p:nvSpPr>
            <p:spPr bwMode="auto">
              <a:xfrm>
                <a:off x="1796" y="1451"/>
                <a:ext cx="28" cy="38"/>
              </a:xfrm>
              <a:custGeom>
                <a:avLst/>
                <a:gdLst>
                  <a:gd name="T0" fmla="*/ 14 w 28"/>
                  <a:gd name="T1" fmla="*/ 0 h 38"/>
                  <a:gd name="T2" fmla="*/ 14 w 28"/>
                  <a:gd name="T3" fmla="*/ 0 h 38"/>
                  <a:gd name="T4" fmla="*/ 16 w 28"/>
                  <a:gd name="T5" fmla="*/ 4 h 38"/>
                  <a:gd name="T6" fmla="*/ 16 w 28"/>
                  <a:gd name="T7" fmla="*/ 4 h 38"/>
                  <a:gd name="T8" fmla="*/ 20 w 28"/>
                  <a:gd name="T9" fmla="*/ 8 h 38"/>
                  <a:gd name="T10" fmla="*/ 22 w 28"/>
                  <a:gd name="T11" fmla="*/ 8 h 38"/>
                  <a:gd name="T12" fmla="*/ 24 w 28"/>
                  <a:gd name="T13" fmla="*/ 10 h 38"/>
                  <a:gd name="T14" fmla="*/ 28 w 28"/>
                  <a:gd name="T15" fmla="*/ 14 h 38"/>
                  <a:gd name="T16" fmla="*/ 28 w 28"/>
                  <a:gd name="T17" fmla="*/ 14 h 38"/>
                  <a:gd name="T18" fmla="*/ 26 w 28"/>
                  <a:gd name="T19" fmla="*/ 26 h 38"/>
                  <a:gd name="T20" fmla="*/ 24 w 28"/>
                  <a:gd name="T21" fmla="*/ 34 h 38"/>
                  <a:gd name="T22" fmla="*/ 20 w 28"/>
                  <a:gd name="T23" fmla="*/ 38 h 38"/>
                  <a:gd name="T24" fmla="*/ 14 w 28"/>
                  <a:gd name="T25" fmla="*/ 36 h 38"/>
                  <a:gd name="T26" fmla="*/ 14 w 28"/>
                  <a:gd name="T27" fmla="*/ 36 h 38"/>
                  <a:gd name="T28" fmla="*/ 12 w 28"/>
                  <a:gd name="T29" fmla="*/ 26 h 38"/>
                  <a:gd name="T30" fmla="*/ 10 w 28"/>
                  <a:gd name="T31" fmla="*/ 24 h 38"/>
                  <a:gd name="T32" fmla="*/ 6 w 28"/>
                  <a:gd name="T33" fmla="*/ 22 h 38"/>
                  <a:gd name="T34" fmla="*/ 6 w 28"/>
                  <a:gd name="T35" fmla="*/ 22 h 38"/>
                  <a:gd name="T36" fmla="*/ 6 w 28"/>
                  <a:gd name="T37" fmla="*/ 20 h 38"/>
                  <a:gd name="T38" fmla="*/ 4 w 28"/>
                  <a:gd name="T39" fmla="*/ 22 h 38"/>
                  <a:gd name="T40" fmla="*/ 2 w 28"/>
                  <a:gd name="T41" fmla="*/ 24 h 38"/>
                  <a:gd name="T42" fmla="*/ 2 w 28"/>
                  <a:gd name="T43" fmla="*/ 24 h 38"/>
                  <a:gd name="T44" fmla="*/ 2 w 28"/>
                  <a:gd name="T45" fmla="*/ 24 h 38"/>
                  <a:gd name="T46" fmla="*/ 0 w 28"/>
                  <a:gd name="T47" fmla="*/ 22 h 38"/>
                  <a:gd name="T48" fmla="*/ 0 w 28"/>
                  <a:gd name="T49" fmla="*/ 22 h 38"/>
                  <a:gd name="T50" fmla="*/ 0 w 28"/>
                  <a:gd name="T51" fmla="*/ 12 h 38"/>
                  <a:gd name="T52" fmla="*/ 4 w 28"/>
                  <a:gd name="T53" fmla="*/ 8 h 38"/>
                  <a:gd name="T54" fmla="*/ 6 w 28"/>
                  <a:gd name="T55" fmla="*/ 8 h 38"/>
                  <a:gd name="T56" fmla="*/ 10 w 28"/>
                  <a:gd name="T57" fmla="*/ 8 h 38"/>
                  <a:gd name="T58" fmla="*/ 10 w 28"/>
                  <a:gd name="T59" fmla="*/ 8 h 38"/>
                  <a:gd name="T60" fmla="*/ 14 w 28"/>
                  <a:gd name="T61" fmla="*/ 0 h 38"/>
                  <a:gd name="T62" fmla="*/ 14 w 28"/>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38">
                    <a:moveTo>
                      <a:pt x="14" y="0"/>
                    </a:moveTo>
                    <a:lnTo>
                      <a:pt x="14" y="0"/>
                    </a:lnTo>
                    <a:lnTo>
                      <a:pt x="16" y="4"/>
                    </a:lnTo>
                    <a:lnTo>
                      <a:pt x="16" y="4"/>
                    </a:lnTo>
                    <a:lnTo>
                      <a:pt x="20" y="8"/>
                    </a:lnTo>
                    <a:lnTo>
                      <a:pt x="22" y="8"/>
                    </a:lnTo>
                    <a:lnTo>
                      <a:pt x="24" y="10"/>
                    </a:lnTo>
                    <a:lnTo>
                      <a:pt x="28" y="14"/>
                    </a:lnTo>
                    <a:lnTo>
                      <a:pt x="28" y="14"/>
                    </a:lnTo>
                    <a:lnTo>
                      <a:pt x="26" y="26"/>
                    </a:lnTo>
                    <a:lnTo>
                      <a:pt x="24" y="34"/>
                    </a:lnTo>
                    <a:lnTo>
                      <a:pt x="20" y="38"/>
                    </a:lnTo>
                    <a:lnTo>
                      <a:pt x="14" y="36"/>
                    </a:lnTo>
                    <a:lnTo>
                      <a:pt x="14" y="36"/>
                    </a:lnTo>
                    <a:lnTo>
                      <a:pt x="12" y="26"/>
                    </a:lnTo>
                    <a:lnTo>
                      <a:pt x="10" y="24"/>
                    </a:lnTo>
                    <a:lnTo>
                      <a:pt x="6" y="22"/>
                    </a:lnTo>
                    <a:lnTo>
                      <a:pt x="6" y="22"/>
                    </a:lnTo>
                    <a:lnTo>
                      <a:pt x="6" y="20"/>
                    </a:lnTo>
                    <a:lnTo>
                      <a:pt x="4" y="22"/>
                    </a:lnTo>
                    <a:lnTo>
                      <a:pt x="2" y="24"/>
                    </a:lnTo>
                    <a:lnTo>
                      <a:pt x="2" y="24"/>
                    </a:lnTo>
                    <a:lnTo>
                      <a:pt x="2" y="24"/>
                    </a:lnTo>
                    <a:lnTo>
                      <a:pt x="0" y="22"/>
                    </a:lnTo>
                    <a:lnTo>
                      <a:pt x="0" y="22"/>
                    </a:lnTo>
                    <a:lnTo>
                      <a:pt x="0" y="12"/>
                    </a:lnTo>
                    <a:lnTo>
                      <a:pt x="4" y="8"/>
                    </a:lnTo>
                    <a:lnTo>
                      <a:pt x="6" y="8"/>
                    </a:lnTo>
                    <a:lnTo>
                      <a:pt x="10" y="8"/>
                    </a:lnTo>
                    <a:lnTo>
                      <a:pt x="10" y="8"/>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5" name="Freeform 356">
                <a:extLst>
                  <a:ext uri="{FF2B5EF4-FFF2-40B4-BE49-F238E27FC236}">
                    <a16:creationId xmlns:a16="http://schemas.microsoft.com/office/drawing/2014/main" id="{8003AA01-CEEC-DD66-D34B-66F42D7E06C1}"/>
                  </a:ext>
                </a:extLst>
              </p:cNvPr>
              <p:cNvSpPr>
                <a:spLocks/>
              </p:cNvSpPr>
              <p:nvPr/>
            </p:nvSpPr>
            <p:spPr bwMode="auto">
              <a:xfrm>
                <a:off x="1778" y="1451"/>
                <a:ext cx="28" cy="28"/>
              </a:xfrm>
              <a:custGeom>
                <a:avLst/>
                <a:gdLst>
                  <a:gd name="T0" fmla="*/ 28 w 28"/>
                  <a:gd name="T1" fmla="*/ 8 h 28"/>
                  <a:gd name="T2" fmla="*/ 28 w 28"/>
                  <a:gd name="T3" fmla="*/ 8 h 28"/>
                  <a:gd name="T4" fmla="*/ 22 w 28"/>
                  <a:gd name="T5" fmla="*/ 12 h 28"/>
                  <a:gd name="T6" fmla="*/ 20 w 28"/>
                  <a:gd name="T7" fmla="*/ 14 h 28"/>
                  <a:gd name="T8" fmla="*/ 18 w 28"/>
                  <a:gd name="T9" fmla="*/ 22 h 28"/>
                  <a:gd name="T10" fmla="*/ 18 w 28"/>
                  <a:gd name="T11" fmla="*/ 22 h 28"/>
                  <a:gd name="T12" fmla="*/ 18 w 28"/>
                  <a:gd name="T13" fmla="*/ 26 h 28"/>
                  <a:gd name="T14" fmla="*/ 18 w 28"/>
                  <a:gd name="T15" fmla="*/ 26 h 28"/>
                  <a:gd name="T16" fmla="*/ 16 w 28"/>
                  <a:gd name="T17" fmla="*/ 22 h 28"/>
                  <a:gd name="T18" fmla="*/ 12 w 28"/>
                  <a:gd name="T19" fmla="*/ 24 h 28"/>
                  <a:gd name="T20" fmla="*/ 6 w 28"/>
                  <a:gd name="T21" fmla="*/ 28 h 28"/>
                  <a:gd name="T22" fmla="*/ 6 w 28"/>
                  <a:gd name="T23" fmla="*/ 28 h 28"/>
                  <a:gd name="T24" fmla="*/ 2 w 28"/>
                  <a:gd name="T25" fmla="*/ 28 h 28"/>
                  <a:gd name="T26" fmla="*/ 0 w 28"/>
                  <a:gd name="T27" fmla="*/ 22 h 28"/>
                  <a:gd name="T28" fmla="*/ 0 w 28"/>
                  <a:gd name="T29" fmla="*/ 22 h 28"/>
                  <a:gd name="T30" fmla="*/ 2 w 28"/>
                  <a:gd name="T31" fmla="*/ 12 h 28"/>
                  <a:gd name="T32" fmla="*/ 6 w 28"/>
                  <a:gd name="T33" fmla="*/ 6 h 28"/>
                  <a:gd name="T34" fmla="*/ 8 w 28"/>
                  <a:gd name="T35" fmla="*/ 6 h 28"/>
                  <a:gd name="T36" fmla="*/ 10 w 28"/>
                  <a:gd name="T37" fmla="*/ 8 h 28"/>
                  <a:gd name="T38" fmla="*/ 16 w 28"/>
                  <a:gd name="T39" fmla="*/ 16 h 28"/>
                  <a:gd name="T40" fmla="*/ 16 w 28"/>
                  <a:gd name="T41" fmla="*/ 16 h 28"/>
                  <a:gd name="T42" fmla="*/ 16 w 28"/>
                  <a:gd name="T43" fmla="*/ 10 h 28"/>
                  <a:gd name="T44" fmla="*/ 14 w 28"/>
                  <a:gd name="T45" fmla="*/ 8 h 28"/>
                  <a:gd name="T46" fmla="*/ 12 w 28"/>
                  <a:gd name="T47" fmla="*/ 6 h 28"/>
                  <a:gd name="T48" fmla="*/ 12 w 28"/>
                  <a:gd name="T49" fmla="*/ 2 h 28"/>
                  <a:gd name="T50" fmla="*/ 12 w 28"/>
                  <a:gd name="T51" fmla="*/ 2 h 28"/>
                  <a:gd name="T52" fmla="*/ 16 w 28"/>
                  <a:gd name="T53" fmla="*/ 2 h 28"/>
                  <a:gd name="T54" fmla="*/ 20 w 28"/>
                  <a:gd name="T55" fmla="*/ 0 h 28"/>
                  <a:gd name="T56" fmla="*/ 20 w 28"/>
                  <a:gd name="T57" fmla="*/ 0 h 28"/>
                  <a:gd name="T58" fmla="*/ 22 w 28"/>
                  <a:gd name="T59" fmla="*/ 4 h 28"/>
                  <a:gd name="T60" fmla="*/ 24 w 28"/>
                  <a:gd name="T61" fmla="*/ 4 h 28"/>
                  <a:gd name="T62" fmla="*/ 26 w 28"/>
                  <a:gd name="T63" fmla="*/ 4 h 28"/>
                  <a:gd name="T64" fmla="*/ 28 w 28"/>
                  <a:gd name="T65" fmla="*/ 8 h 28"/>
                  <a:gd name="T66" fmla="*/ 28 w 28"/>
                  <a:gd name="T6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8">
                    <a:moveTo>
                      <a:pt x="28" y="8"/>
                    </a:moveTo>
                    <a:lnTo>
                      <a:pt x="28" y="8"/>
                    </a:lnTo>
                    <a:lnTo>
                      <a:pt x="22" y="12"/>
                    </a:lnTo>
                    <a:lnTo>
                      <a:pt x="20" y="14"/>
                    </a:lnTo>
                    <a:lnTo>
                      <a:pt x="18" y="22"/>
                    </a:lnTo>
                    <a:lnTo>
                      <a:pt x="18" y="22"/>
                    </a:lnTo>
                    <a:lnTo>
                      <a:pt x="18" y="26"/>
                    </a:lnTo>
                    <a:lnTo>
                      <a:pt x="18" y="26"/>
                    </a:lnTo>
                    <a:lnTo>
                      <a:pt x="16" y="22"/>
                    </a:lnTo>
                    <a:lnTo>
                      <a:pt x="12" y="24"/>
                    </a:lnTo>
                    <a:lnTo>
                      <a:pt x="6" y="28"/>
                    </a:lnTo>
                    <a:lnTo>
                      <a:pt x="6" y="28"/>
                    </a:lnTo>
                    <a:lnTo>
                      <a:pt x="2" y="28"/>
                    </a:lnTo>
                    <a:lnTo>
                      <a:pt x="0" y="22"/>
                    </a:lnTo>
                    <a:lnTo>
                      <a:pt x="0" y="22"/>
                    </a:lnTo>
                    <a:lnTo>
                      <a:pt x="2" y="12"/>
                    </a:lnTo>
                    <a:lnTo>
                      <a:pt x="6" y="6"/>
                    </a:lnTo>
                    <a:lnTo>
                      <a:pt x="8" y="6"/>
                    </a:lnTo>
                    <a:lnTo>
                      <a:pt x="10" y="8"/>
                    </a:lnTo>
                    <a:lnTo>
                      <a:pt x="16" y="16"/>
                    </a:lnTo>
                    <a:lnTo>
                      <a:pt x="16" y="16"/>
                    </a:lnTo>
                    <a:lnTo>
                      <a:pt x="16" y="10"/>
                    </a:lnTo>
                    <a:lnTo>
                      <a:pt x="14" y="8"/>
                    </a:lnTo>
                    <a:lnTo>
                      <a:pt x="12" y="6"/>
                    </a:lnTo>
                    <a:lnTo>
                      <a:pt x="12" y="2"/>
                    </a:lnTo>
                    <a:lnTo>
                      <a:pt x="12" y="2"/>
                    </a:lnTo>
                    <a:lnTo>
                      <a:pt x="16" y="2"/>
                    </a:lnTo>
                    <a:lnTo>
                      <a:pt x="20" y="0"/>
                    </a:lnTo>
                    <a:lnTo>
                      <a:pt x="20" y="0"/>
                    </a:lnTo>
                    <a:lnTo>
                      <a:pt x="22" y="4"/>
                    </a:lnTo>
                    <a:lnTo>
                      <a:pt x="24" y="4"/>
                    </a:lnTo>
                    <a:lnTo>
                      <a:pt x="26" y="4"/>
                    </a:lnTo>
                    <a:lnTo>
                      <a:pt x="28" y="8"/>
                    </a:ln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6" name="Freeform 357">
                <a:extLst>
                  <a:ext uri="{FF2B5EF4-FFF2-40B4-BE49-F238E27FC236}">
                    <a16:creationId xmlns:a16="http://schemas.microsoft.com/office/drawing/2014/main" id="{40E36354-EF10-197B-2A79-F9ABABBEE57F}"/>
                  </a:ext>
                </a:extLst>
              </p:cNvPr>
              <p:cNvSpPr>
                <a:spLocks/>
              </p:cNvSpPr>
              <p:nvPr/>
            </p:nvSpPr>
            <p:spPr bwMode="auto">
              <a:xfrm>
                <a:off x="4654" y="2841"/>
                <a:ext cx="10" cy="14"/>
              </a:xfrm>
              <a:custGeom>
                <a:avLst/>
                <a:gdLst>
                  <a:gd name="T0" fmla="*/ 10 w 10"/>
                  <a:gd name="T1" fmla="*/ 4 h 14"/>
                  <a:gd name="T2" fmla="*/ 10 w 10"/>
                  <a:gd name="T3" fmla="*/ 4 h 14"/>
                  <a:gd name="T4" fmla="*/ 10 w 10"/>
                  <a:gd name="T5" fmla="*/ 14 h 14"/>
                  <a:gd name="T6" fmla="*/ 10 w 10"/>
                  <a:gd name="T7" fmla="*/ 14 h 14"/>
                  <a:gd name="T8" fmla="*/ 8 w 10"/>
                  <a:gd name="T9" fmla="*/ 14 h 14"/>
                  <a:gd name="T10" fmla="*/ 8 w 10"/>
                  <a:gd name="T11" fmla="*/ 14 h 14"/>
                  <a:gd name="T12" fmla="*/ 2 w 10"/>
                  <a:gd name="T13" fmla="*/ 14 h 14"/>
                  <a:gd name="T14" fmla="*/ 2 w 10"/>
                  <a:gd name="T15" fmla="*/ 14 h 14"/>
                  <a:gd name="T16" fmla="*/ 2 w 10"/>
                  <a:gd name="T17" fmla="*/ 14 h 14"/>
                  <a:gd name="T18" fmla="*/ 0 w 10"/>
                  <a:gd name="T19" fmla="*/ 10 h 14"/>
                  <a:gd name="T20" fmla="*/ 2 w 10"/>
                  <a:gd name="T21" fmla="*/ 4 h 14"/>
                  <a:gd name="T22" fmla="*/ 2 w 10"/>
                  <a:gd name="T23" fmla="*/ 4 h 14"/>
                  <a:gd name="T24" fmla="*/ 2 w 10"/>
                  <a:gd name="T25" fmla="*/ 0 h 14"/>
                  <a:gd name="T26" fmla="*/ 2 w 10"/>
                  <a:gd name="T27" fmla="*/ 0 h 14"/>
                  <a:gd name="T28" fmla="*/ 6 w 10"/>
                  <a:gd name="T29" fmla="*/ 0 h 14"/>
                  <a:gd name="T30" fmla="*/ 10 w 10"/>
                  <a:gd name="T31" fmla="*/ 4 h 14"/>
                  <a:gd name="T32" fmla="*/ 10 w 10"/>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10" y="4"/>
                    </a:moveTo>
                    <a:lnTo>
                      <a:pt x="10" y="4"/>
                    </a:lnTo>
                    <a:lnTo>
                      <a:pt x="10" y="14"/>
                    </a:lnTo>
                    <a:lnTo>
                      <a:pt x="10" y="14"/>
                    </a:lnTo>
                    <a:lnTo>
                      <a:pt x="8" y="14"/>
                    </a:lnTo>
                    <a:lnTo>
                      <a:pt x="8" y="14"/>
                    </a:lnTo>
                    <a:lnTo>
                      <a:pt x="2" y="14"/>
                    </a:lnTo>
                    <a:lnTo>
                      <a:pt x="2" y="14"/>
                    </a:lnTo>
                    <a:lnTo>
                      <a:pt x="2" y="14"/>
                    </a:lnTo>
                    <a:lnTo>
                      <a:pt x="0" y="10"/>
                    </a:lnTo>
                    <a:lnTo>
                      <a:pt x="2" y="4"/>
                    </a:lnTo>
                    <a:lnTo>
                      <a:pt x="2" y="4"/>
                    </a:lnTo>
                    <a:lnTo>
                      <a:pt x="2" y="0"/>
                    </a:lnTo>
                    <a:lnTo>
                      <a:pt x="2" y="0"/>
                    </a:lnTo>
                    <a:lnTo>
                      <a:pt x="6"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7" name="Freeform 358">
                <a:extLst>
                  <a:ext uri="{FF2B5EF4-FFF2-40B4-BE49-F238E27FC236}">
                    <a16:creationId xmlns:a16="http://schemas.microsoft.com/office/drawing/2014/main" id="{F54A1BD4-2719-A71F-C2A6-966EEA9CFD30}"/>
                  </a:ext>
                </a:extLst>
              </p:cNvPr>
              <p:cNvSpPr>
                <a:spLocks/>
              </p:cNvSpPr>
              <p:nvPr/>
            </p:nvSpPr>
            <p:spPr bwMode="auto">
              <a:xfrm>
                <a:off x="3830" y="2837"/>
                <a:ext cx="54" cy="30"/>
              </a:xfrm>
              <a:custGeom>
                <a:avLst/>
                <a:gdLst>
                  <a:gd name="T0" fmla="*/ 0 w 54"/>
                  <a:gd name="T1" fmla="*/ 26 h 30"/>
                  <a:gd name="T2" fmla="*/ 0 w 54"/>
                  <a:gd name="T3" fmla="*/ 26 h 30"/>
                  <a:gd name="T4" fmla="*/ 2 w 54"/>
                  <a:gd name="T5" fmla="*/ 24 h 30"/>
                  <a:gd name="T6" fmla="*/ 4 w 54"/>
                  <a:gd name="T7" fmla="*/ 22 h 30"/>
                  <a:gd name="T8" fmla="*/ 4 w 54"/>
                  <a:gd name="T9" fmla="*/ 20 h 30"/>
                  <a:gd name="T10" fmla="*/ 6 w 54"/>
                  <a:gd name="T11" fmla="*/ 16 h 30"/>
                  <a:gd name="T12" fmla="*/ 6 w 54"/>
                  <a:gd name="T13" fmla="*/ 16 h 30"/>
                  <a:gd name="T14" fmla="*/ 8 w 54"/>
                  <a:gd name="T15" fmla="*/ 12 h 30"/>
                  <a:gd name="T16" fmla="*/ 8 w 54"/>
                  <a:gd name="T17" fmla="*/ 12 h 30"/>
                  <a:gd name="T18" fmla="*/ 8 w 54"/>
                  <a:gd name="T19" fmla="*/ 14 h 30"/>
                  <a:gd name="T20" fmla="*/ 10 w 54"/>
                  <a:gd name="T21" fmla="*/ 14 h 30"/>
                  <a:gd name="T22" fmla="*/ 12 w 54"/>
                  <a:gd name="T23" fmla="*/ 10 h 30"/>
                  <a:gd name="T24" fmla="*/ 14 w 54"/>
                  <a:gd name="T25" fmla="*/ 6 h 30"/>
                  <a:gd name="T26" fmla="*/ 16 w 54"/>
                  <a:gd name="T27" fmla="*/ 6 h 30"/>
                  <a:gd name="T28" fmla="*/ 16 w 54"/>
                  <a:gd name="T29" fmla="*/ 6 h 30"/>
                  <a:gd name="T30" fmla="*/ 18 w 54"/>
                  <a:gd name="T31" fmla="*/ 8 h 30"/>
                  <a:gd name="T32" fmla="*/ 18 w 54"/>
                  <a:gd name="T33" fmla="*/ 8 h 30"/>
                  <a:gd name="T34" fmla="*/ 24 w 54"/>
                  <a:gd name="T35" fmla="*/ 8 h 30"/>
                  <a:gd name="T36" fmla="*/ 30 w 54"/>
                  <a:gd name="T37" fmla="*/ 8 h 30"/>
                  <a:gd name="T38" fmla="*/ 36 w 54"/>
                  <a:gd name="T39" fmla="*/ 6 h 30"/>
                  <a:gd name="T40" fmla="*/ 40 w 54"/>
                  <a:gd name="T41" fmla="*/ 0 h 30"/>
                  <a:gd name="T42" fmla="*/ 40 w 54"/>
                  <a:gd name="T43" fmla="*/ 0 h 30"/>
                  <a:gd name="T44" fmla="*/ 44 w 54"/>
                  <a:gd name="T45" fmla="*/ 0 h 30"/>
                  <a:gd name="T46" fmla="*/ 46 w 54"/>
                  <a:gd name="T47" fmla="*/ 0 h 30"/>
                  <a:gd name="T48" fmla="*/ 46 w 54"/>
                  <a:gd name="T49" fmla="*/ 0 h 30"/>
                  <a:gd name="T50" fmla="*/ 52 w 54"/>
                  <a:gd name="T51" fmla="*/ 6 h 30"/>
                  <a:gd name="T52" fmla="*/ 54 w 54"/>
                  <a:gd name="T53" fmla="*/ 10 h 30"/>
                  <a:gd name="T54" fmla="*/ 54 w 54"/>
                  <a:gd name="T55" fmla="*/ 18 h 30"/>
                  <a:gd name="T56" fmla="*/ 54 w 54"/>
                  <a:gd name="T57" fmla="*/ 18 h 30"/>
                  <a:gd name="T58" fmla="*/ 54 w 54"/>
                  <a:gd name="T59" fmla="*/ 18 h 30"/>
                  <a:gd name="T60" fmla="*/ 52 w 54"/>
                  <a:gd name="T61" fmla="*/ 16 h 30"/>
                  <a:gd name="T62" fmla="*/ 48 w 54"/>
                  <a:gd name="T63" fmla="*/ 14 h 30"/>
                  <a:gd name="T64" fmla="*/ 44 w 54"/>
                  <a:gd name="T65" fmla="*/ 16 h 30"/>
                  <a:gd name="T66" fmla="*/ 40 w 54"/>
                  <a:gd name="T67" fmla="*/ 18 h 30"/>
                  <a:gd name="T68" fmla="*/ 34 w 54"/>
                  <a:gd name="T69" fmla="*/ 20 h 30"/>
                  <a:gd name="T70" fmla="*/ 34 w 54"/>
                  <a:gd name="T71" fmla="*/ 20 h 30"/>
                  <a:gd name="T72" fmla="*/ 30 w 54"/>
                  <a:gd name="T73" fmla="*/ 20 h 30"/>
                  <a:gd name="T74" fmla="*/ 28 w 54"/>
                  <a:gd name="T75" fmla="*/ 20 h 30"/>
                  <a:gd name="T76" fmla="*/ 24 w 54"/>
                  <a:gd name="T77" fmla="*/ 18 h 30"/>
                  <a:gd name="T78" fmla="*/ 24 w 54"/>
                  <a:gd name="T79" fmla="*/ 18 h 30"/>
                  <a:gd name="T80" fmla="*/ 24 w 54"/>
                  <a:gd name="T81" fmla="*/ 16 h 30"/>
                  <a:gd name="T82" fmla="*/ 24 w 54"/>
                  <a:gd name="T83" fmla="*/ 16 h 30"/>
                  <a:gd name="T84" fmla="*/ 20 w 54"/>
                  <a:gd name="T85" fmla="*/ 22 h 30"/>
                  <a:gd name="T86" fmla="*/ 18 w 54"/>
                  <a:gd name="T87" fmla="*/ 26 h 30"/>
                  <a:gd name="T88" fmla="*/ 14 w 54"/>
                  <a:gd name="T89" fmla="*/ 26 h 30"/>
                  <a:gd name="T90" fmla="*/ 12 w 54"/>
                  <a:gd name="T91" fmla="*/ 26 h 30"/>
                  <a:gd name="T92" fmla="*/ 6 w 54"/>
                  <a:gd name="T93" fmla="*/ 26 h 30"/>
                  <a:gd name="T94" fmla="*/ 2 w 54"/>
                  <a:gd name="T95" fmla="*/ 26 h 30"/>
                  <a:gd name="T96" fmla="*/ 0 w 54"/>
                  <a:gd name="T97" fmla="*/ 30 h 30"/>
                  <a:gd name="T98" fmla="*/ 0 w 54"/>
                  <a:gd name="T99" fmla="*/ 30 h 30"/>
                  <a:gd name="T100" fmla="*/ 0 w 54"/>
                  <a:gd name="T101" fmla="*/ 26 h 30"/>
                  <a:gd name="T102" fmla="*/ 0 w 54"/>
                  <a:gd name="T10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30">
                    <a:moveTo>
                      <a:pt x="0" y="26"/>
                    </a:moveTo>
                    <a:lnTo>
                      <a:pt x="0" y="26"/>
                    </a:lnTo>
                    <a:lnTo>
                      <a:pt x="2" y="24"/>
                    </a:lnTo>
                    <a:lnTo>
                      <a:pt x="4" y="22"/>
                    </a:lnTo>
                    <a:lnTo>
                      <a:pt x="4" y="20"/>
                    </a:lnTo>
                    <a:lnTo>
                      <a:pt x="6" y="16"/>
                    </a:lnTo>
                    <a:lnTo>
                      <a:pt x="6" y="16"/>
                    </a:lnTo>
                    <a:lnTo>
                      <a:pt x="8" y="12"/>
                    </a:lnTo>
                    <a:lnTo>
                      <a:pt x="8" y="12"/>
                    </a:lnTo>
                    <a:lnTo>
                      <a:pt x="8" y="14"/>
                    </a:lnTo>
                    <a:lnTo>
                      <a:pt x="10" y="14"/>
                    </a:lnTo>
                    <a:lnTo>
                      <a:pt x="12" y="10"/>
                    </a:lnTo>
                    <a:lnTo>
                      <a:pt x="14" y="6"/>
                    </a:lnTo>
                    <a:lnTo>
                      <a:pt x="16" y="6"/>
                    </a:lnTo>
                    <a:lnTo>
                      <a:pt x="16" y="6"/>
                    </a:lnTo>
                    <a:lnTo>
                      <a:pt x="18" y="8"/>
                    </a:lnTo>
                    <a:lnTo>
                      <a:pt x="18" y="8"/>
                    </a:lnTo>
                    <a:lnTo>
                      <a:pt x="24" y="8"/>
                    </a:lnTo>
                    <a:lnTo>
                      <a:pt x="30" y="8"/>
                    </a:lnTo>
                    <a:lnTo>
                      <a:pt x="36" y="6"/>
                    </a:lnTo>
                    <a:lnTo>
                      <a:pt x="40" y="0"/>
                    </a:lnTo>
                    <a:lnTo>
                      <a:pt x="40" y="0"/>
                    </a:lnTo>
                    <a:lnTo>
                      <a:pt x="44" y="0"/>
                    </a:lnTo>
                    <a:lnTo>
                      <a:pt x="46" y="0"/>
                    </a:lnTo>
                    <a:lnTo>
                      <a:pt x="46" y="0"/>
                    </a:lnTo>
                    <a:lnTo>
                      <a:pt x="52" y="6"/>
                    </a:lnTo>
                    <a:lnTo>
                      <a:pt x="54" y="10"/>
                    </a:lnTo>
                    <a:lnTo>
                      <a:pt x="54" y="18"/>
                    </a:lnTo>
                    <a:lnTo>
                      <a:pt x="54" y="18"/>
                    </a:lnTo>
                    <a:lnTo>
                      <a:pt x="54" y="18"/>
                    </a:lnTo>
                    <a:lnTo>
                      <a:pt x="52" y="16"/>
                    </a:lnTo>
                    <a:lnTo>
                      <a:pt x="48" y="14"/>
                    </a:lnTo>
                    <a:lnTo>
                      <a:pt x="44" y="16"/>
                    </a:lnTo>
                    <a:lnTo>
                      <a:pt x="40" y="18"/>
                    </a:lnTo>
                    <a:lnTo>
                      <a:pt x="34" y="20"/>
                    </a:lnTo>
                    <a:lnTo>
                      <a:pt x="34" y="20"/>
                    </a:lnTo>
                    <a:lnTo>
                      <a:pt x="30" y="20"/>
                    </a:lnTo>
                    <a:lnTo>
                      <a:pt x="28" y="20"/>
                    </a:lnTo>
                    <a:lnTo>
                      <a:pt x="24" y="18"/>
                    </a:lnTo>
                    <a:lnTo>
                      <a:pt x="24" y="18"/>
                    </a:lnTo>
                    <a:lnTo>
                      <a:pt x="24" y="16"/>
                    </a:lnTo>
                    <a:lnTo>
                      <a:pt x="24" y="16"/>
                    </a:lnTo>
                    <a:lnTo>
                      <a:pt x="20" y="22"/>
                    </a:lnTo>
                    <a:lnTo>
                      <a:pt x="18" y="26"/>
                    </a:lnTo>
                    <a:lnTo>
                      <a:pt x="14" y="26"/>
                    </a:lnTo>
                    <a:lnTo>
                      <a:pt x="12" y="26"/>
                    </a:lnTo>
                    <a:lnTo>
                      <a:pt x="6" y="26"/>
                    </a:lnTo>
                    <a:lnTo>
                      <a:pt x="2" y="26"/>
                    </a:lnTo>
                    <a:lnTo>
                      <a:pt x="0" y="30"/>
                    </a:lnTo>
                    <a:lnTo>
                      <a:pt x="0" y="30"/>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8" name="Freeform 359">
                <a:extLst>
                  <a:ext uri="{FF2B5EF4-FFF2-40B4-BE49-F238E27FC236}">
                    <a16:creationId xmlns:a16="http://schemas.microsoft.com/office/drawing/2014/main" id="{AE68ADDF-7BED-2C52-1C79-AD7F139A7D0B}"/>
                  </a:ext>
                </a:extLst>
              </p:cNvPr>
              <p:cNvSpPr>
                <a:spLocks/>
              </p:cNvSpPr>
              <p:nvPr/>
            </p:nvSpPr>
            <p:spPr bwMode="auto">
              <a:xfrm>
                <a:off x="4474" y="1457"/>
                <a:ext cx="44" cy="24"/>
              </a:xfrm>
              <a:custGeom>
                <a:avLst/>
                <a:gdLst>
                  <a:gd name="T0" fmla="*/ 4 w 44"/>
                  <a:gd name="T1" fmla="*/ 20 h 24"/>
                  <a:gd name="T2" fmla="*/ 4 w 44"/>
                  <a:gd name="T3" fmla="*/ 20 h 24"/>
                  <a:gd name="T4" fmla="*/ 4 w 44"/>
                  <a:gd name="T5" fmla="*/ 18 h 24"/>
                  <a:gd name="T6" fmla="*/ 0 w 44"/>
                  <a:gd name="T7" fmla="*/ 16 h 24"/>
                  <a:gd name="T8" fmla="*/ 0 w 44"/>
                  <a:gd name="T9" fmla="*/ 14 h 24"/>
                  <a:gd name="T10" fmla="*/ 2 w 44"/>
                  <a:gd name="T11" fmla="*/ 6 h 24"/>
                  <a:gd name="T12" fmla="*/ 2 w 44"/>
                  <a:gd name="T13" fmla="*/ 6 h 24"/>
                  <a:gd name="T14" fmla="*/ 6 w 44"/>
                  <a:gd name="T15" fmla="*/ 4 h 24"/>
                  <a:gd name="T16" fmla="*/ 8 w 44"/>
                  <a:gd name="T17" fmla="*/ 4 h 24"/>
                  <a:gd name="T18" fmla="*/ 10 w 44"/>
                  <a:gd name="T19" fmla="*/ 6 h 24"/>
                  <a:gd name="T20" fmla="*/ 10 w 44"/>
                  <a:gd name="T21" fmla="*/ 6 h 24"/>
                  <a:gd name="T22" fmla="*/ 12 w 44"/>
                  <a:gd name="T23" fmla="*/ 6 h 24"/>
                  <a:gd name="T24" fmla="*/ 12 w 44"/>
                  <a:gd name="T25" fmla="*/ 6 h 24"/>
                  <a:gd name="T26" fmla="*/ 22 w 44"/>
                  <a:gd name="T27" fmla="*/ 6 h 24"/>
                  <a:gd name="T28" fmla="*/ 28 w 44"/>
                  <a:gd name="T29" fmla="*/ 6 h 24"/>
                  <a:gd name="T30" fmla="*/ 32 w 44"/>
                  <a:gd name="T31" fmla="*/ 2 h 24"/>
                  <a:gd name="T32" fmla="*/ 32 w 44"/>
                  <a:gd name="T33" fmla="*/ 2 h 24"/>
                  <a:gd name="T34" fmla="*/ 36 w 44"/>
                  <a:gd name="T35" fmla="*/ 0 h 24"/>
                  <a:gd name="T36" fmla="*/ 38 w 44"/>
                  <a:gd name="T37" fmla="*/ 2 h 24"/>
                  <a:gd name="T38" fmla="*/ 44 w 44"/>
                  <a:gd name="T39" fmla="*/ 10 h 24"/>
                  <a:gd name="T40" fmla="*/ 44 w 44"/>
                  <a:gd name="T41" fmla="*/ 10 h 24"/>
                  <a:gd name="T42" fmla="*/ 42 w 44"/>
                  <a:gd name="T43" fmla="*/ 18 h 24"/>
                  <a:gd name="T44" fmla="*/ 40 w 44"/>
                  <a:gd name="T45" fmla="*/ 22 h 24"/>
                  <a:gd name="T46" fmla="*/ 36 w 44"/>
                  <a:gd name="T47" fmla="*/ 24 h 24"/>
                  <a:gd name="T48" fmla="*/ 34 w 44"/>
                  <a:gd name="T49" fmla="*/ 22 h 24"/>
                  <a:gd name="T50" fmla="*/ 34 w 44"/>
                  <a:gd name="T51" fmla="*/ 22 h 24"/>
                  <a:gd name="T52" fmla="*/ 30 w 44"/>
                  <a:gd name="T53" fmla="*/ 20 h 24"/>
                  <a:gd name="T54" fmla="*/ 28 w 44"/>
                  <a:gd name="T55" fmla="*/ 20 h 24"/>
                  <a:gd name="T56" fmla="*/ 26 w 44"/>
                  <a:gd name="T57" fmla="*/ 22 h 24"/>
                  <a:gd name="T58" fmla="*/ 26 w 44"/>
                  <a:gd name="T59" fmla="*/ 22 h 24"/>
                  <a:gd name="T60" fmla="*/ 22 w 44"/>
                  <a:gd name="T61" fmla="*/ 22 h 24"/>
                  <a:gd name="T62" fmla="*/ 22 w 44"/>
                  <a:gd name="T63" fmla="*/ 22 h 24"/>
                  <a:gd name="T64" fmla="*/ 20 w 44"/>
                  <a:gd name="T65" fmla="*/ 20 h 24"/>
                  <a:gd name="T66" fmla="*/ 16 w 44"/>
                  <a:gd name="T67" fmla="*/ 20 h 24"/>
                  <a:gd name="T68" fmla="*/ 10 w 44"/>
                  <a:gd name="T69" fmla="*/ 24 h 24"/>
                  <a:gd name="T70" fmla="*/ 10 w 44"/>
                  <a:gd name="T71" fmla="*/ 24 h 24"/>
                  <a:gd name="T72" fmla="*/ 8 w 44"/>
                  <a:gd name="T73" fmla="*/ 24 h 24"/>
                  <a:gd name="T74" fmla="*/ 4 w 44"/>
                  <a:gd name="T75" fmla="*/ 20 h 24"/>
                  <a:gd name="T76" fmla="*/ 4 w 44"/>
                  <a:gd name="T7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4">
                    <a:moveTo>
                      <a:pt x="4" y="20"/>
                    </a:moveTo>
                    <a:lnTo>
                      <a:pt x="4" y="20"/>
                    </a:lnTo>
                    <a:lnTo>
                      <a:pt x="4" y="18"/>
                    </a:lnTo>
                    <a:lnTo>
                      <a:pt x="0" y="16"/>
                    </a:lnTo>
                    <a:lnTo>
                      <a:pt x="0" y="14"/>
                    </a:lnTo>
                    <a:lnTo>
                      <a:pt x="2" y="6"/>
                    </a:lnTo>
                    <a:lnTo>
                      <a:pt x="2" y="6"/>
                    </a:lnTo>
                    <a:lnTo>
                      <a:pt x="6" y="4"/>
                    </a:lnTo>
                    <a:lnTo>
                      <a:pt x="8" y="4"/>
                    </a:lnTo>
                    <a:lnTo>
                      <a:pt x="10" y="6"/>
                    </a:lnTo>
                    <a:lnTo>
                      <a:pt x="10" y="6"/>
                    </a:lnTo>
                    <a:lnTo>
                      <a:pt x="12" y="6"/>
                    </a:lnTo>
                    <a:lnTo>
                      <a:pt x="12" y="6"/>
                    </a:lnTo>
                    <a:lnTo>
                      <a:pt x="22" y="6"/>
                    </a:lnTo>
                    <a:lnTo>
                      <a:pt x="28" y="6"/>
                    </a:lnTo>
                    <a:lnTo>
                      <a:pt x="32" y="2"/>
                    </a:lnTo>
                    <a:lnTo>
                      <a:pt x="32" y="2"/>
                    </a:lnTo>
                    <a:lnTo>
                      <a:pt x="36" y="0"/>
                    </a:lnTo>
                    <a:lnTo>
                      <a:pt x="38" y="2"/>
                    </a:lnTo>
                    <a:lnTo>
                      <a:pt x="44" y="10"/>
                    </a:lnTo>
                    <a:lnTo>
                      <a:pt x="44" y="10"/>
                    </a:lnTo>
                    <a:lnTo>
                      <a:pt x="42" y="18"/>
                    </a:lnTo>
                    <a:lnTo>
                      <a:pt x="40" y="22"/>
                    </a:lnTo>
                    <a:lnTo>
                      <a:pt x="36" y="24"/>
                    </a:lnTo>
                    <a:lnTo>
                      <a:pt x="34" y="22"/>
                    </a:lnTo>
                    <a:lnTo>
                      <a:pt x="34" y="22"/>
                    </a:lnTo>
                    <a:lnTo>
                      <a:pt x="30" y="20"/>
                    </a:lnTo>
                    <a:lnTo>
                      <a:pt x="28" y="20"/>
                    </a:lnTo>
                    <a:lnTo>
                      <a:pt x="26" y="22"/>
                    </a:lnTo>
                    <a:lnTo>
                      <a:pt x="26" y="22"/>
                    </a:lnTo>
                    <a:lnTo>
                      <a:pt x="22" y="22"/>
                    </a:lnTo>
                    <a:lnTo>
                      <a:pt x="22" y="22"/>
                    </a:lnTo>
                    <a:lnTo>
                      <a:pt x="20" y="20"/>
                    </a:lnTo>
                    <a:lnTo>
                      <a:pt x="16" y="20"/>
                    </a:lnTo>
                    <a:lnTo>
                      <a:pt x="10" y="24"/>
                    </a:lnTo>
                    <a:lnTo>
                      <a:pt x="10" y="24"/>
                    </a:lnTo>
                    <a:lnTo>
                      <a:pt x="8" y="24"/>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9" name="Freeform 360">
                <a:extLst>
                  <a:ext uri="{FF2B5EF4-FFF2-40B4-BE49-F238E27FC236}">
                    <a16:creationId xmlns:a16="http://schemas.microsoft.com/office/drawing/2014/main" id="{944D45F9-E503-8C71-DA7F-00A251DB54FA}"/>
                  </a:ext>
                </a:extLst>
              </p:cNvPr>
              <p:cNvSpPr>
                <a:spLocks/>
              </p:cNvSpPr>
              <p:nvPr/>
            </p:nvSpPr>
            <p:spPr bwMode="auto">
              <a:xfrm>
                <a:off x="4486" y="1455"/>
                <a:ext cx="42" cy="22"/>
              </a:xfrm>
              <a:custGeom>
                <a:avLst/>
                <a:gdLst>
                  <a:gd name="T0" fmla="*/ 32 w 42"/>
                  <a:gd name="T1" fmla="*/ 14 h 22"/>
                  <a:gd name="T2" fmla="*/ 32 w 42"/>
                  <a:gd name="T3" fmla="*/ 14 h 22"/>
                  <a:gd name="T4" fmla="*/ 24 w 42"/>
                  <a:gd name="T5" fmla="*/ 8 h 22"/>
                  <a:gd name="T6" fmla="*/ 20 w 42"/>
                  <a:gd name="T7" fmla="*/ 6 h 22"/>
                  <a:gd name="T8" fmla="*/ 14 w 42"/>
                  <a:gd name="T9" fmla="*/ 10 h 22"/>
                  <a:gd name="T10" fmla="*/ 14 w 42"/>
                  <a:gd name="T11" fmla="*/ 10 h 22"/>
                  <a:gd name="T12" fmla="*/ 12 w 42"/>
                  <a:gd name="T13" fmla="*/ 12 h 22"/>
                  <a:gd name="T14" fmla="*/ 8 w 42"/>
                  <a:gd name="T15" fmla="*/ 14 h 22"/>
                  <a:gd name="T16" fmla="*/ 4 w 42"/>
                  <a:gd name="T17" fmla="*/ 12 h 22"/>
                  <a:gd name="T18" fmla="*/ 0 w 42"/>
                  <a:gd name="T19" fmla="*/ 8 h 22"/>
                  <a:gd name="T20" fmla="*/ 0 w 42"/>
                  <a:gd name="T21" fmla="*/ 8 h 22"/>
                  <a:gd name="T22" fmla="*/ 2 w 42"/>
                  <a:gd name="T23" fmla="*/ 4 h 22"/>
                  <a:gd name="T24" fmla="*/ 2 w 42"/>
                  <a:gd name="T25" fmla="*/ 4 h 22"/>
                  <a:gd name="T26" fmla="*/ 12 w 42"/>
                  <a:gd name="T27" fmla="*/ 6 h 22"/>
                  <a:gd name="T28" fmla="*/ 16 w 42"/>
                  <a:gd name="T29" fmla="*/ 4 h 22"/>
                  <a:gd name="T30" fmla="*/ 20 w 42"/>
                  <a:gd name="T31" fmla="*/ 0 h 22"/>
                  <a:gd name="T32" fmla="*/ 20 w 42"/>
                  <a:gd name="T33" fmla="*/ 0 h 22"/>
                  <a:gd name="T34" fmla="*/ 26 w 42"/>
                  <a:gd name="T35" fmla="*/ 2 h 22"/>
                  <a:gd name="T36" fmla="*/ 32 w 42"/>
                  <a:gd name="T37" fmla="*/ 0 h 22"/>
                  <a:gd name="T38" fmla="*/ 38 w 42"/>
                  <a:gd name="T39" fmla="*/ 2 h 22"/>
                  <a:gd name="T40" fmla="*/ 40 w 42"/>
                  <a:gd name="T41" fmla="*/ 4 h 22"/>
                  <a:gd name="T42" fmla="*/ 42 w 42"/>
                  <a:gd name="T43" fmla="*/ 8 h 22"/>
                  <a:gd name="T44" fmla="*/ 42 w 42"/>
                  <a:gd name="T45" fmla="*/ 8 h 22"/>
                  <a:gd name="T46" fmla="*/ 40 w 42"/>
                  <a:gd name="T47" fmla="*/ 12 h 22"/>
                  <a:gd name="T48" fmla="*/ 38 w 42"/>
                  <a:gd name="T49" fmla="*/ 18 h 22"/>
                  <a:gd name="T50" fmla="*/ 38 w 42"/>
                  <a:gd name="T51" fmla="*/ 18 h 22"/>
                  <a:gd name="T52" fmla="*/ 38 w 42"/>
                  <a:gd name="T53" fmla="*/ 22 h 22"/>
                  <a:gd name="T54" fmla="*/ 36 w 42"/>
                  <a:gd name="T55" fmla="*/ 22 h 22"/>
                  <a:gd name="T56" fmla="*/ 32 w 42"/>
                  <a:gd name="T57" fmla="*/ 14 h 22"/>
                  <a:gd name="T58" fmla="*/ 32 w 42"/>
                  <a:gd name="T5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22">
                    <a:moveTo>
                      <a:pt x="32" y="14"/>
                    </a:moveTo>
                    <a:lnTo>
                      <a:pt x="32" y="14"/>
                    </a:lnTo>
                    <a:lnTo>
                      <a:pt x="24" y="8"/>
                    </a:lnTo>
                    <a:lnTo>
                      <a:pt x="20" y="6"/>
                    </a:lnTo>
                    <a:lnTo>
                      <a:pt x="14" y="10"/>
                    </a:lnTo>
                    <a:lnTo>
                      <a:pt x="14" y="10"/>
                    </a:lnTo>
                    <a:lnTo>
                      <a:pt x="12" y="12"/>
                    </a:lnTo>
                    <a:lnTo>
                      <a:pt x="8" y="14"/>
                    </a:lnTo>
                    <a:lnTo>
                      <a:pt x="4" y="12"/>
                    </a:lnTo>
                    <a:lnTo>
                      <a:pt x="0" y="8"/>
                    </a:lnTo>
                    <a:lnTo>
                      <a:pt x="0" y="8"/>
                    </a:lnTo>
                    <a:lnTo>
                      <a:pt x="2" y="4"/>
                    </a:lnTo>
                    <a:lnTo>
                      <a:pt x="2" y="4"/>
                    </a:lnTo>
                    <a:lnTo>
                      <a:pt x="12" y="6"/>
                    </a:lnTo>
                    <a:lnTo>
                      <a:pt x="16" y="4"/>
                    </a:lnTo>
                    <a:lnTo>
                      <a:pt x="20" y="0"/>
                    </a:lnTo>
                    <a:lnTo>
                      <a:pt x="20" y="0"/>
                    </a:lnTo>
                    <a:lnTo>
                      <a:pt x="26" y="2"/>
                    </a:lnTo>
                    <a:lnTo>
                      <a:pt x="32" y="0"/>
                    </a:lnTo>
                    <a:lnTo>
                      <a:pt x="38" y="2"/>
                    </a:lnTo>
                    <a:lnTo>
                      <a:pt x="40" y="4"/>
                    </a:lnTo>
                    <a:lnTo>
                      <a:pt x="42" y="8"/>
                    </a:lnTo>
                    <a:lnTo>
                      <a:pt x="42" y="8"/>
                    </a:lnTo>
                    <a:lnTo>
                      <a:pt x="40" y="12"/>
                    </a:lnTo>
                    <a:lnTo>
                      <a:pt x="38" y="18"/>
                    </a:lnTo>
                    <a:lnTo>
                      <a:pt x="38" y="18"/>
                    </a:lnTo>
                    <a:lnTo>
                      <a:pt x="38" y="22"/>
                    </a:lnTo>
                    <a:lnTo>
                      <a:pt x="36" y="22"/>
                    </a:lnTo>
                    <a:lnTo>
                      <a:pt x="32" y="14"/>
                    </a:lnTo>
                    <a:lnTo>
                      <a:pt x="3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0" name="Freeform 361">
                <a:extLst>
                  <a:ext uri="{FF2B5EF4-FFF2-40B4-BE49-F238E27FC236}">
                    <a16:creationId xmlns:a16="http://schemas.microsoft.com/office/drawing/2014/main" id="{1FAD063B-A95E-5D03-E6D3-7A036B27EAF6}"/>
                  </a:ext>
                </a:extLst>
              </p:cNvPr>
              <p:cNvSpPr>
                <a:spLocks/>
              </p:cNvSpPr>
              <p:nvPr/>
            </p:nvSpPr>
            <p:spPr bwMode="auto">
              <a:xfrm>
                <a:off x="4444" y="1459"/>
                <a:ext cx="20" cy="12"/>
              </a:xfrm>
              <a:custGeom>
                <a:avLst/>
                <a:gdLst>
                  <a:gd name="T0" fmla="*/ 18 w 20"/>
                  <a:gd name="T1" fmla="*/ 8 h 12"/>
                  <a:gd name="T2" fmla="*/ 18 w 20"/>
                  <a:gd name="T3" fmla="*/ 8 h 12"/>
                  <a:gd name="T4" fmla="*/ 14 w 20"/>
                  <a:gd name="T5" fmla="*/ 12 h 12"/>
                  <a:gd name="T6" fmla="*/ 10 w 20"/>
                  <a:gd name="T7" fmla="*/ 12 h 12"/>
                  <a:gd name="T8" fmla="*/ 4 w 20"/>
                  <a:gd name="T9" fmla="*/ 8 h 12"/>
                  <a:gd name="T10" fmla="*/ 0 w 20"/>
                  <a:gd name="T11" fmla="*/ 4 h 12"/>
                  <a:gd name="T12" fmla="*/ 0 w 20"/>
                  <a:gd name="T13" fmla="*/ 4 h 12"/>
                  <a:gd name="T14" fmla="*/ 4 w 20"/>
                  <a:gd name="T15" fmla="*/ 2 h 12"/>
                  <a:gd name="T16" fmla="*/ 10 w 20"/>
                  <a:gd name="T17" fmla="*/ 0 h 12"/>
                  <a:gd name="T18" fmla="*/ 14 w 20"/>
                  <a:gd name="T19" fmla="*/ 0 h 12"/>
                  <a:gd name="T20" fmla="*/ 18 w 20"/>
                  <a:gd name="T21" fmla="*/ 4 h 12"/>
                  <a:gd name="T22" fmla="*/ 18 w 20"/>
                  <a:gd name="T23" fmla="*/ 4 h 12"/>
                  <a:gd name="T24" fmla="*/ 20 w 20"/>
                  <a:gd name="T25" fmla="*/ 6 h 12"/>
                  <a:gd name="T26" fmla="*/ 20 w 20"/>
                  <a:gd name="T27" fmla="*/ 6 h 12"/>
                  <a:gd name="T28" fmla="*/ 18 w 20"/>
                  <a:gd name="T29" fmla="*/ 8 h 12"/>
                  <a:gd name="T30" fmla="*/ 18 w 20"/>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2">
                    <a:moveTo>
                      <a:pt x="18" y="8"/>
                    </a:moveTo>
                    <a:lnTo>
                      <a:pt x="18" y="8"/>
                    </a:lnTo>
                    <a:lnTo>
                      <a:pt x="14" y="12"/>
                    </a:lnTo>
                    <a:lnTo>
                      <a:pt x="10" y="12"/>
                    </a:lnTo>
                    <a:lnTo>
                      <a:pt x="4" y="8"/>
                    </a:lnTo>
                    <a:lnTo>
                      <a:pt x="0" y="4"/>
                    </a:lnTo>
                    <a:lnTo>
                      <a:pt x="0" y="4"/>
                    </a:lnTo>
                    <a:lnTo>
                      <a:pt x="4" y="2"/>
                    </a:lnTo>
                    <a:lnTo>
                      <a:pt x="10" y="0"/>
                    </a:lnTo>
                    <a:lnTo>
                      <a:pt x="14" y="0"/>
                    </a:lnTo>
                    <a:lnTo>
                      <a:pt x="18" y="4"/>
                    </a:lnTo>
                    <a:lnTo>
                      <a:pt x="18" y="4"/>
                    </a:lnTo>
                    <a:lnTo>
                      <a:pt x="20" y="6"/>
                    </a:lnTo>
                    <a:lnTo>
                      <a:pt x="20" y="6"/>
                    </a:lnTo>
                    <a:lnTo>
                      <a:pt x="18" y="8"/>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1" name="Freeform 362">
                <a:extLst>
                  <a:ext uri="{FF2B5EF4-FFF2-40B4-BE49-F238E27FC236}">
                    <a16:creationId xmlns:a16="http://schemas.microsoft.com/office/drawing/2014/main" id="{5300E770-F0BC-B41A-C355-B5BF0D15CE3C}"/>
                  </a:ext>
                </a:extLst>
              </p:cNvPr>
              <p:cNvSpPr>
                <a:spLocks/>
              </p:cNvSpPr>
              <p:nvPr/>
            </p:nvSpPr>
            <p:spPr bwMode="auto">
              <a:xfrm>
                <a:off x="4462" y="1457"/>
                <a:ext cx="22" cy="10"/>
              </a:xfrm>
              <a:custGeom>
                <a:avLst/>
                <a:gdLst>
                  <a:gd name="T0" fmla="*/ 0 w 22"/>
                  <a:gd name="T1" fmla="*/ 10 h 10"/>
                  <a:gd name="T2" fmla="*/ 0 w 22"/>
                  <a:gd name="T3" fmla="*/ 10 h 10"/>
                  <a:gd name="T4" fmla="*/ 0 w 22"/>
                  <a:gd name="T5" fmla="*/ 6 h 10"/>
                  <a:gd name="T6" fmla="*/ 0 w 22"/>
                  <a:gd name="T7" fmla="*/ 6 h 10"/>
                  <a:gd name="T8" fmla="*/ 6 w 22"/>
                  <a:gd name="T9" fmla="*/ 2 h 10"/>
                  <a:gd name="T10" fmla="*/ 12 w 22"/>
                  <a:gd name="T11" fmla="*/ 0 h 10"/>
                  <a:gd name="T12" fmla="*/ 18 w 22"/>
                  <a:gd name="T13" fmla="*/ 2 h 10"/>
                  <a:gd name="T14" fmla="*/ 22 w 22"/>
                  <a:gd name="T15" fmla="*/ 6 h 10"/>
                  <a:gd name="T16" fmla="*/ 22 w 22"/>
                  <a:gd name="T17" fmla="*/ 6 h 10"/>
                  <a:gd name="T18" fmla="*/ 20 w 22"/>
                  <a:gd name="T19" fmla="*/ 6 h 10"/>
                  <a:gd name="T20" fmla="*/ 18 w 22"/>
                  <a:gd name="T21" fmla="*/ 8 h 10"/>
                  <a:gd name="T22" fmla="*/ 16 w 22"/>
                  <a:gd name="T23" fmla="*/ 8 h 10"/>
                  <a:gd name="T24" fmla="*/ 14 w 22"/>
                  <a:gd name="T25" fmla="*/ 6 h 10"/>
                  <a:gd name="T26" fmla="*/ 14 w 22"/>
                  <a:gd name="T27" fmla="*/ 6 h 10"/>
                  <a:gd name="T28" fmla="*/ 8 w 22"/>
                  <a:gd name="T29" fmla="*/ 6 h 10"/>
                  <a:gd name="T30" fmla="*/ 4 w 22"/>
                  <a:gd name="T31" fmla="*/ 6 h 10"/>
                  <a:gd name="T32" fmla="*/ 0 w 22"/>
                  <a:gd name="T33" fmla="*/ 10 h 10"/>
                  <a:gd name="T34" fmla="*/ 0 w 22"/>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0">
                    <a:moveTo>
                      <a:pt x="0" y="10"/>
                    </a:moveTo>
                    <a:lnTo>
                      <a:pt x="0" y="10"/>
                    </a:lnTo>
                    <a:lnTo>
                      <a:pt x="0" y="6"/>
                    </a:lnTo>
                    <a:lnTo>
                      <a:pt x="0" y="6"/>
                    </a:lnTo>
                    <a:lnTo>
                      <a:pt x="6" y="2"/>
                    </a:lnTo>
                    <a:lnTo>
                      <a:pt x="12" y="0"/>
                    </a:lnTo>
                    <a:lnTo>
                      <a:pt x="18" y="2"/>
                    </a:lnTo>
                    <a:lnTo>
                      <a:pt x="22" y="6"/>
                    </a:lnTo>
                    <a:lnTo>
                      <a:pt x="22" y="6"/>
                    </a:lnTo>
                    <a:lnTo>
                      <a:pt x="20" y="6"/>
                    </a:lnTo>
                    <a:lnTo>
                      <a:pt x="18" y="8"/>
                    </a:lnTo>
                    <a:lnTo>
                      <a:pt x="16" y="8"/>
                    </a:lnTo>
                    <a:lnTo>
                      <a:pt x="14" y="6"/>
                    </a:lnTo>
                    <a:lnTo>
                      <a:pt x="14" y="6"/>
                    </a:lnTo>
                    <a:lnTo>
                      <a:pt x="8" y="6"/>
                    </a:lnTo>
                    <a:lnTo>
                      <a:pt x="4" y="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2" name="Freeform 363">
                <a:extLst>
                  <a:ext uri="{FF2B5EF4-FFF2-40B4-BE49-F238E27FC236}">
                    <a16:creationId xmlns:a16="http://schemas.microsoft.com/office/drawing/2014/main" id="{7D3B0811-81D9-DD53-C452-213F43B45FE2}"/>
                  </a:ext>
                </a:extLst>
              </p:cNvPr>
              <p:cNvSpPr>
                <a:spLocks/>
              </p:cNvSpPr>
              <p:nvPr/>
            </p:nvSpPr>
            <p:spPr bwMode="auto">
              <a:xfrm>
                <a:off x="6072" y="2747"/>
                <a:ext cx="58" cy="68"/>
              </a:xfrm>
              <a:custGeom>
                <a:avLst/>
                <a:gdLst>
                  <a:gd name="T0" fmla="*/ 46 w 58"/>
                  <a:gd name="T1" fmla="*/ 64 h 68"/>
                  <a:gd name="T2" fmla="*/ 42 w 58"/>
                  <a:gd name="T3" fmla="*/ 64 h 68"/>
                  <a:gd name="T4" fmla="*/ 38 w 58"/>
                  <a:gd name="T5" fmla="*/ 60 h 68"/>
                  <a:gd name="T6" fmla="*/ 36 w 58"/>
                  <a:gd name="T7" fmla="*/ 64 h 68"/>
                  <a:gd name="T8" fmla="*/ 32 w 58"/>
                  <a:gd name="T9" fmla="*/ 64 h 68"/>
                  <a:gd name="T10" fmla="*/ 28 w 58"/>
                  <a:gd name="T11" fmla="*/ 64 h 68"/>
                  <a:gd name="T12" fmla="*/ 26 w 58"/>
                  <a:gd name="T13" fmla="*/ 68 h 68"/>
                  <a:gd name="T14" fmla="*/ 22 w 58"/>
                  <a:gd name="T15" fmla="*/ 68 h 68"/>
                  <a:gd name="T16" fmla="*/ 20 w 58"/>
                  <a:gd name="T17" fmla="*/ 64 h 68"/>
                  <a:gd name="T18" fmla="*/ 18 w 58"/>
                  <a:gd name="T19" fmla="*/ 58 h 68"/>
                  <a:gd name="T20" fmla="*/ 10 w 58"/>
                  <a:gd name="T21" fmla="*/ 54 h 68"/>
                  <a:gd name="T22" fmla="*/ 8 w 58"/>
                  <a:gd name="T23" fmla="*/ 52 h 68"/>
                  <a:gd name="T24" fmla="*/ 6 w 58"/>
                  <a:gd name="T25" fmla="*/ 48 h 68"/>
                  <a:gd name="T26" fmla="*/ 2 w 58"/>
                  <a:gd name="T27" fmla="*/ 24 h 68"/>
                  <a:gd name="T28" fmla="*/ 0 w 58"/>
                  <a:gd name="T29" fmla="*/ 16 h 68"/>
                  <a:gd name="T30" fmla="*/ 2 w 58"/>
                  <a:gd name="T31" fmla="*/ 8 h 68"/>
                  <a:gd name="T32" fmla="*/ 4 w 58"/>
                  <a:gd name="T33" fmla="*/ 6 h 68"/>
                  <a:gd name="T34" fmla="*/ 8 w 58"/>
                  <a:gd name="T35" fmla="*/ 2 h 68"/>
                  <a:gd name="T36" fmla="*/ 12 w 58"/>
                  <a:gd name="T37" fmla="*/ 0 h 68"/>
                  <a:gd name="T38" fmla="*/ 24 w 58"/>
                  <a:gd name="T39" fmla="*/ 0 h 68"/>
                  <a:gd name="T40" fmla="*/ 26 w 58"/>
                  <a:gd name="T41" fmla="*/ 0 h 68"/>
                  <a:gd name="T42" fmla="*/ 32 w 58"/>
                  <a:gd name="T43" fmla="*/ 12 h 68"/>
                  <a:gd name="T44" fmla="*/ 34 w 58"/>
                  <a:gd name="T45" fmla="*/ 18 h 68"/>
                  <a:gd name="T46" fmla="*/ 32 w 58"/>
                  <a:gd name="T47" fmla="*/ 28 h 68"/>
                  <a:gd name="T48" fmla="*/ 28 w 58"/>
                  <a:gd name="T49" fmla="*/ 32 h 68"/>
                  <a:gd name="T50" fmla="*/ 22 w 58"/>
                  <a:gd name="T51" fmla="*/ 26 h 68"/>
                  <a:gd name="T52" fmla="*/ 18 w 58"/>
                  <a:gd name="T53" fmla="*/ 28 h 68"/>
                  <a:gd name="T54" fmla="*/ 16 w 58"/>
                  <a:gd name="T55" fmla="*/ 36 h 68"/>
                  <a:gd name="T56" fmla="*/ 22 w 58"/>
                  <a:gd name="T57" fmla="*/ 26 h 68"/>
                  <a:gd name="T58" fmla="*/ 28 w 58"/>
                  <a:gd name="T59" fmla="*/ 32 h 68"/>
                  <a:gd name="T60" fmla="*/ 32 w 58"/>
                  <a:gd name="T61" fmla="*/ 34 h 68"/>
                  <a:gd name="T62" fmla="*/ 30 w 58"/>
                  <a:gd name="T63" fmla="*/ 50 h 68"/>
                  <a:gd name="T64" fmla="*/ 36 w 58"/>
                  <a:gd name="T65" fmla="*/ 48 h 68"/>
                  <a:gd name="T66" fmla="*/ 40 w 58"/>
                  <a:gd name="T67" fmla="*/ 48 h 68"/>
                  <a:gd name="T68" fmla="*/ 36 w 58"/>
                  <a:gd name="T69" fmla="*/ 32 h 68"/>
                  <a:gd name="T70" fmla="*/ 34 w 58"/>
                  <a:gd name="T71" fmla="*/ 14 h 68"/>
                  <a:gd name="T72" fmla="*/ 34 w 58"/>
                  <a:gd name="T73" fmla="*/ 10 h 68"/>
                  <a:gd name="T74" fmla="*/ 38 w 58"/>
                  <a:gd name="T75" fmla="*/ 8 h 68"/>
                  <a:gd name="T76" fmla="*/ 48 w 58"/>
                  <a:gd name="T77" fmla="*/ 18 h 68"/>
                  <a:gd name="T78" fmla="*/ 50 w 58"/>
                  <a:gd name="T79" fmla="*/ 26 h 68"/>
                  <a:gd name="T80" fmla="*/ 50 w 58"/>
                  <a:gd name="T81" fmla="*/ 30 h 68"/>
                  <a:gd name="T82" fmla="*/ 50 w 58"/>
                  <a:gd name="T83" fmla="*/ 42 h 68"/>
                  <a:gd name="T84" fmla="*/ 54 w 58"/>
                  <a:gd name="T85" fmla="*/ 48 h 68"/>
                  <a:gd name="T86" fmla="*/ 58 w 58"/>
                  <a:gd name="T87" fmla="*/ 58 h 68"/>
                  <a:gd name="T88" fmla="*/ 56 w 58"/>
                  <a:gd name="T89" fmla="*/ 62 h 68"/>
                  <a:gd name="T90" fmla="*/ 50 w 58"/>
                  <a:gd name="T91" fmla="*/ 66 h 68"/>
                  <a:gd name="T92" fmla="*/ 46 w 58"/>
                  <a:gd name="T93"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68">
                    <a:moveTo>
                      <a:pt x="46" y="64"/>
                    </a:moveTo>
                    <a:lnTo>
                      <a:pt x="46" y="64"/>
                    </a:lnTo>
                    <a:lnTo>
                      <a:pt x="44" y="66"/>
                    </a:lnTo>
                    <a:lnTo>
                      <a:pt x="42" y="64"/>
                    </a:lnTo>
                    <a:lnTo>
                      <a:pt x="40" y="62"/>
                    </a:lnTo>
                    <a:lnTo>
                      <a:pt x="38" y="60"/>
                    </a:lnTo>
                    <a:lnTo>
                      <a:pt x="38" y="60"/>
                    </a:lnTo>
                    <a:lnTo>
                      <a:pt x="36" y="64"/>
                    </a:lnTo>
                    <a:lnTo>
                      <a:pt x="32" y="64"/>
                    </a:lnTo>
                    <a:lnTo>
                      <a:pt x="32" y="64"/>
                    </a:lnTo>
                    <a:lnTo>
                      <a:pt x="30" y="64"/>
                    </a:lnTo>
                    <a:lnTo>
                      <a:pt x="28" y="64"/>
                    </a:lnTo>
                    <a:lnTo>
                      <a:pt x="26" y="68"/>
                    </a:lnTo>
                    <a:lnTo>
                      <a:pt x="26" y="68"/>
                    </a:lnTo>
                    <a:lnTo>
                      <a:pt x="24" y="68"/>
                    </a:lnTo>
                    <a:lnTo>
                      <a:pt x="22" y="68"/>
                    </a:lnTo>
                    <a:lnTo>
                      <a:pt x="22" y="68"/>
                    </a:lnTo>
                    <a:lnTo>
                      <a:pt x="20" y="64"/>
                    </a:lnTo>
                    <a:lnTo>
                      <a:pt x="20" y="64"/>
                    </a:lnTo>
                    <a:lnTo>
                      <a:pt x="18" y="58"/>
                    </a:lnTo>
                    <a:lnTo>
                      <a:pt x="14" y="56"/>
                    </a:lnTo>
                    <a:lnTo>
                      <a:pt x="10" y="54"/>
                    </a:lnTo>
                    <a:lnTo>
                      <a:pt x="10" y="54"/>
                    </a:lnTo>
                    <a:lnTo>
                      <a:pt x="8" y="52"/>
                    </a:lnTo>
                    <a:lnTo>
                      <a:pt x="6" y="48"/>
                    </a:lnTo>
                    <a:lnTo>
                      <a:pt x="6" y="48"/>
                    </a:lnTo>
                    <a:lnTo>
                      <a:pt x="4" y="38"/>
                    </a:lnTo>
                    <a:lnTo>
                      <a:pt x="2" y="24"/>
                    </a:lnTo>
                    <a:lnTo>
                      <a:pt x="2" y="24"/>
                    </a:lnTo>
                    <a:lnTo>
                      <a:pt x="0" y="16"/>
                    </a:lnTo>
                    <a:lnTo>
                      <a:pt x="0" y="16"/>
                    </a:lnTo>
                    <a:lnTo>
                      <a:pt x="2" y="8"/>
                    </a:lnTo>
                    <a:lnTo>
                      <a:pt x="2" y="8"/>
                    </a:lnTo>
                    <a:lnTo>
                      <a:pt x="4" y="6"/>
                    </a:lnTo>
                    <a:lnTo>
                      <a:pt x="4" y="6"/>
                    </a:lnTo>
                    <a:lnTo>
                      <a:pt x="8" y="2"/>
                    </a:lnTo>
                    <a:lnTo>
                      <a:pt x="12" y="0"/>
                    </a:lnTo>
                    <a:lnTo>
                      <a:pt x="12" y="0"/>
                    </a:lnTo>
                    <a:lnTo>
                      <a:pt x="18" y="0"/>
                    </a:lnTo>
                    <a:lnTo>
                      <a:pt x="24" y="0"/>
                    </a:lnTo>
                    <a:lnTo>
                      <a:pt x="24" y="0"/>
                    </a:lnTo>
                    <a:lnTo>
                      <a:pt x="26" y="0"/>
                    </a:lnTo>
                    <a:lnTo>
                      <a:pt x="28" y="2"/>
                    </a:lnTo>
                    <a:lnTo>
                      <a:pt x="32" y="12"/>
                    </a:lnTo>
                    <a:lnTo>
                      <a:pt x="32" y="12"/>
                    </a:lnTo>
                    <a:lnTo>
                      <a:pt x="34" y="18"/>
                    </a:lnTo>
                    <a:lnTo>
                      <a:pt x="34" y="24"/>
                    </a:lnTo>
                    <a:lnTo>
                      <a:pt x="32" y="28"/>
                    </a:lnTo>
                    <a:lnTo>
                      <a:pt x="28" y="32"/>
                    </a:lnTo>
                    <a:lnTo>
                      <a:pt x="28" y="32"/>
                    </a:lnTo>
                    <a:lnTo>
                      <a:pt x="26" y="28"/>
                    </a:lnTo>
                    <a:lnTo>
                      <a:pt x="22" y="26"/>
                    </a:lnTo>
                    <a:lnTo>
                      <a:pt x="20" y="26"/>
                    </a:lnTo>
                    <a:lnTo>
                      <a:pt x="18" y="28"/>
                    </a:lnTo>
                    <a:lnTo>
                      <a:pt x="16" y="36"/>
                    </a:lnTo>
                    <a:lnTo>
                      <a:pt x="16" y="36"/>
                    </a:lnTo>
                    <a:lnTo>
                      <a:pt x="18" y="28"/>
                    </a:lnTo>
                    <a:lnTo>
                      <a:pt x="22" y="26"/>
                    </a:lnTo>
                    <a:lnTo>
                      <a:pt x="26" y="28"/>
                    </a:lnTo>
                    <a:lnTo>
                      <a:pt x="28" y="32"/>
                    </a:lnTo>
                    <a:lnTo>
                      <a:pt x="28" y="32"/>
                    </a:lnTo>
                    <a:lnTo>
                      <a:pt x="32" y="34"/>
                    </a:lnTo>
                    <a:lnTo>
                      <a:pt x="32" y="40"/>
                    </a:lnTo>
                    <a:lnTo>
                      <a:pt x="30" y="50"/>
                    </a:lnTo>
                    <a:lnTo>
                      <a:pt x="30" y="50"/>
                    </a:lnTo>
                    <a:lnTo>
                      <a:pt x="36" y="48"/>
                    </a:lnTo>
                    <a:lnTo>
                      <a:pt x="40" y="48"/>
                    </a:lnTo>
                    <a:lnTo>
                      <a:pt x="40" y="48"/>
                    </a:lnTo>
                    <a:lnTo>
                      <a:pt x="38" y="40"/>
                    </a:lnTo>
                    <a:lnTo>
                      <a:pt x="36" y="32"/>
                    </a:lnTo>
                    <a:lnTo>
                      <a:pt x="34" y="14"/>
                    </a:lnTo>
                    <a:lnTo>
                      <a:pt x="34" y="14"/>
                    </a:lnTo>
                    <a:lnTo>
                      <a:pt x="34" y="10"/>
                    </a:lnTo>
                    <a:lnTo>
                      <a:pt x="34" y="10"/>
                    </a:lnTo>
                    <a:lnTo>
                      <a:pt x="36" y="8"/>
                    </a:lnTo>
                    <a:lnTo>
                      <a:pt x="38" y="8"/>
                    </a:lnTo>
                    <a:lnTo>
                      <a:pt x="44" y="12"/>
                    </a:lnTo>
                    <a:lnTo>
                      <a:pt x="48" y="18"/>
                    </a:lnTo>
                    <a:lnTo>
                      <a:pt x="50" y="26"/>
                    </a:lnTo>
                    <a:lnTo>
                      <a:pt x="50" y="26"/>
                    </a:lnTo>
                    <a:lnTo>
                      <a:pt x="50" y="30"/>
                    </a:lnTo>
                    <a:lnTo>
                      <a:pt x="50" y="30"/>
                    </a:lnTo>
                    <a:lnTo>
                      <a:pt x="50" y="36"/>
                    </a:lnTo>
                    <a:lnTo>
                      <a:pt x="50" y="42"/>
                    </a:lnTo>
                    <a:lnTo>
                      <a:pt x="54" y="48"/>
                    </a:lnTo>
                    <a:lnTo>
                      <a:pt x="54" y="48"/>
                    </a:lnTo>
                    <a:lnTo>
                      <a:pt x="56" y="52"/>
                    </a:lnTo>
                    <a:lnTo>
                      <a:pt x="58" y="58"/>
                    </a:lnTo>
                    <a:lnTo>
                      <a:pt x="58" y="58"/>
                    </a:lnTo>
                    <a:lnTo>
                      <a:pt x="56" y="62"/>
                    </a:lnTo>
                    <a:lnTo>
                      <a:pt x="52" y="64"/>
                    </a:lnTo>
                    <a:lnTo>
                      <a:pt x="50" y="66"/>
                    </a:lnTo>
                    <a:lnTo>
                      <a:pt x="46" y="64"/>
                    </a:lnTo>
                    <a:lnTo>
                      <a:pt x="4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3" name="Freeform 364">
                <a:extLst>
                  <a:ext uri="{FF2B5EF4-FFF2-40B4-BE49-F238E27FC236}">
                    <a16:creationId xmlns:a16="http://schemas.microsoft.com/office/drawing/2014/main" id="{9EC5210E-BAB7-CDBB-8192-374E5C5A0226}"/>
                  </a:ext>
                </a:extLst>
              </p:cNvPr>
              <p:cNvSpPr>
                <a:spLocks/>
              </p:cNvSpPr>
              <p:nvPr/>
            </p:nvSpPr>
            <p:spPr bwMode="auto">
              <a:xfrm>
                <a:off x="2866" y="2819"/>
                <a:ext cx="64" cy="38"/>
              </a:xfrm>
              <a:custGeom>
                <a:avLst/>
                <a:gdLst>
                  <a:gd name="T0" fmla="*/ 48 w 64"/>
                  <a:gd name="T1" fmla="*/ 30 h 38"/>
                  <a:gd name="T2" fmla="*/ 46 w 64"/>
                  <a:gd name="T3" fmla="*/ 26 h 38"/>
                  <a:gd name="T4" fmla="*/ 44 w 64"/>
                  <a:gd name="T5" fmla="*/ 32 h 38"/>
                  <a:gd name="T6" fmla="*/ 42 w 64"/>
                  <a:gd name="T7" fmla="*/ 38 h 38"/>
                  <a:gd name="T8" fmla="*/ 38 w 64"/>
                  <a:gd name="T9" fmla="*/ 36 h 38"/>
                  <a:gd name="T10" fmla="*/ 32 w 64"/>
                  <a:gd name="T11" fmla="*/ 28 h 38"/>
                  <a:gd name="T12" fmla="*/ 28 w 64"/>
                  <a:gd name="T13" fmla="*/ 26 h 38"/>
                  <a:gd name="T14" fmla="*/ 28 w 64"/>
                  <a:gd name="T15" fmla="*/ 26 h 38"/>
                  <a:gd name="T16" fmla="*/ 22 w 64"/>
                  <a:gd name="T17" fmla="*/ 34 h 38"/>
                  <a:gd name="T18" fmla="*/ 14 w 64"/>
                  <a:gd name="T19" fmla="*/ 32 h 38"/>
                  <a:gd name="T20" fmla="*/ 10 w 64"/>
                  <a:gd name="T21" fmla="*/ 34 h 38"/>
                  <a:gd name="T22" fmla="*/ 6 w 64"/>
                  <a:gd name="T23" fmla="*/ 32 h 38"/>
                  <a:gd name="T24" fmla="*/ 0 w 64"/>
                  <a:gd name="T25" fmla="*/ 26 h 38"/>
                  <a:gd name="T26" fmla="*/ 2 w 64"/>
                  <a:gd name="T27" fmla="*/ 20 h 38"/>
                  <a:gd name="T28" fmla="*/ 12 w 64"/>
                  <a:gd name="T29" fmla="*/ 12 h 38"/>
                  <a:gd name="T30" fmla="*/ 14 w 64"/>
                  <a:gd name="T31" fmla="*/ 14 h 38"/>
                  <a:gd name="T32" fmla="*/ 16 w 64"/>
                  <a:gd name="T33" fmla="*/ 14 h 38"/>
                  <a:gd name="T34" fmla="*/ 20 w 64"/>
                  <a:gd name="T35" fmla="*/ 8 h 38"/>
                  <a:gd name="T36" fmla="*/ 22 w 64"/>
                  <a:gd name="T37" fmla="*/ 8 h 38"/>
                  <a:gd name="T38" fmla="*/ 26 w 64"/>
                  <a:gd name="T39" fmla="*/ 14 h 38"/>
                  <a:gd name="T40" fmla="*/ 32 w 64"/>
                  <a:gd name="T41" fmla="*/ 16 h 38"/>
                  <a:gd name="T42" fmla="*/ 34 w 64"/>
                  <a:gd name="T43" fmla="*/ 14 h 38"/>
                  <a:gd name="T44" fmla="*/ 40 w 64"/>
                  <a:gd name="T45" fmla="*/ 16 h 38"/>
                  <a:gd name="T46" fmla="*/ 46 w 64"/>
                  <a:gd name="T47" fmla="*/ 18 h 38"/>
                  <a:gd name="T48" fmla="*/ 42 w 64"/>
                  <a:gd name="T49" fmla="*/ 16 h 38"/>
                  <a:gd name="T50" fmla="*/ 42 w 64"/>
                  <a:gd name="T51" fmla="*/ 8 h 38"/>
                  <a:gd name="T52" fmla="*/ 44 w 64"/>
                  <a:gd name="T53" fmla="*/ 4 h 38"/>
                  <a:gd name="T54" fmla="*/ 46 w 64"/>
                  <a:gd name="T55" fmla="*/ 0 h 38"/>
                  <a:gd name="T56" fmla="*/ 54 w 64"/>
                  <a:gd name="T57" fmla="*/ 0 h 38"/>
                  <a:gd name="T58" fmla="*/ 60 w 64"/>
                  <a:gd name="T59" fmla="*/ 8 h 38"/>
                  <a:gd name="T60" fmla="*/ 60 w 64"/>
                  <a:gd name="T61" fmla="*/ 10 h 38"/>
                  <a:gd name="T62" fmla="*/ 64 w 64"/>
                  <a:gd name="T63" fmla="*/ 22 h 38"/>
                  <a:gd name="T64" fmla="*/ 62 w 64"/>
                  <a:gd name="T65" fmla="*/ 30 h 38"/>
                  <a:gd name="T66" fmla="*/ 56 w 64"/>
                  <a:gd name="T67" fmla="*/ 32 h 38"/>
                  <a:gd name="T68" fmla="*/ 52 w 64"/>
                  <a:gd name="T69" fmla="*/ 34 h 38"/>
                  <a:gd name="T70" fmla="*/ 48 w 64"/>
                  <a:gd name="T71"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38">
                    <a:moveTo>
                      <a:pt x="48" y="30"/>
                    </a:moveTo>
                    <a:lnTo>
                      <a:pt x="48" y="30"/>
                    </a:lnTo>
                    <a:lnTo>
                      <a:pt x="48" y="26"/>
                    </a:lnTo>
                    <a:lnTo>
                      <a:pt x="46" y="26"/>
                    </a:lnTo>
                    <a:lnTo>
                      <a:pt x="44" y="32"/>
                    </a:lnTo>
                    <a:lnTo>
                      <a:pt x="44" y="32"/>
                    </a:lnTo>
                    <a:lnTo>
                      <a:pt x="42" y="36"/>
                    </a:lnTo>
                    <a:lnTo>
                      <a:pt x="42" y="38"/>
                    </a:lnTo>
                    <a:lnTo>
                      <a:pt x="40" y="38"/>
                    </a:lnTo>
                    <a:lnTo>
                      <a:pt x="38" y="36"/>
                    </a:lnTo>
                    <a:lnTo>
                      <a:pt x="38" y="36"/>
                    </a:lnTo>
                    <a:lnTo>
                      <a:pt x="32" y="28"/>
                    </a:lnTo>
                    <a:lnTo>
                      <a:pt x="30" y="26"/>
                    </a:lnTo>
                    <a:lnTo>
                      <a:pt x="28" y="26"/>
                    </a:lnTo>
                    <a:lnTo>
                      <a:pt x="28" y="26"/>
                    </a:lnTo>
                    <a:lnTo>
                      <a:pt x="28" y="26"/>
                    </a:lnTo>
                    <a:lnTo>
                      <a:pt x="26" y="32"/>
                    </a:lnTo>
                    <a:lnTo>
                      <a:pt x="22" y="34"/>
                    </a:lnTo>
                    <a:lnTo>
                      <a:pt x="18" y="34"/>
                    </a:lnTo>
                    <a:lnTo>
                      <a:pt x="14" y="32"/>
                    </a:lnTo>
                    <a:lnTo>
                      <a:pt x="10" y="34"/>
                    </a:lnTo>
                    <a:lnTo>
                      <a:pt x="10" y="34"/>
                    </a:lnTo>
                    <a:lnTo>
                      <a:pt x="8" y="34"/>
                    </a:lnTo>
                    <a:lnTo>
                      <a:pt x="6" y="32"/>
                    </a:lnTo>
                    <a:lnTo>
                      <a:pt x="6" y="32"/>
                    </a:lnTo>
                    <a:lnTo>
                      <a:pt x="0" y="26"/>
                    </a:lnTo>
                    <a:lnTo>
                      <a:pt x="0" y="26"/>
                    </a:lnTo>
                    <a:lnTo>
                      <a:pt x="2" y="20"/>
                    </a:lnTo>
                    <a:lnTo>
                      <a:pt x="6" y="16"/>
                    </a:lnTo>
                    <a:lnTo>
                      <a:pt x="12" y="12"/>
                    </a:lnTo>
                    <a:lnTo>
                      <a:pt x="12" y="12"/>
                    </a:lnTo>
                    <a:lnTo>
                      <a:pt x="14" y="14"/>
                    </a:lnTo>
                    <a:lnTo>
                      <a:pt x="16" y="14"/>
                    </a:lnTo>
                    <a:lnTo>
                      <a:pt x="16" y="14"/>
                    </a:lnTo>
                    <a:lnTo>
                      <a:pt x="16" y="14"/>
                    </a:lnTo>
                    <a:lnTo>
                      <a:pt x="20" y="8"/>
                    </a:lnTo>
                    <a:lnTo>
                      <a:pt x="20" y="6"/>
                    </a:lnTo>
                    <a:lnTo>
                      <a:pt x="22" y="8"/>
                    </a:lnTo>
                    <a:lnTo>
                      <a:pt x="22" y="8"/>
                    </a:lnTo>
                    <a:lnTo>
                      <a:pt x="26" y="14"/>
                    </a:lnTo>
                    <a:lnTo>
                      <a:pt x="28" y="16"/>
                    </a:lnTo>
                    <a:lnTo>
                      <a:pt x="32" y="16"/>
                    </a:lnTo>
                    <a:lnTo>
                      <a:pt x="34" y="14"/>
                    </a:lnTo>
                    <a:lnTo>
                      <a:pt x="34" y="14"/>
                    </a:lnTo>
                    <a:lnTo>
                      <a:pt x="38" y="14"/>
                    </a:lnTo>
                    <a:lnTo>
                      <a:pt x="40" y="16"/>
                    </a:lnTo>
                    <a:lnTo>
                      <a:pt x="44" y="18"/>
                    </a:lnTo>
                    <a:lnTo>
                      <a:pt x="46" y="18"/>
                    </a:lnTo>
                    <a:lnTo>
                      <a:pt x="46" y="18"/>
                    </a:lnTo>
                    <a:lnTo>
                      <a:pt x="42" y="16"/>
                    </a:lnTo>
                    <a:lnTo>
                      <a:pt x="42" y="14"/>
                    </a:lnTo>
                    <a:lnTo>
                      <a:pt x="42" y="8"/>
                    </a:lnTo>
                    <a:lnTo>
                      <a:pt x="44" y="4"/>
                    </a:lnTo>
                    <a:lnTo>
                      <a:pt x="44" y="4"/>
                    </a:lnTo>
                    <a:lnTo>
                      <a:pt x="46" y="0"/>
                    </a:lnTo>
                    <a:lnTo>
                      <a:pt x="46" y="0"/>
                    </a:lnTo>
                    <a:lnTo>
                      <a:pt x="50" y="0"/>
                    </a:lnTo>
                    <a:lnTo>
                      <a:pt x="54" y="0"/>
                    </a:lnTo>
                    <a:lnTo>
                      <a:pt x="60" y="8"/>
                    </a:lnTo>
                    <a:lnTo>
                      <a:pt x="60" y="8"/>
                    </a:lnTo>
                    <a:lnTo>
                      <a:pt x="60" y="10"/>
                    </a:lnTo>
                    <a:lnTo>
                      <a:pt x="60" y="10"/>
                    </a:lnTo>
                    <a:lnTo>
                      <a:pt x="62" y="18"/>
                    </a:lnTo>
                    <a:lnTo>
                      <a:pt x="64" y="22"/>
                    </a:lnTo>
                    <a:lnTo>
                      <a:pt x="64" y="22"/>
                    </a:lnTo>
                    <a:lnTo>
                      <a:pt x="62" y="30"/>
                    </a:lnTo>
                    <a:lnTo>
                      <a:pt x="58" y="34"/>
                    </a:lnTo>
                    <a:lnTo>
                      <a:pt x="56" y="32"/>
                    </a:lnTo>
                    <a:lnTo>
                      <a:pt x="52" y="34"/>
                    </a:lnTo>
                    <a:lnTo>
                      <a:pt x="52" y="34"/>
                    </a:lnTo>
                    <a:lnTo>
                      <a:pt x="48" y="30"/>
                    </a:lnTo>
                    <a:lnTo>
                      <a:pt x="4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4" name="Freeform 365">
                <a:extLst>
                  <a:ext uri="{FF2B5EF4-FFF2-40B4-BE49-F238E27FC236}">
                    <a16:creationId xmlns:a16="http://schemas.microsoft.com/office/drawing/2014/main" id="{3AF179ED-117D-806C-A31A-A55AE4B51D88}"/>
                  </a:ext>
                </a:extLst>
              </p:cNvPr>
              <p:cNvSpPr>
                <a:spLocks/>
              </p:cNvSpPr>
              <p:nvPr/>
            </p:nvSpPr>
            <p:spPr bwMode="auto">
              <a:xfrm>
                <a:off x="5364" y="2829"/>
                <a:ext cx="20" cy="26"/>
              </a:xfrm>
              <a:custGeom>
                <a:avLst/>
                <a:gdLst>
                  <a:gd name="T0" fmla="*/ 10 w 20"/>
                  <a:gd name="T1" fmla="*/ 16 h 26"/>
                  <a:gd name="T2" fmla="*/ 10 w 20"/>
                  <a:gd name="T3" fmla="*/ 16 h 26"/>
                  <a:gd name="T4" fmla="*/ 8 w 20"/>
                  <a:gd name="T5" fmla="*/ 16 h 26"/>
                  <a:gd name="T6" fmla="*/ 8 w 20"/>
                  <a:gd name="T7" fmla="*/ 20 h 26"/>
                  <a:gd name="T8" fmla="*/ 6 w 20"/>
                  <a:gd name="T9" fmla="*/ 26 h 26"/>
                  <a:gd name="T10" fmla="*/ 6 w 20"/>
                  <a:gd name="T11" fmla="*/ 26 h 26"/>
                  <a:gd name="T12" fmla="*/ 4 w 20"/>
                  <a:gd name="T13" fmla="*/ 26 h 26"/>
                  <a:gd name="T14" fmla="*/ 2 w 20"/>
                  <a:gd name="T15" fmla="*/ 24 h 26"/>
                  <a:gd name="T16" fmla="*/ 2 w 20"/>
                  <a:gd name="T17" fmla="*/ 24 h 26"/>
                  <a:gd name="T18" fmla="*/ 0 w 20"/>
                  <a:gd name="T19" fmla="*/ 18 h 26"/>
                  <a:gd name="T20" fmla="*/ 0 w 20"/>
                  <a:gd name="T21" fmla="*/ 12 h 26"/>
                  <a:gd name="T22" fmla="*/ 0 w 20"/>
                  <a:gd name="T23" fmla="*/ 12 h 26"/>
                  <a:gd name="T24" fmla="*/ 10 w 20"/>
                  <a:gd name="T25" fmla="*/ 2 h 26"/>
                  <a:gd name="T26" fmla="*/ 14 w 20"/>
                  <a:gd name="T27" fmla="*/ 0 h 26"/>
                  <a:gd name="T28" fmla="*/ 20 w 20"/>
                  <a:gd name="T29" fmla="*/ 4 h 26"/>
                  <a:gd name="T30" fmla="*/ 20 w 20"/>
                  <a:gd name="T31" fmla="*/ 4 h 26"/>
                  <a:gd name="T32" fmla="*/ 18 w 20"/>
                  <a:gd name="T33" fmla="*/ 12 h 26"/>
                  <a:gd name="T34" fmla="*/ 16 w 20"/>
                  <a:gd name="T35" fmla="*/ 14 h 26"/>
                  <a:gd name="T36" fmla="*/ 14 w 20"/>
                  <a:gd name="T37" fmla="*/ 16 h 26"/>
                  <a:gd name="T38" fmla="*/ 10 w 20"/>
                  <a:gd name="T39" fmla="*/ 16 h 26"/>
                  <a:gd name="T40" fmla="*/ 10 w 20"/>
                  <a:gd name="T4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6">
                    <a:moveTo>
                      <a:pt x="10" y="16"/>
                    </a:moveTo>
                    <a:lnTo>
                      <a:pt x="10" y="16"/>
                    </a:lnTo>
                    <a:lnTo>
                      <a:pt x="8" y="16"/>
                    </a:lnTo>
                    <a:lnTo>
                      <a:pt x="8" y="20"/>
                    </a:lnTo>
                    <a:lnTo>
                      <a:pt x="6" y="26"/>
                    </a:lnTo>
                    <a:lnTo>
                      <a:pt x="6" y="26"/>
                    </a:lnTo>
                    <a:lnTo>
                      <a:pt x="4" y="26"/>
                    </a:lnTo>
                    <a:lnTo>
                      <a:pt x="2" y="24"/>
                    </a:lnTo>
                    <a:lnTo>
                      <a:pt x="2" y="24"/>
                    </a:lnTo>
                    <a:lnTo>
                      <a:pt x="0" y="18"/>
                    </a:lnTo>
                    <a:lnTo>
                      <a:pt x="0" y="12"/>
                    </a:lnTo>
                    <a:lnTo>
                      <a:pt x="0" y="12"/>
                    </a:lnTo>
                    <a:lnTo>
                      <a:pt x="10" y="2"/>
                    </a:lnTo>
                    <a:lnTo>
                      <a:pt x="14" y="0"/>
                    </a:lnTo>
                    <a:lnTo>
                      <a:pt x="20" y="4"/>
                    </a:lnTo>
                    <a:lnTo>
                      <a:pt x="20" y="4"/>
                    </a:lnTo>
                    <a:lnTo>
                      <a:pt x="18" y="12"/>
                    </a:lnTo>
                    <a:lnTo>
                      <a:pt x="16" y="14"/>
                    </a:lnTo>
                    <a:lnTo>
                      <a:pt x="14" y="16"/>
                    </a:lnTo>
                    <a:lnTo>
                      <a:pt x="10" y="16"/>
                    </a:lnTo>
                    <a:lnTo>
                      <a:pt x="1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5" name="Freeform 366">
                <a:extLst>
                  <a:ext uri="{FF2B5EF4-FFF2-40B4-BE49-F238E27FC236}">
                    <a16:creationId xmlns:a16="http://schemas.microsoft.com/office/drawing/2014/main" id="{C693F1D0-3CE6-9F4D-52F9-37849D890281}"/>
                  </a:ext>
                </a:extLst>
              </p:cNvPr>
              <p:cNvSpPr>
                <a:spLocks/>
              </p:cNvSpPr>
              <p:nvPr/>
            </p:nvSpPr>
            <p:spPr bwMode="auto">
              <a:xfrm>
                <a:off x="4902" y="2835"/>
                <a:ext cx="54" cy="28"/>
              </a:xfrm>
              <a:custGeom>
                <a:avLst/>
                <a:gdLst>
                  <a:gd name="T0" fmla="*/ 0 w 54"/>
                  <a:gd name="T1" fmla="*/ 10 h 28"/>
                  <a:gd name="T2" fmla="*/ 0 w 54"/>
                  <a:gd name="T3" fmla="*/ 10 h 28"/>
                  <a:gd name="T4" fmla="*/ 6 w 54"/>
                  <a:gd name="T5" fmla="*/ 0 h 28"/>
                  <a:gd name="T6" fmla="*/ 12 w 54"/>
                  <a:gd name="T7" fmla="*/ 4 h 28"/>
                  <a:gd name="T8" fmla="*/ 16 w 54"/>
                  <a:gd name="T9" fmla="*/ 6 h 28"/>
                  <a:gd name="T10" fmla="*/ 20 w 54"/>
                  <a:gd name="T11" fmla="*/ 8 h 28"/>
                  <a:gd name="T12" fmla="*/ 22 w 54"/>
                  <a:gd name="T13" fmla="*/ 4 h 28"/>
                  <a:gd name="T14" fmla="*/ 26 w 54"/>
                  <a:gd name="T15" fmla="*/ 0 h 28"/>
                  <a:gd name="T16" fmla="*/ 32 w 54"/>
                  <a:gd name="T17" fmla="*/ 4 h 28"/>
                  <a:gd name="T18" fmla="*/ 34 w 54"/>
                  <a:gd name="T19" fmla="*/ 8 h 28"/>
                  <a:gd name="T20" fmla="*/ 36 w 54"/>
                  <a:gd name="T21" fmla="*/ 10 h 28"/>
                  <a:gd name="T22" fmla="*/ 40 w 54"/>
                  <a:gd name="T23" fmla="*/ 8 h 28"/>
                  <a:gd name="T24" fmla="*/ 46 w 54"/>
                  <a:gd name="T25" fmla="*/ 12 h 28"/>
                  <a:gd name="T26" fmla="*/ 48 w 54"/>
                  <a:gd name="T27" fmla="*/ 10 h 28"/>
                  <a:gd name="T28" fmla="*/ 52 w 54"/>
                  <a:gd name="T29" fmla="*/ 12 h 28"/>
                  <a:gd name="T30" fmla="*/ 54 w 54"/>
                  <a:gd name="T31" fmla="*/ 18 h 28"/>
                  <a:gd name="T32" fmla="*/ 52 w 54"/>
                  <a:gd name="T33" fmla="*/ 28 h 28"/>
                  <a:gd name="T34" fmla="*/ 50 w 54"/>
                  <a:gd name="T35" fmla="*/ 28 h 28"/>
                  <a:gd name="T36" fmla="*/ 48 w 54"/>
                  <a:gd name="T37" fmla="*/ 28 h 28"/>
                  <a:gd name="T38" fmla="*/ 40 w 54"/>
                  <a:gd name="T39" fmla="*/ 24 h 28"/>
                  <a:gd name="T40" fmla="*/ 38 w 54"/>
                  <a:gd name="T41" fmla="*/ 28 h 28"/>
                  <a:gd name="T42" fmla="*/ 36 w 54"/>
                  <a:gd name="T43" fmla="*/ 28 h 28"/>
                  <a:gd name="T44" fmla="*/ 30 w 54"/>
                  <a:gd name="T45" fmla="*/ 22 h 28"/>
                  <a:gd name="T46" fmla="*/ 24 w 54"/>
                  <a:gd name="T47" fmla="*/ 20 h 28"/>
                  <a:gd name="T48" fmla="*/ 24 w 54"/>
                  <a:gd name="T49" fmla="*/ 20 h 28"/>
                  <a:gd name="T50" fmla="*/ 20 w 54"/>
                  <a:gd name="T51" fmla="*/ 18 h 28"/>
                  <a:gd name="T52" fmla="*/ 12 w 54"/>
                  <a:gd name="T53" fmla="*/ 20 h 28"/>
                  <a:gd name="T54" fmla="*/ 10 w 54"/>
                  <a:gd name="T55" fmla="*/ 24 h 28"/>
                  <a:gd name="T56" fmla="*/ 8 w 54"/>
                  <a:gd name="T57" fmla="*/ 22 h 28"/>
                  <a:gd name="T58" fmla="*/ 6 w 54"/>
                  <a:gd name="T59" fmla="*/ 12 h 28"/>
                  <a:gd name="T60" fmla="*/ 4 w 54"/>
                  <a:gd name="T61" fmla="*/ 10 h 28"/>
                  <a:gd name="T62" fmla="*/ 0 w 54"/>
                  <a:gd name="T6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28">
                    <a:moveTo>
                      <a:pt x="0" y="10"/>
                    </a:moveTo>
                    <a:lnTo>
                      <a:pt x="0" y="10"/>
                    </a:lnTo>
                    <a:lnTo>
                      <a:pt x="0" y="10"/>
                    </a:lnTo>
                    <a:lnTo>
                      <a:pt x="0" y="10"/>
                    </a:lnTo>
                    <a:lnTo>
                      <a:pt x="2" y="2"/>
                    </a:lnTo>
                    <a:lnTo>
                      <a:pt x="6" y="0"/>
                    </a:lnTo>
                    <a:lnTo>
                      <a:pt x="8" y="0"/>
                    </a:lnTo>
                    <a:lnTo>
                      <a:pt x="12" y="4"/>
                    </a:lnTo>
                    <a:lnTo>
                      <a:pt x="12" y="4"/>
                    </a:lnTo>
                    <a:lnTo>
                      <a:pt x="16" y="6"/>
                    </a:lnTo>
                    <a:lnTo>
                      <a:pt x="16" y="6"/>
                    </a:lnTo>
                    <a:lnTo>
                      <a:pt x="20" y="8"/>
                    </a:lnTo>
                    <a:lnTo>
                      <a:pt x="22" y="8"/>
                    </a:lnTo>
                    <a:lnTo>
                      <a:pt x="22" y="4"/>
                    </a:lnTo>
                    <a:lnTo>
                      <a:pt x="22" y="4"/>
                    </a:lnTo>
                    <a:lnTo>
                      <a:pt x="26" y="0"/>
                    </a:lnTo>
                    <a:lnTo>
                      <a:pt x="28" y="0"/>
                    </a:lnTo>
                    <a:lnTo>
                      <a:pt x="32" y="4"/>
                    </a:lnTo>
                    <a:lnTo>
                      <a:pt x="32" y="4"/>
                    </a:lnTo>
                    <a:lnTo>
                      <a:pt x="34" y="8"/>
                    </a:lnTo>
                    <a:lnTo>
                      <a:pt x="34" y="8"/>
                    </a:lnTo>
                    <a:lnTo>
                      <a:pt x="36" y="10"/>
                    </a:lnTo>
                    <a:lnTo>
                      <a:pt x="40" y="8"/>
                    </a:lnTo>
                    <a:lnTo>
                      <a:pt x="40" y="8"/>
                    </a:lnTo>
                    <a:lnTo>
                      <a:pt x="44" y="10"/>
                    </a:lnTo>
                    <a:lnTo>
                      <a:pt x="46" y="12"/>
                    </a:lnTo>
                    <a:lnTo>
                      <a:pt x="48" y="10"/>
                    </a:lnTo>
                    <a:lnTo>
                      <a:pt x="48" y="10"/>
                    </a:lnTo>
                    <a:lnTo>
                      <a:pt x="50" y="10"/>
                    </a:lnTo>
                    <a:lnTo>
                      <a:pt x="52" y="12"/>
                    </a:lnTo>
                    <a:lnTo>
                      <a:pt x="54" y="18"/>
                    </a:lnTo>
                    <a:lnTo>
                      <a:pt x="54" y="18"/>
                    </a:lnTo>
                    <a:lnTo>
                      <a:pt x="52" y="24"/>
                    </a:lnTo>
                    <a:lnTo>
                      <a:pt x="52" y="28"/>
                    </a:lnTo>
                    <a:lnTo>
                      <a:pt x="50" y="28"/>
                    </a:lnTo>
                    <a:lnTo>
                      <a:pt x="50" y="28"/>
                    </a:lnTo>
                    <a:lnTo>
                      <a:pt x="48" y="28"/>
                    </a:lnTo>
                    <a:lnTo>
                      <a:pt x="48" y="28"/>
                    </a:lnTo>
                    <a:lnTo>
                      <a:pt x="42" y="24"/>
                    </a:lnTo>
                    <a:lnTo>
                      <a:pt x="40" y="24"/>
                    </a:lnTo>
                    <a:lnTo>
                      <a:pt x="38" y="28"/>
                    </a:lnTo>
                    <a:lnTo>
                      <a:pt x="38" y="28"/>
                    </a:lnTo>
                    <a:lnTo>
                      <a:pt x="36" y="28"/>
                    </a:lnTo>
                    <a:lnTo>
                      <a:pt x="36" y="28"/>
                    </a:lnTo>
                    <a:lnTo>
                      <a:pt x="34" y="22"/>
                    </a:lnTo>
                    <a:lnTo>
                      <a:pt x="30" y="22"/>
                    </a:lnTo>
                    <a:lnTo>
                      <a:pt x="28" y="22"/>
                    </a:lnTo>
                    <a:lnTo>
                      <a:pt x="24" y="20"/>
                    </a:lnTo>
                    <a:lnTo>
                      <a:pt x="24" y="20"/>
                    </a:lnTo>
                    <a:lnTo>
                      <a:pt x="24" y="20"/>
                    </a:lnTo>
                    <a:lnTo>
                      <a:pt x="24" y="20"/>
                    </a:lnTo>
                    <a:lnTo>
                      <a:pt x="20" y="18"/>
                    </a:lnTo>
                    <a:lnTo>
                      <a:pt x="16" y="18"/>
                    </a:lnTo>
                    <a:lnTo>
                      <a:pt x="12" y="20"/>
                    </a:lnTo>
                    <a:lnTo>
                      <a:pt x="10" y="24"/>
                    </a:lnTo>
                    <a:lnTo>
                      <a:pt x="10" y="24"/>
                    </a:lnTo>
                    <a:lnTo>
                      <a:pt x="10" y="24"/>
                    </a:lnTo>
                    <a:lnTo>
                      <a:pt x="8" y="22"/>
                    </a:lnTo>
                    <a:lnTo>
                      <a:pt x="6" y="16"/>
                    </a:lnTo>
                    <a:lnTo>
                      <a:pt x="6" y="12"/>
                    </a:lnTo>
                    <a:lnTo>
                      <a:pt x="6" y="10"/>
                    </a:lnTo>
                    <a:lnTo>
                      <a:pt x="4" y="10"/>
                    </a:lnTo>
                    <a:lnTo>
                      <a:pt x="4"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6" name="Freeform 367">
                <a:extLst>
                  <a:ext uri="{FF2B5EF4-FFF2-40B4-BE49-F238E27FC236}">
                    <a16:creationId xmlns:a16="http://schemas.microsoft.com/office/drawing/2014/main" id="{9F96823A-E676-E33A-9805-C3796A52A001}"/>
                  </a:ext>
                </a:extLst>
              </p:cNvPr>
              <p:cNvSpPr>
                <a:spLocks/>
              </p:cNvSpPr>
              <p:nvPr/>
            </p:nvSpPr>
            <p:spPr bwMode="auto">
              <a:xfrm>
                <a:off x="5434" y="2831"/>
                <a:ext cx="44" cy="32"/>
              </a:xfrm>
              <a:custGeom>
                <a:avLst/>
                <a:gdLst>
                  <a:gd name="T0" fmla="*/ 44 w 44"/>
                  <a:gd name="T1" fmla="*/ 14 h 32"/>
                  <a:gd name="T2" fmla="*/ 44 w 44"/>
                  <a:gd name="T3" fmla="*/ 14 h 32"/>
                  <a:gd name="T4" fmla="*/ 40 w 44"/>
                  <a:gd name="T5" fmla="*/ 20 h 32"/>
                  <a:gd name="T6" fmla="*/ 36 w 44"/>
                  <a:gd name="T7" fmla="*/ 24 h 32"/>
                  <a:gd name="T8" fmla="*/ 32 w 44"/>
                  <a:gd name="T9" fmla="*/ 28 h 32"/>
                  <a:gd name="T10" fmla="*/ 28 w 44"/>
                  <a:gd name="T11" fmla="*/ 32 h 32"/>
                  <a:gd name="T12" fmla="*/ 28 w 44"/>
                  <a:gd name="T13" fmla="*/ 32 h 32"/>
                  <a:gd name="T14" fmla="*/ 16 w 44"/>
                  <a:gd name="T15" fmla="*/ 24 h 32"/>
                  <a:gd name="T16" fmla="*/ 10 w 44"/>
                  <a:gd name="T17" fmla="*/ 20 h 32"/>
                  <a:gd name="T18" fmla="*/ 4 w 44"/>
                  <a:gd name="T19" fmla="*/ 22 h 32"/>
                  <a:gd name="T20" fmla="*/ 4 w 44"/>
                  <a:gd name="T21" fmla="*/ 22 h 32"/>
                  <a:gd name="T22" fmla="*/ 2 w 44"/>
                  <a:gd name="T23" fmla="*/ 22 h 32"/>
                  <a:gd name="T24" fmla="*/ 0 w 44"/>
                  <a:gd name="T25" fmla="*/ 18 h 32"/>
                  <a:gd name="T26" fmla="*/ 0 w 44"/>
                  <a:gd name="T27" fmla="*/ 18 h 32"/>
                  <a:gd name="T28" fmla="*/ 0 w 44"/>
                  <a:gd name="T29" fmla="*/ 12 h 32"/>
                  <a:gd name="T30" fmla="*/ 0 w 44"/>
                  <a:gd name="T31" fmla="*/ 12 h 32"/>
                  <a:gd name="T32" fmla="*/ 2 w 44"/>
                  <a:gd name="T33" fmla="*/ 10 h 32"/>
                  <a:gd name="T34" fmla="*/ 4 w 44"/>
                  <a:gd name="T35" fmla="*/ 10 h 32"/>
                  <a:gd name="T36" fmla="*/ 4 w 44"/>
                  <a:gd name="T37" fmla="*/ 10 h 32"/>
                  <a:gd name="T38" fmla="*/ 10 w 44"/>
                  <a:gd name="T39" fmla="*/ 12 h 32"/>
                  <a:gd name="T40" fmla="*/ 16 w 44"/>
                  <a:gd name="T41" fmla="*/ 10 h 32"/>
                  <a:gd name="T42" fmla="*/ 22 w 44"/>
                  <a:gd name="T43" fmla="*/ 6 h 32"/>
                  <a:gd name="T44" fmla="*/ 26 w 44"/>
                  <a:gd name="T45" fmla="*/ 2 h 32"/>
                  <a:gd name="T46" fmla="*/ 26 w 44"/>
                  <a:gd name="T47" fmla="*/ 2 h 32"/>
                  <a:gd name="T48" fmla="*/ 30 w 44"/>
                  <a:gd name="T49" fmla="*/ 0 h 32"/>
                  <a:gd name="T50" fmla="*/ 34 w 44"/>
                  <a:gd name="T51" fmla="*/ 2 h 32"/>
                  <a:gd name="T52" fmla="*/ 42 w 44"/>
                  <a:gd name="T53" fmla="*/ 4 h 32"/>
                  <a:gd name="T54" fmla="*/ 42 w 44"/>
                  <a:gd name="T55" fmla="*/ 4 h 32"/>
                  <a:gd name="T56" fmla="*/ 44 w 44"/>
                  <a:gd name="T57" fmla="*/ 6 h 32"/>
                  <a:gd name="T58" fmla="*/ 44 w 44"/>
                  <a:gd name="T59" fmla="*/ 14 h 32"/>
                  <a:gd name="T60" fmla="*/ 44 w 44"/>
                  <a:gd name="T6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32">
                    <a:moveTo>
                      <a:pt x="44" y="14"/>
                    </a:moveTo>
                    <a:lnTo>
                      <a:pt x="44" y="14"/>
                    </a:lnTo>
                    <a:lnTo>
                      <a:pt x="40" y="20"/>
                    </a:lnTo>
                    <a:lnTo>
                      <a:pt x="36" y="24"/>
                    </a:lnTo>
                    <a:lnTo>
                      <a:pt x="32" y="28"/>
                    </a:lnTo>
                    <a:lnTo>
                      <a:pt x="28" y="32"/>
                    </a:lnTo>
                    <a:lnTo>
                      <a:pt x="28" y="32"/>
                    </a:lnTo>
                    <a:lnTo>
                      <a:pt x="16" y="24"/>
                    </a:lnTo>
                    <a:lnTo>
                      <a:pt x="10" y="20"/>
                    </a:lnTo>
                    <a:lnTo>
                      <a:pt x="4" y="22"/>
                    </a:lnTo>
                    <a:lnTo>
                      <a:pt x="4" y="22"/>
                    </a:lnTo>
                    <a:lnTo>
                      <a:pt x="2" y="22"/>
                    </a:lnTo>
                    <a:lnTo>
                      <a:pt x="0" y="18"/>
                    </a:lnTo>
                    <a:lnTo>
                      <a:pt x="0" y="18"/>
                    </a:lnTo>
                    <a:lnTo>
                      <a:pt x="0" y="12"/>
                    </a:lnTo>
                    <a:lnTo>
                      <a:pt x="0" y="12"/>
                    </a:lnTo>
                    <a:lnTo>
                      <a:pt x="2" y="10"/>
                    </a:lnTo>
                    <a:lnTo>
                      <a:pt x="4" y="10"/>
                    </a:lnTo>
                    <a:lnTo>
                      <a:pt x="4" y="10"/>
                    </a:lnTo>
                    <a:lnTo>
                      <a:pt x="10" y="12"/>
                    </a:lnTo>
                    <a:lnTo>
                      <a:pt x="16" y="10"/>
                    </a:lnTo>
                    <a:lnTo>
                      <a:pt x="22" y="6"/>
                    </a:lnTo>
                    <a:lnTo>
                      <a:pt x="26" y="2"/>
                    </a:lnTo>
                    <a:lnTo>
                      <a:pt x="26" y="2"/>
                    </a:lnTo>
                    <a:lnTo>
                      <a:pt x="30" y="0"/>
                    </a:lnTo>
                    <a:lnTo>
                      <a:pt x="34" y="2"/>
                    </a:lnTo>
                    <a:lnTo>
                      <a:pt x="42" y="4"/>
                    </a:lnTo>
                    <a:lnTo>
                      <a:pt x="42" y="4"/>
                    </a:lnTo>
                    <a:lnTo>
                      <a:pt x="44" y="6"/>
                    </a:lnTo>
                    <a:lnTo>
                      <a:pt x="44" y="14"/>
                    </a:lnTo>
                    <a:lnTo>
                      <a:pt x="4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7" name="Freeform 368">
                <a:extLst>
                  <a:ext uri="{FF2B5EF4-FFF2-40B4-BE49-F238E27FC236}">
                    <a16:creationId xmlns:a16="http://schemas.microsoft.com/office/drawing/2014/main" id="{BFDC65D1-6679-D352-DEF6-AB5864F89A76}"/>
                  </a:ext>
                </a:extLst>
              </p:cNvPr>
              <p:cNvSpPr>
                <a:spLocks/>
              </p:cNvSpPr>
              <p:nvPr/>
            </p:nvSpPr>
            <p:spPr bwMode="auto">
              <a:xfrm>
                <a:off x="5410" y="2839"/>
                <a:ext cx="24" cy="18"/>
              </a:xfrm>
              <a:custGeom>
                <a:avLst/>
                <a:gdLst>
                  <a:gd name="T0" fmla="*/ 24 w 24"/>
                  <a:gd name="T1" fmla="*/ 6 h 18"/>
                  <a:gd name="T2" fmla="*/ 24 w 24"/>
                  <a:gd name="T3" fmla="*/ 6 h 18"/>
                  <a:gd name="T4" fmla="*/ 24 w 24"/>
                  <a:gd name="T5" fmla="*/ 10 h 18"/>
                  <a:gd name="T6" fmla="*/ 24 w 24"/>
                  <a:gd name="T7" fmla="*/ 10 h 18"/>
                  <a:gd name="T8" fmla="*/ 22 w 24"/>
                  <a:gd name="T9" fmla="*/ 16 h 18"/>
                  <a:gd name="T10" fmla="*/ 20 w 24"/>
                  <a:gd name="T11" fmla="*/ 16 h 18"/>
                  <a:gd name="T12" fmla="*/ 18 w 24"/>
                  <a:gd name="T13" fmla="*/ 16 h 18"/>
                  <a:gd name="T14" fmla="*/ 18 w 24"/>
                  <a:gd name="T15" fmla="*/ 16 h 18"/>
                  <a:gd name="T16" fmla="*/ 16 w 24"/>
                  <a:gd name="T17" fmla="*/ 14 h 18"/>
                  <a:gd name="T18" fmla="*/ 14 w 24"/>
                  <a:gd name="T19" fmla="*/ 16 h 18"/>
                  <a:gd name="T20" fmla="*/ 12 w 24"/>
                  <a:gd name="T21" fmla="*/ 16 h 18"/>
                  <a:gd name="T22" fmla="*/ 10 w 24"/>
                  <a:gd name="T23" fmla="*/ 16 h 18"/>
                  <a:gd name="T24" fmla="*/ 10 w 24"/>
                  <a:gd name="T25" fmla="*/ 16 h 18"/>
                  <a:gd name="T26" fmla="*/ 8 w 24"/>
                  <a:gd name="T27" fmla="*/ 18 h 18"/>
                  <a:gd name="T28" fmla="*/ 6 w 24"/>
                  <a:gd name="T29" fmla="*/ 18 h 18"/>
                  <a:gd name="T30" fmla="*/ 2 w 24"/>
                  <a:gd name="T31" fmla="*/ 18 h 18"/>
                  <a:gd name="T32" fmla="*/ 0 w 24"/>
                  <a:gd name="T33" fmla="*/ 14 h 18"/>
                  <a:gd name="T34" fmla="*/ 0 w 24"/>
                  <a:gd name="T35" fmla="*/ 14 h 18"/>
                  <a:gd name="T36" fmla="*/ 4 w 24"/>
                  <a:gd name="T37" fmla="*/ 8 h 18"/>
                  <a:gd name="T38" fmla="*/ 8 w 24"/>
                  <a:gd name="T39" fmla="*/ 0 h 18"/>
                  <a:gd name="T40" fmla="*/ 8 w 24"/>
                  <a:gd name="T41" fmla="*/ 0 h 18"/>
                  <a:gd name="T42" fmla="*/ 12 w 24"/>
                  <a:gd name="T43" fmla="*/ 0 h 18"/>
                  <a:gd name="T44" fmla="*/ 16 w 24"/>
                  <a:gd name="T45" fmla="*/ 0 h 18"/>
                  <a:gd name="T46" fmla="*/ 20 w 24"/>
                  <a:gd name="T47" fmla="*/ 0 h 18"/>
                  <a:gd name="T48" fmla="*/ 24 w 24"/>
                  <a:gd name="T49" fmla="*/ 6 h 18"/>
                  <a:gd name="T50" fmla="*/ 24 w 24"/>
                  <a:gd name="T5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8">
                    <a:moveTo>
                      <a:pt x="24" y="6"/>
                    </a:moveTo>
                    <a:lnTo>
                      <a:pt x="24" y="6"/>
                    </a:lnTo>
                    <a:lnTo>
                      <a:pt x="24" y="10"/>
                    </a:lnTo>
                    <a:lnTo>
                      <a:pt x="24" y="10"/>
                    </a:lnTo>
                    <a:lnTo>
                      <a:pt x="22" y="16"/>
                    </a:lnTo>
                    <a:lnTo>
                      <a:pt x="20" y="16"/>
                    </a:lnTo>
                    <a:lnTo>
                      <a:pt x="18" y="16"/>
                    </a:lnTo>
                    <a:lnTo>
                      <a:pt x="18" y="16"/>
                    </a:lnTo>
                    <a:lnTo>
                      <a:pt x="16" y="14"/>
                    </a:lnTo>
                    <a:lnTo>
                      <a:pt x="14" y="16"/>
                    </a:lnTo>
                    <a:lnTo>
                      <a:pt x="12" y="16"/>
                    </a:lnTo>
                    <a:lnTo>
                      <a:pt x="10" y="16"/>
                    </a:lnTo>
                    <a:lnTo>
                      <a:pt x="10" y="16"/>
                    </a:lnTo>
                    <a:lnTo>
                      <a:pt x="8" y="18"/>
                    </a:lnTo>
                    <a:lnTo>
                      <a:pt x="6" y="18"/>
                    </a:lnTo>
                    <a:lnTo>
                      <a:pt x="2" y="18"/>
                    </a:lnTo>
                    <a:lnTo>
                      <a:pt x="0" y="14"/>
                    </a:lnTo>
                    <a:lnTo>
                      <a:pt x="0" y="14"/>
                    </a:lnTo>
                    <a:lnTo>
                      <a:pt x="4" y="8"/>
                    </a:lnTo>
                    <a:lnTo>
                      <a:pt x="8" y="0"/>
                    </a:lnTo>
                    <a:lnTo>
                      <a:pt x="8" y="0"/>
                    </a:lnTo>
                    <a:lnTo>
                      <a:pt x="12" y="0"/>
                    </a:lnTo>
                    <a:lnTo>
                      <a:pt x="16" y="0"/>
                    </a:lnTo>
                    <a:lnTo>
                      <a:pt x="20" y="0"/>
                    </a:lnTo>
                    <a:lnTo>
                      <a:pt x="24" y="6"/>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8" name="Freeform 369">
                <a:extLst>
                  <a:ext uri="{FF2B5EF4-FFF2-40B4-BE49-F238E27FC236}">
                    <a16:creationId xmlns:a16="http://schemas.microsoft.com/office/drawing/2014/main" id="{3E14A758-0CBD-6CA9-5BD0-B6B8E8126509}"/>
                  </a:ext>
                </a:extLst>
              </p:cNvPr>
              <p:cNvSpPr>
                <a:spLocks/>
              </p:cNvSpPr>
              <p:nvPr/>
            </p:nvSpPr>
            <p:spPr bwMode="auto">
              <a:xfrm>
                <a:off x="1894" y="2805"/>
                <a:ext cx="30" cy="32"/>
              </a:xfrm>
              <a:custGeom>
                <a:avLst/>
                <a:gdLst>
                  <a:gd name="T0" fmla="*/ 2 w 30"/>
                  <a:gd name="T1" fmla="*/ 28 h 32"/>
                  <a:gd name="T2" fmla="*/ 2 w 30"/>
                  <a:gd name="T3" fmla="*/ 28 h 32"/>
                  <a:gd name="T4" fmla="*/ 0 w 30"/>
                  <a:gd name="T5" fmla="*/ 20 h 32"/>
                  <a:gd name="T6" fmla="*/ 0 w 30"/>
                  <a:gd name="T7" fmla="*/ 16 h 32"/>
                  <a:gd name="T8" fmla="*/ 0 w 30"/>
                  <a:gd name="T9" fmla="*/ 10 h 32"/>
                  <a:gd name="T10" fmla="*/ 0 w 30"/>
                  <a:gd name="T11" fmla="*/ 10 h 32"/>
                  <a:gd name="T12" fmla="*/ 4 w 30"/>
                  <a:gd name="T13" fmla="*/ 8 h 32"/>
                  <a:gd name="T14" fmla="*/ 8 w 30"/>
                  <a:gd name="T15" fmla="*/ 6 h 32"/>
                  <a:gd name="T16" fmla="*/ 8 w 30"/>
                  <a:gd name="T17" fmla="*/ 6 h 32"/>
                  <a:gd name="T18" fmla="*/ 10 w 30"/>
                  <a:gd name="T19" fmla="*/ 8 h 32"/>
                  <a:gd name="T20" fmla="*/ 12 w 30"/>
                  <a:gd name="T21" fmla="*/ 8 h 32"/>
                  <a:gd name="T22" fmla="*/ 14 w 30"/>
                  <a:gd name="T23" fmla="*/ 4 h 32"/>
                  <a:gd name="T24" fmla="*/ 16 w 30"/>
                  <a:gd name="T25" fmla="*/ 0 h 32"/>
                  <a:gd name="T26" fmla="*/ 18 w 30"/>
                  <a:gd name="T27" fmla="*/ 0 h 32"/>
                  <a:gd name="T28" fmla="*/ 18 w 30"/>
                  <a:gd name="T29" fmla="*/ 0 h 32"/>
                  <a:gd name="T30" fmla="*/ 18 w 30"/>
                  <a:gd name="T31" fmla="*/ 0 h 32"/>
                  <a:gd name="T32" fmla="*/ 26 w 30"/>
                  <a:gd name="T33" fmla="*/ 12 h 32"/>
                  <a:gd name="T34" fmla="*/ 30 w 30"/>
                  <a:gd name="T35" fmla="*/ 26 h 32"/>
                  <a:gd name="T36" fmla="*/ 30 w 30"/>
                  <a:gd name="T37" fmla="*/ 26 h 32"/>
                  <a:gd name="T38" fmla="*/ 30 w 30"/>
                  <a:gd name="T39" fmla="*/ 32 h 32"/>
                  <a:gd name="T40" fmla="*/ 30 w 30"/>
                  <a:gd name="T41" fmla="*/ 32 h 32"/>
                  <a:gd name="T42" fmla="*/ 28 w 30"/>
                  <a:gd name="T43" fmla="*/ 32 h 32"/>
                  <a:gd name="T44" fmla="*/ 28 w 30"/>
                  <a:gd name="T45" fmla="*/ 32 h 32"/>
                  <a:gd name="T46" fmla="*/ 20 w 30"/>
                  <a:gd name="T47" fmla="*/ 30 h 32"/>
                  <a:gd name="T48" fmla="*/ 16 w 30"/>
                  <a:gd name="T49" fmla="*/ 26 h 32"/>
                  <a:gd name="T50" fmla="*/ 14 w 30"/>
                  <a:gd name="T51" fmla="*/ 20 h 32"/>
                  <a:gd name="T52" fmla="*/ 14 w 30"/>
                  <a:gd name="T53" fmla="*/ 20 h 32"/>
                  <a:gd name="T54" fmla="*/ 10 w 30"/>
                  <a:gd name="T55" fmla="*/ 18 h 32"/>
                  <a:gd name="T56" fmla="*/ 10 w 30"/>
                  <a:gd name="T57" fmla="*/ 18 h 32"/>
                  <a:gd name="T58" fmla="*/ 8 w 30"/>
                  <a:gd name="T59" fmla="*/ 22 h 32"/>
                  <a:gd name="T60" fmla="*/ 8 w 30"/>
                  <a:gd name="T61" fmla="*/ 22 h 32"/>
                  <a:gd name="T62" fmla="*/ 6 w 30"/>
                  <a:gd name="T63" fmla="*/ 28 h 32"/>
                  <a:gd name="T64" fmla="*/ 4 w 30"/>
                  <a:gd name="T65" fmla="*/ 28 h 32"/>
                  <a:gd name="T66" fmla="*/ 4 w 30"/>
                  <a:gd name="T67" fmla="*/ 28 h 32"/>
                  <a:gd name="T68" fmla="*/ 2 w 30"/>
                  <a:gd name="T69" fmla="*/ 28 h 32"/>
                  <a:gd name="T70" fmla="*/ 2 w 30"/>
                  <a:gd name="T7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2">
                    <a:moveTo>
                      <a:pt x="2" y="28"/>
                    </a:moveTo>
                    <a:lnTo>
                      <a:pt x="2" y="28"/>
                    </a:lnTo>
                    <a:lnTo>
                      <a:pt x="0" y="20"/>
                    </a:lnTo>
                    <a:lnTo>
                      <a:pt x="0" y="16"/>
                    </a:lnTo>
                    <a:lnTo>
                      <a:pt x="0" y="10"/>
                    </a:lnTo>
                    <a:lnTo>
                      <a:pt x="0" y="10"/>
                    </a:lnTo>
                    <a:lnTo>
                      <a:pt x="4" y="8"/>
                    </a:lnTo>
                    <a:lnTo>
                      <a:pt x="8" y="6"/>
                    </a:lnTo>
                    <a:lnTo>
                      <a:pt x="8" y="6"/>
                    </a:lnTo>
                    <a:lnTo>
                      <a:pt x="10" y="8"/>
                    </a:lnTo>
                    <a:lnTo>
                      <a:pt x="12" y="8"/>
                    </a:lnTo>
                    <a:lnTo>
                      <a:pt x="14" y="4"/>
                    </a:lnTo>
                    <a:lnTo>
                      <a:pt x="16" y="0"/>
                    </a:lnTo>
                    <a:lnTo>
                      <a:pt x="18" y="0"/>
                    </a:lnTo>
                    <a:lnTo>
                      <a:pt x="18" y="0"/>
                    </a:lnTo>
                    <a:lnTo>
                      <a:pt x="18" y="0"/>
                    </a:lnTo>
                    <a:lnTo>
                      <a:pt x="26" y="12"/>
                    </a:lnTo>
                    <a:lnTo>
                      <a:pt x="30" y="26"/>
                    </a:lnTo>
                    <a:lnTo>
                      <a:pt x="30" y="26"/>
                    </a:lnTo>
                    <a:lnTo>
                      <a:pt x="30" y="32"/>
                    </a:lnTo>
                    <a:lnTo>
                      <a:pt x="30" y="32"/>
                    </a:lnTo>
                    <a:lnTo>
                      <a:pt x="28" y="32"/>
                    </a:lnTo>
                    <a:lnTo>
                      <a:pt x="28" y="32"/>
                    </a:lnTo>
                    <a:lnTo>
                      <a:pt x="20" y="30"/>
                    </a:lnTo>
                    <a:lnTo>
                      <a:pt x="16" y="26"/>
                    </a:lnTo>
                    <a:lnTo>
                      <a:pt x="14" y="20"/>
                    </a:lnTo>
                    <a:lnTo>
                      <a:pt x="14" y="20"/>
                    </a:lnTo>
                    <a:lnTo>
                      <a:pt x="10" y="18"/>
                    </a:lnTo>
                    <a:lnTo>
                      <a:pt x="10" y="18"/>
                    </a:lnTo>
                    <a:lnTo>
                      <a:pt x="8" y="22"/>
                    </a:lnTo>
                    <a:lnTo>
                      <a:pt x="8" y="22"/>
                    </a:lnTo>
                    <a:lnTo>
                      <a:pt x="6" y="28"/>
                    </a:lnTo>
                    <a:lnTo>
                      <a:pt x="4" y="28"/>
                    </a:lnTo>
                    <a:lnTo>
                      <a:pt x="4" y="28"/>
                    </a:lnTo>
                    <a:lnTo>
                      <a:pt x="2" y="28"/>
                    </a:lnTo>
                    <a:lnTo>
                      <a:pt x="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9" name="Freeform 370">
                <a:extLst>
                  <a:ext uri="{FF2B5EF4-FFF2-40B4-BE49-F238E27FC236}">
                    <a16:creationId xmlns:a16="http://schemas.microsoft.com/office/drawing/2014/main" id="{8EFCCFE0-30D0-2D8F-5EA6-0C0F49B06B9C}"/>
                  </a:ext>
                </a:extLst>
              </p:cNvPr>
              <p:cNvSpPr>
                <a:spLocks/>
              </p:cNvSpPr>
              <p:nvPr/>
            </p:nvSpPr>
            <p:spPr bwMode="auto">
              <a:xfrm>
                <a:off x="4068" y="2821"/>
                <a:ext cx="62" cy="40"/>
              </a:xfrm>
              <a:custGeom>
                <a:avLst/>
                <a:gdLst>
                  <a:gd name="T0" fmla="*/ 60 w 62"/>
                  <a:gd name="T1" fmla="*/ 24 h 40"/>
                  <a:gd name="T2" fmla="*/ 58 w 62"/>
                  <a:gd name="T3" fmla="*/ 30 h 40"/>
                  <a:gd name="T4" fmla="*/ 58 w 62"/>
                  <a:gd name="T5" fmla="*/ 38 h 40"/>
                  <a:gd name="T6" fmla="*/ 46 w 62"/>
                  <a:gd name="T7" fmla="*/ 38 h 40"/>
                  <a:gd name="T8" fmla="*/ 32 w 62"/>
                  <a:gd name="T9" fmla="*/ 40 h 40"/>
                  <a:gd name="T10" fmla="*/ 30 w 62"/>
                  <a:gd name="T11" fmla="*/ 38 h 40"/>
                  <a:gd name="T12" fmla="*/ 28 w 62"/>
                  <a:gd name="T13" fmla="*/ 34 h 40"/>
                  <a:gd name="T14" fmla="*/ 26 w 62"/>
                  <a:gd name="T15" fmla="*/ 30 h 40"/>
                  <a:gd name="T16" fmla="*/ 26 w 62"/>
                  <a:gd name="T17" fmla="*/ 32 h 40"/>
                  <a:gd name="T18" fmla="*/ 20 w 62"/>
                  <a:gd name="T19" fmla="*/ 36 h 40"/>
                  <a:gd name="T20" fmla="*/ 10 w 62"/>
                  <a:gd name="T21" fmla="*/ 32 h 40"/>
                  <a:gd name="T22" fmla="*/ 4 w 62"/>
                  <a:gd name="T23" fmla="*/ 32 h 40"/>
                  <a:gd name="T24" fmla="*/ 2 w 62"/>
                  <a:gd name="T25" fmla="*/ 30 h 40"/>
                  <a:gd name="T26" fmla="*/ 0 w 62"/>
                  <a:gd name="T27" fmla="*/ 24 h 40"/>
                  <a:gd name="T28" fmla="*/ 2 w 62"/>
                  <a:gd name="T29" fmla="*/ 18 h 40"/>
                  <a:gd name="T30" fmla="*/ 10 w 62"/>
                  <a:gd name="T31" fmla="*/ 12 h 40"/>
                  <a:gd name="T32" fmla="*/ 18 w 62"/>
                  <a:gd name="T33" fmla="*/ 14 h 40"/>
                  <a:gd name="T34" fmla="*/ 20 w 62"/>
                  <a:gd name="T35" fmla="*/ 14 h 40"/>
                  <a:gd name="T36" fmla="*/ 24 w 62"/>
                  <a:gd name="T37" fmla="*/ 16 h 40"/>
                  <a:gd name="T38" fmla="*/ 24 w 62"/>
                  <a:gd name="T39" fmla="*/ 10 h 40"/>
                  <a:gd name="T40" fmla="*/ 24 w 62"/>
                  <a:gd name="T41" fmla="*/ 4 h 40"/>
                  <a:gd name="T42" fmla="*/ 28 w 62"/>
                  <a:gd name="T43" fmla="*/ 0 h 40"/>
                  <a:gd name="T44" fmla="*/ 30 w 62"/>
                  <a:gd name="T45" fmla="*/ 0 h 40"/>
                  <a:gd name="T46" fmla="*/ 34 w 62"/>
                  <a:gd name="T47" fmla="*/ 6 h 40"/>
                  <a:gd name="T48" fmla="*/ 36 w 62"/>
                  <a:gd name="T49" fmla="*/ 12 h 40"/>
                  <a:gd name="T50" fmla="*/ 40 w 62"/>
                  <a:gd name="T51" fmla="*/ 14 h 40"/>
                  <a:gd name="T52" fmla="*/ 44 w 62"/>
                  <a:gd name="T53" fmla="*/ 14 h 40"/>
                  <a:gd name="T54" fmla="*/ 46 w 62"/>
                  <a:gd name="T55" fmla="*/ 14 h 40"/>
                  <a:gd name="T56" fmla="*/ 52 w 62"/>
                  <a:gd name="T57" fmla="*/ 18 h 40"/>
                  <a:gd name="T58" fmla="*/ 58 w 62"/>
                  <a:gd name="T59" fmla="*/ 14 h 40"/>
                  <a:gd name="T60" fmla="*/ 62 w 62"/>
                  <a:gd name="T61" fmla="*/ 16 h 40"/>
                  <a:gd name="T62" fmla="*/ 62 w 62"/>
                  <a:gd name="T63" fmla="*/ 24 h 40"/>
                  <a:gd name="T64" fmla="*/ 60 w 62"/>
                  <a:gd name="T65" fmla="*/ 24 h 40"/>
                  <a:gd name="T66" fmla="*/ 60 w 62"/>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40">
                    <a:moveTo>
                      <a:pt x="60" y="24"/>
                    </a:moveTo>
                    <a:lnTo>
                      <a:pt x="60" y="24"/>
                    </a:lnTo>
                    <a:lnTo>
                      <a:pt x="58" y="26"/>
                    </a:lnTo>
                    <a:lnTo>
                      <a:pt x="58" y="30"/>
                    </a:lnTo>
                    <a:lnTo>
                      <a:pt x="58" y="34"/>
                    </a:lnTo>
                    <a:lnTo>
                      <a:pt x="58" y="38"/>
                    </a:lnTo>
                    <a:lnTo>
                      <a:pt x="58" y="38"/>
                    </a:lnTo>
                    <a:lnTo>
                      <a:pt x="46" y="38"/>
                    </a:lnTo>
                    <a:lnTo>
                      <a:pt x="38" y="38"/>
                    </a:lnTo>
                    <a:lnTo>
                      <a:pt x="32" y="40"/>
                    </a:lnTo>
                    <a:lnTo>
                      <a:pt x="32" y="40"/>
                    </a:lnTo>
                    <a:lnTo>
                      <a:pt x="30" y="38"/>
                    </a:lnTo>
                    <a:lnTo>
                      <a:pt x="28" y="34"/>
                    </a:lnTo>
                    <a:lnTo>
                      <a:pt x="28" y="34"/>
                    </a:lnTo>
                    <a:lnTo>
                      <a:pt x="26" y="32"/>
                    </a:lnTo>
                    <a:lnTo>
                      <a:pt x="26" y="30"/>
                    </a:lnTo>
                    <a:lnTo>
                      <a:pt x="26" y="32"/>
                    </a:lnTo>
                    <a:lnTo>
                      <a:pt x="26" y="32"/>
                    </a:lnTo>
                    <a:lnTo>
                      <a:pt x="22" y="34"/>
                    </a:lnTo>
                    <a:lnTo>
                      <a:pt x="20" y="36"/>
                    </a:lnTo>
                    <a:lnTo>
                      <a:pt x="14" y="34"/>
                    </a:lnTo>
                    <a:lnTo>
                      <a:pt x="10" y="32"/>
                    </a:lnTo>
                    <a:lnTo>
                      <a:pt x="4" y="32"/>
                    </a:lnTo>
                    <a:lnTo>
                      <a:pt x="4" y="32"/>
                    </a:lnTo>
                    <a:lnTo>
                      <a:pt x="4" y="32"/>
                    </a:lnTo>
                    <a:lnTo>
                      <a:pt x="2" y="30"/>
                    </a:lnTo>
                    <a:lnTo>
                      <a:pt x="0" y="24"/>
                    </a:lnTo>
                    <a:lnTo>
                      <a:pt x="0" y="24"/>
                    </a:lnTo>
                    <a:lnTo>
                      <a:pt x="2" y="18"/>
                    </a:lnTo>
                    <a:lnTo>
                      <a:pt x="2" y="18"/>
                    </a:lnTo>
                    <a:lnTo>
                      <a:pt x="6" y="14"/>
                    </a:lnTo>
                    <a:lnTo>
                      <a:pt x="10" y="12"/>
                    </a:lnTo>
                    <a:lnTo>
                      <a:pt x="14" y="12"/>
                    </a:lnTo>
                    <a:lnTo>
                      <a:pt x="18" y="14"/>
                    </a:lnTo>
                    <a:lnTo>
                      <a:pt x="18" y="14"/>
                    </a:lnTo>
                    <a:lnTo>
                      <a:pt x="20" y="14"/>
                    </a:lnTo>
                    <a:lnTo>
                      <a:pt x="20" y="14"/>
                    </a:lnTo>
                    <a:lnTo>
                      <a:pt x="24" y="16"/>
                    </a:lnTo>
                    <a:lnTo>
                      <a:pt x="24" y="16"/>
                    </a:lnTo>
                    <a:lnTo>
                      <a:pt x="24" y="10"/>
                    </a:lnTo>
                    <a:lnTo>
                      <a:pt x="24" y="4"/>
                    </a:lnTo>
                    <a:lnTo>
                      <a:pt x="24" y="4"/>
                    </a:lnTo>
                    <a:lnTo>
                      <a:pt x="26" y="0"/>
                    </a:lnTo>
                    <a:lnTo>
                      <a:pt x="28" y="0"/>
                    </a:lnTo>
                    <a:lnTo>
                      <a:pt x="28" y="0"/>
                    </a:lnTo>
                    <a:lnTo>
                      <a:pt x="30" y="0"/>
                    </a:lnTo>
                    <a:lnTo>
                      <a:pt x="32" y="0"/>
                    </a:lnTo>
                    <a:lnTo>
                      <a:pt x="34" y="6"/>
                    </a:lnTo>
                    <a:lnTo>
                      <a:pt x="34" y="6"/>
                    </a:lnTo>
                    <a:lnTo>
                      <a:pt x="36" y="12"/>
                    </a:lnTo>
                    <a:lnTo>
                      <a:pt x="38" y="14"/>
                    </a:lnTo>
                    <a:lnTo>
                      <a:pt x="40" y="14"/>
                    </a:lnTo>
                    <a:lnTo>
                      <a:pt x="44" y="14"/>
                    </a:lnTo>
                    <a:lnTo>
                      <a:pt x="44" y="14"/>
                    </a:lnTo>
                    <a:lnTo>
                      <a:pt x="46" y="14"/>
                    </a:lnTo>
                    <a:lnTo>
                      <a:pt x="46" y="14"/>
                    </a:lnTo>
                    <a:lnTo>
                      <a:pt x="48" y="16"/>
                    </a:lnTo>
                    <a:lnTo>
                      <a:pt x="52" y="18"/>
                    </a:lnTo>
                    <a:lnTo>
                      <a:pt x="58" y="14"/>
                    </a:lnTo>
                    <a:lnTo>
                      <a:pt x="58" y="14"/>
                    </a:lnTo>
                    <a:lnTo>
                      <a:pt x="60" y="14"/>
                    </a:lnTo>
                    <a:lnTo>
                      <a:pt x="62" y="16"/>
                    </a:lnTo>
                    <a:lnTo>
                      <a:pt x="62" y="18"/>
                    </a:lnTo>
                    <a:lnTo>
                      <a:pt x="62" y="24"/>
                    </a:lnTo>
                    <a:lnTo>
                      <a:pt x="62" y="24"/>
                    </a:lnTo>
                    <a:lnTo>
                      <a:pt x="60" y="24"/>
                    </a:lnTo>
                    <a:lnTo>
                      <a:pt x="60" y="24"/>
                    </a:lnTo>
                    <a:lnTo>
                      <a:pt x="6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0" name="Freeform 371">
                <a:extLst>
                  <a:ext uri="{FF2B5EF4-FFF2-40B4-BE49-F238E27FC236}">
                    <a16:creationId xmlns:a16="http://schemas.microsoft.com/office/drawing/2014/main" id="{988931CB-E882-A226-F8BB-92AABC405DF4}"/>
                  </a:ext>
                </a:extLst>
              </p:cNvPr>
              <p:cNvSpPr>
                <a:spLocks/>
              </p:cNvSpPr>
              <p:nvPr/>
            </p:nvSpPr>
            <p:spPr bwMode="auto">
              <a:xfrm>
                <a:off x="4128" y="2841"/>
                <a:ext cx="28" cy="20"/>
              </a:xfrm>
              <a:custGeom>
                <a:avLst/>
                <a:gdLst>
                  <a:gd name="T0" fmla="*/ 0 w 28"/>
                  <a:gd name="T1" fmla="*/ 4 h 20"/>
                  <a:gd name="T2" fmla="*/ 0 w 28"/>
                  <a:gd name="T3" fmla="*/ 4 h 20"/>
                  <a:gd name="T4" fmla="*/ 0 w 28"/>
                  <a:gd name="T5" fmla="*/ 4 h 20"/>
                  <a:gd name="T6" fmla="*/ 0 w 28"/>
                  <a:gd name="T7" fmla="*/ 4 h 20"/>
                  <a:gd name="T8" fmla="*/ 2 w 28"/>
                  <a:gd name="T9" fmla="*/ 2 h 20"/>
                  <a:gd name="T10" fmla="*/ 2 w 28"/>
                  <a:gd name="T11" fmla="*/ 2 h 20"/>
                  <a:gd name="T12" fmla="*/ 6 w 28"/>
                  <a:gd name="T13" fmla="*/ 4 h 20"/>
                  <a:gd name="T14" fmla="*/ 8 w 28"/>
                  <a:gd name="T15" fmla="*/ 0 h 20"/>
                  <a:gd name="T16" fmla="*/ 8 w 28"/>
                  <a:gd name="T17" fmla="*/ 0 h 20"/>
                  <a:gd name="T18" fmla="*/ 10 w 28"/>
                  <a:gd name="T19" fmla="*/ 0 h 20"/>
                  <a:gd name="T20" fmla="*/ 12 w 28"/>
                  <a:gd name="T21" fmla="*/ 0 h 20"/>
                  <a:gd name="T22" fmla="*/ 12 w 28"/>
                  <a:gd name="T23" fmla="*/ 0 h 20"/>
                  <a:gd name="T24" fmla="*/ 16 w 28"/>
                  <a:gd name="T25" fmla="*/ 4 h 20"/>
                  <a:gd name="T26" fmla="*/ 18 w 28"/>
                  <a:gd name="T27" fmla="*/ 4 h 20"/>
                  <a:gd name="T28" fmla="*/ 20 w 28"/>
                  <a:gd name="T29" fmla="*/ 2 h 20"/>
                  <a:gd name="T30" fmla="*/ 20 w 28"/>
                  <a:gd name="T31" fmla="*/ 2 h 20"/>
                  <a:gd name="T32" fmla="*/ 22 w 28"/>
                  <a:gd name="T33" fmla="*/ 2 h 20"/>
                  <a:gd name="T34" fmla="*/ 24 w 28"/>
                  <a:gd name="T35" fmla="*/ 4 h 20"/>
                  <a:gd name="T36" fmla="*/ 28 w 28"/>
                  <a:gd name="T37" fmla="*/ 18 h 20"/>
                  <a:gd name="T38" fmla="*/ 28 w 28"/>
                  <a:gd name="T39" fmla="*/ 18 h 20"/>
                  <a:gd name="T40" fmla="*/ 26 w 28"/>
                  <a:gd name="T41" fmla="*/ 20 h 20"/>
                  <a:gd name="T42" fmla="*/ 26 w 28"/>
                  <a:gd name="T43" fmla="*/ 20 h 20"/>
                  <a:gd name="T44" fmla="*/ 22 w 28"/>
                  <a:gd name="T45" fmla="*/ 18 h 20"/>
                  <a:gd name="T46" fmla="*/ 16 w 28"/>
                  <a:gd name="T47" fmla="*/ 14 h 20"/>
                  <a:gd name="T48" fmla="*/ 16 w 28"/>
                  <a:gd name="T49" fmla="*/ 14 h 20"/>
                  <a:gd name="T50" fmla="*/ 12 w 28"/>
                  <a:gd name="T51" fmla="*/ 10 h 20"/>
                  <a:gd name="T52" fmla="*/ 10 w 28"/>
                  <a:gd name="T53" fmla="*/ 12 h 20"/>
                  <a:gd name="T54" fmla="*/ 8 w 28"/>
                  <a:gd name="T55" fmla="*/ 14 h 20"/>
                  <a:gd name="T56" fmla="*/ 8 w 28"/>
                  <a:gd name="T57" fmla="*/ 14 h 20"/>
                  <a:gd name="T58" fmla="*/ 6 w 28"/>
                  <a:gd name="T59" fmla="*/ 16 h 20"/>
                  <a:gd name="T60" fmla="*/ 4 w 28"/>
                  <a:gd name="T61" fmla="*/ 14 h 20"/>
                  <a:gd name="T62" fmla="*/ 0 w 28"/>
                  <a:gd name="T63" fmla="*/ 4 h 20"/>
                  <a:gd name="T64" fmla="*/ 0 w 28"/>
                  <a:gd name="T6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0">
                    <a:moveTo>
                      <a:pt x="0" y="4"/>
                    </a:moveTo>
                    <a:lnTo>
                      <a:pt x="0" y="4"/>
                    </a:lnTo>
                    <a:lnTo>
                      <a:pt x="0" y="4"/>
                    </a:lnTo>
                    <a:lnTo>
                      <a:pt x="0" y="4"/>
                    </a:lnTo>
                    <a:lnTo>
                      <a:pt x="2" y="2"/>
                    </a:lnTo>
                    <a:lnTo>
                      <a:pt x="2" y="2"/>
                    </a:lnTo>
                    <a:lnTo>
                      <a:pt x="6" y="4"/>
                    </a:lnTo>
                    <a:lnTo>
                      <a:pt x="8" y="0"/>
                    </a:lnTo>
                    <a:lnTo>
                      <a:pt x="8" y="0"/>
                    </a:lnTo>
                    <a:lnTo>
                      <a:pt x="10" y="0"/>
                    </a:lnTo>
                    <a:lnTo>
                      <a:pt x="12" y="0"/>
                    </a:lnTo>
                    <a:lnTo>
                      <a:pt x="12" y="0"/>
                    </a:lnTo>
                    <a:lnTo>
                      <a:pt x="16" y="4"/>
                    </a:lnTo>
                    <a:lnTo>
                      <a:pt x="18" y="4"/>
                    </a:lnTo>
                    <a:lnTo>
                      <a:pt x="20" y="2"/>
                    </a:lnTo>
                    <a:lnTo>
                      <a:pt x="20" y="2"/>
                    </a:lnTo>
                    <a:lnTo>
                      <a:pt x="22" y="2"/>
                    </a:lnTo>
                    <a:lnTo>
                      <a:pt x="24" y="4"/>
                    </a:lnTo>
                    <a:lnTo>
                      <a:pt x="28" y="18"/>
                    </a:lnTo>
                    <a:lnTo>
                      <a:pt x="28" y="18"/>
                    </a:lnTo>
                    <a:lnTo>
                      <a:pt x="26" y="20"/>
                    </a:lnTo>
                    <a:lnTo>
                      <a:pt x="26" y="20"/>
                    </a:lnTo>
                    <a:lnTo>
                      <a:pt x="22" y="18"/>
                    </a:lnTo>
                    <a:lnTo>
                      <a:pt x="16" y="14"/>
                    </a:lnTo>
                    <a:lnTo>
                      <a:pt x="16" y="14"/>
                    </a:lnTo>
                    <a:lnTo>
                      <a:pt x="12" y="10"/>
                    </a:lnTo>
                    <a:lnTo>
                      <a:pt x="10" y="12"/>
                    </a:lnTo>
                    <a:lnTo>
                      <a:pt x="8" y="14"/>
                    </a:lnTo>
                    <a:lnTo>
                      <a:pt x="8" y="14"/>
                    </a:lnTo>
                    <a:lnTo>
                      <a:pt x="6" y="16"/>
                    </a:lnTo>
                    <a:lnTo>
                      <a:pt x="4" y="1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1" name="Freeform 372">
                <a:extLst>
                  <a:ext uri="{FF2B5EF4-FFF2-40B4-BE49-F238E27FC236}">
                    <a16:creationId xmlns:a16="http://schemas.microsoft.com/office/drawing/2014/main" id="{33125D76-FF51-0698-3697-0BC5BA29D0C8}"/>
                  </a:ext>
                </a:extLst>
              </p:cNvPr>
              <p:cNvSpPr>
                <a:spLocks/>
              </p:cNvSpPr>
              <p:nvPr/>
            </p:nvSpPr>
            <p:spPr bwMode="auto">
              <a:xfrm>
                <a:off x="4154" y="2839"/>
                <a:ext cx="12" cy="26"/>
              </a:xfrm>
              <a:custGeom>
                <a:avLst/>
                <a:gdLst>
                  <a:gd name="T0" fmla="*/ 12 w 12"/>
                  <a:gd name="T1" fmla="*/ 18 h 26"/>
                  <a:gd name="T2" fmla="*/ 12 w 12"/>
                  <a:gd name="T3" fmla="*/ 18 h 26"/>
                  <a:gd name="T4" fmla="*/ 2 w 12"/>
                  <a:gd name="T5" fmla="*/ 26 h 26"/>
                  <a:gd name="T6" fmla="*/ 2 w 12"/>
                  <a:gd name="T7" fmla="*/ 26 h 26"/>
                  <a:gd name="T8" fmla="*/ 0 w 12"/>
                  <a:gd name="T9" fmla="*/ 22 h 26"/>
                  <a:gd name="T10" fmla="*/ 0 w 12"/>
                  <a:gd name="T11" fmla="*/ 22 h 26"/>
                  <a:gd name="T12" fmla="*/ 2 w 12"/>
                  <a:gd name="T13" fmla="*/ 20 h 26"/>
                  <a:gd name="T14" fmla="*/ 2 w 12"/>
                  <a:gd name="T15" fmla="*/ 20 h 26"/>
                  <a:gd name="T16" fmla="*/ 0 w 12"/>
                  <a:gd name="T17" fmla="*/ 10 h 26"/>
                  <a:gd name="T18" fmla="*/ 0 w 12"/>
                  <a:gd name="T19" fmla="*/ 6 h 26"/>
                  <a:gd name="T20" fmla="*/ 2 w 12"/>
                  <a:gd name="T21" fmla="*/ 2 h 26"/>
                  <a:gd name="T22" fmla="*/ 2 w 12"/>
                  <a:gd name="T23" fmla="*/ 2 h 26"/>
                  <a:gd name="T24" fmla="*/ 4 w 12"/>
                  <a:gd name="T25" fmla="*/ 0 h 26"/>
                  <a:gd name="T26" fmla="*/ 6 w 12"/>
                  <a:gd name="T27" fmla="*/ 2 h 26"/>
                  <a:gd name="T28" fmla="*/ 8 w 12"/>
                  <a:gd name="T29" fmla="*/ 8 h 26"/>
                  <a:gd name="T30" fmla="*/ 8 w 12"/>
                  <a:gd name="T31" fmla="*/ 8 h 26"/>
                  <a:gd name="T32" fmla="*/ 10 w 12"/>
                  <a:gd name="T33" fmla="*/ 10 h 26"/>
                  <a:gd name="T34" fmla="*/ 10 w 12"/>
                  <a:gd name="T35" fmla="*/ 10 h 26"/>
                  <a:gd name="T36" fmla="*/ 12 w 12"/>
                  <a:gd name="T37" fmla="*/ 12 h 26"/>
                  <a:gd name="T38" fmla="*/ 12 w 12"/>
                  <a:gd name="T39" fmla="*/ 18 h 26"/>
                  <a:gd name="T40" fmla="*/ 12 w 12"/>
                  <a:gd name="T41"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6">
                    <a:moveTo>
                      <a:pt x="12" y="18"/>
                    </a:moveTo>
                    <a:lnTo>
                      <a:pt x="12" y="18"/>
                    </a:lnTo>
                    <a:lnTo>
                      <a:pt x="2" y="26"/>
                    </a:lnTo>
                    <a:lnTo>
                      <a:pt x="2" y="26"/>
                    </a:lnTo>
                    <a:lnTo>
                      <a:pt x="0" y="22"/>
                    </a:lnTo>
                    <a:lnTo>
                      <a:pt x="0" y="22"/>
                    </a:lnTo>
                    <a:lnTo>
                      <a:pt x="2" y="20"/>
                    </a:lnTo>
                    <a:lnTo>
                      <a:pt x="2" y="20"/>
                    </a:lnTo>
                    <a:lnTo>
                      <a:pt x="0" y="10"/>
                    </a:lnTo>
                    <a:lnTo>
                      <a:pt x="0" y="6"/>
                    </a:lnTo>
                    <a:lnTo>
                      <a:pt x="2" y="2"/>
                    </a:lnTo>
                    <a:lnTo>
                      <a:pt x="2" y="2"/>
                    </a:lnTo>
                    <a:lnTo>
                      <a:pt x="4" y="0"/>
                    </a:lnTo>
                    <a:lnTo>
                      <a:pt x="6" y="2"/>
                    </a:lnTo>
                    <a:lnTo>
                      <a:pt x="8" y="8"/>
                    </a:lnTo>
                    <a:lnTo>
                      <a:pt x="8" y="8"/>
                    </a:lnTo>
                    <a:lnTo>
                      <a:pt x="10" y="10"/>
                    </a:lnTo>
                    <a:lnTo>
                      <a:pt x="10" y="10"/>
                    </a:lnTo>
                    <a:lnTo>
                      <a:pt x="12" y="12"/>
                    </a:lnTo>
                    <a:lnTo>
                      <a:pt x="12" y="18"/>
                    </a:lnTo>
                    <a:lnTo>
                      <a:pt x="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2" name="Freeform 373">
                <a:extLst>
                  <a:ext uri="{FF2B5EF4-FFF2-40B4-BE49-F238E27FC236}">
                    <a16:creationId xmlns:a16="http://schemas.microsoft.com/office/drawing/2014/main" id="{38562379-70AA-9DFF-E1F5-C9CC7DBDC436}"/>
                  </a:ext>
                </a:extLst>
              </p:cNvPr>
              <p:cNvSpPr>
                <a:spLocks/>
              </p:cNvSpPr>
              <p:nvPr/>
            </p:nvSpPr>
            <p:spPr bwMode="auto">
              <a:xfrm>
                <a:off x="4218" y="2835"/>
                <a:ext cx="30" cy="32"/>
              </a:xfrm>
              <a:custGeom>
                <a:avLst/>
                <a:gdLst>
                  <a:gd name="T0" fmla="*/ 0 w 30"/>
                  <a:gd name="T1" fmla="*/ 10 h 32"/>
                  <a:gd name="T2" fmla="*/ 0 w 30"/>
                  <a:gd name="T3" fmla="*/ 10 h 32"/>
                  <a:gd name="T4" fmla="*/ 2 w 30"/>
                  <a:gd name="T5" fmla="*/ 10 h 32"/>
                  <a:gd name="T6" fmla="*/ 4 w 30"/>
                  <a:gd name="T7" fmla="*/ 10 h 32"/>
                  <a:gd name="T8" fmla="*/ 6 w 30"/>
                  <a:gd name="T9" fmla="*/ 8 h 32"/>
                  <a:gd name="T10" fmla="*/ 6 w 30"/>
                  <a:gd name="T11" fmla="*/ 4 h 32"/>
                  <a:gd name="T12" fmla="*/ 6 w 30"/>
                  <a:gd name="T13" fmla="*/ 4 h 32"/>
                  <a:gd name="T14" fmla="*/ 6 w 30"/>
                  <a:gd name="T15" fmla="*/ 0 h 32"/>
                  <a:gd name="T16" fmla="*/ 8 w 30"/>
                  <a:gd name="T17" fmla="*/ 0 h 32"/>
                  <a:gd name="T18" fmla="*/ 10 w 30"/>
                  <a:gd name="T19" fmla="*/ 2 h 32"/>
                  <a:gd name="T20" fmla="*/ 10 w 30"/>
                  <a:gd name="T21" fmla="*/ 2 h 32"/>
                  <a:gd name="T22" fmla="*/ 12 w 30"/>
                  <a:gd name="T23" fmla="*/ 6 h 32"/>
                  <a:gd name="T24" fmla="*/ 12 w 30"/>
                  <a:gd name="T25" fmla="*/ 8 h 32"/>
                  <a:gd name="T26" fmla="*/ 10 w 30"/>
                  <a:gd name="T27" fmla="*/ 10 h 32"/>
                  <a:gd name="T28" fmla="*/ 10 w 30"/>
                  <a:gd name="T29" fmla="*/ 10 h 32"/>
                  <a:gd name="T30" fmla="*/ 10 w 30"/>
                  <a:gd name="T31" fmla="*/ 12 h 32"/>
                  <a:gd name="T32" fmla="*/ 10 w 30"/>
                  <a:gd name="T33" fmla="*/ 16 h 32"/>
                  <a:gd name="T34" fmla="*/ 10 w 30"/>
                  <a:gd name="T35" fmla="*/ 16 h 32"/>
                  <a:gd name="T36" fmla="*/ 12 w 30"/>
                  <a:gd name="T37" fmla="*/ 18 h 32"/>
                  <a:gd name="T38" fmla="*/ 14 w 30"/>
                  <a:gd name="T39" fmla="*/ 16 h 32"/>
                  <a:gd name="T40" fmla="*/ 14 w 30"/>
                  <a:gd name="T41" fmla="*/ 16 h 32"/>
                  <a:gd name="T42" fmla="*/ 16 w 30"/>
                  <a:gd name="T43" fmla="*/ 10 h 32"/>
                  <a:gd name="T44" fmla="*/ 20 w 30"/>
                  <a:gd name="T45" fmla="*/ 8 h 32"/>
                  <a:gd name="T46" fmla="*/ 22 w 30"/>
                  <a:gd name="T47" fmla="*/ 10 h 32"/>
                  <a:gd name="T48" fmla="*/ 26 w 30"/>
                  <a:gd name="T49" fmla="*/ 14 h 32"/>
                  <a:gd name="T50" fmla="*/ 26 w 30"/>
                  <a:gd name="T51" fmla="*/ 14 h 32"/>
                  <a:gd name="T52" fmla="*/ 26 w 30"/>
                  <a:gd name="T53" fmla="*/ 16 h 32"/>
                  <a:gd name="T54" fmla="*/ 28 w 30"/>
                  <a:gd name="T55" fmla="*/ 16 h 32"/>
                  <a:gd name="T56" fmla="*/ 30 w 30"/>
                  <a:gd name="T57" fmla="*/ 14 h 32"/>
                  <a:gd name="T58" fmla="*/ 30 w 30"/>
                  <a:gd name="T59" fmla="*/ 14 h 32"/>
                  <a:gd name="T60" fmla="*/ 30 w 30"/>
                  <a:gd name="T61" fmla="*/ 20 h 32"/>
                  <a:gd name="T62" fmla="*/ 30 w 30"/>
                  <a:gd name="T63" fmla="*/ 22 h 32"/>
                  <a:gd name="T64" fmla="*/ 28 w 30"/>
                  <a:gd name="T65" fmla="*/ 22 h 32"/>
                  <a:gd name="T66" fmla="*/ 26 w 30"/>
                  <a:gd name="T67" fmla="*/ 20 h 32"/>
                  <a:gd name="T68" fmla="*/ 26 w 30"/>
                  <a:gd name="T69" fmla="*/ 20 h 32"/>
                  <a:gd name="T70" fmla="*/ 22 w 30"/>
                  <a:gd name="T71" fmla="*/ 20 h 32"/>
                  <a:gd name="T72" fmla="*/ 18 w 30"/>
                  <a:gd name="T73" fmla="*/ 20 h 32"/>
                  <a:gd name="T74" fmla="*/ 14 w 30"/>
                  <a:gd name="T75" fmla="*/ 22 h 32"/>
                  <a:gd name="T76" fmla="*/ 12 w 30"/>
                  <a:gd name="T77" fmla="*/ 30 h 32"/>
                  <a:gd name="T78" fmla="*/ 12 w 30"/>
                  <a:gd name="T79" fmla="*/ 30 h 32"/>
                  <a:gd name="T80" fmla="*/ 10 w 30"/>
                  <a:gd name="T81" fmla="*/ 32 h 32"/>
                  <a:gd name="T82" fmla="*/ 10 w 30"/>
                  <a:gd name="T83" fmla="*/ 32 h 32"/>
                  <a:gd name="T84" fmla="*/ 6 w 30"/>
                  <a:gd name="T85" fmla="*/ 32 h 32"/>
                  <a:gd name="T86" fmla="*/ 6 w 30"/>
                  <a:gd name="T87" fmla="*/ 32 h 32"/>
                  <a:gd name="T88" fmla="*/ 6 w 30"/>
                  <a:gd name="T89" fmla="*/ 28 h 32"/>
                  <a:gd name="T90" fmla="*/ 6 w 30"/>
                  <a:gd name="T91" fmla="*/ 28 h 32"/>
                  <a:gd name="T92" fmla="*/ 4 w 30"/>
                  <a:gd name="T93" fmla="*/ 20 h 32"/>
                  <a:gd name="T94" fmla="*/ 0 w 30"/>
                  <a:gd name="T95" fmla="*/ 12 h 32"/>
                  <a:gd name="T96" fmla="*/ 0 w 30"/>
                  <a:gd name="T97" fmla="*/ 12 h 32"/>
                  <a:gd name="T98" fmla="*/ 0 w 30"/>
                  <a:gd name="T99" fmla="*/ 10 h 32"/>
                  <a:gd name="T100" fmla="*/ 0 w 30"/>
                  <a:gd name="T101"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2">
                    <a:moveTo>
                      <a:pt x="0" y="10"/>
                    </a:moveTo>
                    <a:lnTo>
                      <a:pt x="0" y="10"/>
                    </a:lnTo>
                    <a:lnTo>
                      <a:pt x="2" y="10"/>
                    </a:lnTo>
                    <a:lnTo>
                      <a:pt x="4" y="10"/>
                    </a:lnTo>
                    <a:lnTo>
                      <a:pt x="6" y="8"/>
                    </a:lnTo>
                    <a:lnTo>
                      <a:pt x="6" y="4"/>
                    </a:lnTo>
                    <a:lnTo>
                      <a:pt x="6" y="4"/>
                    </a:lnTo>
                    <a:lnTo>
                      <a:pt x="6" y="0"/>
                    </a:lnTo>
                    <a:lnTo>
                      <a:pt x="8" y="0"/>
                    </a:lnTo>
                    <a:lnTo>
                      <a:pt x="10" y="2"/>
                    </a:lnTo>
                    <a:lnTo>
                      <a:pt x="10" y="2"/>
                    </a:lnTo>
                    <a:lnTo>
                      <a:pt x="12" y="6"/>
                    </a:lnTo>
                    <a:lnTo>
                      <a:pt x="12" y="8"/>
                    </a:lnTo>
                    <a:lnTo>
                      <a:pt x="10" y="10"/>
                    </a:lnTo>
                    <a:lnTo>
                      <a:pt x="10" y="10"/>
                    </a:lnTo>
                    <a:lnTo>
                      <a:pt x="10" y="12"/>
                    </a:lnTo>
                    <a:lnTo>
                      <a:pt x="10" y="16"/>
                    </a:lnTo>
                    <a:lnTo>
                      <a:pt x="10" y="16"/>
                    </a:lnTo>
                    <a:lnTo>
                      <a:pt x="12" y="18"/>
                    </a:lnTo>
                    <a:lnTo>
                      <a:pt x="14" y="16"/>
                    </a:lnTo>
                    <a:lnTo>
                      <a:pt x="14" y="16"/>
                    </a:lnTo>
                    <a:lnTo>
                      <a:pt x="16" y="10"/>
                    </a:lnTo>
                    <a:lnTo>
                      <a:pt x="20" y="8"/>
                    </a:lnTo>
                    <a:lnTo>
                      <a:pt x="22" y="10"/>
                    </a:lnTo>
                    <a:lnTo>
                      <a:pt x="26" y="14"/>
                    </a:lnTo>
                    <a:lnTo>
                      <a:pt x="26" y="14"/>
                    </a:lnTo>
                    <a:lnTo>
                      <a:pt x="26" y="16"/>
                    </a:lnTo>
                    <a:lnTo>
                      <a:pt x="28" y="16"/>
                    </a:lnTo>
                    <a:lnTo>
                      <a:pt x="30" y="14"/>
                    </a:lnTo>
                    <a:lnTo>
                      <a:pt x="30" y="14"/>
                    </a:lnTo>
                    <a:lnTo>
                      <a:pt x="30" y="20"/>
                    </a:lnTo>
                    <a:lnTo>
                      <a:pt x="30" y="22"/>
                    </a:lnTo>
                    <a:lnTo>
                      <a:pt x="28" y="22"/>
                    </a:lnTo>
                    <a:lnTo>
                      <a:pt x="26" y="20"/>
                    </a:lnTo>
                    <a:lnTo>
                      <a:pt x="26" y="20"/>
                    </a:lnTo>
                    <a:lnTo>
                      <a:pt x="22" y="20"/>
                    </a:lnTo>
                    <a:lnTo>
                      <a:pt x="18" y="20"/>
                    </a:lnTo>
                    <a:lnTo>
                      <a:pt x="14" y="22"/>
                    </a:lnTo>
                    <a:lnTo>
                      <a:pt x="12" y="30"/>
                    </a:lnTo>
                    <a:lnTo>
                      <a:pt x="12" y="30"/>
                    </a:lnTo>
                    <a:lnTo>
                      <a:pt x="10" y="32"/>
                    </a:lnTo>
                    <a:lnTo>
                      <a:pt x="10" y="32"/>
                    </a:lnTo>
                    <a:lnTo>
                      <a:pt x="6" y="32"/>
                    </a:lnTo>
                    <a:lnTo>
                      <a:pt x="6" y="32"/>
                    </a:lnTo>
                    <a:lnTo>
                      <a:pt x="6" y="28"/>
                    </a:lnTo>
                    <a:lnTo>
                      <a:pt x="6" y="28"/>
                    </a:lnTo>
                    <a:lnTo>
                      <a:pt x="4" y="20"/>
                    </a:lnTo>
                    <a:lnTo>
                      <a:pt x="0" y="12"/>
                    </a:lnTo>
                    <a:lnTo>
                      <a:pt x="0"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3" name="Freeform 374">
                <a:extLst>
                  <a:ext uri="{FF2B5EF4-FFF2-40B4-BE49-F238E27FC236}">
                    <a16:creationId xmlns:a16="http://schemas.microsoft.com/office/drawing/2014/main" id="{6149A012-DA57-B3E5-0F69-C52C6F758C13}"/>
                  </a:ext>
                </a:extLst>
              </p:cNvPr>
              <p:cNvSpPr>
                <a:spLocks/>
              </p:cNvSpPr>
              <p:nvPr/>
            </p:nvSpPr>
            <p:spPr bwMode="auto">
              <a:xfrm>
                <a:off x="4256" y="2839"/>
                <a:ext cx="2" cy="14"/>
              </a:xfrm>
              <a:custGeom>
                <a:avLst/>
                <a:gdLst>
                  <a:gd name="T0" fmla="*/ 2 w 2"/>
                  <a:gd name="T1" fmla="*/ 12 h 14"/>
                  <a:gd name="T2" fmla="*/ 2 w 2"/>
                  <a:gd name="T3" fmla="*/ 12 h 14"/>
                  <a:gd name="T4" fmla="*/ 0 w 2"/>
                  <a:gd name="T5" fmla="*/ 14 h 14"/>
                  <a:gd name="T6" fmla="*/ 0 w 2"/>
                  <a:gd name="T7" fmla="*/ 14 h 14"/>
                  <a:gd name="T8" fmla="*/ 0 w 2"/>
                  <a:gd name="T9" fmla="*/ 6 h 14"/>
                  <a:gd name="T10" fmla="*/ 0 w 2"/>
                  <a:gd name="T11" fmla="*/ 6 h 14"/>
                  <a:gd name="T12" fmla="*/ 0 w 2"/>
                  <a:gd name="T13" fmla="*/ 2 h 14"/>
                  <a:gd name="T14" fmla="*/ 0 w 2"/>
                  <a:gd name="T15" fmla="*/ 0 h 14"/>
                  <a:gd name="T16" fmla="*/ 0 w 2"/>
                  <a:gd name="T17" fmla="*/ 0 h 14"/>
                  <a:gd name="T18" fmla="*/ 0 w 2"/>
                  <a:gd name="T19" fmla="*/ 0 h 14"/>
                  <a:gd name="T20" fmla="*/ 2 w 2"/>
                  <a:gd name="T21" fmla="*/ 2 h 14"/>
                  <a:gd name="T22" fmla="*/ 2 w 2"/>
                  <a:gd name="T23" fmla="*/ 6 h 14"/>
                  <a:gd name="T24" fmla="*/ 2 w 2"/>
                  <a:gd name="T25" fmla="*/ 12 h 14"/>
                  <a:gd name="T26" fmla="*/ 2 w 2"/>
                  <a:gd name="T2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4">
                    <a:moveTo>
                      <a:pt x="2" y="12"/>
                    </a:moveTo>
                    <a:lnTo>
                      <a:pt x="2" y="12"/>
                    </a:lnTo>
                    <a:lnTo>
                      <a:pt x="0" y="14"/>
                    </a:lnTo>
                    <a:lnTo>
                      <a:pt x="0" y="14"/>
                    </a:lnTo>
                    <a:lnTo>
                      <a:pt x="0" y="6"/>
                    </a:lnTo>
                    <a:lnTo>
                      <a:pt x="0" y="6"/>
                    </a:lnTo>
                    <a:lnTo>
                      <a:pt x="0" y="2"/>
                    </a:lnTo>
                    <a:lnTo>
                      <a:pt x="0" y="0"/>
                    </a:lnTo>
                    <a:lnTo>
                      <a:pt x="0" y="0"/>
                    </a:lnTo>
                    <a:lnTo>
                      <a:pt x="0" y="0"/>
                    </a:lnTo>
                    <a:lnTo>
                      <a:pt x="2" y="2"/>
                    </a:lnTo>
                    <a:lnTo>
                      <a:pt x="2" y="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4" name="Freeform 375">
                <a:extLst>
                  <a:ext uri="{FF2B5EF4-FFF2-40B4-BE49-F238E27FC236}">
                    <a16:creationId xmlns:a16="http://schemas.microsoft.com/office/drawing/2014/main" id="{B424B0EA-64F8-2F0E-3776-77C706205D23}"/>
                  </a:ext>
                </a:extLst>
              </p:cNvPr>
              <p:cNvSpPr>
                <a:spLocks/>
              </p:cNvSpPr>
              <p:nvPr/>
            </p:nvSpPr>
            <p:spPr bwMode="auto">
              <a:xfrm>
                <a:off x="3136" y="2841"/>
                <a:ext cx="14" cy="20"/>
              </a:xfrm>
              <a:custGeom>
                <a:avLst/>
                <a:gdLst>
                  <a:gd name="T0" fmla="*/ 0 w 14"/>
                  <a:gd name="T1" fmla="*/ 14 h 20"/>
                  <a:gd name="T2" fmla="*/ 0 w 14"/>
                  <a:gd name="T3" fmla="*/ 14 h 20"/>
                  <a:gd name="T4" fmla="*/ 0 w 14"/>
                  <a:gd name="T5" fmla="*/ 14 h 20"/>
                  <a:gd name="T6" fmla="*/ 0 w 14"/>
                  <a:gd name="T7" fmla="*/ 14 h 20"/>
                  <a:gd name="T8" fmla="*/ 4 w 14"/>
                  <a:gd name="T9" fmla="*/ 8 h 20"/>
                  <a:gd name="T10" fmla="*/ 4 w 14"/>
                  <a:gd name="T11" fmla="*/ 8 h 20"/>
                  <a:gd name="T12" fmla="*/ 6 w 14"/>
                  <a:gd name="T13" fmla="*/ 4 h 20"/>
                  <a:gd name="T14" fmla="*/ 6 w 14"/>
                  <a:gd name="T15" fmla="*/ 4 h 20"/>
                  <a:gd name="T16" fmla="*/ 8 w 14"/>
                  <a:gd name="T17" fmla="*/ 0 h 20"/>
                  <a:gd name="T18" fmla="*/ 12 w 14"/>
                  <a:gd name="T19" fmla="*/ 0 h 20"/>
                  <a:gd name="T20" fmla="*/ 12 w 14"/>
                  <a:gd name="T21" fmla="*/ 0 h 20"/>
                  <a:gd name="T22" fmla="*/ 14 w 14"/>
                  <a:gd name="T23" fmla="*/ 4 h 20"/>
                  <a:gd name="T24" fmla="*/ 14 w 14"/>
                  <a:gd name="T25" fmla="*/ 4 h 20"/>
                  <a:gd name="T26" fmla="*/ 14 w 14"/>
                  <a:gd name="T27" fmla="*/ 8 h 20"/>
                  <a:gd name="T28" fmla="*/ 14 w 14"/>
                  <a:gd name="T29" fmla="*/ 8 h 20"/>
                  <a:gd name="T30" fmla="*/ 12 w 14"/>
                  <a:gd name="T31" fmla="*/ 8 h 20"/>
                  <a:gd name="T32" fmla="*/ 12 w 14"/>
                  <a:gd name="T33" fmla="*/ 8 h 20"/>
                  <a:gd name="T34" fmla="*/ 10 w 14"/>
                  <a:gd name="T35" fmla="*/ 18 h 20"/>
                  <a:gd name="T36" fmla="*/ 8 w 14"/>
                  <a:gd name="T37" fmla="*/ 20 h 20"/>
                  <a:gd name="T38" fmla="*/ 6 w 14"/>
                  <a:gd name="T39" fmla="*/ 20 h 20"/>
                  <a:gd name="T40" fmla="*/ 4 w 14"/>
                  <a:gd name="T41" fmla="*/ 18 h 20"/>
                  <a:gd name="T42" fmla="*/ 0 w 14"/>
                  <a:gd name="T43" fmla="*/ 14 h 20"/>
                  <a:gd name="T44" fmla="*/ 0 w 14"/>
                  <a:gd name="T4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0">
                    <a:moveTo>
                      <a:pt x="0" y="14"/>
                    </a:moveTo>
                    <a:lnTo>
                      <a:pt x="0" y="14"/>
                    </a:lnTo>
                    <a:lnTo>
                      <a:pt x="0" y="14"/>
                    </a:lnTo>
                    <a:lnTo>
                      <a:pt x="0" y="14"/>
                    </a:lnTo>
                    <a:lnTo>
                      <a:pt x="4" y="8"/>
                    </a:lnTo>
                    <a:lnTo>
                      <a:pt x="4" y="8"/>
                    </a:lnTo>
                    <a:lnTo>
                      <a:pt x="6" y="4"/>
                    </a:lnTo>
                    <a:lnTo>
                      <a:pt x="6" y="4"/>
                    </a:lnTo>
                    <a:lnTo>
                      <a:pt x="8" y="0"/>
                    </a:lnTo>
                    <a:lnTo>
                      <a:pt x="12" y="0"/>
                    </a:lnTo>
                    <a:lnTo>
                      <a:pt x="12" y="0"/>
                    </a:lnTo>
                    <a:lnTo>
                      <a:pt x="14" y="4"/>
                    </a:lnTo>
                    <a:lnTo>
                      <a:pt x="14" y="4"/>
                    </a:lnTo>
                    <a:lnTo>
                      <a:pt x="14" y="8"/>
                    </a:lnTo>
                    <a:lnTo>
                      <a:pt x="14" y="8"/>
                    </a:lnTo>
                    <a:lnTo>
                      <a:pt x="12" y="8"/>
                    </a:lnTo>
                    <a:lnTo>
                      <a:pt x="12" y="8"/>
                    </a:lnTo>
                    <a:lnTo>
                      <a:pt x="10" y="18"/>
                    </a:lnTo>
                    <a:lnTo>
                      <a:pt x="8" y="20"/>
                    </a:lnTo>
                    <a:lnTo>
                      <a:pt x="6" y="20"/>
                    </a:lnTo>
                    <a:lnTo>
                      <a:pt x="4" y="18"/>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5" name="Freeform 376">
                <a:extLst>
                  <a:ext uri="{FF2B5EF4-FFF2-40B4-BE49-F238E27FC236}">
                    <a16:creationId xmlns:a16="http://schemas.microsoft.com/office/drawing/2014/main" id="{23D479F4-17F3-2127-1647-7ECF798F657B}"/>
                  </a:ext>
                </a:extLst>
              </p:cNvPr>
              <p:cNvSpPr>
                <a:spLocks/>
              </p:cNvSpPr>
              <p:nvPr/>
            </p:nvSpPr>
            <p:spPr bwMode="auto">
              <a:xfrm>
                <a:off x="3150" y="2839"/>
                <a:ext cx="12" cy="16"/>
              </a:xfrm>
              <a:custGeom>
                <a:avLst/>
                <a:gdLst>
                  <a:gd name="T0" fmla="*/ 0 w 12"/>
                  <a:gd name="T1" fmla="*/ 10 h 16"/>
                  <a:gd name="T2" fmla="*/ 0 w 12"/>
                  <a:gd name="T3" fmla="*/ 10 h 16"/>
                  <a:gd name="T4" fmla="*/ 0 w 12"/>
                  <a:gd name="T5" fmla="*/ 6 h 16"/>
                  <a:gd name="T6" fmla="*/ 0 w 12"/>
                  <a:gd name="T7" fmla="*/ 6 h 16"/>
                  <a:gd name="T8" fmla="*/ 2 w 12"/>
                  <a:gd name="T9" fmla="*/ 2 h 16"/>
                  <a:gd name="T10" fmla="*/ 6 w 12"/>
                  <a:gd name="T11" fmla="*/ 0 h 16"/>
                  <a:gd name="T12" fmla="*/ 8 w 12"/>
                  <a:gd name="T13" fmla="*/ 2 h 16"/>
                  <a:gd name="T14" fmla="*/ 12 w 12"/>
                  <a:gd name="T15" fmla="*/ 4 h 16"/>
                  <a:gd name="T16" fmla="*/ 12 w 12"/>
                  <a:gd name="T17" fmla="*/ 4 h 16"/>
                  <a:gd name="T18" fmla="*/ 12 w 12"/>
                  <a:gd name="T19" fmla="*/ 10 h 16"/>
                  <a:gd name="T20" fmla="*/ 12 w 12"/>
                  <a:gd name="T21" fmla="*/ 10 h 16"/>
                  <a:gd name="T22" fmla="*/ 10 w 12"/>
                  <a:gd name="T23" fmla="*/ 10 h 16"/>
                  <a:gd name="T24" fmla="*/ 10 w 12"/>
                  <a:gd name="T25" fmla="*/ 10 h 16"/>
                  <a:gd name="T26" fmla="*/ 6 w 12"/>
                  <a:gd name="T27" fmla="*/ 16 h 16"/>
                  <a:gd name="T28" fmla="*/ 4 w 12"/>
                  <a:gd name="T29" fmla="*/ 16 h 16"/>
                  <a:gd name="T30" fmla="*/ 2 w 12"/>
                  <a:gd name="T31" fmla="*/ 16 h 16"/>
                  <a:gd name="T32" fmla="*/ 0 w 12"/>
                  <a:gd name="T33" fmla="*/ 10 h 16"/>
                  <a:gd name="T34" fmla="*/ 0 w 12"/>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10"/>
                    </a:moveTo>
                    <a:lnTo>
                      <a:pt x="0" y="10"/>
                    </a:lnTo>
                    <a:lnTo>
                      <a:pt x="0" y="6"/>
                    </a:lnTo>
                    <a:lnTo>
                      <a:pt x="0" y="6"/>
                    </a:lnTo>
                    <a:lnTo>
                      <a:pt x="2" y="2"/>
                    </a:lnTo>
                    <a:lnTo>
                      <a:pt x="6" y="0"/>
                    </a:lnTo>
                    <a:lnTo>
                      <a:pt x="8" y="2"/>
                    </a:lnTo>
                    <a:lnTo>
                      <a:pt x="12" y="4"/>
                    </a:lnTo>
                    <a:lnTo>
                      <a:pt x="12" y="4"/>
                    </a:lnTo>
                    <a:lnTo>
                      <a:pt x="12" y="10"/>
                    </a:lnTo>
                    <a:lnTo>
                      <a:pt x="12" y="10"/>
                    </a:lnTo>
                    <a:lnTo>
                      <a:pt x="10" y="10"/>
                    </a:lnTo>
                    <a:lnTo>
                      <a:pt x="10" y="10"/>
                    </a:lnTo>
                    <a:lnTo>
                      <a:pt x="6" y="16"/>
                    </a:lnTo>
                    <a:lnTo>
                      <a:pt x="4" y="16"/>
                    </a:lnTo>
                    <a:lnTo>
                      <a:pt x="2"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6" name="Freeform 377">
                <a:extLst>
                  <a:ext uri="{FF2B5EF4-FFF2-40B4-BE49-F238E27FC236}">
                    <a16:creationId xmlns:a16="http://schemas.microsoft.com/office/drawing/2014/main" id="{3753BD19-3744-E1F0-F7A3-0784E236B146}"/>
                  </a:ext>
                </a:extLst>
              </p:cNvPr>
              <p:cNvSpPr>
                <a:spLocks/>
              </p:cNvSpPr>
              <p:nvPr/>
            </p:nvSpPr>
            <p:spPr bwMode="auto">
              <a:xfrm>
                <a:off x="3168" y="2855"/>
                <a:ext cx="6" cy="6"/>
              </a:xfrm>
              <a:custGeom>
                <a:avLst/>
                <a:gdLst>
                  <a:gd name="T0" fmla="*/ 0 w 6"/>
                  <a:gd name="T1" fmla="*/ 0 h 6"/>
                  <a:gd name="T2" fmla="*/ 0 w 6"/>
                  <a:gd name="T3" fmla="*/ 0 h 6"/>
                  <a:gd name="T4" fmla="*/ 4 w 6"/>
                  <a:gd name="T5" fmla="*/ 0 h 6"/>
                  <a:gd name="T6" fmla="*/ 6 w 6"/>
                  <a:gd name="T7" fmla="*/ 2 h 6"/>
                  <a:gd name="T8" fmla="*/ 6 w 6"/>
                  <a:gd name="T9" fmla="*/ 4 h 6"/>
                  <a:gd name="T10" fmla="*/ 6 w 6"/>
                  <a:gd name="T11" fmla="*/ 4 h 6"/>
                  <a:gd name="T12" fmla="*/ 4 w 6"/>
                  <a:gd name="T13" fmla="*/ 6 h 6"/>
                  <a:gd name="T14" fmla="*/ 4 w 6"/>
                  <a:gd name="T15" fmla="*/ 6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0"/>
                    </a:lnTo>
                    <a:lnTo>
                      <a:pt x="4" y="0"/>
                    </a:lnTo>
                    <a:lnTo>
                      <a:pt x="6" y="2"/>
                    </a:lnTo>
                    <a:lnTo>
                      <a:pt x="6" y="4"/>
                    </a:lnTo>
                    <a:lnTo>
                      <a:pt x="6" y="4"/>
                    </a:lnTo>
                    <a:lnTo>
                      <a:pt x="4" y="6"/>
                    </a:lnTo>
                    <a:lnTo>
                      <a:pt x="4"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7" name="Freeform 378">
                <a:extLst>
                  <a:ext uri="{FF2B5EF4-FFF2-40B4-BE49-F238E27FC236}">
                    <a16:creationId xmlns:a16="http://schemas.microsoft.com/office/drawing/2014/main" id="{37EB0C6B-0180-BE62-C205-27E2D266538E}"/>
                  </a:ext>
                </a:extLst>
              </p:cNvPr>
              <p:cNvSpPr>
                <a:spLocks/>
              </p:cNvSpPr>
              <p:nvPr/>
            </p:nvSpPr>
            <p:spPr bwMode="auto">
              <a:xfrm>
                <a:off x="3344" y="2839"/>
                <a:ext cx="16" cy="20"/>
              </a:xfrm>
              <a:custGeom>
                <a:avLst/>
                <a:gdLst>
                  <a:gd name="T0" fmla="*/ 14 w 16"/>
                  <a:gd name="T1" fmla="*/ 20 h 20"/>
                  <a:gd name="T2" fmla="*/ 14 w 16"/>
                  <a:gd name="T3" fmla="*/ 20 h 20"/>
                  <a:gd name="T4" fmla="*/ 12 w 16"/>
                  <a:gd name="T5" fmla="*/ 16 h 20"/>
                  <a:gd name="T6" fmla="*/ 12 w 16"/>
                  <a:gd name="T7" fmla="*/ 16 h 20"/>
                  <a:gd name="T8" fmla="*/ 10 w 16"/>
                  <a:gd name="T9" fmla="*/ 14 h 20"/>
                  <a:gd name="T10" fmla="*/ 8 w 16"/>
                  <a:gd name="T11" fmla="*/ 14 h 20"/>
                  <a:gd name="T12" fmla="*/ 6 w 16"/>
                  <a:gd name="T13" fmla="*/ 16 h 20"/>
                  <a:gd name="T14" fmla="*/ 6 w 16"/>
                  <a:gd name="T15" fmla="*/ 16 h 20"/>
                  <a:gd name="T16" fmla="*/ 4 w 16"/>
                  <a:gd name="T17" fmla="*/ 16 h 20"/>
                  <a:gd name="T18" fmla="*/ 2 w 16"/>
                  <a:gd name="T19" fmla="*/ 16 h 20"/>
                  <a:gd name="T20" fmla="*/ 0 w 16"/>
                  <a:gd name="T21" fmla="*/ 8 h 20"/>
                  <a:gd name="T22" fmla="*/ 0 w 16"/>
                  <a:gd name="T23" fmla="*/ 8 h 20"/>
                  <a:gd name="T24" fmla="*/ 0 w 16"/>
                  <a:gd name="T25" fmla="*/ 6 h 20"/>
                  <a:gd name="T26" fmla="*/ 0 w 16"/>
                  <a:gd name="T27" fmla="*/ 6 h 20"/>
                  <a:gd name="T28" fmla="*/ 0 w 16"/>
                  <a:gd name="T29" fmla="*/ 4 h 20"/>
                  <a:gd name="T30" fmla="*/ 0 w 16"/>
                  <a:gd name="T31" fmla="*/ 4 h 20"/>
                  <a:gd name="T32" fmla="*/ 2 w 16"/>
                  <a:gd name="T33" fmla="*/ 0 h 20"/>
                  <a:gd name="T34" fmla="*/ 6 w 16"/>
                  <a:gd name="T35" fmla="*/ 0 h 20"/>
                  <a:gd name="T36" fmla="*/ 8 w 16"/>
                  <a:gd name="T37" fmla="*/ 2 h 20"/>
                  <a:gd name="T38" fmla="*/ 12 w 16"/>
                  <a:gd name="T39" fmla="*/ 2 h 20"/>
                  <a:gd name="T40" fmla="*/ 12 w 16"/>
                  <a:gd name="T41" fmla="*/ 2 h 20"/>
                  <a:gd name="T42" fmla="*/ 14 w 16"/>
                  <a:gd name="T43" fmla="*/ 4 h 20"/>
                  <a:gd name="T44" fmla="*/ 14 w 16"/>
                  <a:gd name="T45" fmla="*/ 4 h 20"/>
                  <a:gd name="T46" fmla="*/ 16 w 16"/>
                  <a:gd name="T47" fmla="*/ 10 h 20"/>
                  <a:gd name="T48" fmla="*/ 16 w 16"/>
                  <a:gd name="T49" fmla="*/ 16 h 20"/>
                  <a:gd name="T50" fmla="*/ 16 w 16"/>
                  <a:gd name="T51" fmla="*/ 16 h 20"/>
                  <a:gd name="T52" fmla="*/ 14 w 16"/>
                  <a:gd name="T53" fmla="*/ 20 h 20"/>
                  <a:gd name="T54" fmla="*/ 14 w 16"/>
                  <a:gd name="T55" fmla="*/ 20 h 20"/>
                  <a:gd name="T56" fmla="*/ 14 w 16"/>
                  <a:gd name="T57" fmla="*/ 20 h 20"/>
                  <a:gd name="T58" fmla="*/ 14 w 16"/>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20">
                    <a:moveTo>
                      <a:pt x="14" y="20"/>
                    </a:moveTo>
                    <a:lnTo>
                      <a:pt x="14" y="20"/>
                    </a:lnTo>
                    <a:lnTo>
                      <a:pt x="12" y="16"/>
                    </a:lnTo>
                    <a:lnTo>
                      <a:pt x="12" y="16"/>
                    </a:lnTo>
                    <a:lnTo>
                      <a:pt x="10" y="14"/>
                    </a:lnTo>
                    <a:lnTo>
                      <a:pt x="8" y="14"/>
                    </a:lnTo>
                    <a:lnTo>
                      <a:pt x="6" y="16"/>
                    </a:lnTo>
                    <a:lnTo>
                      <a:pt x="6" y="16"/>
                    </a:lnTo>
                    <a:lnTo>
                      <a:pt x="4" y="16"/>
                    </a:lnTo>
                    <a:lnTo>
                      <a:pt x="2" y="16"/>
                    </a:lnTo>
                    <a:lnTo>
                      <a:pt x="0" y="8"/>
                    </a:lnTo>
                    <a:lnTo>
                      <a:pt x="0" y="8"/>
                    </a:lnTo>
                    <a:lnTo>
                      <a:pt x="0" y="6"/>
                    </a:lnTo>
                    <a:lnTo>
                      <a:pt x="0" y="6"/>
                    </a:lnTo>
                    <a:lnTo>
                      <a:pt x="0" y="4"/>
                    </a:lnTo>
                    <a:lnTo>
                      <a:pt x="0" y="4"/>
                    </a:lnTo>
                    <a:lnTo>
                      <a:pt x="2" y="0"/>
                    </a:lnTo>
                    <a:lnTo>
                      <a:pt x="6" y="0"/>
                    </a:lnTo>
                    <a:lnTo>
                      <a:pt x="8" y="2"/>
                    </a:lnTo>
                    <a:lnTo>
                      <a:pt x="12" y="2"/>
                    </a:lnTo>
                    <a:lnTo>
                      <a:pt x="12" y="2"/>
                    </a:lnTo>
                    <a:lnTo>
                      <a:pt x="14" y="4"/>
                    </a:lnTo>
                    <a:lnTo>
                      <a:pt x="14" y="4"/>
                    </a:lnTo>
                    <a:lnTo>
                      <a:pt x="16" y="10"/>
                    </a:lnTo>
                    <a:lnTo>
                      <a:pt x="16" y="16"/>
                    </a:lnTo>
                    <a:lnTo>
                      <a:pt x="16" y="16"/>
                    </a:lnTo>
                    <a:lnTo>
                      <a:pt x="14" y="20"/>
                    </a:lnTo>
                    <a:lnTo>
                      <a:pt x="14" y="2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8" name="Freeform 379">
                <a:extLst>
                  <a:ext uri="{FF2B5EF4-FFF2-40B4-BE49-F238E27FC236}">
                    <a16:creationId xmlns:a16="http://schemas.microsoft.com/office/drawing/2014/main" id="{1F41C45E-B85B-AAAE-BEB0-D5550469AD72}"/>
                  </a:ext>
                </a:extLst>
              </p:cNvPr>
              <p:cNvSpPr>
                <a:spLocks/>
              </p:cNvSpPr>
              <p:nvPr/>
            </p:nvSpPr>
            <p:spPr bwMode="auto">
              <a:xfrm>
                <a:off x="3334" y="2835"/>
                <a:ext cx="10" cy="20"/>
              </a:xfrm>
              <a:custGeom>
                <a:avLst/>
                <a:gdLst>
                  <a:gd name="T0" fmla="*/ 10 w 10"/>
                  <a:gd name="T1" fmla="*/ 10 h 20"/>
                  <a:gd name="T2" fmla="*/ 10 w 10"/>
                  <a:gd name="T3" fmla="*/ 10 h 20"/>
                  <a:gd name="T4" fmla="*/ 8 w 10"/>
                  <a:gd name="T5" fmla="*/ 10 h 20"/>
                  <a:gd name="T6" fmla="*/ 6 w 10"/>
                  <a:gd name="T7" fmla="*/ 10 h 20"/>
                  <a:gd name="T8" fmla="*/ 6 w 10"/>
                  <a:gd name="T9" fmla="*/ 16 h 20"/>
                  <a:gd name="T10" fmla="*/ 4 w 10"/>
                  <a:gd name="T11" fmla="*/ 20 h 20"/>
                  <a:gd name="T12" fmla="*/ 2 w 10"/>
                  <a:gd name="T13" fmla="*/ 20 h 20"/>
                  <a:gd name="T14" fmla="*/ 0 w 10"/>
                  <a:gd name="T15" fmla="*/ 18 h 20"/>
                  <a:gd name="T16" fmla="*/ 0 w 10"/>
                  <a:gd name="T17" fmla="*/ 18 h 20"/>
                  <a:gd name="T18" fmla="*/ 0 w 10"/>
                  <a:gd name="T19" fmla="*/ 16 h 20"/>
                  <a:gd name="T20" fmla="*/ 0 w 10"/>
                  <a:gd name="T21" fmla="*/ 16 h 20"/>
                  <a:gd name="T22" fmla="*/ 0 w 10"/>
                  <a:gd name="T23" fmla="*/ 8 h 20"/>
                  <a:gd name="T24" fmla="*/ 2 w 10"/>
                  <a:gd name="T25" fmla="*/ 2 h 20"/>
                  <a:gd name="T26" fmla="*/ 4 w 10"/>
                  <a:gd name="T27" fmla="*/ 0 h 20"/>
                  <a:gd name="T28" fmla="*/ 6 w 10"/>
                  <a:gd name="T29" fmla="*/ 0 h 20"/>
                  <a:gd name="T30" fmla="*/ 6 w 10"/>
                  <a:gd name="T31" fmla="*/ 0 h 20"/>
                  <a:gd name="T32" fmla="*/ 8 w 10"/>
                  <a:gd name="T33" fmla="*/ 4 h 20"/>
                  <a:gd name="T34" fmla="*/ 10 w 10"/>
                  <a:gd name="T35" fmla="*/ 8 h 20"/>
                  <a:gd name="T36" fmla="*/ 10 w 1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0">
                    <a:moveTo>
                      <a:pt x="10" y="10"/>
                    </a:moveTo>
                    <a:lnTo>
                      <a:pt x="10" y="10"/>
                    </a:lnTo>
                    <a:lnTo>
                      <a:pt x="8" y="10"/>
                    </a:lnTo>
                    <a:lnTo>
                      <a:pt x="6" y="10"/>
                    </a:lnTo>
                    <a:lnTo>
                      <a:pt x="6" y="16"/>
                    </a:lnTo>
                    <a:lnTo>
                      <a:pt x="4" y="20"/>
                    </a:lnTo>
                    <a:lnTo>
                      <a:pt x="2" y="20"/>
                    </a:lnTo>
                    <a:lnTo>
                      <a:pt x="0" y="18"/>
                    </a:lnTo>
                    <a:lnTo>
                      <a:pt x="0" y="18"/>
                    </a:lnTo>
                    <a:lnTo>
                      <a:pt x="0" y="16"/>
                    </a:lnTo>
                    <a:lnTo>
                      <a:pt x="0" y="16"/>
                    </a:lnTo>
                    <a:lnTo>
                      <a:pt x="0" y="8"/>
                    </a:lnTo>
                    <a:lnTo>
                      <a:pt x="2" y="2"/>
                    </a:lnTo>
                    <a:lnTo>
                      <a:pt x="4" y="0"/>
                    </a:lnTo>
                    <a:lnTo>
                      <a:pt x="6" y="0"/>
                    </a:lnTo>
                    <a:lnTo>
                      <a:pt x="6" y="0"/>
                    </a:lnTo>
                    <a:lnTo>
                      <a:pt x="8" y="4"/>
                    </a:lnTo>
                    <a:lnTo>
                      <a:pt x="10" y="8"/>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9" name="Freeform 380">
                <a:extLst>
                  <a:ext uri="{FF2B5EF4-FFF2-40B4-BE49-F238E27FC236}">
                    <a16:creationId xmlns:a16="http://schemas.microsoft.com/office/drawing/2014/main" id="{AABCC8F5-FBC4-6E5D-465A-C046A55C1970}"/>
                  </a:ext>
                </a:extLst>
              </p:cNvPr>
              <p:cNvSpPr>
                <a:spLocks/>
              </p:cNvSpPr>
              <p:nvPr/>
            </p:nvSpPr>
            <p:spPr bwMode="auto">
              <a:xfrm>
                <a:off x="1550" y="1866"/>
                <a:ext cx="24" cy="38"/>
              </a:xfrm>
              <a:custGeom>
                <a:avLst/>
                <a:gdLst>
                  <a:gd name="T0" fmla="*/ 4 w 24"/>
                  <a:gd name="T1" fmla="*/ 20 h 38"/>
                  <a:gd name="T2" fmla="*/ 4 w 24"/>
                  <a:gd name="T3" fmla="*/ 20 h 38"/>
                  <a:gd name="T4" fmla="*/ 2 w 24"/>
                  <a:gd name="T5" fmla="*/ 16 h 38"/>
                  <a:gd name="T6" fmla="*/ 2 w 24"/>
                  <a:gd name="T7" fmla="*/ 16 h 38"/>
                  <a:gd name="T8" fmla="*/ 0 w 24"/>
                  <a:gd name="T9" fmla="*/ 10 h 38"/>
                  <a:gd name="T10" fmla="*/ 2 w 24"/>
                  <a:gd name="T11" fmla="*/ 4 h 38"/>
                  <a:gd name="T12" fmla="*/ 2 w 24"/>
                  <a:gd name="T13" fmla="*/ 4 h 38"/>
                  <a:gd name="T14" fmla="*/ 4 w 24"/>
                  <a:gd name="T15" fmla="*/ 4 h 38"/>
                  <a:gd name="T16" fmla="*/ 4 w 24"/>
                  <a:gd name="T17" fmla="*/ 6 h 38"/>
                  <a:gd name="T18" fmla="*/ 6 w 24"/>
                  <a:gd name="T19" fmla="*/ 6 h 38"/>
                  <a:gd name="T20" fmla="*/ 6 w 24"/>
                  <a:gd name="T21" fmla="*/ 4 h 38"/>
                  <a:gd name="T22" fmla="*/ 6 w 24"/>
                  <a:gd name="T23" fmla="*/ 4 h 38"/>
                  <a:gd name="T24" fmla="*/ 8 w 24"/>
                  <a:gd name="T25" fmla="*/ 0 h 38"/>
                  <a:gd name="T26" fmla="*/ 10 w 24"/>
                  <a:gd name="T27" fmla="*/ 0 h 38"/>
                  <a:gd name="T28" fmla="*/ 14 w 24"/>
                  <a:gd name="T29" fmla="*/ 0 h 38"/>
                  <a:gd name="T30" fmla="*/ 14 w 24"/>
                  <a:gd name="T31" fmla="*/ 0 h 38"/>
                  <a:gd name="T32" fmla="*/ 16 w 24"/>
                  <a:gd name="T33" fmla="*/ 4 h 38"/>
                  <a:gd name="T34" fmla="*/ 18 w 24"/>
                  <a:gd name="T35" fmla="*/ 8 h 38"/>
                  <a:gd name="T36" fmla="*/ 18 w 24"/>
                  <a:gd name="T37" fmla="*/ 8 h 38"/>
                  <a:gd name="T38" fmla="*/ 18 w 24"/>
                  <a:gd name="T39" fmla="*/ 14 h 38"/>
                  <a:gd name="T40" fmla="*/ 20 w 24"/>
                  <a:gd name="T41" fmla="*/ 22 h 38"/>
                  <a:gd name="T42" fmla="*/ 20 w 24"/>
                  <a:gd name="T43" fmla="*/ 22 h 38"/>
                  <a:gd name="T44" fmla="*/ 22 w 24"/>
                  <a:gd name="T45" fmla="*/ 28 h 38"/>
                  <a:gd name="T46" fmla="*/ 24 w 24"/>
                  <a:gd name="T47" fmla="*/ 34 h 38"/>
                  <a:gd name="T48" fmla="*/ 24 w 24"/>
                  <a:gd name="T49" fmla="*/ 34 h 38"/>
                  <a:gd name="T50" fmla="*/ 24 w 24"/>
                  <a:gd name="T51" fmla="*/ 34 h 38"/>
                  <a:gd name="T52" fmla="*/ 24 w 24"/>
                  <a:gd name="T53" fmla="*/ 34 h 38"/>
                  <a:gd name="T54" fmla="*/ 22 w 24"/>
                  <a:gd name="T55" fmla="*/ 38 h 38"/>
                  <a:gd name="T56" fmla="*/ 18 w 24"/>
                  <a:gd name="T57" fmla="*/ 36 h 38"/>
                  <a:gd name="T58" fmla="*/ 16 w 24"/>
                  <a:gd name="T59" fmla="*/ 36 h 38"/>
                  <a:gd name="T60" fmla="*/ 12 w 24"/>
                  <a:gd name="T61" fmla="*/ 36 h 38"/>
                  <a:gd name="T62" fmla="*/ 12 w 24"/>
                  <a:gd name="T63" fmla="*/ 36 h 38"/>
                  <a:gd name="T64" fmla="*/ 12 w 24"/>
                  <a:gd name="T65" fmla="*/ 36 h 38"/>
                  <a:gd name="T66" fmla="*/ 10 w 24"/>
                  <a:gd name="T67" fmla="*/ 34 h 38"/>
                  <a:gd name="T68" fmla="*/ 8 w 24"/>
                  <a:gd name="T69" fmla="*/ 30 h 38"/>
                  <a:gd name="T70" fmla="*/ 6 w 24"/>
                  <a:gd name="T71" fmla="*/ 24 h 38"/>
                  <a:gd name="T72" fmla="*/ 4 w 24"/>
                  <a:gd name="T73" fmla="*/ 20 h 38"/>
                  <a:gd name="T74" fmla="*/ 4 w 24"/>
                  <a:gd name="T75"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38">
                    <a:moveTo>
                      <a:pt x="4" y="20"/>
                    </a:moveTo>
                    <a:lnTo>
                      <a:pt x="4" y="20"/>
                    </a:lnTo>
                    <a:lnTo>
                      <a:pt x="2" y="16"/>
                    </a:lnTo>
                    <a:lnTo>
                      <a:pt x="2" y="16"/>
                    </a:lnTo>
                    <a:lnTo>
                      <a:pt x="0" y="10"/>
                    </a:lnTo>
                    <a:lnTo>
                      <a:pt x="2" y="4"/>
                    </a:lnTo>
                    <a:lnTo>
                      <a:pt x="2" y="4"/>
                    </a:lnTo>
                    <a:lnTo>
                      <a:pt x="4" y="4"/>
                    </a:lnTo>
                    <a:lnTo>
                      <a:pt x="4" y="6"/>
                    </a:lnTo>
                    <a:lnTo>
                      <a:pt x="6" y="6"/>
                    </a:lnTo>
                    <a:lnTo>
                      <a:pt x="6" y="4"/>
                    </a:lnTo>
                    <a:lnTo>
                      <a:pt x="6" y="4"/>
                    </a:lnTo>
                    <a:lnTo>
                      <a:pt x="8" y="0"/>
                    </a:lnTo>
                    <a:lnTo>
                      <a:pt x="10" y="0"/>
                    </a:lnTo>
                    <a:lnTo>
                      <a:pt x="14" y="0"/>
                    </a:lnTo>
                    <a:lnTo>
                      <a:pt x="14" y="0"/>
                    </a:lnTo>
                    <a:lnTo>
                      <a:pt x="16" y="4"/>
                    </a:lnTo>
                    <a:lnTo>
                      <a:pt x="18" y="8"/>
                    </a:lnTo>
                    <a:lnTo>
                      <a:pt x="18" y="8"/>
                    </a:lnTo>
                    <a:lnTo>
                      <a:pt x="18" y="14"/>
                    </a:lnTo>
                    <a:lnTo>
                      <a:pt x="20" y="22"/>
                    </a:lnTo>
                    <a:lnTo>
                      <a:pt x="20" y="22"/>
                    </a:lnTo>
                    <a:lnTo>
                      <a:pt x="22" y="28"/>
                    </a:lnTo>
                    <a:lnTo>
                      <a:pt x="24" y="34"/>
                    </a:lnTo>
                    <a:lnTo>
                      <a:pt x="24" y="34"/>
                    </a:lnTo>
                    <a:lnTo>
                      <a:pt x="24" y="34"/>
                    </a:lnTo>
                    <a:lnTo>
                      <a:pt x="24" y="34"/>
                    </a:lnTo>
                    <a:lnTo>
                      <a:pt x="22" y="38"/>
                    </a:lnTo>
                    <a:lnTo>
                      <a:pt x="18" y="36"/>
                    </a:lnTo>
                    <a:lnTo>
                      <a:pt x="16" y="36"/>
                    </a:lnTo>
                    <a:lnTo>
                      <a:pt x="12" y="36"/>
                    </a:lnTo>
                    <a:lnTo>
                      <a:pt x="12" y="36"/>
                    </a:lnTo>
                    <a:lnTo>
                      <a:pt x="12" y="36"/>
                    </a:lnTo>
                    <a:lnTo>
                      <a:pt x="10" y="34"/>
                    </a:lnTo>
                    <a:lnTo>
                      <a:pt x="8" y="30"/>
                    </a:lnTo>
                    <a:lnTo>
                      <a:pt x="6" y="24"/>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0" name="Freeform 381">
                <a:extLst>
                  <a:ext uri="{FF2B5EF4-FFF2-40B4-BE49-F238E27FC236}">
                    <a16:creationId xmlns:a16="http://schemas.microsoft.com/office/drawing/2014/main" id="{F68C36D0-AAF9-4228-BE6C-99B76B4F4216}"/>
                  </a:ext>
                </a:extLst>
              </p:cNvPr>
              <p:cNvSpPr>
                <a:spLocks/>
              </p:cNvSpPr>
              <p:nvPr/>
            </p:nvSpPr>
            <p:spPr bwMode="auto">
              <a:xfrm>
                <a:off x="1710" y="1459"/>
                <a:ext cx="38" cy="42"/>
              </a:xfrm>
              <a:custGeom>
                <a:avLst/>
                <a:gdLst>
                  <a:gd name="T0" fmla="*/ 12 w 38"/>
                  <a:gd name="T1" fmla="*/ 0 h 42"/>
                  <a:gd name="T2" fmla="*/ 12 w 38"/>
                  <a:gd name="T3" fmla="*/ 0 h 42"/>
                  <a:gd name="T4" fmla="*/ 14 w 38"/>
                  <a:gd name="T5" fmla="*/ 0 h 42"/>
                  <a:gd name="T6" fmla="*/ 14 w 38"/>
                  <a:gd name="T7" fmla="*/ 0 h 42"/>
                  <a:gd name="T8" fmla="*/ 16 w 38"/>
                  <a:gd name="T9" fmla="*/ 2 h 42"/>
                  <a:gd name="T10" fmla="*/ 16 w 38"/>
                  <a:gd name="T11" fmla="*/ 2 h 42"/>
                  <a:gd name="T12" fmla="*/ 18 w 38"/>
                  <a:gd name="T13" fmla="*/ 2 h 42"/>
                  <a:gd name="T14" fmla="*/ 20 w 38"/>
                  <a:gd name="T15" fmla="*/ 2 h 42"/>
                  <a:gd name="T16" fmla="*/ 20 w 38"/>
                  <a:gd name="T17" fmla="*/ 2 h 42"/>
                  <a:gd name="T18" fmla="*/ 22 w 38"/>
                  <a:gd name="T19" fmla="*/ 2 h 42"/>
                  <a:gd name="T20" fmla="*/ 22 w 38"/>
                  <a:gd name="T21" fmla="*/ 2 h 42"/>
                  <a:gd name="T22" fmla="*/ 26 w 38"/>
                  <a:gd name="T23" fmla="*/ 4 h 42"/>
                  <a:gd name="T24" fmla="*/ 30 w 38"/>
                  <a:gd name="T25" fmla="*/ 4 h 42"/>
                  <a:gd name="T26" fmla="*/ 32 w 38"/>
                  <a:gd name="T27" fmla="*/ 4 h 42"/>
                  <a:gd name="T28" fmla="*/ 36 w 38"/>
                  <a:gd name="T29" fmla="*/ 6 h 42"/>
                  <a:gd name="T30" fmla="*/ 36 w 38"/>
                  <a:gd name="T31" fmla="*/ 6 h 42"/>
                  <a:gd name="T32" fmla="*/ 38 w 38"/>
                  <a:gd name="T33" fmla="*/ 14 h 42"/>
                  <a:gd name="T34" fmla="*/ 38 w 38"/>
                  <a:gd name="T35" fmla="*/ 20 h 42"/>
                  <a:gd name="T36" fmla="*/ 36 w 38"/>
                  <a:gd name="T37" fmla="*/ 24 h 42"/>
                  <a:gd name="T38" fmla="*/ 32 w 38"/>
                  <a:gd name="T39" fmla="*/ 28 h 42"/>
                  <a:gd name="T40" fmla="*/ 32 w 38"/>
                  <a:gd name="T41" fmla="*/ 28 h 42"/>
                  <a:gd name="T42" fmla="*/ 26 w 38"/>
                  <a:gd name="T43" fmla="*/ 30 h 42"/>
                  <a:gd name="T44" fmla="*/ 26 w 38"/>
                  <a:gd name="T45" fmla="*/ 30 h 42"/>
                  <a:gd name="T46" fmla="*/ 22 w 38"/>
                  <a:gd name="T47" fmla="*/ 30 h 42"/>
                  <a:gd name="T48" fmla="*/ 20 w 38"/>
                  <a:gd name="T49" fmla="*/ 32 h 42"/>
                  <a:gd name="T50" fmla="*/ 16 w 38"/>
                  <a:gd name="T51" fmla="*/ 36 h 42"/>
                  <a:gd name="T52" fmla="*/ 16 w 38"/>
                  <a:gd name="T53" fmla="*/ 36 h 42"/>
                  <a:gd name="T54" fmla="*/ 14 w 38"/>
                  <a:gd name="T55" fmla="*/ 38 h 42"/>
                  <a:gd name="T56" fmla="*/ 12 w 38"/>
                  <a:gd name="T57" fmla="*/ 42 h 42"/>
                  <a:gd name="T58" fmla="*/ 8 w 38"/>
                  <a:gd name="T59" fmla="*/ 40 h 42"/>
                  <a:gd name="T60" fmla="*/ 6 w 38"/>
                  <a:gd name="T61" fmla="*/ 36 h 42"/>
                  <a:gd name="T62" fmla="*/ 6 w 38"/>
                  <a:gd name="T63" fmla="*/ 36 h 42"/>
                  <a:gd name="T64" fmla="*/ 4 w 38"/>
                  <a:gd name="T65" fmla="*/ 32 h 42"/>
                  <a:gd name="T66" fmla="*/ 0 w 38"/>
                  <a:gd name="T67" fmla="*/ 30 h 42"/>
                  <a:gd name="T68" fmla="*/ 0 w 38"/>
                  <a:gd name="T69" fmla="*/ 30 h 42"/>
                  <a:gd name="T70" fmla="*/ 0 w 38"/>
                  <a:gd name="T71" fmla="*/ 24 h 42"/>
                  <a:gd name="T72" fmla="*/ 0 w 38"/>
                  <a:gd name="T73" fmla="*/ 16 h 42"/>
                  <a:gd name="T74" fmla="*/ 0 w 38"/>
                  <a:gd name="T75" fmla="*/ 16 h 42"/>
                  <a:gd name="T76" fmla="*/ 2 w 38"/>
                  <a:gd name="T77" fmla="*/ 12 h 42"/>
                  <a:gd name="T78" fmla="*/ 6 w 38"/>
                  <a:gd name="T79" fmla="*/ 16 h 42"/>
                  <a:gd name="T80" fmla="*/ 6 w 38"/>
                  <a:gd name="T81" fmla="*/ 16 h 42"/>
                  <a:gd name="T82" fmla="*/ 8 w 38"/>
                  <a:gd name="T83" fmla="*/ 18 h 42"/>
                  <a:gd name="T84" fmla="*/ 10 w 38"/>
                  <a:gd name="T85" fmla="*/ 18 h 42"/>
                  <a:gd name="T86" fmla="*/ 12 w 38"/>
                  <a:gd name="T87" fmla="*/ 8 h 42"/>
                  <a:gd name="T88" fmla="*/ 12 w 38"/>
                  <a:gd name="T89" fmla="*/ 8 h 42"/>
                  <a:gd name="T90" fmla="*/ 12 w 38"/>
                  <a:gd name="T91" fmla="*/ 0 h 42"/>
                  <a:gd name="T92" fmla="*/ 12 w 38"/>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42">
                    <a:moveTo>
                      <a:pt x="12" y="0"/>
                    </a:moveTo>
                    <a:lnTo>
                      <a:pt x="12" y="0"/>
                    </a:lnTo>
                    <a:lnTo>
                      <a:pt x="14" y="0"/>
                    </a:lnTo>
                    <a:lnTo>
                      <a:pt x="14" y="0"/>
                    </a:lnTo>
                    <a:lnTo>
                      <a:pt x="16" y="2"/>
                    </a:lnTo>
                    <a:lnTo>
                      <a:pt x="16" y="2"/>
                    </a:lnTo>
                    <a:lnTo>
                      <a:pt x="18" y="2"/>
                    </a:lnTo>
                    <a:lnTo>
                      <a:pt x="20" y="2"/>
                    </a:lnTo>
                    <a:lnTo>
                      <a:pt x="20" y="2"/>
                    </a:lnTo>
                    <a:lnTo>
                      <a:pt x="22" y="2"/>
                    </a:lnTo>
                    <a:lnTo>
                      <a:pt x="22" y="2"/>
                    </a:lnTo>
                    <a:lnTo>
                      <a:pt x="26" y="4"/>
                    </a:lnTo>
                    <a:lnTo>
                      <a:pt x="30" y="4"/>
                    </a:lnTo>
                    <a:lnTo>
                      <a:pt x="32" y="4"/>
                    </a:lnTo>
                    <a:lnTo>
                      <a:pt x="36" y="6"/>
                    </a:lnTo>
                    <a:lnTo>
                      <a:pt x="36" y="6"/>
                    </a:lnTo>
                    <a:lnTo>
                      <a:pt x="38" y="14"/>
                    </a:lnTo>
                    <a:lnTo>
                      <a:pt x="38" y="20"/>
                    </a:lnTo>
                    <a:lnTo>
                      <a:pt x="36" y="24"/>
                    </a:lnTo>
                    <a:lnTo>
                      <a:pt x="32" y="28"/>
                    </a:lnTo>
                    <a:lnTo>
                      <a:pt x="32" y="28"/>
                    </a:lnTo>
                    <a:lnTo>
                      <a:pt x="26" y="30"/>
                    </a:lnTo>
                    <a:lnTo>
                      <a:pt x="26" y="30"/>
                    </a:lnTo>
                    <a:lnTo>
                      <a:pt x="22" y="30"/>
                    </a:lnTo>
                    <a:lnTo>
                      <a:pt x="20" y="32"/>
                    </a:lnTo>
                    <a:lnTo>
                      <a:pt x="16" y="36"/>
                    </a:lnTo>
                    <a:lnTo>
                      <a:pt x="16" y="36"/>
                    </a:lnTo>
                    <a:lnTo>
                      <a:pt x="14" y="38"/>
                    </a:lnTo>
                    <a:lnTo>
                      <a:pt x="12" y="42"/>
                    </a:lnTo>
                    <a:lnTo>
                      <a:pt x="8" y="40"/>
                    </a:lnTo>
                    <a:lnTo>
                      <a:pt x="6" y="36"/>
                    </a:lnTo>
                    <a:lnTo>
                      <a:pt x="6" y="36"/>
                    </a:lnTo>
                    <a:lnTo>
                      <a:pt x="4" y="32"/>
                    </a:lnTo>
                    <a:lnTo>
                      <a:pt x="0" y="30"/>
                    </a:lnTo>
                    <a:lnTo>
                      <a:pt x="0" y="30"/>
                    </a:lnTo>
                    <a:lnTo>
                      <a:pt x="0" y="24"/>
                    </a:lnTo>
                    <a:lnTo>
                      <a:pt x="0" y="16"/>
                    </a:lnTo>
                    <a:lnTo>
                      <a:pt x="0" y="16"/>
                    </a:lnTo>
                    <a:lnTo>
                      <a:pt x="2" y="12"/>
                    </a:lnTo>
                    <a:lnTo>
                      <a:pt x="6" y="16"/>
                    </a:lnTo>
                    <a:lnTo>
                      <a:pt x="6" y="16"/>
                    </a:lnTo>
                    <a:lnTo>
                      <a:pt x="8" y="18"/>
                    </a:lnTo>
                    <a:lnTo>
                      <a:pt x="10" y="18"/>
                    </a:lnTo>
                    <a:lnTo>
                      <a:pt x="12" y="8"/>
                    </a:lnTo>
                    <a:lnTo>
                      <a:pt x="12" y="8"/>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1" name="Freeform 382">
                <a:extLst>
                  <a:ext uri="{FF2B5EF4-FFF2-40B4-BE49-F238E27FC236}">
                    <a16:creationId xmlns:a16="http://schemas.microsoft.com/office/drawing/2014/main" id="{E0B852CE-26A3-E364-1D94-E17C9AF357BB}"/>
                  </a:ext>
                </a:extLst>
              </p:cNvPr>
              <p:cNvSpPr>
                <a:spLocks/>
              </p:cNvSpPr>
              <p:nvPr/>
            </p:nvSpPr>
            <p:spPr bwMode="auto">
              <a:xfrm>
                <a:off x="1686" y="1473"/>
                <a:ext cx="24" cy="36"/>
              </a:xfrm>
              <a:custGeom>
                <a:avLst/>
                <a:gdLst>
                  <a:gd name="T0" fmla="*/ 24 w 24"/>
                  <a:gd name="T1" fmla="*/ 4 h 36"/>
                  <a:gd name="T2" fmla="*/ 24 w 24"/>
                  <a:gd name="T3" fmla="*/ 4 h 36"/>
                  <a:gd name="T4" fmla="*/ 24 w 24"/>
                  <a:gd name="T5" fmla="*/ 10 h 36"/>
                  <a:gd name="T6" fmla="*/ 24 w 24"/>
                  <a:gd name="T7" fmla="*/ 16 h 36"/>
                  <a:gd name="T8" fmla="*/ 24 w 24"/>
                  <a:gd name="T9" fmla="*/ 16 h 36"/>
                  <a:gd name="T10" fmla="*/ 22 w 24"/>
                  <a:gd name="T11" fmla="*/ 24 h 36"/>
                  <a:gd name="T12" fmla="*/ 22 w 24"/>
                  <a:gd name="T13" fmla="*/ 26 h 36"/>
                  <a:gd name="T14" fmla="*/ 20 w 24"/>
                  <a:gd name="T15" fmla="*/ 26 h 36"/>
                  <a:gd name="T16" fmla="*/ 18 w 24"/>
                  <a:gd name="T17" fmla="*/ 22 h 36"/>
                  <a:gd name="T18" fmla="*/ 16 w 24"/>
                  <a:gd name="T19" fmla="*/ 16 h 36"/>
                  <a:gd name="T20" fmla="*/ 16 w 24"/>
                  <a:gd name="T21" fmla="*/ 16 h 36"/>
                  <a:gd name="T22" fmla="*/ 16 w 24"/>
                  <a:gd name="T23" fmla="*/ 26 h 36"/>
                  <a:gd name="T24" fmla="*/ 14 w 24"/>
                  <a:gd name="T25" fmla="*/ 32 h 36"/>
                  <a:gd name="T26" fmla="*/ 10 w 24"/>
                  <a:gd name="T27" fmla="*/ 36 h 36"/>
                  <a:gd name="T28" fmla="*/ 4 w 24"/>
                  <a:gd name="T29" fmla="*/ 36 h 36"/>
                  <a:gd name="T30" fmla="*/ 4 w 24"/>
                  <a:gd name="T31" fmla="*/ 36 h 36"/>
                  <a:gd name="T32" fmla="*/ 2 w 24"/>
                  <a:gd name="T33" fmla="*/ 34 h 36"/>
                  <a:gd name="T34" fmla="*/ 0 w 24"/>
                  <a:gd name="T35" fmla="*/ 32 h 36"/>
                  <a:gd name="T36" fmla="*/ 0 w 24"/>
                  <a:gd name="T37" fmla="*/ 32 h 36"/>
                  <a:gd name="T38" fmla="*/ 0 w 24"/>
                  <a:gd name="T39" fmla="*/ 26 h 36"/>
                  <a:gd name="T40" fmla="*/ 0 w 24"/>
                  <a:gd name="T41" fmla="*/ 26 h 36"/>
                  <a:gd name="T42" fmla="*/ 2 w 24"/>
                  <a:gd name="T43" fmla="*/ 18 h 36"/>
                  <a:gd name="T44" fmla="*/ 2 w 24"/>
                  <a:gd name="T45" fmla="*/ 18 h 36"/>
                  <a:gd name="T46" fmla="*/ 4 w 24"/>
                  <a:gd name="T47" fmla="*/ 20 h 36"/>
                  <a:gd name="T48" fmla="*/ 6 w 24"/>
                  <a:gd name="T49" fmla="*/ 18 h 36"/>
                  <a:gd name="T50" fmla="*/ 10 w 24"/>
                  <a:gd name="T51" fmla="*/ 14 h 36"/>
                  <a:gd name="T52" fmla="*/ 14 w 24"/>
                  <a:gd name="T53" fmla="*/ 8 h 36"/>
                  <a:gd name="T54" fmla="*/ 16 w 24"/>
                  <a:gd name="T55" fmla="*/ 6 h 36"/>
                  <a:gd name="T56" fmla="*/ 18 w 24"/>
                  <a:gd name="T57" fmla="*/ 4 h 36"/>
                  <a:gd name="T58" fmla="*/ 18 w 24"/>
                  <a:gd name="T59" fmla="*/ 4 h 36"/>
                  <a:gd name="T60" fmla="*/ 20 w 24"/>
                  <a:gd name="T61" fmla="*/ 2 h 36"/>
                  <a:gd name="T62" fmla="*/ 20 w 24"/>
                  <a:gd name="T63" fmla="*/ 0 h 36"/>
                  <a:gd name="T64" fmla="*/ 20 w 24"/>
                  <a:gd name="T65" fmla="*/ 0 h 36"/>
                  <a:gd name="T66" fmla="*/ 22 w 24"/>
                  <a:gd name="T67" fmla="*/ 0 h 36"/>
                  <a:gd name="T68" fmla="*/ 22 w 24"/>
                  <a:gd name="T69" fmla="*/ 0 h 36"/>
                  <a:gd name="T70" fmla="*/ 24 w 24"/>
                  <a:gd name="T71" fmla="*/ 0 h 36"/>
                  <a:gd name="T72" fmla="*/ 24 w 24"/>
                  <a:gd name="T73" fmla="*/ 0 h 36"/>
                  <a:gd name="T74" fmla="*/ 24 w 24"/>
                  <a:gd name="T75" fmla="*/ 4 h 36"/>
                  <a:gd name="T76" fmla="*/ 24 w 24"/>
                  <a:gd name="T7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6">
                    <a:moveTo>
                      <a:pt x="24" y="4"/>
                    </a:moveTo>
                    <a:lnTo>
                      <a:pt x="24" y="4"/>
                    </a:lnTo>
                    <a:lnTo>
                      <a:pt x="24" y="10"/>
                    </a:lnTo>
                    <a:lnTo>
                      <a:pt x="24" y="16"/>
                    </a:lnTo>
                    <a:lnTo>
                      <a:pt x="24" y="16"/>
                    </a:lnTo>
                    <a:lnTo>
                      <a:pt x="22" y="24"/>
                    </a:lnTo>
                    <a:lnTo>
                      <a:pt x="22" y="26"/>
                    </a:lnTo>
                    <a:lnTo>
                      <a:pt x="20" y="26"/>
                    </a:lnTo>
                    <a:lnTo>
                      <a:pt x="18" y="22"/>
                    </a:lnTo>
                    <a:lnTo>
                      <a:pt x="16" y="16"/>
                    </a:lnTo>
                    <a:lnTo>
                      <a:pt x="16" y="16"/>
                    </a:lnTo>
                    <a:lnTo>
                      <a:pt x="16" y="26"/>
                    </a:lnTo>
                    <a:lnTo>
                      <a:pt x="14" y="32"/>
                    </a:lnTo>
                    <a:lnTo>
                      <a:pt x="10" y="36"/>
                    </a:lnTo>
                    <a:lnTo>
                      <a:pt x="4" y="36"/>
                    </a:lnTo>
                    <a:lnTo>
                      <a:pt x="4" y="36"/>
                    </a:lnTo>
                    <a:lnTo>
                      <a:pt x="2" y="34"/>
                    </a:lnTo>
                    <a:lnTo>
                      <a:pt x="0" y="32"/>
                    </a:lnTo>
                    <a:lnTo>
                      <a:pt x="0" y="32"/>
                    </a:lnTo>
                    <a:lnTo>
                      <a:pt x="0" y="26"/>
                    </a:lnTo>
                    <a:lnTo>
                      <a:pt x="0" y="26"/>
                    </a:lnTo>
                    <a:lnTo>
                      <a:pt x="2" y="18"/>
                    </a:lnTo>
                    <a:lnTo>
                      <a:pt x="2" y="18"/>
                    </a:lnTo>
                    <a:lnTo>
                      <a:pt x="4" y="20"/>
                    </a:lnTo>
                    <a:lnTo>
                      <a:pt x="6" y="18"/>
                    </a:lnTo>
                    <a:lnTo>
                      <a:pt x="10" y="14"/>
                    </a:lnTo>
                    <a:lnTo>
                      <a:pt x="14" y="8"/>
                    </a:lnTo>
                    <a:lnTo>
                      <a:pt x="16" y="6"/>
                    </a:lnTo>
                    <a:lnTo>
                      <a:pt x="18" y="4"/>
                    </a:lnTo>
                    <a:lnTo>
                      <a:pt x="18" y="4"/>
                    </a:lnTo>
                    <a:lnTo>
                      <a:pt x="20" y="2"/>
                    </a:lnTo>
                    <a:lnTo>
                      <a:pt x="20" y="0"/>
                    </a:lnTo>
                    <a:lnTo>
                      <a:pt x="20" y="0"/>
                    </a:lnTo>
                    <a:lnTo>
                      <a:pt x="22" y="0"/>
                    </a:lnTo>
                    <a:lnTo>
                      <a:pt x="22" y="0"/>
                    </a:lnTo>
                    <a:lnTo>
                      <a:pt x="24" y="0"/>
                    </a:lnTo>
                    <a:lnTo>
                      <a:pt x="24" y="0"/>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2" name="Freeform 383">
                <a:extLst>
                  <a:ext uri="{FF2B5EF4-FFF2-40B4-BE49-F238E27FC236}">
                    <a16:creationId xmlns:a16="http://schemas.microsoft.com/office/drawing/2014/main" id="{81FD17B9-9C46-DA1A-325A-01C1668F3625}"/>
                  </a:ext>
                </a:extLst>
              </p:cNvPr>
              <p:cNvSpPr>
                <a:spLocks/>
              </p:cNvSpPr>
              <p:nvPr/>
            </p:nvSpPr>
            <p:spPr bwMode="auto">
              <a:xfrm>
                <a:off x="3284" y="1459"/>
                <a:ext cx="12" cy="4"/>
              </a:xfrm>
              <a:custGeom>
                <a:avLst/>
                <a:gdLst>
                  <a:gd name="T0" fmla="*/ 12 w 12"/>
                  <a:gd name="T1" fmla="*/ 4 h 4"/>
                  <a:gd name="T2" fmla="*/ 12 w 12"/>
                  <a:gd name="T3" fmla="*/ 4 h 4"/>
                  <a:gd name="T4" fmla="*/ 0 w 12"/>
                  <a:gd name="T5" fmla="*/ 4 h 4"/>
                  <a:gd name="T6" fmla="*/ 0 w 12"/>
                  <a:gd name="T7" fmla="*/ 4 h 4"/>
                  <a:gd name="T8" fmla="*/ 2 w 12"/>
                  <a:gd name="T9" fmla="*/ 0 h 4"/>
                  <a:gd name="T10" fmla="*/ 6 w 12"/>
                  <a:gd name="T11" fmla="*/ 0 h 4"/>
                  <a:gd name="T12" fmla="*/ 10 w 12"/>
                  <a:gd name="T13" fmla="*/ 0 h 4"/>
                  <a:gd name="T14" fmla="*/ 12 w 12"/>
                  <a:gd name="T15" fmla="*/ 4 h 4"/>
                  <a:gd name="T16" fmla="*/ 12 w 1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2" y="4"/>
                    </a:moveTo>
                    <a:lnTo>
                      <a:pt x="12" y="4"/>
                    </a:lnTo>
                    <a:lnTo>
                      <a:pt x="0" y="4"/>
                    </a:lnTo>
                    <a:lnTo>
                      <a:pt x="0" y="4"/>
                    </a:lnTo>
                    <a:lnTo>
                      <a:pt x="2" y="0"/>
                    </a:lnTo>
                    <a:lnTo>
                      <a:pt x="6" y="0"/>
                    </a:lnTo>
                    <a:lnTo>
                      <a:pt x="10"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3" name="Freeform 384">
                <a:extLst>
                  <a:ext uri="{FF2B5EF4-FFF2-40B4-BE49-F238E27FC236}">
                    <a16:creationId xmlns:a16="http://schemas.microsoft.com/office/drawing/2014/main" id="{456E73B3-A3CD-B996-50CF-7C25C137AFD3}"/>
                  </a:ext>
                </a:extLst>
              </p:cNvPr>
              <p:cNvSpPr>
                <a:spLocks/>
              </p:cNvSpPr>
              <p:nvPr/>
            </p:nvSpPr>
            <p:spPr bwMode="auto">
              <a:xfrm>
                <a:off x="6016" y="2163"/>
                <a:ext cx="56" cy="88"/>
              </a:xfrm>
              <a:custGeom>
                <a:avLst/>
                <a:gdLst>
                  <a:gd name="T0" fmla="*/ 52 w 56"/>
                  <a:gd name="T1" fmla="*/ 14 h 88"/>
                  <a:gd name="T2" fmla="*/ 56 w 56"/>
                  <a:gd name="T3" fmla="*/ 18 h 88"/>
                  <a:gd name="T4" fmla="*/ 56 w 56"/>
                  <a:gd name="T5" fmla="*/ 28 h 88"/>
                  <a:gd name="T6" fmla="*/ 56 w 56"/>
                  <a:gd name="T7" fmla="*/ 38 h 88"/>
                  <a:gd name="T8" fmla="*/ 54 w 56"/>
                  <a:gd name="T9" fmla="*/ 38 h 88"/>
                  <a:gd name="T10" fmla="*/ 48 w 56"/>
                  <a:gd name="T11" fmla="*/ 42 h 88"/>
                  <a:gd name="T12" fmla="*/ 44 w 56"/>
                  <a:gd name="T13" fmla="*/ 42 h 88"/>
                  <a:gd name="T14" fmla="*/ 38 w 56"/>
                  <a:gd name="T15" fmla="*/ 44 h 88"/>
                  <a:gd name="T16" fmla="*/ 32 w 56"/>
                  <a:gd name="T17" fmla="*/ 40 h 88"/>
                  <a:gd name="T18" fmla="*/ 30 w 56"/>
                  <a:gd name="T19" fmla="*/ 44 h 88"/>
                  <a:gd name="T20" fmla="*/ 28 w 56"/>
                  <a:gd name="T21" fmla="*/ 52 h 88"/>
                  <a:gd name="T22" fmla="*/ 32 w 56"/>
                  <a:gd name="T23" fmla="*/ 56 h 88"/>
                  <a:gd name="T24" fmla="*/ 34 w 56"/>
                  <a:gd name="T25" fmla="*/ 60 h 88"/>
                  <a:gd name="T26" fmla="*/ 32 w 56"/>
                  <a:gd name="T27" fmla="*/ 54 h 88"/>
                  <a:gd name="T28" fmla="*/ 30 w 56"/>
                  <a:gd name="T29" fmla="*/ 48 h 88"/>
                  <a:gd name="T30" fmla="*/ 32 w 56"/>
                  <a:gd name="T31" fmla="*/ 42 h 88"/>
                  <a:gd name="T32" fmla="*/ 34 w 56"/>
                  <a:gd name="T33" fmla="*/ 40 h 88"/>
                  <a:gd name="T34" fmla="*/ 38 w 56"/>
                  <a:gd name="T35" fmla="*/ 42 h 88"/>
                  <a:gd name="T36" fmla="*/ 44 w 56"/>
                  <a:gd name="T37" fmla="*/ 58 h 88"/>
                  <a:gd name="T38" fmla="*/ 46 w 56"/>
                  <a:gd name="T39" fmla="*/ 78 h 88"/>
                  <a:gd name="T40" fmla="*/ 40 w 56"/>
                  <a:gd name="T41" fmla="*/ 88 h 88"/>
                  <a:gd name="T42" fmla="*/ 36 w 56"/>
                  <a:gd name="T43" fmla="*/ 82 h 88"/>
                  <a:gd name="T44" fmla="*/ 32 w 56"/>
                  <a:gd name="T45" fmla="*/ 78 h 88"/>
                  <a:gd name="T46" fmla="*/ 30 w 56"/>
                  <a:gd name="T47" fmla="*/ 76 h 88"/>
                  <a:gd name="T48" fmla="*/ 24 w 56"/>
                  <a:gd name="T49" fmla="*/ 64 h 88"/>
                  <a:gd name="T50" fmla="*/ 20 w 56"/>
                  <a:gd name="T51" fmla="*/ 74 h 88"/>
                  <a:gd name="T52" fmla="*/ 10 w 56"/>
                  <a:gd name="T53" fmla="*/ 80 h 88"/>
                  <a:gd name="T54" fmla="*/ 4 w 56"/>
                  <a:gd name="T55" fmla="*/ 80 h 88"/>
                  <a:gd name="T56" fmla="*/ 0 w 56"/>
                  <a:gd name="T57" fmla="*/ 72 h 88"/>
                  <a:gd name="T58" fmla="*/ 2 w 56"/>
                  <a:gd name="T59" fmla="*/ 62 h 88"/>
                  <a:gd name="T60" fmla="*/ 8 w 56"/>
                  <a:gd name="T61" fmla="*/ 48 h 88"/>
                  <a:gd name="T62" fmla="*/ 10 w 56"/>
                  <a:gd name="T63" fmla="*/ 40 h 88"/>
                  <a:gd name="T64" fmla="*/ 8 w 56"/>
                  <a:gd name="T65" fmla="*/ 34 h 88"/>
                  <a:gd name="T66" fmla="*/ 2 w 56"/>
                  <a:gd name="T67" fmla="*/ 22 h 88"/>
                  <a:gd name="T68" fmla="*/ 0 w 56"/>
                  <a:gd name="T69" fmla="*/ 16 h 88"/>
                  <a:gd name="T70" fmla="*/ 2 w 56"/>
                  <a:gd name="T71" fmla="*/ 6 h 88"/>
                  <a:gd name="T72" fmla="*/ 4 w 56"/>
                  <a:gd name="T73" fmla="*/ 4 h 88"/>
                  <a:gd name="T74" fmla="*/ 8 w 56"/>
                  <a:gd name="T75" fmla="*/ 0 h 88"/>
                  <a:gd name="T76" fmla="*/ 12 w 56"/>
                  <a:gd name="T77" fmla="*/ 4 h 88"/>
                  <a:gd name="T78" fmla="*/ 12 w 56"/>
                  <a:gd name="T79" fmla="*/ 8 h 88"/>
                  <a:gd name="T80" fmla="*/ 12 w 56"/>
                  <a:gd name="T81" fmla="*/ 12 h 88"/>
                  <a:gd name="T82" fmla="*/ 14 w 56"/>
                  <a:gd name="T83" fmla="*/ 20 h 88"/>
                  <a:gd name="T84" fmla="*/ 16 w 56"/>
                  <a:gd name="T85" fmla="*/ 32 h 88"/>
                  <a:gd name="T86" fmla="*/ 18 w 56"/>
                  <a:gd name="T87" fmla="*/ 40 h 88"/>
                  <a:gd name="T88" fmla="*/ 16 w 56"/>
                  <a:gd name="T89" fmla="*/ 18 h 88"/>
                  <a:gd name="T90" fmla="*/ 18 w 56"/>
                  <a:gd name="T91" fmla="*/ 16 h 88"/>
                  <a:gd name="T92" fmla="*/ 24 w 56"/>
                  <a:gd name="T93" fmla="*/ 18 h 88"/>
                  <a:gd name="T94" fmla="*/ 22 w 56"/>
                  <a:gd name="T95" fmla="*/ 16 h 88"/>
                  <a:gd name="T96" fmla="*/ 20 w 56"/>
                  <a:gd name="T97" fmla="*/ 14 h 88"/>
                  <a:gd name="T98" fmla="*/ 20 w 56"/>
                  <a:gd name="T99" fmla="*/ 10 h 88"/>
                  <a:gd name="T100" fmla="*/ 24 w 56"/>
                  <a:gd name="T101" fmla="*/ 4 h 88"/>
                  <a:gd name="T102" fmla="*/ 26 w 56"/>
                  <a:gd name="T103" fmla="*/ 4 h 88"/>
                  <a:gd name="T104" fmla="*/ 28 w 56"/>
                  <a:gd name="T105" fmla="*/ 6 h 88"/>
                  <a:gd name="T106" fmla="*/ 32 w 56"/>
                  <a:gd name="T107" fmla="*/ 14 h 88"/>
                  <a:gd name="T108" fmla="*/ 34 w 56"/>
                  <a:gd name="T109" fmla="*/ 10 h 88"/>
                  <a:gd name="T110" fmla="*/ 38 w 56"/>
                  <a:gd name="T111" fmla="*/ 8 h 88"/>
                  <a:gd name="T112" fmla="*/ 42 w 56"/>
                  <a:gd name="T113" fmla="*/ 12 h 88"/>
                  <a:gd name="T114" fmla="*/ 52 w 56"/>
                  <a:gd name="T115" fmla="*/ 14 h 88"/>
                  <a:gd name="T116" fmla="*/ 52 w 56"/>
                  <a:gd name="T117"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88">
                    <a:moveTo>
                      <a:pt x="52" y="14"/>
                    </a:moveTo>
                    <a:lnTo>
                      <a:pt x="52" y="14"/>
                    </a:lnTo>
                    <a:lnTo>
                      <a:pt x="54" y="18"/>
                    </a:lnTo>
                    <a:lnTo>
                      <a:pt x="56" y="18"/>
                    </a:lnTo>
                    <a:lnTo>
                      <a:pt x="56" y="18"/>
                    </a:lnTo>
                    <a:lnTo>
                      <a:pt x="56" y="28"/>
                    </a:lnTo>
                    <a:lnTo>
                      <a:pt x="56" y="38"/>
                    </a:lnTo>
                    <a:lnTo>
                      <a:pt x="56" y="38"/>
                    </a:lnTo>
                    <a:lnTo>
                      <a:pt x="54" y="38"/>
                    </a:lnTo>
                    <a:lnTo>
                      <a:pt x="54" y="38"/>
                    </a:lnTo>
                    <a:lnTo>
                      <a:pt x="50" y="40"/>
                    </a:lnTo>
                    <a:lnTo>
                      <a:pt x="48" y="42"/>
                    </a:lnTo>
                    <a:lnTo>
                      <a:pt x="48" y="42"/>
                    </a:lnTo>
                    <a:lnTo>
                      <a:pt x="44" y="42"/>
                    </a:lnTo>
                    <a:lnTo>
                      <a:pt x="38" y="44"/>
                    </a:lnTo>
                    <a:lnTo>
                      <a:pt x="38" y="44"/>
                    </a:lnTo>
                    <a:lnTo>
                      <a:pt x="34" y="40"/>
                    </a:lnTo>
                    <a:lnTo>
                      <a:pt x="32" y="40"/>
                    </a:lnTo>
                    <a:lnTo>
                      <a:pt x="30" y="44"/>
                    </a:lnTo>
                    <a:lnTo>
                      <a:pt x="30" y="44"/>
                    </a:lnTo>
                    <a:lnTo>
                      <a:pt x="28" y="50"/>
                    </a:lnTo>
                    <a:lnTo>
                      <a:pt x="28" y="52"/>
                    </a:lnTo>
                    <a:lnTo>
                      <a:pt x="32" y="56"/>
                    </a:lnTo>
                    <a:lnTo>
                      <a:pt x="32" y="56"/>
                    </a:lnTo>
                    <a:lnTo>
                      <a:pt x="32" y="58"/>
                    </a:lnTo>
                    <a:lnTo>
                      <a:pt x="34" y="60"/>
                    </a:lnTo>
                    <a:lnTo>
                      <a:pt x="34" y="60"/>
                    </a:lnTo>
                    <a:lnTo>
                      <a:pt x="32" y="54"/>
                    </a:lnTo>
                    <a:lnTo>
                      <a:pt x="32" y="54"/>
                    </a:lnTo>
                    <a:lnTo>
                      <a:pt x="30" y="48"/>
                    </a:lnTo>
                    <a:lnTo>
                      <a:pt x="32" y="42"/>
                    </a:lnTo>
                    <a:lnTo>
                      <a:pt x="32" y="42"/>
                    </a:lnTo>
                    <a:lnTo>
                      <a:pt x="32" y="40"/>
                    </a:lnTo>
                    <a:lnTo>
                      <a:pt x="34" y="40"/>
                    </a:lnTo>
                    <a:lnTo>
                      <a:pt x="38" y="42"/>
                    </a:lnTo>
                    <a:lnTo>
                      <a:pt x="38" y="42"/>
                    </a:lnTo>
                    <a:lnTo>
                      <a:pt x="40" y="48"/>
                    </a:lnTo>
                    <a:lnTo>
                      <a:pt x="44" y="58"/>
                    </a:lnTo>
                    <a:lnTo>
                      <a:pt x="46" y="78"/>
                    </a:lnTo>
                    <a:lnTo>
                      <a:pt x="46" y="78"/>
                    </a:lnTo>
                    <a:lnTo>
                      <a:pt x="42" y="86"/>
                    </a:lnTo>
                    <a:lnTo>
                      <a:pt x="40" y="88"/>
                    </a:lnTo>
                    <a:lnTo>
                      <a:pt x="38" y="86"/>
                    </a:lnTo>
                    <a:lnTo>
                      <a:pt x="36" y="82"/>
                    </a:lnTo>
                    <a:lnTo>
                      <a:pt x="32" y="78"/>
                    </a:lnTo>
                    <a:lnTo>
                      <a:pt x="32" y="78"/>
                    </a:lnTo>
                    <a:lnTo>
                      <a:pt x="30" y="76"/>
                    </a:lnTo>
                    <a:lnTo>
                      <a:pt x="30" y="76"/>
                    </a:lnTo>
                    <a:lnTo>
                      <a:pt x="24" y="64"/>
                    </a:lnTo>
                    <a:lnTo>
                      <a:pt x="24" y="64"/>
                    </a:lnTo>
                    <a:lnTo>
                      <a:pt x="22" y="70"/>
                    </a:lnTo>
                    <a:lnTo>
                      <a:pt x="20" y="74"/>
                    </a:lnTo>
                    <a:lnTo>
                      <a:pt x="20" y="74"/>
                    </a:lnTo>
                    <a:lnTo>
                      <a:pt x="10" y="80"/>
                    </a:lnTo>
                    <a:lnTo>
                      <a:pt x="8" y="80"/>
                    </a:lnTo>
                    <a:lnTo>
                      <a:pt x="4" y="80"/>
                    </a:lnTo>
                    <a:lnTo>
                      <a:pt x="2" y="78"/>
                    </a:lnTo>
                    <a:lnTo>
                      <a:pt x="0" y="72"/>
                    </a:lnTo>
                    <a:lnTo>
                      <a:pt x="0" y="72"/>
                    </a:lnTo>
                    <a:lnTo>
                      <a:pt x="2" y="62"/>
                    </a:lnTo>
                    <a:lnTo>
                      <a:pt x="4" y="54"/>
                    </a:lnTo>
                    <a:lnTo>
                      <a:pt x="8" y="48"/>
                    </a:lnTo>
                    <a:lnTo>
                      <a:pt x="10" y="40"/>
                    </a:lnTo>
                    <a:lnTo>
                      <a:pt x="10" y="40"/>
                    </a:lnTo>
                    <a:lnTo>
                      <a:pt x="8" y="34"/>
                    </a:lnTo>
                    <a:lnTo>
                      <a:pt x="8" y="34"/>
                    </a:lnTo>
                    <a:lnTo>
                      <a:pt x="4" y="26"/>
                    </a:lnTo>
                    <a:lnTo>
                      <a:pt x="2" y="22"/>
                    </a:lnTo>
                    <a:lnTo>
                      <a:pt x="0" y="16"/>
                    </a:lnTo>
                    <a:lnTo>
                      <a:pt x="0" y="16"/>
                    </a:lnTo>
                    <a:lnTo>
                      <a:pt x="2" y="6"/>
                    </a:lnTo>
                    <a:lnTo>
                      <a:pt x="2" y="6"/>
                    </a:lnTo>
                    <a:lnTo>
                      <a:pt x="4" y="4"/>
                    </a:lnTo>
                    <a:lnTo>
                      <a:pt x="4" y="4"/>
                    </a:lnTo>
                    <a:lnTo>
                      <a:pt x="6" y="2"/>
                    </a:lnTo>
                    <a:lnTo>
                      <a:pt x="8" y="0"/>
                    </a:lnTo>
                    <a:lnTo>
                      <a:pt x="10" y="0"/>
                    </a:lnTo>
                    <a:lnTo>
                      <a:pt x="12" y="4"/>
                    </a:lnTo>
                    <a:lnTo>
                      <a:pt x="12" y="4"/>
                    </a:lnTo>
                    <a:lnTo>
                      <a:pt x="12" y="8"/>
                    </a:lnTo>
                    <a:lnTo>
                      <a:pt x="12" y="8"/>
                    </a:lnTo>
                    <a:lnTo>
                      <a:pt x="12" y="12"/>
                    </a:lnTo>
                    <a:lnTo>
                      <a:pt x="12" y="12"/>
                    </a:lnTo>
                    <a:lnTo>
                      <a:pt x="14" y="20"/>
                    </a:lnTo>
                    <a:lnTo>
                      <a:pt x="14" y="26"/>
                    </a:lnTo>
                    <a:lnTo>
                      <a:pt x="16" y="32"/>
                    </a:lnTo>
                    <a:lnTo>
                      <a:pt x="18" y="40"/>
                    </a:lnTo>
                    <a:lnTo>
                      <a:pt x="18" y="40"/>
                    </a:lnTo>
                    <a:lnTo>
                      <a:pt x="16" y="28"/>
                    </a:lnTo>
                    <a:lnTo>
                      <a:pt x="16" y="18"/>
                    </a:lnTo>
                    <a:lnTo>
                      <a:pt x="16" y="18"/>
                    </a:lnTo>
                    <a:lnTo>
                      <a:pt x="18" y="16"/>
                    </a:lnTo>
                    <a:lnTo>
                      <a:pt x="20" y="16"/>
                    </a:lnTo>
                    <a:lnTo>
                      <a:pt x="24" y="18"/>
                    </a:lnTo>
                    <a:lnTo>
                      <a:pt x="24" y="18"/>
                    </a:lnTo>
                    <a:lnTo>
                      <a:pt x="22" y="16"/>
                    </a:lnTo>
                    <a:lnTo>
                      <a:pt x="20" y="14"/>
                    </a:lnTo>
                    <a:lnTo>
                      <a:pt x="20" y="14"/>
                    </a:lnTo>
                    <a:lnTo>
                      <a:pt x="20" y="10"/>
                    </a:lnTo>
                    <a:lnTo>
                      <a:pt x="20" y="10"/>
                    </a:lnTo>
                    <a:lnTo>
                      <a:pt x="22" y="6"/>
                    </a:lnTo>
                    <a:lnTo>
                      <a:pt x="24" y="4"/>
                    </a:lnTo>
                    <a:lnTo>
                      <a:pt x="26" y="4"/>
                    </a:lnTo>
                    <a:lnTo>
                      <a:pt x="26" y="4"/>
                    </a:lnTo>
                    <a:lnTo>
                      <a:pt x="28" y="6"/>
                    </a:lnTo>
                    <a:lnTo>
                      <a:pt x="28" y="6"/>
                    </a:lnTo>
                    <a:lnTo>
                      <a:pt x="30" y="14"/>
                    </a:lnTo>
                    <a:lnTo>
                      <a:pt x="32" y="14"/>
                    </a:lnTo>
                    <a:lnTo>
                      <a:pt x="34" y="10"/>
                    </a:lnTo>
                    <a:lnTo>
                      <a:pt x="34" y="10"/>
                    </a:lnTo>
                    <a:lnTo>
                      <a:pt x="36" y="6"/>
                    </a:lnTo>
                    <a:lnTo>
                      <a:pt x="38" y="8"/>
                    </a:lnTo>
                    <a:lnTo>
                      <a:pt x="38" y="8"/>
                    </a:lnTo>
                    <a:lnTo>
                      <a:pt x="42" y="12"/>
                    </a:lnTo>
                    <a:lnTo>
                      <a:pt x="44" y="14"/>
                    </a:lnTo>
                    <a:lnTo>
                      <a:pt x="52" y="14"/>
                    </a:lnTo>
                    <a:lnTo>
                      <a:pt x="52" y="14"/>
                    </a:lnTo>
                    <a:lnTo>
                      <a:pt x="52" y="14"/>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4" name="Freeform 385">
                <a:extLst>
                  <a:ext uri="{FF2B5EF4-FFF2-40B4-BE49-F238E27FC236}">
                    <a16:creationId xmlns:a16="http://schemas.microsoft.com/office/drawing/2014/main" id="{062869AE-975D-4A97-9FE4-A558B1A65814}"/>
                  </a:ext>
                </a:extLst>
              </p:cNvPr>
              <p:cNvSpPr>
                <a:spLocks/>
              </p:cNvSpPr>
              <p:nvPr/>
            </p:nvSpPr>
            <p:spPr bwMode="auto">
              <a:xfrm>
                <a:off x="6044" y="2167"/>
                <a:ext cx="24" cy="18"/>
              </a:xfrm>
              <a:custGeom>
                <a:avLst/>
                <a:gdLst>
                  <a:gd name="T0" fmla="*/ 0 w 24"/>
                  <a:gd name="T1" fmla="*/ 4 h 18"/>
                  <a:gd name="T2" fmla="*/ 0 w 24"/>
                  <a:gd name="T3" fmla="*/ 4 h 18"/>
                  <a:gd name="T4" fmla="*/ 4 w 24"/>
                  <a:gd name="T5" fmla="*/ 4 h 18"/>
                  <a:gd name="T6" fmla="*/ 4 w 24"/>
                  <a:gd name="T7" fmla="*/ 2 h 18"/>
                  <a:gd name="T8" fmla="*/ 6 w 24"/>
                  <a:gd name="T9" fmla="*/ 0 h 18"/>
                  <a:gd name="T10" fmla="*/ 6 w 24"/>
                  <a:gd name="T11" fmla="*/ 0 h 18"/>
                  <a:gd name="T12" fmla="*/ 10 w 24"/>
                  <a:gd name="T13" fmla="*/ 0 h 18"/>
                  <a:gd name="T14" fmla="*/ 10 w 24"/>
                  <a:gd name="T15" fmla="*/ 0 h 18"/>
                  <a:gd name="T16" fmla="*/ 14 w 24"/>
                  <a:gd name="T17" fmla="*/ 2 h 18"/>
                  <a:gd name="T18" fmla="*/ 16 w 24"/>
                  <a:gd name="T19" fmla="*/ 2 h 18"/>
                  <a:gd name="T20" fmla="*/ 20 w 24"/>
                  <a:gd name="T21" fmla="*/ 2 h 18"/>
                  <a:gd name="T22" fmla="*/ 22 w 24"/>
                  <a:gd name="T23" fmla="*/ 4 h 18"/>
                  <a:gd name="T24" fmla="*/ 22 w 24"/>
                  <a:gd name="T25" fmla="*/ 4 h 18"/>
                  <a:gd name="T26" fmla="*/ 24 w 24"/>
                  <a:gd name="T27" fmla="*/ 10 h 18"/>
                  <a:gd name="T28" fmla="*/ 24 w 24"/>
                  <a:gd name="T29" fmla="*/ 10 h 18"/>
                  <a:gd name="T30" fmla="*/ 20 w 24"/>
                  <a:gd name="T31" fmla="*/ 16 h 18"/>
                  <a:gd name="T32" fmla="*/ 18 w 24"/>
                  <a:gd name="T33" fmla="*/ 16 h 18"/>
                  <a:gd name="T34" fmla="*/ 16 w 24"/>
                  <a:gd name="T35" fmla="*/ 16 h 18"/>
                  <a:gd name="T36" fmla="*/ 16 w 24"/>
                  <a:gd name="T37" fmla="*/ 16 h 18"/>
                  <a:gd name="T38" fmla="*/ 10 w 24"/>
                  <a:gd name="T39" fmla="*/ 8 h 18"/>
                  <a:gd name="T40" fmla="*/ 10 w 24"/>
                  <a:gd name="T41" fmla="*/ 8 h 18"/>
                  <a:gd name="T42" fmla="*/ 8 w 24"/>
                  <a:gd name="T43" fmla="*/ 8 h 18"/>
                  <a:gd name="T44" fmla="*/ 4 w 24"/>
                  <a:gd name="T45" fmla="*/ 16 h 18"/>
                  <a:gd name="T46" fmla="*/ 4 w 24"/>
                  <a:gd name="T47" fmla="*/ 16 h 18"/>
                  <a:gd name="T48" fmla="*/ 4 w 24"/>
                  <a:gd name="T49" fmla="*/ 18 h 18"/>
                  <a:gd name="T50" fmla="*/ 2 w 24"/>
                  <a:gd name="T51" fmla="*/ 16 h 18"/>
                  <a:gd name="T52" fmla="*/ 0 w 24"/>
                  <a:gd name="T53" fmla="*/ 4 h 18"/>
                  <a:gd name="T54" fmla="*/ 0 w 24"/>
                  <a:gd name="T5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18">
                    <a:moveTo>
                      <a:pt x="0" y="4"/>
                    </a:moveTo>
                    <a:lnTo>
                      <a:pt x="0" y="4"/>
                    </a:lnTo>
                    <a:lnTo>
                      <a:pt x="4" y="4"/>
                    </a:lnTo>
                    <a:lnTo>
                      <a:pt x="4" y="2"/>
                    </a:lnTo>
                    <a:lnTo>
                      <a:pt x="6" y="0"/>
                    </a:lnTo>
                    <a:lnTo>
                      <a:pt x="6" y="0"/>
                    </a:lnTo>
                    <a:lnTo>
                      <a:pt x="10" y="0"/>
                    </a:lnTo>
                    <a:lnTo>
                      <a:pt x="10" y="0"/>
                    </a:lnTo>
                    <a:lnTo>
                      <a:pt x="14" y="2"/>
                    </a:lnTo>
                    <a:lnTo>
                      <a:pt x="16" y="2"/>
                    </a:lnTo>
                    <a:lnTo>
                      <a:pt x="20" y="2"/>
                    </a:lnTo>
                    <a:lnTo>
                      <a:pt x="22" y="4"/>
                    </a:lnTo>
                    <a:lnTo>
                      <a:pt x="22" y="4"/>
                    </a:lnTo>
                    <a:lnTo>
                      <a:pt x="24" y="10"/>
                    </a:lnTo>
                    <a:lnTo>
                      <a:pt x="24" y="10"/>
                    </a:lnTo>
                    <a:lnTo>
                      <a:pt x="20" y="16"/>
                    </a:lnTo>
                    <a:lnTo>
                      <a:pt x="18" y="16"/>
                    </a:lnTo>
                    <a:lnTo>
                      <a:pt x="16" y="16"/>
                    </a:lnTo>
                    <a:lnTo>
                      <a:pt x="16" y="16"/>
                    </a:lnTo>
                    <a:lnTo>
                      <a:pt x="10" y="8"/>
                    </a:lnTo>
                    <a:lnTo>
                      <a:pt x="10" y="8"/>
                    </a:lnTo>
                    <a:lnTo>
                      <a:pt x="8" y="8"/>
                    </a:lnTo>
                    <a:lnTo>
                      <a:pt x="4" y="16"/>
                    </a:lnTo>
                    <a:lnTo>
                      <a:pt x="4" y="16"/>
                    </a:lnTo>
                    <a:lnTo>
                      <a:pt x="4" y="18"/>
                    </a:lnTo>
                    <a:lnTo>
                      <a:pt x="2" y="1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5" name="Freeform 386">
                <a:extLst>
                  <a:ext uri="{FF2B5EF4-FFF2-40B4-BE49-F238E27FC236}">
                    <a16:creationId xmlns:a16="http://schemas.microsoft.com/office/drawing/2014/main" id="{97585FEA-9FED-16BD-2C18-7C0BA30C619A}"/>
                  </a:ext>
                </a:extLst>
              </p:cNvPr>
              <p:cNvSpPr>
                <a:spLocks/>
              </p:cNvSpPr>
              <p:nvPr/>
            </p:nvSpPr>
            <p:spPr bwMode="auto">
              <a:xfrm>
                <a:off x="1636" y="2787"/>
                <a:ext cx="38" cy="50"/>
              </a:xfrm>
              <a:custGeom>
                <a:avLst/>
                <a:gdLst>
                  <a:gd name="T0" fmla="*/ 38 w 38"/>
                  <a:gd name="T1" fmla="*/ 42 h 50"/>
                  <a:gd name="T2" fmla="*/ 38 w 38"/>
                  <a:gd name="T3" fmla="*/ 42 h 50"/>
                  <a:gd name="T4" fmla="*/ 38 w 38"/>
                  <a:gd name="T5" fmla="*/ 46 h 50"/>
                  <a:gd name="T6" fmla="*/ 38 w 38"/>
                  <a:gd name="T7" fmla="*/ 50 h 50"/>
                  <a:gd name="T8" fmla="*/ 38 w 38"/>
                  <a:gd name="T9" fmla="*/ 50 h 50"/>
                  <a:gd name="T10" fmla="*/ 36 w 38"/>
                  <a:gd name="T11" fmla="*/ 50 h 50"/>
                  <a:gd name="T12" fmla="*/ 36 w 38"/>
                  <a:gd name="T13" fmla="*/ 48 h 50"/>
                  <a:gd name="T14" fmla="*/ 32 w 38"/>
                  <a:gd name="T15" fmla="*/ 44 h 50"/>
                  <a:gd name="T16" fmla="*/ 32 w 38"/>
                  <a:gd name="T17" fmla="*/ 44 h 50"/>
                  <a:gd name="T18" fmla="*/ 30 w 38"/>
                  <a:gd name="T19" fmla="*/ 40 h 50"/>
                  <a:gd name="T20" fmla="*/ 26 w 38"/>
                  <a:gd name="T21" fmla="*/ 40 h 50"/>
                  <a:gd name="T22" fmla="*/ 24 w 38"/>
                  <a:gd name="T23" fmla="*/ 40 h 50"/>
                  <a:gd name="T24" fmla="*/ 22 w 38"/>
                  <a:gd name="T25" fmla="*/ 46 h 50"/>
                  <a:gd name="T26" fmla="*/ 22 w 38"/>
                  <a:gd name="T27" fmla="*/ 46 h 50"/>
                  <a:gd name="T28" fmla="*/ 14 w 38"/>
                  <a:gd name="T29" fmla="*/ 44 h 50"/>
                  <a:gd name="T30" fmla="*/ 12 w 38"/>
                  <a:gd name="T31" fmla="*/ 44 h 50"/>
                  <a:gd name="T32" fmla="*/ 8 w 38"/>
                  <a:gd name="T33" fmla="*/ 48 h 50"/>
                  <a:gd name="T34" fmla="*/ 8 w 38"/>
                  <a:gd name="T35" fmla="*/ 48 h 50"/>
                  <a:gd name="T36" fmla="*/ 6 w 38"/>
                  <a:gd name="T37" fmla="*/ 48 h 50"/>
                  <a:gd name="T38" fmla="*/ 4 w 38"/>
                  <a:gd name="T39" fmla="*/ 46 h 50"/>
                  <a:gd name="T40" fmla="*/ 2 w 38"/>
                  <a:gd name="T41" fmla="*/ 40 h 50"/>
                  <a:gd name="T42" fmla="*/ 2 w 38"/>
                  <a:gd name="T43" fmla="*/ 40 h 50"/>
                  <a:gd name="T44" fmla="*/ 0 w 38"/>
                  <a:gd name="T45" fmla="*/ 28 h 50"/>
                  <a:gd name="T46" fmla="*/ 0 w 38"/>
                  <a:gd name="T47" fmla="*/ 28 h 50"/>
                  <a:gd name="T48" fmla="*/ 2 w 38"/>
                  <a:gd name="T49" fmla="*/ 22 h 50"/>
                  <a:gd name="T50" fmla="*/ 6 w 38"/>
                  <a:gd name="T51" fmla="*/ 20 h 50"/>
                  <a:gd name="T52" fmla="*/ 6 w 38"/>
                  <a:gd name="T53" fmla="*/ 20 h 50"/>
                  <a:gd name="T54" fmla="*/ 8 w 38"/>
                  <a:gd name="T55" fmla="*/ 20 h 50"/>
                  <a:gd name="T56" fmla="*/ 10 w 38"/>
                  <a:gd name="T57" fmla="*/ 20 h 50"/>
                  <a:gd name="T58" fmla="*/ 14 w 38"/>
                  <a:gd name="T59" fmla="*/ 10 h 50"/>
                  <a:gd name="T60" fmla="*/ 14 w 38"/>
                  <a:gd name="T61" fmla="*/ 10 h 50"/>
                  <a:gd name="T62" fmla="*/ 16 w 38"/>
                  <a:gd name="T63" fmla="*/ 6 h 50"/>
                  <a:gd name="T64" fmla="*/ 16 w 38"/>
                  <a:gd name="T65" fmla="*/ 6 h 50"/>
                  <a:gd name="T66" fmla="*/ 22 w 38"/>
                  <a:gd name="T67" fmla="*/ 4 h 50"/>
                  <a:gd name="T68" fmla="*/ 26 w 38"/>
                  <a:gd name="T69" fmla="*/ 0 h 50"/>
                  <a:gd name="T70" fmla="*/ 26 w 38"/>
                  <a:gd name="T71" fmla="*/ 0 h 50"/>
                  <a:gd name="T72" fmla="*/ 28 w 38"/>
                  <a:gd name="T73" fmla="*/ 2 h 50"/>
                  <a:gd name="T74" fmla="*/ 28 w 38"/>
                  <a:gd name="T75" fmla="*/ 2 h 50"/>
                  <a:gd name="T76" fmla="*/ 30 w 38"/>
                  <a:gd name="T77" fmla="*/ 12 h 50"/>
                  <a:gd name="T78" fmla="*/ 30 w 38"/>
                  <a:gd name="T79" fmla="*/ 12 h 50"/>
                  <a:gd name="T80" fmla="*/ 28 w 38"/>
                  <a:gd name="T81" fmla="*/ 18 h 50"/>
                  <a:gd name="T82" fmla="*/ 24 w 38"/>
                  <a:gd name="T83" fmla="*/ 22 h 50"/>
                  <a:gd name="T84" fmla="*/ 24 w 38"/>
                  <a:gd name="T85" fmla="*/ 22 h 50"/>
                  <a:gd name="T86" fmla="*/ 24 w 38"/>
                  <a:gd name="T87" fmla="*/ 24 h 50"/>
                  <a:gd name="T88" fmla="*/ 26 w 38"/>
                  <a:gd name="T89" fmla="*/ 26 h 50"/>
                  <a:gd name="T90" fmla="*/ 26 w 38"/>
                  <a:gd name="T91" fmla="*/ 26 h 50"/>
                  <a:gd name="T92" fmla="*/ 30 w 38"/>
                  <a:gd name="T93" fmla="*/ 26 h 50"/>
                  <a:gd name="T94" fmla="*/ 34 w 38"/>
                  <a:gd name="T95" fmla="*/ 26 h 50"/>
                  <a:gd name="T96" fmla="*/ 36 w 38"/>
                  <a:gd name="T97" fmla="*/ 32 h 50"/>
                  <a:gd name="T98" fmla="*/ 38 w 38"/>
                  <a:gd name="T99" fmla="*/ 42 h 50"/>
                  <a:gd name="T100" fmla="*/ 38 w 38"/>
                  <a:gd name="T10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50">
                    <a:moveTo>
                      <a:pt x="38" y="42"/>
                    </a:moveTo>
                    <a:lnTo>
                      <a:pt x="38" y="42"/>
                    </a:lnTo>
                    <a:lnTo>
                      <a:pt x="38" y="46"/>
                    </a:lnTo>
                    <a:lnTo>
                      <a:pt x="38" y="50"/>
                    </a:lnTo>
                    <a:lnTo>
                      <a:pt x="38" y="50"/>
                    </a:lnTo>
                    <a:lnTo>
                      <a:pt x="36" y="50"/>
                    </a:lnTo>
                    <a:lnTo>
                      <a:pt x="36" y="48"/>
                    </a:lnTo>
                    <a:lnTo>
                      <a:pt x="32" y="44"/>
                    </a:lnTo>
                    <a:lnTo>
                      <a:pt x="32" y="44"/>
                    </a:lnTo>
                    <a:lnTo>
                      <a:pt x="30" y="40"/>
                    </a:lnTo>
                    <a:lnTo>
                      <a:pt x="26" y="40"/>
                    </a:lnTo>
                    <a:lnTo>
                      <a:pt x="24" y="40"/>
                    </a:lnTo>
                    <a:lnTo>
                      <a:pt x="22" y="46"/>
                    </a:lnTo>
                    <a:lnTo>
                      <a:pt x="22" y="46"/>
                    </a:lnTo>
                    <a:lnTo>
                      <a:pt x="14" y="44"/>
                    </a:lnTo>
                    <a:lnTo>
                      <a:pt x="12" y="44"/>
                    </a:lnTo>
                    <a:lnTo>
                      <a:pt x="8" y="48"/>
                    </a:lnTo>
                    <a:lnTo>
                      <a:pt x="8" y="48"/>
                    </a:lnTo>
                    <a:lnTo>
                      <a:pt x="6" y="48"/>
                    </a:lnTo>
                    <a:lnTo>
                      <a:pt x="4" y="46"/>
                    </a:lnTo>
                    <a:lnTo>
                      <a:pt x="2" y="40"/>
                    </a:lnTo>
                    <a:lnTo>
                      <a:pt x="2" y="40"/>
                    </a:lnTo>
                    <a:lnTo>
                      <a:pt x="0" y="28"/>
                    </a:lnTo>
                    <a:lnTo>
                      <a:pt x="0" y="28"/>
                    </a:lnTo>
                    <a:lnTo>
                      <a:pt x="2" y="22"/>
                    </a:lnTo>
                    <a:lnTo>
                      <a:pt x="6" y="20"/>
                    </a:lnTo>
                    <a:lnTo>
                      <a:pt x="6" y="20"/>
                    </a:lnTo>
                    <a:lnTo>
                      <a:pt x="8" y="20"/>
                    </a:lnTo>
                    <a:lnTo>
                      <a:pt x="10" y="20"/>
                    </a:lnTo>
                    <a:lnTo>
                      <a:pt x="14" y="10"/>
                    </a:lnTo>
                    <a:lnTo>
                      <a:pt x="14" y="10"/>
                    </a:lnTo>
                    <a:lnTo>
                      <a:pt x="16" y="6"/>
                    </a:lnTo>
                    <a:lnTo>
                      <a:pt x="16" y="6"/>
                    </a:lnTo>
                    <a:lnTo>
                      <a:pt x="22" y="4"/>
                    </a:lnTo>
                    <a:lnTo>
                      <a:pt x="26" y="0"/>
                    </a:lnTo>
                    <a:lnTo>
                      <a:pt x="26" y="0"/>
                    </a:lnTo>
                    <a:lnTo>
                      <a:pt x="28" y="2"/>
                    </a:lnTo>
                    <a:lnTo>
                      <a:pt x="28" y="2"/>
                    </a:lnTo>
                    <a:lnTo>
                      <a:pt x="30" y="12"/>
                    </a:lnTo>
                    <a:lnTo>
                      <a:pt x="30" y="12"/>
                    </a:lnTo>
                    <a:lnTo>
                      <a:pt x="28" y="18"/>
                    </a:lnTo>
                    <a:lnTo>
                      <a:pt x="24" y="22"/>
                    </a:lnTo>
                    <a:lnTo>
                      <a:pt x="24" y="22"/>
                    </a:lnTo>
                    <a:lnTo>
                      <a:pt x="24" y="24"/>
                    </a:lnTo>
                    <a:lnTo>
                      <a:pt x="26" y="26"/>
                    </a:lnTo>
                    <a:lnTo>
                      <a:pt x="26" y="26"/>
                    </a:lnTo>
                    <a:lnTo>
                      <a:pt x="30" y="26"/>
                    </a:lnTo>
                    <a:lnTo>
                      <a:pt x="34" y="26"/>
                    </a:lnTo>
                    <a:lnTo>
                      <a:pt x="36" y="32"/>
                    </a:lnTo>
                    <a:lnTo>
                      <a:pt x="38" y="42"/>
                    </a:lnTo>
                    <a:lnTo>
                      <a:pt x="38"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6" name="Freeform 387">
                <a:extLst>
                  <a:ext uri="{FF2B5EF4-FFF2-40B4-BE49-F238E27FC236}">
                    <a16:creationId xmlns:a16="http://schemas.microsoft.com/office/drawing/2014/main" id="{0893E494-2C6A-A9F7-0FED-3FAD7B2120F4}"/>
                  </a:ext>
                </a:extLst>
              </p:cNvPr>
              <p:cNvSpPr>
                <a:spLocks/>
              </p:cNvSpPr>
              <p:nvPr/>
            </p:nvSpPr>
            <p:spPr bwMode="auto">
              <a:xfrm>
                <a:off x="1928" y="2773"/>
                <a:ext cx="56" cy="66"/>
              </a:xfrm>
              <a:custGeom>
                <a:avLst/>
                <a:gdLst>
                  <a:gd name="T0" fmla="*/ 18 w 56"/>
                  <a:gd name="T1" fmla="*/ 56 h 66"/>
                  <a:gd name="T2" fmla="*/ 12 w 56"/>
                  <a:gd name="T3" fmla="*/ 50 h 66"/>
                  <a:gd name="T4" fmla="*/ 8 w 56"/>
                  <a:gd name="T5" fmla="*/ 48 h 66"/>
                  <a:gd name="T6" fmla="*/ 4 w 56"/>
                  <a:gd name="T7" fmla="*/ 48 h 66"/>
                  <a:gd name="T8" fmla="*/ 0 w 56"/>
                  <a:gd name="T9" fmla="*/ 38 h 66"/>
                  <a:gd name="T10" fmla="*/ 8 w 56"/>
                  <a:gd name="T11" fmla="*/ 26 h 66"/>
                  <a:gd name="T12" fmla="*/ 14 w 56"/>
                  <a:gd name="T13" fmla="*/ 8 h 66"/>
                  <a:gd name="T14" fmla="*/ 16 w 56"/>
                  <a:gd name="T15" fmla="*/ 2 h 66"/>
                  <a:gd name="T16" fmla="*/ 18 w 56"/>
                  <a:gd name="T17" fmla="*/ 0 h 66"/>
                  <a:gd name="T18" fmla="*/ 20 w 56"/>
                  <a:gd name="T19" fmla="*/ 6 h 66"/>
                  <a:gd name="T20" fmla="*/ 22 w 56"/>
                  <a:gd name="T21" fmla="*/ 12 h 66"/>
                  <a:gd name="T22" fmla="*/ 24 w 56"/>
                  <a:gd name="T23" fmla="*/ 22 h 66"/>
                  <a:gd name="T24" fmla="*/ 28 w 56"/>
                  <a:gd name="T25" fmla="*/ 24 h 66"/>
                  <a:gd name="T26" fmla="*/ 40 w 56"/>
                  <a:gd name="T27" fmla="*/ 44 h 66"/>
                  <a:gd name="T28" fmla="*/ 40 w 56"/>
                  <a:gd name="T29" fmla="*/ 38 h 66"/>
                  <a:gd name="T30" fmla="*/ 38 w 56"/>
                  <a:gd name="T31" fmla="*/ 36 h 66"/>
                  <a:gd name="T32" fmla="*/ 36 w 56"/>
                  <a:gd name="T33" fmla="*/ 22 h 66"/>
                  <a:gd name="T34" fmla="*/ 36 w 56"/>
                  <a:gd name="T35" fmla="*/ 18 h 66"/>
                  <a:gd name="T36" fmla="*/ 42 w 56"/>
                  <a:gd name="T37" fmla="*/ 20 h 66"/>
                  <a:gd name="T38" fmla="*/ 44 w 56"/>
                  <a:gd name="T39" fmla="*/ 20 h 66"/>
                  <a:gd name="T40" fmla="*/ 50 w 56"/>
                  <a:gd name="T41" fmla="*/ 20 h 66"/>
                  <a:gd name="T42" fmla="*/ 52 w 56"/>
                  <a:gd name="T43" fmla="*/ 26 h 66"/>
                  <a:gd name="T44" fmla="*/ 56 w 56"/>
                  <a:gd name="T45" fmla="*/ 40 h 66"/>
                  <a:gd name="T46" fmla="*/ 56 w 56"/>
                  <a:gd name="T47" fmla="*/ 52 h 66"/>
                  <a:gd name="T48" fmla="*/ 56 w 56"/>
                  <a:gd name="T49" fmla="*/ 64 h 66"/>
                  <a:gd name="T50" fmla="*/ 54 w 56"/>
                  <a:gd name="T51" fmla="*/ 66 h 66"/>
                  <a:gd name="T52" fmla="*/ 48 w 56"/>
                  <a:gd name="T53" fmla="*/ 64 h 66"/>
                  <a:gd name="T54" fmla="*/ 46 w 56"/>
                  <a:gd name="T55" fmla="*/ 60 h 66"/>
                  <a:gd name="T56" fmla="*/ 38 w 56"/>
                  <a:gd name="T57" fmla="*/ 56 h 66"/>
                  <a:gd name="T58" fmla="*/ 36 w 56"/>
                  <a:gd name="T59" fmla="*/ 54 h 66"/>
                  <a:gd name="T60" fmla="*/ 28 w 56"/>
                  <a:gd name="T61" fmla="*/ 56 h 66"/>
                  <a:gd name="T62" fmla="*/ 24 w 56"/>
                  <a:gd name="T63" fmla="*/ 56 h 66"/>
                  <a:gd name="T64" fmla="*/ 18 w 56"/>
                  <a:gd name="T6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6">
                    <a:moveTo>
                      <a:pt x="18" y="56"/>
                    </a:moveTo>
                    <a:lnTo>
                      <a:pt x="18" y="56"/>
                    </a:lnTo>
                    <a:lnTo>
                      <a:pt x="12" y="50"/>
                    </a:lnTo>
                    <a:lnTo>
                      <a:pt x="12" y="50"/>
                    </a:lnTo>
                    <a:lnTo>
                      <a:pt x="10" y="48"/>
                    </a:lnTo>
                    <a:lnTo>
                      <a:pt x="8" y="48"/>
                    </a:lnTo>
                    <a:lnTo>
                      <a:pt x="4" y="48"/>
                    </a:lnTo>
                    <a:lnTo>
                      <a:pt x="4" y="48"/>
                    </a:lnTo>
                    <a:lnTo>
                      <a:pt x="0" y="46"/>
                    </a:lnTo>
                    <a:lnTo>
                      <a:pt x="0" y="38"/>
                    </a:lnTo>
                    <a:lnTo>
                      <a:pt x="0" y="38"/>
                    </a:lnTo>
                    <a:lnTo>
                      <a:pt x="8" y="26"/>
                    </a:lnTo>
                    <a:lnTo>
                      <a:pt x="10" y="18"/>
                    </a:lnTo>
                    <a:lnTo>
                      <a:pt x="14" y="8"/>
                    </a:lnTo>
                    <a:lnTo>
                      <a:pt x="14" y="8"/>
                    </a:lnTo>
                    <a:lnTo>
                      <a:pt x="16" y="2"/>
                    </a:lnTo>
                    <a:lnTo>
                      <a:pt x="16" y="0"/>
                    </a:lnTo>
                    <a:lnTo>
                      <a:pt x="18" y="0"/>
                    </a:lnTo>
                    <a:lnTo>
                      <a:pt x="18" y="0"/>
                    </a:lnTo>
                    <a:lnTo>
                      <a:pt x="20" y="6"/>
                    </a:lnTo>
                    <a:lnTo>
                      <a:pt x="22" y="12"/>
                    </a:lnTo>
                    <a:lnTo>
                      <a:pt x="22" y="12"/>
                    </a:lnTo>
                    <a:lnTo>
                      <a:pt x="22" y="20"/>
                    </a:lnTo>
                    <a:lnTo>
                      <a:pt x="24" y="22"/>
                    </a:lnTo>
                    <a:lnTo>
                      <a:pt x="24" y="22"/>
                    </a:lnTo>
                    <a:lnTo>
                      <a:pt x="28" y="24"/>
                    </a:lnTo>
                    <a:lnTo>
                      <a:pt x="32" y="30"/>
                    </a:lnTo>
                    <a:lnTo>
                      <a:pt x="40" y="44"/>
                    </a:lnTo>
                    <a:lnTo>
                      <a:pt x="40" y="44"/>
                    </a:lnTo>
                    <a:lnTo>
                      <a:pt x="40" y="38"/>
                    </a:lnTo>
                    <a:lnTo>
                      <a:pt x="38" y="36"/>
                    </a:lnTo>
                    <a:lnTo>
                      <a:pt x="38" y="36"/>
                    </a:lnTo>
                    <a:lnTo>
                      <a:pt x="36" y="28"/>
                    </a:lnTo>
                    <a:lnTo>
                      <a:pt x="36" y="22"/>
                    </a:lnTo>
                    <a:lnTo>
                      <a:pt x="36" y="22"/>
                    </a:lnTo>
                    <a:lnTo>
                      <a:pt x="36" y="18"/>
                    </a:lnTo>
                    <a:lnTo>
                      <a:pt x="38" y="18"/>
                    </a:lnTo>
                    <a:lnTo>
                      <a:pt x="42" y="20"/>
                    </a:lnTo>
                    <a:lnTo>
                      <a:pt x="42" y="20"/>
                    </a:lnTo>
                    <a:lnTo>
                      <a:pt x="44" y="20"/>
                    </a:lnTo>
                    <a:lnTo>
                      <a:pt x="46" y="20"/>
                    </a:lnTo>
                    <a:lnTo>
                      <a:pt x="50" y="20"/>
                    </a:lnTo>
                    <a:lnTo>
                      <a:pt x="52" y="26"/>
                    </a:lnTo>
                    <a:lnTo>
                      <a:pt x="52" y="26"/>
                    </a:lnTo>
                    <a:lnTo>
                      <a:pt x="54" y="32"/>
                    </a:lnTo>
                    <a:lnTo>
                      <a:pt x="56" y="40"/>
                    </a:lnTo>
                    <a:lnTo>
                      <a:pt x="56" y="40"/>
                    </a:lnTo>
                    <a:lnTo>
                      <a:pt x="56" y="52"/>
                    </a:lnTo>
                    <a:lnTo>
                      <a:pt x="56" y="58"/>
                    </a:lnTo>
                    <a:lnTo>
                      <a:pt x="56" y="64"/>
                    </a:lnTo>
                    <a:lnTo>
                      <a:pt x="56" y="64"/>
                    </a:lnTo>
                    <a:lnTo>
                      <a:pt x="54" y="66"/>
                    </a:lnTo>
                    <a:lnTo>
                      <a:pt x="50" y="66"/>
                    </a:lnTo>
                    <a:lnTo>
                      <a:pt x="48" y="64"/>
                    </a:lnTo>
                    <a:lnTo>
                      <a:pt x="46" y="60"/>
                    </a:lnTo>
                    <a:lnTo>
                      <a:pt x="46" y="60"/>
                    </a:lnTo>
                    <a:lnTo>
                      <a:pt x="38" y="56"/>
                    </a:lnTo>
                    <a:lnTo>
                      <a:pt x="38" y="56"/>
                    </a:lnTo>
                    <a:lnTo>
                      <a:pt x="38" y="56"/>
                    </a:lnTo>
                    <a:lnTo>
                      <a:pt x="36" y="54"/>
                    </a:lnTo>
                    <a:lnTo>
                      <a:pt x="34" y="54"/>
                    </a:lnTo>
                    <a:lnTo>
                      <a:pt x="28" y="56"/>
                    </a:lnTo>
                    <a:lnTo>
                      <a:pt x="28" y="56"/>
                    </a:lnTo>
                    <a:lnTo>
                      <a:pt x="24" y="56"/>
                    </a:lnTo>
                    <a:lnTo>
                      <a:pt x="18" y="56"/>
                    </a:lnTo>
                    <a:lnTo>
                      <a:pt x="1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7" name="Freeform 388">
                <a:extLst>
                  <a:ext uri="{FF2B5EF4-FFF2-40B4-BE49-F238E27FC236}">
                    <a16:creationId xmlns:a16="http://schemas.microsoft.com/office/drawing/2014/main" id="{849A8AF7-D6B4-78BE-5A7C-C32A6714B579}"/>
                  </a:ext>
                </a:extLst>
              </p:cNvPr>
              <p:cNvSpPr>
                <a:spLocks/>
              </p:cNvSpPr>
              <p:nvPr/>
            </p:nvSpPr>
            <p:spPr bwMode="auto">
              <a:xfrm>
                <a:off x="1974" y="2833"/>
                <a:ext cx="14" cy="14"/>
              </a:xfrm>
              <a:custGeom>
                <a:avLst/>
                <a:gdLst>
                  <a:gd name="T0" fmla="*/ 0 w 14"/>
                  <a:gd name="T1" fmla="*/ 0 h 14"/>
                  <a:gd name="T2" fmla="*/ 0 w 14"/>
                  <a:gd name="T3" fmla="*/ 0 h 14"/>
                  <a:gd name="T4" fmla="*/ 4 w 14"/>
                  <a:gd name="T5" fmla="*/ 4 h 14"/>
                  <a:gd name="T6" fmla="*/ 8 w 14"/>
                  <a:gd name="T7" fmla="*/ 4 h 14"/>
                  <a:gd name="T8" fmla="*/ 10 w 14"/>
                  <a:gd name="T9" fmla="*/ 0 h 14"/>
                  <a:gd name="T10" fmla="*/ 10 w 14"/>
                  <a:gd name="T11" fmla="*/ 0 h 14"/>
                  <a:gd name="T12" fmla="*/ 10 w 14"/>
                  <a:gd name="T13" fmla="*/ 0 h 14"/>
                  <a:gd name="T14" fmla="*/ 12 w 14"/>
                  <a:gd name="T15" fmla="*/ 0 h 14"/>
                  <a:gd name="T16" fmla="*/ 12 w 14"/>
                  <a:gd name="T17" fmla="*/ 0 h 14"/>
                  <a:gd name="T18" fmla="*/ 14 w 14"/>
                  <a:gd name="T19" fmla="*/ 6 h 14"/>
                  <a:gd name="T20" fmla="*/ 12 w 14"/>
                  <a:gd name="T21" fmla="*/ 10 h 14"/>
                  <a:gd name="T22" fmla="*/ 12 w 14"/>
                  <a:gd name="T23" fmla="*/ 10 h 14"/>
                  <a:gd name="T24" fmla="*/ 12 w 14"/>
                  <a:gd name="T25" fmla="*/ 14 h 14"/>
                  <a:gd name="T26" fmla="*/ 10 w 14"/>
                  <a:gd name="T27" fmla="*/ 12 h 14"/>
                  <a:gd name="T28" fmla="*/ 10 w 14"/>
                  <a:gd name="T29" fmla="*/ 12 h 14"/>
                  <a:gd name="T30" fmla="*/ 10 w 14"/>
                  <a:gd name="T31" fmla="*/ 12 h 14"/>
                  <a:gd name="T32" fmla="*/ 8 w 14"/>
                  <a:gd name="T33" fmla="*/ 8 h 14"/>
                  <a:gd name="T34" fmla="*/ 6 w 14"/>
                  <a:gd name="T35" fmla="*/ 8 h 14"/>
                  <a:gd name="T36" fmla="*/ 4 w 14"/>
                  <a:gd name="T37" fmla="*/ 10 h 14"/>
                  <a:gd name="T38" fmla="*/ 4 w 14"/>
                  <a:gd name="T39" fmla="*/ 10 h 14"/>
                  <a:gd name="T40" fmla="*/ 2 w 14"/>
                  <a:gd name="T41" fmla="*/ 10 h 14"/>
                  <a:gd name="T42" fmla="*/ 0 w 14"/>
                  <a:gd name="T43" fmla="*/ 8 h 14"/>
                  <a:gd name="T44" fmla="*/ 0 w 14"/>
                  <a:gd name="T45" fmla="*/ 0 h 14"/>
                  <a:gd name="T46" fmla="*/ 0 w 14"/>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4">
                    <a:moveTo>
                      <a:pt x="0" y="0"/>
                    </a:moveTo>
                    <a:lnTo>
                      <a:pt x="0" y="0"/>
                    </a:lnTo>
                    <a:lnTo>
                      <a:pt x="4" y="4"/>
                    </a:lnTo>
                    <a:lnTo>
                      <a:pt x="8" y="4"/>
                    </a:lnTo>
                    <a:lnTo>
                      <a:pt x="10" y="0"/>
                    </a:lnTo>
                    <a:lnTo>
                      <a:pt x="10" y="0"/>
                    </a:lnTo>
                    <a:lnTo>
                      <a:pt x="10" y="0"/>
                    </a:lnTo>
                    <a:lnTo>
                      <a:pt x="12" y="0"/>
                    </a:lnTo>
                    <a:lnTo>
                      <a:pt x="12" y="0"/>
                    </a:lnTo>
                    <a:lnTo>
                      <a:pt x="14" y="6"/>
                    </a:lnTo>
                    <a:lnTo>
                      <a:pt x="12" y="10"/>
                    </a:lnTo>
                    <a:lnTo>
                      <a:pt x="12" y="10"/>
                    </a:lnTo>
                    <a:lnTo>
                      <a:pt x="12" y="14"/>
                    </a:lnTo>
                    <a:lnTo>
                      <a:pt x="10" y="12"/>
                    </a:lnTo>
                    <a:lnTo>
                      <a:pt x="10" y="12"/>
                    </a:lnTo>
                    <a:lnTo>
                      <a:pt x="10" y="12"/>
                    </a:lnTo>
                    <a:lnTo>
                      <a:pt x="8" y="8"/>
                    </a:lnTo>
                    <a:lnTo>
                      <a:pt x="6" y="8"/>
                    </a:lnTo>
                    <a:lnTo>
                      <a:pt x="4" y="10"/>
                    </a:lnTo>
                    <a:lnTo>
                      <a:pt x="4" y="10"/>
                    </a:lnTo>
                    <a:lnTo>
                      <a:pt x="2"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8" name="Freeform 389">
                <a:extLst>
                  <a:ext uri="{FF2B5EF4-FFF2-40B4-BE49-F238E27FC236}">
                    <a16:creationId xmlns:a16="http://schemas.microsoft.com/office/drawing/2014/main" id="{00347252-5389-E8E9-6260-8E5D55C01985}"/>
                  </a:ext>
                </a:extLst>
              </p:cNvPr>
              <p:cNvSpPr>
                <a:spLocks/>
              </p:cNvSpPr>
              <p:nvPr/>
            </p:nvSpPr>
            <p:spPr bwMode="auto">
              <a:xfrm>
                <a:off x="5314" y="1459"/>
                <a:ext cx="10" cy="8"/>
              </a:xfrm>
              <a:custGeom>
                <a:avLst/>
                <a:gdLst>
                  <a:gd name="T0" fmla="*/ 10 w 10"/>
                  <a:gd name="T1" fmla="*/ 4 h 8"/>
                  <a:gd name="T2" fmla="*/ 10 w 10"/>
                  <a:gd name="T3" fmla="*/ 4 h 8"/>
                  <a:gd name="T4" fmla="*/ 4 w 10"/>
                  <a:gd name="T5" fmla="*/ 8 h 8"/>
                  <a:gd name="T6" fmla="*/ 2 w 10"/>
                  <a:gd name="T7" fmla="*/ 6 h 8"/>
                  <a:gd name="T8" fmla="*/ 0 w 10"/>
                  <a:gd name="T9" fmla="*/ 0 h 8"/>
                  <a:gd name="T10" fmla="*/ 0 w 10"/>
                  <a:gd name="T11" fmla="*/ 0 h 8"/>
                  <a:gd name="T12" fmla="*/ 4 w 10"/>
                  <a:gd name="T13" fmla="*/ 0 h 8"/>
                  <a:gd name="T14" fmla="*/ 8 w 10"/>
                  <a:gd name="T15" fmla="*/ 0 h 8"/>
                  <a:gd name="T16" fmla="*/ 10 w 10"/>
                  <a:gd name="T17" fmla="*/ 4 h 8"/>
                  <a:gd name="T18" fmla="*/ 10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10" y="4"/>
                    </a:moveTo>
                    <a:lnTo>
                      <a:pt x="10" y="4"/>
                    </a:lnTo>
                    <a:lnTo>
                      <a:pt x="4" y="8"/>
                    </a:lnTo>
                    <a:lnTo>
                      <a:pt x="2" y="6"/>
                    </a:lnTo>
                    <a:lnTo>
                      <a:pt x="0" y="0"/>
                    </a:lnTo>
                    <a:lnTo>
                      <a:pt x="0" y="0"/>
                    </a:lnTo>
                    <a:lnTo>
                      <a:pt x="4"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9" name="Freeform 390">
                <a:extLst>
                  <a:ext uri="{FF2B5EF4-FFF2-40B4-BE49-F238E27FC236}">
                    <a16:creationId xmlns:a16="http://schemas.microsoft.com/office/drawing/2014/main" id="{33888F72-E3B6-3D2D-82C8-B84C1DF48DD2}"/>
                  </a:ext>
                </a:extLst>
              </p:cNvPr>
              <p:cNvSpPr>
                <a:spLocks/>
              </p:cNvSpPr>
              <p:nvPr/>
            </p:nvSpPr>
            <p:spPr bwMode="auto">
              <a:xfrm>
                <a:off x="2704" y="2833"/>
                <a:ext cx="44" cy="34"/>
              </a:xfrm>
              <a:custGeom>
                <a:avLst/>
                <a:gdLst>
                  <a:gd name="T0" fmla="*/ 34 w 44"/>
                  <a:gd name="T1" fmla="*/ 8 h 34"/>
                  <a:gd name="T2" fmla="*/ 34 w 44"/>
                  <a:gd name="T3" fmla="*/ 8 h 34"/>
                  <a:gd name="T4" fmla="*/ 36 w 44"/>
                  <a:gd name="T5" fmla="*/ 16 h 34"/>
                  <a:gd name="T6" fmla="*/ 38 w 44"/>
                  <a:gd name="T7" fmla="*/ 20 h 34"/>
                  <a:gd name="T8" fmla="*/ 40 w 44"/>
                  <a:gd name="T9" fmla="*/ 18 h 34"/>
                  <a:gd name="T10" fmla="*/ 44 w 44"/>
                  <a:gd name="T11" fmla="*/ 20 h 34"/>
                  <a:gd name="T12" fmla="*/ 44 w 44"/>
                  <a:gd name="T13" fmla="*/ 20 h 34"/>
                  <a:gd name="T14" fmla="*/ 44 w 44"/>
                  <a:gd name="T15" fmla="*/ 28 h 34"/>
                  <a:gd name="T16" fmla="*/ 42 w 44"/>
                  <a:gd name="T17" fmla="*/ 30 h 34"/>
                  <a:gd name="T18" fmla="*/ 40 w 44"/>
                  <a:gd name="T19" fmla="*/ 30 h 34"/>
                  <a:gd name="T20" fmla="*/ 40 w 44"/>
                  <a:gd name="T21" fmla="*/ 30 h 34"/>
                  <a:gd name="T22" fmla="*/ 36 w 44"/>
                  <a:gd name="T23" fmla="*/ 24 h 34"/>
                  <a:gd name="T24" fmla="*/ 34 w 44"/>
                  <a:gd name="T25" fmla="*/ 22 h 34"/>
                  <a:gd name="T26" fmla="*/ 30 w 44"/>
                  <a:gd name="T27" fmla="*/ 22 h 34"/>
                  <a:gd name="T28" fmla="*/ 26 w 44"/>
                  <a:gd name="T29" fmla="*/ 26 h 34"/>
                  <a:gd name="T30" fmla="*/ 20 w 44"/>
                  <a:gd name="T31" fmla="*/ 34 h 34"/>
                  <a:gd name="T32" fmla="*/ 20 w 44"/>
                  <a:gd name="T33" fmla="*/ 34 h 34"/>
                  <a:gd name="T34" fmla="*/ 16 w 44"/>
                  <a:gd name="T35" fmla="*/ 28 h 34"/>
                  <a:gd name="T36" fmla="*/ 10 w 44"/>
                  <a:gd name="T37" fmla="*/ 26 h 34"/>
                  <a:gd name="T38" fmla="*/ 0 w 44"/>
                  <a:gd name="T39" fmla="*/ 26 h 34"/>
                  <a:gd name="T40" fmla="*/ 0 w 44"/>
                  <a:gd name="T41" fmla="*/ 26 h 34"/>
                  <a:gd name="T42" fmla="*/ 0 w 44"/>
                  <a:gd name="T43" fmla="*/ 26 h 34"/>
                  <a:gd name="T44" fmla="*/ 0 w 44"/>
                  <a:gd name="T45" fmla="*/ 26 h 34"/>
                  <a:gd name="T46" fmla="*/ 2 w 44"/>
                  <a:gd name="T47" fmla="*/ 18 h 34"/>
                  <a:gd name="T48" fmla="*/ 6 w 44"/>
                  <a:gd name="T49" fmla="*/ 12 h 34"/>
                  <a:gd name="T50" fmla="*/ 10 w 44"/>
                  <a:gd name="T51" fmla="*/ 10 h 34"/>
                  <a:gd name="T52" fmla="*/ 12 w 44"/>
                  <a:gd name="T53" fmla="*/ 8 h 34"/>
                  <a:gd name="T54" fmla="*/ 12 w 44"/>
                  <a:gd name="T55" fmla="*/ 8 h 34"/>
                  <a:gd name="T56" fmla="*/ 18 w 44"/>
                  <a:gd name="T57" fmla="*/ 10 h 34"/>
                  <a:gd name="T58" fmla="*/ 20 w 44"/>
                  <a:gd name="T59" fmla="*/ 8 h 34"/>
                  <a:gd name="T60" fmla="*/ 22 w 44"/>
                  <a:gd name="T61" fmla="*/ 4 h 34"/>
                  <a:gd name="T62" fmla="*/ 22 w 44"/>
                  <a:gd name="T63" fmla="*/ 4 h 34"/>
                  <a:gd name="T64" fmla="*/ 26 w 44"/>
                  <a:gd name="T65" fmla="*/ 2 h 34"/>
                  <a:gd name="T66" fmla="*/ 28 w 44"/>
                  <a:gd name="T67" fmla="*/ 0 h 34"/>
                  <a:gd name="T68" fmla="*/ 32 w 44"/>
                  <a:gd name="T69" fmla="*/ 2 h 34"/>
                  <a:gd name="T70" fmla="*/ 34 w 44"/>
                  <a:gd name="T71" fmla="*/ 8 h 34"/>
                  <a:gd name="T72" fmla="*/ 34 w 44"/>
                  <a:gd name="T7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34" y="8"/>
                    </a:moveTo>
                    <a:lnTo>
                      <a:pt x="34" y="8"/>
                    </a:lnTo>
                    <a:lnTo>
                      <a:pt x="36" y="16"/>
                    </a:lnTo>
                    <a:lnTo>
                      <a:pt x="38" y="20"/>
                    </a:lnTo>
                    <a:lnTo>
                      <a:pt x="40" y="18"/>
                    </a:lnTo>
                    <a:lnTo>
                      <a:pt x="44" y="20"/>
                    </a:lnTo>
                    <a:lnTo>
                      <a:pt x="44" y="20"/>
                    </a:lnTo>
                    <a:lnTo>
                      <a:pt x="44" y="28"/>
                    </a:lnTo>
                    <a:lnTo>
                      <a:pt x="42" y="30"/>
                    </a:lnTo>
                    <a:lnTo>
                      <a:pt x="40" y="30"/>
                    </a:lnTo>
                    <a:lnTo>
                      <a:pt x="40" y="30"/>
                    </a:lnTo>
                    <a:lnTo>
                      <a:pt x="36" y="24"/>
                    </a:lnTo>
                    <a:lnTo>
                      <a:pt x="34" y="22"/>
                    </a:lnTo>
                    <a:lnTo>
                      <a:pt x="30" y="22"/>
                    </a:lnTo>
                    <a:lnTo>
                      <a:pt x="26" y="26"/>
                    </a:lnTo>
                    <a:lnTo>
                      <a:pt x="20" y="34"/>
                    </a:lnTo>
                    <a:lnTo>
                      <a:pt x="20" y="34"/>
                    </a:lnTo>
                    <a:lnTo>
                      <a:pt x="16" y="28"/>
                    </a:lnTo>
                    <a:lnTo>
                      <a:pt x="10" y="26"/>
                    </a:lnTo>
                    <a:lnTo>
                      <a:pt x="0" y="26"/>
                    </a:lnTo>
                    <a:lnTo>
                      <a:pt x="0" y="26"/>
                    </a:lnTo>
                    <a:lnTo>
                      <a:pt x="0" y="26"/>
                    </a:lnTo>
                    <a:lnTo>
                      <a:pt x="0" y="26"/>
                    </a:lnTo>
                    <a:lnTo>
                      <a:pt x="2" y="18"/>
                    </a:lnTo>
                    <a:lnTo>
                      <a:pt x="6" y="12"/>
                    </a:lnTo>
                    <a:lnTo>
                      <a:pt x="10" y="10"/>
                    </a:lnTo>
                    <a:lnTo>
                      <a:pt x="12" y="8"/>
                    </a:lnTo>
                    <a:lnTo>
                      <a:pt x="12" y="8"/>
                    </a:lnTo>
                    <a:lnTo>
                      <a:pt x="18" y="10"/>
                    </a:lnTo>
                    <a:lnTo>
                      <a:pt x="20" y="8"/>
                    </a:lnTo>
                    <a:lnTo>
                      <a:pt x="22" y="4"/>
                    </a:lnTo>
                    <a:lnTo>
                      <a:pt x="22" y="4"/>
                    </a:lnTo>
                    <a:lnTo>
                      <a:pt x="26" y="2"/>
                    </a:lnTo>
                    <a:lnTo>
                      <a:pt x="28" y="0"/>
                    </a:lnTo>
                    <a:lnTo>
                      <a:pt x="32" y="2"/>
                    </a:lnTo>
                    <a:lnTo>
                      <a:pt x="34" y="8"/>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0" name="Freeform 391">
                <a:extLst>
                  <a:ext uri="{FF2B5EF4-FFF2-40B4-BE49-F238E27FC236}">
                    <a16:creationId xmlns:a16="http://schemas.microsoft.com/office/drawing/2014/main" id="{7FD50ED4-1733-032D-F9EC-CAF555450855}"/>
                  </a:ext>
                </a:extLst>
              </p:cNvPr>
              <p:cNvSpPr>
                <a:spLocks/>
              </p:cNvSpPr>
              <p:nvPr/>
            </p:nvSpPr>
            <p:spPr bwMode="auto">
              <a:xfrm>
                <a:off x="4778" y="1459"/>
                <a:ext cx="38" cy="20"/>
              </a:xfrm>
              <a:custGeom>
                <a:avLst/>
                <a:gdLst>
                  <a:gd name="T0" fmla="*/ 0 w 38"/>
                  <a:gd name="T1" fmla="*/ 10 h 20"/>
                  <a:gd name="T2" fmla="*/ 0 w 38"/>
                  <a:gd name="T3" fmla="*/ 10 h 20"/>
                  <a:gd name="T4" fmla="*/ 2 w 38"/>
                  <a:gd name="T5" fmla="*/ 2 h 20"/>
                  <a:gd name="T6" fmla="*/ 4 w 38"/>
                  <a:gd name="T7" fmla="*/ 0 h 20"/>
                  <a:gd name="T8" fmla="*/ 8 w 38"/>
                  <a:gd name="T9" fmla="*/ 4 h 20"/>
                  <a:gd name="T10" fmla="*/ 8 w 38"/>
                  <a:gd name="T11" fmla="*/ 4 h 20"/>
                  <a:gd name="T12" fmla="*/ 10 w 38"/>
                  <a:gd name="T13" fmla="*/ 6 h 20"/>
                  <a:gd name="T14" fmla="*/ 12 w 38"/>
                  <a:gd name="T15" fmla="*/ 6 h 20"/>
                  <a:gd name="T16" fmla="*/ 14 w 38"/>
                  <a:gd name="T17" fmla="*/ 0 h 20"/>
                  <a:gd name="T18" fmla="*/ 14 w 38"/>
                  <a:gd name="T19" fmla="*/ 0 h 20"/>
                  <a:gd name="T20" fmla="*/ 20 w 38"/>
                  <a:gd name="T21" fmla="*/ 0 h 20"/>
                  <a:gd name="T22" fmla="*/ 24 w 38"/>
                  <a:gd name="T23" fmla="*/ 0 h 20"/>
                  <a:gd name="T24" fmla="*/ 34 w 38"/>
                  <a:gd name="T25" fmla="*/ 4 h 20"/>
                  <a:gd name="T26" fmla="*/ 34 w 38"/>
                  <a:gd name="T27" fmla="*/ 4 h 20"/>
                  <a:gd name="T28" fmla="*/ 38 w 38"/>
                  <a:gd name="T29" fmla="*/ 12 h 20"/>
                  <a:gd name="T30" fmla="*/ 38 w 38"/>
                  <a:gd name="T31" fmla="*/ 12 h 20"/>
                  <a:gd name="T32" fmla="*/ 38 w 38"/>
                  <a:gd name="T33" fmla="*/ 18 h 20"/>
                  <a:gd name="T34" fmla="*/ 34 w 38"/>
                  <a:gd name="T35" fmla="*/ 20 h 20"/>
                  <a:gd name="T36" fmla="*/ 34 w 38"/>
                  <a:gd name="T37" fmla="*/ 20 h 20"/>
                  <a:gd name="T38" fmla="*/ 32 w 38"/>
                  <a:gd name="T39" fmla="*/ 20 h 20"/>
                  <a:gd name="T40" fmla="*/ 28 w 38"/>
                  <a:gd name="T41" fmla="*/ 20 h 20"/>
                  <a:gd name="T42" fmla="*/ 22 w 38"/>
                  <a:gd name="T43" fmla="*/ 16 h 20"/>
                  <a:gd name="T44" fmla="*/ 22 w 38"/>
                  <a:gd name="T45" fmla="*/ 16 h 20"/>
                  <a:gd name="T46" fmla="*/ 20 w 38"/>
                  <a:gd name="T47" fmla="*/ 14 h 20"/>
                  <a:gd name="T48" fmla="*/ 22 w 38"/>
                  <a:gd name="T49" fmla="*/ 8 h 20"/>
                  <a:gd name="T50" fmla="*/ 22 w 38"/>
                  <a:gd name="T51" fmla="*/ 8 h 20"/>
                  <a:gd name="T52" fmla="*/ 18 w 38"/>
                  <a:gd name="T53" fmla="*/ 14 h 20"/>
                  <a:gd name="T54" fmla="*/ 16 w 38"/>
                  <a:gd name="T55" fmla="*/ 16 h 20"/>
                  <a:gd name="T56" fmla="*/ 14 w 38"/>
                  <a:gd name="T57" fmla="*/ 18 h 20"/>
                  <a:gd name="T58" fmla="*/ 12 w 38"/>
                  <a:gd name="T59" fmla="*/ 18 h 20"/>
                  <a:gd name="T60" fmla="*/ 6 w 38"/>
                  <a:gd name="T61" fmla="*/ 18 h 20"/>
                  <a:gd name="T62" fmla="*/ 0 w 38"/>
                  <a:gd name="T63" fmla="*/ 16 h 20"/>
                  <a:gd name="T64" fmla="*/ 0 w 38"/>
                  <a:gd name="T65" fmla="*/ 16 h 20"/>
                  <a:gd name="T66" fmla="*/ 0 w 38"/>
                  <a:gd name="T67" fmla="*/ 14 h 20"/>
                  <a:gd name="T68" fmla="*/ 0 w 38"/>
                  <a:gd name="T69" fmla="*/ 10 h 20"/>
                  <a:gd name="T70" fmla="*/ 0 w 38"/>
                  <a:gd name="T7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20">
                    <a:moveTo>
                      <a:pt x="0" y="10"/>
                    </a:moveTo>
                    <a:lnTo>
                      <a:pt x="0" y="10"/>
                    </a:lnTo>
                    <a:lnTo>
                      <a:pt x="2" y="2"/>
                    </a:lnTo>
                    <a:lnTo>
                      <a:pt x="4" y="0"/>
                    </a:lnTo>
                    <a:lnTo>
                      <a:pt x="8" y="4"/>
                    </a:lnTo>
                    <a:lnTo>
                      <a:pt x="8" y="4"/>
                    </a:lnTo>
                    <a:lnTo>
                      <a:pt x="10" y="6"/>
                    </a:lnTo>
                    <a:lnTo>
                      <a:pt x="12" y="6"/>
                    </a:lnTo>
                    <a:lnTo>
                      <a:pt x="14" y="0"/>
                    </a:lnTo>
                    <a:lnTo>
                      <a:pt x="14" y="0"/>
                    </a:lnTo>
                    <a:lnTo>
                      <a:pt x="20" y="0"/>
                    </a:lnTo>
                    <a:lnTo>
                      <a:pt x="24" y="0"/>
                    </a:lnTo>
                    <a:lnTo>
                      <a:pt x="34" y="4"/>
                    </a:lnTo>
                    <a:lnTo>
                      <a:pt x="34" y="4"/>
                    </a:lnTo>
                    <a:lnTo>
                      <a:pt x="38" y="12"/>
                    </a:lnTo>
                    <a:lnTo>
                      <a:pt x="38" y="12"/>
                    </a:lnTo>
                    <a:lnTo>
                      <a:pt x="38" y="18"/>
                    </a:lnTo>
                    <a:lnTo>
                      <a:pt x="34" y="20"/>
                    </a:lnTo>
                    <a:lnTo>
                      <a:pt x="34" y="20"/>
                    </a:lnTo>
                    <a:lnTo>
                      <a:pt x="32" y="20"/>
                    </a:lnTo>
                    <a:lnTo>
                      <a:pt x="28" y="20"/>
                    </a:lnTo>
                    <a:lnTo>
                      <a:pt x="22" y="16"/>
                    </a:lnTo>
                    <a:lnTo>
                      <a:pt x="22" y="16"/>
                    </a:lnTo>
                    <a:lnTo>
                      <a:pt x="20" y="14"/>
                    </a:lnTo>
                    <a:lnTo>
                      <a:pt x="22" y="8"/>
                    </a:lnTo>
                    <a:lnTo>
                      <a:pt x="22" y="8"/>
                    </a:lnTo>
                    <a:lnTo>
                      <a:pt x="18" y="14"/>
                    </a:lnTo>
                    <a:lnTo>
                      <a:pt x="16" y="16"/>
                    </a:lnTo>
                    <a:lnTo>
                      <a:pt x="14" y="18"/>
                    </a:lnTo>
                    <a:lnTo>
                      <a:pt x="12" y="18"/>
                    </a:lnTo>
                    <a:lnTo>
                      <a:pt x="6" y="18"/>
                    </a:lnTo>
                    <a:lnTo>
                      <a:pt x="0" y="16"/>
                    </a:lnTo>
                    <a:lnTo>
                      <a:pt x="0" y="16"/>
                    </a:lnTo>
                    <a:lnTo>
                      <a:pt x="0"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1" name="Freeform 392">
                <a:extLst>
                  <a:ext uri="{FF2B5EF4-FFF2-40B4-BE49-F238E27FC236}">
                    <a16:creationId xmlns:a16="http://schemas.microsoft.com/office/drawing/2014/main" id="{76B4FAC0-C2FF-9B5F-4D7D-41868492F6EC}"/>
                  </a:ext>
                </a:extLst>
              </p:cNvPr>
              <p:cNvSpPr>
                <a:spLocks/>
              </p:cNvSpPr>
              <p:nvPr/>
            </p:nvSpPr>
            <p:spPr bwMode="auto">
              <a:xfrm>
                <a:off x="5994" y="2781"/>
                <a:ext cx="22" cy="36"/>
              </a:xfrm>
              <a:custGeom>
                <a:avLst/>
                <a:gdLst>
                  <a:gd name="T0" fmla="*/ 12 w 22"/>
                  <a:gd name="T1" fmla="*/ 20 h 36"/>
                  <a:gd name="T2" fmla="*/ 12 w 22"/>
                  <a:gd name="T3" fmla="*/ 20 h 36"/>
                  <a:gd name="T4" fmla="*/ 8 w 22"/>
                  <a:gd name="T5" fmla="*/ 30 h 36"/>
                  <a:gd name="T6" fmla="*/ 8 w 22"/>
                  <a:gd name="T7" fmla="*/ 30 h 36"/>
                  <a:gd name="T8" fmla="*/ 6 w 22"/>
                  <a:gd name="T9" fmla="*/ 34 h 36"/>
                  <a:gd name="T10" fmla="*/ 6 w 22"/>
                  <a:gd name="T11" fmla="*/ 34 h 36"/>
                  <a:gd name="T12" fmla="*/ 4 w 22"/>
                  <a:gd name="T13" fmla="*/ 36 h 36"/>
                  <a:gd name="T14" fmla="*/ 2 w 22"/>
                  <a:gd name="T15" fmla="*/ 36 h 36"/>
                  <a:gd name="T16" fmla="*/ 0 w 22"/>
                  <a:gd name="T17" fmla="*/ 32 h 36"/>
                  <a:gd name="T18" fmla="*/ 0 w 22"/>
                  <a:gd name="T19" fmla="*/ 32 h 36"/>
                  <a:gd name="T20" fmla="*/ 2 w 22"/>
                  <a:gd name="T21" fmla="*/ 26 h 36"/>
                  <a:gd name="T22" fmla="*/ 0 w 22"/>
                  <a:gd name="T23" fmla="*/ 20 h 36"/>
                  <a:gd name="T24" fmla="*/ 0 w 22"/>
                  <a:gd name="T25" fmla="*/ 14 h 36"/>
                  <a:gd name="T26" fmla="*/ 0 w 22"/>
                  <a:gd name="T27" fmla="*/ 8 h 36"/>
                  <a:gd name="T28" fmla="*/ 0 w 22"/>
                  <a:gd name="T29" fmla="*/ 8 h 36"/>
                  <a:gd name="T30" fmla="*/ 6 w 22"/>
                  <a:gd name="T31" fmla="*/ 2 h 36"/>
                  <a:gd name="T32" fmla="*/ 8 w 22"/>
                  <a:gd name="T33" fmla="*/ 0 h 36"/>
                  <a:gd name="T34" fmla="*/ 12 w 22"/>
                  <a:gd name="T35" fmla="*/ 0 h 36"/>
                  <a:gd name="T36" fmla="*/ 14 w 22"/>
                  <a:gd name="T37" fmla="*/ 2 h 36"/>
                  <a:gd name="T38" fmla="*/ 18 w 22"/>
                  <a:gd name="T39" fmla="*/ 6 h 36"/>
                  <a:gd name="T40" fmla="*/ 22 w 22"/>
                  <a:gd name="T41" fmla="*/ 18 h 36"/>
                  <a:gd name="T42" fmla="*/ 22 w 22"/>
                  <a:gd name="T43" fmla="*/ 18 h 36"/>
                  <a:gd name="T44" fmla="*/ 22 w 22"/>
                  <a:gd name="T45" fmla="*/ 22 h 36"/>
                  <a:gd name="T46" fmla="*/ 20 w 22"/>
                  <a:gd name="T47" fmla="*/ 22 h 36"/>
                  <a:gd name="T48" fmla="*/ 16 w 22"/>
                  <a:gd name="T49" fmla="*/ 20 h 36"/>
                  <a:gd name="T50" fmla="*/ 16 w 22"/>
                  <a:gd name="T51" fmla="*/ 20 h 36"/>
                  <a:gd name="T52" fmla="*/ 14 w 22"/>
                  <a:gd name="T53" fmla="*/ 18 h 36"/>
                  <a:gd name="T54" fmla="*/ 14 w 22"/>
                  <a:gd name="T55" fmla="*/ 18 h 36"/>
                  <a:gd name="T56" fmla="*/ 12 w 22"/>
                  <a:gd name="T57" fmla="*/ 20 h 36"/>
                  <a:gd name="T58" fmla="*/ 12 w 22"/>
                  <a:gd name="T5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36">
                    <a:moveTo>
                      <a:pt x="12" y="20"/>
                    </a:moveTo>
                    <a:lnTo>
                      <a:pt x="12" y="20"/>
                    </a:lnTo>
                    <a:lnTo>
                      <a:pt x="8" y="30"/>
                    </a:lnTo>
                    <a:lnTo>
                      <a:pt x="8" y="30"/>
                    </a:lnTo>
                    <a:lnTo>
                      <a:pt x="6" y="34"/>
                    </a:lnTo>
                    <a:lnTo>
                      <a:pt x="6" y="34"/>
                    </a:lnTo>
                    <a:lnTo>
                      <a:pt x="4" y="36"/>
                    </a:lnTo>
                    <a:lnTo>
                      <a:pt x="2" y="36"/>
                    </a:lnTo>
                    <a:lnTo>
                      <a:pt x="0" y="32"/>
                    </a:lnTo>
                    <a:lnTo>
                      <a:pt x="0" y="32"/>
                    </a:lnTo>
                    <a:lnTo>
                      <a:pt x="2" y="26"/>
                    </a:lnTo>
                    <a:lnTo>
                      <a:pt x="0" y="20"/>
                    </a:lnTo>
                    <a:lnTo>
                      <a:pt x="0" y="14"/>
                    </a:lnTo>
                    <a:lnTo>
                      <a:pt x="0" y="8"/>
                    </a:lnTo>
                    <a:lnTo>
                      <a:pt x="0" y="8"/>
                    </a:lnTo>
                    <a:lnTo>
                      <a:pt x="6" y="2"/>
                    </a:lnTo>
                    <a:lnTo>
                      <a:pt x="8" y="0"/>
                    </a:lnTo>
                    <a:lnTo>
                      <a:pt x="12" y="0"/>
                    </a:lnTo>
                    <a:lnTo>
                      <a:pt x="14" y="2"/>
                    </a:lnTo>
                    <a:lnTo>
                      <a:pt x="18" y="6"/>
                    </a:lnTo>
                    <a:lnTo>
                      <a:pt x="22" y="18"/>
                    </a:lnTo>
                    <a:lnTo>
                      <a:pt x="22" y="18"/>
                    </a:lnTo>
                    <a:lnTo>
                      <a:pt x="22" y="22"/>
                    </a:lnTo>
                    <a:lnTo>
                      <a:pt x="20" y="22"/>
                    </a:lnTo>
                    <a:lnTo>
                      <a:pt x="16" y="20"/>
                    </a:lnTo>
                    <a:lnTo>
                      <a:pt x="16" y="20"/>
                    </a:lnTo>
                    <a:lnTo>
                      <a:pt x="14" y="18"/>
                    </a:lnTo>
                    <a:lnTo>
                      <a:pt x="14" y="18"/>
                    </a:lnTo>
                    <a:lnTo>
                      <a:pt x="12" y="20"/>
                    </a:lnTo>
                    <a:lnTo>
                      <a:pt x="1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2" name="Freeform 393">
                <a:extLst>
                  <a:ext uri="{FF2B5EF4-FFF2-40B4-BE49-F238E27FC236}">
                    <a16:creationId xmlns:a16="http://schemas.microsoft.com/office/drawing/2014/main" id="{0C0784C8-98CD-4659-08E9-FA778677D88C}"/>
                  </a:ext>
                </a:extLst>
              </p:cNvPr>
              <p:cNvSpPr>
                <a:spLocks/>
              </p:cNvSpPr>
              <p:nvPr/>
            </p:nvSpPr>
            <p:spPr bwMode="auto">
              <a:xfrm>
                <a:off x="6074" y="1507"/>
                <a:ext cx="20" cy="20"/>
              </a:xfrm>
              <a:custGeom>
                <a:avLst/>
                <a:gdLst>
                  <a:gd name="T0" fmla="*/ 8 w 20"/>
                  <a:gd name="T1" fmla="*/ 0 h 20"/>
                  <a:gd name="T2" fmla="*/ 8 w 20"/>
                  <a:gd name="T3" fmla="*/ 0 h 20"/>
                  <a:gd name="T4" fmla="*/ 10 w 20"/>
                  <a:gd name="T5" fmla="*/ 0 h 20"/>
                  <a:gd name="T6" fmla="*/ 10 w 20"/>
                  <a:gd name="T7" fmla="*/ 0 h 20"/>
                  <a:gd name="T8" fmla="*/ 12 w 20"/>
                  <a:gd name="T9" fmla="*/ 2 h 20"/>
                  <a:gd name="T10" fmla="*/ 14 w 20"/>
                  <a:gd name="T11" fmla="*/ 4 h 20"/>
                  <a:gd name="T12" fmla="*/ 18 w 20"/>
                  <a:gd name="T13" fmla="*/ 4 h 20"/>
                  <a:gd name="T14" fmla="*/ 20 w 20"/>
                  <a:gd name="T15" fmla="*/ 6 h 20"/>
                  <a:gd name="T16" fmla="*/ 20 w 20"/>
                  <a:gd name="T17" fmla="*/ 6 h 20"/>
                  <a:gd name="T18" fmla="*/ 20 w 20"/>
                  <a:gd name="T19" fmla="*/ 6 h 20"/>
                  <a:gd name="T20" fmla="*/ 14 w 20"/>
                  <a:gd name="T21" fmla="*/ 16 h 20"/>
                  <a:gd name="T22" fmla="*/ 12 w 20"/>
                  <a:gd name="T23" fmla="*/ 18 h 20"/>
                  <a:gd name="T24" fmla="*/ 10 w 20"/>
                  <a:gd name="T25" fmla="*/ 20 h 20"/>
                  <a:gd name="T26" fmla="*/ 8 w 20"/>
                  <a:gd name="T27" fmla="*/ 18 h 20"/>
                  <a:gd name="T28" fmla="*/ 6 w 20"/>
                  <a:gd name="T29" fmla="*/ 16 h 20"/>
                  <a:gd name="T30" fmla="*/ 0 w 20"/>
                  <a:gd name="T31" fmla="*/ 6 h 20"/>
                  <a:gd name="T32" fmla="*/ 0 w 20"/>
                  <a:gd name="T33" fmla="*/ 6 h 20"/>
                  <a:gd name="T34" fmla="*/ 2 w 20"/>
                  <a:gd name="T35" fmla="*/ 4 h 20"/>
                  <a:gd name="T36" fmla="*/ 4 w 20"/>
                  <a:gd name="T37" fmla="*/ 4 h 20"/>
                  <a:gd name="T38" fmla="*/ 6 w 20"/>
                  <a:gd name="T39" fmla="*/ 2 h 20"/>
                  <a:gd name="T40" fmla="*/ 8 w 20"/>
                  <a:gd name="T41" fmla="*/ 0 h 20"/>
                  <a:gd name="T42" fmla="*/ 8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8" y="0"/>
                    </a:moveTo>
                    <a:lnTo>
                      <a:pt x="8" y="0"/>
                    </a:lnTo>
                    <a:lnTo>
                      <a:pt x="10" y="0"/>
                    </a:lnTo>
                    <a:lnTo>
                      <a:pt x="10" y="0"/>
                    </a:lnTo>
                    <a:lnTo>
                      <a:pt x="12" y="2"/>
                    </a:lnTo>
                    <a:lnTo>
                      <a:pt x="14" y="4"/>
                    </a:lnTo>
                    <a:lnTo>
                      <a:pt x="18" y="4"/>
                    </a:lnTo>
                    <a:lnTo>
                      <a:pt x="20" y="6"/>
                    </a:lnTo>
                    <a:lnTo>
                      <a:pt x="20" y="6"/>
                    </a:lnTo>
                    <a:lnTo>
                      <a:pt x="20" y="6"/>
                    </a:lnTo>
                    <a:lnTo>
                      <a:pt x="14" y="16"/>
                    </a:lnTo>
                    <a:lnTo>
                      <a:pt x="12" y="18"/>
                    </a:lnTo>
                    <a:lnTo>
                      <a:pt x="10" y="20"/>
                    </a:lnTo>
                    <a:lnTo>
                      <a:pt x="8" y="18"/>
                    </a:lnTo>
                    <a:lnTo>
                      <a:pt x="6" y="16"/>
                    </a:lnTo>
                    <a:lnTo>
                      <a:pt x="0" y="6"/>
                    </a:lnTo>
                    <a:lnTo>
                      <a:pt x="0" y="6"/>
                    </a:lnTo>
                    <a:lnTo>
                      <a:pt x="2" y="4"/>
                    </a:lnTo>
                    <a:lnTo>
                      <a:pt x="4" y="4"/>
                    </a:lnTo>
                    <a:lnTo>
                      <a:pt x="6"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3" name="Freeform 394">
                <a:extLst>
                  <a:ext uri="{FF2B5EF4-FFF2-40B4-BE49-F238E27FC236}">
                    <a16:creationId xmlns:a16="http://schemas.microsoft.com/office/drawing/2014/main" id="{8CFD98F8-5BD9-7CC2-4209-B0D24ACB6949}"/>
                  </a:ext>
                </a:extLst>
              </p:cNvPr>
              <p:cNvSpPr>
                <a:spLocks/>
              </p:cNvSpPr>
              <p:nvPr/>
            </p:nvSpPr>
            <p:spPr bwMode="auto">
              <a:xfrm>
                <a:off x="2156" y="2823"/>
                <a:ext cx="24" cy="30"/>
              </a:xfrm>
              <a:custGeom>
                <a:avLst/>
                <a:gdLst>
                  <a:gd name="T0" fmla="*/ 24 w 24"/>
                  <a:gd name="T1" fmla="*/ 22 h 30"/>
                  <a:gd name="T2" fmla="*/ 24 w 24"/>
                  <a:gd name="T3" fmla="*/ 22 h 30"/>
                  <a:gd name="T4" fmla="*/ 22 w 24"/>
                  <a:gd name="T5" fmla="*/ 28 h 30"/>
                  <a:gd name="T6" fmla="*/ 20 w 24"/>
                  <a:gd name="T7" fmla="*/ 30 h 30"/>
                  <a:gd name="T8" fmla="*/ 18 w 24"/>
                  <a:gd name="T9" fmla="*/ 28 h 30"/>
                  <a:gd name="T10" fmla="*/ 18 w 24"/>
                  <a:gd name="T11" fmla="*/ 28 h 30"/>
                  <a:gd name="T12" fmla="*/ 16 w 24"/>
                  <a:gd name="T13" fmla="*/ 24 h 30"/>
                  <a:gd name="T14" fmla="*/ 14 w 24"/>
                  <a:gd name="T15" fmla="*/ 22 h 30"/>
                  <a:gd name="T16" fmla="*/ 10 w 24"/>
                  <a:gd name="T17" fmla="*/ 22 h 30"/>
                  <a:gd name="T18" fmla="*/ 6 w 24"/>
                  <a:gd name="T19" fmla="*/ 24 h 30"/>
                  <a:gd name="T20" fmla="*/ 0 w 24"/>
                  <a:gd name="T21" fmla="*/ 26 h 30"/>
                  <a:gd name="T22" fmla="*/ 0 w 24"/>
                  <a:gd name="T23" fmla="*/ 26 h 30"/>
                  <a:gd name="T24" fmla="*/ 0 w 24"/>
                  <a:gd name="T25" fmla="*/ 22 h 30"/>
                  <a:gd name="T26" fmla="*/ 0 w 24"/>
                  <a:gd name="T27" fmla="*/ 22 h 30"/>
                  <a:gd name="T28" fmla="*/ 0 w 24"/>
                  <a:gd name="T29" fmla="*/ 18 h 30"/>
                  <a:gd name="T30" fmla="*/ 0 w 24"/>
                  <a:gd name="T31" fmla="*/ 18 h 30"/>
                  <a:gd name="T32" fmla="*/ 4 w 24"/>
                  <a:gd name="T33" fmla="*/ 6 h 30"/>
                  <a:gd name="T34" fmla="*/ 6 w 24"/>
                  <a:gd name="T35" fmla="*/ 2 h 30"/>
                  <a:gd name="T36" fmla="*/ 10 w 24"/>
                  <a:gd name="T37" fmla="*/ 0 h 30"/>
                  <a:gd name="T38" fmla="*/ 14 w 24"/>
                  <a:gd name="T39" fmla="*/ 4 h 30"/>
                  <a:gd name="T40" fmla="*/ 14 w 24"/>
                  <a:gd name="T41" fmla="*/ 4 h 30"/>
                  <a:gd name="T42" fmla="*/ 20 w 24"/>
                  <a:gd name="T43" fmla="*/ 12 h 30"/>
                  <a:gd name="T44" fmla="*/ 24 w 24"/>
                  <a:gd name="T45" fmla="*/ 22 h 30"/>
                  <a:gd name="T46" fmla="*/ 24 w 24"/>
                  <a:gd name="T4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0">
                    <a:moveTo>
                      <a:pt x="24" y="22"/>
                    </a:moveTo>
                    <a:lnTo>
                      <a:pt x="24" y="22"/>
                    </a:lnTo>
                    <a:lnTo>
                      <a:pt x="22" y="28"/>
                    </a:lnTo>
                    <a:lnTo>
                      <a:pt x="20" y="30"/>
                    </a:lnTo>
                    <a:lnTo>
                      <a:pt x="18" y="28"/>
                    </a:lnTo>
                    <a:lnTo>
                      <a:pt x="18" y="28"/>
                    </a:lnTo>
                    <a:lnTo>
                      <a:pt x="16" y="24"/>
                    </a:lnTo>
                    <a:lnTo>
                      <a:pt x="14" y="22"/>
                    </a:lnTo>
                    <a:lnTo>
                      <a:pt x="10" y="22"/>
                    </a:lnTo>
                    <a:lnTo>
                      <a:pt x="6" y="24"/>
                    </a:lnTo>
                    <a:lnTo>
                      <a:pt x="0" y="26"/>
                    </a:lnTo>
                    <a:lnTo>
                      <a:pt x="0" y="26"/>
                    </a:lnTo>
                    <a:lnTo>
                      <a:pt x="0" y="22"/>
                    </a:lnTo>
                    <a:lnTo>
                      <a:pt x="0" y="22"/>
                    </a:lnTo>
                    <a:lnTo>
                      <a:pt x="0" y="18"/>
                    </a:lnTo>
                    <a:lnTo>
                      <a:pt x="0" y="18"/>
                    </a:lnTo>
                    <a:lnTo>
                      <a:pt x="4" y="6"/>
                    </a:lnTo>
                    <a:lnTo>
                      <a:pt x="6" y="2"/>
                    </a:lnTo>
                    <a:lnTo>
                      <a:pt x="10" y="0"/>
                    </a:lnTo>
                    <a:lnTo>
                      <a:pt x="14" y="4"/>
                    </a:lnTo>
                    <a:lnTo>
                      <a:pt x="14" y="4"/>
                    </a:lnTo>
                    <a:lnTo>
                      <a:pt x="20" y="12"/>
                    </a:lnTo>
                    <a:lnTo>
                      <a:pt x="24" y="22"/>
                    </a:lnTo>
                    <a:lnTo>
                      <a:pt x="2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4" name="Freeform 395">
                <a:extLst>
                  <a:ext uri="{FF2B5EF4-FFF2-40B4-BE49-F238E27FC236}">
                    <a16:creationId xmlns:a16="http://schemas.microsoft.com/office/drawing/2014/main" id="{3DBC846C-36AF-EDB7-A3B4-8BAB38FD8D57}"/>
                  </a:ext>
                </a:extLst>
              </p:cNvPr>
              <p:cNvSpPr>
                <a:spLocks/>
              </p:cNvSpPr>
              <p:nvPr/>
            </p:nvSpPr>
            <p:spPr bwMode="auto">
              <a:xfrm>
                <a:off x="2138" y="2837"/>
                <a:ext cx="18" cy="28"/>
              </a:xfrm>
              <a:custGeom>
                <a:avLst/>
                <a:gdLst>
                  <a:gd name="T0" fmla="*/ 18 w 18"/>
                  <a:gd name="T1" fmla="*/ 4 h 28"/>
                  <a:gd name="T2" fmla="*/ 18 w 18"/>
                  <a:gd name="T3" fmla="*/ 4 h 28"/>
                  <a:gd name="T4" fmla="*/ 18 w 18"/>
                  <a:gd name="T5" fmla="*/ 8 h 28"/>
                  <a:gd name="T6" fmla="*/ 18 w 18"/>
                  <a:gd name="T7" fmla="*/ 8 h 28"/>
                  <a:gd name="T8" fmla="*/ 16 w 18"/>
                  <a:gd name="T9" fmla="*/ 14 h 28"/>
                  <a:gd name="T10" fmla="*/ 14 w 18"/>
                  <a:gd name="T11" fmla="*/ 16 h 28"/>
                  <a:gd name="T12" fmla="*/ 10 w 18"/>
                  <a:gd name="T13" fmla="*/ 20 h 28"/>
                  <a:gd name="T14" fmla="*/ 8 w 18"/>
                  <a:gd name="T15" fmla="*/ 26 h 28"/>
                  <a:gd name="T16" fmla="*/ 8 w 18"/>
                  <a:gd name="T17" fmla="*/ 26 h 28"/>
                  <a:gd name="T18" fmla="*/ 6 w 18"/>
                  <a:gd name="T19" fmla="*/ 28 h 28"/>
                  <a:gd name="T20" fmla="*/ 4 w 18"/>
                  <a:gd name="T21" fmla="*/ 28 h 28"/>
                  <a:gd name="T22" fmla="*/ 2 w 18"/>
                  <a:gd name="T23" fmla="*/ 26 h 28"/>
                  <a:gd name="T24" fmla="*/ 2 w 18"/>
                  <a:gd name="T25" fmla="*/ 26 h 28"/>
                  <a:gd name="T26" fmla="*/ 2 w 18"/>
                  <a:gd name="T27" fmla="*/ 22 h 28"/>
                  <a:gd name="T28" fmla="*/ 2 w 18"/>
                  <a:gd name="T29" fmla="*/ 22 h 28"/>
                  <a:gd name="T30" fmla="*/ 0 w 18"/>
                  <a:gd name="T31" fmla="*/ 16 h 28"/>
                  <a:gd name="T32" fmla="*/ 2 w 18"/>
                  <a:gd name="T33" fmla="*/ 10 h 28"/>
                  <a:gd name="T34" fmla="*/ 2 w 18"/>
                  <a:gd name="T35" fmla="*/ 10 h 28"/>
                  <a:gd name="T36" fmla="*/ 4 w 18"/>
                  <a:gd name="T37" fmla="*/ 14 h 28"/>
                  <a:gd name="T38" fmla="*/ 6 w 18"/>
                  <a:gd name="T39" fmla="*/ 14 h 28"/>
                  <a:gd name="T40" fmla="*/ 8 w 18"/>
                  <a:gd name="T41" fmla="*/ 10 h 28"/>
                  <a:gd name="T42" fmla="*/ 10 w 18"/>
                  <a:gd name="T43" fmla="*/ 4 h 28"/>
                  <a:gd name="T44" fmla="*/ 12 w 18"/>
                  <a:gd name="T45" fmla="*/ 0 h 28"/>
                  <a:gd name="T46" fmla="*/ 12 w 18"/>
                  <a:gd name="T47" fmla="*/ 0 h 28"/>
                  <a:gd name="T48" fmla="*/ 14 w 18"/>
                  <a:gd name="T49" fmla="*/ 0 h 28"/>
                  <a:gd name="T50" fmla="*/ 18 w 18"/>
                  <a:gd name="T51" fmla="*/ 2 h 28"/>
                  <a:gd name="T52" fmla="*/ 18 w 18"/>
                  <a:gd name="T53" fmla="*/ 2 h 28"/>
                  <a:gd name="T54" fmla="*/ 18 w 18"/>
                  <a:gd name="T55" fmla="*/ 4 h 28"/>
                  <a:gd name="T56" fmla="*/ 18 w 18"/>
                  <a:gd name="T5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8">
                    <a:moveTo>
                      <a:pt x="18" y="4"/>
                    </a:moveTo>
                    <a:lnTo>
                      <a:pt x="18" y="4"/>
                    </a:lnTo>
                    <a:lnTo>
                      <a:pt x="18" y="8"/>
                    </a:lnTo>
                    <a:lnTo>
                      <a:pt x="18" y="8"/>
                    </a:lnTo>
                    <a:lnTo>
                      <a:pt x="16" y="14"/>
                    </a:lnTo>
                    <a:lnTo>
                      <a:pt x="14" y="16"/>
                    </a:lnTo>
                    <a:lnTo>
                      <a:pt x="10" y="20"/>
                    </a:lnTo>
                    <a:lnTo>
                      <a:pt x="8" y="26"/>
                    </a:lnTo>
                    <a:lnTo>
                      <a:pt x="8" y="26"/>
                    </a:lnTo>
                    <a:lnTo>
                      <a:pt x="6" y="28"/>
                    </a:lnTo>
                    <a:lnTo>
                      <a:pt x="4" y="28"/>
                    </a:lnTo>
                    <a:lnTo>
                      <a:pt x="2" y="26"/>
                    </a:lnTo>
                    <a:lnTo>
                      <a:pt x="2" y="26"/>
                    </a:lnTo>
                    <a:lnTo>
                      <a:pt x="2" y="22"/>
                    </a:lnTo>
                    <a:lnTo>
                      <a:pt x="2" y="22"/>
                    </a:lnTo>
                    <a:lnTo>
                      <a:pt x="0" y="16"/>
                    </a:lnTo>
                    <a:lnTo>
                      <a:pt x="2" y="10"/>
                    </a:lnTo>
                    <a:lnTo>
                      <a:pt x="2" y="10"/>
                    </a:lnTo>
                    <a:lnTo>
                      <a:pt x="4" y="14"/>
                    </a:lnTo>
                    <a:lnTo>
                      <a:pt x="6" y="14"/>
                    </a:lnTo>
                    <a:lnTo>
                      <a:pt x="8" y="10"/>
                    </a:lnTo>
                    <a:lnTo>
                      <a:pt x="10" y="4"/>
                    </a:lnTo>
                    <a:lnTo>
                      <a:pt x="12" y="0"/>
                    </a:lnTo>
                    <a:lnTo>
                      <a:pt x="12" y="0"/>
                    </a:lnTo>
                    <a:lnTo>
                      <a:pt x="14" y="0"/>
                    </a:lnTo>
                    <a:lnTo>
                      <a:pt x="18" y="2"/>
                    </a:lnTo>
                    <a:lnTo>
                      <a:pt x="18" y="2"/>
                    </a:lnTo>
                    <a:lnTo>
                      <a:pt x="18" y="4"/>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5" name="Freeform 396">
                <a:extLst>
                  <a:ext uri="{FF2B5EF4-FFF2-40B4-BE49-F238E27FC236}">
                    <a16:creationId xmlns:a16="http://schemas.microsoft.com/office/drawing/2014/main" id="{A1D45452-0AA5-8180-062D-77BD8B00B0DF}"/>
                  </a:ext>
                </a:extLst>
              </p:cNvPr>
              <p:cNvSpPr>
                <a:spLocks/>
              </p:cNvSpPr>
              <p:nvPr/>
            </p:nvSpPr>
            <p:spPr bwMode="auto">
              <a:xfrm>
                <a:off x="4744" y="2823"/>
                <a:ext cx="22" cy="40"/>
              </a:xfrm>
              <a:custGeom>
                <a:avLst/>
                <a:gdLst>
                  <a:gd name="T0" fmla="*/ 4 w 22"/>
                  <a:gd name="T1" fmla="*/ 28 h 40"/>
                  <a:gd name="T2" fmla="*/ 4 w 22"/>
                  <a:gd name="T3" fmla="*/ 28 h 40"/>
                  <a:gd name="T4" fmla="*/ 0 w 22"/>
                  <a:gd name="T5" fmla="*/ 22 h 40"/>
                  <a:gd name="T6" fmla="*/ 0 w 22"/>
                  <a:gd name="T7" fmla="*/ 22 h 40"/>
                  <a:gd name="T8" fmla="*/ 2 w 22"/>
                  <a:gd name="T9" fmla="*/ 18 h 40"/>
                  <a:gd name="T10" fmla="*/ 2 w 22"/>
                  <a:gd name="T11" fmla="*/ 12 h 40"/>
                  <a:gd name="T12" fmla="*/ 2 w 22"/>
                  <a:gd name="T13" fmla="*/ 2 h 40"/>
                  <a:gd name="T14" fmla="*/ 2 w 22"/>
                  <a:gd name="T15" fmla="*/ 2 h 40"/>
                  <a:gd name="T16" fmla="*/ 4 w 22"/>
                  <a:gd name="T17" fmla="*/ 0 h 40"/>
                  <a:gd name="T18" fmla="*/ 6 w 22"/>
                  <a:gd name="T19" fmla="*/ 0 h 40"/>
                  <a:gd name="T20" fmla="*/ 10 w 22"/>
                  <a:gd name="T21" fmla="*/ 4 h 40"/>
                  <a:gd name="T22" fmla="*/ 10 w 22"/>
                  <a:gd name="T23" fmla="*/ 4 h 40"/>
                  <a:gd name="T24" fmla="*/ 12 w 22"/>
                  <a:gd name="T25" fmla="*/ 8 h 40"/>
                  <a:gd name="T26" fmla="*/ 14 w 22"/>
                  <a:gd name="T27" fmla="*/ 12 h 40"/>
                  <a:gd name="T28" fmla="*/ 20 w 22"/>
                  <a:gd name="T29" fmla="*/ 16 h 40"/>
                  <a:gd name="T30" fmla="*/ 20 w 22"/>
                  <a:gd name="T31" fmla="*/ 16 h 40"/>
                  <a:gd name="T32" fmla="*/ 22 w 22"/>
                  <a:gd name="T33" fmla="*/ 24 h 40"/>
                  <a:gd name="T34" fmla="*/ 20 w 22"/>
                  <a:gd name="T35" fmla="*/ 32 h 40"/>
                  <a:gd name="T36" fmla="*/ 20 w 22"/>
                  <a:gd name="T37" fmla="*/ 32 h 40"/>
                  <a:gd name="T38" fmla="*/ 16 w 22"/>
                  <a:gd name="T39" fmla="*/ 32 h 40"/>
                  <a:gd name="T40" fmla="*/ 14 w 22"/>
                  <a:gd name="T41" fmla="*/ 34 h 40"/>
                  <a:gd name="T42" fmla="*/ 10 w 22"/>
                  <a:gd name="T43" fmla="*/ 40 h 40"/>
                  <a:gd name="T44" fmla="*/ 10 w 22"/>
                  <a:gd name="T45" fmla="*/ 40 h 40"/>
                  <a:gd name="T46" fmla="*/ 4 w 22"/>
                  <a:gd name="T47" fmla="*/ 28 h 40"/>
                  <a:gd name="T48" fmla="*/ 4 w 22"/>
                  <a:gd name="T4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0">
                    <a:moveTo>
                      <a:pt x="4" y="28"/>
                    </a:moveTo>
                    <a:lnTo>
                      <a:pt x="4" y="28"/>
                    </a:lnTo>
                    <a:lnTo>
                      <a:pt x="0" y="22"/>
                    </a:lnTo>
                    <a:lnTo>
                      <a:pt x="0" y="22"/>
                    </a:lnTo>
                    <a:lnTo>
                      <a:pt x="2" y="18"/>
                    </a:lnTo>
                    <a:lnTo>
                      <a:pt x="2" y="12"/>
                    </a:lnTo>
                    <a:lnTo>
                      <a:pt x="2" y="2"/>
                    </a:lnTo>
                    <a:lnTo>
                      <a:pt x="2" y="2"/>
                    </a:lnTo>
                    <a:lnTo>
                      <a:pt x="4" y="0"/>
                    </a:lnTo>
                    <a:lnTo>
                      <a:pt x="6" y="0"/>
                    </a:lnTo>
                    <a:lnTo>
                      <a:pt x="10" y="4"/>
                    </a:lnTo>
                    <a:lnTo>
                      <a:pt x="10" y="4"/>
                    </a:lnTo>
                    <a:lnTo>
                      <a:pt x="12" y="8"/>
                    </a:lnTo>
                    <a:lnTo>
                      <a:pt x="14" y="12"/>
                    </a:lnTo>
                    <a:lnTo>
                      <a:pt x="20" y="16"/>
                    </a:lnTo>
                    <a:lnTo>
                      <a:pt x="20" y="16"/>
                    </a:lnTo>
                    <a:lnTo>
                      <a:pt x="22" y="24"/>
                    </a:lnTo>
                    <a:lnTo>
                      <a:pt x="20" y="32"/>
                    </a:lnTo>
                    <a:lnTo>
                      <a:pt x="20" y="32"/>
                    </a:lnTo>
                    <a:lnTo>
                      <a:pt x="16" y="32"/>
                    </a:lnTo>
                    <a:lnTo>
                      <a:pt x="14" y="34"/>
                    </a:lnTo>
                    <a:lnTo>
                      <a:pt x="10" y="40"/>
                    </a:lnTo>
                    <a:lnTo>
                      <a:pt x="10" y="40"/>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6" name="Freeform 397">
                <a:extLst>
                  <a:ext uri="{FF2B5EF4-FFF2-40B4-BE49-F238E27FC236}">
                    <a16:creationId xmlns:a16="http://schemas.microsoft.com/office/drawing/2014/main" id="{459D8E34-9B6E-89DE-328D-117174F8219E}"/>
                  </a:ext>
                </a:extLst>
              </p:cNvPr>
              <p:cNvSpPr>
                <a:spLocks/>
              </p:cNvSpPr>
              <p:nvPr/>
            </p:nvSpPr>
            <p:spPr bwMode="auto">
              <a:xfrm>
                <a:off x="4498" y="2849"/>
                <a:ext cx="6" cy="14"/>
              </a:xfrm>
              <a:custGeom>
                <a:avLst/>
                <a:gdLst>
                  <a:gd name="T0" fmla="*/ 4 w 6"/>
                  <a:gd name="T1" fmla="*/ 14 h 14"/>
                  <a:gd name="T2" fmla="*/ 4 w 6"/>
                  <a:gd name="T3" fmla="*/ 14 h 14"/>
                  <a:gd name="T4" fmla="*/ 4 w 6"/>
                  <a:gd name="T5" fmla="*/ 10 h 14"/>
                  <a:gd name="T6" fmla="*/ 2 w 6"/>
                  <a:gd name="T7" fmla="*/ 8 h 14"/>
                  <a:gd name="T8" fmla="*/ 0 w 6"/>
                  <a:gd name="T9" fmla="*/ 4 h 14"/>
                  <a:gd name="T10" fmla="*/ 2 w 6"/>
                  <a:gd name="T11" fmla="*/ 0 h 14"/>
                  <a:gd name="T12" fmla="*/ 2 w 6"/>
                  <a:gd name="T13" fmla="*/ 0 h 14"/>
                  <a:gd name="T14" fmla="*/ 6 w 6"/>
                  <a:gd name="T15" fmla="*/ 4 h 14"/>
                  <a:gd name="T16" fmla="*/ 6 w 6"/>
                  <a:gd name="T17" fmla="*/ 4 h 14"/>
                  <a:gd name="T18" fmla="*/ 6 w 6"/>
                  <a:gd name="T19" fmla="*/ 8 h 14"/>
                  <a:gd name="T20" fmla="*/ 4 w 6"/>
                  <a:gd name="T21" fmla="*/ 14 h 14"/>
                  <a:gd name="T22" fmla="*/ 4 w 6"/>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4" y="14"/>
                    </a:moveTo>
                    <a:lnTo>
                      <a:pt x="4" y="14"/>
                    </a:lnTo>
                    <a:lnTo>
                      <a:pt x="4" y="10"/>
                    </a:lnTo>
                    <a:lnTo>
                      <a:pt x="2" y="8"/>
                    </a:lnTo>
                    <a:lnTo>
                      <a:pt x="0" y="4"/>
                    </a:lnTo>
                    <a:lnTo>
                      <a:pt x="2" y="0"/>
                    </a:lnTo>
                    <a:lnTo>
                      <a:pt x="2" y="0"/>
                    </a:lnTo>
                    <a:lnTo>
                      <a:pt x="6" y="4"/>
                    </a:lnTo>
                    <a:lnTo>
                      <a:pt x="6" y="4"/>
                    </a:lnTo>
                    <a:lnTo>
                      <a:pt x="6" y="8"/>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7" name="Freeform 398">
                <a:extLst>
                  <a:ext uri="{FF2B5EF4-FFF2-40B4-BE49-F238E27FC236}">
                    <a16:creationId xmlns:a16="http://schemas.microsoft.com/office/drawing/2014/main" id="{A2FB67C7-F8E1-157D-F226-3F36845B577C}"/>
                  </a:ext>
                </a:extLst>
              </p:cNvPr>
              <p:cNvSpPr>
                <a:spLocks/>
              </p:cNvSpPr>
              <p:nvPr/>
            </p:nvSpPr>
            <p:spPr bwMode="auto">
              <a:xfrm>
                <a:off x="4498" y="1463"/>
                <a:ext cx="68" cy="26"/>
              </a:xfrm>
              <a:custGeom>
                <a:avLst/>
                <a:gdLst>
                  <a:gd name="T0" fmla="*/ 20 w 68"/>
                  <a:gd name="T1" fmla="*/ 6 h 26"/>
                  <a:gd name="T2" fmla="*/ 20 w 68"/>
                  <a:gd name="T3" fmla="*/ 6 h 26"/>
                  <a:gd name="T4" fmla="*/ 22 w 68"/>
                  <a:gd name="T5" fmla="*/ 8 h 26"/>
                  <a:gd name="T6" fmla="*/ 24 w 68"/>
                  <a:gd name="T7" fmla="*/ 10 h 26"/>
                  <a:gd name="T8" fmla="*/ 26 w 68"/>
                  <a:gd name="T9" fmla="*/ 10 h 26"/>
                  <a:gd name="T10" fmla="*/ 26 w 68"/>
                  <a:gd name="T11" fmla="*/ 10 h 26"/>
                  <a:gd name="T12" fmla="*/ 26 w 68"/>
                  <a:gd name="T13" fmla="*/ 0 h 26"/>
                  <a:gd name="T14" fmla="*/ 26 w 68"/>
                  <a:gd name="T15" fmla="*/ 0 h 26"/>
                  <a:gd name="T16" fmla="*/ 30 w 68"/>
                  <a:gd name="T17" fmla="*/ 0 h 26"/>
                  <a:gd name="T18" fmla="*/ 30 w 68"/>
                  <a:gd name="T19" fmla="*/ 0 h 26"/>
                  <a:gd name="T20" fmla="*/ 32 w 68"/>
                  <a:gd name="T21" fmla="*/ 0 h 26"/>
                  <a:gd name="T22" fmla="*/ 32 w 68"/>
                  <a:gd name="T23" fmla="*/ 0 h 26"/>
                  <a:gd name="T24" fmla="*/ 36 w 68"/>
                  <a:gd name="T25" fmla="*/ 4 h 26"/>
                  <a:gd name="T26" fmla="*/ 42 w 68"/>
                  <a:gd name="T27" fmla="*/ 6 h 26"/>
                  <a:gd name="T28" fmla="*/ 46 w 68"/>
                  <a:gd name="T29" fmla="*/ 6 h 26"/>
                  <a:gd name="T30" fmla="*/ 52 w 68"/>
                  <a:gd name="T31" fmla="*/ 8 h 26"/>
                  <a:gd name="T32" fmla="*/ 52 w 68"/>
                  <a:gd name="T33" fmla="*/ 8 h 26"/>
                  <a:gd name="T34" fmla="*/ 56 w 68"/>
                  <a:gd name="T35" fmla="*/ 4 h 26"/>
                  <a:gd name="T36" fmla="*/ 60 w 68"/>
                  <a:gd name="T37" fmla="*/ 0 h 26"/>
                  <a:gd name="T38" fmla="*/ 64 w 68"/>
                  <a:gd name="T39" fmla="*/ 0 h 26"/>
                  <a:gd name="T40" fmla="*/ 64 w 68"/>
                  <a:gd name="T41" fmla="*/ 0 h 26"/>
                  <a:gd name="T42" fmla="*/ 68 w 68"/>
                  <a:gd name="T43" fmla="*/ 10 h 26"/>
                  <a:gd name="T44" fmla="*/ 68 w 68"/>
                  <a:gd name="T45" fmla="*/ 10 h 26"/>
                  <a:gd name="T46" fmla="*/ 68 w 68"/>
                  <a:gd name="T47" fmla="*/ 16 h 26"/>
                  <a:gd name="T48" fmla="*/ 68 w 68"/>
                  <a:gd name="T49" fmla="*/ 22 h 26"/>
                  <a:gd name="T50" fmla="*/ 68 w 68"/>
                  <a:gd name="T51" fmla="*/ 22 h 26"/>
                  <a:gd name="T52" fmla="*/ 64 w 68"/>
                  <a:gd name="T53" fmla="*/ 26 h 26"/>
                  <a:gd name="T54" fmla="*/ 64 w 68"/>
                  <a:gd name="T55" fmla="*/ 26 h 26"/>
                  <a:gd name="T56" fmla="*/ 62 w 68"/>
                  <a:gd name="T57" fmla="*/ 24 h 26"/>
                  <a:gd name="T58" fmla="*/ 62 w 68"/>
                  <a:gd name="T59" fmla="*/ 24 h 26"/>
                  <a:gd name="T60" fmla="*/ 58 w 68"/>
                  <a:gd name="T61" fmla="*/ 18 h 26"/>
                  <a:gd name="T62" fmla="*/ 58 w 68"/>
                  <a:gd name="T63" fmla="*/ 16 h 26"/>
                  <a:gd name="T64" fmla="*/ 56 w 68"/>
                  <a:gd name="T65" fmla="*/ 16 h 26"/>
                  <a:gd name="T66" fmla="*/ 52 w 68"/>
                  <a:gd name="T67" fmla="*/ 20 h 26"/>
                  <a:gd name="T68" fmla="*/ 48 w 68"/>
                  <a:gd name="T69" fmla="*/ 22 h 26"/>
                  <a:gd name="T70" fmla="*/ 48 w 68"/>
                  <a:gd name="T71" fmla="*/ 22 h 26"/>
                  <a:gd name="T72" fmla="*/ 40 w 68"/>
                  <a:gd name="T73" fmla="*/ 16 h 26"/>
                  <a:gd name="T74" fmla="*/ 34 w 68"/>
                  <a:gd name="T75" fmla="*/ 16 h 26"/>
                  <a:gd name="T76" fmla="*/ 28 w 68"/>
                  <a:gd name="T77" fmla="*/ 18 h 26"/>
                  <a:gd name="T78" fmla="*/ 20 w 68"/>
                  <a:gd name="T79" fmla="*/ 22 h 26"/>
                  <a:gd name="T80" fmla="*/ 20 w 68"/>
                  <a:gd name="T81" fmla="*/ 22 h 26"/>
                  <a:gd name="T82" fmla="*/ 16 w 68"/>
                  <a:gd name="T83" fmla="*/ 22 h 26"/>
                  <a:gd name="T84" fmla="*/ 12 w 68"/>
                  <a:gd name="T85" fmla="*/ 22 h 26"/>
                  <a:gd name="T86" fmla="*/ 10 w 68"/>
                  <a:gd name="T87" fmla="*/ 22 h 26"/>
                  <a:gd name="T88" fmla="*/ 6 w 68"/>
                  <a:gd name="T89" fmla="*/ 18 h 26"/>
                  <a:gd name="T90" fmla="*/ 6 w 68"/>
                  <a:gd name="T91" fmla="*/ 18 h 26"/>
                  <a:gd name="T92" fmla="*/ 4 w 68"/>
                  <a:gd name="T93" fmla="*/ 18 h 26"/>
                  <a:gd name="T94" fmla="*/ 4 w 68"/>
                  <a:gd name="T95" fmla="*/ 18 h 26"/>
                  <a:gd name="T96" fmla="*/ 2 w 68"/>
                  <a:gd name="T97" fmla="*/ 16 h 26"/>
                  <a:gd name="T98" fmla="*/ 2 w 68"/>
                  <a:gd name="T99" fmla="*/ 16 h 26"/>
                  <a:gd name="T100" fmla="*/ 0 w 68"/>
                  <a:gd name="T101" fmla="*/ 16 h 26"/>
                  <a:gd name="T102" fmla="*/ 0 w 68"/>
                  <a:gd name="T103" fmla="*/ 14 h 26"/>
                  <a:gd name="T104" fmla="*/ 0 w 68"/>
                  <a:gd name="T105" fmla="*/ 14 h 26"/>
                  <a:gd name="T106" fmla="*/ 4 w 68"/>
                  <a:gd name="T107" fmla="*/ 10 h 26"/>
                  <a:gd name="T108" fmla="*/ 6 w 68"/>
                  <a:gd name="T109" fmla="*/ 10 h 26"/>
                  <a:gd name="T110" fmla="*/ 10 w 68"/>
                  <a:gd name="T111" fmla="*/ 12 h 26"/>
                  <a:gd name="T112" fmla="*/ 10 w 68"/>
                  <a:gd name="T113" fmla="*/ 12 h 26"/>
                  <a:gd name="T114" fmla="*/ 12 w 68"/>
                  <a:gd name="T115" fmla="*/ 14 h 26"/>
                  <a:gd name="T116" fmla="*/ 14 w 68"/>
                  <a:gd name="T117" fmla="*/ 12 h 26"/>
                  <a:gd name="T118" fmla="*/ 18 w 68"/>
                  <a:gd name="T119" fmla="*/ 10 h 26"/>
                  <a:gd name="T120" fmla="*/ 20 w 68"/>
                  <a:gd name="T121" fmla="*/ 6 h 26"/>
                  <a:gd name="T122" fmla="*/ 20 w 68"/>
                  <a:gd name="T12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26">
                    <a:moveTo>
                      <a:pt x="20" y="6"/>
                    </a:moveTo>
                    <a:lnTo>
                      <a:pt x="20" y="6"/>
                    </a:lnTo>
                    <a:lnTo>
                      <a:pt x="22" y="8"/>
                    </a:lnTo>
                    <a:lnTo>
                      <a:pt x="24" y="10"/>
                    </a:lnTo>
                    <a:lnTo>
                      <a:pt x="26" y="10"/>
                    </a:lnTo>
                    <a:lnTo>
                      <a:pt x="26" y="10"/>
                    </a:lnTo>
                    <a:lnTo>
                      <a:pt x="26" y="0"/>
                    </a:lnTo>
                    <a:lnTo>
                      <a:pt x="26" y="0"/>
                    </a:lnTo>
                    <a:lnTo>
                      <a:pt x="30" y="0"/>
                    </a:lnTo>
                    <a:lnTo>
                      <a:pt x="30" y="0"/>
                    </a:lnTo>
                    <a:lnTo>
                      <a:pt x="32" y="0"/>
                    </a:lnTo>
                    <a:lnTo>
                      <a:pt x="32" y="0"/>
                    </a:lnTo>
                    <a:lnTo>
                      <a:pt x="36" y="4"/>
                    </a:lnTo>
                    <a:lnTo>
                      <a:pt x="42" y="6"/>
                    </a:lnTo>
                    <a:lnTo>
                      <a:pt x="46" y="6"/>
                    </a:lnTo>
                    <a:lnTo>
                      <a:pt x="52" y="8"/>
                    </a:lnTo>
                    <a:lnTo>
                      <a:pt x="52" y="8"/>
                    </a:lnTo>
                    <a:lnTo>
                      <a:pt x="56" y="4"/>
                    </a:lnTo>
                    <a:lnTo>
                      <a:pt x="60" y="0"/>
                    </a:lnTo>
                    <a:lnTo>
                      <a:pt x="64" y="0"/>
                    </a:lnTo>
                    <a:lnTo>
                      <a:pt x="64" y="0"/>
                    </a:lnTo>
                    <a:lnTo>
                      <a:pt x="68" y="10"/>
                    </a:lnTo>
                    <a:lnTo>
                      <a:pt x="68" y="10"/>
                    </a:lnTo>
                    <a:lnTo>
                      <a:pt x="68" y="16"/>
                    </a:lnTo>
                    <a:lnTo>
                      <a:pt x="68" y="22"/>
                    </a:lnTo>
                    <a:lnTo>
                      <a:pt x="68" y="22"/>
                    </a:lnTo>
                    <a:lnTo>
                      <a:pt x="64" y="26"/>
                    </a:lnTo>
                    <a:lnTo>
                      <a:pt x="64" y="26"/>
                    </a:lnTo>
                    <a:lnTo>
                      <a:pt x="62" y="24"/>
                    </a:lnTo>
                    <a:lnTo>
                      <a:pt x="62" y="24"/>
                    </a:lnTo>
                    <a:lnTo>
                      <a:pt x="58" y="18"/>
                    </a:lnTo>
                    <a:lnTo>
                      <a:pt x="58" y="16"/>
                    </a:lnTo>
                    <a:lnTo>
                      <a:pt x="56" y="16"/>
                    </a:lnTo>
                    <a:lnTo>
                      <a:pt x="52" y="20"/>
                    </a:lnTo>
                    <a:lnTo>
                      <a:pt x="48" y="22"/>
                    </a:lnTo>
                    <a:lnTo>
                      <a:pt x="48" y="22"/>
                    </a:lnTo>
                    <a:lnTo>
                      <a:pt x="40" y="16"/>
                    </a:lnTo>
                    <a:lnTo>
                      <a:pt x="34" y="16"/>
                    </a:lnTo>
                    <a:lnTo>
                      <a:pt x="28" y="18"/>
                    </a:lnTo>
                    <a:lnTo>
                      <a:pt x="20" y="22"/>
                    </a:lnTo>
                    <a:lnTo>
                      <a:pt x="20" y="22"/>
                    </a:lnTo>
                    <a:lnTo>
                      <a:pt x="16" y="22"/>
                    </a:lnTo>
                    <a:lnTo>
                      <a:pt x="12" y="22"/>
                    </a:lnTo>
                    <a:lnTo>
                      <a:pt x="10" y="22"/>
                    </a:lnTo>
                    <a:lnTo>
                      <a:pt x="6" y="18"/>
                    </a:lnTo>
                    <a:lnTo>
                      <a:pt x="6" y="18"/>
                    </a:lnTo>
                    <a:lnTo>
                      <a:pt x="4" y="18"/>
                    </a:lnTo>
                    <a:lnTo>
                      <a:pt x="4" y="18"/>
                    </a:lnTo>
                    <a:lnTo>
                      <a:pt x="2" y="16"/>
                    </a:lnTo>
                    <a:lnTo>
                      <a:pt x="2" y="16"/>
                    </a:lnTo>
                    <a:lnTo>
                      <a:pt x="0" y="16"/>
                    </a:lnTo>
                    <a:lnTo>
                      <a:pt x="0" y="14"/>
                    </a:lnTo>
                    <a:lnTo>
                      <a:pt x="0" y="14"/>
                    </a:lnTo>
                    <a:lnTo>
                      <a:pt x="4" y="10"/>
                    </a:lnTo>
                    <a:lnTo>
                      <a:pt x="6" y="10"/>
                    </a:lnTo>
                    <a:lnTo>
                      <a:pt x="10" y="12"/>
                    </a:lnTo>
                    <a:lnTo>
                      <a:pt x="10" y="12"/>
                    </a:lnTo>
                    <a:lnTo>
                      <a:pt x="12" y="14"/>
                    </a:lnTo>
                    <a:lnTo>
                      <a:pt x="14" y="12"/>
                    </a:lnTo>
                    <a:lnTo>
                      <a:pt x="18" y="10"/>
                    </a:lnTo>
                    <a:lnTo>
                      <a:pt x="20" y="6"/>
                    </a:lnTo>
                    <a:lnTo>
                      <a:pt x="2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8" name="Freeform 399">
                <a:extLst>
                  <a:ext uri="{FF2B5EF4-FFF2-40B4-BE49-F238E27FC236}">
                    <a16:creationId xmlns:a16="http://schemas.microsoft.com/office/drawing/2014/main" id="{06DBE5BD-949A-DC42-44F2-644C46D06953}"/>
                  </a:ext>
                </a:extLst>
              </p:cNvPr>
              <p:cNvSpPr>
                <a:spLocks/>
              </p:cNvSpPr>
              <p:nvPr/>
            </p:nvSpPr>
            <p:spPr bwMode="auto">
              <a:xfrm>
                <a:off x="4190" y="2841"/>
                <a:ext cx="28" cy="22"/>
              </a:xfrm>
              <a:custGeom>
                <a:avLst/>
                <a:gdLst>
                  <a:gd name="T0" fmla="*/ 0 w 28"/>
                  <a:gd name="T1" fmla="*/ 8 h 22"/>
                  <a:gd name="T2" fmla="*/ 0 w 28"/>
                  <a:gd name="T3" fmla="*/ 8 h 22"/>
                  <a:gd name="T4" fmla="*/ 6 w 28"/>
                  <a:gd name="T5" fmla="*/ 2 h 22"/>
                  <a:gd name="T6" fmla="*/ 12 w 28"/>
                  <a:gd name="T7" fmla="*/ 0 h 22"/>
                  <a:gd name="T8" fmla="*/ 14 w 28"/>
                  <a:gd name="T9" fmla="*/ 2 h 22"/>
                  <a:gd name="T10" fmla="*/ 18 w 28"/>
                  <a:gd name="T11" fmla="*/ 4 h 22"/>
                  <a:gd name="T12" fmla="*/ 22 w 28"/>
                  <a:gd name="T13" fmla="*/ 18 h 22"/>
                  <a:gd name="T14" fmla="*/ 22 w 28"/>
                  <a:gd name="T15" fmla="*/ 18 h 22"/>
                  <a:gd name="T16" fmla="*/ 22 w 28"/>
                  <a:gd name="T17" fmla="*/ 8 h 22"/>
                  <a:gd name="T18" fmla="*/ 24 w 28"/>
                  <a:gd name="T19" fmla="*/ 2 h 22"/>
                  <a:gd name="T20" fmla="*/ 26 w 28"/>
                  <a:gd name="T21" fmla="*/ 0 h 22"/>
                  <a:gd name="T22" fmla="*/ 28 w 28"/>
                  <a:gd name="T23" fmla="*/ 4 h 22"/>
                  <a:gd name="T24" fmla="*/ 28 w 28"/>
                  <a:gd name="T25" fmla="*/ 4 h 22"/>
                  <a:gd name="T26" fmla="*/ 28 w 28"/>
                  <a:gd name="T27" fmla="*/ 4 h 22"/>
                  <a:gd name="T28" fmla="*/ 28 w 28"/>
                  <a:gd name="T29" fmla="*/ 4 h 22"/>
                  <a:gd name="T30" fmla="*/ 28 w 28"/>
                  <a:gd name="T31" fmla="*/ 16 h 22"/>
                  <a:gd name="T32" fmla="*/ 28 w 28"/>
                  <a:gd name="T33" fmla="*/ 20 h 22"/>
                  <a:gd name="T34" fmla="*/ 26 w 28"/>
                  <a:gd name="T35" fmla="*/ 22 h 22"/>
                  <a:gd name="T36" fmla="*/ 20 w 28"/>
                  <a:gd name="T37" fmla="*/ 18 h 22"/>
                  <a:gd name="T38" fmla="*/ 20 w 28"/>
                  <a:gd name="T39" fmla="*/ 18 h 22"/>
                  <a:gd name="T40" fmla="*/ 18 w 28"/>
                  <a:gd name="T41" fmla="*/ 14 h 22"/>
                  <a:gd name="T42" fmla="*/ 18 w 28"/>
                  <a:gd name="T43" fmla="*/ 14 h 22"/>
                  <a:gd name="T44" fmla="*/ 14 w 28"/>
                  <a:gd name="T45" fmla="*/ 8 h 22"/>
                  <a:gd name="T46" fmla="*/ 10 w 28"/>
                  <a:gd name="T47" fmla="*/ 8 h 22"/>
                  <a:gd name="T48" fmla="*/ 8 w 28"/>
                  <a:gd name="T49" fmla="*/ 12 h 22"/>
                  <a:gd name="T50" fmla="*/ 8 w 28"/>
                  <a:gd name="T51" fmla="*/ 12 h 22"/>
                  <a:gd name="T52" fmla="*/ 6 w 28"/>
                  <a:gd name="T53" fmla="*/ 14 h 22"/>
                  <a:gd name="T54" fmla="*/ 4 w 28"/>
                  <a:gd name="T55" fmla="*/ 14 h 22"/>
                  <a:gd name="T56" fmla="*/ 0 w 28"/>
                  <a:gd name="T57" fmla="*/ 12 h 22"/>
                  <a:gd name="T58" fmla="*/ 0 w 28"/>
                  <a:gd name="T59" fmla="*/ 12 h 22"/>
                  <a:gd name="T60" fmla="*/ 0 w 28"/>
                  <a:gd name="T61" fmla="*/ 8 h 22"/>
                  <a:gd name="T62" fmla="*/ 0 w 28"/>
                  <a:gd name="T63" fmla="*/ 8 h 22"/>
                  <a:gd name="T64" fmla="*/ 0 w 28"/>
                  <a:gd name="T65" fmla="*/ 8 h 22"/>
                  <a:gd name="T66" fmla="*/ 0 w 28"/>
                  <a:gd name="T6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2">
                    <a:moveTo>
                      <a:pt x="0" y="8"/>
                    </a:moveTo>
                    <a:lnTo>
                      <a:pt x="0" y="8"/>
                    </a:lnTo>
                    <a:lnTo>
                      <a:pt x="6" y="2"/>
                    </a:lnTo>
                    <a:lnTo>
                      <a:pt x="12" y="0"/>
                    </a:lnTo>
                    <a:lnTo>
                      <a:pt x="14" y="2"/>
                    </a:lnTo>
                    <a:lnTo>
                      <a:pt x="18" y="4"/>
                    </a:lnTo>
                    <a:lnTo>
                      <a:pt x="22" y="18"/>
                    </a:lnTo>
                    <a:lnTo>
                      <a:pt x="22" y="18"/>
                    </a:lnTo>
                    <a:lnTo>
                      <a:pt x="22" y="8"/>
                    </a:lnTo>
                    <a:lnTo>
                      <a:pt x="24" y="2"/>
                    </a:lnTo>
                    <a:lnTo>
                      <a:pt x="26" y="0"/>
                    </a:lnTo>
                    <a:lnTo>
                      <a:pt x="28" y="4"/>
                    </a:lnTo>
                    <a:lnTo>
                      <a:pt x="28" y="4"/>
                    </a:lnTo>
                    <a:lnTo>
                      <a:pt x="28" y="4"/>
                    </a:lnTo>
                    <a:lnTo>
                      <a:pt x="28" y="4"/>
                    </a:lnTo>
                    <a:lnTo>
                      <a:pt x="28" y="16"/>
                    </a:lnTo>
                    <a:lnTo>
                      <a:pt x="28" y="20"/>
                    </a:lnTo>
                    <a:lnTo>
                      <a:pt x="26" y="22"/>
                    </a:lnTo>
                    <a:lnTo>
                      <a:pt x="20" y="18"/>
                    </a:lnTo>
                    <a:lnTo>
                      <a:pt x="20" y="18"/>
                    </a:lnTo>
                    <a:lnTo>
                      <a:pt x="18" y="14"/>
                    </a:lnTo>
                    <a:lnTo>
                      <a:pt x="18" y="14"/>
                    </a:lnTo>
                    <a:lnTo>
                      <a:pt x="14" y="8"/>
                    </a:lnTo>
                    <a:lnTo>
                      <a:pt x="10" y="8"/>
                    </a:lnTo>
                    <a:lnTo>
                      <a:pt x="8" y="12"/>
                    </a:lnTo>
                    <a:lnTo>
                      <a:pt x="8" y="12"/>
                    </a:lnTo>
                    <a:lnTo>
                      <a:pt x="6" y="14"/>
                    </a:lnTo>
                    <a:lnTo>
                      <a:pt x="4" y="14"/>
                    </a:lnTo>
                    <a:lnTo>
                      <a:pt x="0" y="12"/>
                    </a:lnTo>
                    <a:lnTo>
                      <a:pt x="0" y="12"/>
                    </a:lnTo>
                    <a:lnTo>
                      <a:pt x="0" y="8"/>
                    </a:lnTo>
                    <a:lnTo>
                      <a:pt x="0"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9" name="Freeform 400">
                <a:extLst>
                  <a:ext uri="{FF2B5EF4-FFF2-40B4-BE49-F238E27FC236}">
                    <a16:creationId xmlns:a16="http://schemas.microsoft.com/office/drawing/2014/main" id="{75D2CFA3-458F-2CC0-424C-5AF2EC720F27}"/>
                  </a:ext>
                </a:extLst>
              </p:cNvPr>
              <p:cNvSpPr>
                <a:spLocks/>
              </p:cNvSpPr>
              <p:nvPr/>
            </p:nvSpPr>
            <p:spPr bwMode="auto">
              <a:xfrm>
                <a:off x="4164" y="2839"/>
                <a:ext cx="14" cy="22"/>
              </a:xfrm>
              <a:custGeom>
                <a:avLst/>
                <a:gdLst>
                  <a:gd name="T0" fmla="*/ 2 w 14"/>
                  <a:gd name="T1" fmla="*/ 18 h 22"/>
                  <a:gd name="T2" fmla="*/ 2 w 14"/>
                  <a:gd name="T3" fmla="*/ 18 h 22"/>
                  <a:gd name="T4" fmla="*/ 2 w 14"/>
                  <a:gd name="T5" fmla="*/ 14 h 22"/>
                  <a:gd name="T6" fmla="*/ 0 w 14"/>
                  <a:gd name="T7" fmla="*/ 12 h 22"/>
                  <a:gd name="T8" fmla="*/ 0 w 14"/>
                  <a:gd name="T9" fmla="*/ 12 h 22"/>
                  <a:gd name="T10" fmla="*/ 0 w 14"/>
                  <a:gd name="T11" fmla="*/ 4 h 22"/>
                  <a:gd name="T12" fmla="*/ 2 w 14"/>
                  <a:gd name="T13" fmla="*/ 0 h 22"/>
                  <a:gd name="T14" fmla="*/ 4 w 14"/>
                  <a:gd name="T15" fmla="*/ 0 h 22"/>
                  <a:gd name="T16" fmla="*/ 6 w 14"/>
                  <a:gd name="T17" fmla="*/ 0 h 22"/>
                  <a:gd name="T18" fmla="*/ 6 w 14"/>
                  <a:gd name="T19" fmla="*/ 0 h 22"/>
                  <a:gd name="T20" fmla="*/ 10 w 14"/>
                  <a:gd name="T21" fmla="*/ 2 h 22"/>
                  <a:gd name="T22" fmla="*/ 12 w 14"/>
                  <a:gd name="T23" fmla="*/ 6 h 22"/>
                  <a:gd name="T24" fmla="*/ 12 w 14"/>
                  <a:gd name="T25" fmla="*/ 6 h 22"/>
                  <a:gd name="T26" fmla="*/ 14 w 14"/>
                  <a:gd name="T27" fmla="*/ 10 h 22"/>
                  <a:gd name="T28" fmla="*/ 14 w 14"/>
                  <a:gd name="T29" fmla="*/ 10 h 22"/>
                  <a:gd name="T30" fmla="*/ 12 w 14"/>
                  <a:gd name="T31" fmla="*/ 18 h 22"/>
                  <a:gd name="T32" fmla="*/ 10 w 14"/>
                  <a:gd name="T33" fmla="*/ 22 h 22"/>
                  <a:gd name="T34" fmla="*/ 6 w 14"/>
                  <a:gd name="T35" fmla="*/ 22 h 22"/>
                  <a:gd name="T36" fmla="*/ 2 w 14"/>
                  <a:gd name="T37" fmla="*/ 18 h 22"/>
                  <a:gd name="T38" fmla="*/ 2 w 14"/>
                  <a:gd name="T3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2">
                    <a:moveTo>
                      <a:pt x="2" y="18"/>
                    </a:moveTo>
                    <a:lnTo>
                      <a:pt x="2" y="18"/>
                    </a:lnTo>
                    <a:lnTo>
                      <a:pt x="2" y="14"/>
                    </a:lnTo>
                    <a:lnTo>
                      <a:pt x="0" y="12"/>
                    </a:lnTo>
                    <a:lnTo>
                      <a:pt x="0" y="12"/>
                    </a:lnTo>
                    <a:lnTo>
                      <a:pt x="0" y="4"/>
                    </a:lnTo>
                    <a:lnTo>
                      <a:pt x="2" y="0"/>
                    </a:lnTo>
                    <a:lnTo>
                      <a:pt x="4" y="0"/>
                    </a:lnTo>
                    <a:lnTo>
                      <a:pt x="6" y="0"/>
                    </a:lnTo>
                    <a:lnTo>
                      <a:pt x="6" y="0"/>
                    </a:lnTo>
                    <a:lnTo>
                      <a:pt x="10" y="2"/>
                    </a:lnTo>
                    <a:lnTo>
                      <a:pt x="12" y="6"/>
                    </a:lnTo>
                    <a:lnTo>
                      <a:pt x="12" y="6"/>
                    </a:lnTo>
                    <a:lnTo>
                      <a:pt x="14" y="10"/>
                    </a:lnTo>
                    <a:lnTo>
                      <a:pt x="14" y="10"/>
                    </a:lnTo>
                    <a:lnTo>
                      <a:pt x="12" y="18"/>
                    </a:lnTo>
                    <a:lnTo>
                      <a:pt x="10" y="22"/>
                    </a:lnTo>
                    <a:lnTo>
                      <a:pt x="6" y="22"/>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0" name="Freeform 401">
                <a:extLst>
                  <a:ext uri="{FF2B5EF4-FFF2-40B4-BE49-F238E27FC236}">
                    <a16:creationId xmlns:a16="http://schemas.microsoft.com/office/drawing/2014/main" id="{7125B65B-A445-3411-3A9A-885D20A7A003}"/>
                  </a:ext>
                </a:extLst>
              </p:cNvPr>
              <p:cNvSpPr>
                <a:spLocks/>
              </p:cNvSpPr>
              <p:nvPr/>
            </p:nvSpPr>
            <p:spPr bwMode="auto">
              <a:xfrm>
                <a:off x="4176" y="2833"/>
                <a:ext cx="14" cy="20"/>
              </a:xfrm>
              <a:custGeom>
                <a:avLst/>
                <a:gdLst>
                  <a:gd name="T0" fmla="*/ 2 w 14"/>
                  <a:gd name="T1" fmla="*/ 16 h 20"/>
                  <a:gd name="T2" fmla="*/ 2 w 14"/>
                  <a:gd name="T3" fmla="*/ 16 h 20"/>
                  <a:gd name="T4" fmla="*/ 0 w 14"/>
                  <a:gd name="T5" fmla="*/ 16 h 20"/>
                  <a:gd name="T6" fmla="*/ 0 w 14"/>
                  <a:gd name="T7" fmla="*/ 16 h 20"/>
                  <a:gd name="T8" fmla="*/ 0 w 14"/>
                  <a:gd name="T9" fmla="*/ 8 h 20"/>
                  <a:gd name="T10" fmla="*/ 2 w 14"/>
                  <a:gd name="T11" fmla="*/ 2 h 20"/>
                  <a:gd name="T12" fmla="*/ 2 w 14"/>
                  <a:gd name="T13" fmla="*/ 2 h 20"/>
                  <a:gd name="T14" fmla="*/ 6 w 14"/>
                  <a:gd name="T15" fmla="*/ 0 h 20"/>
                  <a:gd name="T16" fmla="*/ 8 w 14"/>
                  <a:gd name="T17" fmla="*/ 0 h 20"/>
                  <a:gd name="T18" fmla="*/ 10 w 14"/>
                  <a:gd name="T19" fmla="*/ 4 h 20"/>
                  <a:gd name="T20" fmla="*/ 10 w 14"/>
                  <a:gd name="T21" fmla="*/ 4 h 20"/>
                  <a:gd name="T22" fmla="*/ 10 w 14"/>
                  <a:gd name="T23" fmla="*/ 8 h 20"/>
                  <a:gd name="T24" fmla="*/ 12 w 14"/>
                  <a:gd name="T25" fmla="*/ 12 h 20"/>
                  <a:gd name="T26" fmla="*/ 12 w 14"/>
                  <a:gd name="T27" fmla="*/ 12 h 20"/>
                  <a:gd name="T28" fmla="*/ 14 w 14"/>
                  <a:gd name="T29" fmla="*/ 16 h 20"/>
                  <a:gd name="T30" fmla="*/ 14 w 14"/>
                  <a:gd name="T31" fmla="*/ 16 h 20"/>
                  <a:gd name="T32" fmla="*/ 14 w 14"/>
                  <a:gd name="T33" fmla="*/ 20 h 20"/>
                  <a:gd name="T34" fmla="*/ 14 w 14"/>
                  <a:gd name="T35" fmla="*/ 20 h 20"/>
                  <a:gd name="T36" fmla="*/ 14 w 14"/>
                  <a:gd name="T37" fmla="*/ 20 h 20"/>
                  <a:gd name="T38" fmla="*/ 14 w 14"/>
                  <a:gd name="T39" fmla="*/ 20 h 20"/>
                  <a:gd name="T40" fmla="*/ 10 w 14"/>
                  <a:gd name="T41" fmla="*/ 20 h 20"/>
                  <a:gd name="T42" fmla="*/ 8 w 14"/>
                  <a:gd name="T43" fmla="*/ 20 h 20"/>
                  <a:gd name="T44" fmla="*/ 6 w 14"/>
                  <a:gd name="T45" fmla="*/ 18 h 20"/>
                  <a:gd name="T46" fmla="*/ 6 w 14"/>
                  <a:gd name="T47" fmla="*/ 18 h 20"/>
                  <a:gd name="T48" fmla="*/ 2 w 14"/>
                  <a:gd name="T49" fmla="*/ 16 h 20"/>
                  <a:gd name="T50" fmla="*/ 2 w 14"/>
                  <a:gd name="T5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0">
                    <a:moveTo>
                      <a:pt x="2" y="16"/>
                    </a:moveTo>
                    <a:lnTo>
                      <a:pt x="2" y="16"/>
                    </a:lnTo>
                    <a:lnTo>
                      <a:pt x="0" y="16"/>
                    </a:lnTo>
                    <a:lnTo>
                      <a:pt x="0" y="16"/>
                    </a:lnTo>
                    <a:lnTo>
                      <a:pt x="0" y="8"/>
                    </a:lnTo>
                    <a:lnTo>
                      <a:pt x="2" y="2"/>
                    </a:lnTo>
                    <a:lnTo>
                      <a:pt x="2" y="2"/>
                    </a:lnTo>
                    <a:lnTo>
                      <a:pt x="6" y="0"/>
                    </a:lnTo>
                    <a:lnTo>
                      <a:pt x="8" y="0"/>
                    </a:lnTo>
                    <a:lnTo>
                      <a:pt x="10" y="4"/>
                    </a:lnTo>
                    <a:lnTo>
                      <a:pt x="10" y="4"/>
                    </a:lnTo>
                    <a:lnTo>
                      <a:pt x="10" y="8"/>
                    </a:lnTo>
                    <a:lnTo>
                      <a:pt x="12" y="12"/>
                    </a:lnTo>
                    <a:lnTo>
                      <a:pt x="12" y="12"/>
                    </a:lnTo>
                    <a:lnTo>
                      <a:pt x="14" y="16"/>
                    </a:lnTo>
                    <a:lnTo>
                      <a:pt x="14" y="16"/>
                    </a:lnTo>
                    <a:lnTo>
                      <a:pt x="14" y="20"/>
                    </a:lnTo>
                    <a:lnTo>
                      <a:pt x="14" y="20"/>
                    </a:lnTo>
                    <a:lnTo>
                      <a:pt x="14" y="20"/>
                    </a:lnTo>
                    <a:lnTo>
                      <a:pt x="14" y="20"/>
                    </a:lnTo>
                    <a:lnTo>
                      <a:pt x="10" y="20"/>
                    </a:lnTo>
                    <a:lnTo>
                      <a:pt x="8" y="20"/>
                    </a:lnTo>
                    <a:lnTo>
                      <a:pt x="6" y="18"/>
                    </a:lnTo>
                    <a:lnTo>
                      <a:pt x="6" y="1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1" name="Freeform 402">
                <a:extLst>
                  <a:ext uri="{FF2B5EF4-FFF2-40B4-BE49-F238E27FC236}">
                    <a16:creationId xmlns:a16="http://schemas.microsoft.com/office/drawing/2014/main" id="{A16EF94A-5DB6-3787-9E3E-3478F4657578}"/>
                  </a:ext>
                </a:extLst>
              </p:cNvPr>
              <p:cNvSpPr>
                <a:spLocks/>
              </p:cNvSpPr>
              <p:nvPr/>
            </p:nvSpPr>
            <p:spPr bwMode="auto">
              <a:xfrm>
                <a:off x="4182" y="2849"/>
                <a:ext cx="8" cy="10"/>
              </a:xfrm>
              <a:custGeom>
                <a:avLst/>
                <a:gdLst>
                  <a:gd name="T0" fmla="*/ 0 w 8"/>
                  <a:gd name="T1" fmla="*/ 2 h 10"/>
                  <a:gd name="T2" fmla="*/ 0 w 8"/>
                  <a:gd name="T3" fmla="*/ 2 h 10"/>
                  <a:gd name="T4" fmla="*/ 2 w 8"/>
                  <a:gd name="T5" fmla="*/ 2 h 10"/>
                  <a:gd name="T6" fmla="*/ 4 w 8"/>
                  <a:gd name="T7" fmla="*/ 2 h 10"/>
                  <a:gd name="T8" fmla="*/ 6 w 8"/>
                  <a:gd name="T9" fmla="*/ 0 h 10"/>
                  <a:gd name="T10" fmla="*/ 8 w 8"/>
                  <a:gd name="T11" fmla="*/ 4 h 10"/>
                  <a:gd name="T12" fmla="*/ 8 w 8"/>
                  <a:gd name="T13" fmla="*/ 4 h 10"/>
                  <a:gd name="T14" fmla="*/ 6 w 8"/>
                  <a:gd name="T15" fmla="*/ 8 h 10"/>
                  <a:gd name="T16" fmla="*/ 4 w 8"/>
                  <a:gd name="T17" fmla="*/ 10 h 10"/>
                  <a:gd name="T18" fmla="*/ 2 w 8"/>
                  <a:gd name="T19" fmla="*/ 8 h 10"/>
                  <a:gd name="T20" fmla="*/ 0 w 8"/>
                  <a:gd name="T21" fmla="*/ 2 h 10"/>
                  <a:gd name="T22" fmla="*/ 0 w 8"/>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0" y="2"/>
                    </a:moveTo>
                    <a:lnTo>
                      <a:pt x="0" y="2"/>
                    </a:lnTo>
                    <a:lnTo>
                      <a:pt x="2" y="2"/>
                    </a:lnTo>
                    <a:lnTo>
                      <a:pt x="4" y="2"/>
                    </a:lnTo>
                    <a:lnTo>
                      <a:pt x="6" y="0"/>
                    </a:lnTo>
                    <a:lnTo>
                      <a:pt x="8" y="4"/>
                    </a:lnTo>
                    <a:lnTo>
                      <a:pt x="8" y="4"/>
                    </a:lnTo>
                    <a:lnTo>
                      <a:pt x="6" y="8"/>
                    </a:lnTo>
                    <a:lnTo>
                      <a:pt x="4" y="10"/>
                    </a:lnTo>
                    <a:lnTo>
                      <a:pt x="2"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2" name="Freeform 403">
                <a:extLst>
                  <a:ext uri="{FF2B5EF4-FFF2-40B4-BE49-F238E27FC236}">
                    <a16:creationId xmlns:a16="http://schemas.microsoft.com/office/drawing/2014/main" id="{3F0D7A96-EBB3-8C26-8B6E-5F2AD2F5EBE0}"/>
                  </a:ext>
                </a:extLst>
              </p:cNvPr>
              <p:cNvSpPr>
                <a:spLocks/>
              </p:cNvSpPr>
              <p:nvPr/>
            </p:nvSpPr>
            <p:spPr bwMode="auto">
              <a:xfrm>
                <a:off x="5634" y="2813"/>
                <a:ext cx="56" cy="44"/>
              </a:xfrm>
              <a:custGeom>
                <a:avLst/>
                <a:gdLst>
                  <a:gd name="T0" fmla="*/ 16 w 56"/>
                  <a:gd name="T1" fmla="*/ 32 h 44"/>
                  <a:gd name="T2" fmla="*/ 8 w 56"/>
                  <a:gd name="T3" fmla="*/ 30 h 44"/>
                  <a:gd name="T4" fmla="*/ 0 w 56"/>
                  <a:gd name="T5" fmla="*/ 28 h 44"/>
                  <a:gd name="T6" fmla="*/ 0 w 56"/>
                  <a:gd name="T7" fmla="*/ 24 h 44"/>
                  <a:gd name="T8" fmla="*/ 0 w 56"/>
                  <a:gd name="T9" fmla="*/ 24 h 44"/>
                  <a:gd name="T10" fmla="*/ 6 w 56"/>
                  <a:gd name="T11" fmla="*/ 16 h 44"/>
                  <a:gd name="T12" fmla="*/ 16 w 56"/>
                  <a:gd name="T13" fmla="*/ 12 h 44"/>
                  <a:gd name="T14" fmla="*/ 24 w 56"/>
                  <a:gd name="T15" fmla="*/ 18 h 44"/>
                  <a:gd name="T16" fmla="*/ 26 w 56"/>
                  <a:gd name="T17" fmla="*/ 20 h 44"/>
                  <a:gd name="T18" fmla="*/ 30 w 56"/>
                  <a:gd name="T19" fmla="*/ 18 h 44"/>
                  <a:gd name="T20" fmla="*/ 32 w 56"/>
                  <a:gd name="T21" fmla="*/ 12 h 44"/>
                  <a:gd name="T22" fmla="*/ 36 w 56"/>
                  <a:gd name="T23" fmla="*/ 6 h 44"/>
                  <a:gd name="T24" fmla="*/ 38 w 56"/>
                  <a:gd name="T25" fmla="*/ 4 h 44"/>
                  <a:gd name="T26" fmla="*/ 42 w 56"/>
                  <a:gd name="T27" fmla="*/ 0 h 44"/>
                  <a:gd name="T28" fmla="*/ 48 w 56"/>
                  <a:gd name="T29" fmla="*/ 2 h 44"/>
                  <a:gd name="T30" fmla="*/ 52 w 56"/>
                  <a:gd name="T31" fmla="*/ 0 h 44"/>
                  <a:gd name="T32" fmla="*/ 54 w 56"/>
                  <a:gd name="T33" fmla="*/ 0 h 44"/>
                  <a:gd name="T34" fmla="*/ 56 w 56"/>
                  <a:gd name="T35" fmla="*/ 8 h 44"/>
                  <a:gd name="T36" fmla="*/ 54 w 56"/>
                  <a:gd name="T37" fmla="*/ 20 h 44"/>
                  <a:gd name="T38" fmla="*/ 50 w 56"/>
                  <a:gd name="T39" fmla="*/ 24 h 44"/>
                  <a:gd name="T40" fmla="*/ 50 w 56"/>
                  <a:gd name="T41" fmla="*/ 24 h 44"/>
                  <a:gd name="T42" fmla="*/ 52 w 56"/>
                  <a:gd name="T43" fmla="*/ 26 h 44"/>
                  <a:gd name="T44" fmla="*/ 52 w 56"/>
                  <a:gd name="T45" fmla="*/ 30 h 44"/>
                  <a:gd name="T46" fmla="*/ 50 w 56"/>
                  <a:gd name="T47" fmla="*/ 34 h 44"/>
                  <a:gd name="T48" fmla="*/ 48 w 56"/>
                  <a:gd name="T49" fmla="*/ 34 h 44"/>
                  <a:gd name="T50" fmla="*/ 44 w 56"/>
                  <a:gd name="T51" fmla="*/ 36 h 44"/>
                  <a:gd name="T52" fmla="*/ 42 w 56"/>
                  <a:gd name="T53" fmla="*/ 42 h 44"/>
                  <a:gd name="T54" fmla="*/ 40 w 56"/>
                  <a:gd name="T55" fmla="*/ 44 h 44"/>
                  <a:gd name="T56" fmla="*/ 38 w 56"/>
                  <a:gd name="T57" fmla="*/ 42 h 44"/>
                  <a:gd name="T58" fmla="*/ 40 w 56"/>
                  <a:gd name="T59" fmla="*/ 36 h 44"/>
                  <a:gd name="T60" fmla="*/ 38 w 56"/>
                  <a:gd name="T61" fmla="*/ 42 h 44"/>
                  <a:gd name="T62" fmla="*/ 36 w 56"/>
                  <a:gd name="T63" fmla="*/ 40 h 44"/>
                  <a:gd name="T64" fmla="*/ 30 w 56"/>
                  <a:gd name="T65" fmla="*/ 32 h 44"/>
                  <a:gd name="T66" fmla="*/ 24 w 56"/>
                  <a:gd name="T67" fmla="*/ 42 h 44"/>
                  <a:gd name="T68" fmla="*/ 24 w 56"/>
                  <a:gd name="T69" fmla="*/ 36 h 44"/>
                  <a:gd name="T70" fmla="*/ 20 w 56"/>
                  <a:gd name="T71" fmla="*/ 32 h 44"/>
                  <a:gd name="T72" fmla="*/ 16 w 56"/>
                  <a:gd name="T73"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4">
                    <a:moveTo>
                      <a:pt x="16" y="32"/>
                    </a:moveTo>
                    <a:lnTo>
                      <a:pt x="16" y="32"/>
                    </a:lnTo>
                    <a:lnTo>
                      <a:pt x="12" y="32"/>
                    </a:lnTo>
                    <a:lnTo>
                      <a:pt x="8" y="30"/>
                    </a:lnTo>
                    <a:lnTo>
                      <a:pt x="0" y="28"/>
                    </a:lnTo>
                    <a:lnTo>
                      <a:pt x="0" y="28"/>
                    </a:lnTo>
                    <a:lnTo>
                      <a:pt x="0" y="28"/>
                    </a:lnTo>
                    <a:lnTo>
                      <a:pt x="0" y="24"/>
                    </a:lnTo>
                    <a:lnTo>
                      <a:pt x="0" y="24"/>
                    </a:lnTo>
                    <a:lnTo>
                      <a:pt x="0" y="24"/>
                    </a:lnTo>
                    <a:lnTo>
                      <a:pt x="0" y="24"/>
                    </a:lnTo>
                    <a:lnTo>
                      <a:pt x="6" y="16"/>
                    </a:lnTo>
                    <a:lnTo>
                      <a:pt x="12" y="12"/>
                    </a:lnTo>
                    <a:lnTo>
                      <a:pt x="16" y="12"/>
                    </a:lnTo>
                    <a:lnTo>
                      <a:pt x="18" y="12"/>
                    </a:lnTo>
                    <a:lnTo>
                      <a:pt x="24" y="18"/>
                    </a:lnTo>
                    <a:lnTo>
                      <a:pt x="24" y="18"/>
                    </a:lnTo>
                    <a:lnTo>
                      <a:pt x="26" y="20"/>
                    </a:lnTo>
                    <a:lnTo>
                      <a:pt x="28" y="22"/>
                    </a:lnTo>
                    <a:lnTo>
                      <a:pt x="30" y="18"/>
                    </a:lnTo>
                    <a:lnTo>
                      <a:pt x="32" y="12"/>
                    </a:lnTo>
                    <a:lnTo>
                      <a:pt x="32" y="12"/>
                    </a:lnTo>
                    <a:lnTo>
                      <a:pt x="34" y="8"/>
                    </a:lnTo>
                    <a:lnTo>
                      <a:pt x="36" y="6"/>
                    </a:lnTo>
                    <a:lnTo>
                      <a:pt x="36" y="6"/>
                    </a:lnTo>
                    <a:lnTo>
                      <a:pt x="38" y="4"/>
                    </a:lnTo>
                    <a:lnTo>
                      <a:pt x="38" y="4"/>
                    </a:lnTo>
                    <a:lnTo>
                      <a:pt x="42" y="0"/>
                    </a:lnTo>
                    <a:lnTo>
                      <a:pt x="44" y="2"/>
                    </a:lnTo>
                    <a:lnTo>
                      <a:pt x="48" y="2"/>
                    </a:lnTo>
                    <a:lnTo>
                      <a:pt x="50" y="2"/>
                    </a:lnTo>
                    <a:lnTo>
                      <a:pt x="52" y="0"/>
                    </a:lnTo>
                    <a:lnTo>
                      <a:pt x="52" y="0"/>
                    </a:lnTo>
                    <a:lnTo>
                      <a:pt x="54" y="0"/>
                    </a:lnTo>
                    <a:lnTo>
                      <a:pt x="54" y="0"/>
                    </a:lnTo>
                    <a:lnTo>
                      <a:pt x="56" y="8"/>
                    </a:lnTo>
                    <a:lnTo>
                      <a:pt x="56" y="14"/>
                    </a:lnTo>
                    <a:lnTo>
                      <a:pt x="54" y="20"/>
                    </a:lnTo>
                    <a:lnTo>
                      <a:pt x="50" y="24"/>
                    </a:lnTo>
                    <a:lnTo>
                      <a:pt x="50" y="24"/>
                    </a:lnTo>
                    <a:lnTo>
                      <a:pt x="50" y="22"/>
                    </a:lnTo>
                    <a:lnTo>
                      <a:pt x="50" y="24"/>
                    </a:lnTo>
                    <a:lnTo>
                      <a:pt x="50" y="24"/>
                    </a:lnTo>
                    <a:lnTo>
                      <a:pt x="52" y="26"/>
                    </a:lnTo>
                    <a:lnTo>
                      <a:pt x="52" y="26"/>
                    </a:lnTo>
                    <a:lnTo>
                      <a:pt x="52" y="30"/>
                    </a:lnTo>
                    <a:lnTo>
                      <a:pt x="52" y="30"/>
                    </a:lnTo>
                    <a:lnTo>
                      <a:pt x="50" y="34"/>
                    </a:lnTo>
                    <a:lnTo>
                      <a:pt x="48" y="34"/>
                    </a:lnTo>
                    <a:lnTo>
                      <a:pt x="48" y="34"/>
                    </a:lnTo>
                    <a:lnTo>
                      <a:pt x="46" y="34"/>
                    </a:lnTo>
                    <a:lnTo>
                      <a:pt x="44" y="36"/>
                    </a:lnTo>
                    <a:lnTo>
                      <a:pt x="42" y="42"/>
                    </a:lnTo>
                    <a:lnTo>
                      <a:pt x="42" y="42"/>
                    </a:lnTo>
                    <a:lnTo>
                      <a:pt x="40" y="44"/>
                    </a:lnTo>
                    <a:lnTo>
                      <a:pt x="40" y="44"/>
                    </a:lnTo>
                    <a:lnTo>
                      <a:pt x="38" y="42"/>
                    </a:lnTo>
                    <a:lnTo>
                      <a:pt x="38" y="42"/>
                    </a:lnTo>
                    <a:lnTo>
                      <a:pt x="40" y="36"/>
                    </a:lnTo>
                    <a:lnTo>
                      <a:pt x="40" y="36"/>
                    </a:lnTo>
                    <a:lnTo>
                      <a:pt x="38" y="42"/>
                    </a:lnTo>
                    <a:lnTo>
                      <a:pt x="38" y="42"/>
                    </a:lnTo>
                    <a:lnTo>
                      <a:pt x="36" y="40"/>
                    </a:lnTo>
                    <a:lnTo>
                      <a:pt x="36" y="40"/>
                    </a:lnTo>
                    <a:lnTo>
                      <a:pt x="32" y="32"/>
                    </a:lnTo>
                    <a:lnTo>
                      <a:pt x="30" y="32"/>
                    </a:lnTo>
                    <a:lnTo>
                      <a:pt x="30" y="34"/>
                    </a:lnTo>
                    <a:lnTo>
                      <a:pt x="24" y="42"/>
                    </a:lnTo>
                    <a:lnTo>
                      <a:pt x="24" y="42"/>
                    </a:lnTo>
                    <a:lnTo>
                      <a:pt x="24" y="36"/>
                    </a:lnTo>
                    <a:lnTo>
                      <a:pt x="22" y="32"/>
                    </a:lnTo>
                    <a:lnTo>
                      <a:pt x="20" y="32"/>
                    </a:lnTo>
                    <a:lnTo>
                      <a:pt x="16" y="32"/>
                    </a:lnTo>
                    <a:lnTo>
                      <a:pt x="1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3" name="Freeform 404">
                <a:extLst>
                  <a:ext uri="{FF2B5EF4-FFF2-40B4-BE49-F238E27FC236}">
                    <a16:creationId xmlns:a16="http://schemas.microsoft.com/office/drawing/2014/main" id="{EB262CBC-7631-31F5-F140-4AB0406AFBDA}"/>
                  </a:ext>
                </a:extLst>
              </p:cNvPr>
              <p:cNvSpPr>
                <a:spLocks/>
              </p:cNvSpPr>
              <p:nvPr/>
            </p:nvSpPr>
            <p:spPr bwMode="auto">
              <a:xfrm>
                <a:off x="5686" y="2835"/>
                <a:ext cx="12" cy="20"/>
              </a:xfrm>
              <a:custGeom>
                <a:avLst/>
                <a:gdLst>
                  <a:gd name="T0" fmla="*/ 6 w 12"/>
                  <a:gd name="T1" fmla="*/ 18 h 20"/>
                  <a:gd name="T2" fmla="*/ 6 w 12"/>
                  <a:gd name="T3" fmla="*/ 18 h 20"/>
                  <a:gd name="T4" fmla="*/ 4 w 12"/>
                  <a:gd name="T5" fmla="*/ 10 h 20"/>
                  <a:gd name="T6" fmla="*/ 2 w 12"/>
                  <a:gd name="T7" fmla="*/ 6 h 20"/>
                  <a:gd name="T8" fmla="*/ 0 w 12"/>
                  <a:gd name="T9" fmla="*/ 6 h 20"/>
                  <a:gd name="T10" fmla="*/ 0 w 12"/>
                  <a:gd name="T11" fmla="*/ 6 h 20"/>
                  <a:gd name="T12" fmla="*/ 0 w 12"/>
                  <a:gd name="T13" fmla="*/ 6 h 20"/>
                  <a:gd name="T14" fmla="*/ 0 w 12"/>
                  <a:gd name="T15" fmla="*/ 6 h 20"/>
                  <a:gd name="T16" fmla="*/ 2 w 12"/>
                  <a:gd name="T17" fmla="*/ 2 h 20"/>
                  <a:gd name="T18" fmla="*/ 4 w 12"/>
                  <a:gd name="T19" fmla="*/ 0 h 20"/>
                  <a:gd name="T20" fmla="*/ 6 w 12"/>
                  <a:gd name="T21" fmla="*/ 2 h 20"/>
                  <a:gd name="T22" fmla="*/ 10 w 12"/>
                  <a:gd name="T23" fmla="*/ 10 h 20"/>
                  <a:gd name="T24" fmla="*/ 10 w 12"/>
                  <a:gd name="T25" fmla="*/ 10 h 20"/>
                  <a:gd name="T26" fmla="*/ 12 w 12"/>
                  <a:gd name="T27" fmla="*/ 12 h 20"/>
                  <a:gd name="T28" fmla="*/ 12 w 12"/>
                  <a:gd name="T29" fmla="*/ 12 h 20"/>
                  <a:gd name="T30" fmla="*/ 12 w 12"/>
                  <a:gd name="T31" fmla="*/ 18 h 20"/>
                  <a:gd name="T32" fmla="*/ 10 w 12"/>
                  <a:gd name="T33" fmla="*/ 20 h 20"/>
                  <a:gd name="T34" fmla="*/ 10 w 12"/>
                  <a:gd name="T35" fmla="*/ 20 h 20"/>
                  <a:gd name="T36" fmla="*/ 6 w 12"/>
                  <a:gd name="T37" fmla="*/ 20 h 20"/>
                  <a:gd name="T38" fmla="*/ 6 w 12"/>
                  <a:gd name="T39" fmla="*/ 20 h 20"/>
                  <a:gd name="T40" fmla="*/ 6 w 12"/>
                  <a:gd name="T41" fmla="*/ 18 h 20"/>
                  <a:gd name="T42" fmla="*/ 6 w 1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6" y="18"/>
                    </a:moveTo>
                    <a:lnTo>
                      <a:pt x="6" y="18"/>
                    </a:lnTo>
                    <a:lnTo>
                      <a:pt x="4" y="10"/>
                    </a:lnTo>
                    <a:lnTo>
                      <a:pt x="2" y="6"/>
                    </a:lnTo>
                    <a:lnTo>
                      <a:pt x="0" y="6"/>
                    </a:lnTo>
                    <a:lnTo>
                      <a:pt x="0" y="6"/>
                    </a:lnTo>
                    <a:lnTo>
                      <a:pt x="0" y="6"/>
                    </a:lnTo>
                    <a:lnTo>
                      <a:pt x="0" y="6"/>
                    </a:lnTo>
                    <a:lnTo>
                      <a:pt x="2" y="2"/>
                    </a:lnTo>
                    <a:lnTo>
                      <a:pt x="4" y="0"/>
                    </a:lnTo>
                    <a:lnTo>
                      <a:pt x="6" y="2"/>
                    </a:lnTo>
                    <a:lnTo>
                      <a:pt x="10" y="10"/>
                    </a:lnTo>
                    <a:lnTo>
                      <a:pt x="10" y="10"/>
                    </a:lnTo>
                    <a:lnTo>
                      <a:pt x="12" y="12"/>
                    </a:lnTo>
                    <a:lnTo>
                      <a:pt x="12" y="12"/>
                    </a:lnTo>
                    <a:lnTo>
                      <a:pt x="12" y="18"/>
                    </a:lnTo>
                    <a:lnTo>
                      <a:pt x="10" y="20"/>
                    </a:lnTo>
                    <a:lnTo>
                      <a:pt x="10" y="20"/>
                    </a:lnTo>
                    <a:lnTo>
                      <a:pt x="6" y="20"/>
                    </a:lnTo>
                    <a:lnTo>
                      <a:pt x="6" y="20"/>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4" name="Freeform 405">
                <a:extLst>
                  <a:ext uri="{FF2B5EF4-FFF2-40B4-BE49-F238E27FC236}">
                    <a16:creationId xmlns:a16="http://schemas.microsoft.com/office/drawing/2014/main" id="{15A96CFE-CA7F-007D-C8B3-548838799FEB}"/>
                  </a:ext>
                </a:extLst>
              </p:cNvPr>
              <p:cNvSpPr>
                <a:spLocks/>
              </p:cNvSpPr>
              <p:nvPr/>
            </p:nvSpPr>
            <p:spPr bwMode="auto">
              <a:xfrm>
                <a:off x="2546" y="2841"/>
                <a:ext cx="30" cy="22"/>
              </a:xfrm>
              <a:custGeom>
                <a:avLst/>
                <a:gdLst>
                  <a:gd name="T0" fmla="*/ 30 w 30"/>
                  <a:gd name="T1" fmla="*/ 12 h 22"/>
                  <a:gd name="T2" fmla="*/ 30 w 30"/>
                  <a:gd name="T3" fmla="*/ 12 h 22"/>
                  <a:gd name="T4" fmla="*/ 26 w 30"/>
                  <a:gd name="T5" fmla="*/ 12 h 22"/>
                  <a:gd name="T6" fmla="*/ 22 w 30"/>
                  <a:gd name="T7" fmla="*/ 14 h 22"/>
                  <a:gd name="T8" fmla="*/ 18 w 30"/>
                  <a:gd name="T9" fmla="*/ 18 h 22"/>
                  <a:gd name="T10" fmla="*/ 14 w 30"/>
                  <a:gd name="T11" fmla="*/ 18 h 22"/>
                  <a:gd name="T12" fmla="*/ 14 w 30"/>
                  <a:gd name="T13" fmla="*/ 18 h 22"/>
                  <a:gd name="T14" fmla="*/ 10 w 30"/>
                  <a:gd name="T15" fmla="*/ 22 h 22"/>
                  <a:gd name="T16" fmla="*/ 6 w 30"/>
                  <a:gd name="T17" fmla="*/ 20 h 22"/>
                  <a:gd name="T18" fmla="*/ 4 w 30"/>
                  <a:gd name="T19" fmla="*/ 18 h 22"/>
                  <a:gd name="T20" fmla="*/ 0 w 30"/>
                  <a:gd name="T21" fmla="*/ 12 h 22"/>
                  <a:gd name="T22" fmla="*/ 0 w 30"/>
                  <a:gd name="T23" fmla="*/ 12 h 22"/>
                  <a:gd name="T24" fmla="*/ 0 w 30"/>
                  <a:gd name="T25" fmla="*/ 10 h 22"/>
                  <a:gd name="T26" fmla="*/ 0 w 30"/>
                  <a:gd name="T27" fmla="*/ 10 h 22"/>
                  <a:gd name="T28" fmla="*/ 0 w 30"/>
                  <a:gd name="T29" fmla="*/ 6 h 22"/>
                  <a:gd name="T30" fmla="*/ 2 w 30"/>
                  <a:gd name="T31" fmla="*/ 4 h 22"/>
                  <a:gd name="T32" fmla="*/ 2 w 30"/>
                  <a:gd name="T33" fmla="*/ 4 h 22"/>
                  <a:gd name="T34" fmla="*/ 6 w 30"/>
                  <a:gd name="T35" fmla="*/ 6 h 22"/>
                  <a:gd name="T36" fmla="*/ 8 w 30"/>
                  <a:gd name="T37" fmla="*/ 4 h 22"/>
                  <a:gd name="T38" fmla="*/ 8 w 30"/>
                  <a:gd name="T39" fmla="*/ 4 h 22"/>
                  <a:gd name="T40" fmla="*/ 10 w 30"/>
                  <a:gd name="T41" fmla="*/ 4 h 22"/>
                  <a:gd name="T42" fmla="*/ 14 w 30"/>
                  <a:gd name="T43" fmla="*/ 4 h 22"/>
                  <a:gd name="T44" fmla="*/ 18 w 30"/>
                  <a:gd name="T45" fmla="*/ 0 h 22"/>
                  <a:gd name="T46" fmla="*/ 18 w 30"/>
                  <a:gd name="T47" fmla="*/ 0 h 22"/>
                  <a:gd name="T48" fmla="*/ 22 w 30"/>
                  <a:gd name="T49" fmla="*/ 0 h 22"/>
                  <a:gd name="T50" fmla="*/ 26 w 30"/>
                  <a:gd name="T51" fmla="*/ 0 h 22"/>
                  <a:gd name="T52" fmla="*/ 28 w 30"/>
                  <a:gd name="T53" fmla="*/ 2 h 22"/>
                  <a:gd name="T54" fmla="*/ 30 w 30"/>
                  <a:gd name="T55" fmla="*/ 12 h 22"/>
                  <a:gd name="T56" fmla="*/ 30 w 30"/>
                  <a:gd name="T5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2">
                    <a:moveTo>
                      <a:pt x="30" y="12"/>
                    </a:moveTo>
                    <a:lnTo>
                      <a:pt x="30" y="12"/>
                    </a:lnTo>
                    <a:lnTo>
                      <a:pt x="26" y="12"/>
                    </a:lnTo>
                    <a:lnTo>
                      <a:pt x="22" y="14"/>
                    </a:lnTo>
                    <a:lnTo>
                      <a:pt x="18" y="18"/>
                    </a:lnTo>
                    <a:lnTo>
                      <a:pt x="14" y="18"/>
                    </a:lnTo>
                    <a:lnTo>
                      <a:pt x="14" y="18"/>
                    </a:lnTo>
                    <a:lnTo>
                      <a:pt x="10" y="22"/>
                    </a:lnTo>
                    <a:lnTo>
                      <a:pt x="6" y="20"/>
                    </a:lnTo>
                    <a:lnTo>
                      <a:pt x="4" y="18"/>
                    </a:lnTo>
                    <a:lnTo>
                      <a:pt x="0" y="12"/>
                    </a:lnTo>
                    <a:lnTo>
                      <a:pt x="0" y="12"/>
                    </a:lnTo>
                    <a:lnTo>
                      <a:pt x="0" y="10"/>
                    </a:lnTo>
                    <a:lnTo>
                      <a:pt x="0" y="10"/>
                    </a:lnTo>
                    <a:lnTo>
                      <a:pt x="0" y="6"/>
                    </a:lnTo>
                    <a:lnTo>
                      <a:pt x="2" y="4"/>
                    </a:lnTo>
                    <a:lnTo>
                      <a:pt x="2" y="4"/>
                    </a:lnTo>
                    <a:lnTo>
                      <a:pt x="6" y="6"/>
                    </a:lnTo>
                    <a:lnTo>
                      <a:pt x="8" y="4"/>
                    </a:lnTo>
                    <a:lnTo>
                      <a:pt x="8" y="4"/>
                    </a:lnTo>
                    <a:lnTo>
                      <a:pt x="10" y="4"/>
                    </a:lnTo>
                    <a:lnTo>
                      <a:pt x="14" y="4"/>
                    </a:lnTo>
                    <a:lnTo>
                      <a:pt x="18" y="0"/>
                    </a:lnTo>
                    <a:lnTo>
                      <a:pt x="18" y="0"/>
                    </a:lnTo>
                    <a:lnTo>
                      <a:pt x="22" y="0"/>
                    </a:lnTo>
                    <a:lnTo>
                      <a:pt x="26" y="0"/>
                    </a:lnTo>
                    <a:lnTo>
                      <a:pt x="28" y="2"/>
                    </a:lnTo>
                    <a:lnTo>
                      <a:pt x="30" y="12"/>
                    </a:lnTo>
                    <a:lnTo>
                      <a:pt x="3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 name="Group 607">
              <a:extLst>
                <a:ext uri="{FF2B5EF4-FFF2-40B4-BE49-F238E27FC236}">
                  <a16:creationId xmlns:a16="http://schemas.microsoft.com/office/drawing/2014/main" id="{0C89C942-A84D-3ADE-C202-408798CE7694}"/>
                </a:ext>
              </a:extLst>
            </p:cNvPr>
            <p:cNvGrpSpPr>
              <a:grpSpLocks/>
            </p:cNvGrpSpPr>
            <p:nvPr/>
          </p:nvGrpSpPr>
          <p:grpSpPr bwMode="auto">
            <a:xfrm>
              <a:off x="1456" y="1451"/>
              <a:ext cx="4676" cy="1416"/>
              <a:chOff x="1456" y="1451"/>
              <a:chExt cx="4676" cy="1416"/>
            </a:xfrm>
            <a:grpFill/>
          </p:grpSpPr>
          <p:sp>
            <p:nvSpPr>
              <p:cNvPr id="2985" name="Freeform 407">
                <a:extLst>
                  <a:ext uri="{FF2B5EF4-FFF2-40B4-BE49-F238E27FC236}">
                    <a16:creationId xmlns:a16="http://schemas.microsoft.com/office/drawing/2014/main" id="{F28BDD0B-515E-6970-ECF5-F46E8BC1D83A}"/>
                  </a:ext>
                </a:extLst>
              </p:cNvPr>
              <p:cNvSpPr>
                <a:spLocks/>
              </p:cNvSpPr>
              <p:nvPr/>
            </p:nvSpPr>
            <p:spPr bwMode="auto">
              <a:xfrm>
                <a:off x="2518" y="2845"/>
                <a:ext cx="28" cy="22"/>
              </a:xfrm>
              <a:custGeom>
                <a:avLst/>
                <a:gdLst>
                  <a:gd name="T0" fmla="*/ 4 w 28"/>
                  <a:gd name="T1" fmla="*/ 22 h 22"/>
                  <a:gd name="T2" fmla="*/ 4 w 28"/>
                  <a:gd name="T3" fmla="*/ 22 h 22"/>
                  <a:gd name="T4" fmla="*/ 4 w 28"/>
                  <a:gd name="T5" fmla="*/ 20 h 22"/>
                  <a:gd name="T6" fmla="*/ 2 w 28"/>
                  <a:gd name="T7" fmla="*/ 18 h 22"/>
                  <a:gd name="T8" fmla="*/ 2 w 28"/>
                  <a:gd name="T9" fmla="*/ 16 h 22"/>
                  <a:gd name="T10" fmla="*/ 0 w 28"/>
                  <a:gd name="T11" fmla="*/ 14 h 22"/>
                  <a:gd name="T12" fmla="*/ 0 w 28"/>
                  <a:gd name="T13" fmla="*/ 14 h 22"/>
                  <a:gd name="T14" fmla="*/ 4 w 28"/>
                  <a:gd name="T15" fmla="*/ 10 h 22"/>
                  <a:gd name="T16" fmla="*/ 8 w 28"/>
                  <a:gd name="T17" fmla="*/ 10 h 22"/>
                  <a:gd name="T18" fmla="*/ 12 w 28"/>
                  <a:gd name="T19" fmla="*/ 10 h 22"/>
                  <a:gd name="T20" fmla="*/ 16 w 28"/>
                  <a:gd name="T21" fmla="*/ 8 h 22"/>
                  <a:gd name="T22" fmla="*/ 16 w 28"/>
                  <a:gd name="T23" fmla="*/ 8 h 22"/>
                  <a:gd name="T24" fmla="*/ 22 w 28"/>
                  <a:gd name="T25" fmla="*/ 0 h 22"/>
                  <a:gd name="T26" fmla="*/ 22 w 28"/>
                  <a:gd name="T27" fmla="*/ 0 h 22"/>
                  <a:gd name="T28" fmla="*/ 24 w 28"/>
                  <a:gd name="T29" fmla="*/ 0 h 22"/>
                  <a:gd name="T30" fmla="*/ 24 w 28"/>
                  <a:gd name="T31" fmla="*/ 0 h 22"/>
                  <a:gd name="T32" fmla="*/ 28 w 28"/>
                  <a:gd name="T33" fmla="*/ 6 h 22"/>
                  <a:gd name="T34" fmla="*/ 28 w 28"/>
                  <a:gd name="T35" fmla="*/ 6 h 22"/>
                  <a:gd name="T36" fmla="*/ 28 w 28"/>
                  <a:gd name="T37" fmla="*/ 8 h 22"/>
                  <a:gd name="T38" fmla="*/ 28 w 28"/>
                  <a:gd name="T39" fmla="*/ 8 h 22"/>
                  <a:gd name="T40" fmla="*/ 28 w 28"/>
                  <a:gd name="T41" fmla="*/ 18 h 22"/>
                  <a:gd name="T42" fmla="*/ 28 w 28"/>
                  <a:gd name="T43" fmla="*/ 20 h 22"/>
                  <a:gd name="T44" fmla="*/ 26 w 28"/>
                  <a:gd name="T45" fmla="*/ 22 h 22"/>
                  <a:gd name="T46" fmla="*/ 26 w 28"/>
                  <a:gd name="T47" fmla="*/ 22 h 22"/>
                  <a:gd name="T48" fmla="*/ 20 w 28"/>
                  <a:gd name="T49" fmla="*/ 20 h 22"/>
                  <a:gd name="T50" fmla="*/ 14 w 28"/>
                  <a:gd name="T51" fmla="*/ 22 h 22"/>
                  <a:gd name="T52" fmla="*/ 10 w 28"/>
                  <a:gd name="T53" fmla="*/ 22 h 22"/>
                  <a:gd name="T54" fmla="*/ 4 w 28"/>
                  <a:gd name="T55" fmla="*/ 22 h 22"/>
                  <a:gd name="T56" fmla="*/ 4 w 28"/>
                  <a:gd name="T5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2">
                    <a:moveTo>
                      <a:pt x="4" y="22"/>
                    </a:moveTo>
                    <a:lnTo>
                      <a:pt x="4" y="22"/>
                    </a:lnTo>
                    <a:lnTo>
                      <a:pt x="4" y="20"/>
                    </a:lnTo>
                    <a:lnTo>
                      <a:pt x="2" y="18"/>
                    </a:lnTo>
                    <a:lnTo>
                      <a:pt x="2" y="16"/>
                    </a:lnTo>
                    <a:lnTo>
                      <a:pt x="0" y="14"/>
                    </a:lnTo>
                    <a:lnTo>
                      <a:pt x="0" y="14"/>
                    </a:lnTo>
                    <a:lnTo>
                      <a:pt x="4" y="10"/>
                    </a:lnTo>
                    <a:lnTo>
                      <a:pt x="8" y="10"/>
                    </a:lnTo>
                    <a:lnTo>
                      <a:pt x="12" y="10"/>
                    </a:lnTo>
                    <a:lnTo>
                      <a:pt x="16" y="8"/>
                    </a:lnTo>
                    <a:lnTo>
                      <a:pt x="16" y="8"/>
                    </a:lnTo>
                    <a:lnTo>
                      <a:pt x="22" y="0"/>
                    </a:lnTo>
                    <a:lnTo>
                      <a:pt x="22" y="0"/>
                    </a:lnTo>
                    <a:lnTo>
                      <a:pt x="24" y="0"/>
                    </a:lnTo>
                    <a:lnTo>
                      <a:pt x="24" y="0"/>
                    </a:lnTo>
                    <a:lnTo>
                      <a:pt x="28" y="6"/>
                    </a:lnTo>
                    <a:lnTo>
                      <a:pt x="28" y="6"/>
                    </a:lnTo>
                    <a:lnTo>
                      <a:pt x="28" y="8"/>
                    </a:lnTo>
                    <a:lnTo>
                      <a:pt x="28" y="8"/>
                    </a:lnTo>
                    <a:lnTo>
                      <a:pt x="28" y="18"/>
                    </a:lnTo>
                    <a:lnTo>
                      <a:pt x="28" y="20"/>
                    </a:lnTo>
                    <a:lnTo>
                      <a:pt x="26" y="22"/>
                    </a:lnTo>
                    <a:lnTo>
                      <a:pt x="26" y="22"/>
                    </a:lnTo>
                    <a:lnTo>
                      <a:pt x="20" y="20"/>
                    </a:lnTo>
                    <a:lnTo>
                      <a:pt x="14" y="22"/>
                    </a:lnTo>
                    <a:lnTo>
                      <a:pt x="10" y="22"/>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6" name="Freeform 408">
                <a:extLst>
                  <a:ext uri="{FF2B5EF4-FFF2-40B4-BE49-F238E27FC236}">
                    <a16:creationId xmlns:a16="http://schemas.microsoft.com/office/drawing/2014/main" id="{4DD21B9B-56FB-7C36-E16D-660265A0CD03}"/>
                  </a:ext>
                </a:extLst>
              </p:cNvPr>
              <p:cNvSpPr>
                <a:spLocks/>
              </p:cNvSpPr>
              <p:nvPr/>
            </p:nvSpPr>
            <p:spPr bwMode="auto">
              <a:xfrm>
                <a:off x="2654" y="1467"/>
                <a:ext cx="10" cy="18"/>
              </a:xfrm>
              <a:custGeom>
                <a:avLst/>
                <a:gdLst>
                  <a:gd name="T0" fmla="*/ 10 w 10"/>
                  <a:gd name="T1" fmla="*/ 2 h 18"/>
                  <a:gd name="T2" fmla="*/ 10 w 10"/>
                  <a:gd name="T3" fmla="*/ 2 h 18"/>
                  <a:gd name="T4" fmla="*/ 10 w 10"/>
                  <a:gd name="T5" fmla="*/ 12 h 18"/>
                  <a:gd name="T6" fmla="*/ 8 w 10"/>
                  <a:gd name="T7" fmla="*/ 16 h 18"/>
                  <a:gd name="T8" fmla="*/ 6 w 10"/>
                  <a:gd name="T9" fmla="*/ 18 h 18"/>
                  <a:gd name="T10" fmla="*/ 6 w 10"/>
                  <a:gd name="T11" fmla="*/ 18 h 18"/>
                  <a:gd name="T12" fmla="*/ 6 w 10"/>
                  <a:gd name="T13" fmla="*/ 18 h 18"/>
                  <a:gd name="T14" fmla="*/ 6 w 10"/>
                  <a:gd name="T15" fmla="*/ 18 h 18"/>
                  <a:gd name="T16" fmla="*/ 4 w 10"/>
                  <a:gd name="T17" fmla="*/ 18 h 18"/>
                  <a:gd name="T18" fmla="*/ 4 w 10"/>
                  <a:gd name="T19" fmla="*/ 18 h 18"/>
                  <a:gd name="T20" fmla="*/ 2 w 10"/>
                  <a:gd name="T21" fmla="*/ 14 h 18"/>
                  <a:gd name="T22" fmla="*/ 2 w 10"/>
                  <a:gd name="T23" fmla="*/ 14 h 18"/>
                  <a:gd name="T24" fmla="*/ 0 w 10"/>
                  <a:gd name="T25" fmla="*/ 2 h 18"/>
                  <a:gd name="T26" fmla="*/ 0 w 10"/>
                  <a:gd name="T27" fmla="*/ 2 h 18"/>
                  <a:gd name="T28" fmla="*/ 4 w 10"/>
                  <a:gd name="T29" fmla="*/ 2 h 18"/>
                  <a:gd name="T30" fmla="*/ 6 w 10"/>
                  <a:gd name="T31" fmla="*/ 0 h 18"/>
                  <a:gd name="T32" fmla="*/ 8 w 10"/>
                  <a:gd name="T33" fmla="*/ 0 h 18"/>
                  <a:gd name="T34" fmla="*/ 10 w 10"/>
                  <a:gd name="T35" fmla="*/ 2 h 18"/>
                  <a:gd name="T36" fmla="*/ 10 w 10"/>
                  <a:gd name="T3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8">
                    <a:moveTo>
                      <a:pt x="10" y="2"/>
                    </a:moveTo>
                    <a:lnTo>
                      <a:pt x="10" y="2"/>
                    </a:lnTo>
                    <a:lnTo>
                      <a:pt x="10" y="12"/>
                    </a:lnTo>
                    <a:lnTo>
                      <a:pt x="8" y="16"/>
                    </a:lnTo>
                    <a:lnTo>
                      <a:pt x="6" y="18"/>
                    </a:lnTo>
                    <a:lnTo>
                      <a:pt x="6" y="18"/>
                    </a:lnTo>
                    <a:lnTo>
                      <a:pt x="6" y="18"/>
                    </a:lnTo>
                    <a:lnTo>
                      <a:pt x="6" y="18"/>
                    </a:lnTo>
                    <a:lnTo>
                      <a:pt x="4" y="18"/>
                    </a:lnTo>
                    <a:lnTo>
                      <a:pt x="4" y="18"/>
                    </a:lnTo>
                    <a:lnTo>
                      <a:pt x="2" y="14"/>
                    </a:lnTo>
                    <a:lnTo>
                      <a:pt x="2" y="14"/>
                    </a:lnTo>
                    <a:lnTo>
                      <a:pt x="0" y="2"/>
                    </a:lnTo>
                    <a:lnTo>
                      <a:pt x="0" y="2"/>
                    </a:lnTo>
                    <a:lnTo>
                      <a:pt x="4" y="2"/>
                    </a:lnTo>
                    <a:lnTo>
                      <a:pt x="6" y="0"/>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7" name="Freeform 409">
                <a:extLst>
                  <a:ext uri="{FF2B5EF4-FFF2-40B4-BE49-F238E27FC236}">
                    <a16:creationId xmlns:a16="http://schemas.microsoft.com/office/drawing/2014/main" id="{53D39258-3E48-709E-DF79-AB515C440E93}"/>
                  </a:ext>
                </a:extLst>
              </p:cNvPr>
              <p:cNvSpPr>
                <a:spLocks/>
              </p:cNvSpPr>
              <p:nvPr/>
            </p:nvSpPr>
            <p:spPr bwMode="auto">
              <a:xfrm>
                <a:off x="4764" y="1463"/>
                <a:ext cx="126" cy="34"/>
              </a:xfrm>
              <a:custGeom>
                <a:avLst/>
                <a:gdLst>
                  <a:gd name="T0" fmla="*/ 14 w 126"/>
                  <a:gd name="T1" fmla="*/ 6 h 34"/>
                  <a:gd name="T2" fmla="*/ 28 w 126"/>
                  <a:gd name="T3" fmla="*/ 8 h 34"/>
                  <a:gd name="T4" fmla="*/ 32 w 126"/>
                  <a:gd name="T5" fmla="*/ 2 h 34"/>
                  <a:gd name="T6" fmla="*/ 36 w 126"/>
                  <a:gd name="T7" fmla="*/ 6 h 34"/>
                  <a:gd name="T8" fmla="*/ 36 w 126"/>
                  <a:gd name="T9" fmla="*/ 10 h 34"/>
                  <a:gd name="T10" fmla="*/ 44 w 126"/>
                  <a:gd name="T11" fmla="*/ 12 h 34"/>
                  <a:gd name="T12" fmla="*/ 52 w 126"/>
                  <a:gd name="T13" fmla="*/ 8 h 34"/>
                  <a:gd name="T14" fmla="*/ 52 w 126"/>
                  <a:gd name="T15" fmla="*/ 8 h 34"/>
                  <a:gd name="T16" fmla="*/ 54 w 126"/>
                  <a:gd name="T17" fmla="*/ 6 h 34"/>
                  <a:gd name="T18" fmla="*/ 56 w 126"/>
                  <a:gd name="T19" fmla="*/ 6 h 34"/>
                  <a:gd name="T20" fmla="*/ 68 w 126"/>
                  <a:gd name="T21" fmla="*/ 12 h 34"/>
                  <a:gd name="T22" fmla="*/ 72 w 126"/>
                  <a:gd name="T23" fmla="*/ 14 h 34"/>
                  <a:gd name="T24" fmla="*/ 80 w 126"/>
                  <a:gd name="T25" fmla="*/ 8 h 34"/>
                  <a:gd name="T26" fmla="*/ 88 w 126"/>
                  <a:gd name="T27" fmla="*/ 10 h 34"/>
                  <a:gd name="T28" fmla="*/ 94 w 126"/>
                  <a:gd name="T29" fmla="*/ 6 h 34"/>
                  <a:gd name="T30" fmla="*/ 100 w 126"/>
                  <a:gd name="T31" fmla="*/ 6 h 34"/>
                  <a:gd name="T32" fmla="*/ 108 w 126"/>
                  <a:gd name="T33" fmla="*/ 12 h 34"/>
                  <a:gd name="T34" fmla="*/ 116 w 126"/>
                  <a:gd name="T35" fmla="*/ 14 h 34"/>
                  <a:gd name="T36" fmla="*/ 118 w 126"/>
                  <a:gd name="T37" fmla="*/ 12 h 34"/>
                  <a:gd name="T38" fmla="*/ 126 w 126"/>
                  <a:gd name="T39" fmla="*/ 26 h 34"/>
                  <a:gd name="T40" fmla="*/ 124 w 126"/>
                  <a:gd name="T41" fmla="*/ 28 h 34"/>
                  <a:gd name="T42" fmla="*/ 122 w 126"/>
                  <a:gd name="T43" fmla="*/ 28 h 34"/>
                  <a:gd name="T44" fmla="*/ 120 w 126"/>
                  <a:gd name="T45" fmla="*/ 24 h 34"/>
                  <a:gd name="T46" fmla="*/ 112 w 126"/>
                  <a:gd name="T47" fmla="*/ 22 h 34"/>
                  <a:gd name="T48" fmla="*/ 104 w 126"/>
                  <a:gd name="T49" fmla="*/ 20 h 34"/>
                  <a:gd name="T50" fmla="*/ 102 w 126"/>
                  <a:gd name="T51" fmla="*/ 18 h 34"/>
                  <a:gd name="T52" fmla="*/ 98 w 126"/>
                  <a:gd name="T53" fmla="*/ 16 h 34"/>
                  <a:gd name="T54" fmla="*/ 94 w 126"/>
                  <a:gd name="T55" fmla="*/ 20 h 34"/>
                  <a:gd name="T56" fmla="*/ 88 w 126"/>
                  <a:gd name="T57" fmla="*/ 20 h 34"/>
                  <a:gd name="T58" fmla="*/ 86 w 126"/>
                  <a:gd name="T59" fmla="*/ 18 h 34"/>
                  <a:gd name="T60" fmla="*/ 84 w 126"/>
                  <a:gd name="T61" fmla="*/ 16 h 34"/>
                  <a:gd name="T62" fmla="*/ 78 w 126"/>
                  <a:gd name="T63" fmla="*/ 24 h 34"/>
                  <a:gd name="T64" fmla="*/ 72 w 126"/>
                  <a:gd name="T65" fmla="*/ 22 h 34"/>
                  <a:gd name="T66" fmla="*/ 68 w 126"/>
                  <a:gd name="T67" fmla="*/ 20 h 34"/>
                  <a:gd name="T68" fmla="*/ 64 w 126"/>
                  <a:gd name="T69" fmla="*/ 20 h 34"/>
                  <a:gd name="T70" fmla="*/ 60 w 126"/>
                  <a:gd name="T71" fmla="*/ 30 h 34"/>
                  <a:gd name="T72" fmla="*/ 60 w 126"/>
                  <a:gd name="T73" fmla="*/ 32 h 34"/>
                  <a:gd name="T74" fmla="*/ 56 w 126"/>
                  <a:gd name="T75" fmla="*/ 26 h 34"/>
                  <a:gd name="T76" fmla="*/ 46 w 126"/>
                  <a:gd name="T77" fmla="*/ 24 h 34"/>
                  <a:gd name="T78" fmla="*/ 42 w 126"/>
                  <a:gd name="T79" fmla="*/ 22 h 34"/>
                  <a:gd name="T80" fmla="*/ 38 w 126"/>
                  <a:gd name="T81" fmla="*/ 20 h 34"/>
                  <a:gd name="T82" fmla="*/ 38 w 126"/>
                  <a:gd name="T83" fmla="*/ 28 h 34"/>
                  <a:gd name="T84" fmla="*/ 34 w 126"/>
                  <a:gd name="T85" fmla="*/ 34 h 34"/>
                  <a:gd name="T86" fmla="*/ 30 w 126"/>
                  <a:gd name="T87" fmla="*/ 28 h 34"/>
                  <a:gd name="T88" fmla="*/ 28 w 126"/>
                  <a:gd name="T89" fmla="*/ 24 h 34"/>
                  <a:gd name="T90" fmla="*/ 24 w 126"/>
                  <a:gd name="T91" fmla="*/ 24 h 34"/>
                  <a:gd name="T92" fmla="*/ 20 w 126"/>
                  <a:gd name="T93" fmla="*/ 26 h 34"/>
                  <a:gd name="T94" fmla="*/ 18 w 126"/>
                  <a:gd name="T95" fmla="*/ 24 h 34"/>
                  <a:gd name="T96" fmla="*/ 16 w 126"/>
                  <a:gd name="T97" fmla="*/ 20 h 34"/>
                  <a:gd name="T98" fmla="*/ 14 w 126"/>
                  <a:gd name="T99" fmla="*/ 24 h 34"/>
                  <a:gd name="T100" fmla="*/ 10 w 126"/>
                  <a:gd name="T101" fmla="*/ 28 h 34"/>
                  <a:gd name="T102" fmla="*/ 10 w 126"/>
                  <a:gd name="T103" fmla="*/ 26 h 34"/>
                  <a:gd name="T104" fmla="*/ 4 w 126"/>
                  <a:gd name="T105" fmla="*/ 20 h 34"/>
                  <a:gd name="T106" fmla="*/ 0 w 126"/>
                  <a:gd name="T107" fmla="*/ 18 h 34"/>
                  <a:gd name="T108" fmla="*/ 6 w 126"/>
                  <a:gd name="T109" fmla="*/ 10 h 34"/>
                  <a:gd name="T110" fmla="*/ 8 w 126"/>
                  <a:gd name="T111" fmla="*/ 4 h 34"/>
                  <a:gd name="T112" fmla="*/ 12 w 126"/>
                  <a:gd name="T113" fmla="*/ 6 h 34"/>
                  <a:gd name="T114" fmla="*/ 14 w 126"/>
                  <a:gd name="T115"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34">
                    <a:moveTo>
                      <a:pt x="14" y="6"/>
                    </a:moveTo>
                    <a:lnTo>
                      <a:pt x="14" y="6"/>
                    </a:lnTo>
                    <a:lnTo>
                      <a:pt x="24" y="10"/>
                    </a:lnTo>
                    <a:lnTo>
                      <a:pt x="28" y="8"/>
                    </a:lnTo>
                    <a:lnTo>
                      <a:pt x="32" y="2"/>
                    </a:lnTo>
                    <a:lnTo>
                      <a:pt x="32" y="2"/>
                    </a:lnTo>
                    <a:lnTo>
                      <a:pt x="34" y="0"/>
                    </a:lnTo>
                    <a:lnTo>
                      <a:pt x="36" y="6"/>
                    </a:lnTo>
                    <a:lnTo>
                      <a:pt x="36" y="6"/>
                    </a:lnTo>
                    <a:lnTo>
                      <a:pt x="36" y="10"/>
                    </a:lnTo>
                    <a:lnTo>
                      <a:pt x="36" y="10"/>
                    </a:lnTo>
                    <a:lnTo>
                      <a:pt x="44" y="12"/>
                    </a:lnTo>
                    <a:lnTo>
                      <a:pt x="48" y="12"/>
                    </a:lnTo>
                    <a:lnTo>
                      <a:pt x="52" y="8"/>
                    </a:lnTo>
                    <a:lnTo>
                      <a:pt x="52" y="8"/>
                    </a:lnTo>
                    <a:lnTo>
                      <a:pt x="52" y="8"/>
                    </a:lnTo>
                    <a:lnTo>
                      <a:pt x="52" y="8"/>
                    </a:lnTo>
                    <a:lnTo>
                      <a:pt x="54" y="6"/>
                    </a:lnTo>
                    <a:lnTo>
                      <a:pt x="56" y="6"/>
                    </a:lnTo>
                    <a:lnTo>
                      <a:pt x="56" y="6"/>
                    </a:lnTo>
                    <a:lnTo>
                      <a:pt x="64" y="10"/>
                    </a:lnTo>
                    <a:lnTo>
                      <a:pt x="68" y="12"/>
                    </a:lnTo>
                    <a:lnTo>
                      <a:pt x="72" y="14"/>
                    </a:lnTo>
                    <a:lnTo>
                      <a:pt x="72" y="14"/>
                    </a:lnTo>
                    <a:lnTo>
                      <a:pt x="76" y="10"/>
                    </a:lnTo>
                    <a:lnTo>
                      <a:pt x="80" y="8"/>
                    </a:lnTo>
                    <a:lnTo>
                      <a:pt x="88" y="10"/>
                    </a:lnTo>
                    <a:lnTo>
                      <a:pt x="88" y="10"/>
                    </a:lnTo>
                    <a:lnTo>
                      <a:pt x="90" y="6"/>
                    </a:lnTo>
                    <a:lnTo>
                      <a:pt x="94" y="6"/>
                    </a:lnTo>
                    <a:lnTo>
                      <a:pt x="96" y="6"/>
                    </a:lnTo>
                    <a:lnTo>
                      <a:pt x="100" y="6"/>
                    </a:lnTo>
                    <a:lnTo>
                      <a:pt x="100" y="6"/>
                    </a:lnTo>
                    <a:lnTo>
                      <a:pt x="108" y="12"/>
                    </a:lnTo>
                    <a:lnTo>
                      <a:pt x="112" y="14"/>
                    </a:lnTo>
                    <a:lnTo>
                      <a:pt x="116" y="14"/>
                    </a:lnTo>
                    <a:lnTo>
                      <a:pt x="116" y="14"/>
                    </a:lnTo>
                    <a:lnTo>
                      <a:pt x="118" y="12"/>
                    </a:lnTo>
                    <a:lnTo>
                      <a:pt x="122" y="14"/>
                    </a:lnTo>
                    <a:lnTo>
                      <a:pt x="126" y="26"/>
                    </a:lnTo>
                    <a:lnTo>
                      <a:pt x="126" y="26"/>
                    </a:lnTo>
                    <a:lnTo>
                      <a:pt x="124" y="28"/>
                    </a:lnTo>
                    <a:lnTo>
                      <a:pt x="124" y="30"/>
                    </a:lnTo>
                    <a:lnTo>
                      <a:pt x="122" y="28"/>
                    </a:lnTo>
                    <a:lnTo>
                      <a:pt x="122" y="28"/>
                    </a:lnTo>
                    <a:lnTo>
                      <a:pt x="120" y="24"/>
                    </a:lnTo>
                    <a:lnTo>
                      <a:pt x="118" y="22"/>
                    </a:lnTo>
                    <a:lnTo>
                      <a:pt x="112" y="22"/>
                    </a:lnTo>
                    <a:lnTo>
                      <a:pt x="106" y="22"/>
                    </a:lnTo>
                    <a:lnTo>
                      <a:pt x="104" y="20"/>
                    </a:lnTo>
                    <a:lnTo>
                      <a:pt x="102" y="18"/>
                    </a:lnTo>
                    <a:lnTo>
                      <a:pt x="102" y="18"/>
                    </a:lnTo>
                    <a:lnTo>
                      <a:pt x="100" y="16"/>
                    </a:lnTo>
                    <a:lnTo>
                      <a:pt x="98" y="16"/>
                    </a:lnTo>
                    <a:lnTo>
                      <a:pt x="94" y="20"/>
                    </a:lnTo>
                    <a:lnTo>
                      <a:pt x="94" y="20"/>
                    </a:lnTo>
                    <a:lnTo>
                      <a:pt x="90" y="22"/>
                    </a:lnTo>
                    <a:lnTo>
                      <a:pt x="88" y="20"/>
                    </a:lnTo>
                    <a:lnTo>
                      <a:pt x="86" y="18"/>
                    </a:lnTo>
                    <a:lnTo>
                      <a:pt x="86" y="18"/>
                    </a:lnTo>
                    <a:lnTo>
                      <a:pt x="84" y="16"/>
                    </a:lnTo>
                    <a:lnTo>
                      <a:pt x="84" y="16"/>
                    </a:lnTo>
                    <a:lnTo>
                      <a:pt x="80" y="24"/>
                    </a:lnTo>
                    <a:lnTo>
                      <a:pt x="78" y="24"/>
                    </a:lnTo>
                    <a:lnTo>
                      <a:pt x="74" y="22"/>
                    </a:lnTo>
                    <a:lnTo>
                      <a:pt x="72" y="22"/>
                    </a:lnTo>
                    <a:lnTo>
                      <a:pt x="72" y="22"/>
                    </a:lnTo>
                    <a:lnTo>
                      <a:pt x="68" y="20"/>
                    </a:lnTo>
                    <a:lnTo>
                      <a:pt x="66" y="18"/>
                    </a:lnTo>
                    <a:lnTo>
                      <a:pt x="64" y="20"/>
                    </a:lnTo>
                    <a:lnTo>
                      <a:pt x="62" y="22"/>
                    </a:lnTo>
                    <a:lnTo>
                      <a:pt x="60" y="30"/>
                    </a:lnTo>
                    <a:lnTo>
                      <a:pt x="60" y="30"/>
                    </a:lnTo>
                    <a:lnTo>
                      <a:pt x="60" y="32"/>
                    </a:lnTo>
                    <a:lnTo>
                      <a:pt x="60" y="32"/>
                    </a:lnTo>
                    <a:lnTo>
                      <a:pt x="56" y="26"/>
                    </a:lnTo>
                    <a:lnTo>
                      <a:pt x="50" y="24"/>
                    </a:lnTo>
                    <a:lnTo>
                      <a:pt x="46" y="24"/>
                    </a:lnTo>
                    <a:lnTo>
                      <a:pt x="42" y="22"/>
                    </a:lnTo>
                    <a:lnTo>
                      <a:pt x="42" y="22"/>
                    </a:lnTo>
                    <a:lnTo>
                      <a:pt x="38" y="18"/>
                    </a:lnTo>
                    <a:lnTo>
                      <a:pt x="38" y="20"/>
                    </a:lnTo>
                    <a:lnTo>
                      <a:pt x="38" y="28"/>
                    </a:lnTo>
                    <a:lnTo>
                      <a:pt x="38" y="28"/>
                    </a:lnTo>
                    <a:lnTo>
                      <a:pt x="36" y="32"/>
                    </a:lnTo>
                    <a:lnTo>
                      <a:pt x="34" y="34"/>
                    </a:lnTo>
                    <a:lnTo>
                      <a:pt x="32" y="32"/>
                    </a:lnTo>
                    <a:lnTo>
                      <a:pt x="30" y="28"/>
                    </a:lnTo>
                    <a:lnTo>
                      <a:pt x="30" y="28"/>
                    </a:lnTo>
                    <a:lnTo>
                      <a:pt x="28" y="24"/>
                    </a:lnTo>
                    <a:lnTo>
                      <a:pt x="26" y="22"/>
                    </a:lnTo>
                    <a:lnTo>
                      <a:pt x="24" y="24"/>
                    </a:lnTo>
                    <a:lnTo>
                      <a:pt x="24" y="24"/>
                    </a:lnTo>
                    <a:lnTo>
                      <a:pt x="20" y="26"/>
                    </a:lnTo>
                    <a:lnTo>
                      <a:pt x="20" y="26"/>
                    </a:lnTo>
                    <a:lnTo>
                      <a:pt x="18" y="24"/>
                    </a:lnTo>
                    <a:lnTo>
                      <a:pt x="18" y="24"/>
                    </a:lnTo>
                    <a:lnTo>
                      <a:pt x="16" y="20"/>
                    </a:lnTo>
                    <a:lnTo>
                      <a:pt x="14" y="24"/>
                    </a:lnTo>
                    <a:lnTo>
                      <a:pt x="14" y="24"/>
                    </a:lnTo>
                    <a:lnTo>
                      <a:pt x="12" y="28"/>
                    </a:lnTo>
                    <a:lnTo>
                      <a:pt x="10" y="28"/>
                    </a:lnTo>
                    <a:lnTo>
                      <a:pt x="10" y="26"/>
                    </a:lnTo>
                    <a:lnTo>
                      <a:pt x="10" y="26"/>
                    </a:lnTo>
                    <a:lnTo>
                      <a:pt x="8" y="22"/>
                    </a:lnTo>
                    <a:lnTo>
                      <a:pt x="4" y="20"/>
                    </a:lnTo>
                    <a:lnTo>
                      <a:pt x="0" y="18"/>
                    </a:lnTo>
                    <a:lnTo>
                      <a:pt x="0" y="18"/>
                    </a:lnTo>
                    <a:lnTo>
                      <a:pt x="6" y="10"/>
                    </a:lnTo>
                    <a:lnTo>
                      <a:pt x="6" y="10"/>
                    </a:lnTo>
                    <a:lnTo>
                      <a:pt x="6" y="6"/>
                    </a:lnTo>
                    <a:lnTo>
                      <a:pt x="8" y="4"/>
                    </a:lnTo>
                    <a:lnTo>
                      <a:pt x="12" y="6"/>
                    </a:lnTo>
                    <a:lnTo>
                      <a:pt x="12"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8" name="Freeform 410">
                <a:extLst>
                  <a:ext uri="{FF2B5EF4-FFF2-40B4-BE49-F238E27FC236}">
                    <a16:creationId xmlns:a16="http://schemas.microsoft.com/office/drawing/2014/main" id="{E1EF3FAA-7C03-3D85-3B33-67449D5E891A}"/>
                  </a:ext>
                </a:extLst>
              </p:cNvPr>
              <p:cNvSpPr>
                <a:spLocks/>
              </p:cNvSpPr>
              <p:nvPr/>
            </p:nvSpPr>
            <p:spPr bwMode="auto">
              <a:xfrm>
                <a:off x="4820" y="1463"/>
                <a:ext cx="16" cy="16"/>
              </a:xfrm>
              <a:custGeom>
                <a:avLst/>
                <a:gdLst>
                  <a:gd name="T0" fmla="*/ 16 w 16"/>
                  <a:gd name="T1" fmla="*/ 14 h 16"/>
                  <a:gd name="T2" fmla="*/ 16 w 16"/>
                  <a:gd name="T3" fmla="*/ 14 h 16"/>
                  <a:gd name="T4" fmla="*/ 12 w 16"/>
                  <a:gd name="T5" fmla="*/ 16 h 16"/>
                  <a:gd name="T6" fmla="*/ 8 w 16"/>
                  <a:gd name="T7" fmla="*/ 14 h 16"/>
                  <a:gd name="T8" fmla="*/ 4 w 16"/>
                  <a:gd name="T9" fmla="*/ 12 h 16"/>
                  <a:gd name="T10" fmla="*/ 0 w 16"/>
                  <a:gd name="T11" fmla="*/ 8 h 16"/>
                  <a:gd name="T12" fmla="*/ 0 w 16"/>
                  <a:gd name="T13" fmla="*/ 8 h 16"/>
                  <a:gd name="T14" fmla="*/ 4 w 16"/>
                  <a:gd name="T15" fmla="*/ 6 h 16"/>
                  <a:gd name="T16" fmla="*/ 6 w 16"/>
                  <a:gd name="T17" fmla="*/ 4 h 16"/>
                  <a:gd name="T18" fmla="*/ 10 w 16"/>
                  <a:gd name="T19" fmla="*/ 4 h 16"/>
                  <a:gd name="T20" fmla="*/ 14 w 16"/>
                  <a:gd name="T21" fmla="*/ 0 h 16"/>
                  <a:gd name="T22" fmla="*/ 14 w 16"/>
                  <a:gd name="T23" fmla="*/ 0 h 16"/>
                  <a:gd name="T24" fmla="*/ 16 w 16"/>
                  <a:gd name="T25" fmla="*/ 2 h 16"/>
                  <a:gd name="T26" fmla="*/ 16 w 16"/>
                  <a:gd name="T27" fmla="*/ 4 h 16"/>
                  <a:gd name="T28" fmla="*/ 16 w 16"/>
                  <a:gd name="T29" fmla="*/ 14 h 16"/>
                  <a:gd name="T30" fmla="*/ 16 w 16"/>
                  <a:gd name="T3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6">
                    <a:moveTo>
                      <a:pt x="16" y="14"/>
                    </a:moveTo>
                    <a:lnTo>
                      <a:pt x="16" y="14"/>
                    </a:lnTo>
                    <a:lnTo>
                      <a:pt x="12" y="16"/>
                    </a:lnTo>
                    <a:lnTo>
                      <a:pt x="8" y="14"/>
                    </a:lnTo>
                    <a:lnTo>
                      <a:pt x="4" y="12"/>
                    </a:lnTo>
                    <a:lnTo>
                      <a:pt x="0" y="8"/>
                    </a:lnTo>
                    <a:lnTo>
                      <a:pt x="0" y="8"/>
                    </a:lnTo>
                    <a:lnTo>
                      <a:pt x="4" y="6"/>
                    </a:lnTo>
                    <a:lnTo>
                      <a:pt x="6" y="4"/>
                    </a:lnTo>
                    <a:lnTo>
                      <a:pt x="10" y="4"/>
                    </a:lnTo>
                    <a:lnTo>
                      <a:pt x="14" y="0"/>
                    </a:lnTo>
                    <a:lnTo>
                      <a:pt x="14" y="0"/>
                    </a:lnTo>
                    <a:lnTo>
                      <a:pt x="16" y="2"/>
                    </a:lnTo>
                    <a:lnTo>
                      <a:pt x="16" y="4"/>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9" name="Freeform 411">
                <a:extLst>
                  <a:ext uri="{FF2B5EF4-FFF2-40B4-BE49-F238E27FC236}">
                    <a16:creationId xmlns:a16="http://schemas.microsoft.com/office/drawing/2014/main" id="{6C2525CD-7D08-729F-835D-5781A878E2AB}"/>
                  </a:ext>
                </a:extLst>
              </p:cNvPr>
              <p:cNvSpPr>
                <a:spLocks/>
              </p:cNvSpPr>
              <p:nvPr/>
            </p:nvSpPr>
            <p:spPr bwMode="auto">
              <a:xfrm>
                <a:off x="4816" y="1463"/>
                <a:ext cx="18" cy="8"/>
              </a:xfrm>
              <a:custGeom>
                <a:avLst/>
                <a:gdLst>
                  <a:gd name="T0" fmla="*/ 18 w 18"/>
                  <a:gd name="T1" fmla="*/ 0 h 8"/>
                  <a:gd name="T2" fmla="*/ 18 w 18"/>
                  <a:gd name="T3" fmla="*/ 0 h 8"/>
                  <a:gd name="T4" fmla="*/ 14 w 18"/>
                  <a:gd name="T5" fmla="*/ 6 h 8"/>
                  <a:gd name="T6" fmla="*/ 10 w 18"/>
                  <a:gd name="T7" fmla="*/ 6 h 8"/>
                  <a:gd name="T8" fmla="*/ 4 w 18"/>
                  <a:gd name="T9" fmla="*/ 8 h 8"/>
                  <a:gd name="T10" fmla="*/ 4 w 18"/>
                  <a:gd name="T11" fmla="*/ 8 h 8"/>
                  <a:gd name="T12" fmla="*/ 0 w 18"/>
                  <a:gd name="T13" fmla="*/ 8 h 8"/>
                  <a:gd name="T14" fmla="*/ 0 w 18"/>
                  <a:gd name="T15" fmla="*/ 8 h 8"/>
                  <a:gd name="T16" fmla="*/ 4 w 18"/>
                  <a:gd name="T17" fmla="*/ 4 h 8"/>
                  <a:gd name="T18" fmla="*/ 8 w 18"/>
                  <a:gd name="T19" fmla="*/ 2 h 8"/>
                  <a:gd name="T20" fmla="*/ 12 w 18"/>
                  <a:gd name="T21" fmla="*/ 2 h 8"/>
                  <a:gd name="T22" fmla="*/ 18 w 18"/>
                  <a:gd name="T23" fmla="*/ 0 h 8"/>
                  <a:gd name="T24" fmla="*/ 18 w 1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18" y="0"/>
                    </a:moveTo>
                    <a:lnTo>
                      <a:pt x="18" y="0"/>
                    </a:lnTo>
                    <a:lnTo>
                      <a:pt x="14" y="6"/>
                    </a:lnTo>
                    <a:lnTo>
                      <a:pt x="10" y="6"/>
                    </a:lnTo>
                    <a:lnTo>
                      <a:pt x="4" y="8"/>
                    </a:lnTo>
                    <a:lnTo>
                      <a:pt x="4" y="8"/>
                    </a:lnTo>
                    <a:lnTo>
                      <a:pt x="0" y="8"/>
                    </a:lnTo>
                    <a:lnTo>
                      <a:pt x="0" y="8"/>
                    </a:lnTo>
                    <a:lnTo>
                      <a:pt x="4" y="4"/>
                    </a:lnTo>
                    <a:lnTo>
                      <a:pt x="8" y="2"/>
                    </a:lnTo>
                    <a:lnTo>
                      <a:pt x="12" y="2"/>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0" name="Freeform 412">
                <a:extLst>
                  <a:ext uri="{FF2B5EF4-FFF2-40B4-BE49-F238E27FC236}">
                    <a16:creationId xmlns:a16="http://schemas.microsoft.com/office/drawing/2014/main" id="{8BD52CBB-B9FD-AAD8-EB51-4446B8319729}"/>
                  </a:ext>
                </a:extLst>
              </p:cNvPr>
              <p:cNvSpPr>
                <a:spLocks/>
              </p:cNvSpPr>
              <p:nvPr/>
            </p:nvSpPr>
            <p:spPr bwMode="auto">
              <a:xfrm>
                <a:off x="1472" y="2424"/>
                <a:ext cx="2" cy="16"/>
              </a:xfrm>
              <a:custGeom>
                <a:avLst/>
                <a:gdLst>
                  <a:gd name="T0" fmla="*/ 0 w 2"/>
                  <a:gd name="T1" fmla="*/ 4 h 16"/>
                  <a:gd name="T2" fmla="*/ 0 w 2"/>
                  <a:gd name="T3" fmla="*/ 4 h 16"/>
                  <a:gd name="T4" fmla="*/ 0 w 2"/>
                  <a:gd name="T5" fmla="*/ 0 h 16"/>
                  <a:gd name="T6" fmla="*/ 0 w 2"/>
                  <a:gd name="T7" fmla="*/ 0 h 16"/>
                  <a:gd name="T8" fmla="*/ 2 w 2"/>
                  <a:gd name="T9" fmla="*/ 4 h 16"/>
                  <a:gd name="T10" fmla="*/ 2 w 2"/>
                  <a:gd name="T11" fmla="*/ 8 h 16"/>
                  <a:gd name="T12" fmla="*/ 2 w 2"/>
                  <a:gd name="T13" fmla="*/ 16 h 16"/>
                  <a:gd name="T14" fmla="*/ 2 w 2"/>
                  <a:gd name="T15" fmla="*/ 16 h 16"/>
                  <a:gd name="T16" fmla="*/ 0 w 2"/>
                  <a:gd name="T17" fmla="*/ 16 h 16"/>
                  <a:gd name="T18" fmla="*/ 0 w 2"/>
                  <a:gd name="T19" fmla="*/ 16 h 16"/>
                  <a:gd name="T20" fmla="*/ 0 w 2"/>
                  <a:gd name="T21" fmla="*/ 4 h 16"/>
                  <a:gd name="T22" fmla="*/ 0 w 2"/>
                  <a:gd name="T2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6">
                    <a:moveTo>
                      <a:pt x="0" y="4"/>
                    </a:moveTo>
                    <a:lnTo>
                      <a:pt x="0" y="4"/>
                    </a:lnTo>
                    <a:lnTo>
                      <a:pt x="0" y="0"/>
                    </a:lnTo>
                    <a:lnTo>
                      <a:pt x="0" y="0"/>
                    </a:lnTo>
                    <a:lnTo>
                      <a:pt x="2" y="4"/>
                    </a:lnTo>
                    <a:lnTo>
                      <a:pt x="2" y="8"/>
                    </a:lnTo>
                    <a:lnTo>
                      <a:pt x="2" y="16"/>
                    </a:lnTo>
                    <a:lnTo>
                      <a:pt x="2" y="16"/>
                    </a:lnTo>
                    <a:lnTo>
                      <a:pt x="0" y="16"/>
                    </a:lnTo>
                    <a:lnTo>
                      <a:pt x="0" y="1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1" name="Freeform 413">
                <a:extLst>
                  <a:ext uri="{FF2B5EF4-FFF2-40B4-BE49-F238E27FC236}">
                    <a16:creationId xmlns:a16="http://schemas.microsoft.com/office/drawing/2014/main" id="{D24C6EE0-7E8C-1036-1EE9-04FD32659E2E}"/>
                  </a:ext>
                </a:extLst>
              </p:cNvPr>
              <p:cNvSpPr>
                <a:spLocks/>
              </p:cNvSpPr>
              <p:nvPr/>
            </p:nvSpPr>
            <p:spPr bwMode="auto">
              <a:xfrm>
                <a:off x="5088" y="2839"/>
                <a:ext cx="20" cy="18"/>
              </a:xfrm>
              <a:custGeom>
                <a:avLst/>
                <a:gdLst>
                  <a:gd name="T0" fmla="*/ 0 w 20"/>
                  <a:gd name="T1" fmla="*/ 16 h 18"/>
                  <a:gd name="T2" fmla="*/ 0 w 20"/>
                  <a:gd name="T3" fmla="*/ 16 h 18"/>
                  <a:gd name="T4" fmla="*/ 2 w 20"/>
                  <a:gd name="T5" fmla="*/ 10 h 18"/>
                  <a:gd name="T6" fmla="*/ 2 w 20"/>
                  <a:gd name="T7" fmla="*/ 2 h 18"/>
                  <a:gd name="T8" fmla="*/ 2 w 20"/>
                  <a:gd name="T9" fmla="*/ 2 h 18"/>
                  <a:gd name="T10" fmla="*/ 4 w 20"/>
                  <a:gd name="T11" fmla="*/ 0 h 18"/>
                  <a:gd name="T12" fmla="*/ 4 w 20"/>
                  <a:gd name="T13" fmla="*/ 0 h 18"/>
                  <a:gd name="T14" fmla="*/ 8 w 20"/>
                  <a:gd name="T15" fmla="*/ 2 h 18"/>
                  <a:gd name="T16" fmla="*/ 10 w 20"/>
                  <a:gd name="T17" fmla="*/ 6 h 18"/>
                  <a:gd name="T18" fmla="*/ 10 w 20"/>
                  <a:gd name="T19" fmla="*/ 6 h 18"/>
                  <a:gd name="T20" fmla="*/ 12 w 20"/>
                  <a:gd name="T21" fmla="*/ 6 h 18"/>
                  <a:gd name="T22" fmla="*/ 12 w 20"/>
                  <a:gd name="T23" fmla="*/ 6 h 18"/>
                  <a:gd name="T24" fmla="*/ 14 w 20"/>
                  <a:gd name="T25" fmla="*/ 8 h 18"/>
                  <a:gd name="T26" fmla="*/ 14 w 20"/>
                  <a:gd name="T27" fmla="*/ 6 h 18"/>
                  <a:gd name="T28" fmla="*/ 16 w 20"/>
                  <a:gd name="T29" fmla="*/ 0 h 18"/>
                  <a:gd name="T30" fmla="*/ 16 w 20"/>
                  <a:gd name="T31" fmla="*/ 0 h 18"/>
                  <a:gd name="T32" fmla="*/ 18 w 20"/>
                  <a:gd name="T33" fmla="*/ 0 h 18"/>
                  <a:gd name="T34" fmla="*/ 18 w 20"/>
                  <a:gd name="T35" fmla="*/ 0 h 18"/>
                  <a:gd name="T36" fmla="*/ 20 w 20"/>
                  <a:gd name="T37" fmla="*/ 0 h 18"/>
                  <a:gd name="T38" fmla="*/ 20 w 20"/>
                  <a:gd name="T39" fmla="*/ 6 h 18"/>
                  <a:gd name="T40" fmla="*/ 20 w 20"/>
                  <a:gd name="T41" fmla="*/ 6 h 18"/>
                  <a:gd name="T42" fmla="*/ 18 w 20"/>
                  <a:gd name="T43" fmla="*/ 8 h 18"/>
                  <a:gd name="T44" fmla="*/ 18 w 20"/>
                  <a:gd name="T45" fmla="*/ 10 h 18"/>
                  <a:gd name="T46" fmla="*/ 18 w 20"/>
                  <a:gd name="T47" fmla="*/ 16 h 18"/>
                  <a:gd name="T48" fmla="*/ 18 w 20"/>
                  <a:gd name="T49" fmla="*/ 16 h 18"/>
                  <a:gd name="T50" fmla="*/ 18 w 20"/>
                  <a:gd name="T51" fmla="*/ 16 h 18"/>
                  <a:gd name="T52" fmla="*/ 18 w 20"/>
                  <a:gd name="T53" fmla="*/ 16 h 18"/>
                  <a:gd name="T54" fmla="*/ 14 w 20"/>
                  <a:gd name="T55" fmla="*/ 18 h 18"/>
                  <a:gd name="T56" fmla="*/ 10 w 20"/>
                  <a:gd name="T57" fmla="*/ 16 h 18"/>
                  <a:gd name="T58" fmla="*/ 10 w 20"/>
                  <a:gd name="T59" fmla="*/ 16 h 18"/>
                  <a:gd name="T60" fmla="*/ 6 w 20"/>
                  <a:gd name="T61" fmla="*/ 16 h 18"/>
                  <a:gd name="T62" fmla="*/ 6 w 20"/>
                  <a:gd name="T63" fmla="*/ 16 h 18"/>
                  <a:gd name="T64" fmla="*/ 0 w 20"/>
                  <a:gd name="T65" fmla="*/ 16 h 18"/>
                  <a:gd name="T66" fmla="*/ 0 w 20"/>
                  <a:gd name="T6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18">
                    <a:moveTo>
                      <a:pt x="0" y="16"/>
                    </a:moveTo>
                    <a:lnTo>
                      <a:pt x="0" y="16"/>
                    </a:lnTo>
                    <a:lnTo>
                      <a:pt x="2" y="10"/>
                    </a:lnTo>
                    <a:lnTo>
                      <a:pt x="2" y="2"/>
                    </a:lnTo>
                    <a:lnTo>
                      <a:pt x="2" y="2"/>
                    </a:lnTo>
                    <a:lnTo>
                      <a:pt x="4" y="0"/>
                    </a:lnTo>
                    <a:lnTo>
                      <a:pt x="4" y="0"/>
                    </a:lnTo>
                    <a:lnTo>
                      <a:pt x="8" y="2"/>
                    </a:lnTo>
                    <a:lnTo>
                      <a:pt x="10" y="6"/>
                    </a:lnTo>
                    <a:lnTo>
                      <a:pt x="10" y="6"/>
                    </a:lnTo>
                    <a:lnTo>
                      <a:pt x="12" y="6"/>
                    </a:lnTo>
                    <a:lnTo>
                      <a:pt x="12" y="6"/>
                    </a:lnTo>
                    <a:lnTo>
                      <a:pt x="14" y="8"/>
                    </a:lnTo>
                    <a:lnTo>
                      <a:pt x="14" y="6"/>
                    </a:lnTo>
                    <a:lnTo>
                      <a:pt x="16" y="0"/>
                    </a:lnTo>
                    <a:lnTo>
                      <a:pt x="16" y="0"/>
                    </a:lnTo>
                    <a:lnTo>
                      <a:pt x="18" y="0"/>
                    </a:lnTo>
                    <a:lnTo>
                      <a:pt x="18" y="0"/>
                    </a:lnTo>
                    <a:lnTo>
                      <a:pt x="20" y="0"/>
                    </a:lnTo>
                    <a:lnTo>
                      <a:pt x="20" y="6"/>
                    </a:lnTo>
                    <a:lnTo>
                      <a:pt x="20" y="6"/>
                    </a:lnTo>
                    <a:lnTo>
                      <a:pt x="18" y="8"/>
                    </a:lnTo>
                    <a:lnTo>
                      <a:pt x="18" y="10"/>
                    </a:lnTo>
                    <a:lnTo>
                      <a:pt x="18" y="16"/>
                    </a:lnTo>
                    <a:lnTo>
                      <a:pt x="18" y="16"/>
                    </a:lnTo>
                    <a:lnTo>
                      <a:pt x="18" y="16"/>
                    </a:lnTo>
                    <a:lnTo>
                      <a:pt x="18" y="16"/>
                    </a:lnTo>
                    <a:lnTo>
                      <a:pt x="14" y="18"/>
                    </a:lnTo>
                    <a:lnTo>
                      <a:pt x="10" y="16"/>
                    </a:lnTo>
                    <a:lnTo>
                      <a:pt x="10" y="16"/>
                    </a:lnTo>
                    <a:lnTo>
                      <a:pt x="6" y="16"/>
                    </a:lnTo>
                    <a:lnTo>
                      <a:pt x="6"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2" name="Freeform 414">
                <a:extLst>
                  <a:ext uri="{FF2B5EF4-FFF2-40B4-BE49-F238E27FC236}">
                    <a16:creationId xmlns:a16="http://schemas.microsoft.com/office/drawing/2014/main" id="{1DC60E92-3304-2B3B-FCC3-550FAC69C446}"/>
                  </a:ext>
                </a:extLst>
              </p:cNvPr>
              <p:cNvSpPr>
                <a:spLocks/>
              </p:cNvSpPr>
              <p:nvPr/>
            </p:nvSpPr>
            <p:spPr bwMode="auto">
              <a:xfrm>
                <a:off x="6002" y="1567"/>
                <a:ext cx="32" cy="34"/>
              </a:xfrm>
              <a:custGeom>
                <a:avLst/>
                <a:gdLst>
                  <a:gd name="T0" fmla="*/ 22 w 32"/>
                  <a:gd name="T1" fmla="*/ 10 h 34"/>
                  <a:gd name="T2" fmla="*/ 22 w 32"/>
                  <a:gd name="T3" fmla="*/ 10 h 34"/>
                  <a:gd name="T4" fmla="*/ 24 w 32"/>
                  <a:gd name="T5" fmla="*/ 16 h 34"/>
                  <a:gd name="T6" fmla="*/ 26 w 32"/>
                  <a:gd name="T7" fmla="*/ 20 h 34"/>
                  <a:gd name="T8" fmla="*/ 28 w 32"/>
                  <a:gd name="T9" fmla="*/ 20 h 34"/>
                  <a:gd name="T10" fmla="*/ 32 w 32"/>
                  <a:gd name="T11" fmla="*/ 16 h 34"/>
                  <a:gd name="T12" fmla="*/ 32 w 32"/>
                  <a:gd name="T13" fmla="*/ 16 h 34"/>
                  <a:gd name="T14" fmla="*/ 32 w 32"/>
                  <a:gd name="T15" fmla="*/ 26 h 34"/>
                  <a:gd name="T16" fmla="*/ 30 w 32"/>
                  <a:gd name="T17" fmla="*/ 30 h 34"/>
                  <a:gd name="T18" fmla="*/ 28 w 32"/>
                  <a:gd name="T19" fmla="*/ 34 h 34"/>
                  <a:gd name="T20" fmla="*/ 26 w 32"/>
                  <a:gd name="T21" fmla="*/ 34 h 34"/>
                  <a:gd name="T22" fmla="*/ 26 w 32"/>
                  <a:gd name="T23" fmla="*/ 34 h 34"/>
                  <a:gd name="T24" fmla="*/ 18 w 32"/>
                  <a:gd name="T25" fmla="*/ 32 h 34"/>
                  <a:gd name="T26" fmla="*/ 12 w 32"/>
                  <a:gd name="T27" fmla="*/ 32 h 34"/>
                  <a:gd name="T28" fmla="*/ 12 w 32"/>
                  <a:gd name="T29" fmla="*/ 32 h 34"/>
                  <a:gd name="T30" fmla="*/ 10 w 32"/>
                  <a:gd name="T31" fmla="*/ 30 h 34"/>
                  <a:gd name="T32" fmla="*/ 10 w 32"/>
                  <a:gd name="T33" fmla="*/ 30 h 34"/>
                  <a:gd name="T34" fmla="*/ 4 w 32"/>
                  <a:gd name="T35" fmla="*/ 22 h 34"/>
                  <a:gd name="T36" fmla="*/ 4 w 32"/>
                  <a:gd name="T37" fmla="*/ 22 h 34"/>
                  <a:gd name="T38" fmla="*/ 0 w 32"/>
                  <a:gd name="T39" fmla="*/ 14 h 34"/>
                  <a:gd name="T40" fmla="*/ 2 w 32"/>
                  <a:gd name="T41" fmla="*/ 4 h 34"/>
                  <a:gd name="T42" fmla="*/ 2 w 32"/>
                  <a:gd name="T43" fmla="*/ 4 h 34"/>
                  <a:gd name="T44" fmla="*/ 4 w 32"/>
                  <a:gd name="T45" fmla="*/ 2 h 34"/>
                  <a:gd name="T46" fmla="*/ 4 w 32"/>
                  <a:gd name="T47" fmla="*/ 2 h 34"/>
                  <a:gd name="T48" fmla="*/ 10 w 32"/>
                  <a:gd name="T49" fmla="*/ 0 h 34"/>
                  <a:gd name="T50" fmla="*/ 12 w 32"/>
                  <a:gd name="T51" fmla="*/ 0 h 34"/>
                  <a:gd name="T52" fmla="*/ 16 w 32"/>
                  <a:gd name="T53" fmla="*/ 0 h 34"/>
                  <a:gd name="T54" fmla="*/ 16 w 32"/>
                  <a:gd name="T55" fmla="*/ 0 h 34"/>
                  <a:gd name="T56" fmla="*/ 18 w 32"/>
                  <a:gd name="T57" fmla="*/ 2 h 34"/>
                  <a:gd name="T58" fmla="*/ 18 w 32"/>
                  <a:gd name="T59" fmla="*/ 6 h 34"/>
                  <a:gd name="T60" fmla="*/ 20 w 32"/>
                  <a:gd name="T61" fmla="*/ 18 h 34"/>
                  <a:gd name="T62" fmla="*/ 20 w 32"/>
                  <a:gd name="T63" fmla="*/ 18 h 34"/>
                  <a:gd name="T64" fmla="*/ 20 w 32"/>
                  <a:gd name="T65" fmla="*/ 16 h 34"/>
                  <a:gd name="T66" fmla="*/ 20 w 32"/>
                  <a:gd name="T67" fmla="*/ 14 h 34"/>
                  <a:gd name="T68" fmla="*/ 22 w 32"/>
                  <a:gd name="T69" fmla="*/ 10 h 34"/>
                  <a:gd name="T70" fmla="*/ 22 w 32"/>
                  <a:gd name="T7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34">
                    <a:moveTo>
                      <a:pt x="22" y="10"/>
                    </a:moveTo>
                    <a:lnTo>
                      <a:pt x="22" y="10"/>
                    </a:lnTo>
                    <a:lnTo>
                      <a:pt x="24" y="16"/>
                    </a:lnTo>
                    <a:lnTo>
                      <a:pt x="26" y="20"/>
                    </a:lnTo>
                    <a:lnTo>
                      <a:pt x="28" y="20"/>
                    </a:lnTo>
                    <a:lnTo>
                      <a:pt x="32" y="16"/>
                    </a:lnTo>
                    <a:lnTo>
                      <a:pt x="32" y="16"/>
                    </a:lnTo>
                    <a:lnTo>
                      <a:pt x="32" y="26"/>
                    </a:lnTo>
                    <a:lnTo>
                      <a:pt x="30" y="30"/>
                    </a:lnTo>
                    <a:lnTo>
                      <a:pt x="28" y="34"/>
                    </a:lnTo>
                    <a:lnTo>
                      <a:pt x="26" y="34"/>
                    </a:lnTo>
                    <a:lnTo>
                      <a:pt x="26" y="34"/>
                    </a:lnTo>
                    <a:lnTo>
                      <a:pt x="18" y="32"/>
                    </a:lnTo>
                    <a:lnTo>
                      <a:pt x="12" y="32"/>
                    </a:lnTo>
                    <a:lnTo>
                      <a:pt x="12" y="32"/>
                    </a:lnTo>
                    <a:lnTo>
                      <a:pt x="10" y="30"/>
                    </a:lnTo>
                    <a:lnTo>
                      <a:pt x="10" y="30"/>
                    </a:lnTo>
                    <a:lnTo>
                      <a:pt x="4" y="22"/>
                    </a:lnTo>
                    <a:lnTo>
                      <a:pt x="4" y="22"/>
                    </a:lnTo>
                    <a:lnTo>
                      <a:pt x="0" y="14"/>
                    </a:lnTo>
                    <a:lnTo>
                      <a:pt x="2" y="4"/>
                    </a:lnTo>
                    <a:lnTo>
                      <a:pt x="2" y="4"/>
                    </a:lnTo>
                    <a:lnTo>
                      <a:pt x="4" y="2"/>
                    </a:lnTo>
                    <a:lnTo>
                      <a:pt x="4" y="2"/>
                    </a:lnTo>
                    <a:lnTo>
                      <a:pt x="10" y="0"/>
                    </a:lnTo>
                    <a:lnTo>
                      <a:pt x="12" y="0"/>
                    </a:lnTo>
                    <a:lnTo>
                      <a:pt x="16" y="0"/>
                    </a:lnTo>
                    <a:lnTo>
                      <a:pt x="16" y="0"/>
                    </a:lnTo>
                    <a:lnTo>
                      <a:pt x="18" y="2"/>
                    </a:lnTo>
                    <a:lnTo>
                      <a:pt x="18" y="6"/>
                    </a:lnTo>
                    <a:lnTo>
                      <a:pt x="20" y="18"/>
                    </a:lnTo>
                    <a:lnTo>
                      <a:pt x="20" y="18"/>
                    </a:lnTo>
                    <a:lnTo>
                      <a:pt x="20" y="16"/>
                    </a:lnTo>
                    <a:lnTo>
                      <a:pt x="20" y="14"/>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3" name="Freeform 415">
                <a:extLst>
                  <a:ext uri="{FF2B5EF4-FFF2-40B4-BE49-F238E27FC236}">
                    <a16:creationId xmlns:a16="http://schemas.microsoft.com/office/drawing/2014/main" id="{3D41D0A1-5123-2A7A-6310-F873255BA321}"/>
                  </a:ext>
                </a:extLst>
              </p:cNvPr>
              <p:cNvSpPr>
                <a:spLocks/>
              </p:cNvSpPr>
              <p:nvPr/>
            </p:nvSpPr>
            <p:spPr bwMode="auto">
              <a:xfrm>
                <a:off x="6026" y="1581"/>
                <a:ext cx="22" cy="36"/>
              </a:xfrm>
              <a:custGeom>
                <a:avLst/>
                <a:gdLst>
                  <a:gd name="T0" fmla="*/ 0 w 22"/>
                  <a:gd name="T1" fmla="*/ 18 h 36"/>
                  <a:gd name="T2" fmla="*/ 0 w 22"/>
                  <a:gd name="T3" fmla="*/ 18 h 36"/>
                  <a:gd name="T4" fmla="*/ 4 w 22"/>
                  <a:gd name="T5" fmla="*/ 16 h 36"/>
                  <a:gd name="T6" fmla="*/ 6 w 22"/>
                  <a:gd name="T7" fmla="*/ 14 h 36"/>
                  <a:gd name="T8" fmla="*/ 8 w 22"/>
                  <a:gd name="T9" fmla="*/ 2 h 36"/>
                  <a:gd name="T10" fmla="*/ 8 w 22"/>
                  <a:gd name="T11" fmla="*/ 2 h 36"/>
                  <a:gd name="T12" fmla="*/ 10 w 22"/>
                  <a:gd name="T13" fmla="*/ 0 h 36"/>
                  <a:gd name="T14" fmla="*/ 12 w 22"/>
                  <a:gd name="T15" fmla="*/ 2 h 36"/>
                  <a:gd name="T16" fmla="*/ 14 w 22"/>
                  <a:gd name="T17" fmla="*/ 6 h 36"/>
                  <a:gd name="T18" fmla="*/ 14 w 22"/>
                  <a:gd name="T19" fmla="*/ 6 h 36"/>
                  <a:gd name="T20" fmla="*/ 16 w 22"/>
                  <a:gd name="T21" fmla="*/ 6 h 36"/>
                  <a:gd name="T22" fmla="*/ 16 w 22"/>
                  <a:gd name="T23" fmla="*/ 6 h 36"/>
                  <a:gd name="T24" fmla="*/ 16 w 22"/>
                  <a:gd name="T25" fmla="*/ 6 h 36"/>
                  <a:gd name="T26" fmla="*/ 16 w 22"/>
                  <a:gd name="T27" fmla="*/ 6 h 36"/>
                  <a:gd name="T28" fmla="*/ 16 w 22"/>
                  <a:gd name="T29" fmla="*/ 14 h 36"/>
                  <a:gd name="T30" fmla="*/ 16 w 22"/>
                  <a:gd name="T31" fmla="*/ 14 h 36"/>
                  <a:gd name="T32" fmla="*/ 16 w 22"/>
                  <a:gd name="T33" fmla="*/ 14 h 36"/>
                  <a:gd name="T34" fmla="*/ 18 w 22"/>
                  <a:gd name="T35" fmla="*/ 14 h 36"/>
                  <a:gd name="T36" fmla="*/ 20 w 22"/>
                  <a:gd name="T37" fmla="*/ 14 h 36"/>
                  <a:gd name="T38" fmla="*/ 20 w 22"/>
                  <a:gd name="T39" fmla="*/ 14 h 36"/>
                  <a:gd name="T40" fmla="*/ 20 w 22"/>
                  <a:gd name="T41" fmla="*/ 14 h 36"/>
                  <a:gd name="T42" fmla="*/ 22 w 22"/>
                  <a:gd name="T43" fmla="*/ 14 h 36"/>
                  <a:gd name="T44" fmla="*/ 22 w 22"/>
                  <a:gd name="T45" fmla="*/ 14 h 36"/>
                  <a:gd name="T46" fmla="*/ 22 w 22"/>
                  <a:gd name="T47" fmla="*/ 26 h 36"/>
                  <a:gd name="T48" fmla="*/ 22 w 22"/>
                  <a:gd name="T49" fmla="*/ 26 h 36"/>
                  <a:gd name="T50" fmla="*/ 22 w 22"/>
                  <a:gd name="T51" fmla="*/ 28 h 36"/>
                  <a:gd name="T52" fmla="*/ 22 w 22"/>
                  <a:gd name="T53" fmla="*/ 28 h 36"/>
                  <a:gd name="T54" fmla="*/ 20 w 22"/>
                  <a:gd name="T55" fmla="*/ 32 h 36"/>
                  <a:gd name="T56" fmla="*/ 16 w 22"/>
                  <a:gd name="T57" fmla="*/ 36 h 36"/>
                  <a:gd name="T58" fmla="*/ 16 w 22"/>
                  <a:gd name="T59" fmla="*/ 36 h 36"/>
                  <a:gd name="T60" fmla="*/ 14 w 22"/>
                  <a:gd name="T61" fmla="*/ 36 h 36"/>
                  <a:gd name="T62" fmla="*/ 12 w 22"/>
                  <a:gd name="T63" fmla="*/ 36 h 36"/>
                  <a:gd name="T64" fmla="*/ 12 w 22"/>
                  <a:gd name="T65" fmla="*/ 36 h 36"/>
                  <a:gd name="T66" fmla="*/ 8 w 22"/>
                  <a:gd name="T67" fmla="*/ 34 h 36"/>
                  <a:gd name="T68" fmla="*/ 6 w 22"/>
                  <a:gd name="T69" fmla="*/ 32 h 36"/>
                  <a:gd name="T70" fmla="*/ 6 w 22"/>
                  <a:gd name="T71" fmla="*/ 32 h 36"/>
                  <a:gd name="T72" fmla="*/ 4 w 22"/>
                  <a:gd name="T73" fmla="*/ 30 h 36"/>
                  <a:gd name="T74" fmla="*/ 4 w 22"/>
                  <a:gd name="T75" fmla="*/ 30 h 36"/>
                  <a:gd name="T76" fmla="*/ 2 w 22"/>
                  <a:gd name="T77" fmla="*/ 26 h 36"/>
                  <a:gd name="T78" fmla="*/ 0 w 22"/>
                  <a:gd name="T79" fmla="*/ 20 h 36"/>
                  <a:gd name="T80" fmla="*/ 0 w 22"/>
                  <a:gd name="T81" fmla="*/ 20 h 36"/>
                  <a:gd name="T82" fmla="*/ 0 w 22"/>
                  <a:gd name="T83" fmla="*/ 18 h 36"/>
                  <a:gd name="T84" fmla="*/ 0 w 22"/>
                  <a:gd name="T8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36">
                    <a:moveTo>
                      <a:pt x="0" y="18"/>
                    </a:moveTo>
                    <a:lnTo>
                      <a:pt x="0" y="18"/>
                    </a:lnTo>
                    <a:lnTo>
                      <a:pt x="4" y="16"/>
                    </a:lnTo>
                    <a:lnTo>
                      <a:pt x="6" y="14"/>
                    </a:lnTo>
                    <a:lnTo>
                      <a:pt x="8" y="2"/>
                    </a:lnTo>
                    <a:lnTo>
                      <a:pt x="8" y="2"/>
                    </a:lnTo>
                    <a:lnTo>
                      <a:pt x="10" y="0"/>
                    </a:lnTo>
                    <a:lnTo>
                      <a:pt x="12" y="2"/>
                    </a:lnTo>
                    <a:lnTo>
                      <a:pt x="14" y="6"/>
                    </a:lnTo>
                    <a:lnTo>
                      <a:pt x="14" y="6"/>
                    </a:lnTo>
                    <a:lnTo>
                      <a:pt x="16" y="6"/>
                    </a:lnTo>
                    <a:lnTo>
                      <a:pt x="16" y="6"/>
                    </a:lnTo>
                    <a:lnTo>
                      <a:pt x="16" y="6"/>
                    </a:lnTo>
                    <a:lnTo>
                      <a:pt x="16" y="6"/>
                    </a:lnTo>
                    <a:lnTo>
                      <a:pt x="16" y="14"/>
                    </a:lnTo>
                    <a:lnTo>
                      <a:pt x="16" y="14"/>
                    </a:lnTo>
                    <a:lnTo>
                      <a:pt x="16" y="14"/>
                    </a:lnTo>
                    <a:lnTo>
                      <a:pt x="18" y="14"/>
                    </a:lnTo>
                    <a:lnTo>
                      <a:pt x="20" y="14"/>
                    </a:lnTo>
                    <a:lnTo>
                      <a:pt x="20" y="14"/>
                    </a:lnTo>
                    <a:lnTo>
                      <a:pt x="20" y="14"/>
                    </a:lnTo>
                    <a:lnTo>
                      <a:pt x="22" y="14"/>
                    </a:lnTo>
                    <a:lnTo>
                      <a:pt x="22" y="14"/>
                    </a:lnTo>
                    <a:lnTo>
                      <a:pt x="22" y="26"/>
                    </a:lnTo>
                    <a:lnTo>
                      <a:pt x="22" y="26"/>
                    </a:lnTo>
                    <a:lnTo>
                      <a:pt x="22" y="28"/>
                    </a:lnTo>
                    <a:lnTo>
                      <a:pt x="22" y="28"/>
                    </a:lnTo>
                    <a:lnTo>
                      <a:pt x="20" y="32"/>
                    </a:lnTo>
                    <a:lnTo>
                      <a:pt x="16" y="36"/>
                    </a:lnTo>
                    <a:lnTo>
                      <a:pt x="16" y="36"/>
                    </a:lnTo>
                    <a:lnTo>
                      <a:pt x="14" y="36"/>
                    </a:lnTo>
                    <a:lnTo>
                      <a:pt x="12" y="36"/>
                    </a:lnTo>
                    <a:lnTo>
                      <a:pt x="12" y="36"/>
                    </a:lnTo>
                    <a:lnTo>
                      <a:pt x="8" y="34"/>
                    </a:lnTo>
                    <a:lnTo>
                      <a:pt x="6" y="32"/>
                    </a:lnTo>
                    <a:lnTo>
                      <a:pt x="6" y="32"/>
                    </a:lnTo>
                    <a:lnTo>
                      <a:pt x="4" y="30"/>
                    </a:lnTo>
                    <a:lnTo>
                      <a:pt x="4" y="30"/>
                    </a:lnTo>
                    <a:lnTo>
                      <a:pt x="2" y="26"/>
                    </a:lnTo>
                    <a:lnTo>
                      <a:pt x="0" y="20"/>
                    </a:lnTo>
                    <a:lnTo>
                      <a:pt x="0"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4" name="Freeform 416">
                <a:extLst>
                  <a:ext uri="{FF2B5EF4-FFF2-40B4-BE49-F238E27FC236}">
                    <a16:creationId xmlns:a16="http://schemas.microsoft.com/office/drawing/2014/main" id="{2994FB35-CB55-A470-9BED-487BF735AEAB}"/>
                  </a:ext>
                </a:extLst>
              </p:cNvPr>
              <p:cNvSpPr>
                <a:spLocks/>
              </p:cNvSpPr>
              <p:nvPr/>
            </p:nvSpPr>
            <p:spPr bwMode="auto">
              <a:xfrm>
                <a:off x="6006" y="1553"/>
                <a:ext cx="18" cy="20"/>
              </a:xfrm>
              <a:custGeom>
                <a:avLst/>
                <a:gdLst>
                  <a:gd name="T0" fmla="*/ 12 w 18"/>
                  <a:gd name="T1" fmla="*/ 16 h 20"/>
                  <a:gd name="T2" fmla="*/ 12 w 18"/>
                  <a:gd name="T3" fmla="*/ 16 h 20"/>
                  <a:gd name="T4" fmla="*/ 6 w 18"/>
                  <a:gd name="T5" fmla="*/ 18 h 20"/>
                  <a:gd name="T6" fmla="*/ 4 w 18"/>
                  <a:gd name="T7" fmla="*/ 20 h 20"/>
                  <a:gd name="T8" fmla="*/ 0 w 18"/>
                  <a:gd name="T9" fmla="*/ 20 h 20"/>
                  <a:gd name="T10" fmla="*/ 0 w 18"/>
                  <a:gd name="T11" fmla="*/ 20 h 20"/>
                  <a:gd name="T12" fmla="*/ 0 w 18"/>
                  <a:gd name="T13" fmla="*/ 12 h 20"/>
                  <a:gd name="T14" fmla="*/ 0 w 18"/>
                  <a:gd name="T15" fmla="*/ 6 h 20"/>
                  <a:gd name="T16" fmla="*/ 2 w 18"/>
                  <a:gd name="T17" fmla="*/ 2 h 20"/>
                  <a:gd name="T18" fmla="*/ 4 w 18"/>
                  <a:gd name="T19" fmla="*/ 2 h 20"/>
                  <a:gd name="T20" fmla="*/ 4 w 18"/>
                  <a:gd name="T21" fmla="*/ 2 h 20"/>
                  <a:gd name="T22" fmla="*/ 10 w 18"/>
                  <a:gd name="T23" fmla="*/ 0 h 20"/>
                  <a:gd name="T24" fmla="*/ 10 w 18"/>
                  <a:gd name="T25" fmla="*/ 0 h 20"/>
                  <a:gd name="T26" fmla="*/ 14 w 18"/>
                  <a:gd name="T27" fmla="*/ 4 h 20"/>
                  <a:gd name="T28" fmla="*/ 18 w 18"/>
                  <a:gd name="T29" fmla="*/ 10 h 20"/>
                  <a:gd name="T30" fmla="*/ 18 w 18"/>
                  <a:gd name="T31" fmla="*/ 10 h 20"/>
                  <a:gd name="T32" fmla="*/ 18 w 18"/>
                  <a:gd name="T33" fmla="*/ 12 h 20"/>
                  <a:gd name="T34" fmla="*/ 18 w 18"/>
                  <a:gd name="T35" fmla="*/ 12 h 20"/>
                  <a:gd name="T36" fmla="*/ 18 w 18"/>
                  <a:gd name="T37" fmla="*/ 16 h 20"/>
                  <a:gd name="T38" fmla="*/ 18 w 18"/>
                  <a:gd name="T39" fmla="*/ 16 h 20"/>
                  <a:gd name="T40" fmla="*/ 16 w 18"/>
                  <a:gd name="T41" fmla="*/ 18 h 20"/>
                  <a:gd name="T42" fmla="*/ 14 w 18"/>
                  <a:gd name="T43" fmla="*/ 20 h 20"/>
                  <a:gd name="T44" fmla="*/ 12 w 18"/>
                  <a:gd name="T45" fmla="*/ 16 h 20"/>
                  <a:gd name="T46" fmla="*/ 12 w 18"/>
                  <a:gd name="T4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0">
                    <a:moveTo>
                      <a:pt x="12" y="16"/>
                    </a:moveTo>
                    <a:lnTo>
                      <a:pt x="12" y="16"/>
                    </a:lnTo>
                    <a:lnTo>
                      <a:pt x="6" y="18"/>
                    </a:lnTo>
                    <a:lnTo>
                      <a:pt x="4" y="20"/>
                    </a:lnTo>
                    <a:lnTo>
                      <a:pt x="0" y="20"/>
                    </a:lnTo>
                    <a:lnTo>
                      <a:pt x="0" y="20"/>
                    </a:lnTo>
                    <a:lnTo>
                      <a:pt x="0" y="12"/>
                    </a:lnTo>
                    <a:lnTo>
                      <a:pt x="0" y="6"/>
                    </a:lnTo>
                    <a:lnTo>
                      <a:pt x="2" y="2"/>
                    </a:lnTo>
                    <a:lnTo>
                      <a:pt x="4" y="2"/>
                    </a:lnTo>
                    <a:lnTo>
                      <a:pt x="4" y="2"/>
                    </a:lnTo>
                    <a:lnTo>
                      <a:pt x="10" y="0"/>
                    </a:lnTo>
                    <a:lnTo>
                      <a:pt x="10" y="0"/>
                    </a:lnTo>
                    <a:lnTo>
                      <a:pt x="14" y="4"/>
                    </a:lnTo>
                    <a:lnTo>
                      <a:pt x="18" y="10"/>
                    </a:lnTo>
                    <a:lnTo>
                      <a:pt x="18" y="10"/>
                    </a:lnTo>
                    <a:lnTo>
                      <a:pt x="18" y="12"/>
                    </a:lnTo>
                    <a:lnTo>
                      <a:pt x="18" y="12"/>
                    </a:lnTo>
                    <a:lnTo>
                      <a:pt x="18" y="16"/>
                    </a:lnTo>
                    <a:lnTo>
                      <a:pt x="18" y="16"/>
                    </a:lnTo>
                    <a:lnTo>
                      <a:pt x="16" y="18"/>
                    </a:lnTo>
                    <a:lnTo>
                      <a:pt x="14" y="20"/>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5" name="Freeform 417">
                <a:extLst>
                  <a:ext uri="{FF2B5EF4-FFF2-40B4-BE49-F238E27FC236}">
                    <a16:creationId xmlns:a16="http://schemas.microsoft.com/office/drawing/2014/main" id="{D416AE9C-9B5E-9EE6-C0CF-3279A7DEEF15}"/>
                  </a:ext>
                </a:extLst>
              </p:cNvPr>
              <p:cNvSpPr>
                <a:spLocks/>
              </p:cNvSpPr>
              <p:nvPr/>
            </p:nvSpPr>
            <p:spPr bwMode="auto">
              <a:xfrm>
                <a:off x="6018" y="1569"/>
                <a:ext cx="6" cy="22"/>
              </a:xfrm>
              <a:custGeom>
                <a:avLst/>
                <a:gdLst>
                  <a:gd name="T0" fmla="*/ 0 w 6"/>
                  <a:gd name="T1" fmla="*/ 0 h 22"/>
                  <a:gd name="T2" fmla="*/ 0 w 6"/>
                  <a:gd name="T3" fmla="*/ 0 h 22"/>
                  <a:gd name="T4" fmla="*/ 6 w 6"/>
                  <a:gd name="T5" fmla="*/ 0 h 22"/>
                  <a:gd name="T6" fmla="*/ 6 w 6"/>
                  <a:gd name="T7" fmla="*/ 0 h 22"/>
                  <a:gd name="T8" fmla="*/ 6 w 6"/>
                  <a:gd name="T9" fmla="*/ 4 h 22"/>
                  <a:gd name="T10" fmla="*/ 6 w 6"/>
                  <a:gd name="T11" fmla="*/ 8 h 22"/>
                  <a:gd name="T12" fmla="*/ 6 w 6"/>
                  <a:gd name="T13" fmla="*/ 8 h 22"/>
                  <a:gd name="T14" fmla="*/ 6 w 6"/>
                  <a:gd name="T15" fmla="*/ 16 h 22"/>
                  <a:gd name="T16" fmla="*/ 6 w 6"/>
                  <a:gd name="T17" fmla="*/ 20 h 22"/>
                  <a:gd name="T18" fmla="*/ 4 w 6"/>
                  <a:gd name="T19" fmla="*/ 22 h 22"/>
                  <a:gd name="T20" fmla="*/ 4 w 6"/>
                  <a:gd name="T21" fmla="*/ 22 h 22"/>
                  <a:gd name="T22" fmla="*/ 4 w 6"/>
                  <a:gd name="T23" fmla="*/ 22 h 22"/>
                  <a:gd name="T24" fmla="*/ 2 w 6"/>
                  <a:gd name="T25" fmla="*/ 22 h 22"/>
                  <a:gd name="T26" fmla="*/ 0 w 6"/>
                  <a:gd name="T27" fmla="*/ 20 h 22"/>
                  <a:gd name="T28" fmla="*/ 0 w 6"/>
                  <a:gd name="T29" fmla="*/ 18 h 22"/>
                  <a:gd name="T30" fmla="*/ 0 w 6"/>
                  <a:gd name="T31" fmla="*/ 12 h 22"/>
                  <a:gd name="T32" fmla="*/ 0 w 6"/>
                  <a:gd name="T33" fmla="*/ 12 h 22"/>
                  <a:gd name="T34" fmla="*/ 2 w 6"/>
                  <a:gd name="T35" fmla="*/ 8 h 22"/>
                  <a:gd name="T36" fmla="*/ 2 w 6"/>
                  <a:gd name="T37" fmla="*/ 6 h 22"/>
                  <a:gd name="T38" fmla="*/ 0 w 6"/>
                  <a:gd name="T39" fmla="*/ 0 h 22"/>
                  <a:gd name="T40" fmla="*/ 0 w 6"/>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2">
                    <a:moveTo>
                      <a:pt x="0" y="0"/>
                    </a:moveTo>
                    <a:lnTo>
                      <a:pt x="0" y="0"/>
                    </a:lnTo>
                    <a:lnTo>
                      <a:pt x="6" y="0"/>
                    </a:lnTo>
                    <a:lnTo>
                      <a:pt x="6" y="0"/>
                    </a:lnTo>
                    <a:lnTo>
                      <a:pt x="6" y="4"/>
                    </a:lnTo>
                    <a:lnTo>
                      <a:pt x="6" y="8"/>
                    </a:lnTo>
                    <a:lnTo>
                      <a:pt x="6" y="8"/>
                    </a:lnTo>
                    <a:lnTo>
                      <a:pt x="6" y="16"/>
                    </a:lnTo>
                    <a:lnTo>
                      <a:pt x="6" y="20"/>
                    </a:lnTo>
                    <a:lnTo>
                      <a:pt x="4" y="22"/>
                    </a:lnTo>
                    <a:lnTo>
                      <a:pt x="4" y="22"/>
                    </a:lnTo>
                    <a:lnTo>
                      <a:pt x="4" y="22"/>
                    </a:lnTo>
                    <a:lnTo>
                      <a:pt x="2" y="22"/>
                    </a:lnTo>
                    <a:lnTo>
                      <a:pt x="0" y="20"/>
                    </a:lnTo>
                    <a:lnTo>
                      <a:pt x="0" y="18"/>
                    </a:lnTo>
                    <a:lnTo>
                      <a:pt x="0" y="12"/>
                    </a:lnTo>
                    <a:lnTo>
                      <a:pt x="0" y="12"/>
                    </a:lnTo>
                    <a:lnTo>
                      <a:pt x="2" y="8"/>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6" name="Freeform 418">
                <a:extLst>
                  <a:ext uri="{FF2B5EF4-FFF2-40B4-BE49-F238E27FC236}">
                    <a16:creationId xmlns:a16="http://schemas.microsoft.com/office/drawing/2014/main" id="{6811C921-319E-59AB-D980-D1B98B3D0BFE}"/>
                  </a:ext>
                </a:extLst>
              </p:cNvPr>
              <p:cNvSpPr>
                <a:spLocks/>
              </p:cNvSpPr>
              <p:nvPr/>
            </p:nvSpPr>
            <p:spPr bwMode="auto">
              <a:xfrm>
                <a:off x="1764" y="1463"/>
                <a:ext cx="10" cy="32"/>
              </a:xfrm>
              <a:custGeom>
                <a:avLst/>
                <a:gdLst>
                  <a:gd name="T0" fmla="*/ 8 w 10"/>
                  <a:gd name="T1" fmla="*/ 6 h 32"/>
                  <a:gd name="T2" fmla="*/ 8 w 10"/>
                  <a:gd name="T3" fmla="*/ 6 h 32"/>
                  <a:gd name="T4" fmla="*/ 8 w 10"/>
                  <a:gd name="T5" fmla="*/ 10 h 32"/>
                  <a:gd name="T6" fmla="*/ 8 w 10"/>
                  <a:gd name="T7" fmla="*/ 10 h 32"/>
                  <a:gd name="T8" fmla="*/ 10 w 10"/>
                  <a:gd name="T9" fmla="*/ 18 h 32"/>
                  <a:gd name="T10" fmla="*/ 10 w 10"/>
                  <a:gd name="T11" fmla="*/ 18 h 32"/>
                  <a:gd name="T12" fmla="*/ 10 w 10"/>
                  <a:gd name="T13" fmla="*/ 26 h 32"/>
                  <a:gd name="T14" fmla="*/ 10 w 10"/>
                  <a:gd name="T15" fmla="*/ 30 h 32"/>
                  <a:gd name="T16" fmla="*/ 8 w 10"/>
                  <a:gd name="T17" fmla="*/ 32 h 32"/>
                  <a:gd name="T18" fmla="*/ 6 w 10"/>
                  <a:gd name="T19" fmla="*/ 30 h 32"/>
                  <a:gd name="T20" fmla="*/ 6 w 10"/>
                  <a:gd name="T21" fmla="*/ 30 h 32"/>
                  <a:gd name="T22" fmla="*/ 4 w 10"/>
                  <a:gd name="T23" fmla="*/ 26 h 32"/>
                  <a:gd name="T24" fmla="*/ 2 w 10"/>
                  <a:gd name="T25" fmla="*/ 20 h 32"/>
                  <a:gd name="T26" fmla="*/ 0 w 10"/>
                  <a:gd name="T27" fmla="*/ 8 h 32"/>
                  <a:gd name="T28" fmla="*/ 0 w 10"/>
                  <a:gd name="T29" fmla="*/ 8 h 32"/>
                  <a:gd name="T30" fmla="*/ 2 w 10"/>
                  <a:gd name="T31" fmla="*/ 2 h 32"/>
                  <a:gd name="T32" fmla="*/ 2 w 10"/>
                  <a:gd name="T33" fmla="*/ 0 h 32"/>
                  <a:gd name="T34" fmla="*/ 4 w 10"/>
                  <a:gd name="T35" fmla="*/ 0 h 32"/>
                  <a:gd name="T36" fmla="*/ 4 w 10"/>
                  <a:gd name="T37" fmla="*/ 0 h 32"/>
                  <a:gd name="T38" fmla="*/ 8 w 10"/>
                  <a:gd name="T39" fmla="*/ 6 h 32"/>
                  <a:gd name="T40" fmla="*/ 8 w 10"/>
                  <a:gd name="T4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32">
                    <a:moveTo>
                      <a:pt x="8" y="6"/>
                    </a:moveTo>
                    <a:lnTo>
                      <a:pt x="8" y="6"/>
                    </a:lnTo>
                    <a:lnTo>
                      <a:pt x="8" y="10"/>
                    </a:lnTo>
                    <a:lnTo>
                      <a:pt x="8" y="10"/>
                    </a:lnTo>
                    <a:lnTo>
                      <a:pt x="10" y="18"/>
                    </a:lnTo>
                    <a:lnTo>
                      <a:pt x="10" y="18"/>
                    </a:lnTo>
                    <a:lnTo>
                      <a:pt x="10" y="26"/>
                    </a:lnTo>
                    <a:lnTo>
                      <a:pt x="10" y="30"/>
                    </a:lnTo>
                    <a:lnTo>
                      <a:pt x="8" y="32"/>
                    </a:lnTo>
                    <a:lnTo>
                      <a:pt x="6" y="30"/>
                    </a:lnTo>
                    <a:lnTo>
                      <a:pt x="6" y="30"/>
                    </a:lnTo>
                    <a:lnTo>
                      <a:pt x="4" y="26"/>
                    </a:lnTo>
                    <a:lnTo>
                      <a:pt x="2" y="20"/>
                    </a:lnTo>
                    <a:lnTo>
                      <a:pt x="0" y="8"/>
                    </a:lnTo>
                    <a:lnTo>
                      <a:pt x="0" y="8"/>
                    </a:lnTo>
                    <a:lnTo>
                      <a:pt x="2" y="2"/>
                    </a:lnTo>
                    <a:lnTo>
                      <a:pt x="2" y="0"/>
                    </a:lnTo>
                    <a:lnTo>
                      <a:pt x="4" y="0"/>
                    </a:lnTo>
                    <a:lnTo>
                      <a:pt x="4"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7" name="Freeform 419">
                <a:extLst>
                  <a:ext uri="{FF2B5EF4-FFF2-40B4-BE49-F238E27FC236}">
                    <a16:creationId xmlns:a16="http://schemas.microsoft.com/office/drawing/2014/main" id="{DFCC4B3E-C156-527B-BD18-9EA6E627D89C}"/>
                  </a:ext>
                </a:extLst>
              </p:cNvPr>
              <p:cNvSpPr>
                <a:spLocks/>
              </p:cNvSpPr>
              <p:nvPr/>
            </p:nvSpPr>
            <p:spPr bwMode="auto">
              <a:xfrm>
                <a:off x="2364" y="2839"/>
                <a:ext cx="28" cy="20"/>
              </a:xfrm>
              <a:custGeom>
                <a:avLst/>
                <a:gdLst>
                  <a:gd name="T0" fmla="*/ 26 w 28"/>
                  <a:gd name="T1" fmla="*/ 20 h 20"/>
                  <a:gd name="T2" fmla="*/ 26 w 28"/>
                  <a:gd name="T3" fmla="*/ 20 h 20"/>
                  <a:gd name="T4" fmla="*/ 18 w 28"/>
                  <a:gd name="T5" fmla="*/ 20 h 20"/>
                  <a:gd name="T6" fmla="*/ 12 w 28"/>
                  <a:gd name="T7" fmla="*/ 18 h 20"/>
                  <a:gd name="T8" fmla="*/ 0 w 28"/>
                  <a:gd name="T9" fmla="*/ 14 h 20"/>
                  <a:gd name="T10" fmla="*/ 0 w 28"/>
                  <a:gd name="T11" fmla="*/ 14 h 20"/>
                  <a:gd name="T12" fmla="*/ 0 w 28"/>
                  <a:gd name="T13" fmla="*/ 12 h 20"/>
                  <a:gd name="T14" fmla="*/ 0 w 28"/>
                  <a:gd name="T15" fmla="*/ 12 h 20"/>
                  <a:gd name="T16" fmla="*/ 2 w 28"/>
                  <a:gd name="T17" fmla="*/ 4 h 20"/>
                  <a:gd name="T18" fmla="*/ 4 w 28"/>
                  <a:gd name="T19" fmla="*/ 2 h 20"/>
                  <a:gd name="T20" fmla="*/ 6 w 28"/>
                  <a:gd name="T21" fmla="*/ 0 h 20"/>
                  <a:gd name="T22" fmla="*/ 10 w 28"/>
                  <a:gd name="T23" fmla="*/ 6 h 20"/>
                  <a:gd name="T24" fmla="*/ 10 w 28"/>
                  <a:gd name="T25" fmla="*/ 6 h 20"/>
                  <a:gd name="T26" fmla="*/ 12 w 28"/>
                  <a:gd name="T27" fmla="*/ 8 h 20"/>
                  <a:gd name="T28" fmla="*/ 14 w 28"/>
                  <a:gd name="T29" fmla="*/ 10 h 20"/>
                  <a:gd name="T30" fmla="*/ 16 w 28"/>
                  <a:gd name="T31" fmla="*/ 10 h 20"/>
                  <a:gd name="T32" fmla="*/ 18 w 28"/>
                  <a:gd name="T33" fmla="*/ 8 h 20"/>
                  <a:gd name="T34" fmla="*/ 18 w 28"/>
                  <a:gd name="T35" fmla="*/ 8 h 20"/>
                  <a:gd name="T36" fmla="*/ 22 w 28"/>
                  <a:gd name="T37" fmla="*/ 4 h 20"/>
                  <a:gd name="T38" fmla="*/ 24 w 28"/>
                  <a:gd name="T39" fmla="*/ 4 h 20"/>
                  <a:gd name="T40" fmla="*/ 26 w 28"/>
                  <a:gd name="T41" fmla="*/ 4 h 20"/>
                  <a:gd name="T42" fmla="*/ 26 w 28"/>
                  <a:gd name="T43" fmla="*/ 4 h 20"/>
                  <a:gd name="T44" fmla="*/ 28 w 28"/>
                  <a:gd name="T45" fmla="*/ 12 h 20"/>
                  <a:gd name="T46" fmla="*/ 26 w 28"/>
                  <a:gd name="T47" fmla="*/ 20 h 20"/>
                  <a:gd name="T48" fmla="*/ 26 w 28"/>
                  <a:gd name="T4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20">
                    <a:moveTo>
                      <a:pt x="26" y="20"/>
                    </a:moveTo>
                    <a:lnTo>
                      <a:pt x="26" y="20"/>
                    </a:lnTo>
                    <a:lnTo>
                      <a:pt x="18" y="20"/>
                    </a:lnTo>
                    <a:lnTo>
                      <a:pt x="12" y="18"/>
                    </a:lnTo>
                    <a:lnTo>
                      <a:pt x="0" y="14"/>
                    </a:lnTo>
                    <a:lnTo>
                      <a:pt x="0" y="14"/>
                    </a:lnTo>
                    <a:lnTo>
                      <a:pt x="0" y="12"/>
                    </a:lnTo>
                    <a:lnTo>
                      <a:pt x="0" y="12"/>
                    </a:lnTo>
                    <a:lnTo>
                      <a:pt x="2" y="4"/>
                    </a:lnTo>
                    <a:lnTo>
                      <a:pt x="4" y="2"/>
                    </a:lnTo>
                    <a:lnTo>
                      <a:pt x="6" y="0"/>
                    </a:lnTo>
                    <a:lnTo>
                      <a:pt x="10" y="6"/>
                    </a:lnTo>
                    <a:lnTo>
                      <a:pt x="10" y="6"/>
                    </a:lnTo>
                    <a:lnTo>
                      <a:pt x="12" y="8"/>
                    </a:lnTo>
                    <a:lnTo>
                      <a:pt x="14" y="10"/>
                    </a:lnTo>
                    <a:lnTo>
                      <a:pt x="16" y="10"/>
                    </a:lnTo>
                    <a:lnTo>
                      <a:pt x="18" y="8"/>
                    </a:lnTo>
                    <a:lnTo>
                      <a:pt x="18" y="8"/>
                    </a:lnTo>
                    <a:lnTo>
                      <a:pt x="22" y="4"/>
                    </a:lnTo>
                    <a:lnTo>
                      <a:pt x="24" y="4"/>
                    </a:lnTo>
                    <a:lnTo>
                      <a:pt x="26" y="4"/>
                    </a:lnTo>
                    <a:lnTo>
                      <a:pt x="26" y="4"/>
                    </a:lnTo>
                    <a:lnTo>
                      <a:pt x="28" y="12"/>
                    </a:lnTo>
                    <a:lnTo>
                      <a:pt x="26" y="20"/>
                    </a:lnTo>
                    <a:lnTo>
                      <a:pt x="2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8" name="Freeform 420">
                <a:extLst>
                  <a:ext uri="{FF2B5EF4-FFF2-40B4-BE49-F238E27FC236}">
                    <a16:creationId xmlns:a16="http://schemas.microsoft.com/office/drawing/2014/main" id="{36135A0F-D9D1-483A-9220-4207AC011814}"/>
                  </a:ext>
                </a:extLst>
              </p:cNvPr>
              <p:cNvSpPr>
                <a:spLocks/>
              </p:cNvSpPr>
              <p:nvPr/>
            </p:nvSpPr>
            <p:spPr bwMode="auto">
              <a:xfrm>
                <a:off x="4764" y="1461"/>
                <a:ext cx="12" cy="12"/>
              </a:xfrm>
              <a:custGeom>
                <a:avLst/>
                <a:gdLst>
                  <a:gd name="T0" fmla="*/ 12 w 12"/>
                  <a:gd name="T1" fmla="*/ 8 h 12"/>
                  <a:gd name="T2" fmla="*/ 12 w 12"/>
                  <a:gd name="T3" fmla="*/ 8 h 12"/>
                  <a:gd name="T4" fmla="*/ 6 w 12"/>
                  <a:gd name="T5" fmla="*/ 12 h 12"/>
                  <a:gd name="T6" fmla="*/ 6 w 12"/>
                  <a:gd name="T7" fmla="*/ 12 h 12"/>
                  <a:gd name="T8" fmla="*/ 2 w 12"/>
                  <a:gd name="T9" fmla="*/ 12 h 12"/>
                  <a:gd name="T10" fmla="*/ 0 w 12"/>
                  <a:gd name="T11" fmla="*/ 12 h 12"/>
                  <a:gd name="T12" fmla="*/ 0 w 12"/>
                  <a:gd name="T13" fmla="*/ 8 h 12"/>
                  <a:gd name="T14" fmla="*/ 0 w 12"/>
                  <a:gd name="T15" fmla="*/ 8 h 12"/>
                  <a:gd name="T16" fmla="*/ 2 w 12"/>
                  <a:gd name="T17" fmla="*/ 2 h 12"/>
                  <a:gd name="T18" fmla="*/ 6 w 12"/>
                  <a:gd name="T19" fmla="*/ 0 h 12"/>
                  <a:gd name="T20" fmla="*/ 10 w 12"/>
                  <a:gd name="T21" fmla="*/ 2 h 12"/>
                  <a:gd name="T22" fmla="*/ 12 w 12"/>
                  <a:gd name="T23" fmla="*/ 8 h 12"/>
                  <a:gd name="T24" fmla="*/ 12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2" y="8"/>
                    </a:moveTo>
                    <a:lnTo>
                      <a:pt x="12" y="8"/>
                    </a:lnTo>
                    <a:lnTo>
                      <a:pt x="6" y="12"/>
                    </a:lnTo>
                    <a:lnTo>
                      <a:pt x="6" y="12"/>
                    </a:lnTo>
                    <a:lnTo>
                      <a:pt x="2" y="12"/>
                    </a:lnTo>
                    <a:lnTo>
                      <a:pt x="0" y="12"/>
                    </a:lnTo>
                    <a:lnTo>
                      <a:pt x="0" y="8"/>
                    </a:lnTo>
                    <a:lnTo>
                      <a:pt x="0" y="8"/>
                    </a:lnTo>
                    <a:lnTo>
                      <a:pt x="2" y="2"/>
                    </a:lnTo>
                    <a:lnTo>
                      <a:pt x="6" y="0"/>
                    </a:lnTo>
                    <a:lnTo>
                      <a:pt x="10"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9" name="Freeform 421">
                <a:extLst>
                  <a:ext uri="{FF2B5EF4-FFF2-40B4-BE49-F238E27FC236}">
                    <a16:creationId xmlns:a16="http://schemas.microsoft.com/office/drawing/2014/main" id="{A4DEBAE4-4EE5-5F5F-0D72-BBCAE0A3EB87}"/>
                  </a:ext>
                </a:extLst>
              </p:cNvPr>
              <p:cNvSpPr>
                <a:spLocks/>
              </p:cNvSpPr>
              <p:nvPr/>
            </p:nvSpPr>
            <p:spPr bwMode="auto">
              <a:xfrm>
                <a:off x="4752" y="1461"/>
                <a:ext cx="6" cy="8"/>
              </a:xfrm>
              <a:custGeom>
                <a:avLst/>
                <a:gdLst>
                  <a:gd name="T0" fmla="*/ 6 w 6"/>
                  <a:gd name="T1" fmla="*/ 6 h 8"/>
                  <a:gd name="T2" fmla="*/ 6 w 6"/>
                  <a:gd name="T3" fmla="*/ 6 h 8"/>
                  <a:gd name="T4" fmla="*/ 6 w 6"/>
                  <a:gd name="T5" fmla="*/ 6 h 8"/>
                  <a:gd name="T6" fmla="*/ 4 w 6"/>
                  <a:gd name="T7" fmla="*/ 8 h 8"/>
                  <a:gd name="T8" fmla="*/ 2 w 6"/>
                  <a:gd name="T9" fmla="*/ 8 h 8"/>
                  <a:gd name="T10" fmla="*/ 0 w 6"/>
                  <a:gd name="T11" fmla="*/ 6 h 8"/>
                  <a:gd name="T12" fmla="*/ 0 w 6"/>
                  <a:gd name="T13" fmla="*/ 6 h 8"/>
                  <a:gd name="T14" fmla="*/ 2 w 6"/>
                  <a:gd name="T15" fmla="*/ 2 h 8"/>
                  <a:gd name="T16" fmla="*/ 4 w 6"/>
                  <a:gd name="T17" fmla="*/ 0 h 8"/>
                  <a:gd name="T18" fmla="*/ 6 w 6"/>
                  <a:gd name="T19" fmla="*/ 2 h 8"/>
                  <a:gd name="T20" fmla="*/ 6 w 6"/>
                  <a:gd name="T21" fmla="*/ 6 h 8"/>
                  <a:gd name="T22" fmla="*/ 6 w 6"/>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6"/>
                    </a:moveTo>
                    <a:lnTo>
                      <a:pt x="6" y="6"/>
                    </a:lnTo>
                    <a:lnTo>
                      <a:pt x="6" y="6"/>
                    </a:lnTo>
                    <a:lnTo>
                      <a:pt x="4" y="8"/>
                    </a:lnTo>
                    <a:lnTo>
                      <a:pt x="2" y="8"/>
                    </a:lnTo>
                    <a:lnTo>
                      <a:pt x="0" y="6"/>
                    </a:lnTo>
                    <a:lnTo>
                      <a:pt x="0" y="6"/>
                    </a:lnTo>
                    <a:lnTo>
                      <a:pt x="2" y="2"/>
                    </a:lnTo>
                    <a:lnTo>
                      <a:pt x="4" y="0"/>
                    </a:lnTo>
                    <a:lnTo>
                      <a:pt x="6"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0" name="Freeform 422">
                <a:extLst>
                  <a:ext uri="{FF2B5EF4-FFF2-40B4-BE49-F238E27FC236}">
                    <a16:creationId xmlns:a16="http://schemas.microsoft.com/office/drawing/2014/main" id="{A2B12923-277B-C67A-864A-E2BF5C1226E4}"/>
                  </a:ext>
                </a:extLst>
              </p:cNvPr>
              <p:cNvSpPr>
                <a:spLocks/>
              </p:cNvSpPr>
              <p:nvPr/>
            </p:nvSpPr>
            <p:spPr bwMode="auto">
              <a:xfrm>
                <a:off x="2824" y="2825"/>
                <a:ext cx="42" cy="34"/>
              </a:xfrm>
              <a:custGeom>
                <a:avLst/>
                <a:gdLst>
                  <a:gd name="T0" fmla="*/ 0 w 42"/>
                  <a:gd name="T1" fmla="*/ 28 h 34"/>
                  <a:gd name="T2" fmla="*/ 0 w 42"/>
                  <a:gd name="T3" fmla="*/ 28 h 34"/>
                  <a:gd name="T4" fmla="*/ 0 w 42"/>
                  <a:gd name="T5" fmla="*/ 24 h 34"/>
                  <a:gd name="T6" fmla="*/ 0 w 42"/>
                  <a:gd name="T7" fmla="*/ 24 h 34"/>
                  <a:gd name="T8" fmla="*/ 2 w 42"/>
                  <a:gd name="T9" fmla="*/ 18 h 34"/>
                  <a:gd name="T10" fmla="*/ 4 w 42"/>
                  <a:gd name="T11" fmla="*/ 16 h 34"/>
                  <a:gd name="T12" fmla="*/ 4 w 42"/>
                  <a:gd name="T13" fmla="*/ 16 h 34"/>
                  <a:gd name="T14" fmla="*/ 10 w 42"/>
                  <a:gd name="T15" fmla="*/ 14 h 34"/>
                  <a:gd name="T16" fmla="*/ 14 w 42"/>
                  <a:gd name="T17" fmla="*/ 12 h 34"/>
                  <a:gd name="T18" fmla="*/ 16 w 42"/>
                  <a:gd name="T19" fmla="*/ 6 h 34"/>
                  <a:gd name="T20" fmla="*/ 16 w 42"/>
                  <a:gd name="T21" fmla="*/ 6 h 34"/>
                  <a:gd name="T22" fmla="*/ 20 w 42"/>
                  <a:gd name="T23" fmla="*/ 0 h 34"/>
                  <a:gd name="T24" fmla="*/ 20 w 42"/>
                  <a:gd name="T25" fmla="*/ 0 h 34"/>
                  <a:gd name="T26" fmla="*/ 26 w 42"/>
                  <a:gd name="T27" fmla="*/ 8 h 34"/>
                  <a:gd name="T28" fmla="*/ 30 w 42"/>
                  <a:gd name="T29" fmla="*/ 8 h 34"/>
                  <a:gd name="T30" fmla="*/ 32 w 42"/>
                  <a:gd name="T31" fmla="*/ 6 h 34"/>
                  <a:gd name="T32" fmla="*/ 32 w 42"/>
                  <a:gd name="T33" fmla="*/ 6 h 34"/>
                  <a:gd name="T34" fmla="*/ 34 w 42"/>
                  <a:gd name="T35" fmla="*/ 6 h 34"/>
                  <a:gd name="T36" fmla="*/ 38 w 42"/>
                  <a:gd name="T37" fmla="*/ 8 h 34"/>
                  <a:gd name="T38" fmla="*/ 40 w 42"/>
                  <a:gd name="T39" fmla="*/ 12 h 34"/>
                  <a:gd name="T40" fmla="*/ 42 w 42"/>
                  <a:gd name="T41" fmla="*/ 20 h 34"/>
                  <a:gd name="T42" fmla="*/ 42 w 42"/>
                  <a:gd name="T43" fmla="*/ 20 h 34"/>
                  <a:gd name="T44" fmla="*/ 36 w 42"/>
                  <a:gd name="T45" fmla="*/ 24 h 34"/>
                  <a:gd name="T46" fmla="*/ 32 w 42"/>
                  <a:gd name="T47" fmla="*/ 28 h 34"/>
                  <a:gd name="T48" fmla="*/ 26 w 42"/>
                  <a:gd name="T49" fmla="*/ 30 h 34"/>
                  <a:gd name="T50" fmla="*/ 22 w 42"/>
                  <a:gd name="T51" fmla="*/ 34 h 34"/>
                  <a:gd name="T52" fmla="*/ 22 w 42"/>
                  <a:gd name="T53" fmla="*/ 34 h 34"/>
                  <a:gd name="T54" fmla="*/ 14 w 42"/>
                  <a:gd name="T55" fmla="*/ 28 h 34"/>
                  <a:gd name="T56" fmla="*/ 14 w 42"/>
                  <a:gd name="T57" fmla="*/ 28 h 34"/>
                  <a:gd name="T58" fmla="*/ 10 w 42"/>
                  <a:gd name="T59" fmla="*/ 26 h 34"/>
                  <a:gd name="T60" fmla="*/ 8 w 42"/>
                  <a:gd name="T61" fmla="*/ 26 h 34"/>
                  <a:gd name="T62" fmla="*/ 6 w 42"/>
                  <a:gd name="T63" fmla="*/ 30 h 34"/>
                  <a:gd name="T64" fmla="*/ 6 w 42"/>
                  <a:gd name="T65" fmla="*/ 30 h 34"/>
                  <a:gd name="T66" fmla="*/ 4 w 42"/>
                  <a:gd name="T67" fmla="*/ 32 h 34"/>
                  <a:gd name="T68" fmla="*/ 4 w 42"/>
                  <a:gd name="T69" fmla="*/ 32 h 34"/>
                  <a:gd name="T70" fmla="*/ 0 w 42"/>
                  <a:gd name="T71" fmla="*/ 28 h 34"/>
                  <a:gd name="T72" fmla="*/ 0 w 42"/>
                  <a:gd name="T73"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34">
                    <a:moveTo>
                      <a:pt x="0" y="28"/>
                    </a:moveTo>
                    <a:lnTo>
                      <a:pt x="0" y="28"/>
                    </a:lnTo>
                    <a:lnTo>
                      <a:pt x="0" y="24"/>
                    </a:lnTo>
                    <a:lnTo>
                      <a:pt x="0" y="24"/>
                    </a:lnTo>
                    <a:lnTo>
                      <a:pt x="2" y="18"/>
                    </a:lnTo>
                    <a:lnTo>
                      <a:pt x="4" y="16"/>
                    </a:lnTo>
                    <a:lnTo>
                      <a:pt x="4" y="16"/>
                    </a:lnTo>
                    <a:lnTo>
                      <a:pt x="10" y="14"/>
                    </a:lnTo>
                    <a:lnTo>
                      <a:pt x="14" y="12"/>
                    </a:lnTo>
                    <a:lnTo>
                      <a:pt x="16" y="6"/>
                    </a:lnTo>
                    <a:lnTo>
                      <a:pt x="16" y="6"/>
                    </a:lnTo>
                    <a:lnTo>
                      <a:pt x="20" y="0"/>
                    </a:lnTo>
                    <a:lnTo>
                      <a:pt x="20" y="0"/>
                    </a:lnTo>
                    <a:lnTo>
                      <a:pt x="26" y="8"/>
                    </a:lnTo>
                    <a:lnTo>
                      <a:pt x="30" y="8"/>
                    </a:lnTo>
                    <a:lnTo>
                      <a:pt x="32" y="6"/>
                    </a:lnTo>
                    <a:lnTo>
                      <a:pt x="32" y="6"/>
                    </a:lnTo>
                    <a:lnTo>
                      <a:pt x="34" y="6"/>
                    </a:lnTo>
                    <a:lnTo>
                      <a:pt x="38" y="8"/>
                    </a:lnTo>
                    <a:lnTo>
                      <a:pt x="40" y="12"/>
                    </a:lnTo>
                    <a:lnTo>
                      <a:pt x="42" y="20"/>
                    </a:lnTo>
                    <a:lnTo>
                      <a:pt x="42" y="20"/>
                    </a:lnTo>
                    <a:lnTo>
                      <a:pt x="36" y="24"/>
                    </a:lnTo>
                    <a:lnTo>
                      <a:pt x="32" y="28"/>
                    </a:lnTo>
                    <a:lnTo>
                      <a:pt x="26" y="30"/>
                    </a:lnTo>
                    <a:lnTo>
                      <a:pt x="22" y="34"/>
                    </a:lnTo>
                    <a:lnTo>
                      <a:pt x="22" y="34"/>
                    </a:lnTo>
                    <a:lnTo>
                      <a:pt x="14" y="28"/>
                    </a:lnTo>
                    <a:lnTo>
                      <a:pt x="14" y="28"/>
                    </a:lnTo>
                    <a:lnTo>
                      <a:pt x="10" y="26"/>
                    </a:lnTo>
                    <a:lnTo>
                      <a:pt x="8" y="26"/>
                    </a:lnTo>
                    <a:lnTo>
                      <a:pt x="6" y="30"/>
                    </a:lnTo>
                    <a:lnTo>
                      <a:pt x="6" y="30"/>
                    </a:lnTo>
                    <a:lnTo>
                      <a:pt x="4" y="32"/>
                    </a:lnTo>
                    <a:lnTo>
                      <a:pt x="4" y="32"/>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1" name="Freeform 423">
                <a:extLst>
                  <a:ext uri="{FF2B5EF4-FFF2-40B4-BE49-F238E27FC236}">
                    <a16:creationId xmlns:a16="http://schemas.microsoft.com/office/drawing/2014/main" id="{770FF3DB-A9E8-7BD8-7392-043DC427D686}"/>
                  </a:ext>
                </a:extLst>
              </p:cNvPr>
              <p:cNvSpPr>
                <a:spLocks/>
              </p:cNvSpPr>
              <p:nvPr/>
            </p:nvSpPr>
            <p:spPr bwMode="auto">
              <a:xfrm>
                <a:off x="2824" y="2847"/>
                <a:ext cx="14" cy="12"/>
              </a:xfrm>
              <a:custGeom>
                <a:avLst/>
                <a:gdLst>
                  <a:gd name="T0" fmla="*/ 0 w 14"/>
                  <a:gd name="T1" fmla="*/ 6 h 12"/>
                  <a:gd name="T2" fmla="*/ 0 w 14"/>
                  <a:gd name="T3" fmla="*/ 6 h 12"/>
                  <a:gd name="T4" fmla="*/ 2 w 14"/>
                  <a:gd name="T5" fmla="*/ 6 h 12"/>
                  <a:gd name="T6" fmla="*/ 4 w 14"/>
                  <a:gd name="T7" fmla="*/ 6 h 12"/>
                  <a:gd name="T8" fmla="*/ 6 w 14"/>
                  <a:gd name="T9" fmla="*/ 2 h 12"/>
                  <a:gd name="T10" fmla="*/ 6 w 14"/>
                  <a:gd name="T11" fmla="*/ 2 h 12"/>
                  <a:gd name="T12" fmla="*/ 8 w 14"/>
                  <a:gd name="T13" fmla="*/ 2 h 12"/>
                  <a:gd name="T14" fmla="*/ 10 w 14"/>
                  <a:gd name="T15" fmla="*/ 0 h 12"/>
                  <a:gd name="T16" fmla="*/ 12 w 14"/>
                  <a:gd name="T17" fmla="*/ 2 h 12"/>
                  <a:gd name="T18" fmla="*/ 14 w 14"/>
                  <a:gd name="T19" fmla="*/ 6 h 12"/>
                  <a:gd name="T20" fmla="*/ 14 w 14"/>
                  <a:gd name="T21" fmla="*/ 6 h 12"/>
                  <a:gd name="T22" fmla="*/ 10 w 14"/>
                  <a:gd name="T23" fmla="*/ 8 h 12"/>
                  <a:gd name="T24" fmla="*/ 8 w 14"/>
                  <a:gd name="T25" fmla="*/ 8 h 12"/>
                  <a:gd name="T26" fmla="*/ 6 w 14"/>
                  <a:gd name="T27" fmla="*/ 12 h 12"/>
                  <a:gd name="T28" fmla="*/ 6 w 14"/>
                  <a:gd name="T29" fmla="*/ 12 h 12"/>
                  <a:gd name="T30" fmla="*/ 4 w 14"/>
                  <a:gd name="T31" fmla="*/ 12 h 12"/>
                  <a:gd name="T32" fmla="*/ 2 w 14"/>
                  <a:gd name="T33" fmla="*/ 12 h 12"/>
                  <a:gd name="T34" fmla="*/ 0 w 14"/>
                  <a:gd name="T35" fmla="*/ 6 h 12"/>
                  <a:gd name="T36" fmla="*/ 0 w 14"/>
                  <a:gd name="T3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2">
                    <a:moveTo>
                      <a:pt x="0" y="6"/>
                    </a:moveTo>
                    <a:lnTo>
                      <a:pt x="0" y="6"/>
                    </a:lnTo>
                    <a:lnTo>
                      <a:pt x="2" y="6"/>
                    </a:lnTo>
                    <a:lnTo>
                      <a:pt x="4" y="6"/>
                    </a:lnTo>
                    <a:lnTo>
                      <a:pt x="6" y="2"/>
                    </a:lnTo>
                    <a:lnTo>
                      <a:pt x="6" y="2"/>
                    </a:lnTo>
                    <a:lnTo>
                      <a:pt x="8" y="2"/>
                    </a:lnTo>
                    <a:lnTo>
                      <a:pt x="10" y="0"/>
                    </a:lnTo>
                    <a:lnTo>
                      <a:pt x="12" y="2"/>
                    </a:lnTo>
                    <a:lnTo>
                      <a:pt x="14" y="6"/>
                    </a:lnTo>
                    <a:lnTo>
                      <a:pt x="14" y="6"/>
                    </a:lnTo>
                    <a:lnTo>
                      <a:pt x="10" y="8"/>
                    </a:lnTo>
                    <a:lnTo>
                      <a:pt x="8" y="8"/>
                    </a:lnTo>
                    <a:lnTo>
                      <a:pt x="6" y="12"/>
                    </a:lnTo>
                    <a:lnTo>
                      <a:pt x="6" y="12"/>
                    </a:lnTo>
                    <a:lnTo>
                      <a:pt x="4" y="12"/>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2" name="Freeform 424">
                <a:extLst>
                  <a:ext uri="{FF2B5EF4-FFF2-40B4-BE49-F238E27FC236}">
                    <a16:creationId xmlns:a16="http://schemas.microsoft.com/office/drawing/2014/main" id="{B42C78AE-6BAF-3E50-F32D-4A0095BF01E4}"/>
                  </a:ext>
                </a:extLst>
              </p:cNvPr>
              <p:cNvSpPr>
                <a:spLocks/>
              </p:cNvSpPr>
              <p:nvPr/>
            </p:nvSpPr>
            <p:spPr bwMode="auto">
              <a:xfrm>
                <a:off x="5694" y="2807"/>
                <a:ext cx="28" cy="46"/>
              </a:xfrm>
              <a:custGeom>
                <a:avLst/>
                <a:gdLst>
                  <a:gd name="T0" fmla="*/ 22 w 28"/>
                  <a:gd name="T1" fmla="*/ 46 h 46"/>
                  <a:gd name="T2" fmla="*/ 22 w 28"/>
                  <a:gd name="T3" fmla="*/ 46 h 46"/>
                  <a:gd name="T4" fmla="*/ 20 w 28"/>
                  <a:gd name="T5" fmla="*/ 46 h 46"/>
                  <a:gd name="T6" fmla="*/ 20 w 28"/>
                  <a:gd name="T7" fmla="*/ 46 h 46"/>
                  <a:gd name="T8" fmla="*/ 18 w 28"/>
                  <a:gd name="T9" fmla="*/ 44 h 46"/>
                  <a:gd name="T10" fmla="*/ 16 w 28"/>
                  <a:gd name="T11" fmla="*/ 42 h 46"/>
                  <a:gd name="T12" fmla="*/ 16 w 28"/>
                  <a:gd name="T13" fmla="*/ 42 h 46"/>
                  <a:gd name="T14" fmla="*/ 12 w 28"/>
                  <a:gd name="T15" fmla="*/ 40 h 46"/>
                  <a:gd name="T16" fmla="*/ 10 w 28"/>
                  <a:gd name="T17" fmla="*/ 40 h 46"/>
                  <a:gd name="T18" fmla="*/ 4 w 28"/>
                  <a:gd name="T19" fmla="*/ 42 h 46"/>
                  <a:gd name="T20" fmla="*/ 2 w 28"/>
                  <a:gd name="T21" fmla="*/ 42 h 46"/>
                  <a:gd name="T22" fmla="*/ 2 w 28"/>
                  <a:gd name="T23" fmla="*/ 42 h 46"/>
                  <a:gd name="T24" fmla="*/ 2 w 28"/>
                  <a:gd name="T25" fmla="*/ 36 h 46"/>
                  <a:gd name="T26" fmla="*/ 2 w 28"/>
                  <a:gd name="T27" fmla="*/ 36 h 46"/>
                  <a:gd name="T28" fmla="*/ 0 w 28"/>
                  <a:gd name="T29" fmla="*/ 30 h 46"/>
                  <a:gd name="T30" fmla="*/ 0 w 28"/>
                  <a:gd name="T31" fmla="*/ 24 h 46"/>
                  <a:gd name="T32" fmla="*/ 0 w 28"/>
                  <a:gd name="T33" fmla="*/ 24 h 46"/>
                  <a:gd name="T34" fmla="*/ 0 w 28"/>
                  <a:gd name="T35" fmla="*/ 20 h 46"/>
                  <a:gd name="T36" fmla="*/ 2 w 28"/>
                  <a:gd name="T37" fmla="*/ 20 h 46"/>
                  <a:gd name="T38" fmla="*/ 4 w 28"/>
                  <a:gd name="T39" fmla="*/ 22 h 46"/>
                  <a:gd name="T40" fmla="*/ 4 w 28"/>
                  <a:gd name="T41" fmla="*/ 22 h 46"/>
                  <a:gd name="T42" fmla="*/ 8 w 28"/>
                  <a:gd name="T43" fmla="*/ 24 h 46"/>
                  <a:gd name="T44" fmla="*/ 10 w 28"/>
                  <a:gd name="T45" fmla="*/ 22 h 46"/>
                  <a:gd name="T46" fmla="*/ 12 w 28"/>
                  <a:gd name="T47" fmla="*/ 18 h 46"/>
                  <a:gd name="T48" fmla="*/ 10 w 28"/>
                  <a:gd name="T49" fmla="*/ 6 h 46"/>
                  <a:gd name="T50" fmla="*/ 10 w 28"/>
                  <a:gd name="T51" fmla="*/ 6 h 46"/>
                  <a:gd name="T52" fmla="*/ 10 w 28"/>
                  <a:gd name="T53" fmla="*/ 2 h 46"/>
                  <a:gd name="T54" fmla="*/ 12 w 28"/>
                  <a:gd name="T55" fmla="*/ 0 h 46"/>
                  <a:gd name="T56" fmla="*/ 14 w 28"/>
                  <a:gd name="T57" fmla="*/ 0 h 46"/>
                  <a:gd name="T58" fmla="*/ 14 w 28"/>
                  <a:gd name="T59" fmla="*/ 2 h 46"/>
                  <a:gd name="T60" fmla="*/ 14 w 28"/>
                  <a:gd name="T61" fmla="*/ 2 h 46"/>
                  <a:gd name="T62" fmla="*/ 18 w 28"/>
                  <a:gd name="T63" fmla="*/ 2 h 46"/>
                  <a:gd name="T64" fmla="*/ 20 w 28"/>
                  <a:gd name="T65" fmla="*/ 2 h 46"/>
                  <a:gd name="T66" fmla="*/ 24 w 28"/>
                  <a:gd name="T67" fmla="*/ 0 h 46"/>
                  <a:gd name="T68" fmla="*/ 26 w 28"/>
                  <a:gd name="T69" fmla="*/ 2 h 46"/>
                  <a:gd name="T70" fmla="*/ 26 w 28"/>
                  <a:gd name="T71" fmla="*/ 2 h 46"/>
                  <a:gd name="T72" fmla="*/ 28 w 28"/>
                  <a:gd name="T73" fmla="*/ 12 h 46"/>
                  <a:gd name="T74" fmla="*/ 28 w 28"/>
                  <a:gd name="T75" fmla="*/ 12 h 46"/>
                  <a:gd name="T76" fmla="*/ 28 w 28"/>
                  <a:gd name="T77" fmla="*/ 18 h 46"/>
                  <a:gd name="T78" fmla="*/ 28 w 28"/>
                  <a:gd name="T79" fmla="*/ 18 h 46"/>
                  <a:gd name="T80" fmla="*/ 24 w 28"/>
                  <a:gd name="T81" fmla="*/ 20 h 46"/>
                  <a:gd name="T82" fmla="*/ 22 w 28"/>
                  <a:gd name="T83" fmla="*/ 28 h 46"/>
                  <a:gd name="T84" fmla="*/ 22 w 28"/>
                  <a:gd name="T85" fmla="*/ 46 h 46"/>
                  <a:gd name="T86" fmla="*/ 22 w 28"/>
                  <a:gd name="T8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6">
                    <a:moveTo>
                      <a:pt x="22" y="46"/>
                    </a:moveTo>
                    <a:lnTo>
                      <a:pt x="22" y="46"/>
                    </a:lnTo>
                    <a:lnTo>
                      <a:pt x="20" y="46"/>
                    </a:lnTo>
                    <a:lnTo>
                      <a:pt x="20" y="46"/>
                    </a:lnTo>
                    <a:lnTo>
                      <a:pt x="18" y="44"/>
                    </a:lnTo>
                    <a:lnTo>
                      <a:pt x="16" y="42"/>
                    </a:lnTo>
                    <a:lnTo>
                      <a:pt x="16" y="42"/>
                    </a:lnTo>
                    <a:lnTo>
                      <a:pt x="12" y="40"/>
                    </a:lnTo>
                    <a:lnTo>
                      <a:pt x="10" y="40"/>
                    </a:lnTo>
                    <a:lnTo>
                      <a:pt x="4" y="42"/>
                    </a:lnTo>
                    <a:lnTo>
                      <a:pt x="2" y="42"/>
                    </a:lnTo>
                    <a:lnTo>
                      <a:pt x="2" y="42"/>
                    </a:lnTo>
                    <a:lnTo>
                      <a:pt x="2" y="36"/>
                    </a:lnTo>
                    <a:lnTo>
                      <a:pt x="2" y="36"/>
                    </a:lnTo>
                    <a:lnTo>
                      <a:pt x="0" y="30"/>
                    </a:lnTo>
                    <a:lnTo>
                      <a:pt x="0" y="24"/>
                    </a:lnTo>
                    <a:lnTo>
                      <a:pt x="0" y="24"/>
                    </a:lnTo>
                    <a:lnTo>
                      <a:pt x="0" y="20"/>
                    </a:lnTo>
                    <a:lnTo>
                      <a:pt x="2" y="20"/>
                    </a:lnTo>
                    <a:lnTo>
                      <a:pt x="4" y="22"/>
                    </a:lnTo>
                    <a:lnTo>
                      <a:pt x="4" y="22"/>
                    </a:lnTo>
                    <a:lnTo>
                      <a:pt x="8" y="24"/>
                    </a:lnTo>
                    <a:lnTo>
                      <a:pt x="10" y="22"/>
                    </a:lnTo>
                    <a:lnTo>
                      <a:pt x="12" y="18"/>
                    </a:lnTo>
                    <a:lnTo>
                      <a:pt x="10" y="6"/>
                    </a:lnTo>
                    <a:lnTo>
                      <a:pt x="10" y="6"/>
                    </a:lnTo>
                    <a:lnTo>
                      <a:pt x="10" y="2"/>
                    </a:lnTo>
                    <a:lnTo>
                      <a:pt x="12" y="0"/>
                    </a:lnTo>
                    <a:lnTo>
                      <a:pt x="14" y="0"/>
                    </a:lnTo>
                    <a:lnTo>
                      <a:pt x="14" y="2"/>
                    </a:lnTo>
                    <a:lnTo>
                      <a:pt x="14" y="2"/>
                    </a:lnTo>
                    <a:lnTo>
                      <a:pt x="18" y="2"/>
                    </a:lnTo>
                    <a:lnTo>
                      <a:pt x="20" y="2"/>
                    </a:lnTo>
                    <a:lnTo>
                      <a:pt x="24" y="0"/>
                    </a:lnTo>
                    <a:lnTo>
                      <a:pt x="26" y="2"/>
                    </a:lnTo>
                    <a:lnTo>
                      <a:pt x="26" y="2"/>
                    </a:lnTo>
                    <a:lnTo>
                      <a:pt x="28" y="12"/>
                    </a:lnTo>
                    <a:lnTo>
                      <a:pt x="28" y="12"/>
                    </a:lnTo>
                    <a:lnTo>
                      <a:pt x="28" y="18"/>
                    </a:lnTo>
                    <a:lnTo>
                      <a:pt x="28" y="18"/>
                    </a:lnTo>
                    <a:lnTo>
                      <a:pt x="24" y="20"/>
                    </a:lnTo>
                    <a:lnTo>
                      <a:pt x="22" y="28"/>
                    </a:lnTo>
                    <a:lnTo>
                      <a:pt x="22" y="46"/>
                    </a:ln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3" name="Freeform 425">
                <a:extLst>
                  <a:ext uri="{FF2B5EF4-FFF2-40B4-BE49-F238E27FC236}">
                    <a16:creationId xmlns:a16="http://schemas.microsoft.com/office/drawing/2014/main" id="{365484FA-BCD5-0B69-B9D4-080EADB60372}"/>
                  </a:ext>
                </a:extLst>
              </p:cNvPr>
              <p:cNvSpPr>
                <a:spLocks/>
              </p:cNvSpPr>
              <p:nvPr/>
            </p:nvSpPr>
            <p:spPr bwMode="auto">
              <a:xfrm>
                <a:off x="4110" y="1463"/>
                <a:ext cx="12" cy="10"/>
              </a:xfrm>
              <a:custGeom>
                <a:avLst/>
                <a:gdLst>
                  <a:gd name="T0" fmla="*/ 12 w 12"/>
                  <a:gd name="T1" fmla="*/ 4 h 10"/>
                  <a:gd name="T2" fmla="*/ 12 w 12"/>
                  <a:gd name="T3" fmla="*/ 4 h 10"/>
                  <a:gd name="T4" fmla="*/ 10 w 12"/>
                  <a:gd name="T5" fmla="*/ 4 h 10"/>
                  <a:gd name="T6" fmla="*/ 8 w 12"/>
                  <a:gd name="T7" fmla="*/ 4 h 10"/>
                  <a:gd name="T8" fmla="*/ 6 w 12"/>
                  <a:gd name="T9" fmla="*/ 8 h 10"/>
                  <a:gd name="T10" fmla="*/ 2 w 12"/>
                  <a:gd name="T11" fmla="*/ 10 h 10"/>
                  <a:gd name="T12" fmla="*/ 2 w 12"/>
                  <a:gd name="T13" fmla="*/ 10 h 10"/>
                  <a:gd name="T14" fmla="*/ 0 w 12"/>
                  <a:gd name="T15" fmla="*/ 8 h 10"/>
                  <a:gd name="T16" fmla="*/ 0 w 12"/>
                  <a:gd name="T17" fmla="*/ 8 h 10"/>
                  <a:gd name="T18" fmla="*/ 2 w 12"/>
                  <a:gd name="T19" fmla="*/ 2 h 10"/>
                  <a:gd name="T20" fmla="*/ 6 w 12"/>
                  <a:gd name="T21" fmla="*/ 0 h 10"/>
                  <a:gd name="T22" fmla="*/ 8 w 12"/>
                  <a:gd name="T23" fmla="*/ 0 h 10"/>
                  <a:gd name="T24" fmla="*/ 12 w 12"/>
                  <a:gd name="T25" fmla="*/ 4 h 10"/>
                  <a:gd name="T26" fmla="*/ 12 w 12"/>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12" y="4"/>
                    </a:moveTo>
                    <a:lnTo>
                      <a:pt x="12" y="4"/>
                    </a:lnTo>
                    <a:lnTo>
                      <a:pt x="10" y="4"/>
                    </a:lnTo>
                    <a:lnTo>
                      <a:pt x="8" y="4"/>
                    </a:lnTo>
                    <a:lnTo>
                      <a:pt x="6" y="8"/>
                    </a:lnTo>
                    <a:lnTo>
                      <a:pt x="2" y="10"/>
                    </a:lnTo>
                    <a:lnTo>
                      <a:pt x="2" y="10"/>
                    </a:lnTo>
                    <a:lnTo>
                      <a:pt x="0" y="8"/>
                    </a:lnTo>
                    <a:lnTo>
                      <a:pt x="0" y="8"/>
                    </a:lnTo>
                    <a:lnTo>
                      <a:pt x="2" y="2"/>
                    </a:lnTo>
                    <a:lnTo>
                      <a:pt x="6" y="0"/>
                    </a:lnTo>
                    <a:lnTo>
                      <a:pt x="8"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4" name="Freeform 426">
                <a:extLst>
                  <a:ext uri="{FF2B5EF4-FFF2-40B4-BE49-F238E27FC236}">
                    <a16:creationId xmlns:a16="http://schemas.microsoft.com/office/drawing/2014/main" id="{E51F6417-357C-2AEA-BE94-4053C8B11A75}"/>
                  </a:ext>
                </a:extLst>
              </p:cNvPr>
              <p:cNvSpPr>
                <a:spLocks/>
              </p:cNvSpPr>
              <p:nvPr/>
            </p:nvSpPr>
            <p:spPr bwMode="auto">
              <a:xfrm>
                <a:off x="5964" y="1497"/>
                <a:ext cx="18" cy="36"/>
              </a:xfrm>
              <a:custGeom>
                <a:avLst/>
                <a:gdLst>
                  <a:gd name="T0" fmla="*/ 8 w 18"/>
                  <a:gd name="T1" fmla="*/ 32 h 36"/>
                  <a:gd name="T2" fmla="*/ 8 w 18"/>
                  <a:gd name="T3" fmla="*/ 32 h 36"/>
                  <a:gd name="T4" fmla="*/ 8 w 18"/>
                  <a:gd name="T5" fmla="*/ 18 h 36"/>
                  <a:gd name="T6" fmla="*/ 6 w 18"/>
                  <a:gd name="T7" fmla="*/ 14 h 36"/>
                  <a:gd name="T8" fmla="*/ 4 w 18"/>
                  <a:gd name="T9" fmla="*/ 12 h 36"/>
                  <a:gd name="T10" fmla="*/ 4 w 18"/>
                  <a:gd name="T11" fmla="*/ 12 h 36"/>
                  <a:gd name="T12" fmla="*/ 2 w 18"/>
                  <a:gd name="T13" fmla="*/ 8 h 36"/>
                  <a:gd name="T14" fmla="*/ 0 w 18"/>
                  <a:gd name="T15" fmla="*/ 2 h 36"/>
                  <a:gd name="T16" fmla="*/ 0 w 18"/>
                  <a:gd name="T17" fmla="*/ 2 h 36"/>
                  <a:gd name="T18" fmla="*/ 4 w 18"/>
                  <a:gd name="T19" fmla="*/ 2 h 36"/>
                  <a:gd name="T20" fmla="*/ 6 w 18"/>
                  <a:gd name="T21" fmla="*/ 0 h 36"/>
                  <a:gd name="T22" fmla="*/ 8 w 18"/>
                  <a:gd name="T23" fmla="*/ 0 h 36"/>
                  <a:gd name="T24" fmla="*/ 12 w 18"/>
                  <a:gd name="T25" fmla="*/ 2 h 36"/>
                  <a:gd name="T26" fmla="*/ 12 w 18"/>
                  <a:gd name="T27" fmla="*/ 2 h 36"/>
                  <a:gd name="T28" fmla="*/ 18 w 18"/>
                  <a:gd name="T29" fmla="*/ 24 h 36"/>
                  <a:gd name="T30" fmla="*/ 18 w 18"/>
                  <a:gd name="T31" fmla="*/ 24 h 36"/>
                  <a:gd name="T32" fmla="*/ 18 w 18"/>
                  <a:gd name="T33" fmla="*/ 32 h 36"/>
                  <a:gd name="T34" fmla="*/ 18 w 18"/>
                  <a:gd name="T35" fmla="*/ 34 h 36"/>
                  <a:gd name="T36" fmla="*/ 16 w 18"/>
                  <a:gd name="T37" fmla="*/ 36 h 36"/>
                  <a:gd name="T38" fmla="*/ 16 w 18"/>
                  <a:gd name="T39" fmla="*/ 36 h 36"/>
                  <a:gd name="T40" fmla="*/ 8 w 18"/>
                  <a:gd name="T41" fmla="*/ 36 h 36"/>
                  <a:gd name="T42" fmla="*/ 8 w 18"/>
                  <a:gd name="T43" fmla="*/ 36 h 36"/>
                  <a:gd name="T44" fmla="*/ 8 w 18"/>
                  <a:gd name="T45" fmla="*/ 32 h 36"/>
                  <a:gd name="T46" fmla="*/ 8 w 18"/>
                  <a:gd name="T47" fmla="*/ 32 h 36"/>
                  <a:gd name="T48" fmla="*/ 8 w 18"/>
                  <a:gd name="T49" fmla="*/ 32 h 36"/>
                  <a:gd name="T50" fmla="*/ 8 w 18"/>
                  <a:gd name="T5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36">
                    <a:moveTo>
                      <a:pt x="8" y="32"/>
                    </a:moveTo>
                    <a:lnTo>
                      <a:pt x="8" y="32"/>
                    </a:lnTo>
                    <a:lnTo>
                      <a:pt x="8" y="18"/>
                    </a:lnTo>
                    <a:lnTo>
                      <a:pt x="6" y="14"/>
                    </a:lnTo>
                    <a:lnTo>
                      <a:pt x="4" y="12"/>
                    </a:lnTo>
                    <a:lnTo>
                      <a:pt x="4" y="12"/>
                    </a:lnTo>
                    <a:lnTo>
                      <a:pt x="2" y="8"/>
                    </a:lnTo>
                    <a:lnTo>
                      <a:pt x="0" y="2"/>
                    </a:lnTo>
                    <a:lnTo>
                      <a:pt x="0" y="2"/>
                    </a:lnTo>
                    <a:lnTo>
                      <a:pt x="4" y="2"/>
                    </a:lnTo>
                    <a:lnTo>
                      <a:pt x="6" y="0"/>
                    </a:lnTo>
                    <a:lnTo>
                      <a:pt x="8" y="0"/>
                    </a:lnTo>
                    <a:lnTo>
                      <a:pt x="12" y="2"/>
                    </a:lnTo>
                    <a:lnTo>
                      <a:pt x="12" y="2"/>
                    </a:lnTo>
                    <a:lnTo>
                      <a:pt x="18" y="24"/>
                    </a:lnTo>
                    <a:lnTo>
                      <a:pt x="18" y="24"/>
                    </a:lnTo>
                    <a:lnTo>
                      <a:pt x="18" y="32"/>
                    </a:lnTo>
                    <a:lnTo>
                      <a:pt x="18" y="34"/>
                    </a:lnTo>
                    <a:lnTo>
                      <a:pt x="16" y="36"/>
                    </a:lnTo>
                    <a:lnTo>
                      <a:pt x="16" y="36"/>
                    </a:lnTo>
                    <a:lnTo>
                      <a:pt x="8" y="36"/>
                    </a:lnTo>
                    <a:lnTo>
                      <a:pt x="8" y="36"/>
                    </a:lnTo>
                    <a:lnTo>
                      <a:pt x="8" y="32"/>
                    </a:lnTo>
                    <a:lnTo>
                      <a:pt x="8" y="32"/>
                    </a:lnTo>
                    <a:lnTo>
                      <a:pt x="8" y="32"/>
                    </a:lnTo>
                    <a:lnTo>
                      <a:pt x="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5" name="Freeform 427">
                <a:extLst>
                  <a:ext uri="{FF2B5EF4-FFF2-40B4-BE49-F238E27FC236}">
                    <a16:creationId xmlns:a16="http://schemas.microsoft.com/office/drawing/2014/main" id="{A76C955F-3D60-175E-E68F-4786E5DD1E8F}"/>
                  </a:ext>
                </a:extLst>
              </p:cNvPr>
              <p:cNvSpPr>
                <a:spLocks/>
              </p:cNvSpPr>
              <p:nvPr/>
            </p:nvSpPr>
            <p:spPr bwMode="auto">
              <a:xfrm>
                <a:off x="2844" y="2815"/>
                <a:ext cx="34" cy="30"/>
              </a:xfrm>
              <a:custGeom>
                <a:avLst/>
                <a:gdLst>
                  <a:gd name="T0" fmla="*/ 22 w 34"/>
                  <a:gd name="T1" fmla="*/ 30 h 30"/>
                  <a:gd name="T2" fmla="*/ 22 w 34"/>
                  <a:gd name="T3" fmla="*/ 30 h 30"/>
                  <a:gd name="T4" fmla="*/ 14 w 34"/>
                  <a:gd name="T5" fmla="*/ 22 h 30"/>
                  <a:gd name="T6" fmla="*/ 12 w 34"/>
                  <a:gd name="T7" fmla="*/ 20 h 30"/>
                  <a:gd name="T8" fmla="*/ 10 w 34"/>
                  <a:gd name="T9" fmla="*/ 22 h 30"/>
                  <a:gd name="T10" fmla="*/ 8 w 34"/>
                  <a:gd name="T11" fmla="*/ 24 h 30"/>
                  <a:gd name="T12" fmla="*/ 8 w 34"/>
                  <a:gd name="T13" fmla="*/ 24 h 30"/>
                  <a:gd name="T14" fmla="*/ 6 w 34"/>
                  <a:gd name="T15" fmla="*/ 26 h 30"/>
                  <a:gd name="T16" fmla="*/ 4 w 34"/>
                  <a:gd name="T17" fmla="*/ 26 h 30"/>
                  <a:gd name="T18" fmla="*/ 4 w 34"/>
                  <a:gd name="T19" fmla="*/ 20 h 30"/>
                  <a:gd name="T20" fmla="*/ 2 w 34"/>
                  <a:gd name="T21" fmla="*/ 14 h 30"/>
                  <a:gd name="T22" fmla="*/ 0 w 34"/>
                  <a:gd name="T23" fmla="*/ 12 h 30"/>
                  <a:gd name="T24" fmla="*/ 0 w 34"/>
                  <a:gd name="T25" fmla="*/ 12 h 30"/>
                  <a:gd name="T26" fmla="*/ 2 w 34"/>
                  <a:gd name="T27" fmla="*/ 6 h 30"/>
                  <a:gd name="T28" fmla="*/ 6 w 34"/>
                  <a:gd name="T29" fmla="*/ 2 h 30"/>
                  <a:gd name="T30" fmla="*/ 12 w 34"/>
                  <a:gd name="T31" fmla="*/ 0 h 30"/>
                  <a:gd name="T32" fmla="*/ 12 w 34"/>
                  <a:gd name="T33" fmla="*/ 0 h 30"/>
                  <a:gd name="T34" fmla="*/ 16 w 34"/>
                  <a:gd name="T35" fmla="*/ 0 h 30"/>
                  <a:gd name="T36" fmla="*/ 20 w 34"/>
                  <a:gd name="T37" fmla="*/ 0 h 30"/>
                  <a:gd name="T38" fmla="*/ 28 w 34"/>
                  <a:gd name="T39" fmla="*/ 4 h 30"/>
                  <a:gd name="T40" fmla="*/ 28 w 34"/>
                  <a:gd name="T41" fmla="*/ 4 h 30"/>
                  <a:gd name="T42" fmla="*/ 32 w 34"/>
                  <a:gd name="T43" fmla="*/ 8 h 30"/>
                  <a:gd name="T44" fmla="*/ 34 w 34"/>
                  <a:gd name="T45" fmla="*/ 12 h 30"/>
                  <a:gd name="T46" fmla="*/ 34 w 34"/>
                  <a:gd name="T47" fmla="*/ 18 h 30"/>
                  <a:gd name="T48" fmla="*/ 34 w 34"/>
                  <a:gd name="T49" fmla="*/ 18 h 30"/>
                  <a:gd name="T50" fmla="*/ 22 w 34"/>
                  <a:gd name="T51" fmla="*/ 30 h 30"/>
                  <a:gd name="T52" fmla="*/ 22 w 34"/>
                  <a:gd name="T53" fmla="*/ 30 h 30"/>
                  <a:gd name="T54" fmla="*/ 22 w 34"/>
                  <a:gd name="T55" fmla="*/ 30 h 30"/>
                  <a:gd name="T56" fmla="*/ 22 w 34"/>
                  <a:gd name="T5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30">
                    <a:moveTo>
                      <a:pt x="22" y="30"/>
                    </a:moveTo>
                    <a:lnTo>
                      <a:pt x="22" y="30"/>
                    </a:lnTo>
                    <a:lnTo>
                      <a:pt x="14" y="22"/>
                    </a:lnTo>
                    <a:lnTo>
                      <a:pt x="12" y="20"/>
                    </a:lnTo>
                    <a:lnTo>
                      <a:pt x="10" y="22"/>
                    </a:lnTo>
                    <a:lnTo>
                      <a:pt x="8" y="24"/>
                    </a:lnTo>
                    <a:lnTo>
                      <a:pt x="8" y="24"/>
                    </a:lnTo>
                    <a:lnTo>
                      <a:pt x="6" y="26"/>
                    </a:lnTo>
                    <a:lnTo>
                      <a:pt x="4" y="26"/>
                    </a:lnTo>
                    <a:lnTo>
                      <a:pt x="4" y="20"/>
                    </a:lnTo>
                    <a:lnTo>
                      <a:pt x="2" y="14"/>
                    </a:lnTo>
                    <a:lnTo>
                      <a:pt x="0" y="12"/>
                    </a:lnTo>
                    <a:lnTo>
                      <a:pt x="0" y="12"/>
                    </a:lnTo>
                    <a:lnTo>
                      <a:pt x="2" y="6"/>
                    </a:lnTo>
                    <a:lnTo>
                      <a:pt x="6" y="2"/>
                    </a:lnTo>
                    <a:lnTo>
                      <a:pt x="12" y="0"/>
                    </a:lnTo>
                    <a:lnTo>
                      <a:pt x="12" y="0"/>
                    </a:lnTo>
                    <a:lnTo>
                      <a:pt x="16" y="0"/>
                    </a:lnTo>
                    <a:lnTo>
                      <a:pt x="20" y="0"/>
                    </a:lnTo>
                    <a:lnTo>
                      <a:pt x="28" y="4"/>
                    </a:lnTo>
                    <a:lnTo>
                      <a:pt x="28" y="4"/>
                    </a:lnTo>
                    <a:lnTo>
                      <a:pt x="32" y="8"/>
                    </a:lnTo>
                    <a:lnTo>
                      <a:pt x="34" y="12"/>
                    </a:lnTo>
                    <a:lnTo>
                      <a:pt x="34" y="18"/>
                    </a:lnTo>
                    <a:lnTo>
                      <a:pt x="34" y="18"/>
                    </a:lnTo>
                    <a:lnTo>
                      <a:pt x="22" y="30"/>
                    </a:lnTo>
                    <a:lnTo>
                      <a:pt x="22" y="30"/>
                    </a:lnTo>
                    <a:lnTo>
                      <a:pt x="22" y="30"/>
                    </a:lnTo>
                    <a:lnTo>
                      <a:pt x="2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6" name="Freeform 428">
                <a:extLst>
                  <a:ext uri="{FF2B5EF4-FFF2-40B4-BE49-F238E27FC236}">
                    <a16:creationId xmlns:a16="http://schemas.microsoft.com/office/drawing/2014/main" id="{238F521A-5BA7-2AFF-4225-76B889B49A39}"/>
                  </a:ext>
                </a:extLst>
              </p:cNvPr>
              <p:cNvSpPr>
                <a:spLocks/>
              </p:cNvSpPr>
              <p:nvPr/>
            </p:nvSpPr>
            <p:spPr bwMode="auto">
              <a:xfrm>
                <a:off x="1524" y="1766"/>
                <a:ext cx="68" cy="82"/>
              </a:xfrm>
              <a:custGeom>
                <a:avLst/>
                <a:gdLst>
                  <a:gd name="T0" fmla="*/ 22 w 68"/>
                  <a:gd name="T1" fmla="*/ 14 h 82"/>
                  <a:gd name="T2" fmla="*/ 24 w 68"/>
                  <a:gd name="T3" fmla="*/ 14 h 82"/>
                  <a:gd name="T4" fmla="*/ 36 w 68"/>
                  <a:gd name="T5" fmla="*/ 6 h 82"/>
                  <a:gd name="T6" fmla="*/ 48 w 68"/>
                  <a:gd name="T7" fmla="*/ 0 h 82"/>
                  <a:gd name="T8" fmla="*/ 50 w 68"/>
                  <a:gd name="T9" fmla="*/ 2 h 82"/>
                  <a:gd name="T10" fmla="*/ 50 w 68"/>
                  <a:gd name="T11" fmla="*/ 4 h 82"/>
                  <a:gd name="T12" fmla="*/ 56 w 68"/>
                  <a:gd name="T13" fmla="*/ 10 h 82"/>
                  <a:gd name="T14" fmla="*/ 60 w 68"/>
                  <a:gd name="T15" fmla="*/ 2 h 82"/>
                  <a:gd name="T16" fmla="*/ 62 w 68"/>
                  <a:gd name="T17" fmla="*/ 2 h 82"/>
                  <a:gd name="T18" fmla="*/ 68 w 68"/>
                  <a:gd name="T19" fmla="*/ 14 h 82"/>
                  <a:gd name="T20" fmla="*/ 68 w 68"/>
                  <a:gd name="T21" fmla="*/ 22 h 82"/>
                  <a:gd name="T22" fmla="*/ 68 w 68"/>
                  <a:gd name="T23" fmla="*/ 32 h 82"/>
                  <a:gd name="T24" fmla="*/ 64 w 68"/>
                  <a:gd name="T25" fmla="*/ 36 h 82"/>
                  <a:gd name="T26" fmla="*/ 58 w 68"/>
                  <a:gd name="T27" fmla="*/ 40 h 82"/>
                  <a:gd name="T28" fmla="*/ 52 w 68"/>
                  <a:gd name="T29" fmla="*/ 46 h 82"/>
                  <a:gd name="T30" fmla="*/ 46 w 68"/>
                  <a:gd name="T31" fmla="*/ 52 h 82"/>
                  <a:gd name="T32" fmla="*/ 42 w 68"/>
                  <a:gd name="T33" fmla="*/ 68 h 82"/>
                  <a:gd name="T34" fmla="*/ 42 w 68"/>
                  <a:gd name="T35" fmla="*/ 74 h 82"/>
                  <a:gd name="T36" fmla="*/ 42 w 68"/>
                  <a:gd name="T37" fmla="*/ 80 h 82"/>
                  <a:gd name="T38" fmla="*/ 40 w 68"/>
                  <a:gd name="T39" fmla="*/ 82 h 82"/>
                  <a:gd name="T40" fmla="*/ 38 w 68"/>
                  <a:gd name="T41" fmla="*/ 80 h 82"/>
                  <a:gd name="T42" fmla="*/ 34 w 68"/>
                  <a:gd name="T43" fmla="*/ 68 h 82"/>
                  <a:gd name="T44" fmla="*/ 34 w 68"/>
                  <a:gd name="T45" fmla="*/ 64 h 82"/>
                  <a:gd name="T46" fmla="*/ 34 w 68"/>
                  <a:gd name="T47" fmla="*/ 68 h 82"/>
                  <a:gd name="T48" fmla="*/ 32 w 68"/>
                  <a:gd name="T49" fmla="*/ 74 h 82"/>
                  <a:gd name="T50" fmla="*/ 30 w 68"/>
                  <a:gd name="T51" fmla="*/ 76 h 82"/>
                  <a:gd name="T52" fmla="*/ 24 w 68"/>
                  <a:gd name="T53" fmla="*/ 74 h 82"/>
                  <a:gd name="T54" fmla="*/ 20 w 68"/>
                  <a:gd name="T55" fmla="*/ 70 h 82"/>
                  <a:gd name="T56" fmla="*/ 10 w 68"/>
                  <a:gd name="T57" fmla="*/ 72 h 82"/>
                  <a:gd name="T58" fmla="*/ 8 w 68"/>
                  <a:gd name="T59" fmla="*/ 70 h 82"/>
                  <a:gd name="T60" fmla="*/ 4 w 68"/>
                  <a:gd name="T61" fmla="*/ 64 h 82"/>
                  <a:gd name="T62" fmla="*/ 2 w 68"/>
                  <a:gd name="T63" fmla="*/ 56 h 82"/>
                  <a:gd name="T64" fmla="*/ 0 w 68"/>
                  <a:gd name="T65" fmla="*/ 48 h 82"/>
                  <a:gd name="T66" fmla="*/ 8 w 68"/>
                  <a:gd name="T67" fmla="*/ 42 h 82"/>
                  <a:gd name="T68" fmla="*/ 16 w 68"/>
                  <a:gd name="T69" fmla="*/ 42 h 82"/>
                  <a:gd name="T70" fmla="*/ 20 w 68"/>
                  <a:gd name="T71" fmla="*/ 38 h 82"/>
                  <a:gd name="T72" fmla="*/ 26 w 68"/>
                  <a:gd name="T73" fmla="*/ 32 h 82"/>
                  <a:gd name="T74" fmla="*/ 28 w 68"/>
                  <a:gd name="T75" fmla="*/ 34 h 82"/>
                  <a:gd name="T76" fmla="*/ 24 w 68"/>
                  <a:gd name="T77" fmla="*/ 32 h 82"/>
                  <a:gd name="T78" fmla="*/ 16 w 68"/>
                  <a:gd name="T79" fmla="*/ 28 h 82"/>
                  <a:gd name="T80" fmla="*/ 12 w 68"/>
                  <a:gd name="T81" fmla="*/ 22 h 82"/>
                  <a:gd name="T82" fmla="*/ 12 w 68"/>
                  <a:gd name="T83" fmla="*/ 14 h 82"/>
                  <a:gd name="T84" fmla="*/ 22 w 68"/>
                  <a:gd name="T85"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82">
                    <a:moveTo>
                      <a:pt x="22" y="14"/>
                    </a:moveTo>
                    <a:lnTo>
                      <a:pt x="22" y="14"/>
                    </a:lnTo>
                    <a:lnTo>
                      <a:pt x="24" y="14"/>
                    </a:lnTo>
                    <a:lnTo>
                      <a:pt x="24" y="14"/>
                    </a:lnTo>
                    <a:lnTo>
                      <a:pt x="30" y="10"/>
                    </a:lnTo>
                    <a:lnTo>
                      <a:pt x="36" y="6"/>
                    </a:lnTo>
                    <a:lnTo>
                      <a:pt x="42" y="4"/>
                    </a:lnTo>
                    <a:lnTo>
                      <a:pt x="48" y="0"/>
                    </a:lnTo>
                    <a:lnTo>
                      <a:pt x="48" y="0"/>
                    </a:lnTo>
                    <a:lnTo>
                      <a:pt x="50" y="2"/>
                    </a:lnTo>
                    <a:lnTo>
                      <a:pt x="50" y="4"/>
                    </a:lnTo>
                    <a:lnTo>
                      <a:pt x="50" y="4"/>
                    </a:lnTo>
                    <a:lnTo>
                      <a:pt x="54" y="8"/>
                    </a:lnTo>
                    <a:lnTo>
                      <a:pt x="56" y="10"/>
                    </a:lnTo>
                    <a:lnTo>
                      <a:pt x="58" y="8"/>
                    </a:lnTo>
                    <a:lnTo>
                      <a:pt x="60" y="2"/>
                    </a:lnTo>
                    <a:lnTo>
                      <a:pt x="60" y="2"/>
                    </a:lnTo>
                    <a:lnTo>
                      <a:pt x="62" y="2"/>
                    </a:lnTo>
                    <a:lnTo>
                      <a:pt x="64" y="4"/>
                    </a:lnTo>
                    <a:lnTo>
                      <a:pt x="68" y="14"/>
                    </a:lnTo>
                    <a:lnTo>
                      <a:pt x="68" y="14"/>
                    </a:lnTo>
                    <a:lnTo>
                      <a:pt x="68" y="22"/>
                    </a:lnTo>
                    <a:lnTo>
                      <a:pt x="68" y="22"/>
                    </a:lnTo>
                    <a:lnTo>
                      <a:pt x="68" y="32"/>
                    </a:lnTo>
                    <a:lnTo>
                      <a:pt x="66" y="34"/>
                    </a:lnTo>
                    <a:lnTo>
                      <a:pt x="64" y="36"/>
                    </a:lnTo>
                    <a:lnTo>
                      <a:pt x="64" y="36"/>
                    </a:lnTo>
                    <a:lnTo>
                      <a:pt x="58" y="40"/>
                    </a:lnTo>
                    <a:lnTo>
                      <a:pt x="52" y="46"/>
                    </a:lnTo>
                    <a:lnTo>
                      <a:pt x="52" y="46"/>
                    </a:lnTo>
                    <a:lnTo>
                      <a:pt x="48" y="48"/>
                    </a:lnTo>
                    <a:lnTo>
                      <a:pt x="46" y="52"/>
                    </a:lnTo>
                    <a:lnTo>
                      <a:pt x="44" y="58"/>
                    </a:lnTo>
                    <a:lnTo>
                      <a:pt x="42" y="68"/>
                    </a:lnTo>
                    <a:lnTo>
                      <a:pt x="42" y="68"/>
                    </a:lnTo>
                    <a:lnTo>
                      <a:pt x="42" y="74"/>
                    </a:lnTo>
                    <a:lnTo>
                      <a:pt x="42" y="74"/>
                    </a:lnTo>
                    <a:lnTo>
                      <a:pt x="42" y="80"/>
                    </a:lnTo>
                    <a:lnTo>
                      <a:pt x="40" y="82"/>
                    </a:lnTo>
                    <a:lnTo>
                      <a:pt x="40" y="82"/>
                    </a:lnTo>
                    <a:lnTo>
                      <a:pt x="38" y="80"/>
                    </a:lnTo>
                    <a:lnTo>
                      <a:pt x="38" y="80"/>
                    </a:lnTo>
                    <a:lnTo>
                      <a:pt x="36" y="74"/>
                    </a:lnTo>
                    <a:lnTo>
                      <a:pt x="34" y="68"/>
                    </a:lnTo>
                    <a:lnTo>
                      <a:pt x="34" y="68"/>
                    </a:lnTo>
                    <a:lnTo>
                      <a:pt x="34" y="64"/>
                    </a:lnTo>
                    <a:lnTo>
                      <a:pt x="34" y="64"/>
                    </a:lnTo>
                    <a:lnTo>
                      <a:pt x="34" y="68"/>
                    </a:lnTo>
                    <a:lnTo>
                      <a:pt x="34" y="68"/>
                    </a:lnTo>
                    <a:lnTo>
                      <a:pt x="32" y="74"/>
                    </a:lnTo>
                    <a:lnTo>
                      <a:pt x="30" y="76"/>
                    </a:lnTo>
                    <a:lnTo>
                      <a:pt x="30" y="76"/>
                    </a:lnTo>
                    <a:lnTo>
                      <a:pt x="28" y="76"/>
                    </a:lnTo>
                    <a:lnTo>
                      <a:pt x="24" y="74"/>
                    </a:lnTo>
                    <a:lnTo>
                      <a:pt x="24" y="74"/>
                    </a:lnTo>
                    <a:lnTo>
                      <a:pt x="20" y="70"/>
                    </a:lnTo>
                    <a:lnTo>
                      <a:pt x="18" y="70"/>
                    </a:lnTo>
                    <a:lnTo>
                      <a:pt x="10" y="72"/>
                    </a:lnTo>
                    <a:lnTo>
                      <a:pt x="10" y="72"/>
                    </a:lnTo>
                    <a:lnTo>
                      <a:pt x="8" y="70"/>
                    </a:lnTo>
                    <a:lnTo>
                      <a:pt x="8" y="70"/>
                    </a:lnTo>
                    <a:lnTo>
                      <a:pt x="4" y="64"/>
                    </a:lnTo>
                    <a:lnTo>
                      <a:pt x="4" y="64"/>
                    </a:lnTo>
                    <a:lnTo>
                      <a:pt x="2" y="56"/>
                    </a:lnTo>
                    <a:lnTo>
                      <a:pt x="2" y="56"/>
                    </a:lnTo>
                    <a:lnTo>
                      <a:pt x="0" y="48"/>
                    </a:lnTo>
                    <a:lnTo>
                      <a:pt x="0" y="48"/>
                    </a:lnTo>
                    <a:lnTo>
                      <a:pt x="8" y="42"/>
                    </a:lnTo>
                    <a:lnTo>
                      <a:pt x="12" y="42"/>
                    </a:lnTo>
                    <a:lnTo>
                      <a:pt x="16" y="42"/>
                    </a:lnTo>
                    <a:lnTo>
                      <a:pt x="16" y="42"/>
                    </a:lnTo>
                    <a:lnTo>
                      <a:pt x="20" y="38"/>
                    </a:lnTo>
                    <a:lnTo>
                      <a:pt x="22" y="34"/>
                    </a:lnTo>
                    <a:lnTo>
                      <a:pt x="26" y="32"/>
                    </a:lnTo>
                    <a:lnTo>
                      <a:pt x="26" y="32"/>
                    </a:lnTo>
                    <a:lnTo>
                      <a:pt x="28" y="34"/>
                    </a:lnTo>
                    <a:lnTo>
                      <a:pt x="28" y="34"/>
                    </a:lnTo>
                    <a:lnTo>
                      <a:pt x="24" y="32"/>
                    </a:lnTo>
                    <a:lnTo>
                      <a:pt x="20" y="30"/>
                    </a:lnTo>
                    <a:lnTo>
                      <a:pt x="16" y="28"/>
                    </a:lnTo>
                    <a:lnTo>
                      <a:pt x="12" y="22"/>
                    </a:lnTo>
                    <a:lnTo>
                      <a:pt x="12" y="22"/>
                    </a:lnTo>
                    <a:lnTo>
                      <a:pt x="12" y="18"/>
                    </a:lnTo>
                    <a:lnTo>
                      <a:pt x="12" y="14"/>
                    </a:lnTo>
                    <a:lnTo>
                      <a:pt x="12" y="14"/>
                    </a:lnTo>
                    <a:lnTo>
                      <a:pt x="22" y="14"/>
                    </a:lnTo>
                    <a:lnTo>
                      <a:pt x="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7" name="Freeform 429">
                <a:extLst>
                  <a:ext uri="{FF2B5EF4-FFF2-40B4-BE49-F238E27FC236}">
                    <a16:creationId xmlns:a16="http://schemas.microsoft.com/office/drawing/2014/main" id="{BE7DFA9E-E9F0-B7CE-BB48-416FB882E118}"/>
                  </a:ext>
                </a:extLst>
              </p:cNvPr>
              <p:cNvSpPr>
                <a:spLocks/>
              </p:cNvSpPr>
              <p:nvPr/>
            </p:nvSpPr>
            <p:spPr bwMode="auto">
              <a:xfrm>
                <a:off x="1528" y="1788"/>
                <a:ext cx="12" cy="18"/>
              </a:xfrm>
              <a:custGeom>
                <a:avLst/>
                <a:gdLst>
                  <a:gd name="T0" fmla="*/ 4 w 12"/>
                  <a:gd name="T1" fmla="*/ 2 h 18"/>
                  <a:gd name="T2" fmla="*/ 4 w 12"/>
                  <a:gd name="T3" fmla="*/ 2 h 18"/>
                  <a:gd name="T4" fmla="*/ 6 w 12"/>
                  <a:gd name="T5" fmla="*/ 6 h 18"/>
                  <a:gd name="T6" fmla="*/ 8 w 12"/>
                  <a:gd name="T7" fmla="*/ 8 h 18"/>
                  <a:gd name="T8" fmla="*/ 12 w 12"/>
                  <a:gd name="T9" fmla="*/ 10 h 18"/>
                  <a:gd name="T10" fmla="*/ 12 w 12"/>
                  <a:gd name="T11" fmla="*/ 18 h 18"/>
                  <a:gd name="T12" fmla="*/ 12 w 12"/>
                  <a:gd name="T13" fmla="*/ 18 h 18"/>
                  <a:gd name="T14" fmla="*/ 10 w 12"/>
                  <a:gd name="T15" fmla="*/ 16 h 18"/>
                  <a:gd name="T16" fmla="*/ 8 w 12"/>
                  <a:gd name="T17" fmla="*/ 14 h 18"/>
                  <a:gd name="T18" fmla="*/ 4 w 12"/>
                  <a:gd name="T19" fmla="*/ 14 h 18"/>
                  <a:gd name="T20" fmla="*/ 4 w 12"/>
                  <a:gd name="T21" fmla="*/ 14 h 18"/>
                  <a:gd name="T22" fmla="*/ 0 w 12"/>
                  <a:gd name="T23" fmla="*/ 10 h 18"/>
                  <a:gd name="T24" fmla="*/ 0 w 12"/>
                  <a:gd name="T25" fmla="*/ 4 h 18"/>
                  <a:gd name="T26" fmla="*/ 0 w 12"/>
                  <a:gd name="T27" fmla="*/ 4 h 18"/>
                  <a:gd name="T28" fmla="*/ 0 w 12"/>
                  <a:gd name="T29" fmla="*/ 0 h 18"/>
                  <a:gd name="T30" fmla="*/ 2 w 12"/>
                  <a:gd name="T31" fmla="*/ 0 h 18"/>
                  <a:gd name="T32" fmla="*/ 2 w 12"/>
                  <a:gd name="T33" fmla="*/ 0 h 18"/>
                  <a:gd name="T34" fmla="*/ 4 w 12"/>
                  <a:gd name="T35" fmla="*/ 2 h 18"/>
                  <a:gd name="T36" fmla="*/ 4 w 12"/>
                  <a:gd name="T3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4" y="2"/>
                    </a:moveTo>
                    <a:lnTo>
                      <a:pt x="4" y="2"/>
                    </a:lnTo>
                    <a:lnTo>
                      <a:pt x="6" y="6"/>
                    </a:lnTo>
                    <a:lnTo>
                      <a:pt x="8" y="8"/>
                    </a:lnTo>
                    <a:lnTo>
                      <a:pt x="12" y="10"/>
                    </a:lnTo>
                    <a:lnTo>
                      <a:pt x="12" y="18"/>
                    </a:lnTo>
                    <a:lnTo>
                      <a:pt x="12" y="18"/>
                    </a:lnTo>
                    <a:lnTo>
                      <a:pt x="10" y="16"/>
                    </a:lnTo>
                    <a:lnTo>
                      <a:pt x="8" y="14"/>
                    </a:lnTo>
                    <a:lnTo>
                      <a:pt x="4" y="14"/>
                    </a:lnTo>
                    <a:lnTo>
                      <a:pt x="4" y="14"/>
                    </a:lnTo>
                    <a:lnTo>
                      <a:pt x="0" y="10"/>
                    </a:lnTo>
                    <a:lnTo>
                      <a:pt x="0" y="4"/>
                    </a:lnTo>
                    <a:lnTo>
                      <a:pt x="0" y="4"/>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8" name="Freeform 430">
                <a:extLst>
                  <a:ext uri="{FF2B5EF4-FFF2-40B4-BE49-F238E27FC236}">
                    <a16:creationId xmlns:a16="http://schemas.microsoft.com/office/drawing/2014/main" id="{70B783F9-C0A7-3A85-B235-B1D484E5133C}"/>
                  </a:ext>
                </a:extLst>
              </p:cNvPr>
              <p:cNvSpPr>
                <a:spLocks/>
              </p:cNvSpPr>
              <p:nvPr/>
            </p:nvSpPr>
            <p:spPr bwMode="auto">
              <a:xfrm>
                <a:off x="1456" y="2229"/>
                <a:ext cx="32" cy="50"/>
              </a:xfrm>
              <a:custGeom>
                <a:avLst/>
                <a:gdLst>
                  <a:gd name="T0" fmla="*/ 0 w 32"/>
                  <a:gd name="T1" fmla="*/ 14 h 50"/>
                  <a:gd name="T2" fmla="*/ 0 w 32"/>
                  <a:gd name="T3" fmla="*/ 14 h 50"/>
                  <a:gd name="T4" fmla="*/ 0 w 32"/>
                  <a:gd name="T5" fmla="*/ 12 h 50"/>
                  <a:gd name="T6" fmla="*/ 0 w 32"/>
                  <a:gd name="T7" fmla="*/ 12 h 50"/>
                  <a:gd name="T8" fmla="*/ 4 w 32"/>
                  <a:gd name="T9" fmla="*/ 6 h 50"/>
                  <a:gd name="T10" fmla="*/ 6 w 32"/>
                  <a:gd name="T11" fmla="*/ 6 h 50"/>
                  <a:gd name="T12" fmla="*/ 10 w 32"/>
                  <a:gd name="T13" fmla="*/ 4 h 50"/>
                  <a:gd name="T14" fmla="*/ 12 w 32"/>
                  <a:gd name="T15" fmla="*/ 0 h 50"/>
                  <a:gd name="T16" fmla="*/ 12 w 32"/>
                  <a:gd name="T17" fmla="*/ 0 h 50"/>
                  <a:gd name="T18" fmla="*/ 16 w 32"/>
                  <a:gd name="T19" fmla="*/ 4 h 50"/>
                  <a:gd name="T20" fmla="*/ 16 w 32"/>
                  <a:gd name="T21" fmla="*/ 4 h 50"/>
                  <a:gd name="T22" fmla="*/ 22 w 32"/>
                  <a:gd name="T23" fmla="*/ 8 h 50"/>
                  <a:gd name="T24" fmla="*/ 24 w 32"/>
                  <a:gd name="T25" fmla="*/ 10 h 50"/>
                  <a:gd name="T26" fmla="*/ 28 w 32"/>
                  <a:gd name="T27" fmla="*/ 10 h 50"/>
                  <a:gd name="T28" fmla="*/ 28 w 32"/>
                  <a:gd name="T29" fmla="*/ 10 h 50"/>
                  <a:gd name="T30" fmla="*/ 30 w 32"/>
                  <a:gd name="T31" fmla="*/ 12 h 50"/>
                  <a:gd name="T32" fmla="*/ 32 w 32"/>
                  <a:gd name="T33" fmla="*/ 20 h 50"/>
                  <a:gd name="T34" fmla="*/ 32 w 32"/>
                  <a:gd name="T35" fmla="*/ 20 h 50"/>
                  <a:gd name="T36" fmla="*/ 30 w 32"/>
                  <a:gd name="T37" fmla="*/ 24 h 50"/>
                  <a:gd name="T38" fmla="*/ 28 w 32"/>
                  <a:gd name="T39" fmla="*/ 26 h 50"/>
                  <a:gd name="T40" fmla="*/ 28 w 32"/>
                  <a:gd name="T41" fmla="*/ 26 h 50"/>
                  <a:gd name="T42" fmla="*/ 26 w 32"/>
                  <a:gd name="T43" fmla="*/ 28 h 50"/>
                  <a:gd name="T44" fmla="*/ 26 w 32"/>
                  <a:gd name="T45" fmla="*/ 32 h 50"/>
                  <a:gd name="T46" fmla="*/ 26 w 32"/>
                  <a:gd name="T47" fmla="*/ 40 h 50"/>
                  <a:gd name="T48" fmla="*/ 26 w 32"/>
                  <a:gd name="T49" fmla="*/ 40 h 50"/>
                  <a:gd name="T50" fmla="*/ 26 w 32"/>
                  <a:gd name="T51" fmla="*/ 46 h 50"/>
                  <a:gd name="T52" fmla="*/ 24 w 32"/>
                  <a:gd name="T53" fmla="*/ 50 h 50"/>
                  <a:gd name="T54" fmla="*/ 24 w 32"/>
                  <a:gd name="T55" fmla="*/ 50 h 50"/>
                  <a:gd name="T56" fmla="*/ 22 w 32"/>
                  <a:gd name="T57" fmla="*/ 50 h 50"/>
                  <a:gd name="T58" fmla="*/ 20 w 32"/>
                  <a:gd name="T59" fmla="*/ 48 h 50"/>
                  <a:gd name="T60" fmla="*/ 18 w 32"/>
                  <a:gd name="T61" fmla="*/ 46 h 50"/>
                  <a:gd name="T62" fmla="*/ 16 w 32"/>
                  <a:gd name="T63" fmla="*/ 46 h 50"/>
                  <a:gd name="T64" fmla="*/ 16 w 32"/>
                  <a:gd name="T65" fmla="*/ 46 h 50"/>
                  <a:gd name="T66" fmla="*/ 12 w 32"/>
                  <a:gd name="T67" fmla="*/ 44 h 50"/>
                  <a:gd name="T68" fmla="*/ 12 w 32"/>
                  <a:gd name="T69" fmla="*/ 44 h 50"/>
                  <a:gd name="T70" fmla="*/ 10 w 32"/>
                  <a:gd name="T71" fmla="*/ 40 h 50"/>
                  <a:gd name="T72" fmla="*/ 10 w 32"/>
                  <a:gd name="T73" fmla="*/ 40 h 50"/>
                  <a:gd name="T74" fmla="*/ 10 w 32"/>
                  <a:gd name="T75" fmla="*/ 30 h 50"/>
                  <a:gd name="T76" fmla="*/ 6 w 32"/>
                  <a:gd name="T77" fmla="*/ 24 h 50"/>
                  <a:gd name="T78" fmla="*/ 6 w 32"/>
                  <a:gd name="T79" fmla="*/ 24 h 50"/>
                  <a:gd name="T80" fmla="*/ 4 w 32"/>
                  <a:gd name="T81" fmla="*/ 20 h 50"/>
                  <a:gd name="T82" fmla="*/ 0 w 32"/>
                  <a:gd name="T83" fmla="*/ 14 h 50"/>
                  <a:gd name="T84" fmla="*/ 0 w 32"/>
                  <a:gd name="T85"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50">
                    <a:moveTo>
                      <a:pt x="0" y="14"/>
                    </a:moveTo>
                    <a:lnTo>
                      <a:pt x="0" y="14"/>
                    </a:lnTo>
                    <a:lnTo>
                      <a:pt x="0" y="12"/>
                    </a:lnTo>
                    <a:lnTo>
                      <a:pt x="0" y="12"/>
                    </a:lnTo>
                    <a:lnTo>
                      <a:pt x="4" y="6"/>
                    </a:lnTo>
                    <a:lnTo>
                      <a:pt x="6" y="6"/>
                    </a:lnTo>
                    <a:lnTo>
                      <a:pt x="10" y="4"/>
                    </a:lnTo>
                    <a:lnTo>
                      <a:pt x="12" y="0"/>
                    </a:lnTo>
                    <a:lnTo>
                      <a:pt x="12" y="0"/>
                    </a:lnTo>
                    <a:lnTo>
                      <a:pt x="16" y="4"/>
                    </a:lnTo>
                    <a:lnTo>
                      <a:pt x="16" y="4"/>
                    </a:lnTo>
                    <a:lnTo>
                      <a:pt x="22" y="8"/>
                    </a:lnTo>
                    <a:lnTo>
                      <a:pt x="24" y="10"/>
                    </a:lnTo>
                    <a:lnTo>
                      <a:pt x="28" y="10"/>
                    </a:lnTo>
                    <a:lnTo>
                      <a:pt x="28" y="10"/>
                    </a:lnTo>
                    <a:lnTo>
                      <a:pt x="30" y="12"/>
                    </a:lnTo>
                    <a:lnTo>
                      <a:pt x="32" y="20"/>
                    </a:lnTo>
                    <a:lnTo>
                      <a:pt x="32" y="20"/>
                    </a:lnTo>
                    <a:lnTo>
                      <a:pt x="30" y="24"/>
                    </a:lnTo>
                    <a:lnTo>
                      <a:pt x="28" y="26"/>
                    </a:lnTo>
                    <a:lnTo>
                      <a:pt x="28" y="26"/>
                    </a:lnTo>
                    <a:lnTo>
                      <a:pt x="26" y="28"/>
                    </a:lnTo>
                    <a:lnTo>
                      <a:pt x="26" y="32"/>
                    </a:lnTo>
                    <a:lnTo>
                      <a:pt x="26" y="40"/>
                    </a:lnTo>
                    <a:lnTo>
                      <a:pt x="26" y="40"/>
                    </a:lnTo>
                    <a:lnTo>
                      <a:pt x="26" y="46"/>
                    </a:lnTo>
                    <a:lnTo>
                      <a:pt x="24" y="50"/>
                    </a:lnTo>
                    <a:lnTo>
                      <a:pt x="24" y="50"/>
                    </a:lnTo>
                    <a:lnTo>
                      <a:pt x="22" y="50"/>
                    </a:lnTo>
                    <a:lnTo>
                      <a:pt x="20" y="48"/>
                    </a:lnTo>
                    <a:lnTo>
                      <a:pt x="18" y="46"/>
                    </a:lnTo>
                    <a:lnTo>
                      <a:pt x="16" y="46"/>
                    </a:lnTo>
                    <a:lnTo>
                      <a:pt x="16" y="46"/>
                    </a:lnTo>
                    <a:lnTo>
                      <a:pt x="12" y="44"/>
                    </a:lnTo>
                    <a:lnTo>
                      <a:pt x="12" y="44"/>
                    </a:lnTo>
                    <a:lnTo>
                      <a:pt x="10" y="40"/>
                    </a:lnTo>
                    <a:lnTo>
                      <a:pt x="10" y="40"/>
                    </a:lnTo>
                    <a:lnTo>
                      <a:pt x="10" y="30"/>
                    </a:lnTo>
                    <a:lnTo>
                      <a:pt x="6" y="24"/>
                    </a:lnTo>
                    <a:lnTo>
                      <a:pt x="6" y="24"/>
                    </a:lnTo>
                    <a:lnTo>
                      <a:pt x="4" y="2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9" name="Freeform 431">
                <a:extLst>
                  <a:ext uri="{FF2B5EF4-FFF2-40B4-BE49-F238E27FC236}">
                    <a16:creationId xmlns:a16="http://schemas.microsoft.com/office/drawing/2014/main" id="{F1B3E16F-D189-F695-365D-38DF4520949B}"/>
                  </a:ext>
                </a:extLst>
              </p:cNvPr>
              <p:cNvSpPr>
                <a:spLocks/>
              </p:cNvSpPr>
              <p:nvPr/>
            </p:nvSpPr>
            <p:spPr bwMode="auto">
              <a:xfrm>
                <a:off x="1490" y="2211"/>
                <a:ext cx="6" cy="18"/>
              </a:xfrm>
              <a:custGeom>
                <a:avLst/>
                <a:gdLst>
                  <a:gd name="T0" fmla="*/ 6 w 6"/>
                  <a:gd name="T1" fmla="*/ 18 h 18"/>
                  <a:gd name="T2" fmla="*/ 6 w 6"/>
                  <a:gd name="T3" fmla="*/ 18 h 18"/>
                  <a:gd name="T4" fmla="*/ 4 w 6"/>
                  <a:gd name="T5" fmla="*/ 16 h 18"/>
                  <a:gd name="T6" fmla="*/ 2 w 6"/>
                  <a:gd name="T7" fmla="*/ 14 h 18"/>
                  <a:gd name="T8" fmla="*/ 0 w 6"/>
                  <a:gd name="T9" fmla="*/ 6 h 18"/>
                  <a:gd name="T10" fmla="*/ 0 w 6"/>
                  <a:gd name="T11" fmla="*/ 6 h 18"/>
                  <a:gd name="T12" fmla="*/ 0 w 6"/>
                  <a:gd name="T13" fmla="*/ 0 h 18"/>
                  <a:gd name="T14" fmla="*/ 0 w 6"/>
                  <a:gd name="T15" fmla="*/ 0 h 18"/>
                  <a:gd name="T16" fmla="*/ 4 w 6"/>
                  <a:gd name="T17" fmla="*/ 0 h 18"/>
                  <a:gd name="T18" fmla="*/ 4 w 6"/>
                  <a:gd name="T19" fmla="*/ 0 h 18"/>
                  <a:gd name="T20" fmla="*/ 6 w 6"/>
                  <a:gd name="T21" fmla="*/ 6 h 18"/>
                  <a:gd name="T22" fmla="*/ 6 w 6"/>
                  <a:gd name="T23" fmla="*/ 14 h 18"/>
                  <a:gd name="T24" fmla="*/ 6 w 6"/>
                  <a:gd name="T25" fmla="*/ 14 h 18"/>
                  <a:gd name="T26" fmla="*/ 6 w 6"/>
                  <a:gd name="T27" fmla="*/ 18 h 18"/>
                  <a:gd name="T28" fmla="*/ 6 w 6"/>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6" y="18"/>
                    </a:moveTo>
                    <a:lnTo>
                      <a:pt x="6" y="18"/>
                    </a:lnTo>
                    <a:lnTo>
                      <a:pt x="4" y="16"/>
                    </a:lnTo>
                    <a:lnTo>
                      <a:pt x="2" y="14"/>
                    </a:lnTo>
                    <a:lnTo>
                      <a:pt x="0" y="6"/>
                    </a:lnTo>
                    <a:lnTo>
                      <a:pt x="0" y="6"/>
                    </a:lnTo>
                    <a:lnTo>
                      <a:pt x="0" y="0"/>
                    </a:lnTo>
                    <a:lnTo>
                      <a:pt x="0" y="0"/>
                    </a:lnTo>
                    <a:lnTo>
                      <a:pt x="4" y="0"/>
                    </a:lnTo>
                    <a:lnTo>
                      <a:pt x="4" y="0"/>
                    </a:lnTo>
                    <a:lnTo>
                      <a:pt x="6" y="6"/>
                    </a:lnTo>
                    <a:lnTo>
                      <a:pt x="6" y="14"/>
                    </a:lnTo>
                    <a:lnTo>
                      <a:pt x="6" y="14"/>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0" name="Freeform 432">
                <a:extLst>
                  <a:ext uri="{FF2B5EF4-FFF2-40B4-BE49-F238E27FC236}">
                    <a16:creationId xmlns:a16="http://schemas.microsoft.com/office/drawing/2014/main" id="{CAE30D7E-065E-5190-7D01-05972D3BCF66}"/>
                  </a:ext>
                </a:extLst>
              </p:cNvPr>
              <p:cNvSpPr>
                <a:spLocks/>
              </p:cNvSpPr>
              <p:nvPr/>
            </p:nvSpPr>
            <p:spPr bwMode="auto">
              <a:xfrm>
                <a:off x="6074" y="1766"/>
                <a:ext cx="36" cy="110"/>
              </a:xfrm>
              <a:custGeom>
                <a:avLst/>
                <a:gdLst>
                  <a:gd name="T0" fmla="*/ 16 w 36"/>
                  <a:gd name="T1" fmla="*/ 84 h 110"/>
                  <a:gd name="T2" fmla="*/ 12 w 36"/>
                  <a:gd name="T3" fmla="*/ 72 h 110"/>
                  <a:gd name="T4" fmla="*/ 6 w 36"/>
                  <a:gd name="T5" fmla="*/ 62 h 110"/>
                  <a:gd name="T6" fmla="*/ 4 w 36"/>
                  <a:gd name="T7" fmla="*/ 58 h 110"/>
                  <a:gd name="T8" fmla="*/ 6 w 36"/>
                  <a:gd name="T9" fmla="*/ 54 h 110"/>
                  <a:gd name="T10" fmla="*/ 8 w 36"/>
                  <a:gd name="T11" fmla="*/ 50 h 110"/>
                  <a:gd name="T12" fmla="*/ 6 w 36"/>
                  <a:gd name="T13" fmla="*/ 40 h 110"/>
                  <a:gd name="T14" fmla="*/ 4 w 36"/>
                  <a:gd name="T15" fmla="*/ 24 h 110"/>
                  <a:gd name="T16" fmla="*/ 0 w 36"/>
                  <a:gd name="T17" fmla="*/ 10 h 110"/>
                  <a:gd name="T18" fmla="*/ 2 w 36"/>
                  <a:gd name="T19" fmla="*/ 10 h 110"/>
                  <a:gd name="T20" fmla="*/ 6 w 36"/>
                  <a:gd name="T21" fmla="*/ 14 h 110"/>
                  <a:gd name="T22" fmla="*/ 8 w 36"/>
                  <a:gd name="T23" fmla="*/ 12 h 110"/>
                  <a:gd name="T24" fmla="*/ 6 w 36"/>
                  <a:gd name="T25" fmla="*/ 6 h 110"/>
                  <a:gd name="T26" fmla="*/ 4 w 36"/>
                  <a:gd name="T27" fmla="*/ 0 h 110"/>
                  <a:gd name="T28" fmla="*/ 6 w 36"/>
                  <a:gd name="T29" fmla="*/ 0 h 110"/>
                  <a:gd name="T30" fmla="*/ 10 w 36"/>
                  <a:gd name="T31" fmla="*/ 4 h 110"/>
                  <a:gd name="T32" fmla="*/ 14 w 36"/>
                  <a:gd name="T33" fmla="*/ 8 h 110"/>
                  <a:gd name="T34" fmla="*/ 12 w 36"/>
                  <a:gd name="T35" fmla="*/ 14 h 110"/>
                  <a:gd name="T36" fmla="*/ 8 w 36"/>
                  <a:gd name="T37" fmla="*/ 18 h 110"/>
                  <a:gd name="T38" fmla="*/ 8 w 36"/>
                  <a:gd name="T39" fmla="*/ 24 h 110"/>
                  <a:gd name="T40" fmla="*/ 10 w 36"/>
                  <a:gd name="T41" fmla="*/ 26 h 110"/>
                  <a:gd name="T42" fmla="*/ 12 w 36"/>
                  <a:gd name="T43" fmla="*/ 22 h 110"/>
                  <a:gd name="T44" fmla="*/ 14 w 36"/>
                  <a:gd name="T45" fmla="*/ 22 h 110"/>
                  <a:gd name="T46" fmla="*/ 16 w 36"/>
                  <a:gd name="T47" fmla="*/ 28 h 110"/>
                  <a:gd name="T48" fmla="*/ 24 w 36"/>
                  <a:gd name="T49" fmla="*/ 36 h 110"/>
                  <a:gd name="T50" fmla="*/ 24 w 36"/>
                  <a:gd name="T51" fmla="*/ 40 h 110"/>
                  <a:gd name="T52" fmla="*/ 24 w 36"/>
                  <a:gd name="T53" fmla="*/ 48 h 110"/>
                  <a:gd name="T54" fmla="*/ 18 w 36"/>
                  <a:gd name="T55" fmla="*/ 48 h 110"/>
                  <a:gd name="T56" fmla="*/ 20 w 36"/>
                  <a:gd name="T57" fmla="*/ 50 h 110"/>
                  <a:gd name="T58" fmla="*/ 26 w 36"/>
                  <a:gd name="T59" fmla="*/ 48 h 110"/>
                  <a:gd name="T60" fmla="*/ 28 w 36"/>
                  <a:gd name="T61" fmla="*/ 52 h 110"/>
                  <a:gd name="T62" fmla="*/ 30 w 36"/>
                  <a:gd name="T63" fmla="*/ 58 h 110"/>
                  <a:gd name="T64" fmla="*/ 30 w 36"/>
                  <a:gd name="T65" fmla="*/ 62 h 110"/>
                  <a:gd name="T66" fmla="*/ 32 w 36"/>
                  <a:gd name="T67" fmla="*/ 72 h 110"/>
                  <a:gd name="T68" fmla="*/ 36 w 36"/>
                  <a:gd name="T69" fmla="*/ 84 h 110"/>
                  <a:gd name="T70" fmla="*/ 36 w 36"/>
                  <a:gd name="T71" fmla="*/ 84 h 110"/>
                  <a:gd name="T72" fmla="*/ 32 w 36"/>
                  <a:gd name="T73" fmla="*/ 86 h 110"/>
                  <a:gd name="T74" fmla="*/ 28 w 36"/>
                  <a:gd name="T75" fmla="*/ 88 h 110"/>
                  <a:gd name="T76" fmla="*/ 28 w 36"/>
                  <a:gd name="T77" fmla="*/ 92 h 110"/>
                  <a:gd name="T78" fmla="*/ 32 w 36"/>
                  <a:gd name="T79" fmla="*/ 102 h 110"/>
                  <a:gd name="T80" fmla="*/ 32 w 36"/>
                  <a:gd name="T81" fmla="*/ 108 h 110"/>
                  <a:gd name="T82" fmla="*/ 28 w 36"/>
                  <a:gd name="T83" fmla="*/ 108 h 110"/>
                  <a:gd name="T84" fmla="*/ 24 w 36"/>
                  <a:gd name="T85" fmla="*/ 102 h 110"/>
                  <a:gd name="T86" fmla="*/ 20 w 36"/>
                  <a:gd name="T87" fmla="*/ 98 h 110"/>
                  <a:gd name="T88" fmla="*/ 16 w 36"/>
                  <a:gd name="T89" fmla="*/ 98 h 110"/>
                  <a:gd name="T90" fmla="*/ 16 w 36"/>
                  <a:gd name="T91" fmla="*/ 92 h 110"/>
                  <a:gd name="T92" fmla="*/ 16 w 36"/>
                  <a:gd name="T93" fmla="*/ 8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110">
                    <a:moveTo>
                      <a:pt x="16" y="84"/>
                    </a:moveTo>
                    <a:lnTo>
                      <a:pt x="16" y="84"/>
                    </a:lnTo>
                    <a:lnTo>
                      <a:pt x="14" y="78"/>
                    </a:lnTo>
                    <a:lnTo>
                      <a:pt x="12" y="72"/>
                    </a:lnTo>
                    <a:lnTo>
                      <a:pt x="10" y="66"/>
                    </a:lnTo>
                    <a:lnTo>
                      <a:pt x="6" y="62"/>
                    </a:lnTo>
                    <a:lnTo>
                      <a:pt x="6" y="62"/>
                    </a:lnTo>
                    <a:lnTo>
                      <a:pt x="4" y="58"/>
                    </a:lnTo>
                    <a:lnTo>
                      <a:pt x="6" y="56"/>
                    </a:lnTo>
                    <a:lnTo>
                      <a:pt x="6" y="54"/>
                    </a:lnTo>
                    <a:lnTo>
                      <a:pt x="8" y="50"/>
                    </a:lnTo>
                    <a:lnTo>
                      <a:pt x="8" y="50"/>
                    </a:lnTo>
                    <a:lnTo>
                      <a:pt x="6" y="46"/>
                    </a:lnTo>
                    <a:lnTo>
                      <a:pt x="6" y="40"/>
                    </a:lnTo>
                    <a:lnTo>
                      <a:pt x="6" y="40"/>
                    </a:lnTo>
                    <a:lnTo>
                      <a:pt x="4" y="24"/>
                    </a:lnTo>
                    <a:lnTo>
                      <a:pt x="2" y="16"/>
                    </a:lnTo>
                    <a:lnTo>
                      <a:pt x="0" y="10"/>
                    </a:lnTo>
                    <a:lnTo>
                      <a:pt x="0" y="10"/>
                    </a:lnTo>
                    <a:lnTo>
                      <a:pt x="2" y="10"/>
                    </a:lnTo>
                    <a:lnTo>
                      <a:pt x="4" y="12"/>
                    </a:lnTo>
                    <a:lnTo>
                      <a:pt x="6" y="14"/>
                    </a:lnTo>
                    <a:lnTo>
                      <a:pt x="8" y="12"/>
                    </a:lnTo>
                    <a:lnTo>
                      <a:pt x="8" y="12"/>
                    </a:lnTo>
                    <a:lnTo>
                      <a:pt x="8" y="8"/>
                    </a:lnTo>
                    <a:lnTo>
                      <a:pt x="6" y="6"/>
                    </a:lnTo>
                    <a:lnTo>
                      <a:pt x="6" y="4"/>
                    </a:lnTo>
                    <a:lnTo>
                      <a:pt x="4" y="0"/>
                    </a:lnTo>
                    <a:lnTo>
                      <a:pt x="4" y="0"/>
                    </a:lnTo>
                    <a:lnTo>
                      <a:pt x="6" y="0"/>
                    </a:lnTo>
                    <a:lnTo>
                      <a:pt x="8" y="0"/>
                    </a:lnTo>
                    <a:lnTo>
                      <a:pt x="10" y="4"/>
                    </a:lnTo>
                    <a:lnTo>
                      <a:pt x="10" y="4"/>
                    </a:lnTo>
                    <a:lnTo>
                      <a:pt x="14" y="8"/>
                    </a:lnTo>
                    <a:lnTo>
                      <a:pt x="14" y="10"/>
                    </a:lnTo>
                    <a:lnTo>
                      <a:pt x="12" y="14"/>
                    </a:lnTo>
                    <a:lnTo>
                      <a:pt x="12" y="14"/>
                    </a:lnTo>
                    <a:lnTo>
                      <a:pt x="8" y="18"/>
                    </a:lnTo>
                    <a:lnTo>
                      <a:pt x="8" y="20"/>
                    </a:lnTo>
                    <a:lnTo>
                      <a:pt x="8" y="24"/>
                    </a:lnTo>
                    <a:lnTo>
                      <a:pt x="8" y="24"/>
                    </a:lnTo>
                    <a:lnTo>
                      <a:pt x="10" y="26"/>
                    </a:lnTo>
                    <a:lnTo>
                      <a:pt x="12" y="24"/>
                    </a:lnTo>
                    <a:lnTo>
                      <a:pt x="12" y="22"/>
                    </a:lnTo>
                    <a:lnTo>
                      <a:pt x="14" y="22"/>
                    </a:lnTo>
                    <a:lnTo>
                      <a:pt x="14" y="22"/>
                    </a:lnTo>
                    <a:lnTo>
                      <a:pt x="14" y="22"/>
                    </a:lnTo>
                    <a:lnTo>
                      <a:pt x="16" y="28"/>
                    </a:lnTo>
                    <a:lnTo>
                      <a:pt x="18" y="32"/>
                    </a:lnTo>
                    <a:lnTo>
                      <a:pt x="24" y="36"/>
                    </a:lnTo>
                    <a:lnTo>
                      <a:pt x="24" y="36"/>
                    </a:lnTo>
                    <a:lnTo>
                      <a:pt x="24" y="40"/>
                    </a:lnTo>
                    <a:lnTo>
                      <a:pt x="24" y="40"/>
                    </a:lnTo>
                    <a:lnTo>
                      <a:pt x="24" y="48"/>
                    </a:lnTo>
                    <a:lnTo>
                      <a:pt x="22" y="50"/>
                    </a:lnTo>
                    <a:lnTo>
                      <a:pt x="18" y="48"/>
                    </a:lnTo>
                    <a:lnTo>
                      <a:pt x="18" y="48"/>
                    </a:lnTo>
                    <a:lnTo>
                      <a:pt x="20" y="50"/>
                    </a:lnTo>
                    <a:lnTo>
                      <a:pt x="22" y="50"/>
                    </a:lnTo>
                    <a:lnTo>
                      <a:pt x="26" y="48"/>
                    </a:lnTo>
                    <a:lnTo>
                      <a:pt x="28" y="52"/>
                    </a:lnTo>
                    <a:lnTo>
                      <a:pt x="28" y="52"/>
                    </a:lnTo>
                    <a:lnTo>
                      <a:pt x="30" y="58"/>
                    </a:lnTo>
                    <a:lnTo>
                      <a:pt x="30" y="58"/>
                    </a:lnTo>
                    <a:lnTo>
                      <a:pt x="30" y="62"/>
                    </a:lnTo>
                    <a:lnTo>
                      <a:pt x="30" y="62"/>
                    </a:lnTo>
                    <a:lnTo>
                      <a:pt x="30" y="68"/>
                    </a:lnTo>
                    <a:lnTo>
                      <a:pt x="32" y="72"/>
                    </a:lnTo>
                    <a:lnTo>
                      <a:pt x="34" y="78"/>
                    </a:lnTo>
                    <a:lnTo>
                      <a:pt x="36" y="84"/>
                    </a:lnTo>
                    <a:lnTo>
                      <a:pt x="36" y="84"/>
                    </a:lnTo>
                    <a:lnTo>
                      <a:pt x="36" y="84"/>
                    </a:lnTo>
                    <a:lnTo>
                      <a:pt x="34" y="86"/>
                    </a:lnTo>
                    <a:lnTo>
                      <a:pt x="32" y="86"/>
                    </a:lnTo>
                    <a:lnTo>
                      <a:pt x="30" y="84"/>
                    </a:lnTo>
                    <a:lnTo>
                      <a:pt x="28" y="88"/>
                    </a:lnTo>
                    <a:lnTo>
                      <a:pt x="28" y="88"/>
                    </a:lnTo>
                    <a:lnTo>
                      <a:pt x="28" y="92"/>
                    </a:lnTo>
                    <a:lnTo>
                      <a:pt x="28" y="96"/>
                    </a:lnTo>
                    <a:lnTo>
                      <a:pt x="32" y="102"/>
                    </a:lnTo>
                    <a:lnTo>
                      <a:pt x="32" y="102"/>
                    </a:lnTo>
                    <a:lnTo>
                      <a:pt x="32" y="108"/>
                    </a:lnTo>
                    <a:lnTo>
                      <a:pt x="30" y="110"/>
                    </a:lnTo>
                    <a:lnTo>
                      <a:pt x="28" y="108"/>
                    </a:lnTo>
                    <a:lnTo>
                      <a:pt x="28" y="108"/>
                    </a:lnTo>
                    <a:lnTo>
                      <a:pt x="24" y="102"/>
                    </a:lnTo>
                    <a:lnTo>
                      <a:pt x="20" y="98"/>
                    </a:lnTo>
                    <a:lnTo>
                      <a:pt x="20" y="98"/>
                    </a:lnTo>
                    <a:lnTo>
                      <a:pt x="18" y="100"/>
                    </a:lnTo>
                    <a:lnTo>
                      <a:pt x="16" y="98"/>
                    </a:lnTo>
                    <a:lnTo>
                      <a:pt x="16" y="92"/>
                    </a:lnTo>
                    <a:lnTo>
                      <a:pt x="16" y="92"/>
                    </a:lnTo>
                    <a:lnTo>
                      <a:pt x="16" y="84"/>
                    </a:lnTo>
                    <a:lnTo>
                      <a:pt x="16"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1" name="Freeform 433">
                <a:extLst>
                  <a:ext uri="{FF2B5EF4-FFF2-40B4-BE49-F238E27FC236}">
                    <a16:creationId xmlns:a16="http://schemas.microsoft.com/office/drawing/2014/main" id="{FB8CC4C8-3BC9-1C46-1E98-95AD639016B2}"/>
                  </a:ext>
                </a:extLst>
              </p:cNvPr>
              <p:cNvSpPr>
                <a:spLocks/>
              </p:cNvSpPr>
              <p:nvPr/>
            </p:nvSpPr>
            <p:spPr bwMode="auto">
              <a:xfrm>
                <a:off x="3570" y="2837"/>
                <a:ext cx="28" cy="18"/>
              </a:xfrm>
              <a:custGeom>
                <a:avLst/>
                <a:gdLst>
                  <a:gd name="T0" fmla="*/ 14 w 28"/>
                  <a:gd name="T1" fmla="*/ 16 h 18"/>
                  <a:gd name="T2" fmla="*/ 14 w 28"/>
                  <a:gd name="T3" fmla="*/ 16 h 18"/>
                  <a:gd name="T4" fmla="*/ 8 w 28"/>
                  <a:gd name="T5" fmla="*/ 16 h 18"/>
                  <a:gd name="T6" fmla="*/ 2 w 28"/>
                  <a:gd name="T7" fmla="*/ 18 h 18"/>
                  <a:gd name="T8" fmla="*/ 2 w 28"/>
                  <a:gd name="T9" fmla="*/ 18 h 18"/>
                  <a:gd name="T10" fmla="*/ 0 w 28"/>
                  <a:gd name="T11" fmla="*/ 16 h 18"/>
                  <a:gd name="T12" fmla="*/ 0 w 28"/>
                  <a:gd name="T13" fmla="*/ 12 h 18"/>
                  <a:gd name="T14" fmla="*/ 0 w 28"/>
                  <a:gd name="T15" fmla="*/ 12 h 18"/>
                  <a:gd name="T16" fmla="*/ 0 w 28"/>
                  <a:gd name="T17" fmla="*/ 4 h 18"/>
                  <a:gd name="T18" fmla="*/ 0 w 28"/>
                  <a:gd name="T19" fmla="*/ 4 h 18"/>
                  <a:gd name="T20" fmla="*/ 4 w 28"/>
                  <a:gd name="T21" fmla="*/ 2 h 18"/>
                  <a:gd name="T22" fmla="*/ 6 w 28"/>
                  <a:gd name="T23" fmla="*/ 2 h 18"/>
                  <a:gd name="T24" fmla="*/ 6 w 28"/>
                  <a:gd name="T25" fmla="*/ 2 h 18"/>
                  <a:gd name="T26" fmla="*/ 8 w 28"/>
                  <a:gd name="T27" fmla="*/ 2 h 18"/>
                  <a:gd name="T28" fmla="*/ 8 w 28"/>
                  <a:gd name="T29" fmla="*/ 2 h 18"/>
                  <a:gd name="T30" fmla="*/ 10 w 28"/>
                  <a:gd name="T31" fmla="*/ 0 h 18"/>
                  <a:gd name="T32" fmla="*/ 14 w 28"/>
                  <a:gd name="T33" fmla="*/ 0 h 18"/>
                  <a:gd name="T34" fmla="*/ 14 w 28"/>
                  <a:gd name="T35" fmla="*/ 0 h 18"/>
                  <a:gd name="T36" fmla="*/ 22 w 28"/>
                  <a:gd name="T37" fmla="*/ 4 h 18"/>
                  <a:gd name="T38" fmla="*/ 28 w 28"/>
                  <a:gd name="T39" fmla="*/ 8 h 18"/>
                  <a:gd name="T40" fmla="*/ 28 w 28"/>
                  <a:gd name="T41" fmla="*/ 8 h 18"/>
                  <a:gd name="T42" fmla="*/ 28 w 28"/>
                  <a:gd name="T43" fmla="*/ 16 h 18"/>
                  <a:gd name="T44" fmla="*/ 24 w 28"/>
                  <a:gd name="T45" fmla="*/ 18 h 18"/>
                  <a:gd name="T46" fmla="*/ 22 w 28"/>
                  <a:gd name="T47" fmla="*/ 18 h 18"/>
                  <a:gd name="T48" fmla="*/ 18 w 28"/>
                  <a:gd name="T49" fmla="*/ 18 h 18"/>
                  <a:gd name="T50" fmla="*/ 18 w 28"/>
                  <a:gd name="T51" fmla="*/ 18 h 18"/>
                  <a:gd name="T52" fmla="*/ 16 w 28"/>
                  <a:gd name="T53" fmla="*/ 16 h 18"/>
                  <a:gd name="T54" fmla="*/ 14 w 28"/>
                  <a:gd name="T55" fmla="*/ 16 h 18"/>
                  <a:gd name="T56" fmla="*/ 14 w 28"/>
                  <a:gd name="T5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8">
                    <a:moveTo>
                      <a:pt x="14" y="16"/>
                    </a:moveTo>
                    <a:lnTo>
                      <a:pt x="14" y="16"/>
                    </a:lnTo>
                    <a:lnTo>
                      <a:pt x="8" y="16"/>
                    </a:lnTo>
                    <a:lnTo>
                      <a:pt x="2" y="18"/>
                    </a:lnTo>
                    <a:lnTo>
                      <a:pt x="2" y="18"/>
                    </a:lnTo>
                    <a:lnTo>
                      <a:pt x="0" y="16"/>
                    </a:lnTo>
                    <a:lnTo>
                      <a:pt x="0" y="12"/>
                    </a:lnTo>
                    <a:lnTo>
                      <a:pt x="0" y="12"/>
                    </a:lnTo>
                    <a:lnTo>
                      <a:pt x="0" y="4"/>
                    </a:lnTo>
                    <a:lnTo>
                      <a:pt x="0" y="4"/>
                    </a:lnTo>
                    <a:lnTo>
                      <a:pt x="4" y="2"/>
                    </a:lnTo>
                    <a:lnTo>
                      <a:pt x="6" y="2"/>
                    </a:lnTo>
                    <a:lnTo>
                      <a:pt x="6" y="2"/>
                    </a:lnTo>
                    <a:lnTo>
                      <a:pt x="8" y="2"/>
                    </a:lnTo>
                    <a:lnTo>
                      <a:pt x="8" y="2"/>
                    </a:lnTo>
                    <a:lnTo>
                      <a:pt x="10" y="0"/>
                    </a:lnTo>
                    <a:lnTo>
                      <a:pt x="14" y="0"/>
                    </a:lnTo>
                    <a:lnTo>
                      <a:pt x="14" y="0"/>
                    </a:lnTo>
                    <a:lnTo>
                      <a:pt x="22" y="4"/>
                    </a:lnTo>
                    <a:lnTo>
                      <a:pt x="28" y="8"/>
                    </a:lnTo>
                    <a:lnTo>
                      <a:pt x="28" y="8"/>
                    </a:lnTo>
                    <a:lnTo>
                      <a:pt x="28" y="16"/>
                    </a:lnTo>
                    <a:lnTo>
                      <a:pt x="24" y="18"/>
                    </a:lnTo>
                    <a:lnTo>
                      <a:pt x="22" y="18"/>
                    </a:lnTo>
                    <a:lnTo>
                      <a:pt x="18" y="18"/>
                    </a:lnTo>
                    <a:lnTo>
                      <a:pt x="18" y="18"/>
                    </a:lnTo>
                    <a:lnTo>
                      <a:pt x="16" y="16"/>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2" name="Freeform 434">
                <a:extLst>
                  <a:ext uri="{FF2B5EF4-FFF2-40B4-BE49-F238E27FC236}">
                    <a16:creationId xmlns:a16="http://schemas.microsoft.com/office/drawing/2014/main" id="{F3747719-B28F-17E4-8865-9E08F71620F6}"/>
                  </a:ext>
                </a:extLst>
              </p:cNvPr>
              <p:cNvSpPr>
                <a:spLocks/>
              </p:cNvSpPr>
              <p:nvPr/>
            </p:nvSpPr>
            <p:spPr bwMode="auto">
              <a:xfrm>
                <a:off x="3582" y="2823"/>
                <a:ext cx="24" cy="26"/>
              </a:xfrm>
              <a:custGeom>
                <a:avLst/>
                <a:gdLst>
                  <a:gd name="T0" fmla="*/ 16 w 24"/>
                  <a:gd name="T1" fmla="*/ 22 h 26"/>
                  <a:gd name="T2" fmla="*/ 16 w 24"/>
                  <a:gd name="T3" fmla="*/ 22 h 26"/>
                  <a:gd name="T4" fmla="*/ 14 w 24"/>
                  <a:gd name="T5" fmla="*/ 24 h 26"/>
                  <a:gd name="T6" fmla="*/ 12 w 24"/>
                  <a:gd name="T7" fmla="*/ 26 h 26"/>
                  <a:gd name="T8" fmla="*/ 8 w 24"/>
                  <a:gd name="T9" fmla="*/ 24 h 26"/>
                  <a:gd name="T10" fmla="*/ 4 w 24"/>
                  <a:gd name="T11" fmla="*/ 20 h 26"/>
                  <a:gd name="T12" fmla="*/ 0 w 24"/>
                  <a:gd name="T13" fmla="*/ 18 h 26"/>
                  <a:gd name="T14" fmla="*/ 0 w 24"/>
                  <a:gd name="T15" fmla="*/ 18 h 26"/>
                  <a:gd name="T16" fmla="*/ 2 w 24"/>
                  <a:gd name="T17" fmla="*/ 12 h 26"/>
                  <a:gd name="T18" fmla="*/ 4 w 24"/>
                  <a:gd name="T19" fmla="*/ 8 h 26"/>
                  <a:gd name="T20" fmla="*/ 8 w 24"/>
                  <a:gd name="T21" fmla="*/ 2 h 26"/>
                  <a:gd name="T22" fmla="*/ 8 w 24"/>
                  <a:gd name="T23" fmla="*/ 2 h 26"/>
                  <a:gd name="T24" fmla="*/ 10 w 24"/>
                  <a:gd name="T25" fmla="*/ 0 h 26"/>
                  <a:gd name="T26" fmla="*/ 16 w 24"/>
                  <a:gd name="T27" fmla="*/ 2 h 26"/>
                  <a:gd name="T28" fmla="*/ 20 w 24"/>
                  <a:gd name="T29" fmla="*/ 8 h 26"/>
                  <a:gd name="T30" fmla="*/ 24 w 24"/>
                  <a:gd name="T31" fmla="*/ 14 h 26"/>
                  <a:gd name="T32" fmla="*/ 24 w 24"/>
                  <a:gd name="T33" fmla="*/ 14 h 26"/>
                  <a:gd name="T34" fmla="*/ 20 w 24"/>
                  <a:gd name="T35" fmla="*/ 16 h 26"/>
                  <a:gd name="T36" fmla="*/ 18 w 24"/>
                  <a:gd name="T37" fmla="*/ 22 h 26"/>
                  <a:gd name="T38" fmla="*/ 18 w 24"/>
                  <a:gd name="T39" fmla="*/ 22 h 26"/>
                  <a:gd name="T40" fmla="*/ 16 w 24"/>
                  <a:gd name="T41" fmla="*/ 22 h 26"/>
                  <a:gd name="T42" fmla="*/ 16 w 24"/>
                  <a:gd name="T4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6">
                    <a:moveTo>
                      <a:pt x="16" y="22"/>
                    </a:moveTo>
                    <a:lnTo>
                      <a:pt x="16" y="22"/>
                    </a:lnTo>
                    <a:lnTo>
                      <a:pt x="14" y="24"/>
                    </a:lnTo>
                    <a:lnTo>
                      <a:pt x="12" y="26"/>
                    </a:lnTo>
                    <a:lnTo>
                      <a:pt x="8" y="24"/>
                    </a:lnTo>
                    <a:lnTo>
                      <a:pt x="4" y="20"/>
                    </a:lnTo>
                    <a:lnTo>
                      <a:pt x="0" y="18"/>
                    </a:lnTo>
                    <a:lnTo>
                      <a:pt x="0" y="18"/>
                    </a:lnTo>
                    <a:lnTo>
                      <a:pt x="2" y="12"/>
                    </a:lnTo>
                    <a:lnTo>
                      <a:pt x="4" y="8"/>
                    </a:lnTo>
                    <a:lnTo>
                      <a:pt x="8" y="2"/>
                    </a:lnTo>
                    <a:lnTo>
                      <a:pt x="8" y="2"/>
                    </a:lnTo>
                    <a:lnTo>
                      <a:pt x="10" y="0"/>
                    </a:lnTo>
                    <a:lnTo>
                      <a:pt x="16" y="2"/>
                    </a:lnTo>
                    <a:lnTo>
                      <a:pt x="20" y="8"/>
                    </a:lnTo>
                    <a:lnTo>
                      <a:pt x="24" y="14"/>
                    </a:lnTo>
                    <a:lnTo>
                      <a:pt x="24" y="14"/>
                    </a:lnTo>
                    <a:lnTo>
                      <a:pt x="20" y="16"/>
                    </a:lnTo>
                    <a:lnTo>
                      <a:pt x="18" y="22"/>
                    </a:lnTo>
                    <a:lnTo>
                      <a:pt x="18" y="22"/>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3" name="Freeform 435">
                <a:extLst>
                  <a:ext uri="{FF2B5EF4-FFF2-40B4-BE49-F238E27FC236}">
                    <a16:creationId xmlns:a16="http://schemas.microsoft.com/office/drawing/2014/main" id="{4E18DCED-CA97-C4F7-2AA9-DF32541047A4}"/>
                  </a:ext>
                </a:extLst>
              </p:cNvPr>
              <p:cNvSpPr>
                <a:spLocks/>
              </p:cNvSpPr>
              <p:nvPr/>
            </p:nvSpPr>
            <p:spPr bwMode="auto">
              <a:xfrm>
                <a:off x="1464" y="2492"/>
                <a:ext cx="8" cy="14"/>
              </a:xfrm>
              <a:custGeom>
                <a:avLst/>
                <a:gdLst>
                  <a:gd name="T0" fmla="*/ 2 w 8"/>
                  <a:gd name="T1" fmla="*/ 0 h 14"/>
                  <a:gd name="T2" fmla="*/ 2 w 8"/>
                  <a:gd name="T3" fmla="*/ 0 h 14"/>
                  <a:gd name="T4" fmla="*/ 4 w 8"/>
                  <a:gd name="T5" fmla="*/ 0 h 14"/>
                  <a:gd name="T6" fmla="*/ 6 w 8"/>
                  <a:gd name="T7" fmla="*/ 0 h 14"/>
                  <a:gd name="T8" fmla="*/ 8 w 8"/>
                  <a:gd name="T9" fmla="*/ 4 h 14"/>
                  <a:gd name="T10" fmla="*/ 8 w 8"/>
                  <a:gd name="T11" fmla="*/ 4 h 14"/>
                  <a:gd name="T12" fmla="*/ 6 w 8"/>
                  <a:gd name="T13" fmla="*/ 10 h 14"/>
                  <a:gd name="T14" fmla="*/ 6 w 8"/>
                  <a:gd name="T15" fmla="*/ 10 h 14"/>
                  <a:gd name="T16" fmla="*/ 4 w 8"/>
                  <a:gd name="T17" fmla="*/ 14 h 14"/>
                  <a:gd name="T18" fmla="*/ 4 w 8"/>
                  <a:gd name="T19" fmla="*/ 14 h 14"/>
                  <a:gd name="T20" fmla="*/ 0 w 8"/>
                  <a:gd name="T21" fmla="*/ 10 h 14"/>
                  <a:gd name="T22" fmla="*/ 0 w 8"/>
                  <a:gd name="T23" fmla="*/ 10 h 14"/>
                  <a:gd name="T24" fmla="*/ 0 w 8"/>
                  <a:gd name="T25" fmla="*/ 6 h 14"/>
                  <a:gd name="T26" fmla="*/ 0 w 8"/>
                  <a:gd name="T27" fmla="*/ 4 h 14"/>
                  <a:gd name="T28" fmla="*/ 2 w 8"/>
                  <a:gd name="T29" fmla="*/ 0 h 14"/>
                  <a:gd name="T30" fmla="*/ 2 w 8"/>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2" y="0"/>
                    </a:moveTo>
                    <a:lnTo>
                      <a:pt x="2" y="0"/>
                    </a:lnTo>
                    <a:lnTo>
                      <a:pt x="4" y="0"/>
                    </a:lnTo>
                    <a:lnTo>
                      <a:pt x="6" y="0"/>
                    </a:lnTo>
                    <a:lnTo>
                      <a:pt x="8" y="4"/>
                    </a:lnTo>
                    <a:lnTo>
                      <a:pt x="8" y="4"/>
                    </a:lnTo>
                    <a:lnTo>
                      <a:pt x="6" y="10"/>
                    </a:lnTo>
                    <a:lnTo>
                      <a:pt x="6" y="10"/>
                    </a:lnTo>
                    <a:lnTo>
                      <a:pt x="4" y="14"/>
                    </a:lnTo>
                    <a:lnTo>
                      <a:pt x="4" y="14"/>
                    </a:lnTo>
                    <a:lnTo>
                      <a:pt x="0" y="10"/>
                    </a:lnTo>
                    <a:lnTo>
                      <a:pt x="0" y="10"/>
                    </a:lnTo>
                    <a:lnTo>
                      <a:pt x="0" y="6"/>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4" name="Freeform 436">
                <a:extLst>
                  <a:ext uri="{FF2B5EF4-FFF2-40B4-BE49-F238E27FC236}">
                    <a16:creationId xmlns:a16="http://schemas.microsoft.com/office/drawing/2014/main" id="{C0EFB28B-BB56-5192-CC6C-5DEA9812835B}"/>
                  </a:ext>
                </a:extLst>
              </p:cNvPr>
              <p:cNvSpPr>
                <a:spLocks/>
              </p:cNvSpPr>
              <p:nvPr/>
            </p:nvSpPr>
            <p:spPr bwMode="auto">
              <a:xfrm>
                <a:off x="3518" y="2835"/>
                <a:ext cx="48" cy="28"/>
              </a:xfrm>
              <a:custGeom>
                <a:avLst/>
                <a:gdLst>
                  <a:gd name="T0" fmla="*/ 48 w 48"/>
                  <a:gd name="T1" fmla="*/ 10 h 28"/>
                  <a:gd name="T2" fmla="*/ 48 w 48"/>
                  <a:gd name="T3" fmla="*/ 10 h 28"/>
                  <a:gd name="T4" fmla="*/ 46 w 48"/>
                  <a:gd name="T5" fmla="*/ 20 h 28"/>
                  <a:gd name="T6" fmla="*/ 44 w 48"/>
                  <a:gd name="T7" fmla="*/ 24 h 28"/>
                  <a:gd name="T8" fmla="*/ 40 w 48"/>
                  <a:gd name="T9" fmla="*/ 22 h 28"/>
                  <a:gd name="T10" fmla="*/ 36 w 48"/>
                  <a:gd name="T11" fmla="*/ 18 h 28"/>
                  <a:gd name="T12" fmla="*/ 36 w 48"/>
                  <a:gd name="T13" fmla="*/ 18 h 28"/>
                  <a:gd name="T14" fmla="*/ 34 w 48"/>
                  <a:gd name="T15" fmla="*/ 16 h 28"/>
                  <a:gd name="T16" fmla="*/ 32 w 48"/>
                  <a:gd name="T17" fmla="*/ 16 h 28"/>
                  <a:gd name="T18" fmla="*/ 26 w 48"/>
                  <a:gd name="T19" fmla="*/ 18 h 28"/>
                  <a:gd name="T20" fmla="*/ 16 w 48"/>
                  <a:gd name="T21" fmla="*/ 24 h 28"/>
                  <a:gd name="T22" fmla="*/ 16 w 48"/>
                  <a:gd name="T23" fmla="*/ 24 h 28"/>
                  <a:gd name="T24" fmla="*/ 16 w 48"/>
                  <a:gd name="T25" fmla="*/ 26 h 28"/>
                  <a:gd name="T26" fmla="*/ 14 w 48"/>
                  <a:gd name="T27" fmla="*/ 24 h 28"/>
                  <a:gd name="T28" fmla="*/ 14 w 48"/>
                  <a:gd name="T29" fmla="*/ 24 h 28"/>
                  <a:gd name="T30" fmla="*/ 12 w 48"/>
                  <a:gd name="T31" fmla="*/ 18 h 28"/>
                  <a:gd name="T32" fmla="*/ 8 w 48"/>
                  <a:gd name="T33" fmla="*/ 18 h 28"/>
                  <a:gd name="T34" fmla="*/ 6 w 48"/>
                  <a:gd name="T35" fmla="*/ 22 h 28"/>
                  <a:gd name="T36" fmla="*/ 6 w 48"/>
                  <a:gd name="T37" fmla="*/ 28 h 28"/>
                  <a:gd name="T38" fmla="*/ 6 w 48"/>
                  <a:gd name="T39" fmla="*/ 28 h 28"/>
                  <a:gd name="T40" fmla="*/ 0 w 48"/>
                  <a:gd name="T41" fmla="*/ 22 h 28"/>
                  <a:gd name="T42" fmla="*/ 0 w 48"/>
                  <a:gd name="T43" fmla="*/ 18 h 28"/>
                  <a:gd name="T44" fmla="*/ 0 w 48"/>
                  <a:gd name="T45" fmla="*/ 10 h 28"/>
                  <a:gd name="T46" fmla="*/ 0 w 48"/>
                  <a:gd name="T47" fmla="*/ 10 h 28"/>
                  <a:gd name="T48" fmla="*/ 2 w 48"/>
                  <a:gd name="T49" fmla="*/ 8 h 28"/>
                  <a:gd name="T50" fmla="*/ 6 w 48"/>
                  <a:gd name="T51" fmla="*/ 8 h 28"/>
                  <a:gd name="T52" fmla="*/ 14 w 48"/>
                  <a:gd name="T53" fmla="*/ 6 h 28"/>
                  <a:gd name="T54" fmla="*/ 14 w 48"/>
                  <a:gd name="T55" fmla="*/ 6 h 28"/>
                  <a:gd name="T56" fmla="*/ 20 w 48"/>
                  <a:gd name="T57" fmla="*/ 6 h 28"/>
                  <a:gd name="T58" fmla="*/ 28 w 48"/>
                  <a:gd name="T59" fmla="*/ 2 h 28"/>
                  <a:gd name="T60" fmla="*/ 28 w 48"/>
                  <a:gd name="T61" fmla="*/ 2 h 28"/>
                  <a:gd name="T62" fmla="*/ 32 w 48"/>
                  <a:gd name="T63" fmla="*/ 0 h 28"/>
                  <a:gd name="T64" fmla="*/ 34 w 48"/>
                  <a:gd name="T65" fmla="*/ 2 h 28"/>
                  <a:gd name="T66" fmla="*/ 36 w 48"/>
                  <a:gd name="T67" fmla="*/ 4 h 28"/>
                  <a:gd name="T68" fmla="*/ 36 w 48"/>
                  <a:gd name="T69" fmla="*/ 4 h 28"/>
                  <a:gd name="T70" fmla="*/ 38 w 48"/>
                  <a:gd name="T71" fmla="*/ 8 h 28"/>
                  <a:gd name="T72" fmla="*/ 40 w 48"/>
                  <a:gd name="T73" fmla="*/ 8 h 28"/>
                  <a:gd name="T74" fmla="*/ 46 w 48"/>
                  <a:gd name="T75" fmla="*/ 4 h 28"/>
                  <a:gd name="T76" fmla="*/ 46 w 48"/>
                  <a:gd name="T77" fmla="*/ 4 h 28"/>
                  <a:gd name="T78" fmla="*/ 48 w 48"/>
                  <a:gd name="T79" fmla="*/ 4 h 28"/>
                  <a:gd name="T80" fmla="*/ 48 w 48"/>
                  <a:gd name="T81" fmla="*/ 4 h 28"/>
                  <a:gd name="T82" fmla="*/ 48 w 48"/>
                  <a:gd name="T83" fmla="*/ 8 h 28"/>
                  <a:gd name="T84" fmla="*/ 48 w 48"/>
                  <a:gd name="T85" fmla="*/ 8 h 28"/>
                  <a:gd name="T86" fmla="*/ 48 w 48"/>
                  <a:gd name="T87" fmla="*/ 10 h 28"/>
                  <a:gd name="T88" fmla="*/ 48 w 48"/>
                  <a:gd name="T8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8">
                    <a:moveTo>
                      <a:pt x="48" y="10"/>
                    </a:moveTo>
                    <a:lnTo>
                      <a:pt x="48" y="10"/>
                    </a:lnTo>
                    <a:lnTo>
                      <a:pt x="46" y="20"/>
                    </a:lnTo>
                    <a:lnTo>
                      <a:pt x="44" y="24"/>
                    </a:lnTo>
                    <a:lnTo>
                      <a:pt x="40" y="22"/>
                    </a:lnTo>
                    <a:lnTo>
                      <a:pt x="36" y="18"/>
                    </a:lnTo>
                    <a:lnTo>
                      <a:pt x="36" y="18"/>
                    </a:lnTo>
                    <a:lnTo>
                      <a:pt x="34" y="16"/>
                    </a:lnTo>
                    <a:lnTo>
                      <a:pt x="32" y="16"/>
                    </a:lnTo>
                    <a:lnTo>
                      <a:pt x="26" y="18"/>
                    </a:lnTo>
                    <a:lnTo>
                      <a:pt x="16" y="24"/>
                    </a:lnTo>
                    <a:lnTo>
                      <a:pt x="16" y="24"/>
                    </a:lnTo>
                    <a:lnTo>
                      <a:pt x="16" y="26"/>
                    </a:lnTo>
                    <a:lnTo>
                      <a:pt x="14" y="24"/>
                    </a:lnTo>
                    <a:lnTo>
                      <a:pt x="14" y="24"/>
                    </a:lnTo>
                    <a:lnTo>
                      <a:pt x="12" y="18"/>
                    </a:lnTo>
                    <a:lnTo>
                      <a:pt x="8" y="18"/>
                    </a:lnTo>
                    <a:lnTo>
                      <a:pt x="6" y="22"/>
                    </a:lnTo>
                    <a:lnTo>
                      <a:pt x="6" y="28"/>
                    </a:lnTo>
                    <a:lnTo>
                      <a:pt x="6" y="28"/>
                    </a:lnTo>
                    <a:lnTo>
                      <a:pt x="0" y="22"/>
                    </a:lnTo>
                    <a:lnTo>
                      <a:pt x="0" y="18"/>
                    </a:lnTo>
                    <a:lnTo>
                      <a:pt x="0" y="10"/>
                    </a:lnTo>
                    <a:lnTo>
                      <a:pt x="0" y="10"/>
                    </a:lnTo>
                    <a:lnTo>
                      <a:pt x="2" y="8"/>
                    </a:lnTo>
                    <a:lnTo>
                      <a:pt x="6" y="8"/>
                    </a:lnTo>
                    <a:lnTo>
                      <a:pt x="14" y="6"/>
                    </a:lnTo>
                    <a:lnTo>
                      <a:pt x="14" y="6"/>
                    </a:lnTo>
                    <a:lnTo>
                      <a:pt x="20" y="6"/>
                    </a:lnTo>
                    <a:lnTo>
                      <a:pt x="28" y="2"/>
                    </a:lnTo>
                    <a:lnTo>
                      <a:pt x="28" y="2"/>
                    </a:lnTo>
                    <a:lnTo>
                      <a:pt x="32" y="0"/>
                    </a:lnTo>
                    <a:lnTo>
                      <a:pt x="34" y="2"/>
                    </a:lnTo>
                    <a:lnTo>
                      <a:pt x="36" y="4"/>
                    </a:lnTo>
                    <a:lnTo>
                      <a:pt x="36" y="4"/>
                    </a:lnTo>
                    <a:lnTo>
                      <a:pt x="38" y="8"/>
                    </a:lnTo>
                    <a:lnTo>
                      <a:pt x="40" y="8"/>
                    </a:lnTo>
                    <a:lnTo>
                      <a:pt x="46" y="4"/>
                    </a:lnTo>
                    <a:lnTo>
                      <a:pt x="46" y="4"/>
                    </a:lnTo>
                    <a:lnTo>
                      <a:pt x="48" y="4"/>
                    </a:lnTo>
                    <a:lnTo>
                      <a:pt x="48" y="4"/>
                    </a:lnTo>
                    <a:lnTo>
                      <a:pt x="48" y="8"/>
                    </a:lnTo>
                    <a:lnTo>
                      <a:pt x="48" y="8"/>
                    </a:lnTo>
                    <a:lnTo>
                      <a:pt x="48" y="10"/>
                    </a:lnTo>
                    <a:lnTo>
                      <a:pt x="4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5" name="Freeform 437">
                <a:extLst>
                  <a:ext uri="{FF2B5EF4-FFF2-40B4-BE49-F238E27FC236}">
                    <a16:creationId xmlns:a16="http://schemas.microsoft.com/office/drawing/2014/main" id="{F460B5F9-7FE2-F4A0-D2D1-D844EE9D0207}"/>
                  </a:ext>
                </a:extLst>
              </p:cNvPr>
              <p:cNvSpPr>
                <a:spLocks/>
              </p:cNvSpPr>
              <p:nvPr/>
            </p:nvSpPr>
            <p:spPr bwMode="auto">
              <a:xfrm>
                <a:off x="3486" y="2839"/>
                <a:ext cx="38" cy="26"/>
              </a:xfrm>
              <a:custGeom>
                <a:avLst/>
                <a:gdLst>
                  <a:gd name="T0" fmla="*/ 32 w 38"/>
                  <a:gd name="T1" fmla="*/ 6 h 26"/>
                  <a:gd name="T2" fmla="*/ 32 w 38"/>
                  <a:gd name="T3" fmla="*/ 6 h 26"/>
                  <a:gd name="T4" fmla="*/ 32 w 38"/>
                  <a:gd name="T5" fmla="*/ 12 h 26"/>
                  <a:gd name="T6" fmla="*/ 34 w 38"/>
                  <a:gd name="T7" fmla="*/ 16 h 26"/>
                  <a:gd name="T8" fmla="*/ 36 w 38"/>
                  <a:gd name="T9" fmla="*/ 20 h 26"/>
                  <a:gd name="T10" fmla="*/ 38 w 38"/>
                  <a:gd name="T11" fmla="*/ 24 h 26"/>
                  <a:gd name="T12" fmla="*/ 38 w 38"/>
                  <a:gd name="T13" fmla="*/ 24 h 26"/>
                  <a:gd name="T14" fmla="*/ 28 w 38"/>
                  <a:gd name="T15" fmla="*/ 24 h 26"/>
                  <a:gd name="T16" fmla="*/ 22 w 38"/>
                  <a:gd name="T17" fmla="*/ 24 h 26"/>
                  <a:gd name="T18" fmla="*/ 18 w 38"/>
                  <a:gd name="T19" fmla="*/ 26 h 26"/>
                  <a:gd name="T20" fmla="*/ 18 w 38"/>
                  <a:gd name="T21" fmla="*/ 26 h 26"/>
                  <a:gd name="T22" fmla="*/ 16 w 38"/>
                  <a:gd name="T23" fmla="*/ 24 h 26"/>
                  <a:gd name="T24" fmla="*/ 16 w 38"/>
                  <a:gd name="T25" fmla="*/ 24 h 26"/>
                  <a:gd name="T26" fmla="*/ 12 w 38"/>
                  <a:gd name="T27" fmla="*/ 20 h 26"/>
                  <a:gd name="T28" fmla="*/ 8 w 38"/>
                  <a:gd name="T29" fmla="*/ 16 h 26"/>
                  <a:gd name="T30" fmla="*/ 4 w 38"/>
                  <a:gd name="T31" fmla="*/ 14 h 26"/>
                  <a:gd name="T32" fmla="*/ 0 w 38"/>
                  <a:gd name="T33" fmla="*/ 10 h 26"/>
                  <a:gd name="T34" fmla="*/ 0 w 38"/>
                  <a:gd name="T35" fmla="*/ 10 h 26"/>
                  <a:gd name="T36" fmla="*/ 2 w 38"/>
                  <a:gd name="T37" fmla="*/ 8 h 26"/>
                  <a:gd name="T38" fmla="*/ 2 w 38"/>
                  <a:gd name="T39" fmla="*/ 8 h 26"/>
                  <a:gd name="T40" fmla="*/ 4 w 38"/>
                  <a:gd name="T41" fmla="*/ 6 h 26"/>
                  <a:gd name="T42" fmla="*/ 6 w 38"/>
                  <a:gd name="T43" fmla="*/ 6 h 26"/>
                  <a:gd name="T44" fmla="*/ 8 w 38"/>
                  <a:gd name="T45" fmla="*/ 6 h 26"/>
                  <a:gd name="T46" fmla="*/ 10 w 38"/>
                  <a:gd name="T47" fmla="*/ 4 h 26"/>
                  <a:gd name="T48" fmla="*/ 10 w 38"/>
                  <a:gd name="T49" fmla="*/ 4 h 26"/>
                  <a:gd name="T50" fmla="*/ 16 w 38"/>
                  <a:gd name="T51" fmla="*/ 2 h 26"/>
                  <a:gd name="T52" fmla="*/ 20 w 38"/>
                  <a:gd name="T53" fmla="*/ 4 h 26"/>
                  <a:gd name="T54" fmla="*/ 24 w 38"/>
                  <a:gd name="T55" fmla="*/ 4 h 26"/>
                  <a:gd name="T56" fmla="*/ 28 w 38"/>
                  <a:gd name="T57" fmla="*/ 2 h 26"/>
                  <a:gd name="T58" fmla="*/ 30 w 38"/>
                  <a:gd name="T59" fmla="*/ 0 h 26"/>
                  <a:gd name="T60" fmla="*/ 30 w 38"/>
                  <a:gd name="T61" fmla="*/ 0 h 26"/>
                  <a:gd name="T62" fmla="*/ 32 w 38"/>
                  <a:gd name="T63" fmla="*/ 2 h 26"/>
                  <a:gd name="T64" fmla="*/ 32 w 38"/>
                  <a:gd name="T65" fmla="*/ 6 h 26"/>
                  <a:gd name="T66" fmla="*/ 32 w 38"/>
                  <a:gd name="T6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6">
                    <a:moveTo>
                      <a:pt x="32" y="6"/>
                    </a:moveTo>
                    <a:lnTo>
                      <a:pt x="32" y="6"/>
                    </a:lnTo>
                    <a:lnTo>
                      <a:pt x="32" y="12"/>
                    </a:lnTo>
                    <a:lnTo>
                      <a:pt x="34" y="16"/>
                    </a:lnTo>
                    <a:lnTo>
                      <a:pt x="36" y="20"/>
                    </a:lnTo>
                    <a:lnTo>
                      <a:pt x="38" y="24"/>
                    </a:lnTo>
                    <a:lnTo>
                      <a:pt x="38" y="24"/>
                    </a:lnTo>
                    <a:lnTo>
                      <a:pt x="28" y="24"/>
                    </a:lnTo>
                    <a:lnTo>
                      <a:pt x="22" y="24"/>
                    </a:lnTo>
                    <a:lnTo>
                      <a:pt x="18" y="26"/>
                    </a:lnTo>
                    <a:lnTo>
                      <a:pt x="18" y="26"/>
                    </a:lnTo>
                    <a:lnTo>
                      <a:pt x="16" y="24"/>
                    </a:lnTo>
                    <a:lnTo>
                      <a:pt x="16" y="24"/>
                    </a:lnTo>
                    <a:lnTo>
                      <a:pt x="12" y="20"/>
                    </a:lnTo>
                    <a:lnTo>
                      <a:pt x="8" y="16"/>
                    </a:lnTo>
                    <a:lnTo>
                      <a:pt x="4" y="14"/>
                    </a:lnTo>
                    <a:lnTo>
                      <a:pt x="0" y="10"/>
                    </a:lnTo>
                    <a:lnTo>
                      <a:pt x="0" y="10"/>
                    </a:lnTo>
                    <a:lnTo>
                      <a:pt x="2" y="8"/>
                    </a:lnTo>
                    <a:lnTo>
                      <a:pt x="2" y="8"/>
                    </a:lnTo>
                    <a:lnTo>
                      <a:pt x="4" y="6"/>
                    </a:lnTo>
                    <a:lnTo>
                      <a:pt x="6" y="6"/>
                    </a:lnTo>
                    <a:lnTo>
                      <a:pt x="8" y="6"/>
                    </a:lnTo>
                    <a:lnTo>
                      <a:pt x="10" y="4"/>
                    </a:lnTo>
                    <a:lnTo>
                      <a:pt x="10" y="4"/>
                    </a:lnTo>
                    <a:lnTo>
                      <a:pt x="16" y="2"/>
                    </a:lnTo>
                    <a:lnTo>
                      <a:pt x="20" y="4"/>
                    </a:lnTo>
                    <a:lnTo>
                      <a:pt x="24" y="4"/>
                    </a:lnTo>
                    <a:lnTo>
                      <a:pt x="28" y="2"/>
                    </a:lnTo>
                    <a:lnTo>
                      <a:pt x="30" y="0"/>
                    </a:lnTo>
                    <a:lnTo>
                      <a:pt x="30" y="0"/>
                    </a:lnTo>
                    <a:lnTo>
                      <a:pt x="32" y="2"/>
                    </a:lnTo>
                    <a:lnTo>
                      <a:pt x="32" y="6"/>
                    </a:ln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6" name="Freeform 438">
                <a:extLst>
                  <a:ext uri="{FF2B5EF4-FFF2-40B4-BE49-F238E27FC236}">
                    <a16:creationId xmlns:a16="http://schemas.microsoft.com/office/drawing/2014/main" id="{5A1CD917-8D29-2179-FAA2-6ED6A4673C10}"/>
                  </a:ext>
                </a:extLst>
              </p:cNvPr>
              <p:cNvSpPr>
                <a:spLocks/>
              </p:cNvSpPr>
              <p:nvPr/>
            </p:nvSpPr>
            <p:spPr bwMode="auto">
              <a:xfrm>
                <a:off x="1710" y="2787"/>
                <a:ext cx="14" cy="20"/>
              </a:xfrm>
              <a:custGeom>
                <a:avLst/>
                <a:gdLst>
                  <a:gd name="T0" fmla="*/ 0 w 14"/>
                  <a:gd name="T1" fmla="*/ 20 h 20"/>
                  <a:gd name="T2" fmla="*/ 0 w 14"/>
                  <a:gd name="T3" fmla="*/ 20 h 20"/>
                  <a:gd name="T4" fmla="*/ 0 w 14"/>
                  <a:gd name="T5" fmla="*/ 16 h 20"/>
                  <a:gd name="T6" fmla="*/ 2 w 14"/>
                  <a:gd name="T7" fmla="*/ 12 h 20"/>
                  <a:gd name="T8" fmla="*/ 4 w 14"/>
                  <a:gd name="T9" fmla="*/ 8 h 20"/>
                  <a:gd name="T10" fmla="*/ 2 w 14"/>
                  <a:gd name="T11" fmla="*/ 2 h 20"/>
                  <a:gd name="T12" fmla="*/ 2 w 14"/>
                  <a:gd name="T13" fmla="*/ 2 h 20"/>
                  <a:gd name="T14" fmla="*/ 4 w 14"/>
                  <a:gd name="T15" fmla="*/ 0 h 20"/>
                  <a:gd name="T16" fmla="*/ 6 w 14"/>
                  <a:gd name="T17" fmla="*/ 0 h 20"/>
                  <a:gd name="T18" fmla="*/ 6 w 14"/>
                  <a:gd name="T19" fmla="*/ 0 h 20"/>
                  <a:gd name="T20" fmla="*/ 10 w 14"/>
                  <a:gd name="T21" fmla="*/ 6 h 20"/>
                  <a:gd name="T22" fmla="*/ 14 w 14"/>
                  <a:gd name="T23" fmla="*/ 14 h 20"/>
                  <a:gd name="T24" fmla="*/ 14 w 14"/>
                  <a:gd name="T25" fmla="*/ 14 h 20"/>
                  <a:gd name="T26" fmla="*/ 14 w 14"/>
                  <a:gd name="T27" fmla="*/ 18 h 20"/>
                  <a:gd name="T28" fmla="*/ 12 w 14"/>
                  <a:gd name="T29" fmla="*/ 18 h 20"/>
                  <a:gd name="T30" fmla="*/ 12 w 14"/>
                  <a:gd name="T31" fmla="*/ 18 h 20"/>
                  <a:gd name="T32" fmla="*/ 8 w 14"/>
                  <a:gd name="T33" fmla="*/ 18 h 20"/>
                  <a:gd name="T34" fmla="*/ 6 w 14"/>
                  <a:gd name="T35" fmla="*/ 18 h 20"/>
                  <a:gd name="T36" fmla="*/ 4 w 14"/>
                  <a:gd name="T37" fmla="*/ 20 h 20"/>
                  <a:gd name="T38" fmla="*/ 4 w 14"/>
                  <a:gd name="T39" fmla="*/ 20 h 20"/>
                  <a:gd name="T40" fmla="*/ 0 w 14"/>
                  <a:gd name="T41" fmla="*/ 20 h 20"/>
                  <a:gd name="T42" fmla="*/ 0 w 14"/>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0" y="20"/>
                    </a:moveTo>
                    <a:lnTo>
                      <a:pt x="0" y="20"/>
                    </a:lnTo>
                    <a:lnTo>
                      <a:pt x="0" y="16"/>
                    </a:lnTo>
                    <a:lnTo>
                      <a:pt x="2" y="12"/>
                    </a:lnTo>
                    <a:lnTo>
                      <a:pt x="4" y="8"/>
                    </a:lnTo>
                    <a:lnTo>
                      <a:pt x="2" y="2"/>
                    </a:lnTo>
                    <a:lnTo>
                      <a:pt x="2" y="2"/>
                    </a:lnTo>
                    <a:lnTo>
                      <a:pt x="4" y="0"/>
                    </a:lnTo>
                    <a:lnTo>
                      <a:pt x="6" y="0"/>
                    </a:lnTo>
                    <a:lnTo>
                      <a:pt x="6" y="0"/>
                    </a:lnTo>
                    <a:lnTo>
                      <a:pt x="10" y="6"/>
                    </a:lnTo>
                    <a:lnTo>
                      <a:pt x="14" y="14"/>
                    </a:lnTo>
                    <a:lnTo>
                      <a:pt x="14" y="14"/>
                    </a:lnTo>
                    <a:lnTo>
                      <a:pt x="14" y="18"/>
                    </a:lnTo>
                    <a:lnTo>
                      <a:pt x="12" y="18"/>
                    </a:lnTo>
                    <a:lnTo>
                      <a:pt x="12" y="18"/>
                    </a:lnTo>
                    <a:lnTo>
                      <a:pt x="8" y="18"/>
                    </a:lnTo>
                    <a:lnTo>
                      <a:pt x="6" y="18"/>
                    </a:lnTo>
                    <a:lnTo>
                      <a:pt x="4" y="20"/>
                    </a:lnTo>
                    <a:lnTo>
                      <a:pt x="4" y="20"/>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7" name="Freeform 439">
                <a:extLst>
                  <a:ext uri="{FF2B5EF4-FFF2-40B4-BE49-F238E27FC236}">
                    <a16:creationId xmlns:a16="http://schemas.microsoft.com/office/drawing/2014/main" id="{6FB6E072-474C-7F47-C11E-87E58EEC35CB}"/>
                  </a:ext>
                </a:extLst>
              </p:cNvPr>
              <p:cNvSpPr>
                <a:spLocks/>
              </p:cNvSpPr>
              <p:nvPr/>
            </p:nvSpPr>
            <p:spPr bwMode="auto">
              <a:xfrm>
                <a:off x="5942" y="2807"/>
                <a:ext cx="22" cy="24"/>
              </a:xfrm>
              <a:custGeom>
                <a:avLst/>
                <a:gdLst>
                  <a:gd name="T0" fmla="*/ 0 w 22"/>
                  <a:gd name="T1" fmla="*/ 22 h 24"/>
                  <a:gd name="T2" fmla="*/ 0 w 22"/>
                  <a:gd name="T3" fmla="*/ 22 h 24"/>
                  <a:gd name="T4" fmla="*/ 0 w 22"/>
                  <a:gd name="T5" fmla="*/ 10 h 24"/>
                  <a:gd name="T6" fmla="*/ 2 w 22"/>
                  <a:gd name="T7" fmla="*/ 6 h 24"/>
                  <a:gd name="T8" fmla="*/ 6 w 22"/>
                  <a:gd name="T9" fmla="*/ 4 h 24"/>
                  <a:gd name="T10" fmla="*/ 12 w 22"/>
                  <a:gd name="T11" fmla="*/ 8 h 24"/>
                  <a:gd name="T12" fmla="*/ 12 w 22"/>
                  <a:gd name="T13" fmla="*/ 8 h 24"/>
                  <a:gd name="T14" fmla="*/ 12 w 22"/>
                  <a:gd name="T15" fmla="*/ 8 h 24"/>
                  <a:gd name="T16" fmla="*/ 14 w 22"/>
                  <a:gd name="T17" fmla="*/ 8 h 24"/>
                  <a:gd name="T18" fmla="*/ 16 w 22"/>
                  <a:gd name="T19" fmla="*/ 6 h 24"/>
                  <a:gd name="T20" fmla="*/ 16 w 22"/>
                  <a:gd name="T21" fmla="*/ 0 h 24"/>
                  <a:gd name="T22" fmla="*/ 16 w 22"/>
                  <a:gd name="T23" fmla="*/ 0 h 24"/>
                  <a:gd name="T24" fmla="*/ 18 w 22"/>
                  <a:gd name="T25" fmla="*/ 2 h 24"/>
                  <a:gd name="T26" fmla="*/ 20 w 22"/>
                  <a:gd name="T27" fmla="*/ 4 h 24"/>
                  <a:gd name="T28" fmla="*/ 22 w 22"/>
                  <a:gd name="T29" fmla="*/ 12 h 24"/>
                  <a:gd name="T30" fmla="*/ 22 w 22"/>
                  <a:gd name="T31" fmla="*/ 12 h 24"/>
                  <a:gd name="T32" fmla="*/ 22 w 22"/>
                  <a:gd name="T33" fmla="*/ 14 h 24"/>
                  <a:gd name="T34" fmla="*/ 22 w 22"/>
                  <a:gd name="T35" fmla="*/ 14 h 24"/>
                  <a:gd name="T36" fmla="*/ 20 w 22"/>
                  <a:gd name="T37" fmla="*/ 18 h 24"/>
                  <a:gd name="T38" fmla="*/ 20 w 22"/>
                  <a:gd name="T39" fmla="*/ 18 h 24"/>
                  <a:gd name="T40" fmla="*/ 18 w 22"/>
                  <a:gd name="T41" fmla="*/ 20 h 24"/>
                  <a:gd name="T42" fmla="*/ 16 w 22"/>
                  <a:gd name="T43" fmla="*/ 18 h 24"/>
                  <a:gd name="T44" fmla="*/ 14 w 22"/>
                  <a:gd name="T45" fmla="*/ 18 h 24"/>
                  <a:gd name="T46" fmla="*/ 12 w 22"/>
                  <a:gd name="T47" fmla="*/ 20 h 24"/>
                  <a:gd name="T48" fmla="*/ 12 w 22"/>
                  <a:gd name="T49" fmla="*/ 20 h 24"/>
                  <a:gd name="T50" fmla="*/ 8 w 22"/>
                  <a:gd name="T51" fmla="*/ 20 h 24"/>
                  <a:gd name="T52" fmla="*/ 4 w 22"/>
                  <a:gd name="T53" fmla="*/ 18 h 24"/>
                  <a:gd name="T54" fmla="*/ 4 w 22"/>
                  <a:gd name="T55" fmla="*/ 18 h 24"/>
                  <a:gd name="T56" fmla="*/ 4 w 22"/>
                  <a:gd name="T57" fmla="*/ 16 h 24"/>
                  <a:gd name="T58" fmla="*/ 2 w 22"/>
                  <a:gd name="T59" fmla="*/ 18 h 24"/>
                  <a:gd name="T60" fmla="*/ 2 w 22"/>
                  <a:gd name="T61" fmla="*/ 22 h 24"/>
                  <a:gd name="T62" fmla="*/ 2 w 22"/>
                  <a:gd name="T63" fmla="*/ 22 h 24"/>
                  <a:gd name="T64" fmla="*/ 0 w 22"/>
                  <a:gd name="T65" fmla="*/ 24 h 24"/>
                  <a:gd name="T66" fmla="*/ 0 w 22"/>
                  <a:gd name="T67" fmla="*/ 22 h 24"/>
                  <a:gd name="T68" fmla="*/ 0 w 22"/>
                  <a:gd name="T6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4">
                    <a:moveTo>
                      <a:pt x="0" y="22"/>
                    </a:moveTo>
                    <a:lnTo>
                      <a:pt x="0" y="22"/>
                    </a:lnTo>
                    <a:lnTo>
                      <a:pt x="0" y="10"/>
                    </a:lnTo>
                    <a:lnTo>
                      <a:pt x="2" y="6"/>
                    </a:lnTo>
                    <a:lnTo>
                      <a:pt x="6" y="4"/>
                    </a:lnTo>
                    <a:lnTo>
                      <a:pt x="12" y="8"/>
                    </a:lnTo>
                    <a:lnTo>
                      <a:pt x="12" y="8"/>
                    </a:lnTo>
                    <a:lnTo>
                      <a:pt x="12" y="8"/>
                    </a:lnTo>
                    <a:lnTo>
                      <a:pt x="14" y="8"/>
                    </a:lnTo>
                    <a:lnTo>
                      <a:pt x="16" y="6"/>
                    </a:lnTo>
                    <a:lnTo>
                      <a:pt x="16" y="0"/>
                    </a:lnTo>
                    <a:lnTo>
                      <a:pt x="16" y="0"/>
                    </a:lnTo>
                    <a:lnTo>
                      <a:pt x="18" y="2"/>
                    </a:lnTo>
                    <a:lnTo>
                      <a:pt x="20" y="4"/>
                    </a:lnTo>
                    <a:lnTo>
                      <a:pt x="22" y="12"/>
                    </a:lnTo>
                    <a:lnTo>
                      <a:pt x="22" y="12"/>
                    </a:lnTo>
                    <a:lnTo>
                      <a:pt x="22" y="14"/>
                    </a:lnTo>
                    <a:lnTo>
                      <a:pt x="22" y="14"/>
                    </a:lnTo>
                    <a:lnTo>
                      <a:pt x="20" y="18"/>
                    </a:lnTo>
                    <a:lnTo>
                      <a:pt x="20" y="18"/>
                    </a:lnTo>
                    <a:lnTo>
                      <a:pt x="18" y="20"/>
                    </a:lnTo>
                    <a:lnTo>
                      <a:pt x="16" y="18"/>
                    </a:lnTo>
                    <a:lnTo>
                      <a:pt x="14" y="18"/>
                    </a:lnTo>
                    <a:lnTo>
                      <a:pt x="12" y="20"/>
                    </a:lnTo>
                    <a:lnTo>
                      <a:pt x="12" y="20"/>
                    </a:lnTo>
                    <a:lnTo>
                      <a:pt x="8" y="20"/>
                    </a:lnTo>
                    <a:lnTo>
                      <a:pt x="4" y="18"/>
                    </a:lnTo>
                    <a:lnTo>
                      <a:pt x="4" y="18"/>
                    </a:lnTo>
                    <a:lnTo>
                      <a:pt x="4" y="16"/>
                    </a:lnTo>
                    <a:lnTo>
                      <a:pt x="2" y="18"/>
                    </a:lnTo>
                    <a:lnTo>
                      <a:pt x="2" y="22"/>
                    </a:lnTo>
                    <a:lnTo>
                      <a:pt x="2" y="22"/>
                    </a:lnTo>
                    <a:lnTo>
                      <a:pt x="0" y="2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8" name="Freeform 440">
                <a:extLst>
                  <a:ext uri="{FF2B5EF4-FFF2-40B4-BE49-F238E27FC236}">
                    <a16:creationId xmlns:a16="http://schemas.microsoft.com/office/drawing/2014/main" id="{08899017-32AB-3BFD-52D9-3E73B77B540D}"/>
                  </a:ext>
                </a:extLst>
              </p:cNvPr>
              <p:cNvSpPr>
                <a:spLocks/>
              </p:cNvSpPr>
              <p:nvPr/>
            </p:nvSpPr>
            <p:spPr bwMode="auto">
              <a:xfrm>
                <a:off x="5942" y="2829"/>
                <a:ext cx="4" cy="12"/>
              </a:xfrm>
              <a:custGeom>
                <a:avLst/>
                <a:gdLst>
                  <a:gd name="T0" fmla="*/ 0 w 4"/>
                  <a:gd name="T1" fmla="*/ 0 h 12"/>
                  <a:gd name="T2" fmla="*/ 0 w 4"/>
                  <a:gd name="T3" fmla="*/ 0 h 12"/>
                  <a:gd name="T4" fmla="*/ 2 w 4"/>
                  <a:gd name="T5" fmla="*/ 0 h 12"/>
                  <a:gd name="T6" fmla="*/ 2 w 4"/>
                  <a:gd name="T7" fmla="*/ 0 h 12"/>
                  <a:gd name="T8" fmla="*/ 4 w 4"/>
                  <a:gd name="T9" fmla="*/ 6 h 12"/>
                  <a:gd name="T10" fmla="*/ 4 w 4"/>
                  <a:gd name="T11" fmla="*/ 6 h 12"/>
                  <a:gd name="T12" fmla="*/ 4 w 4"/>
                  <a:gd name="T13" fmla="*/ 10 h 12"/>
                  <a:gd name="T14" fmla="*/ 2 w 4"/>
                  <a:gd name="T15" fmla="*/ 12 h 12"/>
                  <a:gd name="T16" fmla="*/ 0 w 4"/>
                  <a:gd name="T17" fmla="*/ 8 h 12"/>
                  <a:gd name="T18" fmla="*/ 0 w 4"/>
                  <a:gd name="T19" fmla="*/ 8 h 12"/>
                  <a:gd name="T20" fmla="*/ 0 w 4"/>
                  <a:gd name="T21" fmla="*/ 0 h 12"/>
                  <a:gd name="T22" fmla="*/ 0 w 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0" y="0"/>
                    </a:moveTo>
                    <a:lnTo>
                      <a:pt x="0" y="0"/>
                    </a:lnTo>
                    <a:lnTo>
                      <a:pt x="2" y="0"/>
                    </a:lnTo>
                    <a:lnTo>
                      <a:pt x="2" y="0"/>
                    </a:lnTo>
                    <a:lnTo>
                      <a:pt x="4" y="6"/>
                    </a:lnTo>
                    <a:lnTo>
                      <a:pt x="4" y="6"/>
                    </a:lnTo>
                    <a:lnTo>
                      <a:pt x="4" y="10"/>
                    </a:lnTo>
                    <a:lnTo>
                      <a:pt x="2" y="12"/>
                    </a:lnTo>
                    <a:lnTo>
                      <a:pt x="0" y="8"/>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9" name="Freeform 441">
                <a:extLst>
                  <a:ext uri="{FF2B5EF4-FFF2-40B4-BE49-F238E27FC236}">
                    <a16:creationId xmlns:a16="http://schemas.microsoft.com/office/drawing/2014/main" id="{7184581F-572F-CEE3-1277-B1B096EF68E9}"/>
                  </a:ext>
                </a:extLst>
              </p:cNvPr>
              <p:cNvSpPr>
                <a:spLocks/>
              </p:cNvSpPr>
              <p:nvPr/>
            </p:nvSpPr>
            <p:spPr bwMode="auto">
              <a:xfrm>
                <a:off x="2508" y="2835"/>
                <a:ext cx="34" cy="24"/>
              </a:xfrm>
              <a:custGeom>
                <a:avLst/>
                <a:gdLst>
                  <a:gd name="T0" fmla="*/ 34 w 34"/>
                  <a:gd name="T1" fmla="*/ 14 h 24"/>
                  <a:gd name="T2" fmla="*/ 34 w 34"/>
                  <a:gd name="T3" fmla="*/ 14 h 24"/>
                  <a:gd name="T4" fmla="*/ 28 w 34"/>
                  <a:gd name="T5" fmla="*/ 22 h 24"/>
                  <a:gd name="T6" fmla="*/ 22 w 34"/>
                  <a:gd name="T7" fmla="*/ 24 h 24"/>
                  <a:gd name="T8" fmla="*/ 16 w 34"/>
                  <a:gd name="T9" fmla="*/ 24 h 24"/>
                  <a:gd name="T10" fmla="*/ 10 w 34"/>
                  <a:gd name="T11" fmla="*/ 24 h 24"/>
                  <a:gd name="T12" fmla="*/ 10 w 34"/>
                  <a:gd name="T13" fmla="*/ 24 h 24"/>
                  <a:gd name="T14" fmla="*/ 8 w 34"/>
                  <a:gd name="T15" fmla="*/ 20 h 24"/>
                  <a:gd name="T16" fmla="*/ 8 w 34"/>
                  <a:gd name="T17" fmla="*/ 20 h 24"/>
                  <a:gd name="T18" fmla="*/ 6 w 34"/>
                  <a:gd name="T19" fmla="*/ 18 h 24"/>
                  <a:gd name="T20" fmla="*/ 4 w 34"/>
                  <a:gd name="T21" fmla="*/ 18 h 24"/>
                  <a:gd name="T22" fmla="*/ 2 w 34"/>
                  <a:gd name="T23" fmla="*/ 18 h 24"/>
                  <a:gd name="T24" fmla="*/ 0 w 34"/>
                  <a:gd name="T25" fmla="*/ 14 h 24"/>
                  <a:gd name="T26" fmla="*/ 0 w 34"/>
                  <a:gd name="T27" fmla="*/ 14 h 24"/>
                  <a:gd name="T28" fmla="*/ 4 w 34"/>
                  <a:gd name="T29" fmla="*/ 6 h 24"/>
                  <a:gd name="T30" fmla="*/ 10 w 34"/>
                  <a:gd name="T31" fmla="*/ 2 h 24"/>
                  <a:gd name="T32" fmla="*/ 14 w 34"/>
                  <a:gd name="T33" fmla="*/ 0 h 24"/>
                  <a:gd name="T34" fmla="*/ 20 w 34"/>
                  <a:gd name="T35" fmla="*/ 2 h 24"/>
                  <a:gd name="T36" fmla="*/ 20 w 34"/>
                  <a:gd name="T37" fmla="*/ 2 h 24"/>
                  <a:gd name="T38" fmla="*/ 24 w 34"/>
                  <a:gd name="T39" fmla="*/ 4 h 24"/>
                  <a:gd name="T40" fmla="*/ 28 w 34"/>
                  <a:gd name="T41" fmla="*/ 4 h 24"/>
                  <a:gd name="T42" fmla="*/ 28 w 34"/>
                  <a:gd name="T43" fmla="*/ 4 h 24"/>
                  <a:gd name="T44" fmla="*/ 30 w 34"/>
                  <a:gd name="T45" fmla="*/ 4 h 24"/>
                  <a:gd name="T46" fmla="*/ 30 w 34"/>
                  <a:gd name="T47" fmla="*/ 4 h 24"/>
                  <a:gd name="T48" fmla="*/ 32 w 34"/>
                  <a:gd name="T49" fmla="*/ 6 h 24"/>
                  <a:gd name="T50" fmla="*/ 34 w 34"/>
                  <a:gd name="T51" fmla="*/ 14 h 24"/>
                  <a:gd name="T52" fmla="*/ 34 w 34"/>
                  <a:gd name="T5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4">
                    <a:moveTo>
                      <a:pt x="34" y="14"/>
                    </a:moveTo>
                    <a:lnTo>
                      <a:pt x="34" y="14"/>
                    </a:lnTo>
                    <a:lnTo>
                      <a:pt x="28" y="22"/>
                    </a:lnTo>
                    <a:lnTo>
                      <a:pt x="22" y="24"/>
                    </a:lnTo>
                    <a:lnTo>
                      <a:pt x="16" y="24"/>
                    </a:lnTo>
                    <a:lnTo>
                      <a:pt x="10" y="24"/>
                    </a:lnTo>
                    <a:lnTo>
                      <a:pt x="10" y="24"/>
                    </a:lnTo>
                    <a:lnTo>
                      <a:pt x="8" y="20"/>
                    </a:lnTo>
                    <a:lnTo>
                      <a:pt x="8" y="20"/>
                    </a:lnTo>
                    <a:lnTo>
                      <a:pt x="6" y="18"/>
                    </a:lnTo>
                    <a:lnTo>
                      <a:pt x="4" y="18"/>
                    </a:lnTo>
                    <a:lnTo>
                      <a:pt x="2" y="18"/>
                    </a:lnTo>
                    <a:lnTo>
                      <a:pt x="0" y="14"/>
                    </a:lnTo>
                    <a:lnTo>
                      <a:pt x="0" y="14"/>
                    </a:lnTo>
                    <a:lnTo>
                      <a:pt x="4" y="6"/>
                    </a:lnTo>
                    <a:lnTo>
                      <a:pt x="10" y="2"/>
                    </a:lnTo>
                    <a:lnTo>
                      <a:pt x="14" y="0"/>
                    </a:lnTo>
                    <a:lnTo>
                      <a:pt x="20" y="2"/>
                    </a:lnTo>
                    <a:lnTo>
                      <a:pt x="20" y="2"/>
                    </a:lnTo>
                    <a:lnTo>
                      <a:pt x="24" y="4"/>
                    </a:lnTo>
                    <a:lnTo>
                      <a:pt x="28" y="4"/>
                    </a:lnTo>
                    <a:lnTo>
                      <a:pt x="28" y="4"/>
                    </a:lnTo>
                    <a:lnTo>
                      <a:pt x="30" y="4"/>
                    </a:lnTo>
                    <a:lnTo>
                      <a:pt x="30" y="4"/>
                    </a:lnTo>
                    <a:lnTo>
                      <a:pt x="32" y="6"/>
                    </a:lnTo>
                    <a:lnTo>
                      <a:pt x="34" y="14"/>
                    </a:lnTo>
                    <a:lnTo>
                      <a:pt x="3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0" name="Freeform 442">
                <a:extLst>
                  <a:ext uri="{FF2B5EF4-FFF2-40B4-BE49-F238E27FC236}">
                    <a16:creationId xmlns:a16="http://schemas.microsoft.com/office/drawing/2014/main" id="{4CDD5BB1-E2B1-B8F0-9BAB-BFFBB9877461}"/>
                  </a:ext>
                </a:extLst>
              </p:cNvPr>
              <p:cNvSpPr>
                <a:spLocks/>
              </p:cNvSpPr>
              <p:nvPr/>
            </p:nvSpPr>
            <p:spPr bwMode="auto">
              <a:xfrm>
                <a:off x="2502" y="2845"/>
                <a:ext cx="14" cy="12"/>
              </a:xfrm>
              <a:custGeom>
                <a:avLst/>
                <a:gdLst>
                  <a:gd name="T0" fmla="*/ 6 w 14"/>
                  <a:gd name="T1" fmla="*/ 4 h 12"/>
                  <a:gd name="T2" fmla="*/ 6 w 14"/>
                  <a:gd name="T3" fmla="*/ 4 h 12"/>
                  <a:gd name="T4" fmla="*/ 8 w 14"/>
                  <a:gd name="T5" fmla="*/ 6 h 12"/>
                  <a:gd name="T6" fmla="*/ 10 w 14"/>
                  <a:gd name="T7" fmla="*/ 6 h 12"/>
                  <a:gd name="T8" fmla="*/ 12 w 14"/>
                  <a:gd name="T9" fmla="*/ 8 h 12"/>
                  <a:gd name="T10" fmla="*/ 14 w 14"/>
                  <a:gd name="T11" fmla="*/ 10 h 12"/>
                  <a:gd name="T12" fmla="*/ 14 w 14"/>
                  <a:gd name="T13" fmla="*/ 10 h 12"/>
                  <a:gd name="T14" fmla="*/ 4 w 14"/>
                  <a:gd name="T15" fmla="*/ 10 h 12"/>
                  <a:gd name="T16" fmla="*/ 4 w 14"/>
                  <a:gd name="T17" fmla="*/ 10 h 12"/>
                  <a:gd name="T18" fmla="*/ 2 w 14"/>
                  <a:gd name="T19" fmla="*/ 12 h 12"/>
                  <a:gd name="T20" fmla="*/ 0 w 14"/>
                  <a:gd name="T21" fmla="*/ 10 h 12"/>
                  <a:gd name="T22" fmla="*/ 0 w 14"/>
                  <a:gd name="T23" fmla="*/ 10 h 12"/>
                  <a:gd name="T24" fmla="*/ 0 w 14"/>
                  <a:gd name="T25" fmla="*/ 2 h 12"/>
                  <a:gd name="T26" fmla="*/ 2 w 14"/>
                  <a:gd name="T27" fmla="*/ 0 h 12"/>
                  <a:gd name="T28" fmla="*/ 4 w 14"/>
                  <a:gd name="T29" fmla="*/ 0 h 12"/>
                  <a:gd name="T30" fmla="*/ 6 w 14"/>
                  <a:gd name="T31" fmla="*/ 4 h 12"/>
                  <a:gd name="T32" fmla="*/ 6 w 14"/>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6" y="4"/>
                    </a:moveTo>
                    <a:lnTo>
                      <a:pt x="6" y="4"/>
                    </a:lnTo>
                    <a:lnTo>
                      <a:pt x="8" y="6"/>
                    </a:lnTo>
                    <a:lnTo>
                      <a:pt x="10" y="6"/>
                    </a:lnTo>
                    <a:lnTo>
                      <a:pt x="12" y="8"/>
                    </a:lnTo>
                    <a:lnTo>
                      <a:pt x="14" y="10"/>
                    </a:lnTo>
                    <a:lnTo>
                      <a:pt x="14" y="10"/>
                    </a:lnTo>
                    <a:lnTo>
                      <a:pt x="4" y="10"/>
                    </a:lnTo>
                    <a:lnTo>
                      <a:pt x="4" y="10"/>
                    </a:lnTo>
                    <a:lnTo>
                      <a:pt x="2" y="12"/>
                    </a:lnTo>
                    <a:lnTo>
                      <a:pt x="0" y="10"/>
                    </a:lnTo>
                    <a:lnTo>
                      <a:pt x="0" y="10"/>
                    </a:lnTo>
                    <a:lnTo>
                      <a:pt x="0" y="2"/>
                    </a:lnTo>
                    <a:lnTo>
                      <a:pt x="2"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1" name="Freeform 443">
                <a:extLst>
                  <a:ext uri="{FF2B5EF4-FFF2-40B4-BE49-F238E27FC236}">
                    <a16:creationId xmlns:a16="http://schemas.microsoft.com/office/drawing/2014/main" id="{807A4372-2830-D9A8-EA6A-8948C7230E73}"/>
                  </a:ext>
                </a:extLst>
              </p:cNvPr>
              <p:cNvSpPr>
                <a:spLocks/>
              </p:cNvSpPr>
              <p:nvPr/>
            </p:nvSpPr>
            <p:spPr bwMode="auto">
              <a:xfrm>
                <a:off x="5958" y="2799"/>
                <a:ext cx="28" cy="40"/>
              </a:xfrm>
              <a:custGeom>
                <a:avLst/>
                <a:gdLst>
                  <a:gd name="T0" fmla="*/ 10 w 28"/>
                  <a:gd name="T1" fmla="*/ 26 h 40"/>
                  <a:gd name="T2" fmla="*/ 10 w 28"/>
                  <a:gd name="T3" fmla="*/ 26 h 40"/>
                  <a:gd name="T4" fmla="*/ 4 w 28"/>
                  <a:gd name="T5" fmla="*/ 24 h 40"/>
                  <a:gd name="T6" fmla="*/ 4 w 28"/>
                  <a:gd name="T7" fmla="*/ 24 h 40"/>
                  <a:gd name="T8" fmla="*/ 4 w 28"/>
                  <a:gd name="T9" fmla="*/ 20 h 40"/>
                  <a:gd name="T10" fmla="*/ 4 w 28"/>
                  <a:gd name="T11" fmla="*/ 20 h 40"/>
                  <a:gd name="T12" fmla="*/ 6 w 28"/>
                  <a:gd name="T13" fmla="*/ 16 h 40"/>
                  <a:gd name="T14" fmla="*/ 6 w 28"/>
                  <a:gd name="T15" fmla="*/ 16 h 40"/>
                  <a:gd name="T16" fmla="*/ 4 w 28"/>
                  <a:gd name="T17" fmla="*/ 20 h 40"/>
                  <a:gd name="T18" fmla="*/ 4 w 28"/>
                  <a:gd name="T19" fmla="*/ 20 h 40"/>
                  <a:gd name="T20" fmla="*/ 0 w 28"/>
                  <a:gd name="T21" fmla="*/ 8 h 40"/>
                  <a:gd name="T22" fmla="*/ 0 w 28"/>
                  <a:gd name="T23" fmla="*/ 8 h 40"/>
                  <a:gd name="T24" fmla="*/ 0 w 28"/>
                  <a:gd name="T25" fmla="*/ 8 h 40"/>
                  <a:gd name="T26" fmla="*/ 4 w 28"/>
                  <a:gd name="T27" fmla="*/ 2 h 40"/>
                  <a:gd name="T28" fmla="*/ 6 w 28"/>
                  <a:gd name="T29" fmla="*/ 0 h 40"/>
                  <a:gd name="T30" fmla="*/ 8 w 28"/>
                  <a:gd name="T31" fmla="*/ 0 h 40"/>
                  <a:gd name="T32" fmla="*/ 10 w 28"/>
                  <a:gd name="T33" fmla="*/ 4 h 40"/>
                  <a:gd name="T34" fmla="*/ 10 w 28"/>
                  <a:gd name="T35" fmla="*/ 4 h 40"/>
                  <a:gd name="T36" fmla="*/ 12 w 28"/>
                  <a:gd name="T37" fmla="*/ 10 h 40"/>
                  <a:gd name="T38" fmla="*/ 14 w 28"/>
                  <a:gd name="T39" fmla="*/ 8 h 40"/>
                  <a:gd name="T40" fmla="*/ 14 w 28"/>
                  <a:gd name="T41" fmla="*/ 4 h 40"/>
                  <a:gd name="T42" fmla="*/ 16 w 28"/>
                  <a:gd name="T43" fmla="*/ 2 h 40"/>
                  <a:gd name="T44" fmla="*/ 16 w 28"/>
                  <a:gd name="T45" fmla="*/ 2 h 40"/>
                  <a:gd name="T46" fmla="*/ 18 w 28"/>
                  <a:gd name="T47" fmla="*/ 2 h 40"/>
                  <a:gd name="T48" fmla="*/ 20 w 28"/>
                  <a:gd name="T49" fmla="*/ 2 h 40"/>
                  <a:gd name="T50" fmla="*/ 20 w 28"/>
                  <a:gd name="T51" fmla="*/ 2 h 40"/>
                  <a:gd name="T52" fmla="*/ 24 w 28"/>
                  <a:gd name="T53" fmla="*/ 4 h 40"/>
                  <a:gd name="T54" fmla="*/ 26 w 28"/>
                  <a:gd name="T55" fmla="*/ 8 h 40"/>
                  <a:gd name="T56" fmla="*/ 26 w 28"/>
                  <a:gd name="T57" fmla="*/ 8 h 40"/>
                  <a:gd name="T58" fmla="*/ 26 w 28"/>
                  <a:gd name="T59" fmla="*/ 18 h 40"/>
                  <a:gd name="T60" fmla="*/ 24 w 28"/>
                  <a:gd name="T61" fmla="*/ 22 h 40"/>
                  <a:gd name="T62" fmla="*/ 24 w 28"/>
                  <a:gd name="T63" fmla="*/ 22 h 40"/>
                  <a:gd name="T64" fmla="*/ 22 w 28"/>
                  <a:gd name="T65" fmla="*/ 24 h 40"/>
                  <a:gd name="T66" fmla="*/ 22 w 28"/>
                  <a:gd name="T67" fmla="*/ 24 h 40"/>
                  <a:gd name="T68" fmla="*/ 24 w 28"/>
                  <a:gd name="T69" fmla="*/ 24 h 40"/>
                  <a:gd name="T70" fmla="*/ 24 w 28"/>
                  <a:gd name="T71" fmla="*/ 24 h 40"/>
                  <a:gd name="T72" fmla="*/ 24 w 28"/>
                  <a:gd name="T73" fmla="*/ 26 h 40"/>
                  <a:gd name="T74" fmla="*/ 24 w 28"/>
                  <a:gd name="T75" fmla="*/ 26 h 40"/>
                  <a:gd name="T76" fmla="*/ 28 w 28"/>
                  <a:gd name="T77" fmla="*/ 30 h 40"/>
                  <a:gd name="T78" fmla="*/ 28 w 28"/>
                  <a:gd name="T79" fmla="*/ 32 h 40"/>
                  <a:gd name="T80" fmla="*/ 28 w 28"/>
                  <a:gd name="T81" fmla="*/ 38 h 40"/>
                  <a:gd name="T82" fmla="*/ 28 w 28"/>
                  <a:gd name="T83" fmla="*/ 38 h 40"/>
                  <a:gd name="T84" fmla="*/ 28 w 28"/>
                  <a:gd name="T85" fmla="*/ 38 h 40"/>
                  <a:gd name="T86" fmla="*/ 28 w 28"/>
                  <a:gd name="T87" fmla="*/ 38 h 40"/>
                  <a:gd name="T88" fmla="*/ 24 w 28"/>
                  <a:gd name="T89" fmla="*/ 40 h 40"/>
                  <a:gd name="T90" fmla="*/ 22 w 28"/>
                  <a:gd name="T91" fmla="*/ 38 h 40"/>
                  <a:gd name="T92" fmla="*/ 18 w 28"/>
                  <a:gd name="T93" fmla="*/ 36 h 40"/>
                  <a:gd name="T94" fmla="*/ 14 w 28"/>
                  <a:gd name="T95" fmla="*/ 30 h 40"/>
                  <a:gd name="T96" fmla="*/ 14 w 28"/>
                  <a:gd name="T97" fmla="*/ 30 h 40"/>
                  <a:gd name="T98" fmla="*/ 12 w 28"/>
                  <a:gd name="T99" fmla="*/ 24 h 40"/>
                  <a:gd name="T100" fmla="*/ 10 w 28"/>
                  <a:gd name="T101" fmla="*/ 24 h 40"/>
                  <a:gd name="T102" fmla="*/ 10 w 28"/>
                  <a:gd name="T103" fmla="*/ 26 h 40"/>
                  <a:gd name="T104" fmla="*/ 10 w 28"/>
                  <a:gd name="T105"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40">
                    <a:moveTo>
                      <a:pt x="10" y="26"/>
                    </a:moveTo>
                    <a:lnTo>
                      <a:pt x="10" y="26"/>
                    </a:lnTo>
                    <a:lnTo>
                      <a:pt x="4" y="24"/>
                    </a:lnTo>
                    <a:lnTo>
                      <a:pt x="4" y="24"/>
                    </a:lnTo>
                    <a:lnTo>
                      <a:pt x="4" y="20"/>
                    </a:lnTo>
                    <a:lnTo>
                      <a:pt x="4" y="20"/>
                    </a:lnTo>
                    <a:lnTo>
                      <a:pt x="6" y="16"/>
                    </a:lnTo>
                    <a:lnTo>
                      <a:pt x="6" y="16"/>
                    </a:lnTo>
                    <a:lnTo>
                      <a:pt x="4" y="20"/>
                    </a:lnTo>
                    <a:lnTo>
                      <a:pt x="4" y="20"/>
                    </a:lnTo>
                    <a:lnTo>
                      <a:pt x="0" y="8"/>
                    </a:lnTo>
                    <a:lnTo>
                      <a:pt x="0" y="8"/>
                    </a:lnTo>
                    <a:lnTo>
                      <a:pt x="0" y="8"/>
                    </a:lnTo>
                    <a:lnTo>
                      <a:pt x="4" y="2"/>
                    </a:lnTo>
                    <a:lnTo>
                      <a:pt x="6" y="0"/>
                    </a:lnTo>
                    <a:lnTo>
                      <a:pt x="8" y="0"/>
                    </a:lnTo>
                    <a:lnTo>
                      <a:pt x="10" y="4"/>
                    </a:lnTo>
                    <a:lnTo>
                      <a:pt x="10" y="4"/>
                    </a:lnTo>
                    <a:lnTo>
                      <a:pt x="12" y="10"/>
                    </a:lnTo>
                    <a:lnTo>
                      <a:pt x="14" y="8"/>
                    </a:lnTo>
                    <a:lnTo>
                      <a:pt x="14" y="4"/>
                    </a:lnTo>
                    <a:lnTo>
                      <a:pt x="16" y="2"/>
                    </a:lnTo>
                    <a:lnTo>
                      <a:pt x="16" y="2"/>
                    </a:lnTo>
                    <a:lnTo>
                      <a:pt x="18" y="2"/>
                    </a:lnTo>
                    <a:lnTo>
                      <a:pt x="20" y="2"/>
                    </a:lnTo>
                    <a:lnTo>
                      <a:pt x="20" y="2"/>
                    </a:lnTo>
                    <a:lnTo>
                      <a:pt x="24" y="4"/>
                    </a:lnTo>
                    <a:lnTo>
                      <a:pt x="26" y="8"/>
                    </a:lnTo>
                    <a:lnTo>
                      <a:pt x="26" y="8"/>
                    </a:lnTo>
                    <a:lnTo>
                      <a:pt x="26" y="18"/>
                    </a:lnTo>
                    <a:lnTo>
                      <a:pt x="24" y="22"/>
                    </a:lnTo>
                    <a:lnTo>
                      <a:pt x="24" y="22"/>
                    </a:lnTo>
                    <a:lnTo>
                      <a:pt x="22" y="24"/>
                    </a:lnTo>
                    <a:lnTo>
                      <a:pt x="22" y="24"/>
                    </a:lnTo>
                    <a:lnTo>
                      <a:pt x="24" y="24"/>
                    </a:lnTo>
                    <a:lnTo>
                      <a:pt x="24" y="24"/>
                    </a:lnTo>
                    <a:lnTo>
                      <a:pt x="24" y="26"/>
                    </a:lnTo>
                    <a:lnTo>
                      <a:pt x="24" y="26"/>
                    </a:lnTo>
                    <a:lnTo>
                      <a:pt x="28" y="30"/>
                    </a:lnTo>
                    <a:lnTo>
                      <a:pt x="28" y="32"/>
                    </a:lnTo>
                    <a:lnTo>
                      <a:pt x="28" y="38"/>
                    </a:lnTo>
                    <a:lnTo>
                      <a:pt x="28" y="38"/>
                    </a:lnTo>
                    <a:lnTo>
                      <a:pt x="28" y="38"/>
                    </a:lnTo>
                    <a:lnTo>
                      <a:pt x="28" y="38"/>
                    </a:lnTo>
                    <a:lnTo>
                      <a:pt x="24" y="40"/>
                    </a:lnTo>
                    <a:lnTo>
                      <a:pt x="22" y="38"/>
                    </a:lnTo>
                    <a:lnTo>
                      <a:pt x="18" y="36"/>
                    </a:lnTo>
                    <a:lnTo>
                      <a:pt x="14" y="30"/>
                    </a:lnTo>
                    <a:lnTo>
                      <a:pt x="14" y="30"/>
                    </a:lnTo>
                    <a:lnTo>
                      <a:pt x="12" y="24"/>
                    </a:lnTo>
                    <a:lnTo>
                      <a:pt x="10" y="24"/>
                    </a:lnTo>
                    <a:lnTo>
                      <a:pt x="10" y="26"/>
                    </a:lnTo>
                    <a:lnTo>
                      <a:pt x="1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2" name="Freeform 444">
                <a:extLst>
                  <a:ext uri="{FF2B5EF4-FFF2-40B4-BE49-F238E27FC236}">
                    <a16:creationId xmlns:a16="http://schemas.microsoft.com/office/drawing/2014/main" id="{925B5B72-830F-7000-A4C2-E22AE17D82C1}"/>
                  </a:ext>
                </a:extLst>
              </p:cNvPr>
              <p:cNvSpPr>
                <a:spLocks/>
              </p:cNvSpPr>
              <p:nvPr/>
            </p:nvSpPr>
            <p:spPr bwMode="auto">
              <a:xfrm>
                <a:off x="5962" y="2835"/>
                <a:ext cx="6" cy="10"/>
              </a:xfrm>
              <a:custGeom>
                <a:avLst/>
                <a:gdLst>
                  <a:gd name="T0" fmla="*/ 2 w 6"/>
                  <a:gd name="T1" fmla="*/ 10 h 10"/>
                  <a:gd name="T2" fmla="*/ 2 w 6"/>
                  <a:gd name="T3" fmla="*/ 10 h 10"/>
                  <a:gd name="T4" fmla="*/ 0 w 6"/>
                  <a:gd name="T5" fmla="*/ 0 h 10"/>
                  <a:gd name="T6" fmla="*/ 0 w 6"/>
                  <a:gd name="T7" fmla="*/ 0 h 10"/>
                  <a:gd name="T8" fmla="*/ 2 w 6"/>
                  <a:gd name="T9" fmla="*/ 0 h 10"/>
                  <a:gd name="T10" fmla="*/ 4 w 6"/>
                  <a:gd name="T11" fmla="*/ 0 h 10"/>
                  <a:gd name="T12" fmla="*/ 6 w 6"/>
                  <a:gd name="T13" fmla="*/ 2 h 10"/>
                  <a:gd name="T14" fmla="*/ 6 w 6"/>
                  <a:gd name="T15" fmla="*/ 2 h 10"/>
                  <a:gd name="T16" fmla="*/ 6 w 6"/>
                  <a:gd name="T17" fmla="*/ 2 h 10"/>
                  <a:gd name="T18" fmla="*/ 6 w 6"/>
                  <a:gd name="T19" fmla="*/ 10 h 10"/>
                  <a:gd name="T20" fmla="*/ 6 w 6"/>
                  <a:gd name="T21" fmla="*/ 10 h 10"/>
                  <a:gd name="T22" fmla="*/ 2 w 6"/>
                  <a:gd name="T23" fmla="*/ 10 h 10"/>
                  <a:gd name="T24" fmla="*/ 2 w 6"/>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2" y="10"/>
                    </a:moveTo>
                    <a:lnTo>
                      <a:pt x="2" y="10"/>
                    </a:lnTo>
                    <a:lnTo>
                      <a:pt x="0" y="0"/>
                    </a:lnTo>
                    <a:lnTo>
                      <a:pt x="0" y="0"/>
                    </a:lnTo>
                    <a:lnTo>
                      <a:pt x="2" y="0"/>
                    </a:lnTo>
                    <a:lnTo>
                      <a:pt x="4" y="0"/>
                    </a:lnTo>
                    <a:lnTo>
                      <a:pt x="6" y="2"/>
                    </a:lnTo>
                    <a:lnTo>
                      <a:pt x="6" y="2"/>
                    </a:lnTo>
                    <a:lnTo>
                      <a:pt x="6" y="2"/>
                    </a:lnTo>
                    <a:lnTo>
                      <a:pt x="6" y="10"/>
                    </a:lnTo>
                    <a:lnTo>
                      <a:pt x="6"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3" name="Freeform 445">
                <a:extLst>
                  <a:ext uri="{FF2B5EF4-FFF2-40B4-BE49-F238E27FC236}">
                    <a16:creationId xmlns:a16="http://schemas.microsoft.com/office/drawing/2014/main" id="{58D1D58B-D488-BE30-45A1-71D34BB20702}"/>
                  </a:ext>
                </a:extLst>
              </p:cNvPr>
              <p:cNvSpPr>
                <a:spLocks/>
              </p:cNvSpPr>
              <p:nvPr/>
            </p:nvSpPr>
            <p:spPr bwMode="auto">
              <a:xfrm>
                <a:off x="6038" y="1587"/>
                <a:ext cx="8" cy="16"/>
              </a:xfrm>
              <a:custGeom>
                <a:avLst/>
                <a:gdLst>
                  <a:gd name="T0" fmla="*/ 8 w 8"/>
                  <a:gd name="T1" fmla="*/ 8 h 16"/>
                  <a:gd name="T2" fmla="*/ 8 w 8"/>
                  <a:gd name="T3" fmla="*/ 8 h 16"/>
                  <a:gd name="T4" fmla="*/ 4 w 8"/>
                  <a:gd name="T5" fmla="*/ 14 h 16"/>
                  <a:gd name="T6" fmla="*/ 2 w 8"/>
                  <a:gd name="T7" fmla="*/ 16 h 16"/>
                  <a:gd name="T8" fmla="*/ 0 w 8"/>
                  <a:gd name="T9" fmla="*/ 16 h 16"/>
                  <a:gd name="T10" fmla="*/ 0 w 8"/>
                  <a:gd name="T11" fmla="*/ 16 h 16"/>
                  <a:gd name="T12" fmla="*/ 4 w 8"/>
                  <a:gd name="T13" fmla="*/ 0 h 16"/>
                  <a:gd name="T14" fmla="*/ 4 w 8"/>
                  <a:gd name="T15" fmla="*/ 0 h 16"/>
                  <a:gd name="T16" fmla="*/ 6 w 8"/>
                  <a:gd name="T17" fmla="*/ 4 h 16"/>
                  <a:gd name="T18" fmla="*/ 8 w 8"/>
                  <a:gd name="T19" fmla="*/ 8 h 16"/>
                  <a:gd name="T20" fmla="*/ 8 w 8"/>
                  <a:gd name="T2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8" y="8"/>
                    </a:moveTo>
                    <a:lnTo>
                      <a:pt x="8" y="8"/>
                    </a:lnTo>
                    <a:lnTo>
                      <a:pt x="4" y="14"/>
                    </a:lnTo>
                    <a:lnTo>
                      <a:pt x="2" y="16"/>
                    </a:lnTo>
                    <a:lnTo>
                      <a:pt x="0" y="16"/>
                    </a:lnTo>
                    <a:lnTo>
                      <a:pt x="0" y="16"/>
                    </a:lnTo>
                    <a:lnTo>
                      <a:pt x="4" y="0"/>
                    </a:lnTo>
                    <a:lnTo>
                      <a:pt x="4" y="0"/>
                    </a:lnTo>
                    <a:lnTo>
                      <a:pt x="6" y="4"/>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4" name="Freeform 446">
                <a:extLst>
                  <a:ext uri="{FF2B5EF4-FFF2-40B4-BE49-F238E27FC236}">
                    <a16:creationId xmlns:a16="http://schemas.microsoft.com/office/drawing/2014/main" id="{F8DE6671-FB21-F8B3-4B0E-6D682F268F8F}"/>
                  </a:ext>
                </a:extLst>
              </p:cNvPr>
              <p:cNvSpPr>
                <a:spLocks/>
              </p:cNvSpPr>
              <p:nvPr/>
            </p:nvSpPr>
            <p:spPr bwMode="auto">
              <a:xfrm>
                <a:off x="2014" y="2837"/>
                <a:ext cx="6" cy="14"/>
              </a:xfrm>
              <a:custGeom>
                <a:avLst/>
                <a:gdLst>
                  <a:gd name="T0" fmla="*/ 0 w 6"/>
                  <a:gd name="T1" fmla="*/ 8 h 14"/>
                  <a:gd name="T2" fmla="*/ 0 w 6"/>
                  <a:gd name="T3" fmla="*/ 8 h 14"/>
                  <a:gd name="T4" fmla="*/ 2 w 6"/>
                  <a:gd name="T5" fmla="*/ 8 h 14"/>
                  <a:gd name="T6" fmla="*/ 2 w 6"/>
                  <a:gd name="T7" fmla="*/ 6 h 14"/>
                  <a:gd name="T8" fmla="*/ 4 w 6"/>
                  <a:gd name="T9" fmla="*/ 2 h 14"/>
                  <a:gd name="T10" fmla="*/ 4 w 6"/>
                  <a:gd name="T11" fmla="*/ 0 h 14"/>
                  <a:gd name="T12" fmla="*/ 6 w 6"/>
                  <a:gd name="T13" fmla="*/ 8 h 14"/>
                  <a:gd name="T14" fmla="*/ 6 w 6"/>
                  <a:gd name="T15" fmla="*/ 8 h 14"/>
                  <a:gd name="T16" fmla="*/ 4 w 6"/>
                  <a:gd name="T17" fmla="*/ 10 h 14"/>
                  <a:gd name="T18" fmla="*/ 4 w 6"/>
                  <a:gd name="T19" fmla="*/ 12 h 14"/>
                  <a:gd name="T20" fmla="*/ 2 w 6"/>
                  <a:gd name="T21" fmla="*/ 14 h 14"/>
                  <a:gd name="T22" fmla="*/ 0 w 6"/>
                  <a:gd name="T23" fmla="*/ 12 h 14"/>
                  <a:gd name="T24" fmla="*/ 0 w 6"/>
                  <a:gd name="T25" fmla="*/ 12 h 14"/>
                  <a:gd name="T26" fmla="*/ 0 w 6"/>
                  <a:gd name="T27" fmla="*/ 8 h 14"/>
                  <a:gd name="T28" fmla="*/ 0 w 6"/>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0" y="8"/>
                    </a:moveTo>
                    <a:lnTo>
                      <a:pt x="0" y="8"/>
                    </a:lnTo>
                    <a:lnTo>
                      <a:pt x="2" y="8"/>
                    </a:lnTo>
                    <a:lnTo>
                      <a:pt x="2" y="6"/>
                    </a:lnTo>
                    <a:lnTo>
                      <a:pt x="4" y="2"/>
                    </a:lnTo>
                    <a:lnTo>
                      <a:pt x="4" y="0"/>
                    </a:lnTo>
                    <a:lnTo>
                      <a:pt x="6" y="8"/>
                    </a:lnTo>
                    <a:lnTo>
                      <a:pt x="6" y="8"/>
                    </a:lnTo>
                    <a:lnTo>
                      <a:pt x="4" y="10"/>
                    </a:lnTo>
                    <a:lnTo>
                      <a:pt x="4" y="12"/>
                    </a:lnTo>
                    <a:lnTo>
                      <a:pt x="2" y="14"/>
                    </a:lnTo>
                    <a:lnTo>
                      <a:pt x="0"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5" name="Freeform 447">
                <a:extLst>
                  <a:ext uri="{FF2B5EF4-FFF2-40B4-BE49-F238E27FC236}">
                    <a16:creationId xmlns:a16="http://schemas.microsoft.com/office/drawing/2014/main" id="{2271994B-6ADA-362A-1E4F-F2155117FB48}"/>
                  </a:ext>
                </a:extLst>
              </p:cNvPr>
              <p:cNvSpPr>
                <a:spLocks/>
              </p:cNvSpPr>
              <p:nvPr/>
            </p:nvSpPr>
            <p:spPr bwMode="auto">
              <a:xfrm>
                <a:off x="5180" y="1451"/>
                <a:ext cx="34" cy="22"/>
              </a:xfrm>
              <a:custGeom>
                <a:avLst/>
                <a:gdLst>
                  <a:gd name="T0" fmla="*/ 34 w 34"/>
                  <a:gd name="T1" fmla="*/ 8 h 22"/>
                  <a:gd name="T2" fmla="*/ 34 w 34"/>
                  <a:gd name="T3" fmla="*/ 8 h 22"/>
                  <a:gd name="T4" fmla="*/ 26 w 34"/>
                  <a:gd name="T5" fmla="*/ 10 h 22"/>
                  <a:gd name="T6" fmla="*/ 18 w 34"/>
                  <a:gd name="T7" fmla="*/ 16 h 22"/>
                  <a:gd name="T8" fmla="*/ 18 w 34"/>
                  <a:gd name="T9" fmla="*/ 16 h 22"/>
                  <a:gd name="T10" fmla="*/ 14 w 34"/>
                  <a:gd name="T11" fmla="*/ 20 h 22"/>
                  <a:gd name="T12" fmla="*/ 12 w 34"/>
                  <a:gd name="T13" fmla="*/ 22 h 22"/>
                  <a:gd name="T14" fmla="*/ 10 w 34"/>
                  <a:gd name="T15" fmla="*/ 22 h 22"/>
                  <a:gd name="T16" fmla="*/ 10 w 34"/>
                  <a:gd name="T17" fmla="*/ 22 h 22"/>
                  <a:gd name="T18" fmla="*/ 8 w 34"/>
                  <a:gd name="T19" fmla="*/ 20 h 22"/>
                  <a:gd name="T20" fmla="*/ 8 w 34"/>
                  <a:gd name="T21" fmla="*/ 20 h 22"/>
                  <a:gd name="T22" fmla="*/ 6 w 34"/>
                  <a:gd name="T23" fmla="*/ 18 h 22"/>
                  <a:gd name="T24" fmla="*/ 4 w 34"/>
                  <a:gd name="T25" fmla="*/ 16 h 22"/>
                  <a:gd name="T26" fmla="*/ 2 w 34"/>
                  <a:gd name="T27" fmla="*/ 14 h 22"/>
                  <a:gd name="T28" fmla="*/ 0 w 34"/>
                  <a:gd name="T29" fmla="*/ 12 h 22"/>
                  <a:gd name="T30" fmla="*/ 0 w 34"/>
                  <a:gd name="T31" fmla="*/ 12 h 22"/>
                  <a:gd name="T32" fmla="*/ 0 w 34"/>
                  <a:gd name="T33" fmla="*/ 8 h 22"/>
                  <a:gd name="T34" fmla="*/ 0 w 34"/>
                  <a:gd name="T35" fmla="*/ 8 h 22"/>
                  <a:gd name="T36" fmla="*/ 14 w 34"/>
                  <a:gd name="T37" fmla="*/ 8 h 22"/>
                  <a:gd name="T38" fmla="*/ 20 w 34"/>
                  <a:gd name="T39" fmla="*/ 4 h 22"/>
                  <a:gd name="T40" fmla="*/ 26 w 34"/>
                  <a:gd name="T41" fmla="*/ 0 h 22"/>
                  <a:gd name="T42" fmla="*/ 26 w 34"/>
                  <a:gd name="T43" fmla="*/ 0 h 22"/>
                  <a:gd name="T44" fmla="*/ 28 w 34"/>
                  <a:gd name="T45" fmla="*/ 4 h 22"/>
                  <a:gd name="T46" fmla="*/ 30 w 34"/>
                  <a:gd name="T47" fmla="*/ 4 h 22"/>
                  <a:gd name="T48" fmla="*/ 32 w 34"/>
                  <a:gd name="T49" fmla="*/ 6 h 22"/>
                  <a:gd name="T50" fmla="*/ 34 w 34"/>
                  <a:gd name="T51" fmla="*/ 8 h 22"/>
                  <a:gd name="T52" fmla="*/ 34 w 34"/>
                  <a:gd name="T5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2">
                    <a:moveTo>
                      <a:pt x="34" y="8"/>
                    </a:moveTo>
                    <a:lnTo>
                      <a:pt x="34" y="8"/>
                    </a:lnTo>
                    <a:lnTo>
                      <a:pt x="26" y="10"/>
                    </a:lnTo>
                    <a:lnTo>
                      <a:pt x="18" y="16"/>
                    </a:lnTo>
                    <a:lnTo>
                      <a:pt x="18" y="16"/>
                    </a:lnTo>
                    <a:lnTo>
                      <a:pt x="14" y="20"/>
                    </a:lnTo>
                    <a:lnTo>
                      <a:pt x="12" y="22"/>
                    </a:lnTo>
                    <a:lnTo>
                      <a:pt x="10" y="22"/>
                    </a:lnTo>
                    <a:lnTo>
                      <a:pt x="10" y="22"/>
                    </a:lnTo>
                    <a:lnTo>
                      <a:pt x="8" y="20"/>
                    </a:lnTo>
                    <a:lnTo>
                      <a:pt x="8" y="20"/>
                    </a:lnTo>
                    <a:lnTo>
                      <a:pt x="6" y="18"/>
                    </a:lnTo>
                    <a:lnTo>
                      <a:pt x="4" y="16"/>
                    </a:lnTo>
                    <a:lnTo>
                      <a:pt x="2" y="14"/>
                    </a:lnTo>
                    <a:lnTo>
                      <a:pt x="0" y="12"/>
                    </a:lnTo>
                    <a:lnTo>
                      <a:pt x="0" y="12"/>
                    </a:lnTo>
                    <a:lnTo>
                      <a:pt x="0" y="8"/>
                    </a:lnTo>
                    <a:lnTo>
                      <a:pt x="0" y="8"/>
                    </a:lnTo>
                    <a:lnTo>
                      <a:pt x="14" y="8"/>
                    </a:lnTo>
                    <a:lnTo>
                      <a:pt x="20" y="4"/>
                    </a:lnTo>
                    <a:lnTo>
                      <a:pt x="26" y="0"/>
                    </a:lnTo>
                    <a:lnTo>
                      <a:pt x="26" y="0"/>
                    </a:lnTo>
                    <a:lnTo>
                      <a:pt x="28" y="4"/>
                    </a:lnTo>
                    <a:lnTo>
                      <a:pt x="30" y="4"/>
                    </a:lnTo>
                    <a:lnTo>
                      <a:pt x="32" y="6"/>
                    </a:lnTo>
                    <a:lnTo>
                      <a:pt x="34" y="8"/>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6" name="Freeform 448">
                <a:extLst>
                  <a:ext uri="{FF2B5EF4-FFF2-40B4-BE49-F238E27FC236}">
                    <a16:creationId xmlns:a16="http://schemas.microsoft.com/office/drawing/2014/main" id="{AE066436-18A1-DCF8-9978-3A34243D5717}"/>
                  </a:ext>
                </a:extLst>
              </p:cNvPr>
              <p:cNvSpPr>
                <a:spLocks/>
              </p:cNvSpPr>
              <p:nvPr/>
            </p:nvSpPr>
            <p:spPr bwMode="auto">
              <a:xfrm>
                <a:off x="1502" y="1806"/>
                <a:ext cx="18" cy="18"/>
              </a:xfrm>
              <a:custGeom>
                <a:avLst/>
                <a:gdLst>
                  <a:gd name="T0" fmla="*/ 8 w 18"/>
                  <a:gd name="T1" fmla="*/ 14 h 18"/>
                  <a:gd name="T2" fmla="*/ 6 w 18"/>
                  <a:gd name="T3" fmla="*/ 14 h 18"/>
                  <a:gd name="T4" fmla="*/ 6 w 18"/>
                  <a:gd name="T5" fmla="*/ 14 h 18"/>
                  <a:gd name="T6" fmla="*/ 6 w 18"/>
                  <a:gd name="T7" fmla="*/ 14 h 18"/>
                  <a:gd name="T8" fmla="*/ 2 w 18"/>
                  <a:gd name="T9" fmla="*/ 10 h 18"/>
                  <a:gd name="T10" fmla="*/ 0 w 18"/>
                  <a:gd name="T11" fmla="*/ 2 h 18"/>
                  <a:gd name="T12" fmla="*/ 0 w 18"/>
                  <a:gd name="T13" fmla="*/ 2 h 18"/>
                  <a:gd name="T14" fmla="*/ 2 w 18"/>
                  <a:gd name="T15" fmla="*/ 0 h 18"/>
                  <a:gd name="T16" fmla="*/ 4 w 18"/>
                  <a:gd name="T17" fmla="*/ 0 h 18"/>
                  <a:gd name="T18" fmla="*/ 6 w 18"/>
                  <a:gd name="T19" fmla="*/ 2 h 18"/>
                  <a:gd name="T20" fmla="*/ 8 w 18"/>
                  <a:gd name="T21" fmla="*/ 4 h 18"/>
                  <a:gd name="T22" fmla="*/ 8 w 18"/>
                  <a:gd name="T23" fmla="*/ 4 h 18"/>
                  <a:gd name="T24" fmla="*/ 10 w 18"/>
                  <a:gd name="T25" fmla="*/ 6 h 18"/>
                  <a:gd name="T26" fmla="*/ 14 w 18"/>
                  <a:gd name="T27" fmla="*/ 6 h 18"/>
                  <a:gd name="T28" fmla="*/ 16 w 18"/>
                  <a:gd name="T29" fmla="*/ 8 h 18"/>
                  <a:gd name="T30" fmla="*/ 18 w 18"/>
                  <a:gd name="T31" fmla="*/ 10 h 18"/>
                  <a:gd name="T32" fmla="*/ 18 w 18"/>
                  <a:gd name="T33" fmla="*/ 10 h 18"/>
                  <a:gd name="T34" fmla="*/ 18 w 18"/>
                  <a:gd name="T35" fmla="*/ 16 h 18"/>
                  <a:gd name="T36" fmla="*/ 18 w 18"/>
                  <a:gd name="T37" fmla="*/ 16 h 18"/>
                  <a:gd name="T38" fmla="*/ 16 w 18"/>
                  <a:gd name="T39" fmla="*/ 18 h 18"/>
                  <a:gd name="T40" fmla="*/ 12 w 18"/>
                  <a:gd name="T41" fmla="*/ 16 h 18"/>
                  <a:gd name="T42" fmla="*/ 10 w 18"/>
                  <a:gd name="T43" fmla="*/ 14 h 18"/>
                  <a:gd name="T44" fmla="*/ 8 w 18"/>
                  <a:gd name="T45" fmla="*/ 14 h 18"/>
                  <a:gd name="T46" fmla="*/ 8 w 18"/>
                  <a:gd name="T4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8">
                    <a:moveTo>
                      <a:pt x="8" y="14"/>
                    </a:moveTo>
                    <a:lnTo>
                      <a:pt x="6" y="14"/>
                    </a:lnTo>
                    <a:lnTo>
                      <a:pt x="6" y="14"/>
                    </a:lnTo>
                    <a:lnTo>
                      <a:pt x="6" y="14"/>
                    </a:lnTo>
                    <a:lnTo>
                      <a:pt x="2" y="10"/>
                    </a:lnTo>
                    <a:lnTo>
                      <a:pt x="0" y="2"/>
                    </a:lnTo>
                    <a:lnTo>
                      <a:pt x="0" y="2"/>
                    </a:lnTo>
                    <a:lnTo>
                      <a:pt x="2" y="0"/>
                    </a:lnTo>
                    <a:lnTo>
                      <a:pt x="4" y="0"/>
                    </a:lnTo>
                    <a:lnTo>
                      <a:pt x="6" y="2"/>
                    </a:lnTo>
                    <a:lnTo>
                      <a:pt x="8" y="4"/>
                    </a:lnTo>
                    <a:lnTo>
                      <a:pt x="8" y="4"/>
                    </a:lnTo>
                    <a:lnTo>
                      <a:pt x="10" y="6"/>
                    </a:lnTo>
                    <a:lnTo>
                      <a:pt x="14" y="6"/>
                    </a:lnTo>
                    <a:lnTo>
                      <a:pt x="16" y="8"/>
                    </a:lnTo>
                    <a:lnTo>
                      <a:pt x="18" y="10"/>
                    </a:lnTo>
                    <a:lnTo>
                      <a:pt x="18" y="10"/>
                    </a:lnTo>
                    <a:lnTo>
                      <a:pt x="18" y="16"/>
                    </a:lnTo>
                    <a:lnTo>
                      <a:pt x="18" y="16"/>
                    </a:lnTo>
                    <a:lnTo>
                      <a:pt x="16" y="18"/>
                    </a:lnTo>
                    <a:lnTo>
                      <a:pt x="12" y="16"/>
                    </a:lnTo>
                    <a:lnTo>
                      <a:pt x="10" y="14"/>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7" name="Freeform 449">
                <a:extLst>
                  <a:ext uri="{FF2B5EF4-FFF2-40B4-BE49-F238E27FC236}">
                    <a16:creationId xmlns:a16="http://schemas.microsoft.com/office/drawing/2014/main" id="{F5A4521C-CD4D-4093-199C-B2788067D609}"/>
                  </a:ext>
                </a:extLst>
              </p:cNvPr>
              <p:cNvSpPr>
                <a:spLocks/>
              </p:cNvSpPr>
              <p:nvPr/>
            </p:nvSpPr>
            <p:spPr bwMode="auto">
              <a:xfrm>
                <a:off x="6048" y="2749"/>
                <a:ext cx="26" cy="66"/>
              </a:xfrm>
              <a:custGeom>
                <a:avLst/>
                <a:gdLst>
                  <a:gd name="T0" fmla="*/ 24 w 26"/>
                  <a:gd name="T1" fmla="*/ 36 h 66"/>
                  <a:gd name="T2" fmla="*/ 24 w 26"/>
                  <a:gd name="T3" fmla="*/ 36 h 66"/>
                  <a:gd name="T4" fmla="*/ 26 w 26"/>
                  <a:gd name="T5" fmla="*/ 46 h 66"/>
                  <a:gd name="T6" fmla="*/ 24 w 26"/>
                  <a:gd name="T7" fmla="*/ 52 h 66"/>
                  <a:gd name="T8" fmla="*/ 20 w 26"/>
                  <a:gd name="T9" fmla="*/ 62 h 66"/>
                  <a:gd name="T10" fmla="*/ 20 w 26"/>
                  <a:gd name="T11" fmla="*/ 62 h 66"/>
                  <a:gd name="T12" fmla="*/ 18 w 26"/>
                  <a:gd name="T13" fmla="*/ 62 h 66"/>
                  <a:gd name="T14" fmla="*/ 18 w 26"/>
                  <a:gd name="T15" fmla="*/ 62 h 66"/>
                  <a:gd name="T16" fmla="*/ 16 w 26"/>
                  <a:gd name="T17" fmla="*/ 66 h 66"/>
                  <a:gd name="T18" fmla="*/ 12 w 26"/>
                  <a:gd name="T19" fmla="*/ 66 h 66"/>
                  <a:gd name="T20" fmla="*/ 12 w 26"/>
                  <a:gd name="T21" fmla="*/ 66 h 66"/>
                  <a:gd name="T22" fmla="*/ 10 w 26"/>
                  <a:gd name="T23" fmla="*/ 58 h 66"/>
                  <a:gd name="T24" fmla="*/ 8 w 26"/>
                  <a:gd name="T25" fmla="*/ 54 h 66"/>
                  <a:gd name="T26" fmla="*/ 2 w 26"/>
                  <a:gd name="T27" fmla="*/ 48 h 66"/>
                  <a:gd name="T28" fmla="*/ 2 w 26"/>
                  <a:gd name="T29" fmla="*/ 48 h 66"/>
                  <a:gd name="T30" fmla="*/ 0 w 26"/>
                  <a:gd name="T31" fmla="*/ 36 h 66"/>
                  <a:gd name="T32" fmla="*/ 0 w 26"/>
                  <a:gd name="T33" fmla="*/ 24 h 66"/>
                  <a:gd name="T34" fmla="*/ 0 w 26"/>
                  <a:gd name="T35" fmla="*/ 14 h 66"/>
                  <a:gd name="T36" fmla="*/ 4 w 26"/>
                  <a:gd name="T37" fmla="*/ 4 h 66"/>
                  <a:gd name="T38" fmla="*/ 4 w 26"/>
                  <a:gd name="T39" fmla="*/ 4 h 66"/>
                  <a:gd name="T40" fmla="*/ 6 w 26"/>
                  <a:gd name="T41" fmla="*/ 2 h 66"/>
                  <a:gd name="T42" fmla="*/ 8 w 26"/>
                  <a:gd name="T43" fmla="*/ 0 h 66"/>
                  <a:gd name="T44" fmla="*/ 12 w 26"/>
                  <a:gd name="T45" fmla="*/ 0 h 66"/>
                  <a:gd name="T46" fmla="*/ 12 w 26"/>
                  <a:gd name="T47" fmla="*/ 0 h 66"/>
                  <a:gd name="T48" fmla="*/ 14 w 26"/>
                  <a:gd name="T49" fmla="*/ 0 h 66"/>
                  <a:gd name="T50" fmla="*/ 16 w 26"/>
                  <a:gd name="T51" fmla="*/ 2 h 66"/>
                  <a:gd name="T52" fmla="*/ 16 w 26"/>
                  <a:gd name="T53" fmla="*/ 12 h 66"/>
                  <a:gd name="T54" fmla="*/ 16 w 26"/>
                  <a:gd name="T55" fmla="*/ 12 h 66"/>
                  <a:gd name="T56" fmla="*/ 14 w 26"/>
                  <a:gd name="T57" fmla="*/ 20 h 66"/>
                  <a:gd name="T58" fmla="*/ 14 w 26"/>
                  <a:gd name="T59" fmla="*/ 20 h 66"/>
                  <a:gd name="T60" fmla="*/ 10 w 26"/>
                  <a:gd name="T61" fmla="*/ 20 h 66"/>
                  <a:gd name="T62" fmla="*/ 10 w 26"/>
                  <a:gd name="T63" fmla="*/ 20 h 66"/>
                  <a:gd name="T64" fmla="*/ 14 w 26"/>
                  <a:gd name="T65" fmla="*/ 22 h 66"/>
                  <a:gd name="T66" fmla="*/ 16 w 26"/>
                  <a:gd name="T67" fmla="*/ 24 h 66"/>
                  <a:gd name="T68" fmla="*/ 16 w 26"/>
                  <a:gd name="T69" fmla="*/ 24 h 66"/>
                  <a:gd name="T70" fmla="*/ 16 w 26"/>
                  <a:gd name="T71" fmla="*/ 26 h 66"/>
                  <a:gd name="T72" fmla="*/ 16 w 26"/>
                  <a:gd name="T73" fmla="*/ 26 h 66"/>
                  <a:gd name="T74" fmla="*/ 16 w 26"/>
                  <a:gd name="T75" fmla="*/ 24 h 66"/>
                  <a:gd name="T76" fmla="*/ 16 w 26"/>
                  <a:gd name="T77" fmla="*/ 22 h 66"/>
                  <a:gd name="T78" fmla="*/ 16 w 26"/>
                  <a:gd name="T79" fmla="*/ 22 h 66"/>
                  <a:gd name="T80" fmla="*/ 18 w 26"/>
                  <a:gd name="T81" fmla="*/ 20 h 66"/>
                  <a:gd name="T82" fmla="*/ 20 w 26"/>
                  <a:gd name="T83" fmla="*/ 20 h 66"/>
                  <a:gd name="T84" fmla="*/ 22 w 26"/>
                  <a:gd name="T85" fmla="*/ 22 h 66"/>
                  <a:gd name="T86" fmla="*/ 22 w 26"/>
                  <a:gd name="T87" fmla="*/ 22 h 66"/>
                  <a:gd name="T88" fmla="*/ 24 w 26"/>
                  <a:gd name="T89" fmla="*/ 30 h 66"/>
                  <a:gd name="T90" fmla="*/ 24 w 26"/>
                  <a:gd name="T91" fmla="*/ 36 h 66"/>
                  <a:gd name="T92" fmla="*/ 24 w 26"/>
                  <a:gd name="T93"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6">
                    <a:moveTo>
                      <a:pt x="24" y="36"/>
                    </a:moveTo>
                    <a:lnTo>
                      <a:pt x="24" y="36"/>
                    </a:lnTo>
                    <a:lnTo>
                      <a:pt x="26" y="46"/>
                    </a:lnTo>
                    <a:lnTo>
                      <a:pt x="24" y="52"/>
                    </a:lnTo>
                    <a:lnTo>
                      <a:pt x="20" y="62"/>
                    </a:lnTo>
                    <a:lnTo>
                      <a:pt x="20" y="62"/>
                    </a:lnTo>
                    <a:lnTo>
                      <a:pt x="18" y="62"/>
                    </a:lnTo>
                    <a:lnTo>
                      <a:pt x="18" y="62"/>
                    </a:lnTo>
                    <a:lnTo>
                      <a:pt x="16" y="66"/>
                    </a:lnTo>
                    <a:lnTo>
                      <a:pt x="12" y="66"/>
                    </a:lnTo>
                    <a:lnTo>
                      <a:pt x="12" y="66"/>
                    </a:lnTo>
                    <a:lnTo>
                      <a:pt x="10" y="58"/>
                    </a:lnTo>
                    <a:lnTo>
                      <a:pt x="8" y="54"/>
                    </a:lnTo>
                    <a:lnTo>
                      <a:pt x="2" y="48"/>
                    </a:lnTo>
                    <a:lnTo>
                      <a:pt x="2" y="48"/>
                    </a:lnTo>
                    <a:lnTo>
                      <a:pt x="0" y="36"/>
                    </a:lnTo>
                    <a:lnTo>
                      <a:pt x="0" y="24"/>
                    </a:lnTo>
                    <a:lnTo>
                      <a:pt x="0" y="14"/>
                    </a:lnTo>
                    <a:lnTo>
                      <a:pt x="4" y="4"/>
                    </a:lnTo>
                    <a:lnTo>
                      <a:pt x="4" y="4"/>
                    </a:lnTo>
                    <a:lnTo>
                      <a:pt x="6" y="2"/>
                    </a:lnTo>
                    <a:lnTo>
                      <a:pt x="8" y="0"/>
                    </a:lnTo>
                    <a:lnTo>
                      <a:pt x="12" y="0"/>
                    </a:lnTo>
                    <a:lnTo>
                      <a:pt x="12" y="0"/>
                    </a:lnTo>
                    <a:lnTo>
                      <a:pt x="14" y="0"/>
                    </a:lnTo>
                    <a:lnTo>
                      <a:pt x="16" y="2"/>
                    </a:lnTo>
                    <a:lnTo>
                      <a:pt x="16" y="12"/>
                    </a:lnTo>
                    <a:lnTo>
                      <a:pt x="16" y="12"/>
                    </a:lnTo>
                    <a:lnTo>
                      <a:pt x="14" y="20"/>
                    </a:lnTo>
                    <a:lnTo>
                      <a:pt x="14" y="20"/>
                    </a:lnTo>
                    <a:lnTo>
                      <a:pt x="10" y="20"/>
                    </a:lnTo>
                    <a:lnTo>
                      <a:pt x="10" y="20"/>
                    </a:lnTo>
                    <a:lnTo>
                      <a:pt x="14" y="22"/>
                    </a:lnTo>
                    <a:lnTo>
                      <a:pt x="16" y="24"/>
                    </a:lnTo>
                    <a:lnTo>
                      <a:pt x="16" y="24"/>
                    </a:lnTo>
                    <a:lnTo>
                      <a:pt x="16" y="26"/>
                    </a:lnTo>
                    <a:lnTo>
                      <a:pt x="16" y="26"/>
                    </a:lnTo>
                    <a:lnTo>
                      <a:pt x="16" y="24"/>
                    </a:lnTo>
                    <a:lnTo>
                      <a:pt x="16" y="22"/>
                    </a:lnTo>
                    <a:lnTo>
                      <a:pt x="16" y="22"/>
                    </a:lnTo>
                    <a:lnTo>
                      <a:pt x="18" y="20"/>
                    </a:lnTo>
                    <a:lnTo>
                      <a:pt x="20" y="20"/>
                    </a:lnTo>
                    <a:lnTo>
                      <a:pt x="22" y="22"/>
                    </a:lnTo>
                    <a:lnTo>
                      <a:pt x="22" y="22"/>
                    </a:lnTo>
                    <a:lnTo>
                      <a:pt x="24" y="30"/>
                    </a:lnTo>
                    <a:lnTo>
                      <a:pt x="24" y="36"/>
                    </a:lnTo>
                    <a:lnTo>
                      <a:pt x="2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8" name="Freeform 450">
                <a:extLst>
                  <a:ext uri="{FF2B5EF4-FFF2-40B4-BE49-F238E27FC236}">
                    <a16:creationId xmlns:a16="http://schemas.microsoft.com/office/drawing/2014/main" id="{BD343A67-3696-DDBE-2121-7949722F6A9C}"/>
                  </a:ext>
                </a:extLst>
              </p:cNvPr>
              <p:cNvSpPr>
                <a:spLocks/>
              </p:cNvSpPr>
              <p:nvPr/>
            </p:nvSpPr>
            <p:spPr bwMode="auto">
              <a:xfrm>
                <a:off x="5586" y="2835"/>
                <a:ext cx="24" cy="22"/>
              </a:xfrm>
              <a:custGeom>
                <a:avLst/>
                <a:gdLst>
                  <a:gd name="T0" fmla="*/ 0 w 24"/>
                  <a:gd name="T1" fmla="*/ 6 h 22"/>
                  <a:gd name="T2" fmla="*/ 0 w 24"/>
                  <a:gd name="T3" fmla="*/ 6 h 22"/>
                  <a:gd name="T4" fmla="*/ 0 w 24"/>
                  <a:gd name="T5" fmla="*/ 6 h 22"/>
                  <a:gd name="T6" fmla="*/ 0 w 24"/>
                  <a:gd name="T7" fmla="*/ 6 h 22"/>
                  <a:gd name="T8" fmla="*/ 4 w 24"/>
                  <a:gd name="T9" fmla="*/ 2 h 22"/>
                  <a:gd name="T10" fmla="*/ 4 w 24"/>
                  <a:gd name="T11" fmla="*/ 2 h 22"/>
                  <a:gd name="T12" fmla="*/ 8 w 24"/>
                  <a:gd name="T13" fmla="*/ 0 h 22"/>
                  <a:gd name="T14" fmla="*/ 10 w 24"/>
                  <a:gd name="T15" fmla="*/ 0 h 22"/>
                  <a:gd name="T16" fmla="*/ 12 w 24"/>
                  <a:gd name="T17" fmla="*/ 2 h 22"/>
                  <a:gd name="T18" fmla="*/ 12 w 24"/>
                  <a:gd name="T19" fmla="*/ 2 h 22"/>
                  <a:gd name="T20" fmla="*/ 16 w 24"/>
                  <a:gd name="T21" fmla="*/ 4 h 22"/>
                  <a:gd name="T22" fmla="*/ 18 w 24"/>
                  <a:gd name="T23" fmla="*/ 2 h 22"/>
                  <a:gd name="T24" fmla="*/ 18 w 24"/>
                  <a:gd name="T25" fmla="*/ 2 h 22"/>
                  <a:gd name="T26" fmla="*/ 20 w 24"/>
                  <a:gd name="T27" fmla="*/ 0 h 22"/>
                  <a:gd name="T28" fmla="*/ 22 w 24"/>
                  <a:gd name="T29" fmla="*/ 2 h 22"/>
                  <a:gd name="T30" fmla="*/ 24 w 24"/>
                  <a:gd name="T31" fmla="*/ 6 h 22"/>
                  <a:gd name="T32" fmla="*/ 24 w 24"/>
                  <a:gd name="T33" fmla="*/ 14 h 22"/>
                  <a:gd name="T34" fmla="*/ 24 w 24"/>
                  <a:gd name="T35" fmla="*/ 14 h 22"/>
                  <a:gd name="T36" fmla="*/ 18 w 24"/>
                  <a:gd name="T37" fmla="*/ 16 h 22"/>
                  <a:gd name="T38" fmla="*/ 16 w 24"/>
                  <a:gd name="T39" fmla="*/ 16 h 22"/>
                  <a:gd name="T40" fmla="*/ 12 w 24"/>
                  <a:gd name="T41" fmla="*/ 20 h 22"/>
                  <a:gd name="T42" fmla="*/ 12 w 24"/>
                  <a:gd name="T43" fmla="*/ 20 h 22"/>
                  <a:gd name="T44" fmla="*/ 8 w 24"/>
                  <a:gd name="T45" fmla="*/ 22 h 22"/>
                  <a:gd name="T46" fmla="*/ 4 w 24"/>
                  <a:gd name="T47" fmla="*/ 20 h 22"/>
                  <a:gd name="T48" fmla="*/ 2 w 24"/>
                  <a:gd name="T49" fmla="*/ 16 h 22"/>
                  <a:gd name="T50" fmla="*/ 0 w 24"/>
                  <a:gd name="T51" fmla="*/ 6 h 22"/>
                  <a:gd name="T52" fmla="*/ 0 w 24"/>
                  <a:gd name="T53"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2">
                    <a:moveTo>
                      <a:pt x="0" y="6"/>
                    </a:moveTo>
                    <a:lnTo>
                      <a:pt x="0" y="6"/>
                    </a:lnTo>
                    <a:lnTo>
                      <a:pt x="0" y="6"/>
                    </a:lnTo>
                    <a:lnTo>
                      <a:pt x="0" y="6"/>
                    </a:lnTo>
                    <a:lnTo>
                      <a:pt x="4" y="2"/>
                    </a:lnTo>
                    <a:lnTo>
                      <a:pt x="4" y="2"/>
                    </a:lnTo>
                    <a:lnTo>
                      <a:pt x="8" y="0"/>
                    </a:lnTo>
                    <a:lnTo>
                      <a:pt x="10" y="0"/>
                    </a:lnTo>
                    <a:lnTo>
                      <a:pt x="12" y="2"/>
                    </a:lnTo>
                    <a:lnTo>
                      <a:pt x="12" y="2"/>
                    </a:lnTo>
                    <a:lnTo>
                      <a:pt x="16" y="4"/>
                    </a:lnTo>
                    <a:lnTo>
                      <a:pt x="18" y="2"/>
                    </a:lnTo>
                    <a:lnTo>
                      <a:pt x="18" y="2"/>
                    </a:lnTo>
                    <a:lnTo>
                      <a:pt x="20" y="0"/>
                    </a:lnTo>
                    <a:lnTo>
                      <a:pt x="22" y="2"/>
                    </a:lnTo>
                    <a:lnTo>
                      <a:pt x="24" y="6"/>
                    </a:lnTo>
                    <a:lnTo>
                      <a:pt x="24" y="14"/>
                    </a:lnTo>
                    <a:lnTo>
                      <a:pt x="24" y="14"/>
                    </a:lnTo>
                    <a:lnTo>
                      <a:pt x="18" y="16"/>
                    </a:lnTo>
                    <a:lnTo>
                      <a:pt x="16" y="16"/>
                    </a:lnTo>
                    <a:lnTo>
                      <a:pt x="12" y="20"/>
                    </a:lnTo>
                    <a:lnTo>
                      <a:pt x="12" y="20"/>
                    </a:lnTo>
                    <a:lnTo>
                      <a:pt x="8" y="22"/>
                    </a:lnTo>
                    <a:lnTo>
                      <a:pt x="4" y="20"/>
                    </a:lnTo>
                    <a:lnTo>
                      <a:pt x="2" y="1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9" name="Freeform 451">
                <a:extLst>
                  <a:ext uri="{FF2B5EF4-FFF2-40B4-BE49-F238E27FC236}">
                    <a16:creationId xmlns:a16="http://schemas.microsoft.com/office/drawing/2014/main" id="{DCA2B260-21B5-F4E1-5C29-C36166639A90}"/>
                  </a:ext>
                </a:extLst>
              </p:cNvPr>
              <p:cNvSpPr>
                <a:spLocks/>
              </p:cNvSpPr>
              <p:nvPr/>
            </p:nvSpPr>
            <p:spPr bwMode="auto">
              <a:xfrm>
                <a:off x="4678" y="2853"/>
                <a:ext cx="6" cy="10"/>
              </a:xfrm>
              <a:custGeom>
                <a:avLst/>
                <a:gdLst>
                  <a:gd name="T0" fmla="*/ 4 w 6"/>
                  <a:gd name="T1" fmla="*/ 0 h 10"/>
                  <a:gd name="T2" fmla="*/ 4 w 6"/>
                  <a:gd name="T3" fmla="*/ 0 h 10"/>
                  <a:gd name="T4" fmla="*/ 6 w 6"/>
                  <a:gd name="T5" fmla="*/ 0 h 10"/>
                  <a:gd name="T6" fmla="*/ 6 w 6"/>
                  <a:gd name="T7" fmla="*/ 4 h 10"/>
                  <a:gd name="T8" fmla="*/ 6 w 6"/>
                  <a:gd name="T9" fmla="*/ 10 h 10"/>
                  <a:gd name="T10" fmla="*/ 6 w 6"/>
                  <a:gd name="T11" fmla="*/ 10 h 10"/>
                  <a:gd name="T12" fmla="*/ 2 w 6"/>
                  <a:gd name="T13" fmla="*/ 6 h 10"/>
                  <a:gd name="T14" fmla="*/ 0 w 6"/>
                  <a:gd name="T15" fmla="*/ 0 h 10"/>
                  <a:gd name="T16" fmla="*/ 0 w 6"/>
                  <a:gd name="T17" fmla="*/ 0 h 10"/>
                  <a:gd name="T18" fmla="*/ 4 w 6"/>
                  <a:gd name="T19" fmla="*/ 0 h 10"/>
                  <a:gd name="T20" fmla="*/ 4 w 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4" y="0"/>
                    </a:moveTo>
                    <a:lnTo>
                      <a:pt x="4" y="0"/>
                    </a:lnTo>
                    <a:lnTo>
                      <a:pt x="6" y="0"/>
                    </a:lnTo>
                    <a:lnTo>
                      <a:pt x="6" y="4"/>
                    </a:lnTo>
                    <a:lnTo>
                      <a:pt x="6" y="10"/>
                    </a:lnTo>
                    <a:lnTo>
                      <a:pt x="6" y="10"/>
                    </a:lnTo>
                    <a:lnTo>
                      <a:pt x="2" y="6"/>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0" name="Freeform 452">
                <a:extLst>
                  <a:ext uri="{FF2B5EF4-FFF2-40B4-BE49-F238E27FC236}">
                    <a16:creationId xmlns:a16="http://schemas.microsoft.com/office/drawing/2014/main" id="{0955C2BF-1440-93B5-A5F9-CFA700B3F914}"/>
                  </a:ext>
                </a:extLst>
              </p:cNvPr>
              <p:cNvSpPr>
                <a:spLocks/>
              </p:cNvSpPr>
              <p:nvPr/>
            </p:nvSpPr>
            <p:spPr bwMode="auto">
              <a:xfrm>
                <a:off x="2680" y="2835"/>
                <a:ext cx="38" cy="24"/>
              </a:xfrm>
              <a:custGeom>
                <a:avLst/>
                <a:gdLst>
                  <a:gd name="T0" fmla="*/ 38 w 38"/>
                  <a:gd name="T1" fmla="*/ 10 h 24"/>
                  <a:gd name="T2" fmla="*/ 38 w 38"/>
                  <a:gd name="T3" fmla="*/ 10 h 24"/>
                  <a:gd name="T4" fmla="*/ 34 w 38"/>
                  <a:gd name="T5" fmla="*/ 10 h 24"/>
                  <a:gd name="T6" fmla="*/ 30 w 38"/>
                  <a:gd name="T7" fmla="*/ 14 h 24"/>
                  <a:gd name="T8" fmla="*/ 24 w 38"/>
                  <a:gd name="T9" fmla="*/ 24 h 24"/>
                  <a:gd name="T10" fmla="*/ 24 w 38"/>
                  <a:gd name="T11" fmla="*/ 24 h 24"/>
                  <a:gd name="T12" fmla="*/ 24 w 38"/>
                  <a:gd name="T13" fmla="*/ 24 h 24"/>
                  <a:gd name="T14" fmla="*/ 24 w 38"/>
                  <a:gd name="T15" fmla="*/ 24 h 24"/>
                  <a:gd name="T16" fmla="*/ 22 w 38"/>
                  <a:gd name="T17" fmla="*/ 22 h 24"/>
                  <a:gd name="T18" fmla="*/ 22 w 38"/>
                  <a:gd name="T19" fmla="*/ 22 h 24"/>
                  <a:gd name="T20" fmla="*/ 22 w 38"/>
                  <a:gd name="T21" fmla="*/ 20 h 24"/>
                  <a:gd name="T22" fmla="*/ 22 w 38"/>
                  <a:gd name="T23" fmla="*/ 20 h 24"/>
                  <a:gd name="T24" fmla="*/ 20 w 38"/>
                  <a:gd name="T25" fmla="*/ 18 h 24"/>
                  <a:gd name="T26" fmla="*/ 16 w 38"/>
                  <a:gd name="T27" fmla="*/ 16 h 24"/>
                  <a:gd name="T28" fmla="*/ 12 w 38"/>
                  <a:gd name="T29" fmla="*/ 14 h 24"/>
                  <a:gd name="T30" fmla="*/ 8 w 38"/>
                  <a:gd name="T31" fmla="*/ 10 h 24"/>
                  <a:gd name="T32" fmla="*/ 8 w 38"/>
                  <a:gd name="T33" fmla="*/ 10 h 24"/>
                  <a:gd name="T34" fmla="*/ 8 w 38"/>
                  <a:gd name="T35" fmla="*/ 10 h 24"/>
                  <a:gd name="T36" fmla="*/ 8 w 38"/>
                  <a:gd name="T37" fmla="*/ 10 h 24"/>
                  <a:gd name="T38" fmla="*/ 6 w 38"/>
                  <a:gd name="T39" fmla="*/ 16 h 24"/>
                  <a:gd name="T40" fmla="*/ 6 w 38"/>
                  <a:gd name="T41" fmla="*/ 16 h 24"/>
                  <a:gd name="T42" fmla="*/ 6 w 38"/>
                  <a:gd name="T43" fmla="*/ 20 h 24"/>
                  <a:gd name="T44" fmla="*/ 4 w 38"/>
                  <a:gd name="T45" fmla="*/ 20 h 24"/>
                  <a:gd name="T46" fmla="*/ 2 w 38"/>
                  <a:gd name="T47" fmla="*/ 18 h 24"/>
                  <a:gd name="T48" fmla="*/ 2 w 38"/>
                  <a:gd name="T49" fmla="*/ 18 h 24"/>
                  <a:gd name="T50" fmla="*/ 0 w 38"/>
                  <a:gd name="T51" fmla="*/ 10 h 24"/>
                  <a:gd name="T52" fmla="*/ 2 w 38"/>
                  <a:gd name="T53" fmla="*/ 6 h 24"/>
                  <a:gd name="T54" fmla="*/ 6 w 38"/>
                  <a:gd name="T55" fmla="*/ 0 h 24"/>
                  <a:gd name="T56" fmla="*/ 6 w 38"/>
                  <a:gd name="T57" fmla="*/ 0 h 24"/>
                  <a:gd name="T58" fmla="*/ 14 w 38"/>
                  <a:gd name="T59" fmla="*/ 0 h 24"/>
                  <a:gd name="T60" fmla="*/ 22 w 38"/>
                  <a:gd name="T61" fmla="*/ 2 h 24"/>
                  <a:gd name="T62" fmla="*/ 30 w 38"/>
                  <a:gd name="T63" fmla="*/ 4 h 24"/>
                  <a:gd name="T64" fmla="*/ 36 w 38"/>
                  <a:gd name="T65" fmla="*/ 4 h 24"/>
                  <a:gd name="T66" fmla="*/ 36 w 38"/>
                  <a:gd name="T67" fmla="*/ 4 h 24"/>
                  <a:gd name="T68" fmla="*/ 38 w 38"/>
                  <a:gd name="T69" fmla="*/ 10 h 24"/>
                  <a:gd name="T70" fmla="*/ 38 w 38"/>
                  <a:gd name="T7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24">
                    <a:moveTo>
                      <a:pt x="38" y="10"/>
                    </a:moveTo>
                    <a:lnTo>
                      <a:pt x="38" y="10"/>
                    </a:lnTo>
                    <a:lnTo>
                      <a:pt x="34" y="10"/>
                    </a:lnTo>
                    <a:lnTo>
                      <a:pt x="30" y="14"/>
                    </a:lnTo>
                    <a:lnTo>
                      <a:pt x="24" y="24"/>
                    </a:lnTo>
                    <a:lnTo>
                      <a:pt x="24" y="24"/>
                    </a:lnTo>
                    <a:lnTo>
                      <a:pt x="24" y="24"/>
                    </a:lnTo>
                    <a:lnTo>
                      <a:pt x="24" y="24"/>
                    </a:lnTo>
                    <a:lnTo>
                      <a:pt x="22" y="22"/>
                    </a:lnTo>
                    <a:lnTo>
                      <a:pt x="22" y="22"/>
                    </a:lnTo>
                    <a:lnTo>
                      <a:pt x="22" y="20"/>
                    </a:lnTo>
                    <a:lnTo>
                      <a:pt x="22" y="20"/>
                    </a:lnTo>
                    <a:lnTo>
                      <a:pt x="20" y="18"/>
                    </a:lnTo>
                    <a:lnTo>
                      <a:pt x="16" y="16"/>
                    </a:lnTo>
                    <a:lnTo>
                      <a:pt x="12" y="14"/>
                    </a:lnTo>
                    <a:lnTo>
                      <a:pt x="8" y="10"/>
                    </a:lnTo>
                    <a:lnTo>
                      <a:pt x="8" y="10"/>
                    </a:lnTo>
                    <a:lnTo>
                      <a:pt x="8" y="10"/>
                    </a:lnTo>
                    <a:lnTo>
                      <a:pt x="8" y="10"/>
                    </a:lnTo>
                    <a:lnTo>
                      <a:pt x="6" y="16"/>
                    </a:lnTo>
                    <a:lnTo>
                      <a:pt x="6" y="16"/>
                    </a:lnTo>
                    <a:lnTo>
                      <a:pt x="6" y="20"/>
                    </a:lnTo>
                    <a:lnTo>
                      <a:pt x="4" y="20"/>
                    </a:lnTo>
                    <a:lnTo>
                      <a:pt x="2" y="18"/>
                    </a:lnTo>
                    <a:lnTo>
                      <a:pt x="2" y="18"/>
                    </a:lnTo>
                    <a:lnTo>
                      <a:pt x="0" y="10"/>
                    </a:lnTo>
                    <a:lnTo>
                      <a:pt x="2" y="6"/>
                    </a:lnTo>
                    <a:lnTo>
                      <a:pt x="6" y="0"/>
                    </a:lnTo>
                    <a:lnTo>
                      <a:pt x="6" y="0"/>
                    </a:lnTo>
                    <a:lnTo>
                      <a:pt x="14" y="0"/>
                    </a:lnTo>
                    <a:lnTo>
                      <a:pt x="22" y="2"/>
                    </a:lnTo>
                    <a:lnTo>
                      <a:pt x="30" y="4"/>
                    </a:lnTo>
                    <a:lnTo>
                      <a:pt x="36" y="4"/>
                    </a:lnTo>
                    <a:lnTo>
                      <a:pt x="36" y="4"/>
                    </a:lnTo>
                    <a:lnTo>
                      <a:pt x="38" y="10"/>
                    </a:lnTo>
                    <a:lnTo>
                      <a:pt x="3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1" name="Freeform 453">
                <a:extLst>
                  <a:ext uri="{FF2B5EF4-FFF2-40B4-BE49-F238E27FC236}">
                    <a16:creationId xmlns:a16="http://schemas.microsoft.com/office/drawing/2014/main" id="{1298FF4D-86EF-7FF3-DFEA-D32E99F01293}"/>
                  </a:ext>
                </a:extLst>
              </p:cNvPr>
              <p:cNvSpPr>
                <a:spLocks/>
              </p:cNvSpPr>
              <p:nvPr/>
            </p:nvSpPr>
            <p:spPr bwMode="auto">
              <a:xfrm>
                <a:off x="2672" y="2833"/>
                <a:ext cx="14" cy="24"/>
              </a:xfrm>
              <a:custGeom>
                <a:avLst/>
                <a:gdLst>
                  <a:gd name="T0" fmla="*/ 14 w 14"/>
                  <a:gd name="T1" fmla="*/ 4 h 24"/>
                  <a:gd name="T2" fmla="*/ 14 w 14"/>
                  <a:gd name="T3" fmla="*/ 4 h 24"/>
                  <a:gd name="T4" fmla="*/ 12 w 14"/>
                  <a:gd name="T5" fmla="*/ 8 h 24"/>
                  <a:gd name="T6" fmla="*/ 10 w 14"/>
                  <a:gd name="T7" fmla="*/ 10 h 24"/>
                  <a:gd name="T8" fmla="*/ 10 w 14"/>
                  <a:gd name="T9" fmla="*/ 14 h 24"/>
                  <a:gd name="T10" fmla="*/ 10 w 14"/>
                  <a:gd name="T11" fmla="*/ 20 h 24"/>
                  <a:gd name="T12" fmla="*/ 10 w 14"/>
                  <a:gd name="T13" fmla="*/ 20 h 24"/>
                  <a:gd name="T14" fmla="*/ 8 w 14"/>
                  <a:gd name="T15" fmla="*/ 22 h 24"/>
                  <a:gd name="T16" fmla="*/ 8 w 14"/>
                  <a:gd name="T17" fmla="*/ 22 h 24"/>
                  <a:gd name="T18" fmla="*/ 6 w 14"/>
                  <a:gd name="T19" fmla="*/ 24 h 24"/>
                  <a:gd name="T20" fmla="*/ 4 w 14"/>
                  <a:gd name="T21" fmla="*/ 20 h 24"/>
                  <a:gd name="T22" fmla="*/ 0 w 14"/>
                  <a:gd name="T23" fmla="*/ 14 h 24"/>
                  <a:gd name="T24" fmla="*/ 0 w 14"/>
                  <a:gd name="T25" fmla="*/ 14 h 24"/>
                  <a:gd name="T26" fmla="*/ 0 w 14"/>
                  <a:gd name="T27" fmla="*/ 8 h 24"/>
                  <a:gd name="T28" fmla="*/ 0 w 14"/>
                  <a:gd name="T29" fmla="*/ 4 h 24"/>
                  <a:gd name="T30" fmla="*/ 2 w 14"/>
                  <a:gd name="T31" fmla="*/ 2 h 24"/>
                  <a:gd name="T32" fmla="*/ 4 w 14"/>
                  <a:gd name="T33" fmla="*/ 0 h 24"/>
                  <a:gd name="T34" fmla="*/ 4 w 14"/>
                  <a:gd name="T35" fmla="*/ 0 h 24"/>
                  <a:gd name="T36" fmla="*/ 8 w 14"/>
                  <a:gd name="T37" fmla="*/ 0 h 24"/>
                  <a:gd name="T38" fmla="*/ 12 w 14"/>
                  <a:gd name="T39" fmla="*/ 2 h 24"/>
                  <a:gd name="T40" fmla="*/ 14 w 14"/>
                  <a:gd name="T41" fmla="*/ 4 h 24"/>
                  <a:gd name="T42" fmla="*/ 14 w 14"/>
                  <a:gd name="T4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4">
                    <a:moveTo>
                      <a:pt x="14" y="4"/>
                    </a:moveTo>
                    <a:lnTo>
                      <a:pt x="14" y="4"/>
                    </a:lnTo>
                    <a:lnTo>
                      <a:pt x="12" y="8"/>
                    </a:lnTo>
                    <a:lnTo>
                      <a:pt x="10" y="10"/>
                    </a:lnTo>
                    <a:lnTo>
                      <a:pt x="10" y="14"/>
                    </a:lnTo>
                    <a:lnTo>
                      <a:pt x="10" y="20"/>
                    </a:lnTo>
                    <a:lnTo>
                      <a:pt x="10" y="20"/>
                    </a:lnTo>
                    <a:lnTo>
                      <a:pt x="8" y="22"/>
                    </a:lnTo>
                    <a:lnTo>
                      <a:pt x="8" y="22"/>
                    </a:lnTo>
                    <a:lnTo>
                      <a:pt x="6" y="24"/>
                    </a:lnTo>
                    <a:lnTo>
                      <a:pt x="4" y="20"/>
                    </a:lnTo>
                    <a:lnTo>
                      <a:pt x="0" y="14"/>
                    </a:lnTo>
                    <a:lnTo>
                      <a:pt x="0" y="14"/>
                    </a:lnTo>
                    <a:lnTo>
                      <a:pt x="0" y="8"/>
                    </a:lnTo>
                    <a:lnTo>
                      <a:pt x="0" y="4"/>
                    </a:lnTo>
                    <a:lnTo>
                      <a:pt x="2" y="2"/>
                    </a:lnTo>
                    <a:lnTo>
                      <a:pt x="4" y="0"/>
                    </a:lnTo>
                    <a:lnTo>
                      <a:pt x="4" y="0"/>
                    </a:lnTo>
                    <a:lnTo>
                      <a:pt x="8" y="0"/>
                    </a:lnTo>
                    <a:lnTo>
                      <a:pt x="12" y="2"/>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2" name="Freeform 454">
                <a:extLst>
                  <a:ext uri="{FF2B5EF4-FFF2-40B4-BE49-F238E27FC236}">
                    <a16:creationId xmlns:a16="http://schemas.microsoft.com/office/drawing/2014/main" id="{3A548863-808A-CBFB-C735-1979D1A358B5}"/>
                  </a:ext>
                </a:extLst>
              </p:cNvPr>
              <p:cNvSpPr>
                <a:spLocks/>
              </p:cNvSpPr>
              <p:nvPr/>
            </p:nvSpPr>
            <p:spPr bwMode="auto">
              <a:xfrm>
                <a:off x="5120" y="2835"/>
                <a:ext cx="32" cy="28"/>
              </a:xfrm>
              <a:custGeom>
                <a:avLst/>
                <a:gdLst>
                  <a:gd name="T0" fmla="*/ 14 w 32"/>
                  <a:gd name="T1" fmla="*/ 28 h 28"/>
                  <a:gd name="T2" fmla="*/ 14 w 32"/>
                  <a:gd name="T3" fmla="*/ 28 h 28"/>
                  <a:gd name="T4" fmla="*/ 10 w 32"/>
                  <a:gd name="T5" fmla="*/ 24 h 28"/>
                  <a:gd name="T6" fmla="*/ 6 w 32"/>
                  <a:gd name="T7" fmla="*/ 20 h 28"/>
                  <a:gd name="T8" fmla="*/ 2 w 32"/>
                  <a:gd name="T9" fmla="*/ 18 h 28"/>
                  <a:gd name="T10" fmla="*/ 0 w 32"/>
                  <a:gd name="T11" fmla="*/ 14 h 28"/>
                  <a:gd name="T12" fmla="*/ 0 w 32"/>
                  <a:gd name="T13" fmla="*/ 14 h 28"/>
                  <a:gd name="T14" fmla="*/ 4 w 32"/>
                  <a:gd name="T15" fmla="*/ 6 h 28"/>
                  <a:gd name="T16" fmla="*/ 8 w 32"/>
                  <a:gd name="T17" fmla="*/ 4 h 28"/>
                  <a:gd name="T18" fmla="*/ 16 w 32"/>
                  <a:gd name="T19" fmla="*/ 0 h 28"/>
                  <a:gd name="T20" fmla="*/ 16 w 32"/>
                  <a:gd name="T21" fmla="*/ 0 h 28"/>
                  <a:gd name="T22" fmla="*/ 18 w 32"/>
                  <a:gd name="T23" fmla="*/ 2 h 28"/>
                  <a:gd name="T24" fmla="*/ 18 w 32"/>
                  <a:gd name="T25" fmla="*/ 2 h 28"/>
                  <a:gd name="T26" fmla="*/ 22 w 32"/>
                  <a:gd name="T27" fmla="*/ 6 h 28"/>
                  <a:gd name="T28" fmla="*/ 24 w 32"/>
                  <a:gd name="T29" fmla="*/ 8 h 28"/>
                  <a:gd name="T30" fmla="*/ 26 w 32"/>
                  <a:gd name="T31" fmla="*/ 4 h 28"/>
                  <a:gd name="T32" fmla="*/ 26 w 32"/>
                  <a:gd name="T33" fmla="*/ 4 h 28"/>
                  <a:gd name="T34" fmla="*/ 28 w 32"/>
                  <a:gd name="T35" fmla="*/ 2 h 28"/>
                  <a:gd name="T36" fmla="*/ 28 w 32"/>
                  <a:gd name="T37" fmla="*/ 2 h 28"/>
                  <a:gd name="T38" fmla="*/ 32 w 32"/>
                  <a:gd name="T39" fmla="*/ 6 h 28"/>
                  <a:gd name="T40" fmla="*/ 32 w 32"/>
                  <a:gd name="T41" fmla="*/ 6 h 28"/>
                  <a:gd name="T42" fmla="*/ 32 w 32"/>
                  <a:gd name="T43" fmla="*/ 12 h 28"/>
                  <a:gd name="T44" fmla="*/ 32 w 32"/>
                  <a:gd name="T45" fmla="*/ 12 h 28"/>
                  <a:gd name="T46" fmla="*/ 30 w 32"/>
                  <a:gd name="T47" fmla="*/ 24 h 28"/>
                  <a:gd name="T48" fmla="*/ 30 w 32"/>
                  <a:gd name="T49" fmla="*/ 26 h 28"/>
                  <a:gd name="T50" fmla="*/ 28 w 32"/>
                  <a:gd name="T51" fmla="*/ 26 h 28"/>
                  <a:gd name="T52" fmla="*/ 26 w 32"/>
                  <a:gd name="T53" fmla="*/ 20 h 28"/>
                  <a:gd name="T54" fmla="*/ 26 w 32"/>
                  <a:gd name="T55" fmla="*/ 20 h 28"/>
                  <a:gd name="T56" fmla="*/ 20 w 32"/>
                  <a:gd name="T57" fmla="*/ 26 h 28"/>
                  <a:gd name="T58" fmla="*/ 16 w 32"/>
                  <a:gd name="T59" fmla="*/ 28 h 28"/>
                  <a:gd name="T60" fmla="*/ 14 w 32"/>
                  <a:gd name="T61" fmla="*/ 28 h 28"/>
                  <a:gd name="T62" fmla="*/ 14 w 32"/>
                  <a:gd name="T6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28">
                    <a:moveTo>
                      <a:pt x="14" y="28"/>
                    </a:moveTo>
                    <a:lnTo>
                      <a:pt x="14" y="28"/>
                    </a:lnTo>
                    <a:lnTo>
                      <a:pt x="10" y="24"/>
                    </a:lnTo>
                    <a:lnTo>
                      <a:pt x="6" y="20"/>
                    </a:lnTo>
                    <a:lnTo>
                      <a:pt x="2" y="18"/>
                    </a:lnTo>
                    <a:lnTo>
                      <a:pt x="0" y="14"/>
                    </a:lnTo>
                    <a:lnTo>
                      <a:pt x="0" y="14"/>
                    </a:lnTo>
                    <a:lnTo>
                      <a:pt x="4" y="6"/>
                    </a:lnTo>
                    <a:lnTo>
                      <a:pt x="8" y="4"/>
                    </a:lnTo>
                    <a:lnTo>
                      <a:pt x="16" y="0"/>
                    </a:lnTo>
                    <a:lnTo>
                      <a:pt x="16" y="0"/>
                    </a:lnTo>
                    <a:lnTo>
                      <a:pt x="18" y="2"/>
                    </a:lnTo>
                    <a:lnTo>
                      <a:pt x="18" y="2"/>
                    </a:lnTo>
                    <a:lnTo>
                      <a:pt x="22" y="6"/>
                    </a:lnTo>
                    <a:lnTo>
                      <a:pt x="24" y="8"/>
                    </a:lnTo>
                    <a:lnTo>
                      <a:pt x="26" y="4"/>
                    </a:lnTo>
                    <a:lnTo>
                      <a:pt x="26" y="4"/>
                    </a:lnTo>
                    <a:lnTo>
                      <a:pt x="28" y="2"/>
                    </a:lnTo>
                    <a:lnTo>
                      <a:pt x="28" y="2"/>
                    </a:lnTo>
                    <a:lnTo>
                      <a:pt x="32" y="6"/>
                    </a:lnTo>
                    <a:lnTo>
                      <a:pt x="32" y="6"/>
                    </a:lnTo>
                    <a:lnTo>
                      <a:pt x="32" y="12"/>
                    </a:lnTo>
                    <a:lnTo>
                      <a:pt x="32" y="12"/>
                    </a:lnTo>
                    <a:lnTo>
                      <a:pt x="30" y="24"/>
                    </a:lnTo>
                    <a:lnTo>
                      <a:pt x="30" y="26"/>
                    </a:lnTo>
                    <a:lnTo>
                      <a:pt x="28" y="26"/>
                    </a:lnTo>
                    <a:lnTo>
                      <a:pt x="26" y="20"/>
                    </a:lnTo>
                    <a:lnTo>
                      <a:pt x="26" y="20"/>
                    </a:lnTo>
                    <a:lnTo>
                      <a:pt x="20" y="26"/>
                    </a:lnTo>
                    <a:lnTo>
                      <a:pt x="16" y="28"/>
                    </a:lnTo>
                    <a:lnTo>
                      <a:pt x="14" y="28"/>
                    </a:lnTo>
                    <a:lnTo>
                      <a:pt x="1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3" name="Freeform 455">
                <a:extLst>
                  <a:ext uri="{FF2B5EF4-FFF2-40B4-BE49-F238E27FC236}">
                    <a16:creationId xmlns:a16="http://schemas.microsoft.com/office/drawing/2014/main" id="{83BEE3A6-F065-67A2-0E05-19B239D8F461}"/>
                  </a:ext>
                </a:extLst>
              </p:cNvPr>
              <p:cNvSpPr>
                <a:spLocks/>
              </p:cNvSpPr>
              <p:nvPr/>
            </p:nvSpPr>
            <p:spPr bwMode="auto">
              <a:xfrm>
                <a:off x="5152" y="2831"/>
                <a:ext cx="44" cy="24"/>
              </a:xfrm>
              <a:custGeom>
                <a:avLst/>
                <a:gdLst>
                  <a:gd name="T0" fmla="*/ 44 w 44"/>
                  <a:gd name="T1" fmla="*/ 10 h 24"/>
                  <a:gd name="T2" fmla="*/ 44 w 44"/>
                  <a:gd name="T3" fmla="*/ 10 h 24"/>
                  <a:gd name="T4" fmla="*/ 42 w 44"/>
                  <a:gd name="T5" fmla="*/ 12 h 24"/>
                  <a:gd name="T6" fmla="*/ 38 w 44"/>
                  <a:gd name="T7" fmla="*/ 12 h 24"/>
                  <a:gd name="T8" fmla="*/ 32 w 44"/>
                  <a:gd name="T9" fmla="*/ 12 h 24"/>
                  <a:gd name="T10" fmla="*/ 26 w 44"/>
                  <a:gd name="T11" fmla="*/ 12 h 24"/>
                  <a:gd name="T12" fmla="*/ 22 w 44"/>
                  <a:gd name="T13" fmla="*/ 14 h 24"/>
                  <a:gd name="T14" fmla="*/ 20 w 44"/>
                  <a:gd name="T15" fmla="*/ 18 h 24"/>
                  <a:gd name="T16" fmla="*/ 20 w 44"/>
                  <a:gd name="T17" fmla="*/ 18 h 24"/>
                  <a:gd name="T18" fmla="*/ 16 w 44"/>
                  <a:gd name="T19" fmla="*/ 22 h 24"/>
                  <a:gd name="T20" fmla="*/ 14 w 44"/>
                  <a:gd name="T21" fmla="*/ 24 h 24"/>
                  <a:gd name="T22" fmla="*/ 10 w 44"/>
                  <a:gd name="T23" fmla="*/ 24 h 24"/>
                  <a:gd name="T24" fmla="*/ 8 w 44"/>
                  <a:gd name="T25" fmla="*/ 22 h 24"/>
                  <a:gd name="T26" fmla="*/ 8 w 44"/>
                  <a:gd name="T27" fmla="*/ 22 h 24"/>
                  <a:gd name="T28" fmla="*/ 4 w 44"/>
                  <a:gd name="T29" fmla="*/ 22 h 24"/>
                  <a:gd name="T30" fmla="*/ 4 w 44"/>
                  <a:gd name="T31" fmla="*/ 22 h 24"/>
                  <a:gd name="T32" fmla="*/ 2 w 44"/>
                  <a:gd name="T33" fmla="*/ 22 h 24"/>
                  <a:gd name="T34" fmla="*/ 0 w 44"/>
                  <a:gd name="T35" fmla="*/ 22 h 24"/>
                  <a:gd name="T36" fmla="*/ 0 w 44"/>
                  <a:gd name="T37" fmla="*/ 14 h 24"/>
                  <a:gd name="T38" fmla="*/ 0 w 44"/>
                  <a:gd name="T39" fmla="*/ 14 h 24"/>
                  <a:gd name="T40" fmla="*/ 0 w 44"/>
                  <a:gd name="T41" fmla="*/ 14 h 24"/>
                  <a:gd name="T42" fmla="*/ 0 w 44"/>
                  <a:gd name="T43" fmla="*/ 8 h 24"/>
                  <a:gd name="T44" fmla="*/ 2 w 44"/>
                  <a:gd name="T45" fmla="*/ 4 h 24"/>
                  <a:gd name="T46" fmla="*/ 2 w 44"/>
                  <a:gd name="T47" fmla="*/ 4 h 24"/>
                  <a:gd name="T48" fmla="*/ 8 w 44"/>
                  <a:gd name="T49" fmla="*/ 0 h 24"/>
                  <a:gd name="T50" fmla="*/ 16 w 44"/>
                  <a:gd name="T51" fmla="*/ 0 h 24"/>
                  <a:gd name="T52" fmla="*/ 22 w 44"/>
                  <a:gd name="T53" fmla="*/ 0 h 24"/>
                  <a:gd name="T54" fmla="*/ 28 w 44"/>
                  <a:gd name="T55" fmla="*/ 0 h 24"/>
                  <a:gd name="T56" fmla="*/ 28 w 44"/>
                  <a:gd name="T57" fmla="*/ 0 h 24"/>
                  <a:gd name="T58" fmla="*/ 36 w 44"/>
                  <a:gd name="T59" fmla="*/ 2 h 24"/>
                  <a:gd name="T60" fmla="*/ 36 w 44"/>
                  <a:gd name="T61" fmla="*/ 2 h 24"/>
                  <a:gd name="T62" fmla="*/ 40 w 44"/>
                  <a:gd name="T63" fmla="*/ 2 h 24"/>
                  <a:gd name="T64" fmla="*/ 42 w 44"/>
                  <a:gd name="T65" fmla="*/ 4 h 24"/>
                  <a:gd name="T66" fmla="*/ 44 w 44"/>
                  <a:gd name="T67" fmla="*/ 10 h 24"/>
                  <a:gd name="T68" fmla="*/ 44 w 44"/>
                  <a:gd name="T6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24">
                    <a:moveTo>
                      <a:pt x="44" y="10"/>
                    </a:moveTo>
                    <a:lnTo>
                      <a:pt x="44" y="10"/>
                    </a:lnTo>
                    <a:lnTo>
                      <a:pt x="42" y="12"/>
                    </a:lnTo>
                    <a:lnTo>
                      <a:pt x="38" y="12"/>
                    </a:lnTo>
                    <a:lnTo>
                      <a:pt x="32" y="12"/>
                    </a:lnTo>
                    <a:lnTo>
                      <a:pt x="26" y="12"/>
                    </a:lnTo>
                    <a:lnTo>
                      <a:pt x="22" y="14"/>
                    </a:lnTo>
                    <a:lnTo>
                      <a:pt x="20" y="18"/>
                    </a:lnTo>
                    <a:lnTo>
                      <a:pt x="20" y="18"/>
                    </a:lnTo>
                    <a:lnTo>
                      <a:pt x="16" y="22"/>
                    </a:lnTo>
                    <a:lnTo>
                      <a:pt x="14" y="24"/>
                    </a:lnTo>
                    <a:lnTo>
                      <a:pt x="10" y="24"/>
                    </a:lnTo>
                    <a:lnTo>
                      <a:pt x="8" y="22"/>
                    </a:lnTo>
                    <a:lnTo>
                      <a:pt x="8" y="22"/>
                    </a:lnTo>
                    <a:lnTo>
                      <a:pt x="4" y="22"/>
                    </a:lnTo>
                    <a:lnTo>
                      <a:pt x="4" y="22"/>
                    </a:lnTo>
                    <a:lnTo>
                      <a:pt x="2" y="22"/>
                    </a:lnTo>
                    <a:lnTo>
                      <a:pt x="0" y="22"/>
                    </a:lnTo>
                    <a:lnTo>
                      <a:pt x="0" y="14"/>
                    </a:lnTo>
                    <a:lnTo>
                      <a:pt x="0" y="14"/>
                    </a:lnTo>
                    <a:lnTo>
                      <a:pt x="0" y="14"/>
                    </a:lnTo>
                    <a:lnTo>
                      <a:pt x="0" y="8"/>
                    </a:lnTo>
                    <a:lnTo>
                      <a:pt x="2" y="4"/>
                    </a:lnTo>
                    <a:lnTo>
                      <a:pt x="2" y="4"/>
                    </a:lnTo>
                    <a:lnTo>
                      <a:pt x="8" y="0"/>
                    </a:lnTo>
                    <a:lnTo>
                      <a:pt x="16" y="0"/>
                    </a:lnTo>
                    <a:lnTo>
                      <a:pt x="22" y="0"/>
                    </a:lnTo>
                    <a:lnTo>
                      <a:pt x="28" y="0"/>
                    </a:lnTo>
                    <a:lnTo>
                      <a:pt x="28" y="0"/>
                    </a:lnTo>
                    <a:lnTo>
                      <a:pt x="36" y="2"/>
                    </a:lnTo>
                    <a:lnTo>
                      <a:pt x="36" y="2"/>
                    </a:lnTo>
                    <a:lnTo>
                      <a:pt x="40" y="2"/>
                    </a:lnTo>
                    <a:lnTo>
                      <a:pt x="42" y="4"/>
                    </a:lnTo>
                    <a:lnTo>
                      <a:pt x="44" y="10"/>
                    </a:ln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4" name="Freeform 456">
                <a:extLst>
                  <a:ext uri="{FF2B5EF4-FFF2-40B4-BE49-F238E27FC236}">
                    <a16:creationId xmlns:a16="http://schemas.microsoft.com/office/drawing/2014/main" id="{910B08C2-0FAC-D8B0-F695-E71F369C71C1}"/>
                  </a:ext>
                </a:extLst>
              </p:cNvPr>
              <p:cNvSpPr>
                <a:spLocks/>
              </p:cNvSpPr>
              <p:nvPr/>
            </p:nvSpPr>
            <p:spPr bwMode="auto">
              <a:xfrm>
                <a:off x="5146" y="2845"/>
                <a:ext cx="10" cy="18"/>
              </a:xfrm>
              <a:custGeom>
                <a:avLst/>
                <a:gdLst>
                  <a:gd name="T0" fmla="*/ 6 w 10"/>
                  <a:gd name="T1" fmla="*/ 0 h 18"/>
                  <a:gd name="T2" fmla="*/ 6 w 10"/>
                  <a:gd name="T3" fmla="*/ 0 h 18"/>
                  <a:gd name="T4" fmla="*/ 6 w 10"/>
                  <a:gd name="T5" fmla="*/ 6 h 18"/>
                  <a:gd name="T6" fmla="*/ 10 w 10"/>
                  <a:gd name="T7" fmla="*/ 8 h 18"/>
                  <a:gd name="T8" fmla="*/ 10 w 10"/>
                  <a:gd name="T9" fmla="*/ 8 h 18"/>
                  <a:gd name="T10" fmla="*/ 10 w 10"/>
                  <a:gd name="T11" fmla="*/ 14 h 18"/>
                  <a:gd name="T12" fmla="*/ 10 w 10"/>
                  <a:gd name="T13" fmla="*/ 16 h 18"/>
                  <a:gd name="T14" fmla="*/ 8 w 10"/>
                  <a:gd name="T15" fmla="*/ 18 h 18"/>
                  <a:gd name="T16" fmla="*/ 8 w 10"/>
                  <a:gd name="T17" fmla="*/ 18 h 18"/>
                  <a:gd name="T18" fmla="*/ 4 w 10"/>
                  <a:gd name="T19" fmla="*/ 18 h 18"/>
                  <a:gd name="T20" fmla="*/ 0 w 10"/>
                  <a:gd name="T21" fmla="*/ 18 h 18"/>
                  <a:gd name="T22" fmla="*/ 0 w 10"/>
                  <a:gd name="T23" fmla="*/ 10 h 18"/>
                  <a:gd name="T24" fmla="*/ 0 w 10"/>
                  <a:gd name="T25" fmla="*/ 10 h 18"/>
                  <a:gd name="T26" fmla="*/ 0 w 10"/>
                  <a:gd name="T27" fmla="*/ 12 h 18"/>
                  <a:gd name="T28" fmla="*/ 2 w 10"/>
                  <a:gd name="T29" fmla="*/ 12 h 18"/>
                  <a:gd name="T30" fmla="*/ 4 w 10"/>
                  <a:gd name="T31" fmla="*/ 10 h 18"/>
                  <a:gd name="T32" fmla="*/ 4 w 10"/>
                  <a:gd name="T33" fmla="*/ 4 h 18"/>
                  <a:gd name="T34" fmla="*/ 6 w 10"/>
                  <a:gd name="T35" fmla="*/ 0 h 18"/>
                  <a:gd name="T36" fmla="*/ 6 w 1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8">
                    <a:moveTo>
                      <a:pt x="6" y="0"/>
                    </a:moveTo>
                    <a:lnTo>
                      <a:pt x="6" y="0"/>
                    </a:lnTo>
                    <a:lnTo>
                      <a:pt x="6" y="6"/>
                    </a:lnTo>
                    <a:lnTo>
                      <a:pt x="10" y="8"/>
                    </a:lnTo>
                    <a:lnTo>
                      <a:pt x="10" y="8"/>
                    </a:lnTo>
                    <a:lnTo>
                      <a:pt x="10" y="14"/>
                    </a:lnTo>
                    <a:lnTo>
                      <a:pt x="10" y="16"/>
                    </a:lnTo>
                    <a:lnTo>
                      <a:pt x="8" y="18"/>
                    </a:lnTo>
                    <a:lnTo>
                      <a:pt x="8" y="18"/>
                    </a:lnTo>
                    <a:lnTo>
                      <a:pt x="4" y="18"/>
                    </a:lnTo>
                    <a:lnTo>
                      <a:pt x="0" y="18"/>
                    </a:lnTo>
                    <a:lnTo>
                      <a:pt x="0" y="10"/>
                    </a:lnTo>
                    <a:lnTo>
                      <a:pt x="0" y="10"/>
                    </a:lnTo>
                    <a:lnTo>
                      <a:pt x="0" y="12"/>
                    </a:lnTo>
                    <a:lnTo>
                      <a:pt x="2" y="12"/>
                    </a:lnTo>
                    <a:lnTo>
                      <a:pt x="4" y="10"/>
                    </a:lnTo>
                    <a:lnTo>
                      <a:pt x="4"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5" name="Freeform 457">
                <a:extLst>
                  <a:ext uri="{FF2B5EF4-FFF2-40B4-BE49-F238E27FC236}">
                    <a16:creationId xmlns:a16="http://schemas.microsoft.com/office/drawing/2014/main" id="{F08965D8-F4AB-83D5-84CA-6D09C6829631}"/>
                  </a:ext>
                </a:extLst>
              </p:cNvPr>
              <p:cNvSpPr>
                <a:spLocks/>
              </p:cNvSpPr>
              <p:nvPr/>
            </p:nvSpPr>
            <p:spPr bwMode="auto">
              <a:xfrm>
                <a:off x="5160" y="2849"/>
                <a:ext cx="12" cy="14"/>
              </a:xfrm>
              <a:custGeom>
                <a:avLst/>
                <a:gdLst>
                  <a:gd name="T0" fmla="*/ 0 w 12"/>
                  <a:gd name="T1" fmla="*/ 4 h 14"/>
                  <a:gd name="T2" fmla="*/ 0 w 12"/>
                  <a:gd name="T3" fmla="*/ 4 h 14"/>
                  <a:gd name="T4" fmla="*/ 12 w 12"/>
                  <a:gd name="T5" fmla="*/ 0 h 14"/>
                  <a:gd name="T6" fmla="*/ 12 w 12"/>
                  <a:gd name="T7" fmla="*/ 0 h 14"/>
                  <a:gd name="T8" fmla="*/ 12 w 12"/>
                  <a:gd name="T9" fmla="*/ 0 h 14"/>
                  <a:gd name="T10" fmla="*/ 12 w 12"/>
                  <a:gd name="T11" fmla="*/ 0 h 14"/>
                  <a:gd name="T12" fmla="*/ 12 w 12"/>
                  <a:gd name="T13" fmla="*/ 4 h 14"/>
                  <a:gd name="T14" fmla="*/ 10 w 12"/>
                  <a:gd name="T15" fmla="*/ 6 h 14"/>
                  <a:gd name="T16" fmla="*/ 8 w 12"/>
                  <a:gd name="T17" fmla="*/ 10 h 14"/>
                  <a:gd name="T18" fmla="*/ 6 w 12"/>
                  <a:gd name="T19" fmla="*/ 14 h 14"/>
                  <a:gd name="T20" fmla="*/ 6 w 12"/>
                  <a:gd name="T21" fmla="*/ 14 h 14"/>
                  <a:gd name="T22" fmla="*/ 0 w 12"/>
                  <a:gd name="T23" fmla="*/ 4 h 14"/>
                  <a:gd name="T24" fmla="*/ 0 w 12"/>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4">
                    <a:moveTo>
                      <a:pt x="0" y="4"/>
                    </a:moveTo>
                    <a:lnTo>
                      <a:pt x="0" y="4"/>
                    </a:lnTo>
                    <a:lnTo>
                      <a:pt x="12" y="0"/>
                    </a:lnTo>
                    <a:lnTo>
                      <a:pt x="12" y="0"/>
                    </a:lnTo>
                    <a:lnTo>
                      <a:pt x="12" y="0"/>
                    </a:lnTo>
                    <a:lnTo>
                      <a:pt x="12" y="0"/>
                    </a:lnTo>
                    <a:lnTo>
                      <a:pt x="12" y="4"/>
                    </a:lnTo>
                    <a:lnTo>
                      <a:pt x="10" y="6"/>
                    </a:lnTo>
                    <a:lnTo>
                      <a:pt x="8" y="10"/>
                    </a:lnTo>
                    <a:lnTo>
                      <a:pt x="6" y="14"/>
                    </a:lnTo>
                    <a:lnTo>
                      <a:pt x="6" y="1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6" name="Freeform 458">
                <a:extLst>
                  <a:ext uri="{FF2B5EF4-FFF2-40B4-BE49-F238E27FC236}">
                    <a16:creationId xmlns:a16="http://schemas.microsoft.com/office/drawing/2014/main" id="{09AFD01B-565F-5EEE-0153-A7342F26848A}"/>
                  </a:ext>
                </a:extLst>
              </p:cNvPr>
              <p:cNvSpPr>
                <a:spLocks/>
              </p:cNvSpPr>
              <p:nvPr/>
            </p:nvSpPr>
            <p:spPr bwMode="auto">
              <a:xfrm>
                <a:off x="1590" y="1878"/>
                <a:ext cx="6" cy="8"/>
              </a:xfrm>
              <a:custGeom>
                <a:avLst/>
                <a:gdLst>
                  <a:gd name="T0" fmla="*/ 0 w 6"/>
                  <a:gd name="T1" fmla="*/ 4 h 8"/>
                  <a:gd name="T2" fmla="*/ 0 w 6"/>
                  <a:gd name="T3" fmla="*/ 4 h 8"/>
                  <a:gd name="T4" fmla="*/ 0 w 6"/>
                  <a:gd name="T5" fmla="*/ 0 h 8"/>
                  <a:gd name="T6" fmla="*/ 0 w 6"/>
                  <a:gd name="T7" fmla="*/ 0 h 8"/>
                  <a:gd name="T8" fmla="*/ 4 w 6"/>
                  <a:gd name="T9" fmla="*/ 2 h 8"/>
                  <a:gd name="T10" fmla="*/ 4 w 6"/>
                  <a:gd name="T11" fmla="*/ 2 h 8"/>
                  <a:gd name="T12" fmla="*/ 6 w 6"/>
                  <a:gd name="T13" fmla="*/ 6 h 8"/>
                  <a:gd name="T14" fmla="*/ 6 w 6"/>
                  <a:gd name="T15" fmla="*/ 6 h 8"/>
                  <a:gd name="T16" fmla="*/ 4 w 6"/>
                  <a:gd name="T17" fmla="*/ 8 h 8"/>
                  <a:gd name="T18" fmla="*/ 2 w 6"/>
                  <a:gd name="T19" fmla="*/ 8 h 8"/>
                  <a:gd name="T20" fmla="*/ 2 w 6"/>
                  <a:gd name="T21" fmla="*/ 8 h 8"/>
                  <a:gd name="T22" fmla="*/ 0 w 6"/>
                  <a:gd name="T23" fmla="*/ 4 h 8"/>
                  <a:gd name="T24" fmla="*/ 0 w 6"/>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0" y="4"/>
                    </a:moveTo>
                    <a:lnTo>
                      <a:pt x="0" y="4"/>
                    </a:lnTo>
                    <a:lnTo>
                      <a:pt x="0" y="0"/>
                    </a:lnTo>
                    <a:lnTo>
                      <a:pt x="0" y="0"/>
                    </a:lnTo>
                    <a:lnTo>
                      <a:pt x="4" y="2"/>
                    </a:lnTo>
                    <a:lnTo>
                      <a:pt x="4" y="2"/>
                    </a:lnTo>
                    <a:lnTo>
                      <a:pt x="6" y="6"/>
                    </a:lnTo>
                    <a:lnTo>
                      <a:pt x="6" y="6"/>
                    </a:lnTo>
                    <a:lnTo>
                      <a:pt x="4" y="8"/>
                    </a:lnTo>
                    <a:lnTo>
                      <a:pt x="2" y="8"/>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7" name="Freeform 459">
                <a:extLst>
                  <a:ext uri="{FF2B5EF4-FFF2-40B4-BE49-F238E27FC236}">
                    <a16:creationId xmlns:a16="http://schemas.microsoft.com/office/drawing/2014/main" id="{E469D5CA-3C45-D098-3ECC-1AAC7E621330}"/>
                  </a:ext>
                </a:extLst>
              </p:cNvPr>
              <p:cNvSpPr>
                <a:spLocks/>
              </p:cNvSpPr>
              <p:nvPr/>
            </p:nvSpPr>
            <p:spPr bwMode="auto">
              <a:xfrm>
                <a:off x="6118" y="2745"/>
                <a:ext cx="14" cy="18"/>
              </a:xfrm>
              <a:custGeom>
                <a:avLst/>
                <a:gdLst>
                  <a:gd name="T0" fmla="*/ 14 w 14"/>
                  <a:gd name="T1" fmla="*/ 4 h 18"/>
                  <a:gd name="T2" fmla="*/ 14 w 14"/>
                  <a:gd name="T3" fmla="*/ 4 h 18"/>
                  <a:gd name="T4" fmla="*/ 14 w 14"/>
                  <a:gd name="T5" fmla="*/ 12 h 18"/>
                  <a:gd name="T6" fmla="*/ 12 w 14"/>
                  <a:gd name="T7" fmla="*/ 16 h 18"/>
                  <a:gd name="T8" fmla="*/ 10 w 14"/>
                  <a:gd name="T9" fmla="*/ 18 h 18"/>
                  <a:gd name="T10" fmla="*/ 8 w 14"/>
                  <a:gd name="T11" fmla="*/ 16 h 18"/>
                  <a:gd name="T12" fmla="*/ 4 w 14"/>
                  <a:gd name="T13" fmla="*/ 12 h 18"/>
                  <a:gd name="T14" fmla="*/ 2 w 14"/>
                  <a:gd name="T15" fmla="*/ 12 h 18"/>
                  <a:gd name="T16" fmla="*/ 0 w 14"/>
                  <a:gd name="T17" fmla="*/ 12 h 18"/>
                  <a:gd name="T18" fmla="*/ 0 w 14"/>
                  <a:gd name="T19" fmla="*/ 12 h 18"/>
                  <a:gd name="T20" fmla="*/ 2 w 14"/>
                  <a:gd name="T21" fmla="*/ 8 h 18"/>
                  <a:gd name="T22" fmla="*/ 6 w 14"/>
                  <a:gd name="T23" fmla="*/ 6 h 18"/>
                  <a:gd name="T24" fmla="*/ 8 w 14"/>
                  <a:gd name="T25" fmla="*/ 4 h 18"/>
                  <a:gd name="T26" fmla="*/ 10 w 14"/>
                  <a:gd name="T27" fmla="*/ 0 h 18"/>
                  <a:gd name="T28" fmla="*/ 10 w 14"/>
                  <a:gd name="T29" fmla="*/ 0 h 18"/>
                  <a:gd name="T30" fmla="*/ 14 w 14"/>
                  <a:gd name="T31" fmla="*/ 4 h 18"/>
                  <a:gd name="T32" fmla="*/ 14 w 14"/>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14" y="4"/>
                    </a:moveTo>
                    <a:lnTo>
                      <a:pt x="14" y="4"/>
                    </a:lnTo>
                    <a:lnTo>
                      <a:pt x="14" y="12"/>
                    </a:lnTo>
                    <a:lnTo>
                      <a:pt x="12" y="16"/>
                    </a:lnTo>
                    <a:lnTo>
                      <a:pt x="10" y="18"/>
                    </a:lnTo>
                    <a:lnTo>
                      <a:pt x="8" y="16"/>
                    </a:lnTo>
                    <a:lnTo>
                      <a:pt x="4" y="12"/>
                    </a:lnTo>
                    <a:lnTo>
                      <a:pt x="2" y="12"/>
                    </a:lnTo>
                    <a:lnTo>
                      <a:pt x="0" y="12"/>
                    </a:lnTo>
                    <a:lnTo>
                      <a:pt x="0" y="12"/>
                    </a:lnTo>
                    <a:lnTo>
                      <a:pt x="2" y="8"/>
                    </a:lnTo>
                    <a:lnTo>
                      <a:pt x="6" y="6"/>
                    </a:lnTo>
                    <a:lnTo>
                      <a:pt x="8" y="4"/>
                    </a:lnTo>
                    <a:lnTo>
                      <a:pt x="10" y="0"/>
                    </a:lnTo>
                    <a:lnTo>
                      <a:pt x="10" y="0"/>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8" name="Freeform 460">
                <a:extLst>
                  <a:ext uri="{FF2B5EF4-FFF2-40B4-BE49-F238E27FC236}">
                    <a16:creationId xmlns:a16="http://schemas.microsoft.com/office/drawing/2014/main" id="{48B937D3-388B-BE74-EFAB-6A4C00986E1B}"/>
                  </a:ext>
                </a:extLst>
              </p:cNvPr>
              <p:cNvSpPr>
                <a:spLocks/>
              </p:cNvSpPr>
              <p:nvPr/>
            </p:nvSpPr>
            <p:spPr bwMode="auto">
              <a:xfrm>
                <a:off x="1612" y="1916"/>
                <a:ext cx="42" cy="54"/>
              </a:xfrm>
              <a:custGeom>
                <a:avLst/>
                <a:gdLst>
                  <a:gd name="T0" fmla="*/ 36 w 42"/>
                  <a:gd name="T1" fmla="*/ 54 h 54"/>
                  <a:gd name="T2" fmla="*/ 36 w 42"/>
                  <a:gd name="T3" fmla="*/ 54 h 54"/>
                  <a:gd name="T4" fmla="*/ 34 w 42"/>
                  <a:gd name="T5" fmla="*/ 46 h 54"/>
                  <a:gd name="T6" fmla="*/ 30 w 42"/>
                  <a:gd name="T7" fmla="*/ 42 h 54"/>
                  <a:gd name="T8" fmla="*/ 26 w 42"/>
                  <a:gd name="T9" fmla="*/ 40 h 54"/>
                  <a:gd name="T10" fmla="*/ 20 w 42"/>
                  <a:gd name="T11" fmla="*/ 40 h 54"/>
                  <a:gd name="T12" fmla="*/ 20 w 42"/>
                  <a:gd name="T13" fmla="*/ 40 h 54"/>
                  <a:gd name="T14" fmla="*/ 16 w 42"/>
                  <a:gd name="T15" fmla="*/ 38 h 54"/>
                  <a:gd name="T16" fmla="*/ 14 w 42"/>
                  <a:gd name="T17" fmla="*/ 32 h 54"/>
                  <a:gd name="T18" fmla="*/ 10 w 42"/>
                  <a:gd name="T19" fmla="*/ 26 h 54"/>
                  <a:gd name="T20" fmla="*/ 8 w 42"/>
                  <a:gd name="T21" fmla="*/ 22 h 54"/>
                  <a:gd name="T22" fmla="*/ 8 w 42"/>
                  <a:gd name="T23" fmla="*/ 22 h 54"/>
                  <a:gd name="T24" fmla="*/ 4 w 42"/>
                  <a:gd name="T25" fmla="*/ 18 h 54"/>
                  <a:gd name="T26" fmla="*/ 4 w 42"/>
                  <a:gd name="T27" fmla="*/ 18 h 54"/>
                  <a:gd name="T28" fmla="*/ 2 w 42"/>
                  <a:gd name="T29" fmla="*/ 14 h 54"/>
                  <a:gd name="T30" fmla="*/ 0 w 42"/>
                  <a:gd name="T31" fmla="*/ 14 h 54"/>
                  <a:gd name="T32" fmla="*/ 0 w 42"/>
                  <a:gd name="T33" fmla="*/ 14 h 54"/>
                  <a:gd name="T34" fmla="*/ 2 w 42"/>
                  <a:gd name="T35" fmla="*/ 10 h 54"/>
                  <a:gd name="T36" fmla="*/ 4 w 42"/>
                  <a:gd name="T37" fmla="*/ 8 h 54"/>
                  <a:gd name="T38" fmla="*/ 6 w 42"/>
                  <a:gd name="T39" fmla="*/ 6 h 54"/>
                  <a:gd name="T40" fmla="*/ 8 w 42"/>
                  <a:gd name="T41" fmla="*/ 4 h 54"/>
                  <a:gd name="T42" fmla="*/ 8 w 42"/>
                  <a:gd name="T43" fmla="*/ 4 h 54"/>
                  <a:gd name="T44" fmla="*/ 10 w 42"/>
                  <a:gd name="T45" fmla="*/ 0 h 54"/>
                  <a:gd name="T46" fmla="*/ 12 w 42"/>
                  <a:gd name="T47" fmla="*/ 0 h 54"/>
                  <a:gd name="T48" fmla="*/ 12 w 42"/>
                  <a:gd name="T49" fmla="*/ 0 h 54"/>
                  <a:gd name="T50" fmla="*/ 14 w 42"/>
                  <a:gd name="T51" fmla="*/ 0 h 54"/>
                  <a:gd name="T52" fmla="*/ 16 w 42"/>
                  <a:gd name="T53" fmla="*/ 4 h 54"/>
                  <a:gd name="T54" fmla="*/ 22 w 42"/>
                  <a:gd name="T55" fmla="*/ 14 h 54"/>
                  <a:gd name="T56" fmla="*/ 22 w 42"/>
                  <a:gd name="T57" fmla="*/ 14 h 54"/>
                  <a:gd name="T58" fmla="*/ 24 w 42"/>
                  <a:gd name="T59" fmla="*/ 18 h 54"/>
                  <a:gd name="T60" fmla="*/ 28 w 42"/>
                  <a:gd name="T61" fmla="*/ 24 h 54"/>
                  <a:gd name="T62" fmla="*/ 28 w 42"/>
                  <a:gd name="T63" fmla="*/ 24 h 54"/>
                  <a:gd name="T64" fmla="*/ 32 w 42"/>
                  <a:gd name="T65" fmla="*/ 34 h 54"/>
                  <a:gd name="T66" fmla="*/ 32 w 42"/>
                  <a:gd name="T67" fmla="*/ 34 h 54"/>
                  <a:gd name="T68" fmla="*/ 34 w 42"/>
                  <a:gd name="T69" fmla="*/ 38 h 54"/>
                  <a:gd name="T70" fmla="*/ 34 w 42"/>
                  <a:gd name="T71" fmla="*/ 38 h 54"/>
                  <a:gd name="T72" fmla="*/ 38 w 42"/>
                  <a:gd name="T73" fmla="*/ 40 h 54"/>
                  <a:gd name="T74" fmla="*/ 42 w 42"/>
                  <a:gd name="T75" fmla="*/ 40 h 54"/>
                  <a:gd name="T76" fmla="*/ 42 w 42"/>
                  <a:gd name="T77" fmla="*/ 40 h 54"/>
                  <a:gd name="T78" fmla="*/ 42 w 42"/>
                  <a:gd name="T79" fmla="*/ 44 h 54"/>
                  <a:gd name="T80" fmla="*/ 42 w 42"/>
                  <a:gd name="T81" fmla="*/ 44 h 54"/>
                  <a:gd name="T82" fmla="*/ 40 w 42"/>
                  <a:gd name="T83" fmla="*/ 52 h 54"/>
                  <a:gd name="T84" fmla="*/ 38 w 42"/>
                  <a:gd name="T85" fmla="*/ 54 h 54"/>
                  <a:gd name="T86" fmla="*/ 36 w 42"/>
                  <a:gd name="T87" fmla="*/ 54 h 54"/>
                  <a:gd name="T88" fmla="*/ 36 w 42"/>
                  <a:gd name="T8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54">
                    <a:moveTo>
                      <a:pt x="36" y="54"/>
                    </a:moveTo>
                    <a:lnTo>
                      <a:pt x="36" y="54"/>
                    </a:lnTo>
                    <a:lnTo>
                      <a:pt x="34" y="46"/>
                    </a:lnTo>
                    <a:lnTo>
                      <a:pt x="30" y="42"/>
                    </a:lnTo>
                    <a:lnTo>
                      <a:pt x="26" y="40"/>
                    </a:lnTo>
                    <a:lnTo>
                      <a:pt x="20" y="40"/>
                    </a:lnTo>
                    <a:lnTo>
                      <a:pt x="20" y="40"/>
                    </a:lnTo>
                    <a:lnTo>
                      <a:pt x="16" y="38"/>
                    </a:lnTo>
                    <a:lnTo>
                      <a:pt x="14" y="32"/>
                    </a:lnTo>
                    <a:lnTo>
                      <a:pt x="10" y="26"/>
                    </a:lnTo>
                    <a:lnTo>
                      <a:pt x="8" y="22"/>
                    </a:lnTo>
                    <a:lnTo>
                      <a:pt x="8" y="22"/>
                    </a:lnTo>
                    <a:lnTo>
                      <a:pt x="4" y="18"/>
                    </a:lnTo>
                    <a:lnTo>
                      <a:pt x="4" y="18"/>
                    </a:lnTo>
                    <a:lnTo>
                      <a:pt x="2" y="14"/>
                    </a:lnTo>
                    <a:lnTo>
                      <a:pt x="0" y="14"/>
                    </a:lnTo>
                    <a:lnTo>
                      <a:pt x="0" y="14"/>
                    </a:lnTo>
                    <a:lnTo>
                      <a:pt x="2" y="10"/>
                    </a:lnTo>
                    <a:lnTo>
                      <a:pt x="4" y="8"/>
                    </a:lnTo>
                    <a:lnTo>
                      <a:pt x="6" y="6"/>
                    </a:lnTo>
                    <a:lnTo>
                      <a:pt x="8" y="4"/>
                    </a:lnTo>
                    <a:lnTo>
                      <a:pt x="8" y="4"/>
                    </a:lnTo>
                    <a:lnTo>
                      <a:pt x="10" y="0"/>
                    </a:lnTo>
                    <a:lnTo>
                      <a:pt x="12" y="0"/>
                    </a:lnTo>
                    <a:lnTo>
                      <a:pt x="12" y="0"/>
                    </a:lnTo>
                    <a:lnTo>
                      <a:pt x="14" y="0"/>
                    </a:lnTo>
                    <a:lnTo>
                      <a:pt x="16" y="4"/>
                    </a:lnTo>
                    <a:lnTo>
                      <a:pt x="22" y="14"/>
                    </a:lnTo>
                    <a:lnTo>
                      <a:pt x="22" y="14"/>
                    </a:lnTo>
                    <a:lnTo>
                      <a:pt x="24" y="18"/>
                    </a:lnTo>
                    <a:lnTo>
                      <a:pt x="28" y="24"/>
                    </a:lnTo>
                    <a:lnTo>
                      <a:pt x="28" y="24"/>
                    </a:lnTo>
                    <a:lnTo>
                      <a:pt x="32" y="34"/>
                    </a:lnTo>
                    <a:lnTo>
                      <a:pt x="32" y="34"/>
                    </a:lnTo>
                    <a:lnTo>
                      <a:pt x="34" y="38"/>
                    </a:lnTo>
                    <a:lnTo>
                      <a:pt x="34" y="38"/>
                    </a:lnTo>
                    <a:lnTo>
                      <a:pt x="38" y="40"/>
                    </a:lnTo>
                    <a:lnTo>
                      <a:pt x="42" y="40"/>
                    </a:lnTo>
                    <a:lnTo>
                      <a:pt x="42" y="40"/>
                    </a:lnTo>
                    <a:lnTo>
                      <a:pt x="42" y="44"/>
                    </a:lnTo>
                    <a:lnTo>
                      <a:pt x="42" y="44"/>
                    </a:lnTo>
                    <a:lnTo>
                      <a:pt x="40" y="52"/>
                    </a:lnTo>
                    <a:lnTo>
                      <a:pt x="38" y="54"/>
                    </a:lnTo>
                    <a:lnTo>
                      <a:pt x="36" y="54"/>
                    </a:lnTo>
                    <a:lnTo>
                      <a:pt x="3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9" name="Freeform 461">
                <a:extLst>
                  <a:ext uri="{FF2B5EF4-FFF2-40B4-BE49-F238E27FC236}">
                    <a16:creationId xmlns:a16="http://schemas.microsoft.com/office/drawing/2014/main" id="{5F1F2738-E3CB-80C5-4121-61745BC57592}"/>
                  </a:ext>
                </a:extLst>
              </p:cNvPr>
              <p:cNvSpPr>
                <a:spLocks/>
              </p:cNvSpPr>
              <p:nvPr/>
            </p:nvSpPr>
            <p:spPr bwMode="auto">
              <a:xfrm>
                <a:off x="5982" y="2821"/>
                <a:ext cx="14" cy="16"/>
              </a:xfrm>
              <a:custGeom>
                <a:avLst/>
                <a:gdLst>
                  <a:gd name="T0" fmla="*/ 4 w 14"/>
                  <a:gd name="T1" fmla="*/ 16 h 16"/>
                  <a:gd name="T2" fmla="*/ 4 w 14"/>
                  <a:gd name="T3" fmla="*/ 16 h 16"/>
                  <a:gd name="T4" fmla="*/ 4 w 14"/>
                  <a:gd name="T5" fmla="*/ 12 h 16"/>
                  <a:gd name="T6" fmla="*/ 2 w 14"/>
                  <a:gd name="T7" fmla="*/ 10 h 16"/>
                  <a:gd name="T8" fmla="*/ 0 w 14"/>
                  <a:gd name="T9" fmla="*/ 10 h 16"/>
                  <a:gd name="T10" fmla="*/ 0 w 14"/>
                  <a:gd name="T11" fmla="*/ 6 h 16"/>
                  <a:gd name="T12" fmla="*/ 0 w 14"/>
                  <a:gd name="T13" fmla="*/ 6 h 16"/>
                  <a:gd name="T14" fmla="*/ 2 w 14"/>
                  <a:gd name="T15" fmla="*/ 2 h 16"/>
                  <a:gd name="T16" fmla="*/ 6 w 14"/>
                  <a:gd name="T17" fmla="*/ 0 h 16"/>
                  <a:gd name="T18" fmla="*/ 8 w 14"/>
                  <a:gd name="T19" fmla="*/ 2 h 16"/>
                  <a:gd name="T20" fmla="*/ 12 w 14"/>
                  <a:gd name="T21" fmla="*/ 8 h 16"/>
                  <a:gd name="T22" fmla="*/ 12 w 14"/>
                  <a:gd name="T23" fmla="*/ 8 h 16"/>
                  <a:gd name="T24" fmla="*/ 14 w 14"/>
                  <a:gd name="T25" fmla="*/ 16 h 16"/>
                  <a:gd name="T26" fmla="*/ 14 w 14"/>
                  <a:gd name="T27" fmla="*/ 16 h 16"/>
                  <a:gd name="T28" fmla="*/ 12 w 14"/>
                  <a:gd name="T29" fmla="*/ 16 h 16"/>
                  <a:gd name="T30" fmla="*/ 10 w 14"/>
                  <a:gd name="T31" fmla="*/ 14 h 16"/>
                  <a:gd name="T32" fmla="*/ 6 w 14"/>
                  <a:gd name="T33" fmla="*/ 14 h 16"/>
                  <a:gd name="T34" fmla="*/ 4 w 14"/>
                  <a:gd name="T35" fmla="*/ 16 h 16"/>
                  <a:gd name="T36" fmla="*/ 4 w 14"/>
                  <a:gd name="T3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6">
                    <a:moveTo>
                      <a:pt x="4" y="16"/>
                    </a:moveTo>
                    <a:lnTo>
                      <a:pt x="4" y="16"/>
                    </a:lnTo>
                    <a:lnTo>
                      <a:pt x="4" y="12"/>
                    </a:lnTo>
                    <a:lnTo>
                      <a:pt x="2" y="10"/>
                    </a:lnTo>
                    <a:lnTo>
                      <a:pt x="0" y="10"/>
                    </a:lnTo>
                    <a:lnTo>
                      <a:pt x="0" y="6"/>
                    </a:lnTo>
                    <a:lnTo>
                      <a:pt x="0" y="6"/>
                    </a:lnTo>
                    <a:lnTo>
                      <a:pt x="2" y="2"/>
                    </a:lnTo>
                    <a:lnTo>
                      <a:pt x="6" y="0"/>
                    </a:lnTo>
                    <a:lnTo>
                      <a:pt x="8" y="2"/>
                    </a:lnTo>
                    <a:lnTo>
                      <a:pt x="12" y="8"/>
                    </a:lnTo>
                    <a:lnTo>
                      <a:pt x="12" y="8"/>
                    </a:lnTo>
                    <a:lnTo>
                      <a:pt x="14" y="16"/>
                    </a:lnTo>
                    <a:lnTo>
                      <a:pt x="14" y="16"/>
                    </a:lnTo>
                    <a:lnTo>
                      <a:pt x="12" y="16"/>
                    </a:lnTo>
                    <a:lnTo>
                      <a:pt x="10" y="14"/>
                    </a:lnTo>
                    <a:lnTo>
                      <a:pt x="6" y="14"/>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0" name="Freeform 462">
                <a:extLst>
                  <a:ext uri="{FF2B5EF4-FFF2-40B4-BE49-F238E27FC236}">
                    <a16:creationId xmlns:a16="http://schemas.microsoft.com/office/drawing/2014/main" id="{1A9697F1-CE0C-1221-4956-FC9A13F411BA}"/>
                  </a:ext>
                </a:extLst>
              </p:cNvPr>
              <p:cNvSpPr>
                <a:spLocks/>
              </p:cNvSpPr>
              <p:nvPr/>
            </p:nvSpPr>
            <p:spPr bwMode="auto">
              <a:xfrm>
                <a:off x="5914" y="1499"/>
                <a:ext cx="32" cy="42"/>
              </a:xfrm>
              <a:custGeom>
                <a:avLst/>
                <a:gdLst>
                  <a:gd name="T0" fmla="*/ 12 w 32"/>
                  <a:gd name="T1" fmla="*/ 0 h 42"/>
                  <a:gd name="T2" fmla="*/ 12 w 32"/>
                  <a:gd name="T3" fmla="*/ 0 h 42"/>
                  <a:gd name="T4" fmla="*/ 14 w 32"/>
                  <a:gd name="T5" fmla="*/ 4 h 42"/>
                  <a:gd name="T6" fmla="*/ 18 w 32"/>
                  <a:gd name="T7" fmla="*/ 6 h 42"/>
                  <a:gd name="T8" fmla="*/ 22 w 32"/>
                  <a:gd name="T9" fmla="*/ 8 h 42"/>
                  <a:gd name="T10" fmla="*/ 22 w 32"/>
                  <a:gd name="T11" fmla="*/ 8 h 42"/>
                  <a:gd name="T12" fmla="*/ 24 w 32"/>
                  <a:gd name="T13" fmla="*/ 14 h 42"/>
                  <a:gd name="T14" fmla="*/ 26 w 32"/>
                  <a:gd name="T15" fmla="*/ 18 h 42"/>
                  <a:gd name="T16" fmla="*/ 26 w 32"/>
                  <a:gd name="T17" fmla="*/ 16 h 42"/>
                  <a:gd name="T18" fmla="*/ 26 w 32"/>
                  <a:gd name="T19" fmla="*/ 16 h 42"/>
                  <a:gd name="T20" fmla="*/ 30 w 32"/>
                  <a:gd name="T21" fmla="*/ 16 h 42"/>
                  <a:gd name="T22" fmla="*/ 30 w 32"/>
                  <a:gd name="T23" fmla="*/ 18 h 42"/>
                  <a:gd name="T24" fmla="*/ 32 w 32"/>
                  <a:gd name="T25" fmla="*/ 26 h 42"/>
                  <a:gd name="T26" fmla="*/ 32 w 32"/>
                  <a:gd name="T27" fmla="*/ 26 h 42"/>
                  <a:gd name="T28" fmla="*/ 32 w 32"/>
                  <a:gd name="T29" fmla="*/ 28 h 42"/>
                  <a:gd name="T30" fmla="*/ 32 w 32"/>
                  <a:gd name="T31" fmla="*/ 28 h 42"/>
                  <a:gd name="T32" fmla="*/ 30 w 32"/>
                  <a:gd name="T33" fmla="*/ 30 h 42"/>
                  <a:gd name="T34" fmla="*/ 28 w 32"/>
                  <a:gd name="T35" fmla="*/ 34 h 42"/>
                  <a:gd name="T36" fmla="*/ 26 w 32"/>
                  <a:gd name="T37" fmla="*/ 42 h 42"/>
                  <a:gd name="T38" fmla="*/ 26 w 32"/>
                  <a:gd name="T39" fmla="*/ 42 h 42"/>
                  <a:gd name="T40" fmla="*/ 22 w 32"/>
                  <a:gd name="T41" fmla="*/ 42 h 42"/>
                  <a:gd name="T42" fmla="*/ 18 w 32"/>
                  <a:gd name="T43" fmla="*/ 38 h 42"/>
                  <a:gd name="T44" fmla="*/ 12 w 32"/>
                  <a:gd name="T45" fmla="*/ 30 h 42"/>
                  <a:gd name="T46" fmla="*/ 12 w 32"/>
                  <a:gd name="T47" fmla="*/ 30 h 42"/>
                  <a:gd name="T48" fmla="*/ 10 w 32"/>
                  <a:gd name="T49" fmla="*/ 28 h 42"/>
                  <a:gd name="T50" fmla="*/ 8 w 32"/>
                  <a:gd name="T51" fmla="*/ 30 h 42"/>
                  <a:gd name="T52" fmla="*/ 6 w 32"/>
                  <a:gd name="T53" fmla="*/ 32 h 42"/>
                  <a:gd name="T54" fmla="*/ 6 w 32"/>
                  <a:gd name="T55" fmla="*/ 32 h 42"/>
                  <a:gd name="T56" fmla="*/ 4 w 32"/>
                  <a:gd name="T57" fmla="*/ 34 h 42"/>
                  <a:gd name="T58" fmla="*/ 2 w 32"/>
                  <a:gd name="T59" fmla="*/ 34 h 42"/>
                  <a:gd name="T60" fmla="*/ 0 w 32"/>
                  <a:gd name="T61" fmla="*/ 32 h 42"/>
                  <a:gd name="T62" fmla="*/ 0 w 32"/>
                  <a:gd name="T63" fmla="*/ 26 h 42"/>
                  <a:gd name="T64" fmla="*/ 0 w 32"/>
                  <a:gd name="T65" fmla="*/ 26 h 42"/>
                  <a:gd name="T66" fmla="*/ 0 w 32"/>
                  <a:gd name="T67" fmla="*/ 24 h 42"/>
                  <a:gd name="T68" fmla="*/ 0 w 32"/>
                  <a:gd name="T69" fmla="*/ 20 h 42"/>
                  <a:gd name="T70" fmla="*/ 0 w 32"/>
                  <a:gd name="T71" fmla="*/ 14 h 42"/>
                  <a:gd name="T72" fmla="*/ 2 w 32"/>
                  <a:gd name="T73" fmla="*/ 12 h 42"/>
                  <a:gd name="T74" fmla="*/ 2 w 32"/>
                  <a:gd name="T75" fmla="*/ 12 h 42"/>
                  <a:gd name="T76" fmla="*/ 4 w 32"/>
                  <a:gd name="T77" fmla="*/ 10 h 42"/>
                  <a:gd name="T78" fmla="*/ 2 w 32"/>
                  <a:gd name="T79" fmla="*/ 6 h 42"/>
                  <a:gd name="T80" fmla="*/ 2 w 32"/>
                  <a:gd name="T81" fmla="*/ 4 h 42"/>
                  <a:gd name="T82" fmla="*/ 2 w 32"/>
                  <a:gd name="T83" fmla="*/ 0 h 42"/>
                  <a:gd name="T84" fmla="*/ 2 w 32"/>
                  <a:gd name="T85" fmla="*/ 0 h 42"/>
                  <a:gd name="T86" fmla="*/ 2 w 32"/>
                  <a:gd name="T87" fmla="*/ 0 h 42"/>
                  <a:gd name="T88" fmla="*/ 2 w 32"/>
                  <a:gd name="T89" fmla="*/ 0 h 42"/>
                  <a:gd name="T90" fmla="*/ 12 w 32"/>
                  <a:gd name="T91" fmla="*/ 0 h 42"/>
                  <a:gd name="T92" fmla="*/ 12 w 32"/>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2">
                    <a:moveTo>
                      <a:pt x="12" y="0"/>
                    </a:moveTo>
                    <a:lnTo>
                      <a:pt x="12" y="0"/>
                    </a:lnTo>
                    <a:lnTo>
                      <a:pt x="14" y="4"/>
                    </a:lnTo>
                    <a:lnTo>
                      <a:pt x="18" y="6"/>
                    </a:lnTo>
                    <a:lnTo>
                      <a:pt x="22" y="8"/>
                    </a:lnTo>
                    <a:lnTo>
                      <a:pt x="22" y="8"/>
                    </a:lnTo>
                    <a:lnTo>
                      <a:pt x="24" y="14"/>
                    </a:lnTo>
                    <a:lnTo>
                      <a:pt x="26" y="18"/>
                    </a:lnTo>
                    <a:lnTo>
                      <a:pt x="26" y="16"/>
                    </a:lnTo>
                    <a:lnTo>
                      <a:pt x="26" y="16"/>
                    </a:lnTo>
                    <a:lnTo>
                      <a:pt x="30" y="16"/>
                    </a:lnTo>
                    <a:lnTo>
                      <a:pt x="30" y="18"/>
                    </a:lnTo>
                    <a:lnTo>
                      <a:pt x="32" y="26"/>
                    </a:lnTo>
                    <a:lnTo>
                      <a:pt x="32" y="26"/>
                    </a:lnTo>
                    <a:lnTo>
                      <a:pt x="32" y="28"/>
                    </a:lnTo>
                    <a:lnTo>
                      <a:pt x="32" y="28"/>
                    </a:lnTo>
                    <a:lnTo>
                      <a:pt x="30" y="30"/>
                    </a:lnTo>
                    <a:lnTo>
                      <a:pt x="28" y="34"/>
                    </a:lnTo>
                    <a:lnTo>
                      <a:pt x="26" y="42"/>
                    </a:lnTo>
                    <a:lnTo>
                      <a:pt x="26" y="42"/>
                    </a:lnTo>
                    <a:lnTo>
                      <a:pt x="22" y="42"/>
                    </a:lnTo>
                    <a:lnTo>
                      <a:pt x="18" y="38"/>
                    </a:lnTo>
                    <a:lnTo>
                      <a:pt x="12" y="30"/>
                    </a:lnTo>
                    <a:lnTo>
                      <a:pt x="12" y="30"/>
                    </a:lnTo>
                    <a:lnTo>
                      <a:pt x="10" y="28"/>
                    </a:lnTo>
                    <a:lnTo>
                      <a:pt x="8" y="30"/>
                    </a:lnTo>
                    <a:lnTo>
                      <a:pt x="6" y="32"/>
                    </a:lnTo>
                    <a:lnTo>
                      <a:pt x="6" y="32"/>
                    </a:lnTo>
                    <a:lnTo>
                      <a:pt x="4" y="34"/>
                    </a:lnTo>
                    <a:lnTo>
                      <a:pt x="2" y="34"/>
                    </a:lnTo>
                    <a:lnTo>
                      <a:pt x="0" y="32"/>
                    </a:lnTo>
                    <a:lnTo>
                      <a:pt x="0" y="26"/>
                    </a:lnTo>
                    <a:lnTo>
                      <a:pt x="0" y="26"/>
                    </a:lnTo>
                    <a:lnTo>
                      <a:pt x="0" y="24"/>
                    </a:lnTo>
                    <a:lnTo>
                      <a:pt x="0" y="20"/>
                    </a:lnTo>
                    <a:lnTo>
                      <a:pt x="0" y="14"/>
                    </a:lnTo>
                    <a:lnTo>
                      <a:pt x="2" y="12"/>
                    </a:lnTo>
                    <a:lnTo>
                      <a:pt x="2" y="12"/>
                    </a:lnTo>
                    <a:lnTo>
                      <a:pt x="4" y="10"/>
                    </a:lnTo>
                    <a:lnTo>
                      <a:pt x="2" y="6"/>
                    </a:lnTo>
                    <a:lnTo>
                      <a:pt x="2" y="4"/>
                    </a:lnTo>
                    <a:lnTo>
                      <a:pt x="2" y="0"/>
                    </a:lnTo>
                    <a:lnTo>
                      <a:pt x="2" y="0"/>
                    </a:lnTo>
                    <a:lnTo>
                      <a:pt x="2" y="0"/>
                    </a:lnTo>
                    <a:lnTo>
                      <a:pt x="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1" name="Freeform 463">
                <a:extLst>
                  <a:ext uri="{FF2B5EF4-FFF2-40B4-BE49-F238E27FC236}">
                    <a16:creationId xmlns:a16="http://schemas.microsoft.com/office/drawing/2014/main" id="{F660BF1F-8F87-73C6-7059-970669D4A09F}"/>
                  </a:ext>
                </a:extLst>
              </p:cNvPr>
              <p:cNvSpPr>
                <a:spLocks/>
              </p:cNvSpPr>
              <p:nvPr/>
            </p:nvSpPr>
            <p:spPr bwMode="auto">
              <a:xfrm>
                <a:off x="2332" y="2819"/>
                <a:ext cx="116" cy="42"/>
              </a:xfrm>
              <a:custGeom>
                <a:avLst/>
                <a:gdLst>
                  <a:gd name="T0" fmla="*/ 72 w 116"/>
                  <a:gd name="T1" fmla="*/ 40 h 42"/>
                  <a:gd name="T2" fmla="*/ 58 w 116"/>
                  <a:gd name="T3" fmla="*/ 26 h 42"/>
                  <a:gd name="T4" fmla="*/ 50 w 116"/>
                  <a:gd name="T5" fmla="*/ 34 h 42"/>
                  <a:gd name="T6" fmla="*/ 44 w 116"/>
                  <a:gd name="T7" fmla="*/ 34 h 42"/>
                  <a:gd name="T8" fmla="*/ 42 w 116"/>
                  <a:gd name="T9" fmla="*/ 32 h 42"/>
                  <a:gd name="T10" fmla="*/ 36 w 116"/>
                  <a:gd name="T11" fmla="*/ 26 h 42"/>
                  <a:gd name="T12" fmla="*/ 32 w 116"/>
                  <a:gd name="T13" fmla="*/ 32 h 42"/>
                  <a:gd name="T14" fmla="*/ 30 w 116"/>
                  <a:gd name="T15" fmla="*/ 28 h 42"/>
                  <a:gd name="T16" fmla="*/ 24 w 116"/>
                  <a:gd name="T17" fmla="*/ 26 h 42"/>
                  <a:gd name="T18" fmla="*/ 20 w 116"/>
                  <a:gd name="T19" fmla="*/ 38 h 42"/>
                  <a:gd name="T20" fmla="*/ 16 w 116"/>
                  <a:gd name="T21" fmla="*/ 30 h 42"/>
                  <a:gd name="T22" fmla="*/ 12 w 116"/>
                  <a:gd name="T23" fmla="*/ 30 h 42"/>
                  <a:gd name="T24" fmla="*/ 10 w 116"/>
                  <a:gd name="T25" fmla="*/ 42 h 42"/>
                  <a:gd name="T26" fmla="*/ 6 w 116"/>
                  <a:gd name="T27" fmla="*/ 42 h 42"/>
                  <a:gd name="T28" fmla="*/ 0 w 116"/>
                  <a:gd name="T29" fmla="*/ 30 h 42"/>
                  <a:gd name="T30" fmla="*/ 2 w 116"/>
                  <a:gd name="T31" fmla="*/ 28 h 42"/>
                  <a:gd name="T32" fmla="*/ 6 w 116"/>
                  <a:gd name="T33" fmla="*/ 22 h 42"/>
                  <a:gd name="T34" fmla="*/ 10 w 116"/>
                  <a:gd name="T35" fmla="*/ 8 h 42"/>
                  <a:gd name="T36" fmla="*/ 10 w 116"/>
                  <a:gd name="T37" fmla="*/ 4 h 42"/>
                  <a:gd name="T38" fmla="*/ 14 w 116"/>
                  <a:gd name="T39" fmla="*/ 0 h 42"/>
                  <a:gd name="T40" fmla="*/ 16 w 116"/>
                  <a:gd name="T41" fmla="*/ 2 h 42"/>
                  <a:gd name="T42" fmla="*/ 30 w 116"/>
                  <a:gd name="T43" fmla="*/ 12 h 42"/>
                  <a:gd name="T44" fmla="*/ 44 w 116"/>
                  <a:gd name="T45" fmla="*/ 16 h 42"/>
                  <a:gd name="T46" fmla="*/ 60 w 116"/>
                  <a:gd name="T47" fmla="*/ 18 h 42"/>
                  <a:gd name="T48" fmla="*/ 76 w 116"/>
                  <a:gd name="T49" fmla="*/ 4 h 42"/>
                  <a:gd name="T50" fmla="*/ 80 w 116"/>
                  <a:gd name="T51" fmla="*/ 0 h 42"/>
                  <a:gd name="T52" fmla="*/ 82 w 116"/>
                  <a:gd name="T53" fmla="*/ 2 h 42"/>
                  <a:gd name="T54" fmla="*/ 84 w 116"/>
                  <a:gd name="T55" fmla="*/ 4 h 42"/>
                  <a:gd name="T56" fmla="*/ 86 w 116"/>
                  <a:gd name="T57" fmla="*/ 18 h 42"/>
                  <a:gd name="T58" fmla="*/ 90 w 116"/>
                  <a:gd name="T59" fmla="*/ 14 h 42"/>
                  <a:gd name="T60" fmla="*/ 92 w 116"/>
                  <a:gd name="T61" fmla="*/ 12 h 42"/>
                  <a:gd name="T62" fmla="*/ 94 w 116"/>
                  <a:gd name="T63" fmla="*/ 14 h 42"/>
                  <a:gd name="T64" fmla="*/ 98 w 116"/>
                  <a:gd name="T65" fmla="*/ 22 h 42"/>
                  <a:gd name="T66" fmla="*/ 100 w 116"/>
                  <a:gd name="T67" fmla="*/ 26 h 42"/>
                  <a:gd name="T68" fmla="*/ 108 w 116"/>
                  <a:gd name="T69" fmla="*/ 20 h 42"/>
                  <a:gd name="T70" fmla="*/ 112 w 116"/>
                  <a:gd name="T71" fmla="*/ 16 h 42"/>
                  <a:gd name="T72" fmla="*/ 116 w 116"/>
                  <a:gd name="T73" fmla="*/ 18 h 42"/>
                  <a:gd name="T74" fmla="*/ 116 w 116"/>
                  <a:gd name="T75" fmla="*/ 22 h 42"/>
                  <a:gd name="T76" fmla="*/ 116 w 116"/>
                  <a:gd name="T77" fmla="*/ 26 h 42"/>
                  <a:gd name="T78" fmla="*/ 106 w 116"/>
                  <a:gd name="T79" fmla="*/ 36 h 42"/>
                  <a:gd name="T80" fmla="*/ 102 w 116"/>
                  <a:gd name="T81" fmla="*/ 36 h 42"/>
                  <a:gd name="T82" fmla="*/ 102 w 116"/>
                  <a:gd name="T83" fmla="*/ 36 h 42"/>
                  <a:gd name="T84" fmla="*/ 96 w 116"/>
                  <a:gd name="T85" fmla="*/ 36 h 42"/>
                  <a:gd name="T86" fmla="*/ 94 w 116"/>
                  <a:gd name="T87" fmla="*/ 36 h 42"/>
                  <a:gd name="T88" fmla="*/ 92 w 116"/>
                  <a:gd name="T89" fmla="*/ 32 h 42"/>
                  <a:gd name="T90" fmla="*/ 88 w 116"/>
                  <a:gd name="T91" fmla="*/ 36 h 42"/>
                  <a:gd name="T92" fmla="*/ 86 w 116"/>
                  <a:gd name="T93" fmla="*/ 38 h 42"/>
                  <a:gd name="T94" fmla="*/ 80 w 116"/>
                  <a:gd name="T95" fmla="*/ 32 h 42"/>
                  <a:gd name="T96" fmla="*/ 78 w 116"/>
                  <a:gd name="T97" fmla="*/ 28 h 42"/>
                  <a:gd name="T98" fmla="*/ 72 w 116"/>
                  <a:gd name="T99" fmla="*/ 22 h 42"/>
                  <a:gd name="T100" fmla="*/ 70 w 116"/>
                  <a:gd name="T101" fmla="*/ 18 h 42"/>
                  <a:gd name="T102" fmla="*/ 70 w 116"/>
                  <a:gd name="T103" fmla="*/ 30 h 42"/>
                  <a:gd name="T104" fmla="*/ 72 w 116"/>
                  <a:gd name="T10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 h="42">
                    <a:moveTo>
                      <a:pt x="72" y="40"/>
                    </a:moveTo>
                    <a:lnTo>
                      <a:pt x="72" y="40"/>
                    </a:lnTo>
                    <a:lnTo>
                      <a:pt x="64" y="32"/>
                    </a:lnTo>
                    <a:lnTo>
                      <a:pt x="58" y="26"/>
                    </a:lnTo>
                    <a:lnTo>
                      <a:pt x="58" y="26"/>
                    </a:lnTo>
                    <a:lnTo>
                      <a:pt x="50" y="34"/>
                    </a:lnTo>
                    <a:lnTo>
                      <a:pt x="46" y="36"/>
                    </a:lnTo>
                    <a:lnTo>
                      <a:pt x="44" y="34"/>
                    </a:lnTo>
                    <a:lnTo>
                      <a:pt x="42" y="32"/>
                    </a:lnTo>
                    <a:lnTo>
                      <a:pt x="42" y="32"/>
                    </a:lnTo>
                    <a:lnTo>
                      <a:pt x="38" y="28"/>
                    </a:lnTo>
                    <a:lnTo>
                      <a:pt x="36" y="26"/>
                    </a:lnTo>
                    <a:lnTo>
                      <a:pt x="32" y="32"/>
                    </a:lnTo>
                    <a:lnTo>
                      <a:pt x="32" y="32"/>
                    </a:lnTo>
                    <a:lnTo>
                      <a:pt x="30" y="28"/>
                    </a:lnTo>
                    <a:lnTo>
                      <a:pt x="30" y="28"/>
                    </a:lnTo>
                    <a:lnTo>
                      <a:pt x="26" y="24"/>
                    </a:lnTo>
                    <a:lnTo>
                      <a:pt x="24" y="26"/>
                    </a:lnTo>
                    <a:lnTo>
                      <a:pt x="22" y="30"/>
                    </a:lnTo>
                    <a:lnTo>
                      <a:pt x="20" y="38"/>
                    </a:lnTo>
                    <a:lnTo>
                      <a:pt x="20" y="38"/>
                    </a:lnTo>
                    <a:lnTo>
                      <a:pt x="16" y="30"/>
                    </a:lnTo>
                    <a:lnTo>
                      <a:pt x="14" y="30"/>
                    </a:lnTo>
                    <a:lnTo>
                      <a:pt x="12" y="30"/>
                    </a:lnTo>
                    <a:lnTo>
                      <a:pt x="10" y="42"/>
                    </a:lnTo>
                    <a:lnTo>
                      <a:pt x="10" y="42"/>
                    </a:lnTo>
                    <a:lnTo>
                      <a:pt x="10" y="42"/>
                    </a:lnTo>
                    <a:lnTo>
                      <a:pt x="6" y="42"/>
                    </a:lnTo>
                    <a:lnTo>
                      <a:pt x="2" y="38"/>
                    </a:lnTo>
                    <a:lnTo>
                      <a:pt x="0" y="30"/>
                    </a:lnTo>
                    <a:lnTo>
                      <a:pt x="0" y="30"/>
                    </a:lnTo>
                    <a:lnTo>
                      <a:pt x="2" y="28"/>
                    </a:lnTo>
                    <a:lnTo>
                      <a:pt x="2" y="28"/>
                    </a:lnTo>
                    <a:lnTo>
                      <a:pt x="6" y="22"/>
                    </a:lnTo>
                    <a:lnTo>
                      <a:pt x="8" y="16"/>
                    </a:lnTo>
                    <a:lnTo>
                      <a:pt x="10" y="8"/>
                    </a:lnTo>
                    <a:lnTo>
                      <a:pt x="10" y="8"/>
                    </a:lnTo>
                    <a:lnTo>
                      <a:pt x="10" y="4"/>
                    </a:lnTo>
                    <a:lnTo>
                      <a:pt x="12" y="2"/>
                    </a:lnTo>
                    <a:lnTo>
                      <a:pt x="14" y="0"/>
                    </a:lnTo>
                    <a:lnTo>
                      <a:pt x="16" y="2"/>
                    </a:lnTo>
                    <a:lnTo>
                      <a:pt x="16" y="2"/>
                    </a:lnTo>
                    <a:lnTo>
                      <a:pt x="22" y="8"/>
                    </a:lnTo>
                    <a:lnTo>
                      <a:pt x="30" y="12"/>
                    </a:lnTo>
                    <a:lnTo>
                      <a:pt x="44" y="16"/>
                    </a:lnTo>
                    <a:lnTo>
                      <a:pt x="44" y="16"/>
                    </a:lnTo>
                    <a:lnTo>
                      <a:pt x="52" y="18"/>
                    </a:lnTo>
                    <a:lnTo>
                      <a:pt x="60" y="18"/>
                    </a:lnTo>
                    <a:lnTo>
                      <a:pt x="68" y="14"/>
                    </a:lnTo>
                    <a:lnTo>
                      <a:pt x="76" y="4"/>
                    </a:lnTo>
                    <a:lnTo>
                      <a:pt x="76" y="4"/>
                    </a:lnTo>
                    <a:lnTo>
                      <a:pt x="80" y="0"/>
                    </a:lnTo>
                    <a:lnTo>
                      <a:pt x="82" y="2"/>
                    </a:lnTo>
                    <a:lnTo>
                      <a:pt x="82" y="2"/>
                    </a:lnTo>
                    <a:lnTo>
                      <a:pt x="84" y="4"/>
                    </a:lnTo>
                    <a:lnTo>
                      <a:pt x="84" y="4"/>
                    </a:lnTo>
                    <a:lnTo>
                      <a:pt x="84" y="14"/>
                    </a:lnTo>
                    <a:lnTo>
                      <a:pt x="86" y="18"/>
                    </a:lnTo>
                    <a:lnTo>
                      <a:pt x="88" y="16"/>
                    </a:lnTo>
                    <a:lnTo>
                      <a:pt x="90" y="14"/>
                    </a:lnTo>
                    <a:lnTo>
                      <a:pt x="90" y="14"/>
                    </a:lnTo>
                    <a:lnTo>
                      <a:pt x="92" y="12"/>
                    </a:lnTo>
                    <a:lnTo>
                      <a:pt x="92" y="12"/>
                    </a:lnTo>
                    <a:lnTo>
                      <a:pt x="94" y="14"/>
                    </a:lnTo>
                    <a:lnTo>
                      <a:pt x="96" y="16"/>
                    </a:lnTo>
                    <a:lnTo>
                      <a:pt x="98" y="22"/>
                    </a:lnTo>
                    <a:lnTo>
                      <a:pt x="98" y="22"/>
                    </a:lnTo>
                    <a:lnTo>
                      <a:pt x="100" y="26"/>
                    </a:lnTo>
                    <a:lnTo>
                      <a:pt x="102" y="26"/>
                    </a:lnTo>
                    <a:lnTo>
                      <a:pt x="108" y="20"/>
                    </a:lnTo>
                    <a:lnTo>
                      <a:pt x="108" y="20"/>
                    </a:lnTo>
                    <a:lnTo>
                      <a:pt x="112" y="16"/>
                    </a:lnTo>
                    <a:lnTo>
                      <a:pt x="114" y="16"/>
                    </a:lnTo>
                    <a:lnTo>
                      <a:pt x="116" y="18"/>
                    </a:lnTo>
                    <a:lnTo>
                      <a:pt x="116" y="18"/>
                    </a:lnTo>
                    <a:lnTo>
                      <a:pt x="116" y="22"/>
                    </a:lnTo>
                    <a:lnTo>
                      <a:pt x="116" y="26"/>
                    </a:lnTo>
                    <a:lnTo>
                      <a:pt x="116" y="26"/>
                    </a:lnTo>
                    <a:lnTo>
                      <a:pt x="108" y="32"/>
                    </a:lnTo>
                    <a:lnTo>
                      <a:pt x="106" y="36"/>
                    </a:lnTo>
                    <a:lnTo>
                      <a:pt x="102" y="36"/>
                    </a:lnTo>
                    <a:lnTo>
                      <a:pt x="102" y="36"/>
                    </a:lnTo>
                    <a:lnTo>
                      <a:pt x="102" y="36"/>
                    </a:lnTo>
                    <a:lnTo>
                      <a:pt x="102" y="36"/>
                    </a:lnTo>
                    <a:lnTo>
                      <a:pt x="100" y="38"/>
                    </a:lnTo>
                    <a:lnTo>
                      <a:pt x="96" y="36"/>
                    </a:lnTo>
                    <a:lnTo>
                      <a:pt x="96" y="36"/>
                    </a:lnTo>
                    <a:lnTo>
                      <a:pt x="94" y="36"/>
                    </a:lnTo>
                    <a:lnTo>
                      <a:pt x="94" y="36"/>
                    </a:lnTo>
                    <a:lnTo>
                      <a:pt x="92" y="32"/>
                    </a:lnTo>
                    <a:lnTo>
                      <a:pt x="90" y="34"/>
                    </a:lnTo>
                    <a:lnTo>
                      <a:pt x="88" y="36"/>
                    </a:lnTo>
                    <a:lnTo>
                      <a:pt x="88" y="36"/>
                    </a:lnTo>
                    <a:lnTo>
                      <a:pt x="86" y="38"/>
                    </a:lnTo>
                    <a:lnTo>
                      <a:pt x="84" y="38"/>
                    </a:lnTo>
                    <a:lnTo>
                      <a:pt x="80" y="32"/>
                    </a:lnTo>
                    <a:lnTo>
                      <a:pt x="80" y="32"/>
                    </a:lnTo>
                    <a:lnTo>
                      <a:pt x="78" y="28"/>
                    </a:lnTo>
                    <a:lnTo>
                      <a:pt x="76" y="24"/>
                    </a:lnTo>
                    <a:lnTo>
                      <a:pt x="72" y="22"/>
                    </a:lnTo>
                    <a:lnTo>
                      <a:pt x="70" y="18"/>
                    </a:lnTo>
                    <a:lnTo>
                      <a:pt x="70" y="18"/>
                    </a:lnTo>
                    <a:lnTo>
                      <a:pt x="70" y="24"/>
                    </a:lnTo>
                    <a:lnTo>
                      <a:pt x="70" y="30"/>
                    </a:lnTo>
                    <a:lnTo>
                      <a:pt x="72" y="34"/>
                    </a:lnTo>
                    <a:lnTo>
                      <a:pt x="72" y="40"/>
                    </a:lnTo>
                    <a:lnTo>
                      <a:pt x="7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2" name="Freeform 464">
                <a:extLst>
                  <a:ext uri="{FF2B5EF4-FFF2-40B4-BE49-F238E27FC236}">
                    <a16:creationId xmlns:a16="http://schemas.microsoft.com/office/drawing/2014/main" id="{04B533F3-CFE9-E33B-363D-BBF40ADF3CD5}"/>
                  </a:ext>
                </a:extLst>
              </p:cNvPr>
              <p:cNvSpPr>
                <a:spLocks/>
              </p:cNvSpPr>
              <p:nvPr/>
            </p:nvSpPr>
            <p:spPr bwMode="auto">
              <a:xfrm>
                <a:off x="5116" y="2819"/>
                <a:ext cx="22" cy="30"/>
              </a:xfrm>
              <a:custGeom>
                <a:avLst/>
                <a:gdLst>
                  <a:gd name="T0" fmla="*/ 22 w 22"/>
                  <a:gd name="T1" fmla="*/ 18 h 30"/>
                  <a:gd name="T2" fmla="*/ 22 w 22"/>
                  <a:gd name="T3" fmla="*/ 18 h 30"/>
                  <a:gd name="T4" fmla="*/ 4 w 22"/>
                  <a:gd name="T5" fmla="*/ 30 h 30"/>
                  <a:gd name="T6" fmla="*/ 4 w 22"/>
                  <a:gd name="T7" fmla="*/ 30 h 30"/>
                  <a:gd name="T8" fmla="*/ 0 w 22"/>
                  <a:gd name="T9" fmla="*/ 26 h 30"/>
                  <a:gd name="T10" fmla="*/ 0 w 22"/>
                  <a:gd name="T11" fmla="*/ 26 h 30"/>
                  <a:gd name="T12" fmla="*/ 0 w 22"/>
                  <a:gd name="T13" fmla="*/ 24 h 30"/>
                  <a:gd name="T14" fmla="*/ 0 w 22"/>
                  <a:gd name="T15" fmla="*/ 24 h 30"/>
                  <a:gd name="T16" fmla="*/ 0 w 22"/>
                  <a:gd name="T17" fmla="*/ 20 h 30"/>
                  <a:gd name="T18" fmla="*/ 2 w 22"/>
                  <a:gd name="T19" fmla="*/ 16 h 30"/>
                  <a:gd name="T20" fmla="*/ 4 w 22"/>
                  <a:gd name="T21" fmla="*/ 14 h 30"/>
                  <a:gd name="T22" fmla="*/ 4 w 22"/>
                  <a:gd name="T23" fmla="*/ 14 h 30"/>
                  <a:gd name="T24" fmla="*/ 8 w 22"/>
                  <a:gd name="T25" fmla="*/ 10 h 30"/>
                  <a:gd name="T26" fmla="*/ 10 w 22"/>
                  <a:gd name="T27" fmla="*/ 8 h 30"/>
                  <a:gd name="T28" fmla="*/ 12 w 22"/>
                  <a:gd name="T29" fmla="*/ 4 h 30"/>
                  <a:gd name="T30" fmla="*/ 12 w 22"/>
                  <a:gd name="T31" fmla="*/ 4 h 30"/>
                  <a:gd name="T32" fmla="*/ 14 w 22"/>
                  <a:gd name="T33" fmla="*/ 0 h 30"/>
                  <a:gd name="T34" fmla="*/ 16 w 22"/>
                  <a:gd name="T35" fmla="*/ 2 h 30"/>
                  <a:gd name="T36" fmla="*/ 20 w 22"/>
                  <a:gd name="T37" fmla="*/ 8 h 30"/>
                  <a:gd name="T38" fmla="*/ 22 w 22"/>
                  <a:gd name="T39" fmla="*/ 18 h 30"/>
                  <a:gd name="T40" fmla="*/ 22 w 22"/>
                  <a:gd name="T4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0">
                    <a:moveTo>
                      <a:pt x="22" y="18"/>
                    </a:moveTo>
                    <a:lnTo>
                      <a:pt x="22" y="18"/>
                    </a:lnTo>
                    <a:lnTo>
                      <a:pt x="4" y="30"/>
                    </a:lnTo>
                    <a:lnTo>
                      <a:pt x="4" y="30"/>
                    </a:lnTo>
                    <a:lnTo>
                      <a:pt x="0" y="26"/>
                    </a:lnTo>
                    <a:lnTo>
                      <a:pt x="0" y="26"/>
                    </a:lnTo>
                    <a:lnTo>
                      <a:pt x="0" y="24"/>
                    </a:lnTo>
                    <a:lnTo>
                      <a:pt x="0" y="24"/>
                    </a:lnTo>
                    <a:lnTo>
                      <a:pt x="0" y="20"/>
                    </a:lnTo>
                    <a:lnTo>
                      <a:pt x="2" y="16"/>
                    </a:lnTo>
                    <a:lnTo>
                      <a:pt x="4" y="14"/>
                    </a:lnTo>
                    <a:lnTo>
                      <a:pt x="4" y="14"/>
                    </a:lnTo>
                    <a:lnTo>
                      <a:pt x="8" y="10"/>
                    </a:lnTo>
                    <a:lnTo>
                      <a:pt x="10" y="8"/>
                    </a:lnTo>
                    <a:lnTo>
                      <a:pt x="12" y="4"/>
                    </a:lnTo>
                    <a:lnTo>
                      <a:pt x="12" y="4"/>
                    </a:lnTo>
                    <a:lnTo>
                      <a:pt x="14" y="0"/>
                    </a:lnTo>
                    <a:lnTo>
                      <a:pt x="16" y="2"/>
                    </a:lnTo>
                    <a:lnTo>
                      <a:pt x="20" y="8"/>
                    </a:lnTo>
                    <a:lnTo>
                      <a:pt x="22" y="18"/>
                    </a:lnTo>
                    <a:lnTo>
                      <a:pt x="2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3" name="Freeform 465">
                <a:extLst>
                  <a:ext uri="{FF2B5EF4-FFF2-40B4-BE49-F238E27FC236}">
                    <a16:creationId xmlns:a16="http://schemas.microsoft.com/office/drawing/2014/main" id="{ADF59E9D-81A4-44D6-E493-EE634189ACE5}"/>
                  </a:ext>
                </a:extLst>
              </p:cNvPr>
              <p:cNvSpPr>
                <a:spLocks/>
              </p:cNvSpPr>
              <p:nvPr/>
            </p:nvSpPr>
            <p:spPr bwMode="auto">
              <a:xfrm>
                <a:off x="5104" y="2831"/>
                <a:ext cx="12" cy="24"/>
              </a:xfrm>
              <a:custGeom>
                <a:avLst/>
                <a:gdLst>
                  <a:gd name="T0" fmla="*/ 4 w 12"/>
                  <a:gd name="T1" fmla="*/ 14 h 24"/>
                  <a:gd name="T2" fmla="*/ 4 w 12"/>
                  <a:gd name="T3" fmla="*/ 14 h 24"/>
                  <a:gd name="T4" fmla="*/ 2 w 12"/>
                  <a:gd name="T5" fmla="*/ 10 h 24"/>
                  <a:gd name="T6" fmla="*/ 0 w 12"/>
                  <a:gd name="T7" fmla="*/ 10 h 24"/>
                  <a:gd name="T8" fmla="*/ 0 w 12"/>
                  <a:gd name="T9" fmla="*/ 10 h 24"/>
                  <a:gd name="T10" fmla="*/ 2 w 12"/>
                  <a:gd name="T11" fmla="*/ 4 h 24"/>
                  <a:gd name="T12" fmla="*/ 2 w 12"/>
                  <a:gd name="T13" fmla="*/ 0 h 24"/>
                  <a:gd name="T14" fmla="*/ 4 w 12"/>
                  <a:gd name="T15" fmla="*/ 0 h 24"/>
                  <a:gd name="T16" fmla="*/ 6 w 12"/>
                  <a:gd name="T17" fmla="*/ 2 h 24"/>
                  <a:gd name="T18" fmla="*/ 6 w 12"/>
                  <a:gd name="T19" fmla="*/ 2 h 24"/>
                  <a:gd name="T20" fmla="*/ 10 w 12"/>
                  <a:gd name="T21" fmla="*/ 6 h 24"/>
                  <a:gd name="T22" fmla="*/ 12 w 12"/>
                  <a:gd name="T23" fmla="*/ 14 h 24"/>
                  <a:gd name="T24" fmla="*/ 12 w 12"/>
                  <a:gd name="T25" fmla="*/ 14 h 24"/>
                  <a:gd name="T26" fmla="*/ 12 w 12"/>
                  <a:gd name="T27" fmla="*/ 14 h 24"/>
                  <a:gd name="T28" fmla="*/ 12 w 12"/>
                  <a:gd name="T29" fmla="*/ 14 h 24"/>
                  <a:gd name="T30" fmla="*/ 10 w 12"/>
                  <a:gd name="T31" fmla="*/ 22 h 24"/>
                  <a:gd name="T32" fmla="*/ 10 w 12"/>
                  <a:gd name="T33" fmla="*/ 24 h 24"/>
                  <a:gd name="T34" fmla="*/ 8 w 12"/>
                  <a:gd name="T35" fmla="*/ 24 h 24"/>
                  <a:gd name="T36" fmla="*/ 4 w 12"/>
                  <a:gd name="T37" fmla="*/ 14 h 24"/>
                  <a:gd name="T38" fmla="*/ 4 w 12"/>
                  <a:gd name="T3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4">
                    <a:moveTo>
                      <a:pt x="4" y="14"/>
                    </a:moveTo>
                    <a:lnTo>
                      <a:pt x="4" y="14"/>
                    </a:lnTo>
                    <a:lnTo>
                      <a:pt x="2" y="10"/>
                    </a:lnTo>
                    <a:lnTo>
                      <a:pt x="0" y="10"/>
                    </a:lnTo>
                    <a:lnTo>
                      <a:pt x="0" y="10"/>
                    </a:lnTo>
                    <a:lnTo>
                      <a:pt x="2" y="4"/>
                    </a:lnTo>
                    <a:lnTo>
                      <a:pt x="2" y="0"/>
                    </a:lnTo>
                    <a:lnTo>
                      <a:pt x="4" y="0"/>
                    </a:lnTo>
                    <a:lnTo>
                      <a:pt x="6" y="2"/>
                    </a:lnTo>
                    <a:lnTo>
                      <a:pt x="6" y="2"/>
                    </a:lnTo>
                    <a:lnTo>
                      <a:pt x="10" y="6"/>
                    </a:lnTo>
                    <a:lnTo>
                      <a:pt x="12" y="14"/>
                    </a:lnTo>
                    <a:lnTo>
                      <a:pt x="12" y="14"/>
                    </a:lnTo>
                    <a:lnTo>
                      <a:pt x="12" y="14"/>
                    </a:lnTo>
                    <a:lnTo>
                      <a:pt x="12" y="14"/>
                    </a:lnTo>
                    <a:lnTo>
                      <a:pt x="10" y="22"/>
                    </a:lnTo>
                    <a:lnTo>
                      <a:pt x="10" y="24"/>
                    </a:lnTo>
                    <a:lnTo>
                      <a:pt x="8" y="24"/>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4" name="Freeform 466">
                <a:extLst>
                  <a:ext uri="{FF2B5EF4-FFF2-40B4-BE49-F238E27FC236}">
                    <a16:creationId xmlns:a16="http://schemas.microsoft.com/office/drawing/2014/main" id="{FA3BABB5-6857-3A04-9234-84C751E2B06C}"/>
                  </a:ext>
                </a:extLst>
              </p:cNvPr>
              <p:cNvSpPr>
                <a:spLocks/>
              </p:cNvSpPr>
              <p:nvPr/>
            </p:nvSpPr>
            <p:spPr bwMode="auto">
              <a:xfrm>
                <a:off x="1726" y="2807"/>
                <a:ext cx="8" cy="12"/>
              </a:xfrm>
              <a:custGeom>
                <a:avLst/>
                <a:gdLst>
                  <a:gd name="T0" fmla="*/ 4 w 8"/>
                  <a:gd name="T1" fmla="*/ 12 h 12"/>
                  <a:gd name="T2" fmla="*/ 4 w 8"/>
                  <a:gd name="T3" fmla="*/ 12 h 12"/>
                  <a:gd name="T4" fmla="*/ 0 w 8"/>
                  <a:gd name="T5" fmla="*/ 0 h 12"/>
                  <a:gd name="T6" fmla="*/ 0 w 8"/>
                  <a:gd name="T7" fmla="*/ 0 h 12"/>
                  <a:gd name="T8" fmla="*/ 2 w 8"/>
                  <a:gd name="T9" fmla="*/ 0 h 12"/>
                  <a:gd name="T10" fmla="*/ 2 w 8"/>
                  <a:gd name="T11" fmla="*/ 0 h 12"/>
                  <a:gd name="T12" fmla="*/ 4 w 8"/>
                  <a:gd name="T13" fmla="*/ 0 h 12"/>
                  <a:gd name="T14" fmla="*/ 6 w 8"/>
                  <a:gd name="T15" fmla="*/ 2 h 12"/>
                  <a:gd name="T16" fmla="*/ 6 w 8"/>
                  <a:gd name="T17" fmla="*/ 2 h 12"/>
                  <a:gd name="T18" fmla="*/ 8 w 8"/>
                  <a:gd name="T19" fmla="*/ 6 h 12"/>
                  <a:gd name="T20" fmla="*/ 8 w 8"/>
                  <a:gd name="T21" fmla="*/ 6 h 12"/>
                  <a:gd name="T22" fmla="*/ 8 w 8"/>
                  <a:gd name="T23" fmla="*/ 8 h 12"/>
                  <a:gd name="T24" fmla="*/ 8 w 8"/>
                  <a:gd name="T25" fmla="*/ 8 h 12"/>
                  <a:gd name="T26" fmla="*/ 6 w 8"/>
                  <a:gd name="T27" fmla="*/ 12 h 12"/>
                  <a:gd name="T28" fmla="*/ 4 w 8"/>
                  <a:gd name="T29" fmla="*/ 12 h 12"/>
                  <a:gd name="T30" fmla="*/ 4 w 8"/>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2">
                    <a:moveTo>
                      <a:pt x="4" y="12"/>
                    </a:moveTo>
                    <a:lnTo>
                      <a:pt x="4" y="12"/>
                    </a:lnTo>
                    <a:lnTo>
                      <a:pt x="0" y="0"/>
                    </a:lnTo>
                    <a:lnTo>
                      <a:pt x="0" y="0"/>
                    </a:lnTo>
                    <a:lnTo>
                      <a:pt x="2" y="0"/>
                    </a:lnTo>
                    <a:lnTo>
                      <a:pt x="2" y="0"/>
                    </a:lnTo>
                    <a:lnTo>
                      <a:pt x="4" y="0"/>
                    </a:lnTo>
                    <a:lnTo>
                      <a:pt x="6" y="2"/>
                    </a:lnTo>
                    <a:lnTo>
                      <a:pt x="6" y="2"/>
                    </a:lnTo>
                    <a:lnTo>
                      <a:pt x="8" y="6"/>
                    </a:lnTo>
                    <a:lnTo>
                      <a:pt x="8" y="6"/>
                    </a:lnTo>
                    <a:lnTo>
                      <a:pt x="8" y="8"/>
                    </a:lnTo>
                    <a:lnTo>
                      <a:pt x="8" y="8"/>
                    </a:lnTo>
                    <a:lnTo>
                      <a:pt x="6" y="12"/>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5" name="Freeform 467">
                <a:extLst>
                  <a:ext uri="{FF2B5EF4-FFF2-40B4-BE49-F238E27FC236}">
                    <a16:creationId xmlns:a16="http://schemas.microsoft.com/office/drawing/2014/main" id="{E9E8771C-E086-93B2-DA25-93EEE1C0F1D8}"/>
                  </a:ext>
                </a:extLst>
              </p:cNvPr>
              <p:cNvSpPr>
                <a:spLocks/>
              </p:cNvSpPr>
              <p:nvPr/>
            </p:nvSpPr>
            <p:spPr bwMode="auto">
              <a:xfrm>
                <a:off x="2100" y="2819"/>
                <a:ext cx="28" cy="34"/>
              </a:xfrm>
              <a:custGeom>
                <a:avLst/>
                <a:gdLst>
                  <a:gd name="T0" fmla="*/ 16 w 28"/>
                  <a:gd name="T1" fmla="*/ 26 h 34"/>
                  <a:gd name="T2" fmla="*/ 16 w 28"/>
                  <a:gd name="T3" fmla="*/ 26 h 34"/>
                  <a:gd name="T4" fmla="*/ 12 w 28"/>
                  <a:gd name="T5" fmla="*/ 28 h 34"/>
                  <a:gd name="T6" fmla="*/ 8 w 28"/>
                  <a:gd name="T7" fmla="*/ 30 h 34"/>
                  <a:gd name="T8" fmla="*/ 4 w 28"/>
                  <a:gd name="T9" fmla="*/ 28 h 34"/>
                  <a:gd name="T10" fmla="*/ 0 w 28"/>
                  <a:gd name="T11" fmla="*/ 18 h 34"/>
                  <a:gd name="T12" fmla="*/ 0 w 28"/>
                  <a:gd name="T13" fmla="*/ 18 h 34"/>
                  <a:gd name="T14" fmla="*/ 0 w 28"/>
                  <a:gd name="T15" fmla="*/ 14 h 34"/>
                  <a:gd name="T16" fmla="*/ 0 w 28"/>
                  <a:gd name="T17" fmla="*/ 14 h 34"/>
                  <a:gd name="T18" fmla="*/ 2 w 28"/>
                  <a:gd name="T19" fmla="*/ 12 h 34"/>
                  <a:gd name="T20" fmla="*/ 4 w 28"/>
                  <a:gd name="T21" fmla="*/ 14 h 34"/>
                  <a:gd name="T22" fmla="*/ 10 w 28"/>
                  <a:gd name="T23" fmla="*/ 18 h 34"/>
                  <a:gd name="T24" fmla="*/ 10 w 28"/>
                  <a:gd name="T25" fmla="*/ 18 h 34"/>
                  <a:gd name="T26" fmla="*/ 8 w 28"/>
                  <a:gd name="T27" fmla="*/ 10 h 34"/>
                  <a:gd name="T28" fmla="*/ 10 w 28"/>
                  <a:gd name="T29" fmla="*/ 4 h 34"/>
                  <a:gd name="T30" fmla="*/ 12 w 28"/>
                  <a:gd name="T31" fmla="*/ 2 h 34"/>
                  <a:gd name="T32" fmla="*/ 14 w 28"/>
                  <a:gd name="T33" fmla="*/ 0 h 34"/>
                  <a:gd name="T34" fmla="*/ 14 w 28"/>
                  <a:gd name="T35" fmla="*/ 0 h 34"/>
                  <a:gd name="T36" fmla="*/ 20 w 28"/>
                  <a:gd name="T37" fmla="*/ 8 h 34"/>
                  <a:gd name="T38" fmla="*/ 22 w 28"/>
                  <a:gd name="T39" fmla="*/ 10 h 34"/>
                  <a:gd name="T40" fmla="*/ 24 w 28"/>
                  <a:gd name="T41" fmla="*/ 12 h 34"/>
                  <a:gd name="T42" fmla="*/ 24 w 28"/>
                  <a:gd name="T43" fmla="*/ 12 h 34"/>
                  <a:gd name="T44" fmla="*/ 26 w 28"/>
                  <a:gd name="T45" fmla="*/ 16 h 34"/>
                  <a:gd name="T46" fmla="*/ 28 w 28"/>
                  <a:gd name="T47" fmla="*/ 22 h 34"/>
                  <a:gd name="T48" fmla="*/ 28 w 28"/>
                  <a:gd name="T49" fmla="*/ 22 h 34"/>
                  <a:gd name="T50" fmla="*/ 28 w 28"/>
                  <a:gd name="T51" fmla="*/ 26 h 34"/>
                  <a:gd name="T52" fmla="*/ 28 w 28"/>
                  <a:gd name="T53" fmla="*/ 26 h 34"/>
                  <a:gd name="T54" fmla="*/ 26 w 28"/>
                  <a:gd name="T55" fmla="*/ 34 h 34"/>
                  <a:gd name="T56" fmla="*/ 24 w 28"/>
                  <a:gd name="T57" fmla="*/ 32 h 34"/>
                  <a:gd name="T58" fmla="*/ 22 w 28"/>
                  <a:gd name="T59" fmla="*/ 28 h 34"/>
                  <a:gd name="T60" fmla="*/ 22 w 28"/>
                  <a:gd name="T61" fmla="*/ 28 h 34"/>
                  <a:gd name="T62" fmla="*/ 22 w 28"/>
                  <a:gd name="T63" fmla="*/ 22 h 34"/>
                  <a:gd name="T64" fmla="*/ 20 w 28"/>
                  <a:gd name="T65" fmla="*/ 22 h 34"/>
                  <a:gd name="T66" fmla="*/ 16 w 28"/>
                  <a:gd name="T67" fmla="*/ 26 h 34"/>
                  <a:gd name="T68" fmla="*/ 16 w 28"/>
                  <a:gd name="T69"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34">
                    <a:moveTo>
                      <a:pt x="16" y="26"/>
                    </a:moveTo>
                    <a:lnTo>
                      <a:pt x="16" y="26"/>
                    </a:lnTo>
                    <a:lnTo>
                      <a:pt x="12" y="28"/>
                    </a:lnTo>
                    <a:lnTo>
                      <a:pt x="8" y="30"/>
                    </a:lnTo>
                    <a:lnTo>
                      <a:pt x="4" y="28"/>
                    </a:lnTo>
                    <a:lnTo>
                      <a:pt x="0" y="18"/>
                    </a:lnTo>
                    <a:lnTo>
                      <a:pt x="0" y="18"/>
                    </a:lnTo>
                    <a:lnTo>
                      <a:pt x="0" y="14"/>
                    </a:lnTo>
                    <a:lnTo>
                      <a:pt x="0" y="14"/>
                    </a:lnTo>
                    <a:lnTo>
                      <a:pt x="2" y="12"/>
                    </a:lnTo>
                    <a:lnTo>
                      <a:pt x="4" y="14"/>
                    </a:lnTo>
                    <a:lnTo>
                      <a:pt x="10" y="18"/>
                    </a:lnTo>
                    <a:lnTo>
                      <a:pt x="10" y="18"/>
                    </a:lnTo>
                    <a:lnTo>
                      <a:pt x="8" y="10"/>
                    </a:lnTo>
                    <a:lnTo>
                      <a:pt x="10" y="4"/>
                    </a:lnTo>
                    <a:lnTo>
                      <a:pt x="12" y="2"/>
                    </a:lnTo>
                    <a:lnTo>
                      <a:pt x="14" y="0"/>
                    </a:lnTo>
                    <a:lnTo>
                      <a:pt x="14" y="0"/>
                    </a:lnTo>
                    <a:lnTo>
                      <a:pt x="20" y="8"/>
                    </a:lnTo>
                    <a:lnTo>
                      <a:pt x="22" y="10"/>
                    </a:lnTo>
                    <a:lnTo>
                      <a:pt x="24" y="12"/>
                    </a:lnTo>
                    <a:lnTo>
                      <a:pt x="24" y="12"/>
                    </a:lnTo>
                    <a:lnTo>
                      <a:pt x="26" y="16"/>
                    </a:lnTo>
                    <a:lnTo>
                      <a:pt x="28" y="22"/>
                    </a:lnTo>
                    <a:lnTo>
                      <a:pt x="28" y="22"/>
                    </a:lnTo>
                    <a:lnTo>
                      <a:pt x="28" y="26"/>
                    </a:lnTo>
                    <a:lnTo>
                      <a:pt x="28" y="26"/>
                    </a:lnTo>
                    <a:lnTo>
                      <a:pt x="26" y="34"/>
                    </a:lnTo>
                    <a:lnTo>
                      <a:pt x="24" y="32"/>
                    </a:lnTo>
                    <a:lnTo>
                      <a:pt x="22" y="28"/>
                    </a:lnTo>
                    <a:lnTo>
                      <a:pt x="22" y="28"/>
                    </a:lnTo>
                    <a:lnTo>
                      <a:pt x="22" y="22"/>
                    </a:lnTo>
                    <a:lnTo>
                      <a:pt x="20" y="22"/>
                    </a:lnTo>
                    <a:lnTo>
                      <a:pt x="16" y="26"/>
                    </a:lnTo>
                    <a:lnTo>
                      <a:pt x="1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6" name="Freeform 468">
                <a:extLst>
                  <a:ext uri="{FF2B5EF4-FFF2-40B4-BE49-F238E27FC236}">
                    <a16:creationId xmlns:a16="http://schemas.microsoft.com/office/drawing/2014/main" id="{C4A3EA04-523D-2277-8E02-F6873ED776F9}"/>
                  </a:ext>
                </a:extLst>
              </p:cNvPr>
              <p:cNvSpPr>
                <a:spLocks/>
              </p:cNvSpPr>
              <p:nvPr/>
            </p:nvSpPr>
            <p:spPr bwMode="auto">
              <a:xfrm>
                <a:off x="2128" y="2825"/>
                <a:ext cx="14" cy="24"/>
              </a:xfrm>
              <a:custGeom>
                <a:avLst/>
                <a:gdLst>
                  <a:gd name="T0" fmla="*/ 0 w 14"/>
                  <a:gd name="T1" fmla="*/ 20 h 24"/>
                  <a:gd name="T2" fmla="*/ 0 w 14"/>
                  <a:gd name="T3" fmla="*/ 20 h 24"/>
                  <a:gd name="T4" fmla="*/ 0 w 14"/>
                  <a:gd name="T5" fmla="*/ 16 h 24"/>
                  <a:gd name="T6" fmla="*/ 0 w 14"/>
                  <a:gd name="T7" fmla="*/ 16 h 24"/>
                  <a:gd name="T8" fmla="*/ 2 w 14"/>
                  <a:gd name="T9" fmla="*/ 14 h 24"/>
                  <a:gd name="T10" fmla="*/ 4 w 14"/>
                  <a:gd name="T11" fmla="*/ 12 h 24"/>
                  <a:gd name="T12" fmla="*/ 6 w 14"/>
                  <a:gd name="T13" fmla="*/ 8 h 24"/>
                  <a:gd name="T14" fmla="*/ 6 w 14"/>
                  <a:gd name="T15" fmla="*/ 0 h 24"/>
                  <a:gd name="T16" fmla="*/ 6 w 14"/>
                  <a:gd name="T17" fmla="*/ 0 h 24"/>
                  <a:gd name="T18" fmla="*/ 6 w 14"/>
                  <a:gd name="T19" fmla="*/ 0 h 24"/>
                  <a:gd name="T20" fmla="*/ 8 w 14"/>
                  <a:gd name="T21" fmla="*/ 0 h 24"/>
                  <a:gd name="T22" fmla="*/ 12 w 14"/>
                  <a:gd name="T23" fmla="*/ 6 h 24"/>
                  <a:gd name="T24" fmla="*/ 12 w 14"/>
                  <a:gd name="T25" fmla="*/ 6 h 24"/>
                  <a:gd name="T26" fmla="*/ 14 w 14"/>
                  <a:gd name="T27" fmla="*/ 10 h 24"/>
                  <a:gd name="T28" fmla="*/ 14 w 14"/>
                  <a:gd name="T29" fmla="*/ 10 h 24"/>
                  <a:gd name="T30" fmla="*/ 14 w 14"/>
                  <a:gd name="T31" fmla="*/ 14 h 24"/>
                  <a:gd name="T32" fmla="*/ 14 w 14"/>
                  <a:gd name="T33" fmla="*/ 14 h 24"/>
                  <a:gd name="T34" fmla="*/ 10 w 14"/>
                  <a:gd name="T35" fmla="*/ 22 h 24"/>
                  <a:gd name="T36" fmla="*/ 10 w 14"/>
                  <a:gd name="T37" fmla="*/ 24 h 24"/>
                  <a:gd name="T38" fmla="*/ 6 w 14"/>
                  <a:gd name="T39" fmla="*/ 24 h 24"/>
                  <a:gd name="T40" fmla="*/ 6 w 14"/>
                  <a:gd name="T41" fmla="*/ 24 h 24"/>
                  <a:gd name="T42" fmla="*/ 4 w 14"/>
                  <a:gd name="T43" fmla="*/ 20 h 24"/>
                  <a:gd name="T44" fmla="*/ 0 w 14"/>
                  <a:gd name="T45" fmla="*/ 20 h 24"/>
                  <a:gd name="T46" fmla="*/ 0 w 14"/>
                  <a:gd name="T4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4">
                    <a:moveTo>
                      <a:pt x="0" y="20"/>
                    </a:moveTo>
                    <a:lnTo>
                      <a:pt x="0" y="20"/>
                    </a:lnTo>
                    <a:lnTo>
                      <a:pt x="0" y="16"/>
                    </a:lnTo>
                    <a:lnTo>
                      <a:pt x="0" y="16"/>
                    </a:lnTo>
                    <a:lnTo>
                      <a:pt x="2" y="14"/>
                    </a:lnTo>
                    <a:lnTo>
                      <a:pt x="4" y="12"/>
                    </a:lnTo>
                    <a:lnTo>
                      <a:pt x="6" y="8"/>
                    </a:lnTo>
                    <a:lnTo>
                      <a:pt x="6" y="0"/>
                    </a:lnTo>
                    <a:lnTo>
                      <a:pt x="6" y="0"/>
                    </a:lnTo>
                    <a:lnTo>
                      <a:pt x="6" y="0"/>
                    </a:lnTo>
                    <a:lnTo>
                      <a:pt x="8" y="0"/>
                    </a:lnTo>
                    <a:lnTo>
                      <a:pt x="12" y="6"/>
                    </a:lnTo>
                    <a:lnTo>
                      <a:pt x="12" y="6"/>
                    </a:lnTo>
                    <a:lnTo>
                      <a:pt x="14" y="10"/>
                    </a:lnTo>
                    <a:lnTo>
                      <a:pt x="14" y="10"/>
                    </a:lnTo>
                    <a:lnTo>
                      <a:pt x="14" y="14"/>
                    </a:lnTo>
                    <a:lnTo>
                      <a:pt x="14" y="14"/>
                    </a:lnTo>
                    <a:lnTo>
                      <a:pt x="10" y="22"/>
                    </a:lnTo>
                    <a:lnTo>
                      <a:pt x="10" y="24"/>
                    </a:lnTo>
                    <a:lnTo>
                      <a:pt x="6" y="24"/>
                    </a:lnTo>
                    <a:lnTo>
                      <a:pt x="6" y="24"/>
                    </a:lnTo>
                    <a:lnTo>
                      <a:pt x="4" y="20"/>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7" name="Freeform 469">
                <a:extLst>
                  <a:ext uri="{FF2B5EF4-FFF2-40B4-BE49-F238E27FC236}">
                    <a16:creationId xmlns:a16="http://schemas.microsoft.com/office/drawing/2014/main" id="{B968893C-6FBE-22C4-8F23-388243DFF925}"/>
                  </a:ext>
                </a:extLst>
              </p:cNvPr>
              <p:cNvSpPr>
                <a:spLocks/>
              </p:cNvSpPr>
              <p:nvPr/>
            </p:nvSpPr>
            <p:spPr bwMode="auto">
              <a:xfrm>
                <a:off x="1992" y="2823"/>
                <a:ext cx="22" cy="28"/>
              </a:xfrm>
              <a:custGeom>
                <a:avLst/>
                <a:gdLst>
                  <a:gd name="T0" fmla="*/ 2 w 22"/>
                  <a:gd name="T1" fmla="*/ 22 h 28"/>
                  <a:gd name="T2" fmla="*/ 2 w 22"/>
                  <a:gd name="T3" fmla="*/ 22 h 28"/>
                  <a:gd name="T4" fmla="*/ 2 w 22"/>
                  <a:gd name="T5" fmla="*/ 12 h 28"/>
                  <a:gd name="T6" fmla="*/ 0 w 22"/>
                  <a:gd name="T7" fmla="*/ 4 h 28"/>
                  <a:gd name="T8" fmla="*/ 0 w 22"/>
                  <a:gd name="T9" fmla="*/ 4 h 28"/>
                  <a:gd name="T10" fmla="*/ 8 w 22"/>
                  <a:gd name="T11" fmla="*/ 0 h 28"/>
                  <a:gd name="T12" fmla="*/ 12 w 22"/>
                  <a:gd name="T13" fmla="*/ 0 h 28"/>
                  <a:gd name="T14" fmla="*/ 14 w 22"/>
                  <a:gd name="T15" fmla="*/ 4 h 28"/>
                  <a:gd name="T16" fmla="*/ 14 w 22"/>
                  <a:gd name="T17" fmla="*/ 4 h 28"/>
                  <a:gd name="T18" fmla="*/ 16 w 22"/>
                  <a:gd name="T19" fmla="*/ 4 h 28"/>
                  <a:gd name="T20" fmla="*/ 18 w 22"/>
                  <a:gd name="T21" fmla="*/ 2 h 28"/>
                  <a:gd name="T22" fmla="*/ 20 w 22"/>
                  <a:gd name="T23" fmla="*/ 0 h 28"/>
                  <a:gd name="T24" fmla="*/ 22 w 22"/>
                  <a:gd name="T25" fmla="*/ 4 h 28"/>
                  <a:gd name="T26" fmla="*/ 22 w 22"/>
                  <a:gd name="T27" fmla="*/ 4 h 28"/>
                  <a:gd name="T28" fmla="*/ 22 w 22"/>
                  <a:gd name="T29" fmla="*/ 12 h 28"/>
                  <a:gd name="T30" fmla="*/ 22 w 22"/>
                  <a:gd name="T31" fmla="*/ 22 h 28"/>
                  <a:gd name="T32" fmla="*/ 22 w 22"/>
                  <a:gd name="T33" fmla="*/ 22 h 28"/>
                  <a:gd name="T34" fmla="*/ 18 w 22"/>
                  <a:gd name="T35" fmla="*/ 22 h 28"/>
                  <a:gd name="T36" fmla="*/ 16 w 22"/>
                  <a:gd name="T37" fmla="*/ 28 h 28"/>
                  <a:gd name="T38" fmla="*/ 16 w 22"/>
                  <a:gd name="T39" fmla="*/ 28 h 28"/>
                  <a:gd name="T40" fmla="*/ 14 w 22"/>
                  <a:gd name="T41" fmla="*/ 28 h 28"/>
                  <a:gd name="T42" fmla="*/ 14 w 22"/>
                  <a:gd name="T43" fmla="*/ 28 h 28"/>
                  <a:gd name="T44" fmla="*/ 12 w 22"/>
                  <a:gd name="T45" fmla="*/ 24 h 28"/>
                  <a:gd name="T46" fmla="*/ 8 w 22"/>
                  <a:gd name="T47" fmla="*/ 22 h 28"/>
                  <a:gd name="T48" fmla="*/ 6 w 22"/>
                  <a:gd name="T49" fmla="*/ 22 h 28"/>
                  <a:gd name="T50" fmla="*/ 2 w 22"/>
                  <a:gd name="T51" fmla="*/ 22 h 28"/>
                  <a:gd name="T52" fmla="*/ 2 w 22"/>
                  <a:gd name="T53"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8">
                    <a:moveTo>
                      <a:pt x="2" y="22"/>
                    </a:moveTo>
                    <a:lnTo>
                      <a:pt x="2" y="22"/>
                    </a:lnTo>
                    <a:lnTo>
                      <a:pt x="2" y="12"/>
                    </a:lnTo>
                    <a:lnTo>
                      <a:pt x="0" y="4"/>
                    </a:lnTo>
                    <a:lnTo>
                      <a:pt x="0" y="4"/>
                    </a:lnTo>
                    <a:lnTo>
                      <a:pt x="8" y="0"/>
                    </a:lnTo>
                    <a:lnTo>
                      <a:pt x="12" y="0"/>
                    </a:lnTo>
                    <a:lnTo>
                      <a:pt x="14" y="4"/>
                    </a:lnTo>
                    <a:lnTo>
                      <a:pt x="14" y="4"/>
                    </a:lnTo>
                    <a:lnTo>
                      <a:pt x="16" y="4"/>
                    </a:lnTo>
                    <a:lnTo>
                      <a:pt x="18" y="2"/>
                    </a:lnTo>
                    <a:lnTo>
                      <a:pt x="20" y="0"/>
                    </a:lnTo>
                    <a:lnTo>
                      <a:pt x="22" y="4"/>
                    </a:lnTo>
                    <a:lnTo>
                      <a:pt x="22" y="4"/>
                    </a:lnTo>
                    <a:lnTo>
                      <a:pt x="22" y="12"/>
                    </a:lnTo>
                    <a:lnTo>
                      <a:pt x="22" y="22"/>
                    </a:lnTo>
                    <a:lnTo>
                      <a:pt x="22" y="22"/>
                    </a:lnTo>
                    <a:lnTo>
                      <a:pt x="18" y="22"/>
                    </a:lnTo>
                    <a:lnTo>
                      <a:pt x="16" y="28"/>
                    </a:lnTo>
                    <a:lnTo>
                      <a:pt x="16" y="28"/>
                    </a:lnTo>
                    <a:lnTo>
                      <a:pt x="14" y="28"/>
                    </a:lnTo>
                    <a:lnTo>
                      <a:pt x="14" y="28"/>
                    </a:lnTo>
                    <a:lnTo>
                      <a:pt x="12" y="24"/>
                    </a:lnTo>
                    <a:lnTo>
                      <a:pt x="8" y="22"/>
                    </a:lnTo>
                    <a:lnTo>
                      <a:pt x="6" y="22"/>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8" name="Freeform 470">
                <a:extLst>
                  <a:ext uri="{FF2B5EF4-FFF2-40B4-BE49-F238E27FC236}">
                    <a16:creationId xmlns:a16="http://schemas.microsoft.com/office/drawing/2014/main" id="{A5824C81-7B35-C947-A9C0-B6E521E481AD}"/>
                  </a:ext>
                </a:extLst>
              </p:cNvPr>
              <p:cNvSpPr>
                <a:spLocks/>
              </p:cNvSpPr>
              <p:nvPr/>
            </p:nvSpPr>
            <p:spPr bwMode="auto">
              <a:xfrm>
                <a:off x="5400" y="2835"/>
                <a:ext cx="18" cy="18"/>
              </a:xfrm>
              <a:custGeom>
                <a:avLst/>
                <a:gdLst>
                  <a:gd name="T0" fmla="*/ 18 w 18"/>
                  <a:gd name="T1" fmla="*/ 6 h 18"/>
                  <a:gd name="T2" fmla="*/ 18 w 18"/>
                  <a:gd name="T3" fmla="*/ 6 h 18"/>
                  <a:gd name="T4" fmla="*/ 18 w 18"/>
                  <a:gd name="T5" fmla="*/ 14 h 18"/>
                  <a:gd name="T6" fmla="*/ 16 w 18"/>
                  <a:gd name="T7" fmla="*/ 16 h 18"/>
                  <a:gd name="T8" fmla="*/ 10 w 18"/>
                  <a:gd name="T9" fmla="*/ 18 h 18"/>
                  <a:gd name="T10" fmla="*/ 10 w 18"/>
                  <a:gd name="T11" fmla="*/ 18 h 18"/>
                  <a:gd name="T12" fmla="*/ 6 w 18"/>
                  <a:gd name="T13" fmla="*/ 18 h 18"/>
                  <a:gd name="T14" fmla="*/ 6 w 18"/>
                  <a:gd name="T15" fmla="*/ 18 h 18"/>
                  <a:gd name="T16" fmla="*/ 4 w 18"/>
                  <a:gd name="T17" fmla="*/ 18 h 18"/>
                  <a:gd name="T18" fmla="*/ 4 w 18"/>
                  <a:gd name="T19" fmla="*/ 16 h 18"/>
                  <a:gd name="T20" fmla="*/ 0 w 18"/>
                  <a:gd name="T21" fmla="*/ 10 h 18"/>
                  <a:gd name="T22" fmla="*/ 0 w 18"/>
                  <a:gd name="T23" fmla="*/ 10 h 18"/>
                  <a:gd name="T24" fmla="*/ 4 w 18"/>
                  <a:gd name="T25" fmla="*/ 2 h 18"/>
                  <a:gd name="T26" fmla="*/ 6 w 18"/>
                  <a:gd name="T27" fmla="*/ 0 h 18"/>
                  <a:gd name="T28" fmla="*/ 12 w 18"/>
                  <a:gd name="T29" fmla="*/ 2 h 18"/>
                  <a:gd name="T30" fmla="*/ 18 w 18"/>
                  <a:gd name="T31" fmla="*/ 6 h 18"/>
                  <a:gd name="T32" fmla="*/ 18 w 18"/>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18" y="6"/>
                    </a:moveTo>
                    <a:lnTo>
                      <a:pt x="18" y="6"/>
                    </a:lnTo>
                    <a:lnTo>
                      <a:pt x="18" y="14"/>
                    </a:lnTo>
                    <a:lnTo>
                      <a:pt x="16" y="16"/>
                    </a:lnTo>
                    <a:lnTo>
                      <a:pt x="10" y="18"/>
                    </a:lnTo>
                    <a:lnTo>
                      <a:pt x="10" y="18"/>
                    </a:lnTo>
                    <a:lnTo>
                      <a:pt x="6" y="18"/>
                    </a:lnTo>
                    <a:lnTo>
                      <a:pt x="6" y="18"/>
                    </a:lnTo>
                    <a:lnTo>
                      <a:pt x="4" y="18"/>
                    </a:lnTo>
                    <a:lnTo>
                      <a:pt x="4" y="16"/>
                    </a:lnTo>
                    <a:lnTo>
                      <a:pt x="0" y="10"/>
                    </a:lnTo>
                    <a:lnTo>
                      <a:pt x="0" y="10"/>
                    </a:lnTo>
                    <a:lnTo>
                      <a:pt x="4" y="2"/>
                    </a:lnTo>
                    <a:lnTo>
                      <a:pt x="6" y="0"/>
                    </a:lnTo>
                    <a:lnTo>
                      <a:pt x="12" y="2"/>
                    </a:lnTo>
                    <a:lnTo>
                      <a:pt x="18"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9" name="Freeform 471">
                <a:extLst>
                  <a:ext uri="{FF2B5EF4-FFF2-40B4-BE49-F238E27FC236}">
                    <a16:creationId xmlns:a16="http://schemas.microsoft.com/office/drawing/2014/main" id="{14D4E7C8-1171-CB05-2D19-891098A4BA51}"/>
                  </a:ext>
                </a:extLst>
              </p:cNvPr>
              <p:cNvSpPr>
                <a:spLocks/>
              </p:cNvSpPr>
              <p:nvPr/>
            </p:nvSpPr>
            <p:spPr bwMode="auto">
              <a:xfrm>
                <a:off x="5374" y="2829"/>
                <a:ext cx="22" cy="30"/>
              </a:xfrm>
              <a:custGeom>
                <a:avLst/>
                <a:gdLst>
                  <a:gd name="T0" fmla="*/ 22 w 22"/>
                  <a:gd name="T1" fmla="*/ 12 h 30"/>
                  <a:gd name="T2" fmla="*/ 22 w 22"/>
                  <a:gd name="T3" fmla="*/ 12 h 30"/>
                  <a:gd name="T4" fmla="*/ 20 w 22"/>
                  <a:gd name="T5" fmla="*/ 22 h 30"/>
                  <a:gd name="T6" fmla="*/ 18 w 22"/>
                  <a:gd name="T7" fmla="*/ 30 h 30"/>
                  <a:gd name="T8" fmla="*/ 18 w 22"/>
                  <a:gd name="T9" fmla="*/ 30 h 30"/>
                  <a:gd name="T10" fmla="*/ 16 w 22"/>
                  <a:gd name="T11" fmla="*/ 30 h 30"/>
                  <a:gd name="T12" fmla="*/ 16 w 22"/>
                  <a:gd name="T13" fmla="*/ 30 h 30"/>
                  <a:gd name="T14" fmla="*/ 14 w 22"/>
                  <a:gd name="T15" fmla="*/ 22 h 30"/>
                  <a:gd name="T16" fmla="*/ 10 w 22"/>
                  <a:gd name="T17" fmla="*/ 18 h 30"/>
                  <a:gd name="T18" fmla="*/ 4 w 22"/>
                  <a:gd name="T19" fmla="*/ 18 h 30"/>
                  <a:gd name="T20" fmla="*/ 0 w 22"/>
                  <a:gd name="T21" fmla="*/ 16 h 30"/>
                  <a:gd name="T22" fmla="*/ 0 w 22"/>
                  <a:gd name="T23" fmla="*/ 16 h 30"/>
                  <a:gd name="T24" fmla="*/ 6 w 22"/>
                  <a:gd name="T25" fmla="*/ 12 h 30"/>
                  <a:gd name="T26" fmla="*/ 8 w 22"/>
                  <a:gd name="T27" fmla="*/ 8 h 30"/>
                  <a:gd name="T28" fmla="*/ 10 w 22"/>
                  <a:gd name="T29" fmla="*/ 0 h 30"/>
                  <a:gd name="T30" fmla="*/ 10 w 22"/>
                  <a:gd name="T31" fmla="*/ 0 h 30"/>
                  <a:gd name="T32" fmla="*/ 10 w 22"/>
                  <a:gd name="T33" fmla="*/ 0 h 30"/>
                  <a:gd name="T34" fmla="*/ 10 w 22"/>
                  <a:gd name="T35" fmla="*/ 0 h 30"/>
                  <a:gd name="T36" fmla="*/ 14 w 22"/>
                  <a:gd name="T37" fmla="*/ 6 h 30"/>
                  <a:gd name="T38" fmla="*/ 14 w 22"/>
                  <a:gd name="T39" fmla="*/ 6 h 30"/>
                  <a:gd name="T40" fmla="*/ 16 w 22"/>
                  <a:gd name="T41" fmla="*/ 6 h 30"/>
                  <a:gd name="T42" fmla="*/ 18 w 22"/>
                  <a:gd name="T43" fmla="*/ 6 h 30"/>
                  <a:gd name="T44" fmla="*/ 20 w 22"/>
                  <a:gd name="T45" fmla="*/ 6 h 30"/>
                  <a:gd name="T46" fmla="*/ 22 w 22"/>
                  <a:gd name="T47" fmla="*/ 12 h 30"/>
                  <a:gd name="T48" fmla="*/ 22 w 22"/>
                  <a:gd name="T4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0">
                    <a:moveTo>
                      <a:pt x="22" y="12"/>
                    </a:moveTo>
                    <a:lnTo>
                      <a:pt x="22" y="12"/>
                    </a:lnTo>
                    <a:lnTo>
                      <a:pt x="20" y="22"/>
                    </a:lnTo>
                    <a:lnTo>
                      <a:pt x="18" y="30"/>
                    </a:lnTo>
                    <a:lnTo>
                      <a:pt x="18" y="30"/>
                    </a:lnTo>
                    <a:lnTo>
                      <a:pt x="16" y="30"/>
                    </a:lnTo>
                    <a:lnTo>
                      <a:pt x="16" y="30"/>
                    </a:lnTo>
                    <a:lnTo>
                      <a:pt x="14" y="22"/>
                    </a:lnTo>
                    <a:lnTo>
                      <a:pt x="10" y="18"/>
                    </a:lnTo>
                    <a:lnTo>
                      <a:pt x="4" y="18"/>
                    </a:lnTo>
                    <a:lnTo>
                      <a:pt x="0" y="16"/>
                    </a:lnTo>
                    <a:lnTo>
                      <a:pt x="0" y="16"/>
                    </a:lnTo>
                    <a:lnTo>
                      <a:pt x="6" y="12"/>
                    </a:lnTo>
                    <a:lnTo>
                      <a:pt x="8" y="8"/>
                    </a:lnTo>
                    <a:lnTo>
                      <a:pt x="10" y="0"/>
                    </a:lnTo>
                    <a:lnTo>
                      <a:pt x="10" y="0"/>
                    </a:lnTo>
                    <a:lnTo>
                      <a:pt x="10" y="0"/>
                    </a:lnTo>
                    <a:lnTo>
                      <a:pt x="10" y="0"/>
                    </a:lnTo>
                    <a:lnTo>
                      <a:pt x="14" y="6"/>
                    </a:lnTo>
                    <a:lnTo>
                      <a:pt x="14" y="6"/>
                    </a:lnTo>
                    <a:lnTo>
                      <a:pt x="16" y="6"/>
                    </a:lnTo>
                    <a:lnTo>
                      <a:pt x="18" y="6"/>
                    </a:lnTo>
                    <a:lnTo>
                      <a:pt x="20" y="6"/>
                    </a:lnTo>
                    <a:lnTo>
                      <a:pt x="22" y="12"/>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0" name="Freeform 472">
                <a:extLst>
                  <a:ext uri="{FF2B5EF4-FFF2-40B4-BE49-F238E27FC236}">
                    <a16:creationId xmlns:a16="http://schemas.microsoft.com/office/drawing/2014/main" id="{E82945B3-11AC-BE32-F021-C76E30ECC569}"/>
                  </a:ext>
                </a:extLst>
              </p:cNvPr>
              <p:cNvSpPr>
                <a:spLocks/>
              </p:cNvSpPr>
              <p:nvPr/>
            </p:nvSpPr>
            <p:spPr bwMode="auto">
              <a:xfrm>
                <a:off x="2550" y="2833"/>
                <a:ext cx="28" cy="24"/>
              </a:xfrm>
              <a:custGeom>
                <a:avLst/>
                <a:gdLst>
                  <a:gd name="T0" fmla="*/ 26 w 28"/>
                  <a:gd name="T1" fmla="*/ 20 h 24"/>
                  <a:gd name="T2" fmla="*/ 26 w 28"/>
                  <a:gd name="T3" fmla="*/ 20 h 24"/>
                  <a:gd name="T4" fmla="*/ 22 w 28"/>
                  <a:gd name="T5" fmla="*/ 14 h 24"/>
                  <a:gd name="T6" fmla="*/ 20 w 28"/>
                  <a:gd name="T7" fmla="*/ 12 h 24"/>
                  <a:gd name="T8" fmla="*/ 16 w 28"/>
                  <a:gd name="T9" fmla="*/ 12 h 24"/>
                  <a:gd name="T10" fmla="*/ 12 w 28"/>
                  <a:gd name="T11" fmla="*/ 14 h 24"/>
                  <a:gd name="T12" fmla="*/ 12 w 28"/>
                  <a:gd name="T13" fmla="*/ 14 h 24"/>
                  <a:gd name="T14" fmla="*/ 8 w 28"/>
                  <a:gd name="T15" fmla="*/ 18 h 24"/>
                  <a:gd name="T16" fmla="*/ 4 w 28"/>
                  <a:gd name="T17" fmla="*/ 18 h 24"/>
                  <a:gd name="T18" fmla="*/ 2 w 28"/>
                  <a:gd name="T19" fmla="*/ 16 h 24"/>
                  <a:gd name="T20" fmla="*/ 2 w 28"/>
                  <a:gd name="T21" fmla="*/ 16 h 24"/>
                  <a:gd name="T22" fmla="*/ 0 w 28"/>
                  <a:gd name="T23" fmla="*/ 8 h 24"/>
                  <a:gd name="T24" fmla="*/ 0 w 28"/>
                  <a:gd name="T25" fmla="*/ 4 h 24"/>
                  <a:gd name="T26" fmla="*/ 2 w 28"/>
                  <a:gd name="T27" fmla="*/ 2 h 24"/>
                  <a:gd name="T28" fmla="*/ 2 w 28"/>
                  <a:gd name="T29" fmla="*/ 2 h 24"/>
                  <a:gd name="T30" fmla="*/ 6 w 28"/>
                  <a:gd name="T31" fmla="*/ 0 h 24"/>
                  <a:gd name="T32" fmla="*/ 8 w 28"/>
                  <a:gd name="T33" fmla="*/ 0 h 24"/>
                  <a:gd name="T34" fmla="*/ 14 w 28"/>
                  <a:gd name="T35" fmla="*/ 0 h 24"/>
                  <a:gd name="T36" fmla="*/ 20 w 28"/>
                  <a:gd name="T37" fmla="*/ 2 h 24"/>
                  <a:gd name="T38" fmla="*/ 24 w 28"/>
                  <a:gd name="T39" fmla="*/ 2 h 24"/>
                  <a:gd name="T40" fmla="*/ 24 w 28"/>
                  <a:gd name="T41" fmla="*/ 2 h 24"/>
                  <a:gd name="T42" fmla="*/ 28 w 28"/>
                  <a:gd name="T43" fmla="*/ 8 h 24"/>
                  <a:gd name="T44" fmla="*/ 28 w 28"/>
                  <a:gd name="T45" fmla="*/ 18 h 24"/>
                  <a:gd name="T46" fmla="*/ 28 w 28"/>
                  <a:gd name="T47" fmla="*/ 18 h 24"/>
                  <a:gd name="T48" fmla="*/ 28 w 28"/>
                  <a:gd name="T49" fmla="*/ 24 h 24"/>
                  <a:gd name="T50" fmla="*/ 28 w 28"/>
                  <a:gd name="T51" fmla="*/ 24 h 24"/>
                  <a:gd name="T52" fmla="*/ 26 w 28"/>
                  <a:gd name="T53" fmla="*/ 20 h 24"/>
                  <a:gd name="T54" fmla="*/ 26 w 28"/>
                  <a:gd name="T5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26" y="20"/>
                    </a:moveTo>
                    <a:lnTo>
                      <a:pt x="26" y="20"/>
                    </a:lnTo>
                    <a:lnTo>
                      <a:pt x="22" y="14"/>
                    </a:lnTo>
                    <a:lnTo>
                      <a:pt x="20" y="12"/>
                    </a:lnTo>
                    <a:lnTo>
                      <a:pt x="16" y="12"/>
                    </a:lnTo>
                    <a:lnTo>
                      <a:pt x="12" y="14"/>
                    </a:lnTo>
                    <a:lnTo>
                      <a:pt x="12" y="14"/>
                    </a:lnTo>
                    <a:lnTo>
                      <a:pt x="8" y="18"/>
                    </a:lnTo>
                    <a:lnTo>
                      <a:pt x="4" y="18"/>
                    </a:lnTo>
                    <a:lnTo>
                      <a:pt x="2" y="16"/>
                    </a:lnTo>
                    <a:lnTo>
                      <a:pt x="2" y="16"/>
                    </a:lnTo>
                    <a:lnTo>
                      <a:pt x="0" y="8"/>
                    </a:lnTo>
                    <a:lnTo>
                      <a:pt x="0" y="4"/>
                    </a:lnTo>
                    <a:lnTo>
                      <a:pt x="2" y="2"/>
                    </a:lnTo>
                    <a:lnTo>
                      <a:pt x="2" y="2"/>
                    </a:lnTo>
                    <a:lnTo>
                      <a:pt x="6" y="0"/>
                    </a:lnTo>
                    <a:lnTo>
                      <a:pt x="8" y="0"/>
                    </a:lnTo>
                    <a:lnTo>
                      <a:pt x="14" y="0"/>
                    </a:lnTo>
                    <a:lnTo>
                      <a:pt x="20" y="2"/>
                    </a:lnTo>
                    <a:lnTo>
                      <a:pt x="24" y="2"/>
                    </a:lnTo>
                    <a:lnTo>
                      <a:pt x="24" y="2"/>
                    </a:lnTo>
                    <a:lnTo>
                      <a:pt x="28" y="8"/>
                    </a:lnTo>
                    <a:lnTo>
                      <a:pt x="28" y="18"/>
                    </a:lnTo>
                    <a:lnTo>
                      <a:pt x="28" y="18"/>
                    </a:lnTo>
                    <a:lnTo>
                      <a:pt x="28" y="24"/>
                    </a:lnTo>
                    <a:lnTo>
                      <a:pt x="28" y="24"/>
                    </a:lnTo>
                    <a:lnTo>
                      <a:pt x="26" y="20"/>
                    </a:lnTo>
                    <a:lnTo>
                      <a:pt x="2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1" name="Freeform 473">
                <a:extLst>
                  <a:ext uri="{FF2B5EF4-FFF2-40B4-BE49-F238E27FC236}">
                    <a16:creationId xmlns:a16="http://schemas.microsoft.com/office/drawing/2014/main" id="{37A857C5-AECF-635B-9775-272ED5414DEE}"/>
                  </a:ext>
                </a:extLst>
              </p:cNvPr>
              <p:cNvSpPr>
                <a:spLocks/>
              </p:cNvSpPr>
              <p:nvPr/>
            </p:nvSpPr>
            <p:spPr bwMode="auto">
              <a:xfrm>
                <a:off x="2578" y="2841"/>
                <a:ext cx="10" cy="22"/>
              </a:xfrm>
              <a:custGeom>
                <a:avLst/>
                <a:gdLst>
                  <a:gd name="T0" fmla="*/ 10 w 10"/>
                  <a:gd name="T1" fmla="*/ 8 h 22"/>
                  <a:gd name="T2" fmla="*/ 10 w 10"/>
                  <a:gd name="T3" fmla="*/ 8 h 22"/>
                  <a:gd name="T4" fmla="*/ 8 w 10"/>
                  <a:gd name="T5" fmla="*/ 10 h 22"/>
                  <a:gd name="T6" fmla="*/ 6 w 10"/>
                  <a:gd name="T7" fmla="*/ 18 h 22"/>
                  <a:gd name="T8" fmla="*/ 4 w 10"/>
                  <a:gd name="T9" fmla="*/ 22 h 22"/>
                  <a:gd name="T10" fmla="*/ 4 w 10"/>
                  <a:gd name="T11" fmla="*/ 22 h 22"/>
                  <a:gd name="T12" fmla="*/ 2 w 10"/>
                  <a:gd name="T13" fmla="*/ 22 h 22"/>
                  <a:gd name="T14" fmla="*/ 2 w 10"/>
                  <a:gd name="T15" fmla="*/ 22 h 22"/>
                  <a:gd name="T16" fmla="*/ 0 w 10"/>
                  <a:gd name="T17" fmla="*/ 18 h 22"/>
                  <a:gd name="T18" fmla="*/ 0 w 10"/>
                  <a:gd name="T19" fmla="*/ 18 h 22"/>
                  <a:gd name="T20" fmla="*/ 0 w 10"/>
                  <a:gd name="T21" fmla="*/ 16 h 22"/>
                  <a:gd name="T22" fmla="*/ 0 w 10"/>
                  <a:gd name="T23" fmla="*/ 16 h 22"/>
                  <a:gd name="T24" fmla="*/ 0 w 10"/>
                  <a:gd name="T25" fmla="*/ 14 h 22"/>
                  <a:gd name="T26" fmla="*/ 0 w 10"/>
                  <a:gd name="T27" fmla="*/ 14 h 22"/>
                  <a:gd name="T28" fmla="*/ 4 w 10"/>
                  <a:gd name="T29" fmla="*/ 6 h 22"/>
                  <a:gd name="T30" fmla="*/ 6 w 10"/>
                  <a:gd name="T31" fmla="*/ 2 h 22"/>
                  <a:gd name="T32" fmla="*/ 8 w 10"/>
                  <a:gd name="T33" fmla="*/ 0 h 22"/>
                  <a:gd name="T34" fmla="*/ 8 w 10"/>
                  <a:gd name="T35" fmla="*/ 0 h 22"/>
                  <a:gd name="T36" fmla="*/ 10 w 10"/>
                  <a:gd name="T37" fmla="*/ 2 h 22"/>
                  <a:gd name="T38" fmla="*/ 10 w 10"/>
                  <a:gd name="T39" fmla="*/ 2 h 22"/>
                  <a:gd name="T40" fmla="*/ 10 w 10"/>
                  <a:gd name="T41" fmla="*/ 6 h 22"/>
                  <a:gd name="T42" fmla="*/ 10 w 10"/>
                  <a:gd name="T43" fmla="*/ 6 h 22"/>
                  <a:gd name="T44" fmla="*/ 10 w 10"/>
                  <a:gd name="T45" fmla="*/ 8 h 22"/>
                  <a:gd name="T46" fmla="*/ 10 w 10"/>
                  <a:gd name="T4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2">
                    <a:moveTo>
                      <a:pt x="10" y="8"/>
                    </a:moveTo>
                    <a:lnTo>
                      <a:pt x="10" y="8"/>
                    </a:lnTo>
                    <a:lnTo>
                      <a:pt x="8" y="10"/>
                    </a:lnTo>
                    <a:lnTo>
                      <a:pt x="6" y="18"/>
                    </a:lnTo>
                    <a:lnTo>
                      <a:pt x="4" y="22"/>
                    </a:lnTo>
                    <a:lnTo>
                      <a:pt x="4" y="22"/>
                    </a:lnTo>
                    <a:lnTo>
                      <a:pt x="2" y="22"/>
                    </a:lnTo>
                    <a:lnTo>
                      <a:pt x="2" y="22"/>
                    </a:lnTo>
                    <a:lnTo>
                      <a:pt x="0" y="18"/>
                    </a:lnTo>
                    <a:lnTo>
                      <a:pt x="0" y="18"/>
                    </a:lnTo>
                    <a:lnTo>
                      <a:pt x="0" y="16"/>
                    </a:lnTo>
                    <a:lnTo>
                      <a:pt x="0" y="16"/>
                    </a:lnTo>
                    <a:lnTo>
                      <a:pt x="0" y="14"/>
                    </a:lnTo>
                    <a:lnTo>
                      <a:pt x="0" y="14"/>
                    </a:lnTo>
                    <a:lnTo>
                      <a:pt x="4" y="6"/>
                    </a:lnTo>
                    <a:lnTo>
                      <a:pt x="6" y="2"/>
                    </a:lnTo>
                    <a:lnTo>
                      <a:pt x="8" y="0"/>
                    </a:lnTo>
                    <a:lnTo>
                      <a:pt x="8" y="0"/>
                    </a:lnTo>
                    <a:lnTo>
                      <a:pt x="10" y="2"/>
                    </a:lnTo>
                    <a:lnTo>
                      <a:pt x="10" y="2"/>
                    </a:lnTo>
                    <a:lnTo>
                      <a:pt x="10" y="6"/>
                    </a:lnTo>
                    <a:lnTo>
                      <a:pt x="10" y="6"/>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2" name="Freeform 474">
                <a:extLst>
                  <a:ext uri="{FF2B5EF4-FFF2-40B4-BE49-F238E27FC236}">
                    <a16:creationId xmlns:a16="http://schemas.microsoft.com/office/drawing/2014/main" id="{CC94D282-723B-3977-2B85-9E1841E065E3}"/>
                  </a:ext>
                </a:extLst>
              </p:cNvPr>
              <p:cNvSpPr>
                <a:spLocks/>
              </p:cNvSpPr>
              <p:nvPr/>
            </p:nvSpPr>
            <p:spPr bwMode="auto">
              <a:xfrm>
                <a:off x="3682" y="2843"/>
                <a:ext cx="6" cy="12"/>
              </a:xfrm>
              <a:custGeom>
                <a:avLst/>
                <a:gdLst>
                  <a:gd name="T0" fmla="*/ 6 w 6"/>
                  <a:gd name="T1" fmla="*/ 8 h 12"/>
                  <a:gd name="T2" fmla="*/ 6 w 6"/>
                  <a:gd name="T3" fmla="*/ 8 h 12"/>
                  <a:gd name="T4" fmla="*/ 4 w 6"/>
                  <a:gd name="T5" fmla="*/ 12 h 12"/>
                  <a:gd name="T6" fmla="*/ 2 w 6"/>
                  <a:gd name="T7" fmla="*/ 12 h 12"/>
                  <a:gd name="T8" fmla="*/ 2 w 6"/>
                  <a:gd name="T9" fmla="*/ 12 h 12"/>
                  <a:gd name="T10" fmla="*/ 0 w 6"/>
                  <a:gd name="T11" fmla="*/ 12 h 12"/>
                  <a:gd name="T12" fmla="*/ 0 w 6"/>
                  <a:gd name="T13" fmla="*/ 12 h 12"/>
                  <a:gd name="T14" fmla="*/ 0 w 6"/>
                  <a:gd name="T15" fmla="*/ 10 h 12"/>
                  <a:gd name="T16" fmla="*/ 0 w 6"/>
                  <a:gd name="T17" fmla="*/ 10 h 12"/>
                  <a:gd name="T18" fmla="*/ 0 w 6"/>
                  <a:gd name="T19" fmla="*/ 2 h 12"/>
                  <a:gd name="T20" fmla="*/ 0 w 6"/>
                  <a:gd name="T21" fmla="*/ 2 h 12"/>
                  <a:gd name="T22" fmla="*/ 2 w 6"/>
                  <a:gd name="T23" fmla="*/ 0 h 12"/>
                  <a:gd name="T24" fmla="*/ 2 w 6"/>
                  <a:gd name="T25" fmla="*/ 0 h 12"/>
                  <a:gd name="T26" fmla="*/ 6 w 6"/>
                  <a:gd name="T27" fmla="*/ 8 h 12"/>
                  <a:gd name="T28" fmla="*/ 6 w 6"/>
                  <a:gd name="T2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6" y="8"/>
                    </a:moveTo>
                    <a:lnTo>
                      <a:pt x="6" y="8"/>
                    </a:lnTo>
                    <a:lnTo>
                      <a:pt x="4" y="12"/>
                    </a:lnTo>
                    <a:lnTo>
                      <a:pt x="2" y="12"/>
                    </a:lnTo>
                    <a:lnTo>
                      <a:pt x="2" y="12"/>
                    </a:lnTo>
                    <a:lnTo>
                      <a:pt x="0" y="12"/>
                    </a:lnTo>
                    <a:lnTo>
                      <a:pt x="0" y="12"/>
                    </a:lnTo>
                    <a:lnTo>
                      <a:pt x="0" y="10"/>
                    </a:lnTo>
                    <a:lnTo>
                      <a:pt x="0" y="10"/>
                    </a:lnTo>
                    <a:lnTo>
                      <a:pt x="0" y="2"/>
                    </a:lnTo>
                    <a:lnTo>
                      <a:pt x="0" y="2"/>
                    </a:lnTo>
                    <a:lnTo>
                      <a:pt x="2" y="0"/>
                    </a:lnTo>
                    <a:lnTo>
                      <a:pt x="2" y="0"/>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3" name="Freeform 475">
                <a:extLst>
                  <a:ext uri="{FF2B5EF4-FFF2-40B4-BE49-F238E27FC236}">
                    <a16:creationId xmlns:a16="http://schemas.microsoft.com/office/drawing/2014/main" id="{307EB984-7CF3-D0E4-96B7-9838190FC9FC}"/>
                  </a:ext>
                </a:extLst>
              </p:cNvPr>
              <p:cNvSpPr>
                <a:spLocks/>
              </p:cNvSpPr>
              <p:nvPr/>
            </p:nvSpPr>
            <p:spPr bwMode="auto">
              <a:xfrm>
                <a:off x="3242" y="1467"/>
                <a:ext cx="22" cy="28"/>
              </a:xfrm>
              <a:custGeom>
                <a:avLst/>
                <a:gdLst>
                  <a:gd name="T0" fmla="*/ 0 w 22"/>
                  <a:gd name="T1" fmla="*/ 14 h 28"/>
                  <a:gd name="T2" fmla="*/ 0 w 22"/>
                  <a:gd name="T3" fmla="*/ 14 h 28"/>
                  <a:gd name="T4" fmla="*/ 4 w 22"/>
                  <a:gd name="T5" fmla="*/ 12 h 28"/>
                  <a:gd name="T6" fmla="*/ 6 w 22"/>
                  <a:gd name="T7" fmla="*/ 10 h 28"/>
                  <a:gd name="T8" fmla="*/ 6 w 22"/>
                  <a:gd name="T9" fmla="*/ 0 h 28"/>
                  <a:gd name="T10" fmla="*/ 6 w 22"/>
                  <a:gd name="T11" fmla="*/ 0 h 28"/>
                  <a:gd name="T12" fmla="*/ 12 w 22"/>
                  <a:gd name="T13" fmla="*/ 0 h 28"/>
                  <a:gd name="T14" fmla="*/ 14 w 22"/>
                  <a:gd name="T15" fmla="*/ 0 h 28"/>
                  <a:gd name="T16" fmla="*/ 16 w 22"/>
                  <a:gd name="T17" fmla="*/ 4 h 28"/>
                  <a:gd name="T18" fmla="*/ 16 w 22"/>
                  <a:gd name="T19" fmla="*/ 4 h 28"/>
                  <a:gd name="T20" fmla="*/ 16 w 22"/>
                  <a:gd name="T21" fmla="*/ 8 h 28"/>
                  <a:gd name="T22" fmla="*/ 18 w 22"/>
                  <a:gd name="T23" fmla="*/ 10 h 28"/>
                  <a:gd name="T24" fmla="*/ 18 w 22"/>
                  <a:gd name="T25" fmla="*/ 10 h 28"/>
                  <a:gd name="T26" fmla="*/ 20 w 22"/>
                  <a:gd name="T27" fmla="*/ 10 h 28"/>
                  <a:gd name="T28" fmla="*/ 20 w 22"/>
                  <a:gd name="T29" fmla="*/ 10 h 28"/>
                  <a:gd name="T30" fmla="*/ 22 w 22"/>
                  <a:gd name="T31" fmla="*/ 14 h 28"/>
                  <a:gd name="T32" fmla="*/ 22 w 22"/>
                  <a:gd name="T33" fmla="*/ 14 h 28"/>
                  <a:gd name="T34" fmla="*/ 18 w 22"/>
                  <a:gd name="T35" fmla="*/ 24 h 28"/>
                  <a:gd name="T36" fmla="*/ 16 w 22"/>
                  <a:gd name="T37" fmla="*/ 28 h 28"/>
                  <a:gd name="T38" fmla="*/ 12 w 22"/>
                  <a:gd name="T39" fmla="*/ 28 h 28"/>
                  <a:gd name="T40" fmla="*/ 8 w 22"/>
                  <a:gd name="T41" fmla="*/ 24 h 28"/>
                  <a:gd name="T42" fmla="*/ 8 w 22"/>
                  <a:gd name="T43" fmla="*/ 24 h 28"/>
                  <a:gd name="T44" fmla="*/ 4 w 22"/>
                  <a:gd name="T45" fmla="*/ 22 h 28"/>
                  <a:gd name="T46" fmla="*/ 0 w 22"/>
                  <a:gd name="T47" fmla="*/ 22 h 28"/>
                  <a:gd name="T48" fmla="*/ 0 w 22"/>
                  <a:gd name="T49" fmla="*/ 22 h 28"/>
                  <a:gd name="T50" fmla="*/ 0 w 22"/>
                  <a:gd name="T51" fmla="*/ 14 h 28"/>
                  <a:gd name="T52" fmla="*/ 0 w 22"/>
                  <a:gd name="T5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8">
                    <a:moveTo>
                      <a:pt x="0" y="14"/>
                    </a:moveTo>
                    <a:lnTo>
                      <a:pt x="0" y="14"/>
                    </a:lnTo>
                    <a:lnTo>
                      <a:pt x="4" y="12"/>
                    </a:lnTo>
                    <a:lnTo>
                      <a:pt x="6" y="10"/>
                    </a:lnTo>
                    <a:lnTo>
                      <a:pt x="6" y="0"/>
                    </a:lnTo>
                    <a:lnTo>
                      <a:pt x="6" y="0"/>
                    </a:lnTo>
                    <a:lnTo>
                      <a:pt x="12" y="0"/>
                    </a:lnTo>
                    <a:lnTo>
                      <a:pt x="14" y="0"/>
                    </a:lnTo>
                    <a:lnTo>
                      <a:pt x="16" y="4"/>
                    </a:lnTo>
                    <a:lnTo>
                      <a:pt x="16" y="4"/>
                    </a:lnTo>
                    <a:lnTo>
                      <a:pt x="16" y="8"/>
                    </a:lnTo>
                    <a:lnTo>
                      <a:pt x="18" y="10"/>
                    </a:lnTo>
                    <a:lnTo>
                      <a:pt x="18" y="10"/>
                    </a:lnTo>
                    <a:lnTo>
                      <a:pt x="20" y="10"/>
                    </a:lnTo>
                    <a:lnTo>
                      <a:pt x="20" y="10"/>
                    </a:lnTo>
                    <a:lnTo>
                      <a:pt x="22" y="14"/>
                    </a:lnTo>
                    <a:lnTo>
                      <a:pt x="22" y="14"/>
                    </a:lnTo>
                    <a:lnTo>
                      <a:pt x="18" y="24"/>
                    </a:lnTo>
                    <a:lnTo>
                      <a:pt x="16" y="28"/>
                    </a:lnTo>
                    <a:lnTo>
                      <a:pt x="12" y="28"/>
                    </a:lnTo>
                    <a:lnTo>
                      <a:pt x="8" y="24"/>
                    </a:lnTo>
                    <a:lnTo>
                      <a:pt x="8" y="24"/>
                    </a:lnTo>
                    <a:lnTo>
                      <a:pt x="4" y="22"/>
                    </a:lnTo>
                    <a:lnTo>
                      <a:pt x="0" y="22"/>
                    </a:lnTo>
                    <a:lnTo>
                      <a:pt x="0" y="2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4" name="Freeform 476">
                <a:extLst>
                  <a:ext uri="{FF2B5EF4-FFF2-40B4-BE49-F238E27FC236}">
                    <a16:creationId xmlns:a16="http://schemas.microsoft.com/office/drawing/2014/main" id="{99EE9745-D4E5-247F-73BA-CEE9473D7C4D}"/>
                  </a:ext>
                </a:extLst>
              </p:cNvPr>
              <p:cNvSpPr>
                <a:spLocks/>
              </p:cNvSpPr>
              <p:nvPr/>
            </p:nvSpPr>
            <p:spPr bwMode="auto">
              <a:xfrm>
                <a:off x="3258" y="1471"/>
                <a:ext cx="2" cy="8"/>
              </a:xfrm>
              <a:custGeom>
                <a:avLst/>
                <a:gdLst>
                  <a:gd name="T0" fmla="*/ 2 w 2"/>
                  <a:gd name="T1" fmla="*/ 6 h 8"/>
                  <a:gd name="T2" fmla="*/ 2 w 2"/>
                  <a:gd name="T3" fmla="*/ 6 h 8"/>
                  <a:gd name="T4" fmla="*/ 0 w 2"/>
                  <a:gd name="T5" fmla="*/ 8 h 8"/>
                  <a:gd name="T6" fmla="*/ 0 w 2"/>
                  <a:gd name="T7" fmla="*/ 8 h 8"/>
                  <a:gd name="T8" fmla="*/ 0 w 2"/>
                  <a:gd name="T9" fmla="*/ 0 h 8"/>
                  <a:gd name="T10" fmla="*/ 0 w 2"/>
                  <a:gd name="T11" fmla="*/ 0 h 8"/>
                  <a:gd name="T12" fmla="*/ 2 w 2"/>
                  <a:gd name="T13" fmla="*/ 2 h 8"/>
                  <a:gd name="T14" fmla="*/ 2 w 2"/>
                  <a:gd name="T15" fmla="*/ 6 h 8"/>
                  <a:gd name="T16" fmla="*/ 2 w 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6"/>
                    </a:moveTo>
                    <a:lnTo>
                      <a:pt x="2" y="6"/>
                    </a:lnTo>
                    <a:lnTo>
                      <a:pt x="0" y="8"/>
                    </a:lnTo>
                    <a:lnTo>
                      <a:pt x="0" y="8"/>
                    </a:lnTo>
                    <a:lnTo>
                      <a:pt x="0" y="0"/>
                    </a:lnTo>
                    <a:lnTo>
                      <a:pt x="0" y="0"/>
                    </a:lnTo>
                    <a:lnTo>
                      <a:pt x="2" y="2"/>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5" name="Freeform 477">
                <a:extLst>
                  <a:ext uri="{FF2B5EF4-FFF2-40B4-BE49-F238E27FC236}">
                    <a16:creationId xmlns:a16="http://schemas.microsoft.com/office/drawing/2014/main" id="{FF5E3911-73F9-2025-2224-739AA6ACE3EE}"/>
                  </a:ext>
                </a:extLst>
              </p:cNvPr>
              <p:cNvSpPr>
                <a:spLocks/>
              </p:cNvSpPr>
              <p:nvPr/>
            </p:nvSpPr>
            <p:spPr bwMode="auto">
              <a:xfrm>
                <a:off x="5598" y="2807"/>
                <a:ext cx="26" cy="46"/>
              </a:xfrm>
              <a:custGeom>
                <a:avLst/>
                <a:gdLst>
                  <a:gd name="T0" fmla="*/ 12 w 26"/>
                  <a:gd name="T1" fmla="*/ 42 h 46"/>
                  <a:gd name="T2" fmla="*/ 12 w 26"/>
                  <a:gd name="T3" fmla="*/ 42 h 46"/>
                  <a:gd name="T4" fmla="*/ 10 w 26"/>
                  <a:gd name="T5" fmla="*/ 32 h 46"/>
                  <a:gd name="T6" fmla="*/ 8 w 26"/>
                  <a:gd name="T7" fmla="*/ 32 h 46"/>
                  <a:gd name="T8" fmla="*/ 6 w 26"/>
                  <a:gd name="T9" fmla="*/ 36 h 46"/>
                  <a:gd name="T10" fmla="*/ 6 w 26"/>
                  <a:gd name="T11" fmla="*/ 36 h 46"/>
                  <a:gd name="T12" fmla="*/ 6 w 26"/>
                  <a:gd name="T13" fmla="*/ 38 h 46"/>
                  <a:gd name="T14" fmla="*/ 4 w 26"/>
                  <a:gd name="T15" fmla="*/ 38 h 46"/>
                  <a:gd name="T16" fmla="*/ 2 w 26"/>
                  <a:gd name="T17" fmla="*/ 38 h 46"/>
                  <a:gd name="T18" fmla="*/ 0 w 26"/>
                  <a:gd name="T19" fmla="*/ 34 h 46"/>
                  <a:gd name="T20" fmla="*/ 0 w 26"/>
                  <a:gd name="T21" fmla="*/ 34 h 46"/>
                  <a:gd name="T22" fmla="*/ 2 w 26"/>
                  <a:gd name="T23" fmla="*/ 22 h 46"/>
                  <a:gd name="T24" fmla="*/ 6 w 26"/>
                  <a:gd name="T25" fmla="*/ 16 h 46"/>
                  <a:gd name="T26" fmla="*/ 10 w 26"/>
                  <a:gd name="T27" fmla="*/ 14 h 46"/>
                  <a:gd name="T28" fmla="*/ 12 w 26"/>
                  <a:gd name="T29" fmla="*/ 16 h 46"/>
                  <a:gd name="T30" fmla="*/ 18 w 26"/>
                  <a:gd name="T31" fmla="*/ 22 h 46"/>
                  <a:gd name="T32" fmla="*/ 18 w 26"/>
                  <a:gd name="T33" fmla="*/ 22 h 46"/>
                  <a:gd name="T34" fmla="*/ 16 w 26"/>
                  <a:gd name="T35" fmla="*/ 16 h 46"/>
                  <a:gd name="T36" fmla="*/ 14 w 26"/>
                  <a:gd name="T37" fmla="*/ 14 h 46"/>
                  <a:gd name="T38" fmla="*/ 12 w 26"/>
                  <a:gd name="T39" fmla="*/ 10 h 46"/>
                  <a:gd name="T40" fmla="*/ 12 w 26"/>
                  <a:gd name="T41" fmla="*/ 6 h 46"/>
                  <a:gd name="T42" fmla="*/ 12 w 26"/>
                  <a:gd name="T43" fmla="*/ 6 h 46"/>
                  <a:gd name="T44" fmla="*/ 12 w 26"/>
                  <a:gd name="T45" fmla="*/ 2 h 46"/>
                  <a:gd name="T46" fmla="*/ 14 w 26"/>
                  <a:gd name="T47" fmla="*/ 2 h 46"/>
                  <a:gd name="T48" fmla="*/ 18 w 26"/>
                  <a:gd name="T49" fmla="*/ 0 h 46"/>
                  <a:gd name="T50" fmla="*/ 18 w 26"/>
                  <a:gd name="T51" fmla="*/ 0 h 46"/>
                  <a:gd name="T52" fmla="*/ 20 w 26"/>
                  <a:gd name="T53" fmla="*/ 2 h 46"/>
                  <a:gd name="T54" fmla="*/ 20 w 26"/>
                  <a:gd name="T55" fmla="*/ 2 h 46"/>
                  <a:gd name="T56" fmla="*/ 22 w 26"/>
                  <a:gd name="T57" fmla="*/ 8 h 46"/>
                  <a:gd name="T58" fmla="*/ 26 w 26"/>
                  <a:gd name="T59" fmla="*/ 14 h 46"/>
                  <a:gd name="T60" fmla="*/ 26 w 26"/>
                  <a:gd name="T61" fmla="*/ 14 h 46"/>
                  <a:gd name="T62" fmla="*/ 26 w 26"/>
                  <a:gd name="T63" fmla="*/ 20 h 46"/>
                  <a:gd name="T64" fmla="*/ 26 w 26"/>
                  <a:gd name="T65" fmla="*/ 20 h 46"/>
                  <a:gd name="T66" fmla="*/ 26 w 26"/>
                  <a:gd name="T67" fmla="*/ 28 h 46"/>
                  <a:gd name="T68" fmla="*/ 24 w 26"/>
                  <a:gd name="T69" fmla="*/ 38 h 46"/>
                  <a:gd name="T70" fmla="*/ 24 w 26"/>
                  <a:gd name="T71" fmla="*/ 38 h 46"/>
                  <a:gd name="T72" fmla="*/ 24 w 26"/>
                  <a:gd name="T73" fmla="*/ 40 h 46"/>
                  <a:gd name="T74" fmla="*/ 24 w 26"/>
                  <a:gd name="T75" fmla="*/ 40 h 46"/>
                  <a:gd name="T76" fmla="*/ 22 w 26"/>
                  <a:gd name="T77" fmla="*/ 38 h 46"/>
                  <a:gd name="T78" fmla="*/ 20 w 26"/>
                  <a:gd name="T79" fmla="*/ 36 h 46"/>
                  <a:gd name="T80" fmla="*/ 18 w 26"/>
                  <a:gd name="T81" fmla="*/ 42 h 46"/>
                  <a:gd name="T82" fmla="*/ 18 w 26"/>
                  <a:gd name="T83" fmla="*/ 42 h 46"/>
                  <a:gd name="T84" fmla="*/ 16 w 26"/>
                  <a:gd name="T85" fmla="*/ 46 h 46"/>
                  <a:gd name="T86" fmla="*/ 16 w 26"/>
                  <a:gd name="T87" fmla="*/ 46 h 46"/>
                  <a:gd name="T88" fmla="*/ 14 w 26"/>
                  <a:gd name="T89" fmla="*/ 44 h 46"/>
                  <a:gd name="T90" fmla="*/ 14 w 26"/>
                  <a:gd name="T91" fmla="*/ 44 h 46"/>
                  <a:gd name="T92" fmla="*/ 12 w 26"/>
                  <a:gd name="T93" fmla="*/ 42 h 46"/>
                  <a:gd name="T94" fmla="*/ 12 w 26"/>
                  <a:gd name="T9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46">
                    <a:moveTo>
                      <a:pt x="12" y="42"/>
                    </a:moveTo>
                    <a:lnTo>
                      <a:pt x="12" y="42"/>
                    </a:lnTo>
                    <a:lnTo>
                      <a:pt x="10" y="32"/>
                    </a:lnTo>
                    <a:lnTo>
                      <a:pt x="8" y="32"/>
                    </a:lnTo>
                    <a:lnTo>
                      <a:pt x="6" y="36"/>
                    </a:lnTo>
                    <a:lnTo>
                      <a:pt x="6" y="36"/>
                    </a:lnTo>
                    <a:lnTo>
                      <a:pt x="6" y="38"/>
                    </a:lnTo>
                    <a:lnTo>
                      <a:pt x="4" y="38"/>
                    </a:lnTo>
                    <a:lnTo>
                      <a:pt x="2" y="38"/>
                    </a:lnTo>
                    <a:lnTo>
                      <a:pt x="0" y="34"/>
                    </a:lnTo>
                    <a:lnTo>
                      <a:pt x="0" y="34"/>
                    </a:lnTo>
                    <a:lnTo>
                      <a:pt x="2" y="22"/>
                    </a:lnTo>
                    <a:lnTo>
                      <a:pt x="6" y="16"/>
                    </a:lnTo>
                    <a:lnTo>
                      <a:pt x="10" y="14"/>
                    </a:lnTo>
                    <a:lnTo>
                      <a:pt x="12" y="16"/>
                    </a:lnTo>
                    <a:lnTo>
                      <a:pt x="18" y="22"/>
                    </a:lnTo>
                    <a:lnTo>
                      <a:pt x="18" y="22"/>
                    </a:lnTo>
                    <a:lnTo>
                      <a:pt x="16" y="16"/>
                    </a:lnTo>
                    <a:lnTo>
                      <a:pt x="14" y="14"/>
                    </a:lnTo>
                    <a:lnTo>
                      <a:pt x="12" y="10"/>
                    </a:lnTo>
                    <a:lnTo>
                      <a:pt x="12" y="6"/>
                    </a:lnTo>
                    <a:lnTo>
                      <a:pt x="12" y="6"/>
                    </a:lnTo>
                    <a:lnTo>
                      <a:pt x="12" y="2"/>
                    </a:lnTo>
                    <a:lnTo>
                      <a:pt x="14" y="2"/>
                    </a:lnTo>
                    <a:lnTo>
                      <a:pt x="18" y="0"/>
                    </a:lnTo>
                    <a:lnTo>
                      <a:pt x="18" y="0"/>
                    </a:lnTo>
                    <a:lnTo>
                      <a:pt x="20" y="2"/>
                    </a:lnTo>
                    <a:lnTo>
                      <a:pt x="20" y="2"/>
                    </a:lnTo>
                    <a:lnTo>
                      <a:pt x="22" y="8"/>
                    </a:lnTo>
                    <a:lnTo>
                      <a:pt x="26" y="14"/>
                    </a:lnTo>
                    <a:lnTo>
                      <a:pt x="26" y="14"/>
                    </a:lnTo>
                    <a:lnTo>
                      <a:pt x="26" y="20"/>
                    </a:lnTo>
                    <a:lnTo>
                      <a:pt x="26" y="20"/>
                    </a:lnTo>
                    <a:lnTo>
                      <a:pt x="26" y="28"/>
                    </a:lnTo>
                    <a:lnTo>
                      <a:pt x="24" y="38"/>
                    </a:lnTo>
                    <a:lnTo>
                      <a:pt x="24" y="38"/>
                    </a:lnTo>
                    <a:lnTo>
                      <a:pt x="24" y="40"/>
                    </a:lnTo>
                    <a:lnTo>
                      <a:pt x="24" y="40"/>
                    </a:lnTo>
                    <a:lnTo>
                      <a:pt x="22" y="38"/>
                    </a:lnTo>
                    <a:lnTo>
                      <a:pt x="20" y="36"/>
                    </a:lnTo>
                    <a:lnTo>
                      <a:pt x="18" y="42"/>
                    </a:lnTo>
                    <a:lnTo>
                      <a:pt x="18" y="42"/>
                    </a:lnTo>
                    <a:lnTo>
                      <a:pt x="16" y="46"/>
                    </a:lnTo>
                    <a:lnTo>
                      <a:pt x="16" y="46"/>
                    </a:lnTo>
                    <a:lnTo>
                      <a:pt x="14" y="44"/>
                    </a:lnTo>
                    <a:lnTo>
                      <a:pt x="14" y="44"/>
                    </a:lnTo>
                    <a:lnTo>
                      <a:pt x="12" y="42"/>
                    </a:lnTo>
                    <a:lnTo>
                      <a:pt x="1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6" name="Freeform 478">
                <a:extLst>
                  <a:ext uri="{FF2B5EF4-FFF2-40B4-BE49-F238E27FC236}">
                    <a16:creationId xmlns:a16="http://schemas.microsoft.com/office/drawing/2014/main" id="{1D7FE2DC-0B71-16AA-94D3-DC0694E9298B}"/>
                  </a:ext>
                </a:extLst>
              </p:cNvPr>
              <p:cNvSpPr>
                <a:spLocks/>
              </p:cNvSpPr>
              <p:nvPr/>
            </p:nvSpPr>
            <p:spPr bwMode="auto">
              <a:xfrm>
                <a:off x="5612" y="2849"/>
                <a:ext cx="4" cy="6"/>
              </a:xfrm>
              <a:custGeom>
                <a:avLst/>
                <a:gdLst>
                  <a:gd name="T0" fmla="*/ 0 w 4"/>
                  <a:gd name="T1" fmla="*/ 2 h 6"/>
                  <a:gd name="T2" fmla="*/ 0 w 4"/>
                  <a:gd name="T3" fmla="*/ 2 h 6"/>
                  <a:gd name="T4" fmla="*/ 2 w 4"/>
                  <a:gd name="T5" fmla="*/ 2 h 6"/>
                  <a:gd name="T6" fmla="*/ 4 w 4"/>
                  <a:gd name="T7" fmla="*/ 0 h 6"/>
                  <a:gd name="T8" fmla="*/ 4 w 4"/>
                  <a:gd name="T9" fmla="*/ 0 h 6"/>
                  <a:gd name="T10" fmla="*/ 4 w 4"/>
                  <a:gd name="T11" fmla="*/ 6 h 6"/>
                  <a:gd name="T12" fmla="*/ 2 w 4"/>
                  <a:gd name="T13" fmla="*/ 6 h 6"/>
                  <a:gd name="T14" fmla="*/ 0 w 4"/>
                  <a:gd name="T15" fmla="*/ 6 h 6"/>
                  <a:gd name="T16" fmla="*/ 0 w 4"/>
                  <a:gd name="T17" fmla="*/ 6 h 6"/>
                  <a:gd name="T18" fmla="*/ 0 w 4"/>
                  <a:gd name="T19" fmla="*/ 2 h 6"/>
                  <a:gd name="T20" fmla="*/ 0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2"/>
                    </a:moveTo>
                    <a:lnTo>
                      <a:pt x="0" y="2"/>
                    </a:lnTo>
                    <a:lnTo>
                      <a:pt x="2" y="2"/>
                    </a:lnTo>
                    <a:lnTo>
                      <a:pt x="4" y="0"/>
                    </a:lnTo>
                    <a:lnTo>
                      <a:pt x="4" y="0"/>
                    </a:lnTo>
                    <a:lnTo>
                      <a:pt x="4" y="6"/>
                    </a:lnTo>
                    <a:lnTo>
                      <a:pt x="2" y="6"/>
                    </a:lnTo>
                    <a:lnTo>
                      <a:pt x="0" y="6"/>
                    </a:lnTo>
                    <a:lnTo>
                      <a:pt x="0"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7" name="Freeform 479">
                <a:extLst>
                  <a:ext uri="{FF2B5EF4-FFF2-40B4-BE49-F238E27FC236}">
                    <a16:creationId xmlns:a16="http://schemas.microsoft.com/office/drawing/2014/main" id="{9D4F7A5F-0B17-8BBB-91C5-163730643461}"/>
                  </a:ext>
                </a:extLst>
              </p:cNvPr>
              <p:cNvSpPr>
                <a:spLocks/>
              </p:cNvSpPr>
              <p:nvPr/>
            </p:nvSpPr>
            <p:spPr bwMode="auto">
              <a:xfrm>
                <a:off x="5794" y="2845"/>
                <a:ext cx="14" cy="18"/>
              </a:xfrm>
              <a:custGeom>
                <a:avLst/>
                <a:gdLst>
                  <a:gd name="T0" fmla="*/ 4 w 14"/>
                  <a:gd name="T1" fmla="*/ 0 h 18"/>
                  <a:gd name="T2" fmla="*/ 4 w 14"/>
                  <a:gd name="T3" fmla="*/ 0 h 18"/>
                  <a:gd name="T4" fmla="*/ 10 w 14"/>
                  <a:gd name="T5" fmla="*/ 4 h 18"/>
                  <a:gd name="T6" fmla="*/ 10 w 14"/>
                  <a:gd name="T7" fmla="*/ 4 h 18"/>
                  <a:gd name="T8" fmla="*/ 10 w 14"/>
                  <a:gd name="T9" fmla="*/ 10 h 18"/>
                  <a:gd name="T10" fmla="*/ 12 w 14"/>
                  <a:gd name="T11" fmla="*/ 12 h 18"/>
                  <a:gd name="T12" fmla="*/ 12 w 14"/>
                  <a:gd name="T13" fmla="*/ 12 h 18"/>
                  <a:gd name="T14" fmla="*/ 14 w 14"/>
                  <a:gd name="T15" fmla="*/ 16 h 18"/>
                  <a:gd name="T16" fmla="*/ 12 w 14"/>
                  <a:gd name="T17" fmla="*/ 18 h 18"/>
                  <a:gd name="T18" fmla="*/ 12 w 14"/>
                  <a:gd name="T19" fmla="*/ 18 h 18"/>
                  <a:gd name="T20" fmla="*/ 10 w 14"/>
                  <a:gd name="T21" fmla="*/ 18 h 18"/>
                  <a:gd name="T22" fmla="*/ 10 w 14"/>
                  <a:gd name="T23" fmla="*/ 18 h 18"/>
                  <a:gd name="T24" fmla="*/ 8 w 14"/>
                  <a:gd name="T25" fmla="*/ 16 h 18"/>
                  <a:gd name="T26" fmla="*/ 6 w 14"/>
                  <a:gd name="T27" fmla="*/ 16 h 18"/>
                  <a:gd name="T28" fmla="*/ 4 w 14"/>
                  <a:gd name="T29" fmla="*/ 14 h 18"/>
                  <a:gd name="T30" fmla="*/ 4 w 14"/>
                  <a:gd name="T31" fmla="*/ 10 h 18"/>
                  <a:gd name="T32" fmla="*/ 4 w 14"/>
                  <a:gd name="T33" fmla="*/ 10 h 18"/>
                  <a:gd name="T34" fmla="*/ 4 w 14"/>
                  <a:gd name="T35" fmla="*/ 10 h 18"/>
                  <a:gd name="T36" fmla="*/ 4 w 14"/>
                  <a:gd name="T37" fmla="*/ 10 h 18"/>
                  <a:gd name="T38" fmla="*/ 2 w 14"/>
                  <a:gd name="T39" fmla="*/ 8 h 18"/>
                  <a:gd name="T40" fmla="*/ 0 w 14"/>
                  <a:gd name="T41" fmla="*/ 8 h 18"/>
                  <a:gd name="T42" fmla="*/ 0 w 14"/>
                  <a:gd name="T43" fmla="*/ 8 h 18"/>
                  <a:gd name="T44" fmla="*/ 0 w 14"/>
                  <a:gd name="T45" fmla="*/ 2 h 18"/>
                  <a:gd name="T46" fmla="*/ 2 w 14"/>
                  <a:gd name="T47" fmla="*/ 2 h 18"/>
                  <a:gd name="T48" fmla="*/ 4 w 14"/>
                  <a:gd name="T49" fmla="*/ 2 h 18"/>
                  <a:gd name="T50" fmla="*/ 4 w 14"/>
                  <a:gd name="T51" fmla="*/ 0 h 18"/>
                  <a:gd name="T52" fmla="*/ 4 w 14"/>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8">
                    <a:moveTo>
                      <a:pt x="4" y="0"/>
                    </a:moveTo>
                    <a:lnTo>
                      <a:pt x="4" y="0"/>
                    </a:lnTo>
                    <a:lnTo>
                      <a:pt x="10" y="4"/>
                    </a:lnTo>
                    <a:lnTo>
                      <a:pt x="10" y="4"/>
                    </a:lnTo>
                    <a:lnTo>
                      <a:pt x="10" y="10"/>
                    </a:lnTo>
                    <a:lnTo>
                      <a:pt x="12" y="12"/>
                    </a:lnTo>
                    <a:lnTo>
                      <a:pt x="12" y="12"/>
                    </a:lnTo>
                    <a:lnTo>
                      <a:pt x="14" y="16"/>
                    </a:lnTo>
                    <a:lnTo>
                      <a:pt x="12" y="18"/>
                    </a:lnTo>
                    <a:lnTo>
                      <a:pt x="12" y="18"/>
                    </a:lnTo>
                    <a:lnTo>
                      <a:pt x="10" y="18"/>
                    </a:lnTo>
                    <a:lnTo>
                      <a:pt x="10" y="18"/>
                    </a:lnTo>
                    <a:lnTo>
                      <a:pt x="8" y="16"/>
                    </a:lnTo>
                    <a:lnTo>
                      <a:pt x="6" y="16"/>
                    </a:lnTo>
                    <a:lnTo>
                      <a:pt x="4" y="14"/>
                    </a:lnTo>
                    <a:lnTo>
                      <a:pt x="4" y="10"/>
                    </a:lnTo>
                    <a:lnTo>
                      <a:pt x="4" y="10"/>
                    </a:lnTo>
                    <a:lnTo>
                      <a:pt x="4" y="10"/>
                    </a:lnTo>
                    <a:lnTo>
                      <a:pt x="4" y="10"/>
                    </a:lnTo>
                    <a:lnTo>
                      <a:pt x="2" y="8"/>
                    </a:lnTo>
                    <a:lnTo>
                      <a:pt x="0" y="8"/>
                    </a:lnTo>
                    <a:lnTo>
                      <a:pt x="0" y="8"/>
                    </a:lnTo>
                    <a:lnTo>
                      <a:pt x="0" y="2"/>
                    </a:lnTo>
                    <a:lnTo>
                      <a:pt x="2" y="2"/>
                    </a:lnTo>
                    <a:lnTo>
                      <a:pt x="4"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8" name="Freeform 480">
                <a:extLst>
                  <a:ext uri="{FF2B5EF4-FFF2-40B4-BE49-F238E27FC236}">
                    <a16:creationId xmlns:a16="http://schemas.microsoft.com/office/drawing/2014/main" id="{206328AA-E14B-88BC-18C1-A0F17306878A}"/>
                  </a:ext>
                </a:extLst>
              </p:cNvPr>
              <p:cNvSpPr>
                <a:spLocks/>
              </p:cNvSpPr>
              <p:nvPr/>
            </p:nvSpPr>
            <p:spPr bwMode="auto">
              <a:xfrm>
                <a:off x="4932" y="2821"/>
                <a:ext cx="34" cy="34"/>
              </a:xfrm>
              <a:custGeom>
                <a:avLst/>
                <a:gdLst>
                  <a:gd name="T0" fmla="*/ 4 w 34"/>
                  <a:gd name="T1" fmla="*/ 24 h 34"/>
                  <a:gd name="T2" fmla="*/ 4 w 34"/>
                  <a:gd name="T3" fmla="*/ 24 h 34"/>
                  <a:gd name="T4" fmla="*/ 2 w 34"/>
                  <a:gd name="T5" fmla="*/ 24 h 34"/>
                  <a:gd name="T6" fmla="*/ 2 w 34"/>
                  <a:gd name="T7" fmla="*/ 24 h 34"/>
                  <a:gd name="T8" fmla="*/ 0 w 34"/>
                  <a:gd name="T9" fmla="*/ 20 h 34"/>
                  <a:gd name="T10" fmla="*/ 0 w 34"/>
                  <a:gd name="T11" fmla="*/ 20 h 34"/>
                  <a:gd name="T12" fmla="*/ 2 w 34"/>
                  <a:gd name="T13" fmla="*/ 18 h 34"/>
                  <a:gd name="T14" fmla="*/ 2 w 34"/>
                  <a:gd name="T15" fmla="*/ 18 h 34"/>
                  <a:gd name="T16" fmla="*/ 4 w 34"/>
                  <a:gd name="T17" fmla="*/ 16 h 34"/>
                  <a:gd name="T18" fmla="*/ 8 w 34"/>
                  <a:gd name="T19" fmla="*/ 16 h 34"/>
                  <a:gd name="T20" fmla="*/ 8 w 34"/>
                  <a:gd name="T21" fmla="*/ 16 h 34"/>
                  <a:gd name="T22" fmla="*/ 12 w 34"/>
                  <a:gd name="T23" fmla="*/ 16 h 34"/>
                  <a:gd name="T24" fmla="*/ 16 w 34"/>
                  <a:gd name="T25" fmla="*/ 16 h 34"/>
                  <a:gd name="T26" fmla="*/ 20 w 34"/>
                  <a:gd name="T27" fmla="*/ 12 h 34"/>
                  <a:gd name="T28" fmla="*/ 22 w 34"/>
                  <a:gd name="T29" fmla="*/ 2 h 34"/>
                  <a:gd name="T30" fmla="*/ 22 w 34"/>
                  <a:gd name="T31" fmla="*/ 2 h 34"/>
                  <a:gd name="T32" fmla="*/ 24 w 34"/>
                  <a:gd name="T33" fmla="*/ 0 h 34"/>
                  <a:gd name="T34" fmla="*/ 26 w 34"/>
                  <a:gd name="T35" fmla="*/ 0 h 34"/>
                  <a:gd name="T36" fmla="*/ 28 w 34"/>
                  <a:gd name="T37" fmla="*/ 4 h 34"/>
                  <a:gd name="T38" fmla="*/ 28 w 34"/>
                  <a:gd name="T39" fmla="*/ 4 h 34"/>
                  <a:gd name="T40" fmla="*/ 32 w 34"/>
                  <a:gd name="T41" fmla="*/ 10 h 34"/>
                  <a:gd name="T42" fmla="*/ 34 w 34"/>
                  <a:gd name="T43" fmla="*/ 18 h 34"/>
                  <a:gd name="T44" fmla="*/ 34 w 34"/>
                  <a:gd name="T45" fmla="*/ 18 h 34"/>
                  <a:gd name="T46" fmla="*/ 34 w 34"/>
                  <a:gd name="T47" fmla="*/ 24 h 34"/>
                  <a:gd name="T48" fmla="*/ 34 w 34"/>
                  <a:gd name="T49" fmla="*/ 24 h 34"/>
                  <a:gd name="T50" fmla="*/ 30 w 34"/>
                  <a:gd name="T51" fmla="*/ 32 h 34"/>
                  <a:gd name="T52" fmla="*/ 28 w 34"/>
                  <a:gd name="T53" fmla="*/ 34 h 34"/>
                  <a:gd name="T54" fmla="*/ 24 w 34"/>
                  <a:gd name="T55" fmla="*/ 32 h 34"/>
                  <a:gd name="T56" fmla="*/ 24 w 34"/>
                  <a:gd name="T57" fmla="*/ 32 h 34"/>
                  <a:gd name="T58" fmla="*/ 24 w 34"/>
                  <a:gd name="T59" fmla="*/ 32 h 34"/>
                  <a:gd name="T60" fmla="*/ 24 w 34"/>
                  <a:gd name="T61" fmla="*/ 32 h 34"/>
                  <a:gd name="T62" fmla="*/ 20 w 34"/>
                  <a:gd name="T63" fmla="*/ 28 h 34"/>
                  <a:gd name="T64" fmla="*/ 16 w 34"/>
                  <a:gd name="T65" fmla="*/ 30 h 34"/>
                  <a:gd name="T66" fmla="*/ 12 w 34"/>
                  <a:gd name="T67" fmla="*/ 28 h 34"/>
                  <a:gd name="T68" fmla="*/ 8 w 34"/>
                  <a:gd name="T69" fmla="*/ 24 h 34"/>
                  <a:gd name="T70" fmla="*/ 8 w 34"/>
                  <a:gd name="T71" fmla="*/ 24 h 34"/>
                  <a:gd name="T72" fmla="*/ 6 w 34"/>
                  <a:gd name="T73" fmla="*/ 26 h 34"/>
                  <a:gd name="T74" fmla="*/ 4 w 34"/>
                  <a:gd name="T75" fmla="*/ 24 h 34"/>
                  <a:gd name="T76" fmla="*/ 4 w 34"/>
                  <a:gd name="T7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34">
                    <a:moveTo>
                      <a:pt x="4" y="24"/>
                    </a:moveTo>
                    <a:lnTo>
                      <a:pt x="4" y="24"/>
                    </a:lnTo>
                    <a:lnTo>
                      <a:pt x="2" y="24"/>
                    </a:lnTo>
                    <a:lnTo>
                      <a:pt x="2" y="24"/>
                    </a:lnTo>
                    <a:lnTo>
                      <a:pt x="0" y="20"/>
                    </a:lnTo>
                    <a:lnTo>
                      <a:pt x="0" y="20"/>
                    </a:lnTo>
                    <a:lnTo>
                      <a:pt x="2" y="18"/>
                    </a:lnTo>
                    <a:lnTo>
                      <a:pt x="2" y="18"/>
                    </a:lnTo>
                    <a:lnTo>
                      <a:pt x="4" y="16"/>
                    </a:lnTo>
                    <a:lnTo>
                      <a:pt x="8" y="16"/>
                    </a:lnTo>
                    <a:lnTo>
                      <a:pt x="8" y="16"/>
                    </a:lnTo>
                    <a:lnTo>
                      <a:pt x="12" y="16"/>
                    </a:lnTo>
                    <a:lnTo>
                      <a:pt x="16" y="16"/>
                    </a:lnTo>
                    <a:lnTo>
                      <a:pt x="20" y="12"/>
                    </a:lnTo>
                    <a:lnTo>
                      <a:pt x="22" y="2"/>
                    </a:lnTo>
                    <a:lnTo>
                      <a:pt x="22" y="2"/>
                    </a:lnTo>
                    <a:lnTo>
                      <a:pt x="24" y="0"/>
                    </a:lnTo>
                    <a:lnTo>
                      <a:pt x="26" y="0"/>
                    </a:lnTo>
                    <a:lnTo>
                      <a:pt x="28" y="4"/>
                    </a:lnTo>
                    <a:lnTo>
                      <a:pt x="28" y="4"/>
                    </a:lnTo>
                    <a:lnTo>
                      <a:pt x="32" y="10"/>
                    </a:lnTo>
                    <a:lnTo>
                      <a:pt x="34" y="18"/>
                    </a:lnTo>
                    <a:lnTo>
                      <a:pt x="34" y="18"/>
                    </a:lnTo>
                    <a:lnTo>
                      <a:pt x="34" y="24"/>
                    </a:lnTo>
                    <a:lnTo>
                      <a:pt x="34" y="24"/>
                    </a:lnTo>
                    <a:lnTo>
                      <a:pt x="30" y="32"/>
                    </a:lnTo>
                    <a:lnTo>
                      <a:pt x="28" y="34"/>
                    </a:lnTo>
                    <a:lnTo>
                      <a:pt x="24" y="32"/>
                    </a:lnTo>
                    <a:lnTo>
                      <a:pt x="24" y="32"/>
                    </a:lnTo>
                    <a:lnTo>
                      <a:pt x="24" y="32"/>
                    </a:lnTo>
                    <a:lnTo>
                      <a:pt x="24" y="32"/>
                    </a:lnTo>
                    <a:lnTo>
                      <a:pt x="20" y="28"/>
                    </a:lnTo>
                    <a:lnTo>
                      <a:pt x="16" y="30"/>
                    </a:lnTo>
                    <a:lnTo>
                      <a:pt x="12" y="28"/>
                    </a:lnTo>
                    <a:lnTo>
                      <a:pt x="8" y="24"/>
                    </a:lnTo>
                    <a:lnTo>
                      <a:pt x="8" y="24"/>
                    </a:lnTo>
                    <a:lnTo>
                      <a:pt x="6" y="26"/>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9" name="Freeform 481">
                <a:extLst>
                  <a:ext uri="{FF2B5EF4-FFF2-40B4-BE49-F238E27FC236}">
                    <a16:creationId xmlns:a16="http://schemas.microsoft.com/office/drawing/2014/main" id="{DE46E759-A0C5-72A8-A849-623DC33D2BBE}"/>
                  </a:ext>
                </a:extLst>
              </p:cNvPr>
              <p:cNvSpPr>
                <a:spLocks/>
              </p:cNvSpPr>
              <p:nvPr/>
            </p:nvSpPr>
            <p:spPr bwMode="auto">
              <a:xfrm>
                <a:off x="1586" y="2089"/>
                <a:ext cx="30" cy="52"/>
              </a:xfrm>
              <a:custGeom>
                <a:avLst/>
                <a:gdLst>
                  <a:gd name="T0" fmla="*/ 22 w 30"/>
                  <a:gd name="T1" fmla="*/ 48 h 52"/>
                  <a:gd name="T2" fmla="*/ 22 w 30"/>
                  <a:gd name="T3" fmla="*/ 48 h 52"/>
                  <a:gd name="T4" fmla="*/ 18 w 30"/>
                  <a:gd name="T5" fmla="*/ 38 h 52"/>
                  <a:gd name="T6" fmla="*/ 14 w 30"/>
                  <a:gd name="T7" fmla="*/ 32 h 52"/>
                  <a:gd name="T8" fmla="*/ 6 w 30"/>
                  <a:gd name="T9" fmla="*/ 26 h 52"/>
                  <a:gd name="T10" fmla="*/ 6 w 30"/>
                  <a:gd name="T11" fmla="*/ 26 h 52"/>
                  <a:gd name="T12" fmla="*/ 6 w 30"/>
                  <a:gd name="T13" fmla="*/ 26 h 52"/>
                  <a:gd name="T14" fmla="*/ 4 w 30"/>
                  <a:gd name="T15" fmla="*/ 16 h 52"/>
                  <a:gd name="T16" fmla="*/ 4 w 30"/>
                  <a:gd name="T17" fmla="*/ 16 h 52"/>
                  <a:gd name="T18" fmla="*/ 4 w 30"/>
                  <a:gd name="T19" fmla="*/ 12 h 52"/>
                  <a:gd name="T20" fmla="*/ 2 w 30"/>
                  <a:gd name="T21" fmla="*/ 12 h 52"/>
                  <a:gd name="T22" fmla="*/ 0 w 30"/>
                  <a:gd name="T23" fmla="*/ 8 h 52"/>
                  <a:gd name="T24" fmla="*/ 2 w 30"/>
                  <a:gd name="T25" fmla="*/ 4 h 52"/>
                  <a:gd name="T26" fmla="*/ 2 w 30"/>
                  <a:gd name="T27" fmla="*/ 4 h 52"/>
                  <a:gd name="T28" fmla="*/ 2 w 30"/>
                  <a:gd name="T29" fmla="*/ 2 h 52"/>
                  <a:gd name="T30" fmla="*/ 2 w 30"/>
                  <a:gd name="T31" fmla="*/ 2 h 52"/>
                  <a:gd name="T32" fmla="*/ 6 w 30"/>
                  <a:gd name="T33" fmla="*/ 0 h 52"/>
                  <a:gd name="T34" fmla="*/ 10 w 30"/>
                  <a:gd name="T35" fmla="*/ 0 h 52"/>
                  <a:gd name="T36" fmla="*/ 10 w 30"/>
                  <a:gd name="T37" fmla="*/ 0 h 52"/>
                  <a:gd name="T38" fmla="*/ 16 w 30"/>
                  <a:gd name="T39" fmla="*/ 4 h 52"/>
                  <a:gd name="T40" fmla="*/ 20 w 30"/>
                  <a:gd name="T41" fmla="*/ 10 h 52"/>
                  <a:gd name="T42" fmla="*/ 20 w 30"/>
                  <a:gd name="T43" fmla="*/ 10 h 52"/>
                  <a:gd name="T44" fmla="*/ 24 w 30"/>
                  <a:gd name="T45" fmla="*/ 24 h 52"/>
                  <a:gd name="T46" fmla="*/ 26 w 30"/>
                  <a:gd name="T47" fmla="*/ 30 h 52"/>
                  <a:gd name="T48" fmla="*/ 30 w 30"/>
                  <a:gd name="T49" fmla="*/ 34 h 52"/>
                  <a:gd name="T50" fmla="*/ 30 w 30"/>
                  <a:gd name="T51" fmla="*/ 34 h 52"/>
                  <a:gd name="T52" fmla="*/ 30 w 30"/>
                  <a:gd name="T53" fmla="*/ 40 h 52"/>
                  <a:gd name="T54" fmla="*/ 30 w 30"/>
                  <a:gd name="T55" fmla="*/ 46 h 52"/>
                  <a:gd name="T56" fmla="*/ 30 w 30"/>
                  <a:gd name="T57" fmla="*/ 46 h 52"/>
                  <a:gd name="T58" fmla="*/ 28 w 30"/>
                  <a:gd name="T59" fmla="*/ 50 h 52"/>
                  <a:gd name="T60" fmla="*/ 24 w 30"/>
                  <a:gd name="T61" fmla="*/ 52 h 52"/>
                  <a:gd name="T62" fmla="*/ 24 w 30"/>
                  <a:gd name="T63" fmla="*/ 52 h 52"/>
                  <a:gd name="T64" fmla="*/ 24 w 30"/>
                  <a:gd name="T65" fmla="*/ 50 h 52"/>
                  <a:gd name="T66" fmla="*/ 22 w 30"/>
                  <a:gd name="T67" fmla="*/ 48 h 52"/>
                  <a:gd name="T68" fmla="*/ 22 w 30"/>
                  <a:gd name="T6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52">
                    <a:moveTo>
                      <a:pt x="22" y="48"/>
                    </a:moveTo>
                    <a:lnTo>
                      <a:pt x="22" y="48"/>
                    </a:lnTo>
                    <a:lnTo>
                      <a:pt x="18" y="38"/>
                    </a:lnTo>
                    <a:lnTo>
                      <a:pt x="14" y="32"/>
                    </a:lnTo>
                    <a:lnTo>
                      <a:pt x="6" y="26"/>
                    </a:lnTo>
                    <a:lnTo>
                      <a:pt x="6" y="26"/>
                    </a:lnTo>
                    <a:lnTo>
                      <a:pt x="6" y="26"/>
                    </a:lnTo>
                    <a:lnTo>
                      <a:pt x="4" y="16"/>
                    </a:lnTo>
                    <a:lnTo>
                      <a:pt x="4" y="16"/>
                    </a:lnTo>
                    <a:lnTo>
                      <a:pt x="4" y="12"/>
                    </a:lnTo>
                    <a:lnTo>
                      <a:pt x="2" y="12"/>
                    </a:lnTo>
                    <a:lnTo>
                      <a:pt x="0" y="8"/>
                    </a:lnTo>
                    <a:lnTo>
                      <a:pt x="2" y="4"/>
                    </a:lnTo>
                    <a:lnTo>
                      <a:pt x="2" y="4"/>
                    </a:lnTo>
                    <a:lnTo>
                      <a:pt x="2" y="2"/>
                    </a:lnTo>
                    <a:lnTo>
                      <a:pt x="2" y="2"/>
                    </a:lnTo>
                    <a:lnTo>
                      <a:pt x="6" y="0"/>
                    </a:lnTo>
                    <a:lnTo>
                      <a:pt x="10" y="0"/>
                    </a:lnTo>
                    <a:lnTo>
                      <a:pt x="10" y="0"/>
                    </a:lnTo>
                    <a:lnTo>
                      <a:pt x="16" y="4"/>
                    </a:lnTo>
                    <a:lnTo>
                      <a:pt x="20" y="10"/>
                    </a:lnTo>
                    <a:lnTo>
                      <a:pt x="20" y="10"/>
                    </a:lnTo>
                    <a:lnTo>
                      <a:pt x="24" y="24"/>
                    </a:lnTo>
                    <a:lnTo>
                      <a:pt x="26" y="30"/>
                    </a:lnTo>
                    <a:lnTo>
                      <a:pt x="30" y="34"/>
                    </a:lnTo>
                    <a:lnTo>
                      <a:pt x="30" y="34"/>
                    </a:lnTo>
                    <a:lnTo>
                      <a:pt x="30" y="40"/>
                    </a:lnTo>
                    <a:lnTo>
                      <a:pt x="30" y="46"/>
                    </a:lnTo>
                    <a:lnTo>
                      <a:pt x="30" y="46"/>
                    </a:lnTo>
                    <a:lnTo>
                      <a:pt x="28" y="50"/>
                    </a:lnTo>
                    <a:lnTo>
                      <a:pt x="24" y="52"/>
                    </a:lnTo>
                    <a:lnTo>
                      <a:pt x="24" y="52"/>
                    </a:lnTo>
                    <a:lnTo>
                      <a:pt x="24" y="50"/>
                    </a:lnTo>
                    <a:lnTo>
                      <a:pt x="22" y="48"/>
                    </a:lnTo>
                    <a:lnTo>
                      <a:pt x="2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0" name="Freeform 482">
                <a:extLst>
                  <a:ext uri="{FF2B5EF4-FFF2-40B4-BE49-F238E27FC236}">
                    <a16:creationId xmlns:a16="http://schemas.microsoft.com/office/drawing/2014/main" id="{FABDBB9D-DE2C-4FA8-001E-AEB83ACA5C7A}"/>
                  </a:ext>
                </a:extLst>
              </p:cNvPr>
              <p:cNvSpPr>
                <a:spLocks/>
              </p:cNvSpPr>
              <p:nvPr/>
            </p:nvSpPr>
            <p:spPr bwMode="auto">
              <a:xfrm>
                <a:off x="1568" y="2049"/>
                <a:ext cx="22" cy="40"/>
              </a:xfrm>
              <a:custGeom>
                <a:avLst/>
                <a:gdLst>
                  <a:gd name="T0" fmla="*/ 4 w 22"/>
                  <a:gd name="T1" fmla="*/ 4 h 40"/>
                  <a:gd name="T2" fmla="*/ 4 w 22"/>
                  <a:gd name="T3" fmla="*/ 4 h 40"/>
                  <a:gd name="T4" fmla="*/ 8 w 22"/>
                  <a:gd name="T5" fmla="*/ 0 h 40"/>
                  <a:gd name="T6" fmla="*/ 10 w 22"/>
                  <a:gd name="T7" fmla="*/ 0 h 40"/>
                  <a:gd name="T8" fmla="*/ 10 w 22"/>
                  <a:gd name="T9" fmla="*/ 2 h 40"/>
                  <a:gd name="T10" fmla="*/ 12 w 22"/>
                  <a:gd name="T11" fmla="*/ 6 h 40"/>
                  <a:gd name="T12" fmla="*/ 12 w 22"/>
                  <a:gd name="T13" fmla="*/ 6 h 40"/>
                  <a:gd name="T14" fmla="*/ 14 w 22"/>
                  <a:gd name="T15" fmla="*/ 12 h 40"/>
                  <a:gd name="T16" fmla="*/ 14 w 22"/>
                  <a:gd name="T17" fmla="*/ 12 h 40"/>
                  <a:gd name="T18" fmla="*/ 16 w 22"/>
                  <a:gd name="T19" fmla="*/ 12 h 40"/>
                  <a:gd name="T20" fmla="*/ 16 w 22"/>
                  <a:gd name="T21" fmla="*/ 12 h 40"/>
                  <a:gd name="T22" fmla="*/ 18 w 22"/>
                  <a:gd name="T23" fmla="*/ 6 h 40"/>
                  <a:gd name="T24" fmla="*/ 16 w 22"/>
                  <a:gd name="T25" fmla="*/ 0 h 40"/>
                  <a:gd name="T26" fmla="*/ 16 w 22"/>
                  <a:gd name="T27" fmla="*/ 0 h 40"/>
                  <a:gd name="T28" fmla="*/ 20 w 22"/>
                  <a:gd name="T29" fmla="*/ 0 h 40"/>
                  <a:gd name="T30" fmla="*/ 20 w 22"/>
                  <a:gd name="T31" fmla="*/ 2 h 40"/>
                  <a:gd name="T32" fmla="*/ 22 w 22"/>
                  <a:gd name="T33" fmla="*/ 12 h 40"/>
                  <a:gd name="T34" fmla="*/ 22 w 22"/>
                  <a:gd name="T35" fmla="*/ 12 h 40"/>
                  <a:gd name="T36" fmla="*/ 20 w 22"/>
                  <a:gd name="T37" fmla="*/ 16 h 40"/>
                  <a:gd name="T38" fmla="*/ 20 w 22"/>
                  <a:gd name="T39" fmla="*/ 16 h 40"/>
                  <a:gd name="T40" fmla="*/ 18 w 22"/>
                  <a:gd name="T41" fmla="*/ 22 h 40"/>
                  <a:gd name="T42" fmla="*/ 16 w 22"/>
                  <a:gd name="T43" fmla="*/ 24 h 40"/>
                  <a:gd name="T44" fmla="*/ 14 w 22"/>
                  <a:gd name="T45" fmla="*/ 22 h 40"/>
                  <a:gd name="T46" fmla="*/ 14 w 22"/>
                  <a:gd name="T47" fmla="*/ 22 h 40"/>
                  <a:gd name="T48" fmla="*/ 10 w 22"/>
                  <a:gd name="T49" fmla="*/ 22 h 40"/>
                  <a:gd name="T50" fmla="*/ 10 w 22"/>
                  <a:gd name="T51" fmla="*/ 30 h 40"/>
                  <a:gd name="T52" fmla="*/ 10 w 22"/>
                  <a:gd name="T53" fmla="*/ 30 h 40"/>
                  <a:gd name="T54" fmla="*/ 10 w 22"/>
                  <a:gd name="T55" fmla="*/ 36 h 40"/>
                  <a:gd name="T56" fmla="*/ 10 w 22"/>
                  <a:gd name="T57" fmla="*/ 40 h 40"/>
                  <a:gd name="T58" fmla="*/ 8 w 22"/>
                  <a:gd name="T59" fmla="*/ 40 h 40"/>
                  <a:gd name="T60" fmla="*/ 8 w 22"/>
                  <a:gd name="T61" fmla="*/ 40 h 40"/>
                  <a:gd name="T62" fmla="*/ 6 w 22"/>
                  <a:gd name="T63" fmla="*/ 36 h 40"/>
                  <a:gd name="T64" fmla="*/ 4 w 22"/>
                  <a:gd name="T65" fmla="*/ 34 h 40"/>
                  <a:gd name="T66" fmla="*/ 4 w 22"/>
                  <a:gd name="T67" fmla="*/ 34 h 40"/>
                  <a:gd name="T68" fmla="*/ 2 w 22"/>
                  <a:gd name="T69" fmla="*/ 32 h 40"/>
                  <a:gd name="T70" fmla="*/ 0 w 22"/>
                  <a:gd name="T71" fmla="*/ 30 h 40"/>
                  <a:gd name="T72" fmla="*/ 0 w 22"/>
                  <a:gd name="T73" fmla="*/ 30 h 40"/>
                  <a:gd name="T74" fmla="*/ 0 w 22"/>
                  <a:gd name="T75" fmla="*/ 22 h 40"/>
                  <a:gd name="T76" fmla="*/ 2 w 22"/>
                  <a:gd name="T77" fmla="*/ 16 h 40"/>
                  <a:gd name="T78" fmla="*/ 4 w 22"/>
                  <a:gd name="T79" fmla="*/ 10 h 40"/>
                  <a:gd name="T80" fmla="*/ 4 w 22"/>
                  <a:gd name="T81" fmla="*/ 4 h 40"/>
                  <a:gd name="T82" fmla="*/ 4 w 22"/>
                  <a:gd name="T8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40">
                    <a:moveTo>
                      <a:pt x="4" y="4"/>
                    </a:moveTo>
                    <a:lnTo>
                      <a:pt x="4" y="4"/>
                    </a:lnTo>
                    <a:lnTo>
                      <a:pt x="8" y="0"/>
                    </a:lnTo>
                    <a:lnTo>
                      <a:pt x="10" y="0"/>
                    </a:lnTo>
                    <a:lnTo>
                      <a:pt x="10" y="2"/>
                    </a:lnTo>
                    <a:lnTo>
                      <a:pt x="12" y="6"/>
                    </a:lnTo>
                    <a:lnTo>
                      <a:pt x="12" y="6"/>
                    </a:lnTo>
                    <a:lnTo>
                      <a:pt x="14" y="12"/>
                    </a:lnTo>
                    <a:lnTo>
                      <a:pt x="14" y="12"/>
                    </a:lnTo>
                    <a:lnTo>
                      <a:pt x="16" y="12"/>
                    </a:lnTo>
                    <a:lnTo>
                      <a:pt x="16" y="12"/>
                    </a:lnTo>
                    <a:lnTo>
                      <a:pt x="18" y="6"/>
                    </a:lnTo>
                    <a:lnTo>
                      <a:pt x="16" y="0"/>
                    </a:lnTo>
                    <a:lnTo>
                      <a:pt x="16" y="0"/>
                    </a:lnTo>
                    <a:lnTo>
                      <a:pt x="20" y="0"/>
                    </a:lnTo>
                    <a:lnTo>
                      <a:pt x="20" y="2"/>
                    </a:lnTo>
                    <a:lnTo>
                      <a:pt x="22" y="12"/>
                    </a:lnTo>
                    <a:lnTo>
                      <a:pt x="22" y="12"/>
                    </a:lnTo>
                    <a:lnTo>
                      <a:pt x="20" y="16"/>
                    </a:lnTo>
                    <a:lnTo>
                      <a:pt x="20" y="16"/>
                    </a:lnTo>
                    <a:lnTo>
                      <a:pt x="18" y="22"/>
                    </a:lnTo>
                    <a:lnTo>
                      <a:pt x="16" y="24"/>
                    </a:lnTo>
                    <a:lnTo>
                      <a:pt x="14" y="22"/>
                    </a:lnTo>
                    <a:lnTo>
                      <a:pt x="14" y="22"/>
                    </a:lnTo>
                    <a:lnTo>
                      <a:pt x="10" y="22"/>
                    </a:lnTo>
                    <a:lnTo>
                      <a:pt x="10" y="30"/>
                    </a:lnTo>
                    <a:lnTo>
                      <a:pt x="10" y="30"/>
                    </a:lnTo>
                    <a:lnTo>
                      <a:pt x="10" y="36"/>
                    </a:lnTo>
                    <a:lnTo>
                      <a:pt x="10" y="40"/>
                    </a:lnTo>
                    <a:lnTo>
                      <a:pt x="8" y="40"/>
                    </a:lnTo>
                    <a:lnTo>
                      <a:pt x="8" y="40"/>
                    </a:lnTo>
                    <a:lnTo>
                      <a:pt x="6" y="36"/>
                    </a:lnTo>
                    <a:lnTo>
                      <a:pt x="4" y="34"/>
                    </a:lnTo>
                    <a:lnTo>
                      <a:pt x="4" y="34"/>
                    </a:lnTo>
                    <a:lnTo>
                      <a:pt x="2" y="32"/>
                    </a:lnTo>
                    <a:lnTo>
                      <a:pt x="0" y="30"/>
                    </a:lnTo>
                    <a:lnTo>
                      <a:pt x="0" y="30"/>
                    </a:lnTo>
                    <a:lnTo>
                      <a:pt x="0" y="22"/>
                    </a:lnTo>
                    <a:lnTo>
                      <a:pt x="2" y="16"/>
                    </a:lnTo>
                    <a:lnTo>
                      <a:pt x="4" y="1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1" name="Freeform 483">
                <a:extLst>
                  <a:ext uri="{FF2B5EF4-FFF2-40B4-BE49-F238E27FC236}">
                    <a16:creationId xmlns:a16="http://schemas.microsoft.com/office/drawing/2014/main" id="{4C496F9F-9A52-303D-5903-CF1A6368C8BE}"/>
                  </a:ext>
                </a:extLst>
              </p:cNvPr>
              <p:cNvSpPr>
                <a:spLocks/>
              </p:cNvSpPr>
              <p:nvPr/>
            </p:nvSpPr>
            <p:spPr bwMode="auto">
              <a:xfrm>
                <a:off x="1568" y="2081"/>
                <a:ext cx="8" cy="16"/>
              </a:xfrm>
              <a:custGeom>
                <a:avLst/>
                <a:gdLst>
                  <a:gd name="T0" fmla="*/ 4 w 8"/>
                  <a:gd name="T1" fmla="*/ 2 h 16"/>
                  <a:gd name="T2" fmla="*/ 4 w 8"/>
                  <a:gd name="T3" fmla="*/ 2 h 16"/>
                  <a:gd name="T4" fmla="*/ 4 w 8"/>
                  <a:gd name="T5" fmla="*/ 2 h 16"/>
                  <a:gd name="T6" fmla="*/ 6 w 8"/>
                  <a:gd name="T7" fmla="*/ 0 h 16"/>
                  <a:gd name="T8" fmla="*/ 8 w 8"/>
                  <a:gd name="T9" fmla="*/ 2 h 16"/>
                  <a:gd name="T10" fmla="*/ 8 w 8"/>
                  <a:gd name="T11" fmla="*/ 8 h 16"/>
                  <a:gd name="T12" fmla="*/ 8 w 8"/>
                  <a:gd name="T13" fmla="*/ 8 h 16"/>
                  <a:gd name="T14" fmla="*/ 4 w 8"/>
                  <a:gd name="T15" fmla="*/ 16 h 16"/>
                  <a:gd name="T16" fmla="*/ 2 w 8"/>
                  <a:gd name="T17" fmla="*/ 16 h 16"/>
                  <a:gd name="T18" fmla="*/ 0 w 8"/>
                  <a:gd name="T19" fmla="*/ 12 h 16"/>
                  <a:gd name="T20" fmla="*/ 0 w 8"/>
                  <a:gd name="T21" fmla="*/ 12 h 16"/>
                  <a:gd name="T22" fmla="*/ 2 w 8"/>
                  <a:gd name="T23" fmla="*/ 10 h 16"/>
                  <a:gd name="T24" fmla="*/ 4 w 8"/>
                  <a:gd name="T25" fmla="*/ 2 h 16"/>
                  <a:gd name="T26" fmla="*/ 4 w 8"/>
                  <a:gd name="T2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4" y="2"/>
                    </a:moveTo>
                    <a:lnTo>
                      <a:pt x="4" y="2"/>
                    </a:lnTo>
                    <a:lnTo>
                      <a:pt x="4" y="2"/>
                    </a:lnTo>
                    <a:lnTo>
                      <a:pt x="6" y="0"/>
                    </a:lnTo>
                    <a:lnTo>
                      <a:pt x="8" y="2"/>
                    </a:lnTo>
                    <a:lnTo>
                      <a:pt x="8" y="8"/>
                    </a:lnTo>
                    <a:lnTo>
                      <a:pt x="8" y="8"/>
                    </a:lnTo>
                    <a:lnTo>
                      <a:pt x="4" y="16"/>
                    </a:lnTo>
                    <a:lnTo>
                      <a:pt x="2" y="16"/>
                    </a:lnTo>
                    <a:lnTo>
                      <a:pt x="0" y="12"/>
                    </a:lnTo>
                    <a:lnTo>
                      <a:pt x="0" y="12"/>
                    </a:lnTo>
                    <a:lnTo>
                      <a:pt x="2" y="1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2" name="Freeform 484">
                <a:extLst>
                  <a:ext uri="{FF2B5EF4-FFF2-40B4-BE49-F238E27FC236}">
                    <a16:creationId xmlns:a16="http://schemas.microsoft.com/office/drawing/2014/main" id="{7D119ABD-548D-9126-1BD6-622360953F3F}"/>
                  </a:ext>
                </a:extLst>
              </p:cNvPr>
              <p:cNvSpPr>
                <a:spLocks/>
              </p:cNvSpPr>
              <p:nvPr/>
            </p:nvSpPr>
            <p:spPr bwMode="auto">
              <a:xfrm>
                <a:off x="1576" y="2065"/>
                <a:ext cx="6" cy="14"/>
              </a:xfrm>
              <a:custGeom>
                <a:avLst/>
                <a:gdLst>
                  <a:gd name="T0" fmla="*/ 2 w 6"/>
                  <a:gd name="T1" fmla="*/ 14 h 14"/>
                  <a:gd name="T2" fmla="*/ 2 w 6"/>
                  <a:gd name="T3" fmla="*/ 14 h 14"/>
                  <a:gd name="T4" fmla="*/ 0 w 6"/>
                  <a:gd name="T5" fmla="*/ 10 h 14"/>
                  <a:gd name="T6" fmla="*/ 0 w 6"/>
                  <a:gd name="T7" fmla="*/ 4 h 14"/>
                  <a:gd name="T8" fmla="*/ 0 w 6"/>
                  <a:gd name="T9" fmla="*/ 4 h 14"/>
                  <a:gd name="T10" fmla="*/ 2 w 6"/>
                  <a:gd name="T11" fmla="*/ 0 h 14"/>
                  <a:gd name="T12" fmla="*/ 2 w 6"/>
                  <a:gd name="T13" fmla="*/ 0 h 14"/>
                  <a:gd name="T14" fmla="*/ 4 w 6"/>
                  <a:gd name="T15" fmla="*/ 2 h 14"/>
                  <a:gd name="T16" fmla="*/ 6 w 6"/>
                  <a:gd name="T17" fmla="*/ 2 h 14"/>
                  <a:gd name="T18" fmla="*/ 6 w 6"/>
                  <a:gd name="T19" fmla="*/ 2 h 14"/>
                  <a:gd name="T20" fmla="*/ 6 w 6"/>
                  <a:gd name="T21" fmla="*/ 6 h 14"/>
                  <a:gd name="T22" fmla="*/ 6 w 6"/>
                  <a:gd name="T23" fmla="*/ 10 h 14"/>
                  <a:gd name="T24" fmla="*/ 6 w 6"/>
                  <a:gd name="T25" fmla="*/ 10 h 14"/>
                  <a:gd name="T26" fmla="*/ 4 w 6"/>
                  <a:gd name="T27" fmla="*/ 10 h 14"/>
                  <a:gd name="T28" fmla="*/ 2 w 6"/>
                  <a:gd name="T29" fmla="*/ 14 h 14"/>
                  <a:gd name="T30" fmla="*/ 2 w 6"/>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4">
                    <a:moveTo>
                      <a:pt x="2" y="14"/>
                    </a:moveTo>
                    <a:lnTo>
                      <a:pt x="2" y="14"/>
                    </a:lnTo>
                    <a:lnTo>
                      <a:pt x="0" y="10"/>
                    </a:lnTo>
                    <a:lnTo>
                      <a:pt x="0" y="4"/>
                    </a:lnTo>
                    <a:lnTo>
                      <a:pt x="0" y="4"/>
                    </a:lnTo>
                    <a:lnTo>
                      <a:pt x="2" y="0"/>
                    </a:lnTo>
                    <a:lnTo>
                      <a:pt x="2" y="0"/>
                    </a:lnTo>
                    <a:lnTo>
                      <a:pt x="4" y="2"/>
                    </a:lnTo>
                    <a:lnTo>
                      <a:pt x="6" y="2"/>
                    </a:lnTo>
                    <a:lnTo>
                      <a:pt x="6" y="2"/>
                    </a:lnTo>
                    <a:lnTo>
                      <a:pt x="6" y="6"/>
                    </a:lnTo>
                    <a:lnTo>
                      <a:pt x="6" y="10"/>
                    </a:lnTo>
                    <a:lnTo>
                      <a:pt x="6" y="10"/>
                    </a:lnTo>
                    <a:lnTo>
                      <a:pt x="4" y="10"/>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3" name="Freeform 485">
                <a:extLst>
                  <a:ext uri="{FF2B5EF4-FFF2-40B4-BE49-F238E27FC236}">
                    <a16:creationId xmlns:a16="http://schemas.microsoft.com/office/drawing/2014/main" id="{6AB571FE-3C13-3559-2930-F53864735F30}"/>
                  </a:ext>
                </a:extLst>
              </p:cNvPr>
              <p:cNvSpPr>
                <a:spLocks/>
              </p:cNvSpPr>
              <p:nvPr/>
            </p:nvSpPr>
            <p:spPr bwMode="auto">
              <a:xfrm>
                <a:off x="1582" y="2063"/>
                <a:ext cx="6" cy="16"/>
              </a:xfrm>
              <a:custGeom>
                <a:avLst/>
                <a:gdLst>
                  <a:gd name="T0" fmla="*/ 0 w 6"/>
                  <a:gd name="T1" fmla="*/ 12 h 16"/>
                  <a:gd name="T2" fmla="*/ 0 w 6"/>
                  <a:gd name="T3" fmla="*/ 12 h 16"/>
                  <a:gd name="T4" fmla="*/ 0 w 6"/>
                  <a:gd name="T5" fmla="*/ 4 h 16"/>
                  <a:gd name="T6" fmla="*/ 0 w 6"/>
                  <a:gd name="T7" fmla="*/ 4 h 16"/>
                  <a:gd name="T8" fmla="*/ 2 w 6"/>
                  <a:gd name="T9" fmla="*/ 6 h 16"/>
                  <a:gd name="T10" fmla="*/ 2 w 6"/>
                  <a:gd name="T11" fmla="*/ 4 h 16"/>
                  <a:gd name="T12" fmla="*/ 4 w 6"/>
                  <a:gd name="T13" fmla="*/ 2 h 16"/>
                  <a:gd name="T14" fmla="*/ 6 w 6"/>
                  <a:gd name="T15" fmla="*/ 0 h 16"/>
                  <a:gd name="T16" fmla="*/ 6 w 6"/>
                  <a:gd name="T17" fmla="*/ 0 h 16"/>
                  <a:gd name="T18" fmla="*/ 6 w 6"/>
                  <a:gd name="T19" fmla="*/ 10 h 16"/>
                  <a:gd name="T20" fmla="*/ 4 w 6"/>
                  <a:gd name="T21" fmla="*/ 16 h 16"/>
                  <a:gd name="T22" fmla="*/ 4 w 6"/>
                  <a:gd name="T23" fmla="*/ 16 h 16"/>
                  <a:gd name="T24" fmla="*/ 2 w 6"/>
                  <a:gd name="T25" fmla="*/ 16 h 16"/>
                  <a:gd name="T26" fmla="*/ 2 w 6"/>
                  <a:gd name="T27" fmla="*/ 16 h 16"/>
                  <a:gd name="T28" fmla="*/ 0 w 6"/>
                  <a:gd name="T29" fmla="*/ 12 h 16"/>
                  <a:gd name="T30" fmla="*/ 0 w 6"/>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6">
                    <a:moveTo>
                      <a:pt x="0" y="12"/>
                    </a:moveTo>
                    <a:lnTo>
                      <a:pt x="0" y="12"/>
                    </a:lnTo>
                    <a:lnTo>
                      <a:pt x="0" y="4"/>
                    </a:lnTo>
                    <a:lnTo>
                      <a:pt x="0" y="4"/>
                    </a:lnTo>
                    <a:lnTo>
                      <a:pt x="2" y="6"/>
                    </a:lnTo>
                    <a:lnTo>
                      <a:pt x="2" y="4"/>
                    </a:lnTo>
                    <a:lnTo>
                      <a:pt x="4" y="2"/>
                    </a:lnTo>
                    <a:lnTo>
                      <a:pt x="6" y="0"/>
                    </a:lnTo>
                    <a:lnTo>
                      <a:pt x="6" y="0"/>
                    </a:lnTo>
                    <a:lnTo>
                      <a:pt x="6" y="10"/>
                    </a:lnTo>
                    <a:lnTo>
                      <a:pt x="4" y="16"/>
                    </a:lnTo>
                    <a:lnTo>
                      <a:pt x="4" y="16"/>
                    </a:lnTo>
                    <a:lnTo>
                      <a:pt x="2" y="16"/>
                    </a:lnTo>
                    <a:lnTo>
                      <a:pt x="2"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4" name="Freeform 486">
                <a:extLst>
                  <a:ext uri="{FF2B5EF4-FFF2-40B4-BE49-F238E27FC236}">
                    <a16:creationId xmlns:a16="http://schemas.microsoft.com/office/drawing/2014/main" id="{99F934DB-E67A-185F-6AB4-516BE1A34931}"/>
                  </a:ext>
                </a:extLst>
              </p:cNvPr>
              <p:cNvSpPr>
                <a:spLocks/>
              </p:cNvSpPr>
              <p:nvPr/>
            </p:nvSpPr>
            <p:spPr bwMode="auto">
              <a:xfrm>
                <a:off x="1584" y="2079"/>
                <a:ext cx="6" cy="14"/>
              </a:xfrm>
              <a:custGeom>
                <a:avLst/>
                <a:gdLst>
                  <a:gd name="T0" fmla="*/ 4 w 6"/>
                  <a:gd name="T1" fmla="*/ 14 h 14"/>
                  <a:gd name="T2" fmla="*/ 4 w 6"/>
                  <a:gd name="T3" fmla="*/ 14 h 14"/>
                  <a:gd name="T4" fmla="*/ 2 w 6"/>
                  <a:gd name="T5" fmla="*/ 12 h 14"/>
                  <a:gd name="T6" fmla="*/ 0 w 6"/>
                  <a:gd name="T7" fmla="*/ 10 h 14"/>
                  <a:gd name="T8" fmla="*/ 0 w 6"/>
                  <a:gd name="T9" fmla="*/ 6 h 14"/>
                  <a:gd name="T10" fmla="*/ 0 w 6"/>
                  <a:gd name="T11" fmla="*/ 0 h 14"/>
                  <a:gd name="T12" fmla="*/ 0 w 6"/>
                  <a:gd name="T13" fmla="*/ 0 h 14"/>
                  <a:gd name="T14" fmla="*/ 0 w 6"/>
                  <a:gd name="T15" fmla="*/ 0 h 14"/>
                  <a:gd name="T16" fmla="*/ 0 w 6"/>
                  <a:gd name="T17" fmla="*/ 0 h 14"/>
                  <a:gd name="T18" fmla="*/ 2 w 6"/>
                  <a:gd name="T19" fmla="*/ 0 h 14"/>
                  <a:gd name="T20" fmla="*/ 4 w 6"/>
                  <a:gd name="T21" fmla="*/ 2 h 14"/>
                  <a:gd name="T22" fmla="*/ 6 w 6"/>
                  <a:gd name="T23" fmla="*/ 8 h 14"/>
                  <a:gd name="T24" fmla="*/ 6 w 6"/>
                  <a:gd name="T25" fmla="*/ 8 h 14"/>
                  <a:gd name="T26" fmla="*/ 4 w 6"/>
                  <a:gd name="T27" fmla="*/ 12 h 14"/>
                  <a:gd name="T28" fmla="*/ 4 w 6"/>
                  <a:gd name="T29" fmla="*/ 14 h 14"/>
                  <a:gd name="T30" fmla="*/ 4 w 6"/>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4">
                    <a:moveTo>
                      <a:pt x="4" y="14"/>
                    </a:moveTo>
                    <a:lnTo>
                      <a:pt x="4" y="14"/>
                    </a:lnTo>
                    <a:lnTo>
                      <a:pt x="2" y="12"/>
                    </a:lnTo>
                    <a:lnTo>
                      <a:pt x="0" y="10"/>
                    </a:lnTo>
                    <a:lnTo>
                      <a:pt x="0" y="6"/>
                    </a:lnTo>
                    <a:lnTo>
                      <a:pt x="0" y="0"/>
                    </a:lnTo>
                    <a:lnTo>
                      <a:pt x="0" y="0"/>
                    </a:lnTo>
                    <a:lnTo>
                      <a:pt x="0" y="0"/>
                    </a:lnTo>
                    <a:lnTo>
                      <a:pt x="0" y="0"/>
                    </a:lnTo>
                    <a:lnTo>
                      <a:pt x="2" y="0"/>
                    </a:lnTo>
                    <a:lnTo>
                      <a:pt x="4" y="2"/>
                    </a:lnTo>
                    <a:lnTo>
                      <a:pt x="6" y="8"/>
                    </a:lnTo>
                    <a:lnTo>
                      <a:pt x="6" y="8"/>
                    </a:lnTo>
                    <a:lnTo>
                      <a:pt x="4"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5" name="Freeform 487">
                <a:extLst>
                  <a:ext uri="{FF2B5EF4-FFF2-40B4-BE49-F238E27FC236}">
                    <a16:creationId xmlns:a16="http://schemas.microsoft.com/office/drawing/2014/main" id="{CB5B8F85-1A04-1282-CA7C-0A1D4BC9123A}"/>
                  </a:ext>
                </a:extLst>
              </p:cNvPr>
              <p:cNvSpPr>
                <a:spLocks/>
              </p:cNvSpPr>
              <p:nvPr/>
            </p:nvSpPr>
            <p:spPr bwMode="auto">
              <a:xfrm>
                <a:off x="1552" y="2109"/>
                <a:ext cx="4" cy="6"/>
              </a:xfrm>
              <a:custGeom>
                <a:avLst/>
                <a:gdLst>
                  <a:gd name="T0" fmla="*/ 4 w 4"/>
                  <a:gd name="T1" fmla="*/ 2 h 6"/>
                  <a:gd name="T2" fmla="*/ 4 w 4"/>
                  <a:gd name="T3" fmla="*/ 2 h 6"/>
                  <a:gd name="T4" fmla="*/ 4 w 4"/>
                  <a:gd name="T5" fmla="*/ 6 h 6"/>
                  <a:gd name="T6" fmla="*/ 2 w 4"/>
                  <a:gd name="T7" fmla="*/ 6 h 6"/>
                  <a:gd name="T8" fmla="*/ 2 w 4"/>
                  <a:gd name="T9" fmla="*/ 6 h 6"/>
                  <a:gd name="T10" fmla="*/ 0 w 4"/>
                  <a:gd name="T11" fmla="*/ 6 h 6"/>
                  <a:gd name="T12" fmla="*/ 0 w 4"/>
                  <a:gd name="T13" fmla="*/ 2 h 6"/>
                  <a:gd name="T14" fmla="*/ 0 w 4"/>
                  <a:gd name="T15" fmla="*/ 2 h 6"/>
                  <a:gd name="T16" fmla="*/ 0 w 4"/>
                  <a:gd name="T17" fmla="*/ 0 h 6"/>
                  <a:gd name="T18" fmla="*/ 2 w 4"/>
                  <a:gd name="T19" fmla="*/ 0 h 6"/>
                  <a:gd name="T20" fmla="*/ 2 w 4"/>
                  <a:gd name="T21" fmla="*/ 0 h 6"/>
                  <a:gd name="T22" fmla="*/ 4 w 4"/>
                  <a:gd name="T23" fmla="*/ 0 h 6"/>
                  <a:gd name="T24" fmla="*/ 4 w 4"/>
                  <a:gd name="T25" fmla="*/ 2 h 6"/>
                  <a:gd name="T26" fmla="*/ 4 w 4"/>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6">
                    <a:moveTo>
                      <a:pt x="4" y="2"/>
                    </a:moveTo>
                    <a:lnTo>
                      <a:pt x="4" y="2"/>
                    </a:lnTo>
                    <a:lnTo>
                      <a:pt x="4" y="6"/>
                    </a:lnTo>
                    <a:lnTo>
                      <a:pt x="2" y="6"/>
                    </a:lnTo>
                    <a:lnTo>
                      <a:pt x="2" y="6"/>
                    </a:lnTo>
                    <a:lnTo>
                      <a:pt x="0" y="6"/>
                    </a:lnTo>
                    <a:lnTo>
                      <a:pt x="0" y="2"/>
                    </a:lnTo>
                    <a:lnTo>
                      <a:pt x="0" y="2"/>
                    </a:lnTo>
                    <a:lnTo>
                      <a:pt x="0" y="0"/>
                    </a:lnTo>
                    <a:lnTo>
                      <a:pt x="2" y="0"/>
                    </a:lnTo>
                    <a:lnTo>
                      <a:pt x="2" y="0"/>
                    </a:lnTo>
                    <a:lnTo>
                      <a:pt x="4"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6" name="Freeform 488">
                <a:extLst>
                  <a:ext uri="{FF2B5EF4-FFF2-40B4-BE49-F238E27FC236}">
                    <a16:creationId xmlns:a16="http://schemas.microsoft.com/office/drawing/2014/main" id="{CE5F78F0-AE4F-0209-5F3C-8709AF5B42E4}"/>
                  </a:ext>
                </a:extLst>
              </p:cNvPr>
              <p:cNvSpPr>
                <a:spLocks/>
              </p:cNvSpPr>
              <p:nvPr/>
            </p:nvSpPr>
            <p:spPr bwMode="auto">
              <a:xfrm>
                <a:off x="1586" y="2109"/>
                <a:ext cx="6" cy="12"/>
              </a:xfrm>
              <a:custGeom>
                <a:avLst/>
                <a:gdLst>
                  <a:gd name="T0" fmla="*/ 6 w 6"/>
                  <a:gd name="T1" fmla="*/ 6 h 12"/>
                  <a:gd name="T2" fmla="*/ 6 w 6"/>
                  <a:gd name="T3" fmla="*/ 6 h 12"/>
                  <a:gd name="T4" fmla="*/ 4 w 6"/>
                  <a:gd name="T5" fmla="*/ 10 h 12"/>
                  <a:gd name="T6" fmla="*/ 4 w 6"/>
                  <a:gd name="T7" fmla="*/ 12 h 12"/>
                  <a:gd name="T8" fmla="*/ 0 w 6"/>
                  <a:gd name="T9" fmla="*/ 0 h 12"/>
                  <a:gd name="T10" fmla="*/ 0 w 6"/>
                  <a:gd name="T11" fmla="*/ 0 h 12"/>
                  <a:gd name="T12" fmla="*/ 2 w 6"/>
                  <a:gd name="T13" fmla="*/ 0 h 12"/>
                  <a:gd name="T14" fmla="*/ 4 w 6"/>
                  <a:gd name="T15" fmla="*/ 2 h 12"/>
                  <a:gd name="T16" fmla="*/ 6 w 6"/>
                  <a:gd name="T17" fmla="*/ 6 h 12"/>
                  <a:gd name="T18" fmla="*/ 6 w 6"/>
                  <a:gd name="T19" fmla="*/ 6 h 12"/>
                  <a:gd name="T20" fmla="*/ 6 w 6"/>
                  <a:gd name="T21" fmla="*/ 6 h 12"/>
                  <a:gd name="T22" fmla="*/ 6 w 6"/>
                  <a:gd name="T2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6"/>
                    </a:moveTo>
                    <a:lnTo>
                      <a:pt x="6" y="6"/>
                    </a:lnTo>
                    <a:lnTo>
                      <a:pt x="4" y="10"/>
                    </a:lnTo>
                    <a:lnTo>
                      <a:pt x="4" y="12"/>
                    </a:lnTo>
                    <a:lnTo>
                      <a:pt x="0" y="0"/>
                    </a:lnTo>
                    <a:lnTo>
                      <a:pt x="0" y="0"/>
                    </a:lnTo>
                    <a:lnTo>
                      <a:pt x="2" y="0"/>
                    </a:lnTo>
                    <a:lnTo>
                      <a:pt x="4" y="2"/>
                    </a:lnTo>
                    <a:lnTo>
                      <a:pt x="6" y="6"/>
                    </a:lnTo>
                    <a:lnTo>
                      <a:pt x="6" y="6"/>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7" name="Freeform 489">
                <a:extLst>
                  <a:ext uri="{FF2B5EF4-FFF2-40B4-BE49-F238E27FC236}">
                    <a16:creationId xmlns:a16="http://schemas.microsoft.com/office/drawing/2014/main" id="{8C02DCB7-0C0C-E1FF-DF07-E2E19EFF2839}"/>
                  </a:ext>
                </a:extLst>
              </p:cNvPr>
              <p:cNvSpPr>
                <a:spLocks/>
              </p:cNvSpPr>
              <p:nvPr/>
            </p:nvSpPr>
            <p:spPr bwMode="auto">
              <a:xfrm>
                <a:off x="1558" y="2053"/>
                <a:ext cx="16" cy="26"/>
              </a:xfrm>
              <a:custGeom>
                <a:avLst/>
                <a:gdLst>
                  <a:gd name="T0" fmla="*/ 2 w 16"/>
                  <a:gd name="T1" fmla="*/ 4 h 26"/>
                  <a:gd name="T2" fmla="*/ 2 w 16"/>
                  <a:gd name="T3" fmla="*/ 4 h 26"/>
                  <a:gd name="T4" fmla="*/ 8 w 16"/>
                  <a:gd name="T5" fmla="*/ 8 h 26"/>
                  <a:gd name="T6" fmla="*/ 10 w 16"/>
                  <a:gd name="T7" fmla="*/ 8 h 26"/>
                  <a:gd name="T8" fmla="*/ 10 w 16"/>
                  <a:gd name="T9" fmla="*/ 6 h 26"/>
                  <a:gd name="T10" fmla="*/ 14 w 16"/>
                  <a:gd name="T11" fmla="*/ 0 h 26"/>
                  <a:gd name="T12" fmla="*/ 14 w 16"/>
                  <a:gd name="T13" fmla="*/ 0 h 26"/>
                  <a:gd name="T14" fmla="*/ 14 w 16"/>
                  <a:gd name="T15" fmla="*/ 0 h 26"/>
                  <a:gd name="T16" fmla="*/ 14 w 16"/>
                  <a:gd name="T17" fmla="*/ 0 h 26"/>
                  <a:gd name="T18" fmla="*/ 16 w 16"/>
                  <a:gd name="T19" fmla="*/ 8 h 26"/>
                  <a:gd name="T20" fmla="*/ 14 w 16"/>
                  <a:gd name="T21" fmla="*/ 14 h 26"/>
                  <a:gd name="T22" fmla="*/ 12 w 16"/>
                  <a:gd name="T23" fmla="*/ 18 h 26"/>
                  <a:gd name="T24" fmla="*/ 10 w 16"/>
                  <a:gd name="T25" fmla="*/ 26 h 26"/>
                  <a:gd name="T26" fmla="*/ 10 w 16"/>
                  <a:gd name="T27" fmla="*/ 26 h 26"/>
                  <a:gd name="T28" fmla="*/ 8 w 16"/>
                  <a:gd name="T29" fmla="*/ 26 h 26"/>
                  <a:gd name="T30" fmla="*/ 8 w 16"/>
                  <a:gd name="T31" fmla="*/ 26 h 26"/>
                  <a:gd name="T32" fmla="*/ 6 w 16"/>
                  <a:gd name="T33" fmla="*/ 22 h 26"/>
                  <a:gd name="T34" fmla="*/ 6 w 16"/>
                  <a:gd name="T35" fmla="*/ 22 h 26"/>
                  <a:gd name="T36" fmla="*/ 4 w 16"/>
                  <a:gd name="T37" fmla="*/ 14 h 26"/>
                  <a:gd name="T38" fmla="*/ 0 w 16"/>
                  <a:gd name="T39" fmla="*/ 8 h 26"/>
                  <a:gd name="T40" fmla="*/ 0 w 16"/>
                  <a:gd name="T41" fmla="*/ 8 h 26"/>
                  <a:gd name="T42" fmla="*/ 0 w 16"/>
                  <a:gd name="T43" fmla="*/ 4 h 26"/>
                  <a:gd name="T44" fmla="*/ 2 w 16"/>
                  <a:gd name="T45" fmla="*/ 4 h 26"/>
                  <a:gd name="T46" fmla="*/ 2 w 16"/>
                  <a:gd name="T4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6">
                    <a:moveTo>
                      <a:pt x="2" y="4"/>
                    </a:moveTo>
                    <a:lnTo>
                      <a:pt x="2" y="4"/>
                    </a:lnTo>
                    <a:lnTo>
                      <a:pt x="8" y="8"/>
                    </a:lnTo>
                    <a:lnTo>
                      <a:pt x="10" y="8"/>
                    </a:lnTo>
                    <a:lnTo>
                      <a:pt x="10" y="6"/>
                    </a:lnTo>
                    <a:lnTo>
                      <a:pt x="14" y="0"/>
                    </a:lnTo>
                    <a:lnTo>
                      <a:pt x="14" y="0"/>
                    </a:lnTo>
                    <a:lnTo>
                      <a:pt x="14" y="0"/>
                    </a:lnTo>
                    <a:lnTo>
                      <a:pt x="14" y="0"/>
                    </a:lnTo>
                    <a:lnTo>
                      <a:pt x="16" y="8"/>
                    </a:lnTo>
                    <a:lnTo>
                      <a:pt x="14" y="14"/>
                    </a:lnTo>
                    <a:lnTo>
                      <a:pt x="12" y="18"/>
                    </a:lnTo>
                    <a:lnTo>
                      <a:pt x="10" y="26"/>
                    </a:lnTo>
                    <a:lnTo>
                      <a:pt x="10" y="26"/>
                    </a:lnTo>
                    <a:lnTo>
                      <a:pt x="8" y="26"/>
                    </a:lnTo>
                    <a:lnTo>
                      <a:pt x="8" y="26"/>
                    </a:lnTo>
                    <a:lnTo>
                      <a:pt x="6" y="22"/>
                    </a:lnTo>
                    <a:lnTo>
                      <a:pt x="6" y="22"/>
                    </a:lnTo>
                    <a:lnTo>
                      <a:pt x="4" y="14"/>
                    </a:lnTo>
                    <a:lnTo>
                      <a:pt x="0" y="8"/>
                    </a:lnTo>
                    <a:lnTo>
                      <a:pt x="0" y="8"/>
                    </a:lnTo>
                    <a:lnTo>
                      <a:pt x="0"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8" name="Freeform 490">
                <a:extLst>
                  <a:ext uri="{FF2B5EF4-FFF2-40B4-BE49-F238E27FC236}">
                    <a16:creationId xmlns:a16="http://schemas.microsoft.com/office/drawing/2014/main" id="{7B6AC771-1408-8FB4-576E-0153B45AC95E}"/>
                  </a:ext>
                </a:extLst>
              </p:cNvPr>
              <p:cNvSpPr>
                <a:spLocks/>
              </p:cNvSpPr>
              <p:nvPr/>
            </p:nvSpPr>
            <p:spPr bwMode="auto">
              <a:xfrm>
                <a:off x="1584" y="1968"/>
                <a:ext cx="80" cy="71"/>
              </a:xfrm>
              <a:custGeom>
                <a:avLst/>
                <a:gdLst>
                  <a:gd name="T0" fmla="*/ 10 w 80"/>
                  <a:gd name="T1" fmla="*/ 6 h 71"/>
                  <a:gd name="T2" fmla="*/ 10 w 80"/>
                  <a:gd name="T3" fmla="*/ 6 h 71"/>
                  <a:gd name="T4" fmla="*/ 16 w 80"/>
                  <a:gd name="T5" fmla="*/ 10 h 71"/>
                  <a:gd name="T6" fmla="*/ 22 w 80"/>
                  <a:gd name="T7" fmla="*/ 15 h 71"/>
                  <a:gd name="T8" fmla="*/ 20 w 80"/>
                  <a:gd name="T9" fmla="*/ 19 h 71"/>
                  <a:gd name="T10" fmla="*/ 18 w 80"/>
                  <a:gd name="T11" fmla="*/ 21 h 71"/>
                  <a:gd name="T12" fmla="*/ 22 w 80"/>
                  <a:gd name="T13" fmla="*/ 19 h 71"/>
                  <a:gd name="T14" fmla="*/ 22 w 80"/>
                  <a:gd name="T15" fmla="*/ 15 h 71"/>
                  <a:gd name="T16" fmla="*/ 50 w 80"/>
                  <a:gd name="T17" fmla="*/ 10 h 71"/>
                  <a:gd name="T18" fmla="*/ 58 w 80"/>
                  <a:gd name="T19" fmla="*/ 8 h 71"/>
                  <a:gd name="T20" fmla="*/ 62 w 80"/>
                  <a:gd name="T21" fmla="*/ 10 h 71"/>
                  <a:gd name="T22" fmla="*/ 68 w 80"/>
                  <a:gd name="T23" fmla="*/ 4 h 71"/>
                  <a:gd name="T24" fmla="*/ 72 w 80"/>
                  <a:gd name="T25" fmla="*/ 0 h 71"/>
                  <a:gd name="T26" fmla="*/ 78 w 80"/>
                  <a:gd name="T27" fmla="*/ 2 h 71"/>
                  <a:gd name="T28" fmla="*/ 80 w 80"/>
                  <a:gd name="T29" fmla="*/ 10 h 71"/>
                  <a:gd name="T30" fmla="*/ 72 w 80"/>
                  <a:gd name="T31" fmla="*/ 21 h 71"/>
                  <a:gd name="T32" fmla="*/ 70 w 80"/>
                  <a:gd name="T33" fmla="*/ 27 h 71"/>
                  <a:gd name="T34" fmla="*/ 62 w 80"/>
                  <a:gd name="T35" fmla="*/ 41 h 71"/>
                  <a:gd name="T36" fmla="*/ 60 w 80"/>
                  <a:gd name="T37" fmla="*/ 49 h 71"/>
                  <a:gd name="T38" fmla="*/ 56 w 80"/>
                  <a:gd name="T39" fmla="*/ 51 h 71"/>
                  <a:gd name="T40" fmla="*/ 54 w 80"/>
                  <a:gd name="T41" fmla="*/ 49 h 71"/>
                  <a:gd name="T42" fmla="*/ 46 w 80"/>
                  <a:gd name="T43" fmla="*/ 41 h 71"/>
                  <a:gd name="T44" fmla="*/ 40 w 80"/>
                  <a:gd name="T45" fmla="*/ 33 h 71"/>
                  <a:gd name="T46" fmla="*/ 38 w 80"/>
                  <a:gd name="T47" fmla="*/ 53 h 71"/>
                  <a:gd name="T48" fmla="*/ 34 w 80"/>
                  <a:gd name="T49" fmla="*/ 69 h 71"/>
                  <a:gd name="T50" fmla="*/ 32 w 80"/>
                  <a:gd name="T51" fmla="*/ 69 h 71"/>
                  <a:gd name="T52" fmla="*/ 28 w 80"/>
                  <a:gd name="T53" fmla="*/ 69 h 71"/>
                  <a:gd name="T54" fmla="*/ 26 w 80"/>
                  <a:gd name="T55" fmla="*/ 65 h 71"/>
                  <a:gd name="T56" fmla="*/ 28 w 80"/>
                  <a:gd name="T57" fmla="*/ 51 h 71"/>
                  <a:gd name="T58" fmla="*/ 24 w 80"/>
                  <a:gd name="T59" fmla="*/ 55 h 71"/>
                  <a:gd name="T60" fmla="*/ 20 w 80"/>
                  <a:gd name="T61" fmla="*/ 57 h 71"/>
                  <a:gd name="T62" fmla="*/ 16 w 80"/>
                  <a:gd name="T63" fmla="*/ 53 h 71"/>
                  <a:gd name="T64" fmla="*/ 6 w 80"/>
                  <a:gd name="T65" fmla="*/ 39 h 71"/>
                  <a:gd name="T66" fmla="*/ 0 w 80"/>
                  <a:gd name="T67" fmla="*/ 37 h 71"/>
                  <a:gd name="T68" fmla="*/ 0 w 80"/>
                  <a:gd name="T69" fmla="*/ 29 h 71"/>
                  <a:gd name="T70" fmla="*/ 0 w 80"/>
                  <a:gd name="T71" fmla="*/ 25 h 71"/>
                  <a:gd name="T72" fmla="*/ 2 w 80"/>
                  <a:gd name="T73" fmla="*/ 23 h 71"/>
                  <a:gd name="T74" fmla="*/ 12 w 80"/>
                  <a:gd name="T75" fmla="*/ 17 h 71"/>
                  <a:gd name="T76" fmla="*/ 8 w 80"/>
                  <a:gd name="T77" fmla="*/ 17 h 71"/>
                  <a:gd name="T78" fmla="*/ 6 w 80"/>
                  <a:gd name="T79" fmla="*/ 15 h 71"/>
                  <a:gd name="T80" fmla="*/ 10 w 80"/>
                  <a:gd name="T8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71">
                    <a:moveTo>
                      <a:pt x="10" y="6"/>
                    </a:moveTo>
                    <a:lnTo>
                      <a:pt x="10" y="6"/>
                    </a:lnTo>
                    <a:lnTo>
                      <a:pt x="10" y="6"/>
                    </a:lnTo>
                    <a:lnTo>
                      <a:pt x="10" y="6"/>
                    </a:lnTo>
                    <a:lnTo>
                      <a:pt x="14" y="10"/>
                    </a:lnTo>
                    <a:lnTo>
                      <a:pt x="16" y="10"/>
                    </a:lnTo>
                    <a:lnTo>
                      <a:pt x="20" y="10"/>
                    </a:lnTo>
                    <a:lnTo>
                      <a:pt x="22" y="15"/>
                    </a:lnTo>
                    <a:lnTo>
                      <a:pt x="22" y="15"/>
                    </a:lnTo>
                    <a:lnTo>
                      <a:pt x="20" y="19"/>
                    </a:lnTo>
                    <a:lnTo>
                      <a:pt x="18" y="21"/>
                    </a:lnTo>
                    <a:lnTo>
                      <a:pt x="18" y="21"/>
                    </a:lnTo>
                    <a:lnTo>
                      <a:pt x="20" y="19"/>
                    </a:lnTo>
                    <a:lnTo>
                      <a:pt x="22" y="19"/>
                    </a:lnTo>
                    <a:lnTo>
                      <a:pt x="22" y="15"/>
                    </a:lnTo>
                    <a:lnTo>
                      <a:pt x="22" y="15"/>
                    </a:lnTo>
                    <a:lnTo>
                      <a:pt x="50" y="10"/>
                    </a:lnTo>
                    <a:lnTo>
                      <a:pt x="50" y="10"/>
                    </a:lnTo>
                    <a:lnTo>
                      <a:pt x="54" y="8"/>
                    </a:lnTo>
                    <a:lnTo>
                      <a:pt x="58" y="8"/>
                    </a:lnTo>
                    <a:lnTo>
                      <a:pt x="58" y="8"/>
                    </a:lnTo>
                    <a:lnTo>
                      <a:pt x="62" y="10"/>
                    </a:lnTo>
                    <a:lnTo>
                      <a:pt x="64" y="10"/>
                    </a:lnTo>
                    <a:lnTo>
                      <a:pt x="68" y="4"/>
                    </a:lnTo>
                    <a:lnTo>
                      <a:pt x="68" y="4"/>
                    </a:lnTo>
                    <a:lnTo>
                      <a:pt x="72" y="0"/>
                    </a:lnTo>
                    <a:lnTo>
                      <a:pt x="74" y="0"/>
                    </a:lnTo>
                    <a:lnTo>
                      <a:pt x="78" y="2"/>
                    </a:lnTo>
                    <a:lnTo>
                      <a:pt x="80" y="10"/>
                    </a:lnTo>
                    <a:lnTo>
                      <a:pt x="80" y="10"/>
                    </a:lnTo>
                    <a:lnTo>
                      <a:pt x="74" y="19"/>
                    </a:lnTo>
                    <a:lnTo>
                      <a:pt x="72" y="21"/>
                    </a:lnTo>
                    <a:lnTo>
                      <a:pt x="70" y="27"/>
                    </a:lnTo>
                    <a:lnTo>
                      <a:pt x="70" y="27"/>
                    </a:lnTo>
                    <a:lnTo>
                      <a:pt x="64" y="31"/>
                    </a:lnTo>
                    <a:lnTo>
                      <a:pt x="62" y="41"/>
                    </a:lnTo>
                    <a:lnTo>
                      <a:pt x="62" y="41"/>
                    </a:lnTo>
                    <a:lnTo>
                      <a:pt x="60" y="49"/>
                    </a:lnTo>
                    <a:lnTo>
                      <a:pt x="58" y="53"/>
                    </a:lnTo>
                    <a:lnTo>
                      <a:pt x="56" y="51"/>
                    </a:lnTo>
                    <a:lnTo>
                      <a:pt x="54" y="49"/>
                    </a:lnTo>
                    <a:lnTo>
                      <a:pt x="54" y="49"/>
                    </a:lnTo>
                    <a:lnTo>
                      <a:pt x="50" y="43"/>
                    </a:lnTo>
                    <a:lnTo>
                      <a:pt x="46" y="41"/>
                    </a:lnTo>
                    <a:lnTo>
                      <a:pt x="44" y="37"/>
                    </a:lnTo>
                    <a:lnTo>
                      <a:pt x="40" y="33"/>
                    </a:lnTo>
                    <a:lnTo>
                      <a:pt x="40" y="33"/>
                    </a:lnTo>
                    <a:lnTo>
                      <a:pt x="38" y="53"/>
                    </a:lnTo>
                    <a:lnTo>
                      <a:pt x="36" y="61"/>
                    </a:lnTo>
                    <a:lnTo>
                      <a:pt x="34" y="69"/>
                    </a:lnTo>
                    <a:lnTo>
                      <a:pt x="34" y="69"/>
                    </a:lnTo>
                    <a:lnTo>
                      <a:pt x="32" y="69"/>
                    </a:lnTo>
                    <a:lnTo>
                      <a:pt x="30" y="71"/>
                    </a:lnTo>
                    <a:lnTo>
                      <a:pt x="28" y="69"/>
                    </a:lnTo>
                    <a:lnTo>
                      <a:pt x="26" y="65"/>
                    </a:lnTo>
                    <a:lnTo>
                      <a:pt x="26" y="65"/>
                    </a:lnTo>
                    <a:lnTo>
                      <a:pt x="26" y="59"/>
                    </a:lnTo>
                    <a:lnTo>
                      <a:pt x="28" y="51"/>
                    </a:lnTo>
                    <a:lnTo>
                      <a:pt x="28" y="51"/>
                    </a:lnTo>
                    <a:lnTo>
                      <a:pt x="24" y="55"/>
                    </a:lnTo>
                    <a:lnTo>
                      <a:pt x="22" y="57"/>
                    </a:lnTo>
                    <a:lnTo>
                      <a:pt x="20" y="57"/>
                    </a:lnTo>
                    <a:lnTo>
                      <a:pt x="20" y="57"/>
                    </a:lnTo>
                    <a:lnTo>
                      <a:pt x="16" y="53"/>
                    </a:lnTo>
                    <a:lnTo>
                      <a:pt x="10" y="45"/>
                    </a:lnTo>
                    <a:lnTo>
                      <a:pt x="6" y="39"/>
                    </a:lnTo>
                    <a:lnTo>
                      <a:pt x="0" y="37"/>
                    </a:lnTo>
                    <a:lnTo>
                      <a:pt x="0" y="37"/>
                    </a:lnTo>
                    <a:lnTo>
                      <a:pt x="0" y="35"/>
                    </a:lnTo>
                    <a:lnTo>
                      <a:pt x="0" y="29"/>
                    </a:lnTo>
                    <a:lnTo>
                      <a:pt x="0" y="29"/>
                    </a:lnTo>
                    <a:lnTo>
                      <a:pt x="0" y="25"/>
                    </a:lnTo>
                    <a:lnTo>
                      <a:pt x="2" y="23"/>
                    </a:lnTo>
                    <a:lnTo>
                      <a:pt x="2" y="23"/>
                    </a:lnTo>
                    <a:lnTo>
                      <a:pt x="12" y="17"/>
                    </a:lnTo>
                    <a:lnTo>
                      <a:pt x="12" y="17"/>
                    </a:lnTo>
                    <a:lnTo>
                      <a:pt x="8" y="17"/>
                    </a:lnTo>
                    <a:lnTo>
                      <a:pt x="8" y="17"/>
                    </a:lnTo>
                    <a:lnTo>
                      <a:pt x="6" y="15"/>
                    </a:lnTo>
                    <a:lnTo>
                      <a:pt x="6" y="15"/>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9" name="Freeform 491">
                <a:extLst>
                  <a:ext uri="{FF2B5EF4-FFF2-40B4-BE49-F238E27FC236}">
                    <a16:creationId xmlns:a16="http://schemas.microsoft.com/office/drawing/2014/main" id="{6CB4CB76-4802-E468-976C-3B81EE70A85B}"/>
                  </a:ext>
                </a:extLst>
              </p:cNvPr>
              <p:cNvSpPr>
                <a:spLocks/>
              </p:cNvSpPr>
              <p:nvPr/>
            </p:nvSpPr>
            <p:spPr bwMode="auto">
              <a:xfrm>
                <a:off x="1634" y="1946"/>
                <a:ext cx="34" cy="39"/>
              </a:xfrm>
              <a:custGeom>
                <a:avLst/>
                <a:gdLst>
                  <a:gd name="T0" fmla="*/ 30 w 34"/>
                  <a:gd name="T1" fmla="*/ 37 h 39"/>
                  <a:gd name="T2" fmla="*/ 30 w 34"/>
                  <a:gd name="T3" fmla="*/ 37 h 39"/>
                  <a:gd name="T4" fmla="*/ 26 w 34"/>
                  <a:gd name="T5" fmla="*/ 28 h 39"/>
                  <a:gd name="T6" fmla="*/ 24 w 34"/>
                  <a:gd name="T7" fmla="*/ 26 h 39"/>
                  <a:gd name="T8" fmla="*/ 22 w 34"/>
                  <a:gd name="T9" fmla="*/ 26 h 39"/>
                  <a:gd name="T10" fmla="*/ 18 w 34"/>
                  <a:gd name="T11" fmla="*/ 30 h 39"/>
                  <a:gd name="T12" fmla="*/ 18 w 34"/>
                  <a:gd name="T13" fmla="*/ 30 h 39"/>
                  <a:gd name="T14" fmla="*/ 16 w 34"/>
                  <a:gd name="T15" fmla="*/ 37 h 39"/>
                  <a:gd name="T16" fmla="*/ 14 w 34"/>
                  <a:gd name="T17" fmla="*/ 39 h 39"/>
                  <a:gd name="T18" fmla="*/ 10 w 34"/>
                  <a:gd name="T19" fmla="*/ 39 h 39"/>
                  <a:gd name="T20" fmla="*/ 6 w 34"/>
                  <a:gd name="T21" fmla="*/ 34 h 39"/>
                  <a:gd name="T22" fmla="*/ 6 w 34"/>
                  <a:gd name="T23" fmla="*/ 34 h 39"/>
                  <a:gd name="T24" fmla="*/ 6 w 34"/>
                  <a:gd name="T25" fmla="*/ 32 h 39"/>
                  <a:gd name="T26" fmla="*/ 4 w 34"/>
                  <a:gd name="T27" fmla="*/ 32 h 39"/>
                  <a:gd name="T28" fmla="*/ 0 w 34"/>
                  <a:gd name="T29" fmla="*/ 32 h 39"/>
                  <a:gd name="T30" fmla="*/ 0 w 34"/>
                  <a:gd name="T31" fmla="*/ 32 h 39"/>
                  <a:gd name="T32" fmla="*/ 8 w 34"/>
                  <a:gd name="T33" fmla="*/ 26 h 39"/>
                  <a:gd name="T34" fmla="*/ 14 w 34"/>
                  <a:gd name="T35" fmla="*/ 24 h 39"/>
                  <a:gd name="T36" fmla="*/ 14 w 34"/>
                  <a:gd name="T37" fmla="*/ 24 h 39"/>
                  <a:gd name="T38" fmla="*/ 20 w 34"/>
                  <a:gd name="T39" fmla="*/ 14 h 39"/>
                  <a:gd name="T40" fmla="*/ 20 w 34"/>
                  <a:gd name="T41" fmla="*/ 14 h 39"/>
                  <a:gd name="T42" fmla="*/ 20 w 34"/>
                  <a:gd name="T43" fmla="*/ 8 h 39"/>
                  <a:gd name="T44" fmla="*/ 22 w 34"/>
                  <a:gd name="T45" fmla="*/ 2 h 39"/>
                  <a:gd name="T46" fmla="*/ 22 w 34"/>
                  <a:gd name="T47" fmla="*/ 2 h 39"/>
                  <a:gd name="T48" fmla="*/ 24 w 34"/>
                  <a:gd name="T49" fmla="*/ 0 h 39"/>
                  <a:gd name="T50" fmla="*/ 24 w 34"/>
                  <a:gd name="T51" fmla="*/ 0 h 39"/>
                  <a:gd name="T52" fmla="*/ 26 w 34"/>
                  <a:gd name="T53" fmla="*/ 2 h 39"/>
                  <a:gd name="T54" fmla="*/ 26 w 34"/>
                  <a:gd name="T55" fmla="*/ 2 h 39"/>
                  <a:gd name="T56" fmla="*/ 28 w 34"/>
                  <a:gd name="T57" fmla="*/ 10 h 39"/>
                  <a:gd name="T58" fmla="*/ 32 w 34"/>
                  <a:gd name="T59" fmla="*/ 14 h 39"/>
                  <a:gd name="T60" fmla="*/ 32 w 34"/>
                  <a:gd name="T61" fmla="*/ 14 h 39"/>
                  <a:gd name="T62" fmla="*/ 34 w 34"/>
                  <a:gd name="T63" fmla="*/ 20 h 39"/>
                  <a:gd name="T64" fmla="*/ 34 w 34"/>
                  <a:gd name="T65" fmla="*/ 26 h 39"/>
                  <a:gd name="T66" fmla="*/ 32 w 34"/>
                  <a:gd name="T67" fmla="*/ 32 h 39"/>
                  <a:gd name="T68" fmla="*/ 30 w 34"/>
                  <a:gd name="T69" fmla="*/ 39 h 39"/>
                  <a:gd name="T70" fmla="*/ 30 w 34"/>
                  <a:gd name="T71" fmla="*/ 39 h 39"/>
                  <a:gd name="T72" fmla="*/ 30 w 34"/>
                  <a:gd name="T73" fmla="*/ 37 h 39"/>
                  <a:gd name="T74" fmla="*/ 30 w 34"/>
                  <a:gd name="T7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9">
                    <a:moveTo>
                      <a:pt x="30" y="37"/>
                    </a:moveTo>
                    <a:lnTo>
                      <a:pt x="30" y="37"/>
                    </a:lnTo>
                    <a:lnTo>
                      <a:pt x="26" y="28"/>
                    </a:lnTo>
                    <a:lnTo>
                      <a:pt x="24" y="26"/>
                    </a:lnTo>
                    <a:lnTo>
                      <a:pt x="22" y="26"/>
                    </a:lnTo>
                    <a:lnTo>
                      <a:pt x="18" y="30"/>
                    </a:lnTo>
                    <a:lnTo>
                      <a:pt x="18" y="30"/>
                    </a:lnTo>
                    <a:lnTo>
                      <a:pt x="16" y="37"/>
                    </a:lnTo>
                    <a:lnTo>
                      <a:pt x="14" y="39"/>
                    </a:lnTo>
                    <a:lnTo>
                      <a:pt x="10" y="39"/>
                    </a:lnTo>
                    <a:lnTo>
                      <a:pt x="6" y="34"/>
                    </a:lnTo>
                    <a:lnTo>
                      <a:pt x="6" y="34"/>
                    </a:lnTo>
                    <a:lnTo>
                      <a:pt x="6" y="32"/>
                    </a:lnTo>
                    <a:lnTo>
                      <a:pt x="4" y="32"/>
                    </a:lnTo>
                    <a:lnTo>
                      <a:pt x="0" y="32"/>
                    </a:lnTo>
                    <a:lnTo>
                      <a:pt x="0" y="32"/>
                    </a:lnTo>
                    <a:lnTo>
                      <a:pt x="8" y="26"/>
                    </a:lnTo>
                    <a:lnTo>
                      <a:pt x="14" y="24"/>
                    </a:lnTo>
                    <a:lnTo>
                      <a:pt x="14" y="24"/>
                    </a:lnTo>
                    <a:lnTo>
                      <a:pt x="20" y="14"/>
                    </a:lnTo>
                    <a:lnTo>
                      <a:pt x="20" y="14"/>
                    </a:lnTo>
                    <a:lnTo>
                      <a:pt x="20" y="8"/>
                    </a:lnTo>
                    <a:lnTo>
                      <a:pt x="22" y="2"/>
                    </a:lnTo>
                    <a:lnTo>
                      <a:pt x="22" y="2"/>
                    </a:lnTo>
                    <a:lnTo>
                      <a:pt x="24" y="0"/>
                    </a:lnTo>
                    <a:lnTo>
                      <a:pt x="24" y="0"/>
                    </a:lnTo>
                    <a:lnTo>
                      <a:pt x="26" y="2"/>
                    </a:lnTo>
                    <a:lnTo>
                      <a:pt x="26" y="2"/>
                    </a:lnTo>
                    <a:lnTo>
                      <a:pt x="28" y="10"/>
                    </a:lnTo>
                    <a:lnTo>
                      <a:pt x="32" y="14"/>
                    </a:lnTo>
                    <a:lnTo>
                      <a:pt x="32" y="14"/>
                    </a:lnTo>
                    <a:lnTo>
                      <a:pt x="34" y="20"/>
                    </a:lnTo>
                    <a:lnTo>
                      <a:pt x="34" y="26"/>
                    </a:lnTo>
                    <a:lnTo>
                      <a:pt x="32" y="32"/>
                    </a:lnTo>
                    <a:lnTo>
                      <a:pt x="30" y="39"/>
                    </a:lnTo>
                    <a:lnTo>
                      <a:pt x="30" y="39"/>
                    </a:lnTo>
                    <a:lnTo>
                      <a:pt x="30" y="37"/>
                    </a:ln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0" name="Freeform 492">
                <a:extLst>
                  <a:ext uri="{FF2B5EF4-FFF2-40B4-BE49-F238E27FC236}">
                    <a16:creationId xmlns:a16="http://schemas.microsoft.com/office/drawing/2014/main" id="{2622289D-E373-6F90-AACC-93D7285F72DF}"/>
                  </a:ext>
                </a:extLst>
              </p:cNvPr>
              <p:cNvSpPr>
                <a:spLocks/>
              </p:cNvSpPr>
              <p:nvPr/>
            </p:nvSpPr>
            <p:spPr bwMode="auto">
              <a:xfrm>
                <a:off x="1564" y="1983"/>
                <a:ext cx="98" cy="102"/>
              </a:xfrm>
              <a:custGeom>
                <a:avLst/>
                <a:gdLst>
                  <a:gd name="T0" fmla="*/ 30 w 98"/>
                  <a:gd name="T1" fmla="*/ 0 h 102"/>
                  <a:gd name="T2" fmla="*/ 26 w 98"/>
                  <a:gd name="T3" fmla="*/ 10 h 102"/>
                  <a:gd name="T4" fmla="*/ 20 w 98"/>
                  <a:gd name="T5" fmla="*/ 16 h 102"/>
                  <a:gd name="T6" fmla="*/ 32 w 98"/>
                  <a:gd name="T7" fmla="*/ 24 h 102"/>
                  <a:gd name="T8" fmla="*/ 44 w 98"/>
                  <a:gd name="T9" fmla="*/ 42 h 102"/>
                  <a:gd name="T10" fmla="*/ 52 w 98"/>
                  <a:gd name="T11" fmla="*/ 50 h 102"/>
                  <a:gd name="T12" fmla="*/ 56 w 98"/>
                  <a:gd name="T13" fmla="*/ 28 h 102"/>
                  <a:gd name="T14" fmla="*/ 60 w 98"/>
                  <a:gd name="T15" fmla="*/ 14 h 102"/>
                  <a:gd name="T16" fmla="*/ 64 w 98"/>
                  <a:gd name="T17" fmla="*/ 20 h 102"/>
                  <a:gd name="T18" fmla="*/ 68 w 98"/>
                  <a:gd name="T19" fmla="*/ 20 h 102"/>
                  <a:gd name="T20" fmla="*/ 72 w 98"/>
                  <a:gd name="T21" fmla="*/ 26 h 102"/>
                  <a:gd name="T22" fmla="*/ 76 w 98"/>
                  <a:gd name="T23" fmla="*/ 32 h 102"/>
                  <a:gd name="T24" fmla="*/ 80 w 98"/>
                  <a:gd name="T25" fmla="*/ 32 h 102"/>
                  <a:gd name="T26" fmla="*/ 78 w 98"/>
                  <a:gd name="T27" fmla="*/ 26 h 102"/>
                  <a:gd name="T28" fmla="*/ 88 w 98"/>
                  <a:gd name="T29" fmla="*/ 14 h 102"/>
                  <a:gd name="T30" fmla="*/ 94 w 98"/>
                  <a:gd name="T31" fmla="*/ 28 h 102"/>
                  <a:gd name="T32" fmla="*/ 98 w 98"/>
                  <a:gd name="T33" fmla="*/ 46 h 102"/>
                  <a:gd name="T34" fmla="*/ 96 w 98"/>
                  <a:gd name="T35" fmla="*/ 50 h 102"/>
                  <a:gd name="T36" fmla="*/ 90 w 98"/>
                  <a:gd name="T37" fmla="*/ 42 h 102"/>
                  <a:gd name="T38" fmla="*/ 88 w 98"/>
                  <a:gd name="T39" fmla="*/ 40 h 102"/>
                  <a:gd name="T40" fmla="*/ 86 w 98"/>
                  <a:gd name="T41" fmla="*/ 44 h 102"/>
                  <a:gd name="T42" fmla="*/ 88 w 98"/>
                  <a:gd name="T43" fmla="*/ 46 h 102"/>
                  <a:gd name="T44" fmla="*/ 92 w 98"/>
                  <a:gd name="T45" fmla="*/ 56 h 102"/>
                  <a:gd name="T46" fmla="*/ 84 w 98"/>
                  <a:gd name="T47" fmla="*/ 64 h 102"/>
                  <a:gd name="T48" fmla="*/ 80 w 98"/>
                  <a:gd name="T49" fmla="*/ 58 h 102"/>
                  <a:gd name="T50" fmla="*/ 76 w 98"/>
                  <a:gd name="T51" fmla="*/ 46 h 102"/>
                  <a:gd name="T52" fmla="*/ 72 w 98"/>
                  <a:gd name="T53" fmla="*/ 46 h 102"/>
                  <a:gd name="T54" fmla="*/ 82 w 98"/>
                  <a:gd name="T55" fmla="*/ 72 h 102"/>
                  <a:gd name="T56" fmla="*/ 80 w 98"/>
                  <a:gd name="T57" fmla="*/ 82 h 102"/>
                  <a:gd name="T58" fmla="*/ 74 w 98"/>
                  <a:gd name="T59" fmla="*/ 78 h 102"/>
                  <a:gd name="T60" fmla="*/ 72 w 98"/>
                  <a:gd name="T61" fmla="*/ 70 h 102"/>
                  <a:gd name="T62" fmla="*/ 68 w 98"/>
                  <a:gd name="T63" fmla="*/ 68 h 102"/>
                  <a:gd name="T64" fmla="*/ 72 w 98"/>
                  <a:gd name="T65" fmla="*/ 98 h 102"/>
                  <a:gd name="T66" fmla="*/ 64 w 98"/>
                  <a:gd name="T67" fmla="*/ 102 h 102"/>
                  <a:gd name="T68" fmla="*/ 62 w 98"/>
                  <a:gd name="T69" fmla="*/ 100 h 102"/>
                  <a:gd name="T70" fmla="*/ 62 w 98"/>
                  <a:gd name="T71" fmla="*/ 90 h 102"/>
                  <a:gd name="T72" fmla="*/ 60 w 98"/>
                  <a:gd name="T73" fmla="*/ 76 h 102"/>
                  <a:gd name="T74" fmla="*/ 52 w 98"/>
                  <a:gd name="T75" fmla="*/ 66 h 102"/>
                  <a:gd name="T76" fmla="*/ 36 w 98"/>
                  <a:gd name="T77" fmla="*/ 54 h 102"/>
                  <a:gd name="T78" fmla="*/ 40 w 98"/>
                  <a:gd name="T79" fmla="*/ 66 h 102"/>
                  <a:gd name="T80" fmla="*/ 36 w 98"/>
                  <a:gd name="T81" fmla="*/ 70 h 102"/>
                  <a:gd name="T82" fmla="*/ 32 w 98"/>
                  <a:gd name="T83" fmla="*/ 70 h 102"/>
                  <a:gd name="T84" fmla="*/ 28 w 98"/>
                  <a:gd name="T85" fmla="*/ 76 h 102"/>
                  <a:gd name="T86" fmla="*/ 26 w 98"/>
                  <a:gd name="T87" fmla="*/ 82 h 102"/>
                  <a:gd name="T88" fmla="*/ 24 w 98"/>
                  <a:gd name="T89" fmla="*/ 72 h 102"/>
                  <a:gd name="T90" fmla="*/ 20 w 98"/>
                  <a:gd name="T91" fmla="*/ 66 h 102"/>
                  <a:gd name="T92" fmla="*/ 20 w 98"/>
                  <a:gd name="T93" fmla="*/ 48 h 102"/>
                  <a:gd name="T94" fmla="*/ 18 w 98"/>
                  <a:gd name="T95" fmla="*/ 44 h 102"/>
                  <a:gd name="T96" fmla="*/ 12 w 98"/>
                  <a:gd name="T97" fmla="*/ 40 h 102"/>
                  <a:gd name="T98" fmla="*/ 6 w 98"/>
                  <a:gd name="T99" fmla="*/ 24 h 102"/>
                  <a:gd name="T100" fmla="*/ 6 w 98"/>
                  <a:gd name="T101" fmla="*/ 2 h 102"/>
                  <a:gd name="T102" fmla="*/ 24 w 98"/>
                  <a:gd name="T10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102">
                    <a:moveTo>
                      <a:pt x="26" y="0"/>
                    </a:moveTo>
                    <a:lnTo>
                      <a:pt x="26" y="0"/>
                    </a:lnTo>
                    <a:lnTo>
                      <a:pt x="30" y="0"/>
                    </a:lnTo>
                    <a:lnTo>
                      <a:pt x="30" y="0"/>
                    </a:lnTo>
                    <a:lnTo>
                      <a:pt x="28" y="6"/>
                    </a:lnTo>
                    <a:lnTo>
                      <a:pt x="26" y="10"/>
                    </a:lnTo>
                    <a:lnTo>
                      <a:pt x="22" y="12"/>
                    </a:lnTo>
                    <a:lnTo>
                      <a:pt x="20" y="16"/>
                    </a:lnTo>
                    <a:lnTo>
                      <a:pt x="20" y="16"/>
                    </a:lnTo>
                    <a:lnTo>
                      <a:pt x="24" y="16"/>
                    </a:lnTo>
                    <a:lnTo>
                      <a:pt x="26" y="18"/>
                    </a:lnTo>
                    <a:lnTo>
                      <a:pt x="32" y="24"/>
                    </a:lnTo>
                    <a:lnTo>
                      <a:pt x="40" y="40"/>
                    </a:lnTo>
                    <a:lnTo>
                      <a:pt x="40" y="40"/>
                    </a:lnTo>
                    <a:lnTo>
                      <a:pt x="44" y="42"/>
                    </a:lnTo>
                    <a:lnTo>
                      <a:pt x="46" y="48"/>
                    </a:lnTo>
                    <a:lnTo>
                      <a:pt x="46" y="48"/>
                    </a:lnTo>
                    <a:lnTo>
                      <a:pt x="52" y="50"/>
                    </a:lnTo>
                    <a:lnTo>
                      <a:pt x="54" y="46"/>
                    </a:lnTo>
                    <a:lnTo>
                      <a:pt x="56" y="40"/>
                    </a:lnTo>
                    <a:lnTo>
                      <a:pt x="56" y="28"/>
                    </a:lnTo>
                    <a:lnTo>
                      <a:pt x="56" y="28"/>
                    </a:lnTo>
                    <a:lnTo>
                      <a:pt x="58" y="14"/>
                    </a:lnTo>
                    <a:lnTo>
                      <a:pt x="60" y="14"/>
                    </a:lnTo>
                    <a:lnTo>
                      <a:pt x="62" y="18"/>
                    </a:lnTo>
                    <a:lnTo>
                      <a:pt x="62" y="18"/>
                    </a:lnTo>
                    <a:lnTo>
                      <a:pt x="64" y="20"/>
                    </a:lnTo>
                    <a:lnTo>
                      <a:pt x="66" y="22"/>
                    </a:lnTo>
                    <a:lnTo>
                      <a:pt x="68" y="20"/>
                    </a:lnTo>
                    <a:lnTo>
                      <a:pt x="68" y="20"/>
                    </a:lnTo>
                    <a:lnTo>
                      <a:pt x="70" y="18"/>
                    </a:lnTo>
                    <a:lnTo>
                      <a:pt x="70" y="20"/>
                    </a:lnTo>
                    <a:lnTo>
                      <a:pt x="72" y="26"/>
                    </a:lnTo>
                    <a:lnTo>
                      <a:pt x="72" y="26"/>
                    </a:lnTo>
                    <a:lnTo>
                      <a:pt x="74" y="30"/>
                    </a:lnTo>
                    <a:lnTo>
                      <a:pt x="76" y="32"/>
                    </a:lnTo>
                    <a:lnTo>
                      <a:pt x="78" y="34"/>
                    </a:lnTo>
                    <a:lnTo>
                      <a:pt x="80" y="32"/>
                    </a:lnTo>
                    <a:lnTo>
                      <a:pt x="80" y="32"/>
                    </a:lnTo>
                    <a:lnTo>
                      <a:pt x="80" y="30"/>
                    </a:lnTo>
                    <a:lnTo>
                      <a:pt x="80" y="28"/>
                    </a:lnTo>
                    <a:lnTo>
                      <a:pt x="78" y="26"/>
                    </a:lnTo>
                    <a:lnTo>
                      <a:pt x="78" y="26"/>
                    </a:lnTo>
                    <a:lnTo>
                      <a:pt x="84" y="18"/>
                    </a:lnTo>
                    <a:lnTo>
                      <a:pt x="88" y="14"/>
                    </a:lnTo>
                    <a:lnTo>
                      <a:pt x="88" y="14"/>
                    </a:lnTo>
                    <a:lnTo>
                      <a:pt x="90" y="16"/>
                    </a:lnTo>
                    <a:lnTo>
                      <a:pt x="94" y="28"/>
                    </a:lnTo>
                    <a:lnTo>
                      <a:pt x="94" y="28"/>
                    </a:lnTo>
                    <a:lnTo>
                      <a:pt x="96" y="36"/>
                    </a:lnTo>
                    <a:lnTo>
                      <a:pt x="98" y="46"/>
                    </a:lnTo>
                    <a:lnTo>
                      <a:pt x="98" y="46"/>
                    </a:lnTo>
                    <a:lnTo>
                      <a:pt x="96" y="50"/>
                    </a:lnTo>
                    <a:lnTo>
                      <a:pt x="96" y="50"/>
                    </a:lnTo>
                    <a:lnTo>
                      <a:pt x="92" y="44"/>
                    </a:lnTo>
                    <a:lnTo>
                      <a:pt x="92" y="44"/>
                    </a:lnTo>
                    <a:lnTo>
                      <a:pt x="90" y="42"/>
                    </a:lnTo>
                    <a:lnTo>
                      <a:pt x="88" y="40"/>
                    </a:lnTo>
                    <a:lnTo>
                      <a:pt x="88" y="40"/>
                    </a:lnTo>
                    <a:lnTo>
                      <a:pt x="88" y="40"/>
                    </a:lnTo>
                    <a:lnTo>
                      <a:pt x="86" y="42"/>
                    </a:lnTo>
                    <a:lnTo>
                      <a:pt x="86" y="42"/>
                    </a:lnTo>
                    <a:lnTo>
                      <a:pt x="86" y="44"/>
                    </a:lnTo>
                    <a:lnTo>
                      <a:pt x="86" y="44"/>
                    </a:lnTo>
                    <a:lnTo>
                      <a:pt x="88" y="46"/>
                    </a:lnTo>
                    <a:lnTo>
                      <a:pt x="88" y="46"/>
                    </a:lnTo>
                    <a:lnTo>
                      <a:pt x="92" y="50"/>
                    </a:lnTo>
                    <a:lnTo>
                      <a:pt x="92" y="52"/>
                    </a:lnTo>
                    <a:lnTo>
                      <a:pt x="92" y="56"/>
                    </a:lnTo>
                    <a:lnTo>
                      <a:pt x="92" y="56"/>
                    </a:lnTo>
                    <a:lnTo>
                      <a:pt x="88" y="62"/>
                    </a:lnTo>
                    <a:lnTo>
                      <a:pt x="84" y="64"/>
                    </a:lnTo>
                    <a:lnTo>
                      <a:pt x="82" y="62"/>
                    </a:lnTo>
                    <a:lnTo>
                      <a:pt x="82" y="62"/>
                    </a:lnTo>
                    <a:lnTo>
                      <a:pt x="80" y="58"/>
                    </a:lnTo>
                    <a:lnTo>
                      <a:pt x="78" y="50"/>
                    </a:lnTo>
                    <a:lnTo>
                      <a:pt x="78" y="50"/>
                    </a:lnTo>
                    <a:lnTo>
                      <a:pt x="76" y="46"/>
                    </a:lnTo>
                    <a:lnTo>
                      <a:pt x="74" y="44"/>
                    </a:lnTo>
                    <a:lnTo>
                      <a:pt x="72" y="46"/>
                    </a:lnTo>
                    <a:lnTo>
                      <a:pt x="72" y="46"/>
                    </a:lnTo>
                    <a:lnTo>
                      <a:pt x="76" y="48"/>
                    </a:lnTo>
                    <a:lnTo>
                      <a:pt x="78" y="54"/>
                    </a:lnTo>
                    <a:lnTo>
                      <a:pt x="82" y="72"/>
                    </a:lnTo>
                    <a:lnTo>
                      <a:pt x="82" y="72"/>
                    </a:lnTo>
                    <a:lnTo>
                      <a:pt x="82" y="80"/>
                    </a:lnTo>
                    <a:lnTo>
                      <a:pt x="80" y="82"/>
                    </a:lnTo>
                    <a:lnTo>
                      <a:pt x="78" y="80"/>
                    </a:lnTo>
                    <a:lnTo>
                      <a:pt x="78" y="80"/>
                    </a:lnTo>
                    <a:lnTo>
                      <a:pt x="74" y="78"/>
                    </a:lnTo>
                    <a:lnTo>
                      <a:pt x="72" y="76"/>
                    </a:lnTo>
                    <a:lnTo>
                      <a:pt x="72" y="70"/>
                    </a:lnTo>
                    <a:lnTo>
                      <a:pt x="72" y="70"/>
                    </a:lnTo>
                    <a:lnTo>
                      <a:pt x="70" y="66"/>
                    </a:lnTo>
                    <a:lnTo>
                      <a:pt x="68" y="68"/>
                    </a:lnTo>
                    <a:lnTo>
                      <a:pt x="68" y="68"/>
                    </a:lnTo>
                    <a:lnTo>
                      <a:pt x="72" y="84"/>
                    </a:lnTo>
                    <a:lnTo>
                      <a:pt x="74" y="92"/>
                    </a:lnTo>
                    <a:lnTo>
                      <a:pt x="72" y="98"/>
                    </a:lnTo>
                    <a:lnTo>
                      <a:pt x="68" y="102"/>
                    </a:lnTo>
                    <a:lnTo>
                      <a:pt x="68" y="102"/>
                    </a:lnTo>
                    <a:lnTo>
                      <a:pt x="64" y="102"/>
                    </a:lnTo>
                    <a:lnTo>
                      <a:pt x="64" y="102"/>
                    </a:lnTo>
                    <a:lnTo>
                      <a:pt x="62" y="100"/>
                    </a:lnTo>
                    <a:lnTo>
                      <a:pt x="62" y="100"/>
                    </a:lnTo>
                    <a:lnTo>
                      <a:pt x="60" y="94"/>
                    </a:lnTo>
                    <a:lnTo>
                      <a:pt x="62" y="90"/>
                    </a:lnTo>
                    <a:lnTo>
                      <a:pt x="62" y="90"/>
                    </a:lnTo>
                    <a:lnTo>
                      <a:pt x="62" y="82"/>
                    </a:lnTo>
                    <a:lnTo>
                      <a:pt x="60" y="76"/>
                    </a:lnTo>
                    <a:lnTo>
                      <a:pt x="60" y="76"/>
                    </a:lnTo>
                    <a:lnTo>
                      <a:pt x="56" y="72"/>
                    </a:lnTo>
                    <a:lnTo>
                      <a:pt x="52" y="66"/>
                    </a:lnTo>
                    <a:lnTo>
                      <a:pt x="52" y="66"/>
                    </a:lnTo>
                    <a:lnTo>
                      <a:pt x="44" y="60"/>
                    </a:lnTo>
                    <a:lnTo>
                      <a:pt x="40" y="58"/>
                    </a:lnTo>
                    <a:lnTo>
                      <a:pt x="36" y="54"/>
                    </a:lnTo>
                    <a:lnTo>
                      <a:pt x="36" y="54"/>
                    </a:lnTo>
                    <a:lnTo>
                      <a:pt x="38" y="58"/>
                    </a:lnTo>
                    <a:lnTo>
                      <a:pt x="40" y="66"/>
                    </a:lnTo>
                    <a:lnTo>
                      <a:pt x="40" y="66"/>
                    </a:lnTo>
                    <a:lnTo>
                      <a:pt x="38" y="68"/>
                    </a:lnTo>
                    <a:lnTo>
                      <a:pt x="36" y="70"/>
                    </a:lnTo>
                    <a:lnTo>
                      <a:pt x="32" y="70"/>
                    </a:lnTo>
                    <a:lnTo>
                      <a:pt x="32" y="70"/>
                    </a:lnTo>
                    <a:lnTo>
                      <a:pt x="32" y="70"/>
                    </a:lnTo>
                    <a:lnTo>
                      <a:pt x="30" y="70"/>
                    </a:lnTo>
                    <a:lnTo>
                      <a:pt x="28" y="76"/>
                    </a:lnTo>
                    <a:lnTo>
                      <a:pt x="28" y="76"/>
                    </a:lnTo>
                    <a:lnTo>
                      <a:pt x="28" y="82"/>
                    </a:lnTo>
                    <a:lnTo>
                      <a:pt x="26" y="82"/>
                    </a:lnTo>
                    <a:lnTo>
                      <a:pt x="26" y="82"/>
                    </a:lnTo>
                    <a:lnTo>
                      <a:pt x="24" y="80"/>
                    </a:lnTo>
                    <a:lnTo>
                      <a:pt x="24" y="80"/>
                    </a:lnTo>
                    <a:lnTo>
                      <a:pt x="24" y="72"/>
                    </a:lnTo>
                    <a:lnTo>
                      <a:pt x="22" y="68"/>
                    </a:lnTo>
                    <a:lnTo>
                      <a:pt x="20" y="66"/>
                    </a:lnTo>
                    <a:lnTo>
                      <a:pt x="20" y="66"/>
                    </a:lnTo>
                    <a:lnTo>
                      <a:pt x="20" y="60"/>
                    </a:lnTo>
                    <a:lnTo>
                      <a:pt x="20" y="54"/>
                    </a:lnTo>
                    <a:lnTo>
                      <a:pt x="20" y="48"/>
                    </a:lnTo>
                    <a:lnTo>
                      <a:pt x="20" y="46"/>
                    </a:lnTo>
                    <a:lnTo>
                      <a:pt x="18" y="44"/>
                    </a:lnTo>
                    <a:lnTo>
                      <a:pt x="18" y="44"/>
                    </a:lnTo>
                    <a:lnTo>
                      <a:pt x="14" y="44"/>
                    </a:lnTo>
                    <a:lnTo>
                      <a:pt x="14" y="42"/>
                    </a:lnTo>
                    <a:lnTo>
                      <a:pt x="12" y="40"/>
                    </a:lnTo>
                    <a:lnTo>
                      <a:pt x="12" y="40"/>
                    </a:lnTo>
                    <a:lnTo>
                      <a:pt x="8" y="32"/>
                    </a:lnTo>
                    <a:lnTo>
                      <a:pt x="6" y="24"/>
                    </a:lnTo>
                    <a:lnTo>
                      <a:pt x="0" y="4"/>
                    </a:lnTo>
                    <a:lnTo>
                      <a:pt x="0" y="4"/>
                    </a:lnTo>
                    <a:lnTo>
                      <a:pt x="6" y="2"/>
                    </a:lnTo>
                    <a:lnTo>
                      <a:pt x="12" y="0"/>
                    </a:lnTo>
                    <a:lnTo>
                      <a:pt x="24" y="0"/>
                    </a:lnTo>
                    <a:lnTo>
                      <a:pt x="24" y="0"/>
                    </a:lnTo>
                    <a:lnTo>
                      <a:pt x="26" y="0"/>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1" name="Freeform 493">
                <a:extLst>
                  <a:ext uri="{FF2B5EF4-FFF2-40B4-BE49-F238E27FC236}">
                    <a16:creationId xmlns:a16="http://schemas.microsoft.com/office/drawing/2014/main" id="{D0BD18CE-04EB-0E43-F321-378FB4789682}"/>
                  </a:ext>
                </a:extLst>
              </p:cNvPr>
              <p:cNvSpPr>
                <a:spLocks/>
              </p:cNvSpPr>
              <p:nvPr/>
            </p:nvSpPr>
            <p:spPr bwMode="auto">
              <a:xfrm>
                <a:off x="1562" y="2023"/>
                <a:ext cx="10" cy="12"/>
              </a:xfrm>
              <a:custGeom>
                <a:avLst/>
                <a:gdLst>
                  <a:gd name="T0" fmla="*/ 10 w 10"/>
                  <a:gd name="T1" fmla="*/ 2 h 12"/>
                  <a:gd name="T2" fmla="*/ 10 w 10"/>
                  <a:gd name="T3" fmla="*/ 2 h 12"/>
                  <a:gd name="T4" fmla="*/ 8 w 10"/>
                  <a:gd name="T5" fmla="*/ 6 h 12"/>
                  <a:gd name="T6" fmla="*/ 4 w 10"/>
                  <a:gd name="T7" fmla="*/ 8 h 12"/>
                  <a:gd name="T8" fmla="*/ 2 w 10"/>
                  <a:gd name="T9" fmla="*/ 8 h 12"/>
                  <a:gd name="T10" fmla="*/ 0 w 10"/>
                  <a:gd name="T11" fmla="*/ 12 h 12"/>
                  <a:gd name="T12" fmla="*/ 0 w 10"/>
                  <a:gd name="T13" fmla="*/ 12 h 12"/>
                  <a:gd name="T14" fmla="*/ 2 w 10"/>
                  <a:gd name="T15" fmla="*/ 4 h 12"/>
                  <a:gd name="T16" fmla="*/ 4 w 10"/>
                  <a:gd name="T17" fmla="*/ 0 h 12"/>
                  <a:gd name="T18" fmla="*/ 6 w 10"/>
                  <a:gd name="T19" fmla="*/ 0 h 12"/>
                  <a:gd name="T20" fmla="*/ 10 w 10"/>
                  <a:gd name="T21" fmla="*/ 2 h 12"/>
                  <a:gd name="T22" fmla="*/ 10 w 10"/>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
                    <a:moveTo>
                      <a:pt x="10" y="2"/>
                    </a:moveTo>
                    <a:lnTo>
                      <a:pt x="10" y="2"/>
                    </a:lnTo>
                    <a:lnTo>
                      <a:pt x="8" y="6"/>
                    </a:lnTo>
                    <a:lnTo>
                      <a:pt x="4" y="8"/>
                    </a:lnTo>
                    <a:lnTo>
                      <a:pt x="2" y="8"/>
                    </a:lnTo>
                    <a:lnTo>
                      <a:pt x="0" y="12"/>
                    </a:lnTo>
                    <a:lnTo>
                      <a:pt x="0" y="12"/>
                    </a:lnTo>
                    <a:lnTo>
                      <a:pt x="2" y="4"/>
                    </a:lnTo>
                    <a:lnTo>
                      <a:pt x="4" y="0"/>
                    </a:lnTo>
                    <a:lnTo>
                      <a:pt x="6"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2" name="Freeform 494">
                <a:extLst>
                  <a:ext uri="{FF2B5EF4-FFF2-40B4-BE49-F238E27FC236}">
                    <a16:creationId xmlns:a16="http://schemas.microsoft.com/office/drawing/2014/main" id="{1A7DD489-48EF-7510-E64F-E19413591E9C}"/>
                  </a:ext>
                </a:extLst>
              </p:cNvPr>
              <p:cNvSpPr>
                <a:spLocks/>
              </p:cNvSpPr>
              <p:nvPr/>
            </p:nvSpPr>
            <p:spPr bwMode="auto">
              <a:xfrm>
                <a:off x="1558" y="2005"/>
                <a:ext cx="6" cy="12"/>
              </a:xfrm>
              <a:custGeom>
                <a:avLst/>
                <a:gdLst>
                  <a:gd name="T0" fmla="*/ 0 w 6"/>
                  <a:gd name="T1" fmla="*/ 10 h 12"/>
                  <a:gd name="T2" fmla="*/ 0 w 6"/>
                  <a:gd name="T3" fmla="*/ 10 h 12"/>
                  <a:gd name="T4" fmla="*/ 0 w 6"/>
                  <a:gd name="T5" fmla="*/ 4 h 12"/>
                  <a:gd name="T6" fmla="*/ 0 w 6"/>
                  <a:gd name="T7" fmla="*/ 4 h 12"/>
                  <a:gd name="T8" fmla="*/ 4 w 6"/>
                  <a:gd name="T9" fmla="*/ 0 h 12"/>
                  <a:gd name="T10" fmla="*/ 4 w 6"/>
                  <a:gd name="T11" fmla="*/ 2 h 12"/>
                  <a:gd name="T12" fmla="*/ 6 w 6"/>
                  <a:gd name="T13" fmla="*/ 4 h 12"/>
                  <a:gd name="T14" fmla="*/ 6 w 6"/>
                  <a:gd name="T15" fmla="*/ 4 h 12"/>
                  <a:gd name="T16" fmla="*/ 6 w 6"/>
                  <a:gd name="T17" fmla="*/ 10 h 12"/>
                  <a:gd name="T18" fmla="*/ 6 w 6"/>
                  <a:gd name="T19" fmla="*/ 10 h 12"/>
                  <a:gd name="T20" fmla="*/ 4 w 6"/>
                  <a:gd name="T21" fmla="*/ 12 h 12"/>
                  <a:gd name="T22" fmla="*/ 4 w 6"/>
                  <a:gd name="T23" fmla="*/ 12 h 12"/>
                  <a:gd name="T24" fmla="*/ 2 w 6"/>
                  <a:gd name="T25" fmla="*/ 10 h 12"/>
                  <a:gd name="T26" fmla="*/ 0 w 6"/>
                  <a:gd name="T27" fmla="*/ 10 h 12"/>
                  <a:gd name="T28" fmla="*/ 0 w 6"/>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0" y="10"/>
                    </a:moveTo>
                    <a:lnTo>
                      <a:pt x="0" y="10"/>
                    </a:lnTo>
                    <a:lnTo>
                      <a:pt x="0" y="4"/>
                    </a:lnTo>
                    <a:lnTo>
                      <a:pt x="0" y="4"/>
                    </a:lnTo>
                    <a:lnTo>
                      <a:pt x="4" y="0"/>
                    </a:lnTo>
                    <a:lnTo>
                      <a:pt x="4" y="2"/>
                    </a:lnTo>
                    <a:lnTo>
                      <a:pt x="6" y="4"/>
                    </a:lnTo>
                    <a:lnTo>
                      <a:pt x="6" y="4"/>
                    </a:lnTo>
                    <a:lnTo>
                      <a:pt x="6" y="10"/>
                    </a:lnTo>
                    <a:lnTo>
                      <a:pt x="6" y="10"/>
                    </a:lnTo>
                    <a:lnTo>
                      <a:pt x="4" y="12"/>
                    </a:lnTo>
                    <a:lnTo>
                      <a:pt x="4" y="12"/>
                    </a:lnTo>
                    <a:lnTo>
                      <a:pt x="2"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3" name="Freeform 495">
                <a:extLst>
                  <a:ext uri="{FF2B5EF4-FFF2-40B4-BE49-F238E27FC236}">
                    <a16:creationId xmlns:a16="http://schemas.microsoft.com/office/drawing/2014/main" id="{77600DEF-41E3-AA0F-3CB7-02E14801AE08}"/>
                  </a:ext>
                </a:extLst>
              </p:cNvPr>
              <p:cNvSpPr>
                <a:spLocks/>
              </p:cNvSpPr>
              <p:nvPr/>
            </p:nvSpPr>
            <p:spPr bwMode="auto">
              <a:xfrm>
                <a:off x="1572" y="2035"/>
                <a:ext cx="8" cy="6"/>
              </a:xfrm>
              <a:custGeom>
                <a:avLst/>
                <a:gdLst>
                  <a:gd name="T0" fmla="*/ 2 w 8"/>
                  <a:gd name="T1" fmla="*/ 6 h 6"/>
                  <a:gd name="T2" fmla="*/ 2 w 8"/>
                  <a:gd name="T3" fmla="*/ 6 h 6"/>
                  <a:gd name="T4" fmla="*/ 0 w 8"/>
                  <a:gd name="T5" fmla="*/ 6 h 6"/>
                  <a:gd name="T6" fmla="*/ 0 w 8"/>
                  <a:gd name="T7" fmla="*/ 4 h 6"/>
                  <a:gd name="T8" fmla="*/ 0 w 8"/>
                  <a:gd name="T9" fmla="*/ 4 h 6"/>
                  <a:gd name="T10" fmla="*/ 2 w 8"/>
                  <a:gd name="T11" fmla="*/ 0 h 6"/>
                  <a:gd name="T12" fmla="*/ 4 w 8"/>
                  <a:gd name="T13" fmla="*/ 0 h 6"/>
                  <a:gd name="T14" fmla="*/ 8 w 8"/>
                  <a:gd name="T15" fmla="*/ 2 h 6"/>
                  <a:gd name="T16" fmla="*/ 8 w 8"/>
                  <a:gd name="T17" fmla="*/ 2 h 6"/>
                  <a:gd name="T18" fmla="*/ 6 w 8"/>
                  <a:gd name="T19" fmla="*/ 6 h 6"/>
                  <a:gd name="T20" fmla="*/ 4 w 8"/>
                  <a:gd name="T21" fmla="*/ 6 h 6"/>
                  <a:gd name="T22" fmla="*/ 2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6"/>
                    </a:lnTo>
                    <a:lnTo>
                      <a:pt x="0" y="6"/>
                    </a:lnTo>
                    <a:lnTo>
                      <a:pt x="0" y="4"/>
                    </a:lnTo>
                    <a:lnTo>
                      <a:pt x="0" y="4"/>
                    </a:lnTo>
                    <a:lnTo>
                      <a:pt x="2" y="0"/>
                    </a:lnTo>
                    <a:lnTo>
                      <a:pt x="4" y="0"/>
                    </a:lnTo>
                    <a:lnTo>
                      <a:pt x="8" y="2"/>
                    </a:lnTo>
                    <a:lnTo>
                      <a:pt x="8" y="2"/>
                    </a:lnTo>
                    <a:lnTo>
                      <a:pt x="6" y="6"/>
                    </a:lnTo>
                    <a:lnTo>
                      <a:pt x="4"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4" name="Freeform 496">
                <a:extLst>
                  <a:ext uri="{FF2B5EF4-FFF2-40B4-BE49-F238E27FC236}">
                    <a16:creationId xmlns:a16="http://schemas.microsoft.com/office/drawing/2014/main" id="{AC1588A8-1D79-2791-D04B-2412015A09C9}"/>
                  </a:ext>
                </a:extLst>
              </p:cNvPr>
              <p:cNvSpPr>
                <a:spLocks/>
              </p:cNvSpPr>
              <p:nvPr/>
            </p:nvSpPr>
            <p:spPr bwMode="auto">
              <a:xfrm>
                <a:off x="6002" y="2618"/>
                <a:ext cx="44" cy="81"/>
              </a:xfrm>
              <a:custGeom>
                <a:avLst/>
                <a:gdLst>
                  <a:gd name="T0" fmla="*/ 34 w 44"/>
                  <a:gd name="T1" fmla="*/ 20 h 81"/>
                  <a:gd name="T2" fmla="*/ 40 w 44"/>
                  <a:gd name="T3" fmla="*/ 40 h 81"/>
                  <a:gd name="T4" fmla="*/ 44 w 44"/>
                  <a:gd name="T5" fmla="*/ 42 h 81"/>
                  <a:gd name="T6" fmla="*/ 42 w 44"/>
                  <a:gd name="T7" fmla="*/ 44 h 81"/>
                  <a:gd name="T8" fmla="*/ 38 w 44"/>
                  <a:gd name="T9" fmla="*/ 44 h 81"/>
                  <a:gd name="T10" fmla="*/ 36 w 44"/>
                  <a:gd name="T11" fmla="*/ 40 h 81"/>
                  <a:gd name="T12" fmla="*/ 32 w 44"/>
                  <a:gd name="T13" fmla="*/ 32 h 81"/>
                  <a:gd name="T14" fmla="*/ 30 w 44"/>
                  <a:gd name="T15" fmla="*/ 30 h 81"/>
                  <a:gd name="T16" fmla="*/ 28 w 44"/>
                  <a:gd name="T17" fmla="*/ 32 h 81"/>
                  <a:gd name="T18" fmla="*/ 26 w 44"/>
                  <a:gd name="T19" fmla="*/ 34 h 81"/>
                  <a:gd name="T20" fmla="*/ 28 w 44"/>
                  <a:gd name="T21" fmla="*/ 74 h 81"/>
                  <a:gd name="T22" fmla="*/ 28 w 44"/>
                  <a:gd name="T23" fmla="*/ 79 h 81"/>
                  <a:gd name="T24" fmla="*/ 24 w 44"/>
                  <a:gd name="T25" fmla="*/ 79 h 81"/>
                  <a:gd name="T26" fmla="*/ 22 w 44"/>
                  <a:gd name="T27" fmla="*/ 81 h 81"/>
                  <a:gd name="T28" fmla="*/ 18 w 44"/>
                  <a:gd name="T29" fmla="*/ 74 h 81"/>
                  <a:gd name="T30" fmla="*/ 16 w 44"/>
                  <a:gd name="T31" fmla="*/ 56 h 81"/>
                  <a:gd name="T32" fmla="*/ 12 w 44"/>
                  <a:gd name="T33" fmla="*/ 66 h 81"/>
                  <a:gd name="T34" fmla="*/ 8 w 44"/>
                  <a:gd name="T35" fmla="*/ 66 h 81"/>
                  <a:gd name="T36" fmla="*/ 4 w 44"/>
                  <a:gd name="T37" fmla="*/ 64 h 81"/>
                  <a:gd name="T38" fmla="*/ 2 w 44"/>
                  <a:gd name="T39" fmla="*/ 62 h 81"/>
                  <a:gd name="T40" fmla="*/ 0 w 44"/>
                  <a:gd name="T41" fmla="*/ 58 h 81"/>
                  <a:gd name="T42" fmla="*/ 0 w 44"/>
                  <a:gd name="T43" fmla="*/ 42 h 81"/>
                  <a:gd name="T44" fmla="*/ 0 w 44"/>
                  <a:gd name="T45" fmla="*/ 36 h 81"/>
                  <a:gd name="T46" fmla="*/ 0 w 44"/>
                  <a:gd name="T47" fmla="*/ 30 h 81"/>
                  <a:gd name="T48" fmla="*/ 6 w 44"/>
                  <a:gd name="T49" fmla="*/ 30 h 81"/>
                  <a:gd name="T50" fmla="*/ 6 w 44"/>
                  <a:gd name="T51" fmla="*/ 32 h 81"/>
                  <a:gd name="T52" fmla="*/ 12 w 44"/>
                  <a:gd name="T53" fmla="*/ 28 h 81"/>
                  <a:gd name="T54" fmla="*/ 14 w 44"/>
                  <a:gd name="T55" fmla="*/ 26 h 81"/>
                  <a:gd name="T56" fmla="*/ 18 w 44"/>
                  <a:gd name="T57" fmla="*/ 36 h 81"/>
                  <a:gd name="T58" fmla="*/ 20 w 44"/>
                  <a:gd name="T59" fmla="*/ 26 h 81"/>
                  <a:gd name="T60" fmla="*/ 20 w 44"/>
                  <a:gd name="T61" fmla="*/ 16 h 81"/>
                  <a:gd name="T62" fmla="*/ 22 w 44"/>
                  <a:gd name="T63" fmla="*/ 14 h 81"/>
                  <a:gd name="T64" fmla="*/ 24 w 44"/>
                  <a:gd name="T65" fmla="*/ 2 h 81"/>
                  <a:gd name="T66" fmla="*/ 26 w 44"/>
                  <a:gd name="T67" fmla="*/ 0 h 81"/>
                  <a:gd name="T68" fmla="*/ 28 w 44"/>
                  <a:gd name="T69" fmla="*/ 0 h 81"/>
                  <a:gd name="T70" fmla="*/ 32 w 44"/>
                  <a:gd name="T71" fmla="*/ 4 h 81"/>
                  <a:gd name="T72" fmla="*/ 34 w 44"/>
                  <a:gd name="T73" fmla="*/ 10 h 81"/>
                  <a:gd name="T74" fmla="*/ 34 w 44"/>
                  <a:gd name="T75"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81">
                    <a:moveTo>
                      <a:pt x="34" y="20"/>
                    </a:moveTo>
                    <a:lnTo>
                      <a:pt x="34" y="20"/>
                    </a:lnTo>
                    <a:lnTo>
                      <a:pt x="38" y="36"/>
                    </a:lnTo>
                    <a:lnTo>
                      <a:pt x="40" y="40"/>
                    </a:lnTo>
                    <a:lnTo>
                      <a:pt x="42" y="42"/>
                    </a:lnTo>
                    <a:lnTo>
                      <a:pt x="44" y="42"/>
                    </a:lnTo>
                    <a:lnTo>
                      <a:pt x="44" y="42"/>
                    </a:lnTo>
                    <a:lnTo>
                      <a:pt x="42" y="44"/>
                    </a:lnTo>
                    <a:lnTo>
                      <a:pt x="40" y="46"/>
                    </a:lnTo>
                    <a:lnTo>
                      <a:pt x="38" y="44"/>
                    </a:lnTo>
                    <a:lnTo>
                      <a:pt x="36" y="40"/>
                    </a:lnTo>
                    <a:lnTo>
                      <a:pt x="36" y="40"/>
                    </a:lnTo>
                    <a:lnTo>
                      <a:pt x="34" y="34"/>
                    </a:lnTo>
                    <a:lnTo>
                      <a:pt x="32" y="32"/>
                    </a:lnTo>
                    <a:lnTo>
                      <a:pt x="30" y="30"/>
                    </a:lnTo>
                    <a:lnTo>
                      <a:pt x="30" y="30"/>
                    </a:lnTo>
                    <a:lnTo>
                      <a:pt x="28" y="32"/>
                    </a:lnTo>
                    <a:lnTo>
                      <a:pt x="28" y="32"/>
                    </a:lnTo>
                    <a:lnTo>
                      <a:pt x="26" y="34"/>
                    </a:lnTo>
                    <a:lnTo>
                      <a:pt x="26" y="34"/>
                    </a:lnTo>
                    <a:lnTo>
                      <a:pt x="26" y="54"/>
                    </a:lnTo>
                    <a:lnTo>
                      <a:pt x="28" y="74"/>
                    </a:lnTo>
                    <a:lnTo>
                      <a:pt x="28" y="74"/>
                    </a:lnTo>
                    <a:lnTo>
                      <a:pt x="28" y="79"/>
                    </a:lnTo>
                    <a:lnTo>
                      <a:pt x="28" y="79"/>
                    </a:lnTo>
                    <a:lnTo>
                      <a:pt x="24" y="79"/>
                    </a:lnTo>
                    <a:lnTo>
                      <a:pt x="24" y="79"/>
                    </a:lnTo>
                    <a:lnTo>
                      <a:pt x="22" y="81"/>
                    </a:lnTo>
                    <a:lnTo>
                      <a:pt x="20" y="79"/>
                    </a:lnTo>
                    <a:lnTo>
                      <a:pt x="18" y="74"/>
                    </a:lnTo>
                    <a:lnTo>
                      <a:pt x="16" y="56"/>
                    </a:lnTo>
                    <a:lnTo>
                      <a:pt x="16" y="56"/>
                    </a:lnTo>
                    <a:lnTo>
                      <a:pt x="14" y="62"/>
                    </a:lnTo>
                    <a:lnTo>
                      <a:pt x="12" y="66"/>
                    </a:lnTo>
                    <a:lnTo>
                      <a:pt x="10" y="66"/>
                    </a:lnTo>
                    <a:lnTo>
                      <a:pt x="8" y="66"/>
                    </a:lnTo>
                    <a:lnTo>
                      <a:pt x="8" y="66"/>
                    </a:lnTo>
                    <a:lnTo>
                      <a:pt x="4" y="64"/>
                    </a:lnTo>
                    <a:lnTo>
                      <a:pt x="2" y="62"/>
                    </a:lnTo>
                    <a:lnTo>
                      <a:pt x="2" y="62"/>
                    </a:lnTo>
                    <a:lnTo>
                      <a:pt x="0" y="58"/>
                    </a:lnTo>
                    <a:lnTo>
                      <a:pt x="0" y="58"/>
                    </a:lnTo>
                    <a:lnTo>
                      <a:pt x="2" y="50"/>
                    </a:lnTo>
                    <a:lnTo>
                      <a:pt x="0" y="42"/>
                    </a:lnTo>
                    <a:lnTo>
                      <a:pt x="0" y="42"/>
                    </a:lnTo>
                    <a:lnTo>
                      <a:pt x="0" y="36"/>
                    </a:lnTo>
                    <a:lnTo>
                      <a:pt x="0" y="30"/>
                    </a:lnTo>
                    <a:lnTo>
                      <a:pt x="0" y="30"/>
                    </a:lnTo>
                    <a:lnTo>
                      <a:pt x="2" y="28"/>
                    </a:lnTo>
                    <a:lnTo>
                      <a:pt x="6" y="30"/>
                    </a:lnTo>
                    <a:lnTo>
                      <a:pt x="6" y="30"/>
                    </a:lnTo>
                    <a:lnTo>
                      <a:pt x="6" y="32"/>
                    </a:lnTo>
                    <a:lnTo>
                      <a:pt x="8" y="34"/>
                    </a:lnTo>
                    <a:lnTo>
                      <a:pt x="12" y="28"/>
                    </a:lnTo>
                    <a:lnTo>
                      <a:pt x="12" y="28"/>
                    </a:lnTo>
                    <a:lnTo>
                      <a:pt x="14" y="26"/>
                    </a:lnTo>
                    <a:lnTo>
                      <a:pt x="16" y="26"/>
                    </a:lnTo>
                    <a:lnTo>
                      <a:pt x="18" y="36"/>
                    </a:lnTo>
                    <a:lnTo>
                      <a:pt x="18" y="36"/>
                    </a:lnTo>
                    <a:lnTo>
                      <a:pt x="20" y="26"/>
                    </a:lnTo>
                    <a:lnTo>
                      <a:pt x="20" y="16"/>
                    </a:lnTo>
                    <a:lnTo>
                      <a:pt x="20" y="16"/>
                    </a:lnTo>
                    <a:lnTo>
                      <a:pt x="22" y="16"/>
                    </a:lnTo>
                    <a:lnTo>
                      <a:pt x="22" y="14"/>
                    </a:lnTo>
                    <a:lnTo>
                      <a:pt x="24" y="8"/>
                    </a:lnTo>
                    <a:lnTo>
                      <a:pt x="24" y="2"/>
                    </a:lnTo>
                    <a:lnTo>
                      <a:pt x="24" y="0"/>
                    </a:lnTo>
                    <a:lnTo>
                      <a:pt x="26" y="0"/>
                    </a:lnTo>
                    <a:lnTo>
                      <a:pt x="26" y="0"/>
                    </a:lnTo>
                    <a:lnTo>
                      <a:pt x="28" y="0"/>
                    </a:lnTo>
                    <a:lnTo>
                      <a:pt x="28" y="0"/>
                    </a:lnTo>
                    <a:lnTo>
                      <a:pt x="32" y="4"/>
                    </a:lnTo>
                    <a:lnTo>
                      <a:pt x="34" y="10"/>
                    </a:lnTo>
                    <a:lnTo>
                      <a:pt x="34" y="10"/>
                    </a:lnTo>
                    <a:lnTo>
                      <a:pt x="36" y="16"/>
                    </a:lnTo>
                    <a:lnTo>
                      <a:pt x="34" y="20"/>
                    </a:lnTo>
                    <a:lnTo>
                      <a:pt x="3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5" name="Freeform 497">
                <a:extLst>
                  <a:ext uri="{FF2B5EF4-FFF2-40B4-BE49-F238E27FC236}">
                    <a16:creationId xmlns:a16="http://schemas.microsoft.com/office/drawing/2014/main" id="{7D7B6E70-1E1A-E756-C3AF-593BE8C1E9A9}"/>
                  </a:ext>
                </a:extLst>
              </p:cNvPr>
              <p:cNvSpPr>
                <a:spLocks/>
              </p:cNvSpPr>
              <p:nvPr/>
            </p:nvSpPr>
            <p:spPr bwMode="auto">
              <a:xfrm>
                <a:off x="5984" y="2668"/>
                <a:ext cx="42" cy="57"/>
              </a:xfrm>
              <a:custGeom>
                <a:avLst/>
                <a:gdLst>
                  <a:gd name="T0" fmla="*/ 26 w 42"/>
                  <a:gd name="T1" fmla="*/ 10 h 57"/>
                  <a:gd name="T2" fmla="*/ 30 w 42"/>
                  <a:gd name="T3" fmla="*/ 14 h 57"/>
                  <a:gd name="T4" fmla="*/ 32 w 42"/>
                  <a:gd name="T5" fmla="*/ 10 h 57"/>
                  <a:gd name="T6" fmla="*/ 30 w 42"/>
                  <a:gd name="T7" fmla="*/ 6 h 57"/>
                  <a:gd name="T8" fmla="*/ 30 w 42"/>
                  <a:gd name="T9" fmla="*/ 0 h 57"/>
                  <a:gd name="T10" fmla="*/ 32 w 42"/>
                  <a:gd name="T11" fmla="*/ 0 h 57"/>
                  <a:gd name="T12" fmla="*/ 38 w 42"/>
                  <a:gd name="T13" fmla="*/ 12 h 57"/>
                  <a:gd name="T14" fmla="*/ 38 w 42"/>
                  <a:gd name="T15" fmla="*/ 14 h 57"/>
                  <a:gd name="T16" fmla="*/ 34 w 42"/>
                  <a:gd name="T17" fmla="*/ 22 h 57"/>
                  <a:gd name="T18" fmla="*/ 38 w 42"/>
                  <a:gd name="T19" fmla="*/ 22 h 57"/>
                  <a:gd name="T20" fmla="*/ 40 w 42"/>
                  <a:gd name="T21" fmla="*/ 27 h 57"/>
                  <a:gd name="T22" fmla="*/ 42 w 42"/>
                  <a:gd name="T23" fmla="*/ 29 h 57"/>
                  <a:gd name="T24" fmla="*/ 42 w 42"/>
                  <a:gd name="T25" fmla="*/ 33 h 57"/>
                  <a:gd name="T26" fmla="*/ 40 w 42"/>
                  <a:gd name="T27" fmla="*/ 37 h 57"/>
                  <a:gd name="T28" fmla="*/ 38 w 42"/>
                  <a:gd name="T29" fmla="*/ 37 h 57"/>
                  <a:gd name="T30" fmla="*/ 34 w 42"/>
                  <a:gd name="T31" fmla="*/ 39 h 57"/>
                  <a:gd name="T32" fmla="*/ 34 w 42"/>
                  <a:gd name="T33" fmla="*/ 45 h 57"/>
                  <a:gd name="T34" fmla="*/ 30 w 42"/>
                  <a:gd name="T35" fmla="*/ 49 h 57"/>
                  <a:gd name="T36" fmla="*/ 22 w 42"/>
                  <a:gd name="T37" fmla="*/ 51 h 57"/>
                  <a:gd name="T38" fmla="*/ 18 w 42"/>
                  <a:gd name="T39" fmla="*/ 53 h 57"/>
                  <a:gd name="T40" fmla="*/ 14 w 42"/>
                  <a:gd name="T41" fmla="*/ 57 h 57"/>
                  <a:gd name="T42" fmla="*/ 12 w 42"/>
                  <a:gd name="T43" fmla="*/ 55 h 57"/>
                  <a:gd name="T44" fmla="*/ 4 w 42"/>
                  <a:gd name="T45" fmla="*/ 49 h 57"/>
                  <a:gd name="T46" fmla="*/ 2 w 42"/>
                  <a:gd name="T47" fmla="*/ 47 h 57"/>
                  <a:gd name="T48" fmla="*/ 0 w 42"/>
                  <a:gd name="T49" fmla="*/ 37 h 57"/>
                  <a:gd name="T50" fmla="*/ 4 w 42"/>
                  <a:gd name="T51" fmla="*/ 33 h 57"/>
                  <a:gd name="T52" fmla="*/ 6 w 42"/>
                  <a:gd name="T53" fmla="*/ 31 h 57"/>
                  <a:gd name="T54" fmla="*/ 10 w 42"/>
                  <a:gd name="T55" fmla="*/ 29 h 57"/>
                  <a:gd name="T56" fmla="*/ 14 w 42"/>
                  <a:gd name="T57" fmla="*/ 37 h 57"/>
                  <a:gd name="T58" fmla="*/ 16 w 42"/>
                  <a:gd name="T59" fmla="*/ 37 h 57"/>
                  <a:gd name="T60" fmla="*/ 18 w 42"/>
                  <a:gd name="T61" fmla="*/ 29 h 57"/>
                  <a:gd name="T62" fmla="*/ 20 w 42"/>
                  <a:gd name="T63" fmla="*/ 24 h 57"/>
                  <a:gd name="T64" fmla="*/ 24 w 42"/>
                  <a:gd name="T65" fmla="*/ 16 h 57"/>
                  <a:gd name="T66" fmla="*/ 26 w 42"/>
                  <a:gd name="T67"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57">
                    <a:moveTo>
                      <a:pt x="26" y="10"/>
                    </a:moveTo>
                    <a:lnTo>
                      <a:pt x="26" y="10"/>
                    </a:lnTo>
                    <a:lnTo>
                      <a:pt x="30" y="12"/>
                    </a:lnTo>
                    <a:lnTo>
                      <a:pt x="30" y="14"/>
                    </a:lnTo>
                    <a:lnTo>
                      <a:pt x="32" y="10"/>
                    </a:lnTo>
                    <a:lnTo>
                      <a:pt x="32" y="10"/>
                    </a:lnTo>
                    <a:lnTo>
                      <a:pt x="32" y="8"/>
                    </a:lnTo>
                    <a:lnTo>
                      <a:pt x="30" y="6"/>
                    </a:lnTo>
                    <a:lnTo>
                      <a:pt x="30" y="4"/>
                    </a:lnTo>
                    <a:lnTo>
                      <a:pt x="30" y="0"/>
                    </a:lnTo>
                    <a:lnTo>
                      <a:pt x="30" y="0"/>
                    </a:lnTo>
                    <a:lnTo>
                      <a:pt x="32" y="0"/>
                    </a:lnTo>
                    <a:lnTo>
                      <a:pt x="34" y="4"/>
                    </a:lnTo>
                    <a:lnTo>
                      <a:pt x="38" y="12"/>
                    </a:lnTo>
                    <a:lnTo>
                      <a:pt x="38" y="12"/>
                    </a:lnTo>
                    <a:lnTo>
                      <a:pt x="38" y="14"/>
                    </a:lnTo>
                    <a:lnTo>
                      <a:pt x="38" y="16"/>
                    </a:lnTo>
                    <a:lnTo>
                      <a:pt x="34" y="22"/>
                    </a:lnTo>
                    <a:lnTo>
                      <a:pt x="34" y="22"/>
                    </a:lnTo>
                    <a:lnTo>
                      <a:pt x="38" y="22"/>
                    </a:lnTo>
                    <a:lnTo>
                      <a:pt x="40" y="24"/>
                    </a:lnTo>
                    <a:lnTo>
                      <a:pt x="40" y="27"/>
                    </a:lnTo>
                    <a:lnTo>
                      <a:pt x="42" y="29"/>
                    </a:lnTo>
                    <a:lnTo>
                      <a:pt x="42" y="29"/>
                    </a:lnTo>
                    <a:lnTo>
                      <a:pt x="42" y="33"/>
                    </a:lnTo>
                    <a:lnTo>
                      <a:pt x="42" y="33"/>
                    </a:lnTo>
                    <a:lnTo>
                      <a:pt x="40" y="37"/>
                    </a:lnTo>
                    <a:lnTo>
                      <a:pt x="40" y="37"/>
                    </a:lnTo>
                    <a:lnTo>
                      <a:pt x="38" y="37"/>
                    </a:lnTo>
                    <a:lnTo>
                      <a:pt x="38" y="37"/>
                    </a:lnTo>
                    <a:lnTo>
                      <a:pt x="36" y="35"/>
                    </a:lnTo>
                    <a:lnTo>
                      <a:pt x="34" y="39"/>
                    </a:lnTo>
                    <a:lnTo>
                      <a:pt x="34" y="39"/>
                    </a:lnTo>
                    <a:lnTo>
                      <a:pt x="34" y="45"/>
                    </a:lnTo>
                    <a:lnTo>
                      <a:pt x="30" y="49"/>
                    </a:lnTo>
                    <a:lnTo>
                      <a:pt x="30" y="49"/>
                    </a:lnTo>
                    <a:lnTo>
                      <a:pt x="24" y="49"/>
                    </a:lnTo>
                    <a:lnTo>
                      <a:pt x="22" y="51"/>
                    </a:lnTo>
                    <a:lnTo>
                      <a:pt x="18" y="53"/>
                    </a:lnTo>
                    <a:lnTo>
                      <a:pt x="18" y="53"/>
                    </a:lnTo>
                    <a:lnTo>
                      <a:pt x="14" y="57"/>
                    </a:lnTo>
                    <a:lnTo>
                      <a:pt x="14" y="57"/>
                    </a:lnTo>
                    <a:lnTo>
                      <a:pt x="12" y="57"/>
                    </a:lnTo>
                    <a:lnTo>
                      <a:pt x="12" y="55"/>
                    </a:lnTo>
                    <a:lnTo>
                      <a:pt x="8" y="53"/>
                    </a:lnTo>
                    <a:lnTo>
                      <a:pt x="4" y="49"/>
                    </a:lnTo>
                    <a:lnTo>
                      <a:pt x="2" y="47"/>
                    </a:lnTo>
                    <a:lnTo>
                      <a:pt x="2" y="47"/>
                    </a:lnTo>
                    <a:lnTo>
                      <a:pt x="0" y="43"/>
                    </a:lnTo>
                    <a:lnTo>
                      <a:pt x="0" y="37"/>
                    </a:lnTo>
                    <a:lnTo>
                      <a:pt x="0" y="37"/>
                    </a:lnTo>
                    <a:lnTo>
                      <a:pt x="4" y="33"/>
                    </a:lnTo>
                    <a:lnTo>
                      <a:pt x="6" y="31"/>
                    </a:lnTo>
                    <a:lnTo>
                      <a:pt x="6" y="31"/>
                    </a:lnTo>
                    <a:lnTo>
                      <a:pt x="8" y="29"/>
                    </a:lnTo>
                    <a:lnTo>
                      <a:pt x="10" y="29"/>
                    </a:lnTo>
                    <a:lnTo>
                      <a:pt x="10" y="29"/>
                    </a:lnTo>
                    <a:lnTo>
                      <a:pt x="14" y="37"/>
                    </a:lnTo>
                    <a:lnTo>
                      <a:pt x="16" y="37"/>
                    </a:lnTo>
                    <a:lnTo>
                      <a:pt x="16" y="37"/>
                    </a:lnTo>
                    <a:lnTo>
                      <a:pt x="18" y="29"/>
                    </a:lnTo>
                    <a:lnTo>
                      <a:pt x="18" y="29"/>
                    </a:lnTo>
                    <a:lnTo>
                      <a:pt x="20" y="24"/>
                    </a:lnTo>
                    <a:lnTo>
                      <a:pt x="20" y="24"/>
                    </a:lnTo>
                    <a:lnTo>
                      <a:pt x="24" y="16"/>
                    </a:lnTo>
                    <a:lnTo>
                      <a:pt x="24" y="16"/>
                    </a:lnTo>
                    <a:lnTo>
                      <a:pt x="26" y="10"/>
                    </a:ln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6" name="Freeform 498">
                <a:extLst>
                  <a:ext uri="{FF2B5EF4-FFF2-40B4-BE49-F238E27FC236}">
                    <a16:creationId xmlns:a16="http://schemas.microsoft.com/office/drawing/2014/main" id="{4424F489-A666-2F82-8879-880BA9BCC774}"/>
                  </a:ext>
                </a:extLst>
              </p:cNvPr>
              <p:cNvSpPr>
                <a:spLocks/>
              </p:cNvSpPr>
              <p:nvPr/>
            </p:nvSpPr>
            <p:spPr bwMode="auto">
              <a:xfrm>
                <a:off x="6050" y="2610"/>
                <a:ext cx="30" cy="44"/>
              </a:xfrm>
              <a:custGeom>
                <a:avLst/>
                <a:gdLst>
                  <a:gd name="T0" fmla="*/ 28 w 30"/>
                  <a:gd name="T1" fmla="*/ 14 h 44"/>
                  <a:gd name="T2" fmla="*/ 28 w 30"/>
                  <a:gd name="T3" fmla="*/ 14 h 44"/>
                  <a:gd name="T4" fmla="*/ 30 w 30"/>
                  <a:gd name="T5" fmla="*/ 16 h 44"/>
                  <a:gd name="T6" fmla="*/ 30 w 30"/>
                  <a:gd name="T7" fmla="*/ 16 h 44"/>
                  <a:gd name="T8" fmla="*/ 30 w 30"/>
                  <a:gd name="T9" fmla="*/ 24 h 44"/>
                  <a:gd name="T10" fmla="*/ 30 w 30"/>
                  <a:gd name="T11" fmla="*/ 24 h 44"/>
                  <a:gd name="T12" fmla="*/ 28 w 30"/>
                  <a:gd name="T13" fmla="*/ 28 h 44"/>
                  <a:gd name="T14" fmla="*/ 28 w 30"/>
                  <a:gd name="T15" fmla="*/ 30 h 44"/>
                  <a:gd name="T16" fmla="*/ 26 w 30"/>
                  <a:gd name="T17" fmla="*/ 32 h 44"/>
                  <a:gd name="T18" fmla="*/ 26 w 30"/>
                  <a:gd name="T19" fmla="*/ 32 h 44"/>
                  <a:gd name="T20" fmla="*/ 24 w 30"/>
                  <a:gd name="T21" fmla="*/ 36 h 44"/>
                  <a:gd name="T22" fmla="*/ 22 w 30"/>
                  <a:gd name="T23" fmla="*/ 38 h 44"/>
                  <a:gd name="T24" fmla="*/ 22 w 30"/>
                  <a:gd name="T25" fmla="*/ 38 h 44"/>
                  <a:gd name="T26" fmla="*/ 20 w 30"/>
                  <a:gd name="T27" fmla="*/ 44 h 44"/>
                  <a:gd name="T28" fmla="*/ 20 w 30"/>
                  <a:gd name="T29" fmla="*/ 44 h 44"/>
                  <a:gd name="T30" fmla="*/ 18 w 30"/>
                  <a:gd name="T31" fmla="*/ 38 h 44"/>
                  <a:gd name="T32" fmla="*/ 18 w 30"/>
                  <a:gd name="T33" fmla="*/ 38 h 44"/>
                  <a:gd name="T34" fmla="*/ 16 w 30"/>
                  <a:gd name="T35" fmla="*/ 30 h 44"/>
                  <a:gd name="T36" fmla="*/ 16 w 30"/>
                  <a:gd name="T37" fmla="*/ 26 h 44"/>
                  <a:gd name="T38" fmla="*/ 14 w 30"/>
                  <a:gd name="T39" fmla="*/ 24 h 44"/>
                  <a:gd name="T40" fmla="*/ 14 w 30"/>
                  <a:gd name="T41" fmla="*/ 24 h 44"/>
                  <a:gd name="T42" fmla="*/ 12 w 30"/>
                  <a:gd name="T43" fmla="*/ 22 h 44"/>
                  <a:gd name="T44" fmla="*/ 8 w 30"/>
                  <a:gd name="T45" fmla="*/ 20 h 44"/>
                  <a:gd name="T46" fmla="*/ 8 w 30"/>
                  <a:gd name="T47" fmla="*/ 20 h 44"/>
                  <a:gd name="T48" fmla="*/ 6 w 30"/>
                  <a:gd name="T49" fmla="*/ 18 h 44"/>
                  <a:gd name="T50" fmla="*/ 2 w 30"/>
                  <a:gd name="T51" fmla="*/ 18 h 44"/>
                  <a:gd name="T52" fmla="*/ 0 w 30"/>
                  <a:gd name="T53" fmla="*/ 14 h 44"/>
                  <a:gd name="T54" fmla="*/ 0 w 30"/>
                  <a:gd name="T55" fmla="*/ 4 h 44"/>
                  <a:gd name="T56" fmla="*/ 0 w 30"/>
                  <a:gd name="T57" fmla="*/ 4 h 44"/>
                  <a:gd name="T58" fmla="*/ 2 w 30"/>
                  <a:gd name="T59" fmla="*/ 0 h 44"/>
                  <a:gd name="T60" fmla="*/ 4 w 30"/>
                  <a:gd name="T61" fmla="*/ 0 h 44"/>
                  <a:gd name="T62" fmla="*/ 8 w 30"/>
                  <a:gd name="T63" fmla="*/ 2 h 44"/>
                  <a:gd name="T64" fmla="*/ 8 w 30"/>
                  <a:gd name="T65" fmla="*/ 2 h 44"/>
                  <a:gd name="T66" fmla="*/ 12 w 30"/>
                  <a:gd name="T67" fmla="*/ 6 h 44"/>
                  <a:gd name="T68" fmla="*/ 14 w 30"/>
                  <a:gd name="T69" fmla="*/ 12 h 44"/>
                  <a:gd name="T70" fmla="*/ 16 w 30"/>
                  <a:gd name="T71" fmla="*/ 14 h 44"/>
                  <a:gd name="T72" fmla="*/ 18 w 30"/>
                  <a:gd name="T73" fmla="*/ 14 h 44"/>
                  <a:gd name="T74" fmla="*/ 20 w 30"/>
                  <a:gd name="T75" fmla="*/ 12 h 44"/>
                  <a:gd name="T76" fmla="*/ 20 w 30"/>
                  <a:gd name="T77" fmla="*/ 12 h 44"/>
                  <a:gd name="T78" fmla="*/ 24 w 30"/>
                  <a:gd name="T79" fmla="*/ 10 h 44"/>
                  <a:gd name="T80" fmla="*/ 24 w 30"/>
                  <a:gd name="T81" fmla="*/ 10 h 44"/>
                  <a:gd name="T82" fmla="*/ 26 w 30"/>
                  <a:gd name="T83" fmla="*/ 10 h 44"/>
                  <a:gd name="T84" fmla="*/ 28 w 30"/>
                  <a:gd name="T85" fmla="*/ 14 h 44"/>
                  <a:gd name="T86" fmla="*/ 28 w 30"/>
                  <a:gd name="T8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44">
                    <a:moveTo>
                      <a:pt x="28" y="14"/>
                    </a:moveTo>
                    <a:lnTo>
                      <a:pt x="28" y="14"/>
                    </a:lnTo>
                    <a:lnTo>
                      <a:pt x="30" y="16"/>
                    </a:lnTo>
                    <a:lnTo>
                      <a:pt x="30" y="16"/>
                    </a:lnTo>
                    <a:lnTo>
                      <a:pt x="30" y="24"/>
                    </a:lnTo>
                    <a:lnTo>
                      <a:pt x="30" y="24"/>
                    </a:lnTo>
                    <a:lnTo>
                      <a:pt x="28" y="28"/>
                    </a:lnTo>
                    <a:lnTo>
                      <a:pt x="28" y="30"/>
                    </a:lnTo>
                    <a:lnTo>
                      <a:pt x="26" y="32"/>
                    </a:lnTo>
                    <a:lnTo>
                      <a:pt x="26" y="32"/>
                    </a:lnTo>
                    <a:lnTo>
                      <a:pt x="24" y="36"/>
                    </a:lnTo>
                    <a:lnTo>
                      <a:pt x="22" y="38"/>
                    </a:lnTo>
                    <a:lnTo>
                      <a:pt x="22" y="38"/>
                    </a:lnTo>
                    <a:lnTo>
                      <a:pt x="20" y="44"/>
                    </a:lnTo>
                    <a:lnTo>
                      <a:pt x="20" y="44"/>
                    </a:lnTo>
                    <a:lnTo>
                      <a:pt x="18" y="38"/>
                    </a:lnTo>
                    <a:lnTo>
                      <a:pt x="18" y="38"/>
                    </a:lnTo>
                    <a:lnTo>
                      <a:pt x="16" y="30"/>
                    </a:lnTo>
                    <a:lnTo>
                      <a:pt x="16" y="26"/>
                    </a:lnTo>
                    <a:lnTo>
                      <a:pt x="14" y="24"/>
                    </a:lnTo>
                    <a:lnTo>
                      <a:pt x="14" y="24"/>
                    </a:lnTo>
                    <a:lnTo>
                      <a:pt x="12" y="22"/>
                    </a:lnTo>
                    <a:lnTo>
                      <a:pt x="8" y="20"/>
                    </a:lnTo>
                    <a:lnTo>
                      <a:pt x="8" y="20"/>
                    </a:lnTo>
                    <a:lnTo>
                      <a:pt x="6" y="18"/>
                    </a:lnTo>
                    <a:lnTo>
                      <a:pt x="2" y="18"/>
                    </a:lnTo>
                    <a:lnTo>
                      <a:pt x="0" y="14"/>
                    </a:lnTo>
                    <a:lnTo>
                      <a:pt x="0" y="4"/>
                    </a:lnTo>
                    <a:lnTo>
                      <a:pt x="0" y="4"/>
                    </a:lnTo>
                    <a:lnTo>
                      <a:pt x="2" y="0"/>
                    </a:lnTo>
                    <a:lnTo>
                      <a:pt x="4" y="0"/>
                    </a:lnTo>
                    <a:lnTo>
                      <a:pt x="8" y="2"/>
                    </a:lnTo>
                    <a:lnTo>
                      <a:pt x="8" y="2"/>
                    </a:lnTo>
                    <a:lnTo>
                      <a:pt x="12" y="6"/>
                    </a:lnTo>
                    <a:lnTo>
                      <a:pt x="14" y="12"/>
                    </a:lnTo>
                    <a:lnTo>
                      <a:pt x="16" y="14"/>
                    </a:lnTo>
                    <a:lnTo>
                      <a:pt x="18" y="14"/>
                    </a:lnTo>
                    <a:lnTo>
                      <a:pt x="20" y="12"/>
                    </a:lnTo>
                    <a:lnTo>
                      <a:pt x="20" y="12"/>
                    </a:lnTo>
                    <a:lnTo>
                      <a:pt x="24" y="10"/>
                    </a:lnTo>
                    <a:lnTo>
                      <a:pt x="24" y="10"/>
                    </a:lnTo>
                    <a:lnTo>
                      <a:pt x="26" y="10"/>
                    </a:lnTo>
                    <a:lnTo>
                      <a:pt x="28" y="14"/>
                    </a:ln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7" name="Freeform 499">
                <a:extLst>
                  <a:ext uri="{FF2B5EF4-FFF2-40B4-BE49-F238E27FC236}">
                    <a16:creationId xmlns:a16="http://schemas.microsoft.com/office/drawing/2014/main" id="{DCAAD78F-4076-E86C-2A59-79EF17754C23}"/>
                  </a:ext>
                </a:extLst>
              </p:cNvPr>
              <p:cNvSpPr>
                <a:spLocks/>
              </p:cNvSpPr>
              <p:nvPr/>
            </p:nvSpPr>
            <p:spPr bwMode="auto">
              <a:xfrm>
                <a:off x="6030" y="2602"/>
                <a:ext cx="22" cy="42"/>
              </a:xfrm>
              <a:custGeom>
                <a:avLst/>
                <a:gdLst>
                  <a:gd name="T0" fmla="*/ 6 w 22"/>
                  <a:gd name="T1" fmla="*/ 36 h 42"/>
                  <a:gd name="T2" fmla="*/ 6 w 22"/>
                  <a:gd name="T3" fmla="*/ 36 h 42"/>
                  <a:gd name="T4" fmla="*/ 6 w 22"/>
                  <a:gd name="T5" fmla="*/ 32 h 42"/>
                  <a:gd name="T6" fmla="*/ 6 w 22"/>
                  <a:gd name="T7" fmla="*/ 28 h 42"/>
                  <a:gd name="T8" fmla="*/ 6 w 22"/>
                  <a:gd name="T9" fmla="*/ 28 h 42"/>
                  <a:gd name="T10" fmla="*/ 6 w 22"/>
                  <a:gd name="T11" fmla="*/ 22 h 42"/>
                  <a:gd name="T12" fmla="*/ 4 w 22"/>
                  <a:gd name="T13" fmla="*/ 20 h 42"/>
                  <a:gd name="T14" fmla="*/ 2 w 22"/>
                  <a:gd name="T15" fmla="*/ 20 h 42"/>
                  <a:gd name="T16" fmla="*/ 0 w 22"/>
                  <a:gd name="T17" fmla="*/ 18 h 42"/>
                  <a:gd name="T18" fmla="*/ 0 w 22"/>
                  <a:gd name="T19" fmla="*/ 18 h 42"/>
                  <a:gd name="T20" fmla="*/ 0 w 22"/>
                  <a:gd name="T21" fmla="*/ 18 h 42"/>
                  <a:gd name="T22" fmla="*/ 0 w 22"/>
                  <a:gd name="T23" fmla="*/ 10 h 42"/>
                  <a:gd name="T24" fmla="*/ 0 w 22"/>
                  <a:gd name="T25" fmla="*/ 4 h 42"/>
                  <a:gd name="T26" fmla="*/ 0 w 22"/>
                  <a:gd name="T27" fmla="*/ 4 h 42"/>
                  <a:gd name="T28" fmla="*/ 2 w 22"/>
                  <a:gd name="T29" fmla="*/ 4 h 42"/>
                  <a:gd name="T30" fmla="*/ 4 w 22"/>
                  <a:gd name="T31" fmla="*/ 4 h 42"/>
                  <a:gd name="T32" fmla="*/ 8 w 22"/>
                  <a:gd name="T33" fmla="*/ 4 h 42"/>
                  <a:gd name="T34" fmla="*/ 8 w 22"/>
                  <a:gd name="T35" fmla="*/ 4 h 42"/>
                  <a:gd name="T36" fmla="*/ 10 w 22"/>
                  <a:gd name="T37" fmla="*/ 4 h 42"/>
                  <a:gd name="T38" fmla="*/ 14 w 22"/>
                  <a:gd name="T39" fmla="*/ 2 h 42"/>
                  <a:gd name="T40" fmla="*/ 16 w 22"/>
                  <a:gd name="T41" fmla="*/ 0 h 42"/>
                  <a:gd name="T42" fmla="*/ 16 w 22"/>
                  <a:gd name="T43" fmla="*/ 2 h 42"/>
                  <a:gd name="T44" fmla="*/ 18 w 22"/>
                  <a:gd name="T45" fmla="*/ 10 h 42"/>
                  <a:gd name="T46" fmla="*/ 18 w 22"/>
                  <a:gd name="T47" fmla="*/ 10 h 42"/>
                  <a:gd name="T48" fmla="*/ 16 w 22"/>
                  <a:gd name="T49" fmla="*/ 18 h 42"/>
                  <a:gd name="T50" fmla="*/ 14 w 22"/>
                  <a:gd name="T51" fmla="*/ 20 h 42"/>
                  <a:gd name="T52" fmla="*/ 12 w 22"/>
                  <a:gd name="T53" fmla="*/ 20 h 42"/>
                  <a:gd name="T54" fmla="*/ 12 w 22"/>
                  <a:gd name="T55" fmla="*/ 20 h 42"/>
                  <a:gd name="T56" fmla="*/ 16 w 22"/>
                  <a:gd name="T57" fmla="*/ 22 h 42"/>
                  <a:gd name="T58" fmla="*/ 18 w 22"/>
                  <a:gd name="T59" fmla="*/ 24 h 42"/>
                  <a:gd name="T60" fmla="*/ 20 w 22"/>
                  <a:gd name="T61" fmla="*/ 28 h 42"/>
                  <a:gd name="T62" fmla="*/ 20 w 22"/>
                  <a:gd name="T63" fmla="*/ 28 h 42"/>
                  <a:gd name="T64" fmla="*/ 22 w 22"/>
                  <a:gd name="T65" fmla="*/ 38 h 42"/>
                  <a:gd name="T66" fmla="*/ 20 w 22"/>
                  <a:gd name="T67" fmla="*/ 40 h 42"/>
                  <a:gd name="T68" fmla="*/ 18 w 22"/>
                  <a:gd name="T69" fmla="*/ 42 h 42"/>
                  <a:gd name="T70" fmla="*/ 18 w 22"/>
                  <a:gd name="T71" fmla="*/ 42 h 42"/>
                  <a:gd name="T72" fmla="*/ 14 w 22"/>
                  <a:gd name="T73" fmla="*/ 40 h 42"/>
                  <a:gd name="T74" fmla="*/ 10 w 22"/>
                  <a:gd name="T75" fmla="*/ 36 h 42"/>
                  <a:gd name="T76" fmla="*/ 10 w 22"/>
                  <a:gd name="T77" fmla="*/ 36 h 42"/>
                  <a:gd name="T78" fmla="*/ 6 w 22"/>
                  <a:gd name="T79" fmla="*/ 36 h 42"/>
                  <a:gd name="T80" fmla="*/ 6 w 22"/>
                  <a:gd name="T8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42">
                    <a:moveTo>
                      <a:pt x="6" y="36"/>
                    </a:moveTo>
                    <a:lnTo>
                      <a:pt x="6" y="36"/>
                    </a:lnTo>
                    <a:lnTo>
                      <a:pt x="6" y="32"/>
                    </a:lnTo>
                    <a:lnTo>
                      <a:pt x="6" y="28"/>
                    </a:lnTo>
                    <a:lnTo>
                      <a:pt x="6" y="28"/>
                    </a:lnTo>
                    <a:lnTo>
                      <a:pt x="6" y="22"/>
                    </a:lnTo>
                    <a:lnTo>
                      <a:pt x="4" y="20"/>
                    </a:lnTo>
                    <a:lnTo>
                      <a:pt x="2" y="20"/>
                    </a:lnTo>
                    <a:lnTo>
                      <a:pt x="0" y="18"/>
                    </a:lnTo>
                    <a:lnTo>
                      <a:pt x="0" y="18"/>
                    </a:lnTo>
                    <a:lnTo>
                      <a:pt x="0" y="18"/>
                    </a:lnTo>
                    <a:lnTo>
                      <a:pt x="0" y="10"/>
                    </a:lnTo>
                    <a:lnTo>
                      <a:pt x="0" y="4"/>
                    </a:lnTo>
                    <a:lnTo>
                      <a:pt x="0" y="4"/>
                    </a:lnTo>
                    <a:lnTo>
                      <a:pt x="2" y="4"/>
                    </a:lnTo>
                    <a:lnTo>
                      <a:pt x="4" y="4"/>
                    </a:lnTo>
                    <a:lnTo>
                      <a:pt x="8" y="4"/>
                    </a:lnTo>
                    <a:lnTo>
                      <a:pt x="8" y="4"/>
                    </a:lnTo>
                    <a:lnTo>
                      <a:pt x="10" y="4"/>
                    </a:lnTo>
                    <a:lnTo>
                      <a:pt x="14" y="2"/>
                    </a:lnTo>
                    <a:lnTo>
                      <a:pt x="16" y="0"/>
                    </a:lnTo>
                    <a:lnTo>
                      <a:pt x="16" y="2"/>
                    </a:lnTo>
                    <a:lnTo>
                      <a:pt x="18" y="10"/>
                    </a:lnTo>
                    <a:lnTo>
                      <a:pt x="18" y="10"/>
                    </a:lnTo>
                    <a:lnTo>
                      <a:pt x="16" y="18"/>
                    </a:lnTo>
                    <a:lnTo>
                      <a:pt x="14" y="20"/>
                    </a:lnTo>
                    <a:lnTo>
                      <a:pt x="12" y="20"/>
                    </a:lnTo>
                    <a:lnTo>
                      <a:pt x="12" y="20"/>
                    </a:lnTo>
                    <a:lnTo>
                      <a:pt x="16" y="22"/>
                    </a:lnTo>
                    <a:lnTo>
                      <a:pt x="18" y="24"/>
                    </a:lnTo>
                    <a:lnTo>
                      <a:pt x="20" y="28"/>
                    </a:lnTo>
                    <a:lnTo>
                      <a:pt x="20" y="28"/>
                    </a:lnTo>
                    <a:lnTo>
                      <a:pt x="22" y="38"/>
                    </a:lnTo>
                    <a:lnTo>
                      <a:pt x="20" y="40"/>
                    </a:lnTo>
                    <a:lnTo>
                      <a:pt x="18" y="42"/>
                    </a:lnTo>
                    <a:lnTo>
                      <a:pt x="18" y="42"/>
                    </a:lnTo>
                    <a:lnTo>
                      <a:pt x="14" y="40"/>
                    </a:lnTo>
                    <a:lnTo>
                      <a:pt x="10" y="36"/>
                    </a:lnTo>
                    <a:lnTo>
                      <a:pt x="10" y="36"/>
                    </a:lnTo>
                    <a:lnTo>
                      <a:pt x="6" y="36"/>
                    </a:lnTo>
                    <a:lnTo>
                      <a:pt x="6"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8" name="Freeform 500">
                <a:extLst>
                  <a:ext uri="{FF2B5EF4-FFF2-40B4-BE49-F238E27FC236}">
                    <a16:creationId xmlns:a16="http://schemas.microsoft.com/office/drawing/2014/main" id="{8E543873-879A-442F-BD93-0EA37D6C9A4C}"/>
                  </a:ext>
                </a:extLst>
              </p:cNvPr>
              <p:cNvSpPr>
                <a:spLocks/>
              </p:cNvSpPr>
              <p:nvPr/>
            </p:nvSpPr>
            <p:spPr bwMode="auto">
              <a:xfrm>
                <a:off x="6044" y="2668"/>
                <a:ext cx="16" cy="37"/>
              </a:xfrm>
              <a:custGeom>
                <a:avLst/>
                <a:gdLst>
                  <a:gd name="T0" fmla="*/ 14 w 16"/>
                  <a:gd name="T1" fmla="*/ 6 h 37"/>
                  <a:gd name="T2" fmla="*/ 14 w 16"/>
                  <a:gd name="T3" fmla="*/ 6 h 37"/>
                  <a:gd name="T4" fmla="*/ 16 w 16"/>
                  <a:gd name="T5" fmla="*/ 14 h 37"/>
                  <a:gd name="T6" fmla="*/ 16 w 16"/>
                  <a:gd name="T7" fmla="*/ 22 h 37"/>
                  <a:gd name="T8" fmla="*/ 16 w 16"/>
                  <a:gd name="T9" fmla="*/ 29 h 37"/>
                  <a:gd name="T10" fmla="*/ 14 w 16"/>
                  <a:gd name="T11" fmla="*/ 37 h 37"/>
                  <a:gd name="T12" fmla="*/ 14 w 16"/>
                  <a:gd name="T13" fmla="*/ 37 h 37"/>
                  <a:gd name="T14" fmla="*/ 12 w 16"/>
                  <a:gd name="T15" fmla="*/ 37 h 37"/>
                  <a:gd name="T16" fmla="*/ 12 w 16"/>
                  <a:gd name="T17" fmla="*/ 37 h 37"/>
                  <a:gd name="T18" fmla="*/ 10 w 16"/>
                  <a:gd name="T19" fmla="*/ 31 h 37"/>
                  <a:gd name="T20" fmla="*/ 8 w 16"/>
                  <a:gd name="T21" fmla="*/ 24 h 37"/>
                  <a:gd name="T22" fmla="*/ 8 w 16"/>
                  <a:gd name="T23" fmla="*/ 24 h 37"/>
                  <a:gd name="T24" fmla="*/ 6 w 16"/>
                  <a:gd name="T25" fmla="*/ 22 h 37"/>
                  <a:gd name="T26" fmla="*/ 6 w 16"/>
                  <a:gd name="T27" fmla="*/ 18 h 37"/>
                  <a:gd name="T28" fmla="*/ 6 w 16"/>
                  <a:gd name="T29" fmla="*/ 18 h 37"/>
                  <a:gd name="T30" fmla="*/ 6 w 16"/>
                  <a:gd name="T31" fmla="*/ 12 h 37"/>
                  <a:gd name="T32" fmla="*/ 4 w 16"/>
                  <a:gd name="T33" fmla="*/ 8 h 37"/>
                  <a:gd name="T34" fmla="*/ 2 w 16"/>
                  <a:gd name="T35" fmla="*/ 6 h 37"/>
                  <a:gd name="T36" fmla="*/ 0 w 16"/>
                  <a:gd name="T37" fmla="*/ 2 h 37"/>
                  <a:gd name="T38" fmla="*/ 0 w 16"/>
                  <a:gd name="T39" fmla="*/ 2 h 37"/>
                  <a:gd name="T40" fmla="*/ 2 w 16"/>
                  <a:gd name="T41" fmla="*/ 0 h 37"/>
                  <a:gd name="T42" fmla="*/ 6 w 16"/>
                  <a:gd name="T43" fmla="*/ 0 h 37"/>
                  <a:gd name="T44" fmla="*/ 10 w 16"/>
                  <a:gd name="T45" fmla="*/ 0 h 37"/>
                  <a:gd name="T46" fmla="*/ 14 w 16"/>
                  <a:gd name="T47" fmla="*/ 6 h 37"/>
                  <a:gd name="T48" fmla="*/ 14 w 16"/>
                  <a:gd name="T49"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7">
                    <a:moveTo>
                      <a:pt x="14" y="6"/>
                    </a:moveTo>
                    <a:lnTo>
                      <a:pt x="14" y="6"/>
                    </a:lnTo>
                    <a:lnTo>
                      <a:pt x="16" y="14"/>
                    </a:lnTo>
                    <a:lnTo>
                      <a:pt x="16" y="22"/>
                    </a:lnTo>
                    <a:lnTo>
                      <a:pt x="16" y="29"/>
                    </a:lnTo>
                    <a:lnTo>
                      <a:pt x="14" y="37"/>
                    </a:lnTo>
                    <a:lnTo>
                      <a:pt x="14" y="37"/>
                    </a:lnTo>
                    <a:lnTo>
                      <a:pt x="12" y="37"/>
                    </a:lnTo>
                    <a:lnTo>
                      <a:pt x="12" y="37"/>
                    </a:lnTo>
                    <a:lnTo>
                      <a:pt x="10" y="31"/>
                    </a:lnTo>
                    <a:lnTo>
                      <a:pt x="8" y="24"/>
                    </a:lnTo>
                    <a:lnTo>
                      <a:pt x="8" y="24"/>
                    </a:lnTo>
                    <a:lnTo>
                      <a:pt x="6" y="22"/>
                    </a:lnTo>
                    <a:lnTo>
                      <a:pt x="6" y="18"/>
                    </a:lnTo>
                    <a:lnTo>
                      <a:pt x="6" y="18"/>
                    </a:lnTo>
                    <a:lnTo>
                      <a:pt x="6" y="12"/>
                    </a:lnTo>
                    <a:lnTo>
                      <a:pt x="4" y="8"/>
                    </a:lnTo>
                    <a:lnTo>
                      <a:pt x="2" y="6"/>
                    </a:lnTo>
                    <a:lnTo>
                      <a:pt x="0" y="2"/>
                    </a:lnTo>
                    <a:lnTo>
                      <a:pt x="0" y="2"/>
                    </a:lnTo>
                    <a:lnTo>
                      <a:pt x="2" y="0"/>
                    </a:lnTo>
                    <a:lnTo>
                      <a:pt x="6" y="0"/>
                    </a:lnTo>
                    <a:lnTo>
                      <a:pt x="10" y="0"/>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9" name="Freeform 501">
                <a:extLst>
                  <a:ext uri="{FF2B5EF4-FFF2-40B4-BE49-F238E27FC236}">
                    <a16:creationId xmlns:a16="http://schemas.microsoft.com/office/drawing/2014/main" id="{A51FFAE1-A240-E074-F78D-4B27B47C3DAB}"/>
                  </a:ext>
                </a:extLst>
              </p:cNvPr>
              <p:cNvSpPr>
                <a:spLocks/>
              </p:cNvSpPr>
              <p:nvPr/>
            </p:nvSpPr>
            <p:spPr bwMode="auto">
              <a:xfrm>
                <a:off x="6040" y="2626"/>
                <a:ext cx="24" cy="32"/>
              </a:xfrm>
              <a:custGeom>
                <a:avLst/>
                <a:gdLst>
                  <a:gd name="T0" fmla="*/ 0 w 24"/>
                  <a:gd name="T1" fmla="*/ 12 h 32"/>
                  <a:gd name="T2" fmla="*/ 0 w 24"/>
                  <a:gd name="T3" fmla="*/ 12 h 32"/>
                  <a:gd name="T4" fmla="*/ 4 w 24"/>
                  <a:gd name="T5" fmla="*/ 12 h 32"/>
                  <a:gd name="T6" fmla="*/ 6 w 24"/>
                  <a:gd name="T7" fmla="*/ 12 h 32"/>
                  <a:gd name="T8" fmla="*/ 8 w 24"/>
                  <a:gd name="T9" fmla="*/ 16 h 32"/>
                  <a:gd name="T10" fmla="*/ 8 w 24"/>
                  <a:gd name="T11" fmla="*/ 16 h 32"/>
                  <a:gd name="T12" fmla="*/ 10 w 24"/>
                  <a:gd name="T13" fmla="*/ 18 h 32"/>
                  <a:gd name="T14" fmla="*/ 12 w 24"/>
                  <a:gd name="T15" fmla="*/ 18 h 32"/>
                  <a:gd name="T16" fmla="*/ 12 w 24"/>
                  <a:gd name="T17" fmla="*/ 14 h 32"/>
                  <a:gd name="T18" fmla="*/ 12 w 24"/>
                  <a:gd name="T19" fmla="*/ 14 h 32"/>
                  <a:gd name="T20" fmla="*/ 14 w 24"/>
                  <a:gd name="T21" fmla="*/ 6 h 32"/>
                  <a:gd name="T22" fmla="*/ 16 w 24"/>
                  <a:gd name="T23" fmla="*/ 4 h 32"/>
                  <a:gd name="T24" fmla="*/ 20 w 24"/>
                  <a:gd name="T25" fmla="*/ 0 h 32"/>
                  <a:gd name="T26" fmla="*/ 20 w 24"/>
                  <a:gd name="T27" fmla="*/ 0 h 32"/>
                  <a:gd name="T28" fmla="*/ 24 w 24"/>
                  <a:gd name="T29" fmla="*/ 8 h 32"/>
                  <a:gd name="T30" fmla="*/ 24 w 24"/>
                  <a:gd name="T31" fmla="*/ 8 h 32"/>
                  <a:gd name="T32" fmla="*/ 20 w 24"/>
                  <a:gd name="T33" fmla="*/ 12 h 32"/>
                  <a:gd name="T34" fmla="*/ 18 w 24"/>
                  <a:gd name="T35" fmla="*/ 16 h 32"/>
                  <a:gd name="T36" fmla="*/ 20 w 24"/>
                  <a:gd name="T37" fmla="*/ 30 h 32"/>
                  <a:gd name="T38" fmla="*/ 20 w 24"/>
                  <a:gd name="T39" fmla="*/ 30 h 32"/>
                  <a:gd name="T40" fmla="*/ 20 w 24"/>
                  <a:gd name="T41" fmla="*/ 32 h 32"/>
                  <a:gd name="T42" fmla="*/ 18 w 24"/>
                  <a:gd name="T43" fmla="*/ 32 h 32"/>
                  <a:gd name="T44" fmla="*/ 16 w 24"/>
                  <a:gd name="T45" fmla="*/ 30 h 32"/>
                  <a:gd name="T46" fmla="*/ 16 w 24"/>
                  <a:gd name="T47" fmla="*/ 30 h 32"/>
                  <a:gd name="T48" fmla="*/ 16 w 24"/>
                  <a:gd name="T49" fmla="*/ 30 h 32"/>
                  <a:gd name="T50" fmla="*/ 14 w 24"/>
                  <a:gd name="T51" fmla="*/ 26 h 32"/>
                  <a:gd name="T52" fmla="*/ 10 w 24"/>
                  <a:gd name="T53" fmla="*/ 26 h 32"/>
                  <a:gd name="T54" fmla="*/ 10 w 24"/>
                  <a:gd name="T55" fmla="*/ 26 h 32"/>
                  <a:gd name="T56" fmla="*/ 8 w 24"/>
                  <a:gd name="T57" fmla="*/ 26 h 32"/>
                  <a:gd name="T58" fmla="*/ 4 w 24"/>
                  <a:gd name="T59" fmla="*/ 24 h 32"/>
                  <a:gd name="T60" fmla="*/ 2 w 24"/>
                  <a:gd name="T61" fmla="*/ 20 h 32"/>
                  <a:gd name="T62" fmla="*/ 0 w 24"/>
                  <a:gd name="T63" fmla="*/ 12 h 32"/>
                  <a:gd name="T64" fmla="*/ 0 w 24"/>
                  <a:gd name="T6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2">
                    <a:moveTo>
                      <a:pt x="0" y="12"/>
                    </a:moveTo>
                    <a:lnTo>
                      <a:pt x="0" y="12"/>
                    </a:lnTo>
                    <a:lnTo>
                      <a:pt x="4" y="12"/>
                    </a:lnTo>
                    <a:lnTo>
                      <a:pt x="6" y="12"/>
                    </a:lnTo>
                    <a:lnTo>
                      <a:pt x="8" y="16"/>
                    </a:lnTo>
                    <a:lnTo>
                      <a:pt x="8" y="16"/>
                    </a:lnTo>
                    <a:lnTo>
                      <a:pt x="10" y="18"/>
                    </a:lnTo>
                    <a:lnTo>
                      <a:pt x="12" y="18"/>
                    </a:lnTo>
                    <a:lnTo>
                      <a:pt x="12" y="14"/>
                    </a:lnTo>
                    <a:lnTo>
                      <a:pt x="12" y="14"/>
                    </a:lnTo>
                    <a:lnTo>
                      <a:pt x="14" y="6"/>
                    </a:lnTo>
                    <a:lnTo>
                      <a:pt x="16" y="4"/>
                    </a:lnTo>
                    <a:lnTo>
                      <a:pt x="20" y="0"/>
                    </a:lnTo>
                    <a:lnTo>
                      <a:pt x="20" y="0"/>
                    </a:lnTo>
                    <a:lnTo>
                      <a:pt x="24" y="8"/>
                    </a:lnTo>
                    <a:lnTo>
                      <a:pt x="24" y="8"/>
                    </a:lnTo>
                    <a:lnTo>
                      <a:pt x="20" y="12"/>
                    </a:lnTo>
                    <a:lnTo>
                      <a:pt x="18" y="16"/>
                    </a:lnTo>
                    <a:lnTo>
                      <a:pt x="20" y="30"/>
                    </a:lnTo>
                    <a:lnTo>
                      <a:pt x="20" y="30"/>
                    </a:lnTo>
                    <a:lnTo>
                      <a:pt x="20" y="32"/>
                    </a:lnTo>
                    <a:lnTo>
                      <a:pt x="18" y="32"/>
                    </a:lnTo>
                    <a:lnTo>
                      <a:pt x="16" y="30"/>
                    </a:lnTo>
                    <a:lnTo>
                      <a:pt x="16" y="30"/>
                    </a:lnTo>
                    <a:lnTo>
                      <a:pt x="16" y="30"/>
                    </a:lnTo>
                    <a:lnTo>
                      <a:pt x="14" y="26"/>
                    </a:lnTo>
                    <a:lnTo>
                      <a:pt x="10" y="26"/>
                    </a:lnTo>
                    <a:lnTo>
                      <a:pt x="10" y="26"/>
                    </a:lnTo>
                    <a:lnTo>
                      <a:pt x="8" y="26"/>
                    </a:lnTo>
                    <a:lnTo>
                      <a:pt x="4" y="24"/>
                    </a:lnTo>
                    <a:lnTo>
                      <a:pt x="2" y="2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0" name="Freeform 502">
                <a:extLst>
                  <a:ext uri="{FF2B5EF4-FFF2-40B4-BE49-F238E27FC236}">
                    <a16:creationId xmlns:a16="http://schemas.microsoft.com/office/drawing/2014/main" id="{52F255E8-94EB-7281-658F-9BD743EC53B1}"/>
                  </a:ext>
                </a:extLst>
              </p:cNvPr>
              <p:cNvSpPr>
                <a:spLocks/>
              </p:cNvSpPr>
              <p:nvPr/>
            </p:nvSpPr>
            <p:spPr bwMode="auto">
              <a:xfrm>
                <a:off x="6040" y="2715"/>
                <a:ext cx="16" cy="36"/>
              </a:xfrm>
              <a:custGeom>
                <a:avLst/>
                <a:gdLst>
                  <a:gd name="T0" fmla="*/ 0 w 16"/>
                  <a:gd name="T1" fmla="*/ 4 h 36"/>
                  <a:gd name="T2" fmla="*/ 0 w 16"/>
                  <a:gd name="T3" fmla="*/ 4 h 36"/>
                  <a:gd name="T4" fmla="*/ 2 w 16"/>
                  <a:gd name="T5" fmla="*/ 4 h 36"/>
                  <a:gd name="T6" fmla="*/ 2 w 16"/>
                  <a:gd name="T7" fmla="*/ 0 h 36"/>
                  <a:gd name="T8" fmla="*/ 2 w 16"/>
                  <a:gd name="T9" fmla="*/ 0 h 36"/>
                  <a:gd name="T10" fmla="*/ 6 w 16"/>
                  <a:gd name="T11" fmla="*/ 0 h 36"/>
                  <a:gd name="T12" fmla="*/ 8 w 16"/>
                  <a:gd name="T13" fmla="*/ 2 h 36"/>
                  <a:gd name="T14" fmla="*/ 10 w 16"/>
                  <a:gd name="T15" fmla="*/ 6 h 36"/>
                  <a:gd name="T16" fmla="*/ 10 w 16"/>
                  <a:gd name="T17" fmla="*/ 6 h 36"/>
                  <a:gd name="T18" fmla="*/ 14 w 16"/>
                  <a:gd name="T19" fmla="*/ 12 h 36"/>
                  <a:gd name="T20" fmla="*/ 16 w 16"/>
                  <a:gd name="T21" fmla="*/ 22 h 36"/>
                  <a:gd name="T22" fmla="*/ 16 w 16"/>
                  <a:gd name="T23" fmla="*/ 22 h 36"/>
                  <a:gd name="T24" fmla="*/ 14 w 16"/>
                  <a:gd name="T25" fmla="*/ 32 h 36"/>
                  <a:gd name="T26" fmla="*/ 12 w 16"/>
                  <a:gd name="T27" fmla="*/ 34 h 36"/>
                  <a:gd name="T28" fmla="*/ 8 w 16"/>
                  <a:gd name="T29" fmla="*/ 34 h 36"/>
                  <a:gd name="T30" fmla="*/ 4 w 16"/>
                  <a:gd name="T31" fmla="*/ 36 h 36"/>
                  <a:gd name="T32" fmla="*/ 4 w 16"/>
                  <a:gd name="T33" fmla="*/ 36 h 36"/>
                  <a:gd name="T34" fmla="*/ 2 w 16"/>
                  <a:gd name="T35" fmla="*/ 32 h 36"/>
                  <a:gd name="T36" fmla="*/ 2 w 16"/>
                  <a:gd name="T37" fmla="*/ 26 h 36"/>
                  <a:gd name="T38" fmla="*/ 2 w 16"/>
                  <a:gd name="T39" fmla="*/ 26 h 36"/>
                  <a:gd name="T40" fmla="*/ 2 w 16"/>
                  <a:gd name="T41" fmla="*/ 14 h 36"/>
                  <a:gd name="T42" fmla="*/ 0 w 16"/>
                  <a:gd name="T43" fmla="*/ 4 h 36"/>
                  <a:gd name="T44" fmla="*/ 0 w 16"/>
                  <a:gd name="T4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6">
                    <a:moveTo>
                      <a:pt x="0" y="4"/>
                    </a:moveTo>
                    <a:lnTo>
                      <a:pt x="0" y="4"/>
                    </a:lnTo>
                    <a:lnTo>
                      <a:pt x="2" y="4"/>
                    </a:lnTo>
                    <a:lnTo>
                      <a:pt x="2" y="0"/>
                    </a:lnTo>
                    <a:lnTo>
                      <a:pt x="2" y="0"/>
                    </a:lnTo>
                    <a:lnTo>
                      <a:pt x="6" y="0"/>
                    </a:lnTo>
                    <a:lnTo>
                      <a:pt x="8" y="2"/>
                    </a:lnTo>
                    <a:lnTo>
                      <a:pt x="10" y="6"/>
                    </a:lnTo>
                    <a:lnTo>
                      <a:pt x="10" y="6"/>
                    </a:lnTo>
                    <a:lnTo>
                      <a:pt x="14" y="12"/>
                    </a:lnTo>
                    <a:lnTo>
                      <a:pt x="16" y="22"/>
                    </a:lnTo>
                    <a:lnTo>
                      <a:pt x="16" y="22"/>
                    </a:lnTo>
                    <a:lnTo>
                      <a:pt x="14" y="32"/>
                    </a:lnTo>
                    <a:lnTo>
                      <a:pt x="12" y="34"/>
                    </a:lnTo>
                    <a:lnTo>
                      <a:pt x="8" y="34"/>
                    </a:lnTo>
                    <a:lnTo>
                      <a:pt x="4" y="36"/>
                    </a:lnTo>
                    <a:lnTo>
                      <a:pt x="4" y="36"/>
                    </a:lnTo>
                    <a:lnTo>
                      <a:pt x="2" y="32"/>
                    </a:lnTo>
                    <a:lnTo>
                      <a:pt x="2" y="26"/>
                    </a:lnTo>
                    <a:lnTo>
                      <a:pt x="2" y="26"/>
                    </a:lnTo>
                    <a:lnTo>
                      <a:pt x="2" y="1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1" name="Freeform 503">
                <a:extLst>
                  <a:ext uri="{FF2B5EF4-FFF2-40B4-BE49-F238E27FC236}">
                    <a16:creationId xmlns:a16="http://schemas.microsoft.com/office/drawing/2014/main" id="{4C3B65F1-8910-9F04-AFD8-17752F790092}"/>
                  </a:ext>
                </a:extLst>
              </p:cNvPr>
              <p:cNvSpPr>
                <a:spLocks/>
              </p:cNvSpPr>
              <p:nvPr/>
            </p:nvSpPr>
            <p:spPr bwMode="auto">
              <a:xfrm>
                <a:off x="6032" y="2670"/>
                <a:ext cx="20" cy="39"/>
              </a:xfrm>
              <a:custGeom>
                <a:avLst/>
                <a:gdLst>
                  <a:gd name="T0" fmla="*/ 10 w 20"/>
                  <a:gd name="T1" fmla="*/ 31 h 39"/>
                  <a:gd name="T2" fmla="*/ 10 w 20"/>
                  <a:gd name="T3" fmla="*/ 31 h 39"/>
                  <a:gd name="T4" fmla="*/ 8 w 20"/>
                  <a:gd name="T5" fmla="*/ 31 h 39"/>
                  <a:gd name="T6" fmla="*/ 6 w 20"/>
                  <a:gd name="T7" fmla="*/ 29 h 39"/>
                  <a:gd name="T8" fmla="*/ 4 w 20"/>
                  <a:gd name="T9" fmla="*/ 20 h 39"/>
                  <a:gd name="T10" fmla="*/ 4 w 20"/>
                  <a:gd name="T11" fmla="*/ 20 h 39"/>
                  <a:gd name="T12" fmla="*/ 2 w 20"/>
                  <a:gd name="T13" fmla="*/ 16 h 39"/>
                  <a:gd name="T14" fmla="*/ 0 w 20"/>
                  <a:gd name="T15" fmla="*/ 12 h 39"/>
                  <a:gd name="T16" fmla="*/ 0 w 20"/>
                  <a:gd name="T17" fmla="*/ 12 h 39"/>
                  <a:gd name="T18" fmla="*/ 0 w 20"/>
                  <a:gd name="T19" fmla="*/ 6 h 39"/>
                  <a:gd name="T20" fmla="*/ 0 w 20"/>
                  <a:gd name="T21" fmla="*/ 2 h 39"/>
                  <a:gd name="T22" fmla="*/ 0 w 20"/>
                  <a:gd name="T23" fmla="*/ 0 h 39"/>
                  <a:gd name="T24" fmla="*/ 0 w 20"/>
                  <a:gd name="T25" fmla="*/ 0 h 39"/>
                  <a:gd name="T26" fmla="*/ 2 w 20"/>
                  <a:gd name="T27" fmla="*/ 0 h 39"/>
                  <a:gd name="T28" fmla="*/ 4 w 20"/>
                  <a:gd name="T29" fmla="*/ 2 h 39"/>
                  <a:gd name="T30" fmla="*/ 6 w 20"/>
                  <a:gd name="T31" fmla="*/ 10 h 39"/>
                  <a:gd name="T32" fmla="*/ 6 w 20"/>
                  <a:gd name="T33" fmla="*/ 10 h 39"/>
                  <a:gd name="T34" fmla="*/ 6 w 20"/>
                  <a:gd name="T35" fmla="*/ 18 h 39"/>
                  <a:gd name="T36" fmla="*/ 8 w 20"/>
                  <a:gd name="T37" fmla="*/ 22 h 39"/>
                  <a:gd name="T38" fmla="*/ 10 w 20"/>
                  <a:gd name="T39" fmla="*/ 25 h 39"/>
                  <a:gd name="T40" fmla="*/ 14 w 20"/>
                  <a:gd name="T41" fmla="*/ 25 h 39"/>
                  <a:gd name="T42" fmla="*/ 14 w 20"/>
                  <a:gd name="T43" fmla="*/ 25 h 39"/>
                  <a:gd name="T44" fmla="*/ 16 w 20"/>
                  <a:gd name="T45" fmla="*/ 25 h 39"/>
                  <a:gd name="T46" fmla="*/ 18 w 20"/>
                  <a:gd name="T47" fmla="*/ 27 h 39"/>
                  <a:gd name="T48" fmla="*/ 18 w 20"/>
                  <a:gd name="T49" fmla="*/ 27 h 39"/>
                  <a:gd name="T50" fmla="*/ 20 w 20"/>
                  <a:gd name="T51" fmla="*/ 35 h 39"/>
                  <a:gd name="T52" fmla="*/ 18 w 20"/>
                  <a:gd name="T53" fmla="*/ 37 h 39"/>
                  <a:gd name="T54" fmla="*/ 16 w 20"/>
                  <a:gd name="T55" fmla="*/ 39 h 39"/>
                  <a:gd name="T56" fmla="*/ 16 w 20"/>
                  <a:gd name="T57" fmla="*/ 39 h 39"/>
                  <a:gd name="T58" fmla="*/ 14 w 20"/>
                  <a:gd name="T59" fmla="*/ 39 h 39"/>
                  <a:gd name="T60" fmla="*/ 12 w 20"/>
                  <a:gd name="T61" fmla="*/ 37 h 39"/>
                  <a:gd name="T62" fmla="*/ 10 w 20"/>
                  <a:gd name="T63" fmla="*/ 31 h 39"/>
                  <a:gd name="T64" fmla="*/ 10 w 20"/>
                  <a:gd name="T6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9">
                    <a:moveTo>
                      <a:pt x="10" y="31"/>
                    </a:moveTo>
                    <a:lnTo>
                      <a:pt x="10" y="31"/>
                    </a:lnTo>
                    <a:lnTo>
                      <a:pt x="8" y="31"/>
                    </a:lnTo>
                    <a:lnTo>
                      <a:pt x="6" y="29"/>
                    </a:lnTo>
                    <a:lnTo>
                      <a:pt x="4" y="20"/>
                    </a:lnTo>
                    <a:lnTo>
                      <a:pt x="4" y="20"/>
                    </a:lnTo>
                    <a:lnTo>
                      <a:pt x="2" y="16"/>
                    </a:lnTo>
                    <a:lnTo>
                      <a:pt x="0" y="12"/>
                    </a:lnTo>
                    <a:lnTo>
                      <a:pt x="0" y="12"/>
                    </a:lnTo>
                    <a:lnTo>
                      <a:pt x="0" y="6"/>
                    </a:lnTo>
                    <a:lnTo>
                      <a:pt x="0" y="2"/>
                    </a:lnTo>
                    <a:lnTo>
                      <a:pt x="0" y="0"/>
                    </a:lnTo>
                    <a:lnTo>
                      <a:pt x="0" y="0"/>
                    </a:lnTo>
                    <a:lnTo>
                      <a:pt x="2" y="0"/>
                    </a:lnTo>
                    <a:lnTo>
                      <a:pt x="4" y="2"/>
                    </a:lnTo>
                    <a:lnTo>
                      <a:pt x="6" y="10"/>
                    </a:lnTo>
                    <a:lnTo>
                      <a:pt x="6" y="10"/>
                    </a:lnTo>
                    <a:lnTo>
                      <a:pt x="6" y="18"/>
                    </a:lnTo>
                    <a:lnTo>
                      <a:pt x="8" y="22"/>
                    </a:lnTo>
                    <a:lnTo>
                      <a:pt x="10" y="25"/>
                    </a:lnTo>
                    <a:lnTo>
                      <a:pt x="14" y="25"/>
                    </a:lnTo>
                    <a:lnTo>
                      <a:pt x="14" y="25"/>
                    </a:lnTo>
                    <a:lnTo>
                      <a:pt x="16" y="25"/>
                    </a:lnTo>
                    <a:lnTo>
                      <a:pt x="18" y="27"/>
                    </a:lnTo>
                    <a:lnTo>
                      <a:pt x="18" y="27"/>
                    </a:lnTo>
                    <a:lnTo>
                      <a:pt x="20" y="35"/>
                    </a:lnTo>
                    <a:lnTo>
                      <a:pt x="18" y="37"/>
                    </a:lnTo>
                    <a:lnTo>
                      <a:pt x="16" y="39"/>
                    </a:lnTo>
                    <a:lnTo>
                      <a:pt x="16" y="39"/>
                    </a:lnTo>
                    <a:lnTo>
                      <a:pt x="14" y="39"/>
                    </a:lnTo>
                    <a:lnTo>
                      <a:pt x="12" y="37"/>
                    </a:lnTo>
                    <a:lnTo>
                      <a:pt x="10" y="31"/>
                    </a:lnTo>
                    <a:lnTo>
                      <a:pt x="1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2" name="Freeform 504">
                <a:extLst>
                  <a:ext uri="{FF2B5EF4-FFF2-40B4-BE49-F238E27FC236}">
                    <a16:creationId xmlns:a16="http://schemas.microsoft.com/office/drawing/2014/main" id="{73313E01-E4F7-D018-89F1-309A16997219}"/>
                  </a:ext>
                </a:extLst>
              </p:cNvPr>
              <p:cNvSpPr>
                <a:spLocks/>
              </p:cNvSpPr>
              <p:nvPr/>
            </p:nvSpPr>
            <p:spPr bwMode="auto">
              <a:xfrm>
                <a:off x="6042" y="2690"/>
                <a:ext cx="16" cy="19"/>
              </a:xfrm>
              <a:custGeom>
                <a:avLst/>
                <a:gdLst>
                  <a:gd name="T0" fmla="*/ 16 w 16"/>
                  <a:gd name="T1" fmla="*/ 15 h 19"/>
                  <a:gd name="T2" fmla="*/ 16 w 16"/>
                  <a:gd name="T3" fmla="*/ 15 h 19"/>
                  <a:gd name="T4" fmla="*/ 8 w 16"/>
                  <a:gd name="T5" fmla="*/ 17 h 19"/>
                  <a:gd name="T6" fmla="*/ 6 w 16"/>
                  <a:gd name="T7" fmla="*/ 19 h 19"/>
                  <a:gd name="T8" fmla="*/ 2 w 16"/>
                  <a:gd name="T9" fmla="*/ 19 h 19"/>
                  <a:gd name="T10" fmla="*/ 2 w 16"/>
                  <a:gd name="T11" fmla="*/ 19 h 19"/>
                  <a:gd name="T12" fmla="*/ 0 w 16"/>
                  <a:gd name="T13" fmla="*/ 17 h 19"/>
                  <a:gd name="T14" fmla="*/ 0 w 16"/>
                  <a:gd name="T15" fmla="*/ 11 h 19"/>
                  <a:gd name="T16" fmla="*/ 0 w 16"/>
                  <a:gd name="T17" fmla="*/ 11 h 19"/>
                  <a:gd name="T18" fmla="*/ 4 w 16"/>
                  <a:gd name="T19" fmla="*/ 13 h 19"/>
                  <a:gd name="T20" fmla="*/ 6 w 16"/>
                  <a:gd name="T21" fmla="*/ 15 h 19"/>
                  <a:gd name="T22" fmla="*/ 6 w 16"/>
                  <a:gd name="T23" fmla="*/ 15 h 19"/>
                  <a:gd name="T24" fmla="*/ 6 w 16"/>
                  <a:gd name="T25" fmla="*/ 15 h 19"/>
                  <a:gd name="T26" fmla="*/ 8 w 16"/>
                  <a:gd name="T27" fmla="*/ 13 h 19"/>
                  <a:gd name="T28" fmla="*/ 8 w 16"/>
                  <a:gd name="T29" fmla="*/ 11 h 19"/>
                  <a:gd name="T30" fmla="*/ 6 w 16"/>
                  <a:gd name="T31" fmla="*/ 9 h 19"/>
                  <a:gd name="T32" fmla="*/ 6 w 16"/>
                  <a:gd name="T33" fmla="*/ 9 h 19"/>
                  <a:gd name="T34" fmla="*/ 8 w 16"/>
                  <a:gd name="T35" fmla="*/ 5 h 19"/>
                  <a:gd name="T36" fmla="*/ 10 w 16"/>
                  <a:gd name="T37" fmla="*/ 0 h 19"/>
                  <a:gd name="T38" fmla="*/ 10 w 16"/>
                  <a:gd name="T39" fmla="*/ 0 h 19"/>
                  <a:gd name="T40" fmla="*/ 14 w 16"/>
                  <a:gd name="T41" fmla="*/ 0 h 19"/>
                  <a:gd name="T42" fmla="*/ 14 w 16"/>
                  <a:gd name="T43" fmla="*/ 5 h 19"/>
                  <a:gd name="T44" fmla="*/ 16 w 16"/>
                  <a:gd name="T45" fmla="*/ 15 h 19"/>
                  <a:gd name="T46" fmla="*/ 16 w 16"/>
                  <a:gd name="T4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9">
                    <a:moveTo>
                      <a:pt x="16" y="15"/>
                    </a:moveTo>
                    <a:lnTo>
                      <a:pt x="16" y="15"/>
                    </a:lnTo>
                    <a:lnTo>
                      <a:pt x="8" y="17"/>
                    </a:lnTo>
                    <a:lnTo>
                      <a:pt x="6" y="19"/>
                    </a:lnTo>
                    <a:lnTo>
                      <a:pt x="2" y="19"/>
                    </a:lnTo>
                    <a:lnTo>
                      <a:pt x="2" y="19"/>
                    </a:lnTo>
                    <a:lnTo>
                      <a:pt x="0" y="17"/>
                    </a:lnTo>
                    <a:lnTo>
                      <a:pt x="0" y="11"/>
                    </a:lnTo>
                    <a:lnTo>
                      <a:pt x="0" y="11"/>
                    </a:lnTo>
                    <a:lnTo>
                      <a:pt x="4" y="13"/>
                    </a:lnTo>
                    <a:lnTo>
                      <a:pt x="6" y="15"/>
                    </a:lnTo>
                    <a:lnTo>
                      <a:pt x="6" y="15"/>
                    </a:lnTo>
                    <a:lnTo>
                      <a:pt x="6" y="15"/>
                    </a:lnTo>
                    <a:lnTo>
                      <a:pt x="8" y="13"/>
                    </a:lnTo>
                    <a:lnTo>
                      <a:pt x="8" y="11"/>
                    </a:lnTo>
                    <a:lnTo>
                      <a:pt x="6" y="9"/>
                    </a:lnTo>
                    <a:lnTo>
                      <a:pt x="6" y="9"/>
                    </a:lnTo>
                    <a:lnTo>
                      <a:pt x="8" y="5"/>
                    </a:lnTo>
                    <a:lnTo>
                      <a:pt x="10" y="0"/>
                    </a:lnTo>
                    <a:lnTo>
                      <a:pt x="10" y="0"/>
                    </a:lnTo>
                    <a:lnTo>
                      <a:pt x="14" y="0"/>
                    </a:lnTo>
                    <a:lnTo>
                      <a:pt x="14" y="5"/>
                    </a:lnTo>
                    <a:lnTo>
                      <a:pt x="16" y="15"/>
                    </a:lnTo>
                    <a:lnTo>
                      <a:pt x="16"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3" name="Freeform 505">
                <a:extLst>
                  <a:ext uri="{FF2B5EF4-FFF2-40B4-BE49-F238E27FC236}">
                    <a16:creationId xmlns:a16="http://schemas.microsoft.com/office/drawing/2014/main" id="{C68AABBF-33BE-4BD1-5CBD-4E05E7516FCF}"/>
                  </a:ext>
                </a:extLst>
              </p:cNvPr>
              <p:cNvSpPr>
                <a:spLocks/>
              </p:cNvSpPr>
              <p:nvPr/>
            </p:nvSpPr>
            <p:spPr bwMode="auto">
              <a:xfrm>
                <a:off x="6060" y="2640"/>
                <a:ext cx="4" cy="16"/>
              </a:xfrm>
              <a:custGeom>
                <a:avLst/>
                <a:gdLst>
                  <a:gd name="T0" fmla="*/ 0 w 4"/>
                  <a:gd name="T1" fmla="*/ 16 h 16"/>
                  <a:gd name="T2" fmla="*/ 0 w 4"/>
                  <a:gd name="T3" fmla="*/ 16 h 16"/>
                  <a:gd name="T4" fmla="*/ 0 w 4"/>
                  <a:gd name="T5" fmla="*/ 8 h 16"/>
                  <a:gd name="T6" fmla="*/ 0 w 4"/>
                  <a:gd name="T7" fmla="*/ 8 h 16"/>
                  <a:gd name="T8" fmla="*/ 0 w 4"/>
                  <a:gd name="T9" fmla="*/ 2 h 16"/>
                  <a:gd name="T10" fmla="*/ 2 w 4"/>
                  <a:gd name="T11" fmla="*/ 0 h 16"/>
                  <a:gd name="T12" fmla="*/ 2 w 4"/>
                  <a:gd name="T13" fmla="*/ 0 h 16"/>
                  <a:gd name="T14" fmla="*/ 4 w 4"/>
                  <a:gd name="T15" fmla="*/ 4 h 16"/>
                  <a:gd name="T16" fmla="*/ 4 w 4"/>
                  <a:gd name="T17" fmla="*/ 4 h 16"/>
                  <a:gd name="T18" fmla="*/ 4 w 4"/>
                  <a:gd name="T19" fmla="*/ 8 h 16"/>
                  <a:gd name="T20" fmla="*/ 4 w 4"/>
                  <a:gd name="T21" fmla="*/ 10 h 16"/>
                  <a:gd name="T22" fmla="*/ 4 w 4"/>
                  <a:gd name="T23" fmla="*/ 10 h 16"/>
                  <a:gd name="T24" fmla="*/ 2 w 4"/>
                  <a:gd name="T25" fmla="*/ 14 h 16"/>
                  <a:gd name="T26" fmla="*/ 0 w 4"/>
                  <a:gd name="T27" fmla="*/ 16 h 16"/>
                  <a:gd name="T28" fmla="*/ 0 w 4"/>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6">
                    <a:moveTo>
                      <a:pt x="0" y="16"/>
                    </a:moveTo>
                    <a:lnTo>
                      <a:pt x="0" y="16"/>
                    </a:lnTo>
                    <a:lnTo>
                      <a:pt x="0" y="8"/>
                    </a:lnTo>
                    <a:lnTo>
                      <a:pt x="0" y="8"/>
                    </a:lnTo>
                    <a:lnTo>
                      <a:pt x="0" y="2"/>
                    </a:lnTo>
                    <a:lnTo>
                      <a:pt x="2" y="0"/>
                    </a:lnTo>
                    <a:lnTo>
                      <a:pt x="2" y="0"/>
                    </a:lnTo>
                    <a:lnTo>
                      <a:pt x="4" y="4"/>
                    </a:lnTo>
                    <a:lnTo>
                      <a:pt x="4" y="4"/>
                    </a:lnTo>
                    <a:lnTo>
                      <a:pt x="4" y="8"/>
                    </a:lnTo>
                    <a:lnTo>
                      <a:pt x="4" y="10"/>
                    </a:lnTo>
                    <a:lnTo>
                      <a:pt x="4" y="10"/>
                    </a:lnTo>
                    <a:lnTo>
                      <a:pt x="2" y="14"/>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4" name="Freeform 506">
                <a:extLst>
                  <a:ext uri="{FF2B5EF4-FFF2-40B4-BE49-F238E27FC236}">
                    <a16:creationId xmlns:a16="http://schemas.microsoft.com/office/drawing/2014/main" id="{9E412CBD-CA3C-D592-420D-EFEBE3F6B557}"/>
                  </a:ext>
                </a:extLst>
              </p:cNvPr>
              <p:cNvSpPr>
                <a:spLocks/>
              </p:cNvSpPr>
              <p:nvPr/>
            </p:nvSpPr>
            <p:spPr bwMode="auto">
              <a:xfrm>
                <a:off x="6094" y="2648"/>
                <a:ext cx="16" cy="20"/>
              </a:xfrm>
              <a:custGeom>
                <a:avLst/>
                <a:gdLst>
                  <a:gd name="T0" fmla="*/ 16 w 16"/>
                  <a:gd name="T1" fmla="*/ 20 h 20"/>
                  <a:gd name="T2" fmla="*/ 16 w 16"/>
                  <a:gd name="T3" fmla="*/ 20 h 20"/>
                  <a:gd name="T4" fmla="*/ 12 w 16"/>
                  <a:gd name="T5" fmla="*/ 20 h 20"/>
                  <a:gd name="T6" fmla="*/ 10 w 16"/>
                  <a:gd name="T7" fmla="*/ 18 h 20"/>
                  <a:gd name="T8" fmla="*/ 4 w 16"/>
                  <a:gd name="T9" fmla="*/ 12 h 20"/>
                  <a:gd name="T10" fmla="*/ 4 w 16"/>
                  <a:gd name="T11" fmla="*/ 12 h 20"/>
                  <a:gd name="T12" fmla="*/ 2 w 16"/>
                  <a:gd name="T13" fmla="*/ 8 h 20"/>
                  <a:gd name="T14" fmla="*/ 0 w 16"/>
                  <a:gd name="T15" fmla="*/ 6 h 20"/>
                  <a:gd name="T16" fmla="*/ 0 w 16"/>
                  <a:gd name="T17" fmla="*/ 2 h 20"/>
                  <a:gd name="T18" fmla="*/ 0 w 16"/>
                  <a:gd name="T19" fmla="*/ 2 h 20"/>
                  <a:gd name="T20" fmla="*/ 2 w 16"/>
                  <a:gd name="T21" fmla="*/ 0 h 20"/>
                  <a:gd name="T22" fmla="*/ 2 w 16"/>
                  <a:gd name="T23" fmla="*/ 0 h 20"/>
                  <a:gd name="T24" fmla="*/ 6 w 16"/>
                  <a:gd name="T25" fmla="*/ 0 h 20"/>
                  <a:gd name="T26" fmla="*/ 6 w 16"/>
                  <a:gd name="T27" fmla="*/ 0 h 20"/>
                  <a:gd name="T28" fmla="*/ 8 w 16"/>
                  <a:gd name="T29" fmla="*/ 4 h 20"/>
                  <a:gd name="T30" fmla="*/ 12 w 16"/>
                  <a:gd name="T31" fmla="*/ 4 h 20"/>
                  <a:gd name="T32" fmla="*/ 12 w 16"/>
                  <a:gd name="T33" fmla="*/ 4 h 20"/>
                  <a:gd name="T34" fmla="*/ 14 w 16"/>
                  <a:gd name="T35" fmla="*/ 6 h 20"/>
                  <a:gd name="T36" fmla="*/ 16 w 16"/>
                  <a:gd name="T37" fmla="*/ 8 h 20"/>
                  <a:gd name="T38" fmla="*/ 16 w 16"/>
                  <a:gd name="T39" fmla="*/ 12 h 20"/>
                  <a:gd name="T40" fmla="*/ 16 w 16"/>
                  <a:gd name="T41" fmla="*/ 20 h 20"/>
                  <a:gd name="T42" fmla="*/ 16 w 16"/>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16" y="20"/>
                    </a:moveTo>
                    <a:lnTo>
                      <a:pt x="16" y="20"/>
                    </a:lnTo>
                    <a:lnTo>
                      <a:pt x="12" y="20"/>
                    </a:lnTo>
                    <a:lnTo>
                      <a:pt x="10" y="18"/>
                    </a:lnTo>
                    <a:lnTo>
                      <a:pt x="4" y="12"/>
                    </a:lnTo>
                    <a:lnTo>
                      <a:pt x="4" y="12"/>
                    </a:lnTo>
                    <a:lnTo>
                      <a:pt x="2" y="8"/>
                    </a:lnTo>
                    <a:lnTo>
                      <a:pt x="0" y="6"/>
                    </a:lnTo>
                    <a:lnTo>
                      <a:pt x="0" y="2"/>
                    </a:lnTo>
                    <a:lnTo>
                      <a:pt x="0" y="2"/>
                    </a:lnTo>
                    <a:lnTo>
                      <a:pt x="2" y="0"/>
                    </a:lnTo>
                    <a:lnTo>
                      <a:pt x="2" y="0"/>
                    </a:lnTo>
                    <a:lnTo>
                      <a:pt x="6" y="0"/>
                    </a:lnTo>
                    <a:lnTo>
                      <a:pt x="6" y="0"/>
                    </a:lnTo>
                    <a:lnTo>
                      <a:pt x="8" y="4"/>
                    </a:lnTo>
                    <a:lnTo>
                      <a:pt x="12" y="4"/>
                    </a:lnTo>
                    <a:lnTo>
                      <a:pt x="12" y="4"/>
                    </a:lnTo>
                    <a:lnTo>
                      <a:pt x="14" y="6"/>
                    </a:lnTo>
                    <a:lnTo>
                      <a:pt x="16" y="8"/>
                    </a:lnTo>
                    <a:lnTo>
                      <a:pt x="16" y="12"/>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5" name="Freeform 507">
                <a:extLst>
                  <a:ext uri="{FF2B5EF4-FFF2-40B4-BE49-F238E27FC236}">
                    <a16:creationId xmlns:a16="http://schemas.microsoft.com/office/drawing/2014/main" id="{41B4FCFA-9180-A3BD-A79A-D863ED6C7EB8}"/>
                  </a:ext>
                </a:extLst>
              </p:cNvPr>
              <p:cNvSpPr>
                <a:spLocks/>
              </p:cNvSpPr>
              <p:nvPr/>
            </p:nvSpPr>
            <p:spPr bwMode="auto">
              <a:xfrm>
                <a:off x="5972" y="1983"/>
                <a:ext cx="58" cy="76"/>
              </a:xfrm>
              <a:custGeom>
                <a:avLst/>
                <a:gdLst>
                  <a:gd name="T0" fmla="*/ 50 w 58"/>
                  <a:gd name="T1" fmla="*/ 66 h 76"/>
                  <a:gd name="T2" fmla="*/ 40 w 58"/>
                  <a:gd name="T3" fmla="*/ 74 h 76"/>
                  <a:gd name="T4" fmla="*/ 38 w 58"/>
                  <a:gd name="T5" fmla="*/ 76 h 76"/>
                  <a:gd name="T6" fmla="*/ 38 w 58"/>
                  <a:gd name="T7" fmla="*/ 74 h 76"/>
                  <a:gd name="T8" fmla="*/ 36 w 58"/>
                  <a:gd name="T9" fmla="*/ 70 h 76"/>
                  <a:gd name="T10" fmla="*/ 36 w 58"/>
                  <a:gd name="T11" fmla="*/ 54 h 76"/>
                  <a:gd name="T12" fmla="*/ 42 w 58"/>
                  <a:gd name="T13" fmla="*/ 46 h 76"/>
                  <a:gd name="T14" fmla="*/ 42 w 58"/>
                  <a:gd name="T15" fmla="*/ 42 h 76"/>
                  <a:gd name="T16" fmla="*/ 40 w 58"/>
                  <a:gd name="T17" fmla="*/ 40 h 76"/>
                  <a:gd name="T18" fmla="*/ 34 w 58"/>
                  <a:gd name="T19" fmla="*/ 38 h 76"/>
                  <a:gd name="T20" fmla="*/ 28 w 58"/>
                  <a:gd name="T21" fmla="*/ 38 h 76"/>
                  <a:gd name="T22" fmla="*/ 28 w 58"/>
                  <a:gd name="T23" fmla="*/ 28 h 76"/>
                  <a:gd name="T24" fmla="*/ 24 w 58"/>
                  <a:gd name="T25" fmla="*/ 32 h 76"/>
                  <a:gd name="T26" fmla="*/ 16 w 58"/>
                  <a:gd name="T27" fmla="*/ 34 h 76"/>
                  <a:gd name="T28" fmla="*/ 10 w 58"/>
                  <a:gd name="T29" fmla="*/ 38 h 76"/>
                  <a:gd name="T30" fmla="*/ 6 w 58"/>
                  <a:gd name="T31" fmla="*/ 36 h 76"/>
                  <a:gd name="T32" fmla="*/ 0 w 58"/>
                  <a:gd name="T33" fmla="*/ 32 h 76"/>
                  <a:gd name="T34" fmla="*/ 0 w 58"/>
                  <a:gd name="T35" fmla="*/ 22 h 76"/>
                  <a:gd name="T36" fmla="*/ 0 w 58"/>
                  <a:gd name="T37" fmla="*/ 20 h 76"/>
                  <a:gd name="T38" fmla="*/ 4 w 58"/>
                  <a:gd name="T39" fmla="*/ 14 h 76"/>
                  <a:gd name="T40" fmla="*/ 6 w 58"/>
                  <a:gd name="T41" fmla="*/ 10 h 76"/>
                  <a:gd name="T42" fmla="*/ 10 w 58"/>
                  <a:gd name="T43" fmla="*/ 8 h 76"/>
                  <a:gd name="T44" fmla="*/ 16 w 58"/>
                  <a:gd name="T45" fmla="*/ 16 h 76"/>
                  <a:gd name="T46" fmla="*/ 18 w 58"/>
                  <a:gd name="T47" fmla="*/ 16 h 76"/>
                  <a:gd name="T48" fmla="*/ 26 w 58"/>
                  <a:gd name="T49" fmla="*/ 16 h 76"/>
                  <a:gd name="T50" fmla="*/ 30 w 58"/>
                  <a:gd name="T51" fmla="*/ 0 h 76"/>
                  <a:gd name="T52" fmla="*/ 32 w 58"/>
                  <a:gd name="T53" fmla="*/ 0 h 76"/>
                  <a:gd name="T54" fmla="*/ 36 w 58"/>
                  <a:gd name="T55" fmla="*/ 0 h 76"/>
                  <a:gd name="T56" fmla="*/ 38 w 58"/>
                  <a:gd name="T57" fmla="*/ 6 h 76"/>
                  <a:gd name="T58" fmla="*/ 42 w 58"/>
                  <a:gd name="T59" fmla="*/ 16 h 76"/>
                  <a:gd name="T60" fmla="*/ 44 w 58"/>
                  <a:gd name="T61" fmla="*/ 12 h 76"/>
                  <a:gd name="T62" fmla="*/ 48 w 58"/>
                  <a:gd name="T63" fmla="*/ 10 h 76"/>
                  <a:gd name="T64" fmla="*/ 56 w 58"/>
                  <a:gd name="T65" fmla="*/ 22 h 76"/>
                  <a:gd name="T66" fmla="*/ 58 w 58"/>
                  <a:gd name="T67" fmla="*/ 32 h 76"/>
                  <a:gd name="T68" fmla="*/ 56 w 58"/>
                  <a:gd name="T69" fmla="*/ 44 h 76"/>
                  <a:gd name="T70" fmla="*/ 54 w 58"/>
                  <a:gd name="T71" fmla="*/ 52 h 76"/>
                  <a:gd name="T72" fmla="*/ 50 w 58"/>
                  <a:gd name="T73" fmla="*/ 56 h 76"/>
                  <a:gd name="T74" fmla="*/ 50 w 58"/>
                  <a:gd name="T75" fmla="*/ 6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76">
                    <a:moveTo>
                      <a:pt x="50" y="66"/>
                    </a:moveTo>
                    <a:lnTo>
                      <a:pt x="50" y="66"/>
                    </a:lnTo>
                    <a:lnTo>
                      <a:pt x="46" y="72"/>
                    </a:lnTo>
                    <a:lnTo>
                      <a:pt x="40" y="74"/>
                    </a:lnTo>
                    <a:lnTo>
                      <a:pt x="40" y="74"/>
                    </a:lnTo>
                    <a:lnTo>
                      <a:pt x="38" y="76"/>
                    </a:lnTo>
                    <a:lnTo>
                      <a:pt x="38" y="74"/>
                    </a:lnTo>
                    <a:lnTo>
                      <a:pt x="38" y="74"/>
                    </a:lnTo>
                    <a:lnTo>
                      <a:pt x="36" y="70"/>
                    </a:lnTo>
                    <a:lnTo>
                      <a:pt x="36" y="70"/>
                    </a:lnTo>
                    <a:lnTo>
                      <a:pt x="36" y="60"/>
                    </a:lnTo>
                    <a:lnTo>
                      <a:pt x="36" y="54"/>
                    </a:lnTo>
                    <a:lnTo>
                      <a:pt x="38" y="48"/>
                    </a:lnTo>
                    <a:lnTo>
                      <a:pt x="42" y="46"/>
                    </a:lnTo>
                    <a:lnTo>
                      <a:pt x="42" y="46"/>
                    </a:lnTo>
                    <a:lnTo>
                      <a:pt x="42" y="42"/>
                    </a:lnTo>
                    <a:lnTo>
                      <a:pt x="40" y="40"/>
                    </a:lnTo>
                    <a:lnTo>
                      <a:pt x="40" y="40"/>
                    </a:lnTo>
                    <a:lnTo>
                      <a:pt x="38" y="38"/>
                    </a:lnTo>
                    <a:lnTo>
                      <a:pt x="34" y="38"/>
                    </a:lnTo>
                    <a:lnTo>
                      <a:pt x="28" y="38"/>
                    </a:lnTo>
                    <a:lnTo>
                      <a:pt x="28" y="38"/>
                    </a:lnTo>
                    <a:lnTo>
                      <a:pt x="26" y="30"/>
                    </a:lnTo>
                    <a:lnTo>
                      <a:pt x="28" y="28"/>
                    </a:lnTo>
                    <a:lnTo>
                      <a:pt x="28" y="28"/>
                    </a:lnTo>
                    <a:lnTo>
                      <a:pt x="24" y="32"/>
                    </a:lnTo>
                    <a:lnTo>
                      <a:pt x="20" y="32"/>
                    </a:lnTo>
                    <a:lnTo>
                      <a:pt x="16" y="34"/>
                    </a:lnTo>
                    <a:lnTo>
                      <a:pt x="10" y="38"/>
                    </a:lnTo>
                    <a:lnTo>
                      <a:pt x="10" y="38"/>
                    </a:lnTo>
                    <a:lnTo>
                      <a:pt x="8" y="38"/>
                    </a:lnTo>
                    <a:lnTo>
                      <a:pt x="6" y="36"/>
                    </a:lnTo>
                    <a:lnTo>
                      <a:pt x="0" y="32"/>
                    </a:lnTo>
                    <a:lnTo>
                      <a:pt x="0" y="32"/>
                    </a:lnTo>
                    <a:lnTo>
                      <a:pt x="0" y="28"/>
                    </a:lnTo>
                    <a:lnTo>
                      <a:pt x="0" y="22"/>
                    </a:lnTo>
                    <a:lnTo>
                      <a:pt x="0" y="22"/>
                    </a:lnTo>
                    <a:lnTo>
                      <a:pt x="0" y="20"/>
                    </a:lnTo>
                    <a:lnTo>
                      <a:pt x="4" y="18"/>
                    </a:lnTo>
                    <a:lnTo>
                      <a:pt x="4" y="14"/>
                    </a:lnTo>
                    <a:lnTo>
                      <a:pt x="6" y="10"/>
                    </a:lnTo>
                    <a:lnTo>
                      <a:pt x="6" y="10"/>
                    </a:lnTo>
                    <a:lnTo>
                      <a:pt x="8" y="8"/>
                    </a:lnTo>
                    <a:lnTo>
                      <a:pt x="10" y="8"/>
                    </a:lnTo>
                    <a:lnTo>
                      <a:pt x="12" y="12"/>
                    </a:lnTo>
                    <a:lnTo>
                      <a:pt x="16" y="16"/>
                    </a:lnTo>
                    <a:lnTo>
                      <a:pt x="18" y="16"/>
                    </a:lnTo>
                    <a:lnTo>
                      <a:pt x="18" y="16"/>
                    </a:lnTo>
                    <a:lnTo>
                      <a:pt x="22" y="18"/>
                    </a:lnTo>
                    <a:lnTo>
                      <a:pt x="26" y="16"/>
                    </a:lnTo>
                    <a:lnTo>
                      <a:pt x="28" y="12"/>
                    </a:lnTo>
                    <a:lnTo>
                      <a:pt x="30" y="0"/>
                    </a:lnTo>
                    <a:lnTo>
                      <a:pt x="30" y="0"/>
                    </a:lnTo>
                    <a:lnTo>
                      <a:pt x="32" y="0"/>
                    </a:lnTo>
                    <a:lnTo>
                      <a:pt x="36" y="0"/>
                    </a:lnTo>
                    <a:lnTo>
                      <a:pt x="36" y="0"/>
                    </a:lnTo>
                    <a:lnTo>
                      <a:pt x="38" y="6"/>
                    </a:lnTo>
                    <a:lnTo>
                      <a:pt x="38" y="6"/>
                    </a:lnTo>
                    <a:lnTo>
                      <a:pt x="40" y="14"/>
                    </a:lnTo>
                    <a:lnTo>
                      <a:pt x="42" y="16"/>
                    </a:lnTo>
                    <a:lnTo>
                      <a:pt x="44" y="12"/>
                    </a:lnTo>
                    <a:lnTo>
                      <a:pt x="44" y="12"/>
                    </a:lnTo>
                    <a:lnTo>
                      <a:pt x="46" y="10"/>
                    </a:lnTo>
                    <a:lnTo>
                      <a:pt x="48" y="10"/>
                    </a:lnTo>
                    <a:lnTo>
                      <a:pt x="52" y="14"/>
                    </a:lnTo>
                    <a:lnTo>
                      <a:pt x="56" y="22"/>
                    </a:lnTo>
                    <a:lnTo>
                      <a:pt x="58" y="32"/>
                    </a:lnTo>
                    <a:lnTo>
                      <a:pt x="58" y="32"/>
                    </a:lnTo>
                    <a:lnTo>
                      <a:pt x="58" y="40"/>
                    </a:lnTo>
                    <a:lnTo>
                      <a:pt x="56" y="44"/>
                    </a:lnTo>
                    <a:lnTo>
                      <a:pt x="54" y="52"/>
                    </a:lnTo>
                    <a:lnTo>
                      <a:pt x="54" y="52"/>
                    </a:lnTo>
                    <a:lnTo>
                      <a:pt x="52" y="54"/>
                    </a:lnTo>
                    <a:lnTo>
                      <a:pt x="50" y="56"/>
                    </a:lnTo>
                    <a:lnTo>
                      <a:pt x="50" y="60"/>
                    </a:lnTo>
                    <a:lnTo>
                      <a:pt x="50" y="66"/>
                    </a:lnTo>
                    <a:lnTo>
                      <a:pt x="5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6" name="Freeform 508">
                <a:extLst>
                  <a:ext uri="{FF2B5EF4-FFF2-40B4-BE49-F238E27FC236}">
                    <a16:creationId xmlns:a16="http://schemas.microsoft.com/office/drawing/2014/main" id="{A9D942EA-B458-0600-C146-4F1D5FF2717C}"/>
                  </a:ext>
                </a:extLst>
              </p:cNvPr>
              <p:cNvSpPr>
                <a:spLocks/>
              </p:cNvSpPr>
              <p:nvPr/>
            </p:nvSpPr>
            <p:spPr bwMode="auto">
              <a:xfrm>
                <a:off x="5994" y="1936"/>
                <a:ext cx="38" cy="99"/>
              </a:xfrm>
              <a:custGeom>
                <a:avLst/>
                <a:gdLst>
                  <a:gd name="T0" fmla="*/ 32 w 38"/>
                  <a:gd name="T1" fmla="*/ 99 h 99"/>
                  <a:gd name="T2" fmla="*/ 34 w 38"/>
                  <a:gd name="T3" fmla="*/ 81 h 99"/>
                  <a:gd name="T4" fmla="*/ 30 w 38"/>
                  <a:gd name="T5" fmla="*/ 65 h 99"/>
                  <a:gd name="T6" fmla="*/ 28 w 38"/>
                  <a:gd name="T7" fmla="*/ 63 h 99"/>
                  <a:gd name="T8" fmla="*/ 24 w 38"/>
                  <a:gd name="T9" fmla="*/ 65 h 99"/>
                  <a:gd name="T10" fmla="*/ 24 w 38"/>
                  <a:gd name="T11" fmla="*/ 69 h 99"/>
                  <a:gd name="T12" fmla="*/ 20 w 38"/>
                  <a:gd name="T13" fmla="*/ 71 h 99"/>
                  <a:gd name="T14" fmla="*/ 16 w 38"/>
                  <a:gd name="T15" fmla="*/ 65 h 99"/>
                  <a:gd name="T16" fmla="*/ 16 w 38"/>
                  <a:gd name="T17" fmla="*/ 55 h 99"/>
                  <a:gd name="T18" fmla="*/ 14 w 38"/>
                  <a:gd name="T19" fmla="*/ 51 h 99"/>
                  <a:gd name="T20" fmla="*/ 8 w 38"/>
                  <a:gd name="T21" fmla="*/ 51 h 99"/>
                  <a:gd name="T22" fmla="*/ 6 w 38"/>
                  <a:gd name="T23" fmla="*/ 49 h 99"/>
                  <a:gd name="T24" fmla="*/ 4 w 38"/>
                  <a:gd name="T25" fmla="*/ 44 h 99"/>
                  <a:gd name="T26" fmla="*/ 0 w 38"/>
                  <a:gd name="T27" fmla="*/ 22 h 99"/>
                  <a:gd name="T28" fmla="*/ 2 w 38"/>
                  <a:gd name="T29" fmla="*/ 20 h 99"/>
                  <a:gd name="T30" fmla="*/ 8 w 38"/>
                  <a:gd name="T31" fmla="*/ 18 h 99"/>
                  <a:gd name="T32" fmla="*/ 6 w 38"/>
                  <a:gd name="T33" fmla="*/ 18 h 99"/>
                  <a:gd name="T34" fmla="*/ 4 w 38"/>
                  <a:gd name="T35" fmla="*/ 18 h 99"/>
                  <a:gd name="T36" fmla="*/ 4 w 38"/>
                  <a:gd name="T37" fmla="*/ 14 h 99"/>
                  <a:gd name="T38" fmla="*/ 8 w 38"/>
                  <a:gd name="T39" fmla="*/ 8 h 99"/>
                  <a:gd name="T40" fmla="*/ 8 w 38"/>
                  <a:gd name="T41" fmla="*/ 6 h 99"/>
                  <a:gd name="T42" fmla="*/ 10 w 38"/>
                  <a:gd name="T43" fmla="*/ 0 h 99"/>
                  <a:gd name="T44" fmla="*/ 12 w 38"/>
                  <a:gd name="T45" fmla="*/ 2 h 99"/>
                  <a:gd name="T46" fmla="*/ 14 w 38"/>
                  <a:gd name="T47" fmla="*/ 12 h 99"/>
                  <a:gd name="T48" fmla="*/ 16 w 38"/>
                  <a:gd name="T49" fmla="*/ 22 h 99"/>
                  <a:gd name="T50" fmla="*/ 14 w 38"/>
                  <a:gd name="T51" fmla="*/ 32 h 99"/>
                  <a:gd name="T52" fmla="*/ 20 w 38"/>
                  <a:gd name="T53" fmla="*/ 30 h 99"/>
                  <a:gd name="T54" fmla="*/ 26 w 38"/>
                  <a:gd name="T55" fmla="*/ 38 h 99"/>
                  <a:gd name="T56" fmla="*/ 34 w 38"/>
                  <a:gd name="T57" fmla="*/ 55 h 99"/>
                  <a:gd name="T58" fmla="*/ 38 w 38"/>
                  <a:gd name="T59" fmla="*/ 77 h 99"/>
                  <a:gd name="T60" fmla="*/ 34 w 38"/>
                  <a:gd name="T61" fmla="*/ 97 h 99"/>
                  <a:gd name="T62" fmla="*/ 32 w 38"/>
                  <a:gd name="T6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99">
                    <a:moveTo>
                      <a:pt x="32" y="99"/>
                    </a:moveTo>
                    <a:lnTo>
                      <a:pt x="32" y="99"/>
                    </a:lnTo>
                    <a:lnTo>
                      <a:pt x="34" y="89"/>
                    </a:lnTo>
                    <a:lnTo>
                      <a:pt x="34" y="81"/>
                    </a:lnTo>
                    <a:lnTo>
                      <a:pt x="34" y="73"/>
                    </a:lnTo>
                    <a:lnTo>
                      <a:pt x="30" y="65"/>
                    </a:lnTo>
                    <a:lnTo>
                      <a:pt x="30" y="65"/>
                    </a:lnTo>
                    <a:lnTo>
                      <a:pt x="28" y="63"/>
                    </a:lnTo>
                    <a:lnTo>
                      <a:pt x="26" y="63"/>
                    </a:lnTo>
                    <a:lnTo>
                      <a:pt x="24" y="65"/>
                    </a:lnTo>
                    <a:lnTo>
                      <a:pt x="24" y="69"/>
                    </a:lnTo>
                    <a:lnTo>
                      <a:pt x="24" y="69"/>
                    </a:lnTo>
                    <a:lnTo>
                      <a:pt x="22" y="73"/>
                    </a:lnTo>
                    <a:lnTo>
                      <a:pt x="20" y="71"/>
                    </a:lnTo>
                    <a:lnTo>
                      <a:pt x="20" y="71"/>
                    </a:lnTo>
                    <a:lnTo>
                      <a:pt x="16" y="65"/>
                    </a:lnTo>
                    <a:lnTo>
                      <a:pt x="16" y="55"/>
                    </a:lnTo>
                    <a:lnTo>
                      <a:pt x="16" y="55"/>
                    </a:lnTo>
                    <a:lnTo>
                      <a:pt x="14" y="51"/>
                    </a:lnTo>
                    <a:lnTo>
                      <a:pt x="14" y="51"/>
                    </a:lnTo>
                    <a:lnTo>
                      <a:pt x="14" y="51"/>
                    </a:lnTo>
                    <a:lnTo>
                      <a:pt x="8" y="51"/>
                    </a:lnTo>
                    <a:lnTo>
                      <a:pt x="8" y="51"/>
                    </a:lnTo>
                    <a:lnTo>
                      <a:pt x="6" y="49"/>
                    </a:lnTo>
                    <a:lnTo>
                      <a:pt x="4" y="44"/>
                    </a:lnTo>
                    <a:lnTo>
                      <a:pt x="4" y="44"/>
                    </a:lnTo>
                    <a:lnTo>
                      <a:pt x="2" y="34"/>
                    </a:lnTo>
                    <a:lnTo>
                      <a:pt x="0" y="22"/>
                    </a:lnTo>
                    <a:lnTo>
                      <a:pt x="0" y="22"/>
                    </a:lnTo>
                    <a:lnTo>
                      <a:pt x="2" y="20"/>
                    </a:lnTo>
                    <a:lnTo>
                      <a:pt x="4" y="18"/>
                    </a:lnTo>
                    <a:lnTo>
                      <a:pt x="8" y="18"/>
                    </a:lnTo>
                    <a:lnTo>
                      <a:pt x="8" y="18"/>
                    </a:lnTo>
                    <a:lnTo>
                      <a:pt x="6" y="18"/>
                    </a:lnTo>
                    <a:lnTo>
                      <a:pt x="6" y="18"/>
                    </a:lnTo>
                    <a:lnTo>
                      <a:pt x="4" y="18"/>
                    </a:lnTo>
                    <a:lnTo>
                      <a:pt x="4" y="14"/>
                    </a:lnTo>
                    <a:lnTo>
                      <a:pt x="4" y="14"/>
                    </a:lnTo>
                    <a:lnTo>
                      <a:pt x="4" y="10"/>
                    </a:lnTo>
                    <a:lnTo>
                      <a:pt x="8" y="8"/>
                    </a:lnTo>
                    <a:lnTo>
                      <a:pt x="8" y="8"/>
                    </a:lnTo>
                    <a:lnTo>
                      <a:pt x="8" y="6"/>
                    </a:lnTo>
                    <a:lnTo>
                      <a:pt x="10" y="4"/>
                    </a:lnTo>
                    <a:lnTo>
                      <a:pt x="10" y="0"/>
                    </a:lnTo>
                    <a:lnTo>
                      <a:pt x="10" y="0"/>
                    </a:lnTo>
                    <a:lnTo>
                      <a:pt x="12" y="2"/>
                    </a:lnTo>
                    <a:lnTo>
                      <a:pt x="14" y="4"/>
                    </a:lnTo>
                    <a:lnTo>
                      <a:pt x="14" y="12"/>
                    </a:lnTo>
                    <a:lnTo>
                      <a:pt x="14" y="12"/>
                    </a:lnTo>
                    <a:lnTo>
                      <a:pt x="16" y="22"/>
                    </a:lnTo>
                    <a:lnTo>
                      <a:pt x="14" y="32"/>
                    </a:lnTo>
                    <a:lnTo>
                      <a:pt x="14" y="32"/>
                    </a:lnTo>
                    <a:lnTo>
                      <a:pt x="18" y="30"/>
                    </a:lnTo>
                    <a:lnTo>
                      <a:pt x="20" y="30"/>
                    </a:lnTo>
                    <a:lnTo>
                      <a:pt x="24" y="34"/>
                    </a:lnTo>
                    <a:lnTo>
                      <a:pt x="26" y="38"/>
                    </a:lnTo>
                    <a:lnTo>
                      <a:pt x="26" y="38"/>
                    </a:lnTo>
                    <a:lnTo>
                      <a:pt x="34" y="55"/>
                    </a:lnTo>
                    <a:lnTo>
                      <a:pt x="38" y="77"/>
                    </a:lnTo>
                    <a:lnTo>
                      <a:pt x="38" y="77"/>
                    </a:lnTo>
                    <a:lnTo>
                      <a:pt x="36" y="91"/>
                    </a:lnTo>
                    <a:lnTo>
                      <a:pt x="34" y="97"/>
                    </a:lnTo>
                    <a:lnTo>
                      <a:pt x="32" y="99"/>
                    </a:lnTo>
                    <a:lnTo>
                      <a:pt x="32"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7" name="Freeform 509">
                <a:extLst>
                  <a:ext uri="{FF2B5EF4-FFF2-40B4-BE49-F238E27FC236}">
                    <a16:creationId xmlns:a16="http://schemas.microsoft.com/office/drawing/2014/main" id="{85F9923A-A174-AC90-BEE8-3986E9E4311F}"/>
                  </a:ext>
                </a:extLst>
              </p:cNvPr>
              <p:cNvSpPr>
                <a:spLocks/>
              </p:cNvSpPr>
              <p:nvPr/>
            </p:nvSpPr>
            <p:spPr bwMode="auto">
              <a:xfrm>
                <a:off x="5134" y="1473"/>
                <a:ext cx="462" cy="140"/>
              </a:xfrm>
              <a:custGeom>
                <a:avLst/>
                <a:gdLst>
                  <a:gd name="T0" fmla="*/ 286 w 462"/>
                  <a:gd name="T1" fmla="*/ 10 h 140"/>
                  <a:gd name="T2" fmla="*/ 298 w 462"/>
                  <a:gd name="T3" fmla="*/ 10 h 140"/>
                  <a:gd name="T4" fmla="*/ 314 w 462"/>
                  <a:gd name="T5" fmla="*/ 20 h 140"/>
                  <a:gd name="T6" fmla="*/ 334 w 462"/>
                  <a:gd name="T7" fmla="*/ 12 h 140"/>
                  <a:gd name="T8" fmla="*/ 342 w 462"/>
                  <a:gd name="T9" fmla="*/ 28 h 140"/>
                  <a:gd name="T10" fmla="*/ 350 w 462"/>
                  <a:gd name="T11" fmla="*/ 10 h 140"/>
                  <a:gd name="T12" fmla="*/ 360 w 462"/>
                  <a:gd name="T13" fmla="*/ 18 h 140"/>
                  <a:gd name="T14" fmla="*/ 384 w 462"/>
                  <a:gd name="T15" fmla="*/ 20 h 140"/>
                  <a:gd name="T16" fmla="*/ 416 w 462"/>
                  <a:gd name="T17" fmla="*/ 16 h 140"/>
                  <a:gd name="T18" fmla="*/ 434 w 462"/>
                  <a:gd name="T19" fmla="*/ 14 h 140"/>
                  <a:gd name="T20" fmla="*/ 452 w 462"/>
                  <a:gd name="T21" fmla="*/ 14 h 140"/>
                  <a:gd name="T22" fmla="*/ 462 w 462"/>
                  <a:gd name="T23" fmla="*/ 36 h 140"/>
                  <a:gd name="T24" fmla="*/ 440 w 462"/>
                  <a:gd name="T25" fmla="*/ 50 h 140"/>
                  <a:gd name="T26" fmla="*/ 422 w 462"/>
                  <a:gd name="T27" fmla="*/ 64 h 140"/>
                  <a:gd name="T28" fmla="*/ 396 w 462"/>
                  <a:gd name="T29" fmla="*/ 60 h 140"/>
                  <a:gd name="T30" fmla="*/ 376 w 462"/>
                  <a:gd name="T31" fmla="*/ 46 h 140"/>
                  <a:gd name="T32" fmla="*/ 350 w 462"/>
                  <a:gd name="T33" fmla="*/ 46 h 140"/>
                  <a:gd name="T34" fmla="*/ 326 w 462"/>
                  <a:gd name="T35" fmla="*/ 58 h 140"/>
                  <a:gd name="T36" fmla="*/ 314 w 462"/>
                  <a:gd name="T37" fmla="*/ 72 h 140"/>
                  <a:gd name="T38" fmla="*/ 312 w 462"/>
                  <a:gd name="T39" fmla="*/ 114 h 140"/>
                  <a:gd name="T40" fmla="*/ 276 w 462"/>
                  <a:gd name="T41" fmla="*/ 108 h 140"/>
                  <a:gd name="T42" fmla="*/ 254 w 462"/>
                  <a:gd name="T43" fmla="*/ 104 h 140"/>
                  <a:gd name="T44" fmla="*/ 240 w 462"/>
                  <a:gd name="T45" fmla="*/ 106 h 140"/>
                  <a:gd name="T46" fmla="*/ 226 w 462"/>
                  <a:gd name="T47" fmla="*/ 116 h 140"/>
                  <a:gd name="T48" fmla="*/ 208 w 462"/>
                  <a:gd name="T49" fmla="*/ 128 h 140"/>
                  <a:gd name="T50" fmla="*/ 180 w 462"/>
                  <a:gd name="T51" fmla="*/ 120 h 140"/>
                  <a:gd name="T52" fmla="*/ 154 w 462"/>
                  <a:gd name="T53" fmla="*/ 120 h 140"/>
                  <a:gd name="T54" fmla="*/ 132 w 462"/>
                  <a:gd name="T55" fmla="*/ 128 h 140"/>
                  <a:gd name="T56" fmla="*/ 122 w 462"/>
                  <a:gd name="T57" fmla="*/ 130 h 140"/>
                  <a:gd name="T58" fmla="*/ 108 w 462"/>
                  <a:gd name="T59" fmla="*/ 120 h 140"/>
                  <a:gd name="T60" fmla="*/ 82 w 462"/>
                  <a:gd name="T61" fmla="*/ 132 h 140"/>
                  <a:gd name="T62" fmla="*/ 48 w 462"/>
                  <a:gd name="T63" fmla="*/ 120 h 140"/>
                  <a:gd name="T64" fmla="*/ 28 w 462"/>
                  <a:gd name="T65" fmla="*/ 128 h 140"/>
                  <a:gd name="T66" fmla="*/ 0 w 462"/>
                  <a:gd name="T67" fmla="*/ 120 h 140"/>
                  <a:gd name="T68" fmla="*/ 22 w 462"/>
                  <a:gd name="T69" fmla="*/ 110 h 140"/>
                  <a:gd name="T70" fmla="*/ 42 w 462"/>
                  <a:gd name="T71" fmla="*/ 104 h 140"/>
                  <a:gd name="T72" fmla="*/ 50 w 462"/>
                  <a:gd name="T73" fmla="*/ 104 h 140"/>
                  <a:gd name="T74" fmla="*/ 68 w 462"/>
                  <a:gd name="T75" fmla="*/ 108 h 140"/>
                  <a:gd name="T76" fmla="*/ 74 w 462"/>
                  <a:gd name="T77" fmla="*/ 98 h 140"/>
                  <a:gd name="T78" fmla="*/ 76 w 462"/>
                  <a:gd name="T79" fmla="*/ 56 h 140"/>
                  <a:gd name="T80" fmla="*/ 88 w 462"/>
                  <a:gd name="T81" fmla="*/ 58 h 140"/>
                  <a:gd name="T82" fmla="*/ 80 w 462"/>
                  <a:gd name="T83" fmla="*/ 100 h 140"/>
                  <a:gd name="T84" fmla="*/ 94 w 462"/>
                  <a:gd name="T85" fmla="*/ 94 h 140"/>
                  <a:gd name="T86" fmla="*/ 122 w 462"/>
                  <a:gd name="T87" fmla="*/ 78 h 140"/>
                  <a:gd name="T88" fmla="*/ 108 w 462"/>
                  <a:gd name="T89" fmla="*/ 60 h 140"/>
                  <a:gd name="T90" fmla="*/ 112 w 462"/>
                  <a:gd name="T91" fmla="*/ 60 h 140"/>
                  <a:gd name="T92" fmla="*/ 120 w 462"/>
                  <a:gd name="T93" fmla="*/ 56 h 140"/>
                  <a:gd name="T94" fmla="*/ 144 w 462"/>
                  <a:gd name="T95" fmla="*/ 88 h 140"/>
                  <a:gd name="T96" fmla="*/ 132 w 462"/>
                  <a:gd name="T97" fmla="*/ 90 h 140"/>
                  <a:gd name="T98" fmla="*/ 144 w 462"/>
                  <a:gd name="T99" fmla="*/ 102 h 140"/>
                  <a:gd name="T100" fmla="*/ 162 w 462"/>
                  <a:gd name="T101" fmla="*/ 96 h 140"/>
                  <a:gd name="T102" fmla="*/ 164 w 462"/>
                  <a:gd name="T103" fmla="*/ 76 h 140"/>
                  <a:gd name="T104" fmla="*/ 150 w 462"/>
                  <a:gd name="T105" fmla="*/ 60 h 140"/>
                  <a:gd name="T106" fmla="*/ 136 w 462"/>
                  <a:gd name="T107" fmla="*/ 44 h 140"/>
                  <a:gd name="T108" fmla="*/ 140 w 462"/>
                  <a:gd name="T109" fmla="*/ 18 h 140"/>
                  <a:gd name="T110" fmla="*/ 156 w 462"/>
                  <a:gd name="T111" fmla="*/ 4 h 140"/>
                  <a:gd name="T112" fmla="*/ 184 w 462"/>
                  <a:gd name="T113" fmla="*/ 12 h 140"/>
                  <a:gd name="T114" fmla="*/ 210 w 462"/>
                  <a:gd name="T115" fmla="*/ 10 h 140"/>
                  <a:gd name="T116" fmla="*/ 246 w 462"/>
                  <a:gd name="T117" fmla="*/ 12 h 140"/>
                  <a:gd name="T118" fmla="*/ 266 w 462"/>
                  <a:gd name="T119" fmla="*/ 1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2" h="140">
                    <a:moveTo>
                      <a:pt x="276" y="4"/>
                    </a:moveTo>
                    <a:lnTo>
                      <a:pt x="276" y="4"/>
                    </a:lnTo>
                    <a:lnTo>
                      <a:pt x="278" y="4"/>
                    </a:lnTo>
                    <a:lnTo>
                      <a:pt x="278" y="4"/>
                    </a:lnTo>
                    <a:lnTo>
                      <a:pt x="280" y="8"/>
                    </a:lnTo>
                    <a:lnTo>
                      <a:pt x="282" y="8"/>
                    </a:lnTo>
                    <a:lnTo>
                      <a:pt x="282" y="8"/>
                    </a:lnTo>
                    <a:lnTo>
                      <a:pt x="286" y="10"/>
                    </a:lnTo>
                    <a:lnTo>
                      <a:pt x="288" y="12"/>
                    </a:lnTo>
                    <a:lnTo>
                      <a:pt x="290" y="14"/>
                    </a:lnTo>
                    <a:lnTo>
                      <a:pt x="290" y="14"/>
                    </a:lnTo>
                    <a:lnTo>
                      <a:pt x="292" y="18"/>
                    </a:lnTo>
                    <a:lnTo>
                      <a:pt x="292" y="16"/>
                    </a:lnTo>
                    <a:lnTo>
                      <a:pt x="292" y="16"/>
                    </a:lnTo>
                    <a:lnTo>
                      <a:pt x="294" y="12"/>
                    </a:lnTo>
                    <a:lnTo>
                      <a:pt x="298" y="10"/>
                    </a:lnTo>
                    <a:lnTo>
                      <a:pt x="300" y="10"/>
                    </a:lnTo>
                    <a:lnTo>
                      <a:pt x="302" y="10"/>
                    </a:lnTo>
                    <a:lnTo>
                      <a:pt x="306" y="14"/>
                    </a:lnTo>
                    <a:lnTo>
                      <a:pt x="308" y="16"/>
                    </a:lnTo>
                    <a:lnTo>
                      <a:pt x="310" y="14"/>
                    </a:lnTo>
                    <a:lnTo>
                      <a:pt x="310" y="14"/>
                    </a:lnTo>
                    <a:lnTo>
                      <a:pt x="312" y="16"/>
                    </a:lnTo>
                    <a:lnTo>
                      <a:pt x="314" y="20"/>
                    </a:lnTo>
                    <a:lnTo>
                      <a:pt x="314" y="20"/>
                    </a:lnTo>
                    <a:lnTo>
                      <a:pt x="316" y="20"/>
                    </a:lnTo>
                    <a:lnTo>
                      <a:pt x="316" y="20"/>
                    </a:lnTo>
                    <a:lnTo>
                      <a:pt x="320" y="22"/>
                    </a:lnTo>
                    <a:lnTo>
                      <a:pt x="324" y="20"/>
                    </a:lnTo>
                    <a:lnTo>
                      <a:pt x="332" y="14"/>
                    </a:lnTo>
                    <a:lnTo>
                      <a:pt x="332" y="14"/>
                    </a:lnTo>
                    <a:lnTo>
                      <a:pt x="334" y="12"/>
                    </a:lnTo>
                    <a:lnTo>
                      <a:pt x="336" y="14"/>
                    </a:lnTo>
                    <a:lnTo>
                      <a:pt x="338" y="16"/>
                    </a:lnTo>
                    <a:lnTo>
                      <a:pt x="340" y="22"/>
                    </a:lnTo>
                    <a:lnTo>
                      <a:pt x="340" y="22"/>
                    </a:lnTo>
                    <a:lnTo>
                      <a:pt x="340" y="26"/>
                    </a:lnTo>
                    <a:lnTo>
                      <a:pt x="342" y="28"/>
                    </a:lnTo>
                    <a:lnTo>
                      <a:pt x="342" y="28"/>
                    </a:lnTo>
                    <a:lnTo>
                      <a:pt x="342" y="28"/>
                    </a:lnTo>
                    <a:lnTo>
                      <a:pt x="344" y="24"/>
                    </a:lnTo>
                    <a:lnTo>
                      <a:pt x="344" y="20"/>
                    </a:lnTo>
                    <a:lnTo>
                      <a:pt x="344" y="20"/>
                    </a:lnTo>
                    <a:lnTo>
                      <a:pt x="344" y="12"/>
                    </a:lnTo>
                    <a:lnTo>
                      <a:pt x="346" y="8"/>
                    </a:lnTo>
                    <a:lnTo>
                      <a:pt x="346" y="8"/>
                    </a:lnTo>
                    <a:lnTo>
                      <a:pt x="346" y="8"/>
                    </a:lnTo>
                    <a:lnTo>
                      <a:pt x="350" y="10"/>
                    </a:lnTo>
                    <a:lnTo>
                      <a:pt x="352" y="16"/>
                    </a:lnTo>
                    <a:lnTo>
                      <a:pt x="352" y="16"/>
                    </a:lnTo>
                    <a:lnTo>
                      <a:pt x="354" y="24"/>
                    </a:lnTo>
                    <a:lnTo>
                      <a:pt x="354" y="26"/>
                    </a:lnTo>
                    <a:lnTo>
                      <a:pt x="356" y="26"/>
                    </a:lnTo>
                    <a:lnTo>
                      <a:pt x="358" y="22"/>
                    </a:lnTo>
                    <a:lnTo>
                      <a:pt x="360" y="18"/>
                    </a:lnTo>
                    <a:lnTo>
                      <a:pt x="360" y="18"/>
                    </a:lnTo>
                    <a:lnTo>
                      <a:pt x="364" y="12"/>
                    </a:lnTo>
                    <a:lnTo>
                      <a:pt x="370" y="12"/>
                    </a:lnTo>
                    <a:lnTo>
                      <a:pt x="374" y="12"/>
                    </a:lnTo>
                    <a:lnTo>
                      <a:pt x="378" y="10"/>
                    </a:lnTo>
                    <a:lnTo>
                      <a:pt x="378" y="10"/>
                    </a:lnTo>
                    <a:lnTo>
                      <a:pt x="382" y="14"/>
                    </a:lnTo>
                    <a:lnTo>
                      <a:pt x="382" y="14"/>
                    </a:lnTo>
                    <a:lnTo>
                      <a:pt x="384" y="20"/>
                    </a:lnTo>
                    <a:lnTo>
                      <a:pt x="388" y="22"/>
                    </a:lnTo>
                    <a:lnTo>
                      <a:pt x="392" y="18"/>
                    </a:lnTo>
                    <a:lnTo>
                      <a:pt x="396" y="12"/>
                    </a:lnTo>
                    <a:lnTo>
                      <a:pt x="396" y="12"/>
                    </a:lnTo>
                    <a:lnTo>
                      <a:pt x="400" y="16"/>
                    </a:lnTo>
                    <a:lnTo>
                      <a:pt x="402" y="16"/>
                    </a:lnTo>
                    <a:lnTo>
                      <a:pt x="410" y="16"/>
                    </a:lnTo>
                    <a:lnTo>
                      <a:pt x="416" y="16"/>
                    </a:lnTo>
                    <a:lnTo>
                      <a:pt x="420" y="16"/>
                    </a:lnTo>
                    <a:lnTo>
                      <a:pt x="422" y="18"/>
                    </a:lnTo>
                    <a:lnTo>
                      <a:pt x="422" y="18"/>
                    </a:lnTo>
                    <a:lnTo>
                      <a:pt x="424" y="20"/>
                    </a:lnTo>
                    <a:lnTo>
                      <a:pt x="428" y="18"/>
                    </a:lnTo>
                    <a:lnTo>
                      <a:pt x="428" y="18"/>
                    </a:lnTo>
                    <a:lnTo>
                      <a:pt x="430" y="16"/>
                    </a:lnTo>
                    <a:lnTo>
                      <a:pt x="434" y="14"/>
                    </a:lnTo>
                    <a:lnTo>
                      <a:pt x="438" y="16"/>
                    </a:lnTo>
                    <a:lnTo>
                      <a:pt x="440" y="18"/>
                    </a:lnTo>
                    <a:lnTo>
                      <a:pt x="440" y="18"/>
                    </a:lnTo>
                    <a:lnTo>
                      <a:pt x="442" y="20"/>
                    </a:lnTo>
                    <a:lnTo>
                      <a:pt x="444" y="20"/>
                    </a:lnTo>
                    <a:lnTo>
                      <a:pt x="448" y="18"/>
                    </a:lnTo>
                    <a:lnTo>
                      <a:pt x="450" y="14"/>
                    </a:lnTo>
                    <a:lnTo>
                      <a:pt x="452" y="14"/>
                    </a:lnTo>
                    <a:lnTo>
                      <a:pt x="454" y="16"/>
                    </a:lnTo>
                    <a:lnTo>
                      <a:pt x="454" y="16"/>
                    </a:lnTo>
                    <a:lnTo>
                      <a:pt x="458" y="20"/>
                    </a:lnTo>
                    <a:lnTo>
                      <a:pt x="458" y="20"/>
                    </a:lnTo>
                    <a:lnTo>
                      <a:pt x="458" y="22"/>
                    </a:lnTo>
                    <a:lnTo>
                      <a:pt x="458" y="22"/>
                    </a:lnTo>
                    <a:lnTo>
                      <a:pt x="462" y="28"/>
                    </a:lnTo>
                    <a:lnTo>
                      <a:pt x="462" y="36"/>
                    </a:lnTo>
                    <a:lnTo>
                      <a:pt x="462" y="36"/>
                    </a:lnTo>
                    <a:lnTo>
                      <a:pt x="462" y="44"/>
                    </a:lnTo>
                    <a:lnTo>
                      <a:pt x="458" y="48"/>
                    </a:lnTo>
                    <a:lnTo>
                      <a:pt x="458" y="48"/>
                    </a:lnTo>
                    <a:lnTo>
                      <a:pt x="450" y="54"/>
                    </a:lnTo>
                    <a:lnTo>
                      <a:pt x="446" y="54"/>
                    </a:lnTo>
                    <a:lnTo>
                      <a:pt x="440" y="50"/>
                    </a:lnTo>
                    <a:lnTo>
                      <a:pt x="440" y="50"/>
                    </a:lnTo>
                    <a:lnTo>
                      <a:pt x="440" y="50"/>
                    </a:lnTo>
                    <a:lnTo>
                      <a:pt x="436" y="50"/>
                    </a:lnTo>
                    <a:lnTo>
                      <a:pt x="432" y="56"/>
                    </a:lnTo>
                    <a:lnTo>
                      <a:pt x="432" y="56"/>
                    </a:lnTo>
                    <a:lnTo>
                      <a:pt x="428" y="58"/>
                    </a:lnTo>
                    <a:lnTo>
                      <a:pt x="428" y="58"/>
                    </a:lnTo>
                    <a:lnTo>
                      <a:pt x="424" y="62"/>
                    </a:lnTo>
                    <a:lnTo>
                      <a:pt x="422" y="64"/>
                    </a:lnTo>
                    <a:lnTo>
                      <a:pt x="418" y="62"/>
                    </a:lnTo>
                    <a:lnTo>
                      <a:pt x="418" y="62"/>
                    </a:lnTo>
                    <a:lnTo>
                      <a:pt x="414" y="58"/>
                    </a:lnTo>
                    <a:lnTo>
                      <a:pt x="410" y="56"/>
                    </a:lnTo>
                    <a:lnTo>
                      <a:pt x="404" y="58"/>
                    </a:lnTo>
                    <a:lnTo>
                      <a:pt x="400" y="58"/>
                    </a:lnTo>
                    <a:lnTo>
                      <a:pt x="400" y="58"/>
                    </a:lnTo>
                    <a:lnTo>
                      <a:pt x="396" y="60"/>
                    </a:lnTo>
                    <a:lnTo>
                      <a:pt x="392" y="60"/>
                    </a:lnTo>
                    <a:lnTo>
                      <a:pt x="388" y="56"/>
                    </a:lnTo>
                    <a:lnTo>
                      <a:pt x="384" y="50"/>
                    </a:lnTo>
                    <a:lnTo>
                      <a:pt x="384" y="50"/>
                    </a:lnTo>
                    <a:lnTo>
                      <a:pt x="380" y="44"/>
                    </a:lnTo>
                    <a:lnTo>
                      <a:pt x="378" y="44"/>
                    </a:lnTo>
                    <a:lnTo>
                      <a:pt x="376" y="46"/>
                    </a:lnTo>
                    <a:lnTo>
                      <a:pt x="376" y="46"/>
                    </a:lnTo>
                    <a:lnTo>
                      <a:pt x="372" y="48"/>
                    </a:lnTo>
                    <a:lnTo>
                      <a:pt x="368" y="50"/>
                    </a:lnTo>
                    <a:lnTo>
                      <a:pt x="364" y="48"/>
                    </a:lnTo>
                    <a:lnTo>
                      <a:pt x="360" y="46"/>
                    </a:lnTo>
                    <a:lnTo>
                      <a:pt x="360" y="46"/>
                    </a:lnTo>
                    <a:lnTo>
                      <a:pt x="358" y="44"/>
                    </a:lnTo>
                    <a:lnTo>
                      <a:pt x="354" y="44"/>
                    </a:lnTo>
                    <a:lnTo>
                      <a:pt x="350" y="46"/>
                    </a:lnTo>
                    <a:lnTo>
                      <a:pt x="348" y="52"/>
                    </a:lnTo>
                    <a:lnTo>
                      <a:pt x="348" y="52"/>
                    </a:lnTo>
                    <a:lnTo>
                      <a:pt x="342" y="60"/>
                    </a:lnTo>
                    <a:lnTo>
                      <a:pt x="340" y="62"/>
                    </a:lnTo>
                    <a:lnTo>
                      <a:pt x="338" y="64"/>
                    </a:lnTo>
                    <a:lnTo>
                      <a:pt x="332" y="62"/>
                    </a:lnTo>
                    <a:lnTo>
                      <a:pt x="326" y="58"/>
                    </a:lnTo>
                    <a:lnTo>
                      <a:pt x="326" y="58"/>
                    </a:lnTo>
                    <a:lnTo>
                      <a:pt x="322" y="52"/>
                    </a:lnTo>
                    <a:lnTo>
                      <a:pt x="322" y="52"/>
                    </a:lnTo>
                    <a:lnTo>
                      <a:pt x="318" y="50"/>
                    </a:lnTo>
                    <a:lnTo>
                      <a:pt x="316" y="52"/>
                    </a:lnTo>
                    <a:lnTo>
                      <a:pt x="314" y="54"/>
                    </a:lnTo>
                    <a:lnTo>
                      <a:pt x="314" y="54"/>
                    </a:lnTo>
                    <a:lnTo>
                      <a:pt x="312" y="62"/>
                    </a:lnTo>
                    <a:lnTo>
                      <a:pt x="314" y="72"/>
                    </a:lnTo>
                    <a:lnTo>
                      <a:pt x="314" y="72"/>
                    </a:lnTo>
                    <a:lnTo>
                      <a:pt x="316" y="86"/>
                    </a:lnTo>
                    <a:lnTo>
                      <a:pt x="318" y="102"/>
                    </a:lnTo>
                    <a:lnTo>
                      <a:pt x="318" y="102"/>
                    </a:lnTo>
                    <a:lnTo>
                      <a:pt x="316" y="112"/>
                    </a:lnTo>
                    <a:lnTo>
                      <a:pt x="314" y="114"/>
                    </a:lnTo>
                    <a:lnTo>
                      <a:pt x="312" y="114"/>
                    </a:lnTo>
                    <a:lnTo>
                      <a:pt x="312" y="114"/>
                    </a:lnTo>
                    <a:lnTo>
                      <a:pt x="310" y="110"/>
                    </a:lnTo>
                    <a:lnTo>
                      <a:pt x="306" y="110"/>
                    </a:lnTo>
                    <a:lnTo>
                      <a:pt x="302" y="110"/>
                    </a:lnTo>
                    <a:lnTo>
                      <a:pt x="302" y="110"/>
                    </a:lnTo>
                    <a:lnTo>
                      <a:pt x="288" y="112"/>
                    </a:lnTo>
                    <a:lnTo>
                      <a:pt x="282" y="112"/>
                    </a:lnTo>
                    <a:lnTo>
                      <a:pt x="276" y="108"/>
                    </a:lnTo>
                    <a:lnTo>
                      <a:pt x="276" y="108"/>
                    </a:lnTo>
                    <a:lnTo>
                      <a:pt x="270" y="108"/>
                    </a:lnTo>
                    <a:lnTo>
                      <a:pt x="266" y="110"/>
                    </a:lnTo>
                    <a:lnTo>
                      <a:pt x="266" y="110"/>
                    </a:lnTo>
                    <a:lnTo>
                      <a:pt x="262" y="112"/>
                    </a:lnTo>
                    <a:lnTo>
                      <a:pt x="260" y="112"/>
                    </a:lnTo>
                    <a:lnTo>
                      <a:pt x="256" y="108"/>
                    </a:lnTo>
                    <a:lnTo>
                      <a:pt x="254" y="104"/>
                    </a:lnTo>
                    <a:lnTo>
                      <a:pt x="254" y="104"/>
                    </a:lnTo>
                    <a:lnTo>
                      <a:pt x="252" y="100"/>
                    </a:lnTo>
                    <a:lnTo>
                      <a:pt x="250" y="100"/>
                    </a:lnTo>
                    <a:lnTo>
                      <a:pt x="248" y="102"/>
                    </a:lnTo>
                    <a:lnTo>
                      <a:pt x="248" y="102"/>
                    </a:lnTo>
                    <a:lnTo>
                      <a:pt x="246" y="106"/>
                    </a:lnTo>
                    <a:lnTo>
                      <a:pt x="244" y="108"/>
                    </a:lnTo>
                    <a:lnTo>
                      <a:pt x="242" y="108"/>
                    </a:lnTo>
                    <a:lnTo>
                      <a:pt x="240" y="106"/>
                    </a:lnTo>
                    <a:lnTo>
                      <a:pt x="240" y="106"/>
                    </a:lnTo>
                    <a:lnTo>
                      <a:pt x="238" y="106"/>
                    </a:lnTo>
                    <a:lnTo>
                      <a:pt x="236" y="108"/>
                    </a:lnTo>
                    <a:lnTo>
                      <a:pt x="236" y="112"/>
                    </a:lnTo>
                    <a:lnTo>
                      <a:pt x="234" y="114"/>
                    </a:lnTo>
                    <a:lnTo>
                      <a:pt x="234" y="114"/>
                    </a:lnTo>
                    <a:lnTo>
                      <a:pt x="230" y="114"/>
                    </a:lnTo>
                    <a:lnTo>
                      <a:pt x="226" y="116"/>
                    </a:lnTo>
                    <a:lnTo>
                      <a:pt x="222" y="118"/>
                    </a:lnTo>
                    <a:lnTo>
                      <a:pt x="218" y="118"/>
                    </a:lnTo>
                    <a:lnTo>
                      <a:pt x="218" y="118"/>
                    </a:lnTo>
                    <a:lnTo>
                      <a:pt x="214" y="116"/>
                    </a:lnTo>
                    <a:lnTo>
                      <a:pt x="214" y="116"/>
                    </a:lnTo>
                    <a:lnTo>
                      <a:pt x="212" y="118"/>
                    </a:lnTo>
                    <a:lnTo>
                      <a:pt x="212" y="118"/>
                    </a:lnTo>
                    <a:lnTo>
                      <a:pt x="208" y="128"/>
                    </a:lnTo>
                    <a:lnTo>
                      <a:pt x="204" y="132"/>
                    </a:lnTo>
                    <a:lnTo>
                      <a:pt x="198" y="132"/>
                    </a:lnTo>
                    <a:lnTo>
                      <a:pt x="194" y="130"/>
                    </a:lnTo>
                    <a:lnTo>
                      <a:pt x="194" y="130"/>
                    </a:lnTo>
                    <a:lnTo>
                      <a:pt x="186" y="126"/>
                    </a:lnTo>
                    <a:lnTo>
                      <a:pt x="182" y="124"/>
                    </a:lnTo>
                    <a:lnTo>
                      <a:pt x="180" y="120"/>
                    </a:lnTo>
                    <a:lnTo>
                      <a:pt x="180" y="120"/>
                    </a:lnTo>
                    <a:lnTo>
                      <a:pt x="176" y="118"/>
                    </a:lnTo>
                    <a:lnTo>
                      <a:pt x="174" y="120"/>
                    </a:lnTo>
                    <a:lnTo>
                      <a:pt x="172" y="122"/>
                    </a:lnTo>
                    <a:lnTo>
                      <a:pt x="170" y="124"/>
                    </a:lnTo>
                    <a:lnTo>
                      <a:pt x="170" y="124"/>
                    </a:lnTo>
                    <a:lnTo>
                      <a:pt x="164" y="120"/>
                    </a:lnTo>
                    <a:lnTo>
                      <a:pt x="158" y="118"/>
                    </a:lnTo>
                    <a:lnTo>
                      <a:pt x="154" y="120"/>
                    </a:lnTo>
                    <a:lnTo>
                      <a:pt x="148" y="124"/>
                    </a:lnTo>
                    <a:lnTo>
                      <a:pt x="148" y="124"/>
                    </a:lnTo>
                    <a:lnTo>
                      <a:pt x="144" y="126"/>
                    </a:lnTo>
                    <a:lnTo>
                      <a:pt x="138" y="130"/>
                    </a:lnTo>
                    <a:lnTo>
                      <a:pt x="138" y="130"/>
                    </a:lnTo>
                    <a:lnTo>
                      <a:pt x="136" y="134"/>
                    </a:lnTo>
                    <a:lnTo>
                      <a:pt x="134" y="132"/>
                    </a:lnTo>
                    <a:lnTo>
                      <a:pt x="132" y="128"/>
                    </a:lnTo>
                    <a:lnTo>
                      <a:pt x="130" y="116"/>
                    </a:lnTo>
                    <a:lnTo>
                      <a:pt x="130" y="116"/>
                    </a:lnTo>
                    <a:lnTo>
                      <a:pt x="128" y="122"/>
                    </a:lnTo>
                    <a:lnTo>
                      <a:pt x="126" y="124"/>
                    </a:lnTo>
                    <a:lnTo>
                      <a:pt x="124" y="126"/>
                    </a:lnTo>
                    <a:lnTo>
                      <a:pt x="124" y="126"/>
                    </a:lnTo>
                    <a:lnTo>
                      <a:pt x="122" y="126"/>
                    </a:lnTo>
                    <a:lnTo>
                      <a:pt x="122" y="130"/>
                    </a:lnTo>
                    <a:lnTo>
                      <a:pt x="122" y="130"/>
                    </a:lnTo>
                    <a:lnTo>
                      <a:pt x="122" y="138"/>
                    </a:lnTo>
                    <a:lnTo>
                      <a:pt x="120" y="140"/>
                    </a:lnTo>
                    <a:lnTo>
                      <a:pt x="118" y="138"/>
                    </a:lnTo>
                    <a:lnTo>
                      <a:pt x="116" y="134"/>
                    </a:lnTo>
                    <a:lnTo>
                      <a:pt x="116" y="134"/>
                    </a:lnTo>
                    <a:lnTo>
                      <a:pt x="108" y="120"/>
                    </a:lnTo>
                    <a:lnTo>
                      <a:pt x="108" y="120"/>
                    </a:lnTo>
                    <a:lnTo>
                      <a:pt x="104" y="114"/>
                    </a:lnTo>
                    <a:lnTo>
                      <a:pt x="102" y="112"/>
                    </a:lnTo>
                    <a:lnTo>
                      <a:pt x="98" y="114"/>
                    </a:lnTo>
                    <a:lnTo>
                      <a:pt x="94" y="120"/>
                    </a:lnTo>
                    <a:lnTo>
                      <a:pt x="94" y="120"/>
                    </a:lnTo>
                    <a:lnTo>
                      <a:pt x="90" y="126"/>
                    </a:lnTo>
                    <a:lnTo>
                      <a:pt x="86" y="130"/>
                    </a:lnTo>
                    <a:lnTo>
                      <a:pt x="82" y="132"/>
                    </a:lnTo>
                    <a:lnTo>
                      <a:pt x="76" y="134"/>
                    </a:lnTo>
                    <a:lnTo>
                      <a:pt x="76" y="134"/>
                    </a:lnTo>
                    <a:lnTo>
                      <a:pt x="70" y="132"/>
                    </a:lnTo>
                    <a:lnTo>
                      <a:pt x="64" y="130"/>
                    </a:lnTo>
                    <a:lnTo>
                      <a:pt x="50" y="118"/>
                    </a:lnTo>
                    <a:lnTo>
                      <a:pt x="50" y="118"/>
                    </a:lnTo>
                    <a:lnTo>
                      <a:pt x="48" y="118"/>
                    </a:lnTo>
                    <a:lnTo>
                      <a:pt x="48" y="120"/>
                    </a:lnTo>
                    <a:lnTo>
                      <a:pt x="48" y="120"/>
                    </a:lnTo>
                    <a:lnTo>
                      <a:pt x="46" y="122"/>
                    </a:lnTo>
                    <a:lnTo>
                      <a:pt x="46" y="122"/>
                    </a:lnTo>
                    <a:lnTo>
                      <a:pt x="42" y="128"/>
                    </a:lnTo>
                    <a:lnTo>
                      <a:pt x="36" y="132"/>
                    </a:lnTo>
                    <a:lnTo>
                      <a:pt x="32" y="132"/>
                    </a:lnTo>
                    <a:lnTo>
                      <a:pt x="28" y="128"/>
                    </a:lnTo>
                    <a:lnTo>
                      <a:pt x="28" y="128"/>
                    </a:lnTo>
                    <a:lnTo>
                      <a:pt x="26" y="126"/>
                    </a:lnTo>
                    <a:lnTo>
                      <a:pt x="26" y="128"/>
                    </a:lnTo>
                    <a:lnTo>
                      <a:pt x="26" y="128"/>
                    </a:lnTo>
                    <a:lnTo>
                      <a:pt x="22" y="130"/>
                    </a:lnTo>
                    <a:lnTo>
                      <a:pt x="20" y="132"/>
                    </a:lnTo>
                    <a:lnTo>
                      <a:pt x="12" y="132"/>
                    </a:lnTo>
                    <a:lnTo>
                      <a:pt x="6" y="128"/>
                    </a:lnTo>
                    <a:lnTo>
                      <a:pt x="0" y="120"/>
                    </a:lnTo>
                    <a:lnTo>
                      <a:pt x="0" y="120"/>
                    </a:lnTo>
                    <a:lnTo>
                      <a:pt x="0" y="116"/>
                    </a:lnTo>
                    <a:lnTo>
                      <a:pt x="0" y="110"/>
                    </a:lnTo>
                    <a:lnTo>
                      <a:pt x="0" y="110"/>
                    </a:lnTo>
                    <a:lnTo>
                      <a:pt x="6" y="110"/>
                    </a:lnTo>
                    <a:lnTo>
                      <a:pt x="12" y="108"/>
                    </a:lnTo>
                    <a:lnTo>
                      <a:pt x="20" y="108"/>
                    </a:lnTo>
                    <a:lnTo>
                      <a:pt x="22" y="110"/>
                    </a:lnTo>
                    <a:lnTo>
                      <a:pt x="26" y="114"/>
                    </a:lnTo>
                    <a:lnTo>
                      <a:pt x="26" y="114"/>
                    </a:lnTo>
                    <a:lnTo>
                      <a:pt x="28" y="110"/>
                    </a:lnTo>
                    <a:lnTo>
                      <a:pt x="30" y="110"/>
                    </a:lnTo>
                    <a:lnTo>
                      <a:pt x="34" y="110"/>
                    </a:lnTo>
                    <a:lnTo>
                      <a:pt x="38" y="110"/>
                    </a:lnTo>
                    <a:lnTo>
                      <a:pt x="40" y="108"/>
                    </a:lnTo>
                    <a:lnTo>
                      <a:pt x="42" y="104"/>
                    </a:lnTo>
                    <a:lnTo>
                      <a:pt x="42" y="96"/>
                    </a:lnTo>
                    <a:lnTo>
                      <a:pt x="42" y="96"/>
                    </a:lnTo>
                    <a:lnTo>
                      <a:pt x="44" y="94"/>
                    </a:lnTo>
                    <a:lnTo>
                      <a:pt x="44" y="94"/>
                    </a:lnTo>
                    <a:lnTo>
                      <a:pt x="46" y="96"/>
                    </a:lnTo>
                    <a:lnTo>
                      <a:pt x="46" y="96"/>
                    </a:lnTo>
                    <a:lnTo>
                      <a:pt x="48" y="100"/>
                    </a:lnTo>
                    <a:lnTo>
                      <a:pt x="50" y="104"/>
                    </a:lnTo>
                    <a:lnTo>
                      <a:pt x="52" y="104"/>
                    </a:lnTo>
                    <a:lnTo>
                      <a:pt x="56" y="104"/>
                    </a:lnTo>
                    <a:lnTo>
                      <a:pt x="60" y="104"/>
                    </a:lnTo>
                    <a:lnTo>
                      <a:pt x="66" y="104"/>
                    </a:lnTo>
                    <a:lnTo>
                      <a:pt x="66" y="104"/>
                    </a:lnTo>
                    <a:lnTo>
                      <a:pt x="66" y="104"/>
                    </a:lnTo>
                    <a:lnTo>
                      <a:pt x="68" y="108"/>
                    </a:lnTo>
                    <a:lnTo>
                      <a:pt x="68" y="108"/>
                    </a:lnTo>
                    <a:lnTo>
                      <a:pt x="68" y="116"/>
                    </a:lnTo>
                    <a:lnTo>
                      <a:pt x="70" y="116"/>
                    </a:lnTo>
                    <a:lnTo>
                      <a:pt x="72" y="118"/>
                    </a:lnTo>
                    <a:lnTo>
                      <a:pt x="72" y="118"/>
                    </a:lnTo>
                    <a:lnTo>
                      <a:pt x="74" y="108"/>
                    </a:lnTo>
                    <a:lnTo>
                      <a:pt x="74" y="104"/>
                    </a:lnTo>
                    <a:lnTo>
                      <a:pt x="74" y="98"/>
                    </a:lnTo>
                    <a:lnTo>
                      <a:pt x="74" y="98"/>
                    </a:lnTo>
                    <a:lnTo>
                      <a:pt x="74" y="86"/>
                    </a:lnTo>
                    <a:lnTo>
                      <a:pt x="72" y="72"/>
                    </a:lnTo>
                    <a:lnTo>
                      <a:pt x="72" y="72"/>
                    </a:lnTo>
                    <a:lnTo>
                      <a:pt x="70" y="64"/>
                    </a:lnTo>
                    <a:lnTo>
                      <a:pt x="72" y="60"/>
                    </a:lnTo>
                    <a:lnTo>
                      <a:pt x="72" y="58"/>
                    </a:lnTo>
                    <a:lnTo>
                      <a:pt x="76" y="56"/>
                    </a:lnTo>
                    <a:lnTo>
                      <a:pt x="76" y="56"/>
                    </a:lnTo>
                    <a:lnTo>
                      <a:pt x="80" y="56"/>
                    </a:lnTo>
                    <a:lnTo>
                      <a:pt x="84" y="54"/>
                    </a:lnTo>
                    <a:lnTo>
                      <a:pt x="84" y="54"/>
                    </a:lnTo>
                    <a:lnTo>
                      <a:pt x="84" y="52"/>
                    </a:lnTo>
                    <a:lnTo>
                      <a:pt x="86" y="52"/>
                    </a:lnTo>
                    <a:lnTo>
                      <a:pt x="88" y="54"/>
                    </a:lnTo>
                    <a:lnTo>
                      <a:pt x="88" y="58"/>
                    </a:lnTo>
                    <a:lnTo>
                      <a:pt x="88" y="58"/>
                    </a:lnTo>
                    <a:lnTo>
                      <a:pt x="88" y="66"/>
                    </a:lnTo>
                    <a:lnTo>
                      <a:pt x="86" y="72"/>
                    </a:lnTo>
                    <a:lnTo>
                      <a:pt x="86" y="72"/>
                    </a:lnTo>
                    <a:lnTo>
                      <a:pt x="80" y="86"/>
                    </a:lnTo>
                    <a:lnTo>
                      <a:pt x="80" y="86"/>
                    </a:lnTo>
                    <a:lnTo>
                      <a:pt x="78" y="90"/>
                    </a:lnTo>
                    <a:lnTo>
                      <a:pt x="78" y="96"/>
                    </a:lnTo>
                    <a:lnTo>
                      <a:pt x="80" y="100"/>
                    </a:lnTo>
                    <a:lnTo>
                      <a:pt x="80" y="100"/>
                    </a:lnTo>
                    <a:lnTo>
                      <a:pt x="80" y="100"/>
                    </a:lnTo>
                    <a:lnTo>
                      <a:pt x="84" y="100"/>
                    </a:lnTo>
                    <a:lnTo>
                      <a:pt x="86" y="102"/>
                    </a:lnTo>
                    <a:lnTo>
                      <a:pt x="90" y="102"/>
                    </a:lnTo>
                    <a:lnTo>
                      <a:pt x="92" y="96"/>
                    </a:lnTo>
                    <a:lnTo>
                      <a:pt x="92" y="96"/>
                    </a:lnTo>
                    <a:lnTo>
                      <a:pt x="94" y="94"/>
                    </a:lnTo>
                    <a:lnTo>
                      <a:pt x="96" y="92"/>
                    </a:lnTo>
                    <a:lnTo>
                      <a:pt x="100" y="92"/>
                    </a:lnTo>
                    <a:lnTo>
                      <a:pt x="100" y="92"/>
                    </a:lnTo>
                    <a:lnTo>
                      <a:pt x="102" y="94"/>
                    </a:lnTo>
                    <a:lnTo>
                      <a:pt x="106" y="94"/>
                    </a:lnTo>
                    <a:lnTo>
                      <a:pt x="110" y="90"/>
                    </a:lnTo>
                    <a:lnTo>
                      <a:pt x="122" y="78"/>
                    </a:lnTo>
                    <a:lnTo>
                      <a:pt x="122" y="78"/>
                    </a:lnTo>
                    <a:lnTo>
                      <a:pt x="108" y="72"/>
                    </a:lnTo>
                    <a:lnTo>
                      <a:pt x="108" y="72"/>
                    </a:lnTo>
                    <a:lnTo>
                      <a:pt x="106" y="70"/>
                    </a:lnTo>
                    <a:lnTo>
                      <a:pt x="104" y="64"/>
                    </a:lnTo>
                    <a:lnTo>
                      <a:pt x="104" y="64"/>
                    </a:lnTo>
                    <a:lnTo>
                      <a:pt x="104" y="62"/>
                    </a:lnTo>
                    <a:lnTo>
                      <a:pt x="106" y="60"/>
                    </a:lnTo>
                    <a:lnTo>
                      <a:pt x="108" y="60"/>
                    </a:lnTo>
                    <a:lnTo>
                      <a:pt x="108" y="60"/>
                    </a:lnTo>
                    <a:lnTo>
                      <a:pt x="110" y="60"/>
                    </a:lnTo>
                    <a:lnTo>
                      <a:pt x="112" y="62"/>
                    </a:lnTo>
                    <a:lnTo>
                      <a:pt x="112" y="62"/>
                    </a:lnTo>
                    <a:lnTo>
                      <a:pt x="112" y="62"/>
                    </a:lnTo>
                    <a:lnTo>
                      <a:pt x="112" y="62"/>
                    </a:lnTo>
                    <a:lnTo>
                      <a:pt x="112" y="60"/>
                    </a:lnTo>
                    <a:lnTo>
                      <a:pt x="112" y="60"/>
                    </a:lnTo>
                    <a:lnTo>
                      <a:pt x="112" y="60"/>
                    </a:lnTo>
                    <a:lnTo>
                      <a:pt x="112" y="60"/>
                    </a:lnTo>
                    <a:lnTo>
                      <a:pt x="112" y="62"/>
                    </a:lnTo>
                    <a:lnTo>
                      <a:pt x="112" y="62"/>
                    </a:lnTo>
                    <a:lnTo>
                      <a:pt x="112" y="54"/>
                    </a:lnTo>
                    <a:lnTo>
                      <a:pt x="112" y="54"/>
                    </a:lnTo>
                    <a:lnTo>
                      <a:pt x="116" y="56"/>
                    </a:lnTo>
                    <a:lnTo>
                      <a:pt x="120" y="56"/>
                    </a:lnTo>
                    <a:lnTo>
                      <a:pt x="128" y="56"/>
                    </a:lnTo>
                    <a:lnTo>
                      <a:pt x="132" y="56"/>
                    </a:lnTo>
                    <a:lnTo>
                      <a:pt x="136" y="60"/>
                    </a:lnTo>
                    <a:lnTo>
                      <a:pt x="138" y="64"/>
                    </a:lnTo>
                    <a:lnTo>
                      <a:pt x="142" y="72"/>
                    </a:lnTo>
                    <a:lnTo>
                      <a:pt x="142" y="72"/>
                    </a:lnTo>
                    <a:lnTo>
                      <a:pt x="144" y="80"/>
                    </a:lnTo>
                    <a:lnTo>
                      <a:pt x="144" y="88"/>
                    </a:lnTo>
                    <a:lnTo>
                      <a:pt x="144" y="88"/>
                    </a:lnTo>
                    <a:lnTo>
                      <a:pt x="144" y="92"/>
                    </a:lnTo>
                    <a:lnTo>
                      <a:pt x="142" y="92"/>
                    </a:lnTo>
                    <a:lnTo>
                      <a:pt x="138" y="90"/>
                    </a:lnTo>
                    <a:lnTo>
                      <a:pt x="138" y="90"/>
                    </a:lnTo>
                    <a:lnTo>
                      <a:pt x="136" y="86"/>
                    </a:lnTo>
                    <a:lnTo>
                      <a:pt x="134" y="86"/>
                    </a:lnTo>
                    <a:lnTo>
                      <a:pt x="132" y="90"/>
                    </a:lnTo>
                    <a:lnTo>
                      <a:pt x="132" y="90"/>
                    </a:lnTo>
                    <a:lnTo>
                      <a:pt x="132" y="94"/>
                    </a:lnTo>
                    <a:lnTo>
                      <a:pt x="134" y="96"/>
                    </a:lnTo>
                    <a:lnTo>
                      <a:pt x="136" y="100"/>
                    </a:lnTo>
                    <a:lnTo>
                      <a:pt x="136" y="100"/>
                    </a:lnTo>
                    <a:lnTo>
                      <a:pt x="140" y="108"/>
                    </a:lnTo>
                    <a:lnTo>
                      <a:pt x="142" y="108"/>
                    </a:lnTo>
                    <a:lnTo>
                      <a:pt x="144" y="102"/>
                    </a:lnTo>
                    <a:lnTo>
                      <a:pt x="144" y="102"/>
                    </a:lnTo>
                    <a:lnTo>
                      <a:pt x="148" y="98"/>
                    </a:lnTo>
                    <a:lnTo>
                      <a:pt x="150" y="98"/>
                    </a:lnTo>
                    <a:lnTo>
                      <a:pt x="152" y="98"/>
                    </a:lnTo>
                    <a:lnTo>
                      <a:pt x="152" y="98"/>
                    </a:lnTo>
                    <a:lnTo>
                      <a:pt x="156" y="100"/>
                    </a:lnTo>
                    <a:lnTo>
                      <a:pt x="160" y="100"/>
                    </a:lnTo>
                    <a:lnTo>
                      <a:pt x="162" y="96"/>
                    </a:lnTo>
                    <a:lnTo>
                      <a:pt x="166" y="94"/>
                    </a:lnTo>
                    <a:lnTo>
                      <a:pt x="166" y="94"/>
                    </a:lnTo>
                    <a:lnTo>
                      <a:pt x="168" y="92"/>
                    </a:lnTo>
                    <a:lnTo>
                      <a:pt x="168" y="88"/>
                    </a:lnTo>
                    <a:lnTo>
                      <a:pt x="168" y="80"/>
                    </a:lnTo>
                    <a:lnTo>
                      <a:pt x="168" y="80"/>
                    </a:lnTo>
                    <a:lnTo>
                      <a:pt x="166" y="76"/>
                    </a:lnTo>
                    <a:lnTo>
                      <a:pt x="164" y="76"/>
                    </a:lnTo>
                    <a:lnTo>
                      <a:pt x="162" y="80"/>
                    </a:lnTo>
                    <a:lnTo>
                      <a:pt x="162" y="80"/>
                    </a:lnTo>
                    <a:lnTo>
                      <a:pt x="160" y="84"/>
                    </a:lnTo>
                    <a:lnTo>
                      <a:pt x="158" y="86"/>
                    </a:lnTo>
                    <a:lnTo>
                      <a:pt x="156" y="84"/>
                    </a:lnTo>
                    <a:lnTo>
                      <a:pt x="154" y="74"/>
                    </a:lnTo>
                    <a:lnTo>
                      <a:pt x="154" y="74"/>
                    </a:lnTo>
                    <a:lnTo>
                      <a:pt x="150" y="60"/>
                    </a:lnTo>
                    <a:lnTo>
                      <a:pt x="148" y="56"/>
                    </a:lnTo>
                    <a:lnTo>
                      <a:pt x="146" y="56"/>
                    </a:lnTo>
                    <a:lnTo>
                      <a:pt x="144" y="58"/>
                    </a:lnTo>
                    <a:lnTo>
                      <a:pt x="144" y="58"/>
                    </a:lnTo>
                    <a:lnTo>
                      <a:pt x="140" y="58"/>
                    </a:lnTo>
                    <a:lnTo>
                      <a:pt x="138" y="54"/>
                    </a:lnTo>
                    <a:lnTo>
                      <a:pt x="136" y="44"/>
                    </a:lnTo>
                    <a:lnTo>
                      <a:pt x="136" y="44"/>
                    </a:lnTo>
                    <a:lnTo>
                      <a:pt x="136" y="36"/>
                    </a:lnTo>
                    <a:lnTo>
                      <a:pt x="134" y="28"/>
                    </a:lnTo>
                    <a:lnTo>
                      <a:pt x="130" y="20"/>
                    </a:lnTo>
                    <a:lnTo>
                      <a:pt x="130" y="20"/>
                    </a:lnTo>
                    <a:lnTo>
                      <a:pt x="132" y="16"/>
                    </a:lnTo>
                    <a:lnTo>
                      <a:pt x="136" y="16"/>
                    </a:lnTo>
                    <a:lnTo>
                      <a:pt x="140" y="18"/>
                    </a:lnTo>
                    <a:lnTo>
                      <a:pt x="140" y="18"/>
                    </a:lnTo>
                    <a:lnTo>
                      <a:pt x="142" y="20"/>
                    </a:lnTo>
                    <a:lnTo>
                      <a:pt x="144" y="18"/>
                    </a:lnTo>
                    <a:lnTo>
                      <a:pt x="146" y="14"/>
                    </a:lnTo>
                    <a:lnTo>
                      <a:pt x="148" y="8"/>
                    </a:lnTo>
                    <a:lnTo>
                      <a:pt x="148" y="8"/>
                    </a:lnTo>
                    <a:lnTo>
                      <a:pt x="150" y="8"/>
                    </a:lnTo>
                    <a:lnTo>
                      <a:pt x="150" y="8"/>
                    </a:lnTo>
                    <a:lnTo>
                      <a:pt x="156" y="4"/>
                    </a:lnTo>
                    <a:lnTo>
                      <a:pt x="164" y="0"/>
                    </a:lnTo>
                    <a:lnTo>
                      <a:pt x="168" y="0"/>
                    </a:lnTo>
                    <a:lnTo>
                      <a:pt x="170" y="2"/>
                    </a:lnTo>
                    <a:lnTo>
                      <a:pt x="174" y="4"/>
                    </a:lnTo>
                    <a:lnTo>
                      <a:pt x="178" y="8"/>
                    </a:lnTo>
                    <a:lnTo>
                      <a:pt x="178" y="8"/>
                    </a:lnTo>
                    <a:lnTo>
                      <a:pt x="182" y="12"/>
                    </a:lnTo>
                    <a:lnTo>
                      <a:pt x="184" y="12"/>
                    </a:lnTo>
                    <a:lnTo>
                      <a:pt x="192" y="8"/>
                    </a:lnTo>
                    <a:lnTo>
                      <a:pt x="192" y="8"/>
                    </a:lnTo>
                    <a:lnTo>
                      <a:pt x="196" y="6"/>
                    </a:lnTo>
                    <a:lnTo>
                      <a:pt x="200" y="6"/>
                    </a:lnTo>
                    <a:lnTo>
                      <a:pt x="204" y="6"/>
                    </a:lnTo>
                    <a:lnTo>
                      <a:pt x="206" y="8"/>
                    </a:lnTo>
                    <a:lnTo>
                      <a:pt x="206" y="8"/>
                    </a:lnTo>
                    <a:lnTo>
                      <a:pt x="210" y="10"/>
                    </a:lnTo>
                    <a:lnTo>
                      <a:pt x="212" y="8"/>
                    </a:lnTo>
                    <a:lnTo>
                      <a:pt x="214" y="8"/>
                    </a:lnTo>
                    <a:lnTo>
                      <a:pt x="216" y="8"/>
                    </a:lnTo>
                    <a:lnTo>
                      <a:pt x="216" y="8"/>
                    </a:lnTo>
                    <a:lnTo>
                      <a:pt x="226" y="10"/>
                    </a:lnTo>
                    <a:lnTo>
                      <a:pt x="234" y="12"/>
                    </a:lnTo>
                    <a:lnTo>
                      <a:pt x="242" y="12"/>
                    </a:lnTo>
                    <a:lnTo>
                      <a:pt x="246" y="12"/>
                    </a:lnTo>
                    <a:lnTo>
                      <a:pt x="250" y="10"/>
                    </a:lnTo>
                    <a:lnTo>
                      <a:pt x="250" y="10"/>
                    </a:lnTo>
                    <a:lnTo>
                      <a:pt x="252" y="10"/>
                    </a:lnTo>
                    <a:lnTo>
                      <a:pt x="254" y="14"/>
                    </a:lnTo>
                    <a:lnTo>
                      <a:pt x="254" y="14"/>
                    </a:lnTo>
                    <a:lnTo>
                      <a:pt x="258" y="18"/>
                    </a:lnTo>
                    <a:lnTo>
                      <a:pt x="262" y="18"/>
                    </a:lnTo>
                    <a:lnTo>
                      <a:pt x="266" y="16"/>
                    </a:lnTo>
                    <a:lnTo>
                      <a:pt x="272" y="8"/>
                    </a:lnTo>
                    <a:lnTo>
                      <a:pt x="272" y="8"/>
                    </a:lnTo>
                    <a:lnTo>
                      <a:pt x="274" y="4"/>
                    </a:lnTo>
                    <a:lnTo>
                      <a:pt x="274" y="4"/>
                    </a:lnTo>
                    <a:lnTo>
                      <a:pt x="276" y="4"/>
                    </a:lnTo>
                    <a:lnTo>
                      <a:pt x="2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8" name="Freeform 510">
                <a:extLst>
                  <a:ext uri="{FF2B5EF4-FFF2-40B4-BE49-F238E27FC236}">
                    <a16:creationId xmlns:a16="http://schemas.microsoft.com/office/drawing/2014/main" id="{1CC24A9A-0C3D-E135-C7E9-B473BCCCCB10}"/>
                  </a:ext>
                </a:extLst>
              </p:cNvPr>
              <p:cNvSpPr>
                <a:spLocks/>
              </p:cNvSpPr>
              <p:nvPr/>
            </p:nvSpPr>
            <p:spPr bwMode="auto">
              <a:xfrm>
                <a:off x="1878" y="1493"/>
                <a:ext cx="220" cy="108"/>
              </a:xfrm>
              <a:custGeom>
                <a:avLst/>
                <a:gdLst>
                  <a:gd name="T0" fmla="*/ 130 w 220"/>
                  <a:gd name="T1" fmla="*/ 14 h 108"/>
                  <a:gd name="T2" fmla="*/ 140 w 220"/>
                  <a:gd name="T3" fmla="*/ 14 h 108"/>
                  <a:gd name="T4" fmla="*/ 144 w 220"/>
                  <a:gd name="T5" fmla="*/ 16 h 108"/>
                  <a:gd name="T6" fmla="*/ 150 w 220"/>
                  <a:gd name="T7" fmla="*/ 16 h 108"/>
                  <a:gd name="T8" fmla="*/ 154 w 220"/>
                  <a:gd name="T9" fmla="*/ 8 h 108"/>
                  <a:gd name="T10" fmla="*/ 162 w 220"/>
                  <a:gd name="T11" fmla="*/ 4 h 108"/>
                  <a:gd name="T12" fmla="*/ 166 w 220"/>
                  <a:gd name="T13" fmla="*/ 0 h 108"/>
                  <a:gd name="T14" fmla="*/ 172 w 220"/>
                  <a:gd name="T15" fmla="*/ 6 h 108"/>
                  <a:gd name="T16" fmla="*/ 178 w 220"/>
                  <a:gd name="T17" fmla="*/ 2 h 108"/>
                  <a:gd name="T18" fmla="*/ 178 w 220"/>
                  <a:gd name="T19" fmla="*/ 10 h 108"/>
                  <a:gd name="T20" fmla="*/ 168 w 220"/>
                  <a:gd name="T21" fmla="*/ 16 h 108"/>
                  <a:gd name="T22" fmla="*/ 162 w 220"/>
                  <a:gd name="T23" fmla="*/ 18 h 108"/>
                  <a:gd name="T24" fmla="*/ 160 w 220"/>
                  <a:gd name="T25" fmla="*/ 28 h 108"/>
                  <a:gd name="T26" fmla="*/ 170 w 220"/>
                  <a:gd name="T27" fmla="*/ 48 h 108"/>
                  <a:gd name="T28" fmla="*/ 182 w 220"/>
                  <a:gd name="T29" fmla="*/ 48 h 108"/>
                  <a:gd name="T30" fmla="*/ 184 w 220"/>
                  <a:gd name="T31" fmla="*/ 70 h 108"/>
                  <a:gd name="T32" fmla="*/ 198 w 220"/>
                  <a:gd name="T33" fmla="*/ 58 h 108"/>
                  <a:gd name="T34" fmla="*/ 188 w 220"/>
                  <a:gd name="T35" fmla="*/ 48 h 108"/>
                  <a:gd name="T36" fmla="*/ 184 w 220"/>
                  <a:gd name="T37" fmla="*/ 36 h 108"/>
                  <a:gd name="T38" fmla="*/ 188 w 220"/>
                  <a:gd name="T39" fmla="*/ 34 h 108"/>
                  <a:gd name="T40" fmla="*/ 196 w 220"/>
                  <a:gd name="T41" fmla="*/ 46 h 108"/>
                  <a:gd name="T42" fmla="*/ 202 w 220"/>
                  <a:gd name="T43" fmla="*/ 36 h 108"/>
                  <a:gd name="T44" fmla="*/ 206 w 220"/>
                  <a:gd name="T45" fmla="*/ 58 h 108"/>
                  <a:gd name="T46" fmla="*/ 214 w 220"/>
                  <a:gd name="T47" fmla="*/ 64 h 108"/>
                  <a:gd name="T48" fmla="*/ 220 w 220"/>
                  <a:gd name="T49" fmla="*/ 60 h 108"/>
                  <a:gd name="T50" fmla="*/ 216 w 220"/>
                  <a:gd name="T51" fmla="*/ 70 h 108"/>
                  <a:gd name="T52" fmla="*/ 218 w 220"/>
                  <a:gd name="T53" fmla="*/ 86 h 108"/>
                  <a:gd name="T54" fmla="*/ 214 w 220"/>
                  <a:gd name="T55" fmla="*/ 88 h 108"/>
                  <a:gd name="T56" fmla="*/ 198 w 220"/>
                  <a:gd name="T57" fmla="*/ 108 h 108"/>
                  <a:gd name="T58" fmla="*/ 188 w 220"/>
                  <a:gd name="T59" fmla="*/ 98 h 108"/>
                  <a:gd name="T60" fmla="*/ 172 w 220"/>
                  <a:gd name="T61" fmla="*/ 82 h 108"/>
                  <a:gd name="T62" fmla="*/ 166 w 220"/>
                  <a:gd name="T63" fmla="*/ 80 h 108"/>
                  <a:gd name="T64" fmla="*/ 158 w 220"/>
                  <a:gd name="T65" fmla="*/ 74 h 108"/>
                  <a:gd name="T66" fmla="*/ 150 w 220"/>
                  <a:gd name="T67" fmla="*/ 80 h 108"/>
                  <a:gd name="T68" fmla="*/ 144 w 220"/>
                  <a:gd name="T69" fmla="*/ 84 h 108"/>
                  <a:gd name="T70" fmla="*/ 136 w 220"/>
                  <a:gd name="T71" fmla="*/ 84 h 108"/>
                  <a:gd name="T72" fmla="*/ 132 w 220"/>
                  <a:gd name="T73" fmla="*/ 58 h 108"/>
                  <a:gd name="T74" fmla="*/ 122 w 220"/>
                  <a:gd name="T75" fmla="*/ 56 h 108"/>
                  <a:gd name="T76" fmla="*/ 116 w 220"/>
                  <a:gd name="T77" fmla="*/ 58 h 108"/>
                  <a:gd name="T78" fmla="*/ 106 w 220"/>
                  <a:gd name="T79" fmla="*/ 66 h 108"/>
                  <a:gd name="T80" fmla="*/ 92 w 220"/>
                  <a:gd name="T81" fmla="*/ 76 h 108"/>
                  <a:gd name="T82" fmla="*/ 92 w 220"/>
                  <a:gd name="T83" fmla="*/ 82 h 108"/>
                  <a:gd name="T84" fmla="*/ 86 w 220"/>
                  <a:gd name="T85" fmla="*/ 90 h 108"/>
                  <a:gd name="T86" fmla="*/ 74 w 220"/>
                  <a:gd name="T87" fmla="*/ 70 h 108"/>
                  <a:gd name="T88" fmla="*/ 64 w 220"/>
                  <a:gd name="T89" fmla="*/ 68 h 108"/>
                  <a:gd name="T90" fmla="*/ 46 w 220"/>
                  <a:gd name="T91" fmla="*/ 74 h 108"/>
                  <a:gd name="T92" fmla="*/ 40 w 220"/>
                  <a:gd name="T93" fmla="*/ 72 h 108"/>
                  <a:gd name="T94" fmla="*/ 32 w 220"/>
                  <a:gd name="T95" fmla="*/ 90 h 108"/>
                  <a:gd name="T96" fmla="*/ 26 w 220"/>
                  <a:gd name="T97" fmla="*/ 82 h 108"/>
                  <a:gd name="T98" fmla="*/ 20 w 220"/>
                  <a:gd name="T99" fmla="*/ 76 h 108"/>
                  <a:gd name="T100" fmla="*/ 12 w 220"/>
                  <a:gd name="T101" fmla="*/ 58 h 108"/>
                  <a:gd name="T102" fmla="*/ 6 w 220"/>
                  <a:gd name="T103" fmla="*/ 56 h 108"/>
                  <a:gd name="T104" fmla="*/ 0 w 220"/>
                  <a:gd name="T105" fmla="*/ 36 h 108"/>
                  <a:gd name="T106" fmla="*/ 6 w 220"/>
                  <a:gd name="T107" fmla="*/ 28 h 108"/>
                  <a:gd name="T108" fmla="*/ 18 w 220"/>
                  <a:gd name="T109" fmla="*/ 12 h 108"/>
                  <a:gd name="T110" fmla="*/ 40 w 220"/>
                  <a:gd name="T111" fmla="*/ 10 h 108"/>
                  <a:gd name="T112" fmla="*/ 56 w 220"/>
                  <a:gd name="T113" fmla="*/ 18 h 108"/>
                  <a:gd name="T114" fmla="*/ 72 w 220"/>
                  <a:gd name="T115" fmla="*/ 16 h 108"/>
                  <a:gd name="T116" fmla="*/ 90 w 220"/>
                  <a:gd name="T117" fmla="*/ 16 h 108"/>
                  <a:gd name="T118" fmla="*/ 94 w 220"/>
                  <a:gd name="T119" fmla="*/ 12 h 108"/>
                  <a:gd name="T120" fmla="*/ 104 w 220"/>
                  <a:gd name="T121" fmla="*/ 14 h 108"/>
                  <a:gd name="T122" fmla="*/ 116 w 220"/>
                  <a:gd name="T123" fmla="*/ 12 h 108"/>
                  <a:gd name="T124" fmla="*/ 126 w 220"/>
                  <a:gd name="T125"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108">
                    <a:moveTo>
                      <a:pt x="126" y="10"/>
                    </a:moveTo>
                    <a:lnTo>
                      <a:pt x="126" y="10"/>
                    </a:lnTo>
                    <a:lnTo>
                      <a:pt x="128" y="14"/>
                    </a:lnTo>
                    <a:lnTo>
                      <a:pt x="130" y="14"/>
                    </a:lnTo>
                    <a:lnTo>
                      <a:pt x="130" y="14"/>
                    </a:lnTo>
                    <a:lnTo>
                      <a:pt x="134" y="8"/>
                    </a:lnTo>
                    <a:lnTo>
                      <a:pt x="136" y="8"/>
                    </a:lnTo>
                    <a:lnTo>
                      <a:pt x="140" y="14"/>
                    </a:lnTo>
                    <a:lnTo>
                      <a:pt x="140" y="14"/>
                    </a:lnTo>
                    <a:lnTo>
                      <a:pt x="142" y="14"/>
                    </a:lnTo>
                    <a:lnTo>
                      <a:pt x="142" y="14"/>
                    </a:lnTo>
                    <a:lnTo>
                      <a:pt x="144" y="16"/>
                    </a:lnTo>
                    <a:lnTo>
                      <a:pt x="148" y="16"/>
                    </a:lnTo>
                    <a:lnTo>
                      <a:pt x="148" y="16"/>
                    </a:lnTo>
                    <a:lnTo>
                      <a:pt x="148" y="18"/>
                    </a:lnTo>
                    <a:lnTo>
                      <a:pt x="150" y="16"/>
                    </a:lnTo>
                    <a:lnTo>
                      <a:pt x="150" y="12"/>
                    </a:lnTo>
                    <a:lnTo>
                      <a:pt x="150" y="12"/>
                    </a:lnTo>
                    <a:lnTo>
                      <a:pt x="152" y="10"/>
                    </a:lnTo>
                    <a:lnTo>
                      <a:pt x="154" y="8"/>
                    </a:lnTo>
                    <a:lnTo>
                      <a:pt x="160" y="10"/>
                    </a:lnTo>
                    <a:lnTo>
                      <a:pt x="160" y="10"/>
                    </a:lnTo>
                    <a:lnTo>
                      <a:pt x="160" y="8"/>
                    </a:lnTo>
                    <a:lnTo>
                      <a:pt x="162" y="4"/>
                    </a:lnTo>
                    <a:lnTo>
                      <a:pt x="164" y="0"/>
                    </a:lnTo>
                    <a:lnTo>
                      <a:pt x="164" y="0"/>
                    </a:lnTo>
                    <a:lnTo>
                      <a:pt x="166" y="0"/>
                    </a:lnTo>
                    <a:lnTo>
                      <a:pt x="166" y="0"/>
                    </a:lnTo>
                    <a:lnTo>
                      <a:pt x="168" y="2"/>
                    </a:lnTo>
                    <a:lnTo>
                      <a:pt x="168" y="2"/>
                    </a:lnTo>
                    <a:lnTo>
                      <a:pt x="170" y="6"/>
                    </a:lnTo>
                    <a:lnTo>
                      <a:pt x="172" y="6"/>
                    </a:lnTo>
                    <a:lnTo>
                      <a:pt x="174" y="2"/>
                    </a:lnTo>
                    <a:lnTo>
                      <a:pt x="174" y="2"/>
                    </a:lnTo>
                    <a:lnTo>
                      <a:pt x="176" y="0"/>
                    </a:lnTo>
                    <a:lnTo>
                      <a:pt x="178" y="2"/>
                    </a:lnTo>
                    <a:lnTo>
                      <a:pt x="178" y="2"/>
                    </a:lnTo>
                    <a:lnTo>
                      <a:pt x="178" y="4"/>
                    </a:lnTo>
                    <a:lnTo>
                      <a:pt x="178" y="10"/>
                    </a:lnTo>
                    <a:lnTo>
                      <a:pt x="178" y="10"/>
                    </a:lnTo>
                    <a:lnTo>
                      <a:pt x="174" y="20"/>
                    </a:lnTo>
                    <a:lnTo>
                      <a:pt x="174" y="22"/>
                    </a:lnTo>
                    <a:lnTo>
                      <a:pt x="172" y="22"/>
                    </a:lnTo>
                    <a:lnTo>
                      <a:pt x="168" y="16"/>
                    </a:lnTo>
                    <a:lnTo>
                      <a:pt x="168" y="16"/>
                    </a:lnTo>
                    <a:lnTo>
                      <a:pt x="166" y="16"/>
                    </a:lnTo>
                    <a:lnTo>
                      <a:pt x="166" y="16"/>
                    </a:lnTo>
                    <a:lnTo>
                      <a:pt x="162" y="18"/>
                    </a:lnTo>
                    <a:lnTo>
                      <a:pt x="162" y="18"/>
                    </a:lnTo>
                    <a:lnTo>
                      <a:pt x="160" y="18"/>
                    </a:lnTo>
                    <a:lnTo>
                      <a:pt x="158" y="20"/>
                    </a:lnTo>
                    <a:lnTo>
                      <a:pt x="160" y="28"/>
                    </a:lnTo>
                    <a:lnTo>
                      <a:pt x="160" y="28"/>
                    </a:lnTo>
                    <a:lnTo>
                      <a:pt x="162" y="38"/>
                    </a:lnTo>
                    <a:lnTo>
                      <a:pt x="166" y="44"/>
                    </a:lnTo>
                    <a:lnTo>
                      <a:pt x="170" y="48"/>
                    </a:lnTo>
                    <a:lnTo>
                      <a:pt x="176" y="48"/>
                    </a:lnTo>
                    <a:lnTo>
                      <a:pt x="176" y="48"/>
                    </a:lnTo>
                    <a:lnTo>
                      <a:pt x="180" y="48"/>
                    </a:lnTo>
                    <a:lnTo>
                      <a:pt x="182" y="48"/>
                    </a:lnTo>
                    <a:lnTo>
                      <a:pt x="184" y="52"/>
                    </a:lnTo>
                    <a:lnTo>
                      <a:pt x="184" y="62"/>
                    </a:lnTo>
                    <a:lnTo>
                      <a:pt x="184" y="62"/>
                    </a:lnTo>
                    <a:lnTo>
                      <a:pt x="184" y="70"/>
                    </a:lnTo>
                    <a:lnTo>
                      <a:pt x="186" y="70"/>
                    </a:lnTo>
                    <a:lnTo>
                      <a:pt x="188" y="68"/>
                    </a:lnTo>
                    <a:lnTo>
                      <a:pt x="188" y="68"/>
                    </a:lnTo>
                    <a:lnTo>
                      <a:pt x="198" y="58"/>
                    </a:lnTo>
                    <a:lnTo>
                      <a:pt x="198" y="58"/>
                    </a:lnTo>
                    <a:lnTo>
                      <a:pt x="194" y="52"/>
                    </a:lnTo>
                    <a:lnTo>
                      <a:pt x="192" y="50"/>
                    </a:lnTo>
                    <a:lnTo>
                      <a:pt x="188" y="48"/>
                    </a:lnTo>
                    <a:lnTo>
                      <a:pt x="186" y="44"/>
                    </a:lnTo>
                    <a:lnTo>
                      <a:pt x="186" y="44"/>
                    </a:lnTo>
                    <a:lnTo>
                      <a:pt x="184" y="40"/>
                    </a:lnTo>
                    <a:lnTo>
                      <a:pt x="184" y="36"/>
                    </a:lnTo>
                    <a:lnTo>
                      <a:pt x="184" y="36"/>
                    </a:lnTo>
                    <a:lnTo>
                      <a:pt x="186" y="32"/>
                    </a:lnTo>
                    <a:lnTo>
                      <a:pt x="188" y="34"/>
                    </a:lnTo>
                    <a:lnTo>
                      <a:pt x="188" y="34"/>
                    </a:lnTo>
                    <a:lnTo>
                      <a:pt x="192" y="40"/>
                    </a:lnTo>
                    <a:lnTo>
                      <a:pt x="192" y="40"/>
                    </a:lnTo>
                    <a:lnTo>
                      <a:pt x="196" y="46"/>
                    </a:lnTo>
                    <a:lnTo>
                      <a:pt x="196" y="46"/>
                    </a:lnTo>
                    <a:lnTo>
                      <a:pt x="198" y="42"/>
                    </a:lnTo>
                    <a:lnTo>
                      <a:pt x="198" y="42"/>
                    </a:lnTo>
                    <a:lnTo>
                      <a:pt x="200" y="38"/>
                    </a:lnTo>
                    <a:lnTo>
                      <a:pt x="202" y="36"/>
                    </a:lnTo>
                    <a:lnTo>
                      <a:pt x="204" y="38"/>
                    </a:lnTo>
                    <a:lnTo>
                      <a:pt x="206" y="46"/>
                    </a:lnTo>
                    <a:lnTo>
                      <a:pt x="206" y="46"/>
                    </a:lnTo>
                    <a:lnTo>
                      <a:pt x="206" y="58"/>
                    </a:lnTo>
                    <a:lnTo>
                      <a:pt x="208" y="66"/>
                    </a:lnTo>
                    <a:lnTo>
                      <a:pt x="210" y="68"/>
                    </a:lnTo>
                    <a:lnTo>
                      <a:pt x="212" y="68"/>
                    </a:lnTo>
                    <a:lnTo>
                      <a:pt x="214" y="64"/>
                    </a:lnTo>
                    <a:lnTo>
                      <a:pt x="216" y="60"/>
                    </a:lnTo>
                    <a:lnTo>
                      <a:pt x="216" y="60"/>
                    </a:lnTo>
                    <a:lnTo>
                      <a:pt x="218" y="58"/>
                    </a:lnTo>
                    <a:lnTo>
                      <a:pt x="220" y="60"/>
                    </a:lnTo>
                    <a:lnTo>
                      <a:pt x="220" y="60"/>
                    </a:lnTo>
                    <a:lnTo>
                      <a:pt x="218" y="66"/>
                    </a:lnTo>
                    <a:lnTo>
                      <a:pt x="218" y="66"/>
                    </a:lnTo>
                    <a:lnTo>
                      <a:pt x="216" y="70"/>
                    </a:lnTo>
                    <a:lnTo>
                      <a:pt x="216" y="74"/>
                    </a:lnTo>
                    <a:lnTo>
                      <a:pt x="218" y="84"/>
                    </a:lnTo>
                    <a:lnTo>
                      <a:pt x="218" y="84"/>
                    </a:lnTo>
                    <a:lnTo>
                      <a:pt x="218" y="86"/>
                    </a:lnTo>
                    <a:lnTo>
                      <a:pt x="218" y="86"/>
                    </a:lnTo>
                    <a:lnTo>
                      <a:pt x="216" y="88"/>
                    </a:lnTo>
                    <a:lnTo>
                      <a:pt x="214" y="88"/>
                    </a:lnTo>
                    <a:lnTo>
                      <a:pt x="214" y="88"/>
                    </a:lnTo>
                    <a:lnTo>
                      <a:pt x="208" y="90"/>
                    </a:lnTo>
                    <a:lnTo>
                      <a:pt x="204" y="94"/>
                    </a:lnTo>
                    <a:lnTo>
                      <a:pt x="198" y="108"/>
                    </a:lnTo>
                    <a:lnTo>
                      <a:pt x="198" y="108"/>
                    </a:lnTo>
                    <a:lnTo>
                      <a:pt x="194" y="108"/>
                    </a:lnTo>
                    <a:lnTo>
                      <a:pt x="192" y="106"/>
                    </a:lnTo>
                    <a:lnTo>
                      <a:pt x="188" y="98"/>
                    </a:lnTo>
                    <a:lnTo>
                      <a:pt x="188" y="98"/>
                    </a:lnTo>
                    <a:lnTo>
                      <a:pt x="184" y="96"/>
                    </a:lnTo>
                    <a:lnTo>
                      <a:pt x="180" y="90"/>
                    </a:lnTo>
                    <a:lnTo>
                      <a:pt x="176" y="84"/>
                    </a:lnTo>
                    <a:lnTo>
                      <a:pt x="172" y="82"/>
                    </a:lnTo>
                    <a:lnTo>
                      <a:pt x="172" y="82"/>
                    </a:lnTo>
                    <a:lnTo>
                      <a:pt x="168" y="82"/>
                    </a:lnTo>
                    <a:lnTo>
                      <a:pt x="166" y="80"/>
                    </a:lnTo>
                    <a:lnTo>
                      <a:pt x="166" y="80"/>
                    </a:lnTo>
                    <a:lnTo>
                      <a:pt x="164" y="78"/>
                    </a:lnTo>
                    <a:lnTo>
                      <a:pt x="164" y="78"/>
                    </a:lnTo>
                    <a:lnTo>
                      <a:pt x="160" y="72"/>
                    </a:lnTo>
                    <a:lnTo>
                      <a:pt x="158" y="74"/>
                    </a:lnTo>
                    <a:lnTo>
                      <a:pt x="156" y="78"/>
                    </a:lnTo>
                    <a:lnTo>
                      <a:pt x="156" y="78"/>
                    </a:lnTo>
                    <a:lnTo>
                      <a:pt x="152" y="82"/>
                    </a:lnTo>
                    <a:lnTo>
                      <a:pt x="150" y="80"/>
                    </a:lnTo>
                    <a:lnTo>
                      <a:pt x="150" y="80"/>
                    </a:lnTo>
                    <a:lnTo>
                      <a:pt x="148" y="80"/>
                    </a:lnTo>
                    <a:lnTo>
                      <a:pt x="146" y="80"/>
                    </a:lnTo>
                    <a:lnTo>
                      <a:pt x="144" y="84"/>
                    </a:lnTo>
                    <a:lnTo>
                      <a:pt x="144" y="84"/>
                    </a:lnTo>
                    <a:lnTo>
                      <a:pt x="140" y="88"/>
                    </a:lnTo>
                    <a:lnTo>
                      <a:pt x="138" y="88"/>
                    </a:lnTo>
                    <a:lnTo>
                      <a:pt x="136" y="84"/>
                    </a:lnTo>
                    <a:lnTo>
                      <a:pt x="136" y="78"/>
                    </a:lnTo>
                    <a:lnTo>
                      <a:pt x="136" y="78"/>
                    </a:lnTo>
                    <a:lnTo>
                      <a:pt x="134" y="60"/>
                    </a:lnTo>
                    <a:lnTo>
                      <a:pt x="132" y="58"/>
                    </a:lnTo>
                    <a:lnTo>
                      <a:pt x="128" y="58"/>
                    </a:lnTo>
                    <a:lnTo>
                      <a:pt x="128" y="58"/>
                    </a:lnTo>
                    <a:lnTo>
                      <a:pt x="124" y="58"/>
                    </a:lnTo>
                    <a:lnTo>
                      <a:pt x="122" y="56"/>
                    </a:lnTo>
                    <a:lnTo>
                      <a:pt x="118" y="42"/>
                    </a:lnTo>
                    <a:lnTo>
                      <a:pt x="118" y="42"/>
                    </a:lnTo>
                    <a:lnTo>
                      <a:pt x="118" y="52"/>
                    </a:lnTo>
                    <a:lnTo>
                      <a:pt x="116" y="58"/>
                    </a:lnTo>
                    <a:lnTo>
                      <a:pt x="114" y="62"/>
                    </a:lnTo>
                    <a:lnTo>
                      <a:pt x="112" y="62"/>
                    </a:lnTo>
                    <a:lnTo>
                      <a:pt x="112" y="62"/>
                    </a:lnTo>
                    <a:lnTo>
                      <a:pt x="106" y="66"/>
                    </a:lnTo>
                    <a:lnTo>
                      <a:pt x="102" y="70"/>
                    </a:lnTo>
                    <a:lnTo>
                      <a:pt x="98" y="74"/>
                    </a:lnTo>
                    <a:lnTo>
                      <a:pt x="92" y="76"/>
                    </a:lnTo>
                    <a:lnTo>
                      <a:pt x="92" y="76"/>
                    </a:lnTo>
                    <a:lnTo>
                      <a:pt x="92" y="76"/>
                    </a:lnTo>
                    <a:lnTo>
                      <a:pt x="92" y="78"/>
                    </a:lnTo>
                    <a:lnTo>
                      <a:pt x="92" y="82"/>
                    </a:lnTo>
                    <a:lnTo>
                      <a:pt x="92" y="82"/>
                    </a:lnTo>
                    <a:lnTo>
                      <a:pt x="92" y="88"/>
                    </a:lnTo>
                    <a:lnTo>
                      <a:pt x="88" y="90"/>
                    </a:lnTo>
                    <a:lnTo>
                      <a:pt x="88" y="90"/>
                    </a:lnTo>
                    <a:lnTo>
                      <a:pt x="86" y="90"/>
                    </a:lnTo>
                    <a:lnTo>
                      <a:pt x="82" y="86"/>
                    </a:lnTo>
                    <a:lnTo>
                      <a:pt x="78" y="78"/>
                    </a:lnTo>
                    <a:lnTo>
                      <a:pt x="78" y="78"/>
                    </a:lnTo>
                    <a:lnTo>
                      <a:pt x="74" y="70"/>
                    </a:lnTo>
                    <a:lnTo>
                      <a:pt x="72" y="68"/>
                    </a:lnTo>
                    <a:lnTo>
                      <a:pt x="68" y="66"/>
                    </a:lnTo>
                    <a:lnTo>
                      <a:pt x="64" y="68"/>
                    </a:lnTo>
                    <a:lnTo>
                      <a:pt x="64" y="68"/>
                    </a:lnTo>
                    <a:lnTo>
                      <a:pt x="54" y="76"/>
                    </a:lnTo>
                    <a:lnTo>
                      <a:pt x="50" y="76"/>
                    </a:lnTo>
                    <a:lnTo>
                      <a:pt x="48" y="76"/>
                    </a:lnTo>
                    <a:lnTo>
                      <a:pt x="46" y="74"/>
                    </a:lnTo>
                    <a:lnTo>
                      <a:pt x="42" y="70"/>
                    </a:lnTo>
                    <a:lnTo>
                      <a:pt x="42" y="70"/>
                    </a:lnTo>
                    <a:lnTo>
                      <a:pt x="42" y="70"/>
                    </a:lnTo>
                    <a:lnTo>
                      <a:pt x="40" y="72"/>
                    </a:lnTo>
                    <a:lnTo>
                      <a:pt x="38" y="80"/>
                    </a:lnTo>
                    <a:lnTo>
                      <a:pt x="38" y="80"/>
                    </a:lnTo>
                    <a:lnTo>
                      <a:pt x="34" y="88"/>
                    </a:lnTo>
                    <a:lnTo>
                      <a:pt x="32" y="90"/>
                    </a:lnTo>
                    <a:lnTo>
                      <a:pt x="28" y="86"/>
                    </a:lnTo>
                    <a:lnTo>
                      <a:pt x="28" y="86"/>
                    </a:lnTo>
                    <a:lnTo>
                      <a:pt x="26" y="82"/>
                    </a:lnTo>
                    <a:lnTo>
                      <a:pt x="26" y="82"/>
                    </a:lnTo>
                    <a:lnTo>
                      <a:pt x="24" y="76"/>
                    </a:lnTo>
                    <a:lnTo>
                      <a:pt x="22" y="76"/>
                    </a:lnTo>
                    <a:lnTo>
                      <a:pt x="20" y="76"/>
                    </a:lnTo>
                    <a:lnTo>
                      <a:pt x="20" y="76"/>
                    </a:lnTo>
                    <a:lnTo>
                      <a:pt x="16" y="76"/>
                    </a:lnTo>
                    <a:lnTo>
                      <a:pt x="12" y="76"/>
                    </a:lnTo>
                    <a:lnTo>
                      <a:pt x="12" y="70"/>
                    </a:lnTo>
                    <a:lnTo>
                      <a:pt x="12" y="58"/>
                    </a:lnTo>
                    <a:lnTo>
                      <a:pt x="12" y="58"/>
                    </a:lnTo>
                    <a:lnTo>
                      <a:pt x="10" y="58"/>
                    </a:lnTo>
                    <a:lnTo>
                      <a:pt x="6" y="56"/>
                    </a:lnTo>
                    <a:lnTo>
                      <a:pt x="6" y="56"/>
                    </a:lnTo>
                    <a:lnTo>
                      <a:pt x="4" y="52"/>
                    </a:lnTo>
                    <a:lnTo>
                      <a:pt x="2" y="44"/>
                    </a:lnTo>
                    <a:lnTo>
                      <a:pt x="2" y="44"/>
                    </a:lnTo>
                    <a:lnTo>
                      <a:pt x="0" y="36"/>
                    </a:lnTo>
                    <a:lnTo>
                      <a:pt x="2" y="32"/>
                    </a:lnTo>
                    <a:lnTo>
                      <a:pt x="2" y="32"/>
                    </a:lnTo>
                    <a:lnTo>
                      <a:pt x="4" y="32"/>
                    </a:lnTo>
                    <a:lnTo>
                      <a:pt x="6" y="28"/>
                    </a:lnTo>
                    <a:lnTo>
                      <a:pt x="10" y="22"/>
                    </a:lnTo>
                    <a:lnTo>
                      <a:pt x="14" y="16"/>
                    </a:lnTo>
                    <a:lnTo>
                      <a:pt x="16" y="14"/>
                    </a:lnTo>
                    <a:lnTo>
                      <a:pt x="18" y="12"/>
                    </a:lnTo>
                    <a:lnTo>
                      <a:pt x="18" y="12"/>
                    </a:lnTo>
                    <a:lnTo>
                      <a:pt x="24" y="10"/>
                    </a:lnTo>
                    <a:lnTo>
                      <a:pt x="30" y="10"/>
                    </a:lnTo>
                    <a:lnTo>
                      <a:pt x="40" y="10"/>
                    </a:lnTo>
                    <a:lnTo>
                      <a:pt x="40" y="10"/>
                    </a:lnTo>
                    <a:lnTo>
                      <a:pt x="46" y="16"/>
                    </a:lnTo>
                    <a:lnTo>
                      <a:pt x="50" y="18"/>
                    </a:lnTo>
                    <a:lnTo>
                      <a:pt x="56" y="18"/>
                    </a:lnTo>
                    <a:lnTo>
                      <a:pt x="60" y="18"/>
                    </a:lnTo>
                    <a:lnTo>
                      <a:pt x="60" y="18"/>
                    </a:lnTo>
                    <a:lnTo>
                      <a:pt x="66" y="16"/>
                    </a:lnTo>
                    <a:lnTo>
                      <a:pt x="72" y="16"/>
                    </a:lnTo>
                    <a:lnTo>
                      <a:pt x="84" y="18"/>
                    </a:lnTo>
                    <a:lnTo>
                      <a:pt x="84" y="18"/>
                    </a:lnTo>
                    <a:lnTo>
                      <a:pt x="86" y="18"/>
                    </a:lnTo>
                    <a:lnTo>
                      <a:pt x="90" y="16"/>
                    </a:lnTo>
                    <a:lnTo>
                      <a:pt x="90" y="16"/>
                    </a:lnTo>
                    <a:lnTo>
                      <a:pt x="92" y="12"/>
                    </a:lnTo>
                    <a:lnTo>
                      <a:pt x="92" y="12"/>
                    </a:lnTo>
                    <a:lnTo>
                      <a:pt x="94" y="12"/>
                    </a:lnTo>
                    <a:lnTo>
                      <a:pt x="94" y="12"/>
                    </a:lnTo>
                    <a:lnTo>
                      <a:pt x="96" y="14"/>
                    </a:lnTo>
                    <a:lnTo>
                      <a:pt x="98" y="14"/>
                    </a:lnTo>
                    <a:lnTo>
                      <a:pt x="104" y="14"/>
                    </a:lnTo>
                    <a:lnTo>
                      <a:pt x="110" y="12"/>
                    </a:lnTo>
                    <a:lnTo>
                      <a:pt x="112" y="12"/>
                    </a:lnTo>
                    <a:lnTo>
                      <a:pt x="116" y="12"/>
                    </a:lnTo>
                    <a:lnTo>
                      <a:pt x="116" y="12"/>
                    </a:lnTo>
                    <a:lnTo>
                      <a:pt x="118" y="14"/>
                    </a:lnTo>
                    <a:lnTo>
                      <a:pt x="120" y="12"/>
                    </a:lnTo>
                    <a:lnTo>
                      <a:pt x="124" y="10"/>
                    </a:lnTo>
                    <a:lnTo>
                      <a:pt x="126" y="10"/>
                    </a:lnTo>
                    <a:lnTo>
                      <a:pt x="1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9" name="Freeform 511">
                <a:extLst>
                  <a:ext uri="{FF2B5EF4-FFF2-40B4-BE49-F238E27FC236}">
                    <a16:creationId xmlns:a16="http://schemas.microsoft.com/office/drawing/2014/main" id="{FA1B7C63-E145-3336-ADF6-3A301807785B}"/>
                  </a:ext>
                </a:extLst>
              </p:cNvPr>
              <p:cNvSpPr>
                <a:spLocks/>
              </p:cNvSpPr>
              <p:nvPr/>
            </p:nvSpPr>
            <p:spPr bwMode="auto">
              <a:xfrm>
                <a:off x="5020" y="1567"/>
                <a:ext cx="272" cy="73"/>
              </a:xfrm>
              <a:custGeom>
                <a:avLst/>
                <a:gdLst>
                  <a:gd name="T0" fmla="*/ 124 w 272"/>
                  <a:gd name="T1" fmla="*/ 34 h 73"/>
                  <a:gd name="T2" fmla="*/ 134 w 272"/>
                  <a:gd name="T3" fmla="*/ 36 h 73"/>
                  <a:gd name="T4" fmla="*/ 136 w 272"/>
                  <a:gd name="T5" fmla="*/ 28 h 73"/>
                  <a:gd name="T6" fmla="*/ 142 w 272"/>
                  <a:gd name="T7" fmla="*/ 30 h 73"/>
                  <a:gd name="T8" fmla="*/ 154 w 272"/>
                  <a:gd name="T9" fmla="*/ 26 h 73"/>
                  <a:gd name="T10" fmla="*/ 160 w 272"/>
                  <a:gd name="T11" fmla="*/ 24 h 73"/>
                  <a:gd name="T12" fmla="*/ 160 w 272"/>
                  <a:gd name="T13" fmla="*/ 24 h 73"/>
                  <a:gd name="T14" fmla="*/ 172 w 272"/>
                  <a:gd name="T15" fmla="*/ 28 h 73"/>
                  <a:gd name="T16" fmla="*/ 188 w 272"/>
                  <a:gd name="T17" fmla="*/ 38 h 73"/>
                  <a:gd name="T18" fmla="*/ 200 w 272"/>
                  <a:gd name="T19" fmla="*/ 28 h 73"/>
                  <a:gd name="T20" fmla="*/ 210 w 272"/>
                  <a:gd name="T21" fmla="*/ 8 h 73"/>
                  <a:gd name="T22" fmla="*/ 234 w 272"/>
                  <a:gd name="T23" fmla="*/ 42 h 73"/>
                  <a:gd name="T24" fmla="*/ 232 w 272"/>
                  <a:gd name="T25" fmla="*/ 28 h 73"/>
                  <a:gd name="T26" fmla="*/ 236 w 272"/>
                  <a:gd name="T27" fmla="*/ 24 h 73"/>
                  <a:gd name="T28" fmla="*/ 242 w 272"/>
                  <a:gd name="T29" fmla="*/ 20 h 73"/>
                  <a:gd name="T30" fmla="*/ 246 w 272"/>
                  <a:gd name="T31" fmla="*/ 14 h 73"/>
                  <a:gd name="T32" fmla="*/ 248 w 272"/>
                  <a:gd name="T33" fmla="*/ 36 h 73"/>
                  <a:gd name="T34" fmla="*/ 252 w 272"/>
                  <a:gd name="T35" fmla="*/ 34 h 73"/>
                  <a:gd name="T36" fmla="*/ 264 w 272"/>
                  <a:gd name="T37" fmla="*/ 32 h 73"/>
                  <a:gd name="T38" fmla="*/ 272 w 272"/>
                  <a:gd name="T39" fmla="*/ 63 h 73"/>
                  <a:gd name="T40" fmla="*/ 254 w 272"/>
                  <a:gd name="T41" fmla="*/ 67 h 73"/>
                  <a:gd name="T42" fmla="*/ 232 w 272"/>
                  <a:gd name="T43" fmla="*/ 65 h 73"/>
                  <a:gd name="T44" fmla="*/ 208 w 272"/>
                  <a:gd name="T45" fmla="*/ 69 h 73"/>
                  <a:gd name="T46" fmla="*/ 198 w 272"/>
                  <a:gd name="T47" fmla="*/ 65 h 73"/>
                  <a:gd name="T48" fmla="*/ 174 w 272"/>
                  <a:gd name="T49" fmla="*/ 56 h 73"/>
                  <a:gd name="T50" fmla="*/ 152 w 272"/>
                  <a:gd name="T51" fmla="*/ 58 h 73"/>
                  <a:gd name="T52" fmla="*/ 110 w 272"/>
                  <a:gd name="T53" fmla="*/ 56 h 73"/>
                  <a:gd name="T54" fmla="*/ 102 w 272"/>
                  <a:gd name="T55" fmla="*/ 50 h 73"/>
                  <a:gd name="T56" fmla="*/ 98 w 272"/>
                  <a:gd name="T57" fmla="*/ 32 h 73"/>
                  <a:gd name="T58" fmla="*/ 88 w 272"/>
                  <a:gd name="T59" fmla="*/ 42 h 73"/>
                  <a:gd name="T60" fmla="*/ 68 w 272"/>
                  <a:gd name="T61" fmla="*/ 46 h 73"/>
                  <a:gd name="T62" fmla="*/ 66 w 272"/>
                  <a:gd name="T63" fmla="*/ 63 h 73"/>
                  <a:gd name="T64" fmla="*/ 52 w 272"/>
                  <a:gd name="T65" fmla="*/ 54 h 73"/>
                  <a:gd name="T66" fmla="*/ 44 w 272"/>
                  <a:gd name="T67" fmla="*/ 58 h 73"/>
                  <a:gd name="T68" fmla="*/ 22 w 272"/>
                  <a:gd name="T69" fmla="*/ 56 h 73"/>
                  <a:gd name="T70" fmla="*/ 4 w 272"/>
                  <a:gd name="T71" fmla="*/ 65 h 73"/>
                  <a:gd name="T72" fmla="*/ 2 w 272"/>
                  <a:gd name="T73" fmla="*/ 50 h 73"/>
                  <a:gd name="T74" fmla="*/ 12 w 272"/>
                  <a:gd name="T75" fmla="*/ 40 h 73"/>
                  <a:gd name="T76" fmla="*/ 14 w 272"/>
                  <a:gd name="T77" fmla="*/ 28 h 73"/>
                  <a:gd name="T78" fmla="*/ 22 w 272"/>
                  <a:gd name="T79" fmla="*/ 24 h 73"/>
                  <a:gd name="T80" fmla="*/ 26 w 272"/>
                  <a:gd name="T81" fmla="*/ 8 h 73"/>
                  <a:gd name="T82" fmla="*/ 36 w 272"/>
                  <a:gd name="T83" fmla="*/ 20 h 73"/>
                  <a:gd name="T84" fmla="*/ 40 w 272"/>
                  <a:gd name="T85" fmla="*/ 0 h 73"/>
                  <a:gd name="T86" fmla="*/ 42 w 272"/>
                  <a:gd name="T87" fmla="*/ 8 h 73"/>
                  <a:gd name="T88" fmla="*/ 56 w 272"/>
                  <a:gd name="T89" fmla="*/ 10 h 73"/>
                  <a:gd name="T90" fmla="*/ 66 w 272"/>
                  <a:gd name="T91" fmla="*/ 20 h 73"/>
                  <a:gd name="T92" fmla="*/ 76 w 272"/>
                  <a:gd name="T93" fmla="*/ 16 h 73"/>
                  <a:gd name="T94" fmla="*/ 86 w 272"/>
                  <a:gd name="T95" fmla="*/ 26 h 73"/>
                  <a:gd name="T96" fmla="*/ 94 w 272"/>
                  <a:gd name="T97" fmla="*/ 12 h 73"/>
                  <a:gd name="T98" fmla="*/ 104 w 272"/>
                  <a:gd name="T99" fmla="*/ 24 h 73"/>
                  <a:gd name="T100" fmla="*/ 110 w 272"/>
                  <a:gd name="T101"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 h="73">
                    <a:moveTo>
                      <a:pt x="114" y="16"/>
                    </a:moveTo>
                    <a:lnTo>
                      <a:pt x="114" y="16"/>
                    </a:lnTo>
                    <a:lnTo>
                      <a:pt x="116" y="26"/>
                    </a:lnTo>
                    <a:lnTo>
                      <a:pt x="120" y="32"/>
                    </a:lnTo>
                    <a:lnTo>
                      <a:pt x="124" y="34"/>
                    </a:lnTo>
                    <a:lnTo>
                      <a:pt x="130" y="32"/>
                    </a:lnTo>
                    <a:lnTo>
                      <a:pt x="130" y="32"/>
                    </a:lnTo>
                    <a:lnTo>
                      <a:pt x="132" y="32"/>
                    </a:lnTo>
                    <a:lnTo>
                      <a:pt x="134" y="36"/>
                    </a:lnTo>
                    <a:lnTo>
                      <a:pt x="134" y="36"/>
                    </a:lnTo>
                    <a:lnTo>
                      <a:pt x="136" y="38"/>
                    </a:lnTo>
                    <a:lnTo>
                      <a:pt x="138" y="36"/>
                    </a:lnTo>
                    <a:lnTo>
                      <a:pt x="138" y="36"/>
                    </a:lnTo>
                    <a:lnTo>
                      <a:pt x="136" y="30"/>
                    </a:lnTo>
                    <a:lnTo>
                      <a:pt x="136" y="28"/>
                    </a:lnTo>
                    <a:lnTo>
                      <a:pt x="138" y="24"/>
                    </a:lnTo>
                    <a:lnTo>
                      <a:pt x="138" y="24"/>
                    </a:lnTo>
                    <a:lnTo>
                      <a:pt x="140" y="24"/>
                    </a:lnTo>
                    <a:lnTo>
                      <a:pt x="140" y="26"/>
                    </a:lnTo>
                    <a:lnTo>
                      <a:pt x="142" y="30"/>
                    </a:lnTo>
                    <a:lnTo>
                      <a:pt x="142" y="30"/>
                    </a:lnTo>
                    <a:lnTo>
                      <a:pt x="150" y="36"/>
                    </a:lnTo>
                    <a:lnTo>
                      <a:pt x="150" y="36"/>
                    </a:lnTo>
                    <a:lnTo>
                      <a:pt x="152" y="34"/>
                    </a:lnTo>
                    <a:lnTo>
                      <a:pt x="154" y="26"/>
                    </a:lnTo>
                    <a:lnTo>
                      <a:pt x="154" y="26"/>
                    </a:lnTo>
                    <a:lnTo>
                      <a:pt x="156" y="26"/>
                    </a:lnTo>
                    <a:lnTo>
                      <a:pt x="156" y="24"/>
                    </a:lnTo>
                    <a:lnTo>
                      <a:pt x="160" y="24"/>
                    </a:lnTo>
                    <a:lnTo>
                      <a:pt x="160" y="24"/>
                    </a:lnTo>
                    <a:lnTo>
                      <a:pt x="160" y="30"/>
                    </a:lnTo>
                    <a:lnTo>
                      <a:pt x="160" y="30"/>
                    </a:lnTo>
                    <a:lnTo>
                      <a:pt x="160" y="26"/>
                    </a:lnTo>
                    <a:lnTo>
                      <a:pt x="160" y="24"/>
                    </a:lnTo>
                    <a:lnTo>
                      <a:pt x="160" y="24"/>
                    </a:lnTo>
                    <a:lnTo>
                      <a:pt x="162" y="20"/>
                    </a:lnTo>
                    <a:lnTo>
                      <a:pt x="164" y="18"/>
                    </a:lnTo>
                    <a:lnTo>
                      <a:pt x="164" y="18"/>
                    </a:lnTo>
                    <a:lnTo>
                      <a:pt x="166" y="26"/>
                    </a:lnTo>
                    <a:lnTo>
                      <a:pt x="172" y="28"/>
                    </a:lnTo>
                    <a:lnTo>
                      <a:pt x="176" y="28"/>
                    </a:lnTo>
                    <a:lnTo>
                      <a:pt x="180" y="32"/>
                    </a:lnTo>
                    <a:lnTo>
                      <a:pt x="180" y="32"/>
                    </a:lnTo>
                    <a:lnTo>
                      <a:pt x="184" y="36"/>
                    </a:lnTo>
                    <a:lnTo>
                      <a:pt x="188" y="38"/>
                    </a:lnTo>
                    <a:lnTo>
                      <a:pt x="192" y="36"/>
                    </a:lnTo>
                    <a:lnTo>
                      <a:pt x="196" y="32"/>
                    </a:lnTo>
                    <a:lnTo>
                      <a:pt x="196" y="32"/>
                    </a:lnTo>
                    <a:lnTo>
                      <a:pt x="198" y="28"/>
                    </a:lnTo>
                    <a:lnTo>
                      <a:pt x="200" y="28"/>
                    </a:lnTo>
                    <a:lnTo>
                      <a:pt x="200" y="28"/>
                    </a:lnTo>
                    <a:lnTo>
                      <a:pt x="204" y="28"/>
                    </a:lnTo>
                    <a:lnTo>
                      <a:pt x="208" y="24"/>
                    </a:lnTo>
                    <a:lnTo>
                      <a:pt x="210" y="18"/>
                    </a:lnTo>
                    <a:lnTo>
                      <a:pt x="210" y="8"/>
                    </a:lnTo>
                    <a:lnTo>
                      <a:pt x="210" y="8"/>
                    </a:lnTo>
                    <a:lnTo>
                      <a:pt x="214" y="10"/>
                    </a:lnTo>
                    <a:lnTo>
                      <a:pt x="218" y="12"/>
                    </a:lnTo>
                    <a:lnTo>
                      <a:pt x="224" y="20"/>
                    </a:lnTo>
                    <a:lnTo>
                      <a:pt x="234" y="42"/>
                    </a:lnTo>
                    <a:lnTo>
                      <a:pt x="234" y="42"/>
                    </a:lnTo>
                    <a:lnTo>
                      <a:pt x="234" y="36"/>
                    </a:lnTo>
                    <a:lnTo>
                      <a:pt x="234" y="32"/>
                    </a:lnTo>
                    <a:lnTo>
                      <a:pt x="234" y="32"/>
                    </a:lnTo>
                    <a:lnTo>
                      <a:pt x="232" y="28"/>
                    </a:lnTo>
                    <a:lnTo>
                      <a:pt x="232" y="24"/>
                    </a:lnTo>
                    <a:lnTo>
                      <a:pt x="232" y="24"/>
                    </a:lnTo>
                    <a:lnTo>
                      <a:pt x="232" y="22"/>
                    </a:lnTo>
                    <a:lnTo>
                      <a:pt x="234" y="22"/>
                    </a:lnTo>
                    <a:lnTo>
                      <a:pt x="236" y="24"/>
                    </a:lnTo>
                    <a:lnTo>
                      <a:pt x="236" y="24"/>
                    </a:lnTo>
                    <a:lnTo>
                      <a:pt x="238" y="28"/>
                    </a:lnTo>
                    <a:lnTo>
                      <a:pt x="240" y="28"/>
                    </a:lnTo>
                    <a:lnTo>
                      <a:pt x="242" y="26"/>
                    </a:lnTo>
                    <a:lnTo>
                      <a:pt x="242" y="20"/>
                    </a:lnTo>
                    <a:lnTo>
                      <a:pt x="242" y="20"/>
                    </a:lnTo>
                    <a:lnTo>
                      <a:pt x="244" y="14"/>
                    </a:lnTo>
                    <a:lnTo>
                      <a:pt x="244" y="14"/>
                    </a:lnTo>
                    <a:lnTo>
                      <a:pt x="246" y="14"/>
                    </a:lnTo>
                    <a:lnTo>
                      <a:pt x="246" y="14"/>
                    </a:lnTo>
                    <a:lnTo>
                      <a:pt x="248" y="18"/>
                    </a:lnTo>
                    <a:lnTo>
                      <a:pt x="248" y="24"/>
                    </a:lnTo>
                    <a:lnTo>
                      <a:pt x="248" y="24"/>
                    </a:lnTo>
                    <a:lnTo>
                      <a:pt x="246" y="30"/>
                    </a:lnTo>
                    <a:lnTo>
                      <a:pt x="248" y="36"/>
                    </a:lnTo>
                    <a:lnTo>
                      <a:pt x="248" y="36"/>
                    </a:lnTo>
                    <a:lnTo>
                      <a:pt x="248" y="36"/>
                    </a:lnTo>
                    <a:lnTo>
                      <a:pt x="250" y="36"/>
                    </a:lnTo>
                    <a:lnTo>
                      <a:pt x="252" y="34"/>
                    </a:lnTo>
                    <a:lnTo>
                      <a:pt x="252" y="34"/>
                    </a:lnTo>
                    <a:lnTo>
                      <a:pt x="254" y="30"/>
                    </a:lnTo>
                    <a:lnTo>
                      <a:pt x="256" y="28"/>
                    </a:lnTo>
                    <a:lnTo>
                      <a:pt x="262" y="24"/>
                    </a:lnTo>
                    <a:lnTo>
                      <a:pt x="262" y="24"/>
                    </a:lnTo>
                    <a:lnTo>
                      <a:pt x="264" y="32"/>
                    </a:lnTo>
                    <a:lnTo>
                      <a:pt x="268" y="38"/>
                    </a:lnTo>
                    <a:lnTo>
                      <a:pt x="272" y="44"/>
                    </a:lnTo>
                    <a:lnTo>
                      <a:pt x="272" y="56"/>
                    </a:lnTo>
                    <a:lnTo>
                      <a:pt x="272" y="56"/>
                    </a:lnTo>
                    <a:lnTo>
                      <a:pt x="272" y="63"/>
                    </a:lnTo>
                    <a:lnTo>
                      <a:pt x="270" y="67"/>
                    </a:lnTo>
                    <a:lnTo>
                      <a:pt x="268" y="71"/>
                    </a:lnTo>
                    <a:lnTo>
                      <a:pt x="266" y="73"/>
                    </a:lnTo>
                    <a:lnTo>
                      <a:pt x="266" y="73"/>
                    </a:lnTo>
                    <a:lnTo>
                      <a:pt x="254" y="67"/>
                    </a:lnTo>
                    <a:lnTo>
                      <a:pt x="248" y="65"/>
                    </a:lnTo>
                    <a:lnTo>
                      <a:pt x="242" y="65"/>
                    </a:lnTo>
                    <a:lnTo>
                      <a:pt x="242" y="65"/>
                    </a:lnTo>
                    <a:lnTo>
                      <a:pt x="236" y="65"/>
                    </a:lnTo>
                    <a:lnTo>
                      <a:pt x="232" y="65"/>
                    </a:lnTo>
                    <a:lnTo>
                      <a:pt x="224" y="61"/>
                    </a:lnTo>
                    <a:lnTo>
                      <a:pt x="220" y="61"/>
                    </a:lnTo>
                    <a:lnTo>
                      <a:pt x="216" y="61"/>
                    </a:lnTo>
                    <a:lnTo>
                      <a:pt x="212" y="63"/>
                    </a:lnTo>
                    <a:lnTo>
                      <a:pt x="208" y="69"/>
                    </a:lnTo>
                    <a:lnTo>
                      <a:pt x="208" y="69"/>
                    </a:lnTo>
                    <a:lnTo>
                      <a:pt x="206" y="69"/>
                    </a:lnTo>
                    <a:lnTo>
                      <a:pt x="204" y="69"/>
                    </a:lnTo>
                    <a:lnTo>
                      <a:pt x="204" y="69"/>
                    </a:lnTo>
                    <a:lnTo>
                      <a:pt x="198" y="65"/>
                    </a:lnTo>
                    <a:lnTo>
                      <a:pt x="192" y="63"/>
                    </a:lnTo>
                    <a:lnTo>
                      <a:pt x="178" y="58"/>
                    </a:lnTo>
                    <a:lnTo>
                      <a:pt x="178" y="58"/>
                    </a:lnTo>
                    <a:lnTo>
                      <a:pt x="174" y="56"/>
                    </a:lnTo>
                    <a:lnTo>
                      <a:pt x="174" y="56"/>
                    </a:lnTo>
                    <a:lnTo>
                      <a:pt x="172" y="56"/>
                    </a:lnTo>
                    <a:lnTo>
                      <a:pt x="172" y="56"/>
                    </a:lnTo>
                    <a:lnTo>
                      <a:pt x="166" y="61"/>
                    </a:lnTo>
                    <a:lnTo>
                      <a:pt x="158" y="58"/>
                    </a:lnTo>
                    <a:lnTo>
                      <a:pt x="152" y="58"/>
                    </a:lnTo>
                    <a:lnTo>
                      <a:pt x="144" y="58"/>
                    </a:lnTo>
                    <a:lnTo>
                      <a:pt x="144" y="58"/>
                    </a:lnTo>
                    <a:lnTo>
                      <a:pt x="136" y="61"/>
                    </a:lnTo>
                    <a:lnTo>
                      <a:pt x="128" y="61"/>
                    </a:lnTo>
                    <a:lnTo>
                      <a:pt x="110" y="56"/>
                    </a:lnTo>
                    <a:lnTo>
                      <a:pt x="110" y="56"/>
                    </a:lnTo>
                    <a:lnTo>
                      <a:pt x="106" y="54"/>
                    </a:lnTo>
                    <a:lnTo>
                      <a:pt x="104" y="54"/>
                    </a:lnTo>
                    <a:lnTo>
                      <a:pt x="102" y="50"/>
                    </a:lnTo>
                    <a:lnTo>
                      <a:pt x="102" y="50"/>
                    </a:lnTo>
                    <a:lnTo>
                      <a:pt x="102" y="44"/>
                    </a:lnTo>
                    <a:lnTo>
                      <a:pt x="104" y="42"/>
                    </a:lnTo>
                    <a:lnTo>
                      <a:pt x="102" y="38"/>
                    </a:lnTo>
                    <a:lnTo>
                      <a:pt x="102" y="38"/>
                    </a:lnTo>
                    <a:lnTo>
                      <a:pt x="98" y="32"/>
                    </a:lnTo>
                    <a:lnTo>
                      <a:pt x="96" y="32"/>
                    </a:lnTo>
                    <a:lnTo>
                      <a:pt x="94" y="34"/>
                    </a:lnTo>
                    <a:lnTo>
                      <a:pt x="94" y="34"/>
                    </a:lnTo>
                    <a:lnTo>
                      <a:pt x="92" y="40"/>
                    </a:lnTo>
                    <a:lnTo>
                      <a:pt x="88" y="42"/>
                    </a:lnTo>
                    <a:lnTo>
                      <a:pt x="84" y="40"/>
                    </a:lnTo>
                    <a:lnTo>
                      <a:pt x="84" y="40"/>
                    </a:lnTo>
                    <a:lnTo>
                      <a:pt x="76" y="40"/>
                    </a:lnTo>
                    <a:lnTo>
                      <a:pt x="72" y="42"/>
                    </a:lnTo>
                    <a:lnTo>
                      <a:pt x="68" y="46"/>
                    </a:lnTo>
                    <a:lnTo>
                      <a:pt x="68" y="46"/>
                    </a:lnTo>
                    <a:lnTo>
                      <a:pt x="72" y="56"/>
                    </a:lnTo>
                    <a:lnTo>
                      <a:pt x="72" y="56"/>
                    </a:lnTo>
                    <a:lnTo>
                      <a:pt x="68" y="61"/>
                    </a:lnTo>
                    <a:lnTo>
                      <a:pt x="66" y="63"/>
                    </a:lnTo>
                    <a:lnTo>
                      <a:pt x="64" y="63"/>
                    </a:lnTo>
                    <a:lnTo>
                      <a:pt x="62" y="63"/>
                    </a:lnTo>
                    <a:lnTo>
                      <a:pt x="56" y="58"/>
                    </a:lnTo>
                    <a:lnTo>
                      <a:pt x="52" y="54"/>
                    </a:lnTo>
                    <a:lnTo>
                      <a:pt x="52" y="54"/>
                    </a:lnTo>
                    <a:lnTo>
                      <a:pt x="48" y="50"/>
                    </a:lnTo>
                    <a:lnTo>
                      <a:pt x="46" y="50"/>
                    </a:lnTo>
                    <a:lnTo>
                      <a:pt x="46" y="52"/>
                    </a:lnTo>
                    <a:lnTo>
                      <a:pt x="44" y="58"/>
                    </a:lnTo>
                    <a:lnTo>
                      <a:pt x="44" y="58"/>
                    </a:lnTo>
                    <a:lnTo>
                      <a:pt x="44" y="61"/>
                    </a:lnTo>
                    <a:lnTo>
                      <a:pt x="40" y="61"/>
                    </a:lnTo>
                    <a:lnTo>
                      <a:pt x="40" y="61"/>
                    </a:lnTo>
                    <a:lnTo>
                      <a:pt x="30" y="58"/>
                    </a:lnTo>
                    <a:lnTo>
                      <a:pt x="22" y="56"/>
                    </a:lnTo>
                    <a:lnTo>
                      <a:pt x="22" y="56"/>
                    </a:lnTo>
                    <a:lnTo>
                      <a:pt x="16" y="54"/>
                    </a:lnTo>
                    <a:lnTo>
                      <a:pt x="12" y="54"/>
                    </a:lnTo>
                    <a:lnTo>
                      <a:pt x="8" y="58"/>
                    </a:lnTo>
                    <a:lnTo>
                      <a:pt x="4" y="65"/>
                    </a:lnTo>
                    <a:lnTo>
                      <a:pt x="4" y="65"/>
                    </a:lnTo>
                    <a:lnTo>
                      <a:pt x="2" y="67"/>
                    </a:lnTo>
                    <a:lnTo>
                      <a:pt x="0" y="63"/>
                    </a:lnTo>
                    <a:lnTo>
                      <a:pt x="0" y="63"/>
                    </a:lnTo>
                    <a:lnTo>
                      <a:pt x="2" y="50"/>
                    </a:lnTo>
                    <a:lnTo>
                      <a:pt x="4" y="46"/>
                    </a:lnTo>
                    <a:lnTo>
                      <a:pt x="6" y="42"/>
                    </a:lnTo>
                    <a:lnTo>
                      <a:pt x="6" y="42"/>
                    </a:lnTo>
                    <a:lnTo>
                      <a:pt x="8" y="42"/>
                    </a:lnTo>
                    <a:lnTo>
                      <a:pt x="12" y="40"/>
                    </a:lnTo>
                    <a:lnTo>
                      <a:pt x="14" y="36"/>
                    </a:lnTo>
                    <a:lnTo>
                      <a:pt x="14" y="30"/>
                    </a:lnTo>
                    <a:lnTo>
                      <a:pt x="14" y="30"/>
                    </a:lnTo>
                    <a:lnTo>
                      <a:pt x="14" y="28"/>
                    </a:lnTo>
                    <a:lnTo>
                      <a:pt x="14" y="28"/>
                    </a:lnTo>
                    <a:lnTo>
                      <a:pt x="16" y="28"/>
                    </a:lnTo>
                    <a:lnTo>
                      <a:pt x="18" y="26"/>
                    </a:lnTo>
                    <a:lnTo>
                      <a:pt x="20" y="24"/>
                    </a:lnTo>
                    <a:lnTo>
                      <a:pt x="22" y="24"/>
                    </a:lnTo>
                    <a:lnTo>
                      <a:pt x="22" y="24"/>
                    </a:lnTo>
                    <a:lnTo>
                      <a:pt x="24" y="24"/>
                    </a:lnTo>
                    <a:lnTo>
                      <a:pt x="24" y="22"/>
                    </a:lnTo>
                    <a:lnTo>
                      <a:pt x="24" y="18"/>
                    </a:lnTo>
                    <a:lnTo>
                      <a:pt x="24" y="12"/>
                    </a:lnTo>
                    <a:lnTo>
                      <a:pt x="26" y="8"/>
                    </a:lnTo>
                    <a:lnTo>
                      <a:pt x="26" y="8"/>
                    </a:lnTo>
                    <a:lnTo>
                      <a:pt x="30" y="14"/>
                    </a:lnTo>
                    <a:lnTo>
                      <a:pt x="32" y="18"/>
                    </a:lnTo>
                    <a:lnTo>
                      <a:pt x="36" y="20"/>
                    </a:lnTo>
                    <a:lnTo>
                      <a:pt x="36" y="20"/>
                    </a:lnTo>
                    <a:lnTo>
                      <a:pt x="38" y="20"/>
                    </a:lnTo>
                    <a:lnTo>
                      <a:pt x="38" y="18"/>
                    </a:lnTo>
                    <a:lnTo>
                      <a:pt x="40" y="12"/>
                    </a:lnTo>
                    <a:lnTo>
                      <a:pt x="38" y="6"/>
                    </a:lnTo>
                    <a:lnTo>
                      <a:pt x="40" y="0"/>
                    </a:lnTo>
                    <a:lnTo>
                      <a:pt x="40" y="0"/>
                    </a:lnTo>
                    <a:lnTo>
                      <a:pt x="42" y="0"/>
                    </a:lnTo>
                    <a:lnTo>
                      <a:pt x="42" y="2"/>
                    </a:lnTo>
                    <a:lnTo>
                      <a:pt x="42" y="8"/>
                    </a:lnTo>
                    <a:lnTo>
                      <a:pt x="42" y="8"/>
                    </a:lnTo>
                    <a:lnTo>
                      <a:pt x="46" y="16"/>
                    </a:lnTo>
                    <a:lnTo>
                      <a:pt x="48" y="18"/>
                    </a:lnTo>
                    <a:lnTo>
                      <a:pt x="52" y="18"/>
                    </a:lnTo>
                    <a:lnTo>
                      <a:pt x="56" y="10"/>
                    </a:lnTo>
                    <a:lnTo>
                      <a:pt x="56" y="10"/>
                    </a:lnTo>
                    <a:lnTo>
                      <a:pt x="58" y="8"/>
                    </a:lnTo>
                    <a:lnTo>
                      <a:pt x="60" y="8"/>
                    </a:lnTo>
                    <a:lnTo>
                      <a:pt x="64" y="16"/>
                    </a:lnTo>
                    <a:lnTo>
                      <a:pt x="64" y="16"/>
                    </a:lnTo>
                    <a:lnTo>
                      <a:pt x="66" y="20"/>
                    </a:lnTo>
                    <a:lnTo>
                      <a:pt x="68" y="24"/>
                    </a:lnTo>
                    <a:lnTo>
                      <a:pt x="70" y="22"/>
                    </a:lnTo>
                    <a:lnTo>
                      <a:pt x="72" y="18"/>
                    </a:lnTo>
                    <a:lnTo>
                      <a:pt x="72" y="18"/>
                    </a:lnTo>
                    <a:lnTo>
                      <a:pt x="76" y="16"/>
                    </a:lnTo>
                    <a:lnTo>
                      <a:pt x="78" y="14"/>
                    </a:lnTo>
                    <a:lnTo>
                      <a:pt x="82" y="18"/>
                    </a:lnTo>
                    <a:lnTo>
                      <a:pt x="84" y="22"/>
                    </a:lnTo>
                    <a:lnTo>
                      <a:pt x="84" y="22"/>
                    </a:lnTo>
                    <a:lnTo>
                      <a:pt x="86" y="26"/>
                    </a:lnTo>
                    <a:lnTo>
                      <a:pt x="88" y="22"/>
                    </a:lnTo>
                    <a:lnTo>
                      <a:pt x="88" y="22"/>
                    </a:lnTo>
                    <a:lnTo>
                      <a:pt x="90" y="16"/>
                    </a:lnTo>
                    <a:lnTo>
                      <a:pt x="92" y="12"/>
                    </a:lnTo>
                    <a:lnTo>
                      <a:pt x="94" y="12"/>
                    </a:lnTo>
                    <a:lnTo>
                      <a:pt x="98" y="16"/>
                    </a:lnTo>
                    <a:lnTo>
                      <a:pt x="98" y="16"/>
                    </a:lnTo>
                    <a:lnTo>
                      <a:pt x="100" y="20"/>
                    </a:lnTo>
                    <a:lnTo>
                      <a:pt x="102" y="24"/>
                    </a:lnTo>
                    <a:lnTo>
                      <a:pt x="104" y="24"/>
                    </a:lnTo>
                    <a:lnTo>
                      <a:pt x="106" y="22"/>
                    </a:lnTo>
                    <a:lnTo>
                      <a:pt x="108" y="16"/>
                    </a:lnTo>
                    <a:lnTo>
                      <a:pt x="108" y="16"/>
                    </a:lnTo>
                    <a:lnTo>
                      <a:pt x="110" y="14"/>
                    </a:lnTo>
                    <a:lnTo>
                      <a:pt x="110" y="14"/>
                    </a:lnTo>
                    <a:lnTo>
                      <a:pt x="114" y="16"/>
                    </a:lnTo>
                    <a:lnTo>
                      <a:pt x="1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0" name="Freeform 512">
                <a:extLst>
                  <a:ext uri="{FF2B5EF4-FFF2-40B4-BE49-F238E27FC236}">
                    <a16:creationId xmlns:a16="http://schemas.microsoft.com/office/drawing/2014/main" id="{ED5586C4-39CE-8E90-8CDE-1CA467196BF1}"/>
                  </a:ext>
                </a:extLst>
              </p:cNvPr>
              <p:cNvSpPr>
                <a:spLocks/>
              </p:cNvSpPr>
              <p:nvPr/>
            </p:nvSpPr>
            <p:spPr bwMode="auto">
              <a:xfrm>
                <a:off x="3490" y="1579"/>
                <a:ext cx="290" cy="65"/>
              </a:xfrm>
              <a:custGeom>
                <a:avLst/>
                <a:gdLst>
                  <a:gd name="T0" fmla="*/ 10 w 290"/>
                  <a:gd name="T1" fmla="*/ 8 h 65"/>
                  <a:gd name="T2" fmla="*/ 22 w 290"/>
                  <a:gd name="T3" fmla="*/ 30 h 65"/>
                  <a:gd name="T4" fmla="*/ 26 w 290"/>
                  <a:gd name="T5" fmla="*/ 26 h 65"/>
                  <a:gd name="T6" fmla="*/ 40 w 290"/>
                  <a:gd name="T7" fmla="*/ 20 h 65"/>
                  <a:gd name="T8" fmla="*/ 54 w 290"/>
                  <a:gd name="T9" fmla="*/ 14 h 65"/>
                  <a:gd name="T10" fmla="*/ 70 w 290"/>
                  <a:gd name="T11" fmla="*/ 22 h 65"/>
                  <a:gd name="T12" fmla="*/ 74 w 290"/>
                  <a:gd name="T13" fmla="*/ 12 h 65"/>
                  <a:gd name="T14" fmla="*/ 88 w 290"/>
                  <a:gd name="T15" fmla="*/ 26 h 65"/>
                  <a:gd name="T16" fmla="*/ 98 w 290"/>
                  <a:gd name="T17" fmla="*/ 18 h 65"/>
                  <a:gd name="T18" fmla="*/ 106 w 290"/>
                  <a:gd name="T19" fmla="*/ 6 h 65"/>
                  <a:gd name="T20" fmla="*/ 114 w 290"/>
                  <a:gd name="T21" fmla="*/ 4 h 65"/>
                  <a:gd name="T22" fmla="*/ 122 w 290"/>
                  <a:gd name="T23" fmla="*/ 6 h 65"/>
                  <a:gd name="T24" fmla="*/ 134 w 290"/>
                  <a:gd name="T25" fmla="*/ 16 h 65"/>
                  <a:gd name="T26" fmla="*/ 144 w 290"/>
                  <a:gd name="T27" fmla="*/ 10 h 65"/>
                  <a:gd name="T28" fmla="*/ 152 w 290"/>
                  <a:gd name="T29" fmla="*/ 22 h 65"/>
                  <a:gd name="T30" fmla="*/ 170 w 290"/>
                  <a:gd name="T31" fmla="*/ 2 h 65"/>
                  <a:gd name="T32" fmla="*/ 178 w 290"/>
                  <a:gd name="T33" fmla="*/ 12 h 65"/>
                  <a:gd name="T34" fmla="*/ 184 w 290"/>
                  <a:gd name="T35" fmla="*/ 14 h 65"/>
                  <a:gd name="T36" fmla="*/ 192 w 290"/>
                  <a:gd name="T37" fmla="*/ 10 h 65"/>
                  <a:gd name="T38" fmla="*/ 206 w 290"/>
                  <a:gd name="T39" fmla="*/ 24 h 65"/>
                  <a:gd name="T40" fmla="*/ 222 w 290"/>
                  <a:gd name="T41" fmla="*/ 22 h 65"/>
                  <a:gd name="T42" fmla="*/ 238 w 290"/>
                  <a:gd name="T43" fmla="*/ 18 h 65"/>
                  <a:gd name="T44" fmla="*/ 254 w 290"/>
                  <a:gd name="T45" fmla="*/ 14 h 65"/>
                  <a:gd name="T46" fmla="*/ 258 w 290"/>
                  <a:gd name="T47" fmla="*/ 24 h 65"/>
                  <a:gd name="T48" fmla="*/ 262 w 290"/>
                  <a:gd name="T49" fmla="*/ 16 h 65"/>
                  <a:gd name="T50" fmla="*/ 268 w 290"/>
                  <a:gd name="T51" fmla="*/ 16 h 65"/>
                  <a:gd name="T52" fmla="*/ 280 w 290"/>
                  <a:gd name="T53" fmla="*/ 26 h 65"/>
                  <a:gd name="T54" fmla="*/ 284 w 290"/>
                  <a:gd name="T55" fmla="*/ 16 h 65"/>
                  <a:gd name="T56" fmla="*/ 290 w 290"/>
                  <a:gd name="T57" fmla="*/ 14 h 65"/>
                  <a:gd name="T58" fmla="*/ 286 w 290"/>
                  <a:gd name="T59" fmla="*/ 44 h 65"/>
                  <a:gd name="T60" fmla="*/ 274 w 290"/>
                  <a:gd name="T61" fmla="*/ 42 h 65"/>
                  <a:gd name="T62" fmla="*/ 260 w 290"/>
                  <a:gd name="T63" fmla="*/ 42 h 65"/>
                  <a:gd name="T64" fmla="*/ 230 w 290"/>
                  <a:gd name="T65" fmla="*/ 49 h 65"/>
                  <a:gd name="T66" fmla="*/ 222 w 290"/>
                  <a:gd name="T67" fmla="*/ 53 h 65"/>
                  <a:gd name="T68" fmla="*/ 198 w 290"/>
                  <a:gd name="T69" fmla="*/ 38 h 65"/>
                  <a:gd name="T70" fmla="*/ 184 w 290"/>
                  <a:gd name="T71" fmla="*/ 51 h 65"/>
                  <a:gd name="T72" fmla="*/ 170 w 290"/>
                  <a:gd name="T73" fmla="*/ 42 h 65"/>
                  <a:gd name="T74" fmla="*/ 184 w 290"/>
                  <a:gd name="T75" fmla="*/ 30 h 65"/>
                  <a:gd name="T76" fmla="*/ 168 w 290"/>
                  <a:gd name="T77" fmla="*/ 26 h 65"/>
                  <a:gd name="T78" fmla="*/ 168 w 290"/>
                  <a:gd name="T79" fmla="*/ 42 h 65"/>
                  <a:gd name="T80" fmla="*/ 164 w 290"/>
                  <a:gd name="T81" fmla="*/ 63 h 65"/>
                  <a:gd name="T82" fmla="*/ 150 w 290"/>
                  <a:gd name="T83" fmla="*/ 46 h 65"/>
                  <a:gd name="T84" fmla="*/ 136 w 290"/>
                  <a:gd name="T85" fmla="*/ 51 h 65"/>
                  <a:gd name="T86" fmla="*/ 120 w 290"/>
                  <a:gd name="T87" fmla="*/ 49 h 65"/>
                  <a:gd name="T88" fmla="*/ 122 w 290"/>
                  <a:gd name="T89" fmla="*/ 38 h 65"/>
                  <a:gd name="T90" fmla="*/ 118 w 290"/>
                  <a:gd name="T91" fmla="*/ 28 h 65"/>
                  <a:gd name="T92" fmla="*/ 106 w 290"/>
                  <a:gd name="T93" fmla="*/ 28 h 65"/>
                  <a:gd name="T94" fmla="*/ 114 w 290"/>
                  <a:gd name="T95" fmla="*/ 30 h 65"/>
                  <a:gd name="T96" fmla="*/ 118 w 290"/>
                  <a:gd name="T97" fmla="*/ 44 h 65"/>
                  <a:gd name="T98" fmla="*/ 106 w 290"/>
                  <a:gd name="T99" fmla="*/ 55 h 65"/>
                  <a:gd name="T100" fmla="*/ 92 w 290"/>
                  <a:gd name="T101" fmla="*/ 53 h 65"/>
                  <a:gd name="T102" fmla="*/ 60 w 290"/>
                  <a:gd name="T103" fmla="*/ 46 h 65"/>
                  <a:gd name="T104" fmla="*/ 40 w 290"/>
                  <a:gd name="T105" fmla="*/ 44 h 65"/>
                  <a:gd name="T106" fmla="*/ 30 w 290"/>
                  <a:gd name="T107" fmla="*/ 51 h 65"/>
                  <a:gd name="T108" fmla="*/ 0 w 290"/>
                  <a:gd name="T109"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0" h="65">
                    <a:moveTo>
                      <a:pt x="2" y="20"/>
                    </a:moveTo>
                    <a:lnTo>
                      <a:pt x="2" y="20"/>
                    </a:lnTo>
                    <a:lnTo>
                      <a:pt x="4" y="12"/>
                    </a:lnTo>
                    <a:lnTo>
                      <a:pt x="8" y="8"/>
                    </a:lnTo>
                    <a:lnTo>
                      <a:pt x="10" y="8"/>
                    </a:lnTo>
                    <a:lnTo>
                      <a:pt x="12" y="10"/>
                    </a:lnTo>
                    <a:lnTo>
                      <a:pt x="18" y="20"/>
                    </a:lnTo>
                    <a:lnTo>
                      <a:pt x="24" y="26"/>
                    </a:lnTo>
                    <a:lnTo>
                      <a:pt x="24" y="26"/>
                    </a:lnTo>
                    <a:lnTo>
                      <a:pt x="22" y="30"/>
                    </a:lnTo>
                    <a:lnTo>
                      <a:pt x="22" y="30"/>
                    </a:lnTo>
                    <a:lnTo>
                      <a:pt x="24" y="26"/>
                    </a:lnTo>
                    <a:lnTo>
                      <a:pt x="24" y="26"/>
                    </a:lnTo>
                    <a:lnTo>
                      <a:pt x="24" y="26"/>
                    </a:lnTo>
                    <a:lnTo>
                      <a:pt x="26" y="26"/>
                    </a:lnTo>
                    <a:lnTo>
                      <a:pt x="26" y="26"/>
                    </a:lnTo>
                    <a:lnTo>
                      <a:pt x="32" y="18"/>
                    </a:lnTo>
                    <a:lnTo>
                      <a:pt x="36" y="18"/>
                    </a:lnTo>
                    <a:lnTo>
                      <a:pt x="40" y="20"/>
                    </a:lnTo>
                    <a:lnTo>
                      <a:pt x="40" y="20"/>
                    </a:lnTo>
                    <a:lnTo>
                      <a:pt x="42" y="22"/>
                    </a:lnTo>
                    <a:lnTo>
                      <a:pt x="44" y="22"/>
                    </a:lnTo>
                    <a:lnTo>
                      <a:pt x="50" y="18"/>
                    </a:lnTo>
                    <a:lnTo>
                      <a:pt x="50" y="18"/>
                    </a:lnTo>
                    <a:lnTo>
                      <a:pt x="54" y="14"/>
                    </a:lnTo>
                    <a:lnTo>
                      <a:pt x="58" y="12"/>
                    </a:lnTo>
                    <a:lnTo>
                      <a:pt x="62" y="12"/>
                    </a:lnTo>
                    <a:lnTo>
                      <a:pt x="68" y="20"/>
                    </a:lnTo>
                    <a:lnTo>
                      <a:pt x="68" y="20"/>
                    </a:lnTo>
                    <a:lnTo>
                      <a:pt x="70" y="22"/>
                    </a:lnTo>
                    <a:lnTo>
                      <a:pt x="70" y="20"/>
                    </a:lnTo>
                    <a:lnTo>
                      <a:pt x="72" y="16"/>
                    </a:lnTo>
                    <a:lnTo>
                      <a:pt x="72" y="16"/>
                    </a:lnTo>
                    <a:lnTo>
                      <a:pt x="72" y="14"/>
                    </a:lnTo>
                    <a:lnTo>
                      <a:pt x="74" y="12"/>
                    </a:lnTo>
                    <a:lnTo>
                      <a:pt x="76" y="18"/>
                    </a:lnTo>
                    <a:lnTo>
                      <a:pt x="76" y="18"/>
                    </a:lnTo>
                    <a:lnTo>
                      <a:pt x="80" y="24"/>
                    </a:lnTo>
                    <a:lnTo>
                      <a:pt x="84" y="26"/>
                    </a:lnTo>
                    <a:lnTo>
                      <a:pt x="88" y="26"/>
                    </a:lnTo>
                    <a:lnTo>
                      <a:pt x="92" y="22"/>
                    </a:lnTo>
                    <a:lnTo>
                      <a:pt x="92" y="22"/>
                    </a:lnTo>
                    <a:lnTo>
                      <a:pt x="96" y="18"/>
                    </a:lnTo>
                    <a:lnTo>
                      <a:pt x="98" y="18"/>
                    </a:lnTo>
                    <a:lnTo>
                      <a:pt x="98" y="18"/>
                    </a:lnTo>
                    <a:lnTo>
                      <a:pt x="102" y="20"/>
                    </a:lnTo>
                    <a:lnTo>
                      <a:pt x="104" y="20"/>
                    </a:lnTo>
                    <a:lnTo>
                      <a:pt x="106" y="16"/>
                    </a:lnTo>
                    <a:lnTo>
                      <a:pt x="106" y="6"/>
                    </a:lnTo>
                    <a:lnTo>
                      <a:pt x="106" y="6"/>
                    </a:lnTo>
                    <a:lnTo>
                      <a:pt x="106" y="2"/>
                    </a:lnTo>
                    <a:lnTo>
                      <a:pt x="108" y="2"/>
                    </a:lnTo>
                    <a:lnTo>
                      <a:pt x="114" y="12"/>
                    </a:lnTo>
                    <a:lnTo>
                      <a:pt x="114" y="12"/>
                    </a:lnTo>
                    <a:lnTo>
                      <a:pt x="114" y="4"/>
                    </a:lnTo>
                    <a:lnTo>
                      <a:pt x="116" y="0"/>
                    </a:lnTo>
                    <a:lnTo>
                      <a:pt x="118" y="0"/>
                    </a:lnTo>
                    <a:lnTo>
                      <a:pt x="118" y="0"/>
                    </a:lnTo>
                    <a:lnTo>
                      <a:pt x="122" y="6"/>
                    </a:lnTo>
                    <a:lnTo>
                      <a:pt x="122" y="6"/>
                    </a:lnTo>
                    <a:lnTo>
                      <a:pt x="124" y="12"/>
                    </a:lnTo>
                    <a:lnTo>
                      <a:pt x="128" y="18"/>
                    </a:lnTo>
                    <a:lnTo>
                      <a:pt x="130" y="18"/>
                    </a:lnTo>
                    <a:lnTo>
                      <a:pt x="132" y="18"/>
                    </a:lnTo>
                    <a:lnTo>
                      <a:pt x="134" y="16"/>
                    </a:lnTo>
                    <a:lnTo>
                      <a:pt x="138" y="10"/>
                    </a:lnTo>
                    <a:lnTo>
                      <a:pt x="138" y="10"/>
                    </a:lnTo>
                    <a:lnTo>
                      <a:pt x="138" y="8"/>
                    </a:lnTo>
                    <a:lnTo>
                      <a:pt x="142" y="8"/>
                    </a:lnTo>
                    <a:lnTo>
                      <a:pt x="144" y="10"/>
                    </a:lnTo>
                    <a:lnTo>
                      <a:pt x="146" y="16"/>
                    </a:lnTo>
                    <a:lnTo>
                      <a:pt x="146" y="16"/>
                    </a:lnTo>
                    <a:lnTo>
                      <a:pt x="148" y="20"/>
                    </a:lnTo>
                    <a:lnTo>
                      <a:pt x="150" y="22"/>
                    </a:lnTo>
                    <a:lnTo>
                      <a:pt x="152" y="22"/>
                    </a:lnTo>
                    <a:lnTo>
                      <a:pt x="156" y="18"/>
                    </a:lnTo>
                    <a:lnTo>
                      <a:pt x="156" y="18"/>
                    </a:lnTo>
                    <a:lnTo>
                      <a:pt x="162" y="10"/>
                    </a:lnTo>
                    <a:lnTo>
                      <a:pt x="170" y="2"/>
                    </a:lnTo>
                    <a:lnTo>
                      <a:pt x="170" y="2"/>
                    </a:lnTo>
                    <a:lnTo>
                      <a:pt x="172" y="0"/>
                    </a:lnTo>
                    <a:lnTo>
                      <a:pt x="176" y="0"/>
                    </a:lnTo>
                    <a:lnTo>
                      <a:pt x="178" y="2"/>
                    </a:lnTo>
                    <a:lnTo>
                      <a:pt x="178" y="12"/>
                    </a:lnTo>
                    <a:lnTo>
                      <a:pt x="178" y="12"/>
                    </a:lnTo>
                    <a:lnTo>
                      <a:pt x="178" y="16"/>
                    </a:lnTo>
                    <a:lnTo>
                      <a:pt x="182" y="18"/>
                    </a:lnTo>
                    <a:lnTo>
                      <a:pt x="182" y="18"/>
                    </a:lnTo>
                    <a:lnTo>
                      <a:pt x="184" y="18"/>
                    </a:lnTo>
                    <a:lnTo>
                      <a:pt x="184" y="14"/>
                    </a:lnTo>
                    <a:lnTo>
                      <a:pt x="184" y="14"/>
                    </a:lnTo>
                    <a:lnTo>
                      <a:pt x="186" y="6"/>
                    </a:lnTo>
                    <a:lnTo>
                      <a:pt x="188" y="4"/>
                    </a:lnTo>
                    <a:lnTo>
                      <a:pt x="190" y="6"/>
                    </a:lnTo>
                    <a:lnTo>
                      <a:pt x="192" y="10"/>
                    </a:lnTo>
                    <a:lnTo>
                      <a:pt x="192" y="10"/>
                    </a:lnTo>
                    <a:lnTo>
                      <a:pt x="200" y="22"/>
                    </a:lnTo>
                    <a:lnTo>
                      <a:pt x="202" y="24"/>
                    </a:lnTo>
                    <a:lnTo>
                      <a:pt x="206" y="24"/>
                    </a:lnTo>
                    <a:lnTo>
                      <a:pt x="206" y="24"/>
                    </a:lnTo>
                    <a:lnTo>
                      <a:pt x="208" y="22"/>
                    </a:lnTo>
                    <a:lnTo>
                      <a:pt x="210" y="22"/>
                    </a:lnTo>
                    <a:lnTo>
                      <a:pt x="216" y="22"/>
                    </a:lnTo>
                    <a:lnTo>
                      <a:pt x="220" y="22"/>
                    </a:lnTo>
                    <a:lnTo>
                      <a:pt x="222" y="22"/>
                    </a:lnTo>
                    <a:lnTo>
                      <a:pt x="224" y="20"/>
                    </a:lnTo>
                    <a:lnTo>
                      <a:pt x="224" y="20"/>
                    </a:lnTo>
                    <a:lnTo>
                      <a:pt x="228" y="18"/>
                    </a:lnTo>
                    <a:lnTo>
                      <a:pt x="232" y="16"/>
                    </a:lnTo>
                    <a:lnTo>
                      <a:pt x="238" y="18"/>
                    </a:lnTo>
                    <a:lnTo>
                      <a:pt x="246" y="18"/>
                    </a:lnTo>
                    <a:lnTo>
                      <a:pt x="250" y="18"/>
                    </a:lnTo>
                    <a:lnTo>
                      <a:pt x="252" y="16"/>
                    </a:lnTo>
                    <a:lnTo>
                      <a:pt x="252" y="16"/>
                    </a:lnTo>
                    <a:lnTo>
                      <a:pt x="254" y="14"/>
                    </a:lnTo>
                    <a:lnTo>
                      <a:pt x="254" y="16"/>
                    </a:lnTo>
                    <a:lnTo>
                      <a:pt x="254" y="16"/>
                    </a:lnTo>
                    <a:lnTo>
                      <a:pt x="254" y="16"/>
                    </a:lnTo>
                    <a:lnTo>
                      <a:pt x="256" y="24"/>
                    </a:lnTo>
                    <a:lnTo>
                      <a:pt x="258" y="24"/>
                    </a:lnTo>
                    <a:lnTo>
                      <a:pt x="258" y="24"/>
                    </a:lnTo>
                    <a:lnTo>
                      <a:pt x="260" y="16"/>
                    </a:lnTo>
                    <a:lnTo>
                      <a:pt x="260" y="16"/>
                    </a:lnTo>
                    <a:lnTo>
                      <a:pt x="262" y="16"/>
                    </a:lnTo>
                    <a:lnTo>
                      <a:pt x="262" y="16"/>
                    </a:lnTo>
                    <a:lnTo>
                      <a:pt x="264" y="18"/>
                    </a:lnTo>
                    <a:lnTo>
                      <a:pt x="266" y="18"/>
                    </a:lnTo>
                    <a:lnTo>
                      <a:pt x="268" y="16"/>
                    </a:lnTo>
                    <a:lnTo>
                      <a:pt x="268" y="16"/>
                    </a:lnTo>
                    <a:lnTo>
                      <a:pt x="268" y="16"/>
                    </a:lnTo>
                    <a:lnTo>
                      <a:pt x="270" y="16"/>
                    </a:lnTo>
                    <a:lnTo>
                      <a:pt x="272" y="16"/>
                    </a:lnTo>
                    <a:lnTo>
                      <a:pt x="276" y="24"/>
                    </a:lnTo>
                    <a:lnTo>
                      <a:pt x="276" y="24"/>
                    </a:lnTo>
                    <a:lnTo>
                      <a:pt x="280" y="26"/>
                    </a:lnTo>
                    <a:lnTo>
                      <a:pt x="282" y="24"/>
                    </a:lnTo>
                    <a:lnTo>
                      <a:pt x="282" y="22"/>
                    </a:lnTo>
                    <a:lnTo>
                      <a:pt x="284" y="16"/>
                    </a:lnTo>
                    <a:lnTo>
                      <a:pt x="284" y="16"/>
                    </a:lnTo>
                    <a:lnTo>
                      <a:pt x="284" y="16"/>
                    </a:lnTo>
                    <a:lnTo>
                      <a:pt x="284" y="8"/>
                    </a:lnTo>
                    <a:lnTo>
                      <a:pt x="286" y="8"/>
                    </a:lnTo>
                    <a:lnTo>
                      <a:pt x="286" y="10"/>
                    </a:lnTo>
                    <a:lnTo>
                      <a:pt x="286" y="10"/>
                    </a:lnTo>
                    <a:lnTo>
                      <a:pt x="290" y="14"/>
                    </a:lnTo>
                    <a:lnTo>
                      <a:pt x="290" y="22"/>
                    </a:lnTo>
                    <a:lnTo>
                      <a:pt x="290" y="22"/>
                    </a:lnTo>
                    <a:lnTo>
                      <a:pt x="288" y="40"/>
                    </a:lnTo>
                    <a:lnTo>
                      <a:pt x="288" y="40"/>
                    </a:lnTo>
                    <a:lnTo>
                      <a:pt x="286" y="44"/>
                    </a:lnTo>
                    <a:lnTo>
                      <a:pt x="286" y="44"/>
                    </a:lnTo>
                    <a:lnTo>
                      <a:pt x="282" y="46"/>
                    </a:lnTo>
                    <a:lnTo>
                      <a:pt x="280" y="46"/>
                    </a:lnTo>
                    <a:lnTo>
                      <a:pt x="274" y="42"/>
                    </a:lnTo>
                    <a:lnTo>
                      <a:pt x="274" y="42"/>
                    </a:lnTo>
                    <a:lnTo>
                      <a:pt x="272" y="40"/>
                    </a:lnTo>
                    <a:lnTo>
                      <a:pt x="272" y="40"/>
                    </a:lnTo>
                    <a:lnTo>
                      <a:pt x="272" y="40"/>
                    </a:lnTo>
                    <a:lnTo>
                      <a:pt x="266" y="42"/>
                    </a:lnTo>
                    <a:lnTo>
                      <a:pt x="260" y="42"/>
                    </a:lnTo>
                    <a:lnTo>
                      <a:pt x="246" y="40"/>
                    </a:lnTo>
                    <a:lnTo>
                      <a:pt x="246" y="40"/>
                    </a:lnTo>
                    <a:lnTo>
                      <a:pt x="242" y="44"/>
                    </a:lnTo>
                    <a:lnTo>
                      <a:pt x="236" y="44"/>
                    </a:lnTo>
                    <a:lnTo>
                      <a:pt x="230" y="49"/>
                    </a:lnTo>
                    <a:lnTo>
                      <a:pt x="226" y="55"/>
                    </a:lnTo>
                    <a:lnTo>
                      <a:pt x="226" y="55"/>
                    </a:lnTo>
                    <a:lnTo>
                      <a:pt x="224" y="55"/>
                    </a:lnTo>
                    <a:lnTo>
                      <a:pt x="224" y="55"/>
                    </a:lnTo>
                    <a:lnTo>
                      <a:pt x="222" y="53"/>
                    </a:lnTo>
                    <a:lnTo>
                      <a:pt x="222" y="53"/>
                    </a:lnTo>
                    <a:lnTo>
                      <a:pt x="216" y="44"/>
                    </a:lnTo>
                    <a:lnTo>
                      <a:pt x="210" y="40"/>
                    </a:lnTo>
                    <a:lnTo>
                      <a:pt x="204" y="40"/>
                    </a:lnTo>
                    <a:lnTo>
                      <a:pt x="198" y="38"/>
                    </a:lnTo>
                    <a:lnTo>
                      <a:pt x="198" y="38"/>
                    </a:lnTo>
                    <a:lnTo>
                      <a:pt x="194" y="38"/>
                    </a:lnTo>
                    <a:lnTo>
                      <a:pt x="190" y="42"/>
                    </a:lnTo>
                    <a:lnTo>
                      <a:pt x="186" y="46"/>
                    </a:lnTo>
                    <a:lnTo>
                      <a:pt x="184" y="51"/>
                    </a:lnTo>
                    <a:lnTo>
                      <a:pt x="184" y="51"/>
                    </a:lnTo>
                    <a:lnTo>
                      <a:pt x="180" y="51"/>
                    </a:lnTo>
                    <a:lnTo>
                      <a:pt x="176" y="53"/>
                    </a:lnTo>
                    <a:lnTo>
                      <a:pt x="174" y="49"/>
                    </a:lnTo>
                    <a:lnTo>
                      <a:pt x="170" y="42"/>
                    </a:lnTo>
                    <a:lnTo>
                      <a:pt x="170" y="42"/>
                    </a:lnTo>
                    <a:lnTo>
                      <a:pt x="176" y="32"/>
                    </a:lnTo>
                    <a:lnTo>
                      <a:pt x="180" y="30"/>
                    </a:lnTo>
                    <a:lnTo>
                      <a:pt x="184" y="30"/>
                    </a:lnTo>
                    <a:lnTo>
                      <a:pt x="184" y="30"/>
                    </a:lnTo>
                    <a:lnTo>
                      <a:pt x="180" y="28"/>
                    </a:lnTo>
                    <a:lnTo>
                      <a:pt x="176" y="28"/>
                    </a:lnTo>
                    <a:lnTo>
                      <a:pt x="172" y="28"/>
                    </a:lnTo>
                    <a:lnTo>
                      <a:pt x="168" y="26"/>
                    </a:lnTo>
                    <a:lnTo>
                      <a:pt x="168" y="26"/>
                    </a:lnTo>
                    <a:lnTo>
                      <a:pt x="170" y="32"/>
                    </a:lnTo>
                    <a:lnTo>
                      <a:pt x="168" y="38"/>
                    </a:lnTo>
                    <a:lnTo>
                      <a:pt x="168" y="38"/>
                    </a:lnTo>
                    <a:lnTo>
                      <a:pt x="168" y="42"/>
                    </a:lnTo>
                    <a:lnTo>
                      <a:pt x="168" y="42"/>
                    </a:lnTo>
                    <a:lnTo>
                      <a:pt x="168" y="55"/>
                    </a:lnTo>
                    <a:lnTo>
                      <a:pt x="168" y="59"/>
                    </a:lnTo>
                    <a:lnTo>
                      <a:pt x="166" y="63"/>
                    </a:lnTo>
                    <a:lnTo>
                      <a:pt x="166" y="63"/>
                    </a:lnTo>
                    <a:lnTo>
                      <a:pt x="164" y="63"/>
                    </a:lnTo>
                    <a:lnTo>
                      <a:pt x="160" y="65"/>
                    </a:lnTo>
                    <a:lnTo>
                      <a:pt x="156" y="61"/>
                    </a:lnTo>
                    <a:lnTo>
                      <a:pt x="154" y="53"/>
                    </a:lnTo>
                    <a:lnTo>
                      <a:pt x="154" y="53"/>
                    </a:lnTo>
                    <a:lnTo>
                      <a:pt x="150" y="46"/>
                    </a:lnTo>
                    <a:lnTo>
                      <a:pt x="148" y="44"/>
                    </a:lnTo>
                    <a:lnTo>
                      <a:pt x="146" y="46"/>
                    </a:lnTo>
                    <a:lnTo>
                      <a:pt x="146" y="46"/>
                    </a:lnTo>
                    <a:lnTo>
                      <a:pt x="142" y="49"/>
                    </a:lnTo>
                    <a:lnTo>
                      <a:pt x="136" y="51"/>
                    </a:lnTo>
                    <a:lnTo>
                      <a:pt x="128" y="53"/>
                    </a:lnTo>
                    <a:lnTo>
                      <a:pt x="128" y="53"/>
                    </a:lnTo>
                    <a:lnTo>
                      <a:pt x="124" y="53"/>
                    </a:lnTo>
                    <a:lnTo>
                      <a:pt x="122" y="53"/>
                    </a:lnTo>
                    <a:lnTo>
                      <a:pt x="120" y="49"/>
                    </a:lnTo>
                    <a:lnTo>
                      <a:pt x="118" y="42"/>
                    </a:lnTo>
                    <a:lnTo>
                      <a:pt x="118" y="42"/>
                    </a:lnTo>
                    <a:lnTo>
                      <a:pt x="120" y="40"/>
                    </a:lnTo>
                    <a:lnTo>
                      <a:pt x="122" y="38"/>
                    </a:lnTo>
                    <a:lnTo>
                      <a:pt x="122" y="38"/>
                    </a:lnTo>
                    <a:lnTo>
                      <a:pt x="124" y="34"/>
                    </a:lnTo>
                    <a:lnTo>
                      <a:pt x="124" y="34"/>
                    </a:lnTo>
                    <a:lnTo>
                      <a:pt x="122" y="30"/>
                    </a:lnTo>
                    <a:lnTo>
                      <a:pt x="122" y="30"/>
                    </a:lnTo>
                    <a:lnTo>
                      <a:pt x="118" y="28"/>
                    </a:lnTo>
                    <a:lnTo>
                      <a:pt x="118" y="28"/>
                    </a:lnTo>
                    <a:lnTo>
                      <a:pt x="116" y="26"/>
                    </a:lnTo>
                    <a:lnTo>
                      <a:pt x="114" y="24"/>
                    </a:lnTo>
                    <a:lnTo>
                      <a:pt x="110" y="24"/>
                    </a:lnTo>
                    <a:lnTo>
                      <a:pt x="106" y="28"/>
                    </a:lnTo>
                    <a:lnTo>
                      <a:pt x="102" y="30"/>
                    </a:lnTo>
                    <a:lnTo>
                      <a:pt x="102" y="30"/>
                    </a:lnTo>
                    <a:lnTo>
                      <a:pt x="106" y="30"/>
                    </a:lnTo>
                    <a:lnTo>
                      <a:pt x="110" y="30"/>
                    </a:lnTo>
                    <a:lnTo>
                      <a:pt x="114" y="30"/>
                    </a:lnTo>
                    <a:lnTo>
                      <a:pt x="116" y="34"/>
                    </a:lnTo>
                    <a:lnTo>
                      <a:pt x="116" y="34"/>
                    </a:lnTo>
                    <a:lnTo>
                      <a:pt x="120" y="38"/>
                    </a:lnTo>
                    <a:lnTo>
                      <a:pt x="120" y="38"/>
                    </a:lnTo>
                    <a:lnTo>
                      <a:pt x="118" y="44"/>
                    </a:lnTo>
                    <a:lnTo>
                      <a:pt x="118" y="44"/>
                    </a:lnTo>
                    <a:lnTo>
                      <a:pt x="112" y="49"/>
                    </a:lnTo>
                    <a:lnTo>
                      <a:pt x="110" y="51"/>
                    </a:lnTo>
                    <a:lnTo>
                      <a:pt x="106" y="55"/>
                    </a:lnTo>
                    <a:lnTo>
                      <a:pt x="106" y="55"/>
                    </a:lnTo>
                    <a:lnTo>
                      <a:pt x="104" y="59"/>
                    </a:lnTo>
                    <a:lnTo>
                      <a:pt x="102" y="59"/>
                    </a:lnTo>
                    <a:lnTo>
                      <a:pt x="96" y="55"/>
                    </a:lnTo>
                    <a:lnTo>
                      <a:pt x="96" y="55"/>
                    </a:lnTo>
                    <a:lnTo>
                      <a:pt x="92" y="53"/>
                    </a:lnTo>
                    <a:lnTo>
                      <a:pt x="86" y="51"/>
                    </a:lnTo>
                    <a:lnTo>
                      <a:pt x="86" y="51"/>
                    </a:lnTo>
                    <a:lnTo>
                      <a:pt x="78" y="46"/>
                    </a:lnTo>
                    <a:lnTo>
                      <a:pt x="68" y="46"/>
                    </a:lnTo>
                    <a:lnTo>
                      <a:pt x="60" y="46"/>
                    </a:lnTo>
                    <a:lnTo>
                      <a:pt x="50" y="44"/>
                    </a:lnTo>
                    <a:lnTo>
                      <a:pt x="50" y="44"/>
                    </a:lnTo>
                    <a:lnTo>
                      <a:pt x="46" y="42"/>
                    </a:lnTo>
                    <a:lnTo>
                      <a:pt x="44" y="42"/>
                    </a:lnTo>
                    <a:lnTo>
                      <a:pt x="40" y="44"/>
                    </a:lnTo>
                    <a:lnTo>
                      <a:pt x="38" y="49"/>
                    </a:lnTo>
                    <a:lnTo>
                      <a:pt x="38" y="49"/>
                    </a:lnTo>
                    <a:lnTo>
                      <a:pt x="36" y="51"/>
                    </a:lnTo>
                    <a:lnTo>
                      <a:pt x="34" y="51"/>
                    </a:lnTo>
                    <a:lnTo>
                      <a:pt x="30" y="51"/>
                    </a:lnTo>
                    <a:lnTo>
                      <a:pt x="30" y="51"/>
                    </a:lnTo>
                    <a:lnTo>
                      <a:pt x="16" y="49"/>
                    </a:lnTo>
                    <a:lnTo>
                      <a:pt x="2" y="42"/>
                    </a:lnTo>
                    <a:lnTo>
                      <a:pt x="2" y="42"/>
                    </a:lnTo>
                    <a:lnTo>
                      <a:pt x="0" y="32"/>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1" name="Freeform 513">
                <a:extLst>
                  <a:ext uri="{FF2B5EF4-FFF2-40B4-BE49-F238E27FC236}">
                    <a16:creationId xmlns:a16="http://schemas.microsoft.com/office/drawing/2014/main" id="{34701FBB-8167-1850-1B49-2401D6774D08}"/>
                  </a:ext>
                </a:extLst>
              </p:cNvPr>
              <p:cNvSpPr>
                <a:spLocks/>
              </p:cNvSpPr>
              <p:nvPr/>
            </p:nvSpPr>
            <p:spPr bwMode="auto">
              <a:xfrm>
                <a:off x="3782" y="1577"/>
                <a:ext cx="260" cy="65"/>
              </a:xfrm>
              <a:custGeom>
                <a:avLst/>
                <a:gdLst>
                  <a:gd name="T0" fmla="*/ 10 w 260"/>
                  <a:gd name="T1" fmla="*/ 18 h 65"/>
                  <a:gd name="T2" fmla="*/ 12 w 260"/>
                  <a:gd name="T3" fmla="*/ 8 h 65"/>
                  <a:gd name="T4" fmla="*/ 20 w 260"/>
                  <a:gd name="T5" fmla="*/ 22 h 65"/>
                  <a:gd name="T6" fmla="*/ 28 w 260"/>
                  <a:gd name="T7" fmla="*/ 4 h 65"/>
                  <a:gd name="T8" fmla="*/ 38 w 260"/>
                  <a:gd name="T9" fmla="*/ 16 h 65"/>
                  <a:gd name="T10" fmla="*/ 44 w 260"/>
                  <a:gd name="T11" fmla="*/ 8 h 65"/>
                  <a:gd name="T12" fmla="*/ 56 w 260"/>
                  <a:gd name="T13" fmla="*/ 32 h 65"/>
                  <a:gd name="T14" fmla="*/ 58 w 260"/>
                  <a:gd name="T15" fmla="*/ 32 h 65"/>
                  <a:gd name="T16" fmla="*/ 62 w 260"/>
                  <a:gd name="T17" fmla="*/ 22 h 65"/>
                  <a:gd name="T18" fmla="*/ 70 w 260"/>
                  <a:gd name="T19" fmla="*/ 16 h 65"/>
                  <a:gd name="T20" fmla="*/ 86 w 260"/>
                  <a:gd name="T21" fmla="*/ 18 h 65"/>
                  <a:gd name="T22" fmla="*/ 98 w 260"/>
                  <a:gd name="T23" fmla="*/ 16 h 65"/>
                  <a:gd name="T24" fmla="*/ 116 w 260"/>
                  <a:gd name="T25" fmla="*/ 26 h 65"/>
                  <a:gd name="T26" fmla="*/ 138 w 260"/>
                  <a:gd name="T27" fmla="*/ 16 h 65"/>
                  <a:gd name="T28" fmla="*/ 142 w 260"/>
                  <a:gd name="T29" fmla="*/ 6 h 65"/>
                  <a:gd name="T30" fmla="*/ 150 w 260"/>
                  <a:gd name="T31" fmla="*/ 0 h 65"/>
                  <a:gd name="T32" fmla="*/ 156 w 260"/>
                  <a:gd name="T33" fmla="*/ 6 h 65"/>
                  <a:gd name="T34" fmla="*/ 170 w 260"/>
                  <a:gd name="T35" fmla="*/ 14 h 65"/>
                  <a:gd name="T36" fmla="*/ 182 w 260"/>
                  <a:gd name="T37" fmla="*/ 16 h 65"/>
                  <a:gd name="T38" fmla="*/ 190 w 260"/>
                  <a:gd name="T39" fmla="*/ 20 h 65"/>
                  <a:gd name="T40" fmla="*/ 204 w 260"/>
                  <a:gd name="T41" fmla="*/ 6 h 65"/>
                  <a:gd name="T42" fmla="*/ 212 w 260"/>
                  <a:gd name="T43" fmla="*/ 12 h 65"/>
                  <a:gd name="T44" fmla="*/ 218 w 260"/>
                  <a:gd name="T45" fmla="*/ 10 h 65"/>
                  <a:gd name="T46" fmla="*/ 222 w 260"/>
                  <a:gd name="T47" fmla="*/ 10 h 65"/>
                  <a:gd name="T48" fmla="*/ 242 w 260"/>
                  <a:gd name="T49" fmla="*/ 28 h 65"/>
                  <a:gd name="T50" fmla="*/ 246 w 260"/>
                  <a:gd name="T51" fmla="*/ 20 h 65"/>
                  <a:gd name="T52" fmla="*/ 260 w 260"/>
                  <a:gd name="T53" fmla="*/ 22 h 65"/>
                  <a:gd name="T54" fmla="*/ 254 w 260"/>
                  <a:gd name="T55" fmla="*/ 46 h 65"/>
                  <a:gd name="T56" fmla="*/ 236 w 260"/>
                  <a:gd name="T57" fmla="*/ 40 h 65"/>
                  <a:gd name="T58" fmla="*/ 218 w 260"/>
                  <a:gd name="T59" fmla="*/ 53 h 65"/>
                  <a:gd name="T60" fmla="*/ 204 w 260"/>
                  <a:gd name="T61" fmla="*/ 55 h 65"/>
                  <a:gd name="T62" fmla="*/ 190 w 260"/>
                  <a:gd name="T63" fmla="*/ 59 h 65"/>
                  <a:gd name="T64" fmla="*/ 178 w 260"/>
                  <a:gd name="T65" fmla="*/ 53 h 65"/>
                  <a:gd name="T66" fmla="*/ 160 w 260"/>
                  <a:gd name="T67" fmla="*/ 55 h 65"/>
                  <a:gd name="T68" fmla="*/ 156 w 260"/>
                  <a:gd name="T69" fmla="*/ 40 h 65"/>
                  <a:gd name="T70" fmla="*/ 156 w 260"/>
                  <a:gd name="T71" fmla="*/ 30 h 65"/>
                  <a:gd name="T72" fmla="*/ 140 w 260"/>
                  <a:gd name="T73" fmla="*/ 30 h 65"/>
                  <a:gd name="T74" fmla="*/ 144 w 260"/>
                  <a:gd name="T75" fmla="*/ 32 h 65"/>
                  <a:gd name="T76" fmla="*/ 154 w 260"/>
                  <a:gd name="T77" fmla="*/ 42 h 65"/>
                  <a:gd name="T78" fmla="*/ 144 w 260"/>
                  <a:gd name="T79" fmla="*/ 51 h 65"/>
                  <a:gd name="T80" fmla="*/ 134 w 260"/>
                  <a:gd name="T81" fmla="*/ 59 h 65"/>
                  <a:gd name="T82" fmla="*/ 106 w 260"/>
                  <a:gd name="T83" fmla="*/ 48 h 65"/>
                  <a:gd name="T84" fmla="*/ 90 w 260"/>
                  <a:gd name="T85" fmla="*/ 51 h 65"/>
                  <a:gd name="T86" fmla="*/ 78 w 260"/>
                  <a:gd name="T87" fmla="*/ 46 h 65"/>
                  <a:gd name="T88" fmla="*/ 66 w 260"/>
                  <a:gd name="T89" fmla="*/ 55 h 65"/>
                  <a:gd name="T90" fmla="*/ 42 w 260"/>
                  <a:gd name="T91" fmla="*/ 46 h 65"/>
                  <a:gd name="T92" fmla="*/ 32 w 260"/>
                  <a:gd name="T93" fmla="*/ 38 h 65"/>
                  <a:gd name="T94" fmla="*/ 30 w 260"/>
                  <a:gd name="T95" fmla="*/ 30 h 65"/>
                  <a:gd name="T96" fmla="*/ 32 w 260"/>
                  <a:gd name="T97" fmla="*/ 40 h 65"/>
                  <a:gd name="T98" fmla="*/ 12 w 260"/>
                  <a:gd name="T99" fmla="*/ 59 h 65"/>
                  <a:gd name="T100" fmla="*/ 0 w 260"/>
                  <a:gd name="T101" fmla="*/ 46 h 65"/>
                  <a:gd name="T102" fmla="*/ 6 w 260"/>
                  <a:gd name="T103" fmla="*/ 38 h 65"/>
                  <a:gd name="T104" fmla="*/ 6 w 260"/>
                  <a:gd name="T105"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0" h="65">
                    <a:moveTo>
                      <a:pt x="6" y="22"/>
                    </a:moveTo>
                    <a:lnTo>
                      <a:pt x="6" y="22"/>
                    </a:lnTo>
                    <a:lnTo>
                      <a:pt x="8" y="20"/>
                    </a:lnTo>
                    <a:lnTo>
                      <a:pt x="8" y="20"/>
                    </a:lnTo>
                    <a:lnTo>
                      <a:pt x="10" y="18"/>
                    </a:lnTo>
                    <a:lnTo>
                      <a:pt x="8" y="14"/>
                    </a:lnTo>
                    <a:lnTo>
                      <a:pt x="8" y="10"/>
                    </a:lnTo>
                    <a:lnTo>
                      <a:pt x="10" y="8"/>
                    </a:lnTo>
                    <a:lnTo>
                      <a:pt x="10" y="8"/>
                    </a:lnTo>
                    <a:lnTo>
                      <a:pt x="12" y="8"/>
                    </a:lnTo>
                    <a:lnTo>
                      <a:pt x="12" y="10"/>
                    </a:lnTo>
                    <a:lnTo>
                      <a:pt x="16" y="18"/>
                    </a:lnTo>
                    <a:lnTo>
                      <a:pt x="16" y="18"/>
                    </a:lnTo>
                    <a:lnTo>
                      <a:pt x="18" y="24"/>
                    </a:lnTo>
                    <a:lnTo>
                      <a:pt x="20" y="22"/>
                    </a:lnTo>
                    <a:lnTo>
                      <a:pt x="22" y="14"/>
                    </a:lnTo>
                    <a:lnTo>
                      <a:pt x="22" y="14"/>
                    </a:lnTo>
                    <a:lnTo>
                      <a:pt x="24" y="4"/>
                    </a:lnTo>
                    <a:lnTo>
                      <a:pt x="26" y="2"/>
                    </a:lnTo>
                    <a:lnTo>
                      <a:pt x="28" y="4"/>
                    </a:lnTo>
                    <a:lnTo>
                      <a:pt x="30" y="12"/>
                    </a:lnTo>
                    <a:lnTo>
                      <a:pt x="30" y="12"/>
                    </a:lnTo>
                    <a:lnTo>
                      <a:pt x="32" y="18"/>
                    </a:lnTo>
                    <a:lnTo>
                      <a:pt x="34" y="18"/>
                    </a:lnTo>
                    <a:lnTo>
                      <a:pt x="38" y="16"/>
                    </a:lnTo>
                    <a:lnTo>
                      <a:pt x="40" y="10"/>
                    </a:lnTo>
                    <a:lnTo>
                      <a:pt x="40" y="10"/>
                    </a:lnTo>
                    <a:lnTo>
                      <a:pt x="42" y="8"/>
                    </a:lnTo>
                    <a:lnTo>
                      <a:pt x="44" y="8"/>
                    </a:lnTo>
                    <a:lnTo>
                      <a:pt x="44" y="8"/>
                    </a:lnTo>
                    <a:lnTo>
                      <a:pt x="50" y="18"/>
                    </a:lnTo>
                    <a:lnTo>
                      <a:pt x="58" y="28"/>
                    </a:lnTo>
                    <a:lnTo>
                      <a:pt x="58" y="28"/>
                    </a:lnTo>
                    <a:lnTo>
                      <a:pt x="56" y="32"/>
                    </a:lnTo>
                    <a:lnTo>
                      <a:pt x="56" y="32"/>
                    </a:lnTo>
                    <a:lnTo>
                      <a:pt x="56" y="34"/>
                    </a:lnTo>
                    <a:lnTo>
                      <a:pt x="56" y="34"/>
                    </a:lnTo>
                    <a:lnTo>
                      <a:pt x="58" y="36"/>
                    </a:lnTo>
                    <a:lnTo>
                      <a:pt x="58" y="34"/>
                    </a:lnTo>
                    <a:lnTo>
                      <a:pt x="58" y="32"/>
                    </a:lnTo>
                    <a:lnTo>
                      <a:pt x="58" y="32"/>
                    </a:lnTo>
                    <a:lnTo>
                      <a:pt x="58" y="28"/>
                    </a:lnTo>
                    <a:lnTo>
                      <a:pt x="58" y="28"/>
                    </a:lnTo>
                    <a:lnTo>
                      <a:pt x="60" y="26"/>
                    </a:lnTo>
                    <a:lnTo>
                      <a:pt x="62" y="22"/>
                    </a:lnTo>
                    <a:lnTo>
                      <a:pt x="62" y="22"/>
                    </a:lnTo>
                    <a:lnTo>
                      <a:pt x="66" y="16"/>
                    </a:lnTo>
                    <a:lnTo>
                      <a:pt x="68" y="14"/>
                    </a:lnTo>
                    <a:lnTo>
                      <a:pt x="70" y="16"/>
                    </a:lnTo>
                    <a:lnTo>
                      <a:pt x="70" y="16"/>
                    </a:lnTo>
                    <a:lnTo>
                      <a:pt x="72" y="20"/>
                    </a:lnTo>
                    <a:lnTo>
                      <a:pt x="76" y="22"/>
                    </a:lnTo>
                    <a:lnTo>
                      <a:pt x="78" y="22"/>
                    </a:lnTo>
                    <a:lnTo>
                      <a:pt x="80" y="22"/>
                    </a:lnTo>
                    <a:lnTo>
                      <a:pt x="86" y="18"/>
                    </a:lnTo>
                    <a:lnTo>
                      <a:pt x="92" y="14"/>
                    </a:lnTo>
                    <a:lnTo>
                      <a:pt x="92" y="14"/>
                    </a:lnTo>
                    <a:lnTo>
                      <a:pt x="94" y="14"/>
                    </a:lnTo>
                    <a:lnTo>
                      <a:pt x="98" y="16"/>
                    </a:lnTo>
                    <a:lnTo>
                      <a:pt x="98" y="16"/>
                    </a:lnTo>
                    <a:lnTo>
                      <a:pt x="102" y="20"/>
                    </a:lnTo>
                    <a:lnTo>
                      <a:pt x="106" y="22"/>
                    </a:lnTo>
                    <a:lnTo>
                      <a:pt x="112" y="24"/>
                    </a:lnTo>
                    <a:lnTo>
                      <a:pt x="116" y="26"/>
                    </a:lnTo>
                    <a:lnTo>
                      <a:pt x="116" y="26"/>
                    </a:lnTo>
                    <a:lnTo>
                      <a:pt x="118" y="28"/>
                    </a:lnTo>
                    <a:lnTo>
                      <a:pt x="122" y="28"/>
                    </a:lnTo>
                    <a:lnTo>
                      <a:pt x="128" y="24"/>
                    </a:lnTo>
                    <a:lnTo>
                      <a:pt x="134" y="18"/>
                    </a:lnTo>
                    <a:lnTo>
                      <a:pt x="138" y="16"/>
                    </a:lnTo>
                    <a:lnTo>
                      <a:pt x="140" y="14"/>
                    </a:lnTo>
                    <a:lnTo>
                      <a:pt x="140" y="14"/>
                    </a:lnTo>
                    <a:lnTo>
                      <a:pt x="142" y="14"/>
                    </a:lnTo>
                    <a:lnTo>
                      <a:pt x="142" y="10"/>
                    </a:lnTo>
                    <a:lnTo>
                      <a:pt x="142" y="6"/>
                    </a:lnTo>
                    <a:lnTo>
                      <a:pt x="142" y="0"/>
                    </a:lnTo>
                    <a:lnTo>
                      <a:pt x="142" y="0"/>
                    </a:lnTo>
                    <a:lnTo>
                      <a:pt x="146" y="6"/>
                    </a:lnTo>
                    <a:lnTo>
                      <a:pt x="148" y="6"/>
                    </a:lnTo>
                    <a:lnTo>
                      <a:pt x="150" y="0"/>
                    </a:lnTo>
                    <a:lnTo>
                      <a:pt x="150" y="0"/>
                    </a:lnTo>
                    <a:lnTo>
                      <a:pt x="152" y="0"/>
                    </a:lnTo>
                    <a:lnTo>
                      <a:pt x="152" y="0"/>
                    </a:lnTo>
                    <a:lnTo>
                      <a:pt x="156" y="6"/>
                    </a:lnTo>
                    <a:lnTo>
                      <a:pt x="156" y="6"/>
                    </a:lnTo>
                    <a:lnTo>
                      <a:pt x="158" y="16"/>
                    </a:lnTo>
                    <a:lnTo>
                      <a:pt x="162" y="20"/>
                    </a:lnTo>
                    <a:lnTo>
                      <a:pt x="164" y="20"/>
                    </a:lnTo>
                    <a:lnTo>
                      <a:pt x="166" y="20"/>
                    </a:lnTo>
                    <a:lnTo>
                      <a:pt x="170" y="14"/>
                    </a:lnTo>
                    <a:lnTo>
                      <a:pt x="170" y="14"/>
                    </a:lnTo>
                    <a:lnTo>
                      <a:pt x="174" y="10"/>
                    </a:lnTo>
                    <a:lnTo>
                      <a:pt x="176" y="8"/>
                    </a:lnTo>
                    <a:lnTo>
                      <a:pt x="178" y="10"/>
                    </a:lnTo>
                    <a:lnTo>
                      <a:pt x="182" y="16"/>
                    </a:lnTo>
                    <a:lnTo>
                      <a:pt x="182" y="16"/>
                    </a:lnTo>
                    <a:lnTo>
                      <a:pt x="184" y="22"/>
                    </a:lnTo>
                    <a:lnTo>
                      <a:pt x="186" y="24"/>
                    </a:lnTo>
                    <a:lnTo>
                      <a:pt x="188" y="24"/>
                    </a:lnTo>
                    <a:lnTo>
                      <a:pt x="190" y="20"/>
                    </a:lnTo>
                    <a:lnTo>
                      <a:pt x="190" y="20"/>
                    </a:lnTo>
                    <a:lnTo>
                      <a:pt x="194" y="16"/>
                    </a:lnTo>
                    <a:lnTo>
                      <a:pt x="198" y="14"/>
                    </a:lnTo>
                    <a:lnTo>
                      <a:pt x="200" y="12"/>
                    </a:lnTo>
                    <a:lnTo>
                      <a:pt x="204" y="6"/>
                    </a:lnTo>
                    <a:lnTo>
                      <a:pt x="204" y="6"/>
                    </a:lnTo>
                    <a:lnTo>
                      <a:pt x="204" y="4"/>
                    </a:lnTo>
                    <a:lnTo>
                      <a:pt x="206" y="6"/>
                    </a:lnTo>
                    <a:lnTo>
                      <a:pt x="210" y="8"/>
                    </a:lnTo>
                    <a:lnTo>
                      <a:pt x="212" y="12"/>
                    </a:lnTo>
                    <a:lnTo>
                      <a:pt x="212" y="12"/>
                    </a:lnTo>
                    <a:lnTo>
                      <a:pt x="216" y="22"/>
                    </a:lnTo>
                    <a:lnTo>
                      <a:pt x="216" y="22"/>
                    </a:lnTo>
                    <a:lnTo>
                      <a:pt x="218" y="20"/>
                    </a:lnTo>
                    <a:lnTo>
                      <a:pt x="218" y="10"/>
                    </a:lnTo>
                    <a:lnTo>
                      <a:pt x="218" y="10"/>
                    </a:lnTo>
                    <a:lnTo>
                      <a:pt x="220" y="8"/>
                    </a:lnTo>
                    <a:lnTo>
                      <a:pt x="220" y="8"/>
                    </a:lnTo>
                    <a:lnTo>
                      <a:pt x="222" y="10"/>
                    </a:lnTo>
                    <a:lnTo>
                      <a:pt x="222" y="10"/>
                    </a:lnTo>
                    <a:lnTo>
                      <a:pt x="232" y="20"/>
                    </a:lnTo>
                    <a:lnTo>
                      <a:pt x="236" y="24"/>
                    </a:lnTo>
                    <a:lnTo>
                      <a:pt x="240" y="26"/>
                    </a:lnTo>
                    <a:lnTo>
                      <a:pt x="240" y="26"/>
                    </a:lnTo>
                    <a:lnTo>
                      <a:pt x="242" y="28"/>
                    </a:lnTo>
                    <a:lnTo>
                      <a:pt x="244" y="28"/>
                    </a:lnTo>
                    <a:lnTo>
                      <a:pt x="244" y="22"/>
                    </a:lnTo>
                    <a:lnTo>
                      <a:pt x="244" y="22"/>
                    </a:lnTo>
                    <a:lnTo>
                      <a:pt x="246" y="20"/>
                    </a:lnTo>
                    <a:lnTo>
                      <a:pt x="246" y="20"/>
                    </a:lnTo>
                    <a:lnTo>
                      <a:pt x="246" y="20"/>
                    </a:lnTo>
                    <a:lnTo>
                      <a:pt x="250" y="24"/>
                    </a:lnTo>
                    <a:lnTo>
                      <a:pt x="254" y="24"/>
                    </a:lnTo>
                    <a:lnTo>
                      <a:pt x="256" y="22"/>
                    </a:lnTo>
                    <a:lnTo>
                      <a:pt x="260" y="22"/>
                    </a:lnTo>
                    <a:lnTo>
                      <a:pt x="260" y="22"/>
                    </a:lnTo>
                    <a:lnTo>
                      <a:pt x="258" y="28"/>
                    </a:lnTo>
                    <a:lnTo>
                      <a:pt x="258" y="34"/>
                    </a:lnTo>
                    <a:lnTo>
                      <a:pt x="256" y="40"/>
                    </a:lnTo>
                    <a:lnTo>
                      <a:pt x="254" y="46"/>
                    </a:lnTo>
                    <a:lnTo>
                      <a:pt x="254" y="46"/>
                    </a:lnTo>
                    <a:lnTo>
                      <a:pt x="250" y="46"/>
                    </a:lnTo>
                    <a:lnTo>
                      <a:pt x="246" y="44"/>
                    </a:lnTo>
                    <a:lnTo>
                      <a:pt x="236" y="40"/>
                    </a:lnTo>
                    <a:lnTo>
                      <a:pt x="236" y="40"/>
                    </a:lnTo>
                    <a:lnTo>
                      <a:pt x="232" y="40"/>
                    </a:lnTo>
                    <a:lnTo>
                      <a:pt x="228" y="42"/>
                    </a:lnTo>
                    <a:lnTo>
                      <a:pt x="228" y="42"/>
                    </a:lnTo>
                    <a:lnTo>
                      <a:pt x="222" y="48"/>
                    </a:lnTo>
                    <a:lnTo>
                      <a:pt x="218" y="53"/>
                    </a:lnTo>
                    <a:lnTo>
                      <a:pt x="212" y="55"/>
                    </a:lnTo>
                    <a:lnTo>
                      <a:pt x="206" y="53"/>
                    </a:lnTo>
                    <a:lnTo>
                      <a:pt x="206" y="53"/>
                    </a:lnTo>
                    <a:lnTo>
                      <a:pt x="206" y="51"/>
                    </a:lnTo>
                    <a:lnTo>
                      <a:pt x="204" y="55"/>
                    </a:lnTo>
                    <a:lnTo>
                      <a:pt x="204" y="55"/>
                    </a:lnTo>
                    <a:lnTo>
                      <a:pt x="200" y="63"/>
                    </a:lnTo>
                    <a:lnTo>
                      <a:pt x="196" y="65"/>
                    </a:lnTo>
                    <a:lnTo>
                      <a:pt x="192" y="65"/>
                    </a:lnTo>
                    <a:lnTo>
                      <a:pt x="190" y="59"/>
                    </a:lnTo>
                    <a:lnTo>
                      <a:pt x="190" y="59"/>
                    </a:lnTo>
                    <a:lnTo>
                      <a:pt x="186" y="53"/>
                    </a:lnTo>
                    <a:lnTo>
                      <a:pt x="184" y="51"/>
                    </a:lnTo>
                    <a:lnTo>
                      <a:pt x="182" y="51"/>
                    </a:lnTo>
                    <a:lnTo>
                      <a:pt x="178" y="53"/>
                    </a:lnTo>
                    <a:lnTo>
                      <a:pt x="178" y="53"/>
                    </a:lnTo>
                    <a:lnTo>
                      <a:pt x="172" y="55"/>
                    </a:lnTo>
                    <a:lnTo>
                      <a:pt x="166" y="57"/>
                    </a:lnTo>
                    <a:lnTo>
                      <a:pt x="162" y="57"/>
                    </a:lnTo>
                    <a:lnTo>
                      <a:pt x="160" y="55"/>
                    </a:lnTo>
                    <a:lnTo>
                      <a:pt x="156" y="51"/>
                    </a:lnTo>
                    <a:lnTo>
                      <a:pt x="154" y="44"/>
                    </a:lnTo>
                    <a:lnTo>
                      <a:pt x="154" y="44"/>
                    </a:lnTo>
                    <a:lnTo>
                      <a:pt x="156" y="40"/>
                    </a:lnTo>
                    <a:lnTo>
                      <a:pt x="156" y="40"/>
                    </a:lnTo>
                    <a:lnTo>
                      <a:pt x="158" y="38"/>
                    </a:lnTo>
                    <a:lnTo>
                      <a:pt x="158" y="34"/>
                    </a:lnTo>
                    <a:lnTo>
                      <a:pt x="158" y="34"/>
                    </a:lnTo>
                    <a:lnTo>
                      <a:pt x="158" y="30"/>
                    </a:lnTo>
                    <a:lnTo>
                      <a:pt x="156" y="30"/>
                    </a:lnTo>
                    <a:lnTo>
                      <a:pt x="156" y="30"/>
                    </a:lnTo>
                    <a:lnTo>
                      <a:pt x="152" y="28"/>
                    </a:lnTo>
                    <a:lnTo>
                      <a:pt x="148" y="26"/>
                    </a:lnTo>
                    <a:lnTo>
                      <a:pt x="144" y="26"/>
                    </a:lnTo>
                    <a:lnTo>
                      <a:pt x="140" y="30"/>
                    </a:lnTo>
                    <a:lnTo>
                      <a:pt x="140" y="30"/>
                    </a:lnTo>
                    <a:lnTo>
                      <a:pt x="138" y="32"/>
                    </a:lnTo>
                    <a:lnTo>
                      <a:pt x="136" y="32"/>
                    </a:lnTo>
                    <a:lnTo>
                      <a:pt x="136" y="32"/>
                    </a:lnTo>
                    <a:lnTo>
                      <a:pt x="144" y="32"/>
                    </a:lnTo>
                    <a:lnTo>
                      <a:pt x="148" y="34"/>
                    </a:lnTo>
                    <a:lnTo>
                      <a:pt x="152" y="38"/>
                    </a:lnTo>
                    <a:lnTo>
                      <a:pt x="152" y="38"/>
                    </a:lnTo>
                    <a:lnTo>
                      <a:pt x="154" y="42"/>
                    </a:lnTo>
                    <a:lnTo>
                      <a:pt x="154" y="42"/>
                    </a:lnTo>
                    <a:lnTo>
                      <a:pt x="152" y="46"/>
                    </a:lnTo>
                    <a:lnTo>
                      <a:pt x="152" y="46"/>
                    </a:lnTo>
                    <a:lnTo>
                      <a:pt x="150" y="48"/>
                    </a:lnTo>
                    <a:lnTo>
                      <a:pt x="148" y="48"/>
                    </a:lnTo>
                    <a:lnTo>
                      <a:pt x="144" y="51"/>
                    </a:lnTo>
                    <a:lnTo>
                      <a:pt x="142" y="57"/>
                    </a:lnTo>
                    <a:lnTo>
                      <a:pt x="142" y="57"/>
                    </a:lnTo>
                    <a:lnTo>
                      <a:pt x="142" y="59"/>
                    </a:lnTo>
                    <a:lnTo>
                      <a:pt x="138" y="61"/>
                    </a:lnTo>
                    <a:lnTo>
                      <a:pt x="134" y="59"/>
                    </a:lnTo>
                    <a:lnTo>
                      <a:pt x="134" y="59"/>
                    </a:lnTo>
                    <a:lnTo>
                      <a:pt x="128" y="55"/>
                    </a:lnTo>
                    <a:lnTo>
                      <a:pt x="120" y="53"/>
                    </a:lnTo>
                    <a:lnTo>
                      <a:pt x="112" y="51"/>
                    </a:lnTo>
                    <a:lnTo>
                      <a:pt x="106" y="48"/>
                    </a:lnTo>
                    <a:lnTo>
                      <a:pt x="106" y="48"/>
                    </a:lnTo>
                    <a:lnTo>
                      <a:pt x="102" y="46"/>
                    </a:lnTo>
                    <a:lnTo>
                      <a:pt x="98" y="48"/>
                    </a:lnTo>
                    <a:lnTo>
                      <a:pt x="94" y="51"/>
                    </a:lnTo>
                    <a:lnTo>
                      <a:pt x="90" y="51"/>
                    </a:lnTo>
                    <a:lnTo>
                      <a:pt x="90" y="51"/>
                    </a:lnTo>
                    <a:lnTo>
                      <a:pt x="88" y="51"/>
                    </a:lnTo>
                    <a:lnTo>
                      <a:pt x="86" y="53"/>
                    </a:lnTo>
                    <a:lnTo>
                      <a:pt x="86" y="53"/>
                    </a:lnTo>
                    <a:lnTo>
                      <a:pt x="78" y="46"/>
                    </a:lnTo>
                    <a:lnTo>
                      <a:pt x="74" y="48"/>
                    </a:lnTo>
                    <a:lnTo>
                      <a:pt x="70" y="53"/>
                    </a:lnTo>
                    <a:lnTo>
                      <a:pt x="70" y="53"/>
                    </a:lnTo>
                    <a:lnTo>
                      <a:pt x="68" y="55"/>
                    </a:lnTo>
                    <a:lnTo>
                      <a:pt x="66" y="55"/>
                    </a:lnTo>
                    <a:lnTo>
                      <a:pt x="58" y="53"/>
                    </a:lnTo>
                    <a:lnTo>
                      <a:pt x="58" y="53"/>
                    </a:lnTo>
                    <a:lnTo>
                      <a:pt x="52" y="51"/>
                    </a:lnTo>
                    <a:lnTo>
                      <a:pt x="48" y="48"/>
                    </a:lnTo>
                    <a:lnTo>
                      <a:pt x="42" y="46"/>
                    </a:lnTo>
                    <a:lnTo>
                      <a:pt x="38" y="46"/>
                    </a:lnTo>
                    <a:lnTo>
                      <a:pt x="38" y="46"/>
                    </a:lnTo>
                    <a:lnTo>
                      <a:pt x="34" y="44"/>
                    </a:lnTo>
                    <a:lnTo>
                      <a:pt x="32" y="38"/>
                    </a:lnTo>
                    <a:lnTo>
                      <a:pt x="32" y="38"/>
                    </a:lnTo>
                    <a:lnTo>
                      <a:pt x="34" y="30"/>
                    </a:lnTo>
                    <a:lnTo>
                      <a:pt x="32" y="28"/>
                    </a:lnTo>
                    <a:lnTo>
                      <a:pt x="28" y="28"/>
                    </a:lnTo>
                    <a:lnTo>
                      <a:pt x="28" y="28"/>
                    </a:lnTo>
                    <a:lnTo>
                      <a:pt x="30" y="30"/>
                    </a:lnTo>
                    <a:lnTo>
                      <a:pt x="32" y="30"/>
                    </a:lnTo>
                    <a:lnTo>
                      <a:pt x="32" y="32"/>
                    </a:lnTo>
                    <a:lnTo>
                      <a:pt x="34" y="38"/>
                    </a:lnTo>
                    <a:lnTo>
                      <a:pt x="34" y="38"/>
                    </a:lnTo>
                    <a:lnTo>
                      <a:pt x="32" y="40"/>
                    </a:lnTo>
                    <a:lnTo>
                      <a:pt x="32" y="40"/>
                    </a:lnTo>
                    <a:lnTo>
                      <a:pt x="28" y="48"/>
                    </a:lnTo>
                    <a:lnTo>
                      <a:pt x="22" y="51"/>
                    </a:lnTo>
                    <a:lnTo>
                      <a:pt x="16" y="53"/>
                    </a:lnTo>
                    <a:lnTo>
                      <a:pt x="12" y="59"/>
                    </a:lnTo>
                    <a:lnTo>
                      <a:pt x="12" y="59"/>
                    </a:lnTo>
                    <a:lnTo>
                      <a:pt x="8" y="59"/>
                    </a:lnTo>
                    <a:lnTo>
                      <a:pt x="6" y="57"/>
                    </a:lnTo>
                    <a:lnTo>
                      <a:pt x="0" y="46"/>
                    </a:lnTo>
                    <a:lnTo>
                      <a:pt x="0" y="46"/>
                    </a:lnTo>
                    <a:lnTo>
                      <a:pt x="0" y="42"/>
                    </a:lnTo>
                    <a:lnTo>
                      <a:pt x="0" y="42"/>
                    </a:lnTo>
                    <a:lnTo>
                      <a:pt x="2" y="38"/>
                    </a:lnTo>
                    <a:lnTo>
                      <a:pt x="4" y="38"/>
                    </a:lnTo>
                    <a:lnTo>
                      <a:pt x="6" y="38"/>
                    </a:lnTo>
                    <a:lnTo>
                      <a:pt x="8" y="36"/>
                    </a:lnTo>
                    <a:lnTo>
                      <a:pt x="8" y="36"/>
                    </a:lnTo>
                    <a:lnTo>
                      <a:pt x="8" y="32"/>
                    </a:lnTo>
                    <a:lnTo>
                      <a:pt x="8" y="28"/>
                    </a:lnTo>
                    <a:lnTo>
                      <a:pt x="6" y="26"/>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2" name="Freeform 514">
                <a:extLst>
                  <a:ext uri="{FF2B5EF4-FFF2-40B4-BE49-F238E27FC236}">
                    <a16:creationId xmlns:a16="http://schemas.microsoft.com/office/drawing/2014/main" id="{98286AE8-1E50-15C1-1ABF-A595A7ED8E93}"/>
                  </a:ext>
                </a:extLst>
              </p:cNvPr>
              <p:cNvSpPr>
                <a:spLocks/>
              </p:cNvSpPr>
              <p:nvPr/>
            </p:nvSpPr>
            <p:spPr bwMode="auto">
              <a:xfrm>
                <a:off x="4466" y="1569"/>
                <a:ext cx="228" cy="69"/>
              </a:xfrm>
              <a:custGeom>
                <a:avLst/>
                <a:gdLst>
                  <a:gd name="T0" fmla="*/ 6 w 228"/>
                  <a:gd name="T1" fmla="*/ 20 h 69"/>
                  <a:gd name="T2" fmla="*/ 24 w 228"/>
                  <a:gd name="T3" fmla="*/ 32 h 69"/>
                  <a:gd name="T4" fmla="*/ 32 w 228"/>
                  <a:gd name="T5" fmla="*/ 30 h 69"/>
                  <a:gd name="T6" fmla="*/ 40 w 228"/>
                  <a:gd name="T7" fmla="*/ 22 h 69"/>
                  <a:gd name="T8" fmla="*/ 48 w 228"/>
                  <a:gd name="T9" fmla="*/ 32 h 69"/>
                  <a:gd name="T10" fmla="*/ 54 w 228"/>
                  <a:gd name="T11" fmla="*/ 20 h 69"/>
                  <a:gd name="T12" fmla="*/ 62 w 228"/>
                  <a:gd name="T13" fmla="*/ 22 h 69"/>
                  <a:gd name="T14" fmla="*/ 82 w 228"/>
                  <a:gd name="T15" fmla="*/ 34 h 69"/>
                  <a:gd name="T16" fmla="*/ 96 w 228"/>
                  <a:gd name="T17" fmla="*/ 30 h 69"/>
                  <a:gd name="T18" fmla="*/ 102 w 228"/>
                  <a:gd name="T19" fmla="*/ 26 h 69"/>
                  <a:gd name="T20" fmla="*/ 110 w 228"/>
                  <a:gd name="T21" fmla="*/ 0 h 69"/>
                  <a:gd name="T22" fmla="*/ 118 w 228"/>
                  <a:gd name="T23" fmla="*/ 10 h 69"/>
                  <a:gd name="T24" fmla="*/ 124 w 228"/>
                  <a:gd name="T25" fmla="*/ 6 h 69"/>
                  <a:gd name="T26" fmla="*/ 128 w 228"/>
                  <a:gd name="T27" fmla="*/ 20 h 69"/>
                  <a:gd name="T28" fmla="*/ 136 w 228"/>
                  <a:gd name="T29" fmla="*/ 24 h 69"/>
                  <a:gd name="T30" fmla="*/ 140 w 228"/>
                  <a:gd name="T31" fmla="*/ 20 h 69"/>
                  <a:gd name="T32" fmla="*/ 144 w 228"/>
                  <a:gd name="T33" fmla="*/ 8 h 69"/>
                  <a:gd name="T34" fmla="*/ 150 w 228"/>
                  <a:gd name="T35" fmla="*/ 26 h 69"/>
                  <a:gd name="T36" fmla="*/ 152 w 228"/>
                  <a:gd name="T37" fmla="*/ 32 h 69"/>
                  <a:gd name="T38" fmla="*/ 176 w 228"/>
                  <a:gd name="T39" fmla="*/ 12 h 69"/>
                  <a:gd name="T40" fmla="*/ 182 w 228"/>
                  <a:gd name="T41" fmla="*/ 24 h 69"/>
                  <a:gd name="T42" fmla="*/ 188 w 228"/>
                  <a:gd name="T43" fmla="*/ 22 h 69"/>
                  <a:gd name="T44" fmla="*/ 188 w 228"/>
                  <a:gd name="T45" fmla="*/ 10 h 69"/>
                  <a:gd name="T46" fmla="*/ 190 w 228"/>
                  <a:gd name="T47" fmla="*/ 12 h 69"/>
                  <a:gd name="T48" fmla="*/ 208 w 228"/>
                  <a:gd name="T49" fmla="*/ 30 h 69"/>
                  <a:gd name="T50" fmla="*/ 212 w 228"/>
                  <a:gd name="T51" fmla="*/ 18 h 69"/>
                  <a:gd name="T52" fmla="*/ 224 w 228"/>
                  <a:gd name="T53" fmla="*/ 30 h 69"/>
                  <a:gd name="T54" fmla="*/ 224 w 228"/>
                  <a:gd name="T55" fmla="*/ 42 h 69"/>
                  <a:gd name="T56" fmla="*/ 214 w 228"/>
                  <a:gd name="T57" fmla="*/ 50 h 69"/>
                  <a:gd name="T58" fmla="*/ 208 w 228"/>
                  <a:gd name="T59" fmla="*/ 54 h 69"/>
                  <a:gd name="T60" fmla="*/ 200 w 228"/>
                  <a:gd name="T61" fmla="*/ 42 h 69"/>
                  <a:gd name="T62" fmla="*/ 196 w 228"/>
                  <a:gd name="T63" fmla="*/ 48 h 69"/>
                  <a:gd name="T64" fmla="*/ 186 w 228"/>
                  <a:gd name="T65" fmla="*/ 63 h 69"/>
                  <a:gd name="T66" fmla="*/ 158 w 228"/>
                  <a:gd name="T67" fmla="*/ 69 h 69"/>
                  <a:gd name="T68" fmla="*/ 140 w 228"/>
                  <a:gd name="T69" fmla="*/ 61 h 69"/>
                  <a:gd name="T70" fmla="*/ 132 w 228"/>
                  <a:gd name="T71" fmla="*/ 61 h 69"/>
                  <a:gd name="T72" fmla="*/ 124 w 228"/>
                  <a:gd name="T73" fmla="*/ 52 h 69"/>
                  <a:gd name="T74" fmla="*/ 128 w 228"/>
                  <a:gd name="T75" fmla="*/ 44 h 69"/>
                  <a:gd name="T76" fmla="*/ 126 w 228"/>
                  <a:gd name="T77" fmla="*/ 36 h 69"/>
                  <a:gd name="T78" fmla="*/ 114 w 228"/>
                  <a:gd name="T79" fmla="*/ 34 h 69"/>
                  <a:gd name="T80" fmla="*/ 110 w 228"/>
                  <a:gd name="T81" fmla="*/ 40 h 69"/>
                  <a:gd name="T82" fmla="*/ 120 w 228"/>
                  <a:gd name="T83" fmla="*/ 40 h 69"/>
                  <a:gd name="T84" fmla="*/ 124 w 228"/>
                  <a:gd name="T85" fmla="*/ 52 h 69"/>
                  <a:gd name="T86" fmla="*/ 106 w 228"/>
                  <a:gd name="T87" fmla="*/ 69 h 69"/>
                  <a:gd name="T88" fmla="*/ 100 w 228"/>
                  <a:gd name="T89" fmla="*/ 63 h 69"/>
                  <a:gd name="T90" fmla="*/ 76 w 228"/>
                  <a:gd name="T91" fmla="*/ 54 h 69"/>
                  <a:gd name="T92" fmla="*/ 58 w 228"/>
                  <a:gd name="T93" fmla="*/ 59 h 69"/>
                  <a:gd name="T94" fmla="*/ 22 w 228"/>
                  <a:gd name="T95" fmla="*/ 56 h 69"/>
                  <a:gd name="T96" fmla="*/ 6 w 228"/>
                  <a:gd name="T97" fmla="*/ 40 h 69"/>
                  <a:gd name="T98" fmla="*/ 0 w 228"/>
                  <a:gd name="T99"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69">
                    <a:moveTo>
                      <a:pt x="0" y="26"/>
                    </a:moveTo>
                    <a:lnTo>
                      <a:pt x="0" y="26"/>
                    </a:lnTo>
                    <a:lnTo>
                      <a:pt x="4" y="22"/>
                    </a:lnTo>
                    <a:lnTo>
                      <a:pt x="6" y="20"/>
                    </a:lnTo>
                    <a:lnTo>
                      <a:pt x="10" y="18"/>
                    </a:lnTo>
                    <a:lnTo>
                      <a:pt x="12" y="20"/>
                    </a:lnTo>
                    <a:lnTo>
                      <a:pt x="18" y="24"/>
                    </a:lnTo>
                    <a:lnTo>
                      <a:pt x="24" y="32"/>
                    </a:lnTo>
                    <a:lnTo>
                      <a:pt x="24" y="32"/>
                    </a:lnTo>
                    <a:lnTo>
                      <a:pt x="28" y="36"/>
                    </a:lnTo>
                    <a:lnTo>
                      <a:pt x="30" y="34"/>
                    </a:lnTo>
                    <a:lnTo>
                      <a:pt x="32" y="30"/>
                    </a:lnTo>
                    <a:lnTo>
                      <a:pt x="32" y="30"/>
                    </a:lnTo>
                    <a:lnTo>
                      <a:pt x="34" y="24"/>
                    </a:lnTo>
                    <a:lnTo>
                      <a:pt x="38" y="22"/>
                    </a:lnTo>
                    <a:lnTo>
                      <a:pt x="40" y="22"/>
                    </a:lnTo>
                    <a:lnTo>
                      <a:pt x="44" y="28"/>
                    </a:lnTo>
                    <a:lnTo>
                      <a:pt x="44" y="28"/>
                    </a:lnTo>
                    <a:lnTo>
                      <a:pt x="46" y="30"/>
                    </a:lnTo>
                    <a:lnTo>
                      <a:pt x="48" y="32"/>
                    </a:lnTo>
                    <a:lnTo>
                      <a:pt x="50" y="32"/>
                    </a:lnTo>
                    <a:lnTo>
                      <a:pt x="52" y="26"/>
                    </a:lnTo>
                    <a:lnTo>
                      <a:pt x="52" y="26"/>
                    </a:lnTo>
                    <a:lnTo>
                      <a:pt x="54" y="20"/>
                    </a:lnTo>
                    <a:lnTo>
                      <a:pt x="56" y="20"/>
                    </a:lnTo>
                    <a:lnTo>
                      <a:pt x="60" y="20"/>
                    </a:lnTo>
                    <a:lnTo>
                      <a:pt x="62" y="22"/>
                    </a:lnTo>
                    <a:lnTo>
                      <a:pt x="62" y="22"/>
                    </a:lnTo>
                    <a:lnTo>
                      <a:pt x="68" y="24"/>
                    </a:lnTo>
                    <a:lnTo>
                      <a:pt x="72" y="24"/>
                    </a:lnTo>
                    <a:lnTo>
                      <a:pt x="78" y="26"/>
                    </a:lnTo>
                    <a:lnTo>
                      <a:pt x="82" y="34"/>
                    </a:lnTo>
                    <a:lnTo>
                      <a:pt x="82" y="34"/>
                    </a:lnTo>
                    <a:lnTo>
                      <a:pt x="86" y="36"/>
                    </a:lnTo>
                    <a:lnTo>
                      <a:pt x="88" y="36"/>
                    </a:lnTo>
                    <a:lnTo>
                      <a:pt x="96" y="30"/>
                    </a:lnTo>
                    <a:lnTo>
                      <a:pt x="96" y="30"/>
                    </a:lnTo>
                    <a:lnTo>
                      <a:pt x="98" y="28"/>
                    </a:lnTo>
                    <a:lnTo>
                      <a:pt x="102" y="26"/>
                    </a:lnTo>
                    <a:lnTo>
                      <a:pt x="102" y="26"/>
                    </a:lnTo>
                    <a:lnTo>
                      <a:pt x="106" y="24"/>
                    </a:lnTo>
                    <a:lnTo>
                      <a:pt x="110" y="20"/>
                    </a:lnTo>
                    <a:lnTo>
                      <a:pt x="110" y="14"/>
                    </a:lnTo>
                    <a:lnTo>
                      <a:pt x="110" y="0"/>
                    </a:lnTo>
                    <a:lnTo>
                      <a:pt x="110" y="0"/>
                    </a:lnTo>
                    <a:lnTo>
                      <a:pt x="112" y="8"/>
                    </a:lnTo>
                    <a:lnTo>
                      <a:pt x="116" y="10"/>
                    </a:lnTo>
                    <a:lnTo>
                      <a:pt x="118" y="10"/>
                    </a:lnTo>
                    <a:lnTo>
                      <a:pt x="120" y="6"/>
                    </a:lnTo>
                    <a:lnTo>
                      <a:pt x="120" y="6"/>
                    </a:lnTo>
                    <a:lnTo>
                      <a:pt x="122" y="6"/>
                    </a:lnTo>
                    <a:lnTo>
                      <a:pt x="124" y="6"/>
                    </a:lnTo>
                    <a:lnTo>
                      <a:pt x="124" y="6"/>
                    </a:lnTo>
                    <a:lnTo>
                      <a:pt x="124" y="18"/>
                    </a:lnTo>
                    <a:lnTo>
                      <a:pt x="126" y="20"/>
                    </a:lnTo>
                    <a:lnTo>
                      <a:pt x="128" y="20"/>
                    </a:lnTo>
                    <a:lnTo>
                      <a:pt x="132" y="20"/>
                    </a:lnTo>
                    <a:lnTo>
                      <a:pt x="134" y="22"/>
                    </a:lnTo>
                    <a:lnTo>
                      <a:pt x="136" y="24"/>
                    </a:lnTo>
                    <a:lnTo>
                      <a:pt x="136" y="24"/>
                    </a:lnTo>
                    <a:lnTo>
                      <a:pt x="138" y="26"/>
                    </a:lnTo>
                    <a:lnTo>
                      <a:pt x="138" y="26"/>
                    </a:lnTo>
                    <a:lnTo>
                      <a:pt x="140" y="20"/>
                    </a:lnTo>
                    <a:lnTo>
                      <a:pt x="140" y="20"/>
                    </a:lnTo>
                    <a:lnTo>
                      <a:pt x="142" y="12"/>
                    </a:lnTo>
                    <a:lnTo>
                      <a:pt x="142" y="8"/>
                    </a:lnTo>
                    <a:lnTo>
                      <a:pt x="144" y="8"/>
                    </a:lnTo>
                    <a:lnTo>
                      <a:pt x="144" y="8"/>
                    </a:lnTo>
                    <a:lnTo>
                      <a:pt x="148" y="14"/>
                    </a:lnTo>
                    <a:lnTo>
                      <a:pt x="150" y="20"/>
                    </a:lnTo>
                    <a:lnTo>
                      <a:pt x="150" y="26"/>
                    </a:lnTo>
                    <a:lnTo>
                      <a:pt x="150" y="26"/>
                    </a:lnTo>
                    <a:lnTo>
                      <a:pt x="150" y="32"/>
                    </a:lnTo>
                    <a:lnTo>
                      <a:pt x="150" y="32"/>
                    </a:lnTo>
                    <a:lnTo>
                      <a:pt x="152" y="32"/>
                    </a:lnTo>
                    <a:lnTo>
                      <a:pt x="152" y="32"/>
                    </a:lnTo>
                    <a:lnTo>
                      <a:pt x="170" y="18"/>
                    </a:lnTo>
                    <a:lnTo>
                      <a:pt x="170" y="18"/>
                    </a:lnTo>
                    <a:lnTo>
                      <a:pt x="172" y="14"/>
                    </a:lnTo>
                    <a:lnTo>
                      <a:pt x="176" y="12"/>
                    </a:lnTo>
                    <a:lnTo>
                      <a:pt x="178" y="12"/>
                    </a:lnTo>
                    <a:lnTo>
                      <a:pt x="180" y="14"/>
                    </a:lnTo>
                    <a:lnTo>
                      <a:pt x="182" y="24"/>
                    </a:lnTo>
                    <a:lnTo>
                      <a:pt x="182" y="24"/>
                    </a:lnTo>
                    <a:lnTo>
                      <a:pt x="184" y="26"/>
                    </a:lnTo>
                    <a:lnTo>
                      <a:pt x="186" y="26"/>
                    </a:lnTo>
                    <a:lnTo>
                      <a:pt x="186" y="26"/>
                    </a:lnTo>
                    <a:lnTo>
                      <a:pt x="188" y="22"/>
                    </a:lnTo>
                    <a:lnTo>
                      <a:pt x="186" y="18"/>
                    </a:lnTo>
                    <a:lnTo>
                      <a:pt x="186" y="18"/>
                    </a:lnTo>
                    <a:lnTo>
                      <a:pt x="186" y="14"/>
                    </a:lnTo>
                    <a:lnTo>
                      <a:pt x="188" y="10"/>
                    </a:lnTo>
                    <a:lnTo>
                      <a:pt x="188" y="10"/>
                    </a:lnTo>
                    <a:lnTo>
                      <a:pt x="188" y="10"/>
                    </a:lnTo>
                    <a:lnTo>
                      <a:pt x="188" y="10"/>
                    </a:lnTo>
                    <a:lnTo>
                      <a:pt x="190" y="12"/>
                    </a:lnTo>
                    <a:lnTo>
                      <a:pt x="190" y="12"/>
                    </a:lnTo>
                    <a:lnTo>
                      <a:pt x="198" y="24"/>
                    </a:lnTo>
                    <a:lnTo>
                      <a:pt x="208" y="30"/>
                    </a:lnTo>
                    <a:lnTo>
                      <a:pt x="208" y="30"/>
                    </a:lnTo>
                    <a:lnTo>
                      <a:pt x="212" y="30"/>
                    </a:lnTo>
                    <a:lnTo>
                      <a:pt x="212" y="28"/>
                    </a:lnTo>
                    <a:lnTo>
                      <a:pt x="212" y="18"/>
                    </a:lnTo>
                    <a:lnTo>
                      <a:pt x="212" y="18"/>
                    </a:lnTo>
                    <a:lnTo>
                      <a:pt x="216" y="28"/>
                    </a:lnTo>
                    <a:lnTo>
                      <a:pt x="218" y="30"/>
                    </a:lnTo>
                    <a:lnTo>
                      <a:pt x="220" y="32"/>
                    </a:lnTo>
                    <a:lnTo>
                      <a:pt x="224" y="30"/>
                    </a:lnTo>
                    <a:lnTo>
                      <a:pt x="228" y="30"/>
                    </a:lnTo>
                    <a:lnTo>
                      <a:pt x="228" y="30"/>
                    </a:lnTo>
                    <a:lnTo>
                      <a:pt x="226" y="36"/>
                    </a:lnTo>
                    <a:lnTo>
                      <a:pt x="224" y="42"/>
                    </a:lnTo>
                    <a:lnTo>
                      <a:pt x="220" y="50"/>
                    </a:lnTo>
                    <a:lnTo>
                      <a:pt x="220" y="50"/>
                    </a:lnTo>
                    <a:lnTo>
                      <a:pt x="218" y="50"/>
                    </a:lnTo>
                    <a:lnTo>
                      <a:pt x="214" y="50"/>
                    </a:lnTo>
                    <a:lnTo>
                      <a:pt x="212" y="50"/>
                    </a:lnTo>
                    <a:lnTo>
                      <a:pt x="208" y="52"/>
                    </a:lnTo>
                    <a:lnTo>
                      <a:pt x="208" y="52"/>
                    </a:lnTo>
                    <a:lnTo>
                      <a:pt x="208" y="54"/>
                    </a:lnTo>
                    <a:lnTo>
                      <a:pt x="206" y="52"/>
                    </a:lnTo>
                    <a:lnTo>
                      <a:pt x="202" y="44"/>
                    </a:lnTo>
                    <a:lnTo>
                      <a:pt x="202" y="44"/>
                    </a:lnTo>
                    <a:lnTo>
                      <a:pt x="200" y="42"/>
                    </a:lnTo>
                    <a:lnTo>
                      <a:pt x="198" y="40"/>
                    </a:lnTo>
                    <a:lnTo>
                      <a:pt x="196" y="40"/>
                    </a:lnTo>
                    <a:lnTo>
                      <a:pt x="196" y="48"/>
                    </a:lnTo>
                    <a:lnTo>
                      <a:pt x="196" y="48"/>
                    </a:lnTo>
                    <a:lnTo>
                      <a:pt x="192" y="59"/>
                    </a:lnTo>
                    <a:lnTo>
                      <a:pt x="190" y="61"/>
                    </a:lnTo>
                    <a:lnTo>
                      <a:pt x="186" y="63"/>
                    </a:lnTo>
                    <a:lnTo>
                      <a:pt x="186" y="63"/>
                    </a:lnTo>
                    <a:lnTo>
                      <a:pt x="182" y="63"/>
                    </a:lnTo>
                    <a:lnTo>
                      <a:pt x="176" y="65"/>
                    </a:lnTo>
                    <a:lnTo>
                      <a:pt x="164" y="69"/>
                    </a:lnTo>
                    <a:lnTo>
                      <a:pt x="158" y="69"/>
                    </a:lnTo>
                    <a:lnTo>
                      <a:pt x="152" y="69"/>
                    </a:lnTo>
                    <a:lnTo>
                      <a:pt x="146" y="65"/>
                    </a:lnTo>
                    <a:lnTo>
                      <a:pt x="140" y="61"/>
                    </a:lnTo>
                    <a:lnTo>
                      <a:pt x="140" y="61"/>
                    </a:lnTo>
                    <a:lnTo>
                      <a:pt x="138" y="59"/>
                    </a:lnTo>
                    <a:lnTo>
                      <a:pt x="136" y="59"/>
                    </a:lnTo>
                    <a:lnTo>
                      <a:pt x="132" y="61"/>
                    </a:lnTo>
                    <a:lnTo>
                      <a:pt x="132" y="61"/>
                    </a:lnTo>
                    <a:lnTo>
                      <a:pt x="130" y="63"/>
                    </a:lnTo>
                    <a:lnTo>
                      <a:pt x="128" y="63"/>
                    </a:lnTo>
                    <a:lnTo>
                      <a:pt x="126" y="59"/>
                    </a:lnTo>
                    <a:lnTo>
                      <a:pt x="124" y="52"/>
                    </a:lnTo>
                    <a:lnTo>
                      <a:pt x="124" y="52"/>
                    </a:lnTo>
                    <a:lnTo>
                      <a:pt x="126" y="48"/>
                    </a:lnTo>
                    <a:lnTo>
                      <a:pt x="126" y="46"/>
                    </a:lnTo>
                    <a:lnTo>
                      <a:pt x="128" y="44"/>
                    </a:lnTo>
                    <a:lnTo>
                      <a:pt x="128" y="40"/>
                    </a:lnTo>
                    <a:lnTo>
                      <a:pt x="128" y="40"/>
                    </a:lnTo>
                    <a:lnTo>
                      <a:pt x="126" y="36"/>
                    </a:lnTo>
                    <a:lnTo>
                      <a:pt x="126" y="36"/>
                    </a:lnTo>
                    <a:lnTo>
                      <a:pt x="122" y="36"/>
                    </a:lnTo>
                    <a:lnTo>
                      <a:pt x="122" y="36"/>
                    </a:lnTo>
                    <a:lnTo>
                      <a:pt x="118" y="34"/>
                    </a:lnTo>
                    <a:lnTo>
                      <a:pt x="114" y="34"/>
                    </a:lnTo>
                    <a:lnTo>
                      <a:pt x="112" y="34"/>
                    </a:lnTo>
                    <a:lnTo>
                      <a:pt x="108" y="40"/>
                    </a:lnTo>
                    <a:lnTo>
                      <a:pt x="108" y="40"/>
                    </a:lnTo>
                    <a:lnTo>
                      <a:pt x="110" y="40"/>
                    </a:lnTo>
                    <a:lnTo>
                      <a:pt x="114" y="40"/>
                    </a:lnTo>
                    <a:lnTo>
                      <a:pt x="118" y="40"/>
                    </a:lnTo>
                    <a:lnTo>
                      <a:pt x="120" y="40"/>
                    </a:lnTo>
                    <a:lnTo>
                      <a:pt x="120" y="40"/>
                    </a:lnTo>
                    <a:lnTo>
                      <a:pt x="122" y="44"/>
                    </a:lnTo>
                    <a:lnTo>
                      <a:pt x="124" y="48"/>
                    </a:lnTo>
                    <a:lnTo>
                      <a:pt x="124" y="48"/>
                    </a:lnTo>
                    <a:lnTo>
                      <a:pt x="124" y="52"/>
                    </a:lnTo>
                    <a:lnTo>
                      <a:pt x="124" y="52"/>
                    </a:lnTo>
                    <a:lnTo>
                      <a:pt x="114" y="61"/>
                    </a:lnTo>
                    <a:lnTo>
                      <a:pt x="106" y="69"/>
                    </a:lnTo>
                    <a:lnTo>
                      <a:pt x="106" y="69"/>
                    </a:lnTo>
                    <a:lnTo>
                      <a:pt x="104" y="69"/>
                    </a:lnTo>
                    <a:lnTo>
                      <a:pt x="102" y="69"/>
                    </a:lnTo>
                    <a:lnTo>
                      <a:pt x="102" y="69"/>
                    </a:lnTo>
                    <a:lnTo>
                      <a:pt x="100" y="63"/>
                    </a:lnTo>
                    <a:lnTo>
                      <a:pt x="96" y="61"/>
                    </a:lnTo>
                    <a:lnTo>
                      <a:pt x="90" y="59"/>
                    </a:lnTo>
                    <a:lnTo>
                      <a:pt x="82" y="59"/>
                    </a:lnTo>
                    <a:lnTo>
                      <a:pt x="76" y="54"/>
                    </a:lnTo>
                    <a:lnTo>
                      <a:pt x="76" y="54"/>
                    </a:lnTo>
                    <a:lnTo>
                      <a:pt x="72" y="54"/>
                    </a:lnTo>
                    <a:lnTo>
                      <a:pt x="66" y="54"/>
                    </a:lnTo>
                    <a:lnTo>
                      <a:pt x="58" y="59"/>
                    </a:lnTo>
                    <a:lnTo>
                      <a:pt x="58" y="59"/>
                    </a:lnTo>
                    <a:lnTo>
                      <a:pt x="46" y="61"/>
                    </a:lnTo>
                    <a:lnTo>
                      <a:pt x="34" y="61"/>
                    </a:lnTo>
                    <a:lnTo>
                      <a:pt x="22" y="56"/>
                    </a:lnTo>
                    <a:lnTo>
                      <a:pt x="10" y="50"/>
                    </a:lnTo>
                    <a:lnTo>
                      <a:pt x="10" y="50"/>
                    </a:lnTo>
                    <a:lnTo>
                      <a:pt x="8" y="46"/>
                    </a:lnTo>
                    <a:lnTo>
                      <a:pt x="6" y="40"/>
                    </a:lnTo>
                    <a:lnTo>
                      <a:pt x="4" y="36"/>
                    </a:lnTo>
                    <a:lnTo>
                      <a:pt x="0" y="32"/>
                    </a:lnTo>
                    <a:lnTo>
                      <a:pt x="0" y="32"/>
                    </a:lnTo>
                    <a:lnTo>
                      <a:pt x="0" y="28"/>
                    </a:lnTo>
                    <a:lnTo>
                      <a:pt x="0" y="28"/>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3" name="Freeform 515">
                <a:extLst>
                  <a:ext uri="{FF2B5EF4-FFF2-40B4-BE49-F238E27FC236}">
                    <a16:creationId xmlns:a16="http://schemas.microsoft.com/office/drawing/2014/main" id="{CDDEB5C7-8A43-7822-1853-EB7588EA23DC}"/>
                  </a:ext>
                </a:extLst>
              </p:cNvPr>
              <p:cNvSpPr>
                <a:spLocks/>
              </p:cNvSpPr>
              <p:nvPr/>
            </p:nvSpPr>
            <p:spPr bwMode="auto">
              <a:xfrm>
                <a:off x="3166" y="1577"/>
                <a:ext cx="236" cy="67"/>
              </a:xfrm>
              <a:custGeom>
                <a:avLst/>
                <a:gdLst>
                  <a:gd name="T0" fmla="*/ 10 w 236"/>
                  <a:gd name="T1" fmla="*/ 14 h 67"/>
                  <a:gd name="T2" fmla="*/ 28 w 236"/>
                  <a:gd name="T3" fmla="*/ 18 h 67"/>
                  <a:gd name="T4" fmla="*/ 34 w 236"/>
                  <a:gd name="T5" fmla="*/ 18 h 67"/>
                  <a:gd name="T6" fmla="*/ 54 w 236"/>
                  <a:gd name="T7" fmla="*/ 18 h 67"/>
                  <a:gd name="T8" fmla="*/ 62 w 236"/>
                  <a:gd name="T9" fmla="*/ 20 h 67"/>
                  <a:gd name="T10" fmla="*/ 70 w 236"/>
                  <a:gd name="T11" fmla="*/ 16 h 67"/>
                  <a:gd name="T12" fmla="*/ 82 w 236"/>
                  <a:gd name="T13" fmla="*/ 28 h 67"/>
                  <a:gd name="T14" fmla="*/ 100 w 236"/>
                  <a:gd name="T15" fmla="*/ 16 h 67"/>
                  <a:gd name="T16" fmla="*/ 108 w 236"/>
                  <a:gd name="T17" fmla="*/ 6 h 67"/>
                  <a:gd name="T18" fmla="*/ 114 w 236"/>
                  <a:gd name="T19" fmla="*/ 2 h 67"/>
                  <a:gd name="T20" fmla="*/ 120 w 236"/>
                  <a:gd name="T21" fmla="*/ 10 h 67"/>
                  <a:gd name="T22" fmla="*/ 132 w 236"/>
                  <a:gd name="T23" fmla="*/ 14 h 67"/>
                  <a:gd name="T24" fmla="*/ 142 w 236"/>
                  <a:gd name="T25" fmla="*/ 18 h 67"/>
                  <a:gd name="T26" fmla="*/ 154 w 236"/>
                  <a:gd name="T27" fmla="*/ 22 h 67"/>
                  <a:gd name="T28" fmla="*/ 170 w 236"/>
                  <a:gd name="T29" fmla="*/ 6 h 67"/>
                  <a:gd name="T30" fmla="*/ 176 w 236"/>
                  <a:gd name="T31" fmla="*/ 6 h 67"/>
                  <a:gd name="T32" fmla="*/ 178 w 236"/>
                  <a:gd name="T33" fmla="*/ 22 h 67"/>
                  <a:gd name="T34" fmla="*/ 184 w 236"/>
                  <a:gd name="T35" fmla="*/ 6 h 67"/>
                  <a:gd name="T36" fmla="*/ 202 w 236"/>
                  <a:gd name="T37" fmla="*/ 26 h 67"/>
                  <a:gd name="T38" fmla="*/ 206 w 236"/>
                  <a:gd name="T39" fmla="*/ 22 h 67"/>
                  <a:gd name="T40" fmla="*/ 218 w 236"/>
                  <a:gd name="T41" fmla="*/ 24 h 67"/>
                  <a:gd name="T42" fmla="*/ 236 w 236"/>
                  <a:gd name="T43" fmla="*/ 20 h 67"/>
                  <a:gd name="T44" fmla="*/ 232 w 236"/>
                  <a:gd name="T45" fmla="*/ 28 h 67"/>
                  <a:gd name="T46" fmla="*/ 224 w 236"/>
                  <a:gd name="T47" fmla="*/ 36 h 67"/>
                  <a:gd name="T48" fmla="*/ 224 w 236"/>
                  <a:gd name="T49" fmla="*/ 59 h 67"/>
                  <a:gd name="T50" fmla="*/ 214 w 236"/>
                  <a:gd name="T51" fmla="*/ 48 h 67"/>
                  <a:gd name="T52" fmla="*/ 204 w 236"/>
                  <a:gd name="T53" fmla="*/ 51 h 67"/>
                  <a:gd name="T54" fmla="*/ 192 w 236"/>
                  <a:gd name="T55" fmla="*/ 40 h 67"/>
                  <a:gd name="T56" fmla="*/ 176 w 236"/>
                  <a:gd name="T57" fmla="*/ 55 h 67"/>
                  <a:gd name="T58" fmla="*/ 168 w 236"/>
                  <a:gd name="T59" fmla="*/ 44 h 67"/>
                  <a:gd name="T60" fmla="*/ 180 w 236"/>
                  <a:gd name="T61" fmla="*/ 30 h 67"/>
                  <a:gd name="T62" fmla="*/ 180 w 236"/>
                  <a:gd name="T63" fmla="*/ 30 h 67"/>
                  <a:gd name="T64" fmla="*/ 164 w 236"/>
                  <a:gd name="T65" fmla="*/ 26 h 67"/>
                  <a:gd name="T66" fmla="*/ 168 w 236"/>
                  <a:gd name="T67" fmla="*/ 46 h 67"/>
                  <a:gd name="T68" fmla="*/ 166 w 236"/>
                  <a:gd name="T69" fmla="*/ 65 h 67"/>
                  <a:gd name="T70" fmla="*/ 150 w 236"/>
                  <a:gd name="T71" fmla="*/ 51 h 67"/>
                  <a:gd name="T72" fmla="*/ 138 w 236"/>
                  <a:gd name="T73" fmla="*/ 53 h 67"/>
                  <a:gd name="T74" fmla="*/ 122 w 236"/>
                  <a:gd name="T75" fmla="*/ 48 h 67"/>
                  <a:gd name="T76" fmla="*/ 118 w 236"/>
                  <a:gd name="T77" fmla="*/ 28 h 67"/>
                  <a:gd name="T78" fmla="*/ 104 w 236"/>
                  <a:gd name="T79" fmla="*/ 32 h 67"/>
                  <a:gd name="T80" fmla="*/ 116 w 236"/>
                  <a:gd name="T81" fmla="*/ 42 h 67"/>
                  <a:gd name="T82" fmla="*/ 106 w 236"/>
                  <a:gd name="T83" fmla="*/ 57 h 67"/>
                  <a:gd name="T84" fmla="*/ 98 w 236"/>
                  <a:gd name="T85" fmla="*/ 61 h 67"/>
                  <a:gd name="T86" fmla="*/ 72 w 236"/>
                  <a:gd name="T87" fmla="*/ 51 h 67"/>
                  <a:gd name="T88" fmla="*/ 68 w 236"/>
                  <a:gd name="T89" fmla="*/ 38 h 67"/>
                  <a:gd name="T90" fmla="*/ 56 w 236"/>
                  <a:gd name="T91" fmla="*/ 34 h 67"/>
                  <a:gd name="T92" fmla="*/ 68 w 236"/>
                  <a:gd name="T93" fmla="*/ 42 h 67"/>
                  <a:gd name="T94" fmla="*/ 60 w 236"/>
                  <a:gd name="T95" fmla="*/ 48 h 67"/>
                  <a:gd name="T96" fmla="*/ 40 w 236"/>
                  <a:gd name="T97" fmla="*/ 48 h 67"/>
                  <a:gd name="T98" fmla="*/ 26 w 236"/>
                  <a:gd name="T99" fmla="*/ 51 h 67"/>
                  <a:gd name="T100" fmla="*/ 24 w 236"/>
                  <a:gd name="T101" fmla="*/ 40 h 67"/>
                  <a:gd name="T102" fmla="*/ 6 w 236"/>
                  <a:gd name="T103" fmla="*/ 30 h 67"/>
                  <a:gd name="T104" fmla="*/ 0 w 236"/>
                  <a:gd name="T105"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67">
                    <a:moveTo>
                      <a:pt x="0" y="22"/>
                    </a:moveTo>
                    <a:lnTo>
                      <a:pt x="0" y="22"/>
                    </a:lnTo>
                    <a:lnTo>
                      <a:pt x="4" y="14"/>
                    </a:lnTo>
                    <a:lnTo>
                      <a:pt x="6" y="12"/>
                    </a:lnTo>
                    <a:lnTo>
                      <a:pt x="10" y="14"/>
                    </a:lnTo>
                    <a:lnTo>
                      <a:pt x="14" y="18"/>
                    </a:lnTo>
                    <a:lnTo>
                      <a:pt x="14" y="18"/>
                    </a:lnTo>
                    <a:lnTo>
                      <a:pt x="16" y="22"/>
                    </a:lnTo>
                    <a:lnTo>
                      <a:pt x="20" y="22"/>
                    </a:lnTo>
                    <a:lnTo>
                      <a:pt x="28" y="18"/>
                    </a:lnTo>
                    <a:lnTo>
                      <a:pt x="28" y="18"/>
                    </a:lnTo>
                    <a:lnTo>
                      <a:pt x="32" y="16"/>
                    </a:lnTo>
                    <a:lnTo>
                      <a:pt x="34" y="16"/>
                    </a:lnTo>
                    <a:lnTo>
                      <a:pt x="34" y="18"/>
                    </a:lnTo>
                    <a:lnTo>
                      <a:pt x="34" y="18"/>
                    </a:lnTo>
                    <a:lnTo>
                      <a:pt x="40" y="24"/>
                    </a:lnTo>
                    <a:lnTo>
                      <a:pt x="44" y="24"/>
                    </a:lnTo>
                    <a:lnTo>
                      <a:pt x="48" y="22"/>
                    </a:lnTo>
                    <a:lnTo>
                      <a:pt x="54" y="18"/>
                    </a:lnTo>
                    <a:lnTo>
                      <a:pt x="54" y="18"/>
                    </a:lnTo>
                    <a:lnTo>
                      <a:pt x="58" y="14"/>
                    </a:lnTo>
                    <a:lnTo>
                      <a:pt x="58" y="14"/>
                    </a:lnTo>
                    <a:lnTo>
                      <a:pt x="60" y="16"/>
                    </a:lnTo>
                    <a:lnTo>
                      <a:pt x="60" y="16"/>
                    </a:lnTo>
                    <a:lnTo>
                      <a:pt x="62" y="20"/>
                    </a:lnTo>
                    <a:lnTo>
                      <a:pt x="64" y="22"/>
                    </a:lnTo>
                    <a:lnTo>
                      <a:pt x="66" y="20"/>
                    </a:lnTo>
                    <a:lnTo>
                      <a:pt x="70" y="18"/>
                    </a:lnTo>
                    <a:lnTo>
                      <a:pt x="70" y="18"/>
                    </a:lnTo>
                    <a:lnTo>
                      <a:pt x="70" y="16"/>
                    </a:lnTo>
                    <a:lnTo>
                      <a:pt x="72" y="16"/>
                    </a:lnTo>
                    <a:lnTo>
                      <a:pt x="72" y="16"/>
                    </a:lnTo>
                    <a:lnTo>
                      <a:pt x="76" y="24"/>
                    </a:lnTo>
                    <a:lnTo>
                      <a:pt x="78" y="28"/>
                    </a:lnTo>
                    <a:lnTo>
                      <a:pt x="82" y="28"/>
                    </a:lnTo>
                    <a:lnTo>
                      <a:pt x="84" y="28"/>
                    </a:lnTo>
                    <a:lnTo>
                      <a:pt x="90" y="24"/>
                    </a:lnTo>
                    <a:lnTo>
                      <a:pt x="98" y="20"/>
                    </a:lnTo>
                    <a:lnTo>
                      <a:pt x="98" y="20"/>
                    </a:lnTo>
                    <a:lnTo>
                      <a:pt x="100" y="16"/>
                    </a:lnTo>
                    <a:lnTo>
                      <a:pt x="100" y="10"/>
                    </a:lnTo>
                    <a:lnTo>
                      <a:pt x="100" y="10"/>
                    </a:lnTo>
                    <a:lnTo>
                      <a:pt x="104" y="2"/>
                    </a:lnTo>
                    <a:lnTo>
                      <a:pt x="106" y="2"/>
                    </a:lnTo>
                    <a:lnTo>
                      <a:pt x="108" y="6"/>
                    </a:lnTo>
                    <a:lnTo>
                      <a:pt x="108" y="6"/>
                    </a:lnTo>
                    <a:lnTo>
                      <a:pt x="110" y="10"/>
                    </a:lnTo>
                    <a:lnTo>
                      <a:pt x="112" y="4"/>
                    </a:lnTo>
                    <a:lnTo>
                      <a:pt x="112" y="4"/>
                    </a:lnTo>
                    <a:lnTo>
                      <a:pt x="114" y="2"/>
                    </a:lnTo>
                    <a:lnTo>
                      <a:pt x="116" y="0"/>
                    </a:lnTo>
                    <a:lnTo>
                      <a:pt x="118" y="0"/>
                    </a:lnTo>
                    <a:lnTo>
                      <a:pt x="118" y="2"/>
                    </a:lnTo>
                    <a:lnTo>
                      <a:pt x="120" y="10"/>
                    </a:lnTo>
                    <a:lnTo>
                      <a:pt x="120" y="10"/>
                    </a:lnTo>
                    <a:lnTo>
                      <a:pt x="122" y="16"/>
                    </a:lnTo>
                    <a:lnTo>
                      <a:pt x="124" y="20"/>
                    </a:lnTo>
                    <a:lnTo>
                      <a:pt x="128" y="20"/>
                    </a:lnTo>
                    <a:lnTo>
                      <a:pt x="132" y="14"/>
                    </a:lnTo>
                    <a:lnTo>
                      <a:pt x="132" y="14"/>
                    </a:lnTo>
                    <a:lnTo>
                      <a:pt x="134" y="8"/>
                    </a:lnTo>
                    <a:lnTo>
                      <a:pt x="138" y="8"/>
                    </a:lnTo>
                    <a:lnTo>
                      <a:pt x="140" y="10"/>
                    </a:lnTo>
                    <a:lnTo>
                      <a:pt x="142" y="18"/>
                    </a:lnTo>
                    <a:lnTo>
                      <a:pt x="142" y="18"/>
                    </a:lnTo>
                    <a:lnTo>
                      <a:pt x="146" y="22"/>
                    </a:lnTo>
                    <a:lnTo>
                      <a:pt x="148" y="26"/>
                    </a:lnTo>
                    <a:lnTo>
                      <a:pt x="152" y="26"/>
                    </a:lnTo>
                    <a:lnTo>
                      <a:pt x="154" y="22"/>
                    </a:lnTo>
                    <a:lnTo>
                      <a:pt x="154" y="22"/>
                    </a:lnTo>
                    <a:lnTo>
                      <a:pt x="156" y="16"/>
                    </a:lnTo>
                    <a:lnTo>
                      <a:pt x="158" y="12"/>
                    </a:lnTo>
                    <a:lnTo>
                      <a:pt x="162" y="10"/>
                    </a:lnTo>
                    <a:lnTo>
                      <a:pt x="168" y="8"/>
                    </a:lnTo>
                    <a:lnTo>
                      <a:pt x="170" y="6"/>
                    </a:lnTo>
                    <a:lnTo>
                      <a:pt x="172" y="4"/>
                    </a:lnTo>
                    <a:lnTo>
                      <a:pt x="172" y="4"/>
                    </a:lnTo>
                    <a:lnTo>
                      <a:pt x="174" y="2"/>
                    </a:lnTo>
                    <a:lnTo>
                      <a:pt x="176" y="4"/>
                    </a:lnTo>
                    <a:lnTo>
                      <a:pt x="176" y="6"/>
                    </a:lnTo>
                    <a:lnTo>
                      <a:pt x="176" y="12"/>
                    </a:lnTo>
                    <a:lnTo>
                      <a:pt x="176" y="12"/>
                    </a:lnTo>
                    <a:lnTo>
                      <a:pt x="176" y="18"/>
                    </a:lnTo>
                    <a:lnTo>
                      <a:pt x="178" y="22"/>
                    </a:lnTo>
                    <a:lnTo>
                      <a:pt x="178" y="22"/>
                    </a:lnTo>
                    <a:lnTo>
                      <a:pt x="180" y="20"/>
                    </a:lnTo>
                    <a:lnTo>
                      <a:pt x="182" y="16"/>
                    </a:lnTo>
                    <a:lnTo>
                      <a:pt x="182" y="16"/>
                    </a:lnTo>
                    <a:lnTo>
                      <a:pt x="182" y="8"/>
                    </a:lnTo>
                    <a:lnTo>
                      <a:pt x="184" y="6"/>
                    </a:lnTo>
                    <a:lnTo>
                      <a:pt x="186" y="8"/>
                    </a:lnTo>
                    <a:lnTo>
                      <a:pt x="188" y="12"/>
                    </a:lnTo>
                    <a:lnTo>
                      <a:pt x="188" y="12"/>
                    </a:lnTo>
                    <a:lnTo>
                      <a:pt x="194" y="20"/>
                    </a:lnTo>
                    <a:lnTo>
                      <a:pt x="202" y="26"/>
                    </a:lnTo>
                    <a:lnTo>
                      <a:pt x="202" y="26"/>
                    </a:lnTo>
                    <a:lnTo>
                      <a:pt x="204" y="30"/>
                    </a:lnTo>
                    <a:lnTo>
                      <a:pt x="206" y="28"/>
                    </a:lnTo>
                    <a:lnTo>
                      <a:pt x="206" y="22"/>
                    </a:lnTo>
                    <a:lnTo>
                      <a:pt x="206" y="22"/>
                    </a:lnTo>
                    <a:lnTo>
                      <a:pt x="208" y="20"/>
                    </a:lnTo>
                    <a:lnTo>
                      <a:pt x="208" y="20"/>
                    </a:lnTo>
                    <a:lnTo>
                      <a:pt x="212" y="24"/>
                    </a:lnTo>
                    <a:lnTo>
                      <a:pt x="214" y="24"/>
                    </a:lnTo>
                    <a:lnTo>
                      <a:pt x="218" y="24"/>
                    </a:lnTo>
                    <a:lnTo>
                      <a:pt x="222" y="24"/>
                    </a:lnTo>
                    <a:lnTo>
                      <a:pt x="228" y="20"/>
                    </a:lnTo>
                    <a:lnTo>
                      <a:pt x="232" y="18"/>
                    </a:lnTo>
                    <a:lnTo>
                      <a:pt x="236" y="20"/>
                    </a:lnTo>
                    <a:lnTo>
                      <a:pt x="236" y="20"/>
                    </a:lnTo>
                    <a:lnTo>
                      <a:pt x="236" y="22"/>
                    </a:lnTo>
                    <a:lnTo>
                      <a:pt x="236" y="22"/>
                    </a:lnTo>
                    <a:lnTo>
                      <a:pt x="236" y="24"/>
                    </a:lnTo>
                    <a:lnTo>
                      <a:pt x="236" y="24"/>
                    </a:lnTo>
                    <a:lnTo>
                      <a:pt x="232" y="28"/>
                    </a:lnTo>
                    <a:lnTo>
                      <a:pt x="228" y="30"/>
                    </a:lnTo>
                    <a:lnTo>
                      <a:pt x="224" y="30"/>
                    </a:lnTo>
                    <a:lnTo>
                      <a:pt x="220" y="34"/>
                    </a:lnTo>
                    <a:lnTo>
                      <a:pt x="220" y="34"/>
                    </a:lnTo>
                    <a:lnTo>
                      <a:pt x="224" y="36"/>
                    </a:lnTo>
                    <a:lnTo>
                      <a:pt x="226" y="36"/>
                    </a:lnTo>
                    <a:lnTo>
                      <a:pt x="228" y="40"/>
                    </a:lnTo>
                    <a:lnTo>
                      <a:pt x="228" y="40"/>
                    </a:lnTo>
                    <a:lnTo>
                      <a:pt x="226" y="53"/>
                    </a:lnTo>
                    <a:lnTo>
                      <a:pt x="224" y="59"/>
                    </a:lnTo>
                    <a:lnTo>
                      <a:pt x="224" y="59"/>
                    </a:lnTo>
                    <a:lnTo>
                      <a:pt x="222" y="59"/>
                    </a:lnTo>
                    <a:lnTo>
                      <a:pt x="218" y="53"/>
                    </a:lnTo>
                    <a:lnTo>
                      <a:pt x="218" y="53"/>
                    </a:lnTo>
                    <a:lnTo>
                      <a:pt x="214" y="48"/>
                    </a:lnTo>
                    <a:lnTo>
                      <a:pt x="212" y="46"/>
                    </a:lnTo>
                    <a:lnTo>
                      <a:pt x="210" y="48"/>
                    </a:lnTo>
                    <a:lnTo>
                      <a:pt x="210" y="48"/>
                    </a:lnTo>
                    <a:lnTo>
                      <a:pt x="206" y="51"/>
                    </a:lnTo>
                    <a:lnTo>
                      <a:pt x="204" y="51"/>
                    </a:lnTo>
                    <a:lnTo>
                      <a:pt x="198" y="42"/>
                    </a:lnTo>
                    <a:lnTo>
                      <a:pt x="198" y="42"/>
                    </a:lnTo>
                    <a:lnTo>
                      <a:pt x="196" y="40"/>
                    </a:lnTo>
                    <a:lnTo>
                      <a:pt x="194" y="38"/>
                    </a:lnTo>
                    <a:lnTo>
                      <a:pt x="192" y="40"/>
                    </a:lnTo>
                    <a:lnTo>
                      <a:pt x="190" y="42"/>
                    </a:lnTo>
                    <a:lnTo>
                      <a:pt x="190" y="42"/>
                    </a:lnTo>
                    <a:lnTo>
                      <a:pt x="186" y="48"/>
                    </a:lnTo>
                    <a:lnTo>
                      <a:pt x="180" y="53"/>
                    </a:lnTo>
                    <a:lnTo>
                      <a:pt x="176" y="55"/>
                    </a:lnTo>
                    <a:lnTo>
                      <a:pt x="172" y="55"/>
                    </a:lnTo>
                    <a:lnTo>
                      <a:pt x="170" y="51"/>
                    </a:lnTo>
                    <a:lnTo>
                      <a:pt x="170" y="51"/>
                    </a:lnTo>
                    <a:lnTo>
                      <a:pt x="168" y="48"/>
                    </a:lnTo>
                    <a:lnTo>
                      <a:pt x="168" y="44"/>
                    </a:lnTo>
                    <a:lnTo>
                      <a:pt x="168" y="44"/>
                    </a:lnTo>
                    <a:lnTo>
                      <a:pt x="172" y="36"/>
                    </a:lnTo>
                    <a:lnTo>
                      <a:pt x="178" y="30"/>
                    </a:lnTo>
                    <a:lnTo>
                      <a:pt x="178" y="30"/>
                    </a:lnTo>
                    <a:lnTo>
                      <a:pt x="180" y="30"/>
                    </a:lnTo>
                    <a:lnTo>
                      <a:pt x="180" y="30"/>
                    </a:lnTo>
                    <a:lnTo>
                      <a:pt x="182" y="30"/>
                    </a:lnTo>
                    <a:lnTo>
                      <a:pt x="182" y="30"/>
                    </a:lnTo>
                    <a:lnTo>
                      <a:pt x="180" y="30"/>
                    </a:lnTo>
                    <a:lnTo>
                      <a:pt x="180" y="30"/>
                    </a:lnTo>
                    <a:lnTo>
                      <a:pt x="180" y="30"/>
                    </a:lnTo>
                    <a:lnTo>
                      <a:pt x="172" y="32"/>
                    </a:lnTo>
                    <a:lnTo>
                      <a:pt x="168" y="30"/>
                    </a:lnTo>
                    <a:lnTo>
                      <a:pt x="164" y="26"/>
                    </a:lnTo>
                    <a:lnTo>
                      <a:pt x="164" y="26"/>
                    </a:lnTo>
                    <a:lnTo>
                      <a:pt x="168" y="34"/>
                    </a:lnTo>
                    <a:lnTo>
                      <a:pt x="168" y="44"/>
                    </a:lnTo>
                    <a:lnTo>
                      <a:pt x="168" y="44"/>
                    </a:lnTo>
                    <a:lnTo>
                      <a:pt x="168" y="46"/>
                    </a:lnTo>
                    <a:lnTo>
                      <a:pt x="168" y="46"/>
                    </a:lnTo>
                    <a:lnTo>
                      <a:pt x="168" y="51"/>
                    </a:lnTo>
                    <a:lnTo>
                      <a:pt x="168" y="57"/>
                    </a:lnTo>
                    <a:lnTo>
                      <a:pt x="168" y="63"/>
                    </a:lnTo>
                    <a:lnTo>
                      <a:pt x="166" y="65"/>
                    </a:lnTo>
                    <a:lnTo>
                      <a:pt x="166" y="65"/>
                    </a:lnTo>
                    <a:lnTo>
                      <a:pt x="158" y="67"/>
                    </a:lnTo>
                    <a:lnTo>
                      <a:pt x="154" y="65"/>
                    </a:lnTo>
                    <a:lnTo>
                      <a:pt x="152" y="57"/>
                    </a:lnTo>
                    <a:lnTo>
                      <a:pt x="152" y="57"/>
                    </a:lnTo>
                    <a:lnTo>
                      <a:pt x="150" y="51"/>
                    </a:lnTo>
                    <a:lnTo>
                      <a:pt x="148" y="48"/>
                    </a:lnTo>
                    <a:lnTo>
                      <a:pt x="144" y="48"/>
                    </a:lnTo>
                    <a:lnTo>
                      <a:pt x="142" y="51"/>
                    </a:lnTo>
                    <a:lnTo>
                      <a:pt x="142" y="51"/>
                    </a:lnTo>
                    <a:lnTo>
                      <a:pt x="138" y="53"/>
                    </a:lnTo>
                    <a:lnTo>
                      <a:pt x="134" y="55"/>
                    </a:lnTo>
                    <a:lnTo>
                      <a:pt x="124" y="55"/>
                    </a:lnTo>
                    <a:lnTo>
                      <a:pt x="124" y="55"/>
                    </a:lnTo>
                    <a:lnTo>
                      <a:pt x="122" y="53"/>
                    </a:lnTo>
                    <a:lnTo>
                      <a:pt x="122" y="48"/>
                    </a:lnTo>
                    <a:lnTo>
                      <a:pt x="122" y="48"/>
                    </a:lnTo>
                    <a:lnTo>
                      <a:pt x="122" y="36"/>
                    </a:lnTo>
                    <a:lnTo>
                      <a:pt x="120" y="32"/>
                    </a:lnTo>
                    <a:lnTo>
                      <a:pt x="118" y="28"/>
                    </a:lnTo>
                    <a:lnTo>
                      <a:pt x="118" y="28"/>
                    </a:lnTo>
                    <a:lnTo>
                      <a:pt x="112" y="26"/>
                    </a:lnTo>
                    <a:lnTo>
                      <a:pt x="108" y="28"/>
                    </a:lnTo>
                    <a:lnTo>
                      <a:pt x="100" y="34"/>
                    </a:lnTo>
                    <a:lnTo>
                      <a:pt x="100" y="34"/>
                    </a:lnTo>
                    <a:lnTo>
                      <a:pt x="104" y="32"/>
                    </a:lnTo>
                    <a:lnTo>
                      <a:pt x="108" y="32"/>
                    </a:lnTo>
                    <a:lnTo>
                      <a:pt x="112" y="32"/>
                    </a:lnTo>
                    <a:lnTo>
                      <a:pt x="116" y="38"/>
                    </a:lnTo>
                    <a:lnTo>
                      <a:pt x="116" y="38"/>
                    </a:lnTo>
                    <a:lnTo>
                      <a:pt x="116" y="42"/>
                    </a:lnTo>
                    <a:lnTo>
                      <a:pt x="116" y="42"/>
                    </a:lnTo>
                    <a:lnTo>
                      <a:pt x="116" y="46"/>
                    </a:lnTo>
                    <a:lnTo>
                      <a:pt x="116" y="46"/>
                    </a:lnTo>
                    <a:lnTo>
                      <a:pt x="110" y="51"/>
                    </a:lnTo>
                    <a:lnTo>
                      <a:pt x="106" y="57"/>
                    </a:lnTo>
                    <a:lnTo>
                      <a:pt x="106" y="57"/>
                    </a:lnTo>
                    <a:lnTo>
                      <a:pt x="102" y="63"/>
                    </a:lnTo>
                    <a:lnTo>
                      <a:pt x="100" y="63"/>
                    </a:lnTo>
                    <a:lnTo>
                      <a:pt x="98" y="61"/>
                    </a:lnTo>
                    <a:lnTo>
                      <a:pt x="98" y="61"/>
                    </a:lnTo>
                    <a:lnTo>
                      <a:pt x="92" y="57"/>
                    </a:lnTo>
                    <a:lnTo>
                      <a:pt x="88" y="55"/>
                    </a:lnTo>
                    <a:lnTo>
                      <a:pt x="78" y="53"/>
                    </a:lnTo>
                    <a:lnTo>
                      <a:pt x="78" y="53"/>
                    </a:lnTo>
                    <a:lnTo>
                      <a:pt x="72" y="51"/>
                    </a:lnTo>
                    <a:lnTo>
                      <a:pt x="70" y="48"/>
                    </a:lnTo>
                    <a:lnTo>
                      <a:pt x="68" y="42"/>
                    </a:lnTo>
                    <a:lnTo>
                      <a:pt x="68" y="42"/>
                    </a:lnTo>
                    <a:lnTo>
                      <a:pt x="68" y="38"/>
                    </a:lnTo>
                    <a:lnTo>
                      <a:pt x="68" y="38"/>
                    </a:lnTo>
                    <a:lnTo>
                      <a:pt x="62" y="32"/>
                    </a:lnTo>
                    <a:lnTo>
                      <a:pt x="58" y="30"/>
                    </a:lnTo>
                    <a:lnTo>
                      <a:pt x="54" y="28"/>
                    </a:lnTo>
                    <a:lnTo>
                      <a:pt x="54" y="28"/>
                    </a:lnTo>
                    <a:lnTo>
                      <a:pt x="56" y="34"/>
                    </a:lnTo>
                    <a:lnTo>
                      <a:pt x="58" y="36"/>
                    </a:lnTo>
                    <a:lnTo>
                      <a:pt x="64" y="36"/>
                    </a:lnTo>
                    <a:lnTo>
                      <a:pt x="64" y="36"/>
                    </a:lnTo>
                    <a:lnTo>
                      <a:pt x="66" y="36"/>
                    </a:lnTo>
                    <a:lnTo>
                      <a:pt x="68" y="42"/>
                    </a:lnTo>
                    <a:lnTo>
                      <a:pt x="68" y="42"/>
                    </a:lnTo>
                    <a:lnTo>
                      <a:pt x="66" y="46"/>
                    </a:lnTo>
                    <a:lnTo>
                      <a:pt x="64" y="48"/>
                    </a:lnTo>
                    <a:lnTo>
                      <a:pt x="62" y="48"/>
                    </a:lnTo>
                    <a:lnTo>
                      <a:pt x="60" y="48"/>
                    </a:lnTo>
                    <a:lnTo>
                      <a:pt x="60" y="48"/>
                    </a:lnTo>
                    <a:lnTo>
                      <a:pt x="56" y="48"/>
                    </a:lnTo>
                    <a:lnTo>
                      <a:pt x="50" y="48"/>
                    </a:lnTo>
                    <a:lnTo>
                      <a:pt x="44" y="51"/>
                    </a:lnTo>
                    <a:lnTo>
                      <a:pt x="40" y="48"/>
                    </a:lnTo>
                    <a:lnTo>
                      <a:pt x="40" y="48"/>
                    </a:lnTo>
                    <a:lnTo>
                      <a:pt x="36" y="48"/>
                    </a:lnTo>
                    <a:lnTo>
                      <a:pt x="32" y="51"/>
                    </a:lnTo>
                    <a:lnTo>
                      <a:pt x="28" y="53"/>
                    </a:lnTo>
                    <a:lnTo>
                      <a:pt x="26" y="51"/>
                    </a:lnTo>
                    <a:lnTo>
                      <a:pt x="26" y="51"/>
                    </a:lnTo>
                    <a:lnTo>
                      <a:pt x="26" y="44"/>
                    </a:lnTo>
                    <a:lnTo>
                      <a:pt x="28" y="42"/>
                    </a:lnTo>
                    <a:lnTo>
                      <a:pt x="28" y="42"/>
                    </a:lnTo>
                    <a:lnTo>
                      <a:pt x="24" y="40"/>
                    </a:lnTo>
                    <a:lnTo>
                      <a:pt x="20" y="36"/>
                    </a:lnTo>
                    <a:lnTo>
                      <a:pt x="20" y="36"/>
                    </a:lnTo>
                    <a:lnTo>
                      <a:pt x="14" y="28"/>
                    </a:lnTo>
                    <a:lnTo>
                      <a:pt x="10" y="28"/>
                    </a:lnTo>
                    <a:lnTo>
                      <a:pt x="6" y="30"/>
                    </a:lnTo>
                    <a:lnTo>
                      <a:pt x="6" y="30"/>
                    </a:lnTo>
                    <a:lnTo>
                      <a:pt x="4" y="32"/>
                    </a:lnTo>
                    <a:lnTo>
                      <a:pt x="2" y="30"/>
                    </a:lnTo>
                    <a:lnTo>
                      <a:pt x="0" y="24"/>
                    </a:lnTo>
                    <a:lnTo>
                      <a:pt x="0" y="2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4" name="Freeform 516">
                <a:extLst>
                  <a:ext uri="{FF2B5EF4-FFF2-40B4-BE49-F238E27FC236}">
                    <a16:creationId xmlns:a16="http://schemas.microsoft.com/office/drawing/2014/main" id="{70711493-6C49-4C00-30FE-1CDE6CD83F3E}"/>
                  </a:ext>
                </a:extLst>
              </p:cNvPr>
              <p:cNvSpPr>
                <a:spLocks/>
              </p:cNvSpPr>
              <p:nvPr/>
            </p:nvSpPr>
            <p:spPr bwMode="auto">
              <a:xfrm>
                <a:off x="4202" y="1575"/>
                <a:ext cx="180" cy="67"/>
              </a:xfrm>
              <a:custGeom>
                <a:avLst/>
                <a:gdLst>
                  <a:gd name="T0" fmla="*/ 4 w 180"/>
                  <a:gd name="T1" fmla="*/ 18 h 67"/>
                  <a:gd name="T2" fmla="*/ 14 w 180"/>
                  <a:gd name="T3" fmla="*/ 20 h 67"/>
                  <a:gd name="T4" fmla="*/ 20 w 180"/>
                  <a:gd name="T5" fmla="*/ 26 h 67"/>
                  <a:gd name="T6" fmla="*/ 30 w 180"/>
                  <a:gd name="T7" fmla="*/ 30 h 67"/>
                  <a:gd name="T8" fmla="*/ 38 w 180"/>
                  <a:gd name="T9" fmla="*/ 22 h 67"/>
                  <a:gd name="T10" fmla="*/ 48 w 180"/>
                  <a:gd name="T11" fmla="*/ 18 h 67"/>
                  <a:gd name="T12" fmla="*/ 48 w 180"/>
                  <a:gd name="T13" fmla="*/ 4 h 67"/>
                  <a:gd name="T14" fmla="*/ 54 w 180"/>
                  <a:gd name="T15" fmla="*/ 8 h 67"/>
                  <a:gd name="T16" fmla="*/ 58 w 180"/>
                  <a:gd name="T17" fmla="*/ 2 h 67"/>
                  <a:gd name="T18" fmla="*/ 62 w 180"/>
                  <a:gd name="T19" fmla="*/ 2 h 67"/>
                  <a:gd name="T20" fmla="*/ 64 w 180"/>
                  <a:gd name="T21" fmla="*/ 16 h 67"/>
                  <a:gd name="T22" fmla="*/ 74 w 180"/>
                  <a:gd name="T23" fmla="*/ 14 h 67"/>
                  <a:gd name="T24" fmla="*/ 82 w 180"/>
                  <a:gd name="T25" fmla="*/ 4 h 67"/>
                  <a:gd name="T26" fmla="*/ 88 w 180"/>
                  <a:gd name="T27" fmla="*/ 18 h 67"/>
                  <a:gd name="T28" fmla="*/ 90 w 180"/>
                  <a:gd name="T29" fmla="*/ 24 h 67"/>
                  <a:gd name="T30" fmla="*/ 96 w 180"/>
                  <a:gd name="T31" fmla="*/ 18 h 67"/>
                  <a:gd name="T32" fmla="*/ 108 w 180"/>
                  <a:gd name="T33" fmla="*/ 10 h 67"/>
                  <a:gd name="T34" fmla="*/ 112 w 180"/>
                  <a:gd name="T35" fmla="*/ 6 h 67"/>
                  <a:gd name="T36" fmla="*/ 118 w 180"/>
                  <a:gd name="T37" fmla="*/ 14 h 67"/>
                  <a:gd name="T38" fmla="*/ 124 w 180"/>
                  <a:gd name="T39" fmla="*/ 20 h 67"/>
                  <a:gd name="T40" fmla="*/ 142 w 180"/>
                  <a:gd name="T41" fmla="*/ 26 h 67"/>
                  <a:gd name="T42" fmla="*/ 148 w 180"/>
                  <a:gd name="T43" fmla="*/ 28 h 67"/>
                  <a:gd name="T44" fmla="*/ 150 w 180"/>
                  <a:gd name="T45" fmla="*/ 22 h 67"/>
                  <a:gd name="T46" fmla="*/ 148 w 180"/>
                  <a:gd name="T47" fmla="*/ 14 h 67"/>
                  <a:gd name="T48" fmla="*/ 152 w 180"/>
                  <a:gd name="T49" fmla="*/ 20 h 67"/>
                  <a:gd name="T50" fmla="*/ 160 w 180"/>
                  <a:gd name="T51" fmla="*/ 24 h 67"/>
                  <a:gd name="T52" fmla="*/ 172 w 180"/>
                  <a:gd name="T53" fmla="*/ 18 h 67"/>
                  <a:gd name="T54" fmla="*/ 180 w 180"/>
                  <a:gd name="T55" fmla="*/ 20 h 67"/>
                  <a:gd name="T56" fmla="*/ 170 w 180"/>
                  <a:gd name="T57" fmla="*/ 32 h 67"/>
                  <a:gd name="T58" fmla="*/ 164 w 180"/>
                  <a:gd name="T59" fmla="*/ 32 h 67"/>
                  <a:gd name="T60" fmla="*/ 160 w 180"/>
                  <a:gd name="T61" fmla="*/ 48 h 67"/>
                  <a:gd name="T62" fmla="*/ 154 w 180"/>
                  <a:gd name="T63" fmla="*/ 46 h 67"/>
                  <a:gd name="T64" fmla="*/ 148 w 180"/>
                  <a:gd name="T65" fmla="*/ 50 h 67"/>
                  <a:gd name="T66" fmla="*/ 142 w 180"/>
                  <a:gd name="T67" fmla="*/ 42 h 67"/>
                  <a:gd name="T68" fmla="*/ 136 w 180"/>
                  <a:gd name="T69" fmla="*/ 34 h 67"/>
                  <a:gd name="T70" fmla="*/ 132 w 180"/>
                  <a:gd name="T71" fmla="*/ 44 h 67"/>
                  <a:gd name="T72" fmla="*/ 122 w 180"/>
                  <a:gd name="T73" fmla="*/ 57 h 67"/>
                  <a:gd name="T74" fmla="*/ 116 w 180"/>
                  <a:gd name="T75" fmla="*/ 55 h 67"/>
                  <a:gd name="T76" fmla="*/ 110 w 180"/>
                  <a:gd name="T77" fmla="*/ 61 h 67"/>
                  <a:gd name="T78" fmla="*/ 98 w 180"/>
                  <a:gd name="T79" fmla="*/ 65 h 67"/>
                  <a:gd name="T80" fmla="*/ 92 w 180"/>
                  <a:gd name="T81" fmla="*/ 55 h 67"/>
                  <a:gd name="T82" fmla="*/ 86 w 180"/>
                  <a:gd name="T83" fmla="*/ 59 h 67"/>
                  <a:gd name="T84" fmla="*/ 74 w 180"/>
                  <a:gd name="T85" fmla="*/ 55 h 67"/>
                  <a:gd name="T86" fmla="*/ 70 w 180"/>
                  <a:gd name="T87" fmla="*/ 59 h 67"/>
                  <a:gd name="T88" fmla="*/ 62 w 180"/>
                  <a:gd name="T89" fmla="*/ 46 h 67"/>
                  <a:gd name="T90" fmla="*/ 64 w 180"/>
                  <a:gd name="T91" fmla="*/ 42 h 67"/>
                  <a:gd name="T92" fmla="*/ 66 w 180"/>
                  <a:gd name="T93" fmla="*/ 36 h 67"/>
                  <a:gd name="T94" fmla="*/ 60 w 180"/>
                  <a:gd name="T95" fmla="*/ 30 h 67"/>
                  <a:gd name="T96" fmla="*/ 52 w 180"/>
                  <a:gd name="T97" fmla="*/ 26 h 67"/>
                  <a:gd name="T98" fmla="*/ 44 w 180"/>
                  <a:gd name="T99" fmla="*/ 34 h 67"/>
                  <a:gd name="T100" fmla="*/ 58 w 180"/>
                  <a:gd name="T101" fmla="*/ 36 h 67"/>
                  <a:gd name="T102" fmla="*/ 60 w 180"/>
                  <a:gd name="T103" fmla="*/ 42 h 67"/>
                  <a:gd name="T104" fmla="*/ 60 w 180"/>
                  <a:gd name="T105" fmla="*/ 48 h 67"/>
                  <a:gd name="T106" fmla="*/ 42 w 180"/>
                  <a:gd name="T107" fmla="*/ 65 h 67"/>
                  <a:gd name="T108" fmla="*/ 38 w 180"/>
                  <a:gd name="T109" fmla="*/ 59 h 67"/>
                  <a:gd name="T110" fmla="*/ 28 w 180"/>
                  <a:gd name="T111" fmla="*/ 53 h 67"/>
                  <a:gd name="T112" fmla="*/ 14 w 180"/>
                  <a:gd name="T113" fmla="*/ 50 h 67"/>
                  <a:gd name="T114" fmla="*/ 10 w 180"/>
                  <a:gd name="T115" fmla="*/ 48 h 67"/>
                  <a:gd name="T116" fmla="*/ 2 w 180"/>
                  <a:gd name="T117" fmla="*/ 53 h 67"/>
                  <a:gd name="T118" fmla="*/ 0 w 180"/>
                  <a:gd name="T119" fmla="*/ 46 h 67"/>
                  <a:gd name="T120" fmla="*/ 0 w 180"/>
                  <a:gd name="T12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67">
                    <a:moveTo>
                      <a:pt x="0" y="16"/>
                    </a:moveTo>
                    <a:lnTo>
                      <a:pt x="0" y="16"/>
                    </a:lnTo>
                    <a:lnTo>
                      <a:pt x="4" y="18"/>
                    </a:lnTo>
                    <a:lnTo>
                      <a:pt x="6" y="18"/>
                    </a:lnTo>
                    <a:lnTo>
                      <a:pt x="10" y="18"/>
                    </a:lnTo>
                    <a:lnTo>
                      <a:pt x="14" y="20"/>
                    </a:lnTo>
                    <a:lnTo>
                      <a:pt x="18" y="22"/>
                    </a:lnTo>
                    <a:lnTo>
                      <a:pt x="20" y="26"/>
                    </a:lnTo>
                    <a:lnTo>
                      <a:pt x="20" y="26"/>
                    </a:lnTo>
                    <a:lnTo>
                      <a:pt x="22" y="30"/>
                    </a:lnTo>
                    <a:lnTo>
                      <a:pt x="26" y="32"/>
                    </a:lnTo>
                    <a:lnTo>
                      <a:pt x="30" y="30"/>
                    </a:lnTo>
                    <a:lnTo>
                      <a:pt x="32" y="28"/>
                    </a:lnTo>
                    <a:lnTo>
                      <a:pt x="32" y="28"/>
                    </a:lnTo>
                    <a:lnTo>
                      <a:pt x="38" y="22"/>
                    </a:lnTo>
                    <a:lnTo>
                      <a:pt x="46" y="20"/>
                    </a:lnTo>
                    <a:lnTo>
                      <a:pt x="46" y="20"/>
                    </a:lnTo>
                    <a:lnTo>
                      <a:pt x="48" y="18"/>
                    </a:lnTo>
                    <a:lnTo>
                      <a:pt x="48" y="14"/>
                    </a:lnTo>
                    <a:lnTo>
                      <a:pt x="48" y="4"/>
                    </a:lnTo>
                    <a:lnTo>
                      <a:pt x="48" y="4"/>
                    </a:lnTo>
                    <a:lnTo>
                      <a:pt x="50" y="4"/>
                    </a:lnTo>
                    <a:lnTo>
                      <a:pt x="52" y="6"/>
                    </a:lnTo>
                    <a:lnTo>
                      <a:pt x="54" y="8"/>
                    </a:lnTo>
                    <a:lnTo>
                      <a:pt x="56" y="6"/>
                    </a:lnTo>
                    <a:lnTo>
                      <a:pt x="56" y="6"/>
                    </a:lnTo>
                    <a:lnTo>
                      <a:pt x="58" y="2"/>
                    </a:lnTo>
                    <a:lnTo>
                      <a:pt x="60" y="0"/>
                    </a:lnTo>
                    <a:lnTo>
                      <a:pt x="60" y="0"/>
                    </a:lnTo>
                    <a:lnTo>
                      <a:pt x="62" y="2"/>
                    </a:lnTo>
                    <a:lnTo>
                      <a:pt x="64" y="12"/>
                    </a:lnTo>
                    <a:lnTo>
                      <a:pt x="64" y="12"/>
                    </a:lnTo>
                    <a:lnTo>
                      <a:pt x="64" y="16"/>
                    </a:lnTo>
                    <a:lnTo>
                      <a:pt x="68" y="18"/>
                    </a:lnTo>
                    <a:lnTo>
                      <a:pt x="70" y="18"/>
                    </a:lnTo>
                    <a:lnTo>
                      <a:pt x="74" y="14"/>
                    </a:lnTo>
                    <a:lnTo>
                      <a:pt x="74" y="14"/>
                    </a:lnTo>
                    <a:lnTo>
                      <a:pt x="78" y="8"/>
                    </a:lnTo>
                    <a:lnTo>
                      <a:pt x="82" y="4"/>
                    </a:lnTo>
                    <a:lnTo>
                      <a:pt x="84" y="4"/>
                    </a:lnTo>
                    <a:lnTo>
                      <a:pt x="86" y="6"/>
                    </a:lnTo>
                    <a:lnTo>
                      <a:pt x="88" y="18"/>
                    </a:lnTo>
                    <a:lnTo>
                      <a:pt x="88" y="18"/>
                    </a:lnTo>
                    <a:lnTo>
                      <a:pt x="90" y="22"/>
                    </a:lnTo>
                    <a:lnTo>
                      <a:pt x="90" y="24"/>
                    </a:lnTo>
                    <a:lnTo>
                      <a:pt x="92" y="22"/>
                    </a:lnTo>
                    <a:lnTo>
                      <a:pt x="92" y="22"/>
                    </a:lnTo>
                    <a:lnTo>
                      <a:pt x="96" y="18"/>
                    </a:lnTo>
                    <a:lnTo>
                      <a:pt x="100" y="16"/>
                    </a:lnTo>
                    <a:lnTo>
                      <a:pt x="104" y="14"/>
                    </a:lnTo>
                    <a:lnTo>
                      <a:pt x="108" y="10"/>
                    </a:lnTo>
                    <a:lnTo>
                      <a:pt x="108" y="10"/>
                    </a:lnTo>
                    <a:lnTo>
                      <a:pt x="110" y="6"/>
                    </a:lnTo>
                    <a:lnTo>
                      <a:pt x="112" y="6"/>
                    </a:lnTo>
                    <a:lnTo>
                      <a:pt x="116" y="10"/>
                    </a:lnTo>
                    <a:lnTo>
                      <a:pt x="118" y="14"/>
                    </a:lnTo>
                    <a:lnTo>
                      <a:pt x="118" y="14"/>
                    </a:lnTo>
                    <a:lnTo>
                      <a:pt x="122" y="22"/>
                    </a:lnTo>
                    <a:lnTo>
                      <a:pt x="122" y="22"/>
                    </a:lnTo>
                    <a:lnTo>
                      <a:pt x="124" y="20"/>
                    </a:lnTo>
                    <a:lnTo>
                      <a:pt x="126" y="6"/>
                    </a:lnTo>
                    <a:lnTo>
                      <a:pt x="126" y="6"/>
                    </a:lnTo>
                    <a:lnTo>
                      <a:pt x="142" y="26"/>
                    </a:lnTo>
                    <a:lnTo>
                      <a:pt x="142" y="26"/>
                    </a:lnTo>
                    <a:lnTo>
                      <a:pt x="146" y="28"/>
                    </a:lnTo>
                    <a:lnTo>
                      <a:pt x="148" y="28"/>
                    </a:lnTo>
                    <a:lnTo>
                      <a:pt x="150" y="26"/>
                    </a:lnTo>
                    <a:lnTo>
                      <a:pt x="150" y="26"/>
                    </a:lnTo>
                    <a:lnTo>
                      <a:pt x="150" y="22"/>
                    </a:lnTo>
                    <a:lnTo>
                      <a:pt x="150" y="20"/>
                    </a:lnTo>
                    <a:lnTo>
                      <a:pt x="148" y="14"/>
                    </a:lnTo>
                    <a:lnTo>
                      <a:pt x="148" y="14"/>
                    </a:lnTo>
                    <a:lnTo>
                      <a:pt x="150" y="14"/>
                    </a:lnTo>
                    <a:lnTo>
                      <a:pt x="150" y="14"/>
                    </a:lnTo>
                    <a:lnTo>
                      <a:pt x="152" y="20"/>
                    </a:lnTo>
                    <a:lnTo>
                      <a:pt x="156" y="24"/>
                    </a:lnTo>
                    <a:lnTo>
                      <a:pt x="158" y="24"/>
                    </a:lnTo>
                    <a:lnTo>
                      <a:pt x="160" y="24"/>
                    </a:lnTo>
                    <a:lnTo>
                      <a:pt x="166" y="20"/>
                    </a:lnTo>
                    <a:lnTo>
                      <a:pt x="172" y="18"/>
                    </a:lnTo>
                    <a:lnTo>
                      <a:pt x="172" y="18"/>
                    </a:lnTo>
                    <a:lnTo>
                      <a:pt x="176" y="16"/>
                    </a:lnTo>
                    <a:lnTo>
                      <a:pt x="178" y="18"/>
                    </a:lnTo>
                    <a:lnTo>
                      <a:pt x="180" y="20"/>
                    </a:lnTo>
                    <a:lnTo>
                      <a:pt x="180" y="20"/>
                    </a:lnTo>
                    <a:lnTo>
                      <a:pt x="174" y="28"/>
                    </a:lnTo>
                    <a:lnTo>
                      <a:pt x="170" y="32"/>
                    </a:lnTo>
                    <a:lnTo>
                      <a:pt x="168" y="32"/>
                    </a:lnTo>
                    <a:lnTo>
                      <a:pt x="168" y="32"/>
                    </a:lnTo>
                    <a:lnTo>
                      <a:pt x="164" y="32"/>
                    </a:lnTo>
                    <a:lnTo>
                      <a:pt x="164" y="36"/>
                    </a:lnTo>
                    <a:lnTo>
                      <a:pt x="160" y="48"/>
                    </a:lnTo>
                    <a:lnTo>
                      <a:pt x="160" y="48"/>
                    </a:lnTo>
                    <a:lnTo>
                      <a:pt x="158" y="48"/>
                    </a:lnTo>
                    <a:lnTo>
                      <a:pt x="158" y="48"/>
                    </a:lnTo>
                    <a:lnTo>
                      <a:pt x="154" y="46"/>
                    </a:lnTo>
                    <a:lnTo>
                      <a:pt x="152" y="46"/>
                    </a:lnTo>
                    <a:lnTo>
                      <a:pt x="148" y="50"/>
                    </a:lnTo>
                    <a:lnTo>
                      <a:pt x="148" y="50"/>
                    </a:lnTo>
                    <a:lnTo>
                      <a:pt x="146" y="53"/>
                    </a:lnTo>
                    <a:lnTo>
                      <a:pt x="146" y="50"/>
                    </a:lnTo>
                    <a:lnTo>
                      <a:pt x="142" y="42"/>
                    </a:lnTo>
                    <a:lnTo>
                      <a:pt x="142" y="42"/>
                    </a:lnTo>
                    <a:lnTo>
                      <a:pt x="138" y="34"/>
                    </a:lnTo>
                    <a:lnTo>
                      <a:pt x="136" y="34"/>
                    </a:lnTo>
                    <a:lnTo>
                      <a:pt x="134" y="36"/>
                    </a:lnTo>
                    <a:lnTo>
                      <a:pt x="132" y="44"/>
                    </a:lnTo>
                    <a:lnTo>
                      <a:pt x="132" y="44"/>
                    </a:lnTo>
                    <a:lnTo>
                      <a:pt x="130" y="50"/>
                    </a:lnTo>
                    <a:lnTo>
                      <a:pt x="126" y="55"/>
                    </a:lnTo>
                    <a:lnTo>
                      <a:pt x="122" y="57"/>
                    </a:lnTo>
                    <a:lnTo>
                      <a:pt x="118" y="55"/>
                    </a:lnTo>
                    <a:lnTo>
                      <a:pt x="118" y="55"/>
                    </a:lnTo>
                    <a:lnTo>
                      <a:pt x="116" y="55"/>
                    </a:lnTo>
                    <a:lnTo>
                      <a:pt x="114" y="55"/>
                    </a:lnTo>
                    <a:lnTo>
                      <a:pt x="110" y="61"/>
                    </a:lnTo>
                    <a:lnTo>
                      <a:pt x="110" y="61"/>
                    </a:lnTo>
                    <a:lnTo>
                      <a:pt x="106" y="67"/>
                    </a:lnTo>
                    <a:lnTo>
                      <a:pt x="102" y="67"/>
                    </a:lnTo>
                    <a:lnTo>
                      <a:pt x="98" y="65"/>
                    </a:lnTo>
                    <a:lnTo>
                      <a:pt x="94" y="61"/>
                    </a:lnTo>
                    <a:lnTo>
                      <a:pt x="94" y="61"/>
                    </a:lnTo>
                    <a:lnTo>
                      <a:pt x="92" y="55"/>
                    </a:lnTo>
                    <a:lnTo>
                      <a:pt x="92" y="55"/>
                    </a:lnTo>
                    <a:lnTo>
                      <a:pt x="88" y="59"/>
                    </a:lnTo>
                    <a:lnTo>
                      <a:pt x="86" y="59"/>
                    </a:lnTo>
                    <a:lnTo>
                      <a:pt x="82" y="57"/>
                    </a:lnTo>
                    <a:lnTo>
                      <a:pt x="76" y="55"/>
                    </a:lnTo>
                    <a:lnTo>
                      <a:pt x="74" y="55"/>
                    </a:lnTo>
                    <a:lnTo>
                      <a:pt x="72" y="55"/>
                    </a:lnTo>
                    <a:lnTo>
                      <a:pt x="72" y="55"/>
                    </a:lnTo>
                    <a:lnTo>
                      <a:pt x="70" y="59"/>
                    </a:lnTo>
                    <a:lnTo>
                      <a:pt x="66" y="59"/>
                    </a:lnTo>
                    <a:lnTo>
                      <a:pt x="64" y="55"/>
                    </a:lnTo>
                    <a:lnTo>
                      <a:pt x="62" y="46"/>
                    </a:lnTo>
                    <a:lnTo>
                      <a:pt x="62" y="46"/>
                    </a:lnTo>
                    <a:lnTo>
                      <a:pt x="62" y="44"/>
                    </a:lnTo>
                    <a:lnTo>
                      <a:pt x="64" y="42"/>
                    </a:lnTo>
                    <a:lnTo>
                      <a:pt x="64" y="40"/>
                    </a:lnTo>
                    <a:lnTo>
                      <a:pt x="66" y="36"/>
                    </a:lnTo>
                    <a:lnTo>
                      <a:pt x="66" y="36"/>
                    </a:lnTo>
                    <a:lnTo>
                      <a:pt x="64" y="32"/>
                    </a:lnTo>
                    <a:lnTo>
                      <a:pt x="64" y="32"/>
                    </a:lnTo>
                    <a:lnTo>
                      <a:pt x="60" y="30"/>
                    </a:lnTo>
                    <a:lnTo>
                      <a:pt x="60" y="30"/>
                    </a:lnTo>
                    <a:lnTo>
                      <a:pt x="56" y="28"/>
                    </a:lnTo>
                    <a:lnTo>
                      <a:pt x="52" y="26"/>
                    </a:lnTo>
                    <a:lnTo>
                      <a:pt x="48" y="28"/>
                    </a:lnTo>
                    <a:lnTo>
                      <a:pt x="44" y="34"/>
                    </a:lnTo>
                    <a:lnTo>
                      <a:pt x="44" y="34"/>
                    </a:lnTo>
                    <a:lnTo>
                      <a:pt x="50" y="34"/>
                    </a:lnTo>
                    <a:lnTo>
                      <a:pt x="54" y="34"/>
                    </a:lnTo>
                    <a:lnTo>
                      <a:pt x="58" y="36"/>
                    </a:lnTo>
                    <a:lnTo>
                      <a:pt x="58" y="36"/>
                    </a:lnTo>
                    <a:lnTo>
                      <a:pt x="60" y="38"/>
                    </a:lnTo>
                    <a:lnTo>
                      <a:pt x="60" y="42"/>
                    </a:lnTo>
                    <a:lnTo>
                      <a:pt x="60" y="42"/>
                    </a:lnTo>
                    <a:lnTo>
                      <a:pt x="60" y="48"/>
                    </a:lnTo>
                    <a:lnTo>
                      <a:pt x="60" y="48"/>
                    </a:lnTo>
                    <a:lnTo>
                      <a:pt x="46" y="63"/>
                    </a:lnTo>
                    <a:lnTo>
                      <a:pt x="46" y="63"/>
                    </a:lnTo>
                    <a:lnTo>
                      <a:pt x="42" y="65"/>
                    </a:lnTo>
                    <a:lnTo>
                      <a:pt x="40" y="63"/>
                    </a:lnTo>
                    <a:lnTo>
                      <a:pt x="40" y="63"/>
                    </a:lnTo>
                    <a:lnTo>
                      <a:pt x="38" y="59"/>
                    </a:lnTo>
                    <a:lnTo>
                      <a:pt x="34" y="55"/>
                    </a:lnTo>
                    <a:lnTo>
                      <a:pt x="30" y="55"/>
                    </a:lnTo>
                    <a:lnTo>
                      <a:pt x="28" y="53"/>
                    </a:lnTo>
                    <a:lnTo>
                      <a:pt x="20" y="53"/>
                    </a:lnTo>
                    <a:lnTo>
                      <a:pt x="16" y="53"/>
                    </a:lnTo>
                    <a:lnTo>
                      <a:pt x="14" y="50"/>
                    </a:lnTo>
                    <a:lnTo>
                      <a:pt x="14" y="50"/>
                    </a:lnTo>
                    <a:lnTo>
                      <a:pt x="12" y="48"/>
                    </a:lnTo>
                    <a:lnTo>
                      <a:pt x="10" y="48"/>
                    </a:lnTo>
                    <a:lnTo>
                      <a:pt x="8" y="50"/>
                    </a:lnTo>
                    <a:lnTo>
                      <a:pt x="4" y="53"/>
                    </a:lnTo>
                    <a:lnTo>
                      <a:pt x="2" y="53"/>
                    </a:lnTo>
                    <a:lnTo>
                      <a:pt x="2" y="50"/>
                    </a:lnTo>
                    <a:lnTo>
                      <a:pt x="2" y="50"/>
                    </a:lnTo>
                    <a:lnTo>
                      <a:pt x="0" y="46"/>
                    </a:lnTo>
                    <a:lnTo>
                      <a:pt x="0" y="46"/>
                    </a:lnTo>
                    <a:lnTo>
                      <a:pt x="2" y="32"/>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5" name="Freeform 517">
                <a:extLst>
                  <a:ext uri="{FF2B5EF4-FFF2-40B4-BE49-F238E27FC236}">
                    <a16:creationId xmlns:a16="http://schemas.microsoft.com/office/drawing/2014/main" id="{530BBEFC-1EA7-98F5-D06C-424983BFCD12}"/>
                  </a:ext>
                </a:extLst>
              </p:cNvPr>
              <p:cNvSpPr>
                <a:spLocks/>
              </p:cNvSpPr>
              <p:nvPr/>
            </p:nvSpPr>
            <p:spPr bwMode="auto">
              <a:xfrm>
                <a:off x="4854" y="1569"/>
                <a:ext cx="180" cy="71"/>
              </a:xfrm>
              <a:custGeom>
                <a:avLst/>
                <a:gdLst>
                  <a:gd name="T0" fmla="*/ 172 w 180"/>
                  <a:gd name="T1" fmla="*/ 46 h 71"/>
                  <a:gd name="T2" fmla="*/ 166 w 180"/>
                  <a:gd name="T3" fmla="*/ 61 h 71"/>
                  <a:gd name="T4" fmla="*/ 160 w 180"/>
                  <a:gd name="T5" fmla="*/ 56 h 71"/>
                  <a:gd name="T6" fmla="*/ 150 w 180"/>
                  <a:gd name="T7" fmla="*/ 46 h 71"/>
                  <a:gd name="T8" fmla="*/ 146 w 180"/>
                  <a:gd name="T9" fmla="*/ 50 h 71"/>
                  <a:gd name="T10" fmla="*/ 142 w 180"/>
                  <a:gd name="T11" fmla="*/ 44 h 71"/>
                  <a:gd name="T12" fmla="*/ 134 w 180"/>
                  <a:gd name="T13" fmla="*/ 38 h 71"/>
                  <a:gd name="T14" fmla="*/ 132 w 180"/>
                  <a:gd name="T15" fmla="*/ 54 h 71"/>
                  <a:gd name="T16" fmla="*/ 120 w 180"/>
                  <a:gd name="T17" fmla="*/ 59 h 71"/>
                  <a:gd name="T18" fmla="*/ 112 w 180"/>
                  <a:gd name="T19" fmla="*/ 65 h 71"/>
                  <a:gd name="T20" fmla="*/ 100 w 180"/>
                  <a:gd name="T21" fmla="*/ 67 h 71"/>
                  <a:gd name="T22" fmla="*/ 92 w 180"/>
                  <a:gd name="T23" fmla="*/ 56 h 71"/>
                  <a:gd name="T24" fmla="*/ 88 w 180"/>
                  <a:gd name="T25" fmla="*/ 61 h 71"/>
                  <a:gd name="T26" fmla="*/ 86 w 180"/>
                  <a:gd name="T27" fmla="*/ 63 h 71"/>
                  <a:gd name="T28" fmla="*/ 72 w 180"/>
                  <a:gd name="T29" fmla="*/ 61 h 71"/>
                  <a:gd name="T30" fmla="*/ 60 w 180"/>
                  <a:gd name="T31" fmla="*/ 59 h 71"/>
                  <a:gd name="T32" fmla="*/ 54 w 180"/>
                  <a:gd name="T33" fmla="*/ 59 h 71"/>
                  <a:gd name="T34" fmla="*/ 48 w 180"/>
                  <a:gd name="T35" fmla="*/ 67 h 71"/>
                  <a:gd name="T36" fmla="*/ 38 w 180"/>
                  <a:gd name="T37" fmla="*/ 63 h 71"/>
                  <a:gd name="T38" fmla="*/ 32 w 180"/>
                  <a:gd name="T39" fmla="*/ 59 h 71"/>
                  <a:gd name="T40" fmla="*/ 26 w 180"/>
                  <a:gd name="T41" fmla="*/ 59 h 71"/>
                  <a:gd name="T42" fmla="*/ 20 w 180"/>
                  <a:gd name="T43" fmla="*/ 59 h 71"/>
                  <a:gd name="T44" fmla="*/ 8 w 180"/>
                  <a:gd name="T45" fmla="*/ 54 h 71"/>
                  <a:gd name="T46" fmla="*/ 4 w 180"/>
                  <a:gd name="T47" fmla="*/ 59 h 71"/>
                  <a:gd name="T48" fmla="*/ 2 w 180"/>
                  <a:gd name="T49" fmla="*/ 40 h 71"/>
                  <a:gd name="T50" fmla="*/ 0 w 180"/>
                  <a:gd name="T51" fmla="*/ 22 h 71"/>
                  <a:gd name="T52" fmla="*/ 2 w 180"/>
                  <a:gd name="T53" fmla="*/ 18 h 71"/>
                  <a:gd name="T54" fmla="*/ 6 w 180"/>
                  <a:gd name="T55" fmla="*/ 24 h 71"/>
                  <a:gd name="T56" fmla="*/ 20 w 180"/>
                  <a:gd name="T57" fmla="*/ 32 h 71"/>
                  <a:gd name="T58" fmla="*/ 28 w 180"/>
                  <a:gd name="T59" fmla="*/ 38 h 71"/>
                  <a:gd name="T60" fmla="*/ 36 w 180"/>
                  <a:gd name="T61" fmla="*/ 28 h 71"/>
                  <a:gd name="T62" fmla="*/ 38 w 180"/>
                  <a:gd name="T63" fmla="*/ 26 h 71"/>
                  <a:gd name="T64" fmla="*/ 46 w 180"/>
                  <a:gd name="T65" fmla="*/ 26 h 71"/>
                  <a:gd name="T66" fmla="*/ 48 w 180"/>
                  <a:gd name="T67" fmla="*/ 8 h 71"/>
                  <a:gd name="T68" fmla="*/ 50 w 180"/>
                  <a:gd name="T69" fmla="*/ 0 h 71"/>
                  <a:gd name="T70" fmla="*/ 54 w 180"/>
                  <a:gd name="T71" fmla="*/ 10 h 71"/>
                  <a:gd name="T72" fmla="*/ 60 w 180"/>
                  <a:gd name="T73" fmla="*/ 6 h 71"/>
                  <a:gd name="T74" fmla="*/ 62 w 180"/>
                  <a:gd name="T75" fmla="*/ 14 h 71"/>
                  <a:gd name="T76" fmla="*/ 64 w 180"/>
                  <a:gd name="T77" fmla="*/ 24 h 71"/>
                  <a:gd name="T78" fmla="*/ 68 w 180"/>
                  <a:gd name="T79" fmla="*/ 20 h 71"/>
                  <a:gd name="T80" fmla="*/ 72 w 180"/>
                  <a:gd name="T81" fmla="*/ 18 h 71"/>
                  <a:gd name="T82" fmla="*/ 78 w 180"/>
                  <a:gd name="T83" fmla="*/ 24 h 71"/>
                  <a:gd name="T84" fmla="*/ 80 w 180"/>
                  <a:gd name="T85" fmla="*/ 10 h 71"/>
                  <a:gd name="T86" fmla="*/ 84 w 180"/>
                  <a:gd name="T87" fmla="*/ 14 h 71"/>
                  <a:gd name="T88" fmla="*/ 88 w 180"/>
                  <a:gd name="T89" fmla="*/ 20 h 71"/>
                  <a:gd name="T90" fmla="*/ 86 w 180"/>
                  <a:gd name="T91" fmla="*/ 30 h 71"/>
                  <a:gd name="T92" fmla="*/ 88 w 180"/>
                  <a:gd name="T93" fmla="*/ 34 h 71"/>
                  <a:gd name="T94" fmla="*/ 92 w 180"/>
                  <a:gd name="T95" fmla="*/ 32 h 71"/>
                  <a:gd name="T96" fmla="*/ 114 w 180"/>
                  <a:gd name="T97" fmla="*/ 16 h 71"/>
                  <a:gd name="T98" fmla="*/ 118 w 180"/>
                  <a:gd name="T99" fmla="*/ 18 h 71"/>
                  <a:gd name="T100" fmla="*/ 124 w 180"/>
                  <a:gd name="T101" fmla="*/ 26 h 71"/>
                  <a:gd name="T102" fmla="*/ 128 w 180"/>
                  <a:gd name="T103" fmla="*/ 20 h 71"/>
                  <a:gd name="T104" fmla="*/ 132 w 180"/>
                  <a:gd name="T105" fmla="*/ 18 h 71"/>
                  <a:gd name="T106" fmla="*/ 146 w 180"/>
                  <a:gd name="T107" fmla="*/ 32 h 71"/>
                  <a:gd name="T108" fmla="*/ 160 w 180"/>
                  <a:gd name="T109" fmla="*/ 28 h 71"/>
                  <a:gd name="T110" fmla="*/ 176 w 180"/>
                  <a:gd name="T111" fmla="*/ 20 h 71"/>
                  <a:gd name="T112" fmla="*/ 178 w 180"/>
                  <a:gd name="T113" fmla="*/ 20 h 71"/>
                  <a:gd name="T114" fmla="*/ 180 w 180"/>
                  <a:gd name="T115" fmla="*/ 26 h 71"/>
                  <a:gd name="T116" fmla="*/ 174 w 180"/>
                  <a:gd name="T117" fmla="*/ 36 h 71"/>
                  <a:gd name="T118" fmla="*/ 172 w 180"/>
                  <a:gd name="T119" fmla="*/ 40 h 71"/>
                  <a:gd name="T120" fmla="*/ 174 w 180"/>
                  <a:gd name="T121"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71">
                    <a:moveTo>
                      <a:pt x="174" y="44"/>
                    </a:moveTo>
                    <a:lnTo>
                      <a:pt x="174" y="44"/>
                    </a:lnTo>
                    <a:lnTo>
                      <a:pt x="172" y="46"/>
                    </a:lnTo>
                    <a:lnTo>
                      <a:pt x="170" y="50"/>
                    </a:lnTo>
                    <a:lnTo>
                      <a:pt x="166" y="61"/>
                    </a:lnTo>
                    <a:lnTo>
                      <a:pt x="166" y="61"/>
                    </a:lnTo>
                    <a:lnTo>
                      <a:pt x="164" y="63"/>
                    </a:lnTo>
                    <a:lnTo>
                      <a:pt x="162" y="61"/>
                    </a:lnTo>
                    <a:lnTo>
                      <a:pt x="160" y="56"/>
                    </a:lnTo>
                    <a:lnTo>
                      <a:pt x="160" y="56"/>
                    </a:lnTo>
                    <a:lnTo>
                      <a:pt x="154" y="48"/>
                    </a:lnTo>
                    <a:lnTo>
                      <a:pt x="150" y="46"/>
                    </a:lnTo>
                    <a:lnTo>
                      <a:pt x="146" y="50"/>
                    </a:lnTo>
                    <a:lnTo>
                      <a:pt x="146" y="50"/>
                    </a:lnTo>
                    <a:lnTo>
                      <a:pt x="146" y="50"/>
                    </a:lnTo>
                    <a:lnTo>
                      <a:pt x="144" y="48"/>
                    </a:lnTo>
                    <a:lnTo>
                      <a:pt x="142" y="44"/>
                    </a:lnTo>
                    <a:lnTo>
                      <a:pt x="142" y="44"/>
                    </a:lnTo>
                    <a:lnTo>
                      <a:pt x="138" y="40"/>
                    </a:lnTo>
                    <a:lnTo>
                      <a:pt x="134" y="38"/>
                    </a:lnTo>
                    <a:lnTo>
                      <a:pt x="134" y="38"/>
                    </a:lnTo>
                    <a:lnTo>
                      <a:pt x="134" y="46"/>
                    </a:lnTo>
                    <a:lnTo>
                      <a:pt x="134" y="52"/>
                    </a:lnTo>
                    <a:lnTo>
                      <a:pt x="132" y="54"/>
                    </a:lnTo>
                    <a:lnTo>
                      <a:pt x="128" y="54"/>
                    </a:lnTo>
                    <a:lnTo>
                      <a:pt x="128" y="54"/>
                    </a:lnTo>
                    <a:lnTo>
                      <a:pt x="120" y="59"/>
                    </a:lnTo>
                    <a:lnTo>
                      <a:pt x="116" y="61"/>
                    </a:lnTo>
                    <a:lnTo>
                      <a:pt x="112" y="65"/>
                    </a:lnTo>
                    <a:lnTo>
                      <a:pt x="112" y="65"/>
                    </a:lnTo>
                    <a:lnTo>
                      <a:pt x="108" y="69"/>
                    </a:lnTo>
                    <a:lnTo>
                      <a:pt x="104" y="71"/>
                    </a:lnTo>
                    <a:lnTo>
                      <a:pt x="100" y="67"/>
                    </a:lnTo>
                    <a:lnTo>
                      <a:pt x="96" y="63"/>
                    </a:lnTo>
                    <a:lnTo>
                      <a:pt x="96" y="63"/>
                    </a:lnTo>
                    <a:lnTo>
                      <a:pt x="92" y="56"/>
                    </a:lnTo>
                    <a:lnTo>
                      <a:pt x="90" y="56"/>
                    </a:lnTo>
                    <a:lnTo>
                      <a:pt x="88" y="61"/>
                    </a:lnTo>
                    <a:lnTo>
                      <a:pt x="88" y="61"/>
                    </a:lnTo>
                    <a:lnTo>
                      <a:pt x="88" y="63"/>
                    </a:lnTo>
                    <a:lnTo>
                      <a:pt x="86" y="63"/>
                    </a:lnTo>
                    <a:lnTo>
                      <a:pt x="86" y="63"/>
                    </a:lnTo>
                    <a:lnTo>
                      <a:pt x="82" y="61"/>
                    </a:lnTo>
                    <a:lnTo>
                      <a:pt x="80" y="61"/>
                    </a:lnTo>
                    <a:lnTo>
                      <a:pt x="72" y="61"/>
                    </a:lnTo>
                    <a:lnTo>
                      <a:pt x="66" y="63"/>
                    </a:lnTo>
                    <a:lnTo>
                      <a:pt x="62" y="63"/>
                    </a:lnTo>
                    <a:lnTo>
                      <a:pt x="60" y="59"/>
                    </a:lnTo>
                    <a:lnTo>
                      <a:pt x="60" y="59"/>
                    </a:lnTo>
                    <a:lnTo>
                      <a:pt x="58" y="59"/>
                    </a:lnTo>
                    <a:lnTo>
                      <a:pt x="54" y="59"/>
                    </a:lnTo>
                    <a:lnTo>
                      <a:pt x="50" y="63"/>
                    </a:lnTo>
                    <a:lnTo>
                      <a:pt x="50" y="63"/>
                    </a:lnTo>
                    <a:lnTo>
                      <a:pt x="48" y="67"/>
                    </a:lnTo>
                    <a:lnTo>
                      <a:pt x="44" y="69"/>
                    </a:lnTo>
                    <a:lnTo>
                      <a:pt x="42" y="67"/>
                    </a:lnTo>
                    <a:lnTo>
                      <a:pt x="38" y="63"/>
                    </a:lnTo>
                    <a:lnTo>
                      <a:pt x="38" y="63"/>
                    </a:lnTo>
                    <a:lnTo>
                      <a:pt x="36" y="61"/>
                    </a:lnTo>
                    <a:lnTo>
                      <a:pt x="32" y="59"/>
                    </a:lnTo>
                    <a:lnTo>
                      <a:pt x="30" y="59"/>
                    </a:lnTo>
                    <a:lnTo>
                      <a:pt x="26" y="59"/>
                    </a:lnTo>
                    <a:lnTo>
                      <a:pt x="26" y="59"/>
                    </a:lnTo>
                    <a:lnTo>
                      <a:pt x="24" y="61"/>
                    </a:lnTo>
                    <a:lnTo>
                      <a:pt x="20" y="59"/>
                    </a:lnTo>
                    <a:lnTo>
                      <a:pt x="20" y="59"/>
                    </a:lnTo>
                    <a:lnTo>
                      <a:pt x="16" y="54"/>
                    </a:lnTo>
                    <a:lnTo>
                      <a:pt x="12" y="54"/>
                    </a:lnTo>
                    <a:lnTo>
                      <a:pt x="8" y="54"/>
                    </a:lnTo>
                    <a:lnTo>
                      <a:pt x="4" y="59"/>
                    </a:lnTo>
                    <a:lnTo>
                      <a:pt x="4" y="59"/>
                    </a:lnTo>
                    <a:lnTo>
                      <a:pt x="4" y="59"/>
                    </a:lnTo>
                    <a:lnTo>
                      <a:pt x="2" y="54"/>
                    </a:lnTo>
                    <a:lnTo>
                      <a:pt x="2" y="54"/>
                    </a:lnTo>
                    <a:lnTo>
                      <a:pt x="2" y="40"/>
                    </a:lnTo>
                    <a:lnTo>
                      <a:pt x="0" y="24"/>
                    </a:lnTo>
                    <a:lnTo>
                      <a:pt x="0" y="24"/>
                    </a:lnTo>
                    <a:lnTo>
                      <a:pt x="0" y="22"/>
                    </a:lnTo>
                    <a:lnTo>
                      <a:pt x="0" y="22"/>
                    </a:lnTo>
                    <a:lnTo>
                      <a:pt x="0" y="18"/>
                    </a:lnTo>
                    <a:lnTo>
                      <a:pt x="2" y="18"/>
                    </a:lnTo>
                    <a:lnTo>
                      <a:pt x="2" y="18"/>
                    </a:lnTo>
                    <a:lnTo>
                      <a:pt x="2" y="18"/>
                    </a:lnTo>
                    <a:lnTo>
                      <a:pt x="6" y="24"/>
                    </a:lnTo>
                    <a:lnTo>
                      <a:pt x="12" y="26"/>
                    </a:lnTo>
                    <a:lnTo>
                      <a:pt x="16" y="28"/>
                    </a:lnTo>
                    <a:lnTo>
                      <a:pt x="20" y="32"/>
                    </a:lnTo>
                    <a:lnTo>
                      <a:pt x="20" y="32"/>
                    </a:lnTo>
                    <a:lnTo>
                      <a:pt x="24" y="36"/>
                    </a:lnTo>
                    <a:lnTo>
                      <a:pt x="28" y="38"/>
                    </a:lnTo>
                    <a:lnTo>
                      <a:pt x="30" y="38"/>
                    </a:lnTo>
                    <a:lnTo>
                      <a:pt x="32" y="36"/>
                    </a:lnTo>
                    <a:lnTo>
                      <a:pt x="36" y="28"/>
                    </a:lnTo>
                    <a:lnTo>
                      <a:pt x="36" y="28"/>
                    </a:lnTo>
                    <a:lnTo>
                      <a:pt x="38" y="26"/>
                    </a:lnTo>
                    <a:lnTo>
                      <a:pt x="38" y="26"/>
                    </a:lnTo>
                    <a:lnTo>
                      <a:pt x="42" y="26"/>
                    </a:lnTo>
                    <a:lnTo>
                      <a:pt x="42" y="26"/>
                    </a:lnTo>
                    <a:lnTo>
                      <a:pt x="46" y="26"/>
                    </a:lnTo>
                    <a:lnTo>
                      <a:pt x="48" y="24"/>
                    </a:lnTo>
                    <a:lnTo>
                      <a:pt x="48" y="18"/>
                    </a:lnTo>
                    <a:lnTo>
                      <a:pt x="48" y="8"/>
                    </a:lnTo>
                    <a:lnTo>
                      <a:pt x="48" y="8"/>
                    </a:lnTo>
                    <a:lnTo>
                      <a:pt x="48" y="4"/>
                    </a:lnTo>
                    <a:lnTo>
                      <a:pt x="50" y="0"/>
                    </a:lnTo>
                    <a:lnTo>
                      <a:pt x="50" y="0"/>
                    </a:lnTo>
                    <a:lnTo>
                      <a:pt x="52" y="6"/>
                    </a:lnTo>
                    <a:lnTo>
                      <a:pt x="54" y="10"/>
                    </a:lnTo>
                    <a:lnTo>
                      <a:pt x="56" y="10"/>
                    </a:lnTo>
                    <a:lnTo>
                      <a:pt x="60" y="6"/>
                    </a:lnTo>
                    <a:lnTo>
                      <a:pt x="60" y="6"/>
                    </a:lnTo>
                    <a:lnTo>
                      <a:pt x="60" y="6"/>
                    </a:lnTo>
                    <a:lnTo>
                      <a:pt x="62" y="6"/>
                    </a:lnTo>
                    <a:lnTo>
                      <a:pt x="62" y="14"/>
                    </a:lnTo>
                    <a:lnTo>
                      <a:pt x="62" y="14"/>
                    </a:lnTo>
                    <a:lnTo>
                      <a:pt x="62" y="20"/>
                    </a:lnTo>
                    <a:lnTo>
                      <a:pt x="64" y="24"/>
                    </a:lnTo>
                    <a:lnTo>
                      <a:pt x="66" y="24"/>
                    </a:lnTo>
                    <a:lnTo>
                      <a:pt x="68" y="20"/>
                    </a:lnTo>
                    <a:lnTo>
                      <a:pt x="68" y="20"/>
                    </a:lnTo>
                    <a:lnTo>
                      <a:pt x="70" y="16"/>
                    </a:lnTo>
                    <a:lnTo>
                      <a:pt x="72" y="16"/>
                    </a:lnTo>
                    <a:lnTo>
                      <a:pt x="72" y="18"/>
                    </a:lnTo>
                    <a:lnTo>
                      <a:pt x="72" y="18"/>
                    </a:lnTo>
                    <a:lnTo>
                      <a:pt x="74" y="22"/>
                    </a:lnTo>
                    <a:lnTo>
                      <a:pt x="78" y="24"/>
                    </a:lnTo>
                    <a:lnTo>
                      <a:pt x="78" y="20"/>
                    </a:lnTo>
                    <a:lnTo>
                      <a:pt x="80" y="10"/>
                    </a:lnTo>
                    <a:lnTo>
                      <a:pt x="80" y="10"/>
                    </a:lnTo>
                    <a:lnTo>
                      <a:pt x="80" y="8"/>
                    </a:lnTo>
                    <a:lnTo>
                      <a:pt x="82" y="10"/>
                    </a:lnTo>
                    <a:lnTo>
                      <a:pt x="84" y="14"/>
                    </a:lnTo>
                    <a:lnTo>
                      <a:pt x="84" y="14"/>
                    </a:lnTo>
                    <a:lnTo>
                      <a:pt x="88" y="18"/>
                    </a:lnTo>
                    <a:lnTo>
                      <a:pt x="88" y="20"/>
                    </a:lnTo>
                    <a:lnTo>
                      <a:pt x="88" y="26"/>
                    </a:lnTo>
                    <a:lnTo>
                      <a:pt x="88" y="26"/>
                    </a:lnTo>
                    <a:lnTo>
                      <a:pt x="86" y="30"/>
                    </a:lnTo>
                    <a:lnTo>
                      <a:pt x="88" y="34"/>
                    </a:lnTo>
                    <a:lnTo>
                      <a:pt x="88" y="34"/>
                    </a:lnTo>
                    <a:lnTo>
                      <a:pt x="88" y="34"/>
                    </a:lnTo>
                    <a:lnTo>
                      <a:pt x="90" y="34"/>
                    </a:lnTo>
                    <a:lnTo>
                      <a:pt x="92" y="32"/>
                    </a:lnTo>
                    <a:lnTo>
                      <a:pt x="92" y="32"/>
                    </a:lnTo>
                    <a:lnTo>
                      <a:pt x="102" y="20"/>
                    </a:lnTo>
                    <a:lnTo>
                      <a:pt x="108" y="16"/>
                    </a:lnTo>
                    <a:lnTo>
                      <a:pt x="114" y="16"/>
                    </a:lnTo>
                    <a:lnTo>
                      <a:pt x="114" y="16"/>
                    </a:lnTo>
                    <a:lnTo>
                      <a:pt x="116" y="16"/>
                    </a:lnTo>
                    <a:lnTo>
                      <a:pt x="118" y="18"/>
                    </a:lnTo>
                    <a:lnTo>
                      <a:pt x="120" y="22"/>
                    </a:lnTo>
                    <a:lnTo>
                      <a:pt x="120" y="22"/>
                    </a:lnTo>
                    <a:lnTo>
                      <a:pt x="124" y="26"/>
                    </a:lnTo>
                    <a:lnTo>
                      <a:pt x="126" y="24"/>
                    </a:lnTo>
                    <a:lnTo>
                      <a:pt x="128" y="20"/>
                    </a:lnTo>
                    <a:lnTo>
                      <a:pt x="128" y="20"/>
                    </a:lnTo>
                    <a:lnTo>
                      <a:pt x="128" y="16"/>
                    </a:lnTo>
                    <a:lnTo>
                      <a:pt x="130" y="14"/>
                    </a:lnTo>
                    <a:lnTo>
                      <a:pt x="132" y="18"/>
                    </a:lnTo>
                    <a:lnTo>
                      <a:pt x="132" y="18"/>
                    </a:lnTo>
                    <a:lnTo>
                      <a:pt x="140" y="26"/>
                    </a:lnTo>
                    <a:lnTo>
                      <a:pt x="146" y="32"/>
                    </a:lnTo>
                    <a:lnTo>
                      <a:pt x="154" y="32"/>
                    </a:lnTo>
                    <a:lnTo>
                      <a:pt x="160" y="28"/>
                    </a:lnTo>
                    <a:lnTo>
                      <a:pt x="160" y="28"/>
                    </a:lnTo>
                    <a:lnTo>
                      <a:pt x="168" y="26"/>
                    </a:lnTo>
                    <a:lnTo>
                      <a:pt x="172" y="24"/>
                    </a:lnTo>
                    <a:lnTo>
                      <a:pt x="176" y="20"/>
                    </a:lnTo>
                    <a:lnTo>
                      <a:pt x="176" y="20"/>
                    </a:lnTo>
                    <a:lnTo>
                      <a:pt x="178" y="20"/>
                    </a:lnTo>
                    <a:lnTo>
                      <a:pt x="178" y="20"/>
                    </a:lnTo>
                    <a:lnTo>
                      <a:pt x="180" y="26"/>
                    </a:lnTo>
                    <a:lnTo>
                      <a:pt x="180" y="26"/>
                    </a:lnTo>
                    <a:lnTo>
                      <a:pt x="180" y="26"/>
                    </a:lnTo>
                    <a:lnTo>
                      <a:pt x="178" y="34"/>
                    </a:lnTo>
                    <a:lnTo>
                      <a:pt x="176" y="36"/>
                    </a:lnTo>
                    <a:lnTo>
                      <a:pt x="174" y="36"/>
                    </a:lnTo>
                    <a:lnTo>
                      <a:pt x="174" y="36"/>
                    </a:lnTo>
                    <a:lnTo>
                      <a:pt x="172" y="38"/>
                    </a:lnTo>
                    <a:lnTo>
                      <a:pt x="172" y="40"/>
                    </a:lnTo>
                    <a:lnTo>
                      <a:pt x="174" y="42"/>
                    </a:lnTo>
                    <a:lnTo>
                      <a:pt x="174" y="44"/>
                    </a:lnTo>
                    <a:lnTo>
                      <a:pt x="174"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6" name="Freeform 518">
                <a:extLst>
                  <a:ext uri="{FF2B5EF4-FFF2-40B4-BE49-F238E27FC236}">
                    <a16:creationId xmlns:a16="http://schemas.microsoft.com/office/drawing/2014/main" id="{8D68DB2F-4D93-E106-7CB7-1283BB7CDE18}"/>
                  </a:ext>
                </a:extLst>
              </p:cNvPr>
              <p:cNvSpPr>
                <a:spLocks/>
              </p:cNvSpPr>
              <p:nvPr/>
            </p:nvSpPr>
            <p:spPr bwMode="auto">
              <a:xfrm>
                <a:off x="2836" y="1579"/>
                <a:ext cx="182" cy="65"/>
              </a:xfrm>
              <a:custGeom>
                <a:avLst/>
                <a:gdLst>
                  <a:gd name="T0" fmla="*/ 2 w 182"/>
                  <a:gd name="T1" fmla="*/ 20 h 65"/>
                  <a:gd name="T2" fmla="*/ 16 w 182"/>
                  <a:gd name="T3" fmla="*/ 16 h 65"/>
                  <a:gd name="T4" fmla="*/ 28 w 182"/>
                  <a:gd name="T5" fmla="*/ 20 h 65"/>
                  <a:gd name="T6" fmla="*/ 46 w 182"/>
                  <a:gd name="T7" fmla="*/ 24 h 65"/>
                  <a:gd name="T8" fmla="*/ 56 w 182"/>
                  <a:gd name="T9" fmla="*/ 16 h 65"/>
                  <a:gd name="T10" fmla="*/ 68 w 182"/>
                  <a:gd name="T11" fmla="*/ 18 h 65"/>
                  <a:gd name="T12" fmla="*/ 72 w 182"/>
                  <a:gd name="T13" fmla="*/ 16 h 65"/>
                  <a:gd name="T14" fmla="*/ 76 w 182"/>
                  <a:gd name="T15" fmla="*/ 14 h 65"/>
                  <a:gd name="T16" fmla="*/ 84 w 182"/>
                  <a:gd name="T17" fmla="*/ 28 h 65"/>
                  <a:gd name="T18" fmla="*/ 98 w 182"/>
                  <a:gd name="T19" fmla="*/ 20 h 65"/>
                  <a:gd name="T20" fmla="*/ 102 w 182"/>
                  <a:gd name="T21" fmla="*/ 12 h 65"/>
                  <a:gd name="T22" fmla="*/ 104 w 182"/>
                  <a:gd name="T23" fmla="*/ 6 h 65"/>
                  <a:gd name="T24" fmla="*/ 114 w 182"/>
                  <a:gd name="T25" fmla="*/ 12 h 65"/>
                  <a:gd name="T26" fmla="*/ 116 w 182"/>
                  <a:gd name="T27" fmla="*/ 10 h 65"/>
                  <a:gd name="T28" fmla="*/ 122 w 182"/>
                  <a:gd name="T29" fmla="*/ 8 h 65"/>
                  <a:gd name="T30" fmla="*/ 132 w 182"/>
                  <a:gd name="T31" fmla="*/ 22 h 65"/>
                  <a:gd name="T32" fmla="*/ 136 w 182"/>
                  <a:gd name="T33" fmla="*/ 16 h 65"/>
                  <a:gd name="T34" fmla="*/ 142 w 182"/>
                  <a:gd name="T35" fmla="*/ 4 h 65"/>
                  <a:gd name="T36" fmla="*/ 148 w 182"/>
                  <a:gd name="T37" fmla="*/ 22 h 65"/>
                  <a:gd name="T38" fmla="*/ 156 w 182"/>
                  <a:gd name="T39" fmla="*/ 24 h 65"/>
                  <a:gd name="T40" fmla="*/ 160 w 182"/>
                  <a:gd name="T41" fmla="*/ 4 h 65"/>
                  <a:gd name="T42" fmla="*/ 168 w 182"/>
                  <a:gd name="T43" fmla="*/ 10 h 65"/>
                  <a:gd name="T44" fmla="*/ 178 w 182"/>
                  <a:gd name="T45" fmla="*/ 0 h 65"/>
                  <a:gd name="T46" fmla="*/ 180 w 182"/>
                  <a:gd name="T47" fmla="*/ 18 h 65"/>
                  <a:gd name="T48" fmla="*/ 174 w 182"/>
                  <a:gd name="T49" fmla="*/ 28 h 65"/>
                  <a:gd name="T50" fmla="*/ 168 w 182"/>
                  <a:gd name="T51" fmla="*/ 30 h 65"/>
                  <a:gd name="T52" fmla="*/ 172 w 182"/>
                  <a:gd name="T53" fmla="*/ 40 h 65"/>
                  <a:gd name="T54" fmla="*/ 170 w 182"/>
                  <a:gd name="T55" fmla="*/ 49 h 65"/>
                  <a:gd name="T56" fmla="*/ 168 w 182"/>
                  <a:gd name="T57" fmla="*/ 63 h 65"/>
                  <a:gd name="T58" fmla="*/ 158 w 182"/>
                  <a:gd name="T59" fmla="*/ 63 h 65"/>
                  <a:gd name="T60" fmla="*/ 150 w 182"/>
                  <a:gd name="T61" fmla="*/ 49 h 65"/>
                  <a:gd name="T62" fmla="*/ 136 w 182"/>
                  <a:gd name="T63" fmla="*/ 53 h 65"/>
                  <a:gd name="T64" fmla="*/ 124 w 182"/>
                  <a:gd name="T65" fmla="*/ 44 h 65"/>
                  <a:gd name="T66" fmla="*/ 126 w 182"/>
                  <a:gd name="T67" fmla="*/ 40 h 65"/>
                  <a:gd name="T68" fmla="*/ 118 w 182"/>
                  <a:gd name="T69" fmla="*/ 26 h 65"/>
                  <a:gd name="T70" fmla="*/ 104 w 182"/>
                  <a:gd name="T71" fmla="*/ 32 h 65"/>
                  <a:gd name="T72" fmla="*/ 120 w 182"/>
                  <a:gd name="T73" fmla="*/ 36 h 65"/>
                  <a:gd name="T74" fmla="*/ 120 w 182"/>
                  <a:gd name="T75" fmla="*/ 44 h 65"/>
                  <a:gd name="T76" fmla="*/ 108 w 182"/>
                  <a:gd name="T77" fmla="*/ 59 h 65"/>
                  <a:gd name="T78" fmla="*/ 100 w 182"/>
                  <a:gd name="T79" fmla="*/ 59 h 65"/>
                  <a:gd name="T80" fmla="*/ 80 w 182"/>
                  <a:gd name="T81" fmla="*/ 53 h 65"/>
                  <a:gd name="T82" fmla="*/ 60 w 182"/>
                  <a:gd name="T83" fmla="*/ 38 h 65"/>
                  <a:gd name="T84" fmla="*/ 60 w 182"/>
                  <a:gd name="T85" fmla="*/ 26 h 65"/>
                  <a:gd name="T86" fmla="*/ 60 w 182"/>
                  <a:gd name="T87" fmla="*/ 38 h 65"/>
                  <a:gd name="T88" fmla="*/ 46 w 182"/>
                  <a:gd name="T89" fmla="*/ 44 h 65"/>
                  <a:gd name="T90" fmla="*/ 36 w 182"/>
                  <a:gd name="T91" fmla="*/ 53 h 65"/>
                  <a:gd name="T92" fmla="*/ 26 w 182"/>
                  <a:gd name="T93" fmla="*/ 38 h 65"/>
                  <a:gd name="T94" fmla="*/ 16 w 182"/>
                  <a:gd name="T95" fmla="*/ 32 h 65"/>
                  <a:gd name="T96" fmla="*/ 0 w 182"/>
                  <a:gd name="T97"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 h="65">
                    <a:moveTo>
                      <a:pt x="0" y="20"/>
                    </a:moveTo>
                    <a:lnTo>
                      <a:pt x="0" y="20"/>
                    </a:lnTo>
                    <a:lnTo>
                      <a:pt x="2" y="20"/>
                    </a:lnTo>
                    <a:lnTo>
                      <a:pt x="2" y="20"/>
                    </a:lnTo>
                    <a:lnTo>
                      <a:pt x="6" y="16"/>
                    </a:lnTo>
                    <a:lnTo>
                      <a:pt x="8" y="14"/>
                    </a:lnTo>
                    <a:lnTo>
                      <a:pt x="12" y="14"/>
                    </a:lnTo>
                    <a:lnTo>
                      <a:pt x="16" y="16"/>
                    </a:lnTo>
                    <a:lnTo>
                      <a:pt x="22" y="20"/>
                    </a:lnTo>
                    <a:lnTo>
                      <a:pt x="24" y="22"/>
                    </a:lnTo>
                    <a:lnTo>
                      <a:pt x="28" y="20"/>
                    </a:lnTo>
                    <a:lnTo>
                      <a:pt x="28" y="20"/>
                    </a:lnTo>
                    <a:lnTo>
                      <a:pt x="30" y="20"/>
                    </a:lnTo>
                    <a:lnTo>
                      <a:pt x="34" y="20"/>
                    </a:lnTo>
                    <a:lnTo>
                      <a:pt x="40" y="22"/>
                    </a:lnTo>
                    <a:lnTo>
                      <a:pt x="46" y="24"/>
                    </a:lnTo>
                    <a:lnTo>
                      <a:pt x="48" y="22"/>
                    </a:lnTo>
                    <a:lnTo>
                      <a:pt x="52" y="20"/>
                    </a:lnTo>
                    <a:lnTo>
                      <a:pt x="52" y="20"/>
                    </a:lnTo>
                    <a:lnTo>
                      <a:pt x="56" y="16"/>
                    </a:lnTo>
                    <a:lnTo>
                      <a:pt x="60" y="12"/>
                    </a:lnTo>
                    <a:lnTo>
                      <a:pt x="64" y="12"/>
                    </a:lnTo>
                    <a:lnTo>
                      <a:pt x="68" y="18"/>
                    </a:lnTo>
                    <a:lnTo>
                      <a:pt x="68" y="18"/>
                    </a:lnTo>
                    <a:lnTo>
                      <a:pt x="68" y="20"/>
                    </a:lnTo>
                    <a:lnTo>
                      <a:pt x="70" y="18"/>
                    </a:lnTo>
                    <a:lnTo>
                      <a:pt x="72" y="16"/>
                    </a:lnTo>
                    <a:lnTo>
                      <a:pt x="72" y="16"/>
                    </a:lnTo>
                    <a:lnTo>
                      <a:pt x="74" y="12"/>
                    </a:lnTo>
                    <a:lnTo>
                      <a:pt x="74" y="12"/>
                    </a:lnTo>
                    <a:lnTo>
                      <a:pt x="76" y="14"/>
                    </a:lnTo>
                    <a:lnTo>
                      <a:pt x="76" y="14"/>
                    </a:lnTo>
                    <a:lnTo>
                      <a:pt x="78" y="22"/>
                    </a:lnTo>
                    <a:lnTo>
                      <a:pt x="80" y="26"/>
                    </a:lnTo>
                    <a:lnTo>
                      <a:pt x="82" y="28"/>
                    </a:lnTo>
                    <a:lnTo>
                      <a:pt x="84" y="28"/>
                    </a:lnTo>
                    <a:lnTo>
                      <a:pt x="90" y="24"/>
                    </a:lnTo>
                    <a:lnTo>
                      <a:pt x="94" y="22"/>
                    </a:lnTo>
                    <a:lnTo>
                      <a:pt x="94" y="22"/>
                    </a:lnTo>
                    <a:lnTo>
                      <a:pt x="98" y="20"/>
                    </a:lnTo>
                    <a:lnTo>
                      <a:pt x="104" y="18"/>
                    </a:lnTo>
                    <a:lnTo>
                      <a:pt x="104" y="18"/>
                    </a:lnTo>
                    <a:lnTo>
                      <a:pt x="104" y="14"/>
                    </a:lnTo>
                    <a:lnTo>
                      <a:pt x="102" y="12"/>
                    </a:lnTo>
                    <a:lnTo>
                      <a:pt x="100" y="10"/>
                    </a:lnTo>
                    <a:lnTo>
                      <a:pt x="100" y="8"/>
                    </a:lnTo>
                    <a:lnTo>
                      <a:pt x="100" y="8"/>
                    </a:lnTo>
                    <a:lnTo>
                      <a:pt x="104" y="6"/>
                    </a:lnTo>
                    <a:lnTo>
                      <a:pt x="108" y="2"/>
                    </a:lnTo>
                    <a:lnTo>
                      <a:pt x="108" y="2"/>
                    </a:lnTo>
                    <a:lnTo>
                      <a:pt x="110" y="4"/>
                    </a:lnTo>
                    <a:lnTo>
                      <a:pt x="114" y="12"/>
                    </a:lnTo>
                    <a:lnTo>
                      <a:pt x="114" y="12"/>
                    </a:lnTo>
                    <a:lnTo>
                      <a:pt x="114" y="12"/>
                    </a:lnTo>
                    <a:lnTo>
                      <a:pt x="116" y="10"/>
                    </a:lnTo>
                    <a:lnTo>
                      <a:pt x="116" y="10"/>
                    </a:lnTo>
                    <a:lnTo>
                      <a:pt x="120" y="0"/>
                    </a:lnTo>
                    <a:lnTo>
                      <a:pt x="120" y="2"/>
                    </a:lnTo>
                    <a:lnTo>
                      <a:pt x="122" y="8"/>
                    </a:lnTo>
                    <a:lnTo>
                      <a:pt x="122" y="8"/>
                    </a:lnTo>
                    <a:lnTo>
                      <a:pt x="124" y="12"/>
                    </a:lnTo>
                    <a:lnTo>
                      <a:pt x="128" y="16"/>
                    </a:lnTo>
                    <a:lnTo>
                      <a:pt x="130" y="18"/>
                    </a:lnTo>
                    <a:lnTo>
                      <a:pt x="132" y="22"/>
                    </a:lnTo>
                    <a:lnTo>
                      <a:pt x="132" y="22"/>
                    </a:lnTo>
                    <a:lnTo>
                      <a:pt x="134" y="22"/>
                    </a:lnTo>
                    <a:lnTo>
                      <a:pt x="134" y="20"/>
                    </a:lnTo>
                    <a:lnTo>
                      <a:pt x="136" y="16"/>
                    </a:lnTo>
                    <a:lnTo>
                      <a:pt x="136" y="16"/>
                    </a:lnTo>
                    <a:lnTo>
                      <a:pt x="140" y="10"/>
                    </a:lnTo>
                    <a:lnTo>
                      <a:pt x="142" y="4"/>
                    </a:lnTo>
                    <a:lnTo>
                      <a:pt x="142" y="4"/>
                    </a:lnTo>
                    <a:lnTo>
                      <a:pt x="144" y="4"/>
                    </a:lnTo>
                    <a:lnTo>
                      <a:pt x="146" y="16"/>
                    </a:lnTo>
                    <a:lnTo>
                      <a:pt x="146" y="16"/>
                    </a:lnTo>
                    <a:lnTo>
                      <a:pt x="148" y="22"/>
                    </a:lnTo>
                    <a:lnTo>
                      <a:pt x="150" y="24"/>
                    </a:lnTo>
                    <a:lnTo>
                      <a:pt x="154" y="24"/>
                    </a:lnTo>
                    <a:lnTo>
                      <a:pt x="156" y="24"/>
                    </a:lnTo>
                    <a:lnTo>
                      <a:pt x="156" y="24"/>
                    </a:lnTo>
                    <a:lnTo>
                      <a:pt x="158" y="22"/>
                    </a:lnTo>
                    <a:lnTo>
                      <a:pt x="160" y="18"/>
                    </a:lnTo>
                    <a:lnTo>
                      <a:pt x="160" y="12"/>
                    </a:lnTo>
                    <a:lnTo>
                      <a:pt x="160" y="4"/>
                    </a:lnTo>
                    <a:lnTo>
                      <a:pt x="160" y="4"/>
                    </a:lnTo>
                    <a:lnTo>
                      <a:pt x="162" y="8"/>
                    </a:lnTo>
                    <a:lnTo>
                      <a:pt x="164" y="10"/>
                    </a:lnTo>
                    <a:lnTo>
                      <a:pt x="168" y="10"/>
                    </a:lnTo>
                    <a:lnTo>
                      <a:pt x="170" y="6"/>
                    </a:lnTo>
                    <a:lnTo>
                      <a:pt x="170" y="6"/>
                    </a:lnTo>
                    <a:lnTo>
                      <a:pt x="174" y="2"/>
                    </a:lnTo>
                    <a:lnTo>
                      <a:pt x="178" y="0"/>
                    </a:lnTo>
                    <a:lnTo>
                      <a:pt x="178" y="2"/>
                    </a:lnTo>
                    <a:lnTo>
                      <a:pt x="180" y="4"/>
                    </a:lnTo>
                    <a:lnTo>
                      <a:pt x="180" y="18"/>
                    </a:lnTo>
                    <a:lnTo>
                      <a:pt x="180" y="18"/>
                    </a:lnTo>
                    <a:lnTo>
                      <a:pt x="182" y="24"/>
                    </a:lnTo>
                    <a:lnTo>
                      <a:pt x="182" y="24"/>
                    </a:lnTo>
                    <a:lnTo>
                      <a:pt x="178" y="28"/>
                    </a:lnTo>
                    <a:lnTo>
                      <a:pt x="174" y="28"/>
                    </a:lnTo>
                    <a:lnTo>
                      <a:pt x="170" y="26"/>
                    </a:lnTo>
                    <a:lnTo>
                      <a:pt x="166" y="26"/>
                    </a:lnTo>
                    <a:lnTo>
                      <a:pt x="166" y="26"/>
                    </a:lnTo>
                    <a:lnTo>
                      <a:pt x="168" y="30"/>
                    </a:lnTo>
                    <a:lnTo>
                      <a:pt x="170" y="34"/>
                    </a:lnTo>
                    <a:lnTo>
                      <a:pt x="170" y="34"/>
                    </a:lnTo>
                    <a:lnTo>
                      <a:pt x="170" y="36"/>
                    </a:lnTo>
                    <a:lnTo>
                      <a:pt x="172" y="40"/>
                    </a:lnTo>
                    <a:lnTo>
                      <a:pt x="172" y="40"/>
                    </a:lnTo>
                    <a:lnTo>
                      <a:pt x="172" y="44"/>
                    </a:lnTo>
                    <a:lnTo>
                      <a:pt x="172" y="44"/>
                    </a:lnTo>
                    <a:lnTo>
                      <a:pt x="170" y="49"/>
                    </a:lnTo>
                    <a:lnTo>
                      <a:pt x="170" y="55"/>
                    </a:lnTo>
                    <a:lnTo>
                      <a:pt x="170" y="61"/>
                    </a:lnTo>
                    <a:lnTo>
                      <a:pt x="170" y="63"/>
                    </a:lnTo>
                    <a:lnTo>
                      <a:pt x="168" y="63"/>
                    </a:lnTo>
                    <a:lnTo>
                      <a:pt x="168" y="63"/>
                    </a:lnTo>
                    <a:lnTo>
                      <a:pt x="164" y="65"/>
                    </a:lnTo>
                    <a:lnTo>
                      <a:pt x="160" y="65"/>
                    </a:lnTo>
                    <a:lnTo>
                      <a:pt x="158" y="63"/>
                    </a:lnTo>
                    <a:lnTo>
                      <a:pt x="154" y="55"/>
                    </a:lnTo>
                    <a:lnTo>
                      <a:pt x="154" y="55"/>
                    </a:lnTo>
                    <a:lnTo>
                      <a:pt x="152" y="49"/>
                    </a:lnTo>
                    <a:lnTo>
                      <a:pt x="150" y="49"/>
                    </a:lnTo>
                    <a:lnTo>
                      <a:pt x="148" y="49"/>
                    </a:lnTo>
                    <a:lnTo>
                      <a:pt x="148" y="49"/>
                    </a:lnTo>
                    <a:lnTo>
                      <a:pt x="142" y="53"/>
                    </a:lnTo>
                    <a:lnTo>
                      <a:pt x="136" y="53"/>
                    </a:lnTo>
                    <a:lnTo>
                      <a:pt x="126" y="53"/>
                    </a:lnTo>
                    <a:lnTo>
                      <a:pt x="126" y="53"/>
                    </a:lnTo>
                    <a:lnTo>
                      <a:pt x="124" y="51"/>
                    </a:lnTo>
                    <a:lnTo>
                      <a:pt x="124" y="44"/>
                    </a:lnTo>
                    <a:lnTo>
                      <a:pt x="124" y="44"/>
                    </a:lnTo>
                    <a:lnTo>
                      <a:pt x="126" y="42"/>
                    </a:lnTo>
                    <a:lnTo>
                      <a:pt x="126" y="40"/>
                    </a:lnTo>
                    <a:lnTo>
                      <a:pt x="126" y="40"/>
                    </a:lnTo>
                    <a:lnTo>
                      <a:pt x="124" y="34"/>
                    </a:lnTo>
                    <a:lnTo>
                      <a:pt x="122" y="28"/>
                    </a:lnTo>
                    <a:lnTo>
                      <a:pt x="122" y="28"/>
                    </a:lnTo>
                    <a:lnTo>
                      <a:pt x="118" y="26"/>
                    </a:lnTo>
                    <a:lnTo>
                      <a:pt x="114" y="26"/>
                    </a:lnTo>
                    <a:lnTo>
                      <a:pt x="108" y="28"/>
                    </a:lnTo>
                    <a:lnTo>
                      <a:pt x="104" y="32"/>
                    </a:lnTo>
                    <a:lnTo>
                      <a:pt x="104" y="32"/>
                    </a:lnTo>
                    <a:lnTo>
                      <a:pt x="108" y="30"/>
                    </a:lnTo>
                    <a:lnTo>
                      <a:pt x="112" y="28"/>
                    </a:lnTo>
                    <a:lnTo>
                      <a:pt x="116" y="32"/>
                    </a:lnTo>
                    <a:lnTo>
                      <a:pt x="120" y="36"/>
                    </a:lnTo>
                    <a:lnTo>
                      <a:pt x="120" y="36"/>
                    </a:lnTo>
                    <a:lnTo>
                      <a:pt x="122" y="40"/>
                    </a:lnTo>
                    <a:lnTo>
                      <a:pt x="120" y="44"/>
                    </a:lnTo>
                    <a:lnTo>
                      <a:pt x="120" y="44"/>
                    </a:lnTo>
                    <a:lnTo>
                      <a:pt x="116" y="49"/>
                    </a:lnTo>
                    <a:lnTo>
                      <a:pt x="110" y="55"/>
                    </a:lnTo>
                    <a:lnTo>
                      <a:pt x="110" y="55"/>
                    </a:lnTo>
                    <a:lnTo>
                      <a:pt x="108" y="59"/>
                    </a:lnTo>
                    <a:lnTo>
                      <a:pt x="104" y="61"/>
                    </a:lnTo>
                    <a:lnTo>
                      <a:pt x="102" y="61"/>
                    </a:lnTo>
                    <a:lnTo>
                      <a:pt x="100" y="59"/>
                    </a:lnTo>
                    <a:lnTo>
                      <a:pt x="100" y="59"/>
                    </a:lnTo>
                    <a:lnTo>
                      <a:pt x="94" y="55"/>
                    </a:lnTo>
                    <a:lnTo>
                      <a:pt x="90" y="53"/>
                    </a:lnTo>
                    <a:lnTo>
                      <a:pt x="80" y="53"/>
                    </a:lnTo>
                    <a:lnTo>
                      <a:pt x="80" y="53"/>
                    </a:lnTo>
                    <a:lnTo>
                      <a:pt x="70" y="49"/>
                    </a:lnTo>
                    <a:lnTo>
                      <a:pt x="60" y="42"/>
                    </a:lnTo>
                    <a:lnTo>
                      <a:pt x="60" y="42"/>
                    </a:lnTo>
                    <a:lnTo>
                      <a:pt x="60" y="38"/>
                    </a:lnTo>
                    <a:lnTo>
                      <a:pt x="62" y="34"/>
                    </a:lnTo>
                    <a:lnTo>
                      <a:pt x="62" y="30"/>
                    </a:lnTo>
                    <a:lnTo>
                      <a:pt x="60" y="26"/>
                    </a:lnTo>
                    <a:lnTo>
                      <a:pt x="60" y="26"/>
                    </a:lnTo>
                    <a:lnTo>
                      <a:pt x="60" y="28"/>
                    </a:lnTo>
                    <a:lnTo>
                      <a:pt x="60" y="32"/>
                    </a:lnTo>
                    <a:lnTo>
                      <a:pt x="60" y="38"/>
                    </a:lnTo>
                    <a:lnTo>
                      <a:pt x="60" y="38"/>
                    </a:lnTo>
                    <a:lnTo>
                      <a:pt x="56" y="42"/>
                    </a:lnTo>
                    <a:lnTo>
                      <a:pt x="54" y="42"/>
                    </a:lnTo>
                    <a:lnTo>
                      <a:pt x="54" y="42"/>
                    </a:lnTo>
                    <a:lnTo>
                      <a:pt x="46" y="44"/>
                    </a:lnTo>
                    <a:lnTo>
                      <a:pt x="42" y="44"/>
                    </a:lnTo>
                    <a:lnTo>
                      <a:pt x="38" y="51"/>
                    </a:lnTo>
                    <a:lnTo>
                      <a:pt x="38" y="51"/>
                    </a:lnTo>
                    <a:lnTo>
                      <a:pt x="36" y="53"/>
                    </a:lnTo>
                    <a:lnTo>
                      <a:pt x="34" y="53"/>
                    </a:lnTo>
                    <a:lnTo>
                      <a:pt x="28" y="46"/>
                    </a:lnTo>
                    <a:lnTo>
                      <a:pt x="28" y="46"/>
                    </a:lnTo>
                    <a:lnTo>
                      <a:pt x="26" y="38"/>
                    </a:lnTo>
                    <a:lnTo>
                      <a:pt x="22" y="32"/>
                    </a:lnTo>
                    <a:lnTo>
                      <a:pt x="20" y="30"/>
                    </a:lnTo>
                    <a:lnTo>
                      <a:pt x="16" y="32"/>
                    </a:lnTo>
                    <a:lnTo>
                      <a:pt x="16" y="32"/>
                    </a:lnTo>
                    <a:lnTo>
                      <a:pt x="10" y="34"/>
                    </a:lnTo>
                    <a:lnTo>
                      <a:pt x="6" y="34"/>
                    </a:lnTo>
                    <a:lnTo>
                      <a:pt x="4" y="28"/>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7" name="Freeform 519">
                <a:extLst>
                  <a:ext uri="{FF2B5EF4-FFF2-40B4-BE49-F238E27FC236}">
                    <a16:creationId xmlns:a16="http://schemas.microsoft.com/office/drawing/2014/main" id="{C1C5B53E-A957-7BA6-A779-24926EA81B10}"/>
                  </a:ext>
                </a:extLst>
              </p:cNvPr>
              <p:cNvSpPr>
                <a:spLocks/>
              </p:cNvSpPr>
              <p:nvPr/>
            </p:nvSpPr>
            <p:spPr bwMode="auto">
              <a:xfrm>
                <a:off x="2140" y="1467"/>
                <a:ext cx="156" cy="44"/>
              </a:xfrm>
              <a:custGeom>
                <a:avLst/>
                <a:gdLst>
                  <a:gd name="T0" fmla="*/ 4 w 156"/>
                  <a:gd name="T1" fmla="*/ 10 h 44"/>
                  <a:gd name="T2" fmla="*/ 6 w 156"/>
                  <a:gd name="T3" fmla="*/ 4 h 44"/>
                  <a:gd name="T4" fmla="*/ 8 w 156"/>
                  <a:gd name="T5" fmla="*/ 0 h 44"/>
                  <a:gd name="T6" fmla="*/ 12 w 156"/>
                  <a:gd name="T7" fmla="*/ 4 h 44"/>
                  <a:gd name="T8" fmla="*/ 26 w 156"/>
                  <a:gd name="T9" fmla="*/ 6 h 44"/>
                  <a:gd name="T10" fmla="*/ 30 w 156"/>
                  <a:gd name="T11" fmla="*/ 12 h 44"/>
                  <a:gd name="T12" fmla="*/ 36 w 156"/>
                  <a:gd name="T13" fmla="*/ 8 h 44"/>
                  <a:gd name="T14" fmla="*/ 46 w 156"/>
                  <a:gd name="T15" fmla="*/ 0 h 44"/>
                  <a:gd name="T16" fmla="*/ 52 w 156"/>
                  <a:gd name="T17" fmla="*/ 8 h 44"/>
                  <a:gd name="T18" fmla="*/ 58 w 156"/>
                  <a:gd name="T19" fmla="*/ 4 h 44"/>
                  <a:gd name="T20" fmla="*/ 70 w 156"/>
                  <a:gd name="T21" fmla="*/ 4 h 44"/>
                  <a:gd name="T22" fmla="*/ 84 w 156"/>
                  <a:gd name="T23" fmla="*/ 2 h 44"/>
                  <a:gd name="T24" fmla="*/ 108 w 156"/>
                  <a:gd name="T25" fmla="*/ 4 h 44"/>
                  <a:gd name="T26" fmla="*/ 120 w 156"/>
                  <a:gd name="T27" fmla="*/ 4 h 44"/>
                  <a:gd name="T28" fmla="*/ 134 w 156"/>
                  <a:gd name="T29" fmla="*/ 0 h 44"/>
                  <a:gd name="T30" fmla="*/ 138 w 156"/>
                  <a:gd name="T31" fmla="*/ 4 h 44"/>
                  <a:gd name="T32" fmla="*/ 144 w 156"/>
                  <a:gd name="T33" fmla="*/ 12 h 44"/>
                  <a:gd name="T34" fmla="*/ 148 w 156"/>
                  <a:gd name="T35" fmla="*/ 4 h 44"/>
                  <a:gd name="T36" fmla="*/ 154 w 156"/>
                  <a:gd name="T37" fmla="*/ 6 h 44"/>
                  <a:gd name="T38" fmla="*/ 156 w 156"/>
                  <a:gd name="T39" fmla="*/ 10 h 44"/>
                  <a:gd name="T40" fmla="*/ 152 w 156"/>
                  <a:gd name="T41" fmla="*/ 14 h 44"/>
                  <a:gd name="T42" fmla="*/ 154 w 156"/>
                  <a:gd name="T43" fmla="*/ 30 h 44"/>
                  <a:gd name="T44" fmla="*/ 146 w 156"/>
                  <a:gd name="T45" fmla="*/ 18 h 44"/>
                  <a:gd name="T46" fmla="*/ 142 w 156"/>
                  <a:gd name="T47" fmla="*/ 14 h 44"/>
                  <a:gd name="T48" fmla="*/ 140 w 156"/>
                  <a:gd name="T49" fmla="*/ 26 h 44"/>
                  <a:gd name="T50" fmla="*/ 138 w 156"/>
                  <a:gd name="T51" fmla="*/ 32 h 44"/>
                  <a:gd name="T52" fmla="*/ 132 w 156"/>
                  <a:gd name="T53" fmla="*/ 22 h 44"/>
                  <a:gd name="T54" fmla="*/ 126 w 156"/>
                  <a:gd name="T55" fmla="*/ 18 h 44"/>
                  <a:gd name="T56" fmla="*/ 120 w 156"/>
                  <a:gd name="T57" fmla="*/ 28 h 44"/>
                  <a:gd name="T58" fmla="*/ 112 w 156"/>
                  <a:gd name="T59" fmla="*/ 16 h 44"/>
                  <a:gd name="T60" fmla="*/ 108 w 156"/>
                  <a:gd name="T61" fmla="*/ 8 h 44"/>
                  <a:gd name="T62" fmla="*/ 102 w 156"/>
                  <a:gd name="T63" fmla="*/ 16 h 44"/>
                  <a:gd name="T64" fmla="*/ 94 w 156"/>
                  <a:gd name="T65" fmla="*/ 16 h 44"/>
                  <a:gd name="T66" fmla="*/ 90 w 156"/>
                  <a:gd name="T67" fmla="*/ 14 h 44"/>
                  <a:gd name="T68" fmla="*/ 88 w 156"/>
                  <a:gd name="T69" fmla="*/ 26 h 44"/>
                  <a:gd name="T70" fmla="*/ 86 w 156"/>
                  <a:gd name="T71" fmla="*/ 36 h 44"/>
                  <a:gd name="T72" fmla="*/ 78 w 156"/>
                  <a:gd name="T73" fmla="*/ 36 h 44"/>
                  <a:gd name="T74" fmla="*/ 68 w 156"/>
                  <a:gd name="T75" fmla="*/ 40 h 44"/>
                  <a:gd name="T76" fmla="*/ 62 w 156"/>
                  <a:gd name="T77" fmla="*/ 28 h 44"/>
                  <a:gd name="T78" fmla="*/ 54 w 156"/>
                  <a:gd name="T79" fmla="*/ 30 h 44"/>
                  <a:gd name="T80" fmla="*/ 48 w 156"/>
                  <a:gd name="T81" fmla="*/ 44 h 44"/>
                  <a:gd name="T82" fmla="*/ 42 w 156"/>
                  <a:gd name="T83" fmla="*/ 36 h 44"/>
                  <a:gd name="T84" fmla="*/ 38 w 156"/>
                  <a:gd name="T85" fmla="*/ 32 h 44"/>
                  <a:gd name="T86" fmla="*/ 32 w 156"/>
                  <a:gd name="T87" fmla="*/ 44 h 44"/>
                  <a:gd name="T88" fmla="*/ 20 w 156"/>
                  <a:gd name="T89" fmla="*/ 34 h 44"/>
                  <a:gd name="T90" fmla="*/ 18 w 156"/>
                  <a:gd name="T91" fmla="*/ 30 h 44"/>
                  <a:gd name="T92" fmla="*/ 16 w 156"/>
                  <a:gd name="T93" fmla="*/ 34 h 44"/>
                  <a:gd name="T94" fmla="*/ 18 w 156"/>
                  <a:gd name="T95" fmla="*/ 42 h 44"/>
                  <a:gd name="T96" fmla="*/ 16 w 156"/>
                  <a:gd name="T97" fmla="*/ 44 h 44"/>
                  <a:gd name="T98" fmla="*/ 10 w 156"/>
                  <a:gd name="T99" fmla="*/ 38 h 44"/>
                  <a:gd name="T100" fmla="*/ 4 w 156"/>
                  <a:gd name="T101" fmla="*/ 36 h 44"/>
                  <a:gd name="T102" fmla="*/ 2 w 156"/>
                  <a:gd name="T103" fmla="*/ 24 h 44"/>
                  <a:gd name="T104" fmla="*/ 2 w 156"/>
                  <a:gd name="T10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44">
                    <a:moveTo>
                      <a:pt x="2" y="10"/>
                    </a:moveTo>
                    <a:lnTo>
                      <a:pt x="2" y="10"/>
                    </a:lnTo>
                    <a:lnTo>
                      <a:pt x="4" y="10"/>
                    </a:lnTo>
                    <a:lnTo>
                      <a:pt x="6" y="10"/>
                    </a:lnTo>
                    <a:lnTo>
                      <a:pt x="6" y="10"/>
                    </a:lnTo>
                    <a:lnTo>
                      <a:pt x="6" y="4"/>
                    </a:lnTo>
                    <a:lnTo>
                      <a:pt x="6" y="4"/>
                    </a:lnTo>
                    <a:lnTo>
                      <a:pt x="6" y="0"/>
                    </a:lnTo>
                    <a:lnTo>
                      <a:pt x="8" y="0"/>
                    </a:lnTo>
                    <a:lnTo>
                      <a:pt x="8" y="0"/>
                    </a:lnTo>
                    <a:lnTo>
                      <a:pt x="10" y="4"/>
                    </a:lnTo>
                    <a:lnTo>
                      <a:pt x="12" y="4"/>
                    </a:lnTo>
                    <a:lnTo>
                      <a:pt x="18" y="4"/>
                    </a:lnTo>
                    <a:lnTo>
                      <a:pt x="24" y="4"/>
                    </a:lnTo>
                    <a:lnTo>
                      <a:pt x="26" y="6"/>
                    </a:lnTo>
                    <a:lnTo>
                      <a:pt x="28" y="10"/>
                    </a:lnTo>
                    <a:lnTo>
                      <a:pt x="28" y="10"/>
                    </a:lnTo>
                    <a:lnTo>
                      <a:pt x="30" y="12"/>
                    </a:lnTo>
                    <a:lnTo>
                      <a:pt x="32" y="12"/>
                    </a:lnTo>
                    <a:lnTo>
                      <a:pt x="36" y="8"/>
                    </a:lnTo>
                    <a:lnTo>
                      <a:pt x="36" y="8"/>
                    </a:lnTo>
                    <a:lnTo>
                      <a:pt x="38" y="4"/>
                    </a:lnTo>
                    <a:lnTo>
                      <a:pt x="42" y="0"/>
                    </a:lnTo>
                    <a:lnTo>
                      <a:pt x="46" y="0"/>
                    </a:lnTo>
                    <a:lnTo>
                      <a:pt x="50" y="6"/>
                    </a:lnTo>
                    <a:lnTo>
                      <a:pt x="50" y="6"/>
                    </a:lnTo>
                    <a:lnTo>
                      <a:pt x="52" y="8"/>
                    </a:lnTo>
                    <a:lnTo>
                      <a:pt x="54" y="6"/>
                    </a:lnTo>
                    <a:lnTo>
                      <a:pt x="58" y="4"/>
                    </a:lnTo>
                    <a:lnTo>
                      <a:pt x="58" y="4"/>
                    </a:lnTo>
                    <a:lnTo>
                      <a:pt x="62" y="2"/>
                    </a:lnTo>
                    <a:lnTo>
                      <a:pt x="66" y="2"/>
                    </a:lnTo>
                    <a:lnTo>
                      <a:pt x="70" y="4"/>
                    </a:lnTo>
                    <a:lnTo>
                      <a:pt x="74" y="4"/>
                    </a:lnTo>
                    <a:lnTo>
                      <a:pt x="74" y="4"/>
                    </a:lnTo>
                    <a:lnTo>
                      <a:pt x="84" y="2"/>
                    </a:lnTo>
                    <a:lnTo>
                      <a:pt x="92" y="4"/>
                    </a:lnTo>
                    <a:lnTo>
                      <a:pt x="100" y="4"/>
                    </a:lnTo>
                    <a:lnTo>
                      <a:pt x="108" y="4"/>
                    </a:lnTo>
                    <a:lnTo>
                      <a:pt x="108" y="4"/>
                    </a:lnTo>
                    <a:lnTo>
                      <a:pt x="114" y="4"/>
                    </a:lnTo>
                    <a:lnTo>
                      <a:pt x="120" y="4"/>
                    </a:lnTo>
                    <a:lnTo>
                      <a:pt x="126" y="4"/>
                    </a:lnTo>
                    <a:lnTo>
                      <a:pt x="134" y="0"/>
                    </a:lnTo>
                    <a:lnTo>
                      <a:pt x="134" y="0"/>
                    </a:lnTo>
                    <a:lnTo>
                      <a:pt x="136" y="0"/>
                    </a:lnTo>
                    <a:lnTo>
                      <a:pt x="138" y="4"/>
                    </a:lnTo>
                    <a:lnTo>
                      <a:pt x="138" y="4"/>
                    </a:lnTo>
                    <a:lnTo>
                      <a:pt x="140" y="8"/>
                    </a:lnTo>
                    <a:lnTo>
                      <a:pt x="144" y="12"/>
                    </a:lnTo>
                    <a:lnTo>
                      <a:pt x="144" y="12"/>
                    </a:lnTo>
                    <a:lnTo>
                      <a:pt x="146" y="10"/>
                    </a:lnTo>
                    <a:lnTo>
                      <a:pt x="148" y="4"/>
                    </a:lnTo>
                    <a:lnTo>
                      <a:pt x="148" y="4"/>
                    </a:lnTo>
                    <a:lnTo>
                      <a:pt x="150" y="2"/>
                    </a:lnTo>
                    <a:lnTo>
                      <a:pt x="152" y="4"/>
                    </a:lnTo>
                    <a:lnTo>
                      <a:pt x="154" y="6"/>
                    </a:lnTo>
                    <a:lnTo>
                      <a:pt x="154" y="6"/>
                    </a:lnTo>
                    <a:lnTo>
                      <a:pt x="156" y="10"/>
                    </a:lnTo>
                    <a:lnTo>
                      <a:pt x="156" y="10"/>
                    </a:lnTo>
                    <a:lnTo>
                      <a:pt x="154" y="10"/>
                    </a:lnTo>
                    <a:lnTo>
                      <a:pt x="154" y="10"/>
                    </a:lnTo>
                    <a:lnTo>
                      <a:pt x="152" y="14"/>
                    </a:lnTo>
                    <a:lnTo>
                      <a:pt x="152" y="20"/>
                    </a:lnTo>
                    <a:lnTo>
                      <a:pt x="154" y="30"/>
                    </a:lnTo>
                    <a:lnTo>
                      <a:pt x="154" y="30"/>
                    </a:lnTo>
                    <a:lnTo>
                      <a:pt x="150" y="28"/>
                    </a:lnTo>
                    <a:lnTo>
                      <a:pt x="150" y="24"/>
                    </a:lnTo>
                    <a:lnTo>
                      <a:pt x="146" y="18"/>
                    </a:lnTo>
                    <a:lnTo>
                      <a:pt x="146" y="18"/>
                    </a:lnTo>
                    <a:lnTo>
                      <a:pt x="144" y="16"/>
                    </a:lnTo>
                    <a:lnTo>
                      <a:pt x="142" y="14"/>
                    </a:lnTo>
                    <a:lnTo>
                      <a:pt x="140" y="16"/>
                    </a:lnTo>
                    <a:lnTo>
                      <a:pt x="140" y="26"/>
                    </a:lnTo>
                    <a:lnTo>
                      <a:pt x="140" y="26"/>
                    </a:lnTo>
                    <a:lnTo>
                      <a:pt x="140" y="32"/>
                    </a:lnTo>
                    <a:lnTo>
                      <a:pt x="138" y="32"/>
                    </a:lnTo>
                    <a:lnTo>
                      <a:pt x="138" y="32"/>
                    </a:lnTo>
                    <a:lnTo>
                      <a:pt x="134" y="28"/>
                    </a:lnTo>
                    <a:lnTo>
                      <a:pt x="132" y="22"/>
                    </a:lnTo>
                    <a:lnTo>
                      <a:pt x="132" y="22"/>
                    </a:lnTo>
                    <a:lnTo>
                      <a:pt x="130" y="18"/>
                    </a:lnTo>
                    <a:lnTo>
                      <a:pt x="128" y="16"/>
                    </a:lnTo>
                    <a:lnTo>
                      <a:pt x="126" y="18"/>
                    </a:lnTo>
                    <a:lnTo>
                      <a:pt x="124" y="22"/>
                    </a:lnTo>
                    <a:lnTo>
                      <a:pt x="124" y="22"/>
                    </a:lnTo>
                    <a:lnTo>
                      <a:pt x="120" y="28"/>
                    </a:lnTo>
                    <a:lnTo>
                      <a:pt x="116" y="28"/>
                    </a:lnTo>
                    <a:lnTo>
                      <a:pt x="114" y="26"/>
                    </a:lnTo>
                    <a:lnTo>
                      <a:pt x="112" y="16"/>
                    </a:lnTo>
                    <a:lnTo>
                      <a:pt x="112" y="16"/>
                    </a:lnTo>
                    <a:lnTo>
                      <a:pt x="110" y="10"/>
                    </a:lnTo>
                    <a:lnTo>
                      <a:pt x="108" y="8"/>
                    </a:lnTo>
                    <a:lnTo>
                      <a:pt x="106" y="12"/>
                    </a:lnTo>
                    <a:lnTo>
                      <a:pt x="106" y="12"/>
                    </a:lnTo>
                    <a:lnTo>
                      <a:pt x="102" y="16"/>
                    </a:lnTo>
                    <a:lnTo>
                      <a:pt x="100" y="18"/>
                    </a:lnTo>
                    <a:lnTo>
                      <a:pt x="96" y="18"/>
                    </a:lnTo>
                    <a:lnTo>
                      <a:pt x="94" y="16"/>
                    </a:lnTo>
                    <a:lnTo>
                      <a:pt x="94" y="16"/>
                    </a:lnTo>
                    <a:lnTo>
                      <a:pt x="92" y="14"/>
                    </a:lnTo>
                    <a:lnTo>
                      <a:pt x="90" y="14"/>
                    </a:lnTo>
                    <a:lnTo>
                      <a:pt x="88" y="18"/>
                    </a:lnTo>
                    <a:lnTo>
                      <a:pt x="88" y="26"/>
                    </a:lnTo>
                    <a:lnTo>
                      <a:pt x="88" y="26"/>
                    </a:lnTo>
                    <a:lnTo>
                      <a:pt x="88" y="34"/>
                    </a:lnTo>
                    <a:lnTo>
                      <a:pt x="88" y="36"/>
                    </a:lnTo>
                    <a:lnTo>
                      <a:pt x="86" y="36"/>
                    </a:lnTo>
                    <a:lnTo>
                      <a:pt x="86" y="36"/>
                    </a:lnTo>
                    <a:lnTo>
                      <a:pt x="82" y="34"/>
                    </a:lnTo>
                    <a:lnTo>
                      <a:pt x="78" y="36"/>
                    </a:lnTo>
                    <a:lnTo>
                      <a:pt x="70" y="40"/>
                    </a:lnTo>
                    <a:lnTo>
                      <a:pt x="70" y="40"/>
                    </a:lnTo>
                    <a:lnTo>
                      <a:pt x="68" y="40"/>
                    </a:lnTo>
                    <a:lnTo>
                      <a:pt x="66" y="36"/>
                    </a:lnTo>
                    <a:lnTo>
                      <a:pt x="66" y="36"/>
                    </a:lnTo>
                    <a:lnTo>
                      <a:pt x="62" y="28"/>
                    </a:lnTo>
                    <a:lnTo>
                      <a:pt x="60" y="26"/>
                    </a:lnTo>
                    <a:lnTo>
                      <a:pt x="58" y="26"/>
                    </a:lnTo>
                    <a:lnTo>
                      <a:pt x="54" y="30"/>
                    </a:lnTo>
                    <a:lnTo>
                      <a:pt x="50" y="38"/>
                    </a:lnTo>
                    <a:lnTo>
                      <a:pt x="50" y="38"/>
                    </a:lnTo>
                    <a:lnTo>
                      <a:pt x="48" y="44"/>
                    </a:lnTo>
                    <a:lnTo>
                      <a:pt x="46" y="42"/>
                    </a:lnTo>
                    <a:lnTo>
                      <a:pt x="42" y="36"/>
                    </a:lnTo>
                    <a:lnTo>
                      <a:pt x="42" y="36"/>
                    </a:lnTo>
                    <a:lnTo>
                      <a:pt x="40" y="32"/>
                    </a:lnTo>
                    <a:lnTo>
                      <a:pt x="40" y="30"/>
                    </a:lnTo>
                    <a:lnTo>
                      <a:pt x="38" y="32"/>
                    </a:lnTo>
                    <a:lnTo>
                      <a:pt x="38" y="32"/>
                    </a:lnTo>
                    <a:lnTo>
                      <a:pt x="34" y="42"/>
                    </a:lnTo>
                    <a:lnTo>
                      <a:pt x="32" y="44"/>
                    </a:lnTo>
                    <a:lnTo>
                      <a:pt x="30" y="44"/>
                    </a:lnTo>
                    <a:lnTo>
                      <a:pt x="26" y="40"/>
                    </a:lnTo>
                    <a:lnTo>
                      <a:pt x="20" y="34"/>
                    </a:lnTo>
                    <a:lnTo>
                      <a:pt x="20" y="34"/>
                    </a:lnTo>
                    <a:lnTo>
                      <a:pt x="20" y="30"/>
                    </a:lnTo>
                    <a:lnTo>
                      <a:pt x="18" y="30"/>
                    </a:lnTo>
                    <a:lnTo>
                      <a:pt x="16" y="30"/>
                    </a:lnTo>
                    <a:lnTo>
                      <a:pt x="16" y="30"/>
                    </a:lnTo>
                    <a:lnTo>
                      <a:pt x="16" y="34"/>
                    </a:lnTo>
                    <a:lnTo>
                      <a:pt x="18" y="36"/>
                    </a:lnTo>
                    <a:lnTo>
                      <a:pt x="18" y="38"/>
                    </a:lnTo>
                    <a:lnTo>
                      <a:pt x="18" y="42"/>
                    </a:lnTo>
                    <a:lnTo>
                      <a:pt x="18" y="42"/>
                    </a:lnTo>
                    <a:lnTo>
                      <a:pt x="18" y="44"/>
                    </a:lnTo>
                    <a:lnTo>
                      <a:pt x="16" y="44"/>
                    </a:lnTo>
                    <a:lnTo>
                      <a:pt x="14" y="40"/>
                    </a:lnTo>
                    <a:lnTo>
                      <a:pt x="14" y="40"/>
                    </a:lnTo>
                    <a:lnTo>
                      <a:pt x="10" y="38"/>
                    </a:lnTo>
                    <a:lnTo>
                      <a:pt x="8" y="38"/>
                    </a:lnTo>
                    <a:lnTo>
                      <a:pt x="6" y="40"/>
                    </a:lnTo>
                    <a:lnTo>
                      <a:pt x="4" y="36"/>
                    </a:lnTo>
                    <a:lnTo>
                      <a:pt x="4" y="36"/>
                    </a:lnTo>
                    <a:lnTo>
                      <a:pt x="2" y="30"/>
                    </a:lnTo>
                    <a:lnTo>
                      <a:pt x="2" y="24"/>
                    </a:lnTo>
                    <a:lnTo>
                      <a:pt x="2" y="24"/>
                    </a:lnTo>
                    <a:lnTo>
                      <a:pt x="0" y="16"/>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8" name="Freeform 520">
                <a:extLst>
                  <a:ext uri="{FF2B5EF4-FFF2-40B4-BE49-F238E27FC236}">
                    <a16:creationId xmlns:a16="http://schemas.microsoft.com/office/drawing/2014/main" id="{06622367-4334-589E-8664-A6B8DAFF25E4}"/>
                  </a:ext>
                </a:extLst>
              </p:cNvPr>
              <p:cNvSpPr>
                <a:spLocks/>
              </p:cNvSpPr>
              <p:nvPr/>
            </p:nvSpPr>
            <p:spPr bwMode="auto">
              <a:xfrm>
                <a:off x="2366" y="1579"/>
                <a:ext cx="148" cy="51"/>
              </a:xfrm>
              <a:custGeom>
                <a:avLst/>
                <a:gdLst>
                  <a:gd name="T0" fmla="*/ 2 w 148"/>
                  <a:gd name="T1" fmla="*/ 4 h 51"/>
                  <a:gd name="T2" fmla="*/ 6 w 148"/>
                  <a:gd name="T3" fmla="*/ 4 h 51"/>
                  <a:gd name="T4" fmla="*/ 14 w 148"/>
                  <a:gd name="T5" fmla="*/ 12 h 51"/>
                  <a:gd name="T6" fmla="*/ 18 w 148"/>
                  <a:gd name="T7" fmla="*/ 16 h 51"/>
                  <a:gd name="T8" fmla="*/ 32 w 148"/>
                  <a:gd name="T9" fmla="*/ 18 h 51"/>
                  <a:gd name="T10" fmla="*/ 38 w 148"/>
                  <a:gd name="T11" fmla="*/ 14 h 51"/>
                  <a:gd name="T12" fmla="*/ 40 w 148"/>
                  <a:gd name="T13" fmla="*/ 14 h 51"/>
                  <a:gd name="T14" fmla="*/ 44 w 148"/>
                  <a:gd name="T15" fmla="*/ 18 h 51"/>
                  <a:gd name="T16" fmla="*/ 50 w 148"/>
                  <a:gd name="T17" fmla="*/ 12 h 51"/>
                  <a:gd name="T18" fmla="*/ 50 w 148"/>
                  <a:gd name="T19" fmla="*/ 12 h 51"/>
                  <a:gd name="T20" fmla="*/ 60 w 148"/>
                  <a:gd name="T21" fmla="*/ 18 h 51"/>
                  <a:gd name="T22" fmla="*/ 64 w 148"/>
                  <a:gd name="T23" fmla="*/ 20 h 51"/>
                  <a:gd name="T24" fmla="*/ 66 w 148"/>
                  <a:gd name="T25" fmla="*/ 14 h 51"/>
                  <a:gd name="T26" fmla="*/ 68 w 148"/>
                  <a:gd name="T27" fmla="*/ 10 h 51"/>
                  <a:gd name="T28" fmla="*/ 70 w 148"/>
                  <a:gd name="T29" fmla="*/ 12 h 51"/>
                  <a:gd name="T30" fmla="*/ 72 w 148"/>
                  <a:gd name="T31" fmla="*/ 22 h 51"/>
                  <a:gd name="T32" fmla="*/ 76 w 148"/>
                  <a:gd name="T33" fmla="*/ 22 h 51"/>
                  <a:gd name="T34" fmla="*/ 84 w 148"/>
                  <a:gd name="T35" fmla="*/ 18 h 51"/>
                  <a:gd name="T36" fmla="*/ 92 w 148"/>
                  <a:gd name="T37" fmla="*/ 20 h 51"/>
                  <a:gd name="T38" fmla="*/ 96 w 148"/>
                  <a:gd name="T39" fmla="*/ 24 h 51"/>
                  <a:gd name="T40" fmla="*/ 100 w 148"/>
                  <a:gd name="T41" fmla="*/ 24 h 51"/>
                  <a:gd name="T42" fmla="*/ 104 w 148"/>
                  <a:gd name="T43" fmla="*/ 18 h 51"/>
                  <a:gd name="T44" fmla="*/ 106 w 148"/>
                  <a:gd name="T45" fmla="*/ 16 h 51"/>
                  <a:gd name="T46" fmla="*/ 110 w 148"/>
                  <a:gd name="T47" fmla="*/ 20 h 51"/>
                  <a:gd name="T48" fmla="*/ 114 w 148"/>
                  <a:gd name="T49" fmla="*/ 24 h 51"/>
                  <a:gd name="T50" fmla="*/ 120 w 148"/>
                  <a:gd name="T51" fmla="*/ 22 h 51"/>
                  <a:gd name="T52" fmla="*/ 120 w 148"/>
                  <a:gd name="T53" fmla="*/ 20 h 51"/>
                  <a:gd name="T54" fmla="*/ 118 w 148"/>
                  <a:gd name="T55" fmla="*/ 10 h 51"/>
                  <a:gd name="T56" fmla="*/ 122 w 148"/>
                  <a:gd name="T57" fmla="*/ 10 h 51"/>
                  <a:gd name="T58" fmla="*/ 126 w 148"/>
                  <a:gd name="T59" fmla="*/ 20 h 51"/>
                  <a:gd name="T60" fmla="*/ 128 w 148"/>
                  <a:gd name="T61" fmla="*/ 22 h 51"/>
                  <a:gd name="T62" fmla="*/ 132 w 148"/>
                  <a:gd name="T63" fmla="*/ 14 h 51"/>
                  <a:gd name="T64" fmla="*/ 136 w 148"/>
                  <a:gd name="T65" fmla="*/ 0 h 51"/>
                  <a:gd name="T66" fmla="*/ 142 w 148"/>
                  <a:gd name="T67" fmla="*/ 14 h 51"/>
                  <a:gd name="T68" fmla="*/ 148 w 148"/>
                  <a:gd name="T69" fmla="*/ 24 h 51"/>
                  <a:gd name="T70" fmla="*/ 148 w 148"/>
                  <a:gd name="T71" fmla="*/ 26 h 51"/>
                  <a:gd name="T72" fmla="*/ 140 w 148"/>
                  <a:gd name="T73" fmla="*/ 28 h 51"/>
                  <a:gd name="T74" fmla="*/ 134 w 148"/>
                  <a:gd name="T75" fmla="*/ 32 h 51"/>
                  <a:gd name="T76" fmla="*/ 138 w 148"/>
                  <a:gd name="T77" fmla="*/ 34 h 51"/>
                  <a:gd name="T78" fmla="*/ 140 w 148"/>
                  <a:gd name="T79" fmla="*/ 42 h 51"/>
                  <a:gd name="T80" fmla="*/ 134 w 148"/>
                  <a:gd name="T81" fmla="*/ 46 h 51"/>
                  <a:gd name="T82" fmla="*/ 122 w 148"/>
                  <a:gd name="T83" fmla="*/ 51 h 51"/>
                  <a:gd name="T84" fmla="*/ 116 w 148"/>
                  <a:gd name="T85" fmla="*/ 49 h 51"/>
                  <a:gd name="T86" fmla="*/ 82 w 148"/>
                  <a:gd name="T87" fmla="*/ 44 h 51"/>
                  <a:gd name="T88" fmla="*/ 48 w 148"/>
                  <a:gd name="T89" fmla="*/ 46 h 51"/>
                  <a:gd name="T90" fmla="*/ 8 w 148"/>
                  <a:gd name="T91" fmla="*/ 42 h 51"/>
                  <a:gd name="T92" fmla="*/ 6 w 148"/>
                  <a:gd name="T93" fmla="*/ 38 h 51"/>
                  <a:gd name="T94" fmla="*/ 4 w 148"/>
                  <a:gd name="T95" fmla="*/ 30 h 51"/>
                  <a:gd name="T96" fmla="*/ 8 w 148"/>
                  <a:gd name="T97" fmla="*/ 20 h 51"/>
                  <a:gd name="T98" fmla="*/ 6 w 148"/>
                  <a:gd name="T99" fmla="*/ 18 h 51"/>
                  <a:gd name="T100" fmla="*/ 2 w 148"/>
                  <a:gd name="T101" fmla="*/ 14 h 51"/>
                  <a:gd name="T102" fmla="*/ 0 w 148"/>
                  <a:gd name="T103" fmla="*/ 12 h 51"/>
                  <a:gd name="T104" fmla="*/ 2 w 148"/>
                  <a:gd name="T105" fmla="*/ 4 h 51"/>
                  <a:gd name="T106" fmla="*/ 2 w 148"/>
                  <a:gd name="T10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51">
                    <a:moveTo>
                      <a:pt x="2" y="4"/>
                    </a:moveTo>
                    <a:lnTo>
                      <a:pt x="2" y="4"/>
                    </a:lnTo>
                    <a:lnTo>
                      <a:pt x="4" y="4"/>
                    </a:lnTo>
                    <a:lnTo>
                      <a:pt x="6" y="4"/>
                    </a:lnTo>
                    <a:lnTo>
                      <a:pt x="10" y="8"/>
                    </a:lnTo>
                    <a:lnTo>
                      <a:pt x="14" y="12"/>
                    </a:lnTo>
                    <a:lnTo>
                      <a:pt x="18" y="16"/>
                    </a:lnTo>
                    <a:lnTo>
                      <a:pt x="18" y="16"/>
                    </a:lnTo>
                    <a:lnTo>
                      <a:pt x="28" y="18"/>
                    </a:lnTo>
                    <a:lnTo>
                      <a:pt x="32" y="18"/>
                    </a:lnTo>
                    <a:lnTo>
                      <a:pt x="38" y="14"/>
                    </a:lnTo>
                    <a:lnTo>
                      <a:pt x="38" y="14"/>
                    </a:lnTo>
                    <a:lnTo>
                      <a:pt x="40" y="14"/>
                    </a:lnTo>
                    <a:lnTo>
                      <a:pt x="40" y="14"/>
                    </a:lnTo>
                    <a:lnTo>
                      <a:pt x="40" y="14"/>
                    </a:lnTo>
                    <a:lnTo>
                      <a:pt x="44" y="18"/>
                    </a:lnTo>
                    <a:lnTo>
                      <a:pt x="46" y="18"/>
                    </a:lnTo>
                    <a:lnTo>
                      <a:pt x="50" y="12"/>
                    </a:lnTo>
                    <a:lnTo>
                      <a:pt x="50" y="12"/>
                    </a:lnTo>
                    <a:lnTo>
                      <a:pt x="50" y="12"/>
                    </a:lnTo>
                    <a:lnTo>
                      <a:pt x="54" y="12"/>
                    </a:lnTo>
                    <a:lnTo>
                      <a:pt x="60" y="18"/>
                    </a:lnTo>
                    <a:lnTo>
                      <a:pt x="60" y="18"/>
                    </a:lnTo>
                    <a:lnTo>
                      <a:pt x="64" y="20"/>
                    </a:lnTo>
                    <a:lnTo>
                      <a:pt x="66" y="18"/>
                    </a:lnTo>
                    <a:lnTo>
                      <a:pt x="66" y="14"/>
                    </a:lnTo>
                    <a:lnTo>
                      <a:pt x="66" y="14"/>
                    </a:lnTo>
                    <a:lnTo>
                      <a:pt x="68" y="10"/>
                    </a:lnTo>
                    <a:lnTo>
                      <a:pt x="70" y="10"/>
                    </a:lnTo>
                    <a:lnTo>
                      <a:pt x="70" y="12"/>
                    </a:lnTo>
                    <a:lnTo>
                      <a:pt x="70" y="12"/>
                    </a:lnTo>
                    <a:lnTo>
                      <a:pt x="72" y="22"/>
                    </a:lnTo>
                    <a:lnTo>
                      <a:pt x="74" y="22"/>
                    </a:lnTo>
                    <a:lnTo>
                      <a:pt x="76" y="22"/>
                    </a:lnTo>
                    <a:lnTo>
                      <a:pt x="84" y="18"/>
                    </a:lnTo>
                    <a:lnTo>
                      <a:pt x="84" y="18"/>
                    </a:lnTo>
                    <a:lnTo>
                      <a:pt x="88" y="18"/>
                    </a:lnTo>
                    <a:lnTo>
                      <a:pt x="92" y="20"/>
                    </a:lnTo>
                    <a:lnTo>
                      <a:pt x="92" y="20"/>
                    </a:lnTo>
                    <a:lnTo>
                      <a:pt x="96" y="24"/>
                    </a:lnTo>
                    <a:lnTo>
                      <a:pt x="98" y="26"/>
                    </a:lnTo>
                    <a:lnTo>
                      <a:pt x="100" y="24"/>
                    </a:lnTo>
                    <a:lnTo>
                      <a:pt x="104" y="18"/>
                    </a:lnTo>
                    <a:lnTo>
                      <a:pt x="104" y="18"/>
                    </a:lnTo>
                    <a:lnTo>
                      <a:pt x="106" y="16"/>
                    </a:lnTo>
                    <a:lnTo>
                      <a:pt x="106" y="16"/>
                    </a:lnTo>
                    <a:lnTo>
                      <a:pt x="110" y="20"/>
                    </a:lnTo>
                    <a:lnTo>
                      <a:pt x="110" y="20"/>
                    </a:lnTo>
                    <a:lnTo>
                      <a:pt x="112" y="24"/>
                    </a:lnTo>
                    <a:lnTo>
                      <a:pt x="114" y="24"/>
                    </a:lnTo>
                    <a:lnTo>
                      <a:pt x="116" y="24"/>
                    </a:lnTo>
                    <a:lnTo>
                      <a:pt x="120" y="22"/>
                    </a:lnTo>
                    <a:lnTo>
                      <a:pt x="120" y="22"/>
                    </a:lnTo>
                    <a:lnTo>
                      <a:pt x="120" y="20"/>
                    </a:lnTo>
                    <a:lnTo>
                      <a:pt x="120" y="16"/>
                    </a:lnTo>
                    <a:lnTo>
                      <a:pt x="118" y="10"/>
                    </a:lnTo>
                    <a:lnTo>
                      <a:pt x="118" y="10"/>
                    </a:lnTo>
                    <a:lnTo>
                      <a:pt x="122" y="10"/>
                    </a:lnTo>
                    <a:lnTo>
                      <a:pt x="124" y="16"/>
                    </a:lnTo>
                    <a:lnTo>
                      <a:pt x="126" y="20"/>
                    </a:lnTo>
                    <a:lnTo>
                      <a:pt x="128" y="22"/>
                    </a:lnTo>
                    <a:lnTo>
                      <a:pt x="128" y="22"/>
                    </a:lnTo>
                    <a:lnTo>
                      <a:pt x="130" y="20"/>
                    </a:lnTo>
                    <a:lnTo>
                      <a:pt x="132" y="14"/>
                    </a:lnTo>
                    <a:lnTo>
                      <a:pt x="136" y="0"/>
                    </a:lnTo>
                    <a:lnTo>
                      <a:pt x="136" y="0"/>
                    </a:lnTo>
                    <a:lnTo>
                      <a:pt x="138" y="10"/>
                    </a:lnTo>
                    <a:lnTo>
                      <a:pt x="142" y="14"/>
                    </a:lnTo>
                    <a:lnTo>
                      <a:pt x="148" y="24"/>
                    </a:lnTo>
                    <a:lnTo>
                      <a:pt x="148" y="24"/>
                    </a:lnTo>
                    <a:lnTo>
                      <a:pt x="148" y="26"/>
                    </a:lnTo>
                    <a:lnTo>
                      <a:pt x="148" y="26"/>
                    </a:lnTo>
                    <a:lnTo>
                      <a:pt x="144" y="28"/>
                    </a:lnTo>
                    <a:lnTo>
                      <a:pt x="140" y="28"/>
                    </a:lnTo>
                    <a:lnTo>
                      <a:pt x="138" y="30"/>
                    </a:lnTo>
                    <a:lnTo>
                      <a:pt x="134" y="32"/>
                    </a:lnTo>
                    <a:lnTo>
                      <a:pt x="134" y="32"/>
                    </a:lnTo>
                    <a:lnTo>
                      <a:pt x="138" y="34"/>
                    </a:lnTo>
                    <a:lnTo>
                      <a:pt x="138" y="36"/>
                    </a:lnTo>
                    <a:lnTo>
                      <a:pt x="140" y="42"/>
                    </a:lnTo>
                    <a:lnTo>
                      <a:pt x="140" y="42"/>
                    </a:lnTo>
                    <a:lnTo>
                      <a:pt x="134" y="46"/>
                    </a:lnTo>
                    <a:lnTo>
                      <a:pt x="128" y="51"/>
                    </a:lnTo>
                    <a:lnTo>
                      <a:pt x="122" y="51"/>
                    </a:lnTo>
                    <a:lnTo>
                      <a:pt x="116" y="49"/>
                    </a:lnTo>
                    <a:lnTo>
                      <a:pt x="116" y="49"/>
                    </a:lnTo>
                    <a:lnTo>
                      <a:pt x="100" y="46"/>
                    </a:lnTo>
                    <a:lnTo>
                      <a:pt x="82" y="44"/>
                    </a:lnTo>
                    <a:lnTo>
                      <a:pt x="48" y="46"/>
                    </a:lnTo>
                    <a:lnTo>
                      <a:pt x="48" y="46"/>
                    </a:lnTo>
                    <a:lnTo>
                      <a:pt x="28" y="44"/>
                    </a:lnTo>
                    <a:lnTo>
                      <a:pt x="8" y="42"/>
                    </a:lnTo>
                    <a:lnTo>
                      <a:pt x="8" y="42"/>
                    </a:lnTo>
                    <a:lnTo>
                      <a:pt x="6" y="38"/>
                    </a:lnTo>
                    <a:lnTo>
                      <a:pt x="4" y="30"/>
                    </a:lnTo>
                    <a:lnTo>
                      <a:pt x="4" y="30"/>
                    </a:lnTo>
                    <a:lnTo>
                      <a:pt x="6" y="24"/>
                    </a:lnTo>
                    <a:lnTo>
                      <a:pt x="8" y="20"/>
                    </a:lnTo>
                    <a:lnTo>
                      <a:pt x="8" y="20"/>
                    </a:lnTo>
                    <a:lnTo>
                      <a:pt x="6" y="18"/>
                    </a:lnTo>
                    <a:lnTo>
                      <a:pt x="4" y="16"/>
                    </a:lnTo>
                    <a:lnTo>
                      <a:pt x="2" y="14"/>
                    </a:lnTo>
                    <a:lnTo>
                      <a:pt x="0" y="12"/>
                    </a:lnTo>
                    <a:lnTo>
                      <a:pt x="0" y="12"/>
                    </a:lnTo>
                    <a:lnTo>
                      <a:pt x="0" y="6"/>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9" name="Freeform 521">
                <a:extLst>
                  <a:ext uri="{FF2B5EF4-FFF2-40B4-BE49-F238E27FC236}">
                    <a16:creationId xmlns:a16="http://schemas.microsoft.com/office/drawing/2014/main" id="{E43B3AEE-F8BD-B483-9163-3F28765E73CC}"/>
                  </a:ext>
                </a:extLst>
              </p:cNvPr>
              <p:cNvSpPr>
                <a:spLocks/>
              </p:cNvSpPr>
              <p:nvPr/>
            </p:nvSpPr>
            <p:spPr bwMode="auto">
              <a:xfrm>
                <a:off x="3008" y="1577"/>
                <a:ext cx="158" cy="57"/>
              </a:xfrm>
              <a:custGeom>
                <a:avLst/>
                <a:gdLst>
                  <a:gd name="T0" fmla="*/ 128 w 158"/>
                  <a:gd name="T1" fmla="*/ 22 h 57"/>
                  <a:gd name="T2" fmla="*/ 128 w 158"/>
                  <a:gd name="T3" fmla="*/ 8 h 57"/>
                  <a:gd name="T4" fmla="*/ 136 w 158"/>
                  <a:gd name="T5" fmla="*/ 14 h 57"/>
                  <a:gd name="T6" fmla="*/ 140 w 158"/>
                  <a:gd name="T7" fmla="*/ 18 h 57"/>
                  <a:gd name="T8" fmla="*/ 144 w 158"/>
                  <a:gd name="T9" fmla="*/ 8 h 57"/>
                  <a:gd name="T10" fmla="*/ 148 w 158"/>
                  <a:gd name="T11" fmla="*/ 2 h 57"/>
                  <a:gd name="T12" fmla="*/ 150 w 158"/>
                  <a:gd name="T13" fmla="*/ 12 h 57"/>
                  <a:gd name="T14" fmla="*/ 158 w 158"/>
                  <a:gd name="T15" fmla="*/ 22 h 57"/>
                  <a:gd name="T16" fmla="*/ 152 w 158"/>
                  <a:gd name="T17" fmla="*/ 26 h 57"/>
                  <a:gd name="T18" fmla="*/ 146 w 158"/>
                  <a:gd name="T19" fmla="*/ 32 h 57"/>
                  <a:gd name="T20" fmla="*/ 138 w 158"/>
                  <a:gd name="T21" fmla="*/ 32 h 57"/>
                  <a:gd name="T22" fmla="*/ 144 w 158"/>
                  <a:gd name="T23" fmla="*/ 36 h 57"/>
                  <a:gd name="T24" fmla="*/ 150 w 158"/>
                  <a:gd name="T25" fmla="*/ 42 h 57"/>
                  <a:gd name="T26" fmla="*/ 134 w 158"/>
                  <a:gd name="T27" fmla="*/ 57 h 57"/>
                  <a:gd name="T28" fmla="*/ 124 w 158"/>
                  <a:gd name="T29" fmla="*/ 55 h 57"/>
                  <a:gd name="T30" fmla="*/ 108 w 158"/>
                  <a:gd name="T31" fmla="*/ 46 h 57"/>
                  <a:gd name="T32" fmla="*/ 90 w 158"/>
                  <a:gd name="T33" fmla="*/ 51 h 57"/>
                  <a:gd name="T34" fmla="*/ 68 w 158"/>
                  <a:gd name="T35" fmla="*/ 46 h 57"/>
                  <a:gd name="T36" fmla="*/ 66 w 158"/>
                  <a:gd name="T37" fmla="*/ 46 h 57"/>
                  <a:gd name="T38" fmla="*/ 64 w 158"/>
                  <a:gd name="T39" fmla="*/ 28 h 57"/>
                  <a:gd name="T40" fmla="*/ 56 w 158"/>
                  <a:gd name="T41" fmla="*/ 32 h 57"/>
                  <a:gd name="T42" fmla="*/ 54 w 158"/>
                  <a:gd name="T43" fmla="*/ 36 h 57"/>
                  <a:gd name="T44" fmla="*/ 60 w 158"/>
                  <a:gd name="T45" fmla="*/ 36 h 57"/>
                  <a:gd name="T46" fmla="*/ 62 w 158"/>
                  <a:gd name="T47" fmla="*/ 36 h 57"/>
                  <a:gd name="T48" fmla="*/ 58 w 158"/>
                  <a:gd name="T49" fmla="*/ 51 h 57"/>
                  <a:gd name="T50" fmla="*/ 48 w 158"/>
                  <a:gd name="T51" fmla="*/ 53 h 57"/>
                  <a:gd name="T52" fmla="*/ 42 w 158"/>
                  <a:gd name="T53" fmla="*/ 51 h 57"/>
                  <a:gd name="T54" fmla="*/ 38 w 158"/>
                  <a:gd name="T55" fmla="*/ 51 h 57"/>
                  <a:gd name="T56" fmla="*/ 34 w 158"/>
                  <a:gd name="T57" fmla="*/ 44 h 57"/>
                  <a:gd name="T58" fmla="*/ 24 w 158"/>
                  <a:gd name="T59" fmla="*/ 42 h 57"/>
                  <a:gd name="T60" fmla="*/ 12 w 158"/>
                  <a:gd name="T61" fmla="*/ 51 h 57"/>
                  <a:gd name="T62" fmla="*/ 2 w 158"/>
                  <a:gd name="T63" fmla="*/ 53 h 57"/>
                  <a:gd name="T64" fmla="*/ 0 w 158"/>
                  <a:gd name="T65" fmla="*/ 44 h 57"/>
                  <a:gd name="T66" fmla="*/ 14 w 158"/>
                  <a:gd name="T67" fmla="*/ 32 h 57"/>
                  <a:gd name="T68" fmla="*/ 14 w 158"/>
                  <a:gd name="T69" fmla="*/ 26 h 57"/>
                  <a:gd name="T70" fmla="*/ 14 w 158"/>
                  <a:gd name="T71" fmla="*/ 8 h 57"/>
                  <a:gd name="T72" fmla="*/ 18 w 158"/>
                  <a:gd name="T73" fmla="*/ 6 h 57"/>
                  <a:gd name="T74" fmla="*/ 26 w 158"/>
                  <a:gd name="T75" fmla="*/ 22 h 57"/>
                  <a:gd name="T76" fmla="*/ 38 w 158"/>
                  <a:gd name="T77" fmla="*/ 20 h 57"/>
                  <a:gd name="T78" fmla="*/ 40 w 158"/>
                  <a:gd name="T79" fmla="*/ 18 h 57"/>
                  <a:gd name="T80" fmla="*/ 58 w 158"/>
                  <a:gd name="T81" fmla="*/ 20 h 57"/>
                  <a:gd name="T82" fmla="*/ 76 w 158"/>
                  <a:gd name="T83" fmla="*/ 22 h 57"/>
                  <a:gd name="T84" fmla="*/ 78 w 158"/>
                  <a:gd name="T85" fmla="*/ 20 h 57"/>
                  <a:gd name="T86" fmla="*/ 82 w 158"/>
                  <a:gd name="T87" fmla="*/ 8 h 57"/>
                  <a:gd name="T88" fmla="*/ 88 w 158"/>
                  <a:gd name="T89" fmla="*/ 20 h 57"/>
                  <a:gd name="T90" fmla="*/ 100 w 158"/>
                  <a:gd name="T91" fmla="*/ 18 h 57"/>
                  <a:gd name="T92" fmla="*/ 106 w 158"/>
                  <a:gd name="T93" fmla="*/ 26 h 57"/>
                  <a:gd name="T94" fmla="*/ 108 w 158"/>
                  <a:gd name="T95" fmla="*/ 30 h 57"/>
                  <a:gd name="T96" fmla="*/ 112 w 158"/>
                  <a:gd name="T97" fmla="*/ 22 h 57"/>
                  <a:gd name="T98" fmla="*/ 108 w 158"/>
                  <a:gd name="T99" fmla="*/ 16 h 57"/>
                  <a:gd name="T100" fmla="*/ 112 w 158"/>
                  <a:gd name="T101" fmla="*/ 6 h 57"/>
                  <a:gd name="T102" fmla="*/ 124 w 158"/>
                  <a:gd name="T103" fmla="*/ 22 h 57"/>
                  <a:gd name="T104" fmla="*/ 122 w 158"/>
                  <a:gd name="T105" fmla="*/ 34 h 57"/>
                  <a:gd name="T106" fmla="*/ 124 w 158"/>
                  <a:gd name="T107" fmla="*/ 38 h 57"/>
                  <a:gd name="T108" fmla="*/ 128 w 158"/>
                  <a:gd name="T109" fmla="*/ 38 h 57"/>
                  <a:gd name="T110" fmla="*/ 126 w 158"/>
                  <a:gd name="T111"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57">
                    <a:moveTo>
                      <a:pt x="126" y="22"/>
                    </a:moveTo>
                    <a:lnTo>
                      <a:pt x="126" y="22"/>
                    </a:lnTo>
                    <a:lnTo>
                      <a:pt x="128" y="22"/>
                    </a:lnTo>
                    <a:lnTo>
                      <a:pt x="130" y="18"/>
                    </a:lnTo>
                    <a:lnTo>
                      <a:pt x="128" y="8"/>
                    </a:lnTo>
                    <a:lnTo>
                      <a:pt x="128" y="8"/>
                    </a:lnTo>
                    <a:lnTo>
                      <a:pt x="130" y="8"/>
                    </a:lnTo>
                    <a:lnTo>
                      <a:pt x="132" y="10"/>
                    </a:lnTo>
                    <a:lnTo>
                      <a:pt x="136" y="14"/>
                    </a:lnTo>
                    <a:lnTo>
                      <a:pt x="136" y="14"/>
                    </a:lnTo>
                    <a:lnTo>
                      <a:pt x="138" y="16"/>
                    </a:lnTo>
                    <a:lnTo>
                      <a:pt x="140" y="18"/>
                    </a:lnTo>
                    <a:lnTo>
                      <a:pt x="142" y="16"/>
                    </a:lnTo>
                    <a:lnTo>
                      <a:pt x="144" y="8"/>
                    </a:lnTo>
                    <a:lnTo>
                      <a:pt x="144" y="8"/>
                    </a:lnTo>
                    <a:lnTo>
                      <a:pt x="144" y="2"/>
                    </a:lnTo>
                    <a:lnTo>
                      <a:pt x="146" y="0"/>
                    </a:lnTo>
                    <a:lnTo>
                      <a:pt x="148" y="2"/>
                    </a:lnTo>
                    <a:lnTo>
                      <a:pt x="150" y="6"/>
                    </a:lnTo>
                    <a:lnTo>
                      <a:pt x="150" y="6"/>
                    </a:lnTo>
                    <a:lnTo>
                      <a:pt x="150" y="12"/>
                    </a:lnTo>
                    <a:lnTo>
                      <a:pt x="154" y="16"/>
                    </a:lnTo>
                    <a:lnTo>
                      <a:pt x="158" y="22"/>
                    </a:lnTo>
                    <a:lnTo>
                      <a:pt x="158" y="22"/>
                    </a:lnTo>
                    <a:lnTo>
                      <a:pt x="158" y="22"/>
                    </a:lnTo>
                    <a:lnTo>
                      <a:pt x="156" y="26"/>
                    </a:lnTo>
                    <a:lnTo>
                      <a:pt x="152" y="26"/>
                    </a:lnTo>
                    <a:lnTo>
                      <a:pt x="152" y="26"/>
                    </a:lnTo>
                    <a:lnTo>
                      <a:pt x="148" y="28"/>
                    </a:lnTo>
                    <a:lnTo>
                      <a:pt x="146" y="32"/>
                    </a:lnTo>
                    <a:lnTo>
                      <a:pt x="146" y="32"/>
                    </a:lnTo>
                    <a:lnTo>
                      <a:pt x="142" y="34"/>
                    </a:lnTo>
                    <a:lnTo>
                      <a:pt x="138" y="32"/>
                    </a:lnTo>
                    <a:lnTo>
                      <a:pt x="138" y="32"/>
                    </a:lnTo>
                    <a:lnTo>
                      <a:pt x="142" y="34"/>
                    </a:lnTo>
                    <a:lnTo>
                      <a:pt x="144" y="36"/>
                    </a:lnTo>
                    <a:lnTo>
                      <a:pt x="148" y="36"/>
                    </a:lnTo>
                    <a:lnTo>
                      <a:pt x="150" y="42"/>
                    </a:lnTo>
                    <a:lnTo>
                      <a:pt x="150" y="42"/>
                    </a:lnTo>
                    <a:lnTo>
                      <a:pt x="144" y="48"/>
                    </a:lnTo>
                    <a:lnTo>
                      <a:pt x="138" y="55"/>
                    </a:lnTo>
                    <a:lnTo>
                      <a:pt x="134" y="57"/>
                    </a:lnTo>
                    <a:lnTo>
                      <a:pt x="130" y="57"/>
                    </a:lnTo>
                    <a:lnTo>
                      <a:pt x="128" y="57"/>
                    </a:lnTo>
                    <a:lnTo>
                      <a:pt x="124" y="55"/>
                    </a:lnTo>
                    <a:lnTo>
                      <a:pt x="124" y="55"/>
                    </a:lnTo>
                    <a:lnTo>
                      <a:pt x="116" y="48"/>
                    </a:lnTo>
                    <a:lnTo>
                      <a:pt x="108" y="46"/>
                    </a:lnTo>
                    <a:lnTo>
                      <a:pt x="98" y="48"/>
                    </a:lnTo>
                    <a:lnTo>
                      <a:pt x="90" y="51"/>
                    </a:lnTo>
                    <a:lnTo>
                      <a:pt x="90" y="51"/>
                    </a:lnTo>
                    <a:lnTo>
                      <a:pt x="84" y="53"/>
                    </a:lnTo>
                    <a:lnTo>
                      <a:pt x="78" y="53"/>
                    </a:lnTo>
                    <a:lnTo>
                      <a:pt x="68" y="46"/>
                    </a:lnTo>
                    <a:lnTo>
                      <a:pt x="68" y="46"/>
                    </a:lnTo>
                    <a:lnTo>
                      <a:pt x="66" y="46"/>
                    </a:lnTo>
                    <a:lnTo>
                      <a:pt x="66" y="46"/>
                    </a:lnTo>
                    <a:lnTo>
                      <a:pt x="66" y="34"/>
                    </a:lnTo>
                    <a:lnTo>
                      <a:pt x="66" y="30"/>
                    </a:lnTo>
                    <a:lnTo>
                      <a:pt x="64" y="28"/>
                    </a:lnTo>
                    <a:lnTo>
                      <a:pt x="58" y="30"/>
                    </a:lnTo>
                    <a:lnTo>
                      <a:pt x="58" y="30"/>
                    </a:lnTo>
                    <a:lnTo>
                      <a:pt x="56" y="32"/>
                    </a:lnTo>
                    <a:lnTo>
                      <a:pt x="52" y="34"/>
                    </a:lnTo>
                    <a:lnTo>
                      <a:pt x="52" y="34"/>
                    </a:lnTo>
                    <a:lnTo>
                      <a:pt x="54" y="36"/>
                    </a:lnTo>
                    <a:lnTo>
                      <a:pt x="56" y="36"/>
                    </a:lnTo>
                    <a:lnTo>
                      <a:pt x="58" y="34"/>
                    </a:lnTo>
                    <a:lnTo>
                      <a:pt x="60" y="36"/>
                    </a:lnTo>
                    <a:lnTo>
                      <a:pt x="60" y="36"/>
                    </a:lnTo>
                    <a:lnTo>
                      <a:pt x="62" y="36"/>
                    </a:lnTo>
                    <a:lnTo>
                      <a:pt x="62" y="36"/>
                    </a:lnTo>
                    <a:lnTo>
                      <a:pt x="62" y="42"/>
                    </a:lnTo>
                    <a:lnTo>
                      <a:pt x="62" y="42"/>
                    </a:lnTo>
                    <a:lnTo>
                      <a:pt x="58" y="51"/>
                    </a:lnTo>
                    <a:lnTo>
                      <a:pt x="56" y="57"/>
                    </a:lnTo>
                    <a:lnTo>
                      <a:pt x="52" y="57"/>
                    </a:lnTo>
                    <a:lnTo>
                      <a:pt x="48" y="53"/>
                    </a:lnTo>
                    <a:lnTo>
                      <a:pt x="48" y="53"/>
                    </a:lnTo>
                    <a:lnTo>
                      <a:pt x="46" y="51"/>
                    </a:lnTo>
                    <a:lnTo>
                      <a:pt x="42" y="51"/>
                    </a:lnTo>
                    <a:lnTo>
                      <a:pt x="42" y="51"/>
                    </a:lnTo>
                    <a:lnTo>
                      <a:pt x="40" y="51"/>
                    </a:lnTo>
                    <a:lnTo>
                      <a:pt x="38" y="51"/>
                    </a:lnTo>
                    <a:lnTo>
                      <a:pt x="36" y="51"/>
                    </a:lnTo>
                    <a:lnTo>
                      <a:pt x="36" y="51"/>
                    </a:lnTo>
                    <a:lnTo>
                      <a:pt x="34" y="44"/>
                    </a:lnTo>
                    <a:lnTo>
                      <a:pt x="30" y="42"/>
                    </a:lnTo>
                    <a:lnTo>
                      <a:pt x="28" y="40"/>
                    </a:lnTo>
                    <a:lnTo>
                      <a:pt x="24" y="42"/>
                    </a:lnTo>
                    <a:lnTo>
                      <a:pt x="18" y="46"/>
                    </a:lnTo>
                    <a:lnTo>
                      <a:pt x="12" y="51"/>
                    </a:lnTo>
                    <a:lnTo>
                      <a:pt x="12" y="51"/>
                    </a:lnTo>
                    <a:lnTo>
                      <a:pt x="8" y="53"/>
                    </a:lnTo>
                    <a:lnTo>
                      <a:pt x="6" y="55"/>
                    </a:lnTo>
                    <a:lnTo>
                      <a:pt x="2" y="53"/>
                    </a:lnTo>
                    <a:lnTo>
                      <a:pt x="0" y="44"/>
                    </a:lnTo>
                    <a:lnTo>
                      <a:pt x="0" y="44"/>
                    </a:lnTo>
                    <a:lnTo>
                      <a:pt x="0" y="44"/>
                    </a:lnTo>
                    <a:lnTo>
                      <a:pt x="6" y="34"/>
                    </a:lnTo>
                    <a:lnTo>
                      <a:pt x="10" y="32"/>
                    </a:lnTo>
                    <a:lnTo>
                      <a:pt x="14" y="32"/>
                    </a:lnTo>
                    <a:lnTo>
                      <a:pt x="14" y="32"/>
                    </a:lnTo>
                    <a:lnTo>
                      <a:pt x="14" y="26"/>
                    </a:lnTo>
                    <a:lnTo>
                      <a:pt x="14" y="26"/>
                    </a:lnTo>
                    <a:lnTo>
                      <a:pt x="14" y="16"/>
                    </a:lnTo>
                    <a:lnTo>
                      <a:pt x="14" y="12"/>
                    </a:lnTo>
                    <a:lnTo>
                      <a:pt x="14" y="8"/>
                    </a:lnTo>
                    <a:lnTo>
                      <a:pt x="14" y="8"/>
                    </a:lnTo>
                    <a:lnTo>
                      <a:pt x="16" y="6"/>
                    </a:lnTo>
                    <a:lnTo>
                      <a:pt x="18" y="6"/>
                    </a:lnTo>
                    <a:lnTo>
                      <a:pt x="22" y="16"/>
                    </a:lnTo>
                    <a:lnTo>
                      <a:pt x="22" y="16"/>
                    </a:lnTo>
                    <a:lnTo>
                      <a:pt x="26" y="22"/>
                    </a:lnTo>
                    <a:lnTo>
                      <a:pt x="30" y="26"/>
                    </a:lnTo>
                    <a:lnTo>
                      <a:pt x="34" y="26"/>
                    </a:lnTo>
                    <a:lnTo>
                      <a:pt x="38" y="20"/>
                    </a:lnTo>
                    <a:lnTo>
                      <a:pt x="38" y="20"/>
                    </a:lnTo>
                    <a:lnTo>
                      <a:pt x="40" y="18"/>
                    </a:lnTo>
                    <a:lnTo>
                      <a:pt x="40" y="18"/>
                    </a:lnTo>
                    <a:lnTo>
                      <a:pt x="44" y="22"/>
                    </a:lnTo>
                    <a:lnTo>
                      <a:pt x="50" y="22"/>
                    </a:lnTo>
                    <a:lnTo>
                      <a:pt x="58" y="20"/>
                    </a:lnTo>
                    <a:lnTo>
                      <a:pt x="68" y="18"/>
                    </a:lnTo>
                    <a:lnTo>
                      <a:pt x="72" y="18"/>
                    </a:lnTo>
                    <a:lnTo>
                      <a:pt x="76" y="22"/>
                    </a:lnTo>
                    <a:lnTo>
                      <a:pt x="76" y="22"/>
                    </a:lnTo>
                    <a:lnTo>
                      <a:pt x="78" y="22"/>
                    </a:lnTo>
                    <a:lnTo>
                      <a:pt x="78" y="20"/>
                    </a:lnTo>
                    <a:lnTo>
                      <a:pt x="80" y="12"/>
                    </a:lnTo>
                    <a:lnTo>
                      <a:pt x="80" y="8"/>
                    </a:lnTo>
                    <a:lnTo>
                      <a:pt x="82" y="8"/>
                    </a:lnTo>
                    <a:lnTo>
                      <a:pt x="86" y="18"/>
                    </a:lnTo>
                    <a:lnTo>
                      <a:pt x="86" y="18"/>
                    </a:lnTo>
                    <a:lnTo>
                      <a:pt x="88" y="20"/>
                    </a:lnTo>
                    <a:lnTo>
                      <a:pt x="92" y="20"/>
                    </a:lnTo>
                    <a:lnTo>
                      <a:pt x="100" y="18"/>
                    </a:lnTo>
                    <a:lnTo>
                      <a:pt x="100" y="18"/>
                    </a:lnTo>
                    <a:lnTo>
                      <a:pt x="104" y="16"/>
                    </a:lnTo>
                    <a:lnTo>
                      <a:pt x="106" y="18"/>
                    </a:lnTo>
                    <a:lnTo>
                      <a:pt x="106" y="26"/>
                    </a:lnTo>
                    <a:lnTo>
                      <a:pt x="106" y="26"/>
                    </a:lnTo>
                    <a:lnTo>
                      <a:pt x="108" y="28"/>
                    </a:lnTo>
                    <a:lnTo>
                      <a:pt x="108" y="30"/>
                    </a:lnTo>
                    <a:lnTo>
                      <a:pt x="112" y="28"/>
                    </a:lnTo>
                    <a:lnTo>
                      <a:pt x="112" y="28"/>
                    </a:lnTo>
                    <a:lnTo>
                      <a:pt x="112" y="22"/>
                    </a:lnTo>
                    <a:lnTo>
                      <a:pt x="110" y="20"/>
                    </a:lnTo>
                    <a:lnTo>
                      <a:pt x="110" y="20"/>
                    </a:lnTo>
                    <a:lnTo>
                      <a:pt x="108" y="16"/>
                    </a:lnTo>
                    <a:lnTo>
                      <a:pt x="110" y="10"/>
                    </a:lnTo>
                    <a:lnTo>
                      <a:pt x="110" y="10"/>
                    </a:lnTo>
                    <a:lnTo>
                      <a:pt x="112" y="6"/>
                    </a:lnTo>
                    <a:lnTo>
                      <a:pt x="114" y="8"/>
                    </a:lnTo>
                    <a:lnTo>
                      <a:pt x="114" y="8"/>
                    </a:lnTo>
                    <a:lnTo>
                      <a:pt x="124" y="22"/>
                    </a:lnTo>
                    <a:lnTo>
                      <a:pt x="124" y="22"/>
                    </a:lnTo>
                    <a:lnTo>
                      <a:pt x="124" y="32"/>
                    </a:lnTo>
                    <a:lnTo>
                      <a:pt x="122" y="34"/>
                    </a:lnTo>
                    <a:lnTo>
                      <a:pt x="120" y="36"/>
                    </a:lnTo>
                    <a:lnTo>
                      <a:pt x="120" y="36"/>
                    </a:lnTo>
                    <a:lnTo>
                      <a:pt x="124" y="38"/>
                    </a:lnTo>
                    <a:lnTo>
                      <a:pt x="126" y="38"/>
                    </a:lnTo>
                    <a:lnTo>
                      <a:pt x="128" y="38"/>
                    </a:lnTo>
                    <a:lnTo>
                      <a:pt x="128" y="38"/>
                    </a:lnTo>
                    <a:lnTo>
                      <a:pt x="128" y="34"/>
                    </a:lnTo>
                    <a:lnTo>
                      <a:pt x="128" y="30"/>
                    </a:lnTo>
                    <a:lnTo>
                      <a:pt x="126" y="26"/>
                    </a:lnTo>
                    <a:lnTo>
                      <a:pt x="126" y="22"/>
                    </a:lnTo>
                    <a:lnTo>
                      <a:pt x="12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0" name="Freeform 522">
                <a:extLst>
                  <a:ext uri="{FF2B5EF4-FFF2-40B4-BE49-F238E27FC236}">
                    <a16:creationId xmlns:a16="http://schemas.microsoft.com/office/drawing/2014/main" id="{FBA39183-C3A8-9E0B-81A5-E7CFBA5091D1}"/>
                  </a:ext>
                </a:extLst>
              </p:cNvPr>
              <p:cNvSpPr>
                <a:spLocks/>
              </p:cNvSpPr>
              <p:nvPr/>
            </p:nvSpPr>
            <p:spPr bwMode="auto">
              <a:xfrm>
                <a:off x="2682" y="1585"/>
                <a:ext cx="124" cy="51"/>
              </a:xfrm>
              <a:custGeom>
                <a:avLst/>
                <a:gdLst>
                  <a:gd name="T0" fmla="*/ 12 w 124"/>
                  <a:gd name="T1" fmla="*/ 8 h 51"/>
                  <a:gd name="T2" fmla="*/ 14 w 124"/>
                  <a:gd name="T3" fmla="*/ 0 h 51"/>
                  <a:gd name="T4" fmla="*/ 22 w 124"/>
                  <a:gd name="T5" fmla="*/ 6 h 51"/>
                  <a:gd name="T6" fmla="*/ 30 w 124"/>
                  <a:gd name="T7" fmla="*/ 20 h 51"/>
                  <a:gd name="T8" fmla="*/ 38 w 124"/>
                  <a:gd name="T9" fmla="*/ 14 h 51"/>
                  <a:gd name="T10" fmla="*/ 42 w 124"/>
                  <a:gd name="T11" fmla="*/ 16 h 51"/>
                  <a:gd name="T12" fmla="*/ 52 w 124"/>
                  <a:gd name="T13" fmla="*/ 10 h 51"/>
                  <a:gd name="T14" fmla="*/ 58 w 124"/>
                  <a:gd name="T15" fmla="*/ 18 h 51"/>
                  <a:gd name="T16" fmla="*/ 50 w 124"/>
                  <a:gd name="T17" fmla="*/ 28 h 51"/>
                  <a:gd name="T18" fmla="*/ 64 w 124"/>
                  <a:gd name="T19" fmla="*/ 28 h 51"/>
                  <a:gd name="T20" fmla="*/ 66 w 124"/>
                  <a:gd name="T21" fmla="*/ 22 h 51"/>
                  <a:gd name="T22" fmla="*/ 58 w 124"/>
                  <a:gd name="T23" fmla="*/ 18 h 51"/>
                  <a:gd name="T24" fmla="*/ 62 w 124"/>
                  <a:gd name="T25" fmla="*/ 8 h 51"/>
                  <a:gd name="T26" fmla="*/ 68 w 124"/>
                  <a:gd name="T27" fmla="*/ 12 h 51"/>
                  <a:gd name="T28" fmla="*/ 76 w 124"/>
                  <a:gd name="T29" fmla="*/ 12 h 51"/>
                  <a:gd name="T30" fmla="*/ 80 w 124"/>
                  <a:gd name="T31" fmla="*/ 0 h 51"/>
                  <a:gd name="T32" fmla="*/ 86 w 124"/>
                  <a:gd name="T33" fmla="*/ 4 h 51"/>
                  <a:gd name="T34" fmla="*/ 94 w 124"/>
                  <a:gd name="T35" fmla="*/ 12 h 51"/>
                  <a:gd name="T36" fmla="*/ 100 w 124"/>
                  <a:gd name="T37" fmla="*/ 10 h 51"/>
                  <a:gd name="T38" fmla="*/ 106 w 124"/>
                  <a:gd name="T39" fmla="*/ 16 h 51"/>
                  <a:gd name="T40" fmla="*/ 108 w 124"/>
                  <a:gd name="T41" fmla="*/ 22 h 51"/>
                  <a:gd name="T42" fmla="*/ 112 w 124"/>
                  <a:gd name="T43" fmla="*/ 18 h 51"/>
                  <a:gd name="T44" fmla="*/ 110 w 124"/>
                  <a:gd name="T45" fmla="*/ 10 h 51"/>
                  <a:gd name="T46" fmla="*/ 114 w 124"/>
                  <a:gd name="T47" fmla="*/ 2 h 51"/>
                  <a:gd name="T48" fmla="*/ 124 w 124"/>
                  <a:gd name="T49" fmla="*/ 18 h 51"/>
                  <a:gd name="T50" fmla="*/ 124 w 124"/>
                  <a:gd name="T51" fmla="*/ 24 h 51"/>
                  <a:gd name="T52" fmla="*/ 122 w 124"/>
                  <a:gd name="T53" fmla="*/ 34 h 51"/>
                  <a:gd name="T54" fmla="*/ 122 w 124"/>
                  <a:gd name="T55" fmla="*/ 38 h 51"/>
                  <a:gd name="T56" fmla="*/ 104 w 124"/>
                  <a:gd name="T57" fmla="*/ 40 h 51"/>
                  <a:gd name="T58" fmla="*/ 90 w 124"/>
                  <a:gd name="T59" fmla="*/ 43 h 51"/>
                  <a:gd name="T60" fmla="*/ 84 w 124"/>
                  <a:gd name="T61" fmla="*/ 49 h 51"/>
                  <a:gd name="T62" fmla="*/ 78 w 124"/>
                  <a:gd name="T63" fmla="*/ 49 h 51"/>
                  <a:gd name="T64" fmla="*/ 62 w 124"/>
                  <a:gd name="T65" fmla="*/ 45 h 51"/>
                  <a:gd name="T66" fmla="*/ 52 w 124"/>
                  <a:gd name="T67" fmla="*/ 51 h 51"/>
                  <a:gd name="T68" fmla="*/ 44 w 124"/>
                  <a:gd name="T69" fmla="*/ 45 h 51"/>
                  <a:gd name="T70" fmla="*/ 38 w 124"/>
                  <a:gd name="T71" fmla="*/ 47 h 51"/>
                  <a:gd name="T72" fmla="*/ 34 w 124"/>
                  <a:gd name="T73" fmla="*/ 38 h 51"/>
                  <a:gd name="T74" fmla="*/ 24 w 124"/>
                  <a:gd name="T75" fmla="*/ 34 h 51"/>
                  <a:gd name="T76" fmla="*/ 12 w 124"/>
                  <a:gd name="T77" fmla="*/ 47 h 51"/>
                  <a:gd name="T78" fmla="*/ 2 w 124"/>
                  <a:gd name="T79" fmla="*/ 47 h 51"/>
                  <a:gd name="T80" fmla="*/ 2 w 124"/>
                  <a:gd name="T81" fmla="*/ 36 h 51"/>
                  <a:gd name="T82" fmla="*/ 8 w 124"/>
                  <a:gd name="T83" fmla="*/ 26 h 51"/>
                  <a:gd name="T84" fmla="*/ 14 w 124"/>
                  <a:gd name="T85" fmla="*/ 28 h 51"/>
                  <a:gd name="T86" fmla="*/ 12 w 124"/>
                  <a:gd name="T8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 h="51">
                    <a:moveTo>
                      <a:pt x="12" y="18"/>
                    </a:moveTo>
                    <a:lnTo>
                      <a:pt x="12" y="18"/>
                    </a:lnTo>
                    <a:lnTo>
                      <a:pt x="12" y="8"/>
                    </a:lnTo>
                    <a:lnTo>
                      <a:pt x="12" y="4"/>
                    </a:lnTo>
                    <a:lnTo>
                      <a:pt x="14" y="0"/>
                    </a:lnTo>
                    <a:lnTo>
                      <a:pt x="14" y="0"/>
                    </a:lnTo>
                    <a:lnTo>
                      <a:pt x="16" y="0"/>
                    </a:lnTo>
                    <a:lnTo>
                      <a:pt x="18" y="0"/>
                    </a:lnTo>
                    <a:lnTo>
                      <a:pt x="22" y="6"/>
                    </a:lnTo>
                    <a:lnTo>
                      <a:pt x="22" y="6"/>
                    </a:lnTo>
                    <a:lnTo>
                      <a:pt x="28" y="18"/>
                    </a:lnTo>
                    <a:lnTo>
                      <a:pt x="30" y="20"/>
                    </a:lnTo>
                    <a:lnTo>
                      <a:pt x="32" y="20"/>
                    </a:lnTo>
                    <a:lnTo>
                      <a:pt x="36" y="18"/>
                    </a:lnTo>
                    <a:lnTo>
                      <a:pt x="38" y="14"/>
                    </a:lnTo>
                    <a:lnTo>
                      <a:pt x="38" y="14"/>
                    </a:lnTo>
                    <a:lnTo>
                      <a:pt x="40" y="16"/>
                    </a:lnTo>
                    <a:lnTo>
                      <a:pt x="42" y="16"/>
                    </a:lnTo>
                    <a:lnTo>
                      <a:pt x="48" y="12"/>
                    </a:lnTo>
                    <a:lnTo>
                      <a:pt x="50" y="10"/>
                    </a:lnTo>
                    <a:lnTo>
                      <a:pt x="52" y="10"/>
                    </a:lnTo>
                    <a:lnTo>
                      <a:pt x="54" y="12"/>
                    </a:lnTo>
                    <a:lnTo>
                      <a:pt x="58" y="18"/>
                    </a:lnTo>
                    <a:lnTo>
                      <a:pt x="58" y="18"/>
                    </a:lnTo>
                    <a:lnTo>
                      <a:pt x="54" y="22"/>
                    </a:lnTo>
                    <a:lnTo>
                      <a:pt x="50" y="28"/>
                    </a:lnTo>
                    <a:lnTo>
                      <a:pt x="50" y="28"/>
                    </a:lnTo>
                    <a:lnTo>
                      <a:pt x="56" y="28"/>
                    </a:lnTo>
                    <a:lnTo>
                      <a:pt x="60" y="28"/>
                    </a:lnTo>
                    <a:lnTo>
                      <a:pt x="64" y="28"/>
                    </a:lnTo>
                    <a:lnTo>
                      <a:pt x="68" y="26"/>
                    </a:lnTo>
                    <a:lnTo>
                      <a:pt x="68" y="26"/>
                    </a:lnTo>
                    <a:lnTo>
                      <a:pt x="66" y="22"/>
                    </a:lnTo>
                    <a:lnTo>
                      <a:pt x="62" y="22"/>
                    </a:lnTo>
                    <a:lnTo>
                      <a:pt x="60" y="20"/>
                    </a:lnTo>
                    <a:lnTo>
                      <a:pt x="58" y="18"/>
                    </a:lnTo>
                    <a:lnTo>
                      <a:pt x="58" y="18"/>
                    </a:lnTo>
                    <a:lnTo>
                      <a:pt x="60" y="12"/>
                    </a:lnTo>
                    <a:lnTo>
                      <a:pt x="62" y="8"/>
                    </a:lnTo>
                    <a:lnTo>
                      <a:pt x="66" y="10"/>
                    </a:lnTo>
                    <a:lnTo>
                      <a:pt x="68" y="12"/>
                    </a:lnTo>
                    <a:lnTo>
                      <a:pt x="68" y="12"/>
                    </a:lnTo>
                    <a:lnTo>
                      <a:pt x="72" y="14"/>
                    </a:lnTo>
                    <a:lnTo>
                      <a:pt x="74" y="14"/>
                    </a:lnTo>
                    <a:lnTo>
                      <a:pt x="76" y="12"/>
                    </a:lnTo>
                    <a:lnTo>
                      <a:pt x="80" y="4"/>
                    </a:lnTo>
                    <a:lnTo>
                      <a:pt x="80" y="4"/>
                    </a:lnTo>
                    <a:lnTo>
                      <a:pt x="80" y="0"/>
                    </a:lnTo>
                    <a:lnTo>
                      <a:pt x="82" y="0"/>
                    </a:lnTo>
                    <a:lnTo>
                      <a:pt x="84" y="0"/>
                    </a:lnTo>
                    <a:lnTo>
                      <a:pt x="86" y="4"/>
                    </a:lnTo>
                    <a:lnTo>
                      <a:pt x="86" y="4"/>
                    </a:lnTo>
                    <a:lnTo>
                      <a:pt x="92" y="10"/>
                    </a:lnTo>
                    <a:lnTo>
                      <a:pt x="94" y="12"/>
                    </a:lnTo>
                    <a:lnTo>
                      <a:pt x="98" y="10"/>
                    </a:lnTo>
                    <a:lnTo>
                      <a:pt x="98" y="10"/>
                    </a:lnTo>
                    <a:lnTo>
                      <a:pt x="100" y="10"/>
                    </a:lnTo>
                    <a:lnTo>
                      <a:pt x="102" y="10"/>
                    </a:lnTo>
                    <a:lnTo>
                      <a:pt x="104" y="12"/>
                    </a:lnTo>
                    <a:lnTo>
                      <a:pt x="106" y="16"/>
                    </a:lnTo>
                    <a:lnTo>
                      <a:pt x="106" y="16"/>
                    </a:lnTo>
                    <a:lnTo>
                      <a:pt x="106" y="20"/>
                    </a:lnTo>
                    <a:lnTo>
                      <a:pt x="108" y="22"/>
                    </a:lnTo>
                    <a:lnTo>
                      <a:pt x="110" y="20"/>
                    </a:lnTo>
                    <a:lnTo>
                      <a:pt x="110" y="20"/>
                    </a:lnTo>
                    <a:lnTo>
                      <a:pt x="112" y="18"/>
                    </a:lnTo>
                    <a:lnTo>
                      <a:pt x="112" y="16"/>
                    </a:lnTo>
                    <a:lnTo>
                      <a:pt x="110" y="10"/>
                    </a:lnTo>
                    <a:lnTo>
                      <a:pt x="110" y="10"/>
                    </a:lnTo>
                    <a:lnTo>
                      <a:pt x="110" y="2"/>
                    </a:lnTo>
                    <a:lnTo>
                      <a:pt x="112" y="0"/>
                    </a:lnTo>
                    <a:lnTo>
                      <a:pt x="114" y="2"/>
                    </a:lnTo>
                    <a:lnTo>
                      <a:pt x="114" y="2"/>
                    </a:lnTo>
                    <a:lnTo>
                      <a:pt x="120" y="8"/>
                    </a:lnTo>
                    <a:lnTo>
                      <a:pt x="124" y="18"/>
                    </a:lnTo>
                    <a:lnTo>
                      <a:pt x="124" y="18"/>
                    </a:lnTo>
                    <a:lnTo>
                      <a:pt x="124" y="24"/>
                    </a:lnTo>
                    <a:lnTo>
                      <a:pt x="124" y="24"/>
                    </a:lnTo>
                    <a:lnTo>
                      <a:pt x="122" y="26"/>
                    </a:lnTo>
                    <a:lnTo>
                      <a:pt x="120" y="28"/>
                    </a:lnTo>
                    <a:lnTo>
                      <a:pt x="122" y="34"/>
                    </a:lnTo>
                    <a:lnTo>
                      <a:pt x="122" y="34"/>
                    </a:lnTo>
                    <a:lnTo>
                      <a:pt x="122" y="38"/>
                    </a:lnTo>
                    <a:lnTo>
                      <a:pt x="122" y="38"/>
                    </a:lnTo>
                    <a:lnTo>
                      <a:pt x="116" y="43"/>
                    </a:lnTo>
                    <a:lnTo>
                      <a:pt x="110" y="43"/>
                    </a:lnTo>
                    <a:lnTo>
                      <a:pt x="104" y="40"/>
                    </a:lnTo>
                    <a:lnTo>
                      <a:pt x="98" y="43"/>
                    </a:lnTo>
                    <a:lnTo>
                      <a:pt x="98" y="43"/>
                    </a:lnTo>
                    <a:lnTo>
                      <a:pt x="90" y="43"/>
                    </a:lnTo>
                    <a:lnTo>
                      <a:pt x="86" y="45"/>
                    </a:lnTo>
                    <a:lnTo>
                      <a:pt x="84" y="49"/>
                    </a:lnTo>
                    <a:lnTo>
                      <a:pt x="84" y="49"/>
                    </a:lnTo>
                    <a:lnTo>
                      <a:pt x="82" y="51"/>
                    </a:lnTo>
                    <a:lnTo>
                      <a:pt x="78" y="49"/>
                    </a:lnTo>
                    <a:lnTo>
                      <a:pt x="78" y="49"/>
                    </a:lnTo>
                    <a:lnTo>
                      <a:pt x="74" y="43"/>
                    </a:lnTo>
                    <a:lnTo>
                      <a:pt x="68" y="43"/>
                    </a:lnTo>
                    <a:lnTo>
                      <a:pt x="62" y="45"/>
                    </a:lnTo>
                    <a:lnTo>
                      <a:pt x="56" y="49"/>
                    </a:lnTo>
                    <a:lnTo>
                      <a:pt x="56" y="49"/>
                    </a:lnTo>
                    <a:lnTo>
                      <a:pt x="52" y="51"/>
                    </a:lnTo>
                    <a:lnTo>
                      <a:pt x="48" y="47"/>
                    </a:lnTo>
                    <a:lnTo>
                      <a:pt x="48" y="47"/>
                    </a:lnTo>
                    <a:lnTo>
                      <a:pt x="44" y="45"/>
                    </a:lnTo>
                    <a:lnTo>
                      <a:pt x="40" y="45"/>
                    </a:lnTo>
                    <a:lnTo>
                      <a:pt x="40" y="45"/>
                    </a:lnTo>
                    <a:lnTo>
                      <a:pt x="38" y="47"/>
                    </a:lnTo>
                    <a:lnTo>
                      <a:pt x="36" y="45"/>
                    </a:lnTo>
                    <a:lnTo>
                      <a:pt x="36" y="45"/>
                    </a:lnTo>
                    <a:lnTo>
                      <a:pt x="34" y="38"/>
                    </a:lnTo>
                    <a:lnTo>
                      <a:pt x="30" y="34"/>
                    </a:lnTo>
                    <a:lnTo>
                      <a:pt x="26" y="34"/>
                    </a:lnTo>
                    <a:lnTo>
                      <a:pt x="24" y="34"/>
                    </a:lnTo>
                    <a:lnTo>
                      <a:pt x="18" y="40"/>
                    </a:lnTo>
                    <a:lnTo>
                      <a:pt x="12" y="47"/>
                    </a:lnTo>
                    <a:lnTo>
                      <a:pt x="12" y="47"/>
                    </a:lnTo>
                    <a:lnTo>
                      <a:pt x="8" y="49"/>
                    </a:lnTo>
                    <a:lnTo>
                      <a:pt x="6" y="49"/>
                    </a:lnTo>
                    <a:lnTo>
                      <a:pt x="2" y="47"/>
                    </a:lnTo>
                    <a:lnTo>
                      <a:pt x="0" y="40"/>
                    </a:lnTo>
                    <a:lnTo>
                      <a:pt x="0" y="40"/>
                    </a:lnTo>
                    <a:lnTo>
                      <a:pt x="2" y="36"/>
                    </a:lnTo>
                    <a:lnTo>
                      <a:pt x="4" y="32"/>
                    </a:lnTo>
                    <a:lnTo>
                      <a:pt x="4" y="32"/>
                    </a:lnTo>
                    <a:lnTo>
                      <a:pt x="8" y="26"/>
                    </a:lnTo>
                    <a:lnTo>
                      <a:pt x="12" y="26"/>
                    </a:lnTo>
                    <a:lnTo>
                      <a:pt x="14" y="28"/>
                    </a:lnTo>
                    <a:lnTo>
                      <a:pt x="14" y="28"/>
                    </a:lnTo>
                    <a:lnTo>
                      <a:pt x="14" y="22"/>
                    </a:lnTo>
                    <a:lnTo>
                      <a:pt x="12" y="18"/>
                    </a:lnTo>
                    <a:lnTo>
                      <a:pt x="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1" name="Freeform 523">
                <a:extLst>
                  <a:ext uri="{FF2B5EF4-FFF2-40B4-BE49-F238E27FC236}">
                    <a16:creationId xmlns:a16="http://schemas.microsoft.com/office/drawing/2014/main" id="{DF07F41C-54C2-9A2A-6A5D-E0A88FB8F7C3}"/>
                  </a:ext>
                </a:extLst>
              </p:cNvPr>
              <p:cNvSpPr>
                <a:spLocks/>
              </p:cNvSpPr>
              <p:nvPr/>
            </p:nvSpPr>
            <p:spPr bwMode="auto">
              <a:xfrm>
                <a:off x="2094" y="1571"/>
                <a:ext cx="82" cy="63"/>
              </a:xfrm>
              <a:custGeom>
                <a:avLst/>
                <a:gdLst>
                  <a:gd name="T0" fmla="*/ 2 w 82"/>
                  <a:gd name="T1" fmla="*/ 6 h 63"/>
                  <a:gd name="T2" fmla="*/ 10 w 82"/>
                  <a:gd name="T3" fmla="*/ 2 h 63"/>
                  <a:gd name="T4" fmla="*/ 12 w 82"/>
                  <a:gd name="T5" fmla="*/ 0 h 63"/>
                  <a:gd name="T6" fmla="*/ 14 w 82"/>
                  <a:gd name="T7" fmla="*/ 6 h 63"/>
                  <a:gd name="T8" fmla="*/ 20 w 82"/>
                  <a:gd name="T9" fmla="*/ 14 h 63"/>
                  <a:gd name="T10" fmla="*/ 26 w 82"/>
                  <a:gd name="T11" fmla="*/ 6 h 63"/>
                  <a:gd name="T12" fmla="*/ 28 w 82"/>
                  <a:gd name="T13" fmla="*/ 4 h 63"/>
                  <a:gd name="T14" fmla="*/ 30 w 82"/>
                  <a:gd name="T15" fmla="*/ 8 h 63"/>
                  <a:gd name="T16" fmla="*/ 32 w 82"/>
                  <a:gd name="T17" fmla="*/ 12 h 63"/>
                  <a:gd name="T18" fmla="*/ 36 w 82"/>
                  <a:gd name="T19" fmla="*/ 24 h 63"/>
                  <a:gd name="T20" fmla="*/ 42 w 82"/>
                  <a:gd name="T21" fmla="*/ 14 h 63"/>
                  <a:gd name="T22" fmla="*/ 46 w 82"/>
                  <a:gd name="T23" fmla="*/ 4 h 63"/>
                  <a:gd name="T24" fmla="*/ 50 w 82"/>
                  <a:gd name="T25" fmla="*/ 6 h 63"/>
                  <a:gd name="T26" fmla="*/ 52 w 82"/>
                  <a:gd name="T27" fmla="*/ 10 h 63"/>
                  <a:gd name="T28" fmla="*/ 52 w 82"/>
                  <a:gd name="T29" fmla="*/ 16 h 63"/>
                  <a:gd name="T30" fmla="*/ 54 w 82"/>
                  <a:gd name="T31" fmla="*/ 24 h 63"/>
                  <a:gd name="T32" fmla="*/ 56 w 82"/>
                  <a:gd name="T33" fmla="*/ 26 h 63"/>
                  <a:gd name="T34" fmla="*/ 60 w 82"/>
                  <a:gd name="T35" fmla="*/ 24 h 63"/>
                  <a:gd name="T36" fmla="*/ 60 w 82"/>
                  <a:gd name="T37" fmla="*/ 18 h 63"/>
                  <a:gd name="T38" fmla="*/ 62 w 82"/>
                  <a:gd name="T39" fmla="*/ 6 h 63"/>
                  <a:gd name="T40" fmla="*/ 66 w 82"/>
                  <a:gd name="T41" fmla="*/ 10 h 63"/>
                  <a:gd name="T42" fmla="*/ 70 w 82"/>
                  <a:gd name="T43" fmla="*/ 14 h 63"/>
                  <a:gd name="T44" fmla="*/ 74 w 82"/>
                  <a:gd name="T45" fmla="*/ 20 h 63"/>
                  <a:gd name="T46" fmla="*/ 76 w 82"/>
                  <a:gd name="T47" fmla="*/ 6 h 63"/>
                  <a:gd name="T48" fmla="*/ 80 w 82"/>
                  <a:gd name="T49" fmla="*/ 4 h 63"/>
                  <a:gd name="T50" fmla="*/ 82 w 82"/>
                  <a:gd name="T51" fmla="*/ 6 h 63"/>
                  <a:gd name="T52" fmla="*/ 80 w 82"/>
                  <a:gd name="T53" fmla="*/ 16 h 63"/>
                  <a:gd name="T54" fmla="*/ 82 w 82"/>
                  <a:gd name="T55" fmla="*/ 28 h 63"/>
                  <a:gd name="T56" fmla="*/ 78 w 82"/>
                  <a:gd name="T57" fmla="*/ 34 h 63"/>
                  <a:gd name="T58" fmla="*/ 76 w 82"/>
                  <a:gd name="T59" fmla="*/ 34 h 63"/>
                  <a:gd name="T60" fmla="*/ 72 w 82"/>
                  <a:gd name="T61" fmla="*/ 34 h 63"/>
                  <a:gd name="T62" fmla="*/ 64 w 82"/>
                  <a:gd name="T63" fmla="*/ 34 h 63"/>
                  <a:gd name="T64" fmla="*/ 56 w 82"/>
                  <a:gd name="T65" fmla="*/ 38 h 63"/>
                  <a:gd name="T66" fmla="*/ 62 w 82"/>
                  <a:gd name="T67" fmla="*/ 38 h 63"/>
                  <a:gd name="T68" fmla="*/ 68 w 82"/>
                  <a:gd name="T69" fmla="*/ 36 h 63"/>
                  <a:gd name="T70" fmla="*/ 70 w 82"/>
                  <a:gd name="T71" fmla="*/ 34 h 63"/>
                  <a:gd name="T72" fmla="*/ 78 w 82"/>
                  <a:gd name="T73" fmla="*/ 34 h 63"/>
                  <a:gd name="T74" fmla="*/ 80 w 82"/>
                  <a:gd name="T75" fmla="*/ 34 h 63"/>
                  <a:gd name="T76" fmla="*/ 82 w 82"/>
                  <a:gd name="T77" fmla="*/ 46 h 63"/>
                  <a:gd name="T78" fmla="*/ 78 w 82"/>
                  <a:gd name="T79" fmla="*/ 50 h 63"/>
                  <a:gd name="T80" fmla="*/ 72 w 82"/>
                  <a:gd name="T81" fmla="*/ 57 h 63"/>
                  <a:gd name="T82" fmla="*/ 68 w 82"/>
                  <a:gd name="T83" fmla="*/ 63 h 63"/>
                  <a:gd name="T84" fmla="*/ 66 w 82"/>
                  <a:gd name="T85" fmla="*/ 63 h 63"/>
                  <a:gd name="T86" fmla="*/ 60 w 82"/>
                  <a:gd name="T87" fmla="*/ 57 h 63"/>
                  <a:gd name="T88" fmla="*/ 50 w 82"/>
                  <a:gd name="T89" fmla="*/ 54 h 63"/>
                  <a:gd name="T90" fmla="*/ 44 w 82"/>
                  <a:gd name="T91" fmla="*/ 52 h 63"/>
                  <a:gd name="T92" fmla="*/ 38 w 82"/>
                  <a:gd name="T93" fmla="*/ 50 h 63"/>
                  <a:gd name="T94" fmla="*/ 34 w 82"/>
                  <a:gd name="T95" fmla="*/ 54 h 63"/>
                  <a:gd name="T96" fmla="*/ 26 w 82"/>
                  <a:gd name="T97" fmla="*/ 54 h 63"/>
                  <a:gd name="T98" fmla="*/ 12 w 82"/>
                  <a:gd name="T99" fmla="*/ 50 h 63"/>
                  <a:gd name="T100" fmla="*/ 12 w 82"/>
                  <a:gd name="T101" fmla="*/ 42 h 63"/>
                  <a:gd name="T102" fmla="*/ 8 w 82"/>
                  <a:gd name="T103" fmla="*/ 36 h 63"/>
                  <a:gd name="T104" fmla="*/ 6 w 82"/>
                  <a:gd name="T105" fmla="*/ 34 h 63"/>
                  <a:gd name="T106" fmla="*/ 2 w 82"/>
                  <a:gd name="T107" fmla="*/ 30 h 63"/>
                  <a:gd name="T108" fmla="*/ 0 w 82"/>
                  <a:gd name="T109" fmla="*/ 24 h 63"/>
                  <a:gd name="T110" fmla="*/ 0 w 82"/>
                  <a:gd name="T111" fmla="*/ 18 h 63"/>
                  <a:gd name="T112" fmla="*/ 2 w 82"/>
                  <a:gd name="T113"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63">
                    <a:moveTo>
                      <a:pt x="2" y="6"/>
                    </a:moveTo>
                    <a:lnTo>
                      <a:pt x="2" y="6"/>
                    </a:lnTo>
                    <a:lnTo>
                      <a:pt x="6" y="4"/>
                    </a:lnTo>
                    <a:lnTo>
                      <a:pt x="10" y="2"/>
                    </a:lnTo>
                    <a:lnTo>
                      <a:pt x="10" y="2"/>
                    </a:lnTo>
                    <a:lnTo>
                      <a:pt x="12" y="0"/>
                    </a:lnTo>
                    <a:lnTo>
                      <a:pt x="14" y="6"/>
                    </a:lnTo>
                    <a:lnTo>
                      <a:pt x="14" y="6"/>
                    </a:lnTo>
                    <a:lnTo>
                      <a:pt x="18" y="12"/>
                    </a:lnTo>
                    <a:lnTo>
                      <a:pt x="20" y="14"/>
                    </a:lnTo>
                    <a:lnTo>
                      <a:pt x="22" y="12"/>
                    </a:lnTo>
                    <a:lnTo>
                      <a:pt x="26" y="6"/>
                    </a:lnTo>
                    <a:lnTo>
                      <a:pt x="26" y="6"/>
                    </a:lnTo>
                    <a:lnTo>
                      <a:pt x="28" y="4"/>
                    </a:lnTo>
                    <a:lnTo>
                      <a:pt x="28" y="6"/>
                    </a:lnTo>
                    <a:lnTo>
                      <a:pt x="30" y="8"/>
                    </a:lnTo>
                    <a:lnTo>
                      <a:pt x="32" y="12"/>
                    </a:lnTo>
                    <a:lnTo>
                      <a:pt x="32" y="12"/>
                    </a:lnTo>
                    <a:lnTo>
                      <a:pt x="34" y="22"/>
                    </a:lnTo>
                    <a:lnTo>
                      <a:pt x="36" y="24"/>
                    </a:lnTo>
                    <a:lnTo>
                      <a:pt x="38" y="22"/>
                    </a:lnTo>
                    <a:lnTo>
                      <a:pt x="42" y="14"/>
                    </a:lnTo>
                    <a:lnTo>
                      <a:pt x="42" y="14"/>
                    </a:lnTo>
                    <a:lnTo>
                      <a:pt x="46" y="4"/>
                    </a:lnTo>
                    <a:lnTo>
                      <a:pt x="48" y="2"/>
                    </a:lnTo>
                    <a:lnTo>
                      <a:pt x="50" y="6"/>
                    </a:lnTo>
                    <a:lnTo>
                      <a:pt x="50" y="6"/>
                    </a:lnTo>
                    <a:lnTo>
                      <a:pt x="52" y="10"/>
                    </a:lnTo>
                    <a:lnTo>
                      <a:pt x="52" y="16"/>
                    </a:lnTo>
                    <a:lnTo>
                      <a:pt x="52" y="16"/>
                    </a:lnTo>
                    <a:lnTo>
                      <a:pt x="52" y="20"/>
                    </a:lnTo>
                    <a:lnTo>
                      <a:pt x="54" y="24"/>
                    </a:lnTo>
                    <a:lnTo>
                      <a:pt x="56" y="26"/>
                    </a:lnTo>
                    <a:lnTo>
                      <a:pt x="56" y="26"/>
                    </a:lnTo>
                    <a:lnTo>
                      <a:pt x="58" y="26"/>
                    </a:lnTo>
                    <a:lnTo>
                      <a:pt x="60" y="24"/>
                    </a:lnTo>
                    <a:lnTo>
                      <a:pt x="60" y="18"/>
                    </a:lnTo>
                    <a:lnTo>
                      <a:pt x="60" y="18"/>
                    </a:lnTo>
                    <a:lnTo>
                      <a:pt x="62" y="8"/>
                    </a:lnTo>
                    <a:lnTo>
                      <a:pt x="62" y="6"/>
                    </a:lnTo>
                    <a:lnTo>
                      <a:pt x="66" y="10"/>
                    </a:lnTo>
                    <a:lnTo>
                      <a:pt x="66" y="10"/>
                    </a:lnTo>
                    <a:lnTo>
                      <a:pt x="68" y="12"/>
                    </a:lnTo>
                    <a:lnTo>
                      <a:pt x="70" y="14"/>
                    </a:lnTo>
                    <a:lnTo>
                      <a:pt x="72" y="16"/>
                    </a:lnTo>
                    <a:lnTo>
                      <a:pt x="74" y="20"/>
                    </a:lnTo>
                    <a:lnTo>
                      <a:pt x="74" y="20"/>
                    </a:lnTo>
                    <a:lnTo>
                      <a:pt x="76" y="6"/>
                    </a:lnTo>
                    <a:lnTo>
                      <a:pt x="78" y="2"/>
                    </a:lnTo>
                    <a:lnTo>
                      <a:pt x="80" y="4"/>
                    </a:lnTo>
                    <a:lnTo>
                      <a:pt x="82" y="6"/>
                    </a:lnTo>
                    <a:lnTo>
                      <a:pt x="82" y="6"/>
                    </a:lnTo>
                    <a:lnTo>
                      <a:pt x="80" y="10"/>
                    </a:lnTo>
                    <a:lnTo>
                      <a:pt x="80" y="16"/>
                    </a:lnTo>
                    <a:lnTo>
                      <a:pt x="80" y="16"/>
                    </a:lnTo>
                    <a:lnTo>
                      <a:pt x="82" y="28"/>
                    </a:lnTo>
                    <a:lnTo>
                      <a:pt x="82" y="32"/>
                    </a:lnTo>
                    <a:lnTo>
                      <a:pt x="78" y="34"/>
                    </a:lnTo>
                    <a:lnTo>
                      <a:pt x="76" y="34"/>
                    </a:lnTo>
                    <a:lnTo>
                      <a:pt x="76" y="34"/>
                    </a:lnTo>
                    <a:lnTo>
                      <a:pt x="72" y="34"/>
                    </a:lnTo>
                    <a:lnTo>
                      <a:pt x="72" y="34"/>
                    </a:lnTo>
                    <a:lnTo>
                      <a:pt x="68" y="34"/>
                    </a:lnTo>
                    <a:lnTo>
                      <a:pt x="64" y="34"/>
                    </a:lnTo>
                    <a:lnTo>
                      <a:pt x="56" y="38"/>
                    </a:lnTo>
                    <a:lnTo>
                      <a:pt x="56" y="38"/>
                    </a:lnTo>
                    <a:lnTo>
                      <a:pt x="58" y="38"/>
                    </a:lnTo>
                    <a:lnTo>
                      <a:pt x="62" y="38"/>
                    </a:lnTo>
                    <a:lnTo>
                      <a:pt x="66" y="38"/>
                    </a:lnTo>
                    <a:lnTo>
                      <a:pt x="68" y="36"/>
                    </a:lnTo>
                    <a:lnTo>
                      <a:pt x="68" y="36"/>
                    </a:lnTo>
                    <a:lnTo>
                      <a:pt x="70" y="34"/>
                    </a:lnTo>
                    <a:lnTo>
                      <a:pt x="72" y="34"/>
                    </a:lnTo>
                    <a:lnTo>
                      <a:pt x="78" y="34"/>
                    </a:lnTo>
                    <a:lnTo>
                      <a:pt x="78" y="34"/>
                    </a:lnTo>
                    <a:lnTo>
                      <a:pt x="80" y="34"/>
                    </a:lnTo>
                    <a:lnTo>
                      <a:pt x="80" y="36"/>
                    </a:lnTo>
                    <a:lnTo>
                      <a:pt x="82" y="46"/>
                    </a:lnTo>
                    <a:lnTo>
                      <a:pt x="82" y="46"/>
                    </a:lnTo>
                    <a:lnTo>
                      <a:pt x="78" y="50"/>
                    </a:lnTo>
                    <a:lnTo>
                      <a:pt x="74" y="54"/>
                    </a:lnTo>
                    <a:lnTo>
                      <a:pt x="72" y="57"/>
                    </a:lnTo>
                    <a:lnTo>
                      <a:pt x="68" y="63"/>
                    </a:lnTo>
                    <a:lnTo>
                      <a:pt x="68" y="63"/>
                    </a:lnTo>
                    <a:lnTo>
                      <a:pt x="68" y="63"/>
                    </a:lnTo>
                    <a:lnTo>
                      <a:pt x="66" y="63"/>
                    </a:lnTo>
                    <a:lnTo>
                      <a:pt x="66" y="63"/>
                    </a:lnTo>
                    <a:lnTo>
                      <a:pt x="60" y="57"/>
                    </a:lnTo>
                    <a:lnTo>
                      <a:pt x="54" y="54"/>
                    </a:lnTo>
                    <a:lnTo>
                      <a:pt x="50" y="54"/>
                    </a:lnTo>
                    <a:lnTo>
                      <a:pt x="44" y="52"/>
                    </a:lnTo>
                    <a:lnTo>
                      <a:pt x="44" y="52"/>
                    </a:lnTo>
                    <a:lnTo>
                      <a:pt x="40" y="50"/>
                    </a:lnTo>
                    <a:lnTo>
                      <a:pt x="38" y="50"/>
                    </a:lnTo>
                    <a:lnTo>
                      <a:pt x="38" y="50"/>
                    </a:lnTo>
                    <a:lnTo>
                      <a:pt x="34" y="54"/>
                    </a:lnTo>
                    <a:lnTo>
                      <a:pt x="32" y="57"/>
                    </a:lnTo>
                    <a:lnTo>
                      <a:pt x="26" y="54"/>
                    </a:lnTo>
                    <a:lnTo>
                      <a:pt x="18" y="52"/>
                    </a:lnTo>
                    <a:lnTo>
                      <a:pt x="12" y="50"/>
                    </a:lnTo>
                    <a:lnTo>
                      <a:pt x="12" y="50"/>
                    </a:lnTo>
                    <a:lnTo>
                      <a:pt x="12" y="42"/>
                    </a:lnTo>
                    <a:lnTo>
                      <a:pt x="10" y="38"/>
                    </a:lnTo>
                    <a:lnTo>
                      <a:pt x="8" y="36"/>
                    </a:lnTo>
                    <a:lnTo>
                      <a:pt x="8" y="36"/>
                    </a:lnTo>
                    <a:lnTo>
                      <a:pt x="6" y="34"/>
                    </a:lnTo>
                    <a:lnTo>
                      <a:pt x="6" y="34"/>
                    </a:lnTo>
                    <a:lnTo>
                      <a:pt x="2" y="30"/>
                    </a:lnTo>
                    <a:lnTo>
                      <a:pt x="0" y="24"/>
                    </a:lnTo>
                    <a:lnTo>
                      <a:pt x="0" y="24"/>
                    </a:lnTo>
                    <a:lnTo>
                      <a:pt x="0" y="18"/>
                    </a:lnTo>
                    <a:lnTo>
                      <a:pt x="0" y="18"/>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2" name="Freeform 524">
                <a:extLst>
                  <a:ext uri="{FF2B5EF4-FFF2-40B4-BE49-F238E27FC236}">
                    <a16:creationId xmlns:a16="http://schemas.microsoft.com/office/drawing/2014/main" id="{113F4BB0-220D-0B85-1CC7-079D034E55EC}"/>
                  </a:ext>
                </a:extLst>
              </p:cNvPr>
              <p:cNvSpPr>
                <a:spLocks/>
              </p:cNvSpPr>
              <p:nvPr/>
            </p:nvSpPr>
            <p:spPr bwMode="auto">
              <a:xfrm>
                <a:off x="4688" y="1571"/>
                <a:ext cx="104" cy="61"/>
              </a:xfrm>
              <a:custGeom>
                <a:avLst/>
                <a:gdLst>
                  <a:gd name="T0" fmla="*/ 20 w 104"/>
                  <a:gd name="T1" fmla="*/ 24 h 61"/>
                  <a:gd name="T2" fmla="*/ 28 w 104"/>
                  <a:gd name="T3" fmla="*/ 16 h 61"/>
                  <a:gd name="T4" fmla="*/ 32 w 104"/>
                  <a:gd name="T5" fmla="*/ 8 h 61"/>
                  <a:gd name="T6" fmla="*/ 34 w 104"/>
                  <a:gd name="T7" fmla="*/ 6 h 61"/>
                  <a:gd name="T8" fmla="*/ 36 w 104"/>
                  <a:gd name="T9" fmla="*/ 14 h 61"/>
                  <a:gd name="T10" fmla="*/ 38 w 104"/>
                  <a:gd name="T11" fmla="*/ 22 h 61"/>
                  <a:gd name="T12" fmla="*/ 40 w 104"/>
                  <a:gd name="T13" fmla="*/ 22 h 61"/>
                  <a:gd name="T14" fmla="*/ 44 w 104"/>
                  <a:gd name="T15" fmla="*/ 8 h 61"/>
                  <a:gd name="T16" fmla="*/ 44 w 104"/>
                  <a:gd name="T17" fmla="*/ 4 h 61"/>
                  <a:gd name="T18" fmla="*/ 46 w 104"/>
                  <a:gd name="T19" fmla="*/ 0 h 61"/>
                  <a:gd name="T20" fmla="*/ 46 w 104"/>
                  <a:gd name="T21" fmla="*/ 2 h 61"/>
                  <a:gd name="T22" fmla="*/ 48 w 104"/>
                  <a:gd name="T23" fmla="*/ 6 h 61"/>
                  <a:gd name="T24" fmla="*/ 52 w 104"/>
                  <a:gd name="T25" fmla="*/ 16 h 61"/>
                  <a:gd name="T26" fmla="*/ 58 w 104"/>
                  <a:gd name="T27" fmla="*/ 14 h 61"/>
                  <a:gd name="T28" fmla="*/ 62 w 104"/>
                  <a:gd name="T29" fmla="*/ 10 h 61"/>
                  <a:gd name="T30" fmla="*/ 66 w 104"/>
                  <a:gd name="T31" fmla="*/ 8 h 61"/>
                  <a:gd name="T32" fmla="*/ 68 w 104"/>
                  <a:gd name="T33" fmla="*/ 12 h 61"/>
                  <a:gd name="T34" fmla="*/ 74 w 104"/>
                  <a:gd name="T35" fmla="*/ 20 h 61"/>
                  <a:gd name="T36" fmla="*/ 78 w 104"/>
                  <a:gd name="T37" fmla="*/ 14 h 61"/>
                  <a:gd name="T38" fmla="*/ 82 w 104"/>
                  <a:gd name="T39" fmla="*/ 12 h 61"/>
                  <a:gd name="T40" fmla="*/ 86 w 104"/>
                  <a:gd name="T41" fmla="*/ 14 h 61"/>
                  <a:gd name="T42" fmla="*/ 90 w 104"/>
                  <a:gd name="T43" fmla="*/ 18 h 61"/>
                  <a:gd name="T44" fmla="*/ 94 w 104"/>
                  <a:gd name="T45" fmla="*/ 22 h 61"/>
                  <a:gd name="T46" fmla="*/ 94 w 104"/>
                  <a:gd name="T47" fmla="*/ 18 h 61"/>
                  <a:gd name="T48" fmla="*/ 96 w 104"/>
                  <a:gd name="T49" fmla="*/ 6 h 61"/>
                  <a:gd name="T50" fmla="*/ 100 w 104"/>
                  <a:gd name="T51" fmla="*/ 6 h 61"/>
                  <a:gd name="T52" fmla="*/ 104 w 104"/>
                  <a:gd name="T53" fmla="*/ 14 h 61"/>
                  <a:gd name="T54" fmla="*/ 104 w 104"/>
                  <a:gd name="T55" fmla="*/ 24 h 61"/>
                  <a:gd name="T56" fmla="*/ 104 w 104"/>
                  <a:gd name="T57" fmla="*/ 26 h 61"/>
                  <a:gd name="T58" fmla="*/ 96 w 104"/>
                  <a:gd name="T59" fmla="*/ 34 h 61"/>
                  <a:gd name="T60" fmla="*/ 90 w 104"/>
                  <a:gd name="T61" fmla="*/ 38 h 61"/>
                  <a:gd name="T62" fmla="*/ 88 w 104"/>
                  <a:gd name="T63" fmla="*/ 38 h 61"/>
                  <a:gd name="T64" fmla="*/ 84 w 104"/>
                  <a:gd name="T65" fmla="*/ 36 h 61"/>
                  <a:gd name="T66" fmla="*/ 80 w 104"/>
                  <a:gd name="T67" fmla="*/ 34 h 61"/>
                  <a:gd name="T68" fmla="*/ 76 w 104"/>
                  <a:gd name="T69" fmla="*/ 40 h 61"/>
                  <a:gd name="T70" fmla="*/ 76 w 104"/>
                  <a:gd name="T71" fmla="*/ 42 h 61"/>
                  <a:gd name="T72" fmla="*/ 72 w 104"/>
                  <a:gd name="T73" fmla="*/ 40 h 61"/>
                  <a:gd name="T74" fmla="*/ 74 w 104"/>
                  <a:gd name="T75" fmla="*/ 42 h 61"/>
                  <a:gd name="T76" fmla="*/ 76 w 104"/>
                  <a:gd name="T77" fmla="*/ 46 h 61"/>
                  <a:gd name="T78" fmla="*/ 76 w 104"/>
                  <a:gd name="T79" fmla="*/ 52 h 61"/>
                  <a:gd name="T80" fmla="*/ 68 w 104"/>
                  <a:gd name="T81" fmla="*/ 59 h 61"/>
                  <a:gd name="T82" fmla="*/ 60 w 104"/>
                  <a:gd name="T83" fmla="*/ 54 h 61"/>
                  <a:gd name="T84" fmla="*/ 54 w 104"/>
                  <a:gd name="T85" fmla="*/ 50 h 61"/>
                  <a:gd name="T86" fmla="*/ 46 w 104"/>
                  <a:gd name="T87" fmla="*/ 54 h 61"/>
                  <a:gd name="T88" fmla="*/ 44 w 104"/>
                  <a:gd name="T89" fmla="*/ 59 h 61"/>
                  <a:gd name="T90" fmla="*/ 30 w 104"/>
                  <a:gd name="T91" fmla="*/ 54 h 61"/>
                  <a:gd name="T92" fmla="*/ 24 w 104"/>
                  <a:gd name="T93" fmla="*/ 52 h 61"/>
                  <a:gd name="T94" fmla="*/ 14 w 104"/>
                  <a:gd name="T95" fmla="*/ 54 h 61"/>
                  <a:gd name="T96" fmla="*/ 8 w 104"/>
                  <a:gd name="T97" fmla="*/ 59 h 61"/>
                  <a:gd name="T98" fmla="*/ 4 w 104"/>
                  <a:gd name="T99" fmla="*/ 61 h 61"/>
                  <a:gd name="T100" fmla="*/ 0 w 104"/>
                  <a:gd name="T101" fmla="*/ 52 h 61"/>
                  <a:gd name="T102" fmla="*/ 4 w 104"/>
                  <a:gd name="T103" fmla="*/ 42 h 61"/>
                  <a:gd name="T104" fmla="*/ 10 w 104"/>
                  <a:gd name="T105" fmla="*/ 36 h 61"/>
                  <a:gd name="T106" fmla="*/ 14 w 104"/>
                  <a:gd name="T107" fmla="*/ 38 h 61"/>
                  <a:gd name="T108" fmla="*/ 18 w 104"/>
                  <a:gd name="T109" fmla="*/ 36 h 61"/>
                  <a:gd name="T110" fmla="*/ 20 w 104"/>
                  <a:gd name="T111"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61">
                    <a:moveTo>
                      <a:pt x="20" y="24"/>
                    </a:moveTo>
                    <a:lnTo>
                      <a:pt x="20" y="24"/>
                    </a:lnTo>
                    <a:lnTo>
                      <a:pt x="26" y="20"/>
                    </a:lnTo>
                    <a:lnTo>
                      <a:pt x="28" y="16"/>
                    </a:lnTo>
                    <a:lnTo>
                      <a:pt x="32" y="8"/>
                    </a:lnTo>
                    <a:lnTo>
                      <a:pt x="32" y="8"/>
                    </a:lnTo>
                    <a:lnTo>
                      <a:pt x="32" y="6"/>
                    </a:lnTo>
                    <a:lnTo>
                      <a:pt x="34" y="6"/>
                    </a:lnTo>
                    <a:lnTo>
                      <a:pt x="36" y="14"/>
                    </a:lnTo>
                    <a:lnTo>
                      <a:pt x="36" y="14"/>
                    </a:lnTo>
                    <a:lnTo>
                      <a:pt x="38" y="20"/>
                    </a:lnTo>
                    <a:lnTo>
                      <a:pt x="38" y="22"/>
                    </a:lnTo>
                    <a:lnTo>
                      <a:pt x="40" y="22"/>
                    </a:lnTo>
                    <a:lnTo>
                      <a:pt x="40" y="22"/>
                    </a:lnTo>
                    <a:lnTo>
                      <a:pt x="44" y="16"/>
                    </a:lnTo>
                    <a:lnTo>
                      <a:pt x="44" y="8"/>
                    </a:lnTo>
                    <a:lnTo>
                      <a:pt x="44" y="8"/>
                    </a:lnTo>
                    <a:lnTo>
                      <a:pt x="44" y="4"/>
                    </a:lnTo>
                    <a:lnTo>
                      <a:pt x="46" y="0"/>
                    </a:lnTo>
                    <a:lnTo>
                      <a:pt x="46" y="0"/>
                    </a:lnTo>
                    <a:lnTo>
                      <a:pt x="46" y="0"/>
                    </a:lnTo>
                    <a:lnTo>
                      <a:pt x="46" y="2"/>
                    </a:lnTo>
                    <a:lnTo>
                      <a:pt x="48" y="6"/>
                    </a:lnTo>
                    <a:lnTo>
                      <a:pt x="48" y="6"/>
                    </a:lnTo>
                    <a:lnTo>
                      <a:pt x="52" y="14"/>
                    </a:lnTo>
                    <a:lnTo>
                      <a:pt x="52" y="16"/>
                    </a:lnTo>
                    <a:lnTo>
                      <a:pt x="54" y="16"/>
                    </a:lnTo>
                    <a:lnTo>
                      <a:pt x="58" y="14"/>
                    </a:lnTo>
                    <a:lnTo>
                      <a:pt x="62" y="10"/>
                    </a:lnTo>
                    <a:lnTo>
                      <a:pt x="62" y="10"/>
                    </a:lnTo>
                    <a:lnTo>
                      <a:pt x="64" y="6"/>
                    </a:lnTo>
                    <a:lnTo>
                      <a:pt x="66" y="8"/>
                    </a:lnTo>
                    <a:lnTo>
                      <a:pt x="68" y="12"/>
                    </a:lnTo>
                    <a:lnTo>
                      <a:pt x="68" y="12"/>
                    </a:lnTo>
                    <a:lnTo>
                      <a:pt x="72" y="18"/>
                    </a:lnTo>
                    <a:lnTo>
                      <a:pt x="74" y="20"/>
                    </a:lnTo>
                    <a:lnTo>
                      <a:pt x="76" y="20"/>
                    </a:lnTo>
                    <a:lnTo>
                      <a:pt x="78" y="14"/>
                    </a:lnTo>
                    <a:lnTo>
                      <a:pt x="78" y="14"/>
                    </a:lnTo>
                    <a:lnTo>
                      <a:pt x="82" y="12"/>
                    </a:lnTo>
                    <a:lnTo>
                      <a:pt x="84" y="12"/>
                    </a:lnTo>
                    <a:lnTo>
                      <a:pt x="86" y="14"/>
                    </a:lnTo>
                    <a:lnTo>
                      <a:pt x="90" y="18"/>
                    </a:lnTo>
                    <a:lnTo>
                      <a:pt x="90" y="18"/>
                    </a:lnTo>
                    <a:lnTo>
                      <a:pt x="92" y="24"/>
                    </a:lnTo>
                    <a:lnTo>
                      <a:pt x="94" y="22"/>
                    </a:lnTo>
                    <a:lnTo>
                      <a:pt x="94" y="18"/>
                    </a:lnTo>
                    <a:lnTo>
                      <a:pt x="94" y="18"/>
                    </a:lnTo>
                    <a:lnTo>
                      <a:pt x="96" y="10"/>
                    </a:lnTo>
                    <a:lnTo>
                      <a:pt x="96" y="6"/>
                    </a:lnTo>
                    <a:lnTo>
                      <a:pt x="100" y="6"/>
                    </a:lnTo>
                    <a:lnTo>
                      <a:pt x="100" y="6"/>
                    </a:lnTo>
                    <a:lnTo>
                      <a:pt x="102" y="10"/>
                    </a:lnTo>
                    <a:lnTo>
                      <a:pt x="104" y="14"/>
                    </a:lnTo>
                    <a:lnTo>
                      <a:pt x="104" y="24"/>
                    </a:lnTo>
                    <a:lnTo>
                      <a:pt x="104" y="24"/>
                    </a:lnTo>
                    <a:lnTo>
                      <a:pt x="104" y="26"/>
                    </a:lnTo>
                    <a:lnTo>
                      <a:pt x="104" y="26"/>
                    </a:lnTo>
                    <a:lnTo>
                      <a:pt x="100" y="30"/>
                    </a:lnTo>
                    <a:lnTo>
                      <a:pt x="96" y="34"/>
                    </a:lnTo>
                    <a:lnTo>
                      <a:pt x="92" y="38"/>
                    </a:lnTo>
                    <a:lnTo>
                      <a:pt x="90" y="38"/>
                    </a:lnTo>
                    <a:lnTo>
                      <a:pt x="88" y="38"/>
                    </a:lnTo>
                    <a:lnTo>
                      <a:pt x="88" y="38"/>
                    </a:lnTo>
                    <a:lnTo>
                      <a:pt x="86" y="38"/>
                    </a:lnTo>
                    <a:lnTo>
                      <a:pt x="84" y="36"/>
                    </a:lnTo>
                    <a:lnTo>
                      <a:pt x="84" y="36"/>
                    </a:lnTo>
                    <a:lnTo>
                      <a:pt x="80" y="34"/>
                    </a:lnTo>
                    <a:lnTo>
                      <a:pt x="78" y="34"/>
                    </a:lnTo>
                    <a:lnTo>
                      <a:pt x="76" y="40"/>
                    </a:lnTo>
                    <a:lnTo>
                      <a:pt x="76" y="40"/>
                    </a:lnTo>
                    <a:lnTo>
                      <a:pt x="76" y="42"/>
                    </a:lnTo>
                    <a:lnTo>
                      <a:pt x="76" y="42"/>
                    </a:lnTo>
                    <a:lnTo>
                      <a:pt x="72" y="40"/>
                    </a:lnTo>
                    <a:lnTo>
                      <a:pt x="72" y="40"/>
                    </a:lnTo>
                    <a:lnTo>
                      <a:pt x="74" y="42"/>
                    </a:lnTo>
                    <a:lnTo>
                      <a:pt x="76" y="44"/>
                    </a:lnTo>
                    <a:lnTo>
                      <a:pt x="76" y="46"/>
                    </a:lnTo>
                    <a:lnTo>
                      <a:pt x="76" y="52"/>
                    </a:lnTo>
                    <a:lnTo>
                      <a:pt x="76" y="52"/>
                    </a:lnTo>
                    <a:lnTo>
                      <a:pt x="72" y="57"/>
                    </a:lnTo>
                    <a:lnTo>
                      <a:pt x="68" y="59"/>
                    </a:lnTo>
                    <a:lnTo>
                      <a:pt x="64" y="59"/>
                    </a:lnTo>
                    <a:lnTo>
                      <a:pt x="60" y="54"/>
                    </a:lnTo>
                    <a:lnTo>
                      <a:pt x="60" y="54"/>
                    </a:lnTo>
                    <a:lnTo>
                      <a:pt x="54" y="50"/>
                    </a:lnTo>
                    <a:lnTo>
                      <a:pt x="50" y="50"/>
                    </a:lnTo>
                    <a:lnTo>
                      <a:pt x="46" y="54"/>
                    </a:lnTo>
                    <a:lnTo>
                      <a:pt x="46" y="54"/>
                    </a:lnTo>
                    <a:lnTo>
                      <a:pt x="44" y="59"/>
                    </a:lnTo>
                    <a:lnTo>
                      <a:pt x="38" y="59"/>
                    </a:lnTo>
                    <a:lnTo>
                      <a:pt x="30" y="54"/>
                    </a:lnTo>
                    <a:lnTo>
                      <a:pt x="30" y="54"/>
                    </a:lnTo>
                    <a:lnTo>
                      <a:pt x="24" y="52"/>
                    </a:lnTo>
                    <a:lnTo>
                      <a:pt x="18" y="52"/>
                    </a:lnTo>
                    <a:lnTo>
                      <a:pt x="14" y="54"/>
                    </a:lnTo>
                    <a:lnTo>
                      <a:pt x="8" y="59"/>
                    </a:lnTo>
                    <a:lnTo>
                      <a:pt x="8" y="59"/>
                    </a:lnTo>
                    <a:lnTo>
                      <a:pt x="6" y="61"/>
                    </a:lnTo>
                    <a:lnTo>
                      <a:pt x="4" y="61"/>
                    </a:lnTo>
                    <a:lnTo>
                      <a:pt x="2" y="59"/>
                    </a:lnTo>
                    <a:lnTo>
                      <a:pt x="0" y="52"/>
                    </a:lnTo>
                    <a:lnTo>
                      <a:pt x="0" y="52"/>
                    </a:lnTo>
                    <a:lnTo>
                      <a:pt x="4" y="42"/>
                    </a:lnTo>
                    <a:lnTo>
                      <a:pt x="6" y="38"/>
                    </a:lnTo>
                    <a:lnTo>
                      <a:pt x="10" y="36"/>
                    </a:lnTo>
                    <a:lnTo>
                      <a:pt x="14" y="38"/>
                    </a:lnTo>
                    <a:lnTo>
                      <a:pt x="14" y="38"/>
                    </a:lnTo>
                    <a:lnTo>
                      <a:pt x="16" y="38"/>
                    </a:lnTo>
                    <a:lnTo>
                      <a:pt x="18" y="36"/>
                    </a:lnTo>
                    <a:lnTo>
                      <a:pt x="20" y="32"/>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3" name="Freeform 525">
                <a:extLst>
                  <a:ext uri="{FF2B5EF4-FFF2-40B4-BE49-F238E27FC236}">
                    <a16:creationId xmlns:a16="http://schemas.microsoft.com/office/drawing/2014/main" id="{A7B97374-8D59-71C5-392D-839285EE6905}"/>
                  </a:ext>
                </a:extLst>
              </p:cNvPr>
              <p:cNvSpPr>
                <a:spLocks/>
              </p:cNvSpPr>
              <p:nvPr/>
            </p:nvSpPr>
            <p:spPr bwMode="auto">
              <a:xfrm>
                <a:off x="4054" y="1579"/>
                <a:ext cx="108" cy="57"/>
              </a:xfrm>
              <a:custGeom>
                <a:avLst/>
                <a:gdLst>
                  <a:gd name="T0" fmla="*/ 4 w 108"/>
                  <a:gd name="T1" fmla="*/ 20 h 57"/>
                  <a:gd name="T2" fmla="*/ 10 w 108"/>
                  <a:gd name="T3" fmla="*/ 14 h 57"/>
                  <a:gd name="T4" fmla="*/ 14 w 108"/>
                  <a:gd name="T5" fmla="*/ 16 h 57"/>
                  <a:gd name="T6" fmla="*/ 24 w 108"/>
                  <a:gd name="T7" fmla="*/ 14 h 57"/>
                  <a:gd name="T8" fmla="*/ 34 w 108"/>
                  <a:gd name="T9" fmla="*/ 12 h 57"/>
                  <a:gd name="T10" fmla="*/ 38 w 108"/>
                  <a:gd name="T11" fmla="*/ 14 h 57"/>
                  <a:gd name="T12" fmla="*/ 38 w 108"/>
                  <a:gd name="T13" fmla="*/ 18 h 57"/>
                  <a:gd name="T14" fmla="*/ 44 w 108"/>
                  <a:gd name="T15" fmla="*/ 24 h 57"/>
                  <a:gd name="T16" fmla="*/ 44 w 108"/>
                  <a:gd name="T17" fmla="*/ 22 h 57"/>
                  <a:gd name="T18" fmla="*/ 44 w 108"/>
                  <a:gd name="T19" fmla="*/ 14 h 57"/>
                  <a:gd name="T20" fmla="*/ 44 w 108"/>
                  <a:gd name="T21" fmla="*/ 8 h 57"/>
                  <a:gd name="T22" fmla="*/ 44 w 108"/>
                  <a:gd name="T23" fmla="*/ 2 h 57"/>
                  <a:gd name="T24" fmla="*/ 48 w 108"/>
                  <a:gd name="T25" fmla="*/ 2 h 57"/>
                  <a:gd name="T26" fmla="*/ 52 w 108"/>
                  <a:gd name="T27" fmla="*/ 10 h 57"/>
                  <a:gd name="T28" fmla="*/ 62 w 108"/>
                  <a:gd name="T29" fmla="*/ 16 h 57"/>
                  <a:gd name="T30" fmla="*/ 62 w 108"/>
                  <a:gd name="T31" fmla="*/ 12 h 57"/>
                  <a:gd name="T32" fmla="*/ 60 w 108"/>
                  <a:gd name="T33" fmla="*/ 8 h 57"/>
                  <a:gd name="T34" fmla="*/ 60 w 108"/>
                  <a:gd name="T35" fmla="*/ 4 h 57"/>
                  <a:gd name="T36" fmla="*/ 62 w 108"/>
                  <a:gd name="T37" fmla="*/ 2 h 57"/>
                  <a:gd name="T38" fmla="*/ 64 w 108"/>
                  <a:gd name="T39" fmla="*/ 6 h 57"/>
                  <a:gd name="T40" fmla="*/ 72 w 108"/>
                  <a:gd name="T41" fmla="*/ 16 h 57"/>
                  <a:gd name="T42" fmla="*/ 76 w 108"/>
                  <a:gd name="T43" fmla="*/ 14 h 57"/>
                  <a:gd name="T44" fmla="*/ 78 w 108"/>
                  <a:gd name="T45" fmla="*/ 2 h 57"/>
                  <a:gd name="T46" fmla="*/ 80 w 108"/>
                  <a:gd name="T47" fmla="*/ 0 h 57"/>
                  <a:gd name="T48" fmla="*/ 84 w 108"/>
                  <a:gd name="T49" fmla="*/ 6 h 57"/>
                  <a:gd name="T50" fmla="*/ 88 w 108"/>
                  <a:gd name="T51" fmla="*/ 16 h 57"/>
                  <a:gd name="T52" fmla="*/ 94 w 108"/>
                  <a:gd name="T53" fmla="*/ 8 h 57"/>
                  <a:gd name="T54" fmla="*/ 96 w 108"/>
                  <a:gd name="T55" fmla="*/ 4 h 57"/>
                  <a:gd name="T56" fmla="*/ 98 w 108"/>
                  <a:gd name="T57" fmla="*/ 6 h 57"/>
                  <a:gd name="T58" fmla="*/ 106 w 108"/>
                  <a:gd name="T59" fmla="*/ 18 h 57"/>
                  <a:gd name="T60" fmla="*/ 108 w 108"/>
                  <a:gd name="T61" fmla="*/ 24 h 57"/>
                  <a:gd name="T62" fmla="*/ 104 w 108"/>
                  <a:gd name="T63" fmla="*/ 26 h 57"/>
                  <a:gd name="T64" fmla="*/ 98 w 108"/>
                  <a:gd name="T65" fmla="*/ 20 h 57"/>
                  <a:gd name="T66" fmla="*/ 98 w 108"/>
                  <a:gd name="T67" fmla="*/ 22 h 57"/>
                  <a:gd name="T68" fmla="*/ 100 w 108"/>
                  <a:gd name="T69" fmla="*/ 24 h 57"/>
                  <a:gd name="T70" fmla="*/ 100 w 108"/>
                  <a:gd name="T71" fmla="*/ 36 h 57"/>
                  <a:gd name="T72" fmla="*/ 94 w 108"/>
                  <a:gd name="T73" fmla="*/ 42 h 57"/>
                  <a:gd name="T74" fmla="*/ 78 w 108"/>
                  <a:gd name="T75" fmla="*/ 46 h 57"/>
                  <a:gd name="T76" fmla="*/ 74 w 108"/>
                  <a:gd name="T77" fmla="*/ 46 h 57"/>
                  <a:gd name="T78" fmla="*/ 72 w 108"/>
                  <a:gd name="T79" fmla="*/ 51 h 57"/>
                  <a:gd name="T80" fmla="*/ 68 w 108"/>
                  <a:gd name="T81" fmla="*/ 57 h 57"/>
                  <a:gd name="T82" fmla="*/ 64 w 108"/>
                  <a:gd name="T83" fmla="*/ 57 h 57"/>
                  <a:gd name="T84" fmla="*/ 58 w 108"/>
                  <a:gd name="T85" fmla="*/ 44 h 57"/>
                  <a:gd name="T86" fmla="*/ 58 w 108"/>
                  <a:gd name="T87" fmla="*/ 38 h 57"/>
                  <a:gd name="T88" fmla="*/ 62 w 108"/>
                  <a:gd name="T89" fmla="*/ 36 h 57"/>
                  <a:gd name="T90" fmla="*/ 62 w 108"/>
                  <a:gd name="T91" fmla="*/ 30 h 57"/>
                  <a:gd name="T92" fmla="*/ 62 w 108"/>
                  <a:gd name="T93" fmla="*/ 28 h 57"/>
                  <a:gd name="T94" fmla="*/ 60 w 108"/>
                  <a:gd name="T95" fmla="*/ 32 h 57"/>
                  <a:gd name="T96" fmla="*/ 56 w 108"/>
                  <a:gd name="T97" fmla="*/ 36 h 57"/>
                  <a:gd name="T98" fmla="*/ 54 w 108"/>
                  <a:gd name="T99" fmla="*/ 34 h 57"/>
                  <a:gd name="T100" fmla="*/ 54 w 108"/>
                  <a:gd name="T101" fmla="*/ 34 h 57"/>
                  <a:gd name="T102" fmla="*/ 58 w 108"/>
                  <a:gd name="T103" fmla="*/ 38 h 57"/>
                  <a:gd name="T104" fmla="*/ 58 w 108"/>
                  <a:gd name="T105" fmla="*/ 42 h 57"/>
                  <a:gd name="T106" fmla="*/ 50 w 108"/>
                  <a:gd name="T107" fmla="*/ 49 h 57"/>
                  <a:gd name="T108" fmla="*/ 42 w 108"/>
                  <a:gd name="T109" fmla="*/ 46 h 57"/>
                  <a:gd name="T110" fmla="*/ 32 w 108"/>
                  <a:gd name="T111" fmla="*/ 42 h 57"/>
                  <a:gd name="T112" fmla="*/ 24 w 108"/>
                  <a:gd name="T113" fmla="*/ 46 h 57"/>
                  <a:gd name="T114" fmla="*/ 18 w 108"/>
                  <a:gd name="T115" fmla="*/ 51 h 57"/>
                  <a:gd name="T116" fmla="*/ 8 w 108"/>
                  <a:gd name="T117" fmla="*/ 46 h 57"/>
                  <a:gd name="T118" fmla="*/ 2 w 108"/>
                  <a:gd name="T119" fmla="*/ 40 h 57"/>
                  <a:gd name="T120" fmla="*/ 2 w 108"/>
                  <a:gd name="T121" fmla="*/ 30 h 57"/>
                  <a:gd name="T122" fmla="*/ 4 w 108"/>
                  <a:gd name="T123"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57">
                    <a:moveTo>
                      <a:pt x="4" y="20"/>
                    </a:moveTo>
                    <a:lnTo>
                      <a:pt x="4" y="20"/>
                    </a:lnTo>
                    <a:lnTo>
                      <a:pt x="8" y="16"/>
                    </a:lnTo>
                    <a:lnTo>
                      <a:pt x="10" y="14"/>
                    </a:lnTo>
                    <a:lnTo>
                      <a:pt x="14" y="16"/>
                    </a:lnTo>
                    <a:lnTo>
                      <a:pt x="14" y="16"/>
                    </a:lnTo>
                    <a:lnTo>
                      <a:pt x="18" y="16"/>
                    </a:lnTo>
                    <a:lnTo>
                      <a:pt x="24" y="14"/>
                    </a:lnTo>
                    <a:lnTo>
                      <a:pt x="28" y="12"/>
                    </a:lnTo>
                    <a:lnTo>
                      <a:pt x="34" y="12"/>
                    </a:lnTo>
                    <a:lnTo>
                      <a:pt x="34" y="12"/>
                    </a:lnTo>
                    <a:lnTo>
                      <a:pt x="38" y="14"/>
                    </a:lnTo>
                    <a:lnTo>
                      <a:pt x="38" y="18"/>
                    </a:lnTo>
                    <a:lnTo>
                      <a:pt x="38" y="18"/>
                    </a:lnTo>
                    <a:lnTo>
                      <a:pt x="40" y="24"/>
                    </a:lnTo>
                    <a:lnTo>
                      <a:pt x="44" y="24"/>
                    </a:lnTo>
                    <a:lnTo>
                      <a:pt x="44" y="24"/>
                    </a:lnTo>
                    <a:lnTo>
                      <a:pt x="44" y="22"/>
                    </a:lnTo>
                    <a:lnTo>
                      <a:pt x="46" y="20"/>
                    </a:lnTo>
                    <a:lnTo>
                      <a:pt x="44" y="14"/>
                    </a:lnTo>
                    <a:lnTo>
                      <a:pt x="44" y="14"/>
                    </a:lnTo>
                    <a:lnTo>
                      <a:pt x="44" y="8"/>
                    </a:lnTo>
                    <a:lnTo>
                      <a:pt x="44" y="2"/>
                    </a:lnTo>
                    <a:lnTo>
                      <a:pt x="44" y="2"/>
                    </a:lnTo>
                    <a:lnTo>
                      <a:pt x="46" y="0"/>
                    </a:lnTo>
                    <a:lnTo>
                      <a:pt x="48" y="2"/>
                    </a:lnTo>
                    <a:lnTo>
                      <a:pt x="48" y="2"/>
                    </a:lnTo>
                    <a:lnTo>
                      <a:pt x="52" y="10"/>
                    </a:lnTo>
                    <a:lnTo>
                      <a:pt x="54" y="12"/>
                    </a:lnTo>
                    <a:lnTo>
                      <a:pt x="62" y="16"/>
                    </a:lnTo>
                    <a:lnTo>
                      <a:pt x="62" y="16"/>
                    </a:lnTo>
                    <a:lnTo>
                      <a:pt x="62" y="12"/>
                    </a:lnTo>
                    <a:lnTo>
                      <a:pt x="60" y="10"/>
                    </a:lnTo>
                    <a:lnTo>
                      <a:pt x="60" y="8"/>
                    </a:lnTo>
                    <a:lnTo>
                      <a:pt x="60" y="4"/>
                    </a:lnTo>
                    <a:lnTo>
                      <a:pt x="60" y="4"/>
                    </a:lnTo>
                    <a:lnTo>
                      <a:pt x="62" y="2"/>
                    </a:lnTo>
                    <a:lnTo>
                      <a:pt x="62" y="2"/>
                    </a:lnTo>
                    <a:lnTo>
                      <a:pt x="64" y="6"/>
                    </a:lnTo>
                    <a:lnTo>
                      <a:pt x="64" y="6"/>
                    </a:lnTo>
                    <a:lnTo>
                      <a:pt x="68" y="12"/>
                    </a:lnTo>
                    <a:lnTo>
                      <a:pt x="72" y="16"/>
                    </a:lnTo>
                    <a:lnTo>
                      <a:pt x="74" y="16"/>
                    </a:lnTo>
                    <a:lnTo>
                      <a:pt x="76" y="14"/>
                    </a:lnTo>
                    <a:lnTo>
                      <a:pt x="78" y="2"/>
                    </a:lnTo>
                    <a:lnTo>
                      <a:pt x="78" y="2"/>
                    </a:lnTo>
                    <a:lnTo>
                      <a:pt x="80" y="0"/>
                    </a:lnTo>
                    <a:lnTo>
                      <a:pt x="80" y="0"/>
                    </a:lnTo>
                    <a:lnTo>
                      <a:pt x="84" y="6"/>
                    </a:lnTo>
                    <a:lnTo>
                      <a:pt x="84" y="6"/>
                    </a:lnTo>
                    <a:lnTo>
                      <a:pt x="86" y="14"/>
                    </a:lnTo>
                    <a:lnTo>
                      <a:pt x="88" y="16"/>
                    </a:lnTo>
                    <a:lnTo>
                      <a:pt x="92" y="14"/>
                    </a:lnTo>
                    <a:lnTo>
                      <a:pt x="94" y="8"/>
                    </a:lnTo>
                    <a:lnTo>
                      <a:pt x="94" y="8"/>
                    </a:lnTo>
                    <a:lnTo>
                      <a:pt x="96" y="4"/>
                    </a:lnTo>
                    <a:lnTo>
                      <a:pt x="98" y="6"/>
                    </a:lnTo>
                    <a:lnTo>
                      <a:pt x="98" y="6"/>
                    </a:lnTo>
                    <a:lnTo>
                      <a:pt x="104" y="14"/>
                    </a:lnTo>
                    <a:lnTo>
                      <a:pt x="106" y="18"/>
                    </a:lnTo>
                    <a:lnTo>
                      <a:pt x="108" y="24"/>
                    </a:lnTo>
                    <a:lnTo>
                      <a:pt x="108" y="24"/>
                    </a:lnTo>
                    <a:lnTo>
                      <a:pt x="106" y="26"/>
                    </a:lnTo>
                    <a:lnTo>
                      <a:pt x="104" y="26"/>
                    </a:lnTo>
                    <a:lnTo>
                      <a:pt x="98" y="20"/>
                    </a:lnTo>
                    <a:lnTo>
                      <a:pt x="98" y="20"/>
                    </a:lnTo>
                    <a:lnTo>
                      <a:pt x="98" y="20"/>
                    </a:lnTo>
                    <a:lnTo>
                      <a:pt x="98" y="22"/>
                    </a:lnTo>
                    <a:lnTo>
                      <a:pt x="98" y="22"/>
                    </a:lnTo>
                    <a:lnTo>
                      <a:pt x="100" y="24"/>
                    </a:lnTo>
                    <a:lnTo>
                      <a:pt x="100" y="28"/>
                    </a:lnTo>
                    <a:lnTo>
                      <a:pt x="100" y="36"/>
                    </a:lnTo>
                    <a:lnTo>
                      <a:pt x="100" y="36"/>
                    </a:lnTo>
                    <a:lnTo>
                      <a:pt x="94" y="42"/>
                    </a:lnTo>
                    <a:lnTo>
                      <a:pt x="88" y="44"/>
                    </a:lnTo>
                    <a:lnTo>
                      <a:pt x="78" y="46"/>
                    </a:lnTo>
                    <a:lnTo>
                      <a:pt x="78" y="46"/>
                    </a:lnTo>
                    <a:lnTo>
                      <a:pt x="74" y="46"/>
                    </a:lnTo>
                    <a:lnTo>
                      <a:pt x="72" y="46"/>
                    </a:lnTo>
                    <a:lnTo>
                      <a:pt x="72" y="51"/>
                    </a:lnTo>
                    <a:lnTo>
                      <a:pt x="72" y="51"/>
                    </a:lnTo>
                    <a:lnTo>
                      <a:pt x="68" y="57"/>
                    </a:lnTo>
                    <a:lnTo>
                      <a:pt x="66" y="57"/>
                    </a:lnTo>
                    <a:lnTo>
                      <a:pt x="64" y="57"/>
                    </a:lnTo>
                    <a:lnTo>
                      <a:pt x="60" y="53"/>
                    </a:lnTo>
                    <a:lnTo>
                      <a:pt x="58" y="44"/>
                    </a:lnTo>
                    <a:lnTo>
                      <a:pt x="58" y="44"/>
                    </a:lnTo>
                    <a:lnTo>
                      <a:pt x="58" y="38"/>
                    </a:lnTo>
                    <a:lnTo>
                      <a:pt x="62" y="36"/>
                    </a:lnTo>
                    <a:lnTo>
                      <a:pt x="62" y="36"/>
                    </a:lnTo>
                    <a:lnTo>
                      <a:pt x="62" y="34"/>
                    </a:lnTo>
                    <a:lnTo>
                      <a:pt x="62" y="30"/>
                    </a:lnTo>
                    <a:lnTo>
                      <a:pt x="62" y="30"/>
                    </a:lnTo>
                    <a:lnTo>
                      <a:pt x="62" y="28"/>
                    </a:lnTo>
                    <a:lnTo>
                      <a:pt x="60" y="32"/>
                    </a:lnTo>
                    <a:lnTo>
                      <a:pt x="60" y="32"/>
                    </a:lnTo>
                    <a:lnTo>
                      <a:pt x="58" y="36"/>
                    </a:lnTo>
                    <a:lnTo>
                      <a:pt x="56" y="36"/>
                    </a:lnTo>
                    <a:lnTo>
                      <a:pt x="54" y="34"/>
                    </a:lnTo>
                    <a:lnTo>
                      <a:pt x="54" y="34"/>
                    </a:lnTo>
                    <a:lnTo>
                      <a:pt x="54" y="34"/>
                    </a:lnTo>
                    <a:lnTo>
                      <a:pt x="54" y="34"/>
                    </a:lnTo>
                    <a:lnTo>
                      <a:pt x="56" y="36"/>
                    </a:lnTo>
                    <a:lnTo>
                      <a:pt x="58" y="38"/>
                    </a:lnTo>
                    <a:lnTo>
                      <a:pt x="58" y="42"/>
                    </a:lnTo>
                    <a:lnTo>
                      <a:pt x="58" y="42"/>
                    </a:lnTo>
                    <a:lnTo>
                      <a:pt x="54" y="46"/>
                    </a:lnTo>
                    <a:lnTo>
                      <a:pt x="50" y="49"/>
                    </a:lnTo>
                    <a:lnTo>
                      <a:pt x="46" y="49"/>
                    </a:lnTo>
                    <a:lnTo>
                      <a:pt x="42" y="46"/>
                    </a:lnTo>
                    <a:lnTo>
                      <a:pt x="42" y="46"/>
                    </a:lnTo>
                    <a:lnTo>
                      <a:pt x="32" y="42"/>
                    </a:lnTo>
                    <a:lnTo>
                      <a:pt x="28" y="42"/>
                    </a:lnTo>
                    <a:lnTo>
                      <a:pt x="24" y="46"/>
                    </a:lnTo>
                    <a:lnTo>
                      <a:pt x="24" y="46"/>
                    </a:lnTo>
                    <a:lnTo>
                      <a:pt x="18" y="51"/>
                    </a:lnTo>
                    <a:lnTo>
                      <a:pt x="12" y="51"/>
                    </a:lnTo>
                    <a:lnTo>
                      <a:pt x="8" y="46"/>
                    </a:lnTo>
                    <a:lnTo>
                      <a:pt x="2" y="40"/>
                    </a:lnTo>
                    <a:lnTo>
                      <a:pt x="2" y="40"/>
                    </a:lnTo>
                    <a:lnTo>
                      <a:pt x="0" y="34"/>
                    </a:lnTo>
                    <a:lnTo>
                      <a:pt x="2" y="30"/>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4" name="Freeform 526">
                <a:extLst>
                  <a:ext uri="{FF2B5EF4-FFF2-40B4-BE49-F238E27FC236}">
                    <a16:creationId xmlns:a16="http://schemas.microsoft.com/office/drawing/2014/main" id="{2283E7C8-7742-6093-679A-B2AA2D749F89}"/>
                  </a:ext>
                </a:extLst>
              </p:cNvPr>
              <p:cNvSpPr>
                <a:spLocks/>
              </p:cNvSpPr>
              <p:nvPr/>
            </p:nvSpPr>
            <p:spPr bwMode="auto">
              <a:xfrm>
                <a:off x="2204" y="1577"/>
                <a:ext cx="80" cy="53"/>
              </a:xfrm>
              <a:custGeom>
                <a:avLst/>
                <a:gdLst>
                  <a:gd name="T0" fmla="*/ 0 w 80"/>
                  <a:gd name="T1" fmla="*/ 22 h 53"/>
                  <a:gd name="T2" fmla="*/ 2 w 80"/>
                  <a:gd name="T3" fmla="*/ 20 h 53"/>
                  <a:gd name="T4" fmla="*/ 4 w 80"/>
                  <a:gd name="T5" fmla="*/ 6 h 53"/>
                  <a:gd name="T6" fmla="*/ 10 w 80"/>
                  <a:gd name="T7" fmla="*/ 2 h 53"/>
                  <a:gd name="T8" fmla="*/ 20 w 80"/>
                  <a:gd name="T9" fmla="*/ 6 h 53"/>
                  <a:gd name="T10" fmla="*/ 30 w 80"/>
                  <a:gd name="T11" fmla="*/ 4 h 53"/>
                  <a:gd name="T12" fmla="*/ 38 w 80"/>
                  <a:gd name="T13" fmla="*/ 2 h 53"/>
                  <a:gd name="T14" fmla="*/ 46 w 80"/>
                  <a:gd name="T15" fmla="*/ 0 h 53"/>
                  <a:gd name="T16" fmla="*/ 48 w 80"/>
                  <a:gd name="T17" fmla="*/ 4 h 53"/>
                  <a:gd name="T18" fmla="*/ 50 w 80"/>
                  <a:gd name="T19" fmla="*/ 6 h 53"/>
                  <a:gd name="T20" fmla="*/ 58 w 80"/>
                  <a:gd name="T21" fmla="*/ 2 h 53"/>
                  <a:gd name="T22" fmla="*/ 60 w 80"/>
                  <a:gd name="T23" fmla="*/ 14 h 53"/>
                  <a:gd name="T24" fmla="*/ 62 w 80"/>
                  <a:gd name="T25" fmla="*/ 30 h 53"/>
                  <a:gd name="T26" fmla="*/ 66 w 80"/>
                  <a:gd name="T27" fmla="*/ 18 h 53"/>
                  <a:gd name="T28" fmla="*/ 70 w 80"/>
                  <a:gd name="T29" fmla="*/ 22 h 53"/>
                  <a:gd name="T30" fmla="*/ 72 w 80"/>
                  <a:gd name="T31" fmla="*/ 26 h 53"/>
                  <a:gd name="T32" fmla="*/ 78 w 80"/>
                  <a:gd name="T33" fmla="*/ 30 h 53"/>
                  <a:gd name="T34" fmla="*/ 80 w 80"/>
                  <a:gd name="T35" fmla="*/ 42 h 53"/>
                  <a:gd name="T36" fmla="*/ 78 w 80"/>
                  <a:gd name="T37" fmla="*/ 48 h 53"/>
                  <a:gd name="T38" fmla="*/ 70 w 80"/>
                  <a:gd name="T39" fmla="*/ 51 h 53"/>
                  <a:gd name="T40" fmla="*/ 54 w 80"/>
                  <a:gd name="T41" fmla="*/ 48 h 53"/>
                  <a:gd name="T42" fmla="*/ 40 w 80"/>
                  <a:gd name="T43" fmla="*/ 46 h 53"/>
                  <a:gd name="T44" fmla="*/ 40 w 80"/>
                  <a:gd name="T45" fmla="*/ 42 h 53"/>
                  <a:gd name="T46" fmla="*/ 42 w 80"/>
                  <a:gd name="T47" fmla="*/ 34 h 53"/>
                  <a:gd name="T48" fmla="*/ 42 w 80"/>
                  <a:gd name="T49" fmla="*/ 24 h 53"/>
                  <a:gd name="T50" fmla="*/ 40 w 80"/>
                  <a:gd name="T51" fmla="*/ 20 h 53"/>
                  <a:gd name="T52" fmla="*/ 38 w 80"/>
                  <a:gd name="T53" fmla="*/ 20 h 53"/>
                  <a:gd name="T54" fmla="*/ 38 w 80"/>
                  <a:gd name="T55" fmla="*/ 24 h 53"/>
                  <a:gd name="T56" fmla="*/ 36 w 80"/>
                  <a:gd name="T57" fmla="*/ 30 h 53"/>
                  <a:gd name="T58" fmla="*/ 34 w 80"/>
                  <a:gd name="T59" fmla="*/ 30 h 53"/>
                  <a:gd name="T60" fmla="*/ 34 w 80"/>
                  <a:gd name="T61" fmla="*/ 32 h 53"/>
                  <a:gd name="T62" fmla="*/ 36 w 80"/>
                  <a:gd name="T63" fmla="*/ 34 h 53"/>
                  <a:gd name="T64" fmla="*/ 36 w 80"/>
                  <a:gd name="T65" fmla="*/ 42 h 53"/>
                  <a:gd name="T66" fmla="*/ 24 w 80"/>
                  <a:gd name="T67" fmla="*/ 46 h 53"/>
                  <a:gd name="T68" fmla="*/ 14 w 80"/>
                  <a:gd name="T69" fmla="*/ 51 h 53"/>
                  <a:gd name="T70" fmla="*/ 10 w 80"/>
                  <a:gd name="T71" fmla="*/ 53 h 53"/>
                  <a:gd name="T72" fmla="*/ 2 w 80"/>
                  <a:gd name="T73" fmla="*/ 51 h 53"/>
                  <a:gd name="T74" fmla="*/ 0 w 80"/>
                  <a:gd name="T75" fmla="*/ 44 h 53"/>
                  <a:gd name="T76" fmla="*/ 0 w 80"/>
                  <a:gd name="T77" fmla="*/ 36 h 53"/>
                  <a:gd name="T78" fmla="*/ 2 w 80"/>
                  <a:gd name="T79" fmla="*/ 32 h 53"/>
                  <a:gd name="T80" fmla="*/ 0 w 80"/>
                  <a:gd name="T81" fmla="*/ 28 h 53"/>
                  <a:gd name="T82" fmla="*/ 0 w 80"/>
                  <a:gd name="T83"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53">
                    <a:moveTo>
                      <a:pt x="0" y="22"/>
                    </a:moveTo>
                    <a:lnTo>
                      <a:pt x="0" y="22"/>
                    </a:lnTo>
                    <a:lnTo>
                      <a:pt x="2" y="20"/>
                    </a:lnTo>
                    <a:lnTo>
                      <a:pt x="2" y="20"/>
                    </a:lnTo>
                    <a:lnTo>
                      <a:pt x="2" y="12"/>
                    </a:lnTo>
                    <a:lnTo>
                      <a:pt x="4" y="6"/>
                    </a:lnTo>
                    <a:lnTo>
                      <a:pt x="8" y="2"/>
                    </a:lnTo>
                    <a:lnTo>
                      <a:pt x="10" y="2"/>
                    </a:lnTo>
                    <a:lnTo>
                      <a:pt x="16" y="4"/>
                    </a:lnTo>
                    <a:lnTo>
                      <a:pt x="20" y="6"/>
                    </a:lnTo>
                    <a:lnTo>
                      <a:pt x="20" y="6"/>
                    </a:lnTo>
                    <a:lnTo>
                      <a:pt x="30" y="4"/>
                    </a:lnTo>
                    <a:lnTo>
                      <a:pt x="38" y="2"/>
                    </a:lnTo>
                    <a:lnTo>
                      <a:pt x="38" y="2"/>
                    </a:lnTo>
                    <a:lnTo>
                      <a:pt x="42" y="0"/>
                    </a:lnTo>
                    <a:lnTo>
                      <a:pt x="46" y="0"/>
                    </a:lnTo>
                    <a:lnTo>
                      <a:pt x="48" y="4"/>
                    </a:lnTo>
                    <a:lnTo>
                      <a:pt x="48" y="4"/>
                    </a:lnTo>
                    <a:lnTo>
                      <a:pt x="50" y="6"/>
                    </a:lnTo>
                    <a:lnTo>
                      <a:pt x="50" y="6"/>
                    </a:lnTo>
                    <a:lnTo>
                      <a:pt x="56" y="2"/>
                    </a:lnTo>
                    <a:lnTo>
                      <a:pt x="58" y="2"/>
                    </a:lnTo>
                    <a:lnTo>
                      <a:pt x="58" y="4"/>
                    </a:lnTo>
                    <a:lnTo>
                      <a:pt x="60" y="14"/>
                    </a:lnTo>
                    <a:lnTo>
                      <a:pt x="62" y="30"/>
                    </a:lnTo>
                    <a:lnTo>
                      <a:pt x="62" y="30"/>
                    </a:lnTo>
                    <a:lnTo>
                      <a:pt x="64" y="20"/>
                    </a:lnTo>
                    <a:lnTo>
                      <a:pt x="66" y="18"/>
                    </a:lnTo>
                    <a:lnTo>
                      <a:pt x="66" y="20"/>
                    </a:lnTo>
                    <a:lnTo>
                      <a:pt x="70" y="22"/>
                    </a:lnTo>
                    <a:lnTo>
                      <a:pt x="72" y="26"/>
                    </a:lnTo>
                    <a:lnTo>
                      <a:pt x="72" y="26"/>
                    </a:lnTo>
                    <a:lnTo>
                      <a:pt x="74" y="28"/>
                    </a:lnTo>
                    <a:lnTo>
                      <a:pt x="78" y="30"/>
                    </a:lnTo>
                    <a:lnTo>
                      <a:pt x="80" y="32"/>
                    </a:lnTo>
                    <a:lnTo>
                      <a:pt x="80" y="42"/>
                    </a:lnTo>
                    <a:lnTo>
                      <a:pt x="80" y="42"/>
                    </a:lnTo>
                    <a:lnTo>
                      <a:pt x="78" y="48"/>
                    </a:lnTo>
                    <a:lnTo>
                      <a:pt x="76" y="51"/>
                    </a:lnTo>
                    <a:lnTo>
                      <a:pt x="70" y="51"/>
                    </a:lnTo>
                    <a:lnTo>
                      <a:pt x="70" y="51"/>
                    </a:lnTo>
                    <a:lnTo>
                      <a:pt x="54" y="48"/>
                    </a:lnTo>
                    <a:lnTo>
                      <a:pt x="40" y="46"/>
                    </a:lnTo>
                    <a:lnTo>
                      <a:pt x="40" y="46"/>
                    </a:lnTo>
                    <a:lnTo>
                      <a:pt x="40" y="42"/>
                    </a:lnTo>
                    <a:lnTo>
                      <a:pt x="40" y="42"/>
                    </a:lnTo>
                    <a:lnTo>
                      <a:pt x="40" y="38"/>
                    </a:lnTo>
                    <a:lnTo>
                      <a:pt x="42" y="34"/>
                    </a:lnTo>
                    <a:lnTo>
                      <a:pt x="44" y="30"/>
                    </a:lnTo>
                    <a:lnTo>
                      <a:pt x="42" y="24"/>
                    </a:lnTo>
                    <a:lnTo>
                      <a:pt x="42" y="24"/>
                    </a:lnTo>
                    <a:lnTo>
                      <a:pt x="40" y="20"/>
                    </a:lnTo>
                    <a:lnTo>
                      <a:pt x="40" y="20"/>
                    </a:lnTo>
                    <a:lnTo>
                      <a:pt x="38" y="20"/>
                    </a:lnTo>
                    <a:lnTo>
                      <a:pt x="38" y="24"/>
                    </a:lnTo>
                    <a:lnTo>
                      <a:pt x="38" y="24"/>
                    </a:lnTo>
                    <a:lnTo>
                      <a:pt x="36" y="30"/>
                    </a:lnTo>
                    <a:lnTo>
                      <a:pt x="36" y="30"/>
                    </a:lnTo>
                    <a:lnTo>
                      <a:pt x="36" y="30"/>
                    </a:lnTo>
                    <a:lnTo>
                      <a:pt x="34" y="30"/>
                    </a:lnTo>
                    <a:lnTo>
                      <a:pt x="34" y="30"/>
                    </a:lnTo>
                    <a:lnTo>
                      <a:pt x="34" y="32"/>
                    </a:lnTo>
                    <a:lnTo>
                      <a:pt x="36" y="34"/>
                    </a:lnTo>
                    <a:lnTo>
                      <a:pt x="36" y="34"/>
                    </a:lnTo>
                    <a:lnTo>
                      <a:pt x="38" y="40"/>
                    </a:lnTo>
                    <a:lnTo>
                      <a:pt x="36" y="42"/>
                    </a:lnTo>
                    <a:lnTo>
                      <a:pt x="36" y="42"/>
                    </a:lnTo>
                    <a:lnTo>
                      <a:pt x="24" y="46"/>
                    </a:lnTo>
                    <a:lnTo>
                      <a:pt x="18" y="48"/>
                    </a:lnTo>
                    <a:lnTo>
                      <a:pt x="14" y="51"/>
                    </a:lnTo>
                    <a:lnTo>
                      <a:pt x="14" y="51"/>
                    </a:lnTo>
                    <a:lnTo>
                      <a:pt x="10" y="53"/>
                    </a:lnTo>
                    <a:lnTo>
                      <a:pt x="6" y="53"/>
                    </a:lnTo>
                    <a:lnTo>
                      <a:pt x="2" y="51"/>
                    </a:lnTo>
                    <a:lnTo>
                      <a:pt x="0" y="44"/>
                    </a:lnTo>
                    <a:lnTo>
                      <a:pt x="0" y="44"/>
                    </a:lnTo>
                    <a:lnTo>
                      <a:pt x="0" y="40"/>
                    </a:lnTo>
                    <a:lnTo>
                      <a:pt x="0" y="36"/>
                    </a:lnTo>
                    <a:lnTo>
                      <a:pt x="2" y="34"/>
                    </a:lnTo>
                    <a:lnTo>
                      <a:pt x="2" y="32"/>
                    </a:lnTo>
                    <a:lnTo>
                      <a:pt x="2" y="32"/>
                    </a:lnTo>
                    <a:lnTo>
                      <a:pt x="0" y="28"/>
                    </a:lnTo>
                    <a:lnTo>
                      <a:pt x="0" y="26"/>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5" name="Freeform 527">
                <a:extLst>
                  <a:ext uri="{FF2B5EF4-FFF2-40B4-BE49-F238E27FC236}">
                    <a16:creationId xmlns:a16="http://schemas.microsoft.com/office/drawing/2014/main" id="{23494BD9-1E04-D970-B46E-7FF17C987F9D}"/>
                  </a:ext>
                </a:extLst>
              </p:cNvPr>
              <p:cNvSpPr>
                <a:spLocks/>
              </p:cNvSpPr>
              <p:nvPr/>
            </p:nvSpPr>
            <p:spPr bwMode="auto">
              <a:xfrm>
                <a:off x="2636" y="1579"/>
                <a:ext cx="56" cy="67"/>
              </a:xfrm>
              <a:custGeom>
                <a:avLst/>
                <a:gdLst>
                  <a:gd name="T0" fmla="*/ 2 w 56"/>
                  <a:gd name="T1" fmla="*/ 16 h 67"/>
                  <a:gd name="T2" fmla="*/ 6 w 56"/>
                  <a:gd name="T3" fmla="*/ 22 h 67"/>
                  <a:gd name="T4" fmla="*/ 10 w 56"/>
                  <a:gd name="T5" fmla="*/ 16 h 67"/>
                  <a:gd name="T6" fmla="*/ 12 w 56"/>
                  <a:gd name="T7" fmla="*/ 10 h 67"/>
                  <a:gd name="T8" fmla="*/ 16 w 56"/>
                  <a:gd name="T9" fmla="*/ 6 h 67"/>
                  <a:gd name="T10" fmla="*/ 20 w 56"/>
                  <a:gd name="T11" fmla="*/ 16 h 67"/>
                  <a:gd name="T12" fmla="*/ 24 w 56"/>
                  <a:gd name="T13" fmla="*/ 24 h 67"/>
                  <a:gd name="T14" fmla="*/ 28 w 56"/>
                  <a:gd name="T15" fmla="*/ 26 h 67"/>
                  <a:gd name="T16" fmla="*/ 30 w 56"/>
                  <a:gd name="T17" fmla="*/ 22 h 67"/>
                  <a:gd name="T18" fmla="*/ 32 w 56"/>
                  <a:gd name="T19" fmla="*/ 10 h 67"/>
                  <a:gd name="T20" fmla="*/ 32 w 56"/>
                  <a:gd name="T21" fmla="*/ 6 h 67"/>
                  <a:gd name="T22" fmla="*/ 36 w 56"/>
                  <a:gd name="T23" fmla="*/ 6 h 67"/>
                  <a:gd name="T24" fmla="*/ 36 w 56"/>
                  <a:gd name="T25" fmla="*/ 8 h 67"/>
                  <a:gd name="T26" fmla="*/ 40 w 56"/>
                  <a:gd name="T27" fmla="*/ 14 h 67"/>
                  <a:gd name="T28" fmla="*/ 44 w 56"/>
                  <a:gd name="T29" fmla="*/ 8 h 67"/>
                  <a:gd name="T30" fmla="*/ 50 w 56"/>
                  <a:gd name="T31" fmla="*/ 0 h 67"/>
                  <a:gd name="T32" fmla="*/ 52 w 56"/>
                  <a:gd name="T33" fmla="*/ 2 h 67"/>
                  <a:gd name="T34" fmla="*/ 54 w 56"/>
                  <a:gd name="T35" fmla="*/ 12 h 67"/>
                  <a:gd name="T36" fmla="*/ 56 w 56"/>
                  <a:gd name="T37" fmla="*/ 24 h 67"/>
                  <a:gd name="T38" fmla="*/ 52 w 56"/>
                  <a:gd name="T39" fmla="*/ 28 h 67"/>
                  <a:gd name="T40" fmla="*/ 46 w 56"/>
                  <a:gd name="T41" fmla="*/ 28 h 67"/>
                  <a:gd name="T42" fmla="*/ 42 w 56"/>
                  <a:gd name="T43" fmla="*/ 28 h 67"/>
                  <a:gd name="T44" fmla="*/ 44 w 56"/>
                  <a:gd name="T45" fmla="*/ 34 h 67"/>
                  <a:gd name="T46" fmla="*/ 46 w 56"/>
                  <a:gd name="T47" fmla="*/ 42 h 67"/>
                  <a:gd name="T48" fmla="*/ 44 w 56"/>
                  <a:gd name="T49" fmla="*/ 57 h 67"/>
                  <a:gd name="T50" fmla="*/ 40 w 56"/>
                  <a:gd name="T51" fmla="*/ 67 h 67"/>
                  <a:gd name="T52" fmla="*/ 36 w 56"/>
                  <a:gd name="T53" fmla="*/ 67 h 67"/>
                  <a:gd name="T54" fmla="*/ 32 w 56"/>
                  <a:gd name="T55" fmla="*/ 63 h 67"/>
                  <a:gd name="T56" fmla="*/ 30 w 56"/>
                  <a:gd name="T57" fmla="*/ 57 h 67"/>
                  <a:gd name="T58" fmla="*/ 24 w 56"/>
                  <a:gd name="T59" fmla="*/ 49 h 67"/>
                  <a:gd name="T60" fmla="*/ 22 w 56"/>
                  <a:gd name="T61" fmla="*/ 51 h 67"/>
                  <a:gd name="T62" fmla="*/ 12 w 56"/>
                  <a:gd name="T63" fmla="*/ 57 h 67"/>
                  <a:gd name="T64" fmla="*/ 4 w 56"/>
                  <a:gd name="T65" fmla="*/ 51 h 67"/>
                  <a:gd name="T66" fmla="*/ 0 w 56"/>
                  <a:gd name="T67" fmla="*/ 34 h 67"/>
                  <a:gd name="T68" fmla="*/ 2 w 56"/>
                  <a:gd name="T69"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67">
                    <a:moveTo>
                      <a:pt x="2" y="16"/>
                    </a:moveTo>
                    <a:lnTo>
                      <a:pt x="2" y="16"/>
                    </a:lnTo>
                    <a:lnTo>
                      <a:pt x="4" y="20"/>
                    </a:lnTo>
                    <a:lnTo>
                      <a:pt x="6" y="22"/>
                    </a:lnTo>
                    <a:lnTo>
                      <a:pt x="8" y="20"/>
                    </a:lnTo>
                    <a:lnTo>
                      <a:pt x="10" y="16"/>
                    </a:lnTo>
                    <a:lnTo>
                      <a:pt x="10" y="16"/>
                    </a:lnTo>
                    <a:lnTo>
                      <a:pt x="12" y="10"/>
                    </a:lnTo>
                    <a:lnTo>
                      <a:pt x="16" y="6"/>
                    </a:lnTo>
                    <a:lnTo>
                      <a:pt x="16" y="6"/>
                    </a:lnTo>
                    <a:lnTo>
                      <a:pt x="18" y="8"/>
                    </a:lnTo>
                    <a:lnTo>
                      <a:pt x="20" y="16"/>
                    </a:lnTo>
                    <a:lnTo>
                      <a:pt x="20" y="16"/>
                    </a:lnTo>
                    <a:lnTo>
                      <a:pt x="24" y="24"/>
                    </a:lnTo>
                    <a:lnTo>
                      <a:pt x="26" y="26"/>
                    </a:lnTo>
                    <a:lnTo>
                      <a:pt x="28" y="26"/>
                    </a:lnTo>
                    <a:lnTo>
                      <a:pt x="28" y="26"/>
                    </a:lnTo>
                    <a:lnTo>
                      <a:pt x="30" y="22"/>
                    </a:lnTo>
                    <a:lnTo>
                      <a:pt x="32" y="16"/>
                    </a:lnTo>
                    <a:lnTo>
                      <a:pt x="32" y="10"/>
                    </a:lnTo>
                    <a:lnTo>
                      <a:pt x="32" y="10"/>
                    </a:lnTo>
                    <a:lnTo>
                      <a:pt x="32" y="6"/>
                    </a:lnTo>
                    <a:lnTo>
                      <a:pt x="34" y="4"/>
                    </a:lnTo>
                    <a:lnTo>
                      <a:pt x="36" y="6"/>
                    </a:lnTo>
                    <a:lnTo>
                      <a:pt x="36" y="8"/>
                    </a:lnTo>
                    <a:lnTo>
                      <a:pt x="36" y="8"/>
                    </a:lnTo>
                    <a:lnTo>
                      <a:pt x="38" y="14"/>
                    </a:lnTo>
                    <a:lnTo>
                      <a:pt x="40" y="14"/>
                    </a:lnTo>
                    <a:lnTo>
                      <a:pt x="44" y="8"/>
                    </a:lnTo>
                    <a:lnTo>
                      <a:pt x="44" y="8"/>
                    </a:lnTo>
                    <a:lnTo>
                      <a:pt x="48" y="2"/>
                    </a:lnTo>
                    <a:lnTo>
                      <a:pt x="50" y="0"/>
                    </a:lnTo>
                    <a:lnTo>
                      <a:pt x="52" y="2"/>
                    </a:lnTo>
                    <a:lnTo>
                      <a:pt x="52" y="2"/>
                    </a:lnTo>
                    <a:lnTo>
                      <a:pt x="54" y="6"/>
                    </a:lnTo>
                    <a:lnTo>
                      <a:pt x="54" y="12"/>
                    </a:lnTo>
                    <a:lnTo>
                      <a:pt x="54" y="18"/>
                    </a:lnTo>
                    <a:lnTo>
                      <a:pt x="56" y="24"/>
                    </a:lnTo>
                    <a:lnTo>
                      <a:pt x="56" y="24"/>
                    </a:lnTo>
                    <a:lnTo>
                      <a:pt x="52" y="28"/>
                    </a:lnTo>
                    <a:lnTo>
                      <a:pt x="48" y="28"/>
                    </a:lnTo>
                    <a:lnTo>
                      <a:pt x="46" y="28"/>
                    </a:lnTo>
                    <a:lnTo>
                      <a:pt x="42" y="28"/>
                    </a:lnTo>
                    <a:lnTo>
                      <a:pt x="42" y="28"/>
                    </a:lnTo>
                    <a:lnTo>
                      <a:pt x="44" y="32"/>
                    </a:lnTo>
                    <a:lnTo>
                      <a:pt x="44" y="34"/>
                    </a:lnTo>
                    <a:lnTo>
                      <a:pt x="44" y="34"/>
                    </a:lnTo>
                    <a:lnTo>
                      <a:pt x="46" y="42"/>
                    </a:lnTo>
                    <a:lnTo>
                      <a:pt x="46" y="42"/>
                    </a:lnTo>
                    <a:lnTo>
                      <a:pt x="44" y="57"/>
                    </a:lnTo>
                    <a:lnTo>
                      <a:pt x="42" y="63"/>
                    </a:lnTo>
                    <a:lnTo>
                      <a:pt x="40" y="67"/>
                    </a:lnTo>
                    <a:lnTo>
                      <a:pt x="40" y="67"/>
                    </a:lnTo>
                    <a:lnTo>
                      <a:pt x="36" y="67"/>
                    </a:lnTo>
                    <a:lnTo>
                      <a:pt x="34" y="67"/>
                    </a:lnTo>
                    <a:lnTo>
                      <a:pt x="32" y="63"/>
                    </a:lnTo>
                    <a:lnTo>
                      <a:pt x="30" y="57"/>
                    </a:lnTo>
                    <a:lnTo>
                      <a:pt x="30" y="57"/>
                    </a:lnTo>
                    <a:lnTo>
                      <a:pt x="26" y="51"/>
                    </a:lnTo>
                    <a:lnTo>
                      <a:pt x="24" y="49"/>
                    </a:lnTo>
                    <a:lnTo>
                      <a:pt x="22" y="51"/>
                    </a:lnTo>
                    <a:lnTo>
                      <a:pt x="22" y="51"/>
                    </a:lnTo>
                    <a:lnTo>
                      <a:pt x="18" y="55"/>
                    </a:lnTo>
                    <a:lnTo>
                      <a:pt x="12" y="57"/>
                    </a:lnTo>
                    <a:lnTo>
                      <a:pt x="8" y="55"/>
                    </a:lnTo>
                    <a:lnTo>
                      <a:pt x="4" y="51"/>
                    </a:lnTo>
                    <a:lnTo>
                      <a:pt x="4" y="51"/>
                    </a:lnTo>
                    <a:lnTo>
                      <a:pt x="0" y="34"/>
                    </a:lnTo>
                    <a:lnTo>
                      <a:pt x="0" y="24"/>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6" name="Freeform 528">
                <a:extLst>
                  <a:ext uri="{FF2B5EF4-FFF2-40B4-BE49-F238E27FC236}">
                    <a16:creationId xmlns:a16="http://schemas.microsoft.com/office/drawing/2014/main" id="{F0D36F51-E748-0767-41A6-7603EC54B8A0}"/>
                  </a:ext>
                </a:extLst>
              </p:cNvPr>
              <p:cNvSpPr>
                <a:spLocks/>
              </p:cNvSpPr>
              <p:nvPr/>
            </p:nvSpPr>
            <p:spPr bwMode="auto">
              <a:xfrm>
                <a:off x="2560" y="1587"/>
                <a:ext cx="80" cy="53"/>
              </a:xfrm>
              <a:custGeom>
                <a:avLst/>
                <a:gdLst>
                  <a:gd name="T0" fmla="*/ 78 w 80"/>
                  <a:gd name="T1" fmla="*/ 8 h 53"/>
                  <a:gd name="T2" fmla="*/ 80 w 80"/>
                  <a:gd name="T3" fmla="*/ 41 h 53"/>
                  <a:gd name="T4" fmla="*/ 78 w 80"/>
                  <a:gd name="T5" fmla="*/ 45 h 53"/>
                  <a:gd name="T6" fmla="*/ 72 w 80"/>
                  <a:gd name="T7" fmla="*/ 43 h 53"/>
                  <a:gd name="T8" fmla="*/ 70 w 80"/>
                  <a:gd name="T9" fmla="*/ 38 h 53"/>
                  <a:gd name="T10" fmla="*/ 70 w 80"/>
                  <a:gd name="T11" fmla="*/ 24 h 53"/>
                  <a:gd name="T12" fmla="*/ 66 w 80"/>
                  <a:gd name="T13" fmla="*/ 22 h 53"/>
                  <a:gd name="T14" fmla="*/ 66 w 80"/>
                  <a:gd name="T15" fmla="*/ 24 h 53"/>
                  <a:gd name="T16" fmla="*/ 70 w 80"/>
                  <a:gd name="T17" fmla="*/ 30 h 53"/>
                  <a:gd name="T18" fmla="*/ 70 w 80"/>
                  <a:gd name="T19" fmla="*/ 36 h 53"/>
                  <a:gd name="T20" fmla="*/ 60 w 80"/>
                  <a:gd name="T21" fmla="*/ 43 h 53"/>
                  <a:gd name="T22" fmla="*/ 58 w 80"/>
                  <a:gd name="T23" fmla="*/ 49 h 53"/>
                  <a:gd name="T24" fmla="*/ 56 w 80"/>
                  <a:gd name="T25" fmla="*/ 53 h 53"/>
                  <a:gd name="T26" fmla="*/ 52 w 80"/>
                  <a:gd name="T27" fmla="*/ 51 h 53"/>
                  <a:gd name="T28" fmla="*/ 34 w 80"/>
                  <a:gd name="T29" fmla="*/ 45 h 53"/>
                  <a:gd name="T30" fmla="*/ 14 w 80"/>
                  <a:gd name="T31" fmla="*/ 36 h 53"/>
                  <a:gd name="T32" fmla="*/ 12 w 80"/>
                  <a:gd name="T33" fmla="*/ 32 h 53"/>
                  <a:gd name="T34" fmla="*/ 10 w 80"/>
                  <a:gd name="T35" fmla="*/ 18 h 53"/>
                  <a:gd name="T36" fmla="*/ 10 w 80"/>
                  <a:gd name="T37" fmla="*/ 20 h 53"/>
                  <a:gd name="T38" fmla="*/ 8 w 80"/>
                  <a:gd name="T39" fmla="*/ 32 h 53"/>
                  <a:gd name="T40" fmla="*/ 6 w 80"/>
                  <a:gd name="T41" fmla="*/ 32 h 53"/>
                  <a:gd name="T42" fmla="*/ 4 w 80"/>
                  <a:gd name="T43" fmla="*/ 32 h 53"/>
                  <a:gd name="T44" fmla="*/ 0 w 80"/>
                  <a:gd name="T45" fmla="*/ 22 h 53"/>
                  <a:gd name="T46" fmla="*/ 0 w 80"/>
                  <a:gd name="T47" fmla="*/ 16 h 53"/>
                  <a:gd name="T48" fmla="*/ 6 w 80"/>
                  <a:gd name="T49" fmla="*/ 10 h 53"/>
                  <a:gd name="T50" fmla="*/ 8 w 80"/>
                  <a:gd name="T51" fmla="*/ 6 h 53"/>
                  <a:gd name="T52" fmla="*/ 12 w 80"/>
                  <a:gd name="T53" fmla="*/ 6 h 53"/>
                  <a:gd name="T54" fmla="*/ 16 w 80"/>
                  <a:gd name="T55" fmla="*/ 12 h 53"/>
                  <a:gd name="T56" fmla="*/ 22 w 80"/>
                  <a:gd name="T57" fmla="*/ 22 h 53"/>
                  <a:gd name="T58" fmla="*/ 34 w 80"/>
                  <a:gd name="T59" fmla="*/ 20 h 53"/>
                  <a:gd name="T60" fmla="*/ 40 w 80"/>
                  <a:gd name="T61" fmla="*/ 20 h 53"/>
                  <a:gd name="T62" fmla="*/ 46 w 80"/>
                  <a:gd name="T63" fmla="*/ 16 h 53"/>
                  <a:gd name="T64" fmla="*/ 48 w 80"/>
                  <a:gd name="T65" fmla="*/ 14 h 53"/>
                  <a:gd name="T66" fmla="*/ 56 w 80"/>
                  <a:gd name="T67" fmla="*/ 8 h 53"/>
                  <a:gd name="T68" fmla="*/ 58 w 80"/>
                  <a:gd name="T69" fmla="*/ 2 h 53"/>
                  <a:gd name="T70" fmla="*/ 60 w 80"/>
                  <a:gd name="T71" fmla="*/ 0 h 53"/>
                  <a:gd name="T72" fmla="*/ 62 w 80"/>
                  <a:gd name="T73" fmla="*/ 4 h 53"/>
                  <a:gd name="T74" fmla="*/ 66 w 80"/>
                  <a:gd name="T75" fmla="*/ 6 h 53"/>
                  <a:gd name="T76" fmla="*/ 74 w 80"/>
                  <a:gd name="T77" fmla="*/ 6 h 53"/>
                  <a:gd name="T78" fmla="*/ 78 w 80"/>
                  <a:gd name="T7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3">
                    <a:moveTo>
                      <a:pt x="78" y="8"/>
                    </a:moveTo>
                    <a:lnTo>
                      <a:pt x="78" y="8"/>
                    </a:lnTo>
                    <a:lnTo>
                      <a:pt x="78" y="24"/>
                    </a:lnTo>
                    <a:lnTo>
                      <a:pt x="80" y="41"/>
                    </a:lnTo>
                    <a:lnTo>
                      <a:pt x="80" y="41"/>
                    </a:lnTo>
                    <a:lnTo>
                      <a:pt x="78" y="45"/>
                    </a:lnTo>
                    <a:lnTo>
                      <a:pt x="74" y="45"/>
                    </a:lnTo>
                    <a:lnTo>
                      <a:pt x="72" y="43"/>
                    </a:lnTo>
                    <a:lnTo>
                      <a:pt x="70" y="38"/>
                    </a:lnTo>
                    <a:lnTo>
                      <a:pt x="70" y="38"/>
                    </a:lnTo>
                    <a:lnTo>
                      <a:pt x="72" y="30"/>
                    </a:lnTo>
                    <a:lnTo>
                      <a:pt x="70" y="24"/>
                    </a:lnTo>
                    <a:lnTo>
                      <a:pt x="68" y="22"/>
                    </a:lnTo>
                    <a:lnTo>
                      <a:pt x="66" y="22"/>
                    </a:lnTo>
                    <a:lnTo>
                      <a:pt x="66" y="22"/>
                    </a:lnTo>
                    <a:lnTo>
                      <a:pt x="66" y="24"/>
                    </a:lnTo>
                    <a:lnTo>
                      <a:pt x="68" y="26"/>
                    </a:lnTo>
                    <a:lnTo>
                      <a:pt x="70" y="30"/>
                    </a:lnTo>
                    <a:lnTo>
                      <a:pt x="70" y="36"/>
                    </a:lnTo>
                    <a:lnTo>
                      <a:pt x="70" y="36"/>
                    </a:lnTo>
                    <a:lnTo>
                      <a:pt x="64" y="41"/>
                    </a:lnTo>
                    <a:lnTo>
                      <a:pt x="60" y="43"/>
                    </a:lnTo>
                    <a:lnTo>
                      <a:pt x="58" y="49"/>
                    </a:lnTo>
                    <a:lnTo>
                      <a:pt x="58" y="49"/>
                    </a:lnTo>
                    <a:lnTo>
                      <a:pt x="58" y="51"/>
                    </a:lnTo>
                    <a:lnTo>
                      <a:pt x="56" y="53"/>
                    </a:lnTo>
                    <a:lnTo>
                      <a:pt x="52" y="51"/>
                    </a:lnTo>
                    <a:lnTo>
                      <a:pt x="52" y="51"/>
                    </a:lnTo>
                    <a:lnTo>
                      <a:pt x="42" y="47"/>
                    </a:lnTo>
                    <a:lnTo>
                      <a:pt x="34" y="45"/>
                    </a:lnTo>
                    <a:lnTo>
                      <a:pt x="24" y="41"/>
                    </a:lnTo>
                    <a:lnTo>
                      <a:pt x="14" y="36"/>
                    </a:lnTo>
                    <a:lnTo>
                      <a:pt x="14" y="36"/>
                    </a:lnTo>
                    <a:lnTo>
                      <a:pt x="12" y="32"/>
                    </a:lnTo>
                    <a:lnTo>
                      <a:pt x="12" y="28"/>
                    </a:lnTo>
                    <a:lnTo>
                      <a:pt x="10" y="18"/>
                    </a:lnTo>
                    <a:lnTo>
                      <a:pt x="10" y="18"/>
                    </a:lnTo>
                    <a:lnTo>
                      <a:pt x="10" y="20"/>
                    </a:lnTo>
                    <a:lnTo>
                      <a:pt x="8" y="24"/>
                    </a:lnTo>
                    <a:lnTo>
                      <a:pt x="8" y="32"/>
                    </a:lnTo>
                    <a:lnTo>
                      <a:pt x="8" y="32"/>
                    </a:lnTo>
                    <a:lnTo>
                      <a:pt x="6" y="32"/>
                    </a:lnTo>
                    <a:lnTo>
                      <a:pt x="4" y="32"/>
                    </a:lnTo>
                    <a:lnTo>
                      <a:pt x="4" y="32"/>
                    </a:lnTo>
                    <a:lnTo>
                      <a:pt x="0" y="26"/>
                    </a:lnTo>
                    <a:lnTo>
                      <a:pt x="0" y="22"/>
                    </a:lnTo>
                    <a:lnTo>
                      <a:pt x="0" y="16"/>
                    </a:lnTo>
                    <a:lnTo>
                      <a:pt x="0" y="16"/>
                    </a:lnTo>
                    <a:lnTo>
                      <a:pt x="4" y="14"/>
                    </a:lnTo>
                    <a:lnTo>
                      <a:pt x="6" y="10"/>
                    </a:lnTo>
                    <a:lnTo>
                      <a:pt x="6" y="10"/>
                    </a:lnTo>
                    <a:lnTo>
                      <a:pt x="8" y="6"/>
                    </a:lnTo>
                    <a:lnTo>
                      <a:pt x="10" y="4"/>
                    </a:lnTo>
                    <a:lnTo>
                      <a:pt x="12" y="6"/>
                    </a:lnTo>
                    <a:lnTo>
                      <a:pt x="16" y="12"/>
                    </a:lnTo>
                    <a:lnTo>
                      <a:pt x="16" y="12"/>
                    </a:lnTo>
                    <a:lnTo>
                      <a:pt x="20" y="20"/>
                    </a:lnTo>
                    <a:lnTo>
                      <a:pt x="22" y="22"/>
                    </a:lnTo>
                    <a:lnTo>
                      <a:pt x="24" y="22"/>
                    </a:lnTo>
                    <a:lnTo>
                      <a:pt x="34" y="20"/>
                    </a:lnTo>
                    <a:lnTo>
                      <a:pt x="34" y="20"/>
                    </a:lnTo>
                    <a:lnTo>
                      <a:pt x="40" y="20"/>
                    </a:lnTo>
                    <a:lnTo>
                      <a:pt x="42" y="18"/>
                    </a:lnTo>
                    <a:lnTo>
                      <a:pt x="46" y="16"/>
                    </a:lnTo>
                    <a:lnTo>
                      <a:pt x="46" y="16"/>
                    </a:lnTo>
                    <a:lnTo>
                      <a:pt x="48" y="14"/>
                    </a:lnTo>
                    <a:lnTo>
                      <a:pt x="52" y="12"/>
                    </a:lnTo>
                    <a:lnTo>
                      <a:pt x="56" y="8"/>
                    </a:lnTo>
                    <a:lnTo>
                      <a:pt x="58" y="2"/>
                    </a:lnTo>
                    <a:lnTo>
                      <a:pt x="58" y="2"/>
                    </a:lnTo>
                    <a:lnTo>
                      <a:pt x="58" y="0"/>
                    </a:lnTo>
                    <a:lnTo>
                      <a:pt x="60" y="0"/>
                    </a:lnTo>
                    <a:lnTo>
                      <a:pt x="62" y="4"/>
                    </a:lnTo>
                    <a:lnTo>
                      <a:pt x="62" y="4"/>
                    </a:lnTo>
                    <a:lnTo>
                      <a:pt x="62" y="4"/>
                    </a:lnTo>
                    <a:lnTo>
                      <a:pt x="66" y="6"/>
                    </a:lnTo>
                    <a:lnTo>
                      <a:pt x="70" y="6"/>
                    </a:lnTo>
                    <a:lnTo>
                      <a:pt x="74" y="6"/>
                    </a:lnTo>
                    <a:lnTo>
                      <a:pt x="78" y="8"/>
                    </a:lnTo>
                    <a:lnTo>
                      <a:pt x="7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7" name="Freeform 529">
                <a:extLst>
                  <a:ext uri="{FF2B5EF4-FFF2-40B4-BE49-F238E27FC236}">
                    <a16:creationId xmlns:a16="http://schemas.microsoft.com/office/drawing/2014/main" id="{DFC42E97-677B-6F74-74E8-95317C47A0D6}"/>
                  </a:ext>
                </a:extLst>
              </p:cNvPr>
              <p:cNvSpPr>
                <a:spLocks/>
              </p:cNvSpPr>
              <p:nvPr/>
            </p:nvSpPr>
            <p:spPr bwMode="auto">
              <a:xfrm>
                <a:off x="4378" y="1577"/>
                <a:ext cx="62" cy="51"/>
              </a:xfrm>
              <a:custGeom>
                <a:avLst/>
                <a:gdLst>
                  <a:gd name="T0" fmla="*/ 6 w 62"/>
                  <a:gd name="T1" fmla="*/ 22 h 51"/>
                  <a:gd name="T2" fmla="*/ 10 w 62"/>
                  <a:gd name="T3" fmla="*/ 18 h 51"/>
                  <a:gd name="T4" fmla="*/ 14 w 62"/>
                  <a:gd name="T5" fmla="*/ 12 h 51"/>
                  <a:gd name="T6" fmla="*/ 16 w 62"/>
                  <a:gd name="T7" fmla="*/ 6 h 51"/>
                  <a:gd name="T8" fmla="*/ 18 w 62"/>
                  <a:gd name="T9" fmla="*/ 6 h 51"/>
                  <a:gd name="T10" fmla="*/ 20 w 62"/>
                  <a:gd name="T11" fmla="*/ 14 h 51"/>
                  <a:gd name="T12" fmla="*/ 22 w 62"/>
                  <a:gd name="T13" fmla="*/ 18 h 51"/>
                  <a:gd name="T14" fmla="*/ 26 w 62"/>
                  <a:gd name="T15" fmla="*/ 16 h 51"/>
                  <a:gd name="T16" fmla="*/ 30 w 62"/>
                  <a:gd name="T17" fmla="*/ 8 h 51"/>
                  <a:gd name="T18" fmla="*/ 32 w 62"/>
                  <a:gd name="T19" fmla="*/ 8 h 51"/>
                  <a:gd name="T20" fmla="*/ 38 w 62"/>
                  <a:gd name="T21" fmla="*/ 10 h 51"/>
                  <a:gd name="T22" fmla="*/ 38 w 62"/>
                  <a:gd name="T23" fmla="*/ 8 h 51"/>
                  <a:gd name="T24" fmla="*/ 42 w 62"/>
                  <a:gd name="T25" fmla="*/ 10 h 51"/>
                  <a:gd name="T26" fmla="*/ 42 w 62"/>
                  <a:gd name="T27" fmla="*/ 16 h 51"/>
                  <a:gd name="T28" fmla="*/ 42 w 62"/>
                  <a:gd name="T29" fmla="*/ 24 h 51"/>
                  <a:gd name="T30" fmla="*/ 44 w 62"/>
                  <a:gd name="T31" fmla="*/ 24 h 51"/>
                  <a:gd name="T32" fmla="*/ 46 w 62"/>
                  <a:gd name="T33" fmla="*/ 22 h 51"/>
                  <a:gd name="T34" fmla="*/ 46 w 62"/>
                  <a:gd name="T35" fmla="*/ 14 h 51"/>
                  <a:gd name="T36" fmla="*/ 48 w 62"/>
                  <a:gd name="T37" fmla="*/ 2 h 51"/>
                  <a:gd name="T38" fmla="*/ 50 w 62"/>
                  <a:gd name="T39" fmla="*/ 0 h 51"/>
                  <a:gd name="T40" fmla="*/ 52 w 62"/>
                  <a:gd name="T41" fmla="*/ 8 h 51"/>
                  <a:gd name="T42" fmla="*/ 56 w 62"/>
                  <a:gd name="T43" fmla="*/ 12 h 51"/>
                  <a:gd name="T44" fmla="*/ 58 w 62"/>
                  <a:gd name="T45" fmla="*/ 14 h 51"/>
                  <a:gd name="T46" fmla="*/ 60 w 62"/>
                  <a:gd name="T47" fmla="*/ 18 h 51"/>
                  <a:gd name="T48" fmla="*/ 62 w 62"/>
                  <a:gd name="T49" fmla="*/ 28 h 51"/>
                  <a:gd name="T50" fmla="*/ 60 w 62"/>
                  <a:gd name="T51" fmla="*/ 38 h 51"/>
                  <a:gd name="T52" fmla="*/ 58 w 62"/>
                  <a:gd name="T53" fmla="*/ 36 h 51"/>
                  <a:gd name="T54" fmla="*/ 56 w 62"/>
                  <a:gd name="T55" fmla="*/ 34 h 51"/>
                  <a:gd name="T56" fmla="*/ 54 w 62"/>
                  <a:gd name="T57" fmla="*/ 40 h 51"/>
                  <a:gd name="T58" fmla="*/ 54 w 62"/>
                  <a:gd name="T59" fmla="*/ 42 h 51"/>
                  <a:gd name="T60" fmla="*/ 48 w 62"/>
                  <a:gd name="T61" fmla="*/ 48 h 51"/>
                  <a:gd name="T62" fmla="*/ 48 w 62"/>
                  <a:gd name="T63" fmla="*/ 48 h 51"/>
                  <a:gd name="T64" fmla="*/ 40 w 62"/>
                  <a:gd name="T65" fmla="*/ 46 h 51"/>
                  <a:gd name="T66" fmla="*/ 26 w 62"/>
                  <a:gd name="T67" fmla="*/ 51 h 51"/>
                  <a:gd name="T68" fmla="*/ 18 w 62"/>
                  <a:gd name="T69" fmla="*/ 51 h 51"/>
                  <a:gd name="T70" fmla="*/ 0 w 62"/>
                  <a:gd name="T71" fmla="*/ 44 h 51"/>
                  <a:gd name="T72" fmla="*/ 0 w 62"/>
                  <a:gd name="T73" fmla="*/ 36 h 51"/>
                  <a:gd name="T74" fmla="*/ 4 w 62"/>
                  <a:gd name="T75" fmla="*/ 28 h 51"/>
                  <a:gd name="T76" fmla="*/ 6 w 62"/>
                  <a:gd name="T77"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 h="51">
                    <a:moveTo>
                      <a:pt x="6" y="22"/>
                    </a:moveTo>
                    <a:lnTo>
                      <a:pt x="6" y="22"/>
                    </a:lnTo>
                    <a:lnTo>
                      <a:pt x="10" y="18"/>
                    </a:lnTo>
                    <a:lnTo>
                      <a:pt x="10" y="18"/>
                    </a:lnTo>
                    <a:lnTo>
                      <a:pt x="12" y="16"/>
                    </a:lnTo>
                    <a:lnTo>
                      <a:pt x="14" y="12"/>
                    </a:lnTo>
                    <a:lnTo>
                      <a:pt x="16" y="6"/>
                    </a:lnTo>
                    <a:lnTo>
                      <a:pt x="16" y="6"/>
                    </a:lnTo>
                    <a:lnTo>
                      <a:pt x="18" y="4"/>
                    </a:lnTo>
                    <a:lnTo>
                      <a:pt x="18" y="6"/>
                    </a:lnTo>
                    <a:lnTo>
                      <a:pt x="20" y="10"/>
                    </a:lnTo>
                    <a:lnTo>
                      <a:pt x="20" y="14"/>
                    </a:lnTo>
                    <a:lnTo>
                      <a:pt x="22" y="18"/>
                    </a:lnTo>
                    <a:lnTo>
                      <a:pt x="22" y="18"/>
                    </a:lnTo>
                    <a:lnTo>
                      <a:pt x="24" y="18"/>
                    </a:lnTo>
                    <a:lnTo>
                      <a:pt x="26" y="16"/>
                    </a:lnTo>
                    <a:lnTo>
                      <a:pt x="26" y="16"/>
                    </a:lnTo>
                    <a:lnTo>
                      <a:pt x="30" y="8"/>
                    </a:lnTo>
                    <a:lnTo>
                      <a:pt x="30" y="8"/>
                    </a:lnTo>
                    <a:lnTo>
                      <a:pt x="32" y="8"/>
                    </a:lnTo>
                    <a:lnTo>
                      <a:pt x="36" y="10"/>
                    </a:lnTo>
                    <a:lnTo>
                      <a:pt x="38" y="10"/>
                    </a:lnTo>
                    <a:lnTo>
                      <a:pt x="38" y="8"/>
                    </a:lnTo>
                    <a:lnTo>
                      <a:pt x="38" y="8"/>
                    </a:lnTo>
                    <a:lnTo>
                      <a:pt x="40" y="8"/>
                    </a:lnTo>
                    <a:lnTo>
                      <a:pt x="42" y="10"/>
                    </a:lnTo>
                    <a:lnTo>
                      <a:pt x="42" y="16"/>
                    </a:lnTo>
                    <a:lnTo>
                      <a:pt x="42" y="16"/>
                    </a:lnTo>
                    <a:lnTo>
                      <a:pt x="42" y="22"/>
                    </a:lnTo>
                    <a:lnTo>
                      <a:pt x="42" y="24"/>
                    </a:lnTo>
                    <a:lnTo>
                      <a:pt x="44" y="24"/>
                    </a:lnTo>
                    <a:lnTo>
                      <a:pt x="44" y="24"/>
                    </a:lnTo>
                    <a:lnTo>
                      <a:pt x="46" y="24"/>
                    </a:lnTo>
                    <a:lnTo>
                      <a:pt x="46" y="22"/>
                    </a:lnTo>
                    <a:lnTo>
                      <a:pt x="46" y="14"/>
                    </a:lnTo>
                    <a:lnTo>
                      <a:pt x="46" y="14"/>
                    </a:lnTo>
                    <a:lnTo>
                      <a:pt x="46" y="8"/>
                    </a:lnTo>
                    <a:lnTo>
                      <a:pt x="48" y="2"/>
                    </a:lnTo>
                    <a:lnTo>
                      <a:pt x="48" y="2"/>
                    </a:lnTo>
                    <a:lnTo>
                      <a:pt x="50" y="0"/>
                    </a:lnTo>
                    <a:lnTo>
                      <a:pt x="50" y="2"/>
                    </a:lnTo>
                    <a:lnTo>
                      <a:pt x="52" y="8"/>
                    </a:lnTo>
                    <a:lnTo>
                      <a:pt x="52" y="8"/>
                    </a:lnTo>
                    <a:lnTo>
                      <a:pt x="56" y="12"/>
                    </a:lnTo>
                    <a:lnTo>
                      <a:pt x="56" y="14"/>
                    </a:lnTo>
                    <a:lnTo>
                      <a:pt x="58" y="14"/>
                    </a:lnTo>
                    <a:lnTo>
                      <a:pt x="58" y="14"/>
                    </a:lnTo>
                    <a:lnTo>
                      <a:pt x="60" y="18"/>
                    </a:lnTo>
                    <a:lnTo>
                      <a:pt x="60" y="18"/>
                    </a:lnTo>
                    <a:lnTo>
                      <a:pt x="62" y="28"/>
                    </a:lnTo>
                    <a:lnTo>
                      <a:pt x="62" y="28"/>
                    </a:lnTo>
                    <a:lnTo>
                      <a:pt x="60" y="38"/>
                    </a:lnTo>
                    <a:lnTo>
                      <a:pt x="60" y="38"/>
                    </a:lnTo>
                    <a:lnTo>
                      <a:pt x="58" y="36"/>
                    </a:lnTo>
                    <a:lnTo>
                      <a:pt x="58" y="36"/>
                    </a:lnTo>
                    <a:lnTo>
                      <a:pt x="56" y="34"/>
                    </a:lnTo>
                    <a:lnTo>
                      <a:pt x="54" y="36"/>
                    </a:lnTo>
                    <a:lnTo>
                      <a:pt x="54" y="40"/>
                    </a:lnTo>
                    <a:lnTo>
                      <a:pt x="54" y="42"/>
                    </a:lnTo>
                    <a:lnTo>
                      <a:pt x="54" y="42"/>
                    </a:lnTo>
                    <a:lnTo>
                      <a:pt x="50" y="48"/>
                    </a:lnTo>
                    <a:lnTo>
                      <a:pt x="48" y="48"/>
                    </a:lnTo>
                    <a:lnTo>
                      <a:pt x="48" y="48"/>
                    </a:lnTo>
                    <a:lnTo>
                      <a:pt x="48" y="48"/>
                    </a:lnTo>
                    <a:lnTo>
                      <a:pt x="44" y="46"/>
                    </a:lnTo>
                    <a:lnTo>
                      <a:pt x="40" y="46"/>
                    </a:lnTo>
                    <a:lnTo>
                      <a:pt x="32" y="48"/>
                    </a:lnTo>
                    <a:lnTo>
                      <a:pt x="26" y="51"/>
                    </a:lnTo>
                    <a:lnTo>
                      <a:pt x="18" y="51"/>
                    </a:lnTo>
                    <a:lnTo>
                      <a:pt x="18" y="51"/>
                    </a:lnTo>
                    <a:lnTo>
                      <a:pt x="8" y="48"/>
                    </a:lnTo>
                    <a:lnTo>
                      <a:pt x="0" y="44"/>
                    </a:lnTo>
                    <a:lnTo>
                      <a:pt x="0" y="44"/>
                    </a:lnTo>
                    <a:lnTo>
                      <a:pt x="0" y="36"/>
                    </a:lnTo>
                    <a:lnTo>
                      <a:pt x="2" y="32"/>
                    </a:lnTo>
                    <a:lnTo>
                      <a:pt x="4" y="28"/>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8" name="Freeform 530">
                <a:extLst>
                  <a:ext uri="{FF2B5EF4-FFF2-40B4-BE49-F238E27FC236}">
                    <a16:creationId xmlns:a16="http://schemas.microsoft.com/office/drawing/2014/main" id="{194136A7-B37D-1E5D-A1CF-E8437C6EF4DA}"/>
                  </a:ext>
                </a:extLst>
              </p:cNvPr>
              <p:cNvSpPr>
                <a:spLocks/>
              </p:cNvSpPr>
              <p:nvPr/>
            </p:nvSpPr>
            <p:spPr bwMode="auto">
              <a:xfrm>
                <a:off x="3402" y="1585"/>
                <a:ext cx="60" cy="47"/>
              </a:xfrm>
              <a:custGeom>
                <a:avLst/>
                <a:gdLst>
                  <a:gd name="T0" fmla="*/ 0 w 60"/>
                  <a:gd name="T1" fmla="*/ 14 h 47"/>
                  <a:gd name="T2" fmla="*/ 8 w 60"/>
                  <a:gd name="T3" fmla="*/ 12 h 47"/>
                  <a:gd name="T4" fmla="*/ 14 w 60"/>
                  <a:gd name="T5" fmla="*/ 2 h 47"/>
                  <a:gd name="T6" fmla="*/ 14 w 60"/>
                  <a:gd name="T7" fmla="*/ 0 h 47"/>
                  <a:gd name="T8" fmla="*/ 16 w 60"/>
                  <a:gd name="T9" fmla="*/ 0 h 47"/>
                  <a:gd name="T10" fmla="*/ 18 w 60"/>
                  <a:gd name="T11" fmla="*/ 12 h 47"/>
                  <a:gd name="T12" fmla="*/ 20 w 60"/>
                  <a:gd name="T13" fmla="*/ 14 h 47"/>
                  <a:gd name="T14" fmla="*/ 24 w 60"/>
                  <a:gd name="T15" fmla="*/ 10 h 47"/>
                  <a:gd name="T16" fmla="*/ 26 w 60"/>
                  <a:gd name="T17" fmla="*/ 10 h 47"/>
                  <a:gd name="T18" fmla="*/ 28 w 60"/>
                  <a:gd name="T19" fmla="*/ 12 h 47"/>
                  <a:gd name="T20" fmla="*/ 32 w 60"/>
                  <a:gd name="T21" fmla="*/ 10 h 47"/>
                  <a:gd name="T22" fmla="*/ 36 w 60"/>
                  <a:gd name="T23" fmla="*/ 10 h 47"/>
                  <a:gd name="T24" fmla="*/ 38 w 60"/>
                  <a:gd name="T25" fmla="*/ 16 h 47"/>
                  <a:gd name="T26" fmla="*/ 40 w 60"/>
                  <a:gd name="T27" fmla="*/ 22 h 47"/>
                  <a:gd name="T28" fmla="*/ 44 w 60"/>
                  <a:gd name="T29" fmla="*/ 18 h 47"/>
                  <a:gd name="T30" fmla="*/ 46 w 60"/>
                  <a:gd name="T31" fmla="*/ 16 h 47"/>
                  <a:gd name="T32" fmla="*/ 42 w 60"/>
                  <a:gd name="T33" fmla="*/ 8 h 47"/>
                  <a:gd name="T34" fmla="*/ 42 w 60"/>
                  <a:gd name="T35" fmla="*/ 6 h 47"/>
                  <a:gd name="T36" fmla="*/ 42 w 60"/>
                  <a:gd name="T37" fmla="*/ 2 h 47"/>
                  <a:gd name="T38" fmla="*/ 46 w 60"/>
                  <a:gd name="T39" fmla="*/ 0 h 47"/>
                  <a:gd name="T40" fmla="*/ 46 w 60"/>
                  <a:gd name="T41" fmla="*/ 0 h 47"/>
                  <a:gd name="T42" fmla="*/ 52 w 60"/>
                  <a:gd name="T43" fmla="*/ 8 h 47"/>
                  <a:gd name="T44" fmla="*/ 60 w 60"/>
                  <a:gd name="T45" fmla="*/ 14 h 47"/>
                  <a:gd name="T46" fmla="*/ 58 w 60"/>
                  <a:gd name="T47" fmla="*/ 30 h 47"/>
                  <a:gd name="T48" fmla="*/ 54 w 60"/>
                  <a:gd name="T49" fmla="*/ 28 h 47"/>
                  <a:gd name="T50" fmla="*/ 56 w 60"/>
                  <a:gd name="T51" fmla="*/ 30 h 47"/>
                  <a:gd name="T52" fmla="*/ 56 w 60"/>
                  <a:gd name="T53" fmla="*/ 34 h 47"/>
                  <a:gd name="T54" fmla="*/ 54 w 60"/>
                  <a:gd name="T55" fmla="*/ 38 h 47"/>
                  <a:gd name="T56" fmla="*/ 46 w 60"/>
                  <a:gd name="T57" fmla="*/ 43 h 47"/>
                  <a:gd name="T58" fmla="*/ 38 w 60"/>
                  <a:gd name="T59" fmla="*/ 38 h 47"/>
                  <a:gd name="T60" fmla="*/ 34 w 60"/>
                  <a:gd name="T61" fmla="*/ 38 h 47"/>
                  <a:gd name="T62" fmla="*/ 26 w 60"/>
                  <a:gd name="T63" fmla="*/ 38 h 47"/>
                  <a:gd name="T64" fmla="*/ 22 w 60"/>
                  <a:gd name="T65" fmla="*/ 43 h 47"/>
                  <a:gd name="T66" fmla="*/ 14 w 60"/>
                  <a:gd name="T67" fmla="*/ 47 h 47"/>
                  <a:gd name="T68" fmla="*/ 4 w 60"/>
                  <a:gd name="T69" fmla="*/ 38 h 47"/>
                  <a:gd name="T70" fmla="*/ 2 w 60"/>
                  <a:gd name="T71" fmla="*/ 34 h 47"/>
                  <a:gd name="T72" fmla="*/ 0 w 60"/>
                  <a:gd name="T73" fmla="*/ 30 h 47"/>
                  <a:gd name="T74" fmla="*/ 0 w 60"/>
                  <a:gd name="T75"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47">
                    <a:moveTo>
                      <a:pt x="0" y="14"/>
                    </a:moveTo>
                    <a:lnTo>
                      <a:pt x="0" y="14"/>
                    </a:lnTo>
                    <a:lnTo>
                      <a:pt x="4" y="14"/>
                    </a:lnTo>
                    <a:lnTo>
                      <a:pt x="8" y="12"/>
                    </a:lnTo>
                    <a:lnTo>
                      <a:pt x="10" y="8"/>
                    </a:lnTo>
                    <a:lnTo>
                      <a:pt x="14" y="2"/>
                    </a:lnTo>
                    <a:lnTo>
                      <a:pt x="14" y="2"/>
                    </a:lnTo>
                    <a:lnTo>
                      <a:pt x="14" y="0"/>
                    </a:lnTo>
                    <a:lnTo>
                      <a:pt x="16" y="0"/>
                    </a:lnTo>
                    <a:lnTo>
                      <a:pt x="16" y="0"/>
                    </a:lnTo>
                    <a:lnTo>
                      <a:pt x="16" y="0"/>
                    </a:lnTo>
                    <a:lnTo>
                      <a:pt x="18" y="12"/>
                    </a:lnTo>
                    <a:lnTo>
                      <a:pt x="18" y="14"/>
                    </a:lnTo>
                    <a:lnTo>
                      <a:pt x="20" y="14"/>
                    </a:lnTo>
                    <a:lnTo>
                      <a:pt x="22" y="10"/>
                    </a:lnTo>
                    <a:lnTo>
                      <a:pt x="24" y="10"/>
                    </a:lnTo>
                    <a:lnTo>
                      <a:pt x="26" y="10"/>
                    </a:lnTo>
                    <a:lnTo>
                      <a:pt x="26" y="10"/>
                    </a:lnTo>
                    <a:lnTo>
                      <a:pt x="26" y="12"/>
                    </a:lnTo>
                    <a:lnTo>
                      <a:pt x="28" y="12"/>
                    </a:lnTo>
                    <a:lnTo>
                      <a:pt x="32" y="10"/>
                    </a:lnTo>
                    <a:lnTo>
                      <a:pt x="32" y="10"/>
                    </a:lnTo>
                    <a:lnTo>
                      <a:pt x="36" y="8"/>
                    </a:lnTo>
                    <a:lnTo>
                      <a:pt x="36" y="10"/>
                    </a:lnTo>
                    <a:lnTo>
                      <a:pt x="38" y="16"/>
                    </a:lnTo>
                    <a:lnTo>
                      <a:pt x="38" y="16"/>
                    </a:lnTo>
                    <a:lnTo>
                      <a:pt x="38" y="20"/>
                    </a:lnTo>
                    <a:lnTo>
                      <a:pt x="40" y="22"/>
                    </a:lnTo>
                    <a:lnTo>
                      <a:pt x="42" y="20"/>
                    </a:lnTo>
                    <a:lnTo>
                      <a:pt x="44" y="18"/>
                    </a:lnTo>
                    <a:lnTo>
                      <a:pt x="44" y="18"/>
                    </a:lnTo>
                    <a:lnTo>
                      <a:pt x="46" y="16"/>
                    </a:lnTo>
                    <a:lnTo>
                      <a:pt x="46" y="12"/>
                    </a:lnTo>
                    <a:lnTo>
                      <a:pt x="42" y="8"/>
                    </a:lnTo>
                    <a:lnTo>
                      <a:pt x="42" y="8"/>
                    </a:lnTo>
                    <a:lnTo>
                      <a:pt x="42" y="6"/>
                    </a:lnTo>
                    <a:lnTo>
                      <a:pt x="42" y="2"/>
                    </a:lnTo>
                    <a:lnTo>
                      <a:pt x="42" y="2"/>
                    </a:lnTo>
                    <a:lnTo>
                      <a:pt x="44" y="0"/>
                    </a:lnTo>
                    <a:lnTo>
                      <a:pt x="46" y="0"/>
                    </a:lnTo>
                    <a:lnTo>
                      <a:pt x="46" y="0"/>
                    </a:lnTo>
                    <a:lnTo>
                      <a:pt x="46" y="0"/>
                    </a:lnTo>
                    <a:lnTo>
                      <a:pt x="50" y="6"/>
                    </a:lnTo>
                    <a:lnTo>
                      <a:pt x="52" y="8"/>
                    </a:lnTo>
                    <a:lnTo>
                      <a:pt x="60" y="14"/>
                    </a:lnTo>
                    <a:lnTo>
                      <a:pt x="60" y="14"/>
                    </a:lnTo>
                    <a:lnTo>
                      <a:pt x="58" y="26"/>
                    </a:lnTo>
                    <a:lnTo>
                      <a:pt x="58" y="30"/>
                    </a:lnTo>
                    <a:lnTo>
                      <a:pt x="56" y="30"/>
                    </a:lnTo>
                    <a:lnTo>
                      <a:pt x="54" y="28"/>
                    </a:lnTo>
                    <a:lnTo>
                      <a:pt x="54" y="28"/>
                    </a:lnTo>
                    <a:lnTo>
                      <a:pt x="56" y="30"/>
                    </a:lnTo>
                    <a:lnTo>
                      <a:pt x="56" y="30"/>
                    </a:lnTo>
                    <a:lnTo>
                      <a:pt x="56" y="34"/>
                    </a:lnTo>
                    <a:lnTo>
                      <a:pt x="56" y="34"/>
                    </a:lnTo>
                    <a:lnTo>
                      <a:pt x="54" y="38"/>
                    </a:lnTo>
                    <a:lnTo>
                      <a:pt x="54" y="38"/>
                    </a:lnTo>
                    <a:lnTo>
                      <a:pt x="46" y="43"/>
                    </a:lnTo>
                    <a:lnTo>
                      <a:pt x="42" y="40"/>
                    </a:lnTo>
                    <a:lnTo>
                      <a:pt x="38" y="38"/>
                    </a:lnTo>
                    <a:lnTo>
                      <a:pt x="38" y="38"/>
                    </a:lnTo>
                    <a:lnTo>
                      <a:pt x="34" y="38"/>
                    </a:lnTo>
                    <a:lnTo>
                      <a:pt x="30" y="38"/>
                    </a:lnTo>
                    <a:lnTo>
                      <a:pt x="26" y="38"/>
                    </a:lnTo>
                    <a:lnTo>
                      <a:pt x="22" y="43"/>
                    </a:lnTo>
                    <a:lnTo>
                      <a:pt x="22" y="43"/>
                    </a:lnTo>
                    <a:lnTo>
                      <a:pt x="18" y="45"/>
                    </a:lnTo>
                    <a:lnTo>
                      <a:pt x="14" y="47"/>
                    </a:lnTo>
                    <a:lnTo>
                      <a:pt x="8" y="43"/>
                    </a:lnTo>
                    <a:lnTo>
                      <a:pt x="4" y="38"/>
                    </a:lnTo>
                    <a:lnTo>
                      <a:pt x="4" y="38"/>
                    </a:lnTo>
                    <a:lnTo>
                      <a:pt x="2" y="34"/>
                    </a:lnTo>
                    <a:lnTo>
                      <a:pt x="2" y="34"/>
                    </a:lnTo>
                    <a:lnTo>
                      <a:pt x="0" y="30"/>
                    </a:lnTo>
                    <a:lnTo>
                      <a:pt x="0" y="2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9" name="Freeform 531">
                <a:extLst>
                  <a:ext uri="{FF2B5EF4-FFF2-40B4-BE49-F238E27FC236}">
                    <a16:creationId xmlns:a16="http://schemas.microsoft.com/office/drawing/2014/main" id="{43C17093-4928-EEEE-293E-4312D54B9AF5}"/>
                  </a:ext>
                </a:extLst>
              </p:cNvPr>
              <p:cNvSpPr>
                <a:spLocks/>
              </p:cNvSpPr>
              <p:nvPr/>
            </p:nvSpPr>
            <p:spPr bwMode="auto">
              <a:xfrm>
                <a:off x="2284" y="1573"/>
                <a:ext cx="68" cy="57"/>
              </a:xfrm>
              <a:custGeom>
                <a:avLst/>
                <a:gdLst>
                  <a:gd name="T0" fmla="*/ 0 w 68"/>
                  <a:gd name="T1" fmla="*/ 10 h 57"/>
                  <a:gd name="T2" fmla="*/ 14 w 68"/>
                  <a:gd name="T3" fmla="*/ 4 h 57"/>
                  <a:gd name="T4" fmla="*/ 28 w 68"/>
                  <a:gd name="T5" fmla="*/ 6 h 57"/>
                  <a:gd name="T6" fmla="*/ 30 w 68"/>
                  <a:gd name="T7" fmla="*/ 8 h 57"/>
                  <a:gd name="T8" fmla="*/ 32 w 68"/>
                  <a:gd name="T9" fmla="*/ 6 h 57"/>
                  <a:gd name="T10" fmla="*/ 38 w 68"/>
                  <a:gd name="T11" fmla="*/ 0 h 57"/>
                  <a:gd name="T12" fmla="*/ 44 w 68"/>
                  <a:gd name="T13" fmla="*/ 10 h 57"/>
                  <a:gd name="T14" fmla="*/ 46 w 68"/>
                  <a:gd name="T15" fmla="*/ 14 h 57"/>
                  <a:gd name="T16" fmla="*/ 52 w 68"/>
                  <a:gd name="T17" fmla="*/ 14 h 57"/>
                  <a:gd name="T18" fmla="*/ 54 w 68"/>
                  <a:gd name="T19" fmla="*/ 12 h 57"/>
                  <a:gd name="T20" fmla="*/ 60 w 68"/>
                  <a:gd name="T21" fmla="*/ 12 h 57"/>
                  <a:gd name="T22" fmla="*/ 62 w 68"/>
                  <a:gd name="T23" fmla="*/ 14 h 57"/>
                  <a:gd name="T24" fmla="*/ 62 w 68"/>
                  <a:gd name="T25" fmla="*/ 16 h 57"/>
                  <a:gd name="T26" fmla="*/ 66 w 68"/>
                  <a:gd name="T27" fmla="*/ 30 h 57"/>
                  <a:gd name="T28" fmla="*/ 68 w 68"/>
                  <a:gd name="T29" fmla="*/ 48 h 57"/>
                  <a:gd name="T30" fmla="*/ 64 w 68"/>
                  <a:gd name="T31" fmla="*/ 50 h 57"/>
                  <a:gd name="T32" fmla="*/ 50 w 68"/>
                  <a:gd name="T33" fmla="*/ 57 h 57"/>
                  <a:gd name="T34" fmla="*/ 36 w 68"/>
                  <a:gd name="T35" fmla="*/ 50 h 57"/>
                  <a:gd name="T36" fmla="*/ 32 w 68"/>
                  <a:gd name="T37" fmla="*/ 46 h 57"/>
                  <a:gd name="T38" fmla="*/ 40 w 68"/>
                  <a:gd name="T39" fmla="*/ 38 h 57"/>
                  <a:gd name="T40" fmla="*/ 46 w 68"/>
                  <a:gd name="T41" fmla="*/ 34 h 57"/>
                  <a:gd name="T42" fmla="*/ 46 w 68"/>
                  <a:gd name="T43" fmla="*/ 30 h 57"/>
                  <a:gd name="T44" fmla="*/ 42 w 68"/>
                  <a:gd name="T45" fmla="*/ 26 h 57"/>
                  <a:gd name="T46" fmla="*/ 40 w 68"/>
                  <a:gd name="T47" fmla="*/ 26 h 57"/>
                  <a:gd name="T48" fmla="*/ 38 w 68"/>
                  <a:gd name="T49" fmla="*/ 36 h 57"/>
                  <a:gd name="T50" fmla="*/ 34 w 68"/>
                  <a:gd name="T51" fmla="*/ 40 h 57"/>
                  <a:gd name="T52" fmla="*/ 30 w 68"/>
                  <a:gd name="T53" fmla="*/ 34 h 57"/>
                  <a:gd name="T54" fmla="*/ 24 w 68"/>
                  <a:gd name="T55" fmla="*/ 26 h 57"/>
                  <a:gd name="T56" fmla="*/ 20 w 68"/>
                  <a:gd name="T57" fmla="*/ 16 h 57"/>
                  <a:gd name="T58" fmla="*/ 20 w 68"/>
                  <a:gd name="T59" fmla="*/ 28 h 57"/>
                  <a:gd name="T60" fmla="*/ 18 w 68"/>
                  <a:gd name="T61" fmla="*/ 32 h 57"/>
                  <a:gd name="T62" fmla="*/ 14 w 68"/>
                  <a:gd name="T63" fmla="*/ 28 h 57"/>
                  <a:gd name="T64" fmla="*/ 8 w 68"/>
                  <a:gd name="T65" fmla="*/ 20 h 57"/>
                  <a:gd name="T66" fmla="*/ 2 w 68"/>
                  <a:gd name="T67" fmla="*/ 16 h 57"/>
                  <a:gd name="T68" fmla="*/ 0 w 68"/>
                  <a:gd name="T69" fmla="*/ 16 h 57"/>
                  <a:gd name="T70" fmla="*/ 0 w 68"/>
                  <a:gd name="T71"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57">
                    <a:moveTo>
                      <a:pt x="0" y="10"/>
                    </a:moveTo>
                    <a:lnTo>
                      <a:pt x="0" y="10"/>
                    </a:lnTo>
                    <a:lnTo>
                      <a:pt x="8" y="8"/>
                    </a:lnTo>
                    <a:lnTo>
                      <a:pt x="14" y="4"/>
                    </a:lnTo>
                    <a:lnTo>
                      <a:pt x="20" y="4"/>
                    </a:lnTo>
                    <a:lnTo>
                      <a:pt x="28" y="6"/>
                    </a:lnTo>
                    <a:lnTo>
                      <a:pt x="28" y="6"/>
                    </a:lnTo>
                    <a:lnTo>
                      <a:pt x="30" y="8"/>
                    </a:lnTo>
                    <a:lnTo>
                      <a:pt x="32" y="6"/>
                    </a:lnTo>
                    <a:lnTo>
                      <a:pt x="32" y="6"/>
                    </a:lnTo>
                    <a:lnTo>
                      <a:pt x="34" y="2"/>
                    </a:lnTo>
                    <a:lnTo>
                      <a:pt x="38" y="0"/>
                    </a:lnTo>
                    <a:lnTo>
                      <a:pt x="40" y="4"/>
                    </a:lnTo>
                    <a:lnTo>
                      <a:pt x="44" y="10"/>
                    </a:lnTo>
                    <a:lnTo>
                      <a:pt x="44" y="10"/>
                    </a:lnTo>
                    <a:lnTo>
                      <a:pt x="46" y="14"/>
                    </a:lnTo>
                    <a:lnTo>
                      <a:pt x="48" y="14"/>
                    </a:lnTo>
                    <a:lnTo>
                      <a:pt x="52" y="14"/>
                    </a:lnTo>
                    <a:lnTo>
                      <a:pt x="54" y="12"/>
                    </a:lnTo>
                    <a:lnTo>
                      <a:pt x="54" y="12"/>
                    </a:lnTo>
                    <a:lnTo>
                      <a:pt x="58" y="10"/>
                    </a:lnTo>
                    <a:lnTo>
                      <a:pt x="60" y="12"/>
                    </a:lnTo>
                    <a:lnTo>
                      <a:pt x="62" y="14"/>
                    </a:lnTo>
                    <a:lnTo>
                      <a:pt x="62" y="14"/>
                    </a:lnTo>
                    <a:lnTo>
                      <a:pt x="62" y="16"/>
                    </a:lnTo>
                    <a:lnTo>
                      <a:pt x="62" y="16"/>
                    </a:lnTo>
                    <a:lnTo>
                      <a:pt x="64" y="24"/>
                    </a:lnTo>
                    <a:lnTo>
                      <a:pt x="66" y="30"/>
                    </a:lnTo>
                    <a:lnTo>
                      <a:pt x="68" y="38"/>
                    </a:lnTo>
                    <a:lnTo>
                      <a:pt x="68" y="48"/>
                    </a:lnTo>
                    <a:lnTo>
                      <a:pt x="68" y="48"/>
                    </a:lnTo>
                    <a:lnTo>
                      <a:pt x="64" y="50"/>
                    </a:lnTo>
                    <a:lnTo>
                      <a:pt x="60" y="55"/>
                    </a:lnTo>
                    <a:lnTo>
                      <a:pt x="50" y="57"/>
                    </a:lnTo>
                    <a:lnTo>
                      <a:pt x="40" y="55"/>
                    </a:lnTo>
                    <a:lnTo>
                      <a:pt x="36" y="50"/>
                    </a:lnTo>
                    <a:lnTo>
                      <a:pt x="32" y="46"/>
                    </a:lnTo>
                    <a:lnTo>
                      <a:pt x="32" y="46"/>
                    </a:lnTo>
                    <a:lnTo>
                      <a:pt x="36" y="40"/>
                    </a:lnTo>
                    <a:lnTo>
                      <a:pt x="40" y="38"/>
                    </a:lnTo>
                    <a:lnTo>
                      <a:pt x="46" y="34"/>
                    </a:lnTo>
                    <a:lnTo>
                      <a:pt x="46" y="34"/>
                    </a:lnTo>
                    <a:lnTo>
                      <a:pt x="46" y="30"/>
                    </a:lnTo>
                    <a:lnTo>
                      <a:pt x="46" y="30"/>
                    </a:lnTo>
                    <a:lnTo>
                      <a:pt x="44" y="30"/>
                    </a:lnTo>
                    <a:lnTo>
                      <a:pt x="42" y="26"/>
                    </a:lnTo>
                    <a:lnTo>
                      <a:pt x="40" y="24"/>
                    </a:lnTo>
                    <a:lnTo>
                      <a:pt x="40" y="26"/>
                    </a:lnTo>
                    <a:lnTo>
                      <a:pt x="38" y="36"/>
                    </a:lnTo>
                    <a:lnTo>
                      <a:pt x="38" y="36"/>
                    </a:lnTo>
                    <a:lnTo>
                      <a:pt x="36" y="40"/>
                    </a:lnTo>
                    <a:lnTo>
                      <a:pt x="34" y="40"/>
                    </a:lnTo>
                    <a:lnTo>
                      <a:pt x="32" y="38"/>
                    </a:lnTo>
                    <a:lnTo>
                      <a:pt x="30" y="34"/>
                    </a:lnTo>
                    <a:lnTo>
                      <a:pt x="30" y="34"/>
                    </a:lnTo>
                    <a:lnTo>
                      <a:pt x="24" y="26"/>
                    </a:lnTo>
                    <a:lnTo>
                      <a:pt x="20" y="16"/>
                    </a:lnTo>
                    <a:lnTo>
                      <a:pt x="20" y="16"/>
                    </a:lnTo>
                    <a:lnTo>
                      <a:pt x="20" y="26"/>
                    </a:lnTo>
                    <a:lnTo>
                      <a:pt x="20" y="28"/>
                    </a:lnTo>
                    <a:lnTo>
                      <a:pt x="18" y="32"/>
                    </a:lnTo>
                    <a:lnTo>
                      <a:pt x="18" y="32"/>
                    </a:lnTo>
                    <a:lnTo>
                      <a:pt x="16" y="32"/>
                    </a:lnTo>
                    <a:lnTo>
                      <a:pt x="14" y="28"/>
                    </a:lnTo>
                    <a:lnTo>
                      <a:pt x="14" y="28"/>
                    </a:lnTo>
                    <a:lnTo>
                      <a:pt x="8" y="20"/>
                    </a:lnTo>
                    <a:lnTo>
                      <a:pt x="6" y="16"/>
                    </a:lnTo>
                    <a:lnTo>
                      <a:pt x="2" y="16"/>
                    </a:lnTo>
                    <a:lnTo>
                      <a:pt x="2" y="16"/>
                    </a:lnTo>
                    <a:lnTo>
                      <a:pt x="0"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0" name="Freeform 532">
                <a:extLst>
                  <a:ext uri="{FF2B5EF4-FFF2-40B4-BE49-F238E27FC236}">
                    <a16:creationId xmlns:a16="http://schemas.microsoft.com/office/drawing/2014/main" id="{D4FE358D-7DEB-5125-4202-19C83A49923F}"/>
                  </a:ext>
                </a:extLst>
              </p:cNvPr>
              <p:cNvSpPr>
                <a:spLocks/>
              </p:cNvSpPr>
              <p:nvPr/>
            </p:nvSpPr>
            <p:spPr bwMode="auto">
              <a:xfrm>
                <a:off x="4792" y="1585"/>
                <a:ext cx="62" cy="45"/>
              </a:xfrm>
              <a:custGeom>
                <a:avLst/>
                <a:gdLst>
                  <a:gd name="T0" fmla="*/ 26 w 62"/>
                  <a:gd name="T1" fmla="*/ 18 h 45"/>
                  <a:gd name="T2" fmla="*/ 36 w 62"/>
                  <a:gd name="T3" fmla="*/ 16 h 45"/>
                  <a:gd name="T4" fmla="*/ 40 w 62"/>
                  <a:gd name="T5" fmla="*/ 20 h 45"/>
                  <a:gd name="T6" fmla="*/ 38 w 62"/>
                  <a:gd name="T7" fmla="*/ 14 h 45"/>
                  <a:gd name="T8" fmla="*/ 38 w 62"/>
                  <a:gd name="T9" fmla="*/ 8 h 45"/>
                  <a:gd name="T10" fmla="*/ 40 w 62"/>
                  <a:gd name="T11" fmla="*/ 6 h 45"/>
                  <a:gd name="T12" fmla="*/ 44 w 62"/>
                  <a:gd name="T13" fmla="*/ 10 h 45"/>
                  <a:gd name="T14" fmla="*/ 46 w 62"/>
                  <a:gd name="T15" fmla="*/ 14 h 45"/>
                  <a:gd name="T16" fmla="*/ 52 w 62"/>
                  <a:gd name="T17" fmla="*/ 18 h 45"/>
                  <a:gd name="T18" fmla="*/ 58 w 62"/>
                  <a:gd name="T19" fmla="*/ 8 h 45"/>
                  <a:gd name="T20" fmla="*/ 60 w 62"/>
                  <a:gd name="T21" fmla="*/ 6 h 45"/>
                  <a:gd name="T22" fmla="*/ 62 w 62"/>
                  <a:gd name="T23" fmla="*/ 6 h 45"/>
                  <a:gd name="T24" fmla="*/ 62 w 62"/>
                  <a:gd name="T25" fmla="*/ 22 h 45"/>
                  <a:gd name="T26" fmla="*/ 62 w 62"/>
                  <a:gd name="T27" fmla="*/ 38 h 45"/>
                  <a:gd name="T28" fmla="*/ 54 w 62"/>
                  <a:gd name="T29" fmla="*/ 40 h 45"/>
                  <a:gd name="T30" fmla="*/ 46 w 62"/>
                  <a:gd name="T31" fmla="*/ 40 h 45"/>
                  <a:gd name="T32" fmla="*/ 38 w 62"/>
                  <a:gd name="T33" fmla="*/ 43 h 45"/>
                  <a:gd name="T34" fmla="*/ 30 w 62"/>
                  <a:gd name="T35" fmla="*/ 45 h 45"/>
                  <a:gd name="T36" fmla="*/ 6 w 62"/>
                  <a:gd name="T37" fmla="*/ 36 h 45"/>
                  <a:gd name="T38" fmla="*/ 4 w 62"/>
                  <a:gd name="T39" fmla="*/ 34 h 45"/>
                  <a:gd name="T40" fmla="*/ 4 w 62"/>
                  <a:gd name="T41" fmla="*/ 30 h 45"/>
                  <a:gd name="T42" fmla="*/ 6 w 62"/>
                  <a:gd name="T43" fmla="*/ 26 h 45"/>
                  <a:gd name="T44" fmla="*/ 4 w 62"/>
                  <a:gd name="T45" fmla="*/ 20 h 45"/>
                  <a:gd name="T46" fmla="*/ 0 w 62"/>
                  <a:gd name="T47" fmla="*/ 10 h 45"/>
                  <a:gd name="T48" fmla="*/ 0 w 62"/>
                  <a:gd name="T49" fmla="*/ 10 h 45"/>
                  <a:gd name="T50" fmla="*/ 4 w 62"/>
                  <a:gd name="T51" fmla="*/ 8 h 45"/>
                  <a:gd name="T52" fmla="*/ 8 w 62"/>
                  <a:gd name="T53" fmla="*/ 2 h 45"/>
                  <a:gd name="T54" fmla="*/ 12 w 62"/>
                  <a:gd name="T55" fmla="*/ 0 h 45"/>
                  <a:gd name="T56" fmla="*/ 20 w 62"/>
                  <a:gd name="T57" fmla="*/ 14 h 45"/>
                  <a:gd name="T58" fmla="*/ 18 w 62"/>
                  <a:gd name="T59" fmla="*/ 16 h 45"/>
                  <a:gd name="T60" fmla="*/ 18 w 62"/>
                  <a:gd name="T61" fmla="*/ 22 h 45"/>
                  <a:gd name="T62" fmla="*/ 22 w 62"/>
                  <a:gd name="T63" fmla="*/ 24 h 45"/>
                  <a:gd name="T64" fmla="*/ 28 w 62"/>
                  <a:gd name="T65" fmla="*/ 30 h 45"/>
                  <a:gd name="T66" fmla="*/ 24 w 62"/>
                  <a:gd name="T67" fmla="*/ 20 h 45"/>
                  <a:gd name="T68" fmla="*/ 26 w 62"/>
                  <a:gd name="T69"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45">
                    <a:moveTo>
                      <a:pt x="26" y="18"/>
                    </a:moveTo>
                    <a:lnTo>
                      <a:pt x="26" y="18"/>
                    </a:lnTo>
                    <a:lnTo>
                      <a:pt x="32" y="16"/>
                    </a:lnTo>
                    <a:lnTo>
                      <a:pt x="36" y="16"/>
                    </a:lnTo>
                    <a:lnTo>
                      <a:pt x="40" y="20"/>
                    </a:lnTo>
                    <a:lnTo>
                      <a:pt x="40" y="20"/>
                    </a:lnTo>
                    <a:lnTo>
                      <a:pt x="40" y="16"/>
                    </a:lnTo>
                    <a:lnTo>
                      <a:pt x="38" y="14"/>
                    </a:lnTo>
                    <a:lnTo>
                      <a:pt x="38" y="12"/>
                    </a:lnTo>
                    <a:lnTo>
                      <a:pt x="38" y="8"/>
                    </a:lnTo>
                    <a:lnTo>
                      <a:pt x="38" y="8"/>
                    </a:lnTo>
                    <a:lnTo>
                      <a:pt x="40" y="6"/>
                    </a:lnTo>
                    <a:lnTo>
                      <a:pt x="40" y="8"/>
                    </a:lnTo>
                    <a:lnTo>
                      <a:pt x="44" y="10"/>
                    </a:lnTo>
                    <a:lnTo>
                      <a:pt x="44" y="10"/>
                    </a:lnTo>
                    <a:lnTo>
                      <a:pt x="46" y="14"/>
                    </a:lnTo>
                    <a:lnTo>
                      <a:pt x="50" y="18"/>
                    </a:lnTo>
                    <a:lnTo>
                      <a:pt x="52" y="18"/>
                    </a:lnTo>
                    <a:lnTo>
                      <a:pt x="54" y="16"/>
                    </a:lnTo>
                    <a:lnTo>
                      <a:pt x="58" y="8"/>
                    </a:lnTo>
                    <a:lnTo>
                      <a:pt x="58" y="8"/>
                    </a:lnTo>
                    <a:lnTo>
                      <a:pt x="60" y="6"/>
                    </a:lnTo>
                    <a:lnTo>
                      <a:pt x="62" y="6"/>
                    </a:lnTo>
                    <a:lnTo>
                      <a:pt x="62" y="6"/>
                    </a:lnTo>
                    <a:lnTo>
                      <a:pt x="62" y="6"/>
                    </a:lnTo>
                    <a:lnTo>
                      <a:pt x="62" y="22"/>
                    </a:lnTo>
                    <a:lnTo>
                      <a:pt x="62" y="38"/>
                    </a:lnTo>
                    <a:lnTo>
                      <a:pt x="62" y="38"/>
                    </a:lnTo>
                    <a:lnTo>
                      <a:pt x="58" y="40"/>
                    </a:lnTo>
                    <a:lnTo>
                      <a:pt x="54" y="40"/>
                    </a:lnTo>
                    <a:lnTo>
                      <a:pt x="54" y="40"/>
                    </a:lnTo>
                    <a:lnTo>
                      <a:pt x="46" y="40"/>
                    </a:lnTo>
                    <a:lnTo>
                      <a:pt x="42" y="40"/>
                    </a:lnTo>
                    <a:lnTo>
                      <a:pt x="38" y="43"/>
                    </a:lnTo>
                    <a:lnTo>
                      <a:pt x="38" y="43"/>
                    </a:lnTo>
                    <a:lnTo>
                      <a:pt x="30" y="45"/>
                    </a:lnTo>
                    <a:lnTo>
                      <a:pt x="22" y="43"/>
                    </a:lnTo>
                    <a:lnTo>
                      <a:pt x="6" y="36"/>
                    </a:lnTo>
                    <a:lnTo>
                      <a:pt x="6" y="36"/>
                    </a:lnTo>
                    <a:lnTo>
                      <a:pt x="4" y="34"/>
                    </a:lnTo>
                    <a:lnTo>
                      <a:pt x="4" y="30"/>
                    </a:lnTo>
                    <a:lnTo>
                      <a:pt x="4" y="30"/>
                    </a:lnTo>
                    <a:lnTo>
                      <a:pt x="6" y="28"/>
                    </a:lnTo>
                    <a:lnTo>
                      <a:pt x="6" y="26"/>
                    </a:lnTo>
                    <a:lnTo>
                      <a:pt x="4" y="20"/>
                    </a:lnTo>
                    <a:lnTo>
                      <a:pt x="4" y="20"/>
                    </a:lnTo>
                    <a:lnTo>
                      <a:pt x="2" y="16"/>
                    </a:lnTo>
                    <a:lnTo>
                      <a:pt x="0" y="10"/>
                    </a:lnTo>
                    <a:lnTo>
                      <a:pt x="0" y="10"/>
                    </a:lnTo>
                    <a:lnTo>
                      <a:pt x="0" y="10"/>
                    </a:lnTo>
                    <a:lnTo>
                      <a:pt x="2" y="8"/>
                    </a:lnTo>
                    <a:lnTo>
                      <a:pt x="4" y="8"/>
                    </a:lnTo>
                    <a:lnTo>
                      <a:pt x="4" y="8"/>
                    </a:lnTo>
                    <a:lnTo>
                      <a:pt x="8" y="2"/>
                    </a:lnTo>
                    <a:lnTo>
                      <a:pt x="10" y="0"/>
                    </a:lnTo>
                    <a:lnTo>
                      <a:pt x="12" y="0"/>
                    </a:lnTo>
                    <a:lnTo>
                      <a:pt x="16" y="4"/>
                    </a:lnTo>
                    <a:lnTo>
                      <a:pt x="20" y="14"/>
                    </a:lnTo>
                    <a:lnTo>
                      <a:pt x="20" y="14"/>
                    </a:lnTo>
                    <a:lnTo>
                      <a:pt x="18" y="16"/>
                    </a:lnTo>
                    <a:lnTo>
                      <a:pt x="18" y="16"/>
                    </a:lnTo>
                    <a:lnTo>
                      <a:pt x="18" y="22"/>
                    </a:lnTo>
                    <a:lnTo>
                      <a:pt x="18" y="22"/>
                    </a:lnTo>
                    <a:lnTo>
                      <a:pt x="22" y="24"/>
                    </a:lnTo>
                    <a:lnTo>
                      <a:pt x="28" y="30"/>
                    </a:lnTo>
                    <a:lnTo>
                      <a:pt x="28" y="30"/>
                    </a:lnTo>
                    <a:lnTo>
                      <a:pt x="24" y="20"/>
                    </a:lnTo>
                    <a:lnTo>
                      <a:pt x="24" y="20"/>
                    </a:lnTo>
                    <a:lnTo>
                      <a:pt x="26" y="18"/>
                    </a:lnTo>
                    <a:lnTo>
                      <a:pt x="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1" name="Freeform 533">
                <a:extLst>
                  <a:ext uri="{FF2B5EF4-FFF2-40B4-BE49-F238E27FC236}">
                    <a16:creationId xmlns:a16="http://schemas.microsoft.com/office/drawing/2014/main" id="{3BB69B56-C4EB-2703-D18D-C1E37F602381}"/>
                  </a:ext>
                </a:extLst>
              </p:cNvPr>
              <p:cNvSpPr>
                <a:spLocks/>
              </p:cNvSpPr>
              <p:nvPr/>
            </p:nvSpPr>
            <p:spPr bwMode="auto">
              <a:xfrm>
                <a:off x="2512" y="1593"/>
                <a:ext cx="52" cy="39"/>
              </a:xfrm>
              <a:custGeom>
                <a:avLst/>
                <a:gdLst>
                  <a:gd name="T0" fmla="*/ 48 w 52"/>
                  <a:gd name="T1" fmla="*/ 10 h 39"/>
                  <a:gd name="T2" fmla="*/ 48 w 52"/>
                  <a:gd name="T3" fmla="*/ 10 h 39"/>
                  <a:gd name="T4" fmla="*/ 48 w 52"/>
                  <a:gd name="T5" fmla="*/ 14 h 39"/>
                  <a:gd name="T6" fmla="*/ 50 w 52"/>
                  <a:gd name="T7" fmla="*/ 18 h 39"/>
                  <a:gd name="T8" fmla="*/ 50 w 52"/>
                  <a:gd name="T9" fmla="*/ 20 h 39"/>
                  <a:gd name="T10" fmla="*/ 52 w 52"/>
                  <a:gd name="T11" fmla="*/ 24 h 39"/>
                  <a:gd name="T12" fmla="*/ 52 w 52"/>
                  <a:gd name="T13" fmla="*/ 24 h 39"/>
                  <a:gd name="T14" fmla="*/ 36 w 52"/>
                  <a:gd name="T15" fmla="*/ 35 h 39"/>
                  <a:gd name="T16" fmla="*/ 28 w 52"/>
                  <a:gd name="T17" fmla="*/ 39 h 39"/>
                  <a:gd name="T18" fmla="*/ 22 w 52"/>
                  <a:gd name="T19" fmla="*/ 39 h 39"/>
                  <a:gd name="T20" fmla="*/ 22 w 52"/>
                  <a:gd name="T21" fmla="*/ 39 h 39"/>
                  <a:gd name="T22" fmla="*/ 10 w 52"/>
                  <a:gd name="T23" fmla="*/ 37 h 39"/>
                  <a:gd name="T24" fmla="*/ 4 w 52"/>
                  <a:gd name="T25" fmla="*/ 32 h 39"/>
                  <a:gd name="T26" fmla="*/ 0 w 52"/>
                  <a:gd name="T27" fmla="*/ 28 h 39"/>
                  <a:gd name="T28" fmla="*/ 0 w 52"/>
                  <a:gd name="T29" fmla="*/ 28 h 39"/>
                  <a:gd name="T30" fmla="*/ 0 w 52"/>
                  <a:gd name="T31" fmla="*/ 22 h 39"/>
                  <a:gd name="T32" fmla="*/ 0 w 52"/>
                  <a:gd name="T33" fmla="*/ 18 h 39"/>
                  <a:gd name="T34" fmla="*/ 2 w 52"/>
                  <a:gd name="T35" fmla="*/ 14 h 39"/>
                  <a:gd name="T36" fmla="*/ 2 w 52"/>
                  <a:gd name="T37" fmla="*/ 10 h 39"/>
                  <a:gd name="T38" fmla="*/ 2 w 52"/>
                  <a:gd name="T39" fmla="*/ 10 h 39"/>
                  <a:gd name="T40" fmla="*/ 2 w 52"/>
                  <a:gd name="T41" fmla="*/ 10 h 39"/>
                  <a:gd name="T42" fmla="*/ 6 w 52"/>
                  <a:gd name="T43" fmla="*/ 2 h 39"/>
                  <a:gd name="T44" fmla="*/ 10 w 52"/>
                  <a:gd name="T45" fmla="*/ 0 h 39"/>
                  <a:gd name="T46" fmla="*/ 14 w 52"/>
                  <a:gd name="T47" fmla="*/ 2 h 39"/>
                  <a:gd name="T48" fmla="*/ 18 w 52"/>
                  <a:gd name="T49" fmla="*/ 10 h 39"/>
                  <a:gd name="T50" fmla="*/ 18 w 52"/>
                  <a:gd name="T51" fmla="*/ 10 h 39"/>
                  <a:gd name="T52" fmla="*/ 18 w 52"/>
                  <a:gd name="T53" fmla="*/ 14 h 39"/>
                  <a:gd name="T54" fmla="*/ 18 w 52"/>
                  <a:gd name="T55" fmla="*/ 14 h 39"/>
                  <a:gd name="T56" fmla="*/ 18 w 52"/>
                  <a:gd name="T57" fmla="*/ 10 h 39"/>
                  <a:gd name="T58" fmla="*/ 18 w 52"/>
                  <a:gd name="T59" fmla="*/ 10 h 39"/>
                  <a:gd name="T60" fmla="*/ 26 w 52"/>
                  <a:gd name="T61" fmla="*/ 6 h 39"/>
                  <a:gd name="T62" fmla="*/ 32 w 52"/>
                  <a:gd name="T63" fmla="*/ 6 h 39"/>
                  <a:gd name="T64" fmla="*/ 36 w 52"/>
                  <a:gd name="T65" fmla="*/ 8 h 39"/>
                  <a:gd name="T66" fmla="*/ 36 w 52"/>
                  <a:gd name="T67" fmla="*/ 8 h 39"/>
                  <a:gd name="T68" fmla="*/ 40 w 52"/>
                  <a:gd name="T69" fmla="*/ 10 h 39"/>
                  <a:gd name="T70" fmla="*/ 42 w 52"/>
                  <a:gd name="T71" fmla="*/ 8 h 39"/>
                  <a:gd name="T72" fmla="*/ 46 w 52"/>
                  <a:gd name="T73" fmla="*/ 8 h 39"/>
                  <a:gd name="T74" fmla="*/ 48 w 52"/>
                  <a:gd name="T75" fmla="*/ 10 h 39"/>
                  <a:gd name="T76" fmla="*/ 48 w 52"/>
                  <a:gd name="T77"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39">
                    <a:moveTo>
                      <a:pt x="48" y="10"/>
                    </a:moveTo>
                    <a:lnTo>
                      <a:pt x="48" y="10"/>
                    </a:lnTo>
                    <a:lnTo>
                      <a:pt x="48" y="14"/>
                    </a:lnTo>
                    <a:lnTo>
                      <a:pt x="50" y="18"/>
                    </a:lnTo>
                    <a:lnTo>
                      <a:pt x="50" y="20"/>
                    </a:lnTo>
                    <a:lnTo>
                      <a:pt x="52" y="24"/>
                    </a:lnTo>
                    <a:lnTo>
                      <a:pt x="52" y="24"/>
                    </a:lnTo>
                    <a:lnTo>
                      <a:pt x="36" y="35"/>
                    </a:lnTo>
                    <a:lnTo>
                      <a:pt x="28" y="39"/>
                    </a:lnTo>
                    <a:lnTo>
                      <a:pt x="22" y="39"/>
                    </a:lnTo>
                    <a:lnTo>
                      <a:pt x="22" y="39"/>
                    </a:lnTo>
                    <a:lnTo>
                      <a:pt x="10" y="37"/>
                    </a:lnTo>
                    <a:lnTo>
                      <a:pt x="4" y="32"/>
                    </a:lnTo>
                    <a:lnTo>
                      <a:pt x="0" y="28"/>
                    </a:lnTo>
                    <a:lnTo>
                      <a:pt x="0" y="28"/>
                    </a:lnTo>
                    <a:lnTo>
                      <a:pt x="0" y="22"/>
                    </a:lnTo>
                    <a:lnTo>
                      <a:pt x="0" y="18"/>
                    </a:lnTo>
                    <a:lnTo>
                      <a:pt x="2" y="14"/>
                    </a:lnTo>
                    <a:lnTo>
                      <a:pt x="2" y="10"/>
                    </a:lnTo>
                    <a:lnTo>
                      <a:pt x="2" y="10"/>
                    </a:lnTo>
                    <a:lnTo>
                      <a:pt x="2" y="10"/>
                    </a:lnTo>
                    <a:lnTo>
                      <a:pt x="6" y="2"/>
                    </a:lnTo>
                    <a:lnTo>
                      <a:pt x="10" y="0"/>
                    </a:lnTo>
                    <a:lnTo>
                      <a:pt x="14" y="2"/>
                    </a:lnTo>
                    <a:lnTo>
                      <a:pt x="18" y="10"/>
                    </a:lnTo>
                    <a:lnTo>
                      <a:pt x="18" y="10"/>
                    </a:lnTo>
                    <a:lnTo>
                      <a:pt x="18" y="14"/>
                    </a:lnTo>
                    <a:lnTo>
                      <a:pt x="18" y="14"/>
                    </a:lnTo>
                    <a:lnTo>
                      <a:pt x="18" y="10"/>
                    </a:lnTo>
                    <a:lnTo>
                      <a:pt x="18" y="10"/>
                    </a:lnTo>
                    <a:lnTo>
                      <a:pt x="26" y="6"/>
                    </a:lnTo>
                    <a:lnTo>
                      <a:pt x="32" y="6"/>
                    </a:lnTo>
                    <a:lnTo>
                      <a:pt x="36" y="8"/>
                    </a:lnTo>
                    <a:lnTo>
                      <a:pt x="36" y="8"/>
                    </a:lnTo>
                    <a:lnTo>
                      <a:pt x="40" y="10"/>
                    </a:lnTo>
                    <a:lnTo>
                      <a:pt x="42" y="8"/>
                    </a:lnTo>
                    <a:lnTo>
                      <a:pt x="46" y="8"/>
                    </a:lnTo>
                    <a:lnTo>
                      <a:pt x="48" y="10"/>
                    </a:lnTo>
                    <a:lnTo>
                      <a:pt x="4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2" name="Freeform 534">
                <a:extLst>
                  <a:ext uri="{FF2B5EF4-FFF2-40B4-BE49-F238E27FC236}">
                    <a16:creationId xmlns:a16="http://schemas.microsoft.com/office/drawing/2014/main" id="{1F110A2C-013A-07D1-F346-63EF9C18D008}"/>
                  </a:ext>
                </a:extLst>
              </p:cNvPr>
              <p:cNvSpPr>
                <a:spLocks/>
              </p:cNvSpPr>
              <p:nvPr/>
            </p:nvSpPr>
            <p:spPr bwMode="auto">
              <a:xfrm>
                <a:off x="4154" y="1591"/>
                <a:ext cx="48" cy="39"/>
              </a:xfrm>
              <a:custGeom>
                <a:avLst/>
                <a:gdLst>
                  <a:gd name="T0" fmla="*/ 12 w 48"/>
                  <a:gd name="T1" fmla="*/ 12 h 39"/>
                  <a:gd name="T2" fmla="*/ 12 w 48"/>
                  <a:gd name="T3" fmla="*/ 12 h 39"/>
                  <a:gd name="T4" fmla="*/ 16 w 48"/>
                  <a:gd name="T5" fmla="*/ 4 h 39"/>
                  <a:gd name="T6" fmla="*/ 20 w 48"/>
                  <a:gd name="T7" fmla="*/ 0 h 39"/>
                  <a:gd name="T8" fmla="*/ 22 w 48"/>
                  <a:gd name="T9" fmla="*/ 0 h 39"/>
                  <a:gd name="T10" fmla="*/ 24 w 48"/>
                  <a:gd name="T11" fmla="*/ 0 h 39"/>
                  <a:gd name="T12" fmla="*/ 28 w 48"/>
                  <a:gd name="T13" fmla="*/ 6 h 39"/>
                  <a:gd name="T14" fmla="*/ 28 w 48"/>
                  <a:gd name="T15" fmla="*/ 6 h 39"/>
                  <a:gd name="T16" fmla="*/ 32 w 48"/>
                  <a:gd name="T17" fmla="*/ 10 h 39"/>
                  <a:gd name="T18" fmla="*/ 34 w 48"/>
                  <a:gd name="T19" fmla="*/ 8 h 39"/>
                  <a:gd name="T20" fmla="*/ 36 w 48"/>
                  <a:gd name="T21" fmla="*/ 4 h 39"/>
                  <a:gd name="T22" fmla="*/ 36 w 48"/>
                  <a:gd name="T23" fmla="*/ 4 h 39"/>
                  <a:gd name="T24" fmla="*/ 38 w 48"/>
                  <a:gd name="T25" fmla="*/ 0 h 39"/>
                  <a:gd name="T26" fmla="*/ 40 w 48"/>
                  <a:gd name="T27" fmla="*/ 0 h 39"/>
                  <a:gd name="T28" fmla="*/ 44 w 48"/>
                  <a:gd name="T29" fmla="*/ 0 h 39"/>
                  <a:gd name="T30" fmla="*/ 48 w 48"/>
                  <a:gd name="T31" fmla="*/ 0 h 39"/>
                  <a:gd name="T32" fmla="*/ 48 w 48"/>
                  <a:gd name="T33" fmla="*/ 0 h 39"/>
                  <a:gd name="T34" fmla="*/ 46 w 48"/>
                  <a:gd name="T35" fmla="*/ 6 h 39"/>
                  <a:gd name="T36" fmla="*/ 46 w 48"/>
                  <a:gd name="T37" fmla="*/ 10 h 39"/>
                  <a:gd name="T38" fmla="*/ 42 w 48"/>
                  <a:gd name="T39" fmla="*/ 18 h 39"/>
                  <a:gd name="T40" fmla="*/ 42 w 48"/>
                  <a:gd name="T41" fmla="*/ 18 h 39"/>
                  <a:gd name="T42" fmla="*/ 44 w 48"/>
                  <a:gd name="T43" fmla="*/ 20 h 39"/>
                  <a:gd name="T44" fmla="*/ 46 w 48"/>
                  <a:gd name="T45" fmla="*/ 22 h 39"/>
                  <a:gd name="T46" fmla="*/ 48 w 48"/>
                  <a:gd name="T47" fmla="*/ 24 h 39"/>
                  <a:gd name="T48" fmla="*/ 48 w 48"/>
                  <a:gd name="T49" fmla="*/ 30 h 39"/>
                  <a:gd name="T50" fmla="*/ 48 w 48"/>
                  <a:gd name="T51" fmla="*/ 30 h 39"/>
                  <a:gd name="T52" fmla="*/ 48 w 48"/>
                  <a:gd name="T53" fmla="*/ 30 h 39"/>
                  <a:gd name="T54" fmla="*/ 44 w 48"/>
                  <a:gd name="T55" fmla="*/ 34 h 39"/>
                  <a:gd name="T56" fmla="*/ 40 w 48"/>
                  <a:gd name="T57" fmla="*/ 39 h 39"/>
                  <a:gd name="T58" fmla="*/ 36 w 48"/>
                  <a:gd name="T59" fmla="*/ 39 h 39"/>
                  <a:gd name="T60" fmla="*/ 32 w 48"/>
                  <a:gd name="T61" fmla="*/ 37 h 39"/>
                  <a:gd name="T62" fmla="*/ 32 w 48"/>
                  <a:gd name="T63" fmla="*/ 37 h 39"/>
                  <a:gd name="T64" fmla="*/ 28 w 48"/>
                  <a:gd name="T65" fmla="*/ 37 h 39"/>
                  <a:gd name="T66" fmla="*/ 24 w 48"/>
                  <a:gd name="T67" fmla="*/ 37 h 39"/>
                  <a:gd name="T68" fmla="*/ 16 w 48"/>
                  <a:gd name="T69" fmla="*/ 39 h 39"/>
                  <a:gd name="T70" fmla="*/ 16 w 48"/>
                  <a:gd name="T71" fmla="*/ 39 h 39"/>
                  <a:gd name="T72" fmla="*/ 8 w 48"/>
                  <a:gd name="T73" fmla="*/ 37 h 39"/>
                  <a:gd name="T74" fmla="*/ 4 w 48"/>
                  <a:gd name="T75" fmla="*/ 34 h 39"/>
                  <a:gd name="T76" fmla="*/ 0 w 48"/>
                  <a:gd name="T77" fmla="*/ 28 h 39"/>
                  <a:gd name="T78" fmla="*/ 0 w 48"/>
                  <a:gd name="T79" fmla="*/ 28 h 39"/>
                  <a:gd name="T80" fmla="*/ 2 w 48"/>
                  <a:gd name="T81" fmla="*/ 20 h 39"/>
                  <a:gd name="T82" fmla="*/ 4 w 48"/>
                  <a:gd name="T83" fmla="*/ 16 h 39"/>
                  <a:gd name="T84" fmla="*/ 6 w 48"/>
                  <a:gd name="T85" fmla="*/ 18 h 39"/>
                  <a:gd name="T86" fmla="*/ 10 w 48"/>
                  <a:gd name="T87" fmla="*/ 22 h 39"/>
                  <a:gd name="T88" fmla="*/ 10 w 48"/>
                  <a:gd name="T89" fmla="*/ 22 h 39"/>
                  <a:gd name="T90" fmla="*/ 12 w 48"/>
                  <a:gd name="T91" fmla="*/ 16 h 39"/>
                  <a:gd name="T92" fmla="*/ 12 w 48"/>
                  <a:gd name="T93" fmla="*/ 12 h 39"/>
                  <a:gd name="T94" fmla="*/ 12 w 48"/>
                  <a:gd name="T95"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39">
                    <a:moveTo>
                      <a:pt x="12" y="12"/>
                    </a:moveTo>
                    <a:lnTo>
                      <a:pt x="12" y="12"/>
                    </a:lnTo>
                    <a:lnTo>
                      <a:pt x="16" y="4"/>
                    </a:lnTo>
                    <a:lnTo>
                      <a:pt x="20" y="0"/>
                    </a:lnTo>
                    <a:lnTo>
                      <a:pt x="22" y="0"/>
                    </a:lnTo>
                    <a:lnTo>
                      <a:pt x="24" y="0"/>
                    </a:lnTo>
                    <a:lnTo>
                      <a:pt x="28" y="6"/>
                    </a:lnTo>
                    <a:lnTo>
                      <a:pt x="28" y="6"/>
                    </a:lnTo>
                    <a:lnTo>
                      <a:pt x="32" y="10"/>
                    </a:lnTo>
                    <a:lnTo>
                      <a:pt x="34" y="8"/>
                    </a:lnTo>
                    <a:lnTo>
                      <a:pt x="36" y="4"/>
                    </a:lnTo>
                    <a:lnTo>
                      <a:pt x="36" y="4"/>
                    </a:lnTo>
                    <a:lnTo>
                      <a:pt x="38" y="0"/>
                    </a:lnTo>
                    <a:lnTo>
                      <a:pt x="40" y="0"/>
                    </a:lnTo>
                    <a:lnTo>
                      <a:pt x="44" y="0"/>
                    </a:lnTo>
                    <a:lnTo>
                      <a:pt x="48" y="0"/>
                    </a:lnTo>
                    <a:lnTo>
                      <a:pt x="48" y="0"/>
                    </a:lnTo>
                    <a:lnTo>
                      <a:pt x="46" y="6"/>
                    </a:lnTo>
                    <a:lnTo>
                      <a:pt x="46" y="10"/>
                    </a:lnTo>
                    <a:lnTo>
                      <a:pt x="42" y="18"/>
                    </a:lnTo>
                    <a:lnTo>
                      <a:pt x="42" y="18"/>
                    </a:lnTo>
                    <a:lnTo>
                      <a:pt x="44" y="20"/>
                    </a:lnTo>
                    <a:lnTo>
                      <a:pt x="46" y="22"/>
                    </a:lnTo>
                    <a:lnTo>
                      <a:pt x="48" y="24"/>
                    </a:lnTo>
                    <a:lnTo>
                      <a:pt x="48" y="30"/>
                    </a:lnTo>
                    <a:lnTo>
                      <a:pt x="48" y="30"/>
                    </a:lnTo>
                    <a:lnTo>
                      <a:pt x="48" y="30"/>
                    </a:lnTo>
                    <a:lnTo>
                      <a:pt x="44" y="34"/>
                    </a:lnTo>
                    <a:lnTo>
                      <a:pt x="40" y="39"/>
                    </a:lnTo>
                    <a:lnTo>
                      <a:pt x="36" y="39"/>
                    </a:lnTo>
                    <a:lnTo>
                      <a:pt x="32" y="37"/>
                    </a:lnTo>
                    <a:lnTo>
                      <a:pt x="32" y="37"/>
                    </a:lnTo>
                    <a:lnTo>
                      <a:pt x="28" y="37"/>
                    </a:lnTo>
                    <a:lnTo>
                      <a:pt x="24" y="37"/>
                    </a:lnTo>
                    <a:lnTo>
                      <a:pt x="16" y="39"/>
                    </a:lnTo>
                    <a:lnTo>
                      <a:pt x="16" y="39"/>
                    </a:lnTo>
                    <a:lnTo>
                      <a:pt x="8" y="37"/>
                    </a:lnTo>
                    <a:lnTo>
                      <a:pt x="4" y="34"/>
                    </a:lnTo>
                    <a:lnTo>
                      <a:pt x="0" y="28"/>
                    </a:lnTo>
                    <a:lnTo>
                      <a:pt x="0" y="28"/>
                    </a:lnTo>
                    <a:lnTo>
                      <a:pt x="2" y="20"/>
                    </a:lnTo>
                    <a:lnTo>
                      <a:pt x="4" y="16"/>
                    </a:lnTo>
                    <a:lnTo>
                      <a:pt x="6" y="18"/>
                    </a:lnTo>
                    <a:lnTo>
                      <a:pt x="10" y="22"/>
                    </a:lnTo>
                    <a:lnTo>
                      <a:pt x="10" y="22"/>
                    </a:lnTo>
                    <a:lnTo>
                      <a:pt x="12" y="16"/>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3" name="Freeform 535">
                <a:extLst>
                  <a:ext uri="{FF2B5EF4-FFF2-40B4-BE49-F238E27FC236}">
                    <a16:creationId xmlns:a16="http://schemas.microsoft.com/office/drawing/2014/main" id="{800D2A76-232F-C24E-8BDE-2626F63E1D5C}"/>
                  </a:ext>
                </a:extLst>
              </p:cNvPr>
              <p:cNvSpPr>
                <a:spLocks/>
              </p:cNvSpPr>
              <p:nvPr/>
            </p:nvSpPr>
            <p:spPr bwMode="auto">
              <a:xfrm>
                <a:off x="2094" y="1467"/>
                <a:ext cx="50" cy="42"/>
              </a:xfrm>
              <a:custGeom>
                <a:avLst/>
                <a:gdLst>
                  <a:gd name="T0" fmla="*/ 48 w 50"/>
                  <a:gd name="T1" fmla="*/ 10 h 42"/>
                  <a:gd name="T2" fmla="*/ 48 w 50"/>
                  <a:gd name="T3" fmla="*/ 22 h 42"/>
                  <a:gd name="T4" fmla="*/ 50 w 50"/>
                  <a:gd name="T5" fmla="*/ 28 h 42"/>
                  <a:gd name="T6" fmla="*/ 50 w 50"/>
                  <a:gd name="T7" fmla="*/ 36 h 42"/>
                  <a:gd name="T8" fmla="*/ 46 w 50"/>
                  <a:gd name="T9" fmla="*/ 32 h 42"/>
                  <a:gd name="T10" fmla="*/ 38 w 50"/>
                  <a:gd name="T11" fmla="*/ 32 h 42"/>
                  <a:gd name="T12" fmla="*/ 34 w 50"/>
                  <a:gd name="T13" fmla="*/ 28 h 42"/>
                  <a:gd name="T14" fmla="*/ 34 w 50"/>
                  <a:gd name="T15" fmla="*/ 28 h 42"/>
                  <a:gd name="T16" fmla="*/ 36 w 50"/>
                  <a:gd name="T17" fmla="*/ 26 h 42"/>
                  <a:gd name="T18" fmla="*/ 36 w 50"/>
                  <a:gd name="T19" fmla="*/ 22 h 42"/>
                  <a:gd name="T20" fmla="*/ 38 w 50"/>
                  <a:gd name="T21" fmla="*/ 22 h 42"/>
                  <a:gd name="T22" fmla="*/ 40 w 50"/>
                  <a:gd name="T23" fmla="*/ 18 h 42"/>
                  <a:gd name="T24" fmla="*/ 36 w 50"/>
                  <a:gd name="T25" fmla="*/ 14 h 42"/>
                  <a:gd name="T26" fmla="*/ 26 w 50"/>
                  <a:gd name="T27" fmla="*/ 16 h 42"/>
                  <a:gd name="T28" fmla="*/ 24 w 50"/>
                  <a:gd name="T29" fmla="*/ 22 h 42"/>
                  <a:gd name="T30" fmla="*/ 24 w 50"/>
                  <a:gd name="T31" fmla="*/ 32 h 42"/>
                  <a:gd name="T32" fmla="*/ 26 w 50"/>
                  <a:gd name="T33" fmla="*/ 42 h 42"/>
                  <a:gd name="T34" fmla="*/ 22 w 50"/>
                  <a:gd name="T35" fmla="*/ 42 h 42"/>
                  <a:gd name="T36" fmla="*/ 16 w 50"/>
                  <a:gd name="T37" fmla="*/ 28 h 42"/>
                  <a:gd name="T38" fmla="*/ 14 w 50"/>
                  <a:gd name="T39" fmla="*/ 20 h 42"/>
                  <a:gd name="T40" fmla="*/ 10 w 50"/>
                  <a:gd name="T41" fmla="*/ 18 h 42"/>
                  <a:gd name="T42" fmla="*/ 8 w 50"/>
                  <a:gd name="T43" fmla="*/ 26 h 42"/>
                  <a:gd name="T44" fmla="*/ 4 w 50"/>
                  <a:gd name="T45" fmla="*/ 32 h 42"/>
                  <a:gd name="T46" fmla="*/ 4 w 50"/>
                  <a:gd name="T47" fmla="*/ 28 h 42"/>
                  <a:gd name="T48" fmla="*/ 0 w 50"/>
                  <a:gd name="T49" fmla="*/ 16 h 42"/>
                  <a:gd name="T50" fmla="*/ 4 w 50"/>
                  <a:gd name="T51" fmla="*/ 6 h 42"/>
                  <a:gd name="T52" fmla="*/ 14 w 50"/>
                  <a:gd name="T53" fmla="*/ 10 h 42"/>
                  <a:gd name="T54" fmla="*/ 24 w 50"/>
                  <a:gd name="T55" fmla="*/ 2 h 42"/>
                  <a:gd name="T56" fmla="*/ 26 w 50"/>
                  <a:gd name="T57" fmla="*/ 0 h 42"/>
                  <a:gd name="T58" fmla="*/ 32 w 50"/>
                  <a:gd name="T59" fmla="*/ 2 h 42"/>
                  <a:gd name="T60" fmla="*/ 34 w 50"/>
                  <a:gd name="T61" fmla="*/ 2 h 42"/>
                  <a:gd name="T62" fmla="*/ 38 w 50"/>
                  <a:gd name="T63" fmla="*/ 2 h 42"/>
                  <a:gd name="T64" fmla="*/ 44 w 50"/>
                  <a:gd name="T65" fmla="*/ 10 h 42"/>
                  <a:gd name="T66" fmla="*/ 48 w 50"/>
                  <a:gd name="T67"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2">
                    <a:moveTo>
                      <a:pt x="48" y="10"/>
                    </a:moveTo>
                    <a:lnTo>
                      <a:pt x="48" y="10"/>
                    </a:lnTo>
                    <a:lnTo>
                      <a:pt x="48" y="16"/>
                    </a:lnTo>
                    <a:lnTo>
                      <a:pt x="48" y="22"/>
                    </a:lnTo>
                    <a:lnTo>
                      <a:pt x="48" y="22"/>
                    </a:lnTo>
                    <a:lnTo>
                      <a:pt x="50" y="28"/>
                    </a:lnTo>
                    <a:lnTo>
                      <a:pt x="50" y="36"/>
                    </a:lnTo>
                    <a:lnTo>
                      <a:pt x="50" y="36"/>
                    </a:lnTo>
                    <a:lnTo>
                      <a:pt x="48" y="34"/>
                    </a:lnTo>
                    <a:lnTo>
                      <a:pt x="46" y="32"/>
                    </a:lnTo>
                    <a:lnTo>
                      <a:pt x="42" y="32"/>
                    </a:lnTo>
                    <a:lnTo>
                      <a:pt x="38" y="32"/>
                    </a:lnTo>
                    <a:lnTo>
                      <a:pt x="36" y="32"/>
                    </a:lnTo>
                    <a:lnTo>
                      <a:pt x="34" y="28"/>
                    </a:lnTo>
                    <a:lnTo>
                      <a:pt x="34" y="28"/>
                    </a:lnTo>
                    <a:lnTo>
                      <a:pt x="34" y="28"/>
                    </a:lnTo>
                    <a:lnTo>
                      <a:pt x="36" y="26"/>
                    </a:lnTo>
                    <a:lnTo>
                      <a:pt x="36" y="26"/>
                    </a:lnTo>
                    <a:lnTo>
                      <a:pt x="36" y="22"/>
                    </a:lnTo>
                    <a:lnTo>
                      <a:pt x="36" y="22"/>
                    </a:lnTo>
                    <a:lnTo>
                      <a:pt x="38" y="22"/>
                    </a:lnTo>
                    <a:lnTo>
                      <a:pt x="38" y="22"/>
                    </a:lnTo>
                    <a:lnTo>
                      <a:pt x="40" y="20"/>
                    </a:lnTo>
                    <a:lnTo>
                      <a:pt x="40" y="18"/>
                    </a:lnTo>
                    <a:lnTo>
                      <a:pt x="40" y="18"/>
                    </a:lnTo>
                    <a:lnTo>
                      <a:pt x="36" y="14"/>
                    </a:lnTo>
                    <a:lnTo>
                      <a:pt x="32" y="14"/>
                    </a:lnTo>
                    <a:lnTo>
                      <a:pt x="26" y="16"/>
                    </a:lnTo>
                    <a:lnTo>
                      <a:pt x="24" y="22"/>
                    </a:lnTo>
                    <a:lnTo>
                      <a:pt x="24" y="22"/>
                    </a:lnTo>
                    <a:lnTo>
                      <a:pt x="24" y="28"/>
                    </a:lnTo>
                    <a:lnTo>
                      <a:pt x="24" y="32"/>
                    </a:lnTo>
                    <a:lnTo>
                      <a:pt x="26" y="36"/>
                    </a:lnTo>
                    <a:lnTo>
                      <a:pt x="26" y="42"/>
                    </a:lnTo>
                    <a:lnTo>
                      <a:pt x="26" y="42"/>
                    </a:lnTo>
                    <a:lnTo>
                      <a:pt x="22" y="42"/>
                    </a:lnTo>
                    <a:lnTo>
                      <a:pt x="20" y="40"/>
                    </a:lnTo>
                    <a:lnTo>
                      <a:pt x="16" y="28"/>
                    </a:lnTo>
                    <a:lnTo>
                      <a:pt x="16" y="28"/>
                    </a:lnTo>
                    <a:lnTo>
                      <a:pt x="14" y="20"/>
                    </a:lnTo>
                    <a:lnTo>
                      <a:pt x="12" y="18"/>
                    </a:lnTo>
                    <a:lnTo>
                      <a:pt x="10" y="18"/>
                    </a:lnTo>
                    <a:lnTo>
                      <a:pt x="8" y="26"/>
                    </a:lnTo>
                    <a:lnTo>
                      <a:pt x="8" y="26"/>
                    </a:lnTo>
                    <a:lnTo>
                      <a:pt x="6" y="32"/>
                    </a:lnTo>
                    <a:lnTo>
                      <a:pt x="4" y="32"/>
                    </a:lnTo>
                    <a:lnTo>
                      <a:pt x="4" y="28"/>
                    </a:lnTo>
                    <a:lnTo>
                      <a:pt x="4" y="28"/>
                    </a:lnTo>
                    <a:lnTo>
                      <a:pt x="0" y="22"/>
                    </a:lnTo>
                    <a:lnTo>
                      <a:pt x="0" y="16"/>
                    </a:lnTo>
                    <a:lnTo>
                      <a:pt x="4" y="6"/>
                    </a:lnTo>
                    <a:lnTo>
                      <a:pt x="4" y="6"/>
                    </a:lnTo>
                    <a:lnTo>
                      <a:pt x="10" y="8"/>
                    </a:lnTo>
                    <a:lnTo>
                      <a:pt x="14" y="10"/>
                    </a:lnTo>
                    <a:lnTo>
                      <a:pt x="18" y="8"/>
                    </a:lnTo>
                    <a:lnTo>
                      <a:pt x="24" y="2"/>
                    </a:lnTo>
                    <a:lnTo>
                      <a:pt x="24" y="2"/>
                    </a:lnTo>
                    <a:lnTo>
                      <a:pt x="26" y="0"/>
                    </a:lnTo>
                    <a:lnTo>
                      <a:pt x="28" y="0"/>
                    </a:lnTo>
                    <a:lnTo>
                      <a:pt x="32" y="2"/>
                    </a:lnTo>
                    <a:lnTo>
                      <a:pt x="34" y="2"/>
                    </a:lnTo>
                    <a:lnTo>
                      <a:pt x="34" y="2"/>
                    </a:lnTo>
                    <a:lnTo>
                      <a:pt x="36" y="0"/>
                    </a:lnTo>
                    <a:lnTo>
                      <a:pt x="38" y="2"/>
                    </a:lnTo>
                    <a:lnTo>
                      <a:pt x="42" y="6"/>
                    </a:lnTo>
                    <a:lnTo>
                      <a:pt x="44" y="10"/>
                    </a:lnTo>
                    <a:lnTo>
                      <a:pt x="46" y="10"/>
                    </a:lnTo>
                    <a:lnTo>
                      <a:pt x="48" y="10"/>
                    </a:lnTo>
                    <a:lnTo>
                      <a:pt x="4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4" name="Freeform 536">
                <a:extLst>
                  <a:ext uri="{FF2B5EF4-FFF2-40B4-BE49-F238E27FC236}">
                    <a16:creationId xmlns:a16="http://schemas.microsoft.com/office/drawing/2014/main" id="{84A36B4D-C24A-8C23-146F-1FBA0A86754B}"/>
                  </a:ext>
                </a:extLst>
              </p:cNvPr>
              <p:cNvSpPr>
                <a:spLocks/>
              </p:cNvSpPr>
              <p:nvPr/>
            </p:nvSpPr>
            <p:spPr bwMode="auto">
              <a:xfrm>
                <a:off x="2056" y="1467"/>
                <a:ext cx="42" cy="44"/>
              </a:xfrm>
              <a:custGeom>
                <a:avLst/>
                <a:gdLst>
                  <a:gd name="T0" fmla="*/ 0 w 42"/>
                  <a:gd name="T1" fmla="*/ 36 h 44"/>
                  <a:gd name="T2" fmla="*/ 0 w 42"/>
                  <a:gd name="T3" fmla="*/ 36 h 44"/>
                  <a:gd name="T4" fmla="*/ 0 w 42"/>
                  <a:gd name="T5" fmla="*/ 28 h 44"/>
                  <a:gd name="T6" fmla="*/ 0 w 42"/>
                  <a:gd name="T7" fmla="*/ 28 h 44"/>
                  <a:gd name="T8" fmla="*/ 0 w 42"/>
                  <a:gd name="T9" fmla="*/ 26 h 44"/>
                  <a:gd name="T10" fmla="*/ 0 w 42"/>
                  <a:gd name="T11" fmla="*/ 26 h 44"/>
                  <a:gd name="T12" fmla="*/ 2 w 42"/>
                  <a:gd name="T13" fmla="*/ 26 h 44"/>
                  <a:gd name="T14" fmla="*/ 4 w 42"/>
                  <a:gd name="T15" fmla="*/ 26 h 44"/>
                  <a:gd name="T16" fmla="*/ 6 w 42"/>
                  <a:gd name="T17" fmla="*/ 26 h 44"/>
                  <a:gd name="T18" fmla="*/ 6 w 42"/>
                  <a:gd name="T19" fmla="*/ 20 h 44"/>
                  <a:gd name="T20" fmla="*/ 6 w 42"/>
                  <a:gd name="T21" fmla="*/ 20 h 44"/>
                  <a:gd name="T22" fmla="*/ 10 w 42"/>
                  <a:gd name="T23" fmla="*/ 6 h 44"/>
                  <a:gd name="T24" fmla="*/ 10 w 42"/>
                  <a:gd name="T25" fmla="*/ 6 h 44"/>
                  <a:gd name="T26" fmla="*/ 10 w 42"/>
                  <a:gd name="T27" fmla="*/ 6 h 44"/>
                  <a:gd name="T28" fmla="*/ 10 w 42"/>
                  <a:gd name="T29" fmla="*/ 4 h 44"/>
                  <a:gd name="T30" fmla="*/ 12 w 42"/>
                  <a:gd name="T31" fmla="*/ 4 h 44"/>
                  <a:gd name="T32" fmla="*/ 12 w 42"/>
                  <a:gd name="T33" fmla="*/ 4 h 44"/>
                  <a:gd name="T34" fmla="*/ 14 w 42"/>
                  <a:gd name="T35" fmla="*/ 6 h 44"/>
                  <a:gd name="T36" fmla="*/ 16 w 42"/>
                  <a:gd name="T37" fmla="*/ 0 h 44"/>
                  <a:gd name="T38" fmla="*/ 16 w 42"/>
                  <a:gd name="T39" fmla="*/ 0 h 44"/>
                  <a:gd name="T40" fmla="*/ 22 w 42"/>
                  <a:gd name="T41" fmla="*/ 0 h 44"/>
                  <a:gd name="T42" fmla="*/ 30 w 42"/>
                  <a:gd name="T43" fmla="*/ 0 h 44"/>
                  <a:gd name="T44" fmla="*/ 30 w 42"/>
                  <a:gd name="T45" fmla="*/ 0 h 44"/>
                  <a:gd name="T46" fmla="*/ 34 w 42"/>
                  <a:gd name="T47" fmla="*/ 0 h 44"/>
                  <a:gd name="T48" fmla="*/ 34 w 42"/>
                  <a:gd name="T49" fmla="*/ 0 h 44"/>
                  <a:gd name="T50" fmla="*/ 36 w 42"/>
                  <a:gd name="T51" fmla="*/ 2 h 44"/>
                  <a:gd name="T52" fmla="*/ 38 w 42"/>
                  <a:gd name="T53" fmla="*/ 4 h 44"/>
                  <a:gd name="T54" fmla="*/ 40 w 42"/>
                  <a:gd name="T55" fmla="*/ 4 h 44"/>
                  <a:gd name="T56" fmla="*/ 42 w 42"/>
                  <a:gd name="T57" fmla="*/ 6 h 44"/>
                  <a:gd name="T58" fmla="*/ 42 w 42"/>
                  <a:gd name="T59" fmla="*/ 6 h 44"/>
                  <a:gd name="T60" fmla="*/ 36 w 42"/>
                  <a:gd name="T61" fmla="*/ 22 h 44"/>
                  <a:gd name="T62" fmla="*/ 36 w 42"/>
                  <a:gd name="T63" fmla="*/ 22 h 44"/>
                  <a:gd name="T64" fmla="*/ 34 w 42"/>
                  <a:gd name="T65" fmla="*/ 28 h 44"/>
                  <a:gd name="T66" fmla="*/ 32 w 42"/>
                  <a:gd name="T67" fmla="*/ 34 h 44"/>
                  <a:gd name="T68" fmla="*/ 28 w 42"/>
                  <a:gd name="T69" fmla="*/ 38 h 44"/>
                  <a:gd name="T70" fmla="*/ 24 w 42"/>
                  <a:gd name="T71" fmla="*/ 38 h 44"/>
                  <a:gd name="T72" fmla="*/ 24 w 42"/>
                  <a:gd name="T73" fmla="*/ 38 h 44"/>
                  <a:gd name="T74" fmla="*/ 20 w 42"/>
                  <a:gd name="T75" fmla="*/ 38 h 44"/>
                  <a:gd name="T76" fmla="*/ 16 w 42"/>
                  <a:gd name="T77" fmla="*/ 42 h 44"/>
                  <a:gd name="T78" fmla="*/ 12 w 42"/>
                  <a:gd name="T79" fmla="*/ 44 h 44"/>
                  <a:gd name="T80" fmla="*/ 10 w 42"/>
                  <a:gd name="T81" fmla="*/ 44 h 44"/>
                  <a:gd name="T82" fmla="*/ 8 w 42"/>
                  <a:gd name="T83" fmla="*/ 44 h 44"/>
                  <a:gd name="T84" fmla="*/ 8 w 42"/>
                  <a:gd name="T85" fmla="*/ 44 h 44"/>
                  <a:gd name="T86" fmla="*/ 4 w 42"/>
                  <a:gd name="T87" fmla="*/ 42 h 44"/>
                  <a:gd name="T88" fmla="*/ 2 w 42"/>
                  <a:gd name="T89" fmla="*/ 40 h 44"/>
                  <a:gd name="T90" fmla="*/ 0 w 42"/>
                  <a:gd name="T91" fmla="*/ 36 h 44"/>
                  <a:gd name="T92" fmla="*/ 0 w 42"/>
                  <a:gd name="T9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44">
                    <a:moveTo>
                      <a:pt x="0" y="36"/>
                    </a:moveTo>
                    <a:lnTo>
                      <a:pt x="0" y="36"/>
                    </a:lnTo>
                    <a:lnTo>
                      <a:pt x="0" y="28"/>
                    </a:lnTo>
                    <a:lnTo>
                      <a:pt x="0" y="28"/>
                    </a:lnTo>
                    <a:lnTo>
                      <a:pt x="0" y="26"/>
                    </a:lnTo>
                    <a:lnTo>
                      <a:pt x="0" y="26"/>
                    </a:lnTo>
                    <a:lnTo>
                      <a:pt x="2" y="26"/>
                    </a:lnTo>
                    <a:lnTo>
                      <a:pt x="4" y="26"/>
                    </a:lnTo>
                    <a:lnTo>
                      <a:pt x="6" y="26"/>
                    </a:lnTo>
                    <a:lnTo>
                      <a:pt x="6" y="20"/>
                    </a:lnTo>
                    <a:lnTo>
                      <a:pt x="6" y="20"/>
                    </a:lnTo>
                    <a:lnTo>
                      <a:pt x="10" y="6"/>
                    </a:lnTo>
                    <a:lnTo>
                      <a:pt x="10" y="6"/>
                    </a:lnTo>
                    <a:lnTo>
                      <a:pt x="10" y="6"/>
                    </a:lnTo>
                    <a:lnTo>
                      <a:pt x="10" y="4"/>
                    </a:lnTo>
                    <a:lnTo>
                      <a:pt x="12" y="4"/>
                    </a:lnTo>
                    <a:lnTo>
                      <a:pt x="12" y="4"/>
                    </a:lnTo>
                    <a:lnTo>
                      <a:pt x="14" y="6"/>
                    </a:lnTo>
                    <a:lnTo>
                      <a:pt x="16" y="0"/>
                    </a:lnTo>
                    <a:lnTo>
                      <a:pt x="16" y="0"/>
                    </a:lnTo>
                    <a:lnTo>
                      <a:pt x="22" y="0"/>
                    </a:lnTo>
                    <a:lnTo>
                      <a:pt x="30" y="0"/>
                    </a:lnTo>
                    <a:lnTo>
                      <a:pt x="30" y="0"/>
                    </a:lnTo>
                    <a:lnTo>
                      <a:pt x="34" y="0"/>
                    </a:lnTo>
                    <a:lnTo>
                      <a:pt x="34" y="0"/>
                    </a:lnTo>
                    <a:lnTo>
                      <a:pt x="36" y="2"/>
                    </a:lnTo>
                    <a:lnTo>
                      <a:pt x="38" y="4"/>
                    </a:lnTo>
                    <a:lnTo>
                      <a:pt x="40" y="4"/>
                    </a:lnTo>
                    <a:lnTo>
                      <a:pt x="42" y="6"/>
                    </a:lnTo>
                    <a:lnTo>
                      <a:pt x="42" y="6"/>
                    </a:lnTo>
                    <a:lnTo>
                      <a:pt x="36" y="22"/>
                    </a:lnTo>
                    <a:lnTo>
                      <a:pt x="36" y="22"/>
                    </a:lnTo>
                    <a:lnTo>
                      <a:pt x="34" y="28"/>
                    </a:lnTo>
                    <a:lnTo>
                      <a:pt x="32" y="34"/>
                    </a:lnTo>
                    <a:lnTo>
                      <a:pt x="28" y="38"/>
                    </a:lnTo>
                    <a:lnTo>
                      <a:pt x="24" y="38"/>
                    </a:lnTo>
                    <a:lnTo>
                      <a:pt x="24" y="38"/>
                    </a:lnTo>
                    <a:lnTo>
                      <a:pt x="20" y="38"/>
                    </a:lnTo>
                    <a:lnTo>
                      <a:pt x="16" y="42"/>
                    </a:lnTo>
                    <a:lnTo>
                      <a:pt x="12" y="44"/>
                    </a:lnTo>
                    <a:lnTo>
                      <a:pt x="10" y="44"/>
                    </a:lnTo>
                    <a:lnTo>
                      <a:pt x="8" y="44"/>
                    </a:lnTo>
                    <a:lnTo>
                      <a:pt x="8" y="44"/>
                    </a:lnTo>
                    <a:lnTo>
                      <a:pt x="4" y="42"/>
                    </a:lnTo>
                    <a:lnTo>
                      <a:pt x="2" y="40"/>
                    </a:lnTo>
                    <a:lnTo>
                      <a:pt x="0" y="36"/>
                    </a:ln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5" name="Freeform 537">
                <a:extLst>
                  <a:ext uri="{FF2B5EF4-FFF2-40B4-BE49-F238E27FC236}">
                    <a16:creationId xmlns:a16="http://schemas.microsoft.com/office/drawing/2014/main" id="{F470BD6D-5CD2-18D8-EBED-03B496A78B9C}"/>
                  </a:ext>
                </a:extLst>
              </p:cNvPr>
              <p:cNvSpPr>
                <a:spLocks/>
              </p:cNvSpPr>
              <p:nvPr/>
            </p:nvSpPr>
            <p:spPr bwMode="auto">
              <a:xfrm>
                <a:off x="4956" y="1467"/>
                <a:ext cx="74" cy="22"/>
              </a:xfrm>
              <a:custGeom>
                <a:avLst/>
                <a:gdLst>
                  <a:gd name="T0" fmla="*/ 54 w 74"/>
                  <a:gd name="T1" fmla="*/ 0 h 22"/>
                  <a:gd name="T2" fmla="*/ 54 w 74"/>
                  <a:gd name="T3" fmla="*/ 0 h 22"/>
                  <a:gd name="T4" fmla="*/ 64 w 74"/>
                  <a:gd name="T5" fmla="*/ 2 h 22"/>
                  <a:gd name="T6" fmla="*/ 70 w 74"/>
                  <a:gd name="T7" fmla="*/ 4 h 22"/>
                  <a:gd name="T8" fmla="*/ 74 w 74"/>
                  <a:gd name="T9" fmla="*/ 6 h 22"/>
                  <a:gd name="T10" fmla="*/ 74 w 74"/>
                  <a:gd name="T11" fmla="*/ 6 h 22"/>
                  <a:gd name="T12" fmla="*/ 70 w 74"/>
                  <a:gd name="T13" fmla="*/ 14 h 22"/>
                  <a:gd name="T14" fmla="*/ 66 w 74"/>
                  <a:gd name="T15" fmla="*/ 16 h 22"/>
                  <a:gd name="T16" fmla="*/ 62 w 74"/>
                  <a:gd name="T17" fmla="*/ 16 h 22"/>
                  <a:gd name="T18" fmla="*/ 62 w 74"/>
                  <a:gd name="T19" fmla="*/ 16 h 22"/>
                  <a:gd name="T20" fmla="*/ 60 w 74"/>
                  <a:gd name="T21" fmla="*/ 16 h 22"/>
                  <a:gd name="T22" fmla="*/ 58 w 74"/>
                  <a:gd name="T23" fmla="*/ 14 h 22"/>
                  <a:gd name="T24" fmla="*/ 58 w 74"/>
                  <a:gd name="T25" fmla="*/ 14 h 22"/>
                  <a:gd name="T26" fmla="*/ 56 w 74"/>
                  <a:gd name="T27" fmla="*/ 12 h 22"/>
                  <a:gd name="T28" fmla="*/ 52 w 74"/>
                  <a:gd name="T29" fmla="*/ 10 h 22"/>
                  <a:gd name="T30" fmla="*/ 50 w 74"/>
                  <a:gd name="T31" fmla="*/ 12 h 22"/>
                  <a:gd name="T32" fmla="*/ 46 w 74"/>
                  <a:gd name="T33" fmla="*/ 16 h 22"/>
                  <a:gd name="T34" fmla="*/ 46 w 74"/>
                  <a:gd name="T35" fmla="*/ 16 h 22"/>
                  <a:gd name="T36" fmla="*/ 44 w 74"/>
                  <a:gd name="T37" fmla="*/ 22 h 22"/>
                  <a:gd name="T38" fmla="*/ 42 w 74"/>
                  <a:gd name="T39" fmla="*/ 22 h 22"/>
                  <a:gd name="T40" fmla="*/ 40 w 74"/>
                  <a:gd name="T41" fmla="*/ 18 h 22"/>
                  <a:gd name="T42" fmla="*/ 40 w 74"/>
                  <a:gd name="T43" fmla="*/ 18 h 22"/>
                  <a:gd name="T44" fmla="*/ 38 w 74"/>
                  <a:gd name="T45" fmla="*/ 16 h 22"/>
                  <a:gd name="T46" fmla="*/ 36 w 74"/>
                  <a:gd name="T47" fmla="*/ 16 h 22"/>
                  <a:gd name="T48" fmla="*/ 32 w 74"/>
                  <a:gd name="T49" fmla="*/ 18 h 22"/>
                  <a:gd name="T50" fmla="*/ 30 w 74"/>
                  <a:gd name="T51" fmla="*/ 18 h 22"/>
                  <a:gd name="T52" fmla="*/ 30 w 74"/>
                  <a:gd name="T53" fmla="*/ 18 h 22"/>
                  <a:gd name="T54" fmla="*/ 26 w 74"/>
                  <a:gd name="T55" fmla="*/ 14 h 22"/>
                  <a:gd name="T56" fmla="*/ 22 w 74"/>
                  <a:gd name="T57" fmla="*/ 12 h 22"/>
                  <a:gd name="T58" fmla="*/ 16 w 74"/>
                  <a:gd name="T59" fmla="*/ 14 h 22"/>
                  <a:gd name="T60" fmla="*/ 8 w 74"/>
                  <a:gd name="T61" fmla="*/ 14 h 22"/>
                  <a:gd name="T62" fmla="*/ 2 w 74"/>
                  <a:gd name="T63" fmla="*/ 14 h 22"/>
                  <a:gd name="T64" fmla="*/ 2 w 74"/>
                  <a:gd name="T65" fmla="*/ 14 h 22"/>
                  <a:gd name="T66" fmla="*/ 0 w 74"/>
                  <a:gd name="T67" fmla="*/ 16 h 22"/>
                  <a:gd name="T68" fmla="*/ 0 w 74"/>
                  <a:gd name="T69" fmla="*/ 14 h 22"/>
                  <a:gd name="T70" fmla="*/ 0 w 74"/>
                  <a:gd name="T71" fmla="*/ 14 h 22"/>
                  <a:gd name="T72" fmla="*/ 2 w 74"/>
                  <a:gd name="T73" fmla="*/ 8 h 22"/>
                  <a:gd name="T74" fmla="*/ 6 w 74"/>
                  <a:gd name="T75" fmla="*/ 4 h 22"/>
                  <a:gd name="T76" fmla="*/ 16 w 74"/>
                  <a:gd name="T77" fmla="*/ 0 h 22"/>
                  <a:gd name="T78" fmla="*/ 16 w 74"/>
                  <a:gd name="T79" fmla="*/ 0 h 22"/>
                  <a:gd name="T80" fmla="*/ 24 w 74"/>
                  <a:gd name="T81" fmla="*/ 2 h 22"/>
                  <a:gd name="T82" fmla="*/ 28 w 74"/>
                  <a:gd name="T83" fmla="*/ 4 h 22"/>
                  <a:gd name="T84" fmla="*/ 32 w 74"/>
                  <a:gd name="T85" fmla="*/ 4 h 22"/>
                  <a:gd name="T86" fmla="*/ 32 w 74"/>
                  <a:gd name="T87" fmla="*/ 4 h 22"/>
                  <a:gd name="T88" fmla="*/ 38 w 74"/>
                  <a:gd name="T89" fmla="*/ 4 h 22"/>
                  <a:gd name="T90" fmla="*/ 44 w 74"/>
                  <a:gd name="T91" fmla="*/ 2 h 22"/>
                  <a:gd name="T92" fmla="*/ 54 w 74"/>
                  <a:gd name="T93" fmla="*/ 0 h 22"/>
                  <a:gd name="T94" fmla="*/ 54 w 74"/>
                  <a:gd name="T9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22">
                    <a:moveTo>
                      <a:pt x="54" y="0"/>
                    </a:moveTo>
                    <a:lnTo>
                      <a:pt x="54" y="0"/>
                    </a:lnTo>
                    <a:lnTo>
                      <a:pt x="64" y="2"/>
                    </a:lnTo>
                    <a:lnTo>
                      <a:pt x="70" y="4"/>
                    </a:lnTo>
                    <a:lnTo>
                      <a:pt x="74" y="6"/>
                    </a:lnTo>
                    <a:lnTo>
                      <a:pt x="74" y="6"/>
                    </a:lnTo>
                    <a:lnTo>
                      <a:pt x="70" y="14"/>
                    </a:lnTo>
                    <a:lnTo>
                      <a:pt x="66" y="16"/>
                    </a:lnTo>
                    <a:lnTo>
                      <a:pt x="62" y="16"/>
                    </a:lnTo>
                    <a:lnTo>
                      <a:pt x="62" y="16"/>
                    </a:lnTo>
                    <a:lnTo>
                      <a:pt x="60" y="16"/>
                    </a:lnTo>
                    <a:lnTo>
                      <a:pt x="58" y="14"/>
                    </a:lnTo>
                    <a:lnTo>
                      <a:pt x="58" y="14"/>
                    </a:lnTo>
                    <a:lnTo>
                      <a:pt x="56" y="12"/>
                    </a:lnTo>
                    <a:lnTo>
                      <a:pt x="52" y="10"/>
                    </a:lnTo>
                    <a:lnTo>
                      <a:pt x="50" y="12"/>
                    </a:lnTo>
                    <a:lnTo>
                      <a:pt x="46" y="16"/>
                    </a:lnTo>
                    <a:lnTo>
                      <a:pt x="46" y="16"/>
                    </a:lnTo>
                    <a:lnTo>
                      <a:pt x="44" y="22"/>
                    </a:lnTo>
                    <a:lnTo>
                      <a:pt x="42" y="22"/>
                    </a:lnTo>
                    <a:lnTo>
                      <a:pt x="40" y="18"/>
                    </a:lnTo>
                    <a:lnTo>
                      <a:pt x="40" y="18"/>
                    </a:lnTo>
                    <a:lnTo>
                      <a:pt x="38" y="16"/>
                    </a:lnTo>
                    <a:lnTo>
                      <a:pt x="36" y="16"/>
                    </a:lnTo>
                    <a:lnTo>
                      <a:pt x="32" y="18"/>
                    </a:lnTo>
                    <a:lnTo>
                      <a:pt x="30" y="18"/>
                    </a:lnTo>
                    <a:lnTo>
                      <a:pt x="30" y="18"/>
                    </a:lnTo>
                    <a:lnTo>
                      <a:pt x="26" y="14"/>
                    </a:lnTo>
                    <a:lnTo>
                      <a:pt x="22" y="12"/>
                    </a:lnTo>
                    <a:lnTo>
                      <a:pt x="16" y="14"/>
                    </a:lnTo>
                    <a:lnTo>
                      <a:pt x="8" y="14"/>
                    </a:lnTo>
                    <a:lnTo>
                      <a:pt x="2" y="14"/>
                    </a:lnTo>
                    <a:lnTo>
                      <a:pt x="2" y="14"/>
                    </a:lnTo>
                    <a:lnTo>
                      <a:pt x="0" y="16"/>
                    </a:lnTo>
                    <a:lnTo>
                      <a:pt x="0" y="14"/>
                    </a:lnTo>
                    <a:lnTo>
                      <a:pt x="0" y="14"/>
                    </a:lnTo>
                    <a:lnTo>
                      <a:pt x="2" y="8"/>
                    </a:lnTo>
                    <a:lnTo>
                      <a:pt x="6" y="4"/>
                    </a:lnTo>
                    <a:lnTo>
                      <a:pt x="16" y="0"/>
                    </a:lnTo>
                    <a:lnTo>
                      <a:pt x="16" y="0"/>
                    </a:lnTo>
                    <a:lnTo>
                      <a:pt x="24" y="2"/>
                    </a:lnTo>
                    <a:lnTo>
                      <a:pt x="28" y="4"/>
                    </a:lnTo>
                    <a:lnTo>
                      <a:pt x="32" y="4"/>
                    </a:lnTo>
                    <a:lnTo>
                      <a:pt x="32" y="4"/>
                    </a:lnTo>
                    <a:lnTo>
                      <a:pt x="38" y="4"/>
                    </a:lnTo>
                    <a:lnTo>
                      <a:pt x="44" y="2"/>
                    </a:lnTo>
                    <a:lnTo>
                      <a:pt x="54"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6" name="Freeform 538">
                <a:extLst>
                  <a:ext uri="{FF2B5EF4-FFF2-40B4-BE49-F238E27FC236}">
                    <a16:creationId xmlns:a16="http://schemas.microsoft.com/office/drawing/2014/main" id="{575B2593-2A73-9ADF-0611-0C71A7BCB025}"/>
                  </a:ext>
                </a:extLst>
              </p:cNvPr>
              <p:cNvSpPr>
                <a:spLocks/>
              </p:cNvSpPr>
              <p:nvPr/>
            </p:nvSpPr>
            <p:spPr bwMode="auto">
              <a:xfrm>
                <a:off x="4442" y="1473"/>
                <a:ext cx="60" cy="28"/>
              </a:xfrm>
              <a:custGeom>
                <a:avLst/>
                <a:gdLst>
                  <a:gd name="T0" fmla="*/ 56 w 60"/>
                  <a:gd name="T1" fmla="*/ 4 h 28"/>
                  <a:gd name="T2" fmla="*/ 56 w 60"/>
                  <a:gd name="T3" fmla="*/ 4 h 28"/>
                  <a:gd name="T4" fmla="*/ 58 w 60"/>
                  <a:gd name="T5" fmla="*/ 4 h 28"/>
                  <a:gd name="T6" fmla="*/ 60 w 60"/>
                  <a:gd name="T7" fmla="*/ 8 h 28"/>
                  <a:gd name="T8" fmla="*/ 60 w 60"/>
                  <a:gd name="T9" fmla="*/ 8 h 28"/>
                  <a:gd name="T10" fmla="*/ 60 w 60"/>
                  <a:gd name="T11" fmla="*/ 20 h 28"/>
                  <a:gd name="T12" fmla="*/ 58 w 60"/>
                  <a:gd name="T13" fmla="*/ 26 h 28"/>
                  <a:gd name="T14" fmla="*/ 56 w 60"/>
                  <a:gd name="T15" fmla="*/ 28 h 28"/>
                  <a:gd name="T16" fmla="*/ 56 w 60"/>
                  <a:gd name="T17" fmla="*/ 26 h 28"/>
                  <a:gd name="T18" fmla="*/ 50 w 60"/>
                  <a:gd name="T19" fmla="*/ 20 h 28"/>
                  <a:gd name="T20" fmla="*/ 50 w 60"/>
                  <a:gd name="T21" fmla="*/ 20 h 28"/>
                  <a:gd name="T22" fmla="*/ 46 w 60"/>
                  <a:gd name="T23" fmla="*/ 16 h 28"/>
                  <a:gd name="T24" fmla="*/ 42 w 60"/>
                  <a:gd name="T25" fmla="*/ 16 h 28"/>
                  <a:gd name="T26" fmla="*/ 38 w 60"/>
                  <a:gd name="T27" fmla="*/ 14 h 28"/>
                  <a:gd name="T28" fmla="*/ 34 w 60"/>
                  <a:gd name="T29" fmla="*/ 8 h 28"/>
                  <a:gd name="T30" fmla="*/ 34 w 60"/>
                  <a:gd name="T31" fmla="*/ 8 h 28"/>
                  <a:gd name="T32" fmla="*/ 34 w 60"/>
                  <a:gd name="T33" fmla="*/ 10 h 28"/>
                  <a:gd name="T34" fmla="*/ 34 w 60"/>
                  <a:gd name="T35" fmla="*/ 12 h 28"/>
                  <a:gd name="T36" fmla="*/ 34 w 60"/>
                  <a:gd name="T37" fmla="*/ 12 h 28"/>
                  <a:gd name="T38" fmla="*/ 32 w 60"/>
                  <a:gd name="T39" fmla="*/ 20 h 28"/>
                  <a:gd name="T40" fmla="*/ 32 w 60"/>
                  <a:gd name="T41" fmla="*/ 24 h 28"/>
                  <a:gd name="T42" fmla="*/ 30 w 60"/>
                  <a:gd name="T43" fmla="*/ 24 h 28"/>
                  <a:gd name="T44" fmla="*/ 26 w 60"/>
                  <a:gd name="T45" fmla="*/ 20 h 28"/>
                  <a:gd name="T46" fmla="*/ 26 w 60"/>
                  <a:gd name="T47" fmla="*/ 20 h 28"/>
                  <a:gd name="T48" fmla="*/ 24 w 60"/>
                  <a:gd name="T49" fmla="*/ 16 h 28"/>
                  <a:gd name="T50" fmla="*/ 22 w 60"/>
                  <a:gd name="T51" fmla="*/ 16 h 28"/>
                  <a:gd name="T52" fmla="*/ 18 w 60"/>
                  <a:gd name="T53" fmla="*/ 16 h 28"/>
                  <a:gd name="T54" fmla="*/ 14 w 60"/>
                  <a:gd name="T55" fmla="*/ 16 h 28"/>
                  <a:gd name="T56" fmla="*/ 12 w 60"/>
                  <a:gd name="T57" fmla="*/ 16 h 28"/>
                  <a:gd name="T58" fmla="*/ 10 w 60"/>
                  <a:gd name="T59" fmla="*/ 14 h 28"/>
                  <a:gd name="T60" fmla="*/ 10 w 60"/>
                  <a:gd name="T61" fmla="*/ 14 h 28"/>
                  <a:gd name="T62" fmla="*/ 8 w 60"/>
                  <a:gd name="T63" fmla="*/ 22 h 28"/>
                  <a:gd name="T64" fmla="*/ 6 w 60"/>
                  <a:gd name="T65" fmla="*/ 22 h 28"/>
                  <a:gd name="T66" fmla="*/ 4 w 60"/>
                  <a:gd name="T67" fmla="*/ 20 h 28"/>
                  <a:gd name="T68" fmla="*/ 0 w 60"/>
                  <a:gd name="T69" fmla="*/ 8 h 28"/>
                  <a:gd name="T70" fmla="*/ 0 w 60"/>
                  <a:gd name="T71" fmla="*/ 8 h 28"/>
                  <a:gd name="T72" fmla="*/ 6 w 60"/>
                  <a:gd name="T73" fmla="*/ 4 h 28"/>
                  <a:gd name="T74" fmla="*/ 12 w 60"/>
                  <a:gd name="T75" fmla="*/ 0 h 28"/>
                  <a:gd name="T76" fmla="*/ 16 w 60"/>
                  <a:gd name="T77" fmla="*/ 0 h 28"/>
                  <a:gd name="T78" fmla="*/ 20 w 60"/>
                  <a:gd name="T79" fmla="*/ 2 h 28"/>
                  <a:gd name="T80" fmla="*/ 26 w 60"/>
                  <a:gd name="T81" fmla="*/ 8 h 28"/>
                  <a:gd name="T82" fmla="*/ 26 w 60"/>
                  <a:gd name="T83" fmla="*/ 8 h 28"/>
                  <a:gd name="T84" fmla="*/ 28 w 60"/>
                  <a:gd name="T85" fmla="*/ 12 h 28"/>
                  <a:gd name="T86" fmla="*/ 28 w 60"/>
                  <a:gd name="T87" fmla="*/ 12 h 28"/>
                  <a:gd name="T88" fmla="*/ 30 w 60"/>
                  <a:gd name="T89" fmla="*/ 8 h 28"/>
                  <a:gd name="T90" fmla="*/ 30 w 60"/>
                  <a:gd name="T91" fmla="*/ 8 h 28"/>
                  <a:gd name="T92" fmla="*/ 32 w 60"/>
                  <a:gd name="T93" fmla="*/ 4 h 28"/>
                  <a:gd name="T94" fmla="*/ 34 w 60"/>
                  <a:gd name="T95" fmla="*/ 4 h 28"/>
                  <a:gd name="T96" fmla="*/ 36 w 60"/>
                  <a:gd name="T97" fmla="*/ 4 h 28"/>
                  <a:gd name="T98" fmla="*/ 36 w 60"/>
                  <a:gd name="T99" fmla="*/ 4 h 28"/>
                  <a:gd name="T100" fmla="*/ 44 w 60"/>
                  <a:gd name="T101" fmla="*/ 4 h 28"/>
                  <a:gd name="T102" fmla="*/ 44 w 60"/>
                  <a:gd name="T103" fmla="*/ 4 h 28"/>
                  <a:gd name="T104" fmla="*/ 50 w 60"/>
                  <a:gd name="T105" fmla="*/ 6 h 28"/>
                  <a:gd name="T106" fmla="*/ 52 w 60"/>
                  <a:gd name="T107" fmla="*/ 6 h 28"/>
                  <a:gd name="T108" fmla="*/ 56 w 60"/>
                  <a:gd name="T109" fmla="*/ 4 h 28"/>
                  <a:gd name="T110" fmla="*/ 56 w 60"/>
                  <a:gd name="T11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28">
                    <a:moveTo>
                      <a:pt x="56" y="4"/>
                    </a:moveTo>
                    <a:lnTo>
                      <a:pt x="56" y="4"/>
                    </a:lnTo>
                    <a:lnTo>
                      <a:pt x="58" y="4"/>
                    </a:lnTo>
                    <a:lnTo>
                      <a:pt x="60" y="8"/>
                    </a:lnTo>
                    <a:lnTo>
                      <a:pt x="60" y="8"/>
                    </a:lnTo>
                    <a:lnTo>
                      <a:pt x="60" y="20"/>
                    </a:lnTo>
                    <a:lnTo>
                      <a:pt x="58" y="26"/>
                    </a:lnTo>
                    <a:lnTo>
                      <a:pt x="56" y="28"/>
                    </a:lnTo>
                    <a:lnTo>
                      <a:pt x="56" y="26"/>
                    </a:lnTo>
                    <a:lnTo>
                      <a:pt x="50" y="20"/>
                    </a:lnTo>
                    <a:lnTo>
                      <a:pt x="50" y="20"/>
                    </a:lnTo>
                    <a:lnTo>
                      <a:pt x="46" y="16"/>
                    </a:lnTo>
                    <a:lnTo>
                      <a:pt x="42" y="16"/>
                    </a:lnTo>
                    <a:lnTo>
                      <a:pt x="38" y="14"/>
                    </a:lnTo>
                    <a:lnTo>
                      <a:pt x="34" y="8"/>
                    </a:lnTo>
                    <a:lnTo>
                      <a:pt x="34" y="8"/>
                    </a:lnTo>
                    <a:lnTo>
                      <a:pt x="34" y="10"/>
                    </a:lnTo>
                    <a:lnTo>
                      <a:pt x="34" y="12"/>
                    </a:lnTo>
                    <a:lnTo>
                      <a:pt x="34" y="12"/>
                    </a:lnTo>
                    <a:lnTo>
                      <a:pt x="32" y="20"/>
                    </a:lnTo>
                    <a:lnTo>
                      <a:pt x="32" y="24"/>
                    </a:lnTo>
                    <a:lnTo>
                      <a:pt x="30" y="24"/>
                    </a:lnTo>
                    <a:lnTo>
                      <a:pt x="26" y="20"/>
                    </a:lnTo>
                    <a:lnTo>
                      <a:pt x="26" y="20"/>
                    </a:lnTo>
                    <a:lnTo>
                      <a:pt x="24" y="16"/>
                    </a:lnTo>
                    <a:lnTo>
                      <a:pt x="22" y="16"/>
                    </a:lnTo>
                    <a:lnTo>
                      <a:pt x="18" y="16"/>
                    </a:lnTo>
                    <a:lnTo>
                      <a:pt x="14" y="16"/>
                    </a:lnTo>
                    <a:lnTo>
                      <a:pt x="12" y="16"/>
                    </a:lnTo>
                    <a:lnTo>
                      <a:pt x="10" y="14"/>
                    </a:lnTo>
                    <a:lnTo>
                      <a:pt x="10" y="14"/>
                    </a:lnTo>
                    <a:lnTo>
                      <a:pt x="8" y="22"/>
                    </a:lnTo>
                    <a:lnTo>
                      <a:pt x="6" y="22"/>
                    </a:lnTo>
                    <a:lnTo>
                      <a:pt x="4" y="20"/>
                    </a:lnTo>
                    <a:lnTo>
                      <a:pt x="0" y="8"/>
                    </a:lnTo>
                    <a:lnTo>
                      <a:pt x="0" y="8"/>
                    </a:lnTo>
                    <a:lnTo>
                      <a:pt x="6" y="4"/>
                    </a:lnTo>
                    <a:lnTo>
                      <a:pt x="12" y="0"/>
                    </a:lnTo>
                    <a:lnTo>
                      <a:pt x="16" y="0"/>
                    </a:lnTo>
                    <a:lnTo>
                      <a:pt x="20" y="2"/>
                    </a:lnTo>
                    <a:lnTo>
                      <a:pt x="26" y="8"/>
                    </a:lnTo>
                    <a:lnTo>
                      <a:pt x="26" y="8"/>
                    </a:lnTo>
                    <a:lnTo>
                      <a:pt x="28" y="12"/>
                    </a:lnTo>
                    <a:lnTo>
                      <a:pt x="28" y="12"/>
                    </a:lnTo>
                    <a:lnTo>
                      <a:pt x="30" y="8"/>
                    </a:lnTo>
                    <a:lnTo>
                      <a:pt x="30" y="8"/>
                    </a:lnTo>
                    <a:lnTo>
                      <a:pt x="32" y="4"/>
                    </a:lnTo>
                    <a:lnTo>
                      <a:pt x="34" y="4"/>
                    </a:lnTo>
                    <a:lnTo>
                      <a:pt x="36" y="4"/>
                    </a:lnTo>
                    <a:lnTo>
                      <a:pt x="36" y="4"/>
                    </a:lnTo>
                    <a:lnTo>
                      <a:pt x="44" y="4"/>
                    </a:lnTo>
                    <a:lnTo>
                      <a:pt x="44" y="4"/>
                    </a:lnTo>
                    <a:lnTo>
                      <a:pt x="50" y="6"/>
                    </a:lnTo>
                    <a:lnTo>
                      <a:pt x="52" y="6"/>
                    </a:lnTo>
                    <a:lnTo>
                      <a:pt x="56" y="4"/>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7" name="Freeform 539">
                <a:extLst>
                  <a:ext uri="{FF2B5EF4-FFF2-40B4-BE49-F238E27FC236}">
                    <a16:creationId xmlns:a16="http://schemas.microsoft.com/office/drawing/2014/main" id="{97E372FC-3D22-6206-B4F2-FE76EE05DE47}"/>
                  </a:ext>
                </a:extLst>
              </p:cNvPr>
              <p:cNvSpPr>
                <a:spLocks/>
              </p:cNvSpPr>
              <p:nvPr/>
            </p:nvSpPr>
            <p:spPr bwMode="auto">
              <a:xfrm>
                <a:off x="3268" y="1473"/>
                <a:ext cx="62" cy="30"/>
              </a:xfrm>
              <a:custGeom>
                <a:avLst/>
                <a:gdLst>
                  <a:gd name="T0" fmla="*/ 0 w 62"/>
                  <a:gd name="T1" fmla="*/ 12 h 30"/>
                  <a:gd name="T2" fmla="*/ 0 w 62"/>
                  <a:gd name="T3" fmla="*/ 12 h 30"/>
                  <a:gd name="T4" fmla="*/ 2 w 62"/>
                  <a:gd name="T5" fmla="*/ 10 h 30"/>
                  <a:gd name="T6" fmla="*/ 2 w 62"/>
                  <a:gd name="T7" fmla="*/ 6 h 30"/>
                  <a:gd name="T8" fmla="*/ 0 w 62"/>
                  <a:gd name="T9" fmla="*/ 0 h 30"/>
                  <a:gd name="T10" fmla="*/ 0 w 62"/>
                  <a:gd name="T11" fmla="*/ 0 h 30"/>
                  <a:gd name="T12" fmla="*/ 8 w 62"/>
                  <a:gd name="T13" fmla="*/ 0 h 30"/>
                  <a:gd name="T14" fmla="*/ 16 w 62"/>
                  <a:gd name="T15" fmla="*/ 2 h 30"/>
                  <a:gd name="T16" fmla="*/ 24 w 62"/>
                  <a:gd name="T17" fmla="*/ 4 h 30"/>
                  <a:gd name="T18" fmla="*/ 32 w 62"/>
                  <a:gd name="T19" fmla="*/ 6 h 30"/>
                  <a:gd name="T20" fmla="*/ 32 w 62"/>
                  <a:gd name="T21" fmla="*/ 6 h 30"/>
                  <a:gd name="T22" fmla="*/ 38 w 62"/>
                  <a:gd name="T23" fmla="*/ 6 h 30"/>
                  <a:gd name="T24" fmla="*/ 46 w 62"/>
                  <a:gd name="T25" fmla="*/ 6 h 30"/>
                  <a:gd name="T26" fmla="*/ 54 w 62"/>
                  <a:gd name="T27" fmla="*/ 8 h 30"/>
                  <a:gd name="T28" fmla="*/ 60 w 62"/>
                  <a:gd name="T29" fmla="*/ 8 h 30"/>
                  <a:gd name="T30" fmla="*/ 60 w 62"/>
                  <a:gd name="T31" fmla="*/ 8 h 30"/>
                  <a:gd name="T32" fmla="*/ 62 w 62"/>
                  <a:gd name="T33" fmla="*/ 16 h 30"/>
                  <a:gd name="T34" fmla="*/ 62 w 62"/>
                  <a:gd name="T35" fmla="*/ 20 h 30"/>
                  <a:gd name="T36" fmla="*/ 62 w 62"/>
                  <a:gd name="T37" fmla="*/ 24 h 30"/>
                  <a:gd name="T38" fmla="*/ 62 w 62"/>
                  <a:gd name="T39" fmla="*/ 24 h 30"/>
                  <a:gd name="T40" fmla="*/ 58 w 62"/>
                  <a:gd name="T41" fmla="*/ 30 h 30"/>
                  <a:gd name="T42" fmla="*/ 56 w 62"/>
                  <a:gd name="T43" fmla="*/ 30 h 30"/>
                  <a:gd name="T44" fmla="*/ 54 w 62"/>
                  <a:gd name="T45" fmla="*/ 28 h 30"/>
                  <a:gd name="T46" fmla="*/ 54 w 62"/>
                  <a:gd name="T47" fmla="*/ 28 h 30"/>
                  <a:gd name="T48" fmla="*/ 48 w 62"/>
                  <a:gd name="T49" fmla="*/ 26 h 30"/>
                  <a:gd name="T50" fmla="*/ 44 w 62"/>
                  <a:gd name="T51" fmla="*/ 24 h 30"/>
                  <a:gd name="T52" fmla="*/ 38 w 62"/>
                  <a:gd name="T53" fmla="*/ 22 h 30"/>
                  <a:gd name="T54" fmla="*/ 34 w 62"/>
                  <a:gd name="T55" fmla="*/ 12 h 30"/>
                  <a:gd name="T56" fmla="*/ 34 w 62"/>
                  <a:gd name="T57" fmla="*/ 12 h 30"/>
                  <a:gd name="T58" fmla="*/ 32 w 62"/>
                  <a:gd name="T59" fmla="*/ 12 h 30"/>
                  <a:gd name="T60" fmla="*/ 32 w 62"/>
                  <a:gd name="T61" fmla="*/ 12 h 30"/>
                  <a:gd name="T62" fmla="*/ 28 w 62"/>
                  <a:gd name="T63" fmla="*/ 16 h 30"/>
                  <a:gd name="T64" fmla="*/ 28 w 62"/>
                  <a:gd name="T65" fmla="*/ 16 h 30"/>
                  <a:gd name="T66" fmla="*/ 28 w 62"/>
                  <a:gd name="T67" fmla="*/ 20 h 30"/>
                  <a:gd name="T68" fmla="*/ 26 w 62"/>
                  <a:gd name="T69" fmla="*/ 22 h 30"/>
                  <a:gd name="T70" fmla="*/ 22 w 62"/>
                  <a:gd name="T71" fmla="*/ 20 h 30"/>
                  <a:gd name="T72" fmla="*/ 22 w 62"/>
                  <a:gd name="T73" fmla="*/ 20 h 30"/>
                  <a:gd name="T74" fmla="*/ 16 w 62"/>
                  <a:gd name="T75" fmla="*/ 12 h 30"/>
                  <a:gd name="T76" fmla="*/ 12 w 62"/>
                  <a:gd name="T77" fmla="*/ 10 h 30"/>
                  <a:gd name="T78" fmla="*/ 8 w 62"/>
                  <a:gd name="T79" fmla="*/ 12 h 30"/>
                  <a:gd name="T80" fmla="*/ 4 w 62"/>
                  <a:gd name="T81" fmla="*/ 20 h 30"/>
                  <a:gd name="T82" fmla="*/ 4 w 62"/>
                  <a:gd name="T83" fmla="*/ 20 h 30"/>
                  <a:gd name="T84" fmla="*/ 2 w 62"/>
                  <a:gd name="T85" fmla="*/ 20 h 30"/>
                  <a:gd name="T86" fmla="*/ 2 w 62"/>
                  <a:gd name="T87" fmla="*/ 20 h 30"/>
                  <a:gd name="T88" fmla="*/ 2 w 62"/>
                  <a:gd name="T89" fmla="*/ 20 h 30"/>
                  <a:gd name="T90" fmla="*/ 0 w 62"/>
                  <a:gd name="T91" fmla="*/ 16 h 30"/>
                  <a:gd name="T92" fmla="*/ 0 w 62"/>
                  <a:gd name="T93" fmla="*/ 16 h 30"/>
                  <a:gd name="T94" fmla="*/ 0 w 62"/>
                  <a:gd name="T95" fmla="*/ 12 h 30"/>
                  <a:gd name="T96" fmla="*/ 0 w 62"/>
                  <a:gd name="T97" fmla="*/ 12 h 30"/>
                  <a:gd name="T98" fmla="*/ 0 w 62"/>
                  <a:gd name="T99" fmla="*/ 12 h 30"/>
                  <a:gd name="T100" fmla="*/ 0 w 62"/>
                  <a:gd name="T10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30">
                    <a:moveTo>
                      <a:pt x="0" y="12"/>
                    </a:moveTo>
                    <a:lnTo>
                      <a:pt x="0" y="12"/>
                    </a:lnTo>
                    <a:lnTo>
                      <a:pt x="2" y="10"/>
                    </a:lnTo>
                    <a:lnTo>
                      <a:pt x="2" y="6"/>
                    </a:lnTo>
                    <a:lnTo>
                      <a:pt x="0" y="0"/>
                    </a:lnTo>
                    <a:lnTo>
                      <a:pt x="0" y="0"/>
                    </a:lnTo>
                    <a:lnTo>
                      <a:pt x="8" y="0"/>
                    </a:lnTo>
                    <a:lnTo>
                      <a:pt x="16" y="2"/>
                    </a:lnTo>
                    <a:lnTo>
                      <a:pt x="24" y="4"/>
                    </a:lnTo>
                    <a:lnTo>
                      <a:pt x="32" y="6"/>
                    </a:lnTo>
                    <a:lnTo>
                      <a:pt x="32" y="6"/>
                    </a:lnTo>
                    <a:lnTo>
                      <a:pt x="38" y="6"/>
                    </a:lnTo>
                    <a:lnTo>
                      <a:pt x="46" y="6"/>
                    </a:lnTo>
                    <a:lnTo>
                      <a:pt x="54" y="8"/>
                    </a:lnTo>
                    <a:lnTo>
                      <a:pt x="60" y="8"/>
                    </a:lnTo>
                    <a:lnTo>
                      <a:pt x="60" y="8"/>
                    </a:lnTo>
                    <a:lnTo>
                      <a:pt x="62" y="16"/>
                    </a:lnTo>
                    <a:lnTo>
                      <a:pt x="62" y="20"/>
                    </a:lnTo>
                    <a:lnTo>
                      <a:pt x="62" y="24"/>
                    </a:lnTo>
                    <a:lnTo>
                      <a:pt x="62" y="24"/>
                    </a:lnTo>
                    <a:lnTo>
                      <a:pt x="58" y="30"/>
                    </a:lnTo>
                    <a:lnTo>
                      <a:pt x="56" y="30"/>
                    </a:lnTo>
                    <a:lnTo>
                      <a:pt x="54" y="28"/>
                    </a:lnTo>
                    <a:lnTo>
                      <a:pt x="54" y="28"/>
                    </a:lnTo>
                    <a:lnTo>
                      <a:pt x="48" y="26"/>
                    </a:lnTo>
                    <a:lnTo>
                      <a:pt x="44" y="24"/>
                    </a:lnTo>
                    <a:lnTo>
                      <a:pt x="38" y="22"/>
                    </a:lnTo>
                    <a:lnTo>
                      <a:pt x="34" y="12"/>
                    </a:lnTo>
                    <a:lnTo>
                      <a:pt x="34" y="12"/>
                    </a:lnTo>
                    <a:lnTo>
                      <a:pt x="32" y="12"/>
                    </a:lnTo>
                    <a:lnTo>
                      <a:pt x="32" y="12"/>
                    </a:lnTo>
                    <a:lnTo>
                      <a:pt x="28" y="16"/>
                    </a:lnTo>
                    <a:lnTo>
                      <a:pt x="28" y="16"/>
                    </a:lnTo>
                    <a:lnTo>
                      <a:pt x="28" y="20"/>
                    </a:lnTo>
                    <a:lnTo>
                      <a:pt x="26" y="22"/>
                    </a:lnTo>
                    <a:lnTo>
                      <a:pt x="22" y="20"/>
                    </a:lnTo>
                    <a:lnTo>
                      <a:pt x="22" y="20"/>
                    </a:lnTo>
                    <a:lnTo>
                      <a:pt x="16" y="12"/>
                    </a:lnTo>
                    <a:lnTo>
                      <a:pt x="12" y="10"/>
                    </a:lnTo>
                    <a:lnTo>
                      <a:pt x="8" y="12"/>
                    </a:lnTo>
                    <a:lnTo>
                      <a:pt x="4" y="20"/>
                    </a:lnTo>
                    <a:lnTo>
                      <a:pt x="4" y="20"/>
                    </a:lnTo>
                    <a:lnTo>
                      <a:pt x="2" y="20"/>
                    </a:lnTo>
                    <a:lnTo>
                      <a:pt x="2" y="20"/>
                    </a:lnTo>
                    <a:lnTo>
                      <a:pt x="2" y="20"/>
                    </a:lnTo>
                    <a:lnTo>
                      <a:pt x="0" y="16"/>
                    </a:lnTo>
                    <a:lnTo>
                      <a:pt x="0" y="16"/>
                    </a:lnTo>
                    <a:lnTo>
                      <a:pt x="0" y="12"/>
                    </a:lnTo>
                    <a:lnTo>
                      <a:pt x="0"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8" name="Freeform 540">
                <a:extLst>
                  <a:ext uri="{FF2B5EF4-FFF2-40B4-BE49-F238E27FC236}">
                    <a16:creationId xmlns:a16="http://schemas.microsoft.com/office/drawing/2014/main" id="{DEB15E74-AF0F-470C-EFCA-B39EC39E3BD1}"/>
                  </a:ext>
                </a:extLst>
              </p:cNvPr>
              <p:cNvSpPr>
                <a:spLocks/>
              </p:cNvSpPr>
              <p:nvPr/>
            </p:nvSpPr>
            <p:spPr bwMode="auto">
              <a:xfrm>
                <a:off x="2162" y="1577"/>
                <a:ext cx="48" cy="46"/>
              </a:xfrm>
              <a:custGeom>
                <a:avLst/>
                <a:gdLst>
                  <a:gd name="T0" fmla="*/ 42 w 48"/>
                  <a:gd name="T1" fmla="*/ 22 h 46"/>
                  <a:gd name="T2" fmla="*/ 42 w 48"/>
                  <a:gd name="T3" fmla="*/ 22 h 46"/>
                  <a:gd name="T4" fmla="*/ 42 w 48"/>
                  <a:gd name="T5" fmla="*/ 24 h 46"/>
                  <a:gd name="T6" fmla="*/ 44 w 48"/>
                  <a:gd name="T7" fmla="*/ 26 h 46"/>
                  <a:gd name="T8" fmla="*/ 46 w 48"/>
                  <a:gd name="T9" fmla="*/ 26 h 46"/>
                  <a:gd name="T10" fmla="*/ 48 w 48"/>
                  <a:gd name="T11" fmla="*/ 28 h 46"/>
                  <a:gd name="T12" fmla="*/ 48 w 48"/>
                  <a:gd name="T13" fmla="*/ 28 h 46"/>
                  <a:gd name="T14" fmla="*/ 46 w 48"/>
                  <a:gd name="T15" fmla="*/ 30 h 46"/>
                  <a:gd name="T16" fmla="*/ 46 w 48"/>
                  <a:gd name="T17" fmla="*/ 30 h 46"/>
                  <a:gd name="T18" fmla="*/ 44 w 48"/>
                  <a:gd name="T19" fmla="*/ 32 h 46"/>
                  <a:gd name="T20" fmla="*/ 42 w 48"/>
                  <a:gd name="T21" fmla="*/ 34 h 46"/>
                  <a:gd name="T22" fmla="*/ 40 w 48"/>
                  <a:gd name="T23" fmla="*/ 38 h 46"/>
                  <a:gd name="T24" fmla="*/ 40 w 48"/>
                  <a:gd name="T25" fmla="*/ 38 h 46"/>
                  <a:gd name="T26" fmla="*/ 38 w 48"/>
                  <a:gd name="T27" fmla="*/ 42 h 46"/>
                  <a:gd name="T28" fmla="*/ 38 w 48"/>
                  <a:gd name="T29" fmla="*/ 42 h 46"/>
                  <a:gd name="T30" fmla="*/ 32 w 48"/>
                  <a:gd name="T31" fmla="*/ 44 h 46"/>
                  <a:gd name="T32" fmla="*/ 26 w 48"/>
                  <a:gd name="T33" fmla="*/ 46 h 46"/>
                  <a:gd name="T34" fmla="*/ 20 w 48"/>
                  <a:gd name="T35" fmla="*/ 44 h 46"/>
                  <a:gd name="T36" fmla="*/ 14 w 48"/>
                  <a:gd name="T37" fmla="*/ 40 h 46"/>
                  <a:gd name="T38" fmla="*/ 14 w 48"/>
                  <a:gd name="T39" fmla="*/ 40 h 46"/>
                  <a:gd name="T40" fmla="*/ 12 w 48"/>
                  <a:gd name="T41" fmla="*/ 34 h 46"/>
                  <a:gd name="T42" fmla="*/ 12 w 48"/>
                  <a:gd name="T43" fmla="*/ 32 h 46"/>
                  <a:gd name="T44" fmla="*/ 6 w 48"/>
                  <a:gd name="T45" fmla="*/ 32 h 46"/>
                  <a:gd name="T46" fmla="*/ 6 w 48"/>
                  <a:gd name="T47" fmla="*/ 32 h 46"/>
                  <a:gd name="T48" fmla="*/ 0 w 48"/>
                  <a:gd name="T49" fmla="*/ 32 h 46"/>
                  <a:gd name="T50" fmla="*/ 0 w 48"/>
                  <a:gd name="T51" fmla="*/ 32 h 46"/>
                  <a:gd name="T52" fmla="*/ 0 w 48"/>
                  <a:gd name="T53" fmla="*/ 28 h 46"/>
                  <a:gd name="T54" fmla="*/ 2 w 48"/>
                  <a:gd name="T55" fmla="*/ 26 h 46"/>
                  <a:gd name="T56" fmla="*/ 4 w 48"/>
                  <a:gd name="T57" fmla="*/ 26 h 46"/>
                  <a:gd name="T58" fmla="*/ 4 w 48"/>
                  <a:gd name="T59" fmla="*/ 26 h 46"/>
                  <a:gd name="T60" fmla="*/ 10 w 48"/>
                  <a:gd name="T61" fmla="*/ 24 h 46"/>
                  <a:gd name="T62" fmla="*/ 12 w 48"/>
                  <a:gd name="T63" fmla="*/ 24 h 46"/>
                  <a:gd name="T64" fmla="*/ 14 w 48"/>
                  <a:gd name="T65" fmla="*/ 26 h 46"/>
                  <a:gd name="T66" fmla="*/ 14 w 48"/>
                  <a:gd name="T67" fmla="*/ 26 h 46"/>
                  <a:gd name="T68" fmla="*/ 10 w 48"/>
                  <a:gd name="T69" fmla="*/ 12 h 46"/>
                  <a:gd name="T70" fmla="*/ 10 w 48"/>
                  <a:gd name="T71" fmla="*/ 6 h 46"/>
                  <a:gd name="T72" fmla="*/ 14 w 48"/>
                  <a:gd name="T73" fmla="*/ 0 h 46"/>
                  <a:gd name="T74" fmla="*/ 14 w 48"/>
                  <a:gd name="T75" fmla="*/ 0 h 46"/>
                  <a:gd name="T76" fmla="*/ 20 w 48"/>
                  <a:gd name="T77" fmla="*/ 6 h 46"/>
                  <a:gd name="T78" fmla="*/ 20 w 48"/>
                  <a:gd name="T79" fmla="*/ 6 h 46"/>
                  <a:gd name="T80" fmla="*/ 22 w 48"/>
                  <a:gd name="T81" fmla="*/ 12 h 46"/>
                  <a:gd name="T82" fmla="*/ 24 w 48"/>
                  <a:gd name="T83" fmla="*/ 16 h 46"/>
                  <a:gd name="T84" fmla="*/ 28 w 48"/>
                  <a:gd name="T85" fmla="*/ 24 h 46"/>
                  <a:gd name="T86" fmla="*/ 28 w 48"/>
                  <a:gd name="T87" fmla="*/ 24 h 46"/>
                  <a:gd name="T88" fmla="*/ 28 w 48"/>
                  <a:gd name="T89" fmla="*/ 26 h 46"/>
                  <a:gd name="T90" fmla="*/ 30 w 48"/>
                  <a:gd name="T91" fmla="*/ 22 h 46"/>
                  <a:gd name="T92" fmla="*/ 30 w 48"/>
                  <a:gd name="T93" fmla="*/ 22 h 46"/>
                  <a:gd name="T94" fmla="*/ 30 w 48"/>
                  <a:gd name="T95" fmla="*/ 16 h 46"/>
                  <a:gd name="T96" fmla="*/ 34 w 48"/>
                  <a:gd name="T97" fmla="*/ 14 h 46"/>
                  <a:gd name="T98" fmla="*/ 36 w 48"/>
                  <a:gd name="T99" fmla="*/ 14 h 46"/>
                  <a:gd name="T100" fmla="*/ 38 w 48"/>
                  <a:gd name="T101" fmla="*/ 18 h 46"/>
                  <a:gd name="T102" fmla="*/ 38 w 48"/>
                  <a:gd name="T103" fmla="*/ 18 h 46"/>
                  <a:gd name="T104" fmla="*/ 40 w 48"/>
                  <a:gd name="T105" fmla="*/ 20 h 46"/>
                  <a:gd name="T106" fmla="*/ 42 w 48"/>
                  <a:gd name="T107" fmla="*/ 22 h 46"/>
                  <a:gd name="T108" fmla="*/ 42 w 48"/>
                  <a:gd name="T109"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46">
                    <a:moveTo>
                      <a:pt x="42" y="22"/>
                    </a:moveTo>
                    <a:lnTo>
                      <a:pt x="42" y="22"/>
                    </a:lnTo>
                    <a:lnTo>
                      <a:pt x="42" y="24"/>
                    </a:lnTo>
                    <a:lnTo>
                      <a:pt x="44" y="26"/>
                    </a:lnTo>
                    <a:lnTo>
                      <a:pt x="46" y="26"/>
                    </a:lnTo>
                    <a:lnTo>
                      <a:pt x="48" y="28"/>
                    </a:lnTo>
                    <a:lnTo>
                      <a:pt x="48" y="28"/>
                    </a:lnTo>
                    <a:lnTo>
                      <a:pt x="46" y="30"/>
                    </a:lnTo>
                    <a:lnTo>
                      <a:pt x="46" y="30"/>
                    </a:lnTo>
                    <a:lnTo>
                      <a:pt x="44" y="32"/>
                    </a:lnTo>
                    <a:lnTo>
                      <a:pt x="42" y="34"/>
                    </a:lnTo>
                    <a:lnTo>
                      <a:pt x="40" y="38"/>
                    </a:lnTo>
                    <a:lnTo>
                      <a:pt x="40" y="38"/>
                    </a:lnTo>
                    <a:lnTo>
                      <a:pt x="38" y="42"/>
                    </a:lnTo>
                    <a:lnTo>
                      <a:pt x="38" y="42"/>
                    </a:lnTo>
                    <a:lnTo>
                      <a:pt x="32" y="44"/>
                    </a:lnTo>
                    <a:lnTo>
                      <a:pt x="26" y="46"/>
                    </a:lnTo>
                    <a:lnTo>
                      <a:pt x="20" y="44"/>
                    </a:lnTo>
                    <a:lnTo>
                      <a:pt x="14" y="40"/>
                    </a:lnTo>
                    <a:lnTo>
                      <a:pt x="14" y="40"/>
                    </a:lnTo>
                    <a:lnTo>
                      <a:pt x="12" y="34"/>
                    </a:lnTo>
                    <a:lnTo>
                      <a:pt x="12" y="32"/>
                    </a:lnTo>
                    <a:lnTo>
                      <a:pt x="6" y="32"/>
                    </a:lnTo>
                    <a:lnTo>
                      <a:pt x="6" y="32"/>
                    </a:lnTo>
                    <a:lnTo>
                      <a:pt x="0" y="32"/>
                    </a:lnTo>
                    <a:lnTo>
                      <a:pt x="0" y="32"/>
                    </a:lnTo>
                    <a:lnTo>
                      <a:pt x="0" y="28"/>
                    </a:lnTo>
                    <a:lnTo>
                      <a:pt x="2" y="26"/>
                    </a:lnTo>
                    <a:lnTo>
                      <a:pt x="4" y="26"/>
                    </a:lnTo>
                    <a:lnTo>
                      <a:pt x="4" y="26"/>
                    </a:lnTo>
                    <a:lnTo>
                      <a:pt x="10" y="24"/>
                    </a:lnTo>
                    <a:lnTo>
                      <a:pt x="12" y="24"/>
                    </a:lnTo>
                    <a:lnTo>
                      <a:pt x="14" y="26"/>
                    </a:lnTo>
                    <a:lnTo>
                      <a:pt x="14" y="26"/>
                    </a:lnTo>
                    <a:lnTo>
                      <a:pt x="10" y="12"/>
                    </a:lnTo>
                    <a:lnTo>
                      <a:pt x="10" y="6"/>
                    </a:lnTo>
                    <a:lnTo>
                      <a:pt x="14" y="0"/>
                    </a:lnTo>
                    <a:lnTo>
                      <a:pt x="14" y="0"/>
                    </a:lnTo>
                    <a:lnTo>
                      <a:pt x="20" y="6"/>
                    </a:lnTo>
                    <a:lnTo>
                      <a:pt x="20" y="6"/>
                    </a:lnTo>
                    <a:lnTo>
                      <a:pt x="22" y="12"/>
                    </a:lnTo>
                    <a:lnTo>
                      <a:pt x="24" y="16"/>
                    </a:lnTo>
                    <a:lnTo>
                      <a:pt x="28" y="24"/>
                    </a:lnTo>
                    <a:lnTo>
                      <a:pt x="28" y="24"/>
                    </a:lnTo>
                    <a:lnTo>
                      <a:pt x="28" y="26"/>
                    </a:lnTo>
                    <a:lnTo>
                      <a:pt x="30" y="22"/>
                    </a:lnTo>
                    <a:lnTo>
                      <a:pt x="30" y="22"/>
                    </a:lnTo>
                    <a:lnTo>
                      <a:pt x="30" y="16"/>
                    </a:lnTo>
                    <a:lnTo>
                      <a:pt x="34" y="14"/>
                    </a:lnTo>
                    <a:lnTo>
                      <a:pt x="36" y="14"/>
                    </a:lnTo>
                    <a:lnTo>
                      <a:pt x="38" y="18"/>
                    </a:lnTo>
                    <a:lnTo>
                      <a:pt x="38" y="18"/>
                    </a:lnTo>
                    <a:lnTo>
                      <a:pt x="40" y="20"/>
                    </a:lnTo>
                    <a:lnTo>
                      <a:pt x="42" y="22"/>
                    </a:lnTo>
                    <a:lnTo>
                      <a:pt x="4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9" name="Freeform 541">
                <a:extLst>
                  <a:ext uri="{FF2B5EF4-FFF2-40B4-BE49-F238E27FC236}">
                    <a16:creationId xmlns:a16="http://schemas.microsoft.com/office/drawing/2014/main" id="{D39F6554-D2F0-8A9F-C162-B85387CE9A53}"/>
                  </a:ext>
                </a:extLst>
              </p:cNvPr>
              <p:cNvSpPr>
                <a:spLocks/>
              </p:cNvSpPr>
              <p:nvPr/>
            </p:nvSpPr>
            <p:spPr bwMode="auto">
              <a:xfrm>
                <a:off x="4610" y="1467"/>
                <a:ext cx="56" cy="34"/>
              </a:xfrm>
              <a:custGeom>
                <a:avLst/>
                <a:gdLst>
                  <a:gd name="T0" fmla="*/ 24 w 56"/>
                  <a:gd name="T1" fmla="*/ 10 h 34"/>
                  <a:gd name="T2" fmla="*/ 24 w 56"/>
                  <a:gd name="T3" fmla="*/ 10 h 34"/>
                  <a:gd name="T4" fmla="*/ 24 w 56"/>
                  <a:gd name="T5" fmla="*/ 2 h 34"/>
                  <a:gd name="T6" fmla="*/ 24 w 56"/>
                  <a:gd name="T7" fmla="*/ 0 h 34"/>
                  <a:gd name="T8" fmla="*/ 26 w 56"/>
                  <a:gd name="T9" fmla="*/ 0 h 34"/>
                  <a:gd name="T10" fmla="*/ 26 w 56"/>
                  <a:gd name="T11" fmla="*/ 0 h 34"/>
                  <a:gd name="T12" fmla="*/ 28 w 56"/>
                  <a:gd name="T13" fmla="*/ 4 h 34"/>
                  <a:gd name="T14" fmla="*/ 28 w 56"/>
                  <a:gd name="T15" fmla="*/ 4 h 34"/>
                  <a:gd name="T16" fmla="*/ 36 w 56"/>
                  <a:gd name="T17" fmla="*/ 2 h 34"/>
                  <a:gd name="T18" fmla="*/ 42 w 56"/>
                  <a:gd name="T19" fmla="*/ 4 h 34"/>
                  <a:gd name="T20" fmla="*/ 54 w 56"/>
                  <a:gd name="T21" fmla="*/ 6 h 34"/>
                  <a:gd name="T22" fmla="*/ 54 w 56"/>
                  <a:gd name="T23" fmla="*/ 6 h 34"/>
                  <a:gd name="T24" fmla="*/ 56 w 56"/>
                  <a:gd name="T25" fmla="*/ 14 h 34"/>
                  <a:gd name="T26" fmla="*/ 56 w 56"/>
                  <a:gd name="T27" fmla="*/ 14 h 34"/>
                  <a:gd name="T28" fmla="*/ 52 w 56"/>
                  <a:gd name="T29" fmla="*/ 22 h 34"/>
                  <a:gd name="T30" fmla="*/ 50 w 56"/>
                  <a:gd name="T31" fmla="*/ 24 h 34"/>
                  <a:gd name="T32" fmla="*/ 46 w 56"/>
                  <a:gd name="T33" fmla="*/ 18 h 34"/>
                  <a:gd name="T34" fmla="*/ 46 w 56"/>
                  <a:gd name="T35" fmla="*/ 18 h 34"/>
                  <a:gd name="T36" fmla="*/ 42 w 56"/>
                  <a:gd name="T37" fmla="*/ 16 h 34"/>
                  <a:gd name="T38" fmla="*/ 40 w 56"/>
                  <a:gd name="T39" fmla="*/ 18 h 34"/>
                  <a:gd name="T40" fmla="*/ 40 w 56"/>
                  <a:gd name="T41" fmla="*/ 18 h 34"/>
                  <a:gd name="T42" fmla="*/ 38 w 56"/>
                  <a:gd name="T43" fmla="*/ 20 h 34"/>
                  <a:gd name="T44" fmla="*/ 34 w 56"/>
                  <a:gd name="T45" fmla="*/ 22 h 34"/>
                  <a:gd name="T46" fmla="*/ 30 w 56"/>
                  <a:gd name="T47" fmla="*/ 16 h 34"/>
                  <a:gd name="T48" fmla="*/ 30 w 56"/>
                  <a:gd name="T49" fmla="*/ 16 h 34"/>
                  <a:gd name="T50" fmla="*/ 28 w 56"/>
                  <a:gd name="T51" fmla="*/ 14 h 34"/>
                  <a:gd name="T52" fmla="*/ 26 w 56"/>
                  <a:gd name="T53" fmla="*/ 14 h 34"/>
                  <a:gd name="T54" fmla="*/ 26 w 56"/>
                  <a:gd name="T55" fmla="*/ 16 h 34"/>
                  <a:gd name="T56" fmla="*/ 24 w 56"/>
                  <a:gd name="T57" fmla="*/ 20 h 34"/>
                  <a:gd name="T58" fmla="*/ 24 w 56"/>
                  <a:gd name="T59" fmla="*/ 20 h 34"/>
                  <a:gd name="T60" fmla="*/ 24 w 56"/>
                  <a:gd name="T61" fmla="*/ 30 h 34"/>
                  <a:gd name="T62" fmla="*/ 20 w 56"/>
                  <a:gd name="T63" fmla="*/ 34 h 34"/>
                  <a:gd name="T64" fmla="*/ 18 w 56"/>
                  <a:gd name="T65" fmla="*/ 34 h 34"/>
                  <a:gd name="T66" fmla="*/ 14 w 56"/>
                  <a:gd name="T67" fmla="*/ 32 h 34"/>
                  <a:gd name="T68" fmla="*/ 14 w 56"/>
                  <a:gd name="T69" fmla="*/ 32 h 34"/>
                  <a:gd name="T70" fmla="*/ 8 w 56"/>
                  <a:gd name="T71" fmla="*/ 30 h 34"/>
                  <a:gd name="T72" fmla="*/ 4 w 56"/>
                  <a:gd name="T73" fmla="*/ 28 h 34"/>
                  <a:gd name="T74" fmla="*/ 0 w 56"/>
                  <a:gd name="T75" fmla="*/ 26 h 34"/>
                  <a:gd name="T76" fmla="*/ 0 w 56"/>
                  <a:gd name="T77" fmla="*/ 26 h 34"/>
                  <a:gd name="T78" fmla="*/ 4 w 56"/>
                  <a:gd name="T79" fmla="*/ 18 h 34"/>
                  <a:gd name="T80" fmla="*/ 8 w 56"/>
                  <a:gd name="T81" fmla="*/ 16 h 34"/>
                  <a:gd name="T82" fmla="*/ 8 w 56"/>
                  <a:gd name="T83" fmla="*/ 16 h 34"/>
                  <a:gd name="T84" fmla="*/ 10 w 56"/>
                  <a:gd name="T85" fmla="*/ 16 h 34"/>
                  <a:gd name="T86" fmla="*/ 10 w 56"/>
                  <a:gd name="T87" fmla="*/ 16 h 34"/>
                  <a:gd name="T88" fmla="*/ 12 w 56"/>
                  <a:gd name="T89" fmla="*/ 16 h 34"/>
                  <a:gd name="T90" fmla="*/ 16 w 56"/>
                  <a:gd name="T91" fmla="*/ 16 h 34"/>
                  <a:gd name="T92" fmla="*/ 20 w 56"/>
                  <a:gd name="T93" fmla="*/ 12 h 34"/>
                  <a:gd name="T94" fmla="*/ 20 w 56"/>
                  <a:gd name="T95" fmla="*/ 12 h 34"/>
                  <a:gd name="T96" fmla="*/ 22 w 56"/>
                  <a:gd name="T97" fmla="*/ 12 h 34"/>
                  <a:gd name="T98" fmla="*/ 24 w 56"/>
                  <a:gd name="T99" fmla="*/ 10 h 34"/>
                  <a:gd name="T100" fmla="*/ 24 w 56"/>
                  <a:gd name="T10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34">
                    <a:moveTo>
                      <a:pt x="24" y="10"/>
                    </a:moveTo>
                    <a:lnTo>
                      <a:pt x="24" y="10"/>
                    </a:lnTo>
                    <a:lnTo>
                      <a:pt x="24" y="2"/>
                    </a:lnTo>
                    <a:lnTo>
                      <a:pt x="24" y="0"/>
                    </a:lnTo>
                    <a:lnTo>
                      <a:pt x="26" y="0"/>
                    </a:lnTo>
                    <a:lnTo>
                      <a:pt x="26" y="0"/>
                    </a:lnTo>
                    <a:lnTo>
                      <a:pt x="28" y="4"/>
                    </a:lnTo>
                    <a:lnTo>
                      <a:pt x="28" y="4"/>
                    </a:lnTo>
                    <a:lnTo>
                      <a:pt x="36" y="2"/>
                    </a:lnTo>
                    <a:lnTo>
                      <a:pt x="42" y="4"/>
                    </a:lnTo>
                    <a:lnTo>
                      <a:pt x="54" y="6"/>
                    </a:lnTo>
                    <a:lnTo>
                      <a:pt x="54" y="6"/>
                    </a:lnTo>
                    <a:lnTo>
                      <a:pt x="56" y="14"/>
                    </a:lnTo>
                    <a:lnTo>
                      <a:pt x="56" y="14"/>
                    </a:lnTo>
                    <a:lnTo>
                      <a:pt x="52" y="22"/>
                    </a:lnTo>
                    <a:lnTo>
                      <a:pt x="50" y="24"/>
                    </a:lnTo>
                    <a:lnTo>
                      <a:pt x="46" y="18"/>
                    </a:lnTo>
                    <a:lnTo>
                      <a:pt x="46" y="18"/>
                    </a:lnTo>
                    <a:lnTo>
                      <a:pt x="42" y="16"/>
                    </a:lnTo>
                    <a:lnTo>
                      <a:pt x="40" y="18"/>
                    </a:lnTo>
                    <a:lnTo>
                      <a:pt x="40" y="18"/>
                    </a:lnTo>
                    <a:lnTo>
                      <a:pt x="38" y="20"/>
                    </a:lnTo>
                    <a:lnTo>
                      <a:pt x="34" y="22"/>
                    </a:lnTo>
                    <a:lnTo>
                      <a:pt x="30" y="16"/>
                    </a:lnTo>
                    <a:lnTo>
                      <a:pt x="30" y="16"/>
                    </a:lnTo>
                    <a:lnTo>
                      <a:pt x="28" y="14"/>
                    </a:lnTo>
                    <a:lnTo>
                      <a:pt x="26" y="14"/>
                    </a:lnTo>
                    <a:lnTo>
                      <a:pt x="26" y="16"/>
                    </a:lnTo>
                    <a:lnTo>
                      <a:pt x="24" y="20"/>
                    </a:lnTo>
                    <a:lnTo>
                      <a:pt x="24" y="20"/>
                    </a:lnTo>
                    <a:lnTo>
                      <a:pt x="24" y="30"/>
                    </a:lnTo>
                    <a:lnTo>
                      <a:pt x="20" y="34"/>
                    </a:lnTo>
                    <a:lnTo>
                      <a:pt x="18" y="34"/>
                    </a:lnTo>
                    <a:lnTo>
                      <a:pt x="14" y="32"/>
                    </a:lnTo>
                    <a:lnTo>
                      <a:pt x="14" y="32"/>
                    </a:lnTo>
                    <a:lnTo>
                      <a:pt x="8" y="30"/>
                    </a:lnTo>
                    <a:lnTo>
                      <a:pt x="4" y="28"/>
                    </a:lnTo>
                    <a:lnTo>
                      <a:pt x="0" y="26"/>
                    </a:lnTo>
                    <a:lnTo>
                      <a:pt x="0" y="26"/>
                    </a:lnTo>
                    <a:lnTo>
                      <a:pt x="4" y="18"/>
                    </a:lnTo>
                    <a:lnTo>
                      <a:pt x="8" y="16"/>
                    </a:lnTo>
                    <a:lnTo>
                      <a:pt x="8" y="16"/>
                    </a:lnTo>
                    <a:lnTo>
                      <a:pt x="10" y="16"/>
                    </a:lnTo>
                    <a:lnTo>
                      <a:pt x="10" y="16"/>
                    </a:lnTo>
                    <a:lnTo>
                      <a:pt x="12" y="16"/>
                    </a:lnTo>
                    <a:lnTo>
                      <a:pt x="16" y="16"/>
                    </a:lnTo>
                    <a:lnTo>
                      <a:pt x="20" y="12"/>
                    </a:lnTo>
                    <a:lnTo>
                      <a:pt x="20" y="12"/>
                    </a:lnTo>
                    <a:lnTo>
                      <a:pt x="22" y="12"/>
                    </a:lnTo>
                    <a:lnTo>
                      <a:pt x="24" y="10"/>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0" name="Freeform 542">
                <a:extLst>
                  <a:ext uri="{FF2B5EF4-FFF2-40B4-BE49-F238E27FC236}">
                    <a16:creationId xmlns:a16="http://schemas.microsoft.com/office/drawing/2014/main" id="{409B2A02-0389-0926-BD8A-A7B15EFADB11}"/>
                  </a:ext>
                </a:extLst>
              </p:cNvPr>
              <p:cNvSpPr>
                <a:spLocks/>
              </p:cNvSpPr>
              <p:nvPr/>
            </p:nvSpPr>
            <p:spPr bwMode="auto">
              <a:xfrm>
                <a:off x="3458" y="1581"/>
                <a:ext cx="32" cy="53"/>
              </a:xfrm>
              <a:custGeom>
                <a:avLst/>
                <a:gdLst>
                  <a:gd name="T0" fmla="*/ 6 w 32"/>
                  <a:gd name="T1" fmla="*/ 22 h 53"/>
                  <a:gd name="T2" fmla="*/ 6 w 32"/>
                  <a:gd name="T3" fmla="*/ 22 h 53"/>
                  <a:gd name="T4" fmla="*/ 6 w 32"/>
                  <a:gd name="T5" fmla="*/ 18 h 53"/>
                  <a:gd name="T6" fmla="*/ 6 w 32"/>
                  <a:gd name="T7" fmla="*/ 14 h 53"/>
                  <a:gd name="T8" fmla="*/ 4 w 32"/>
                  <a:gd name="T9" fmla="*/ 6 h 53"/>
                  <a:gd name="T10" fmla="*/ 4 w 32"/>
                  <a:gd name="T11" fmla="*/ 6 h 53"/>
                  <a:gd name="T12" fmla="*/ 6 w 32"/>
                  <a:gd name="T13" fmla="*/ 6 h 53"/>
                  <a:gd name="T14" fmla="*/ 8 w 32"/>
                  <a:gd name="T15" fmla="*/ 6 h 53"/>
                  <a:gd name="T16" fmla="*/ 12 w 32"/>
                  <a:gd name="T17" fmla="*/ 12 h 53"/>
                  <a:gd name="T18" fmla="*/ 12 w 32"/>
                  <a:gd name="T19" fmla="*/ 12 h 53"/>
                  <a:gd name="T20" fmla="*/ 14 w 32"/>
                  <a:gd name="T21" fmla="*/ 14 h 53"/>
                  <a:gd name="T22" fmla="*/ 16 w 32"/>
                  <a:gd name="T23" fmla="*/ 14 h 53"/>
                  <a:gd name="T24" fmla="*/ 18 w 32"/>
                  <a:gd name="T25" fmla="*/ 12 h 53"/>
                  <a:gd name="T26" fmla="*/ 20 w 32"/>
                  <a:gd name="T27" fmla="*/ 8 h 53"/>
                  <a:gd name="T28" fmla="*/ 20 w 32"/>
                  <a:gd name="T29" fmla="*/ 8 h 53"/>
                  <a:gd name="T30" fmla="*/ 22 w 32"/>
                  <a:gd name="T31" fmla="*/ 2 h 53"/>
                  <a:gd name="T32" fmla="*/ 24 w 32"/>
                  <a:gd name="T33" fmla="*/ 0 h 53"/>
                  <a:gd name="T34" fmla="*/ 26 w 32"/>
                  <a:gd name="T35" fmla="*/ 2 h 53"/>
                  <a:gd name="T36" fmla="*/ 28 w 32"/>
                  <a:gd name="T37" fmla="*/ 8 h 53"/>
                  <a:gd name="T38" fmla="*/ 28 w 32"/>
                  <a:gd name="T39" fmla="*/ 8 h 53"/>
                  <a:gd name="T40" fmla="*/ 30 w 32"/>
                  <a:gd name="T41" fmla="*/ 14 h 53"/>
                  <a:gd name="T42" fmla="*/ 32 w 32"/>
                  <a:gd name="T43" fmla="*/ 18 h 53"/>
                  <a:gd name="T44" fmla="*/ 32 w 32"/>
                  <a:gd name="T45" fmla="*/ 18 h 53"/>
                  <a:gd name="T46" fmla="*/ 30 w 32"/>
                  <a:gd name="T47" fmla="*/ 20 h 53"/>
                  <a:gd name="T48" fmla="*/ 28 w 32"/>
                  <a:gd name="T49" fmla="*/ 22 h 53"/>
                  <a:gd name="T50" fmla="*/ 26 w 32"/>
                  <a:gd name="T51" fmla="*/ 24 h 53"/>
                  <a:gd name="T52" fmla="*/ 26 w 32"/>
                  <a:gd name="T53" fmla="*/ 26 h 53"/>
                  <a:gd name="T54" fmla="*/ 26 w 32"/>
                  <a:gd name="T55" fmla="*/ 26 h 53"/>
                  <a:gd name="T56" fmla="*/ 28 w 32"/>
                  <a:gd name="T57" fmla="*/ 28 h 53"/>
                  <a:gd name="T58" fmla="*/ 30 w 32"/>
                  <a:gd name="T59" fmla="*/ 28 h 53"/>
                  <a:gd name="T60" fmla="*/ 32 w 32"/>
                  <a:gd name="T61" fmla="*/ 30 h 53"/>
                  <a:gd name="T62" fmla="*/ 32 w 32"/>
                  <a:gd name="T63" fmla="*/ 38 h 53"/>
                  <a:gd name="T64" fmla="*/ 32 w 32"/>
                  <a:gd name="T65" fmla="*/ 38 h 53"/>
                  <a:gd name="T66" fmla="*/ 26 w 32"/>
                  <a:gd name="T67" fmla="*/ 44 h 53"/>
                  <a:gd name="T68" fmla="*/ 18 w 32"/>
                  <a:gd name="T69" fmla="*/ 49 h 53"/>
                  <a:gd name="T70" fmla="*/ 12 w 32"/>
                  <a:gd name="T71" fmla="*/ 49 h 53"/>
                  <a:gd name="T72" fmla="*/ 6 w 32"/>
                  <a:gd name="T73" fmla="*/ 53 h 53"/>
                  <a:gd name="T74" fmla="*/ 6 w 32"/>
                  <a:gd name="T75" fmla="*/ 53 h 53"/>
                  <a:gd name="T76" fmla="*/ 4 w 32"/>
                  <a:gd name="T77" fmla="*/ 53 h 53"/>
                  <a:gd name="T78" fmla="*/ 2 w 32"/>
                  <a:gd name="T79" fmla="*/ 51 h 53"/>
                  <a:gd name="T80" fmla="*/ 0 w 32"/>
                  <a:gd name="T81" fmla="*/ 47 h 53"/>
                  <a:gd name="T82" fmla="*/ 0 w 32"/>
                  <a:gd name="T83" fmla="*/ 40 h 53"/>
                  <a:gd name="T84" fmla="*/ 0 w 32"/>
                  <a:gd name="T85" fmla="*/ 40 h 53"/>
                  <a:gd name="T86" fmla="*/ 0 w 32"/>
                  <a:gd name="T87" fmla="*/ 40 h 53"/>
                  <a:gd name="T88" fmla="*/ 2 w 32"/>
                  <a:gd name="T89" fmla="*/ 36 h 53"/>
                  <a:gd name="T90" fmla="*/ 4 w 32"/>
                  <a:gd name="T91" fmla="*/ 34 h 53"/>
                  <a:gd name="T92" fmla="*/ 6 w 32"/>
                  <a:gd name="T93" fmla="*/ 30 h 53"/>
                  <a:gd name="T94" fmla="*/ 6 w 32"/>
                  <a:gd name="T95" fmla="*/ 22 h 53"/>
                  <a:gd name="T96" fmla="*/ 6 w 32"/>
                  <a:gd name="T97"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53">
                    <a:moveTo>
                      <a:pt x="6" y="22"/>
                    </a:moveTo>
                    <a:lnTo>
                      <a:pt x="6" y="22"/>
                    </a:lnTo>
                    <a:lnTo>
                      <a:pt x="6" y="18"/>
                    </a:lnTo>
                    <a:lnTo>
                      <a:pt x="6" y="14"/>
                    </a:lnTo>
                    <a:lnTo>
                      <a:pt x="4" y="6"/>
                    </a:lnTo>
                    <a:lnTo>
                      <a:pt x="4" y="6"/>
                    </a:lnTo>
                    <a:lnTo>
                      <a:pt x="6" y="6"/>
                    </a:lnTo>
                    <a:lnTo>
                      <a:pt x="8" y="6"/>
                    </a:lnTo>
                    <a:lnTo>
                      <a:pt x="12" y="12"/>
                    </a:lnTo>
                    <a:lnTo>
                      <a:pt x="12" y="12"/>
                    </a:lnTo>
                    <a:lnTo>
                      <a:pt x="14" y="14"/>
                    </a:lnTo>
                    <a:lnTo>
                      <a:pt x="16" y="14"/>
                    </a:lnTo>
                    <a:lnTo>
                      <a:pt x="18" y="12"/>
                    </a:lnTo>
                    <a:lnTo>
                      <a:pt x="20" y="8"/>
                    </a:lnTo>
                    <a:lnTo>
                      <a:pt x="20" y="8"/>
                    </a:lnTo>
                    <a:lnTo>
                      <a:pt x="22" y="2"/>
                    </a:lnTo>
                    <a:lnTo>
                      <a:pt x="24" y="0"/>
                    </a:lnTo>
                    <a:lnTo>
                      <a:pt x="26" y="2"/>
                    </a:lnTo>
                    <a:lnTo>
                      <a:pt x="28" y="8"/>
                    </a:lnTo>
                    <a:lnTo>
                      <a:pt x="28" y="8"/>
                    </a:lnTo>
                    <a:lnTo>
                      <a:pt x="30" y="14"/>
                    </a:lnTo>
                    <a:lnTo>
                      <a:pt x="32" y="18"/>
                    </a:lnTo>
                    <a:lnTo>
                      <a:pt x="32" y="18"/>
                    </a:lnTo>
                    <a:lnTo>
                      <a:pt x="30" y="20"/>
                    </a:lnTo>
                    <a:lnTo>
                      <a:pt x="28" y="22"/>
                    </a:lnTo>
                    <a:lnTo>
                      <a:pt x="26" y="24"/>
                    </a:lnTo>
                    <a:lnTo>
                      <a:pt x="26" y="26"/>
                    </a:lnTo>
                    <a:lnTo>
                      <a:pt x="26" y="26"/>
                    </a:lnTo>
                    <a:lnTo>
                      <a:pt x="28" y="28"/>
                    </a:lnTo>
                    <a:lnTo>
                      <a:pt x="30" y="28"/>
                    </a:lnTo>
                    <a:lnTo>
                      <a:pt x="32" y="30"/>
                    </a:lnTo>
                    <a:lnTo>
                      <a:pt x="32" y="38"/>
                    </a:lnTo>
                    <a:lnTo>
                      <a:pt x="32" y="38"/>
                    </a:lnTo>
                    <a:lnTo>
                      <a:pt x="26" y="44"/>
                    </a:lnTo>
                    <a:lnTo>
                      <a:pt x="18" y="49"/>
                    </a:lnTo>
                    <a:lnTo>
                      <a:pt x="12" y="49"/>
                    </a:lnTo>
                    <a:lnTo>
                      <a:pt x="6" y="53"/>
                    </a:lnTo>
                    <a:lnTo>
                      <a:pt x="6" y="53"/>
                    </a:lnTo>
                    <a:lnTo>
                      <a:pt x="4" y="53"/>
                    </a:lnTo>
                    <a:lnTo>
                      <a:pt x="2" y="51"/>
                    </a:lnTo>
                    <a:lnTo>
                      <a:pt x="0" y="47"/>
                    </a:lnTo>
                    <a:lnTo>
                      <a:pt x="0" y="40"/>
                    </a:lnTo>
                    <a:lnTo>
                      <a:pt x="0" y="40"/>
                    </a:lnTo>
                    <a:lnTo>
                      <a:pt x="0" y="40"/>
                    </a:lnTo>
                    <a:lnTo>
                      <a:pt x="2" y="36"/>
                    </a:lnTo>
                    <a:lnTo>
                      <a:pt x="4" y="34"/>
                    </a:lnTo>
                    <a:lnTo>
                      <a:pt x="6" y="30"/>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1" name="Freeform 543">
                <a:extLst>
                  <a:ext uri="{FF2B5EF4-FFF2-40B4-BE49-F238E27FC236}">
                    <a16:creationId xmlns:a16="http://schemas.microsoft.com/office/drawing/2014/main" id="{221330C1-C099-358D-0939-F5F3BAACA829}"/>
                  </a:ext>
                </a:extLst>
              </p:cNvPr>
              <p:cNvSpPr>
                <a:spLocks/>
              </p:cNvSpPr>
              <p:nvPr/>
            </p:nvSpPr>
            <p:spPr bwMode="auto">
              <a:xfrm>
                <a:off x="4880" y="1465"/>
                <a:ext cx="44" cy="24"/>
              </a:xfrm>
              <a:custGeom>
                <a:avLst/>
                <a:gdLst>
                  <a:gd name="T0" fmla="*/ 10 w 44"/>
                  <a:gd name="T1" fmla="*/ 24 h 24"/>
                  <a:gd name="T2" fmla="*/ 10 w 44"/>
                  <a:gd name="T3" fmla="*/ 24 h 24"/>
                  <a:gd name="T4" fmla="*/ 8 w 44"/>
                  <a:gd name="T5" fmla="*/ 22 h 24"/>
                  <a:gd name="T6" fmla="*/ 4 w 44"/>
                  <a:gd name="T7" fmla="*/ 16 h 24"/>
                  <a:gd name="T8" fmla="*/ 2 w 44"/>
                  <a:gd name="T9" fmla="*/ 12 h 24"/>
                  <a:gd name="T10" fmla="*/ 2 w 44"/>
                  <a:gd name="T11" fmla="*/ 12 h 24"/>
                  <a:gd name="T12" fmla="*/ 0 w 44"/>
                  <a:gd name="T13" fmla="*/ 12 h 24"/>
                  <a:gd name="T14" fmla="*/ 0 w 44"/>
                  <a:gd name="T15" fmla="*/ 12 h 24"/>
                  <a:gd name="T16" fmla="*/ 2 w 44"/>
                  <a:gd name="T17" fmla="*/ 2 h 24"/>
                  <a:gd name="T18" fmla="*/ 4 w 44"/>
                  <a:gd name="T19" fmla="*/ 0 h 24"/>
                  <a:gd name="T20" fmla="*/ 6 w 44"/>
                  <a:gd name="T21" fmla="*/ 2 h 24"/>
                  <a:gd name="T22" fmla="*/ 10 w 44"/>
                  <a:gd name="T23" fmla="*/ 4 h 24"/>
                  <a:gd name="T24" fmla="*/ 14 w 44"/>
                  <a:gd name="T25" fmla="*/ 10 h 24"/>
                  <a:gd name="T26" fmla="*/ 14 w 44"/>
                  <a:gd name="T27" fmla="*/ 10 h 24"/>
                  <a:gd name="T28" fmla="*/ 18 w 44"/>
                  <a:gd name="T29" fmla="*/ 12 h 24"/>
                  <a:gd name="T30" fmla="*/ 22 w 44"/>
                  <a:gd name="T31" fmla="*/ 6 h 24"/>
                  <a:gd name="T32" fmla="*/ 22 w 44"/>
                  <a:gd name="T33" fmla="*/ 6 h 24"/>
                  <a:gd name="T34" fmla="*/ 24 w 44"/>
                  <a:gd name="T35" fmla="*/ 6 h 24"/>
                  <a:gd name="T36" fmla="*/ 24 w 44"/>
                  <a:gd name="T37" fmla="*/ 6 h 24"/>
                  <a:gd name="T38" fmla="*/ 32 w 44"/>
                  <a:gd name="T39" fmla="*/ 6 h 24"/>
                  <a:gd name="T40" fmla="*/ 36 w 44"/>
                  <a:gd name="T41" fmla="*/ 4 h 24"/>
                  <a:gd name="T42" fmla="*/ 40 w 44"/>
                  <a:gd name="T43" fmla="*/ 2 h 24"/>
                  <a:gd name="T44" fmla="*/ 40 w 44"/>
                  <a:gd name="T45" fmla="*/ 2 h 24"/>
                  <a:gd name="T46" fmla="*/ 42 w 44"/>
                  <a:gd name="T47" fmla="*/ 0 h 24"/>
                  <a:gd name="T48" fmla="*/ 42 w 44"/>
                  <a:gd name="T49" fmla="*/ 2 h 24"/>
                  <a:gd name="T50" fmla="*/ 44 w 44"/>
                  <a:gd name="T51" fmla="*/ 12 h 24"/>
                  <a:gd name="T52" fmla="*/ 44 w 44"/>
                  <a:gd name="T53" fmla="*/ 12 h 24"/>
                  <a:gd name="T54" fmla="*/ 44 w 44"/>
                  <a:gd name="T55" fmla="*/ 20 h 24"/>
                  <a:gd name="T56" fmla="*/ 44 w 44"/>
                  <a:gd name="T57" fmla="*/ 20 h 24"/>
                  <a:gd name="T58" fmla="*/ 42 w 44"/>
                  <a:gd name="T59" fmla="*/ 20 h 24"/>
                  <a:gd name="T60" fmla="*/ 42 w 44"/>
                  <a:gd name="T61" fmla="*/ 20 h 24"/>
                  <a:gd name="T62" fmla="*/ 38 w 44"/>
                  <a:gd name="T63" fmla="*/ 16 h 24"/>
                  <a:gd name="T64" fmla="*/ 36 w 44"/>
                  <a:gd name="T65" fmla="*/ 16 h 24"/>
                  <a:gd name="T66" fmla="*/ 30 w 44"/>
                  <a:gd name="T67" fmla="*/ 22 h 24"/>
                  <a:gd name="T68" fmla="*/ 30 w 44"/>
                  <a:gd name="T69" fmla="*/ 22 h 24"/>
                  <a:gd name="T70" fmla="*/ 26 w 44"/>
                  <a:gd name="T71" fmla="*/ 22 h 24"/>
                  <a:gd name="T72" fmla="*/ 20 w 44"/>
                  <a:gd name="T73" fmla="*/ 22 h 24"/>
                  <a:gd name="T74" fmla="*/ 14 w 44"/>
                  <a:gd name="T75" fmla="*/ 20 h 24"/>
                  <a:gd name="T76" fmla="*/ 12 w 44"/>
                  <a:gd name="T77" fmla="*/ 22 h 24"/>
                  <a:gd name="T78" fmla="*/ 10 w 44"/>
                  <a:gd name="T79" fmla="*/ 24 h 24"/>
                  <a:gd name="T80" fmla="*/ 10 w 44"/>
                  <a:gd name="T8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24">
                    <a:moveTo>
                      <a:pt x="10" y="24"/>
                    </a:moveTo>
                    <a:lnTo>
                      <a:pt x="10" y="24"/>
                    </a:lnTo>
                    <a:lnTo>
                      <a:pt x="8" y="22"/>
                    </a:lnTo>
                    <a:lnTo>
                      <a:pt x="4" y="16"/>
                    </a:lnTo>
                    <a:lnTo>
                      <a:pt x="2" y="12"/>
                    </a:lnTo>
                    <a:lnTo>
                      <a:pt x="2" y="12"/>
                    </a:lnTo>
                    <a:lnTo>
                      <a:pt x="0" y="12"/>
                    </a:lnTo>
                    <a:lnTo>
                      <a:pt x="0" y="12"/>
                    </a:lnTo>
                    <a:lnTo>
                      <a:pt x="2" y="2"/>
                    </a:lnTo>
                    <a:lnTo>
                      <a:pt x="4" y="0"/>
                    </a:lnTo>
                    <a:lnTo>
                      <a:pt x="6" y="2"/>
                    </a:lnTo>
                    <a:lnTo>
                      <a:pt x="10" y="4"/>
                    </a:lnTo>
                    <a:lnTo>
                      <a:pt x="14" y="10"/>
                    </a:lnTo>
                    <a:lnTo>
                      <a:pt x="14" y="10"/>
                    </a:lnTo>
                    <a:lnTo>
                      <a:pt x="18" y="12"/>
                    </a:lnTo>
                    <a:lnTo>
                      <a:pt x="22" y="6"/>
                    </a:lnTo>
                    <a:lnTo>
                      <a:pt x="22" y="6"/>
                    </a:lnTo>
                    <a:lnTo>
                      <a:pt x="24" y="6"/>
                    </a:lnTo>
                    <a:lnTo>
                      <a:pt x="24" y="6"/>
                    </a:lnTo>
                    <a:lnTo>
                      <a:pt x="32" y="6"/>
                    </a:lnTo>
                    <a:lnTo>
                      <a:pt x="36" y="4"/>
                    </a:lnTo>
                    <a:lnTo>
                      <a:pt x="40" y="2"/>
                    </a:lnTo>
                    <a:lnTo>
                      <a:pt x="40" y="2"/>
                    </a:lnTo>
                    <a:lnTo>
                      <a:pt x="42" y="0"/>
                    </a:lnTo>
                    <a:lnTo>
                      <a:pt x="42" y="2"/>
                    </a:lnTo>
                    <a:lnTo>
                      <a:pt x="44" y="12"/>
                    </a:lnTo>
                    <a:lnTo>
                      <a:pt x="44" y="12"/>
                    </a:lnTo>
                    <a:lnTo>
                      <a:pt x="44" y="20"/>
                    </a:lnTo>
                    <a:lnTo>
                      <a:pt x="44" y="20"/>
                    </a:lnTo>
                    <a:lnTo>
                      <a:pt x="42" y="20"/>
                    </a:lnTo>
                    <a:lnTo>
                      <a:pt x="42" y="20"/>
                    </a:lnTo>
                    <a:lnTo>
                      <a:pt x="38" y="16"/>
                    </a:lnTo>
                    <a:lnTo>
                      <a:pt x="36" y="16"/>
                    </a:lnTo>
                    <a:lnTo>
                      <a:pt x="30" y="22"/>
                    </a:lnTo>
                    <a:lnTo>
                      <a:pt x="30" y="22"/>
                    </a:lnTo>
                    <a:lnTo>
                      <a:pt x="26" y="22"/>
                    </a:lnTo>
                    <a:lnTo>
                      <a:pt x="20" y="22"/>
                    </a:lnTo>
                    <a:lnTo>
                      <a:pt x="14" y="20"/>
                    </a:lnTo>
                    <a:lnTo>
                      <a:pt x="12" y="22"/>
                    </a:lnTo>
                    <a:lnTo>
                      <a:pt x="1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2" name="Freeform 544">
                <a:extLst>
                  <a:ext uri="{FF2B5EF4-FFF2-40B4-BE49-F238E27FC236}">
                    <a16:creationId xmlns:a16="http://schemas.microsoft.com/office/drawing/2014/main" id="{7241524A-DC30-433C-EDA8-D1C67FCAE6ED}"/>
                  </a:ext>
                </a:extLst>
              </p:cNvPr>
              <p:cNvSpPr>
                <a:spLocks/>
              </p:cNvSpPr>
              <p:nvPr/>
            </p:nvSpPr>
            <p:spPr bwMode="auto">
              <a:xfrm>
                <a:off x="4922" y="1469"/>
                <a:ext cx="38" cy="28"/>
              </a:xfrm>
              <a:custGeom>
                <a:avLst/>
                <a:gdLst>
                  <a:gd name="T0" fmla="*/ 0 w 38"/>
                  <a:gd name="T1" fmla="*/ 16 h 28"/>
                  <a:gd name="T2" fmla="*/ 0 w 38"/>
                  <a:gd name="T3" fmla="*/ 16 h 28"/>
                  <a:gd name="T4" fmla="*/ 2 w 38"/>
                  <a:gd name="T5" fmla="*/ 14 h 28"/>
                  <a:gd name="T6" fmla="*/ 2 w 38"/>
                  <a:gd name="T7" fmla="*/ 8 h 28"/>
                  <a:gd name="T8" fmla="*/ 2 w 38"/>
                  <a:gd name="T9" fmla="*/ 8 h 28"/>
                  <a:gd name="T10" fmla="*/ 6 w 38"/>
                  <a:gd name="T11" fmla="*/ 4 h 28"/>
                  <a:gd name="T12" fmla="*/ 10 w 38"/>
                  <a:gd name="T13" fmla="*/ 0 h 28"/>
                  <a:gd name="T14" fmla="*/ 16 w 38"/>
                  <a:gd name="T15" fmla="*/ 2 h 28"/>
                  <a:gd name="T16" fmla="*/ 18 w 38"/>
                  <a:gd name="T17" fmla="*/ 6 h 28"/>
                  <a:gd name="T18" fmla="*/ 18 w 38"/>
                  <a:gd name="T19" fmla="*/ 6 h 28"/>
                  <a:gd name="T20" fmla="*/ 20 w 38"/>
                  <a:gd name="T21" fmla="*/ 10 h 28"/>
                  <a:gd name="T22" fmla="*/ 22 w 38"/>
                  <a:gd name="T23" fmla="*/ 12 h 28"/>
                  <a:gd name="T24" fmla="*/ 26 w 38"/>
                  <a:gd name="T25" fmla="*/ 12 h 28"/>
                  <a:gd name="T26" fmla="*/ 26 w 38"/>
                  <a:gd name="T27" fmla="*/ 12 h 28"/>
                  <a:gd name="T28" fmla="*/ 28 w 38"/>
                  <a:gd name="T29" fmla="*/ 10 h 28"/>
                  <a:gd name="T30" fmla="*/ 28 w 38"/>
                  <a:gd name="T31" fmla="*/ 6 h 28"/>
                  <a:gd name="T32" fmla="*/ 30 w 38"/>
                  <a:gd name="T33" fmla="*/ 4 h 28"/>
                  <a:gd name="T34" fmla="*/ 32 w 38"/>
                  <a:gd name="T35" fmla="*/ 8 h 28"/>
                  <a:gd name="T36" fmla="*/ 32 w 38"/>
                  <a:gd name="T37" fmla="*/ 8 h 28"/>
                  <a:gd name="T38" fmla="*/ 34 w 38"/>
                  <a:gd name="T39" fmla="*/ 12 h 28"/>
                  <a:gd name="T40" fmla="*/ 34 w 38"/>
                  <a:gd name="T41" fmla="*/ 12 h 28"/>
                  <a:gd name="T42" fmla="*/ 36 w 38"/>
                  <a:gd name="T43" fmla="*/ 12 h 28"/>
                  <a:gd name="T44" fmla="*/ 36 w 38"/>
                  <a:gd name="T45" fmla="*/ 12 h 28"/>
                  <a:gd name="T46" fmla="*/ 34 w 38"/>
                  <a:gd name="T47" fmla="*/ 14 h 28"/>
                  <a:gd name="T48" fmla="*/ 34 w 38"/>
                  <a:gd name="T49" fmla="*/ 16 h 28"/>
                  <a:gd name="T50" fmla="*/ 34 w 38"/>
                  <a:gd name="T51" fmla="*/ 16 h 28"/>
                  <a:gd name="T52" fmla="*/ 34 w 38"/>
                  <a:gd name="T53" fmla="*/ 20 h 28"/>
                  <a:gd name="T54" fmla="*/ 34 w 38"/>
                  <a:gd name="T55" fmla="*/ 20 h 28"/>
                  <a:gd name="T56" fmla="*/ 36 w 38"/>
                  <a:gd name="T57" fmla="*/ 20 h 28"/>
                  <a:gd name="T58" fmla="*/ 36 w 38"/>
                  <a:gd name="T59" fmla="*/ 20 h 28"/>
                  <a:gd name="T60" fmla="*/ 38 w 38"/>
                  <a:gd name="T61" fmla="*/ 22 h 28"/>
                  <a:gd name="T62" fmla="*/ 38 w 38"/>
                  <a:gd name="T63" fmla="*/ 26 h 28"/>
                  <a:gd name="T64" fmla="*/ 38 w 38"/>
                  <a:gd name="T65" fmla="*/ 26 h 28"/>
                  <a:gd name="T66" fmla="*/ 38 w 38"/>
                  <a:gd name="T67" fmla="*/ 28 h 28"/>
                  <a:gd name="T68" fmla="*/ 36 w 38"/>
                  <a:gd name="T69" fmla="*/ 28 h 28"/>
                  <a:gd name="T70" fmla="*/ 36 w 38"/>
                  <a:gd name="T71" fmla="*/ 28 h 28"/>
                  <a:gd name="T72" fmla="*/ 30 w 38"/>
                  <a:gd name="T73" fmla="*/ 28 h 28"/>
                  <a:gd name="T74" fmla="*/ 24 w 38"/>
                  <a:gd name="T75" fmla="*/ 28 h 28"/>
                  <a:gd name="T76" fmla="*/ 20 w 38"/>
                  <a:gd name="T77" fmla="*/ 28 h 28"/>
                  <a:gd name="T78" fmla="*/ 18 w 38"/>
                  <a:gd name="T79" fmla="*/ 24 h 28"/>
                  <a:gd name="T80" fmla="*/ 14 w 38"/>
                  <a:gd name="T81" fmla="*/ 20 h 28"/>
                  <a:gd name="T82" fmla="*/ 12 w 38"/>
                  <a:gd name="T83" fmla="*/ 14 h 28"/>
                  <a:gd name="T84" fmla="*/ 12 w 38"/>
                  <a:gd name="T85" fmla="*/ 14 h 28"/>
                  <a:gd name="T86" fmla="*/ 10 w 38"/>
                  <a:gd name="T87" fmla="*/ 12 h 28"/>
                  <a:gd name="T88" fmla="*/ 10 w 38"/>
                  <a:gd name="T89" fmla="*/ 12 h 28"/>
                  <a:gd name="T90" fmla="*/ 8 w 38"/>
                  <a:gd name="T91" fmla="*/ 16 h 28"/>
                  <a:gd name="T92" fmla="*/ 8 w 38"/>
                  <a:gd name="T93" fmla="*/ 16 h 28"/>
                  <a:gd name="T94" fmla="*/ 6 w 38"/>
                  <a:gd name="T95" fmla="*/ 22 h 28"/>
                  <a:gd name="T96" fmla="*/ 4 w 38"/>
                  <a:gd name="T97" fmla="*/ 22 h 28"/>
                  <a:gd name="T98" fmla="*/ 0 w 38"/>
                  <a:gd name="T99" fmla="*/ 16 h 28"/>
                  <a:gd name="T100" fmla="*/ 0 w 38"/>
                  <a:gd name="T10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8">
                    <a:moveTo>
                      <a:pt x="0" y="16"/>
                    </a:moveTo>
                    <a:lnTo>
                      <a:pt x="0" y="16"/>
                    </a:lnTo>
                    <a:lnTo>
                      <a:pt x="2" y="14"/>
                    </a:lnTo>
                    <a:lnTo>
                      <a:pt x="2" y="8"/>
                    </a:lnTo>
                    <a:lnTo>
                      <a:pt x="2" y="8"/>
                    </a:lnTo>
                    <a:lnTo>
                      <a:pt x="6" y="4"/>
                    </a:lnTo>
                    <a:lnTo>
                      <a:pt x="10" y="0"/>
                    </a:lnTo>
                    <a:lnTo>
                      <a:pt x="16" y="2"/>
                    </a:lnTo>
                    <a:lnTo>
                      <a:pt x="18" y="6"/>
                    </a:lnTo>
                    <a:lnTo>
                      <a:pt x="18" y="6"/>
                    </a:lnTo>
                    <a:lnTo>
                      <a:pt x="20" y="10"/>
                    </a:lnTo>
                    <a:lnTo>
                      <a:pt x="22" y="12"/>
                    </a:lnTo>
                    <a:lnTo>
                      <a:pt x="26" y="12"/>
                    </a:lnTo>
                    <a:lnTo>
                      <a:pt x="26" y="12"/>
                    </a:lnTo>
                    <a:lnTo>
                      <a:pt x="28" y="10"/>
                    </a:lnTo>
                    <a:lnTo>
                      <a:pt x="28" y="6"/>
                    </a:lnTo>
                    <a:lnTo>
                      <a:pt x="30" y="4"/>
                    </a:lnTo>
                    <a:lnTo>
                      <a:pt x="32" y="8"/>
                    </a:lnTo>
                    <a:lnTo>
                      <a:pt x="32" y="8"/>
                    </a:lnTo>
                    <a:lnTo>
                      <a:pt x="34" y="12"/>
                    </a:lnTo>
                    <a:lnTo>
                      <a:pt x="34" y="12"/>
                    </a:lnTo>
                    <a:lnTo>
                      <a:pt x="36" y="12"/>
                    </a:lnTo>
                    <a:lnTo>
                      <a:pt x="36" y="12"/>
                    </a:lnTo>
                    <a:lnTo>
                      <a:pt x="34" y="14"/>
                    </a:lnTo>
                    <a:lnTo>
                      <a:pt x="34" y="16"/>
                    </a:lnTo>
                    <a:lnTo>
                      <a:pt x="34" y="16"/>
                    </a:lnTo>
                    <a:lnTo>
                      <a:pt x="34" y="20"/>
                    </a:lnTo>
                    <a:lnTo>
                      <a:pt x="34" y="20"/>
                    </a:lnTo>
                    <a:lnTo>
                      <a:pt x="36" y="20"/>
                    </a:lnTo>
                    <a:lnTo>
                      <a:pt x="36" y="20"/>
                    </a:lnTo>
                    <a:lnTo>
                      <a:pt x="38" y="22"/>
                    </a:lnTo>
                    <a:lnTo>
                      <a:pt x="38" y="26"/>
                    </a:lnTo>
                    <a:lnTo>
                      <a:pt x="38" y="26"/>
                    </a:lnTo>
                    <a:lnTo>
                      <a:pt x="38" y="28"/>
                    </a:lnTo>
                    <a:lnTo>
                      <a:pt x="36" y="28"/>
                    </a:lnTo>
                    <a:lnTo>
                      <a:pt x="36" y="28"/>
                    </a:lnTo>
                    <a:lnTo>
                      <a:pt x="30" y="28"/>
                    </a:lnTo>
                    <a:lnTo>
                      <a:pt x="24" y="28"/>
                    </a:lnTo>
                    <a:lnTo>
                      <a:pt x="20" y="28"/>
                    </a:lnTo>
                    <a:lnTo>
                      <a:pt x="18" y="24"/>
                    </a:lnTo>
                    <a:lnTo>
                      <a:pt x="14" y="20"/>
                    </a:lnTo>
                    <a:lnTo>
                      <a:pt x="12" y="14"/>
                    </a:lnTo>
                    <a:lnTo>
                      <a:pt x="12" y="14"/>
                    </a:lnTo>
                    <a:lnTo>
                      <a:pt x="10" y="12"/>
                    </a:lnTo>
                    <a:lnTo>
                      <a:pt x="10" y="12"/>
                    </a:lnTo>
                    <a:lnTo>
                      <a:pt x="8" y="16"/>
                    </a:lnTo>
                    <a:lnTo>
                      <a:pt x="8" y="16"/>
                    </a:lnTo>
                    <a:lnTo>
                      <a:pt x="6" y="22"/>
                    </a:lnTo>
                    <a:lnTo>
                      <a:pt x="4" y="22"/>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3" name="Freeform 545">
                <a:extLst>
                  <a:ext uri="{FF2B5EF4-FFF2-40B4-BE49-F238E27FC236}">
                    <a16:creationId xmlns:a16="http://schemas.microsoft.com/office/drawing/2014/main" id="{35D9BAF9-1596-0B26-F917-C14AC4B0B90E}"/>
                  </a:ext>
                </a:extLst>
              </p:cNvPr>
              <p:cNvSpPr>
                <a:spLocks/>
              </p:cNvSpPr>
              <p:nvPr/>
            </p:nvSpPr>
            <p:spPr bwMode="auto">
              <a:xfrm>
                <a:off x="5212" y="1463"/>
                <a:ext cx="48" cy="24"/>
              </a:xfrm>
              <a:custGeom>
                <a:avLst/>
                <a:gdLst>
                  <a:gd name="T0" fmla="*/ 2 w 48"/>
                  <a:gd name="T1" fmla="*/ 8 h 24"/>
                  <a:gd name="T2" fmla="*/ 2 w 48"/>
                  <a:gd name="T3" fmla="*/ 8 h 24"/>
                  <a:gd name="T4" fmla="*/ 18 w 48"/>
                  <a:gd name="T5" fmla="*/ 6 h 24"/>
                  <a:gd name="T6" fmla="*/ 26 w 48"/>
                  <a:gd name="T7" fmla="*/ 4 h 24"/>
                  <a:gd name="T8" fmla="*/ 34 w 48"/>
                  <a:gd name="T9" fmla="*/ 2 h 24"/>
                  <a:gd name="T10" fmla="*/ 34 w 48"/>
                  <a:gd name="T11" fmla="*/ 2 h 24"/>
                  <a:gd name="T12" fmla="*/ 38 w 48"/>
                  <a:gd name="T13" fmla="*/ 0 h 24"/>
                  <a:gd name="T14" fmla="*/ 42 w 48"/>
                  <a:gd name="T15" fmla="*/ 0 h 24"/>
                  <a:gd name="T16" fmla="*/ 44 w 48"/>
                  <a:gd name="T17" fmla="*/ 4 h 24"/>
                  <a:gd name="T18" fmla="*/ 48 w 48"/>
                  <a:gd name="T19" fmla="*/ 6 h 24"/>
                  <a:gd name="T20" fmla="*/ 48 w 48"/>
                  <a:gd name="T21" fmla="*/ 6 h 24"/>
                  <a:gd name="T22" fmla="*/ 46 w 48"/>
                  <a:gd name="T23" fmla="*/ 10 h 24"/>
                  <a:gd name="T24" fmla="*/ 42 w 48"/>
                  <a:gd name="T25" fmla="*/ 18 h 24"/>
                  <a:gd name="T26" fmla="*/ 40 w 48"/>
                  <a:gd name="T27" fmla="*/ 22 h 24"/>
                  <a:gd name="T28" fmla="*/ 38 w 48"/>
                  <a:gd name="T29" fmla="*/ 24 h 24"/>
                  <a:gd name="T30" fmla="*/ 36 w 48"/>
                  <a:gd name="T31" fmla="*/ 22 h 24"/>
                  <a:gd name="T32" fmla="*/ 36 w 48"/>
                  <a:gd name="T33" fmla="*/ 22 h 24"/>
                  <a:gd name="T34" fmla="*/ 32 w 48"/>
                  <a:gd name="T35" fmla="*/ 16 h 24"/>
                  <a:gd name="T36" fmla="*/ 28 w 48"/>
                  <a:gd name="T37" fmla="*/ 14 h 24"/>
                  <a:gd name="T38" fmla="*/ 26 w 48"/>
                  <a:gd name="T39" fmla="*/ 12 h 24"/>
                  <a:gd name="T40" fmla="*/ 24 w 48"/>
                  <a:gd name="T41" fmla="*/ 14 h 24"/>
                  <a:gd name="T42" fmla="*/ 20 w 48"/>
                  <a:gd name="T43" fmla="*/ 18 h 24"/>
                  <a:gd name="T44" fmla="*/ 20 w 48"/>
                  <a:gd name="T45" fmla="*/ 18 h 24"/>
                  <a:gd name="T46" fmla="*/ 18 w 48"/>
                  <a:gd name="T47" fmla="*/ 20 h 24"/>
                  <a:gd name="T48" fmla="*/ 16 w 48"/>
                  <a:gd name="T49" fmla="*/ 22 h 24"/>
                  <a:gd name="T50" fmla="*/ 14 w 48"/>
                  <a:gd name="T51" fmla="*/ 20 h 24"/>
                  <a:gd name="T52" fmla="*/ 10 w 48"/>
                  <a:gd name="T53" fmla="*/ 18 h 24"/>
                  <a:gd name="T54" fmla="*/ 8 w 48"/>
                  <a:gd name="T55" fmla="*/ 18 h 24"/>
                  <a:gd name="T56" fmla="*/ 8 w 48"/>
                  <a:gd name="T57" fmla="*/ 22 h 24"/>
                  <a:gd name="T58" fmla="*/ 8 w 48"/>
                  <a:gd name="T59" fmla="*/ 22 h 24"/>
                  <a:gd name="T60" fmla="*/ 4 w 48"/>
                  <a:gd name="T61" fmla="*/ 24 h 24"/>
                  <a:gd name="T62" fmla="*/ 2 w 48"/>
                  <a:gd name="T63" fmla="*/ 22 h 24"/>
                  <a:gd name="T64" fmla="*/ 0 w 48"/>
                  <a:gd name="T65" fmla="*/ 20 h 24"/>
                  <a:gd name="T66" fmla="*/ 0 w 48"/>
                  <a:gd name="T67" fmla="*/ 20 h 24"/>
                  <a:gd name="T68" fmla="*/ 0 w 48"/>
                  <a:gd name="T69" fmla="*/ 12 h 24"/>
                  <a:gd name="T70" fmla="*/ 2 w 48"/>
                  <a:gd name="T71" fmla="*/ 8 h 24"/>
                  <a:gd name="T72" fmla="*/ 2 w 48"/>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24">
                    <a:moveTo>
                      <a:pt x="2" y="8"/>
                    </a:moveTo>
                    <a:lnTo>
                      <a:pt x="2" y="8"/>
                    </a:lnTo>
                    <a:lnTo>
                      <a:pt x="18" y="6"/>
                    </a:lnTo>
                    <a:lnTo>
                      <a:pt x="26" y="4"/>
                    </a:lnTo>
                    <a:lnTo>
                      <a:pt x="34" y="2"/>
                    </a:lnTo>
                    <a:lnTo>
                      <a:pt x="34" y="2"/>
                    </a:lnTo>
                    <a:lnTo>
                      <a:pt x="38" y="0"/>
                    </a:lnTo>
                    <a:lnTo>
                      <a:pt x="42" y="0"/>
                    </a:lnTo>
                    <a:lnTo>
                      <a:pt x="44" y="4"/>
                    </a:lnTo>
                    <a:lnTo>
                      <a:pt x="48" y="6"/>
                    </a:lnTo>
                    <a:lnTo>
                      <a:pt x="48" y="6"/>
                    </a:lnTo>
                    <a:lnTo>
                      <a:pt x="46" y="10"/>
                    </a:lnTo>
                    <a:lnTo>
                      <a:pt x="42" y="18"/>
                    </a:lnTo>
                    <a:lnTo>
                      <a:pt x="40" y="22"/>
                    </a:lnTo>
                    <a:lnTo>
                      <a:pt x="38" y="24"/>
                    </a:lnTo>
                    <a:lnTo>
                      <a:pt x="36" y="22"/>
                    </a:lnTo>
                    <a:lnTo>
                      <a:pt x="36" y="22"/>
                    </a:lnTo>
                    <a:lnTo>
                      <a:pt x="32" y="16"/>
                    </a:lnTo>
                    <a:lnTo>
                      <a:pt x="28" y="14"/>
                    </a:lnTo>
                    <a:lnTo>
                      <a:pt x="26" y="12"/>
                    </a:lnTo>
                    <a:lnTo>
                      <a:pt x="24" y="14"/>
                    </a:lnTo>
                    <a:lnTo>
                      <a:pt x="20" y="18"/>
                    </a:lnTo>
                    <a:lnTo>
                      <a:pt x="20" y="18"/>
                    </a:lnTo>
                    <a:lnTo>
                      <a:pt x="18" y="20"/>
                    </a:lnTo>
                    <a:lnTo>
                      <a:pt x="16" y="22"/>
                    </a:lnTo>
                    <a:lnTo>
                      <a:pt x="14" y="20"/>
                    </a:lnTo>
                    <a:lnTo>
                      <a:pt x="10" y="18"/>
                    </a:lnTo>
                    <a:lnTo>
                      <a:pt x="8" y="18"/>
                    </a:lnTo>
                    <a:lnTo>
                      <a:pt x="8" y="22"/>
                    </a:lnTo>
                    <a:lnTo>
                      <a:pt x="8" y="22"/>
                    </a:lnTo>
                    <a:lnTo>
                      <a:pt x="4" y="24"/>
                    </a:lnTo>
                    <a:lnTo>
                      <a:pt x="2" y="22"/>
                    </a:lnTo>
                    <a:lnTo>
                      <a:pt x="0" y="20"/>
                    </a:lnTo>
                    <a:lnTo>
                      <a:pt x="0" y="20"/>
                    </a:lnTo>
                    <a:lnTo>
                      <a:pt x="0" y="12"/>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4" name="Freeform 546">
                <a:extLst>
                  <a:ext uri="{FF2B5EF4-FFF2-40B4-BE49-F238E27FC236}">
                    <a16:creationId xmlns:a16="http://schemas.microsoft.com/office/drawing/2014/main" id="{6DEFAFC3-F5F2-3084-9804-5D0CF3EA5616}"/>
                  </a:ext>
                </a:extLst>
              </p:cNvPr>
              <p:cNvSpPr>
                <a:spLocks/>
              </p:cNvSpPr>
              <p:nvPr/>
            </p:nvSpPr>
            <p:spPr bwMode="auto">
              <a:xfrm>
                <a:off x="2814" y="1595"/>
                <a:ext cx="52" cy="30"/>
              </a:xfrm>
              <a:custGeom>
                <a:avLst/>
                <a:gdLst>
                  <a:gd name="T0" fmla="*/ 22 w 52"/>
                  <a:gd name="T1" fmla="*/ 4 h 30"/>
                  <a:gd name="T2" fmla="*/ 22 w 52"/>
                  <a:gd name="T3" fmla="*/ 4 h 30"/>
                  <a:gd name="T4" fmla="*/ 26 w 52"/>
                  <a:gd name="T5" fmla="*/ 8 h 30"/>
                  <a:gd name="T6" fmla="*/ 30 w 52"/>
                  <a:gd name="T7" fmla="*/ 12 h 30"/>
                  <a:gd name="T8" fmla="*/ 36 w 52"/>
                  <a:gd name="T9" fmla="*/ 14 h 30"/>
                  <a:gd name="T10" fmla="*/ 40 w 52"/>
                  <a:gd name="T11" fmla="*/ 10 h 30"/>
                  <a:gd name="T12" fmla="*/ 40 w 52"/>
                  <a:gd name="T13" fmla="*/ 10 h 30"/>
                  <a:gd name="T14" fmla="*/ 42 w 52"/>
                  <a:gd name="T15" fmla="*/ 8 h 30"/>
                  <a:gd name="T16" fmla="*/ 44 w 52"/>
                  <a:gd name="T17" fmla="*/ 8 h 30"/>
                  <a:gd name="T18" fmla="*/ 46 w 52"/>
                  <a:gd name="T19" fmla="*/ 12 h 30"/>
                  <a:gd name="T20" fmla="*/ 48 w 52"/>
                  <a:gd name="T21" fmla="*/ 16 h 30"/>
                  <a:gd name="T22" fmla="*/ 52 w 52"/>
                  <a:gd name="T23" fmla="*/ 22 h 30"/>
                  <a:gd name="T24" fmla="*/ 52 w 52"/>
                  <a:gd name="T25" fmla="*/ 22 h 30"/>
                  <a:gd name="T26" fmla="*/ 52 w 52"/>
                  <a:gd name="T27" fmla="*/ 22 h 30"/>
                  <a:gd name="T28" fmla="*/ 52 w 52"/>
                  <a:gd name="T29" fmla="*/ 24 h 30"/>
                  <a:gd name="T30" fmla="*/ 50 w 52"/>
                  <a:gd name="T31" fmla="*/ 30 h 30"/>
                  <a:gd name="T32" fmla="*/ 50 w 52"/>
                  <a:gd name="T33" fmla="*/ 30 h 30"/>
                  <a:gd name="T34" fmla="*/ 50 w 52"/>
                  <a:gd name="T35" fmla="*/ 30 h 30"/>
                  <a:gd name="T36" fmla="*/ 50 w 52"/>
                  <a:gd name="T37" fmla="*/ 30 h 30"/>
                  <a:gd name="T38" fmla="*/ 46 w 52"/>
                  <a:gd name="T39" fmla="*/ 30 h 30"/>
                  <a:gd name="T40" fmla="*/ 44 w 52"/>
                  <a:gd name="T41" fmla="*/ 28 h 30"/>
                  <a:gd name="T42" fmla="*/ 42 w 52"/>
                  <a:gd name="T43" fmla="*/ 24 h 30"/>
                  <a:gd name="T44" fmla="*/ 38 w 52"/>
                  <a:gd name="T45" fmla="*/ 24 h 30"/>
                  <a:gd name="T46" fmla="*/ 38 w 52"/>
                  <a:gd name="T47" fmla="*/ 24 h 30"/>
                  <a:gd name="T48" fmla="*/ 38 w 52"/>
                  <a:gd name="T49" fmla="*/ 26 h 30"/>
                  <a:gd name="T50" fmla="*/ 38 w 52"/>
                  <a:gd name="T51" fmla="*/ 26 h 30"/>
                  <a:gd name="T52" fmla="*/ 30 w 52"/>
                  <a:gd name="T53" fmla="*/ 24 h 30"/>
                  <a:gd name="T54" fmla="*/ 24 w 52"/>
                  <a:gd name="T55" fmla="*/ 24 h 30"/>
                  <a:gd name="T56" fmla="*/ 24 w 52"/>
                  <a:gd name="T57" fmla="*/ 24 h 30"/>
                  <a:gd name="T58" fmla="*/ 22 w 52"/>
                  <a:gd name="T59" fmla="*/ 24 h 30"/>
                  <a:gd name="T60" fmla="*/ 22 w 52"/>
                  <a:gd name="T61" fmla="*/ 24 h 30"/>
                  <a:gd name="T62" fmla="*/ 18 w 52"/>
                  <a:gd name="T63" fmla="*/ 26 h 30"/>
                  <a:gd name="T64" fmla="*/ 12 w 52"/>
                  <a:gd name="T65" fmla="*/ 24 h 30"/>
                  <a:gd name="T66" fmla="*/ 8 w 52"/>
                  <a:gd name="T67" fmla="*/ 22 h 30"/>
                  <a:gd name="T68" fmla="*/ 4 w 52"/>
                  <a:gd name="T69" fmla="*/ 18 h 30"/>
                  <a:gd name="T70" fmla="*/ 4 w 52"/>
                  <a:gd name="T71" fmla="*/ 18 h 30"/>
                  <a:gd name="T72" fmla="*/ 2 w 52"/>
                  <a:gd name="T73" fmla="*/ 14 h 30"/>
                  <a:gd name="T74" fmla="*/ 0 w 52"/>
                  <a:gd name="T75" fmla="*/ 10 h 30"/>
                  <a:gd name="T76" fmla="*/ 2 w 52"/>
                  <a:gd name="T77" fmla="*/ 0 h 30"/>
                  <a:gd name="T78" fmla="*/ 2 w 52"/>
                  <a:gd name="T79" fmla="*/ 0 h 30"/>
                  <a:gd name="T80" fmla="*/ 6 w 52"/>
                  <a:gd name="T81" fmla="*/ 6 h 30"/>
                  <a:gd name="T82" fmla="*/ 8 w 52"/>
                  <a:gd name="T83" fmla="*/ 10 h 30"/>
                  <a:gd name="T84" fmla="*/ 12 w 52"/>
                  <a:gd name="T85" fmla="*/ 10 h 30"/>
                  <a:gd name="T86" fmla="*/ 16 w 52"/>
                  <a:gd name="T87" fmla="*/ 4 h 30"/>
                  <a:gd name="T88" fmla="*/ 16 w 52"/>
                  <a:gd name="T89" fmla="*/ 4 h 30"/>
                  <a:gd name="T90" fmla="*/ 16 w 52"/>
                  <a:gd name="T91" fmla="*/ 4 h 30"/>
                  <a:gd name="T92" fmla="*/ 18 w 52"/>
                  <a:gd name="T93" fmla="*/ 4 h 30"/>
                  <a:gd name="T94" fmla="*/ 22 w 52"/>
                  <a:gd name="T95" fmla="*/ 4 h 30"/>
                  <a:gd name="T96" fmla="*/ 22 w 52"/>
                  <a:gd name="T9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30">
                    <a:moveTo>
                      <a:pt x="22" y="4"/>
                    </a:moveTo>
                    <a:lnTo>
                      <a:pt x="22" y="4"/>
                    </a:lnTo>
                    <a:lnTo>
                      <a:pt x="26" y="8"/>
                    </a:lnTo>
                    <a:lnTo>
                      <a:pt x="30" y="12"/>
                    </a:lnTo>
                    <a:lnTo>
                      <a:pt x="36" y="14"/>
                    </a:lnTo>
                    <a:lnTo>
                      <a:pt x="40" y="10"/>
                    </a:lnTo>
                    <a:lnTo>
                      <a:pt x="40" y="10"/>
                    </a:lnTo>
                    <a:lnTo>
                      <a:pt x="42" y="8"/>
                    </a:lnTo>
                    <a:lnTo>
                      <a:pt x="44" y="8"/>
                    </a:lnTo>
                    <a:lnTo>
                      <a:pt x="46" y="12"/>
                    </a:lnTo>
                    <a:lnTo>
                      <a:pt x="48" y="16"/>
                    </a:lnTo>
                    <a:lnTo>
                      <a:pt x="52" y="22"/>
                    </a:lnTo>
                    <a:lnTo>
                      <a:pt x="52" y="22"/>
                    </a:lnTo>
                    <a:lnTo>
                      <a:pt x="52" y="22"/>
                    </a:lnTo>
                    <a:lnTo>
                      <a:pt x="52" y="24"/>
                    </a:lnTo>
                    <a:lnTo>
                      <a:pt x="50" y="30"/>
                    </a:lnTo>
                    <a:lnTo>
                      <a:pt x="50" y="30"/>
                    </a:lnTo>
                    <a:lnTo>
                      <a:pt x="50" y="30"/>
                    </a:lnTo>
                    <a:lnTo>
                      <a:pt x="50" y="30"/>
                    </a:lnTo>
                    <a:lnTo>
                      <a:pt x="46" y="30"/>
                    </a:lnTo>
                    <a:lnTo>
                      <a:pt x="44" y="28"/>
                    </a:lnTo>
                    <a:lnTo>
                      <a:pt x="42" y="24"/>
                    </a:lnTo>
                    <a:lnTo>
                      <a:pt x="38" y="24"/>
                    </a:lnTo>
                    <a:lnTo>
                      <a:pt x="38" y="24"/>
                    </a:lnTo>
                    <a:lnTo>
                      <a:pt x="38" y="26"/>
                    </a:lnTo>
                    <a:lnTo>
                      <a:pt x="38" y="26"/>
                    </a:lnTo>
                    <a:lnTo>
                      <a:pt x="30" y="24"/>
                    </a:lnTo>
                    <a:lnTo>
                      <a:pt x="24" y="24"/>
                    </a:lnTo>
                    <a:lnTo>
                      <a:pt x="24" y="24"/>
                    </a:lnTo>
                    <a:lnTo>
                      <a:pt x="22" y="24"/>
                    </a:lnTo>
                    <a:lnTo>
                      <a:pt x="22" y="24"/>
                    </a:lnTo>
                    <a:lnTo>
                      <a:pt x="18" y="26"/>
                    </a:lnTo>
                    <a:lnTo>
                      <a:pt x="12" y="24"/>
                    </a:lnTo>
                    <a:lnTo>
                      <a:pt x="8" y="22"/>
                    </a:lnTo>
                    <a:lnTo>
                      <a:pt x="4" y="18"/>
                    </a:lnTo>
                    <a:lnTo>
                      <a:pt x="4" y="18"/>
                    </a:lnTo>
                    <a:lnTo>
                      <a:pt x="2" y="14"/>
                    </a:lnTo>
                    <a:lnTo>
                      <a:pt x="0" y="10"/>
                    </a:lnTo>
                    <a:lnTo>
                      <a:pt x="2" y="0"/>
                    </a:lnTo>
                    <a:lnTo>
                      <a:pt x="2" y="0"/>
                    </a:lnTo>
                    <a:lnTo>
                      <a:pt x="6" y="6"/>
                    </a:lnTo>
                    <a:lnTo>
                      <a:pt x="8" y="10"/>
                    </a:lnTo>
                    <a:lnTo>
                      <a:pt x="12" y="10"/>
                    </a:lnTo>
                    <a:lnTo>
                      <a:pt x="16" y="4"/>
                    </a:lnTo>
                    <a:lnTo>
                      <a:pt x="16" y="4"/>
                    </a:lnTo>
                    <a:lnTo>
                      <a:pt x="16" y="4"/>
                    </a:lnTo>
                    <a:lnTo>
                      <a:pt x="18" y="4"/>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5" name="Freeform 547">
                <a:extLst>
                  <a:ext uri="{FF2B5EF4-FFF2-40B4-BE49-F238E27FC236}">
                    <a16:creationId xmlns:a16="http://schemas.microsoft.com/office/drawing/2014/main" id="{F968EFFB-E220-207A-C1E7-F4E89D46122D}"/>
                  </a:ext>
                </a:extLst>
              </p:cNvPr>
              <p:cNvSpPr>
                <a:spLocks/>
              </p:cNvSpPr>
              <p:nvPr/>
            </p:nvSpPr>
            <p:spPr bwMode="auto">
              <a:xfrm>
                <a:off x="5248" y="1469"/>
                <a:ext cx="38" cy="28"/>
              </a:xfrm>
              <a:custGeom>
                <a:avLst/>
                <a:gdLst>
                  <a:gd name="T0" fmla="*/ 0 w 38"/>
                  <a:gd name="T1" fmla="*/ 16 h 28"/>
                  <a:gd name="T2" fmla="*/ 0 w 38"/>
                  <a:gd name="T3" fmla="*/ 16 h 28"/>
                  <a:gd name="T4" fmla="*/ 2 w 38"/>
                  <a:gd name="T5" fmla="*/ 16 h 28"/>
                  <a:gd name="T6" fmla="*/ 4 w 38"/>
                  <a:gd name="T7" fmla="*/ 10 h 28"/>
                  <a:gd name="T8" fmla="*/ 4 w 38"/>
                  <a:gd name="T9" fmla="*/ 10 h 28"/>
                  <a:gd name="T10" fmla="*/ 6 w 38"/>
                  <a:gd name="T11" fmla="*/ 4 h 28"/>
                  <a:gd name="T12" fmla="*/ 8 w 38"/>
                  <a:gd name="T13" fmla="*/ 2 h 28"/>
                  <a:gd name="T14" fmla="*/ 10 w 38"/>
                  <a:gd name="T15" fmla="*/ 0 h 28"/>
                  <a:gd name="T16" fmla="*/ 12 w 38"/>
                  <a:gd name="T17" fmla="*/ 0 h 28"/>
                  <a:gd name="T18" fmla="*/ 12 w 38"/>
                  <a:gd name="T19" fmla="*/ 0 h 28"/>
                  <a:gd name="T20" fmla="*/ 14 w 38"/>
                  <a:gd name="T21" fmla="*/ 4 h 28"/>
                  <a:gd name="T22" fmla="*/ 16 w 38"/>
                  <a:gd name="T23" fmla="*/ 4 h 28"/>
                  <a:gd name="T24" fmla="*/ 18 w 38"/>
                  <a:gd name="T25" fmla="*/ 4 h 28"/>
                  <a:gd name="T26" fmla="*/ 20 w 38"/>
                  <a:gd name="T27" fmla="*/ 8 h 28"/>
                  <a:gd name="T28" fmla="*/ 20 w 38"/>
                  <a:gd name="T29" fmla="*/ 8 h 28"/>
                  <a:gd name="T30" fmla="*/ 20 w 38"/>
                  <a:gd name="T31" fmla="*/ 8 h 28"/>
                  <a:gd name="T32" fmla="*/ 24 w 38"/>
                  <a:gd name="T33" fmla="*/ 10 h 28"/>
                  <a:gd name="T34" fmla="*/ 26 w 38"/>
                  <a:gd name="T35" fmla="*/ 10 h 28"/>
                  <a:gd name="T36" fmla="*/ 26 w 38"/>
                  <a:gd name="T37" fmla="*/ 8 h 28"/>
                  <a:gd name="T38" fmla="*/ 28 w 38"/>
                  <a:gd name="T39" fmla="*/ 2 h 28"/>
                  <a:gd name="T40" fmla="*/ 28 w 38"/>
                  <a:gd name="T41" fmla="*/ 2 h 28"/>
                  <a:gd name="T42" fmla="*/ 34 w 38"/>
                  <a:gd name="T43" fmla="*/ 12 h 28"/>
                  <a:gd name="T44" fmla="*/ 34 w 38"/>
                  <a:gd name="T45" fmla="*/ 12 h 28"/>
                  <a:gd name="T46" fmla="*/ 34 w 38"/>
                  <a:gd name="T47" fmla="*/ 18 h 28"/>
                  <a:gd name="T48" fmla="*/ 34 w 38"/>
                  <a:gd name="T49" fmla="*/ 20 h 28"/>
                  <a:gd name="T50" fmla="*/ 36 w 38"/>
                  <a:gd name="T51" fmla="*/ 20 h 28"/>
                  <a:gd name="T52" fmla="*/ 38 w 38"/>
                  <a:gd name="T53" fmla="*/ 24 h 28"/>
                  <a:gd name="T54" fmla="*/ 38 w 38"/>
                  <a:gd name="T55" fmla="*/ 24 h 28"/>
                  <a:gd name="T56" fmla="*/ 34 w 38"/>
                  <a:gd name="T57" fmla="*/ 28 h 28"/>
                  <a:gd name="T58" fmla="*/ 32 w 38"/>
                  <a:gd name="T59" fmla="*/ 28 h 28"/>
                  <a:gd name="T60" fmla="*/ 26 w 38"/>
                  <a:gd name="T61" fmla="*/ 28 h 28"/>
                  <a:gd name="T62" fmla="*/ 22 w 38"/>
                  <a:gd name="T63" fmla="*/ 24 h 28"/>
                  <a:gd name="T64" fmla="*/ 16 w 38"/>
                  <a:gd name="T65" fmla="*/ 24 h 28"/>
                  <a:gd name="T66" fmla="*/ 16 w 38"/>
                  <a:gd name="T67" fmla="*/ 24 h 28"/>
                  <a:gd name="T68" fmla="*/ 12 w 38"/>
                  <a:gd name="T69" fmla="*/ 14 h 28"/>
                  <a:gd name="T70" fmla="*/ 10 w 38"/>
                  <a:gd name="T71" fmla="*/ 12 h 28"/>
                  <a:gd name="T72" fmla="*/ 10 w 38"/>
                  <a:gd name="T73" fmla="*/ 12 h 28"/>
                  <a:gd name="T74" fmla="*/ 6 w 38"/>
                  <a:gd name="T75" fmla="*/ 22 h 28"/>
                  <a:gd name="T76" fmla="*/ 6 w 38"/>
                  <a:gd name="T77" fmla="*/ 22 h 28"/>
                  <a:gd name="T78" fmla="*/ 6 w 38"/>
                  <a:gd name="T79" fmla="*/ 22 h 28"/>
                  <a:gd name="T80" fmla="*/ 4 w 38"/>
                  <a:gd name="T81" fmla="*/ 22 h 28"/>
                  <a:gd name="T82" fmla="*/ 0 w 38"/>
                  <a:gd name="T83" fmla="*/ 16 h 28"/>
                  <a:gd name="T84" fmla="*/ 0 w 38"/>
                  <a:gd name="T8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28">
                    <a:moveTo>
                      <a:pt x="0" y="16"/>
                    </a:moveTo>
                    <a:lnTo>
                      <a:pt x="0" y="16"/>
                    </a:lnTo>
                    <a:lnTo>
                      <a:pt x="2" y="16"/>
                    </a:lnTo>
                    <a:lnTo>
                      <a:pt x="4" y="10"/>
                    </a:lnTo>
                    <a:lnTo>
                      <a:pt x="4" y="10"/>
                    </a:lnTo>
                    <a:lnTo>
                      <a:pt x="6" y="4"/>
                    </a:lnTo>
                    <a:lnTo>
                      <a:pt x="8" y="2"/>
                    </a:lnTo>
                    <a:lnTo>
                      <a:pt x="10" y="0"/>
                    </a:lnTo>
                    <a:lnTo>
                      <a:pt x="12" y="0"/>
                    </a:lnTo>
                    <a:lnTo>
                      <a:pt x="12" y="0"/>
                    </a:lnTo>
                    <a:lnTo>
                      <a:pt x="14" y="4"/>
                    </a:lnTo>
                    <a:lnTo>
                      <a:pt x="16" y="4"/>
                    </a:lnTo>
                    <a:lnTo>
                      <a:pt x="18" y="4"/>
                    </a:lnTo>
                    <a:lnTo>
                      <a:pt x="20" y="8"/>
                    </a:lnTo>
                    <a:lnTo>
                      <a:pt x="20" y="8"/>
                    </a:lnTo>
                    <a:lnTo>
                      <a:pt x="20" y="8"/>
                    </a:lnTo>
                    <a:lnTo>
                      <a:pt x="24" y="10"/>
                    </a:lnTo>
                    <a:lnTo>
                      <a:pt x="26" y="10"/>
                    </a:lnTo>
                    <a:lnTo>
                      <a:pt x="26" y="8"/>
                    </a:lnTo>
                    <a:lnTo>
                      <a:pt x="28" y="2"/>
                    </a:lnTo>
                    <a:lnTo>
                      <a:pt x="28" y="2"/>
                    </a:lnTo>
                    <a:lnTo>
                      <a:pt x="34" y="12"/>
                    </a:lnTo>
                    <a:lnTo>
                      <a:pt x="34" y="12"/>
                    </a:lnTo>
                    <a:lnTo>
                      <a:pt x="34" y="18"/>
                    </a:lnTo>
                    <a:lnTo>
                      <a:pt x="34" y="20"/>
                    </a:lnTo>
                    <a:lnTo>
                      <a:pt x="36" y="20"/>
                    </a:lnTo>
                    <a:lnTo>
                      <a:pt x="38" y="24"/>
                    </a:lnTo>
                    <a:lnTo>
                      <a:pt x="38" y="24"/>
                    </a:lnTo>
                    <a:lnTo>
                      <a:pt x="34" y="28"/>
                    </a:lnTo>
                    <a:lnTo>
                      <a:pt x="32" y="28"/>
                    </a:lnTo>
                    <a:lnTo>
                      <a:pt x="26" y="28"/>
                    </a:lnTo>
                    <a:lnTo>
                      <a:pt x="22" y="24"/>
                    </a:lnTo>
                    <a:lnTo>
                      <a:pt x="16" y="24"/>
                    </a:lnTo>
                    <a:lnTo>
                      <a:pt x="16" y="24"/>
                    </a:lnTo>
                    <a:lnTo>
                      <a:pt x="12" y="14"/>
                    </a:lnTo>
                    <a:lnTo>
                      <a:pt x="10" y="12"/>
                    </a:lnTo>
                    <a:lnTo>
                      <a:pt x="10" y="12"/>
                    </a:lnTo>
                    <a:lnTo>
                      <a:pt x="6" y="22"/>
                    </a:lnTo>
                    <a:lnTo>
                      <a:pt x="6" y="22"/>
                    </a:lnTo>
                    <a:lnTo>
                      <a:pt x="6" y="22"/>
                    </a:lnTo>
                    <a:lnTo>
                      <a:pt x="4" y="22"/>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6" name="Freeform 548">
                <a:extLst>
                  <a:ext uri="{FF2B5EF4-FFF2-40B4-BE49-F238E27FC236}">
                    <a16:creationId xmlns:a16="http://schemas.microsoft.com/office/drawing/2014/main" id="{11437FFF-DE11-30DC-502B-142BDD711B96}"/>
                  </a:ext>
                </a:extLst>
              </p:cNvPr>
              <p:cNvSpPr>
                <a:spLocks/>
              </p:cNvSpPr>
              <p:nvPr/>
            </p:nvSpPr>
            <p:spPr bwMode="auto">
              <a:xfrm>
                <a:off x="2064" y="1473"/>
                <a:ext cx="34" cy="42"/>
              </a:xfrm>
              <a:custGeom>
                <a:avLst/>
                <a:gdLst>
                  <a:gd name="T0" fmla="*/ 0 w 34"/>
                  <a:gd name="T1" fmla="*/ 38 h 42"/>
                  <a:gd name="T2" fmla="*/ 0 w 34"/>
                  <a:gd name="T3" fmla="*/ 38 h 42"/>
                  <a:gd name="T4" fmla="*/ 2 w 34"/>
                  <a:gd name="T5" fmla="*/ 36 h 42"/>
                  <a:gd name="T6" fmla="*/ 4 w 34"/>
                  <a:gd name="T7" fmla="*/ 36 h 42"/>
                  <a:gd name="T8" fmla="*/ 10 w 34"/>
                  <a:gd name="T9" fmla="*/ 30 h 42"/>
                  <a:gd name="T10" fmla="*/ 16 w 34"/>
                  <a:gd name="T11" fmla="*/ 26 h 42"/>
                  <a:gd name="T12" fmla="*/ 18 w 34"/>
                  <a:gd name="T13" fmla="*/ 26 h 42"/>
                  <a:gd name="T14" fmla="*/ 20 w 34"/>
                  <a:gd name="T15" fmla="*/ 26 h 42"/>
                  <a:gd name="T16" fmla="*/ 20 w 34"/>
                  <a:gd name="T17" fmla="*/ 26 h 42"/>
                  <a:gd name="T18" fmla="*/ 22 w 34"/>
                  <a:gd name="T19" fmla="*/ 26 h 42"/>
                  <a:gd name="T20" fmla="*/ 24 w 34"/>
                  <a:gd name="T21" fmla="*/ 22 h 42"/>
                  <a:gd name="T22" fmla="*/ 28 w 34"/>
                  <a:gd name="T23" fmla="*/ 10 h 42"/>
                  <a:gd name="T24" fmla="*/ 28 w 34"/>
                  <a:gd name="T25" fmla="*/ 10 h 42"/>
                  <a:gd name="T26" fmla="*/ 30 w 34"/>
                  <a:gd name="T27" fmla="*/ 2 h 42"/>
                  <a:gd name="T28" fmla="*/ 32 w 34"/>
                  <a:gd name="T29" fmla="*/ 0 h 42"/>
                  <a:gd name="T30" fmla="*/ 34 w 34"/>
                  <a:gd name="T31" fmla="*/ 0 h 42"/>
                  <a:gd name="T32" fmla="*/ 34 w 34"/>
                  <a:gd name="T33" fmla="*/ 0 h 42"/>
                  <a:gd name="T34" fmla="*/ 34 w 34"/>
                  <a:gd name="T35" fmla="*/ 0 h 42"/>
                  <a:gd name="T36" fmla="*/ 34 w 34"/>
                  <a:gd name="T37" fmla="*/ 0 h 42"/>
                  <a:gd name="T38" fmla="*/ 34 w 34"/>
                  <a:gd name="T39" fmla="*/ 6 h 42"/>
                  <a:gd name="T40" fmla="*/ 32 w 34"/>
                  <a:gd name="T41" fmla="*/ 12 h 42"/>
                  <a:gd name="T42" fmla="*/ 32 w 34"/>
                  <a:gd name="T43" fmla="*/ 16 h 42"/>
                  <a:gd name="T44" fmla="*/ 34 w 34"/>
                  <a:gd name="T45" fmla="*/ 22 h 42"/>
                  <a:gd name="T46" fmla="*/ 34 w 34"/>
                  <a:gd name="T47" fmla="*/ 22 h 42"/>
                  <a:gd name="T48" fmla="*/ 30 w 34"/>
                  <a:gd name="T49" fmla="*/ 30 h 42"/>
                  <a:gd name="T50" fmla="*/ 26 w 34"/>
                  <a:gd name="T51" fmla="*/ 36 h 42"/>
                  <a:gd name="T52" fmla="*/ 22 w 34"/>
                  <a:gd name="T53" fmla="*/ 40 h 42"/>
                  <a:gd name="T54" fmla="*/ 18 w 34"/>
                  <a:gd name="T55" fmla="*/ 42 h 42"/>
                  <a:gd name="T56" fmla="*/ 14 w 34"/>
                  <a:gd name="T57" fmla="*/ 42 h 42"/>
                  <a:gd name="T58" fmla="*/ 8 w 34"/>
                  <a:gd name="T59" fmla="*/ 42 h 42"/>
                  <a:gd name="T60" fmla="*/ 0 w 34"/>
                  <a:gd name="T61" fmla="*/ 38 h 42"/>
                  <a:gd name="T62" fmla="*/ 0 w 34"/>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42">
                    <a:moveTo>
                      <a:pt x="0" y="38"/>
                    </a:moveTo>
                    <a:lnTo>
                      <a:pt x="0" y="38"/>
                    </a:lnTo>
                    <a:lnTo>
                      <a:pt x="2" y="36"/>
                    </a:lnTo>
                    <a:lnTo>
                      <a:pt x="4" y="36"/>
                    </a:lnTo>
                    <a:lnTo>
                      <a:pt x="10" y="30"/>
                    </a:lnTo>
                    <a:lnTo>
                      <a:pt x="16" y="26"/>
                    </a:lnTo>
                    <a:lnTo>
                      <a:pt x="18" y="26"/>
                    </a:lnTo>
                    <a:lnTo>
                      <a:pt x="20" y="26"/>
                    </a:lnTo>
                    <a:lnTo>
                      <a:pt x="20" y="26"/>
                    </a:lnTo>
                    <a:lnTo>
                      <a:pt x="22" y="26"/>
                    </a:lnTo>
                    <a:lnTo>
                      <a:pt x="24" y="22"/>
                    </a:lnTo>
                    <a:lnTo>
                      <a:pt x="28" y="10"/>
                    </a:lnTo>
                    <a:lnTo>
                      <a:pt x="28" y="10"/>
                    </a:lnTo>
                    <a:lnTo>
                      <a:pt x="30" y="2"/>
                    </a:lnTo>
                    <a:lnTo>
                      <a:pt x="32" y="0"/>
                    </a:lnTo>
                    <a:lnTo>
                      <a:pt x="34" y="0"/>
                    </a:lnTo>
                    <a:lnTo>
                      <a:pt x="34" y="0"/>
                    </a:lnTo>
                    <a:lnTo>
                      <a:pt x="34" y="0"/>
                    </a:lnTo>
                    <a:lnTo>
                      <a:pt x="34" y="0"/>
                    </a:lnTo>
                    <a:lnTo>
                      <a:pt x="34" y="6"/>
                    </a:lnTo>
                    <a:lnTo>
                      <a:pt x="32" y="12"/>
                    </a:lnTo>
                    <a:lnTo>
                      <a:pt x="32" y="16"/>
                    </a:lnTo>
                    <a:lnTo>
                      <a:pt x="34" y="22"/>
                    </a:lnTo>
                    <a:lnTo>
                      <a:pt x="34" y="22"/>
                    </a:lnTo>
                    <a:lnTo>
                      <a:pt x="30" y="30"/>
                    </a:lnTo>
                    <a:lnTo>
                      <a:pt x="26" y="36"/>
                    </a:lnTo>
                    <a:lnTo>
                      <a:pt x="22" y="40"/>
                    </a:lnTo>
                    <a:lnTo>
                      <a:pt x="18" y="42"/>
                    </a:lnTo>
                    <a:lnTo>
                      <a:pt x="14" y="42"/>
                    </a:lnTo>
                    <a:lnTo>
                      <a:pt x="8" y="4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7" name="Freeform 549">
                <a:extLst>
                  <a:ext uri="{FF2B5EF4-FFF2-40B4-BE49-F238E27FC236}">
                    <a16:creationId xmlns:a16="http://schemas.microsoft.com/office/drawing/2014/main" id="{A0736EE6-3DDB-CEAA-B307-70E9E977D9B8}"/>
                  </a:ext>
                </a:extLst>
              </p:cNvPr>
              <p:cNvSpPr>
                <a:spLocks/>
              </p:cNvSpPr>
              <p:nvPr/>
            </p:nvSpPr>
            <p:spPr bwMode="auto">
              <a:xfrm>
                <a:off x="5164" y="1467"/>
                <a:ext cx="56" cy="24"/>
              </a:xfrm>
              <a:custGeom>
                <a:avLst/>
                <a:gdLst>
                  <a:gd name="T0" fmla="*/ 50 w 56"/>
                  <a:gd name="T1" fmla="*/ 4 h 24"/>
                  <a:gd name="T2" fmla="*/ 50 w 56"/>
                  <a:gd name="T3" fmla="*/ 4 h 24"/>
                  <a:gd name="T4" fmla="*/ 50 w 56"/>
                  <a:gd name="T5" fmla="*/ 12 h 24"/>
                  <a:gd name="T6" fmla="*/ 50 w 56"/>
                  <a:gd name="T7" fmla="*/ 16 h 24"/>
                  <a:gd name="T8" fmla="*/ 52 w 56"/>
                  <a:gd name="T9" fmla="*/ 18 h 24"/>
                  <a:gd name="T10" fmla="*/ 56 w 56"/>
                  <a:gd name="T11" fmla="*/ 18 h 24"/>
                  <a:gd name="T12" fmla="*/ 56 w 56"/>
                  <a:gd name="T13" fmla="*/ 18 h 24"/>
                  <a:gd name="T14" fmla="*/ 52 w 56"/>
                  <a:gd name="T15" fmla="*/ 22 h 24"/>
                  <a:gd name="T16" fmla="*/ 50 w 56"/>
                  <a:gd name="T17" fmla="*/ 24 h 24"/>
                  <a:gd name="T18" fmla="*/ 48 w 56"/>
                  <a:gd name="T19" fmla="*/ 24 h 24"/>
                  <a:gd name="T20" fmla="*/ 44 w 56"/>
                  <a:gd name="T21" fmla="*/ 18 h 24"/>
                  <a:gd name="T22" fmla="*/ 44 w 56"/>
                  <a:gd name="T23" fmla="*/ 18 h 24"/>
                  <a:gd name="T24" fmla="*/ 44 w 56"/>
                  <a:gd name="T25" fmla="*/ 16 h 24"/>
                  <a:gd name="T26" fmla="*/ 42 w 56"/>
                  <a:gd name="T27" fmla="*/ 16 h 24"/>
                  <a:gd name="T28" fmla="*/ 40 w 56"/>
                  <a:gd name="T29" fmla="*/ 16 h 24"/>
                  <a:gd name="T30" fmla="*/ 40 w 56"/>
                  <a:gd name="T31" fmla="*/ 16 h 24"/>
                  <a:gd name="T32" fmla="*/ 34 w 56"/>
                  <a:gd name="T33" fmla="*/ 18 h 24"/>
                  <a:gd name="T34" fmla="*/ 32 w 56"/>
                  <a:gd name="T35" fmla="*/ 16 h 24"/>
                  <a:gd name="T36" fmla="*/ 30 w 56"/>
                  <a:gd name="T37" fmla="*/ 14 h 24"/>
                  <a:gd name="T38" fmla="*/ 30 w 56"/>
                  <a:gd name="T39" fmla="*/ 14 h 24"/>
                  <a:gd name="T40" fmla="*/ 26 w 56"/>
                  <a:gd name="T41" fmla="*/ 10 h 24"/>
                  <a:gd name="T42" fmla="*/ 24 w 56"/>
                  <a:gd name="T43" fmla="*/ 12 h 24"/>
                  <a:gd name="T44" fmla="*/ 24 w 56"/>
                  <a:gd name="T45" fmla="*/ 12 h 24"/>
                  <a:gd name="T46" fmla="*/ 20 w 56"/>
                  <a:gd name="T47" fmla="*/ 16 h 24"/>
                  <a:gd name="T48" fmla="*/ 14 w 56"/>
                  <a:gd name="T49" fmla="*/ 16 h 24"/>
                  <a:gd name="T50" fmla="*/ 10 w 56"/>
                  <a:gd name="T51" fmla="*/ 18 h 24"/>
                  <a:gd name="T52" fmla="*/ 6 w 56"/>
                  <a:gd name="T53" fmla="*/ 20 h 24"/>
                  <a:gd name="T54" fmla="*/ 6 w 56"/>
                  <a:gd name="T55" fmla="*/ 20 h 24"/>
                  <a:gd name="T56" fmla="*/ 4 w 56"/>
                  <a:gd name="T57" fmla="*/ 22 h 24"/>
                  <a:gd name="T58" fmla="*/ 2 w 56"/>
                  <a:gd name="T59" fmla="*/ 20 h 24"/>
                  <a:gd name="T60" fmla="*/ 0 w 56"/>
                  <a:gd name="T61" fmla="*/ 14 h 24"/>
                  <a:gd name="T62" fmla="*/ 0 w 56"/>
                  <a:gd name="T63" fmla="*/ 14 h 24"/>
                  <a:gd name="T64" fmla="*/ 2 w 56"/>
                  <a:gd name="T65" fmla="*/ 12 h 24"/>
                  <a:gd name="T66" fmla="*/ 4 w 56"/>
                  <a:gd name="T67" fmla="*/ 10 h 24"/>
                  <a:gd name="T68" fmla="*/ 6 w 56"/>
                  <a:gd name="T69" fmla="*/ 6 h 24"/>
                  <a:gd name="T70" fmla="*/ 8 w 56"/>
                  <a:gd name="T71" fmla="*/ 6 h 24"/>
                  <a:gd name="T72" fmla="*/ 8 w 56"/>
                  <a:gd name="T73" fmla="*/ 6 h 24"/>
                  <a:gd name="T74" fmla="*/ 14 w 56"/>
                  <a:gd name="T75" fmla="*/ 6 h 24"/>
                  <a:gd name="T76" fmla="*/ 14 w 56"/>
                  <a:gd name="T77" fmla="*/ 6 h 24"/>
                  <a:gd name="T78" fmla="*/ 20 w 56"/>
                  <a:gd name="T79" fmla="*/ 2 h 24"/>
                  <a:gd name="T80" fmla="*/ 24 w 56"/>
                  <a:gd name="T81" fmla="*/ 2 h 24"/>
                  <a:gd name="T82" fmla="*/ 24 w 56"/>
                  <a:gd name="T83" fmla="*/ 2 h 24"/>
                  <a:gd name="T84" fmla="*/ 24 w 56"/>
                  <a:gd name="T85" fmla="*/ 2 h 24"/>
                  <a:gd name="T86" fmla="*/ 30 w 56"/>
                  <a:gd name="T87" fmla="*/ 4 h 24"/>
                  <a:gd name="T88" fmla="*/ 34 w 56"/>
                  <a:gd name="T89" fmla="*/ 8 h 24"/>
                  <a:gd name="T90" fmla="*/ 38 w 56"/>
                  <a:gd name="T91" fmla="*/ 10 h 24"/>
                  <a:gd name="T92" fmla="*/ 40 w 56"/>
                  <a:gd name="T93" fmla="*/ 8 h 24"/>
                  <a:gd name="T94" fmla="*/ 42 w 56"/>
                  <a:gd name="T95" fmla="*/ 6 h 24"/>
                  <a:gd name="T96" fmla="*/ 42 w 56"/>
                  <a:gd name="T97" fmla="*/ 6 h 24"/>
                  <a:gd name="T98" fmla="*/ 44 w 56"/>
                  <a:gd name="T99" fmla="*/ 2 h 24"/>
                  <a:gd name="T100" fmla="*/ 46 w 56"/>
                  <a:gd name="T101" fmla="*/ 0 h 24"/>
                  <a:gd name="T102" fmla="*/ 48 w 56"/>
                  <a:gd name="T103" fmla="*/ 0 h 24"/>
                  <a:gd name="T104" fmla="*/ 50 w 56"/>
                  <a:gd name="T105" fmla="*/ 4 h 24"/>
                  <a:gd name="T106" fmla="*/ 50 w 56"/>
                  <a:gd name="T10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24">
                    <a:moveTo>
                      <a:pt x="50" y="4"/>
                    </a:moveTo>
                    <a:lnTo>
                      <a:pt x="50" y="4"/>
                    </a:lnTo>
                    <a:lnTo>
                      <a:pt x="50" y="12"/>
                    </a:lnTo>
                    <a:lnTo>
                      <a:pt x="50" y="16"/>
                    </a:lnTo>
                    <a:lnTo>
                      <a:pt x="52" y="18"/>
                    </a:lnTo>
                    <a:lnTo>
                      <a:pt x="56" y="18"/>
                    </a:lnTo>
                    <a:lnTo>
                      <a:pt x="56" y="18"/>
                    </a:lnTo>
                    <a:lnTo>
                      <a:pt x="52" y="22"/>
                    </a:lnTo>
                    <a:lnTo>
                      <a:pt x="50" y="24"/>
                    </a:lnTo>
                    <a:lnTo>
                      <a:pt x="48" y="24"/>
                    </a:lnTo>
                    <a:lnTo>
                      <a:pt x="44" y="18"/>
                    </a:lnTo>
                    <a:lnTo>
                      <a:pt x="44" y="18"/>
                    </a:lnTo>
                    <a:lnTo>
                      <a:pt x="44" y="16"/>
                    </a:lnTo>
                    <a:lnTo>
                      <a:pt x="42" y="16"/>
                    </a:lnTo>
                    <a:lnTo>
                      <a:pt x="40" y="16"/>
                    </a:lnTo>
                    <a:lnTo>
                      <a:pt x="40" y="16"/>
                    </a:lnTo>
                    <a:lnTo>
                      <a:pt x="34" y="18"/>
                    </a:lnTo>
                    <a:lnTo>
                      <a:pt x="32" y="16"/>
                    </a:lnTo>
                    <a:lnTo>
                      <a:pt x="30" y="14"/>
                    </a:lnTo>
                    <a:lnTo>
                      <a:pt x="30" y="14"/>
                    </a:lnTo>
                    <a:lnTo>
                      <a:pt x="26" y="10"/>
                    </a:lnTo>
                    <a:lnTo>
                      <a:pt x="24" y="12"/>
                    </a:lnTo>
                    <a:lnTo>
                      <a:pt x="24" y="12"/>
                    </a:lnTo>
                    <a:lnTo>
                      <a:pt x="20" y="16"/>
                    </a:lnTo>
                    <a:lnTo>
                      <a:pt x="14" y="16"/>
                    </a:lnTo>
                    <a:lnTo>
                      <a:pt x="10" y="18"/>
                    </a:lnTo>
                    <a:lnTo>
                      <a:pt x="6" y="20"/>
                    </a:lnTo>
                    <a:lnTo>
                      <a:pt x="6" y="20"/>
                    </a:lnTo>
                    <a:lnTo>
                      <a:pt x="4" y="22"/>
                    </a:lnTo>
                    <a:lnTo>
                      <a:pt x="2" y="20"/>
                    </a:lnTo>
                    <a:lnTo>
                      <a:pt x="0" y="14"/>
                    </a:lnTo>
                    <a:lnTo>
                      <a:pt x="0" y="14"/>
                    </a:lnTo>
                    <a:lnTo>
                      <a:pt x="2" y="12"/>
                    </a:lnTo>
                    <a:lnTo>
                      <a:pt x="4" y="10"/>
                    </a:lnTo>
                    <a:lnTo>
                      <a:pt x="6" y="6"/>
                    </a:lnTo>
                    <a:lnTo>
                      <a:pt x="8" y="6"/>
                    </a:lnTo>
                    <a:lnTo>
                      <a:pt x="8" y="6"/>
                    </a:lnTo>
                    <a:lnTo>
                      <a:pt x="14" y="6"/>
                    </a:lnTo>
                    <a:lnTo>
                      <a:pt x="14" y="6"/>
                    </a:lnTo>
                    <a:lnTo>
                      <a:pt x="20" y="2"/>
                    </a:lnTo>
                    <a:lnTo>
                      <a:pt x="24" y="2"/>
                    </a:lnTo>
                    <a:lnTo>
                      <a:pt x="24" y="2"/>
                    </a:lnTo>
                    <a:lnTo>
                      <a:pt x="24" y="2"/>
                    </a:lnTo>
                    <a:lnTo>
                      <a:pt x="30" y="4"/>
                    </a:lnTo>
                    <a:lnTo>
                      <a:pt x="34" y="8"/>
                    </a:lnTo>
                    <a:lnTo>
                      <a:pt x="38" y="10"/>
                    </a:lnTo>
                    <a:lnTo>
                      <a:pt x="40" y="8"/>
                    </a:lnTo>
                    <a:lnTo>
                      <a:pt x="42" y="6"/>
                    </a:lnTo>
                    <a:lnTo>
                      <a:pt x="42" y="6"/>
                    </a:lnTo>
                    <a:lnTo>
                      <a:pt x="44" y="2"/>
                    </a:lnTo>
                    <a:lnTo>
                      <a:pt x="46" y="0"/>
                    </a:lnTo>
                    <a:lnTo>
                      <a:pt x="48" y="0"/>
                    </a:lnTo>
                    <a:lnTo>
                      <a:pt x="50" y="4"/>
                    </a:lnTo>
                    <a:lnTo>
                      <a:pt x="5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8" name="Freeform 550">
                <a:extLst>
                  <a:ext uri="{FF2B5EF4-FFF2-40B4-BE49-F238E27FC236}">
                    <a16:creationId xmlns:a16="http://schemas.microsoft.com/office/drawing/2014/main" id="{8A99D0ED-F780-820E-D8D5-31606985C1F6}"/>
                  </a:ext>
                </a:extLst>
              </p:cNvPr>
              <p:cNvSpPr>
                <a:spLocks/>
              </p:cNvSpPr>
              <p:nvPr/>
            </p:nvSpPr>
            <p:spPr bwMode="auto">
              <a:xfrm>
                <a:off x="2316" y="1467"/>
                <a:ext cx="50" cy="24"/>
              </a:xfrm>
              <a:custGeom>
                <a:avLst/>
                <a:gdLst>
                  <a:gd name="T0" fmla="*/ 0 w 50"/>
                  <a:gd name="T1" fmla="*/ 10 h 24"/>
                  <a:gd name="T2" fmla="*/ 0 w 50"/>
                  <a:gd name="T3" fmla="*/ 10 h 24"/>
                  <a:gd name="T4" fmla="*/ 8 w 50"/>
                  <a:gd name="T5" fmla="*/ 4 h 24"/>
                  <a:gd name="T6" fmla="*/ 10 w 50"/>
                  <a:gd name="T7" fmla="*/ 2 h 24"/>
                  <a:gd name="T8" fmla="*/ 12 w 50"/>
                  <a:gd name="T9" fmla="*/ 4 h 24"/>
                  <a:gd name="T10" fmla="*/ 16 w 50"/>
                  <a:gd name="T11" fmla="*/ 12 h 24"/>
                  <a:gd name="T12" fmla="*/ 16 w 50"/>
                  <a:gd name="T13" fmla="*/ 12 h 24"/>
                  <a:gd name="T14" fmla="*/ 16 w 50"/>
                  <a:gd name="T15" fmla="*/ 12 h 24"/>
                  <a:gd name="T16" fmla="*/ 16 w 50"/>
                  <a:gd name="T17" fmla="*/ 12 h 24"/>
                  <a:gd name="T18" fmla="*/ 18 w 50"/>
                  <a:gd name="T19" fmla="*/ 8 h 24"/>
                  <a:gd name="T20" fmla="*/ 20 w 50"/>
                  <a:gd name="T21" fmla="*/ 6 h 24"/>
                  <a:gd name="T22" fmla="*/ 22 w 50"/>
                  <a:gd name="T23" fmla="*/ 6 h 24"/>
                  <a:gd name="T24" fmla="*/ 24 w 50"/>
                  <a:gd name="T25" fmla="*/ 6 h 24"/>
                  <a:gd name="T26" fmla="*/ 28 w 50"/>
                  <a:gd name="T27" fmla="*/ 8 h 24"/>
                  <a:gd name="T28" fmla="*/ 30 w 50"/>
                  <a:gd name="T29" fmla="*/ 8 h 24"/>
                  <a:gd name="T30" fmla="*/ 32 w 50"/>
                  <a:gd name="T31" fmla="*/ 6 h 24"/>
                  <a:gd name="T32" fmla="*/ 32 w 50"/>
                  <a:gd name="T33" fmla="*/ 6 h 24"/>
                  <a:gd name="T34" fmla="*/ 38 w 50"/>
                  <a:gd name="T35" fmla="*/ 2 h 24"/>
                  <a:gd name="T36" fmla="*/ 42 w 50"/>
                  <a:gd name="T37" fmla="*/ 0 h 24"/>
                  <a:gd name="T38" fmla="*/ 46 w 50"/>
                  <a:gd name="T39" fmla="*/ 2 h 24"/>
                  <a:gd name="T40" fmla="*/ 50 w 50"/>
                  <a:gd name="T41" fmla="*/ 6 h 24"/>
                  <a:gd name="T42" fmla="*/ 50 w 50"/>
                  <a:gd name="T43" fmla="*/ 6 h 24"/>
                  <a:gd name="T44" fmla="*/ 46 w 50"/>
                  <a:gd name="T45" fmla="*/ 8 h 24"/>
                  <a:gd name="T46" fmla="*/ 42 w 50"/>
                  <a:gd name="T47" fmla="*/ 10 h 24"/>
                  <a:gd name="T48" fmla="*/ 32 w 50"/>
                  <a:gd name="T49" fmla="*/ 14 h 24"/>
                  <a:gd name="T50" fmla="*/ 32 w 50"/>
                  <a:gd name="T51" fmla="*/ 14 h 24"/>
                  <a:gd name="T52" fmla="*/ 22 w 50"/>
                  <a:gd name="T53" fmla="*/ 20 h 24"/>
                  <a:gd name="T54" fmla="*/ 18 w 50"/>
                  <a:gd name="T55" fmla="*/ 22 h 24"/>
                  <a:gd name="T56" fmla="*/ 12 w 50"/>
                  <a:gd name="T57" fmla="*/ 24 h 24"/>
                  <a:gd name="T58" fmla="*/ 12 w 50"/>
                  <a:gd name="T59" fmla="*/ 24 h 24"/>
                  <a:gd name="T60" fmla="*/ 10 w 50"/>
                  <a:gd name="T61" fmla="*/ 22 h 24"/>
                  <a:gd name="T62" fmla="*/ 6 w 50"/>
                  <a:gd name="T63" fmla="*/ 18 h 24"/>
                  <a:gd name="T64" fmla="*/ 2 w 50"/>
                  <a:gd name="T65" fmla="*/ 14 h 24"/>
                  <a:gd name="T66" fmla="*/ 0 w 50"/>
                  <a:gd name="T67" fmla="*/ 10 h 24"/>
                  <a:gd name="T68" fmla="*/ 0 w 50"/>
                  <a:gd name="T6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24">
                    <a:moveTo>
                      <a:pt x="0" y="10"/>
                    </a:moveTo>
                    <a:lnTo>
                      <a:pt x="0" y="10"/>
                    </a:lnTo>
                    <a:lnTo>
                      <a:pt x="8" y="4"/>
                    </a:lnTo>
                    <a:lnTo>
                      <a:pt x="10" y="2"/>
                    </a:lnTo>
                    <a:lnTo>
                      <a:pt x="12" y="4"/>
                    </a:lnTo>
                    <a:lnTo>
                      <a:pt x="16" y="12"/>
                    </a:lnTo>
                    <a:lnTo>
                      <a:pt x="16" y="12"/>
                    </a:lnTo>
                    <a:lnTo>
                      <a:pt x="16" y="12"/>
                    </a:lnTo>
                    <a:lnTo>
                      <a:pt x="16" y="12"/>
                    </a:lnTo>
                    <a:lnTo>
                      <a:pt x="18" y="8"/>
                    </a:lnTo>
                    <a:lnTo>
                      <a:pt x="20" y="6"/>
                    </a:lnTo>
                    <a:lnTo>
                      <a:pt x="22" y="6"/>
                    </a:lnTo>
                    <a:lnTo>
                      <a:pt x="24" y="6"/>
                    </a:lnTo>
                    <a:lnTo>
                      <a:pt x="28" y="8"/>
                    </a:lnTo>
                    <a:lnTo>
                      <a:pt x="30" y="8"/>
                    </a:lnTo>
                    <a:lnTo>
                      <a:pt x="32" y="6"/>
                    </a:lnTo>
                    <a:lnTo>
                      <a:pt x="32" y="6"/>
                    </a:lnTo>
                    <a:lnTo>
                      <a:pt x="38" y="2"/>
                    </a:lnTo>
                    <a:lnTo>
                      <a:pt x="42" y="0"/>
                    </a:lnTo>
                    <a:lnTo>
                      <a:pt x="46" y="2"/>
                    </a:lnTo>
                    <a:lnTo>
                      <a:pt x="50" y="6"/>
                    </a:lnTo>
                    <a:lnTo>
                      <a:pt x="50" y="6"/>
                    </a:lnTo>
                    <a:lnTo>
                      <a:pt x="46" y="8"/>
                    </a:lnTo>
                    <a:lnTo>
                      <a:pt x="42" y="10"/>
                    </a:lnTo>
                    <a:lnTo>
                      <a:pt x="32" y="14"/>
                    </a:lnTo>
                    <a:lnTo>
                      <a:pt x="32" y="14"/>
                    </a:lnTo>
                    <a:lnTo>
                      <a:pt x="22" y="20"/>
                    </a:lnTo>
                    <a:lnTo>
                      <a:pt x="18" y="22"/>
                    </a:lnTo>
                    <a:lnTo>
                      <a:pt x="12" y="24"/>
                    </a:lnTo>
                    <a:lnTo>
                      <a:pt x="12" y="24"/>
                    </a:lnTo>
                    <a:lnTo>
                      <a:pt x="10" y="22"/>
                    </a:lnTo>
                    <a:lnTo>
                      <a:pt x="6" y="18"/>
                    </a:lnTo>
                    <a:lnTo>
                      <a:pt x="2"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9" name="Freeform 551">
                <a:extLst>
                  <a:ext uri="{FF2B5EF4-FFF2-40B4-BE49-F238E27FC236}">
                    <a16:creationId xmlns:a16="http://schemas.microsoft.com/office/drawing/2014/main" id="{9A8A69F8-0E74-CF27-E76F-F33D0AABBF45}"/>
                  </a:ext>
                </a:extLst>
              </p:cNvPr>
              <p:cNvSpPr>
                <a:spLocks/>
              </p:cNvSpPr>
              <p:nvPr/>
            </p:nvSpPr>
            <p:spPr bwMode="auto">
              <a:xfrm>
                <a:off x="2276" y="1583"/>
                <a:ext cx="28" cy="38"/>
              </a:xfrm>
              <a:custGeom>
                <a:avLst/>
                <a:gdLst>
                  <a:gd name="T0" fmla="*/ 8 w 28"/>
                  <a:gd name="T1" fmla="*/ 0 h 38"/>
                  <a:gd name="T2" fmla="*/ 8 w 28"/>
                  <a:gd name="T3" fmla="*/ 0 h 38"/>
                  <a:gd name="T4" fmla="*/ 12 w 28"/>
                  <a:gd name="T5" fmla="*/ 0 h 38"/>
                  <a:gd name="T6" fmla="*/ 14 w 28"/>
                  <a:gd name="T7" fmla="*/ 0 h 38"/>
                  <a:gd name="T8" fmla="*/ 18 w 28"/>
                  <a:gd name="T9" fmla="*/ 6 h 38"/>
                  <a:gd name="T10" fmla="*/ 22 w 28"/>
                  <a:gd name="T11" fmla="*/ 14 h 38"/>
                  <a:gd name="T12" fmla="*/ 26 w 28"/>
                  <a:gd name="T13" fmla="*/ 20 h 38"/>
                  <a:gd name="T14" fmla="*/ 26 w 28"/>
                  <a:gd name="T15" fmla="*/ 20 h 38"/>
                  <a:gd name="T16" fmla="*/ 26 w 28"/>
                  <a:gd name="T17" fmla="*/ 18 h 38"/>
                  <a:gd name="T18" fmla="*/ 28 w 28"/>
                  <a:gd name="T19" fmla="*/ 18 h 38"/>
                  <a:gd name="T20" fmla="*/ 28 w 28"/>
                  <a:gd name="T21" fmla="*/ 18 h 38"/>
                  <a:gd name="T22" fmla="*/ 26 w 28"/>
                  <a:gd name="T23" fmla="*/ 26 h 38"/>
                  <a:gd name="T24" fmla="*/ 24 w 28"/>
                  <a:gd name="T25" fmla="*/ 26 h 38"/>
                  <a:gd name="T26" fmla="*/ 20 w 28"/>
                  <a:gd name="T27" fmla="*/ 26 h 38"/>
                  <a:gd name="T28" fmla="*/ 18 w 28"/>
                  <a:gd name="T29" fmla="*/ 30 h 38"/>
                  <a:gd name="T30" fmla="*/ 18 w 28"/>
                  <a:gd name="T31" fmla="*/ 30 h 38"/>
                  <a:gd name="T32" fmla="*/ 14 w 28"/>
                  <a:gd name="T33" fmla="*/ 36 h 38"/>
                  <a:gd name="T34" fmla="*/ 12 w 28"/>
                  <a:gd name="T35" fmla="*/ 38 h 38"/>
                  <a:gd name="T36" fmla="*/ 10 w 28"/>
                  <a:gd name="T37" fmla="*/ 36 h 38"/>
                  <a:gd name="T38" fmla="*/ 10 w 28"/>
                  <a:gd name="T39" fmla="*/ 36 h 38"/>
                  <a:gd name="T40" fmla="*/ 8 w 28"/>
                  <a:gd name="T41" fmla="*/ 34 h 38"/>
                  <a:gd name="T42" fmla="*/ 8 w 28"/>
                  <a:gd name="T43" fmla="*/ 34 h 38"/>
                  <a:gd name="T44" fmla="*/ 6 w 28"/>
                  <a:gd name="T45" fmla="*/ 28 h 38"/>
                  <a:gd name="T46" fmla="*/ 4 w 28"/>
                  <a:gd name="T47" fmla="*/ 28 h 38"/>
                  <a:gd name="T48" fmla="*/ 2 w 28"/>
                  <a:gd name="T49" fmla="*/ 26 h 38"/>
                  <a:gd name="T50" fmla="*/ 0 w 28"/>
                  <a:gd name="T51" fmla="*/ 20 h 38"/>
                  <a:gd name="T52" fmla="*/ 0 w 28"/>
                  <a:gd name="T53" fmla="*/ 20 h 38"/>
                  <a:gd name="T54" fmla="*/ 2 w 28"/>
                  <a:gd name="T55" fmla="*/ 20 h 38"/>
                  <a:gd name="T56" fmla="*/ 2 w 28"/>
                  <a:gd name="T57" fmla="*/ 20 h 38"/>
                  <a:gd name="T58" fmla="*/ 4 w 28"/>
                  <a:gd name="T59" fmla="*/ 14 h 38"/>
                  <a:gd name="T60" fmla="*/ 6 w 28"/>
                  <a:gd name="T61" fmla="*/ 10 h 38"/>
                  <a:gd name="T62" fmla="*/ 6 w 28"/>
                  <a:gd name="T63" fmla="*/ 4 h 38"/>
                  <a:gd name="T64" fmla="*/ 6 w 28"/>
                  <a:gd name="T65" fmla="*/ 4 h 38"/>
                  <a:gd name="T66" fmla="*/ 6 w 28"/>
                  <a:gd name="T67" fmla="*/ 0 h 38"/>
                  <a:gd name="T68" fmla="*/ 8 w 28"/>
                  <a:gd name="T69" fmla="*/ 0 h 38"/>
                  <a:gd name="T70" fmla="*/ 8 w 28"/>
                  <a:gd name="T71" fmla="*/ 0 h 38"/>
                  <a:gd name="T72" fmla="*/ 8 w 28"/>
                  <a:gd name="T73" fmla="*/ 0 h 38"/>
                  <a:gd name="T74" fmla="*/ 8 w 28"/>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8">
                    <a:moveTo>
                      <a:pt x="8" y="0"/>
                    </a:moveTo>
                    <a:lnTo>
                      <a:pt x="8" y="0"/>
                    </a:lnTo>
                    <a:lnTo>
                      <a:pt x="12" y="0"/>
                    </a:lnTo>
                    <a:lnTo>
                      <a:pt x="14" y="0"/>
                    </a:lnTo>
                    <a:lnTo>
                      <a:pt x="18" y="6"/>
                    </a:lnTo>
                    <a:lnTo>
                      <a:pt x="22" y="14"/>
                    </a:lnTo>
                    <a:lnTo>
                      <a:pt x="26" y="20"/>
                    </a:lnTo>
                    <a:lnTo>
                      <a:pt x="26" y="20"/>
                    </a:lnTo>
                    <a:lnTo>
                      <a:pt x="26" y="18"/>
                    </a:lnTo>
                    <a:lnTo>
                      <a:pt x="28" y="18"/>
                    </a:lnTo>
                    <a:lnTo>
                      <a:pt x="28" y="18"/>
                    </a:lnTo>
                    <a:lnTo>
                      <a:pt x="26" y="26"/>
                    </a:lnTo>
                    <a:lnTo>
                      <a:pt x="24" y="26"/>
                    </a:lnTo>
                    <a:lnTo>
                      <a:pt x="20" y="26"/>
                    </a:lnTo>
                    <a:lnTo>
                      <a:pt x="18" y="30"/>
                    </a:lnTo>
                    <a:lnTo>
                      <a:pt x="18" y="30"/>
                    </a:lnTo>
                    <a:lnTo>
                      <a:pt x="14" y="36"/>
                    </a:lnTo>
                    <a:lnTo>
                      <a:pt x="12" y="38"/>
                    </a:lnTo>
                    <a:lnTo>
                      <a:pt x="10" y="36"/>
                    </a:lnTo>
                    <a:lnTo>
                      <a:pt x="10" y="36"/>
                    </a:lnTo>
                    <a:lnTo>
                      <a:pt x="8" y="34"/>
                    </a:lnTo>
                    <a:lnTo>
                      <a:pt x="8" y="34"/>
                    </a:lnTo>
                    <a:lnTo>
                      <a:pt x="6" y="28"/>
                    </a:lnTo>
                    <a:lnTo>
                      <a:pt x="4" y="28"/>
                    </a:lnTo>
                    <a:lnTo>
                      <a:pt x="2" y="26"/>
                    </a:lnTo>
                    <a:lnTo>
                      <a:pt x="0" y="20"/>
                    </a:lnTo>
                    <a:lnTo>
                      <a:pt x="0" y="20"/>
                    </a:lnTo>
                    <a:lnTo>
                      <a:pt x="2" y="20"/>
                    </a:lnTo>
                    <a:lnTo>
                      <a:pt x="2" y="20"/>
                    </a:lnTo>
                    <a:lnTo>
                      <a:pt x="4" y="14"/>
                    </a:lnTo>
                    <a:lnTo>
                      <a:pt x="6" y="10"/>
                    </a:lnTo>
                    <a:lnTo>
                      <a:pt x="6" y="4"/>
                    </a:lnTo>
                    <a:lnTo>
                      <a:pt x="6" y="4"/>
                    </a:lnTo>
                    <a:lnTo>
                      <a:pt x="6" y="0"/>
                    </a:lnTo>
                    <a:lnTo>
                      <a:pt x="8" y="0"/>
                    </a:lnTo>
                    <a:lnTo>
                      <a:pt x="8"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0" name="Freeform 552">
                <a:extLst>
                  <a:ext uri="{FF2B5EF4-FFF2-40B4-BE49-F238E27FC236}">
                    <a16:creationId xmlns:a16="http://schemas.microsoft.com/office/drawing/2014/main" id="{2A4217F4-A9AA-7178-A148-6C278DE4961D}"/>
                  </a:ext>
                </a:extLst>
              </p:cNvPr>
              <p:cNvSpPr>
                <a:spLocks/>
              </p:cNvSpPr>
              <p:nvPr/>
            </p:nvSpPr>
            <p:spPr bwMode="auto">
              <a:xfrm>
                <a:off x="3982" y="1471"/>
                <a:ext cx="34" cy="24"/>
              </a:xfrm>
              <a:custGeom>
                <a:avLst/>
                <a:gdLst>
                  <a:gd name="T0" fmla="*/ 0 w 34"/>
                  <a:gd name="T1" fmla="*/ 10 h 24"/>
                  <a:gd name="T2" fmla="*/ 0 w 34"/>
                  <a:gd name="T3" fmla="*/ 10 h 24"/>
                  <a:gd name="T4" fmla="*/ 2 w 34"/>
                  <a:gd name="T5" fmla="*/ 2 h 24"/>
                  <a:gd name="T6" fmla="*/ 2 w 34"/>
                  <a:gd name="T7" fmla="*/ 0 h 24"/>
                  <a:gd name="T8" fmla="*/ 4 w 34"/>
                  <a:gd name="T9" fmla="*/ 0 h 24"/>
                  <a:gd name="T10" fmla="*/ 4 w 34"/>
                  <a:gd name="T11" fmla="*/ 0 h 24"/>
                  <a:gd name="T12" fmla="*/ 8 w 34"/>
                  <a:gd name="T13" fmla="*/ 2 h 24"/>
                  <a:gd name="T14" fmla="*/ 12 w 34"/>
                  <a:gd name="T15" fmla="*/ 2 h 24"/>
                  <a:gd name="T16" fmla="*/ 18 w 34"/>
                  <a:gd name="T17" fmla="*/ 2 h 24"/>
                  <a:gd name="T18" fmla="*/ 18 w 34"/>
                  <a:gd name="T19" fmla="*/ 2 h 24"/>
                  <a:gd name="T20" fmla="*/ 20 w 34"/>
                  <a:gd name="T21" fmla="*/ 4 h 24"/>
                  <a:gd name="T22" fmla="*/ 24 w 34"/>
                  <a:gd name="T23" fmla="*/ 8 h 24"/>
                  <a:gd name="T24" fmla="*/ 26 w 34"/>
                  <a:gd name="T25" fmla="*/ 8 h 24"/>
                  <a:gd name="T26" fmla="*/ 28 w 34"/>
                  <a:gd name="T27" fmla="*/ 4 h 24"/>
                  <a:gd name="T28" fmla="*/ 28 w 34"/>
                  <a:gd name="T29" fmla="*/ 4 h 24"/>
                  <a:gd name="T30" fmla="*/ 30 w 34"/>
                  <a:gd name="T31" fmla="*/ 2 h 24"/>
                  <a:gd name="T32" fmla="*/ 30 w 34"/>
                  <a:gd name="T33" fmla="*/ 4 h 24"/>
                  <a:gd name="T34" fmla="*/ 32 w 34"/>
                  <a:gd name="T35" fmla="*/ 8 h 24"/>
                  <a:gd name="T36" fmla="*/ 34 w 34"/>
                  <a:gd name="T37" fmla="*/ 14 h 24"/>
                  <a:gd name="T38" fmla="*/ 34 w 34"/>
                  <a:gd name="T39" fmla="*/ 14 h 24"/>
                  <a:gd name="T40" fmla="*/ 32 w 34"/>
                  <a:gd name="T41" fmla="*/ 14 h 24"/>
                  <a:gd name="T42" fmla="*/ 30 w 34"/>
                  <a:gd name="T43" fmla="*/ 16 h 24"/>
                  <a:gd name="T44" fmla="*/ 30 w 34"/>
                  <a:gd name="T45" fmla="*/ 16 h 24"/>
                  <a:gd name="T46" fmla="*/ 28 w 34"/>
                  <a:gd name="T47" fmla="*/ 22 h 24"/>
                  <a:gd name="T48" fmla="*/ 28 w 34"/>
                  <a:gd name="T49" fmla="*/ 24 h 24"/>
                  <a:gd name="T50" fmla="*/ 26 w 34"/>
                  <a:gd name="T51" fmla="*/ 24 h 24"/>
                  <a:gd name="T52" fmla="*/ 24 w 34"/>
                  <a:gd name="T53" fmla="*/ 20 h 24"/>
                  <a:gd name="T54" fmla="*/ 24 w 34"/>
                  <a:gd name="T55" fmla="*/ 20 h 24"/>
                  <a:gd name="T56" fmla="*/ 20 w 34"/>
                  <a:gd name="T57" fmla="*/ 16 h 24"/>
                  <a:gd name="T58" fmla="*/ 18 w 34"/>
                  <a:gd name="T59" fmla="*/ 14 h 24"/>
                  <a:gd name="T60" fmla="*/ 14 w 34"/>
                  <a:gd name="T61" fmla="*/ 14 h 24"/>
                  <a:gd name="T62" fmla="*/ 12 w 34"/>
                  <a:gd name="T63" fmla="*/ 16 h 24"/>
                  <a:gd name="T64" fmla="*/ 12 w 34"/>
                  <a:gd name="T65" fmla="*/ 16 h 24"/>
                  <a:gd name="T66" fmla="*/ 10 w 34"/>
                  <a:gd name="T67" fmla="*/ 16 h 24"/>
                  <a:gd name="T68" fmla="*/ 8 w 34"/>
                  <a:gd name="T69" fmla="*/ 16 h 24"/>
                  <a:gd name="T70" fmla="*/ 6 w 34"/>
                  <a:gd name="T71" fmla="*/ 14 h 24"/>
                  <a:gd name="T72" fmla="*/ 4 w 34"/>
                  <a:gd name="T73" fmla="*/ 10 h 24"/>
                  <a:gd name="T74" fmla="*/ 2 w 34"/>
                  <a:gd name="T75" fmla="*/ 10 h 24"/>
                  <a:gd name="T76" fmla="*/ 0 w 34"/>
                  <a:gd name="T77" fmla="*/ 10 h 24"/>
                  <a:gd name="T78" fmla="*/ 0 w 34"/>
                  <a:gd name="T7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4">
                    <a:moveTo>
                      <a:pt x="0" y="10"/>
                    </a:moveTo>
                    <a:lnTo>
                      <a:pt x="0" y="10"/>
                    </a:lnTo>
                    <a:lnTo>
                      <a:pt x="2" y="2"/>
                    </a:lnTo>
                    <a:lnTo>
                      <a:pt x="2" y="0"/>
                    </a:lnTo>
                    <a:lnTo>
                      <a:pt x="4" y="0"/>
                    </a:lnTo>
                    <a:lnTo>
                      <a:pt x="4" y="0"/>
                    </a:lnTo>
                    <a:lnTo>
                      <a:pt x="8" y="2"/>
                    </a:lnTo>
                    <a:lnTo>
                      <a:pt x="12" y="2"/>
                    </a:lnTo>
                    <a:lnTo>
                      <a:pt x="18" y="2"/>
                    </a:lnTo>
                    <a:lnTo>
                      <a:pt x="18" y="2"/>
                    </a:lnTo>
                    <a:lnTo>
                      <a:pt x="20" y="4"/>
                    </a:lnTo>
                    <a:lnTo>
                      <a:pt x="24" y="8"/>
                    </a:lnTo>
                    <a:lnTo>
                      <a:pt x="26" y="8"/>
                    </a:lnTo>
                    <a:lnTo>
                      <a:pt x="28" y="4"/>
                    </a:lnTo>
                    <a:lnTo>
                      <a:pt x="28" y="4"/>
                    </a:lnTo>
                    <a:lnTo>
                      <a:pt x="30" y="2"/>
                    </a:lnTo>
                    <a:lnTo>
                      <a:pt x="30" y="4"/>
                    </a:lnTo>
                    <a:lnTo>
                      <a:pt x="32" y="8"/>
                    </a:lnTo>
                    <a:lnTo>
                      <a:pt x="34" y="14"/>
                    </a:lnTo>
                    <a:lnTo>
                      <a:pt x="34" y="14"/>
                    </a:lnTo>
                    <a:lnTo>
                      <a:pt x="32" y="14"/>
                    </a:lnTo>
                    <a:lnTo>
                      <a:pt x="30" y="16"/>
                    </a:lnTo>
                    <a:lnTo>
                      <a:pt x="30" y="16"/>
                    </a:lnTo>
                    <a:lnTo>
                      <a:pt x="28" y="22"/>
                    </a:lnTo>
                    <a:lnTo>
                      <a:pt x="28" y="24"/>
                    </a:lnTo>
                    <a:lnTo>
                      <a:pt x="26" y="24"/>
                    </a:lnTo>
                    <a:lnTo>
                      <a:pt x="24" y="20"/>
                    </a:lnTo>
                    <a:lnTo>
                      <a:pt x="24" y="20"/>
                    </a:lnTo>
                    <a:lnTo>
                      <a:pt x="20" y="16"/>
                    </a:lnTo>
                    <a:lnTo>
                      <a:pt x="18" y="14"/>
                    </a:lnTo>
                    <a:lnTo>
                      <a:pt x="14" y="14"/>
                    </a:lnTo>
                    <a:lnTo>
                      <a:pt x="12" y="16"/>
                    </a:lnTo>
                    <a:lnTo>
                      <a:pt x="12" y="16"/>
                    </a:lnTo>
                    <a:lnTo>
                      <a:pt x="10" y="16"/>
                    </a:lnTo>
                    <a:lnTo>
                      <a:pt x="8" y="16"/>
                    </a:lnTo>
                    <a:lnTo>
                      <a:pt x="6" y="14"/>
                    </a:lnTo>
                    <a:lnTo>
                      <a:pt x="4" y="10"/>
                    </a:lnTo>
                    <a:lnTo>
                      <a:pt x="2"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1" name="Freeform 553">
                <a:extLst>
                  <a:ext uri="{FF2B5EF4-FFF2-40B4-BE49-F238E27FC236}">
                    <a16:creationId xmlns:a16="http://schemas.microsoft.com/office/drawing/2014/main" id="{764727E1-389F-5D99-D8CA-DE024E2A860C}"/>
                  </a:ext>
                </a:extLst>
              </p:cNvPr>
              <p:cNvSpPr>
                <a:spLocks/>
              </p:cNvSpPr>
              <p:nvPr/>
            </p:nvSpPr>
            <p:spPr bwMode="auto">
              <a:xfrm>
                <a:off x="4504" y="1473"/>
                <a:ext cx="42" cy="24"/>
              </a:xfrm>
              <a:custGeom>
                <a:avLst/>
                <a:gdLst>
                  <a:gd name="T0" fmla="*/ 0 w 42"/>
                  <a:gd name="T1" fmla="*/ 8 h 24"/>
                  <a:gd name="T2" fmla="*/ 0 w 42"/>
                  <a:gd name="T3" fmla="*/ 8 h 24"/>
                  <a:gd name="T4" fmla="*/ 8 w 42"/>
                  <a:gd name="T5" fmla="*/ 8 h 24"/>
                  <a:gd name="T6" fmla="*/ 16 w 42"/>
                  <a:gd name="T7" fmla="*/ 6 h 24"/>
                  <a:gd name="T8" fmla="*/ 32 w 42"/>
                  <a:gd name="T9" fmla="*/ 0 h 24"/>
                  <a:gd name="T10" fmla="*/ 32 w 42"/>
                  <a:gd name="T11" fmla="*/ 0 h 24"/>
                  <a:gd name="T12" fmla="*/ 34 w 42"/>
                  <a:gd name="T13" fmla="*/ 0 h 24"/>
                  <a:gd name="T14" fmla="*/ 36 w 42"/>
                  <a:gd name="T15" fmla="*/ 2 h 24"/>
                  <a:gd name="T16" fmla="*/ 40 w 42"/>
                  <a:gd name="T17" fmla="*/ 6 h 24"/>
                  <a:gd name="T18" fmla="*/ 42 w 42"/>
                  <a:gd name="T19" fmla="*/ 12 h 24"/>
                  <a:gd name="T20" fmla="*/ 42 w 42"/>
                  <a:gd name="T21" fmla="*/ 12 h 24"/>
                  <a:gd name="T22" fmla="*/ 38 w 42"/>
                  <a:gd name="T23" fmla="*/ 20 h 24"/>
                  <a:gd name="T24" fmla="*/ 38 w 42"/>
                  <a:gd name="T25" fmla="*/ 22 h 24"/>
                  <a:gd name="T26" fmla="*/ 36 w 42"/>
                  <a:gd name="T27" fmla="*/ 20 h 24"/>
                  <a:gd name="T28" fmla="*/ 36 w 42"/>
                  <a:gd name="T29" fmla="*/ 12 h 24"/>
                  <a:gd name="T30" fmla="*/ 36 w 42"/>
                  <a:gd name="T31" fmla="*/ 12 h 24"/>
                  <a:gd name="T32" fmla="*/ 34 w 42"/>
                  <a:gd name="T33" fmla="*/ 8 h 24"/>
                  <a:gd name="T34" fmla="*/ 34 w 42"/>
                  <a:gd name="T35" fmla="*/ 8 h 24"/>
                  <a:gd name="T36" fmla="*/ 30 w 42"/>
                  <a:gd name="T37" fmla="*/ 8 h 24"/>
                  <a:gd name="T38" fmla="*/ 30 w 42"/>
                  <a:gd name="T39" fmla="*/ 8 h 24"/>
                  <a:gd name="T40" fmla="*/ 26 w 42"/>
                  <a:gd name="T41" fmla="*/ 12 h 24"/>
                  <a:gd name="T42" fmla="*/ 22 w 42"/>
                  <a:gd name="T43" fmla="*/ 12 h 24"/>
                  <a:gd name="T44" fmla="*/ 18 w 42"/>
                  <a:gd name="T45" fmla="*/ 14 h 24"/>
                  <a:gd name="T46" fmla="*/ 12 w 42"/>
                  <a:gd name="T47" fmla="*/ 18 h 24"/>
                  <a:gd name="T48" fmla="*/ 12 w 42"/>
                  <a:gd name="T49" fmla="*/ 18 h 24"/>
                  <a:gd name="T50" fmla="*/ 8 w 42"/>
                  <a:gd name="T51" fmla="*/ 24 h 24"/>
                  <a:gd name="T52" fmla="*/ 6 w 42"/>
                  <a:gd name="T53" fmla="*/ 24 h 24"/>
                  <a:gd name="T54" fmla="*/ 6 w 42"/>
                  <a:gd name="T55" fmla="*/ 22 h 24"/>
                  <a:gd name="T56" fmla="*/ 2 w 42"/>
                  <a:gd name="T57" fmla="*/ 16 h 24"/>
                  <a:gd name="T58" fmla="*/ 0 w 42"/>
                  <a:gd name="T59" fmla="*/ 8 h 24"/>
                  <a:gd name="T60" fmla="*/ 0 w 42"/>
                  <a:gd name="T6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24">
                    <a:moveTo>
                      <a:pt x="0" y="8"/>
                    </a:moveTo>
                    <a:lnTo>
                      <a:pt x="0" y="8"/>
                    </a:lnTo>
                    <a:lnTo>
                      <a:pt x="8" y="8"/>
                    </a:lnTo>
                    <a:lnTo>
                      <a:pt x="16" y="6"/>
                    </a:lnTo>
                    <a:lnTo>
                      <a:pt x="32" y="0"/>
                    </a:lnTo>
                    <a:lnTo>
                      <a:pt x="32" y="0"/>
                    </a:lnTo>
                    <a:lnTo>
                      <a:pt x="34" y="0"/>
                    </a:lnTo>
                    <a:lnTo>
                      <a:pt x="36" y="2"/>
                    </a:lnTo>
                    <a:lnTo>
                      <a:pt x="40" y="6"/>
                    </a:lnTo>
                    <a:lnTo>
                      <a:pt x="42" y="12"/>
                    </a:lnTo>
                    <a:lnTo>
                      <a:pt x="42" y="12"/>
                    </a:lnTo>
                    <a:lnTo>
                      <a:pt x="38" y="20"/>
                    </a:lnTo>
                    <a:lnTo>
                      <a:pt x="38" y="22"/>
                    </a:lnTo>
                    <a:lnTo>
                      <a:pt x="36" y="20"/>
                    </a:lnTo>
                    <a:lnTo>
                      <a:pt x="36" y="12"/>
                    </a:lnTo>
                    <a:lnTo>
                      <a:pt x="36" y="12"/>
                    </a:lnTo>
                    <a:lnTo>
                      <a:pt x="34" y="8"/>
                    </a:lnTo>
                    <a:lnTo>
                      <a:pt x="34" y="8"/>
                    </a:lnTo>
                    <a:lnTo>
                      <a:pt x="30" y="8"/>
                    </a:lnTo>
                    <a:lnTo>
                      <a:pt x="30" y="8"/>
                    </a:lnTo>
                    <a:lnTo>
                      <a:pt x="26" y="12"/>
                    </a:lnTo>
                    <a:lnTo>
                      <a:pt x="22" y="12"/>
                    </a:lnTo>
                    <a:lnTo>
                      <a:pt x="18" y="14"/>
                    </a:lnTo>
                    <a:lnTo>
                      <a:pt x="12" y="18"/>
                    </a:lnTo>
                    <a:lnTo>
                      <a:pt x="12" y="18"/>
                    </a:lnTo>
                    <a:lnTo>
                      <a:pt x="8" y="24"/>
                    </a:lnTo>
                    <a:lnTo>
                      <a:pt x="6" y="24"/>
                    </a:lnTo>
                    <a:lnTo>
                      <a:pt x="6" y="22"/>
                    </a:lnTo>
                    <a:lnTo>
                      <a:pt x="2" y="1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2" name="Freeform 554">
                <a:extLst>
                  <a:ext uri="{FF2B5EF4-FFF2-40B4-BE49-F238E27FC236}">
                    <a16:creationId xmlns:a16="http://schemas.microsoft.com/office/drawing/2014/main" id="{DEC9C62B-70CB-66E6-2929-DBEA0DED798E}"/>
                  </a:ext>
                </a:extLst>
              </p:cNvPr>
              <p:cNvSpPr>
                <a:spLocks/>
              </p:cNvSpPr>
              <p:nvPr/>
            </p:nvSpPr>
            <p:spPr bwMode="auto">
              <a:xfrm>
                <a:off x="4436" y="1577"/>
                <a:ext cx="30" cy="32"/>
              </a:xfrm>
              <a:custGeom>
                <a:avLst/>
                <a:gdLst>
                  <a:gd name="T0" fmla="*/ 0 w 30"/>
                  <a:gd name="T1" fmla="*/ 18 h 32"/>
                  <a:gd name="T2" fmla="*/ 0 w 30"/>
                  <a:gd name="T3" fmla="*/ 18 h 32"/>
                  <a:gd name="T4" fmla="*/ 0 w 30"/>
                  <a:gd name="T5" fmla="*/ 14 h 32"/>
                  <a:gd name="T6" fmla="*/ 0 w 30"/>
                  <a:gd name="T7" fmla="*/ 14 h 32"/>
                  <a:gd name="T8" fmla="*/ 4 w 30"/>
                  <a:gd name="T9" fmla="*/ 6 h 32"/>
                  <a:gd name="T10" fmla="*/ 8 w 30"/>
                  <a:gd name="T11" fmla="*/ 4 h 32"/>
                  <a:gd name="T12" fmla="*/ 12 w 30"/>
                  <a:gd name="T13" fmla="*/ 6 h 32"/>
                  <a:gd name="T14" fmla="*/ 16 w 30"/>
                  <a:gd name="T15" fmla="*/ 14 h 32"/>
                  <a:gd name="T16" fmla="*/ 16 w 30"/>
                  <a:gd name="T17" fmla="*/ 14 h 32"/>
                  <a:gd name="T18" fmla="*/ 18 w 30"/>
                  <a:gd name="T19" fmla="*/ 18 h 32"/>
                  <a:gd name="T20" fmla="*/ 20 w 30"/>
                  <a:gd name="T21" fmla="*/ 14 h 32"/>
                  <a:gd name="T22" fmla="*/ 20 w 30"/>
                  <a:gd name="T23" fmla="*/ 14 h 32"/>
                  <a:gd name="T24" fmla="*/ 24 w 30"/>
                  <a:gd name="T25" fmla="*/ 4 h 32"/>
                  <a:gd name="T26" fmla="*/ 26 w 30"/>
                  <a:gd name="T27" fmla="*/ 0 h 32"/>
                  <a:gd name="T28" fmla="*/ 28 w 30"/>
                  <a:gd name="T29" fmla="*/ 4 h 32"/>
                  <a:gd name="T30" fmla="*/ 30 w 30"/>
                  <a:gd name="T31" fmla="*/ 18 h 32"/>
                  <a:gd name="T32" fmla="*/ 30 w 30"/>
                  <a:gd name="T33" fmla="*/ 18 h 32"/>
                  <a:gd name="T34" fmla="*/ 30 w 30"/>
                  <a:gd name="T35" fmla="*/ 18 h 32"/>
                  <a:gd name="T36" fmla="*/ 28 w 30"/>
                  <a:gd name="T37" fmla="*/ 20 h 32"/>
                  <a:gd name="T38" fmla="*/ 26 w 30"/>
                  <a:gd name="T39" fmla="*/ 22 h 32"/>
                  <a:gd name="T40" fmla="*/ 24 w 30"/>
                  <a:gd name="T41" fmla="*/ 24 h 32"/>
                  <a:gd name="T42" fmla="*/ 22 w 30"/>
                  <a:gd name="T43" fmla="*/ 30 h 32"/>
                  <a:gd name="T44" fmla="*/ 22 w 30"/>
                  <a:gd name="T45" fmla="*/ 30 h 32"/>
                  <a:gd name="T46" fmla="*/ 22 w 30"/>
                  <a:gd name="T47" fmla="*/ 30 h 32"/>
                  <a:gd name="T48" fmla="*/ 20 w 30"/>
                  <a:gd name="T49" fmla="*/ 32 h 32"/>
                  <a:gd name="T50" fmla="*/ 20 w 30"/>
                  <a:gd name="T51" fmla="*/ 32 h 32"/>
                  <a:gd name="T52" fmla="*/ 16 w 30"/>
                  <a:gd name="T53" fmla="*/ 30 h 32"/>
                  <a:gd name="T54" fmla="*/ 10 w 30"/>
                  <a:gd name="T55" fmla="*/ 26 h 32"/>
                  <a:gd name="T56" fmla="*/ 4 w 30"/>
                  <a:gd name="T57" fmla="*/ 22 h 32"/>
                  <a:gd name="T58" fmla="*/ 0 w 30"/>
                  <a:gd name="T59" fmla="*/ 18 h 32"/>
                  <a:gd name="T60" fmla="*/ 0 w 30"/>
                  <a:gd name="T6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2">
                    <a:moveTo>
                      <a:pt x="0" y="18"/>
                    </a:moveTo>
                    <a:lnTo>
                      <a:pt x="0" y="18"/>
                    </a:lnTo>
                    <a:lnTo>
                      <a:pt x="0" y="14"/>
                    </a:lnTo>
                    <a:lnTo>
                      <a:pt x="0" y="14"/>
                    </a:lnTo>
                    <a:lnTo>
                      <a:pt x="4" y="6"/>
                    </a:lnTo>
                    <a:lnTo>
                      <a:pt x="8" y="4"/>
                    </a:lnTo>
                    <a:lnTo>
                      <a:pt x="12" y="6"/>
                    </a:lnTo>
                    <a:lnTo>
                      <a:pt x="16" y="14"/>
                    </a:lnTo>
                    <a:lnTo>
                      <a:pt x="16" y="14"/>
                    </a:lnTo>
                    <a:lnTo>
                      <a:pt x="18" y="18"/>
                    </a:lnTo>
                    <a:lnTo>
                      <a:pt x="20" y="14"/>
                    </a:lnTo>
                    <a:lnTo>
                      <a:pt x="20" y="14"/>
                    </a:lnTo>
                    <a:lnTo>
                      <a:pt x="24" y="4"/>
                    </a:lnTo>
                    <a:lnTo>
                      <a:pt x="26" y="0"/>
                    </a:lnTo>
                    <a:lnTo>
                      <a:pt x="28" y="4"/>
                    </a:lnTo>
                    <a:lnTo>
                      <a:pt x="30" y="18"/>
                    </a:lnTo>
                    <a:lnTo>
                      <a:pt x="30" y="18"/>
                    </a:lnTo>
                    <a:lnTo>
                      <a:pt x="30" y="18"/>
                    </a:lnTo>
                    <a:lnTo>
                      <a:pt x="28" y="20"/>
                    </a:lnTo>
                    <a:lnTo>
                      <a:pt x="26" y="22"/>
                    </a:lnTo>
                    <a:lnTo>
                      <a:pt x="24" y="24"/>
                    </a:lnTo>
                    <a:lnTo>
                      <a:pt x="22" y="30"/>
                    </a:lnTo>
                    <a:lnTo>
                      <a:pt x="22" y="30"/>
                    </a:lnTo>
                    <a:lnTo>
                      <a:pt x="22" y="30"/>
                    </a:lnTo>
                    <a:lnTo>
                      <a:pt x="20" y="32"/>
                    </a:lnTo>
                    <a:lnTo>
                      <a:pt x="20" y="32"/>
                    </a:lnTo>
                    <a:lnTo>
                      <a:pt x="16" y="30"/>
                    </a:lnTo>
                    <a:lnTo>
                      <a:pt x="10" y="26"/>
                    </a:lnTo>
                    <a:lnTo>
                      <a:pt x="4" y="22"/>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3" name="Freeform 555">
                <a:extLst>
                  <a:ext uri="{FF2B5EF4-FFF2-40B4-BE49-F238E27FC236}">
                    <a16:creationId xmlns:a16="http://schemas.microsoft.com/office/drawing/2014/main" id="{3E12CF50-BCBA-B0F9-BEA8-7B9DB2538FCE}"/>
                  </a:ext>
                </a:extLst>
              </p:cNvPr>
              <p:cNvSpPr>
                <a:spLocks/>
              </p:cNvSpPr>
              <p:nvPr/>
            </p:nvSpPr>
            <p:spPr bwMode="auto">
              <a:xfrm>
                <a:off x="2616" y="1477"/>
                <a:ext cx="34" cy="22"/>
              </a:xfrm>
              <a:custGeom>
                <a:avLst/>
                <a:gdLst>
                  <a:gd name="T0" fmla="*/ 18 w 34"/>
                  <a:gd name="T1" fmla="*/ 0 h 22"/>
                  <a:gd name="T2" fmla="*/ 18 w 34"/>
                  <a:gd name="T3" fmla="*/ 0 h 22"/>
                  <a:gd name="T4" fmla="*/ 20 w 34"/>
                  <a:gd name="T5" fmla="*/ 0 h 22"/>
                  <a:gd name="T6" fmla="*/ 20 w 34"/>
                  <a:gd name="T7" fmla="*/ 0 h 22"/>
                  <a:gd name="T8" fmla="*/ 20 w 34"/>
                  <a:gd name="T9" fmla="*/ 0 h 22"/>
                  <a:gd name="T10" fmla="*/ 22 w 34"/>
                  <a:gd name="T11" fmla="*/ 8 h 22"/>
                  <a:gd name="T12" fmla="*/ 24 w 34"/>
                  <a:gd name="T13" fmla="*/ 8 h 22"/>
                  <a:gd name="T14" fmla="*/ 26 w 34"/>
                  <a:gd name="T15" fmla="*/ 4 h 22"/>
                  <a:gd name="T16" fmla="*/ 26 w 34"/>
                  <a:gd name="T17" fmla="*/ 4 h 22"/>
                  <a:gd name="T18" fmla="*/ 28 w 34"/>
                  <a:gd name="T19" fmla="*/ 2 h 22"/>
                  <a:gd name="T20" fmla="*/ 32 w 34"/>
                  <a:gd name="T21" fmla="*/ 0 h 22"/>
                  <a:gd name="T22" fmla="*/ 34 w 34"/>
                  <a:gd name="T23" fmla="*/ 4 h 22"/>
                  <a:gd name="T24" fmla="*/ 34 w 34"/>
                  <a:gd name="T25" fmla="*/ 12 h 22"/>
                  <a:gd name="T26" fmla="*/ 34 w 34"/>
                  <a:gd name="T27" fmla="*/ 12 h 22"/>
                  <a:gd name="T28" fmla="*/ 34 w 34"/>
                  <a:gd name="T29" fmla="*/ 12 h 22"/>
                  <a:gd name="T30" fmla="*/ 32 w 34"/>
                  <a:gd name="T31" fmla="*/ 14 h 22"/>
                  <a:gd name="T32" fmla="*/ 28 w 34"/>
                  <a:gd name="T33" fmla="*/ 16 h 22"/>
                  <a:gd name="T34" fmla="*/ 20 w 34"/>
                  <a:gd name="T35" fmla="*/ 16 h 22"/>
                  <a:gd name="T36" fmla="*/ 14 w 34"/>
                  <a:gd name="T37" fmla="*/ 16 h 22"/>
                  <a:gd name="T38" fmla="*/ 10 w 34"/>
                  <a:gd name="T39" fmla="*/ 18 h 22"/>
                  <a:gd name="T40" fmla="*/ 6 w 34"/>
                  <a:gd name="T41" fmla="*/ 20 h 22"/>
                  <a:gd name="T42" fmla="*/ 6 w 34"/>
                  <a:gd name="T43" fmla="*/ 20 h 22"/>
                  <a:gd name="T44" fmla="*/ 4 w 34"/>
                  <a:gd name="T45" fmla="*/ 22 h 22"/>
                  <a:gd name="T46" fmla="*/ 2 w 34"/>
                  <a:gd name="T47" fmla="*/ 20 h 22"/>
                  <a:gd name="T48" fmla="*/ 0 w 34"/>
                  <a:gd name="T49" fmla="*/ 16 h 22"/>
                  <a:gd name="T50" fmla="*/ 0 w 34"/>
                  <a:gd name="T51" fmla="*/ 16 h 22"/>
                  <a:gd name="T52" fmla="*/ 4 w 34"/>
                  <a:gd name="T53" fmla="*/ 6 h 22"/>
                  <a:gd name="T54" fmla="*/ 8 w 34"/>
                  <a:gd name="T55" fmla="*/ 2 h 22"/>
                  <a:gd name="T56" fmla="*/ 18 w 34"/>
                  <a:gd name="T57" fmla="*/ 0 h 22"/>
                  <a:gd name="T58" fmla="*/ 18 w 34"/>
                  <a:gd name="T59" fmla="*/ 0 h 22"/>
                  <a:gd name="T60" fmla="*/ 18 w 34"/>
                  <a:gd name="T61" fmla="*/ 0 h 22"/>
                  <a:gd name="T62" fmla="*/ 18 w 34"/>
                  <a:gd name="T6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22">
                    <a:moveTo>
                      <a:pt x="18" y="0"/>
                    </a:moveTo>
                    <a:lnTo>
                      <a:pt x="18" y="0"/>
                    </a:lnTo>
                    <a:lnTo>
                      <a:pt x="20" y="0"/>
                    </a:lnTo>
                    <a:lnTo>
                      <a:pt x="20" y="0"/>
                    </a:lnTo>
                    <a:lnTo>
                      <a:pt x="20" y="0"/>
                    </a:lnTo>
                    <a:lnTo>
                      <a:pt x="22" y="8"/>
                    </a:lnTo>
                    <a:lnTo>
                      <a:pt x="24" y="8"/>
                    </a:lnTo>
                    <a:lnTo>
                      <a:pt x="26" y="4"/>
                    </a:lnTo>
                    <a:lnTo>
                      <a:pt x="26" y="4"/>
                    </a:lnTo>
                    <a:lnTo>
                      <a:pt x="28" y="2"/>
                    </a:lnTo>
                    <a:lnTo>
                      <a:pt x="32" y="0"/>
                    </a:lnTo>
                    <a:lnTo>
                      <a:pt x="34" y="4"/>
                    </a:lnTo>
                    <a:lnTo>
                      <a:pt x="34" y="12"/>
                    </a:lnTo>
                    <a:lnTo>
                      <a:pt x="34" y="12"/>
                    </a:lnTo>
                    <a:lnTo>
                      <a:pt x="34" y="12"/>
                    </a:lnTo>
                    <a:lnTo>
                      <a:pt x="32" y="14"/>
                    </a:lnTo>
                    <a:lnTo>
                      <a:pt x="28" y="16"/>
                    </a:lnTo>
                    <a:lnTo>
                      <a:pt x="20" y="16"/>
                    </a:lnTo>
                    <a:lnTo>
                      <a:pt x="14" y="16"/>
                    </a:lnTo>
                    <a:lnTo>
                      <a:pt x="10" y="18"/>
                    </a:lnTo>
                    <a:lnTo>
                      <a:pt x="6" y="20"/>
                    </a:lnTo>
                    <a:lnTo>
                      <a:pt x="6" y="20"/>
                    </a:lnTo>
                    <a:lnTo>
                      <a:pt x="4" y="22"/>
                    </a:lnTo>
                    <a:lnTo>
                      <a:pt x="2" y="20"/>
                    </a:lnTo>
                    <a:lnTo>
                      <a:pt x="0" y="16"/>
                    </a:lnTo>
                    <a:lnTo>
                      <a:pt x="0" y="16"/>
                    </a:lnTo>
                    <a:lnTo>
                      <a:pt x="4" y="6"/>
                    </a:lnTo>
                    <a:lnTo>
                      <a:pt x="8" y="2"/>
                    </a:lnTo>
                    <a:lnTo>
                      <a:pt x="18" y="0"/>
                    </a:lnTo>
                    <a:lnTo>
                      <a:pt x="18" y="0"/>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4" name="Freeform 556">
                <a:extLst>
                  <a:ext uri="{FF2B5EF4-FFF2-40B4-BE49-F238E27FC236}">
                    <a16:creationId xmlns:a16="http://schemas.microsoft.com/office/drawing/2014/main" id="{EAB8D2A1-2965-3900-F668-7FA61864D17A}"/>
                  </a:ext>
                </a:extLst>
              </p:cNvPr>
              <p:cNvSpPr>
                <a:spLocks/>
              </p:cNvSpPr>
              <p:nvPr/>
            </p:nvSpPr>
            <p:spPr bwMode="auto">
              <a:xfrm>
                <a:off x="4686" y="1593"/>
                <a:ext cx="26" cy="30"/>
              </a:xfrm>
              <a:custGeom>
                <a:avLst/>
                <a:gdLst>
                  <a:gd name="T0" fmla="*/ 22 w 26"/>
                  <a:gd name="T1" fmla="*/ 2 h 30"/>
                  <a:gd name="T2" fmla="*/ 22 w 26"/>
                  <a:gd name="T3" fmla="*/ 2 h 30"/>
                  <a:gd name="T4" fmla="*/ 24 w 26"/>
                  <a:gd name="T5" fmla="*/ 8 h 30"/>
                  <a:gd name="T6" fmla="*/ 26 w 26"/>
                  <a:gd name="T7" fmla="*/ 14 h 30"/>
                  <a:gd name="T8" fmla="*/ 26 w 26"/>
                  <a:gd name="T9" fmla="*/ 14 h 30"/>
                  <a:gd name="T10" fmla="*/ 24 w 26"/>
                  <a:gd name="T11" fmla="*/ 16 h 30"/>
                  <a:gd name="T12" fmla="*/ 24 w 26"/>
                  <a:gd name="T13" fmla="*/ 18 h 30"/>
                  <a:gd name="T14" fmla="*/ 20 w 26"/>
                  <a:gd name="T15" fmla="*/ 20 h 30"/>
                  <a:gd name="T16" fmla="*/ 20 w 26"/>
                  <a:gd name="T17" fmla="*/ 20 h 30"/>
                  <a:gd name="T18" fmla="*/ 16 w 26"/>
                  <a:gd name="T19" fmla="*/ 20 h 30"/>
                  <a:gd name="T20" fmla="*/ 12 w 26"/>
                  <a:gd name="T21" fmla="*/ 20 h 30"/>
                  <a:gd name="T22" fmla="*/ 12 w 26"/>
                  <a:gd name="T23" fmla="*/ 20 h 30"/>
                  <a:gd name="T24" fmla="*/ 8 w 26"/>
                  <a:gd name="T25" fmla="*/ 18 h 30"/>
                  <a:gd name="T26" fmla="*/ 8 w 26"/>
                  <a:gd name="T27" fmla="*/ 20 h 30"/>
                  <a:gd name="T28" fmla="*/ 8 w 26"/>
                  <a:gd name="T29" fmla="*/ 28 h 30"/>
                  <a:gd name="T30" fmla="*/ 8 w 26"/>
                  <a:gd name="T31" fmla="*/ 28 h 30"/>
                  <a:gd name="T32" fmla="*/ 6 w 26"/>
                  <a:gd name="T33" fmla="*/ 28 h 30"/>
                  <a:gd name="T34" fmla="*/ 6 w 26"/>
                  <a:gd name="T35" fmla="*/ 28 h 30"/>
                  <a:gd name="T36" fmla="*/ 4 w 26"/>
                  <a:gd name="T37" fmla="*/ 28 h 30"/>
                  <a:gd name="T38" fmla="*/ 4 w 26"/>
                  <a:gd name="T39" fmla="*/ 28 h 30"/>
                  <a:gd name="T40" fmla="*/ 2 w 26"/>
                  <a:gd name="T41" fmla="*/ 30 h 30"/>
                  <a:gd name="T42" fmla="*/ 0 w 26"/>
                  <a:gd name="T43" fmla="*/ 24 h 30"/>
                  <a:gd name="T44" fmla="*/ 0 w 26"/>
                  <a:gd name="T45" fmla="*/ 24 h 30"/>
                  <a:gd name="T46" fmla="*/ 4 w 26"/>
                  <a:gd name="T47" fmla="*/ 14 h 30"/>
                  <a:gd name="T48" fmla="*/ 8 w 26"/>
                  <a:gd name="T49" fmla="*/ 6 h 30"/>
                  <a:gd name="T50" fmla="*/ 8 w 26"/>
                  <a:gd name="T51" fmla="*/ 6 h 30"/>
                  <a:gd name="T52" fmla="*/ 10 w 26"/>
                  <a:gd name="T53" fmla="*/ 6 h 30"/>
                  <a:gd name="T54" fmla="*/ 12 w 26"/>
                  <a:gd name="T55" fmla="*/ 6 h 30"/>
                  <a:gd name="T56" fmla="*/ 14 w 26"/>
                  <a:gd name="T57" fmla="*/ 2 h 30"/>
                  <a:gd name="T58" fmla="*/ 18 w 26"/>
                  <a:gd name="T59" fmla="*/ 0 h 30"/>
                  <a:gd name="T60" fmla="*/ 20 w 26"/>
                  <a:gd name="T61" fmla="*/ 0 h 30"/>
                  <a:gd name="T62" fmla="*/ 22 w 26"/>
                  <a:gd name="T63" fmla="*/ 2 h 30"/>
                  <a:gd name="T64" fmla="*/ 22 w 26"/>
                  <a:gd name="T6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0">
                    <a:moveTo>
                      <a:pt x="22" y="2"/>
                    </a:moveTo>
                    <a:lnTo>
                      <a:pt x="22" y="2"/>
                    </a:lnTo>
                    <a:lnTo>
                      <a:pt x="24" y="8"/>
                    </a:lnTo>
                    <a:lnTo>
                      <a:pt x="26" y="14"/>
                    </a:lnTo>
                    <a:lnTo>
                      <a:pt x="26" y="14"/>
                    </a:lnTo>
                    <a:lnTo>
                      <a:pt x="24" y="16"/>
                    </a:lnTo>
                    <a:lnTo>
                      <a:pt x="24" y="18"/>
                    </a:lnTo>
                    <a:lnTo>
                      <a:pt x="20" y="20"/>
                    </a:lnTo>
                    <a:lnTo>
                      <a:pt x="20" y="20"/>
                    </a:lnTo>
                    <a:lnTo>
                      <a:pt x="16" y="20"/>
                    </a:lnTo>
                    <a:lnTo>
                      <a:pt x="12" y="20"/>
                    </a:lnTo>
                    <a:lnTo>
                      <a:pt x="12" y="20"/>
                    </a:lnTo>
                    <a:lnTo>
                      <a:pt x="8" y="18"/>
                    </a:lnTo>
                    <a:lnTo>
                      <a:pt x="8" y="20"/>
                    </a:lnTo>
                    <a:lnTo>
                      <a:pt x="8" y="28"/>
                    </a:lnTo>
                    <a:lnTo>
                      <a:pt x="8" y="28"/>
                    </a:lnTo>
                    <a:lnTo>
                      <a:pt x="6" y="28"/>
                    </a:lnTo>
                    <a:lnTo>
                      <a:pt x="6" y="28"/>
                    </a:lnTo>
                    <a:lnTo>
                      <a:pt x="4" y="28"/>
                    </a:lnTo>
                    <a:lnTo>
                      <a:pt x="4" y="28"/>
                    </a:lnTo>
                    <a:lnTo>
                      <a:pt x="2" y="30"/>
                    </a:lnTo>
                    <a:lnTo>
                      <a:pt x="0" y="24"/>
                    </a:lnTo>
                    <a:lnTo>
                      <a:pt x="0" y="24"/>
                    </a:lnTo>
                    <a:lnTo>
                      <a:pt x="4" y="14"/>
                    </a:lnTo>
                    <a:lnTo>
                      <a:pt x="8" y="6"/>
                    </a:lnTo>
                    <a:lnTo>
                      <a:pt x="8" y="6"/>
                    </a:lnTo>
                    <a:lnTo>
                      <a:pt x="10" y="6"/>
                    </a:lnTo>
                    <a:lnTo>
                      <a:pt x="12" y="6"/>
                    </a:lnTo>
                    <a:lnTo>
                      <a:pt x="14" y="2"/>
                    </a:lnTo>
                    <a:lnTo>
                      <a:pt x="18" y="0"/>
                    </a:lnTo>
                    <a:lnTo>
                      <a:pt x="20" y="0"/>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5" name="Freeform 557">
                <a:extLst>
                  <a:ext uri="{FF2B5EF4-FFF2-40B4-BE49-F238E27FC236}">
                    <a16:creationId xmlns:a16="http://schemas.microsoft.com/office/drawing/2014/main" id="{4FA5C1C6-3AF7-6582-4872-6EEBC4E9CA93}"/>
                  </a:ext>
                </a:extLst>
              </p:cNvPr>
              <p:cNvSpPr>
                <a:spLocks/>
              </p:cNvSpPr>
              <p:nvPr/>
            </p:nvSpPr>
            <p:spPr bwMode="auto">
              <a:xfrm>
                <a:off x="2804" y="1587"/>
                <a:ext cx="34" cy="49"/>
              </a:xfrm>
              <a:custGeom>
                <a:avLst/>
                <a:gdLst>
                  <a:gd name="T0" fmla="*/ 12 w 34"/>
                  <a:gd name="T1" fmla="*/ 8 h 49"/>
                  <a:gd name="T2" fmla="*/ 12 w 34"/>
                  <a:gd name="T3" fmla="*/ 8 h 49"/>
                  <a:gd name="T4" fmla="*/ 12 w 34"/>
                  <a:gd name="T5" fmla="*/ 14 h 49"/>
                  <a:gd name="T6" fmla="*/ 12 w 34"/>
                  <a:gd name="T7" fmla="*/ 18 h 49"/>
                  <a:gd name="T8" fmla="*/ 16 w 34"/>
                  <a:gd name="T9" fmla="*/ 22 h 49"/>
                  <a:gd name="T10" fmla="*/ 16 w 34"/>
                  <a:gd name="T11" fmla="*/ 22 h 49"/>
                  <a:gd name="T12" fmla="*/ 24 w 34"/>
                  <a:gd name="T13" fmla="*/ 28 h 49"/>
                  <a:gd name="T14" fmla="*/ 28 w 34"/>
                  <a:gd name="T15" fmla="*/ 30 h 49"/>
                  <a:gd name="T16" fmla="*/ 32 w 34"/>
                  <a:gd name="T17" fmla="*/ 26 h 49"/>
                  <a:gd name="T18" fmla="*/ 32 w 34"/>
                  <a:gd name="T19" fmla="*/ 26 h 49"/>
                  <a:gd name="T20" fmla="*/ 34 w 34"/>
                  <a:gd name="T21" fmla="*/ 30 h 49"/>
                  <a:gd name="T22" fmla="*/ 34 w 34"/>
                  <a:gd name="T23" fmla="*/ 30 h 49"/>
                  <a:gd name="T24" fmla="*/ 30 w 34"/>
                  <a:gd name="T25" fmla="*/ 38 h 49"/>
                  <a:gd name="T26" fmla="*/ 26 w 34"/>
                  <a:gd name="T27" fmla="*/ 41 h 49"/>
                  <a:gd name="T28" fmla="*/ 26 w 34"/>
                  <a:gd name="T29" fmla="*/ 41 h 49"/>
                  <a:gd name="T30" fmla="*/ 18 w 34"/>
                  <a:gd name="T31" fmla="*/ 43 h 49"/>
                  <a:gd name="T32" fmla="*/ 10 w 34"/>
                  <a:gd name="T33" fmla="*/ 49 h 49"/>
                  <a:gd name="T34" fmla="*/ 10 w 34"/>
                  <a:gd name="T35" fmla="*/ 49 h 49"/>
                  <a:gd name="T36" fmla="*/ 8 w 34"/>
                  <a:gd name="T37" fmla="*/ 49 h 49"/>
                  <a:gd name="T38" fmla="*/ 4 w 34"/>
                  <a:gd name="T39" fmla="*/ 47 h 49"/>
                  <a:gd name="T40" fmla="*/ 2 w 34"/>
                  <a:gd name="T41" fmla="*/ 43 h 49"/>
                  <a:gd name="T42" fmla="*/ 0 w 34"/>
                  <a:gd name="T43" fmla="*/ 34 h 49"/>
                  <a:gd name="T44" fmla="*/ 0 w 34"/>
                  <a:gd name="T45" fmla="*/ 34 h 49"/>
                  <a:gd name="T46" fmla="*/ 0 w 34"/>
                  <a:gd name="T47" fmla="*/ 34 h 49"/>
                  <a:gd name="T48" fmla="*/ 6 w 34"/>
                  <a:gd name="T49" fmla="*/ 28 h 49"/>
                  <a:gd name="T50" fmla="*/ 6 w 34"/>
                  <a:gd name="T51" fmla="*/ 24 h 49"/>
                  <a:gd name="T52" fmla="*/ 6 w 34"/>
                  <a:gd name="T53" fmla="*/ 16 h 49"/>
                  <a:gd name="T54" fmla="*/ 6 w 34"/>
                  <a:gd name="T55" fmla="*/ 16 h 49"/>
                  <a:gd name="T56" fmla="*/ 8 w 34"/>
                  <a:gd name="T57" fmla="*/ 12 h 49"/>
                  <a:gd name="T58" fmla="*/ 8 w 34"/>
                  <a:gd name="T59" fmla="*/ 8 h 49"/>
                  <a:gd name="T60" fmla="*/ 6 w 34"/>
                  <a:gd name="T61" fmla="*/ 4 h 49"/>
                  <a:gd name="T62" fmla="*/ 8 w 34"/>
                  <a:gd name="T63" fmla="*/ 0 h 49"/>
                  <a:gd name="T64" fmla="*/ 8 w 34"/>
                  <a:gd name="T65" fmla="*/ 0 h 49"/>
                  <a:gd name="T66" fmla="*/ 10 w 34"/>
                  <a:gd name="T67" fmla="*/ 2 h 49"/>
                  <a:gd name="T68" fmla="*/ 12 w 34"/>
                  <a:gd name="T69" fmla="*/ 8 h 49"/>
                  <a:gd name="T70" fmla="*/ 12 w 34"/>
                  <a:gd name="T7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49">
                    <a:moveTo>
                      <a:pt x="12" y="8"/>
                    </a:moveTo>
                    <a:lnTo>
                      <a:pt x="12" y="8"/>
                    </a:lnTo>
                    <a:lnTo>
                      <a:pt x="12" y="14"/>
                    </a:lnTo>
                    <a:lnTo>
                      <a:pt x="12" y="18"/>
                    </a:lnTo>
                    <a:lnTo>
                      <a:pt x="16" y="22"/>
                    </a:lnTo>
                    <a:lnTo>
                      <a:pt x="16" y="22"/>
                    </a:lnTo>
                    <a:lnTo>
                      <a:pt x="24" y="28"/>
                    </a:lnTo>
                    <a:lnTo>
                      <a:pt x="28" y="30"/>
                    </a:lnTo>
                    <a:lnTo>
                      <a:pt x="32" y="26"/>
                    </a:lnTo>
                    <a:lnTo>
                      <a:pt x="32" y="26"/>
                    </a:lnTo>
                    <a:lnTo>
                      <a:pt x="34" y="30"/>
                    </a:lnTo>
                    <a:lnTo>
                      <a:pt x="34" y="30"/>
                    </a:lnTo>
                    <a:lnTo>
                      <a:pt x="30" y="38"/>
                    </a:lnTo>
                    <a:lnTo>
                      <a:pt x="26" y="41"/>
                    </a:lnTo>
                    <a:lnTo>
                      <a:pt x="26" y="41"/>
                    </a:lnTo>
                    <a:lnTo>
                      <a:pt x="18" y="43"/>
                    </a:lnTo>
                    <a:lnTo>
                      <a:pt x="10" y="49"/>
                    </a:lnTo>
                    <a:lnTo>
                      <a:pt x="10" y="49"/>
                    </a:lnTo>
                    <a:lnTo>
                      <a:pt x="8" y="49"/>
                    </a:lnTo>
                    <a:lnTo>
                      <a:pt x="4" y="47"/>
                    </a:lnTo>
                    <a:lnTo>
                      <a:pt x="2" y="43"/>
                    </a:lnTo>
                    <a:lnTo>
                      <a:pt x="0" y="34"/>
                    </a:lnTo>
                    <a:lnTo>
                      <a:pt x="0" y="34"/>
                    </a:lnTo>
                    <a:lnTo>
                      <a:pt x="0" y="34"/>
                    </a:lnTo>
                    <a:lnTo>
                      <a:pt x="6" y="28"/>
                    </a:lnTo>
                    <a:lnTo>
                      <a:pt x="6" y="24"/>
                    </a:lnTo>
                    <a:lnTo>
                      <a:pt x="6" y="16"/>
                    </a:lnTo>
                    <a:lnTo>
                      <a:pt x="6" y="16"/>
                    </a:lnTo>
                    <a:lnTo>
                      <a:pt x="8" y="12"/>
                    </a:lnTo>
                    <a:lnTo>
                      <a:pt x="8" y="8"/>
                    </a:lnTo>
                    <a:lnTo>
                      <a:pt x="6" y="4"/>
                    </a:lnTo>
                    <a:lnTo>
                      <a:pt x="8" y="0"/>
                    </a:lnTo>
                    <a:lnTo>
                      <a:pt x="8" y="0"/>
                    </a:lnTo>
                    <a:lnTo>
                      <a:pt x="10"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6" name="Freeform 558">
                <a:extLst>
                  <a:ext uri="{FF2B5EF4-FFF2-40B4-BE49-F238E27FC236}">
                    <a16:creationId xmlns:a16="http://schemas.microsoft.com/office/drawing/2014/main" id="{C8640E72-A455-0C79-4715-8D7CA449AC40}"/>
                  </a:ext>
                </a:extLst>
              </p:cNvPr>
              <p:cNvSpPr>
                <a:spLocks/>
              </p:cNvSpPr>
              <p:nvPr/>
            </p:nvSpPr>
            <p:spPr bwMode="auto">
              <a:xfrm>
                <a:off x="4362" y="1595"/>
                <a:ext cx="22" cy="35"/>
              </a:xfrm>
              <a:custGeom>
                <a:avLst/>
                <a:gdLst>
                  <a:gd name="T0" fmla="*/ 22 w 22"/>
                  <a:gd name="T1" fmla="*/ 4 h 35"/>
                  <a:gd name="T2" fmla="*/ 22 w 22"/>
                  <a:gd name="T3" fmla="*/ 4 h 35"/>
                  <a:gd name="T4" fmla="*/ 22 w 22"/>
                  <a:gd name="T5" fmla="*/ 12 h 35"/>
                  <a:gd name="T6" fmla="*/ 20 w 22"/>
                  <a:gd name="T7" fmla="*/ 18 h 35"/>
                  <a:gd name="T8" fmla="*/ 16 w 22"/>
                  <a:gd name="T9" fmla="*/ 22 h 35"/>
                  <a:gd name="T10" fmla="*/ 16 w 22"/>
                  <a:gd name="T11" fmla="*/ 22 h 35"/>
                  <a:gd name="T12" fmla="*/ 12 w 22"/>
                  <a:gd name="T13" fmla="*/ 26 h 35"/>
                  <a:gd name="T14" fmla="*/ 10 w 22"/>
                  <a:gd name="T15" fmla="*/ 26 h 35"/>
                  <a:gd name="T16" fmla="*/ 6 w 22"/>
                  <a:gd name="T17" fmla="*/ 28 h 35"/>
                  <a:gd name="T18" fmla="*/ 4 w 22"/>
                  <a:gd name="T19" fmla="*/ 35 h 35"/>
                  <a:gd name="T20" fmla="*/ 4 w 22"/>
                  <a:gd name="T21" fmla="*/ 35 h 35"/>
                  <a:gd name="T22" fmla="*/ 4 w 22"/>
                  <a:gd name="T23" fmla="*/ 35 h 35"/>
                  <a:gd name="T24" fmla="*/ 2 w 22"/>
                  <a:gd name="T25" fmla="*/ 33 h 35"/>
                  <a:gd name="T26" fmla="*/ 0 w 22"/>
                  <a:gd name="T27" fmla="*/ 26 h 35"/>
                  <a:gd name="T28" fmla="*/ 0 w 22"/>
                  <a:gd name="T29" fmla="*/ 26 h 35"/>
                  <a:gd name="T30" fmla="*/ 0 w 22"/>
                  <a:gd name="T31" fmla="*/ 18 h 35"/>
                  <a:gd name="T32" fmla="*/ 2 w 22"/>
                  <a:gd name="T33" fmla="*/ 10 h 35"/>
                  <a:gd name="T34" fmla="*/ 4 w 22"/>
                  <a:gd name="T35" fmla="*/ 8 h 35"/>
                  <a:gd name="T36" fmla="*/ 6 w 22"/>
                  <a:gd name="T37" fmla="*/ 6 h 35"/>
                  <a:gd name="T38" fmla="*/ 6 w 22"/>
                  <a:gd name="T39" fmla="*/ 6 h 35"/>
                  <a:gd name="T40" fmla="*/ 10 w 22"/>
                  <a:gd name="T41" fmla="*/ 8 h 35"/>
                  <a:gd name="T42" fmla="*/ 12 w 22"/>
                  <a:gd name="T43" fmla="*/ 4 h 35"/>
                  <a:gd name="T44" fmla="*/ 16 w 22"/>
                  <a:gd name="T45" fmla="*/ 2 h 35"/>
                  <a:gd name="T46" fmla="*/ 20 w 22"/>
                  <a:gd name="T47" fmla="*/ 0 h 35"/>
                  <a:gd name="T48" fmla="*/ 20 w 22"/>
                  <a:gd name="T49" fmla="*/ 0 h 35"/>
                  <a:gd name="T50" fmla="*/ 20 w 22"/>
                  <a:gd name="T51" fmla="*/ 2 h 35"/>
                  <a:gd name="T52" fmla="*/ 22 w 22"/>
                  <a:gd name="T53" fmla="*/ 4 h 35"/>
                  <a:gd name="T54" fmla="*/ 22 w 22"/>
                  <a:gd name="T5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2" y="4"/>
                    </a:moveTo>
                    <a:lnTo>
                      <a:pt x="22" y="4"/>
                    </a:lnTo>
                    <a:lnTo>
                      <a:pt x="22" y="12"/>
                    </a:lnTo>
                    <a:lnTo>
                      <a:pt x="20" y="18"/>
                    </a:lnTo>
                    <a:lnTo>
                      <a:pt x="16" y="22"/>
                    </a:lnTo>
                    <a:lnTo>
                      <a:pt x="16" y="22"/>
                    </a:lnTo>
                    <a:lnTo>
                      <a:pt x="12" y="26"/>
                    </a:lnTo>
                    <a:lnTo>
                      <a:pt x="10" y="26"/>
                    </a:lnTo>
                    <a:lnTo>
                      <a:pt x="6" y="28"/>
                    </a:lnTo>
                    <a:lnTo>
                      <a:pt x="4" y="35"/>
                    </a:lnTo>
                    <a:lnTo>
                      <a:pt x="4" y="35"/>
                    </a:lnTo>
                    <a:lnTo>
                      <a:pt x="4" y="35"/>
                    </a:lnTo>
                    <a:lnTo>
                      <a:pt x="2" y="33"/>
                    </a:lnTo>
                    <a:lnTo>
                      <a:pt x="0" y="26"/>
                    </a:lnTo>
                    <a:lnTo>
                      <a:pt x="0" y="26"/>
                    </a:lnTo>
                    <a:lnTo>
                      <a:pt x="0" y="18"/>
                    </a:lnTo>
                    <a:lnTo>
                      <a:pt x="2" y="10"/>
                    </a:lnTo>
                    <a:lnTo>
                      <a:pt x="4" y="8"/>
                    </a:lnTo>
                    <a:lnTo>
                      <a:pt x="6" y="6"/>
                    </a:lnTo>
                    <a:lnTo>
                      <a:pt x="6" y="6"/>
                    </a:lnTo>
                    <a:lnTo>
                      <a:pt x="10" y="8"/>
                    </a:lnTo>
                    <a:lnTo>
                      <a:pt x="12" y="4"/>
                    </a:lnTo>
                    <a:lnTo>
                      <a:pt x="16" y="2"/>
                    </a:lnTo>
                    <a:lnTo>
                      <a:pt x="20" y="0"/>
                    </a:lnTo>
                    <a:lnTo>
                      <a:pt x="20" y="0"/>
                    </a:lnTo>
                    <a:lnTo>
                      <a:pt x="20" y="2"/>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7" name="Freeform 559">
                <a:extLst>
                  <a:ext uri="{FF2B5EF4-FFF2-40B4-BE49-F238E27FC236}">
                    <a16:creationId xmlns:a16="http://schemas.microsoft.com/office/drawing/2014/main" id="{1C89DD65-D159-C5D0-BB4C-267F36A3282C}"/>
                  </a:ext>
                </a:extLst>
              </p:cNvPr>
              <p:cNvSpPr>
                <a:spLocks/>
              </p:cNvSpPr>
              <p:nvPr/>
            </p:nvSpPr>
            <p:spPr bwMode="auto">
              <a:xfrm>
                <a:off x="5084" y="1471"/>
                <a:ext cx="36" cy="16"/>
              </a:xfrm>
              <a:custGeom>
                <a:avLst/>
                <a:gdLst>
                  <a:gd name="T0" fmla="*/ 0 w 36"/>
                  <a:gd name="T1" fmla="*/ 6 h 16"/>
                  <a:gd name="T2" fmla="*/ 0 w 36"/>
                  <a:gd name="T3" fmla="*/ 6 h 16"/>
                  <a:gd name="T4" fmla="*/ 6 w 36"/>
                  <a:gd name="T5" fmla="*/ 6 h 16"/>
                  <a:gd name="T6" fmla="*/ 10 w 36"/>
                  <a:gd name="T7" fmla="*/ 6 h 16"/>
                  <a:gd name="T8" fmla="*/ 14 w 36"/>
                  <a:gd name="T9" fmla="*/ 4 h 16"/>
                  <a:gd name="T10" fmla="*/ 20 w 36"/>
                  <a:gd name="T11" fmla="*/ 0 h 16"/>
                  <a:gd name="T12" fmla="*/ 20 w 36"/>
                  <a:gd name="T13" fmla="*/ 0 h 16"/>
                  <a:gd name="T14" fmla="*/ 20 w 36"/>
                  <a:gd name="T15" fmla="*/ 2 h 16"/>
                  <a:gd name="T16" fmla="*/ 22 w 36"/>
                  <a:gd name="T17" fmla="*/ 4 h 16"/>
                  <a:gd name="T18" fmla="*/ 26 w 36"/>
                  <a:gd name="T19" fmla="*/ 2 h 16"/>
                  <a:gd name="T20" fmla="*/ 26 w 36"/>
                  <a:gd name="T21" fmla="*/ 2 h 16"/>
                  <a:gd name="T22" fmla="*/ 30 w 36"/>
                  <a:gd name="T23" fmla="*/ 0 h 16"/>
                  <a:gd name="T24" fmla="*/ 32 w 36"/>
                  <a:gd name="T25" fmla="*/ 0 h 16"/>
                  <a:gd name="T26" fmla="*/ 34 w 36"/>
                  <a:gd name="T27" fmla="*/ 4 h 16"/>
                  <a:gd name="T28" fmla="*/ 36 w 36"/>
                  <a:gd name="T29" fmla="*/ 10 h 16"/>
                  <a:gd name="T30" fmla="*/ 36 w 36"/>
                  <a:gd name="T31" fmla="*/ 10 h 16"/>
                  <a:gd name="T32" fmla="*/ 28 w 36"/>
                  <a:gd name="T33" fmla="*/ 16 h 16"/>
                  <a:gd name="T34" fmla="*/ 24 w 36"/>
                  <a:gd name="T35" fmla="*/ 16 h 16"/>
                  <a:gd name="T36" fmla="*/ 22 w 36"/>
                  <a:gd name="T37" fmla="*/ 12 h 16"/>
                  <a:gd name="T38" fmla="*/ 22 w 36"/>
                  <a:gd name="T39" fmla="*/ 12 h 16"/>
                  <a:gd name="T40" fmla="*/ 18 w 36"/>
                  <a:gd name="T41" fmla="*/ 16 h 16"/>
                  <a:gd name="T42" fmla="*/ 16 w 36"/>
                  <a:gd name="T43" fmla="*/ 16 h 16"/>
                  <a:gd name="T44" fmla="*/ 14 w 36"/>
                  <a:gd name="T45" fmla="*/ 16 h 16"/>
                  <a:gd name="T46" fmla="*/ 12 w 36"/>
                  <a:gd name="T47" fmla="*/ 14 h 16"/>
                  <a:gd name="T48" fmla="*/ 6 w 36"/>
                  <a:gd name="T49" fmla="*/ 8 h 16"/>
                  <a:gd name="T50" fmla="*/ 4 w 36"/>
                  <a:gd name="T51" fmla="*/ 8 h 16"/>
                  <a:gd name="T52" fmla="*/ 2 w 36"/>
                  <a:gd name="T53" fmla="*/ 10 h 16"/>
                  <a:gd name="T54" fmla="*/ 2 w 36"/>
                  <a:gd name="T55" fmla="*/ 10 h 16"/>
                  <a:gd name="T56" fmla="*/ 0 w 36"/>
                  <a:gd name="T57" fmla="*/ 6 h 16"/>
                  <a:gd name="T58" fmla="*/ 0 w 36"/>
                  <a:gd name="T5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6">
                    <a:moveTo>
                      <a:pt x="0" y="6"/>
                    </a:moveTo>
                    <a:lnTo>
                      <a:pt x="0" y="6"/>
                    </a:lnTo>
                    <a:lnTo>
                      <a:pt x="6" y="6"/>
                    </a:lnTo>
                    <a:lnTo>
                      <a:pt x="10" y="6"/>
                    </a:lnTo>
                    <a:lnTo>
                      <a:pt x="14" y="4"/>
                    </a:lnTo>
                    <a:lnTo>
                      <a:pt x="20" y="0"/>
                    </a:lnTo>
                    <a:lnTo>
                      <a:pt x="20" y="0"/>
                    </a:lnTo>
                    <a:lnTo>
                      <a:pt x="20" y="2"/>
                    </a:lnTo>
                    <a:lnTo>
                      <a:pt x="22" y="4"/>
                    </a:lnTo>
                    <a:lnTo>
                      <a:pt x="26" y="2"/>
                    </a:lnTo>
                    <a:lnTo>
                      <a:pt x="26" y="2"/>
                    </a:lnTo>
                    <a:lnTo>
                      <a:pt x="30" y="0"/>
                    </a:lnTo>
                    <a:lnTo>
                      <a:pt x="32" y="0"/>
                    </a:lnTo>
                    <a:lnTo>
                      <a:pt x="34" y="4"/>
                    </a:lnTo>
                    <a:lnTo>
                      <a:pt x="36" y="10"/>
                    </a:lnTo>
                    <a:lnTo>
                      <a:pt x="36" y="10"/>
                    </a:lnTo>
                    <a:lnTo>
                      <a:pt x="28" y="16"/>
                    </a:lnTo>
                    <a:lnTo>
                      <a:pt x="24" y="16"/>
                    </a:lnTo>
                    <a:lnTo>
                      <a:pt x="22" y="12"/>
                    </a:lnTo>
                    <a:lnTo>
                      <a:pt x="22" y="12"/>
                    </a:lnTo>
                    <a:lnTo>
                      <a:pt x="18" y="16"/>
                    </a:lnTo>
                    <a:lnTo>
                      <a:pt x="16" y="16"/>
                    </a:lnTo>
                    <a:lnTo>
                      <a:pt x="14" y="16"/>
                    </a:lnTo>
                    <a:lnTo>
                      <a:pt x="12" y="14"/>
                    </a:lnTo>
                    <a:lnTo>
                      <a:pt x="6" y="8"/>
                    </a:lnTo>
                    <a:lnTo>
                      <a:pt x="4" y="8"/>
                    </a:lnTo>
                    <a:lnTo>
                      <a:pt x="2" y="10"/>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8" name="Freeform 560">
                <a:extLst>
                  <a:ext uri="{FF2B5EF4-FFF2-40B4-BE49-F238E27FC236}">
                    <a16:creationId xmlns:a16="http://schemas.microsoft.com/office/drawing/2014/main" id="{5635519C-FA33-78E3-246A-9860C3AFFFBE}"/>
                  </a:ext>
                </a:extLst>
              </p:cNvPr>
              <p:cNvSpPr>
                <a:spLocks/>
              </p:cNvSpPr>
              <p:nvPr/>
            </p:nvSpPr>
            <p:spPr bwMode="auto">
              <a:xfrm>
                <a:off x="2730" y="1603"/>
                <a:ext cx="22" cy="16"/>
              </a:xfrm>
              <a:custGeom>
                <a:avLst/>
                <a:gdLst>
                  <a:gd name="T0" fmla="*/ 10 w 22"/>
                  <a:gd name="T1" fmla="*/ 0 h 16"/>
                  <a:gd name="T2" fmla="*/ 10 w 22"/>
                  <a:gd name="T3" fmla="*/ 0 h 16"/>
                  <a:gd name="T4" fmla="*/ 18 w 22"/>
                  <a:gd name="T5" fmla="*/ 0 h 16"/>
                  <a:gd name="T6" fmla="*/ 18 w 22"/>
                  <a:gd name="T7" fmla="*/ 0 h 16"/>
                  <a:gd name="T8" fmla="*/ 20 w 22"/>
                  <a:gd name="T9" fmla="*/ 0 h 16"/>
                  <a:gd name="T10" fmla="*/ 22 w 22"/>
                  <a:gd name="T11" fmla="*/ 2 h 16"/>
                  <a:gd name="T12" fmla="*/ 22 w 22"/>
                  <a:gd name="T13" fmla="*/ 8 h 16"/>
                  <a:gd name="T14" fmla="*/ 22 w 22"/>
                  <a:gd name="T15" fmla="*/ 8 h 16"/>
                  <a:gd name="T16" fmla="*/ 20 w 22"/>
                  <a:gd name="T17" fmla="*/ 14 h 16"/>
                  <a:gd name="T18" fmla="*/ 18 w 22"/>
                  <a:gd name="T19" fmla="*/ 16 h 16"/>
                  <a:gd name="T20" fmla="*/ 16 w 22"/>
                  <a:gd name="T21" fmla="*/ 16 h 16"/>
                  <a:gd name="T22" fmla="*/ 16 w 22"/>
                  <a:gd name="T23" fmla="*/ 16 h 16"/>
                  <a:gd name="T24" fmla="*/ 10 w 22"/>
                  <a:gd name="T25" fmla="*/ 14 h 16"/>
                  <a:gd name="T26" fmla="*/ 6 w 22"/>
                  <a:gd name="T27" fmla="*/ 16 h 16"/>
                  <a:gd name="T28" fmla="*/ 6 w 22"/>
                  <a:gd name="T29" fmla="*/ 16 h 16"/>
                  <a:gd name="T30" fmla="*/ 4 w 22"/>
                  <a:gd name="T31" fmla="*/ 16 h 16"/>
                  <a:gd name="T32" fmla="*/ 2 w 22"/>
                  <a:gd name="T33" fmla="*/ 16 h 16"/>
                  <a:gd name="T34" fmla="*/ 0 w 22"/>
                  <a:gd name="T35" fmla="*/ 10 h 16"/>
                  <a:gd name="T36" fmla="*/ 0 w 22"/>
                  <a:gd name="T37" fmla="*/ 10 h 16"/>
                  <a:gd name="T38" fmla="*/ 0 w 22"/>
                  <a:gd name="T39" fmla="*/ 4 h 16"/>
                  <a:gd name="T40" fmla="*/ 2 w 22"/>
                  <a:gd name="T41" fmla="*/ 4 h 16"/>
                  <a:gd name="T42" fmla="*/ 4 w 22"/>
                  <a:gd name="T43" fmla="*/ 2 h 16"/>
                  <a:gd name="T44" fmla="*/ 4 w 22"/>
                  <a:gd name="T45" fmla="*/ 2 h 16"/>
                  <a:gd name="T46" fmla="*/ 10 w 22"/>
                  <a:gd name="T47" fmla="*/ 0 h 16"/>
                  <a:gd name="T48" fmla="*/ 10 w 22"/>
                  <a:gd name="T49" fmla="*/ 0 h 16"/>
                  <a:gd name="T50" fmla="*/ 10 w 22"/>
                  <a:gd name="T51" fmla="*/ 0 h 16"/>
                  <a:gd name="T52" fmla="*/ 10 w 22"/>
                  <a:gd name="T5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
                    <a:moveTo>
                      <a:pt x="10" y="0"/>
                    </a:moveTo>
                    <a:lnTo>
                      <a:pt x="10" y="0"/>
                    </a:lnTo>
                    <a:lnTo>
                      <a:pt x="18" y="0"/>
                    </a:lnTo>
                    <a:lnTo>
                      <a:pt x="18" y="0"/>
                    </a:lnTo>
                    <a:lnTo>
                      <a:pt x="20" y="0"/>
                    </a:lnTo>
                    <a:lnTo>
                      <a:pt x="22" y="2"/>
                    </a:lnTo>
                    <a:lnTo>
                      <a:pt x="22" y="8"/>
                    </a:lnTo>
                    <a:lnTo>
                      <a:pt x="22" y="8"/>
                    </a:lnTo>
                    <a:lnTo>
                      <a:pt x="20" y="14"/>
                    </a:lnTo>
                    <a:lnTo>
                      <a:pt x="18" y="16"/>
                    </a:lnTo>
                    <a:lnTo>
                      <a:pt x="16" y="16"/>
                    </a:lnTo>
                    <a:lnTo>
                      <a:pt x="16" y="16"/>
                    </a:lnTo>
                    <a:lnTo>
                      <a:pt x="10" y="14"/>
                    </a:lnTo>
                    <a:lnTo>
                      <a:pt x="6" y="16"/>
                    </a:lnTo>
                    <a:lnTo>
                      <a:pt x="6" y="16"/>
                    </a:lnTo>
                    <a:lnTo>
                      <a:pt x="4" y="16"/>
                    </a:lnTo>
                    <a:lnTo>
                      <a:pt x="2" y="16"/>
                    </a:lnTo>
                    <a:lnTo>
                      <a:pt x="0" y="10"/>
                    </a:lnTo>
                    <a:lnTo>
                      <a:pt x="0" y="10"/>
                    </a:lnTo>
                    <a:lnTo>
                      <a:pt x="0" y="4"/>
                    </a:lnTo>
                    <a:lnTo>
                      <a:pt x="2" y="4"/>
                    </a:lnTo>
                    <a:lnTo>
                      <a:pt x="4" y="2"/>
                    </a:lnTo>
                    <a:lnTo>
                      <a:pt x="4" y="2"/>
                    </a:lnTo>
                    <a:lnTo>
                      <a:pt x="10" y="0"/>
                    </a:lnTo>
                    <a:lnTo>
                      <a:pt x="1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9" name="Freeform 561">
                <a:extLst>
                  <a:ext uri="{FF2B5EF4-FFF2-40B4-BE49-F238E27FC236}">
                    <a16:creationId xmlns:a16="http://schemas.microsoft.com/office/drawing/2014/main" id="{ACBB4073-42F7-6BDF-4B8A-4E216DF09733}"/>
                  </a:ext>
                </a:extLst>
              </p:cNvPr>
              <p:cNvSpPr>
                <a:spLocks/>
              </p:cNvSpPr>
              <p:nvPr/>
            </p:nvSpPr>
            <p:spPr bwMode="auto">
              <a:xfrm>
                <a:off x="4036" y="1593"/>
                <a:ext cx="22" cy="37"/>
              </a:xfrm>
              <a:custGeom>
                <a:avLst/>
                <a:gdLst>
                  <a:gd name="T0" fmla="*/ 22 w 22"/>
                  <a:gd name="T1" fmla="*/ 6 h 37"/>
                  <a:gd name="T2" fmla="*/ 22 w 22"/>
                  <a:gd name="T3" fmla="*/ 6 h 37"/>
                  <a:gd name="T4" fmla="*/ 22 w 22"/>
                  <a:gd name="T5" fmla="*/ 12 h 37"/>
                  <a:gd name="T6" fmla="*/ 22 w 22"/>
                  <a:gd name="T7" fmla="*/ 16 h 37"/>
                  <a:gd name="T8" fmla="*/ 18 w 22"/>
                  <a:gd name="T9" fmla="*/ 24 h 37"/>
                  <a:gd name="T10" fmla="*/ 18 w 22"/>
                  <a:gd name="T11" fmla="*/ 24 h 37"/>
                  <a:gd name="T12" fmla="*/ 18 w 22"/>
                  <a:gd name="T13" fmla="*/ 26 h 37"/>
                  <a:gd name="T14" fmla="*/ 16 w 22"/>
                  <a:gd name="T15" fmla="*/ 28 h 37"/>
                  <a:gd name="T16" fmla="*/ 12 w 22"/>
                  <a:gd name="T17" fmla="*/ 28 h 37"/>
                  <a:gd name="T18" fmla="*/ 12 w 22"/>
                  <a:gd name="T19" fmla="*/ 28 h 37"/>
                  <a:gd name="T20" fmla="*/ 8 w 22"/>
                  <a:gd name="T21" fmla="*/ 28 h 37"/>
                  <a:gd name="T22" fmla="*/ 8 w 22"/>
                  <a:gd name="T23" fmla="*/ 28 h 37"/>
                  <a:gd name="T24" fmla="*/ 6 w 22"/>
                  <a:gd name="T25" fmla="*/ 35 h 37"/>
                  <a:gd name="T26" fmla="*/ 6 w 22"/>
                  <a:gd name="T27" fmla="*/ 35 h 37"/>
                  <a:gd name="T28" fmla="*/ 4 w 22"/>
                  <a:gd name="T29" fmla="*/ 37 h 37"/>
                  <a:gd name="T30" fmla="*/ 4 w 22"/>
                  <a:gd name="T31" fmla="*/ 35 h 37"/>
                  <a:gd name="T32" fmla="*/ 2 w 22"/>
                  <a:gd name="T33" fmla="*/ 28 h 37"/>
                  <a:gd name="T34" fmla="*/ 2 w 22"/>
                  <a:gd name="T35" fmla="*/ 28 h 37"/>
                  <a:gd name="T36" fmla="*/ 0 w 22"/>
                  <a:gd name="T37" fmla="*/ 20 h 37"/>
                  <a:gd name="T38" fmla="*/ 2 w 22"/>
                  <a:gd name="T39" fmla="*/ 14 h 37"/>
                  <a:gd name="T40" fmla="*/ 4 w 22"/>
                  <a:gd name="T41" fmla="*/ 10 h 37"/>
                  <a:gd name="T42" fmla="*/ 6 w 22"/>
                  <a:gd name="T43" fmla="*/ 6 h 37"/>
                  <a:gd name="T44" fmla="*/ 6 w 22"/>
                  <a:gd name="T45" fmla="*/ 6 h 37"/>
                  <a:gd name="T46" fmla="*/ 8 w 22"/>
                  <a:gd name="T47" fmla="*/ 6 h 37"/>
                  <a:gd name="T48" fmla="*/ 8 w 22"/>
                  <a:gd name="T49" fmla="*/ 6 h 37"/>
                  <a:gd name="T50" fmla="*/ 10 w 22"/>
                  <a:gd name="T51" fmla="*/ 8 h 37"/>
                  <a:gd name="T52" fmla="*/ 12 w 22"/>
                  <a:gd name="T53" fmla="*/ 8 h 37"/>
                  <a:gd name="T54" fmla="*/ 14 w 22"/>
                  <a:gd name="T55" fmla="*/ 4 h 37"/>
                  <a:gd name="T56" fmla="*/ 16 w 22"/>
                  <a:gd name="T57" fmla="*/ 2 h 37"/>
                  <a:gd name="T58" fmla="*/ 18 w 22"/>
                  <a:gd name="T59" fmla="*/ 0 h 37"/>
                  <a:gd name="T60" fmla="*/ 18 w 22"/>
                  <a:gd name="T61" fmla="*/ 2 h 37"/>
                  <a:gd name="T62" fmla="*/ 18 w 22"/>
                  <a:gd name="T63" fmla="*/ 2 h 37"/>
                  <a:gd name="T64" fmla="*/ 20 w 22"/>
                  <a:gd name="T65" fmla="*/ 4 h 37"/>
                  <a:gd name="T66" fmla="*/ 22 w 22"/>
                  <a:gd name="T67" fmla="*/ 6 h 37"/>
                  <a:gd name="T68" fmla="*/ 22 w 22"/>
                  <a:gd name="T69"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37">
                    <a:moveTo>
                      <a:pt x="22" y="6"/>
                    </a:moveTo>
                    <a:lnTo>
                      <a:pt x="22" y="6"/>
                    </a:lnTo>
                    <a:lnTo>
                      <a:pt x="22" y="12"/>
                    </a:lnTo>
                    <a:lnTo>
                      <a:pt x="22" y="16"/>
                    </a:lnTo>
                    <a:lnTo>
                      <a:pt x="18" y="24"/>
                    </a:lnTo>
                    <a:lnTo>
                      <a:pt x="18" y="24"/>
                    </a:lnTo>
                    <a:lnTo>
                      <a:pt x="18" y="26"/>
                    </a:lnTo>
                    <a:lnTo>
                      <a:pt x="16" y="28"/>
                    </a:lnTo>
                    <a:lnTo>
                      <a:pt x="12" y="28"/>
                    </a:lnTo>
                    <a:lnTo>
                      <a:pt x="12" y="28"/>
                    </a:lnTo>
                    <a:lnTo>
                      <a:pt x="8" y="28"/>
                    </a:lnTo>
                    <a:lnTo>
                      <a:pt x="8" y="28"/>
                    </a:lnTo>
                    <a:lnTo>
                      <a:pt x="6" y="35"/>
                    </a:lnTo>
                    <a:lnTo>
                      <a:pt x="6" y="35"/>
                    </a:lnTo>
                    <a:lnTo>
                      <a:pt x="4" y="37"/>
                    </a:lnTo>
                    <a:lnTo>
                      <a:pt x="4" y="35"/>
                    </a:lnTo>
                    <a:lnTo>
                      <a:pt x="2" y="28"/>
                    </a:lnTo>
                    <a:lnTo>
                      <a:pt x="2" y="28"/>
                    </a:lnTo>
                    <a:lnTo>
                      <a:pt x="0" y="20"/>
                    </a:lnTo>
                    <a:lnTo>
                      <a:pt x="2" y="14"/>
                    </a:lnTo>
                    <a:lnTo>
                      <a:pt x="4" y="10"/>
                    </a:lnTo>
                    <a:lnTo>
                      <a:pt x="6" y="6"/>
                    </a:lnTo>
                    <a:lnTo>
                      <a:pt x="6" y="6"/>
                    </a:lnTo>
                    <a:lnTo>
                      <a:pt x="8" y="6"/>
                    </a:lnTo>
                    <a:lnTo>
                      <a:pt x="8" y="6"/>
                    </a:lnTo>
                    <a:lnTo>
                      <a:pt x="10" y="8"/>
                    </a:lnTo>
                    <a:lnTo>
                      <a:pt x="12" y="8"/>
                    </a:lnTo>
                    <a:lnTo>
                      <a:pt x="14" y="4"/>
                    </a:lnTo>
                    <a:lnTo>
                      <a:pt x="16" y="2"/>
                    </a:lnTo>
                    <a:lnTo>
                      <a:pt x="18" y="0"/>
                    </a:lnTo>
                    <a:lnTo>
                      <a:pt x="18" y="2"/>
                    </a:lnTo>
                    <a:lnTo>
                      <a:pt x="18" y="2"/>
                    </a:lnTo>
                    <a:lnTo>
                      <a:pt x="20" y="4"/>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0" name="Freeform 562">
                <a:extLst>
                  <a:ext uri="{FF2B5EF4-FFF2-40B4-BE49-F238E27FC236}">
                    <a16:creationId xmlns:a16="http://schemas.microsoft.com/office/drawing/2014/main" id="{40ED9D12-432D-0380-FEE9-DE59AB6C1473}"/>
                  </a:ext>
                </a:extLst>
              </p:cNvPr>
              <p:cNvSpPr>
                <a:spLocks/>
              </p:cNvSpPr>
              <p:nvPr/>
            </p:nvSpPr>
            <p:spPr bwMode="auto">
              <a:xfrm>
                <a:off x="2182" y="1577"/>
                <a:ext cx="18" cy="34"/>
              </a:xfrm>
              <a:custGeom>
                <a:avLst/>
                <a:gdLst>
                  <a:gd name="T0" fmla="*/ 18 w 18"/>
                  <a:gd name="T1" fmla="*/ 18 h 34"/>
                  <a:gd name="T2" fmla="*/ 18 w 18"/>
                  <a:gd name="T3" fmla="*/ 18 h 34"/>
                  <a:gd name="T4" fmla="*/ 14 w 18"/>
                  <a:gd name="T5" fmla="*/ 18 h 34"/>
                  <a:gd name="T6" fmla="*/ 14 w 18"/>
                  <a:gd name="T7" fmla="*/ 18 h 34"/>
                  <a:gd name="T8" fmla="*/ 12 w 18"/>
                  <a:gd name="T9" fmla="*/ 18 h 34"/>
                  <a:gd name="T10" fmla="*/ 10 w 18"/>
                  <a:gd name="T11" fmla="*/ 22 h 34"/>
                  <a:gd name="T12" fmla="*/ 10 w 18"/>
                  <a:gd name="T13" fmla="*/ 26 h 34"/>
                  <a:gd name="T14" fmla="*/ 12 w 18"/>
                  <a:gd name="T15" fmla="*/ 34 h 34"/>
                  <a:gd name="T16" fmla="*/ 12 w 18"/>
                  <a:gd name="T17" fmla="*/ 34 h 34"/>
                  <a:gd name="T18" fmla="*/ 8 w 18"/>
                  <a:gd name="T19" fmla="*/ 28 h 34"/>
                  <a:gd name="T20" fmla="*/ 4 w 18"/>
                  <a:gd name="T21" fmla="*/ 24 h 34"/>
                  <a:gd name="T22" fmla="*/ 2 w 18"/>
                  <a:gd name="T23" fmla="*/ 18 h 34"/>
                  <a:gd name="T24" fmla="*/ 0 w 18"/>
                  <a:gd name="T25" fmla="*/ 6 h 34"/>
                  <a:gd name="T26" fmla="*/ 0 w 18"/>
                  <a:gd name="T27" fmla="*/ 6 h 34"/>
                  <a:gd name="T28" fmla="*/ 4 w 18"/>
                  <a:gd name="T29" fmla="*/ 8 h 34"/>
                  <a:gd name="T30" fmla="*/ 8 w 18"/>
                  <a:gd name="T31" fmla="*/ 4 h 34"/>
                  <a:gd name="T32" fmla="*/ 8 w 18"/>
                  <a:gd name="T33" fmla="*/ 4 h 34"/>
                  <a:gd name="T34" fmla="*/ 12 w 18"/>
                  <a:gd name="T35" fmla="*/ 0 h 34"/>
                  <a:gd name="T36" fmla="*/ 14 w 18"/>
                  <a:gd name="T37" fmla="*/ 2 h 34"/>
                  <a:gd name="T38" fmla="*/ 16 w 18"/>
                  <a:gd name="T39" fmla="*/ 8 h 34"/>
                  <a:gd name="T40" fmla="*/ 18 w 18"/>
                  <a:gd name="T41" fmla="*/ 18 h 34"/>
                  <a:gd name="T42" fmla="*/ 18 w 18"/>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4">
                    <a:moveTo>
                      <a:pt x="18" y="18"/>
                    </a:moveTo>
                    <a:lnTo>
                      <a:pt x="18" y="18"/>
                    </a:lnTo>
                    <a:lnTo>
                      <a:pt x="14" y="18"/>
                    </a:lnTo>
                    <a:lnTo>
                      <a:pt x="14" y="18"/>
                    </a:lnTo>
                    <a:lnTo>
                      <a:pt x="12" y="18"/>
                    </a:lnTo>
                    <a:lnTo>
                      <a:pt x="10" y="22"/>
                    </a:lnTo>
                    <a:lnTo>
                      <a:pt x="10" y="26"/>
                    </a:lnTo>
                    <a:lnTo>
                      <a:pt x="12" y="34"/>
                    </a:lnTo>
                    <a:lnTo>
                      <a:pt x="12" y="34"/>
                    </a:lnTo>
                    <a:lnTo>
                      <a:pt x="8" y="28"/>
                    </a:lnTo>
                    <a:lnTo>
                      <a:pt x="4" y="24"/>
                    </a:lnTo>
                    <a:lnTo>
                      <a:pt x="2" y="18"/>
                    </a:lnTo>
                    <a:lnTo>
                      <a:pt x="0" y="6"/>
                    </a:lnTo>
                    <a:lnTo>
                      <a:pt x="0" y="6"/>
                    </a:lnTo>
                    <a:lnTo>
                      <a:pt x="4" y="8"/>
                    </a:lnTo>
                    <a:lnTo>
                      <a:pt x="8" y="4"/>
                    </a:lnTo>
                    <a:lnTo>
                      <a:pt x="8" y="4"/>
                    </a:lnTo>
                    <a:lnTo>
                      <a:pt x="12" y="0"/>
                    </a:lnTo>
                    <a:lnTo>
                      <a:pt x="14" y="2"/>
                    </a:lnTo>
                    <a:lnTo>
                      <a:pt x="16" y="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1" name="Freeform 563">
                <a:extLst>
                  <a:ext uri="{FF2B5EF4-FFF2-40B4-BE49-F238E27FC236}">
                    <a16:creationId xmlns:a16="http://schemas.microsoft.com/office/drawing/2014/main" id="{A3FAE05A-98C9-E8F5-075C-A1AD93A4AC27}"/>
                  </a:ext>
                </a:extLst>
              </p:cNvPr>
              <p:cNvSpPr>
                <a:spLocks/>
              </p:cNvSpPr>
              <p:nvPr/>
            </p:nvSpPr>
            <p:spPr bwMode="auto">
              <a:xfrm>
                <a:off x="5120" y="1473"/>
                <a:ext cx="32" cy="22"/>
              </a:xfrm>
              <a:custGeom>
                <a:avLst/>
                <a:gdLst>
                  <a:gd name="T0" fmla="*/ 0 w 32"/>
                  <a:gd name="T1" fmla="*/ 8 h 22"/>
                  <a:gd name="T2" fmla="*/ 0 w 32"/>
                  <a:gd name="T3" fmla="*/ 8 h 22"/>
                  <a:gd name="T4" fmla="*/ 2 w 32"/>
                  <a:gd name="T5" fmla="*/ 12 h 22"/>
                  <a:gd name="T6" fmla="*/ 4 w 32"/>
                  <a:gd name="T7" fmla="*/ 6 h 22"/>
                  <a:gd name="T8" fmla="*/ 4 w 32"/>
                  <a:gd name="T9" fmla="*/ 6 h 22"/>
                  <a:gd name="T10" fmla="*/ 4 w 32"/>
                  <a:gd name="T11" fmla="*/ 0 h 22"/>
                  <a:gd name="T12" fmla="*/ 6 w 32"/>
                  <a:gd name="T13" fmla="*/ 0 h 22"/>
                  <a:gd name="T14" fmla="*/ 6 w 32"/>
                  <a:gd name="T15" fmla="*/ 0 h 22"/>
                  <a:gd name="T16" fmla="*/ 18 w 32"/>
                  <a:gd name="T17" fmla="*/ 4 h 22"/>
                  <a:gd name="T18" fmla="*/ 18 w 32"/>
                  <a:gd name="T19" fmla="*/ 4 h 22"/>
                  <a:gd name="T20" fmla="*/ 32 w 32"/>
                  <a:gd name="T21" fmla="*/ 4 h 22"/>
                  <a:gd name="T22" fmla="*/ 32 w 32"/>
                  <a:gd name="T23" fmla="*/ 4 h 22"/>
                  <a:gd name="T24" fmla="*/ 30 w 32"/>
                  <a:gd name="T25" fmla="*/ 12 h 22"/>
                  <a:gd name="T26" fmla="*/ 30 w 32"/>
                  <a:gd name="T27" fmla="*/ 16 h 22"/>
                  <a:gd name="T28" fmla="*/ 28 w 32"/>
                  <a:gd name="T29" fmla="*/ 16 h 22"/>
                  <a:gd name="T30" fmla="*/ 24 w 32"/>
                  <a:gd name="T31" fmla="*/ 12 h 22"/>
                  <a:gd name="T32" fmla="*/ 24 w 32"/>
                  <a:gd name="T33" fmla="*/ 12 h 22"/>
                  <a:gd name="T34" fmla="*/ 18 w 32"/>
                  <a:gd name="T35" fmla="*/ 14 h 22"/>
                  <a:gd name="T36" fmla="*/ 14 w 32"/>
                  <a:gd name="T37" fmla="*/ 14 h 22"/>
                  <a:gd name="T38" fmla="*/ 10 w 32"/>
                  <a:gd name="T39" fmla="*/ 8 h 22"/>
                  <a:gd name="T40" fmla="*/ 10 w 32"/>
                  <a:gd name="T41" fmla="*/ 8 h 22"/>
                  <a:gd name="T42" fmla="*/ 8 w 32"/>
                  <a:gd name="T43" fmla="*/ 8 h 22"/>
                  <a:gd name="T44" fmla="*/ 8 w 32"/>
                  <a:gd name="T45" fmla="*/ 12 h 22"/>
                  <a:gd name="T46" fmla="*/ 8 w 32"/>
                  <a:gd name="T47" fmla="*/ 12 h 22"/>
                  <a:gd name="T48" fmla="*/ 8 w 32"/>
                  <a:gd name="T49" fmla="*/ 20 h 22"/>
                  <a:gd name="T50" fmla="*/ 6 w 32"/>
                  <a:gd name="T51" fmla="*/ 22 h 22"/>
                  <a:gd name="T52" fmla="*/ 4 w 32"/>
                  <a:gd name="T53" fmla="*/ 22 h 22"/>
                  <a:gd name="T54" fmla="*/ 4 w 32"/>
                  <a:gd name="T55" fmla="*/ 22 h 22"/>
                  <a:gd name="T56" fmla="*/ 0 w 32"/>
                  <a:gd name="T57" fmla="*/ 18 h 22"/>
                  <a:gd name="T58" fmla="*/ 0 w 32"/>
                  <a:gd name="T59" fmla="*/ 14 h 22"/>
                  <a:gd name="T60" fmla="*/ 0 w 32"/>
                  <a:gd name="T61" fmla="*/ 8 h 22"/>
                  <a:gd name="T62" fmla="*/ 0 w 32"/>
                  <a:gd name="T6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22">
                    <a:moveTo>
                      <a:pt x="0" y="8"/>
                    </a:moveTo>
                    <a:lnTo>
                      <a:pt x="0" y="8"/>
                    </a:lnTo>
                    <a:lnTo>
                      <a:pt x="2" y="12"/>
                    </a:lnTo>
                    <a:lnTo>
                      <a:pt x="4" y="6"/>
                    </a:lnTo>
                    <a:lnTo>
                      <a:pt x="4" y="6"/>
                    </a:lnTo>
                    <a:lnTo>
                      <a:pt x="4" y="0"/>
                    </a:lnTo>
                    <a:lnTo>
                      <a:pt x="6" y="0"/>
                    </a:lnTo>
                    <a:lnTo>
                      <a:pt x="6" y="0"/>
                    </a:lnTo>
                    <a:lnTo>
                      <a:pt x="18" y="4"/>
                    </a:lnTo>
                    <a:lnTo>
                      <a:pt x="18" y="4"/>
                    </a:lnTo>
                    <a:lnTo>
                      <a:pt x="32" y="4"/>
                    </a:lnTo>
                    <a:lnTo>
                      <a:pt x="32" y="4"/>
                    </a:lnTo>
                    <a:lnTo>
                      <a:pt x="30" y="12"/>
                    </a:lnTo>
                    <a:lnTo>
                      <a:pt x="30" y="16"/>
                    </a:lnTo>
                    <a:lnTo>
                      <a:pt x="28" y="16"/>
                    </a:lnTo>
                    <a:lnTo>
                      <a:pt x="24" y="12"/>
                    </a:lnTo>
                    <a:lnTo>
                      <a:pt x="24" y="12"/>
                    </a:lnTo>
                    <a:lnTo>
                      <a:pt x="18" y="14"/>
                    </a:lnTo>
                    <a:lnTo>
                      <a:pt x="14" y="14"/>
                    </a:lnTo>
                    <a:lnTo>
                      <a:pt x="10" y="8"/>
                    </a:lnTo>
                    <a:lnTo>
                      <a:pt x="10" y="8"/>
                    </a:lnTo>
                    <a:lnTo>
                      <a:pt x="8" y="8"/>
                    </a:lnTo>
                    <a:lnTo>
                      <a:pt x="8" y="12"/>
                    </a:lnTo>
                    <a:lnTo>
                      <a:pt x="8" y="12"/>
                    </a:lnTo>
                    <a:lnTo>
                      <a:pt x="8" y="20"/>
                    </a:lnTo>
                    <a:lnTo>
                      <a:pt x="6" y="22"/>
                    </a:lnTo>
                    <a:lnTo>
                      <a:pt x="4" y="22"/>
                    </a:lnTo>
                    <a:lnTo>
                      <a:pt x="4" y="22"/>
                    </a:lnTo>
                    <a:lnTo>
                      <a:pt x="0" y="18"/>
                    </a:lnTo>
                    <a:lnTo>
                      <a:pt x="0" y="1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2" name="Freeform 564">
                <a:extLst>
                  <a:ext uri="{FF2B5EF4-FFF2-40B4-BE49-F238E27FC236}">
                    <a16:creationId xmlns:a16="http://schemas.microsoft.com/office/drawing/2014/main" id="{AEE52E52-B541-1AA5-905D-5E0E23011177}"/>
                  </a:ext>
                </a:extLst>
              </p:cNvPr>
              <p:cNvSpPr>
                <a:spLocks/>
              </p:cNvSpPr>
              <p:nvPr/>
            </p:nvSpPr>
            <p:spPr bwMode="auto">
              <a:xfrm>
                <a:off x="2674" y="1599"/>
                <a:ext cx="26" cy="22"/>
              </a:xfrm>
              <a:custGeom>
                <a:avLst/>
                <a:gdLst>
                  <a:gd name="T0" fmla="*/ 6 w 26"/>
                  <a:gd name="T1" fmla="*/ 18 h 22"/>
                  <a:gd name="T2" fmla="*/ 6 w 26"/>
                  <a:gd name="T3" fmla="*/ 18 h 22"/>
                  <a:gd name="T4" fmla="*/ 4 w 26"/>
                  <a:gd name="T5" fmla="*/ 16 h 22"/>
                  <a:gd name="T6" fmla="*/ 4 w 26"/>
                  <a:gd name="T7" fmla="*/ 16 h 22"/>
                  <a:gd name="T8" fmla="*/ 2 w 26"/>
                  <a:gd name="T9" fmla="*/ 12 h 22"/>
                  <a:gd name="T10" fmla="*/ 0 w 26"/>
                  <a:gd name="T11" fmla="*/ 8 h 22"/>
                  <a:gd name="T12" fmla="*/ 0 w 26"/>
                  <a:gd name="T13" fmla="*/ 4 h 22"/>
                  <a:gd name="T14" fmla="*/ 0 w 26"/>
                  <a:gd name="T15" fmla="*/ 4 h 22"/>
                  <a:gd name="T16" fmla="*/ 2 w 26"/>
                  <a:gd name="T17" fmla="*/ 0 h 22"/>
                  <a:gd name="T18" fmla="*/ 2 w 26"/>
                  <a:gd name="T19" fmla="*/ 2 h 22"/>
                  <a:gd name="T20" fmla="*/ 6 w 26"/>
                  <a:gd name="T21" fmla="*/ 4 h 22"/>
                  <a:gd name="T22" fmla="*/ 6 w 26"/>
                  <a:gd name="T23" fmla="*/ 4 h 22"/>
                  <a:gd name="T24" fmla="*/ 18 w 26"/>
                  <a:gd name="T25" fmla="*/ 4 h 22"/>
                  <a:gd name="T26" fmla="*/ 18 w 26"/>
                  <a:gd name="T27" fmla="*/ 4 h 22"/>
                  <a:gd name="T28" fmla="*/ 20 w 26"/>
                  <a:gd name="T29" fmla="*/ 4 h 22"/>
                  <a:gd name="T30" fmla="*/ 20 w 26"/>
                  <a:gd name="T31" fmla="*/ 4 h 22"/>
                  <a:gd name="T32" fmla="*/ 22 w 26"/>
                  <a:gd name="T33" fmla="*/ 8 h 22"/>
                  <a:gd name="T34" fmla="*/ 26 w 26"/>
                  <a:gd name="T35" fmla="*/ 18 h 22"/>
                  <a:gd name="T36" fmla="*/ 26 w 26"/>
                  <a:gd name="T37" fmla="*/ 18 h 22"/>
                  <a:gd name="T38" fmla="*/ 18 w 26"/>
                  <a:gd name="T39" fmla="*/ 16 h 22"/>
                  <a:gd name="T40" fmla="*/ 16 w 26"/>
                  <a:gd name="T41" fmla="*/ 18 h 22"/>
                  <a:gd name="T42" fmla="*/ 12 w 26"/>
                  <a:gd name="T43" fmla="*/ 22 h 22"/>
                  <a:gd name="T44" fmla="*/ 12 w 26"/>
                  <a:gd name="T45" fmla="*/ 22 h 22"/>
                  <a:gd name="T46" fmla="*/ 10 w 26"/>
                  <a:gd name="T47" fmla="*/ 18 h 22"/>
                  <a:gd name="T48" fmla="*/ 8 w 26"/>
                  <a:gd name="T49" fmla="*/ 18 h 22"/>
                  <a:gd name="T50" fmla="*/ 6 w 26"/>
                  <a:gd name="T51" fmla="*/ 18 h 22"/>
                  <a:gd name="T52" fmla="*/ 6 w 26"/>
                  <a:gd name="T5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2">
                    <a:moveTo>
                      <a:pt x="6" y="18"/>
                    </a:moveTo>
                    <a:lnTo>
                      <a:pt x="6" y="18"/>
                    </a:lnTo>
                    <a:lnTo>
                      <a:pt x="4" y="16"/>
                    </a:lnTo>
                    <a:lnTo>
                      <a:pt x="4" y="16"/>
                    </a:lnTo>
                    <a:lnTo>
                      <a:pt x="2" y="12"/>
                    </a:lnTo>
                    <a:lnTo>
                      <a:pt x="0" y="8"/>
                    </a:lnTo>
                    <a:lnTo>
                      <a:pt x="0" y="4"/>
                    </a:lnTo>
                    <a:lnTo>
                      <a:pt x="0" y="4"/>
                    </a:lnTo>
                    <a:lnTo>
                      <a:pt x="2" y="0"/>
                    </a:lnTo>
                    <a:lnTo>
                      <a:pt x="2" y="2"/>
                    </a:lnTo>
                    <a:lnTo>
                      <a:pt x="6" y="4"/>
                    </a:lnTo>
                    <a:lnTo>
                      <a:pt x="6" y="4"/>
                    </a:lnTo>
                    <a:lnTo>
                      <a:pt x="18" y="4"/>
                    </a:lnTo>
                    <a:lnTo>
                      <a:pt x="18" y="4"/>
                    </a:lnTo>
                    <a:lnTo>
                      <a:pt x="20" y="4"/>
                    </a:lnTo>
                    <a:lnTo>
                      <a:pt x="20" y="4"/>
                    </a:lnTo>
                    <a:lnTo>
                      <a:pt x="22" y="8"/>
                    </a:lnTo>
                    <a:lnTo>
                      <a:pt x="26" y="18"/>
                    </a:lnTo>
                    <a:lnTo>
                      <a:pt x="26" y="18"/>
                    </a:lnTo>
                    <a:lnTo>
                      <a:pt x="18" y="16"/>
                    </a:lnTo>
                    <a:lnTo>
                      <a:pt x="16" y="18"/>
                    </a:lnTo>
                    <a:lnTo>
                      <a:pt x="12" y="22"/>
                    </a:lnTo>
                    <a:lnTo>
                      <a:pt x="12" y="22"/>
                    </a:lnTo>
                    <a:lnTo>
                      <a:pt x="10" y="18"/>
                    </a:lnTo>
                    <a:lnTo>
                      <a:pt x="8" y="18"/>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3" name="Freeform 565">
                <a:extLst>
                  <a:ext uri="{FF2B5EF4-FFF2-40B4-BE49-F238E27FC236}">
                    <a16:creationId xmlns:a16="http://schemas.microsoft.com/office/drawing/2014/main" id="{C5576ABA-BA88-0EA7-5F2A-7A68AB14BEE7}"/>
                  </a:ext>
                </a:extLst>
              </p:cNvPr>
              <p:cNvSpPr>
                <a:spLocks/>
              </p:cNvSpPr>
              <p:nvPr/>
            </p:nvSpPr>
            <p:spPr bwMode="auto">
              <a:xfrm>
                <a:off x="3124" y="1599"/>
                <a:ext cx="16" cy="22"/>
              </a:xfrm>
              <a:custGeom>
                <a:avLst/>
                <a:gdLst>
                  <a:gd name="T0" fmla="*/ 10 w 16"/>
                  <a:gd name="T1" fmla="*/ 0 h 22"/>
                  <a:gd name="T2" fmla="*/ 10 w 16"/>
                  <a:gd name="T3" fmla="*/ 0 h 22"/>
                  <a:gd name="T4" fmla="*/ 12 w 16"/>
                  <a:gd name="T5" fmla="*/ 4 h 22"/>
                  <a:gd name="T6" fmla="*/ 14 w 16"/>
                  <a:gd name="T7" fmla="*/ 8 h 22"/>
                  <a:gd name="T8" fmla="*/ 16 w 16"/>
                  <a:gd name="T9" fmla="*/ 10 h 22"/>
                  <a:gd name="T10" fmla="*/ 16 w 16"/>
                  <a:gd name="T11" fmla="*/ 18 h 22"/>
                  <a:gd name="T12" fmla="*/ 16 w 16"/>
                  <a:gd name="T13" fmla="*/ 18 h 22"/>
                  <a:gd name="T14" fmla="*/ 14 w 16"/>
                  <a:gd name="T15" fmla="*/ 22 h 22"/>
                  <a:gd name="T16" fmla="*/ 12 w 16"/>
                  <a:gd name="T17" fmla="*/ 22 h 22"/>
                  <a:gd name="T18" fmla="*/ 6 w 16"/>
                  <a:gd name="T19" fmla="*/ 18 h 22"/>
                  <a:gd name="T20" fmla="*/ 6 w 16"/>
                  <a:gd name="T21" fmla="*/ 18 h 22"/>
                  <a:gd name="T22" fmla="*/ 2 w 16"/>
                  <a:gd name="T23" fmla="*/ 16 h 22"/>
                  <a:gd name="T24" fmla="*/ 2 w 16"/>
                  <a:gd name="T25" fmla="*/ 16 h 22"/>
                  <a:gd name="T26" fmla="*/ 0 w 16"/>
                  <a:gd name="T27" fmla="*/ 12 h 22"/>
                  <a:gd name="T28" fmla="*/ 0 w 16"/>
                  <a:gd name="T29" fmla="*/ 8 h 22"/>
                  <a:gd name="T30" fmla="*/ 0 w 16"/>
                  <a:gd name="T31" fmla="*/ 8 h 22"/>
                  <a:gd name="T32" fmla="*/ 2 w 16"/>
                  <a:gd name="T33" fmla="*/ 4 h 22"/>
                  <a:gd name="T34" fmla="*/ 4 w 16"/>
                  <a:gd name="T35" fmla="*/ 6 h 22"/>
                  <a:gd name="T36" fmla="*/ 4 w 16"/>
                  <a:gd name="T37" fmla="*/ 6 h 22"/>
                  <a:gd name="T38" fmla="*/ 6 w 16"/>
                  <a:gd name="T39" fmla="*/ 10 h 22"/>
                  <a:gd name="T40" fmla="*/ 6 w 16"/>
                  <a:gd name="T41" fmla="*/ 8 h 22"/>
                  <a:gd name="T42" fmla="*/ 8 w 16"/>
                  <a:gd name="T43" fmla="*/ 0 h 22"/>
                  <a:gd name="T44" fmla="*/ 8 w 16"/>
                  <a:gd name="T45" fmla="*/ 0 h 22"/>
                  <a:gd name="T46" fmla="*/ 10 w 16"/>
                  <a:gd name="T47" fmla="*/ 0 h 22"/>
                  <a:gd name="T48" fmla="*/ 10 w 16"/>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2">
                    <a:moveTo>
                      <a:pt x="10" y="0"/>
                    </a:moveTo>
                    <a:lnTo>
                      <a:pt x="10" y="0"/>
                    </a:lnTo>
                    <a:lnTo>
                      <a:pt x="12" y="4"/>
                    </a:lnTo>
                    <a:lnTo>
                      <a:pt x="14" y="8"/>
                    </a:lnTo>
                    <a:lnTo>
                      <a:pt x="16" y="10"/>
                    </a:lnTo>
                    <a:lnTo>
                      <a:pt x="16" y="18"/>
                    </a:lnTo>
                    <a:lnTo>
                      <a:pt x="16" y="18"/>
                    </a:lnTo>
                    <a:lnTo>
                      <a:pt x="14" y="22"/>
                    </a:lnTo>
                    <a:lnTo>
                      <a:pt x="12" y="22"/>
                    </a:lnTo>
                    <a:lnTo>
                      <a:pt x="6" y="18"/>
                    </a:lnTo>
                    <a:lnTo>
                      <a:pt x="6" y="18"/>
                    </a:lnTo>
                    <a:lnTo>
                      <a:pt x="2" y="16"/>
                    </a:lnTo>
                    <a:lnTo>
                      <a:pt x="2" y="16"/>
                    </a:lnTo>
                    <a:lnTo>
                      <a:pt x="0" y="12"/>
                    </a:lnTo>
                    <a:lnTo>
                      <a:pt x="0" y="8"/>
                    </a:lnTo>
                    <a:lnTo>
                      <a:pt x="0" y="8"/>
                    </a:lnTo>
                    <a:lnTo>
                      <a:pt x="2" y="4"/>
                    </a:lnTo>
                    <a:lnTo>
                      <a:pt x="4" y="6"/>
                    </a:lnTo>
                    <a:lnTo>
                      <a:pt x="4" y="6"/>
                    </a:lnTo>
                    <a:lnTo>
                      <a:pt x="6" y="10"/>
                    </a:lnTo>
                    <a:lnTo>
                      <a:pt x="6" y="8"/>
                    </a:lnTo>
                    <a:lnTo>
                      <a:pt x="8" y="0"/>
                    </a:lnTo>
                    <a:lnTo>
                      <a:pt x="8"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4" name="Freeform 566">
                <a:extLst>
                  <a:ext uri="{FF2B5EF4-FFF2-40B4-BE49-F238E27FC236}">
                    <a16:creationId xmlns:a16="http://schemas.microsoft.com/office/drawing/2014/main" id="{1FDCF525-FC01-1ACA-9A66-BC159307493A}"/>
                  </a:ext>
                </a:extLst>
              </p:cNvPr>
              <p:cNvSpPr>
                <a:spLocks/>
              </p:cNvSpPr>
              <p:nvPr/>
            </p:nvSpPr>
            <p:spPr bwMode="auto">
              <a:xfrm>
                <a:off x="2346" y="1579"/>
                <a:ext cx="22" cy="26"/>
              </a:xfrm>
              <a:custGeom>
                <a:avLst/>
                <a:gdLst>
                  <a:gd name="T0" fmla="*/ 22 w 22"/>
                  <a:gd name="T1" fmla="*/ 4 h 26"/>
                  <a:gd name="T2" fmla="*/ 22 w 22"/>
                  <a:gd name="T3" fmla="*/ 4 h 26"/>
                  <a:gd name="T4" fmla="*/ 22 w 22"/>
                  <a:gd name="T5" fmla="*/ 8 h 26"/>
                  <a:gd name="T6" fmla="*/ 22 w 22"/>
                  <a:gd name="T7" fmla="*/ 12 h 26"/>
                  <a:gd name="T8" fmla="*/ 22 w 22"/>
                  <a:gd name="T9" fmla="*/ 12 h 26"/>
                  <a:gd name="T10" fmla="*/ 22 w 22"/>
                  <a:gd name="T11" fmla="*/ 20 h 26"/>
                  <a:gd name="T12" fmla="*/ 20 w 22"/>
                  <a:gd name="T13" fmla="*/ 26 h 26"/>
                  <a:gd name="T14" fmla="*/ 20 w 22"/>
                  <a:gd name="T15" fmla="*/ 26 h 26"/>
                  <a:gd name="T16" fmla="*/ 18 w 22"/>
                  <a:gd name="T17" fmla="*/ 24 h 26"/>
                  <a:gd name="T18" fmla="*/ 18 w 22"/>
                  <a:gd name="T19" fmla="*/ 24 h 26"/>
                  <a:gd name="T20" fmla="*/ 16 w 22"/>
                  <a:gd name="T21" fmla="*/ 16 h 26"/>
                  <a:gd name="T22" fmla="*/ 14 w 22"/>
                  <a:gd name="T23" fmla="*/ 12 h 26"/>
                  <a:gd name="T24" fmla="*/ 12 w 22"/>
                  <a:gd name="T25" fmla="*/ 10 h 26"/>
                  <a:gd name="T26" fmla="*/ 12 w 22"/>
                  <a:gd name="T27" fmla="*/ 10 h 26"/>
                  <a:gd name="T28" fmla="*/ 12 w 22"/>
                  <a:gd name="T29" fmla="*/ 8 h 26"/>
                  <a:gd name="T30" fmla="*/ 12 w 22"/>
                  <a:gd name="T31" fmla="*/ 10 h 26"/>
                  <a:gd name="T32" fmla="*/ 12 w 22"/>
                  <a:gd name="T33" fmla="*/ 10 h 26"/>
                  <a:gd name="T34" fmla="*/ 12 w 22"/>
                  <a:gd name="T35" fmla="*/ 10 h 26"/>
                  <a:gd name="T36" fmla="*/ 12 w 22"/>
                  <a:gd name="T37" fmla="*/ 12 h 26"/>
                  <a:gd name="T38" fmla="*/ 12 w 22"/>
                  <a:gd name="T39" fmla="*/ 12 h 26"/>
                  <a:gd name="T40" fmla="*/ 12 w 22"/>
                  <a:gd name="T41" fmla="*/ 18 h 26"/>
                  <a:gd name="T42" fmla="*/ 12 w 22"/>
                  <a:gd name="T43" fmla="*/ 22 h 26"/>
                  <a:gd name="T44" fmla="*/ 10 w 22"/>
                  <a:gd name="T45" fmla="*/ 24 h 26"/>
                  <a:gd name="T46" fmla="*/ 8 w 22"/>
                  <a:gd name="T47" fmla="*/ 26 h 26"/>
                  <a:gd name="T48" fmla="*/ 8 w 22"/>
                  <a:gd name="T49" fmla="*/ 26 h 26"/>
                  <a:gd name="T50" fmla="*/ 4 w 22"/>
                  <a:gd name="T51" fmla="*/ 24 h 26"/>
                  <a:gd name="T52" fmla="*/ 2 w 22"/>
                  <a:gd name="T53" fmla="*/ 22 h 26"/>
                  <a:gd name="T54" fmla="*/ 0 w 22"/>
                  <a:gd name="T55" fmla="*/ 16 h 26"/>
                  <a:gd name="T56" fmla="*/ 0 w 22"/>
                  <a:gd name="T57" fmla="*/ 8 h 26"/>
                  <a:gd name="T58" fmla="*/ 0 w 22"/>
                  <a:gd name="T59" fmla="*/ 8 h 26"/>
                  <a:gd name="T60" fmla="*/ 0 w 22"/>
                  <a:gd name="T61" fmla="*/ 8 h 26"/>
                  <a:gd name="T62" fmla="*/ 4 w 22"/>
                  <a:gd name="T63" fmla="*/ 8 h 26"/>
                  <a:gd name="T64" fmla="*/ 6 w 22"/>
                  <a:gd name="T65" fmla="*/ 6 h 26"/>
                  <a:gd name="T66" fmla="*/ 10 w 22"/>
                  <a:gd name="T67" fmla="*/ 2 h 26"/>
                  <a:gd name="T68" fmla="*/ 14 w 22"/>
                  <a:gd name="T69" fmla="*/ 2 h 26"/>
                  <a:gd name="T70" fmla="*/ 14 w 22"/>
                  <a:gd name="T71" fmla="*/ 2 h 26"/>
                  <a:gd name="T72" fmla="*/ 18 w 22"/>
                  <a:gd name="T73" fmla="*/ 0 h 26"/>
                  <a:gd name="T74" fmla="*/ 20 w 22"/>
                  <a:gd name="T75" fmla="*/ 2 h 26"/>
                  <a:gd name="T76" fmla="*/ 22 w 22"/>
                  <a:gd name="T77" fmla="*/ 4 h 26"/>
                  <a:gd name="T78" fmla="*/ 22 w 22"/>
                  <a:gd name="T7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26">
                    <a:moveTo>
                      <a:pt x="22" y="4"/>
                    </a:moveTo>
                    <a:lnTo>
                      <a:pt x="22" y="4"/>
                    </a:lnTo>
                    <a:lnTo>
                      <a:pt x="22" y="8"/>
                    </a:lnTo>
                    <a:lnTo>
                      <a:pt x="22" y="12"/>
                    </a:lnTo>
                    <a:lnTo>
                      <a:pt x="22" y="12"/>
                    </a:lnTo>
                    <a:lnTo>
                      <a:pt x="22" y="20"/>
                    </a:lnTo>
                    <a:lnTo>
                      <a:pt x="20" y="26"/>
                    </a:lnTo>
                    <a:lnTo>
                      <a:pt x="20" y="26"/>
                    </a:lnTo>
                    <a:lnTo>
                      <a:pt x="18" y="24"/>
                    </a:lnTo>
                    <a:lnTo>
                      <a:pt x="18" y="24"/>
                    </a:lnTo>
                    <a:lnTo>
                      <a:pt x="16" y="16"/>
                    </a:lnTo>
                    <a:lnTo>
                      <a:pt x="14" y="12"/>
                    </a:lnTo>
                    <a:lnTo>
                      <a:pt x="12" y="10"/>
                    </a:lnTo>
                    <a:lnTo>
                      <a:pt x="12" y="10"/>
                    </a:lnTo>
                    <a:lnTo>
                      <a:pt x="12" y="8"/>
                    </a:lnTo>
                    <a:lnTo>
                      <a:pt x="12" y="10"/>
                    </a:lnTo>
                    <a:lnTo>
                      <a:pt x="12" y="10"/>
                    </a:lnTo>
                    <a:lnTo>
                      <a:pt x="12" y="10"/>
                    </a:lnTo>
                    <a:lnTo>
                      <a:pt x="12" y="12"/>
                    </a:lnTo>
                    <a:lnTo>
                      <a:pt x="12" y="12"/>
                    </a:lnTo>
                    <a:lnTo>
                      <a:pt x="12" y="18"/>
                    </a:lnTo>
                    <a:lnTo>
                      <a:pt x="12" y="22"/>
                    </a:lnTo>
                    <a:lnTo>
                      <a:pt x="10" y="24"/>
                    </a:lnTo>
                    <a:lnTo>
                      <a:pt x="8" y="26"/>
                    </a:lnTo>
                    <a:lnTo>
                      <a:pt x="8" y="26"/>
                    </a:lnTo>
                    <a:lnTo>
                      <a:pt x="4" y="24"/>
                    </a:lnTo>
                    <a:lnTo>
                      <a:pt x="2" y="22"/>
                    </a:lnTo>
                    <a:lnTo>
                      <a:pt x="0" y="16"/>
                    </a:lnTo>
                    <a:lnTo>
                      <a:pt x="0" y="8"/>
                    </a:lnTo>
                    <a:lnTo>
                      <a:pt x="0" y="8"/>
                    </a:lnTo>
                    <a:lnTo>
                      <a:pt x="0" y="8"/>
                    </a:lnTo>
                    <a:lnTo>
                      <a:pt x="4" y="8"/>
                    </a:lnTo>
                    <a:lnTo>
                      <a:pt x="6" y="6"/>
                    </a:lnTo>
                    <a:lnTo>
                      <a:pt x="10" y="2"/>
                    </a:lnTo>
                    <a:lnTo>
                      <a:pt x="14" y="2"/>
                    </a:lnTo>
                    <a:lnTo>
                      <a:pt x="14" y="2"/>
                    </a:lnTo>
                    <a:lnTo>
                      <a:pt x="18" y="0"/>
                    </a:lnTo>
                    <a:lnTo>
                      <a:pt x="20" y="2"/>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5" name="Freeform 567">
                <a:extLst>
                  <a:ext uri="{FF2B5EF4-FFF2-40B4-BE49-F238E27FC236}">
                    <a16:creationId xmlns:a16="http://schemas.microsoft.com/office/drawing/2014/main" id="{67217B2B-3D02-E049-9269-2CFFFFDEE6D9}"/>
                  </a:ext>
                </a:extLst>
              </p:cNvPr>
              <p:cNvSpPr>
                <a:spLocks/>
              </p:cNvSpPr>
              <p:nvPr/>
            </p:nvSpPr>
            <p:spPr bwMode="auto">
              <a:xfrm>
                <a:off x="3452" y="1599"/>
                <a:ext cx="16" cy="22"/>
              </a:xfrm>
              <a:custGeom>
                <a:avLst/>
                <a:gdLst>
                  <a:gd name="T0" fmla="*/ 12 w 16"/>
                  <a:gd name="T1" fmla="*/ 4 h 22"/>
                  <a:gd name="T2" fmla="*/ 12 w 16"/>
                  <a:gd name="T3" fmla="*/ 4 h 22"/>
                  <a:gd name="T4" fmla="*/ 14 w 16"/>
                  <a:gd name="T5" fmla="*/ 10 h 22"/>
                  <a:gd name="T6" fmla="*/ 16 w 16"/>
                  <a:gd name="T7" fmla="*/ 12 h 22"/>
                  <a:gd name="T8" fmla="*/ 16 w 16"/>
                  <a:gd name="T9" fmla="*/ 16 h 22"/>
                  <a:gd name="T10" fmla="*/ 16 w 16"/>
                  <a:gd name="T11" fmla="*/ 16 h 22"/>
                  <a:gd name="T12" fmla="*/ 14 w 16"/>
                  <a:gd name="T13" fmla="*/ 22 h 22"/>
                  <a:gd name="T14" fmla="*/ 12 w 16"/>
                  <a:gd name="T15" fmla="*/ 22 h 22"/>
                  <a:gd name="T16" fmla="*/ 8 w 16"/>
                  <a:gd name="T17" fmla="*/ 22 h 22"/>
                  <a:gd name="T18" fmla="*/ 6 w 16"/>
                  <a:gd name="T19" fmla="*/ 22 h 22"/>
                  <a:gd name="T20" fmla="*/ 6 w 16"/>
                  <a:gd name="T21" fmla="*/ 22 h 22"/>
                  <a:gd name="T22" fmla="*/ 4 w 16"/>
                  <a:gd name="T23" fmla="*/ 18 h 22"/>
                  <a:gd name="T24" fmla="*/ 2 w 16"/>
                  <a:gd name="T25" fmla="*/ 18 h 22"/>
                  <a:gd name="T26" fmla="*/ 0 w 16"/>
                  <a:gd name="T27" fmla="*/ 16 h 22"/>
                  <a:gd name="T28" fmla="*/ 0 w 16"/>
                  <a:gd name="T29" fmla="*/ 10 h 22"/>
                  <a:gd name="T30" fmla="*/ 0 w 16"/>
                  <a:gd name="T31" fmla="*/ 10 h 22"/>
                  <a:gd name="T32" fmla="*/ 0 w 16"/>
                  <a:gd name="T33" fmla="*/ 4 h 22"/>
                  <a:gd name="T34" fmla="*/ 2 w 16"/>
                  <a:gd name="T35" fmla="*/ 8 h 22"/>
                  <a:gd name="T36" fmla="*/ 4 w 16"/>
                  <a:gd name="T37" fmla="*/ 12 h 22"/>
                  <a:gd name="T38" fmla="*/ 6 w 16"/>
                  <a:gd name="T39" fmla="*/ 12 h 22"/>
                  <a:gd name="T40" fmla="*/ 8 w 16"/>
                  <a:gd name="T41" fmla="*/ 10 h 22"/>
                  <a:gd name="T42" fmla="*/ 8 w 16"/>
                  <a:gd name="T43" fmla="*/ 10 h 22"/>
                  <a:gd name="T44" fmla="*/ 6 w 16"/>
                  <a:gd name="T45" fmla="*/ 4 h 22"/>
                  <a:gd name="T46" fmla="*/ 8 w 16"/>
                  <a:gd name="T47" fmla="*/ 0 h 22"/>
                  <a:gd name="T48" fmla="*/ 8 w 16"/>
                  <a:gd name="T49" fmla="*/ 0 h 22"/>
                  <a:gd name="T50" fmla="*/ 10 w 16"/>
                  <a:gd name="T51" fmla="*/ 0 h 22"/>
                  <a:gd name="T52" fmla="*/ 10 w 16"/>
                  <a:gd name="T53" fmla="*/ 0 h 22"/>
                  <a:gd name="T54" fmla="*/ 12 w 16"/>
                  <a:gd name="T55" fmla="*/ 4 h 22"/>
                  <a:gd name="T56" fmla="*/ 12 w 16"/>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12" y="4"/>
                    </a:moveTo>
                    <a:lnTo>
                      <a:pt x="12" y="4"/>
                    </a:lnTo>
                    <a:lnTo>
                      <a:pt x="14" y="10"/>
                    </a:lnTo>
                    <a:lnTo>
                      <a:pt x="16" y="12"/>
                    </a:lnTo>
                    <a:lnTo>
                      <a:pt x="16" y="16"/>
                    </a:lnTo>
                    <a:lnTo>
                      <a:pt x="16" y="16"/>
                    </a:lnTo>
                    <a:lnTo>
                      <a:pt x="14" y="22"/>
                    </a:lnTo>
                    <a:lnTo>
                      <a:pt x="12" y="22"/>
                    </a:lnTo>
                    <a:lnTo>
                      <a:pt x="8" y="22"/>
                    </a:lnTo>
                    <a:lnTo>
                      <a:pt x="6" y="22"/>
                    </a:lnTo>
                    <a:lnTo>
                      <a:pt x="6" y="22"/>
                    </a:lnTo>
                    <a:lnTo>
                      <a:pt x="4" y="18"/>
                    </a:lnTo>
                    <a:lnTo>
                      <a:pt x="2" y="18"/>
                    </a:lnTo>
                    <a:lnTo>
                      <a:pt x="0" y="16"/>
                    </a:lnTo>
                    <a:lnTo>
                      <a:pt x="0" y="10"/>
                    </a:lnTo>
                    <a:lnTo>
                      <a:pt x="0" y="10"/>
                    </a:lnTo>
                    <a:lnTo>
                      <a:pt x="0" y="4"/>
                    </a:lnTo>
                    <a:lnTo>
                      <a:pt x="2" y="8"/>
                    </a:lnTo>
                    <a:lnTo>
                      <a:pt x="4" y="12"/>
                    </a:lnTo>
                    <a:lnTo>
                      <a:pt x="6" y="12"/>
                    </a:lnTo>
                    <a:lnTo>
                      <a:pt x="8" y="10"/>
                    </a:lnTo>
                    <a:lnTo>
                      <a:pt x="8" y="10"/>
                    </a:lnTo>
                    <a:lnTo>
                      <a:pt x="6" y="4"/>
                    </a:lnTo>
                    <a:lnTo>
                      <a:pt x="8" y="0"/>
                    </a:lnTo>
                    <a:lnTo>
                      <a:pt x="8" y="0"/>
                    </a:lnTo>
                    <a:lnTo>
                      <a:pt x="10" y="0"/>
                    </a:lnTo>
                    <a:lnTo>
                      <a:pt x="10"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6" name="Freeform 568">
                <a:extLst>
                  <a:ext uri="{FF2B5EF4-FFF2-40B4-BE49-F238E27FC236}">
                    <a16:creationId xmlns:a16="http://schemas.microsoft.com/office/drawing/2014/main" id="{AC1BA3A6-C31A-1474-A0BB-7236B3EEBC82}"/>
                  </a:ext>
                </a:extLst>
              </p:cNvPr>
              <p:cNvSpPr>
                <a:spLocks/>
              </p:cNvSpPr>
              <p:nvPr/>
            </p:nvSpPr>
            <p:spPr bwMode="auto">
              <a:xfrm>
                <a:off x="3778" y="1597"/>
                <a:ext cx="16" cy="24"/>
              </a:xfrm>
              <a:custGeom>
                <a:avLst/>
                <a:gdLst>
                  <a:gd name="T0" fmla="*/ 10 w 16"/>
                  <a:gd name="T1" fmla="*/ 2 h 24"/>
                  <a:gd name="T2" fmla="*/ 10 w 16"/>
                  <a:gd name="T3" fmla="*/ 2 h 24"/>
                  <a:gd name="T4" fmla="*/ 12 w 16"/>
                  <a:gd name="T5" fmla="*/ 6 h 24"/>
                  <a:gd name="T6" fmla="*/ 14 w 16"/>
                  <a:gd name="T7" fmla="*/ 10 h 24"/>
                  <a:gd name="T8" fmla="*/ 16 w 16"/>
                  <a:gd name="T9" fmla="*/ 12 h 24"/>
                  <a:gd name="T10" fmla="*/ 16 w 16"/>
                  <a:gd name="T11" fmla="*/ 18 h 24"/>
                  <a:gd name="T12" fmla="*/ 16 w 16"/>
                  <a:gd name="T13" fmla="*/ 18 h 24"/>
                  <a:gd name="T14" fmla="*/ 14 w 16"/>
                  <a:gd name="T15" fmla="*/ 22 h 24"/>
                  <a:gd name="T16" fmla="*/ 10 w 16"/>
                  <a:gd name="T17" fmla="*/ 24 h 24"/>
                  <a:gd name="T18" fmla="*/ 8 w 16"/>
                  <a:gd name="T19" fmla="*/ 24 h 24"/>
                  <a:gd name="T20" fmla="*/ 6 w 16"/>
                  <a:gd name="T21" fmla="*/ 20 h 24"/>
                  <a:gd name="T22" fmla="*/ 6 w 16"/>
                  <a:gd name="T23" fmla="*/ 20 h 24"/>
                  <a:gd name="T24" fmla="*/ 2 w 16"/>
                  <a:gd name="T25" fmla="*/ 24 h 24"/>
                  <a:gd name="T26" fmla="*/ 0 w 16"/>
                  <a:gd name="T27" fmla="*/ 22 h 24"/>
                  <a:gd name="T28" fmla="*/ 0 w 16"/>
                  <a:gd name="T29" fmla="*/ 20 h 24"/>
                  <a:gd name="T30" fmla="*/ 0 w 16"/>
                  <a:gd name="T31" fmla="*/ 20 h 24"/>
                  <a:gd name="T32" fmla="*/ 0 w 16"/>
                  <a:gd name="T33" fmla="*/ 10 h 24"/>
                  <a:gd name="T34" fmla="*/ 0 w 16"/>
                  <a:gd name="T35" fmla="*/ 8 h 24"/>
                  <a:gd name="T36" fmla="*/ 2 w 16"/>
                  <a:gd name="T37" fmla="*/ 6 h 24"/>
                  <a:gd name="T38" fmla="*/ 2 w 16"/>
                  <a:gd name="T39" fmla="*/ 6 h 24"/>
                  <a:gd name="T40" fmla="*/ 4 w 16"/>
                  <a:gd name="T41" fmla="*/ 8 h 24"/>
                  <a:gd name="T42" fmla="*/ 6 w 16"/>
                  <a:gd name="T43" fmla="*/ 8 h 24"/>
                  <a:gd name="T44" fmla="*/ 6 w 16"/>
                  <a:gd name="T45" fmla="*/ 2 h 24"/>
                  <a:gd name="T46" fmla="*/ 6 w 16"/>
                  <a:gd name="T47" fmla="*/ 2 h 24"/>
                  <a:gd name="T48" fmla="*/ 8 w 16"/>
                  <a:gd name="T49" fmla="*/ 0 h 24"/>
                  <a:gd name="T50" fmla="*/ 10 w 16"/>
                  <a:gd name="T51" fmla="*/ 2 h 24"/>
                  <a:gd name="T52" fmla="*/ 10 w 16"/>
                  <a:gd name="T53" fmla="*/ 2 h 24"/>
                  <a:gd name="T54" fmla="*/ 10 w 16"/>
                  <a:gd name="T55" fmla="*/ 2 h 24"/>
                  <a:gd name="T56" fmla="*/ 10 w 16"/>
                  <a:gd name="T5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4">
                    <a:moveTo>
                      <a:pt x="10" y="2"/>
                    </a:moveTo>
                    <a:lnTo>
                      <a:pt x="10" y="2"/>
                    </a:lnTo>
                    <a:lnTo>
                      <a:pt x="12" y="6"/>
                    </a:lnTo>
                    <a:lnTo>
                      <a:pt x="14" y="10"/>
                    </a:lnTo>
                    <a:lnTo>
                      <a:pt x="16" y="12"/>
                    </a:lnTo>
                    <a:lnTo>
                      <a:pt x="16" y="18"/>
                    </a:lnTo>
                    <a:lnTo>
                      <a:pt x="16" y="18"/>
                    </a:lnTo>
                    <a:lnTo>
                      <a:pt x="14" y="22"/>
                    </a:lnTo>
                    <a:lnTo>
                      <a:pt x="10" y="24"/>
                    </a:lnTo>
                    <a:lnTo>
                      <a:pt x="8" y="24"/>
                    </a:lnTo>
                    <a:lnTo>
                      <a:pt x="6" y="20"/>
                    </a:lnTo>
                    <a:lnTo>
                      <a:pt x="6" y="20"/>
                    </a:lnTo>
                    <a:lnTo>
                      <a:pt x="2" y="24"/>
                    </a:lnTo>
                    <a:lnTo>
                      <a:pt x="0" y="22"/>
                    </a:lnTo>
                    <a:lnTo>
                      <a:pt x="0" y="20"/>
                    </a:lnTo>
                    <a:lnTo>
                      <a:pt x="0" y="20"/>
                    </a:lnTo>
                    <a:lnTo>
                      <a:pt x="0" y="10"/>
                    </a:lnTo>
                    <a:lnTo>
                      <a:pt x="0" y="8"/>
                    </a:lnTo>
                    <a:lnTo>
                      <a:pt x="2" y="6"/>
                    </a:lnTo>
                    <a:lnTo>
                      <a:pt x="2" y="6"/>
                    </a:lnTo>
                    <a:lnTo>
                      <a:pt x="4" y="8"/>
                    </a:lnTo>
                    <a:lnTo>
                      <a:pt x="6" y="8"/>
                    </a:lnTo>
                    <a:lnTo>
                      <a:pt x="6" y="2"/>
                    </a:lnTo>
                    <a:lnTo>
                      <a:pt x="6" y="2"/>
                    </a:lnTo>
                    <a:lnTo>
                      <a:pt x="8" y="0"/>
                    </a:lnTo>
                    <a:lnTo>
                      <a:pt x="10" y="2"/>
                    </a:lnTo>
                    <a:lnTo>
                      <a:pt x="10"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7" name="Freeform 569">
                <a:extLst>
                  <a:ext uri="{FF2B5EF4-FFF2-40B4-BE49-F238E27FC236}">
                    <a16:creationId xmlns:a16="http://schemas.microsoft.com/office/drawing/2014/main" id="{9810E0CF-F430-D228-5B68-092264B018B3}"/>
                  </a:ext>
                </a:extLst>
              </p:cNvPr>
              <p:cNvSpPr>
                <a:spLocks/>
              </p:cNvSpPr>
              <p:nvPr/>
            </p:nvSpPr>
            <p:spPr bwMode="auto">
              <a:xfrm>
                <a:off x="4152" y="1597"/>
                <a:ext cx="16" cy="24"/>
              </a:xfrm>
              <a:custGeom>
                <a:avLst/>
                <a:gdLst>
                  <a:gd name="T0" fmla="*/ 14 w 16"/>
                  <a:gd name="T1" fmla="*/ 6 h 24"/>
                  <a:gd name="T2" fmla="*/ 14 w 16"/>
                  <a:gd name="T3" fmla="*/ 6 h 24"/>
                  <a:gd name="T4" fmla="*/ 14 w 16"/>
                  <a:gd name="T5" fmla="*/ 8 h 24"/>
                  <a:gd name="T6" fmla="*/ 14 w 16"/>
                  <a:gd name="T7" fmla="*/ 8 h 24"/>
                  <a:gd name="T8" fmla="*/ 16 w 16"/>
                  <a:gd name="T9" fmla="*/ 14 h 24"/>
                  <a:gd name="T10" fmla="*/ 16 w 16"/>
                  <a:gd name="T11" fmla="*/ 18 h 24"/>
                  <a:gd name="T12" fmla="*/ 16 w 16"/>
                  <a:gd name="T13" fmla="*/ 22 h 24"/>
                  <a:gd name="T14" fmla="*/ 16 w 16"/>
                  <a:gd name="T15" fmla="*/ 22 h 24"/>
                  <a:gd name="T16" fmla="*/ 14 w 16"/>
                  <a:gd name="T17" fmla="*/ 24 h 24"/>
                  <a:gd name="T18" fmla="*/ 12 w 16"/>
                  <a:gd name="T19" fmla="*/ 24 h 24"/>
                  <a:gd name="T20" fmla="*/ 10 w 16"/>
                  <a:gd name="T21" fmla="*/ 18 h 24"/>
                  <a:gd name="T22" fmla="*/ 10 w 16"/>
                  <a:gd name="T23" fmla="*/ 18 h 24"/>
                  <a:gd name="T24" fmla="*/ 8 w 16"/>
                  <a:gd name="T25" fmla="*/ 14 h 24"/>
                  <a:gd name="T26" fmla="*/ 6 w 16"/>
                  <a:gd name="T27" fmla="*/ 14 h 24"/>
                  <a:gd name="T28" fmla="*/ 2 w 16"/>
                  <a:gd name="T29" fmla="*/ 20 h 24"/>
                  <a:gd name="T30" fmla="*/ 2 w 16"/>
                  <a:gd name="T31" fmla="*/ 20 h 24"/>
                  <a:gd name="T32" fmla="*/ 2 w 16"/>
                  <a:gd name="T33" fmla="*/ 16 h 24"/>
                  <a:gd name="T34" fmla="*/ 2 w 16"/>
                  <a:gd name="T35" fmla="*/ 16 h 24"/>
                  <a:gd name="T36" fmla="*/ 0 w 16"/>
                  <a:gd name="T37" fmla="*/ 0 h 24"/>
                  <a:gd name="T38" fmla="*/ 0 w 16"/>
                  <a:gd name="T39" fmla="*/ 0 h 24"/>
                  <a:gd name="T40" fmla="*/ 10 w 16"/>
                  <a:gd name="T41" fmla="*/ 6 h 24"/>
                  <a:gd name="T42" fmla="*/ 10 w 16"/>
                  <a:gd name="T43" fmla="*/ 6 h 24"/>
                  <a:gd name="T44" fmla="*/ 14 w 16"/>
                  <a:gd name="T45" fmla="*/ 6 h 24"/>
                  <a:gd name="T46" fmla="*/ 14 w 16"/>
                  <a:gd name="T4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4">
                    <a:moveTo>
                      <a:pt x="14" y="6"/>
                    </a:moveTo>
                    <a:lnTo>
                      <a:pt x="14" y="6"/>
                    </a:lnTo>
                    <a:lnTo>
                      <a:pt x="14" y="8"/>
                    </a:lnTo>
                    <a:lnTo>
                      <a:pt x="14" y="8"/>
                    </a:lnTo>
                    <a:lnTo>
                      <a:pt x="16" y="14"/>
                    </a:lnTo>
                    <a:lnTo>
                      <a:pt x="16" y="18"/>
                    </a:lnTo>
                    <a:lnTo>
                      <a:pt x="16" y="22"/>
                    </a:lnTo>
                    <a:lnTo>
                      <a:pt x="16" y="22"/>
                    </a:lnTo>
                    <a:lnTo>
                      <a:pt x="14" y="24"/>
                    </a:lnTo>
                    <a:lnTo>
                      <a:pt x="12" y="24"/>
                    </a:lnTo>
                    <a:lnTo>
                      <a:pt x="10" y="18"/>
                    </a:lnTo>
                    <a:lnTo>
                      <a:pt x="10" y="18"/>
                    </a:lnTo>
                    <a:lnTo>
                      <a:pt x="8" y="14"/>
                    </a:lnTo>
                    <a:lnTo>
                      <a:pt x="6" y="14"/>
                    </a:lnTo>
                    <a:lnTo>
                      <a:pt x="2" y="20"/>
                    </a:lnTo>
                    <a:lnTo>
                      <a:pt x="2" y="20"/>
                    </a:lnTo>
                    <a:lnTo>
                      <a:pt x="2" y="16"/>
                    </a:lnTo>
                    <a:lnTo>
                      <a:pt x="2" y="16"/>
                    </a:lnTo>
                    <a:lnTo>
                      <a:pt x="0" y="0"/>
                    </a:lnTo>
                    <a:lnTo>
                      <a:pt x="0" y="0"/>
                    </a:lnTo>
                    <a:lnTo>
                      <a:pt x="10" y="6"/>
                    </a:lnTo>
                    <a:lnTo>
                      <a:pt x="10"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8" name="Freeform 570">
                <a:extLst>
                  <a:ext uri="{FF2B5EF4-FFF2-40B4-BE49-F238E27FC236}">
                    <a16:creationId xmlns:a16="http://schemas.microsoft.com/office/drawing/2014/main" id="{99622E72-952B-B7B7-094A-468BAAE66672}"/>
                  </a:ext>
                </a:extLst>
              </p:cNvPr>
              <p:cNvSpPr>
                <a:spLocks/>
              </p:cNvSpPr>
              <p:nvPr/>
            </p:nvSpPr>
            <p:spPr bwMode="auto">
              <a:xfrm>
                <a:off x="4196" y="1591"/>
                <a:ext cx="10" cy="30"/>
              </a:xfrm>
              <a:custGeom>
                <a:avLst/>
                <a:gdLst>
                  <a:gd name="T0" fmla="*/ 6 w 10"/>
                  <a:gd name="T1" fmla="*/ 30 h 30"/>
                  <a:gd name="T2" fmla="*/ 6 w 10"/>
                  <a:gd name="T3" fmla="*/ 30 h 30"/>
                  <a:gd name="T4" fmla="*/ 2 w 10"/>
                  <a:gd name="T5" fmla="*/ 24 h 30"/>
                  <a:gd name="T6" fmla="*/ 0 w 10"/>
                  <a:gd name="T7" fmla="*/ 18 h 30"/>
                  <a:gd name="T8" fmla="*/ 0 w 10"/>
                  <a:gd name="T9" fmla="*/ 12 h 30"/>
                  <a:gd name="T10" fmla="*/ 6 w 10"/>
                  <a:gd name="T11" fmla="*/ 0 h 30"/>
                  <a:gd name="T12" fmla="*/ 6 w 10"/>
                  <a:gd name="T13" fmla="*/ 0 h 30"/>
                  <a:gd name="T14" fmla="*/ 6 w 10"/>
                  <a:gd name="T15" fmla="*/ 0 h 30"/>
                  <a:gd name="T16" fmla="*/ 6 w 10"/>
                  <a:gd name="T17" fmla="*/ 0 h 30"/>
                  <a:gd name="T18" fmla="*/ 10 w 10"/>
                  <a:gd name="T19" fmla="*/ 8 h 30"/>
                  <a:gd name="T20" fmla="*/ 10 w 10"/>
                  <a:gd name="T21" fmla="*/ 14 h 30"/>
                  <a:gd name="T22" fmla="*/ 10 w 10"/>
                  <a:gd name="T23" fmla="*/ 22 h 30"/>
                  <a:gd name="T24" fmla="*/ 6 w 10"/>
                  <a:gd name="T25" fmla="*/ 30 h 30"/>
                  <a:gd name="T26" fmla="*/ 6 w 10"/>
                  <a:gd name="T2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30">
                    <a:moveTo>
                      <a:pt x="6" y="30"/>
                    </a:moveTo>
                    <a:lnTo>
                      <a:pt x="6" y="30"/>
                    </a:lnTo>
                    <a:lnTo>
                      <a:pt x="2" y="24"/>
                    </a:lnTo>
                    <a:lnTo>
                      <a:pt x="0" y="18"/>
                    </a:lnTo>
                    <a:lnTo>
                      <a:pt x="0" y="12"/>
                    </a:lnTo>
                    <a:lnTo>
                      <a:pt x="6" y="0"/>
                    </a:lnTo>
                    <a:lnTo>
                      <a:pt x="6" y="0"/>
                    </a:lnTo>
                    <a:lnTo>
                      <a:pt x="6" y="0"/>
                    </a:lnTo>
                    <a:lnTo>
                      <a:pt x="6" y="0"/>
                    </a:lnTo>
                    <a:lnTo>
                      <a:pt x="10" y="8"/>
                    </a:lnTo>
                    <a:lnTo>
                      <a:pt x="10" y="14"/>
                    </a:lnTo>
                    <a:lnTo>
                      <a:pt x="10" y="22"/>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9" name="Freeform 571">
                <a:extLst>
                  <a:ext uri="{FF2B5EF4-FFF2-40B4-BE49-F238E27FC236}">
                    <a16:creationId xmlns:a16="http://schemas.microsoft.com/office/drawing/2014/main" id="{D603AB40-ADF8-3C4D-7227-AF2A47007EF0}"/>
                  </a:ext>
                </a:extLst>
              </p:cNvPr>
              <p:cNvSpPr>
                <a:spLocks/>
              </p:cNvSpPr>
              <p:nvPr/>
            </p:nvSpPr>
            <p:spPr bwMode="auto">
              <a:xfrm>
                <a:off x="2798" y="1603"/>
                <a:ext cx="16" cy="18"/>
              </a:xfrm>
              <a:custGeom>
                <a:avLst/>
                <a:gdLst>
                  <a:gd name="T0" fmla="*/ 12 w 16"/>
                  <a:gd name="T1" fmla="*/ 0 h 18"/>
                  <a:gd name="T2" fmla="*/ 12 w 16"/>
                  <a:gd name="T3" fmla="*/ 0 h 18"/>
                  <a:gd name="T4" fmla="*/ 16 w 16"/>
                  <a:gd name="T5" fmla="*/ 6 h 18"/>
                  <a:gd name="T6" fmla="*/ 16 w 16"/>
                  <a:gd name="T7" fmla="*/ 10 h 18"/>
                  <a:gd name="T8" fmla="*/ 16 w 16"/>
                  <a:gd name="T9" fmla="*/ 14 h 18"/>
                  <a:gd name="T10" fmla="*/ 16 w 16"/>
                  <a:gd name="T11" fmla="*/ 14 h 18"/>
                  <a:gd name="T12" fmla="*/ 14 w 16"/>
                  <a:gd name="T13" fmla="*/ 18 h 18"/>
                  <a:gd name="T14" fmla="*/ 12 w 16"/>
                  <a:gd name="T15" fmla="*/ 18 h 18"/>
                  <a:gd name="T16" fmla="*/ 8 w 16"/>
                  <a:gd name="T17" fmla="*/ 18 h 18"/>
                  <a:gd name="T18" fmla="*/ 6 w 16"/>
                  <a:gd name="T19" fmla="*/ 18 h 18"/>
                  <a:gd name="T20" fmla="*/ 6 w 16"/>
                  <a:gd name="T21" fmla="*/ 18 h 18"/>
                  <a:gd name="T22" fmla="*/ 4 w 16"/>
                  <a:gd name="T23" fmla="*/ 14 h 18"/>
                  <a:gd name="T24" fmla="*/ 4 w 16"/>
                  <a:gd name="T25" fmla="*/ 14 h 18"/>
                  <a:gd name="T26" fmla="*/ 0 w 16"/>
                  <a:gd name="T27" fmla="*/ 12 h 18"/>
                  <a:gd name="T28" fmla="*/ 0 w 16"/>
                  <a:gd name="T29" fmla="*/ 6 h 18"/>
                  <a:gd name="T30" fmla="*/ 0 w 16"/>
                  <a:gd name="T31" fmla="*/ 6 h 18"/>
                  <a:gd name="T32" fmla="*/ 0 w 16"/>
                  <a:gd name="T33" fmla="*/ 4 h 18"/>
                  <a:gd name="T34" fmla="*/ 2 w 16"/>
                  <a:gd name="T35" fmla="*/ 4 h 18"/>
                  <a:gd name="T36" fmla="*/ 4 w 16"/>
                  <a:gd name="T37" fmla="*/ 6 h 18"/>
                  <a:gd name="T38" fmla="*/ 4 w 16"/>
                  <a:gd name="T39" fmla="*/ 6 h 18"/>
                  <a:gd name="T40" fmla="*/ 6 w 16"/>
                  <a:gd name="T41" fmla="*/ 6 h 18"/>
                  <a:gd name="T42" fmla="*/ 6 w 16"/>
                  <a:gd name="T43" fmla="*/ 4 h 18"/>
                  <a:gd name="T44" fmla="*/ 8 w 16"/>
                  <a:gd name="T45" fmla="*/ 0 h 18"/>
                  <a:gd name="T46" fmla="*/ 8 w 16"/>
                  <a:gd name="T47" fmla="*/ 0 h 18"/>
                  <a:gd name="T48" fmla="*/ 12 w 16"/>
                  <a:gd name="T49" fmla="*/ 0 h 18"/>
                  <a:gd name="T50" fmla="*/ 12 w 16"/>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8">
                    <a:moveTo>
                      <a:pt x="12" y="0"/>
                    </a:moveTo>
                    <a:lnTo>
                      <a:pt x="12" y="0"/>
                    </a:lnTo>
                    <a:lnTo>
                      <a:pt x="16" y="6"/>
                    </a:lnTo>
                    <a:lnTo>
                      <a:pt x="16" y="10"/>
                    </a:lnTo>
                    <a:lnTo>
                      <a:pt x="16" y="14"/>
                    </a:lnTo>
                    <a:lnTo>
                      <a:pt x="16" y="14"/>
                    </a:lnTo>
                    <a:lnTo>
                      <a:pt x="14" y="18"/>
                    </a:lnTo>
                    <a:lnTo>
                      <a:pt x="12" y="18"/>
                    </a:lnTo>
                    <a:lnTo>
                      <a:pt x="8" y="18"/>
                    </a:lnTo>
                    <a:lnTo>
                      <a:pt x="6" y="18"/>
                    </a:lnTo>
                    <a:lnTo>
                      <a:pt x="6" y="18"/>
                    </a:lnTo>
                    <a:lnTo>
                      <a:pt x="4" y="14"/>
                    </a:lnTo>
                    <a:lnTo>
                      <a:pt x="4" y="14"/>
                    </a:lnTo>
                    <a:lnTo>
                      <a:pt x="0" y="12"/>
                    </a:lnTo>
                    <a:lnTo>
                      <a:pt x="0" y="6"/>
                    </a:lnTo>
                    <a:lnTo>
                      <a:pt x="0" y="6"/>
                    </a:lnTo>
                    <a:lnTo>
                      <a:pt x="0" y="4"/>
                    </a:lnTo>
                    <a:lnTo>
                      <a:pt x="2" y="4"/>
                    </a:lnTo>
                    <a:lnTo>
                      <a:pt x="4" y="6"/>
                    </a:lnTo>
                    <a:lnTo>
                      <a:pt x="4" y="6"/>
                    </a:lnTo>
                    <a:lnTo>
                      <a:pt x="6" y="6"/>
                    </a:lnTo>
                    <a:lnTo>
                      <a:pt x="6" y="4"/>
                    </a:lnTo>
                    <a:lnTo>
                      <a:pt x="8" y="0"/>
                    </a:lnTo>
                    <a:lnTo>
                      <a:pt x="8"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0" name="Freeform 572">
                <a:extLst>
                  <a:ext uri="{FF2B5EF4-FFF2-40B4-BE49-F238E27FC236}">
                    <a16:creationId xmlns:a16="http://schemas.microsoft.com/office/drawing/2014/main" id="{EFB2D7FF-D181-015E-B5B0-AD3DC13ECD88}"/>
                  </a:ext>
                </a:extLst>
              </p:cNvPr>
              <p:cNvSpPr>
                <a:spLocks/>
              </p:cNvSpPr>
              <p:nvPr/>
            </p:nvSpPr>
            <p:spPr bwMode="auto">
              <a:xfrm>
                <a:off x="4594" y="1473"/>
                <a:ext cx="24" cy="20"/>
              </a:xfrm>
              <a:custGeom>
                <a:avLst/>
                <a:gdLst>
                  <a:gd name="T0" fmla="*/ 24 w 24"/>
                  <a:gd name="T1" fmla="*/ 12 h 20"/>
                  <a:gd name="T2" fmla="*/ 24 w 24"/>
                  <a:gd name="T3" fmla="*/ 12 h 20"/>
                  <a:gd name="T4" fmla="*/ 22 w 24"/>
                  <a:gd name="T5" fmla="*/ 14 h 20"/>
                  <a:gd name="T6" fmla="*/ 20 w 24"/>
                  <a:gd name="T7" fmla="*/ 16 h 20"/>
                  <a:gd name="T8" fmla="*/ 20 w 24"/>
                  <a:gd name="T9" fmla="*/ 18 h 20"/>
                  <a:gd name="T10" fmla="*/ 16 w 24"/>
                  <a:gd name="T11" fmla="*/ 20 h 20"/>
                  <a:gd name="T12" fmla="*/ 16 w 24"/>
                  <a:gd name="T13" fmla="*/ 20 h 20"/>
                  <a:gd name="T14" fmla="*/ 16 w 24"/>
                  <a:gd name="T15" fmla="*/ 12 h 20"/>
                  <a:gd name="T16" fmla="*/ 14 w 24"/>
                  <a:gd name="T17" fmla="*/ 8 h 20"/>
                  <a:gd name="T18" fmla="*/ 10 w 24"/>
                  <a:gd name="T19" fmla="*/ 8 h 20"/>
                  <a:gd name="T20" fmla="*/ 8 w 24"/>
                  <a:gd name="T21" fmla="*/ 12 h 20"/>
                  <a:gd name="T22" fmla="*/ 8 w 24"/>
                  <a:gd name="T23" fmla="*/ 12 h 20"/>
                  <a:gd name="T24" fmla="*/ 6 w 24"/>
                  <a:gd name="T25" fmla="*/ 16 h 20"/>
                  <a:gd name="T26" fmla="*/ 4 w 24"/>
                  <a:gd name="T27" fmla="*/ 18 h 20"/>
                  <a:gd name="T28" fmla="*/ 0 w 24"/>
                  <a:gd name="T29" fmla="*/ 12 h 20"/>
                  <a:gd name="T30" fmla="*/ 0 w 24"/>
                  <a:gd name="T31" fmla="*/ 12 h 20"/>
                  <a:gd name="T32" fmla="*/ 2 w 24"/>
                  <a:gd name="T33" fmla="*/ 12 h 20"/>
                  <a:gd name="T34" fmla="*/ 2 w 24"/>
                  <a:gd name="T35" fmla="*/ 12 h 20"/>
                  <a:gd name="T36" fmla="*/ 4 w 24"/>
                  <a:gd name="T37" fmla="*/ 6 h 20"/>
                  <a:gd name="T38" fmla="*/ 8 w 24"/>
                  <a:gd name="T39" fmla="*/ 2 h 20"/>
                  <a:gd name="T40" fmla="*/ 10 w 24"/>
                  <a:gd name="T41" fmla="*/ 0 h 20"/>
                  <a:gd name="T42" fmla="*/ 14 w 24"/>
                  <a:gd name="T43" fmla="*/ 0 h 20"/>
                  <a:gd name="T44" fmla="*/ 18 w 24"/>
                  <a:gd name="T45" fmla="*/ 4 h 20"/>
                  <a:gd name="T46" fmla="*/ 24 w 24"/>
                  <a:gd name="T47" fmla="*/ 8 h 20"/>
                  <a:gd name="T48" fmla="*/ 24 w 24"/>
                  <a:gd name="T49" fmla="*/ 8 h 20"/>
                  <a:gd name="T50" fmla="*/ 24 w 24"/>
                  <a:gd name="T51" fmla="*/ 8 h 20"/>
                  <a:gd name="T52" fmla="*/ 24 w 24"/>
                  <a:gd name="T53" fmla="*/ 10 h 20"/>
                  <a:gd name="T54" fmla="*/ 24 w 24"/>
                  <a:gd name="T55" fmla="*/ 10 h 20"/>
                  <a:gd name="T56" fmla="*/ 24 w 24"/>
                  <a:gd name="T57" fmla="*/ 12 h 20"/>
                  <a:gd name="T58" fmla="*/ 24 w 24"/>
                  <a:gd name="T5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0">
                    <a:moveTo>
                      <a:pt x="24" y="12"/>
                    </a:moveTo>
                    <a:lnTo>
                      <a:pt x="24" y="12"/>
                    </a:lnTo>
                    <a:lnTo>
                      <a:pt x="22" y="14"/>
                    </a:lnTo>
                    <a:lnTo>
                      <a:pt x="20" y="16"/>
                    </a:lnTo>
                    <a:lnTo>
                      <a:pt x="20" y="18"/>
                    </a:lnTo>
                    <a:lnTo>
                      <a:pt x="16" y="20"/>
                    </a:lnTo>
                    <a:lnTo>
                      <a:pt x="16" y="20"/>
                    </a:lnTo>
                    <a:lnTo>
                      <a:pt x="16" y="12"/>
                    </a:lnTo>
                    <a:lnTo>
                      <a:pt x="14" y="8"/>
                    </a:lnTo>
                    <a:lnTo>
                      <a:pt x="10" y="8"/>
                    </a:lnTo>
                    <a:lnTo>
                      <a:pt x="8" y="12"/>
                    </a:lnTo>
                    <a:lnTo>
                      <a:pt x="8" y="12"/>
                    </a:lnTo>
                    <a:lnTo>
                      <a:pt x="6" y="16"/>
                    </a:lnTo>
                    <a:lnTo>
                      <a:pt x="4" y="18"/>
                    </a:lnTo>
                    <a:lnTo>
                      <a:pt x="0" y="12"/>
                    </a:lnTo>
                    <a:lnTo>
                      <a:pt x="0" y="12"/>
                    </a:lnTo>
                    <a:lnTo>
                      <a:pt x="2" y="12"/>
                    </a:lnTo>
                    <a:lnTo>
                      <a:pt x="2" y="12"/>
                    </a:lnTo>
                    <a:lnTo>
                      <a:pt x="4" y="6"/>
                    </a:lnTo>
                    <a:lnTo>
                      <a:pt x="8" y="2"/>
                    </a:lnTo>
                    <a:lnTo>
                      <a:pt x="10" y="0"/>
                    </a:lnTo>
                    <a:lnTo>
                      <a:pt x="14" y="0"/>
                    </a:lnTo>
                    <a:lnTo>
                      <a:pt x="18" y="4"/>
                    </a:lnTo>
                    <a:lnTo>
                      <a:pt x="24" y="8"/>
                    </a:lnTo>
                    <a:lnTo>
                      <a:pt x="24" y="8"/>
                    </a:lnTo>
                    <a:lnTo>
                      <a:pt x="24" y="8"/>
                    </a:lnTo>
                    <a:lnTo>
                      <a:pt x="24" y="10"/>
                    </a:lnTo>
                    <a:lnTo>
                      <a:pt x="24" y="10"/>
                    </a:lnTo>
                    <a:lnTo>
                      <a:pt x="24" y="12"/>
                    </a:lnTo>
                    <a:lnTo>
                      <a:pt x="2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1" name="Freeform 573">
                <a:extLst>
                  <a:ext uri="{FF2B5EF4-FFF2-40B4-BE49-F238E27FC236}">
                    <a16:creationId xmlns:a16="http://schemas.microsoft.com/office/drawing/2014/main" id="{EB51944C-C090-82E0-C256-9CB5DBF1C20F}"/>
                  </a:ext>
                </a:extLst>
              </p:cNvPr>
              <p:cNvSpPr>
                <a:spLocks/>
              </p:cNvSpPr>
              <p:nvPr/>
            </p:nvSpPr>
            <p:spPr bwMode="auto">
              <a:xfrm>
                <a:off x="3270" y="1477"/>
                <a:ext cx="20" cy="18"/>
              </a:xfrm>
              <a:custGeom>
                <a:avLst/>
                <a:gdLst>
                  <a:gd name="T0" fmla="*/ 0 w 20"/>
                  <a:gd name="T1" fmla="*/ 16 h 18"/>
                  <a:gd name="T2" fmla="*/ 0 w 20"/>
                  <a:gd name="T3" fmla="*/ 16 h 18"/>
                  <a:gd name="T4" fmla="*/ 2 w 20"/>
                  <a:gd name="T5" fmla="*/ 14 h 18"/>
                  <a:gd name="T6" fmla="*/ 2 w 20"/>
                  <a:gd name="T7" fmla="*/ 10 h 18"/>
                  <a:gd name="T8" fmla="*/ 2 w 20"/>
                  <a:gd name="T9" fmla="*/ 4 h 18"/>
                  <a:gd name="T10" fmla="*/ 4 w 20"/>
                  <a:gd name="T11" fmla="*/ 0 h 18"/>
                  <a:gd name="T12" fmla="*/ 4 w 20"/>
                  <a:gd name="T13" fmla="*/ 0 h 18"/>
                  <a:gd name="T14" fmla="*/ 8 w 20"/>
                  <a:gd name="T15" fmla="*/ 0 h 18"/>
                  <a:gd name="T16" fmla="*/ 12 w 20"/>
                  <a:gd name="T17" fmla="*/ 2 h 18"/>
                  <a:gd name="T18" fmla="*/ 16 w 20"/>
                  <a:gd name="T19" fmla="*/ 8 h 18"/>
                  <a:gd name="T20" fmla="*/ 20 w 20"/>
                  <a:gd name="T21" fmla="*/ 16 h 18"/>
                  <a:gd name="T22" fmla="*/ 20 w 20"/>
                  <a:gd name="T23" fmla="*/ 16 h 18"/>
                  <a:gd name="T24" fmla="*/ 16 w 20"/>
                  <a:gd name="T25" fmla="*/ 12 h 18"/>
                  <a:gd name="T26" fmla="*/ 12 w 20"/>
                  <a:gd name="T27" fmla="*/ 12 h 18"/>
                  <a:gd name="T28" fmla="*/ 8 w 20"/>
                  <a:gd name="T29" fmla="*/ 12 h 18"/>
                  <a:gd name="T30" fmla="*/ 4 w 20"/>
                  <a:gd name="T31" fmla="*/ 16 h 18"/>
                  <a:gd name="T32" fmla="*/ 4 w 20"/>
                  <a:gd name="T33" fmla="*/ 16 h 18"/>
                  <a:gd name="T34" fmla="*/ 2 w 20"/>
                  <a:gd name="T35" fmla="*/ 18 h 18"/>
                  <a:gd name="T36" fmla="*/ 0 w 20"/>
                  <a:gd name="T37" fmla="*/ 18 h 18"/>
                  <a:gd name="T38" fmla="*/ 0 w 20"/>
                  <a:gd name="T39" fmla="*/ 16 h 18"/>
                  <a:gd name="T40" fmla="*/ 0 w 20"/>
                  <a:gd name="T4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0" y="16"/>
                    </a:moveTo>
                    <a:lnTo>
                      <a:pt x="0" y="16"/>
                    </a:lnTo>
                    <a:lnTo>
                      <a:pt x="2" y="14"/>
                    </a:lnTo>
                    <a:lnTo>
                      <a:pt x="2" y="10"/>
                    </a:lnTo>
                    <a:lnTo>
                      <a:pt x="2" y="4"/>
                    </a:lnTo>
                    <a:lnTo>
                      <a:pt x="4" y="0"/>
                    </a:lnTo>
                    <a:lnTo>
                      <a:pt x="4" y="0"/>
                    </a:lnTo>
                    <a:lnTo>
                      <a:pt x="8" y="0"/>
                    </a:lnTo>
                    <a:lnTo>
                      <a:pt x="12" y="2"/>
                    </a:lnTo>
                    <a:lnTo>
                      <a:pt x="16" y="8"/>
                    </a:lnTo>
                    <a:lnTo>
                      <a:pt x="20" y="16"/>
                    </a:lnTo>
                    <a:lnTo>
                      <a:pt x="20" y="16"/>
                    </a:lnTo>
                    <a:lnTo>
                      <a:pt x="16" y="12"/>
                    </a:lnTo>
                    <a:lnTo>
                      <a:pt x="12" y="12"/>
                    </a:lnTo>
                    <a:lnTo>
                      <a:pt x="8" y="12"/>
                    </a:lnTo>
                    <a:lnTo>
                      <a:pt x="4" y="16"/>
                    </a:lnTo>
                    <a:lnTo>
                      <a:pt x="4" y="16"/>
                    </a:lnTo>
                    <a:lnTo>
                      <a:pt x="2" y="18"/>
                    </a:lnTo>
                    <a:lnTo>
                      <a:pt x="0"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2" name="Freeform 574">
                <a:extLst>
                  <a:ext uri="{FF2B5EF4-FFF2-40B4-BE49-F238E27FC236}">
                    <a16:creationId xmlns:a16="http://schemas.microsoft.com/office/drawing/2014/main" id="{6D71C5DE-79A4-61FC-7A7B-FFA39B7B2455}"/>
                  </a:ext>
                </a:extLst>
              </p:cNvPr>
              <p:cNvSpPr>
                <a:spLocks/>
              </p:cNvSpPr>
              <p:nvPr/>
            </p:nvSpPr>
            <p:spPr bwMode="auto">
              <a:xfrm>
                <a:off x="3480" y="1599"/>
                <a:ext cx="14" cy="18"/>
              </a:xfrm>
              <a:custGeom>
                <a:avLst/>
                <a:gdLst>
                  <a:gd name="T0" fmla="*/ 10 w 14"/>
                  <a:gd name="T1" fmla="*/ 18 h 18"/>
                  <a:gd name="T2" fmla="*/ 10 w 14"/>
                  <a:gd name="T3" fmla="*/ 18 h 18"/>
                  <a:gd name="T4" fmla="*/ 8 w 14"/>
                  <a:gd name="T5" fmla="*/ 12 h 18"/>
                  <a:gd name="T6" fmla="*/ 6 w 14"/>
                  <a:gd name="T7" fmla="*/ 12 h 18"/>
                  <a:gd name="T8" fmla="*/ 6 w 14"/>
                  <a:gd name="T9" fmla="*/ 14 h 18"/>
                  <a:gd name="T10" fmla="*/ 6 w 14"/>
                  <a:gd name="T11" fmla="*/ 14 h 18"/>
                  <a:gd name="T12" fmla="*/ 2 w 14"/>
                  <a:gd name="T13" fmla="*/ 18 h 18"/>
                  <a:gd name="T14" fmla="*/ 2 w 14"/>
                  <a:gd name="T15" fmla="*/ 16 h 18"/>
                  <a:gd name="T16" fmla="*/ 0 w 14"/>
                  <a:gd name="T17" fmla="*/ 12 h 18"/>
                  <a:gd name="T18" fmla="*/ 0 w 14"/>
                  <a:gd name="T19" fmla="*/ 12 h 18"/>
                  <a:gd name="T20" fmla="*/ 2 w 14"/>
                  <a:gd name="T21" fmla="*/ 2 h 18"/>
                  <a:gd name="T22" fmla="*/ 2 w 14"/>
                  <a:gd name="T23" fmla="*/ 0 h 18"/>
                  <a:gd name="T24" fmla="*/ 4 w 14"/>
                  <a:gd name="T25" fmla="*/ 0 h 18"/>
                  <a:gd name="T26" fmla="*/ 4 w 14"/>
                  <a:gd name="T27" fmla="*/ 0 h 18"/>
                  <a:gd name="T28" fmla="*/ 10 w 14"/>
                  <a:gd name="T29" fmla="*/ 0 h 18"/>
                  <a:gd name="T30" fmla="*/ 10 w 14"/>
                  <a:gd name="T31" fmla="*/ 0 h 18"/>
                  <a:gd name="T32" fmla="*/ 12 w 14"/>
                  <a:gd name="T33" fmla="*/ 0 h 18"/>
                  <a:gd name="T34" fmla="*/ 12 w 14"/>
                  <a:gd name="T35" fmla="*/ 0 h 18"/>
                  <a:gd name="T36" fmla="*/ 14 w 14"/>
                  <a:gd name="T37" fmla="*/ 8 h 18"/>
                  <a:gd name="T38" fmla="*/ 14 w 14"/>
                  <a:gd name="T39" fmla="*/ 14 h 18"/>
                  <a:gd name="T40" fmla="*/ 12 w 14"/>
                  <a:gd name="T41" fmla="*/ 18 h 18"/>
                  <a:gd name="T42" fmla="*/ 12 w 14"/>
                  <a:gd name="T43" fmla="*/ 18 h 18"/>
                  <a:gd name="T44" fmla="*/ 10 w 14"/>
                  <a:gd name="T45" fmla="*/ 18 h 18"/>
                  <a:gd name="T46" fmla="*/ 10 w 14"/>
                  <a:gd name="T47" fmla="*/ 18 h 18"/>
                  <a:gd name="T48" fmla="*/ 10 w 14"/>
                  <a:gd name="T4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8">
                    <a:moveTo>
                      <a:pt x="10" y="18"/>
                    </a:moveTo>
                    <a:lnTo>
                      <a:pt x="10" y="18"/>
                    </a:lnTo>
                    <a:lnTo>
                      <a:pt x="8" y="12"/>
                    </a:lnTo>
                    <a:lnTo>
                      <a:pt x="6" y="12"/>
                    </a:lnTo>
                    <a:lnTo>
                      <a:pt x="6" y="14"/>
                    </a:lnTo>
                    <a:lnTo>
                      <a:pt x="6" y="14"/>
                    </a:lnTo>
                    <a:lnTo>
                      <a:pt x="2" y="18"/>
                    </a:lnTo>
                    <a:lnTo>
                      <a:pt x="2" y="16"/>
                    </a:lnTo>
                    <a:lnTo>
                      <a:pt x="0" y="12"/>
                    </a:lnTo>
                    <a:lnTo>
                      <a:pt x="0" y="12"/>
                    </a:lnTo>
                    <a:lnTo>
                      <a:pt x="2" y="2"/>
                    </a:lnTo>
                    <a:lnTo>
                      <a:pt x="2" y="0"/>
                    </a:lnTo>
                    <a:lnTo>
                      <a:pt x="4" y="0"/>
                    </a:lnTo>
                    <a:lnTo>
                      <a:pt x="4" y="0"/>
                    </a:lnTo>
                    <a:lnTo>
                      <a:pt x="10" y="0"/>
                    </a:lnTo>
                    <a:lnTo>
                      <a:pt x="10" y="0"/>
                    </a:lnTo>
                    <a:lnTo>
                      <a:pt x="12" y="0"/>
                    </a:lnTo>
                    <a:lnTo>
                      <a:pt x="12" y="0"/>
                    </a:lnTo>
                    <a:lnTo>
                      <a:pt x="14" y="8"/>
                    </a:lnTo>
                    <a:lnTo>
                      <a:pt x="14" y="14"/>
                    </a:lnTo>
                    <a:lnTo>
                      <a:pt x="12" y="18"/>
                    </a:lnTo>
                    <a:lnTo>
                      <a:pt x="12" y="18"/>
                    </a:lnTo>
                    <a:lnTo>
                      <a:pt x="10" y="18"/>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3" name="Freeform 575">
                <a:extLst>
                  <a:ext uri="{FF2B5EF4-FFF2-40B4-BE49-F238E27FC236}">
                    <a16:creationId xmlns:a16="http://schemas.microsoft.com/office/drawing/2014/main" id="{6AB7416A-803B-50BC-1EC3-35B043A1B73F}"/>
                  </a:ext>
                </a:extLst>
              </p:cNvPr>
              <p:cNvSpPr>
                <a:spLocks/>
              </p:cNvSpPr>
              <p:nvPr/>
            </p:nvSpPr>
            <p:spPr bwMode="auto">
              <a:xfrm>
                <a:off x="2606" y="1583"/>
                <a:ext cx="16" cy="20"/>
              </a:xfrm>
              <a:custGeom>
                <a:avLst/>
                <a:gdLst>
                  <a:gd name="T0" fmla="*/ 16 w 16"/>
                  <a:gd name="T1" fmla="*/ 8 h 20"/>
                  <a:gd name="T2" fmla="*/ 16 w 16"/>
                  <a:gd name="T3" fmla="*/ 8 h 20"/>
                  <a:gd name="T4" fmla="*/ 12 w 16"/>
                  <a:gd name="T5" fmla="*/ 8 h 20"/>
                  <a:gd name="T6" fmla="*/ 12 w 16"/>
                  <a:gd name="T7" fmla="*/ 8 h 20"/>
                  <a:gd name="T8" fmla="*/ 10 w 16"/>
                  <a:gd name="T9" fmla="*/ 18 h 20"/>
                  <a:gd name="T10" fmla="*/ 8 w 16"/>
                  <a:gd name="T11" fmla="*/ 20 h 20"/>
                  <a:gd name="T12" fmla="*/ 6 w 16"/>
                  <a:gd name="T13" fmla="*/ 20 h 20"/>
                  <a:gd name="T14" fmla="*/ 2 w 16"/>
                  <a:gd name="T15" fmla="*/ 18 h 20"/>
                  <a:gd name="T16" fmla="*/ 2 w 16"/>
                  <a:gd name="T17" fmla="*/ 18 h 20"/>
                  <a:gd name="T18" fmla="*/ 0 w 16"/>
                  <a:gd name="T19" fmla="*/ 20 h 20"/>
                  <a:gd name="T20" fmla="*/ 0 w 16"/>
                  <a:gd name="T21" fmla="*/ 20 h 20"/>
                  <a:gd name="T22" fmla="*/ 0 w 16"/>
                  <a:gd name="T23" fmla="*/ 16 h 20"/>
                  <a:gd name="T24" fmla="*/ 0 w 16"/>
                  <a:gd name="T25" fmla="*/ 16 h 20"/>
                  <a:gd name="T26" fmla="*/ 4 w 16"/>
                  <a:gd name="T27" fmla="*/ 14 h 20"/>
                  <a:gd name="T28" fmla="*/ 6 w 16"/>
                  <a:gd name="T29" fmla="*/ 14 h 20"/>
                  <a:gd name="T30" fmla="*/ 4 w 16"/>
                  <a:gd name="T31" fmla="*/ 8 h 20"/>
                  <a:gd name="T32" fmla="*/ 4 w 16"/>
                  <a:gd name="T33" fmla="*/ 8 h 20"/>
                  <a:gd name="T34" fmla="*/ 4 w 16"/>
                  <a:gd name="T35" fmla="*/ 10 h 20"/>
                  <a:gd name="T36" fmla="*/ 6 w 16"/>
                  <a:gd name="T37" fmla="*/ 8 h 20"/>
                  <a:gd name="T38" fmla="*/ 10 w 16"/>
                  <a:gd name="T39" fmla="*/ 2 h 20"/>
                  <a:gd name="T40" fmla="*/ 10 w 16"/>
                  <a:gd name="T41" fmla="*/ 0 h 20"/>
                  <a:gd name="T42" fmla="*/ 12 w 16"/>
                  <a:gd name="T43" fmla="*/ 0 h 20"/>
                  <a:gd name="T44" fmla="*/ 14 w 16"/>
                  <a:gd name="T45" fmla="*/ 2 h 20"/>
                  <a:gd name="T46" fmla="*/ 16 w 16"/>
                  <a:gd name="T47" fmla="*/ 8 h 20"/>
                  <a:gd name="T48" fmla="*/ 16 w 16"/>
                  <a:gd name="T4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0">
                    <a:moveTo>
                      <a:pt x="16" y="8"/>
                    </a:moveTo>
                    <a:lnTo>
                      <a:pt x="16" y="8"/>
                    </a:lnTo>
                    <a:lnTo>
                      <a:pt x="12" y="8"/>
                    </a:lnTo>
                    <a:lnTo>
                      <a:pt x="12" y="8"/>
                    </a:lnTo>
                    <a:lnTo>
                      <a:pt x="10" y="18"/>
                    </a:lnTo>
                    <a:lnTo>
                      <a:pt x="8" y="20"/>
                    </a:lnTo>
                    <a:lnTo>
                      <a:pt x="6" y="20"/>
                    </a:lnTo>
                    <a:lnTo>
                      <a:pt x="2" y="18"/>
                    </a:lnTo>
                    <a:lnTo>
                      <a:pt x="2" y="18"/>
                    </a:lnTo>
                    <a:lnTo>
                      <a:pt x="0" y="20"/>
                    </a:lnTo>
                    <a:lnTo>
                      <a:pt x="0" y="20"/>
                    </a:lnTo>
                    <a:lnTo>
                      <a:pt x="0" y="16"/>
                    </a:lnTo>
                    <a:lnTo>
                      <a:pt x="0" y="16"/>
                    </a:lnTo>
                    <a:lnTo>
                      <a:pt x="4" y="14"/>
                    </a:lnTo>
                    <a:lnTo>
                      <a:pt x="6" y="14"/>
                    </a:lnTo>
                    <a:lnTo>
                      <a:pt x="4" y="8"/>
                    </a:lnTo>
                    <a:lnTo>
                      <a:pt x="4" y="8"/>
                    </a:lnTo>
                    <a:lnTo>
                      <a:pt x="4" y="10"/>
                    </a:lnTo>
                    <a:lnTo>
                      <a:pt x="6" y="8"/>
                    </a:lnTo>
                    <a:lnTo>
                      <a:pt x="10" y="2"/>
                    </a:lnTo>
                    <a:lnTo>
                      <a:pt x="10" y="0"/>
                    </a:lnTo>
                    <a:lnTo>
                      <a:pt x="12" y="0"/>
                    </a:lnTo>
                    <a:lnTo>
                      <a:pt x="14" y="2"/>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4" name="Freeform 576">
                <a:extLst>
                  <a:ext uri="{FF2B5EF4-FFF2-40B4-BE49-F238E27FC236}">
                    <a16:creationId xmlns:a16="http://schemas.microsoft.com/office/drawing/2014/main" id="{8E2DFC34-5666-FEC6-2DFD-E3639AA7C8B0}"/>
                  </a:ext>
                </a:extLst>
              </p:cNvPr>
              <p:cNvSpPr>
                <a:spLocks/>
              </p:cNvSpPr>
              <p:nvPr/>
            </p:nvSpPr>
            <p:spPr bwMode="auto">
              <a:xfrm>
                <a:off x="2622" y="1581"/>
                <a:ext cx="16" cy="16"/>
              </a:xfrm>
              <a:custGeom>
                <a:avLst/>
                <a:gdLst>
                  <a:gd name="T0" fmla="*/ 16 w 16"/>
                  <a:gd name="T1" fmla="*/ 14 h 16"/>
                  <a:gd name="T2" fmla="*/ 16 w 16"/>
                  <a:gd name="T3" fmla="*/ 14 h 16"/>
                  <a:gd name="T4" fmla="*/ 12 w 16"/>
                  <a:gd name="T5" fmla="*/ 16 h 16"/>
                  <a:gd name="T6" fmla="*/ 8 w 16"/>
                  <a:gd name="T7" fmla="*/ 16 h 16"/>
                  <a:gd name="T8" fmla="*/ 4 w 16"/>
                  <a:gd name="T9" fmla="*/ 16 h 16"/>
                  <a:gd name="T10" fmla="*/ 0 w 16"/>
                  <a:gd name="T11" fmla="*/ 10 h 16"/>
                  <a:gd name="T12" fmla="*/ 0 w 16"/>
                  <a:gd name="T13" fmla="*/ 10 h 16"/>
                  <a:gd name="T14" fmla="*/ 2 w 16"/>
                  <a:gd name="T15" fmla="*/ 10 h 16"/>
                  <a:gd name="T16" fmla="*/ 2 w 16"/>
                  <a:gd name="T17" fmla="*/ 10 h 16"/>
                  <a:gd name="T18" fmla="*/ 2 w 16"/>
                  <a:gd name="T19" fmla="*/ 10 h 16"/>
                  <a:gd name="T20" fmla="*/ 6 w 16"/>
                  <a:gd name="T21" fmla="*/ 2 h 16"/>
                  <a:gd name="T22" fmla="*/ 6 w 16"/>
                  <a:gd name="T23" fmla="*/ 0 h 16"/>
                  <a:gd name="T24" fmla="*/ 8 w 16"/>
                  <a:gd name="T25" fmla="*/ 0 h 16"/>
                  <a:gd name="T26" fmla="*/ 12 w 16"/>
                  <a:gd name="T27" fmla="*/ 4 h 16"/>
                  <a:gd name="T28" fmla="*/ 16 w 16"/>
                  <a:gd name="T29" fmla="*/ 14 h 16"/>
                  <a:gd name="T30" fmla="*/ 16 w 16"/>
                  <a:gd name="T3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6">
                    <a:moveTo>
                      <a:pt x="16" y="14"/>
                    </a:moveTo>
                    <a:lnTo>
                      <a:pt x="16" y="14"/>
                    </a:lnTo>
                    <a:lnTo>
                      <a:pt x="12" y="16"/>
                    </a:lnTo>
                    <a:lnTo>
                      <a:pt x="8" y="16"/>
                    </a:lnTo>
                    <a:lnTo>
                      <a:pt x="4" y="16"/>
                    </a:lnTo>
                    <a:lnTo>
                      <a:pt x="0" y="10"/>
                    </a:lnTo>
                    <a:lnTo>
                      <a:pt x="0" y="10"/>
                    </a:lnTo>
                    <a:lnTo>
                      <a:pt x="2" y="10"/>
                    </a:lnTo>
                    <a:lnTo>
                      <a:pt x="2" y="10"/>
                    </a:lnTo>
                    <a:lnTo>
                      <a:pt x="2" y="10"/>
                    </a:lnTo>
                    <a:lnTo>
                      <a:pt x="6" y="2"/>
                    </a:lnTo>
                    <a:lnTo>
                      <a:pt x="6" y="0"/>
                    </a:lnTo>
                    <a:lnTo>
                      <a:pt x="8" y="0"/>
                    </a:lnTo>
                    <a:lnTo>
                      <a:pt x="12" y="4"/>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5" name="Freeform 577">
                <a:extLst>
                  <a:ext uri="{FF2B5EF4-FFF2-40B4-BE49-F238E27FC236}">
                    <a16:creationId xmlns:a16="http://schemas.microsoft.com/office/drawing/2014/main" id="{8D4B71B3-0F86-0B6A-2BBB-96DA9F5CDC62}"/>
                  </a:ext>
                </a:extLst>
              </p:cNvPr>
              <p:cNvSpPr>
                <a:spLocks/>
              </p:cNvSpPr>
              <p:nvPr/>
            </p:nvSpPr>
            <p:spPr bwMode="auto">
              <a:xfrm>
                <a:off x="2866" y="1481"/>
                <a:ext cx="20" cy="20"/>
              </a:xfrm>
              <a:custGeom>
                <a:avLst/>
                <a:gdLst>
                  <a:gd name="T0" fmla="*/ 0 w 20"/>
                  <a:gd name="T1" fmla="*/ 8 h 20"/>
                  <a:gd name="T2" fmla="*/ 0 w 20"/>
                  <a:gd name="T3" fmla="*/ 8 h 20"/>
                  <a:gd name="T4" fmla="*/ 4 w 20"/>
                  <a:gd name="T5" fmla="*/ 2 h 20"/>
                  <a:gd name="T6" fmla="*/ 6 w 20"/>
                  <a:gd name="T7" fmla="*/ 0 h 20"/>
                  <a:gd name="T8" fmla="*/ 8 w 20"/>
                  <a:gd name="T9" fmla="*/ 0 h 20"/>
                  <a:gd name="T10" fmla="*/ 10 w 20"/>
                  <a:gd name="T11" fmla="*/ 4 h 20"/>
                  <a:gd name="T12" fmla="*/ 10 w 20"/>
                  <a:gd name="T13" fmla="*/ 4 h 20"/>
                  <a:gd name="T14" fmla="*/ 12 w 20"/>
                  <a:gd name="T15" fmla="*/ 4 h 20"/>
                  <a:gd name="T16" fmla="*/ 14 w 20"/>
                  <a:gd name="T17" fmla="*/ 4 h 20"/>
                  <a:gd name="T18" fmla="*/ 16 w 20"/>
                  <a:gd name="T19" fmla="*/ 2 h 20"/>
                  <a:gd name="T20" fmla="*/ 18 w 20"/>
                  <a:gd name="T21" fmla="*/ 0 h 20"/>
                  <a:gd name="T22" fmla="*/ 20 w 20"/>
                  <a:gd name="T23" fmla="*/ 4 h 20"/>
                  <a:gd name="T24" fmla="*/ 20 w 20"/>
                  <a:gd name="T25" fmla="*/ 4 h 20"/>
                  <a:gd name="T26" fmla="*/ 18 w 20"/>
                  <a:gd name="T27" fmla="*/ 4 h 20"/>
                  <a:gd name="T28" fmla="*/ 18 w 20"/>
                  <a:gd name="T29" fmla="*/ 6 h 20"/>
                  <a:gd name="T30" fmla="*/ 16 w 20"/>
                  <a:gd name="T31" fmla="*/ 10 h 20"/>
                  <a:gd name="T32" fmla="*/ 16 w 20"/>
                  <a:gd name="T33" fmla="*/ 16 h 20"/>
                  <a:gd name="T34" fmla="*/ 14 w 20"/>
                  <a:gd name="T35" fmla="*/ 18 h 20"/>
                  <a:gd name="T36" fmla="*/ 14 w 20"/>
                  <a:gd name="T37" fmla="*/ 20 h 20"/>
                  <a:gd name="T38" fmla="*/ 14 w 20"/>
                  <a:gd name="T39" fmla="*/ 20 h 20"/>
                  <a:gd name="T40" fmla="*/ 12 w 20"/>
                  <a:gd name="T41" fmla="*/ 20 h 20"/>
                  <a:gd name="T42" fmla="*/ 10 w 20"/>
                  <a:gd name="T43" fmla="*/ 18 h 20"/>
                  <a:gd name="T44" fmla="*/ 8 w 20"/>
                  <a:gd name="T45" fmla="*/ 14 h 20"/>
                  <a:gd name="T46" fmla="*/ 6 w 20"/>
                  <a:gd name="T47" fmla="*/ 8 h 20"/>
                  <a:gd name="T48" fmla="*/ 6 w 20"/>
                  <a:gd name="T49" fmla="*/ 8 h 20"/>
                  <a:gd name="T50" fmla="*/ 4 w 20"/>
                  <a:gd name="T51" fmla="*/ 8 h 20"/>
                  <a:gd name="T52" fmla="*/ 4 w 20"/>
                  <a:gd name="T53" fmla="*/ 8 h 20"/>
                  <a:gd name="T54" fmla="*/ 0 w 20"/>
                  <a:gd name="T55" fmla="*/ 8 h 20"/>
                  <a:gd name="T56" fmla="*/ 0 w 20"/>
                  <a:gd name="T5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0">
                    <a:moveTo>
                      <a:pt x="0" y="8"/>
                    </a:moveTo>
                    <a:lnTo>
                      <a:pt x="0" y="8"/>
                    </a:lnTo>
                    <a:lnTo>
                      <a:pt x="4" y="2"/>
                    </a:lnTo>
                    <a:lnTo>
                      <a:pt x="6" y="0"/>
                    </a:lnTo>
                    <a:lnTo>
                      <a:pt x="8" y="0"/>
                    </a:lnTo>
                    <a:lnTo>
                      <a:pt x="10" y="4"/>
                    </a:lnTo>
                    <a:lnTo>
                      <a:pt x="10" y="4"/>
                    </a:lnTo>
                    <a:lnTo>
                      <a:pt x="12" y="4"/>
                    </a:lnTo>
                    <a:lnTo>
                      <a:pt x="14" y="4"/>
                    </a:lnTo>
                    <a:lnTo>
                      <a:pt x="16" y="2"/>
                    </a:lnTo>
                    <a:lnTo>
                      <a:pt x="18" y="0"/>
                    </a:lnTo>
                    <a:lnTo>
                      <a:pt x="20" y="4"/>
                    </a:lnTo>
                    <a:lnTo>
                      <a:pt x="20" y="4"/>
                    </a:lnTo>
                    <a:lnTo>
                      <a:pt x="18" y="4"/>
                    </a:lnTo>
                    <a:lnTo>
                      <a:pt x="18" y="6"/>
                    </a:lnTo>
                    <a:lnTo>
                      <a:pt x="16" y="10"/>
                    </a:lnTo>
                    <a:lnTo>
                      <a:pt x="16" y="16"/>
                    </a:lnTo>
                    <a:lnTo>
                      <a:pt x="14" y="18"/>
                    </a:lnTo>
                    <a:lnTo>
                      <a:pt x="14" y="20"/>
                    </a:lnTo>
                    <a:lnTo>
                      <a:pt x="14" y="20"/>
                    </a:lnTo>
                    <a:lnTo>
                      <a:pt x="12" y="20"/>
                    </a:lnTo>
                    <a:lnTo>
                      <a:pt x="10" y="18"/>
                    </a:lnTo>
                    <a:lnTo>
                      <a:pt x="8" y="14"/>
                    </a:lnTo>
                    <a:lnTo>
                      <a:pt x="6" y="8"/>
                    </a:lnTo>
                    <a:lnTo>
                      <a:pt x="6" y="8"/>
                    </a:lnTo>
                    <a:lnTo>
                      <a:pt x="4" y="8"/>
                    </a:lnTo>
                    <a:lnTo>
                      <a:pt x="4"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6" name="Freeform 578">
                <a:extLst>
                  <a:ext uri="{FF2B5EF4-FFF2-40B4-BE49-F238E27FC236}">
                    <a16:creationId xmlns:a16="http://schemas.microsoft.com/office/drawing/2014/main" id="{75BBA5A5-5BEC-BA10-C641-12E63832CB9E}"/>
                  </a:ext>
                </a:extLst>
              </p:cNvPr>
              <p:cNvSpPr>
                <a:spLocks/>
              </p:cNvSpPr>
              <p:nvPr/>
            </p:nvSpPr>
            <p:spPr bwMode="auto">
              <a:xfrm>
                <a:off x="2998" y="1599"/>
                <a:ext cx="28" cy="18"/>
              </a:xfrm>
              <a:custGeom>
                <a:avLst/>
                <a:gdLst>
                  <a:gd name="T0" fmla="*/ 24 w 28"/>
                  <a:gd name="T1" fmla="*/ 4 h 18"/>
                  <a:gd name="T2" fmla="*/ 24 w 28"/>
                  <a:gd name="T3" fmla="*/ 4 h 18"/>
                  <a:gd name="T4" fmla="*/ 26 w 28"/>
                  <a:gd name="T5" fmla="*/ 6 h 18"/>
                  <a:gd name="T6" fmla="*/ 28 w 28"/>
                  <a:gd name="T7" fmla="*/ 10 h 18"/>
                  <a:gd name="T8" fmla="*/ 28 w 28"/>
                  <a:gd name="T9" fmla="*/ 10 h 18"/>
                  <a:gd name="T10" fmla="*/ 16 w 28"/>
                  <a:gd name="T11" fmla="*/ 10 h 18"/>
                  <a:gd name="T12" fmla="*/ 12 w 28"/>
                  <a:gd name="T13" fmla="*/ 12 h 18"/>
                  <a:gd name="T14" fmla="*/ 6 w 28"/>
                  <a:gd name="T15" fmla="*/ 18 h 18"/>
                  <a:gd name="T16" fmla="*/ 6 w 28"/>
                  <a:gd name="T17" fmla="*/ 18 h 18"/>
                  <a:gd name="T18" fmla="*/ 6 w 28"/>
                  <a:gd name="T19" fmla="*/ 14 h 18"/>
                  <a:gd name="T20" fmla="*/ 2 w 28"/>
                  <a:gd name="T21" fmla="*/ 14 h 18"/>
                  <a:gd name="T22" fmla="*/ 2 w 28"/>
                  <a:gd name="T23" fmla="*/ 12 h 18"/>
                  <a:gd name="T24" fmla="*/ 0 w 28"/>
                  <a:gd name="T25" fmla="*/ 8 h 18"/>
                  <a:gd name="T26" fmla="*/ 0 w 28"/>
                  <a:gd name="T27" fmla="*/ 8 h 18"/>
                  <a:gd name="T28" fmla="*/ 2 w 28"/>
                  <a:gd name="T29" fmla="*/ 2 h 18"/>
                  <a:gd name="T30" fmla="*/ 4 w 28"/>
                  <a:gd name="T31" fmla="*/ 0 h 18"/>
                  <a:gd name="T32" fmla="*/ 8 w 28"/>
                  <a:gd name="T33" fmla="*/ 0 h 18"/>
                  <a:gd name="T34" fmla="*/ 10 w 28"/>
                  <a:gd name="T35" fmla="*/ 2 h 18"/>
                  <a:gd name="T36" fmla="*/ 10 w 28"/>
                  <a:gd name="T37" fmla="*/ 2 h 18"/>
                  <a:gd name="T38" fmla="*/ 14 w 28"/>
                  <a:gd name="T39" fmla="*/ 4 h 18"/>
                  <a:gd name="T40" fmla="*/ 20 w 28"/>
                  <a:gd name="T41" fmla="*/ 4 h 18"/>
                  <a:gd name="T42" fmla="*/ 20 w 28"/>
                  <a:gd name="T43" fmla="*/ 4 h 18"/>
                  <a:gd name="T44" fmla="*/ 24 w 28"/>
                  <a:gd name="T45" fmla="*/ 4 h 18"/>
                  <a:gd name="T46" fmla="*/ 24 w 28"/>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8">
                    <a:moveTo>
                      <a:pt x="24" y="4"/>
                    </a:moveTo>
                    <a:lnTo>
                      <a:pt x="24" y="4"/>
                    </a:lnTo>
                    <a:lnTo>
                      <a:pt x="26" y="6"/>
                    </a:lnTo>
                    <a:lnTo>
                      <a:pt x="28" y="10"/>
                    </a:lnTo>
                    <a:lnTo>
                      <a:pt x="28" y="10"/>
                    </a:lnTo>
                    <a:lnTo>
                      <a:pt x="16" y="10"/>
                    </a:lnTo>
                    <a:lnTo>
                      <a:pt x="12" y="12"/>
                    </a:lnTo>
                    <a:lnTo>
                      <a:pt x="6" y="18"/>
                    </a:lnTo>
                    <a:lnTo>
                      <a:pt x="6" y="18"/>
                    </a:lnTo>
                    <a:lnTo>
                      <a:pt x="6" y="14"/>
                    </a:lnTo>
                    <a:lnTo>
                      <a:pt x="2" y="14"/>
                    </a:lnTo>
                    <a:lnTo>
                      <a:pt x="2" y="12"/>
                    </a:lnTo>
                    <a:lnTo>
                      <a:pt x="0" y="8"/>
                    </a:lnTo>
                    <a:lnTo>
                      <a:pt x="0" y="8"/>
                    </a:lnTo>
                    <a:lnTo>
                      <a:pt x="2" y="2"/>
                    </a:lnTo>
                    <a:lnTo>
                      <a:pt x="4" y="0"/>
                    </a:lnTo>
                    <a:lnTo>
                      <a:pt x="8" y="0"/>
                    </a:lnTo>
                    <a:lnTo>
                      <a:pt x="10" y="2"/>
                    </a:lnTo>
                    <a:lnTo>
                      <a:pt x="10" y="2"/>
                    </a:lnTo>
                    <a:lnTo>
                      <a:pt x="14" y="4"/>
                    </a:lnTo>
                    <a:lnTo>
                      <a:pt x="20" y="4"/>
                    </a:lnTo>
                    <a:lnTo>
                      <a:pt x="20" y="4"/>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7" name="Freeform 579">
                <a:extLst>
                  <a:ext uri="{FF2B5EF4-FFF2-40B4-BE49-F238E27FC236}">
                    <a16:creationId xmlns:a16="http://schemas.microsoft.com/office/drawing/2014/main" id="{CFC08E9B-4357-AC89-9B0E-F62624E2B37A}"/>
                  </a:ext>
                </a:extLst>
              </p:cNvPr>
              <p:cNvSpPr>
                <a:spLocks/>
              </p:cNvSpPr>
              <p:nvPr/>
            </p:nvSpPr>
            <p:spPr bwMode="auto">
              <a:xfrm>
                <a:off x="3770" y="1583"/>
                <a:ext cx="18" cy="30"/>
              </a:xfrm>
              <a:custGeom>
                <a:avLst/>
                <a:gdLst>
                  <a:gd name="T0" fmla="*/ 18 w 18"/>
                  <a:gd name="T1" fmla="*/ 16 h 30"/>
                  <a:gd name="T2" fmla="*/ 18 w 18"/>
                  <a:gd name="T3" fmla="*/ 16 h 30"/>
                  <a:gd name="T4" fmla="*/ 16 w 18"/>
                  <a:gd name="T5" fmla="*/ 18 h 30"/>
                  <a:gd name="T6" fmla="*/ 14 w 18"/>
                  <a:gd name="T7" fmla="*/ 20 h 30"/>
                  <a:gd name="T8" fmla="*/ 16 w 18"/>
                  <a:gd name="T9" fmla="*/ 30 h 30"/>
                  <a:gd name="T10" fmla="*/ 16 w 18"/>
                  <a:gd name="T11" fmla="*/ 30 h 30"/>
                  <a:gd name="T12" fmla="*/ 14 w 18"/>
                  <a:gd name="T13" fmla="*/ 28 h 30"/>
                  <a:gd name="T14" fmla="*/ 12 w 18"/>
                  <a:gd name="T15" fmla="*/ 26 h 30"/>
                  <a:gd name="T16" fmla="*/ 10 w 18"/>
                  <a:gd name="T17" fmla="*/ 20 h 30"/>
                  <a:gd name="T18" fmla="*/ 10 w 18"/>
                  <a:gd name="T19" fmla="*/ 20 h 30"/>
                  <a:gd name="T20" fmla="*/ 8 w 18"/>
                  <a:gd name="T21" fmla="*/ 10 h 30"/>
                  <a:gd name="T22" fmla="*/ 6 w 18"/>
                  <a:gd name="T23" fmla="*/ 8 h 30"/>
                  <a:gd name="T24" fmla="*/ 4 w 18"/>
                  <a:gd name="T25" fmla="*/ 12 h 30"/>
                  <a:gd name="T26" fmla="*/ 4 w 18"/>
                  <a:gd name="T27" fmla="*/ 12 h 30"/>
                  <a:gd name="T28" fmla="*/ 0 w 18"/>
                  <a:gd name="T29" fmla="*/ 10 h 30"/>
                  <a:gd name="T30" fmla="*/ 0 w 18"/>
                  <a:gd name="T31" fmla="*/ 6 h 30"/>
                  <a:gd name="T32" fmla="*/ 0 w 18"/>
                  <a:gd name="T33" fmla="*/ 6 h 30"/>
                  <a:gd name="T34" fmla="*/ 2 w 18"/>
                  <a:gd name="T35" fmla="*/ 2 h 30"/>
                  <a:gd name="T36" fmla="*/ 4 w 18"/>
                  <a:gd name="T37" fmla="*/ 0 h 30"/>
                  <a:gd name="T38" fmla="*/ 4 w 18"/>
                  <a:gd name="T39" fmla="*/ 0 h 30"/>
                  <a:gd name="T40" fmla="*/ 6 w 18"/>
                  <a:gd name="T41" fmla="*/ 2 h 30"/>
                  <a:gd name="T42" fmla="*/ 6 w 18"/>
                  <a:gd name="T43" fmla="*/ 2 h 30"/>
                  <a:gd name="T44" fmla="*/ 12 w 18"/>
                  <a:gd name="T45" fmla="*/ 10 h 30"/>
                  <a:gd name="T46" fmla="*/ 18 w 18"/>
                  <a:gd name="T47" fmla="*/ 16 h 30"/>
                  <a:gd name="T48" fmla="*/ 18 w 18"/>
                  <a:gd name="T4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30">
                    <a:moveTo>
                      <a:pt x="18" y="16"/>
                    </a:moveTo>
                    <a:lnTo>
                      <a:pt x="18" y="16"/>
                    </a:lnTo>
                    <a:lnTo>
                      <a:pt x="16" y="18"/>
                    </a:lnTo>
                    <a:lnTo>
                      <a:pt x="14" y="20"/>
                    </a:lnTo>
                    <a:lnTo>
                      <a:pt x="16" y="30"/>
                    </a:lnTo>
                    <a:lnTo>
                      <a:pt x="16" y="30"/>
                    </a:lnTo>
                    <a:lnTo>
                      <a:pt x="14" y="28"/>
                    </a:lnTo>
                    <a:lnTo>
                      <a:pt x="12" y="26"/>
                    </a:lnTo>
                    <a:lnTo>
                      <a:pt x="10" y="20"/>
                    </a:lnTo>
                    <a:lnTo>
                      <a:pt x="10" y="20"/>
                    </a:lnTo>
                    <a:lnTo>
                      <a:pt x="8" y="10"/>
                    </a:lnTo>
                    <a:lnTo>
                      <a:pt x="6" y="8"/>
                    </a:lnTo>
                    <a:lnTo>
                      <a:pt x="4" y="12"/>
                    </a:lnTo>
                    <a:lnTo>
                      <a:pt x="4" y="12"/>
                    </a:lnTo>
                    <a:lnTo>
                      <a:pt x="0" y="10"/>
                    </a:lnTo>
                    <a:lnTo>
                      <a:pt x="0" y="6"/>
                    </a:lnTo>
                    <a:lnTo>
                      <a:pt x="0" y="6"/>
                    </a:lnTo>
                    <a:lnTo>
                      <a:pt x="2" y="2"/>
                    </a:lnTo>
                    <a:lnTo>
                      <a:pt x="4" y="0"/>
                    </a:lnTo>
                    <a:lnTo>
                      <a:pt x="4" y="0"/>
                    </a:lnTo>
                    <a:lnTo>
                      <a:pt x="6" y="2"/>
                    </a:lnTo>
                    <a:lnTo>
                      <a:pt x="6" y="2"/>
                    </a:lnTo>
                    <a:lnTo>
                      <a:pt x="12" y="10"/>
                    </a:lnTo>
                    <a:lnTo>
                      <a:pt x="18" y="16"/>
                    </a:ln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8" name="Freeform 580">
                <a:extLst>
                  <a:ext uri="{FF2B5EF4-FFF2-40B4-BE49-F238E27FC236}">
                    <a16:creationId xmlns:a16="http://schemas.microsoft.com/office/drawing/2014/main" id="{705CAE88-3420-E284-065E-1875A3A7C1DB}"/>
                  </a:ext>
                </a:extLst>
              </p:cNvPr>
              <p:cNvSpPr>
                <a:spLocks/>
              </p:cNvSpPr>
              <p:nvPr/>
            </p:nvSpPr>
            <p:spPr bwMode="auto">
              <a:xfrm>
                <a:off x="2898" y="1479"/>
                <a:ext cx="20" cy="16"/>
              </a:xfrm>
              <a:custGeom>
                <a:avLst/>
                <a:gdLst>
                  <a:gd name="T0" fmla="*/ 0 w 20"/>
                  <a:gd name="T1" fmla="*/ 6 h 16"/>
                  <a:gd name="T2" fmla="*/ 0 w 20"/>
                  <a:gd name="T3" fmla="*/ 6 h 16"/>
                  <a:gd name="T4" fmla="*/ 4 w 20"/>
                  <a:gd name="T5" fmla="*/ 0 h 16"/>
                  <a:gd name="T6" fmla="*/ 6 w 20"/>
                  <a:gd name="T7" fmla="*/ 0 h 16"/>
                  <a:gd name="T8" fmla="*/ 12 w 20"/>
                  <a:gd name="T9" fmla="*/ 4 h 16"/>
                  <a:gd name="T10" fmla="*/ 12 w 20"/>
                  <a:gd name="T11" fmla="*/ 4 h 16"/>
                  <a:gd name="T12" fmla="*/ 16 w 20"/>
                  <a:gd name="T13" fmla="*/ 8 h 16"/>
                  <a:gd name="T14" fmla="*/ 20 w 20"/>
                  <a:gd name="T15" fmla="*/ 10 h 16"/>
                  <a:gd name="T16" fmla="*/ 20 w 20"/>
                  <a:gd name="T17" fmla="*/ 10 h 16"/>
                  <a:gd name="T18" fmla="*/ 18 w 20"/>
                  <a:gd name="T19" fmla="*/ 14 h 16"/>
                  <a:gd name="T20" fmla="*/ 14 w 20"/>
                  <a:gd name="T21" fmla="*/ 14 h 16"/>
                  <a:gd name="T22" fmla="*/ 12 w 20"/>
                  <a:gd name="T23" fmla="*/ 16 h 16"/>
                  <a:gd name="T24" fmla="*/ 10 w 20"/>
                  <a:gd name="T25" fmla="*/ 14 h 16"/>
                  <a:gd name="T26" fmla="*/ 6 w 20"/>
                  <a:gd name="T27" fmla="*/ 10 h 16"/>
                  <a:gd name="T28" fmla="*/ 0 w 20"/>
                  <a:gd name="T29" fmla="*/ 6 h 16"/>
                  <a:gd name="T30" fmla="*/ 0 w 20"/>
                  <a:gd name="T3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6">
                    <a:moveTo>
                      <a:pt x="0" y="6"/>
                    </a:moveTo>
                    <a:lnTo>
                      <a:pt x="0" y="6"/>
                    </a:lnTo>
                    <a:lnTo>
                      <a:pt x="4" y="0"/>
                    </a:lnTo>
                    <a:lnTo>
                      <a:pt x="6" y="0"/>
                    </a:lnTo>
                    <a:lnTo>
                      <a:pt x="12" y="4"/>
                    </a:lnTo>
                    <a:lnTo>
                      <a:pt x="12" y="4"/>
                    </a:lnTo>
                    <a:lnTo>
                      <a:pt x="16" y="8"/>
                    </a:lnTo>
                    <a:lnTo>
                      <a:pt x="20" y="10"/>
                    </a:lnTo>
                    <a:lnTo>
                      <a:pt x="20" y="10"/>
                    </a:lnTo>
                    <a:lnTo>
                      <a:pt x="18" y="14"/>
                    </a:lnTo>
                    <a:lnTo>
                      <a:pt x="14" y="14"/>
                    </a:lnTo>
                    <a:lnTo>
                      <a:pt x="12" y="16"/>
                    </a:lnTo>
                    <a:lnTo>
                      <a:pt x="10" y="14"/>
                    </a:lnTo>
                    <a:lnTo>
                      <a:pt x="6"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9" name="Freeform 581">
                <a:extLst>
                  <a:ext uri="{FF2B5EF4-FFF2-40B4-BE49-F238E27FC236}">
                    <a16:creationId xmlns:a16="http://schemas.microsoft.com/office/drawing/2014/main" id="{886881C7-EB2C-8C1A-FB61-BCBCE12983F3}"/>
                  </a:ext>
                </a:extLst>
              </p:cNvPr>
              <p:cNvSpPr>
                <a:spLocks/>
              </p:cNvSpPr>
              <p:nvPr/>
            </p:nvSpPr>
            <p:spPr bwMode="auto">
              <a:xfrm>
                <a:off x="3596" y="1479"/>
                <a:ext cx="12" cy="16"/>
              </a:xfrm>
              <a:custGeom>
                <a:avLst/>
                <a:gdLst>
                  <a:gd name="T0" fmla="*/ 0 w 12"/>
                  <a:gd name="T1" fmla="*/ 14 h 16"/>
                  <a:gd name="T2" fmla="*/ 0 w 12"/>
                  <a:gd name="T3" fmla="*/ 14 h 16"/>
                  <a:gd name="T4" fmla="*/ 2 w 12"/>
                  <a:gd name="T5" fmla="*/ 10 h 16"/>
                  <a:gd name="T6" fmla="*/ 4 w 12"/>
                  <a:gd name="T7" fmla="*/ 6 h 16"/>
                  <a:gd name="T8" fmla="*/ 6 w 12"/>
                  <a:gd name="T9" fmla="*/ 2 h 16"/>
                  <a:gd name="T10" fmla="*/ 8 w 12"/>
                  <a:gd name="T11" fmla="*/ 0 h 16"/>
                  <a:gd name="T12" fmla="*/ 8 w 12"/>
                  <a:gd name="T13" fmla="*/ 0 h 16"/>
                  <a:gd name="T14" fmla="*/ 10 w 12"/>
                  <a:gd name="T15" fmla="*/ 0 h 16"/>
                  <a:gd name="T16" fmla="*/ 12 w 12"/>
                  <a:gd name="T17" fmla="*/ 0 h 16"/>
                  <a:gd name="T18" fmla="*/ 12 w 12"/>
                  <a:gd name="T19" fmla="*/ 6 h 16"/>
                  <a:gd name="T20" fmla="*/ 12 w 12"/>
                  <a:gd name="T21" fmla="*/ 6 h 16"/>
                  <a:gd name="T22" fmla="*/ 10 w 12"/>
                  <a:gd name="T23" fmla="*/ 8 h 16"/>
                  <a:gd name="T24" fmla="*/ 6 w 12"/>
                  <a:gd name="T25" fmla="*/ 14 h 16"/>
                  <a:gd name="T26" fmla="*/ 4 w 12"/>
                  <a:gd name="T27" fmla="*/ 16 h 16"/>
                  <a:gd name="T28" fmla="*/ 2 w 12"/>
                  <a:gd name="T29" fmla="*/ 16 h 16"/>
                  <a:gd name="T30" fmla="*/ 0 w 12"/>
                  <a:gd name="T31" fmla="*/ 14 h 16"/>
                  <a:gd name="T32" fmla="*/ 0 w 12"/>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0" y="14"/>
                    </a:moveTo>
                    <a:lnTo>
                      <a:pt x="0" y="14"/>
                    </a:lnTo>
                    <a:lnTo>
                      <a:pt x="2" y="10"/>
                    </a:lnTo>
                    <a:lnTo>
                      <a:pt x="4" y="6"/>
                    </a:lnTo>
                    <a:lnTo>
                      <a:pt x="6" y="2"/>
                    </a:lnTo>
                    <a:lnTo>
                      <a:pt x="8" y="0"/>
                    </a:lnTo>
                    <a:lnTo>
                      <a:pt x="8" y="0"/>
                    </a:lnTo>
                    <a:lnTo>
                      <a:pt x="10" y="0"/>
                    </a:lnTo>
                    <a:lnTo>
                      <a:pt x="12" y="0"/>
                    </a:lnTo>
                    <a:lnTo>
                      <a:pt x="12" y="6"/>
                    </a:lnTo>
                    <a:lnTo>
                      <a:pt x="12" y="6"/>
                    </a:lnTo>
                    <a:lnTo>
                      <a:pt x="10" y="8"/>
                    </a:lnTo>
                    <a:lnTo>
                      <a:pt x="6" y="14"/>
                    </a:lnTo>
                    <a:lnTo>
                      <a:pt x="4" y="16"/>
                    </a:lnTo>
                    <a:lnTo>
                      <a:pt x="2" y="16"/>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0" name="Freeform 582">
                <a:extLst>
                  <a:ext uri="{FF2B5EF4-FFF2-40B4-BE49-F238E27FC236}">
                    <a16:creationId xmlns:a16="http://schemas.microsoft.com/office/drawing/2014/main" id="{044CCBE7-82A0-F073-C800-5198F1CCF4D8}"/>
                  </a:ext>
                </a:extLst>
              </p:cNvPr>
              <p:cNvSpPr>
                <a:spLocks/>
              </p:cNvSpPr>
              <p:nvPr/>
            </p:nvSpPr>
            <p:spPr bwMode="auto">
              <a:xfrm>
                <a:off x="4302" y="1467"/>
                <a:ext cx="18" cy="14"/>
              </a:xfrm>
              <a:custGeom>
                <a:avLst/>
                <a:gdLst>
                  <a:gd name="T0" fmla="*/ 4 w 18"/>
                  <a:gd name="T1" fmla="*/ 0 h 14"/>
                  <a:gd name="T2" fmla="*/ 4 w 18"/>
                  <a:gd name="T3" fmla="*/ 0 h 14"/>
                  <a:gd name="T4" fmla="*/ 8 w 18"/>
                  <a:gd name="T5" fmla="*/ 2 h 14"/>
                  <a:gd name="T6" fmla="*/ 8 w 18"/>
                  <a:gd name="T7" fmla="*/ 2 h 14"/>
                  <a:gd name="T8" fmla="*/ 10 w 18"/>
                  <a:gd name="T9" fmla="*/ 4 h 14"/>
                  <a:gd name="T10" fmla="*/ 12 w 18"/>
                  <a:gd name="T11" fmla="*/ 2 h 14"/>
                  <a:gd name="T12" fmla="*/ 14 w 18"/>
                  <a:gd name="T13" fmla="*/ 0 h 14"/>
                  <a:gd name="T14" fmla="*/ 18 w 18"/>
                  <a:gd name="T15" fmla="*/ 4 h 14"/>
                  <a:gd name="T16" fmla="*/ 18 w 18"/>
                  <a:gd name="T17" fmla="*/ 4 h 14"/>
                  <a:gd name="T18" fmla="*/ 14 w 18"/>
                  <a:gd name="T19" fmla="*/ 8 h 14"/>
                  <a:gd name="T20" fmla="*/ 10 w 18"/>
                  <a:gd name="T21" fmla="*/ 10 h 14"/>
                  <a:gd name="T22" fmla="*/ 4 w 18"/>
                  <a:gd name="T23" fmla="*/ 14 h 14"/>
                  <a:gd name="T24" fmla="*/ 4 w 18"/>
                  <a:gd name="T25" fmla="*/ 14 h 14"/>
                  <a:gd name="T26" fmla="*/ 0 w 18"/>
                  <a:gd name="T27" fmla="*/ 14 h 14"/>
                  <a:gd name="T28" fmla="*/ 0 w 18"/>
                  <a:gd name="T29" fmla="*/ 14 h 14"/>
                  <a:gd name="T30" fmla="*/ 0 w 18"/>
                  <a:gd name="T31" fmla="*/ 12 h 14"/>
                  <a:gd name="T32" fmla="*/ 0 w 18"/>
                  <a:gd name="T33" fmla="*/ 12 h 14"/>
                  <a:gd name="T34" fmla="*/ 0 w 18"/>
                  <a:gd name="T35" fmla="*/ 10 h 14"/>
                  <a:gd name="T36" fmla="*/ 0 w 18"/>
                  <a:gd name="T37" fmla="*/ 10 h 14"/>
                  <a:gd name="T38" fmla="*/ 4 w 18"/>
                  <a:gd name="T39" fmla="*/ 10 h 14"/>
                  <a:gd name="T40" fmla="*/ 4 w 18"/>
                  <a:gd name="T41" fmla="*/ 8 h 14"/>
                  <a:gd name="T42" fmla="*/ 4 w 18"/>
                  <a:gd name="T43" fmla="*/ 0 h 14"/>
                  <a:gd name="T44" fmla="*/ 4 w 18"/>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4">
                    <a:moveTo>
                      <a:pt x="4" y="0"/>
                    </a:moveTo>
                    <a:lnTo>
                      <a:pt x="4" y="0"/>
                    </a:lnTo>
                    <a:lnTo>
                      <a:pt x="8" y="2"/>
                    </a:lnTo>
                    <a:lnTo>
                      <a:pt x="8" y="2"/>
                    </a:lnTo>
                    <a:lnTo>
                      <a:pt x="10" y="4"/>
                    </a:lnTo>
                    <a:lnTo>
                      <a:pt x="12" y="2"/>
                    </a:lnTo>
                    <a:lnTo>
                      <a:pt x="14" y="0"/>
                    </a:lnTo>
                    <a:lnTo>
                      <a:pt x="18" y="4"/>
                    </a:lnTo>
                    <a:lnTo>
                      <a:pt x="18" y="4"/>
                    </a:lnTo>
                    <a:lnTo>
                      <a:pt x="14" y="8"/>
                    </a:lnTo>
                    <a:lnTo>
                      <a:pt x="10" y="10"/>
                    </a:lnTo>
                    <a:lnTo>
                      <a:pt x="4" y="14"/>
                    </a:lnTo>
                    <a:lnTo>
                      <a:pt x="4" y="14"/>
                    </a:lnTo>
                    <a:lnTo>
                      <a:pt x="0" y="14"/>
                    </a:lnTo>
                    <a:lnTo>
                      <a:pt x="0" y="14"/>
                    </a:lnTo>
                    <a:lnTo>
                      <a:pt x="0" y="12"/>
                    </a:lnTo>
                    <a:lnTo>
                      <a:pt x="0" y="12"/>
                    </a:lnTo>
                    <a:lnTo>
                      <a:pt x="0" y="10"/>
                    </a:lnTo>
                    <a:lnTo>
                      <a:pt x="0" y="10"/>
                    </a:lnTo>
                    <a:lnTo>
                      <a:pt x="4" y="10"/>
                    </a:lnTo>
                    <a:lnTo>
                      <a:pt x="4" y="8"/>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1" name="Freeform 583">
                <a:extLst>
                  <a:ext uri="{FF2B5EF4-FFF2-40B4-BE49-F238E27FC236}">
                    <a16:creationId xmlns:a16="http://schemas.microsoft.com/office/drawing/2014/main" id="{52098CCC-7B7A-17DE-C26B-DCDCBD9F90EC}"/>
                  </a:ext>
                </a:extLst>
              </p:cNvPr>
              <p:cNvSpPr>
                <a:spLocks/>
              </p:cNvSpPr>
              <p:nvPr/>
            </p:nvSpPr>
            <p:spPr bwMode="auto">
              <a:xfrm>
                <a:off x="4568" y="1469"/>
                <a:ext cx="10" cy="16"/>
              </a:xfrm>
              <a:custGeom>
                <a:avLst/>
                <a:gdLst>
                  <a:gd name="T0" fmla="*/ 0 w 10"/>
                  <a:gd name="T1" fmla="*/ 4 h 16"/>
                  <a:gd name="T2" fmla="*/ 0 w 10"/>
                  <a:gd name="T3" fmla="*/ 4 h 16"/>
                  <a:gd name="T4" fmla="*/ 2 w 10"/>
                  <a:gd name="T5" fmla="*/ 4 h 16"/>
                  <a:gd name="T6" fmla="*/ 4 w 10"/>
                  <a:gd name="T7" fmla="*/ 0 h 16"/>
                  <a:gd name="T8" fmla="*/ 6 w 10"/>
                  <a:gd name="T9" fmla="*/ 0 h 16"/>
                  <a:gd name="T10" fmla="*/ 8 w 10"/>
                  <a:gd name="T11" fmla="*/ 2 h 16"/>
                  <a:gd name="T12" fmla="*/ 8 w 10"/>
                  <a:gd name="T13" fmla="*/ 2 h 16"/>
                  <a:gd name="T14" fmla="*/ 10 w 10"/>
                  <a:gd name="T15" fmla="*/ 8 h 16"/>
                  <a:gd name="T16" fmla="*/ 10 w 10"/>
                  <a:gd name="T17" fmla="*/ 16 h 16"/>
                  <a:gd name="T18" fmla="*/ 10 w 10"/>
                  <a:gd name="T19" fmla="*/ 16 h 16"/>
                  <a:gd name="T20" fmla="*/ 6 w 10"/>
                  <a:gd name="T21" fmla="*/ 16 h 16"/>
                  <a:gd name="T22" fmla="*/ 4 w 10"/>
                  <a:gd name="T23" fmla="*/ 16 h 16"/>
                  <a:gd name="T24" fmla="*/ 2 w 10"/>
                  <a:gd name="T25" fmla="*/ 12 h 16"/>
                  <a:gd name="T26" fmla="*/ 2 w 10"/>
                  <a:gd name="T27" fmla="*/ 12 h 16"/>
                  <a:gd name="T28" fmla="*/ 2 w 10"/>
                  <a:gd name="T29" fmla="*/ 10 h 16"/>
                  <a:gd name="T30" fmla="*/ 0 w 10"/>
                  <a:gd name="T31" fmla="*/ 10 h 16"/>
                  <a:gd name="T32" fmla="*/ 0 w 10"/>
                  <a:gd name="T33" fmla="*/ 8 h 16"/>
                  <a:gd name="T34" fmla="*/ 0 w 10"/>
                  <a:gd name="T35" fmla="*/ 4 h 16"/>
                  <a:gd name="T36" fmla="*/ 0 w 10"/>
                  <a:gd name="T3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6">
                    <a:moveTo>
                      <a:pt x="0" y="4"/>
                    </a:moveTo>
                    <a:lnTo>
                      <a:pt x="0" y="4"/>
                    </a:lnTo>
                    <a:lnTo>
                      <a:pt x="2" y="4"/>
                    </a:lnTo>
                    <a:lnTo>
                      <a:pt x="4" y="0"/>
                    </a:lnTo>
                    <a:lnTo>
                      <a:pt x="6" y="0"/>
                    </a:lnTo>
                    <a:lnTo>
                      <a:pt x="8" y="2"/>
                    </a:lnTo>
                    <a:lnTo>
                      <a:pt x="8" y="2"/>
                    </a:lnTo>
                    <a:lnTo>
                      <a:pt x="10" y="8"/>
                    </a:lnTo>
                    <a:lnTo>
                      <a:pt x="10" y="16"/>
                    </a:lnTo>
                    <a:lnTo>
                      <a:pt x="10" y="16"/>
                    </a:lnTo>
                    <a:lnTo>
                      <a:pt x="6" y="16"/>
                    </a:lnTo>
                    <a:lnTo>
                      <a:pt x="4" y="16"/>
                    </a:lnTo>
                    <a:lnTo>
                      <a:pt x="2" y="12"/>
                    </a:lnTo>
                    <a:lnTo>
                      <a:pt x="2" y="12"/>
                    </a:lnTo>
                    <a:lnTo>
                      <a:pt x="2" y="10"/>
                    </a:lnTo>
                    <a:lnTo>
                      <a:pt x="0" y="10"/>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2" name="Freeform 584">
                <a:extLst>
                  <a:ext uri="{FF2B5EF4-FFF2-40B4-BE49-F238E27FC236}">
                    <a16:creationId xmlns:a16="http://schemas.microsoft.com/office/drawing/2014/main" id="{D0F0C9B2-A693-377D-4CAB-BE8AB8DDBCC0}"/>
                  </a:ext>
                </a:extLst>
              </p:cNvPr>
              <p:cNvSpPr>
                <a:spLocks/>
              </p:cNvSpPr>
              <p:nvPr/>
            </p:nvSpPr>
            <p:spPr bwMode="auto">
              <a:xfrm>
                <a:off x="2278" y="1581"/>
                <a:ext cx="8" cy="22"/>
              </a:xfrm>
              <a:custGeom>
                <a:avLst/>
                <a:gdLst>
                  <a:gd name="T0" fmla="*/ 6 w 8"/>
                  <a:gd name="T1" fmla="*/ 2 h 22"/>
                  <a:gd name="T2" fmla="*/ 6 w 8"/>
                  <a:gd name="T3" fmla="*/ 2 h 22"/>
                  <a:gd name="T4" fmla="*/ 4 w 8"/>
                  <a:gd name="T5" fmla="*/ 8 h 22"/>
                  <a:gd name="T6" fmla="*/ 6 w 8"/>
                  <a:gd name="T7" fmla="*/ 12 h 22"/>
                  <a:gd name="T8" fmla="*/ 8 w 8"/>
                  <a:gd name="T9" fmla="*/ 14 h 22"/>
                  <a:gd name="T10" fmla="*/ 6 w 8"/>
                  <a:gd name="T11" fmla="*/ 20 h 22"/>
                  <a:gd name="T12" fmla="*/ 6 w 8"/>
                  <a:gd name="T13" fmla="*/ 20 h 22"/>
                  <a:gd name="T14" fmla="*/ 4 w 8"/>
                  <a:gd name="T15" fmla="*/ 20 h 22"/>
                  <a:gd name="T16" fmla="*/ 0 w 8"/>
                  <a:gd name="T17" fmla="*/ 22 h 22"/>
                  <a:gd name="T18" fmla="*/ 0 w 8"/>
                  <a:gd name="T19" fmla="*/ 22 h 22"/>
                  <a:gd name="T20" fmla="*/ 0 w 8"/>
                  <a:gd name="T21" fmla="*/ 6 h 22"/>
                  <a:gd name="T22" fmla="*/ 0 w 8"/>
                  <a:gd name="T23" fmla="*/ 6 h 22"/>
                  <a:gd name="T24" fmla="*/ 2 w 8"/>
                  <a:gd name="T25" fmla="*/ 0 h 22"/>
                  <a:gd name="T26" fmla="*/ 4 w 8"/>
                  <a:gd name="T27" fmla="*/ 0 h 22"/>
                  <a:gd name="T28" fmla="*/ 6 w 8"/>
                  <a:gd name="T29" fmla="*/ 2 h 22"/>
                  <a:gd name="T30" fmla="*/ 6 w 8"/>
                  <a:gd name="T3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2">
                    <a:moveTo>
                      <a:pt x="6" y="2"/>
                    </a:moveTo>
                    <a:lnTo>
                      <a:pt x="6" y="2"/>
                    </a:lnTo>
                    <a:lnTo>
                      <a:pt x="4" y="8"/>
                    </a:lnTo>
                    <a:lnTo>
                      <a:pt x="6" y="12"/>
                    </a:lnTo>
                    <a:lnTo>
                      <a:pt x="8" y="14"/>
                    </a:lnTo>
                    <a:lnTo>
                      <a:pt x="6" y="20"/>
                    </a:lnTo>
                    <a:lnTo>
                      <a:pt x="6" y="20"/>
                    </a:lnTo>
                    <a:lnTo>
                      <a:pt x="4" y="20"/>
                    </a:lnTo>
                    <a:lnTo>
                      <a:pt x="0" y="22"/>
                    </a:lnTo>
                    <a:lnTo>
                      <a:pt x="0" y="22"/>
                    </a:lnTo>
                    <a:lnTo>
                      <a:pt x="0" y="6"/>
                    </a:lnTo>
                    <a:lnTo>
                      <a:pt x="0" y="6"/>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3" name="Freeform 585">
                <a:extLst>
                  <a:ext uri="{FF2B5EF4-FFF2-40B4-BE49-F238E27FC236}">
                    <a16:creationId xmlns:a16="http://schemas.microsoft.com/office/drawing/2014/main" id="{D0ACC567-272E-C372-649A-934385F710D8}"/>
                  </a:ext>
                </a:extLst>
              </p:cNvPr>
              <p:cNvSpPr>
                <a:spLocks/>
              </p:cNvSpPr>
              <p:nvPr/>
            </p:nvSpPr>
            <p:spPr bwMode="auto">
              <a:xfrm>
                <a:off x="4576" y="1471"/>
                <a:ext cx="8" cy="14"/>
              </a:xfrm>
              <a:custGeom>
                <a:avLst/>
                <a:gdLst>
                  <a:gd name="T0" fmla="*/ 2 w 8"/>
                  <a:gd name="T1" fmla="*/ 14 h 14"/>
                  <a:gd name="T2" fmla="*/ 2 w 8"/>
                  <a:gd name="T3" fmla="*/ 14 h 14"/>
                  <a:gd name="T4" fmla="*/ 0 w 8"/>
                  <a:gd name="T5" fmla="*/ 0 h 14"/>
                  <a:gd name="T6" fmla="*/ 0 w 8"/>
                  <a:gd name="T7" fmla="*/ 0 h 14"/>
                  <a:gd name="T8" fmla="*/ 8 w 8"/>
                  <a:gd name="T9" fmla="*/ 0 h 14"/>
                  <a:gd name="T10" fmla="*/ 8 w 8"/>
                  <a:gd name="T11" fmla="*/ 0 h 14"/>
                  <a:gd name="T12" fmla="*/ 8 w 8"/>
                  <a:gd name="T13" fmla="*/ 2 h 14"/>
                  <a:gd name="T14" fmla="*/ 8 w 8"/>
                  <a:gd name="T15" fmla="*/ 2 h 14"/>
                  <a:gd name="T16" fmla="*/ 8 w 8"/>
                  <a:gd name="T17" fmla="*/ 12 h 14"/>
                  <a:gd name="T18" fmla="*/ 8 w 8"/>
                  <a:gd name="T19" fmla="*/ 14 h 14"/>
                  <a:gd name="T20" fmla="*/ 6 w 8"/>
                  <a:gd name="T21" fmla="*/ 14 h 14"/>
                  <a:gd name="T22" fmla="*/ 4 w 8"/>
                  <a:gd name="T23" fmla="*/ 14 h 14"/>
                  <a:gd name="T24" fmla="*/ 2 w 8"/>
                  <a:gd name="T25" fmla="*/ 12 h 14"/>
                  <a:gd name="T26" fmla="*/ 2 w 8"/>
                  <a:gd name="T27" fmla="*/ 14 h 14"/>
                  <a:gd name="T28" fmla="*/ 2 w 8"/>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2" y="14"/>
                    </a:moveTo>
                    <a:lnTo>
                      <a:pt x="2" y="14"/>
                    </a:lnTo>
                    <a:lnTo>
                      <a:pt x="0" y="0"/>
                    </a:lnTo>
                    <a:lnTo>
                      <a:pt x="0" y="0"/>
                    </a:lnTo>
                    <a:lnTo>
                      <a:pt x="8" y="0"/>
                    </a:lnTo>
                    <a:lnTo>
                      <a:pt x="8" y="0"/>
                    </a:lnTo>
                    <a:lnTo>
                      <a:pt x="8" y="2"/>
                    </a:lnTo>
                    <a:lnTo>
                      <a:pt x="8" y="2"/>
                    </a:lnTo>
                    <a:lnTo>
                      <a:pt x="8" y="12"/>
                    </a:lnTo>
                    <a:lnTo>
                      <a:pt x="8" y="14"/>
                    </a:lnTo>
                    <a:lnTo>
                      <a:pt x="6" y="14"/>
                    </a:lnTo>
                    <a:lnTo>
                      <a:pt x="4" y="14"/>
                    </a:lnTo>
                    <a:lnTo>
                      <a:pt x="2" y="12"/>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4" name="Freeform 586">
                <a:extLst>
                  <a:ext uri="{FF2B5EF4-FFF2-40B4-BE49-F238E27FC236}">
                    <a16:creationId xmlns:a16="http://schemas.microsoft.com/office/drawing/2014/main" id="{82AEBF27-CF3F-7F13-B949-E08BB067AB66}"/>
                  </a:ext>
                </a:extLst>
              </p:cNvPr>
              <p:cNvSpPr>
                <a:spLocks/>
              </p:cNvSpPr>
              <p:nvPr/>
            </p:nvSpPr>
            <p:spPr bwMode="auto">
              <a:xfrm>
                <a:off x="5048" y="1467"/>
                <a:ext cx="12" cy="18"/>
              </a:xfrm>
              <a:custGeom>
                <a:avLst/>
                <a:gdLst>
                  <a:gd name="T0" fmla="*/ 0 w 12"/>
                  <a:gd name="T1" fmla="*/ 10 h 18"/>
                  <a:gd name="T2" fmla="*/ 0 w 12"/>
                  <a:gd name="T3" fmla="*/ 10 h 18"/>
                  <a:gd name="T4" fmla="*/ 4 w 12"/>
                  <a:gd name="T5" fmla="*/ 14 h 18"/>
                  <a:gd name="T6" fmla="*/ 4 w 12"/>
                  <a:gd name="T7" fmla="*/ 12 h 18"/>
                  <a:gd name="T8" fmla="*/ 6 w 12"/>
                  <a:gd name="T9" fmla="*/ 6 h 18"/>
                  <a:gd name="T10" fmla="*/ 6 w 12"/>
                  <a:gd name="T11" fmla="*/ 6 h 18"/>
                  <a:gd name="T12" fmla="*/ 8 w 12"/>
                  <a:gd name="T13" fmla="*/ 0 h 18"/>
                  <a:gd name="T14" fmla="*/ 10 w 12"/>
                  <a:gd name="T15" fmla="*/ 2 h 18"/>
                  <a:gd name="T16" fmla="*/ 12 w 12"/>
                  <a:gd name="T17" fmla="*/ 6 h 18"/>
                  <a:gd name="T18" fmla="*/ 12 w 12"/>
                  <a:gd name="T19" fmla="*/ 6 h 18"/>
                  <a:gd name="T20" fmla="*/ 10 w 12"/>
                  <a:gd name="T21" fmla="*/ 14 h 18"/>
                  <a:gd name="T22" fmla="*/ 6 w 12"/>
                  <a:gd name="T23" fmla="*/ 18 h 18"/>
                  <a:gd name="T24" fmla="*/ 4 w 12"/>
                  <a:gd name="T25" fmla="*/ 18 h 18"/>
                  <a:gd name="T26" fmla="*/ 4 w 12"/>
                  <a:gd name="T27" fmla="*/ 18 h 18"/>
                  <a:gd name="T28" fmla="*/ 0 w 12"/>
                  <a:gd name="T29" fmla="*/ 10 h 18"/>
                  <a:gd name="T30" fmla="*/ 0 w 12"/>
                  <a:gd name="T3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0" y="10"/>
                    </a:moveTo>
                    <a:lnTo>
                      <a:pt x="0" y="10"/>
                    </a:lnTo>
                    <a:lnTo>
                      <a:pt x="4" y="14"/>
                    </a:lnTo>
                    <a:lnTo>
                      <a:pt x="4" y="12"/>
                    </a:lnTo>
                    <a:lnTo>
                      <a:pt x="6" y="6"/>
                    </a:lnTo>
                    <a:lnTo>
                      <a:pt x="6" y="6"/>
                    </a:lnTo>
                    <a:lnTo>
                      <a:pt x="8" y="0"/>
                    </a:lnTo>
                    <a:lnTo>
                      <a:pt x="10" y="2"/>
                    </a:lnTo>
                    <a:lnTo>
                      <a:pt x="12" y="6"/>
                    </a:lnTo>
                    <a:lnTo>
                      <a:pt x="12" y="6"/>
                    </a:lnTo>
                    <a:lnTo>
                      <a:pt x="10" y="14"/>
                    </a:lnTo>
                    <a:lnTo>
                      <a:pt x="6" y="18"/>
                    </a:lnTo>
                    <a:lnTo>
                      <a:pt x="4" y="18"/>
                    </a:lnTo>
                    <a:lnTo>
                      <a:pt x="4" y="1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5" name="Freeform 587">
                <a:extLst>
                  <a:ext uri="{FF2B5EF4-FFF2-40B4-BE49-F238E27FC236}">
                    <a16:creationId xmlns:a16="http://schemas.microsoft.com/office/drawing/2014/main" id="{D87C827C-E846-F2FE-08EF-DFA6F517E980}"/>
                  </a:ext>
                </a:extLst>
              </p:cNvPr>
              <p:cNvSpPr>
                <a:spLocks/>
              </p:cNvSpPr>
              <p:nvPr/>
            </p:nvSpPr>
            <p:spPr bwMode="auto">
              <a:xfrm>
                <a:off x="3752" y="1575"/>
                <a:ext cx="6" cy="24"/>
              </a:xfrm>
              <a:custGeom>
                <a:avLst/>
                <a:gdLst>
                  <a:gd name="T0" fmla="*/ 6 w 6"/>
                  <a:gd name="T1" fmla="*/ 20 h 24"/>
                  <a:gd name="T2" fmla="*/ 6 w 6"/>
                  <a:gd name="T3" fmla="*/ 20 h 24"/>
                  <a:gd name="T4" fmla="*/ 4 w 6"/>
                  <a:gd name="T5" fmla="*/ 24 h 24"/>
                  <a:gd name="T6" fmla="*/ 2 w 6"/>
                  <a:gd name="T7" fmla="*/ 24 h 24"/>
                  <a:gd name="T8" fmla="*/ 0 w 6"/>
                  <a:gd name="T9" fmla="*/ 20 h 24"/>
                  <a:gd name="T10" fmla="*/ 0 w 6"/>
                  <a:gd name="T11" fmla="*/ 20 h 24"/>
                  <a:gd name="T12" fmla="*/ 2 w 6"/>
                  <a:gd name="T13" fmla="*/ 18 h 24"/>
                  <a:gd name="T14" fmla="*/ 2 w 6"/>
                  <a:gd name="T15" fmla="*/ 12 h 24"/>
                  <a:gd name="T16" fmla="*/ 2 w 6"/>
                  <a:gd name="T17" fmla="*/ 12 h 24"/>
                  <a:gd name="T18" fmla="*/ 2 w 6"/>
                  <a:gd name="T19" fmla="*/ 6 h 24"/>
                  <a:gd name="T20" fmla="*/ 2 w 6"/>
                  <a:gd name="T21" fmla="*/ 2 h 24"/>
                  <a:gd name="T22" fmla="*/ 2 w 6"/>
                  <a:gd name="T23" fmla="*/ 2 h 24"/>
                  <a:gd name="T24" fmla="*/ 4 w 6"/>
                  <a:gd name="T25" fmla="*/ 0 h 24"/>
                  <a:gd name="T26" fmla="*/ 4 w 6"/>
                  <a:gd name="T27" fmla="*/ 2 h 24"/>
                  <a:gd name="T28" fmla="*/ 6 w 6"/>
                  <a:gd name="T29" fmla="*/ 10 h 24"/>
                  <a:gd name="T30" fmla="*/ 6 w 6"/>
                  <a:gd name="T31" fmla="*/ 10 h 24"/>
                  <a:gd name="T32" fmla="*/ 6 w 6"/>
                  <a:gd name="T33" fmla="*/ 20 h 24"/>
                  <a:gd name="T34" fmla="*/ 6 w 6"/>
                  <a:gd name="T3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4">
                    <a:moveTo>
                      <a:pt x="6" y="20"/>
                    </a:moveTo>
                    <a:lnTo>
                      <a:pt x="6" y="20"/>
                    </a:lnTo>
                    <a:lnTo>
                      <a:pt x="4" y="24"/>
                    </a:lnTo>
                    <a:lnTo>
                      <a:pt x="2" y="24"/>
                    </a:lnTo>
                    <a:lnTo>
                      <a:pt x="0" y="20"/>
                    </a:lnTo>
                    <a:lnTo>
                      <a:pt x="0" y="20"/>
                    </a:lnTo>
                    <a:lnTo>
                      <a:pt x="2" y="18"/>
                    </a:lnTo>
                    <a:lnTo>
                      <a:pt x="2" y="12"/>
                    </a:lnTo>
                    <a:lnTo>
                      <a:pt x="2" y="12"/>
                    </a:lnTo>
                    <a:lnTo>
                      <a:pt x="2" y="6"/>
                    </a:lnTo>
                    <a:lnTo>
                      <a:pt x="2" y="2"/>
                    </a:lnTo>
                    <a:lnTo>
                      <a:pt x="2" y="2"/>
                    </a:lnTo>
                    <a:lnTo>
                      <a:pt x="4" y="0"/>
                    </a:lnTo>
                    <a:lnTo>
                      <a:pt x="4" y="2"/>
                    </a:lnTo>
                    <a:lnTo>
                      <a:pt x="6" y="10"/>
                    </a:lnTo>
                    <a:lnTo>
                      <a:pt x="6" y="10"/>
                    </a:lnTo>
                    <a:lnTo>
                      <a:pt x="6" y="20"/>
                    </a:ln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6" name="Freeform 588">
                <a:extLst>
                  <a:ext uri="{FF2B5EF4-FFF2-40B4-BE49-F238E27FC236}">
                    <a16:creationId xmlns:a16="http://schemas.microsoft.com/office/drawing/2014/main" id="{A775ACC1-84F7-C488-C312-B89FEF02FDD4}"/>
                  </a:ext>
                </a:extLst>
              </p:cNvPr>
              <p:cNvSpPr>
                <a:spLocks/>
              </p:cNvSpPr>
              <p:nvPr/>
            </p:nvSpPr>
            <p:spPr bwMode="auto">
              <a:xfrm>
                <a:off x="4584" y="1467"/>
                <a:ext cx="12" cy="18"/>
              </a:xfrm>
              <a:custGeom>
                <a:avLst/>
                <a:gdLst>
                  <a:gd name="T0" fmla="*/ 0 w 12"/>
                  <a:gd name="T1" fmla="*/ 6 h 18"/>
                  <a:gd name="T2" fmla="*/ 0 w 12"/>
                  <a:gd name="T3" fmla="*/ 6 h 18"/>
                  <a:gd name="T4" fmla="*/ 2 w 12"/>
                  <a:gd name="T5" fmla="*/ 8 h 18"/>
                  <a:gd name="T6" fmla="*/ 6 w 12"/>
                  <a:gd name="T7" fmla="*/ 8 h 18"/>
                  <a:gd name="T8" fmla="*/ 8 w 12"/>
                  <a:gd name="T9" fmla="*/ 8 h 18"/>
                  <a:gd name="T10" fmla="*/ 10 w 12"/>
                  <a:gd name="T11" fmla="*/ 2 h 18"/>
                  <a:gd name="T12" fmla="*/ 10 w 12"/>
                  <a:gd name="T13" fmla="*/ 2 h 18"/>
                  <a:gd name="T14" fmla="*/ 10 w 12"/>
                  <a:gd name="T15" fmla="*/ 0 h 18"/>
                  <a:gd name="T16" fmla="*/ 10 w 12"/>
                  <a:gd name="T17" fmla="*/ 0 h 18"/>
                  <a:gd name="T18" fmla="*/ 12 w 12"/>
                  <a:gd name="T19" fmla="*/ 6 h 18"/>
                  <a:gd name="T20" fmla="*/ 12 w 12"/>
                  <a:gd name="T21" fmla="*/ 6 h 18"/>
                  <a:gd name="T22" fmla="*/ 10 w 12"/>
                  <a:gd name="T23" fmla="*/ 18 h 18"/>
                  <a:gd name="T24" fmla="*/ 10 w 12"/>
                  <a:gd name="T25" fmla="*/ 18 h 18"/>
                  <a:gd name="T26" fmla="*/ 8 w 12"/>
                  <a:gd name="T27" fmla="*/ 14 h 18"/>
                  <a:gd name="T28" fmla="*/ 6 w 12"/>
                  <a:gd name="T29" fmla="*/ 14 h 18"/>
                  <a:gd name="T30" fmla="*/ 2 w 12"/>
                  <a:gd name="T31" fmla="*/ 12 h 18"/>
                  <a:gd name="T32" fmla="*/ 0 w 12"/>
                  <a:gd name="T33" fmla="*/ 6 h 18"/>
                  <a:gd name="T34" fmla="*/ 0 w 12"/>
                  <a:gd name="T3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0" y="6"/>
                    </a:moveTo>
                    <a:lnTo>
                      <a:pt x="0" y="6"/>
                    </a:lnTo>
                    <a:lnTo>
                      <a:pt x="2" y="8"/>
                    </a:lnTo>
                    <a:lnTo>
                      <a:pt x="6" y="8"/>
                    </a:lnTo>
                    <a:lnTo>
                      <a:pt x="8" y="8"/>
                    </a:lnTo>
                    <a:lnTo>
                      <a:pt x="10" y="2"/>
                    </a:lnTo>
                    <a:lnTo>
                      <a:pt x="10" y="2"/>
                    </a:lnTo>
                    <a:lnTo>
                      <a:pt x="10" y="0"/>
                    </a:lnTo>
                    <a:lnTo>
                      <a:pt x="10" y="0"/>
                    </a:lnTo>
                    <a:lnTo>
                      <a:pt x="12" y="6"/>
                    </a:lnTo>
                    <a:lnTo>
                      <a:pt x="12" y="6"/>
                    </a:lnTo>
                    <a:lnTo>
                      <a:pt x="10" y="18"/>
                    </a:lnTo>
                    <a:lnTo>
                      <a:pt x="10" y="18"/>
                    </a:lnTo>
                    <a:lnTo>
                      <a:pt x="8" y="14"/>
                    </a:lnTo>
                    <a:lnTo>
                      <a:pt x="6" y="14"/>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7" name="Freeform 589">
                <a:extLst>
                  <a:ext uri="{FF2B5EF4-FFF2-40B4-BE49-F238E27FC236}">
                    <a16:creationId xmlns:a16="http://schemas.microsoft.com/office/drawing/2014/main" id="{B4BE950C-3BF6-2BB6-5763-8D6446CE0292}"/>
                  </a:ext>
                </a:extLst>
              </p:cNvPr>
              <p:cNvSpPr>
                <a:spLocks/>
              </p:cNvSpPr>
              <p:nvPr/>
            </p:nvSpPr>
            <p:spPr bwMode="auto">
              <a:xfrm>
                <a:off x="2304" y="1473"/>
                <a:ext cx="12" cy="14"/>
              </a:xfrm>
              <a:custGeom>
                <a:avLst/>
                <a:gdLst>
                  <a:gd name="T0" fmla="*/ 0 w 12"/>
                  <a:gd name="T1" fmla="*/ 0 h 14"/>
                  <a:gd name="T2" fmla="*/ 0 w 12"/>
                  <a:gd name="T3" fmla="*/ 0 h 14"/>
                  <a:gd name="T4" fmla="*/ 6 w 12"/>
                  <a:gd name="T5" fmla="*/ 0 h 14"/>
                  <a:gd name="T6" fmla="*/ 12 w 12"/>
                  <a:gd name="T7" fmla="*/ 4 h 14"/>
                  <a:gd name="T8" fmla="*/ 12 w 12"/>
                  <a:gd name="T9" fmla="*/ 4 h 14"/>
                  <a:gd name="T10" fmla="*/ 10 w 12"/>
                  <a:gd name="T11" fmla="*/ 12 h 14"/>
                  <a:gd name="T12" fmla="*/ 10 w 12"/>
                  <a:gd name="T13" fmla="*/ 14 h 14"/>
                  <a:gd name="T14" fmla="*/ 8 w 12"/>
                  <a:gd name="T15" fmla="*/ 12 h 14"/>
                  <a:gd name="T16" fmla="*/ 8 w 12"/>
                  <a:gd name="T17" fmla="*/ 12 h 14"/>
                  <a:gd name="T18" fmla="*/ 0 w 12"/>
                  <a:gd name="T19" fmla="*/ 0 h 14"/>
                  <a:gd name="T20" fmla="*/ 0 w 1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0" y="0"/>
                    </a:moveTo>
                    <a:lnTo>
                      <a:pt x="0" y="0"/>
                    </a:lnTo>
                    <a:lnTo>
                      <a:pt x="6" y="0"/>
                    </a:lnTo>
                    <a:lnTo>
                      <a:pt x="12" y="4"/>
                    </a:lnTo>
                    <a:lnTo>
                      <a:pt x="12" y="4"/>
                    </a:lnTo>
                    <a:lnTo>
                      <a:pt x="10" y="12"/>
                    </a:lnTo>
                    <a:lnTo>
                      <a:pt x="10" y="14"/>
                    </a:lnTo>
                    <a:lnTo>
                      <a:pt x="8" y="12"/>
                    </a:lnTo>
                    <a:lnTo>
                      <a:pt x="8"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8" name="Freeform 590">
                <a:extLst>
                  <a:ext uri="{FF2B5EF4-FFF2-40B4-BE49-F238E27FC236}">
                    <a16:creationId xmlns:a16="http://schemas.microsoft.com/office/drawing/2014/main" id="{6A3C52D2-309F-1BD2-A43B-0636FD03969A}"/>
                  </a:ext>
                </a:extLst>
              </p:cNvPr>
              <p:cNvSpPr>
                <a:spLocks/>
              </p:cNvSpPr>
              <p:nvPr/>
            </p:nvSpPr>
            <p:spPr bwMode="auto">
              <a:xfrm>
                <a:off x="5144" y="1477"/>
                <a:ext cx="12" cy="16"/>
              </a:xfrm>
              <a:custGeom>
                <a:avLst/>
                <a:gdLst>
                  <a:gd name="T0" fmla="*/ 0 w 12"/>
                  <a:gd name="T1" fmla="*/ 8 h 16"/>
                  <a:gd name="T2" fmla="*/ 0 w 12"/>
                  <a:gd name="T3" fmla="*/ 8 h 16"/>
                  <a:gd name="T4" fmla="*/ 2 w 12"/>
                  <a:gd name="T5" fmla="*/ 8 h 16"/>
                  <a:gd name="T6" fmla="*/ 4 w 12"/>
                  <a:gd name="T7" fmla="*/ 10 h 16"/>
                  <a:gd name="T8" fmla="*/ 6 w 12"/>
                  <a:gd name="T9" fmla="*/ 8 h 16"/>
                  <a:gd name="T10" fmla="*/ 8 w 12"/>
                  <a:gd name="T11" fmla="*/ 0 h 16"/>
                  <a:gd name="T12" fmla="*/ 8 w 12"/>
                  <a:gd name="T13" fmla="*/ 0 h 16"/>
                  <a:gd name="T14" fmla="*/ 8 w 12"/>
                  <a:gd name="T15" fmla="*/ 0 h 16"/>
                  <a:gd name="T16" fmla="*/ 10 w 12"/>
                  <a:gd name="T17" fmla="*/ 0 h 16"/>
                  <a:gd name="T18" fmla="*/ 12 w 12"/>
                  <a:gd name="T19" fmla="*/ 4 h 16"/>
                  <a:gd name="T20" fmla="*/ 12 w 12"/>
                  <a:gd name="T21" fmla="*/ 4 h 16"/>
                  <a:gd name="T22" fmla="*/ 12 w 12"/>
                  <a:gd name="T23" fmla="*/ 6 h 16"/>
                  <a:gd name="T24" fmla="*/ 10 w 12"/>
                  <a:gd name="T25" fmla="*/ 8 h 16"/>
                  <a:gd name="T26" fmla="*/ 10 w 12"/>
                  <a:gd name="T27" fmla="*/ 8 h 16"/>
                  <a:gd name="T28" fmla="*/ 8 w 12"/>
                  <a:gd name="T29" fmla="*/ 14 h 16"/>
                  <a:gd name="T30" fmla="*/ 4 w 12"/>
                  <a:gd name="T31" fmla="*/ 16 h 16"/>
                  <a:gd name="T32" fmla="*/ 2 w 12"/>
                  <a:gd name="T33" fmla="*/ 14 h 16"/>
                  <a:gd name="T34" fmla="*/ 0 w 12"/>
                  <a:gd name="T35" fmla="*/ 8 h 16"/>
                  <a:gd name="T36" fmla="*/ 0 w 12"/>
                  <a:gd name="T3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0" y="8"/>
                    </a:moveTo>
                    <a:lnTo>
                      <a:pt x="0" y="8"/>
                    </a:lnTo>
                    <a:lnTo>
                      <a:pt x="2" y="8"/>
                    </a:lnTo>
                    <a:lnTo>
                      <a:pt x="4" y="10"/>
                    </a:lnTo>
                    <a:lnTo>
                      <a:pt x="6" y="8"/>
                    </a:lnTo>
                    <a:lnTo>
                      <a:pt x="8" y="0"/>
                    </a:lnTo>
                    <a:lnTo>
                      <a:pt x="8" y="0"/>
                    </a:lnTo>
                    <a:lnTo>
                      <a:pt x="8" y="0"/>
                    </a:lnTo>
                    <a:lnTo>
                      <a:pt x="10" y="0"/>
                    </a:lnTo>
                    <a:lnTo>
                      <a:pt x="12" y="4"/>
                    </a:lnTo>
                    <a:lnTo>
                      <a:pt x="12" y="4"/>
                    </a:lnTo>
                    <a:lnTo>
                      <a:pt x="12" y="6"/>
                    </a:lnTo>
                    <a:lnTo>
                      <a:pt x="10" y="8"/>
                    </a:lnTo>
                    <a:lnTo>
                      <a:pt x="10" y="8"/>
                    </a:lnTo>
                    <a:lnTo>
                      <a:pt x="8" y="14"/>
                    </a:lnTo>
                    <a:lnTo>
                      <a:pt x="4" y="16"/>
                    </a:lnTo>
                    <a:lnTo>
                      <a:pt x="2" y="1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9" name="Freeform 591">
                <a:extLst>
                  <a:ext uri="{FF2B5EF4-FFF2-40B4-BE49-F238E27FC236}">
                    <a16:creationId xmlns:a16="http://schemas.microsoft.com/office/drawing/2014/main" id="{03A3642B-319B-8C65-640E-60C5EB0BD041}"/>
                  </a:ext>
                </a:extLst>
              </p:cNvPr>
              <p:cNvSpPr>
                <a:spLocks/>
              </p:cNvSpPr>
              <p:nvPr/>
            </p:nvSpPr>
            <p:spPr bwMode="auto">
              <a:xfrm>
                <a:off x="3622" y="1479"/>
                <a:ext cx="10" cy="14"/>
              </a:xfrm>
              <a:custGeom>
                <a:avLst/>
                <a:gdLst>
                  <a:gd name="T0" fmla="*/ 0 w 10"/>
                  <a:gd name="T1" fmla="*/ 14 h 14"/>
                  <a:gd name="T2" fmla="*/ 0 w 10"/>
                  <a:gd name="T3" fmla="*/ 14 h 14"/>
                  <a:gd name="T4" fmla="*/ 0 w 10"/>
                  <a:gd name="T5" fmla="*/ 4 h 14"/>
                  <a:gd name="T6" fmla="*/ 0 w 10"/>
                  <a:gd name="T7" fmla="*/ 2 h 14"/>
                  <a:gd name="T8" fmla="*/ 2 w 10"/>
                  <a:gd name="T9" fmla="*/ 0 h 14"/>
                  <a:gd name="T10" fmla="*/ 2 w 10"/>
                  <a:gd name="T11" fmla="*/ 0 h 14"/>
                  <a:gd name="T12" fmla="*/ 6 w 10"/>
                  <a:gd name="T13" fmla="*/ 0 h 14"/>
                  <a:gd name="T14" fmla="*/ 10 w 10"/>
                  <a:gd name="T15" fmla="*/ 6 h 14"/>
                  <a:gd name="T16" fmla="*/ 10 w 10"/>
                  <a:gd name="T17" fmla="*/ 6 h 14"/>
                  <a:gd name="T18" fmla="*/ 8 w 10"/>
                  <a:gd name="T19" fmla="*/ 10 h 14"/>
                  <a:gd name="T20" fmla="*/ 8 w 10"/>
                  <a:gd name="T21" fmla="*/ 10 h 14"/>
                  <a:gd name="T22" fmla="*/ 6 w 10"/>
                  <a:gd name="T23" fmla="*/ 6 h 14"/>
                  <a:gd name="T24" fmla="*/ 4 w 10"/>
                  <a:gd name="T25" fmla="*/ 6 h 14"/>
                  <a:gd name="T26" fmla="*/ 2 w 10"/>
                  <a:gd name="T27" fmla="*/ 8 h 14"/>
                  <a:gd name="T28" fmla="*/ 0 w 10"/>
                  <a:gd name="T29" fmla="*/ 14 h 14"/>
                  <a:gd name="T30" fmla="*/ 0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0" y="14"/>
                    </a:moveTo>
                    <a:lnTo>
                      <a:pt x="0" y="14"/>
                    </a:lnTo>
                    <a:lnTo>
                      <a:pt x="0" y="4"/>
                    </a:lnTo>
                    <a:lnTo>
                      <a:pt x="0" y="2"/>
                    </a:lnTo>
                    <a:lnTo>
                      <a:pt x="2" y="0"/>
                    </a:lnTo>
                    <a:lnTo>
                      <a:pt x="2" y="0"/>
                    </a:lnTo>
                    <a:lnTo>
                      <a:pt x="6" y="0"/>
                    </a:lnTo>
                    <a:lnTo>
                      <a:pt x="10" y="6"/>
                    </a:lnTo>
                    <a:lnTo>
                      <a:pt x="10" y="6"/>
                    </a:lnTo>
                    <a:lnTo>
                      <a:pt x="8" y="10"/>
                    </a:lnTo>
                    <a:lnTo>
                      <a:pt x="8" y="10"/>
                    </a:lnTo>
                    <a:lnTo>
                      <a:pt x="6" y="6"/>
                    </a:lnTo>
                    <a:lnTo>
                      <a:pt x="4" y="6"/>
                    </a:lnTo>
                    <a:lnTo>
                      <a:pt x="2" y="8"/>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0" name="Freeform 592">
                <a:extLst>
                  <a:ext uri="{FF2B5EF4-FFF2-40B4-BE49-F238E27FC236}">
                    <a16:creationId xmlns:a16="http://schemas.microsoft.com/office/drawing/2014/main" id="{8071DB86-4A8D-8D27-3C6F-434BE9972BA5}"/>
                  </a:ext>
                </a:extLst>
              </p:cNvPr>
              <p:cNvSpPr>
                <a:spLocks/>
              </p:cNvSpPr>
              <p:nvPr/>
            </p:nvSpPr>
            <p:spPr bwMode="auto">
              <a:xfrm>
                <a:off x="3038" y="1481"/>
                <a:ext cx="14" cy="16"/>
              </a:xfrm>
              <a:custGeom>
                <a:avLst/>
                <a:gdLst>
                  <a:gd name="T0" fmla="*/ 0 w 14"/>
                  <a:gd name="T1" fmla="*/ 12 h 16"/>
                  <a:gd name="T2" fmla="*/ 0 w 14"/>
                  <a:gd name="T3" fmla="*/ 12 h 16"/>
                  <a:gd name="T4" fmla="*/ 2 w 14"/>
                  <a:gd name="T5" fmla="*/ 10 h 16"/>
                  <a:gd name="T6" fmla="*/ 4 w 14"/>
                  <a:gd name="T7" fmla="*/ 8 h 16"/>
                  <a:gd name="T8" fmla="*/ 6 w 14"/>
                  <a:gd name="T9" fmla="*/ 2 h 16"/>
                  <a:gd name="T10" fmla="*/ 6 w 14"/>
                  <a:gd name="T11" fmla="*/ 2 h 16"/>
                  <a:gd name="T12" fmla="*/ 8 w 14"/>
                  <a:gd name="T13" fmla="*/ 0 h 16"/>
                  <a:gd name="T14" fmla="*/ 10 w 14"/>
                  <a:gd name="T15" fmla="*/ 0 h 16"/>
                  <a:gd name="T16" fmla="*/ 14 w 14"/>
                  <a:gd name="T17" fmla="*/ 4 h 16"/>
                  <a:gd name="T18" fmla="*/ 14 w 14"/>
                  <a:gd name="T19" fmla="*/ 4 h 16"/>
                  <a:gd name="T20" fmla="*/ 12 w 14"/>
                  <a:gd name="T21" fmla="*/ 4 h 16"/>
                  <a:gd name="T22" fmla="*/ 10 w 14"/>
                  <a:gd name="T23" fmla="*/ 4 h 16"/>
                  <a:gd name="T24" fmla="*/ 6 w 14"/>
                  <a:gd name="T25" fmla="*/ 6 h 16"/>
                  <a:gd name="T26" fmla="*/ 6 w 14"/>
                  <a:gd name="T27" fmla="*/ 16 h 16"/>
                  <a:gd name="T28" fmla="*/ 6 w 14"/>
                  <a:gd name="T29" fmla="*/ 16 h 16"/>
                  <a:gd name="T30" fmla="*/ 4 w 14"/>
                  <a:gd name="T31" fmla="*/ 16 h 16"/>
                  <a:gd name="T32" fmla="*/ 0 w 14"/>
                  <a:gd name="T33" fmla="*/ 12 h 16"/>
                  <a:gd name="T34" fmla="*/ 0 w 14"/>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6">
                    <a:moveTo>
                      <a:pt x="0" y="12"/>
                    </a:moveTo>
                    <a:lnTo>
                      <a:pt x="0" y="12"/>
                    </a:lnTo>
                    <a:lnTo>
                      <a:pt x="2" y="10"/>
                    </a:lnTo>
                    <a:lnTo>
                      <a:pt x="4" y="8"/>
                    </a:lnTo>
                    <a:lnTo>
                      <a:pt x="6" y="2"/>
                    </a:lnTo>
                    <a:lnTo>
                      <a:pt x="6" y="2"/>
                    </a:lnTo>
                    <a:lnTo>
                      <a:pt x="8" y="0"/>
                    </a:lnTo>
                    <a:lnTo>
                      <a:pt x="10" y="0"/>
                    </a:lnTo>
                    <a:lnTo>
                      <a:pt x="14" y="4"/>
                    </a:lnTo>
                    <a:lnTo>
                      <a:pt x="14" y="4"/>
                    </a:lnTo>
                    <a:lnTo>
                      <a:pt x="12" y="4"/>
                    </a:lnTo>
                    <a:lnTo>
                      <a:pt x="10" y="4"/>
                    </a:lnTo>
                    <a:lnTo>
                      <a:pt x="6" y="6"/>
                    </a:lnTo>
                    <a:lnTo>
                      <a:pt x="6" y="16"/>
                    </a:lnTo>
                    <a:lnTo>
                      <a:pt x="6" y="16"/>
                    </a:lnTo>
                    <a:lnTo>
                      <a:pt x="4"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1" name="Freeform 593">
                <a:extLst>
                  <a:ext uri="{FF2B5EF4-FFF2-40B4-BE49-F238E27FC236}">
                    <a16:creationId xmlns:a16="http://schemas.microsoft.com/office/drawing/2014/main" id="{43907AF9-29C7-2D2E-8319-B9E0AC89B489}"/>
                  </a:ext>
                </a:extLst>
              </p:cNvPr>
              <p:cNvSpPr>
                <a:spLocks/>
              </p:cNvSpPr>
              <p:nvPr/>
            </p:nvSpPr>
            <p:spPr bwMode="auto">
              <a:xfrm>
                <a:off x="3744" y="1595"/>
                <a:ext cx="8" cy="14"/>
              </a:xfrm>
              <a:custGeom>
                <a:avLst/>
                <a:gdLst>
                  <a:gd name="T0" fmla="*/ 6 w 8"/>
                  <a:gd name="T1" fmla="*/ 0 h 14"/>
                  <a:gd name="T2" fmla="*/ 6 w 8"/>
                  <a:gd name="T3" fmla="*/ 0 h 14"/>
                  <a:gd name="T4" fmla="*/ 8 w 8"/>
                  <a:gd name="T5" fmla="*/ 14 h 14"/>
                  <a:gd name="T6" fmla="*/ 8 w 8"/>
                  <a:gd name="T7" fmla="*/ 14 h 14"/>
                  <a:gd name="T8" fmla="*/ 4 w 8"/>
                  <a:gd name="T9" fmla="*/ 14 h 14"/>
                  <a:gd name="T10" fmla="*/ 2 w 8"/>
                  <a:gd name="T11" fmla="*/ 12 h 14"/>
                  <a:gd name="T12" fmla="*/ 0 w 8"/>
                  <a:gd name="T13" fmla="*/ 0 h 14"/>
                  <a:gd name="T14" fmla="*/ 0 w 8"/>
                  <a:gd name="T15" fmla="*/ 0 h 14"/>
                  <a:gd name="T16" fmla="*/ 2 w 8"/>
                  <a:gd name="T17" fmla="*/ 2 h 14"/>
                  <a:gd name="T18" fmla="*/ 4 w 8"/>
                  <a:gd name="T19" fmla="*/ 2 h 14"/>
                  <a:gd name="T20" fmla="*/ 6 w 8"/>
                  <a:gd name="T21" fmla="*/ 0 h 14"/>
                  <a:gd name="T22" fmla="*/ 6 w 8"/>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6" y="0"/>
                    </a:moveTo>
                    <a:lnTo>
                      <a:pt x="6" y="0"/>
                    </a:lnTo>
                    <a:lnTo>
                      <a:pt x="8" y="14"/>
                    </a:lnTo>
                    <a:lnTo>
                      <a:pt x="8" y="14"/>
                    </a:lnTo>
                    <a:lnTo>
                      <a:pt x="4" y="14"/>
                    </a:lnTo>
                    <a:lnTo>
                      <a:pt x="2" y="12"/>
                    </a:lnTo>
                    <a:lnTo>
                      <a:pt x="0" y="0"/>
                    </a:lnTo>
                    <a:lnTo>
                      <a:pt x="0" y="0"/>
                    </a:lnTo>
                    <a:lnTo>
                      <a:pt x="2" y="2"/>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2" name="Freeform 594">
                <a:extLst>
                  <a:ext uri="{FF2B5EF4-FFF2-40B4-BE49-F238E27FC236}">
                    <a16:creationId xmlns:a16="http://schemas.microsoft.com/office/drawing/2014/main" id="{CA0D303C-947C-3317-9F4C-3758BB92CB7E}"/>
                  </a:ext>
                </a:extLst>
              </p:cNvPr>
              <p:cNvSpPr>
                <a:spLocks/>
              </p:cNvSpPr>
              <p:nvPr/>
            </p:nvSpPr>
            <p:spPr bwMode="auto">
              <a:xfrm>
                <a:off x="5034" y="1473"/>
                <a:ext cx="14" cy="10"/>
              </a:xfrm>
              <a:custGeom>
                <a:avLst/>
                <a:gdLst>
                  <a:gd name="T0" fmla="*/ 0 w 14"/>
                  <a:gd name="T1" fmla="*/ 4 h 10"/>
                  <a:gd name="T2" fmla="*/ 0 w 14"/>
                  <a:gd name="T3" fmla="*/ 4 h 10"/>
                  <a:gd name="T4" fmla="*/ 4 w 14"/>
                  <a:gd name="T5" fmla="*/ 4 h 10"/>
                  <a:gd name="T6" fmla="*/ 8 w 14"/>
                  <a:gd name="T7" fmla="*/ 2 h 10"/>
                  <a:gd name="T8" fmla="*/ 10 w 14"/>
                  <a:gd name="T9" fmla="*/ 0 h 10"/>
                  <a:gd name="T10" fmla="*/ 14 w 14"/>
                  <a:gd name="T11" fmla="*/ 4 h 10"/>
                  <a:gd name="T12" fmla="*/ 14 w 14"/>
                  <a:gd name="T13" fmla="*/ 4 h 10"/>
                  <a:gd name="T14" fmla="*/ 10 w 14"/>
                  <a:gd name="T15" fmla="*/ 6 h 10"/>
                  <a:gd name="T16" fmla="*/ 6 w 14"/>
                  <a:gd name="T17" fmla="*/ 8 h 10"/>
                  <a:gd name="T18" fmla="*/ 6 w 14"/>
                  <a:gd name="T19" fmla="*/ 8 h 10"/>
                  <a:gd name="T20" fmla="*/ 2 w 14"/>
                  <a:gd name="T21" fmla="*/ 10 h 10"/>
                  <a:gd name="T22" fmla="*/ 0 w 14"/>
                  <a:gd name="T23" fmla="*/ 4 h 10"/>
                  <a:gd name="T24" fmla="*/ 0 w 14"/>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0" y="4"/>
                    </a:moveTo>
                    <a:lnTo>
                      <a:pt x="0" y="4"/>
                    </a:lnTo>
                    <a:lnTo>
                      <a:pt x="4" y="4"/>
                    </a:lnTo>
                    <a:lnTo>
                      <a:pt x="8" y="2"/>
                    </a:lnTo>
                    <a:lnTo>
                      <a:pt x="10" y="0"/>
                    </a:lnTo>
                    <a:lnTo>
                      <a:pt x="14" y="4"/>
                    </a:lnTo>
                    <a:lnTo>
                      <a:pt x="14" y="4"/>
                    </a:lnTo>
                    <a:lnTo>
                      <a:pt x="10" y="6"/>
                    </a:lnTo>
                    <a:lnTo>
                      <a:pt x="6" y="8"/>
                    </a:lnTo>
                    <a:lnTo>
                      <a:pt x="6" y="8"/>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3" name="Freeform 595">
                <a:extLst>
                  <a:ext uri="{FF2B5EF4-FFF2-40B4-BE49-F238E27FC236}">
                    <a16:creationId xmlns:a16="http://schemas.microsoft.com/office/drawing/2014/main" id="{F746D399-C401-2FF0-E9A1-82AF521ACCDF}"/>
                  </a:ext>
                </a:extLst>
              </p:cNvPr>
              <p:cNvSpPr>
                <a:spLocks/>
              </p:cNvSpPr>
              <p:nvPr/>
            </p:nvSpPr>
            <p:spPr bwMode="auto">
              <a:xfrm>
                <a:off x="2270" y="1577"/>
                <a:ext cx="6" cy="12"/>
              </a:xfrm>
              <a:custGeom>
                <a:avLst/>
                <a:gdLst>
                  <a:gd name="T0" fmla="*/ 2 w 6"/>
                  <a:gd name="T1" fmla="*/ 0 h 12"/>
                  <a:gd name="T2" fmla="*/ 2 w 6"/>
                  <a:gd name="T3" fmla="*/ 0 h 12"/>
                  <a:gd name="T4" fmla="*/ 4 w 6"/>
                  <a:gd name="T5" fmla="*/ 2 h 12"/>
                  <a:gd name="T6" fmla="*/ 6 w 6"/>
                  <a:gd name="T7" fmla="*/ 6 h 12"/>
                  <a:gd name="T8" fmla="*/ 6 w 6"/>
                  <a:gd name="T9" fmla="*/ 6 h 12"/>
                  <a:gd name="T10" fmla="*/ 6 w 6"/>
                  <a:gd name="T11" fmla="*/ 10 h 12"/>
                  <a:gd name="T12" fmla="*/ 4 w 6"/>
                  <a:gd name="T13" fmla="*/ 12 h 12"/>
                  <a:gd name="T14" fmla="*/ 4 w 6"/>
                  <a:gd name="T15" fmla="*/ 12 h 12"/>
                  <a:gd name="T16" fmla="*/ 2 w 6"/>
                  <a:gd name="T17" fmla="*/ 12 h 12"/>
                  <a:gd name="T18" fmla="*/ 2 w 6"/>
                  <a:gd name="T19" fmla="*/ 12 h 12"/>
                  <a:gd name="T20" fmla="*/ 0 w 6"/>
                  <a:gd name="T21" fmla="*/ 6 h 12"/>
                  <a:gd name="T22" fmla="*/ 0 w 6"/>
                  <a:gd name="T23" fmla="*/ 6 h 12"/>
                  <a:gd name="T24" fmla="*/ 0 w 6"/>
                  <a:gd name="T25" fmla="*/ 2 h 12"/>
                  <a:gd name="T26" fmla="*/ 2 w 6"/>
                  <a:gd name="T27" fmla="*/ 0 h 12"/>
                  <a:gd name="T28" fmla="*/ 2 w 6"/>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2" y="0"/>
                    </a:moveTo>
                    <a:lnTo>
                      <a:pt x="2" y="0"/>
                    </a:lnTo>
                    <a:lnTo>
                      <a:pt x="4" y="2"/>
                    </a:lnTo>
                    <a:lnTo>
                      <a:pt x="6" y="6"/>
                    </a:lnTo>
                    <a:lnTo>
                      <a:pt x="6" y="6"/>
                    </a:lnTo>
                    <a:lnTo>
                      <a:pt x="6" y="10"/>
                    </a:lnTo>
                    <a:lnTo>
                      <a:pt x="4" y="12"/>
                    </a:lnTo>
                    <a:lnTo>
                      <a:pt x="4" y="12"/>
                    </a:lnTo>
                    <a:lnTo>
                      <a:pt x="2" y="12"/>
                    </a:lnTo>
                    <a:lnTo>
                      <a:pt x="2" y="12"/>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4" name="Freeform 596">
                <a:extLst>
                  <a:ext uri="{FF2B5EF4-FFF2-40B4-BE49-F238E27FC236}">
                    <a16:creationId xmlns:a16="http://schemas.microsoft.com/office/drawing/2014/main" id="{76833DB4-DC79-8C09-32AD-4AD4884079C7}"/>
                  </a:ext>
                </a:extLst>
              </p:cNvPr>
              <p:cNvSpPr>
                <a:spLocks/>
              </p:cNvSpPr>
              <p:nvPr/>
            </p:nvSpPr>
            <p:spPr bwMode="auto">
              <a:xfrm>
                <a:off x="2852" y="1487"/>
                <a:ext cx="10" cy="8"/>
              </a:xfrm>
              <a:custGeom>
                <a:avLst/>
                <a:gdLst>
                  <a:gd name="T0" fmla="*/ 0 w 10"/>
                  <a:gd name="T1" fmla="*/ 2 h 8"/>
                  <a:gd name="T2" fmla="*/ 0 w 10"/>
                  <a:gd name="T3" fmla="*/ 2 h 8"/>
                  <a:gd name="T4" fmla="*/ 6 w 10"/>
                  <a:gd name="T5" fmla="*/ 0 h 8"/>
                  <a:gd name="T6" fmla="*/ 8 w 10"/>
                  <a:gd name="T7" fmla="*/ 2 h 8"/>
                  <a:gd name="T8" fmla="*/ 10 w 10"/>
                  <a:gd name="T9" fmla="*/ 8 h 8"/>
                  <a:gd name="T10" fmla="*/ 10 w 10"/>
                  <a:gd name="T11" fmla="*/ 8 h 8"/>
                  <a:gd name="T12" fmla="*/ 6 w 10"/>
                  <a:gd name="T13" fmla="*/ 8 h 8"/>
                  <a:gd name="T14" fmla="*/ 0 w 10"/>
                  <a:gd name="T15" fmla="*/ 2 h 8"/>
                  <a:gd name="T16" fmla="*/ 0 w 10"/>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0" y="2"/>
                    </a:moveTo>
                    <a:lnTo>
                      <a:pt x="0" y="2"/>
                    </a:lnTo>
                    <a:lnTo>
                      <a:pt x="6" y="0"/>
                    </a:lnTo>
                    <a:lnTo>
                      <a:pt x="8" y="2"/>
                    </a:lnTo>
                    <a:lnTo>
                      <a:pt x="10" y="8"/>
                    </a:lnTo>
                    <a:lnTo>
                      <a:pt x="10" y="8"/>
                    </a:lnTo>
                    <a:lnTo>
                      <a:pt x="6"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5" name="Freeform 597">
                <a:extLst>
                  <a:ext uri="{FF2B5EF4-FFF2-40B4-BE49-F238E27FC236}">
                    <a16:creationId xmlns:a16="http://schemas.microsoft.com/office/drawing/2014/main" id="{0A7ECE50-FA98-B143-D4EC-BB6E331998A8}"/>
                  </a:ext>
                </a:extLst>
              </p:cNvPr>
              <p:cNvSpPr>
                <a:spLocks/>
              </p:cNvSpPr>
              <p:nvPr/>
            </p:nvSpPr>
            <p:spPr bwMode="auto">
              <a:xfrm>
                <a:off x="4044" y="1591"/>
                <a:ext cx="10" cy="12"/>
              </a:xfrm>
              <a:custGeom>
                <a:avLst/>
                <a:gdLst>
                  <a:gd name="T0" fmla="*/ 10 w 10"/>
                  <a:gd name="T1" fmla="*/ 4 h 12"/>
                  <a:gd name="T2" fmla="*/ 10 w 10"/>
                  <a:gd name="T3" fmla="*/ 4 h 12"/>
                  <a:gd name="T4" fmla="*/ 8 w 10"/>
                  <a:gd name="T5" fmla="*/ 6 h 12"/>
                  <a:gd name="T6" fmla="*/ 6 w 10"/>
                  <a:gd name="T7" fmla="*/ 10 h 12"/>
                  <a:gd name="T8" fmla="*/ 4 w 10"/>
                  <a:gd name="T9" fmla="*/ 12 h 12"/>
                  <a:gd name="T10" fmla="*/ 0 w 10"/>
                  <a:gd name="T11" fmla="*/ 8 h 12"/>
                  <a:gd name="T12" fmla="*/ 0 w 10"/>
                  <a:gd name="T13" fmla="*/ 8 h 12"/>
                  <a:gd name="T14" fmla="*/ 4 w 10"/>
                  <a:gd name="T15" fmla="*/ 6 h 12"/>
                  <a:gd name="T16" fmla="*/ 6 w 10"/>
                  <a:gd name="T17" fmla="*/ 2 h 12"/>
                  <a:gd name="T18" fmla="*/ 8 w 10"/>
                  <a:gd name="T19" fmla="*/ 0 h 12"/>
                  <a:gd name="T20" fmla="*/ 10 w 10"/>
                  <a:gd name="T21" fmla="*/ 4 h 12"/>
                  <a:gd name="T22" fmla="*/ 10 w 10"/>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
                    <a:moveTo>
                      <a:pt x="10" y="4"/>
                    </a:moveTo>
                    <a:lnTo>
                      <a:pt x="10" y="4"/>
                    </a:lnTo>
                    <a:lnTo>
                      <a:pt x="8" y="6"/>
                    </a:lnTo>
                    <a:lnTo>
                      <a:pt x="6" y="10"/>
                    </a:lnTo>
                    <a:lnTo>
                      <a:pt x="4" y="12"/>
                    </a:lnTo>
                    <a:lnTo>
                      <a:pt x="0" y="8"/>
                    </a:lnTo>
                    <a:lnTo>
                      <a:pt x="0" y="8"/>
                    </a:lnTo>
                    <a:lnTo>
                      <a:pt x="4" y="6"/>
                    </a:lnTo>
                    <a:lnTo>
                      <a:pt x="6" y="2"/>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6" name="Freeform 598">
                <a:extLst>
                  <a:ext uri="{FF2B5EF4-FFF2-40B4-BE49-F238E27FC236}">
                    <a16:creationId xmlns:a16="http://schemas.microsoft.com/office/drawing/2014/main" id="{00D03B96-C73B-B89C-21B8-2AE9D9220BB0}"/>
                  </a:ext>
                </a:extLst>
              </p:cNvPr>
              <p:cNvSpPr>
                <a:spLocks/>
              </p:cNvSpPr>
              <p:nvPr/>
            </p:nvSpPr>
            <p:spPr bwMode="auto">
              <a:xfrm>
                <a:off x="2918" y="1485"/>
                <a:ext cx="10" cy="10"/>
              </a:xfrm>
              <a:custGeom>
                <a:avLst/>
                <a:gdLst>
                  <a:gd name="T0" fmla="*/ 0 w 10"/>
                  <a:gd name="T1" fmla="*/ 4 h 10"/>
                  <a:gd name="T2" fmla="*/ 0 w 10"/>
                  <a:gd name="T3" fmla="*/ 4 h 10"/>
                  <a:gd name="T4" fmla="*/ 2 w 10"/>
                  <a:gd name="T5" fmla="*/ 0 h 10"/>
                  <a:gd name="T6" fmla="*/ 6 w 10"/>
                  <a:gd name="T7" fmla="*/ 0 h 10"/>
                  <a:gd name="T8" fmla="*/ 8 w 10"/>
                  <a:gd name="T9" fmla="*/ 4 h 10"/>
                  <a:gd name="T10" fmla="*/ 10 w 10"/>
                  <a:gd name="T11" fmla="*/ 10 h 10"/>
                  <a:gd name="T12" fmla="*/ 10 w 10"/>
                  <a:gd name="T13" fmla="*/ 10 h 10"/>
                  <a:gd name="T14" fmla="*/ 8 w 10"/>
                  <a:gd name="T15" fmla="*/ 10 h 10"/>
                  <a:gd name="T16" fmla="*/ 4 w 10"/>
                  <a:gd name="T17" fmla="*/ 6 h 10"/>
                  <a:gd name="T18" fmla="*/ 2 w 10"/>
                  <a:gd name="T19" fmla="*/ 4 h 10"/>
                  <a:gd name="T20" fmla="*/ 0 w 10"/>
                  <a:gd name="T21" fmla="*/ 4 h 10"/>
                  <a:gd name="T22" fmla="*/ 0 w 10"/>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4"/>
                    </a:moveTo>
                    <a:lnTo>
                      <a:pt x="0" y="4"/>
                    </a:lnTo>
                    <a:lnTo>
                      <a:pt x="2" y="0"/>
                    </a:lnTo>
                    <a:lnTo>
                      <a:pt x="6" y="0"/>
                    </a:lnTo>
                    <a:lnTo>
                      <a:pt x="8" y="4"/>
                    </a:lnTo>
                    <a:lnTo>
                      <a:pt x="10" y="10"/>
                    </a:lnTo>
                    <a:lnTo>
                      <a:pt x="10" y="10"/>
                    </a:lnTo>
                    <a:lnTo>
                      <a:pt x="8" y="10"/>
                    </a:lnTo>
                    <a:lnTo>
                      <a:pt x="4" y="6"/>
                    </a:lnTo>
                    <a:lnTo>
                      <a:pt x="2"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7" name="Freeform 599">
                <a:extLst>
                  <a:ext uri="{FF2B5EF4-FFF2-40B4-BE49-F238E27FC236}">
                    <a16:creationId xmlns:a16="http://schemas.microsoft.com/office/drawing/2014/main" id="{41D488E8-5E65-4EAD-B9F6-78307273D0A0}"/>
                  </a:ext>
                </a:extLst>
              </p:cNvPr>
              <p:cNvSpPr>
                <a:spLocks/>
              </p:cNvSpPr>
              <p:nvPr/>
            </p:nvSpPr>
            <p:spPr bwMode="auto">
              <a:xfrm>
                <a:off x="3766" y="1595"/>
                <a:ext cx="8" cy="12"/>
              </a:xfrm>
              <a:custGeom>
                <a:avLst/>
                <a:gdLst>
                  <a:gd name="T0" fmla="*/ 8 w 8"/>
                  <a:gd name="T1" fmla="*/ 0 h 12"/>
                  <a:gd name="T2" fmla="*/ 8 w 8"/>
                  <a:gd name="T3" fmla="*/ 0 h 12"/>
                  <a:gd name="T4" fmla="*/ 8 w 8"/>
                  <a:gd name="T5" fmla="*/ 10 h 12"/>
                  <a:gd name="T6" fmla="*/ 8 w 8"/>
                  <a:gd name="T7" fmla="*/ 12 h 12"/>
                  <a:gd name="T8" fmla="*/ 6 w 8"/>
                  <a:gd name="T9" fmla="*/ 12 h 12"/>
                  <a:gd name="T10" fmla="*/ 6 w 8"/>
                  <a:gd name="T11" fmla="*/ 12 h 12"/>
                  <a:gd name="T12" fmla="*/ 2 w 8"/>
                  <a:gd name="T13" fmla="*/ 12 h 12"/>
                  <a:gd name="T14" fmla="*/ 2 w 8"/>
                  <a:gd name="T15" fmla="*/ 10 h 12"/>
                  <a:gd name="T16" fmla="*/ 0 w 8"/>
                  <a:gd name="T17" fmla="*/ 8 h 12"/>
                  <a:gd name="T18" fmla="*/ 0 w 8"/>
                  <a:gd name="T19" fmla="*/ 8 h 12"/>
                  <a:gd name="T20" fmla="*/ 2 w 8"/>
                  <a:gd name="T21" fmla="*/ 8 h 12"/>
                  <a:gd name="T22" fmla="*/ 4 w 8"/>
                  <a:gd name="T23" fmla="*/ 8 h 12"/>
                  <a:gd name="T24" fmla="*/ 6 w 8"/>
                  <a:gd name="T25" fmla="*/ 6 h 12"/>
                  <a:gd name="T26" fmla="*/ 8 w 8"/>
                  <a:gd name="T27" fmla="*/ 0 h 12"/>
                  <a:gd name="T28" fmla="*/ 8 w 8"/>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2">
                    <a:moveTo>
                      <a:pt x="8" y="0"/>
                    </a:moveTo>
                    <a:lnTo>
                      <a:pt x="8" y="0"/>
                    </a:lnTo>
                    <a:lnTo>
                      <a:pt x="8" y="10"/>
                    </a:lnTo>
                    <a:lnTo>
                      <a:pt x="8" y="12"/>
                    </a:lnTo>
                    <a:lnTo>
                      <a:pt x="6" y="12"/>
                    </a:lnTo>
                    <a:lnTo>
                      <a:pt x="6" y="12"/>
                    </a:lnTo>
                    <a:lnTo>
                      <a:pt x="2" y="12"/>
                    </a:lnTo>
                    <a:lnTo>
                      <a:pt x="2" y="10"/>
                    </a:lnTo>
                    <a:lnTo>
                      <a:pt x="0" y="8"/>
                    </a:lnTo>
                    <a:lnTo>
                      <a:pt x="0" y="8"/>
                    </a:lnTo>
                    <a:lnTo>
                      <a:pt x="2" y="8"/>
                    </a:lnTo>
                    <a:lnTo>
                      <a:pt x="4" y="8"/>
                    </a:lnTo>
                    <a:lnTo>
                      <a:pt x="6" y="6"/>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8" name="Freeform 600">
                <a:extLst>
                  <a:ext uri="{FF2B5EF4-FFF2-40B4-BE49-F238E27FC236}">
                    <a16:creationId xmlns:a16="http://schemas.microsoft.com/office/drawing/2014/main" id="{BA3E78B0-0A5C-B06E-5230-6AD58B4CFE99}"/>
                  </a:ext>
                </a:extLst>
              </p:cNvPr>
              <p:cNvSpPr>
                <a:spLocks/>
              </p:cNvSpPr>
              <p:nvPr/>
            </p:nvSpPr>
            <p:spPr bwMode="auto">
              <a:xfrm>
                <a:off x="4668" y="1477"/>
                <a:ext cx="6" cy="10"/>
              </a:xfrm>
              <a:custGeom>
                <a:avLst/>
                <a:gdLst>
                  <a:gd name="T0" fmla="*/ 0 w 6"/>
                  <a:gd name="T1" fmla="*/ 8 h 10"/>
                  <a:gd name="T2" fmla="*/ 0 w 6"/>
                  <a:gd name="T3" fmla="*/ 8 h 10"/>
                  <a:gd name="T4" fmla="*/ 2 w 6"/>
                  <a:gd name="T5" fmla="*/ 2 h 10"/>
                  <a:gd name="T6" fmla="*/ 4 w 6"/>
                  <a:gd name="T7" fmla="*/ 0 h 10"/>
                  <a:gd name="T8" fmla="*/ 6 w 6"/>
                  <a:gd name="T9" fmla="*/ 8 h 10"/>
                  <a:gd name="T10" fmla="*/ 6 w 6"/>
                  <a:gd name="T11" fmla="*/ 8 h 10"/>
                  <a:gd name="T12" fmla="*/ 4 w 6"/>
                  <a:gd name="T13" fmla="*/ 10 h 10"/>
                  <a:gd name="T14" fmla="*/ 0 w 6"/>
                  <a:gd name="T15" fmla="*/ 8 h 10"/>
                  <a:gd name="T16" fmla="*/ 0 w 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8"/>
                    </a:moveTo>
                    <a:lnTo>
                      <a:pt x="0" y="8"/>
                    </a:lnTo>
                    <a:lnTo>
                      <a:pt x="2" y="2"/>
                    </a:lnTo>
                    <a:lnTo>
                      <a:pt x="4" y="0"/>
                    </a:lnTo>
                    <a:lnTo>
                      <a:pt x="6" y="8"/>
                    </a:lnTo>
                    <a:lnTo>
                      <a:pt x="6" y="8"/>
                    </a:lnTo>
                    <a:lnTo>
                      <a:pt x="4"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9" name="Freeform 601">
                <a:extLst>
                  <a:ext uri="{FF2B5EF4-FFF2-40B4-BE49-F238E27FC236}">
                    <a16:creationId xmlns:a16="http://schemas.microsoft.com/office/drawing/2014/main" id="{920CB99B-0E40-7B16-2078-D6C4BB42DECF}"/>
                  </a:ext>
                </a:extLst>
              </p:cNvPr>
              <p:cNvSpPr>
                <a:spLocks/>
              </p:cNvSpPr>
              <p:nvPr/>
            </p:nvSpPr>
            <p:spPr bwMode="auto">
              <a:xfrm>
                <a:off x="2128" y="1489"/>
                <a:ext cx="4" cy="6"/>
              </a:xfrm>
              <a:custGeom>
                <a:avLst/>
                <a:gdLst>
                  <a:gd name="T0" fmla="*/ 2 w 4"/>
                  <a:gd name="T1" fmla="*/ 0 h 6"/>
                  <a:gd name="T2" fmla="*/ 2 w 4"/>
                  <a:gd name="T3" fmla="*/ 0 h 6"/>
                  <a:gd name="T4" fmla="*/ 4 w 4"/>
                  <a:gd name="T5" fmla="*/ 4 h 6"/>
                  <a:gd name="T6" fmla="*/ 4 w 4"/>
                  <a:gd name="T7" fmla="*/ 4 h 6"/>
                  <a:gd name="T8" fmla="*/ 4 w 4"/>
                  <a:gd name="T9" fmla="*/ 6 h 6"/>
                  <a:gd name="T10" fmla="*/ 2 w 4"/>
                  <a:gd name="T11" fmla="*/ 6 h 6"/>
                  <a:gd name="T12" fmla="*/ 0 w 4"/>
                  <a:gd name="T13" fmla="*/ 6 h 6"/>
                  <a:gd name="T14" fmla="*/ 0 w 4"/>
                  <a:gd name="T15" fmla="*/ 6 h 6"/>
                  <a:gd name="T16" fmla="*/ 0 w 4"/>
                  <a:gd name="T17" fmla="*/ 2 h 6"/>
                  <a:gd name="T18" fmla="*/ 0 w 4"/>
                  <a:gd name="T19" fmla="*/ 0 h 6"/>
                  <a:gd name="T20" fmla="*/ 2 w 4"/>
                  <a:gd name="T21" fmla="*/ 0 h 6"/>
                  <a:gd name="T22" fmla="*/ 2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0"/>
                    </a:moveTo>
                    <a:lnTo>
                      <a:pt x="2" y="0"/>
                    </a:lnTo>
                    <a:lnTo>
                      <a:pt x="4" y="4"/>
                    </a:lnTo>
                    <a:lnTo>
                      <a:pt x="4" y="4"/>
                    </a:lnTo>
                    <a:lnTo>
                      <a:pt x="4" y="6"/>
                    </a:lnTo>
                    <a:lnTo>
                      <a:pt x="2" y="6"/>
                    </a:lnTo>
                    <a:lnTo>
                      <a:pt x="0" y="6"/>
                    </a:lnTo>
                    <a:lnTo>
                      <a:pt x="0" y="6"/>
                    </a:lnTo>
                    <a:lnTo>
                      <a:pt x="0" y="2"/>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0" name="Freeform 602">
                <a:extLst>
                  <a:ext uri="{FF2B5EF4-FFF2-40B4-BE49-F238E27FC236}">
                    <a16:creationId xmlns:a16="http://schemas.microsoft.com/office/drawing/2014/main" id="{B3A194C9-EF78-EB92-253C-7C29B1803E48}"/>
                  </a:ext>
                </a:extLst>
              </p:cNvPr>
              <p:cNvSpPr>
                <a:spLocks/>
              </p:cNvSpPr>
              <p:nvPr/>
            </p:nvSpPr>
            <p:spPr bwMode="auto">
              <a:xfrm>
                <a:off x="2294" y="1471"/>
                <a:ext cx="10" cy="6"/>
              </a:xfrm>
              <a:custGeom>
                <a:avLst/>
                <a:gdLst>
                  <a:gd name="T0" fmla="*/ 0 w 10"/>
                  <a:gd name="T1" fmla="*/ 6 h 6"/>
                  <a:gd name="T2" fmla="*/ 0 w 10"/>
                  <a:gd name="T3" fmla="*/ 6 h 6"/>
                  <a:gd name="T4" fmla="*/ 0 w 10"/>
                  <a:gd name="T5" fmla="*/ 2 h 6"/>
                  <a:gd name="T6" fmla="*/ 0 w 10"/>
                  <a:gd name="T7" fmla="*/ 2 h 6"/>
                  <a:gd name="T8" fmla="*/ 6 w 10"/>
                  <a:gd name="T9" fmla="*/ 0 h 6"/>
                  <a:gd name="T10" fmla="*/ 8 w 10"/>
                  <a:gd name="T11" fmla="*/ 0 h 6"/>
                  <a:gd name="T12" fmla="*/ 10 w 10"/>
                  <a:gd name="T13" fmla="*/ 2 h 6"/>
                  <a:gd name="T14" fmla="*/ 10 w 10"/>
                  <a:gd name="T15" fmla="*/ 2 h 6"/>
                  <a:gd name="T16" fmla="*/ 0 w 10"/>
                  <a:gd name="T17" fmla="*/ 6 h 6"/>
                  <a:gd name="T18" fmla="*/ 0 w 10"/>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0" y="6"/>
                    </a:moveTo>
                    <a:lnTo>
                      <a:pt x="0" y="6"/>
                    </a:lnTo>
                    <a:lnTo>
                      <a:pt x="0" y="2"/>
                    </a:lnTo>
                    <a:lnTo>
                      <a:pt x="0" y="2"/>
                    </a:lnTo>
                    <a:lnTo>
                      <a:pt x="6" y="0"/>
                    </a:lnTo>
                    <a:lnTo>
                      <a:pt x="8" y="0"/>
                    </a:lnTo>
                    <a:lnTo>
                      <a:pt x="10" y="2"/>
                    </a:lnTo>
                    <a:lnTo>
                      <a:pt x="10" y="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1" name="Freeform 603">
                <a:extLst>
                  <a:ext uri="{FF2B5EF4-FFF2-40B4-BE49-F238E27FC236}">
                    <a16:creationId xmlns:a16="http://schemas.microsoft.com/office/drawing/2014/main" id="{88940463-7EDB-93F9-FB12-9E85748F10C3}"/>
                  </a:ext>
                </a:extLst>
              </p:cNvPr>
              <p:cNvSpPr>
                <a:spLocks/>
              </p:cNvSpPr>
              <p:nvPr/>
            </p:nvSpPr>
            <p:spPr bwMode="auto">
              <a:xfrm>
                <a:off x="2970" y="1481"/>
                <a:ext cx="8" cy="8"/>
              </a:xfrm>
              <a:custGeom>
                <a:avLst/>
                <a:gdLst>
                  <a:gd name="T0" fmla="*/ 0 w 8"/>
                  <a:gd name="T1" fmla="*/ 4 h 8"/>
                  <a:gd name="T2" fmla="*/ 0 w 8"/>
                  <a:gd name="T3" fmla="*/ 4 h 8"/>
                  <a:gd name="T4" fmla="*/ 2 w 8"/>
                  <a:gd name="T5" fmla="*/ 0 h 8"/>
                  <a:gd name="T6" fmla="*/ 4 w 8"/>
                  <a:gd name="T7" fmla="*/ 0 h 8"/>
                  <a:gd name="T8" fmla="*/ 8 w 8"/>
                  <a:gd name="T9" fmla="*/ 8 h 8"/>
                  <a:gd name="T10" fmla="*/ 8 w 8"/>
                  <a:gd name="T11" fmla="*/ 8 h 8"/>
                  <a:gd name="T12" fmla="*/ 0 w 8"/>
                  <a:gd name="T13" fmla="*/ 4 h 8"/>
                  <a:gd name="T14" fmla="*/ 0 w 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0" y="4"/>
                    </a:moveTo>
                    <a:lnTo>
                      <a:pt x="0" y="4"/>
                    </a:lnTo>
                    <a:lnTo>
                      <a:pt x="2" y="0"/>
                    </a:lnTo>
                    <a:lnTo>
                      <a:pt x="4" y="0"/>
                    </a:lnTo>
                    <a:lnTo>
                      <a:pt x="8" y="8"/>
                    </a:lnTo>
                    <a:lnTo>
                      <a:pt x="8"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2" name="Freeform 604">
                <a:extLst>
                  <a:ext uri="{FF2B5EF4-FFF2-40B4-BE49-F238E27FC236}">
                    <a16:creationId xmlns:a16="http://schemas.microsoft.com/office/drawing/2014/main" id="{E39216B9-7291-63C7-6744-268A47936B10}"/>
                  </a:ext>
                </a:extLst>
              </p:cNvPr>
              <p:cNvSpPr>
                <a:spLocks/>
              </p:cNvSpPr>
              <p:nvPr/>
            </p:nvSpPr>
            <p:spPr bwMode="auto">
              <a:xfrm>
                <a:off x="5066" y="1489"/>
                <a:ext cx="4" cy="6"/>
              </a:xfrm>
              <a:custGeom>
                <a:avLst/>
                <a:gdLst>
                  <a:gd name="T0" fmla="*/ 4 w 4"/>
                  <a:gd name="T1" fmla="*/ 4 h 6"/>
                  <a:gd name="T2" fmla="*/ 4 w 4"/>
                  <a:gd name="T3" fmla="*/ 4 h 6"/>
                  <a:gd name="T4" fmla="*/ 2 w 4"/>
                  <a:gd name="T5" fmla="*/ 6 h 6"/>
                  <a:gd name="T6" fmla="*/ 2 w 4"/>
                  <a:gd name="T7" fmla="*/ 6 h 6"/>
                  <a:gd name="T8" fmla="*/ 0 w 4"/>
                  <a:gd name="T9" fmla="*/ 6 h 6"/>
                  <a:gd name="T10" fmla="*/ 0 w 4"/>
                  <a:gd name="T11" fmla="*/ 2 h 6"/>
                  <a:gd name="T12" fmla="*/ 0 w 4"/>
                  <a:gd name="T13" fmla="*/ 2 h 6"/>
                  <a:gd name="T14" fmla="*/ 2 w 4"/>
                  <a:gd name="T15" fmla="*/ 0 h 6"/>
                  <a:gd name="T16" fmla="*/ 2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3" name="Freeform 605">
                <a:extLst>
                  <a:ext uri="{FF2B5EF4-FFF2-40B4-BE49-F238E27FC236}">
                    <a16:creationId xmlns:a16="http://schemas.microsoft.com/office/drawing/2014/main" id="{F3F36BCB-1B78-FAE1-BC65-87EDC446D7A2}"/>
                  </a:ext>
                </a:extLst>
              </p:cNvPr>
              <p:cNvSpPr>
                <a:spLocks/>
              </p:cNvSpPr>
              <p:nvPr/>
            </p:nvSpPr>
            <p:spPr bwMode="auto">
              <a:xfrm>
                <a:off x="3742" y="1585"/>
                <a:ext cx="2" cy="10"/>
              </a:xfrm>
              <a:custGeom>
                <a:avLst/>
                <a:gdLst>
                  <a:gd name="T0" fmla="*/ 2 w 2"/>
                  <a:gd name="T1" fmla="*/ 10 h 10"/>
                  <a:gd name="T2" fmla="*/ 2 w 2"/>
                  <a:gd name="T3" fmla="*/ 10 h 10"/>
                  <a:gd name="T4" fmla="*/ 0 w 2"/>
                  <a:gd name="T5" fmla="*/ 10 h 10"/>
                  <a:gd name="T6" fmla="*/ 0 w 2"/>
                  <a:gd name="T7" fmla="*/ 10 h 10"/>
                  <a:gd name="T8" fmla="*/ 0 w 2"/>
                  <a:gd name="T9" fmla="*/ 4 h 10"/>
                  <a:gd name="T10" fmla="*/ 0 w 2"/>
                  <a:gd name="T11" fmla="*/ 0 h 10"/>
                  <a:gd name="T12" fmla="*/ 0 w 2"/>
                  <a:gd name="T13" fmla="*/ 0 h 10"/>
                  <a:gd name="T14" fmla="*/ 2 w 2"/>
                  <a:gd name="T15" fmla="*/ 0 h 10"/>
                  <a:gd name="T16" fmla="*/ 2 w 2"/>
                  <a:gd name="T17" fmla="*/ 0 h 10"/>
                  <a:gd name="T18" fmla="*/ 2 w 2"/>
                  <a:gd name="T19" fmla="*/ 0 h 10"/>
                  <a:gd name="T20" fmla="*/ 2 w 2"/>
                  <a:gd name="T21" fmla="*/ 6 h 10"/>
                  <a:gd name="T22" fmla="*/ 2 w 2"/>
                  <a:gd name="T23" fmla="*/ 10 h 10"/>
                  <a:gd name="T24" fmla="*/ 2 w 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0">
                    <a:moveTo>
                      <a:pt x="2" y="10"/>
                    </a:moveTo>
                    <a:lnTo>
                      <a:pt x="2" y="10"/>
                    </a:lnTo>
                    <a:lnTo>
                      <a:pt x="0" y="10"/>
                    </a:lnTo>
                    <a:lnTo>
                      <a:pt x="0" y="10"/>
                    </a:lnTo>
                    <a:lnTo>
                      <a:pt x="0" y="4"/>
                    </a:lnTo>
                    <a:lnTo>
                      <a:pt x="0" y="0"/>
                    </a:lnTo>
                    <a:lnTo>
                      <a:pt x="0" y="0"/>
                    </a:lnTo>
                    <a:lnTo>
                      <a:pt x="2" y="0"/>
                    </a:lnTo>
                    <a:lnTo>
                      <a:pt x="2" y="0"/>
                    </a:lnTo>
                    <a:lnTo>
                      <a:pt x="2" y="0"/>
                    </a:lnTo>
                    <a:lnTo>
                      <a:pt x="2" y="6"/>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4" name="Freeform 606">
                <a:extLst>
                  <a:ext uri="{FF2B5EF4-FFF2-40B4-BE49-F238E27FC236}">
                    <a16:creationId xmlns:a16="http://schemas.microsoft.com/office/drawing/2014/main" id="{D4470710-A492-AD65-9F76-0EED465D1DAE}"/>
                  </a:ext>
                </a:extLst>
              </p:cNvPr>
              <p:cNvSpPr>
                <a:spLocks/>
              </p:cNvSpPr>
              <p:nvPr/>
            </p:nvSpPr>
            <p:spPr bwMode="auto">
              <a:xfrm>
                <a:off x="4566" y="1473"/>
                <a:ext cx="4" cy="12"/>
              </a:xfrm>
              <a:custGeom>
                <a:avLst/>
                <a:gdLst>
                  <a:gd name="T0" fmla="*/ 2 w 4"/>
                  <a:gd name="T1" fmla="*/ 0 h 12"/>
                  <a:gd name="T2" fmla="*/ 2 w 4"/>
                  <a:gd name="T3" fmla="*/ 0 h 12"/>
                  <a:gd name="T4" fmla="*/ 4 w 4"/>
                  <a:gd name="T5" fmla="*/ 8 h 12"/>
                  <a:gd name="T6" fmla="*/ 4 w 4"/>
                  <a:gd name="T7" fmla="*/ 8 h 12"/>
                  <a:gd name="T8" fmla="*/ 0 w 4"/>
                  <a:gd name="T9" fmla="*/ 12 h 12"/>
                  <a:gd name="T10" fmla="*/ 0 w 4"/>
                  <a:gd name="T11" fmla="*/ 12 h 12"/>
                  <a:gd name="T12" fmla="*/ 0 w 4"/>
                  <a:gd name="T13" fmla="*/ 0 h 12"/>
                  <a:gd name="T14" fmla="*/ 0 w 4"/>
                  <a:gd name="T15" fmla="*/ 0 h 12"/>
                  <a:gd name="T16" fmla="*/ 2 w 4"/>
                  <a:gd name="T17" fmla="*/ 0 h 12"/>
                  <a:gd name="T18" fmla="*/ 2 w 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2" y="0"/>
                    </a:moveTo>
                    <a:lnTo>
                      <a:pt x="2" y="0"/>
                    </a:lnTo>
                    <a:lnTo>
                      <a:pt x="4" y="8"/>
                    </a:lnTo>
                    <a:lnTo>
                      <a:pt x="4" y="8"/>
                    </a:lnTo>
                    <a:lnTo>
                      <a:pt x="0" y="12"/>
                    </a:lnTo>
                    <a:lnTo>
                      <a:pt x="0" y="12"/>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 name="Group 808">
              <a:extLst>
                <a:ext uri="{FF2B5EF4-FFF2-40B4-BE49-F238E27FC236}">
                  <a16:creationId xmlns:a16="http://schemas.microsoft.com/office/drawing/2014/main" id="{22EB5BA8-534E-519A-6BAD-FA6659BFBA03}"/>
                </a:ext>
              </a:extLst>
            </p:cNvPr>
            <p:cNvGrpSpPr>
              <a:grpSpLocks/>
            </p:cNvGrpSpPr>
            <p:nvPr/>
          </p:nvGrpSpPr>
          <p:grpSpPr bwMode="auto">
            <a:xfrm>
              <a:off x="1504" y="1459"/>
              <a:ext cx="4686" cy="1404"/>
              <a:chOff x="1504" y="1459"/>
              <a:chExt cx="4686" cy="1404"/>
            </a:xfrm>
            <a:grpFill/>
          </p:grpSpPr>
          <p:sp>
            <p:nvSpPr>
              <p:cNvPr id="2785" name="Freeform 608">
                <a:extLst>
                  <a:ext uri="{FF2B5EF4-FFF2-40B4-BE49-F238E27FC236}">
                    <a16:creationId xmlns:a16="http://schemas.microsoft.com/office/drawing/2014/main" id="{55B79160-F608-F635-C983-F9A1C540B24C}"/>
                  </a:ext>
                </a:extLst>
              </p:cNvPr>
              <p:cNvSpPr>
                <a:spLocks/>
              </p:cNvSpPr>
              <p:nvPr/>
            </p:nvSpPr>
            <p:spPr bwMode="auto">
              <a:xfrm>
                <a:off x="4812" y="1597"/>
                <a:ext cx="6" cy="8"/>
              </a:xfrm>
              <a:custGeom>
                <a:avLst/>
                <a:gdLst>
                  <a:gd name="T0" fmla="*/ 0 w 6"/>
                  <a:gd name="T1" fmla="*/ 2 h 8"/>
                  <a:gd name="T2" fmla="*/ 0 w 6"/>
                  <a:gd name="T3" fmla="*/ 2 h 8"/>
                  <a:gd name="T4" fmla="*/ 0 w 6"/>
                  <a:gd name="T5" fmla="*/ 0 h 8"/>
                  <a:gd name="T6" fmla="*/ 2 w 6"/>
                  <a:gd name="T7" fmla="*/ 0 h 8"/>
                  <a:gd name="T8" fmla="*/ 6 w 6"/>
                  <a:gd name="T9" fmla="*/ 6 h 8"/>
                  <a:gd name="T10" fmla="*/ 6 w 6"/>
                  <a:gd name="T11" fmla="*/ 6 h 8"/>
                  <a:gd name="T12" fmla="*/ 6 w 6"/>
                  <a:gd name="T13" fmla="*/ 6 h 8"/>
                  <a:gd name="T14" fmla="*/ 4 w 6"/>
                  <a:gd name="T15" fmla="*/ 8 h 8"/>
                  <a:gd name="T16" fmla="*/ 2 w 6"/>
                  <a:gd name="T17" fmla="*/ 8 h 8"/>
                  <a:gd name="T18" fmla="*/ 0 w 6"/>
                  <a:gd name="T19" fmla="*/ 6 h 8"/>
                  <a:gd name="T20" fmla="*/ 0 w 6"/>
                  <a:gd name="T21" fmla="*/ 2 h 8"/>
                  <a:gd name="T22" fmla="*/ 0 w 6"/>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0" y="2"/>
                    </a:moveTo>
                    <a:lnTo>
                      <a:pt x="0" y="2"/>
                    </a:lnTo>
                    <a:lnTo>
                      <a:pt x="0" y="0"/>
                    </a:lnTo>
                    <a:lnTo>
                      <a:pt x="2" y="0"/>
                    </a:lnTo>
                    <a:lnTo>
                      <a:pt x="6" y="6"/>
                    </a:lnTo>
                    <a:lnTo>
                      <a:pt x="6" y="6"/>
                    </a:lnTo>
                    <a:lnTo>
                      <a:pt x="6" y="6"/>
                    </a:lnTo>
                    <a:lnTo>
                      <a:pt x="4" y="8"/>
                    </a:lnTo>
                    <a:lnTo>
                      <a:pt x="2" y="8"/>
                    </a:lnTo>
                    <a:lnTo>
                      <a:pt x="0"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6" name="Freeform 609">
                <a:extLst>
                  <a:ext uri="{FF2B5EF4-FFF2-40B4-BE49-F238E27FC236}">
                    <a16:creationId xmlns:a16="http://schemas.microsoft.com/office/drawing/2014/main" id="{6D680ED9-185C-D02D-147E-8E655739EC0B}"/>
                  </a:ext>
                </a:extLst>
              </p:cNvPr>
              <p:cNvSpPr>
                <a:spLocks/>
              </p:cNvSpPr>
              <p:nvPr/>
            </p:nvSpPr>
            <p:spPr bwMode="auto">
              <a:xfrm>
                <a:off x="5072" y="1481"/>
                <a:ext cx="6" cy="4"/>
              </a:xfrm>
              <a:custGeom>
                <a:avLst/>
                <a:gdLst>
                  <a:gd name="T0" fmla="*/ 0 w 6"/>
                  <a:gd name="T1" fmla="*/ 0 h 4"/>
                  <a:gd name="T2" fmla="*/ 0 w 6"/>
                  <a:gd name="T3" fmla="*/ 0 h 4"/>
                  <a:gd name="T4" fmla="*/ 6 w 6"/>
                  <a:gd name="T5" fmla="*/ 0 h 4"/>
                  <a:gd name="T6" fmla="*/ 6 w 6"/>
                  <a:gd name="T7" fmla="*/ 0 h 4"/>
                  <a:gd name="T8" fmla="*/ 4 w 6"/>
                  <a:gd name="T9" fmla="*/ 4 h 4"/>
                  <a:gd name="T10" fmla="*/ 2 w 6"/>
                  <a:gd name="T11" fmla="*/ 4 h 4"/>
                  <a:gd name="T12" fmla="*/ 2 w 6"/>
                  <a:gd name="T13" fmla="*/ 4 h 4"/>
                  <a:gd name="T14" fmla="*/ 0 w 6"/>
                  <a:gd name="T15" fmla="*/ 0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0" y="0"/>
                    </a:moveTo>
                    <a:lnTo>
                      <a:pt x="0" y="0"/>
                    </a:lnTo>
                    <a:lnTo>
                      <a:pt x="6" y="0"/>
                    </a:lnTo>
                    <a:lnTo>
                      <a:pt x="6" y="0"/>
                    </a:lnTo>
                    <a:lnTo>
                      <a:pt x="4" y="4"/>
                    </a:lnTo>
                    <a:lnTo>
                      <a:pt x="2" y="4"/>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7" name="Freeform 610">
                <a:extLst>
                  <a:ext uri="{FF2B5EF4-FFF2-40B4-BE49-F238E27FC236}">
                    <a16:creationId xmlns:a16="http://schemas.microsoft.com/office/drawing/2014/main" id="{3F05EBED-9D6D-E7E2-29D9-BD0FE58275DE}"/>
                  </a:ext>
                </a:extLst>
              </p:cNvPr>
              <p:cNvSpPr>
                <a:spLocks/>
              </p:cNvSpPr>
              <p:nvPr/>
            </p:nvSpPr>
            <p:spPr bwMode="auto">
              <a:xfrm>
                <a:off x="2640" y="1583"/>
                <a:ext cx="4" cy="6"/>
              </a:xfrm>
              <a:custGeom>
                <a:avLst/>
                <a:gdLst>
                  <a:gd name="T0" fmla="*/ 4 w 4"/>
                  <a:gd name="T1" fmla="*/ 4 h 6"/>
                  <a:gd name="T2" fmla="*/ 4 w 4"/>
                  <a:gd name="T3" fmla="*/ 4 h 6"/>
                  <a:gd name="T4" fmla="*/ 2 w 4"/>
                  <a:gd name="T5" fmla="*/ 6 h 6"/>
                  <a:gd name="T6" fmla="*/ 2 w 4"/>
                  <a:gd name="T7" fmla="*/ 6 h 6"/>
                  <a:gd name="T8" fmla="*/ 0 w 4"/>
                  <a:gd name="T9" fmla="*/ 6 h 6"/>
                  <a:gd name="T10" fmla="*/ 0 w 4"/>
                  <a:gd name="T11" fmla="*/ 2 h 6"/>
                  <a:gd name="T12" fmla="*/ 0 w 4"/>
                  <a:gd name="T13" fmla="*/ 2 h 6"/>
                  <a:gd name="T14" fmla="*/ 2 w 4"/>
                  <a:gd name="T15" fmla="*/ 0 h 6"/>
                  <a:gd name="T16" fmla="*/ 2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8" name="Freeform 611">
                <a:extLst>
                  <a:ext uri="{FF2B5EF4-FFF2-40B4-BE49-F238E27FC236}">
                    <a16:creationId xmlns:a16="http://schemas.microsoft.com/office/drawing/2014/main" id="{D88D7982-4200-91D9-8750-00C3D4D8CD6A}"/>
                  </a:ext>
                </a:extLst>
              </p:cNvPr>
              <p:cNvSpPr>
                <a:spLocks/>
              </p:cNvSpPr>
              <p:nvPr/>
            </p:nvSpPr>
            <p:spPr bwMode="auto">
              <a:xfrm>
                <a:off x="2584" y="1595"/>
                <a:ext cx="2" cy="6"/>
              </a:xfrm>
              <a:custGeom>
                <a:avLst/>
                <a:gdLst>
                  <a:gd name="T0" fmla="*/ 0 w 2"/>
                  <a:gd name="T1" fmla="*/ 6 h 6"/>
                  <a:gd name="T2" fmla="*/ 0 w 2"/>
                  <a:gd name="T3" fmla="*/ 6 h 6"/>
                  <a:gd name="T4" fmla="*/ 0 w 2"/>
                  <a:gd name="T5" fmla="*/ 4 h 6"/>
                  <a:gd name="T6" fmla="*/ 0 w 2"/>
                  <a:gd name="T7" fmla="*/ 4 h 6"/>
                  <a:gd name="T8" fmla="*/ 0 w 2"/>
                  <a:gd name="T9" fmla="*/ 0 h 6"/>
                  <a:gd name="T10" fmla="*/ 0 w 2"/>
                  <a:gd name="T11" fmla="*/ 0 h 6"/>
                  <a:gd name="T12" fmla="*/ 0 w 2"/>
                  <a:gd name="T13" fmla="*/ 0 h 6"/>
                  <a:gd name="T14" fmla="*/ 2 w 2"/>
                  <a:gd name="T15" fmla="*/ 4 h 6"/>
                  <a:gd name="T16" fmla="*/ 2 w 2"/>
                  <a:gd name="T17" fmla="*/ 4 h 6"/>
                  <a:gd name="T18" fmla="*/ 2 w 2"/>
                  <a:gd name="T19" fmla="*/ 6 h 6"/>
                  <a:gd name="T20" fmla="*/ 0 w 2"/>
                  <a:gd name="T21" fmla="*/ 6 h 6"/>
                  <a:gd name="T22" fmla="*/ 0 w 2"/>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6"/>
                    </a:moveTo>
                    <a:lnTo>
                      <a:pt x="0" y="6"/>
                    </a:lnTo>
                    <a:lnTo>
                      <a:pt x="0" y="4"/>
                    </a:lnTo>
                    <a:lnTo>
                      <a:pt x="0" y="4"/>
                    </a:lnTo>
                    <a:lnTo>
                      <a:pt x="0" y="0"/>
                    </a:lnTo>
                    <a:lnTo>
                      <a:pt x="0" y="0"/>
                    </a:lnTo>
                    <a:lnTo>
                      <a:pt x="0" y="0"/>
                    </a:lnTo>
                    <a:lnTo>
                      <a:pt x="2" y="4"/>
                    </a:lnTo>
                    <a:lnTo>
                      <a:pt x="2" y="4"/>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9" name="Freeform 612">
                <a:extLst>
                  <a:ext uri="{FF2B5EF4-FFF2-40B4-BE49-F238E27FC236}">
                    <a16:creationId xmlns:a16="http://schemas.microsoft.com/office/drawing/2014/main" id="{B7B91199-D92A-7F2C-8D74-018D69E6F365}"/>
                  </a:ext>
                </a:extLst>
              </p:cNvPr>
              <p:cNvSpPr>
                <a:spLocks/>
              </p:cNvSpPr>
              <p:nvPr/>
            </p:nvSpPr>
            <p:spPr bwMode="auto">
              <a:xfrm>
                <a:off x="3264" y="1481"/>
                <a:ext cx="4" cy="8"/>
              </a:xfrm>
              <a:custGeom>
                <a:avLst/>
                <a:gdLst>
                  <a:gd name="T0" fmla="*/ 4 w 4"/>
                  <a:gd name="T1" fmla="*/ 4 h 8"/>
                  <a:gd name="T2" fmla="*/ 4 w 4"/>
                  <a:gd name="T3" fmla="*/ 4 h 8"/>
                  <a:gd name="T4" fmla="*/ 4 w 4"/>
                  <a:gd name="T5" fmla="*/ 8 h 8"/>
                  <a:gd name="T6" fmla="*/ 4 w 4"/>
                  <a:gd name="T7" fmla="*/ 8 h 8"/>
                  <a:gd name="T8" fmla="*/ 0 w 4"/>
                  <a:gd name="T9" fmla="*/ 6 h 8"/>
                  <a:gd name="T10" fmla="*/ 0 w 4"/>
                  <a:gd name="T11" fmla="*/ 0 h 8"/>
                  <a:gd name="T12" fmla="*/ 0 w 4"/>
                  <a:gd name="T13" fmla="*/ 0 h 8"/>
                  <a:gd name="T14" fmla="*/ 2 w 4"/>
                  <a:gd name="T15" fmla="*/ 0 h 8"/>
                  <a:gd name="T16" fmla="*/ 4 w 4"/>
                  <a:gd name="T17" fmla="*/ 4 h 8"/>
                  <a:gd name="T18" fmla="*/ 4 w 4"/>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4"/>
                    </a:moveTo>
                    <a:lnTo>
                      <a:pt x="4" y="4"/>
                    </a:lnTo>
                    <a:lnTo>
                      <a:pt x="4" y="8"/>
                    </a:lnTo>
                    <a:lnTo>
                      <a:pt x="4" y="8"/>
                    </a:lnTo>
                    <a:lnTo>
                      <a:pt x="0" y="6"/>
                    </a:lnTo>
                    <a:lnTo>
                      <a:pt x="0" y="0"/>
                    </a:lnTo>
                    <a:lnTo>
                      <a:pt x="0"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0" name="Freeform 613">
                <a:extLst>
                  <a:ext uri="{FF2B5EF4-FFF2-40B4-BE49-F238E27FC236}">
                    <a16:creationId xmlns:a16="http://schemas.microsoft.com/office/drawing/2014/main" id="{A127F0C4-133F-119A-E517-9DB58D2385D6}"/>
                  </a:ext>
                </a:extLst>
              </p:cNvPr>
              <p:cNvSpPr>
                <a:spLocks/>
              </p:cNvSpPr>
              <p:nvPr/>
            </p:nvSpPr>
            <p:spPr bwMode="auto">
              <a:xfrm>
                <a:off x="2510" y="1477"/>
                <a:ext cx="2" cy="8"/>
              </a:xfrm>
              <a:custGeom>
                <a:avLst/>
                <a:gdLst>
                  <a:gd name="T0" fmla="*/ 0 w 2"/>
                  <a:gd name="T1" fmla="*/ 4 h 8"/>
                  <a:gd name="T2" fmla="*/ 0 w 2"/>
                  <a:gd name="T3" fmla="*/ 4 h 8"/>
                  <a:gd name="T4" fmla="*/ 2 w 2"/>
                  <a:gd name="T5" fmla="*/ 0 h 8"/>
                  <a:gd name="T6" fmla="*/ 2 w 2"/>
                  <a:gd name="T7" fmla="*/ 0 h 8"/>
                  <a:gd name="T8" fmla="*/ 2 w 2"/>
                  <a:gd name="T9" fmla="*/ 2 h 8"/>
                  <a:gd name="T10" fmla="*/ 2 w 2"/>
                  <a:gd name="T11" fmla="*/ 6 h 8"/>
                  <a:gd name="T12" fmla="*/ 2 w 2"/>
                  <a:gd name="T13" fmla="*/ 6 h 8"/>
                  <a:gd name="T14" fmla="*/ 2 w 2"/>
                  <a:gd name="T15" fmla="*/ 8 h 8"/>
                  <a:gd name="T16" fmla="*/ 2 w 2"/>
                  <a:gd name="T17" fmla="*/ 8 h 8"/>
                  <a:gd name="T18" fmla="*/ 0 w 2"/>
                  <a:gd name="T19" fmla="*/ 4 h 8"/>
                  <a:gd name="T20" fmla="*/ 0 w 2"/>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0" y="4"/>
                    </a:moveTo>
                    <a:lnTo>
                      <a:pt x="0" y="4"/>
                    </a:lnTo>
                    <a:lnTo>
                      <a:pt x="2" y="0"/>
                    </a:lnTo>
                    <a:lnTo>
                      <a:pt x="2" y="0"/>
                    </a:lnTo>
                    <a:lnTo>
                      <a:pt x="2" y="2"/>
                    </a:lnTo>
                    <a:lnTo>
                      <a:pt x="2" y="6"/>
                    </a:lnTo>
                    <a:lnTo>
                      <a:pt x="2" y="6"/>
                    </a:lnTo>
                    <a:lnTo>
                      <a:pt x="2" y="8"/>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1" name="Freeform 614">
                <a:extLst>
                  <a:ext uri="{FF2B5EF4-FFF2-40B4-BE49-F238E27FC236}">
                    <a16:creationId xmlns:a16="http://schemas.microsoft.com/office/drawing/2014/main" id="{9A44B264-0260-D007-B2A7-7EFB7FA49967}"/>
                  </a:ext>
                </a:extLst>
              </p:cNvPr>
              <p:cNvSpPr>
                <a:spLocks/>
              </p:cNvSpPr>
              <p:nvPr/>
            </p:nvSpPr>
            <p:spPr bwMode="auto">
              <a:xfrm>
                <a:off x="2636" y="1475"/>
                <a:ext cx="24" cy="18"/>
              </a:xfrm>
              <a:custGeom>
                <a:avLst/>
                <a:gdLst>
                  <a:gd name="T0" fmla="*/ 14 w 24"/>
                  <a:gd name="T1" fmla="*/ 14 h 18"/>
                  <a:gd name="T2" fmla="*/ 14 w 24"/>
                  <a:gd name="T3" fmla="*/ 14 h 18"/>
                  <a:gd name="T4" fmla="*/ 12 w 24"/>
                  <a:gd name="T5" fmla="*/ 8 h 18"/>
                  <a:gd name="T6" fmla="*/ 12 w 24"/>
                  <a:gd name="T7" fmla="*/ 6 h 18"/>
                  <a:gd name="T8" fmla="*/ 10 w 24"/>
                  <a:gd name="T9" fmla="*/ 6 h 18"/>
                  <a:gd name="T10" fmla="*/ 8 w 24"/>
                  <a:gd name="T11" fmla="*/ 8 h 18"/>
                  <a:gd name="T12" fmla="*/ 8 w 24"/>
                  <a:gd name="T13" fmla="*/ 8 h 18"/>
                  <a:gd name="T14" fmla="*/ 4 w 24"/>
                  <a:gd name="T15" fmla="*/ 14 h 18"/>
                  <a:gd name="T16" fmla="*/ 4 w 24"/>
                  <a:gd name="T17" fmla="*/ 16 h 18"/>
                  <a:gd name="T18" fmla="*/ 2 w 24"/>
                  <a:gd name="T19" fmla="*/ 14 h 18"/>
                  <a:gd name="T20" fmla="*/ 0 w 24"/>
                  <a:gd name="T21" fmla="*/ 2 h 18"/>
                  <a:gd name="T22" fmla="*/ 0 w 24"/>
                  <a:gd name="T23" fmla="*/ 2 h 18"/>
                  <a:gd name="T24" fmla="*/ 2 w 24"/>
                  <a:gd name="T25" fmla="*/ 6 h 18"/>
                  <a:gd name="T26" fmla="*/ 4 w 24"/>
                  <a:gd name="T27" fmla="*/ 8 h 18"/>
                  <a:gd name="T28" fmla="*/ 4 w 24"/>
                  <a:gd name="T29" fmla="*/ 6 h 18"/>
                  <a:gd name="T30" fmla="*/ 4 w 24"/>
                  <a:gd name="T31" fmla="*/ 6 h 18"/>
                  <a:gd name="T32" fmla="*/ 8 w 24"/>
                  <a:gd name="T33" fmla="*/ 2 h 18"/>
                  <a:gd name="T34" fmla="*/ 12 w 24"/>
                  <a:gd name="T35" fmla="*/ 0 h 18"/>
                  <a:gd name="T36" fmla="*/ 16 w 24"/>
                  <a:gd name="T37" fmla="*/ 2 h 18"/>
                  <a:gd name="T38" fmla="*/ 20 w 24"/>
                  <a:gd name="T39" fmla="*/ 6 h 18"/>
                  <a:gd name="T40" fmla="*/ 20 w 24"/>
                  <a:gd name="T41" fmla="*/ 6 h 18"/>
                  <a:gd name="T42" fmla="*/ 24 w 24"/>
                  <a:gd name="T43" fmla="*/ 10 h 18"/>
                  <a:gd name="T44" fmla="*/ 24 w 24"/>
                  <a:gd name="T45" fmla="*/ 10 h 18"/>
                  <a:gd name="T46" fmla="*/ 22 w 24"/>
                  <a:gd name="T47" fmla="*/ 16 h 18"/>
                  <a:gd name="T48" fmla="*/ 20 w 24"/>
                  <a:gd name="T49" fmla="*/ 18 h 18"/>
                  <a:gd name="T50" fmla="*/ 20 w 24"/>
                  <a:gd name="T51" fmla="*/ 16 h 18"/>
                  <a:gd name="T52" fmla="*/ 16 w 24"/>
                  <a:gd name="T53" fmla="*/ 14 h 18"/>
                  <a:gd name="T54" fmla="*/ 14 w 24"/>
                  <a:gd name="T55" fmla="*/ 14 h 18"/>
                  <a:gd name="T56" fmla="*/ 14 w 24"/>
                  <a:gd name="T5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4" y="14"/>
                    </a:moveTo>
                    <a:lnTo>
                      <a:pt x="14" y="14"/>
                    </a:lnTo>
                    <a:lnTo>
                      <a:pt x="12" y="8"/>
                    </a:lnTo>
                    <a:lnTo>
                      <a:pt x="12" y="6"/>
                    </a:lnTo>
                    <a:lnTo>
                      <a:pt x="10" y="6"/>
                    </a:lnTo>
                    <a:lnTo>
                      <a:pt x="8" y="8"/>
                    </a:lnTo>
                    <a:lnTo>
                      <a:pt x="8" y="8"/>
                    </a:lnTo>
                    <a:lnTo>
                      <a:pt x="4" y="14"/>
                    </a:lnTo>
                    <a:lnTo>
                      <a:pt x="4" y="16"/>
                    </a:lnTo>
                    <a:lnTo>
                      <a:pt x="2" y="14"/>
                    </a:lnTo>
                    <a:lnTo>
                      <a:pt x="0" y="2"/>
                    </a:lnTo>
                    <a:lnTo>
                      <a:pt x="0" y="2"/>
                    </a:lnTo>
                    <a:lnTo>
                      <a:pt x="2" y="6"/>
                    </a:lnTo>
                    <a:lnTo>
                      <a:pt x="4" y="8"/>
                    </a:lnTo>
                    <a:lnTo>
                      <a:pt x="4" y="6"/>
                    </a:lnTo>
                    <a:lnTo>
                      <a:pt x="4" y="6"/>
                    </a:lnTo>
                    <a:lnTo>
                      <a:pt x="8" y="2"/>
                    </a:lnTo>
                    <a:lnTo>
                      <a:pt x="12" y="0"/>
                    </a:lnTo>
                    <a:lnTo>
                      <a:pt x="16" y="2"/>
                    </a:lnTo>
                    <a:lnTo>
                      <a:pt x="20" y="6"/>
                    </a:lnTo>
                    <a:lnTo>
                      <a:pt x="20" y="6"/>
                    </a:lnTo>
                    <a:lnTo>
                      <a:pt x="24" y="10"/>
                    </a:lnTo>
                    <a:lnTo>
                      <a:pt x="24" y="10"/>
                    </a:lnTo>
                    <a:lnTo>
                      <a:pt x="22" y="16"/>
                    </a:lnTo>
                    <a:lnTo>
                      <a:pt x="20" y="18"/>
                    </a:lnTo>
                    <a:lnTo>
                      <a:pt x="20" y="16"/>
                    </a:lnTo>
                    <a:lnTo>
                      <a:pt x="16" y="14"/>
                    </a:lnTo>
                    <a:lnTo>
                      <a:pt x="14" y="14"/>
                    </a:ln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2" name="Freeform 615">
                <a:extLst>
                  <a:ext uri="{FF2B5EF4-FFF2-40B4-BE49-F238E27FC236}">
                    <a16:creationId xmlns:a16="http://schemas.microsoft.com/office/drawing/2014/main" id="{CE8C87A9-7018-501D-AD4D-A1514A695C27}"/>
                  </a:ext>
                </a:extLst>
              </p:cNvPr>
              <p:cNvSpPr>
                <a:spLocks/>
              </p:cNvSpPr>
              <p:nvPr/>
            </p:nvSpPr>
            <p:spPr bwMode="auto">
              <a:xfrm>
                <a:off x="2046" y="2793"/>
                <a:ext cx="68" cy="50"/>
              </a:xfrm>
              <a:custGeom>
                <a:avLst/>
                <a:gdLst>
                  <a:gd name="T0" fmla="*/ 68 w 68"/>
                  <a:gd name="T1" fmla="*/ 30 h 50"/>
                  <a:gd name="T2" fmla="*/ 64 w 68"/>
                  <a:gd name="T3" fmla="*/ 38 h 50"/>
                  <a:gd name="T4" fmla="*/ 64 w 68"/>
                  <a:gd name="T5" fmla="*/ 40 h 50"/>
                  <a:gd name="T6" fmla="*/ 68 w 68"/>
                  <a:gd name="T7" fmla="*/ 46 h 50"/>
                  <a:gd name="T8" fmla="*/ 64 w 68"/>
                  <a:gd name="T9" fmla="*/ 48 h 50"/>
                  <a:gd name="T10" fmla="*/ 54 w 68"/>
                  <a:gd name="T11" fmla="*/ 40 h 50"/>
                  <a:gd name="T12" fmla="*/ 50 w 68"/>
                  <a:gd name="T13" fmla="*/ 38 h 50"/>
                  <a:gd name="T14" fmla="*/ 44 w 68"/>
                  <a:gd name="T15" fmla="*/ 42 h 50"/>
                  <a:gd name="T16" fmla="*/ 44 w 68"/>
                  <a:gd name="T17" fmla="*/ 42 h 50"/>
                  <a:gd name="T18" fmla="*/ 42 w 68"/>
                  <a:gd name="T19" fmla="*/ 38 h 50"/>
                  <a:gd name="T20" fmla="*/ 40 w 68"/>
                  <a:gd name="T21" fmla="*/ 34 h 50"/>
                  <a:gd name="T22" fmla="*/ 38 w 68"/>
                  <a:gd name="T23" fmla="*/ 30 h 50"/>
                  <a:gd name="T24" fmla="*/ 34 w 68"/>
                  <a:gd name="T25" fmla="*/ 38 h 50"/>
                  <a:gd name="T26" fmla="*/ 34 w 68"/>
                  <a:gd name="T27" fmla="*/ 42 h 50"/>
                  <a:gd name="T28" fmla="*/ 30 w 68"/>
                  <a:gd name="T29" fmla="*/ 44 h 50"/>
                  <a:gd name="T30" fmla="*/ 28 w 68"/>
                  <a:gd name="T31" fmla="*/ 44 h 50"/>
                  <a:gd name="T32" fmla="*/ 26 w 68"/>
                  <a:gd name="T33" fmla="*/ 48 h 50"/>
                  <a:gd name="T34" fmla="*/ 22 w 68"/>
                  <a:gd name="T35" fmla="*/ 48 h 50"/>
                  <a:gd name="T36" fmla="*/ 20 w 68"/>
                  <a:gd name="T37" fmla="*/ 46 h 50"/>
                  <a:gd name="T38" fmla="*/ 18 w 68"/>
                  <a:gd name="T39" fmla="*/ 40 h 50"/>
                  <a:gd name="T40" fmla="*/ 20 w 68"/>
                  <a:gd name="T41" fmla="*/ 46 h 50"/>
                  <a:gd name="T42" fmla="*/ 16 w 68"/>
                  <a:gd name="T43" fmla="*/ 48 h 50"/>
                  <a:gd name="T44" fmla="*/ 16 w 68"/>
                  <a:gd name="T45" fmla="*/ 48 h 50"/>
                  <a:gd name="T46" fmla="*/ 10 w 68"/>
                  <a:gd name="T47" fmla="*/ 42 h 50"/>
                  <a:gd name="T48" fmla="*/ 6 w 68"/>
                  <a:gd name="T49" fmla="*/ 42 h 50"/>
                  <a:gd name="T50" fmla="*/ 2 w 68"/>
                  <a:gd name="T51" fmla="*/ 44 h 50"/>
                  <a:gd name="T52" fmla="*/ 0 w 68"/>
                  <a:gd name="T53" fmla="*/ 40 h 50"/>
                  <a:gd name="T54" fmla="*/ 2 w 68"/>
                  <a:gd name="T55" fmla="*/ 30 h 50"/>
                  <a:gd name="T56" fmla="*/ 4 w 68"/>
                  <a:gd name="T57" fmla="*/ 20 h 50"/>
                  <a:gd name="T58" fmla="*/ 8 w 68"/>
                  <a:gd name="T59" fmla="*/ 20 h 50"/>
                  <a:gd name="T60" fmla="*/ 14 w 68"/>
                  <a:gd name="T61" fmla="*/ 24 h 50"/>
                  <a:gd name="T62" fmla="*/ 20 w 68"/>
                  <a:gd name="T63" fmla="*/ 20 h 50"/>
                  <a:gd name="T64" fmla="*/ 26 w 68"/>
                  <a:gd name="T65" fmla="*/ 2 h 50"/>
                  <a:gd name="T66" fmla="*/ 30 w 68"/>
                  <a:gd name="T67" fmla="*/ 2 h 50"/>
                  <a:gd name="T68" fmla="*/ 32 w 68"/>
                  <a:gd name="T69" fmla="*/ 6 h 50"/>
                  <a:gd name="T70" fmla="*/ 30 w 68"/>
                  <a:gd name="T71" fmla="*/ 12 h 50"/>
                  <a:gd name="T72" fmla="*/ 30 w 68"/>
                  <a:gd name="T73" fmla="*/ 16 h 50"/>
                  <a:gd name="T74" fmla="*/ 32 w 68"/>
                  <a:gd name="T75" fmla="*/ 14 h 50"/>
                  <a:gd name="T76" fmla="*/ 38 w 68"/>
                  <a:gd name="T77" fmla="*/ 20 h 50"/>
                  <a:gd name="T78" fmla="*/ 44 w 68"/>
                  <a:gd name="T79" fmla="*/ 22 h 50"/>
                  <a:gd name="T80" fmla="*/ 50 w 68"/>
                  <a:gd name="T81" fmla="*/ 22 h 50"/>
                  <a:gd name="T82" fmla="*/ 56 w 68"/>
                  <a:gd name="T83" fmla="*/ 16 h 50"/>
                  <a:gd name="T84" fmla="*/ 64 w 68"/>
                  <a:gd name="T85" fmla="*/ 10 h 50"/>
                  <a:gd name="T86" fmla="*/ 66 w 68"/>
                  <a:gd name="T87" fmla="*/ 12 h 50"/>
                  <a:gd name="T88" fmla="*/ 68 w 68"/>
                  <a:gd name="T89"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50">
                    <a:moveTo>
                      <a:pt x="68" y="30"/>
                    </a:moveTo>
                    <a:lnTo>
                      <a:pt x="68" y="30"/>
                    </a:lnTo>
                    <a:lnTo>
                      <a:pt x="66" y="30"/>
                    </a:lnTo>
                    <a:lnTo>
                      <a:pt x="64" y="38"/>
                    </a:lnTo>
                    <a:lnTo>
                      <a:pt x="64" y="38"/>
                    </a:lnTo>
                    <a:lnTo>
                      <a:pt x="64" y="40"/>
                    </a:lnTo>
                    <a:lnTo>
                      <a:pt x="64" y="42"/>
                    </a:lnTo>
                    <a:lnTo>
                      <a:pt x="68" y="46"/>
                    </a:lnTo>
                    <a:lnTo>
                      <a:pt x="68" y="46"/>
                    </a:lnTo>
                    <a:lnTo>
                      <a:pt x="64" y="48"/>
                    </a:lnTo>
                    <a:lnTo>
                      <a:pt x="60" y="46"/>
                    </a:lnTo>
                    <a:lnTo>
                      <a:pt x="54" y="40"/>
                    </a:lnTo>
                    <a:lnTo>
                      <a:pt x="54" y="40"/>
                    </a:lnTo>
                    <a:lnTo>
                      <a:pt x="50" y="38"/>
                    </a:lnTo>
                    <a:lnTo>
                      <a:pt x="46" y="38"/>
                    </a:lnTo>
                    <a:lnTo>
                      <a:pt x="44" y="42"/>
                    </a:lnTo>
                    <a:lnTo>
                      <a:pt x="44" y="42"/>
                    </a:lnTo>
                    <a:lnTo>
                      <a:pt x="44" y="42"/>
                    </a:lnTo>
                    <a:lnTo>
                      <a:pt x="42" y="42"/>
                    </a:lnTo>
                    <a:lnTo>
                      <a:pt x="42" y="38"/>
                    </a:lnTo>
                    <a:lnTo>
                      <a:pt x="42" y="38"/>
                    </a:lnTo>
                    <a:lnTo>
                      <a:pt x="40" y="34"/>
                    </a:lnTo>
                    <a:lnTo>
                      <a:pt x="38" y="30"/>
                    </a:lnTo>
                    <a:lnTo>
                      <a:pt x="38" y="30"/>
                    </a:lnTo>
                    <a:lnTo>
                      <a:pt x="36" y="32"/>
                    </a:lnTo>
                    <a:lnTo>
                      <a:pt x="34" y="38"/>
                    </a:lnTo>
                    <a:lnTo>
                      <a:pt x="34" y="38"/>
                    </a:lnTo>
                    <a:lnTo>
                      <a:pt x="34" y="42"/>
                    </a:lnTo>
                    <a:lnTo>
                      <a:pt x="34" y="44"/>
                    </a:lnTo>
                    <a:lnTo>
                      <a:pt x="30" y="44"/>
                    </a:lnTo>
                    <a:lnTo>
                      <a:pt x="30" y="44"/>
                    </a:lnTo>
                    <a:lnTo>
                      <a:pt x="28" y="44"/>
                    </a:lnTo>
                    <a:lnTo>
                      <a:pt x="28" y="44"/>
                    </a:lnTo>
                    <a:lnTo>
                      <a:pt x="26" y="48"/>
                    </a:lnTo>
                    <a:lnTo>
                      <a:pt x="22" y="48"/>
                    </a:lnTo>
                    <a:lnTo>
                      <a:pt x="22" y="48"/>
                    </a:lnTo>
                    <a:lnTo>
                      <a:pt x="20" y="46"/>
                    </a:lnTo>
                    <a:lnTo>
                      <a:pt x="20" y="46"/>
                    </a:lnTo>
                    <a:lnTo>
                      <a:pt x="18" y="40"/>
                    </a:lnTo>
                    <a:lnTo>
                      <a:pt x="18" y="40"/>
                    </a:lnTo>
                    <a:lnTo>
                      <a:pt x="20" y="46"/>
                    </a:lnTo>
                    <a:lnTo>
                      <a:pt x="20" y="46"/>
                    </a:lnTo>
                    <a:lnTo>
                      <a:pt x="18" y="50"/>
                    </a:lnTo>
                    <a:lnTo>
                      <a:pt x="16" y="48"/>
                    </a:lnTo>
                    <a:lnTo>
                      <a:pt x="16" y="48"/>
                    </a:lnTo>
                    <a:lnTo>
                      <a:pt x="16" y="48"/>
                    </a:lnTo>
                    <a:lnTo>
                      <a:pt x="12" y="42"/>
                    </a:lnTo>
                    <a:lnTo>
                      <a:pt x="10" y="42"/>
                    </a:lnTo>
                    <a:lnTo>
                      <a:pt x="6" y="42"/>
                    </a:lnTo>
                    <a:lnTo>
                      <a:pt x="6" y="42"/>
                    </a:lnTo>
                    <a:lnTo>
                      <a:pt x="4" y="44"/>
                    </a:lnTo>
                    <a:lnTo>
                      <a:pt x="2" y="44"/>
                    </a:lnTo>
                    <a:lnTo>
                      <a:pt x="0" y="42"/>
                    </a:lnTo>
                    <a:lnTo>
                      <a:pt x="0" y="40"/>
                    </a:lnTo>
                    <a:lnTo>
                      <a:pt x="0" y="40"/>
                    </a:lnTo>
                    <a:lnTo>
                      <a:pt x="2" y="30"/>
                    </a:lnTo>
                    <a:lnTo>
                      <a:pt x="4" y="20"/>
                    </a:lnTo>
                    <a:lnTo>
                      <a:pt x="4" y="20"/>
                    </a:lnTo>
                    <a:lnTo>
                      <a:pt x="8" y="20"/>
                    </a:lnTo>
                    <a:lnTo>
                      <a:pt x="8" y="20"/>
                    </a:lnTo>
                    <a:lnTo>
                      <a:pt x="10" y="24"/>
                    </a:lnTo>
                    <a:lnTo>
                      <a:pt x="14" y="24"/>
                    </a:lnTo>
                    <a:lnTo>
                      <a:pt x="20" y="20"/>
                    </a:lnTo>
                    <a:lnTo>
                      <a:pt x="20" y="20"/>
                    </a:lnTo>
                    <a:lnTo>
                      <a:pt x="24" y="6"/>
                    </a:lnTo>
                    <a:lnTo>
                      <a:pt x="26" y="2"/>
                    </a:lnTo>
                    <a:lnTo>
                      <a:pt x="28" y="0"/>
                    </a:lnTo>
                    <a:lnTo>
                      <a:pt x="30" y="2"/>
                    </a:lnTo>
                    <a:lnTo>
                      <a:pt x="30" y="2"/>
                    </a:lnTo>
                    <a:lnTo>
                      <a:pt x="32" y="6"/>
                    </a:lnTo>
                    <a:lnTo>
                      <a:pt x="30" y="12"/>
                    </a:lnTo>
                    <a:lnTo>
                      <a:pt x="30" y="12"/>
                    </a:lnTo>
                    <a:lnTo>
                      <a:pt x="30" y="16"/>
                    </a:lnTo>
                    <a:lnTo>
                      <a:pt x="30" y="16"/>
                    </a:lnTo>
                    <a:lnTo>
                      <a:pt x="32" y="14"/>
                    </a:lnTo>
                    <a:lnTo>
                      <a:pt x="32" y="14"/>
                    </a:lnTo>
                    <a:lnTo>
                      <a:pt x="34" y="18"/>
                    </a:lnTo>
                    <a:lnTo>
                      <a:pt x="38" y="20"/>
                    </a:lnTo>
                    <a:lnTo>
                      <a:pt x="44" y="22"/>
                    </a:lnTo>
                    <a:lnTo>
                      <a:pt x="44" y="22"/>
                    </a:lnTo>
                    <a:lnTo>
                      <a:pt x="48" y="22"/>
                    </a:lnTo>
                    <a:lnTo>
                      <a:pt x="50" y="22"/>
                    </a:lnTo>
                    <a:lnTo>
                      <a:pt x="56" y="16"/>
                    </a:lnTo>
                    <a:lnTo>
                      <a:pt x="56" y="16"/>
                    </a:lnTo>
                    <a:lnTo>
                      <a:pt x="60" y="12"/>
                    </a:lnTo>
                    <a:lnTo>
                      <a:pt x="64" y="10"/>
                    </a:lnTo>
                    <a:lnTo>
                      <a:pt x="64" y="10"/>
                    </a:lnTo>
                    <a:lnTo>
                      <a:pt x="66" y="12"/>
                    </a:lnTo>
                    <a:lnTo>
                      <a:pt x="68" y="14"/>
                    </a:lnTo>
                    <a:lnTo>
                      <a:pt x="68" y="30"/>
                    </a:lnTo>
                    <a:lnTo>
                      <a:pt x="6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3" name="Freeform 616">
                <a:extLst>
                  <a:ext uri="{FF2B5EF4-FFF2-40B4-BE49-F238E27FC236}">
                    <a16:creationId xmlns:a16="http://schemas.microsoft.com/office/drawing/2014/main" id="{3FDC77A4-7C0D-1259-D86E-F217A7C9575A}"/>
                  </a:ext>
                </a:extLst>
              </p:cNvPr>
              <p:cNvSpPr>
                <a:spLocks/>
              </p:cNvSpPr>
              <p:nvPr/>
            </p:nvSpPr>
            <p:spPr bwMode="auto">
              <a:xfrm>
                <a:off x="1978" y="2791"/>
                <a:ext cx="62" cy="50"/>
              </a:xfrm>
              <a:custGeom>
                <a:avLst/>
                <a:gdLst>
                  <a:gd name="T0" fmla="*/ 36 w 62"/>
                  <a:gd name="T1" fmla="*/ 36 h 50"/>
                  <a:gd name="T2" fmla="*/ 32 w 62"/>
                  <a:gd name="T3" fmla="*/ 36 h 50"/>
                  <a:gd name="T4" fmla="*/ 30 w 62"/>
                  <a:gd name="T5" fmla="*/ 46 h 50"/>
                  <a:gd name="T6" fmla="*/ 28 w 62"/>
                  <a:gd name="T7" fmla="*/ 36 h 50"/>
                  <a:gd name="T8" fmla="*/ 26 w 62"/>
                  <a:gd name="T9" fmla="*/ 34 h 50"/>
                  <a:gd name="T10" fmla="*/ 22 w 62"/>
                  <a:gd name="T11" fmla="*/ 38 h 50"/>
                  <a:gd name="T12" fmla="*/ 18 w 62"/>
                  <a:gd name="T13" fmla="*/ 36 h 50"/>
                  <a:gd name="T14" fmla="*/ 14 w 62"/>
                  <a:gd name="T15" fmla="*/ 36 h 50"/>
                  <a:gd name="T16" fmla="*/ 14 w 62"/>
                  <a:gd name="T17" fmla="*/ 34 h 50"/>
                  <a:gd name="T18" fmla="*/ 10 w 62"/>
                  <a:gd name="T19" fmla="*/ 34 h 50"/>
                  <a:gd name="T20" fmla="*/ 8 w 62"/>
                  <a:gd name="T21" fmla="*/ 32 h 50"/>
                  <a:gd name="T22" fmla="*/ 4 w 62"/>
                  <a:gd name="T23" fmla="*/ 24 h 50"/>
                  <a:gd name="T24" fmla="*/ 4 w 62"/>
                  <a:gd name="T25" fmla="*/ 16 h 50"/>
                  <a:gd name="T26" fmla="*/ 0 w 62"/>
                  <a:gd name="T27" fmla="*/ 14 h 50"/>
                  <a:gd name="T28" fmla="*/ 2 w 62"/>
                  <a:gd name="T29" fmla="*/ 6 h 50"/>
                  <a:gd name="T30" fmla="*/ 6 w 62"/>
                  <a:gd name="T31" fmla="*/ 6 h 50"/>
                  <a:gd name="T32" fmla="*/ 8 w 62"/>
                  <a:gd name="T33" fmla="*/ 10 h 50"/>
                  <a:gd name="T34" fmla="*/ 16 w 62"/>
                  <a:gd name="T35" fmla="*/ 18 h 50"/>
                  <a:gd name="T36" fmla="*/ 22 w 62"/>
                  <a:gd name="T37" fmla="*/ 0 h 50"/>
                  <a:gd name="T38" fmla="*/ 26 w 62"/>
                  <a:gd name="T39" fmla="*/ 0 h 50"/>
                  <a:gd name="T40" fmla="*/ 28 w 62"/>
                  <a:gd name="T41" fmla="*/ 10 h 50"/>
                  <a:gd name="T42" fmla="*/ 32 w 62"/>
                  <a:gd name="T43" fmla="*/ 10 h 50"/>
                  <a:gd name="T44" fmla="*/ 38 w 62"/>
                  <a:gd name="T45" fmla="*/ 16 h 50"/>
                  <a:gd name="T46" fmla="*/ 52 w 62"/>
                  <a:gd name="T47" fmla="*/ 18 h 50"/>
                  <a:gd name="T48" fmla="*/ 58 w 62"/>
                  <a:gd name="T49" fmla="*/ 18 h 50"/>
                  <a:gd name="T50" fmla="*/ 62 w 62"/>
                  <a:gd name="T51" fmla="*/ 22 h 50"/>
                  <a:gd name="T52" fmla="*/ 60 w 62"/>
                  <a:gd name="T53" fmla="*/ 32 h 50"/>
                  <a:gd name="T54" fmla="*/ 58 w 62"/>
                  <a:gd name="T55" fmla="*/ 34 h 50"/>
                  <a:gd name="T56" fmla="*/ 50 w 62"/>
                  <a:gd name="T57" fmla="*/ 38 h 50"/>
                  <a:gd name="T58" fmla="*/ 46 w 62"/>
                  <a:gd name="T59" fmla="*/ 36 h 50"/>
                  <a:gd name="T60" fmla="*/ 38 w 62"/>
                  <a:gd name="T61" fmla="*/ 32 h 50"/>
                  <a:gd name="T62" fmla="*/ 36 w 62"/>
                  <a:gd name="T63"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50">
                    <a:moveTo>
                      <a:pt x="36" y="36"/>
                    </a:moveTo>
                    <a:lnTo>
                      <a:pt x="36" y="36"/>
                    </a:lnTo>
                    <a:lnTo>
                      <a:pt x="34" y="36"/>
                    </a:lnTo>
                    <a:lnTo>
                      <a:pt x="32" y="36"/>
                    </a:lnTo>
                    <a:lnTo>
                      <a:pt x="32" y="36"/>
                    </a:lnTo>
                    <a:lnTo>
                      <a:pt x="30" y="46"/>
                    </a:lnTo>
                    <a:lnTo>
                      <a:pt x="30" y="50"/>
                    </a:lnTo>
                    <a:lnTo>
                      <a:pt x="28" y="36"/>
                    </a:lnTo>
                    <a:lnTo>
                      <a:pt x="28" y="36"/>
                    </a:lnTo>
                    <a:lnTo>
                      <a:pt x="26" y="34"/>
                    </a:lnTo>
                    <a:lnTo>
                      <a:pt x="26" y="34"/>
                    </a:lnTo>
                    <a:lnTo>
                      <a:pt x="22" y="38"/>
                    </a:lnTo>
                    <a:lnTo>
                      <a:pt x="20" y="38"/>
                    </a:lnTo>
                    <a:lnTo>
                      <a:pt x="18" y="36"/>
                    </a:lnTo>
                    <a:lnTo>
                      <a:pt x="14" y="36"/>
                    </a:lnTo>
                    <a:lnTo>
                      <a:pt x="14" y="36"/>
                    </a:lnTo>
                    <a:lnTo>
                      <a:pt x="14" y="36"/>
                    </a:lnTo>
                    <a:lnTo>
                      <a:pt x="14" y="34"/>
                    </a:lnTo>
                    <a:lnTo>
                      <a:pt x="12" y="34"/>
                    </a:lnTo>
                    <a:lnTo>
                      <a:pt x="10" y="34"/>
                    </a:lnTo>
                    <a:lnTo>
                      <a:pt x="8" y="32"/>
                    </a:lnTo>
                    <a:lnTo>
                      <a:pt x="8" y="32"/>
                    </a:lnTo>
                    <a:lnTo>
                      <a:pt x="6" y="28"/>
                    </a:lnTo>
                    <a:lnTo>
                      <a:pt x="4" y="24"/>
                    </a:lnTo>
                    <a:lnTo>
                      <a:pt x="4" y="24"/>
                    </a:lnTo>
                    <a:lnTo>
                      <a:pt x="4" y="16"/>
                    </a:lnTo>
                    <a:lnTo>
                      <a:pt x="2" y="14"/>
                    </a:lnTo>
                    <a:lnTo>
                      <a:pt x="0" y="14"/>
                    </a:lnTo>
                    <a:lnTo>
                      <a:pt x="0" y="14"/>
                    </a:lnTo>
                    <a:lnTo>
                      <a:pt x="2" y="6"/>
                    </a:lnTo>
                    <a:lnTo>
                      <a:pt x="4" y="4"/>
                    </a:lnTo>
                    <a:lnTo>
                      <a:pt x="6" y="6"/>
                    </a:lnTo>
                    <a:lnTo>
                      <a:pt x="8" y="10"/>
                    </a:lnTo>
                    <a:lnTo>
                      <a:pt x="8" y="10"/>
                    </a:lnTo>
                    <a:lnTo>
                      <a:pt x="16" y="18"/>
                    </a:lnTo>
                    <a:lnTo>
                      <a:pt x="16" y="18"/>
                    </a:lnTo>
                    <a:lnTo>
                      <a:pt x="20" y="4"/>
                    </a:lnTo>
                    <a:lnTo>
                      <a:pt x="22" y="0"/>
                    </a:lnTo>
                    <a:lnTo>
                      <a:pt x="24" y="0"/>
                    </a:lnTo>
                    <a:lnTo>
                      <a:pt x="26" y="0"/>
                    </a:lnTo>
                    <a:lnTo>
                      <a:pt x="26" y="0"/>
                    </a:lnTo>
                    <a:lnTo>
                      <a:pt x="28" y="10"/>
                    </a:lnTo>
                    <a:lnTo>
                      <a:pt x="28" y="14"/>
                    </a:lnTo>
                    <a:lnTo>
                      <a:pt x="32" y="10"/>
                    </a:lnTo>
                    <a:lnTo>
                      <a:pt x="32" y="10"/>
                    </a:lnTo>
                    <a:lnTo>
                      <a:pt x="38" y="16"/>
                    </a:lnTo>
                    <a:lnTo>
                      <a:pt x="44" y="18"/>
                    </a:lnTo>
                    <a:lnTo>
                      <a:pt x="52" y="18"/>
                    </a:lnTo>
                    <a:lnTo>
                      <a:pt x="58" y="18"/>
                    </a:lnTo>
                    <a:lnTo>
                      <a:pt x="58" y="18"/>
                    </a:lnTo>
                    <a:lnTo>
                      <a:pt x="60" y="18"/>
                    </a:lnTo>
                    <a:lnTo>
                      <a:pt x="62" y="22"/>
                    </a:lnTo>
                    <a:lnTo>
                      <a:pt x="60" y="32"/>
                    </a:lnTo>
                    <a:lnTo>
                      <a:pt x="60" y="32"/>
                    </a:lnTo>
                    <a:lnTo>
                      <a:pt x="58" y="34"/>
                    </a:lnTo>
                    <a:lnTo>
                      <a:pt x="58" y="34"/>
                    </a:lnTo>
                    <a:lnTo>
                      <a:pt x="52" y="38"/>
                    </a:lnTo>
                    <a:lnTo>
                      <a:pt x="50" y="38"/>
                    </a:lnTo>
                    <a:lnTo>
                      <a:pt x="46" y="36"/>
                    </a:lnTo>
                    <a:lnTo>
                      <a:pt x="46" y="36"/>
                    </a:lnTo>
                    <a:lnTo>
                      <a:pt x="40" y="32"/>
                    </a:lnTo>
                    <a:lnTo>
                      <a:pt x="38" y="32"/>
                    </a:lnTo>
                    <a:lnTo>
                      <a:pt x="36" y="36"/>
                    </a:lnTo>
                    <a:lnTo>
                      <a:pt x="36"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4" name="Freeform 617">
                <a:extLst>
                  <a:ext uri="{FF2B5EF4-FFF2-40B4-BE49-F238E27FC236}">
                    <a16:creationId xmlns:a16="http://schemas.microsoft.com/office/drawing/2014/main" id="{E7412822-73F2-0A49-7132-4856C7CA1FCC}"/>
                  </a:ext>
                </a:extLst>
              </p:cNvPr>
              <p:cNvSpPr>
                <a:spLocks/>
              </p:cNvSpPr>
              <p:nvPr/>
            </p:nvSpPr>
            <p:spPr bwMode="auto">
              <a:xfrm>
                <a:off x="2024" y="2821"/>
                <a:ext cx="20" cy="14"/>
              </a:xfrm>
              <a:custGeom>
                <a:avLst/>
                <a:gdLst>
                  <a:gd name="T0" fmla="*/ 0 w 20"/>
                  <a:gd name="T1" fmla="*/ 6 h 14"/>
                  <a:gd name="T2" fmla="*/ 0 w 20"/>
                  <a:gd name="T3" fmla="*/ 6 h 14"/>
                  <a:gd name="T4" fmla="*/ 12 w 20"/>
                  <a:gd name="T5" fmla="*/ 2 h 14"/>
                  <a:gd name="T6" fmla="*/ 12 w 20"/>
                  <a:gd name="T7" fmla="*/ 2 h 14"/>
                  <a:gd name="T8" fmla="*/ 14 w 20"/>
                  <a:gd name="T9" fmla="*/ 2 h 14"/>
                  <a:gd name="T10" fmla="*/ 18 w 20"/>
                  <a:gd name="T11" fmla="*/ 0 h 14"/>
                  <a:gd name="T12" fmla="*/ 18 w 20"/>
                  <a:gd name="T13" fmla="*/ 0 h 14"/>
                  <a:gd name="T14" fmla="*/ 18 w 20"/>
                  <a:gd name="T15" fmla="*/ 0 h 14"/>
                  <a:gd name="T16" fmla="*/ 20 w 20"/>
                  <a:gd name="T17" fmla="*/ 2 h 14"/>
                  <a:gd name="T18" fmla="*/ 20 w 20"/>
                  <a:gd name="T19" fmla="*/ 8 h 14"/>
                  <a:gd name="T20" fmla="*/ 20 w 20"/>
                  <a:gd name="T21" fmla="*/ 8 h 14"/>
                  <a:gd name="T22" fmla="*/ 16 w 20"/>
                  <a:gd name="T23" fmla="*/ 14 h 14"/>
                  <a:gd name="T24" fmla="*/ 10 w 20"/>
                  <a:gd name="T25" fmla="*/ 14 h 14"/>
                  <a:gd name="T26" fmla="*/ 6 w 20"/>
                  <a:gd name="T27" fmla="*/ 12 h 14"/>
                  <a:gd name="T28" fmla="*/ 0 w 20"/>
                  <a:gd name="T29" fmla="*/ 6 h 14"/>
                  <a:gd name="T30" fmla="*/ 0 w 20"/>
                  <a:gd name="T3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4">
                    <a:moveTo>
                      <a:pt x="0" y="6"/>
                    </a:moveTo>
                    <a:lnTo>
                      <a:pt x="0" y="6"/>
                    </a:lnTo>
                    <a:lnTo>
                      <a:pt x="12" y="2"/>
                    </a:lnTo>
                    <a:lnTo>
                      <a:pt x="12" y="2"/>
                    </a:lnTo>
                    <a:lnTo>
                      <a:pt x="14" y="2"/>
                    </a:lnTo>
                    <a:lnTo>
                      <a:pt x="18" y="0"/>
                    </a:lnTo>
                    <a:lnTo>
                      <a:pt x="18" y="0"/>
                    </a:lnTo>
                    <a:lnTo>
                      <a:pt x="18" y="0"/>
                    </a:lnTo>
                    <a:lnTo>
                      <a:pt x="20" y="2"/>
                    </a:lnTo>
                    <a:lnTo>
                      <a:pt x="20" y="8"/>
                    </a:lnTo>
                    <a:lnTo>
                      <a:pt x="20" y="8"/>
                    </a:lnTo>
                    <a:lnTo>
                      <a:pt x="16" y="14"/>
                    </a:lnTo>
                    <a:lnTo>
                      <a:pt x="10" y="14"/>
                    </a:lnTo>
                    <a:lnTo>
                      <a:pt x="6"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5" name="Freeform 618">
                <a:extLst>
                  <a:ext uri="{FF2B5EF4-FFF2-40B4-BE49-F238E27FC236}">
                    <a16:creationId xmlns:a16="http://schemas.microsoft.com/office/drawing/2014/main" id="{73FA7C59-A81A-C5F8-C12C-595FB7B40826}"/>
                  </a:ext>
                </a:extLst>
              </p:cNvPr>
              <p:cNvSpPr>
                <a:spLocks/>
              </p:cNvSpPr>
              <p:nvPr/>
            </p:nvSpPr>
            <p:spPr bwMode="auto">
              <a:xfrm>
                <a:off x="2046" y="2829"/>
                <a:ext cx="16" cy="12"/>
              </a:xfrm>
              <a:custGeom>
                <a:avLst/>
                <a:gdLst>
                  <a:gd name="T0" fmla="*/ 0 w 16"/>
                  <a:gd name="T1" fmla="*/ 6 h 12"/>
                  <a:gd name="T2" fmla="*/ 0 w 16"/>
                  <a:gd name="T3" fmla="*/ 6 h 12"/>
                  <a:gd name="T4" fmla="*/ 4 w 16"/>
                  <a:gd name="T5" fmla="*/ 4 h 12"/>
                  <a:gd name="T6" fmla="*/ 8 w 16"/>
                  <a:gd name="T7" fmla="*/ 0 h 12"/>
                  <a:gd name="T8" fmla="*/ 10 w 16"/>
                  <a:gd name="T9" fmla="*/ 0 h 12"/>
                  <a:gd name="T10" fmla="*/ 12 w 16"/>
                  <a:gd name="T11" fmla="*/ 2 h 12"/>
                  <a:gd name="T12" fmla="*/ 14 w 16"/>
                  <a:gd name="T13" fmla="*/ 6 h 12"/>
                  <a:gd name="T14" fmla="*/ 16 w 16"/>
                  <a:gd name="T15" fmla="*/ 12 h 12"/>
                  <a:gd name="T16" fmla="*/ 16 w 16"/>
                  <a:gd name="T17" fmla="*/ 12 h 12"/>
                  <a:gd name="T18" fmla="*/ 6 w 16"/>
                  <a:gd name="T19" fmla="*/ 12 h 12"/>
                  <a:gd name="T20" fmla="*/ 6 w 16"/>
                  <a:gd name="T21" fmla="*/ 12 h 12"/>
                  <a:gd name="T22" fmla="*/ 2 w 16"/>
                  <a:gd name="T23" fmla="*/ 12 h 12"/>
                  <a:gd name="T24" fmla="*/ 2 w 16"/>
                  <a:gd name="T25" fmla="*/ 10 h 12"/>
                  <a:gd name="T26" fmla="*/ 0 w 16"/>
                  <a:gd name="T27" fmla="*/ 6 h 12"/>
                  <a:gd name="T28" fmla="*/ 0 w 16"/>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0" y="6"/>
                    </a:moveTo>
                    <a:lnTo>
                      <a:pt x="0" y="6"/>
                    </a:lnTo>
                    <a:lnTo>
                      <a:pt x="4" y="4"/>
                    </a:lnTo>
                    <a:lnTo>
                      <a:pt x="8" y="0"/>
                    </a:lnTo>
                    <a:lnTo>
                      <a:pt x="10" y="0"/>
                    </a:lnTo>
                    <a:lnTo>
                      <a:pt x="12" y="2"/>
                    </a:lnTo>
                    <a:lnTo>
                      <a:pt x="14" y="6"/>
                    </a:lnTo>
                    <a:lnTo>
                      <a:pt x="16" y="12"/>
                    </a:lnTo>
                    <a:lnTo>
                      <a:pt x="16" y="12"/>
                    </a:lnTo>
                    <a:lnTo>
                      <a:pt x="6" y="12"/>
                    </a:lnTo>
                    <a:lnTo>
                      <a:pt x="6" y="12"/>
                    </a:lnTo>
                    <a:lnTo>
                      <a:pt x="2" y="12"/>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6" name="Freeform 619">
                <a:extLst>
                  <a:ext uri="{FF2B5EF4-FFF2-40B4-BE49-F238E27FC236}">
                    <a16:creationId xmlns:a16="http://schemas.microsoft.com/office/drawing/2014/main" id="{23530E85-3315-3F73-5520-156BEFC5E9EB}"/>
                  </a:ext>
                </a:extLst>
              </p:cNvPr>
              <p:cNvSpPr>
                <a:spLocks/>
              </p:cNvSpPr>
              <p:nvPr/>
            </p:nvSpPr>
            <p:spPr bwMode="auto">
              <a:xfrm>
                <a:off x="2036" y="2815"/>
                <a:ext cx="14" cy="18"/>
              </a:xfrm>
              <a:custGeom>
                <a:avLst/>
                <a:gdLst>
                  <a:gd name="T0" fmla="*/ 8 w 14"/>
                  <a:gd name="T1" fmla="*/ 14 h 18"/>
                  <a:gd name="T2" fmla="*/ 8 w 14"/>
                  <a:gd name="T3" fmla="*/ 14 h 18"/>
                  <a:gd name="T4" fmla="*/ 6 w 14"/>
                  <a:gd name="T5" fmla="*/ 10 h 18"/>
                  <a:gd name="T6" fmla="*/ 6 w 14"/>
                  <a:gd name="T7" fmla="*/ 8 h 18"/>
                  <a:gd name="T8" fmla="*/ 6 w 14"/>
                  <a:gd name="T9" fmla="*/ 10 h 18"/>
                  <a:gd name="T10" fmla="*/ 6 w 14"/>
                  <a:gd name="T11" fmla="*/ 10 h 18"/>
                  <a:gd name="T12" fmla="*/ 4 w 14"/>
                  <a:gd name="T13" fmla="*/ 16 h 18"/>
                  <a:gd name="T14" fmla="*/ 2 w 14"/>
                  <a:gd name="T15" fmla="*/ 16 h 18"/>
                  <a:gd name="T16" fmla="*/ 0 w 14"/>
                  <a:gd name="T17" fmla="*/ 8 h 18"/>
                  <a:gd name="T18" fmla="*/ 0 w 14"/>
                  <a:gd name="T19" fmla="*/ 8 h 18"/>
                  <a:gd name="T20" fmla="*/ 0 w 14"/>
                  <a:gd name="T21" fmla="*/ 8 h 18"/>
                  <a:gd name="T22" fmla="*/ 4 w 14"/>
                  <a:gd name="T23" fmla="*/ 2 h 18"/>
                  <a:gd name="T24" fmla="*/ 8 w 14"/>
                  <a:gd name="T25" fmla="*/ 0 h 18"/>
                  <a:gd name="T26" fmla="*/ 10 w 14"/>
                  <a:gd name="T27" fmla="*/ 0 h 18"/>
                  <a:gd name="T28" fmla="*/ 14 w 14"/>
                  <a:gd name="T29" fmla="*/ 0 h 18"/>
                  <a:gd name="T30" fmla="*/ 14 w 14"/>
                  <a:gd name="T31" fmla="*/ 0 h 18"/>
                  <a:gd name="T32" fmla="*/ 10 w 14"/>
                  <a:gd name="T33" fmla="*/ 18 h 18"/>
                  <a:gd name="T34" fmla="*/ 10 w 14"/>
                  <a:gd name="T35" fmla="*/ 18 h 18"/>
                  <a:gd name="T36" fmla="*/ 8 w 14"/>
                  <a:gd name="T37" fmla="*/ 14 h 18"/>
                  <a:gd name="T38" fmla="*/ 8 w 14"/>
                  <a:gd name="T3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8">
                    <a:moveTo>
                      <a:pt x="8" y="14"/>
                    </a:moveTo>
                    <a:lnTo>
                      <a:pt x="8" y="14"/>
                    </a:lnTo>
                    <a:lnTo>
                      <a:pt x="6" y="10"/>
                    </a:lnTo>
                    <a:lnTo>
                      <a:pt x="6" y="8"/>
                    </a:lnTo>
                    <a:lnTo>
                      <a:pt x="6" y="10"/>
                    </a:lnTo>
                    <a:lnTo>
                      <a:pt x="6" y="10"/>
                    </a:lnTo>
                    <a:lnTo>
                      <a:pt x="4" y="16"/>
                    </a:lnTo>
                    <a:lnTo>
                      <a:pt x="2" y="16"/>
                    </a:lnTo>
                    <a:lnTo>
                      <a:pt x="0" y="8"/>
                    </a:lnTo>
                    <a:lnTo>
                      <a:pt x="0" y="8"/>
                    </a:lnTo>
                    <a:lnTo>
                      <a:pt x="0" y="8"/>
                    </a:lnTo>
                    <a:lnTo>
                      <a:pt x="4" y="2"/>
                    </a:lnTo>
                    <a:lnTo>
                      <a:pt x="8" y="0"/>
                    </a:lnTo>
                    <a:lnTo>
                      <a:pt x="10" y="0"/>
                    </a:lnTo>
                    <a:lnTo>
                      <a:pt x="14" y="0"/>
                    </a:lnTo>
                    <a:lnTo>
                      <a:pt x="14" y="0"/>
                    </a:lnTo>
                    <a:lnTo>
                      <a:pt x="10" y="18"/>
                    </a:lnTo>
                    <a:lnTo>
                      <a:pt x="10" y="18"/>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7" name="Freeform 620">
                <a:extLst>
                  <a:ext uri="{FF2B5EF4-FFF2-40B4-BE49-F238E27FC236}">
                    <a16:creationId xmlns:a16="http://schemas.microsoft.com/office/drawing/2014/main" id="{243B05D4-57FC-C11D-31C5-E95BEC07415E}"/>
                  </a:ext>
                </a:extLst>
              </p:cNvPr>
              <p:cNvSpPr>
                <a:spLocks/>
              </p:cNvSpPr>
              <p:nvPr/>
            </p:nvSpPr>
            <p:spPr bwMode="auto">
              <a:xfrm>
                <a:off x="2062" y="2829"/>
                <a:ext cx="6" cy="16"/>
              </a:xfrm>
              <a:custGeom>
                <a:avLst/>
                <a:gdLst>
                  <a:gd name="T0" fmla="*/ 0 w 6"/>
                  <a:gd name="T1" fmla="*/ 12 h 16"/>
                  <a:gd name="T2" fmla="*/ 0 w 6"/>
                  <a:gd name="T3" fmla="*/ 12 h 16"/>
                  <a:gd name="T4" fmla="*/ 2 w 6"/>
                  <a:gd name="T5" fmla="*/ 10 h 16"/>
                  <a:gd name="T6" fmla="*/ 2 w 6"/>
                  <a:gd name="T7" fmla="*/ 8 h 16"/>
                  <a:gd name="T8" fmla="*/ 2 w 6"/>
                  <a:gd name="T9" fmla="*/ 4 h 16"/>
                  <a:gd name="T10" fmla="*/ 2 w 6"/>
                  <a:gd name="T11" fmla="*/ 0 h 16"/>
                  <a:gd name="T12" fmla="*/ 2 w 6"/>
                  <a:gd name="T13" fmla="*/ 0 h 16"/>
                  <a:gd name="T14" fmla="*/ 6 w 6"/>
                  <a:gd name="T15" fmla="*/ 8 h 16"/>
                  <a:gd name="T16" fmla="*/ 6 w 6"/>
                  <a:gd name="T17" fmla="*/ 8 h 16"/>
                  <a:gd name="T18" fmla="*/ 6 w 6"/>
                  <a:gd name="T19" fmla="*/ 12 h 16"/>
                  <a:gd name="T20" fmla="*/ 4 w 6"/>
                  <a:gd name="T21" fmla="*/ 16 h 16"/>
                  <a:gd name="T22" fmla="*/ 4 w 6"/>
                  <a:gd name="T23" fmla="*/ 16 h 16"/>
                  <a:gd name="T24" fmla="*/ 2 w 6"/>
                  <a:gd name="T25" fmla="*/ 16 h 16"/>
                  <a:gd name="T26" fmla="*/ 0 w 6"/>
                  <a:gd name="T27" fmla="*/ 12 h 16"/>
                  <a:gd name="T28" fmla="*/ 0 w 6"/>
                  <a:gd name="T2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0" y="12"/>
                    </a:moveTo>
                    <a:lnTo>
                      <a:pt x="0" y="12"/>
                    </a:lnTo>
                    <a:lnTo>
                      <a:pt x="2" y="10"/>
                    </a:lnTo>
                    <a:lnTo>
                      <a:pt x="2" y="8"/>
                    </a:lnTo>
                    <a:lnTo>
                      <a:pt x="2" y="4"/>
                    </a:lnTo>
                    <a:lnTo>
                      <a:pt x="2" y="0"/>
                    </a:lnTo>
                    <a:lnTo>
                      <a:pt x="2" y="0"/>
                    </a:lnTo>
                    <a:lnTo>
                      <a:pt x="6" y="8"/>
                    </a:lnTo>
                    <a:lnTo>
                      <a:pt x="6" y="8"/>
                    </a:lnTo>
                    <a:lnTo>
                      <a:pt x="6" y="12"/>
                    </a:lnTo>
                    <a:lnTo>
                      <a:pt x="4" y="16"/>
                    </a:lnTo>
                    <a:lnTo>
                      <a:pt x="4" y="16"/>
                    </a:lnTo>
                    <a:lnTo>
                      <a:pt x="2"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8" name="Freeform 621">
                <a:extLst>
                  <a:ext uri="{FF2B5EF4-FFF2-40B4-BE49-F238E27FC236}">
                    <a16:creationId xmlns:a16="http://schemas.microsoft.com/office/drawing/2014/main" id="{2D479060-95C0-AADA-930D-C5666AF467AC}"/>
                  </a:ext>
                </a:extLst>
              </p:cNvPr>
              <p:cNvSpPr>
                <a:spLocks/>
              </p:cNvSpPr>
              <p:nvPr/>
            </p:nvSpPr>
            <p:spPr bwMode="auto">
              <a:xfrm>
                <a:off x="2066" y="2837"/>
                <a:ext cx="8" cy="8"/>
              </a:xfrm>
              <a:custGeom>
                <a:avLst/>
                <a:gdLst>
                  <a:gd name="T0" fmla="*/ 0 w 8"/>
                  <a:gd name="T1" fmla="*/ 8 h 8"/>
                  <a:gd name="T2" fmla="*/ 0 w 8"/>
                  <a:gd name="T3" fmla="*/ 8 h 8"/>
                  <a:gd name="T4" fmla="*/ 2 w 8"/>
                  <a:gd name="T5" fmla="*/ 0 h 8"/>
                  <a:gd name="T6" fmla="*/ 2 w 8"/>
                  <a:gd name="T7" fmla="*/ 0 h 8"/>
                  <a:gd name="T8" fmla="*/ 8 w 8"/>
                  <a:gd name="T9" fmla="*/ 0 h 8"/>
                  <a:gd name="T10" fmla="*/ 8 w 8"/>
                  <a:gd name="T11" fmla="*/ 0 h 8"/>
                  <a:gd name="T12" fmla="*/ 6 w 8"/>
                  <a:gd name="T13" fmla="*/ 6 h 8"/>
                  <a:gd name="T14" fmla="*/ 4 w 8"/>
                  <a:gd name="T15" fmla="*/ 8 h 8"/>
                  <a:gd name="T16" fmla="*/ 0 w 8"/>
                  <a:gd name="T17" fmla="*/ 8 h 8"/>
                  <a:gd name="T18" fmla="*/ 0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0" y="8"/>
                    </a:moveTo>
                    <a:lnTo>
                      <a:pt x="0" y="8"/>
                    </a:lnTo>
                    <a:lnTo>
                      <a:pt x="2" y="0"/>
                    </a:lnTo>
                    <a:lnTo>
                      <a:pt x="2" y="0"/>
                    </a:lnTo>
                    <a:lnTo>
                      <a:pt x="8" y="0"/>
                    </a:lnTo>
                    <a:lnTo>
                      <a:pt x="8" y="0"/>
                    </a:lnTo>
                    <a:lnTo>
                      <a:pt x="6" y="6"/>
                    </a:lnTo>
                    <a:lnTo>
                      <a:pt x="4"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9" name="Freeform 622">
                <a:extLst>
                  <a:ext uri="{FF2B5EF4-FFF2-40B4-BE49-F238E27FC236}">
                    <a16:creationId xmlns:a16="http://schemas.microsoft.com/office/drawing/2014/main" id="{9C2CBC05-E67D-5ADB-4729-DEC152DF7FE1}"/>
                  </a:ext>
                </a:extLst>
              </p:cNvPr>
              <p:cNvSpPr>
                <a:spLocks/>
              </p:cNvSpPr>
              <p:nvPr/>
            </p:nvSpPr>
            <p:spPr bwMode="auto">
              <a:xfrm>
                <a:off x="1756" y="1491"/>
                <a:ext cx="140" cy="70"/>
              </a:xfrm>
              <a:custGeom>
                <a:avLst/>
                <a:gdLst>
                  <a:gd name="T0" fmla="*/ 136 w 140"/>
                  <a:gd name="T1" fmla="*/ 22 h 70"/>
                  <a:gd name="T2" fmla="*/ 132 w 140"/>
                  <a:gd name="T3" fmla="*/ 34 h 70"/>
                  <a:gd name="T4" fmla="*/ 128 w 140"/>
                  <a:gd name="T5" fmla="*/ 36 h 70"/>
                  <a:gd name="T6" fmla="*/ 124 w 140"/>
                  <a:gd name="T7" fmla="*/ 42 h 70"/>
                  <a:gd name="T8" fmla="*/ 130 w 140"/>
                  <a:gd name="T9" fmla="*/ 56 h 70"/>
                  <a:gd name="T10" fmla="*/ 118 w 140"/>
                  <a:gd name="T11" fmla="*/ 60 h 70"/>
                  <a:gd name="T12" fmla="*/ 110 w 140"/>
                  <a:gd name="T13" fmla="*/ 60 h 70"/>
                  <a:gd name="T14" fmla="*/ 106 w 140"/>
                  <a:gd name="T15" fmla="*/ 62 h 70"/>
                  <a:gd name="T16" fmla="*/ 98 w 140"/>
                  <a:gd name="T17" fmla="*/ 66 h 70"/>
                  <a:gd name="T18" fmla="*/ 90 w 140"/>
                  <a:gd name="T19" fmla="*/ 66 h 70"/>
                  <a:gd name="T20" fmla="*/ 84 w 140"/>
                  <a:gd name="T21" fmla="*/ 68 h 70"/>
                  <a:gd name="T22" fmla="*/ 58 w 140"/>
                  <a:gd name="T23" fmla="*/ 60 h 70"/>
                  <a:gd name="T24" fmla="*/ 54 w 140"/>
                  <a:gd name="T25" fmla="*/ 58 h 70"/>
                  <a:gd name="T26" fmla="*/ 52 w 140"/>
                  <a:gd name="T27" fmla="*/ 60 h 70"/>
                  <a:gd name="T28" fmla="*/ 46 w 140"/>
                  <a:gd name="T29" fmla="*/ 68 h 70"/>
                  <a:gd name="T30" fmla="*/ 38 w 140"/>
                  <a:gd name="T31" fmla="*/ 56 h 70"/>
                  <a:gd name="T32" fmla="*/ 32 w 140"/>
                  <a:gd name="T33" fmla="*/ 58 h 70"/>
                  <a:gd name="T34" fmla="*/ 26 w 140"/>
                  <a:gd name="T35" fmla="*/ 62 h 70"/>
                  <a:gd name="T36" fmla="*/ 18 w 140"/>
                  <a:gd name="T37" fmla="*/ 62 h 70"/>
                  <a:gd name="T38" fmla="*/ 16 w 140"/>
                  <a:gd name="T39" fmla="*/ 62 h 70"/>
                  <a:gd name="T40" fmla="*/ 6 w 140"/>
                  <a:gd name="T41" fmla="*/ 58 h 70"/>
                  <a:gd name="T42" fmla="*/ 4 w 140"/>
                  <a:gd name="T43" fmla="*/ 54 h 70"/>
                  <a:gd name="T44" fmla="*/ 0 w 140"/>
                  <a:gd name="T45" fmla="*/ 44 h 70"/>
                  <a:gd name="T46" fmla="*/ 2 w 140"/>
                  <a:gd name="T47" fmla="*/ 32 h 70"/>
                  <a:gd name="T48" fmla="*/ 22 w 140"/>
                  <a:gd name="T49" fmla="*/ 20 h 70"/>
                  <a:gd name="T50" fmla="*/ 20 w 140"/>
                  <a:gd name="T51" fmla="*/ 4 h 70"/>
                  <a:gd name="T52" fmla="*/ 22 w 140"/>
                  <a:gd name="T53" fmla="*/ 2 h 70"/>
                  <a:gd name="T54" fmla="*/ 28 w 140"/>
                  <a:gd name="T55" fmla="*/ 4 h 70"/>
                  <a:gd name="T56" fmla="*/ 30 w 140"/>
                  <a:gd name="T57" fmla="*/ 14 h 70"/>
                  <a:gd name="T58" fmla="*/ 34 w 140"/>
                  <a:gd name="T59" fmla="*/ 16 h 70"/>
                  <a:gd name="T60" fmla="*/ 54 w 140"/>
                  <a:gd name="T61" fmla="*/ 20 h 70"/>
                  <a:gd name="T62" fmla="*/ 62 w 140"/>
                  <a:gd name="T63" fmla="*/ 20 h 70"/>
                  <a:gd name="T64" fmla="*/ 66 w 140"/>
                  <a:gd name="T65" fmla="*/ 12 h 70"/>
                  <a:gd name="T66" fmla="*/ 72 w 140"/>
                  <a:gd name="T67" fmla="*/ 18 h 70"/>
                  <a:gd name="T68" fmla="*/ 78 w 140"/>
                  <a:gd name="T69" fmla="*/ 16 h 70"/>
                  <a:gd name="T70" fmla="*/ 82 w 140"/>
                  <a:gd name="T71" fmla="*/ 18 h 70"/>
                  <a:gd name="T72" fmla="*/ 88 w 140"/>
                  <a:gd name="T73" fmla="*/ 18 h 70"/>
                  <a:gd name="T74" fmla="*/ 90 w 140"/>
                  <a:gd name="T75" fmla="*/ 18 h 70"/>
                  <a:gd name="T76" fmla="*/ 100 w 140"/>
                  <a:gd name="T77" fmla="*/ 14 h 70"/>
                  <a:gd name="T78" fmla="*/ 104 w 140"/>
                  <a:gd name="T79" fmla="*/ 14 h 70"/>
                  <a:gd name="T80" fmla="*/ 112 w 140"/>
                  <a:gd name="T81" fmla="*/ 12 h 70"/>
                  <a:gd name="T82" fmla="*/ 114 w 140"/>
                  <a:gd name="T83" fmla="*/ 16 h 70"/>
                  <a:gd name="T84" fmla="*/ 134 w 140"/>
                  <a:gd name="T85" fmla="*/ 12 h 70"/>
                  <a:gd name="T86" fmla="*/ 138 w 140"/>
                  <a:gd name="T87" fmla="*/ 10 h 70"/>
                  <a:gd name="T88" fmla="*/ 140 w 140"/>
                  <a:gd name="T89" fmla="*/ 2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70">
                    <a:moveTo>
                      <a:pt x="140" y="20"/>
                    </a:moveTo>
                    <a:lnTo>
                      <a:pt x="140" y="20"/>
                    </a:lnTo>
                    <a:lnTo>
                      <a:pt x="136" y="22"/>
                    </a:lnTo>
                    <a:lnTo>
                      <a:pt x="134" y="26"/>
                    </a:lnTo>
                    <a:lnTo>
                      <a:pt x="132" y="34"/>
                    </a:lnTo>
                    <a:lnTo>
                      <a:pt x="132" y="34"/>
                    </a:lnTo>
                    <a:lnTo>
                      <a:pt x="132" y="38"/>
                    </a:lnTo>
                    <a:lnTo>
                      <a:pt x="130" y="38"/>
                    </a:lnTo>
                    <a:lnTo>
                      <a:pt x="128" y="36"/>
                    </a:lnTo>
                    <a:lnTo>
                      <a:pt x="124" y="34"/>
                    </a:lnTo>
                    <a:lnTo>
                      <a:pt x="124" y="34"/>
                    </a:lnTo>
                    <a:lnTo>
                      <a:pt x="124" y="42"/>
                    </a:lnTo>
                    <a:lnTo>
                      <a:pt x="126" y="48"/>
                    </a:lnTo>
                    <a:lnTo>
                      <a:pt x="130" y="56"/>
                    </a:lnTo>
                    <a:lnTo>
                      <a:pt x="130" y="56"/>
                    </a:lnTo>
                    <a:lnTo>
                      <a:pt x="128" y="58"/>
                    </a:lnTo>
                    <a:lnTo>
                      <a:pt x="128" y="58"/>
                    </a:lnTo>
                    <a:lnTo>
                      <a:pt x="118" y="60"/>
                    </a:lnTo>
                    <a:lnTo>
                      <a:pt x="114" y="60"/>
                    </a:lnTo>
                    <a:lnTo>
                      <a:pt x="110" y="60"/>
                    </a:lnTo>
                    <a:lnTo>
                      <a:pt x="110" y="60"/>
                    </a:lnTo>
                    <a:lnTo>
                      <a:pt x="108" y="60"/>
                    </a:lnTo>
                    <a:lnTo>
                      <a:pt x="106" y="62"/>
                    </a:lnTo>
                    <a:lnTo>
                      <a:pt x="106" y="62"/>
                    </a:lnTo>
                    <a:lnTo>
                      <a:pt x="102" y="68"/>
                    </a:lnTo>
                    <a:lnTo>
                      <a:pt x="100" y="70"/>
                    </a:lnTo>
                    <a:lnTo>
                      <a:pt x="98" y="66"/>
                    </a:lnTo>
                    <a:lnTo>
                      <a:pt x="96" y="54"/>
                    </a:lnTo>
                    <a:lnTo>
                      <a:pt x="96" y="54"/>
                    </a:lnTo>
                    <a:lnTo>
                      <a:pt x="90" y="66"/>
                    </a:lnTo>
                    <a:lnTo>
                      <a:pt x="88" y="68"/>
                    </a:lnTo>
                    <a:lnTo>
                      <a:pt x="84" y="68"/>
                    </a:lnTo>
                    <a:lnTo>
                      <a:pt x="84" y="68"/>
                    </a:lnTo>
                    <a:lnTo>
                      <a:pt x="70" y="62"/>
                    </a:lnTo>
                    <a:lnTo>
                      <a:pt x="64" y="60"/>
                    </a:lnTo>
                    <a:lnTo>
                      <a:pt x="58" y="60"/>
                    </a:lnTo>
                    <a:lnTo>
                      <a:pt x="58" y="60"/>
                    </a:lnTo>
                    <a:lnTo>
                      <a:pt x="54" y="58"/>
                    </a:lnTo>
                    <a:lnTo>
                      <a:pt x="54" y="58"/>
                    </a:lnTo>
                    <a:lnTo>
                      <a:pt x="54" y="56"/>
                    </a:lnTo>
                    <a:lnTo>
                      <a:pt x="52" y="60"/>
                    </a:lnTo>
                    <a:lnTo>
                      <a:pt x="52" y="60"/>
                    </a:lnTo>
                    <a:lnTo>
                      <a:pt x="50" y="66"/>
                    </a:lnTo>
                    <a:lnTo>
                      <a:pt x="48" y="68"/>
                    </a:lnTo>
                    <a:lnTo>
                      <a:pt x="46" y="68"/>
                    </a:lnTo>
                    <a:lnTo>
                      <a:pt x="42" y="64"/>
                    </a:lnTo>
                    <a:lnTo>
                      <a:pt x="42" y="64"/>
                    </a:lnTo>
                    <a:lnTo>
                      <a:pt x="38" y="56"/>
                    </a:lnTo>
                    <a:lnTo>
                      <a:pt x="36" y="56"/>
                    </a:lnTo>
                    <a:lnTo>
                      <a:pt x="32" y="58"/>
                    </a:lnTo>
                    <a:lnTo>
                      <a:pt x="32" y="58"/>
                    </a:lnTo>
                    <a:lnTo>
                      <a:pt x="30" y="62"/>
                    </a:lnTo>
                    <a:lnTo>
                      <a:pt x="30" y="62"/>
                    </a:lnTo>
                    <a:lnTo>
                      <a:pt x="26" y="62"/>
                    </a:lnTo>
                    <a:lnTo>
                      <a:pt x="24" y="60"/>
                    </a:lnTo>
                    <a:lnTo>
                      <a:pt x="20" y="60"/>
                    </a:lnTo>
                    <a:lnTo>
                      <a:pt x="18" y="62"/>
                    </a:lnTo>
                    <a:lnTo>
                      <a:pt x="18" y="62"/>
                    </a:lnTo>
                    <a:lnTo>
                      <a:pt x="16" y="62"/>
                    </a:lnTo>
                    <a:lnTo>
                      <a:pt x="16" y="62"/>
                    </a:lnTo>
                    <a:lnTo>
                      <a:pt x="12" y="56"/>
                    </a:lnTo>
                    <a:lnTo>
                      <a:pt x="10" y="54"/>
                    </a:lnTo>
                    <a:lnTo>
                      <a:pt x="6" y="58"/>
                    </a:lnTo>
                    <a:lnTo>
                      <a:pt x="6" y="58"/>
                    </a:lnTo>
                    <a:lnTo>
                      <a:pt x="4" y="58"/>
                    </a:lnTo>
                    <a:lnTo>
                      <a:pt x="4" y="54"/>
                    </a:lnTo>
                    <a:lnTo>
                      <a:pt x="4" y="54"/>
                    </a:lnTo>
                    <a:lnTo>
                      <a:pt x="0" y="44"/>
                    </a:lnTo>
                    <a:lnTo>
                      <a:pt x="0" y="44"/>
                    </a:lnTo>
                    <a:lnTo>
                      <a:pt x="0" y="38"/>
                    </a:lnTo>
                    <a:lnTo>
                      <a:pt x="2" y="32"/>
                    </a:lnTo>
                    <a:lnTo>
                      <a:pt x="2" y="32"/>
                    </a:lnTo>
                    <a:lnTo>
                      <a:pt x="12" y="22"/>
                    </a:lnTo>
                    <a:lnTo>
                      <a:pt x="16" y="20"/>
                    </a:lnTo>
                    <a:lnTo>
                      <a:pt x="22" y="20"/>
                    </a:lnTo>
                    <a:lnTo>
                      <a:pt x="22" y="20"/>
                    </a:lnTo>
                    <a:lnTo>
                      <a:pt x="20" y="12"/>
                    </a:lnTo>
                    <a:lnTo>
                      <a:pt x="20" y="4"/>
                    </a:lnTo>
                    <a:lnTo>
                      <a:pt x="20" y="4"/>
                    </a:lnTo>
                    <a:lnTo>
                      <a:pt x="22" y="2"/>
                    </a:lnTo>
                    <a:lnTo>
                      <a:pt x="22" y="2"/>
                    </a:lnTo>
                    <a:lnTo>
                      <a:pt x="24" y="0"/>
                    </a:lnTo>
                    <a:lnTo>
                      <a:pt x="26" y="2"/>
                    </a:lnTo>
                    <a:lnTo>
                      <a:pt x="28" y="4"/>
                    </a:lnTo>
                    <a:lnTo>
                      <a:pt x="28" y="8"/>
                    </a:lnTo>
                    <a:lnTo>
                      <a:pt x="28" y="8"/>
                    </a:lnTo>
                    <a:lnTo>
                      <a:pt x="30" y="14"/>
                    </a:lnTo>
                    <a:lnTo>
                      <a:pt x="32" y="16"/>
                    </a:lnTo>
                    <a:lnTo>
                      <a:pt x="34" y="16"/>
                    </a:lnTo>
                    <a:lnTo>
                      <a:pt x="34" y="16"/>
                    </a:lnTo>
                    <a:lnTo>
                      <a:pt x="40" y="14"/>
                    </a:lnTo>
                    <a:lnTo>
                      <a:pt x="48" y="16"/>
                    </a:lnTo>
                    <a:lnTo>
                      <a:pt x="54" y="20"/>
                    </a:lnTo>
                    <a:lnTo>
                      <a:pt x="60" y="20"/>
                    </a:lnTo>
                    <a:lnTo>
                      <a:pt x="60" y="20"/>
                    </a:lnTo>
                    <a:lnTo>
                      <a:pt x="62" y="20"/>
                    </a:lnTo>
                    <a:lnTo>
                      <a:pt x="64" y="18"/>
                    </a:lnTo>
                    <a:lnTo>
                      <a:pt x="66" y="12"/>
                    </a:lnTo>
                    <a:lnTo>
                      <a:pt x="66" y="12"/>
                    </a:lnTo>
                    <a:lnTo>
                      <a:pt x="68" y="12"/>
                    </a:lnTo>
                    <a:lnTo>
                      <a:pt x="68" y="12"/>
                    </a:lnTo>
                    <a:lnTo>
                      <a:pt x="72" y="18"/>
                    </a:lnTo>
                    <a:lnTo>
                      <a:pt x="74" y="26"/>
                    </a:lnTo>
                    <a:lnTo>
                      <a:pt x="74" y="26"/>
                    </a:lnTo>
                    <a:lnTo>
                      <a:pt x="78" y="16"/>
                    </a:lnTo>
                    <a:lnTo>
                      <a:pt x="80" y="14"/>
                    </a:lnTo>
                    <a:lnTo>
                      <a:pt x="82" y="18"/>
                    </a:lnTo>
                    <a:lnTo>
                      <a:pt x="82" y="18"/>
                    </a:lnTo>
                    <a:lnTo>
                      <a:pt x="84" y="20"/>
                    </a:lnTo>
                    <a:lnTo>
                      <a:pt x="86" y="20"/>
                    </a:lnTo>
                    <a:lnTo>
                      <a:pt x="88" y="18"/>
                    </a:lnTo>
                    <a:lnTo>
                      <a:pt x="88" y="18"/>
                    </a:lnTo>
                    <a:lnTo>
                      <a:pt x="90" y="18"/>
                    </a:lnTo>
                    <a:lnTo>
                      <a:pt x="90" y="18"/>
                    </a:lnTo>
                    <a:lnTo>
                      <a:pt x="96" y="16"/>
                    </a:lnTo>
                    <a:lnTo>
                      <a:pt x="100" y="14"/>
                    </a:lnTo>
                    <a:lnTo>
                      <a:pt x="100" y="14"/>
                    </a:lnTo>
                    <a:lnTo>
                      <a:pt x="102" y="14"/>
                    </a:lnTo>
                    <a:lnTo>
                      <a:pt x="102" y="14"/>
                    </a:lnTo>
                    <a:lnTo>
                      <a:pt x="104" y="14"/>
                    </a:lnTo>
                    <a:lnTo>
                      <a:pt x="108" y="14"/>
                    </a:lnTo>
                    <a:lnTo>
                      <a:pt x="110" y="12"/>
                    </a:lnTo>
                    <a:lnTo>
                      <a:pt x="112" y="12"/>
                    </a:lnTo>
                    <a:lnTo>
                      <a:pt x="112" y="12"/>
                    </a:lnTo>
                    <a:lnTo>
                      <a:pt x="114" y="16"/>
                    </a:lnTo>
                    <a:lnTo>
                      <a:pt x="114" y="16"/>
                    </a:lnTo>
                    <a:lnTo>
                      <a:pt x="120" y="16"/>
                    </a:lnTo>
                    <a:lnTo>
                      <a:pt x="124" y="16"/>
                    </a:lnTo>
                    <a:lnTo>
                      <a:pt x="134" y="12"/>
                    </a:lnTo>
                    <a:lnTo>
                      <a:pt x="134" y="12"/>
                    </a:lnTo>
                    <a:lnTo>
                      <a:pt x="136" y="10"/>
                    </a:lnTo>
                    <a:lnTo>
                      <a:pt x="138" y="10"/>
                    </a:lnTo>
                    <a:lnTo>
                      <a:pt x="140" y="14"/>
                    </a:lnTo>
                    <a:lnTo>
                      <a:pt x="140" y="20"/>
                    </a:lnTo>
                    <a:lnTo>
                      <a:pt x="14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0" name="Freeform 623">
                <a:extLst>
                  <a:ext uri="{FF2B5EF4-FFF2-40B4-BE49-F238E27FC236}">
                    <a16:creationId xmlns:a16="http://schemas.microsoft.com/office/drawing/2014/main" id="{5E6EA3FF-EF89-79C3-EAC5-3D76530B12E9}"/>
                  </a:ext>
                </a:extLst>
              </p:cNvPr>
              <p:cNvSpPr>
                <a:spLocks/>
              </p:cNvSpPr>
              <p:nvPr/>
            </p:nvSpPr>
            <p:spPr bwMode="auto">
              <a:xfrm>
                <a:off x="1870" y="1467"/>
                <a:ext cx="100" cy="46"/>
              </a:xfrm>
              <a:custGeom>
                <a:avLst/>
                <a:gdLst>
                  <a:gd name="T0" fmla="*/ 26 w 100"/>
                  <a:gd name="T1" fmla="*/ 44 h 46"/>
                  <a:gd name="T2" fmla="*/ 22 w 100"/>
                  <a:gd name="T3" fmla="*/ 38 h 46"/>
                  <a:gd name="T4" fmla="*/ 18 w 100"/>
                  <a:gd name="T5" fmla="*/ 38 h 46"/>
                  <a:gd name="T6" fmla="*/ 8 w 100"/>
                  <a:gd name="T7" fmla="*/ 46 h 46"/>
                  <a:gd name="T8" fmla="*/ 4 w 100"/>
                  <a:gd name="T9" fmla="*/ 46 h 46"/>
                  <a:gd name="T10" fmla="*/ 0 w 100"/>
                  <a:gd name="T11" fmla="*/ 40 h 46"/>
                  <a:gd name="T12" fmla="*/ 2 w 100"/>
                  <a:gd name="T13" fmla="*/ 28 h 46"/>
                  <a:gd name="T14" fmla="*/ 6 w 100"/>
                  <a:gd name="T15" fmla="*/ 22 h 46"/>
                  <a:gd name="T16" fmla="*/ 16 w 100"/>
                  <a:gd name="T17" fmla="*/ 34 h 46"/>
                  <a:gd name="T18" fmla="*/ 18 w 100"/>
                  <a:gd name="T19" fmla="*/ 22 h 46"/>
                  <a:gd name="T20" fmla="*/ 24 w 100"/>
                  <a:gd name="T21" fmla="*/ 12 h 46"/>
                  <a:gd name="T22" fmla="*/ 30 w 100"/>
                  <a:gd name="T23" fmla="*/ 12 h 46"/>
                  <a:gd name="T24" fmla="*/ 28 w 100"/>
                  <a:gd name="T25" fmla="*/ 6 h 46"/>
                  <a:gd name="T26" fmla="*/ 24 w 100"/>
                  <a:gd name="T27" fmla="*/ 2 h 46"/>
                  <a:gd name="T28" fmla="*/ 30 w 100"/>
                  <a:gd name="T29" fmla="*/ 0 h 46"/>
                  <a:gd name="T30" fmla="*/ 34 w 100"/>
                  <a:gd name="T31" fmla="*/ 2 h 46"/>
                  <a:gd name="T32" fmla="*/ 40 w 100"/>
                  <a:gd name="T33" fmla="*/ 8 h 46"/>
                  <a:gd name="T34" fmla="*/ 52 w 100"/>
                  <a:gd name="T35" fmla="*/ 8 h 46"/>
                  <a:gd name="T36" fmla="*/ 58 w 100"/>
                  <a:gd name="T37" fmla="*/ 6 h 46"/>
                  <a:gd name="T38" fmla="*/ 66 w 100"/>
                  <a:gd name="T39" fmla="*/ 16 h 46"/>
                  <a:gd name="T40" fmla="*/ 76 w 100"/>
                  <a:gd name="T41" fmla="*/ 10 h 46"/>
                  <a:gd name="T42" fmla="*/ 76 w 100"/>
                  <a:gd name="T43" fmla="*/ 6 h 46"/>
                  <a:gd name="T44" fmla="*/ 74 w 100"/>
                  <a:gd name="T45" fmla="*/ 0 h 46"/>
                  <a:gd name="T46" fmla="*/ 80 w 100"/>
                  <a:gd name="T47" fmla="*/ 0 h 46"/>
                  <a:gd name="T48" fmla="*/ 86 w 100"/>
                  <a:gd name="T49" fmla="*/ 14 h 46"/>
                  <a:gd name="T50" fmla="*/ 90 w 100"/>
                  <a:gd name="T51" fmla="*/ 14 h 46"/>
                  <a:gd name="T52" fmla="*/ 96 w 100"/>
                  <a:gd name="T53" fmla="*/ 6 h 46"/>
                  <a:gd name="T54" fmla="*/ 98 w 100"/>
                  <a:gd name="T55" fmla="*/ 8 h 46"/>
                  <a:gd name="T56" fmla="*/ 100 w 100"/>
                  <a:gd name="T57" fmla="*/ 14 h 46"/>
                  <a:gd name="T58" fmla="*/ 96 w 100"/>
                  <a:gd name="T59" fmla="*/ 20 h 46"/>
                  <a:gd name="T60" fmla="*/ 94 w 100"/>
                  <a:gd name="T61" fmla="*/ 26 h 46"/>
                  <a:gd name="T62" fmla="*/ 92 w 100"/>
                  <a:gd name="T63" fmla="*/ 32 h 46"/>
                  <a:gd name="T64" fmla="*/ 86 w 100"/>
                  <a:gd name="T65" fmla="*/ 42 h 46"/>
                  <a:gd name="T66" fmla="*/ 78 w 100"/>
                  <a:gd name="T67" fmla="*/ 42 h 46"/>
                  <a:gd name="T68" fmla="*/ 76 w 100"/>
                  <a:gd name="T69" fmla="*/ 40 h 46"/>
                  <a:gd name="T70" fmla="*/ 76 w 100"/>
                  <a:gd name="T71" fmla="*/ 28 h 46"/>
                  <a:gd name="T72" fmla="*/ 76 w 100"/>
                  <a:gd name="T73" fmla="*/ 26 h 46"/>
                  <a:gd name="T74" fmla="*/ 80 w 100"/>
                  <a:gd name="T75" fmla="*/ 24 h 46"/>
                  <a:gd name="T76" fmla="*/ 78 w 100"/>
                  <a:gd name="T77" fmla="*/ 24 h 46"/>
                  <a:gd name="T78" fmla="*/ 76 w 100"/>
                  <a:gd name="T79" fmla="*/ 26 h 46"/>
                  <a:gd name="T80" fmla="*/ 66 w 100"/>
                  <a:gd name="T81" fmla="*/ 36 h 46"/>
                  <a:gd name="T82" fmla="*/ 62 w 100"/>
                  <a:gd name="T83" fmla="*/ 36 h 46"/>
                  <a:gd name="T84" fmla="*/ 58 w 100"/>
                  <a:gd name="T85" fmla="*/ 34 h 46"/>
                  <a:gd name="T86" fmla="*/ 56 w 100"/>
                  <a:gd name="T87" fmla="*/ 30 h 46"/>
                  <a:gd name="T88" fmla="*/ 58 w 100"/>
                  <a:gd name="T89" fmla="*/ 26 h 46"/>
                  <a:gd name="T90" fmla="*/ 56 w 100"/>
                  <a:gd name="T91" fmla="*/ 28 h 46"/>
                  <a:gd name="T92" fmla="*/ 50 w 100"/>
                  <a:gd name="T93" fmla="*/ 30 h 46"/>
                  <a:gd name="T94" fmla="*/ 48 w 100"/>
                  <a:gd name="T95" fmla="*/ 40 h 46"/>
                  <a:gd name="T96" fmla="*/ 44 w 100"/>
                  <a:gd name="T97" fmla="*/ 42 h 46"/>
                  <a:gd name="T98" fmla="*/ 32 w 100"/>
                  <a:gd name="T99" fmla="*/ 40 h 46"/>
                  <a:gd name="T100" fmla="*/ 26 w 100"/>
                  <a:gd name="T101"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 h="46">
                    <a:moveTo>
                      <a:pt x="26" y="44"/>
                    </a:moveTo>
                    <a:lnTo>
                      <a:pt x="26" y="44"/>
                    </a:lnTo>
                    <a:lnTo>
                      <a:pt x="24" y="40"/>
                    </a:lnTo>
                    <a:lnTo>
                      <a:pt x="22" y="38"/>
                    </a:lnTo>
                    <a:lnTo>
                      <a:pt x="20" y="38"/>
                    </a:lnTo>
                    <a:lnTo>
                      <a:pt x="18" y="38"/>
                    </a:lnTo>
                    <a:lnTo>
                      <a:pt x="12" y="42"/>
                    </a:lnTo>
                    <a:lnTo>
                      <a:pt x="8" y="46"/>
                    </a:lnTo>
                    <a:lnTo>
                      <a:pt x="8" y="46"/>
                    </a:lnTo>
                    <a:lnTo>
                      <a:pt x="4" y="46"/>
                    </a:lnTo>
                    <a:lnTo>
                      <a:pt x="2" y="44"/>
                    </a:lnTo>
                    <a:lnTo>
                      <a:pt x="0" y="40"/>
                    </a:lnTo>
                    <a:lnTo>
                      <a:pt x="0" y="40"/>
                    </a:lnTo>
                    <a:lnTo>
                      <a:pt x="2" y="28"/>
                    </a:lnTo>
                    <a:lnTo>
                      <a:pt x="6" y="22"/>
                    </a:lnTo>
                    <a:lnTo>
                      <a:pt x="6" y="22"/>
                    </a:lnTo>
                    <a:lnTo>
                      <a:pt x="10" y="26"/>
                    </a:lnTo>
                    <a:lnTo>
                      <a:pt x="16" y="34"/>
                    </a:lnTo>
                    <a:lnTo>
                      <a:pt x="16" y="34"/>
                    </a:lnTo>
                    <a:lnTo>
                      <a:pt x="18" y="22"/>
                    </a:lnTo>
                    <a:lnTo>
                      <a:pt x="20" y="16"/>
                    </a:lnTo>
                    <a:lnTo>
                      <a:pt x="24" y="12"/>
                    </a:lnTo>
                    <a:lnTo>
                      <a:pt x="30" y="12"/>
                    </a:lnTo>
                    <a:lnTo>
                      <a:pt x="30" y="12"/>
                    </a:lnTo>
                    <a:lnTo>
                      <a:pt x="30" y="8"/>
                    </a:lnTo>
                    <a:lnTo>
                      <a:pt x="28" y="6"/>
                    </a:lnTo>
                    <a:lnTo>
                      <a:pt x="26" y="6"/>
                    </a:lnTo>
                    <a:lnTo>
                      <a:pt x="24" y="2"/>
                    </a:lnTo>
                    <a:lnTo>
                      <a:pt x="24" y="2"/>
                    </a:lnTo>
                    <a:lnTo>
                      <a:pt x="30" y="0"/>
                    </a:lnTo>
                    <a:lnTo>
                      <a:pt x="32" y="0"/>
                    </a:lnTo>
                    <a:lnTo>
                      <a:pt x="34" y="2"/>
                    </a:lnTo>
                    <a:lnTo>
                      <a:pt x="34" y="2"/>
                    </a:lnTo>
                    <a:lnTo>
                      <a:pt x="40" y="8"/>
                    </a:lnTo>
                    <a:lnTo>
                      <a:pt x="46" y="10"/>
                    </a:lnTo>
                    <a:lnTo>
                      <a:pt x="52" y="8"/>
                    </a:lnTo>
                    <a:lnTo>
                      <a:pt x="58" y="6"/>
                    </a:lnTo>
                    <a:lnTo>
                      <a:pt x="58" y="6"/>
                    </a:lnTo>
                    <a:lnTo>
                      <a:pt x="62" y="14"/>
                    </a:lnTo>
                    <a:lnTo>
                      <a:pt x="66" y="16"/>
                    </a:lnTo>
                    <a:lnTo>
                      <a:pt x="72" y="14"/>
                    </a:lnTo>
                    <a:lnTo>
                      <a:pt x="76" y="10"/>
                    </a:lnTo>
                    <a:lnTo>
                      <a:pt x="76" y="10"/>
                    </a:lnTo>
                    <a:lnTo>
                      <a:pt x="76" y="6"/>
                    </a:lnTo>
                    <a:lnTo>
                      <a:pt x="74" y="0"/>
                    </a:lnTo>
                    <a:lnTo>
                      <a:pt x="74" y="0"/>
                    </a:lnTo>
                    <a:lnTo>
                      <a:pt x="80" y="0"/>
                    </a:lnTo>
                    <a:lnTo>
                      <a:pt x="80" y="0"/>
                    </a:lnTo>
                    <a:lnTo>
                      <a:pt x="82" y="8"/>
                    </a:lnTo>
                    <a:lnTo>
                      <a:pt x="86" y="14"/>
                    </a:lnTo>
                    <a:lnTo>
                      <a:pt x="88" y="14"/>
                    </a:lnTo>
                    <a:lnTo>
                      <a:pt x="90" y="14"/>
                    </a:lnTo>
                    <a:lnTo>
                      <a:pt x="96" y="6"/>
                    </a:lnTo>
                    <a:lnTo>
                      <a:pt x="96" y="6"/>
                    </a:lnTo>
                    <a:lnTo>
                      <a:pt x="96" y="6"/>
                    </a:lnTo>
                    <a:lnTo>
                      <a:pt x="98" y="8"/>
                    </a:lnTo>
                    <a:lnTo>
                      <a:pt x="100" y="14"/>
                    </a:lnTo>
                    <a:lnTo>
                      <a:pt x="100" y="14"/>
                    </a:lnTo>
                    <a:lnTo>
                      <a:pt x="98" y="18"/>
                    </a:lnTo>
                    <a:lnTo>
                      <a:pt x="96" y="20"/>
                    </a:lnTo>
                    <a:lnTo>
                      <a:pt x="96" y="20"/>
                    </a:lnTo>
                    <a:lnTo>
                      <a:pt x="94" y="26"/>
                    </a:lnTo>
                    <a:lnTo>
                      <a:pt x="92" y="32"/>
                    </a:lnTo>
                    <a:lnTo>
                      <a:pt x="92" y="32"/>
                    </a:lnTo>
                    <a:lnTo>
                      <a:pt x="88" y="40"/>
                    </a:lnTo>
                    <a:lnTo>
                      <a:pt x="86" y="42"/>
                    </a:lnTo>
                    <a:lnTo>
                      <a:pt x="82" y="42"/>
                    </a:lnTo>
                    <a:lnTo>
                      <a:pt x="78" y="42"/>
                    </a:lnTo>
                    <a:lnTo>
                      <a:pt x="78" y="42"/>
                    </a:lnTo>
                    <a:lnTo>
                      <a:pt x="76" y="40"/>
                    </a:lnTo>
                    <a:lnTo>
                      <a:pt x="76" y="36"/>
                    </a:lnTo>
                    <a:lnTo>
                      <a:pt x="76" y="28"/>
                    </a:lnTo>
                    <a:lnTo>
                      <a:pt x="76" y="28"/>
                    </a:lnTo>
                    <a:lnTo>
                      <a:pt x="76" y="26"/>
                    </a:lnTo>
                    <a:lnTo>
                      <a:pt x="78" y="24"/>
                    </a:lnTo>
                    <a:lnTo>
                      <a:pt x="80" y="24"/>
                    </a:lnTo>
                    <a:lnTo>
                      <a:pt x="80" y="24"/>
                    </a:lnTo>
                    <a:lnTo>
                      <a:pt x="78" y="24"/>
                    </a:lnTo>
                    <a:lnTo>
                      <a:pt x="76" y="26"/>
                    </a:lnTo>
                    <a:lnTo>
                      <a:pt x="76" y="26"/>
                    </a:lnTo>
                    <a:lnTo>
                      <a:pt x="70" y="34"/>
                    </a:lnTo>
                    <a:lnTo>
                      <a:pt x="66" y="36"/>
                    </a:lnTo>
                    <a:lnTo>
                      <a:pt x="62" y="36"/>
                    </a:lnTo>
                    <a:lnTo>
                      <a:pt x="62" y="36"/>
                    </a:lnTo>
                    <a:lnTo>
                      <a:pt x="60" y="36"/>
                    </a:lnTo>
                    <a:lnTo>
                      <a:pt x="58" y="34"/>
                    </a:lnTo>
                    <a:lnTo>
                      <a:pt x="56" y="30"/>
                    </a:lnTo>
                    <a:lnTo>
                      <a:pt x="56" y="30"/>
                    </a:lnTo>
                    <a:lnTo>
                      <a:pt x="58" y="26"/>
                    </a:lnTo>
                    <a:lnTo>
                      <a:pt x="58" y="26"/>
                    </a:lnTo>
                    <a:lnTo>
                      <a:pt x="56" y="26"/>
                    </a:lnTo>
                    <a:lnTo>
                      <a:pt x="56" y="28"/>
                    </a:lnTo>
                    <a:lnTo>
                      <a:pt x="56" y="28"/>
                    </a:lnTo>
                    <a:lnTo>
                      <a:pt x="50" y="30"/>
                    </a:lnTo>
                    <a:lnTo>
                      <a:pt x="50" y="32"/>
                    </a:lnTo>
                    <a:lnTo>
                      <a:pt x="48" y="40"/>
                    </a:lnTo>
                    <a:lnTo>
                      <a:pt x="48" y="40"/>
                    </a:lnTo>
                    <a:lnTo>
                      <a:pt x="44" y="42"/>
                    </a:lnTo>
                    <a:lnTo>
                      <a:pt x="38" y="40"/>
                    </a:lnTo>
                    <a:lnTo>
                      <a:pt x="32" y="40"/>
                    </a:lnTo>
                    <a:lnTo>
                      <a:pt x="26"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1" name="Freeform 624">
                <a:extLst>
                  <a:ext uri="{FF2B5EF4-FFF2-40B4-BE49-F238E27FC236}">
                    <a16:creationId xmlns:a16="http://schemas.microsoft.com/office/drawing/2014/main" id="{345CB05C-9490-521D-1748-09AA7609899B}"/>
                  </a:ext>
                </a:extLst>
              </p:cNvPr>
              <p:cNvSpPr>
                <a:spLocks/>
              </p:cNvSpPr>
              <p:nvPr/>
            </p:nvSpPr>
            <p:spPr bwMode="auto">
              <a:xfrm>
                <a:off x="1800" y="1463"/>
                <a:ext cx="54" cy="46"/>
              </a:xfrm>
              <a:custGeom>
                <a:avLst/>
                <a:gdLst>
                  <a:gd name="T0" fmla="*/ 22 w 54"/>
                  <a:gd name="T1" fmla="*/ 4 h 46"/>
                  <a:gd name="T2" fmla="*/ 26 w 54"/>
                  <a:gd name="T3" fmla="*/ 8 h 46"/>
                  <a:gd name="T4" fmla="*/ 26 w 54"/>
                  <a:gd name="T5" fmla="*/ 8 h 46"/>
                  <a:gd name="T6" fmla="*/ 28 w 54"/>
                  <a:gd name="T7" fmla="*/ 12 h 46"/>
                  <a:gd name="T8" fmla="*/ 30 w 54"/>
                  <a:gd name="T9" fmla="*/ 10 h 46"/>
                  <a:gd name="T10" fmla="*/ 32 w 54"/>
                  <a:gd name="T11" fmla="*/ 2 h 46"/>
                  <a:gd name="T12" fmla="*/ 32 w 54"/>
                  <a:gd name="T13" fmla="*/ 0 h 46"/>
                  <a:gd name="T14" fmla="*/ 40 w 54"/>
                  <a:gd name="T15" fmla="*/ 0 h 46"/>
                  <a:gd name="T16" fmla="*/ 46 w 54"/>
                  <a:gd name="T17" fmla="*/ 0 h 46"/>
                  <a:gd name="T18" fmla="*/ 46 w 54"/>
                  <a:gd name="T19" fmla="*/ 8 h 46"/>
                  <a:gd name="T20" fmla="*/ 50 w 54"/>
                  <a:gd name="T21" fmla="*/ 8 h 46"/>
                  <a:gd name="T22" fmla="*/ 52 w 54"/>
                  <a:gd name="T23" fmla="*/ 6 h 46"/>
                  <a:gd name="T24" fmla="*/ 52 w 54"/>
                  <a:gd name="T25" fmla="*/ 12 h 46"/>
                  <a:gd name="T26" fmla="*/ 54 w 54"/>
                  <a:gd name="T27" fmla="*/ 14 h 46"/>
                  <a:gd name="T28" fmla="*/ 50 w 54"/>
                  <a:gd name="T29" fmla="*/ 24 h 46"/>
                  <a:gd name="T30" fmla="*/ 46 w 54"/>
                  <a:gd name="T31" fmla="*/ 24 h 46"/>
                  <a:gd name="T32" fmla="*/ 42 w 54"/>
                  <a:gd name="T33" fmla="*/ 22 h 46"/>
                  <a:gd name="T34" fmla="*/ 38 w 54"/>
                  <a:gd name="T35" fmla="*/ 18 h 46"/>
                  <a:gd name="T36" fmla="*/ 44 w 54"/>
                  <a:gd name="T37" fmla="*/ 34 h 46"/>
                  <a:gd name="T38" fmla="*/ 40 w 54"/>
                  <a:gd name="T39" fmla="*/ 46 h 46"/>
                  <a:gd name="T40" fmla="*/ 38 w 54"/>
                  <a:gd name="T41" fmla="*/ 44 h 46"/>
                  <a:gd name="T42" fmla="*/ 36 w 54"/>
                  <a:gd name="T43" fmla="*/ 40 h 46"/>
                  <a:gd name="T44" fmla="*/ 28 w 54"/>
                  <a:gd name="T45" fmla="*/ 36 h 46"/>
                  <a:gd name="T46" fmla="*/ 26 w 54"/>
                  <a:gd name="T47" fmla="*/ 42 h 46"/>
                  <a:gd name="T48" fmla="*/ 24 w 54"/>
                  <a:gd name="T49" fmla="*/ 42 h 46"/>
                  <a:gd name="T50" fmla="*/ 22 w 54"/>
                  <a:gd name="T51" fmla="*/ 40 h 46"/>
                  <a:gd name="T52" fmla="*/ 18 w 54"/>
                  <a:gd name="T53" fmla="*/ 42 h 46"/>
                  <a:gd name="T54" fmla="*/ 10 w 54"/>
                  <a:gd name="T55" fmla="*/ 40 h 46"/>
                  <a:gd name="T56" fmla="*/ 4 w 54"/>
                  <a:gd name="T57" fmla="*/ 40 h 46"/>
                  <a:gd name="T58" fmla="*/ 2 w 54"/>
                  <a:gd name="T59" fmla="*/ 38 h 46"/>
                  <a:gd name="T60" fmla="*/ 0 w 54"/>
                  <a:gd name="T61" fmla="*/ 28 h 46"/>
                  <a:gd name="T62" fmla="*/ 2 w 54"/>
                  <a:gd name="T63" fmla="*/ 22 h 46"/>
                  <a:gd name="T64" fmla="*/ 6 w 54"/>
                  <a:gd name="T65" fmla="*/ 24 h 46"/>
                  <a:gd name="T66" fmla="*/ 8 w 54"/>
                  <a:gd name="T67" fmla="*/ 24 h 46"/>
                  <a:gd name="T68" fmla="*/ 8 w 54"/>
                  <a:gd name="T69" fmla="*/ 20 h 46"/>
                  <a:gd name="T70" fmla="*/ 12 w 54"/>
                  <a:gd name="T71" fmla="*/ 22 h 46"/>
                  <a:gd name="T72" fmla="*/ 14 w 54"/>
                  <a:gd name="T73" fmla="*/ 24 h 46"/>
                  <a:gd name="T74" fmla="*/ 14 w 54"/>
                  <a:gd name="T75" fmla="*/ 20 h 46"/>
                  <a:gd name="T76" fmla="*/ 14 w 54"/>
                  <a:gd name="T77" fmla="*/ 16 h 46"/>
                  <a:gd name="T78" fmla="*/ 16 w 54"/>
                  <a:gd name="T79" fmla="*/ 16 h 46"/>
                  <a:gd name="T80" fmla="*/ 20 w 54"/>
                  <a:gd name="T81" fmla="*/ 14 h 46"/>
                  <a:gd name="T82" fmla="*/ 22 w 54"/>
                  <a:gd name="T83"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46">
                    <a:moveTo>
                      <a:pt x="22" y="4"/>
                    </a:moveTo>
                    <a:lnTo>
                      <a:pt x="22" y="4"/>
                    </a:lnTo>
                    <a:lnTo>
                      <a:pt x="26" y="8"/>
                    </a:lnTo>
                    <a:lnTo>
                      <a:pt x="26" y="8"/>
                    </a:lnTo>
                    <a:lnTo>
                      <a:pt x="26" y="8"/>
                    </a:lnTo>
                    <a:lnTo>
                      <a:pt x="26" y="8"/>
                    </a:lnTo>
                    <a:lnTo>
                      <a:pt x="28" y="12"/>
                    </a:lnTo>
                    <a:lnTo>
                      <a:pt x="28" y="12"/>
                    </a:lnTo>
                    <a:lnTo>
                      <a:pt x="30" y="10"/>
                    </a:lnTo>
                    <a:lnTo>
                      <a:pt x="30" y="10"/>
                    </a:lnTo>
                    <a:lnTo>
                      <a:pt x="30" y="4"/>
                    </a:lnTo>
                    <a:lnTo>
                      <a:pt x="32" y="2"/>
                    </a:lnTo>
                    <a:lnTo>
                      <a:pt x="32" y="0"/>
                    </a:lnTo>
                    <a:lnTo>
                      <a:pt x="32" y="0"/>
                    </a:lnTo>
                    <a:lnTo>
                      <a:pt x="36" y="2"/>
                    </a:lnTo>
                    <a:lnTo>
                      <a:pt x="40" y="0"/>
                    </a:lnTo>
                    <a:lnTo>
                      <a:pt x="42" y="0"/>
                    </a:lnTo>
                    <a:lnTo>
                      <a:pt x="46" y="0"/>
                    </a:lnTo>
                    <a:lnTo>
                      <a:pt x="46" y="0"/>
                    </a:lnTo>
                    <a:lnTo>
                      <a:pt x="46" y="8"/>
                    </a:lnTo>
                    <a:lnTo>
                      <a:pt x="46" y="12"/>
                    </a:lnTo>
                    <a:lnTo>
                      <a:pt x="50" y="8"/>
                    </a:lnTo>
                    <a:lnTo>
                      <a:pt x="50" y="8"/>
                    </a:lnTo>
                    <a:lnTo>
                      <a:pt x="52" y="6"/>
                    </a:lnTo>
                    <a:lnTo>
                      <a:pt x="52" y="8"/>
                    </a:lnTo>
                    <a:lnTo>
                      <a:pt x="52" y="12"/>
                    </a:lnTo>
                    <a:lnTo>
                      <a:pt x="54" y="14"/>
                    </a:lnTo>
                    <a:lnTo>
                      <a:pt x="54" y="14"/>
                    </a:lnTo>
                    <a:lnTo>
                      <a:pt x="52" y="20"/>
                    </a:lnTo>
                    <a:lnTo>
                      <a:pt x="50" y="24"/>
                    </a:lnTo>
                    <a:lnTo>
                      <a:pt x="48" y="24"/>
                    </a:lnTo>
                    <a:lnTo>
                      <a:pt x="46" y="24"/>
                    </a:lnTo>
                    <a:lnTo>
                      <a:pt x="46" y="24"/>
                    </a:lnTo>
                    <a:lnTo>
                      <a:pt x="42" y="22"/>
                    </a:lnTo>
                    <a:lnTo>
                      <a:pt x="38" y="18"/>
                    </a:lnTo>
                    <a:lnTo>
                      <a:pt x="38" y="18"/>
                    </a:lnTo>
                    <a:lnTo>
                      <a:pt x="42" y="28"/>
                    </a:lnTo>
                    <a:lnTo>
                      <a:pt x="44" y="34"/>
                    </a:lnTo>
                    <a:lnTo>
                      <a:pt x="44" y="40"/>
                    </a:lnTo>
                    <a:lnTo>
                      <a:pt x="40" y="46"/>
                    </a:lnTo>
                    <a:lnTo>
                      <a:pt x="40" y="46"/>
                    </a:lnTo>
                    <a:lnTo>
                      <a:pt x="38" y="44"/>
                    </a:lnTo>
                    <a:lnTo>
                      <a:pt x="36" y="40"/>
                    </a:lnTo>
                    <a:lnTo>
                      <a:pt x="36" y="40"/>
                    </a:lnTo>
                    <a:lnTo>
                      <a:pt x="30" y="34"/>
                    </a:lnTo>
                    <a:lnTo>
                      <a:pt x="28" y="36"/>
                    </a:lnTo>
                    <a:lnTo>
                      <a:pt x="26" y="42"/>
                    </a:lnTo>
                    <a:lnTo>
                      <a:pt x="26" y="42"/>
                    </a:lnTo>
                    <a:lnTo>
                      <a:pt x="26" y="42"/>
                    </a:lnTo>
                    <a:lnTo>
                      <a:pt x="24" y="42"/>
                    </a:lnTo>
                    <a:lnTo>
                      <a:pt x="22" y="40"/>
                    </a:lnTo>
                    <a:lnTo>
                      <a:pt x="22" y="40"/>
                    </a:lnTo>
                    <a:lnTo>
                      <a:pt x="22" y="40"/>
                    </a:lnTo>
                    <a:lnTo>
                      <a:pt x="18" y="42"/>
                    </a:lnTo>
                    <a:lnTo>
                      <a:pt x="14" y="40"/>
                    </a:lnTo>
                    <a:lnTo>
                      <a:pt x="10" y="40"/>
                    </a:lnTo>
                    <a:lnTo>
                      <a:pt x="4" y="40"/>
                    </a:lnTo>
                    <a:lnTo>
                      <a:pt x="4" y="40"/>
                    </a:lnTo>
                    <a:lnTo>
                      <a:pt x="4" y="40"/>
                    </a:lnTo>
                    <a:lnTo>
                      <a:pt x="2" y="38"/>
                    </a:lnTo>
                    <a:lnTo>
                      <a:pt x="0" y="28"/>
                    </a:lnTo>
                    <a:lnTo>
                      <a:pt x="0" y="28"/>
                    </a:lnTo>
                    <a:lnTo>
                      <a:pt x="2" y="24"/>
                    </a:lnTo>
                    <a:lnTo>
                      <a:pt x="2" y="22"/>
                    </a:lnTo>
                    <a:lnTo>
                      <a:pt x="4" y="22"/>
                    </a:lnTo>
                    <a:lnTo>
                      <a:pt x="6" y="24"/>
                    </a:lnTo>
                    <a:lnTo>
                      <a:pt x="6" y="24"/>
                    </a:lnTo>
                    <a:lnTo>
                      <a:pt x="8" y="24"/>
                    </a:lnTo>
                    <a:lnTo>
                      <a:pt x="8" y="20"/>
                    </a:lnTo>
                    <a:lnTo>
                      <a:pt x="8" y="20"/>
                    </a:lnTo>
                    <a:lnTo>
                      <a:pt x="10" y="20"/>
                    </a:lnTo>
                    <a:lnTo>
                      <a:pt x="12" y="22"/>
                    </a:lnTo>
                    <a:lnTo>
                      <a:pt x="12" y="22"/>
                    </a:lnTo>
                    <a:lnTo>
                      <a:pt x="14" y="24"/>
                    </a:lnTo>
                    <a:lnTo>
                      <a:pt x="14" y="24"/>
                    </a:lnTo>
                    <a:lnTo>
                      <a:pt x="14" y="20"/>
                    </a:lnTo>
                    <a:lnTo>
                      <a:pt x="14" y="20"/>
                    </a:lnTo>
                    <a:lnTo>
                      <a:pt x="14" y="16"/>
                    </a:lnTo>
                    <a:lnTo>
                      <a:pt x="16" y="16"/>
                    </a:lnTo>
                    <a:lnTo>
                      <a:pt x="16" y="16"/>
                    </a:lnTo>
                    <a:lnTo>
                      <a:pt x="18" y="18"/>
                    </a:lnTo>
                    <a:lnTo>
                      <a:pt x="20" y="14"/>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2" name="Freeform 625">
                <a:extLst>
                  <a:ext uri="{FF2B5EF4-FFF2-40B4-BE49-F238E27FC236}">
                    <a16:creationId xmlns:a16="http://schemas.microsoft.com/office/drawing/2014/main" id="{8FA800AE-63AA-AA50-D2D2-832E4454036A}"/>
                  </a:ext>
                </a:extLst>
              </p:cNvPr>
              <p:cNvSpPr>
                <a:spLocks/>
              </p:cNvSpPr>
              <p:nvPr/>
            </p:nvSpPr>
            <p:spPr bwMode="auto">
              <a:xfrm>
                <a:off x="1834" y="1475"/>
                <a:ext cx="22" cy="40"/>
              </a:xfrm>
              <a:custGeom>
                <a:avLst/>
                <a:gdLst>
                  <a:gd name="T0" fmla="*/ 6 w 22"/>
                  <a:gd name="T1" fmla="*/ 32 h 40"/>
                  <a:gd name="T2" fmla="*/ 6 w 22"/>
                  <a:gd name="T3" fmla="*/ 32 h 40"/>
                  <a:gd name="T4" fmla="*/ 8 w 22"/>
                  <a:gd name="T5" fmla="*/ 30 h 40"/>
                  <a:gd name="T6" fmla="*/ 10 w 22"/>
                  <a:gd name="T7" fmla="*/ 24 h 40"/>
                  <a:gd name="T8" fmla="*/ 10 w 22"/>
                  <a:gd name="T9" fmla="*/ 24 h 40"/>
                  <a:gd name="T10" fmla="*/ 8 w 22"/>
                  <a:gd name="T11" fmla="*/ 18 h 40"/>
                  <a:gd name="T12" fmla="*/ 6 w 22"/>
                  <a:gd name="T13" fmla="*/ 16 h 40"/>
                  <a:gd name="T14" fmla="*/ 6 w 22"/>
                  <a:gd name="T15" fmla="*/ 16 h 40"/>
                  <a:gd name="T16" fmla="*/ 0 w 22"/>
                  <a:gd name="T17" fmla="*/ 12 h 40"/>
                  <a:gd name="T18" fmla="*/ 0 w 22"/>
                  <a:gd name="T19" fmla="*/ 12 h 40"/>
                  <a:gd name="T20" fmla="*/ 2 w 22"/>
                  <a:gd name="T21" fmla="*/ 0 h 40"/>
                  <a:gd name="T22" fmla="*/ 4 w 22"/>
                  <a:gd name="T23" fmla="*/ 2 h 40"/>
                  <a:gd name="T24" fmla="*/ 8 w 22"/>
                  <a:gd name="T25" fmla="*/ 4 h 40"/>
                  <a:gd name="T26" fmla="*/ 8 w 22"/>
                  <a:gd name="T27" fmla="*/ 4 h 40"/>
                  <a:gd name="T28" fmla="*/ 10 w 22"/>
                  <a:gd name="T29" fmla="*/ 6 h 40"/>
                  <a:gd name="T30" fmla="*/ 14 w 22"/>
                  <a:gd name="T31" fmla="*/ 8 h 40"/>
                  <a:gd name="T32" fmla="*/ 16 w 22"/>
                  <a:gd name="T33" fmla="*/ 8 h 40"/>
                  <a:gd name="T34" fmla="*/ 20 w 22"/>
                  <a:gd name="T35" fmla="*/ 2 h 40"/>
                  <a:gd name="T36" fmla="*/ 20 w 22"/>
                  <a:gd name="T37" fmla="*/ 2 h 40"/>
                  <a:gd name="T38" fmla="*/ 22 w 22"/>
                  <a:gd name="T39" fmla="*/ 10 h 40"/>
                  <a:gd name="T40" fmla="*/ 22 w 22"/>
                  <a:gd name="T41" fmla="*/ 10 h 40"/>
                  <a:gd name="T42" fmla="*/ 22 w 22"/>
                  <a:gd name="T43" fmla="*/ 20 h 40"/>
                  <a:gd name="T44" fmla="*/ 22 w 22"/>
                  <a:gd name="T45" fmla="*/ 28 h 40"/>
                  <a:gd name="T46" fmla="*/ 22 w 22"/>
                  <a:gd name="T47" fmla="*/ 28 h 40"/>
                  <a:gd name="T48" fmla="*/ 20 w 22"/>
                  <a:gd name="T49" fmla="*/ 32 h 40"/>
                  <a:gd name="T50" fmla="*/ 18 w 22"/>
                  <a:gd name="T51" fmla="*/ 32 h 40"/>
                  <a:gd name="T52" fmla="*/ 16 w 22"/>
                  <a:gd name="T53" fmla="*/ 34 h 40"/>
                  <a:gd name="T54" fmla="*/ 14 w 22"/>
                  <a:gd name="T55" fmla="*/ 40 h 40"/>
                  <a:gd name="T56" fmla="*/ 14 w 22"/>
                  <a:gd name="T57" fmla="*/ 40 h 40"/>
                  <a:gd name="T58" fmla="*/ 10 w 22"/>
                  <a:gd name="T59" fmla="*/ 40 h 40"/>
                  <a:gd name="T60" fmla="*/ 10 w 22"/>
                  <a:gd name="T61" fmla="*/ 40 h 40"/>
                  <a:gd name="T62" fmla="*/ 10 w 22"/>
                  <a:gd name="T63" fmla="*/ 38 h 40"/>
                  <a:gd name="T64" fmla="*/ 8 w 22"/>
                  <a:gd name="T65" fmla="*/ 38 h 40"/>
                  <a:gd name="T66" fmla="*/ 6 w 22"/>
                  <a:gd name="T67" fmla="*/ 36 h 40"/>
                  <a:gd name="T68" fmla="*/ 6 w 22"/>
                  <a:gd name="T69" fmla="*/ 32 h 40"/>
                  <a:gd name="T70" fmla="*/ 6 w 22"/>
                  <a:gd name="T71"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40">
                    <a:moveTo>
                      <a:pt x="6" y="32"/>
                    </a:moveTo>
                    <a:lnTo>
                      <a:pt x="6" y="32"/>
                    </a:lnTo>
                    <a:lnTo>
                      <a:pt x="8" y="30"/>
                    </a:lnTo>
                    <a:lnTo>
                      <a:pt x="10" y="24"/>
                    </a:lnTo>
                    <a:lnTo>
                      <a:pt x="10" y="24"/>
                    </a:lnTo>
                    <a:lnTo>
                      <a:pt x="8" y="18"/>
                    </a:lnTo>
                    <a:lnTo>
                      <a:pt x="6" y="16"/>
                    </a:lnTo>
                    <a:lnTo>
                      <a:pt x="6" y="16"/>
                    </a:lnTo>
                    <a:lnTo>
                      <a:pt x="0" y="12"/>
                    </a:lnTo>
                    <a:lnTo>
                      <a:pt x="0" y="12"/>
                    </a:lnTo>
                    <a:lnTo>
                      <a:pt x="2" y="0"/>
                    </a:lnTo>
                    <a:lnTo>
                      <a:pt x="4" y="2"/>
                    </a:lnTo>
                    <a:lnTo>
                      <a:pt x="8" y="4"/>
                    </a:lnTo>
                    <a:lnTo>
                      <a:pt x="8" y="4"/>
                    </a:lnTo>
                    <a:lnTo>
                      <a:pt x="10" y="6"/>
                    </a:lnTo>
                    <a:lnTo>
                      <a:pt x="14" y="8"/>
                    </a:lnTo>
                    <a:lnTo>
                      <a:pt x="16" y="8"/>
                    </a:lnTo>
                    <a:lnTo>
                      <a:pt x="20" y="2"/>
                    </a:lnTo>
                    <a:lnTo>
                      <a:pt x="20" y="2"/>
                    </a:lnTo>
                    <a:lnTo>
                      <a:pt x="22" y="10"/>
                    </a:lnTo>
                    <a:lnTo>
                      <a:pt x="22" y="10"/>
                    </a:lnTo>
                    <a:lnTo>
                      <a:pt x="22" y="20"/>
                    </a:lnTo>
                    <a:lnTo>
                      <a:pt x="22" y="28"/>
                    </a:lnTo>
                    <a:lnTo>
                      <a:pt x="22" y="28"/>
                    </a:lnTo>
                    <a:lnTo>
                      <a:pt x="20" y="32"/>
                    </a:lnTo>
                    <a:lnTo>
                      <a:pt x="18" y="32"/>
                    </a:lnTo>
                    <a:lnTo>
                      <a:pt x="16" y="34"/>
                    </a:lnTo>
                    <a:lnTo>
                      <a:pt x="14" y="40"/>
                    </a:lnTo>
                    <a:lnTo>
                      <a:pt x="14" y="40"/>
                    </a:lnTo>
                    <a:lnTo>
                      <a:pt x="10" y="40"/>
                    </a:lnTo>
                    <a:lnTo>
                      <a:pt x="10" y="40"/>
                    </a:lnTo>
                    <a:lnTo>
                      <a:pt x="10" y="38"/>
                    </a:lnTo>
                    <a:lnTo>
                      <a:pt x="8" y="38"/>
                    </a:lnTo>
                    <a:lnTo>
                      <a:pt x="6" y="36"/>
                    </a:lnTo>
                    <a:lnTo>
                      <a:pt x="6" y="32"/>
                    </a:ln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3" name="Freeform 626">
                <a:extLst>
                  <a:ext uri="{FF2B5EF4-FFF2-40B4-BE49-F238E27FC236}">
                    <a16:creationId xmlns:a16="http://schemas.microsoft.com/office/drawing/2014/main" id="{970E5BFD-F4E0-0B1D-2912-37E9BB935DAC}"/>
                  </a:ext>
                </a:extLst>
              </p:cNvPr>
              <p:cNvSpPr>
                <a:spLocks/>
              </p:cNvSpPr>
              <p:nvPr/>
            </p:nvSpPr>
            <p:spPr bwMode="auto">
              <a:xfrm>
                <a:off x="1854" y="1485"/>
                <a:ext cx="10" cy="22"/>
              </a:xfrm>
              <a:custGeom>
                <a:avLst/>
                <a:gdLst>
                  <a:gd name="T0" fmla="*/ 0 w 10"/>
                  <a:gd name="T1" fmla="*/ 18 h 22"/>
                  <a:gd name="T2" fmla="*/ 0 w 10"/>
                  <a:gd name="T3" fmla="*/ 18 h 22"/>
                  <a:gd name="T4" fmla="*/ 0 w 10"/>
                  <a:gd name="T5" fmla="*/ 8 h 22"/>
                  <a:gd name="T6" fmla="*/ 2 w 10"/>
                  <a:gd name="T7" fmla="*/ 0 h 22"/>
                  <a:gd name="T8" fmla="*/ 2 w 10"/>
                  <a:gd name="T9" fmla="*/ 0 h 22"/>
                  <a:gd name="T10" fmla="*/ 4 w 10"/>
                  <a:gd name="T11" fmla="*/ 2 h 22"/>
                  <a:gd name="T12" fmla="*/ 8 w 10"/>
                  <a:gd name="T13" fmla="*/ 2 h 22"/>
                  <a:gd name="T14" fmla="*/ 10 w 10"/>
                  <a:gd name="T15" fmla="*/ 4 h 22"/>
                  <a:gd name="T16" fmla="*/ 10 w 10"/>
                  <a:gd name="T17" fmla="*/ 10 h 22"/>
                  <a:gd name="T18" fmla="*/ 10 w 10"/>
                  <a:gd name="T19" fmla="*/ 10 h 22"/>
                  <a:gd name="T20" fmla="*/ 8 w 10"/>
                  <a:gd name="T21" fmla="*/ 20 h 22"/>
                  <a:gd name="T22" fmla="*/ 6 w 10"/>
                  <a:gd name="T23" fmla="*/ 22 h 22"/>
                  <a:gd name="T24" fmla="*/ 4 w 10"/>
                  <a:gd name="T25" fmla="*/ 22 h 22"/>
                  <a:gd name="T26" fmla="*/ 4 w 10"/>
                  <a:gd name="T27" fmla="*/ 22 h 22"/>
                  <a:gd name="T28" fmla="*/ 4 w 10"/>
                  <a:gd name="T29" fmla="*/ 22 h 22"/>
                  <a:gd name="T30" fmla="*/ 2 w 10"/>
                  <a:gd name="T31" fmla="*/ 20 h 22"/>
                  <a:gd name="T32" fmla="*/ 0 w 10"/>
                  <a:gd name="T33" fmla="*/ 18 h 22"/>
                  <a:gd name="T34" fmla="*/ 0 w 10"/>
                  <a:gd name="T3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2">
                    <a:moveTo>
                      <a:pt x="0" y="18"/>
                    </a:moveTo>
                    <a:lnTo>
                      <a:pt x="0" y="18"/>
                    </a:lnTo>
                    <a:lnTo>
                      <a:pt x="0" y="8"/>
                    </a:lnTo>
                    <a:lnTo>
                      <a:pt x="2" y="0"/>
                    </a:lnTo>
                    <a:lnTo>
                      <a:pt x="2" y="0"/>
                    </a:lnTo>
                    <a:lnTo>
                      <a:pt x="4" y="2"/>
                    </a:lnTo>
                    <a:lnTo>
                      <a:pt x="8" y="2"/>
                    </a:lnTo>
                    <a:lnTo>
                      <a:pt x="10" y="4"/>
                    </a:lnTo>
                    <a:lnTo>
                      <a:pt x="10" y="10"/>
                    </a:lnTo>
                    <a:lnTo>
                      <a:pt x="10" y="10"/>
                    </a:lnTo>
                    <a:lnTo>
                      <a:pt x="8" y="20"/>
                    </a:lnTo>
                    <a:lnTo>
                      <a:pt x="6" y="22"/>
                    </a:lnTo>
                    <a:lnTo>
                      <a:pt x="4" y="22"/>
                    </a:lnTo>
                    <a:lnTo>
                      <a:pt x="4" y="22"/>
                    </a:lnTo>
                    <a:lnTo>
                      <a:pt x="4" y="22"/>
                    </a:lnTo>
                    <a:lnTo>
                      <a:pt x="2"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4" name="Freeform 627">
                <a:extLst>
                  <a:ext uri="{FF2B5EF4-FFF2-40B4-BE49-F238E27FC236}">
                    <a16:creationId xmlns:a16="http://schemas.microsoft.com/office/drawing/2014/main" id="{AB6A9E6B-C1C0-8518-AE37-A44D2202ECB1}"/>
                  </a:ext>
                </a:extLst>
              </p:cNvPr>
              <p:cNvSpPr>
                <a:spLocks/>
              </p:cNvSpPr>
              <p:nvPr/>
            </p:nvSpPr>
            <p:spPr bwMode="auto">
              <a:xfrm>
                <a:off x="1858" y="1495"/>
                <a:ext cx="10" cy="16"/>
              </a:xfrm>
              <a:custGeom>
                <a:avLst/>
                <a:gdLst>
                  <a:gd name="T0" fmla="*/ 0 w 10"/>
                  <a:gd name="T1" fmla="*/ 12 h 16"/>
                  <a:gd name="T2" fmla="*/ 0 w 10"/>
                  <a:gd name="T3" fmla="*/ 12 h 16"/>
                  <a:gd name="T4" fmla="*/ 2 w 10"/>
                  <a:gd name="T5" fmla="*/ 10 h 16"/>
                  <a:gd name="T6" fmla="*/ 2 w 10"/>
                  <a:gd name="T7" fmla="*/ 4 h 16"/>
                  <a:gd name="T8" fmla="*/ 4 w 10"/>
                  <a:gd name="T9" fmla="*/ 0 h 16"/>
                  <a:gd name="T10" fmla="*/ 6 w 10"/>
                  <a:gd name="T11" fmla="*/ 0 h 16"/>
                  <a:gd name="T12" fmla="*/ 6 w 10"/>
                  <a:gd name="T13" fmla="*/ 0 h 16"/>
                  <a:gd name="T14" fmla="*/ 6 w 10"/>
                  <a:gd name="T15" fmla="*/ 0 h 16"/>
                  <a:gd name="T16" fmla="*/ 10 w 10"/>
                  <a:gd name="T17" fmla="*/ 8 h 16"/>
                  <a:gd name="T18" fmla="*/ 10 w 10"/>
                  <a:gd name="T19" fmla="*/ 8 h 16"/>
                  <a:gd name="T20" fmla="*/ 8 w 10"/>
                  <a:gd name="T21" fmla="*/ 14 h 16"/>
                  <a:gd name="T22" fmla="*/ 6 w 10"/>
                  <a:gd name="T23" fmla="*/ 16 h 16"/>
                  <a:gd name="T24" fmla="*/ 2 w 10"/>
                  <a:gd name="T25" fmla="*/ 16 h 16"/>
                  <a:gd name="T26" fmla="*/ 0 w 10"/>
                  <a:gd name="T27" fmla="*/ 12 h 16"/>
                  <a:gd name="T28" fmla="*/ 0 w 10"/>
                  <a:gd name="T2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6">
                    <a:moveTo>
                      <a:pt x="0" y="12"/>
                    </a:moveTo>
                    <a:lnTo>
                      <a:pt x="0" y="12"/>
                    </a:lnTo>
                    <a:lnTo>
                      <a:pt x="2" y="10"/>
                    </a:lnTo>
                    <a:lnTo>
                      <a:pt x="2" y="4"/>
                    </a:lnTo>
                    <a:lnTo>
                      <a:pt x="4" y="0"/>
                    </a:lnTo>
                    <a:lnTo>
                      <a:pt x="6" y="0"/>
                    </a:lnTo>
                    <a:lnTo>
                      <a:pt x="6" y="0"/>
                    </a:lnTo>
                    <a:lnTo>
                      <a:pt x="6" y="0"/>
                    </a:lnTo>
                    <a:lnTo>
                      <a:pt x="10" y="8"/>
                    </a:lnTo>
                    <a:lnTo>
                      <a:pt x="10" y="8"/>
                    </a:lnTo>
                    <a:lnTo>
                      <a:pt x="8" y="14"/>
                    </a:lnTo>
                    <a:lnTo>
                      <a:pt x="6" y="16"/>
                    </a:lnTo>
                    <a:lnTo>
                      <a:pt x="2"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5" name="Freeform 628">
                <a:extLst>
                  <a:ext uri="{FF2B5EF4-FFF2-40B4-BE49-F238E27FC236}">
                    <a16:creationId xmlns:a16="http://schemas.microsoft.com/office/drawing/2014/main" id="{B2C00F25-86C8-A40A-A64F-BC49BE70F39B}"/>
                  </a:ext>
                </a:extLst>
              </p:cNvPr>
              <p:cNvSpPr>
                <a:spLocks/>
              </p:cNvSpPr>
              <p:nvPr/>
            </p:nvSpPr>
            <p:spPr bwMode="auto">
              <a:xfrm>
                <a:off x="1916" y="1481"/>
                <a:ext cx="88" cy="36"/>
              </a:xfrm>
              <a:custGeom>
                <a:avLst/>
                <a:gdLst>
                  <a:gd name="T0" fmla="*/ 12 w 88"/>
                  <a:gd name="T1" fmla="*/ 14 h 36"/>
                  <a:gd name="T2" fmla="*/ 18 w 88"/>
                  <a:gd name="T3" fmla="*/ 18 h 36"/>
                  <a:gd name="T4" fmla="*/ 24 w 88"/>
                  <a:gd name="T5" fmla="*/ 16 h 36"/>
                  <a:gd name="T6" fmla="*/ 24 w 88"/>
                  <a:gd name="T7" fmla="*/ 8 h 36"/>
                  <a:gd name="T8" fmla="*/ 26 w 88"/>
                  <a:gd name="T9" fmla="*/ 6 h 36"/>
                  <a:gd name="T10" fmla="*/ 30 w 88"/>
                  <a:gd name="T11" fmla="*/ 12 h 36"/>
                  <a:gd name="T12" fmla="*/ 30 w 88"/>
                  <a:gd name="T13" fmla="*/ 20 h 36"/>
                  <a:gd name="T14" fmla="*/ 34 w 88"/>
                  <a:gd name="T15" fmla="*/ 24 h 36"/>
                  <a:gd name="T16" fmla="*/ 40 w 88"/>
                  <a:gd name="T17" fmla="*/ 24 h 36"/>
                  <a:gd name="T18" fmla="*/ 44 w 88"/>
                  <a:gd name="T19" fmla="*/ 14 h 36"/>
                  <a:gd name="T20" fmla="*/ 46 w 88"/>
                  <a:gd name="T21" fmla="*/ 14 h 36"/>
                  <a:gd name="T22" fmla="*/ 52 w 88"/>
                  <a:gd name="T23" fmla="*/ 16 h 36"/>
                  <a:gd name="T24" fmla="*/ 54 w 88"/>
                  <a:gd name="T25" fmla="*/ 16 h 36"/>
                  <a:gd name="T26" fmla="*/ 50 w 88"/>
                  <a:gd name="T27" fmla="*/ 12 h 36"/>
                  <a:gd name="T28" fmla="*/ 50 w 88"/>
                  <a:gd name="T29" fmla="*/ 4 h 36"/>
                  <a:gd name="T30" fmla="*/ 52 w 88"/>
                  <a:gd name="T31" fmla="*/ 0 h 36"/>
                  <a:gd name="T32" fmla="*/ 54 w 88"/>
                  <a:gd name="T33" fmla="*/ 0 h 36"/>
                  <a:gd name="T34" fmla="*/ 54 w 88"/>
                  <a:gd name="T35" fmla="*/ 0 h 36"/>
                  <a:gd name="T36" fmla="*/ 66 w 88"/>
                  <a:gd name="T37" fmla="*/ 14 h 36"/>
                  <a:gd name="T38" fmla="*/ 72 w 88"/>
                  <a:gd name="T39" fmla="*/ 14 h 36"/>
                  <a:gd name="T40" fmla="*/ 80 w 88"/>
                  <a:gd name="T41" fmla="*/ 6 h 36"/>
                  <a:gd name="T42" fmla="*/ 80 w 88"/>
                  <a:gd name="T43" fmla="*/ 6 h 36"/>
                  <a:gd name="T44" fmla="*/ 82 w 88"/>
                  <a:gd name="T45" fmla="*/ 8 h 36"/>
                  <a:gd name="T46" fmla="*/ 88 w 88"/>
                  <a:gd name="T47" fmla="*/ 22 h 36"/>
                  <a:gd name="T48" fmla="*/ 84 w 88"/>
                  <a:gd name="T49" fmla="*/ 28 h 36"/>
                  <a:gd name="T50" fmla="*/ 70 w 88"/>
                  <a:gd name="T51" fmla="*/ 28 h 36"/>
                  <a:gd name="T52" fmla="*/ 66 w 88"/>
                  <a:gd name="T53" fmla="*/ 30 h 36"/>
                  <a:gd name="T54" fmla="*/ 58 w 88"/>
                  <a:gd name="T55" fmla="*/ 30 h 36"/>
                  <a:gd name="T56" fmla="*/ 54 w 88"/>
                  <a:gd name="T57" fmla="*/ 28 h 36"/>
                  <a:gd name="T58" fmla="*/ 50 w 88"/>
                  <a:gd name="T59" fmla="*/ 36 h 36"/>
                  <a:gd name="T60" fmla="*/ 44 w 88"/>
                  <a:gd name="T61" fmla="*/ 34 h 36"/>
                  <a:gd name="T62" fmla="*/ 40 w 88"/>
                  <a:gd name="T63" fmla="*/ 32 h 36"/>
                  <a:gd name="T64" fmla="*/ 10 w 88"/>
                  <a:gd name="T65" fmla="*/ 34 h 36"/>
                  <a:gd name="T66" fmla="*/ 2 w 88"/>
                  <a:gd name="T67" fmla="*/ 26 h 36"/>
                  <a:gd name="T68" fmla="*/ 0 w 88"/>
                  <a:gd name="T69" fmla="*/ 20 h 36"/>
                  <a:gd name="T70" fmla="*/ 0 w 88"/>
                  <a:gd name="T71" fmla="*/ 12 h 36"/>
                  <a:gd name="T72" fmla="*/ 4 w 88"/>
                  <a:gd name="T73" fmla="*/ 8 h 36"/>
                  <a:gd name="T74" fmla="*/ 8 w 88"/>
                  <a:gd name="T75" fmla="*/ 10 h 36"/>
                  <a:gd name="T76" fmla="*/ 10 w 88"/>
                  <a:gd name="T77" fmla="*/ 12 h 36"/>
                  <a:gd name="T78" fmla="*/ 12 w 88"/>
                  <a:gd name="T79"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36">
                    <a:moveTo>
                      <a:pt x="12" y="14"/>
                    </a:moveTo>
                    <a:lnTo>
                      <a:pt x="12" y="14"/>
                    </a:lnTo>
                    <a:lnTo>
                      <a:pt x="14" y="18"/>
                    </a:lnTo>
                    <a:lnTo>
                      <a:pt x="18" y="18"/>
                    </a:lnTo>
                    <a:lnTo>
                      <a:pt x="22" y="16"/>
                    </a:lnTo>
                    <a:lnTo>
                      <a:pt x="24" y="16"/>
                    </a:lnTo>
                    <a:lnTo>
                      <a:pt x="24" y="16"/>
                    </a:lnTo>
                    <a:lnTo>
                      <a:pt x="24" y="8"/>
                    </a:lnTo>
                    <a:lnTo>
                      <a:pt x="26" y="6"/>
                    </a:lnTo>
                    <a:lnTo>
                      <a:pt x="26" y="6"/>
                    </a:lnTo>
                    <a:lnTo>
                      <a:pt x="28" y="8"/>
                    </a:lnTo>
                    <a:lnTo>
                      <a:pt x="30" y="12"/>
                    </a:lnTo>
                    <a:lnTo>
                      <a:pt x="30" y="12"/>
                    </a:lnTo>
                    <a:lnTo>
                      <a:pt x="30" y="20"/>
                    </a:lnTo>
                    <a:lnTo>
                      <a:pt x="32" y="24"/>
                    </a:lnTo>
                    <a:lnTo>
                      <a:pt x="34" y="24"/>
                    </a:lnTo>
                    <a:lnTo>
                      <a:pt x="34" y="24"/>
                    </a:lnTo>
                    <a:lnTo>
                      <a:pt x="40" y="24"/>
                    </a:lnTo>
                    <a:lnTo>
                      <a:pt x="42" y="22"/>
                    </a:lnTo>
                    <a:lnTo>
                      <a:pt x="44" y="14"/>
                    </a:lnTo>
                    <a:lnTo>
                      <a:pt x="44" y="14"/>
                    </a:lnTo>
                    <a:lnTo>
                      <a:pt x="46" y="14"/>
                    </a:lnTo>
                    <a:lnTo>
                      <a:pt x="50" y="16"/>
                    </a:lnTo>
                    <a:lnTo>
                      <a:pt x="52" y="16"/>
                    </a:lnTo>
                    <a:lnTo>
                      <a:pt x="54" y="16"/>
                    </a:lnTo>
                    <a:lnTo>
                      <a:pt x="54" y="16"/>
                    </a:lnTo>
                    <a:lnTo>
                      <a:pt x="52" y="12"/>
                    </a:lnTo>
                    <a:lnTo>
                      <a:pt x="50" y="12"/>
                    </a:lnTo>
                    <a:lnTo>
                      <a:pt x="50" y="8"/>
                    </a:lnTo>
                    <a:lnTo>
                      <a:pt x="50" y="4"/>
                    </a:lnTo>
                    <a:lnTo>
                      <a:pt x="50" y="4"/>
                    </a:lnTo>
                    <a:lnTo>
                      <a:pt x="52" y="0"/>
                    </a:lnTo>
                    <a:lnTo>
                      <a:pt x="54" y="0"/>
                    </a:lnTo>
                    <a:lnTo>
                      <a:pt x="54" y="0"/>
                    </a:lnTo>
                    <a:lnTo>
                      <a:pt x="54" y="0"/>
                    </a:lnTo>
                    <a:lnTo>
                      <a:pt x="54" y="0"/>
                    </a:lnTo>
                    <a:lnTo>
                      <a:pt x="60" y="8"/>
                    </a:lnTo>
                    <a:lnTo>
                      <a:pt x="66" y="14"/>
                    </a:lnTo>
                    <a:lnTo>
                      <a:pt x="70" y="14"/>
                    </a:lnTo>
                    <a:lnTo>
                      <a:pt x="72" y="14"/>
                    </a:lnTo>
                    <a:lnTo>
                      <a:pt x="76" y="12"/>
                    </a:lnTo>
                    <a:lnTo>
                      <a:pt x="80" y="6"/>
                    </a:lnTo>
                    <a:lnTo>
                      <a:pt x="80" y="6"/>
                    </a:lnTo>
                    <a:lnTo>
                      <a:pt x="80" y="6"/>
                    </a:lnTo>
                    <a:lnTo>
                      <a:pt x="82" y="8"/>
                    </a:lnTo>
                    <a:lnTo>
                      <a:pt x="82" y="8"/>
                    </a:lnTo>
                    <a:lnTo>
                      <a:pt x="86" y="14"/>
                    </a:lnTo>
                    <a:lnTo>
                      <a:pt x="88" y="22"/>
                    </a:lnTo>
                    <a:lnTo>
                      <a:pt x="88" y="22"/>
                    </a:lnTo>
                    <a:lnTo>
                      <a:pt x="84" y="28"/>
                    </a:lnTo>
                    <a:lnTo>
                      <a:pt x="80" y="30"/>
                    </a:lnTo>
                    <a:lnTo>
                      <a:pt x="70" y="28"/>
                    </a:lnTo>
                    <a:lnTo>
                      <a:pt x="70" y="28"/>
                    </a:lnTo>
                    <a:lnTo>
                      <a:pt x="66" y="30"/>
                    </a:lnTo>
                    <a:lnTo>
                      <a:pt x="62" y="30"/>
                    </a:lnTo>
                    <a:lnTo>
                      <a:pt x="58" y="30"/>
                    </a:lnTo>
                    <a:lnTo>
                      <a:pt x="54" y="28"/>
                    </a:lnTo>
                    <a:lnTo>
                      <a:pt x="54" y="28"/>
                    </a:lnTo>
                    <a:lnTo>
                      <a:pt x="52" y="36"/>
                    </a:lnTo>
                    <a:lnTo>
                      <a:pt x="50" y="36"/>
                    </a:lnTo>
                    <a:lnTo>
                      <a:pt x="48" y="36"/>
                    </a:lnTo>
                    <a:lnTo>
                      <a:pt x="44" y="34"/>
                    </a:lnTo>
                    <a:lnTo>
                      <a:pt x="40" y="32"/>
                    </a:lnTo>
                    <a:lnTo>
                      <a:pt x="40" y="32"/>
                    </a:lnTo>
                    <a:lnTo>
                      <a:pt x="10" y="34"/>
                    </a:lnTo>
                    <a:lnTo>
                      <a:pt x="10" y="34"/>
                    </a:lnTo>
                    <a:lnTo>
                      <a:pt x="6" y="32"/>
                    </a:lnTo>
                    <a:lnTo>
                      <a:pt x="2" y="26"/>
                    </a:lnTo>
                    <a:lnTo>
                      <a:pt x="2" y="26"/>
                    </a:lnTo>
                    <a:lnTo>
                      <a:pt x="0" y="20"/>
                    </a:lnTo>
                    <a:lnTo>
                      <a:pt x="0" y="16"/>
                    </a:lnTo>
                    <a:lnTo>
                      <a:pt x="0" y="12"/>
                    </a:lnTo>
                    <a:lnTo>
                      <a:pt x="0" y="12"/>
                    </a:lnTo>
                    <a:lnTo>
                      <a:pt x="4" y="8"/>
                    </a:lnTo>
                    <a:lnTo>
                      <a:pt x="6" y="10"/>
                    </a:lnTo>
                    <a:lnTo>
                      <a:pt x="8" y="10"/>
                    </a:lnTo>
                    <a:lnTo>
                      <a:pt x="10" y="12"/>
                    </a:lnTo>
                    <a:lnTo>
                      <a:pt x="10" y="12"/>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6" name="Freeform 629">
                <a:extLst>
                  <a:ext uri="{FF2B5EF4-FFF2-40B4-BE49-F238E27FC236}">
                    <a16:creationId xmlns:a16="http://schemas.microsoft.com/office/drawing/2014/main" id="{5C54EDF7-B6DA-15A9-3779-230BC5E71F51}"/>
                  </a:ext>
                </a:extLst>
              </p:cNvPr>
              <p:cNvSpPr>
                <a:spLocks/>
              </p:cNvSpPr>
              <p:nvPr/>
            </p:nvSpPr>
            <p:spPr bwMode="auto">
              <a:xfrm>
                <a:off x="4972" y="1467"/>
                <a:ext cx="16" cy="12"/>
              </a:xfrm>
              <a:custGeom>
                <a:avLst/>
                <a:gdLst>
                  <a:gd name="T0" fmla="*/ 16 w 16"/>
                  <a:gd name="T1" fmla="*/ 4 h 12"/>
                  <a:gd name="T2" fmla="*/ 16 w 16"/>
                  <a:gd name="T3" fmla="*/ 4 h 12"/>
                  <a:gd name="T4" fmla="*/ 14 w 16"/>
                  <a:gd name="T5" fmla="*/ 12 h 12"/>
                  <a:gd name="T6" fmla="*/ 14 w 16"/>
                  <a:gd name="T7" fmla="*/ 12 h 12"/>
                  <a:gd name="T8" fmla="*/ 10 w 16"/>
                  <a:gd name="T9" fmla="*/ 6 h 12"/>
                  <a:gd name="T10" fmla="*/ 6 w 16"/>
                  <a:gd name="T11" fmla="*/ 4 h 12"/>
                  <a:gd name="T12" fmla="*/ 2 w 16"/>
                  <a:gd name="T13" fmla="*/ 2 h 12"/>
                  <a:gd name="T14" fmla="*/ 0 w 16"/>
                  <a:gd name="T15" fmla="*/ 0 h 12"/>
                  <a:gd name="T16" fmla="*/ 0 w 16"/>
                  <a:gd name="T17" fmla="*/ 0 h 12"/>
                  <a:gd name="T18" fmla="*/ 8 w 16"/>
                  <a:gd name="T19" fmla="*/ 0 h 12"/>
                  <a:gd name="T20" fmla="*/ 16 w 16"/>
                  <a:gd name="T21" fmla="*/ 4 h 12"/>
                  <a:gd name="T22" fmla="*/ 16 w 1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2">
                    <a:moveTo>
                      <a:pt x="16" y="4"/>
                    </a:moveTo>
                    <a:lnTo>
                      <a:pt x="16" y="4"/>
                    </a:lnTo>
                    <a:lnTo>
                      <a:pt x="14" y="12"/>
                    </a:lnTo>
                    <a:lnTo>
                      <a:pt x="14" y="12"/>
                    </a:lnTo>
                    <a:lnTo>
                      <a:pt x="10" y="6"/>
                    </a:lnTo>
                    <a:lnTo>
                      <a:pt x="6" y="4"/>
                    </a:lnTo>
                    <a:lnTo>
                      <a:pt x="2" y="2"/>
                    </a:lnTo>
                    <a:lnTo>
                      <a:pt x="0" y="0"/>
                    </a:lnTo>
                    <a:lnTo>
                      <a:pt x="0" y="0"/>
                    </a:lnTo>
                    <a:lnTo>
                      <a:pt x="8" y="0"/>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7" name="Freeform 630">
                <a:extLst>
                  <a:ext uri="{FF2B5EF4-FFF2-40B4-BE49-F238E27FC236}">
                    <a16:creationId xmlns:a16="http://schemas.microsoft.com/office/drawing/2014/main" id="{E9C71102-B435-9FFC-67C2-E39C83B59453}"/>
                  </a:ext>
                </a:extLst>
              </p:cNvPr>
              <p:cNvSpPr>
                <a:spLocks/>
              </p:cNvSpPr>
              <p:nvPr/>
            </p:nvSpPr>
            <p:spPr bwMode="auto">
              <a:xfrm>
                <a:off x="4948" y="1471"/>
                <a:ext cx="6" cy="10"/>
              </a:xfrm>
              <a:custGeom>
                <a:avLst/>
                <a:gdLst>
                  <a:gd name="T0" fmla="*/ 6 w 6"/>
                  <a:gd name="T1" fmla="*/ 6 h 10"/>
                  <a:gd name="T2" fmla="*/ 6 w 6"/>
                  <a:gd name="T3" fmla="*/ 6 h 10"/>
                  <a:gd name="T4" fmla="*/ 4 w 6"/>
                  <a:gd name="T5" fmla="*/ 6 h 10"/>
                  <a:gd name="T6" fmla="*/ 2 w 6"/>
                  <a:gd name="T7" fmla="*/ 6 h 10"/>
                  <a:gd name="T8" fmla="*/ 2 w 6"/>
                  <a:gd name="T9" fmla="*/ 10 h 10"/>
                  <a:gd name="T10" fmla="*/ 0 w 6"/>
                  <a:gd name="T11" fmla="*/ 10 h 10"/>
                  <a:gd name="T12" fmla="*/ 0 w 6"/>
                  <a:gd name="T13" fmla="*/ 10 h 10"/>
                  <a:gd name="T14" fmla="*/ 2 w 6"/>
                  <a:gd name="T15" fmla="*/ 0 h 10"/>
                  <a:gd name="T16" fmla="*/ 4 w 6"/>
                  <a:gd name="T17" fmla="*/ 0 h 10"/>
                  <a:gd name="T18" fmla="*/ 6 w 6"/>
                  <a:gd name="T19" fmla="*/ 6 h 10"/>
                  <a:gd name="T20" fmla="*/ 6 w 6"/>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6"/>
                    </a:moveTo>
                    <a:lnTo>
                      <a:pt x="6" y="6"/>
                    </a:lnTo>
                    <a:lnTo>
                      <a:pt x="4" y="6"/>
                    </a:lnTo>
                    <a:lnTo>
                      <a:pt x="2" y="6"/>
                    </a:lnTo>
                    <a:lnTo>
                      <a:pt x="2" y="10"/>
                    </a:lnTo>
                    <a:lnTo>
                      <a:pt x="0" y="10"/>
                    </a:lnTo>
                    <a:lnTo>
                      <a:pt x="0" y="10"/>
                    </a:lnTo>
                    <a:lnTo>
                      <a:pt x="2" y="0"/>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8" name="Freeform 631">
                <a:extLst>
                  <a:ext uri="{FF2B5EF4-FFF2-40B4-BE49-F238E27FC236}">
                    <a16:creationId xmlns:a16="http://schemas.microsoft.com/office/drawing/2014/main" id="{8BB63769-BB7C-032D-F591-05DED61FDD4B}"/>
                  </a:ext>
                </a:extLst>
              </p:cNvPr>
              <p:cNvSpPr>
                <a:spLocks/>
              </p:cNvSpPr>
              <p:nvPr/>
            </p:nvSpPr>
            <p:spPr bwMode="auto">
              <a:xfrm>
                <a:off x="1610" y="1475"/>
                <a:ext cx="44" cy="70"/>
              </a:xfrm>
              <a:custGeom>
                <a:avLst/>
                <a:gdLst>
                  <a:gd name="T0" fmla="*/ 38 w 44"/>
                  <a:gd name="T1" fmla="*/ 2 h 70"/>
                  <a:gd name="T2" fmla="*/ 42 w 44"/>
                  <a:gd name="T3" fmla="*/ 6 h 70"/>
                  <a:gd name="T4" fmla="*/ 44 w 44"/>
                  <a:gd name="T5" fmla="*/ 20 h 70"/>
                  <a:gd name="T6" fmla="*/ 42 w 44"/>
                  <a:gd name="T7" fmla="*/ 32 h 70"/>
                  <a:gd name="T8" fmla="*/ 38 w 44"/>
                  <a:gd name="T9" fmla="*/ 38 h 70"/>
                  <a:gd name="T10" fmla="*/ 36 w 44"/>
                  <a:gd name="T11" fmla="*/ 48 h 70"/>
                  <a:gd name="T12" fmla="*/ 30 w 44"/>
                  <a:gd name="T13" fmla="*/ 48 h 70"/>
                  <a:gd name="T14" fmla="*/ 24 w 44"/>
                  <a:gd name="T15" fmla="*/ 52 h 70"/>
                  <a:gd name="T16" fmla="*/ 22 w 44"/>
                  <a:gd name="T17" fmla="*/ 64 h 70"/>
                  <a:gd name="T18" fmla="*/ 18 w 44"/>
                  <a:gd name="T19" fmla="*/ 70 h 70"/>
                  <a:gd name="T20" fmla="*/ 14 w 44"/>
                  <a:gd name="T21" fmla="*/ 68 h 70"/>
                  <a:gd name="T22" fmla="*/ 4 w 44"/>
                  <a:gd name="T23" fmla="*/ 60 h 70"/>
                  <a:gd name="T24" fmla="*/ 2 w 44"/>
                  <a:gd name="T25" fmla="*/ 56 h 70"/>
                  <a:gd name="T26" fmla="*/ 4 w 44"/>
                  <a:gd name="T27" fmla="*/ 50 h 70"/>
                  <a:gd name="T28" fmla="*/ 8 w 44"/>
                  <a:gd name="T29" fmla="*/ 46 h 70"/>
                  <a:gd name="T30" fmla="*/ 10 w 44"/>
                  <a:gd name="T31" fmla="*/ 48 h 70"/>
                  <a:gd name="T32" fmla="*/ 12 w 44"/>
                  <a:gd name="T33" fmla="*/ 46 h 70"/>
                  <a:gd name="T34" fmla="*/ 12 w 44"/>
                  <a:gd name="T35" fmla="*/ 44 h 70"/>
                  <a:gd name="T36" fmla="*/ 12 w 44"/>
                  <a:gd name="T37" fmla="*/ 40 h 70"/>
                  <a:gd name="T38" fmla="*/ 12 w 44"/>
                  <a:gd name="T39" fmla="*/ 40 h 70"/>
                  <a:gd name="T40" fmla="*/ 6 w 44"/>
                  <a:gd name="T41" fmla="*/ 30 h 70"/>
                  <a:gd name="T42" fmla="*/ 4 w 44"/>
                  <a:gd name="T43" fmla="*/ 30 h 70"/>
                  <a:gd name="T44" fmla="*/ 0 w 44"/>
                  <a:gd name="T45" fmla="*/ 22 h 70"/>
                  <a:gd name="T46" fmla="*/ 2 w 44"/>
                  <a:gd name="T47" fmla="*/ 18 h 70"/>
                  <a:gd name="T48" fmla="*/ 2 w 44"/>
                  <a:gd name="T49" fmla="*/ 12 h 70"/>
                  <a:gd name="T50" fmla="*/ 6 w 44"/>
                  <a:gd name="T51" fmla="*/ 12 h 70"/>
                  <a:gd name="T52" fmla="*/ 12 w 44"/>
                  <a:gd name="T53" fmla="*/ 14 h 70"/>
                  <a:gd name="T54" fmla="*/ 18 w 44"/>
                  <a:gd name="T55" fmla="*/ 16 h 70"/>
                  <a:gd name="T56" fmla="*/ 26 w 44"/>
                  <a:gd name="T57" fmla="*/ 16 h 70"/>
                  <a:gd name="T58" fmla="*/ 28 w 44"/>
                  <a:gd name="T59" fmla="*/ 20 h 70"/>
                  <a:gd name="T60" fmla="*/ 30 w 44"/>
                  <a:gd name="T61" fmla="*/ 24 h 70"/>
                  <a:gd name="T62" fmla="*/ 26 w 44"/>
                  <a:gd name="T63" fmla="*/ 18 h 70"/>
                  <a:gd name="T64" fmla="*/ 22 w 44"/>
                  <a:gd name="T65" fmla="*/ 10 h 70"/>
                  <a:gd name="T66" fmla="*/ 20 w 44"/>
                  <a:gd name="T67" fmla="*/ 6 h 70"/>
                  <a:gd name="T68" fmla="*/ 20 w 44"/>
                  <a:gd name="T69" fmla="*/ 2 h 70"/>
                  <a:gd name="T70" fmla="*/ 24 w 44"/>
                  <a:gd name="T71" fmla="*/ 2 h 70"/>
                  <a:gd name="T72" fmla="*/ 28 w 44"/>
                  <a:gd name="T73" fmla="*/ 8 h 70"/>
                  <a:gd name="T74" fmla="*/ 34 w 44"/>
                  <a:gd name="T75" fmla="*/ 10 h 70"/>
                  <a:gd name="T76" fmla="*/ 38 w 44"/>
                  <a:gd name="T7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70">
                    <a:moveTo>
                      <a:pt x="38" y="2"/>
                    </a:moveTo>
                    <a:lnTo>
                      <a:pt x="38" y="2"/>
                    </a:lnTo>
                    <a:lnTo>
                      <a:pt x="42" y="6"/>
                    </a:lnTo>
                    <a:lnTo>
                      <a:pt x="42" y="6"/>
                    </a:lnTo>
                    <a:lnTo>
                      <a:pt x="44" y="12"/>
                    </a:lnTo>
                    <a:lnTo>
                      <a:pt x="44" y="20"/>
                    </a:lnTo>
                    <a:lnTo>
                      <a:pt x="42" y="32"/>
                    </a:lnTo>
                    <a:lnTo>
                      <a:pt x="42" y="32"/>
                    </a:lnTo>
                    <a:lnTo>
                      <a:pt x="40" y="34"/>
                    </a:lnTo>
                    <a:lnTo>
                      <a:pt x="38" y="38"/>
                    </a:lnTo>
                    <a:lnTo>
                      <a:pt x="36" y="48"/>
                    </a:lnTo>
                    <a:lnTo>
                      <a:pt x="36" y="48"/>
                    </a:lnTo>
                    <a:lnTo>
                      <a:pt x="32" y="48"/>
                    </a:lnTo>
                    <a:lnTo>
                      <a:pt x="30" y="48"/>
                    </a:lnTo>
                    <a:lnTo>
                      <a:pt x="26" y="50"/>
                    </a:lnTo>
                    <a:lnTo>
                      <a:pt x="24" y="52"/>
                    </a:lnTo>
                    <a:lnTo>
                      <a:pt x="24" y="52"/>
                    </a:lnTo>
                    <a:lnTo>
                      <a:pt x="22" y="64"/>
                    </a:lnTo>
                    <a:lnTo>
                      <a:pt x="22" y="70"/>
                    </a:lnTo>
                    <a:lnTo>
                      <a:pt x="18" y="70"/>
                    </a:lnTo>
                    <a:lnTo>
                      <a:pt x="14" y="68"/>
                    </a:lnTo>
                    <a:lnTo>
                      <a:pt x="14" y="68"/>
                    </a:lnTo>
                    <a:lnTo>
                      <a:pt x="8" y="66"/>
                    </a:lnTo>
                    <a:lnTo>
                      <a:pt x="4" y="60"/>
                    </a:lnTo>
                    <a:lnTo>
                      <a:pt x="4" y="60"/>
                    </a:lnTo>
                    <a:lnTo>
                      <a:pt x="2" y="56"/>
                    </a:lnTo>
                    <a:lnTo>
                      <a:pt x="2" y="56"/>
                    </a:lnTo>
                    <a:lnTo>
                      <a:pt x="4" y="50"/>
                    </a:lnTo>
                    <a:lnTo>
                      <a:pt x="4" y="48"/>
                    </a:lnTo>
                    <a:lnTo>
                      <a:pt x="8" y="46"/>
                    </a:lnTo>
                    <a:lnTo>
                      <a:pt x="8" y="46"/>
                    </a:lnTo>
                    <a:lnTo>
                      <a:pt x="10" y="48"/>
                    </a:lnTo>
                    <a:lnTo>
                      <a:pt x="10" y="48"/>
                    </a:lnTo>
                    <a:lnTo>
                      <a:pt x="12" y="46"/>
                    </a:lnTo>
                    <a:lnTo>
                      <a:pt x="12" y="46"/>
                    </a:lnTo>
                    <a:lnTo>
                      <a:pt x="12" y="44"/>
                    </a:lnTo>
                    <a:lnTo>
                      <a:pt x="12" y="42"/>
                    </a:lnTo>
                    <a:lnTo>
                      <a:pt x="12" y="40"/>
                    </a:lnTo>
                    <a:lnTo>
                      <a:pt x="12" y="40"/>
                    </a:lnTo>
                    <a:lnTo>
                      <a:pt x="12" y="40"/>
                    </a:lnTo>
                    <a:lnTo>
                      <a:pt x="8" y="32"/>
                    </a:lnTo>
                    <a:lnTo>
                      <a:pt x="6" y="30"/>
                    </a:lnTo>
                    <a:lnTo>
                      <a:pt x="4" y="30"/>
                    </a:lnTo>
                    <a:lnTo>
                      <a:pt x="4" y="30"/>
                    </a:lnTo>
                    <a:lnTo>
                      <a:pt x="2" y="26"/>
                    </a:lnTo>
                    <a:lnTo>
                      <a:pt x="0" y="22"/>
                    </a:lnTo>
                    <a:lnTo>
                      <a:pt x="0" y="22"/>
                    </a:lnTo>
                    <a:lnTo>
                      <a:pt x="2" y="18"/>
                    </a:lnTo>
                    <a:lnTo>
                      <a:pt x="2" y="12"/>
                    </a:lnTo>
                    <a:lnTo>
                      <a:pt x="2" y="12"/>
                    </a:lnTo>
                    <a:lnTo>
                      <a:pt x="4" y="12"/>
                    </a:lnTo>
                    <a:lnTo>
                      <a:pt x="6" y="12"/>
                    </a:lnTo>
                    <a:lnTo>
                      <a:pt x="6" y="12"/>
                    </a:lnTo>
                    <a:lnTo>
                      <a:pt x="12" y="14"/>
                    </a:lnTo>
                    <a:lnTo>
                      <a:pt x="18" y="16"/>
                    </a:lnTo>
                    <a:lnTo>
                      <a:pt x="18" y="16"/>
                    </a:lnTo>
                    <a:lnTo>
                      <a:pt x="22" y="14"/>
                    </a:lnTo>
                    <a:lnTo>
                      <a:pt x="26" y="16"/>
                    </a:lnTo>
                    <a:lnTo>
                      <a:pt x="26" y="16"/>
                    </a:lnTo>
                    <a:lnTo>
                      <a:pt x="28" y="20"/>
                    </a:lnTo>
                    <a:lnTo>
                      <a:pt x="30" y="22"/>
                    </a:lnTo>
                    <a:lnTo>
                      <a:pt x="30" y="24"/>
                    </a:lnTo>
                    <a:lnTo>
                      <a:pt x="30" y="24"/>
                    </a:lnTo>
                    <a:lnTo>
                      <a:pt x="26" y="18"/>
                    </a:lnTo>
                    <a:lnTo>
                      <a:pt x="24" y="14"/>
                    </a:lnTo>
                    <a:lnTo>
                      <a:pt x="22" y="10"/>
                    </a:lnTo>
                    <a:lnTo>
                      <a:pt x="22" y="10"/>
                    </a:lnTo>
                    <a:lnTo>
                      <a:pt x="20" y="6"/>
                    </a:lnTo>
                    <a:lnTo>
                      <a:pt x="20" y="2"/>
                    </a:lnTo>
                    <a:lnTo>
                      <a:pt x="20" y="2"/>
                    </a:lnTo>
                    <a:lnTo>
                      <a:pt x="22" y="0"/>
                    </a:lnTo>
                    <a:lnTo>
                      <a:pt x="24" y="2"/>
                    </a:lnTo>
                    <a:lnTo>
                      <a:pt x="28" y="8"/>
                    </a:lnTo>
                    <a:lnTo>
                      <a:pt x="28" y="8"/>
                    </a:lnTo>
                    <a:lnTo>
                      <a:pt x="32" y="12"/>
                    </a:lnTo>
                    <a:lnTo>
                      <a:pt x="34" y="10"/>
                    </a:lnTo>
                    <a:lnTo>
                      <a:pt x="38" y="2"/>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9" name="Freeform 632">
                <a:extLst>
                  <a:ext uri="{FF2B5EF4-FFF2-40B4-BE49-F238E27FC236}">
                    <a16:creationId xmlns:a16="http://schemas.microsoft.com/office/drawing/2014/main" id="{0C36A66A-0DEF-8DAB-20CF-61035415AD46}"/>
                  </a:ext>
                </a:extLst>
              </p:cNvPr>
              <p:cNvSpPr>
                <a:spLocks/>
              </p:cNvSpPr>
              <p:nvPr/>
            </p:nvSpPr>
            <p:spPr bwMode="auto">
              <a:xfrm>
                <a:off x="1584" y="1481"/>
                <a:ext cx="28" cy="38"/>
              </a:xfrm>
              <a:custGeom>
                <a:avLst/>
                <a:gdLst>
                  <a:gd name="T0" fmla="*/ 28 w 28"/>
                  <a:gd name="T1" fmla="*/ 8 h 38"/>
                  <a:gd name="T2" fmla="*/ 28 w 28"/>
                  <a:gd name="T3" fmla="*/ 8 h 38"/>
                  <a:gd name="T4" fmla="*/ 28 w 28"/>
                  <a:gd name="T5" fmla="*/ 12 h 38"/>
                  <a:gd name="T6" fmla="*/ 28 w 28"/>
                  <a:gd name="T7" fmla="*/ 14 h 38"/>
                  <a:gd name="T8" fmla="*/ 26 w 28"/>
                  <a:gd name="T9" fmla="*/ 14 h 38"/>
                  <a:gd name="T10" fmla="*/ 26 w 28"/>
                  <a:gd name="T11" fmla="*/ 14 h 38"/>
                  <a:gd name="T12" fmla="*/ 28 w 28"/>
                  <a:gd name="T13" fmla="*/ 28 h 38"/>
                  <a:gd name="T14" fmla="*/ 28 w 28"/>
                  <a:gd name="T15" fmla="*/ 36 h 38"/>
                  <a:gd name="T16" fmla="*/ 26 w 28"/>
                  <a:gd name="T17" fmla="*/ 38 h 38"/>
                  <a:gd name="T18" fmla="*/ 22 w 28"/>
                  <a:gd name="T19" fmla="*/ 38 h 38"/>
                  <a:gd name="T20" fmla="*/ 22 w 28"/>
                  <a:gd name="T21" fmla="*/ 38 h 38"/>
                  <a:gd name="T22" fmla="*/ 22 w 28"/>
                  <a:gd name="T23" fmla="*/ 30 h 38"/>
                  <a:gd name="T24" fmla="*/ 22 w 28"/>
                  <a:gd name="T25" fmla="*/ 28 h 38"/>
                  <a:gd name="T26" fmla="*/ 20 w 28"/>
                  <a:gd name="T27" fmla="*/ 24 h 38"/>
                  <a:gd name="T28" fmla="*/ 20 w 28"/>
                  <a:gd name="T29" fmla="*/ 24 h 38"/>
                  <a:gd name="T30" fmla="*/ 14 w 28"/>
                  <a:gd name="T31" fmla="*/ 20 h 38"/>
                  <a:gd name="T32" fmla="*/ 14 w 28"/>
                  <a:gd name="T33" fmla="*/ 20 h 38"/>
                  <a:gd name="T34" fmla="*/ 12 w 28"/>
                  <a:gd name="T35" fmla="*/ 20 h 38"/>
                  <a:gd name="T36" fmla="*/ 12 w 28"/>
                  <a:gd name="T37" fmla="*/ 26 h 38"/>
                  <a:gd name="T38" fmla="*/ 12 w 28"/>
                  <a:gd name="T39" fmla="*/ 26 h 38"/>
                  <a:gd name="T40" fmla="*/ 10 w 28"/>
                  <a:gd name="T41" fmla="*/ 32 h 38"/>
                  <a:gd name="T42" fmla="*/ 6 w 28"/>
                  <a:gd name="T43" fmla="*/ 34 h 38"/>
                  <a:gd name="T44" fmla="*/ 2 w 28"/>
                  <a:gd name="T45" fmla="*/ 32 h 38"/>
                  <a:gd name="T46" fmla="*/ 0 w 28"/>
                  <a:gd name="T47" fmla="*/ 26 h 38"/>
                  <a:gd name="T48" fmla="*/ 0 w 28"/>
                  <a:gd name="T49" fmla="*/ 26 h 38"/>
                  <a:gd name="T50" fmla="*/ 2 w 28"/>
                  <a:gd name="T51" fmla="*/ 26 h 38"/>
                  <a:gd name="T52" fmla="*/ 4 w 28"/>
                  <a:gd name="T53" fmla="*/ 26 h 38"/>
                  <a:gd name="T54" fmla="*/ 6 w 28"/>
                  <a:gd name="T55" fmla="*/ 24 h 38"/>
                  <a:gd name="T56" fmla="*/ 6 w 28"/>
                  <a:gd name="T57" fmla="*/ 24 h 38"/>
                  <a:gd name="T58" fmla="*/ 2 w 28"/>
                  <a:gd name="T59" fmla="*/ 4 h 38"/>
                  <a:gd name="T60" fmla="*/ 2 w 28"/>
                  <a:gd name="T61" fmla="*/ 4 h 38"/>
                  <a:gd name="T62" fmla="*/ 8 w 28"/>
                  <a:gd name="T63" fmla="*/ 6 h 38"/>
                  <a:gd name="T64" fmla="*/ 12 w 28"/>
                  <a:gd name="T65" fmla="*/ 4 h 38"/>
                  <a:gd name="T66" fmla="*/ 14 w 28"/>
                  <a:gd name="T67" fmla="*/ 0 h 38"/>
                  <a:gd name="T68" fmla="*/ 14 w 28"/>
                  <a:gd name="T69" fmla="*/ 0 h 38"/>
                  <a:gd name="T70" fmla="*/ 18 w 28"/>
                  <a:gd name="T71" fmla="*/ 0 h 38"/>
                  <a:gd name="T72" fmla="*/ 18 w 28"/>
                  <a:gd name="T73" fmla="*/ 0 h 38"/>
                  <a:gd name="T74" fmla="*/ 22 w 28"/>
                  <a:gd name="T75" fmla="*/ 4 h 38"/>
                  <a:gd name="T76" fmla="*/ 22 w 28"/>
                  <a:gd name="T77" fmla="*/ 4 h 38"/>
                  <a:gd name="T78" fmla="*/ 24 w 28"/>
                  <a:gd name="T79" fmla="*/ 2 h 38"/>
                  <a:gd name="T80" fmla="*/ 26 w 28"/>
                  <a:gd name="T81" fmla="*/ 4 h 38"/>
                  <a:gd name="T82" fmla="*/ 26 w 28"/>
                  <a:gd name="T83" fmla="*/ 4 h 38"/>
                  <a:gd name="T84" fmla="*/ 28 w 28"/>
                  <a:gd name="T85" fmla="*/ 6 h 38"/>
                  <a:gd name="T86" fmla="*/ 28 w 28"/>
                  <a:gd name="T87" fmla="*/ 8 h 38"/>
                  <a:gd name="T88" fmla="*/ 28 w 28"/>
                  <a:gd name="T8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38">
                    <a:moveTo>
                      <a:pt x="28" y="8"/>
                    </a:moveTo>
                    <a:lnTo>
                      <a:pt x="28" y="8"/>
                    </a:lnTo>
                    <a:lnTo>
                      <a:pt x="28" y="12"/>
                    </a:lnTo>
                    <a:lnTo>
                      <a:pt x="28" y="14"/>
                    </a:lnTo>
                    <a:lnTo>
                      <a:pt x="26" y="14"/>
                    </a:lnTo>
                    <a:lnTo>
                      <a:pt x="26" y="14"/>
                    </a:lnTo>
                    <a:lnTo>
                      <a:pt x="28" y="28"/>
                    </a:lnTo>
                    <a:lnTo>
                      <a:pt x="28" y="36"/>
                    </a:lnTo>
                    <a:lnTo>
                      <a:pt x="26" y="38"/>
                    </a:lnTo>
                    <a:lnTo>
                      <a:pt x="22" y="38"/>
                    </a:lnTo>
                    <a:lnTo>
                      <a:pt x="22" y="38"/>
                    </a:lnTo>
                    <a:lnTo>
                      <a:pt x="22" y="30"/>
                    </a:lnTo>
                    <a:lnTo>
                      <a:pt x="22" y="28"/>
                    </a:lnTo>
                    <a:lnTo>
                      <a:pt x="20" y="24"/>
                    </a:lnTo>
                    <a:lnTo>
                      <a:pt x="20" y="24"/>
                    </a:lnTo>
                    <a:lnTo>
                      <a:pt x="14" y="20"/>
                    </a:lnTo>
                    <a:lnTo>
                      <a:pt x="14" y="20"/>
                    </a:lnTo>
                    <a:lnTo>
                      <a:pt x="12" y="20"/>
                    </a:lnTo>
                    <a:lnTo>
                      <a:pt x="12" y="26"/>
                    </a:lnTo>
                    <a:lnTo>
                      <a:pt x="12" y="26"/>
                    </a:lnTo>
                    <a:lnTo>
                      <a:pt x="10" y="32"/>
                    </a:lnTo>
                    <a:lnTo>
                      <a:pt x="6" y="34"/>
                    </a:lnTo>
                    <a:lnTo>
                      <a:pt x="2" y="32"/>
                    </a:lnTo>
                    <a:lnTo>
                      <a:pt x="0" y="26"/>
                    </a:lnTo>
                    <a:lnTo>
                      <a:pt x="0" y="26"/>
                    </a:lnTo>
                    <a:lnTo>
                      <a:pt x="2" y="26"/>
                    </a:lnTo>
                    <a:lnTo>
                      <a:pt x="4" y="26"/>
                    </a:lnTo>
                    <a:lnTo>
                      <a:pt x="6" y="24"/>
                    </a:lnTo>
                    <a:lnTo>
                      <a:pt x="6" y="24"/>
                    </a:lnTo>
                    <a:lnTo>
                      <a:pt x="2" y="4"/>
                    </a:lnTo>
                    <a:lnTo>
                      <a:pt x="2" y="4"/>
                    </a:lnTo>
                    <a:lnTo>
                      <a:pt x="8" y="6"/>
                    </a:lnTo>
                    <a:lnTo>
                      <a:pt x="12" y="4"/>
                    </a:lnTo>
                    <a:lnTo>
                      <a:pt x="14" y="0"/>
                    </a:lnTo>
                    <a:lnTo>
                      <a:pt x="14" y="0"/>
                    </a:lnTo>
                    <a:lnTo>
                      <a:pt x="18" y="0"/>
                    </a:lnTo>
                    <a:lnTo>
                      <a:pt x="18" y="0"/>
                    </a:lnTo>
                    <a:lnTo>
                      <a:pt x="22" y="4"/>
                    </a:lnTo>
                    <a:lnTo>
                      <a:pt x="22" y="4"/>
                    </a:lnTo>
                    <a:lnTo>
                      <a:pt x="24" y="2"/>
                    </a:lnTo>
                    <a:lnTo>
                      <a:pt x="26" y="4"/>
                    </a:lnTo>
                    <a:lnTo>
                      <a:pt x="26" y="4"/>
                    </a:lnTo>
                    <a:lnTo>
                      <a:pt x="28" y="6"/>
                    </a:lnTo>
                    <a:lnTo>
                      <a:pt x="28" y="8"/>
                    </a:ln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0" name="Freeform 633">
                <a:extLst>
                  <a:ext uri="{FF2B5EF4-FFF2-40B4-BE49-F238E27FC236}">
                    <a16:creationId xmlns:a16="http://schemas.microsoft.com/office/drawing/2014/main" id="{5475C0F8-DE80-9627-9646-729A2E68EA64}"/>
                  </a:ext>
                </a:extLst>
              </p:cNvPr>
              <p:cNvSpPr>
                <a:spLocks/>
              </p:cNvSpPr>
              <p:nvPr/>
            </p:nvSpPr>
            <p:spPr bwMode="auto">
              <a:xfrm>
                <a:off x="1610" y="1483"/>
                <a:ext cx="34" cy="20"/>
              </a:xfrm>
              <a:custGeom>
                <a:avLst/>
                <a:gdLst>
                  <a:gd name="T0" fmla="*/ 2 w 34"/>
                  <a:gd name="T1" fmla="*/ 6 h 20"/>
                  <a:gd name="T2" fmla="*/ 2 w 34"/>
                  <a:gd name="T3" fmla="*/ 6 h 20"/>
                  <a:gd name="T4" fmla="*/ 0 w 34"/>
                  <a:gd name="T5" fmla="*/ 6 h 20"/>
                  <a:gd name="T6" fmla="*/ 0 w 34"/>
                  <a:gd name="T7" fmla="*/ 6 h 20"/>
                  <a:gd name="T8" fmla="*/ 0 w 34"/>
                  <a:gd name="T9" fmla="*/ 2 h 20"/>
                  <a:gd name="T10" fmla="*/ 0 w 34"/>
                  <a:gd name="T11" fmla="*/ 2 h 20"/>
                  <a:gd name="T12" fmla="*/ 0 w 34"/>
                  <a:gd name="T13" fmla="*/ 2 h 20"/>
                  <a:gd name="T14" fmla="*/ 6 w 34"/>
                  <a:gd name="T15" fmla="*/ 0 h 20"/>
                  <a:gd name="T16" fmla="*/ 10 w 34"/>
                  <a:gd name="T17" fmla="*/ 0 h 20"/>
                  <a:gd name="T18" fmla="*/ 18 w 34"/>
                  <a:gd name="T19" fmla="*/ 4 h 20"/>
                  <a:gd name="T20" fmla="*/ 18 w 34"/>
                  <a:gd name="T21" fmla="*/ 4 h 20"/>
                  <a:gd name="T22" fmla="*/ 20 w 34"/>
                  <a:gd name="T23" fmla="*/ 4 h 20"/>
                  <a:gd name="T24" fmla="*/ 22 w 34"/>
                  <a:gd name="T25" fmla="*/ 2 h 20"/>
                  <a:gd name="T26" fmla="*/ 22 w 34"/>
                  <a:gd name="T27" fmla="*/ 2 h 20"/>
                  <a:gd name="T28" fmla="*/ 28 w 34"/>
                  <a:gd name="T29" fmla="*/ 8 h 20"/>
                  <a:gd name="T30" fmla="*/ 32 w 34"/>
                  <a:gd name="T31" fmla="*/ 10 h 20"/>
                  <a:gd name="T32" fmla="*/ 34 w 34"/>
                  <a:gd name="T33" fmla="*/ 16 h 20"/>
                  <a:gd name="T34" fmla="*/ 34 w 34"/>
                  <a:gd name="T35" fmla="*/ 16 h 20"/>
                  <a:gd name="T36" fmla="*/ 30 w 34"/>
                  <a:gd name="T37" fmla="*/ 20 h 20"/>
                  <a:gd name="T38" fmla="*/ 28 w 34"/>
                  <a:gd name="T39" fmla="*/ 20 h 20"/>
                  <a:gd name="T40" fmla="*/ 26 w 34"/>
                  <a:gd name="T41" fmla="*/ 16 h 20"/>
                  <a:gd name="T42" fmla="*/ 26 w 34"/>
                  <a:gd name="T43" fmla="*/ 16 h 20"/>
                  <a:gd name="T44" fmla="*/ 24 w 34"/>
                  <a:gd name="T45" fmla="*/ 12 h 20"/>
                  <a:gd name="T46" fmla="*/ 22 w 34"/>
                  <a:gd name="T47" fmla="*/ 10 h 20"/>
                  <a:gd name="T48" fmla="*/ 18 w 34"/>
                  <a:gd name="T49" fmla="*/ 10 h 20"/>
                  <a:gd name="T50" fmla="*/ 18 w 34"/>
                  <a:gd name="T51" fmla="*/ 10 h 20"/>
                  <a:gd name="T52" fmla="*/ 14 w 34"/>
                  <a:gd name="T53" fmla="*/ 10 h 20"/>
                  <a:gd name="T54" fmla="*/ 12 w 34"/>
                  <a:gd name="T55" fmla="*/ 8 h 20"/>
                  <a:gd name="T56" fmla="*/ 6 w 34"/>
                  <a:gd name="T57" fmla="*/ 6 h 20"/>
                  <a:gd name="T58" fmla="*/ 6 w 34"/>
                  <a:gd name="T59" fmla="*/ 6 h 20"/>
                  <a:gd name="T60" fmla="*/ 2 w 34"/>
                  <a:gd name="T61" fmla="*/ 6 h 20"/>
                  <a:gd name="T62" fmla="*/ 2 w 34"/>
                  <a:gd name="T6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20">
                    <a:moveTo>
                      <a:pt x="2" y="6"/>
                    </a:moveTo>
                    <a:lnTo>
                      <a:pt x="2" y="6"/>
                    </a:lnTo>
                    <a:lnTo>
                      <a:pt x="0" y="6"/>
                    </a:lnTo>
                    <a:lnTo>
                      <a:pt x="0" y="6"/>
                    </a:lnTo>
                    <a:lnTo>
                      <a:pt x="0" y="2"/>
                    </a:lnTo>
                    <a:lnTo>
                      <a:pt x="0" y="2"/>
                    </a:lnTo>
                    <a:lnTo>
                      <a:pt x="0" y="2"/>
                    </a:lnTo>
                    <a:lnTo>
                      <a:pt x="6" y="0"/>
                    </a:lnTo>
                    <a:lnTo>
                      <a:pt x="10" y="0"/>
                    </a:lnTo>
                    <a:lnTo>
                      <a:pt x="18" y="4"/>
                    </a:lnTo>
                    <a:lnTo>
                      <a:pt x="18" y="4"/>
                    </a:lnTo>
                    <a:lnTo>
                      <a:pt x="20" y="4"/>
                    </a:lnTo>
                    <a:lnTo>
                      <a:pt x="22" y="2"/>
                    </a:lnTo>
                    <a:lnTo>
                      <a:pt x="22" y="2"/>
                    </a:lnTo>
                    <a:lnTo>
                      <a:pt x="28" y="8"/>
                    </a:lnTo>
                    <a:lnTo>
                      <a:pt x="32" y="10"/>
                    </a:lnTo>
                    <a:lnTo>
                      <a:pt x="34" y="16"/>
                    </a:lnTo>
                    <a:lnTo>
                      <a:pt x="34" y="16"/>
                    </a:lnTo>
                    <a:lnTo>
                      <a:pt x="30" y="20"/>
                    </a:lnTo>
                    <a:lnTo>
                      <a:pt x="28" y="20"/>
                    </a:lnTo>
                    <a:lnTo>
                      <a:pt x="26" y="16"/>
                    </a:lnTo>
                    <a:lnTo>
                      <a:pt x="26" y="16"/>
                    </a:lnTo>
                    <a:lnTo>
                      <a:pt x="24" y="12"/>
                    </a:lnTo>
                    <a:lnTo>
                      <a:pt x="22" y="10"/>
                    </a:lnTo>
                    <a:lnTo>
                      <a:pt x="18" y="10"/>
                    </a:lnTo>
                    <a:lnTo>
                      <a:pt x="18" y="10"/>
                    </a:lnTo>
                    <a:lnTo>
                      <a:pt x="14" y="10"/>
                    </a:lnTo>
                    <a:lnTo>
                      <a:pt x="12" y="8"/>
                    </a:lnTo>
                    <a:lnTo>
                      <a:pt x="6" y="6"/>
                    </a:lnTo>
                    <a:lnTo>
                      <a:pt x="6"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1" name="Freeform 634">
                <a:extLst>
                  <a:ext uri="{FF2B5EF4-FFF2-40B4-BE49-F238E27FC236}">
                    <a16:creationId xmlns:a16="http://schemas.microsoft.com/office/drawing/2014/main" id="{91525F34-9BB2-6C17-B69A-35DC541215DD}"/>
                  </a:ext>
                </a:extLst>
              </p:cNvPr>
              <p:cNvSpPr>
                <a:spLocks/>
              </p:cNvSpPr>
              <p:nvPr/>
            </p:nvSpPr>
            <p:spPr bwMode="auto">
              <a:xfrm>
                <a:off x="1652" y="1481"/>
                <a:ext cx="20" cy="38"/>
              </a:xfrm>
              <a:custGeom>
                <a:avLst/>
                <a:gdLst>
                  <a:gd name="T0" fmla="*/ 0 w 20"/>
                  <a:gd name="T1" fmla="*/ 26 h 38"/>
                  <a:gd name="T2" fmla="*/ 0 w 20"/>
                  <a:gd name="T3" fmla="*/ 26 h 38"/>
                  <a:gd name="T4" fmla="*/ 0 w 20"/>
                  <a:gd name="T5" fmla="*/ 0 h 38"/>
                  <a:gd name="T6" fmla="*/ 0 w 20"/>
                  <a:gd name="T7" fmla="*/ 0 h 38"/>
                  <a:gd name="T8" fmla="*/ 2 w 20"/>
                  <a:gd name="T9" fmla="*/ 0 h 38"/>
                  <a:gd name="T10" fmla="*/ 2 w 20"/>
                  <a:gd name="T11" fmla="*/ 4 h 38"/>
                  <a:gd name="T12" fmla="*/ 2 w 20"/>
                  <a:gd name="T13" fmla="*/ 4 h 38"/>
                  <a:gd name="T14" fmla="*/ 6 w 20"/>
                  <a:gd name="T15" fmla="*/ 10 h 38"/>
                  <a:gd name="T16" fmla="*/ 10 w 20"/>
                  <a:gd name="T17" fmla="*/ 14 h 38"/>
                  <a:gd name="T18" fmla="*/ 18 w 20"/>
                  <a:gd name="T19" fmla="*/ 18 h 38"/>
                  <a:gd name="T20" fmla="*/ 18 w 20"/>
                  <a:gd name="T21" fmla="*/ 18 h 38"/>
                  <a:gd name="T22" fmla="*/ 20 w 20"/>
                  <a:gd name="T23" fmla="*/ 22 h 38"/>
                  <a:gd name="T24" fmla="*/ 20 w 20"/>
                  <a:gd name="T25" fmla="*/ 28 h 38"/>
                  <a:gd name="T26" fmla="*/ 20 w 20"/>
                  <a:gd name="T27" fmla="*/ 28 h 38"/>
                  <a:gd name="T28" fmla="*/ 18 w 20"/>
                  <a:gd name="T29" fmla="*/ 38 h 38"/>
                  <a:gd name="T30" fmla="*/ 18 w 20"/>
                  <a:gd name="T31" fmla="*/ 38 h 38"/>
                  <a:gd name="T32" fmla="*/ 14 w 20"/>
                  <a:gd name="T33" fmla="*/ 38 h 38"/>
                  <a:gd name="T34" fmla="*/ 12 w 20"/>
                  <a:gd name="T35" fmla="*/ 36 h 38"/>
                  <a:gd name="T36" fmla="*/ 12 w 20"/>
                  <a:gd name="T37" fmla="*/ 36 h 38"/>
                  <a:gd name="T38" fmla="*/ 8 w 20"/>
                  <a:gd name="T39" fmla="*/ 32 h 38"/>
                  <a:gd name="T40" fmla="*/ 6 w 20"/>
                  <a:gd name="T41" fmla="*/ 36 h 38"/>
                  <a:gd name="T42" fmla="*/ 6 w 20"/>
                  <a:gd name="T43" fmla="*/ 36 h 38"/>
                  <a:gd name="T44" fmla="*/ 4 w 20"/>
                  <a:gd name="T45" fmla="*/ 38 h 38"/>
                  <a:gd name="T46" fmla="*/ 4 w 20"/>
                  <a:gd name="T47" fmla="*/ 36 h 38"/>
                  <a:gd name="T48" fmla="*/ 4 w 20"/>
                  <a:gd name="T49" fmla="*/ 36 h 38"/>
                  <a:gd name="T50" fmla="*/ 2 w 20"/>
                  <a:gd name="T51" fmla="*/ 28 h 38"/>
                  <a:gd name="T52" fmla="*/ 2 w 20"/>
                  <a:gd name="T53" fmla="*/ 28 h 38"/>
                  <a:gd name="T54" fmla="*/ 0 w 20"/>
                  <a:gd name="T55" fmla="*/ 26 h 38"/>
                  <a:gd name="T56" fmla="*/ 0 w 20"/>
                  <a:gd name="T5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8">
                    <a:moveTo>
                      <a:pt x="0" y="26"/>
                    </a:moveTo>
                    <a:lnTo>
                      <a:pt x="0" y="26"/>
                    </a:lnTo>
                    <a:lnTo>
                      <a:pt x="0" y="0"/>
                    </a:lnTo>
                    <a:lnTo>
                      <a:pt x="0" y="0"/>
                    </a:lnTo>
                    <a:lnTo>
                      <a:pt x="2" y="0"/>
                    </a:lnTo>
                    <a:lnTo>
                      <a:pt x="2" y="4"/>
                    </a:lnTo>
                    <a:lnTo>
                      <a:pt x="2" y="4"/>
                    </a:lnTo>
                    <a:lnTo>
                      <a:pt x="6" y="10"/>
                    </a:lnTo>
                    <a:lnTo>
                      <a:pt x="10" y="14"/>
                    </a:lnTo>
                    <a:lnTo>
                      <a:pt x="18" y="18"/>
                    </a:lnTo>
                    <a:lnTo>
                      <a:pt x="18" y="18"/>
                    </a:lnTo>
                    <a:lnTo>
                      <a:pt x="20" y="22"/>
                    </a:lnTo>
                    <a:lnTo>
                      <a:pt x="20" y="28"/>
                    </a:lnTo>
                    <a:lnTo>
                      <a:pt x="20" y="28"/>
                    </a:lnTo>
                    <a:lnTo>
                      <a:pt x="18" y="38"/>
                    </a:lnTo>
                    <a:lnTo>
                      <a:pt x="18" y="38"/>
                    </a:lnTo>
                    <a:lnTo>
                      <a:pt x="14" y="38"/>
                    </a:lnTo>
                    <a:lnTo>
                      <a:pt x="12" y="36"/>
                    </a:lnTo>
                    <a:lnTo>
                      <a:pt x="12" y="36"/>
                    </a:lnTo>
                    <a:lnTo>
                      <a:pt x="8" y="32"/>
                    </a:lnTo>
                    <a:lnTo>
                      <a:pt x="6" y="36"/>
                    </a:lnTo>
                    <a:lnTo>
                      <a:pt x="6" y="36"/>
                    </a:lnTo>
                    <a:lnTo>
                      <a:pt x="4" y="38"/>
                    </a:lnTo>
                    <a:lnTo>
                      <a:pt x="4" y="36"/>
                    </a:lnTo>
                    <a:lnTo>
                      <a:pt x="4" y="36"/>
                    </a:lnTo>
                    <a:lnTo>
                      <a:pt x="2" y="28"/>
                    </a:lnTo>
                    <a:lnTo>
                      <a:pt x="2" y="28"/>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2" name="Freeform 635">
                <a:extLst>
                  <a:ext uri="{FF2B5EF4-FFF2-40B4-BE49-F238E27FC236}">
                    <a16:creationId xmlns:a16="http://schemas.microsoft.com/office/drawing/2014/main" id="{24A79B15-EAA3-EB70-2F84-C77D8BA76B47}"/>
                  </a:ext>
                </a:extLst>
              </p:cNvPr>
              <p:cNvSpPr>
                <a:spLocks/>
              </p:cNvSpPr>
              <p:nvPr/>
            </p:nvSpPr>
            <p:spPr bwMode="auto">
              <a:xfrm>
                <a:off x="1654" y="1483"/>
                <a:ext cx="14" cy="16"/>
              </a:xfrm>
              <a:custGeom>
                <a:avLst/>
                <a:gdLst>
                  <a:gd name="T0" fmla="*/ 14 w 14"/>
                  <a:gd name="T1" fmla="*/ 16 h 16"/>
                  <a:gd name="T2" fmla="*/ 14 w 14"/>
                  <a:gd name="T3" fmla="*/ 16 h 16"/>
                  <a:gd name="T4" fmla="*/ 10 w 14"/>
                  <a:gd name="T5" fmla="*/ 16 h 16"/>
                  <a:gd name="T6" fmla="*/ 6 w 14"/>
                  <a:gd name="T7" fmla="*/ 16 h 16"/>
                  <a:gd name="T8" fmla="*/ 2 w 14"/>
                  <a:gd name="T9" fmla="*/ 12 h 16"/>
                  <a:gd name="T10" fmla="*/ 0 w 14"/>
                  <a:gd name="T11" fmla="*/ 2 h 16"/>
                  <a:gd name="T12" fmla="*/ 0 w 14"/>
                  <a:gd name="T13" fmla="*/ 2 h 16"/>
                  <a:gd name="T14" fmla="*/ 4 w 14"/>
                  <a:gd name="T15" fmla="*/ 2 h 16"/>
                  <a:gd name="T16" fmla="*/ 4 w 14"/>
                  <a:gd name="T17" fmla="*/ 2 h 16"/>
                  <a:gd name="T18" fmla="*/ 8 w 14"/>
                  <a:gd name="T19" fmla="*/ 0 h 16"/>
                  <a:gd name="T20" fmla="*/ 8 w 14"/>
                  <a:gd name="T21" fmla="*/ 0 h 16"/>
                  <a:gd name="T22" fmla="*/ 10 w 14"/>
                  <a:gd name="T23" fmla="*/ 2 h 16"/>
                  <a:gd name="T24" fmla="*/ 10 w 14"/>
                  <a:gd name="T25" fmla="*/ 2 h 16"/>
                  <a:gd name="T26" fmla="*/ 10 w 14"/>
                  <a:gd name="T27" fmla="*/ 2 h 16"/>
                  <a:gd name="T28" fmla="*/ 14 w 14"/>
                  <a:gd name="T29" fmla="*/ 6 h 16"/>
                  <a:gd name="T30" fmla="*/ 14 w 14"/>
                  <a:gd name="T31" fmla="*/ 14 h 16"/>
                  <a:gd name="T32" fmla="*/ 14 w 14"/>
                  <a:gd name="T33" fmla="*/ 14 h 16"/>
                  <a:gd name="T34" fmla="*/ 14 w 14"/>
                  <a:gd name="T35" fmla="*/ 16 h 16"/>
                  <a:gd name="T36" fmla="*/ 14 w 14"/>
                  <a:gd name="T3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6">
                    <a:moveTo>
                      <a:pt x="14" y="16"/>
                    </a:moveTo>
                    <a:lnTo>
                      <a:pt x="14" y="16"/>
                    </a:lnTo>
                    <a:lnTo>
                      <a:pt x="10" y="16"/>
                    </a:lnTo>
                    <a:lnTo>
                      <a:pt x="6" y="16"/>
                    </a:lnTo>
                    <a:lnTo>
                      <a:pt x="2" y="12"/>
                    </a:lnTo>
                    <a:lnTo>
                      <a:pt x="0" y="2"/>
                    </a:lnTo>
                    <a:lnTo>
                      <a:pt x="0" y="2"/>
                    </a:lnTo>
                    <a:lnTo>
                      <a:pt x="4" y="2"/>
                    </a:lnTo>
                    <a:lnTo>
                      <a:pt x="4" y="2"/>
                    </a:lnTo>
                    <a:lnTo>
                      <a:pt x="8" y="0"/>
                    </a:lnTo>
                    <a:lnTo>
                      <a:pt x="8" y="0"/>
                    </a:lnTo>
                    <a:lnTo>
                      <a:pt x="10" y="2"/>
                    </a:lnTo>
                    <a:lnTo>
                      <a:pt x="10" y="2"/>
                    </a:lnTo>
                    <a:lnTo>
                      <a:pt x="10" y="2"/>
                    </a:lnTo>
                    <a:lnTo>
                      <a:pt x="14" y="6"/>
                    </a:lnTo>
                    <a:lnTo>
                      <a:pt x="14" y="14"/>
                    </a:lnTo>
                    <a:lnTo>
                      <a:pt x="14" y="14"/>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3" name="Freeform 636">
                <a:extLst>
                  <a:ext uri="{FF2B5EF4-FFF2-40B4-BE49-F238E27FC236}">
                    <a16:creationId xmlns:a16="http://schemas.microsoft.com/office/drawing/2014/main" id="{821FEB93-2C92-4DBE-1102-15DC95D96554}"/>
                  </a:ext>
                </a:extLst>
              </p:cNvPr>
              <p:cNvSpPr>
                <a:spLocks/>
              </p:cNvSpPr>
              <p:nvPr/>
            </p:nvSpPr>
            <p:spPr bwMode="auto">
              <a:xfrm>
                <a:off x="1604" y="2568"/>
                <a:ext cx="30" cy="66"/>
              </a:xfrm>
              <a:custGeom>
                <a:avLst/>
                <a:gdLst>
                  <a:gd name="T0" fmla="*/ 2 w 30"/>
                  <a:gd name="T1" fmla="*/ 48 h 66"/>
                  <a:gd name="T2" fmla="*/ 0 w 30"/>
                  <a:gd name="T3" fmla="*/ 32 h 66"/>
                  <a:gd name="T4" fmla="*/ 6 w 30"/>
                  <a:gd name="T5" fmla="*/ 18 h 66"/>
                  <a:gd name="T6" fmla="*/ 8 w 30"/>
                  <a:gd name="T7" fmla="*/ 16 h 66"/>
                  <a:gd name="T8" fmla="*/ 10 w 30"/>
                  <a:gd name="T9" fmla="*/ 20 h 66"/>
                  <a:gd name="T10" fmla="*/ 12 w 30"/>
                  <a:gd name="T11" fmla="*/ 26 h 66"/>
                  <a:gd name="T12" fmla="*/ 10 w 30"/>
                  <a:gd name="T13" fmla="*/ 30 h 66"/>
                  <a:gd name="T14" fmla="*/ 12 w 30"/>
                  <a:gd name="T15" fmla="*/ 30 h 66"/>
                  <a:gd name="T16" fmla="*/ 12 w 30"/>
                  <a:gd name="T17" fmla="*/ 26 h 66"/>
                  <a:gd name="T18" fmla="*/ 12 w 30"/>
                  <a:gd name="T19" fmla="*/ 18 h 66"/>
                  <a:gd name="T20" fmla="*/ 10 w 30"/>
                  <a:gd name="T21" fmla="*/ 12 h 66"/>
                  <a:gd name="T22" fmla="*/ 14 w 30"/>
                  <a:gd name="T23" fmla="*/ 2 h 66"/>
                  <a:gd name="T24" fmla="*/ 18 w 30"/>
                  <a:gd name="T25" fmla="*/ 0 h 66"/>
                  <a:gd name="T26" fmla="*/ 20 w 30"/>
                  <a:gd name="T27" fmla="*/ 0 h 66"/>
                  <a:gd name="T28" fmla="*/ 24 w 30"/>
                  <a:gd name="T29" fmla="*/ 8 h 66"/>
                  <a:gd name="T30" fmla="*/ 22 w 30"/>
                  <a:gd name="T31" fmla="*/ 12 h 66"/>
                  <a:gd name="T32" fmla="*/ 20 w 30"/>
                  <a:gd name="T33" fmla="*/ 18 h 66"/>
                  <a:gd name="T34" fmla="*/ 22 w 30"/>
                  <a:gd name="T35" fmla="*/ 24 h 66"/>
                  <a:gd name="T36" fmla="*/ 26 w 30"/>
                  <a:gd name="T37" fmla="*/ 30 h 66"/>
                  <a:gd name="T38" fmla="*/ 26 w 30"/>
                  <a:gd name="T39" fmla="*/ 36 h 66"/>
                  <a:gd name="T40" fmla="*/ 28 w 30"/>
                  <a:gd name="T41" fmla="*/ 46 h 66"/>
                  <a:gd name="T42" fmla="*/ 26 w 30"/>
                  <a:gd name="T43" fmla="*/ 50 h 66"/>
                  <a:gd name="T44" fmla="*/ 24 w 30"/>
                  <a:gd name="T45" fmla="*/ 58 h 66"/>
                  <a:gd name="T46" fmla="*/ 22 w 30"/>
                  <a:gd name="T47" fmla="*/ 66 h 66"/>
                  <a:gd name="T48" fmla="*/ 20 w 30"/>
                  <a:gd name="T49" fmla="*/ 66 h 66"/>
                  <a:gd name="T50" fmla="*/ 18 w 30"/>
                  <a:gd name="T51" fmla="*/ 56 h 66"/>
                  <a:gd name="T52" fmla="*/ 18 w 30"/>
                  <a:gd name="T53" fmla="*/ 56 h 66"/>
                  <a:gd name="T54" fmla="*/ 14 w 30"/>
                  <a:gd name="T55" fmla="*/ 46 h 66"/>
                  <a:gd name="T56" fmla="*/ 10 w 30"/>
                  <a:gd name="T57" fmla="*/ 46 h 66"/>
                  <a:gd name="T58" fmla="*/ 6 w 30"/>
                  <a:gd name="T59" fmla="*/ 50 h 66"/>
                  <a:gd name="T60" fmla="*/ 4 w 30"/>
                  <a:gd name="T61" fmla="*/ 50 h 66"/>
                  <a:gd name="T62" fmla="*/ 2 w 30"/>
                  <a:gd name="T63"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66">
                    <a:moveTo>
                      <a:pt x="2" y="48"/>
                    </a:moveTo>
                    <a:lnTo>
                      <a:pt x="2" y="48"/>
                    </a:lnTo>
                    <a:lnTo>
                      <a:pt x="0" y="40"/>
                    </a:lnTo>
                    <a:lnTo>
                      <a:pt x="0" y="32"/>
                    </a:lnTo>
                    <a:lnTo>
                      <a:pt x="2" y="24"/>
                    </a:lnTo>
                    <a:lnTo>
                      <a:pt x="6" y="18"/>
                    </a:lnTo>
                    <a:lnTo>
                      <a:pt x="6" y="18"/>
                    </a:lnTo>
                    <a:lnTo>
                      <a:pt x="8" y="16"/>
                    </a:lnTo>
                    <a:lnTo>
                      <a:pt x="8" y="16"/>
                    </a:lnTo>
                    <a:lnTo>
                      <a:pt x="10" y="20"/>
                    </a:lnTo>
                    <a:lnTo>
                      <a:pt x="12" y="26"/>
                    </a:lnTo>
                    <a:lnTo>
                      <a:pt x="12" y="26"/>
                    </a:lnTo>
                    <a:lnTo>
                      <a:pt x="10" y="28"/>
                    </a:lnTo>
                    <a:lnTo>
                      <a:pt x="10" y="30"/>
                    </a:lnTo>
                    <a:lnTo>
                      <a:pt x="10" y="30"/>
                    </a:lnTo>
                    <a:lnTo>
                      <a:pt x="12" y="30"/>
                    </a:lnTo>
                    <a:lnTo>
                      <a:pt x="12" y="26"/>
                    </a:lnTo>
                    <a:lnTo>
                      <a:pt x="12" y="26"/>
                    </a:lnTo>
                    <a:lnTo>
                      <a:pt x="12" y="22"/>
                    </a:lnTo>
                    <a:lnTo>
                      <a:pt x="12" y="18"/>
                    </a:lnTo>
                    <a:lnTo>
                      <a:pt x="10" y="16"/>
                    </a:lnTo>
                    <a:lnTo>
                      <a:pt x="10" y="12"/>
                    </a:lnTo>
                    <a:lnTo>
                      <a:pt x="10" y="12"/>
                    </a:lnTo>
                    <a:lnTo>
                      <a:pt x="14" y="2"/>
                    </a:lnTo>
                    <a:lnTo>
                      <a:pt x="14" y="2"/>
                    </a:lnTo>
                    <a:lnTo>
                      <a:pt x="18" y="0"/>
                    </a:lnTo>
                    <a:lnTo>
                      <a:pt x="18" y="0"/>
                    </a:lnTo>
                    <a:lnTo>
                      <a:pt x="20" y="0"/>
                    </a:lnTo>
                    <a:lnTo>
                      <a:pt x="22" y="2"/>
                    </a:lnTo>
                    <a:lnTo>
                      <a:pt x="24" y="8"/>
                    </a:lnTo>
                    <a:lnTo>
                      <a:pt x="24" y="8"/>
                    </a:lnTo>
                    <a:lnTo>
                      <a:pt x="22" y="12"/>
                    </a:lnTo>
                    <a:lnTo>
                      <a:pt x="20" y="14"/>
                    </a:lnTo>
                    <a:lnTo>
                      <a:pt x="20" y="18"/>
                    </a:lnTo>
                    <a:lnTo>
                      <a:pt x="20" y="18"/>
                    </a:lnTo>
                    <a:lnTo>
                      <a:pt x="22" y="24"/>
                    </a:lnTo>
                    <a:lnTo>
                      <a:pt x="24" y="28"/>
                    </a:lnTo>
                    <a:lnTo>
                      <a:pt x="26" y="30"/>
                    </a:lnTo>
                    <a:lnTo>
                      <a:pt x="26" y="36"/>
                    </a:lnTo>
                    <a:lnTo>
                      <a:pt x="26" y="36"/>
                    </a:lnTo>
                    <a:lnTo>
                      <a:pt x="30" y="42"/>
                    </a:lnTo>
                    <a:lnTo>
                      <a:pt x="28" y="46"/>
                    </a:lnTo>
                    <a:lnTo>
                      <a:pt x="26" y="50"/>
                    </a:lnTo>
                    <a:lnTo>
                      <a:pt x="26" y="50"/>
                    </a:lnTo>
                    <a:lnTo>
                      <a:pt x="24" y="52"/>
                    </a:lnTo>
                    <a:lnTo>
                      <a:pt x="24" y="58"/>
                    </a:lnTo>
                    <a:lnTo>
                      <a:pt x="24" y="58"/>
                    </a:lnTo>
                    <a:lnTo>
                      <a:pt x="22" y="66"/>
                    </a:lnTo>
                    <a:lnTo>
                      <a:pt x="22" y="66"/>
                    </a:lnTo>
                    <a:lnTo>
                      <a:pt x="20" y="66"/>
                    </a:lnTo>
                    <a:lnTo>
                      <a:pt x="20" y="64"/>
                    </a:lnTo>
                    <a:lnTo>
                      <a:pt x="18" y="56"/>
                    </a:lnTo>
                    <a:lnTo>
                      <a:pt x="18" y="56"/>
                    </a:lnTo>
                    <a:lnTo>
                      <a:pt x="18" y="56"/>
                    </a:lnTo>
                    <a:lnTo>
                      <a:pt x="16" y="46"/>
                    </a:lnTo>
                    <a:lnTo>
                      <a:pt x="14" y="46"/>
                    </a:lnTo>
                    <a:lnTo>
                      <a:pt x="10" y="46"/>
                    </a:lnTo>
                    <a:lnTo>
                      <a:pt x="10" y="46"/>
                    </a:lnTo>
                    <a:lnTo>
                      <a:pt x="6" y="50"/>
                    </a:lnTo>
                    <a:lnTo>
                      <a:pt x="6" y="50"/>
                    </a:lnTo>
                    <a:lnTo>
                      <a:pt x="4" y="50"/>
                    </a:lnTo>
                    <a:lnTo>
                      <a:pt x="4" y="50"/>
                    </a:lnTo>
                    <a:lnTo>
                      <a:pt x="2" y="48"/>
                    </a:lnTo>
                    <a:lnTo>
                      <a:pt x="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4" name="Freeform 637">
                <a:extLst>
                  <a:ext uri="{FF2B5EF4-FFF2-40B4-BE49-F238E27FC236}">
                    <a16:creationId xmlns:a16="http://schemas.microsoft.com/office/drawing/2014/main" id="{A89DAEE0-9EE8-683D-F5AE-83E2D04719F3}"/>
                  </a:ext>
                </a:extLst>
              </p:cNvPr>
              <p:cNvSpPr>
                <a:spLocks/>
              </p:cNvSpPr>
              <p:nvPr/>
            </p:nvSpPr>
            <p:spPr bwMode="auto">
              <a:xfrm>
                <a:off x="1576" y="2564"/>
                <a:ext cx="26" cy="30"/>
              </a:xfrm>
              <a:custGeom>
                <a:avLst/>
                <a:gdLst>
                  <a:gd name="T0" fmla="*/ 24 w 26"/>
                  <a:gd name="T1" fmla="*/ 22 h 30"/>
                  <a:gd name="T2" fmla="*/ 24 w 26"/>
                  <a:gd name="T3" fmla="*/ 22 h 30"/>
                  <a:gd name="T4" fmla="*/ 26 w 26"/>
                  <a:gd name="T5" fmla="*/ 22 h 30"/>
                  <a:gd name="T6" fmla="*/ 26 w 26"/>
                  <a:gd name="T7" fmla="*/ 22 h 30"/>
                  <a:gd name="T8" fmla="*/ 24 w 26"/>
                  <a:gd name="T9" fmla="*/ 26 h 30"/>
                  <a:gd name="T10" fmla="*/ 22 w 26"/>
                  <a:gd name="T11" fmla="*/ 28 h 30"/>
                  <a:gd name="T12" fmla="*/ 20 w 26"/>
                  <a:gd name="T13" fmla="*/ 26 h 30"/>
                  <a:gd name="T14" fmla="*/ 18 w 26"/>
                  <a:gd name="T15" fmla="*/ 26 h 30"/>
                  <a:gd name="T16" fmla="*/ 18 w 26"/>
                  <a:gd name="T17" fmla="*/ 26 h 30"/>
                  <a:gd name="T18" fmla="*/ 16 w 26"/>
                  <a:gd name="T19" fmla="*/ 24 h 30"/>
                  <a:gd name="T20" fmla="*/ 12 w 26"/>
                  <a:gd name="T21" fmla="*/ 24 h 30"/>
                  <a:gd name="T22" fmla="*/ 8 w 26"/>
                  <a:gd name="T23" fmla="*/ 30 h 30"/>
                  <a:gd name="T24" fmla="*/ 8 w 26"/>
                  <a:gd name="T25" fmla="*/ 30 h 30"/>
                  <a:gd name="T26" fmla="*/ 6 w 26"/>
                  <a:gd name="T27" fmla="*/ 30 h 30"/>
                  <a:gd name="T28" fmla="*/ 6 w 26"/>
                  <a:gd name="T29" fmla="*/ 30 h 30"/>
                  <a:gd name="T30" fmla="*/ 6 w 26"/>
                  <a:gd name="T31" fmla="*/ 30 h 30"/>
                  <a:gd name="T32" fmla="*/ 2 w 26"/>
                  <a:gd name="T33" fmla="*/ 24 h 30"/>
                  <a:gd name="T34" fmla="*/ 0 w 26"/>
                  <a:gd name="T35" fmla="*/ 16 h 30"/>
                  <a:gd name="T36" fmla="*/ 0 w 26"/>
                  <a:gd name="T37" fmla="*/ 16 h 30"/>
                  <a:gd name="T38" fmla="*/ 0 w 26"/>
                  <a:gd name="T39" fmla="*/ 8 h 30"/>
                  <a:gd name="T40" fmla="*/ 0 w 26"/>
                  <a:gd name="T41" fmla="*/ 4 h 30"/>
                  <a:gd name="T42" fmla="*/ 2 w 26"/>
                  <a:gd name="T43" fmla="*/ 0 h 30"/>
                  <a:gd name="T44" fmla="*/ 2 w 26"/>
                  <a:gd name="T45" fmla="*/ 0 h 30"/>
                  <a:gd name="T46" fmla="*/ 4 w 26"/>
                  <a:gd name="T47" fmla="*/ 4 h 30"/>
                  <a:gd name="T48" fmla="*/ 8 w 26"/>
                  <a:gd name="T49" fmla="*/ 8 h 30"/>
                  <a:gd name="T50" fmla="*/ 8 w 26"/>
                  <a:gd name="T51" fmla="*/ 8 h 30"/>
                  <a:gd name="T52" fmla="*/ 10 w 26"/>
                  <a:gd name="T53" fmla="*/ 6 h 30"/>
                  <a:gd name="T54" fmla="*/ 10 w 26"/>
                  <a:gd name="T55" fmla="*/ 6 h 30"/>
                  <a:gd name="T56" fmla="*/ 12 w 26"/>
                  <a:gd name="T57" fmla="*/ 8 h 30"/>
                  <a:gd name="T58" fmla="*/ 14 w 26"/>
                  <a:gd name="T59" fmla="*/ 10 h 30"/>
                  <a:gd name="T60" fmla="*/ 16 w 26"/>
                  <a:gd name="T61" fmla="*/ 12 h 30"/>
                  <a:gd name="T62" fmla="*/ 18 w 26"/>
                  <a:gd name="T63" fmla="*/ 14 h 30"/>
                  <a:gd name="T64" fmla="*/ 18 w 26"/>
                  <a:gd name="T65" fmla="*/ 14 h 30"/>
                  <a:gd name="T66" fmla="*/ 22 w 26"/>
                  <a:gd name="T67" fmla="*/ 18 h 30"/>
                  <a:gd name="T68" fmla="*/ 24 w 26"/>
                  <a:gd name="T69" fmla="*/ 22 h 30"/>
                  <a:gd name="T70" fmla="*/ 24 w 26"/>
                  <a:gd name="T7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30">
                    <a:moveTo>
                      <a:pt x="24" y="22"/>
                    </a:moveTo>
                    <a:lnTo>
                      <a:pt x="24" y="22"/>
                    </a:lnTo>
                    <a:lnTo>
                      <a:pt x="26" y="22"/>
                    </a:lnTo>
                    <a:lnTo>
                      <a:pt x="26" y="22"/>
                    </a:lnTo>
                    <a:lnTo>
                      <a:pt x="24" y="26"/>
                    </a:lnTo>
                    <a:lnTo>
                      <a:pt x="22" y="28"/>
                    </a:lnTo>
                    <a:lnTo>
                      <a:pt x="20" y="26"/>
                    </a:lnTo>
                    <a:lnTo>
                      <a:pt x="18" y="26"/>
                    </a:lnTo>
                    <a:lnTo>
                      <a:pt x="18" y="26"/>
                    </a:lnTo>
                    <a:lnTo>
                      <a:pt x="16" y="24"/>
                    </a:lnTo>
                    <a:lnTo>
                      <a:pt x="12" y="24"/>
                    </a:lnTo>
                    <a:lnTo>
                      <a:pt x="8" y="30"/>
                    </a:lnTo>
                    <a:lnTo>
                      <a:pt x="8" y="30"/>
                    </a:lnTo>
                    <a:lnTo>
                      <a:pt x="6" y="30"/>
                    </a:lnTo>
                    <a:lnTo>
                      <a:pt x="6" y="30"/>
                    </a:lnTo>
                    <a:lnTo>
                      <a:pt x="6" y="30"/>
                    </a:lnTo>
                    <a:lnTo>
                      <a:pt x="2" y="24"/>
                    </a:lnTo>
                    <a:lnTo>
                      <a:pt x="0" y="16"/>
                    </a:lnTo>
                    <a:lnTo>
                      <a:pt x="0" y="16"/>
                    </a:lnTo>
                    <a:lnTo>
                      <a:pt x="0" y="8"/>
                    </a:lnTo>
                    <a:lnTo>
                      <a:pt x="0" y="4"/>
                    </a:lnTo>
                    <a:lnTo>
                      <a:pt x="2" y="0"/>
                    </a:lnTo>
                    <a:lnTo>
                      <a:pt x="2" y="0"/>
                    </a:lnTo>
                    <a:lnTo>
                      <a:pt x="4" y="4"/>
                    </a:lnTo>
                    <a:lnTo>
                      <a:pt x="8" y="8"/>
                    </a:lnTo>
                    <a:lnTo>
                      <a:pt x="8" y="8"/>
                    </a:lnTo>
                    <a:lnTo>
                      <a:pt x="10" y="6"/>
                    </a:lnTo>
                    <a:lnTo>
                      <a:pt x="10" y="6"/>
                    </a:lnTo>
                    <a:lnTo>
                      <a:pt x="12" y="8"/>
                    </a:lnTo>
                    <a:lnTo>
                      <a:pt x="14" y="10"/>
                    </a:lnTo>
                    <a:lnTo>
                      <a:pt x="16" y="12"/>
                    </a:lnTo>
                    <a:lnTo>
                      <a:pt x="18" y="14"/>
                    </a:lnTo>
                    <a:lnTo>
                      <a:pt x="18" y="14"/>
                    </a:lnTo>
                    <a:lnTo>
                      <a:pt x="22" y="18"/>
                    </a:lnTo>
                    <a:lnTo>
                      <a:pt x="24" y="22"/>
                    </a:lnTo>
                    <a:lnTo>
                      <a:pt x="2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5" name="Freeform 638">
                <a:extLst>
                  <a:ext uri="{FF2B5EF4-FFF2-40B4-BE49-F238E27FC236}">
                    <a16:creationId xmlns:a16="http://schemas.microsoft.com/office/drawing/2014/main" id="{26DF59B7-1887-E41D-F243-C3751D514E8E}"/>
                  </a:ext>
                </a:extLst>
              </p:cNvPr>
              <p:cNvSpPr>
                <a:spLocks/>
              </p:cNvSpPr>
              <p:nvPr/>
            </p:nvSpPr>
            <p:spPr bwMode="auto">
              <a:xfrm>
                <a:off x="1568" y="2594"/>
                <a:ext cx="16" cy="18"/>
              </a:xfrm>
              <a:custGeom>
                <a:avLst/>
                <a:gdLst>
                  <a:gd name="T0" fmla="*/ 16 w 16"/>
                  <a:gd name="T1" fmla="*/ 8 h 18"/>
                  <a:gd name="T2" fmla="*/ 16 w 16"/>
                  <a:gd name="T3" fmla="*/ 8 h 18"/>
                  <a:gd name="T4" fmla="*/ 12 w 16"/>
                  <a:gd name="T5" fmla="*/ 14 h 18"/>
                  <a:gd name="T6" fmla="*/ 12 w 16"/>
                  <a:gd name="T7" fmla="*/ 14 h 18"/>
                  <a:gd name="T8" fmla="*/ 10 w 16"/>
                  <a:gd name="T9" fmla="*/ 18 h 18"/>
                  <a:gd name="T10" fmla="*/ 10 w 16"/>
                  <a:gd name="T11" fmla="*/ 18 h 18"/>
                  <a:gd name="T12" fmla="*/ 6 w 16"/>
                  <a:gd name="T13" fmla="*/ 16 h 18"/>
                  <a:gd name="T14" fmla="*/ 6 w 16"/>
                  <a:gd name="T15" fmla="*/ 16 h 18"/>
                  <a:gd name="T16" fmla="*/ 4 w 16"/>
                  <a:gd name="T17" fmla="*/ 14 h 18"/>
                  <a:gd name="T18" fmla="*/ 4 w 16"/>
                  <a:gd name="T19" fmla="*/ 14 h 18"/>
                  <a:gd name="T20" fmla="*/ 0 w 16"/>
                  <a:gd name="T21" fmla="*/ 10 h 18"/>
                  <a:gd name="T22" fmla="*/ 0 w 16"/>
                  <a:gd name="T23" fmla="*/ 8 h 18"/>
                  <a:gd name="T24" fmla="*/ 0 w 16"/>
                  <a:gd name="T25" fmla="*/ 2 h 18"/>
                  <a:gd name="T26" fmla="*/ 0 w 16"/>
                  <a:gd name="T27" fmla="*/ 2 h 18"/>
                  <a:gd name="T28" fmla="*/ 0 w 16"/>
                  <a:gd name="T29" fmla="*/ 0 h 18"/>
                  <a:gd name="T30" fmla="*/ 0 w 16"/>
                  <a:gd name="T31" fmla="*/ 0 h 18"/>
                  <a:gd name="T32" fmla="*/ 4 w 16"/>
                  <a:gd name="T33" fmla="*/ 0 h 18"/>
                  <a:gd name="T34" fmla="*/ 8 w 16"/>
                  <a:gd name="T35" fmla="*/ 0 h 18"/>
                  <a:gd name="T36" fmla="*/ 12 w 16"/>
                  <a:gd name="T37" fmla="*/ 2 h 18"/>
                  <a:gd name="T38" fmla="*/ 16 w 16"/>
                  <a:gd name="T39" fmla="*/ 8 h 18"/>
                  <a:gd name="T40" fmla="*/ 16 w 16"/>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8">
                    <a:moveTo>
                      <a:pt x="16" y="8"/>
                    </a:moveTo>
                    <a:lnTo>
                      <a:pt x="16" y="8"/>
                    </a:lnTo>
                    <a:lnTo>
                      <a:pt x="12" y="14"/>
                    </a:lnTo>
                    <a:lnTo>
                      <a:pt x="12" y="14"/>
                    </a:lnTo>
                    <a:lnTo>
                      <a:pt x="10" y="18"/>
                    </a:lnTo>
                    <a:lnTo>
                      <a:pt x="10" y="18"/>
                    </a:lnTo>
                    <a:lnTo>
                      <a:pt x="6" y="16"/>
                    </a:lnTo>
                    <a:lnTo>
                      <a:pt x="6" y="16"/>
                    </a:lnTo>
                    <a:lnTo>
                      <a:pt x="4" y="14"/>
                    </a:lnTo>
                    <a:lnTo>
                      <a:pt x="4" y="14"/>
                    </a:lnTo>
                    <a:lnTo>
                      <a:pt x="0" y="10"/>
                    </a:lnTo>
                    <a:lnTo>
                      <a:pt x="0" y="8"/>
                    </a:lnTo>
                    <a:lnTo>
                      <a:pt x="0" y="2"/>
                    </a:lnTo>
                    <a:lnTo>
                      <a:pt x="0" y="2"/>
                    </a:lnTo>
                    <a:lnTo>
                      <a:pt x="0" y="0"/>
                    </a:lnTo>
                    <a:lnTo>
                      <a:pt x="0" y="0"/>
                    </a:lnTo>
                    <a:lnTo>
                      <a:pt x="4" y="0"/>
                    </a:lnTo>
                    <a:lnTo>
                      <a:pt x="8" y="0"/>
                    </a:lnTo>
                    <a:lnTo>
                      <a:pt x="12" y="2"/>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6" name="Freeform 639">
                <a:extLst>
                  <a:ext uri="{FF2B5EF4-FFF2-40B4-BE49-F238E27FC236}">
                    <a16:creationId xmlns:a16="http://schemas.microsoft.com/office/drawing/2014/main" id="{29129C2E-2DEF-EE3A-0662-5FAFF3E77B48}"/>
                  </a:ext>
                </a:extLst>
              </p:cNvPr>
              <p:cNvSpPr>
                <a:spLocks/>
              </p:cNvSpPr>
              <p:nvPr/>
            </p:nvSpPr>
            <p:spPr bwMode="auto">
              <a:xfrm>
                <a:off x="1598" y="2620"/>
                <a:ext cx="6" cy="10"/>
              </a:xfrm>
              <a:custGeom>
                <a:avLst/>
                <a:gdLst>
                  <a:gd name="T0" fmla="*/ 6 w 6"/>
                  <a:gd name="T1" fmla="*/ 4 h 10"/>
                  <a:gd name="T2" fmla="*/ 6 w 6"/>
                  <a:gd name="T3" fmla="*/ 4 h 10"/>
                  <a:gd name="T4" fmla="*/ 4 w 6"/>
                  <a:gd name="T5" fmla="*/ 8 h 10"/>
                  <a:gd name="T6" fmla="*/ 2 w 6"/>
                  <a:gd name="T7" fmla="*/ 10 h 10"/>
                  <a:gd name="T8" fmla="*/ 2 w 6"/>
                  <a:gd name="T9" fmla="*/ 8 h 10"/>
                  <a:gd name="T10" fmla="*/ 2 w 6"/>
                  <a:gd name="T11" fmla="*/ 8 h 10"/>
                  <a:gd name="T12" fmla="*/ 0 w 6"/>
                  <a:gd name="T13" fmla="*/ 2 h 10"/>
                  <a:gd name="T14" fmla="*/ 0 w 6"/>
                  <a:gd name="T15" fmla="*/ 2 h 10"/>
                  <a:gd name="T16" fmla="*/ 2 w 6"/>
                  <a:gd name="T17" fmla="*/ 0 h 10"/>
                  <a:gd name="T18" fmla="*/ 2 w 6"/>
                  <a:gd name="T19" fmla="*/ 2 h 10"/>
                  <a:gd name="T20" fmla="*/ 4 w 6"/>
                  <a:gd name="T21" fmla="*/ 2 h 10"/>
                  <a:gd name="T22" fmla="*/ 6 w 6"/>
                  <a:gd name="T23" fmla="*/ 4 h 10"/>
                  <a:gd name="T24" fmla="*/ 6 w 6"/>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4"/>
                    </a:moveTo>
                    <a:lnTo>
                      <a:pt x="6" y="4"/>
                    </a:lnTo>
                    <a:lnTo>
                      <a:pt x="4" y="8"/>
                    </a:lnTo>
                    <a:lnTo>
                      <a:pt x="2" y="10"/>
                    </a:lnTo>
                    <a:lnTo>
                      <a:pt x="2" y="8"/>
                    </a:lnTo>
                    <a:lnTo>
                      <a:pt x="2" y="8"/>
                    </a:lnTo>
                    <a:lnTo>
                      <a:pt x="0" y="2"/>
                    </a:lnTo>
                    <a:lnTo>
                      <a:pt x="0" y="2"/>
                    </a:lnTo>
                    <a:lnTo>
                      <a:pt x="2" y="0"/>
                    </a:lnTo>
                    <a:lnTo>
                      <a:pt x="2" y="2"/>
                    </a:lnTo>
                    <a:lnTo>
                      <a:pt x="4" y="2"/>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7" name="Freeform 640">
                <a:extLst>
                  <a:ext uri="{FF2B5EF4-FFF2-40B4-BE49-F238E27FC236}">
                    <a16:creationId xmlns:a16="http://schemas.microsoft.com/office/drawing/2014/main" id="{6EF66CDF-2998-8C29-B5EC-DA07DA9BC176}"/>
                  </a:ext>
                </a:extLst>
              </p:cNvPr>
              <p:cNvSpPr>
                <a:spLocks/>
              </p:cNvSpPr>
              <p:nvPr/>
            </p:nvSpPr>
            <p:spPr bwMode="auto">
              <a:xfrm>
                <a:off x="1598" y="2642"/>
                <a:ext cx="4" cy="6"/>
              </a:xfrm>
              <a:custGeom>
                <a:avLst/>
                <a:gdLst>
                  <a:gd name="T0" fmla="*/ 4 w 4"/>
                  <a:gd name="T1" fmla="*/ 0 h 6"/>
                  <a:gd name="T2" fmla="*/ 4 w 4"/>
                  <a:gd name="T3" fmla="*/ 0 h 6"/>
                  <a:gd name="T4" fmla="*/ 4 w 4"/>
                  <a:gd name="T5" fmla="*/ 4 h 6"/>
                  <a:gd name="T6" fmla="*/ 4 w 4"/>
                  <a:gd name="T7" fmla="*/ 4 h 6"/>
                  <a:gd name="T8" fmla="*/ 4 w 4"/>
                  <a:gd name="T9" fmla="*/ 6 h 6"/>
                  <a:gd name="T10" fmla="*/ 2 w 4"/>
                  <a:gd name="T11" fmla="*/ 6 h 6"/>
                  <a:gd name="T12" fmla="*/ 2 w 4"/>
                  <a:gd name="T13" fmla="*/ 6 h 6"/>
                  <a:gd name="T14" fmla="*/ 2 w 4"/>
                  <a:gd name="T15" fmla="*/ 6 h 6"/>
                  <a:gd name="T16" fmla="*/ 0 w 4"/>
                  <a:gd name="T17" fmla="*/ 4 h 6"/>
                  <a:gd name="T18" fmla="*/ 0 w 4"/>
                  <a:gd name="T19" fmla="*/ 4 h 6"/>
                  <a:gd name="T20" fmla="*/ 2 w 4"/>
                  <a:gd name="T21" fmla="*/ 0 h 6"/>
                  <a:gd name="T22" fmla="*/ 4 w 4"/>
                  <a:gd name="T23" fmla="*/ 0 h 6"/>
                  <a:gd name="T24" fmla="*/ 4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0"/>
                    </a:moveTo>
                    <a:lnTo>
                      <a:pt x="4" y="0"/>
                    </a:lnTo>
                    <a:lnTo>
                      <a:pt x="4" y="4"/>
                    </a:lnTo>
                    <a:lnTo>
                      <a:pt x="4" y="4"/>
                    </a:lnTo>
                    <a:lnTo>
                      <a:pt x="4" y="6"/>
                    </a:lnTo>
                    <a:lnTo>
                      <a:pt x="2" y="6"/>
                    </a:lnTo>
                    <a:lnTo>
                      <a:pt x="2" y="6"/>
                    </a:lnTo>
                    <a:lnTo>
                      <a:pt x="2" y="6"/>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8" name="Freeform 641">
                <a:extLst>
                  <a:ext uri="{FF2B5EF4-FFF2-40B4-BE49-F238E27FC236}">
                    <a16:creationId xmlns:a16="http://schemas.microsoft.com/office/drawing/2014/main" id="{0BECD751-5097-7F7E-8F4B-4EDD704B3DA9}"/>
                  </a:ext>
                </a:extLst>
              </p:cNvPr>
              <p:cNvSpPr>
                <a:spLocks/>
              </p:cNvSpPr>
              <p:nvPr/>
            </p:nvSpPr>
            <p:spPr bwMode="auto">
              <a:xfrm>
                <a:off x="1604" y="2616"/>
                <a:ext cx="4" cy="12"/>
              </a:xfrm>
              <a:custGeom>
                <a:avLst/>
                <a:gdLst>
                  <a:gd name="T0" fmla="*/ 2 w 4"/>
                  <a:gd name="T1" fmla="*/ 4 h 12"/>
                  <a:gd name="T2" fmla="*/ 2 w 4"/>
                  <a:gd name="T3" fmla="*/ 4 h 12"/>
                  <a:gd name="T4" fmla="*/ 4 w 4"/>
                  <a:gd name="T5" fmla="*/ 12 h 12"/>
                  <a:gd name="T6" fmla="*/ 4 w 4"/>
                  <a:gd name="T7" fmla="*/ 12 h 12"/>
                  <a:gd name="T8" fmla="*/ 0 w 4"/>
                  <a:gd name="T9" fmla="*/ 8 h 12"/>
                  <a:gd name="T10" fmla="*/ 0 w 4"/>
                  <a:gd name="T11" fmla="*/ 8 h 12"/>
                  <a:gd name="T12" fmla="*/ 0 w 4"/>
                  <a:gd name="T13" fmla="*/ 8 h 12"/>
                  <a:gd name="T14" fmla="*/ 2 w 4"/>
                  <a:gd name="T15" fmla="*/ 0 h 12"/>
                  <a:gd name="T16" fmla="*/ 2 w 4"/>
                  <a:gd name="T17" fmla="*/ 0 h 12"/>
                  <a:gd name="T18" fmla="*/ 2 w 4"/>
                  <a:gd name="T19" fmla="*/ 0 h 12"/>
                  <a:gd name="T20" fmla="*/ 2 w 4"/>
                  <a:gd name="T21" fmla="*/ 2 h 12"/>
                  <a:gd name="T22" fmla="*/ 2 w 4"/>
                  <a:gd name="T23" fmla="*/ 2 h 12"/>
                  <a:gd name="T24" fmla="*/ 2 w 4"/>
                  <a:gd name="T25" fmla="*/ 4 h 12"/>
                  <a:gd name="T26" fmla="*/ 2 w 4"/>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2" y="4"/>
                    </a:moveTo>
                    <a:lnTo>
                      <a:pt x="2" y="4"/>
                    </a:lnTo>
                    <a:lnTo>
                      <a:pt x="4" y="12"/>
                    </a:lnTo>
                    <a:lnTo>
                      <a:pt x="4" y="12"/>
                    </a:lnTo>
                    <a:lnTo>
                      <a:pt x="0" y="8"/>
                    </a:lnTo>
                    <a:lnTo>
                      <a:pt x="0" y="8"/>
                    </a:lnTo>
                    <a:lnTo>
                      <a:pt x="0" y="8"/>
                    </a:lnTo>
                    <a:lnTo>
                      <a:pt x="2" y="0"/>
                    </a:lnTo>
                    <a:lnTo>
                      <a:pt x="2" y="0"/>
                    </a:lnTo>
                    <a:lnTo>
                      <a:pt x="2" y="0"/>
                    </a:lnTo>
                    <a:lnTo>
                      <a:pt x="2" y="2"/>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9" name="Freeform 642">
                <a:extLst>
                  <a:ext uri="{FF2B5EF4-FFF2-40B4-BE49-F238E27FC236}">
                    <a16:creationId xmlns:a16="http://schemas.microsoft.com/office/drawing/2014/main" id="{A43ABBBD-6CDB-6DE7-BE4A-CA7BAE93AEBB}"/>
                  </a:ext>
                </a:extLst>
              </p:cNvPr>
              <p:cNvSpPr>
                <a:spLocks/>
              </p:cNvSpPr>
              <p:nvPr/>
            </p:nvSpPr>
            <p:spPr bwMode="auto">
              <a:xfrm>
                <a:off x="1602" y="2578"/>
                <a:ext cx="4" cy="8"/>
              </a:xfrm>
              <a:custGeom>
                <a:avLst/>
                <a:gdLst>
                  <a:gd name="T0" fmla="*/ 0 w 4"/>
                  <a:gd name="T1" fmla="*/ 8 h 8"/>
                  <a:gd name="T2" fmla="*/ 0 w 4"/>
                  <a:gd name="T3" fmla="*/ 8 h 8"/>
                  <a:gd name="T4" fmla="*/ 0 w 4"/>
                  <a:gd name="T5" fmla="*/ 4 h 8"/>
                  <a:gd name="T6" fmla="*/ 2 w 4"/>
                  <a:gd name="T7" fmla="*/ 0 h 8"/>
                  <a:gd name="T8" fmla="*/ 2 w 4"/>
                  <a:gd name="T9" fmla="*/ 0 h 8"/>
                  <a:gd name="T10" fmla="*/ 4 w 4"/>
                  <a:gd name="T11" fmla="*/ 0 h 8"/>
                  <a:gd name="T12" fmla="*/ 4 w 4"/>
                  <a:gd name="T13" fmla="*/ 6 h 8"/>
                  <a:gd name="T14" fmla="*/ 4 w 4"/>
                  <a:gd name="T15" fmla="*/ 6 h 8"/>
                  <a:gd name="T16" fmla="*/ 0 w 4"/>
                  <a:gd name="T17" fmla="*/ 8 h 8"/>
                  <a:gd name="T18" fmla="*/ 0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8"/>
                    </a:moveTo>
                    <a:lnTo>
                      <a:pt x="0" y="8"/>
                    </a:lnTo>
                    <a:lnTo>
                      <a:pt x="0" y="4"/>
                    </a:lnTo>
                    <a:lnTo>
                      <a:pt x="2" y="0"/>
                    </a:lnTo>
                    <a:lnTo>
                      <a:pt x="2" y="0"/>
                    </a:lnTo>
                    <a:lnTo>
                      <a:pt x="4" y="0"/>
                    </a:lnTo>
                    <a:lnTo>
                      <a:pt x="4" y="6"/>
                    </a:lnTo>
                    <a:lnTo>
                      <a:pt x="4" y="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0" name="Freeform 643">
                <a:extLst>
                  <a:ext uri="{FF2B5EF4-FFF2-40B4-BE49-F238E27FC236}">
                    <a16:creationId xmlns:a16="http://schemas.microsoft.com/office/drawing/2014/main" id="{C3707ED6-176A-E701-7370-FC46DBDA4746}"/>
                  </a:ext>
                </a:extLst>
              </p:cNvPr>
              <p:cNvSpPr>
                <a:spLocks/>
              </p:cNvSpPr>
              <p:nvPr/>
            </p:nvSpPr>
            <p:spPr bwMode="auto">
              <a:xfrm>
                <a:off x="1620" y="2594"/>
                <a:ext cx="50" cy="101"/>
              </a:xfrm>
              <a:custGeom>
                <a:avLst/>
                <a:gdLst>
                  <a:gd name="T0" fmla="*/ 10 w 50"/>
                  <a:gd name="T1" fmla="*/ 22 h 101"/>
                  <a:gd name="T2" fmla="*/ 12 w 50"/>
                  <a:gd name="T3" fmla="*/ 16 h 101"/>
                  <a:gd name="T4" fmla="*/ 10 w 50"/>
                  <a:gd name="T5" fmla="*/ 10 h 101"/>
                  <a:gd name="T6" fmla="*/ 12 w 50"/>
                  <a:gd name="T7" fmla="*/ 4 h 101"/>
                  <a:gd name="T8" fmla="*/ 16 w 50"/>
                  <a:gd name="T9" fmla="*/ 2 h 101"/>
                  <a:gd name="T10" fmla="*/ 22 w 50"/>
                  <a:gd name="T11" fmla="*/ 4 h 101"/>
                  <a:gd name="T12" fmla="*/ 24 w 50"/>
                  <a:gd name="T13" fmla="*/ 8 h 101"/>
                  <a:gd name="T14" fmla="*/ 30 w 50"/>
                  <a:gd name="T15" fmla="*/ 10 h 101"/>
                  <a:gd name="T16" fmla="*/ 32 w 50"/>
                  <a:gd name="T17" fmla="*/ 12 h 101"/>
                  <a:gd name="T18" fmla="*/ 34 w 50"/>
                  <a:gd name="T19" fmla="*/ 10 h 101"/>
                  <a:gd name="T20" fmla="*/ 36 w 50"/>
                  <a:gd name="T21" fmla="*/ 2 h 101"/>
                  <a:gd name="T22" fmla="*/ 40 w 50"/>
                  <a:gd name="T23" fmla="*/ 2 h 101"/>
                  <a:gd name="T24" fmla="*/ 42 w 50"/>
                  <a:gd name="T25" fmla="*/ 4 h 101"/>
                  <a:gd name="T26" fmla="*/ 42 w 50"/>
                  <a:gd name="T27" fmla="*/ 18 h 101"/>
                  <a:gd name="T28" fmla="*/ 42 w 50"/>
                  <a:gd name="T29" fmla="*/ 26 h 101"/>
                  <a:gd name="T30" fmla="*/ 46 w 50"/>
                  <a:gd name="T31" fmla="*/ 20 h 101"/>
                  <a:gd name="T32" fmla="*/ 48 w 50"/>
                  <a:gd name="T33" fmla="*/ 20 h 101"/>
                  <a:gd name="T34" fmla="*/ 50 w 50"/>
                  <a:gd name="T35" fmla="*/ 26 h 101"/>
                  <a:gd name="T36" fmla="*/ 50 w 50"/>
                  <a:gd name="T37" fmla="*/ 38 h 101"/>
                  <a:gd name="T38" fmla="*/ 50 w 50"/>
                  <a:gd name="T39" fmla="*/ 44 h 101"/>
                  <a:gd name="T40" fmla="*/ 48 w 50"/>
                  <a:gd name="T41" fmla="*/ 52 h 101"/>
                  <a:gd name="T42" fmla="*/ 44 w 50"/>
                  <a:gd name="T43" fmla="*/ 50 h 101"/>
                  <a:gd name="T44" fmla="*/ 36 w 50"/>
                  <a:gd name="T45" fmla="*/ 42 h 101"/>
                  <a:gd name="T46" fmla="*/ 28 w 50"/>
                  <a:gd name="T47" fmla="*/ 44 h 101"/>
                  <a:gd name="T48" fmla="*/ 30 w 50"/>
                  <a:gd name="T49" fmla="*/ 44 h 101"/>
                  <a:gd name="T50" fmla="*/ 36 w 50"/>
                  <a:gd name="T51" fmla="*/ 44 h 101"/>
                  <a:gd name="T52" fmla="*/ 38 w 50"/>
                  <a:gd name="T53" fmla="*/ 48 h 101"/>
                  <a:gd name="T54" fmla="*/ 38 w 50"/>
                  <a:gd name="T55" fmla="*/ 62 h 101"/>
                  <a:gd name="T56" fmla="*/ 38 w 50"/>
                  <a:gd name="T57" fmla="*/ 64 h 101"/>
                  <a:gd name="T58" fmla="*/ 36 w 50"/>
                  <a:gd name="T59" fmla="*/ 66 h 101"/>
                  <a:gd name="T60" fmla="*/ 34 w 50"/>
                  <a:gd name="T61" fmla="*/ 70 h 101"/>
                  <a:gd name="T62" fmla="*/ 36 w 50"/>
                  <a:gd name="T63" fmla="*/ 90 h 101"/>
                  <a:gd name="T64" fmla="*/ 34 w 50"/>
                  <a:gd name="T65" fmla="*/ 98 h 101"/>
                  <a:gd name="T66" fmla="*/ 32 w 50"/>
                  <a:gd name="T67" fmla="*/ 101 h 101"/>
                  <a:gd name="T68" fmla="*/ 28 w 50"/>
                  <a:gd name="T69" fmla="*/ 96 h 101"/>
                  <a:gd name="T70" fmla="*/ 26 w 50"/>
                  <a:gd name="T71" fmla="*/ 90 h 101"/>
                  <a:gd name="T72" fmla="*/ 20 w 50"/>
                  <a:gd name="T73" fmla="*/ 72 h 101"/>
                  <a:gd name="T74" fmla="*/ 10 w 50"/>
                  <a:gd name="T75" fmla="*/ 60 h 101"/>
                  <a:gd name="T76" fmla="*/ 10 w 50"/>
                  <a:gd name="T77" fmla="*/ 64 h 101"/>
                  <a:gd name="T78" fmla="*/ 10 w 50"/>
                  <a:gd name="T79" fmla="*/ 68 h 101"/>
                  <a:gd name="T80" fmla="*/ 10 w 50"/>
                  <a:gd name="T81" fmla="*/ 74 h 101"/>
                  <a:gd name="T82" fmla="*/ 6 w 50"/>
                  <a:gd name="T83" fmla="*/ 70 h 101"/>
                  <a:gd name="T84" fmla="*/ 2 w 50"/>
                  <a:gd name="T85" fmla="*/ 68 h 101"/>
                  <a:gd name="T86" fmla="*/ 0 w 50"/>
                  <a:gd name="T87" fmla="*/ 62 h 101"/>
                  <a:gd name="T88" fmla="*/ 2 w 50"/>
                  <a:gd name="T89" fmla="*/ 50 h 101"/>
                  <a:gd name="T90" fmla="*/ 6 w 50"/>
                  <a:gd name="T91" fmla="*/ 40 h 101"/>
                  <a:gd name="T92" fmla="*/ 6 w 50"/>
                  <a:gd name="T93" fmla="*/ 30 h 101"/>
                  <a:gd name="T94" fmla="*/ 8 w 50"/>
                  <a:gd name="T95" fmla="*/ 20 h 101"/>
                  <a:gd name="T96" fmla="*/ 10 w 50"/>
                  <a:gd name="T97" fmla="*/ 2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01">
                    <a:moveTo>
                      <a:pt x="10" y="22"/>
                    </a:moveTo>
                    <a:lnTo>
                      <a:pt x="10" y="22"/>
                    </a:lnTo>
                    <a:lnTo>
                      <a:pt x="12" y="20"/>
                    </a:lnTo>
                    <a:lnTo>
                      <a:pt x="12" y="16"/>
                    </a:lnTo>
                    <a:lnTo>
                      <a:pt x="10" y="10"/>
                    </a:lnTo>
                    <a:lnTo>
                      <a:pt x="10" y="10"/>
                    </a:lnTo>
                    <a:lnTo>
                      <a:pt x="10" y="6"/>
                    </a:lnTo>
                    <a:lnTo>
                      <a:pt x="12" y="4"/>
                    </a:lnTo>
                    <a:lnTo>
                      <a:pt x="16" y="2"/>
                    </a:lnTo>
                    <a:lnTo>
                      <a:pt x="16" y="2"/>
                    </a:lnTo>
                    <a:lnTo>
                      <a:pt x="18" y="2"/>
                    </a:lnTo>
                    <a:lnTo>
                      <a:pt x="22" y="4"/>
                    </a:lnTo>
                    <a:lnTo>
                      <a:pt x="22" y="4"/>
                    </a:lnTo>
                    <a:lnTo>
                      <a:pt x="24" y="8"/>
                    </a:lnTo>
                    <a:lnTo>
                      <a:pt x="26" y="8"/>
                    </a:lnTo>
                    <a:lnTo>
                      <a:pt x="30" y="10"/>
                    </a:lnTo>
                    <a:lnTo>
                      <a:pt x="32" y="12"/>
                    </a:lnTo>
                    <a:lnTo>
                      <a:pt x="32" y="12"/>
                    </a:lnTo>
                    <a:lnTo>
                      <a:pt x="34" y="14"/>
                    </a:lnTo>
                    <a:lnTo>
                      <a:pt x="34" y="10"/>
                    </a:lnTo>
                    <a:lnTo>
                      <a:pt x="34" y="10"/>
                    </a:lnTo>
                    <a:lnTo>
                      <a:pt x="36" y="2"/>
                    </a:lnTo>
                    <a:lnTo>
                      <a:pt x="38" y="0"/>
                    </a:lnTo>
                    <a:lnTo>
                      <a:pt x="40" y="2"/>
                    </a:lnTo>
                    <a:lnTo>
                      <a:pt x="40" y="2"/>
                    </a:lnTo>
                    <a:lnTo>
                      <a:pt x="42" y="4"/>
                    </a:lnTo>
                    <a:lnTo>
                      <a:pt x="42" y="8"/>
                    </a:lnTo>
                    <a:lnTo>
                      <a:pt x="42" y="18"/>
                    </a:lnTo>
                    <a:lnTo>
                      <a:pt x="42" y="18"/>
                    </a:lnTo>
                    <a:lnTo>
                      <a:pt x="42" y="26"/>
                    </a:lnTo>
                    <a:lnTo>
                      <a:pt x="42" y="26"/>
                    </a:lnTo>
                    <a:lnTo>
                      <a:pt x="46" y="20"/>
                    </a:lnTo>
                    <a:lnTo>
                      <a:pt x="48" y="20"/>
                    </a:lnTo>
                    <a:lnTo>
                      <a:pt x="48" y="20"/>
                    </a:lnTo>
                    <a:lnTo>
                      <a:pt x="48" y="20"/>
                    </a:lnTo>
                    <a:lnTo>
                      <a:pt x="50" y="26"/>
                    </a:lnTo>
                    <a:lnTo>
                      <a:pt x="50" y="32"/>
                    </a:lnTo>
                    <a:lnTo>
                      <a:pt x="50" y="38"/>
                    </a:lnTo>
                    <a:lnTo>
                      <a:pt x="50" y="44"/>
                    </a:lnTo>
                    <a:lnTo>
                      <a:pt x="50" y="44"/>
                    </a:lnTo>
                    <a:lnTo>
                      <a:pt x="50" y="50"/>
                    </a:lnTo>
                    <a:lnTo>
                      <a:pt x="48" y="52"/>
                    </a:lnTo>
                    <a:lnTo>
                      <a:pt x="46" y="52"/>
                    </a:lnTo>
                    <a:lnTo>
                      <a:pt x="44" y="50"/>
                    </a:lnTo>
                    <a:lnTo>
                      <a:pt x="44" y="50"/>
                    </a:lnTo>
                    <a:lnTo>
                      <a:pt x="36" y="42"/>
                    </a:lnTo>
                    <a:lnTo>
                      <a:pt x="32" y="42"/>
                    </a:lnTo>
                    <a:lnTo>
                      <a:pt x="28" y="44"/>
                    </a:lnTo>
                    <a:lnTo>
                      <a:pt x="28" y="44"/>
                    </a:lnTo>
                    <a:lnTo>
                      <a:pt x="30" y="44"/>
                    </a:lnTo>
                    <a:lnTo>
                      <a:pt x="32" y="44"/>
                    </a:lnTo>
                    <a:lnTo>
                      <a:pt x="36" y="44"/>
                    </a:lnTo>
                    <a:lnTo>
                      <a:pt x="38" y="48"/>
                    </a:lnTo>
                    <a:lnTo>
                      <a:pt x="38" y="48"/>
                    </a:lnTo>
                    <a:lnTo>
                      <a:pt x="38" y="56"/>
                    </a:lnTo>
                    <a:lnTo>
                      <a:pt x="38" y="62"/>
                    </a:lnTo>
                    <a:lnTo>
                      <a:pt x="38" y="62"/>
                    </a:lnTo>
                    <a:lnTo>
                      <a:pt x="38" y="64"/>
                    </a:lnTo>
                    <a:lnTo>
                      <a:pt x="38" y="64"/>
                    </a:lnTo>
                    <a:lnTo>
                      <a:pt x="36" y="66"/>
                    </a:lnTo>
                    <a:lnTo>
                      <a:pt x="34" y="70"/>
                    </a:lnTo>
                    <a:lnTo>
                      <a:pt x="34" y="70"/>
                    </a:lnTo>
                    <a:lnTo>
                      <a:pt x="36" y="84"/>
                    </a:lnTo>
                    <a:lnTo>
                      <a:pt x="36" y="90"/>
                    </a:lnTo>
                    <a:lnTo>
                      <a:pt x="34" y="98"/>
                    </a:lnTo>
                    <a:lnTo>
                      <a:pt x="34" y="98"/>
                    </a:lnTo>
                    <a:lnTo>
                      <a:pt x="32" y="101"/>
                    </a:lnTo>
                    <a:lnTo>
                      <a:pt x="32" y="101"/>
                    </a:lnTo>
                    <a:lnTo>
                      <a:pt x="28" y="96"/>
                    </a:lnTo>
                    <a:lnTo>
                      <a:pt x="28" y="96"/>
                    </a:lnTo>
                    <a:lnTo>
                      <a:pt x="26" y="90"/>
                    </a:lnTo>
                    <a:lnTo>
                      <a:pt x="26" y="90"/>
                    </a:lnTo>
                    <a:lnTo>
                      <a:pt x="24" y="80"/>
                    </a:lnTo>
                    <a:lnTo>
                      <a:pt x="20" y="72"/>
                    </a:lnTo>
                    <a:lnTo>
                      <a:pt x="10" y="60"/>
                    </a:lnTo>
                    <a:lnTo>
                      <a:pt x="10" y="60"/>
                    </a:lnTo>
                    <a:lnTo>
                      <a:pt x="10" y="62"/>
                    </a:lnTo>
                    <a:lnTo>
                      <a:pt x="10" y="64"/>
                    </a:lnTo>
                    <a:lnTo>
                      <a:pt x="10" y="68"/>
                    </a:lnTo>
                    <a:lnTo>
                      <a:pt x="10" y="68"/>
                    </a:lnTo>
                    <a:lnTo>
                      <a:pt x="10" y="74"/>
                    </a:lnTo>
                    <a:lnTo>
                      <a:pt x="10" y="74"/>
                    </a:lnTo>
                    <a:lnTo>
                      <a:pt x="6" y="70"/>
                    </a:lnTo>
                    <a:lnTo>
                      <a:pt x="6" y="70"/>
                    </a:lnTo>
                    <a:lnTo>
                      <a:pt x="4" y="70"/>
                    </a:lnTo>
                    <a:lnTo>
                      <a:pt x="2" y="68"/>
                    </a:lnTo>
                    <a:lnTo>
                      <a:pt x="0" y="62"/>
                    </a:lnTo>
                    <a:lnTo>
                      <a:pt x="0" y="62"/>
                    </a:lnTo>
                    <a:lnTo>
                      <a:pt x="0" y="54"/>
                    </a:lnTo>
                    <a:lnTo>
                      <a:pt x="2" y="50"/>
                    </a:lnTo>
                    <a:lnTo>
                      <a:pt x="6" y="40"/>
                    </a:lnTo>
                    <a:lnTo>
                      <a:pt x="6" y="40"/>
                    </a:lnTo>
                    <a:lnTo>
                      <a:pt x="6" y="30"/>
                    </a:lnTo>
                    <a:lnTo>
                      <a:pt x="6" y="30"/>
                    </a:lnTo>
                    <a:lnTo>
                      <a:pt x="6" y="22"/>
                    </a:lnTo>
                    <a:lnTo>
                      <a:pt x="8" y="20"/>
                    </a:lnTo>
                    <a:lnTo>
                      <a:pt x="10" y="22"/>
                    </a:ln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1" name="Freeform 644">
                <a:extLst>
                  <a:ext uri="{FF2B5EF4-FFF2-40B4-BE49-F238E27FC236}">
                    <a16:creationId xmlns:a16="http://schemas.microsoft.com/office/drawing/2014/main" id="{3CEC0774-34B6-7BA4-BCC8-12EA079624F8}"/>
                  </a:ext>
                </a:extLst>
              </p:cNvPr>
              <p:cNvSpPr>
                <a:spLocks/>
              </p:cNvSpPr>
              <p:nvPr/>
            </p:nvSpPr>
            <p:spPr bwMode="auto">
              <a:xfrm>
                <a:off x="1616" y="2624"/>
                <a:ext cx="10" cy="32"/>
              </a:xfrm>
              <a:custGeom>
                <a:avLst/>
                <a:gdLst>
                  <a:gd name="T0" fmla="*/ 10 w 10"/>
                  <a:gd name="T1" fmla="*/ 10 h 32"/>
                  <a:gd name="T2" fmla="*/ 10 w 10"/>
                  <a:gd name="T3" fmla="*/ 10 h 32"/>
                  <a:gd name="T4" fmla="*/ 10 w 10"/>
                  <a:gd name="T5" fmla="*/ 18 h 32"/>
                  <a:gd name="T6" fmla="*/ 8 w 10"/>
                  <a:gd name="T7" fmla="*/ 22 h 32"/>
                  <a:gd name="T8" fmla="*/ 6 w 10"/>
                  <a:gd name="T9" fmla="*/ 26 h 32"/>
                  <a:gd name="T10" fmla="*/ 4 w 10"/>
                  <a:gd name="T11" fmla="*/ 32 h 32"/>
                  <a:gd name="T12" fmla="*/ 4 w 10"/>
                  <a:gd name="T13" fmla="*/ 32 h 32"/>
                  <a:gd name="T14" fmla="*/ 4 w 10"/>
                  <a:gd name="T15" fmla="*/ 32 h 32"/>
                  <a:gd name="T16" fmla="*/ 4 w 10"/>
                  <a:gd name="T17" fmla="*/ 32 h 32"/>
                  <a:gd name="T18" fmla="*/ 2 w 10"/>
                  <a:gd name="T19" fmla="*/ 28 h 32"/>
                  <a:gd name="T20" fmla="*/ 2 w 10"/>
                  <a:gd name="T21" fmla="*/ 28 h 32"/>
                  <a:gd name="T22" fmla="*/ 0 w 10"/>
                  <a:gd name="T23" fmla="*/ 20 h 32"/>
                  <a:gd name="T24" fmla="*/ 0 w 10"/>
                  <a:gd name="T25" fmla="*/ 10 h 32"/>
                  <a:gd name="T26" fmla="*/ 2 w 10"/>
                  <a:gd name="T27" fmla="*/ 4 h 32"/>
                  <a:gd name="T28" fmla="*/ 6 w 10"/>
                  <a:gd name="T29" fmla="*/ 0 h 32"/>
                  <a:gd name="T30" fmla="*/ 6 w 10"/>
                  <a:gd name="T31" fmla="*/ 0 h 32"/>
                  <a:gd name="T32" fmla="*/ 8 w 10"/>
                  <a:gd name="T33" fmla="*/ 6 h 32"/>
                  <a:gd name="T34" fmla="*/ 10 w 10"/>
                  <a:gd name="T35" fmla="*/ 10 h 32"/>
                  <a:gd name="T36" fmla="*/ 10 w 10"/>
                  <a:gd name="T3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10" y="10"/>
                    </a:moveTo>
                    <a:lnTo>
                      <a:pt x="10" y="10"/>
                    </a:lnTo>
                    <a:lnTo>
                      <a:pt x="10" y="18"/>
                    </a:lnTo>
                    <a:lnTo>
                      <a:pt x="8" y="22"/>
                    </a:lnTo>
                    <a:lnTo>
                      <a:pt x="6" y="26"/>
                    </a:lnTo>
                    <a:lnTo>
                      <a:pt x="4" y="32"/>
                    </a:lnTo>
                    <a:lnTo>
                      <a:pt x="4" y="32"/>
                    </a:lnTo>
                    <a:lnTo>
                      <a:pt x="4" y="32"/>
                    </a:lnTo>
                    <a:lnTo>
                      <a:pt x="4" y="32"/>
                    </a:lnTo>
                    <a:lnTo>
                      <a:pt x="2" y="28"/>
                    </a:lnTo>
                    <a:lnTo>
                      <a:pt x="2" y="28"/>
                    </a:lnTo>
                    <a:lnTo>
                      <a:pt x="0" y="20"/>
                    </a:lnTo>
                    <a:lnTo>
                      <a:pt x="0" y="10"/>
                    </a:lnTo>
                    <a:lnTo>
                      <a:pt x="2" y="4"/>
                    </a:lnTo>
                    <a:lnTo>
                      <a:pt x="6" y="0"/>
                    </a:lnTo>
                    <a:lnTo>
                      <a:pt x="6" y="0"/>
                    </a:lnTo>
                    <a:lnTo>
                      <a:pt x="8" y="6"/>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2" name="Freeform 645">
                <a:extLst>
                  <a:ext uri="{FF2B5EF4-FFF2-40B4-BE49-F238E27FC236}">
                    <a16:creationId xmlns:a16="http://schemas.microsoft.com/office/drawing/2014/main" id="{4DAFFCF1-335D-412D-FB74-0A4ABB6499F1}"/>
                  </a:ext>
                </a:extLst>
              </p:cNvPr>
              <p:cNvSpPr>
                <a:spLocks/>
              </p:cNvSpPr>
              <p:nvPr/>
            </p:nvSpPr>
            <p:spPr bwMode="auto">
              <a:xfrm>
                <a:off x="1630" y="2660"/>
                <a:ext cx="10" cy="41"/>
              </a:xfrm>
              <a:custGeom>
                <a:avLst/>
                <a:gdLst>
                  <a:gd name="T0" fmla="*/ 0 w 10"/>
                  <a:gd name="T1" fmla="*/ 8 h 41"/>
                  <a:gd name="T2" fmla="*/ 0 w 10"/>
                  <a:gd name="T3" fmla="*/ 8 h 41"/>
                  <a:gd name="T4" fmla="*/ 0 w 10"/>
                  <a:gd name="T5" fmla="*/ 0 h 41"/>
                  <a:gd name="T6" fmla="*/ 0 w 10"/>
                  <a:gd name="T7" fmla="*/ 0 h 41"/>
                  <a:gd name="T8" fmla="*/ 2 w 10"/>
                  <a:gd name="T9" fmla="*/ 0 h 41"/>
                  <a:gd name="T10" fmla="*/ 2 w 10"/>
                  <a:gd name="T11" fmla="*/ 2 h 41"/>
                  <a:gd name="T12" fmla="*/ 2 w 10"/>
                  <a:gd name="T13" fmla="*/ 2 h 41"/>
                  <a:gd name="T14" fmla="*/ 8 w 10"/>
                  <a:gd name="T15" fmla="*/ 12 h 41"/>
                  <a:gd name="T16" fmla="*/ 10 w 10"/>
                  <a:gd name="T17" fmla="*/ 22 h 41"/>
                  <a:gd name="T18" fmla="*/ 8 w 10"/>
                  <a:gd name="T19" fmla="*/ 30 h 41"/>
                  <a:gd name="T20" fmla="*/ 6 w 10"/>
                  <a:gd name="T21" fmla="*/ 41 h 41"/>
                  <a:gd name="T22" fmla="*/ 6 w 10"/>
                  <a:gd name="T23" fmla="*/ 41 h 41"/>
                  <a:gd name="T24" fmla="*/ 4 w 10"/>
                  <a:gd name="T25" fmla="*/ 41 h 41"/>
                  <a:gd name="T26" fmla="*/ 2 w 10"/>
                  <a:gd name="T27" fmla="*/ 37 h 41"/>
                  <a:gd name="T28" fmla="*/ 2 w 10"/>
                  <a:gd name="T29" fmla="*/ 30 h 41"/>
                  <a:gd name="T30" fmla="*/ 2 w 10"/>
                  <a:gd name="T31" fmla="*/ 30 h 41"/>
                  <a:gd name="T32" fmla="*/ 4 w 10"/>
                  <a:gd name="T33" fmla="*/ 22 h 41"/>
                  <a:gd name="T34" fmla="*/ 4 w 10"/>
                  <a:gd name="T35" fmla="*/ 16 h 41"/>
                  <a:gd name="T36" fmla="*/ 0 w 10"/>
                  <a:gd name="T37" fmla="*/ 12 h 41"/>
                  <a:gd name="T38" fmla="*/ 0 w 10"/>
                  <a:gd name="T39" fmla="*/ 8 h 41"/>
                  <a:gd name="T40" fmla="*/ 0 w 10"/>
                  <a:gd name="T4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41">
                    <a:moveTo>
                      <a:pt x="0" y="8"/>
                    </a:moveTo>
                    <a:lnTo>
                      <a:pt x="0" y="8"/>
                    </a:lnTo>
                    <a:lnTo>
                      <a:pt x="0" y="0"/>
                    </a:lnTo>
                    <a:lnTo>
                      <a:pt x="0" y="0"/>
                    </a:lnTo>
                    <a:lnTo>
                      <a:pt x="2" y="0"/>
                    </a:lnTo>
                    <a:lnTo>
                      <a:pt x="2" y="2"/>
                    </a:lnTo>
                    <a:lnTo>
                      <a:pt x="2" y="2"/>
                    </a:lnTo>
                    <a:lnTo>
                      <a:pt x="8" y="12"/>
                    </a:lnTo>
                    <a:lnTo>
                      <a:pt x="10" y="22"/>
                    </a:lnTo>
                    <a:lnTo>
                      <a:pt x="8" y="30"/>
                    </a:lnTo>
                    <a:lnTo>
                      <a:pt x="6" y="41"/>
                    </a:lnTo>
                    <a:lnTo>
                      <a:pt x="6" y="41"/>
                    </a:lnTo>
                    <a:lnTo>
                      <a:pt x="4" y="41"/>
                    </a:lnTo>
                    <a:lnTo>
                      <a:pt x="2" y="37"/>
                    </a:lnTo>
                    <a:lnTo>
                      <a:pt x="2" y="30"/>
                    </a:lnTo>
                    <a:lnTo>
                      <a:pt x="2" y="30"/>
                    </a:lnTo>
                    <a:lnTo>
                      <a:pt x="4" y="22"/>
                    </a:lnTo>
                    <a:lnTo>
                      <a:pt x="4" y="16"/>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3" name="Freeform 646">
                <a:extLst>
                  <a:ext uri="{FF2B5EF4-FFF2-40B4-BE49-F238E27FC236}">
                    <a16:creationId xmlns:a16="http://schemas.microsoft.com/office/drawing/2014/main" id="{1F616F6B-247F-992C-4F6D-9D989791F5D0}"/>
                  </a:ext>
                </a:extLst>
              </p:cNvPr>
              <p:cNvSpPr>
                <a:spLocks/>
              </p:cNvSpPr>
              <p:nvPr/>
            </p:nvSpPr>
            <p:spPr bwMode="auto">
              <a:xfrm>
                <a:off x="1552" y="2578"/>
                <a:ext cx="14" cy="38"/>
              </a:xfrm>
              <a:custGeom>
                <a:avLst/>
                <a:gdLst>
                  <a:gd name="T0" fmla="*/ 4 w 14"/>
                  <a:gd name="T1" fmla="*/ 16 h 38"/>
                  <a:gd name="T2" fmla="*/ 4 w 14"/>
                  <a:gd name="T3" fmla="*/ 16 h 38"/>
                  <a:gd name="T4" fmla="*/ 6 w 14"/>
                  <a:gd name="T5" fmla="*/ 14 h 38"/>
                  <a:gd name="T6" fmla="*/ 6 w 14"/>
                  <a:gd name="T7" fmla="*/ 10 h 38"/>
                  <a:gd name="T8" fmla="*/ 4 w 14"/>
                  <a:gd name="T9" fmla="*/ 2 h 38"/>
                  <a:gd name="T10" fmla="*/ 4 w 14"/>
                  <a:gd name="T11" fmla="*/ 2 h 38"/>
                  <a:gd name="T12" fmla="*/ 8 w 14"/>
                  <a:gd name="T13" fmla="*/ 0 h 38"/>
                  <a:gd name="T14" fmla="*/ 10 w 14"/>
                  <a:gd name="T15" fmla="*/ 2 h 38"/>
                  <a:gd name="T16" fmla="*/ 12 w 14"/>
                  <a:gd name="T17" fmla="*/ 4 h 38"/>
                  <a:gd name="T18" fmla="*/ 14 w 14"/>
                  <a:gd name="T19" fmla="*/ 4 h 38"/>
                  <a:gd name="T20" fmla="*/ 14 w 14"/>
                  <a:gd name="T21" fmla="*/ 4 h 38"/>
                  <a:gd name="T22" fmla="*/ 14 w 14"/>
                  <a:gd name="T23" fmla="*/ 6 h 38"/>
                  <a:gd name="T24" fmla="*/ 14 w 14"/>
                  <a:gd name="T25" fmla="*/ 6 h 38"/>
                  <a:gd name="T26" fmla="*/ 12 w 14"/>
                  <a:gd name="T27" fmla="*/ 18 h 38"/>
                  <a:gd name="T28" fmla="*/ 10 w 14"/>
                  <a:gd name="T29" fmla="*/ 32 h 38"/>
                  <a:gd name="T30" fmla="*/ 10 w 14"/>
                  <a:gd name="T31" fmla="*/ 32 h 38"/>
                  <a:gd name="T32" fmla="*/ 10 w 14"/>
                  <a:gd name="T33" fmla="*/ 38 h 38"/>
                  <a:gd name="T34" fmla="*/ 10 w 14"/>
                  <a:gd name="T35" fmla="*/ 38 h 38"/>
                  <a:gd name="T36" fmla="*/ 4 w 14"/>
                  <a:gd name="T37" fmla="*/ 36 h 38"/>
                  <a:gd name="T38" fmla="*/ 2 w 14"/>
                  <a:gd name="T39" fmla="*/ 34 h 38"/>
                  <a:gd name="T40" fmla="*/ 0 w 14"/>
                  <a:gd name="T41" fmla="*/ 30 h 38"/>
                  <a:gd name="T42" fmla="*/ 0 w 14"/>
                  <a:gd name="T43" fmla="*/ 30 h 38"/>
                  <a:gd name="T44" fmla="*/ 2 w 14"/>
                  <a:gd name="T45" fmla="*/ 24 h 38"/>
                  <a:gd name="T46" fmla="*/ 4 w 14"/>
                  <a:gd name="T47" fmla="*/ 16 h 38"/>
                  <a:gd name="T48" fmla="*/ 4 w 14"/>
                  <a:gd name="T4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38">
                    <a:moveTo>
                      <a:pt x="4" y="16"/>
                    </a:moveTo>
                    <a:lnTo>
                      <a:pt x="4" y="16"/>
                    </a:lnTo>
                    <a:lnTo>
                      <a:pt x="6" y="14"/>
                    </a:lnTo>
                    <a:lnTo>
                      <a:pt x="6" y="10"/>
                    </a:lnTo>
                    <a:lnTo>
                      <a:pt x="4" y="2"/>
                    </a:lnTo>
                    <a:lnTo>
                      <a:pt x="4" y="2"/>
                    </a:lnTo>
                    <a:lnTo>
                      <a:pt x="8" y="0"/>
                    </a:lnTo>
                    <a:lnTo>
                      <a:pt x="10" y="2"/>
                    </a:lnTo>
                    <a:lnTo>
                      <a:pt x="12" y="4"/>
                    </a:lnTo>
                    <a:lnTo>
                      <a:pt x="14" y="4"/>
                    </a:lnTo>
                    <a:lnTo>
                      <a:pt x="14" y="4"/>
                    </a:lnTo>
                    <a:lnTo>
                      <a:pt x="14" y="6"/>
                    </a:lnTo>
                    <a:lnTo>
                      <a:pt x="14" y="6"/>
                    </a:lnTo>
                    <a:lnTo>
                      <a:pt x="12" y="18"/>
                    </a:lnTo>
                    <a:lnTo>
                      <a:pt x="10" y="32"/>
                    </a:lnTo>
                    <a:lnTo>
                      <a:pt x="10" y="32"/>
                    </a:lnTo>
                    <a:lnTo>
                      <a:pt x="10" y="38"/>
                    </a:lnTo>
                    <a:lnTo>
                      <a:pt x="10" y="38"/>
                    </a:lnTo>
                    <a:lnTo>
                      <a:pt x="4" y="36"/>
                    </a:lnTo>
                    <a:lnTo>
                      <a:pt x="2" y="34"/>
                    </a:lnTo>
                    <a:lnTo>
                      <a:pt x="0" y="30"/>
                    </a:lnTo>
                    <a:lnTo>
                      <a:pt x="0" y="30"/>
                    </a:lnTo>
                    <a:lnTo>
                      <a:pt x="2" y="24"/>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4" name="Freeform 647">
                <a:extLst>
                  <a:ext uri="{FF2B5EF4-FFF2-40B4-BE49-F238E27FC236}">
                    <a16:creationId xmlns:a16="http://schemas.microsoft.com/office/drawing/2014/main" id="{6D722B45-7A62-3912-A189-6AF09D5B5AB3}"/>
                  </a:ext>
                </a:extLst>
              </p:cNvPr>
              <p:cNvSpPr>
                <a:spLocks/>
              </p:cNvSpPr>
              <p:nvPr/>
            </p:nvSpPr>
            <p:spPr bwMode="auto">
              <a:xfrm>
                <a:off x="1548" y="2582"/>
                <a:ext cx="10" cy="26"/>
              </a:xfrm>
              <a:custGeom>
                <a:avLst/>
                <a:gdLst>
                  <a:gd name="T0" fmla="*/ 8 w 10"/>
                  <a:gd name="T1" fmla="*/ 12 h 26"/>
                  <a:gd name="T2" fmla="*/ 8 w 10"/>
                  <a:gd name="T3" fmla="*/ 12 h 26"/>
                  <a:gd name="T4" fmla="*/ 10 w 10"/>
                  <a:gd name="T5" fmla="*/ 16 h 26"/>
                  <a:gd name="T6" fmla="*/ 10 w 10"/>
                  <a:gd name="T7" fmla="*/ 20 h 26"/>
                  <a:gd name="T8" fmla="*/ 10 w 10"/>
                  <a:gd name="T9" fmla="*/ 24 h 26"/>
                  <a:gd name="T10" fmla="*/ 10 w 10"/>
                  <a:gd name="T11" fmla="*/ 24 h 26"/>
                  <a:gd name="T12" fmla="*/ 8 w 10"/>
                  <a:gd name="T13" fmla="*/ 26 h 26"/>
                  <a:gd name="T14" fmla="*/ 6 w 10"/>
                  <a:gd name="T15" fmla="*/ 26 h 26"/>
                  <a:gd name="T16" fmla="*/ 4 w 10"/>
                  <a:gd name="T17" fmla="*/ 26 h 26"/>
                  <a:gd name="T18" fmla="*/ 4 w 10"/>
                  <a:gd name="T19" fmla="*/ 26 h 26"/>
                  <a:gd name="T20" fmla="*/ 2 w 10"/>
                  <a:gd name="T21" fmla="*/ 26 h 26"/>
                  <a:gd name="T22" fmla="*/ 2 w 10"/>
                  <a:gd name="T23" fmla="*/ 26 h 26"/>
                  <a:gd name="T24" fmla="*/ 2 w 10"/>
                  <a:gd name="T25" fmla="*/ 14 h 26"/>
                  <a:gd name="T26" fmla="*/ 2 w 10"/>
                  <a:gd name="T27" fmla="*/ 6 h 26"/>
                  <a:gd name="T28" fmla="*/ 0 w 10"/>
                  <a:gd name="T29" fmla="*/ 0 h 26"/>
                  <a:gd name="T30" fmla="*/ 0 w 10"/>
                  <a:gd name="T31" fmla="*/ 0 h 26"/>
                  <a:gd name="T32" fmla="*/ 2 w 10"/>
                  <a:gd name="T33" fmla="*/ 0 h 26"/>
                  <a:gd name="T34" fmla="*/ 2 w 10"/>
                  <a:gd name="T35" fmla="*/ 0 h 26"/>
                  <a:gd name="T36" fmla="*/ 4 w 10"/>
                  <a:gd name="T37" fmla="*/ 4 h 26"/>
                  <a:gd name="T38" fmla="*/ 6 w 10"/>
                  <a:gd name="T39" fmla="*/ 10 h 26"/>
                  <a:gd name="T40" fmla="*/ 8 w 10"/>
                  <a:gd name="T41" fmla="*/ 12 h 26"/>
                  <a:gd name="T42" fmla="*/ 8 w 10"/>
                  <a:gd name="T43"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6">
                    <a:moveTo>
                      <a:pt x="8" y="12"/>
                    </a:moveTo>
                    <a:lnTo>
                      <a:pt x="8" y="12"/>
                    </a:lnTo>
                    <a:lnTo>
                      <a:pt x="10" y="16"/>
                    </a:lnTo>
                    <a:lnTo>
                      <a:pt x="10" y="20"/>
                    </a:lnTo>
                    <a:lnTo>
                      <a:pt x="10" y="24"/>
                    </a:lnTo>
                    <a:lnTo>
                      <a:pt x="10" y="24"/>
                    </a:lnTo>
                    <a:lnTo>
                      <a:pt x="8" y="26"/>
                    </a:lnTo>
                    <a:lnTo>
                      <a:pt x="6" y="26"/>
                    </a:lnTo>
                    <a:lnTo>
                      <a:pt x="4" y="26"/>
                    </a:lnTo>
                    <a:lnTo>
                      <a:pt x="4" y="26"/>
                    </a:lnTo>
                    <a:lnTo>
                      <a:pt x="2" y="26"/>
                    </a:lnTo>
                    <a:lnTo>
                      <a:pt x="2" y="26"/>
                    </a:lnTo>
                    <a:lnTo>
                      <a:pt x="2" y="14"/>
                    </a:lnTo>
                    <a:lnTo>
                      <a:pt x="2" y="6"/>
                    </a:lnTo>
                    <a:lnTo>
                      <a:pt x="0" y="0"/>
                    </a:lnTo>
                    <a:lnTo>
                      <a:pt x="0" y="0"/>
                    </a:lnTo>
                    <a:lnTo>
                      <a:pt x="2" y="0"/>
                    </a:lnTo>
                    <a:lnTo>
                      <a:pt x="2" y="0"/>
                    </a:lnTo>
                    <a:lnTo>
                      <a:pt x="4" y="4"/>
                    </a:lnTo>
                    <a:lnTo>
                      <a:pt x="6" y="10"/>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5" name="Freeform 648">
                <a:extLst>
                  <a:ext uri="{FF2B5EF4-FFF2-40B4-BE49-F238E27FC236}">
                    <a16:creationId xmlns:a16="http://schemas.microsoft.com/office/drawing/2014/main" id="{5D19F8EE-698C-C6B4-1178-561CBDA1D079}"/>
                  </a:ext>
                </a:extLst>
              </p:cNvPr>
              <p:cNvSpPr>
                <a:spLocks/>
              </p:cNvSpPr>
              <p:nvPr/>
            </p:nvSpPr>
            <p:spPr bwMode="auto">
              <a:xfrm>
                <a:off x="5178" y="1463"/>
                <a:ext cx="10" cy="12"/>
              </a:xfrm>
              <a:custGeom>
                <a:avLst/>
                <a:gdLst>
                  <a:gd name="T0" fmla="*/ 10 w 10"/>
                  <a:gd name="T1" fmla="*/ 6 h 12"/>
                  <a:gd name="T2" fmla="*/ 10 w 10"/>
                  <a:gd name="T3" fmla="*/ 6 h 12"/>
                  <a:gd name="T4" fmla="*/ 8 w 10"/>
                  <a:gd name="T5" fmla="*/ 12 h 12"/>
                  <a:gd name="T6" fmla="*/ 6 w 10"/>
                  <a:gd name="T7" fmla="*/ 12 h 12"/>
                  <a:gd name="T8" fmla="*/ 0 w 10"/>
                  <a:gd name="T9" fmla="*/ 10 h 12"/>
                  <a:gd name="T10" fmla="*/ 0 w 10"/>
                  <a:gd name="T11" fmla="*/ 10 h 12"/>
                  <a:gd name="T12" fmla="*/ 2 w 10"/>
                  <a:gd name="T13" fmla="*/ 0 h 12"/>
                  <a:gd name="T14" fmla="*/ 2 w 10"/>
                  <a:gd name="T15" fmla="*/ 0 h 12"/>
                  <a:gd name="T16" fmla="*/ 4 w 10"/>
                  <a:gd name="T17" fmla="*/ 0 h 12"/>
                  <a:gd name="T18" fmla="*/ 8 w 10"/>
                  <a:gd name="T19" fmla="*/ 0 h 12"/>
                  <a:gd name="T20" fmla="*/ 10 w 10"/>
                  <a:gd name="T21" fmla="*/ 0 h 12"/>
                  <a:gd name="T22" fmla="*/ 10 w 10"/>
                  <a:gd name="T23" fmla="*/ 6 h 12"/>
                  <a:gd name="T24" fmla="*/ 10 w 10"/>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10" y="6"/>
                    </a:moveTo>
                    <a:lnTo>
                      <a:pt x="10" y="6"/>
                    </a:lnTo>
                    <a:lnTo>
                      <a:pt x="8" y="12"/>
                    </a:lnTo>
                    <a:lnTo>
                      <a:pt x="6" y="12"/>
                    </a:lnTo>
                    <a:lnTo>
                      <a:pt x="0" y="10"/>
                    </a:lnTo>
                    <a:lnTo>
                      <a:pt x="0" y="10"/>
                    </a:lnTo>
                    <a:lnTo>
                      <a:pt x="2" y="0"/>
                    </a:lnTo>
                    <a:lnTo>
                      <a:pt x="2" y="0"/>
                    </a:lnTo>
                    <a:lnTo>
                      <a:pt x="4" y="0"/>
                    </a:lnTo>
                    <a:lnTo>
                      <a:pt x="8" y="0"/>
                    </a:lnTo>
                    <a:lnTo>
                      <a:pt x="10"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6" name="Freeform 649">
                <a:extLst>
                  <a:ext uri="{FF2B5EF4-FFF2-40B4-BE49-F238E27FC236}">
                    <a16:creationId xmlns:a16="http://schemas.microsoft.com/office/drawing/2014/main" id="{5C1A76E0-563C-4E4B-D3F7-50AD0EE0F6FF}"/>
                  </a:ext>
                </a:extLst>
              </p:cNvPr>
              <p:cNvSpPr>
                <a:spLocks/>
              </p:cNvSpPr>
              <p:nvPr/>
            </p:nvSpPr>
            <p:spPr bwMode="auto">
              <a:xfrm>
                <a:off x="3312" y="2829"/>
                <a:ext cx="30" cy="26"/>
              </a:xfrm>
              <a:custGeom>
                <a:avLst/>
                <a:gdLst>
                  <a:gd name="T0" fmla="*/ 30 w 30"/>
                  <a:gd name="T1" fmla="*/ 8 h 26"/>
                  <a:gd name="T2" fmla="*/ 30 w 30"/>
                  <a:gd name="T3" fmla="*/ 8 h 26"/>
                  <a:gd name="T4" fmla="*/ 26 w 30"/>
                  <a:gd name="T5" fmla="*/ 8 h 26"/>
                  <a:gd name="T6" fmla="*/ 24 w 30"/>
                  <a:gd name="T7" fmla="*/ 10 h 26"/>
                  <a:gd name="T8" fmla="*/ 22 w 30"/>
                  <a:gd name="T9" fmla="*/ 22 h 26"/>
                  <a:gd name="T10" fmla="*/ 22 w 30"/>
                  <a:gd name="T11" fmla="*/ 22 h 26"/>
                  <a:gd name="T12" fmla="*/ 18 w 30"/>
                  <a:gd name="T13" fmla="*/ 24 h 26"/>
                  <a:gd name="T14" fmla="*/ 16 w 30"/>
                  <a:gd name="T15" fmla="*/ 24 h 26"/>
                  <a:gd name="T16" fmla="*/ 8 w 30"/>
                  <a:gd name="T17" fmla="*/ 20 h 26"/>
                  <a:gd name="T18" fmla="*/ 8 w 30"/>
                  <a:gd name="T19" fmla="*/ 20 h 26"/>
                  <a:gd name="T20" fmla="*/ 6 w 30"/>
                  <a:gd name="T21" fmla="*/ 22 h 26"/>
                  <a:gd name="T22" fmla="*/ 4 w 30"/>
                  <a:gd name="T23" fmla="*/ 24 h 26"/>
                  <a:gd name="T24" fmla="*/ 2 w 30"/>
                  <a:gd name="T25" fmla="*/ 26 h 26"/>
                  <a:gd name="T26" fmla="*/ 0 w 30"/>
                  <a:gd name="T27" fmla="*/ 20 h 26"/>
                  <a:gd name="T28" fmla="*/ 0 w 30"/>
                  <a:gd name="T29" fmla="*/ 20 h 26"/>
                  <a:gd name="T30" fmla="*/ 2 w 30"/>
                  <a:gd name="T31" fmla="*/ 18 h 26"/>
                  <a:gd name="T32" fmla="*/ 2 w 30"/>
                  <a:gd name="T33" fmla="*/ 18 h 26"/>
                  <a:gd name="T34" fmla="*/ 6 w 30"/>
                  <a:gd name="T35" fmla="*/ 8 h 26"/>
                  <a:gd name="T36" fmla="*/ 6 w 30"/>
                  <a:gd name="T37" fmla="*/ 8 h 26"/>
                  <a:gd name="T38" fmla="*/ 12 w 30"/>
                  <a:gd name="T39" fmla="*/ 4 h 26"/>
                  <a:gd name="T40" fmla="*/ 18 w 30"/>
                  <a:gd name="T41" fmla="*/ 0 h 26"/>
                  <a:gd name="T42" fmla="*/ 24 w 30"/>
                  <a:gd name="T43" fmla="*/ 0 h 26"/>
                  <a:gd name="T44" fmla="*/ 30 w 30"/>
                  <a:gd name="T45" fmla="*/ 6 h 26"/>
                  <a:gd name="T46" fmla="*/ 30 w 30"/>
                  <a:gd name="T47" fmla="*/ 6 h 26"/>
                  <a:gd name="T48" fmla="*/ 30 w 30"/>
                  <a:gd name="T49" fmla="*/ 8 h 26"/>
                  <a:gd name="T50" fmla="*/ 30 w 30"/>
                  <a:gd name="T5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6">
                    <a:moveTo>
                      <a:pt x="30" y="8"/>
                    </a:moveTo>
                    <a:lnTo>
                      <a:pt x="30" y="8"/>
                    </a:lnTo>
                    <a:lnTo>
                      <a:pt x="26" y="8"/>
                    </a:lnTo>
                    <a:lnTo>
                      <a:pt x="24" y="10"/>
                    </a:lnTo>
                    <a:lnTo>
                      <a:pt x="22" y="22"/>
                    </a:lnTo>
                    <a:lnTo>
                      <a:pt x="22" y="22"/>
                    </a:lnTo>
                    <a:lnTo>
                      <a:pt x="18" y="24"/>
                    </a:lnTo>
                    <a:lnTo>
                      <a:pt x="16" y="24"/>
                    </a:lnTo>
                    <a:lnTo>
                      <a:pt x="8" y="20"/>
                    </a:lnTo>
                    <a:lnTo>
                      <a:pt x="8" y="20"/>
                    </a:lnTo>
                    <a:lnTo>
                      <a:pt x="6" y="22"/>
                    </a:lnTo>
                    <a:lnTo>
                      <a:pt x="4" y="24"/>
                    </a:lnTo>
                    <a:lnTo>
                      <a:pt x="2" y="26"/>
                    </a:lnTo>
                    <a:lnTo>
                      <a:pt x="0" y="20"/>
                    </a:lnTo>
                    <a:lnTo>
                      <a:pt x="0" y="20"/>
                    </a:lnTo>
                    <a:lnTo>
                      <a:pt x="2" y="18"/>
                    </a:lnTo>
                    <a:lnTo>
                      <a:pt x="2" y="18"/>
                    </a:lnTo>
                    <a:lnTo>
                      <a:pt x="6" y="8"/>
                    </a:lnTo>
                    <a:lnTo>
                      <a:pt x="6" y="8"/>
                    </a:lnTo>
                    <a:lnTo>
                      <a:pt x="12" y="4"/>
                    </a:lnTo>
                    <a:lnTo>
                      <a:pt x="18" y="0"/>
                    </a:lnTo>
                    <a:lnTo>
                      <a:pt x="24" y="0"/>
                    </a:lnTo>
                    <a:lnTo>
                      <a:pt x="30" y="6"/>
                    </a:lnTo>
                    <a:lnTo>
                      <a:pt x="30" y="6"/>
                    </a:lnTo>
                    <a:lnTo>
                      <a:pt x="30" y="8"/>
                    </a:lnTo>
                    <a:lnTo>
                      <a:pt x="3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7" name="Freeform 650">
                <a:extLst>
                  <a:ext uri="{FF2B5EF4-FFF2-40B4-BE49-F238E27FC236}">
                    <a16:creationId xmlns:a16="http://schemas.microsoft.com/office/drawing/2014/main" id="{EE299852-2677-B899-4180-8495A0DB0DC2}"/>
                  </a:ext>
                </a:extLst>
              </p:cNvPr>
              <p:cNvSpPr>
                <a:spLocks/>
              </p:cNvSpPr>
              <p:nvPr/>
            </p:nvSpPr>
            <p:spPr bwMode="auto">
              <a:xfrm>
                <a:off x="3294" y="2823"/>
                <a:ext cx="16" cy="28"/>
              </a:xfrm>
              <a:custGeom>
                <a:avLst/>
                <a:gdLst>
                  <a:gd name="T0" fmla="*/ 8 w 16"/>
                  <a:gd name="T1" fmla="*/ 28 h 28"/>
                  <a:gd name="T2" fmla="*/ 8 w 16"/>
                  <a:gd name="T3" fmla="*/ 28 h 28"/>
                  <a:gd name="T4" fmla="*/ 6 w 16"/>
                  <a:gd name="T5" fmla="*/ 26 h 28"/>
                  <a:gd name="T6" fmla="*/ 4 w 16"/>
                  <a:gd name="T7" fmla="*/ 22 h 28"/>
                  <a:gd name="T8" fmla="*/ 4 w 16"/>
                  <a:gd name="T9" fmla="*/ 18 h 28"/>
                  <a:gd name="T10" fmla="*/ 2 w 16"/>
                  <a:gd name="T11" fmla="*/ 14 h 28"/>
                  <a:gd name="T12" fmla="*/ 2 w 16"/>
                  <a:gd name="T13" fmla="*/ 14 h 28"/>
                  <a:gd name="T14" fmla="*/ 0 w 16"/>
                  <a:gd name="T15" fmla="*/ 12 h 28"/>
                  <a:gd name="T16" fmla="*/ 0 w 16"/>
                  <a:gd name="T17" fmla="*/ 12 h 28"/>
                  <a:gd name="T18" fmla="*/ 0 w 16"/>
                  <a:gd name="T19" fmla="*/ 6 h 28"/>
                  <a:gd name="T20" fmla="*/ 2 w 16"/>
                  <a:gd name="T21" fmla="*/ 2 h 28"/>
                  <a:gd name="T22" fmla="*/ 2 w 16"/>
                  <a:gd name="T23" fmla="*/ 2 h 28"/>
                  <a:gd name="T24" fmla="*/ 4 w 16"/>
                  <a:gd name="T25" fmla="*/ 0 h 28"/>
                  <a:gd name="T26" fmla="*/ 6 w 16"/>
                  <a:gd name="T27" fmla="*/ 2 h 28"/>
                  <a:gd name="T28" fmla="*/ 8 w 16"/>
                  <a:gd name="T29" fmla="*/ 8 h 28"/>
                  <a:gd name="T30" fmla="*/ 8 w 16"/>
                  <a:gd name="T31" fmla="*/ 8 h 28"/>
                  <a:gd name="T32" fmla="*/ 10 w 16"/>
                  <a:gd name="T33" fmla="*/ 16 h 28"/>
                  <a:gd name="T34" fmla="*/ 10 w 16"/>
                  <a:gd name="T35" fmla="*/ 16 h 28"/>
                  <a:gd name="T36" fmla="*/ 12 w 16"/>
                  <a:gd name="T37" fmla="*/ 16 h 28"/>
                  <a:gd name="T38" fmla="*/ 12 w 16"/>
                  <a:gd name="T39" fmla="*/ 16 h 28"/>
                  <a:gd name="T40" fmla="*/ 14 w 16"/>
                  <a:gd name="T41" fmla="*/ 16 h 28"/>
                  <a:gd name="T42" fmla="*/ 14 w 16"/>
                  <a:gd name="T43" fmla="*/ 16 h 28"/>
                  <a:gd name="T44" fmla="*/ 16 w 16"/>
                  <a:gd name="T45" fmla="*/ 18 h 28"/>
                  <a:gd name="T46" fmla="*/ 16 w 16"/>
                  <a:gd name="T47" fmla="*/ 22 h 28"/>
                  <a:gd name="T48" fmla="*/ 16 w 16"/>
                  <a:gd name="T49" fmla="*/ 22 h 28"/>
                  <a:gd name="T50" fmla="*/ 14 w 16"/>
                  <a:gd name="T51" fmla="*/ 26 h 28"/>
                  <a:gd name="T52" fmla="*/ 12 w 16"/>
                  <a:gd name="T53" fmla="*/ 26 h 28"/>
                  <a:gd name="T54" fmla="*/ 10 w 16"/>
                  <a:gd name="T55" fmla="*/ 28 h 28"/>
                  <a:gd name="T56" fmla="*/ 8 w 16"/>
                  <a:gd name="T57" fmla="*/ 28 h 28"/>
                  <a:gd name="T58" fmla="*/ 8 w 16"/>
                  <a:gd name="T5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28">
                    <a:moveTo>
                      <a:pt x="8" y="28"/>
                    </a:moveTo>
                    <a:lnTo>
                      <a:pt x="8" y="28"/>
                    </a:lnTo>
                    <a:lnTo>
                      <a:pt x="6" y="26"/>
                    </a:lnTo>
                    <a:lnTo>
                      <a:pt x="4" y="22"/>
                    </a:lnTo>
                    <a:lnTo>
                      <a:pt x="4" y="18"/>
                    </a:lnTo>
                    <a:lnTo>
                      <a:pt x="2" y="14"/>
                    </a:lnTo>
                    <a:lnTo>
                      <a:pt x="2" y="14"/>
                    </a:lnTo>
                    <a:lnTo>
                      <a:pt x="0" y="12"/>
                    </a:lnTo>
                    <a:lnTo>
                      <a:pt x="0" y="12"/>
                    </a:lnTo>
                    <a:lnTo>
                      <a:pt x="0" y="6"/>
                    </a:lnTo>
                    <a:lnTo>
                      <a:pt x="2" y="2"/>
                    </a:lnTo>
                    <a:lnTo>
                      <a:pt x="2" y="2"/>
                    </a:lnTo>
                    <a:lnTo>
                      <a:pt x="4" y="0"/>
                    </a:lnTo>
                    <a:lnTo>
                      <a:pt x="6" y="2"/>
                    </a:lnTo>
                    <a:lnTo>
                      <a:pt x="8" y="8"/>
                    </a:lnTo>
                    <a:lnTo>
                      <a:pt x="8" y="8"/>
                    </a:lnTo>
                    <a:lnTo>
                      <a:pt x="10" y="16"/>
                    </a:lnTo>
                    <a:lnTo>
                      <a:pt x="10" y="16"/>
                    </a:lnTo>
                    <a:lnTo>
                      <a:pt x="12" y="16"/>
                    </a:lnTo>
                    <a:lnTo>
                      <a:pt x="12" y="16"/>
                    </a:lnTo>
                    <a:lnTo>
                      <a:pt x="14" y="16"/>
                    </a:lnTo>
                    <a:lnTo>
                      <a:pt x="14" y="16"/>
                    </a:lnTo>
                    <a:lnTo>
                      <a:pt x="16" y="18"/>
                    </a:lnTo>
                    <a:lnTo>
                      <a:pt x="16" y="22"/>
                    </a:lnTo>
                    <a:lnTo>
                      <a:pt x="16" y="22"/>
                    </a:lnTo>
                    <a:lnTo>
                      <a:pt x="14" y="26"/>
                    </a:lnTo>
                    <a:lnTo>
                      <a:pt x="12" y="26"/>
                    </a:lnTo>
                    <a:lnTo>
                      <a:pt x="10" y="28"/>
                    </a:lnTo>
                    <a:lnTo>
                      <a:pt x="8" y="28"/>
                    </a:lnTo>
                    <a:lnTo>
                      <a:pt x="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8" name="Freeform 651">
                <a:extLst>
                  <a:ext uri="{FF2B5EF4-FFF2-40B4-BE49-F238E27FC236}">
                    <a16:creationId xmlns:a16="http://schemas.microsoft.com/office/drawing/2014/main" id="{190E7E1D-3FE0-0A94-FC56-D21B61B0136A}"/>
                  </a:ext>
                </a:extLst>
              </p:cNvPr>
              <p:cNvSpPr>
                <a:spLocks/>
              </p:cNvSpPr>
              <p:nvPr/>
            </p:nvSpPr>
            <p:spPr bwMode="auto">
              <a:xfrm>
                <a:off x="3288" y="2831"/>
                <a:ext cx="8" cy="18"/>
              </a:xfrm>
              <a:custGeom>
                <a:avLst/>
                <a:gdLst>
                  <a:gd name="T0" fmla="*/ 8 w 8"/>
                  <a:gd name="T1" fmla="*/ 18 h 18"/>
                  <a:gd name="T2" fmla="*/ 8 w 8"/>
                  <a:gd name="T3" fmla="*/ 18 h 18"/>
                  <a:gd name="T4" fmla="*/ 0 w 8"/>
                  <a:gd name="T5" fmla="*/ 14 h 18"/>
                  <a:gd name="T6" fmla="*/ 0 w 8"/>
                  <a:gd name="T7" fmla="*/ 14 h 18"/>
                  <a:gd name="T8" fmla="*/ 0 w 8"/>
                  <a:gd name="T9" fmla="*/ 6 h 18"/>
                  <a:gd name="T10" fmla="*/ 2 w 8"/>
                  <a:gd name="T11" fmla="*/ 2 h 18"/>
                  <a:gd name="T12" fmla="*/ 2 w 8"/>
                  <a:gd name="T13" fmla="*/ 2 h 18"/>
                  <a:gd name="T14" fmla="*/ 4 w 8"/>
                  <a:gd name="T15" fmla="*/ 0 h 18"/>
                  <a:gd name="T16" fmla="*/ 4 w 8"/>
                  <a:gd name="T17" fmla="*/ 2 h 18"/>
                  <a:gd name="T18" fmla="*/ 8 w 8"/>
                  <a:gd name="T19" fmla="*/ 6 h 18"/>
                  <a:gd name="T20" fmla="*/ 8 w 8"/>
                  <a:gd name="T21" fmla="*/ 6 h 18"/>
                  <a:gd name="T22" fmla="*/ 8 w 8"/>
                  <a:gd name="T23" fmla="*/ 6 h 18"/>
                  <a:gd name="T24" fmla="*/ 8 w 8"/>
                  <a:gd name="T25" fmla="*/ 6 h 18"/>
                  <a:gd name="T26" fmla="*/ 8 w 8"/>
                  <a:gd name="T27" fmla="*/ 18 h 18"/>
                  <a:gd name="T28" fmla="*/ 8 w 8"/>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8">
                    <a:moveTo>
                      <a:pt x="8" y="18"/>
                    </a:moveTo>
                    <a:lnTo>
                      <a:pt x="8" y="18"/>
                    </a:lnTo>
                    <a:lnTo>
                      <a:pt x="0" y="14"/>
                    </a:lnTo>
                    <a:lnTo>
                      <a:pt x="0" y="14"/>
                    </a:lnTo>
                    <a:lnTo>
                      <a:pt x="0" y="6"/>
                    </a:lnTo>
                    <a:lnTo>
                      <a:pt x="2" y="2"/>
                    </a:lnTo>
                    <a:lnTo>
                      <a:pt x="2" y="2"/>
                    </a:lnTo>
                    <a:lnTo>
                      <a:pt x="4" y="0"/>
                    </a:lnTo>
                    <a:lnTo>
                      <a:pt x="4" y="2"/>
                    </a:lnTo>
                    <a:lnTo>
                      <a:pt x="8" y="6"/>
                    </a:lnTo>
                    <a:lnTo>
                      <a:pt x="8" y="6"/>
                    </a:lnTo>
                    <a:lnTo>
                      <a:pt x="8" y="6"/>
                    </a:lnTo>
                    <a:lnTo>
                      <a:pt x="8" y="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9" name="Freeform 652">
                <a:extLst>
                  <a:ext uri="{FF2B5EF4-FFF2-40B4-BE49-F238E27FC236}">
                    <a16:creationId xmlns:a16="http://schemas.microsoft.com/office/drawing/2014/main" id="{338F3620-3E03-B110-7E72-845C84AE9F99}"/>
                  </a:ext>
                </a:extLst>
              </p:cNvPr>
              <p:cNvSpPr>
                <a:spLocks/>
              </p:cNvSpPr>
              <p:nvPr/>
            </p:nvSpPr>
            <p:spPr bwMode="auto">
              <a:xfrm>
                <a:off x="3302" y="2843"/>
                <a:ext cx="10" cy="10"/>
              </a:xfrm>
              <a:custGeom>
                <a:avLst/>
                <a:gdLst>
                  <a:gd name="T0" fmla="*/ 0 w 10"/>
                  <a:gd name="T1" fmla="*/ 8 h 10"/>
                  <a:gd name="T2" fmla="*/ 0 w 10"/>
                  <a:gd name="T3" fmla="*/ 8 h 10"/>
                  <a:gd name="T4" fmla="*/ 8 w 10"/>
                  <a:gd name="T5" fmla="*/ 2 h 10"/>
                  <a:gd name="T6" fmla="*/ 8 w 10"/>
                  <a:gd name="T7" fmla="*/ 2 h 10"/>
                  <a:gd name="T8" fmla="*/ 10 w 10"/>
                  <a:gd name="T9" fmla="*/ 0 h 10"/>
                  <a:gd name="T10" fmla="*/ 10 w 10"/>
                  <a:gd name="T11" fmla="*/ 6 h 10"/>
                  <a:gd name="T12" fmla="*/ 10 w 10"/>
                  <a:gd name="T13" fmla="*/ 6 h 10"/>
                  <a:gd name="T14" fmla="*/ 10 w 10"/>
                  <a:gd name="T15" fmla="*/ 6 h 10"/>
                  <a:gd name="T16" fmla="*/ 10 w 10"/>
                  <a:gd name="T17" fmla="*/ 6 h 10"/>
                  <a:gd name="T18" fmla="*/ 6 w 10"/>
                  <a:gd name="T19" fmla="*/ 8 h 10"/>
                  <a:gd name="T20" fmla="*/ 4 w 10"/>
                  <a:gd name="T21" fmla="*/ 10 h 10"/>
                  <a:gd name="T22" fmla="*/ 0 w 10"/>
                  <a:gd name="T23" fmla="*/ 8 h 10"/>
                  <a:gd name="T24" fmla="*/ 0 w 10"/>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8"/>
                    </a:moveTo>
                    <a:lnTo>
                      <a:pt x="0" y="8"/>
                    </a:lnTo>
                    <a:lnTo>
                      <a:pt x="8" y="2"/>
                    </a:lnTo>
                    <a:lnTo>
                      <a:pt x="8" y="2"/>
                    </a:lnTo>
                    <a:lnTo>
                      <a:pt x="10" y="0"/>
                    </a:lnTo>
                    <a:lnTo>
                      <a:pt x="10" y="6"/>
                    </a:lnTo>
                    <a:lnTo>
                      <a:pt x="10" y="6"/>
                    </a:lnTo>
                    <a:lnTo>
                      <a:pt x="10" y="6"/>
                    </a:lnTo>
                    <a:lnTo>
                      <a:pt x="10" y="6"/>
                    </a:lnTo>
                    <a:lnTo>
                      <a:pt x="6" y="8"/>
                    </a:lnTo>
                    <a:lnTo>
                      <a:pt x="4"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0" name="Freeform 653">
                <a:extLst>
                  <a:ext uri="{FF2B5EF4-FFF2-40B4-BE49-F238E27FC236}">
                    <a16:creationId xmlns:a16="http://schemas.microsoft.com/office/drawing/2014/main" id="{6DFFBC50-1E70-B2DD-F261-B7889EFB02A7}"/>
                  </a:ext>
                </a:extLst>
              </p:cNvPr>
              <p:cNvSpPr>
                <a:spLocks/>
              </p:cNvSpPr>
              <p:nvPr/>
            </p:nvSpPr>
            <p:spPr bwMode="auto">
              <a:xfrm>
                <a:off x="3242" y="2807"/>
                <a:ext cx="82" cy="42"/>
              </a:xfrm>
              <a:custGeom>
                <a:avLst/>
                <a:gdLst>
                  <a:gd name="T0" fmla="*/ 70 w 82"/>
                  <a:gd name="T1" fmla="*/ 42 h 42"/>
                  <a:gd name="T2" fmla="*/ 68 w 82"/>
                  <a:gd name="T3" fmla="*/ 38 h 42"/>
                  <a:gd name="T4" fmla="*/ 66 w 82"/>
                  <a:gd name="T5" fmla="*/ 34 h 42"/>
                  <a:gd name="T6" fmla="*/ 66 w 82"/>
                  <a:gd name="T7" fmla="*/ 32 h 42"/>
                  <a:gd name="T8" fmla="*/ 64 w 82"/>
                  <a:gd name="T9" fmla="*/ 34 h 42"/>
                  <a:gd name="T10" fmla="*/ 60 w 82"/>
                  <a:gd name="T11" fmla="*/ 38 h 42"/>
                  <a:gd name="T12" fmla="*/ 58 w 82"/>
                  <a:gd name="T13" fmla="*/ 28 h 42"/>
                  <a:gd name="T14" fmla="*/ 58 w 82"/>
                  <a:gd name="T15" fmla="*/ 22 h 42"/>
                  <a:gd name="T16" fmla="*/ 56 w 82"/>
                  <a:gd name="T17" fmla="*/ 20 h 42"/>
                  <a:gd name="T18" fmla="*/ 54 w 82"/>
                  <a:gd name="T19" fmla="*/ 24 h 42"/>
                  <a:gd name="T20" fmla="*/ 54 w 82"/>
                  <a:gd name="T21" fmla="*/ 30 h 42"/>
                  <a:gd name="T22" fmla="*/ 48 w 82"/>
                  <a:gd name="T23" fmla="*/ 26 h 42"/>
                  <a:gd name="T24" fmla="*/ 42 w 82"/>
                  <a:gd name="T25" fmla="*/ 36 h 42"/>
                  <a:gd name="T26" fmla="*/ 38 w 82"/>
                  <a:gd name="T27" fmla="*/ 34 h 42"/>
                  <a:gd name="T28" fmla="*/ 34 w 82"/>
                  <a:gd name="T29" fmla="*/ 30 h 42"/>
                  <a:gd name="T30" fmla="*/ 26 w 82"/>
                  <a:gd name="T31" fmla="*/ 22 h 42"/>
                  <a:gd name="T32" fmla="*/ 18 w 82"/>
                  <a:gd name="T33" fmla="*/ 26 h 42"/>
                  <a:gd name="T34" fmla="*/ 14 w 82"/>
                  <a:gd name="T35" fmla="*/ 34 h 42"/>
                  <a:gd name="T36" fmla="*/ 10 w 82"/>
                  <a:gd name="T37" fmla="*/ 34 h 42"/>
                  <a:gd name="T38" fmla="*/ 10 w 82"/>
                  <a:gd name="T39" fmla="*/ 24 h 42"/>
                  <a:gd name="T40" fmla="*/ 8 w 82"/>
                  <a:gd name="T41" fmla="*/ 20 h 42"/>
                  <a:gd name="T42" fmla="*/ 4 w 82"/>
                  <a:gd name="T43" fmla="*/ 16 h 42"/>
                  <a:gd name="T44" fmla="*/ 0 w 82"/>
                  <a:gd name="T45" fmla="*/ 12 h 42"/>
                  <a:gd name="T46" fmla="*/ 8 w 82"/>
                  <a:gd name="T47" fmla="*/ 0 h 42"/>
                  <a:gd name="T48" fmla="*/ 14 w 82"/>
                  <a:gd name="T49" fmla="*/ 0 h 42"/>
                  <a:gd name="T50" fmla="*/ 18 w 82"/>
                  <a:gd name="T51" fmla="*/ 6 h 42"/>
                  <a:gd name="T52" fmla="*/ 22 w 82"/>
                  <a:gd name="T53" fmla="*/ 10 h 42"/>
                  <a:gd name="T54" fmla="*/ 28 w 82"/>
                  <a:gd name="T55" fmla="*/ 10 h 42"/>
                  <a:gd name="T56" fmla="*/ 36 w 82"/>
                  <a:gd name="T57" fmla="*/ 10 h 42"/>
                  <a:gd name="T58" fmla="*/ 38 w 82"/>
                  <a:gd name="T59" fmla="*/ 14 h 42"/>
                  <a:gd name="T60" fmla="*/ 42 w 82"/>
                  <a:gd name="T61" fmla="*/ 16 h 42"/>
                  <a:gd name="T62" fmla="*/ 44 w 82"/>
                  <a:gd name="T63" fmla="*/ 12 h 42"/>
                  <a:gd name="T64" fmla="*/ 52 w 82"/>
                  <a:gd name="T65" fmla="*/ 10 h 42"/>
                  <a:gd name="T66" fmla="*/ 62 w 82"/>
                  <a:gd name="T67" fmla="*/ 14 h 42"/>
                  <a:gd name="T68" fmla="*/ 68 w 82"/>
                  <a:gd name="T69" fmla="*/ 16 h 42"/>
                  <a:gd name="T70" fmla="*/ 74 w 82"/>
                  <a:gd name="T71" fmla="*/ 12 h 42"/>
                  <a:gd name="T72" fmla="*/ 76 w 82"/>
                  <a:gd name="T73" fmla="*/ 8 h 42"/>
                  <a:gd name="T74" fmla="*/ 80 w 82"/>
                  <a:gd name="T75" fmla="*/ 2 h 42"/>
                  <a:gd name="T76" fmla="*/ 82 w 82"/>
                  <a:gd name="T77" fmla="*/ 6 h 42"/>
                  <a:gd name="T78" fmla="*/ 82 w 82"/>
                  <a:gd name="T79" fmla="*/ 16 h 42"/>
                  <a:gd name="T80" fmla="*/ 80 w 82"/>
                  <a:gd name="T81" fmla="*/ 24 h 42"/>
                  <a:gd name="T82" fmla="*/ 78 w 82"/>
                  <a:gd name="T83" fmla="*/ 30 h 42"/>
                  <a:gd name="T84" fmla="*/ 76 w 82"/>
                  <a:gd name="T85" fmla="*/ 34 h 42"/>
                  <a:gd name="T86" fmla="*/ 70 w 82"/>
                  <a:gd name="T8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42">
                    <a:moveTo>
                      <a:pt x="70" y="42"/>
                    </a:moveTo>
                    <a:lnTo>
                      <a:pt x="70" y="42"/>
                    </a:lnTo>
                    <a:lnTo>
                      <a:pt x="70" y="38"/>
                    </a:lnTo>
                    <a:lnTo>
                      <a:pt x="68" y="38"/>
                    </a:lnTo>
                    <a:lnTo>
                      <a:pt x="68" y="38"/>
                    </a:lnTo>
                    <a:lnTo>
                      <a:pt x="66" y="34"/>
                    </a:lnTo>
                    <a:lnTo>
                      <a:pt x="66" y="34"/>
                    </a:lnTo>
                    <a:lnTo>
                      <a:pt x="66" y="32"/>
                    </a:lnTo>
                    <a:lnTo>
                      <a:pt x="64" y="34"/>
                    </a:lnTo>
                    <a:lnTo>
                      <a:pt x="64" y="34"/>
                    </a:lnTo>
                    <a:lnTo>
                      <a:pt x="62" y="38"/>
                    </a:lnTo>
                    <a:lnTo>
                      <a:pt x="60" y="38"/>
                    </a:lnTo>
                    <a:lnTo>
                      <a:pt x="58" y="34"/>
                    </a:lnTo>
                    <a:lnTo>
                      <a:pt x="58" y="28"/>
                    </a:lnTo>
                    <a:lnTo>
                      <a:pt x="58" y="28"/>
                    </a:lnTo>
                    <a:lnTo>
                      <a:pt x="58" y="22"/>
                    </a:lnTo>
                    <a:lnTo>
                      <a:pt x="56" y="20"/>
                    </a:lnTo>
                    <a:lnTo>
                      <a:pt x="56" y="20"/>
                    </a:lnTo>
                    <a:lnTo>
                      <a:pt x="54" y="20"/>
                    </a:lnTo>
                    <a:lnTo>
                      <a:pt x="54" y="24"/>
                    </a:lnTo>
                    <a:lnTo>
                      <a:pt x="54" y="30"/>
                    </a:lnTo>
                    <a:lnTo>
                      <a:pt x="54" y="30"/>
                    </a:lnTo>
                    <a:lnTo>
                      <a:pt x="48" y="26"/>
                    </a:lnTo>
                    <a:lnTo>
                      <a:pt x="48" y="26"/>
                    </a:lnTo>
                    <a:lnTo>
                      <a:pt x="44" y="34"/>
                    </a:lnTo>
                    <a:lnTo>
                      <a:pt x="42" y="36"/>
                    </a:lnTo>
                    <a:lnTo>
                      <a:pt x="38" y="34"/>
                    </a:lnTo>
                    <a:lnTo>
                      <a:pt x="38" y="34"/>
                    </a:lnTo>
                    <a:lnTo>
                      <a:pt x="34" y="30"/>
                    </a:lnTo>
                    <a:lnTo>
                      <a:pt x="34" y="30"/>
                    </a:lnTo>
                    <a:lnTo>
                      <a:pt x="30" y="24"/>
                    </a:lnTo>
                    <a:lnTo>
                      <a:pt x="26" y="22"/>
                    </a:lnTo>
                    <a:lnTo>
                      <a:pt x="24" y="22"/>
                    </a:lnTo>
                    <a:lnTo>
                      <a:pt x="18" y="26"/>
                    </a:lnTo>
                    <a:lnTo>
                      <a:pt x="14" y="34"/>
                    </a:lnTo>
                    <a:lnTo>
                      <a:pt x="14" y="34"/>
                    </a:lnTo>
                    <a:lnTo>
                      <a:pt x="12" y="36"/>
                    </a:lnTo>
                    <a:lnTo>
                      <a:pt x="10" y="34"/>
                    </a:lnTo>
                    <a:lnTo>
                      <a:pt x="10" y="34"/>
                    </a:lnTo>
                    <a:lnTo>
                      <a:pt x="10" y="24"/>
                    </a:lnTo>
                    <a:lnTo>
                      <a:pt x="10" y="22"/>
                    </a:lnTo>
                    <a:lnTo>
                      <a:pt x="8" y="20"/>
                    </a:lnTo>
                    <a:lnTo>
                      <a:pt x="8" y="20"/>
                    </a:lnTo>
                    <a:lnTo>
                      <a:pt x="4" y="16"/>
                    </a:lnTo>
                    <a:lnTo>
                      <a:pt x="0" y="12"/>
                    </a:lnTo>
                    <a:lnTo>
                      <a:pt x="0" y="12"/>
                    </a:lnTo>
                    <a:lnTo>
                      <a:pt x="4" y="4"/>
                    </a:lnTo>
                    <a:lnTo>
                      <a:pt x="8" y="0"/>
                    </a:lnTo>
                    <a:lnTo>
                      <a:pt x="12" y="0"/>
                    </a:lnTo>
                    <a:lnTo>
                      <a:pt x="14" y="0"/>
                    </a:lnTo>
                    <a:lnTo>
                      <a:pt x="18" y="6"/>
                    </a:lnTo>
                    <a:lnTo>
                      <a:pt x="18" y="6"/>
                    </a:lnTo>
                    <a:lnTo>
                      <a:pt x="20" y="10"/>
                    </a:lnTo>
                    <a:lnTo>
                      <a:pt x="22" y="10"/>
                    </a:lnTo>
                    <a:lnTo>
                      <a:pt x="28" y="10"/>
                    </a:lnTo>
                    <a:lnTo>
                      <a:pt x="28" y="10"/>
                    </a:lnTo>
                    <a:lnTo>
                      <a:pt x="32" y="8"/>
                    </a:lnTo>
                    <a:lnTo>
                      <a:pt x="36" y="10"/>
                    </a:lnTo>
                    <a:lnTo>
                      <a:pt x="38" y="14"/>
                    </a:lnTo>
                    <a:lnTo>
                      <a:pt x="38" y="14"/>
                    </a:lnTo>
                    <a:lnTo>
                      <a:pt x="40" y="16"/>
                    </a:lnTo>
                    <a:lnTo>
                      <a:pt x="42" y="16"/>
                    </a:lnTo>
                    <a:lnTo>
                      <a:pt x="42" y="16"/>
                    </a:lnTo>
                    <a:lnTo>
                      <a:pt x="44" y="12"/>
                    </a:lnTo>
                    <a:lnTo>
                      <a:pt x="48" y="10"/>
                    </a:lnTo>
                    <a:lnTo>
                      <a:pt x="52" y="10"/>
                    </a:lnTo>
                    <a:lnTo>
                      <a:pt x="54" y="10"/>
                    </a:lnTo>
                    <a:lnTo>
                      <a:pt x="62" y="14"/>
                    </a:lnTo>
                    <a:lnTo>
                      <a:pt x="68" y="16"/>
                    </a:lnTo>
                    <a:lnTo>
                      <a:pt x="68" y="16"/>
                    </a:lnTo>
                    <a:lnTo>
                      <a:pt x="72" y="14"/>
                    </a:lnTo>
                    <a:lnTo>
                      <a:pt x="74" y="12"/>
                    </a:lnTo>
                    <a:lnTo>
                      <a:pt x="76" y="8"/>
                    </a:lnTo>
                    <a:lnTo>
                      <a:pt x="76" y="8"/>
                    </a:lnTo>
                    <a:lnTo>
                      <a:pt x="80" y="2"/>
                    </a:lnTo>
                    <a:lnTo>
                      <a:pt x="80" y="2"/>
                    </a:lnTo>
                    <a:lnTo>
                      <a:pt x="82" y="6"/>
                    </a:lnTo>
                    <a:lnTo>
                      <a:pt x="82" y="6"/>
                    </a:lnTo>
                    <a:lnTo>
                      <a:pt x="82" y="12"/>
                    </a:lnTo>
                    <a:lnTo>
                      <a:pt x="82" y="16"/>
                    </a:lnTo>
                    <a:lnTo>
                      <a:pt x="82" y="16"/>
                    </a:lnTo>
                    <a:lnTo>
                      <a:pt x="80" y="24"/>
                    </a:lnTo>
                    <a:lnTo>
                      <a:pt x="80" y="24"/>
                    </a:lnTo>
                    <a:lnTo>
                      <a:pt x="78" y="30"/>
                    </a:lnTo>
                    <a:lnTo>
                      <a:pt x="76" y="34"/>
                    </a:lnTo>
                    <a:lnTo>
                      <a:pt x="76" y="34"/>
                    </a:lnTo>
                    <a:lnTo>
                      <a:pt x="74" y="40"/>
                    </a:lnTo>
                    <a:lnTo>
                      <a:pt x="70" y="42"/>
                    </a:lnTo>
                    <a:lnTo>
                      <a:pt x="7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1" name="Freeform 654">
                <a:extLst>
                  <a:ext uri="{FF2B5EF4-FFF2-40B4-BE49-F238E27FC236}">
                    <a16:creationId xmlns:a16="http://schemas.microsoft.com/office/drawing/2014/main" id="{4E1B0233-45CA-5DD1-3449-C136A6C03265}"/>
                  </a:ext>
                </a:extLst>
              </p:cNvPr>
              <p:cNvSpPr>
                <a:spLocks/>
              </p:cNvSpPr>
              <p:nvPr/>
            </p:nvSpPr>
            <p:spPr bwMode="auto">
              <a:xfrm>
                <a:off x="3244" y="2833"/>
                <a:ext cx="4" cy="12"/>
              </a:xfrm>
              <a:custGeom>
                <a:avLst/>
                <a:gdLst>
                  <a:gd name="T0" fmla="*/ 0 w 4"/>
                  <a:gd name="T1" fmla="*/ 12 h 12"/>
                  <a:gd name="T2" fmla="*/ 0 w 4"/>
                  <a:gd name="T3" fmla="*/ 12 h 12"/>
                  <a:gd name="T4" fmla="*/ 0 w 4"/>
                  <a:gd name="T5" fmla="*/ 6 h 12"/>
                  <a:gd name="T6" fmla="*/ 0 w 4"/>
                  <a:gd name="T7" fmla="*/ 2 h 12"/>
                  <a:gd name="T8" fmla="*/ 0 w 4"/>
                  <a:gd name="T9" fmla="*/ 2 h 12"/>
                  <a:gd name="T10" fmla="*/ 2 w 4"/>
                  <a:gd name="T11" fmla="*/ 0 h 12"/>
                  <a:gd name="T12" fmla="*/ 4 w 4"/>
                  <a:gd name="T13" fmla="*/ 4 h 12"/>
                  <a:gd name="T14" fmla="*/ 4 w 4"/>
                  <a:gd name="T15" fmla="*/ 4 h 12"/>
                  <a:gd name="T16" fmla="*/ 4 w 4"/>
                  <a:gd name="T17" fmla="*/ 10 h 12"/>
                  <a:gd name="T18" fmla="*/ 0 w 4"/>
                  <a:gd name="T19" fmla="*/ 12 h 12"/>
                  <a:gd name="T20" fmla="*/ 0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2"/>
                    </a:moveTo>
                    <a:lnTo>
                      <a:pt x="0" y="12"/>
                    </a:lnTo>
                    <a:lnTo>
                      <a:pt x="0" y="6"/>
                    </a:lnTo>
                    <a:lnTo>
                      <a:pt x="0" y="2"/>
                    </a:lnTo>
                    <a:lnTo>
                      <a:pt x="0" y="2"/>
                    </a:lnTo>
                    <a:lnTo>
                      <a:pt x="2" y="0"/>
                    </a:lnTo>
                    <a:lnTo>
                      <a:pt x="4" y="4"/>
                    </a:lnTo>
                    <a:lnTo>
                      <a:pt x="4" y="4"/>
                    </a:lnTo>
                    <a:lnTo>
                      <a:pt x="4" y="1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2" name="Freeform 655">
                <a:extLst>
                  <a:ext uri="{FF2B5EF4-FFF2-40B4-BE49-F238E27FC236}">
                    <a16:creationId xmlns:a16="http://schemas.microsoft.com/office/drawing/2014/main" id="{5CA98408-17BC-EBB6-89C1-8EE4107B1497}"/>
                  </a:ext>
                </a:extLst>
              </p:cNvPr>
              <p:cNvSpPr>
                <a:spLocks/>
              </p:cNvSpPr>
              <p:nvPr/>
            </p:nvSpPr>
            <p:spPr bwMode="auto">
              <a:xfrm>
                <a:off x="3258" y="2841"/>
                <a:ext cx="4" cy="8"/>
              </a:xfrm>
              <a:custGeom>
                <a:avLst/>
                <a:gdLst>
                  <a:gd name="T0" fmla="*/ 0 w 4"/>
                  <a:gd name="T1" fmla="*/ 0 h 8"/>
                  <a:gd name="T2" fmla="*/ 0 w 4"/>
                  <a:gd name="T3" fmla="*/ 0 h 8"/>
                  <a:gd name="T4" fmla="*/ 2 w 4"/>
                  <a:gd name="T5" fmla="*/ 0 h 8"/>
                  <a:gd name="T6" fmla="*/ 4 w 4"/>
                  <a:gd name="T7" fmla="*/ 4 h 8"/>
                  <a:gd name="T8" fmla="*/ 4 w 4"/>
                  <a:gd name="T9" fmla="*/ 4 h 8"/>
                  <a:gd name="T10" fmla="*/ 2 w 4"/>
                  <a:gd name="T11" fmla="*/ 6 h 8"/>
                  <a:gd name="T12" fmla="*/ 2 w 4"/>
                  <a:gd name="T13" fmla="*/ 8 h 8"/>
                  <a:gd name="T14" fmla="*/ 0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2" y="0"/>
                    </a:lnTo>
                    <a:lnTo>
                      <a:pt x="4" y="4"/>
                    </a:lnTo>
                    <a:lnTo>
                      <a:pt x="4" y="4"/>
                    </a:lnTo>
                    <a:lnTo>
                      <a:pt x="2" y="6"/>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3" name="Freeform 656">
                <a:extLst>
                  <a:ext uri="{FF2B5EF4-FFF2-40B4-BE49-F238E27FC236}">
                    <a16:creationId xmlns:a16="http://schemas.microsoft.com/office/drawing/2014/main" id="{F0082A70-D649-2C9A-F637-711D58733766}"/>
                  </a:ext>
                </a:extLst>
              </p:cNvPr>
              <p:cNvSpPr>
                <a:spLocks/>
              </p:cNvSpPr>
              <p:nvPr/>
            </p:nvSpPr>
            <p:spPr bwMode="auto">
              <a:xfrm>
                <a:off x="3280" y="2831"/>
                <a:ext cx="10" cy="18"/>
              </a:xfrm>
              <a:custGeom>
                <a:avLst/>
                <a:gdLst>
                  <a:gd name="T0" fmla="*/ 0 w 10"/>
                  <a:gd name="T1" fmla="*/ 10 h 18"/>
                  <a:gd name="T2" fmla="*/ 0 w 10"/>
                  <a:gd name="T3" fmla="*/ 10 h 18"/>
                  <a:gd name="T4" fmla="*/ 2 w 10"/>
                  <a:gd name="T5" fmla="*/ 10 h 18"/>
                  <a:gd name="T6" fmla="*/ 4 w 10"/>
                  <a:gd name="T7" fmla="*/ 10 h 18"/>
                  <a:gd name="T8" fmla="*/ 6 w 10"/>
                  <a:gd name="T9" fmla="*/ 8 h 18"/>
                  <a:gd name="T10" fmla="*/ 4 w 10"/>
                  <a:gd name="T11" fmla="*/ 2 h 18"/>
                  <a:gd name="T12" fmla="*/ 4 w 10"/>
                  <a:gd name="T13" fmla="*/ 2 h 18"/>
                  <a:gd name="T14" fmla="*/ 6 w 10"/>
                  <a:gd name="T15" fmla="*/ 0 h 18"/>
                  <a:gd name="T16" fmla="*/ 6 w 10"/>
                  <a:gd name="T17" fmla="*/ 2 h 18"/>
                  <a:gd name="T18" fmla="*/ 8 w 10"/>
                  <a:gd name="T19" fmla="*/ 2 h 18"/>
                  <a:gd name="T20" fmla="*/ 10 w 10"/>
                  <a:gd name="T21" fmla="*/ 2 h 18"/>
                  <a:gd name="T22" fmla="*/ 10 w 10"/>
                  <a:gd name="T23" fmla="*/ 2 h 18"/>
                  <a:gd name="T24" fmla="*/ 8 w 10"/>
                  <a:gd name="T25" fmla="*/ 14 h 18"/>
                  <a:gd name="T26" fmla="*/ 8 w 10"/>
                  <a:gd name="T27" fmla="*/ 14 h 18"/>
                  <a:gd name="T28" fmla="*/ 6 w 10"/>
                  <a:gd name="T29" fmla="*/ 16 h 18"/>
                  <a:gd name="T30" fmla="*/ 4 w 10"/>
                  <a:gd name="T31" fmla="*/ 18 h 18"/>
                  <a:gd name="T32" fmla="*/ 0 w 10"/>
                  <a:gd name="T33" fmla="*/ 10 h 18"/>
                  <a:gd name="T34" fmla="*/ 0 w 10"/>
                  <a:gd name="T3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8">
                    <a:moveTo>
                      <a:pt x="0" y="10"/>
                    </a:moveTo>
                    <a:lnTo>
                      <a:pt x="0" y="10"/>
                    </a:lnTo>
                    <a:lnTo>
                      <a:pt x="2" y="10"/>
                    </a:lnTo>
                    <a:lnTo>
                      <a:pt x="4" y="10"/>
                    </a:lnTo>
                    <a:lnTo>
                      <a:pt x="6" y="8"/>
                    </a:lnTo>
                    <a:lnTo>
                      <a:pt x="4" y="2"/>
                    </a:lnTo>
                    <a:lnTo>
                      <a:pt x="4" y="2"/>
                    </a:lnTo>
                    <a:lnTo>
                      <a:pt x="6" y="0"/>
                    </a:lnTo>
                    <a:lnTo>
                      <a:pt x="6" y="2"/>
                    </a:lnTo>
                    <a:lnTo>
                      <a:pt x="8" y="2"/>
                    </a:lnTo>
                    <a:lnTo>
                      <a:pt x="10" y="2"/>
                    </a:lnTo>
                    <a:lnTo>
                      <a:pt x="10" y="2"/>
                    </a:lnTo>
                    <a:lnTo>
                      <a:pt x="8" y="14"/>
                    </a:lnTo>
                    <a:lnTo>
                      <a:pt x="8" y="14"/>
                    </a:lnTo>
                    <a:lnTo>
                      <a:pt x="6" y="16"/>
                    </a:lnTo>
                    <a:lnTo>
                      <a:pt x="4" y="1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4" name="Freeform 657">
                <a:extLst>
                  <a:ext uri="{FF2B5EF4-FFF2-40B4-BE49-F238E27FC236}">
                    <a16:creationId xmlns:a16="http://schemas.microsoft.com/office/drawing/2014/main" id="{C4B864A3-9C4D-8330-81F1-FDE3205D0CDF}"/>
                  </a:ext>
                </a:extLst>
              </p:cNvPr>
              <p:cNvSpPr>
                <a:spLocks/>
              </p:cNvSpPr>
              <p:nvPr/>
            </p:nvSpPr>
            <p:spPr bwMode="auto">
              <a:xfrm>
                <a:off x="5416" y="1477"/>
                <a:ext cx="32" cy="18"/>
              </a:xfrm>
              <a:custGeom>
                <a:avLst/>
                <a:gdLst>
                  <a:gd name="T0" fmla="*/ 32 w 32"/>
                  <a:gd name="T1" fmla="*/ 16 h 18"/>
                  <a:gd name="T2" fmla="*/ 32 w 32"/>
                  <a:gd name="T3" fmla="*/ 16 h 18"/>
                  <a:gd name="T4" fmla="*/ 28 w 32"/>
                  <a:gd name="T5" fmla="*/ 12 h 18"/>
                  <a:gd name="T6" fmla="*/ 26 w 32"/>
                  <a:gd name="T7" fmla="*/ 12 h 18"/>
                  <a:gd name="T8" fmla="*/ 22 w 32"/>
                  <a:gd name="T9" fmla="*/ 14 h 18"/>
                  <a:gd name="T10" fmla="*/ 22 w 32"/>
                  <a:gd name="T11" fmla="*/ 14 h 18"/>
                  <a:gd name="T12" fmla="*/ 20 w 32"/>
                  <a:gd name="T13" fmla="*/ 16 h 18"/>
                  <a:gd name="T14" fmla="*/ 20 w 32"/>
                  <a:gd name="T15" fmla="*/ 12 h 18"/>
                  <a:gd name="T16" fmla="*/ 16 w 32"/>
                  <a:gd name="T17" fmla="*/ 6 h 18"/>
                  <a:gd name="T18" fmla="*/ 16 w 32"/>
                  <a:gd name="T19" fmla="*/ 6 h 18"/>
                  <a:gd name="T20" fmla="*/ 14 w 32"/>
                  <a:gd name="T21" fmla="*/ 14 h 18"/>
                  <a:gd name="T22" fmla="*/ 12 w 32"/>
                  <a:gd name="T23" fmla="*/ 18 h 18"/>
                  <a:gd name="T24" fmla="*/ 8 w 32"/>
                  <a:gd name="T25" fmla="*/ 18 h 18"/>
                  <a:gd name="T26" fmla="*/ 6 w 32"/>
                  <a:gd name="T27" fmla="*/ 14 h 18"/>
                  <a:gd name="T28" fmla="*/ 6 w 32"/>
                  <a:gd name="T29" fmla="*/ 14 h 18"/>
                  <a:gd name="T30" fmla="*/ 0 w 32"/>
                  <a:gd name="T31" fmla="*/ 4 h 18"/>
                  <a:gd name="T32" fmla="*/ 0 w 32"/>
                  <a:gd name="T33" fmla="*/ 4 h 18"/>
                  <a:gd name="T34" fmla="*/ 10 w 32"/>
                  <a:gd name="T35" fmla="*/ 0 h 18"/>
                  <a:gd name="T36" fmla="*/ 16 w 32"/>
                  <a:gd name="T37" fmla="*/ 2 h 18"/>
                  <a:gd name="T38" fmla="*/ 22 w 32"/>
                  <a:gd name="T39" fmla="*/ 6 h 18"/>
                  <a:gd name="T40" fmla="*/ 22 w 32"/>
                  <a:gd name="T41" fmla="*/ 6 h 18"/>
                  <a:gd name="T42" fmla="*/ 22 w 32"/>
                  <a:gd name="T43" fmla="*/ 8 h 18"/>
                  <a:gd name="T44" fmla="*/ 24 w 32"/>
                  <a:gd name="T45" fmla="*/ 6 h 18"/>
                  <a:gd name="T46" fmla="*/ 26 w 32"/>
                  <a:gd name="T47" fmla="*/ 4 h 18"/>
                  <a:gd name="T48" fmla="*/ 26 w 32"/>
                  <a:gd name="T49" fmla="*/ 4 h 18"/>
                  <a:gd name="T50" fmla="*/ 28 w 32"/>
                  <a:gd name="T51" fmla="*/ 4 h 18"/>
                  <a:gd name="T52" fmla="*/ 30 w 32"/>
                  <a:gd name="T53" fmla="*/ 6 h 18"/>
                  <a:gd name="T54" fmla="*/ 32 w 32"/>
                  <a:gd name="T55" fmla="*/ 16 h 18"/>
                  <a:gd name="T56" fmla="*/ 32 w 32"/>
                  <a:gd name="T5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8">
                    <a:moveTo>
                      <a:pt x="32" y="16"/>
                    </a:moveTo>
                    <a:lnTo>
                      <a:pt x="32" y="16"/>
                    </a:lnTo>
                    <a:lnTo>
                      <a:pt x="28" y="12"/>
                    </a:lnTo>
                    <a:lnTo>
                      <a:pt x="26" y="12"/>
                    </a:lnTo>
                    <a:lnTo>
                      <a:pt x="22" y="14"/>
                    </a:lnTo>
                    <a:lnTo>
                      <a:pt x="22" y="14"/>
                    </a:lnTo>
                    <a:lnTo>
                      <a:pt x="20" y="16"/>
                    </a:lnTo>
                    <a:lnTo>
                      <a:pt x="20" y="12"/>
                    </a:lnTo>
                    <a:lnTo>
                      <a:pt x="16" y="6"/>
                    </a:lnTo>
                    <a:lnTo>
                      <a:pt x="16" y="6"/>
                    </a:lnTo>
                    <a:lnTo>
                      <a:pt x="14" y="14"/>
                    </a:lnTo>
                    <a:lnTo>
                      <a:pt x="12" y="18"/>
                    </a:lnTo>
                    <a:lnTo>
                      <a:pt x="8" y="18"/>
                    </a:lnTo>
                    <a:lnTo>
                      <a:pt x="6" y="14"/>
                    </a:lnTo>
                    <a:lnTo>
                      <a:pt x="6" y="14"/>
                    </a:lnTo>
                    <a:lnTo>
                      <a:pt x="0" y="4"/>
                    </a:lnTo>
                    <a:lnTo>
                      <a:pt x="0" y="4"/>
                    </a:lnTo>
                    <a:lnTo>
                      <a:pt x="10" y="0"/>
                    </a:lnTo>
                    <a:lnTo>
                      <a:pt x="16" y="2"/>
                    </a:lnTo>
                    <a:lnTo>
                      <a:pt x="22" y="6"/>
                    </a:lnTo>
                    <a:lnTo>
                      <a:pt x="22" y="6"/>
                    </a:lnTo>
                    <a:lnTo>
                      <a:pt x="22" y="8"/>
                    </a:lnTo>
                    <a:lnTo>
                      <a:pt x="24" y="6"/>
                    </a:lnTo>
                    <a:lnTo>
                      <a:pt x="26" y="4"/>
                    </a:lnTo>
                    <a:lnTo>
                      <a:pt x="26" y="4"/>
                    </a:lnTo>
                    <a:lnTo>
                      <a:pt x="28" y="4"/>
                    </a:lnTo>
                    <a:lnTo>
                      <a:pt x="30" y="6"/>
                    </a:lnTo>
                    <a:lnTo>
                      <a:pt x="32" y="16"/>
                    </a:lnTo>
                    <a:lnTo>
                      <a:pt x="3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5" name="Freeform 658">
                <a:extLst>
                  <a:ext uri="{FF2B5EF4-FFF2-40B4-BE49-F238E27FC236}">
                    <a16:creationId xmlns:a16="http://schemas.microsoft.com/office/drawing/2014/main" id="{76C82853-3BE7-827A-5864-A8327CB7A1A2}"/>
                  </a:ext>
                </a:extLst>
              </p:cNvPr>
              <p:cNvSpPr>
                <a:spLocks/>
              </p:cNvSpPr>
              <p:nvPr/>
            </p:nvSpPr>
            <p:spPr bwMode="auto">
              <a:xfrm>
                <a:off x="1752" y="2739"/>
                <a:ext cx="76" cy="78"/>
              </a:xfrm>
              <a:custGeom>
                <a:avLst/>
                <a:gdLst>
                  <a:gd name="T0" fmla="*/ 36 w 76"/>
                  <a:gd name="T1" fmla="*/ 62 h 78"/>
                  <a:gd name="T2" fmla="*/ 30 w 76"/>
                  <a:gd name="T3" fmla="*/ 58 h 78"/>
                  <a:gd name="T4" fmla="*/ 20 w 76"/>
                  <a:gd name="T5" fmla="*/ 60 h 78"/>
                  <a:gd name="T6" fmla="*/ 18 w 76"/>
                  <a:gd name="T7" fmla="*/ 58 h 78"/>
                  <a:gd name="T8" fmla="*/ 16 w 76"/>
                  <a:gd name="T9" fmla="*/ 56 h 78"/>
                  <a:gd name="T10" fmla="*/ 12 w 76"/>
                  <a:gd name="T11" fmla="*/ 58 h 78"/>
                  <a:gd name="T12" fmla="*/ 10 w 76"/>
                  <a:gd name="T13" fmla="*/ 54 h 78"/>
                  <a:gd name="T14" fmla="*/ 10 w 76"/>
                  <a:gd name="T15" fmla="*/ 46 h 78"/>
                  <a:gd name="T16" fmla="*/ 14 w 76"/>
                  <a:gd name="T17" fmla="*/ 42 h 78"/>
                  <a:gd name="T18" fmla="*/ 12 w 76"/>
                  <a:gd name="T19" fmla="*/ 40 h 78"/>
                  <a:gd name="T20" fmla="*/ 10 w 76"/>
                  <a:gd name="T21" fmla="*/ 34 h 78"/>
                  <a:gd name="T22" fmla="*/ 6 w 76"/>
                  <a:gd name="T23" fmla="*/ 58 h 78"/>
                  <a:gd name="T24" fmla="*/ 2 w 76"/>
                  <a:gd name="T25" fmla="*/ 58 h 78"/>
                  <a:gd name="T26" fmla="*/ 2 w 76"/>
                  <a:gd name="T27" fmla="*/ 58 h 78"/>
                  <a:gd name="T28" fmla="*/ 0 w 76"/>
                  <a:gd name="T29" fmla="*/ 22 h 78"/>
                  <a:gd name="T30" fmla="*/ 0 w 76"/>
                  <a:gd name="T31" fmla="*/ 12 h 78"/>
                  <a:gd name="T32" fmla="*/ 2 w 76"/>
                  <a:gd name="T33" fmla="*/ 6 h 78"/>
                  <a:gd name="T34" fmla="*/ 8 w 76"/>
                  <a:gd name="T35" fmla="*/ 2 h 78"/>
                  <a:gd name="T36" fmla="*/ 10 w 76"/>
                  <a:gd name="T37" fmla="*/ 4 h 78"/>
                  <a:gd name="T38" fmla="*/ 12 w 76"/>
                  <a:gd name="T39" fmla="*/ 4 h 78"/>
                  <a:gd name="T40" fmla="*/ 18 w 76"/>
                  <a:gd name="T41" fmla="*/ 0 h 78"/>
                  <a:gd name="T42" fmla="*/ 20 w 76"/>
                  <a:gd name="T43" fmla="*/ 4 h 78"/>
                  <a:gd name="T44" fmla="*/ 22 w 76"/>
                  <a:gd name="T45" fmla="*/ 10 h 78"/>
                  <a:gd name="T46" fmla="*/ 22 w 76"/>
                  <a:gd name="T47" fmla="*/ 14 h 78"/>
                  <a:gd name="T48" fmla="*/ 22 w 76"/>
                  <a:gd name="T49" fmla="*/ 20 h 78"/>
                  <a:gd name="T50" fmla="*/ 28 w 76"/>
                  <a:gd name="T51" fmla="*/ 26 h 78"/>
                  <a:gd name="T52" fmla="*/ 34 w 76"/>
                  <a:gd name="T53" fmla="*/ 34 h 78"/>
                  <a:gd name="T54" fmla="*/ 44 w 76"/>
                  <a:gd name="T55" fmla="*/ 34 h 78"/>
                  <a:gd name="T56" fmla="*/ 46 w 76"/>
                  <a:gd name="T57" fmla="*/ 32 h 78"/>
                  <a:gd name="T58" fmla="*/ 48 w 76"/>
                  <a:gd name="T59" fmla="*/ 30 h 78"/>
                  <a:gd name="T60" fmla="*/ 52 w 76"/>
                  <a:gd name="T61" fmla="*/ 34 h 78"/>
                  <a:gd name="T62" fmla="*/ 60 w 76"/>
                  <a:gd name="T63" fmla="*/ 38 h 78"/>
                  <a:gd name="T64" fmla="*/ 64 w 76"/>
                  <a:gd name="T65" fmla="*/ 34 h 78"/>
                  <a:gd name="T66" fmla="*/ 76 w 76"/>
                  <a:gd name="T67" fmla="*/ 46 h 78"/>
                  <a:gd name="T68" fmla="*/ 76 w 76"/>
                  <a:gd name="T69" fmla="*/ 50 h 78"/>
                  <a:gd name="T70" fmla="*/ 76 w 76"/>
                  <a:gd name="T71" fmla="*/ 54 h 78"/>
                  <a:gd name="T72" fmla="*/ 72 w 76"/>
                  <a:gd name="T73" fmla="*/ 64 h 78"/>
                  <a:gd name="T74" fmla="*/ 70 w 76"/>
                  <a:gd name="T75" fmla="*/ 72 h 78"/>
                  <a:gd name="T76" fmla="*/ 68 w 76"/>
                  <a:gd name="T77" fmla="*/ 78 h 78"/>
                  <a:gd name="T78" fmla="*/ 64 w 76"/>
                  <a:gd name="T79" fmla="*/ 72 h 78"/>
                  <a:gd name="T80" fmla="*/ 62 w 76"/>
                  <a:gd name="T81" fmla="*/ 70 h 78"/>
                  <a:gd name="T82" fmla="*/ 54 w 76"/>
                  <a:gd name="T83" fmla="*/ 68 h 78"/>
                  <a:gd name="T84" fmla="*/ 50 w 76"/>
                  <a:gd name="T85" fmla="*/ 68 h 78"/>
                  <a:gd name="T86" fmla="*/ 46 w 76"/>
                  <a:gd name="T87" fmla="*/ 62 h 78"/>
                  <a:gd name="T88" fmla="*/ 46 w 76"/>
                  <a:gd name="T89" fmla="*/ 62 h 78"/>
                  <a:gd name="T90" fmla="*/ 44 w 76"/>
                  <a:gd name="T91" fmla="*/ 58 h 78"/>
                  <a:gd name="T92" fmla="*/ 44 w 76"/>
                  <a:gd name="T93" fmla="*/ 62 h 78"/>
                  <a:gd name="T94" fmla="*/ 40 w 76"/>
                  <a:gd name="T95" fmla="*/ 70 h 78"/>
                  <a:gd name="T96" fmla="*/ 36 w 76"/>
                  <a:gd name="T97" fmla="*/ 6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78">
                    <a:moveTo>
                      <a:pt x="36" y="62"/>
                    </a:moveTo>
                    <a:lnTo>
                      <a:pt x="36" y="62"/>
                    </a:lnTo>
                    <a:lnTo>
                      <a:pt x="30" y="58"/>
                    </a:lnTo>
                    <a:lnTo>
                      <a:pt x="30" y="58"/>
                    </a:lnTo>
                    <a:lnTo>
                      <a:pt x="24" y="60"/>
                    </a:lnTo>
                    <a:lnTo>
                      <a:pt x="20" y="60"/>
                    </a:lnTo>
                    <a:lnTo>
                      <a:pt x="18" y="58"/>
                    </a:lnTo>
                    <a:lnTo>
                      <a:pt x="18" y="58"/>
                    </a:lnTo>
                    <a:lnTo>
                      <a:pt x="18" y="58"/>
                    </a:lnTo>
                    <a:lnTo>
                      <a:pt x="16" y="56"/>
                    </a:lnTo>
                    <a:lnTo>
                      <a:pt x="16" y="56"/>
                    </a:lnTo>
                    <a:lnTo>
                      <a:pt x="12" y="58"/>
                    </a:lnTo>
                    <a:lnTo>
                      <a:pt x="10" y="56"/>
                    </a:lnTo>
                    <a:lnTo>
                      <a:pt x="10" y="54"/>
                    </a:lnTo>
                    <a:lnTo>
                      <a:pt x="10" y="54"/>
                    </a:lnTo>
                    <a:lnTo>
                      <a:pt x="10" y="46"/>
                    </a:lnTo>
                    <a:lnTo>
                      <a:pt x="14" y="42"/>
                    </a:lnTo>
                    <a:lnTo>
                      <a:pt x="14" y="42"/>
                    </a:lnTo>
                    <a:lnTo>
                      <a:pt x="12" y="42"/>
                    </a:lnTo>
                    <a:lnTo>
                      <a:pt x="12" y="40"/>
                    </a:lnTo>
                    <a:lnTo>
                      <a:pt x="10" y="34"/>
                    </a:lnTo>
                    <a:lnTo>
                      <a:pt x="10" y="34"/>
                    </a:lnTo>
                    <a:lnTo>
                      <a:pt x="8" y="52"/>
                    </a:lnTo>
                    <a:lnTo>
                      <a:pt x="6" y="58"/>
                    </a:lnTo>
                    <a:lnTo>
                      <a:pt x="4" y="58"/>
                    </a:lnTo>
                    <a:lnTo>
                      <a:pt x="2" y="58"/>
                    </a:lnTo>
                    <a:lnTo>
                      <a:pt x="2" y="58"/>
                    </a:lnTo>
                    <a:lnTo>
                      <a:pt x="2" y="58"/>
                    </a:lnTo>
                    <a:lnTo>
                      <a:pt x="0" y="40"/>
                    </a:lnTo>
                    <a:lnTo>
                      <a:pt x="0" y="22"/>
                    </a:lnTo>
                    <a:lnTo>
                      <a:pt x="0" y="22"/>
                    </a:lnTo>
                    <a:lnTo>
                      <a:pt x="0" y="12"/>
                    </a:lnTo>
                    <a:lnTo>
                      <a:pt x="0" y="12"/>
                    </a:lnTo>
                    <a:lnTo>
                      <a:pt x="2" y="6"/>
                    </a:lnTo>
                    <a:lnTo>
                      <a:pt x="4" y="2"/>
                    </a:lnTo>
                    <a:lnTo>
                      <a:pt x="8" y="2"/>
                    </a:lnTo>
                    <a:lnTo>
                      <a:pt x="10" y="4"/>
                    </a:lnTo>
                    <a:lnTo>
                      <a:pt x="10" y="4"/>
                    </a:lnTo>
                    <a:lnTo>
                      <a:pt x="12" y="4"/>
                    </a:lnTo>
                    <a:lnTo>
                      <a:pt x="12" y="4"/>
                    </a:lnTo>
                    <a:lnTo>
                      <a:pt x="16" y="2"/>
                    </a:lnTo>
                    <a:lnTo>
                      <a:pt x="18" y="0"/>
                    </a:lnTo>
                    <a:lnTo>
                      <a:pt x="20" y="4"/>
                    </a:lnTo>
                    <a:lnTo>
                      <a:pt x="20" y="4"/>
                    </a:lnTo>
                    <a:lnTo>
                      <a:pt x="22" y="10"/>
                    </a:lnTo>
                    <a:lnTo>
                      <a:pt x="22" y="10"/>
                    </a:lnTo>
                    <a:lnTo>
                      <a:pt x="22" y="14"/>
                    </a:lnTo>
                    <a:lnTo>
                      <a:pt x="22" y="14"/>
                    </a:lnTo>
                    <a:lnTo>
                      <a:pt x="20" y="16"/>
                    </a:lnTo>
                    <a:lnTo>
                      <a:pt x="22" y="20"/>
                    </a:lnTo>
                    <a:lnTo>
                      <a:pt x="22" y="20"/>
                    </a:lnTo>
                    <a:lnTo>
                      <a:pt x="28" y="26"/>
                    </a:lnTo>
                    <a:lnTo>
                      <a:pt x="34" y="34"/>
                    </a:lnTo>
                    <a:lnTo>
                      <a:pt x="34" y="34"/>
                    </a:lnTo>
                    <a:lnTo>
                      <a:pt x="40" y="36"/>
                    </a:lnTo>
                    <a:lnTo>
                      <a:pt x="44" y="34"/>
                    </a:lnTo>
                    <a:lnTo>
                      <a:pt x="46" y="32"/>
                    </a:lnTo>
                    <a:lnTo>
                      <a:pt x="46" y="32"/>
                    </a:lnTo>
                    <a:lnTo>
                      <a:pt x="48" y="30"/>
                    </a:lnTo>
                    <a:lnTo>
                      <a:pt x="48" y="30"/>
                    </a:lnTo>
                    <a:lnTo>
                      <a:pt x="52" y="34"/>
                    </a:lnTo>
                    <a:lnTo>
                      <a:pt x="52" y="34"/>
                    </a:lnTo>
                    <a:lnTo>
                      <a:pt x="58" y="38"/>
                    </a:lnTo>
                    <a:lnTo>
                      <a:pt x="60" y="38"/>
                    </a:lnTo>
                    <a:lnTo>
                      <a:pt x="64" y="34"/>
                    </a:lnTo>
                    <a:lnTo>
                      <a:pt x="64" y="34"/>
                    </a:lnTo>
                    <a:lnTo>
                      <a:pt x="70" y="40"/>
                    </a:lnTo>
                    <a:lnTo>
                      <a:pt x="76" y="46"/>
                    </a:lnTo>
                    <a:lnTo>
                      <a:pt x="76" y="46"/>
                    </a:lnTo>
                    <a:lnTo>
                      <a:pt x="76" y="50"/>
                    </a:lnTo>
                    <a:lnTo>
                      <a:pt x="76" y="54"/>
                    </a:lnTo>
                    <a:lnTo>
                      <a:pt x="76" y="54"/>
                    </a:lnTo>
                    <a:lnTo>
                      <a:pt x="72" y="58"/>
                    </a:lnTo>
                    <a:lnTo>
                      <a:pt x="72" y="64"/>
                    </a:lnTo>
                    <a:lnTo>
                      <a:pt x="72" y="64"/>
                    </a:lnTo>
                    <a:lnTo>
                      <a:pt x="70" y="72"/>
                    </a:lnTo>
                    <a:lnTo>
                      <a:pt x="68" y="76"/>
                    </a:lnTo>
                    <a:lnTo>
                      <a:pt x="68" y="78"/>
                    </a:lnTo>
                    <a:lnTo>
                      <a:pt x="66" y="78"/>
                    </a:lnTo>
                    <a:lnTo>
                      <a:pt x="64" y="72"/>
                    </a:lnTo>
                    <a:lnTo>
                      <a:pt x="64" y="72"/>
                    </a:lnTo>
                    <a:lnTo>
                      <a:pt x="62" y="70"/>
                    </a:lnTo>
                    <a:lnTo>
                      <a:pt x="60" y="68"/>
                    </a:lnTo>
                    <a:lnTo>
                      <a:pt x="54" y="68"/>
                    </a:lnTo>
                    <a:lnTo>
                      <a:pt x="54" y="68"/>
                    </a:lnTo>
                    <a:lnTo>
                      <a:pt x="50" y="68"/>
                    </a:lnTo>
                    <a:lnTo>
                      <a:pt x="48" y="66"/>
                    </a:lnTo>
                    <a:lnTo>
                      <a:pt x="46" y="62"/>
                    </a:lnTo>
                    <a:lnTo>
                      <a:pt x="46" y="62"/>
                    </a:lnTo>
                    <a:lnTo>
                      <a:pt x="46" y="62"/>
                    </a:lnTo>
                    <a:lnTo>
                      <a:pt x="46" y="58"/>
                    </a:lnTo>
                    <a:lnTo>
                      <a:pt x="44" y="58"/>
                    </a:lnTo>
                    <a:lnTo>
                      <a:pt x="44" y="62"/>
                    </a:lnTo>
                    <a:lnTo>
                      <a:pt x="44" y="62"/>
                    </a:lnTo>
                    <a:lnTo>
                      <a:pt x="42" y="68"/>
                    </a:lnTo>
                    <a:lnTo>
                      <a:pt x="40" y="70"/>
                    </a:lnTo>
                    <a:lnTo>
                      <a:pt x="38" y="68"/>
                    </a:lnTo>
                    <a:lnTo>
                      <a:pt x="36" y="62"/>
                    </a:lnTo>
                    <a:lnTo>
                      <a:pt x="36"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6" name="Freeform 659">
                <a:extLst>
                  <a:ext uri="{FF2B5EF4-FFF2-40B4-BE49-F238E27FC236}">
                    <a16:creationId xmlns:a16="http://schemas.microsoft.com/office/drawing/2014/main" id="{33E2E441-C323-615C-2F20-73A2BDCDC376}"/>
                  </a:ext>
                </a:extLst>
              </p:cNvPr>
              <p:cNvSpPr>
                <a:spLocks/>
              </p:cNvSpPr>
              <p:nvPr/>
            </p:nvSpPr>
            <p:spPr bwMode="auto">
              <a:xfrm>
                <a:off x="1788" y="2791"/>
                <a:ext cx="24" cy="44"/>
              </a:xfrm>
              <a:custGeom>
                <a:avLst/>
                <a:gdLst>
                  <a:gd name="T0" fmla="*/ 0 w 24"/>
                  <a:gd name="T1" fmla="*/ 10 h 44"/>
                  <a:gd name="T2" fmla="*/ 0 w 24"/>
                  <a:gd name="T3" fmla="*/ 10 h 44"/>
                  <a:gd name="T4" fmla="*/ 2 w 24"/>
                  <a:gd name="T5" fmla="*/ 16 h 44"/>
                  <a:gd name="T6" fmla="*/ 4 w 24"/>
                  <a:gd name="T7" fmla="*/ 16 h 44"/>
                  <a:gd name="T8" fmla="*/ 6 w 24"/>
                  <a:gd name="T9" fmla="*/ 12 h 44"/>
                  <a:gd name="T10" fmla="*/ 6 w 24"/>
                  <a:gd name="T11" fmla="*/ 12 h 44"/>
                  <a:gd name="T12" fmla="*/ 6 w 24"/>
                  <a:gd name="T13" fmla="*/ 8 h 44"/>
                  <a:gd name="T14" fmla="*/ 6 w 24"/>
                  <a:gd name="T15" fmla="*/ 6 h 44"/>
                  <a:gd name="T16" fmla="*/ 4 w 24"/>
                  <a:gd name="T17" fmla="*/ 4 h 44"/>
                  <a:gd name="T18" fmla="*/ 4 w 24"/>
                  <a:gd name="T19" fmla="*/ 0 h 44"/>
                  <a:gd name="T20" fmla="*/ 4 w 24"/>
                  <a:gd name="T21" fmla="*/ 0 h 44"/>
                  <a:gd name="T22" fmla="*/ 6 w 24"/>
                  <a:gd name="T23" fmla="*/ 0 h 44"/>
                  <a:gd name="T24" fmla="*/ 8 w 24"/>
                  <a:gd name="T25" fmla="*/ 2 h 44"/>
                  <a:gd name="T26" fmla="*/ 10 w 24"/>
                  <a:gd name="T27" fmla="*/ 2 h 44"/>
                  <a:gd name="T28" fmla="*/ 12 w 24"/>
                  <a:gd name="T29" fmla="*/ 6 h 44"/>
                  <a:gd name="T30" fmla="*/ 12 w 24"/>
                  <a:gd name="T31" fmla="*/ 6 h 44"/>
                  <a:gd name="T32" fmla="*/ 14 w 24"/>
                  <a:gd name="T33" fmla="*/ 16 h 44"/>
                  <a:gd name="T34" fmla="*/ 16 w 24"/>
                  <a:gd name="T35" fmla="*/ 20 h 44"/>
                  <a:gd name="T36" fmla="*/ 18 w 24"/>
                  <a:gd name="T37" fmla="*/ 18 h 44"/>
                  <a:gd name="T38" fmla="*/ 18 w 24"/>
                  <a:gd name="T39" fmla="*/ 18 h 44"/>
                  <a:gd name="T40" fmla="*/ 20 w 24"/>
                  <a:gd name="T41" fmla="*/ 16 h 44"/>
                  <a:gd name="T42" fmla="*/ 22 w 24"/>
                  <a:gd name="T43" fmla="*/ 18 h 44"/>
                  <a:gd name="T44" fmla="*/ 22 w 24"/>
                  <a:gd name="T45" fmla="*/ 22 h 44"/>
                  <a:gd name="T46" fmla="*/ 24 w 24"/>
                  <a:gd name="T47" fmla="*/ 36 h 44"/>
                  <a:gd name="T48" fmla="*/ 24 w 24"/>
                  <a:gd name="T49" fmla="*/ 36 h 44"/>
                  <a:gd name="T50" fmla="*/ 18 w 24"/>
                  <a:gd name="T51" fmla="*/ 36 h 44"/>
                  <a:gd name="T52" fmla="*/ 18 w 24"/>
                  <a:gd name="T53" fmla="*/ 36 h 44"/>
                  <a:gd name="T54" fmla="*/ 16 w 24"/>
                  <a:gd name="T55" fmla="*/ 34 h 44"/>
                  <a:gd name="T56" fmla="*/ 14 w 24"/>
                  <a:gd name="T57" fmla="*/ 34 h 44"/>
                  <a:gd name="T58" fmla="*/ 14 w 24"/>
                  <a:gd name="T59" fmla="*/ 38 h 44"/>
                  <a:gd name="T60" fmla="*/ 14 w 24"/>
                  <a:gd name="T61" fmla="*/ 38 h 44"/>
                  <a:gd name="T62" fmla="*/ 10 w 24"/>
                  <a:gd name="T63" fmla="*/ 42 h 44"/>
                  <a:gd name="T64" fmla="*/ 8 w 24"/>
                  <a:gd name="T65" fmla="*/ 44 h 44"/>
                  <a:gd name="T66" fmla="*/ 6 w 24"/>
                  <a:gd name="T67" fmla="*/ 42 h 44"/>
                  <a:gd name="T68" fmla="*/ 2 w 24"/>
                  <a:gd name="T69" fmla="*/ 36 h 44"/>
                  <a:gd name="T70" fmla="*/ 2 w 24"/>
                  <a:gd name="T71" fmla="*/ 36 h 44"/>
                  <a:gd name="T72" fmla="*/ 2 w 24"/>
                  <a:gd name="T73" fmla="*/ 32 h 44"/>
                  <a:gd name="T74" fmla="*/ 2 w 24"/>
                  <a:gd name="T75" fmla="*/ 28 h 44"/>
                  <a:gd name="T76" fmla="*/ 2 w 24"/>
                  <a:gd name="T77" fmla="*/ 28 h 44"/>
                  <a:gd name="T78" fmla="*/ 0 w 24"/>
                  <a:gd name="T79" fmla="*/ 20 h 44"/>
                  <a:gd name="T80" fmla="*/ 0 w 24"/>
                  <a:gd name="T81" fmla="*/ 14 h 44"/>
                  <a:gd name="T82" fmla="*/ 0 w 24"/>
                  <a:gd name="T83" fmla="*/ 10 h 44"/>
                  <a:gd name="T84" fmla="*/ 0 w 24"/>
                  <a:gd name="T8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44">
                    <a:moveTo>
                      <a:pt x="0" y="10"/>
                    </a:moveTo>
                    <a:lnTo>
                      <a:pt x="0" y="10"/>
                    </a:lnTo>
                    <a:lnTo>
                      <a:pt x="2" y="16"/>
                    </a:lnTo>
                    <a:lnTo>
                      <a:pt x="4" y="16"/>
                    </a:lnTo>
                    <a:lnTo>
                      <a:pt x="6" y="12"/>
                    </a:lnTo>
                    <a:lnTo>
                      <a:pt x="6" y="12"/>
                    </a:lnTo>
                    <a:lnTo>
                      <a:pt x="6" y="8"/>
                    </a:lnTo>
                    <a:lnTo>
                      <a:pt x="6" y="6"/>
                    </a:lnTo>
                    <a:lnTo>
                      <a:pt x="4" y="4"/>
                    </a:lnTo>
                    <a:lnTo>
                      <a:pt x="4" y="0"/>
                    </a:lnTo>
                    <a:lnTo>
                      <a:pt x="4" y="0"/>
                    </a:lnTo>
                    <a:lnTo>
                      <a:pt x="6" y="0"/>
                    </a:lnTo>
                    <a:lnTo>
                      <a:pt x="8" y="2"/>
                    </a:lnTo>
                    <a:lnTo>
                      <a:pt x="10" y="2"/>
                    </a:lnTo>
                    <a:lnTo>
                      <a:pt x="12" y="6"/>
                    </a:lnTo>
                    <a:lnTo>
                      <a:pt x="12" y="6"/>
                    </a:lnTo>
                    <a:lnTo>
                      <a:pt x="14" y="16"/>
                    </a:lnTo>
                    <a:lnTo>
                      <a:pt x="16" y="20"/>
                    </a:lnTo>
                    <a:lnTo>
                      <a:pt x="18" y="18"/>
                    </a:lnTo>
                    <a:lnTo>
                      <a:pt x="18" y="18"/>
                    </a:lnTo>
                    <a:lnTo>
                      <a:pt x="20" y="16"/>
                    </a:lnTo>
                    <a:lnTo>
                      <a:pt x="22" y="18"/>
                    </a:lnTo>
                    <a:lnTo>
                      <a:pt x="22" y="22"/>
                    </a:lnTo>
                    <a:lnTo>
                      <a:pt x="24" y="36"/>
                    </a:lnTo>
                    <a:lnTo>
                      <a:pt x="24" y="36"/>
                    </a:lnTo>
                    <a:lnTo>
                      <a:pt x="18" y="36"/>
                    </a:lnTo>
                    <a:lnTo>
                      <a:pt x="18" y="36"/>
                    </a:lnTo>
                    <a:lnTo>
                      <a:pt x="16" y="34"/>
                    </a:lnTo>
                    <a:lnTo>
                      <a:pt x="14" y="34"/>
                    </a:lnTo>
                    <a:lnTo>
                      <a:pt x="14" y="38"/>
                    </a:lnTo>
                    <a:lnTo>
                      <a:pt x="14" y="38"/>
                    </a:lnTo>
                    <a:lnTo>
                      <a:pt x="10" y="42"/>
                    </a:lnTo>
                    <a:lnTo>
                      <a:pt x="8" y="44"/>
                    </a:lnTo>
                    <a:lnTo>
                      <a:pt x="6" y="42"/>
                    </a:lnTo>
                    <a:lnTo>
                      <a:pt x="2" y="36"/>
                    </a:lnTo>
                    <a:lnTo>
                      <a:pt x="2" y="36"/>
                    </a:lnTo>
                    <a:lnTo>
                      <a:pt x="2" y="32"/>
                    </a:lnTo>
                    <a:lnTo>
                      <a:pt x="2" y="28"/>
                    </a:lnTo>
                    <a:lnTo>
                      <a:pt x="2" y="28"/>
                    </a:lnTo>
                    <a:lnTo>
                      <a:pt x="0" y="20"/>
                    </a:lnTo>
                    <a:lnTo>
                      <a:pt x="0"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7" name="Freeform 660">
                <a:extLst>
                  <a:ext uri="{FF2B5EF4-FFF2-40B4-BE49-F238E27FC236}">
                    <a16:creationId xmlns:a16="http://schemas.microsoft.com/office/drawing/2014/main" id="{31135E95-D325-4F38-7664-48679B129D10}"/>
                  </a:ext>
                </a:extLst>
              </p:cNvPr>
              <p:cNvSpPr>
                <a:spLocks/>
              </p:cNvSpPr>
              <p:nvPr/>
            </p:nvSpPr>
            <p:spPr bwMode="auto">
              <a:xfrm>
                <a:off x="1736" y="2759"/>
                <a:ext cx="18" cy="38"/>
              </a:xfrm>
              <a:custGeom>
                <a:avLst/>
                <a:gdLst>
                  <a:gd name="T0" fmla="*/ 18 w 18"/>
                  <a:gd name="T1" fmla="*/ 2 h 38"/>
                  <a:gd name="T2" fmla="*/ 18 w 18"/>
                  <a:gd name="T3" fmla="*/ 2 h 38"/>
                  <a:gd name="T4" fmla="*/ 18 w 18"/>
                  <a:gd name="T5" fmla="*/ 38 h 38"/>
                  <a:gd name="T6" fmla="*/ 18 w 18"/>
                  <a:gd name="T7" fmla="*/ 38 h 38"/>
                  <a:gd name="T8" fmla="*/ 12 w 18"/>
                  <a:gd name="T9" fmla="*/ 38 h 38"/>
                  <a:gd name="T10" fmla="*/ 12 w 18"/>
                  <a:gd name="T11" fmla="*/ 38 h 38"/>
                  <a:gd name="T12" fmla="*/ 10 w 18"/>
                  <a:gd name="T13" fmla="*/ 34 h 38"/>
                  <a:gd name="T14" fmla="*/ 10 w 18"/>
                  <a:gd name="T15" fmla="*/ 34 h 38"/>
                  <a:gd name="T16" fmla="*/ 8 w 18"/>
                  <a:gd name="T17" fmla="*/ 28 h 38"/>
                  <a:gd name="T18" fmla="*/ 8 w 18"/>
                  <a:gd name="T19" fmla="*/ 24 h 38"/>
                  <a:gd name="T20" fmla="*/ 10 w 18"/>
                  <a:gd name="T21" fmla="*/ 20 h 38"/>
                  <a:gd name="T22" fmla="*/ 10 w 18"/>
                  <a:gd name="T23" fmla="*/ 20 h 38"/>
                  <a:gd name="T24" fmla="*/ 6 w 18"/>
                  <a:gd name="T25" fmla="*/ 24 h 38"/>
                  <a:gd name="T26" fmla="*/ 4 w 18"/>
                  <a:gd name="T27" fmla="*/ 24 h 38"/>
                  <a:gd name="T28" fmla="*/ 2 w 18"/>
                  <a:gd name="T29" fmla="*/ 20 h 38"/>
                  <a:gd name="T30" fmla="*/ 0 w 18"/>
                  <a:gd name="T31" fmla="*/ 10 h 38"/>
                  <a:gd name="T32" fmla="*/ 0 w 18"/>
                  <a:gd name="T33" fmla="*/ 10 h 38"/>
                  <a:gd name="T34" fmla="*/ 6 w 18"/>
                  <a:gd name="T35" fmla="*/ 6 h 38"/>
                  <a:gd name="T36" fmla="*/ 10 w 18"/>
                  <a:gd name="T37" fmla="*/ 2 h 38"/>
                  <a:gd name="T38" fmla="*/ 14 w 18"/>
                  <a:gd name="T39" fmla="*/ 0 h 38"/>
                  <a:gd name="T40" fmla="*/ 16 w 18"/>
                  <a:gd name="T41" fmla="*/ 0 h 38"/>
                  <a:gd name="T42" fmla="*/ 18 w 18"/>
                  <a:gd name="T43" fmla="*/ 2 h 38"/>
                  <a:gd name="T44" fmla="*/ 18 w 18"/>
                  <a:gd name="T4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8">
                    <a:moveTo>
                      <a:pt x="18" y="2"/>
                    </a:moveTo>
                    <a:lnTo>
                      <a:pt x="18" y="2"/>
                    </a:lnTo>
                    <a:lnTo>
                      <a:pt x="18" y="38"/>
                    </a:lnTo>
                    <a:lnTo>
                      <a:pt x="18" y="38"/>
                    </a:lnTo>
                    <a:lnTo>
                      <a:pt x="12" y="38"/>
                    </a:lnTo>
                    <a:lnTo>
                      <a:pt x="12" y="38"/>
                    </a:lnTo>
                    <a:lnTo>
                      <a:pt x="10" y="34"/>
                    </a:lnTo>
                    <a:lnTo>
                      <a:pt x="10" y="34"/>
                    </a:lnTo>
                    <a:lnTo>
                      <a:pt x="8" y="28"/>
                    </a:lnTo>
                    <a:lnTo>
                      <a:pt x="8" y="24"/>
                    </a:lnTo>
                    <a:lnTo>
                      <a:pt x="10" y="20"/>
                    </a:lnTo>
                    <a:lnTo>
                      <a:pt x="10" y="20"/>
                    </a:lnTo>
                    <a:lnTo>
                      <a:pt x="6" y="24"/>
                    </a:lnTo>
                    <a:lnTo>
                      <a:pt x="4" y="24"/>
                    </a:lnTo>
                    <a:lnTo>
                      <a:pt x="2" y="20"/>
                    </a:lnTo>
                    <a:lnTo>
                      <a:pt x="0" y="10"/>
                    </a:lnTo>
                    <a:lnTo>
                      <a:pt x="0" y="10"/>
                    </a:lnTo>
                    <a:lnTo>
                      <a:pt x="6" y="6"/>
                    </a:lnTo>
                    <a:lnTo>
                      <a:pt x="10" y="2"/>
                    </a:lnTo>
                    <a:lnTo>
                      <a:pt x="14" y="0"/>
                    </a:lnTo>
                    <a:lnTo>
                      <a:pt x="16" y="0"/>
                    </a:lnTo>
                    <a:lnTo>
                      <a:pt x="18" y="2"/>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8" name="Freeform 661">
                <a:extLst>
                  <a:ext uri="{FF2B5EF4-FFF2-40B4-BE49-F238E27FC236}">
                    <a16:creationId xmlns:a16="http://schemas.microsoft.com/office/drawing/2014/main" id="{28A14355-B61F-C8C7-7462-6F323808EEAC}"/>
                  </a:ext>
                </a:extLst>
              </p:cNvPr>
              <p:cNvSpPr>
                <a:spLocks/>
              </p:cNvSpPr>
              <p:nvPr/>
            </p:nvSpPr>
            <p:spPr bwMode="auto">
              <a:xfrm>
                <a:off x="1754" y="2763"/>
                <a:ext cx="16" cy="42"/>
              </a:xfrm>
              <a:custGeom>
                <a:avLst/>
                <a:gdLst>
                  <a:gd name="T0" fmla="*/ 0 w 16"/>
                  <a:gd name="T1" fmla="*/ 34 h 42"/>
                  <a:gd name="T2" fmla="*/ 0 w 16"/>
                  <a:gd name="T3" fmla="*/ 34 h 42"/>
                  <a:gd name="T4" fmla="*/ 2 w 16"/>
                  <a:gd name="T5" fmla="*/ 32 h 42"/>
                  <a:gd name="T6" fmla="*/ 4 w 16"/>
                  <a:gd name="T7" fmla="*/ 26 h 42"/>
                  <a:gd name="T8" fmla="*/ 4 w 16"/>
                  <a:gd name="T9" fmla="*/ 10 h 42"/>
                  <a:gd name="T10" fmla="*/ 4 w 16"/>
                  <a:gd name="T11" fmla="*/ 10 h 42"/>
                  <a:gd name="T12" fmla="*/ 6 w 16"/>
                  <a:gd name="T13" fmla="*/ 4 h 42"/>
                  <a:gd name="T14" fmla="*/ 6 w 16"/>
                  <a:gd name="T15" fmla="*/ 0 h 42"/>
                  <a:gd name="T16" fmla="*/ 8 w 16"/>
                  <a:gd name="T17" fmla="*/ 0 h 42"/>
                  <a:gd name="T18" fmla="*/ 8 w 16"/>
                  <a:gd name="T19" fmla="*/ 0 h 42"/>
                  <a:gd name="T20" fmla="*/ 8 w 16"/>
                  <a:gd name="T21" fmla="*/ 0 h 42"/>
                  <a:gd name="T22" fmla="*/ 10 w 16"/>
                  <a:gd name="T23" fmla="*/ 2 h 42"/>
                  <a:gd name="T24" fmla="*/ 10 w 16"/>
                  <a:gd name="T25" fmla="*/ 8 h 42"/>
                  <a:gd name="T26" fmla="*/ 10 w 16"/>
                  <a:gd name="T27" fmla="*/ 8 h 42"/>
                  <a:gd name="T28" fmla="*/ 10 w 16"/>
                  <a:gd name="T29" fmla="*/ 14 h 42"/>
                  <a:gd name="T30" fmla="*/ 12 w 16"/>
                  <a:gd name="T31" fmla="*/ 12 h 42"/>
                  <a:gd name="T32" fmla="*/ 14 w 16"/>
                  <a:gd name="T33" fmla="*/ 8 h 42"/>
                  <a:gd name="T34" fmla="*/ 14 w 16"/>
                  <a:gd name="T35" fmla="*/ 8 h 42"/>
                  <a:gd name="T36" fmla="*/ 16 w 16"/>
                  <a:gd name="T37" fmla="*/ 10 h 42"/>
                  <a:gd name="T38" fmla="*/ 16 w 16"/>
                  <a:gd name="T39" fmla="*/ 10 h 42"/>
                  <a:gd name="T40" fmla="*/ 14 w 16"/>
                  <a:gd name="T41" fmla="*/ 18 h 42"/>
                  <a:gd name="T42" fmla="*/ 14 w 16"/>
                  <a:gd name="T43" fmla="*/ 20 h 42"/>
                  <a:gd name="T44" fmla="*/ 8 w 16"/>
                  <a:gd name="T45" fmla="*/ 26 h 42"/>
                  <a:gd name="T46" fmla="*/ 8 w 16"/>
                  <a:gd name="T47" fmla="*/ 26 h 42"/>
                  <a:gd name="T48" fmla="*/ 10 w 16"/>
                  <a:gd name="T49" fmla="*/ 30 h 42"/>
                  <a:gd name="T50" fmla="*/ 12 w 16"/>
                  <a:gd name="T51" fmla="*/ 30 h 42"/>
                  <a:gd name="T52" fmla="*/ 14 w 16"/>
                  <a:gd name="T53" fmla="*/ 30 h 42"/>
                  <a:gd name="T54" fmla="*/ 16 w 16"/>
                  <a:gd name="T55" fmla="*/ 34 h 42"/>
                  <a:gd name="T56" fmla="*/ 16 w 16"/>
                  <a:gd name="T57" fmla="*/ 34 h 42"/>
                  <a:gd name="T58" fmla="*/ 12 w 16"/>
                  <a:gd name="T59" fmla="*/ 40 h 42"/>
                  <a:gd name="T60" fmla="*/ 10 w 16"/>
                  <a:gd name="T61" fmla="*/ 42 h 42"/>
                  <a:gd name="T62" fmla="*/ 10 w 16"/>
                  <a:gd name="T63" fmla="*/ 40 h 42"/>
                  <a:gd name="T64" fmla="*/ 6 w 16"/>
                  <a:gd name="T65" fmla="*/ 36 h 42"/>
                  <a:gd name="T66" fmla="*/ 6 w 16"/>
                  <a:gd name="T67" fmla="*/ 36 h 42"/>
                  <a:gd name="T68" fmla="*/ 6 w 16"/>
                  <a:gd name="T69" fmla="*/ 34 h 42"/>
                  <a:gd name="T70" fmla="*/ 4 w 16"/>
                  <a:gd name="T71" fmla="*/ 36 h 42"/>
                  <a:gd name="T72" fmla="*/ 2 w 16"/>
                  <a:gd name="T73" fmla="*/ 36 h 42"/>
                  <a:gd name="T74" fmla="*/ 0 w 16"/>
                  <a:gd name="T75" fmla="*/ 34 h 42"/>
                  <a:gd name="T76" fmla="*/ 0 w 16"/>
                  <a:gd name="T77"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42">
                    <a:moveTo>
                      <a:pt x="0" y="34"/>
                    </a:moveTo>
                    <a:lnTo>
                      <a:pt x="0" y="34"/>
                    </a:lnTo>
                    <a:lnTo>
                      <a:pt x="2" y="32"/>
                    </a:lnTo>
                    <a:lnTo>
                      <a:pt x="4" y="26"/>
                    </a:lnTo>
                    <a:lnTo>
                      <a:pt x="4" y="10"/>
                    </a:lnTo>
                    <a:lnTo>
                      <a:pt x="4" y="10"/>
                    </a:lnTo>
                    <a:lnTo>
                      <a:pt x="6" y="4"/>
                    </a:lnTo>
                    <a:lnTo>
                      <a:pt x="6" y="0"/>
                    </a:lnTo>
                    <a:lnTo>
                      <a:pt x="8" y="0"/>
                    </a:lnTo>
                    <a:lnTo>
                      <a:pt x="8" y="0"/>
                    </a:lnTo>
                    <a:lnTo>
                      <a:pt x="8" y="0"/>
                    </a:lnTo>
                    <a:lnTo>
                      <a:pt x="10" y="2"/>
                    </a:lnTo>
                    <a:lnTo>
                      <a:pt x="10" y="8"/>
                    </a:lnTo>
                    <a:lnTo>
                      <a:pt x="10" y="8"/>
                    </a:lnTo>
                    <a:lnTo>
                      <a:pt x="10" y="14"/>
                    </a:lnTo>
                    <a:lnTo>
                      <a:pt x="12" y="12"/>
                    </a:lnTo>
                    <a:lnTo>
                      <a:pt x="14" y="8"/>
                    </a:lnTo>
                    <a:lnTo>
                      <a:pt x="14" y="8"/>
                    </a:lnTo>
                    <a:lnTo>
                      <a:pt x="16" y="10"/>
                    </a:lnTo>
                    <a:lnTo>
                      <a:pt x="16" y="10"/>
                    </a:lnTo>
                    <a:lnTo>
                      <a:pt x="14" y="18"/>
                    </a:lnTo>
                    <a:lnTo>
                      <a:pt x="14" y="20"/>
                    </a:lnTo>
                    <a:lnTo>
                      <a:pt x="8" y="26"/>
                    </a:lnTo>
                    <a:lnTo>
                      <a:pt x="8" y="26"/>
                    </a:lnTo>
                    <a:lnTo>
                      <a:pt x="10" y="30"/>
                    </a:lnTo>
                    <a:lnTo>
                      <a:pt x="12" y="30"/>
                    </a:lnTo>
                    <a:lnTo>
                      <a:pt x="14" y="30"/>
                    </a:lnTo>
                    <a:lnTo>
                      <a:pt x="16" y="34"/>
                    </a:lnTo>
                    <a:lnTo>
                      <a:pt x="16" y="34"/>
                    </a:lnTo>
                    <a:lnTo>
                      <a:pt x="12" y="40"/>
                    </a:lnTo>
                    <a:lnTo>
                      <a:pt x="10" y="42"/>
                    </a:lnTo>
                    <a:lnTo>
                      <a:pt x="10" y="40"/>
                    </a:lnTo>
                    <a:lnTo>
                      <a:pt x="6" y="36"/>
                    </a:lnTo>
                    <a:lnTo>
                      <a:pt x="6" y="36"/>
                    </a:lnTo>
                    <a:lnTo>
                      <a:pt x="6" y="34"/>
                    </a:lnTo>
                    <a:lnTo>
                      <a:pt x="4" y="36"/>
                    </a:lnTo>
                    <a:lnTo>
                      <a:pt x="2" y="36"/>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9" name="Freeform 662">
                <a:extLst>
                  <a:ext uri="{FF2B5EF4-FFF2-40B4-BE49-F238E27FC236}">
                    <a16:creationId xmlns:a16="http://schemas.microsoft.com/office/drawing/2014/main" id="{24826F9B-1286-DB41-BEE9-A67933799EE2}"/>
                  </a:ext>
                </a:extLst>
              </p:cNvPr>
              <p:cNvSpPr>
                <a:spLocks/>
              </p:cNvSpPr>
              <p:nvPr/>
            </p:nvSpPr>
            <p:spPr bwMode="auto">
              <a:xfrm>
                <a:off x="1776" y="2809"/>
                <a:ext cx="14" cy="24"/>
              </a:xfrm>
              <a:custGeom>
                <a:avLst/>
                <a:gdLst>
                  <a:gd name="T0" fmla="*/ 14 w 14"/>
                  <a:gd name="T1" fmla="*/ 10 h 24"/>
                  <a:gd name="T2" fmla="*/ 14 w 14"/>
                  <a:gd name="T3" fmla="*/ 10 h 24"/>
                  <a:gd name="T4" fmla="*/ 14 w 14"/>
                  <a:gd name="T5" fmla="*/ 18 h 24"/>
                  <a:gd name="T6" fmla="*/ 14 w 14"/>
                  <a:gd name="T7" fmla="*/ 18 h 24"/>
                  <a:gd name="T8" fmla="*/ 8 w 14"/>
                  <a:gd name="T9" fmla="*/ 16 h 24"/>
                  <a:gd name="T10" fmla="*/ 4 w 14"/>
                  <a:gd name="T11" fmla="*/ 18 h 24"/>
                  <a:gd name="T12" fmla="*/ 0 w 14"/>
                  <a:gd name="T13" fmla="*/ 24 h 24"/>
                  <a:gd name="T14" fmla="*/ 0 w 14"/>
                  <a:gd name="T15" fmla="*/ 24 h 24"/>
                  <a:gd name="T16" fmla="*/ 0 w 14"/>
                  <a:gd name="T17" fmla="*/ 20 h 24"/>
                  <a:gd name="T18" fmla="*/ 0 w 14"/>
                  <a:gd name="T19" fmla="*/ 20 h 24"/>
                  <a:gd name="T20" fmla="*/ 2 w 14"/>
                  <a:gd name="T21" fmla="*/ 6 h 24"/>
                  <a:gd name="T22" fmla="*/ 6 w 14"/>
                  <a:gd name="T23" fmla="*/ 0 h 24"/>
                  <a:gd name="T24" fmla="*/ 6 w 14"/>
                  <a:gd name="T25" fmla="*/ 0 h 24"/>
                  <a:gd name="T26" fmla="*/ 8 w 14"/>
                  <a:gd name="T27" fmla="*/ 2 h 24"/>
                  <a:gd name="T28" fmla="*/ 14 w 14"/>
                  <a:gd name="T29" fmla="*/ 10 h 24"/>
                  <a:gd name="T30" fmla="*/ 14 w 14"/>
                  <a:gd name="T3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4">
                    <a:moveTo>
                      <a:pt x="14" y="10"/>
                    </a:moveTo>
                    <a:lnTo>
                      <a:pt x="14" y="10"/>
                    </a:lnTo>
                    <a:lnTo>
                      <a:pt x="14" y="18"/>
                    </a:lnTo>
                    <a:lnTo>
                      <a:pt x="14" y="18"/>
                    </a:lnTo>
                    <a:lnTo>
                      <a:pt x="8" y="16"/>
                    </a:lnTo>
                    <a:lnTo>
                      <a:pt x="4" y="18"/>
                    </a:lnTo>
                    <a:lnTo>
                      <a:pt x="0" y="24"/>
                    </a:lnTo>
                    <a:lnTo>
                      <a:pt x="0" y="24"/>
                    </a:lnTo>
                    <a:lnTo>
                      <a:pt x="0" y="20"/>
                    </a:lnTo>
                    <a:lnTo>
                      <a:pt x="0" y="20"/>
                    </a:lnTo>
                    <a:lnTo>
                      <a:pt x="2" y="6"/>
                    </a:lnTo>
                    <a:lnTo>
                      <a:pt x="6" y="0"/>
                    </a:lnTo>
                    <a:lnTo>
                      <a:pt x="6" y="0"/>
                    </a:lnTo>
                    <a:lnTo>
                      <a:pt x="8" y="2"/>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0" name="Freeform 663">
                <a:extLst>
                  <a:ext uri="{FF2B5EF4-FFF2-40B4-BE49-F238E27FC236}">
                    <a16:creationId xmlns:a16="http://schemas.microsoft.com/office/drawing/2014/main" id="{A3AE642E-ECF3-4E0E-C44D-84A3F116BD44}"/>
                  </a:ext>
                </a:extLst>
              </p:cNvPr>
              <p:cNvSpPr>
                <a:spLocks/>
              </p:cNvSpPr>
              <p:nvPr/>
            </p:nvSpPr>
            <p:spPr bwMode="auto">
              <a:xfrm>
                <a:off x="1770" y="2793"/>
                <a:ext cx="12" cy="12"/>
              </a:xfrm>
              <a:custGeom>
                <a:avLst/>
                <a:gdLst>
                  <a:gd name="T0" fmla="*/ 0 w 12"/>
                  <a:gd name="T1" fmla="*/ 4 h 12"/>
                  <a:gd name="T2" fmla="*/ 0 w 12"/>
                  <a:gd name="T3" fmla="*/ 4 h 12"/>
                  <a:gd name="T4" fmla="*/ 2 w 12"/>
                  <a:gd name="T5" fmla="*/ 4 h 12"/>
                  <a:gd name="T6" fmla="*/ 6 w 12"/>
                  <a:gd name="T7" fmla="*/ 2 h 12"/>
                  <a:gd name="T8" fmla="*/ 8 w 12"/>
                  <a:gd name="T9" fmla="*/ 0 h 12"/>
                  <a:gd name="T10" fmla="*/ 12 w 12"/>
                  <a:gd name="T11" fmla="*/ 4 h 12"/>
                  <a:gd name="T12" fmla="*/ 12 w 12"/>
                  <a:gd name="T13" fmla="*/ 4 h 12"/>
                  <a:gd name="T14" fmla="*/ 8 w 12"/>
                  <a:gd name="T15" fmla="*/ 10 h 12"/>
                  <a:gd name="T16" fmla="*/ 6 w 12"/>
                  <a:gd name="T17" fmla="*/ 12 h 12"/>
                  <a:gd name="T18" fmla="*/ 2 w 12"/>
                  <a:gd name="T19" fmla="*/ 10 h 12"/>
                  <a:gd name="T20" fmla="*/ 0 w 12"/>
                  <a:gd name="T21" fmla="*/ 4 h 12"/>
                  <a:gd name="T22" fmla="*/ 0 w 12"/>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0" y="4"/>
                    </a:moveTo>
                    <a:lnTo>
                      <a:pt x="0" y="4"/>
                    </a:lnTo>
                    <a:lnTo>
                      <a:pt x="2" y="4"/>
                    </a:lnTo>
                    <a:lnTo>
                      <a:pt x="6" y="2"/>
                    </a:lnTo>
                    <a:lnTo>
                      <a:pt x="8" y="0"/>
                    </a:lnTo>
                    <a:lnTo>
                      <a:pt x="12" y="4"/>
                    </a:lnTo>
                    <a:lnTo>
                      <a:pt x="12" y="4"/>
                    </a:lnTo>
                    <a:lnTo>
                      <a:pt x="8" y="10"/>
                    </a:lnTo>
                    <a:lnTo>
                      <a:pt x="6" y="12"/>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1" name="Freeform 664">
                <a:extLst>
                  <a:ext uri="{FF2B5EF4-FFF2-40B4-BE49-F238E27FC236}">
                    <a16:creationId xmlns:a16="http://schemas.microsoft.com/office/drawing/2014/main" id="{DACB1C34-0437-8E22-7877-9AB31E04A412}"/>
                  </a:ext>
                </a:extLst>
              </p:cNvPr>
              <p:cNvSpPr>
                <a:spLocks/>
              </p:cNvSpPr>
              <p:nvPr/>
            </p:nvSpPr>
            <p:spPr bwMode="auto">
              <a:xfrm>
                <a:off x="1728" y="2769"/>
                <a:ext cx="24" cy="44"/>
              </a:xfrm>
              <a:custGeom>
                <a:avLst/>
                <a:gdLst>
                  <a:gd name="T0" fmla="*/ 10 w 24"/>
                  <a:gd name="T1" fmla="*/ 2 h 44"/>
                  <a:gd name="T2" fmla="*/ 10 w 24"/>
                  <a:gd name="T3" fmla="*/ 2 h 44"/>
                  <a:gd name="T4" fmla="*/ 12 w 24"/>
                  <a:gd name="T5" fmla="*/ 10 h 44"/>
                  <a:gd name="T6" fmla="*/ 14 w 24"/>
                  <a:gd name="T7" fmla="*/ 10 h 44"/>
                  <a:gd name="T8" fmla="*/ 16 w 24"/>
                  <a:gd name="T9" fmla="*/ 8 h 44"/>
                  <a:gd name="T10" fmla="*/ 16 w 24"/>
                  <a:gd name="T11" fmla="*/ 8 h 44"/>
                  <a:gd name="T12" fmla="*/ 18 w 24"/>
                  <a:gd name="T13" fmla="*/ 4 h 44"/>
                  <a:gd name="T14" fmla="*/ 20 w 24"/>
                  <a:gd name="T15" fmla="*/ 4 h 44"/>
                  <a:gd name="T16" fmla="*/ 24 w 24"/>
                  <a:gd name="T17" fmla="*/ 8 h 44"/>
                  <a:gd name="T18" fmla="*/ 24 w 24"/>
                  <a:gd name="T19" fmla="*/ 8 h 44"/>
                  <a:gd name="T20" fmla="*/ 18 w 24"/>
                  <a:gd name="T21" fmla="*/ 12 h 44"/>
                  <a:gd name="T22" fmla="*/ 18 w 24"/>
                  <a:gd name="T23" fmla="*/ 16 h 44"/>
                  <a:gd name="T24" fmla="*/ 18 w 24"/>
                  <a:gd name="T25" fmla="*/ 24 h 44"/>
                  <a:gd name="T26" fmla="*/ 18 w 24"/>
                  <a:gd name="T27" fmla="*/ 24 h 44"/>
                  <a:gd name="T28" fmla="*/ 14 w 24"/>
                  <a:gd name="T29" fmla="*/ 26 h 44"/>
                  <a:gd name="T30" fmla="*/ 12 w 24"/>
                  <a:gd name="T31" fmla="*/ 30 h 44"/>
                  <a:gd name="T32" fmla="*/ 10 w 24"/>
                  <a:gd name="T33" fmla="*/ 44 h 44"/>
                  <a:gd name="T34" fmla="*/ 10 w 24"/>
                  <a:gd name="T35" fmla="*/ 44 h 44"/>
                  <a:gd name="T36" fmla="*/ 10 w 24"/>
                  <a:gd name="T37" fmla="*/ 42 h 44"/>
                  <a:gd name="T38" fmla="*/ 10 w 24"/>
                  <a:gd name="T39" fmla="*/ 42 h 44"/>
                  <a:gd name="T40" fmla="*/ 8 w 24"/>
                  <a:gd name="T41" fmla="*/ 40 h 44"/>
                  <a:gd name="T42" fmla="*/ 8 w 24"/>
                  <a:gd name="T43" fmla="*/ 40 h 44"/>
                  <a:gd name="T44" fmla="*/ 6 w 24"/>
                  <a:gd name="T45" fmla="*/ 38 h 44"/>
                  <a:gd name="T46" fmla="*/ 4 w 24"/>
                  <a:gd name="T47" fmla="*/ 38 h 44"/>
                  <a:gd name="T48" fmla="*/ 2 w 24"/>
                  <a:gd name="T49" fmla="*/ 36 h 44"/>
                  <a:gd name="T50" fmla="*/ 0 w 24"/>
                  <a:gd name="T51" fmla="*/ 32 h 44"/>
                  <a:gd name="T52" fmla="*/ 0 w 24"/>
                  <a:gd name="T53" fmla="*/ 32 h 44"/>
                  <a:gd name="T54" fmla="*/ 0 w 24"/>
                  <a:gd name="T55" fmla="*/ 22 h 44"/>
                  <a:gd name="T56" fmla="*/ 4 w 24"/>
                  <a:gd name="T57" fmla="*/ 16 h 44"/>
                  <a:gd name="T58" fmla="*/ 4 w 24"/>
                  <a:gd name="T59" fmla="*/ 16 h 44"/>
                  <a:gd name="T60" fmla="*/ 6 w 24"/>
                  <a:gd name="T61" fmla="*/ 14 h 44"/>
                  <a:gd name="T62" fmla="*/ 6 w 24"/>
                  <a:gd name="T63" fmla="*/ 10 h 44"/>
                  <a:gd name="T64" fmla="*/ 4 w 24"/>
                  <a:gd name="T65" fmla="*/ 4 h 44"/>
                  <a:gd name="T66" fmla="*/ 4 w 24"/>
                  <a:gd name="T67" fmla="*/ 4 h 44"/>
                  <a:gd name="T68" fmla="*/ 6 w 24"/>
                  <a:gd name="T69" fmla="*/ 0 h 44"/>
                  <a:gd name="T70" fmla="*/ 10 w 24"/>
                  <a:gd name="T71" fmla="*/ 2 h 44"/>
                  <a:gd name="T72" fmla="*/ 10 w 24"/>
                  <a:gd name="T7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4">
                    <a:moveTo>
                      <a:pt x="10" y="2"/>
                    </a:moveTo>
                    <a:lnTo>
                      <a:pt x="10" y="2"/>
                    </a:lnTo>
                    <a:lnTo>
                      <a:pt x="12" y="10"/>
                    </a:lnTo>
                    <a:lnTo>
                      <a:pt x="14" y="10"/>
                    </a:lnTo>
                    <a:lnTo>
                      <a:pt x="16" y="8"/>
                    </a:lnTo>
                    <a:lnTo>
                      <a:pt x="16" y="8"/>
                    </a:lnTo>
                    <a:lnTo>
                      <a:pt x="18" y="4"/>
                    </a:lnTo>
                    <a:lnTo>
                      <a:pt x="20" y="4"/>
                    </a:lnTo>
                    <a:lnTo>
                      <a:pt x="24" y="8"/>
                    </a:lnTo>
                    <a:lnTo>
                      <a:pt x="24" y="8"/>
                    </a:lnTo>
                    <a:lnTo>
                      <a:pt x="18" y="12"/>
                    </a:lnTo>
                    <a:lnTo>
                      <a:pt x="18" y="16"/>
                    </a:lnTo>
                    <a:lnTo>
                      <a:pt x="18" y="24"/>
                    </a:lnTo>
                    <a:lnTo>
                      <a:pt x="18" y="24"/>
                    </a:lnTo>
                    <a:lnTo>
                      <a:pt x="14" y="26"/>
                    </a:lnTo>
                    <a:lnTo>
                      <a:pt x="12" y="30"/>
                    </a:lnTo>
                    <a:lnTo>
                      <a:pt x="10" y="44"/>
                    </a:lnTo>
                    <a:lnTo>
                      <a:pt x="10" y="44"/>
                    </a:lnTo>
                    <a:lnTo>
                      <a:pt x="10" y="42"/>
                    </a:lnTo>
                    <a:lnTo>
                      <a:pt x="10" y="42"/>
                    </a:lnTo>
                    <a:lnTo>
                      <a:pt x="8" y="40"/>
                    </a:lnTo>
                    <a:lnTo>
                      <a:pt x="8" y="40"/>
                    </a:lnTo>
                    <a:lnTo>
                      <a:pt x="6" y="38"/>
                    </a:lnTo>
                    <a:lnTo>
                      <a:pt x="4" y="38"/>
                    </a:lnTo>
                    <a:lnTo>
                      <a:pt x="2" y="36"/>
                    </a:lnTo>
                    <a:lnTo>
                      <a:pt x="0" y="32"/>
                    </a:lnTo>
                    <a:lnTo>
                      <a:pt x="0" y="32"/>
                    </a:lnTo>
                    <a:lnTo>
                      <a:pt x="0" y="22"/>
                    </a:lnTo>
                    <a:lnTo>
                      <a:pt x="4" y="16"/>
                    </a:lnTo>
                    <a:lnTo>
                      <a:pt x="4" y="16"/>
                    </a:lnTo>
                    <a:lnTo>
                      <a:pt x="6" y="14"/>
                    </a:lnTo>
                    <a:lnTo>
                      <a:pt x="6" y="10"/>
                    </a:lnTo>
                    <a:lnTo>
                      <a:pt x="4" y="4"/>
                    </a:lnTo>
                    <a:lnTo>
                      <a:pt x="4" y="4"/>
                    </a:lnTo>
                    <a:lnTo>
                      <a:pt x="6"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2" name="Freeform 665">
                <a:extLst>
                  <a:ext uri="{FF2B5EF4-FFF2-40B4-BE49-F238E27FC236}">
                    <a16:creationId xmlns:a16="http://schemas.microsoft.com/office/drawing/2014/main" id="{35730FE6-0E2C-DFC5-4EB0-E6F6BD17F7CE}"/>
                  </a:ext>
                </a:extLst>
              </p:cNvPr>
              <p:cNvSpPr>
                <a:spLocks/>
              </p:cNvSpPr>
              <p:nvPr/>
            </p:nvSpPr>
            <p:spPr bwMode="auto">
              <a:xfrm>
                <a:off x="4566" y="2823"/>
                <a:ext cx="54" cy="30"/>
              </a:xfrm>
              <a:custGeom>
                <a:avLst/>
                <a:gdLst>
                  <a:gd name="T0" fmla="*/ 44 w 54"/>
                  <a:gd name="T1" fmla="*/ 28 h 30"/>
                  <a:gd name="T2" fmla="*/ 44 w 54"/>
                  <a:gd name="T3" fmla="*/ 28 h 30"/>
                  <a:gd name="T4" fmla="*/ 42 w 54"/>
                  <a:gd name="T5" fmla="*/ 24 h 30"/>
                  <a:gd name="T6" fmla="*/ 38 w 54"/>
                  <a:gd name="T7" fmla="*/ 18 h 30"/>
                  <a:gd name="T8" fmla="*/ 38 w 54"/>
                  <a:gd name="T9" fmla="*/ 18 h 30"/>
                  <a:gd name="T10" fmla="*/ 36 w 54"/>
                  <a:gd name="T11" fmla="*/ 16 h 30"/>
                  <a:gd name="T12" fmla="*/ 36 w 54"/>
                  <a:gd name="T13" fmla="*/ 16 h 30"/>
                  <a:gd name="T14" fmla="*/ 36 w 54"/>
                  <a:gd name="T15" fmla="*/ 16 h 30"/>
                  <a:gd name="T16" fmla="*/ 36 w 54"/>
                  <a:gd name="T17" fmla="*/ 16 h 30"/>
                  <a:gd name="T18" fmla="*/ 32 w 54"/>
                  <a:gd name="T19" fmla="*/ 24 h 30"/>
                  <a:gd name="T20" fmla="*/ 30 w 54"/>
                  <a:gd name="T21" fmla="*/ 26 h 30"/>
                  <a:gd name="T22" fmla="*/ 28 w 54"/>
                  <a:gd name="T23" fmla="*/ 26 h 30"/>
                  <a:gd name="T24" fmla="*/ 24 w 54"/>
                  <a:gd name="T25" fmla="*/ 24 h 30"/>
                  <a:gd name="T26" fmla="*/ 20 w 54"/>
                  <a:gd name="T27" fmla="*/ 20 h 30"/>
                  <a:gd name="T28" fmla="*/ 20 w 54"/>
                  <a:gd name="T29" fmla="*/ 20 h 30"/>
                  <a:gd name="T30" fmla="*/ 18 w 54"/>
                  <a:gd name="T31" fmla="*/ 18 h 30"/>
                  <a:gd name="T32" fmla="*/ 16 w 54"/>
                  <a:gd name="T33" fmla="*/ 16 h 30"/>
                  <a:gd name="T34" fmla="*/ 12 w 54"/>
                  <a:gd name="T35" fmla="*/ 18 h 30"/>
                  <a:gd name="T36" fmla="*/ 10 w 54"/>
                  <a:gd name="T37" fmla="*/ 22 h 30"/>
                  <a:gd name="T38" fmla="*/ 10 w 54"/>
                  <a:gd name="T39" fmla="*/ 22 h 30"/>
                  <a:gd name="T40" fmla="*/ 8 w 54"/>
                  <a:gd name="T41" fmla="*/ 22 h 30"/>
                  <a:gd name="T42" fmla="*/ 8 w 54"/>
                  <a:gd name="T43" fmla="*/ 26 h 30"/>
                  <a:gd name="T44" fmla="*/ 6 w 54"/>
                  <a:gd name="T45" fmla="*/ 28 h 30"/>
                  <a:gd name="T46" fmla="*/ 4 w 54"/>
                  <a:gd name="T47" fmla="*/ 26 h 30"/>
                  <a:gd name="T48" fmla="*/ 4 w 54"/>
                  <a:gd name="T49" fmla="*/ 26 h 30"/>
                  <a:gd name="T50" fmla="*/ 2 w 54"/>
                  <a:gd name="T51" fmla="*/ 18 h 30"/>
                  <a:gd name="T52" fmla="*/ 0 w 54"/>
                  <a:gd name="T53" fmla="*/ 14 h 30"/>
                  <a:gd name="T54" fmla="*/ 0 w 54"/>
                  <a:gd name="T55" fmla="*/ 8 h 30"/>
                  <a:gd name="T56" fmla="*/ 0 w 54"/>
                  <a:gd name="T57" fmla="*/ 8 h 30"/>
                  <a:gd name="T58" fmla="*/ 2 w 54"/>
                  <a:gd name="T59" fmla="*/ 2 h 30"/>
                  <a:gd name="T60" fmla="*/ 6 w 54"/>
                  <a:gd name="T61" fmla="*/ 0 h 30"/>
                  <a:gd name="T62" fmla="*/ 12 w 54"/>
                  <a:gd name="T63" fmla="*/ 2 h 30"/>
                  <a:gd name="T64" fmla="*/ 12 w 54"/>
                  <a:gd name="T65" fmla="*/ 2 h 30"/>
                  <a:gd name="T66" fmla="*/ 18 w 54"/>
                  <a:gd name="T67" fmla="*/ 4 h 30"/>
                  <a:gd name="T68" fmla="*/ 20 w 54"/>
                  <a:gd name="T69" fmla="*/ 4 h 30"/>
                  <a:gd name="T70" fmla="*/ 24 w 54"/>
                  <a:gd name="T71" fmla="*/ 4 h 30"/>
                  <a:gd name="T72" fmla="*/ 24 w 54"/>
                  <a:gd name="T73" fmla="*/ 4 h 30"/>
                  <a:gd name="T74" fmla="*/ 28 w 54"/>
                  <a:gd name="T75" fmla="*/ 0 h 30"/>
                  <a:gd name="T76" fmla="*/ 32 w 54"/>
                  <a:gd name="T77" fmla="*/ 0 h 30"/>
                  <a:gd name="T78" fmla="*/ 36 w 54"/>
                  <a:gd name="T79" fmla="*/ 0 h 30"/>
                  <a:gd name="T80" fmla="*/ 40 w 54"/>
                  <a:gd name="T81" fmla="*/ 4 h 30"/>
                  <a:gd name="T82" fmla="*/ 46 w 54"/>
                  <a:gd name="T83" fmla="*/ 12 h 30"/>
                  <a:gd name="T84" fmla="*/ 54 w 54"/>
                  <a:gd name="T85" fmla="*/ 20 h 30"/>
                  <a:gd name="T86" fmla="*/ 54 w 54"/>
                  <a:gd name="T87" fmla="*/ 20 h 30"/>
                  <a:gd name="T88" fmla="*/ 54 w 54"/>
                  <a:gd name="T89" fmla="*/ 24 h 30"/>
                  <a:gd name="T90" fmla="*/ 52 w 54"/>
                  <a:gd name="T91" fmla="*/ 26 h 30"/>
                  <a:gd name="T92" fmla="*/ 52 w 54"/>
                  <a:gd name="T93" fmla="*/ 26 h 30"/>
                  <a:gd name="T94" fmla="*/ 50 w 54"/>
                  <a:gd name="T95" fmla="*/ 26 h 30"/>
                  <a:gd name="T96" fmla="*/ 48 w 54"/>
                  <a:gd name="T97" fmla="*/ 28 h 30"/>
                  <a:gd name="T98" fmla="*/ 46 w 54"/>
                  <a:gd name="T99" fmla="*/ 30 h 30"/>
                  <a:gd name="T100" fmla="*/ 44 w 54"/>
                  <a:gd name="T101" fmla="*/ 28 h 30"/>
                  <a:gd name="T102" fmla="*/ 44 w 54"/>
                  <a:gd name="T10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30">
                    <a:moveTo>
                      <a:pt x="44" y="28"/>
                    </a:moveTo>
                    <a:lnTo>
                      <a:pt x="44" y="28"/>
                    </a:lnTo>
                    <a:lnTo>
                      <a:pt x="42" y="24"/>
                    </a:lnTo>
                    <a:lnTo>
                      <a:pt x="38" y="18"/>
                    </a:lnTo>
                    <a:lnTo>
                      <a:pt x="38" y="18"/>
                    </a:lnTo>
                    <a:lnTo>
                      <a:pt x="36" y="16"/>
                    </a:lnTo>
                    <a:lnTo>
                      <a:pt x="36" y="16"/>
                    </a:lnTo>
                    <a:lnTo>
                      <a:pt x="36" y="16"/>
                    </a:lnTo>
                    <a:lnTo>
                      <a:pt x="36" y="16"/>
                    </a:lnTo>
                    <a:lnTo>
                      <a:pt x="32" y="24"/>
                    </a:lnTo>
                    <a:lnTo>
                      <a:pt x="30" y="26"/>
                    </a:lnTo>
                    <a:lnTo>
                      <a:pt x="28" y="26"/>
                    </a:lnTo>
                    <a:lnTo>
                      <a:pt x="24" y="24"/>
                    </a:lnTo>
                    <a:lnTo>
                      <a:pt x="20" y="20"/>
                    </a:lnTo>
                    <a:lnTo>
                      <a:pt x="20" y="20"/>
                    </a:lnTo>
                    <a:lnTo>
                      <a:pt x="18" y="18"/>
                    </a:lnTo>
                    <a:lnTo>
                      <a:pt x="16" y="16"/>
                    </a:lnTo>
                    <a:lnTo>
                      <a:pt x="12" y="18"/>
                    </a:lnTo>
                    <a:lnTo>
                      <a:pt x="10" y="22"/>
                    </a:lnTo>
                    <a:lnTo>
                      <a:pt x="10" y="22"/>
                    </a:lnTo>
                    <a:lnTo>
                      <a:pt x="8" y="22"/>
                    </a:lnTo>
                    <a:lnTo>
                      <a:pt x="8" y="26"/>
                    </a:lnTo>
                    <a:lnTo>
                      <a:pt x="6" y="28"/>
                    </a:lnTo>
                    <a:lnTo>
                      <a:pt x="4" y="26"/>
                    </a:lnTo>
                    <a:lnTo>
                      <a:pt x="4" y="26"/>
                    </a:lnTo>
                    <a:lnTo>
                      <a:pt x="2" y="18"/>
                    </a:lnTo>
                    <a:lnTo>
                      <a:pt x="0" y="14"/>
                    </a:lnTo>
                    <a:lnTo>
                      <a:pt x="0" y="8"/>
                    </a:lnTo>
                    <a:lnTo>
                      <a:pt x="0" y="8"/>
                    </a:lnTo>
                    <a:lnTo>
                      <a:pt x="2" y="2"/>
                    </a:lnTo>
                    <a:lnTo>
                      <a:pt x="6" y="0"/>
                    </a:lnTo>
                    <a:lnTo>
                      <a:pt x="12" y="2"/>
                    </a:lnTo>
                    <a:lnTo>
                      <a:pt x="12" y="2"/>
                    </a:lnTo>
                    <a:lnTo>
                      <a:pt x="18" y="4"/>
                    </a:lnTo>
                    <a:lnTo>
                      <a:pt x="20" y="4"/>
                    </a:lnTo>
                    <a:lnTo>
                      <a:pt x="24" y="4"/>
                    </a:lnTo>
                    <a:lnTo>
                      <a:pt x="24" y="4"/>
                    </a:lnTo>
                    <a:lnTo>
                      <a:pt x="28" y="0"/>
                    </a:lnTo>
                    <a:lnTo>
                      <a:pt x="32" y="0"/>
                    </a:lnTo>
                    <a:lnTo>
                      <a:pt x="36" y="0"/>
                    </a:lnTo>
                    <a:lnTo>
                      <a:pt x="40" y="4"/>
                    </a:lnTo>
                    <a:lnTo>
                      <a:pt x="46" y="12"/>
                    </a:lnTo>
                    <a:lnTo>
                      <a:pt x="54" y="20"/>
                    </a:lnTo>
                    <a:lnTo>
                      <a:pt x="54" y="20"/>
                    </a:lnTo>
                    <a:lnTo>
                      <a:pt x="54" y="24"/>
                    </a:lnTo>
                    <a:lnTo>
                      <a:pt x="52" y="26"/>
                    </a:lnTo>
                    <a:lnTo>
                      <a:pt x="52" y="26"/>
                    </a:lnTo>
                    <a:lnTo>
                      <a:pt x="50" y="26"/>
                    </a:lnTo>
                    <a:lnTo>
                      <a:pt x="48" y="28"/>
                    </a:lnTo>
                    <a:lnTo>
                      <a:pt x="46" y="30"/>
                    </a:lnTo>
                    <a:lnTo>
                      <a:pt x="44" y="28"/>
                    </a:lnTo>
                    <a:lnTo>
                      <a:pt x="4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3" name="Freeform 666">
                <a:extLst>
                  <a:ext uri="{FF2B5EF4-FFF2-40B4-BE49-F238E27FC236}">
                    <a16:creationId xmlns:a16="http://schemas.microsoft.com/office/drawing/2014/main" id="{667417DC-B60D-C886-F981-A94F043525E7}"/>
                  </a:ext>
                </a:extLst>
              </p:cNvPr>
              <p:cNvSpPr>
                <a:spLocks/>
              </p:cNvSpPr>
              <p:nvPr/>
            </p:nvSpPr>
            <p:spPr bwMode="auto">
              <a:xfrm>
                <a:off x="4512" y="2819"/>
                <a:ext cx="58" cy="30"/>
              </a:xfrm>
              <a:custGeom>
                <a:avLst/>
                <a:gdLst>
                  <a:gd name="T0" fmla="*/ 54 w 58"/>
                  <a:gd name="T1" fmla="*/ 14 h 30"/>
                  <a:gd name="T2" fmla="*/ 54 w 58"/>
                  <a:gd name="T3" fmla="*/ 14 h 30"/>
                  <a:gd name="T4" fmla="*/ 56 w 58"/>
                  <a:gd name="T5" fmla="*/ 20 h 30"/>
                  <a:gd name="T6" fmla="*/ 58 w 58"/>
                  <a:gd name="T7" fmla="*/ 30 h 30"/>
                  <a:gd name="T8" fmla="*/ 58 w 58"/>
                  <a:gd name="T9" fmla="*/ 30 h 30"/>
                  <a:gd name="T10" fmla="*/ 54 w 58"/>
                  <a:gd name="T11" fmla="*/ 24 h 30"/>
                  <a:gd name="T12" fmla="*/ 52 w 58"/>
                  <a:gd name="T13" fmla="*/ 22 h 30"/>
                  <a:gd name="T14" fmla="*/ 50 w 58"/>
                  <a:gd name="T15" fmla="*/ 24 h 30"/>
                  <a:gd name="T16" fmla="*/ 50 w 58"/>
                  <a:gd name="T17" fmla="*/ 24 h 30"/>
                  <a:gd name="T18" fmla="*/ 48 w 58"/>
                  <a:gd name="T19" fmla="*/ 26 h 30"/>
                  <a:gd name="T20" fmla="*/ 48 w 58"/>
                  <a:gd name="T21" fmla="*/ 24 h 30"/>
                  <a:gd name="T22" fmla="*/ 48 w 58"/>
                  <a:gd name="T23" fmla="*/ 24 h 30"/>
                  <a:gd name="T24" fmla="*/ 44 w 58"/>
                  <a:gd name="T25" fmla="*/ 20 h 30"/>
                  <a:gd name="T26" fmla="*/ 42 w 58"/>
                  <a:gd name="T27" fmla="*/ 18 h 30"/>
                  <a:gd name="T28" fmla="*/ 40 w 58"/>
                  <a:gd name="T29" fmla="*/ 16 h 30"/>
                  <a:gd name="T30" fmla="*/ 36 w 58"/>
                  <a:gd name="T31" fmla="*/ 18 h 30"/>
                  <a:gd name="T32" fmla="*/ 32 w 58"/>
                  <a:gd name="T33" fmla="*/ 22 h 30"/>
                  <a:gd name="T34" fmla="*/ 26 w 58"/>
                  <a:gd name="T35" fmla="*/ 24 h 30"/>
                  <a:gd name="T36" fmla="*/ 26 w 58"/>
                  <a:gd name="T37" fmla="*/ 24 h 30"/>
                  <a:gd name="T38" fmla="*/ 18 w 58"/>
                  <a:gd name="T39" fmla="*/ 22 h 30"/>
                  <a:gd name="T40" fmla="*/ 18 w 58"/>
                  <a:gd name="T41" fmla="*/ 22 h 30"/>
                  <a:gd name="T42" fmla="*/ 14 w 58"/>
                  <a:gd name="T43" fmla="*/ 22 h 30"/>
                  <a:gd name="T44" fmla="*/ 10 w 58"/>
                  <a:gd name="T45" fmla="*/ 24 h 30"/>
                  <a:gd name="T46" fmla="*/ 2 w 58"/>
                  <a:gd name="T47" fmla="*/ 28 h 30"/>
                  <a:gd name="T48" fmla="*/ 2 w 58"/>
                  <a:gd name="T49" fmla="*/ 28 h 30"/>
                  <a:gd name="T50" fmla="*/ 2 w 58"/>
                  <a:gd name="T51" fmla="*/ 22 h 30"/>
                  <a:gd name="T52" fmla="*/ 0 w 58"/>
                  <a:gd name="T53" fmla="*/ 18 h 30"/>
                  <a:gd name="T54" fmla="*/ 0 w 58"/>
                  <a:gd name="T55" fmla="*/ 18 h 30"/>
                  <a:gd name="T56" fmla="*/ 2 w 58"/>
                  <a:gd name="T57" fmla="*/ 10 h 30"/>
                  <a:gd name="T58" fmla="*/ 4 w 58"/>
                  <a:gd name="T59" fmla="*/ 6 h 30"/>
                  <a:gd name="T60" fmla="*/ 6 w 58"/>
                  <a:gd name="T61" fmla="*/ 4 h 30"/>
                  <a:gd name="T62" fmla="*/ 6 w 58"/>
                  <a:gd name="T63" fmla="*/ 4 h 30"/>
                  <a:gd name="T64" fmla="*/ 10 w 58"/>
                  <a:gd name="T65" fmla="*/ 10 h 30"/>
                  <a:gd name="T66" fmla="*/ 10 w 58"/>
                  <a:gd name="T67" fmla="*/ 10 h 30"/>
                  <a:gd name="T68" fmla="*/ 16 w 58"/>
                  <a:gd name="T69" fmla="*/ 14 h 30"/>
                  <a:gd name="T70" fmla="*/ 20 w 58"/>
                  <a:gd name="T71" fmla="*/ 14 h 30"/>
                  <a:gd name="T72" fmla="*/ 26 w 58"/>
                  <a:gd name="T73" fmla="*/ 10 h 30"/>
                  <a:gd name="T74" fmla="*/ 32 w 58"/>
                  <a:gd name="T75" fmla="*/ 2 h 30"/>
                  <a:gd name="T76" fmla="*/ 32 w 58"/>
                  <a:gd name="T77" fmla="*/ 2 h 30"/>
                  <a:gd name="T78" fmla="*/ 34 w 58"/>
                  <a:gd name="T79" fmla="*/ 0 h 30"/>
                  <a:gd name="T80" fmla="*/ 34 w 58"/>
                  <a:gd name="T81" fmla="*/ 0 h 30"/>
                  <a:gd name="T82" fmla="*/ 36 w 58"/>
                  <a:gd name="T83" fmla="*/ 0 h 30"/>
                  <a:gd name="T84" fmla="*/ 40 w 58"/>
                  <a:gd name="T85" fmla="*/ 0 h 30"/>
                  <a:gd name="T86" fmla="*/ 44 w 58"/>
                  <a:gd name="T87" fmla="*/ 2 h 30"/>
                  <a:gd name="T88" fmla="*/ 46 w 58"/>
                  <a:gd name="T89" fmla="*/ 8 h 30"/>
                  <a:gd name="T90" fmla="*/ 46 w 58"/>
                  <a:gd name="T91" fmla="*/ 8 h 30"/>
                  <a:gd name="T92" fmla="*/ 50 w 58"/>
                  <a:gd name="T93" fmla="*/ 12 h 30"/>
                  <a:gd name="T94" fmla="*/ 54 w 58"/>
                  <a:gd name="T95" fmla="*/ 14 h 30"/>
                  <a:gd name="T96" fmla="*/ 54 w 58"/>
                  <a:gd name="T9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30">
                    <a:moveTo>
                      <a:pt x="54" y="14"/>
                    </a:moveTo>
                    <a:lnTo>
                      <a:pt x="54" y="14"/>
                    </a:lnTo>
                    <a:lnTo>
                      <a:pt x="56" y="20"/>
                    </a:lnTo>
                    <a:lnTo>
                      <a:pt x="58" y="30"/>
                    </a:lnTo>
                    <a:lnTo>
                      <a:pt x="58" y="30"/>
                    </a:lnTo>
                    <a:lnTo>
                      <a:pt x="54" y="24"/>
                    </a:lnTo>
                    <a:lnTo>
                      <a:pt x="52" y="22"/>
                    </a:lnTo>
                    <a:lnTo>
                      <a:pt x="50" y="24"/>
                    </a:lnTo>
                    <a:lnTo>
                      <a:pt x="50" y="24"/>
                    </a:lnTo>
                    <a:lnTo>
                      <a:pt x="48" y="26"/>
                    </a:lnTo>
                    <a:lnTo>
                      <a:pt x="48" y="24"/>
                    </a:lnTo>
                    <a:lnTo>
                      <a:pt x="48" y="24"/>
                    </a:lnTo>
                    <a:lnTo>
                      <a:pt x="44" y="20"/>
                    </a:lnTo>
                    <a:lnTo>
                      <a:pt x="42" y="18"/>
                    </a:lnTo>
                    <a:lnTo>
                      <a:pt x="40" y="16"/>
                    </a:lnTo>
                    <a:lnTo>
                      <a:pt x="36" y="18"/>
                    </a:lnTo>
                    <a:lnTo>
                      <a:pt x="32" y="22"/>
                    </a:lnTo>
                    <a:lnTo>
                      <a:pt x="26" y="24"/>
                    </a:lnTo>
                    <a:lnTo>
                      <a:pt x="26" y="24"/>
                    </a:lnTo>
                    <a:lnTo>
                      <a:pt x="18" y="22"/>
                    </a:lnTo>
                    <a:lnTo>
                      <a:pt x="18" y="22"/>
                    </a:lnTo>
                    <a:lnTo>
                      <a:pt x="14" y="22"/>
                    </a:lnTo>
                    <a:lnTo>
                      <a:pt x="10" y="24"/>
                    </a:lnTo>
                    <a:lnTo>
                      <a:pt x="2" y="28"/>
                    </a:lnTo>
                    <a:lnTo>
                      <a:pt x="2" y="28"/>
                    </a:lnTo>
                    <a:lnTo>
                      <a:pt x="2" y="22"/>
                    </a:lnTo>
                    <a:lnTo>
                      <a:pt x="0" y="18"/>
                    </a:lnTo>
                    <a:lnTo>
                      <a:pt x="0" y="18"/>
                    </a:lnTo>
                    <a:lnTo>
                      <a:pt x="2" y="10"/>
                    </a:lnTo>
                    <a:lnTo>
                      <a:pt x="4" y="6"/>
                    </a:lnTo>
                    <a:lnTo>
                      <a:pt x="6" y="4"/>
                    </a:lnTo>
                    <a:lnTo>
                      <a:pt x="6" y="4"/>
                    </a:lnTo>
                    <a:lnTo>
                      <a:pt x="10" y="10"/>
                    </a:lnTo>
                    <a:lnTo>
                      <a:pt x="10" y="10"/>
                    </a:lnTo>
                    <a:lnTo>
                      <a:pt x="16" y="14"/>
                    </a:lnTo>
                    <a:lnTo>
                      <a:pt x="20" y="14"/>
                    </a:lnTo>
                    <a:lnTo>
                      <a:pt x="26" y="10"/>
                    </a:lnTo>
                    <a:lnTo>
                      <a:pt x="32" y="2"/>
                    </a:lnTo>
                    <a:lnTo>
                      <a:pt x="32" y="2"/>
                    </a:lnTo>
                    <a:lnTo>
                      <a:pt x="34" y="0"/>
                    </a:lnTo>
                    <a:lnTo>
                      <a:pt x="34" y="0"/>
                    </a:lnTo>
                    <a:lnTo>
                      <a:pt x="36" y="0"/>
                    </a:lnTo>
                    <a:lnTo>
                      <a:pt x="40" y="0"/>
                    </a:lnTo>
                    <a:lnTo>
                      <a:pt x="44" y="2"/>
                    </a:lnTo>
                    <a:lnTo>
                      <a:pt x="46" y="8"/>
                    </a:lnTo>
                    <a:lnTo>
                      <a:pt x="46" y="8"/>
                    </a:lnTo>
                    <a:lnTo>
                      <a:pt x="50" y="12"/>
                    </a:lnTo>
                    <a:lnTo>
                      <a:pt x="54" y="14"/>
                    </a:lnTo>
                    <a:lnTo>
                      <a:pt x="5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4" name="Freeform 667">
                <a:extLst>
                  <a:ext uri="{FF2B5EF4-FFF2-40B4-BE49-F238E27FC236}">
                    <a16:creationId xmlns:a16="http://schemas.microsoft.com/office/drawing/2014/main" id="{9786BB0F-1A00-8E20-DD66-34F65079EDE9}"/>
                  </a:ext>
                </a:extLst>
              </p:cNvPr>
              <p:cNvSpPr>
                <a:spLocks/>
              </p:cNvSpPr>
              <p:nvPr/>
            </p:nvSpPr>
            <p:spPr bwMode="auto">
              <a:xfrm>
                <a:off x="4624" y="2817"/>
                <a:ext cx="74" cy="38"/>
              </a:xfrm>
              <a:custGeom>
                <a:avLst/>
                <a:gdLst>
                  <a:gd name="T0" fmla="*/ 40 w 74"/>
                  <a:gd name="T1" fmla="*/ 28 h 38"/>
                  <a:gd name="T2" fmla="*/ 40 w 74"/>
                  <a:gd name="T3" fmla="*/ 28 h 38"/>
                  <a:gd name="T4" fmla="*/ 32 w 74"/>
                  <a:gd name="T5" fmla="*/ 28 h 38"/>
                  <a:gd name="T6" fmla="*/ 32 w 74"/>
                  <a:gd name="T7" fmla="*/ 28 h 38"/>
                  <a:gd name="T8" fmla="*/ 28 w 74"/>
                  <a:gd name="T9" fmla="*/ 26 h 38"/>
                  <a:gd name="T10" fmla="*/ 22 w 74"/>
                  <a:gd name="T11" fmla="*/ 26 h 38"/>
                  <a:gd name="T12" fmla="*/ 18 w 74"/>
                  <a:gd name="T13" fmla="*/ 28 h 38"/>
                  <a:gd name="T14" fmla="*/ 14 w 74"/>
                  <a:gd name="T15" fmla="*/ 36 h 38"/>
                  <a:gd name="T16" fmla="*/ 14 w 74"/>
                  <a:gd name="T17" fmla="*/ 36 h 38"/>
                  <a:gd name="T18" fmla="*/ 12 w 74"/>
                  <a:gd name="T19" fmla="*/ 38 h 38"/>
                  <a:gd name="T20" fmla="*/ 10 w 74"/>
                  <a:gd name="T21" fmla="*/ 38 h 38"/>
                  <a:gd name="T22" fmla="*/ 8 w 74"/>
                  <a:gd name="T23" fmla="*/ 36 h 38"/>
                  <a:gd name="T24" fmla="*/ 8 w 74"/>
                  <a:gd name="T25" fmla="*/ 36 h 38"/>
                  <a:gd name="T26" fmla="*/ 4 w 74"/>
                  <a:gd name="T27" fmla="*/ 36 h 38"/>
                  <a:gd name="T28" fmla="*/ 4 w 74"/>
                  <a:gd name="T29" fmla="*/ 36 h 38"/>
                  <a:gd name="T30" fmla="*/ 2 w 74"/>
                  <a:gd name="T31" fmla="*/ 34 h 38"/>
                  <a:gd name="T32" fmla="*/ 2 w 74"/>
                  <a:gd name="T33" fmla="*/ 32 h 38"/>
                  <a:gd name="T34" fmla="*/ 2 w 74"/>
                  <a:gd name="T35" fmla="*/ 32 h 38"/>
                  <a:gd name="T36" fmla="*/ 0 w 74"/>
                  <a:gd name="T37" fmla="*/ 26 h 38"/>
                  <a:gd name="T38" fmla="*/ 0 w 74"/>
                  <a:gd name="T39" fmla="*/ 26 h 38"/>
                  <a:gd name="T40" fmla="*/ 2 w 74"/>
                  <a:gd name="T41" fmla="*/ 14 h 38"/>
                  <a:gd name="T42" fmla="*/ 4 w 74"/>
                  <a:gd name="T43" fmla="*/ 10 h 38"/>
                  <a:gd name="T44" fmla="*/ 8 w 74"/>
                  <a:gd name="T45" fmla="*/ 8 h 38"/>
                  <a:gd name="T46" fmla="*/ 12 w 74"/>
                  <a:gd name="T47" fmla="*/ 10 h 38"/>
                  <a:gd name="T48" fmla="*/ 12 w 74"/>
                  <a:gd name="T49" fmla="*/ 10 h 38"/>
                  <a:gd name="T50" fmla="*/ 20 w 74"/>
                  <a:gd name="T51" fmla="*/ 10 h 38"/>
                  <a:gd name="T52" fmla="*/ 26 w 74"/>
                  <a:gd name="T53" fmla="*/ 10 h 38"/>
                  <a:gd name="T54" fmla="*/ 26 w 74"/>
                  <a:gd name="T55" fmla="*/ 10 h 38"/>
                  <a:gd name="T56" fmla="*/ 28 w 74"/>
                  <a:gd name="T57" fmla="*/ 10 h 38"/>
                  <a:gd name="T58" fmla="*/ 28 w 74"/>
                  <a:gd name="T59" fmla="*/ 10 h 38"/>
                  <a:gd name="T60" fmla="*/ 32 w 74"/>
                  <a:gd name="T61" fmla="*/ 12 h 38"/>
                  <a:gd name="T62" fmla="*/ 36 w 74"/>
                  <a:gd name="T63" fmla="*/ 12 h 38"/>
                  <a:gd name="T64" fmla="*/ 42 w 74"/>
                  <a:gd name="T65" fmla="*/ 12 h 38"/>
                  <a:gd name="T66" fmla="*/ 50 w 74"/>
                  <a:gd name="T67" fmla="*/ 10 h 38"/>
                  <a:gd name="T68" fmla="*/ 52 w 74"/>
                  <a:gd name="T69" fmla="*/ 12 h 38"/>
                  <a:gd name="T70" fmla="*/ 56 w 74"/>
                  <a:gd name="T71" fmla="*/ 14 h 38"/>
                  <a:gd name="T72" fmla="*/ 56 w 74"/>
                  <a:gd name="T73" fmla="*/ 14 h 38"/>
                  <a:gd name="T74" fmla="*/ 58 w 74"/>
                  <a:gd name="T75" fmla="*/ 14 h 38"/>
                  <a:gd name="T76" fmla="*/ 62 w 74"/>
                  <a:gd name="T77" fmla="*/ 12 h 38"/>
                  <a:gd name="T78" fmla="*/ 66 w 74"/>
                  <a:gd name="T79" fmla="*/ 4 h 38"/>
                  <a:gd name="T80" fmla="*/ 66 w 74"/>
                  <a:gd name="T81" fmla="*/ 4 h 38"/>
                  <a:gd name="T82" fmla="*/ 70 w 74"/>
                  <a:gd name="T83" fmla="*/ 0 h 38"/>
                  <a:gd name="T84" fmla="*/ 72 w 74"/>
                  <a:gd name="T85" fmla="*/ 0 h 38"/>
                  <a:gd name="T86" fmla="*/ 74 w 74"/>
                  <a:gd name="T87" fmla="*/ 2 h 38"/>
                  <a:gd name="T88" fmla="*/ 74 w 74"/>
                  <a:gd name="T89" fmla="*/ 2 h 38"/>
                  <a:gd name="T90" fmla="*/ 74 w 74"/>
                  <a:gd name="T91" fmla="*/ 10 h 38"/>
                  <a:gd name="T92" fmla="*/ 74 w 74"/>
                  <a:gd name="T93" fmla="*/ 18 h 38"/>
                  <a:gd name="T94" fmla="*/ 74 w 74"/>
                  <a:gd name="T95" fmla="*/ 18 h 38"/>
                  <a:gd name="T96" fmla="*/ 74 w 74"/>
                  <a:gd name="T97" fmla="*/ 24 h 38"/>
                  <a:gd name="T98" fmla="*/ 74 w 74"/>
                  <a:gd name="T99" fmla="*/ 24 h 38"/>
                  <a:gd name="T100" fmla="*/ 74 w 74"/>
                  <a:gd name="T101" fmla="*/ 26 h 38"/>
                  <a:gd name="T102" fmla="*/ 72 w 74"/>
                  <a:gd name="T103" fmla="*/ 24 h 38"/>
                  <a:gd name="T104" fmla="*/ 72 w 74"/>
                  <a:gd name="T105" fmla="*/ 24 h 38"/>
                  <a:gd name="T106" fmla="*/ 72 w 74"/>
                  <a:gd name="T107" fmla="*/ 20 h 38"/>
                  <a:gd name="T108" fmla="*/ 72 w 74"/>
                  <a:gd name="T109" fmla="*/ 20 h 38"/>
                  <a:gd name="T110" fmla="*/ 70 w 74"/>
                  <a:gd name="T111" fmla="*/ 18 h 38"/>
                  <a:gd name="T112" fmla="*/ 68 w 74"/>
                  <a:gd name="T113" fmla="*/ 18 h 38"/>
                  <a:gd name="T114" fmla="*/ 64 w 74"/>
                  <a:gd name="T115" fmla="*/ 20 h 38"/>
                  <a:gd name="T116" fmla="*/ 64 w 74"/>
                  <a:gd name="T117" fmla="*/ 20 h 38"/>
                  <a:gd name="T118" fmla="*/ 52 w 74"/>
                  <a:gd name="T119" fmla="*/ 26 h 38"/>
                  <a:gd name="T120" fmla="*/ 46 w 74"/>
                  <a:gd name="T121" fmla="*/ 28 h 38"/>
                  <a:gd name="T122" fmla="*/ 40 w 74"/>
                  <a:gd name="T123" fmla="*/ 28 h 38"/>
                  <a:gd name="T124" fmla="*/ 40 w 74"/>
                  <a:gd name="T125"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38">
                    <a:moveTo>
                      <a:pt x="40" y="28"/>
                    </a:moveTo>
                    <a:lnTo>
                      <a:pt x="40" y="28"/>
                    </a:lnTo>
                    <a:lnTo>
                      <a:pt x="32" y="28"/>
                    </a:lnTo>
                    <a:lnTo>
                      <a:pt x="32" y="28"/>
                    </a:lnTo>
                    <a:lnTo>
                      <a:pt x="28" y="26"/>
                    </a:lnTo>
                    <a:lnTo>
                      <a:pt x="22" y="26"/>
                    </a:lnTo>
                    <a:lnTo>
                      <a:pt x="18" y="28"/>
                    </a:lnTo>
                    <a:lnTo>
                      <a:pt x="14" y="36"/>
                    </a:lnTo>
                    <a:lnTo>
                      <a:pt x="14" y="36"/>
                    </a:lnTo>
                    <a:lnTo>
                      <a:pt x="12" y="38"/>
                    </a:lnTo>
                    <a:lnTo>
                      <a:pt x="10" y="38"/>
                    </a:lnTo>
                    <a:lnTo>
                      <a:pt x="8" y="36"/>
                    </a:lnTo>
                    <a:lnTo>
                      <a:pt x="8" y="36"/>
                    </a:lnTo>
                    <a:lnTo>
                      <a:pt x="4" y="36"/>
                    </a:lnTo>
                    <a:lnTo>
                      <a:pt x="4" y="36"/>
                    </a:lnTo>
                    <a:lnTo>
                      <a:pt x="2" y="34"/>
                    </a:lnTo>
                    <a:lnTo>
                      <a:pt x="2" y="32"/>
                    </a:lnTo>
                    <a:lnTo>
                      <a:pt x="2" y="32"/>
                    </a:lnTo>
                    <a:lnTo>
                      <a:pt x="0" y="26"/>
                    </a:lnTo>
                    <a:lnTo>
                      <a:pt x="0" y="26"/>
                    </a:lnTo>
                    <a:lnTo>
                      <a:pt x="2" y="14"/>
                    </a:lnTo>
                    <a:lnTo>
                      <a:pt x="4" y="10"/>
                    </a:lnTo>
                    <a:lnTo>
                      <a:pt x="8" y="8"/>
                    </a:lnTo>
                    <a:lnTo>
                      <a:pt x="12" y="10"/>
                    </a:lnTo>
                    <a:lnTo>
                      <a:pt x="12" y="10"/>
                    </a:lnTo>
                    <a:lnTo>
                      <a:pt x="20" y="10"/>
                    </a:lnTo>
                    <a:lnTo>
                      <a:pt x="26" y="10"/>
                    </a:lnTo>
                    <a:lnTo>
                      <a:pt x="26" y="10"/>
                    </a:lnTo>
                    <a:lnTo>
                      <a:pt x="28" y="10"/>
                    </a:lnTo>
                    <a:lnTo>
                      <a:pt x="28" y="10"/>
                    </a:lnTo>
                    <a:lnTo>
                      <a:pt x="32" y="12"/>
                    </a:lnTo>
                    <a:lnTo>
                      <a:pt x="36" y="12"/>
                    </a:lnTo>
                    <a:lnTo>
                      <a:pt x="42" y="12"/>
                    </a:lnTo>
                    <a:lnTo>
                      <a:pt x="50" y="10"/>
                    </a:lnTo>
                    <a:lnTo>
                      <a:pt x="52" y="12"/>
                    </a:lnTo>
                    <a:lnTo>
                      <a:pt x="56" y="14"/>
                    </a:lnTo>
                    <a:lnTo>
                      <a:pt x="56" y="14"/>
                    </a:lnTo>
                    <a:lnTo>
                      <a:pt x="58" y="14"/>
                    </a:lnTo>
                    <a:lnTo>
                      <a:pt x="62" y="12"/>
                    </a:lnTo>
                    <a:lnTo>
                      <a:pt x="66" y="4"/>
                    </a:lnTo>
                    <a:lnTo>
                      <a:pt x="66" y="4"/>
                    </a:lnTo>
                    <a:lnTo>
                      <a:pt x="70" y="0"/>
                    </a:lnTo>
                    <a:lnTo>
                      <a:pt x="72" y="0"/>
                    </a:lnTo>
                    <a:lnTo>
                      <a:pt x="74" y="2"/>
                    </a:lnTo>
                    <a:lnTo>
                      <a:pt x="74" y="2"/>
                    </a:lnTo>
                    <a:lnTo>
                      <a:pt x="74" y="10"/>
                    </a:lnTo>
                    <a:lnTo>
                      <a:pt x="74" y="18"/>
                    </a:lnTo>
                    <a:lnTo>
                      <a:pt x="74" y="18"/>
                    </a:lnTo>
                    <a:lnTo>
                      <a:pt x="74" y="24"/>
                    </a:lnTo>
                    <a:lnTo>
                      <a:pt x="74" y="24"/>
                    </a:lnTo>
                    <a:lnTo>
                      <a:pt x="74" y="26"/>
                    </a:lnTo>
                    <a:lnTo>
                      <a:pt x="72" y="24"/>
                    </a:lnTo>
                    <a:lnTo>
                      <a:pt x="72" y="24"/>
                    </a:lnTo>
                    <a:lnTo>
                      <a:pt x="72" y="20"/>
                    </a:lnTo>
                    <a:lnTo>
                      <a:pt x="72" y="20"/>
                    </a:lnTo>
                    <a:lnTo>
                      <a:pt x="70" y="18"/>
                    </a:lnTo>
                    <a:lnTo>
                      <a:pt x="68" y="18"/>
                    </a:lnTo>
                    <a:lnTo>
                      <a:pt x="64" y="20"/>
                    </a:lnTo>
                    <a:lnTo>
                      <a:pt x="64" y="20"/>
                    </a:lnTo>
                    <a:lnTo>
                      <a:pt x="52" y="26"/>
                    </a:lnTo>
                    <a:lnTo>
                      <a:pt x="46" y="28"/>
                    </a:lnTo>
                    <a:lnTo>
                      <a:pt x="40" y="28"/>
                    </a:lnTo>
                    <a:lnTo>
                      <a:pt x="4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5" name="Freeform 668">
                <a:extLst>
                  <a:ext uri="{FF2B5EF4-FFF2-40B4-BE49-F238E27FC236}">
                    <a16:creationId xmlns:a16="http://schemas.microsoft.com/office/drawing/2014/main" id="{909BE54F-8746-BE22-C970-27662F79D74C}"/>
                  </a:ext>
                </a:extLst>
              </p:cNvPr>
              <p:cNvSpPr>
                <a:spLocks/>
              </p:cNvSpPr>
              <p:nvPr/>
            </p:nvSpPr>
            <p:spPr bwMode="auto">
              <a:xfrm>
                <a:off x="4610" y="2843"/>
                <a:ext cx="16" cy="18"/>
              </a:xfrm>
              <a:custGeom>
                <a:avLst/>
                <a:gdLst>
                  <a:gd name="T0" fmla="*/ 14 w 16"/>
                  <a:gd name="T1" fmla="*/ 2 h 18"/>
                  <a:gd name="T2" fmla="*/ 14 w 16"/>
                  <a:gd name="T3" fmla="*/ 2 h 18"/>
                  <a:gd name="T4" fmla="*/ 16 w 16"/>
                  <a:gd name="T5" fmla="*/ 6 h 18"/>
                  <a:gd name="T6" fmla="*/ 16 w 16"/>
                  <a:gd name="T7" fmla="*/ 6 h 18"/>
                  <a:gd name="T8" fmla="*/ 14 w 16"/>
                  <a:gd name="T9" fmla="*/ 16 h 18"/>
                  <a:gd name="T10" fmla="*/ 12 w 16"/>
                  <a:gd name="T11" fmla="*/ 18 h 18"/>
                  <a:gd name="T12" fmla="*/ 10 w 16"/>
                  <a:gd name="T13" fmla="*/ 14 h 18"/>
                  <a:gd name="T14" fmla="*/ 10 w 16"/>
                  <a:gd name="T15" fmla="*/ 14 h 18"/>
                  <a:gd name="T16" fmla="*/ 10 w 16"/>
                  <a:gd name="T17" fmla="*/ 12 h 18"/>
                  <a:gd name="T18" fmla="*/ 8 w 16"/>
                  <a:gd name="T19" fmla="*/ 10 h 18"/>
                  <a:gd name="T20" fmla="*/ 6 w 16"/>
                  <a:gd name="T21" fmla="*/ 12 h 18"/>
                  <a:gd name="T22" fmla="*/ 2 w 16"/>
                  <a:gd name="T23" fmla="*/ 14 h 18"/>
                  <a:gd name="T24" fmla="*/ 0 w 16"/>
                  <a:gd name="T25" fmla="*/ 8 h 18"/>
                  <a:gd name="T26" fmla="*/ 0 w 16"/>
                  <a:gd name="T27" fmla="*/ 8 h 18"/>
                  <a:gd name="T28" fmla="*/ 6 w 16"/>
                  <a:gd name="T29" fmla="*/ 2 h 18"/>
                  <a:gd name="T30" fmla="*/ 6 w 16"/>
                  <a:gd name="T31" fmla="*/ 2 h 18"/>
                  <a:gd name="T32" fmla="*/ 8 w 16"/>
                  <a:gd name="T33" fmla="*/ 4 h 18"/>
                  <a:gd name="T34" fmla="*/ 10 w 16"/>
                  <a:gd name="T35" fmla="*/ 4 h 18"/>
                  <a:gd name="T36" fmla="*/ 12 w 16"/>
                  <a:gd name="T37" fmla="*/ 0 h 18"/>
                  <a:gd name="T38" fmla="*/ 12 w 16"/>
                  <a:gd name="T39" fmla="*/ 0 h 18"/>
                  <a:gd name="T40" fmla="*/ 14 w 16"/>
                  <a:gd name="T41" fmla="*/ 2 h 18"/>
                  <a:gd name="T42" fmla="*/ 14 w 16"/>
                  <a:gd name="T4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8">
                    <a:moveTo>
                      <a:pt x="14" y="2"/>
                    </a:moveTo>
                    <a:lnTo>
                      <a:pt x="14" y="2"/>
                    </a:lnTo>
                    <a:lnTo>
                      <a:pt x="16" y="6"/>
                    </a:lnTo>
                    <a:lnTo>
                      <a:pt x="16" y="6"/>
                    </a:lnTo>
                    <a:lnTo>
                      <a:pt x="14" y="16"/>
                    </a:lnTo>
                    <a:lnTo>
                      <a:pt x="12" y="18"/>
                    </a:lnTo>
                    <a:lnTo>
                      <a:pt x="10" y="14"/>
                    </a:lnTo>
                    <a:lnTo>
                      <a:pt x="10" y="14"/>
                    </a:lnTo>
                    <a:lnTo>
                      <a:pt x="10" y="12"/>
                    </a:lnTo>
                    <a:lnTo>
                      <a:pt x="8" y="10"/>
                    </a:lnTo>
                    <a:lnTo>
                      <a:pt x="6" y="12"/>
                    </a:lnTo>
                    <a:lnTo>
                      <a:pt x="2" y="14"/>
                    </a:lnTo>
                    <a:lnTo>
                      <a:pt x="0" y="8"/>
                    </a:lnTo>
                    <a:lnTo>
                      <a:pt x="0" y="8"/>
                    </a:lnTo>
                    <a:lnTo>
                      <a:pt x="6" y="2"/>
                    </a:lnTo>
                    <a:lnTo>
                      <a:pt x="6" y="2"/>
                    </a:lnTo>
                    <a:lnTo>
                      <a:pt x="8" y="4"/>
                    </a:lnTo>
                    <a:lnTo>
                      <a:pt x="10" y="4"/>
                    </a:lnTo>
                    <a:lnTo>
                      <a:pt x="12" y="0"/>
                    </a:lnTo>
                    <a:lnTo>
                      <a:pt x="12" y="0"/>
                    </a:lnTo>
                    <a:lnTo>
                      <a:pt x="14"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6" name="Freeform 669">
                <a:extLst>
                  <a:ext uri="{FF2B5EF4-FFF2-40B4-BE49-F238E27FC236}">
                    <a16:creationId xmlns:a16="http://schemas.microsoft.com/office/drawing/2014/main" id="{E83FA021-81AB-3952-AA1F-B8EEB5C75AE5}"/>
                  </a:ext>
                </a:extLst>
              </p:cNvPr>
              <p:cNvSpPr>
                <a:spLocks/>
              </p:cNvSpPr>
              <p:nvPr/>
            </p:nvSpPr>
            <p:spPr bwMode="auto">
              <a:xfrm>
                <a:off x="4632" y="2835"/>
                <a:ext cx="24" cy="26"/>
              </a:xfrm>
              <a:custGeom>
                <a:avLst/>
                <a:gdLst>
                  <a:gd name="T0" fmla="*/ 0 w 24"/>
                  <a:gd name="T1" fmla="*/ 18 h 26"/>
                  <a:gd name="T2" fmla="*/ 0 w 24"/>
                  <a:gd name="T3" fmla="*/ 18 h 26"/>
                  <a:gd name="T4" fmla="*/ 2 w 24"/>
                  <a:gd name="T5" fmla="*/ 16 h 26"/>
                  <a:gd name="T6" fmla="*/ 6 w 24"/>
                  <a:gd name="T7" fmla="*/ 12 h 26"/>
                  <a:gd name="T8" fmla="*/ 10 w 24"/>
                  <a:gd name="T9" fmla="*/ 2 h 26"/>
                  <a:gd name="T10" fmla="*/ 10 w 24"/>
                  <a:gd name="T11" fmla="*/ 2 h 26"/>
                  <a:gd name="T12" fmla="*/ 14 w 24"/>
                  <a:gd name="T13" fmla="*/ 0 h 26"/>
                  <a:gd name="T14" fmla="*/ 18 w 24"/>
                  <a:gd name="T15" fmla="*/ 0 h 26"/>
                  <a:gd name="T16" fmla="*/ 20 w 24"/>
                  <a:gd name="T17" fmla="*/ 4 h 26"/>
                  <a:gd name="T18" fmla="*/ 24 w 24"/>
                  <a:gd name="T19" fmla="*/ 10 h 26"/>
                  <a:gd name="T20" fmla="*/ 24 w 24"/>
                  <a:gd name="T21" fmla="*/ 10 h 26"/>
                  <a:gd name="T22" fmla="*/ 24 w 24"/>
                  <a:gd name="T23" fmla="*/ 10 h 26"/>
                  <a:gd name="T24" fmla="*/ 24 w 24"/>
                  <a:gd name="T25" fmla="*/ 10 h 26"/>
                  <a:gd name="T26" fmla="*/ 22 w 24"/>
                  <a:gd name="T27" fmla="*/ 14 h 26"/>
                  <a:gd name="T28" fmla="*/ 20 w 24"/>
                  <a:gd name="T29" fmla="*/ 16 h 26"/>
                  <a:gd name="T30" fmla="*/ 18 w 24"/>
                  <a:gd name="T31" fmla="*/ 14 h 26"/>
                  <a:gd name="T32" fmla="*/ 16 w 24"/>
                  <a:gd name="T33" fmla="*/ 10 h 26"/>
                  <a:gd name="T34" fmla="*/ 16 w 24"/>
                  <a:gd name="T35" fmla="*/ 10 h 26"/>
                  <a:gd name="T36" fmla="*/ 14 w 24"/>
                  <a:gd name="T37" fmla="*/ 10 h 26"/>
                  <a:gd name="T38" fmla="*/ 12 w 24"/>
                  <a:gd name="T39" fmla="*/ 16 h 26"/>
                  <a:gd name="T40" fmla="*/ 12 w 24"/>
                  <a:gd name="T41" fmla="*/ 16 h 26"/>
                  <a:gd name="T42" fmla="*/ 10 w 24"/>
                  <a:gd name="T43" fmla="*/ 18 h 26"/>
                  <a:gd name="T44" fmla="*/ 8 w 24"/>
                  <a:gd name="T45" fmla="*/ 20 h 26"/>
                  <a:gd name="T46" fmla="*/ 8 w 24"/>
                  <a:gd name="T47" fmla="*/ 20 h 26"/>
                  <a:gd name="T48" fmla="*/ 6 w 24"/>
                  <a:gd name="T49" fmla="*/ 24 h 26"/>
                  <a:gd name="T50" fmla="*/ 2 w 24"/>
                  <a:gd name="T51" fmla="*/ 26 h 26"/>
                  <a:gd name="T52" fmla="*/ 0 w 24"/>
                  <a:gd name="T53" fmla="*/ 18 h 26"/>
                  <a:gd name="T54" fmla="*/ 0 w 24"/>
                  <a:gd name="T5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6">
                    <a:moveTo>
                      <a:pt x="0" y="18"/>
                    </a:moveTo>
                    <a:lnTo>
                      <a:pt x="0" y="18"/>
                    </a:lnTo>
                    <a:lnTo>
                      <a:pt x="2" y="16"/>
                    </a:lnTo>
                    <a:lnTo>
                      <a:pt x="6" y="12"/>
                    </a:lnTo>
                    <a:lnTo>
                      <a:pt x="10" y="2"/>
                    </a:lnTo>
                    <a:lnTo>
                      <a:pt x="10" y="2"/>
                    </a:lnTo>
                    <a:lnTo>
                      <a:pt x="14" y="0"/>
                    </a:lnTo>
                    <a:lnTo>
                      <a:pt x="18" y="0"/>
                    </a:lnTo>
                    <a:lnTo>
                      <a:pt x="20" y="4"/>
                    </a:lnTo>
                    <a:lnTo>
                      <a:pt x="24" y="10"/>
                    </a:lnTo>
                    <a:lnTo>
                      <a:pt x="24" y="10"/>
                    </a:lnTo>
                    <a:lnTo>
                      <a:pt x="24" y="10"/>
                    </a:lnTo>
                    <a:lnTo>
                      <a:pt x="24" y="10"/>
                    </a:lnTo>
                    <a:lnTo>
                      <a:pt x="22" y="14"/>
                    </a:lnTo>
                    <a:lnTo>
                      <a:pt x="20" y="16"/>
                    </a:lnTo>
                    <a:lnTo>
                      <a:pt x="18" y="14"/>
                    </a:lnTo>
                    <a:lnTo>
                      <a:pt x="16" y="10"/>
                    </a:lnTo>
                    <a:lnTo>
                      <a:pt x="16" y="10"/>
                    </a:lnTo>
                    <a:lnTo>
                      <a:pt x="14" y="10"/>
                    </a:lnTo>
                    <a:lnTo>
                      <a:pt x="12" y="16"/>
                    </a:lnTo>
                    <a:lnTo>
                      <a:pt x="12" y="16"/>
                    </a:lnTo>
                    <a:lnTo>
                      <a:pt x="10" y="18"/>
                    </a:lnTo>
                    <a:lnTo>
                      <a:pt x="8" y="20"/>
                    </a:lnTo>
                    <a:lnTo>
                      <a:pt x="8" y="20"/>
                    </a:lnTo>
                    <a:lnTo>
                      <a:pt x="6" y="24"/>
                    </a:lnTo>
                    <a:lnTo>
                      <a:pt x="2" y="26"/>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7" name="Freeform 670">
                <a:extLst>
                  <a:ext uri="{FF2B5EF4-FFF2-40B4-BE49-F238E27FC236}">
                    <a16:creationId xmlns:a16="http://schemas.microsoft.com/office/drawing/2014/main" id="{07C8EF80-AA67-EBBA-EB6E-CACEB6AE213F}"/>
                  </a:ext>
                </a:extLst>
              </p:cNvPr>
              <p:cNvSpPr>
                <a:spLocks/>
              </p:cNvSpPr>
              <p:nvPr/>
            </p:nvSpPr>
            <p:spPr bwMode="auto">
              <a:xfrm>
                <a:off x="4638" y="1465"/>
                <a:ext cx="30" cy="18"/>
              </a:xfrm>
              <a:custGeom>
                <a:avLst/>
                <a:gdLst>
                  <a:gd name="T0" fmla="*/ 26 w 30"/>
                  <a:gd name="T1" fmla="*/ 8 h 18"/>
                  <a:gd name="T2" fmla="*/ 26 w 30"/>
                  <a:gd name="T3" fmla="*/ 8 h 18"/>
                  <a:gd name="T4" fmla="*/ 24 w 30"/>
                  <a:gd name="T5" fmla="*/ 8 h 18"/>
                  <a:gd name="T6" fmla="*/ 24 w 30"/>
                  <a:gd name="T7" fmla="*/ 10 h 18"/>
                  <a:gd name="T8" fmla="*/ 24 w 30"/>
                  <a:gd name="T9" fmla="*/ 12 h 18"/>
                  <a:gd name="T10" fmla="*/ 24 w 30"/>
                  <a:gd name="T11" fmla="*/ 12 h 18"/>
                  <a:gd name="T12" fmla="*/ 22 w 30"/>
                  <a:gd name="T13" fmla="*/ 18 h 18"/>
                  <a:gd name="T14" fmla="*/ 22 w 30"/>
                  <a:gd name="T15" fmla="*/ 18 h 18"/>
                  <a:gd name="T16" fmla="*/ 22 w 30"/>
                  <a:gd name="T17" fmla="*/ 18 h 18"/>
                  <a:gd name="T18" fmla="*/ 22 w 30"/>
                  <a:gd name="T19" fmla="*/ 18 h 18"/>
                  <a:gd name="T20" fmla="*/ 20 w 30"/>
                  <a:gd name="T21" fmla="*/ 12 h 18"/>
                  <a:gd name="T22" fmla="*/ 16 w 30"/>
                  <a:gd name="T23" fmla="*/ 10 h 18"/>
                  <a:gd name="T24" fmla="*/ 12 w 30"/>
                  <a:gd name="T25" fmla="*/ 8 h 18"/>
                  <a:gd name="T26" fmla="*/ 6 w 30"/>
                  <a:gd name="T27" fmla="*/ 8 h 18"/>
                  <a:gd name="T28" fmla="*/ 4 w 30"/>
                  <a:gd name="T29" fmla="*/ 6 h 18"/>
                  <a:gd name="T30" fmla="*/ 0 w 30"/>
                  <a:gd name="T31" fmla="*/ 6 h 18"/>
                  <a:gd name="T32" fmla="*/ 0 w 30"/>
                  <a:gd name="T33" fmla="*/ 6 h 18"/>
                  <a:gd name="T34" fmla="*/ 4 w 30"/>
                  <a:gd name="T35" fmla="*/ 2 h 18"/>
                  <a:gd name="T36" fmla="*/ 10 w 30"/>
                  <a:gd name="T37" fmla="*/ 0 h 18"/>
                  <a:gd name="T38" fmla="*/ 18 w 30"/>
                  <a:gd name="T39" fmla="*/ 2 h 18"/>
                  <a:gd name="T40" fmla="*/ 18 w 30"/>
                  <a:gd name="T41" fmla="*/ 2 h 18"/>
                  <a:gd name="T42" fmla="*/ 24 w 30"/>
                  <a:gd name="T43" fmla="*/ 4 h 18"/>
                  <a:gd name="T44" fmla="*/ 30 w 30"/>
                  <a:gd name="T45" fmla="*/ 6 h 18"/>
                  <a:gd name="T46" fmla="*/ 30 w 30"/>
                  <a:gd name="T47" fmla="*/ 6 h 18"/>
                  <a:gd name="T48" fmla="*/ 30 w 30"/>
                  <a:gd name="T49" fmla="*/ 8 h 18"/>
                  <a:gd name="T50" fmla="*/ 26 w 30"/>
                  <a:gd name="T51" fmla="*/ 8 h 18"/>
                  <a:gd name="T52" fmla="*/ 26 w 30"/>
                  <a:gd name="T5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8">
                    <a:moveTo>
                      <a:pt x="26" y="8"/>
                    </a:moveTo>
                    <a:lnTo>
                      <a:pt x="26" y="8"/>
                    </a:lnTo>
                    <a:lnTo>
                      <a:pt x="24" y="8"/>
                    </a:lnTo>
                    <a:lnTo>
                      <a:pt x="24" y="10"/>
                    </a:lnTo>
                    <a:lnTo>
                      <a:pt x="24" y="12"/>
                    </a:lnTo>
                    <a:lnTo>
                      <a:pt x="24" y="12"/>
                    </a:lnTo>
                    <a:lnTo>
                      <a:pt x="22" y="18"/>
                    </a:lnTo>
                    <a:lnTo>
                      <a:pt x="22" y="18"/>
                    </a:lnTo>
                    <a:lnTo>
                      <a:pt x="22" y="18"/>
                    </a:lnTo>
                    <a:lnTo>
                      <a:pt x="22" y="18"/>
                    </a:lnTo>
                    <a:lnTo>
                      <a:pt x="20" y="12"/>
                    </a:lnTo>
                    <a:lnTo>
                      <a:pt x="16" y="10"/>
                    </a:lnTo>
                    <a:lnTo>
                      <a:pt x="12" y="8"/>
                    </a:lnTo>
                    <a:lnTo>
                      <a:pt x="6" y="8"/>
                    </a:lnTo>
                    <a:lnTo>
                      <a:pt x="4" y="6"/>
                    </a:lnTo>
                    <a:lnTo>
                      <a:pt x="0" y="6"/>
                    </a:lnTo>
                    <a:lnTo>
                      <a:pt x="0" y="6"/>
                    </a:lnTo>
                    <a:lnTo>
                      <a:pt x="4" y="2"/>
                    </a:lnTo>
                    <a:lnTo>
                      <a:pt x="10" y="0"/>
                    </a:lnTo>
                    <a:lnTo>
                      <a:pt x="18" y="2"/>
                    </a:lnTo>
                    <a:lnTo>
                      <a:pt x="18" y="2"/>
                    </a:lnTo>
                    <a:lnTo>
                      <a:pt x="24" y="4"/>
                    </a:lnTo>
                    <a:lnTo>
                      <a:pt x="30" y="6"/>
                    </a:lnTo>
                    <a:lnTo>
                      <a:pt x="30" y="6"/>
                    </a:lnTo>
                    <a:lnTo>
                      <a:pt x="30" y="8"/>
                    </a:lnTo>
                    <a:lnTo>
                      <a:pt x="26" y="8"/>
                    </a:lnTo>
                    <a:lnTo>
                      <a:pt x="2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8" name="Freeform 671">
                <a:extLst>
                  <a:ext uri="{FF2B5EF4-FFF2-40B4-BE49-F238E27FC236}">
                    <a16:creationId xmlns:a16="http://schemas.microsoft.com/office/drawing/2014/main" id="{EBA03E3A-F9A3-09AA-B42E-5B79CA20583E}"/>
                  </a:ext>
                </a:extLst>
              </p:cNvPr>
              <p:cNvSpPr>
                <a:spLocks/>
              </p:cNvSpPr>
              <p:nvPr/>
            </p:nvSpPr>
            <p:spPr bwMode="auto">
              <a:xfrm>
                <a:off x="4618" y="1471"/>
                <a:ext cx="16" cy="14"/>
              </a:xfrm>
              <a:custGeom>
                <a:avLst/>
                <a:gdLst>
                  <a:gd name="T0" fmla="*/ 0 w 16"/>
                  <a:gd name="T1" fmla="*/ 14 h 14"/>
                  <a:gd name="T2" fmla="*/ 0 w 16"/>
                  <a:gd name="T3" fmla="*/ 14 h 14"/>
                  <a:gd name="T4" fmla="*/ 0 w 16"/>
                  <a:gd name="T5" fmla="*/ 10 h 14"/>
                  <a:gd name="T6" fmla="*/ 0 w 16"/>
                  <a:gd name="T7" fmla="*/ 10 h 14"/>
                  <a:gd name="T8" fmla="*/ 4 w 16"/>
                  <a:gd name="T9" fmla="*/ 4 h 14"/>
                  <a:gd name="T10" fmla="*/ 8 w 16"/>
                  <a:gd name="T11" fmla="*/ 0 h 14"/>
                  <a:gd name="T12" fmla="*/ 12 w 16"/>
                  <a:gd name="T13" fmla="*/ 2 h 14"/>
                  <a:gd name="T14" fmla="*/ 16 w 16"/>
                  <a:gd name="T15" fmla="*/ 6 h 14"/>
                  <a:gd name="T16" fmla="*/ 16 w 16"/>
                  <a:gd name="T17" fmla="*/ 6 h 14"/>
                  <a:gd name="T18" fmla="*/ 14 w 16"/>
                  <a:gd name="T19" fmla="*/ 10 h 14"/>
                  <a:gd name="T20" fmla="*/ 12 w 16"/>
                  <a:gd name="T21" fmla="*/ 10 h 14"/>
                  <a:gd name="T22" fmla="*/ 12 w 16"/>
                  <a:gd name="T23" fmla="*/ 10 h 14"/>
                  <a:gd name="T24" fmla="*/ 10 w 16"/>
                  <a:gd name="T25" fmla="*/ 10 h 14"/>
                  <a:gd name="T26" fmla="*/ 8 w 16"/>
                  <a:gd name="T27" fmla="*/ 12 h 14"/>
                  <a:gd name="T28" fmla="*/ 4 w 16"/>
                  <a:gd name="T29" fmla="*/ 14 h 14"/>
                  <a:gd name="T30" fmla="*/ 4 w 16"/>
                  <a:gd name="T31" fmla="*/ 14 h 14"/>
                  <a:gd name="T32" fmla="*/ 0 w 16"/>
                  <a:gd name="T33" fmla="*/ 14 h 14"/>
                  <a:gd name="T34" fmla="*/ 0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0" y="14"/>
                    </a:moveTo>
                    <a:lnTo>
                      <a:pt x="0" y="14"/>
                    </a:lnTo>
                    <a:lnTo>
                      <a:pt x="0" y="10"/>
                    </a:lnTo>
                    <a:lnTo>
                      <a:pt x="0" y="10"/>
                    </a:lnTo>
                    <a:lnTo>
                      <a:pt x="4" y="4"/>
                    </a:lnTo>
                    <a:lnTo>
                      <a:pt x="8" y="0"/>
                    </a:lnTo>
                    <a:lnTo>
                      <a:pt x="12" y="2"/>
                    </a:lnTo>
                    <a:lnTo>
                      <a:pt x="16" y="6"/>
                    </a:lnTo>
                    <a:lnTo>
                      <a:pt x="16" y="6"/>
                    </a:lnTo>
                    <a:lnTo>
                      <a:pt x="14" y="10"/>
                    </a:lnTo>
                    <a:lnTo>
                      <a:pt x="12" y="10"/>
                    </a:lnTo>
                    <a:lnTo>
                      <a:pt x="12" y="10"/>
                    </a:lnTo>
                    <a:lnTo>
                      <a:pt x="10" y="10"/>
                    </a:lnTo>
                    <a:lnTo>
                      <a:pt x="8" y="12"/>
                    </a:lnTo>
                    <a:lnTo>
                      <a:pt x="4" y="14"/>
                    </a:lnTo>
                    <a:lnTo>
                      <a:pt x="4"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9" name="Freeform 672">
                <a:extLst>
                  <a:ext uri="{FF2B5EF4-FFF2-40B4-BE49-F238E27FC236}">
                    <a16:creationId xmlns:a16="http://schemas.microsoft.com/office/drawing/2014/main" id="{7200EBFA-D04A-9D15-1C27-7F8CCF169550}"/>
                  </a:ext>
                </a:extLst>
              </p:cNvPr>
              <p:cNvSpPr>
                <a:spLocks/>
              </p:cNvSpPr>
              <p:nvPr/>
            </p:nvSpPr>
            <p:spPr bwMode="auto">
              <a:xfrm>
                <a:off x="3128" y="2819"/>
                <a:ext cx="42" cy="32"/>
              </a:xfrm>
              <a:custGeom>
                <a:avLst/>
                <a:gdLst>
                  <a:gd name="T0" fmla="*/ 34 w 42"/>
                  <a:gd name="T1" fmla="*/ 26 h 32"/>
                  <a:gd name="T2" fmla="*/ 34 w 42"/>
                  <a:gd name="T3" fmla="*/ 26 h 32"/>
                  <a:gd name="T4" fmla="*/ 22 w 42"/>
                  <a:gd name="T5" fmla="*/ 26 h 32"/>
                  <a:gd name="T6" fmla="*/ 22 w 42"/>
                  <a:gd name="T7" fmla="*/ 26 h 32"/>
                  <a:gd name="T8" fmla="*/ 22 w 42"/>
                  <a:gd name="T9" fmla="*/ 26 h 32"/>
                  <a:gd name="T10" fmla="*/ 20 w 42"/>
                  <a:gd name="T11" fmla="*/ 24 h 32"/>
                  <a:gd name="T12" fmla="*/ 18 w 42"/>
                  <a:gd name="T13" fmla="*/ 24 h 32"/>
                  <a:gd name="T14" fmla="*/ 14 w 42"/>
                  <a:gd name="T15" fmla="*/ 30 h 32"/>
                  <a:gd name="T16" fmla="*/ 14 w 42"/>
                  <a:gd name="T17" fmla="*/ 30 h 32"/>
                  <a:gd name="T18" fmla="*/ 12 w 42"/>
                  <a:gd name="T19" fmla="*/ 32 h 32"/>
                  <a:gd name="T20" fmla="*/ 12 w 42"/>
                  <a:gd name="T21" fmla="*/ 32 h 32"/>
                  <a:gd name="T22" fmla="*/ 10 w 42"/>
                  <a:gd name="T23" fmla="*/ 32 h 32"/>
                  <a:gd name="T24" fmla="*/ 10 w 42"/>
                  <a:gd name="T25" fmla="*/ 28 h 32"/>
                  <a:gd name="T26" fmla="*/ 8 w 42"/>
                  <a:gd name="T27" fmla="*/ 22 h 32"/>
                  <a:gd name="T28" fmla="*/ 8 w 42"/>
                  <a:gd name="T29" fmla="*/ 22 h 32"/>
                  <a:gd name="T30" fmla="*/ 2 w 42"/>
                  <a:gd name="T31" fmla="*/ 22 h 32"/>
                  <a:gd name="T32" fmla="*/ 2 w 42"/>
                  <a:gd name="T33" fmla="*/ 22 h 32"/>
                  <a:gd name="T34" fmla="*/ 0 w 42"/>
                  <a:gd name="T35" fmla="*/ 22 h 32"/>
                  <a:gd name="T36" fmla="*/ 0 w 42"/>
                  <a:gd name="T37" fmla="*/ 18 h 32"/>
                  <a:gd name="T38" fmla="*/ 0 w 42"/>
                  <a:gd name="T39" fmla="*/ 18 h 32"/>
                  <a:gd name="T40" fmla="*/ 4 w 42"/>
                  <a:gd name="T41" fmla="*/ 10 h 32"/>
                  <a:gd name="T42" fmla="*/ 10 w 42"/>
                  <a:gd name="T43" fmla="*/ 4 h 32"/>
                  <a:gd name="T44" fmla="*/ 18 w 42"/>
                  <a:gd name="T45" fmla="*/ 0 h 32"/>
                  <a:gd name="T46" fmla="*/ 20 w 42"/>
                  <a:gd name="T47" fmla="*/ 2 h 32"/>
                  <a:gd name="T48" fmla="*/ 24 w 42"/>
                  <a:gd name="T49" fmla="*/ 2 h 32"/>
                  <a:gd name="T50" fmla="*/ 24 w 42"/>
                  <a:gd name="T51" fmla="*/ 2 h 32"/>
                  <a:gd name="T52" fmla="*/ 28 w 42"/>
                  <a:gd name="T53" fmla="*/ 6 h 32"/>
                  <a:gd name="T54" fmla="*/ 32 w 42"/>
                  <a:gd name="T55" fmla="*/ 8 h 32"/>
                  <a:gd name="T56" fmla="*/ 36 w 42"/>
                  <a:gd name="T57" fmla="*/ 8 h 32"/>
                  <a:gd name="T58" fmla="*/ 40 w 42"/>
                  <a:gd name="T59" fmla="*/ 6 h 32"/>
                  <a:gd name="T60" fmla="*/ 40 w 42"/>
                  <a:gd name="T61" fmla="*/ 6 h 32"/>
                  <a:gd name="T62" fmla="*/ 42 w 42"/>
                  <a:gd name="T63" fmla="*/ 8 h 32"/>
                  <a:gd name="T64" fmla="*/ 42 w 42"/>
                  <a:gd name="T65" fmla="*/ 8 h 32"/>
                  <a:gd name="T66" fmla="*/ 42 w 42"/>
                  <a:gd name="T67" fmla="*/ 18 h 32"/>
                  <a:gd name="T68" fmla="*/ 40 w 42"/>
                  <a:gd name="T69" fmla="*/ 22 h 32"/>
                  <a:gd name="T70" fmla="*/ 38 w 42"/>
                  <a:gd name="T71" fmla="*/ 26 h 32"/>
                  <a:gd name="T72" fmla="*/ 34 w 42"/>
                  <a:gd name="T73" fmla="*/ 26 h 32"/>
                  <a:gd name="T74" fmla="*/ 34 w 42"/>
                  <a:gd name="T7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32">
                    <a:moveTo>
                      <a:pt x="34" y="26"/>
                    </a:moveTo>
                    <a:lnTo>
                      <a:pt x="34" y="26"/>
                    </a:lnTo>
                    <a:lnTo>
                      <a:pt x="22" y="26"/>
                    </a:lnTo>
                    <a:lnTo>
                      <a:pt x="22" y="26"/>
                    </a:lnTo>
                    <a:lnTo>
                      <a:pt x="22" y="26"/>
                    </a:lnTo>
                    <a:lnTo>
                      <a:pt x="20" y="24"/>
                    </a:lnTo>
                    <a:lnTo>
                      <a:pt x="18" y="24"/>
                    </a:lnTo>
                    <a:lnTo>
                      <a:pt x="14" y="30"/>
                    </a:lnTo>
                    <a:lnTo>
                      <a:pt x="14" y="30"/>
                    </a:lnTo>
                    <a:lnTo>
                      <a:pt x="12" y="32"/>
                    </a:lnTo>
                    <a:lnTo>
                      <a:pt x="12" y="32"/>
                    </a:lnTo>
                    <a:lnTo>
                      <a:pt x="10" y="32"/>
                    </a:lnTo>
                    <a:lnTo>
                      <a:pt x="10" y="28"/>
                    </a:lnTo>
                    <a:lnTo>
                      <a:pt x="8" y="22"/>
                    </a:lnTo>
                    <a:lnTo>
                      <a:pt x="8" y="22"/>
                    </a:lnTo>
                    <a:lnTo>
                      <a:pt x="2" y="22"/>
                    </a:lnTo>
                    <a:lnTo>
                      <a:pt x="2" y="22"/>
                    </a:lnTo>
                    <a:lnTo>
                      <a:pt x="0" y="22"/>
                    </a:lnTo>
                    <a:lnTo>
                      <a:pt x="0" y="18"/>
                    </a:lnTo>
                    <a:lnTo>
                      <a:pt x="0" y="18"/>
                    </a:lnTo>
                    <a:lnTo>
                      <a:pt x="4" y="10"/>
                    </a:lnTo>
                    <a:lnTo>
                      <a:pt x="10" y="4"/>
                    </a:lnTo>
                    <a:lnTo>
                      <a:pt x="18" y="0"/>
                    </a:lnTo>
                    <a:lnTo>
                      <a:pt x="20" y="2"/>
                    </a:lnTo>
                    <a:lnTo>
                      <a:pt x="24" y="2"/>
                    </a:lnTo>
                    <a:lnTo>
                      <a:pt x="24" y="2"/>
                    </a:lnTo>
                    <a:lnTo>
                      <a:pt x="28" y="6"/>
                    </a:lnTo>
                    <a:lnTo>
                      <a:pt x="32" y="8"/>
                    </a:lnTo>
                    <a:lnTo>
                      <a:pt x="36" y="8"/>
                    </a:lnTo>
                    <a:lnTo>
                      <a:pt x="40" y="6"/>
                    </a:lnTo>
                    <a:lnTo>
                      <a:pt x="40" y="6"/>
                    </a:lnTo>
                    <a:lnTo>
                      <a:pt x="42" y="8"/>
                    </a:lnTo>
                    <a:lnTo>
                      <a:pt x="42" y="8"/>
                    </a:lnTo>
                    <a:lnTo>
                      <a:pt x="42" y="18"/>
                    </a:lnTo>
                    <a:lnTo>
                      <a:pt x="40" y="22"/>
                    </a:lnTo>
                    <a:lnTo>
                      <a:pt x="38" y="26"/>
                    </a:lnTo>
                    <a:lnTo>
                      <a:pt x="34" y="26"/>
                    </a:lnTo>
                    <a:lnTo>
                      <a:pt x="3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0" name="Freeform 673">
                <a:extLst>
                  <a:ext uri="{FF2B5EF4-FFF2-40B4-BE49-F238E27FC236}">
                    <a16:creationId xmlns:a16="http://schemas.microsoft.com/office/drawing/2014/main" id="{423D3B8D-EA39-4286-4414-AEE5B0F809C7}"/>
                  </a:ext>
                </a:extLst>
              </p:cNvPr>
              <p:cNvSpPr>
                <a:spLocks/>
              </p:cNvSpPr>
              <p:nvPr/>
            </p:nvSpPr>
            <p:spPr bwMode="auto">
              <a:xfrm>
                <a:off x="3106" y="2819"/>
                <a:ext cx="24" cy="32"/>
              </a:xfrm>
              <a:custGeom>
                <a:avLst/>
                <a:gdLst>
                  <a:gd name="T0" fmla="*/ 22 w 24"/>
                  <a:gd name="T1" fmla="*/ 18 h 32"/>
                  <a:gd name="T2" fmla="*/ 22 w 24"/>
                  <a:gd name="T3" fmla="*/ 18 h 32"/>
                  <a:gd name="T4" fmla="*/ 24 w 24"/>
                  <a:gd name="T5" fmla="*/ 22 h 32"/>
                  <a:gd name="T6" fmla="*/ 24 w 24"/>
                  <a:gd name="T7" fmla="*/ 22 h 32"/>
                  <a:gd name="T8" fmla="*/ 22 w 24"/>
                  <a:gd name="T9" fmla="*/ 30 h 32"/>
                  <a:gd name="T10" fmla="*/ 22 w 24"/>
                  <a:gd name="T11" fmla="*/ 32 h 32"/>
                  <a:gd name="T12" fmla="*/ 20 w 24"/>
                  <a:gd name="T13" fmla="*/ 32 h 32"/>
                  <a:gd name="T14" fmla="*/ 20 w 24"/>
                  <a:gd name="T15" fmla="*/ 32 h 32"/>
                  <a:gd name="T16" fmla="*/ 18 w 24"/>
                  <a:gd name="T17" fmla="*/ 32 h 32"/>
                  <a:gd name="T18" fmla="*/ 18 w 24"/>
                  <a:gd name="T19" fmla="*/ 30 h 32"/>
                  <a:gd name="T20" fmla="*/ 20 w 24"/>
                  <a:gd name="T21" fmla="*/ 24 h 32"/>
                  <a:gd name="T22" fmla="*/ 20 w 24"/>
                  <a:gd name="T23" fmla="*/ 24 h 32"/>
                  <a:gd name="T24" fmla="*/ 16 w 24"/>
                  <a:gd name="T25" fmla="*/ 18 h 32"/>
                  <a:gd name="T26" fmla="*/ 14 w 24"/>
                  <a:gd name="T27" fmla="*/ 14 h 32"/>
                  <a:gd name="T28" fmla="*/ 14 w 24"/>
                  <a:gd name="T29" fmla="*/ 16 h 32"/>
                  <a:gd name="T30" fmla="*/ 14 w 24"/>
                  <a:gd name="T31" fmla="*/ 16 h 32"/>
                  <a:gd name="T32" fmla="*/ 10 w 24"/>
                  <a:gd name="T33" fmla="*/ 24 h 32"/>
                  <a:gd name="T34" fmla="*/ 10 w 24"/>
                  <a:gd name="T35" fmla="*/ 26 h 32"/>
                  <a:gd name="T36" fmla="*/ 8 w 24"/>
                  <a:gd name="T37" fmla="*/ 24 h 32"/>
                  <a:gd name="T38" fmla="*/ 4 w 24"/>
                  <a:gd name="T39" fmla="*/ 22 h 32"/>
                  <a:gd name="T40" fmla="*/ 4 w 24"/>
                  <a:gd name="T41" fmla="*/ 22 h 32"/>
                  <a:gd name="T42" fmla="*/ 2 w 24"/>
                  <a:gd name="T43" fmla="*/ 22 h 32"/>
                  <a:gd name="T44" fmla="*/ 2 w 24"/>
                  <a:gd name="T45" fmla="*/ 22 h 32"/>
                  <a:gd name="T46" fmla="*/ 0 w 24"/>
                  <a:gd name="T47" fmla="*/ 22 h 32"/>
                  <a:gd name="T48" fmla="*/ 0 w 24"/>
                  <a:gd name="T49" fmla="*/ 22 h 32"/>
                  <a:gd name="T50" fmla="*/ 0 w 24"/>
                  <a:gd name="T51" fmla="*/ 20 h 32"/>
                  <a:gd name="T52" fmla="*/ 0 w 24"/>
                  <a:gd name="T53" fmla="*/ 20 h 32"/>
                  <a:gd name="T54" fmla="*/ 4 w 24"/>
                  <a:gd name="T55" fmla="*/ 8 h 32"/>
                  <a:gd name="T56" fmla="*/ 8 w 24"/>
                  <a:gd name="T57" fmla="*/ 2 h 32"/>
                  <a:gd name="T58" fmla="*/ 10 w 24"/>
                  <a:gd name="T59" fmla="*/ 0 h 32"/>
                  <a:gd name="T60" fmla="*/ 12 w 24"/>
                  <a:gd name="T61" fmla="*/ 0 h 32"/>
                  <a:gd name="T62" fmla="*/ 18 w 24"/>
                  <a:gd name="T63" fmla="*/ 4 h 32"/>
                  <a:gd name="T64" fmla="*/ 18 w 24"/>
                  <a:gd name="T65" fmla="*/ 4 h 32"/>
                  <a:gd name="T66" fmla="*/ 22 w 24"/>
                  <a:gd name="T67" fmla="*/ 16 h 32"/>
                  <a:gd name="T68" fmla="*/ 22 w 24"/>
                  <a:gd name="T69" fmla="*/ 16 h 32"/>
                  <a:gd name="T70" fmla="*/ 22 w 24"/>
                  <a:gd name="T71" fmla="*/ 18 h 32"/>
                  <a:gd name="T72" fmla="*/ 22 w 24"/>
                  <a:gd name="T73"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32">
                    <a:moveTo>
                      <a:pt x="22" y="18"/>
                    </a:moveTo>
                    <a:lnTo>
                      <a:pt x="22" y="18"/>
                    </a:lnTo>
                    <a:lnTo>
                      <a:pt x="24" y="22"/>
                    </a:lnTo>
                    <a:lnTo>
                      <a:pt x="24" y="22"/>
                    </a:lnTo>
                    <a:lnTo>
                      <a:pt x="22" y="30"/>
                    </a:lnTo>
                    <a:lnTo>
                      <a:pt x="22" y="32"/>
                    </a:lnTo>
                    <a:lnTo>
                      <a:pt x="20" y="32"/>
                    </a:lnTo>
                    <a:lnTo>
                      <a:pt x="20" y="32"/>
                    </a:lnTo>
                    <a:lnTo>
                      <a:pt x="18" y="32"/>
                    </a:lnTo>
                    <a:lnTo>
                      <a:pt x="18" y="30"/>
                    </a:lnTo>
                    <a:lnTo>
                      <a:pt x="20" y="24"/>
                    </a:lnTo>
                    <a:lnTo>
                      <a:pt x="20" y="24"/>
                    </a:lnTo>
                    <a:lnTo>
                      <a:pt x="16" y="18"/>
                    </a:lnTo>
                    <a:lnTo>
                      <a:pt x="14" y="14"/>
                    </a:lnTo>
                    <a:lnTo>
                      <a:pt x="14" y="16"/>
                    </a:lnTo>
                    <a:lnTo>
                      <a:pt x="14" y="16"/>
                    </a:lnTo>
                    <a:lnTo>
                      <a:pt x="10" y="24"/>
                    </a:lnTo>
                    <a:lnTo>
                      <a:pt x="10" y="26"/>
                    </a:lnTo>
                    <a:lnTo>
                      <a:pt x="8" y="24"/>
                    </a:lnTo>
                    <a:lnTo>
                      <a:pt x="4" y="22"/>
                    </a:lnTo>
                    <a:lnTo>
                      <a:pt x="4" y="22"/>
                    </a:lnTo>
                    <a:lnTo>
                      <a:pt x="2" y="22"/>
                    </a:lnTo>
                    <a:lnTo>
                      <a:pt x="2" y="22"/>
                    </a:lnTo>
                    <a:lnTo>
                      <a:pt x="0" y="22"/>
                    </a:lnTo>
                    <a:lnTo>
                      <a:pt x="0" y="22"/>
                    </a:lnTo>
                    <a:lnTo>
                      <a:pt x="0" y="20"/>
                    </a:lnTo>
                    <a:lnTo>
                      <a:pt x="0" y="20"/>
                    </a:lnTo>
                    <a:lnTo>
                      <a:pt x="4" y="8"/>
                    </a:lnTo>
                    <a:lnTo>
                      <a:pt x="8" y="2"/>
                    </a:lnTo>
                    <a:lnTo>
                      <a:pt x="10" y="0"/>
                    </a:lnTo>
                    <a:lnTo>
                      <a:pt x="12" y="0"/>
                    </a:lnTo>
                    <a:lnTo>
                      <a:pt x="18" y="4"/>
                    </a:lnTo>
                    <a:lnTo>
                      <a:pt x="18" y="4"/>
                    </a:lnTo>
                    <a:lnTo>
                      <a:pt x="22" y="16"/>
                    </a:lnTo>
                    <a:lnTo>
                      <a:pt x="22" y="16"/>
                    </a:lnTo>
                    <a:lnTo>
                      <a:pt x="22" y="18"/>
                    </a:lnTo>
                    <a:lnTo>
                      <a:pt x="2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1" name="Freeform 674">
                <a:extLst>
                  <a:ext uri="{FF2B5EF4-FFF2-40B4-BE49-F238E27FC236}">
                    <a16:creationId xmlns:a16="http://schemas.microsoft.com/office/drawing/2014/main" id="{20B6FC56-71D9-72EB-44D5-7470474B5210}"/>
                  </a:ext>
                </a:extLst>
              </p:cNvPr>
              <p:cNvSpPr>
                <a:spLocks/>
              </p:cNvSpPr>
              <p:nvPr/>
            </p:nvSpPr>
            <p:spPr bwMode="auto">
              <a:xfrm>
                <a:off x="3074" y="2835"/>
                <a:ext cx="26" cy="20"/>
              </a:xfrm>
              <a:custGeom>
                <a:avLst/>
                <a:gdLst>
                  <a:gd name="T0" fmla="*/ 0 w 26"/>
                  <a:gd name="T1" fmla="*/ 16 h 20"/>
                  <a:gd name="T2" fmla="*/ 0 w 26"/>
                  <a:gd name="T3" fmla="*/ 16 h 20"/>
                  <a:gd name="T4" fmla="*/ 0 w 26"/>
                  <a:gd name="T5" fmla="*/ 14 h 20"/>
                  <a:gd name="T6" fmla="*/ 0 w 26"/>
                  <a:gd name="T7" fmla="*/ 14 h 20"/>
                  <a:gd name="T8" fmla="*/ 0 w 26"/>
                  <a:gd name="T9" fmla="*/ 4 h 20"/>
                  <a:gd name="T10" fmla="*/ 0 w 26"/>
                  <a:gd name="T11" fmla="*/ 0 h 20"/>
                  <a:gd name="T12" fmla="*/ 4 w 26"/>
                  <a:gd name="T13" fmla="*/ 0 h 20"/>
                  <a:gd name="T14" fmla="*/ 4 w 26"/>
                  <a:gd name="T15" fmla="*/ 0 h 20"/>
                  <a:gd name="T16" fmla="*/ 6 w 26"/>
                  <a:gd name="T17" fmla="*/ 2 h 20"/>
                  <a:gd name="T18" fmla="*/ 6 w 26"/>
                  <a:gd name="T19" fmla="*/ 2 h 20"/>
                  <a:gd name="T20" fmla="*/ 8 w 26"/>
                  <a:gd name="T21" fmla="*/ 6 h 20"/>
                  <a:gd name="T22" fmla="*/ 10 w 26"/>
                  <a:gd name="T23" fmla="*/ 8 h 20"/>
                  <a:gd name="T24" fmla="*/ 12 w 26"/>
                  <a:gd name="T25" fmla="*/ 8 h 20"/>
                  <a:gd name="T26" fmla="*/ 14 w 26"/>
                  <a:gd name="T27" fmla="*/ 6 h 20"/>
                  <a:gd name="T28" fmla="*/ 14 w 26"/>
                  <a:gd name="T29" fmla="*/ 6 h 20"/>
                  <a:gd name="T30" fmla="*/ 20 w 26"/>
                  <a:gd name="T31" fmla="*/ 2 h 20"/>
                  <a:gd name="T32" fmla="*/ 20 w 26"/>
                  <a:gd name="T33" fmla="*/ 2 h 20"/>
                  <a:gd name="T34" fmla="*/ 22 w 26"/>
                  <a:gd name="T35" fmla="*/ 2 h 20"/>
                  <a:gd name="T36" fmla="*/ 26 w 26"/>
                  <a:gd name="T37" fmla="*/ 6 h 20"/>
                  <a:gd name="T38" fmla="*/ 26 w 26"/>
                  <a:gd name="T39" fmla="*/ 6 h 20"/>
                  <a:gd name="T40" fmla="*/ 26 w 26"/>
                  <a:gd name="T41" fmla="*/ 10 h 20"/>
                  <a:gd name="T42" fmla="*/ 26 w 26"/>
                  <a:gd name="T43" fmla="*/ 10 h 20"/>
                  <a:gd name="T44" fmla="*/ 22 w 26"/>
                  <a:gd name="T45" fmla="*/ 12 h 20"/>
                  <a:gd name="T46" fmla="*/ 22 w 26"/>
                  <a:gd name="T47" fmla="*/ 16 h 20"/>
                  <a:gd name="T48" fmla="*/ 20 w 26"/>
                  <a:gd name="T49" fmla="*/ 20 h 20"/>
                  <a:gd name="T50" fmla="*/ 18 w 26"/>
                  <a:gd name="T51" fmla="*/ 20 h 20"/>
                  <a:gd name="T52" fmla="*/ 16 w 26"/>
                  <a:gd name="T53" fmla="*/ 20 h 20"/>
                  <a:gd name="T54" fmla="*/ 16 w 26"/>
                  <a:gd name="T55" fmla="*/ 20 h 20"/>
                  <a:gd name="T56" fmla="*/ 0 w 26"/>
                  <a:gd name="T57" fmla="*/ 16 h 20"/>
                  <a:gd name="T58" fmla="*/ 0 w 26"/>
                  <a:gd name="T5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20">
                    <a:moveTo>
                      <a:pt x="0" y="16"/>
                    </a:moveTo>
                    <a:lnTo>
                      <a:pt x="0" y="16"/>
                    </a:lnTo>
                    <a:lnTo>
                      <a:pt x="0" y="14"/>
                    </a:lnTo>
                    <a:lnTo>
                      <a:pt x="0" y="14"/>
                    </a:lnTo>
                    <a:lnTo>
                      <a:pt x="0" y="4"/>
                    </a:lnTo>
                    <a:lnTo>
                      <a:pt x="0" y="0"/>
                    </a:lnTo>
                    <a:lnTo>
                      <a:pt x="4" y="0"/>
                    </a:lnTo>
                    <a:lnTo>
                      <a:pt x="4" y="0"/>
                    </a:lnTo>
                    <a:lnTo>
                      <a:pt x="6" y="2"/>
                    </a:lnTo>
                    <a:lnTo>
                      <a:pt x="6" y="2"/>
                    </a:lnTo>
                    <a:lnTo>
                      <a:pt x="8" y="6"/>
                    </a:lnTo>
                    <a:lnTo>
                      <a:pt x="10" y="8"/>
                    </a:lnTo>
                    <a:lnTo>
                      <a:pt x="12" y="8"/>
                    </a:lnTo>
                    <a:lnTo>
                      <a:pt x="14" y="6"/>
                    </a:lnTo>
                    <a:lnTo>
                      <a:pt x="14" y="6"/>
                    </a:lnTo>
                    <a:lnTo>
                      <a:pt x="20" y="2"/>
                    </a:lnTo>
                    <a:lnTo>
                      <a:pt x="20" y="2"/>
                    </a:lnTo>
                    <a:lnTo>
                      <a:pt x="22" y="2"/>
                    </a:lnTo>
                    <a:lnTo>
                      <a:pt x="26" y="6"/>
                    </a:lnTo>
                    <a:lnTo>
                      <a:pt x="26" y="6"/>
                    </a:lnTo>
                    <a:lnTo>
                      <a:pt x="26" y="10"/>
                    </a:lnTo>
                    <a:lnTo>
                      <a:pt x="26" y="10"/>
                    </a:lnTo>
                    <a:lnTo>
                      <a:pt x="22" y="12"/>
                    </a:lnTo>
                    <a:lnTo>
                      <a:pt x="22" y="16"/>
                    </a:lnTo>
                    <a:lnTo>
                      <a:pt x="20" y="20"/>
                    </a:lnTo>
                    <a:lnTo>
                      <a:pt x="18" y="20"/>
                    </a:lnTo>
                    <a:lnTo>
                      <a:pt x="16" y="20"/>
                    </a:lnTo>
                    <a:lnTo>
                      <a:pt x="16"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2" name="Freeform 675">
                <a:extLst>
                  <a:ext uri="{FF2B5EF4-FFF2-40B4-BE49-F238E27FC236}">
                    <a16:creationId xmlns:a16="http://schemas.microsoft.com/office/drawing/2014/main" id="{735C1178-E540-C4C3-740E-EA66DD2D4BEA}"/>
                  </a:ext>
                </a:extLst>
              </p:cNvPr>
              <p:cNvSpPr>
                <a:spLocks/>
              </p:cNvSpPr>
              <p:nvPr/>
            </p:nvSpPr>
            <p:spPr bwMode="auto">
              <a:xfrm>
                <a:off x="3088" y="2819"/>
                <a:ext cx="18" cy="28"/>
              </a:xfrm>
              <a:custGeom>
                <a:avLst/>
                <a:gdLst>
                  <a:gd name="T0" fmla="*/ 12 w 18"/>
                  <a:gd name="T1" fmla="*/ 22 h 28"/>
                  <a:gd name="T2" fmla="*/ 12 w 18"/>
                  <a:gd name="T3" fmla="*/ 22 h 28"/>
                  <a:gd name="T4" fmla="*/ 6 w 18"/>
                  <a:gd name="T5" fmla="*/ 22 h 28"/>
                  <a:gd name="T6" fmla="*/ 6 w 18"/>
                  <a:gd name="T7" fmla="*/ 22 h 28"/>
                  <a:gd name="T8" fmla="*/ 4 w 18"/>
                  <a:gd name="T9" fmla="*/ 18 h 28"/>
                  <a:gd name="T10" fmla="*/ 2 w 18"/>
                  <a:gd name="T11" fmla="*/ 14 h 28"/>
                  <a:gd name="T12" fmla="*/ 0 w 18"/>
                  <a:gd name="T13" fmla="*/ 10 h 28"/>
                  <a:gd name="T14" fmla="*/ 2 w 18"/>
                  <a:gd name="T15" fmla="*/ 4 h 28"/>
                  <a:gd name="T16" fmla="*/ 2 w 18"/>
                  <a:gd name="T17" fmla="*/ 4 h 28"/>
                  <a:gd name="T18" fmla="*/ 4 w 18"/>
                  <a:gd name="T19" fmla="*/ 0 h 28"/>
                  <a:gd name="T20" fmla="*/ 6 w 18"/>
                  <a:gd name="T21" fmla="*/ 0 h 28"/>
                  <a:gd name="T22" fmla="*/ 10 w 18"/>
                  <a:gd name="T23" fmla="*/ 6 h 28"/>
                  <a:gd name="T24" fmla="*/ 10 w 18"/>
                  <a:gd name="T25" fmla="*/ 6 h 28"/>
                  <a:gd name="T26" fmla="*/ 14 w 18"/>
                  <a:gd name="T27" fmla="*/ 8 h 28"/>
                  <a:gd name="T28" fmla="*/ 16 w 18"/>
                  <a:gd name="T29" fmla="*/ 10 h 28"/>
                  <a:gd name="T30" fmla="*/ 18 w 18"/>
                  <a:gd name="T31" fmla="*/ 22 h 28"/>
                  <a:gd name="T32" fmla="*/ 18 w 18"/>
                  <a:gd name="T33" fmla="*/ 22 h 28"/>
                  <a:gd name="T34" fmla="*/ 18 w 18"/>
                  <a:gd name="T35" fmla="*/ 22 h 28"/>
                  <a:gd name="T36" fmla="*/ 16 w 18"/>
                  <a:gd name="T37" fmla="*/ 28 h 28"/>
                  <a:gd name="T38" fmla="*/ 16 w 18"/>
                  <a:gd name="T39" fmla="*/ 28 h 28"/>
                  <a:gd name="T40" fmla="*/ 14 w 18"/>
                  <a:gd name="T41" fmla="*/ 22 h 28"/>
                  <a:gd name="T42" fmla="*/ 14 w 18"/>
                  <a:gd name="T43" fmla="*/ 22 h 28"/>
                  <a:gd name="T44" fmla="*/ 12 w 18"/>
                  <a:gd name="T45" fmla="*/ 20 h 28"/>
                  <a:gd name="T46" fmla="*/ 12 w 18"/>
                  <a:gd name="T47" fmla="*/ 22 h 28"/>
                  <a:gd name="T48" fmla="*/ 12 w 18"/>
                  <a:gd name="T4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2" y="22"/>
                    </a:moveTo>
                    <a:lnTo>
                      <a:pt x="12" y="22"/>
                    </a:lnTo>
                    <a:lnTo>
                      <a:pt x="6" y="22"/>
                    </a:lnTo>
                    <a:lnTo>
                      <a:pt x="6" y="22"/>
                    </a:lnTo>
                    <a:lnTo>
                      <a:pt x="4" y="18"/>
                    </a:lnTo>
                    <a:lnTo>
                      <a:pt x="2" y="14"/>
                    </a:lnTo>
                    <a:lnTo>
                      <a:pt x="0" y="10"/>
                    </a:lnTo>
                    <a:lnTo>
                      <a:pt x="2" y="4"/>
                    </a:lnTo>
                    <a:lnTo>
                      <a:pt x="2" y="4"/>
                    </a:lnTo>
                    <a:lnTo>
                      <a:pt x="4" y="0"/>
                    </a:lnTo>
                    <a:lnTo>
                      <a:pt x="6" y="0"/>
                    </a:lnTo>
                    <a:lnTo>
                      <a:pt x="10" y="6"/>
                    </a:lnTo>
                    <a:lnTo>
                      <a:pt x="10" y="6"/>
                    </a:lnTo>
                    <a:lnTo>
                      <a:pt x="14" y="8"/>
                    </a:lnTo>
                    <a:lnTo>
                      <a:pt x="16" y="10"/>
                    </a:lnTo>
                    <a:lnTo>
                      <a:pt x="18" y="22"/>
                    </a:lnTo>
                    <a:lnTo>
                      <a:pt x="18" y="22"/>
                    </a:lnTo>
                    <a:lnTo>
                      <a:pt x="18" y="22"/>
                    </a:lnTo>
                    <a:lnTo>
                      <a:pt x="16" y="28"/>
                    </a:lnTo>
                    <a:lnTo>
                      <a:pt x="16" y="28"/>
                    </a:lnTo>
                    <a:lnTo>
                      <a:pt x="14" y="22"/>
                    </a:lnTo>
                    <a:lnTo>
                      <a:pt x="14" y="22"/>
                    </a:lnTo>
                    <a:lnTo>
                      <a:pt x="12" y="20"/>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3" name="Freeform 676">
                <a:extLst>
                  <a:ext uri="{FF2B5EF4-FFF2-40B4-BE49-F238E27FC236}">
                    <a16:creationId xmlns:a16="http://schemas.microsoft.com/office/drawing/2014/main" id="{85B07FAA-5C30-8A76-AFB6-2EADFAAE5244}"/>
                  </a:ext>
                </a:extLst>
              </p:cNvPr>
              <p:cNvSpPr>
                <a:spLocks/>
              </p:cNvSpPr>
              <p:nvPr/>
            </p:nvSpPr>
            <p:spPr bwMode="auto">
              <a:xfrm>
                <a:off x="3136" y="2841"/>
                <a:ext cx="4" cy="14"/>
              </a:xfrm>
              <a:custGeom>
                <a:avLst/>
                <a:gdLst>
                  <a:gd name="T0" fmla="*/ 0 w 4"/>
                  <a:gd name="T1" fmla="*/ 0 h 14"/>
                  <a:gd name="T2" fmla="*/ 0 w 4"/>
                  <a:gd name="T3" fmla="*/ 0 h 14"/>
                  <a:gd name="T4" fmla="*/ 4 w 4"/>
                  <a:gd name="T5" fmla="*/ 10 h 14"/>
                  <a:gd name="T6" fmla="*/ 4 w 4"/>
                  <a:gd name="T7" fmla="*/ 10 h 14"/>
                  <a:gd name="T8" fmla="*/ 2 w 4"/>
                  <a:gd name="T9" fmla="*/ 14 h 14"/>
                  <a:gd name="T10" fmla="*/ 0 w 4"/>
                  <a:gd name="T11" fmla="*/ 14 h 14"/>
                  <a:gd name="T12" fmla="*/ 0 w 4"/>
                  <a:gd name="T13" fmla="*/ 14 h 14"/>
                  <a:gd name="T14" fmla="*/ 0 w 4"/>
                  <a:gd name="T15" fmla="*/ 0 h 14"/>
                  <a:gd name="T16" fmla="*/ 0 w 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4">
                    <a:moveTo>
                      <a:pt x="0" y="0"/>
                    </a:moveTo>
                    <a:lnTo>
                      <a:pt x="0" y="0"/>
                    </a:lnTo>
                    <a:lnTo>
                      <a:pt x="4" y="10"/>
                    </a:lnTo>
                    <a:lnTo>
                      <a:pt x="4" y="10"/>
                    </a:lnTo>
                    <a:lnTo>
                      <a:pt x="2" y="14"/>
                    </a:lnTo>
                    <a:lnTo>
                      <a:pt x="0" y="14"/>
                    </a:lnTo>
                    <a:lnTo>
                      <a:pt x="0" y="1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4" name="Freeform 677">
                <a:extLst>
                  <a:ext uri="{FF2B5EF4-FFF2-40B4-BE49-F238E27FC236}">
                    <a16:creationId xmlns:a16="http://schemas.microsoft.com/office/drawing/2014/main" id="{3A4BEB3E-ADF4-44CA-8D97-DA64C3B302ED}"/>
                  </a:ext>
                </a:extLst>
              </p:cNvPr>
              <p:cNvSpPr>
                <a:spLocks/>
              </p:cNvSpPr>
              <p:nvPr/>
            </p:nvSpPr>
            <p:spPr bwMode="auto">
              <a:xfrm>
                <a:off x="3044" y="2821"/>
                <a:ext cx="34" cy="28"/>
              </a:xfrm>
              <a:custGeom>
                <a:avLst/>
                <a:gdLst>
                  <a:gd name="T0" fmla="*/ 34 w 34"/>
                  <a:gd name="T1" fmla="*/ 16 h 28"/>
                  <a:gd name="T2" fmla="*/ 34 w 34"/>
                  <a:gd name="T3" fmla="*/ 16 h 28"/>
                  <a:gd name="T4" fmla="*/ 32 w 34"/>
                  <a:gd name="T5" fmla="*/ 16 h 28"/>
                  <a:gd name="T6" fmla="*/ 32 w 34"/>
                  <a:gd name="T7" fmla="*/ 20 h 28"/>
                  <a:gd name="T8" fmla="*/ 34 w 34"/>
                  <a:gd name="T9" fmla="*/ 24 h 28"/>
                  <a:gd name="T10" fmla="*/ 34 w 34"/>
                  <a:gd name="T11" fmla="*/ 24 h 28"/>
                  <a:gd name="T12" fmla="*/ 34 w 34"/>
                  <a:gd name="T13" fmla="*/ 26 h 28"/>
                  <a:gd name="T14" fmla="*/ 32 w 34"/>
                  <a:gd name="T15" fmla="*/ 28 h 28"/>
                  <a:gd name="T16" fmla="*/ 32 w 34"/>
                  <a:gd name="T17" fmla="*/ 28 h 28"/>
                  <a:gd name="T18" fmla="*/ 30 w 34"/>
                  <a:gd name="T19" fmla="*/ 28 h 28"/>
                  <a:gd name="T20" fmla="*/ 30 w 34"/>
                  <a:gd name="T21" fmla="*/ 28 h 28"/>
                  <a:gd name="T22" fmla="*/ 24 w 34"/>
                  <a:gd name="T23" fmla="*/ 28 h 28"/>
                  <a:gd name="T24" fmla="*/ 22 w 34"/>
                  <a:gd name="T25" fmla="*/ 24 h 28"/>
                  <a:gd name="T26" fmla="*/ 20 w 34"/>
                  <a:gd name="T27" fmla="*/ 18 h 28"/>
                  <a:gd name="T28" fmla="*/ 20 w 34"/>
                  <a:gd name="T29" fmla="*/ 18 h 28"/>
                  <a:gd name="T30" fmla="*/ 18 w 34"/>
                  <a:gd name="T31" fmla="*/ 16 h 28"/>
                  <a:gd name="T32" fmla="*/ 18 w 34"/>
                  <a:gd name="T33" fmla="*/ 16 h 28"/>
                  <a:gd name="T34" fmla="*/ 16 w 34"/>
                  <a:gd name="T35" fmla="*/ 20 h 28"/>
                  <a:gd name="T36" fmla="*/ 16 w 34"/>
                  <a:gd name="T37" fmla="*/ 20 h 28"/>
                  <a:gd name="T38" fmla="*/ 14 w 34"/>
                  <a:gd name="T39" fmla="*/ 18 h 28"/>
                  <a:gd name="T40" fmla="*/ 12 w 34"/>
                  <a:gd name="T41" fmla="*/ 18 h 28"/>
                  <a:gd name="T42" fmla="*/ 10 w 34"/>
                  <a:gd name="T43" fmla="*/ 18 h 28"/>
                  <a:gd name="T44" fmla="*/ 8 w 34"/>
                  <a:gd name="T45" fmla="*/ 22 h 28"/>
                  <a:gd name="T46" fmla="*/ 8 w 34"/>
                  <a:gd name="T47" fmla="*/ 22 h 28"/>
                  <a:gd name="T48" fmla="*/ 6 w 34"/>
                  <a:gd name="T49" fmla="*/ 26 h 28"/>
                  <a:gd name="T50" fmla="*/ 4 w 34"/>
                  <a:gd name="T51" fmla="*/ 26 h 28"/>
                  <a:gd name="T52" fmla="*/ 2 w 34"/>
                  <a:gd name="T53" fmla="*/ 24 h 28"/>
                  <a:gd name="T54" fmla="*/ 0 w 34"/>
                  <a:gd name="T55" fmla="*/ 20 h 28"/>
                  <a:gd name="T56" fmla="*/ 0 w 34"/>
                  <a:gd name="T57" fmla="*/ 20 h 28"/>
                  <a:gd name="T58" fmla="*/ 2 w 34"/>
                  <a:gd name="T59" fmla="*/ 16 h 28"/>
                  <a:gd name="T60" fmla="*/ 4 w 34"/>
                  <a:gd name="T61" fmla="*/ 12 h 28"/>
                  <a:gd name="T62" fmla="*/ 4 w 34"/>
                  <a:gd name="T63" fmla="*/ 12 h 28"/>
                  <a:gd name="T64" fmla="*/ 16 w 34"/>
                  <a:gd name="T65" fmla="*/ 0 h 28"/>
                  <a:gd name="T66" fmla="*/ 16 w 34"/>
                  <a:gd name="T67" fmla="*/ 0 h 28"/>
                  <a:gd name="T68" fmla="*/ 20 w 34"/>
                  <a:gd name="T69" fmla="*/ 6 h 28"/>
                  <a:gd name="T70" fmla="*/ 24 w 34"/>
                  <a:gd name="T71" fmla="*/ 8 h 28"/>
                  <a:gd name="T72" fmla="*/ 24 w 34"/>
                  <a:gd name="T73" fmla="*/ 8 h 28"/>
                  <a:gd name="T74" fmla="*/ 24 w 34"/>
                  <a:gd name="T75" fmla="*/ 8 h 28"/>
                  <a:gd name="T76" fmla="*/ 26 w 34"/>
                  <a:gd name="T77" fmla="*/ 8 h 28"/>
                  <a:gd name="T78" fmla="*/ 28 w 34"/>
                  <a:gd name="T79" fmla="*/ 6 h 28"/>
                  <a:gd name="T80" fmla="*/ 32 w 34"/>
                  <a:gd name="T81" fmla="*/ 4 h 28"/>
                  <a:gd name="T82" fmla="*/ 34 w 34"/>
                  <a:gd name="T83" fmla="*/ 10 h 28"/>
                  <a:gd name="T84" fmla="*/ 34 w 34"/>
                  <a:gd name="T85" fmla="*/ 10 h 28"/>
                  <a:gd name="T86" fmla="*/ 34 w 34"/>
                  <a:gd name="T87" fmla="*/ 16 h 28"/>
                  <a:gd name="T88" fmla="*/ 34 w 34"/>
                  <a:gd name="T8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28">
                    <a:moveTo>
                      <a:pt x="34" y="16"/>
                    </a:moveTo>
                    <a:lnTo>
                      <a:pt x="34" y="16"/>
                    </a:lnTo>
                    <a:lnTo>
                      <a:pt x="32" y="16"/>
                    </a:lnTo>
                    <a:lnTo>
                      <a:pt x="32" y="20"/>
                    </a:lnTo>
                    <a:lnTo>
                      <a:pt x="34" y="24"/>
                    </a:lnTo>
                    <a:lnTo>
                      <a:pt x="34" y="24"/>
                    </a:lnTo>
                    <a:lnTo>
                      <a:pt x="34" y="26"/>
                    </a:lnTo>
                    <a:lnTo>
                      <a:pt x="32" y="28"/>
                    </a:lnTo>
                    <a:lnTo>
                      <a:pt x="32" y="28"/>
                    </a:lnTo>
                    <a:lnTo>
                      <a:pt x="30" y="28"/>
                    </a:lnTo>
                    <a:lnTo>
                      <a:pt x="30" y="28"/>
                    </a:lnTo>
                    <a:lnTo>
                      <a:pt x="24" y="28"/>
                    </a:lnTo>
                    <a:lnTo>
                      <a:pt x="22" y="24"/>
                    </a:lnTo>
                    <a:lnTo>
                      <a:pt x="20" y="18"/>
                    </a:lnTo>
                    <a:lnTo>
                      <a:pt x="20" y="18"/>
                    </a:lnTo>
                    <a:lnTo>
                      <a:pt x="18" y="16"/>
                    </a:lnTo>
                    <a:lnTo>
                      <a:pt x="18" y="16"/>
                    </a:lnTo>
                    <a:lnTo>
                      <a:pt x="16" y="20"/>
                    </a:lnTo>
                    <a:lnTo>
                      <a:pt x="16" y="20"/>
                    </a:lnTo>
                    <a:lnTo>
                      <a:pt x="14" y="18"/>
                    </a:lnTo>
                    <a:lnTo>
                      <a:pt x="12" y="18"/>
                    </a:lnTo>
                    <a:lnTo>
                      <a:pt x="10" y="18"/>
                    </a:lnTo>
                    <a:lnTo>
                      <a:pt x="8" y="22"/>
                    </a:lnTo>
                    <a:lnTo>
                      <a:pt x="8" y="22"/>
                    </a:lnTo>
                    <a:lnTo>
                      <a:pt x="6" y="26"/>
                    </a:lnTo>
                    <a:lnTo>
                      <a:pt x="4" y="26"/>
                    </a:lnTo>
                    <a:lnTo>
                      <a:pt x="2" y="24"/>
                    </a:lnTo>
                    <a:lnTo>
                      <a:pt x="0" y="20"/>
                    </a:lnTo>
                    <a:lnTo>
                      <a:pt x="0" y="20"/>
                    </a:lnTo>
                    <a:lnTo>
                      <a:pt x="2" y="16"/>
                    </a:lnTo>
                    <a:lnTo>
                      <a:pt x="4" y="12"/>
                    </a:lnTo>
                    <a:lnTo>
                      <a:pt x="4" y="12"/>
                    </a:lnTo>
                    <a:lnTo>
                      <a:pt x="16" y="0"/>
                    </a:lnTo>
                    <a:lnTo>
                      <a:pt x="16" y="0"/>
                    </a:lnTo>
                    <a:lnTo>
                      <a:pt x="20" y="6"/>
                    </a:lnTo>
                    <a:lnTo>
                      <a:pt x="24" y="8"/>
                    </a:lnTo>
                    <a:lnTo>
                      <a:pt x="24" y="8"/>
                    </a:lnTo>
                    <a:lnTo>
                      <a:pt x="24" y="8"/>
                    </a:lnTo>
                    <a:lnTo>
                      <a:pt x="26" y="8"/>
                    </a:lnTo>
                    <a:lnTo>
                      <a:pt x="28" y="6"/>
                    </a:lnTo>
                    <a:lnTo>
                      <a:pt x="32" y="4"/>
                    </a:lnTo>
                    <a:lnTo>
                      <a:pt x="34" y="10"/>
                    </a:lnTo>
                    <a:lnTo>
                      <a:pt x="34" y="10"/>
                    </a:lnTo>
                    <a:lnTo>
                      <a:pt x="34" y="16"/>
                    </a:lnTo>
                    <a:lnTo>
                      <a:pt x="3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5" name="Freeform 678">
                <a:extLst>
                  <a:ext uri="{FF2B5EF4-FFF2-40B4-BE49-F238E27FC236}">
                    <a16:creationId xmlns:a16="http://schemas.microsoft.com/office/drawing/2014/main" id="{16CBF003-A195-D423-99B7-CA2307EF600E}"/>
                  </a:ext>
                </a:extLst>
              </p:cNvPr>
              <p:cNvSpPr>
                <a:spLocks/>
              </p:cNvSpPr>
              <p:nvPr/>
            </p:nvSpPr>
            <p:spPr bwMode="auto">
              <a:xfrm>
                <a:off x="6094" y="1914"/>
                <a:ext cx="22" cy="26"/>
              </a:xfrm>
              <a:custGeom>
                <a:avLst/>
                <a:gdLst>
                  <a:gd name="T0" fmla="*/ 22 w 22"/>
                  <a:gd name="T1" fmla="*/ 12 h 26"/>
                  <a:gd name="T2" fmla="*/ 22 w 22"/>
                  <a:gd name="T3" fmla="*/ 12 h 26"/>
                  <a:gd name="T4" fmla="*/ 22 w 22"/>
                  <a:gd name="T5" fmla="*/ 16 h 26"/>
                  <a:gd name="T6" fmla="*/ 22 w 22"/>
                  <a:gd name="T7" fmla="*/ 16 h 26"/>
                  <a:gd name="T8" fmla="*/ 20 w 22"/>
                  <a:gd name="T9" fmla="*/ 18 h 26"/>
                  <a:gd name="T10" fmla="*/ 18 w 22"/>
                  <a:gd name="T11" fmla="*/ 18 h 26"/>
                  <a:gd name="T12" fmla="*/ 18 w 22"/>
                  <a:gd name="T13" fmla="*/ 18 h 26"/>
                  <a:gd name="T14" fmla="*/ 16 w 22"/>
                  <a:gd name="T15" fmla="*/ 16 h 26"/>
                  <a:gd name="T16" fmla="*/ 12 w 22"/>
                  <a:gd name="T17" fmla="*/ 18 h 26"/>
                  <a:gd name="T18" fmla="*/ 10 w 22"/>
                  <a:gd name="T19" fmla="*/ 26 h 26"/>
                  <a:gd name="T20" fmla="*/ 10 w 22"/>
                  <a:gd name="T21" fmla="*/ 26 h 26"/>
                  <a:gd name="T22" fmla="*/ 8 w 22"/>
                  <a:gd name="T23" fmla="*/ 26 h 26"/>
                  <a:gd name="T24" fmla="*/ 6 w 22"/>
                  <a:gd name="T25" fmla="*/ 26 h 26"/>
                  <a:gd name="T26" fmla="*/ 6 w 22"/>
                  <a:gd name="T27" fmla="*/ 26 h 26"/>
                  <a:gd name="T28" fmla="*/ 2 w 22"/>
                  <a:gd name="T29" fmla="*/ 16 h 26"/>
                  <a:gd name="T30" fmla="*/ 0 w 22"/>
                  <a:gd name="T31" fmla="*/ 10 h 26"/>
                  <a:gd name="T32" fmla="*/ 2 w 22"/>
                  <a:gd name="T33" fmla="*/ 0 h 26"/>
                  <a:gd name="T34" fmla="*/ 2 w 22"/>
                  <a:gd name="T35" fmla="*/ 0 h 26"/>
                  <a:gd name="T36" fmla="*/ 4 w 22"/>
                  <a:gd name="T37" fmla="*/ 0 h 26"/>
                  <a:gd name="T38" fmla="*/ 6 w 22"/>
                  <a:gd name="T39" fmla="*/ 2 h 26"/>
                  <a:gd name="T40" fmla="*/ 8 w 22"/>
                  <a:gd name="T41" fmla="*/ 4 h 26"/>
                  <a:gd name="T42" fmla="*/ 10 w 22"/>
                  <a:gd name="T43" fmla="*/ 2 h 26"/>
                  <a:gd name="T44" fmla="*/ 10 w 22"/>
                  <a:gd name="T45" fmla="*/ 2 h 26"/>
                  <a:gd name="T46" fmla="*/ 10 w 22"/>
                  <a:gd name="T47" fmla="*/ 0 h 26"/>
                  <a:gd name="T48" fmla="*/ 12 w 22"/>
                  <a:gd name="T49" fmla="*/ 0 h 26"/>
                  <a:gd name="T50" fmla="*/ 14 w 22"/>
                  <a:gd name="T51" fmla="*/ 2 h 26"/>
                  <a:gd name="T52" fmla="*/ 14 w 22"/>
                  <a:gd name="T53" fmla="*/ 2 h 26"/>
                  <a:gd name="T54" fmla="*/ 16 w 22"/>
                  <a:gd name="T55" fmla="*/ 0 h 26"/>
                  <a:gd name="T56" fmla="*/ 16 w 22"/>
                  <a:gd name="T57" fmla="*/ 0 h 26"/>
                  <a:gd name="T58" fmla="*/ 20 w 22"/>
                  <a:gd name="T59" fmla="*/ 2 h 26"/>
                  <a:gd name="T60" fmla="*/ 20 w 22"/>
                  <a:gd name="T61" fmla="*/ 2 h 26"/>
                  <a:gd name="T62" fmla="*/ 20 w 22"/>
                  <a:gd name="T63" fmla="*/ 6 h 26"/>
                  <a:gd name="T64" fmla="*/ 22 w 22"/>
                  <a:gd name="T65" fmla="*/ 12 h 26"/>
                  <a:gd name="T66" fmla="*/ 22 w 22"/>
                  <a:gd name="T6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22" y="12"/>
                    </a:moveTo>
                    <a:lnTo>
                      <a:pt x="22" y="12"/>
                    </a:lnTo>
                    <a:lnTo>
                      <a:pt x="22" y="16"/>
                    </a:lnTo>
                    <a:lnTo>
                      <a:pt x="22" y="16"/>
                    </a:lnTo>
                    <a:lnTo>
                      <a:pt x="20" y="18"/>
                    </a:lnTo>
                    <a:lnTo>
                      <a:pt x="18" y="18"/>
                    </a:lnTo>
                    <a:lnTo>
                      <a:pt x="18" y="18"/>
                    </a:lnTo>
                    <a:lnTo>
                      <a:pt x="16" y="16"/>
                    </a:lnTo>
                    <a:lnTo>
                      <a:pt x="12" y="18"/>
                    </a:lnTo>
                    <a:lnTo>
                      <a:pt x="10" y="26"/>
                    </a:lnTo>
                    <a:lnTo>
                      <a:pt x="10" y="26"/>
                    </a:lnTo>
                    <a:lnTo>
                      <a:pt x="8" y="26"/>
                    </a:lnTo>
                    <a:lnTo>
                      <a:pt x="6" y="26"/>
                    </a:lnTo>
                    <a:lnTo>
                      <a:pt x="6" y="26"/>
                    </a:lnTo>
                    <a:lnTo>
                      <a:pt x="2" y="16"/>
                    </a:lnTo>
                    <a:lnTo>
                      <a:pt x="0" y="10"/>
                    </a:lnTo>
                    <a:lnTo>
                      <a:pt x="2" y="0"/>
                    </a:lnTo>
                    <a:lnTo>
                      <a:pt x="2" y="0"/>
                    </a:lnTo>
                    <a:lnTo>
                      <a:pt x="4" y="0"/>
                    </a:lnTo>
                    <a:lnTo>
                      <a:pt x="6" y="2"/>
                    </a:lnTo>
                    <a:lnTo>
                      <a:pt x="8" y="4"/>
                    </a:lnTo>
                    <a:lnTo>
                      <a:pt x="10" y="2"/>
                    </a:lnTo>
                    <a:lnTo>
                      <a:pt x="10" y="2"/>
                    </a:lnTo>
                    <a:lnTo>
                      <a:pt x="10" y="0"/>
                    </a:lnTo>
                    <a:lnTo>
                      <a:pt x="12" y="0"/>
                    </a:lnTo>
                    <a:lnTo>
                      <a:pt x="14" y="2"/>
                    </a:lnTo>
                    <a:lnTo>
                      <a:pt x="14" y="2"/>
                    </a:lnTo>
                    <a:lnTo>
                      <a:pt x="16" y="0"/>
                    </a:lnTo>
                    <a:lnTo>
                      <a:pt x="16" y="0"/>
                    </a:lnTo>
                    <a:lnTo>
                      <a:pt x="20" y="2"/>
                    </a:lnTo>
                    <a:lnTo>
                      <a:pt x="20" y="2"/>
                    </a:lnTo>
                    <a:lnTo>
                      <a:pt x="20" y="6"/>
                    </a:lnTo>
                    <a:lnTo>
                      <a:pt x="22" y="12"/>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6" name="Freeform 679">
                <a:extLst>
                  <a:ext uri="{FF2B5EF4-FFF2-40B4-BE49-F238E27FC236}">
                    <a16:creationId xmlns:a16="http://schemas.microsoft.com/office/drawing/2014/main" id="{A27E001D-3FC2-0FB6-D139-70A8275AD0AF}"/>
                  </a:ext>
                </a:extLst>
              </p:cNvPr>
              <p:cNvSpPr>
                <a:spLocks/>
              </p:cNvSpPr>
              <p:nvPr/>
            </p:nvSpPr>
            <p:spPr bwMode="auto">
              <a:xfrm>
                <a:off x="4296" y="1469"/>
                <a:ext cx="6" cy="12"/>
              </a:xfrm>
              <a:custGeom>
                <a:avLst/>
                <a:gdLst>
                  <a:gd name="T0" fmla="*/ 6 w 6"/>
                  <a:gd name="T1" fmla="*/ 8 h 12"/>
                  <a:gd name="T2" fmla="*/ 6 w 6"/>
                  <a:gd name="T3" fmla="*/ 8 h 12"/>
                  <a:gd name="T4" fmla="*/ 6 w 6"/>
                  <a:gd name="T5" fmla="*/ 12 h 12"/>
                  <a:gd name="T6" fmla="*/ 6 w 6"/>
                  <a:gd name="T7" fmla="*/ 12 h 12"/>
                  <a:gd name="T8" fmla="*/ 2 w 6"/>
                  <a:gd name="T9" fmla="*/ 4 h 12"/>
                  <a:gd name="T10" fmla="*/ 2 w 6"/>
                  <a:gd name="T11" fmla="*/ 4 h 12"/>
                  <a:gd name="T12" fmla="*/ 0 w 6"/>
                  <a:gd name="T13" fmla="*/ 6 h 12"/>
                  <a:gd name="T14" fmla="*/ 0 w 6"/>
                  <a:gd name="T15" fmla="*/ 4 h 12"/>
                  <a:gd name="T16" fmla="*/ 0 w 6"/>
                  <a:gd name="T17" fmla="*/ 4 h 12"/>
                  <a:gd name="T18" fmla="*/ 2 w 6"/>
                  <a:gd name="T19" fmla="*/ 2 h 12"/>
                  <a:gd name="T20" fmla="*/ 4 w 6"/>
                  <a:gd name="T21" fmla="*/ 0 h 12"/>
                  <a:gd name="T22" fmla="*/ 4 w 6"/>
                  <a:gd name="T23" fmla="*/ 2 h 12"/>
                  <a:gd name="T24" fmla="*/ 6 w 6"/>
                  <a:gd name="T25" fmla="*/ 8 h 12"/>
                  <a:gd name="T26" fmla="*/ 6 w 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6" y="8"/>
                    </a:moveTo>
                    <a:lnTo>
                      <a:pt x="6" y="8"/>
                    </a:lnTo>
                    <a:lnTo>
                      <a:pt x="6" y="12"/>
                    </a:lnTo>
                    <a:lnTo>
                      <a:pt x="6" y="12"/>
                    </a:lnTo>
                    <a:lnTo>
                      <a:pt x="2" y="4"/>
                    </a:lnTo>
                    <a:lnTo>
                      <a:pt x="2" y="4"/>
                    </a:lnTo>
                    <a:lnTo>
                      <a:pt x="0" y="6"/>
                    </a:lnTo>
                    <a:lnTo>
                      <a:pt x="0" y="4"/>
                    </a:lnTo>
                    <a:lnTo>
                      <a:pt x="0" y="4"/>
                    </a:lnTo>
                    <a:lnTo>
                      <a:pt x="2" y="2"/>
                    </a:lnTo>
                    <a:lnTo>
                      <a:pt x="4"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7" name="Freeform 680">
                <a:extLst>
                  <a:ext uri="{FF2B5EF4-FFF2-40B4-BE49-F238E27FC236}">
                    <a16:creationId xmlns:a16="http://schemas.microsoft.com/office/drawing/2014/main" id="{3D8B1743-D966-4440-AF4D-556FFFEDBBE3}"/>
                  </a:ext>
                </a:extLst>
              </p:cNvPr>
              <p:cNvSpPr>
                <a:spLocks/>
              </p:cNvSpPr>
              <p:nvPr/>
            </p:nvSpPr>
            <p:spPr bwMode="auto">
              <a:xfrm>
                <a:off x="4292" y="1473"/>
                <a:ext cx="6" cy="12"/>
              </a:xfrm>
              <a:custGeom>
                <a:avLst/>
                <a:gdLst>
                  <a:gd name="T0" fmla="*/ 4 w 6"/>
                  <a:gd name="T1" fmla="*/ 0 h 12"/>
                  <a:gd name="T2" fmla="*/ 4 w 6"/>
                  <a:gd name="T3" fmla="*/ 0 h 12"/>
                  <a:gd name="T4" fmla="*/ 6 w 6"/>
                  <a:gd name="T5" fmla="*/ 0 h 12"/>
                  <a:gd name="T6" fmla="*/ 6 w 6"/>
                  <a:gd name="T7" fmla="*/ 0 h 12"/>
                  <a:gd name="T8" fmla="*/ 6 w 6"/>
                  <a:gd name="T9" fmla="*/ 10 h 12"/>
                  <a:gd name="T10" fmla="*/ 4 w 6"/>
                  <a:gd name="T11" fmla="*/ 12 h 12"/>
                  <a:gd name="T12" fmla="*/ 2 w 6"/>
                  <a:gd name="T13" fmla="*/ 12 h 12"/>
                  <a:gd name="T14" fmla="*/ 0 w 6"/>
                  <a:gd name="T15" fmla="*/ 8 h 12"/>
                  <a:gd name="T16" fmla="*/ 0 w 6"/>
                  <a:gd name="T17" fmla="*/ 8 h 12"/>
                  <a:gd name="T18" fmla="*/ 2 w 6"/>
                  <a:gd name="T19" fmla="*/ 8 h 12"/>
                  <a:gd name="T20" fmla="*/ 4 w 6"/>
                  <a:gd name="T21" fmla="*/ 0 h 12"/>
                  <a:gd name="T22" fmla="*/ 4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4" y="0"/>
                    </a:moveTo>
                    <a:lnTo>
                      <a:pt x="4" y="0"/>
                    </a:lnTo>
                    <a:lnTo>
                      <a:pt x="6" y="0"/>
                    </a:lnTo>
                    <a:lnTo>
                      <a:pt x="6" y="0"/>
                    </a:lnTo>
                    <a:lnTo>
                      <a:pt x="6" y="10"/>
                    </a:lnTo>
                    <a:lnTo>
                      <a:pt x="4" y="12"/>
                    </a:lnTo>
                    <a:lnTo>
                      <a:pt x="2" y="12"/>
                    </a:lnTo>
                    <a:lnTo>
                      <a:pt x="0" y="8"/>
                    </a:lnTo>
                    <a:lnTo>
                      <a:pt x="0" y="8"/>
                    </a:lnTo>
                    <a:lnTo>
                      <a:pt x="2" y="8"/>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8" name="Freeform 681">
                <a:extLst>
                  <a:ext uri="{FF2B5EF4-FFF2-40B4-BE49-F238E27FC236}">
                    <a16:creationId xmlns:a16="http://schemas.microsoft.com/office/drawing/2014/main" id="{37035B2E-7B6D-31B3-84E1-7678C9D82897}"/>
                  </a:ext>
                </a:extLst>
              </p:cNvPr>
              <p:cNvSpPr>
                <a:spLocks/>
              </p:cNvSpPr>
              <p:nvPr/>
            </p:nvSpPr>
            <p:spPr bwMode="auto">
              <a:xfrm>
                <a:off x="1538" y="2522"/>
                <a:ext cx="10" cy="32"/>
              </a:xfrm>
              <a:custGeom>
                <a:avLst/>
                <a:gdLst>
                  <a:gd name="T0" fmla="*/ 8 w 10"/>
                  <a:gd name="T1" fmla="*/ 2 h 32"/>
                  <a:gd name="T2" fmla="*/ 8 w 10"/>
                  <a:gd name="T3" fmla="*/ 2 h 32"/>
                  <a:gd name="T4" fmla="*/ 8 w 10"/>
                  <a:gd name="T5" fmla="*/ 16 h 32"/>
                  <a:gd name="T6" fmla="*/ 8 w 10"/>
                  <a:gd name="T7" fmla="*/ 24 h 32"/>
                  <a:gd name="T8" fmla="*/ 10 w 10"/>
                  <a:gd name="T9" fmla="*/ 32 h 32"/>
                  <a:gd name="T10" fmla="*/ 10 w 10"/>
                  <a:gd name="T11" fmla="*/ 32 h 32"/>
                  <a:gd name="T12" fmla="*/ 4 w 10"/>
                  <a:gd name="T13" fmla="*/ 32 h 32"/>
                  <a:gd name="T14" fmla="*/ 4 w 10"/>
                  <a:gd name="T15" fmla="*/ 32 h 32"/>
                  <a:gd name="T16" fmla="*/ 4 w 10"/>
                  <a:gd name="T17" fmla="*/ 22 h 32"/>
                  <a:gd name="T18" fmla="*/ 2 w 10"/>
                  <a:gd name="T19" fmla="*/ 14 h 32"/>
                  <a:gd name="T20" fmla="*/ 2 w 10"/>
                  <a:gd name="T21" fmla="*/ 14 h 32"/>
                  <a:gd name="T22" fmla="*/ 0 w 10"/>
                  <a:gd name="T23" fmla="*/ 8 h 32"/>
                  <a:gd name="T24" fmla="*/ 2 w 10"/>
                  <a:gd name="T25" fmla="*/ 2 h 32"/>
                  <a:gd name="T26" fmla="*/ 2 w 10"/>
                  <a:gd name="T27" fmla="*/ 2 h 32"/>
                  <a:gd name="T28" fmla="*/ 6 w 10"/>
                  <a:gd name="T29" fmla="*/ 0 h 32"/>
                  <a:gd name="T30" fmla="*/ 8 w 10"/>
                  <a:gd name="T31" fmla="*/ 2 h 32"/>
                  <a:gd name="T32" fmla="*/ 8 w 10"/>
                  <a:gd name="T3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2">
                    <a:moveTo>
                      <a:pt x="8" y="2"/>
                    </a:moveTo>
                    <a:lnTo>
                      <a:pt x="8" y="2"/>
                    </a:lnTo>
                    <a:lnTo>
                      <a:pt x="8" y="16"/>
                    </a:lnTo>
                    <a:lnTo>
                      <a:pt x="8" y="24"/>
                    </a:lnTo>
                    <a:lnTo>
                      <a:pt x="10" y="32"/>
                    </a:lnTo>
                    <a:lnTo>
                      <a:pt x="10" y="32"/>
                    </a:lnTo>
                    <a:lnTo>
                      <a:pt x="4" y="32"/>
                    </a:lnTo>
                    <a:lnTo>
                      <a:pt x="4" y="32"/>
                    </a:lnTo>
                    <a:lnTo>
                      <a:pt x="4" y="22"/>
                    </a:lnTo>
                    <a:lnTo>
                      <a:pt x="2" y="14"/>
                    </a:lnTo>
                    <a:lnTo>
                      <a:pt x="2" y="14"/>
                    </a:lnTo>
                    <a:lnTo>
                      <a:pt x="0" y="8"/>
                    </a:lnTo>
                    <a:lnTo>
                      <a:pt x="2" y="2"/>
                    </a:lnTo>
                    <a:lnTo>
                      <a:pt x="2" y="2"/>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9" name="Freeform 682">
                <a:extLst>
                  <a:ext uri="{FF2B5EF4-FFF2-40B4-BE49-F238E27FC236}">
                    <a16:creationId xmlns:a16="http://schemas.microsoft.com/office/drawing/2014/main" id="{AC47BC2E-A3E9-EEDB-8E5E-03E9035236E4}"/>
                  </a:ext>
                </a:extLst>
              </p:cNvPr>
              <p:cNvSpPr>
                <a:spLocks/>
              </p:cNvSpPr>
              <p:nvPr/>
            </p:nvSpPr>
            <p:spPr bwMode="auto">
              <a:xfrm>
                <a:off x="1540" y="2514"/>
                <a:ext cx="6" cy="10"/>
              </a:xfrm>
              <a:custGeom>
                <a:avLst/>
                <a:gdLst>
                  <a:gd name="T0" fmla="*/ 6 w 6"/>
                  <a:gd name="T1" fmla="*/ 10 h 10"/>
                  <a:gd name="T2" fmla="*/ 6 w 6"/>
                  <a:gd name="T3" fmla="*/ 10 h 10"/>
                  <a:gd name="T4" fmla="*/ 0 w 6"/>
                  <a:gd name="T5" fmla="*/ 10 h 10"/>
                  <a:gd name="T6" fmla="*/ 0 w 6"/>
                  <a:gd name="T7" fmla="*/ 10 h 10"/>
                  <a:gd name="T8" fmla="*/ 0 w 6"/>
                  <a:gd name="T9" fmla="*/ 4 h 10"/>
                  <a:gd name="T10" fmla="*/ 0 w 6"/>
                  <a:gd name="T11" fmla="*/ 0 h 10"/>
                  <a:gd name="T12" fmla="*/ 0 w 6"/>
                  <a:gd name="T13" fmla="*/ 0 h 10"/>
                  <a:gd name="T14" fmla="*/ 2 w 6"/>
                  <a:gd name="T15" fmla="*/ 4 h 10"/>
                  <a:gd name="T16" fmla="*/ 2 w 6"/>
                  <a:gd name="T17" fmla="*/ 6 h 10"/>
                  <a:gd name="T18" fmla="*/ 6 w 6"/>
                  <a:gd name="T19" fmla="*/ 8 h 10"/>
                  <a:gd name="T20" fmla="*/ 6 w 6"/>
                  <a:gd name="T21" fmla="*/ 10 h 10"/>
                  <a:gd name="T22" fmla="*/ 6 w 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10"/>
                    </a:moveTo>
                    <a:lnTo>
                      <a:pt x="6" y="10"/>
                    </a:lnTo>
                    <a:lnTo>
                      <a:pt x="0" y="10"/>
                    </a:lnTo>
                    <a:lnTo>
                      <a:pt x="0" y="10"/>
                    </a:lnTo>
                    <a:lnTo>
                      <a:pt x="0" y="4"/>
                    </a:lnTo>
                    <a:lnTo>
                      <a:pt x="0" y="0"/>
                    </a:lnTo>
                    <a:lnTo>
                      <a:pt x="0" y="0"/>
                    </a:lnTo>
                    <a:lnTo>
                      <a:pt x="2" y="4"/>
                    </a:lnTo>
                    <a:lnTo>
                      <a:pt x="2" y="6"/>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0" name="Freeform 683">
                <a:extLst>
                  <a:ext uri="{FF2B5EF4-FFF2-40B4-BE49-F238E27FC236}">
                    <a16:creationId xmlns:a16="http://schemas.microsoft.com/office/drawing/2014/main" id="{ADFAA6A2-16F7-4682-5987-447EF7C258CF}"/>
                  </a:ext>
                </a:extLst>
              </p:cNvPr>
              <p:cNvSpPr>
                <a:spLocks/>
              </p:cNvSpPr>
              <p:nvPr/>
            </p:nvSpPr>
            <p:spPr bwMode="auto">
              <a:xfrm>
                <a:off x="1504" y="2520"/>
                <a:ext cx="12" cy="18"/>
              </a:xfrm>
              <a:custGeom>
                <a:avLst/>
                <a:gdLst>
                  <a:gd name="T0" fmla="*/ 0 w 12"/>
                  <a:gd name="T1" fmla="*/ 12 h 18"/>
                  <a:gd name="T2" fmla="*/ 0 w 12"/>
                  <a:gd name="T3" fmla="*/ 12 h 18"/>
                  <a:gd name="T4" fmla="*/ 0 w 12"/>
                  <a:gd name="T5" fmla="*/ 6 h 18"/>
                  <a:gd name="T6" fmla="*/ 2 w 12"/>
                  <a:gd name="T7" fmla="*/ 4 h 18"/>
                  <a:gd name="T8" fmla="*/ 4 w 12"/>
                  <a:gd name="T9" fmla="*/ 4 h 18"/>
                  <a:gd name="T10" fmla="*/ 6 w 12"/>
                  <a:gd name="T11" fmla="*/ 0 h 18"/>
                  <a:gd name="T12" fmla="*/ 6 w 12"/>
                  <a:gd name="T13" fmla="*/ 0 h 18"/>
                  <a:gd name="T14" fmla="*/ 8 w 12"/>
                  <a:gd name="T15" fmla="*/ 0 h 18"/>
                  <a:gd name="T16" fmla="*/ 10 w 12"/>
                  <a:gd name="T17" fmla="*/ 2 h 18"/>
                  <a:gd name="T18" fmla="*/ 10 w 12"/>
                  <a:gd name="T19" fmla="*/ 6 h 18"/>
                  <a:gd name="T20" fmla="*/ 12 w 12"/>
                  <a:gd name="T21" fmla="*/ 18 h 18"/>
                  <a:gd name="T22" fmla="*/ 12 w 12"/>
                  <a:gd name="T23" fmla="*/ 18 h 18"/>
                  <a:gd name="T24" fmla="*/ 4 w 12"/>
                  <a:gd name="T25" fmla="*/ 18 h 18"/>
                  <a:gd name="T26" fmla="*/ 4 w 12"/>
                  <a:gd name="T27" fmla="*/ 18 h 18"/>
                  <a:gd name="T28" fmla="*/ 0 w 12"/>
                  <a:gd name="T29" fmla="*/ 16 h 18"/>
                  <a:gd name="T30" fmla="*/ 0 w 12"/>
                  <a:gd name="T31" fmla="*/ 16 h 18"/>
                  <a:gd name="T32" fmla="*/ 0 w 12"/>
                  <a:gd name="T33" fmla="*/ 12 h 18"/>
                  <a:gd name="T34" fmla="*/ 0 w 12"/>
                  <a:gd name="T3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0" y="12"/>
                    </a:moveTo>
                    <a:lnTo>
                      <a:pt x="0" y="12"/>
                    </a:lnTo>
                    <a:lnTo>
                      <a:pt x="0" y="6"/>
                    </a:lnTo>
                    <a:lnTo>
                      <a:pt x="2" y="4"/>
                    </a:lnTo>
                    <a:lnTo>
                      <a:pt x="4" y="4"/>
                    </a:lnTo>
                    <a:lnTo>
                      <a:pt x="6" y="0"/>
                    </a:lnTo>
                    <a:lnTo>
                      <a:pt x="6" y="0"/>
                    </a:lnTo>
                    <a:lnTo>
                      <a:pt x="8" y="0"/>
                    </a:lnTo>
                    <a:lnTo>
                      <a:pt x="10" y="2"/>
                    </a:lnTo>
                    <a:lnTo>
                      <a:pt x="10" y="6"/>
                    </a:lnTo>
                    <a:lnTo>
                      <a:pt x="12" y="18"/>
                    </a:lnTo>
                    <a:lnTo>
                      <a:pt x="12" y="18"/>
                    </a:lnTo>
                    <a:lnTo>
                      <a:pt x="4" y="18"/>
                    </a:lnTo>
                    <a:lnTo>
                      <a:pt x="4" y="18"/>
                    </a:lnTo>
                    <a:lnTo>
                      <a:pt x="0" y="16"/>
                    </a:lnTo>
                    <a:lnTo>
                      <a:pt x="0"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1" name="Freeform 684">
                <a:extLst>
                  <a:ext uri="{FF2B5EF4-FFF2-40B4-BE49-F238E27FC236}">
                    <a16:creationId xmlns:a16="http://schemas.microsoft.com/office/drawing/2014/main" id="{8B2382E4-BEEB-B47D-9A59-CDFF2EB74653}"/>
                  </a:ext>
                </a:extLst>
              </p:cNvPr>
              <p:cNvSpPr>
                <a:spLocks/>
              </p:cNvSpPr>
              <p:nvPr/>
            </p:nvSpPr>
            <p:spPr bwMode="auto">
              <a:xfrm>
                <a:off x="5564" y="1487"/>
                <a:ext cx="112" cy="120"/>
              </a:xfrm>
              <a:custGeom>
                <a:avLst/>
                <a:gdLst>
                  <a:gd name="T0" fmla="*/ 8 w 112"/>
                  <a:gd name="T1" fmla="*/ 32 h 120"/>
                  <a:gd name="T2" fmla="*/ 16 w 112"/>
                  <a:gd name="T3" fmla="*/ 36 h 120"/>
                  <a:gd name="T4" fmla="*/ 20 w 112"/>
                  <a:gd name="T5" fmla="*/ 38 h 120"/>
                  <a:gd name="T6" fmla="*/ 30 w 112"/>
                  <a:gd name="T7" fmla="*/ 26 h 120"/>
                  <a:gd name="T8" fmla="*/ 32 w 112"/>
                  <a:gd name="T9" fmla="*/ 20 h 120"/>
                  <a:gd name="T10" fmla="*/ 30 w 112"/>
                  <a:gd name="T11" fmla="*/ 8 h 120"/>
                  <a:gd name="T12" fmla="*/ 42 w 112"/>
                  <a:gd name="T13" fmla="*/ 12 h 120"/>
                  <a:gd name="T14" fmla="*/ 56 w 112"/>
                  <a:gd name="T15" fmla="*/ 8 h 120"/>
                  <a:gd name="T16" fmla="*/ 62 w 112"/>
                  <a:gd name="T17" fmla="*/ 16 h 120"/>
                  <a:gd name="T18" fmla="*/ 64 w 112"/>
                  <a:gd name="T19" fmla="*/ 0 h 120"/>
                  <a:gd name="T20" fmla="*/ 72 w 112"/>
                  <a:gd name="T21" fmla="*/ 4 h 120"/>
                  <a:gd name="T22" fmla="*/ 76 w 112"/>
                  <a:gd name="T23" fmla="*/ 10 h 120"/>
                  <a:gd name="T24" fmla="*/ 80 w 112"/>
                  <a:gd name="T25" fmla="*/ 8 h 120"/>
                  <a:gd name="T26" fmla="*/ 86 w 112"/>
                  <a:gd name="T27" fmla="*/ 10 h 120"/>
                  <a:gd name="T28" fmla="*/ 88 w 112"/>
                  <a:gd name="T29" fmla="*/ 24 h 120"/>
                  <a:gd name="T30" fmla="*/ 84 w 112"/>
                  <a:gd name="T31" fmla="*/ 36 h 120"/>
                  <a:gd name="T32" fmla="*/ 78 w 112"/>
                  <a:gd name="T33" fmla="*/ 34 h 120"/>
                  <a:gd name="T34" fmla="*/ 76 w 112"/>
                  <a:gd name="T35" fmla="*/ 42 h 120"/>
                  <a:gd name="T36" fmla="*/ 70 w 112"/>
                  <a:gd name="T37" fmla="*/ 46 h 120"/>
                  <a:gd name="T38" fmla="*/ 64 w 112"/>
                  <a:gd name="T39" fmla="*/ 42 h 120"/>
                  <a:gd name="T40" fmla="*/ 58 w 112"/>
                  <a:gd name="T41" fmla="*/ 46 h 120"/>
                  <a:gd name="T42" fmla="*/ 64 w 112"/>
                  <a:gd name="T43" fmla="*/ 54 h 120"/>
                  <a:gd name="T44" fmla="*/ 66 w 112"/>
                  <a:gd name="T45" fmla="*/ 60 h 120"/>
                  <a:gd name="T46" fmla="*/ 72 w 112"/>
                  <a:gd name="T47" fmla="*/ 68 h 120"/>
                  <a:gd name="T48" fmla="*/ 84 w 112"/>
                  <a:gd name="T49" fmla="*/ 64 h 120"/>
                  <a:gd name="T50" fmla="*/ 90 w 112"/>
                  <a:gd name="T51" fmla="*/ 74 h 120"/>
                  <a:gd name="T52" fmla="*/ 98 w 112"/>
                  <a:gd name="T53" fmla="*/ 76 h 120"/>
                  <a:gd name="T54" fmla="*/ 108 w 112"/>
                  <a:gd name="T55" fmla="*/ 92 h 120"/>
                  <a:gd name="T56" fmla="*/ 110 w 112"/>
                  <a:gd name="T57" fmla="*/ 108 h 120"/>
                  <a:gd name="T58" fmla="*/ 106 w 112"/>
                  <a:gd name="T59" fmla="*/ 114 h 120"/>
                  <a:gd name="T60" fmla="*/ 102 w 112"/>
                  <a:gd name="T61" fmla="*/ 118 h 120"/>
                  <a:gd name="T62" fmla="*/ 84 w 112"/>
                  <a:gd name="T63" fmla="*/ 112 h 120"/>
                  <a:gd name="T64" fmla="*/ 70 w 112"/>
                  <a:gd name="T65" fmla="*/ 106 h 120"/>
                  <a:gd name="T66" fmla="*/ 56 w 112"/>
                  <a:gd name="T67" fmla="*/ 104 h 120"/>
                  <a:gd name="T68" fmla="*/ 50 w 112"/>
                  <a:gd name="T69" fmla="*/ 108 h 120"/>
                  <a:gd name="T70" fmla="*/ 44 w 112"/>
                  <a:gd name="T71" fmla="*/ 108 h 120"/>
                  <a:gd name="T72" fmla="*/ 38 w 112"/>
                  <a:gd name="T73" fmla="*/ 110 h 120"/>
                  <a:gd name="T74" fmla="*/ 34 w 112"/>
                  <a:gd name="T75" fmla="*/ 108 h 120"/>
                  <a:gd name="T76" fmla="*/ 28 w 112"/>
                  <a:gd name="T77" fmla="*/ 100 h 120"/>
                  <a:gd name="T78" fmla="*/ 22 w 112"/>
                  <a:gd name="T79" fmla="*/ 108 h 120"/>
                  <a:gd name="T80" fmla="*/ 10 w 112"/>
                  <a:gd name="T81" fmla="*/ 104 h 120"/>
                  <a:gd name="T82" fmla="*/ 6 w 112"/>
                  <a:gd name="T83" fmla="*/ 88 h 120"/>
                  <a:gd name="T84" fmla="*/ 8 w 112"/>
                  <a:gd name="T85" fmla="*/ 62 h 120"/>
                  <a:gd name="T86" fmla="*/ 12 w 112"/>
                  <a:gd name="T87" fmla="*/ 50 h 120"/>
                  <a:gd name="T88" fmla="*/ 20 w 112"/>
                  <a:gd name="T89" fmla="*/ 60 h 120"/>
                  <a:gd name="T90" fmla="*/ 36 w 112"/>
                  <a:gd name="T91" fmla="*/ 68 h 120"/>
                  <a:gd name="T92" fmla="*/ 38 w 112"/>
                  <a:gd name="T93" fmla="*/ 64 h 120"/>
                  <a:gd name="T94" fmla="*/ 38 w 112"/>
                  <a:gd name="T95" fmla="*/ 58 h 120"/>
                  <a:gd name="T96" fmla="*/ 30 w 112"/>
                  <a:gd name="T97" fmla="*/ 50 h 120"/>
                  <a:gd name="T98" fmla="*/ 22 w 112"/>
                  <a:gd name="T99" fmla="*/ 50 h 120"/>
                  <a:gd name="T100" fmla="*/ 6 w 112"/>
                  <a:gd name="T101" fmla="*/ 42 h 120"/>
                  <a:gd name="T102" fmla="*/ 2 w 112"/>
                  <a:gd name="T103" fmla="*/ 4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20">
                    <a:moveTo>
                      <a:pt x="0" y="38"/>
                    </a:moveTo>
                    <a:lnTo>
                      <a:pt x="0" y="38"/>
                    </a:lnTo>
                    <a:lnTo>
                      <a:pt x="8" y="32"/>
                    </a:lnTo>
                    <a:lnTo>
                      <a:pt x="10" y="30"/>
                    </a:lnTo>
                    <a:lnTo>
                      <a:pt x="12" y="32"/>
                    </a:lnTo>
                    <a:lnTo>
                      <a:pt x="16" y="36"/>
                    </a:lnTo>
                    <a:lnTo>
                      <a:pt x="16" y="36"/>
                    </a:lnTo>
                    <a:lnTo>
                      <a:pt x="18" y="38"/>
                    </a:lnTo>
                    <a:lnTo>
                      <a:pt x="20" y="38"/>
                    </a:lnTo>
                    <a:lnTo>
                      <a:pt x="22" y="36"/>
                    </a:lnTo>
                    <a:lnTo>
                      <a:pt x="26" y="30"/>
                    </a:lnTo>
                    <a:lnTo>
                      <a:pt x="30" y="26"/>
                    </a:lnTo>
                    <a:lnTo>
                      <a:pt x="30" y="26"/>
                    </a:lnTo>
                    <a:lnTo>
                      <a:pt x="32" y="24"/>
                    </a:lnTo>
                    <a:lnTo>
                      <a:pt x="32" y="20"/>
                    </a:lnTo>
                    <a:lnTo>
                      <a:pt x="28" y="8"/>
                    </a:lnTo>
                    <a:lnTo>
                      <a:pt x="28" y="8"/>
                    </a:lnTo>
                    <a:lnTo>
                      <a:pt x="30" y="8"/>
                    </a:lnTo>
                    <a:lnTo>
                      <a:pt x="30" y="8"/>
                    </a:lnTo>
                    <a:lnTo>
                      <a:pt x="36" y="12"/>
                    </a:lnTo>
                    <a:lnTo>
                      <a:pt x="42" y="12"/>
                    </a:lnTo>
                    <a:lnTo>
                      <a:pt x="54" y="8"/>
                    </a:lnTo>
                    <a:lnTo>
                      <a:pt x="54" y="8"/>
                    </a:lnTo>
                    <a:lnTo>
                      <a:pt x="56" y="8"/>
                    </a:lnTo>
                    <a:lnTo>
                      <a:pt x="60" y="12"/>
                    </a:lnTo>
                    <a:lnTo>
                      <a:pt x="60" y="12"/>
                    </a:lnTo>
                    <a:lnTo>
                      <a:pt x="62" y="16"/>
                    </a:lnTo>
                    <a:lnTo>
                      <a:pt x="64" y="16"/>
                    </a:lnTo>
                    <a:lnTo>
                      <a:pt x="64" y="14"/>
                    </a:lnTo>
                    <a:lnTo>
                      <a:pt x="64" y="0"/>
                    </a:lnTo>
                    <a:lnTo>
                      <a:pt x="64" y="0"/>
                    </a:lnTo>
                    <a:lnTo>
                      <a:pt x="70" y="2"/>
                    </a:lnTo>
                    <a:lnTo>
                      <a:pt x="72" y="4"/>
                    </a:lnTo>
                    <a:lnTo>
                      <a:pt x="74" y="8"/>
                    </a:lnTo>
                    <a:lnTo>
                      <a:pt x="74" y="8"/>
                    </a:lnTo>
                    <a:lnTo>
                      <a:pt x="76" y="10"/>
                    </a:lnTo>
                    <a:lnTo>
                      <a:pt x="76" y="12"/>
                    </a:lnTo>
                    <a:lnTo>
                      <a:pt x="80" y="8"/>
                    </a:lnTo>
                    <a:lnTo>
                      <a:pt x="80" y="8"/>
                    </a:lnTo>
                    <a:lnTo>
                      <a:pt x="82" y="6"/>
                    </a:lnTo>
                    <a:lnTo>
                      <a:pt x="84" y="6"/>
                    </a:lnTo>
                    <a:lnTo>
                      <a:pt x="86" y="10"/>
                    </a:lnTo>
                    <a:lnTo>
                      <a:pt x="86" y="10"/>
                    </a:lnTo>
                    <a:lnTo>
                      <a:pt x="88" y="16"/>
                    </a:lnTo>
                    <a:lnTo>
                      <a:pt x="88" y="24"/>
                    </a:lnTo>
                    <a:lnTo>
                      <a:pt x="88" y="24"/>
                    </a:lnTo>
                    <a:lnTo>
                      <a:pt x="84" y="32"/>
                    </a:lnTo>
                    <a:lnTo>
                      <a:pt x="84" y="36"/>
                    </a:lnTo>
                    <a:lnTo>
                      <a:pt x="80" y="36"/>
                    </a:lnTo>
                    <a:lnTo>
                      <a:pt x="80" y="36"/>
                    </a:lnTo>
                    <a:lnTo>
                      <a:pt x="78" y="34"/>
                    </a:lnTo>
                    <a:lnTo>
                      <a:pt x="78" y="36"/>
                    </a:lnTo>
                    <a:lnTo>
                      <a:pt x="76" y="42"/>
                    </a:lnTo>
                    <a:lnTo>
                      <a:pt x="76" y="42"/>
                    </a:lnTo>
                    <a:lnTo>
                      <a:pt x="76" y="42"/>
                    </a:lnTo>
                    <a:lnTo>
                      <a:pt x="70" y="46"/>
                    </a:lnTo>
                    <a:lnTo>
                      <a:pt x="70" y="46"/>
                    </a:lnTo>
                    <a:lnTo>
                      <a:pt x="68" y="46"/>
                    </a:lnTo>
                    <a:lnTo>
                      <a:pt x="68" y="46"/>
                    </a:lnTo>
                    <a:lnTo>
                      <a:pt x="64" y="42"/>
                    </a:lnTo>
                    <a:lnTo>
                      <a:pt x="60" y="42"/>
                    </a:lnTo>
                    <a:lnTo>
                      <a:pt x="58" y="46"/>
                    </a:lnTo>
                    <a:lnTo>
                      <a:pt x="58" y="46"/>
                    </a:lnTo>
                    <a:lnTo>
                      <a:pt x="60" y="50"/>
                    </a:lnTo>
                    <a:lnTo>
                      <a:pt x="62" y="52"/>
                    </a:lnTo>
                    <a:lnTo>
                      <a:pt x="64" y="54"/>
                    </a:lnTo>
                    <a:lnTo>
                      <a:pt x="66" y="58"/>
                    </a:lnTo>
                    <a:lnTo>
                      <a:pt x="66" y="58"/>
                    </a:lnTo>
                    <a:lnTo>
                      <a:pt x="66" y="60"/>
                    </a:lnTo>
                    <a:lnTo>
                      <a:pt x="66" y="60"/>
                    </a:lnTo>
                    <a:lnTo>
                      <a:pt x="70" y="68"/>
                    </a:lnTo>
                    <a:lnTo>
                      <a:pt x="72" y="68"/>
                    </a:lnTo>
                    <a:lnTo>
                      <a:pt x="74" y="68"/>
                    </a:lnTo>
                    <a:lnTo>
                      <a:pt x="80" y="66"/>
                    </a:lnTo>
                    <a:lnTo>
                      <a:pt x="84" y="64"/>
                    </a:lnTo>
                    <a:lnTo>
                      <a:pt x="84" y="64"/>
                    </a:lnTo>
                    <a:lnTo>
                      <a:pt x="88" y="70"/>
                    </a:lnTo>
                    <a:lnTo>
                      <a:pt x="90" y="74"/>
                    </a:lnTo>
                    <a:lnTo>
                      <a:pt x="94" y="74"/>
                    </a:lnTo>
                    <a:lnTo>
                      <a:pt x="94" y="74"/>
                    </a:lnTo>
                    <a:lnTo>
                      <a:pt x="98" y="76"/>
                    </a:lnTo>
                    <a:lnTo>
                      <a:pt x="102" y="80"/>
                    </a:lnTo>
                    <a:lnTo>
                      <a:pt x="108" y="92"/>
                    </a:lnTo>
                    <a:lnTo>
                      <a:pt x="108" y="92"/>
                    </a:lnTo>
                    <a:lnTo>
                      <a:pt x="112" y="98"/>
                    </a:lnTo>
                    <a:lnTo>
                      <a:pt x="112" y="102"/>
                    </a:lnTo>
                    <a:lnTo>
                      <a:pt x="110" y="108"/>
                    </a:lnTo>
                    <a:lnTo>
                      <a:pt x="110" y="108"/>
                    </a:lnTo>
                    <a:lnTo>
                      <a:pt x="108" y="112"/>
                    </a:lnTo>
                    <a:lnTo>
                      <a:pt x="106" y="114"/>
                    </a:lnTo>
                    <a:lnTo>
                      <a:pt x="104" y="116"/>
                    </a:lnTo>
                    <a:lnTo>
                      <a:pt x="102" y="118"/>
                    </a:lnTo>
                    <a:lnTo>
                      <a:pt x="102" y="118"/>
                    </a:lnTo>
                    <a:lnTo>
                      <a:pt x="94" y="120"/>
                    </a:lnTo>
                    <a:lnTo>
                      <a:pt x="88" y="118"/>
                    </a:lnTo>
                    <a:lnTo>
                      <a:pt x="84" y="112"/>
                    </a:lnTo>
                    <a:lnTo>
                      <a:pt x="84" y="112"/>
                    </a:lnTo>
                    <a:lnTo>
                      <a:pt x="78" y="108"/>
                    </a:lnTo>
                    <a:lnTo>
                      <a:pt x="70" y="106"/>
                    </a:lnTo>
                    <a:lnTo>
                      <a:pt x="62" y="106"/>
                    </a:lnTo>
                    <a:lnTo>
                      <a:pt x="56" y="104"/>
                    </a:lnTo>
                    <a:lnTo>
                      <a:pt x="56" y="104"/>
                    </a:lnTo>
                    <a:lnTo>
                      <a:pt x="52" y="106"/>
                    </a:lnTo>
                    <a:lnTo>
                      <a:pt x="52" y="106"/>
                    </a:lnTo>
                    <a:lnTo>
                      <a:pt x="50" y="108"/>
                    </a:lnTo>
                    <a:lnTo>
                      <a:pt x="46" y="108"/>
                    </a:lnTo>
                    <a:lnTo>
                      <a:pt x="46" y="108"/>
                    </a:lnTo>
                    <a:lnTo>
                      <a:pt x="44" y="108"/>
                    </a:lnTo>
                    <a:lnTo>
                      <a:pt x="42" y="110"/>
                    </a:lnTo>
                    <a:lnTo>
                      <a:pt x="40" y="112"/>
                    </a:lnTo>
                    <a:lnTo>
                      <a:pt x="38" y="110"/>
                    </a:lnTo>
                    <a:lnTo>
                      <a:pt x="38" y="110"/>
                    </a:lnTo>
                    <a:lnTo>
                      <a:pt x="34" y="108"/>
                    </a:lnTo>
                    <a:lnTo>
                      <a:pt x="34" y="108"/>
                    </a:lnTo>
                    <a:lnTo>
                      <a:pt x="30" y="102"/>
                    </a:lnTo>
                    <a:lnTo>
                      <a:pt x="30" y="102"/>
                    </a:lnTo>
                    <a:lnTo>
                      <a:pt x="28" y="100"/>
                    </a:lnTo>
                    <a:lnTo>
                      <a:pt x="24" y="104"/>
                    </a:lnTo>
                    <a:lnTo>
                      <a:pt x="24" y="104"/>
                    </a:lnTo>
                    <a:lnTo>
                      <a:pt x="22" y="108"/>
                    </a:lnTo>
                    <a:lnTo>
                      <a:pt x="18" y="110"/>
                    </a:lnTo>
                    <a:lnTo>
                      <a:pt x="14" y="108"/>
                    </a:lnTo>
                    <a:lnTo>
                      <a:pt x="10" y="104"/>
                    </a:lnTo>
                    <a:lnTo>
                      <a:pt x="10" y="104"/>
                    </a:lnTo>
                    <a:lnTo>
                      <a:pt x="6" y="88"/>
                    </a:lnTo>
                    <a:lnTo>
                      <a:pt x="6" y="88"/>
                    </a:lnTo>
                    <a:lnTo>
                      <a:pt x="4" y="74"/>
                    </a:lnTo>
                    <a:lnTo>
                      <a:pt x="6" y="68"/>
                    </a:lnTo>
                    <a:lnTo>
                      <a:pt x="8" y="62"/>
                    </a:lnTo>
                    <a:lnTo>
                      <a:pt x="8" y="62"/>
                    </a:lnTo>
                    <a:lnTo>
                      <a:pt x="10" y="50"/>
                    </a:lnTo>
                    <a:lnTo>
                      <a:pt x="12" y="50"/>
                    </a:lnTo>
                    <a:lnTo>
                      <a:pt x="16" y="54"/>
                    </a:lnTo>
                    <a:lnTo>
                      <a:pt x="16" y="54"/>
                    </a:lnTo>
                    <a:lnTo>
                      <a:pt x="20" y="60"/>
                    </a:lnTo>
                    <a:lnTo>
                      <a:pt x="26" y="62"/>
                    </a:lnTo>
                    <a:lnTo>
                      <a:pt x="36" y="68"/>
                    </a:lnTo>
                    <a:lnTo>
                      <a:pt x="36" y="68"/>
                    </a:lnTo>
                    <a:lnTo>
                      <a:pt x="38" y="68"/>
                    </a:lnTo>
                    <a:lnTo>
                      <a:pt x="38" y="64"/>
                    </a:lnTo>
                    <a:lnTo>
                      <a:pt x="38" y="64"/>
                    </a:lnTo>
                    <a:lnTo>
                      <a:pt x="38" y="60"/>
                    </a:lnTo>
                    <a:lnTo>
                      <a:pt x="38" y="58"/>
                    </a:lnTo>
                    <a:lnTo>
                      <a:pt x="38" y="58"/>
                    </a:lnTo>
                    <a:lnTo>
                      <a:pt x="34" y="52"/>
                    </a:lnTo>
                    <a:lnTo>
                      <a:pt x="32" y="50"/>
                    </a:lnTo>
                    <a:lnTo>
                      <a:pt x="30" y="50"/>
                    </a:lnTo>
                    <a:lnTo>
                      <a:pt x="30" y="50"/>
                    </a:lnTo>
                    <a:lnTo>
                      <a:pt x="26" y="50"/>
                    </a:lnTo>
                    <a:lnTo>
                      <a:pt x="22" y="50"/>
                    </a:lnTo>
                    <a:lnTo>
                      <a:pt x="16" y="46"/>
                    </a:lnTo>
                    <a:lnTo>
                      <a:pt x="8" y="44"/>
                    </a:lnTo>
                    <a:lnTo>
                      <a:pt x="6" y="42"/>
                    </a:lnTo>
                    <a:lnTo>
                      <a:pt x="2" y="44"/>
                    </a:lnTo>
                    <a:lnTo>
                      <a:pt x="2" y="44"/>
                    </a:lnTo>
                    <a:lnTo>
                      <a:pt x="2" y="4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2" name="Freeform 685">
                <a:extLst>
                  <a:ext uri="{FF2B5EF4-FFF2-40B4-BE49-F238E27FC236}">
                    <a16:creationId xmlns:a16="http://schemas.microsoft.com/office/drawing/2014/main" id="{241E5B6F-AE79-2687-E427-CBB2DD9B944E}"/>
                  </a:ext>
                </a:extLst>
              </p:cNvPr>
              <p:cNvSpPr>
                <a:spLocks/>
              </p:cNvSpPr>
              <p:nvPr/>
            </p:nvSpPr>
            <p:spPr bwMode="auto">
              <a:xfrm>
                <a:off x="5654" y="1487"/>
                <a:ext cx="116" cy="54"/>
              </a:xfrm>
              <a:custGeom>
                <a:avLst/>
                <a:gdLst>
                  <a:gd name="T0" fmla="*/ 108 w 116"/>
                  <a:gd name="T1" fmla="*/ 6 h 54"/>
                  <a:gd name="T2" fmla="*/ 110 w 116"/>
                  <a:gd name="T3" fmla="*/ 14 h 54"/>
                  <a:gd name="T4" fmla="*/ 114 w 116"/>
                  <a:gd name="T5" fmla="*/ 18 h 54"/>
                  <a:gd name="T6" fmla="*/ 112 w 116"/>
                  <a:gd name="T7" fmla="*/ 38 h 54"/>
                  <a:gd name="T8" fmla="*/ 110 w 116"/>
                  <a:gd name="T9" fmla="*/ 40 h 54"/>
                  <a:gd name="T10" fmla="*/ 106 w 116"/>
                  <a:gd name="T11" fmla="*/ 40 h 54"/>
                  <a:gd name="T12" fmla="*/ 94 w 116"/>
                  <a:gd name="T13" fmla="*/ 44 h 54"/>
                  <a:gd name="T14" fmla="*/ 88 w 116"/>
                  <a:gd name="T15" fmla="*/ 50 h 54"/>
                  <a:gd name="T16" fmla="*/ 84 w 116"/>
                  <a:gd name="T17" fmla="*/ 50 h 54"/>
                  <a:gd name="T18" fmla="*/ 78 w 116"/>
                  <a:gd name="T19" fmla="*/ 36 h 54"/>
                  <a:gd name="T20" fmla="*/ 74 w 116"/>
                  <a:gd name="T21" fmla="*/ 34 h 54"/>
                  <a:gd name="T22" fmla="*/ 66 w 116"/>
                  <a:gd name="T23" fmla="*/ 32 h 54"/>
                  <a:gd name="T24" fmla="*/ 64 w 116"/>
                  <a:gd name="T25" fmla="*/ 32 h 54"/>
                  <a:gd name="T26" fmla="*/ 60 w 116"/>
                  <a:gd name="T27" fmla="*/ 34 h 54"/>
                  <a:gd name="T28" fmla="*/ 58 w 116"/>
                  <a:gd name="T29" fmla="*/ 42 h 54"/>
                  <a:gd name="T30" fmla="*/ 56 w 116"/>
                  <a:gd name="T31" fmla="*/ 54 h 54"/>
                  <a:gd name="T32" fmla="*/ 52 w 116"/>
                  <a:gd name="T33" fmla="*/ 52 h 54"/>
                  <a:gd name="T34" fmla="*/ 50 w 116"/>
                  <a:gd name="T35" fmla="*/ 46 h 54"/>
                  <a:gd name="T36" fmla="*/ 48 w 116"/>
                  <a:gd name="T37" fmla="*/ 44 h 54"/>
                  <a:gd name="T38" fmla="*/ 36 w 116"/>
                  <a:gd name="T39" fmla="*/ 34 h 54"/>
                  <a:gd name="T40" fmla="*/ 24 w 116"/>
                  <a:gd name="T41" fmla="*/ 28 h 54"/>
                  <a:gd name="T42" fmla="*/ 24 w 116"/>
                  <a:gd name="T43" fmla="*/ 44 h 54"/>
                  <a:gd name="T44" fmla="*/ 24 w 116"/>
                  <a:gd name="T45" fmla="*/ 48 h 54"/>
                  <a:gd name="T46" fmla="*/ 20 w 116"/>
                  <a:gd name="T47" fmla="*/ 46 h 54"/>
                  <a:gd name="T48" fmla="*/ 18 w 116"/>
                  <a:gd name="T49" fmla="*/ 42 h 54"/>
                  <a:gd name="T50" fmla="*/ 10 w 116"/>
                  <a:gd name="T51" fmla="*/ 28 h 54"/>
                  <a:gd name="T52" fmla="*/ 6 w 116"/>
                  <a:gd name="T53" fmla="*/ 26 h 54"/>
                  <a:gd name="T54" fmla="*/ 2 w 116"/>
                  <a:gd name="T55" fmla="*/ 20 h 54"/>
                  <a:gd name="T56" fmla="*/ 0 w 116"/>
                  <a:gd name="T57" fmla="*/ 6 h 54"/>
                  <a:gd name="T58" fmla="*/ 2 w 116"/>
                  <a:gd name="T59" fmla="*/ 2 h 54"/>
                  <a:gd name="T60" fmla="*/ 4 w 116"/>
                  <a:gd name="T61" fmla="*/ 2 h 54"/>
                  <a:gd name="T62" fmla="*/ 26 w 116"/>
                  <a:gd name="T63" fmla="*/ 20 h 54"/>
                  <a:gd name="T64" fmla="*/ 24 w 116"/>
                  <a:gd name="T65" fmla="*/ 12 h 54"/>
                  <a:gd name="T66" fmla="*/ 24 w 116"/>
                  <a:gd name="T67" fmla="*/ 4 h 54"/>
                  <a:gd name="T68" fmla="*/ 26 w 116"/>
                  <a:gd name="T69" fmla="*/ 0 h 54"/>
                  <a:gd name="T70" fmla="*/ 32 w 116"/>
                  <a:gd name="T71" fmla="*/ 2 h 54"/>
                  <a:gd name="T72" fmla="*/ 34 w 116"/>
                  <a:gd name="T73" fmla="*/ 4 h 54"/>
                  <a:gd name="T74" fmla="*/ 42 w 116"/>
                  <a:gd name="T75" fmla="*/ 6 h 54"/>
                  <a:gd name="T76" fmla="*/ 44 w 116"/>
                  <a:gd name="T77" fmla="*/ 10 h 54"/>
                  <a:gd name="T78" fmla="*/ 46 w 116"/>
                  <a:gd name="T79" fmla="*/ 12 h 54"/>
                  <a:gd name="T80" fmla="*/ 48 w 116"/>
                  <a:gd name="T81" fmla="*/ 4 h 54"/>
                  <a:gd name="T82" fmla="*/ 52 w 116"/>
                  <a:gd name="T83" fmla="*/ 2 h 54"/>
                  <a:gd name="T84" fmla="*/ 60 w 116"/>
                  <a:gd name="T85" fmla="*/ 4 h 54"/>
                  <a:gd name="T86" fmla="*/ 64 w 116"/>
                  <a:gd name="T87" fmla="*/ 8 h 54"/>
                  <a:gd name="T88" fmla="*/ 72 w 116"/>
                  <a:gd name="T89" fmla="*/ 12 h 54"/>
                  <a:gd name="T90" fmla="*/ 82 w 116"/>
                  <a:gd name="T91" fmla="*/ 10 h 54"/>
                  <a:gd name="T92" fmla="*/ 88 w 116"/>
                  <a:gd name="T93" fmla="*/ 8 h 54"/>
                  <a:gd name="T94" fmla="*/ 100 w 116"/>
                  <a:gd name="T95" fmla="*/ 6 h 54"/>
                  <a:gd name="T96" fmla="*/ 108 w 116"/>
                  <a:gd name="T97"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54">
                    <a:moveTo>
                      <a:pt x="108" y="6"/>
                    </a:moveTo>
                    <a:lnTo>
                      <a:pt x="108" y="6"/>
                    </a:lnTo>
                    <a:lnTo>
                      <a:pt x="108" y="10"/>
                    </a:lnTo>
                    <a:lnTo>
                      <a:pt x="110" y="14"/>
                    </a:lnTo>
                    <a:lnTo>
                      <a:pt x="110" y="14"/>
                    </a:lnTo>
                    <a:lnTo>
                      <a:pt x="114" y="18"/>
                    </a:lnTo>
                    <a:lnTo>
                      <a:pt x="116" y="24"/>
                    </a:lnTo>
                    <a:lnTo>
                      <a:pt x="112" y="38"/>
                    </a:lnTo>
                    <a:lnTo>
                      <a:pt x="112" y="38"/>
                    </a:lnTo>
                    <a:lnTo>
                      <a:pt x="110" y="40"/>
                    </a:lnTo>
                    <a:lnTo>
                      <a:pt x="110" y="40"/>
                    </a:lnTo>
                    <a:lnTo>
                      <a:pt x="106" y="40"/>
                    </a:lnTo>
                    <a:lnTo>
                      <a:pt x="100" y="42"/>
                    </a:lnTo>
                    <a:lnTo>
                      <a:pt x="94" y="44"/>
                    </a:lnTo>
                    <a:lnTo>
                      <a:pt x="88" y="50"/>
                    </a:lnTo>
                    <a:lnTo>
                      <a:pt x="88" y="50"/>
                    </a:lnTo>
                    <a:lnTo>
                      <a:pt x="86" y="52"/>
                    </a:lnTo>
                    <a:lnTo>
                      <a:pt x="84" y="50"/>
                    </a:lnTo>
                    <a:lnTo>
                      <a:pt x="84" y="50"/>
                    </a:lnTo>
                    <a:lnTo>
                      <a:pt x="78" y="36"/>
                    </a:lnTo>
                    <a:lnTo>
                      <a:pt x="78" y="36"/>
                    </a:lnTo>
                    <a:lnTo>
                      <a:pt x="74" y="34"/>
                    </a:lnTo>
                    <a:lnTo>
                      <a:pt x="70" y="34"/>
                    </a:lnTo>
                    <a:lnTo>
                      <a:pt x="66" y="32"/>
                    </a:lnTo>
                    <a:lnTo>
                      <a:pt x="64" y="32"/>
                    </a:lnTo>
                    <a:lnTo>
                      <a:pt x="64" y="32"/>
                    </a:lnTo>
                    <a:lnTo>
                      <a:pt x="62" y="32"/>
                    </a:lnTo>
                    <a:lnTo>
                      <a:pt x="60" y="34"/>
                    </a:lnTo>
                    <a:lnTo>
                      <a:pt x="58" y="42"/>
                    </a:lnTo>
                    <a:lnTo>
                      <a:pt x="58" y="42"/>
                    </a:lnTo>
                    <a:lnTo>
                      <a:pt x="56" y="52"/>
                    </a:lnTo>
                    <a:lnTo>
                      <a:pt x="56" y="54"/>
                    </a:lnTo>
                    <a:lnTo>
                      <a:pt x="54" y="54"/>
                    </a:lnTo>
                    <a:lnTo>
                      <a:pt x="52" y="52"/>
                    </a:lnTo>
                    <a:lnTo>
                      <a:pt x="50" y="46"/>
                    </a:lnTo>
                    <a:lnTo>
                      <a:pt x="50" y="46"/>
                    </a:lnTo>
                    <a:lnTo>
                      <a:pt x="48" y="44"/>
                    </a:lnTo>
                    <a:lnTo>
                      <a:pt x="48" y="44"/>
                    </a:lnTo>
                    <a:lnTo>
                      <a:pt x="42" y="38"/>
                    </a:lnTo>
                    <a:lnTo>
                      <a:pt x="36" y="34"/>
                    </a:lnTo>
                    <a:lnTo>
                      <a:pt x="24" y="28"/>
                    </a:lnTo>
                    <a:lnTo>
                      <a:pt x="24" y="28"/>
                    </a:lnTo>
                    <a:lnTo>
                      <a:pt x="26" y="36"/>
                    </a:lnTo>
                    <a:lnTo>
                      <a:pt x="24" y="44"/>
                    </a:lnTo>
                    <a:lnTo>
                      <a:pt x="24" y="44"/>
                    </a:lnTo>
                    <a:lnTo>
                      <a:pt x="24" y="48"/>
                    </a:lnTo>
                    <a:lnTo>
                      <a:pt x="22" y="48"/>
                    </a:lnTo>
                    <a:lnTo>
                      <a:pt x="20" y="46"/>
                    </a:lnTo>
                    <a:lnTo>
                      <a:pt x="18" y="42"/>
                    </a:lnTo>
                    <a:lnTo>
                      <a:pt x="18" y="42"/>
                    </a:lnTo>
                    <a:lnTo>
                      <a:pt x="14" y="32"/>
                    </a:lnTo>
                    <a:lnTo>
                      <a:pt x="10" y="28"/>
                    </a:lnTo>
                    <a:lnTo>
                      <a:pt x="6" y="26"/>
                    </a:lnTo>
                    <a:lnTo>
                      <a:pt x="6" y="26"/>
                    </a:lnTo>
                    <a:lnTo>
                      <a:pt x="4" y="24"/>
                    </a:lnTo>
                    <a:lnTo>
                      <a:pt x="2" y="20"/>
                    </a:lnTo>
                    <a:lnTo>
                      <a:pt x="0" y="6"/>
                    </a:lnTo>
                    <a:lnTo>
                      <a:pt x="0" y="6"/>
                    </a:lnTo>
                    <a:lnTo>
                      <a:pt x="0" y="2"/>
                    </a:lnTo>
                    <a:lnTo>
                      <a:pt x="2" y="2"/>
                    </a:lnTo>
                    <a:lnTo>
                      <a:pt x="4" y="2"/>
                    </a:lnTo>
                    <a:lnTo>
                      <a:pt x="4" y="2"/>
                    </a:lnTo>
                    <a:lnTo>
                      <a:pt x="26" y="20"/>
                    </a:lnTo>
                    <a:lnTo>
                      <a:pt x="26" y="20"/>
                    </a:lnTo>
                    <a:lnTo>
                      <a:pt x="26" y="14"/>
                    </a:lnTo>
                    <a:lnTo>
                      <a:pt x="24" y="12"/>
                    </a:lnTo>
                    <a:lnTo>
                      <a:pt x="24" y="8"/>
                    </a:lnTo>
                    <a:lnTo>
                      <a:pt x="24" y="4"/>
                    </a:lnTo>
                    <a:lnTo>
                      <a:pt x="24" y="4"/>
                    </a:lnTo>
                    <a:lnTo>
                      <a:pt x="26" y="0"/>
                    </a:lnTo>
                    <a:lnTo>
                      <a:pt x="28" y="0"/>
                    </a:lnTo>
                    <a:lnTo>
                      <a:pt x="32" y="2"/>
                    </a:lnTo>
                    <a:lnTo>
                      <a:pt x="32" y="2"/>
                    </a:lnTo>
                    <a:lnTo>
                      <a:pt x="34" y="4"/>
                    </a:lnTo>
                    <a:lnTo>
                      <a:pt x="38" y="4"/>
                    </a:lnTo>
                    <a:lnTo>
                      <a:pt x="42" y="6"/>
                    </a:lnTo>
                    <a:lnTo>
                      <a:pt x="44" y="10"/>
                    </a:lnTo>
                    <a:lnTo>
                      <a:pt x="44" y="10"/>
                    </a:lnTo>
                    <a:lnTo>
                      <a:pt x="46" y="12"/>
                    </a:lnTo>
                    <a:lnTo>
                      <a:pt x="46" y="12"/>
                    </a:lnTo>
                    <a:lnTo>
                      <a:pt x="48" y="4"/>
                    </a:lnTo>
                    <a:lnTo>
                      <a:pt x="48" y="4"/>
                    </a:lnTo>
                    <a:lnTo>
                      <a:pt x="48" y="4"/>
                    </a:lnTo>
                    <a:lnTo>
                      <a:pt x="52" y="2"/>
                    </a:lnTo>
                    <a:lnTo>
                      <a:pt x="56" y="2"/>
                    </a:lnTo>
                    <a:lnTo>
                      <a:pt x="60" y="4"/>
                    </a:lnTo>
                    <a:lnTo>
                      <a:pt x="64" y="8"/>
                    </a:lnTo>
                    <a:lnTo>
                      <a:pt x="64" y="8"/>
                    </a:lnTo>
                    <a:lnTo>
                      <a:pt x="68" y="12"/>
                    </a:lnTo>
                    <a:lnTo>
                      <a:pt x="72" y="12"/>
                    </a:lnTo>
                    <a:lnTo>
                      <a:pt x="76" y="12"/>
                    </a:lnTo>
                    <a:lnTo>
                      <a:pt x="82" y="10"/>
                    </a:lnTo>
                    <a:lnTo>
                      <a:pt x="82" y="10"/>
                    </a:lnTo>
                    <a:lnTo>
                      <a:pt x="88" y="8"/>
                    </a:lnTo>
                    <a:lnTo>
                      <a:pt x="94" y="8"/>
                    </a:lnTo>
                    <a:lnTo>
                      <a:pt x="100" y="6"/>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3" name="Freeform 686">
                <a:extLst>
                  <a:ext uri="{FF2B5EF4-FFF2-40B4-BE49-F238E27FC236}">
                    <a16:creationId xmlns:a16="http://schemas.microsoft.com/office/drawing/2014/main" id="{24A3D89A-668E-C5ED-A3E0-F34D3C09016D}"/>
                  </a:ext>
                </a:extLst>
              </p:cNvPr>
              <p:cNvSpPr>
                <a:spLocks/>
              </p:cNvSpPr>
              <p:nvPr/>
            </p:nvSpPr>
            <p:spPr bwMode="auto">
              <a:xfrm>
                <a:off x="5648" y="1529"/>
                <a:ext cx="52" cy="66"/>
              </a:xfrm>
              <a:custGeom>
                <a:avLst/>
                <a:gdLst>
                  <a:gd name="T0" fmla="*/ 22 w 52"/>
                  <a:gd name="T1" fmla="*/ 54 h 66"/>
                  <a:gd name="T2" fmla="*/ 22 w 52"/>
                  <a:gd name="T3" fmla="*/ 54 h 66"/>
                  <a:gd name="T4" fmla="*/ 20 w 52"/>
                  <a:gd name="T5" fmla="*/ 44 h 66"/>
                  <a:gd name="T6" fmla="*/ 16 w 52"/>
                  <a:gd name="T7" fmla="*/ 38 h 66"/>
                  <a:gd name="T8" fmla="*/ 12 w 52"/>
                  <a:gd name="T9" fmla="*/ 36 h 66"/>
                  <a:gd name="T10" fmla="*/ 8 w 52"/>
                  <a:gd name="T11" fmla="*/ 36 h 66"/>
                  <a:gd name="T12" fmla="*/ 8 w 52"/>
                  <a:gd name="T13" fmla="*/ 36 h 66"/>
                  <a:gd name="T14" fmla="*/ 4 w 52"/>
                  <a:gd name="T15" fmla="*/ 34 h 66"/>
                  <a:gd name="T16" fmla="*/ 2 w 52"/>
                  <a:gd name="T17" fmla="*/ 32 h 66"/>
                  <a:gd name="T18" fmla="*/ 0 w 52"/>
                  <a:gd name="T19" fmla="*/ 22 h 66"/>
                  <a:gd name="T20" fmla="*/ 0 w 52"/>
                  <a:gd name="T21" fmla="*/ 22 h 66"/>
                  <a:gd name="T22" fmla="*/ 4 w 52"/>
                  <a:gd name="T23" fmla="*/ 12 h 66"/>
                  <a:gd name="T24" fmla="*/ 8 w 52"/>
                  <a:gd name="T25" fmla="*/ 10 h 66"/>
                  <a:gd name="T26" fmla="*/ 12 w 52"/>
                  <a:gd name="T27" fmla="*/ 10 h 66"/>
                  <a:gd name="T28" fmla="*/ 12 w 52"/>
                  <a:gd name="T29" fmla="*/ 10 h 66"/>
                  <a:gd name="T30" fmla="*/ 12 w 52"/>
                  <a:gd name="T31" fmla="*/ 12 h 66"/>
                  <a:gd name="T32" fmla="*/ 12 w 52"/>
                  <a:gd name="T33" fmla="*/ 12 h 66"/>
                  <a:gd name="T34" fmla="*/ 16 w 52"/>
                  <a:gd name="T35" fmla="*/ 16 h 66"/>
                  <a:gd name="T36" fmla="*/ 22 w 52"/>
                  <a:gd name="T37" fmla="*/ 16 h 66"/>
                  <a:gd name="T38" fmla="*/ 26 w 52"/>
                  <a:gd name="T39" fmla="*/ 16 h 66"/>
                  <a:gd name="T40" fmla="*/ 32 w 52"/>
                  <a:gd name="T41" fmla="*/ 18 h 66"/>
                  <a:gd name="T42" fmla="*/ 32 w 52"/>
                  <a:gd name="T43" fmla="*/ 18 h 66"/>
                  <a:gd name="T44" fmla="*/ 34 w 52"/>
                  <a:gd name="T45" fmla="*/ 18 h 66"/>
                  <a:gd name="T46" fmla="*/ 36 w 52"/>
                  <a:gd name="T47" fmla="*/ 14 h 66"/>
                  <a:gd name="T48" fmla="*/ 38 w 52"/>
                  <a:gd name="T49" fmla="*/ 2 h 66"/>
                  <a:gd name="T50" fmla="*/ 38 w 52"/>
                  <a:gd name="T51" fmla="*/ 2 h 66"/>
                  <a:gd name="T52" fmla="*/ 40 w 52"/>
                  <a:gd name="T53" fmla="*/ 0 h 66"/>
                  <a:gd name="T54" fmla="*/ 40 w 52"/>
                  <a:gd name="T55" fmla="*/ 0 h 66"/>
                  <a:gd name="T56" fmla="*/ 42 w 52"/>
                  <a:gd name="T57" fmla="*/ 2 h 66"/>
                  <a:gd name="T58" fmla="*/ 44 w 52"/>
                  <a:gd name="T59" fmla="*/ 4 h 66"/>
                  <a:gd name="T60" fmla="*/ 46 w 52"/>
                  <a:gd name="T61" fmla="*/ 12 h 66"/>
                  <a:gd name="T62" fmla="*/ 46 w 52"/>
                  <a:gd name="T63" fmla="*/ 12 h 66"/>
                  <a:gd name="T64" fmla="*/ 50 w 52"/>
                  <a:gd name="T65" fmla="*/ 24 h 66"/>
                  <a:gd name="T66" fmla="*/ 52 w 52"/>
                  <a:gd name="T67" fmla="*/ 38 h 66"/>
                  <a:gd name="T68" fmla="*/ 52 w 52"/>
                  <a:gd name="T69" fmla="*/ 38 h 66"/>
                  <a:gd name="T70" fmla="*/ 52 w 52"/>
                  <a:gd name="T71" fmla="*/ 44 h 66"/>
                  <a:gd name="T72" fmla="*/ 52 w 52"/>
                  <a:gd name="T73" fmla="*/ 44 h 66"/>
                  <a:gd name="T74" fmla="*/ 52 w 52"/>
                  <a:gd name="T75" fmla="*/ 48 h 66"/>
                  <a:gd name="T76" fmla="*/ 52 w 52"/>
                  <a:gd name="T77" fmla="*/ 48 h 66"/>
                  <a:gd name="T78" fmla="*/ 48 w 52"/>
                  <a:gd name="T79" fmla="*/ 60 h 66"/>
                  <a:gd name="T80" fmla="*/ 46 w 52"/>
                  <a:gd name="T81" fmla="*/ 62 h 66"/>
                  <a:gd name="T82" fmla="*/ 44 w 52"/>
                  <a:gd name="T83" fmla="*/ 58 h 66"/>
                  <a:gd name="T84" fmla="*/ 44 w 52"/>
                  <a:gd name="T85" fmla="*/ 58 h 66"/>
                  <a:gd name="T86" fmla="*/ 42 w 52"/>
                  <a:gd name="T87" fmla="*/ 58 h 66"/>
                  <a:gd name="T88" fmla="*/ 42 w 52"/>
                  <a:gd name="T89" fmla="*/ 60 h 66"/>
                  <a:gd name="T90" fmla="*/ 42 w 52"/>
                  <a:gd name="T91" fmla="*/ 60 h 66"/>
                  <a:gd name="T92" fmla="*/ 38 w 52"/>
                  <a:gd name="T93" fmla="*/ 64 h 66"/>
                  <a:gd name="T94" fmla="*/ 36 w 52"/>
                  <a:gd name="T95" fmla="*/ 66 h 66"/>
                  <a:gd name="T96" fmla="*/ 36 w 52"/>
                  <a:gd name="T97" fmla="*/ 64 h 66"/>
                  <a:gd name="T98" fmla="*/ 34 w 52"/>
                  <a:gd name="T99" fmla="*/ 60 h 66"/>
                  <a:gd name="T100" fmla="*/ 32 w 52"/>
                  <a:gd name="T101" fmla="*/ 48 h 66"/>
                  <a:gd name="T102" fmla="*/ 32 w 52"/>
                  <a:gd name="T103" fmla="*/ 48 h 66"/>
                  <a:gd name="T104" fmla="*/ 32 w 52"/>
                  <a:gd name="T105" fmla="*/ 44 h 66"/>
                  <a:gd name="T106" fmla="*/ 30 w 52"/>
                  <a:gd name="T107" fmla="*/ 42 h 66"/>
                  <a:gd name="T108" fmla="*/ 28 w 52"/>
                  <a:gd name="T109" fmla="*/ 40 h 66"/>
                  <a:gd name="T110" fmla="*/ 26 w 52"/>
                  <a:gd name="T111" fmla="*/ 38 h 66"/>
                  <a:gd name="T112" fmla="*/ 26 w 52"/>
                  <a:gd name="T113" fmla="*/ 38 h 66"/>
                  <a:gd name="T114" fmla="*/ 24 w 52"/>
                  <a:gd name="T115" fmla="*/ 42 h 66"/>
                  <a:gd name="T116" fmla="*/ 24 w 52"/>
                  <a:gd name="T117" fmla="*/ 48 h 66"/>
                  <a:gd name="T118" fmla="*/ 24 w 52"/>
                  <a:gd name="T119" fmla="*/ 52 h 66"/>
                  <a:gd name="T120" fmla="*/ 22 w 52"/>
                  <a:gd name="T121" fmla="*/ 54 h 66"/>
                  <a:gd name="T122" fmla="*/ 22 w 52"/>
                  <a:gd name="T123"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66">
                    <a:moveTo>
                      <a:pt x="22" y="54"/>
                    </a:moveTo>
                    <a:lnTo>
                      <a:pt x="22" y="54"/>
                    </a:lnTo>
                    <a:lnTo>
                      <a:pt x="20" y="44"/>
                    </a:lnTo>
                    <a:lnTo>
                      <a:pt x="16" y="38"/>
                    </a:lnTo>
                    <a:lnTo>
                      <a:pt x="12" y="36"/>
                    </a:lnTo>
                    <a:lnTo>
                      <a:pt x="8" y="36"/>
                    </a:lnTo>
                    <a:lnTo>
                      <a:pt x="8" y="36"/>
                    </a:lnTo>
                    <a:lnTo>
                      <a:pt x="4" y="34"/>
                    </a:lnTo>
                    <a:lnTo>
                      <a:pt x="2" y="32"/>
                    </a:lnTo>
                    <a:lnTo>
                      <a:pt x="0" y="22"/>
                    </a:lnTo>
                    <a:lnTo>
                      <a:pt x="0" y="22"/>
                    </a:lnTo>
                    <a:lnTo>
                      <a:pt x="4" y="12"/>
                    </a:lnTo>
                    <a:lnTo>
                      <a:pt x="8" y="10"/>
                    </a:lnTo>
                    <a:lnTo>
                      <a:pt x="12" y="10"/>
                    </a:lnTo>
                    <a:lnTo>
                      <a:pt x="12" y="10"/>
                    </a:lnTo>
                    <a:lnTo>
                      <a:pt x="12" y="12"/>
                    </a:lnTo>
                    <a:lnTo>
                      <a:pt x="12" y="12"/>
                    </a:lnTo>
                    <a:lnTo>
                      <a:pt x="16" y="16"/>
                    </a:lnTo>
                    <a:lnTo>
                      <a:pt x="22" y="16"/>
                    </a:lnTo>
                    <a:lnTo>
                      <a:pt x="26" y="16"/>
                    </a:lnTo>
                    <a:lnTo>
                      <a:pt x="32" y="18"/>
                    </a:lnTo>
                    <a:lnTo>
                      <a:pt x="32" y="18"/>
                    </a:lnTo>
                    <a:lnTo>
                      <a:pt x="34" y="18"/>
                    </a:lnTo>
                    <a:lnTo>
                      <a:pt x="36" y="14"/>
                    </a:lnTo>
                    <a:lnTo>
                      <a:pt x="38" y="2"/>
                    </a:lnTo>
                    <a:lnTo>
                      <a:pt x="38" y="2"/>
                    </a:lnTo>
                    <a:lnTo>
                      <a:pt x="40" y="0"/>
                    </a:lnTo>
                    <a:lnTo>
                      <a:pt x="40" y="0"/>
                    </a:lnTo>
                    <a:lnTo>
                      <a:pt x="42" y="2"/>
                    </a:lnTo>
                    <a:lnTo>
                      <a:pt x="44" y="4"/>
                    </a:lnTo>
                    <a:lnTo>
                      <a:pt x="46" y="12"/>
                    </a:lnTo>
                    <a:lnTo>
                      <a:pt x="46" y="12"/>
                    </a:lnTo>
                    <a:lnTo>
                      <a:pt x="50" y="24"/>
                    </a:lnTo>
                    <a:lnTo>
                      <a:pt x="52" y="38"/>
                    </a:lnTo>
                    <a:lnTo>
                      <a:pt x="52" y="38"/>
                    </a:lnTo>
                    <a:lnTo>
                      <a:pt x="52" y="44"/>
                    </a:lnTo>
                    <a:lnTo>
                      <a:pt x="52" y="44"/>
                    </a:lnTo>
                    <a:lnTo>
                      <a:pt x="52" y="48"/>
                    </a:lnTo>
                    <a:lnTo>
                      <a:pt x="52" y="48"/>
                    </a:lnTo>
                    <a:lnTo>
                      <a:pt x="48" y="60"/>
                    </a:lnTo>
                    <a:lnTo>
                      <a:pt x="46" y="62"/>
                    </a:lnTo>
                    <a:lnTo>
                      <a:pt x="44" y="58"/>
                    </a:lnTo>
                    <a:lnTo>
                      <a:pt x="44" y="58"/>
                    </a:lnTo>
                    <a:lnTo>
                      <a:pt x="42" y="58"/>
                    </a:lnTo>
                    <a:lnTo>
                      <a:pt x="42" y="60"/>
                    </a:lnTo>
                    <a:lnTo>
                      <a:pt x="42" y="60"/>
                    </a:lnTo>
                    <a:lnTo>
                      <a:pt x="38" y="64"/>
                    </a:lnTo>
                    <a:lnTo>
                      <a:pt x="36" y="66"/>
                    </a:lnTo>
                    <a:lnTo>
                      <a:pt x="36" y="64"/>
                    </a:lnTo>
                    <a:lnTo>
                      <a:pt x="34" y="60"/>
                    </a:lnTo>
                    <a:lnTo>
                      <a:pt x="32" y="48"/>
                    </a:lnTo>
                    <a:lnTo>
                      <a:pt x="32" y="48"/>
                    </a:lnTo>
                    <a:lnTo>
                      <a:pt x="32" y="44"/>
                    </a:lnTo>
                    <a:lnTo>
                      <a:pt x="30" y="42"/>
                    </a:lnTo>
                    <a:lnTo>
                      <a:pt x="28" y="40"/>
                    </a:lnTo>
                    <a:lnTo>
                      <a:pt x="26" y="38"/>
                    </a:lnTo>
                    <a:lnTo>
                      <a:pt x="26" y="38"/>
                    </a:lnTo>
                    <a:lnTo>
                      <a:pt x="24" y="42"/>
                    </a:lnTo>
                    <a:lnTo>
                      <a:pt x="24" y="48"/>
                    </a:lnTo>
                    <a:lnTo>
                      <a:pt x="24" y="52"/>
                    </a:lnTo>
                    <a:lnTo>
                      <a:pt x="22" y="54"/>
                    </a:lnTo>
                    <a:lnTo>
                      <a:pt x="2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4" name="Freeform 687">
                <a:extLst>
                  <a:ext uri="{FF2B5EF4-FFF2-40B4-BE49-F238E27FC236}">
                    <a16:creationId xmlns:a16="http://schemas.microsoft.com/office/drawing/2014/main" id="{83FE9BB2-A805-322D-561E-0175E2A5E362}"/>
                  </a:ext>
                </a:extLst>
              </p:cNvPr>
              <p:cNvSpPr>
                <a:spLocks/>
              </p:cNvSpPr>
              <p:nvPr/>
            </p:nvSpPr>
            <p:spPr bwMode="auto">
              <a:xfrm>
                <a:off x="5658" y="1523"/>
                <a:ext cx="32" cy="22"/>
              </a:xfrm>
              <a:custGeom>
                <a:avLst/>
                <a:gdLst>
                  <a:gd name="T0" fmla="*/ 30 w 32"/>
                  <a:gd name="T1" fmla="*/ 10 h 22"/>
                  <a:gd name="T2" fmla="*/ 30 w 32"/>
                  <a:gd name="T3" fmla="*/ 10 h 22"/>
                  <a:gd name="T4" fmla="*/ 28 w 32"/>
                  <a:gd name="T5" fmla="*/ 10 h 22"/>
                  <a:gd name="T6" fmla="*/ 28 w 32"/>
                  <a:gd name="T7" fmla="*/ 10 h 22"/>
                  <a:gd name="T8" fmla="*/ 26 w 32"/>
                  <a:gd name="T9" fmla="*/ 20 h 22"/>
                  <a:gd name="T10" fmla="*/ 24 w 32"/>
                  <a:gd name="T11" fmla="*/ 22 h 22"/>
                  <a:gd name="T12" fmla="*/ 20 w 32"/>
                  <a:gd name="T13" fmla="*/ 22 h 22"/>
                  <a:gd name="T14" fmla="*/ 20 w 32"/>
                  <a:gd name="T15" fmla="*/ 22 h 22"/>
                  <a:gd name="T16" fmla="*/ 18 w 32"/>
                  <a:gd name="T17" fmla="*/ 20 h 22"/>
                  <a:gd name="T18" fmla="*/ 16 w 32"/>
                  <a:gd name="T19" fmla="*/ 20 h 22"/>
                  <a:gd name="T20" fmla="*/ 10 w 32"/>
                  <a:gd name="T21" fmla="*/ 20 h 22"/>
                  <a:gd name="T22" fmla="*/ 6 w 32"/>
                  <a:gd name="T23" fmla="*/ 22 h 22"/>
                  <a:gd name="T24" fmla="*/ 4 w 32"/>
                  <a:gd name="T25" fmla="*/ 20 h 22"/>
                  <a:gd name="T26" fmla="*/ 2 w 32"/>
                  <a:gd name="T27" fmla="*/ 16 h 22"/>
                  <a:gd name="T28" fmla="*/ 2 w 32"/>
                  <a:gd name="T29" fmla="*/ 16 h 22"/>
                  <a:gd name="T30" fmla="*/ 2 w 32"/>
                  <a:gd name="T31" fmla="*/ 16 h 22"/>
                  <a:gd name="T32" fmla="*/ 0 w 32"/>
                  <a:gd name="T33" fmla="*/ 8 h 22"/>
                  <a:gd name="T34" fmla="*/ 2 w 32"/>
                  <a:gd name="T35" fmla="*/ 4 h 22"/>
                  <a:gd name="T36" fmla="*/ 4 w 32"/>
                  <a:gd name="T37" fmla="*/ 4 h 22"/>
                  <a:gd name="T38" fmla="*/ 6 w 32"/>
                  <a:gd name="T39" fmla="*/ 4 h 22"/>
                  <a:gd name="T40" fmla="*/ 6 w 32"/>
                  <a:gd name="T41" fmla="*/ 4 h 22"/>
                  <a:gd name="T42" fmla="*/ 14 w 32"/>
                  <a:gd name="T43" fmla="*/ 6 h 22"/>
                  <a:gd name="T44" fmla="*/ 14 w 32"/>
                  <a:gd name="T45" fmla="*/ 6 h 22"/>
                  <a:gd name="T46" fmla="*/ 18 w 32"/>
                  <a:gd name="T47" fmla="*/ 10 h 22"/>
                  <a:gd name="T48" fmla="*/ 18 w 32"/>
                  <a:gd name="T49" fmla="*/ 8 h 22"/>
                  <a:gd name="T50" fmla="*/ 20 w 32"/>
                  <a:gd name="T51" fmla="*/ 6 h 22"/>
                  <a:gd name="T52" fmla="*/ 20 w 32"/>
                  <a:gd name="T53" fmla="*/ 6 h 22"/>
                  <a:gd name="T54" fmla="*/ 26 w 32"/>
                  <a:gd name="T55" fmla="*/ 0 h 22"/>
                  <a:gd name="T56" fmla="*/ 28 w 32"/>
                  <a:gd name="T57" fmla="*/ 0 h 22"/>
                  <a:gd name="T58" fmla="*/ 30 w 32"/>
                  <a:gd name="T59" fmla="*/ 2 h 22"/>
                  <a:gd name="T60" fmla="*/ 30 w 32"/>
                  <a:gd name="T61" fmla="*/ 2 h 22"/>
                  <a:gd name="T62" fmla="*/ 32 w 32"/>
                  <a:gd name="T63" fmla="*/ 6 h 22"/>
                  <a:gd name="T64" fmla="*/ 30 w 32"/>
                  <a:gd name="T65" fmla="*/ 10 h 22"/>
                  <a:gd name="T66" fmla="*/ 30 w 32"/>
                  <a:gd name="T6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22">
                    <a:moveTo>
                      <a:pt x="30" y="10"/>
                    </a:moveTo>
                    <a:lnTo>
                      <a:pt x="30" y="10"/>
                    </a:lnTo>
                    <a:lnTo>
                      <a:pt x="28" y="10"/>
                    </a:lnTo>
                    <a:lnTo>
                      <a:pt x="28" y="10"/>
                    </a:lnTo>
                    <a:lnTo>
                      <a:pt x="26" y="20"/>
                    </a:lnTo>
                    <a:lnTo>
                      <a:pt x="24" y="22"/>
                    </a:lnTo>
                    <a:lnTo>
                      <a:pt x="20" y="22"/>
                    </a:lnTo>
                    <a:lnTo>
                      <a:pt x="20" y="22"/>
                    </a:lnTo>
                    <a:lnTo>
                      <a:pt x="18" y="20"/>
                    </a:lnTo>
                    <a:lnTo>
                      <a:pt x="16" y="20"/>
                    </a:lnTo>
                    <a:lnTo>
                      <a:pt x="10" y="20"/>
                    </a:lnTo>
                    <a:lnTo>
                      <a:pt x="6" y="22"/>
                    </a:lnTo>
                    <a:lnTo>
                      <a:pt x="4" y="20"/>
                    </a:lnTo>
                    <a:lnTo>
                      <a:pt x="2" y="16"/>
                    </a:lnTo>
                    <a:lnTo>
                      <a:pt x="2" y="16"/>
                    </a:lnTo>
                    <a:lnTo>
                      <a:pt x="2" y="16"/>
                    </a:lnTo>
                    <a:lnTo>
                      <a:pt x="0" y="8"/>
                    </a:lnTo>
                    <a:lnTo>
                      <a:pt x="2" y="4"/>
                    </a:lnTo>
                    <a:lnTo>
                      <a:pt x="4" y="4"/>
                    </a:lnTo>
                    <a:lnTo>
                      <a:pt x="6" y="4"/>
                    </a:lnTo>
                    <a:lnTo>
                      <a:pt x="6" y="4"/>
                    </a:lnTo>
                    <a:lnTo>
                      <a:pt x="14" y="6"/>
                    </a:lnTo>
                    <a:lnTo>
                      <a:pt x="14" y="6"/>
                    </a:lnTo>
                    <a:lnTo>
                      <a:pt x="18" y="10"/>
                    </a:lnTo>
                    <a:lnTo>
                      <a:pt x="18" y="8"/>
                    </a:lnTo>
                    <a:lnTo>
                      <a:pt x="20" y="6"/>
                    </a:lnTo>
                    <a:lnTo>
                      <a:pt x="20" y="6"/>
                    </a:lnTo>
                    <a:lnTo>
                      <a:pt x="26" y="0"/>
                    </a:lnTo>
                    <a:lnTo>
                      <a:pt x="28" y="0"/>
                    </a:lnTo>
                    <a:lnTo>
                      <a:pt x="30" y="2"/>
                    </a:lnTo>
                    <a:lnTo>
                      <a:pt x="30" y="2"/>
                    </a:lnTo>
                    <a:lnTo>
                      <a:pt x="32" y="6"/>
                    </a:lnTo>
                    <a:lnTo>
                      <a:pt x="30" y="10"/>
                    </a:ln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5" name="Freeform 688">
                <a:extLst>
                  <a:ext uri="{FF2B5EF4-FFF2-40B4-BE49-F238E27FC236}">
                    <a16:creationId xmlns:a16="http://schemas.microsoft.com/office/drawing/2014/main" id="{DB803029-DF59-00D6-7C0B-8299F0A9102D}"/>
                  </a:ext>
                </a:extLst>
              </p:cNvPr>
              <p:cNvSpPr>
                <a:spLocks/>
              </p:cNvSpPr>
              <p:nvPr/>
            </p:nvSpPr>
            <p:spPr bwMode="auto">
              <a:xfrm>
                <a:off x="5624" y="1527"/>
                <a:ext cx="10" cy="20"/>
              </a:xfrm>
              <a:custGeom>
                <a:avLst/>
                <a:gdLst>
                  <a:gd name="T0" fmla="*/ 10 w 10"/>
                  <a:gd name="T1" fmla="*/ 6 h 20"/>
                  <a:gd name="T2" fmla="*/ 10 w 10"/>
                  <a:gd name="T3" fmla="*/ 6 h 20"/>
                  <a:gd name="T4" fmla="*/ 10 w 10"/>
                  <a:gd name="T5" fmla="*/ 16 h 20"/>
                  <a:gd name="T6" fmla="*/ 8 w 10"/>
                  <a:gd name="T7" fmla="*/ 18 h 20"/>
                  <a:gd name="T8" fmla="*/ 6 w 10"/>
                  <a:gd name="T9" fmla="*/ 20 h 20"/>
                  <a:gd name="T10" fmla="*/ 6 w 10"/>
                  <a:gd name="T11" fmla="*/ 20 h 20"/>
                  <a:gd name="T12" fmla="*/ 6 w 10"/>
                  <a:gd name="T13" fmla="*/ 20 h 20"/>
                  <a:gd name="T14" fmla="*/ 4 w 10"/>
                  <a:gd name="T15" fmla="*/ 14 h 20"/>
                  <a:gd name="T16" fmla="*/ 4 w 10"/>
                  <a:gd name="T17" fmla="*/ 14 h 20"/>
                  <a:gd name="T18" fmla="*/ 2 w 10"/>
                  <a:gd name="T19" fmla="*/ 10 h 20"/>
                  <a:gd name="T20" fmla="*/ 0 w 10"/>
                  <a:gd name="T21" fmla="*/ 8 h 20"/>
                  <a:gd name="T22" fmla="*/ 0 w 10"/>
                  <a:gd name="T23" fmla="*/ 4 h 20"/>
                  <a:gd name="T24" fmla="*/ 0 w 10"/>
                  <a:gd name="T25" fmla="*/ 4 h 20"/>
                  <a:gd name="T26" fmla="*/ 2 w 10"/>
                  <a:gd name="T27" fmla="*/ 0 h 20"/>
                  <a:gd name="T28" fmla="*/ 4 w 10"/>
                  <a:gd name="T29" fmla="*/ 0 h 20"/>
                  <a:gd name="T30" fmla="*/ 8 w 10"/>
                  <a:gd name="T31" fmla="*/ 2 h 20"/>
                  <a:gd name="T32" fmla="*/ 8 w 10"/>
                  <a:gd name="T33" fmla="*/ 2 h 20"/>
                  <a:gd name="T34" fmla="*/ 10 w 10"/>
                  <a:gd name="T35" fmla="*/ 6 h 20"/>
                  <a:gd name="T36" fmla="*/ 10 w 10"/>
                  <a:gd name="T3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0">
                    <a:moveTo>
                      <a:pt x="10" y="6"/>
                    </a:moveTo>
                    <a:lnTo>
                      <a:pt x="10" y="6"/>
                    </a:lnTo>
                    <a:lnTo>
                      <a:pt x="10" y="16"/>
                    </a:lnTo>
                    <a:lnTo>
                      <a:pt x="8" y="18"/>
                    </a:lnTo>
                    <a:lnTo>
                      <a:pt x="6" y="20"/>
                    </a:lnTo>
                    <a:lnTo>
                      <a:pt x="6" y="20"/>
                    </a:lnTo>
                    <a:lnTo>
                      <a:pt x="6" y="20"/>
                    </a:lnTo>
                    <a:lnTo>
                      <a:pt x="4" y="14"/>
                    </a:lnTo>
                    <a:lnTo>
                      <a:pt x="4" y="14"/>
                    </a:lnTo>
                    <a:lnTo>
                      <a:pt x="2" y="10"/>
                    </a:lnTo>
                    <a:lnTo>
                      <a:pt x="0" y="8"/>
                    </a:lnTo>
                    <a:lnTo>
                      <a:pt x="0" y="4"/>
                    </a:lnTo>
                    <a:lnTo>
                      <a:pt x="0" y="4"/>
                    </a:lnTo>
                    <a:lnTo>
                      <a:pt x="2" y="0"/>
                    </a:lnTo>
                    <a:lnTo>
                      <a:pt x="4" y="0"/>
                    </a:lnTo>
                    <a:lnTo>
                      <a:pt x="8" y="2"/>
                    </a:lnTo>
                    <a:lnTo>
                      <a:pt x="8"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6" name="Freeform 689">
                <a:extLst>
                  <a:ext uri="{FF2B5EF4-FFF2-40B4-BE49-F238E27FC236}">
                    <a16:creationId xmlns:a16="http://schemas.microsoft.com/office/drawing/2014/main" id="{BC037E7E-FE11-BBAA-71F7-1D50CC67A96D}"/>
                  </a:ext>
                </a:extLst>
              </p:cNvPr>
              <p:cNvSpPr>
                <a:spLocks/>
              </p:cNvSpPr>
              <p:nvPr/>
            </p:nvSpPr>
            <p:spPr bwMode="auto">
              <a:xfrm>
                <a:off x="5640" y="1529"/>
                <a:ext cx="4" cy="6"/>
              </a:xfrm>
              <a:custGeom>
                <a:avLst/>
                <a:gdLst>
                  <a:gd name="T0" fmla="*/ 0 w 4"/>
                  <a:gd name="T1" fmla="*/ 0 h 6"/>
                  <a:gd name="T2" fmla="*/ 0 w 4"/>
                  <a:gd name="T3" fmla="*/ 0 h 6"/>
                  <a:gd name="T4" fmla="*/ 4 w 4"/>
                  <a:gd name="T5" fmla="*/ 2 h 6"/>
                  <a:gd name="T6" fmla="*/ 4 w 4"/>
                  <a:gd name="T7" fmla="*/ 2 h 6"/>
                  <a:gd name="T8" fmla="*/ 2 w 4"/>
                  <a:gd name="T9" fmla="*/ 6 h 6"/>
                  <a:gd name="T10" fmla="*/ 2 w 4"/>
                  <a:gd name="T11" fmla="*/ 6 h 6"/>
                  <a:gd name="T12" fmla="*/ 2 w 4"/>
                  <a:gd name="T13" fmla="*/ 6 h 6"/>
                  <a:gd name="T14" fmla="*/ 0 w 4"/>
                  <a:gd name="T15" fmla="*/ 4 h 6"/>
                  <a:gd name="T16" fmla="*/ 0 w 4"/>
                  <a:gd name="T17" fmla="*/ 0 h 6"/>
                  <a:gd name="T18" fmla="*/ 0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0"/>
                    </a:moveTo>
                    <a:lnTo>
                      <a:pt x="0" y="0"/>
                    </a:lnTo>
                    <a:lnTo>
                      <a:pt x="4" y="2"/>
                    </a:lnTo>
                    <a:lnTo>
                      <a:pt x="4" y="2"/>
                    </a:lnTo>
                    <a:lnTo>
                      <a:pt x="2" y="6"/>
                    </a:lnTo>
                    <a:lnTo>
                      <a:pt x="2" y="6"/>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7" name="Freeform 690">
                <a:extLst>
                  <a:ext uri="{FF2B5EF4-FFF2-40B4-BE49-F238E27FC236}">
                    <a16:creationId xmlns:a16="http://schemas.microsoft.com/office/drawing/2014/main" id="{95C603B7-3939-BED4-3381-91BA7E0CFA6D}"/>
                  </a:ext>
                </a:extLst>
              </p:cNvPr>
              <p:cNvSpPr>
                <a:spLocks/>
              </p:cNvSpPr>
              <p:nvPr/>
            </p:nvSpPr>
            <p:spPr bwMode="auto">
              <a:xfrm>
                <a:off x="5702" y="1477"/>
                <a:ext cx="60" cy="24"/>
              </a:xfrm>
              <a:custGeom>
                <a:avLst/>
                <a:gdLst>
                  <a:gd name="T0" fmla="*/ 60 w 60"/>
                  <a:gd name="T1" fmla="*/ 16 h 24"/>
                  <a:gd name="T2" fmla="*/ 60 w 60"/>
                  <a:gd name="T3" fmla="*/ 16 h 24"/>
                  <a:gd name="T4" fmla="*/ 56 w 60"/>
                  <a:gd name="T5" fmla="*/ 18 h 24"/>
                  <a:gd name="T6" fmla="*/ 52 w 60"/>
                  <a:gd name="T7" fmla="*/ 20 h 24"/>
                  <a:gd name="T8" fmla="*/ 46 w 60"/>
                  <a:gd name="T9" fmla="*/ 22 h 24"/>
                  <a:gd name="T10" fmla="*/ 46 w 60"/>
                  <a:gd name="T11" fmla="*/ 22 h 24"/>
                  <a:gd name="T12" fmla="*/ 32 w 60"/>
                  <a:gd name="T13" fmla="*/ 24 h 24"/>
                  <a:gd name="T14" fmla="*/ 26 w 60"/>
                  <a:gd name="T15" fmla="*/ 24 h 24"/>
                  <a:gd name="T16" fmla="*/ 20 w 60"/>
                  <a:gd name="T17" fmla="*/ 22 h 24"/>
                  <a:gd name="T18" fmla="*/ 20 w 60"/>
                  <a:gd name="T19" fmla="*/ 22 h 24"/>
                  <a:gd name="T20" fmla="*/ 10 w 60"/>
                  <a:gd name="T21" fmla="*/ 16 h 24"/>
                  <a:gd name="T22" fmla="*/ 6 w 60"/>
                  <a:gd name="T23" fmla="*/ 14 h 24"/>
                  <a:gd name="T24" fmla="*/ 0 w 60"/>
                  <a:gd name="T25" fmla="*/ 14 h 24"/>
                  <a:gd name="T26" fmla="*/ 0 w 60"/>
                  <a:gd name="T27" fmla="*/ 14 h 24"/>
                  <a:gd name="T28" fmla="*/ 8 w 60"/>
                  <a:gd name="T29" fmla="*/ 6 h 24"/>
                  <a:gd name="T30" fmla="*/ 8 w 60"/>
                  <a:gd name="T31" fmla="*/ 6 h 24"/>
                  <a:gd name="T32" fmla="*/ 10 w 60"/>
                  <a:gd name="T33" fmla="*/ 4 h 24"/>
                  <a:gd name="T34" fmla="*/ 14 w 60"/>
                  <a:gd name="T35" fmla="*/ 8 h 24"/>
                  <a:gd name="T36" fmla="*/ 14 w 60"/>
                  <a:gd name="T37" fmla="*/ 8 h 24"/>
                  <a:gd name="T38" fmla="*/ 18 w 60"/>
                  <a:gd name="T39" fmla="*/ 16 h 24"/>
                  <a:gd name="T40" fmla="*/ 20 w 60"/>
                  <a:gd name="T41" fmla="*/ 18 h 24"/>
                  <a:gd name="T42" fmla="*/ 24 w 60"/>
                  <a:gd name="T43" fmla="*/ 16 h 24"/>
                  <a:gd name="T44" fmla="*/ 28 w 60"/>
                  <a:gd name="T45" fmla="*/ 8 h 24"/>
                  <a:gd name="T46" fmla="*/ 28 w 60"/>
                  <a:gd name="T47" fmla="*/ 8 h 24"/>
                  <a:gd name="T48" fmla="*/ 28 w 60"/>
                  <a:gd name="T49" fmla="*/ 4 h 24"/>
                  <a:gd name="T50" fmla="*/ 32 w 60"/>
                  <a:gd name="T51" fmla="*/ 4 h 24"/>
                  <a:gd name="T52" fmla="*/ 36 w 60"/>
                  <a:gd name="T53" fmla="*/ 0 h 24"/>
                  <a:gd name="T54" fmla="*/ 36 w 60"/>
                  <a:gd name="T55" fmla="*/ 0 h 24"/>
                  <a:gd name="T56" fmla="*/ 38 w 60"/>
                  <a:gd name="T57" fmla="*/ 6 h 24"/>
                  <a:gd name="T58" fmla="*/ 40 w 60"/>
                  <a:gd name="T59" fmla="*/ 10 h 24"/>
                  <a:gd name="T60" fmla="*/ 42 w 60"/>
                  <a:gd name="T61" fmla="*/ 12 h 24"/>
                  <a:gd name="T62" fmla="*/ 44 w 60"/>
                  <a:gd name="T63" fmla="*/ 12 h 24"/>
                  <a:gd name="T64" fmla="*/ 50 w 60"/>
                  <a:gd name="T65" fmla="*/ 10 h 24"/>
                  <a:gd name="T66" fmla="*/ 52 w 60"/>
                  <a:gd name="T67" fmla="*/ 10 h 24"/>
                  <a:gd name="T68" fmla="*/ 54 w 60"/>
                  <a:gd name="T69" fmla="*/ 10 h 24"/>
                  <a:gd name="T70" fmla="*/ 54 w 60"/>
                  <a:gd name="T71" fmla="*/ 10 h 24"/>
                  <a:gd name="T72" fmla="*/ 56 w 60"/>
                  <a:gd name="T73" fmla="*/ 10 h 24"/>
                  <a:gd name="T74" fmla="*/ 58 w 60"/>
                  <a:gd name="T75" fmla="*/ 10 h 24"/>
                  <a:gd name="T76" fmla="*/ 60 w 60"/>
                  <a:gd name="T77" fmla="*/ 12 h 24"/>
                  <a:gd name="T78" fmla="*/ 60 w 60"/>
                  <a:gd name="T79" fmla="*/ 12 h 24"/>
                  <a:gd name="T80" fmla="*/ 60 w 60"/>
                  <a:gd name="T81" fmla="*/ 16 h 24"/>
                  <a:gd name="T82" fmla="*/ 60 w 60"/>
                  <a:gd name="T8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 h="24">
                    <a:moveTo>
                      <a:pt x="60" y="16"/>
                    </a:moveTo>
                    <a:lnTo>
                      <a:pt x="60" y="16"/>
                    </a:lnTo>
                    <a:lnTo>
                      <a:pt x="56" y="18"/>
                    </a:lnTo>
                    <a:lnTo>
                      <a:pt x="52" y="20"/>
                    </a:lnTo>
                    <a:lnTo>
                      <a:pt x="46" y="22"/>
                    </a:lnTo>
                    <a:lnTo>
                      <a:pt x="46" y="22"/>
                    </a:lnTo>
                    <a:lnTo>
                      <a:pt x="32" y="24"/>
                    </a:lnTo>
                    <a:lnTo>
                      <a:pt x="26" y="24"/>
                    </a:lnTo>
                    <a:lnTo>
                      <a:pt x="20" y="22"/>
                    </a:lnTo>
                    <a:lnTo>
                      <a:pt x="20" y="22"/>
                    </a:lnTo>
                    <a:lnTo>
                      <a:pt x="10" y="16"/>
                    </a:lnTo>
                    <a:lnTo>
                      <a:pt x="6" y="14"/>
                    </a:lnTo>
                    <a:lnTo>
                      <a:pt x="0" y="14"/>
                    </a:lnTo>
                    <a:lnTo>
                      <a:pt x="0" y="14"/>
                    </a:lnTo>
                    <a:lnTo>
                      <a:pt x="8" y="6"/>
                    </a:lnTo>
                    <a:lnTo>
                      <a:pt x="8" y="6"/>
                    </a:lnTo>
                    <a:lnTo>
                      <a:pt x="10" y="4"/>
                    </a:lnTo>
                    <a:lnTo>
                      <a:pt x="14" y="8"/>
                    </a:lnTo>
                    <a:lnTo>
                      <a:pt x="14" y="8"/>
                    </a:lnTo>
                    <a:lnTo>
                      <a:pt x="18" y="16"/>
                    </a:lnTo>
                    <a:lnTo>
                      <a:pt x="20" y="18"/>
                    </a:lnTo>
                    <a:lnTo>
                      <a:pt x="24" y="16"/>
                    </a:lnTo>
                    <a:lnTo>
                      <a:pt x="28" y="8"/>
                    </a:lnTo>
                    <a:lnTo>
                      <a:pt x="28" y="8"/>
                    </a:lnTo>
                    <a:lnTo>
                      <a:pt x="28" y="4"/>
                    </a:lnTo>
                    <a:lnTo>
                      <a:pt x="32" y="4"/>
                    </a:lnTo>
                    <a:lnTo>
                      <a:pt x="36" y="0"/>
                    </a:lnTo>
                    <a:lnTo>
                      <a:pt x="36" y="0"/>
                    </a:lnTo>
                    <a:lnTo>
                      <a:pt x="38" y="6"/>
                    </a:lnTo>
                    <a:lnTo>
                      <a:pt x="40" y="10"/>
                    </a:lnTo>
                    <a:lnTo>
                      <a:pt x="42" y="12"/>
                    </a:lnTo>
                    <a:lnTo>
                      <a:pt x="44" y="12"/>
                    </a:lnTo>
                    <a:lnTo>
                      <a:pt x="50" y="10"/>
                    </a:lnTo>
                    <a:lnTo>
                      <a:pt x="52" y="10"/>
                    </a:lnTo>
                    <a:lnTo>
                      <a:pt x="54" y="10"/>
                    </a:lnTo>
                    <a:lnTo>
                      <a:pt x="54" y="10"/>
                    </a:lnTo>
                    <a:lnTo>
                      <a:pt x="56" y="10"/>
                    </a:lnTo>
                    <a:lnTo>
                      <a:pt x="58" y="10"/>
                    </a:lnTo>
                    <a:lnTo>
                      <a:pt x="60" y="12"/>
                    </a:lnTo>
                    <a:lnTo>
                      <a:pt x="60" y="12"/>
                    </a:lnTo>
                    <a:lnTo>
                      <a:pt x="60" y="16"/>
                    </a:lnTo>
                    <a:lnTo>
                      <a:pt x="6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8" name="Freeform 691">
                <a:extLst>
                  <a:ext uri="{FF2B5EF4-FFF2-40B4-BE49-F238E27FC236}">
                    <a16:creationId xmlns:a16="http://schemas.microsoft.com/office/drawing/2014/main" id="{8589C8C3-9E7A-409A-55BC-486A55EBB741}"/>
                  </a:ext>
                </a:extLst>
              </p:cNvPr>
              <p:cNvSpPr>
                <a:spLocks/>
              </p:cNvSpPr>
              <p:nvPr/>
            </p:nvSpPr>
            <p:spPr bwMode="auto">
              <a:xfrm>
                <a:off x="4838" y="2845"/>
                <a:ext cx="6" cy="10"/>
              </a:xfrm>
              <a:custGeom>
                <a:avLst/>
                <a:gdLst>
                  <a:gd name="T0" fmla="*/ 6 w 6"/>
                  <a:gd name="T1" fmla="*/ 4 h 10"/>
                  <a:gd name="T2" fmla="*/ 6 w 6"/>
                  <a:gd name="T3" fmla="*/ 4 h 10"/>
                  <a:gd name="T4" fmla="*/ 6 w 6"/>
                  <a:gd name="T5" fmla="*/ 8 h 10"/>
                  <a:gd name="T6" fmla="*/ 6 w 6"/>
                  <a:gd name="T7" fmla="*/ 8 h 10"/>
                  <a:gd name="T8" fmla="*/ 2 w 6"/>
                  <a:gd name="T9" fmla="*/ 10 h 10"/>
                  <a:gd name="T10" fmla="*/ 2 w 6"/>
                  <a:gd name="T11" fmla="*/ 10 h 10"/>
                  <a:gd name="T12" fmla="*/ 2 w 6"/>
                  <a:gd name="T13" fmla="*/ 8 h 10"/>
                  <a:gd name="T14" fmla="*/ 0 w 6"/>
                  <a:gd name="T15" fmla="*/ 6 h 10"/>
                  <a:gd name="T16" fmla="*/ 0 w 6"/>
                  <a:gd name="T17" fmla="*/ 6 h 10"/>
                  <a:gd name="T18" fmla="*/ 0 w 6"/>
                  <a:gd name="T19" fmla="*/ 0 h 10"/>
                  <a:gd name="T20" fmla="*/ 2 w 6"/>
                  <a:gd name="T21" fmla="*/ 0 h 10"/>
                  <a:gd name="T22" fmla="*/ 4 w 6"/>
                  <a:gd name="T23" fmla="*/ 0 h 10"/>
                  <a:gd name="T24" fmla="*/ 6 w 6"/>
                  <a:gd name="T25" fmla="*/ 4 h 10"/>
                  <a:gd name="T26" fmla="*/ 6 w 6"/>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4"/>
                    </a:moveTo>
                    <a:lnTo>
                      <a:pt x="6" y="4"/>
                    </a:lnTo>
                    <a:lnTo>
                      <a:pt x="6" y="8"/>
                    </a:lnTo>
                    <a:lnTo>
                      <a:pt x="6" y="8"/>
                    </a:lnTo>
                    <a:lnTo>
                      <a:pt x="2" y="10"/>
                    </a:lnTo>
                    <a:lnTo>
                      <a:pt x="2" y="10"/>
                    </a:lnTo>
                    <a:lnTo>
                      <a:pt x="2" y="8"/>
                    </a:lnTo>
                    <a:lnTo>
                      <a:pt x="0" y="6"/>
                    </a:lnTo>
                    <a:lnTo>
                      <a:pt x="0" y="6"/>
                    </a:lnTo>
                    <a:lnTo>
                      <a:pt x="0" y="0"/>
                    </a:lnTo>
                    <a:lnTo>
                      <a:pt x="2"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9" name="Freeform 692">
                <a:extLst>
                  <a:ext uri="{FF2B5EF4-FFF2-40B4-BE49-F238E27FC236}">
                    <a16:creationId xmlns:a16="http://schemas.microsoft.com/office/drawing/2014/main" id="{C8765027-BB3D-F3F9-596F-055EF16331C6}"/>
                  </a:ext>
                </a:extLst>
              </p:cNvPr>
              <p:cNvSpPr>
                <a:spLocks/>
              </p:cNvSpPr>
              <p:nvPr/>
            </p:nvSpPr>
            <p:spPr bwMode="auto">
              <a:xfrm>
                <a:off x="4764" y="2841"/>
                <a:ext cx="10" cy="14"/>
              </a:xfrm>
              <a:custGeom>
                <a:avLst/>
                <a:gdLst>
                  <a:gd name="T0" fmla="*/ 0 w 10"/>
                  <a:gd name="T1" fmla="*/ 14 h 14"/>
                  <a:gd name="T2" fmla="*/ 0 w 10"/>
                  <a:gd name="T3" fmla="*/ 14 h 14"/>
                  <a:gd name="T4" fmla="*/ 0 w 10"/>
                  <a:gd name="T5" fmla="*/ 0 h 14"/>
                  <a:gd name="T6" fmla="*/ 0 w 10"/>
                  <a:gd name="T7" fmla="*/ 0 h 14"/>
                  <a:gd name="T8" fmla="*/ 4 w 10"/>
                  <a:gd name="T9" fmla="*/ 0 h 14"/>
                  <a:gd name="T10" fmla="*/ 6 w 10"/>
                  <a:gd name="T11" fmla="*/ 2 h 14"/>
                  <a:gd name="T12" fmla="*/ 6 w 10"/>
                  <a:gd name="T13" fmla="*/ 6 h 14"/>
                  <a:gd name="T14" fmla="*/ 8 w 10"/>
                  <a:gd name="T15" fmla="*/ 8 h 14"/>
                  <a:gd name="T16" fmla="*/ 8 w 10"/>
                  <a:gd name="T17" fmla="*/ 8 h 14"/>
                  <a:gd name="T18" fmla="*/ 10 w 10"/>
                  <a:gd name="T19" fmla="*/ 12 h 14"/>
                  <a:gd name="T20" fmla="*/ 10 w 10"/>
                  <a:gd name="T21" fmla="*/ 12 h 14"/>
                  <a:gd name="T22" fmla="*/ 8 w 10"/>
                  <a:gd name="T23" fmla="*/ 14 h 14"/>
                  <a:gd name="T24" fmla="*/ 4 w 10"/>
                  <a:gd name="T25" fmla="*/ 14 h 14"/>
                  <a:gd name="T26" fmla="*/ 0 w 10"/>
                  <a:gd name="T27" fmla="*/ 14 h 14"/>
                  <a:gd name="T28" fmla="*/ 0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0" y="14"/>
                    </a:moveTo>
                    <a:lnTo>
                      <a:pt x="0" y="14"/>
                    </a:lnTo>
                    <a:lnTo>
                      <a:pt x="0" y="0"/>
                    </a:lnTo>
                    <a:lnTo>
                      <a:pt x="0" y="0"/>
                    </a:lnTo>
                    <a:lnTo>
                      <a:pt x="4" y="0"/>
                    </a:lnTo>
                    <a:lnTo>
                      <a:pt x="6" y="2"/>
                    </a:lnTo>
                    <a:lnTo>
                      <a:pt x="6" y="6"/>
                    </a:lnTo>
                    <a:lnTo>
                      <a:pt x="8" y="8"/>
                    </a:lnTo>
                    <a:lnTo>
                      <a:pt x="8" y="8"/>
                    </a:lnTo>
                    <a:lnTo>
                      <a:pt x="10" y="12"/>
                    </a:lnTo>
                    <a:lnTo>
                      <a:pt x="10" y="12"/>
                    </a:lnTo>
                    <a:lnTo>
                      <a:pt x="8" y="14"/>
                    </a:lnTo>
                    <a:lnTo>
                      <a:pt x="4"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0" name="Freeform 693">
                <a:extLst>
                  <a:ext uri="{FF2B5EF4-FFF2-40B4-BE49-F238E27FC236}">
                    <a16:creationId xmlns:a16="http://schemas.microsoft.com/office/drawing/2014/main" id="{4B7E76F6-9242-B9FB-9A0D-80A2C4FA5B84}"/>
                  </a:ext>
                </a:extLst>
              </p:cNvPr>
              <p:cNvSpPr>
                <a:spLocks/>
              </p:cNvSpPr>
              <p:nvPr/>
            </p:nvSpPr>
            <p:spPr bwMode="auto">
              <a:xfrm>
                <a:off x="4772" y="2837"/>
                <a:ext cx="10" cy="18"/>
              </a:xfrm>
              <a:custGeom>
                <a:avLst/>
                <a:gdLst>
                  <a:gd name="T0" fmla="*/ 2 w 10"/>
                  <a:gd name="T1" fmla="*/ 16 h 18"/>
                  <a:gd name="T2" fmla="*/ 2 w 10"/>
                  <a:gd name="T3" fmla="*/ 16 h 18"/>
                  <a:gd name="T4" fmla="*/ 0 w 10"/>
                  <a:gd name="T5" fmla="*/ 14 h 18"/>
                  <a:gd name="T6" fmla="*/ 0 w 10"/>
                  <a:gd name="T7" fmla="*/ 14 h 18"/>
                  <a:gd name="T8" fmla="*/ 2 w 10"/>
                  <a:gd name="T9" fmla="*/ 4 h 18"/>
                  <a:gd name="T10" fmla="*/ 4 w 10"/>
                  <a:gd name="T11" fmla="*/ 0 h 18"/>
                  <a:gd name="T12" fmla="*/ 6 w 10"/>
                  <a:gd name="T13" fmla="*/ 0 h 18"/>
                  <a:gd name="T14" fmla="*/ 8 w 10"/>
                  <a:gd name="T15" fmla="*/ 2 h 18"/>
                  <a:gd name="T16" fmla="*/ 10 w 10"/>
                  <a:gd name="T17" fmla="*/ 8 h 18"/>
                  <a:gd name="T18" fmla="*/ 10 w 10"/>
                  <a:gd name="T19" fmla="*/ 8 h 18"/>
                  <a:gd name="T20" fmla="*/ 8 w 10"/>
                  <a:gd name="T21" fmla="*/ 6 h 18"/>
                  <a:gd name="T22" fmla="*/ 8 w 10"/>
                  <a:gd name="T23" fmla="*/ 6 h 18"/>
                  <a:gd name="T24" fmla="*/ 6 w 10"/>
                  <a:gd name="T25" fmla="*/ 10 h 18"/>
                  <a:gd name="T26" fmla="*/ 4 w 10"/>
                  <a:gd name="T27" fmla="*/ 16 h 18"/>
                  <a:gd name="T28" fmla="*/ 2 w 10"/>
                  <a:gd name="T29" fmla="*/ 18 h 18"/>
                  <a:gd name="T30" fmla="*/ 2 w 10"/>
                  <a:gd name="T31" fmla="*/ 18 h 18"/>
                  <a:gd name="T32" fmla="*/ 2 w 10"/>
                  <a:gd name="T33" fmla="*/ 16 h 18"/>
                  <a:gd name="T34" fmla="*/ 2 w 10"/>
                  <a:gd name="T3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8">
                    <a:moveTo>
                      <a:pt x="2" y="16"/>
                    </a:moveTo>
                    <a:lnTo>
                      <a:pt x="2" y="16"/>
                    </a:lnTo>
                    <a:lnTo>
                      <a:pt x="0" y="14"/>
                    </a:lnTo>
                    <a:lnTo>
                      <a:pt x="0" y="14"/>
                    </a:lnTo>
                    <a:lnTo>
                      <a:pt x="2" y="4"/>
                    </a:lnTo>
                    <a:lnTo>
                      <a:pt x="4" y="0"/>
                    </a:lnTo>
                    <a:lnTo>
                      <a:pt x="6" y="0"/>
                    </a:lnTo>
                    <a:lnTo>
                      <a:pt x="8" y="2"/>
                    </a:lnTo>
                    <a:lnTo>
                      <a:pt x="10" y="8"/>
                    </a:lnTo>
                    <a:lnTo>
                      <a:pt x="10" y="8"/>
                    </a:lnTo>
                    <a:lnTo>
                      <a:pt x="8" y="6"/>
                    </a:lnTo>
                    <a:lnTo>
                      <a:pt x="8" y="6"/>
                    </a:lnTo>
                    <a:lnTo>
                      <a:pt x="6" y="10"/>
                    </a:lnTo>
                    <a:lnTo>
                      <a:pt x="4" y="16"/>
                    </a:lnTo>
                    <a:lnTo>
                      <a:pt x="2" y="18"/>
                    </a:lnTo>
                    <a:lnTo>
                      <a:pt x="2" y="1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1" name="Freeform 694">
                <a:extLst>
                  <a:ext uri="{FF2B5EF4-FFF2-40B4-BE49-F238E27FC236}">
                    <a16:creationId xmlns:a16="http://schemas.microsoft.com/office/drawing/2014/main" id="{C7393C3E-D960-5F45-9C1D-732A572B35A8}"/>
                  </a:ext>
                </a:extLst>
              </p:cNvPr>
              <p:cNvSpPr>
                <a:spLocks/>
              </p:cNvSpPr>
              <p:nvPr/>
            </p:nvSpPr>
            <p:spPr bwMode="auto">
              <a:xfrm>
                <a:off x="4794" y="2831"/>
                <a:ext cx="72" cy="32"/>
              </a:xfrm>
              <a:custGeom>
                <a:avLst/>
                <a:gdLst>
                  <a:gd name="T0" fmla="*/ 50 w 72"/>
                  <a:gd name="T1" fmla="*/ 18 h 32"/>
                  <a:gd name="T2" fmla="*/ 50 w 72"/>
                  <a:gd name="T3" fmla="*/ 18 h 32"/>
                  <a:gd name="T4" fmla="*/ 46 w 72"/>
                  <a:gd name="T5" fmla="*/ 18 h 32"/>
                  <a:gd name="T6" fmla="*/ 46 w 72"/>
                  <a:gd name="T7" fmla="*/ 18 h 32"/>
                  <a:gd name="T8" fmla="*/ 44 w 72"/>
                  <a:gd name="T9" fmla="*/ 20 h 32"/>
                  <a:gd name="T10" fmla="*/ 44 w 72"/>
                  <a:gd name="T11" fmla="*/ 20 h 32"/>
                  <a:gd name="T12" fmla="*/ 42 w 72"/>
                  <a:gd name="T13" fmla="*/ 20 h 32"/>
                  <a:gd name="T14" fmla="*/ 40 w 72"/>
                  <a:gd name="T15" fmla="*/ 18 h 32"/>
                  <a:gd name="T16" fmla="*/ 36 w 72"/>
                  <a:gd name="T17" fmla="*/ 18 h 32"/>
                  <a:gd name="T18" fmla="*/ 34 w 72"/>
                  <a:gd name="T19" fmla="*/ 20 h 32"/>
                  <a:gd name="T20" fmla="*/ 34 w 72"/>
                  <a:gd name="T21" fmla="*/ 20 h 32"/>
                  <a:gd name="T22" fmla="*/ 30 w 72"/>
                  <a:gd name="T23" fmla="*/ 16 h 32"/>
                  <a:gd name="T24" fmla="*/ 28 w 72"/>
                  <a:gd name="T25" fmla="*/ 22 h 32"/>
                  <a:gd name="T26" fmla="*/ 28 w 72"/>
                  <a:gd name="T27" fmla="*/ 22 h 32"/>
                  <a:gd name="T28" fmla="*/ 28 w 72"/>
                  <a:gd name="T29" fmla="*/ 26 h 32"/>
                  <a:gd name="T30" fmla="*/ 26 w 72"/>
                  <a:gd name="T31" fmla="*/ 24 h 32"/>
                  <a:gd name="T32" fmla="*/ 26 w 72"/>
                  <a:gd name="T33" fmla="*/ 24 h 32"/>
                  <a:gd name="T34" fmla="*/ 24 w 72"/>
                  <a:gd name="T35" fmla="*/ 22 h 32"/>
                  <a:gd name="T36" fmla="*/ 22 w 72"/>
                  <a:gd name="T37" fmla="*/ 22 h 32"/>
                  <a:gd name="T38" fmla="*/ 18 w 72"/>
                  <a:gd name="T39" fmla="*/ 28 h 32"/>
                  <a:gd name="T40" fmla="*/ 18 w 72"/>
                  <a:gd name="T41" fmla="*/ 28 h 32"/>
                  <a:gd name="T42" fmla="*/ 14 w 72"/>
                  <a:gd name="T43" fmla="*/ 32 h 32"/>
                  <a:gd name="T44" fmla="*/ 14 w 72"/>
                  <a:gd name="T45" fmla="*/ 32 h 32"/>
                  <a:gd name="T46" fmla="*/ 12 w 72"/>
                  <a:gd name="T47" fmla="*/ 26 h 32"/>
                  <a:gd name="T48" fmla="*/ 10 w 72"/>
                  <a:gd name="T49" fmla="*/ 24 h 32"/>
                  <a:gd name="T50" fmla="*/ 6 w 72"/>
                  <a:gd name="T51" fmla="*/ 24 h 32"/>
                  <a:gd name="T52" fmla="*/ 6 w 72"/>
                  <a:gd name="T53" fmla="*/ 24 h 32"/>
                  <a:gd name="T54" fmla="*/ 0 w 72"/>
                  <a:gd name="T55" fmla="*/ 18 h 32"/>
                  <a:gd name="T56" fmla="*/ 0 w 72"/>
                  <a:gd name="T57" fmla="*/ 18 h 32"/>
                  <a:gd name="T58" fmla="*/ 2 w 72"/>
                  <a:gd name="T59" fmla="*/ 10 h 32"/>
                  <a:gd name="T60" fmla="*/ 6 w 72"/>
                  <a:gd name="T61" fmla="*/ 4 h 32"/>
                  <a:gd name="T62" fmla="*/ 10 w 72"/>
                  <a:gd name="T63" fmla="*/ 2 h 32"/>
                  <a:gd name="T64" fmla="*/ 16 w 72"/>
                  <a:gd name="T65" fmla="*/ 4 h 32"/>
                  <a:gd name="T66" fmla="*/ 16 w 72"/>
                  <a:gd name="T67" fmla="*/ 4 h 32"/>
                  <a:gd name="T68" fmla="*/ 20 w 72"/>
                  <a:gd name="T69" fmla="*/ 6 h 32"/>
                  <a:gd name="T70" fmla="*/ 24 w 72"/>
                  <a:gd name="T71" fmla="*/ 6 h 32"/>
                  <a:gd name="T72" fmla="*/ 30 w 72"/>
                  <a:gd name="T73" fmla="*/ 4 h 32"/>
                  <a:gd name="T74" fmla="*/ 30 w 72"/>
                  <a:gd name="T75" fmla="*/ 4 h 32"/>
                  <a:gd name="T76" fmla="*/ 38 w 72"/>
                  <a:gd name="T77" fmla="*/ 2 h 32"/>
                  <a:gd name="T78" fmla="*/ 46 w 72"/>
                  <a:gd name="T79" fmla="*/ 0 h 32"/>
                  <a:gd name="T80" fmla="*/ 60 w 72"/>
                  <a:gd name="T81" fmla="*/ 2 h 32"/>
                  <a:gd name="T82" fmla="*/ 60 w 72"/>
                  <a:gd name="T83" fmla="*/ 2 h 32"/>
                  <a:gd name="T84" fmla="*/ 62 w 72"/>
                  <a:gd name="T85" fmla="*/ 2 h 32"/>
                  <a:gd name="T86" fmla="*/ 62 w 72"/>
                  <a:gd name="T87" fmla="*/ 2 h 32"/>
                  <a:gd name="T88" fmla="*/ 66 w 72"/>
                  <a:gd name="T89" fmla="*/ 2 h 32"/>
                  <a:gd name="T90" fmla="*/ 70 w 72"/>
                  <a:gd name="T91" fmla="*/ 4 h 32"/>
                  <a:gd name="T92" fmla="*/ 70 w 72"/>
                  <a:gd name="T93" fmla="*/ 4 h 32"/>
                  <a:gd name="T94" fmla="*/ 72 w 72"/>
                  <a:gd name="T95" fmla="*/ 10 h 32"/>
                  <a:gd name="T96" fmla="*/ 72 w 72"/>
                  <a:gd name="T97" fmla="*/ 10 h 32"/>
                  <a:gd name="T98" fmla="*/ 72 w 72"/>
                  <a:gd name="T99" fmla="*/ 24 h 32"/>
                  <a:gd name="T100" fmla="*/ 72 w 72"/>
                  <a:gd name="T101" fmla="*/ 24 h 32"/>
                  <a:gd name="T102" fmla="*/ 66 w 72"/>
                  <a:gd name="T103" fmla="*/ 18 h 32"/>
                  <a:gd name="T104" fmla="*/ 62 w 72"/>
                  <a:gd name="T105" fmla="*/ 14 h 32"/>
                  <a:gd name="T106" fmla="*/ 58 w 72"/>
                  <a:gd name="T107" fmla="*/ 12 h 32"/>
                  <a:gd name="T108" fmla="*/ 56 w 72"/>
                  <a:gd name="T109" fmla="*/ 12 h 32"/>
                  <a:gd name="T110" fmla="*/ 54 w 72"/>
                  <a:gd name="T111" fmla="*/ 14 h 32"/>
                  <a:gd name="T112" fmla="*/ 50 w 72"/>
                  <a:gd name="T113" fmla="*/ 18 h 32"/>
                  <a:gd name="T114" fmla="*/ 50 w 72"/>
                  <a:gd name="T11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32">
                    <a:moveTo>
                      <a:pt x="50" y="18"/>
                    </a:moveTo>
                    <a:lnTo>
                      <a:pt x="50" y="18"/>
                    </a:lnTo>
                    <a:lnTo>
                      <a:pt x="46" y="18"/>
                    </a:lnTo>
                    <a:lnTo>
                      <a:pt x="46" y="18"/>
                    </a:lnTo>
                    <a:lnTo>
                      <a:pt x="44" y="20"/>
                    </a:lnTo>
                    <a:lnTo>
                      <a:pt x="44" y="20"/>
                    </a:lnTo>
                    <a:lnTo>
                      <a:pt x="42" y="20"/>
                    </a:lnTo>
                    <a:lnTo>
                      <a:pt x="40" y="18"/>
                    </a:lnTo>
                    <a:lnTo>
                      <a:pt x="36" y="18"/>
                    </a:lnTo>
                    <a:lnTo>
                      <a:pt x="34" y="20"/>
                    </a:lnTo>
                    <a:lnTo>
                      <a:pt x="34" y="20"/>
                    </a:lnTo>
                    <a:lnTo>
                      <a:pt x="30" y="16"/>
                    </a:lnTo>
                    <a:lnTo>
                      <a:pt x="28" y="22"/>
                    </a:lnTo>
                    <a:lnTo>
                      <a:pt x="28" y="22"/>
                    </a:lnTo>
                    <a:lnTo>
                      <a:pt x="28" y="26"/>
                    </a:lnTo>
                    <a:lnTo>
                      <a:pt x="26" y="24"/>
                    </a:lnTo>
                    <a:lnTo>
                      <a:pt x="26" y="24"/>
                    </a:lnTo>
                    <a:lnTo>
                      <a:pt x="24" y="22"/>
                    </a:lnTo>
                    <a:lnTo>
                      <a:pt x="22" y="22"/>
                    </a:lnTo>
                    <a:lnTo>
                      <a:pt x="18" y="28"/>
                    </a:lnTo>
                    <a:lnTo>
                      <a:pt x="18" y="28"/>
                    </a:lnTo>
                    <a:lnTo>
                      <a:pt x="14" y="32"/>
                    </a:lnTo>
                    <a:lnTo>
                      <a:pt x="14" y="32"/>
                    </a:lnTo>
                    <a:lnTo>
                      <a:pt x="12" y="26"/>
                    </a:lnTo>
                    <a:lnTo>
                      <a:pt x="10" y="24"/>
                    </a:lnTo>
                    <a:lnTo>
                      <a:pt x="6" y="24"/>
                    </a:lnTo>
                    <a:lnTo>
                      <a:pt x="6" y="24"/>
                    </a:lnTo>
                    <a:lnTo>
                      <a:pt x="0" y="18"/>
                    </a:lnTo>
                    <a:lnTo>
                      <a:pt x="0" y="18"/>
                    </a:lnTo>
                    <a:lnTo>
                      <a:pt x="2" y="10"/>
                    </a:lnTo>
                    <a:lnTo>
                      <a:pt x="6" y="4"/>
                    </a:lnTo>
                    <a:lnTo>
                      <a:pt x="10" y="2"/>
                    </a:lnTo>
                    <a:lnTo>
                      <a:pt x="16" y="4"/>
                    </a:lnTo>
                    <a:lnTo>
                      <a:pt x="16" y="4"/>
                    </a:lnTo>
                    <a:lnTo>
                      <a:pt x="20" y="6"/>
                    </a:lnTo>
                    <a:lnTo>
                      <a:pt x="24" y="6"/>
                    </a:lnTo>
                    <a:lnTo>
                      <a:pt x="30" y="4"/>
                    </a:lnTo>
                    <a:lnTo>
                      <a:pt x="30" y="4"/>
                    </a:lnTo>
                    <a:lnTo>
                      <a:pt x="38" y="2"/>
                    </a:lnTo>
                    <a:lnTo>
                      <a:pt x="46" y="0"/>
                    </a:lnTo>
                    <a:lnTo>
                      <a:pt x="60" y="2"/>
                    </a:lnTo>
                    <a:lnTo>
                      <a:pt x="60" y="2"/>
                    </a:lnTo>
                    <a:lnTo>
                      <a:pt x="62" y="2"/>
                    </a:lnTo>
                    <a:lnTo>
                      <a:pt x="62" y="2"/>
                    </a:lnTo>
                    <a:lnTo>
                      <a:pt x="66" y="2"/>
                    </a:lnTo>
                    <a:lnTo>
                      <a:pt x="70" y="4"/>
                    </a:lnTo>
                    <a:lnTo>
                      <a:pt x="70" y="4"/>
                    </a:lnTo>
                    <a:lnTo>
                      <a:pt x="72" y="10"/>
                    </a:lnTo>
                    <a:lnTo>
                      <a:pt x="72" y="10"/>
                    </a:lnTo>
                    <a:lnTo>
                      <a:pt x="72" y="24"/>
                    </a:lnTo>
                    <a:lnTo>
                      <a:pt x="72" y="24"/>
                    </a:lnTo>
                    <a:lnTo>
                      <a:pt x="66" y="18"/>
                    </a:lnTo>
                    <a:lnTo>
                      <a:pt x="62" y="14"/>
                    </a:lnTo>
                    <a:lnTo>
                      <a:pt x="58" y="12"/>
                    </a:lnTo>
                    <a:lnTo>
                      <a:pt x="56" y="12"/>
                    </a:lnTo>
                    <a:lnTo>
                      <a:pt x="54" y="14"/>
                    </a:lnTo>
                    <a:lnTo>
                      <a:pt x="50" y="18"/>
                    </a:lnTo>
                    <a:lnTo>
                      <a:pt x="5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2" name="Freeform 695">
                <a:extLst>
                  <a:ext uri="{FF2B5EF4-FFF2-40B4-BE49-F238E27FC236}">
                    <a16:creationId xmlns:a16="http://schemas.microsoft.com/office/drawing/2014/main" id="{29DCF917-10E9-508C-CE2D-578668D5E6AC}"/>
                  </a:ext>
                </a:extLst>
              </p:cNvPr>
              <p:cNvSpPr>
                <a:spLocks/>
              </p:cNvSpPr>
              <p:nvPr/>
            </p:nvSpPr>
            <p:spPr bwMode="auto">
              <a:xfrm>
                <a:off x="4746" y="2805"/>
                <a:ext cx="110" cy="48"/>
              </a:xfrm>
              <a:custGeom>
                <a:avLst/>
                <a:gdLst>
                  <a:gd name="T0" fmla="*/ 108 w 110"/>
                  <a:gd name="T1" fmla="*/ 32 h 48"/>
                  <a:gd name="T2" fmla="*/ 84 w 110"/>
                  <a:gd name="T3" fmla="*/ 32 h 48"/>
                  <a:gd name="T4" fmla="*/ 74 w 110"/>
                  <a:gd name="T5" fmla="*/ 36 h 48"/>
                  <a:gd name="T6" fmla="*/ 64 w 110"/>
                  <a:gd name="T7" fmla="*/ 34 h 48"/>
                  <a:gd name="T8" fmla="*/ 54 w 110"/>
                  <a:gd name="T9" fmla="*/ 34 h 48"/>
                  <a:gd name="T10" fmla="*/ 52 w 110"/>
                  <a:gd name="T11" fmla="*/ 36 h 48"/>
                  <a:gd name="T12" fmla="*/ 50 w 110"/>
                  <a:gd name="T13" fmla="*/ 42 h 48"/>
                  <a:gd name="T14" fmla="*/ 48 w 110"/>
                  <a:gd name="T15" fmla="*/ 44 h 48"/>
                  <a:gd name="T16" fmla="*/ 44 w 110"/>
                  <a:gd name="T17" fmla="*/ 42 h 48"/>
                  <a:gd name="T18" fmla="*/ 38 w 110"/>
                  <a:gd name="T19" fmla="*/ 44 h 48"/>
                  <a:gd name="T20" fmla="*/ 36 w 110"/>
                  <a:gd name="T21" fmla="*/ 40 h 48"/>
                  <a:gd name="T22" fmla="*/ 34 w 110"/>
                  <a:gd name="T23" fmla="*/ 36 h 48"/>
                  <a:gd name="T24" fmla="*/ 26 w 110"/>
                  <a:gd name="T25" fmla="*/ 46 h 48"/>
                  <a:gd name="T26" fmla="*/ 24 w 110"/>
                  <a:gd name="T27" fmla="*/ 48 h 48"/>
                  <a:gd name="T28" fmla="*/ 22 w 110"/>
                  <a:gd name="T29" fmla="*/ 42 h 48"/>
                  <a:gd name="T30" fmla="*/ 18 w 110"/>
                  <a:gd name="T31" fmla="*/ 36 h 48"/>
                  <a:gd name="T32" fmla="*/ 16 w 110"/>
                  <a:gd name="T33" fmla="*/ 36 h 48"/>
                  <a:gd name="T34" fmla="*/ 10 w 110"/>
                  <a:gd name="T35" fmla="*/ 32 h 48"/>
                  <a:gd name="T36" fmla="*/ 6 w 110"/>
                  <a:gd name="T37" fmla="*/ 26 h 48"/>
                  <a:gd name="T38" fmla="*/ 4 w 110"/>
                  <a:gd name="T39" fmla="*/ 22 h 48"/>
                  <a:gd name="T40" fmla="*/ 0 w 110"/>
                  <a:gd name="T41" fmla="*/ 22 h 48"/>
                  <a:gd name="T42" fmla="*/ 0 w 110"/>
                  <a:gd name="T43" fmla="*/ 18 h 48"/>
                  <a:gd name="T44" fmla="*/ 2 w 110"/>
                  <a:gd name="T45" fmla="*/ 14 h 48"/>
                  <a:gd name="T46" fmla="*/ 8 w 110"/>
                  <a:gd name="T47" fmla="*/ 14 h 48"/>
                  <a:gd name="T48" fmla="*/ 12 w 110"/>
                  <a:gd name="T49" fmla="*/ 18 h 48"/>
                  <a:gd name="T50" fmla="*/ 28 w 110"/>
                  <a:gd name="T51" fmla="*/ 18 h 48"/>
                  <a:gd name="T52" fmla="*/ 44 w 110"/>
                  <a:gd name="T53" fmla="*/ 18 h 48"/>
                  <a:gd name="T54" fmla="*/ 48 w 110"/>
                  <a:gd name="T55" fmla="*/ 18 h 48"/>
                  <a:gd name="T56" fmla="*/ 54 w 110"/>
                  <a:gd name="T57" fmla="*/ 14 h 48"/>
                  <a:gd name="T58" fmla="*/ 60 w 110"/>
                  <a:gd name="T59" fmla="*/ 6 h 48"/>
                  <a:gd name="T60" fmla="*/ 64 w 110"/>
                  <a:gd name="T61" fmla="*/ 6 h 48"/>
                  <a:gd name="T62" fmla="*/ 74 w 110"/>
                  <a:gd name="T63" fmla="*/ 8 h 48"/>
                  <a:gd name="T64" fmla="*/ 86 w 110"/>
                  <a:gd name="T65" fmla="*/ 14 h 48"/>
                  <a:gd name="T66" fmla="*/ 92 w 110"/>
                  <a:gd name="T67" fmla="*/ 14 h 48"/>
                  <a:gd name="T68" fmla="*/ 94 w 110"/>
                  <a:gd name="T69" fmla="*/ 10 h 48"/>
                  <a:gd name="T70" fmla="*/ 98 w 110"/>
                  <a:gd name="T71" fmla="*/ 2 h 48"/>
                  <a:gd name="T72" fmla="*/ 104 w 110"/>
                  <a:gd name="T73" fmla="*/ 0 h 48"/>
                  <a:gd name="T74" fmla="*/ 104 w 110"/>
                  <a:gd name="T75" fmla="*/ 2 h 48"/>
                  <a:gd name="T76" fmla="*/ 106 w 110"/>
                  <a:gd name="T77" fmla="*/ 6 h 48"/>
                  <a:gd name="T78" fmla="*/ 110 w 110"/>
                  <a:gd name="T79" fmla="*/ 18 h 48"/>
                  <a:gd name="T80" fmla="*/ 108 w 110"/>
                  <a:gd name="T81"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48">
                    <a:moveTo>
                      <a:pt x="108" y="32"/>
                    </a:moveTo>
                    <a:lnTo>
                      <a:pt x="108" y="32"/>
                    </a:lnTo>
                    <a:lnTo>
                      <a:pt x="92" y="30"/>
                    </a:lnTo>
                    <a:lnTo>
                      <a:pt x="84" y="32"/>
                    </a:lnTo>
                    <a:lnTo>
                      <a:pt x="74" y="36"/>
                    </a:lnTo>
                    <a:lnTo>
                      <a:pt x="74" y="36"/>
                    </a:lnTo>
                    <a:lnTo>
                      <a:pt x="70" y="36"/>
                    </a:lnTo>
                    <a:lnTo>
                      <a:pt x="64" y="34"/>
                    </a:lnTo>
                    <a:lnTo>
                      <a:pt x="60" y="32"/>
                    </a:lnTo>
                    <a:lnTo>
                      <a:pt x="54" y="34"/>
                    </a:lnTo>
                    <a:lnTo>
                      <a:pt x="54" y="34"/>
                    </a:lnTo>
                    <a:lnTo>
                      <a:pt x="52" y="36"/>
                    </a:lnTo>
                    <a:lnTo>
                      <a:pt x="50" y="38"/>
                    </a:lnTo>
                    <a:lnTo>
                      <a:pt x="50" y="42"/>
                    </a:lnTo>
                    <a:lnTo>
                      <a:pt x="48" y="44"/>
                    </a:lnTo>
                    <a:lnTo>
                      <a:pt x="48" y="44"/>
                    </a:lnTo>
                    <a:lnTo>
                      <a:pt x="44" y="42"/>
                    </a:lnTo>
                    <a:lnTo>
                      <a:pt x="44" y="42"/>
                    </a:lnTo>
                    <a:lnTo>
                      <a:pt x="40" y="42"/>
                    </a:lnTo>
                    <a:lnTo>
                      <a:pt x="38" y="44"/>
                    </a:lnTo>
                    <a:lnTo>
                      <a:pt x="38" y="44"/>
                    </a:lnTo>
                    <a:lnTo>
                      <a:pt x="36" y="40"/>
                    </a:lnTo>
                    <a:lnTo>
                      <a:pt x="36" y="40"/>
                    </a:lnTo>
                    <a:lnTo>
                      <a:pt x="34" y="36"/>
                    </a:lnTo>
                    <a:lnTo>
                      <a:pt x="30" y="38"/>
                    </a:lnTo>
                    <a:lnTo>
                      <a:pt x="26" y="46"/>
                    </a:lnTo>
                    <a:lnTo>
                      <a:pt x="26" y="46"/>
                    </a:lnTo>
                    <a:lnTo>
                      <a:pt x="24" y="48"/>
                    </a:lnTo>
                    <a:lnTo>
                      <a:pt x="24" y="46"/>
                    </a:lnTo>
                    <a:lnTo>
                      <a:pt x="22" y="42"/>
                    </a:lnTo>
                    <a:lnTo>
                      <a:pt x="20" y="38"/>
                    </a:lnTo>
                    <a:lnTo>
                      <a:pt x="18" y="36"/>
                    </a:lnTo>
                    <a:lnTo>
                      <a:pt x="18" y="36"/>
                    </a:lnTo>
                    <a:lnTo>
                      <a:pt x="16" y="36"/>
                    </a:lnTo>
                    <a:lnTo>
                      <a:pt x="12" y="36"/>
                    </a:lnTo>
                    <a:lnTo>
                      <a:pt x="10" y="32"/>
                    </a:lnTo>
                    <a:lnTo>
                      <a:pt x="6" y="26"/>
                    </a:lnTo>
                    <a:lnTo>
                      <a:pt x="6" y="26"/>
                    </a:lnTo>
                    <a:lnTo>
                      <a:pt x="6" y="22"/>
                    </a:lnTo>
                    <a:lnTo>
                      <a:pt x="4" y="22"/>
                    </a:lnTo>
                    <a:lnTo>
                      <a:pt x="0" y="22"/>
                    </a:lnTo>
                    <a:lnTo>
                      <a:pt x="0" y="22"/>
                    </a:lnTo>
                    <a:lnTo>
                      <a:pt x="0" y="18"/>
                    </a:lnTo>
                    <a:lnTo>
                      <a:pt x="0" y="18"/>
                    </a:lnTo>
                    <a:lnTo>
                      <a:pt x="2" y="14"/>
                    </a:lnTo>
                    <a:lnTo>
                      <a:pt x="2" y="14"/>
                    </a:lnTo>
                    <a:lnTo>
                      <a:pt x="4" y="14"/>
                    </a:lnTo>
                    <a:lnTo>
                      <a:pt x="8" y="14"/>
                    </a:lnTo>
                    <a:lnTo>
                      <a:pt x="8" y="14"/>
                    </a:lnTo>
                    <a:lnTo>
                      <a:pt x="12" y="18"/>
                    </a:lnTo>
                    <a:lnTo>
                      <a:pt x="18" y="20"/>
                    </a:lnTo>
                    <a:lnTo>
                      <a:pt x="28" y="18"/>
                    </a:lnTo>
                    <a:lnTo>
                      <a:pt x="38" y="18"/>
                    </a:lnTo>
                    <a:lnTo>
                      <a:pt x="44" y="18"/>
                    </a:lnTo>
                    <a:lnTo>
                      <a:pt x="48" y="18"/>
                    </a:lnTo>
                    <a:lnTo>
                      <a:pt x="48" y="18"/>
                    </a:lnTo>
                    <a:lnTo>
                      <a:pt x="52" y="18"/>
                    </a:lnTo>
                    <a:lnTo>
                      <a:pt x="54" y="14"/>
                    </a:lnTo>
                    <a:lnTo>
                      <a:pt x="56" y="10"/>
                    </a:lnTo>
                    <a:lnTo>
                      <a:pt x="60" y="6"/>
                    </a:lnTo>
                    <a:lnTo>
                      <a:pt x="60" y="6"/>
                    </a:lnTo>
                    <a:lnTo>
                      <a:pt x="64" y="6"/>
                    </a:lnTo>
                    <a:lnTo>
                      <a:pt x="66" y="6"/>
                    </a:lnTo>
                    <a:lnTo>
                      <a:pt x="74" y="8"/>
                    </a:lnTo>
                    <a:lnTo>
                      <a:pt x="86" y="14"/>
                    </a:lnTo>
                    <a:lnTo>
                      <a:pt x="86" y="14"/>
                    </a:lnTo>
                    <a:lnTo>
                      <a:pt x="90" y="16"/>
                    </a:lnTo>
                    <a:lnTo>
                      <a:pt x="92" y="14"/>
                    </a:lnTo>
                    <a:lnTo>
                      <a:pt x="94" y="10"/>
                    </a:lnTo>
                    <a:lnTo>
                      <a:pt x="94" y="10"/>
                    </a:lnTo>
                    <a:lnTo>
                      <a:pt x="96" y="6"/>
                    </a:lnTo>
                    <a:lnTo>
                      <a:pt x="98" y="2"/>
                    </a:lnTo>
                    <a:lnTo>
                      <a:pt x="100" y="0"/>
                    </a:lnTo>
                    <a:lnTo>
                      <a:pt x="104" y="0"/>
                    </a:lnTo>
                    <a:lnTo>
                      <a:pt x="104" y="0"/>
                    </a:lnTo>
                    <a:lnTo>
                      <a:pt x="104" y="2"/>
                    </a:lnTo>
                    <a:lnTo>
                      <a:pt x="106" y="6"/>
                    </a:lnTo>
                    <a:lnTo>
                      <a:pt x="106" y="6"/>
                    </a:lnTo>
                    <a:lnTo>
                      <a:pt x="106" y="12"/>
                    </a:lnTo>
                    <a:lnTo>
                      <a:pt x="110" y="18"/>
                    </a:lnTo>
                    <a:lnTo>
                      <a:pt x="110" y="24"/>
                    </a:lnTo>
                    <a:lnTo>
                      <a:pt x="108" y="32"/>
                    </a:ln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3" name="Freeform 696">
                <a:extLst>
                  <a:ext uri="{FF2B5EF4-FFF2-40B4-BE49-F238E27FC236}">
                    <a16:creationId xmlns:a16="http://schemas.microsoft.com/office/drawing/2014/main" id="{ABD67E14-0280-6BD0-07D1-BDADABD85F21}"/>
                  </a:ext>
                </a:extLst>
              </p:cNvPr>
              <p:cNvSpPr>
                <a:spLocks/>
              </p:cNvSpPr>
              <p:nvPr/>
            </p:nvSpPr>
            <p:spPr bwMode="auto">
              <a:xfrm>
                <a:off x="4784" y="2845"/>
                <a:ext cx="6" cy="8"/>
              </a:xfrm>
              <a:custGeom>
                <a:avLst/>
                <a:gdLst>
                  <a:gd name="T0" fmla="*/ 0 w 6"/>
                  <a:gd name="T1" fmla="*/ 4 h 8"/>
                  <a:gd name="T2" fmla="*/ 0 w 6"/>
                  <a:gd name="T3" fmla="*/ 4 h 8"/>
                  <a:gd name="T4" fmla="*/ 2 w 6"/>
                  <a:gd name="T5" fmla="*/ 0 h 8"/>
                  <a:gd name="T6" fmla="*/ 6 w 6"/>
                  <a:gd name="T7" fmla="*/ 2 h 8"/>
                  <a:gd name="T8" fmla="*/ 6 w 6"/>
                  <a:gd name="T9" fmla="*/ 2 h 8"/>
                  <a:gd name="T10" fmla="*/ 4 w 6"/>
                  <a:gd name="T11" fmla="*/ 8 h 8"/>
                  <a:gd name="T12" fmla="*/ 4 w 6"/>
                  <a:gd name="T13" fmla="*/ 8 h 8"/>
                  <a:gd name="T14" fmla="*/ 2 w 6"/>
                  <a:gd name="T15" fmla="*/ 6 h 8"/>
                  <a:gd name="T16" fmla="*/ 0 w 6"/>
                  <a:gd name="T17" fmla="*/ 4 h 8"/>
                  <a:gd name="T18" fmla="*/ 0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4"/>
                    </a:moveTo>
                    <a:lnTo>
                      <a:pt x="0" y="4"/>
                    </a:lnTo>
                    <a:lnTo>
                      <a:pt x="2" y="0"/>
                    </a:lnTo>
                    <a:lnTo>
                      <a:pt x="6" y="2"/>
                    </a:lnTo>
                    <a:lnTo>
                      <a:pt x="6" y="2"/>
                    </a:lnTo>
                    <a:lnTo>
                      <a:pt x="4" y="8"/>
                    </a:lnTo>
                    <a:lnTo>
                      <a:pt x="4" y="8"/>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4" name="Freeform 697">
                <a:extLst>
                  <a:ext uri="{FF2B5EF4-FFF2-40B4-BE49-F238E27FC236}">
                    <a16:creationId xmlns:a16="http://schemas.microsoft.com/office/drawing/2014/main" id="{FDAE7C75-F987-C297-8183-3F4117B5BF6F}"/>
                  </a:ext>
                </a:extLst>
              </p:cNvPr>
              <p:cNvSpPr>
                <a:spLocks/>
              </p:cNvSpPr>
              <p:nvPr/>
            </p:nvSpPr>
            <p:spPr bwMode="auto">
              <a:xfrm>
                <a:off x="5188" y="2817"/>
                <a:ext cx="120" cy="38"/>
              </a:xfrm>
              <a:custGeom>
                <a:avLst/>
                <a:gdLst>
                  <a:gd name="T0" fmla="*/ 8 w 120"/>
                  <a:gd name="T1" fmla="*/ 24 h 38"/>
                  <a:gd name="T2" fmla="*/ 4 w 120"/>
                  <a:gd name="T3" fmla="*/ 20 h 38"/>
                  <a:gd name="T4" fmla="*/ 0 w 120"/>
                  <a:gd name="T5" fmla="*/ 20 h 38"/>
                  <a:gd name="T6" fmla="*/ 4 w 120"/>
                  <a:gd name="T7" fmla="*/ 10 h 38"/>
                  <a:gd name="T8" fmla="*/ 10 w 120"/>
                  <a:gd name="T9" fmla="*/ 4 h 38"/>
                  <a:gd name="T10" fmla="*/ 14 w 120"/>
                  <a:gd name="T11" fmla="*/ 0 h 38"/>
                  <a:gd name="T12" fmla="*/ 20 w 120"/>
                  <a:gd name="T13" fmla="*/ 4 h 38"/>
                  <a:gd name="T14" fmla="*/ 24 w 120"/>
                  <a:gd name="T15" fmla="*/ 8 h 38"/>
                  <a:gd name="T16" fmla="*/ 32 w 120"/>
                  <a:gd name="T17" fmla="*/ 8 h 38"/>
                  <a:gd name="T18" fmla="*/ 36 w 120"/>
                  <a:gd name="T19" fmla="*/ 8 h 38"/>
                  <a:gd name="T20" fmla="*/ 44 w 120"/>
                  <a:gd name="T21" fmla="*/ 8 h 38"/>
                  <a:gd name="T22" fmla="*/ 52 w 120"/>
                  <a:gd name="T23" fmla="*/ 14 h 38"/>
                  <a:gd name="T24" fmla="*/ 56 w 120"/>
                  <a:gd name="T25" fmla="*/ 18 h 38"/>
                  <a:gd name="T26" fmla="*/ 56 w 120"/>
                  <a:gd name="T27" fmla="*/ 16 h 38"/>
                  <a:gd name="T28" fmla="*/ 58 w 120"/>
                  <a:gd name="T29" fmla="*/ 12 h 38"/>
                  <a:gd name="T30" fmla="*/ 66 w 120"/>
                  <a:gd name="T31" fmla="*/ 6 h 38"/>
                  <a:gd name="T32" fmla="*/ 74 w 120"/>
                  <a:gd name="T33" fmla="*/ 16 h 38"/>
                  <a:gd name="T34" fmla="*/ 76 w 120"/>
                  <a:gd name="T35" fmla="*/ 20 h 38"/>
                  <a:gd name="T36" fmla="*/ 86 w 120"/>
                  <a:gd name="T37" fmla="*/ 18 h 38"/>
                  <a:gd name="T38" fmla="*/ 90 w 120"/>
                  <a:gd name="T39" fmla="*/ 12 h 38"/>
                  <a:gd name="T40" fmla="*/ 96 w 120"/>
                  <a:gd name="T41" fmla="*/ 4 h 38"/>
                  <a:gd name="T42" fmla="*/ 102 w 120"/>
                  <a:gd name="T43" fmla="*/ 10 h 38"/>
                  <a:gd name="T44" fmla="*/ 102 w 120"/>
                  <a:gd name="T45" fmla="*/ 12 h 38"/>
                  <a:gd name="T46" fmla="*/ 104 w 120"/>
                  <a:gd name="T47" fmla="*/ 8 h 38"/>
                  <a:gd name="T48" fmla="*/ 108 w 120"/>
                  <a:gd name="T49" fmla="*/ 6 h 38"/>
                  <a:gd name="T50" fmla="*/ 110 w 120"/>
                  <a:gd name="T51" fmla="*/ 6 h 38"/>
                  <a:gd name="T52" fmla="*/ 116 w 120"/>
                  <a:gd name="T53" fmla="*/ 10 h 38"/>
                  <a:gd name="T54" fmla="*/ 120 w 120"/>
                  <a:gd name="T55" fmla="*/ 18 h 38"/>
                  <a:gd name="T56" fmla="*/ 120 w 120"/>
                  <a:gd name="T57" fmla="*/ 20 h 38"/>
                  <a:gd name="T58" fmla="*/ 118 w 120"/>
                  <a:gd name="T59" fmla="*/ 22 h 38"/>
                  <a:gd name="T60" fmla="*/ 114 w 120"/>
                  <a:gd name="T61" fmla="*/ 22 h 38"/>
                  <a:gd name="T62" fmla="*/ 110 w 120"/>
                  <a:gd name="T63" fmla="*/ 20 h 38"/>
                  <a:gd name="T64" fmla="*/ 100 w 120"/>
                  <a:gd name="T65" fmla="*/ 38 h 38"/>
                  <a:gd name="T66" fmla="*/ 96 w 120"/>
                  <a:gd name="T67" fmla="*/ 36 h 38"/>
                  <a:gd name="T68" fmla="*/ 94 w 120"/>
                  <a:gd name="T69" fmla="*/ 36 h 38"/>
                  <a:gd name="T70" fmla="*/ 78 w 120"/>
                  <a:gd name="T71" fmla="*/ 34 h 38"/>
                  <a:gd name="T72" fmla="*/ 76 w 120"/>
                  <a:gd name="T73" fmla="*/ 34 h 38"/>
                  <a:gd name="T74" fmla="*/ 72 w 120"/>
                  <a:gd name="T75" fmla="*/ 28 h 38"/>
                  <a:gd name="T76" fmla="*/ 70 w 120"/>
                  <a:gd name="T77" fmla="*/ 26 h 38"/>
                  <a:gd name="T78" fmla="*/ 68 w 120"/>
                  <a:gd name="T79" fmla="*/ 18 h 38"/>
                  <a:gd name="T80" fmla="*/ 64 w 120"/>
                  <a:gd name="T81" fmla="*/ 30 h 38"/>
                  <a:gd name="T82" fmla="*/ 62 w 120"/>
                  <a:gd name="T83" fmla="*/ 30 h 38"/>
                  <a:gd name="T84" fmla="*/ 54 w 120"/>
                  <a:gd name="T85" fmla="*/ 30 h 38"/>
                  <a:gd name="T86" fmla="*/ 52 w 120"/>
                  <a:gd name="T87" fmla="*/ 28 h 38"/>
                  <a:gd name="T88" fmla="*/ 46 w 120"/>
                  <a:gd name="T89" fmla="*/ 22 h 38"/>
                  <a:gd name="T90" fmla="*/ 40 w 120"/>
                  <a:gd name="T91" fmla="*/ 28 h 38"/>
                  <a:gd name="T92" fmla="*/ 36 w 120"/>
                  <a:gd name="T93" fmla="*/ 34 h 38"/>
                  <a:gd name="T94" fmla="*/ 32 w 120"/>
                  <a:gd name="T95" fmla="*/ 28 h 38"/>
                  <a:gd name="T96" fmla="*/ 32 w 120"/>
                  <a:gd name="T97" fmla="*/ 24 h 38"/>
                  <a:gd name="T98" fmla="*/ 26 w 120"/>
                  <a:gd name="T99" fmla="*/ 24 h 38"/>
                  <a:gd name="T100" fmla="*/ 22 w 120"/>
                  <a:gd name="T101" fmla="*/ 22 h 38"/>
                  <a:gd name="T102" fmla="*/ 18 w 120"/>
                  <a:gd name="T103" fmla="*/ 16 h 38"/>
                  <a:gd name="T104" fmla="*/ 14 w 120"/>
                  <a:gd name="T105" fmla="*/ 18 h 38"/>
                  <a:gd name="T106" fmla="*/ 12 w 120"/>
                  <a:gd name="T107" fmla="*/ 24 h 38"/>
                  <a:gd name="T108" fmla="*/ 8 w 120"/>
                  <a:gd name="T10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38">
                    <a:moveTo>
                      <a:pt x="8" y="24"/>
                    </a:moveTo>
                    <a:lnTo>
                      <a:pt x="8" y="24"/>
                    </a:lnTo>
                    <a:lnTo>
                      <a:pt x="6" y="20"/>
                    </a:lnTo>
                    <a:lnTo>
                      <a:pt x="4" y="20"/>
                    </a:lnTo>
                    <a:lnTo>
                      <a:pt x="0" y="20"/>
                    </a:lnTo>
                    <a:lnTo>
                      <a:pt x="0" y="20"/>
                    </a:lnTo>
                    <a:lnTo>
                      <a:pt x="2" y="14"/>
                    </a:lnTo>
                    <a:lnTo>
                      <a:pt x="4" y="10"/>
                    </a:lnTo>
                    <a:lnTo>
                      <a:pt x="6" y="8"/>
                    </a:lnTo>
                    <a:lnTo>
                      <a:pt x="10" y="4"/>
                    </a:lnTo>
                    <a:lnTo>
                      <a:pt x="10" y="4"/>
                    </a:lnTo>
                    <a:lnTo>
                      <a:pt x="14" y="0"/>
                    </a:lnTo>
                    <a:lnTo>
                      <a:pt x="16" y="2"/>
                    </a:lnTo>
                    <a:lnTo>
                      <a:pt x="20" y="4"/>
                    </a:lnTo>
                    <a:lnTo>
                      <a:pt x="20" y="4"/>
                    </a:lnTo>
                    <a:lnTo>
                      <a:pt x="24" y="8"/>
                    </a:lnTo>
                    <a:lnTo>
                      <a:pt x="28" y="10"/>
                    </a:lnTo>
                    <a:lnTo>
                      <a:pt x="32" y="8"/>
                    </a:lnTo>
                    <a:lnTo>
                      <a:pt x="36" y="8"/>
                    </a:lnTo>
                    <a:lnTo>
                      <a:pt x="36" y="8"/>
                    </a:lnTo>
                    <a:lnTo>
                      <a:pt x="40" y="6"/>
                    </a:lnTo>
                    <a:lnTo>
                      <a:pt x="44" y="8"/>
                    </a:lnTo>
                    <a:lnTo>
                      <a:pt x="52" y="14"/>
                    </a:lnTo>
                    <a:lnTo>
                      <a:pt x="52" y="14"/>
                    </a:lnTo>
                    <a:lnTo>
                      <a:pt x="54" y="18"/>
                    </a:lnTo>
                    <a:lnTo>
                      <a:pt x="56" y="18"/>
                    </a:lnTo>
                    <a:lnTo>
                      <a:pt x="56" y="16"/>
                    </a:lnTo>
                    <a:lnTo>
                      <a:pt x="56" y="16"/>
                    </a:lnTo>
                    <a:lnTo>
                      <a:pt x="58" y="12"/>
                    </a:lnTo>
                    <a:lnTo>
                      <a:pt x="58" y="12"/>
                    </a:lnTo>
                    <a:lnTo>
                      <a:pt x="62" y="8"/>
                    </a:lnTo>
                    <a:lnTo>
                      <a:pt x="66" y="6"/>
                    </a:lnTo>
                    <a:lnTo>
                      <a:pt x="70" y="8"/>
                    </a:lnTo>
                    <a:lnTo>
                      <a:pt x="74" y="16"/>
                    </a:lnTo>
                    <a:lnTo>
                      <a:pt x="74" y="16"/>
                    </a:lnTo>
                    <a:lnTo>
                      <a:pt x="76" y="20"/>
                    </a:lnTo>
                    <a:lnTo>
                      <a:pt x="80" y="20"/>
                    </a:lnTo>
                    <a:lnTo>
                      <a:pt x="86" y="18"/>
                    </a:lnTo>
                    <a:lnTo>
                      <a:pt x="90" y="12"/>
                    </a:lnTo>
                    <a:lnTo>
                      <a:pt x="90" y="12"/>
                    </a:lnTo>
                    <a:lnTo>
                      <a:pt x="92" y="8"/>
                    </a:lnTo>
                    <a:lnTo>
                      <a:pt x="96" y="4"/>
                    </a:lnTo>
                    <a:lnTo>
                      <a:pt x="98" y="4"/>
                    </a:lnTo>
                    <a:lnTo>
                      <a:pt x="102" y="10"/>
                    </a:lnTo>
                    <a:lnTo>
                      <a:pt x="102" y="10"/>
                    </a:lnTo>
                    <a:lnTo>
                      <a:pt x="102" y="12"/>
                    </a:lnTo>
                    <a:lnTo>
                      <a:pt x="104" y="12"/>
                    </a:lnTo>
                    <a:lnTo>
                      <a:pt x="104" y="8"/>
                    </a:lnTo>
                    <a:lnTo>
                      <a:pt x="106" y="6"/>
                    </a:lnTo>
                    <a:lnTo>
                      <a:pt x="108" y="6"/>
                    </a:lnTo>
                    <a:lnTo>
                      <a:pt x="110" y="6"/>
                    </a:lnTo>
                    <a:lnTo>
                      <a:pt x="110" y="6"/>
                    </a:lnTo>
                    <a:lnTo>
                      <a:pt x="112" y="10"/>
                    </a:lnTo>
                    <a:lnTo>
                      <a:pt x="116" y="10"/>
                    </a:lnTo>
                    <a:lnTo>
                      <a:pt x="118" y="12"/>
                    </a:lnTo>
                    <a:lnTo>
                      <a:pt x="120" y="18"/>
                    </a:lnTo>
                    <a:lnTo>
                      <a:pt x="120" y="18"/>
                    </a:lnTo>
                    <a:lnTo>
                      <a:pt x="120" y="20"/>
                    </a:lnTo>
                    <a:lnTo>
                      <a:pt x="120" y="20"/>
                    </a:lnTo>
                    <a:lnTo>
                      <a:pt x="118" y="22"/>
                    </a:lnTo>
                    <a:lnTo>
                      <a:pt x="114" y="22"/>
                    </a:lnTo>
                    <a:lnTo>
                      <a:pt x="114" y="22"/>
                    </a:lnTo>
                    <a:lnTo>
                      <a:pt x="112" y="20"/>
                    </a:lnTo>
                    <a:lnTo>
                      <a:pt x="110" y="20"/>
                    </a:lnTo>
                    <a:lnTo>
                      <a:pt x="106" y="24"/>
                    </a:lnTo>
                    <a:lnTo>
                      <a:pt x="100" y="38"/>
                    </a:lnTo>
                    <a:lnTo>
                      <a:pt x="100" y="38"/>
                    </a:lnTo>
                    <a:lnTo>
                      <a:pt x="96" y="36"/>
                    </a:lnTo>
                    <a:lnTo>
                      <a:pt x="94" y="36"/>
                    </a:lnTo>
                    <a:lnTo>
                      <a:pt x="94" y="36"/>
                    </a:lnTo>
                    <a:lnTo>
                      <a:pt x="86" y="32"/>
                    </a:lnTo>
                    <a:lnTo>
                      <a:pt x="78" y="34"/>
                    </a:lnTo>
                    <a:lnTo>
                      <a:pt x="78" y="34"/>
                    </a:lnTo>
                    <a:lnTo>
                      <a:pt x="76" y="34"/>
                    </a:lnTo>
                    <a:lnTo>
                      <a:pt x="76" y="32"/>
                    </a:lnTo>
                    <a:lnTo>
                      <a:pt x="72" y="28"/>
                    </a:lnTo>
                    <a:lnTo>
                      <a:pt x="72" y="28"/>
                    </a:lnTo>
                    <a:lnTo>
                      <a:pt x="70" y="26"/>
                    </a:lnTo>
                    <a:lnTo>
                      <a:pt x="68" y="20"/>
                    </a:lnTo>
                    <a:lnTo>
                      <a:pt x="68" y="18"/>
                    </a:lnTo>
                    <a:lnTo>
                      <a:pt x="66" y="18"/>
                    </a:lnTo>
                    <a:lnTo>
                      <a:pt x="64" y="30"/>
                    </a:lnTo>
                    <a:lnTo>
                      <a:pt x="64" y="30"/>
                    </a:lnTo>
                    <a:lnTo>
                      <a:pt x="62" y="30"/>
                    </a:lnTo>
                    <a:lnTo>
                      <a:pt x="60" y="32"/>
                    </a:lnTo>
                    <a:lnTo>
                      <a:pt x="54" y="30"/>
                    </a:lnTo>
                    <a:lnTo>
                      <a:pt x="52" y="28"/>
                    </a:lnTo>
                    <a:lnTo>
                      <a:pt x="52" y="28"/>
                    </a:lnTo>
                    <a:lnTo>
                      <a:pt x="48" y="24"/>
                    </a:lnTo>
                    <a:lnTo>
                      <a:pt x="46" y="22"/>
                    </a:lnTo>
                    <a:lnTo>
                      <a:pt x="42" y="24"/>
                    </a:lnTo>
                    <a:lnTo>
                      <a:pt x="40" y="28"/>
                    </a:lnTo>
                    <a:lnTo>
                      <a:pt x="40" y="28"/>
                    </a:lnTo>
                    <a:lnTo>
                      <a:pt x="36" y="34"/>
                    </a:lnTo>
                    <a:lnTo>
                      <a:pt x="34" y="32"/>
                    </a:lnTo>
                    <a:lnTo>
                      <a:pt x="32" y="28"/>
                    </a:lnTo>
                    <a:lnTo>
                      <a:pt x="32" y="28"/>
                    </a:lnTo>
                    <a:lnTo>
                      <a:pt x="32" y="24"/>
                    </a:lnTo>
                    <a:lnTo>
                      <a:pt x="30" y="24"/>
                    </a:lnTo>
                    <a:lnTo>
                      <a:pt x="26" y="24"/>
                    </a:lnTo>
                    <a:lnTo>
                      <a:pt x="26" y="24"/>
                    </a:lnTo>
                    <a:lnTo>
                      <a:pt x="22" y="22"/>
                    </a:lnTo>
                    <a:lnTo>
                      <a:pt x="18" y="16"/>
                    </a:lnTo>
                    <a:lnTo>
                      <a:pt x="18" y="16"/>
                    </a:lnTo>
                    <a:lnTo>
                      <a:pt x="16" y="14"/>
                    </a:lnTo>
                    <a:lnTo>
                      <a:pt x="14" y="18"/>
                    </a:lnTo>
                    <a:lnTo>
                      <a:pt x="12" y="22"/>
                    </a:lnTo>
                    <a:lnTo>
                      <a:pt x="12" y="24"/>
                    </a:lnTo>
                    <a:lnTo>
                      <a:pt x="12" y="24"/>
                    </a:lnTo>
                    <a:lnTo>
                      <a:pt x="8" y="24"/>
                    </a:lnTo>
                    <a:lnTo>
                      <a:pt x="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5" name="Freeform 698">
                <a:extLst>
                  <a:ext uri="{FF2B5EF4-FFF2-40B4-BE49-F238E27FC236}">
                    <a16:creationId xmlns:a16="http://schemas.microsoft.com/office/drawing/2014/main" id="{96110F2B-5918-8557-3B83-18B910745387}"/>
                  </a:ext>
                </a:extLst>
              </p:cNvPr>
              <p:cNvSpPr>
                <a:spLocks/>
              </p:cNvSpPr>
              <p:nvPr/>
            </p:nvSpPr>
            <p:spPr bwMode="auto">
              <a:xfrm>
                <a:off x="5308" y="2817"/>
                <a:ext cx="44" cy="30"/>
              </a:xfrm>
              <a:custGeom>
                <a:avLst/>
                <a:gdLst>
                  <a:gd name="T0" fmla="*/ 44 w 44"/>
                  <a:gd name="T1" fmla="*/ 6 h 30"/>
                  <a:gd name="T2" fmla="*/ 44 w 44"/>
                  <a:gd name="T3" fmla="*/ 6 h 30"/>
                  <a:gd name="T4" fmla="*/ 40 w 44"/>
                  <a:gd name="T5" fmla="*/ 8 h 30"/>
                  <a:gd name="T6" fmla="*/ 36 w 44"/>
                  <a:gd name="T7" fmla="*/ 14 h 30"/>
                  <a:gd name="T8" fmla="*/ 28 w 44"/>
                  <a:gd name="T9" fmla="*/ 24 h 30"/>
                  <a:gd name="T10" fmla="*/ 28 w 44"/>
                  <a:gd name="T11" fmla="*/ 24 h 30"/>
                  <a:gd name="T12" fmla="*/ 22 w 44"/>
                  <a:gd name="T13" fmla="*/ 28 h 30"/>
                  <a:gd name="T14" fmla="*/ 16 w 44"/>
                  <a:gd name="T15" fmla="*/ 30 h 30"/>
                  <a:gd name="T16" fmla="*/ 4 w 44"/>
                  <a:gd name="T17" fmla="*/ 28 h 30"/>
                  <a:gd name="T18" fmla="*/ 4 w 44"/>
                  <a:gd name="T19" fmla="*/ 28 h 30"/>
                  <a:gd name="T20" fmla="*/ 2 w 44"/>
                  <a:gd name="T21" fmla="*/ 26 h 30"/>
                  <a:gd name="T22" fmla="*/ 0 w 44"/>
                  <a:gd name="T23" fmla="*/ 20 h 30"/>
                  <a:gd name="T24" fmla="*/ 0 w 44"/>
                  <a:gd name="T25" fmla="*/ 20 h 30"/>
                  <a:gd name="T26" fmla="*/ 0 w 44"/>
                  <a:gd name="T27" fmla="*/ 20 h 30"/>
                  <a:gd name="T28" fmla="*/ 0 w 44"/>
                  <a:gd name="T29" fmla="*/ 20 h 30"/>
                  <a:gd name="T30" fmla="*/ 6 w 44"/>
                  <a:gd name="T31" fmla="*/ 10 h 30"/>
                  <a:gd name="T32" fmla="*/ 10 w 44"/>
                  <a:gd name="T33" fmla="*/ 8 h 30"/>
                  <a:gd name="T34" fmla="*/ 12 w 44"/>
                  <a:gd name="T35" fmla="*/ 8 h 30"/>
                  <a:gd name="T36" fmla="*/ 18 w 44"/>
                  <a:gd name="T37" fmla="*/ 10 h 30"/>
                  <a:gd name="T38" fmla="*/ 26 w 44"/>
                  <a:gd name="T39" fmla="*/ 12 h 30"/>
                  <a:gd name="T40" fmla="*/ 26 w 44"/>
                  <a:gd name="T41" fmla="*/ 12 h 30"/>
                  <a:gd name="T42" fmla="*/ 28 w 44"/>
                  <a:gd name="T43" fmla="*/ 12 h 30"/>
                  <a:gd name="T44" fmla="*/ 28 w 44"/>
                  <a:gd name="T45" fmla="*/ 12 h 30"/>
                  <a:gd name="T46" fmla="*/ 30 w 44"/>
                  <a:gd name="T47" fmla="*/ 4 h 30"/>
                  <a:gd name="T48" fmla="*/ 34 w 44"/>
                  <a:gd name="T49" fmla="*/ 0 h 30"/>
                  <a:gd name="T50" fmla="*/ 38 w 44"/>
                  <a:gd name="T51" fmla="*/ 0 h 30"/>
                  <a:gd name="T52" fmla="*/ 44 w 44"/>
                  <a:gd name="T53" fmla="*/ 4 h 30"/>
                  <a:gd name="T54" fmla="*/ 44 w 44"/>
                  <a:gd name="T55" fmla="*/ 4 h 30"/>
                  <a:gd name="T56" fmla="*/ 44 w 44"/>
                  <a:gd name="T57" fmla="*/ 6 h 30"/>
                  <a:gd name="T58" fmla="*/ 44 w 44"/>
                  <a:gd name="T5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44" y="6"/>
                    </a:moveTo>
                    <a:lnTo>
                      <a:pt x="44" y="6"/>
                    </a:lnTo>
                    <a:lnTo>
                      <a:pt x="40" y="8"/>
                    </a:lnTo>
                    <a:lnTo>
                      <a:pt x="36" y="14"/>
                    </a:lnTo>
                    <a:lnTo>
                      <a:pt x="28" y="24"/>
                    </a:lnTo>
                    <a:lnTo>
                      <a:pt x="28" y="24"/>
                    </a:lnTo>
                    <a:lnTo>
                      <a:pt x="22" y="28"/>
                    </a:lnTo>
                    <a:lnTo>
                      <a:pt x="16" y="30"/>
                    </a:lnTo>
                    <a:lnTo>
                      <a:pt x="4" y="28"/>
                    </a:lnTo>
                    <a:lnTo>
                      <a:pt x="4" y="28"/>
                    </a:lnTo>
                    <a:lnTo>
                      <a:pt x="2" y="26"/>
                    </a:lnTo>
                    <a:lnTo>
                      <a:pt x="0" y="20"/>
                    </a:lnTo>
                    <a:lnTo>
                      <a:pt x="0" y="20"/>
                    </a:lnTo>
                    <a:lnTo>
                      <a:pt x="0" y="20"/>
                    </a:lnTo>
                    <a:lnTo>
                      <a:pt x="0" y="20"/>
                    </a:lnTo>
                    <a:lnTo>
                      <a:pt x="6" y="10"/>
                    </a:lnTo>
                    <a:lnTo>
                      <a:pt x="10" y="8"/>
                    </a:lnTo>
                    <a:lnTo>
                      <a:pt x="12" y="8"/>
                    </a:lnTo>
                    <a:lnTo>
                      <a:pt x="18" y="10"/>
                    </a:lnTo>
                    <a:lnTo>
                      <a:pt x="26" y="12"/>
                    </a:lnTo>
                    <a:lnTo>
                      <a:pt x="26" y="12"/>
                    </a:lnTo>
                    <a:lnTo>
                      <a:pt x="28" y="12"/>
                    </a:lnTo>
                    <a:lnTo>
                      <a:pt x="28" y="12"/>
                    </a:lnTo>
                    <a:lnTo>
                      <a:pt x="30" y="4"/>
                    </a:lnTo>
                    <a:lnTo>
                      <a:pt x="34" y="0"/>
                    </a:lnTo>
                    <a:lnTo>
                      <a:pt x="38" y="0"/>
                    </a:lnTo>
                    <a:lnTo>
                      <a:pt x="44" y="4"/>
                    </a:lnTo>
                    <a:lnTo>
                      <a:pt x="44" y="4"/>
                    </a:lnTo>
                    <a:lnTo>
                      <a:pt x="44" y="6"/>
                    </a:lnTo>
                    <a:lnTo>
                      <a:pt x="4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6" name="Freeform 699">
                <a:extLst>
                  <a:ext uri="{FF2B5EF4-FFF2-40B4-BE49-F238E27FC236}">
                    <a16:creationId xmlns:a16="http://schemas.microsoft.com/office/drawing/2014/main" id="{882CCB14-D7DA-C76C-41B4-71BEE91D8D93}"/>
                  </a:ext>
                </a:extLst>
              </p:cNvPr>
              <p:cNvSpPr>
                <a:spLocks/>
              </p:cNvSpPr>
              <p:nvPr/>
            </p:nvSpPr>
            <p:spPr bwMode="auto">
              <a:xfrm>
                <a:off x="5362" y="2799"/>
                <a:ext cx="78" cy="42"/>
              </a:xfrm>
              <a:custGeom>
                <a:avLst/>
                <a:gdLst>
                  <a:gd name="T0" fmla="*/ 22 w 78"/>
                  <a:gd name="T1" fmla="*/ 30 h 42"/>
                  <a:gd name="T2" fmla="*/ 22 w 78"/>
                  <a:gd name="T3" fmla="*/ 30 h 42"/>
                  <a:gd name="T4" fmla="*/ 12 w 78"/>
                  <a:gd name="T5" fmla="*/ 40 h 42"/>
                  <a:gd name="T6" fmla="*/ 8 w 78"/>
                  <a:gd name="T7" fmla="*/ 42 h 42"/>
                  <a:gd name="T8" fmla="*/ 2 w 78"/>
                  <a:gd name="T9" fmla="*/ 42 h 42"/>
                  <a:gd name="T10" fmla="*/ 2 w 78"/>
                  <a:gd name="T11" fmla="*/ 42 h 42"/>
                  <a:gd name="T12" fmla="*/ 0 w 78"/>
                  <a:gd name="T13" fmla="*/ 40 h 42"/>
                  <a:gd name="T14" fmla="*/ 0 w 78"/>
                  <a:gd name="T15" fmla="*/ 40 h 42"/>
                  <a:gd name="T16" fmla="*/ 0 w 78"/>
                  <a:gd name="T17" fmla="*/ 34 h 42"/>
                  <a:gd name="T18" fmla="*/ 0 w 78"/>
                  <a:gd name="T19" fmla="*/ 28 h 42"/>
                  <a:gd name="T20" fmla="*/ 0 w 78"/>
                  <a:gd name="T21" fmla="*/ 22 h 42"/>
                  <a:gd name="T22" fmla="*/ 0 w 78"/>
                  <a:gd name="T23" fmla="*/ 16 h 42"/>
                  <a:gd name="T24" fmla="*/ 0 w 78"/>
                  <a:gd name="T25" fmla="*/ 16 h 42"/>
                  <a:gd name="T26" fmla="*/ 0 w 78"/>
                  <a:gd name="T27" fmla="*/ 10 h 42"/>
                  <a:gd name="T28" fmla="*/ 0 w 78"/>
                  <a:gd name="T29" fmla="*/ 10 h 42"/>
                  <a:gd name="T30" fmla="*/ 4 w 78"/>
                  <a:gd name="T31" fmla="*/ 4 h 42"/>
                  <a:gd name="T32" fmla="*/ 8 w 78"/>
                  <a:gd name="T33" fmla="*/ 0 h 42"/>
                  <a:gd name="T34" fmla="*/ 12 w 78"/>
                  <a:gd name="T35" fmla="*/ 0 h 42"/>
                  <a:gd name="T36" fmla="*/ 18 w 78"/>
                  <a:gd name="T37" fmla="*/ 4 h 42"/>
                  <a:gd name="T38" fmla="*/ 18 w 78"/>
                  <a:gd name="T39" fmla="*/ 4 h 42"/>
                  <a:gd name="T40" fmla="*/ 28 w 78"/>
                  <a:gd name="T41" fmla="*/ 8 h 42"/>
                  <a:gd name="T42" fmla="*/ 38 w 78"/>
                  <a:gd name="T43" fmla="*/ 12 h 42"/>
                  <a:gd name="T44" fmla="*/ 58 w 78"/>
                  <a:gd name="T45" fmla="*/ 14 h 42"/>
                  <a:gd name="T46" fmla="*/ 58 w 78"/>
                  <a:gd name="T47" fmla="*/ 14 h 42"/>
                  <a:gd name="T48" fmla="*/ 64 w 78"/>
                  <a:gd name="T49" fmla="*/ 12 h 42"/>
                  <a:gd name="T50" fmla="*/ 64 w 78"/>
                  <a:gd name="T51" fmla="*/ 12 h 42"/>
                  <a:gd name="T52" fmla="*/ 68 w 78"/>
                  <a:gd name="T53" fmla="*/ 10 h 42"/>
                  <a:gd name="T54" fmla="*/ 72 w 78"/>
                  <a:gd name="T55" fmla="*/ 10 h 42"/>
                  <a:gd name="T56" fmla="*/ 74 w 78"/>
                  <a:gd name="T57" fmla="*/ 16 h 42"/>
                  <a:gd name="T58" fmla="*/ 78 w 78"/>
                  <a:gd name="T59" fmla="*/ 28 h 42"/>
                  <a:gd name="T60" fmla="*/ 78 w 78"/>
                  <a:gd name="T61" fmla="*/ 28 h 42"/>
                  <a:gd name="T62" fmla="*/ 76 w 78"/>
                  <a:gd name="T63" fmla="*/ 34 h 42"/>
                  <a:gd name="T64" fmla="*/ 76 w 78"/>
                  <a:gd name="T65" fmla="*/ 36 h 42"/>
                  <a:gd name="T66" fmla="*/ 74 w 78"/>
                  <a:gd name="T67" fmla="*/ 36 h 42"/>
                  <a:gd name="T68" fmla="*/ 74 w 78"/>
                  <a:gd name="T69" fmla="*/ 36 h 42"/>
                  <a:gd name="T70" fmla="*/ 70 w 78"/>
                  <a:gd name="T71" fmla="*/ 34 h 42"/>
                  <a:gd name="T72" fmla="*/ 64 w 78"/>
                  <a:gd name="T73" fmla="*/ 34 h 42"/>
                  <a:gd name="T74" fmla="*/ 60 w 78"/>
                  <a:gd name="T75" fmla="*/ 36 h 42"/>
                  <a:gd name="T76" fmla="*/ 54 w 78"/>
                  <a:gd name="T77" fmla="*/ 34 h 42"/>
                  <a:gd name="T78" fmla="*/ 54 w 78"/>
                  <a:gd name="T79" fmla="*/ 34 h 42"/>
                  <a:gd name="T80" fmla="*/ 48 w 78"/>
                  <a:gd name="T81" fmla="*/ 30 h 42"/>
                  <a:gd name="T82" fmla="*/ 42 w 78"/>
                  <a:gd name="T83" fmla="*/ 28 h 42"/>
                  <a:gd name="T84" fmla="*/ 36 w 78"/>
                  <a:gd name="T85" fmla="*/ 30 h 42"/>
                  <a:gd name="T86" fmla="*/ 30 w 78"/>
                  <a:gd name="T87" fmla="*/ 36 h 42"/>
                  <a:gd name="T88" fmla="*/ 30 w 78"/>
                  <a:gd name="T89" fmla="*/ 36 h 42"/>
                  <a:gd name="T90" fmla="*/ 28 w 78"/>
                  <a:gd name="T91" fmla="*/ 38 h 42"/>
                  <a:gd name="T92" fmla="*/ 28 w 78"/>
                  <a:gd name="T93" fmla="*/ 38 h 42"/>
                  <a:gd name="T94" fmla="*/ 24 w 78"/>
                  <a:gd name="T95" fmla="*/ 34 h 42"/>
                  <a:gd name="T96" fmla="*/ 24 w 78"/>
                  <a:gd name="T97" fmla="*/ 34 h 42"/>
                  <a:gd name="T98" fmla="*/ 24 w 78"/>
                  <a:gd name="T99" fmla="*/ 30 h 42"/>
                  <a:gd name="T100" fmla="*/ 22 w 78"/>
                  <a:gd name="T101" fmla="*/ 30 h 42"/>
                  <a:gd name="T102" fmla="*/ 22 w 78"/>
                  <a:gd name="T103" fmla="*/ 30 h 42"/>
                  <a:gd name="T104" fmla="*/ 22 w 78"/>
                  <a:gd name="T105"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 h="42">
                    <a:moveTo>
                      <a:pt x="22" y="30"/>
                    </a:moveTo>
                    <a:lnTo>
                      <a:pt x="22" y="30"/>
                    </a:lnTo>
                    <a:lnTo>
                      <a:pt x="12" y="40"/>
                    </a:lnTo>
                    <a:lnTo>
                      <a:pt x="8" y="42"/>
                    </a:lnTo>
                    <a:lnTo>
                      <a:pt x="2" y="42"/>
                    </a:lnTo>
                    <a:lnTo>
                      <a:pt x="2" y="42"/>
                    </a:lnTo>
                    <a:lnTo>
                      <a:pt x="0" y="40"/>
                    </a:lnTo>
                    <a:lnTo>
                      <a:pt x="0" y="40"/>
                    </a:lnTo>
                    <a:lnTo>
                      <a:pt x="0" y="34"/>
                    </a:lnTo>
                    <a:lnTo>
                      <a:pt x="0" y="28"/>
                    </a:lnTo>
                    <a:lnTo>
                      <a:pt x="0" y="22"/>
                    </a:lnTo>
                    <a:lnTo>
                      <a:pt x="0" y="16"/>
                    </a:lnTo>
                    <a:lnTo>
                      <a:pt x="0" y="16"/>
                    </a:lnTo>
                    <a:lnTo>
                      <a:pt x="0" y="10"/>
                    </a:lnTo>
                    <a:lnTo>
                      <a:pt x="0" y="10"/>
                    </a:lnTo>
                    <a:lnTo>
                      <a:pt x="4" y="4"/>
                    </a:lnTo>
                    <a:lnTo>
                      <a:pt x="8" y="0"/>
                    </a:lnTo>
                    <a:lnTo>
                      <a:pt x="12" y="0"/>
                    </a:lnTo>
                    <a:lnTo>
                      <a:pt x="18" y="4"/>
                    </a:lnTo>
                    <a:lnTo>
                      <a:pt x="18" y="4"/>
                    </a:lnTo>
                    <a:lnTo>
                      <a:pt x="28" y="8"/>
                    </a:lnTo>
                    <a:lnTo>
                      <a:pt x="38" y="12"/>
                    </a:lnTo>
                    <a:lnTo>
                      <a:pt x="58" y="14"/>
                    </a:lnTo>
                    <a:lnTo>
                      <a:pt x="58" y="14"/>
                    </a:lnTo>
                    <a:lnTo>
                      <a:pt x="64" y="12"/>
                    </a:lnTo>
                    <a:lnTo>
                      <a:pt x="64" y="12"/>
                    </a:lnTo>
                    <a:lnTo>
                      <a:pt x="68" y="10"/>
                    </a:lnTo>
                    <a:lnTo>
                      <a:pt x="72" y="10"/>
                    </a:lnTo>
                    <a:lnTo>
                      <a:pt x="74" y="16"/>
                    </a:lnTo>
                    <a:lnTo>
                      <a:pt x="78" y="28"/>
                    </a:lnTo>
                    <a:lnTo>
                      <a:pt x="78" y="28"/>
                    </a:lnTo>
                    <a:lnTo>
                      <a:pt x="76" y="34"/>
                    </a:lnTo>
                    <a:lnTo>
                      <a:pt x="76" y="36"/>
                    </a:lnTo>
                    <a:lnTo>
                      <a:pt x="74" y="36"/>
                    </a:lnTo>
                    <a:lnTo>
                      <a:pt x="74" y="36"/>
                    </a:lnTo>
                    <a:lnTo>
                      <a:pt x="70" y="34"/>
                    </a:lnTo>
                    <a:lnTo>
                      <a:pt x="64" y="34"/>
                    </a:lnTo>
                    <a:lnTo>
                      <a:pt x="60" y="36"/>
                    </a:lnTo>
                    <a:lnTo>
                      <a:pt x="54" y="34"/>
                    </a:lnTo>
                    <a:lnTo>
                      <a:pt x="54" y="34"/>
                    </a:lnTo>
                    <a:lnTo>
                      <a:pt x="48" y="30"/>
                    </a:lnTo>
                    <a:lnTo>
                      <a:pt x="42" y="28"/>
                    </a:lnTo>
                    <a:lnTo>
                      <a:pt x="36" y="30"/>
                    </a:lnTo>
                    <a:lnTo>
                      <a:pt x="30" y="36"/>
                    </a:lnTo>
                    <a:lnTo>
                      <a:pt x="30" y="36"/>
                    </a:lnTo>
                    <a:lnTo>
                      <a:pt x="28" y="38"/>
                    </a:lnTo>
                    <a:lnTo>
                      <a:pt x="28" y="38"/>
                    </a:lnTo>
                    <a:lnTo>
                      <a:pt x="24" y="34"/>
                    </a:lnTo>
                    <a:lnTo>
                      <a:pt x="24" y="34"/>
                    </a:lnTo>
                    <a:lnTo>
                      <a:pt x="24" y="30"/>
                    </a:lnTo>
                    <a:lnTo>
                      <a:pt x="22" y="30"/>
                    </a:lnTo>
                    <a:lnTo>
                      <a:pt x="22" y="30"/>
                    </a:lnTo>
                    <a:lnTo>
                      <a:pt x="2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7" name="Freeform 700">
                <a:extLst>
                  <a:ext uri="{FF2B5EF4-FFF2-40B4-BE49-F238E27FC236}">
                    <a16:creationId xmlns:a16="http://schemas.microsoft.com/office/drawing/2014/main" id="{170948AF-4CF4-897A-59F0-40C4541FC72A}"/>
                  </a:ext>
                </a:extLst>
              </p:cNvPr>
              <p:cNvSpPr>
                <a:spLocks/>
              </p:cNvSpPr>
              <p:nvPr/>
            </p:nvSpPr>
            <p:spPr bwMode="auto">
              <a:xfrm>
                <a:off x="5350" y="2813"/>
                <a:ext cx="16" cy="28"/>
              </a:xfrm>
              <a:custGeom>
                <a:avLst/>
                <a:gdLst>
                  <a:gd name="T0" fmla="*/ 12 w 16"/>
                  <a:gd name="T1" fmla="*/ 2 h 28"/>
                  <a:gd name="T2" fmla="*/ 12 w 16"/>
                  <a:gd name="T3" fmla="*/ 2 h 28"/>
                  <a:gd name="T4" fmla="*/ 14 w 16"/>
                  <a:gd name="T5" fmla="*/ 0 h 28"/>
                  <a:gd name="T6" fmla="*/ 16 w 16"/>
                  <a:gd name="T7" fmla="*/ 2 h 28"/>
                  <a:gd name="T8" fmla="*/ 14 w 16"/>
                  <a:gd name="T9" fmla="*/ 8 h 28"/>
                  <a:gd name="T10" fmla="*/ 14 w 16"/>
                  <a:gd name="T11" fmla="*/ 8 h 28"/>
                  <a:gd name="T12" fmla="*/ 12 w 16"/>
                  <a:gd name="T13" fmla="*/ 16 h 28"/>
                  <a:gd name="T14" fmla="*/ 12 w 16"/>
                  <a:gd name="T15" fmla="*/ 26 h 28"/>
                  <a:gd name="T16" fmla="*/ 12 w 16"/>
                  <a:gd name="T17" fmla="*/ 26 h 28"/>
                  <a:gd name="T18" fmla="*/ 8 w 16"/>
                  <a:gd name="T19" fmla="*/ 28 h 28"/>
                  <a:gd name="T20" fmla="*/ 8 w 16"/>
                  <a:gd name="T21" fmla="*/ 28 h 28"/>
                  <a:gd name="T22" fmla="*/ 6 w 16"/>
                  <a:gd name="T23" fmla="*/ 28 h 28"/>
                  <a:gd name="T24" fmla="*/ 2 w 16"/>
                  <a:gd name="T25" fmla="*/ 26 h 28"/>
                  <a:gd name="T26" fmla="*/ 0 w 16"/>
                  <a:gd name="T27" fmla="*/ 20 h 28"/>
                  <a:gd name="T28" fmla="*/ 2 w 16"/>
                  <a:gd name="T29" fmla="*/ 10 h 28"/>
                  <a:gd name="T30" fmla="*/ 2 w 16"/>
                  <a:gd name="T31" fmla="*/ 10 h 28"/>
                  <a:gd name="T32" fmla="*/ 2 w 16"/>
                  <a:gd name="T33" fmla="*/ 10 h 28"/>
                  <a:gd name="T34" fmla="*/ 4 w 16"/>
                  <a:gd name="T35" fmla="*/ 4 h 28"/>
                  <a:gd name="T36" fmla="*/ 6 w 16"/>
                  <a:gd name="T37" fmla="*/ 2 h 28"/>
                  <a:gd name="T38" fmla="*/ 8 w 16"/>
                  <a:gd name="T39" fmla="*/ 2 h 28"/>
                  <a:gd name="T40" fmla="*/ 12 w 16"/>
                  <a:gd name="T41" fmla="*/ 2 h 28"/>
                  <a:gd name="T42" fmla="*/ 12 w 16"/>
                  <a:gd name="T43"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2" y="2"/>
                    </a:moveTo>
                    <a:lnTo>
                      <a:pt x="12" y="2"/>
                    </a:lnTo>
                    <a:lnTo>
                      <a:pt x="14" y="0"/>
                    </a:lnTo>
                    <a:lnTo>
                      <a:pt x="16" y="2"/>
                    </a:lnTo>
                    <a:lnTo>
                      <a:pt x="14" y="8"/>
                    </a:lnTo>
                    <a:lnTo>
                      <a:pt x="14" y="8"/>
                    </a:lnTo>
                    <a:lnTo>
                      <a:pt x="12" y="16"/>
                    </a:lnTo>
                    <a:lnTo>
                      <a:pt x="12" y="26"/>
                    </a:lnTo>
                    <a:lnTo>
                      <a:pt x="12" y="26"/>
                    </a:lnTo>
                    <a:lnTo>
                      <a:pt x="8" y="28"/>
                    </a:lnTo>
                    <a:lnTo>
                      <a:pt x="8" y="28"/>
                    </a:lnTo>
                    <a:lnTo>
                      <a:pt x="6" y="28"/>
                    </a:lnTo>
                    <a:lnTo>
                      <a:pt x="2" y="26"/>
                    </a:lnTo>
                    <a:lnTo>
                      <a:pt x="0" y="20"/>
                    </a:lnTo>
                    <a:lnTo>
                      <a:pt x="2" y="10"/>
                    </a:lnTo>
                    <a:lnTo>
                      <a:pt x="2" y="10"/>
                    </a:lnTo>
                    <a:lnTo>
                      <a:pt x="2" y="10"/>
                    </a:lnTo>
                    <a:lnTo>
                      <a:pt x="4" y="4"/>
                    </a:lnTo>
                    <a:lnTo>
                      <a:pt x="6" y="2"/>
                    </a:lnTo>
                    <a:lnTo>
                      <a:pt x="8" y="2"/>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8" name="Freeform 701">
                <a:extLst>
                  <a:ext uri="{FF2B5EF4-FFF2-40B4-BE49-F238E27FC236}">
                    <a16:creationId xmlns:a16="http://schemas.microsoft.com/office/drawing/2014/main" id="{C0C1A43C-9A12-17DA-8203-BF707EF351B0}"/>
                  </a:ext>
                </a:extLst>
              </p:cNvPr>
              <p:cNvSpPr>
                <a:spLocks/>
              </p:cNvSpPr>
              <p:nvPr/>
            </p:nvSpPr>
            <p:spPr bwMode="auto">
              <a:xfrm>
                <a:off x="2544" y="2799"/>
                <a:ext cx="102" cy="50"/>
              </a:xfrm>
              <a:custGeom>
                <a:avLst/>
                <a:gdLst>
                  <a:gd name="T0" fmla="*/ 44 w 102"/>
                  <a:gd name="T1" fmla="*/ 46 h 50"/>
                  <a:gd name="T2" fmla="*/ 42 w 102"/>
                  <a:gd name="T3" fmla="*/ 46 h 50"/>
                  <a:gd name="T4" fmla="*/ 36 w 102"/>
                  <a:gd name="T5" fmla="*/ 40 h 50"/>
                  <a:gd name="T6" fmla="*/ 30 w 102"/>
                  <a:gd name="T7" fmla="*/ 38 h 50"/>
                  <a:gd name="T8" fmla="*/ 20 w 102"/>
                  <a:gd name="T9" fmla="*/ 42 h 50"/>
                  <a:gd name="T10" fmla="*/ 18 w 102"/>
                  <a:gd name="T11" fmla="*/ 36 h 50"/>
                  <a:gd name="T12" fmla="*/ 16 w 102"/>
                  <a:gd name="T13" fmla="*/ 36 h 50"/>
                  <a:gd name="T14" fmla="*/ 14 w 102"/>
                  <a:gd name="T15" fmla="*/ 40 h 50"/>
                  <a:gd name="T16" fmla="*/ 12 w 102"/>
                  <a:gd name="T17" fmla="*/ 44 h 50"/>
                  <a:gd name="T18" fmla="*/ 10 w 102"/>
                  <a:gd name="T19" fmla="*/ 38 h 50"/>
                  <a:gd name="T20" fmla="*/ 6 w 102"/>
                  <a:gd name="T21" fmla="*/ 34 h 50"/>
                  <a:gd name="T22" fmla="*/ 6 w 102"/>
                  <a:gd name="T23" fmla="*/ 30 h 50"/>
                  <a:gd name="T24" fmla="*/ 4 w 102"/>
                  <a:gd name="T25" fmla="*/ 24 h 50"/>
                  <a:gd name="T26" fmla="*/ 2 w 102"/>
                  <a:gd name="T27" fmla="*/ 20 h 50"/>
                  <a:gd name="T28" fmla="*/ 0 w 102"/>
                  <a:gd name="T29" fmla="*/ 16 h 50"/>
                  <a:gd name="T30" fmla="*/ 0 w 102"/>
                  <a:gd name="T31" fmla="*/ 12 h 50"/>
                  <a:gd name="T32" fmla="*/ 4 w 102"/>
                  <a:gd name="T33" fmla="*/ 6 h 50"/>
                  <a:gd name="T34" fmla="*/ 10 w 102"/>
                  <a:gd name="T35" fmla="*/ 12 h 50"/>
                  <a:gd name="T36" fmla="*/ 32 w 102"/>
                  <a:gd name="T37" fmla="*/ 18 h 50"/>
                  <a:gd name="T38" fmla="*/ 30 w 102"/>
                  <a:gd name="T39" fmla="*/ 14 h 50"/>
                  <a:gd name="T40" fmla="*/ 30 w 102"/>
                  <a:gd name="T41" fmla="*/ 4 h 50"/>
                  <a:gd name="T42" fmla="*/ 32 w 102"/>
                  <a:gd name="T43" fmla="*/ 2 h 50"/>
                  <a:gd name="T44" fmla="*/ 36 w 102"/>
                  <a:gd name="T45" fmla="*/ 2 h 50"/>
                  <a:gd name="T46" fmla="*/ 38 w 102"/>
                  <a:gd name="T47" fmla="*/ 4 h 50"/>
                  <a:gd name="T48" fmla="*/ 46 w 102"/>
                  <a:gd name="T49" fmla="*/ 16 h 50"/>
                  <a:gd name="T50" fmla="*/ 50 w 102"/>
                  <a:gd name="T51" fmla="*/ 14 h 50"/>
                  <a:gd name="T52" fmla="*/ 54 w 102"/>
                  <a:gd name="T53" fmla="*/ 8 h 50"/>
                  <a:gd name="T54" fmla="*/ 58 w 102"/>
                  <a:gd name="T55" fmla="*/ 8 h 50"/>
                  <a:gd name="T56" fmla="*/ 60 w 102"/>
                  <a:gd name="T57" fmla="*/ 10 h 50"/>
                  <a:gd name="T58" fmla="*/ 76 w 102"/>
                  <a:gd name="T59" fmla="*/ 22 h 50"/>
                  <a:gd name="T60" fmla="*/ 90 w 102"/>
                  <a:gd name="T61" fmla="*/ 22 h 50"/>
                  <a:gd name="T62" fmla="*/ 94 w 102"/>
                  <a:gd name="T63" fmla="*/ 18 h 50"/>
                  <a:gd name="T64" fmla="*/ 102 w 102"/>
                  <a:gd name="T65" fmla="*/ 22 h 50"/>
                  <a:gd name="T66" fmla="*/ 102 w 102"/>
                  <a:gd name="T67" fmla="*/ 26 h 50"/>
                  <a:gd name="T68" fmla="*/ 102 w 102"/>
                  <a:gd name="T69" fmla="*/ 34 h 50"/>
                  <a:gd name="T70" fmla="*/ 100 w 102"/>
                  <a:gd name="T71" fmla="*/ 38 h 50"/>
                  <a:gd name="T72" fmla="*/ 90 w 102"/>
                  <a:gd name="T73" fmla="*/ 48 h 50"/>
                  <a:gd name="T74" fmla="*/ 86 w 102"/>
                  <a:gd name="T75" fmla="*/ 48 h 50"/>
                  <a:gd name="T76" fmla="*/ 82 w 102"/>
                  <a:gd name="T77" fmla="*/ 42 h 50"/>
                  <a:gd name="T78" fmla="*/ 78 w 102"/>
                  <a:gd name="T79" fmla="*/ 40 h 50"/>
                  <a:gd name="T80" fmla="*/ 76 w 102"/>
                  <a:gd name="T81" fmla="*/ 46 h 50"/>
                  <a:gd name="T82" fmla="*/ 70 w 102"/>
                  <a:gd name="T83" fmla="*/ 50 h 50"/>
                  <a:gd name="T84" fmla="*/ 62 w 102"/>
                  <a:gd name="T85" fmla="*/ 42 h 50"/>
                  <a:gd name="T86" fmla="*/ 60 w 102"/>
                  <a:gd name="T87" fmla="*/ 46 h 50"/>
                  <a:gd name="T88" fmla="*/ 54 w 102"/>
                  <a:gd name="T89" fmla="*/ 44 h 50"/>
                  <a:gd name="T90" fmla="*/ 52 w 102"/>
                  <a:gd name="T91" fmla="*/ 36 h 50"/>
                  <a:gd name="T92" fmla="*/ 46 w 102"/>
                  <a:gd name="T93" fmla="*/ 28 h 50"/>
                  <a:gd name="T94" fmla="*/ 44 w 102"/>
                  <a:gd name="T95" fmla="*/ 30 h 50"/>
                  <a:gd name="T96" fmla="*/ 46 w 102"/>
                  <a:gd name="T97" fmla="*/ 36 h 50"/>
                  <a:gd name="T98" fmla="*/ 44 w 102"/>
                  <a:gd name="T99" fmla="*/ 44 h 50"/>
                  <a:gd name="T100" fmla="*/ 44 w 102"/>
                  <a:gd name="T101"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2" h="50">
                    <a:moveTo>
                      <a:pt x="44" y="46"/>
                    </a:moveTo>
                    <a:lnTo>
                      <a:pt x="44" y="46"/>
                    </a:lnTo>
                    <a:lnTo>
                      <a:pt x="42" y="46"/>
                    </a:lnTo>
                    <a:lnTo>
                      <a:pt x="42" y="46"/>
                    </a:lnTo>
                    <a:lnTo>
                      <a:pt x="40" y="42"/>
                    </a:lnTo>
                    <a:lnTo>
                      <a:pt x="36" y="40"/>
                    </a:lnTo>
                    <a:lnTo>
                      <a:pt x="30" y="38"/>
                    </a:lnTo>
                    <a:lnTo>
                      <a:pt x="30" y="38"/>
                    </a:lnTo>
                    <a:lnTo>
                      <a:pt x="24" y="42"/>
                    </a:lnTo>
                    <a:lnTo>
                      <a:pt x="20" y="42"/>
                    </a:lnTo>
                    <a:lnTo>
                      <a:pt x="18" y="36"/>
                    </a:lnTo>
                    <a:lnTo>
                      <a:pt x="18" y="36"/>
                    </a:lnTo>
                    <a:lnTo>
                      <a:pt x="16" y="34"/>
                    </a:lnTo>
                    <a:lnTo>
                      <a:pt x="16" y="36"/>
                    </a:lnTo>
                    <a:lnTo>
                      <a:pt x="14" y="40"/>
                    </a:lnTo>
                    <a:lnTo>
                      <a:pt x="14" y="40"/>
                    </a:lnTo>
                    <a:lnTo>
                      <a:pt x="12" y="44"/>
                    </a:lnTo>
                    <a:lnTo>
                      <a:pt x="12" y="44"/>
                    </a:lnTo>
                    <a:lnTo>
                      <a:pt x="10" y="38"/>
                    </a:lnTo>
                    <a:lnTo>
                      <a:pt x="10" y="38"/>
                    </a:lnTo>
                    <a:lnTo>
                      <a:pt x="8" y="36"/>
                    </a:lnTo>
                    <a:lnTo>
                      <a:pt x="6" y="34"/>
                    </a:lnTo>
                    <a:lnTo>
                      <a:pt x="6" y="30"/>
                    </a:lnTo>
                    <a:lnTo>
                      <a:pt x="6" y="30"/>
                    </a:lnTo>
                    <a:lnTo>
                      <a:pt x="6" y="26"/>
                    </a:lnTo>
                    <a:lnTo>
                      <a:pt x="4" y="24"/>
                    </a:lnTo>
                    <a:lnTo>
                      <a:pt x="4" y="22"/>
                    </a:lnTo>
                    <a:lnTo>
                      <a:pt x="2" y="20"/>
                    </a:lnTo>
                    <a:lnTo>
                      <a:pt x="2" y="20"/>
                    </a:lnTo>
                    <a:lnTo>
                      <a:pt x="0" y="16"/>
                    </a:lnTo>
                    <a:lnTo>
                      <a:pt x="0" y="12"/>
                    </a:lnTo>
                    <a:lnTo>
                      <a:pt x="0" y="12"/>
                    </a:lnTo>
                    <a:lnTo>
                      <a:pt x="2" y="6"/>
                    </a:lnTo>
                    <a:lnTo>
                      <a:pt x="4" y="6"/>
                    </a:lnTo>
                    <a:lnTo>
                      <a:pt x="4" y="6"/>
                    </a:lnTo>
                    <a:lnTo>
                      <a:pt x="10" y="12"/>
                    </a:lnTo>
                    <a:lnTo>
                      <a:pt x="18" y="14"/>
                    </a:lnTo>
                    <a:lnTo>
                      <a:pt x="32" y="18"/>
                    </a:lnTo>
                    <a:lnTo>
                      <a:pt x="32" y="18"/>
                    </a:lnTo>
                    <a:lnTo>
                      <a:pt x="30" y="14"/>
                    </a:lnTo>
                    <a:lnTo>
                      <a:pt x="30" y="10"/>
                    </a:lnTo>
                    <a:lnTo>
                      <a:pt x="30" y="4"/>
                    </a:lnTo>
                    <a:lnTo>
                      <a:pt x="30" y="4"/>
                    </a:lnTo>
                    <a:lnTo>
                      <a:pt x="32" y="2"/>
                    </a:lnTo>
                    <a:lnTo>
                      <a:pt x="34" y="0"/>
                    </a:lnTo>
                    <a:lnTo>
                      <a:pt x="36" y="2"/>
                    </a:lnTo>
                    <a:lnTo>
                      <a:pt x="38" y="4"/>
                    </a:lnTo>
                    <a:lnTo>
                      <a:pt x="38" y="4"/>
                    </a:lnTo>
                    <a:lnTo>
                      <a:pt x="42" y="12"/>
                    </a:lnTo>
                    <a:lnTo>
                      <a:pt x="46" y="16"/>
                    </a:lnTo>
                    <a:lnTo>
                      <a:pt x="48" y="16"/>
                    </a:lnTo>
                    <a:lnTo>
                      <a:pt x="50" y="14"/>
                    </a:lnTo>
                    <a:lnTo>
                      <a:pt x="54" y="8"/>
                    </a:lnTo>
                    <a:lnTo>
                      <a:pt x="54" y="8"/>
                    </a:lnTo>
                    <a:lnTo>
                      <a:pt x="56" y="6"/>
                    </a:lnTo>
                    <a:lnTo>
                      <a:pt x="58" y="8"/>
                    </a:lnTo>
                    <a:lnTo>
                      <a:pt x="60" y="10"/>
                    </a:lnTo>
                    <a:lnTo>
                      <a:pt x="60" y="10"/>
                    </a:lnTo>
                    <a:lnTo>
                      <a:pt x="68" y="16"/>
                    </a:lnTo>
                    <a:lnTo>
                      <a:pt x="76" y="22"/>
                    </a:lnTo>
                    <a:lnTo>
                      <a:pt x="86" y="22"/>
                    </a:lnTo>
                    <a:lnTo>
                      <a:pt x="90" y="22"/>
                    </a:lnTo>
                    <a:lnTo>
                      <a:pt x="94" y="18"/>
                    </a:lnTo>
                    <a:lnTo>
                      <a:pt x="94" y="18"/>
                    </a:lnTo>
                    <a:lnTo>
                      <a:pt x="98" y="18"/>
                    </a:lnTo>
                    <a:lnTo>
                      <a:pt x="102" y="22"/>
                    </a:lnTo>
                    <a:lnTo>
                      <a:pt x="102" y="22"/>
                    </a:lnTo>
                    <a:lnTo>
                      <a:pt x="102" y="26"/>
                    </a:lnTo>
                    <a:lnTo>
                      <a:pt x="102" y="26"/>
                    </a:lnTo>
                    <a:lnTo>
                      <a:pt x="102" y="34"/>
                    </a:lnTo>
                    <a:lnTo>
                      <a:pt x="100" y="38"/>
                    </a:lnTo>
                    <a:lnTo>
                      <a:pt x="100" y="38"/>
                    </a:lnTo>
                    <a:lnTo>
                      <a:pt x="96" y="44"/>
                    </a:lnTo>
                    <a:lnTo>
                      <a:pt x="90" y="48"/>
                    </a:lnTo>
                    <a:lnTo>
                      <a:pt x="88" y="48"/>
                    </a:lnTo>
                    <a:lnTo>
                      <a:pt x="86" y="48"/>
                    </a:lnTo>
                    <a:lnTo>
                      <a:pt x="82" y="42"/>
                    </a:lnTo>
                    <a:lnTo>
                      <a:pt x="82" y="42"/>
                    </a:lnTo>
                    <a:lnTo>
                      <a:pt x="80" y="40"/>
                    </a:lnTo>
                    <a:lnTo>
                      <a:pt x="78" y="40"/>
                    </a:lnTo>
                    <a:lnTo>
                      <a:pt x="76" y="46"/>
                    </a:lnTo>
                    <a:lnTo>
                      <a:pt x="76" y="46"/>
                    </a:lnTo>
                    <a:lnTo>
                      <a:pt x="72" y="48"/>
                    </a:lnTo>
                    <a:lnTo>
                      <a:pt x="70" y="50"/>
                    </a:lnTo>
                    <a:lnTo>
                      <a:pt x="66" y="48"/>
                    </a:lnTo>
                    <a:lnTo>
                      <a:pt x="62" y="42"/>
                    </a:lnTo>
                    <a:lnTo>
                      <a:pt x="62" y="42"/>
                    </a:lnTo>
                    <a:lnTo>
                      <a:pt x="60" y="46"/>
                    </a:lnTo>
                    <a:lnTo>
                      <a:pt x="56" y="46"/>
                    </a:lnTo>
                    <a:lnTo>
                      <a:pt x="54" y="44"/>
                    </a:lnTo>
                    <a:lnTo>
                      <a:pt x="52" y="36"/>
                    </a:lnTo>
                    <a:lnTo>
                      <a:pt x="52" y="36"/>
                    </a:lnTo>
                    <a:lnTo>
                      <a:pt x="50" y="30"/>
                    </a:lnTo>
                    <a:lnTo>
                      <a:pt x="46" y="28"/>
                    </a:lnTo>
                    <a:lnTo>
                      <a:pt x="44" y="30"/>
                    </a:lnTo>
                    <a:lnTo>
                      <a:pt x="44" y="30"/>
                    </a:lnTo>
                    <a:lnTo>
                      <a:pt x="44" y="34"/>
                    </a:lnTo>
                    <a:lnTo>
                      <a:pt x="46" y="36"/>
                    </a:lnTo>
                    <a:lnTo>
                      <a:pt x="46" y="40"/>
                    </a:lnTo>
                    <a:lnTo>
                      <a:pt x="44" y="44"/>
                    </a:lnTo>
                    <a:lnTo>
                      <a:pt x="44" y="44"/>
                    </a:lnTo>
                    <a:lnTo>
                      <a:pt x="44" y="46"/>
                    </a:lnTo>
                    <a:lnTo>
                      <a:pt x="44"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9" name="Freeform 702">
                <a:extLst>
                  <a:ext uri="{FF2B5EF4-FFF2-40B4-BE49-F238E27FC236}">
                    <a16:creationId xmlns:a16="http://schemas.microsoft.com/office/drawing/2014/main" id="{0AB16B03-FA0A-49BC-3738-55465C4225C9}"/>
                  </a:ext>
                </a:extLst>
              </p:cNvPr>
              <p:cNvSpPr>
                <a:spLocks/>
              </p:cNvSpPr>
              <p:nvPr/>
            </p:nvSpPr>
            <p:spPr bwMode="auto">
              <a:xfrm>
                <a:off x="2646" y="2799"/>
                <a:ext cx="90" cy="52"/>
              </a:xfrm>
              <a:custGeom>
                <a:avLst/>
                <a:gdLst>
                  <a:gd name="T0" fmla="*/ 40 w 90"/>
                  <a:gd name="T1" fmla="*/ 38 h 52"/>
                  <a:gd name="T2" fmla="*/ 34 w 90"/>
                  <a:gd name="T3" fmla="*/ 40 h 52"/>
                  <a:gd name="T4" fmla="*/ 32 w 90"/>
                  <a:gd name="T5" fmla="*/ 40 h 52"/>
                  <a:gd name="T6" fmla="*/ 28 w 90"/>
                  <a:gd name="T7" fmla="*/ 40 h 52"/>
                  <a:gd name="T8" fmla="*/ 26 w 90"/>
                  <a:gd name="T9" fmla="*/ 48 h 52"/>
                  <a:gd name="T10" fmla="*/ 24 w 90"/>
                  <a:gd name="T11" fmla="*/ 52 h 52"/>
                  <a:gd name="T12" fmla="*/ 20 w 90"/>
                  <a:gd name="T13" fmla="*/ 48 h 52"/>
                  <a:gd name="T14" fmla="*/ 10 w 90"/>
                  <a:gd name="T15" fmla="*/ 52 h 52"/>
                  <a:gd name="T16" fmla="*/ 6 w 90"/>
                  <a:gd name="T17" fmla="*/ 52 h 52"/>
                  <a:gd name="T18" fmla="*/ 2 w 90"/>
                  <a:gd name="T19" fmla="*/ 46 h 52"/>
                  <a:gd name="T20" fmla="*/ 0 w 90"/>
                  <a:gd name="T21" fmla="*/ 46 h 52"/>
                  <a:gd name="T22" fmla="*/ 0 w 90"/>
                  <a:gd name="T23" fmla="*/ 36 h 52"/>
                  <a:gd name="T24" fmla="*/ 0 w 90"/>
                  <a:gd name="T25" fmla="*/ 28 h 52"/>
                  <a:gd name="T26" fmla="*/ 4 w 90"/>
                  <a:gd name="T27" fmla="*/ 24 h 52"/>
                  <a:gd name="T28" fmla="*/ 12 w 90"/>
                  <a:gd name="T29" fmla="*/ 30 h 52"/>
                  <a:gd name="T30" fmla="*/ 14 w 90"/>
                  <a:gd name="T31" fmla="*/ 34 h 52"/>
                  <a:gd name="T32" fmla="*/ 18 w 90"/>
                  <a:gd name="T33" fmla="*/ 30 h 52"/>
                  <a:gd name="T34" fmla="*/ 20 w 90"/>
                  <a:gd name="T35" fmla="*/ 22 h 52"/>
                  <a:gd name="T36" fmla="*/ 24 w 90"/>
                  <a:gd name="T37" fmla="*/ 14 h 52"/>
                  <a:gd name="T38" fmla="*/ 32 w 90"/>
                  <a:gd name="T39" fmla="*/ 14 h 52"/>
                  <a:gd name="T40" fmla="*/ 36 w 90"/>
                  <a:gd name="T41" fmla="*/ 18 h 52"/>
                  <a:gd name="T42" fmla="*/ 48 w 90"/>
                  <a:gd name="T43" fmla="*/ 22 h 52"/>
                  <a:gd name="T44" fmla="*/ 60 w 90"/>
                  <a:gd name="T45" fmla="*/ 26 h 52"/>
                  <a:gd name="T46" fmla="*/ 62 w 90"/>
                  <a:gd name="T47" fmla="*/ 26 h 52"/>
                  <a:gd name="T48" fmla="*/ 66 w 90"/>
                  <a:gd name="T49" fmla="*/ 22 h 52"/>
                  <a:gd name="T50" fmla="*/ 64 w 90"/>
                  <a:gd name="T51" fmla="*/ 14 h 52"/>
                  <a:gd name="T52" fmla="*/ 66 w 90"/>
                  <a:gd name="T53" fmla="*/ 2 h 52"/>
                  <a:gd name="T54" fmla="*/ 70 w 90"/>
                  <a:gd name="T55" fmla="*/ 0 h 52"/>
                  <a:gd name="T56" fmla="*/ 80 w 90"/>
                  <a:gd name="T57" fmla="*/ 4 h 52"/>
                  <a:gd name="T58" fmla="*/ 90 w 90"/>
                  <a:gd name="T59" fmla="*/ 22 h 52"/>
                  <a:gd name="T60" fmla="*/ 90 w 90"/>
                  <a:gd name="T61" fmla="*/ 24 h 52"/>
                  <a:gd name="T62" fmla="*/ 86 w 90"/>
                  <a:gd name="T63" fmla="*/ 34 h 52"/>
                  <a:gd name="T64" fmla="*/ 76 w 90"/>
                  <a:gd name="T65" fmla="*/ 42 h 52"/>
                  <a:gd name="T66" fmla="*/ 72 w 90"/>
                  <a:gd name="T67" fmla="*/ 42 h 52"/>
                  <a:gd name="T68" fmla="*/ 56 w 90"/>
                  <a:gd name="T69" fmla="*/ 44 h 52"/>
                  <a:gd name="T70" fmla="*/ 40 w 90"/>
                  <a:gd name="T71"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52">
                    <a:moveTo>
                      <a:pt x="40" y="38"/>
                    </a:moveTo>
                    <a:lnTo>
                      <a:pt x="40" y="38"/>
                    </a:lnTo>
                    <a:lnTo>
                      <a:pt x="36" y="40"/>
                    </a:lnTo>
                    <a:lnTo>
                      <a:pt x="34" y="40"/>
                    </a:lnTo>
                    <a:lnTo>
                      <a:pt x="32" y="40"/>
                    </a:lnTo>
                    <a:lnTo>
                      <a:pt x="32" y="40"/>
                    </a:lnTo>
                    <a:lnTo>
                      <a:pt x="28" y="38"/>
                    </a:lnTo>
                    <a:lnTo>
                      <a:pt x="28" y="40"/>
                    </a:lnTo>
                    <a:lnTo>
                      <a:pt x="26" y="48"/>
                    </a:lnTo>
                    <a:lnTo>
                      <a:pt x="26" y="48"/>
                    </a:lnTo>
                    <a:lnTo>
                      <a:pt x="24" y="52"/>
                    </a:lnTo>
                    <a:lnTo>
                      <a:pt x="24" y="52"/>
                    </a:lnTo>
                    <a:lnTo>
                      <a:pt x="22" y="50"/>
                    </a:lnTo>
                    <a:lnTo>
                      <a:pt x="20" y="48"/>
                    </a:lnTo>
                    <a:lnTo>
                      <a:pt x="16" y="50"/>
                    </a:lnTo>
                    <a:lnTo>
                      <a:pt x="10" y="52"/>
                    </a:lnTo>
                    <a:lnTo>
                      <a:pt x="6" y="52"/>
                    </a:lnTo>
                    <a:lnTo>
                      <a:pt x="6" y="52"/>
                    </a:lnTo>
                    <a:lnTo>
                      <a:pt x="4" y="50"/>
                    </a:lnTo>
                    <a:lnTo>
                      <a:pt x="2" y="46"/>
                    </a:lnTo>
                    <a:lnTo>
                      <a:pt x="2" y="46"/>
                    </a:lnTo>
                    <a:lnTo>
                      <a:pt x="0" y="46"/>
                    </a:lnTo>
                    <a:lnTo>
                      <a:pt x="0" y="46"/>
                    </a:lnTo>
                    <a:lnTo>
                      <a:pt x="0" y="36"/>
                    </a:lnTo>
                    <a:lnTo>
                      <a:pt x="0" y="28"/>
                    </a:lnTo>
                    <a:lnTo>
                      <a:pt x="0" y="28"/>
                    </a:lnTo>
                    <a:lnTo>
                      <a:pt x="0" y="28"/>
                    </a:lnTo>
                    <a:lnTo>
                      <a:pt x="4" y="24"/>
                    </a:lnTo>
                    <a:lnTo>
                      <a:pt x="6" y="24"/>
                    </a:lnTo>
                    <a:lnTo>
                      <a:pt x="12" y="30"/>
                    </a:lnTo>
                    <a:lnTo>
                      <a:pt x="12" y="30"/>
                    </a:lnTo>
                    <a:lnTo>
                      <a:pt x="14" y="34"/>
                    </a:lnTo>
                    <a:lnTo>
                      <a:pt x="16" y="34"/>
                    </a:lnTo>
                    <a:lnTo>
                      <a:pt x="18" y="30"/>
                    </a:lnTo>
                    <a:lnTo>
                      <a:pt x="18" y="30"/>
                    </a:lnTo>
                    <a:lnTo>
                      <a:pt x="20" y="22"/>
                    </a:lnTo>
                    <a:lnTo>
                      <a:pt x="22" y="16"/>
                    </a:lnTo>
                    <a:lnTo>
                      <a:pt x="24" y="14"/>
                    </a:lnTo>
                    <a:lnTo>
                      <a:pt x="26" y="12"/>
                    </a:lnTo>
                    <a:lnTo>
                      <a:pt x="32" y="14"/>
                    </a:lnTo>
                    <a:lnTo>
                      <a:pt x="36" y="18"/>
                    </a:lnTo>
                    <a:lnTo>
                      <a:pt x="36" y="18"/>
                    </a:lnTo>
                    <a:lnTo>
                      <a:pt x="42" y="20"/>
                    </a:lnTo>
                    <a:lnTo>
                      <a:pt x="48" y="22"/>
                    </a:lnTo>
                    <a:lnTo>
                      <a:pt x="54" y="24"/>
                    </a:lnTo>
                    <a:lnTo>
                      <a:pt x="60" y="26"/>
                    </a:lnTo>
                    <a:lnTo>
                      <a:pt x="60" y="26"/>
                    </a:lnTo>
                    <a:lnTo>
                      <a:pt x="62" y="26"/>
                    </a:lnTo>
                    <a:lnTo>
                      <a:pt x="64" y="26"/>
                    </a:lnTo>
                    <a:lnTo>
                      <a:pt x="66" y="22"/>
                    </a:lnTo>
                    <a:lnTo>
                      <a:pt x="64" y="14"/>
                    </a:lnTo>
                    <a:lnTo>
                      <a:pt x="64" y="14"/>
                    </a:lnTo>
                    <a:lnTo>
                      <a:pt x="64" y="8"/>
                    </a:lnTo>
                    <a:lnTo>
                      <a:pt x="66" y="2"/>
                    </a:lnTo>
                    <a:lnTo>
                      <a:pt x="66" y="2"/>
                    </a:lnTo>
                    <a:lnTo>
                      <a:pt x="70" y="0"/>
                    </a:lnTo>
                    <a:lnTo>
                      <a:pt x="72" y="0"/>
                    </a:lnTo>
                    <a:lnTo>
                      <a:pt x="80" y="4"/>
                    </a:lnTo>
                    <a:lnTo>
                      <a:pt x="86" y="10"/>
                    </a:lnTo>
                    <a:lnTo>
                      <a:pt x="90" y="22"/>
                    </a:lnTo>
                    <a:lnTo>
                      <a:pt x="90" y="22"/>
                    </a:lnTo>
                    <a:lnTo>
                      <a:pt x="90" y="24"/>
                    </a:lnTo>
                    <a:lnTo>
                      <a:pt x="90" y="24"/>
                    </a:lnTo>
                    <a:lnTo>
                      <a:pt x="86" y="34"/>
                    </a:lnTo>
                    <a:lnTo>
                      <a:pt x="82" y="40"/>
                    </a:lnTo>
                    <a:lnTo>
                      <a:pt x="76" y="42"/>
                    </a:lnTo>
                    <a:lnTo>
                      <a:pt x="72" y="42"/>
                    </a:lnTo>
                    <a:lnTo>
                      <a:pt x="72" y="42"/>
                    </a:lnTo>
                    <a:lnTo>
                      <a:pt x="64" y="44"/>
                    </a:lnTo>
                    <a:lnTo>
                      <a:pt x="56" y="44"/>
                    </a:lnTo>
                    <a:lnTo>
                      <a:pt x="40" y="38"/>
                    </a:lnTo>
                    <a:lnTo>
                      <a:pt x="4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0" name="Freeform 703">
                <a:extLst>
                  <a:ext uri="{FF2B5EF4-FFF2-40B4-BE49-F238E27FC236}">
                    <a16:creationId xmlns:a16="http://schemas.microsoft.com/office/drawing/2014/main" id="{6E31E900-A9AD-A8A2-3D78-CBF3D356BAB6}"/>
                  </a:ext>
                </a:extLst>
              </p:cNvPr>
              <p:cNvSpPr>
                <a:spLocks/>
              </p:cNvSpPr>
              <p:nvPr/>
            </p:nvSpPr>
            <p:spPr bwMode="auto">
              <a:xfrm>
                <a:off x="2644" y="2827"/>
                <a:ext cx="2" cy="18"/>
              </a:xfrm>
              <a:custGeom>
                <a:avLst/>
                <a:gdLst>
                  <a:gd name="T0" fmla="*/ 2 w 2"/>
                  <a:gd name="T1" fmla="*/ 0 h 18"/>
                  <a:gd name="T2" fmla="*/ 2 w 2"/>
                  <a:gd name="T3" fmla="*/ 0 h 18"/>
                  <a:gd name="T4" fmla="*/ 2 w 2"/>
                  <a:gd name="T5" fmla="*/ 8 h 18"/>
                  <a:gd name="T6" fmla="*/ 2 w 2"/>
                  <a:gd name="T7" fmla="*/ 18 h 18"/>
                  <a:gd name="T8" fmla="*/ 2 w 2"/>
                  <a:gd name="T9" fmla="*/ 18 h 18"/>
                  <a:gd name="T10" fmla="*/ 0 w 2"/>
                  <a:gd name="T11" fmla="*/ 10 h 18"/>
                  <a:gd name="T12" fmla="*/ 0 w 2"/>
                  <a:gd name="T13" fmla="*/ 10 h 18"/>
                  <a:gd name="T14" fmla="*/ 0 w 2"/>
                  <a:gd name="T15" fmla="*/ 4 h 18"/>
                  <a:gd name="T16" fmla="*/ 2 w 2"/>
                  <a:gd name="T17" fmla="*/ 0 h 18"/>
                  <a:gd name="T18" fmla="*/ 2 w 2"/>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8">
                    <a:moveTo>
                      <a:pt x="2" y="0"/>
                    </a:moveTo>
                    <a:lnTo>
                      <a:pt x="2" y="0"/>
                    </a:lnTo>
                    <a:lnTo>
                      <a:pt x="2" y="8"/>
                    </a:lnTo>
                    <a:lnTo>
                      <a:pt x="2" y="18"/>
                    </a:lnTo>
                    <a:lnTo>
                      <a:pt x="2" y="18"/>
                    </a:lnTo>
                    <a:lnTo>
                      <a:pt x="0" y="10"/>
                    </a:lnTo>
                    <a:lnTo>
                      <a:pt x="0" y="10"/>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1" name="Freeform 704">
                <a:extLst>
                  <a:ext uri="{FF2B5EF4-FFF2-40B4-BE49-F238E27FC236}">
                    <a16:creationId xmlns:a16="http://schemas.microsoft.com/office/drawing/2014/main" id="{F654009E-5523-00BF-32A3-FE88AB44E306}"/>
                  </a:ext>
                </a:extLst>
              </p:cNvPr>
              <p:cNvSpPr>
                <a:spLocks/>
              </p:cNvSpPr>
              <p:nvPr/>
            </p:nvSpPr>
            <p:spPr bwMode="auto">
              <a:xfrm>
                <a:off x="2648" y="2845"/>
                <a:ext cx="4" cy="6"/>
              </a:xfrm>
              <a:custGeom>
                <a:avLst/>
                <a:gdLst>
                  <a:gd name="T0" fmla="*/ 0 w 4"/>
                  <a:gd name="T1" fmla="*/ 0 h 6"/>
                  <a:gd name="T2" fmla="*/ 0 w 4"/>
                  <a:gd name="T3" fmla="*/ 0 h 6"/>
                  <a:gd name="T4" fmla="*/ 2 w 4"/>
                  <a:gd name="T5" fmla="*/ 2 h 6"/>
                  <a:gd name="T6" fmla="*/ 4 w 4"/>
                  <a:gd name="T7" fmla="*/ 6 h 6"/>
                  <a:gd name="T8" fmla="*/ 4 w 4"/>
                  <a:gd name="T9" fmla="*/ 6 h 6"/>
                  <a:gd name="T10" fmla="*/ 2 w 4"/>
                  <a:gd name="T11" fmla="*/ 6 h 6"/>
                  <a:gd name="T12" fmla="*/ 0 w 4"/>
                  <a:gd name="T13" fmla="*/ 0 h 6"/>
                  <a:gd name="T14" fmla="*/ 0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0"/>
                    </a:moveTo>
                    <a:lnTo>
                      <a:pt x="0" y="0"/>
                    </a:lnTo>
                    <a:lnTo>
                      <a:pt x="2" y="2"/>
                    </a:lnTo>
                    <a:lnTo>
                      <a:pt x="4" y="6"/>
                    </a:lnTo>
                    <a:lnTo>
                      <a:pt x="4" y="6"/>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2" name="Freeform 705">
                <a:extLst>
                  <a:ext uri="{FF2B5EF4-FFF2-40B4-BE49-F238E27FC236}">
                    <a16:creationId xmlns:a16="http://schemas.microsoft.com/office/drawing/2014/main" id="{547788A3-C836-01F4-1A61-7CA42142740E}"/>
                  </a:ext>
                </a:extLst>
              </p:cNvPr>
              <p:cNvSpPr>
                <a:spLocks/>
              </p:cNvSpPr>
              <p:nvPr/>
            </p:nvSpPr>
            <p:spPr bwMode="auto">
              <a:xfrm>
                <a:off x="2586" y="2823"/>
                <a:ext cx="20" cy="34"/>
              </a:xfrm>
              <a:custGeom>
                <a:avLst/>
                <a:gdLst>
                  <a:gd name="T0" fmla="*/ 0 w 20"/>
                  <a:gd name="T1" fmla="*/ 0 h 34"/>
                  <a:gd name="T2" fmla="*/ 0 w 20"/>
                  <a:gd name="T3" fmla="*/ 0 h 34"/>
                  <a:gd name="T4" fmla="*/ 4 w 20"/>
                  <a:gd name="T5" fmla="*/ 0 h 34"/>
                  <a:gd name="T6" fmla="*/ 8 w 20"/>
                  <a:gd name="T7" fmla="*/ 2 h 34"/>
                  <a:gd name="T8" fmla="*/ 12 w 20"/>
                  <a:gd name="T9" fmla="*/ 6 h 34"/>
                  <a:gd name="T10" fmla="*/ 14 w 20"/>
                  <a:gd name="T11" fmla="*/ 16 h 34"/>
                  <a:gd name="T12" fmla="*/ 14 w 20"/>
                  <a:gd name="T13" fmla="*/ 16 h 34"/>
                  <a:gd name="T14" fmla="*/ 14 w 20"/>
                  <a:gd name="T15" fmla="*/ 20 h 34"/>
                  <a:gd name="T16" fmla="*/ 16 w 20"/>
                  <a:gd name="T17" fmla="*/ 20 h 34"/>
                  <a:gd name="T18" fmla="*/ 18 w 20"/>
                  <a:gd name="T19" fmla="*/ 18 h 34"/>
                  <a:gd name="T20" fmla="*/ 20 w 20"/>
                  <a:gd name="T21" fmla="*/ 18 h 34"/>
                  <a:gd name="T22" fmla="*/ 20 w 20"/>
                  <a:gd name="T23" fmla="*/ 18 h 34"/>
                  <a:gd name="T24" fmla="*/ 18 w 20"/>
                  <a:gd name="T25" fmla="*/ 26 h 34"/>
                  <a:gd name="T26" fmla="*/ 14 w 20"/>
                  <a:gd name="T27" fmla="*/ 28 h 34"/>
                  <a:gd name="T28" fmla="*/ 10 w 20"/>
                  <a:gd name="T29" fmla="*/ 30 h 34"/>
                  <a:gd name="T30" fmla="*/ 6 w 20"/>
                  <a:gd name="T31" fmla="*/ 34 h 34"/>
                  <a:gd name="T32" fmla="*/ 6 w 20"/>
                  <a:gd name="T33" fmla="*/ 34 h 34"/>
                  <a:gd name="T34" fmla="*/ 2 w 20"/>
                  <a:gd name="T35" fmla="*/ 26 h 34"/>
                  <a:gd name="T36" fmla="*/ 2 w 20"/>
                  <a:gd name="T37" fmla="*/ 26 h 34"/>
                  <a:gd name="T38" fmla="*/ 2 w 20"/>
                  <a:gd name="T39" fmla="*/ 22 h 34"/>
                  <a:gd name="T40" fmla="*/ 2 w 20"/>
                  <a:gd name="T41" fmla="*/ 22 h 34"/>
                  <a:gd name="T42" fmla="*/ 2 w 20"/>
                  <a:gd name="T43" fmla="*/ 22 h 34"/>
                  <a:gd name="T44" fmla="*/ 4 w 20"/>
                  <a:gd name="T45" fmla="*/ 16 h 34"/>
                  <a:gd name="T46" fmla="*/ 4 w 20"/>
                  <a:gd name="T47" fmla="*/ 14 h 34"/>
                  <a:gd name="T48" fmla="*/ 2 w 20"/>
                  <a:gd name="T49" fmla="*/ 12 h 34"/>
                  <a:gd name="T50" fmla="*/ 2 w 20"/>
                  <a:gd name="T51" fmla="*/ 12 h 34"/>
                  <a:gd name="T52" fmla="*/ 0 w 20"/>
                  <a:gd name="T53" fmla="*/ 10 h 34"/>
                  <a:gd name="T54" fmla="*/ 0 w 20"/>
                  <a:gd name="T55" fmla="*/ 6 h 34"/>
                  <a:gd name="T56" fmla="*/ 0 w 20"/>
                  <a:gd name="T57" fmla="*/ 0 h 34"/>
                  <a:gd name="T58" fmla="*/ 0 w 20"/>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4">
                    <a:moveTo>
                      <a:pt x="0" y="0"/>
                    </a:moveTo>
                    <a:lnTo>
                      <a:pt x="0" y="0"/>
                    </a:lnTo>
                    <a:lnTo>
                      <a:pt x="4" y="0"/>
                    </a:lnTo>
                    <a:lnTo>
                      <a:pt x="8" y="2"/>
                    </a:lnTo>
                    <a:lnTo>
                      <a:pt x="12" y="6"/>
                    </a:lnTo>
                    <a:lnTo>
                      <a:pt x="14" y="16"/>
                    </a:lnTo>
                    <a:lnTo>
                      <a:pt x="14" y="16"/>
                    </a:lnTo>
                    <a:lnTo>
                      <a:pt x="14" y="20"/>
                    </a:lnTo>
                    <a:lnTo>
                      <a:pt x="16" y="20"/>
                    </a:lnTo>
                    <a:lnTo>
                      <a:pt x="18" y="18"/>
                    </a:lnTo>
                    <a:lnTo>
                      <a:pt x="20" y="18"/>
                    </a:lnTo>
                    <a:lnTo>
                      <a:pt x="20" y="18"/>
                    </a:lnTo>
                    <a:lnTo>
                      <a:pt x="18" y="26"/>
                    </a:lnTo>
                    <a:lnTo>
                      <a:pt x="14" y="28"/>
                    </a:lnTo>
                    <a:lnTo>
                      <a:pt x="10" y="30"/>
                    </a:lnTo>
                    <a:lnTo>
                      <a:pt x="6" y="34"/>
                    </a:lnTo>
                    <a:lnTo>
                      <a:pt x="6" y="34"/>
                    </a:lnTo>
                    <a:lnTo>
                      <a:pt x="2" y="26"/>
                    </a:lnTo>
                    <a:lnTo>
                      <a:pt x="2" y="26"/>
                    </a:lnTo>
                    <a:lnTo>
                      <a:pt x="2" y="22"/>
                    </a:lnTo>
                    <a:lnTo>
                      <a:pt x="2" y="22"/>
                    </a:lnTo>
                    <a:lnTo>
                      <a:pt x="2" y="22"/>
                    </a:lnTo>
                    <a:lnTo>
                      <a:pt x="4" y="16"/>
                    </a:lnTo>
                    <a:lnTo>
                      <a:pt x="4" y="14"/>
                    </a:lnTo>
                    <a:lnTo>
                      <a:pt x="2" y="12"/>
                    </a:lnTo>
                    <a:lnTo>
                      <a:pt x="2" y="12"/>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3" name="Freeform 706">
                <a:extLst>
                  <a:ext uri="{FF2B5EF4-FFF2-40B4-BE49-F238E27FC236}">
                    <a16:creationId xmlns:a16="http://schemas.microsoft.com/office/drawing/2014/main" id="{1B75601F-21B0-98EB-E789-E1173F7F084A}"/>
                  </a:ext>
                </a:extLst>
              </p:cNvPr>
              <p:cNvSpPr>
                <a:spLocks/>
              </p:cNvSpPr>
              <p:nvPr/>
            </p:nvSpPr>
            <p:spPr bwMode="auto">
              <a:xfrm>
                <a:off x="5806" y="1489"/>
                <a:ext cx="114" cy="44"/>
              </a:xfrm>
              <a:custGeom>
                <a:avLst/>
                <a:gdLst>
                  <a:gd name="T0" fmla="*/ 110 w 114"/>
                  <a:gd name="T1" fmla="*/ 10 h 44"/>
                  <a:gd name="T2" fmla="*/ 114 w 114"/>
                  <a:gd name="T3" fmla="*/ 22 h 44"/>
                  <a:gd name="T4" fmla="*/ 112 w 114"/>
                  <a:gd name="T5" fmla="*/ 26 h 44"/>
                  <a:gd name="T6" fmla="*/ 110 w 114"/>
                  <a:gd name="T7" fmla="*/ 24 h 44"/>
                  <a:gd name="T8" fmla="*/ 108 w 114"/>
                  <a:gd name="T9" fmla="*/ 28 h 44"/>
                  <a:gd name="T10" fmla="*/ 98 w 114"/>
                  <a:gd name="T11" fmla="*/ 34 h 44"/>
                  <a:gd name="T12" fmla="*/ 88 w 114"/>
                  <a:gd name="T13" fmla="*/ 36 h 44"/>
                  <a:gd name="T14" fmla="*/ 84 w 114"/>
                  <a:gd name="T15" fmla="*/ 40 h 44"/>
                  <a:gd name="T16" fmla="*/ 80 w 114"/>
                  <a:gd name="T17" fmla="*/ 42 h 44"/>
                  <a:gd name="T18" fmla="*/ 78 w 114"/>
                  <a:gd name="T19" fmla="*/ 44 h 44"/>
                  <a:gd name="T20" fmla="*/ 54 w 114"/>
                  <a:gd name="T21" fmla="*/ 42 h 44"/>
                  <a:gd name="T22" fmla="*/ 48 w 114"/>
                  <a:gd name="T23" fmla="*/ 42 h 44"/>
                  <a:gd name="T24" fmla="*/ 32 w 114"/>
                  <a:gd name="T25" fmla="*/ 42 h 44"/>
                  <a:gd name="T26" fmla="*/ 28 w 114"/>
                  <a:gd name="T27" fmla="*/ 42 h 44"/>
                  <a:gd name="T28" fmla="*/ 22 w 114"/>
                  <a:gd name="T29" fmla="*/ 38 h 44"/>
                  <a:gd name="T30" fmla="*/ 18 w 114"/>
                  <a:gd name="T31" fmla="*/ 34 h 44"/>
                  <a:gd name="T32" fmla="*/ 14 w 114"/>
                  <a:gd name="T33" fmla="*/ 30 h 44"/>
                  <a:gd name="T34" fmla="*/ 12 w 114"/>
                  <a:gd name="T35" fmla="*/ 30 h 44"/>
                  <a:gd name="T36" fmla="*/ 4 w 114"/>
                  <a:gd name="T37" fmla="*/ 30 h 44"/>
                  <a:gd name="T38" fmla="*/ 2 w 114"/>
                  <a:gd name="T39" fmla="*/ 26 h 44"/>
                  <a:gd name="T40" fmla="*/ 0 w 114"/>
                  <a:gd name="T41" fmla="*/ 14 h 44"/>
                  <a:gd name="T42" fmla="*/ 0 w 114"/>
                  <a:gd name="T43" fmla="*/ 8 h 44"/>
                  <a:gd name="T44" fmla="*/ 2 w 114"/>
                  <a:gd name="T45" fmla="*/ 2 h 44"/>
                  <a:gd name="T46" fmla="*/ 4 w 114"/>
                  <a:gd name="T47" fmla="*/ 2 h 44"/>
                  <a:gd name="T48" fmla="*/ 8 w 114"/>
                  <a:gd name="T49" fmla="*/ 10 h 44"/>
                  <a:gd name="T50" fmla="*/ 10 w 114"/>
                  <a:gd name="T51" fmla="*/ 10 h 44"/>
                  <a:gd name="T52" fmla="*/ 16 w 114"/>
                  <a:gd name="T53" fmla="*/ 10 h 44"/>
                  <a:gd name="T54" fmla="*/ 20 w 114"/>
                  <a:gd name="T55" fmla="*/ 14 h 44"/>
                  <a:gd name="T56" fmla="*/ 22 w 114"/>
                  <a:gd name="T57" fmla="*/ 12 h 44"/>
                  <a:gd name="T58" fmla="*/ 24 w 114"/>
                  <a:gd name="T59" fmla="*/ 2 h 44"/>
                  <a:gd name="T60" fmla="*/ 28 w 114"/>
                  <a:gd name="T61" fmla="*/ 0 h 44"/>
                  <a:gd name="T62" fmla="*/ 34 w 114"/>
                  <a:gd name="T63" fmla="*/ 4 h 44"/>
                  <a:gd name="T64" fmla="*/ 36 w 114"/>
                  <a:gd name="T65" fmla="*/ 6 h 44"/>
                  <a:gd name="T66" fmla="*/ 44 w 114"/>
                  <a:gd name="T67" fmla="*/ 8 h 44"/>
                  <a:gd name="T68" fmla="*/ 46 w 114"/>
                  <a:gd name="T69" fmla="*/ 12 h 44"/>
                  <a:gd name="T70" fmla="*/ 48 w 114"/>
                  <a:gd name="T71" fmla="*/ 8 h 44"/>
                  <a:gd name="T72" fmla="*/ 50 w 114"/>
                  <a:gd name="T73" fmla="*/ 4 h 44"/>
                  <a:gd name="T74" fmla="*/ 54 w 114"/>
                  <a:gd name="T75" fmla="*/ 10 h 44"/>
                  <a:gd name="T76" fmla="*/ 58 w 114"/>
                  <a:gd name="T77" fmla="*/ 14 h 44"/>
                  <a:gd name="T78" fmla="*/ 62 w 114"/>
                  <a:gd name="T79" fmla="*/ 14 h 44"/>
                  <a:gd name="T80" fmla="*/ 84 w 114"/>
                  <a:gd name="T81" fmla="*/ 12 h 44"/>
                  <a:gd name="T82" fmla="*/ 92 w 114"/>
                  <a:gd name="T83" fmla="*/ 12 h 44"/>
                  <a:gd name="T84" fmla="*/ 110 w 114"/>
                  <a:gd name="T8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44">
                    <a:moveTo>
                      <a:pt x="110" y="10"/>
                    </a:moveTo>
                    <a:lnTo>
                      <a:pt x="110" y="10"/>
                    </a:lnTo>
                    <a:lnTo>
                      <a:pt x="114" y="22"/>
                    </a:lnTo>
                    <a:lnTo>
                      <a:pt x="114" y="22"/>
                    </a:lnTo>
                    <a:lnTo>
                      <a:pt x="114" y="26"/>
                    </a:lnTo>
                    <a:lnTo>
                      <a:pt x="112" y="26"/>
                    </a:lnTo>
                    <a:lnTo>
                      <a:pt x="112" y="26"/>
                    </a:lnTo>
                    <a:lnTo>
                      <a:pt x="110" y="24"/>
                    </a:lnTo>
                    <a:lnTo>
                      <a:pt x="110" y="24"/>
                    </a:lnTo>
                    <a:lnTo>
                      <a:pt x="108" y="28"/>
                    </a:lnTo>
                    <a:lnTo>
                      <a:pt x="104" y="32"/>
                    </a:lnTo>
                    <a:lnTo>
                      <a:pt x="98" y="34"/>
                    </a:lnTo>
                    <a:lnTo>
                      <a:pt x="92" y="34"/>
                    </a:lnTo>
                    <a:lnTo>
                      <a:pt x="88" y="36"/>
                    </a:lnTo>
                    <a:lnTo>
                      <a:pt x="84" y="40"/>
                    </a:lnTo>
                    <a:lnTo>
                      <a:pt x="84" y="40"/>
                    </a:lnTo>
                    <a:lnTo>
                      <a:pt x="80" y="42"/>
                    </a:lnTo>
                    <a:lnTo>
                      <a:pt x="80" y="42"/>
                    </a:lnTo>
                    <a:lnTo>
                      <a:pt x="78" y="44"/>
                    </a:lnTo>
                    <a:lnTo>
                      <a:pt x="78" y="44"/>
                    </a:lnTo>
                    <a:lnTo>
                      <a:pt x="66" y="42"/>
                    </a:lnTo>
                    <a:lnTo>
                      <a:pt x="54" y="42"/>
                    </a:lnTo>
                    <a:lnTo>
                      <a:pt x="54" y="42"/>
                    </a:lnTo>
                    <a:lnTo>
                      <a:pt x="48" y="42"/>
                    </a:lnTo>
                    <a:lnTo>
                      <a:pt x="44" y="42"/>
                    </a:lnTo>
                    <a:lnTo>
                      <a:pt x="32" y="42"/>
                    </a:lnTo>
                    <a:lnTo>
                      <a:pt x="32" y="42"/>
                    </a:lnTo>
                    <a:lnTo>
                      <a:pt x="28" y="42"/>
                    </a:lnTo>
                    <a:lnTo>
                      <a:pt x="26" y="42"/>
                    </a:lnTo>
                    <a:lnTo>
                      <a:pt x="22" y="38"/>
                    </a:lnTo>
                    <a:lnTo>
                      <a:pt x="18" y="34"/>
                    </a:lnTo>
                    <a:lnTo>
                      <a:pt x="18" y="34"/>
                    </a:lnTo>
                    <a:lnTo>
                      <a:pt x="16" y="30"/>
                    </a:lnTo>
                    <a:lnTo>
                      <a:pt x="14" y="30"/>
                    </a:lnTo>
                    <a:lnTo>
                      <a:pt x="12" y="30"/>
                    </a:lnTo>
                    <a:lnTo>
                      <a:pt x="12" y="30"/>
                    </a:lnTo>
                    <a:lnTo>
                      <a:pt x="6" y="30"/>
                    </a:lnTo>
                    <a:lnTo>
                      <a:pt x="4" y="30"/>
                    </a:lnTo>
                    <a:lnTo>
                      <a:pt x="2" y="26"/>
                    </a:lnTo>
                    <a:lnTo>
                      <a:pt x="2" y="26"/>
                    </a:lnTo>
                    <a:lnTo>
                      <a:pt x="0" y="22"/>
                    </a:lnTo>
                    <a:lnTo>
                      <a:pt x="0" y="14"/>
                    </a:lnTo>
                    <a:lnTo>
                      <a:pt x="0" y="14"/>
                    </a:lnTo>
                    <a:lnTo>
                      <a:pt x="0" y="8"/>
                    </a:lnTo>
                    <a:lnTo>
                      <a:pt x="2" y="4"/>
                    </a:lnTo>
                    <a:lnTo>
                      <a:pt x="2" y="2"/>
                    </a:lnTo>
                    <a:lnTo>
                      <a:pt x="2" y="2"/>
                    </a:lnTo>
                    <a:lnTo>
                      <a:pt x="4" y="2"/>
                    </a:lnTo>
                    <a:lnTo>
                      <a:pt x="6" y="4"/>
                    </a:lnTo>
                    <a:lnTo>
                      <a:pt x="8" y="10"/>
                    </a:lnTo>
                    <a:lnTo>
                      <a:pt x="8" y="10"/>
                    </a:lnTo>
                    <a:lnTo>
                      <a:pt x="10" y="10"/>
                    </a:lnTo>
                    <a:lnTo>
                      <a:pt x="14" y="10"/>
                    </a:lnTo>
                    <a:lnTo>
                      <a:pt x="16" y="10"/>
                    </a:lnTo>
                    <a:lnTo>
                      <a:pt x="20" y="14"/>
                    </a:lnTo>
                    <a:lnTo>
                      <a:pt x="20" y="14"/>
                    </a:lnTo>
                    <a:lnTo>
                      <a:pt x="22" y="14"/>
                    </a:lnTo>
                    <a:lnTo>
                      <a:pt x="22" y="12"/>
                    </a:lnTo>
                    <a:lnTo>
                      <a:pt x="22" y="12"/>
                    </a:lnTo>
                    <a:lnTo>
                      <a:pt x="24" y="2"/>
                    </a:lnTo>
                    <a:lnTo>
                      <a:pt x="26" y="0"/>
                    </a:lnTo>
                    <a:lnTo>
                      <a:pt x="28" y="0"/>
                    </a:lnTo>
                    <a:lnTo>
                      <a:pt x="30" y="2"/>
                    </a:lnTo>
                    <a:lnTo>
                      <a:pt x="34" y="4"/>
                    </a:lnTo>
                    <a:lnTo>
                      <a:pt x="34" y="4"/>
                    </a:lnTo>
                    <a:lnTo>
                      <a:pt x="36" y="6"/>
                    </a:lnTo>
                    <a:lnTo>
                      <a:pt x="40" y="8"/>
                    </a:lnTo>
                    <a:lnTo>
                      <a:pt x="44" y="8"/>
                    </a:lnTo>
                    <a:lnTo>
                      <a:pt x="46" y="12"/>
                    </a:lnTo>
                    <a:lnTo>
                      <a:pt x="46" y="12"/>
                    </a:lnTo>
                    <a:lnTo>
                      <a:pt x="48" y="12"/>
                    </a:lnTo>
                    <a:lnTo>
                      <a:pt x="48" y="8"/>
                    </a:lnTo>
                    <a:lnTo>
                      <a:pt x="50" y="4"/>
                    </a:lnTo>
                    <a:lnTo>
                      <a:pt x="50" y="4"/>
                    </a:lnTo>
                    <a:lnTo>
                      <a:pt x="54" y="10"/>
                    </a:lnTo>
                    <a:lnTo>
                      <a:pt x="54" y="10"/>
                    </a:lnTo>
                    <a:lnTo>
                      <a:pt x="56" y="14"/>
                    </a:lnTo>
                    <a:lnTo>
                      <a:pt x="58" y="14"/>
                    </a:lnTo>
                    <a:lnTo>
                      <a:pt x="62" y="14"/>
                    </a:lnTo>
                    <a:lnTo>
                      <a:pt x="62" y="14"/>
                    </a:lnTo>
                    <a:lnTo>
                      <a:pt x="78" y="12"/>
                    </a:lnTo>
                    <a:lnTo>
                      <a:pt x="84" y="12"/>
                    </a:lnTo>
                    <a:lnTo>
                      <a:pt x="92" y="12"/>
                    </a:lnTo>
                    <a:lnTo>
                      <a:pt x="92" y="12"/>
                    </a:lnTo>
                    <a:lnTo>
                      <a:pt x="102" y="12"/>
                    </a:lnTo>
                    <a:lnTo>
                      <a:pt x="110" y="10"/>
                    </a:lnTo>
                    <a:lnTo>
                      <a:pt x="1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4" name="Freeform 707">
                <a:extLst>
                  <a:ext uri="{FF2B5EF4-FFF2-40B4-BE49-F238E27FC236}">
                    <a16:creationId xmlns:a16="http://schemas.microsoft.com/office/drawing/2014/main" id="{D8815484-F47A-1FB4-4BF2-A581F77166BB}"/>
                  </a:ext>
                </a:extLst>
              </p:cNvPr>
              <p:cNvSpPr>
                <a:spLocks/>
              </p:cNvSpPr>
              <p:nvPr/>
            </p:nvSpPr>
            <p:spPr bwMode="auto">
              <a:xfrm>
                <a:off x="5802" y="1487"/>
                <a:ext cx="16" cy="46"/>
              </a:xfrm>
              <a:custGeom>
                <a:avLst/>
                <a:gdLst>
                  <a:gd name="T0" fmla="*/ 12 w 16"/>
                  <a:gd name="T1" fmla="*/ 12 h 46"/>
                  <a:gd name="T2" fmla="*/ 12 w 16"/>
                  <a:gd name="T3" fmla="*/ 12 h 46"/>
                  <a:gd name="T4" fmla="*/ 10 w 16"/>
                  <a:gd name="T5" fmla="*/ 8 h 46"/>
                  <a:gd name="T6" fmla="*/ 8 w 16"/>
                  <a:gd name="T7" fmla="*/ 6 h 46"/>
                  <a:gd name="T8" fmla="*/ 6 w 16"/>
                  <a:gd name="T9" fmla="*/ 6 h 46"/>
                  <a:gd name="T10" fmla="*/ 6 w 16"/>
                  <a:gd name="T11" fmla="*/ 6 h 46"/>
                  <a:gd name="T12" fmla="*/ 6 w 16"/>
                  <a:gd name="T13" fmla="*/ 14 h 46"/>
                  <a:gd name="T14" fmla="*/ 6 w 16"/>
                  <a:gd name="T15" fmla="*/ 22 h 46"/>
                  <a:gd name="T16" fmla="*/ 6 w 16"/>
                  <a:gd name="T17" fmla="*/ 22 h 46"/>
                  <a:gd name="T18" fmla="*/ 6 w 16"/>
                  <a:gd name="T19" fmla="*/ 26 h 46"/>
                  <a:gd name="T20" fmla="*/ 10 w 16"/>
                  <a:gd name="T21" fmla="*/ 28 h 46"/>
                  <a:gd name="T22" fmla="*/ 10 w 16"/>
                  <a:gd name="T23" fmla="*/ 28 h 46"/>
                  <a:gd name="T24" fmla="*/ 16 w 16"/>
                  <a:gd name="T25" fmla="*/ 28 h 46"/>
                  <a:gd name="T26" fmla="*/ 16 w 16"/>
                  <a:gd name="T27" fmla="*/ 28 h 46"/>
                  <a:gd name="T28" fmla="*/ 14 w 16"/>
                  <a:gd name="T29" fmla="*/ 34 h 46"/>
                  <a:gd name="T30" fmla="*/ 12 w 16"/>
                  <a:gd name="T31" fmla="*/ 38 h 46"/>
                  <a:gd name="T32" fmla="*/ 8 w 16"/>
                  <a:gd name="T33" fmla="*/ 40 h 46"/>
                  <a:gd name="T34" fmla="*/ 6 w 16"/>
                  <a:gd name="T35" fmla="*/ 44 h 46"/>
                  <a:gd name="T36" fmla="*/ 6 w 16"/>
                  <a:gd name="T37" fmla="*/ 44 h 46"/>
                  <a:gd name="T38" fmla="*/ 4 w 16"/>
                  <a:gd name="T39" fmla="*/ 46 h 46"/>
                  <a:gd name="T40" fmla="*/ 2 w 16"/>
                  <a:gd name="T41" fmla="*/ 44 h 46"/>
                  <a:gd name="T42" fmla="*/ 2 w 16"/>
                  <a:gd name="T43" fmla="*/ 44 h 46"/>
                  <a:gd name="T44" fmla="*/ 2 w 16"/>
                  <a:gd name="T45" fmla="*/ 42 h 46"/>
                  <a:gd name="T46" fmla="*/ 2 w 16"/>
                  <a:gd name="T47" fmla="*/ 42 h 46"/>
                  <a:gd name="T48" fmla="*/ 4 w 16"/>
                  <a:gd name="T49" fmla="*/ 34 h 46"/>
                  <a:gd name="T50" fmla="*/ 4 w 16"/>
                  <a:gd name="T51" fmla="*/ 28 h 46"/>
                  <a:gd name="T52" fmla="*/ 2 w 16"/>
                  <a:gd name="T53" fmla="*/ 22 h 46"/>
                  <a:gd name="T54" fmla="*/ 0 w 16"/>
                  <a:gd name="T55" fmla="*/ 16 h 46"/>
                  <a:gd name="T56" fmla="*/ 0 w 16"/>
                  <a:gd name="T57" fmla="*/ 16 h 46"/>
                  <a:gd name="T58" fmla="*/ 2 w 16"/>
                  <a:gd name="T59" fmla="*/ 14 h 46"/>
                  <a:gd name="T60" fmla="*/ 2 w 16"/>
                  <a:gd name="T61" fmla="*/ 10 h 46"/>
                  <a:gd name="T62" fmla="*/ 4 w 16"/>
                  <a:gd name="T63" fmla="*/ 2 h 46"/>
                  <a:gd name="T64" fmla="*/ 4 w 16"/>
                  <a:gd name="T65" fmla="*/ 2 h 46"/>
                  <a:gd name="T66" fmla="*/ 6 w 16"/>
                  <a:gd name="T67" fmla="*/ 2 h 46"/>
                  <a:gd name="T68" fmla="*/ 6 w 16"/>
                  <a:gd name="T69" fmla="*/ 2 h 46"/>
                  <a:gd name="T70" fmla="*/ 10 w 16"/>
                  <a:gd name="T71" fmla="*/ 0 h 46"/>
                  <a:gd name="T72" fmla="*/ 10 w 16"/>
                  <a:gd name="T73" fmla="*/ 0 h 46"/>
                  <a:gd name="T74" fmla="*/ 12 w 16"/>
                  <a:gd name="T75" fmla="*/ 2 h 46"/>
                  <a:gd name="T76" fmla="*/ 12 w 16"/>
                  <a:gd name="T77" fmla="*/ 12 h 46"/>
                  <a:gd name="T78" fmla="*/ 12 w 16"/>
                  <a:gd name="T79"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46">
                    <a:moveTo>
                      <a:pt x="12" y="12"/>
                    </a:moveTo>
                    <a:lnTo>
                      <a:pt x="12" y="12"/>
                    </a:lnTo>
                    <a:lnTo>
                      <a:pt x="10" y="8"/>
                    </a:lnTo>
                    <a:lnTo>
                      <a:pt x="8" y="6"/>
                    </a:lnTo>
                    <a:lnTo>
                      <a:pt x="6" y="6"/>
                    </a:lnTo>
                    <a:lnTo>
                      <a:pt x="6" y="6"/>
                    </a:lnTo>
                    <a:lnTo>
                      <a:pt x="6" y="14"/>
                    </a:lnTo>
                    <a:lnTo>
                      <a:pt x="6" y="22"/>
                    </a:lnTo>
                    <a:lnTo>
                      <a:pt x="6" y="22"/>
                    </a:lnTo>
                    <a:lnTo>
                      <a:pt x="6" y="26"/>
                    </a:lnTo>
                    <a:lnTo>
                      <a:pt x="10" y="28"/>
                    </a:lnTo>
                    <a:lnTo>
                      <a:pt x="10" y="28"/>
                    </a:lnTo>
                    <a:lnTo>
                      <a:pt x="16" y="28"/>
                    </a:lnTo>
                    <a:lnTo>
                      <a:pt x="16" y="28"/>
                    </a:lnTo>
                    <a:lnTo>
                      <a:pt x="14" y="34"/>
                    </a:lnTo>
                    <a:lnTo>
                      <a:pt x="12" y="38"/>
                    </a:lnTo>
                    <a:lnTo>
                      <a:pt x="8" y="40"/>
                    </a:lnTo>
                    <a:lnTo>
                      <a:pt x="6" y="44"/>
                    </a:lnTo>
                    <a:lnTo>
                      <a:pt x="6" y="44"/>
                    </a:lnTo>
                    <a:lnTo>
                      <a:pt x="4" y="46"/>
                    </a:lnTo>
                    <a:lnTo>
                      <a:pt x="2" y="44"/>
                    </a:lnTo>
                    <a:lnTo>
                      <a:pt x="2" y="44"/>
                    </a:lnTo>
                    <a:lnTo>
                      <a:pt x="2" y="42"/>
                    </a:lnTo>
                    <a:lnTo>
                      <a:pt x="2" y="42"/>
                    </a:lnTo>
                    <a:lnTo>
                      <a:pt x="4" y="34"/>
                    </a:lnTo>
                    <a:lnTo>
                      <a:pt x="4" y="28"/>
                    </a:lnTo>
                    <a:lnTo>
                      <a:pt x="2" y="22"/>
                    </a:lnTo>
                    <a:lnTo>
                      <a:pt x="0" y="16"/>
                    </a:lnTo>
                    <a:lnTo>
                      <a:pt x="0" y="16"/>
                    </a:lnTo>
                    <a:lnTo>
                      <a:pt x="2" y="14"/>
                    </a:lnTo>
                    <a:lnTo>
                      <a:pt x="2" y="10"/>
                    </a:lnTo>
                    <a:lnTo>
                      <a:pt x="4" y="2"/>
                    </a:lnTo>
                    <a:lnTo>
                      <a:pt x="4" y="2"/>
                    </a:lnTo>
                    <a:lnTo>
                      <a:pt x="6" y="2"/>
                    </a:lnTo>
                    <a:lnTo>
                      <a:pt x="6" y="2"/>
                    </a:lnTo>
                    <a:lnTo>
                      <a:pt x="10" y="0"/>
                    </a:lnTo>
                    <a:lnTo>
                      <a:pt x="10" y="0"/>
                    </a:lnTo>
                    <a:lnTo>
                      <a:pt x="12" y="2"/>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5" name="Freeform 708">
                <a:extLst>
                  <a:ext uri="{FF2B5EF4-FFF2-40B4-BE49-F238E27FC236}">
                    <a16:creationId xmlns:a16="http://schemas.microsoft.com/office/drawing/2014/main" id="{FFD0CEF3-351C-09E5-1D9B-B9922B3EAC83}"/>
                  </a:ext>
                </a:extLst>
              </p:cNvPr>
              <p:cNvSpPr>
                <a:spLocks/>
              </p:cNvSpPr>
              <p:nvPr/>
            </p:nvSpPr>
            <p:spPr bwMode="auto">
              <a:xfrm>
                <a:off x="1574" y="2512"/>
                <a:ext cx="26" cy="60"/>
              </a:xfrm>
              <a:custGeom>
                <a:avLst/>
                <a:gdLst>
                  <a:gd name="T0" fmla="*/ 12 w 26"/>
                  <a:gd name="T1" fmla="*/ 60 h 60"/>
                  <a:gd name="T2" fmla="*/ 12 w 26"/>
                  <a:gd name="T3" fmla="*/ 60 h 60"/>
                  <a:gd name="T4" fmla="*/ 10 w 26"/>
                  <a:gd name="T5" fmla="*/ 60 h 60"/>
                  <a:gd name="T6" fmla="*/ 10 w 26"/>
                  <a:gd name="T7" fmla="*/ 60 h 60"/>
                  <a:gd name="T8" fmla="*/ 10 w 26"/>
                  <a:gd name="T9" fmla="*/ 52 h 60"/>
                  <a:gd name="T10" fmla="*/ 8 w 26"/>
                  <a:gd name="T11" fmla="*/ 48 h 60"/>
                  <a:gd name="T12" fmla="*/ 10 w 26"/>
                  <a:gd name="T13" fmla="*/ 42 h 60"/>
                  <a:gd name="T14" fmla="*/ 10 w 26"/>
                  <a:gd name="T15" fmla="*/ 42 h 60"/>
                  <a:gd name="T16" fmla="*/ 10 w 26"/>
                  <a:gd name="T17" fmla="*/ 38 h 60"/>
                  <a:gd name="T18" fmla="*/ 10 w 26"/>
                  <a:gd name="T19" fmla="*/ 36 h 60"/>
                  <a:gd name="T20" fmla="*/ 6 w 26"/>
                  <a:gd name="T21" fmla="*/ 32 h 60"/>
                  <a:gd name="T22" fmla="*/ 6 w 26"/>
                  <a:gd name="T23" fmla="*/ 32 h 60"/>
                  <a:gd name="T24" fmla="*/ 4 w 26"/>
                  <a:gd name="T25" fmla="*/ 28 h 60"/>
                  <a:gd name="T26" fmla="*/ 0 w 26"/>
                  <a:gd name="T27" fmla="*/ 22 h 60"/>
                  <a:gd name="T28" fmla="*/ 0 w 26"/>
                  <a:gd name="T29" fmla="*/ 22 h 60"/>
                  <a:gd name="T30" fmla="*/ 0 w 26"/>
                  <a:gd name="T31" fmla="*/ 20 h 60"/>
                  <a:gd name="T32" fmla="*/ 0 w 26"/>
                  <a:gd name="T33" fmla="*/ 20 h 60"/>
                  <a:gd name="T34" fmla="*/ 0 w 26"/>
                  <a:gd name="T35" fmla="*/ 16 h 60"/>
                  <a:gd name="T36" fmla="*/ 2 w 26"/>
                  <a:gd name="T37" fmla="*/ 16 h 60"/>
                  <a:gd name="T38" fmla="*/ 2 w 26"/>
                  <a:gd name="T39" fmla="*/ 16 h 60"/>
                  <a:gd name="T40" fmla="*/ 4 w 26"/>
                  <a:gd name="T41" fmla="*/ 14 h 60"/>
                  <a:gd name="T42" fmla="*/ 4 w 26"/>
                  <a:gd name="T43" fmla="*/ 14 h 60"/>
                  <a:gd name="T44" fmla="*/ 10 w 26"/>
                  <a:gd name="T45" fmla="*/ 16 h 60"/>
                  <a:gd name="T46" fmla="*/ 10 w 26"/>
                  <a:gd name="T47" fmla="*/ 16 h 60"/>
                  <a:gd name="T48" fmla="*/ 12 w 26"/>
                  <a:gd name="T49" fmla="*/ 18 h 60"/>
                  <a:gd name="T50" fmla="*/ 12 w 26"/>
                  <a:gd name="T51" fmla="*/ 18 h 60"/>
                  <a:gd name="T52" fmla="*/ 12 w 26"/>
                  <a:gd name="T53" fmla="*/ 18 h 60"/>
                  <a:gd name="T54" fmla="*/ 14 w 26"/>
                  <a:gd name="T55" fmla="*/ 18 h 60"/>
                  <a:gd name="T56" fmla="*/ 14 w 26"/>
                  <a:gd name="T57" fmla="*/ 18 h 60"/>
                  <a:gd name="T58" fmla="*/ 12 w 26"/>
                  <a:gd name="T59" fmla="*/ 16 h 60"/>
                  <a:gd name="T60" fmla="*/ 12 w 26"/>
                  <a:gd name="T61" fmla="*/ 16 h 60"/>
                  <a:gd name="T62" fmla="*/ 10 w 26"/>
                  <a:gd name="T63" fmla="*/ 12 h 60"/>
                  <a:gd name="T64" fmla="*/ 10 w 26"/>
                  <a:gd name="T65" fmla="*/ 12 h 60"/>
                  <a:gd name="T66" fmla="*/ 8 w 26"/>
                  <a:gd name="T67" fmla="*/ 6 h 60"/>
                  <a:gd name="T68" fmla="*/ 10 w 26"/>
                  <a:gd name="T69" fmla="*/ 0 h 60"/>
                  <a:gd name="T70" fmla="*/ 10 w 26"/>
                  <a:gd name="T71" fmla="*/ 0 h 60"/>
                  <a:gd name="T72" fmla="*/ 12 w 26"/>
                  <a:gd name="T73" fmla="*/ 2 h 60"/>
                  <a:gd name="T74" fmla="*/ 12 w 26"/>
                  <a:gd name="T75" fmla="*/ 2 h 60"/>
                  <a:gd name="T76" fmla="*/ 18 w 26"/>
                  <a:gd name="T77" fmla="*/ 6 h 60"/>
                  <a:gd name="T78" fmla="*/ 18 w 26"/>
                  <a:gd name="T79" fmla="*/ 6 h 60"/>
                  <a:gd name="T80" fmla="*/ 20 w 26"/>
                  <a:gd name="T81" fmla="*/ 12 h 60"/>
                  <a:gd name="T82" fmla="*/ 20 w 26"/>
                  <a:gd name="T83" fmla="*/ 12 h 60"/>
                  <a:gd name="T84" fmla="*/ 20 w 26"/>
                  <a:gd name="T85" fmla="*/ 20 h 60"/>
                  <a:gd name="T86" fmla="*/ 22 w 26"/>
                  <a:gd name="T87" fmla="*/ 26 h 60"/>
                  <a:gd name="T88" fmla="*/ 26 w 26"/>
                  <a:gd name="T89" fmla="*/ 34 h 60"/>
                  <a:gd name="T90" fmla="*/ 26 w 26"/>
                  <a:gd name="T91" fmla="*/ 34 h 60"/>
                  <a:gd name="T92" fmla="*/ 26 w 26"/>
                  <a:gd name="T93" fmla="*/ 40 h 60"/>
                  <a:gd name="T94" fmla="*/ 24 w 26"/>
                  <a:gd name="T95" fmla="*/ 42 h 60"/>
                  <a:gd name="T96" fmla="*/ 20 w 26"/>
                  <a:gd name="T97" fmla="*/ 44 h 60"/>
                  <a:gd name="T98" fmla="*/ 20 w 26"/>
                  <a:gd name="T99" fmla="*/ 44 h 60"/>
                  <a:gd name="T100" fmla="*/ 18 w 26"/>
                  <a:gd name="T101" fmla="*/ 44 h 60"/>
                  <a:gd name="T102" fmla="*/ 18 w 26"/>
                  <a:gd name="T103" fmla="*/ 44 h 60"/>
                  <a:gd name="T104" fmla="*/ 16 w 26"/>
                  <a:gd name="T105" fmla="*/ 50 h 60"/>
                  <a:gd name="T106" fmla="*/ 16 w 26"/>
                  <a:gd name="T107" fmla="*/ 50 h 60"/>
                  <a:gd name="T108" fmla="*/ 14 w 26"/>
                  <a:gd name="T109" fmla="*/ 58 h 60"/>
                  <a:gd name="T110" fmla="*/ 14 w 26"/>
                  <a:gd name="T111" fmla="*/ 60 h 60"/>
                  <a:gd name="T112" fmla="*/ 12 w 26"/>
                  <a:gd name="T113" fmla="*/ 60 h 60"/>
                  <a:gd name="T114" fmla="*/ 12 w 26"/>
                  <a:gd name="T11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60">
                    <a:moveTo>
                      <a:pt x="12" y="60"/>
                    </a:moveTo>
                    <a:lnTo>
                      <a:pt x="12" y="60"/>
                    </a:lnTo>
                    <a:lnTo>
                      <a:pt x="10" y="60"/>
                    </a:lnTo>
                    <a:lnTo>
                      <a:pt x="10" y="60"/>
                    </a:lnTo>
                    <a:lnTo>
                      <a:pt x="10" y="52"/>
                    </a:lnTo>
                    <a:lnTo>
                      <a:pt x="8" y="48"/>
                    </a:lnTo>
                    <a:lnTo>
                      <a:pt x="10" y="42"/>
                    </a:lnTo>
                    <a:lnTo>
                      <a:pt x="10" y="42"/>
                    </a:lnTo>
                    <a:lnTo>
                      <a:pt x="10" y="38"/>
                    </a:lnTo>
                    <a:lnTo>
                      <a:pt x="10" y="36"/>
                    </a:lnTo>
                    <a:lnTo>
                      <a:pt x="6" y="32"/>
                    </a:lnTo>
                    <a:lnTo>
                      <a:pt x="6" y="32"/>
                    </a:lnTo>
                    <a:lnTo>
                      <a:pt x="4" y="28"/>
                    </a:lnTo>
                    <a:lnTo>
                      <a:pt x="0" y="22"/>
                    </a:lnTo>
                    <a:lnTo>
                      <a:pt x="0" y="22"/>
                    </a:lnTo>
                    <a:lnTo>
                      <a:pt x="0" y="20"/>
                    </a:lnTo>
                    <a:lnTo>
                      <a:pt x="0" y="20"/>
                    </a:lnTo>
                    <a:lnTo>
                      <a:pt x="0" y="16"/>
                    </a:lnTo>
                    <a:lnTo>
                      <a:pt x="2" y="16"/>
                    </a:lnTo>
                    <a:lnTo>
                      <a:pt x="2" y="16"/>
                    </a:lnTo>
                    <a:lnTo>
                      <a:pt x="4" y="14"/>
                    </a:lnTo>
                    <a:lnTo>
                      <a:pt x="4" y="14"/>
                    </a:lnTo>
                    <a:lnTo>
                      <a:pt x="10" y="16"/>
                    </a:lnTo>
                    <a:lnTo>
                      <a:pt x="10" y="16"/>
                    </a:lnTo>
                    <a:lnTo>
                      <a:pt x="12" y="18"/>
                    </a:lnTo>
                    <a:lnTo>
                      <a:pt x="12" y="18"/>
                    </a:lnTo>
                    <a:lnTo>
                      <a:pt x="12" y="18"/>
                    </a:lnTo>
                    <a:lnTo>
                      <a:pt x="14" y="18"/>
                    </a:lnTo>
                    <a:lnTo>
                      <a:pt x="14" y="18"/>
                    </a:lnTo>
                    <a:lnTo>
                      <a:pt x="12" y="16"/>
                    </a:lnTo>
                    <a:lnTo>
                      <a:pt x="12" y="16"/>
                    </a:lnTo>
                    <a:lnTo>
                      <a:pt x="10" y="12"/>
                    </a:lnTo>
                    <a:lnTo>
                      <a:pt x="10" y="12"/>
                    </a:lnTo>
                    <a:lnTo>
                      <a:pt x="8" y="6"/>
                    </a:lnTo>
                    <a:lnTo>
                      <a:pt x="10" y="0"/>
                    </a:lnTo>
                    <a:lnTo>
                      <a:pt x="10" y="0"/>
                    </a:lnTo>
                    <a:lnTo>
                      <a:pt x="12" y="2"/>
                    </a:lnTo>
                    <a:lnTo>
                      <a:pt x="12" y="2"/>
                    </a:lnTo>
                    <a:lnTo>
                      <a:pt x="18" y="6"/>
                    </a:lnTo>
                    <a:lnTo>
                      <a:pt x="18" y="6"/>
                    </a:lnTo>
                    <a:lnTo>
                      <a:pt x="20" y="12"/>
                    </a:lnTo>
                    <a:lnTo>
                      <a:pt x="20" y="12"/>
                    </a:lnTo>
                    <a:lnTo>
                      <a:pt x="20" y="20"/>
                    </a:lnTo>
                    <a:lnTo>
                      <a:pt x="22" y="26"/>
                    </a:lnTo>
                    <a:lnTo>
                      <a:pt x="26" y="34"/>
                    </a:lnTo>
                    <a:lnTo>
                      <a:pt x="26" y="34"/>
                    </a:lnTo>
                    <a:lnTo>
                      <a:pt x="26" y="40"/>
                    </a:lnTo>
                    <a:lnTo>
                      <a:pt x="24" y="42"/>
                    </a:lnTo>
                    <a:lnTo>
                      <a:pt x="20" y="44"/>
                    </a:lnTo>
                    <a:lnTo>
                      <a:pt x="20" y="44"/>
                    </a:lnTo>
                    <a:lnTo>
                      <a:pt x="18" y="44"/>
                    </a:lnTo>
                    <a:lnTo>
                      <a:pt x="18" y="44"/>
                    </a:lnTo>
                    <a:lnTo>
                      <a:pt x="16" y="50"/>
                    </a:lnTo>
                    <a:lnTo>
                      <a:pt x="16" y="50"/>
                    </a:lnTo>
                    <a:lnTo>
                      <a:pt x="14" y="58"/>
                    </a:lnTo>
                    <a:lnTo>
                      <a:pt x="14" y="60"/>
                    </a:lnTo>
                    <a:lnTo>
                      <a:pt x="12" y="60"/>
                    </a:lnTo>
                    <a:lnTo>
                      <a:pt x="12"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6" name="Freeform 709">
                <a:extLst>
                  <a:ext uri="{FF2B5EF4-FFF2-40B4-BE49-F238E27FC236}">
                    <a16:creationId xmlns:a16="http://schemas.microsoft.com/office/drawing/2014/main" id="{462FBA22-6E32-DFB2-7871-07D226272E89}"/>
                  </a:ext>
                </a:extLst>
              </p:cNvPr>
              <p:cNvSpPr>
                <a:spLocks/>
              </p:cNvSpPr>
              <p:nvPr/>
            </p:nvSpPr>
            <p:spPr bwMode="auto">
              <a:xfrm>
                <a:off x="1554" y="2534"/>
                <a:ext cx="24" cy="48"/>
              </a:xfrm>
              <a:custGeom>
                <a:avLst/>
                <a:gdLst>
                  <a:gd name="T0" fmla="*/ 24 w 24"/>
                  <a:gd name="T1" fmla="*/ 30 h 48"/>
                  <a:gd name="T2" fmla="*/ 24 w 24"/>
                  <a:gd name="T3" fmla="*/ 30 h 48"/>
                  <a:gd name="T4" fmla="*/ 22 w 24"/>
                  <a:gd name="T5" fmla="*/ 34 h 48"/>
                  <a:gd name="T6" fmla="*/ 24 w 24"/>
                  <a:gd name="T7" fmla="*/ 38 h 48"/>
                  <a:gd name="T8" fmla="*/ 24 w 24"/>
                  <a:gd name="T9" fmla="*/ 42 h 48"/>
                  <a:gd name="T10" fmla="*/ 24 w 24"/>
                  <a:gd name="T11" fmla="*/ 46 h 48"/>
                  <a:gd name="T12" fmla="*/ 24 w 24"/>
                  <a:gd name="T13" fmla="*/ 46 h 48"/>
                  <a:gd name="T14" fmla="*/ 18 w 24"/>
                  <a:gd name="T15" fmla="*/ 48 h 48"/>
                  <a:gd name="T16" fmla="*/ 12 w 24"/>
                  <a:gd name="T17" fmla="*/ 48 h 48"/>
                  <a:gd name="T18" fmla="*/ 12 w 24"/>
                  <a:gd name="T19" fmla="*/ 48 h 48"/>
                  <a:gd name="T20" fmla="*/ 12 w 24"/>
                  <a:gd name="T21" fmla="*/ 48 h 48"/>
                  <a:gd name="T22" fmla="*/ 12 w 24"/>
                  <a:gd name="T23" fmla="*/ 48 h 48"/>
                  <a:gd name="T24" fmla="*/ 12 w 24"/>
                  <a:gd name="T25" fmla="*/ 42 h 48"/>
                  <a:gd name="T26" fmla="*/ 10 w 24"/>
                  <a:gd name="T27" fmla="*/ 34 h 48"/>
                  <a:gd name="T28" fmla="*/ 10 w 24"/>
                  <a:gd name="T29" fmla="*/ 34 h 48"/>
                  <a:gd name="T30" fmla="*/ 8 w 24"/>
                  <a:gd name="T31" fmla="*/ 28 h 48"/>
                  <a:gd name="T32" fmla="*/ 4 w 24"/>
                  <a:gd name="T33" fmla="*/ 20 h 48"/>
                  <a:gd name="T34" fmla="*/ 0 w 24"/>
                  <a:gd name="T35" fmla="*/ 12 h 48"/>
                  <a:gd name="T36" fmla="*/ 0 w 24"/>
                  <a:gd name="T37" fmla="*/ 2 h 48"/>
                  <a:gd name="T38" fmla="*/ 0 w 24"/>
                  <a:gd name="T39" fmla="*/ 2 h 48"/>
                  <a:gd name="T40" fmla="*/ 2 w 24"/>
                  <a:gd name="T41" fmla="*/ 0 h 48"/>
                  <a:gd name="T42" fmla="*/ 2 w 24"/>
                  <a:gd name="T43" fmla="*/ 2 h 48"/>
                  <a:gd name="T44" fmla="*/ 4 w 24"/>
                  <a:gd name="T45" fmla="*/ 6 h 48"/>
                  <a:gd name="T46" fmla="*/ 6 w 24"/>
                  <a:gd name="T47" fmla="*/ 10 h 48"/>
                  <a:gd name="T48" fmla="*/ 8 w 24"/>
                  <a:gd name="T49" fmla="*/ 12 h 48"/>
                  <a:gd name="T50" fmla="*/ 8 w 24"/>
                  <a:gd name="T51" fmla="*/ 12 h 48"/>
                  <a:gd name="T52" fmla="*/ 12 w 24"/>
                  <a:gd name="T53" fmla="*/ 16 h 48"/>
                  <a:gd name="T54" fmla="*/ 14 w 24"/>
                  <a:gd name="T55" fmla="*/ 20 h 48"/>
                  <a:gd name="T56" fmla="*/ 16 w 24"/>
                  <a:gd name="T57" fmla="*/ 20 h 48"/>
                  <a:gd name="T58" fmla="*/ 18 w 24"/>
                  <a:gd name="T59" fmla="*/ 16 h 48"/>
                  <a:gd name="T60" fmla="*/ 18 w 24"/>
                  <a:gd name="T61" fmla="*/ 16 h 48"/>
                  <a:gd name="T62" fmla="*/ 20 w 24"/>
                  <a:gd name="T63" fmla="*/ 20 h 48"/>
                  <a:gd name="T64" fmla="*/ 22 w 24"/>
                  <a:gd name="T65" fmla="*/ 22 h 48"/>
                  <a:gd name="T66" fmla="*/ 24 w 24"/>
                  <a:gd name="T67" fmla="*/ 24 h 48"/>
                  <a:gd name="T68" fmla="*/ 24 w 24"/>
                  <a:gd name="T69" fmla="*/ 30 h 48"/>
                  <a:gd name="T70" fmla="*/ 24 w 24"/>
                  <a:gd name="T71"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48">
                    <a:moveTo>
                      <a:pt x="24" y="30"/>
                    </a:moveTo>
                    <a:lnTo>
                      <a:pt x="24" y="30"/>
                    </a:lnTo>
                    <a:lnTo>
                      <a:pt x="22" y="34"/>
                    </a:lnTo>
                    <a:lnTo>
                      <a:pt x="24" y="38"/>
                    </a:lnTo>
                    <a:lnTo>
                      <a:pt x="24" y="42"/>
                    </a:lnTo>
                    <a:lnTo>
                      <a:pt x="24" y="46"/>
                    </a:lnTo>
                    <a:lnTo>
                      <a:pt x="24" y="46"/>
                    </a:lnTo>
                    <a:lnTo>
                      <a:pt x="18" y="48"/>
                    </a:lnTo>
                    <a:lnTo>
                      <a:pt x="12" y="48"/>
                    </a:lnTo>
                    <a:lnTo>
                      <a:pt x="12" y="48"/>
                    </a:lnTo>
                    <a:lnTo>
                      <a:pt x="12" y="48"/>
                    </a:lnTo>
                    <a:lnTo>
                      <a:pt x="12" y="48"/>
                    </a:lnTo>
                    <a:lnTo>
                      <a:pt x="12" y="42"/>
                    </a:lnTo>
                    <a:lnTo>
                      <a:pt x="10" y="34"/>
                    </a:lnTo>
                    <a:lnTo>
                      <a:pt x="10" y="34"/>
                    </a:lnTo>
                    <a:lnTo>
                      <a:pt x="8" y="28"/>
                    </a:lnTo>
                    <a:lnTo>
                      <a:pt x="4" y="20"/>
                    </a:lnTo>
                    <a:lnTo>
                      <a:pt x="0" y="12"/>
                    </a:lnTo>
                    <a:lnTo>
                      <a:pt x="0" y="2"/>
                    </a:lnTo>
                    <a:lnTo>
                      <a:pt x="0" y="2"/>
                    </a:lnTo>
                    <a:lnTo>
                      <a:pt x="2" y="0"/>
                    </a:lnTo>
                    <a:lnTo>
                      <a:pt x="2" y="2"/>
                    </a:lnTo>
                    <a:lnTo>
                      <a:pt x="4" y="6"/>
                    </a:lnTo>
                    <a:lnTo>
                      <a:pt x="6" y="10"/>
                    </a:lnTo>
                    <a:lnTo>
                      <a:pt x="8" y="12"/>
                    </a:lnTo>
                    <a:lnTo>
                      <a:pt x="8" y="12"/>
                    </a:lnTo>
                    <a:lnTo>
                      <a:pt x="12" y="16"/>
                    </a:lnTo>
                    <a:lnTo>
                      <a:pt x="14" y="20"/>
                    </a:lnTo>
                    <a:lnTo>
                      <a:pt x="16" y="20"/>
                    </a:lnTo>
                    <a:lnTo>
                      <a:pt x="18" y="16"/>
                    </a:lnTo>
                    <a:lnTo>
                      <a:pt x="18" y="16"/>
                    </a:lnTo>
                    <a:lnTo>
                      <a:pt x="20" y="20"/>
                    </a:lnTo>
                    <a:lnTo>
                      <a:pt x="22" y="22"/>
                    </a:lnTo>
                    <a:lnTo>
                      <a:pt x="24" y="24"/>
                    </a:lnTo>
                    <a:lnTo>
                      <a:pt x="24" y="30"/>
                    </a:lnTo>
                    <a:lnTo>
                      <a:pt x="2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7" name="Freeform 710">
                <a:extLst>
                  <a:ext uri="{FF2B5EF4-FFF2-40B4-BE49-F238E27FC236}">
                    <a16:creationId xmlns:a16="http://schemas.microsoft.com/office/drawing/2014/main" id="{8EDD574C-C96B-037D-82C6-BD171284E4D3}"/>
                  </a:ext>
                </a:extLst>
              </p:cNvPr>
              <p:cNvSpPr>
                <a:spLocks/>
              </p:cNvSpPr>
              <p:nvPr/>
            </p:nvSpPr>
            <p:spPr bwMode="auto">
              <a:xfrm>
                <a:off x="1550" y="2534"/>
                <a:ext cx="14" cy="34"/>
              </a:xfrm>
              <a:custGeom>
                <a:avLst/>
                <a:gdLst>
                  <a:gd name="T0" fmla="*/ 4 w 14"/>
                  <a:gd name="T1" fmla="*/ 2 h 34"/>
                  <a:gd name="T2" fmla="*/ 4 w 14"/>
                  <a:gd name="T3" fmla="*/ 2 h 34"/>
                  <a:gd name="T4" fmla="*/ 8 w 14"/>
                  <a:gd name="T5" fmla="*/ 16 h 34"/>
                  <a:gd name="T6" fmla="*/ 12 w 14"/>
                  <a:gd name="T7" fmla="*/ 26 h 34"/>
                  <a:gd name="T8" fmla="*/ 12 w 14"/>
                  <a:gd name="T9" fmla="*/ 26 h 34"/>
                  <a:gd name="T10" fmla="*/ 14 w 14"/>
                  <a:gd name="T11" fmla="*/ 30 h 34"/>
                  <a:gd name="T12" fmla="*/ 14 w 14"/>
                  <a:gd name="T13" fmla="*/ 34 h 34"/>
                  <a:gd name="T14" fmla="*/ 14 w 14"/>
                  <a:gd name="T15" fmla="*/ 34 h 34"/>
                  <a:gd name="T16" fmla="*/ 10 w 14"/>
                  <a:gd name="T17" fmla="*/ 32 h 34"/>
                  <a:gd name="T18" fmla="*/ 8 w 14"/>
                  <a:gd name="T19" fmla="*/ 28 h 34"/>
                  <a:gd name="T20" fmla="*/ 4 w 14"/>
                  <a:gd name="T21" fmla="*/ 24 h 34"/>
                  <a:gd name="T22" fmla="*/ 2 w 14"/>
                  <a:gd name="T23" fmla="*/ 22 h 34"/>
                  <a:gd name="T24" fmla="*/ 2 w 14"/>
                  <a:gd name="T25" fmla="*/ 22 h 34"/>
                  <a:gd name="T26" fmla="*/ 0 w 14"/>
                  <a:gd name="T27" fmla="*/ 20 h 34"/>
                  <a:gd name="T28" fmla="*/ 0 w 14"/>
                  <a:gd name="T29" fmla="*/ 16 h 34"/>
                  <a:gd name="T30" fmla="*/ 0 w 14"/>
                  <a:gd name="T31" fmla="*/ 6 h 34"/>
                  <a:gd name="T32" fmla="*/ 0 w 14"/>
                  <a:gd name="T33" fmla="*/ 6 h 34"/>
                  <a:gd name="T34" fmla="*/ 0 w 14"/>
                  <a:gd name="T35" fmla="*/ 2 h 34"/>
                  <a:gd name="T36" fmla="*/ 0 w 14"/>
                  <a:gd name="T37" fmla="*/ 0 h 34"/>
                  <a:gd name="T38" fmla="*/ 4 w 14"/>
                  <a:gd name="T39" fmla="*/ 2 h 34"/>
                  <a:gd name="T40" fmla="*/ 4 w 14"/>
                  <a:gd name="T4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34">
                    <a:moveTo>
                      <a:pt x="4" y="2"/>
                    </a:moveTo>
                    <a:lnTo>
                      <a:pt x="4" y="2"/>
                    </a:lnTo>
                    <a:lnTo>
                      <a:pt x="8" y="16"/>
                    </a:lnTo>
                    <a:lnTo>
                      <a:pt x="12" y="26"/>
                    </a:lnTo>
                    <a:lnTo>
                      <a:pt x="12" y="26"/>
                    </a:lnTo>
                    <a:lnTo>
                      <a:pt x="14" y="30"/>
                    </a:lnTo>
                    <a:lnTo>
                      <a:pt x="14" y="34"/>
                    </a:lnTo>
                    <a:lnTo>
                      <a:pt x="14" y="34"/>
                    </a:lnTo>
                    <a:lnTo>
                      <a:pt x="10" y="32"/>
                    </a:lnTo>
                    <a:lnTo>
                      <a:pt x="8" y="28"/>
                    </a:lnTo>
                    <a:lnTo>
                      <a:pt x="4" y="24"/>
                    </a:lnTo>
                    <a:lnTo>
                      <a:pt x="2" y="22"/>
                    </a:lnTo>
                    <a:lnTo>
                      <a:pt x="2" y="22"/>
                    </a:lnTo>
                    <a:lnTo>
                      <a:pt x="0" y="20"/>
                    </a:lnTo>
                    <a:lnTo>
                      <a:pt x="0" y="16"/>
                    </a:lnTo>
                    <a:lnTo>
                      <a:pt x="0" y="6"/>
                    </a:lnTo>
                    <a:lnTo>
                      <a:pt x="0" y="6"/>
                    </a:lnTo>
                    <a:lnTo>
                      <a:pt x="0" y="2"/>
                    </a:lnTo>
                    <a:lnTo>
                      <a:pt x="0"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8" name="Freeform 711">
                <a:extLst>
                  <a:ext uri="{FF2B5EF4-FFF2-40B4-BE49-F238E27FC236}">
                    <a16:creationId xmlns:a16="http://schemas.microsoft.com/office/drawing/2014/main" id="{EC17D655-39DC-9293-6F8D-7AF11609A083}"/>
                  </a:ext>
                </a:extLst>
              </p:cNvPr>
              <p:cNvSpPr>
                <a:spLocks/>
              </p:cNvSpPr>
              <p:nvPr/>
            </p:nvSpPr>
            <p:spPr bwMode="auto">
              <a:xfrm>
                <a:off x="1562" y="2544"/>
                <a:ext cx="10" cy="18"/>
              </a:xfrm>
              <a:custGeom>
                <a:avLst/>
                <a:gdLst>
                  <a:gd name="T0" fmla="*/ 10 w 10"/>
                  <a:gd name="T1" fmla="*/ 6 h 18"/>
                  <a:gd name="T2" fmla="*/ 10 w 10"/>
                  <a:gd name="T3" fmla="*/ 6 h 18"/>
                  <a:gd name="T4" fmla="*/ 8 w 10"/>
                  <a:gd name="T5" fmla="*/ 18 h 18"/>
                  <a:gd name="T6" fmla="*/ 6 w 10"/>
                  <a:gd name="T7" fmla="*/ 16 h 18"/>
                  <a:gd name="T8" fmla="*/ 4 w 10"/>
                  <a:gd name="T9" fmla="*/ 10 h 18"/>
                  <a:gd name="T10" fmla="*/ 4 w 10"/>
                  <a:gd name="T11" fmla="*/ 10 h 18"/>
                  <a:gd name="T12" fmla="*/ 4 w 10"/>
                  <a:gd name="T13" fmla="*/ 8 h 18"/>
                  <a:gd name="T14" fmla="*/ 2 w 10"/>
                  <a:gd name="T15" fmla="*/ 10 h 18"/>
                  <a:gd name="T16" fmla="*/ 0 w 10"/>
                  <a:gd name="T17" fmla="*/ 8 h 18"/>
                  <a:gd name="T18" fmla="*/ 0 w 10"/>
                  <a:gd name="T19" fmla="*/ 2 h 18"/>
                  <a:gd name="T20" fmla="*/ 0 w 10"/>
                  <a:gd name="T21" fmla="*/ 2 h 18"/>
                  <a:gd name="T22" fmla="*/ 4 w 10"/>
                  <a:gd name="T23" fmla="*/ 0 h 18"/>
                  <a:gd name="T24" fmla="*/ 6 w 10"/>
                  <a:gd name="T25" fmla="*/ 2 h 18"/>
                  <a:gd name="T26" fmla="*/ 8 w 10"/>
                  <a:gd name="T27" fmla="*/ 4 h 18"/>
                  <a:gd name="T28" fmla="*/ 10 w 10"/>
                  <a:gd name="T29" fmla="*/ 6 h 18"/>
                  <a:gd name="T30" fmla="*/ 10 w 10"/>
                  <a:gd name="T3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8">
                    <a:moveTo>
                      <a:pt x="10" y="6"/>
                    </a:moveTo>
                    <a:lnTo>
                      <a:pt x="10" y="6"/>
                    </a:lnTo>
                    <a:lnTo>
                      <a:pt x="8" y="18"/>
                    </a:lnTo>
                    <a:lnTo>
                      <a:pt x="6" y="16"/>
                    </a:lnTo>
                    <a:lnTo>
                      <a:pt x="4" y="10"/>
                    </a:lnTo>
                    <a:lnTo>
                      <a:pt x="4" y="10"/>
                    </a:lnTo>
                    <a:lnTo>
                      <a:pt x="4" y="8"/>
                    </a:lnTo>
                    <a:lnTo>
                      <a:pt x="2" y="10"/>
                    </a:lnTo>
                    <a:lnTo>
                      <a:pt x="0" y="8"/>
                    </a:lnTo>
                    <a:lnTo>
                      <a:pt x="0" y="2"/>
                    </a:lnTo>
                    <a:lnTo>
                      <a:pt x="0" y="2"/>
                    </a:lnTo>
                    <a:lnTo>
                      <a:pt x="4" y="0"/>
                    </a:lnTo>
                    <a:lnTo>
                      <a:pt x="6" y="2"/>
                    </a:lnTo>
                    <a:lnTo>
                      <a:pt x="8" y="4"/>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9" name="Freeform 712">
                <a:extLst>
                  <a:ext uri="{FF2B5EF4-FFF2-40B4-BE49-F238E27FC236}">
                    <a16:creationId xmlns:a16="http://schemas.microsoft.com/office/drawing/2014/main" id="{899087E2-1022-5DF7-887A-932BAA92CFE4}"/>
                  </a:ext>
                </a:extLst>
              </p:cNvPr>
              <p:cNvSpPr>
                <a:spLocks/>
              </p:cNvSpPr>
              <p:nvPr/>
            </p:nvSpPr>
            <p:spPr bwMode="auto">
              <a:xfrm>
                <a:off x="1550" y="2508"/>
                <a:ext cx="6" cy="8"/>
              </a:xfrm>
              <a:custGeom>
                <a:avLst/>
                <a:gdLst>
                  <a:gd name="T0" fmla="*/ 0 w 6"/>
                  <a:gd name="T1" fmla="*/ 2 h 8"/>
                  <a:gd name="T2" fmla="*/ 0 w 6"/>
                  <a:gd name="T3" fmla="*/ 2 h 8"/>
                  <a:gd name="T4" fmla="*/ 2 w 6"/>
                  <a:gd name="T5" fmla="*/ 0 h 8"/>
                  <a:gd name="T6" fmla="*/ 4 w 6"/>
                  <a:gd name="T7" fmla="*/ 0 h 8"/>
                  <a:gd name="T8" fmla="*/ 6 w 6"/>
                  <a:gd name="T9" fmla="*/ 8 h 8"/>
                  <a:gd name="T10" fmla="*/ 6 w 6"/>
                  <a:gd name="T11" fmla="*/ 8 h 8"/>
                  <a:gd name="T12" fmla="*/ 0 w 6"/>
                  <a:gd name="T13" fmla="*/ 4 h 8"/>
                  <a:gd name="T14" fmla="*/ 0 w 6"/>
                  <a:gd name="T15" fmla="*/ 4 h 8"/>
                  <a:gd name="T16" fmla="*/ 0 w 6"/>
                  <a:gd name="T17" fmla="*/ 2 h 8"/>
                  <a:gd name="T18" fmla="*/ 0 w 6"/>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2"/>
                    </a:moveTo>
                    <a:lnTo>
                      <a:pt x="0" y="2"/>
                    </a:lnTo>
                    <a:lnTo>
                      <a:pt x="2" y="0"/>
                    </a:lnTo>
                    <a:lnTo>
                      <a:pt x="4" y="0"/>
                    </a:lnTo>
                    <a:lnTo>
                      <a:pt x="6" y="8"/>
                    </a:lnTo>
                    <a:lnTo>
                      <a:pt x="6" y="8"/>
                    </a:lnTo>
                    <a:lnTo>
                      <a:pt x="0" y="4"/>
                    </a:lnTo>
                    <a:lnTo>
                      <a:pt x="0" y="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0" name="Freeform 713">
                <a:extLst>
                  <a:ext uri="{FF2B5EF4-FFF2-40B4-BE49-F238E27FC236}">
                    <a16:creationId xmlns:a16="http://schemas.microsoft.com/office/drawing/2014/main" id="{71DA750C-1D58-9726-2136-42735E3CF009}"/>
                  </a:ext>
                </a:extLst>
              </p:cNvPr>
              <p:cNvSpPr>
                <a:spLocks/>
              </p:cNvSpPr>
              <p:nvPr/>
            </p:nvSpPr>
            <p:spPr bwMode="auto">
              <a:xfrm>
                <a:off x="6120" y="1678"/>
                <a:ext cx="16" cy="18"/>
              </a:xfrm>
              <a:custGeom>
                <a:avLst/>
                <a:gdLst>
                  <a:gd name="T0" fmla="*/ 12 w 16"/>
                  <a:gd name="T1" fmla="*/ 18 h 18"/>
                  <a:gd name="T2" fmla="*/ 12 w 16"/>
                  <a:gd name="T3" fmla="*/ 18 h 18"/>
                  <a:gd name="T4" fmla="*/ 2 w 16"/>
                  <a:gd name="T5" fmla="*/ 14 h 18"/>
                  <a:gd name="T6" fmla="*/ 2 w 16"/>
                  <a:gd name="T7" fmla="*/ 14 h 18"/>
                  <a:gd name="T8" fmla="*/ 0 w 16"/>
                  <a:gd name="T9" fmla="*/ 10 h 18"/>
                  <a:gd name="T10" fmla="*/ 0 w 16"/>
                  <a:gd name="T11" fmla="*/ 4 h 18"/>
                  <a:gd name="T12" fmla="*/ 0 w 16"/>
                  <a:gd name="T13" fmla="*/ 4 h 18"/>
                  <a:gd name="T14" fmla="*/ 0 w 16"/>
                  <a:gd name="T15" fmla="*/ 2 h 18"/>
                  <a:gd name="T16" fmla="*/ 0 w 16"/>
                  <a:gd name="T17" fmla="*/ 2 h 18"/>
                  <a:gd name="T18" fmla="*/ 4 w 16"/>
                  <a:gd name="T19" fmla="*/ 0 h 18"/>
                  <a:gd name="T20" fmla="*/ 8 w 16"/>
                  <a:gd name="T21" fmla="*/ 0 h 18"/>
                  <a:gd name="T22" fmla="*/ 12 w 16"/>
                  <a:gd name="T23" fmla="*/ 4 h 18"/>
                  <a:gd name="T24" fmla="*/ 16 w 16"/>
                  <a:gd name="T25" fmla="*/ 10 h 18"/>
                  <a:gd name="T26" fmla="*/ 16 w 16"/>
                  <a:gd name="T27" fmla="*/ 10 h 18"/>
                  <a:gd name="T28" fmla="*/ 16 w 16"/>
                  <a:gd name="T29" fmla="*/ 14 h 18"/>
                  <a:gd name="T30" fmla="*/ 16 w 16"/>
                  <a:gd name="T31" fmla="*/ 18 h 18"/>
                  <a:gd name="T32" fmla="*/ 16 w 16"/>
                  <a:gd name="T33" fmla="*/ 18 h 18"/>
                  <a:gd name="T34" fmla="*/ 14 w 16"/>
                  <a:gd name="T35" fmla="*/ 18 h 18"/>
                  <a:gd name="T36" fmla="*/ 12 w 16"/>
                  <a:gd name="T37" fmla="*/ 18 h 18"/>
                  <a:gd name="T38" fmla="*/ 12 w 16"/>
                  <a:gd name="T3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8">
                    <a:moveTo>
                      <a:pt x="12" y="18"/>
                    </a:moveTo>
                    <a:lnTo>
                      <a:pt x="12" y="18"/>
                    </a:lnTo>
                    <a:lnTo>
                      <a:pt x="2" y="14"/>
                    </a:lnTo>
                    <a:lnTo>
                      <a:pt x="2" y="14"/>
                    </a:lnTo>
                    <a:lnTo>
                      <a:pt x="0" y="10"/>
                    </a:lnTo>
                    <a:lnTo>
                      <a:pt x="0" y="4"/>
                    </a:lnTo>
                    <a:lnTo>
                      <a:pt x="0" y="4"/>
                    </a:lnTo>
                    <a:lnTo>
                      <a:pt x="0" y="2"/>
                    </a:lnTo>
                    <a:lnTo>
                      <a:pt x="0" y="2"/>
                    </a:lnTo>
                    <a:lnTo>
                      <a:pt x="4" y="0"/>
                    </a:lnTo>
                    <a:lnTo>
                      <a:pt x="8" y="0"/>
                    </a:lnTo>
                    <a:lnTo>
                      <a:pt x="12" y="4"/>
                    </a:lnTo>
                    <a:lnTo>
                      <a:pt x="16" y="10"/>
                    </a:lnTo>
                    <a:lnTo>
                      <a:pt x="16" y="10"/>
                    </a:lnTo>
                    <a:lnTo>
                      <a:pt x="16" y="14"/>
                    </a:lnTo>
                    <a:lnTo>
                      <a:pt x="16" y="18"/>
                    </a:lnTo>
                    <a:lnTo>
                      <a:pt x="16" y="18"/>
                    </a:lnTo>
                    <a:lnTo>
                      <a:pt x="14" y="18"/>
                    </a:lnTo>
                    <a:lnTo>
                      <a:pt x="12" y="18"/>
                    </a:lnTo>
                    <a:lnTo>
                      <a:pt x="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1" name="Freeform 714">
                <a:extLst>
                  <a:ext uri="{FF2B5EF4-FFF2-40B4-BE49-F238E27FC236}">
                    <a16:creationId xmlns:a16="http://schemas.microsoft.com/office/drawing/2014/main" id="{0AD7E5AE-812F-E0CE-E71E-B1063333F597}"/>
                  </a:ext>
                </a:extLst>
              </p:cNvPr>
              <p:cNvSpPr>
                <a:spLocks/>
              </p:cNvSpPr>
              <p:nvPr/>
            </p:nvSpPr>
            <p:spPr bwMode="auto">
              <a:xfrm>
                <a:off x="5850" y="2733"/>
                <a:ext cx="106" cy="72"/>
              </a:xfrm>
              <a:custGeom>
                <a:avLst/>
                <a:gdLst>
                  <a:gd name="T0" fmla="*/ 46 w 106"/>
                  <a:gd name="T1" fmla="*/ 72 h 72"/>
                  <a:gd name="T2" fmla="*/ 38 w 106"/>
                  <a:gd name="T3" fmla="*/ 68 h 72"/>
                  <a:gd name="T4" fmla="*/ 36 w 106"/>
                  <a:gd name="T5" fmla="*/ 66 h 72"/>
                  <a:gd name="T6" fmla="*/ 30 w 106"/>
                  <a:gd name="T7" fmla="*/ 54 h 72"/>
                  <a:gd name="T8" fmla="*/ 26 w 106"/>
                  <a:gd name="T9" fmla="*/ 52 h 72"/>
                  <a:gd name="T10" fmla="*/ 22 w 106"/>
                  <a:gd name="T11" fmla="*/ 50 h 72"/>
                  <a:gd name="T12" fmla="*/ 22 w 106"/>
                  <a:gd name="T13" fmla="*/ 58 h 72"/>
                  <a:gd name="T14" fmla="*/ 16 w 106"/>
                  <a:gd name="T15" fmla="*/ 66 h 72"/>
                  <a:gd name="T16" fmla="*/ 10 w 106"/>
                  <a:gd name="T17" fmla="*/ 68 h 72"/>
                  <a:gd name="T18" fmla="*/ 6 w 106"/>
                  <a:gd name="T19" fmla="*/ 52 h 72"/>
                  <a:gd name="T20" fmla="*/ 2 w 106"/>
                  <a:gd name="T21" fmla="*/ 38 h 72"/>
                  <a:gd name="T22" fmla="*/ 0 w 106"/>
                  <a:gd name="T23" fmla="*/ 26 h 72"/>
                  <a:gd name="T24" fmla="*/ 14 w 106"/>
                  <a:gd name="T25" fmla="*/ 16 h 72"/>
                  <a:gd name="T26" fmla="*/ 20 w 106"/>
                  <a:gd name="T27" fmla="*/ 16 h 72"/>
                  <a:gd name="T28" fmla="*/ 26 w 106"/>
                  <a:gd name="T29" fmla="*/ 14 h 72"/>
                  <a:gd name="T30" fmla="*/ 30 w 106"/>
                  <a:gd name="T31" fmla="*/ 12 h 72"/>
                  <a:gd name="T32" fmla="*/ 36 w 106"/>
                  <a:gd name="T33" fmla="*/ 14 h 72"/>
                  <a:gd name="T34" fmla="*/ 40 w 106"/>
                  <a:gd name="T35" fmla="*/ 18 h 72"/>
                  <a:gd name="T36" fmla="*/ 50 w 106"/>
                  <a:gd name="T37" fmla="*/ 12 h 72"/>
                  <a:gd name="T38" fmla="*/ 52 w 106"/>
                  <a:gd name="T39" fmla="*/ 8 h 72"/>
                  <a:gd name="T40" fmla="*/ 54 w 106"/>
                  <a:gd name="T41" fmla="*/ 6 h 72"/>
                  <a:gd name="T42" fmla="*/ 56 w 106"/>
                  <a:gd name="T43" fmla="*/ 8 h 72"/>
                  <a:gd name="T44" fmla="*/ 64 w 106"/>
                  <a:gd name="T45" fmla="*/ 24 h 72"/>
                  <a:gd name="T46" fmla="*/ 62 w 106"/>
                  <a:gd name="T47" fmla="*/ 16 h 72"/>
                  <a:gd name="T48" fmla="*/ 68 w 106"/>
                  <a:gd name="T49" fmla="*/ 4 h 72"/>
                  <a:gd name="T50" fmla="*/ 74 w 106"/>
                  <a:gd name="T51" fmla="*/ 0 h 72"/>
                  <a:gd name="T52" fmla="*/ 76 w 106"/>
                  <a:gd name="T53" fmla="*/ 10 h 72"/>
                  <a:gd name="T54" fmla="*/ 72 w 106"/>
                  <a:gd name="T55" fmla="*/ 14 h 72"/>
                  <a:gd name="T56" fmla="*/ 80 w 106"/>
                  <a:gd name="T57" fmla="*/ 12 h 72"/>
                  <a:gd name="T58" fmla="*/ 88 w 106"/>
                  <a:gd name="T59" fmla="*/ 18 h 72"/>
                  <a:gd name="T60" fmla="*/ 90 w 106"/>
                  <a:gd name="T61" fmla="*/ 20 h 72"/>
                  <a:gd name="T62" fmla="*/ 94 w 106"/>
                  <a:gd name="T63" fmla="*/ 32 h 72"/>
                  <a:gd name="T64" fmla="*/ 96 w 106"/>
                  <a:gd name="T65" fmla="*/ 36 h 72"/>
                  <a:gd name="T66" fmla="*/ 98 w 106"/>
                  <a:gd name="T67" fmla="*/ 46 h 72"/>
                  <a:gd name="T68" fmla="*/ 102 w 106"/>
                  <a:gd name="T69" fmla="*/ 50 h 72"/>
                  <a:gd name="T70" fmla="*/ 104 w 106"/>
                  <a:gd name="T71" fmla="*/ 52 h 72"/>
                  <a:gd name="T72" fmla="*/ 106 w 106"/>
                  <a:gd name="T73" fmla="*/ 58 h 72"/>
                  <a:gd name="T74" fmla="*/ 104 w 106"/>
                  <a:gd name="T75" fmla="*/ 64 h 72"/>
                  <a:gd name="T76" fmla="*/ 100 w 106"/>
                  <a:gd name="T77" fmla="*/ 64 h 72"/>
                  <a:gd name="T78" fmla="*/ 100 w 106"/>
                  <a:gd name="T79" fmla="*/ 64 h 72"/>
                  <a:gd name="T80" fmla="*/ 94 w 106"/>
                  <a:gd name="T81" fmla="*/ 68 h 72"/>
                  <a:gd name="T82" fmla="*/ 92 w 106"/>
                  <a:gd name="T83" fmla="*/ 66 h 72"/>
                  <a:gd name="T84" fmla="*/ 86 w 106"/>
                  <a:gd name="T85" fmla="*/ 62 h 72"/>
                  <a:gd name="T86" fmla="*/ 80 w 106"/>
                  <a:gd name="T87" fmla="*/ 66 h 72"/>
                  <a:gd name="T88" fmla="*/ 78 w 106"/>
                  <a:gd name="T89" fmla="*/ 68 h 72"/>
                  <a:gd name="T90" fmla="*/ 68 w 106"/>
                  <a:gd name="T91" fmla="*/ 60 h 72"/>
                  <a:gd name="T92" fmla="*/ 62 w 106"/>
                  <a:gd name="T93" fmla="*/ 58 h 72"/>
                  <a:gd name="T94" fmla="*/ 56 w 106"/>
                  <a:gd name="T95" fmla="*/ 52 h 72"/>
                  <a:gd name="T96" fmla="*/ 52 w 106"/>
                  <a:gd name="T97" fmla="*/ 48 h 72"/>
                  <a:gd name="T98" fmla="*/ 44 w 106"/>
                  <a:gd name="T99" fmla="*/ 58 h 72"/>
                  <a:gd name="T100" fmla="*/ 44 w 106"/>
                  <a:gd name="T101" fmla="*/ 62 h 72"/>
                  <a:gd name="T102" fmla="*/ 46 w 106"/>
                  <a:gd name="T103" fmla="*/ 68 h 72"/>
                  <a:gd name="T104" fmla="*/ 46 w 106"/>
                  <a:gd name="T10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72">
                    <a:moveTo>
                      <a:pt x="46" y="72"/>
                    </a:moveTo>
                    <a:lnTo>
                      <a:pt x="46" y="72"/>
                    </a:lnTo>
                    <a:lnTo>
                      <a:pt x="38" y="68"/>
                    </a:lnTo>
                    <a:lnTo>
                      <a:pt x="38" y="68"/>
                    </a:lnTo>
                    <a:lnTo>
                      <a:pt x="36" y="68"/>
                    </a:lnTo>
                    <a:lnTo>
                      <a:pt x="36" y="66"/>
                    </a:lnTo>
                    <a:lnTo>
                      <a:pt x="32" y="60"/>
                    </a:lnTo>
                    <a:lnTo>
                      <a:pt x="30" y="54"/>
                    </a:lnTo>
                    <a:lnTo>
                      <a:pt x="28" y="52"/>
                    </a:lnTo>
                    <a:lnTo>
                      <a:pt x="26" y="52"/>
                    </a:lnTo>
                    <a:lnTo>
                      <a:pt x="26" y="52"/>
                    </a:lnTo>
                    <a:lnTo>
                      <a:pt x="22" y="50"/>
                    </a:lnTo>
                    <a:lnTo>
                      <a:pt x="22" y="52"/>
                    </a:lnTo>
                    <a:lnTo>
                      <a:pt x="22" y="58"/>
                    </a:lnTo>
                    <a:lnTo>
                      <a:pt x="22" y="58"/>
                    </a:lnTo>
                    <a:lnTo>
                      <a:pt x="16" y="66"/>
                    </a:lnTo>
                    <a:lnTo>
                      <a:pt x="14" y="68"/>
                    </a:lnTo>
                    <a:lnTo>
                      <a:pt x="10" y="68"/>
                    </a:lnTo>
                    <a:lnTo>
                      <a:pt x="10" y="68"/>
                    </a:lnTo>
                    <a:lnTo>
                      <a:pt x="6" y="52"/>
                    </a:lnTo>
                    <a:lnTo>
                      <a:pt x="2" y="38"/>
                    </a:lnTo>
                    <a:lnTo>
                      <a:pt x="2" y="38"/>
                    </a:lnTo>
                    <a:lnTo>
                      <a:pt x="0" y="32"/>
                    </a:lnTo>
                    <a:lnTo>
                      <a:pt x="0" y="26"/>
                    </a:lnTo>
                    <a:lnTo>
                      <a:pt x="0" y="26"/>
                    </a:lnTo>
                    <a:lnTo>
                      <a:pt x="14" y="16"/>
                    </a:lnTo>
                    <a:lnTo>
                      <a:pt x="14" y="16"/>
                    </a:lnTo>
                    <a:lnTo>
                      <a:pt x="20" y="16"/>
                    </a:lnTo>
                    <a:lnTo>
                      <a:pt x="24" y="16"/>
                    </a:lnTo>
                    <a:lnTo>
                      <a:pt x="26" y="14"/>
                    </a:lnTo>
                    <a:lnTo>
                      <a:pt x="26" y="14"/>
                    </a:lnTo>
                    <a:lnTo>
                      <a:pt x="30" y="12"/>
                    </a:lnTo>
                    <a:lnTo>
                      <a:pt x="32" y="12"/>
                    </a:lnTo>
                    <a:lnTo>
                      <a:pt x="36" y="14"/>
                    </a:lnTo>
                    <a:lnTo>
                      <a:pt x="36" y="14"/>
                    </a:lnTo>
                    <a:lnTo>
                      <a:pt x="40" y="18"/>
                    </a:lnTo>
                    <a:lnTo>
                      <a:pt x="44" y="16"/>
                    </a:lnTo>
                    <a:lnTo>
                      <a:pt x="50" y="12"/>
                    </a:lnTo>
                    <a:lnTo>
                      <a:pt x="50" y="12"/>
                    </a:lnTo>
                    <a:lnTo>
                      <a:pt x="52" y="8"/>
                    </a:lnTo>
                    <a:lnTo>
                      <a:pt x="54" y="6"/>
                    </a:lnTo>
                    <a:lnTo>
                      <a:pt x="54" y="6"/>
                    </a:lnTo>
                    <a:lnTo>
                      <a:pt x="56" y="8"/>
                    </a:lnTo>
                    <a:lnTo>
                      <a:pt x="56" y="8"/>
                    </a:lnTo>
                    <a:lnTo>
                      <a:pt x="60" y="16"/>
                    </a:lnTo>
                    <a:lnTo>
                      <a:pt x="64" y="24"/>
                    </a:lnTo>
                    <a:lnTo>
                      <a:pt x="64" y="24"/>
                    </a:lnTo>
                    <a:lnTo>
                      <a:pt x="62" y="16"/>
                    </a:lnTo>
                    <a:lnTo>
                      <a:pt x="64" y="10"/>
                    </a:lnTo>
                    <a:lnTo>
                      <a:pt x="68" y="4"/>
                    </a:lnTo>
                    <a:lnTo>
                      <a:pt x="74" y="0"/>
                    </a:lnTo>
                    <a:lnTo>
                      <a:pt x="74" y="0"/>
                    </a:lnTo>
                    <a:lnTo>
                      <a:pt x="76" y="6"/>
                    </a:lnTo>
                    <a:lnTo>
                      <a:pt x="76" y="10"/>
                    </a:lnTo>
                    <a:lnTo>
                      <a:pt x="74" y="14"/>
                    </a:lnTo>
                    <a:lnTo>
                      <a:pt x="72" y="14"/>
                    </a:lnTo>
                    <a:lnTo>
                      <a:pt x="72" y="14"/>
                    </a:lnTo>
                    <a:lnTo>
                      <a:pt x="80" y="12"/>
                    </a:lnTo>
                    <a:lnTo>
                      <a:pt x="84" y="12"/>
                    </a:lnTo>
                    <a:lnTo>
                      <a:pt x="88" y="18"/>
                    </a:lnTo>
                    <a:lnTo>
                      <a:pt x="88" y="18"/>
                    </a:lnTo>
                    <a:lnTo>
                      <a:pt x="90" y="20"/>
                    </a:lnTo>
                    <a:lnTo>
                      <a:pt x="90" y="20"/>
                    </a:lnTo>
                    <a:lnTo>
                      <a:pt x="94" y="32"/>
                    </a:lnTo>
                    <a:lnTo>
                      <a:pt x="94" y="32"/>
                    </a:lnTo>
                    <a:lnTo>
                      <a:pt x="96" y="36"/>
                    </a:lnTo>
                    <a:lnTo>
                      <a:pt x="96" y="36"/>
                    </a:lnTo>
                    <a:lnTo>
                      <a:pt x="98" y="46"/>
                    </a:lnTo>
                    <a:lnTo>
                      <a:pt x="98" y="50"/>
                    </a:lnTo>
                    <a:lnTo>
                      <a:pt x="102" y="50"/>
                    </a:lnTo>
                    <a:lnTo>
                      <a:pt x="102" y="50"/>
                    </a:lnTo>
                    <a:lnTo>
                      <a:pt x="104" y="52"/>
                    </a:lnTo>
                    <a:lnTo>
                      <a:pt x="106" y="58"/>
                    </a:lnTo>
                    <a:lnTo>
                      <a:pt x="106" y="58"/>
                    </a:lnTo>
                    <a:lnTo>
                      <a:pt x="106" y="62"/>
                    </a:lnTo>
                    <a:lnTo>
                      <a:pt x="104" y="64"/>
                    </a:lnTo>
                    <a:lnTo>
                      <a:pt x="100" y="64"/>
                    </a:lnTo>
                    <a:lnTo>
                      <a:pt x="100" y="64"/>
                    </a:lnTo>
                    <a:lnTo>
                      <a:pt x="100" y="64"/>
                    </a:lnTo>
                    <a:lnTo>
                      <a:pt x="100" y="64"/>
                    </a:lnTo>
                    <a:lnTo>
                      <a:pt x="96" y="70"/>
                    </a:lnTo>
                    <a:lnTo>
                      <a:pt x="94" y="68"/>
                    </a:lnTo>
                    <a:lnTo>
                      <a:pt x="92" y="66"/>
                    </a:lnTo>
                    <a:lnTo>
                      <a:pt x="92" y="66"/>
                    </a:lnTo>
                    <a:lnTo>
                      <a:pt x="88" y="64"/>
                    </a:lnTo>
                    <a:lnTo>
                      <a:pt x="86" y="62"/>
                    </a:lnTo>
                    <a:lnTo>
                      <a:pt x="84" y="62"/>
                    </a:lnTo>
                    <a:lnTo>
                      <a:pt x="80" y="66"/>
                    </a:lnTo>
                    <a:lnTo>
                      <a:pt x="80" y="66"/>
                    </a:lnTo>
                    <a:lnTo>
                      <a:pt x="78" y="68"/>
                    </a:lnTo>
                    <a:lnTo>
                      <a:pt x="74" y="66"/>
                    </a:lnTo>
                    <a:lnTo>
                      <a:pt x="68" y="60"/>
                    </a:lnTo>
                    <a:lnTo>
                      <a:pt x="68" y="60"/>
                    </a:lnTo>
                    <a:lnTo>
                      <a:pt x="62" y="58"/>
                    </a:lnTo>
                    <a:lnTo>
                      <a:pt x="58" y="56"/>
                    </a:lnTo>
                    <a:lnTo>
                      <a:pt x="56" y="52"/>
                    </a:lnTo>
                    <a:lnTo>
                      <a:pt x="56" y="52"/>
                    </a:lnTo>
                    <a:lnTo>
                      <a:pt x="52" y="48"/>
                    </a:lnTo>
                    <a:lnTo>
                      <a:pt x="50" y="50"/>
                    </a:lnTo>
                    <a:lnTo>
                      <a:pt x="44" y="58"/>
                    </a:lnTo>
                    <a:lnTo>
                      <a:pt x="44" y="58"/>
                    </a:lnTo>
                    <a:lnTo>
                      <a:pt x="44" y="62"/>
                    </a:lnTo>
                    <a:lnTo>
                      <a:pt x="44" y="66"/>
                    </a:lnTo>
                    <a:lnTo>
                      <a:pt x="46" y="68"/>
                    </a:lnTo>
                    <a:lnTo>
                      <a:pt x="46" y="72"/>
                    </a:lnTo>
                    <a:lnTo>
                      <a:pt x="46"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2" name="Freeform 715">
                <a:extLst>
                  <a:ext uri="{FF2B5EF4-FFF2-40B4-BE49-F238E27FC236}">
                    <a16:creationId xmlns:a16="http://schemas.microsoft.com/office/drawing/2014/main" id="{AD3D89AA-78A2-34F5-84B0-B8A66148E516}"/>
                  </a:ext>
                </a:extLst>
              </p:cNvPr>
              <p:cNvSpPr>
                <a:spLocks/>
              </p:cNvSpPr>
              <p:nvPr/>
            </p:nvSpPr>
            <p:spPr bwMode="auto">
              <a:xfrm>
                <a:off x="5950" y="2767"/>
                <a:ext cx="24" cy="52"/>
              </a:xfrm>
              <a:custGeom>
                <a:avLst/>
                <a:gdLst>
                  <a:gd name="T0" fmla="*/ 24 w 24"/>
                  <a:gd name="T1" fmla="*/ 38 h 52"/>
                  <a:gd name="T2" fmla="*/ 24 w 24"/>
                  <a:gd name="T3" fmla="*/ 38 h 52"/>
                  <a:gd name="T4" fmla="*/ 20 w 24"/>
                  <a:gd name="T5" fmla="*/ 52 h 52"/>
                  <a:gd name="T6" fmla="*/ 20 w 24"/>
                  <a:gd name="T7" fmla="*/ 52 h 52"/>
                  <a:gd name="T8" fmla="*/ 18 w 24"/>
                  <a:gd name="T9" fmla="*/ 40 h 52"/>
                  <a:gd name="T10" fmla="*/ 16 w 24"/>
                  <a:gd name="T11" fmla="*/ 36 h 52"/>
                  <a:gd name="T12" fmla="*/ 12 w 24"/>
                  <a:gd name="T13" fmla="*/ 38 h 52"/>
                  <a:gd name="T14" fmla="*/ 8 w 24"/>
                  <a:gd name="T15" fmla="*/ 40 h 52"/>
                  <a:gd name="T16" fmla="*/ 8 w 24"/>
                  <a:gd name="T17" fmla="*/ 40 h 52"/>
                  <a:gd name="T18" fmla="*/ 6 w 24"/>
                  <a:gd name="T19" fmla="*/ 38 h 52"/>
                  <a:gd name="T20" fmla="*/ 4 w 24"/>
                  <a:gd name="T21" fmla="*/ 38 h 52"/>
                  <a:gd name="T22" fmla="*/ 2 w 24"/>
                  <a:gd name="T23" fmla="*/ 36 h 52"/>
                  <a:gd name="T24" fmla="*/ 0 w 24"/>
                  <a:gd name="T25" fmla="*/ 30 h 52"/>
                  <a:gd name="T26" fmla="*/ 0 w 24"/>
                  <a:gd name="T27" fmla="*/ 30 h 52"/>
                  <a:gd name="T28" fmla="*/ 0 w 24"/>
                  <a:gd name="T29" fmla="*/ 30 h 52"/>
                  <a:gd name="T30" fmla="*/ 2 w 24"/>
                  <a:gd name="T31" fmla="*/ 28 h 52"/>
                  <a:gd name="T32" fmla="*/ 6 w 24"/>
                  <a:gd name="T33" fmla="*/ 26 h 52"/>
                  <a:gd name="T34" fmla="*/ 6 w 24"/>
                  <a:gd name="T35" fmla="*/ 22 h 52"/>
                  <a:gd name="T36" fmla="*/ 6 w 24"/>
                  <a:gd name="T37" fmla="*/ 12 h 52"/>
                  <a:gd name="T38" fmla="*/ 6 w 24"/>
                  <a:gd name="T39" fmla="*/ 12 h 52"/>
                  <a:gd name="T40" fmla="*/ 6 w 24"/>
                  <a:gd name="T41" fmla="*/ 4 h 52"/>
                  <a:gd name="T42" fmla="*/ 10 w 24"/>
                  <a:gd name="T43" fmla="*/ 0 h 52"/>
                  <a:gd name="T44" fmla="*/ 10 w 24"/>
                  <a:gd name="T45" fmla="*/ 0 h 52"/>
                  <a:gd name="T46" fmla="*/ 10 w 24"/>
                  <a:gd name="T47" fmla="*/ 0 h 52"/>
                  <a:gd name="T48" fmla="*/ 12 w 24"/>
                  <a:gd name="T49" fmla="*/ 2 h 52"/>
                  <a:gd name="T50" fmla="*/ 12 w 24"/>
                  <a:gd name="T51" fmla="*/ 6 h 52"/>
                  <a:gd name="T52" fmla="*/ 12 w 24"/>
                  <a:gd name="T53" fmla="*/ 6 h 52"/>
                  <a:gd name="T54" fmla="*/ 18 w 24"/>
                  <a:gd name="T55" fmla="*/ 22 h 52"/>
                  <a:gd name="T56" fmla="*/ 24 w 24"/>
                  <a:gd name="T57" fmla="*/ 38 h 52"/>
                  <a:gd name="T58" fmla="*/ 24 w 24"/>
                  <a:gd name="T5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2">
                    <a:moveTo>
                      <a:pt x="24" y="38"/>
                    </a:moveTo>
                    <a:lnTo>
                      <a:pt x="24" y="38"/>
                    </a:lnTo>
                    <a:lnTo>
                      <a:pt x="20" y="52"/>
                    </a:lnTo>
                    <a:lnTo>
                      <a:pt x="20" y="52"/>
                    </a:lnTo>
                    <a:lnTo>
                      <a:pt x="18" y="40"/>
                    </a:lnTo>
                    <a:lnTo>
                      <a:pt x="16" y="36"/>
                    </a:lnTo>
                    <a:lnTo>
                      <a:pt x="12" y="38"/>
                    </a:lnTo>
                    <a:lnTo>
                      <a:pt x="8" y="40"/>
                    </a:lnTo>
                    <a:lnTo>
                      <a:pt x="8" y="40"/>
                    </a:lnTo>
                    <a:lnTo>
                      <a:pt x="6" y="38"/>
                    </a:lnTo>
                    <a:lnTo>
                      <a:pt x="4" y="38"/>
                    </a:lnTo>
                    <a:lnTo>
                      <a:pt x="2" y="36"/>
                    </a:lnTo>
                    <a:lnTo>
                      <a:pt x="0" y="30"/>
                    </a:lnTo>
                    <a:lnTo>
                      <a:pt x="0" y="30"/>
                    </a:lnTo>
                    <a:lnTo>
                      <a:pt x="0" y="30"/>
                    </a:lnTo>
                    <a:lnTo>
                      <a:pt x="2" y="28"/>
                    </a:lnTo>
                    <a:lnTo>
                      <a:pt x="6" y="26"/>
                    </a:lnTo>
                    <a:lnTo>
                      <a:pt x="6" y="22"/>
                    </a:lnTo>
                    <a:lnTo>
                      <a:pt x="6" y="12"/>
                    </a:lnTo>
                    <a:lnTo>
                      <a:pt x="6" y="12"/>
                    </a:lnTo>
                    <a:lnTo>
                      <a:pt x="6" y="4"/>
                    </a:lnTo>
                    <a:lnTo>
                      <a:pt x="10" y="0"/>
                    </a:lnTo>
                    <a:lnTo>
                      <a:pt x="10" y="0"/>
                    </a:lnTo>
                    <a:lnTo>
                      <a:pt x="10" y="0"/>
                    </a:lnTo>
                    <a:lnTo>
                      <a:pt x="12" y="2"/>
                    </a:lnTo>
                    <a:lnTo>
                      <a:pt x="12" y="6"/>
                    </a:lnTo>
                    <a:lnTo>
                      <a:pt x="12" y="6"/>
                    </a:lnTo>
                    <a:lnTo>
                      <a:pt x="18" y="22"/>
                    </a:lnTo>
                    <a:lnTo>
                      <a:pt x="24" y="38"/>
                    </a:lnTo>
                    <a:lnTo>
                      <a:pt x="2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3" name="Freeform 716">
                <a:extLst>
                  <a:ext uri="{FF2B5EF4-FFF2-40B4-BE49-F238E27FC236}">
                    <a16:creationId xmlns:a16="http://schemas.microsoft.com/office/drawing/2014/main" id="{8E347605-5AAD-D88A-3888-F8DCC09F623C}"/>
                  </a:ext>
                </a:extLst>
              </p:cNvPr>
              <p:cNvSpPr>
                <a:spLocks/>
              </p:cNvSpPr>
              <p:nvPr/>
            </p:nvSpPr>
            <p:spPr bwMode="auto">
              <a:xfrm>
                <a:off x="5916" y="2811"/>
                <a:ext cx="8" cy="16"/>
              </a:xfrm>
              <a:custGeom>
                <a:avLst/>
                <a:gdLst>
                  <a:gd name="T0" fmla="*/ 2 w 8"/>
                  <a:gd name="T1" fmla="*/ 12 h 16"/>
                  <a:gd name="T2" fmla="*/ 2 w 8"/>
                  <a:gd name="T3" fmla="*/ 12 h 16"/>
                  <a:gd name="T4" fmla="*/ 0 w 8"/>
                  <a:gd name="T5" fmla="*/ 6 h 16"/>
                  <a:gd name="T6" fmla="*/ 0 w 8"/>
                  <a:gd name="T7" fmla="*/ 0 h 16"/>
                  <a:gd name="T8" fmla="*/ 0 w 8"/>
                  <a:gd name="T9" fmla="*/ 0 h 16"/>
                  <a:gd name="T10" fmla="*/ 2 w 8"/>
                  <a:gd name="T11" fmla="*/ 2 h 16"/>
                  <a:gd name="T12" fmla="*/ 4 w 8"/>
                  <a:gd name="T13" fmla="*/ 4 h 16"/>
                  <a:gd name="T14" fmla="*/ 8 w 8"/>
                  <a:gd name="T15" fmla="*/ 12 h 16"/>
                  <a:gd name="T16" fmla="*/ 8 w 8"/>
                  <a:gd name="T17" fmla="*/ 12 h 16"/>
                  <a:gd name="T18" fmla="*/ 6 w 8"/>
                  <a:gd name="T19" fmla="*/ 16 h 16"/>
                  <a:gd name="T20" fmla="*/ 4 w 8"/>
                  <a:gd name="T21" fmla="*/ 16 h 16"/>
                  <a:gd name="T22" fmla="*/ 4 w 8"/>
                  <a:gd name="T23" fmla="*/ 16 h 16"/>
                  <a:gd name="T24" fmla="*/ 2 w 8"/>
                  <a:gd name="T25" fmla="*/ 16 h 16"/>
                  <a:gd name="T26" fmla="*/ 2 w 8"/>
                  <a:gd name="T27" fmla="*/ 12 h 16"/>
                  <a:gd name="T28" fmla="*/ 2 w 8"/>
                  <a:gd name="T2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2" y="12"/>
                    </a:moveTo>
                    <a:lnTo>
                      <a:pt x="2" y="12"/>
                    </a:lnTo>
                    <a:lnTo>
                      <a:pt x="0" y="6"/>
                    </a:lnTo>
                    <a:lnTo>
                      <a:pt x="0" y="0"/>
                    </a:lnTo>
                    <a:lnTo>
                      <a:pt x="0" y="0"/>
                    </a:lnTo>
                    <a:lnTo>
                      <a:pt x="2" y="2"/>
                    </a:lnTo>
                    <a:lnTo>
                      <a:pt x="4" y="4"/>
                    </a:lnTo>
                    <a:lnTo>
                      <a:pt x="8" y="12"/>
                    </a:lnTo>
                    <a:lnTo>
                      <a:pt x="8" y="12"/>
                    </a:lnTo>
                    <a:lnTo>
                      <a:pt x="6" y="16"/>
                    </a:lnTo>
                    <a:lnTo>
                      <a:pt x="4" y="16"/>
                    </a:lnTo>
                    <a:lnTo>
                      <a:pt x="4" y="16"/>
                    </a:lnTo>
                    <a:lnTo>
                      <a:pt x="2" y="1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4" name="Freeform 717">
                <a:extLst>
                  <a:ext uri="{FF2B5EF4-FFF2-40B4-BE49-F238E27FC236}">
                    <a16:creationId xmlns:a16="http://schemas.microsoft.com/office/drawing/2014/main" id="{B24F9C39-31FE-42DB-05A3-62A1F11F8AD0}"/>
                  </a:ext>
                </a:extLst>
              </p:cNvPr>
              <p:cNvSpPr>
                <a:spLocks/>
              </p:cNvSpPr>
              <p:nvPr/>
            </p:nvSpPr>
            <p:spPr bwMode="auto">
              <a:xfrm>
                <a:off x="5930" y="2807"/>
                <a:ext cx="8" cy="18"/>
              </a:xfrm>
              <a:custGeom>
                <a:avLst/>
                <a:gdLst>
                  <a:gd name="T0" fmla="*/ 4 w 8"/>
                  <a:gd name="T1" fmla="*/ 16 h 18"/>
                  <a:gd name="T2" fmla="*/ 4 w 8"/>
                  <a:gd name="T3" fmla="*/ 16 h 18"/>
                  <a:gd name="T4" fmla="*/ 2 w 8"/>
                  <a:gd name="T5" fmla="*/ 12 h 18"/>
                  <a:gd name="T6" fmla="*/ 0 w 8"/>
                  <a:gd name="T7" fmla="*/ 4 h 18"/>
                  <a:gd name="T8" fmla="*/ 0 w 8"/>
                  <a:gd name="T9" fmla="*/ 4 h 18"/>
                  <a:gd name="T10" fmla="*/ 0 w 8"/>
                  <a:gd name="T11" fmla="*/ 2 h 18"/>
                  <a:gd name="T12" fmla="*/ 0 w 8"/>
                  <a:gd name="T13" fmla="*/ 2 h 18"/>
                  <a:gd name="T14" fmla="*/ 0 w 8"/>
                  <a:gd name="T15" fmla="*/ 0 h 18"/>
                  <a:gd name="T16" fmla="*/ 0 w 8"/>
                  <a:gd name="T17" fmla="*/ 0 h 18"/>
                  <a:gd name="T18" fmla="*/ 4 w 8"/>
                  <a:gd name="T19" fmla="*/ 8 h 18"/>
                  <a:gd name="T20" fmla="*/ 8 w 8"/>
                  <a:gd name="T21" fmla="*/ 16 h 18"/>
                  <a:gd name="T22" fmla="*/ 8 w 8"/>
                  <a:gd name="T23" fmla="*/ 16 h 18"/>
                  <a:gd name="T24" fmla="*/ 6 w 8"/>
                  <a:gd name="T25" fmla="*/ 18 h 18"/>
                  <a:gd name="T26" fmla="*/ 4 w 8"/>
                  <a:gd name="T27" fmla="*/ 16 h 18"/>
                  <a:gd name="T28" fmla="*/ 4 w 8"/>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8">
                    <a:moveTo>
                      <a:pt x="4" y="16"/>
                    </a:moveTo>
                    <a:lnTo>
                      <a:pt x="4" y="16"/>
                    </a:lnTo>
                    <a:lnTo>
                      <a:pt x="2" y="12"/>
                    </a:lnTo>
                    <a:lnTo>
                      <a:pt x="0" y="4"/>
                    </a:lnTo>
                    <a:lnTo>
                      <a:pt x="0" y="4"/>
                    </a:lnTo>
                    <a:lnTo>
                      <a:pt x="0" y="2"/>
                    </a:lnTo>
                    <a:lnTo>
                      <a:pt x="0" y="2"/>
                    </a:lnTo>
                    <a:lnTo>
                      <a:pt x="0" y="0"/>
                    </a:lnTo>
                    <a:lnTo>
                      <a:pt x="0" y="0"/>
                    </a:lnTo>
                    <a:lnTo>
                      <a:pt x="4" y="8"/>
                    </a:lnTo>
                    <a:lnTo>
                      <a:pt x="8" y="16"/>
                    </a:lnTo>
                    <a:lnTo>
                      <a:pt x="8" y="16"/>
                    </a:lnTo>
                    <a:lnTo>
                      <a:pt x="6" y="18"/>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5" name="Freeform 718">
                <a:extLst>
                  <a:ext uri="{FF2B5EF4-FFF2-40B4-BE49-F238E27FC236}">
                    <a16:creationId xmlns:a16="http://schemas.microsoft.com/office/drawing/2014/main" id="{32EDA07C-2A0E-A22F-B454-D0E9E5E03FE6}"/>
                  </a:ext>
                </a:extLst>
              </p:cNvPr>
              <p:cNvSpPr>
                <a:spLocks/>
              </p:cNvSpPr>
              <p:nvPr/>
            </p:nvSpPr>
            <p:spPr bwMode="auto">
              <a:xfrm>
                <a:off x="5920" y="2801"/>
                <a:ext cx="2" cy="6"/>
              </a:xfrm>
              <a:custGeom>
                <a:avLst/>
                <a:gdLst>
                  <a:gd name="T0" fmla="*/ 0 w 2"/>
                  <a:gd name="T1" fmla="*/ 6 h 6"/>
                  <a:gd name="T2" fmla="*/ 0 w 2"/>
                  <a:gd name="T3" fmla="*/ 6 h 6"/>
                  <a:gd name="T4" fmla="*/ 0 w 2"/>
                  <a:gd name="T5" fmla="*/ 4 h 6"/>
                  <a:gd name="T6" fmla="*/ 0 w 2"/>
                  <a:gd name="T7" fmla="*/ 4 h 6"/>
                  <a:gd name="T8" fmla="*/ 0 w 2"/>
                  <a:gd name="T9" fmla="*/ 2 h 6"/>
                  <a:gd name="T10" fmla="*/ 0 w 2"/>
                  <a:gd name="T11" fmla="*/ 0 h 6"/>
                  <a:gd name="T12" fmla="*/ 0 w 2"/>
                  <a:gd name="T13" fmla="*/ 0 h 6"/>
                  <a:gd name="T14" fmla="*/ 2 w 2"/>
                  <a:gd name="T15" fmla="*/ 0 h 6"/>
                  <a:gd name="T16" fmla="*/ 2 w 2"/>
                  <a:gd name="T17" fmla="*/ 4 h 6"/>
                  <a:gd name="T18" fmla="*/ 2 w 2"/>
                  <a:gd name="T19" fmla="*/ 4 h 6"/>
                  <a:gd name="T20" fmla="*/ 2 w 2"/>
                  <a:gd name="T21" fmla="*/ 6 h 6"/>
                  <a:gd name="T22" fmla="*/ 0 w 2"/>
                  <a:gd name="T23" fmla="*/ 6 h 6"/>
                  <a:gd name="T24" fmla="*/ 0 w 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0" y="6"/>
                    </a:moveTo>
                    <a:lnTo>
                      <a:pt x="0" y="6"/>
                    </a:lnTo>
                    <a:lnTo>
                      <a:pt x="0" y="4"/>
                    </a:lnTo>
                    <a:lnTo>
                      <a:pt x="0" y="4"/>
                    </a:lnTo>
                    <a:lnTo>
                      <a:pt x="0" y="2"/>
                    </a:lnTo>
                    <a:lnTo>
                      <a:pt x="0" y="0"/>
                    </a:lnTo>
                    <a:lnTo>
                      <a:pt x="0" y="0"/>
                    </a:lnTo>
                    <a:lnTo>
                      <a:pt x="2" y="0"/>
                    </a:lnTo>
                    <a:lnTo>
                      <a:pt x="2" y="4"/>
                    </a:lnTo>
                    <a:lnTo>
                      <a:pt x="2" y="4"/>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6" name="Freeform 719">
                <a:extLst>
                  <a:ext uri="{FF2B5EF4-FFF2-40B4-BE49-F238E27FC236}">
                    <a16:creationId xmlns:a16="http://schemas.microsoft.com/office/drawing/2014/main" id="{6C2220B5-6339-6A2C-EDD9-FAB15444CE7F}"/>
                  </a:ext>
                </a:extLst>
              </p:cNvPr>
              <p:cNvSpPr>
                <a:spLocks/>
              </p:cNvSpPr>
              <p:nvPr/>
            </p:nvSpPr>
            <p:spPr bwMode="auto">
              <a:xfrm>
                <a:off x="5926" y="2805"/>
                <a:ext cx="4" cy="6"/>
              </a:xfrm>
              <a:custGeom>
                <a:avLst/>
                <a:gdLst>
                  <a:gd name="T0" fmla="*/ 4 w 4"/>
                  <a:gd name="T1" fmla="*/ 2 h 6"/>
                  <a:gd name="T2" fmla="*/ 4 w 4"/>
                  <a:gd name="T3" fmla="*/ 2 h 6"/>
                  <a:gd name="T4" fmla="*/ 4 w 4"/>
                  <a:gd name="T5" fmla="*/ 6 h 6"/>
                  <a:gd name="T6" fmla="*/ 4 w 4"/>
                  <a:gd name="T7" fmla="*/ 6 h 6"/>
                  <a:gd name="T8" fmla="*/ 2 w 4"/>
                  <a:gd name="T9" fmla="*/ 6 h 6"/>
                  <a:gd name="T10" fmla="*/ 0 w 4"/>
                  <a:gd name="T11" fmla="*/ 4 h 6"/>
                  <a:gd name="T12" fmla="*/ 0 w 4"/>
                  <a:gd name="T13" fmla="*/ 4 h 6"/>
                  <a:gd name="T14" fmla="*/ 0 w 4"/>
                  <a:gd name="T15" fmla="*/ 0 h 6"/>
                  <a:gd name="T16" fmla="*/ 0 w 4"/>
                  <a:gd name="T17" fmla="*/ 0 h 6"/>
                  <a:gd name="T18" fmla="*/ 2 w 4"/>
                  <a:gd name="T19" fmla="*/ 0 h 6"/>
                  <a:gd name="T20" fmla="*/ 4 w 4"/>
                  <a:gd name="T21" fmla="*/ 2 h 6"/>
                  <a:gd name="T22" fmla="*/ 4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2"/>
                    </a:moveTo>
                    <a:lnTo>
                      <a:pt x="4" y="2"/>
                    </a:lnTo>
                    <a:lnTo>
                      <a:pt x="4" y="6"/>
                    </a:lnTo>
                    <a:lnTo>
                      <a:pt x="4" y="6"/>
                    </a:lnTo>
                    <a:lnTo>
                      <a:pt x="2" y="6"/>
                    </a:lnTo>
                    <a:lnTo>
                      <a:pt x="0" y="4"/>
                    </a:lnTo>
                    <a:lnTo>
                      <a:pt x="0" y="4"/>
                    </a:lnTo>
                    <a:lnTo>
                      <a:pt x="0" y="0"/>
                    </a:lnTo>
                    <a:lnTo>
                      <a:pt x="0"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7" name="Freeform 720">
                <a:extLst>
                  <a:ext uri="{FF2B5EF4-FFF2-40B4-BE49-F238E27FC236}">
                    <a16:creationId xmlns:a16="http://schemas.microsoft.com/office/drawing/2014/main" id="{F9103E6D-6699-8BC9-6F47-D66B61AFE4FD}"/>
                  </a:ext>
                </a:extLst>
              </p:cNvPr>
              <p:cNvSpPr>
                <a:spLocks/>
              </p:cNvSpPr>
              <p:nvPr/>
            </p:nvSpPr>
            <p:spPr bwMode="auto">
              <a:xfrm>
                <a:off x="5848" y="2759"/>
                <a:ext cx="12" cy="54"/>
              </a:xfrm>
              <a:custGeom>
                <a:avLst/>
                <a:gdLst>
                  <a:gd name="T0" fmla="*/ 2 w 12"/>
                  <a:gd name="T1" fmla="*/ 2 h 54"/>
                  <a:gd name="T2" fmla="*/ 2 w 12"/>
                  <a:gd name="T3" fmla="*/ 2 h 54"/>
                  <a:gd name="T4" fmla="*/ 8 w 12"/>
                  <a:gd name="T5" fmla="*/ 18 h 54"/>
                  <a:gd name="T6" fmla="*/ 10 w 12"/>
                  <a:gd name="T7" fmla="*/ 28 h 54"/>
                  <a:gd name="T8" fmla="*/ 12 w 12"/>
                  <a:gd name="T9" fmla="*/ 42 h 54"/>
                  <a:gd name="T10" fmla="*/ 12 w 12"/>
                  <a:gd name="T11" fmla="*/ 42 h 54"/>
                  <a:gd name="T12" fmla="*/ 10 w 12"/>
                  <a:gd name="T13" fmla="*/ 38 h 54"/>
                  <a:gd name="T14" fmla="*/ 8 w 12"/>
                  <a:gd name="T15" fmla="*/ 36 h 54"/>
                  <a:gd name="T16" fmla="*/ 8 w 12"/>
                  <a:gd name="T17" fmla="*/ 36 h 54"/>
                  <a:gd name="T18" fmla="*/ 8 w 12"/>
                  <a:gd name="T19" fmla="*/ 36 h 54"/>
                  <a:gd name="T20" fmla="*/ 6 w 12"/>
                  <a:gd name="T21" fmla="*/ 40 h 54"/>
                  <a:gd name="T22" fmla="*/ 8 w 12"/>
                  <a:gd name="T23" fmla="*/ 46 h 54"/>
                  <a:gd name="T24" fmla="*/ 10 w 12"/>
                  <a:gd name="T25" fmla="*/ 50 h 54"/>
                  <a:gd name="T26" fmla="*/ 8 w 12"/>
                  <a:gd name="T27" fmla="*/ 52 h 54"/>
                  <a:gd name="T28" fmla="*/ 6 w 12"/>
                  <a:gd name="T29" fmla="*/ 54 h 54"/>
                  <a:gd name="T30" fmla="*/ 6 w 12"/>
                  <a:gd name="T31" fmla="*/ 54 h 54"/>
                  <a:gd name="T32" fmla="*/ 4 w 12"/>
                  <a:gd name="T33" fmla="*/ 52 h 54"/>
                  <a:gd name="T34" fmla="*/ 4 w 12"/>
                  <a:gd name="T35" fmla="*/ 52 h 54"/>
                  <a:gd name="T36" fmla="*/ 2 w 12"/>
                  <a:gd name="T37" fmla="*/ 50 h 54"/>
                  <a:gd name="T38" fmla="*/ 2 w 12"/>
                  <a:gd name="T39" fmla="*/ 50 h 54"/>
                  <a:gd name="T40" fmla="*/ 0 w 12"/>
                  <a:gd name="T41" fmla="*/ 44 h 54"/>
                  <a:gd name="T42" fmla="*/ 0 w 12"/>
                  <a:gd name="T43" fmla="*/ 38 h 54"/>
                  <a:gd name="T44" fmla="*/ 2 w 12"/>
                  <a:gd name="T45" fmla="*/ 24 h 54"/>
                  <a:gd name="T46" fmla="*/ 2 w 12"/>
                  <a:gd name="T47" fmla="*/ 24 h 54"/>
                  <a:gd name="T48" fmla="*/ 2 w 12"/>
                  <a:gd name="T49" fmla="*/ 18 h 54"/>
                  <a:gd name="T50" fmla="*/ 0 w 12"/>
                  <a:gd name="T51" fmla="*/ 12 h 54"/>
                  <a:gd name="T52" fmla="*/ 0 w 12"/>
                  <a:gd name="T53" fmla="*/ 8 h 54"/>
                  <a:gd name="T54" fmla="*/ 0 w 12"/>
                  <a:gd name="T55" fmla="*/ 2 h 54"/>
                  <a:gd name="T56" fmla="*/ 0 w 12"/>
                  <a:gd name="T57" fmla="*/ 2 h 54"/>
                  <a:gd name="T58" fmla="*/ 0 w 12"/>
                  <a:gd name="T59" fmla="*/ 0 h 54"/>
                  <a:gd name="T60" fmla="*/ 2 w 12"/>
                  <a:gd name="T61" fmla="*/ 2 h 54"/>
                  <a:gd name="T62" fmla="*/ 2 w 12"/>
                  <a:gd name="T6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54">
                    <a:moveTo>
                      <a:pt x="2" y="2"/>
                    </a:moveTo>
                    <a:lnTo>
                      <a:pt x="2" y="2"/>
                    </a:lnTo>
                    <a:lnTo>
                      <a:pt x="8" y="18"/>
                    </a:lnTo>
                    <a:lnTo>
                      <a:pt x="10" y="28"/>
                    </a:lnTo>
                    <a:lnTo>
                      <a:pt x="12" y="42"/>
                    </a:lnTo>
                    <a:lnTo>
                      <a:pt x="12" y="42"/>
                    </a:lnTo>
                    <a:lnTo>
                      <a:pt x="10" y="38"/>
                    </a:lnTo>
                    <a:lnTo>
                      <a:pt x="8" y="36"/>
                    </a:lnTo>
                    <a:lnTo>
                      <a:pt x="8" y="36"/>
                    </a:lnTo>
                    <a:lnTo>
                      <a:pt x="8" y="36"/>
                    </a:lnTo>
                    <a:lnTo>
                      <a:pt x="6" y="40"/>
                    </a:lnTo>
                    <a:lnTo>
                      <a:pt x="8" y="46"/>
                    </a:lnTo>
                    <a:lnTo>
                      <a:pt x="10" y="50"/>
                    </a:lnTo>
                    <a:lnTo>
                      <a:pt x="8" y="52"/>
                    </a:lnTo>
                    <a:lnTo>
                      <a:pt x="6" y="54"/>
                    </a:lnTo>
                    <a:lnTo>
                      <a:pt x="6" y="54"/>
                    </a:lnTo>
                    <a:lnTo>
                      <a:pt x="4" y="52"/>
                    </a:lnTo>
                    <a:lnTo>
                      <a:pt x="4" y="52"/>
                    </a:lnTo>
                    <a:lnTo>
                      <a:pt x="2" y="50"/>
                    </a:lnTo>
                    <a:lnTo>
                      <a:pt x="2" y="50"/>
                    </a:lnTo>
                    <a:lnTo>
                      <a:pt x="0" y="44"/>
                    </a:lnTo>
                    <a:lnTo>
                      <a:pt x="0" y="38"/>
                    </a:lnTo>
                    <a:lnTo>
                      <a:pt x="2" y="24"/>
                    </a:lnTo>
                    <a:lnTo>
                      <a:pt x="2" y="24"/>
                    </a:lnTo>
                    <a:lnTo>
                      <a:pt x="2" y="18"/>
                    </a:lnTo>
                    <a:lnTo>
                      <a:pt x="0" y="12"/>
                    </a:lnTo>
                    <a:lnTo>
                      <a:pt x="0" y="8"/>
                    </a:lnTo>
                    <a:lnTo>
                      <a:pt x="0" y="2"/>
                    </a:lnTo>
                    <a:lnTo>
                      <a:pt x="0" y="2"/>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8" name="Freeform 721">
                <a:extLst>
                  <a:ext uri="{FF2B5EF4-FFF2-40B4-BE49-F238E27FC236}">
                    <a16:creationId xmlns:a16="http://schemas.microsoft.com/office/drawing/2014/main" id="{F619686E-6604-6E8A-BD89-2E2D0D09D1C9}"/>
                  </a:ext>
                </a:extLst>
              </p:cNvPr>
              <p:cNvSpPr>
                <a:spLocks/>
              </p:cNvSpPr>
              <p:nvPr/>
            </p:nvSpPr>
            <p:spPr bwMode="auto">
              <a:xfrm>
                <a:off x="5880" y="2801"/>
                <a:ext cx="6" cy="18"/>
              </a:xfrm>
              <a:custGeom>
                <a:avLst/>
                <a:gdLst>
                  <a:gd name="T0" fmla="*/ 6 w 6"/>
                  <a:gd name="T1" fmla="*/ 6 h 18"/>
                  <a:gd name="T2" fmla="*/ 6 w 6"/>
                  <a:gd name="T3" fmla="*/ 6 h 18"/>
                  <a:gd name="T4" fmla="*/ 6 w 6"/>
                  <a:gd name="T5" fmla="*/ 16 h 18"/>
                  <a:gd name="T6" fmla="*/ 4 w 6"/>
                  <a:gd name="T7" fmla="*/ 18 h 18"/>
                  <a:gd name="T8" fmla="*/ 2 w 6"/>
                  <a:gd name="T9" fmla="*/ 18 h 18"/>
                  <a:gd name="T10" fmla="*/ 2 w 6"/>
                  <a:gd name="T11" fmla="*/ 18 h 18"/>
                  <a:gd name="T12" fmla="*/ 0 w 6"/>
                  <a:gd name="T13" fmla="*/ 16 h 18"/>
                  <a:gd name="T14" fmla="*/ 0 w 6"/>
                  <a:gd name="T15" fmla="*/ 10 h 18"/>
                  <a:gd name="T16" fmla="*/ 2 w 6"/>
                  <a:gd name="T17" fmla="*/ 6 h 18"/>
                  <a:gd name="T18" fmla="*/ 0 w 6"/>
                  <a:gd name="T19" fmla="*/ 4 h 18"/>
                  <a:gd name="T20" fmla="*/ 0 w 6"/>
                  <a:gd name="T21" fmla="*/ 4 h 18"/>
                  <a:gd name="T22" fmla="*/ 2 w 6"/>
                  <a:gd name="T23" fmla="*/ 0 h 18"/>
                  <a:gd name="T24" fmla="*/ 4 w 6"/>
                  <a:gd name="T25" fmla="*/ 0 h 18"/>
                  <a:gd name="T26" fmla="*/ 6 w 6"/>
                  <a:gd name="T27" fmla="*/ 6 h 18"/>
                  <a:gd name="T28" fmla="*/ 6 w 6"/>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6" y="6"/>
                    </a:moveTo>
                    <a:lnTo>
                      <a:pt x="6" y="6"/>
                    </a:lnTo>
                    <a:lnTo>
                      <a:pt x="6" y="16"/>
                    </a:lnTo>
                    <a:lnTo>
                      <a:pt x="4" y="18"/>
                    </a:lnTo>
                    <a:lnTo>
                      <a:pt x="2" y="18"/>
                    </a:lnTo>
                    <a:lnTo>
                      <a:pt x="2" y="18"/>
                    </a:lnTo>
                    <a:lnTo>
                      <a:pt x="0" y="16"/>
                    </a:lnTo>
                    <a:lnTo>
                      <a:pt x="0" y="10"/>
                    </a:lnTo>
                    <a:lnTo>
                      <a:pt x="2" y="6"/>
                    </a:lnTo>
                    <a:lnTo>
                      <a:pt x="0" y="4"/>
                    </a:lnTo>
                    <a:lnTo>
                      <a:pt x="0" y="4"/>
                    </a:lnTo>
                    <a:lnTo>
                      <a:pt x="2" y="0"/>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9" name="Freeform 722">
                <a:extLst>
                  <a:ext uri="{FF2B5EF4-FFF2-40B4-BE49-F238E27FC236}">
                    <a16:creationId xmlns:a16="http://schemas.microsoft.com/office/drawing/2014/main" id="{300971FD-9B86-8F4B-3716-BF8C3BFC6CFC}"/>
                  </a:ext>
                </a:extLst>
              </p:cNvPr>
              <p:cNvSpPr>
                <a:spLocks/>
              </p:cNvSpPr>
              <p:nvPr/>
            </p:nvSpPr>
            <p:spPr bwMode="auto">
              <a:xfrm>
                <a:off x="5914" y="2823"/>
                <a:ext cx="6" cy="18"/>
              </a:xfrm>
              <a:custGeom>
                <a:avLst/>
                <a:gdLst>
                  <a:gd name="T0" fmla="*/ 4 w 6"/>
                  <a:gd name="T1" fmla="*/ 0 h 18"/>
                  <a:gd name="T2" fmla="*/ 4 w 6"/>
                  <a:gd name="T3" fmla="*/ 0 h 18"/>
                  <a:gd name="T4" fmla="*/ 6 w 6"/>
                  <a:gd name="T5" fmla="*/ 4 h 18"/>
                  <a:gd name="T6" fmla="*/ 6 w 6"/>
                  <a:gd name="T7" fmla="*/ 4 h 18"/>
                  <a:gd name="T8" fmla="*/ 6 w 6"/>
                  <a:gd name="T9" fmla="*/ 12 h 18"/>
                  <a:gd name="T10" fmla="*/ 6 w 6"/>
                  <a:gd name="T11" fmla="*/ 14 h 18"/>
                  <a:gd name="T12" fmla="*/ 4 w 6"/>
                  <a:gd name="T13" fmla="*/ 18 h 18"/>
                  <a:gd name="T14" fmla="*/ 4 w 6"/>
                  <a:gd name="T15" fmla="*/ 18 h 18"/>
                  <a:gd name="T16" fmla="*/ 2 w 6"/>
                  <a:gd name="T17" fmla="*/ 18 h 18"/>
                  <a:gd name="T18" fmla="*/ 2 w 6"/>
                  <a:gd name="T19" fmla="*/ 14 h 18"/>
                  <a:gd name="T20" fmla="*/ 2 w 6"/>
                  <a:gd name="T21" fmla="*/ 8 h 18"/>
                  <a:gd name="T22" fmla="*/ 2 w 6"/>
                  <a:gd name="T23" fmla="*/ 8 h 18"/>
                  <a:gd name="T24" fmla="*/ 0 w 6"/>
                  <a:gd name="T25" fmla="*/ 2 h 18"/>
                  <a:gd name="T26" fmla="*/ 0 w 6"/>
                  <a:gd name="T27" fmla="*/ 0 h 18"/>
                  <a:gd name="T28" fmla="*/ 4 w 6"/>
                  <a:gd name="T29" fmla="*/ 0 h 18"/>
                  <a:gd name="T30" fmla="*/ 4 w 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4" y="0"/>
                    </a:moveTo>
                    <a:lnTo>
                      <a:pt x="4" y="0"/>
                    </a:lnTo>
                    <a:lnTo>
                      <a:pt x="6" y="4"/>
                    </a:lnTo>
                    <a:lnTo>
                      <a:pt x="6" y="4"/>
                    </a:lnTo>
                    <a:lnTo>
                      <a:pt x="6" y="12"/>
                    </a:lnTo>
                    <a:lnTo>
                      <a:pt x="6" y="14"/>
                    </a:lnTo>
                    <a:lnTo>
                      <a:pt x="4" y="18"/>
                    </a:lnTo>
                    <a:lnTo>
                      <a:pt x="4" y="18"/>
                    </a:lnTo>
                    <a:lnTo>
                      <a:pt x="2" y="18"/>
                    </a:lnTo>
                    <a:lnTo>
                      <a:pt x="2" y="14"/>
                    </a:lnTo>
                    <a:lnTo>
                      <a:pt x="2" y="8"/>
                    </a:lnTo>
                    <a:lnTo>
                      <a:pt x="2" y="8"/>
                    </a:lnTo>
                    <a:lnTo>
                      <a:pt x="0" y="2"/>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0" name="Freeform 723">
                <a:extLst>
                  <a:ext uri="{FF2B5EF4-FFF2-40B4-BE49-F238E27FC236}">
                    <a16:creationId xmlns:a16="http://schemas.microsoft.com/office/drawing/2014/main" id="{76E88DAC-D218-0B39-F14F-A1AD58B8D76E}"/>
                  </a:ext>
                </a:extLst>
              </p:cNvPr>
              <p:cNvSpPr>
                <a:spLocks/>
              </p:cNvSpPr>
              <p:nvPr/>
            </p:nvSpPr>
            <p:spPr bwMode="auto">
              <a:xfrm>
                <a:off x="3570" y="2805"/>
                <a:ext cx="122" cy="44"/>
              </a:xfrm>
              <a:custGeom>
                <a:avLst/>
                <a:gdLst>
                  <a:gd name="T0" fmla="*/ 114 w 122"/>
                  <a:gd name="T1" fmla="*/ 40 h 44"/>
                  <a:gd name="T2" fmla="*/ 112 w 122"/>
                  <a:gd name="T3" fmla="*/ 40 h 44"/>
                  <a:gd name="T4" fmla="*/ 112 w 122"/>
                  <a:gd name="T5" fmla="*/ 40 h 44"/>
                  <a:gd name="T6" fmla="*/ 106 w 122"/>
                  <a:gd name="T7" fmla="*/ 32 h 44"/>
                  <a:gd name="T8" fmla="*/ 102 w 122"/>
                  <a:gd name="T9" fmla="*/ 36 h 44"/>
                  <a:gd name="T10" fmla="*/ 92 w 122"/>
                  <a:gd name="T11" fmla="*/ 28 h 44"/>
                  <a:gd name="T12" fmla="*/ 90 w 122"/>
                  <a:gd name="T13" fmla="*/ 34 h 44"/>
                  <a:gd name="T14" fmla="*/ 86 w 122"/>
                  <a:gd name="T15" fmla="*/ 34 h 44"/>
                  <a:gd name="T16" fmla="*/ 84 w 122"/>
                  <a:gd name="T17" fmla="*/ 34 h 44"/>
                  <a:gd name="T18" fmla="*/ 82 w 122"/>
                  <a:gd name="T19" fmla="*/ 44 h 44"/>
                  <a:gd name="T20" fmla="*/ 82 w 122"/>
                  <a:gd name="T21" fmla="*/ 44 h 44"/>
                  <a:gd name="T22" fmla="*/ 76 w 122"/>
                  <a:gd name="T23" fmla="*/ 42 h 44"/>
                  <a:gd name="T24" fmla="*/ 70 w 122"/>
                  <a:gd name="T25" fmla="*/ 44 h 44"/>
                  <a:gd name="T26" fmla="*/ 68 w 122"/>
                  <a:gd name="T27" fmla="*/ 42 h 44"/>
                  <a:gd name="T28" fmla="*/ 66 w 122"/>
                  <a:gd name="T29" fmla="*/ 42 h 44"/>
                  <a:gd name="T30" fmla="*/ 60 w 122"/>
                  <a:gd name="T31" fmla="*/ 42 h 44"/>
                  <a:gd name="T32" fmla="*/ 54 w 122"/>
                  <a:gd name="T33" fmla="*/ 30 h 44"/>
                  <a:gd name="T34" fmla="*/ 54 w 122"/>
                  <a:gd name="T35" fmla="*/ 28 h 44"/>
                  <a:gd name="T36" fmla="*/ 50 w 122"/>
                  <a:gd name="T37" fmla="*/ 32 h 44"/>
                  <a:gd name="T38" fmla="*/ 48 w 122"/>
                  <a:gd name="T39" fmla="*/ 30 h 44"/>
                  <a:gd name="T40" fmla="*/ 44 w 122"/>
                  <a:gd name="T41" fmla="*/ 32 h 44"/>
                  <a:gd name="T42" fmla="*/ 40 w 122"/>
                  <a:gd name="T43" fmla="*/ 40 h 44"/>
                  <a:gd name="T44" fmla="*/ 38 w 122"/>
                  <a:gd name="T45" fmla="*/ 40 h 44"/>
                  <a:gd name="T46" fmla="*/ 38 w 122"/>
                  <a:gd name="T47" fmla="*/ 36 h 44"/>
                  <a:gd name="T48" fmla="*/ 36 w 122"/>
                  <a:gd name="T49" fmla="*/ 32 h 44"/>
                  <a:gd name="T50" fmla="*/ 24 w 122"/>
                  <a:gd name="T51" fmla="*/ 24 h 44"/>
                  <a:gd name="T52" fmla="*/ 18 w 122"/>
                  <a:gd name="T53" fmla="*/ 26 h 44"/>
                  <a:gd name="T54" fmla="*/ 12 w 122"/>
                  <a:gd name="T55" fmla="*/ 36 h 44"/>
                  <a:gd name="T56" fmla="*/ 12 w 122"/>
                  <a:gd name="T57" fmla="*/ 36 h 44"/>
                  <a:gd name="T58" fmla="*/ 10 w 122"/>
                  <a:gd name="T59" fmla="*/ 38 h 44"/>
                  <a:gd name="T60" fmla="*/ 8 w 122"/>
                  <a:gd name="T61" fmla="*/ 36 h 44"/>
                  <a:gd name="T62" fmla="*/ 4 w 122"/>
                  <a:gd name="T63" fmla="*/ 24 h 44"/>
                  <a:gd name="T64" fmla="*/ 2 w 122"/>
                  <a:gd name="T65" fmla="*/ 22 h 44"/>
                  <a:gd name="T66" fmla="*/ 0 w 122"/>
                  <a:gd name="T67" fmla="*/ 14 h 44"/>
                  <a:gd name="T68" fmla="*/ 4 w 122"/>
                  <a:gd name="T69" fmla="*/ 6 h 44"/>
                  <a:gd name="T70" fmla="*/ 10 w 122"/>
                  <a:gd name="T71" fmla="*/ 0 h 44"/>
                  <a:gd name="T72" fmla="*/ 16 w 122"/>
                  <a:gd name="T73" fmla="*/ 8 h 44"/>
                  <a:gd name="T74" fmla="*/ 18 w 122"/>
                  <a:gd name="T75" fmla="*/ 10 h 44"/>
                  <a:gd name="T76" fmla="*/ 26 w 122"/>
                  <a:gd name="T77" fmla="*/ 10 h 44"/>
                  <a:gd name="T78" fmla="*/ 32 w 122"/>
                  <a:gd name="T79" fmla="*/ 10 h 44"/>
                  <a:gd name="T80" fmla="*/ 36 w 122"/>
                  <a:gd name="T81" fmla="*/ 14 h 44"/>
                  <a:gd name="T82" fmla="*/ 40 w 122"/>
                  <a:gd name="T83" fmla="*/ 16 h 44"/>
                  <a:gd name="T84" fmla="*/ 42 w 122"/>
                  <a:gd name="T85" fmla="*/ 14 h 44"/>
                  <a:gd name="T86" fmla="*/ 56 w 122"/>
                  <a:gd name="T87" fmla="*/ 12 h 44"/>
                  <a:gd name="T88" fmla="*/ 68 w 122"/>
                  <a:gd name="T89" fmla="*/ 20 h 44"/>
                  <a:gd name="T90" fmla="*/ 70 w 122"/>
                  <a:gd name="T91" fmla="*/ 20 h 44"/>
                  <a:gd name="T92" fmla="*/ 74 w 122"/>
                  <a:gd name="T93" fmla="*/ 18 h 44"/>
                  <a:gd name="T94" fmla="*/ 82 w 122"/>
                  <a:gd name="T95" fmla="*/ 2 h 44"/>
                  <a:gd name="T96" fmla="*/ 88 w 122"/>
                  <a:gd name="T97" fmla="*/ 2 h 44"/>
                  <a:gd name="T98" fmla="*/ 94 w 122"/>
                  <a:gd name="T99" fmla="*/ 8 h 44"/>
                  <a:gd name="T100" fmla="*/ 104 w 122"/>
                  <a:gd name="T101" fmla="*/ 16 h 44"/>
                  <a:gd name="T102" fmla="*/ 108 w 122"/>
                  <a:gd name="T103" fmla="*/ 16 h 44"/>
                  <a:gd name="T104" fmla="*/ 118 w 122"/>
                  <a:gd name="T105" fmla="*/ 18 h 44"/>
                  <a:gd name="T106" fmla="*/ 122 w 122"/>
                  <a:gd name="T107" fmla="*/ 24 h 44"/>
                  <a:gd name="T108" fmla="*/ 122 w 122"/>
                  <a:gd name="T109" fmla="*/ 28 h 44"/>
                  <a:gd name="T110" fmla="*/ 118 w 122"/>
                  <a:gd name="T111" fmla="*/ 34 h 44"/>
                  <a:gd name="T112" fmla="*/ 114 w 122"/>
                  <a:gd name="T113"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44">
                    <a:moveTo>
                      <a:pt x="114" y="40"/>
                    </a:moveTo>
                    <a:lnTo>
                      <a:pt x="114" y="40"/>
                    </a:lnTo>
                    <a:lnTo>
                      <a:pt x="112" y="40"/>
                    </a:lnTo>
                    <a:lnTo>
                      <a:pt x="112" y="40"/>
                    </a:lnTo>
                    <a:lnTo>
                      <a:pt x="112" y="40"/>
                    </a:lnTo>
                    <a:lnTo>
                      <a:pt x="112" y="40"/>
                    </a:lnTo>
                    <a:lnTo>
                      <a:pt x="106" y="32"/>
                    </a:lnTo>
                    <a:lnTo>
                      <a:pt x="106" y="32"/>
                    </a:lnTo>
                    <a:lnTo>
                      <a:pt x="104" y="34"/>
                    </a:lnTo>
                    <a:lnTo>
                      <a:pt x="102" y="36"/>
                    </a:lnTo>
                    <a:lnTo>
                      <a:pt x="102" y="36"/>
                    </a:lnTo>
                    <a:lnTo>
                      <a:pt x="92" y="28"/>
                    </a:lnTo>
                    <a:lnTo>
                      <a:pt x="92" y="28"/>
                    </a:lnTo>
                    <a:lnTo>
                      <a:pt x="90" y="34"/>
                    </a:lnTo>
                    <a:lnTo>
                      <a:pt x="88" y="36"/>
                    </a:lnTo>
                    <a:lnTo>
                      <a:pt x="86" y="34"/>
                    </a:lnTo>
                    <a:lnTo>
                      <a:pt x="86" y="34"/>
                    </a:lnTo>
                    <a:lnTo>
                      <a:pt x="84" y="34"/>
                    </a:lnTo>
                    <a:lnTo>
                      <a:pt x="84" y="36"/>
                    </a:lnTo>
                    <a:lnTo>
                      <a:pt x="82" y="44"/>
                    </a:lnTo>
                    <a:lnTo>
                      <a:pt x="82" y="44"/>
                    </a:lnTo>
                    <a:lnTo>
                      <a:pt x="82" y="44"/>
                    </a:lnTo>
                    <a:lnTo>
                      <a:pt x="78" y="42"/>
                    </a:lnTo>
                    <a:lnTo>
                      <a:pt x="76" y="42"/>
                    </a:lnTo>
                    <a:lnTo>
                      <a:pt x="70" y="44"/>
                    </a:lnTo>
                    <a:lnTo>
                      <a:pt x="70" y="44"/>
                    </a:lnTo>
                    <a:lnTo>
                      <a:pt x="70" y="44"/>
                    </a:lnTo>
                    <a:lnTo>
                      <a:pt x="68" y="42"/>
                    </a:lnTo>
                    <a:lnTo>
                      <a:pt x="66" y="42"/>
                    </a:lnTo>
                    <a:lnTo>
                      <a:pt x="66" y="42"/>
                    </a:lnTo>
                    <a:lnTo>
                      <a:pt x="62" y="42"/>
                    </a:lnTo>
                    <a:lnTo>
                      <a:pt x="60" y="42"/>
                    </a:lnTo>
                    <a:lnTo>
                      <a:pt x="56" y="38"/>
                    </a:lnTo>
                    <a:lnTo>
                      <a:pt x="54" y="30"/>
                    </a:lnTo>
                    <a:lnTo>
                      <a:pt x="54" y="30"/>
                    </a:lnTo>
                    <a:lnTo>
                      <a:pt x="54" y="28"/>
                    </a:lnTo>
                    <a:lnTo>
                      <a:pt x="52" y="28"/>
                    </a:lnTo>
                    <a:lnTo>
                      <a:pt x="50" y="32"/>
                    </a:lnTo>
                    <a:lnTo>
                      <a:pt x="50" y="32"/>
                    </a:lnTo>
                    <a:lnTo>
                      <a:pt x="48" y="30"/>
                    </a:lnTo>
                    <a:lnTo>
                      <a:pt x="44" y="32"/>
                    </a:lnTo>
                    <a:lnTo>
                      <a:pt x="44" y="32"/>
                    </a:lnTo>
                    <a:lnTo>
                      <a:pt x="42" y="36"/>
                    </a:lnTo>
                    <a:lnTo>
                      <a:pt x="40" y="40"/>
                    </a:lnTo>
                    <a:lnTo>
                      <a:pt x="40" y="40"/>
                    </a:lnTo>
                    <a:lnTo>
                      <a:pt x="38" y="40"/>
                    </a:lnTo>
                    <a:lnTo>
                      <a:pt x="38" y="40"/>
                    </a:lnTo>
                    <a:lnTo>
                      <a:pt x="38" y="36"/>
                    </a:lnTo>
                    <a:lnTo>
                      <a:pt x="36" y="32"/>
                    </a:lnTo>
                    <a:lnTo>
                      <a:pt x="36" y="32"/>
                    </a:lnTo>
                    <a:lnTo>
                      <a:pt x="30" y="28"/>
                    </a:lnTo>
                    <a:lnTo>
                      <a:pt x="24" y="24"/>
                    </a:lnTo>
                    <a:lnTo>
                      <a:pt x="22" y="24"/>
                    </a:lnTo>
                    <a:lnTo>
                      <a:pt x="18" y="26"/>
                    </a:lnTo>
                    <a:lnTo>
                      <a:pt x="16" y="30"/>
                    </a:lnTo>
                    <a:lnTo>
                      <a:pt x="12" y="36"/>
                    </a:lnTo>
                    <a:lnTo>
                      <a:pt x="12" y="36"/>
                    </a:lnTo>
                    <a:lnTo>
                      <a:pt x="12" y="36"/>
                    </a:lnTo>
                    <a:lnTo>
                      <a:pt x="10" y="38"/>
                    </a:lnTo>
                    <a:lnTo>
                      <a:pt x="10" y="38"/>
                    </a:lnTo>
                    <a:lnTo>
                      <a:pt x="8" y="36"/>
                    </a:lnTo>
                    <a:lnTo>
                      <a:pt x="8" y="36"/>
                    </a:lnTo>
                    <a:lnTo>
                      <a:pt x="6" y="28"/>
                    </a:lnTo>
                    <a:lnTo>
                      <a:pt x="4" y="24"/>
                    </a:lnTo>
                    <a:lnTo>
                      <a:pt x="2" y="22"/>
                    </a:lnTo>
                    <a:lnTo>
                      <a:pt x="2" y="22"/>
                    </a:lnTo>
                    <a:lnTo>
                      <a:pt x="0" y="20"/>
                    </a:lnTo>
                    <a:lnTo>
                      <a:pt x="0" y="14"/>
                    </a:lnTo>
                    <a:lnTo>
                      <a:pt x="0" y="14"/>
                    </a:lnTo>
                    <a:lnTo>
                      <a:pt x="4" y="6"/>
                    </a:lnTo>
                    <a:lnTo>
                      <a:pt x="8" y="0"/>
                    </a:lnTo>
                    <a:lnTo>
                      <a:pt x="10" y="0"/>
                    </a:lnTo>
                    <a:lnTo>
                      <a:pt x="12" y="2"/>
                    </a:lnTo>
                    <a:lnTo>
                      <a:pt x="16" y="8"/>
                    </a:lnTo>
                    <a:lnTo>
                      <a:pt x="16" y="8"/>
                    </a:lnTo>
                    <a:lnTo>
                      <a:pt x="18" y="10"/>
                    </a:lnTo>
                    <a:lnTo>
                      <a:pt x="20" y="12"/>
                    </a:lnTo>
                    <a:lnTo>
                      <a:pt x="26" y="10"/>
                    </a:lnTo>
                    <a:lnTo>
                      <a:pt x="26" y="10"/>
                    </a:lnTo>
                    <a:lnTo>
                      <a:pt x="32" y="10"/>
                    </a:lnTo>
                    <a:lnTo>
                      <a:pt x="34" y="12"/>
                    </a:lnTo>
                    <a:lnTo>
                      <a:pt x="36" y="14"/>
                    </a:lnTo>
                    <a:lnTo>
                      <a:pt x="36" y="14"/>
                    </a:lnTo>
                    <a:lnTo>
                      <a:pt x="40" y="16"/>
                    </a:lnTo>
                    <a:lnTo>
                      <a:pt x="42" y="14"/>
                    </a:lnTo>
                    <a:lnTo>
                      <a:pt x="42" y="14"/>
                    </a:lnTo>
                    <a:lnTo>
                      <a:pt x="48" y="12"/>
                    </a:lnTo>
                    <a:lnTo>
                      <a:pt x="56" y="12"/>
                    </a:lnTo>
                    <a:lnTo>
                      <a:pt x="62" y="16"/>
                    </a:lnTo>
                    <a:lnTo>
                      <a:pt x="68" y="20"/>
                    </a:lnTo>
                    <a:lnTo>
                      <a:pt x="68" y="20"/>
                    </a:lnTo>
                    <a:lnTo>
                      <a:pt x="70" y="20"/>
                    </a:lnTo>
                    <a:lnTo>
                      <a:pt x="74" y="18"/>
                    </a:lnTo>
                    <a:lnTo>
                      <a:pt x="74" y="18"/>
                    </a:lnTo>
                    <a:lnTo>
                      <a:pt x="78" y="8"/>
                    </a:lnTo>
                    <a:lnTo>
                      <a:pt x="82" y="2"/>
                    </a:lnTo>
                    <a:lnTo>
                      <a:pt x="86" y="2"/>
                    </a:lnTo>
                    <a:lnTo>
                      <a:pt x="88" y="2"/>
                    </a:lnTo>
                    <a:lnTo>
                      <a:pt x="94" y="8"/>
                    </a:lnTo>
                    <a:lnTo>
                      <a:pt x="94" y="8"/>
                    </a:lnTo>
                    <a:lnTo>
                      <a:pt x="100" y="14"/>
                    </a:lnTo>
                    <a:lnTo>
                      <a:pt x="104" y="16"/>
                    </a:lnTo>
                    <a:lnTo>
                      <a:pt x="108" y="16"/>
                    </a:lnTo>
                    <a:lnTo>
                      <a:pt x="108" y="16"/>
                    </a:lnTo>
                    <a:lnTo>
                      <a:pt x="114" y="16"/>
                    </a:lnTo>
                    <a:lnTo>
                      <a:pt x="118" y="18"/>
                    </a:lnTo>
                    <a:lnTo>
                      <a:pt x="122" y="24"/>
                    </a:lnTo>
                    <a:lnTo>
                      <a:pt x="122" y="24"/>
                    </a:lnTo>
                    <a:lnTo>
                      <a:pt x="122" y="28"/>
                    </a:lnTo>
                    <a:lnTo>
                      <a:pt x="122" y="28"/>
                    </a:lnTo>
                    <a:lnTo>
                      <a:pt x="120" y="32"/>
                    </a:lnTo>
                    <a:lnTo>
                      <a:pt x="118" y="34"/>
                    </a:lnTo>
                    <a:lnTo>
                      <a:pt x="116" y="36"/>
                    </a:lnTo>
                    <a:lnTo>
                      <a:pt x="114" y="40"/>
                    </a:lnTo>
                    <a:lnTo>
                      <a:pt x="11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1" name="Freeform 724">
                <a:extLst>
                  <a:ext uri="{FF2B5EF4-FFF2-40B4-BE49-F238E27FC236}">
                    <a16:creationId xmlns:a16="http://schemas.microsoft.com/office/drawing/2014/main" id="{AEBC291C-C9F0-933D-E3C3-FFEA6685A41B}"/>
                  </a:ext>
                </a:extLst>
              </p:cNvPr>
              <p:cNvSpPr>
                <a:spLocks/>
              </p:cNvSpPr>
              <p:nvPr/>
            </p:nvSpPr>
            <p:spPr bwMode="auto">
              <a:xfrm>
                <a:off x="3650" y="2833"/>
                <a:ext cx="12" cy="20"/>
              </a:xfrm>
              <a:custGeom>
                <a:avLst/>
                <a:gdLst>
                  <a:gd name="T0" fmla="*/ 2 w 12"/>
                  <a:gd name="T1" fmla="*/ 16 h 20"/>
                  <a:gd name="T2" fmla="*/ 2 w 12"/>
                  <a:gd name="T3" fmla="*/ 16 h 20"/>
                  <a:gd name="T4" fmla="*/ 0 w 12"/>
                  <a:gd name="T5" fmla="*/ 4 h 20"/>
                  <a:gd name="T6" fmla="*/ 2 w 12"/>
                  <a:gd name="T7" fmla="*/ 2 h 20"/>
                  <a:gd name="T8" fmla="*/ 4 w 12"/>
                  <a:gd name="T9" fmla="*/ 2 h 20"/>
                  <a:gd name="T10" fmla="*/ 4 w 12"/>
                  <a:gd name="T11" fmla="*/ 2 h 20"/>
                  <a:gd name="T12" fmla="*/ 8 w 12"/>
                  <a:gd name="T13" fmla="*/ 2 h 20"/>
                  <a:gd name="T14" fmla="*/ 12 w 12"/>
                  <a:gd name="T15" fmla="*/ 0 h 20"/>
                  <a:gd name="T16" fmla="*/ 12 w 12"/>
                  <a:gd name="T17" fmla="*/ 0 h 20"/>
                  <a:gd name="T18" fmla="*/ 10 w 12"/>
                  <a:gd name="T19" fmla="*/ 14 h 20"/>
                  <a:gd name="T20" fmla="*/ 8 w 12"/>
                  <a:gd name="T21" fmla="*/ 20 h 20"/>
                  <a:gd name="T22" fmla="*/ 8 w 12"/>
                  <a:gd name="T23" fmla="*/ 20 h 20"/>
                  <a:gd name="T24" fmla="*/ 6 w 12"/>
                  <a:gd name="T25" fmla="*/ 20 h 20"/>
                  <a:gd name="T26" fmla="*/ 2 w 12"/>
                  <a:gd name="T27" fmla="*/ 16 h 20"/>
                  <a:gd name="T28" fmla="*/ 2 w 12"/>
                  <a:gd name="T2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0">
                    <a:moveTo>
                      <a:pt x="2" y="16"/>
                    </a:moveTo>
                    <a:lnTo>
                      <a:pt x="2" y="16"/>
                    </a:lnTo>
                    <a:lnTo>
                      <a:pt x="0" y="4"/>
                    </a:lnTo>
                    <a:lnTo>
                      <a:pt x="2" y="2"/>
                    </a:lnTo>
                    <a:lnTo>
                      <a:pt x="4" y="2"/>
                    </a:lnTo>
                    <a:lnTo>
                      <a:pt x="4" y="2"/>
                    </a:lnTo>
                    <a:lnTo>
                      <a:pt x="8" y="2"/>
                    </a:lnTo>
                    <a:lnTo>
                      <a:pt x="12" y="0"/>
                    </a:lnTo>
                    <a:lnTo>
                      <a:pt x="12" y="0"/>
                    </a:lnTo>
                    <a:lnTo>
                      <a:pt x="10" y="14"/>
                    </a:lnTo>
                    <a:lnTo>
                      <a:pt x="8" y="20"/>
                    </a:lnTo>
                    <a:lnTo>
                      <a:pt x="8" y="20"/>
                    </a:lnTo>
                    <a:lnTo>
                      <a:pt x="6" y="20"/>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2" name="Freeform 725">
                <a:extLst>
                  <a:ext uri="{FF2B5EF4-FFF2-40B4-BE49-F238E27FC236}">
                    <a16:creationId xmlns:a16="http://schemas.microsoft.com/office/drawing/2014/main" id="{BE1E1657-8450-7EA0-1BFC-3E6E7931C8CE}"/>
                  </a:ext>
                </a:extLst>
              </p:cNvPr>
              <p:cNvSpPr>
                <a:spLocks/>
              </p:cNvSpPr>
              <p:nvPr/>
            </p:nvSpPr>
            <p:spPr bwMode="auto">
              <a:xfrm>
                <a:off x="3620" y="2827"/>
                <a:ext cx="16" cy="24"/>
              </a:xfrm>
              <a:custGeom>
                <a:avLst/>
                <a:gdLst>
                  <a:gd name="T0" fmla="*/ 0 w 16"/>
                  <a:gd name="T1" fmla="*/ 6 h 24"/>
                  <a:gd name="T2" fmla="*/ 0 w 16"/>
                  <a:gd name="T3" fmla="*/ 6 h 24"/>
                  <a:gd name="T4" fmla="*/ 4 w 16"/>
                  <a:gd name="T5" fmla="*/ 0 h 24"/>
                  <a:gd name="T6" fmla="*/ 6 w 16"/>
                  <a:gd name="T7" fmla="*/ 0 h 24"/>
                  <a:gd name="T8" fmla="*/ 6 w 16"/>
                  <a:gd name="T9" fmla="*/ 2 h 24"/>
                  <a:gd name="T10" fmla="*/ 8 w 16"/>
                  <a:gd name="T11" fmla="*/ 12 h 24"/>
                  <a:gd name="T12" fmla="*/ 8 w 16"/>
                  <a:gd name="T13" fmla="*/ 12 h 24"/>
                  <a:gd name="T14" fmla="*/ 8 w 16"/>
                  <a:gd name="T15" fmla="*/ 16 h 24"/>
                  <a:gd name="T16" fmla="*/ 12 w 16"/>
                  <a:gd name="T17" fmla="*/ 16 h 24"/>
                  <a:gd name="T18" fmla="*/ 14 w 16"/>
                  <a:gd name="T19" fmla="*/ 16 h 24"/>
                  <a:gd name="T20" fmla="*/ 16 w 16"/>
                  <a:gd name="T21" fmla="*/ 18 h 24"/>
                  <a:gd name="T22" fmla="*/ 16 w 16"/>
                  <a:gd name="T23" fmla="*/ 18 h 24"/>
                  <a:gd name="T24" fmla="*/ 14 w 16"/>
                  <a:gd name="T25" fmla="*/ 24 h 24"/>
                  <a:gd name="T26" fmla="*/ 12 w 16"/>
                  <a:gd name="T27" fmla="*/ 24 h 24"/>
                  <a:gd name="T28" fmla="*/ 10 w 16"/>
                  <a:gd name="T29" fmla="*/ 22 h 24"/>
                  <a:gd name="T30" fmla="*/ 10 w 16"/>
                  <a:gd name="T31" fmla="*/ 22 h 24"/>
                  <a:gd name="T32" fmla="*/ 10 w 16"/>
                  <a:gd name="T33" fmla="*/ 22 h 24"/>
                  <a:gd name="T34" fmla="*/ 8 w 16"/>
                  <a:gd name="T35" fmla="*/ 20 h 24"/>
                  <a:gd name="T36" fmla="*/ 6 w 16"/>
                  <a:gd name="T37" fmla="*/ 16 h 24"/>
                  <a:gd name="T38" fmla="*/ 4 w 16"/>
                  <a:gd name="T39" fmla="*/ 12 h 24"/>
                  <a:gd name="T40" fmla="*/ 0 w 16"/>
                  <a:gd name="T41" fmla="*/ 10 h 24"/>
                  <a:gd name="T42" fmla="*/ 0 w 16"/>
                  <a:gd name="T43" fmla="*/ 10 h 24"/>
                  <a:gd name="T44" fmla="*/ 0 w 16"/>
                  <a:gd name="T45" fmla="*/ 10 h 24"/>
                  <a:gd name="T46" fmla="*/ 0 w 16"/>
                  <a:gd name="T47" fmla="*/ 6 h 24"/>
                  <a:gd name="T48" fmla="*/ 0 w 16"/>
                  <a:gd name="T49"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0" y="6"/>
                    </a:moveTo>
                    <a:lnTo>
                      <a:pt x="0" y="6"/>
                    </a:lnTo>
                    <a:lnTo>
                      <a:pt x="4" y="0"/>
                    </a:lnTo>
                    <a:lnTo>
                      <a:pt x="6" y="0"/>
                    </a:lnTo>
                    <a:lnTo>
                      <a:pt x="6" y="2"/>
                    </a:lnTo>
                    <a:lnTo>
                      <a:pt x="8" y="12"/>
                    </a:lnTo>
                    <a:lnTo>
                      <a:pt x="8" y="12"/>
                    </a:lnTo>
                    <a:lnTo>
                      <a:pt x="8" y="16"/>
                    </a:lnTo>
                    <a:lnTo>
                      <a:pt x="12" y="16"/>
                    </a:lnTo>
                    <a:lnTo>
                      <a:pt x="14" y="16"/>
                    </a:lnTo>
                    <a:lnTo>
                      <a:pt x="16" y="18"/>
                    </a:lnTo>
                    <a:lnTo>
                      <a:pt x="16" y="18"/>
                    </a:lnTo>
                    <a:lnTo>
                      <a:pt x="14" y="24"/>
                    </a:lnTo>
                    <a:lnTo>
                      <a:pt x="12" y="24"/>
                    </a:lnTo>
                    <a:lnTo>
                      <a:pt x="10" y="22"/>
                    </a:lnTo>
                    <a:lnTo>
                      <a:pt x="10" y="22"/>
                    </a:lnTo>
                    <a:lnTo>
                      <a:pt x="10" y="22"/>
                    </a:lnTo>
                    <a:lnTo>
                      <a:pt x="8" y="20"/>
                    </a:lnTo>
                    <a:lnTo>
                      <a:pt x="6" y="16"/>
                    </a:lnTo>
                    <a:lnTo>
                      <a:pt x="4" y="12"/>
                    </a:lnTo>
                    <a:lnTo>
                      <a:pt x="0" y="10"/>
                    </a:lnTo>
                    <a:lnTo>
                      <a:pt x="0" y="10"/>
                    </a:lnTo>
                    <a:lnTo>
                      <a:pt x="0"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3" name="Freeform 726">
                <a:extLst>
                  <a:ext uri="{FF2B5EF4-FFF2-40B4-BE49-F238E27FC236}">
                    <a16:creationId xmlns:a16="http://schemas.microsoft.com/office/drawing/2014/main" id="{453054BA-8BA5-8347-AD0E-38FBE70A93E3}"/>
                  </a:ext>
                </a:extLst>
              </p:cNvPr>
              <p:cNvSpPr>
                <a:spLocks/>
              </p:cNvSpPr>
              <p:nvPr/>
            </p:nvSpPr>
            <p:spPr bwMode="auto">
              <a:xfrm>
                <a:off x="3608" y="2831"/>
                <a:ext cx="12" cy="18"/>
              </a:xfrm>
              <a:custGeom>
                <a:avLst/>
                <a:gdLst>
                  <a:gd name="T0" fmla="*/ 12 w 12"/>
                  <a:gd name="T1" fmla="*/ 2 h 18"/>
                  <a:gd name="T2" fmla="*/ 12 w 12"/>
                  <a:gd name="T3" fmla="*/ 2 h 18"/>
                  <a:gd name="T4" fmla="*/ 12 w 12"/>
                  <a:gd name="T5" fmla="*/ 6 h 18"/>
                  <a:gd name="T6" fmla="*/ 12 w 12"/>
                  <a:gd name="T7" fmla="*/ 6 h 18"/>
                  <a:gd name="T8" fmla="*/ 12 w 12"/>
                  <a:gd name="T9" fmla="*/ 14 h 18"/>
                  <a:gd name="T10" fmla="*/ 12 w 12"/>
                  <a:gd name="T11" fmla="*/ 16 h 18"/>
                  <a:gd name="T12" fmla="*/ 10 w 12"/>
                  <a:gd name="T13" fmla="*/ 16 h 18"/>
                  <a:gd name="T14" fmla="*/ 10 w 12"/>
                  <a:gd name="T15" fmla="*/ 16 h 18"/>
                  <a:gd name="T16" fmla="*/ 8 w 12"/>
                  <a:gd name="T17" fmla="*/ 16 h 18"/>
                  <a:gd name="T18" fmla="*/ 6 w 12"/>
                  <a:gd name="T19" fmla="*/ 18 h 18"/>
                  <a:gd name="T20" fmla="*/ 4 w 12"/>
                  <a:gd name="T21" fmla="*/ 18 h 18"/>
                  <a:gd name="T22" fmla="*/ 0 w 12"/>
                  <a:gd name="T23" fmla="*/ 14 h 18"/>
                  <a:gd name="T24" fmla="*/ 0 w 12"/>
                  <a:gd name="T25" fmla="*/ 14 h 18"/>
                  <a:gd name="T26" fmla="*/ 0 w 12"/>
                  <a:gd name="T27" fmla="*/ 14 h 18"/>
                  <a:gd name="T28" fmla="*/ 0 w 12"/>
                  <a:gd name="T29" fmla="*/ 14 h 18"/>
                  <a:gd name="T30" fmla="*/ 4 w 12"/>
                  <a:gd name="T31" fmla="*/ 10 h 18"/>
                  <a:gd name="T32" fmla="*/ 6 w 12"/>
                  <a:gd name="T33" fmla="*/ 2 h 18"/>
                  <a:gd name="T34" fmla="*/ 6 w 12"/>
                  <a:gd name="T35" fmla="*/ 2 h 18"/>
                  <a:gd name="T36" fmla="*/ 8 w 12"/>
                  <a:gd name="T37" fmla="*/ 0 h 18"/>
                  <a:gd name="T38" fmla="*/ 8 w 12"/>
                  <a:gd name="T39" fmla="*/ 0 h 18"/>
                  <a:gd name="T40" fmla="*/ 12 w 12"/>
                  <a:gd name="T41" fmla="*/ 2 h 18"/>
                  <a:gd name="T42" fmla="*/ 12 w 12"/>
                  <a:gd name="T4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8">
                    <a:moveTo>
                      <a:pt x="12" y="2"/>
                    </a:moveTo>
                    <a:lnTo>
                      <a:pt x="12" y="2"/>
                    </a:lnTo>
                    <a:lnTo>
                      <a:pt x="12" y="6"/>
                    </a:lnTo>
                    <a:lnTo>
                      <a:pt x="12" y="6"/>
                    </a:lnTo>
                    <a:lnTo>
                      <a:pt x="12" y="14"/>
                    </a:lnTo>
                    <a:lnTo>
                      <a:pt x="12" y="16"/>
                    </a:lnTo>
                    <a:lnTo>
                      <a:pt x="10" y="16"/>
                    </a:lnTo>
                    <a:lnTo>
                      <a:pt x="10" y="16"/>
                    </a:lnTo>
                    <a:lnTo>
                      <a:pt x="8" y="16"/>
                    </a:lnTo>
                    <a:lnTo>
                      <a:pt x="6" y="18"/>
                    </a:lnTo>
                    <a:lnTo>
                      <a:pt x="4" y="18"/>
                    </a:lnTo>
                    <a:lnTo>
                      <a:pt x="0" y="14"/>
                    </a:lnTo>
                    <a:lnTo>
                      <a:pt x="0" y="14"/>
                    </a:lnTo>
                    <a:lnTo>
                      <a:pt x="0" y="14"/>
                    </a:lnTo>
                    <a:lnTo>
                      <a:pt x="0" y="14"/>
                    </a:lnTo>
                    <a:lnTo>
                      <a:pt x="4" y="10"/>
                    </a:lnTo>
                    <a:lnTo>
                      <a:pt x="6" y="2"/>
                    </a:lnTo>
                    <a:lnTo>
                      <a:pt x="6" y="2"/>
                    </a:lnTo>
                    <a:lnTo>
                      <a:pt x="8" y="0"/>
                    </a:lnTo>
                    <a:lnTo>
                      <a:pt x="8" y="0"/>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4" name="Freeform 727">
                <a:extLst>
                  <a:ext uri="{FF2B5EF4-FFF2-40B4-BE49-F238E27FC236}">
                    <a16:creationId xmlns:a16="http://schemas.microsoft.com/office/drawing/2014/main" id="{65E76318-870C-0046-B1D2-79DABA19991D}"/>
                  </a:ext>
                </a:extLst>
              </p:cNvPr>
              <p:cNvSpPr>
                <a:spLocks/>
              </p:cNvSpPr>
              <p:nvPr/>
            </p:nvSpPr>
            <p:spPr bwMode="auto">
              <a:xfrm>
                <a:off x="3640" y="2843"/>
                <a:ext cx="12" cy="14"/>
              </a:xfrm>
              <a:custGeom>
                <a:avLst/>
                <a:gdLst>
                  <a:gd name="T0" fmla="*/ 0 w 12"/>
                  <a:gd name="T1" fmla="*/ 6 h 14"/>
                  <a:gd name="T2" fmla="*/ 0 w 12"/>
                  <a:gd name="T3" fmla="*/ 6 h 14"/>
                  <a:gd name="T4" fmla="*/ 6 w 12"/>
                  <a:gd name="T5" fmla="*/ 0 h 14"/>
                  <a:gd name="T6" fmla="*/ 8 w 12"/>
                  <a:gd name="T7" fmla="*/ 0 h 14"/>
                  <a:gd name="T8" fmla="*/ 12 w 12"/>
                  <a:gd name="T9" fmla="*/ 6 h 14"/>
                  <a:gd name="T10" fmla="*/ 12 w 12"/>
                  <a:gd name="T11" fmla="*/ 6 h 14"/>
                  <a:gd name="T12" fmla="*/ 8 w 12"/>
                  <a:gd name="T13" fmla="*/ 8 h 14"/>
                  <a:gd name="T14" fmla="*/ 6 w 12"/>
                  <a:gd name="T15" fmla="*/ 8 h 14"/>
                  <a:gd name="T16" fmla="*/ 4 w 12"/>
                  <a:gd name="T17" fmla="*/ 8 h 14"/>
                  <a:gd name="T18" fmla="*/ 2 w 12"/>
                  <a:gd name="T19" fmla="*/ 14 h 14"/>
                  <a:gd name="T20" fmla="*/ 2 w 12"/>
                  <a:gd name="T21" fmla="*/ 14 h 14"/>
                  <a:gd name="T22" fmla="*/ 0 w 12"/>
                  <a:gd name="T23" fmla="*/ 6 h 14"/>
                  <a:gd name="T24" fmla="*/ 0 w 12"/>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4">
                    <a:moveTo>
                      <a:pt x="0" y="6"/>
                    </a:moveTo>
                    <a:lnTo>
                      <a:pt x="0" y="6"/>
                    </a:lnTo>
                    <a:lnTo>
                      <a:pt x="6" y="0"/>
                    </a:lnTo>
                    <a:lnTo>
                      <a:pt x="8" y="0"/>
                    </a:lnTo>
                    <a:lnTo>
                      <a:pt x="12" y="6"/>
                    </a:lnTo>
                    <a:lnTo>
                      <a:pt x="12" y="6"/>
                    </a:lnTo>
                    <a:lnTo>
                      <a:pt x="8" y="8"/>
                    </a:lnTo>
                    <a:lnTo>
                      <a:pt x="6" y="8"/>
                    </a:lnTo>
                    <a:lnTo>
                      <a:pt x="4" y="8"/>
                    </a:lnTo>
                    <a:lnTo>
                      <a:pt x="2" y="14"/>
                    </a:lnTo>
                    <a:lnTo>
                      <a:pt x="2"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5" name="Freeform 728">
                <a:extLst>
                  <a:ext uri="{FF2B5EF4-FFF2-40B4-BE49-F238E27FC236}">
                    <a16:creationId xmlns:a16="http://schemas.microsoft.com/office/drawing/2014/main" id="{A96A6E34-9F19-1882-0D1B-C9CE9E81C462}"/>
                  </a:ext>
                </a:extLst>
              </p:cNvPr>
              <p:cNvSpPr>
                <a:spLocks/>
              </p:cNvSpPr>
              <p:nvPr/>
            </p:nvSpPr>
            <p:spPr bwMode="auto">
              <a:xfrm>
                <a:off x="3630" y="2845"/>
                <a:ext cx="10" cy="8"/>
              </a:xfrm>
              <a:custGeom>
                <a:avLst/>
                <a:gdLst>
                  <a:gd name="T0" fmla="*/ 0 w 10"/>
                  <a:gd name="T1" fmla="*/ 4 h 8"/>
                  <a:gd name="T2" fmla="*/ 0 w 10"/>
                  <a:gd name="T3" fmla="*/ 4 h 8"/>
                  <a:gd name="T4" fmla="*/ 4 w 10"/>
                  <a:gd name="T5" fmla="*/ 2 h 8"/>
                  <a:gd name="T6" fmla="*/ 6 w 10"/>
                  <a:gd name="T7" fmla="*/ 0 h 8"/>
                  <a:gd name="T8" fmla="*/ 6 w 10"/>
                  <a:gd name="T9" fmla="*/ 0 h 8"/>
                  <a:gd name="T10" fmla="*/ 8 w 10"/>
                  <a:gd name="T11" fmla="*/ 0 h 8"/>
                  <a:gd name="T12" fmla="*/ 10 w 10"/>
                  <a:gd name="T13" fmla="*/ 4 h 8"/>
                  <a:gd name="T14" fmla="*/ 10 w 10"/>
                  <a:gd name="T15" fmla="*/ 4 h 8"/>
                  <a:gd name="T16" fmla="*/ 8 w 10"/>
                  <a:gd name="T17" fmla="*/ 4 h 8"/>
                  <a:gd name="T18" fmla="*/ 6 w 10"/>
                  <a:gd name="T19" fmla="*/ 8 h 8"/>
                  <a:gd name="T20" fmla="*/ 2 w 10"/>
                  <a:gd name="T21" fmla="*/ 8 h 8"/>
                  <a:gd name="T22" fmla="*/ 0 w 10"/>
                  <a:gd name="T23" fmla="*/ 4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0" y="4"/>
                    </a:lnTo>
                    <a:lnTo>
                      <a:pt x="4" y="2"/>
                    </a:lnTo>
                    <a:lnTo>
                      <a:pt x="6" y="0"/>
                    </a:lnTo>
                    <a:lnTo>
                      <a:pt x="6" y="0"/>
                    </a:lnTo>
                    <a:lnTo>
                      <a:pt x="8" y="0"/>
                    </a:lnTo>
                    <a:lnTo>
                      <a:pt x="10" y="4"/>
                    </a:lnTo>
                    <a:lnTo>
                      <a:pt x="10" y="4"/>
                    </a:lnTo>
                    <a:lnTo>
                      <a:pt x="8" y="4"/>
                    </a:lnTo>
                    <a:lnTo>
                      <a:pt x="6" y="8"/>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6" name="Freeform 729">
                <a:extLst>
                  <a:ext uri="{FF2B5EF4-FFF2-40B4-BE49-F238E27FC236}">
                    <a16:creationId xmlns:a16="http://schemas.microsoft.com/office/drawing/2014/main" id="{13A44A61-EE4A-9D77-FB57-93EAFD3FAF22}"/>
                  </a:ext>
                </a:extLst>
              </p:cNvPr>
              <p:cNvSpPr>
                <a:spLocks/>
              </p:cNvSpPr>
              <p:nvPr/>
            </p:nvSpPr>
            <p:spPr bwMode="auto">
              <a:xfrm>
                <a:off x="3676" y="2833"/>
                <a:ext cx="6" cy="14"/>
              </a:xfrm>
              <a:custGeom>
                <a:avLst/>
                <a:gdLst>
                  <a:gd name="T0" fmla="*/ 0 w 6"/>
                  <a:gd name="T1" fmla="*/ 0 h 14"/>
                  <a:gd name="T2" fmla="*/ 0 w 6"/>
                  <a:gd name="T3" fmla="*/ 0 h 14"/>
                  <a:gd name="T4" fmla="*/ 2 w 6"/>
                  <a:gd name="T5" fmla="*/ 2 h 14"/>
                  <a:gd name="T6" fmla="*/ 2 w 6"/>
                  <a:gd name="T7" fmla="*/ 4 h 14"/>
                  <a:gd name="T8" fmla="*/ 6 w 6"/>
                  <a:gd name="T9" fmla="*/ 12 h 14"/>
                  <a:gd name="T10" fmla="*/ 6 w 6"/>
                  <a:gd name="T11" fmla="*/ 12 h 14"/>
                  <a:gd name="T12" fmla="*/ 4 w 6"/>
                  <a:gd name="T13" fmla="*/ 12 h 14"/>
                  <a:gd name="T14" fmla="*/ 2 w 6"/>
                  <a:gd name="T15" fmla="*/ 14 h 14"/>
                  <a:gd name="T16" fmla="*/ 2 w 6"/>
                  <a:gd name="T17" fmla="*/ 12 h 14"/>
                  <a:gd name="T18" fmla="*/ 2 w 6"/>
                  <a:gd name="T19" fmla="*/ 12 h 14"/>
                  <a:gd name="T20" fmla="*/ 0 w 6"/>
                  <a:gd name="T21" fmla="*/ 6 h 14"/>
                  <a:gd name="T22" fmla="*/ 0 w 6"/>
                  <a:gd name="T23" fmla="*/ 0 h 14"/>
                  <a:gd name="T24" fmla="*/ 0 w 6"/>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0" y="0"/>
                    </a:moveTo>
                    <a:lnTo>
                      <a:pt x="0" y="0"/>
                    </a:lnTo>
                    <a:lnTo>
                      <a:pt x="2" y="2"/>
                    </a:lnTo>
                    <a:lnTo>
                      <a:pt x="2" y="4"/>
                    </a:lnTo>
                    <a:lnTo>
                      <a:pt x="6" y="12"/>
                    </a:lnTo>
                    <a:lnTo>
                      <a:pt x="6" y="12"/>
                    </a:lnTo>
                    <a:lnTo>
                      <a:pt x="4" y="12"/>
                    </a:lnTo>
                    <a:lnTo>
                      <a:pt x="2" y="14"/>
                    </a:lnTo>
                    <a:lnTo>
                      <a:pt x="2" y="12"/>
                    </a:lnTo>
                    <a:lnTo>
                      <a:pt x="2" y="12"/>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7" name="Freeform 730">
                <a:extLst>
                  <a:ext uri="{FF2B5EF4-FFF2-40B4-BE49-F238E27FC236}">
                    <a16:creationId xmlns:a16="http://schemas.microsoft.com/office/drawing/2014/main" id="{758286A2-762B-CAB2-BE34-07C9D0502D41}"/>
                  </a:ext>
                </a:extLst>
              </p:cNvPr>
              <p:cNvSpPr>
                <a:spLocks/>
              </p:cNvSpPr>
              <p:nvPr/>
            </p:nvSpPr>
            <p:spPr bwMode="auto">
              <a:xfrm>
                <a:off x="3672" y="2833"/>
                <a:ext cx="6" cy="12"/>
              </a:xfrm>
              <a:custGeom>
                <a:avLst/>
                <a:gdLst>
                  <a:gd name="T0" fmla="*/ 4 w 6"/>
                  <a:gd name="T1" fmla="*/ 0 h 12"/>
                  <a:gd name="T2" fmla="*/ 4 w 6"/>
                  <a:gd name="T3" fmla="*/ 0 h 12"/>
                  <a:gd name="T4" fmla="*/ 6 w 6"/>
                  <a:gd name="T5" fmla="*/ 12 h 12"/>
                  <a:gd name="T6" fmla="*/ 6 w 6"/>
                  <a:gd name="T7" fmla="*/ 12 h 12"/>
                  <a:gd name="T8" fmla="*/ 2 w 6"/>
                  <a:gd name="T9" fmla="*/ 8 h 12"/>
                  <a:gd name="T10" fmla="*/ 0 w 6"/>
                  <a:gd name="T11" fmla="*/ 8 h 12"/>
                  <a:gd name="T12" fmla="*/ 0 w 6"/>
                  <a:gd name="T13" fmla="*/ 8 h 12"/>
                  <a:gd name="T14" fmla="*/ 2 w 6"/>
                  <a:gd name="T15" fmla="*/ 2 h 12"/>
                  <a:gd name="T16" fmla="*/ 4 w 6"/>
                  <a:gd name="T17" fmla="*/ 0 h 12"/>
                  <a:gd name="T18" fmla="*/ 4 w 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4" y="0"/>
                    </a:moveTo>
                    <a:lnTo>
                      <a:pt x="4" y="0"/>
                    </a:lnTo>
                    <a:lnTo>
                      <a:pt x="6" y="12"/>
                    </a:lnTo>
                    <a:lnTo>
                      <a:pt x="6" y="12"/>
                    </a:lnTo>
                    <a:lnTo>
                      <a:pt x="2" y="8"/>
                    </a:lnTo>
                    <a:lnTo>
                      <a:pt x="0" y="8"/>
                    </a:lnTo>
                    <a:lnTo>
                      <a:pt x="0" y="8"/>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8" name="Freeform 731">
                <a:extLst>
                  <a:ext uri="{FF2B5EF4-FFF2-40B4-BE49-F238E27FC236}">
                    <a16:creationId xmlns:a16="http://schemas.microsoft.com/office/drawing/2014/main" id="{CC35D8A3-EE71-32EA-E521-5549B26F8FB0}"/>
                  </a:ext>
                </a:extLst>
              </p:cNvPr>
              <p:cNvSpPr>
                <a:spLocks/>
              </p:cNvSpPr>
              <p:nvPr/>
            </p:nvSpPr>
            <p:spPr bwMode="auto">
              <a:xfrm>
                <a:off x="2926" y="2817"/>
                <a:ext cx="28" cy="34"/>
              </a:xfrm>
              <a:custGeom>
                <a:avLst/>
                <a:gdLst>
                  <a:gd name="T0" fmla="*/ 4 w 28"/>
                  <a:gd name="T1" fmla="*/ 24 h 34"/>
                  <a:gd name="T2" fmla="*/ 4 w 28"/>
                  <a:gd name="T3" fmla="*/ 24 h 34"/>
                  <a:gd name="T4" fmla="*/ 2 w 28"/>
                  <a:gd name="T5" fmla="*/ 24 h 34"/>
                  <a:gd name="T6" fmla="*/ 0 w 28"/>
                  <a:gd name="T7" fmla="*/ 24 h 34"/>
                  <a:gd name="T8" fmla="*/ 0 w 28"/>
                  <a:gd name="T9" fmla="*/ 20 h 34"/>
                  <a:gd name="T10" fmla="*/ 0 w 28"/>
                  <a:gd name="T11" fmla="*/ 12 h 34"/>
                  <a:gd name="T12" fmla="*/ 0 w 28"/>
                  <a:gd name="T13" fmla="*/ 12 h 34"/>
                  <a:gd name="T14" fmla="*/ 2 w 28"/>
                  <a:gd name="T15" fmla="*/ 2 h 34"/>
                  <a:gd name="T16" fmla="*/ 4 w 28"/>
                  <a:gd name="T17" fmla="*/ 0 h 34"/>
                  <a:gd name="T18" fmla="*/ 6 w 28"/>
                  <a:gd name="T19" fmla="*/ 4 h 34"/>
                  <a:gd name="T20" fmla="*/ 6 w 28"/>
                  <a:gd name="T21" fmla="*/ 4 h 34"/>
                  <a:gd name="T22" fmla="*/ 8 w 28"/>
                  <a:gd name="T23" fmla="*/ 4 h 34"/>
                  <a:gd name="T24" fmla="*/ 10 w 28"/>
                  <a:gd name="T25" fmla="*/ 4 h 34"/>
                  <a:gd name="T26" fmla="*/ 14 w 28"/>
                  <a:gd name="T27" fmla="*/ 2 h 34"/>
                  <a:gd name="T28" fmla="*/ 14 w 28"/>
                  <a:gd name="T29" fmla="*/ 2 h 34"/>
                  <a:gd name="T30" fmla="*/ 18 w 28"/>
                  <a:gd name="T31" fmla="*/ 2 h 34"/>
                  <a:gd name="T32" fmla="*/ 22 w 28"/>
                  <a:gd name="T33" fmla="*/ 4 h 34"/>
                  <a:gd name="T34" fmla="*/ 26 w 28"/>
                  <a:gd name="T35" fmla="*/ 10 h 34"/>
                  <a:gd name="T36" fmla="*/ 28 w 28"/>
                  <a:gd name="T37" fmla="*/ 20 h 34"/>
                  <a:gd name="T38" fmla="*/ 28 w 28"/>
                  <a:gd name="T39" fmla="*/ 20 h 34"/>
                  <a:gd name="T40" fmla="*/ 28 w 28"/>
                  <a:gd name="T41" fmla="*/ 22 h 34"/>
                  <a:gd name="T42" fmla="*/ 26 w 28"/>
                  <a:gd name="T43" fmla="*/ 22 h 34"/>
                  <a:gd name="T44" fmla="*/ 24 w 28"/>
                  <a:gd name="T45" fmla="*/ 24 h 34"/>
                  <a:gd name="T46" fmla="*/ 24 w 28"/>
                  <a:gd name="T47" fmla="*/ 24 h 34"/>
                  <a:gd name="T48" fmla="*/ 24 w 28"/>
                  <a:gd name="T49" fmla="*/ 24 h 34"/>
                  <a:gd name="T50" fmla="*/ 24 w 28"/>
                  <a:gd name="T51" fmla="*/ 24 h 34"/>
                  <a:gd name="T52" fmla="*/ 22 w 28"/>
                  <a:gd name="T53" fmla="*/ 26 h 34"/>
                  <a:gd name="T54" fmla="*/ 20 w 28"/>
                  <a:gd name="T55" fmla="*/ 26 h 34"/>
                  <a:gd name="T56" fmla="*/ 16 w 28"/>
                  <a:gd name="T57" fmla="*/ 26 h 34"/>
                  <a:gd name="T58" fmla="*/ 14 w 28"/>
                  <a:gd name="T59" fmla="*/ 32 h 34"/>
                  <a:gd name="T60" fmla="*/ 14 w 28"/>
                  <a:gd name="T61" fmla="*/ 32 h 34"/>
                  <a:gd name="T62" fmla="*/ 14 w 28"/>
                  <a:gd name="T63" fmla="*/ 34 h 34"/>
                  <a:gd name="T64" fmla="*/ 12 w 28"/>
                  <a:gd name="T65" fmla="*/ 34 h 34"/>
                  <a:gd name="T66" fmla="*/ 12 w 28"/>
                  <a:gd name="T67" fmla="*/ 30 h 34"/>
                  <a:gd name="T68" fmla="*/ 12 w 28"/>
                  <a:gd name="T69" fmla="*/ 30 h 34"/>
                  <a:gd name="T70" fmla="*/ 10 w 28"/>
                  <a:gd name="T71" fmla="*/ 26 h 34"/>
                  <a:gd name="T72" fmla="*/ 8 w 28"/>
                  <a:gd name="T73" fmla="*/ 24 h 34"/>
                  <a:gd name="T74" fmla="*/ 4 w 28"/>
                  <a:gd name="T75" fmla="*/ 24 h 34"/>
                  <a:gd name="T76" fmla="*/ 4 w 28"/>
                  <a:gd name="T7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4">
                    <a:moveTo>
                      <a:pt x="4" y="24"/>
                    </a:moveTo>
                    <a:lnTo>
                      <a:pt x="4" y="24"/>
                    </a:lnTo>
                    <a:lnTo>
                      <a:pt x="2" y="24"/>
                    </a:lnTo>
                    <a:lnTo>
                      <a:pt x="0" y="24"/>
                    </a:lnTo>
                    <a:lnTo>
                      <a:pt x="0" y="20"/>
                    </a:lnTo>
                    <a:lnTo>
                      <a:pt x="0" y="12"/>
                    </a:lnTo>
                    <a:lnTo>
                      <a:pt x="0" y="12"/>
                    </a:lnTo>
                    <a:lnTo>
                      <a:pt x="2" y="2"/>
                    </a:lnTo>
                    <a:lnTo>
                      <a:pt x="4" y="0"/>
                    </a:lnTo>
                    <a:lnTo>
                      <a:pt x="6" y="4"/>
                    </a:lnTo>
                    <a:lnTo>
                      <a:pt x="6" y="4"/>
                    </a:lnTo>
                    <a:lnTo>
                      <a:pt x="8" y="4"/>
                    </a:lnTo>
                    <a:lnTo>
                      <a:pt x="10" y="4"/>
                    </a:lnTo>
                    <a:lnTo>
                      <a:pt x="14" y="2"/>
                    </a:lnTo>
                    <a:lnTo>
                      <a:pt x="14" y="2"/>
                    </a:lnTo>
                    <a:lnTo>
                      <a:pt x="18" y="2"/>
                    </a:lnTo>
                    <a:lnTo>
                      <a:pt x="22" y="4"/>
                    </a:lnTo>
                    <a:lnTo>
                      <a:pt x="26" y="10"/>
                    </a:lnTo>
                    <a:lnTo>
                      <a:pt x="28" y="20"/>
                    </a:lnTo>
                    <a:lnTo>
                      <a:pt x="28" y="20"/>
                    </a:lnTo>
                    <a:lnTo>
                      <a:pt x="28" y="22"/>
                    </a:lnTo>
                    <a:lnTo>
                      <a:pt x="26" y="22"/>
                    </a:lnTo>
                    <a:lnTo>
                      <a:pt x="24" y="24"/>
                    </a:lnTo>
                    <a:lnTo>
                      <a:pt x="24" y="24"/>
                    </a:lnTo>
                    <a:lnTo>
                      <a:pt x="24" y="24"/>
                    </a:lnTo>
                    <a:lnTo>
                      <a:pt x="24" y="24"/>
                    </a:lnTo>
                    <a:lnTo>
                      <a:pt x="22" y="26"/>
                    </a:lnTo>
                    <a:lnTo>
                      <a:pt x="20" y="26"/>
                    </a:lnTo>
                    <a:lnTo>
                      <a:pt x="16" y="26"/>
                    </a:lnTo>
                    <a:lnTo>
                      <a:pt x="14" y="32"/>
                    </a:lnTo>
                    <a:lnTo>
                      <a:pt x="14" y="32"/>
                    </a:lnTo>
                    <a:lnTo>
                      <a:pt x="14" y="34"/>
                    </a:lnTo>
                    <a:lnTo>
                      <a:pt x="12" y="34"/>
                    </a:lnTo>
                    <a:lnTo>
                      <a:pt x="12" y="30"/>
                    </a:lnTo>
                    <a:lnTo>
                      <a:pt x="12" y="30"/>
                    </a:lnTo>
                    <a:lnTo>
                      <a:pt x="10" y="26"/>
                    </a:lnTo>
                    <a:lnTo>
                      <a:pt x="8" y="24"/>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9" name="Freeform 732">
                <a:extLst>
                  <a:ext uri="{FF2B5EF4-FFF2-40B4-BE49-F238E27FC236}">
                    <a16:creationId xmlns:a16="http://schemas.microsoft.com/office/drawing/2014/main" id="{F65B9A2E-0BAD-EC7C-93EE-211EB2DF5A74}"/>
                  </a:ext>
                </a:extLst>
              </p:cNvPr>
              <p:cNvSpPr>
                <a:spLocks/>
              </p:cNvSpPr>
              <p:nvPr/>
            </p:nvSpPr>
            <p:spPr bwMode="auto">
              <a:xfrm>
                <a:off x="2940" y="2841"/>
                <a:ext cx="10" cy="8"/>
              </a:xfrm>
              <a:custGeom>
                <a:avLst/>
                <a:gdLst>
                  <a:gd name="T0" fmla="*/ 0 w 10"/>
                  <a:gd name="T1" fmla="*/ 8 h 8"/>
                  <a:gd name="T2" fmla="*/ 0 w 10"/>
                  <a:gd name="T3" fmla="*/ 8 h 8"/>
                  <a:gd name="T4" fmla="*/ 2 w 10"/>
                  <a:gd name="T5" fmla="*/ 0 h 8"/>
                  <a:gd name="T6" fmla="*/ 4 w 10"/>
                  <a:gd name="T7" fmla="*/ 0 h 8"/>
                  <a:gd name="T8" fmla="*/ 8 w 10"/>
                  <a:gd name="T9" fmla="*/ 0 h 8"/>
                  <a:gd name="T10" fmla="*/ 10 w 10"/>
                  <a:gd name="T11" fmla="*/ 0 h 8"/>
                  <a:gd name="T12" fmla="*/ 10 w 10"/>
                  <a:gd name="T13" fmla="*/ 0 h 8"/>
                  <a:gd name="T14" fmla="*/ 6 w 10"/>
                  <a:gd name="T15" fmla="*/ 4 h 8"/>
                  <a:gd name="T16" fmla="*/ 6 w 10"/>
                  <a:gd name="T17" fmla="*/ 4 h 8"/>
                  <a:gd name="T18" fmla="*/ 4 w 10"/>
                  <a:gd name="T19" fmla="*/ 4 h 8"/>
                  <a:gd name="T20" fmla="*/ 0 w 10"/>
                  <a:gd name="T21" fmla="*/ 8 h 8"/>
                  <a:gd name="T22" fmla="*/ 0 w 10"/>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0" y="8"/>
                    </a:moveTo>
                    <a:lnTo>
                      <a:pt x="0" y="8"/>
                    </a:lnTo>
                    <a:lnTo>
                      <a:pt x="2" y="0"/>
                    </a:lnTo>
                    <a:lnTo>
                      <a:pt x="4" y="0"/>
                    </a:lnTo>
                    <a:lnTo>
                      <a:pt x="8" y="0"/>
                    </a:lnTo>
                    <a:lnTo>
                      <a:pt x="10" y="0"/>
                    </a:lnTo>
                    <a:lnTo>
                      <a:pt x="10" y="0"/>
                    </a:lnTo>
                    <a:lnTo>
                      <a:pt x="6" y="4"/>
                    </a:lnTo>
                    <a:lnTo>
                      <a:pt x="6" y="4"/>
                    </a:lnTo>
                    <a:lnTo>
                      <a:pt x="4" y="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0" name="Freeform 733">
                <a:extLst>
                  <a:ext uri="{FF2B5EF4-FFF2-40B4-BE49-F238E27FC236}">
                    <a16:creationId xmlns:a16="http://schemas.microsoft.com/office/drawing/2014/main" id="{7498E6C6-551D-3748-A400-414AF7786D83}"/>
                  </a:ext>
                </a:extLst>
              </p:cNvPr>
              <p:cNvSpPr>
                <a:spLocks/>
              </p:cNvSpPr>
              <p:nvPr/>
            </p:nvSpPr>
            <p:spPr bwMode="auto">
              <a:xfrm>
                <a:off x="5516" y="2815"/>
                <a:ext cx="40" cy="30"/>
              </a:xfrm>
              <a:custGeom>
                <a:avLst/>
                <a:gdLst>
                  <a:gd name="T0" fmla="*/ 6 w 40"/>
                  <a:gd name="T1" fmla="*/ 26 h 30"/>
                  <a:gd name="T2" fmla="*/ 6 w 40"/>
                  <a:gd name="T3" fmla="*/ 26 h 30"/>
                  <a:gd name="T4" fmla="*/ 4 w 40"/>
                  <a:gd name="T5" fmla="*/ 24 h 30"/>
                  <a:gd name="T6" fmla="*/ 2 w 40"/>
                  <a:gd name="T7" fmla="*/ 22 h 30"/>
                  <a:gd name="T8" fmla="*/ 0 w 40"/>
                  <a:gd name="T9" fmla="*/ 22 h 30"/>
                  <a:gd name="T10" fmla="*/ 0 w 40"/>
                  <a:gd name="T11" fmla="*/ 18 h 30"/>
                  <a:gd name="T12" fmla="*/ 0 w 40"/>
                  <a:gd name="T13" fmla="*/ 18 h 30"/>
                  <a:gd name="T14" fmla="*/ 4 w 40"/>
                  <a:gd name="T15" fmla="*/ 10 h 30"/>
                  <a:gd name="T16" fmla="*/ 4 w 40"/>
                  <a:gd name="T17" fmla="*/ 10 h 30"/>
                  <a:gd name="T18" fmla="*/ 8 w 40"/>
                  <a:gd name="T19" fmla="*/ 2 h 30"/>
                  <a:gd name="T20" fmla="*/ 12 w 40"/>
                  <a:gd name="T21" fmla="*/ 0 h 30"/>
                  <a:gd name="T22" fmla="*/ 16 w 40"/>
                  <a:gd name="T23" fmla="*/ 0 h 30"/>
                  <a:gd name="T24" fmla="*/ 22 w 40"/>
                  <a:gd name="T25" fmla="*/ 6 h 30"/>
                  <a:gd name="T26" fmla="*/ 22 w 40"/>
                  <a:gd name="T27" fmla="*/ 6 h 30"/>
                  <a:gd name="T28" fmla="*/ 24 w 40"/>
                  <a:gd name="T29" fmla="*/ 10 h 30"/>
                  <a:gd name="T30" fmla="*/ 28 w 40"/>
                  <a:gd name="T31" fmla="*/ 10 h 30"/>
                  <a:gd name="T32" fmla="*/ 32 w 40"/>
                  <a:gd name="T33" fmla="*/ 10 h 30"/>
                  <a:gd name="T34" fmla="*/ 36 w 40"/>
                  <a:gd name="T35" fmla="*/ 8 h 30"/>
                  <a:gd name="T36" fmla="*/ 36 w 40"/>
                  <a:gd name="T37" fmla="*/ 8 h 30"/>
                  <a:gd name="T38" fmla="*/ 38 w 40"/>
                  <a:gd name="T39" fmla="*/ 16 h 30"/>
                  <a:gd name="T40" fmla="*/ 40 w 40"/>
                  <a:gd name="T41" fmla="*/ 20 h 30"/>
                  <a:gd name="T42" fmla="*/ 38 w 40"/>
                  <a:gd name="T43" fmla="*/ 26 h 30"/>
                  <a:gd name="T44" fmla="*/ 38 w 40"/>
                  <a:gd name="T45" fmla="*/ 26 h 30"/>
                  <a:gd name="T46" fmla="*/ 36 w 40"/>
                  <a:gd name="T47" fmla="*/ 30 h 30"/>
                  <a:gd name="T48" fmla="*/ 36 w 40"/>
                  <a:gd name="T49" fmla="*/ 30 h 30"/>
                  <a:gd name="T50" fmla="*/ 34 w 40"/>
                  <a:gd name="T51" fmla="*/ 26 h 30"/>
                  <a:gd name="T52" fmla="*/ 32 w 40"/>
                  <a:gd name="T53" fmla="*/ 26 h 30"/>
                  <a:gd name="T54" fmla="*/ 26 w 40"/>
                  <a:gd name="T55" fmla="*/ 26 h 30"/>
                  <a:gd name="T56" fmla="*/ 22 w 40"/>
                  <a:gd name="T57" fmla="*/ 26 h 30"/>
                  <a:gd name="T58" fmla="*/ 18 w 40"/>
                  <a:gd name="T59" fmla="*/ 26 h 30"/>
                  <a:gd name="T60" fmla="*/ 16 w 40"/>
                  <a:gd name="T61" fmla="*/ 22 h 30"/>
                  <a:gd name="T62" fmla="*/ 16 w 40"/>
                  <a:gd name="T63" fmla="*/ 22 h 30"/>
                  <a:gd name="T64" fmla="*/ 14 w 40"/>
                  <a:gd name="T65" fmla="*/ 22 h 30"/>
                  <a:gd name="T66" fmla="*/ 12 w 40"/>
                  <a:gd name="T67" fmla="*/ 24 h 30"/>
                  <a:gd name="T68" fmla="*/ 8 w 40"/>
                  <a:gd name="T69" fmla="*/ 26 h 30"/>
                  <a:gd name="T70" fmla="*/ 6 w 40"/>
                  <a:gd name="T71" fmla="*/ 26 h 30"/>
                  <a:gd name="T72" fmla="*/ 6 w 40"/>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30">
                    <a:moveTo>
                      <a:pt x="6" y="26"/>
                    </a:moveTo>
                    <a:lnTo>
                      <a:pt x="6" y="26"/>
                    </a:lnTo>
                    <a:lnTo>
                      <a:pt x="4" y="24"/>
                    </a:lnTo>
                    <a:lnTo>
                      <a:pt x="2" y="22"/>
                    </a:lnTo>
                    <a:lnTo>
                      <a:pt x="0" y="22"/>
                    </a:lnTo>
                    <a:lnTo>
                      <a:pt x="0" y="18"/>
                    </a:lnTo>
                    <a:lnTo>
                      <a:pt x="0" y="18"/>
                    </a:lnTo>
                    <a:lnTo>
                      <a:pt x="4" y="10"/>
                    </a:lnTo>
                    <a:lnTo>
                      <a:pt x="4" y="10"/>
                    </a:lnTo>
                    <a:lnTo>
                      <a:pt x="8" y="2"/>
                    </a:lnTo>
                    <a:lnTo>
                      <a:pt x="12" y="0"/>
                    </a:lnTo>
                    <a:lnTo>
                      <a:pt x="16" y="0"/>
                    </a:lnTo>
                    <a:lnTo>
                      <a:pt x="22" y="6"/>
                    </a:lnTo>
                    <a:lnTo>
                      <a:pt x="22" y="6"/>
                    </a:lnTo>
                    <a:lnTo>
                      <a:pt x="24" y="10"/>
                    </a:lnTo>
                    <a:lnTo>
                      <a:pt x="28" y="10"/>
                    </a:lnTo>
                    <a:lnTo>
                      <a:pt x="32" y="10"/>
                    </a:lnTo>
                    <a:lnTo>
                      <a:pt x="36" y="8"/>
                    </a:lnTo>
                    <a:lnTo>
                      <a:pt x="36" y="8"/>
                    </a:lnTo>
                    <a:lnTo>
                      <a:pt x="38" y="16"/>
                    </a:lnTo>
                    <a:lnTo>
                      <a:pt x="40" y="20"/>
                    </a:lnTo>
                    <a:lnTo>
                      <a:pt x="38" y="26"/>
                    </a:lnTo>
                    <a:lnTo>
                      <a:pt x="38" y="26"/>
                    </a:lnTo>
                    <a:lnTo>
                      <a:pt x="36" y="30"/>
                    </a:lnTo>
                    <a:lnTo>
                      <a:pt x="36" y="30"/>
                    </a:lnTo>
                    <a:lnTo>
                      <a:pt x="34" y="26"/>
                    </a:lnTo>
                    <a:lnTo>
                      <a:pt x="32" y="26"/>
                    </a:lnTo>
                    <a:lnTo>
                      <a:pt x="26" y="26"/>
                    </a:lnTo>
                    <a:lnTo>
                      <a:pt x="22" y="26"/>
                    </a:lnTo>
                    <a:lnTo>
                      <a:pt x="18" y="26"/>
                    </a:lnTo>
                    <a:lnTo>
                      <a:pt x="16" y="22"/>
                    </a:lnTo>
                    <a:lnTo>
                      <a:pt x="16" y="22"/>
                    </a:lnTo>
                    <a:lnTo>
                      <a:pt x="14" y="22"/>
                    </a:lnTo>
                    <a:lnTo>
                      <a:pt x="12" y="24"/>
                    </a:lnTo>
                    <a:lnTo>
                      <a:pt x="8" y="26"/>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1" name="Freeform 734">
                <a:extLst>
                  <a:ext uri="{FF2B5EF4-FFF2-40B4-BE49-F238E27FC236}">
                    <a16:creationId xmlns:a16="http://schemas.microsoft.com/office/drawing/2014/main" id="{8DA803D9-3BE9-0F40-BC72-ED0DB6F9E402}"/>
                  </a:ext>
                </a:extLst>
              </p:cNvPr>
              <p:cNvSpPr>
                <a:spLocks/>
              </p:cNvSpPr>
              <p:nvPr/>
            </p:nvSpPr>
            <p:spPr bwMode="auto">
              <a:xfrm>
                <a:off x="5560" y="2803"/>
                <a:ext cx="24" cy="42"/>
              </a:xfrm>
              <a:custGeom>
                <a:avLst/>
                <a:gdLst>
                  <a:gd name="T0" fmla="*/ 24 w 24"/>
                  <a:gd name="T1" fmla="*/ 12 h 42"/>
                  <a:gd name="T2" fmla="*/ 24 w 24"/>
                  <a:gd name="T3" fmla="*/ 12 h 42"/>
                  <a:gd name="T4" fmla="*/ 22 w 24"/>
                  <a:gd name="T5" fmla="*/ 20 h 42"/>
                  <a:gd name="T6" fmla="*/ 20 w 24"/>
                  <a:gd name="T7" fmla="*/ 22 h 42"/>
                  <a:gd name="T8" fmla="*/ 16 w 24"/>
                  <a:gd name="T9" fmla="*/ 22 h 42"/>
                  <a:gd name="T10" fmla="*/ 16 w 24"/>
                  <a:gd name="T11" fmla="*/ 22 h 42"/>
                  <a:gd name="T12" fmla="*/ 16 w 24"/>
                  <a:gd name="T13" fmla="*/ 22 h 42"/>
                  <a:gd name="T14" fmla="*/ 14 w 24"/>
                  <a:gd name="T15" fmla="*/ 24 h 42"/>
                  <a:gd name="T16" fmla="*/ 14 w 24"/>
                  <a:gd name="T17" fmla="*/ 28 h 42"/>
                  <a:gd name="T18" fmla="*/ 14 w 24"/>
                  <a:gd name="T19" fmla="*/ 28 h 42"/>
                  <a:gd name="T20" fmla="*/ 12 w 24"/>
                  <a:gd name="T21" fmla="*/ 40 h 42"/>
                  <a:gd name="T22" fmla="*/ 10 w 24"/>
                  <a:gd name="T23" fmla="*/ 42 h 42"/>
                  <a:gd name="T24" fmla="*/ 10 w 24"/>
                  <a:gd name="T25" fmla="*/ 42 h 42"/>
                  <a:gd name="T26" fmla="*/ 6 w 24"/>
                  <a:gd name="T27" fmla="*/ 38 h 42"/>
                  <a:gd name="T28" fmla="*/ 4 w 24"/>
                  <a:gd name="T29" fmla="*/ 32 h 42"/>
                  <a:gd name="T30" fmla="*/ 4 w 24"/>
                  <a:gd name="T31" fmla="*/ 32 h 42"/>
                  <a:gd name="T32" fmla="*/ 0 w 24"/>
                  <a:gd name="T33" fmla="*/ 26 h 42"/>
                  <a:gd name="T34" fmla="*/ 0 w 24"/>
                  <a:gd name="T35" fmla="*/ 26 h 42"/>
                  <a:gd name="T36" fmla="*/ 0 w 24"/>
                  <a:gd name="T37" fmla="*/ 24 h 42"/>
                  <a:gd name="T38" fmla="*/ 0 w 24"/>
                  <a:gd name="T39" fmla="*/ 24 h 42"/>
                  <a:gd name="T40" fmla="*/ 2 w 24"/>
                  <a:gd name="T41" fmla="*/ 22 h 42"/>
                  <a:gd name="T42" fmla="*/ 4 w 24"/>
                  <a:gd name="T43" fmla="*/ 22 h 42"/>
                  <a:gd name="T44" fmla="*/ 6 w 24"/>
                  <a:gd name="T45" fmla="*/ 22 h 42"/>
                  <a:gd name="T46" fmla="*/ 8 w 24"/>
                  <a:gd name="T47" fmla="*/ 22 h 42"/>
                  <a:gd name="T48" fmla="*/ 8 w 24"/>
                  <a:gd name="T49" fmla="*/ 22 h 42"/>
                  <a:gd name="T50" fmla="*/ 8 w 24"/>
                  <a:gd name="T51" fmla="*/ 16 h 42"/>
                  <a:gd name="T52" fmla="*/ 6 w 24"/>
                  <a:gd name="T53" fmla="*/ 10 h 42"/>
                  <a:gd name="T54" fmla="*/ 6 w 24"/>
                  <a:gd name="T55" fmla="*/ 6 h 42"/>
                  <a:gd name="T56" fmla="*/ 8 w 24"/>
                  <a:gd name="T57" fmla="*/ 0 h 42"/>
                  <a:gd name="T58" fmla="*/ 8 w 24"/>
                  <a:gd name="T59" fmla="*/ 0 h 42"/>
                  <a:gd name="T60" fmla="*/ 10 w 24"/>
                  <a:gd name="T61" fmla="*/ 0 h 42"/>
                  <a:gd name="T62" fmla="*/ 12 w 24"/>
                  <a:gd name="T63" fmla="*/ 2 h 42"/>
                  <a:gd name="T64" fmla="*/ 16 w 24"/>
                  <a:gd name="T65" fmla="*/ 8 h 42"/>
                  <a:gd name="T66" fmla="*/ 16 w 24"/>
                  <a:gd name="T67" fmla="*/ 8 h 42"/>
                  <a:gd name="T68" fmla="*/ 16 w 24"/>
                  <a:gd name="T69" fmla="*/ 10 h 42"/>
                  <a:gd name="T70" fmla="*/ 18 w 24"/>
                  <a:gd name="T71" fmla="*/ 8 h 42"/>
                  <a:gd name="T72" fmla="*/ 20 w 24"/>
                  <a:gd name="T73" fmla="*/ 6 h 42"/>
                  <a:gd name="T74" fmla="*/ 20 w 24"/>
                  <a:gd name="T75" fmla="*/ 6 h 42"/>
                  <a:gd name="T76" fmla="*/ 22 w 24"/>
                  <a:gd name="T77" fmla="*/ 4 h 42"/>
                  <a:gd name="T78" fmla="*/ 22 w 24"/>
                  <a:gd name="T79" fmla="*/ 4 h 42"/>
                  <a:gd name="T80" fmla="*/ 24 w 24"/>
                  <a:gd name="T81" fmla="*/ 12 h 42"/>
                  <a:gd name="T82" fmla="*/ 24 w 24"/>
                  <a:gd name="T8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42">
                    <a:moveTo>
                      <a:pt x="24" y="12"/>
                    </a:moveTo>
                    <a:lnTo>
                      <a:pt x="24" y="12"/>
                    </a:lnTo>
                    <a:lnTo>
                      <a:pt x="22" y="20"/>
                    </a:lnTo>
                    <a:lnTo>
                      <a:pt x="20" y="22"/>
                    </a:lnTo>
                    <a:lnTo>
                      <a:pt x="16" y="22"/>
                    </a:lnTo>
                    <a:lnTo>
                      <a:pt x="16" y="22"/>
                    </a:lnTo>
                    <a:lnTo>
                      <a:pt x="16" y="22"/>
                    </a:lnTo>
                    <a:lnTo>
                      <a:pt x="14" y="24"/>
                    </a:lnTo>
                    <a:lnTo>
                      <a:pt x="14" y="28"/>
                    </a:lnTo>
                    <a:lnTo>
                      <a:pt x="14" y="28"/>
                    </a:lnTo>
                    <a:lnTo>
                      <a:pt x="12" y="40"/>
                    </a:lnTo>
                    <a:lnTo>
                      <a:pt x="10" y="42"/>
                    </a:lnTo>
                    <a:lnTo>
                      <a:pt x="10" y="42"/>
                    </a:lnTo>
                    <a:lnTo>
                      <a:pt x="6" y="38"/>
                    </a:lnTo>
                    <a:lnTo>
                      <a:pt x="4" y="32"/>
                    </a:lnTo>
                    <a:lnTo>
                      <a:pt x="4" y="32"/>
                    </a:lnTo>
                    <a:lnTo>
                      <a:pt x="0" y="26"/>
                    </a:lnTo>
                    <a:lnTo>
                      <a:pt x="0" y="26"/>
                    </a:lnTo>
                    <a:lnTo>
                      <a:pt x="0" y="24"/>
                    </a:lnTo>
                    <a:lnTo>
                      <a:pt x="0" y="24"/>
                    </a:lnTo>
                    <a:lnTo>
                      <a:pt x="2" y="22"/>
                    </a:lnTo>
                    <a:lnTo>
                      <a:pt x="4" y="22"/>
                    </a:lnTo>
                    <a:lnTo>
                      <a:pt x="6" y="22"/>
                    </a:lnTo>
                    <a:lnTo>
                      <a:pt x="8" y="22"/>
                    </a:lnTo>
                    <a:lnTo>
                      <a:pt x="8" y="22"/>
                    </a:lnTo>
                    <a:lnTo>
                      <a:pt x="8" y="16"/>
                    </a:lnTo>
                    <a:lnTo>
                      <a:pt x="6" y="10"/>
                    </a:lnTo>
                    <a:lnTo>
                      <a:pt x="6" y="6"/>
                    </a:lnTo>
                    <a:lnTo>
                      <a:pt x="8" y="0"/>
                    </a:lnTo>
                    <a:lnTo>
                      <a:pt x="8" y="0"/>
                    </a:lnTo>
                    <a:lnTo>
                      <a:pt x="10" y="0"/>
                    </a:lnTo>
                    <a:lnTo>
                      <a:pt x="12" y="2"/>
                    </a:lnTo>
                    <a:lnTo>
                      <a:pt x="16" y="8"/>
                    </a:lnTo>
                    <a:lnTo>
                      <a:pt x="16" y="8"/>
                    </a:lnTo>
                    <a:lnTo>
                      <a:pt x="16" y="10"/>
                    </a:lnTo>
                    <a:lnTo>
                      <a:pt x="18" y="8"/>
                    </a:lnTo>
                    <a:lnTo>
                      <a:pt x="20" y="6"/>
                    </a:lnTo>
                    <a:lnTo>
                      <a:pt x="20" y="6"/>
                    </a:lnTo>
                    <a:lnTo>
                      <a:pt x="22" y="4"/>
                    </a:lnTo>
                    <a:lnTo>
                      <a:pt x="22" y="4"/>
                    </a:lnTo>
                    <a:lnTo>
                      <a:pt x="24" y="12"/>
                    </a:lnTo>
                    <a:lnTo>
                      <a:pt x="2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2" name="Freeform 735">
                <a:extLst>
                  <a:ext uri="{FF2B5EF4-FFF2-40B4-BE49-F238E27FC236}">
                    <a16:creationId xmlns:a16="http://schemas.microsoft.com/office/drawing/2014/main" id="{076840C1-51B9-D54C-3973-22878BC37FC1}"/>
                  </a:ext>
                </a:extLst>
              </p:cNvPr>
              <p:cNvSpPr>
                <a:spLocks/>
              </p:cNvSpPr>
              <p:nvPr/>
            </p:nvSpPr>
            <p:spPr bwMode="auto">
              <a:xfrm>
                <a:off x="5576" y="2783"/>
                <a:ext cx="16" cy="38"/>
              </a:xfrm>
              <a:custGeom>
                <a:avLst/>
                <a:gdLst>
                  <a:gd name="T0" fmla="*/ 8 w 16"/>
                  <a:gd name="T1" fmla="*/ 32 h 38"/>
                  <a:gd name="T2" fmla="*/ 8 w 16"/>
                  <a:gd name="T3" fmla="*/ 32 h 38"/>
                  <a:gd name="T4" fmla="*/ 6 w 16"/>
                  <a:gd name="T5" fmla="*/ 26 h 38"/>
                  <a:gd name="T6" fmla="*/ 6 w 16"/>
                  <a:gd name="T7" fmla="*/ 26 h 38"/>
                  <a:gd name="T8" fmla="*/ 4 w 16"/>
                  <a:gd name="T9" fmla="*/ 30 h 38"/>
                  <a:gd name="T10" fmla="*/ 4 w 16"/>
                  <a:gd name="T11" fmla="*/ 30 h 38"/>
                  <a:gd name="T12" fmla="*/ 2 w 16"/>
                  <a:gd name="T13" fmla="*/ 36 h 38"/>
                  <a:gd name="T14" fmla="*/ 2 w 16"/>
                  <a:gd name="T15" fmla="*/ 36 h 38"/>
                  <a:gd name="T16" fmla="*/ 0 w 16"/>
                  <a:gd name="T17" fmla="*/ 32 h 38"/>
                  <a:gd name="T18" fmla="*/ 0 w 16"/>
                  <a:gd name="T19" fmla="*/ 32 h 38"/>
                  <a:gd name="T20" fmla="*/ 2 w 16"/>
                  <a:gd name="T21" fmla="*/ 18 h 38"/>
                  <a:gd name="T22" fmla="*/ 4 w 16"/>
                  <a:gd name="T23" fmla="*/ 4 h 38"/>
                  <a:gd name="T24" fmla="*/ 4 w 16"/>
                  <a:gd name="T25" fmla="*/ 4 h 38"/>
                  <a:gd name="T26" fmla="*/ 4 w 16"/>
                  <a:gd name="T27" fmla="*/ 2 h 38"/>
                  <a:gd name="T28" fmla="*/ 6 w 16"/>
                  <a:gd name="T29" fmla="*/ 0 h 38"/>
                  <a:gd name="T30" fmla="*/ 8 w 16"/>
                  <a:gd name="T31" fmla="*/ 0 h 38"/>
                  <a:gd name="T32" fmla="*/ 10 w 16"/>
                  <a:gd name="T33" fmla="*/ 2 h 38"/>
                  <a:gd name="T34" fmla="*/ 10 w 16"/>
                  <a:gd name="T35" fmla="*/ 2 h 38"/>
                  <a:gd name="T36" fmla="*/ 14 w 16"/>
                  <a:gd name="T37" fmla="*/ 14 h 38"/>
                  <a:gd name="T38" fmla="*/ 16 w 16"/>
                  <a:gd name="T39" fmla="*/ 20 h 38"/>
                  <a:gd name="T40" fmla="*/ 16 w 16"/>
                  <a:gd name="T41" fmla="*/ 28 h 38"/>
                  <a:gd name="T42" fmla="*/ 16 w 16"/>
                  <a:gd name="T43" fmla="*/ 28 h 38"/>
                  <a:gd name="T44" fmla="*/ 16 w 16"/>
                  <a:gd name="T45" fmla="*/ 32 h 38"/>
                  <a:gd name="T46" fmla="*/ 14 w 16"/>
                  <a:gd name="T47" fmla="*/ 36 h 38"/>
                  <a:gd name="T48" fmla="*/ 14 w 16"/>
                  <a:gd name="T49" fmla="*/ 36 h 38"/>
                  <a:gd name="T50" fmla="*/ 12 w 16"/>
                  <a:gd name="T51" fmla="*/ 38 h 38"/>
                  <a:gd name="T52" fmla="*/ 10 w 16"/>
                  <a:gd name="T53" fmla="*/ 36 h 38"/>
                  <a:gd name="T54" fmla="*/ 10 w 16"/>
                  <a:gd name="T55" fmla="*/ 36 h 38"/>
                  <a:gd name="T56" fmla="*/ 8 w 16"/>
                  <a:gd name="T57" fmla="*/ 32 h 38"/>
                  <a:gd name="T58" fmla="*/ 8 w 16"/>
                  <a:gd name="T59"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38">
                    <a:moveTo>
                      <a:pt x="8" y="32"/>
                    </a:moveTo>
                    <a:lnTo>
                      <a:pt x="8" y="32"/>
                    </a:lnTo>
                    <a:lnTo>
                      <a:pt x="6" y="26"/>
                    </a:lnTo>
                    <a:lnTo>
                      <a:pt x="6" y="26"/>
                    </a:lnTo>
                    <a:lnTo>
                      <a:pt x="4" y="30"/>
                    </a:lnTo>
                    <a:lnTo>
                      <a:pt x="4" y="30"/>
                    </a:lnTo>
                    <a:lnTo>
                      <a:pt x="2" y="36"/>
                    </a:lnTo>
                    <a:lnTo>
                      <a:pt x="2" y="36"/>
                    </a:lnTo>
                    <a:lnTo>
                      <a:pt x="0" y="32"/>
                    </a:lnTo>
                    <a:lnTo>
                      <a:pt x="0" y="32"/>
                    </a:lnTo>
                    <a:lnTo>
                      <a:pt x="2" y="18"/>
                    </a:lnTo>
                    <a:lnTo>
                      <a:pt x="4" y="4"/>
                    </a:lnTo>
                    <a:lnTo>
                      <a:pt x="4" y="4"/>
                    </a:lnTo>
                    <a:lnTo>
                      <a:pt x="4" y="2"/>
                    </a:lnTo>
                    <a:lnTo>
                      <a:pt x="6" y="0"/>
                    </a:lnTo>
                    <a:lnTo>
                      <a:pt x="8" y="0"/>
                    </a:lnTo>
                    <a:lnTo>
                      <a:pt x="10" y="2"/>
                    </a:lnTo>
                    <a:lnTo>
                      <a:pt x="10" y="2"/>
                    </a:lnTo>
                    <a:lnTo>
                      <a:pt x="14" y="14"/>
                    </a:lnTo>
                    <a:lnTo>
                      <a:pt x="16" y="20"/>
                    </a:lnTo>
                    <a:lnTo>
                      <a:pt x="16" y="28"/>
                    </a:lnTo>
                    <a:lnTo>
                      <a:pt x="16" y="28"/>
                    </a:lnTo>
                    <a:lnTo>
                      <a:pt x="16" y="32"/>
                    </a:lnTo>
                    <a:lnTo>
                      <a:pt x="14" y="36"/>
                    </a:lnTo>
                    <a:lnTo>
                      <a:pt x="14" y="36"/>
                    </a:lnTo>
                    <a:lnTo>
                      <a:pt x="12" y="38"/>
                    </a:lnTo>
                    <a:lnTo>
                      <a:pt x="10" y="36"/>
                    </a:lnTo>
                    <a:lnTo>
                      <a:pt x="10" y="36"/>
                    </a:lnTo>
                    <a:lnTo>
                      <a:pt x="8" y="32"/>
                    </a:lnTo>
                    <a:lnTo>
                      <a:pt x="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3" name="Freeform 736">
                <a:extLst>
                  <a:ext uri="{FF2B5EF4-FFF2-40B4-BE49-F238E27FC236}">
                    <a16:creationId xmlns:a16="http://schemas.microsoft.com/office/drawing/2014/main" id="{1E095052-6FA5-8911-3DC4-C485B65C7002}"/>
                  </a:ext>
                </a:extLst>
              </p:cNvPr>
              <p:cNvSpPr>
                <a:spLocks/>
              </p:cNvSpPr>
              <p:nvPr/>
            </p:nvSpPr>
            <p:spPr bwMode="auto">
              <a:xfrm>
                <a:off x="5552" y="2817"/>
                <a:ext cx="8" cy="26"/>
              </a:xfrm>
              <a:custGeom>
                <a:avLst/>
                <a:gdLst>
                  <a:gd name="T0" fmla="*/ 2 w 8"/>
                  <a:gd name="T1" fmla="*/ 24 h 26"/>
                  <a:gd name="T2" fmla="*/ 2 w 8"/>
                  <a:gd name="T3" fmla="*/ 24 h 26"/>
                  <a:gd name="T4" fmla="*/ 2 w 8"/>
                  <a:gd name="T5" fmla="*/ 20 h 26"/>
                  <a:gd name="T6" fmla="*/ 2 w 8"/>
                  <a:gd name="T7" fmla="*/ 16 h 26"/>
                  <a:gd name="T8" fmla="*/ 0 w 8"/>
                  <a:gd name="T9" fmla="*/ 10 h 26"/>
                  <a:gd name="T10" fmla="*/ 0 w 8"/>
                  <a:gd name="T11" fmla="*/ 10 h 26"/>
                  <a:gd name="T12" fmla="*/ 0 w 8"/>
                  <a:gd name="T13" fmla="*/ 2 h 26"/>
                  <a:gd name="T14" fmla="*/ 2 w 8"/>
                  <a:gd name="T15" fmla="*/ 0 h 26"/>
                  <a:gd name="T16" fmla="*/ 2 w 8"/>
                  <a:gd name="T17" fmla="*/ 0 h 26"/>
                  <a:gd name="T18" fmla="*/ 2 w 8"/>
                  <a:gd name="T19" fmla="*/ 0 h 26"/>
                  <a:gd name="T20" fmla="*/ 6 w 8"/>
                  <a:gd name="T21" fmla="*/ 4 h 26"/>
                  <a:gd name="T22" fmla="*/ 8 w 8"/>
                  <a:gd name="T23" fmla="*/ 8 h 26"/>
                  <a:gd name="T24" fmla="*/ 8 w 8"/>
                  <a:gd name="T25" fmla="*/ 12 h 26"/>
                  <a:gd name="T26" fmla="*/ 8 w 8"/>
                  <a:gd name="T27" fmla="*/ 12 h 26"/>
                  <a:gd name="T28" fmla="*/ 8 w 8"/>
                  <a:gd name="T29" fmla="*/ 12 h 26"/>
                  <a:gd name="T30" fmla="*/ 6 w 8"/>
                  <a:gd name="T31" fmla="*/ 16 h 26"/>
                  <a:gd name="T32" fmla="*/ 6 w 8"/>
                  <a:gd name="T33" fmla="*/ 20 h 26"/>
                  <a:gd name="T34" fmla="*/ 4 w 8"/>
                  <a:gd name="T35" fmla="*/ 24 h 26"/>
                  <a:gd name="T36" fmla="*/ 2 w 8"/>
                  <a:gd name="T37" fmla="*/ 26 h 26"/>
                  <a:gd name="T38" fmla="*/ 2 w 8"/>
                  <a:gd name="T39" fmla="*/ 24 h 26"/>
                  <a:gd name="T40" fmla="*/ 2 w 8"/>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26">
                    <a:moveTo>
                      <a:pt x="2" y="24"/>
                    </a:moveTo>
                    <a:lnTo>
                      <a:pt x="2" y="24"/>
                    </a:lnTo>
                    <a:lnTo>
                      <a:pt x="2" y="20"/>
                    </a:lnTo>
                    <a:lnTo>
                      <a:pt x="2" y="16"/>
                    </a:lnTo>
                    <a:lnTo>
                      <a:pt x="0" y="10"/>
                    </a:lnTo>
                    <a:lnTo>
                      <a:pt x="0" y="10"/>
                    </a:lnTo>
                    <a:lnTo>
                      <a:pt x="0" y="2"/>
                    </a:lnTo>
                    <a:lnTo>
                      <a:pt x="2" y="0"/>
                    </a:lnTo>
                    <a:lnTo>
                      <a:pt x="2" y="0"/>
                    </a:lnTo>
                    <a:lnTo>
                      <a:pt x="2" y="0"/>
                    </a:lnTo>
                    <a:lnTo>
                      <a:pt x="6" y="4"/>
                    </a:lnTo>
                    <a:lnTo>
                      <a:pt x="8" y="8"/>
                    </a:lnTo>
                    <a:lnTo>
                      <a:pt x="8" y="12"/>
                    </a:lnTo>
                    <a:lnTo>
                      <a:pt x="8" y="12"/>
                    </a:lnTo>
                    <a:lnTo>
                      <a:pt x="8" y="12"/>
                    </a:lnTo>
                    <a:lnTo>
                      <a:pt x="6" y="16"/>
                    </a:lnTo>
                    <a:lnTo>
                      <a:pt x="6" y="20"/>
                    </a:lnTo>
                    <a:lnTo>
                      <a:pt x="4" y="24"/>
                    </a:lnTo>
                    <a:lnTo>
                      <a:pt x="2" y="26"/>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4" name="Freeform 737">
                <a:extLst>
                  <a:ext uri="{FF2B5EF4-FFF2-40B4-BE49-F238E27FC236}">
                    <a16:creationId xmlns:a16="http://schemas.microsoft.com/office/drawing/2014/main" id="{5B1B6FB8-8464-5979-D1D0-77BBE944BA28}"/>
                  </a:ext>
                </a:extLst>
              </p:cNvPr>
              <p:cNvSpPr>
                <a:spLocks/>
              </p:cNvSpPr>
              <p:nvPr/>
            </p:nvSpPr>
            <p:spPr bwMode="auto">
              <a:xfrm>
                <a:off x="5584" y="2815"/>
                <a:ext cx="8" cy="26"/>
              </a:xfrm>
              <a:custGeom>
                <a:avLst/>
                <a:gdLst>
                  <a:gd name="T0" fmla="*/ 2 w 8"/>
                  <a:gd name="T1" fmla="*/ 4 h 26"/>
                  <a:gd name="T2" fmla="*/ 2 w 8"/>
                  <a:gd name="T3" fmla="*/ 4 h 26"/>
                  <a:gd name="T4" fmla="*/ 2 w 8"/>
                  <a:gd name="T5" fmla="*/ 4 h 26"/>
                  <a:gd name="T6" fmla="*/ 4 w 8"/>
                  <a:gd name="T7" fmla="*/ 0 h 26"/>
                  <a:gd name="T8" fmla="*/ 4 w 8"/>
                  <a:gd name="T9" fmla="*/ 0 h 26"/>
                  <a:gd name="T10" fmla="*/ 6 w 8"/>
                  <a:gd name="T11" fmla="*/ 0 h 26"/>
                  <a:gd name="T12" fmla="*/ 6 w 8"/>
                  <a:gd name="T13" fmla="*/ 2 h 26"/>
                  <a:gd name="T14" fmla="*/ 8 w 8"/>
                  <a:gd name="T15" fmla="*/ 6 h 26"/>
                  <a:gd name="T16" fmla="*/ 8 w 8"/>
                  <a:gd name="T17" fmla="*/ 6 h 26"/>
                  <a:gd name="T18" fmla="*/ 6 w 8"/>
                  <a:gd name="T19" fmla="*/ 16 h 26"/>
                  <a:gd name="T20" fmla="*/ 6 w 8"/>
                  <a:gd name="T21" fmla="*/ 26 h 26"/>
                  <a:gd name="T22" fmla="*/ 6 w 8"/>
                  <a:gd name="T23" fmla="*/ 26 h 26"/>
                  <a:gd name="T24" fmla="*/ 2 w 8"/>
                  <a:gd name="T25" fmla="*/ 26 h 26"/>
                  <a:gd name="T26" fmla="*/ 2 w 8"/>
                  <a:gd name="T27" fmla="*/ 26 h 26"/>
                  <a:gd name="T28" fmla="*/ 2 w 8"/>
                  <a:gd name="T29" fmla="*/ 20 h 26"/>
                  <a:gd name="T30" fmla="*/ 0 w 8"/>
                  <a:gd name="T31" fmla="*/ 16 h 26"/>
                  <a:gd name="T32" fmla="*/ 2 w 8"/>
                  <a:gd name="T33" fmla="*/ 4 h 26"/>
                  <a:gd name="T34" fmla="*/ 2 w 8"/>
                  <a:gd name="T35"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6">
                    <a:moveTo>
                      <a:pt x="2" y="4"/>
                    </a:moveTo>
                    <a:lnTo>
                      <a:pt x="2" y="4"/>
                    </a:lnTo>
                    <a:lnTo>
                      <a:pt x="2" y="4"/>
                    </a:lnTo>
                    <a:lnTo>
                      <a:pt x="4" y="0"/>
                    </a:lnTo>
                    <a:lnTo>
                      <a:pt x="4" y="0"/>
                    </a:lnTo>
                    <a:lnTo>
                      <a:pt x="6" y="0"/>
                    </a:lnTo>
                    <a:lnTo>
                      <a:pt x="6" y="2"/>
                    </a:lnTo>
                    <a:lnTo>
                      <a:pt x="8" y="6"/>
                    </a:lnTo>
                    <a:lnTo>
                      <a:pt x="8" y="6"/>
                    </a:lnTo>
                    <a:lnTo>
                      <a:pt x="6" y="16"/>
                    </a:lnTo>
                    <a:lnTo>
                      <a:pt x="6" y="26"/>
                    </a:lnTo>
                    <a:lnTo>
                      <a:pt x="6" y="26"/>
                    </a:lnTo>
                    <a:lnTo>
                      <a:pt x="2" y="26"/>
                    </a:lnTo>
                    <a:lnTo>
                      <a:pt x="2" y="26"/>
                    </a:lnTo>
                    <a:lnTo>
                      <a:pt x="2" y="20"/>
                    </a:lnTo>
                    <a:lnTo>
                      <a:pt x="0" y="16"/>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5" name="Freeform 738">
                <a:extLst>
                  <a:ext uri="{FF2B5EF4-FFF2-40B4-BE49-F238E27FC236}">
                    <a16:creationId xmlns:a16="http://schemas.microsoft.com/office/drawing/2014/main" id="{C7E97663-2DCB-34AC-A23A-C9C2CF2CBE78}"/>
                  </a:ext>
                </a:extLst>
              </p:cNvPr>
              <p:cNvSpPr>
                <a:spLocks/>
              </p:cNvSpPr>
              <p:nvPr/>
            </p:nvSpPr>
            <p:spPr bwMode="auto">
              <a:xfrm>
                <a:off x="3714" y="2815"/>
                <a:ext cx="18" cy="34"/>
              </a:xfrm>
              <a:custGeom>
                <a:avLst/>
                <a:gdLst>
                  <a:gd name="T0" fmla="*/ 8 w 18"/>
                  <a:gd name="T1" fmla="*/ 4 h 34"/>
                  <a:gd name="T2" fmla="*/ 8 w 18"/>
                  <a:gd name="T3" fmla="*/ 4 h 34"/>
                  <a:gd name="T4" fmla="*/ 10 w 18"/>
                  <a:gd name="T5" fmla="*/ 10 h 34"/>
                  <a:gd name="T6" fmla="*/ 10 w 18"/>
                  <a:gd name="T7" fmla="*/ 10 h 34"/>
                  <a:gd name="T8" fmla="*/ 12 w 18"/>
                  <a:gd name="T9" fmla="*/ 8 h 34"/>
                  <a:gd name="T10" fmla="*/ 16 w 18"/>
                  <a:gd name="T11" fmla="*/ 12 h 34"/>
                  <a:gd name="T12" fmla="*/ 18 w 18"/>
                  <a:gd name="T13" fmla="*/ 22 h 34"/>
                  <a:gd name="T14" fmla="*/ 18 w 18"/>
                  <a:gd name="T15" fmla="*/ 22 h 34"/>
                  <a:gd name="T16" fmla="*/ 16 w 18"/>
                  <a:gd name="T17" fmla="*/ 24 h 34"/>
                  <a:gd name="T18" fmla="*/ 16 w 18"/>
                  <a:gd name="T19" fmla="*/ 26 h 34"/>
                  <a:gd name="T20" fmla="*/ 18 w 18"/>
                  <a:gd name="T21" fmla="*/ 30 h 34"/>
                  <a:gd name="T22" fmla="*/ 16 w 18"/>
                  <a:gd name="T23" fmla="*/ 34 h 34"/>
                  <a:gd name="T24" fmla="*/ 16 w 18"/>
                  <a:gd name="T25" fmla="*/ 34 h 34"/>
                  <a:gd name="T26" fmla="*/ 14 w 18"/>
                  <a:gd name="T27" fmla="*/ 32 h 34"/>
                  <a:gd name="T28" fmla="*/ 10 w 18"/>
                  <a:gd name="T29" fmla="*/ 34 h 34"/>
                  <a:gd name="T30" fmla="*/ 6 w 18"/>
                  <a:gd name="T31" fmla="*/ 34 h 34"/>
                  <a:gd name="T32" fmla="*/ 4 w 18"/>
                  <a:gd name="T33" fmla="*/ 30 h 34"/>
                  <a:gd name="T34" fmla="*/ 4 w 18"/>
                  <a:gd name="T35" fmla="*/ 30 h 34"/>
                  <a:gd name="T36" fmla="*/ 2 w 18"/>
                  <a:gd name="T37" fmla="*/ 24 h 34"/>
                  <a:gd name="T38" fmla="*/ 2 w 18"/>
                  <a:gd name="T39" fmla="*/ 16 h 34"/>
                  <a:gd name="T40" fmla="*/ 2 w 18"/>
                  <a:gd name="T41" fmla="*/ 16 h 34"/>
                  <a:gd name="T42" fmla="*/ 2 w 18"/>
                  <a:gd name="T43" fmla="*/ 10 h 34"/>
                  <a:gd name="T44" fmla="*/ 0 w 18"/>
                  <a:gd name="T45" fmla="*/ 4 h 34"/>
                  <a:gd name="T46" fmla="*/ 0 w 18"/>
                  <a:gd name="T47" fmla="*/ 4 h 34"/>
                  <a:gd name="T48" fmla="*/ 2 w 18"/>
                  <a:gd name="T49" fmla="*/ 2 h 34"/>
                  <a:gd name="T50" fmla="*/ 4 w 18"/>
                  <a:gd name="T51" fmla="*/ 0 h 34"/>
                  <a:gd name="T52" fmla="*/ 8 w 18"/>
                  <a:gd name="T53" fmla="*/ 2 h 34"/>
                  <a:gd name="T54" fmla="*/ 8 w 18"/>
                  <a:gd name="T55" fmla="*/ 2 h 34"/>
                  <a:gd name="T56" fmla="*/ 8 w 18"/>
                  <a:gd name="T57" fmla="*/ 4 h 34"/>
                  <a:gd name="T58" fmla="*/ 8 w 18"/>
                  <a:gd name="T5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34">
                    <a:moveTo>
                      <a:pt x="8" y="4"/>
                    </a:moveTo>
                    <a:lnTo>
                      <a:pt x="8" y="4"/>
                    </a:lnTo>
                    <a:lnTo>
                      <a:pt x="10" y="10"/>
                    </a:lnTo>
                    <a:lnTo>
                      <a:pt x="10" y="10"/>
                    </a:lnTo>
                    <a:lnTo>
                      <a:pt x="12" y="8"/>
                    </a:lnTo>
                    <a:lnTo>
                      <a:pt x="16" y="12"/>
                    </a:lnTo>
                    <a:lnTo>
                      <a:pt x="18" y="22"/>
                    </a:lnTo>
                    <a:lnTo>
                      <a:pt x="18" y="22"/>
                    </a:lnTo>
                    <a:lnTo>
                      <a:pt x="16" y="24"/>
                    </a:lnTo>
                    <a:lnTo>
                      <a:pt x="16" y="26"/>
                    </a:lnTo>
                    <a:lnTo>
                      <a:pt x="18" y="30"/>
                    </a:lnTo>
                    <a:lnTo>
                      <a:pt x="16" y="34"/>
                    </a:lnTo>
                    <a:lnTo>
                      <a:pt x="16" y="34"/>
                    </a:lnTo>
                    <a:lnTo>
                      <a:pt x="14" y="32"/>
                    </a:lnTo>
                    <a:lnTo>
                      <a:pt x="10" y="34"/>
                    </a:lnTo>
                    <a:lnTo>
                      <a:pt x="6" y="34"/>
                    </a:lnTo>
                    <a:lnTo>
                      <a:pt x="4" y="30"/>
                    </a:lnTo>
                    <a:lnTo>
                      <a:pt x="4" y="30"/>
                    </a:lnTo>
                    <a:lnTo>
                      <a:pt x="2" y="24"/>
                    </a:lnTo>
                    <a:lnTo>
                      <a:pt x="2" y="16"/>
                    </a:lnTo>
                    <a:lnTo>
                      <a:pt x="2" y="16"/>
                    </a:lnTo>
                    <a:lnTo>
                      <a:pt x="2" y="10"/>
                    </a:lnTo>
                    <a:lnTo>
                      <a:pt x="0" y="4"/>
                    </a:lnTo>
                    <a:lnTo>
                      <a:pt x="0" y="4"/>
                    </a:lnTo>
                    <a:lnTo>
                      <a:pt x="2" y="2"/>
                    </a:lnTo>
                    <a:lnTo>
                      <a:pt x="4" y="0"/>
                    </a:lnTo>
                    <a:lnTo>
                      <a:pt x="8" y="2"/>
                    </a:lnTo>
                    <a:lnTo>
                      <a:pt x="8"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6" name="Freeform 739">
                <a:extLst>
                  <a:ext uri="{FF2B5EF4-FFF2-40B4-BE49-F238E27FC236}">
                    <a16:creationId xmlns:a16="http://schemas.microsoft.com/office/drawing/2014/main" id="{ED974E72-5C05-ED9F-A8A8-86AF9AB46227}"/>
                  </a:ext>
                </a:extLst>
              </p:cNvPr>
              <p:cNvSpPr>
                <a:spLocks/>
              </p:cNvSpPr>
              <p:nvPr/>
            </p:nvSpPr>
            <p:spPr bwMode="auto">
              <a:xfrm>
                <a:off x="3684" y="2827"/>
                <a:ext cx="36" cy="24"/>
              </a:xfrm>
              <a:custGeom>
                <a:avLst/>
                <a:gdLst>
                  <a:gd name="T0" fmla="*/ 36 w 36"/>
                  <a:gd name="T1" fmla="*/ 2 h 24"/>
                  <a:gd name="T2" fmla="*/ 36 w 36"/>
                  <a:gd name="T3" fmla="*/ 2 h 24"/>
                  <a:gd name="T4" fmla="*/ 34 w 36"/>
                  <a:gd name="T5" fmla="*/ 18 h 24"/>
                  <a:gd name="T6" fmla="*/ 34 w 36"/>
                  <a:gd name="T7" fmla="*/ 18 h 24"/>
                  <a:gd name="T8" fmla="*/ 32 w 36"/>
                  <a:gd name="T9" fmla="*/ 12 h 24"/>
                  <a:gd name="T10" fmla="*/ 28 w 36"/>
                  <a:gd name="T11" fmla="*/ 10 h 24"/>
                  <a:gd name="T12" fmla="*/ 26 w 36"/>
                  <a:gd name="T13" fmla="*/ 12 h 24"/>
                  <a:gd name="T14" fmla="*/ 22 w 36"/>
                  <a:gd name="T15" fmla="*/ 16 h 24"/>
                  <a:gd name="T16" fmla="*/ 22 w 36"/>
                  <a:gd name="T17" fmla="*/ 16 h 24"/>
                  <a:gd name="T18" fmla="*/ 20 w 36"/>
                  <a:gd name="T19" fmla="*/ 20 h 24"/>
                  <a:gd name="T20" fmla="*/ 18 w 36"/>
                  <a:gd name="T21" fmla="*/ 20 h 24"/>
                  <a:gd name="T22" fmla="*/ 16 w 36"/>
                  <a:gd name="T23" fmla="*/ 20 h 24"/>
                  <a:gd name="T24" fmla="*/ 16 w 36"/>
                  <a:gd name="T25" fmla="*/ 20 h 24"/>
                  <a:gd name="T26" fmla="*/ 12 w 36"/>
                  <a:gd name="T27" fmla="*/ 16 h 24"/>
                  <a:gd name="T28" fmla="*/ 8 w 36"/>
                  <a:gd name="T29" fmla="*/ 18 h 24"/>
                  <a:gd name="T30" fmla="*/ 4 w 36"/>
                  <a:gd name="T31" fmla="*/ 24 h 24"/>
                  <a:gd name="T32" fmla="*/ 4 w 36"/>
                  <a:gd name="T33" fmla="*/ 24 h 24"/>
                  <a:gd name="T34" fmla="*/ 2 w 36"/>
                  <a:gd name="T35" fmla="*/ 24 h 24"/>
                  <a:gd name="T36" fmla="*/ 0 w 36"/>
                  <a:gd name="T37" fmla="*/ 18 h 24"/>
                  <a:gd name="T38" fmla="*/ 0 w 36"/>
                  <a:gd name="T39" fmla="*/ 18 h 24"/>
                  <a:gd name="T40" fmla="*/ 2 w 36"/>
                  <a:gd name="T41" fmla="*/ 10 h 24"/>
                  <a:gd name="T42" fmla="*/ 2 w 36"/>
                  <a:gd name="T43" fmla="*/ 6 h 24"/>
                  <a:gd name="T44" fmla="*/ 6 w 36"/>
                  <a:gd name="T45" fmla="*/ 6 h 24"/>
                  <a:gd name="T46" fmla="*/ 8 w 36"/>
                  <a:gd name="T47" fmla="*/ 6 h 24"/>
                  <a:gd name="T48" fmla="*/ 8 w 36"/>
                  <a:gd name="T49" fmla="*/ 6 h 24"/>
                  <a:gd name="T50" fmla="*/ 10 w 36"/>
                  <a:gd name="T51" fmla="*/ 6 h 24"/>
                  <a:gd name="T52" fmla="*/ 14 w 36"/>
                  <a:gd name="T53" fmla="*/ 6 h 24"/>
                  <a:gd name="T54" fmla="*/ 16 w 36"/>
                  <a:gd name="T55" fmla="*/ 8 h 24"/>
                  <a:gd name="T56" fmla="*/ 20 w 36"/>
                  <a:gd name="T57" fmla="*/ 6 h 24"/>
                  <a:gd name="T58" fmla="*/ 20 w 36"/>
                  <a:gd name="T59" fmla="*/ 6 h 24"/>
                  <a:gd name="T60" fmla="*/ 22 w 36"/>
                  <a:gd name="T61" fmla="*/ 2 h 24"/>
                  <a:gd name="T62" fmla="*/ 26 w 36"/>
                  <a:gd name="T63" fmla="*/ 2 h 24"/>
                  <a:gd name="T64" fmla="*/ 30 w 36"/>
                  <a:gd name="T65" fmla="*/ 2 h 24"/>
                  <a:gd name="T66" fmla="*/ 32 w 36"/>
                  <a:gd name="T67" fmla="*/ 0 h 24"/>
                  <a:gd name="T68" fmla="*/ 32 w 36"/>
                  <a:gd name="T69" fmla="*/ 0 h 24"/>
                  <a:gd name="T70" fmla="*/ 34 w 36"/>
                  <a:gd name="T71" fmla="*/ 2 h 24"/>
                  <a:gd name="T72" fmla="*/ 36 w 36"/>
                  <a:gd name="T73" fmla="*/ 2 h 24"/>
                  <a:gd name="T74" fmla="*/ 36 w 36"/>
                  <a:gd name="T7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24">
                    <a:moveTo>
                      <a:pt x="36" y="2"/>
                    </a:moveTo>
                    <a:lnTo>
                      <a:pt x="36" y="2"/>
                    </a:lnTo>
                    <a:lnTo>
                      <a:pt x="34" y="18"/>
                    </a:lnTo>
                    <a:lnTo>
                      <a:pt x="34" y="18"/>
                    </a:lnTo>
                    <a:lnTo>
                      <a:pt x="32" y="12"/>
                    </a:lnTo>
                    <a:lnTo>
                      <a:pt x="28" y="10"/>
                    </a:lnTo>
                    <a:lnTo>
                      <a:pt x="26" y="12"/>
                    </a:lnTo>
                    <a:lnTo>
                      <a:pt x="22" y="16"/>
                    </a:lnTo>
                    <a:lnTo>
                      <a:pt x="22" y="16"/>
                    </a:lnTo>
                    <a:lnTo>
                      <a:pt x="20" y="20"/>
                    </a:lnTo>
                    <a:lnTo>
                      <a:pt x="18" y="20"/>
                    </a:lnTo>
                    <a:lnTo>
                      <a:pt x="16" y="20"/>
                    </a:lnTo>
                    <a:lnTo>
                      <a:pt x="16" y="20"/>
                    </a:lnTo>
                    <a:lnTo>
                      <a:pt x="12" y="16"/>
                    </a:lnTo>
                    <a:lnTo>
                      <a:pt x="8" y="18"/>
                    </a:lnTo>
                    <a:lnTo>
                      <a:pt x="4" y="24"/>
                    </a:lnTo>
                    <a:lnTo>
                      <a:pt x="4" y="24"/>
                    </a:lnTo>
                    <a:lnTo>
                      <a:pt x="2" y="24"/>
                    </a:lnTo>
                    <a:lnTo>
                      <a:pt x="0" y="18"/>
                    </a:lnTo>
                    <a:lnTo>
                      <a:pt x="0" y="18"/>
                    </a:lnTo>
                    <a:lnTo>
                      <a:pt x="2" y="10"/>
                    </a:lnTo>
                    <a:lnTo>
                      <a:pt x="2" y="6"/>
                    </a:lnTo>
                    <a:lnTo>
                      <a:pt x="6" y="6"/>
                    </a:lnTo>
                    <a:lnTo>
                      <a:pt x="8" y="6"/>
                    </a:lnTo>
                    <a:lnTo>
                      <a:pt x="8" y="6"/>
                    </a:lnTo>
                    <a:lnTo>
                      <a:pt x="10" y="6"/>
                    </a:lnTo>
                    <a:lnTo>
                      <a:pt x="14" y="6"/>
                    </a:lnTo>
                    <a:lnTo>
                      <a:pt x="16" y="8"/>
                    </a:lnTo>
                    <a:lnTo>
                      <a:pt x="20" y="6"/>
                    </a:lnTo>
                    <a:lnTo>
                      <a:pt x="20" y="6"/>
                    </a:lnTo>
                    <a:lnTo>
                      <a:pt x="22" y="2"/>
                    </a:lnTo>
                    <a:lnTo>
                      <a:pt x="26" y="2"/>
                    </a:lnTo>
                    <a:lnTo>
                      <a:pt x="30" y="2"/>
                    </a:lnTo>
                    <a:lnTo>
                      <a:pt x="32" y="0"/>
                    </a:lnTo>
                    <a:lnTo>
                      <a:pt x="32" y="0"/>
                    </a:lnTo>
                    <a:lnTo>
                      <a:pt x="34" y="2"/>
                    </a:lnTo>
                    <a:lnTo>
                      <a:pt x="36" y="2"/>
                    </a:lnTo>
                    <a:lnTo>
                      <a:pt x="3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7" name="Freeform 740">
                <a:extLst>
                  <a:ext uri="{FF2B5EF4-FFF2-40B4-BE49-F238E27FC236}">
                    <a16:creationId xmlns:a16="http://schemas.microsoft.com/office/drawing/2014/main" id="{01385715-8343-0CEA-AB7D-78C865B041BA}"/>
                  </a:ext>
                </a:extLst>
              </p:cNvPr>
              <p:cNvSpPr>
                <a:spLocks/>
              </p:cNvSpPr>
              <p:nvPr/>
            </p:nvSpPr>
            <p:spPr bwMode="auto">
              <a:xfrm>
                <a:off x="3730" y="2837"/>
                <a:ext cx="4" cy="12"/>
              </a:xfrm>
              <a:custGeom>
                <a:avLst/>
                <a:gdLst>
                  <a:gd name="T0" fmla="*/ 0 w 4"/>
                  <a:gd name="T1" fmla="*/ 12 h 12"/>
                  <a:gd name="T2" fmla="*/ 0 w 4"/>
                  <a:gd name="T3" fmla="*/ 12 h 12"/>
                  <a:gd name="T4" fmla="*/ 0 w 4"/>
                  <a:gd name="T5" fmla="*/ 4 h 12"/>
                  <a:gd name="T6" fmla="*/ 0 w 4"/>
                  <a:gd name="T7" fmla="*/ 0 h 12"/>
                  <a:gd name="T8" fmla="*/ 2 w 4"/>
                  <a:gd name="T9" fmla="*/ 0 h 12"/>
                  <a:gd name="T10" fmla="*/ 2 w 4"/>
                  <a:gd name="T11" fmla="*/ 0 h 12"/>
                  <a:gd name="T12" fmla="*/ 4 w 4"/>
                  <a:gd name="T13" fmla="*/ 10 h 12"/>
                  <a:gd name="T14" fmla="*/ 4 w 4"/>
                  <a:gd name="T15" fmla="*/ 10 h 12"/>
                  <a:gd name="T16" fmla="*/ 0 w 4"/>
                  <a:gd name="T17" fmla="*/ 12 h 12"/>
                  <a:gd name="T18" fmla="*/ 0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12"/>
                    </a:moveTo>
                    <a:lnTo>
                      <a:pt x="0" y="12"/>
                    </a:lnTo>
                    <a:lnTo>
                      <a:pt x="0" y="4"/>
                    </a:lnTo>
                    <a:lnTo>
                      <a:pt x="0" y="0"/>
                    </a:lnTo>
                    <a:lnTo>
                      <a:pt x="2" y="0"/>
                    </a:lnTo>
                    <a:lnTo>
                      <a:pt x="2" y="0"/>
                    </a:lnTo>
                    <a:lnTo>
                      <a:pt x="4" y="10"/>
                    </a:lnTo>
                    <a:lnTo>
                      <a:pt x="4" y="1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8" name="Freeform 741">
                <a:extLst>
                  <a:ext uri="{FF2B5EF4-FFF2-40B4-BE49-F238E27FC236}">
                    <a16:creationId xmlns:a16="http://schemas.microsoft.com/office/drawing/2014/main" id="{D9A92F0A-B580-8615-F595-074670D04650}"/>
                  </a:ext>
                </a:extLst>
              </p:cNvPr>
              <p:cNvSpPr>
                <a:spLocks/>
              </p:cNvSpPr>
              <p:nvPr/>
            </p:nvSpPr>
            <p:spPr bwMode="auto">
              <a:xfrm>
                <a:off x="1994" y="1601"/>
                <a:ext cx="3488" cy="1246"/>
              </a:xfrm>
              <a:custGeom>
                <a:avLst/>
                <a:gdLst>
                  <a:gd name="T0" fmla="*/ 718 w 3488"/>
                  <a:gd name="T1" fmla="*/ 1204 h 1246"/>
                  <a:gd name="T2" fmla="*/ 494 w 3488"/>
                  <a:gd name="T3" fmla="*/ 1242 h 1246"/>
                  <a:gd name="T4" fmla="*/ 210 w 3488"/>
                  <a:gd name="T5" fmla="*/ 1202 h 1246"/>
                  <a:gd name="T6" fmla="*/ 114 w 3488"/>
                  <a:gd name="T7" fmla="*/ 1126 h 1246"/>
                  <a:gd name="T8" fmla="*/ 418 w 3488"/>
                  <a:gd name="T9" fmla="*/ 1136 h 1246"/>
                  <a:gd name="T10" fmla="*/ 366 w 3488"/>
                  <a:gd name="T11" fmla="*/ 1003 h 1246"/>
                  <a:gd name="T12" fmla="*/ 266 w 3488"/>
                  <a:gd name="T13" fmla="*/ 837 h 1246"/>
                  <a:gd name="T14" fmla="*/ 98 w 3488"/>
                  <a:gd name="T15" fmla="*/ 789 h 1246"/>
                  <a:gd name="T16" fmla="*/ 56 w 3488"/>
                  <a:gd name="T17" fmla="*/ 664 h 1246"/>
                  <a:gd name="T18" fmla="*/ 390 w 3488"/>
                  <a:gd name="T19" fmla="*/ 592 h 1246"/>
                  <a:gd name="T20" fmla="*/ 368 w 3488"/>
                  <a:gd name="T21" fmla="*/ 562 h 1246"/>
                  <a:gd name="T22" fmla="*/ 136 w 3488"/>
                  <a:gd name="T23" fmla="*/ 500 h 1246"/>
                  <a:gd name="T24" fmla="*/ 202 w 3488"/>
                  <a:gd name="T25" fmla="*/ 327 h 1246"/>
                  <a:gd name="T26" fmla="*/ 376 w 3488"/>
                  <a:gd name="T27" fmla="*/ 291 h 1246"/>
                  <a:gd name="T28" fmla="*/ 300 w 3488"/>
                  <a:gd name="T29" fmla="*/ 197 h 1246"/>
                  <a:gd name="T30" fmla="*/ 304 w 3488"/>
                  <a:gd name="T31" fmla="*/ 175 h 1246"/>
                  <a:gd name="T32" fmla="*/ 318 w 3488"/>
                  <a:gd name="T33" fmla="*/ 81 h 1246"/>
                  <a:gd name="T34" fmla="*/ 500 w 3488"/>
                  <a:gd name="T35" fmla="*/ 20 h 1246"/>
                  <a:gd name="T36" fmla="*/ 838 w 3488"/>
                  <a:gd name="T37" fmla="*/ 20 h 1246"/>
                  <a:gd name="T38" fmla="*/ 1150 w 3488"/>
                  <a:gd name="T39" fmla="*/ 24 h 1246"/>
                  <a:gd name="T40" fmla="*/ 1448 w 3488"/>
                  <a:gd name="T41" fmla="*/ 18 h 1246"/>
                  <a:gd name="T42" fmla="*/ 1770 w 3488"/>
                  <a:gd name="T43" fmla="*/ 16 h 1246"/>
                  <a:gd name="T44" fmla="*/ 2060 w 3488"/>
                  <a:gd name="T45" fmla="*/ 16 h 1246"/>
                  <a:gd name="T46" fmla="*/ 2360 w 3488"/>
                  <a:gd name="T47" fmla="*/ 14 h 1246"/>
                  <a:gd name="T48" fmla="*/ 2668 w 3488"/>
                  <a:gd name="T49" fmla="*/ 2 h 1246"/>
                  <a:gd name="T50" fmla="*/ 2978 w 3488"/>
                  <a:gd name="T51" fmla="*/ 22 h 1246"/>
                  <a:gd name="T52" fmla="*/ 3264 w 3488"/>
                  <a:gd name="T53" fmla="*/ 20 h 1246"/>
                  <a:gd name="T54" fmla="*/ 3292 w 3488"/>
                  <a:gd name="T55" fmla="*/ 151 h 1246"/>
                  <a:gd name="T56" fmla="*/ 3164 w 3488"/>
                  <a:gd name="T57" fmla="*/ 279 h 1246"/>
                  <a:gd name="T58" fmla="*/ 3158 w 3488"/>
                  <a:gd name="T59" fmla="*/ 321 h 1246"/>
                  <a:gd name="T60" fmla="*/ 3396 w 3488"/>
                  <a:gd name="T61" fmla="*/ 430 h 1246"/>
                  <a:gd name="T62" fmla="*/ 3182 w 3488"/>
                  <a:gd name="T63" fmla="*/ 538 h 1246"/>
                  <a:gd name="T64" fmla="*/ 2852 w 3488"/>
                  <a:gd name="T65" fmla="*/ 556 h 1246"/>
                  <a:gd name="T66" fmla="*/ 2550 w 3488"/>
                  <a:gd name="T67" fmla="*/ 556 h 1246"/>
                  <a:gd name="T68" fmla="*/ 2212 w 3488"/>
                  <a:gd name="T69" fmla="*/ 546 h 1246"/>
                  <a:gd name="T70" fmla="*/ 1966 w 3488"/>
                  <a:gd name="T71" fmla="*/ 556 h 1246"/>
                  <a:gd name="T72" fmla="*/ 1646 w 3488"/>
                  <a:gd name="T73" fmla="*/ 552 h 1246"/>
                  <a:gd name="T74" fmla="*/ 1332 w 3488"/>
                  <a:gd name="T75" fmla="*/ 548 h 1246"/>
                  <a:gd name="T76" fmla="*/ 1060 w 3488"/>
                  <a:gd name="T77" fmla="*/ 552 h 1246"/>
                  <a:gd name="T78" fmla="*/ 762 w 3488"/>
                  <a:gd name="T79" fmla="*/ 554 h 1246"/>
                  <a:gd name="T80" fmla="*/ 702 w 3488"/>
                  <a:gd name="T81" fmla="*/ 584 h 1246"/>
                  <a:gd name="T82" fmla="*/ 1000 w 3488"/>
                  <a:gd name="T83" fmla="*/ 588 h 1246"/>
                  <a:gd name="T84" fmla="*/ 1278 w 3488"/>
                  <a:gd name="T85" fmla="*/ 600 h 1246"/>
                  <a:gd name="T86" fmla="*/ 1562 w 3488"/>
                  <a:gd name="T87" fmla="*/ 582 h 1246"/>
                  <a:gd name="T88" fmla="*/ 1860 w 3488"/>
                  <a:gd name="T89" fmla="*/ 588 h 1246"/>
                  <a:gd name="T90" fmla="*/ 2142 w 3488"/>
                  <a:gd name="T91" fmla="*/ 600 h 1246"/>
                  <a:gd name="T92" fmla="*/ 2398 w 3488"/>
                  <a:gd name="T93" fmla="*/ 588 h 1246"/>
                  <a:gd name="T94" fmla="*/ 2728 w 3488"/>
                  <a:gd name="T95" fmla="*/ 592 h 1246"/>
                  <a:gd name="T96" fmla="*/ 3066 w 3488"/>
                  <a:gd name="T97" fmla="*/ 584 h 1246"/>
                  <a:gd name="T98" fmla="*/ 3326 w 3488"/>
                  <a:gd name="T99" fmla="*/ 576 h 1246"/>
                  <a:gd name="T100" fmla="*/ 3380 w 3488"/>
                  <a:gd name="T101" fmla="*/ 799 h 1246"/>
                  <a:gd name="T102" fmla="*/ 3312 w 3488"/>
                  <a:gd name="T103" fmla="*/ 983 h 1246"/>
                  <a:gd name="T104" fmla="*/ 3218 w 3488"/>
                  <a:gd name="T105" fmla="*/ 1021 h 1246"/>
                  <a:gd name="T106" fmla="*/ 3334 w 3488"/>
                  <a:gd name="T107" fmla="*/ 1073 h 1246"/>
                  <a:gd name="T108" fmla="*/ 3150 w 3488"/>
                  <a:gd name="T109" fmla="*/ 1126 h 1246"/>
                  <a:gd name="T110" fmla="*/ 3362 w 3488"/>
                  <a:gd name="T111" fmla="*/ 1186 h 1246"/>
                  <a:gd name="T112" fmla="*/ 3072 w 3488"/>
                  <a:gd name="T113" fmla="*/ 1224 h 1246"/>
                  <a:gd name="T114" fmla="*/ 2748 w 3488"/>
                  <a:gd name="T115" fmla="*/ 1224 h 1246"/>
                  <a:gd name="T116" fmla="*/ 2388 w 3488"/>
                  <a:gd name="T117" fmla="*/ 1232 h 1246"/>
                  <a:gd name="T118" fmla="*/ 2078 w 3488"/>
                  <a:gd name="T119" fmla="*/ 1226 h 1246"/>
                  <a:gd name="T120" fmla="*/ 1776 w 3488"/>
                  <a:gd name="T121" fmla="*/ 1224 h 1246"/>
                  <a:gd name="T122" fmla="*/ 1474 w 3488"/>
                  <a:gd name="T123" fmla="*/ 1234 h 1246"/>
                  <a:gd name="T124" fmla="*/ 1206 w 3488"/>
                  <a:gd name="T125" fmla="*/ 1228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88" h="1246">
                    <a:moveTo>
                      <a:pt x="960" y="1236"/>
                    </a:moveTo>
                    <a:lnTo>
                      <a:pt x="960" y="1236"/>
                    </a:lnTo>
                    <a:lnTo>
                      <a:pt x="956" y="1226"/>
                    </a:lnTo>
                    <a:lnTo>
                      <a:pt x="952" y="1222"/>
                    </a:lnTo>
                    <a:lnTo>
                      <a:pt x="950" y="1220"/>
                    </a:lnTo>
                    <a:lnTo>
                      <a:pt x="948" y="1222"/>
                    </a:lnTo>
                    <a:lnTo>
                      <a:pt x="942" y="1228"/>
                    </a:lnTo>
                    <a:lnTo>
                      <a:pt x="942" y="1228"/>
                    </a:lnTo>
                    <a:lnTo>
                      <a:pt x="940" y="1228"/>
                    </a:lnTo>
                    <a:lnTo>
                      <a:pt x="940" y="1228"/>
                    </a:lnTo>
                    <a:lnTo>
                      <a:pt x="940" y="1228"/>
                    </a:lnTo>
                    <a:lnTo>
                      <a:pt x="938" y="1220"/>
                    </a:lnTo>
                    <a:lnTo>
                      <a:pt x="936" y="1220"/>
                    </a:lnTo>
                    <a:lnTo>
                      <a:pt x="936" y="1222"/>
                    </a:lnTo>
                    <a:lnTo>
                      <a:pt x="934" y="1226"/>
                    </a:lnTo>
                    <a:lnTo>
                      <a:pt x="932" y="1228"/>
                    </a:lnTo>
                    <a:lnTo>
                      <a:pt x="932" y="1228"/>
                    </a:lnTo>
                    <a:lnTo>
                      <a:pt x="932" y="1228"/>
                    </a:lnTo>
                    <a:lnTo>
                      <a:pt x="930" y="1224"/>
                    </a:lnTo>
                    <a:lnTo>
                      <a:pt x="926" y="1220"/>
                    </a:lnTo>
                    <a:lnTo>
                      <a:pt x="922" y="1220"/>
                    </a:lnTo>
                    <a:lnTo>
                      <a:pt x="918" y="1222"/>
                    </a:lnTo>
                    <a:lnTo>
                      <a:pt x="918" y="1222"/>
                    </a:lnTo>
                    <a:lnTo>
                      <a:pt x="918" y="1222"/>
                    </a:lnTo>
                    <a:lnTo>
                      <a:pt x="914" y="1230"/>
                    </a:lnTo>
                    <a:lnTo>
                      <a:pt x="908" y="1234"/>
                    </a:lnTo>
                    <a:lnTo>
                      <a:pt x="902" y="1234"/>
                    </a:lnTo>
                    <a:lnTo>
                      <a:pt x="898" y="1234"/>
                    </a:lnTo>
                    <a:lnTo>
                      <a:pt x="898" y="1234"/>
                    </a:lnTo>
                    <a:lnTo>
                      <a:pt x="896" y="1232"/>
                    </a:lnTo>
                    <a:lnTo>
                      <a:pt x="896" y="1232"/>
                    </a:lnTo>
                    <a:lnTo>
                      <a:pt x="894" y="1224"/>
                    </a:lnTo>
                    <a:lnTo>
                      <a:pt x="892" y="1224"/>
                    </a:lnTo>
                    <a:lnTo>
                      <a:pt x="892" y="1224"/>
                    </a:lnTo>
                    <a:lnTo>
                      <a:pt x="888" y="1236"/>
                    </a:lnTo>
                    <a:lnTo>
                      <a:pt x="888" y="1236"/>
                    </a:lnTo>
                    <a:lnTo>
                      <a:pt x="888" y="1238"/>
                    </a:lnTo>
                    <a:lnTo>
                      <a:pt x="886" y="1238"/>
                    </a:lnTo>
                    <a:lnTo>
                      <a:pt x="884" y="1232"/>
                    </a:lnTo>
                    <a:lnTo>
                      <a:pt x="884" y="1232"/>
                    </a:lnTo>
                    <a:lnTo>
                      <a:pt x="882" y="1226"/>
                    </a:lnTo>
                    <a:lnTo>
                      <a:pt x="880" y="1224"/>
                    </a:lnTo>
                    <a:lnTo>
                      <a:pt x="876" y="1222"/>
                    </a:lnTo>
                    <a:lnTo>
                      <a:pt x="874" y="1222"/>
                    </a:lnTo>
                    <a:lnTo>
                      <a:pt x="868" y="1220"/>
                    </a:lnTo>
                    <a:lnTo>
                      <a:pt x="864" y="1220"/>
                    </a:lnTo>
                    <a:lnTo>
                      <a:pt x="862" y="1218"/>
                    </a:lnTo>
                    <a:lnTo>
                      <a:pt x="862" y="1218"/>
                    </a:lnTo>
                    <a:lnTo>
                      <a:pt x="860" y="1216"/>
                    </a:lnTo>
                    <a:lnTo>
                      <a:pt x="860" y="1218"/>
                    </a:lnTo>
                    <a:lnTo>
                      <a:pt x="860" y="1222"/>
                    </a:lnTo>
                    <a:lnTo>
                      <a:pt x="860" y="1222"/>
                    </a:lnTo>
                    <a:lnTo>
                      <a:pt x="858" y="1226"/>
                    </a:lnTo>
                    <a:lnTo>
                      <a:pt x="858" y="1228"/>
                    </a:lnTo>
                    <a:lnTo>
                      <a:pt x="854" y="1226"/>
                    </a:lnTo>
                    <a:lnTo>
                      <a:pt x="854" y="1226"/>
                    </a:lnTo>
                    <a:lnTo>
                      <a:pt x="852" y="1222"/>
                    </a:lnTo>
                    <a:lnTo>
                      <a:pt x="850" y="1222"/>
                    </a:lnTo>
                    <a:lnTo>
                      <a:pt x="850" y="1226"/>
                    </a:lnTo>
                    <a:lnTo>
                      <a:pt x="850" y="1226"/>
                    </a:lnTo>
                    <a:lnTo>
                      <a:pt x="850" y="1230"/>
                    </a:lnTo>
                    <a:lnTo>
                      <a:pt x="848" y="1232"/>
                    </a:lnTo>
                    <a:lnTo>
                      <a:pt x="848" y="1232"/>
                    </a:lnTo>
                    <a:lnTo>
                      <a:pt x="844" y="1236"/>
                    </a:lnTo>
                    <a:lnTo>
                      <a:pt x="840" y="1236"/>
                    </a:lnTo>
                    <a:lnTo>
                      <a:pt x="834" y="1232"/>
                    </a:lnTo>
                    <a:lnTo>
                      <a:pt x="834" y="1232"/>
                    </a:lnTo>
                    <a:lnTo>
                      <a:pt x="830" y="1230"/>
                    </a:lnTo>
                    <a:lnTo>
                      <a:pt x="826" y="1228"/>
                    </a:lnTo>
                    <a:lnTo>
                      <a:pt x="822" y="1230"/>
                    </a:lnTo>
                    <a:lnTo>
                      <a:pt x="820" y="1236"/>
                    </a:lnTo>
                    <a:lnTo>
                      <a:pt x="820" y="1236"/>
                    </a:lnTo>
                    <a:lnTo>
                      <a:pt x="818" y="1238"/>
                    </a:lnTo>
                    <a:lnTo>
                      <a:pt x="816" y="1238"/>
                    </a:lnTo>
                    <a:lnTo>
                      <a:pt x="816" y="1238"/>
                    </a:lnTo>
                    <a:lnTo>
                      <a:pt x="814" y="1234"/>
                    </a:lnTo>
                    <a:lnTo>
                      <a:pt x="810" y="1232"/>
                    </a:lnTo>
                    <a:lnTo>
                      <a:pt x="804" y="1230"/>
                    </a:lnTo>
                    <a:lnTo>
                      <a:pt x="804" y="1230"/>
                    </a:lnTo>
                    <a:lnTo>
                      <a:pt x="802" y="1228"/>
                    </a:lnTo>
                    <a:lnTo>
                      <a:pt x="802" y="1228"/>
                    </a:lnTo>
                    <a:lnTo>
                      <a:pt x="798" y="1226"/>
                    </a:lnTo>
                    <a:lnTo>
                      <a:pt x="794" y="1228"/>
                    </a:lnTo>
                    <a:lnTo>
                      <a:pt x="794" y="1228"/>
                    </a:lnTo>
                    <a:lnTo>
                      <a:pt x="792" y="1230"/>
                    </a:lnTo>
                    <a:lnTo>
                      <a:pt x="792" y="1230"/>
                    </a:lnTo>
                    <a:lnTo>
                      <a:pt x="788" y="1230"/>
                    </a:lnTo>
                    <a:lnTo>
                      <a:pt x="782" y="1230"/>
                    </a:lnTo>
                    <a:lnTo>
                      <a:pt x="778" y="1230"/>
                    </a:lnTo>
                    <a:lnTo>
                      <a:pt x="774" y="1230"/>
                    </a:lnTo>
                    <a:lnTo>
                      <a:pt x="774" y="1230"/>
                    </a:lnTo>
                    <a:lnTo>
                      <a:pt x="768" y="1230"/>
                    </a:lnTo>
                    <a:lnTo>
                      <a:pt x="764" y="1228"/>
                    </a:lnTo>
                    <a:lnTo>
                      <a:pt x="754" y="1224"/>
                    </a:lnTo>
                    <a:lnTo>
                      <a:pt x="754" y="1224"/>
                    </a:lnTo>
                    <a:lnTo>
                      <a:pt x="750" y="1224"/>
                    </a:lnTo>
                    <a:lnTo>
                      <a:pt x="746" y="1224"/>
                    </a:lnTo>
                    <a:lnTo>
                      <a:pt x="746" y="1224"/>
                    </a:lnTo>
                    <a:lnTo>
                      <a:pt x="744" y="1224"/>
                    </a:lnTo>
                    <a:lnTo>
                      <a:pt x="742" y="1224"/>
                    </a:lnTo>
                    <a:lnTo>
                      <a:pt x="742" y="1224"/>
                    </a:lnTo>
                    <a:lnTo>
                      <a:pt x="742" y="1222"/>
                    </a:lnTo>
                    <a:lnTo>
                      <a:pt x="742" y="1222"/>
                    </a:lnTo>
                    <a:lnTo>
                      <a:pt x="738" y="1216"/>
                    </a:lnTo>
                    <a:lnTo>
                      <a:pt x="736" y="1214"/>
                    </a:lnTo>
                    <a:lnTo>
                      <a:pt x="736" y="1208"/>
                    </a:lnTo>
                    <a:lnTo>
                      <a:pt x="736" y="1208"/>
                    </a:lnTo>
                    <a:lnTo>
                      <a:pt x="734" y="1204"/>
                    </a:lnTo>
                    <a:lnTo>
                      <a:pt x="734" y="1204"/>
                    </a:lnTo>
                    <a:lnTo>
                      <a:pt x="732" y="1204"/>
                    </a:lnTo>
                    <a:lnTo>
                      <a:pt x="732" y="1204"/>
                    </a:lnTo>
                    <a:lnTo>
                      <a:pt x="730" y="1206"/>
                    </a:lnTo>
                    <a:lnTo>
                      <a:pt x="726" y="1208"/>
                    </a:lnTo>
                    <a:lnTo>
                      <a:pt x="724" y="1206"/>
                    </a:lnTo>
                    <a:lnTo>
                      <a:pt x="720" y="1204"/>
                    </a:lnTo>
                    <a:lnTo>
                      <a:pt x="720" y="1204"/>
                    </a:lnTo>
                    <a:lnTo>
                      <a:pt x="718" y="1204"/>
                    </a:lnTo>
                    <a:lnTo>
                      <a:pt x="718" y="1204"/>
                    </a:lnTo>
                    <a:lnTo>
                      <a:pt x="718" y="1208"/>
                    </a:lnTo>
                    <a:lnTo>
                      <a:pt x="718" y="1212"/>
                    </a:lnTo>
                    <a:lnTo>
                      <a:pt x="718" y="1212"/>
                    </a:lnTo>
                    <a:lnTo>
                      <a:pt x="720" y="1220"/>
                    </a:lnTo>
                    <a:lnTo>
                      <a:pt x="720" y="1226"/>
                    </a:lnTo>
                    <a:lnTo>
                      <a:pt x="718" y="1228"/>
                    </a:lnTo>
                    <a:lnTo>
                      <a:pt x="716" y="1228"/>
                    </a:lnTo>
                    <a:lnTo>
                      <a:pt x="716" y="1228"/>
                    </a:lnTo>
                    <a:lnTo>
                      <a:pt x="702" y="1226"/>
                    </a:lnTo>
                    <a:lnTo>
                      <a:pt x="694" y="1224"/>
                    </a:lnTo>
                    <a:lnTo>
                      <a:pt x="688" y="1218"/>
                    </a:lnTo>
                    <a:lnTo>
                      <a:pt x="688" y="1218"/>
                    </a:lnTo>
                    <a:lnTo>
                      <a:pt x="684" y="1216"/>
                    </a:lnTo>
                    <a:lnTo>
                      <a:pt x="682" y="1216"/>
                    </a:lnTo>
                    <a:lnTo>
                      <a:pt x="676" y="1216"/>
                    </a:lnTo>
                    <a:lnTo>
                      <a:pt x="676" y="1216"/>
                    </a:lnTo>
                    <a:lnTo>
                      <a:pt x="674" y="1218"/>
                    </a:lnTo>
                    <a:lnTo>
                      <a:pt x="672" y="1220"/>
                    </a:lnTo>
                    <a:lnTo>
                      <a:pt x="672" y="1230"/>
                    </a:lnTo>
                    <a:lnTo>
                      <a:pt x="672" y="1230"/>
                    </a:lnTo>
                    <a:lnTo>
                      <a:pt x="672" y="1238"/>
                    </a:lnTo>
                    <a:lnTo>
                      <a:pt x="670" y="1240"/>
                    </a:lnTo>
                    <a:lnTo>
                      <a:pt x="668" y="1240"/>
                    </a:lnTo>
                    <a:lnTo>
                      <a:pt x="666" y="1236"/>
                    </a:lnTo>
                    <a:lnTo>
                      <a:pt x="666" y="1236"/>
                    </a:lnTo>
                    <a:lnTo>
                      <a:pt x="662" y="1230"/>
                    </a:lnTo>
                    <a:lnTo>
                      <a:pt x="660" y="1228"/>
                    </a:lnTo>
                    <a:lnTo>
                      <a:pt x="656" y="1226"/>
                    </a:lnTo>
                    <a:lnTo>
                      <a:pt x="652" y="1226"/>
                    </a:lnTo>
                    <a:lnTo>
                      <a:pt x="652" y="1226"/>
                    </a:lnTo>
                    <a:lnTo>
                      <a:pt x="650" y="1222"/>
                    </a:lnTo>
                    <a:lnTo>
                      <a:pt x="648" y="1220"/>
                    </a:lnTo>
                    <a:lnTo>
                      <a:pt x="644" y="1222"/>
                    </a:lnTo>
                    <a:lnTo>
                      <a:pt x="640" y="1226"/>
                    </a:lnTo>
                    <a:lnTo>
                      <a:pt x="638" y="1226"/>
                    </a:lnTo>
                    <a:lnTo>
                      <a:pt x="636" y="1226"/>
                    </a:lnTo>
                    <a:lnTo>
                      <a:pt x="636" y="1226"/>
                    </a:lnTo>
                    <a:lnTo>
                      <a:pt x="630" y="1224"/>
                    </a:lnTo>
                    <a:lnTo>
                      <a:pt x="622" y="1222"/>
                    </a:lnTo>
                    <a:lnTo>
                      <a:pt x="616" y="1218"/>
                    </a:lnTo>
                    <a:lnTo>
                      <a:pt x="608" y="1212"/>
                    </a:lnTo>
                    <a:lnTo>
                      <a:pt x="608" y="1212"/>
                    </a:lnTo>
                    <a:lnTo>
                      <a:pt x="606" y="1208"/>
                    </a:lnTo>
                    <a:lnTo>
                      <a:pt x="606" y="1210"/>
                    </a:lnTo>
                    <a:lnTo>
                      <a:pt x="604" y="1214"/>
                    </a:lnTo>
                    <a:lnTo>
                      <a:pt x="604" y="1214"/>
                    </a:lnTo>
                    <a:lnTo>
                      <a:pt x="602" y="1218"/>
                    </a:lnTo>
                    <a:lnTo>
                      <a:pt x="598" y="1218"/>
                    </a:lnTo>
                    <a:lnTo>
                      <a:pt x="592" y="1216"/>
                    </a:lnTo>
                    <a:lnTo>
                      <a:pt x="590" y="1214"/>
                    </a:lnTo>
                    <a:lnTo>
                      <a:pt x="590" y="1214"/>
                    </a:lnTo>
                    <a:lnTo>
                      <a:pt x="588" y="1208"/>
                    </a:lnTo>
                    <a:lnTo>
                      <a:pt x="586" y="1204"/>
                    </a:lnTo>
                    <a:lnTo>
                      <a:pt x="586" y="1204"/>
                    </a:lnTo>
                    <a:lnTo>
                      <a:pt x="584" y="1202"/>
                    </a:lnTo>
                    <a:lnTo>
                      <a:pt x="582" y="1202"/>
                    </a:lnTo>
                    <a:lnTo>
                      <a:pt x="582" y="1204"/>
                    </a:lnTo>
                    <a:lnTo>
                      <a:pt x="582" y="1204"/>
                    </a:lnTo>
                    <a:lnTo>
                      <a:pt x="582" y="1212"/>
                    </a:lnTo>
                    <a:lnTo>
                      <a:pt x="584" y="1214"/>
                    </a:lnTo>
                    <a:lnTo>
                      <a:pt x="584" y="1214"/>
                    </a:lnTo>
                    <a:lnTo>
                      <a:pt x="586" y="1218"/>
                    </a:lnTo>
                    <a:lnTo>
                      <a:pt x="586" y="1224"/>
                    </a:lnTo>
                    <a:lnTo>
                      <a:pt x="586" y="1224"/>
                    </a:lnTo>
                    <a:lnTo>
                      <a:pt x="584" y="1228"/>
                    </a:lnTo>
                    <a:lnTo>
                      <a:pt x="582" y="1230"/>
                    </a:lnTo>
                    <a:lnTo>
                      <a:pt x="582" y="1230"/>
                    </a:lnTo>
                    <a:lnTo>
                      <a:pt x="582" y="1230"/>
                    </a:lnTo>
                    <a:lnTo>
                      <a:pt x="582" y="1228"/>
                    </a:lnTo>
                    <a:lnTo>
                      <a:pt x="582" y="1222"/>
                    </a:lnTo>
                    <a:lnTo>
                      <a:pt x="582" y="1222"/>
                    </a:lnTo>
                    <a:lnTo>
                      <a:pt x="580" y="1218"/>
                    </a:lnTo>
                    <a:lnTo>
                      <a:pt x="578" y="1218"/>
                    </a:lnTo>
                    <a:lnTo>
                      <a:pt x="578" y="1218"/>
                    </a:lnTo>
                    <a:lnTo>
                      <a:pt x="572" y="1220"/>
                    </a:lnTo>
                    <a:lnTo>
                      <a:pt x="568" y="1218"/>
                    </a:lnTo>
                    <a:lnTo>
                      <a:pt x="562" y="1216"/>
                    </a:lnTo>
                    <a:lnTo>
                      <a:pt x="556" y="1208"/>
                    </a:lnTo>
                    <a:lnTo>
                      <a:pt x="556" y="1208"/>
                    </a:lnTo>
                    <a:lnTo>
                      <a:pt x="554" y="1206"/>
                    </a:lnTo>
                    <a:lnTo>
                      <a:pt x="552" y="1210"/>
                    </a:lnTo>
                    <a:lnTo>
                      <a:pt x="552" y="1210"/>
                    </a:lnTo>
                    <a:lnTo>
                      <a:pt x="554" y="1216"/>
                    </a:lnTo>
                    <a:lnTo>
                      <a:pt x="556" y="1218"/>
                    </a:lnTo>
                    <a:lnTo>
                      <a:pt x="560" y="1220"/>
                    </a:lnTo>
                    <a:lnTo>
                      <a:pt x="562" y="1226"/>
                    </a:lnTo>
                    <a:lnTo>
                      <a:pt x="562" y="1226"/>
                    </a:lnTo>
                    <a:lnTo>
                      <a:pt x="560" y="1228"/>
                    </a:lnTo>
                    <a:lnTo>
                      <a:pt x="558" y="1230"/>
                    </a:lnTo>
                    <a:lnTo>
                      <a:pt x="556" y="1228"/>
                    </a:lnTo>
                    <a:lnTo>
                      <a:pt x="556" y="1228"/>
                    </a:lnTo>
                    <a:lnTo>
                      <a:pt x="554" y="1230"/>
                    </a:lnTo>
                    <a:lnTo>
                      <a:pt x="552" y="1230"/>
                    </a:lnTo>
                    <a:lnTo>
                      <a:pt x="552" y="1230"/>
                    </a:lnTo>
                    <a:lnTo>
                      <a:pt x="550" y="1226"/>
                    </a:lnTo>
                    <a:lnTo>
                      <a:pt x="546" y="1226"/>
                    </a:lnTo>
                    <a:lnTo>
                      <a:pt x="540" y="1224"/>
                    </a:lnTo>
                    <a:lnTo>
                      <a:pt x="540" y="1224"/>
                    </a:lnTo>
                    <a:lnTo>
                      <a:pt x="538" y="1224"/>
                    </a:lnTo>
                    <a:lnTo>
                      <a:pt x="538" y="1224"/>
                    </a:lnTo>
                    <a:lnTo>
                      <a:pt x="536" y="1222"/>
                    </a:lnTo>
                    <a:lnTo>
                      <a:pt x="536" y="1222"/>
                    </a:lnTo>
                    <a:lnTo>
                      <a:pt x="534" y="1228"/>
                    </a:lnTo>
                    <a:lnTo>
                      <a:pt x="530" y="1230"/>
                    </a:lnTo>
                    <a:lnTo>
                      <a:pt x="524" y="1228"/>
                    </a:lnTo>
                    <a:lnTo>
                      <a:pt x="524" y="1228"/>
                    </a:lnTo>
                    <a:lnTo>
                      <a:pt x="522" y="1234"/>
                    </a:lnTo>
                    <a:lnTo>
                      <a:pt x="520" y="1236"/>
                    </a:lnTo>
                    <a:lnTo>
                      <a:pt x="516" y="1236"/>
                    </a:lnTo>
                    <a:lnTo>
                      <a:pt x="514" y="1236"/>
                    </a:lnTo>
                    <a:lnTo>
                      <a:pt x="514" y="1236"/>
                    </a:lnTo>
                    <a:lnTo>
                      <a:pt x="506" y="1234"/>
                    </a:lnTo>
                    <a:lnTo>
                      <a:pt x="500" y="1230"/>
                    </a:lnTo>
                    <a:lnTo>
                      <a:pt x="500" y="1230"/>
                    </a:lnTo>
                    <a:lnTo>
                      <a:pt x="498" y="1230"/>
                    </a:lnTo>
                    <a:lnTo>
                      <a:pt x="496" y="1232"/>
                    </a:lnTo>
                    <a:lnTo>
                      <a:pt x="494" y="1242"/>
                    </a:lnTo>
                    <a:lnTo>
                      <a:pt x="494" y="1242"/>
                    </a:lnTo>
                    <a:lnTo>
                      <a:pt x="492" y="1242"/>
                    </a:lnTo>
                    <a:lnTo>
                      <a:pt x="492" y="1242"/>
                    </a:lnTo>
                    <a:lnTo>
                      <a:pt x="488" y="1238"/>
                    </a:lnTo>
                    <a:lnTo>
                      <a:pt x="486" y="1238"/>
                    </a:lnTo>
                    <a:lnTo>
                      <a:pt x="484" y="1238"/>
                    </a:lnTo>
                    <a:lnTo>
                      <a:pt x="484" y="1238"/>
                    </a:lnTo>
                    <a:lnTo>
                      <a:pt x="482" y="1238"/>
                    </a:lnTo>
                    <a:lnTo>
                      <a:pt x="482" y="1238"/>
                    </a:lnTo>
                    <a:lnTo>
                      <a:pt x="476" y="1230"/>
                    </a:lnTo>
                    <a:lnTo>
                      <a:pt x="476" y="1230"/>
                    </a:lnTo>
                    <a:lnTo>
                      <a:pt x="476" y="1228"/>
                    </a:lnTo>
                    <a:lnTo>
                      <a:pt x="476" y="1228"/>
                    </a:lnTo>
                    <a:lnTo>
                      <a:pt x="472" y="1226"/>
                    </a:lnTo>
                    <a:lnTo>
                      <a:pt x="468" y="1228"/>
                    </a:lnTo>
                    <a:lnTo>
                      <a:pt x="468" y="1228"/>
                    </a:lnTo>
                    <a:lnTo>
                      <a:pt x="466" y="1230"/>
                    </a:lnTo>
                    <a:lnTo>
                      <a:pt x="466" y="1230"/>
                    </a:lnTo>
                    <a:lnTo>
                      <a:pt x="456" y="1232"/>
                    </a:lnTo>
                    <a:lnTo>
                      <a:pt x="452" y="1232"/>
                    </a:lnTo>
                    <a:lnTo>
                      <a:pt x="448" y="1230"/>
                    </a:lnTo>
                    <a:lnTo>
                      <a:pt x="448" y="1230"/>
                    </a:lnTo>
                    <a:lnTo>
                      <a:pt x="446" y="1228"/>
                    </a:lnTo>
                    <a:lnTo>
                      <a:pt x="444" y="1230"/>
                    </a:lnTo>
                    <a:lnTo>
                      <a:pt x="444" y="1230"/>
                    </a:lnTo>
                    <a:lnTo>
                      <a:pt x="440" y="1234"/>
                    </a:lnTo>
                    <a:lnTo>
                      <a:pt x="436" y="1234"/>
                    </a:lnTo>
                    <a:lnTo>
                      <a:pt x="434" y="1232"/>
                    </a:lnTo>
                    <a:lnTo>
                      <a:pt x="430" y="1226"/>
                    </a:lnTo>
                    <a:lnTo>
                      <a:pt x="430" y="1226"/>
                    </a:lnTo>
                    <a:lnTo>
                      <a:pt x="428" y="1224"/>
                    </a:lnTo>
                    <a:lnTo>
                      <a:pt x="426" y="1224"/>
                    </a:lnTo>
                    <a:lnTo>
                      <a:pt x="424" y="1224"/>
                    </a:lnTo>
                    <a:lnTo>
                      <a:pt x="422" y="1224"/>
                    </a:lnTo>
                    <a:lnTo>
                      <a:pt x="422" y="1224"/>
                    </a:lnTo>
                    <a:lnTo>
                      <a:pt x="418" y="1220"/>
                    </a:lnTo>
                    <a:lnTo>
                      <a:pt x="414" y="1220"/>
                    </a:lnTo>
                    <a:lnTo>
                      <a:pt x="410" y="1216"/>
                    </a:lnTo>
                    <a:lnTo>
                      <a:pt x="406" y="1210"/>
                    </a:lnTo>
                    <a:lnTo>
                      <a:pt x="406" y="1210"/>
                    </a:lnTo>
                    <a:lnTo>
                      <a:pt x="402" y="1216"/>
                    </a:lnTo>
                    <a:lnTo>
                      <a:pt x="400" y="1218"/>
                    </a:lnTo>
                    <a:lnTo>
                      <a:pt x="400" y="1216"/>
                    </a:lnTo>
                    <a:lnTo>
                      <a:pt x="396" y="1212"/>
                    </a:lnTo>
                    <a:lnTo>
                      <a:pt x="392" y="1210"/>
                    </a:lnTo>
                    <a:lnTo>
                      <a:pt x="392" y="1210"/>
                    </a:lnTo>
                    <a:lnTo>
                      <a:pt x="390" y="1210"/>
                    </a:lnTo>
                    <a:lnTo>
                      <a:pt x="386" y="1212"/>
                    </a:lnTo>
                    <a:lnTo>
                      <a:pt x="384" y="1218"/>
                    </a:lnTo>
                    <a:lnTo>
                      <a:pt x="382" y="1224"/>
                    </a:lnTo>
                    <a:lnTo>
                      <a:pt x="382" y="1224"/>
                    </a:lnTo>
                    <a:lnTo>
                      <a:pt x="382" y="1230"/>
                    </a:lnTo>
                    <a:lnTo>
                      <a:pt x="380" y="1232"/>
                    </a:lnTo>
                    <a:lnTo>
                      <a:pt x="378" y="1230"/>
                    </a:lnTo>
                    <a:lnTo>
                      <a:pt x="378" y="1230"/>
                    </a:lnTo>
                    <a:lnTo>
                      <a:pt x="370" y="1226"/>
                    </a:lnTo>
                    <a:lnTo>
                      <a:pt x="360" y="1220"/>
                    </a:lnTo>
                    <a:lnTo>
                      <a:pt x="360" y="1220"/>
                    </a:lnTo>
                    <a:lnTo>
                      <a:pt x="356" y="1216"/>
                    </a:lnTo>
                    <a:lnTo>
                      <a:pt x="352" y="1216"/>
                    </a:lnTo>
                    <a:lnTo>
                      <a:pt x="348" y="1220"/>
                    </a:lnTo>
                    <a:lnTo>
                      <a:pt x="344" y="1228"/>
                    </a:lnTo>
                    <a:lnTo>
                      <a:pt x="344" y="1228"/>
                    </a:lnTo>
                    <a:lnTo>
                      <a:pt x="342" y="1236"/>
                    </a:lnTo>
                    <a:lnTo>
                      <a:pt x="340" y="1236"/>
                    </a:lnTo>
                    <a:lnTo>
                      <a:pt x="338" y="1234"/>
                    </a:lnTo>
                    <a:lnTo>
                      <a:pt x="338" y="1234"/>
                    </a:lnTo>
                    <a:lnTo>
                      <a:pt x="332" y="1228"/>
                    </a:lnTo>
                    <a:lnTo>
                      <a:pt x="326" y="1226"/>
                    </a:lnTo>
                    <a:lnTo>
                      <a:pt x="318" y="1226"/>
                    </a:lnTo>
                    <a:lnTo>
                      <a:pt x="312" y="1230"/>
                    </a:lnTo>
                    <a:lnTo>
                      <a:pt x="312" y="1230"/>
                    </a:lnTo>
                    <a:lnTo>
                      <a:pt x="308" y="1234"/>
                    </a:lnTo>
                    <a:lnTo>
                      <a:pt x="306" y="1234"/>
                    </a:lnTo>
                    <a:lnTo>
                      <a:pt x="306" y="1232"/>
                    </a:lnTo>
                    <a:lnTo>
                      <a:pt x="304" y="1232"/>
                    </a:lnTo>
                    <a:lnTo>
                      <a:pt x="304" y="1232"/>
                    </a:lnTo>
                    <a:lnTo>
                      <a:pt x="304" y="1232"/>
                    </a:lnTo>
                    <a:lnTo>
                      <a:pt x="300" y="1228"/>
                    </a:lnTo>
                    <a:lnTo>
                      <a:pt x="298" y="1228"/>
                    </a:lnTo>
                    <a:lnTo>
                      <a:pt x="292" y="1230"/>
                    </a:lnTo>
                    <a:lnTo>
                      <a:pt x="292" y="1230"/>
                    </a:lnTo>
                    <a:lnTo>
                      <a:pt x="288" y="1230"/>
                    </a:lnTo>
                    <a:lnTo>
                      <a:pt x="286" y="1228"/>
                    </a:lnTo>
                    <a:lnTo>
                      <a:pt x="284" y="1226"/>
                    </a:lnTo>
                    <a:lnTo>
                      <a:pt x="282" y="1220"/>
                    </a:lnTo>
                    <a:lnTo>
                      <a:pt x="282" y="1220"/>
                    </a:lnTo>
                    <a:lnTo>
                      <a:pt x="282" y="1218"/>
                    </a:lnTo>
                    <a:lnTo>
                      <a:pt x="282" y="1218"/>
                    </a:lnTo>
                    <a:lnTo>
                      <a:pt x="282" y="1222"/>
                    </a:lnTo>
                    <a:lnTo>
                      <a:pt x="282" y="1222"/>
                    </a:lnTo>
                    <a:lnTo>
                      <a:pt x="280" y="1228"/>
                    </a:lnTo>
                    <a:lnTo>
                      <a:pt x="278" y="1228"/>
                    </a:lnTo>
                    <a:lnTo>
                      <a:pt x="274" y="1224"/>
                    </a:lnTo>
                    <a:lnTo>
                      <a:pt x="274" y="1224"/>
                    </a:lnTo>
                    <a:lnTo>
                      <a:pt x="272" y="1220"/>
                    </a:lnTo>
                    <a:lnTo>
                      <a:pt x="268" y="1218"/>
                    </a:lnTo>
                    <a:lnTo>
                      <a:pt x="264" y="1216"/>
                    </a:lnTo>
                    <a:lnTo>
                      <a:pt x="262" y="1210"/>
                    </a:lnTo>
                    <a:lnTo>
                      <a:pt x="262" y="1210"/>
                    </a:lnTo>
                    <a:lnTo>
                      <a:pt x="260" y="1208"/>
                    </a:lnTo>
                    <a:lnTo>
                      <a:pt x="258" y="1208"/>
                    </a:lnTo>
                    <a:lnTo>
                      <a:pt x="256" y="1214"/>
                    </a:lnTo>
                    <a:lnTo>
                      <a:pt x="256" y="1214"/>
                    </a:lnTo>
                    <a:lnTo>
                      <a:pt x="254" y="1220"/>
                    </a:lnTo>
                    <a:lnTo>
                      <a:pt x="252" y="1222"/>
                    </a:lnTo>
                    <a:lnTo>
                      <a:pt x="250" y="1220"/>
                    </a:lnTo>
                    <a:lnTo>
                      <a:pt x="250" y="1220"/>
                    </a:lnTo>
                    <a:lnTo>
                      <a:pt x="248" y="1218"/>
                    </a:lnTo>
                    <a:lnTo>
                      <a:pt x="244" y="1216"/>
                    </a:lnTo>
                    <a:lnTo>
                      <a:pt x="238" y="1216"/>
                    </a:lnTo>
                    <a:lnTo>
                      <a:pt x="234" y="1216"/>
                    </a:lnTo>
                    <a:lnTo>
                      <a:pt x="232" y="1214"/>
                    </a:lnTo>
                    <a:lnTo>
                      <a:pt x="228" y="1212"/>
                    </a:lnTo>
                    <a:lnTo>
                      <a:pt x="226" y="1206"/>
                    </a:lnTo>
                    <a:lnTo>
                      <a:pt x="226" y="1206"/>
                    </a:lnTo>
                    <a:lnTo>
                      <a:pt x="222" y="1208"/>
                    </a:lnTo>
                    <a:lnTo>
                      <a:pt x="218" y="1206"/>
                    </a:lnTo>
                    <a:lnTo>
                      <a:pt x="210" y="1202"/>
                    </a:lnTo>
                    <a:lnTo>
                      <a:pt x="206" y="1200"/>
                    </a:lnTo>
                    <a:lnTo>
                      <a:pt x="202" y="1200"/>
                    </a:lnTo>
                    <a:lnTo>
                      <a:pt x="198" y="1202"/>
                    </a:lnTo>
                    <a:lnTo>
                      <a:pt x="194" y="1206"/>
                    </a:lnTo>
                    <a:lnTo>
                      <a:pt x="194" y="1206"/>
                    </a:lnTo>
                    <a:lnTo>
                      <a:pt x="192" y="1208"/>
                    </a:lnTo>
                    <a:lnTo>
                      <a:pt x="190" y="1208"/>
                    </a:lnTo>
                    <a:lnTo>
                      <a:pt x="186" y="1206"/>
                    </a:lnTo>
                    <a:lnTo>
                      <a:pt x="186" y="1206"/>
                    </a:lnTo>
                    <a:lnTo>
                      <a:pt x="188" y="1214"/>
                    </a:lnTo>
                    <a:lnTo>
                      <a:pt x="188" y="1218"/>
                    </a:lnTo>
                    <a:lnTo>
                      <a:pt x="186" y="1220"/>
                    </a:lnTo>
                    <a:lnTo>
                      <a:pt x="186" y="1220"/>
                    </a:lnTo>
                    <a:lnTo>
                      <a:pt x="180" y="1222"/>
                    </a:lnTo>
                    <a:lnTo>
                      <a:pt x="176" y="1218"/>
                    </a:lnTo>
                    <a:lnTo>
                      <a:pt x="172" y="1212"/>
                    </a:lnTo>
                    <a:lnTo>
                      <a:pt x="170" y="1202"/>
                    </a:lnTo>
                    <a:lnTo>
                      <a:pt x="170" y="1202"/>
                    </a:lnTo>
                    <a:lnTo>
                      <a:pt x="168" y="1198"/>
                    </a:lnTo>
                    <a:lnTo>
                      <a:pt x="166" y="1198"/>
                    </a:lnTo>
                    <a:lnTo>
                      <a:pt x="164" y="1200"/>
                    </a:lnTo>
                    <a:lnTo>
                      <a:pt x="162" y="1198"/>
                    </a:lnTo>
                    <a:lnTo>
                      <a:pt x="162" y="1198"/>
                    </a:lnTo>
                    <a:lnTo>
                      <a:pt x="162" y="1202"/>
                    </a:lnTo>
                    <a:lnTo>
                      <a:pt x="162" y="1206"/>
                    </a:lnTo>
                    <a:lnTo>
                      <a:pt x="162" y="1210"/>
                    </a:lnTo>
                    <a:lnTo>
                      <a:pt x="162" y="1214"/>
                    </a:lnTo>
                    <a:lnTo>
                      <a:pt x="162" y="1214"/>
                    </a:lnTo>
                    <a:lnTo>
                      <a:pt x="160" y="1216"/>
                    </a:lnTo>
                    <a:lnTo>
                      <a:pt x="158" y="1216"/>
                    </a:lnTo>
                    <a:lnTo>
                      <a:pt x="156" y="1212"/>
                    </a:lnTo>
                    <a:lnTo>
                      <a:pt x="156" y="1212"/>
                    </a:lnTo>
                    <a:lnTo>
                      <a:pt x="148" y="1206"/>
                    </a:lnTo>
                    <a:lnTo>
                      <a:pt x="142" y="1204"/>
                    </a:lnTo>
                    <a:lnTo>
                      <a:pt x="134" y="1206"/>
                    </a:lnTo>
                    <a:lnTo>
                      <a:pt x="126" y="1208"/>
                    </a:lnTo>
                    <a:lnTo>
                      <a:pt x="126" y="1208"/>
                    </a:lnTo>
                    <a:lnTo>
                      <a:pt x="124" y="1210"/>
                    </a:lnTo>
                    <a:lnTo>
                      <a:pt x="124" y="1208"/>
                    </a:lnTo>
                    <a:lnTo>
                      <a:pt x="124" y="1208"/>
                    </a:lnTo>
                    <a:lnTo>
                      <a:pt x="120" y="1204"/>
                    </a:lnTo>
                    <a:lnTo>
                      <a:pt x="118" y="1202"/>
                    </a:lnTo>
                    <a:lnTo>
                      <a:pt x="116" y="1202"/>
                    </a:lnTo>
                    <a:lnTo>
                      <a:pt x="114" y="1202"/>
                    </a:lnTo>
                    <a:lnTo>
                      <a:pt x="108" y="1206"/>
                    </a:lnTo>
                    <a:lnTo>
                      <a:pt x="106" y="1208"/>
                    </a:lnTo>
                    <a:lnTo>
                      <a:pt x="102" y="1206"/>
                    </a:lnTo>
                    <a:lnTo>
                      <a:pt x="102" y="1206"/>
                    </a:lnTo>
                    <a:lnTo>
                      <a:pt x="102" y="1208"/>
                    </a:lnTo>
                    <a:lnTo>
                      <a:pt x="100" y="1212"/>
                    </a:lnTo>
                    <a:lnTo>
                      <a:pt x="98" y="1216"/>
                    </a:lnTo>
                    <a:lnTo>
                      <a:pt x="98" y="1218"/>
                    </a:lnTo>
                    <a:lnTo>
                      <a:pt x="96" y="1218"/>
                    </a:lnTo>
                    <a:lnTo>
                      <a:pt x="96" y="1218"/>
                    </a:lnTo>
                    <a:lnTo>
                      <a:pt x="92" y="1218"/>
                    </a:lnTo>
                    <a:lnTo>
                      <a:pt x="88" y="1218"/>
                    </a:lnTo>
                    <a:lnTo>
                      <a:pt x="84" y="1214"/>
                    </a:lnTo>
                    <a:lnTo>
                      <a:pt x="82" y="1206"/>
                    </a:lnTo>
                    <a:lnTo>
                      <a:pt x="82" y="1206"/>
                    </a:lnTo>
                    <a:lnTo>
                      <a:pt x="82" y="1206"/>
                    </a:lnTo>
                    <a:lnTo>
                      <a:pt x="82" y="1202"/>
                    </a:lnTo>
                    <a:lnTo>
                      <a:pt x="82" y="1196"/>
                    </a:lnTo>
                    <a:lnTo>
                      <a:pt x="82" y="1196"/>
                    </a:lnTo>
                    <a:lnTo>
                      <a:pt x="80" y="1194"/>
                    </a:lnTo>
                    <a:lnTo>
                      <a:pt x="78" y="1194"/>
                    </a:lnTo>
                    <a:lnTo>
                      <a:pt x="78" y="1194"/>
                    </a:lnTo>
                    <a:lnTo>
                      <a:pt x="74" y="1192"/>
                    </a:lnTo>
                    <a:lnTo>
                      <a:pt x="72" y="1190"/>
                    </a:lnTo>
                    <a:lnTo>
                      <a:pt x="70" y="1186"/>
                    </a:lnTo>
                    <a:lnTo>
                      <a:pt x="68" y="1178"/>
                    </a:lnTo>
                    <a:lnTo>
                      <a:pt x="68" y="1178"/>
                    </a:lnTo>
                    <a:lnTo>
                      <a:pt x="66" y="1176"/>
                    </a:lnTo>
                    <a:lnTo>
                      <a:pt x="64" y="1178"/>
                    </a:lnTo>
                    <a:lnTo>
                      <a:pt x="64" y="1178"/>
                    </a:lnTo>
                    <a:lnTo>
                      <a:pt x="60" y="1186"/>
                    </a:lnTo>
                    <a:lnTo>
                      <a:pt x="56" y="1192"/>
                    </a:lnTo>
                    <a:lnTo>
                      <a:pt x="56" y="1192"/>
                    </a:lnTo>
                    <a:lnTo>
                      <a:pt x="52" y="1192"/>
                    </a:lnTo>
                    <a:lnTo>
                      <a:pt x="50" y="1192"/>
                    </a:lnTo>
                    <a:lnTo>
                      <a:pt x="48" y="1188"/>
                    </a:lnTo>
                    <a:lnTo>
                      <a:pt x="48" y="1188"/>
                    </a:lnTo>
                    <a:lnTo>
                      <a:pt x="48" y="1184"/>
                    </a:lnTo>
                    <a:lnTo>
                      <a:pt x="48" y="1178"/>
                    </a:lnTo>
                    <a:lnTo>
                      <a:pt x="50" y="1170"/>
                    </a:lnTo>
                    <a:lnTo>
                      <a:pt x="50" y="1170"/>
                    </a:lnTo>
                    <a:lnTo>
                      <a:pt x="54" y="1166"/>
                    </a:lnTo>
                    <a:lnTo>
                      <a:pt x="56" y="1162"/>
                    </a:lnTo>
                    <a:lnTo>
                      <a:pt x="56" y="1162"/>
                    </a:lnTo>
                    <a:lnTo>
                      <a:pt x="54" y="1162"/>
                    </a:lnTo>
                    <a:lnTo>
                      <a:pt x="52" y="1162"/>
                    </a:lnTo>
                    <a:lnTo>
                      <a:pt x="52" y="1162"/>
                    </a:lnTo>
                    <a:lnTo>
                      <a:pt x="50" y="1162"/>
                    </a:lnTo>
                    <a:lnTo>
                      <a:pt x="48" y="1158"/>
                    </a:lnTo>
                    <a:lnTo>
                      <a:pt x="48" y="1158"/>
                    </a:lnTo>
                    <a:lnTo>
                      <a:pt x="48" y="1152"/>
                    </a:lnTo>
                    <a:lnTo>
                      <a:pt x="52" y="1148"/>
                    </a:lnTo>
                    <a:lnTo>
                      <a:pt x="52" y="1148"/>
                    </a:lnTo>
                    <a:lnTo>
                      <a:pt x="54" y="1144"/>
                    </a:lnTo>
                    <a:lnTo>
                      <a:pt x="58" y="1140"/>
                    </a:lnTo>
                    <a:lnTo>
                      <a:pt x="66" y="1134"/>
                    </a:lnTo>
                    <a:lnTo>
                      <a:pt x="66" y="1134"/>
                    </a:lnTo>
                    <a:lnTo>
                      <a:pt x="68" y="1134"/>
                    </a:lnTo>
                    <a:lnTo>
                      <a:pt x="68" y="1134"/>
                    </a:lnTo>
                    <a:lnTo>
                      <a:pt x="74" y="1136"/>
                    </a:lnTo>
                    <a:lnTo>
                      <a:pt x="78" y="1136"/>
                    </a:lnTo>
                    <a:lnTo>
                      <a:pt x="82" y="1136"/>
                    </a:lnTo>
                    <a:lnTo>
                      <a:pt x="86" y="1132"/>
                    </a:lnTo>
                    <a:lnTo>
                      <a:pt x="86" y="1132"/>
                    </a:lnTo>
                    <a:lnTo>
                      <a:pt x="90" y="1130"/>
                    </a:lnTo>
                    <a:lnTo>
                      <a:pt x="92" y="1130"/>
                    </a:lnTo>
                    <a:lnTo>
                      <a:pt x="100" y="1134"/>
                    </a:lnTo>
                    <a:lnTo>
                      <a:pt x="100" y="1134"/>
                    </a:lnTo>
                    <a:lnTo>
                      <a:pt x="104" y="1138"/>
                    </a:lnTo>
                    <a:lnTo>
                      <a:pt x="106" y="1138"/>
                    </a:lnTo>
                    <a:lnTo>
                      <a:pt x="110" y="1136"/>
                    </a:lnTo>
                    <a:lnTo>
                      <a:pt x="112" y="1130"/>
                    </a:lnTo>
                    <a:lnTo>
                      <a:pt x="112" y="1130"/>
                    </a:lnTo>
                    <a:lnTo>
                      <a:pt x="114" y="1126"/>
                    </a:lnTo>
                    <a:lnTo>
                      <a:pt x="116" y="1126"/>
                    </a:lnTo>
                    <a:lnTo>
                      <a:pt x="118" y="1126"/>
                    </a:lnTo>
                    <a:lnTo>
                      <a:pt x="122" y="1128"/>
                    </a:lnTo>
                    <a:lnTo>
                      <a:pt x="122" y="1128"/>
                    </a:lnTo>
                    <a:lnTo>
                      <a:pt x="124" y="1132"/>
                    </a:lnTo>
                    <a:lnTo>
                      <a:pt x="128" y="1134"/>
                    </a:lnTo>
                    <a:lnTo>
                      <a:pt x="132" y="1132"/>
                    </a:lnTo>
                    <a:lnTo>
                      <a:pt x="136" y="1130"/>
                    </a:lnTo>
                    <a:lnTo>
                      <a:pt x="136" y="1130"/>
                    </a:lnTo>
                    <a:lnTo>
                      <a:pt x="140" y="1124"/>
                    </a:lnTo>
                    <a:lnTo>
                      <a:pt x="146" y="1124"/>
                    </a:lnTo>
                    <a:lnTo>
                      <a:pt x="150" y="1126"/>
                    </a:lnTo>
                    <a:lnTo>
                      <a:pt x="154" y="1134"/>
                    </a:lnTo>
                    <a:lnTo>
                      <a:pt x="154" y="1134"/>
                    </a:lnTo>
                    <a:lnTo>
                      <a:pt x="158" y="1134"/>
                    </a:lnTo>
                    <a:lnTo>
                      <a:pt x="162" y="1134"/>
                    </a:lnTo>
                    <a:lnTo>
                      <a:pt x="166" y="1132"/>
                    </a:lnTo>
                    <a:lnTo>
                      <a:pt x="170" y="1130"/>
                    </a:lnTo>
                    <a:lnTo>
                      <a:pt x="170" y="1130"/>
                    </a:lnTo>
                    <a:lnTo>
                      <a:pt x="174" y="1126"/>
                    </a:lnTo>
                    <a:lnTo>
                      <a:pt x="180" y="1126"/>
                    </a:lnTo>
                    <a:lnTo>
                      <a:pt x="180" y="1126"/>
                    </a:lnTo>
                    <a:lnTo>
                      <a:pt x="182" y="1128"/>
                    </a:lnTo>
                    <a:lnTo>
                      <a:pt x="182" y="1128"/>
                    </a:lnTo>
                    <a:lnTo>
                      <a:pt x="186" y="1132"/>
                    </a:lnTo>
                    <a:lnTo>
                      <a:pt x="190" y="1134"/>
                    </a:lnTo>
                    <a:lnTo>
                      <a:pt x="190" y="1134"/>
                    </a:lnTo>
                    <a:lnTo>
                      <a:pt x="196" y="1134"/>
                    </a:lnTo>
                    <a:lnTo>
                      <a:pt x="202" y="1134"/>
                    </a:lnTo>
                    <a:lnTo>
                      <a:pt x="206" y="1132"/>
                    </a:lnTo>
                    <a:lnTo>
                      <a:pt x="212" y="1132"/>
                    </a:lnTo>
                    <a:lnTo>
                      <a:pt x="212" y="1132"/>
                    </a:lnTo>
                    <a:lnTo>
                      <a:pt x="220" y="1134"/>
                    </a:lnTo>
                    <a:lnTo>
                      <a:pt x="222" y="1136"/>
                    </a:lnTo>
                    <a:lnTo>
                      <a:pt x="226" y="1140"/>
                    </a:lnTo>
                    <a:lnTo>
                      <a:pt x="226" y="1140"/>
                    </a:lnTo>
                    <a:lnTo>
                      <a:pt x="228" y="1140"/>
                    </a:lnTo>
                    <a:lnTo>
                      <a:pt x="228" y="1140"/>
                    </a:lnTo>
                    <a:lnTo>
                      <a:pt x="232" y="1134"/>
                    </a:lnTo>
                    <a:lnTo>
                      <a:pt x="232" y="1134"/>
                    </a:lnTo>
                    <a:lnTo>
                      <a:pt x="236" y="1126"/>
                    </a:lnTo>
                    <a:lnTo>
                      <a:pt x="238" y="1124"/>
                    </a:lnTo>
                    <a:lnTo>
                      <a:pt x="242" y="1124"/>
                    </a:lnTo>
                    <a:lnTo>
                      <a:pt x="248" y="1126"/>
                    </a:lnTo>
                    <a:lnTo>
                      <a:pt x="252" y="1132"/>
                    </a:lnTo>
                    <a:lnTo>
                      <a:pt x="252" y="1132"/>
                    </a:lnTo>
                    <a:lnTo>
                      <a:pt x="258" y="1138"/>
                    </a:lnTo>
                    <a:lnTo>
                      <a:pt x="258" y="1138"/>
                    </a:lnTo>
                    <a:lnTo>
                      <a:pt x="260" y="1138"/>
                    </a:lnTo>
                    <a:lnTo>
                      <a:pt x="262" y="1128"/>
                    </a:lnTo>
                    <a:lnTo>
                      <a:pt x="262" y="1128"/>
                    </a:lnTo>
                    <a:lnTo>
                      <a:pt x="262" y="1124"/>
                    </a:lnTo>
                    <a:lnTo>
                      <a:pt x="264" y="1124"/>
                    </a:lnTo>
                    <a:lnTo>
                      <a:pt x="264" y="1124"/>
                    </a:lnTo>
                    <a:lnTo>
                      <a:pt x="266" y="1126"/>
                    </a:lnTo>
                    <a:lnTo>
                      <a:pt x="270" y="1128"/>
                    </a:lnTo>
                    <a:lnTo>
                      <a:pt x="274" y="1128"/>
                    </a:lnTo>
                    <a:lnTo>
                      <a:pt x="278" y="1132"/>
                    </a:lnTo>
                    <a:lnTo>
                      <a:pt x="278" y="1132"/>
                    </a:lnTo>
                    <a:lnTo>
                      <a:pt x="280" y="1134"/>
                    </a:lnTo>
                    <a:lnTo>
                      <a:pt x="282" y="1136"/>
                    </a:lnTo>
                    <a:lnTo>
                      <a:pt x="284" y="1128"/>
                    </a:lnTo>
                    <a:lnTo>
                      <a:pt x="284" y="1128"/>
                    </a:lnTo>
                    <a:lnTo>
                      <a:pt x="286" y="1122"/>
                    </a:lnTo>
                    <a:lnTo>
                      <a:pt x="290" y="1118"/>
                    </a:lnTo>
                    <a:lnTo>
                      <a:pt x="292" y="1118"/>
                    </a:lnTo>
                    <a:lnTo>
                      <a:pt x="296" y="1120"/>
                    </a:lnTo>
                    <a:lnTo>
                      <a:pt x="296" y="1120"/>
                    </a:lnTo>
                    <a:lnTo>
                      <a:pt x="302" y="1124"/>
                    </a:lnTo>
                    <a:lnTo>
                      <a:pt x="308" y="1130"/>
                    </a:lnTo>
                    <a:lnTo>
                      <a:pt x="312" y="1130"/>
                    </a:lnTo>
                    <a:lnTo>
                      <a:pt x="316" y="1130"/>
                    </a:lnTo>
                    <a:lnTo>
                      <a:pt x="318" y="1128"/>
                    </a:lnTo>
                    <a:lnTo>
                      <a:pt x="318" y="1128"/>
                    </a:lnTo>
                    <a:lnTo>
                      <a:pt x="320" y="1128"/>
                    </a:lnTo>
                    <a:lnTo>
                      <a:pt x="322" y="1130"/>
                    </a:lnTo>
                    <a:lnTo>
                      <a:pt x="322" y="1130"/>
                    </a:lnTo>
                    <a:lnTo>
                      <a:pt x="326" y="1138"/>
                    </a:lnTo>
                    <a:lnTo>
                      <a:pt x="332" y="1144"/>
                    </a:lnTo>
                    <a:lnTo>
                      <a:pt x="332" y="1144"/>
                    </a:lnTo>
                    <a:lnTo>
                      <a:pt x="334" y="1146"/>
                    </a:lnTo>
                    <a:lnTo>
                      <a:pt x="334" y="1146"/>
                    </a:lnTo>
                    <a:lnTo>
                      <a:pt x="336" y="1146"/>
                    </a:lnTo>
                    <a:lnTo>
                      <a:pt x="338" y="1148"/>
                    </a:lnTo>
                    <a:lnTo>
                      <a:pt x="340" y="1148"/>
                    </a:lnTo>
                    <a:lnTo>
                      <a:pt x="340" y="1146"/>
                    </a:lnTo>
                    <a:lnTo>
                      <a:pt x="340" y="1136"/>
                    </a:lnTo>
                    <a:lnTo>
                      <a:pt x="340" y="1136"/>
                    </a:lnTo>
                    <a:lnTo>
                      <a:pt x="342" y="1132"/>
                    </a:lnTo>
                    <a:lnTo>
                      <a:pt x="344" y="1134"/>
                    </a:lnTo>
                    <a:lnTo>
                      <a:pt x="344" y="1134"/>
                    </a:lnTo>
                    <a:lnTo>
                      <a:pt x="348" y="1136"/>
                    </a:lnTo>
                    <a:lnTo>
                      <a:pt x="352" y="1142"/>
                    </a:lnTo>
                    <a:lnTo>
                      <a:pt x="352" y="1142"/>
                    </a:lnTo>
                    <a:lnTo>
                      <a:pt x="354" y="1144"/>
                    </a:lnTo>
                    <a:lnTo>
                      <a:pt x="358" y="1146"/>
                    </a:lnTo>
                    <a:lnTo>
                      <a:pt x="360" y="1146"/>
                    </a:lnTo>
                    <a:lnTo>
                      <a:pt x="362" y="1142"/>
                    </a:lnTo>
                    <a:lnTo>
                      <a:pt x="362" y="1142"/>
                    </a:lnTo>
                    <a:lnTo>
                      <a:pt x="364" y="1140"/>
                    </a:lnTo>
                    <a:lnTo>
                      <a:pt x="366" y="1140"/>
                    </a:lnTo>
                    <a:lnTo>
                      <a:pt x="370" y="1144"/>
                    </a:lnTo>
                    <a:lnTo>
                      <a:pt x="370" y="1144"/>
                    </a:lnTo>
                    <a:lnTo>
                      <a:pt x="376" y="1148"/>
                    </a:lnTo>
                    <a:lnTo>
                      <a:pt x="378" y="1148"/>
                    </a:lnTo>
                    <a:lnTo>
                      <a:pt x="380" y="1144"/>
                    </a:lnTo>
                    <a:lnTo>
                      <a:pt x="380" y="1144"/>
                    </a:lnTo>
                    <a:lnTo>
                      <a:pt x="382" y="1140"/>
                    </a:lnTo>
                    <a:lnTo>
                      <a:pt x="386" y="1136"/>
                    </a:lnTo>
                    <a:lnTo>
                      <a:pt x="388" y="1134"/>
                    </a:lnTo>
                    <a:lnTo>
                      <a:pt x="392" y="1134"/>
                    </a:lnTo>
                    <a:lnTo>
                      <a:pt x="398" y="1138"/>
                    </a:lnTo>
                    <a:lnTo>
                      <a:pt x="406" y="1140"/>
                    </a:lnTo>
                    <a:lnTo>
                      <a:pt x="406" y="1140"/>
                    </a:lnTo>
                    <a:lnTo>
                      <a:pt x="412" y="1140"/>
                    </a:lnTo>
                    <a:lnTo>
                      <a:pt x="414" y="1138"/>
                    </a:lnTo>
                    <a:lnTo>
                      <a:pt x="418" y="1136"/>
                    </a:lnTo>
                    <a:lnTo>
                      <a:pt x="418" y="1136"/>
                    </a:lnTo>
                    <a:lnTo>
                      <a:pt x="420" y="1132"/>
                    </a:lnTo>
                    <a:lnTo>
                      <a:pt x="422" y="1134"/>
                    </a:lnTo>
                    <a:lnTo>
                      <a:pt x="428" y="1136"/>
                    </a:lnTo>
                    <a:lnTo>
                      <a:pt x="428" y="1136"/>
                    </a:lnTo>
                    <a:lnTo>
                      <a:pt x="428" y="1128"/>
                    </a:lnTo>
                    <a:lnTo>
                      <a:pt x="430" y="1122"/>
                    </a:lnTo>
                    <a:lnTo>
                      <a:pt x="434" y="1122"/>
                    </a:lnTo>
                    <a:lnTo>
                      <a:pt x="440" y="1124"/>
                    </a:lnTo>
                    <a:lnTo>
                      <a:pt x="440" y="1124"/>
                    </a:lnTo>
                    <a:lnTo>
                      <a:pt x="436" y="1110"/>
                    </a:lnTo>
                    <a:lnTo>
                      <a:pt x="436" y="1104"/>
                    </a:lnTo>
                    <a:lnTo>
                      <a:pt x="432" y="1102"/>
                    </a:lnTo>
                    <a:lnTo>
                      <a:pt x="432" y="1102"/>
                    </a:lnTo>
                    <a:lnTo>
                      <a:pt x="428" y="1100"/>
                    </a:lnTo>
                    <a:lnTo>
                      <a:pt x="428" y="1102"/>
                    </a:lnTo>
                    <a:lnTo>
                      <a:pt x="426" y="1106"/>
                    </a:lnTo>
                    <a:lnTo>
                      <a:pt x="426" y="1106"/>
                    </a:lnTo>
                    <a:lnTo>
                      <a:pt x="424" y="1112"/>
                    </a:lnTo>
                    <a:lnTo>
                      <a:pt x="424" y="1114"/>
                    </a:lnTo>
                    <a:lnTo>
                      <a:pt x="420" y="1112"/>
                    </a:lnTo>
                    <a:lnTo>
                      <a:pt x="418" y="1108"/>
                    </a:lnTo>
                    <a:lnTo>
                      <a:pt x="418" y="1108"/>
                    </a:lnTo>
                    <a:lnTo>
                      <a:pt x="416" y="1100"/>
                    </a:lnTo>
                    <a:lnTo>
                      <a:pt x="414" y="1098"/>
                    </a:lnTo>
                    <a:lnTo>
                      <a:pt x="412" y="1098"/>
                    </a:lnTo>
                    <a:lnTo>
                      <a:pt x="412" y="1098"/>
                    </a:lnTo>
                    <a:lnTo>
                      <a:pt x="412" y="1104"/>
                    </a:lnTo>
                    <a:lnTo>
                      <a:pt x="414" y="1108"/>
                    </a:lnTo>
                    <a:lnTo>
                      <a:pt x="414" y="1108"/>
                    </a:lnTo>
                    <a:lnTo>
                      <a:pt x="414" y="1114"/>
                    </a:lnTo>
                    <a:lnTo>
                      <a:pt x="414" y="1122"/>
                    </a:lnTo>
                    <a:lnTo>
                      <a:pt x="414" y="1122"/>
                    </a:lnTo>
                    <a:lnTo>
                      <a:pt x="412" y="1122"/>
                    </a:lnTo>
                    <a:lnTo>
                      <a:pt x="410" y="1122"/>
                    </a:lnTo>
                    <a:lnTo>
                      <a:pt x="408" y="1120"/>
                    </a:lnTo>
                    <a:lnTo>
                      <a:pt x="408" y="1120"/>
                    </a:lnTo>
                    <a:lnTo>
                      <a:pt x="406" y="1112"/>
                    </a:lnTo>
                    <a:lnTo>
                      <a:pt x="404" y="1104"/>
                    </a:lnTo>
                    <a:lnTo>
                      <a:pt x="404" y="1104"/>
                    </a:lnTo>
                    <a:lnTo>
                      <a:pt x="402" y="1091"/>
                    </a:lnTo>
                    <a:lnTo>
                      <a:pt x="404" y="1083"/>
                    </a:lnTo>
                    <a:lnTo>
                      <a:pt x="408" y="1077"/>
                    </a:lnTo>
                    <a:lnTo>
                      <a:pt x="410" y="1077"/>
                    </a:lnTo>
                    <a:lnTo>
                      <a:pt x="414" y="1077"/>
                    </a:lnTo>
                    <a:lnTo>
                      <a:pt x="414" y="1077"/>
                    </a:lnTo>
                    <a:lnTo>
                      <a:pt x="408" y="1067"/>
                    </a:lnTo>
                    <a:lnTo>
                      <a:pt x="406" y="1055"/>
                    </a:lnTo>
                    <a:lnTo>
                      <a:pt x="406" y="1055"/>
                    </a:lnTo>
                    <a:lnTo>
                      <a:pt x="404" y="1045"/>
                    </a:lnTo>
                    <a:lnTo>
                      <a:pt x="402" y="1043"/>
                    </a:lnTo>
                    <a:lnTo>
                      <a:pt x="400" y="1045"/>
                    </a:lnTo>
                    <a:lnTo>
                      <a:pt x="400" y="1045"/>
                    </a:lnTo>
                    <a:lnTo>
                      <a:pt x="398" y="1047"/>
                    </a:lnTo>
                    <a:lnTo>
                      <a:pt x="398" y="1047"/>
                    </a:lnTo>
                    <a:lnTo>
                      <a:pt x="394" y="1041"/>
                    </a:lnTo>
                    <a:lnTo>
                      <a:pt x="390" y="1039"/>
                    </a:lnTo>
                    <a:lnTo>
                      <a:pt x="386" y="1039"/>
                    </a:lnTo>
                    <a:lnTo>
                      <a:pt x="382" y="1041"/>
                    </a:lnTo>
                    <a:lnTo>
                      <a:pt x="382" y="1041"/>
                    </a:lnTo>
                    <a:lnTo>
                      <a:pt x="380" y="1041"/>
                    </a:lnTo>
                    <a:lnTo>
                      <a:pt x="380" y="1039"/>
                    </a:lnTo>
                    <a:lnTo>
                      <a:pt x="380" y="1029"/>
                    </a:lnTo>
                    <a:lnTo>
                      <a:pt x="380" y="1029"/>
                    </a:lnTo>
                    <a:lnTo>
                      <a:pt x="382" y="1019"/>
                    </a:lnTo>
                    <a:lnTo>
                      <a:pt x="386" y="1013"/>
                    </a:lnTo>
                    <a:lnTo>
                      <a:pt x="390" y="1011"/>
                    </a:lnTo>
                    <a:lnTo>
                      <a:pt x="396" y="1013"/>
                    </a:lnTo>
                    <a:lnTo>
                      <a:pt x="396" y="1013"/>
                    </a:lnTo>
                    <a:lnTo>
                      <a:pt x="396" y="1003"/>
                    </a:lnTo>
                    <a:lnTo>
                      <a:pt x="396" y="995"/>
                    </a:lnTo>
                    <a:lnTo>
                      <a:pt x="400" y="987"/>
                    </a:lnTo>
                    <a:lnTo>
                      <a:pt x="404" y="979"/>
                    </a:lnTo>
                    <a:lnTo>
                      <a:pt x="404" y="979"/>
                    </a:lnTo>
                    <a:lnTo>
                      <a:pt x="408" y="977"/>
                    </a:lnTo>
                    <a:lnTo>
                      <a:pt x="412" y="979"/>
                    </a:lnTo>
                    <a:lnTo>
                      <a:pt x="416" y="985"/>
                    </a:lnTo>
                    <a:lnTo>
                      <a:pt x="420" y="997"/>
                    </a:lnTo>
                    <a:lnTo>
                      <a:pt x="420" y="997"/>
                    </a:lnTo>
                    <a:lnTo>
                      <a:pt x="422" y="1011"/>
                    </a:lnTo>
                    <a:lnTo>
                      <a:pt x="424" y="1017"/>
                    </a:lnTo>
                    <a:lnTo>
                      <a:pt x="426" y="1019"/>
                    </a:lnTo>
                    <a:lnTo>
                      <a:pt x="426" y="1019"/>
                    </a:lnTo>
                    <a:lnTo>
                      <a:pt x="430" y="1019"/>
                    </a:lnTo>
                    <a:lnTo>
                      <a:pt x="432" y="1017"/>
                    </a:lnTo>
                    <a:lnTo>
                      <a:pt x="438" y="1009"/>
                    </a:lnTo>
                    <a:lnTo>
                      <a:pt x="438" y="1009"/>
                    </a:lnTo>
                    <a:lnTo>
                      <a:pt x="440" y="1007"/>
                    </a:lnTo>
                    <a:lnTo>
                      <a:pt x="442" y="1007"/>
                    </a:lnTo>
                    <a:lnTo>
                      <a:pt x="446" y="1011"/>
                    </a:lnTo>
                    <a:lnTo>
                      <a:pt x="446" y="1011"/>
                    </a:lnTo>
                    <a:lnTo>
                      <a:pt x="444" y="997"/>
                    </a:lnTo>
                    <a:lnTo>
                      <a:pt x="442" y="995"/>
                    </a:lnTo>
                    <a:lnTo>
                      <a:pt x="438" y="995"/>
                    </a:lnTo>
                    <a:lnTo>
                      <a:pt x="438" y="995"/>
                    </a:lnTo>
                    <a:lnTo>
                      <a:pt x="434" y="997"/>
                    </a:lnTo>
                    <a:lnTo>
                      <a:pt x="430" y="995"/>
                    </a:lnTo>
                    <a:lnTo>
                      <a:pt x="422" y="989"/>
                    </a:lnTo>
                    <a:lnTo>
                      <a:pt x="422" y="989"/>
                    </a:lnTo>
                    <a:lnTo>
                      <a:pt x="414" y="977"/>
                    </a:lnTo>
                    <a:lnTo>
                      <a:pt x="404" y="967"/>
                    </a:lnTo>
                    <a:lnTo>
                      <a:pt x="404" y="967"/>
                    </a:lnTo>
                    <a:lnTo>
                      <a:pt x="396" y="959"/>
                    </a:lnTo>
                    <a:lnTo>
                      <a:pt x="390" y="947"/>
                    </a:lnTo>
                    <a:lnTo>
                      <a:pt x="390" y="947"/>
                    </a:lnTo>
                    <a:lnTo>
                      <a:pt x="394" y="955"/>
                    </a:lnTo>
                    <a:lnTo>
                      <a:pt x="394" y="955"/>
                    </a:lnTo>
                    <a:lnTo>
                      <a:pt x="398" y="967"/>
                    </a:lnTo>
                    <a:lnTo>
                      <a:pt x="400" y="973"/>
                    </a:lnTo>
                    <a:lnTo>
                      <a:pt x="400" y="981"/>
                    </a:lnTo>
                    <a:lnTo>
                      <a:pt x="400" y="981"/>
                    </a:lnTo>
                    <a:lnTo>
                      <a:pt x="398" y="987"/>
                    </a:lnTo>
                    <a:lnTo>
                      <a:pt x="394" y="991"/>
                    </a:lnTo>
                    <a:lnTo>
                      <a:pt x="388" y="995"/>
                    </a:lnTo>
                    <a:lnTo>
                      <a:pt x="388" y="995"/>
                    </a:lnTo>
                    <a:lnTo>
                      <a:pt x="384" y="997"/>
                    </a:lnTo>
                    <a:lnTo>
                      <a:pt x="378" y="997"/>
                    </a:lnTo>
                    <a:lnTo>
                      <a:pt x="372" y="999"/>
                    </a:lnTo>
                    <a:lnTo>
                      <a:pt x="366" y="1003"/>
                    </a:lnTo>
                    <a:lnTo>
                      <a:pt x="366" y="1003"/>
                    </a:lnTo>
                    <a:lnTo>
                      <a:pt x="364" y="1005"/>
                    </a:lnTo>
                    <a:lnTo>
                      <a:pt x="364" y="1003"/>
                    </a:lnTo>
                    <a:lnTo>
                      <a:pt x="360" y="995"/>
                    </a:lnTo>
                    <a:lnTo>
                      <a:pt x="360" y="995"/>
                    </a:lnTo>
                    <a:lnTo>
                      <a:pt x="354" y="965"/>
                    </a:lnTo>
                    <a:lnTo>
                      <a:pt x="354" y="965"/>
                    </a:lnTo>
                    <a:lnTo>
                      <a:pt x="352" y="975"/>
                    </a:lnTo>
                    <a:lnTo>
                      <a:pt x="350" y="981"/>
                    </a:lnTo>
                    <a:lnTo>
                      <a:pt x="348" y="983"/>
                    </a:lnTo>
                    <a:lnTo>
                      <a:pt x="344" y="979"/>
                    </a:lnTo>
                    <a:lnTo>
                      <a:pt x="344" y="979"/>
                    </a:lnTo>
                    <a:lnTo>
                      <a:pt x="344" y="979"/>
                    </a:lnTo>
                    <a:lnTo>
                      <a:pt x="342" y="979"/>
                    </a:lnTo>
                    <a:lnTo>
                      <a:pt x="342" y="989"/>
                    </a:lnTo>
                    <a:lnTo>
                      <a:pt x="342" y="989"/>
                    </a:lnTo>
                    <a:lnTo>
                      <a:pt x="342" y="997"/>
                    </a:lnTo>
                    <a:lnTo>
                      <a:pt x="342" y="1001"/>
                    </a:lnTo>
                    <a:lnTo>
                      <a:pt x="338" y="1003"/>
                    </a:lnTo>
                    <a:lnTo>
                      <a:pt x="336" y="1001"/>
                    </a:lnTo>
                    <a:lnTo>
                      <a:pt x="336" y="1001"/>
                    </a:lnTo>
                    <a:lnTo>
                      <a:pt x="326" y="997"/>
                    </a:lnTo>
                    <a:lnTo>
                      <a:pt x="326" y="997"/>
                    </a:lnTo>
                    <a:lnTo>
                      <a:pt x="322" y="993"/>
                    </a:lnTo>
                    <a:lnTo>
                      <a:pt x="320" y="989"/>
                    </a:lnTo>
                    <a:lnTo>
                      <a:pt x="318" y="975"/>
                    </a:lnTo>
                    <a:lnTo>
                      <a:pt x="318" y="975"/>
                    </a:lnTo>
                    <a:lnTo>
                      <a:pt x="318" y="965"/>
                    </a:lnTo>
                    <a:lnTo>
                      <a:pt x="318" y="959"/>
                    </a:lnTo>
                    <a:lnTo>
                      <a:pt x="322" y="957"/>
                    </a:lnTo>
                    <a:lnTo>
                      <a:pt x="326" y="959"/>
                    </a:lnTo>
                    <a:lnTo>
                      <a:pt x="326" y="959"/>
                    </a:lnTo>
                    <a:lnTo>
                      <a:pt x="328" y="961"/>
                    </a:lnTo>
                    <a:lnTo>
                      <a:pt x="330" y="959"/>
                    </a:lnTo>
                    <a:lnTo>
                      <a:pt x="330" y="959"/>
                    </a:lnTo>
                    <a:lnTo>
                      <a:pt x="330" y="955"/>
                    </a:lnTo>
                    <a:lnTo>
                      <a:pt x="328" y="955"/>
                    </a:lnTo>
                    <a:lnTo>
                      <a:pt x="324" y="953"/>
                    </a:lnTo>
                    <a:lnTo>
                      <a:pt x="324" y="953"/>
                    </a:lnTo>
                    <a:lnTo>
                      <a:pt x="322" y="949"/>
                    </a:lnTo>
                    <a:lnTo>
                      <a:pt x="320" y="945"/>
                    </a:lnTo>
                    <a:lnTo>
                      <a:pt x="320" y="941"/>
                    </a:lnTo>
                    <a:lnTo>
                      <a:pt x="320" y="941"/>
                    </a:lnTo>
                    <a:lnTo>
                      <a:pt x="322" y="935"/>
                    </a:lnTo>
                    <a:lnTo>
                      <a:pt x="324" y="935"/>
                    </a:lnTo>
                    <a:lnTo>
                      <a:pt x="326" y="935"/>
                    </a:lnTo>
                    <a:lnTo>
                      <a:pt x="326" y="935"/>
                    </a:lnTo>
                    <a:lnTo>
                      <a:pt x="332" y="937"/>
                    </a:lnTo>
                    <a:lnTo>
                      <a:pt x="334" y="937"/>
                    </a:lnTo>
                    <a:lnTo>
                      <a:pt x="338" y="935"/>
                    </a:lnTo>
                    <a:lnTo>
                      <a:pt x="338" y="935"/>
                    </a:lnTo>
                    <a:lnTo>
                      <a:pt x="334" y="931"/>
                    </a:lnTo>
                    <a:lnTo>
                      <a:pt x="330" y="927"/>
                    </a:lnTo>
                    <a:lnTo>
                      <a:pt x="328" y="927"/>
                    </a:lnTo>
                    <a:lnTo>
                      <a:pt x="324" y="931"/>
                    </a:lnTo>
                    <a:lnTo>
                      <a:pt x="324" y="931"/>
                    </a:lnTo>
                    <a:lnTo>
                      <a:pt x="320" y="933"/>
                    </a:lnTo>
                    <a:lnTo>
                      <a:pt x="320" y="933"/>
                    </a:lnTo>
                    <a:lnTo>
                      <a:pt x="318" y="933"/>
                    </a:lnTo>
                    <a:lnTo>
                      <a:pt x="316" y="929"/>
                    </a:lnTo>
                    <a:lnTo>
                      <a:pt x="316" y="929"/>
                    </a:lnTo>
                    <a:lnTo>
                      <a:pt x="316" y="923"/>
                    </a:lnTo>
                    <a:lnTo>
                      <a:pt x="318" y="919"/>
                    </a:lnTo>
                    <a:lnTo>
                      <a:pt x="318" y="919"/>
                    </a:lnTo>
                    <a:lnTo>
                      <a:pt x="322" y="913"/>
                    </a:lnTo>
                    <a:lnTo>
                      <a:pt x="326" y="909"/>
                    </a:lnTo>
                    <a:lnTo>
                      <a:pt x="330" y="905"/>
                    </a:lnTo>
                    <a:lnTo>
                      <a:pt x="334" y="903"/>
                    </a:lnTo>
                    <a:lnTo>
                      <a:pt x="334" y="903"/>
                    </a:lnTo>
                    <a:lnTo>
                      <a:pt x="328" y="887"/>
                    </a:lnTo>
                    <a:lnTo>
                      <a:pt x="322" y="871"/>
                    </a:lnTo>
                    <a:lnTo>
                      <a:pt x="322" y="871"/>
                    </a:lnTo>
                    <a:lnTo>
                      <a:pt x="324" y="883"/>
                    </a:lnTo>
                    <a:lnTo>
                      <a:pt x="324" y="889"/>
                    </a:lnTo>
                    <a:lnTo>
                      <a:pt x="322" y="893"/>
                    </a:lnTo>
                    <a:lnTo>
                      <a:pt x="322" y="893"/>
                    </a:lnTo>
                    <a:lnTo>
                      <a:pt x="320" y="897"/>
                    </a:lnTo>
                    <a:lnTo>
                      <a:pt x="318" y="897"/>
                    </a:lnTo>
                    <a:lnTo>
                      <a:pt x="314" y="895"/>
                    </a:lnTo>
                    <a:lnTo>
                      <a:pt x="314" y="895"/>
                    </a:lnTo>
                    <a:lnTo>
                      <a:pt x="310" y="895"/>
                    </a:lnTo>
                    <a:lnTo>
                      <a:pt x="306" y="891"/>
                    </a:lnTo>
                    <a:lnTo>
                      <a:pt x="296" y="883"/>
                    </a:lnTo>
                    <a:lnTo>
                      <a:pt x="296" y="883"/>
                    </a:lnTo>
                    <a:lnTo>
                      <a:pt x="300" y="893"/>
                    </a:lnTo>
                    <a:lnTo>
                      <a:pt x="302" y="905"/>
                    </a:lnTo>
                    <a:lnTo>
                      <a:pt x="302" y="905"/>
                    </a:lnTo>
                    <a:lnTo>
                      <a:pt x="304" y="911"/>
                    </a:lnTo>
                    <a:lnTo>
                      <a:pt x="302" y="915"/>
                    </a:lnTo>
                    <a:lnTo>
                      <a:pt x="302" y="915"/>
                    </a:lnTo>
                    <a:lnTo>
                      <a:pt x="302" y="915"/>
                    </a:lnTo>
                    <a:lnTo>
                      <a:pt x="300" y="915"/>
                    </a:lnTo>
                    <a:lnTo>
                      <a:pt x="298" y="913"/>
                    </a:lnTo>
                    <a:lnTo>
                      <a:pt x="298" y="913"/>
                    </a:lnTo>
                    <a:lnTo>
                      <a:pt x="296" y="907"/>
                    </a:lnTo>
                    <a:lnTo>
                      <a:pt x="294" y="903"/>
                    </a:lnTo>
                    <a:lnTo>
                      <a:pt x="292" y="901"/>
                    </a:lnTo>
                    <a:lnTo>
                      <a:pt x="288" y="901"/>
                    </a:lnTo>
                    <a:lnTo>
                      <a:pt x="288" y="901"/>
                    </a:lnTo>
                    <a:lnTo>
                      <a:pt x="284" y="899"/>
                    </a:lnTo>
                    <a:lnTo>
                      <a:pt x="280" y="893"/>
                    </a:lnTo>
                    <a:lnTo>
                      <a:pt x="280" y="893"/>
                    </a:lnTo>
                    <a:lnTo>
                      <a:pt x="278" y="889"/>
                    </a:lnTo>
                    <a:lnTo>
                      <a:pt x="278" y="887"/>
                    </a:lnTo>
                    <a:lnTo>
                      <a:pt x="278" y="887"/>
                    </a:lnTo>
                    <a:lnTo>
                      <a:pt x="276" y="891"/>
                    </a:lnTo>
                    <a:lnTo>
                      <a:pt x="274" y="891"/>
                    </a:lnTo>
                    <a:lnTo>
                      <a:pt x="270" y="885"/>
                    </a:lnTo>
                    <a:lnTo>
                      <a:pt x="268" y="877"/>
                    </a:lnTo>
                    <a:lnTo>
                      <a:pt x="264" y="873"/>
                    </a:lnTo>
                    <a:lnTo>
                      <a:pt x="264" y="873"/>
                    </a:lnTo>
                    <a:lnTo>
                      <a:pt x="262" y="869"/>
                    </a:lnTo>
                    <a:lnTo>
                      <a:pt x="262" y="863"/>
                    </a:lnTo>
                    <a:lnTo>
                      <a:pt x="262" y="849"/>
                    </a:lnTo>
                    <a:lnTo>
                      <a:pt x="262" y="849"/>
                    </a:lnTo>
                    <a:lnTo>
                      <a:pt x="264" y="841"/>
                    </a:lnTo>
                    <a:lnTo>
                      <a:pt x="264" y="839"/>
                    </a:lnTo>
                    <a:lnTo>
                      <a:pt x="266" y="837"/>
                    </a:lnTo>
                    <a:lnTo>
                      <a:pt x="266" y="837"/>
                    </a:lnTo>
                    <a:lnTo>
                      <a:pt x="272" y="837"/>
                    </a:lnTo>
                    <a:lnTo>
                      <a:pt x="272" y="837"/>
                    </a:lnTo>
                    <a:lnTo>
                      <a:pt x="282" y="841"/>
                    </a:lnTo>
                    <a:lnTo>
                      <a:pt x="288" y="841"/>
                    </a:lnTo>
                    <a:lnTo>
                      <a:pt x="290" y="839"/>
                    </a:lnTo>
                    <a:lnTo>
                      <a:pt x="294" y="835"/>
                    </a:lnTo>
                    <a:lnTo>
                      <a:pt x="294" y="835"/>
                    </a:lnTo>
                    <a:lnTo>
                      <a:pt x="294" y="835"/>
                    </a:lnTo>
                    <a:lnTo>
                      <a:pt x="294" y="835"/>
                    </a:lnTo>
                    <a:lnTo>
                      <a:pt x="296" y="835"/>
                    </a:lnTo>
                    <a:lnTo>
                      <a:pt x="298" y="837"/>
                    </a:lnTo>
                    <a:lnTo>
                      <a:pt x="300" y="843"/>
                    </a:lnTo>
                    <a:lnTo>
                      <a:pt x="302" y="845"/>
                    </a:lnTo>
                    <a:lnTo>
                      <a:pt x="304" y="845"/>
                    </a:lnTo>
                    <a:lnTo>
                      <a:pt x="306" y="845"/>
                    </a:lnTo>
                    <a:lnTo>
                      <a:pt x="308" y="839"/>
                    </a:lnTo>
                    <a:lnTo>
                      <a:pt x="308" y="839"/>
                    </a:lnTo>
                    <a:lnTo>
                      <a:pt x="310" y="833"/>
                    </a:lnTo>
                    <a:lnTo>
                      <a:pt x="314" y="831"/>
                    </a:lnTo>
                    <a:lnTo>
                      <a:pt x="318" y="831"/>
                    </a:lnTo>
                    <a:lnTo>
                      <a:pt x="322" y="827"/>
                    </a:lnTo>
                    <a:lnTo>
                      <a:pt x="322" y="827"/>
                    </a:lnTo>
                    <a:lnTo>
                      <a:pt x="318" y="819"/>
                    </a:lnTo>
                    <a:lnTo>
                      <a:pt x="312" y="811"/>
                    </a:lnTo>
                    <a:lnTo>
                      <a:pt x="312" y="811"/>
                    </a:lnTo>
                    <a:lnTo>
                      <a:pt x="312" y="809"/>
                    </a:lnTo>
                    <a:lnTo>
                      <a:pt x="310" y="811"/>
                    </a:lnTo>
                    <a:lnTo>
                      <a:pt x="310" y="811"/>
                    </a:lnTo>
                    <a:lnTo>
                      <a:pt x="304" y="821"/>
                    </a:lnTo>
                    <a:lnTo>
                      <a:pt x="302" y="823"/>
                    </a:lnTo>
                    <a:lnTo>
                      <a:pt x="302" y="823"/>
                    </a:lnTo>
                    <a:lnTo>
                      <a:pt x="300" y="819"/>
                    </a:lnTo>
                    <a:lnTo>
                      <a:pt x="296" y="805"/>
                    </a:lnTo>
                    <a:lnTo>
                      <a:pt x="296" y="805"/>
                    </a:lnTo>
                    <a:lnTo>
                      <a:pt x="296" y="815"/>
                    </a:lnTo>
                    <a:lnTo>
                      <a:pt x="296" y="819"/>
                    </a:lnTo>
                    <a:lnTo>
                      <a:pt x="294" y="821"/>
                    </a:lnTo>
                    <a:lnTo>
                      <a:pt x="294" y="821"/>
                    </a:lnTo>
                    <a:lnTo>
                      <a:pt x="292" y="821"/>
                    </a:lnTo>
                    <a:lnTo>
                      <a:pt x="290" y="819"/>
                    </a:lnTo>
                    <a:lnTo>
                      <a:pt x="286" y="809"/>
                    </a:lnTo>
                    <a:lnTo>
                      <a:pt x="286" y="809"/>
                    </a:lnTo>
                    <a:lnTo>
                      <a:pt x="284" y="815"/>
                    </a:lnTo>
                    <a:lnTo>
                      <a:pt x="284" y="819"/>
                    </a:lnTo>
                    <a:lnTo>
                      <a:pt x="282" y="819"/>
                    </a:lnTo>
                    <a:lnTo>
                      <a:pt x="278" y="817"/>
                    </a:lnTo>
                    <a:lnTo>
                      <a:pt x="278" y="817"/>
                    </a:lnTo>
                    <a:lnTo>
                      <a:pt x="272" y="809"/>
                    </a:lnTo>
                    <a:lnTo>
                      <a:pt x="266" y="805"/>
                    </a:lnTo>
                    <a:lnTo>
                      <a:pt x="258" y="803"/>
                    </a:lnTo>
                    <a:lnTo>
                      <a:pt x="252" y="805"/>
                    </a:lnTo>
                    <a:lnTo>
                      <a:pt x="252" y="805"/>
                    </a:lnTo>
                    <a:lnTo>
                      <a:pt x="248" y="807"/>
                    </a:lnTo>
                    <a:lnTo>
                      <a:pt x="242" y="805"/>
                    </a:lnTo>
                    <a:lnTo>
                      <a:pt x="238" y="803"/>
                    </a:lnTo>
                    <a:lnTo>
                      <a:pt x="234" y="803"/>
                    </a:lnTo>
                    <a:lnTo>
                      <a:pt x="234" y="803"/>
                    </a:lnTo>
                    <a:lnTo>
                      <a:pt x="226" y="801"/>
                    </a:lnTo>
                    <a:lnTo>
                      <a:pt x="220" y="799"/>
                    </a:lnTo>
                    <a:lnTo>
                      <a:pt x="220" y="799"/>
                    </a:lnTo>
                    <a:lnTo>
                      <a:pt x="220" y="803"/>
                    </a:lnTo>
                    <a:lnTo>
                      <a:pt x="220" y="805"/>
                    </a:lnTo>
                    <a:lnTo>
                      <a:pt x="220" y="805"/>
                    </a:lnTo>
                    <a:lnTo>
                      <a:pt x="224" y="811"/>
                    </a:lnTo>
                    <a:lnTo>
                      <a:pt x="224" y="815"/>
                    </a:lnTo>
                    <a:lnTo>
                      <a:pt x="222" y="821"/>
                    </a:lnTo>
                    <a:lnTo>
                      <a:pt x="222" y="821"/>
                    </a:lnTo>
                    <a:lnTo>
                      <a:pt x="220" y="827"/>
                    </a:lnTo>
                    <a:lnTo>
                      <a:pt x="218" y="827"/>
                    </a:lnTo>
                    <a:lnTo>
                      <a:pt x="216" y="827"/>
                    </a:lnTo>
                    <a:lnTo>
                      <a:pt x="214" y="823"/>
                    </a:lnTo>
                    <a:lnTo>
                      <a:pt x="214" y="823"/>
                    </a:lnTo>
                    <a:lnTo>
                      <a:pt x="210" y="815"/>
                    </a:lnTo>
                    <a:lnTo>
                      <a:pt x="206" y="809"/>
                    </a:lnTo>
                    <a:lnTo>
                      <a:pt x="198" y="801"/>
                    </a:lnTo>
                    <a:lnTo>
                      <a:pt x="198" y="801"/>
                    </a:lnTo>
                    <a:lnTo>
                      <a:pt x="194" y="801"/>
                    </a:lnTo>
                    <a:lnTo>
                      <a:pt x="190" y="801"/>
                    </a:lnTo>
                    <a:lnTo>
                      <a:pt x="184" y="801"/>
                    </a:lnTo>
                    <a:lnTo>
                      <a:pt x="180" y="803"/>
                    </a:lnTo>
                    <a:lnTo>
                      <a:pt x="180" y="803"/>
                    </a:lnTo>
                    <a:lnTo>
                      <a:pt x="178" y="803"/>
                    </a:lnTo>
                    <a:lnTo>
                      <a:pt x="178" y="801"/>
                    </a:lnTo>
                    <a:lnTo>
                      <a:pt x="178" y="801"/>
                    </a:lnTo>
                    <a:lnTo>
                      <a:pt x="172" y="793"/>
                    </a:lnTo>
                    <a:lnTo>
                      <a:pt x="168" y="787"/>
                    </a:lnTo>
                    <a:lnTo>
                      <a:pt x="164" y="785"/>
                    </a:lnTo>
                    <a:lnTo>
                      <a:pt x="158" y="787"/>
                    </a:lnTo>
                    <a:lnTo>
                      <a:pt x="158" y="787"/>
                    </a:lnTo>
                    <a:lnTo>
                      <a:pt x="156" y="787"/>
                    </a:lnTo>
                    <a:lnTo>
                      <a:pt x="154" y="787"/>
                    </a:lnTo>
                    <a:lnTo>
                      <a:pt x="154" y="787"/>
                    </a:lnTo>
                    <a:lnTo>
                      <a:pt x="150" y="783"/>
                    </a:lnTo>
                    <a:lnTo>
                      <a:pt x="148" y="783"/>
                    </a:lnTo>
                    <a:lnTo>
                      <a:pt x="144" y="785"/>
                    </a:lnTo>
                    <a:lnTo>
                      <a:pt x="140" y="789"/>
                    </a:lnTo>
                    <a:lnTo>
                      <a:pt x="140" y="789"/>
                    </a:lnTo>
                    <a:lnTo>
                      <a:pt x="138" y="793"/>
                    </a:lnTo>
                    <a:lnTo>
                      <a:pt x="136" y="795"/>
                    </a:lnTo>
                    <a:lnTo>
                      <a:pt x="132" y="795"/>
                    </a:lnTo>
                    <a:lnTo>
                      <a:pt x="130" y="795"/>
                    </a:lnTo>
                    <a:lnTo>
                      <a:pt x="124" y="789"/>
                    </a:lnTo>
                    <a:lnTo>
                      <a:pt x="120" y="779"/>
                    </a:lnTo>
                    <a:lnTo>
                      <a:pt x="120" y="779"/>
                    </a:lnTo>
                    <a:lnTo>
                      <a:pt x="116" y="773"/>
                    </a:lnTo>
                    <a:lnTo>
                      <a:pt x="116" y="771"/>
                    </a:lnTo>
                    <a:lnTo>
                      <a:pt x="114" y="773"/>
                    </a:lnTo>
                    <a:lnTo>
                      <a:pt x="114" y="773"/>
                    </a:lnTo>
                    <a:lnTo>
                      <a:pt x="108" y="775"/>
                    </a:lnTo>
                    <a:lnTo>
                      <a:pt x="106" y="777"/>
                    </a:lnTo>
                    <a:lnTo>
                      <a:pt x="104" y="775"/>
                    </a:lnTo>
                    <a:lnTo>
                      <a:pt x="104" y="775"/>
                    </a:lnTo>
                    <a:lnTo>
                      <a:pt x="102" y="775"/>
                    </a:lnTo>
                    <a:lnTo>
                      <a:pt x="102" y="775"/>
                    </a:lnTo>
                    <a:lnTo>
                      <a:pt x="100" y="781"/>
                    </a:lnTo>
                    <a:lnTo>
                      <a:pt x="100" y="781"/>
                    </a:lnTo>
                    <a:lnTo>
                      <a:pt x="98" y="789"/>
                    </a:lnTo>
                    <a:lnTo>
                      <a:pt x="96" y="789"/>
                    </a:lnTo>
                    <a:lnTo>
                      <a:pt x="94" y="783"/>
                    </a:lnTo>
                    <a:lnTo>
                      <a:pt x="94" y="783"/>
                    </a:lnTo>
                    <a:lnTo>
                      <a:pt x="92" y="781"/>
                    </a:lnTo>
                    <a:lnTo>
                      <a:pt x="92" y="781"/>
                    </a:lnTo>
                    <a:lnTo>
                      <a:pt x="90" y="785"/>
                    </a:lnTo>
                    <a:lnTo>
                      <a:pt x="88" y="789"/>
                    </a:lnTo>
                    <a:lnTo>
                      <a:pt x="86" y="789"/>
                    </a:lnTo>
                    <a:lnTo>
                      <a:pt x="84" y="787"/>
                    </a:lnTo>
                    <a:lnTo>
                      <a:pt x="80" y="783"/>
                    </a:lnTo>
                    <a:lnTo>
                      <a:pt x="78" y="783"/>
                    </a:lnTo>
                    <a:lnTo>
                      <a:pt x="76" y="783"/>
                    </a:lnTo>
                    <a:lnTo>
                      <a:pt x="76" y="783"/>
                    </a:lnTo>
                    <a:lnTo>
                      <a:pt x="76" y="785"/>
                    </a:lnTo>
                    <a:lnTo>
                      <a:pt x="74" y="783"/>
                    </a:lnTo>
                    <a:lnTo>
                      <a:pt x="72" y="777"/>
                    </a:lnTo>
                    <a:lnTo>
                      <a:pt x="72" y="777"/>
                    </a:lnTo>
                    <a:lnTo>
                      <a:pt x="70" y="771"/>
                    </a:lnTo>
                    <a:lnTo>
                      <a:pt x="66" y="769"/>
                    </a:lnTo>
                    <a:lnTo>
                      <a:pt x="64" y="769"/>
                    </a:lnTo>
                    <a:lnTo>
                      <a:pt x="62" y="775"/>
                    </a:lnTo>
                    <a:lnTo>
                      <a:pt x="62" y="775"/>
                    </a:lnTo>
                    <a:lnTo>
                      <a:pt x="58" y="773"/>
                    </a:lnTo>
                    <a:lnTo>
                      <a:pt x="54" y="775"/>
                    </a:lnTo>
                    <a:lnTo>
                      <a:pt x="50" y="779"/>
                    </a:lnTo>
                    <a:lnTo>
                      <a:pt x="48" y="787"/>
                    </a:lnTo>
                    <a:lnTo>
                      <a:pt x="48" y="787"/>
                    </a:lnTo>
                    <a:lnTo>
                      <a:pt x="46" y="791"/>
                    </a:lnTo>
                    <a:lnTo>
                      <a:pt x="42" y="795"/>
                    </a:lnTo>
                    <a:lnTo>
                      <a:pt x="42" y="795"/>
                    </a:lnTo>
                    <a:lnTo>
                      <a:pt x="38" y="797"/>
                    </a:lnTo>
                    <a:lnTo>
                      <a:pt x="36" y="797"/>
                    </a:lnTo>
                    <a:lnTo>
                      <a:pt x="34" y="795"/>
                    </a:lnTo>
                    <a:lnTo>
                      <a:pt x="34" y="795"/>
                    </a:lnTo>
                    <a:lnTo>
                      <a:pt x="34" y="789"/>
                    </a:lnTo>
                    <a:lnTo>
                      <a:pt x="34" y="785"/>
                    </a:lnTo>
                    <a:lnTo>
                      <a:pt x="34" y="775"/>
                    </a:lnTo>
                    <a:lnTo>
                      <a:pt x="34" y="775"/>
                    </a:lnTo>
                    <a:lnTo>
                      <a:pt x="32" y="773"/>
                    </a:lnTo>
                    <a:lnTo>
                      <a:pt x="30" y="775"/>
                    </a:lnTo>
                    <a:lnTo>
                      <a:pt x="26" y="777"/>
                    </a:lnTo>
                    <a:lnTo>
                      <a:pt x="26" y="777"/>
                    </a:lnTo>
                    <a:lnTo>
                      <a:pt x="24" y="781"/>
                    </a:lnTo>
                    <a:lnTo>
                      <a:pt x="20" y="783"/>
                    </a:lnTo>
                    <a:lnTo>
                      <a:pt x="20" y="783"/>
                    </a:lnTo>
                    <a:lnTo>
                      <a:pt x="16" y="781"/>
                    </a:lnTo>
                    <a:lnTo>
                      <a:pt x="14" y="775"/>
                    </a:lnTo>
                    <a:lnTo>
                      <a:pt x="12" y="767"/>
                    </a:lnTo>
                    <a:lnTo>
                      <a:pt x="10" y="759"/>
                    </a:lnTo>
                    <a:lnTo>
                      <a:pt x="10" y="759"/>
                    </a:lnTo>
                    <a:lnTo>
                      <a:pt x="12" y="751"/>
                    </a:lnTo>
                    <a:lnTo>
                      <a:pt x="14" y="747"/>
                    </a:lnTo>
                    <a:lnTo>
                      <a:pt x="18" y="745"/>
                    </a:lnTo>
                    <a:lnTo>
                      <a:pt x="22" y="745"/>
                    </a:lnTo>
                    <a:lnTo>
                      <a:pt x="22" y="745"/>
                    </a:lnTo>
                    <a:lnTo>
                      <a:pt x="28" y="747"/>
                    </a:lnTo>
                    <a:lnTo>
                      <a:pt x="34" y="747"/>
                    </a:lnTo>
                    <a:lnTo>
                      <a:pt x="34" y="747"/>
                    </a:lnTo>
                    <a:lnTo>
                      <a:pt x="38" y="745"/>
                    </a:lnTo>
                    <a:lnTo>
                      <a:pt x="38" y="743"/>
                    </a:lnTo>
                    <a:lnTo>
                      <a:pt x="38" y="732"/>
                    </a:lnTo>
                    <a:lnTo>
                      <a:pt x="38" y="732"/>
                    </a:lnTo>
                    <a:lnTo>
                      <a:pt x="34" y="724"/>
                    </a:lnTo>
                    <a:lnTo>
                      <a:pt x="34" y="718"/>
                    </a:lnTo>
                    <a:lnTo>
                      <a:pt x="36" y="714"/>
                    </a:lnTo>
                    <a:lnTo>
                      <a:pt x="40" y="714"/>
                    </a:lnTo>
                    <a:lnTo>
                      <a:pt x="40" y="714"/>
                    </a:lnTo>
                    <a:lnTo>
                      <a:pt x="42" y="712"/>
                    </a:lnTo>
                    <a:lnTo>
                      <a:pt x="44" y="710"/>
                    </a:lnTo>
                    <a:lnTo>
                      <a:pt x="44" y="710"/>
                    </a:lnTo>
                    <a:lnTo>
                      <a:pt x="44" y="704"/>
                    </a:lnTo>
                    <a:lnTo>
                      <a:pt x="42" y="700"/>
                    </a:lnTo>
                    <a:lnTo>
                      <a:pt x="42" y="700"/>
                    </a:lnTo>
                    <a:lnTo>
                      <a:pt x="40" y="696"/>
                    </a:lnTo>
                    <a:lnTo>
                      <a:pt x="38" y="698"/>
                    </a:lnTo>
                    <a:lnTo>
                      <a:pt x="38" y="698"/>
                    </a:lnTo>
                    <a:lnTo>
                      <a:pt x="36" y="706"/>
                    </a:lnTo>
                    <a:lnTo>
                      <a:pt x="34" y="714"/>
                    </a:lnTo>
                    <a:lnTo>
                      <a:pt x="34" y="714"/>
                    </a:lnTo>
                    <a:lnTo>
                      <a:pt x="34" y="720"/>
                    </a:lnTo>
                    <a:lnTo>
                      <a:pt x="32" y="724"/>
                    </a:lnTo>
                    <a:lnTo>
                      <a:pt x="28" y="726"/>
                    </a:lnTo>
                    <a:lnTo>
                      <a:pt x="28" y="726"/>
                    </a:lnTo>
                    <a:lnTo>
                      <a:pt x="26" y="726"/>
                    </a:lnTo>
                    <a:lnTo>
                      <a:pt x="24" y="724"/>
                    </a:lnTo>
                    <a:lnTo>
                      <a:pt x="22" y="716"/>
                    </a:lnTo>
                    <a:lnTo>
                      <a:pt x="22" y="716"/>
                    </a:lnTo>
                    <a:lnTo>
                      <a:pt x="20" y="708"/>
                    </a:lnTo>
                    <a:lnTo>
                      <a:pt x="20" y="706"/>
                    </a:lnTo>
                    <a:lnTo>
                      <a:pt x="18" y="706"/>
                    </a:lnTo>
                    <a:lnTo>
                      <a:pt x="18" y="706"/>
                    </a:lnTo>
                    <a:lnTo>
                      <a:pt x="16" y="694"/>
                    </a:lnTo>
                    <a:lnTo>
                      <a:pt x="12" y="690"/>
                    </a:lnTo>
                    <a:lnTo>
                      <a:pt x="8" y="690"/>
                    </a:lnTo>
                    <a:lnTo>
                      <a:pt x="4" y="690"/>
                    </a:lnTo>
                    <a:lnTo>
                      <a:pt x="4" y="690"/>
                    </a:lnTo>
                    <a:lnTo>
                      <a:pt x="2" y="688"/>
                    </a:lnTo>
                    <a:lnTo>
                      <a:pt x="2" y="686"/>
                    </a:lnTo>
                    <a:lnTo>
                      <a:pt x="0" y="678"/>
                    </a:lnTo>
                    <a:lnTo>
                      <a:pt x="0" y="678"/>
                    </a:lnTo>
                    <a:lnTo>
                      <a:pt x="2" y="668"/>
                    </a:lnTo>
                    <a:lnTo>
                      <a:pt x="4" y="662"/>
                    </a:lnTo>
                    <a:lnTo>
                      <a:pt x="4" y="662"/>
                    </a:lnTo>
                    <a:lnTo>
                      <a:pt x="12" y="656"/>
                    </a:lnTo>
                    <a:lnTo>
                      <a:pt x="16" y="642"/>
                    </a:lnTo>
                    <a:lnTo>
                      <a:pt x="16" y="642"/>
                    </a:lnTo>
                    <a:lnTo>
                      <a:pt x="20" y="638"/>
                    </a:lnTo>
                    <a:lnTo>
                      <a:pt x="22" y="636"/>
                    </a:lnTo>
                    <a:lnTo>
                      <a:pt x="22" y="636"/>
                    </a:lnTo>
                    <a:lnTo>
                      <a:pt x="28" y="634"/>
                    </a:lnTo>
                    <a:lnTo>
                      <a:pt x="34" y="636"/>
                    </a:lnTo>
                    <a:lnTo>
                      <a:pt x="40" y="638"/>
                    </a:lnTo>
                    <a:lnTo>
                      <a:pt x="46" y="638"/>
                    </a:lnTo>
                    <a:lnTo>
                      <a:pt x="46" y="638"/>
                    </a:lnTo>
                    <a:lnTo>
                      <a:pt x="50" y="638"/>
                    </a:lnTo>
                    <a:lnTo>
                      <a:pt x="54" y="644"/>
                    </a:lnTo>
                    <a:lnTo>
                      <a:pt x="56" y="652"/>
                    </a:lnTo>
                    <a:lnTo>
                      <a:pt x="56" y="664"/>
                    </a:lnTo>
                    <a:lnTo>
                      <a:pt x="56" y="664"/>
                    </a:lnTo>
                    <a:lnTo>
                      <a:pt x="60" y="660"/>
                    </a:lnTo>
                    <a:lnTo>
                      <a:pt x="62" y="656"/>
                    </a:lnTo>
                    <a:lnTo>
                      <a:pt x="64" y="648"/>
                    </a:lnTo>
                    <a:lnTo>
                      <a:pt x="64" y="638"/>
                    </a:lnTo>
                    <a:lnTo>
                      <a:pt x="64" y="638"/>
                    </a:lnTo>
                    <a:lnTo>
                      <a:pt x="64" y="626"/>
                    </a:lnTo>
                    <a:lnTo>
                      <a:pt x="66" y="618"/>
                    </a:lnTo>
                    <a:lnTo>
                      <a:pt x="70" y="612"/>
                    </a:lnTo>
                    <a:lnTo>
                      <a:pt x="74" y="610"/>
                    </a:lnTo>
                    <a:lnTo>
                      <a:pt x="74" y="610"/>
                    </a:lnTo>
                    <a:lnTo>
                      <a:pt x="78" y="608"/>
                    </a:lnTo>
                    <a:lnTo>
                      <a:pt x="84" y="608"/>
                    </a:lnTo>
                    <a:lnTo>
                      <a:pt x="88" y="608"/>
                    </a:lnTo>
                    <a:lnTo>
                      <a:pt x="92" y="606"/>
                    </a:lnTo>
                    <a:lnTo>
                      <a:pt x="92" y="606"/>
                    </a:lnTo>
                    <a:lnTo>
                      <a:pt x="106" y="606"/>
                    </a:lnTo>
                    <a:lnTo>
                      <a:pt x="120" y="604"/>
                    </a:lnTo>
                    <a:lnTo>
                      <a:pt x="132" y="604"/>
                    </a:lnTo>
                    <a:lnTo>
                      <a:pt x="146" y="606"/>
                    </a:lnTo>
                    <a:lnTo>
                      <a:pt x="146" y="606"/>
                    </a:lnTo>
                    <a:lnTo>
                      <a:pt x="150" y="606"/>
                    </a:lnTo>
                    <a:lnTo>
                      <a:pt x="152" y="606"/>
                    </a:lnTo>
                    <a:lnTo>
                      <a:pt x="152" y="606"/>
                    </a:lnTo>
                    <a:lnTo>
                      <a:pt x="156" y="602"/>
                    </a:lnTo>
                    <a:lnTo>
                      <a:pt x="158" y="600"/>
                    </a:lnTo>
                    <a:lnTo>
                      <a:pt x="158" y="600"/>
                    </a:lnTo>
                    <a:lnTo>
                      <a:pt x="160" y="600"/>
                    </a:lnTo>
                    <a:lnTo>
                      <a:pt x="160" y="600"/>
                    </a:lnTo>
                    <a:lnTo>
                      <a:pt x="164" y="604"/>
                    </a:lnTo>
                    <a:lnTo>
                      <a:pt x="170" y="606"/>
                    </a:lnTo>
                    <a:lnTo>
                      <a:pt x="174" y="606"/>
                    </a:lnTo>
                    <a:lnTo>
                      <a:pt x="178" y="600"/>
                    </a:lnTo>
                    <a:lnTo>
                      <a:pt x="178" y="600"/>
                    </a:lnTo>
                    <a:lnTo>
                      <a:pt x="180" y="600"/>
                    </a:lnTo>
                    <a:lnTo>
                      <a:pt x="180" y="600"/>
                    </a:lnTo>
                    <a:lnTo>
                      <a:pt x="184" y="604"/>
                    </a:lnTo>
                    <a:lnTo>
                      <a:pt x="188" y="602"/>
                    </a:lnTo>
                    <a:lnTo>
                      <a:pt x="188" y="602"/>
                    </a:lnTo>
                    <a:lnTo>
                      <a:pt x="192" y="600"/>
                    </a:lnTo>
                    <a:lnTo>
                      <a:pt x="196" y="594"/>
                    </a:lnTo>
                    <a:lnTo>
                      <a:pt x="196" y="594"/>
                    </a:lnTo>
                    <a:lnTo>
                      <a:pt x="200" y="588"/>
                    </a:lnTo>
                    <a:lnTo>
                      <a:pt x="204" y="588"/>
                    </a:lnTo>
                    <a:lnTo>
                      <a:pt x="208" y="592"/>
                    </a:lnTo>
                    <a:lnTo>
                      <a:pt x="212" y="592"/>
                    </a:lnTo>
                    <a:lnTo>
                      <a:pt x="212" y="592"/>
                    </a:lnTo>
                    <a:lnTo>
                      <a:pt x="212" y="592"/>
                    </a:lnTo>
                    <a:lnTo>
                      <a:pt x="212" y="592"/>
                    </a:lnTo>
                    <a:lnTo>
                      <a:pt x="212" y="592"/>
                    </a:lnTo>
                    <a:lnTo>
                      <a:pt x="216" y="598"/>
                    </a:lnTo>
                    <a:lnTo>
                      <a:pt x="220" y="602"/>
                    </a:lnTo>
                    <a:lnTo>
                      <a:pt x="224" y="604"/>
                    </a:lnTo>
                    <a:lnTo>
                      <a:pt x="228" y="604"/>
                    </a:lnTo>
                    <a:lnTo>
                      <a:pt x="236" y="602"/>
                    </a:lnTo>
                    <a:lnTo>
                      <a:pt x="244" y="600"/>
                    </a:lnTo>
                    <a:lnTo>
                      <a:pt x="244" y="600"/>
                    </a:lnTo>
                    <a:lnTo>
                      <a:pt x="248" y="600"/>
                    </a:lnTo>
                    <a:lnTo>
                      <a:pt x="250" y="600"/>
                    </a:lnTo>
                    <a:lnTo>
                      <a:pt x="252" y="602"/>
                    </a:lnTo>
                    <a:lnTo>
                      <a:pt x="252" y="602"/>
                    </a:lnTo>
                    <a:lnTo>
                      <a:pt x="256" y="606"/>
                    </a:lnTo>
                    <a:lnTo>
                      <a:pt x="258" y="604"/>
                    </a:lnTo>
                    <a:lnTo>
                      <a:pt x="262" y="602"/>
                    </a:lnTo>
                    <a:lnTo>
                      <a:pt x="264" y="594"/>
                    </a:lnTo>
                    <a:lnTo>
                      <a:pt x="264" y="594"/>
                    </a:lnTo>
                    <a:lnTo>
                      <a:pt x="266" y="594"/>
                    </a:lnTo>
                    <a:lnTo>
                      <a:pt x="266" y="594"/>
                    </a:lnTo>
                    <a:lnTo>
                      <a:pt x="270" y="596"/>
                    </a:lnTo>
                    <a:lnTo>
                      <a:pt x="270" y="596"/>
                    </a:lnTo>
                    <a:lnTo>
                      <a:pt x="272" y="598"/>
                    </a:lnTo>
                    <a:lnTo>
                      <a:pt x="274" y="600"/>
                    </a:lnTo>
                    <a:lnTo>
                      <a:pt x="276" y="600"/>
                    </a:lnTo>
                    <a:lnTo>
                      <a:pt x="278" y="596"/>
                    </a:lnTo>
                    <a:lnTo>
                      <a:pt x="278" y="596"/>
                    </a:lnTo>
                    <a:lnTo>
                      <a:pt x="280" y="592"/>
                    </a:lnTo>
                    <a:lnTo>
                      <a:pt x="284" y="592"/>
                    </a:lnTo>
                    <a:lnTo>
                      <a:pt x="286" y="594"/>
                    </a:lnTo>
                    <a:lnTo>
                      <a:pt x="290" y="592"/>
                    </a:lnTo>
                    <a:lnTo>
                      <a:pt x="290" y="592"/>
                    </a:lnTo>
                    <a:lnTo>
                      <a:pt x="292" y="594"/>
                    </a:lnTo>
                    <a:lnTo>
                      <a:pt x="292" y="594"/>
                    </a:lnTo>
                    <a:lnTo>
                      <a:pt x="294" y="600"/>
                    </a:lnTo>
                    <a:lnTo>
                      <a:pt x="296" y="604"/>
                    </a:lnTo>
                    <a:lnTo>
                      <a:pt x="300" y="606"/>
                    </a:lnTo>
                    <a:lnTo>
                      <a:pt x="304" y="604"/>
                    </a:lnTo>
                    <a:lnTo>
                      <a:pt x="304" y="604"/>
                    </a:lnTo>
                    <a:lnTo>
                      <a:pt x="308" y="602"/>
                    </a:lnTo>
                    <a:lnTo>
                      <a:pt x="310" y="602"/>
                    </a:lnTo>
                    <a:lnTo>
                      <a:pt x="314" y="604"/>
                    </a:lnTo>
                    <a:lnTo>
                      <a:pt x="314" y="604"/>
                    </a:lnTo>
                    <a:lnTo>
                      <a:pt x="314" y="604"/>
                    </a:lnTo>
                    <a:lnTo>
                      <a:pt x="316" y="604"/>
                    </a:lnTo>
                    <a:lnTo>
                      <a:pt x="320" y="602"/>
                    </a:lnTo>
                    <a:lnTo>
                      <a:pt x="324" y="598"/>
                    </a:lnTo>
                    <a:lnTo>
                      <a:pt x="326" y="596"/>
                    </a:lnTo>
                    <a:lnTo>
                      <a:pt x="326" y="596"/>
                    </a:lnTo>
                    <a:lnTo>
                      <a:pt x="332" y="600"/>
                    </a:lnTo>
                    <a:lnTo>
                      <a:pt x="334" y="600"/>
                    </a:lnTo>
                    <a:lnTo>
                      <a:pt x="336" y="594"/>
                    </a:lnTo>
                    <a:lnTo>
                      <a:pt x="336" y="594"/>
                    </a:lnTo>
                    <a:lnTo>
                      <a:pt x="338" y="592"/>
                    </a:lnTo>
                    <a:lnTo>
                      <a:pt x="340" y="594"/>
                    </a:lnTo>
                    <a:lnTo>
                      <a:pt x="344" y="596"/>
                    </a:lnTo>
                    <a:lnTo>
                      <a:pt x="346" y="598"/>
                    </a:lnTo>
                    <a:lnTo>
                      <a:pt x="346" y="598"/>
                    </a:lnTo>
                    <a:lnTo>
                      <a:pt x="352" y="592"/>
                    </a:lnTo>
                    <a:lnTo>
                      <a:pt x="354" y="590"/>
                    </a:lnTo>
                    <a:lnTo>
                      <a:pt x="358" y="592"/>
                    </a:lnTo>
                    <a:lnTo>
                      <a:pt x="358" y="592"/>
                    </a:lnTo>
                    <a:lnTo>
                      <a:pt x="368" y="596"/>
                    </a:lnTo>
                    <a:lnTo>
                      <a:pt x="374" y="596"/>
                    </a:lnTo>
                    <a:lnTo>
                      <a:pt x="378" y="594"/>
                    </a:lnTo>
                    <a:lnTo>
                      <a:pt x="378" y="594"/>
                    </a:lnTo>
                    <a:lnTo>
                      <a:pt x="382" y="596"/>
                    </a:lnTo>
                    <a:lnTo>
                      <a:pt x="384" y="596"/>
                    </a:lnTo>
                    <a:lnTo>
                      <a:pt x="386" y="596"/>
                    </a:lnTo>
                    <a:lnTo>
                      <a:pt x="390" y="592"/>
                    </a:lnTo>
                    <a:lnTo>
                      <a:pt x="390" y="592"/>
                    </a:lnTo>
                    <a:lnTo>
                      <a:pt x="392" y="590"/>
                    </a:lnTo>
                    <a:lnTo>
                      <a:pt x="394" y="590"/>
                    </a:lnTo>
                    <a:lnTo>
                      <a:pt x="398" y="596"/>
                    </a:lnTo>
                    <a:lnTo>
                      <a:pt x="398" y="596"/>
                    </a:lnTo>
                    <a:lnTo>
                      <a:pt x="402" y="600"/>
                    </a:lnTo>
                    <a:lnTo>
                      <a:pt x="406" y="602"/>
                    </a:lnTo>
                    <a:lnTo>
                      <a:pt x="410" y="600"/>
                    </a:lnTo>
                    <a:lnTo>
                      <a:pt x="414" y="590"/>
                    </a:lnTo>
                    <a:lnTo>
                      <a:pt x="414" y="590"/>
                    </a:lnTo>
                    <a:lnTo>
                      <a:pt x="416" y="584"/>
                    </a:lnTo>
                    <a:lnTo>
                      <a:pt x="416" y="584"/>
                    </a:lnTo>
                    <a:lnTo>
                      <a:pt x="418" y="584"/>
                    </a:lnTo>
                    <a:lnTo>
                      <a:pt x="420" y="586"/>
                    </a:lnTo>
                    <a:lnTo>
                      <a:pt x="424" y="592"/>
                    </a:lnTo>
                    <a:lnTo>
                      <a:pt x="424" y="592"/>
                    </a:lnTo>
                    <a:lnTo>
                      <a:pt x="424" y="584"/>
                    </a:lnTo>
                    <a:lnTo>
                      <a:pt x="424" y="576"/>
                    </a:lnTo>
                    <a:lnTo>
                      <a:pt x="424" y="576"/>
                    </a:lnTo>
                    <a:lnTo>
                      <a:pt x="426" y="574"/>
                    </a:lnTo>
                    <a:lnTo>
                      <a:pt x="428" y="574"/>
                    </a:lnTo>
                    <a:lnTo>
                      <a:pt x="432" y="576"/>
                    </a:lnTo>
                    <a:lnTo>
                      <a:pt x="438" y="586"/>
                    </a:lnTo>
                    <a:lnTo>
                      <a:pt x="438" y="586"/>
                    </a:lnTo>
                    <a:lnTo>
                      <a:pt x="440" y="590"/>
                    </a:lnTo>
                    <a:lnTo>
                      <a:pt x="440" y="590"/>
                    </a:lnTo>
                    <a:lnTo>
                      <a:pt x="442" y="594"/>
                    </a:lnTo>
                    <a:lnTo>
                      <a:pt x="446" y="596"/>
                    </a:lnTo>
                    <a:lnTo>
                      <a:pt x="448" y="596"/>
                    </a:lnTo>
                    <a:lnTo>
                      <a:pt x="450" y="592"/>
                    </a:lnTo>
                    <a:lnTo>
                      <a:pt x="450" y="592"/>
                    </a:lnTo>
                    <a:lnTo>
                      <a:pt x="452" y="586"/>
                    </a:lnTo>
                    <a:lnTo>
                      <a:pt x="454" y="586"/>
                    </a:lnTo>
                    <a:lnTo>
                      <a:pt x="456" y="588"/>
                    </a:lnTo>
                    <a:lnTo>
                      <a:pt x="458" y="594"/>
                    </a:lnTo>
                    <a:lnTo>
                      <a:pt x="458" y="594"/>
                    </a:lnTo>
                    <a:lnTo>
                      <a:pt x="460" y="602"/>
                    </a:lnTo>
                    <a:lnTo>
                      <a:pt x="462" y="602"/>
                    </a:lnTo>
                    <a:lnTo>
                      <a:pt x="464" y="598"/>
                    </a:lnTo>
                    <a:lnTo>
                      <a:pt x="464" y="598"/>
                    </a:lnTo>
                    <a:lnTo>
                      <a:pt x="466" y="596"/>
                    </a:lnTo>
                    <a:lnTo>
                      <a:pt x="468" y="598"/>
                    </a:lnTo>
                    <a:lnTo>
                      <a:pt x="468" y="598"/>
                    </a:lnTo>
                    <a:lnTo>
                      <a:pt x="470" y="600"/>
                    </a:lnTo>
                    <a:lnTo>
                      <a:pt x="474" y="598"/>
                    </a:lnTo>
                    <a:lnTo>
                      <a:pt x="474" y="594"/>
                    </a:lnTo>
                    <a:lnTo>
                      <a:pt x="476" y="586"/>
                    </a:lnTo>
                    <a:lnTo>
                      <a:pt x="476" y="586"/>
                    </a:lnTo>
                    <a:lnTo>
                      <a:pt x="476" y="580"/>
                    </a:lnTo>
                    <a:lnTo>
                      <a:pt x="478" y="578"/>
                    </a:lnTo>
                    <a:lnTo>
                      <a:pt x="480" y="576"/>
                    </a:lnTo>
                    <a:lnTo>
                      <a:pt x="482" y="578"/>
                    </a:lnTo>
                    <a:lnTo>
                      <a:pt x="482" y="578"/>
                    </a:lnTo>
                    <a:lnTo>
                      <a:pt x="488" y="586"/>
                    </a:lnTo>
                    <a:lnTo>
                      <a:pt x="490" y="588"/>
                    </a:lnTo>
                    <a:lnTo>
                      <a:pt x="492" y="590"/>
                    </a:lnTo>
                    <a:lnTo>
                      <a:pt x="498" y="586"/>
                    </a:lnTo>
                    <a:lnTo>
                      <a:pt x="504" y="580"/>
                    </a:lnTo>
                    <a:lnTo>
                      <a:pt x="504" y="580"/>
                    </a:lnTo>
                    <a:lnTo>
                      <a:pt x="502" y="574"/>
                    </a:lnTo>
                    <a:lnTo>
                      <a:pt x="500" y="574"/>
                    </a:lnTo>
                    <a:lnTo>
                      <a:pt x="500" y="580"/>
                    </a:lnTo>
                    <a:lnTo>
                      <a:pt x="500" y="580"/>
                    </a:lnTo>
                    <a:lnTo>
                      <a:pt x="498" y="586"/>
                    </a:lnTo>
                    <a:lnTo>
                      <a:pt x="496" y="588"/>
                    </a:lnTo>
                    <a:lnTo>
                      <a:pt x="494" y="588"/>
                    </a:lnTo>
                    <a:lnTo>
                      <a:pt x="492" y="586"/>
                    </a:lnTo>
                    <a:lnTo>
                      <a:pt x="492" y="586"/>
                    </a:lnTo>
                    <a:lnTo>
                      <a:pt x="486" y="582"/>
                    </a:lnTo>
                    <a:lnTo>
                      <a:pt x="484" y="580"/>
                    </a:lnTo>
                    <a:lnTo>
                      <a:pt x="482" y="578"/>
                    </a:lnTo>
                    <a:lnTo>
                      <a:pt x="482" y="578"/>
                    </a:lnTo>
                    <a:lnTo>
                      <a:pt x="480" y="576"/>
                    </a:lnTo>
                    <a:lnTo>
                      <a:pt x="478" y="576"/>
                    </a:lnTo>
                    <a:lnTo>
                      <a:pt x="472" y="578"/>
                    </a:lnTo>
                    <a:lnTo>
                      <a:pt x="472" y="578"/>
                    </a:lnTo>
                    <a:lnTo>
                      <a:pt x="470" y="580"/>
                    </a:lnTo>
                    <a:lnTo>
                      <a:pt x="466" y="580"/>
                    </a:lnTo>
                    <a:lnTo>
                      <a:pt x="462" y="578"/>
                    </a:lnTo>
                    <a:lnTo>
                      <a:pt x="460" y="572"/>
                    </a:lnTo>
                    <a:lnTo>
                      <a:pt x="460" y="572"/>
                    </a:lnTo>
                    <a:lnTo>
                      <a:pt x="456" y="566"/>
                    </a:lnTo>
                    <a:lnTo>
                      <a:pt x="454" y="564"/>
                    </a:lnTo>
                    <a:lnTo>
                      <a:pt x="452" y="568"/>
                    </a:lnTo>
                    <a:lnTo>
                      <a:pt x="448" y="574"/>
                    </a:lnTo>
                    <a:lnTo>
                      <a:pt x="448" y="574"/>
                    </a:lnTo>
                    <a:lnTo>
                      <a:pt x="446" y="578"/>
                    </a:lnTo>
                    <a:lnTo>
                      <a:pt x="446" y="578"/>
                    </a:lnTo>
                    <a:lnTo>
                      <a:pt x="444" y="578"/>
                    </a:lnTo>
                    <a:lnTo>
                      <a:pt x="442" y="576"/>
                    </a:lnTo>
                    <a:lnTo>
                      <a:pt x="442" y="576"/>
                    </a:lnTo>
                    <a:lnTo>
                      <a:pt x="440" y="572"/>
                    </a:lnTo>
                    <a:lnTo>
                      <a:pt x="436" y="574"/>
                    </a:lnTo>
                    <a:lnTo>
                      <a:pt x="436" y="574"/>
                    </a:lnTo>
                    <a:lnTo>
                      <a:pt x="434" y="576"/>
                    </a:lnTo>
                    <a:lnTo>
                      <a:pt x="432" y="574"/>
                    </a:lnTo>
                    <a:lnTo>
                      <a:pt x="430" y="570"/>
                    </a:lnTo>
                    <a:lnTo>
                      <a:pt x="430" y="570"/>
                    </a:lnTo>
                    <a:lnTo>
                      <a:pt x="426" y="562"/>
                    </a:lnTo>
                    <a:lnTo>
                      <a:pt x="426" y="562"/>
                    </a:lnTo>
                    <a:lnTo>
                      <a:pt x="424" y="562"/>
                    </a:lnTo>
                    <a:lnTo>
                      <a:pt x="422" y="566"/>
                    </a:lnTo>
                    <a:lnTo>
                      <a:pt x="420" y="572"/>
                    </a:lnTo>
                    <a:lnTo>
                      <a:pt x="420" y="572"/>
                    </a:lnTo>
                    <a:lnTo>
                      <a:pt x="416" y="574"/>
                    </a:lnTo>
                    <a:lnTo>
                      <a:pt x="414" y="576"/>
                    </a:lnTo>
                    <a:lnTo>
                      <a:pt x="412" y="576"/>
                    </a:lnTo>
                    <a:lnTo>
                      <a:pt x="408" y="574"/>
                    </a:lnTo>
                    <a:lnTo>
                      <a:pt x="404" y="568"/>
                    </a:lnTo>
                    <a:lnTo>
                      <a:pt x="398" y="562"/>
                    </a:lnTo>
                    <a:lnTo>
                      <a:pt x="398" y="562"/>
                    </a:lnTo>
                    <a:lnTo>
                      <a:pt x="398" y="574"/>
                    </a:lnTo>
                    <a:lnTo>
                      <a:pt x="398" y="578"/>
                    </a:lnTo>
                    <a:lnTo>
                      <a:pt x="394" y="578"/>
                    </a:lnTo>
                    <a:lnTo>
                      <a:pt x="390" y="576"/>
                    </a:lnTo>
                    <a:lnTo>
                      <a:pt x="390" y="576"/>
                    </a:lnTo>
                    <a:lnTo>
                      <a:pt x="380" y="568"/>
                    </a:lnTo>
                    <a:lnTo>
                      <a:pt x="368" y="562"/>
                    </a:lnTo>
                    <a:lnTo>
                      <a:pt x="368" y="562"/>
                    </a:lnTo>
                    <a:lnTo>
                      <a:pt x="366" y="562"/>
                    </a:lnTo>
                    <a:lnTo>
                      <a:pt x="364" y="562"/>
                    </a:lnTo>
                    <a:lnTo>
                      <a:pt x="358" y="566"/>
                    </a:lnTo>
                    <a:lnTo>
                      <a:pt x="358" y="566"/>
                    </a:lnTo>
                    <a:lnTo>
                      <a:pt x="352" y="572"/>
                    </a:lnTo>
                    <a:lnTo>
                      <a:pt x="350" y="572"/>
                    </a:lnTo>
                    <a:lnTo>
                      <a:pt x="348" y="572"/>
                    </a:lnTo>
                    <a:lnTo>
                      <a:pt x="344" y="564"/>
                    </a:lnTo>
                    <a:lnTo>
                      <a:pt x="344" y="564"/>
                    </a:lnTo>
                    <a:lnTo>
                      <a:pt x="344" y="562"/>
                    </a:lnTo>
                    <a:lnTo>
                      <a:pt x="344" y="562"/>
                    </a:lnTo>
                    <a:lnTo>
                      <a:pt x="344" y="562"/>
                    </a:lnTo>
                    <a:lnTo>
                      <a:pt x="340" y="570"/>
                    </a:lnTo>
                    <a:lnTo>
                      <a:pt x="338" y="570"/>
                    </a:lnTo>
                    <a:lnTo>
                      <a:pt x="332" y="566"/>
                    </a:lnTo>
                    <a:lnTo>
                      <a:pt x="332" y="566"/>
                    </a:lnTo>
                    <a:lnTo>
                      <a:pt x="324" y="564"/>
                    </a:lnTo>
                    <a:lnTo>
                      <a:pt x="320" y="564"/>
                    </a:lnTo>
                    <a:lnTo>
                      <a:pt x="318" y="568"/>
                    </a:lnTo>
                    <a:lnTo>
                      <a:pt x="318" y="568"/>
                    </a:lnTo>
                    <a:lnTo>
                      <a:pt x="312" y="572"/>
                    </a:lnTo>
                    <a:lnTo>
                      <a:pt x="308" y="574"/>
                    </a:lnTo>
                    <a:lnTo>
                      <a:pt x="304" y="574"/>
                    </a:lnTo>
                    <a:lnTo>
                      <a:pt x="300" y="572"/>
                    </a:lnTo>
                    <a:lnTo>
                      <a:pt x="294" y="564"/>
                    </a:lnTo>
                    <a:lnTo>
                      <a:pt x="286" y="552"/>
                    </a:lnTo>
                    <a:lnTo>
                      <a:pt x="286" y="552"/>
                    </a:lnTo>
                    <a:lnTo>
                      <a:pt x="286" y="548"/>
                    </a:lnTo>
                    <a:lnTo>
                      <a:pt x="284" y="548"/>
                    </a:lnTo>
                    <a:lnTo>
                      <a:pt x="284" y="548"/>
                    </a:lnTo>
                    <a:lnTo>
                      <a:pt x="280" y="552"/>
                    </a:lnTo>
                    <a:lnTo>
                      <a:pt x="274" y="552"/>
                    </a:lnTo>
                    <a:lnTo>
                      <a:pt x="270" y="550"/>
                    </a:lnTo>
                    <a:lnTo>
                      <a:pt x="266" y="548"/>
                    </a:lnTo>
                    <a:lnTo>
                      <a:pt x="266" y="548"/>
                    </a:lnTo>
                    <a:lnTo>
                      <a:pt x="262" y="548"/>
                    </a:lnTo>
                    <a:lnTo>
                      <a:pt x="258" y="544"/>
                    </a:lnTo>
                    <a:lnTo>
                      <a:pt x="252" y="530"/>
                    </a:lnTo>
                    <a:lnTo>
                      <a:pt x="252" y="530"/>
                    </a:lnTo>
                    <a:lnTo>
                      <a:pt x="250" y="526"/>
                    </a:lnTo>
                    <a:lnTo>
                      <a:pt x="250" y="522"/>
                    </a:lnTo>
                    <a:lnTo>
                      <a:pt x="252" y="520"/>
                    </a:lnTo>
                    <a:lnTo>
                      <a:pt x="254" y="518"/>
                    </a:lnTo>
                    <a:lnTo>
                      <a:pt x="254" y="518"/>
                    </a:lnTo>
                    <a:lnTo>
                      <a:pt x="258" y="518"/>
                    </a:lnTo>
                    <a:lnTo>
                      <a:pt x="260" y="518"/>
                    </a:lnTo>
                    <a:lnTo>
                      <a:pt x="264" y="512"/>
                    </a:lnTo>
                    <a:lnTo>
                      <a:pt x="268" y="500"/>
                    </a:lnTo>
                    <a:lnTo>
                      <a:pt x="270" y="488"/>
                    </a:lnTo>
                    <a:lnTo>
                      <a:pt x="270" y="488"/>
                    </a:lnTo>
                    <a:lnTo>
                      <a:pt x="274" y="482"/>
                    </a:lnTo>
                    <a:lnTo>
                      <a:pt x="274" y="482"/>
                    </a:lnTo>
                    <a:lnTo>
                      <a:pt x="270" y="484"/>
                    </a:lnTo>
                    <a:lnTo>
                      <a:pt x="266" y="482"/>
                    </a:lnTo>
                    <a:lnTo>
                      <a:pt x="266" y="482"/>
                    </a:lnTo>
                    <a:lnTo>
                      <a:pt x="262" y="476"/>
                    </a:lnTo>
                    <a:lnTo>
                      <a:pt x="260" y="474"/>
                    </a:lnTo>
                    <a:lnTo>
                      <a:pt x="252" y="470"/>
                    </a:lnTo>
                    <a:lnTo>
                      <a:pt x="244" y="470"/>
                    </a:lnTo>
                    <a:lnTo>
                      <a:pt x="236" y="468"/>
                    </a:lnTo>
                    <a:lnTo>
                      <a:pt x="236" y="468"/>
                    </a:lnTo>
                    <a:lnTo>
                      <a:pt x="236" y="470"/>
                    </a:lnTo>
                    <a:lnTo>
                      <a:pt x="234" y="474"/>
                    </a:lnTo>
                    <a:lnTo>
                      <a:pt x="234" y="474"/>
                    </a:lnTo>
                    <a:lnTo>
                      <a:pt x="232" y="480"/>
                    </a:lnTo>
                    <a:lnTo>
                      <a:pt x="230" y="482"/>
                    </a:lnTo>
                    <a:lnTo>
                      <a:pt x="228" y="482"/>
                    </a:lnTo>
                    <a:lnTo>
                      <a:pt x="226" y="480"/>
                    </a:lnTo>
                    <a:lnTo>
                      <a:pt x="226" y="480"/>
                    </a:lnTo>
                    <a:lnTo>
                      <a:pt x="222" y="476"/>
                    </a:lnTo>
                    <a:lnTo>
                      <a:pt x="218" y="476"/>
                    </a:lnTo>
                    <a:lnTo>
                      <a:pt x="216" y="478"/>
                    </a:lnTo>
                    <a:lnTo>
                      <a:pt x="214" y="486"/>
                    </a:lnTo>
                    <a:lnTo>
                      <a:pt x="214" y="486"/>
                    </a:lnTo>
                    <a:lnTo>
                      <a:pt x="212" y="492"/>
                    </a:lnTo>
                    <a:lnTo>
                      <a:pt x="210" y="494"/>
                    </a:lnTo>
                    <a:lnTo>
                      <a:pt x="208" y="494"/>
                    </a:lnTo>
                    <a:lnTo>
                      <a:pt x="204" y="492"/>
                    </a:lnTo>
                    <a:lnTo>
                      <a:pt x="204" y="492"/>
                    </a:lnTo>
                    <a:lnTo>
                      <a:pt x="202" y="486"/>
                    </a:lnTo>
                    <a:lnTo>
                      <a:pt x="200" y="476"/>
                    </a:lnTo>
                    <a:lnTo>
                      <a:pt x="200" y="476"/>
                    </a:lnTo>
                    <a:lnTo>
                      <a:pt x="200" y="466"/>
                    </a:lnTo>
                    <a:lnTo>
                      <a:pt x="202" y="464"/>
                    </a:lnTo>
                    <a:lnTo>
                      <a:pt x="204" y="462"/>
                    </a:lnTo>
                    <a:lnTo>
                      <a:pt x="204" y="462"/>
                    </a:lnTo>
                    <a:lnTo>
                      <a:pt x="200" y="464"/>
                    </a:lnTo>
                    <a:lnTo>
                      <a:pt x="196" y="466"/>
                    </a:lnTo>
                    <a:lnTo>
                      <a:pt x="194" y="464"/>
                    </a:lnTo>
                    <a:lnTo>
                      <a:pt x="190" y="458"/>
                    </a:lnTo>
                    <a:lnTo>
                      <a:pt x="190" y="458"/>
                    </a:lnTo>
                    <a:lnTo>
                      <a:pt x="188" y="454"/>
                    </a:lnTo>
                    <a:lnTo>
                      <a:pt x="188" y="454"/>
                    </a:lnTo>
                    <a:lnTo>
                      <a:pt x="186" y="454"/>
                    </a:lnTo>
                    <a:lnTo>
                      <a:pt x="186" y="454"/>
                    </a:lnTo>
                    <a:lnTo>
                      <a:pt x="182" y="458"/>
                    </a:lnTo>
                    <a:lnTo>
                      <a:pt x="176" y="458"/>
                    </a:lnTo>
                    <a:lnTo>
                      <a:pt x="176" y="458"/>
                    </a:lnTo>
                    <a:lnTo>
                      <a:pt x="172" y="460"/>
                    </a:lnTo>
                    <a:lnTo>
                      <a:pt x="170" y="464"/>
                    </a:lnTo>
                    <a:lnTo>
                      <a:pt x="168" y="472"/>
                    </a:lnTo>
                    <a:lnTo>
                      <a:pt x="168" y="484"/>
                    </a:lnTo>
                    <a:lnTo>
                      <a:pt x="168" y="484"/>
                    </a:lnTo>
                    <a:lnTo>
                      <a:pt x="166" y="490"/>
                    </a:lnTo>
                    <a:lnTo>
                      <a:pt x="164" y="490"/>
                    </a:lnTo>
                    <a:lnTo>
                      <a:pt x="164" y="490"/>
                    </a:lnTo>
                    <a:lnTo>
                      <a:pt x="164" y="490"/>
                    </a:lnTo>
                    <a:lnTo>
                      <a:pt x="160" y="486"/>
                    </a:lnTo>
                    <a:lnTo>
                      <a:pt x="158" y="480"/>
                    </a:lnTo>
                    <a:lnTo>
                      <a:pt x="156" y="462"/>
                    </a:lnTo>
                    <a:lnTo>
                      <a:pt x="156" y="462"/>
                    </a:lnTo>
                    <a:lnTo>
                      <a:pt x="154" y="476"/>
                    </a:lnTo>
                    <a:lnTo>
                      <a:pt x="150" y="484"/>
                    </a:lnTo>
                    <a:lnTo>
                      <a:pt x="142" y="496"/>
                    </a:lnTo>
                    <a:lnTo>
                      <a:pt x="142" y="496"/>
                    </a:lnTo>
                    <a:lnTo>
                      <a:pt x="138" y="500"/>
                    </a:lnTo>
                    <a:lnTo>
                      <a:pt x="136" y="500"/>
                    </a:lnTo>
                    <a:lnTo>
                      <a:pt x="134" y="498"/>
                    </a:lnTo>
                    <a:lnTo>
                      <a:pt x="132" y="492"/>
                    </a:lnTo>
                    <a:lnTo>
                      <a:pt x="132" y="482"/>
                    </a:lnTo>
                    <a:lnTo>
                      <a:pt x="132" y="482"/>
                    </a:lnTo>
                    <a:lnTo>
                      <a:pt x="130" y="476"/>
                    </a:lnTo>
                    <a:lnTo>
                      <a:pt x="130" y="472"/>
                    </a:lnTo>
                    <a:lnTo>
                      <a:pt x="130" y="472"/>
                    </a:lnTo>
                    <a:lnTo>
                      <a:pt x="124" y="468"/>
                    </a:lnTo>
                    <a:lnTo>
                      <a:pt x="120" y="462"/>
                    </a:lnTo>
                    <a:lnTo>
                      <a:pt x="120" y="462"/>
                    </a:lnTo>
                    <a:lnTo>
                      <a:pt x="118" y="458"/>
                    </a:lnTo>
                    <a:lnTo>
                      <a:pt x="118" y="460"/>
                    </a:lnTo>
                    <a:lnTo>
                      <a:pt x="114" y="466"/>
                    </a:lnTo>
                    <a:lnTo>
                      <a:pt x="114" y="466"/>
                    </a:lnTo>
                    <a:lnTo>
                      <a:pt x="112" y="466"/>
                    </a:lnTo>
                    <a:lnTo>
                      <a:pt x="112" y="466"/>
                    </a:lnTo>
                    <a:lnTo>
                      <a:pt x="110" y="458"/>
                    </a:lnTo>
                    <a:lnTo>
                      <a:pt x="104" y="456"/>
                    </a:lnTo>
                    <a:lnTo>
                      <a:pt x="100" y="454"/>
                    </a:lnTo>
                    <a:lnTo>
                      <a:pt x="96" y="450"/>
                    </a:lnTo>
                    <a:lnTo>
                      <a:pt x="96" y="450"/>
                    </a:lnTo>
                    <a:lnTo>
                      <a:pt x="88" y="442"/>
                    </a:lnTo>
                    <a:lnTo>
                      <a:pt x="80" y="432"/>
                    </a:lnTo>
                    <a:lnTo>
                      <a:pt x="80" y="432"/>
                    </a:lnTo>
                    <a:lnTo>
                      <a:pt x="74" y="424"/>
                    </a:lnTo>
                    <a:lnTo>
                      <a:pt x="66" y="422"/>
                    </a:lnTo>
                    <a:lnTo>
                      <a:pt x="66" y="422"/>
                    </a:lnTo>
                    <a:lnTo>
                      <a:pt x="64" y="420"/>
                    </a:lnTo>
                    <a:lnTo>
                      <a:pt x="62" y="422"/>
                    </a:lnTo>
                    <a:lnTo>
                      <a:pt x="62" y="424"/>
                    </a:lnTo>
                    <a:lnTo>
                      <a:pt x="62" y="434"/>
                    </a:lnTo>
                    <a:lnTo>
                      <a:pt x="62" y="434"/>
                    </a:lnTo>
                    <a:lnTo>
                      <a:pt x="60" y="440"/>
                    </a:lnTo>
                    <a:lnTo>
                      <a:pt x="58" y="440"/>
                    </a:lnTo>
                    <a:lnTo>
                      <a:pt x="54" y="438"/>
                    </a:lnTo>
                    <a:lnTo>
                      <a:pt x="54" y="438"/>
                    </a:lnTo>
                    <a:lnTo>
                      <a:pt x="50" y="436"/>
                    </a:lnTo>
                    <a:lnTo>
                      <a:pt x="50" y="436"/>
                    </a:lnTo>
                    <a:lnTo>
                      <a:pt x="48" y="436"/>
                    </a:lnTo>
                    <a:lnTo>
                      <a:pt x="46" y="436"/>
                    </a:lnTo>
                    <a:lnTo>
                      <a:pt x="42" y="430"/>
                    </a:lnTo>
                    <a:lnTo>
                      <a:pt x="38" y="422"/>
                    </a:lnTo>
                    <a:lnTo>
                      <a:pt x="38" y="410"/>
                    </a:lnTo>
                    <a:lnTo>
                      <a:pt x="38" y="410"/>
                    </a:lnTo>
                    <a:lnTo>
                      <a:pt x="38" y="402"/>
                    </a:lnTo>
                    <a:lnTo>
                      <a:pt x="40" y="398"/>
                    </a:lnTo>
                    <a:lnTo>
                      <a:pt x="42" y="396"/>
                    </a:lnTo>
                    <a:lnTo>
                      <a:pt x="46" y="396"/>
                    </a:lnTo>
                    <a:lnTo>
                      <a:pt x="46" y="396"/>
                    </a:lnTo>
                    <a:lnTo>
                      <a:pt x="48" y="398"/>
                    </a:lnTo>
                    <a:lnTo>
                      <a:pt x="50" y="398"/>
                    </a:lnTo>
                    <a:lnTo>
                      <a:pt x="50" y="394"/>
                    </a:lnTo>
                    <a:lnTo>
                      <a:pt x="50" y="384"/>
                    </a:lnTo>
                    <a:lnTo>
                      <a:pt x="50" y="384"/>
                    </a:lnTo>
                    <a:lnTo>
                      <a:pt x="50" y="379"/>
                    </a:lnTo>
                    <a:lnTo>
                      <a:pt x="52" y="377"/>
                    </a:lnTo>
                    <a:lnTo>
                      <a:pt x="52" y="375"/>
                    </a:lnTo>
                    <a:lnTo>
                      <a:pt x="54" y="375"/>
                    </a:lnTo>
                    <a:lnTo>
                      <a:pt x="54" y="375"/>
                    </a:lnTo>
                    <a:lnTo>
                      <a:pt x="58" y="377"/>
                    </a:lnTo>
                    <a:lnTo>
                      <a:pt x="64" y="379"/>
                    </a:lnTo>
                    <a:lnTo>
                      <a:pt x="72" y="377"/>
                    </a:lnTo>
                    <a:lnTo>
                      <a:pt x="82" y="373"/>
                    </a:lnTo>
                    <a:lnTo>
                      <a:pt x="86" y="373"/>
                    </a:lnTo>
                    <a:lnTo>
                      <a:pt x="90" y="373"/>
                    </a:lnTo>
                    <a:lnTo>
                      <a:pt x="90" y="373"/>
                    </a:lnTo>
                    <a:lnTo>
                      <a:pt x="98" y="375"/>
                    </a:lnTo>
                    <a:lnTo>
                      <a:pt x="104" y="375"/>
                    </a:lnTo>
                    <a:lnTo>
                      <a:pt x="112" y="375"/>
                    </a:lnTo>
                    <a:lnTo>
                      <a:pt x="118" y="371"/>
                    </a:lnTo>
                    <a:lnTo>
                      <a:pt x="118" y="371"/>
                    </a:lnTo>
                    <a:lnTo>
                      <a:pt x="124" y="369"/>
                    </a:lnTo>
                    <a:lnTo>
                      <a:pt x="130" y="369"/>
                    </a:lnTo>
                    <a:lnTo>
                      <a:pt x="136" y="371"/>
                    </a:lnTo>
                    <a:lnTo>
                      <a:pt x="140" y="371"/>
                    </a:lnTo>
                    <a:lnTo>
                      <a:pt x="140" y="371"/>
                    </a:lnTo>
                    <a:lnTo>
                      <a:pt x="140" y="365"/>
                    </a:lnTo>
                    <a:lnTo>
                      <a:pt x="140" y="361"/>
                    </a:lnTo>
                    <a:lnTo>
                      <a:pt x="140" y="361"/>
                    </a:lnTo>
                    <a:lnTo>
                      <a:pt x="140" y="353"/>
                    </a:lnTo>
                    <a:lnTo>
                      <a:pt x="142" y="345"/>
                    </a:lnTo>
                    <a:lnTo>
                      <a:pt x="142" y="345"/>
                    </a:lnTo>
                    <a:lnTo>
                      <a:pt x="144" y="343"/>
                    </a:lnTo>
                    <a:lnTo>
                      <a:pt x="146" y="343"/>
                    </a:lnTo>
                    <a:lnTo>
                      <a:pt x="148" y="347"/>
                    </a:lnTo>
                    <a:lnTo>
                      <a:pt x="148" y="347"/>
                    </a:lnTo>
                    <a:lnTo>
                      <a:pt x="154" y="361"/>
                    </a:lnTo>
                    <a:lnTo>
                      <a:pt x="158" y="365"/>
                    </a:lnTo>
                    <a:lnTo>
                      <a:pt x="160" y="371"/>
                    </a:lnTo>
                    <a:lnTo>
                      <a:pt x="160" y="371"/>
                    </a:lnTo>
                    <a:lnTo>
                      <a:pt x="160" y="359"/>
                    </a:lnTo>
                    <a:lnTo>
                      <a:pt x="160" y="349"/>
                    </a:lnTo>
                    <a:lnTo>
                      <a:pt x="162" y="341"/>
                    </a:lnTo>
                    <a:lnTo>
                      <a:pt x="166" y="337"/>
                    </a:lnTo>
                    <a:lnTo>
                      <a:pt x="166" y="337"/>
                    </a:lnTo>
                    <a:lnTo>
                      <a:pt x="168" y="337"/>
                    </a:lnTo>
                    <a:lnTo>
                      <a:pt x="170" y="339"/>
                    </a:lnTo>
                    <a:lnTo>
                      <a:pt x="172" y="341"/>
                    </a:lnTo>
                    <a:lnTo>
                      <a:pt x="172" y="349"/>
                    </a:lnTo>
                    <a:lnTo>
                      <a:pt x="172" y="349"/>
                    </a:lnTo>
                    <a:lnTo>
                      <a:pt x="172" y="363"/>
                    </a:lnTo>
                    <a:lnTo>
                      <a:pt x="178" y="377"/>
                    </a:lnTo>
                    <a:lnTo>
                      <a:pt x="178" y="377"/>
                    </a:lnTo>
                    <a:lnTo>
                      <a:pt x="182" y="365"/>
                    </a:lnTo>
                    <a:lnTo>
                      <a:pt x="184" y="357"/>
                    </a:lnTo>
                    <a:lnTo>
                      <a:pt x="184" y="345"/>
                    </a:lnTo>
                    <a:lnTo>
                      <a:pt x="184" y="345"/>
                    </a:lnTo>
                    <a:lnTo>
                      <a:pt x="184" y="341"/>
                    </a:lnTo>
                    <a:lnTo>
                      <a:pt x="186" y="337"/>
                    </a:lnTo>
                    <a:lnTo>
                      <a:pt x="186" y="337"/>
                    </a:lnTo>
                    <a:lnTo>
                      <a:pt x="192" y="333"/>
                    </a:lnTo>
                    <a:lnTo>
                      <a:pt x="194" y="331"/>
                    </a:lnTo>
                    <a:lnTo>
                      <a:pt x="196" y="333"/>
                    </a:lnTo>
                    <a:lnTo>
                      <a:pt x="196" y="333"/>
                    </a:lnTo>
                    <a:lnTo>
                      <a:pt x="198" y="335"/>
                    </a:lnTo>
                    <a:lnTo>
                      <a:pt x="200" y="333"/>
                    </a:lnTo>
                    <a:lnTo>
                      <a:pt x="200" y="329"/>
                    </a:lnTo>
                    <a:lnTo>
                      <a:pt x="202" y="327"/>
                    </a:lnTo>
                    <a:lnTo>
                      <a:pt x="202" y="327"/>
                    </a:lnTo>
                    <a:lnTo>
                      <a:pt x="204" y="329"/>
                    </a:lnTo>
                    <a:lnTo>
                      <a:pt x="204" y="329"/>
                    </a:lnTo>
                    <a:lnTo>
                      <a:pt x="208" y="333"/>
                    </a:lnTo>
                    <a:lnTo>
                      <a:pt x="210" y="333"/>
                    </a:lnTo>
                    <a:lnTo>
                      <a:pt x="212" y="333"/>
                    </a:lnTo>
                    <a:lnTo>
                      <a:pt x="212" y="333"/>
                    </a:lnTo>
                    <a:lnTo>
                      <a:pt x="216" y="331"/>
                    </a:lnTo>
                    <a:lnTo>
                      <a:pt x="220" y="329"/>
                    </a:lnTo>
                    <a:lnTo>
                      <a:pt x="228" y="333"/>
                    </a:lnTo>
                    <a:lnTo>
                      <a:pt x="228" y="333"/>
                    </a:lnTo>
                    <a:lnTo>
                      <a:pt x="230" y="335"/>
                    </a:lnTo>
                    <a:lnTo>
                      <a:pt x="234" y="333"/>
                    </a:lnTo>
                    <a:lnTo>
                      <a:pt x="234" y="333"/>
                    </a:lnTo>
                    <a:lnTo>
                      <a:pt x="240" y="329"/>
                    </a:lnTo>
                    <a:lnTo>
                      <a:pt x="246" y="327"/>
                    </a:lnTo>
                    <a:lnTo>
                      <a:pt x="252" y="327"/>
                    </a:lnTo>
                    <a:lnTo>
                      <a:pt x="258" y="327"/>
                    </a:lnTo>
                    <a:lnTo>
                      <a:pt x="258" y="327"/>
                    </a:lnTo>
                    <a:lnTo>
                      <a:pt x="264" y="329"/>
                    </a:lnTo>
                    <a:lnTo>
                      <a:pt x="268" y="327"/>
                    </a:lnTo>
                    <a:lnTo>
                      <a:pt x="272" y="325"/>
                    </a:lnTo>
                    <a:lnTo>
                      <a:pt x="272" y="325"/>
                    </a:lnTo>
                    <a:lnTo>
                      <a:pt x="274" y="323"/>
                    </a:lnTo>
                    <a:lnTo>
                      <a:pt x="276" y="323"/>
                    </a:lnTo>
                    <a:lnTo>
                      <a:pt x="280" y="327"/>
                    </a:lnTo>
                    <a:lnTo>
                      <a:pt x="280" y="327"/>
                    </a:lnTo>
                    <a:lnTo>
                      <a:pt x="284" y="331"/>
                    </a:lnTo>
                    <a:lnTo>
                      <a:pt x="290" y="333"/>
                    </a:lnTo>
                    <a:lnTo>
                      <a:pt x="294" y="333"/>
                    </a:lnTo>
                    <a:lnTo>
                      <a:pt x="298" y="329"/>
                    </a:lnTo>
                    <a:lnTo>
                      <a:pt x="298" y="329"/>
                    </a:lnTo>
                    <a:lnTo>
                      <a:pt x="304" y="325"/>
                    </a:lnTo>
                    <a:lnTo>
                      <a:pt x="308" y="325"/>
                    </a:lnTo>
                    <a:lnTo>
                      <a:pt x="316" y="323"/>
                    </a:lnTo>
                    <a:lnTo>
                      <a:pt x="316" y="323"/>
                    </a:lnTo>
                    <a:lnTo>
                      <a:pt x="320" y="323"/>
                    </a:lnTo>
                    <a:lnTo>
                      <a:pt x="326" y="319"/>
                    </a:lnTo>
                    <a:lnTo>
                      <a:pt x="326" y="319"/>
                    </a:lnTo>
                    <a:lnTo>
                      <a:pt x="330" y="321"/>
                    </a:lnTo>
                    <a:lnTo>
                      <a:pt x="332" y="323"/>
                    </a:lnTo>
                    <a:lnTo>
                      <a:pt x="332" y="323"/>
                    </a:lnTo>
                    <a:lnTo>
                      <a:pt x="336" y="329"/>
                    </a:lnTo>
                    <a:lnTo>
                      <a:pt x="336" y="329"/>
                    </a:lnTo>
                    <a:lnTo>
                      <a:pt x="340" y="331"/>
                    </a:lnTo>
                    <a:lnTo>
                      <a:pt x="344" y="333"/>
                    </a:lnTo>
                    <a:lnTo>
                      <a:pt x="346" y="329"/>
                    </a:lnTo>
                    <a:lnTo>
                      <a:pt x="348" y="321"/>
                    </a:lnTo>
                    <a:lnTo>
                      <a:pt x="348" y="321"/>
                    </a:lnTo>
                    <a:lnTo>
                      <a:pt x="350" y="321"/>
                    </a:lnTo>
                    <a:lnTo>
                      <a:pt x="350" y="321"/>
                    </a:lnTo>
                    <a:lnTo>
                      <a:pt x="370" y="325"/>
                    </a:lnTo>
                    <a:lnTo>
                      <a:pt x="390" y="327"/>
                    </a:lnTo>
                    <a:lnTo>
                      <a:pt x="390" y="327"/>
                    </a:lnTo>
                    <a:lnTo>
                      <a:pt x="396" y="325"/>
                    </a:lnTo>
                    <a:lnTo>
                      <a:pt x="400" y="319"/>
                    </a:lnTo>
                    <a:lnTo>
                      <a:pt x="400" y="319"/>
                    </a:lnTo>
                    <a:lnTo>
                      <a:pt x="404" y="315"/>
                    </a:lnTo>
                    <a:lnTo>
                      <a:pt x="408" y="315"/>
                    </a:lnTo>
                    <a:lnTo>
                      <a:pt x="416" y="319"/>
                    </a:lnTo>
                    <a:lnTo>
                      <a:pt x="416" y="319"/>
                    </a:lnTo>
                    <a:lnTo>
                      <a:pt x="422" y="323"/>
                    </a:lnTo>
                    <a:lnTo>
                      <a:pt x="428" y="325"/>
                    </a:lnTo>
                    <a:lnTo>
                      <a:pt x="430" y="325"/>
                    </a:lnTo>
                    <a:lnTo>
                      <a:pt x="434" y="323"/>
                    </a:lnTo>
                    <a:lnTo>
                      <a:pt x="436" y="321"/>
                    </a:lnTo>
                    <a:lnTo>
                      <a:pt x="438" y="315"/>
                    </a:lnTo>
                    <a:lnTo>
                      <a:pt x="438" y="315"/>
                    </a:lnTo>
                    <a:lnTo>
                      <a:pt x="442" y="311"/>
                    </a:lnTo>
                    <a:lnTo>
                      <a:pt x="446" y="311"/>
                    </a:lnTo>
                    <a:lnTo>
                      <a:pt x="446" y="311"/>
                    </a:lnTo>
                    <a:lnTo>
                      <a:pt x="448" y="311"/>
                    </a:lnTo>
                    <a:lnTo>
                      <a:pt x="450" y="309"/>
                    </a:lnTo>
                    <a:lnTo>
                      <a:pt x="452" y="307"/>
                    </a:lnTo>
                    <a:lnTo>
                      <a:pt x="454" y="301"/>
                    </a:lnTo>
                    <a:lnTo>
                      <a:pt x="454" y="301"/>
                    </a:lnTo>
                    <a:lnTo>
                      <a:pt x="454" y="295"/>
                    </a:lnTo>
                    <a:lnTo>
                      <a:pt x="456" y="295"/>
                    </a:lnTo>
                    <a:lnTo>
                      <a:pt x="458" y="301"/>
                    </a:lnTo>
                    <a:lnTo>
                      <a:pt x="458" y="301"/>
                    </a:lnTo>
                    <a:lnTo>
                      <a:pt x="460" y="309"/>
                    </a:lnTo>
                    <a:lnTo>
                      <a:pt x="462" y="319"/>
                    </a:lnTo>
                    <a:lnTo>
                      <a:pt x="462" y="319"/>
                    </a:lnTo>
                    <a:lnTo>
                      <a:pt x="464" y="313"/>
                    </a:lnTo>
                    <a:lnTo>
                      <a:pt x="464" y="307"/>
                    </a:lnTo>
                    <a:lnTo>
                      <a:pt x="464" y="307"/>
                    </a:lnTo>
                    <a:lnTo>
                      <a:pt x="460" y="297"/>
                    </a:lnTo>
                    <a:lnTo>
                      <a:pt x="456" y="295"/>
                    </a:lnTo>
                    <a:lnTo>
                      <a:pt x="454" y="297"/>
                    </a:lnTo>
                    <a:lnTo>
                      <a:pt x="454" y="297"/>
                    </a:lnTo>
                    <a:lnTo>
                      <a:pt x="448" y="301"/>
                    </a:lnTo>
                    <a:lnTo>
                      <a:pt x="442" y="301"/>
                    </a:lnTo>
                    <a:lnTo>
                      <a:pt x="436" y="297"/>
                    </a:lnTo>
                    <a:lnTo>
                      <a:pt x="432" y="291"/>
                    </a:lnTo>
                    <a:lnTo>
                      <a:pt x="432" y="291"/>
                    </a:lnTo>
                    <a:lnTo>
                      <a:pt x="430" y="305"/>
                    </a:lnTo>
                    <a:lnTo>
                      <a:pt x="430" y="309"/>
                    </a:lnTo>
                    <a:lnTo>
                      <a:pt x="426" y="311"/>
                    </a:lnTo>
                    <a:lnTo>
                      <a:pt x="426" y="311"/>
                    </a:lnTo>
                    <a:lnTo>
                      <a:pt x="422" y="313"/>
                    </a:lnTo>
                    <a:lnTo>
                      <a:pt x="418" y="313"/>
                    </a:lnTo>
                    <a:lnTo>
                      <a:pt x="416" y="307"/>
                    </a:lnTo>
                    <a:lnTo>
                      <a:pt x="412" y="301"/>
                    </a:lnTo>
                    <a:lnTo>
                      <a:pt x="412" y="301"/>
                    </a:lnTo>
                    <a:lnTo>
                      <a:pt x="410" y="295"/>
                    </a:lnTo>
                    <a:lnTo>
                      <a:pt x="406" y="291"/>
                    </a:lnTo>
                    <a:lnTo>
                      <a:pt x="404" y="289"/>
                    </a:lnTo>
                    <a:lnTo>
                      <a:pt x="400" y="291"/>
                    </a:lnTo>
                    <a:lnTo>
                      <a:pt x="400" y="291"/>
                    </a:lnTo>
                    <a:lnTo>
                      <a:pt x="394" y="293"/>
                    </a:lnTo>
                    <a:lnTo>
                      <a:pt x="390" y="293"/>
                    </a:lnTo>
                    <a:lnTo>
                      <a:pt x="386" y="291"/>
                    </a:lnTo>
                    <a:lnTo>
                      <a:pt x="382" y="287"/>
                    </a:lnTo>
                    <a:lnTo>
                      <a:pt x="382" y="287"/>
                    </a:lnTo>
                    <a:lnTo>
                      <a:pt x="380" y="285"/>
                    </a:lnTo>
                    <a:lnTo>
                      <a:pt x="378" y="287"/>
                    </a:lnTo>
                    <a:lnTo>
                      <a:pt x="376" y="291"/>
                    </a:lnTo>
                    <a:lnTo>
                      <a:pt x="376" y="291"/>
                    </a:lnTo>
                    <a:lnTo>
                      <a:pt x="374" y="301"/>
                    </a:lnTo>
                    <a:lnTo>
                      <a:pt x="372" y="303"/>
                    </a:lnTo>
                    <a:lnTo>
                      <a:pt x="372" y="303"/>
                    </a:lnTo>
                    <a:lnTo>
                      <a:pt x="368" y="301"/>
                    </a:lnTo>
                    <a:lnTo>
                      <a:pt x="364" y="297"/>
                    </a:lnTo>
                    <a:lnTo>
                      <a:pt x="364" y="297"/>
                    </a:lnTo>
                    <a:lnTo>
                      <a:pt x="360" y="293"/>
                    </a:lnTo>
                    <a:lnTo>
                      <a:pt x="356" y="291"/>
                    </a:lnTo>
                    <a:lnTo>
                      <a:pt x="350" y="287"/>
                    </a:lnTo>
                    <a:lnTo>
                      <a:pt x="346" y="281"/>
                    </a:lnTo>
                    <a:lnTo>
                      <a:pt x="346" y="281"/>
                    </a:lnTo>
                    <a:lnTo>
                      <a:pt x="344" y="281"/>
                    </a:lnTo>
                    <a:lnTo>
                      <a:pt x="344" y="281"/>
                    </a:lnTo>
                    <a:lnTo>
                      <a:pt x="342" y="285"/>
                    </a:lnTo>
                    <a:lnTo>
                      <a:pt x="342" y="285"/>
                    </a:lnTo>
                    <a:lnTo>
                      <a:pt x="338" y="293"/>
                    </a:lnTo>
                    <a:lnTo>
                      <a:pt x="334" y="299"/>
                    </a:lnTo>
                    <a:lnTo>
                      <a:pt x="334" y="299"/>
                    </a:lnTo>
                    <a:lnTo>
                      <a:pt x="332" y="299"/>
                    </a:lnTo>
                    <a:lnTo>
                      <a:pt x="330" y="299"/>
                    </a:lnTo>
                    <a:lnTo>
                      <a:pt x="330" y="299"/>
                    </a:lnTo>
                    <a:lnTo>
                      <a:pt x="326" y="297"/>
                    </a:lnTo>
                    <a:lnTo>
                      <a:pt x="326" y="297"/>
                    </a:lnTo>
                    <a:lnTo>
                      <a:pt x="320" y="293"/>
                    </a:lnTo>
                    <a:lnTo>
                      <a:pt x="316" y="289"/>
                    </a:lnTo>
                    <a:lnTo>
                      <a:pt x="316" y="289"/>
                    </a:lnTo>
                    <a:lnTo>
                      <a:pt x="314" y="287"/>
                    </a:lnTo>
                    <a:lnTo>
                      <a:pt x="310" y="285"/>
                    </a:lnTo>
                    <a:lnTo>
                      <a:pt x="308" y="285"/>
                    </a:lnTo>
                    <a:lnTo>
                      <a:pt x="304" y="283"/>
                    </a:lnTo>
                    <a:lnTo>
                      <a:pt x="304" y="283"/>
                    </a:lnTo>
                    <a:lnTo>
                      <a:pt x="304" y="283"/>
                    </a:lnTo>
                    <a:lnTo>
                      <a:pt x="302" y="285"/>
                    </a:lnTo>
                    <a:lnTo>
                      <a:pt x="302" y="291"/>
                    </a:lnTo>
                    <a:lnTo>
                      <a:pt x="302" y="291"/>
                    </a:lnTo>
                    <a:lnTo>
                      <a:pt x="300" y="303"/>
                    </a:lnTo>
                    <a:lnTo>
                      <a:pt x="300" y="309"/>
                    </a:lnTo>
                    <a:lnTo>
                      <a:pt x="298" y="309"/>
                    </a:lnTo>
                    <a:lnTo>
                      <a:pt x="296" y="309"/>
                    </a:lnTo>
                    <a:lnTo>
                      <a:pt x="292" y="303"/>
                    </a:lnTo>
                    <a:lnTo>
                      <a:pt x="292" y="303"/>
                    </a:lnTo>
                    <a:lnTo>
                      <a:pt x="286" y="297"/>
                    </a:lnTo>
                    <a:lnTo>
                      <a:pt x="280" y="293"/>
                    </a:lnTo>
                    <a:lnTo>
                      <a:pt x="274" y="293"/>
                    </a:lnTo>
                    <a:lnTo>
                      <a:pt x="268" y="289"/>
                    </a:lnTo>
                    <a:lnTo>
                      <a:pt x="268" y="289"/>
                    </a:lnTo>
                    <a:lnTo>
                      <a:pt x="262" y="285"/>
                    </a:lnTo>
                    <a:lnTo>
                      <a:pt x="260" y="283"/>
                    </a:lnTo>
                    <a:lnTo>
                      <a:pt x="256" y="279"/>
                    </a:lnTo>
                    <a:lnTo>
                      <a:pt x="256" y="279"/>
                    </a:lnTo>
                    <a:lnTo>
                      <a:pt x="256" y="269"/>
                    </a:lnTo>
                    <a:lnTo>
                      <a:pt x="254" y="259"/>
                    </a:lnTo>
                    <a:lnTo>
                      <a:pt x="254" y="249"/>
                    </a:lnTo>
                    <a:lnTo>
                      <a:pt x="252" y="239"/>
                    </a:lnTo>
                    <a:lnTo>
                      <a:pt x="252" y="239"/>
                    </a:lnTo>
                    <a:lnTo>
                      <a:pt x="248" y="253"/>
                    </a:lnTo>
                    <a:lnTo>
                      <a:pt x="246" y="271"/>
                    </a:lnTo>
                    <a:lnTo>
                      <a:pt x="246" y="271"/>
                    </a:lnTo>
                    <a:lnTo>
                      <a:pt x="242" y="281"/>
                    </a:lnTo>
                    <a:lnTo>
                      <a:pt x="240" y="283"/>
                    </a:lnTo>
                    <a:lnTo>
                      <a:pt x="238" y="281"/>
                    </a:lnTo>
                    <a:lnTo>
                      <a:pt x="238" y="281"/>
                    </a:lnTo>
                    <a:lnTo>
                      <a:pt x="236" y="279"/>
                    </a:lnTo>
                    <a:lnTo>
                      <a:pt x="234" y="275"/>
                    </a:lnTo>
                    <a:lnTo>
                      <a:pt x="232" y="271"/>
                    </a:lnTo>
                    <a:lnTo>
                      <a:pt x="232" y="263"/>
                    </a:lnTo>
                    <a:lnTo>
                      <a:pt x="232" y="263"/>
                    </a:lnTo>
                    <a:lnTo>
                      <a:pt x="232" y="257"/>
                    </a:lnTo>
                    <a:lnTo>
                      <a:pt x="230" y="251"/>
                    </a:lnTo>
                    <a:lnTo>
                      <a:pt x="230" y="251"/>
                    </a:lnTo>
                    <a:lnTo>
                      <a:pt x="230" y="251"/>
                    </a:lnTo>
                    <a:lnTo>
                      <a:pt x="228" y="251"/>
                    </a:lnTo>
                    <a:lnTo>
                      <a:pt x="226" y="255"/>
                    </a:lnTo>
                    <a:lnTo>
                      <a:pt x="226" y="255"/>
                    </a:lnTo>
                    <a:lnTo>
                      <a:pt x="224" y="263"/>
                    </a:lnTo>
                    <a:lnTo>
                      <a:pt x="220" y="265"/>
                    </a:lnTo>
                    <a:lnTo>
                      <a:pt x="216" y="265"/>
                    </a:lnTo>
                    <a:lnTo>
                      <a:pt x="214" y="259"/>
                    </a:lnTo>
                    <a:lnTo>
                      <a:pt x="214" y="259"/>
                    </a:lnTo>
                    <a:lnTo>
                      <a:pt x="210" y="257"/>
                    </a:lnTo>
                    <a:lnTo>
                      <a:pt x="208" y="259"/>
                    </a:lnTo>
                    <a:lnTo>
                      <a:pt x="208" y="259"/>
                    </a:lnTo>
                    <a:lnTo>
                      <a:pt x="206" y="263"/>
                    </a:lnTo>
                    <a:lnTo>
                      <a:pt x="204" y="265"/>
                    </a:lnTo>
                    <a:lnTo>
                      <a:pt x="202" y="265"/>
                    </a:lnTo>
                    <a:lnTo>
                      <a:pt x="200" y="259"/>
                    </a:lnTo>
                    <a:lnTo>
                      <a:pt x="200" y="259"/>
                    </a:lnTo>
                    <a:lnTo>
                      <a:pt x="198" y="249"/>
                    </a:lnTo>
                    <a:lnTo>
                      <a:pt x="198" y="239"/>
                    </a:lnTo>
                    <a:lnTo>
                      <a:pt x="200" y="233"/>
                    </a:lnTo>
                    <a:lnTo>
                      <a:pt x="202" y="227"/>
                    </a:lnTo>
                    <a:lnTo>
                      <a:pt x="202" y="227"/>
                    </a:lnTo>
                    <a:lnTo>
                      <a:pt x="206" y="225"/>
                    </a:lnTo>
                    <a:lnTo>
                      <a:pt x="212" y="223"/>
                    </a:lnTo>
                    <a:lnTo>
                      <a:pt x="212" y="223"/>
                    </a:lnTo>
                    <a:lnTo>
                      <a:pt x="210" y="219"/>
                    </a:lnTo>
                    <a:lnTo>
                      <a:pt x="208" y="217"/>
                    </a:lnTo>
                    <a:lnTo>
                      <a:pt x="206" y="213"/>
                    </a:lnTo>
                    <a:lnTo>
                      <a:pt x="206" y="207"/>
                    </a:lnTo>
                    <a:lnTo>
                      <a:pt x="206" y="207"/>
                    </a:lnTo>
                    <a:lnTo>
                      <a:pt x="208" y="203"/>
                    </a:lnTo>
                    <a:lnTo>
                      <a:pt x="210" y="199"/>
                    </a:lnTo>
                    <a:lnTo>
                      <a:pt x="212" y="197"/>
                    </a:lnTo>
                    <a:lnTo>
                      <a:pt x="216" y="197"/>
                    </a:lnTo>
                    <a:lnTo>
                      <a:pt x="216" y="197"/>
                    </a:lnTo>
                    <a:lnTo>
                      <a:pt x="220" y="199"/>
                    </a:lnTo>
                    <a:lnTo>
                      <a:pt x="220" y="199"/>
                    </a:lnTo>
                    <a:lnTo>
                      <a:pt x="224" y="203"/>
                    </a:lnTo>
                    <a:lnTo>
                      <a:pt x="230" y="205"/>
                    </a:lnTo>
                    <a:lnTo>
                      <a:pt x="234" y="207"/>
                    </a:lnTo>
                    <a:lnTo>
                      <a:pt x="240" y="205"/>
                    </a:lnTo>
                    <a:lnTo>
                      <a:pt x="250" y="203"/>
                    </a:lnTo>
                    <a:lnTo>
                      <a:pt x="260" y="195"/>
                    </a:lnTo>
                    <a:lnTo>
                      <a:pt x="260" y="195"/>
                    </a:lnTo>
                    <a:lnTo>
                      <a:pt x="270" y="191"/>
                    </a:lnTo>
                    <a:lnTo>
                      <a:pt x="280" y="189"/>
                    </a:lnTo>
                    <a:lnTo>
                      <a:pt x="290" y="191"/>
                    </a:lnTo>
                    <a:lnTo>
                      <a:pt x="300" y="197"/>
                    </a:lnTo>
                    <a:lnTo>
                      <a:pt x="300" y="197"/>
                    </a:lnTo>
                    <a:lnTo>
                      <a:pt x="306" y="201"/>
                    </a:lnTo>
                    <a:lnTo>
                      <a:pt x="312" y="205"/>
                    </a:lnTo>
                    <a:lnTo>
                      <a:pt x="314" y="205"/>
                    </a:lnTo>
                    <a:lnTo>
                      <a:pt x="316" y="205"/>
                    </a:lnTo>
                    <a:lnTo>
                      <a:pt x="318" y="203"/>
                    </a:lnTo>
                    <a:lnTo>
                      <a:pt x="322" y="197"/>
                    </a:lnTo>
                    <a:lnTo>
                      <a:pt x="322" y="197"/>
                    </a:lnTo>
                    <a:lnTo>
                      <a:pt x="322" y="197"/>
                    </a:lnTo>
                    <a:lnTo>
                      <a:pt x="324" y="197"/>
                    </a:lnTo>
                    <a:lnTo>
                      <a:pt x="328" y="199"/>
                    </a:lnTo>
                    <a:lnTo>
                      <a:pt x="328" y="199"/>
                    </a:lnTo>
                    <a:lnTo>
                      <a:pt x="330" y="201"/>
                    </a:lnTo>
                    <a:lnTo>
                      <a:pt x="330" y="203"/>
                    </a:lnTo>
                    <a:lnTo>
                      <a:pt x="332" y="201"/>
                    </a:lnTo>
                    <a:lnTo>
                      <a:pt x="332" y="201"/>
                    </a:lnTo>
                    <a:lnTo>
                      <a:pt x="336" y="195"/>
                    </a:lnTo>
                    <a:lnTo>
                      <a:pt x="342" y="195"/>
                    </a:lnTo>
                    <a:lnTo>
                      <a:pt x="346" y="195"/>
                    </a:lnTo>
                    <a:lnTo>
                      <a:pt x="350" y="193"/>
                    </a:lnTo>
                    <a:lnTo>
                      <a:pt x="350" y="193"/>
                    </a:lnTo>
                    <a:lnTo>
                      <a:pt x="354" y="193"/>
                    </a:lnTo>
                    <a:lnTo>
                      <a:pt x="356" y="195"/>
                    </a:lnTo>
                    <a:lnTo>
                      <a:pt x="360" y="203"/>
                    </a:lnTo>
                    <a:lnTo>
                      <a:pt x="360" y="203"/>
                    </a:lnTo>
                    <a:lnTo>
                      <a:pt x="362" y="209"/>
                    </a:lnTo>
                    <a:lnTo>
                      <a:pt x="366" y="211"/>
                    </a:lnTo>
                    <a:lnTo>
                      <a:pt x="368" y="207"/>
                    </a:lnTo>
                    <a:lnTo>
                      <a:pt x="370" y="199"/>
                    </a:lnTo>
                    <a:lnTo>
                      <a:pt x="370" y="199"/>
                    </a:lnTo>
                    <a:lnTo>
                      <a:pt x="372" y="189"/>
                    </a:lnTo>
                    <a:lnTo>
                      <a:pt x="376" y="185"/>
                    </a:lnTo>
                    <a:lnTo>
                      <a:pt x="376" y="183"/>
                    </a:lnTo>
                    <a:lnTo>
                      <a:pt x="378" y="185"/>
                    </a:lnTo>
                    <a:lnTo>
                      <a:pt x="382" y="189"/>
                    </a:lnTo>
                    <a:lnTo>
                      <a:pt x="382" y="189"/>
                    </a:lnTo>
                    <a:lnTo>
                      <a:pt x="384" y="195"/>
                    </a:lnTo>
                    <a:lnTo>
                      <a:pt x="386" y="195"/>
                    </a:lnTo>
                    <a:lnTo>
                      <a:pt x="388" y="193"/>
                    </a:lnTo>
                    <a:lnTo>
                      <a:pt x="388" y="193"/>
                    </a:lnTo>
                    <a:lnTo>
                      <a:pt x="390" y="187"/>
                    </a:lnTo>
                    <a:lnTo>
                      <a:pt x="388" y="179"/>
                    </a:lnTo>
                    <a:lnTo>
                      <a:pt x="388" y="171"/>
                    </a:lnTo>
                    <a:lnTo>
                      <a:pt x="386" y="165"/>
                    </a:lnTo>
                    <a:lnTo>
                      <a:pt x="386" y="165"/>
                    </a:lnTo>
                    <a:lnTo>
                      <a:pt x="384" y="163"/>
                    </a:lnTo>
                    <a:lnTo>
                      <a:pt x="382" y="163"/>
                    </a:lnTo>
                    <a:lnTo>
                      <a:pt x="380" y="169"/>
                    </a:lnTo>
                    <a:lnTo>
                      <a:pt x="380" y="169"/>
                    </a:lnTo>
                    <a:lnTo>
                      <a:pt x="378" y="177"/>
                    </a:lnTo>
                    <a:lnTo>
                      <a:pt x="376" y="181"/>
                    </a:lnTo>
                    <a:lnTo>
                      <a:pt x="374" y="183"/>
                    </a:lnTo>
                    <a:lnTo>
                      <a:pt x="370" y="179"/>
                    </a:lnTo>
                    <a:lnTo>
                      <a:pt x="370" y="179"/>
                    </a:lnTo>
                    <a:lnTo>
                      <a:pt x="364" y="169"/>
                    </a:lnTo>
                    <a:lnTo>
                      <a:pt x="362" y="161"/>
                    </a:lnTo>
                    <a:lnTo>
                      <a:pt x="360" y="151"/>
                    </a:lnTo>
                    <a:lnTo>
                      <a:pt x="360" y="151"/>
                    </a:lnTo>
                    <a:lnTo>
                      <a:pt x="360" y="147"/>
                    </a:lnTo>
                    <a:lnTo>
                      <a:pt x="362" y="143"/>
                    </a:lnTo>
                    <a:lnTo>
                      <a:pt x="364" y="143"/>
                    </a:lnTo>
                    <a:lnTo>
                      <a:pt x="366" y="143"/>
                    </a:lnTo>
                    <a:lnTo>
                      <a:pt x="366" y="143"/>
                    </a:lnTo>
                    <a:lnTo>
                      <a:pt x="370" y="147"/>
                    </a:lnTo>
                    <a:lnTo>
                      <a:pt x="374" y="149"/>
                    </a:lnTo>
                    <a:lnTo>
                      <a:pt x="374" y="149"/>
                    </a:lnTo>
                    <a:lnTo>
                      <a:pt x="372" y="143"/>
                    </a:lnTo>
                    <a:lnTo>
                      <a:pt x="368" y="139"/>
                    </a:lnTo>
                    <a:lnTo>
                      <a:pt x="366" y="137"/>
                    </a:lnTo>
                    <a:lnTo>
                      <a:pt x="364" y="137"/>
                    </a:lnTo>
                    <a:lnTo>
                      <a:pt x="358" y="137"/>
                    </a:lnTo>
                    <a:lnTo>
                      <a:pt x="354" y="137"/>
                    </a:lnTo>
                    <a:lnTo>
                      <a:pt x="352" y="133"/>
                    </a:lnTo>
                    <a:lnTo>
                      <a:pt x="352" y="133"/>
                    </a:lnTo>
                    <a:lnTo>
                      <a:pt x="352" y="141"/>
                    </a:lnTo>
                    <a:lnTo>
                      <a:pt x="354" y="145"/>
                    </a:lnTo>
                    <a:lnTo>
                      <a:pt x="354" y="145"/>
                    </a:lnTo>
                    <a:lnTo>
                      <a:pt x="358" y="149"/>
                    </a:lnTo>
                    <a:lnTo>
                      <a:pt x="358" y="155"/>
                    </a:lnTo>
                    <a:lnTo>
                      <a:pt x="358" y="155"/>
                    </a:lnTo>
                    <a:lnTo>
                      <a:pt x="356" y="161"/>
                    </a:lnTo>
                    <a:lnTo>
                      <a:pt x="354" y="163"/>
                    </a:lnTo>
                    <a:lnTo>
                      <a:pt x="352" y="163"/>
                    </a:lnTo>
                    <a:lnTo>
                      <a:pt x="352" y="163"/>
                    </a:lnTo>
                    <a:lnTo>
                      <a:pt x="348" y="159"/>
                    </a:lnTo>
                    <a:lnTo>
                      <a:pt x="346" y="153"/>
                    </a:lnTo>
                    <a:lnTo>
                      <a:pt x="346" y="153"/>
                    </a:lnTo>
                    <a:lnTo>
                      <a:pt x="344" y="149"/>
                    </a:lnTo>
                    <a:lnTo>
                      <a:pt x="342" y="147"/>
                    </a:lnTo>
                    <a:lnTo>
                      <a:pt x="340" y="149"/>
                    </a:lnTo>
                    <a:lnTo>
                      <a:pt x="340" y="159"/>
                    </a:lnTo>
                    <a:lnTo>
                      <a:pt x="340" y="159"/>
                    </a:lnTo>
                    <a:lnTo>
                      <a:pt x="338" y="163"/>
                    </a:lnTo>
                    <a:lnTo>
                      <a:pt x="338" y="165"/>
                    </a:lnTo>
                    <a:lnTo>
                      <a:pt x="334" y="165"/>
                    </a:lnTo>
                    <a:lnTo>
                      <a:pt x="334" y="165"/>
                    </a:lnTo>
                    <a:lnTo>
                      <a:pt x="332" y="165"/>
                    </a:lnTo>
                    <a:lnTo>
                      <a:pt x="330" y="165"/>
                    </a:lnTo>
                    <a:lnTo>
                      <a:pt x="328" y="165"/>
                    </a:lnTo>
                    <a:lnTo>
                      <a:pt x="326" y="169"/>
                    </a:lnTo>
                    <a:lnTo>
                      <a:pt x="326" y="169"/>
                    </a:lnTo>
                    <a:lnTo>
                      <a:pt x="326" y="171"/>
                    </a:lnTo>
                    <a:lnTo>
                      <a:pt x="326" y="173"/>
                    </a:lnTo>
                    <a:lnTo>
                      <a:pt x="328" y="175"/>
                    </a:lnTo>
                    <a:lnTo>
                      <a:pt x="328" y="175"/>
                    </a:lnTo>
                    <a:lnTo>
                      <a:pt x="330" y="181"/>
                    </a:lnTo>
                    <a:lnTo>
                      <a:pt x="330" y="187"/>
                    </a:lnTo>
                    <a:lnTo>
                      <a:pt x="330" y="187"/>
                    </a:lnTo>
                    <a:lnTo>
                      <a:pt x="328" y="191"/>
                    </a:lnTo>
                    <a:lnTo>
                      <a:pt x="326" y="193"/>
                    </a:lnTo>
                    <a:lnTo>
                      <a:pt x="326" y="193"/>
                    </a:lnTo>
                    <a:lnTo>
                      <a:pt x="322" y="191"/>
                    </a:lnTo>
                    <a:lnTo>
                      <a:pt x="320" y="187"/>
                    </a:lnTo>
                    <a:lnTo>
                      <a:pt x="320" y="187"/>
                    </a:lnTo>
                    <a:lnTo>
                      <a:pt x="312" y="179"/>
                    </a:lnTo>
                    <a:lnTo>
                      <a:pt x="308" y="175"/>
                    </a:lnTo>
                    <a:lnTo>
                      <a:pt x="304" y="175"/>
                    </a:lnTo>
                    <a:lnTo>
                      <a:pt x="304" y="175"/>
                    </a:lnTo>
                    <a:lnTo>
                      <a:pt x="302" y="173"/>
                    </a:lnTo>
                    <a:lnTo>
                      <a:pt x="300" y="169"/>
                    </a:lnTo>
                    <a:lnTo>
                      <a:pt x="296" y="157"/>
                    </a:lnTo>
                    <a:lnTo>
                      <a:pt x="296" y="157"/>
                    </a:lnTo>
                    <a:lnTo>
                      <a:pt x="292" y="165"/>
                    </a:lnTo>
                    <a:lnTo>
                      <a:pt x="290" y="169"/>
                    </a:lnTo>
                    <a:lnTo>
                      <a:pt x="288" y="169"/>
                    </a:lnTo>
                    <a:lnTo>
                      <a:pt x="286" y="167"/>
                    </a:lnTo>
                    <a:lnTo>
                      <a:pt x="282" y="159"/>
                    </a:lnTo>
                    <a:lnTo>
                      <a:pt x="282" y="159"/>
                    </a:lnTo>
                    <a:lnTo>
                      <a:pt x="280" y="155"/>
                    </a:lnTo>
                    <a:lnTo>
                      <a:pt x="280" y="155"/>
                    </a:lnTo>
                    <a:lnTo>
                      <a:pt x="278" y="157"/>
                    </a:lnTo>
                    <a:lnTo>
                      <a:pt x="278" y="157"/>
                    </a:lnTo>
                    <a:lnTo>
                      <a:pt x="274" y="163"/>
                    </a:lnTo>
                    <a:lnTo>
                      <a:pt x="272" y="163"/>
                    </a:lnTo>
                    <a:lnTo>
                      <a:pt x="268" y="163"/>
                    </a:lnTo>
                    <a:lnTo>
                      <a:pt x="266" y="157"/>
                    </a:lnTo>
                    <a:lnTo>
                      <a:pt x="266" y="157"/>
                    </a:lnTo>
                    <a:lnTo>
                      <a:pt x="264" y="155"/>
                    </a:lnTo>
                    <a:lnTo>
                      <a:pt x="264" y="155"/>
                    </a:lnTo>
                    <a:lnTo>
                      <a:pt x="262" y="157"/>
                    </a:lnTo>
                    <a:lnTo>
                      <a:pt x="260" y="155"/>
                    </a:lnTo>
                    <a:lnTo>
                      <a:pt x="254" y="151"/>
                    </a:lnTo>
                    <a:lnTo>
                      <a:pt x="250" y="145"/>
                    </a:lnTo>
                    <a:lnTo>
                      <a:pt x="246" y="143"/>
                    </a:lnTo>
                    <a:lnTo>
                      <a:pt x="244" y="143"/>
                    </a:lnTo>
                    <a:lnTo>
                      <a:pt x="244" y="143"/>
                    </a:lnTo>
                    <a:lnTo>
                      <a:pt x="242" y="143"/>
                    </a:lnTo>
                    <a:lnTo>
                      <a:pt x="242" y="143"/>
                    </a:lnTo>
                    <a:lnTo>
                      <a:pt x="236" y="141"/>
                    </a:lnTo>
                    <a:lnTo>
                      <a:pt x="234" y="137"/>
                    </a:lnTo>
                    <a:lnTo>
                      <a:pt x="234" y="129"/>
                    </a:lnTo>
                    <a:lnTo>
                      <a:pt x="234" y="129"/>
                    </a:lnTo>
                    <a:lnTo>
                      <a:pt x="234" y="123"/>
                    </a:lnTo>
                    <a:lnTo>
                      <a:pt x="236" y="117"/>
                    </a:lnTo>
                    <a:lnTo>
                      <a:pt x="238" y="113"/>
                    </a:lnTo>
                    <a:lnTo>
                      <a:pt x="242" y="111"/>
                    </a:lnTo>
                    <a:lnTo>
                      <a:pt x="242" y="111"/>
                    </a:lnTo>
                    <a:lnTo>
                      <a:pt x="242" y="111"/>
                    </a:lnTo>
                    <a:lnTo>
                      <a:pt x="242" y="111"/>
                    </a:lnTo>
                    <a:lnTo>
                      <a:pt x="248" y="113"/>
                    </a:lnTo>
                    <a:lnTo>
                      <a:pt x="254" y="115"/>
                    </a:lnTo>
                    <a:lnTo>
                      <a:pt x="258" y="113"/>
                    </a:lnTo>
                    <a:lnTo>
                      <a:pt x="264" y="105"/>
                    </a:lnTo>
                    <a:lnTo>
                      <a:pt x="264" y="105"/>
                    </a:lnTo>
                    <a:lnTo>
                      <a:pt x="268" y="101"/>
                    </a:lnTo>
                    <a:lnTo>
                      <a:pt x="270" y="103"/>
                    </a:lnTo>
                    <a:lnTo>
                      <a:pt x="272" y="111"/>
                    </a:lnTo>
                    <a:lnTo>
                      <a:pt x="272" y="123"/>
                    </a:lnTo>
                    <a:lnTo>
                      <a:pt x="272" y="123"/>
                    </a:lnTo>
                    <a:lnTo>
                      <a:pt x="276" y="121"/>
                    </a:lnTo>
                    <a:lnTo>
                      <a:pt x="278" y="117"/>
                    </a:lnTo>
                    <a:lnTo>
                      <a:pt x="278" y="117"/>
                    </a:lnTo>
                    <a:lnTo>
                      <a:pt x="284" y="111"/>
                    </a:lnTo>
                    <a:lnTo>
                      <a:pt x="288" y="109"/>
                    </a:lnTo>
                    <a:lnTo>
                      <a:pt x="290" y="109"/>
                    </a:lnTo>
                    <a:lnTo>
                      <a:pt x="294" y="109"/>
                    </a:lnTo>
                    <a:lnTo>
                      <a:pt x="296" y="113"/>
                    </a:lnTo>
                    <a:lnTo>
                      <a:pt x="302" y="127"/>
                    </a:lnTo>
                    <a:lnTo>
                      <a:pt x="302" y="127"/>
                    </a:lnTo>
                    <a:lnTo>
                      <a:pt x="304" y="131"/>
                    </a:lnTo>
                    <a:lnTo>
                      <a:pt x="306" y="133"/>
                    </a:lnTo>
                    <a:lnTo>
                      <a:pt x="306" y="133"/>
                    </a:lnTo>
                    <a:lnTo>
                      <a:pt x="308" y="135"/>
                    </a:lnTo>
                    <a:lnTo>
                      <a:pt x="310" y="135"/>
                    </a:lnTo>
                    <a:lnTo>
                      <a:pt x="310" y="133"/>
                    </a:lnTo>
                    <a:lnTo>
                      <a:pt x="310" y="133"/>
                    </a:lnTo>
                    <a:lnTo>
                      <a:pt x="312" y="127"/>
                    </a:lnTo>
                    <a:lnTo>
                      <a:pt x="310" y="123"/>
                    </a:lnTo>
                    <a:lnTo>
                      <a:pt x="310" y="123"/>
                    </a:lnTo>
                    <a:lnTo>
                      <a:pt x="308" y="117"/>
                    </a:lnTo>
                    <a:lnTo>
                      <a:pt x="308" y="109"/>
                    </a:lnTo>
                    <a:lnTo>
                      <a:pt x="308" y="109"/>
                    </a:lnTo>
                    <a:lnTo>
                      <a:pt x="310" y="107"/>
                    </a:lnTo>
                    <a:lnTo>
                      <a:pt x="310" y="105"/>
                    </a:lnTo>
                    <a:lnTo>
                      <a:pt x="314" y="107"/>
                    </a:lnTo>
                    <a:lnTo>
                      <a:pt x="314" y="107"/>
                    </a:lnTo>
                    <a:lnTo>
                      <a:pt x="324" y="117"/>
                    </a:lnTo>
                    <a:lnTo>
                      <a:pt x="324" y="117"/>
                    </a:lnTo>
                    <a:lnTo>
                      <a:pt x="328" y="119"/>
                    </a:lnTo>
                    <a:lnTo>
                      <a:pt x="332" y="121"/>
                    </a:lnTo>
                    <a:lnTo>
                      <a:pt x="334" y="117"/>
                    </a:lnTo>
                    <a:lnTo>
                      <a:pt x="338" y="113"/>
                    </a:lnTo>
                    <a:lnTo>
                      <a:pt x="338" y="113"/>
                    </a:lnTo>
                    <a:lnTo>
                      <a:pt x="342" y="107"/>
                    </a:lnTo>
                    <a:lnTo>
                      <a:pt x="344" y="103"/>
                    </a:lnTo>
                    <a:lnTo>
                      <a:pt x="348" y="103"/>
                    </a:lnTo>
                    <a:lnTo>
                      <a:pt x="352" y="107"/>
                    </a:lnTo>
                    <a:lnTo>
                      <a:pt x="352" y="107"/>
                    </a:lnTo>
                    <a:lnTo>
                      <a:pt x="356" y="111"/>
                    </a:lnTo>
                    <a:lnTo>
                      <a:pt x="360" y="109"/>
                    </a:lnTo>
                    <a:lnTo>
                      <a:pt x="370" y="103"/>
                    </a:lnTo>
                    <a:lnTo>
                      <a:pt x="370" y="103"/>
                    </a:lnTo>
                    <a:lnTo>
                      <a:pt x="372" y="101"/>
                    </a:lnTo>
                    <a:lnTo>
                      <a:pt x="372" y="95"/>
                    </a:lnTo>
                    <a:lnTo>
                      <a:pt x="372" y="95"/>
                    </a:lnTo>
                    <a:lnTo>
                      <a:pt x="370" y="93"/>
                    </a:lnTo>
                    <a:lnTo>
                      <a:pt x="368" y="93"/>
                    </a:lnTo>
                    <a:lnTo>
                      <a:pt x="368" y="93"/>
                    </a:lnTo>
                    <a:lnTo>
                      <a:pt x="366" y="95"/>
                    </a:lnTo>
                    <a:lnTo>
                      <a:pt x="366" y="95"/>
                    </a:lnTo>
                    <a:lnTo>
                      <a:pt x="362" y="99"/>
                    </a:lnTo>
                    <a:lnTo>
                      <a:pt x="358" y="99"/>
                    </a:lnTo>
                    <a:lnTo>
                      <a:pt x="354" y="95"/>
                    </a:lnTo>
                    <a:lnTo>
                      <a:pt x="350" y="85"/>
                    </a:lnTo>
                    <a:lnTo>
                      <a:pt x="350" y="85"/>
                    </a:lnTo>
                    <a:lnTo>
                      <a:pt x="348" y="81"/>
                    </a:lnTo>
                    <a:lnTo>
                      <a:pt x="344" y="77"/>
                    </a:lnTo>
                    <a:lnTo>
                      <a:pt x="342" y="79"/>
                    </a:lnTo>
                    <a:lnTo>
                      <a:pt x="338" y="83"/>
                    </a:lnTo>
                    <a:lnTo>
                      <a:pt x="338" y="83"/>
                    </a:lnTo>
                    <a:lnTo>
                      <a:pt x="334" y="89"/>
                    </a:lnTo>
                    <a:lnTo>
                      <a:pt x="330" y="91"/>
                    </a:lnTo>
                    <a:lnTo>
                      <a:pt x="326" y="89"/>
                    </a:lnTo>
                    <a:lnTo>
                      <a:pt x="324" y="87"/>
                    </a:lnTo>
                    <a:lnTo>
                      <a:pt x="324" y="87"/>
                    </a:lnTo>
                    <a:lnTo>
                      <a:pt x="318" y="81"/>
                    </a:lnTo>
                    <a:lnTo>
                      <a:pt x="312" y="77"/>
                    </a:lnTo>
                    <a:lnTo>
                      <a:pt x="302" y="71"/>
                    </a:lnTo>
                    <a:lnTo>
                      <a:pt x="302" y="71"/>
                    </a:lnTo>
                    <a:lnTo>
                      <a:pt x="292" y="67"/>
                    </a:lnTo>
                    <a:lnTo>
                      <a:pt x="286" y="59"/>
                    </a:lnTo>
                    <a:lnTo>
                      <a:pt x="286" y="59"/>
                    </a:lnTo>
                    <a:lnTo>
                      <a:pt x="284" y="57"/>
                    </a:lnTo>
                    <a:lnTo>
                      <a:pt x="282" y="57"/>
                    </a:lnTo>
                    <a:lnTo>
                      <a:pt x="282" y="67"/>
                    </a:lnTo>
                    <a:lnTo>
                      <a:pt x="282" y="67"/>
                    </a:lnTo>
                    <a:lnTo>
                      <a:pt x="280" y="81"/>
                    </a:lnTo>
                    <a:lnTo>
                      <a:pt x="278" y="85"/>
                    </a:lnTo>
                    <a:lnTo>
                      <a:pt x="276" y="89"/>
                    </a:lnTo>
                    <a:lnTo>
                      <a:pt x="276" y="89"/>
                    </a:lnTo>
                    <a:lnTo>
                      <a:pt x="270" y="89"/>
                    </a:lnTo>
                    <a:lnTo>
                      <a:pt x="266" y="85"/>
                    </a:lnTo>
                    <a:lnTo>
                      <a:pt x="264" y="77"/>
                    </a:lnTo>
                    <a:lnTo>
                      <a:pt x="262" y="69"/>
                    </a:lnTo>
                    <a:lnTo>
                      <a:pt x="262" y="69"/>
                    </a:lnTo>
                    <a:lnTo>
                      <a:pt x="258" y="75"/>
                    </a:lnTo>
                    <a:lnTo>
                      <a:pt x="256" y="75"/>
                    </a:lnTo>
                    <a:lnTo>
                      <a:pt x="254" y="75"/>
                    </a:lnTo>
                    <a:lnTo>
                      <a:pt x="252" y="71"/>
                    </a:lnTo>
                    <a:lnTo>
                      <a:pt x="248" y="61"/>
                    </a:lnTo>
                    <a:lnTo>
                      <a:pt x="248" y="61"/>
                    </a:lnTo>
                    <a:lnTo>
                      <a:pt x="248" y="51"/>
                    </a:lnTo>
                    <a:lnTo>
                      <a:pt x="248" y="51"/>
                    </a:lnTo>
                    <a:lnTo>
                      <a:pt x="246" y="47"/>
                    </a:lnTo>
                    <a:lnTo>
                      <a:pt x="244" y="47"/>
                    </a:lnTo>
                    <a:lnTo>
                      <a:pt x="244" y="47"/>
                    </a:lnTo>
                    <a:lnTo>
                      <a:pt x="242" y="49"/>
                    </a:lnTo>
                    <a:lnTo>
                      <a:pt x="242" y="53"/>
                    </a:lnTo>
                    <a:lnTo>
                      <a:pt x="242" y="53"/>
                    </a:lnTo>
                    <a:lnTo>
                      <a:pt x="242" y="65"/>
                    </a:lnTo>
                    <a:lnTo>
                      <a:pt x="242" y="65"/>
                    </a:lnTo>
                    <a:lnTo>
                      <a:pt x="242" y="73"/>
                    </a:lnTo>
                    <a:lnTo>
                      <a:pt x="240" y="79"/>
                    </a:lnTo>
                    <a:lnTo>
                      <a:pt x="238" y="79"/>
                    </a:lnTo>
                    <a:lnTo>
                      <a:pt x="234" y="75"/>
                    </a:lnTo>
                    <a:lnTo>
                      <a:pt x="234" y="75"/>
                    </a:lnTo>
                    <a:lnTo>
                      <a:pt x="228" y="69"/>
                    </a:lnTo>
                    <a:lnTo>
                      <a:pt x="228" y="69"/>
                    </a:lnTo>
                    <a:lnTo>
                      <a:pt x="224" y="63"/>
                    </a:lnTo>
                    <a:lnTo>
                      <a:pt x="222" y="57"/>
                    </a:lnTo>
                    <a:lnTo>
                      <a:pt x="222" y="51"/>
                    </a:lnTo>
                    <a:lnTo>
                      <a:pt x="226" y="43"/>
                    </a:lnTo>
                    <a:lnTo>
                      <a:pt x="226" y="43"/>
                    </a:lnTo>
                    <a:lnTo>
                      <a:pt x="230" y="33"/>
                    </a:lnTo>
                    <a:lnTo>
                      <a:pt x="230" y="33"/>
                    </a:lnTo>
                    <a:lnTo>
                      <a:pt x="230" y="29"/>
                    </a:lnTo>
                    <a:lnTo>
                      <a:pt x="232" y="27"/>
                    </a:lnTo>
                    <a:lnTo>
                      <a:pt x="232" y="29"/>
                    </a:lnTo>
                    <a:lnTo>
                      <a:pt x="232" y="29"/>
                    </a:lnTo>
                    <a:lnTo>
                      <a:pt x="234" y="31"/>
                    </a:lnTo>
                    <a:lnTo>
                      <a:pt x="236" y="33"/>
                    </a:lnTo>
                    <a:lnTo>
                      <a:pt x="238" y="33"/>
                    </a:lnTo>
                    <a:lnTo>
                      <a:pt x="240" y="31"/>
                    </a:lnTo>
                    <a:lnTo>
                      <a:pt x="244" y="24"/>
                    </a:lnTo>
                    <a:lnTo>
                      <a:pt x="248" y="20"/>
                    </a:lnTo>
                    <a:lnTo>
                      <a:pt x="248" y="20"/>
                    </a:lnTo>
                    <a:lnTo>
                      <a:pt x="248" y="18"/>
                    </a:lnTo>
                    <a:lnTo>
                      <a:pt x="250" y="20"/>
                    </a:lnTo>
                    <a:lnTo>
                      <a:pt x="250" y="20"/>
                    </a:lnTo>
                    <a:lnTo>
                      <a:pt x="258" y="18"/>
                    </a:lnTo>
                    <a:lnTo>
                      <a:pt x="268" y="20"/>
                    </a:lnTo>
                    <a:lnTo>
                      <a:pt x="284" y="22"/>
                    </a:lnTo>
                    <a:lnTo>
                      <a:pt x="284" y="22"/>
                    </a:lnTo>
                    <a:lnTo>
                      <a:pt x="286" y="20"/>
                    </a:lnTo>
                    <a:lnTo>
                      <a:pt x="288" y="18"/>
                    </a:lnTo>
                    <a:lnTo>
                      <a:pt x="290" y="16"/>
                    </a:lnTo>
                    <a:lnTo>
                      <a:pt x="290" y="16"/>
                    </a:lnTo>
                    <a:lnTo>
                      <a:pt x="290" y="16"/>
                    </a:lnTo>
                    <a:lnTo>
                      <a:pt x="292" y="16"/>
                    </a:lnTo>
                    <a:lnTo>
                      <a:pt x="292" y="16"/>
                    </a:lnTo>
                    <a:lnTo>
                      <a:pt x="300" y="16"/>
                    </a:lnTo>
                    <a:lnTo>
                      <a:pt x="306" y="16"/>
                    </a:lnTo>
                    <a:lnTo>
                      <a:pt x="314" y="18"/>
                    </a:lnTo>
                    <a:lnTo>
                      <a:pt x="318" y="16"/>
                    </a:lnTo>
                    <a:lnTo>
                      <a:pt x="322" y="14"/>
                    </a:lnTo>
                    <a:lnTo>
                      <a:pt x="322" y="14"/>
                    </a:lnTo>
                    <a:lnTo>
                      <a:pt x="322" y="16"/>
                    </a:lnTo>
                    <a:lnTo>
                      <a:pt x="322" y="16"/>
                    </a:lnTo>
                    <a:lnTo>
                      <a:pt x="330" y="22"/>
                    </a:lnTo>
                    <a:lnTo>
                      <a:pt x="334" y="22"/>
                    </a:lnTo>
                    <a:lnTo>
                      <a:pt x="338" y="18"/>
                    </a:lnTo>
                    <a:lnTo>
                      <a:pt x="338" y="18"/>
                    </a:lnTo>
                    <a:lnTo>
                      <a:pt x="338" y="16"/>
                    </a:lnTo>
                    <a:lnTo>
                      <a:pt x="340" y="18"/>
                    </a:lnTo>
                    <a:lnTo>
                      <a:pt x="340" y="18"/>
                    </a:lnTo>
                    <a:lnTo>
                      <a:pt x="344" y="22"/>
                    </a:lnTo>
                    <a:lnTo>
                      <a:pt x="350" y="24"/>
                    </a:lnTo>
                    <a:lnTo>
                      <a:pt x="354" y="20"/>
                    </a:lnTo>
                    <a:lnTo>
                      <a:pt x="358" y="16"/>
                    </a:lnTo>
                    <a:lnTo>
                      <a:pt x="358" y="16"/>
                    </a:lnTo>
                    <a:lnTo>
                      <a:pt x="362" y="16"/>
                    </a:lnTo>
                    <a:lnTo>
                      <a:pt x="368" y="14"/>
                    </a:lnTo>
                    <a:lnTo>
                      <a:pt x="374" y="14"/>
                    </a:lnTo>
                    <a:lnTo>
                      <a:pt x="380" y="16"/>
                    </a:lnTo>
                    <a:lnTo>
                      <a:pt x="380" y="16"/>
                    </a:lnTo>
                    <a:lnTo>
                      <a:pt x="402" y="20"/>
                    </a:lnTo>
                    <a:lnTo>
                      <a:pt x="414" y="20"/>
                    </a:lnTo>
                    <a:lnTo>
                      <a:pt x="426" y="18"/>
                    </a:lnTo>
                    <a:lnTo>
                      <a:pt x="426" y="18"/>
                    </a:lnTo>
                    <a:lnTo>
                      <a:pt x="432" y="18"/>
                    </a:lnTo>
                    <a:lnTo>
                      <a:pt x="436" y="18"/>
                    </a:lnTo>
                    <a:lnTo>
                      <a:pt x="446" y="20"/>
                    </a:lnTo>
                    <a:lnTo>
                      <a:pt x="450" y="20"/>
                    </a:lnTo>
                    <a:lnTo>
                      <a:pt x="454" y="20"/>
                    </a:lnTo>
                    <a:lnTo>
                      <a:pt x="458" y="18"/>
                    </a:lnTo>
                    <a:lnTo>
                      <a:pt x="464" y="14"/>
                    </a:lnTo>
                    <a:lnTo>
                      <a:pt x="464" y="14"/>
                    </a:lnTo>
                    <a:lnTo>
                      <a:pt x="464" y="14"/>
                    </a:lnTo>
                    <a:lnTo>
                      <a:pt x="466" y="14"/>
                    </a:lnTo>
                    <a:lnTo>
                      <a:pt x="468" y="16"/>
                    </a:lnTo>
                    <a:lnTo>
                      <a:pt x="468" y="16"/>
                    </a:lnTo>
                    <a:lnTo>
                      <a:pt x="478" y="20"/>
                    </a:lnTo>
                    <a:lnTo>
                      <a:pt x="490" y="22"/>
                    </a:lnTo>
                    <a:lnTo>
                      <a:pt x="500" y="20"/>
                    </a:lnTo>
                    <a:lnTo>
                      <a:pt x="512" y="16"/>
                    </a:lnTo>
                    <a:lnTo>
                      <a:pt x="512" y="16"/>
                    </a:lnTo>
                    <a:lnTo>
                      <a:pt x="514" y="10"/>
                    </a:lnTo>
                    <a:lnTo>
                      <a:pt x="518" y="16"/>
                    </a:lnTo>
                    <a:lnTo>
                      <a:pt x="518" y="16"/>
                    </a:lnTo>
                    <a:lnTo>
                      <a:pt x="526" y="20"/>
                    </a:lnTo>
                    <a:lnTo>
                      <a:pt x="534" y="24"/>
                    </a:lnTo>
                    <a:lnTo>
                      <a:pt x="538" y="27"/>
                    </a:lnTo>
                    <a:lnTo>
                      <a:pt x="542" y="27"/>
                    </a:lnTo>
                    <a:lnTo>
                      <a:pt x="546" y="24"/>
                    </a:lnTo>
                    <a:lnTo>
                      <a:pt x="550" y="22"/>
                    </a:lnTo>
                    <a:lnTo>
                      <a:pt x="550" y="22"/>
                    </a:lnTo>
                    <a:lnTo>
                      <a:pt x="556" y="18"/>
                    </a:lnTo>
                    <a:lnTo>
                      <a:pt x="560" y="18"/>
                    </a:lnTo>
                    <a:lnTo>
                      <a:pt x="564" y="18"/>
                    </a:lnTo>
                    <a:lnTo>
                      <a:pt x="570" y="16"/>
                    </a:lnTo>
                    <a:lnTo>
                      <a:pt x="570" y="16"/>
                    </a:lnTo>
                    <a:lnTo>
                      <a:pt x="574" y="16"/>
                    </a:lnTo>
                    <a:lnTo>
                      <a:pt x="574" y="16"/>
                    </a:lnTo>
                    <a:lnTo>
                      <a:pt x="576" y="14"/>
                    </a:lnTo>
                    <a:lnTo>
                      <a:pt x="576" y="16"/>
                    </a:lnTo>
                    <a:lnTo>
                      <a:pt x="580" y="20"/>
                    </a:lnTo>
                    <a:lnTo>
                      <a:pt x="580" y="20"/>
                    </a:lnTo>
                    <a:lnTo>
                      <a:pt x="588" y="20"/>
                    </a:lnTo>
                    <a:lnTo>
                      <a:pt x="598" y="24"/>
                    </a:lnTo>
                    <a:lnTo>
                      <a:pt x="616" y="31"/>
                    </a:lnTo>
                    <a:lnTo>
                      <a:pt x="616" y="31"/>
                    </a:lnTo>
                    <a:lnTo>
                      <a:pt x="618" y="33"/>
                    </a:lnTo>
                    <a:lnTo>
                      <a:pt x="622" y="33"/>
                    </a:lnTo>
                    <a:lnTo>
                      <a:pt x="624" y="31"/>
                    </a:lnTo>
                    <a:lnTo>
                      <a:pt x="626" y="22"/>
                    </a:lnTo>
                    <a:lnTo>
                      <a:pt x="626" y="22"/>
                    </a:lnTo>
                    <a:lnTo>
                      <a:pt x="628" y="18"/>
                    </a:lnTo>
                    <a:lnTo>
                      <a:pt x="630" y="18"/>
                    </a:lnTo>
                    <a:lnTo>
                      <a:pt x="634" y="20"/>
                    </a:lnTo>
                    <a:lnTo>
                      <a:pt x="636" y="20"/>
                    </a:lnTo>
                    <a:lnTo>
                      <a:pt x="636" y="20"/>
                    </a:lnTo>
                    <a:lnTo>
                      <a:pt x="636" y="20"/>
                    </a:lnTo>
                    <a:lnTo>
                      <a:pt x="638" y="24"/>
                    </a:lnTo>
                    <a:lnTo>
                      <a:pt x="640" y="27"/>
                    </a:lnTo>
                    <a:lnTo>
                      <a:pt x="646" y="27"/>
                    </a:lnTo>
                    <a:lnTo>
                      <a:pt x="646" y="27"/>
                    </a:lnTo>
                    <a:lnTo>
                      <a:pt x="650" y="29"/>
                    </a:lnTo>
                    <a:lnTo>
                      <a:pt x="654" y="29"/>
                    </a:lnTo>
                    <a:lnTo>
                      <a:pt x="660" y="27"/>
                    </a:lnTo>
                    <a:lnTo>
                      <a:pt x="664" y="24"/>
                    </a:lnTo>
                    <a:lnTo>
                      <a:pt x="664" y="24"/>
                    </a:lnTo>
                    <a:lnTo>
                      <a:pt x="668" y="24"/>
                    </a:lnTo>
                    <a:lnTo>
                      <a:pt x="670" y="27"/>
                    </a:lnTo>
                    <a:lnTo>
                      <a:pt x="672" y="29"/>
                    </a:lnTo>
                    <a:lnTo>
                      <a:pt x="674" y="39"/>
                    </a:lnTo>
                    <a:lnTo>
                      <a:pt x="674" y="39"/>
                    </a:lnTo>
                    <a:lnTo>
                      <a:pt x="676" y="43"/>
                    </a:lnTo>
                    <a:lnTo>
                      <a:pt x="678" y="41"/>
                    </a:lnTo>
                    <a:lnTo>
                      <a:pt x="680" y="39"/>
                    </a:lnTo>
                    <a:lnTo>
                      <a:pt x="682" y="39"/>
                    </a:lnTo>
                    <a:lnTo>
                      <a:pt x="682" y="39"/>
                    </a:lnTo>
                    <a:lnTo>
                      <a:pt x="684" y="39"/>
                    </a:lnTo>
                    <a:lnTo>
                      <a:pt x="684" y="37"/>
                    </a:lnTo>
                    <a:lnTo>
                      <a:pt x="684" y="31"/>
                    </a:lnTo>
                    <a:lnTo>
                      <a:pt x="684" y="31"/>
                    </a:lnTo>
                    <a:lnTo>
                      <a:pt x="684" y="22"/>
                    </a:lnTo>
                    <a:lnTo>
                      <a:pt x="686" y="20"/>
                    </a:lnTo>
                    <a:lnTo>
                      <a:pt x="686" y="20"/>
                    </a:lnTo>
                    <a:lnTo>
                      <a:pt x="688" y="24"/>
                    </a:lnTo>
                    <a:lnTo>
                      <a:pt x="688" y="24"/>
                    </a:lnTo>
                    <a:lnTo>
                      <a:pt x="692" y="29"/>
                    </a:lnTo>
                    <a:lnTo>
                      <a:pt x="694" y="29"/>
                    </a:lnTo>
                    <a:lnTo>
                      <a:pt x="696" y="29"/>
                    </a:lnTo>
                    <a:lnTo>
                      <a:pt x="698" y="27"/>
                    </a:lnTo>
                    <a:lnTo>
                      <a:pt x="708" y="16"/>
                    </a:lnTo>
                    <a:lnTo>
                      <a:pt x="708" y="16"/>
                    </a:lnTo>
                    <a:lnTo>
                      <a:pt x="712" y="12"/>
                    </a:lnTo>
                    <a:lnTo>
                      <a:pt x="716" y="12"/>
                    </a:lnTo>
                    <a:lnTo>
                      <a:pt x="718" y="14"/>
                    </a:lnTo>
                    <a:lnTo>
                      <a:pt x="722" y="18"/>
                    </a:lnTo>
                    <a:lnTo>
                      <a:pt x="722" y="18"/>
                    </a:lnTo>
                    <a:lnTo>
                      <a:pt x="726" y="24"/>
                    </a:lnTo>
                    <a:lnTo>
                      <a:pt x="728" y="27"/>
                    </a:lnTo>
                    <a:lnTo>
                      <a:pt x="730" y="22"/>
                    </a:lnTo>
                    <a:lnTo>
                      <a:pt x="730" y="22"/>
                    </a:lnTo>
                    <a:lnTo>
                      <a:pt x="732" y="20"/>
                    </a:lnTo>
                    <a:lnTo>
                      <a:pt x="732" y="22"/>
                    </a:lnTo>
                    <a:lnTo>
                      <a:pt x="732" y="22"/>
                    </a:lnTo>
                    <a:lnTo>
                      <a:pt x="736" y="27"/>
                    </a:lnTo>
                    <a:lnTo>
                      <a:pt x="738" y="29"/>
                    </a:lnTo>
                    <a:lnTo>
                      <a:pt x="742" y="29"/>
                    </a:lnTo>
                    <a:lnTo>
                      <a:pt x="746" y="27"/>
                    </a:lnTo>
                    <a:lnTo>
                      <a:pt x="752" y="22"/>
                    </a:lnTo>
                    <a:lnTo>
                      <a:pt x="754" y="20"/>
                    </a:lnTo>
                    <a:lnTo>
                      <a:pt x="758" y="20"/>
                    </a:lnTo>
                    <a:lnTo>
                      <a:pt x="758" y="20"/>
                    </a:lnTo>
                    <a:lnTo>
                      <a:pt x="760" y="20"/>
                    </a:lnTo>
                    <a:lnTo>
                      <a:pt x="760" y="20"/>
                    </a:lnTo>
                    <a:lnTo>
                      <a:pt x="760" y="20"/>
                    </a:lnTo>
                    <a:lnTo>
                      <a:pt x="764" y="27"/>
                    </a:lnTo>
                    <a:lnTo>
                      <a:pt x="766" y="29"/>
                    </a:lnTo>
                    <a:lnTo>
                      <a:pt x="770" y="29"/>
                    </a:lnTo>
                    <a:lnTo>
                      <a:pt x="772" y="27"/>
                    </a:lnTo>
                    <a:lnTo>
                      <a:pt x="778" y="22"/>
                    </a:lnTo>
                    <a:lnTo>
                      <a:pt x="782" y="20"/>
                    </a:lnTo>
                    <a:lnTo>
                      <a:pt x="784" y="20"/>
                    </a:lnTo>
                    <a:lnTo>
                      <a:pt x="784" y="20"/>
                    </a:lnTo>
                    <a:lnTo>
                      <a:pt x="790" y="20"/>
                    </a:lnTo>
                    <a:lnTo>
                      <a:pt x="798" y="20"/>
                    </a:lnTo>
                    <a:lnTo>
                      <a:pt x="810" y="20"/>
                    </a:lnTo>
                    <a:lnTo>
                      <a:pt x="810" y="20"/>
                    </a:lnTo>
                    <a:lnTo>
                      <a:pt x="814" y="27"/>
                    </a:lnTo>
                    <a:lnTo>
                      <a:pt x="818" y="31"/>
                    </a:lnTo>
                    <a:lnTo>
                      <a:pt x="820" y="31"/>
                    </a:lnTo>
                    <a:lnTo>
                      <a:pt x="822" y="31"/>
                    </a:lnTo>
                    <a:lnTo>
                      <a:pt x="826" y="22"/>
                    </a:lnTo>
                    <a:lnTo>
                      <a:pt x="826" y="22"/>
                    </a:lnTo>
                    <a:lnTo>
                      <a:pt x="828" y="18"/>
                    </a:lnTo>
                    <a:lnTo>
                      <a:pt x="830" y="20"/>
                    </a:lnTo>
                    <a:lnTo>
                      <a:pt x="830" y="20"/>
                    </a:lnTo>
                    <a:lnTo>
                      <a:pt x="834" y="22"/>
                    </a:lnTo>
                    <a:lnTo>
                      <a:pt x="838" y="20"/>
                    </a:lnTo>
                    <a:lnTo>
                      <a:pt x="840" y="18"/>
                    </a:lnTo>
                    <a:lnTo>
                      <a:pt x="844" y="16"/>
                    </a:lnTo>
                    <a:lnTo>
                      <a:pt x="844" y="16"/>
                    </a:lnTo>
                    <a:lnTo>
                      <a:pt x="844" y="16"/>
                    </a:lnTo>
                    <a:lnTo>
                      <a:pt x="848" y="18"/>
                    </a:lnTo>
                    <a:lnTo>
                      <a:pt x="852" y="18"/>
                    </a:lnTo>
                    <a:lnTo>
                      <a:pt x="858" y="16"/>
                    </a:lnTo>
                    <a:lnTo>
                      <a:pt x="858" y="16"/>
                    </a:lnTo>
                    <a:lnTo>
                      <a:pt x="858" y="16"/>
                    </a:lnTo>
                    <a:lnTo>
                      <a:pt x="862" y="18"/>
                    </a:lnTo>
                    <a:lnTo>
                      <a:pt x="864" y="22"/>
                    </a:lnTo>
                    <a:lnTo>
                      <a:pt x="866" y="24"/>
                    </a:lnTo>
                    <a:lnTo>
                      <a:pt x="868" y="24"/>
                    </a:lnTo>
                    <a:lnTo>
                      <a:pt x="870" y="24"/>
                    </a:lnTo>
                    <a:lnTo>
                      <a:pt x="870" y="24"/>
                    </a:lnTo>
                    <a:lnTo>
                      <a:pt x="870" y="24"/>
                    </a:lnTo>
                    <a:lnTo>
                      <a:pt x="874" y="24"/>
                    </a:lnTo>
                    <a:lnTo>
                      <a:pt x="876" y="24"/>
                    </a:lnTo>
                    <a:lnTo>
                      <a:pt x="878" y="24"/>
                    </a:lnTo>
                    <a:lnTo>
                      <a:pt x="880" y="24"/>
                    </a:lnTo>
                    <a:lnTo>
                      <a:pt x="884" y="16"/>
                    </a:lnTo>
                    <a:lnTo>
                      <a:pt x="884" y="16"/>
                    </a:lnTo>
                    <a:lnTo>
                      <a:pt x="888" y="14"/>
                    </a:lnTo>
                    <a:lnTo>
                      <a:pt x="894" y="16"/>
                    </a:lnTo>
                    <a:lnTo>
                      <a:pt x="894" y="16"/>
                    </a:lnTo>
                    <a:lnTo>
                      <a:pt x="898" y="16"/>
                    </a:lnTo>
                    <a:lnTo>
                      <a:pt x="902" y="16"/>
                    </a:lnTo>
                    <a:lnTo>
                      <a:pt x="902" y="16"/>
                    </a:lnTo>
                    <a:lnTo>
                      <a:pt x="902" y="16"/>
                    </a:lnTo>
                    <a:lnTo>
                      <a:pt x="916" y="24"/>
                    </a:lnTo>
                    <a:lnTo>
                      <a:pt x="924" y="27"/>
                    </a:lnTo>
                    <a:lnTo>
                      <a:pt x="930" y="27"/>
                    </a:lnTo>
                    <a:lnTo>
                      <a:pt x="930" y="27"/>
                    </a:lnTo>
                    <a:lnTo>
                      <a:pt x="936" y="27"/>
                    </a:lnTo>
                    <a:lnTo>
                      <a:pt x="940" y="29"/>
                    </a:lnTo>
                    <a:lnTo>
                      <a:pt x="940" y="29"/>
                    </a:lnTo>
                    <a:lnTo>
                      <a:pt x="944" y="33"/>
                    </a:lnTo>
                    <a:lnTo>
                      <a:pt x="948" y="33"/>
                    </a:lnTo>
                    <a:lnTo>
                      <a:pt x="950" y="29"/>
                    </a:lnTo>
                    <a:lnTo>
                      <a:pt x="954" y="22"/>
                    </a:lnTo>
                    <a:lnTo>
                      <a:pt x="954" y="22"/>
                    </a:lnTo>
                    <a:lnTo>
                      <a:pt x="956" y="20"/>
                    </a:lnTo>
                    <a:lnTo>
                      <a:pt x="958" y="18"/>
                    </a:lnTo>
                    <a:lnTo>
                      <a:pt x="962" y="20"/>
                    </a:lnTo>
                    <a:lnTo>
                      <a:pt x="962" y="20"/>
                    </a:lnTo>
                    <a:lnTo>
                      <a:pt x="964" y="18"/>
                    </a:lnTo>
                    <a:lnTo>
                      <a:pt x="964" y="18"/>
                    </a:lnTo>
                    <a:lnTo>
                      <a:pt x="966" y="24"/>
                    </a:lnTo>
                    <a:lnTo>
                      <a:pt x="966" y="24"/>
                    </a:lnTo>
                    <a:lnTo>
                      <a:pt x="970" y="27"/>
                    </a:lnTo>
                    <a:lnTo>
                      <a:pt x="976" y="27"/>
                    </a:lnTo>
                    <a:lnTo>
                      <a:pt x="984" y="24"/>
                    </a:lnTo>
                    <a:lnTo>
                      <a:pt x="984" y="24"/>
                    </a:lnTo>
                    <a:lnTo>
                      <a:pt x="988" y="24"/>
                    </a:lnTo>
                    <a:lnTo>
                      <a:pt x="990" y="24"/>
                    </a:lnTo>
                    <a:lnTo>
                      <a:pt x="990" y="20"/>
                    </a:lnTo>
                    <a:lnTo>
                      <a:pt x="988" y="6"/>
                    </a:lnTo>
                    <a:lnTo>
                      <a:pt x="988" y="6"/>
                    </a:lnTo>
                    <a:lnTo>
                      <a:pt x="992" y="16"/>
                    </a:lnTo>
                    <a:lnTo>
                      <a:pt x="996" y="22"/>
                    </a:lnTo>
                    <a:lnTo>
                      <a:pt x="1000" y="29"/>
                    </a:lnTo>
                    <a:lnTo>
                      <a:pt x="1000" y="39"/>
                    </a:lnTo>
                    <a:lnTo>
                      <a:pt x="1000" y="39"/>
                    </a:lnTo>
                    <a:lnTo>
                      <a:pt x="1002" y="41"/>
                    </a:lnTo>
                    <a:lnTo>
                      <a:pt x="1004" y="39"/>
                    </a:lnTo>
                    <a:lnTo>
                      <a:pt x="1004" y="39"/>
                    </a:lnTo>
                    <a:lnTo>
                      <a:pt x="1006" y="37"/>
                    </a:lnTo>
                    <a:lnTo>
                      <a:pt x="1008" y="37"/>
                    </a:lnTo>
                    <a:lnTo>
                      <a:pt x="1012" y="37"/>
                    </a:lnTo>
                    <a:lnTo>
                      <a:pt x="1012" y="37"/>
                    </a:lnTo>
                    <a:lnTo>
                      <a:pt x="1010" y="24"/>
                    </a:lnTo>
                    <a:lnTo>
                      <a:pt x="1010" y="20"/>
                    </a:lnTo>
                    <a:lnTo>
                      <a:pt x="1014" y="20"/>
                    </a:lnTo>
                    <a:lnTo>
                      <a:pt x="1014" y="20"/>
                    </a:lnTo>
                    <a:lnTo>
                      <a:pt x="1016" y="22"/>
                    </a:lnTo>
                    <a:lnTo>
                      <a:pt x="1020" y="24"/>
                    </a:lnTo>
                    <a:lnTo>
                      <a:pt x="1024" y="24"/>
                    </a:lnTo>
                    <a:lnTo>
                      <a:pt x="1026" y="22"/>
                    </a:lnTo>
                    <a:lnTo>
                      <a:pt x="1032" y="18"/>
                    </a:lnTo>
                    <a:lnTo>
                      <a:pt x="1038" y="12"/>
                    </a:lnTo>
                    <a:lnTo>
                      <a:pt x="1038" y="12"/>
                    </a:lnTo>
                    <a:lnTo>
                      <a:pt x="1040" y="8"/>
                    </a:lnTo>
                    <a:lnTo>
                      <a:pt x="1042" y="6"/>
                    </a:lnTo>
                    <a:lnTo>
                      <a:pt x="1042" y="6"/>
                    </a:lnTo>
                    <a:lnTo>
                      <a:pt x="1042" y="6"/>
                    </a:lnTo>
                    <a:lnTo>
                      <a:pt x="1044" y="14"/>
                    </a:lnTo>
                    <a:lnTo>
                      <a:pt x="1048" y="18"/>
                    </a:lnTo>
                    <a:lnTo>
                      <a:pt x="1050" y="20"/>
                    </a:lnTo>
                    <a:lnTo>
                      <a:pt x="1054" y="20"/>
                    </a:lnTo>
                    <a:lnTo>
                      <a:pt x="1060" y="22"/>
                    </a:lnTo>
                    <a:lnTo>
                      <a:pt x="1062" y="24"/>
                    </a:lnTo>
                    <a:lnTo>
                      <a:pt x="1066" y="29"/>
                    </a:lnTo>
                    <a:lnTo>
                      <a:pt x="1066" y="29"/>
                    </a:lnTo>
                    <a:lnTo>
                      <a:pt x="1068" y="31"/>
                    </a:lnTo>
                    <a:lnTo>
                      <a:pt x="1070" y="27"/>
                    </a:lnTo>
                    <a:lnTo>
                      <a:pt x="1074" y="16"/>
                    </a:lnTo>
                    <a:lnTo>
                      <a:pt x="1074" y="16"/>
                    </a:lnTo>
                    <a:lnTo>
                      <a:pt x="1076" y="14"/>
                    </a:lnTo>
                    <a:lnTo>
                      <a:pt x="1078" y="14"/>
                    </a:lnTo>
                    <a:lnTo>
                      <a:pt x="1080" y="20"/>
                    </a:lnTo>
                    <a:lnTo>
                      <a:pt x="1080" y="20"/>
                    </a:lnTo>
                    <a:lnTo>
                      <a:pt x="1088" y="20"/>
                    </a:lnTo>
                    <a:lnTo>
                      <a:pt x="1090" y="20"/>
                    </a:lnTo>
                    <a:lnTo>
                      <a:pt x="1094" y="27"/>
                    </a:lnTo>
                    <a:lnTo>
                      <a:pt x="1094" y="27"/>
                    </a:lnTo>
                    <a:lnTo>
                      <a:pt x="1096" y="27"/>
                    </a:lnTo>
                    <a:lnTo>
                      <a:pt x="1098" y="27"/>
                    </a:lnTo>
                    <a:lnTo>
                      <a:pt x="1098" y="27"/>
                    </a:lnTo>
                    <a:lnTo>
                      <a:pt x="1108" y="20"/>
                    </a:lnTo>
                    <a:lnTo>
                      <a:pt x="1120" y="18"/>
                    </a:lnTo>
                    <a:lnTo>
                      <a:pt x="1130" y="20"/>
                    </a:lnTo>
                    <a:lnTo>
                      <a:pt x="1142" y="29"/>
                    </a:lnTo>
                    <a:lnTo>
                      <a:pt x="1142" y="29"/>
                    </a:lnTo>
                    <a:lnTo>
                      <a:pt x="1144" y="31"/>
                    </a:lnTo>
                    <a:lnTo>
                      <a:pt x="1146" y="31"/>
                    </a:lnTo>
                    <a:lnTo>
                      <a:pt x="1148" y="29"/>
                    </a:lnTo>
                    <a:lnTo>
                      <a:pt x="1150" y="24"/>
                    </a:lnTo>
                    <a:lnTo>
                      <a:pt x="1150" y="24"/>
                    </a:lnTo>
                    <a:lnTo>
                      <a:pt x="1154" y="20"/>
                    </a:lnTo>
                    <a:lnTo>
                      <a:pt x="1156" y="20"/>
                    </a:lnTo>
                    <a:lnTo>
                      <a:pt x="1160" y="20"/>
                    </a:lnTo>
                    <a:lnTo>
                      <a:pt x="1164" y="16"/>
                    </a:lnTo>
                    <a:lnTo>
                      <a:pt x="1164" y="16"/>
                    </a:lnTo>
                    <a:lnTo>
                      <a:pt x="1164" y="12"/>
                    </a:lnTo>
                    <a:lnTo>
                      <a:pt x="1166" y="10"/>
                    </a:lnTo>
                    <a:lnTo>
                      <a:pt x="1166" y="10"/>
                    </a:lnTo>
                    <a:lnTo>
                      <a:pt x="1170" y="10"/>
                    </a:lnTo>
                    <a:lnTo>
                      <a:pt x="1172" y="10"/>
                    </a:lnTo>
                    <a:lnTo>
                      <a:pt x="1172" y="10"/>
                    </a:lnTo>
                    <a:lnTo>
                      <a:pt x="1178" y="10"/>
                    </a:lnTo>
                    <a:lnTo>
                      <a:pt x="1186" y="12"/>
                    </a:lnTo>
                    <a:lnTo>
                      <a:pt x="1192" y="16"/>
                    </a:lnTo>
                    <a:lnTo>
                      <a:pt x="1196" y="24"/>
                    </a:lnTo>
                    <a:lnTo>
                      <a:pt x="1196" y="24"/>
                    </a:lnTo>
                    <a:lnTo>
                      <a:pt x="1204" y="24"/>
                    </a:lnTo>
                    <a:lnTo>
                      <a:pt x="1208" y="22"/>
                    </a:lnTo>
                    <a:lnTo>
                      <a:pt x="1210" y="18"/>
                    </a:lnTo>
                    <a:lnTo>
                      <a:pt x="1210" y="18"/>
                    </a:lnTo>
                    <a:lnTo>
                      <a:pt x="1212" y="16"/>
                    </a:lnTo>
                    <a:lnTo>
                      <a:pt x="1212" y="16"/>
                    </a:lnTo>
                    <a:lnTo>
                      <a:pt x="1212" y="16"/>
                    </a:lnTo>
                    <a:lnTo>
                      <a:pt x="1218" y="18"/>
                    </a:lnTo>
                    <a:lnTo>
                      <a:pt x="1226" y="20"/>
                    </a:lnTo>
                    <a:lnTo>
                      <a:pt x="1232" y="20"/>
                    </a:lnTo>
                    <a:lnTo>
                      <a:pt x="1238" y="18"/>
                    </a:lnTo>
                    <a:lnTo>
                      <a:pt x="1238" y="18"/>
                    </a:lnTo>
                    <a:lnTo>
                      <a:pt x="1238" y="16"/>
                    </a:lnTo>
                    <a:lnTo>
                      <a:pt x="1238" y="16"/>
                    </a:lnTo>
                    <a:lnTo>
                      <a:pt x="1240" y="16"/>
                    </a:lnTo>
                    <a:lnTo>
                      <a:pt x="1240" y="16"/>
                    </a:lnTo>
                    <a:lnTo>
                      <a:pt x="1240" y="16"/>
                    </a:lnTo>
                    <a:lnTo>
                      <a:pt x="1246" y="22"/>
                    </a:lnTo>
                    <a:lnTo>
                      <a:pt x="1250" y="24"/>
                    </a:lnTo>
                    <a:lnTo>
                      <a:pt x="1250" y="24"/>
                    </a:lnTo>
                    <a:lnTo>
                      <a:pt x="1260" y="24"/>
                    </a:lnTo>
                    <a:lnTo>
                      <a:pt x="1266" y="27"/>
                    </a:lnTo>
                    <a:lnTo>
                      <a:pt x="1270" y="33"/>
                    </a:lnTo>
                    <a:lnTo>
                      <a:pt x="1270" y="33"/>
                    </a:lnTo>
                    <a:lnTo>
                      <a:pt x="1272" y="35"/>
                    </a:lnTo>
                    <a:lnTo>
                      <a:pt x="1274" y="35"/>
                    </a:lnTo>
                    <a:lnTo>
                      <a:pt x="1276" y="29"/>
                    </a:lnTo>
                    <a:lnTo>
                      <a:pt x="1276" y="29"/>
                    </a:lnTo>
                    <a:lnTo>
                      <a:pt x="1280" y="22"/>
                    </a:lnTo>
                    <a:lnTo>
                      <a:pt x="1282" y="20"/>
                    </a:lnTo>
                    <a:lnTo>
                      <a:pt x="1288" y="20"/>
                    </a:lnTo>
                    <a:lnTo>
                      <a:pt x="1288" y="20"/>
                    </a:lnTo>
                    <a:lnTo>
                      <a:pt x="1290" y="18"/>
                    </a:lnTo>
                    <a:lnTo>
                      <a:pt x="1292" y="18"/>
                    </a:lnTo>
                    <a:lnTo>
                      <a:pt x="1294" y="24"/>
                    </a:lnTo>
                    <a:lnTo>
                      <a:pt x="1294" y="24"/>
                    </a:lnTo>
                    <a:lnTo>
                      <a:pt x="1300" y="24"/>
                    </a:lnTo>
                    <a:lnTo>
                      <a:pt x="1306" y="27"/>
                    </a:lnTo>
                    <a:lnTo>
                      <a:pt x="1310" y="22"/>
                    </a:lnTo>
                    <a:lnTo>
                      <a:pt x="1316" y="16"/>
                    </a:lnTo>
                    <a:lnTo>
                      <a:pt x="1316" y="16"/>
                    </a:lnTo>
                    <a:lnTo>
                      <a:pt x="1318" y="14"/>
                    </a:lnTo>
                    <a:lnTo>
                      <a:pt x="1320" y="16"/>
                    </a:lnTo>
                    <a:lnTo>
                      <a:pt x="1324" y="24"/>
                    </a:lnTo>
                    <a:lnTo>
                      <a:pt x="1324" y="24"/>
                    </a:lnTo>
                    <a:lnTo>
                      <a:pt x="1326" y="33"/>
                    </a:lnTo>
                    <a:lnTo>
                      <a:pt x="1328" y="37"/>
                    </a:lnTo>
                    <a:lnTo>
                      <a:pt x="1330" y="37"/>
                    </a:lnTo>
                    <a:lnTo>
                      <a:pt x="1334" y="35"/>
                    </a:lnTo>
                    <a:lnTo>
                      <a:pt x="1334" y="35"/>
                    </a:lnTo>
                    <a:lnTo>
                      <a:pt x="1336" y="37"/>
                    </a:lnTo>
                    <a:lnTo>
                      <a:pt x="1340" y="39"/>
                    </a:lnTo>
                    <a:lnTo>
                      <a:pt x="1340" y="39"/>
                    </a:lnTo>
                    <a:lnTo>
                      <a:pt x="1336" y="24"/>
                    </a:lnTo>
                    <a:lnTo>
                      <a:pt x="1336" y="20"/>
                    </a:lnTo>
                    <a:lnTo>
                      <a:pt x="1340" y="20"/>
                    </a:lnTo>
                    <a:lnTo>
                      <a:pt x="1340" y="20"/>
                    </a:lnTo>
                    <a:lnTo>
                      <a:pt x="1340" y="20"/>
                    </a:lnTo>
                    <a:lnTo>
                      <a:pt x="1344" y="24"/>
                    </a:lnTo>
                    <a:lnTo>
                      <a:pt x="1346" y="27"/>
                    </a:lnTo>
                    <a:lnTo>
                      <a:pt x="1348" y="27"/>
                    </a:lnTo>
                    <a:lnTo>
                      <a:pt x="1352" y="24"/>
                    </a:lnTo>
                    <a:lnTo>
                      <a:pt x="1356" y="20"/>
                    </a:lnTo>
                    <a:lnTo>
                      <a:pt x="1362" y="14"/>
                    </a:lnTo>
                    <a:lnTo>
                      <a:pt x="1362" y="14"/>
                    </a:lnTo>
                    <a:lnTo>
                      <a:pt x="1364" y="10"/>
                    </a:lnTo>
                    <a:lnTo>
                      <a:pt x="1366" y="8"/>
                    </a:lnTo>
                    <a:lnTo>
                      <a:pt x="1368" y="8"/>
                    </a:lnTo>
                    <a:lnTo>
                      <a:pt x="1370" y="14"/>
                    </a:lnTo>
                    <a:lnTo>
                      <a:pt x="1370" y="14"/>
                    </a:lnTo>
                    <a:lnTo>
                      <a:pt x="1374" y="20"/>
                    </a:lnTo>
                    <a:lnTo>
                      <a:pt x="1378" y="20"/>
                    </a:lnTo>
                    <a:lnTo>
                      <a:pt x="1384" y="20"/>
                    </a:lnTo>
                    <a:lnTo>
                      <a:pt x="1384" y="20"/>
                    </a:lnTo>
                    <a:lnTo>
                      <a:pt x="1386" y="20"/>
                    </a:lnTo>
                    <a:lnTo>
                      <a:pt x="1390" y="22"/>
                    </a:lnTo>
                    <a:lnTo>
                      <a:pt x="1390" y="22"/>
                    </a:lnTo>
                    <a:lnTo>
                      <a:pt x="1392" y="31"/>
                    </a:lnTo>
                    <a:lnTo>
                      <a:pt x="1394" y="31"/>
                    </a:lnTo>
                    <a:lnTo>
                      <a:pt x="1396" y="31"/>
                    </a:lnTo>
                    <a:lnTo>
                      <a:pt x="1398" y="24"/>
                    </a:lnTo>
                    <a:lnTo>
                      <a:pt x="1400" y="16"/>
                    </a:lnTo>
                    <a:lnTo>
                      <a:pt x="1400" y="16"/>
                    </a:lnTo>
                    <a:lnTo>
                      <a:pt x="1402" y="14"/>
                    </a:lnTo>
                    <a:lnTo>
                      <a:pt x="1404" y="14"/>
                    </a:lnTo>
                    <a:lnTo>
                      <a:pt x="1408" y="16"/>
                    </a:lnTo>
                    <a:lnTo>
                      <a:pt x="1408" y="16"/>
                    </a:lnTo>
                    <a:lnTo>
                      <a:pt x="1414" y="16"/>
                    </a:lnTo>
                    <a:lnTo>
                      <a:pt x="1416" y="18"/>
                    </a:lnTo>
                    <a:lnTo>
                      <a:pt x="1418" y="22"/>
                    </a:lnTo>
                    <a:lnTo>
                      <a:pt x="1418" y="22"/>
                    </a:lnTo>
                    <a:lnTo>
                      <a:pt x="1420" y="27"/>
                    </a:lnTo>
                    <a:lnTo>
                      <a:pt x="1422" y="29"/>
                    </a:lnTo>
                    <a:lnTo>
                      <a:pt x="1424" y="29"/>
                    </a:lnTo>
                    <a:lnTo>
                      <a:pt x="1426" y="24"/>
                    </a:lnTo>
                    <a:lnTo>
                      <a:pt x="1426" y="24"/>
                    </a:lnTo>
                    <a:lnTo>
                      <a:pt x="1430" y="20"/>
                    </a:lnTo>
                    <a:lnTo>
                      <a:pt x="1434" y="16"/>
                    </a:lnTo>
                    <a:lnTo>
                      <a:pt x="1438" y="16"/>
                    </a:lnTo>
                    <a:lnTo>
                      <a:pt x="1444" y="18"/>
                    </a:lnTo>
                    <a:lnTo>
                      <a:pt x="1444" y="18"/>
                    </a:lnTo>
                    <a:lnTo>
                      <a:pt x="1448" y="18"/>
                    </a:lnTo>
                    <a:lnTo>
                      <a:pt x="1454" y="18"/>
                    </a:lnTo>
                    <a:lnTo>
                      <a:pt x="1464" y="20"/>
                    </a:lnTo>
                    <a:lnTo>
                      <a:pt x="1464" y="20"/>
                    </a:lnTo>
                    <a:lnTo>
                      <a:pt x="1468" y="24"/>
                    </a:lnTo>
                    <a:lnTo>
                      <a:pt x="1470" y="29"/>
                    </a:lnTo>
                    <a:lnTo>
                      <a:pt x="1472" y="31"/>
                    </a:lnTo>
                    <a:lnTo>
                      <a:pt x="1474" y="29"/>
                    </a:lnTo>
                    <a:lnTo>
                      <a:pt x="1478" y="22"/>
                    </a:lnTo>
                    <a:lnTo>
                      <a:pt x="1478" y="22"/>
                    </a:lnTo>
                    <a:lnTo>
                      <a:pt x="1480" y="18"/>
                    </a:lnTo>
                    <a:lnTo>
                      <a:pt x="1482" y="18"/>
                    </a:lnTo>
                    <a:lnTo>
                      <a:pt x="1486" y="20"/>
                    </a:lnTo>
                    <a:lnTo>
                      <a:pt x="1486" y="20"/>
                    </a:lnTo>
                    <a:lnTo>
                      <a:pt x="1488" y="22"/>
                    </a:lnTo>
                    <a:lnTo>
                      <a:pt x="1492" y="22"/>
                    </a:lnTo>
                    <a:lnTo>
                      <a:pt x="1496" y="16"/>
                    </a:lnTo>
                    <a:lnTo>
                      <a:pt x="1496" y="16"/>
                    </a:lnTo>
                    <a:lnTo>
                      <a:pt x="1498" y="16"/>
                    </a:lnTo>
                    <a:lnTo>
                      <a:pt x="1498" y="16"/>
                    </a:lnTo>
                    <a:lnTo>
                      <a:pt x="1514" y="24"/>
                    </a:lnTo>
                    <a:lnTo>
                      <a:pt x="1524" y="27"/>
                    </a:lnTo>
                    <a:lnTo>
                      <a:pt x="1528" y="24"/>
                    </a:lnTo>
                    <a:lnTo>
                      <a:pt x="1532" y="22"/>
                    </a:lnTo>
                    <a:lnTo>
                      <a:pt x="1532" y="22"/>
                    </a:lnTo>
                    <a:lnTo>
                      <a:pt x="1538" y="18"/>
                    </a:lnTo>
                    <a:lnTo>
                      <a:pt x="1542" y="18"/>
                    </a:lnTo>
                    <a:lnTo>
                      <a:pt x="1548" y="20"/>
                    </a:lnTo>
                    <a:lnTo>
                      <a:pt x="1552" y="18"/>
                    </a:lnTo>
                    <a:lnTo>
                      <a:pt x="1552" y="18"/>
                    </a:lnTo>
                    <a:lnTo>
                      <a:pt x="1556" y="18"/>
                    </a:lnTo>
                    <a:lnTo>
                      <a:pt x="1560" y="16"/>
                    </a:lnTo>
                    <a:lnTo>
                      <a:pt x="1570" y="20"/>
                    </a:lnTo>
                    <a:lnTo>
                      <a:pt x="1578" y="22"/>
                    </a:lnTo>
                    <a:lnTo>
                      <a:pt x="1582" y="22"/>
                    </a:lnTo>
                    <a:lnTo>
                      <a:pt x="1586" y="22"/>
                    </a:lnTo>
                    <a:lnTo>
                      <a:pt x="1586" y="22"/>
                    </a:lnTo>
                    <a:lnTo>
                      <a:pt x="1590" y="22"/>
                    </a:lnTo>
                    <a:lnTo>
                      <a:pt x="1594" y="27"/>
                    </a:lnTo>
                    <a:lnTo>
                      <a:pt x="1596" y="31"/>
                    </a:lnTo>
                    <a:lnTo>
                      <a:pt x="1598" y="31"/>
                    </a:lnTo>
                    <a:lnTo>
                      <a:pt x="1600" y="31"/>
                    </a:lnTo>
                    <a:lnTo>
                      <a:pt x="1600" y="31"/>
                    </a:lnTo>
                    <a:lnTo>
                      <a:pt x="1604" y="29"/>
                    </a:lnTo>
                    <a:lnTo>
                      <a:pt x="1604" y="29"/>
                    </a:lnTo>
                    <a:lnTo>
                      <a:pt x="1606" y="18"/>
                    </a:lnTo>
                    <a:lnTo>
                      <a:pt x="1608" y="18"/>
                    </a:lnTo>
                    <a:lnTo>
                      <a:pt x="1608" y="18"/>
                    </a:lnTo>
                    <a:lnTo>
                      <a:pt x="1612" y="20"/>
                    </a:lnTo>
                    <a:lnTo>
                      <a:pt x="1614" y="20"/>
                    </a:lnTo>
                    <a:lnTo>
                      <a:pt x="1614" y="20"/>
                    </a:lnTo>
                    <a:lnTo>
                      <a:pt x="1614" y="20"/>
                    </a:lnTo>
                    <a:lnTo>
                      <a:pt x="1614" y="20"/>
                    </a:lnTo>
                    <a:lnTo>
                      <a:pt x="1618" y="24"/>
                    </a:lnTo>
                    <a:lnTo>
                      <a:pt x="1622" y="27"/>
                    </a:lnTo>
                    <a:lnTo>
                      <a:pt x="1626" y="29"/>
                    </a:lnTo>
                    <a:lnTo>
                      <a:pt x="1628" y="29"/>
                    </a:lnTo>
                    <a:lnTo>
                      <a:pt x="1636" y="24"/>
                    </a:lnTo>
                    <a:lnTo>
                      <a:pt x="1640" y="18"/>
                    </a:lnTo>
                    <a:lnTo>
                      <a:pt x="1640" y="18"/>
                    </a:lnTo>
                    <a:lnTo>
                      <a:pt x="1642" y="18"/>
                    </a:lnTo>
                    <a:lnTo>
                      <a:pt x="1644" y="16"/>
                    </a:lnTo>
                    <a:lnTo>
                      <a:pt x="1646" y="20"/>
                    </a:lnTo>
                    <a:lnTo>
                      <a:pt x="1648" y="22"/>
                    </a:lnTo>
                    <a:lnTo>
                      <a:pt x="1650" y="24"/>
                    </a:lnTo>
                    <a:lnTo>
                      <a:pt x="1650" y="24"/>
                    </a:lnTo>
                    <a:lnTo>
                      <a:pt x="1652" y="33"/>
                    </a:lnTo>
                    <a:lnTo>
                      <a:pt x="1654" y="37"/>
                    </a:lnTo>
                    <a:lnTo>
                      <a:pt x="1658" y="37"/>
                    </a:lnTo>
                    <a:lnTo>
                      <a:pt x="1660" y="35"/>
                    </a:lnTo>
                    <a:lnTo>
                      <a:pt x="1660" y="35"/>
                    </a:lnTo>
                    <a:lnTo>
                      <a:pt x="1662" y="37"/>
                    </a:lnTo>
                    <a:lnTo>
                      <a:pt x="1662" y="37"/>
                    </a:lnTo>
                    <a:lnTo>
                      <a:pt x="1664" y="37"/>
                    </a:lnTo>
                    <a:lnTo>
                      <a:pt x="1664" y="37"/>
                    </a:lnTo>
                    <a:lnTo>
                      <a:pt x="1664" y="31"/>
                    </a:lnTo>
                    <a:lnTo>
                      <a:pt x="1662" y="27"/>
                    </a:lnTo>
                    <a:lnTo>
                      <a:pt x="1662" y="20"/>
                    </a:lnTo>
                    <a:lnTo>
                      <a:pt x="1664" y="16"/>
                    </a:lnTo>
                    <a:lnTo>
                      <a:pt x="1664" y="16"/>
                    </a:lnTo>
                    <a:lnTo>
                      <a:pt x="1666" y="16"/>
                    </a:lnTo>
                    <a:lnTo>
                      <a:pt x="1668" y="20"/>
                    </a:lnTo>
                    <a:lnTo>
                      <a:pt x="1668" y="20"/>
                    </a:lnTo>
                    <a:lnTo>
                      <a:pt x="1670" y="22"/>
                    </a:lnTo>
                    <a:lnTo>
                      <a:pt x="1674" y="24"/>
                    </a:lnTo>
                    <a:lnTo>
                      <a:pt x="1676" y="24"/>
                    </a:lnTo>
                    <a:lnTo>
                      <a:pt x="1678" y="24"/>
                    </a:lnTo>
                    <a:lnTo>
                      <a:pt x="1684" y="18"/>
                    </a:lnTo>
                    <a:lnTo>
                      <a:pt x="1690" y="12"/>
                    </a:lnTo>
                    <a:lnTo>
                      <a:pt x="1690" y="12"/>
                    </a:lnTo>
                    <a:lnTo>
                      <a:pt x="1694" y="8"/>
                    </a:lnTo>
                    <a:lnTo>
                      <a:pt x="1696" y="8"/>
                    </a:lnTo>
                    <a:lnTo>
                      <a:pt x="1698" y="10"/>
                    </a:lnTo>
                    <a:lnTo>
                      <a:pt x="1698" y="10"/>
                    </a:lnTo>
                    <a:lnTo>
                      <a:pt x="1700" y="14"/>
                    </a:lnTo>
                    <a:lnTo>
                      <a:pt x="1702" y="14"/>
                    </a:lnTo>
                    <a:lnTo>
                      <a:pt x="1702" y="14"/>
                    </a:lnTo>
                    <a:lnTo>
                      <a:pt x="1706" y="14"/>
                    </a:lnTo>
                    <a:lnTo>
                      <a:pt x="1710" y="16"/>
                    </a:lnTo>
                    <a:lnTo>
                      <a:pt x="1718" y="24"/>
                    </a:lnTo>
                    <a:lnTo>
                      <a:pt x="1718" y="24"/>
                    </a:lnTo>
                    <a:lnTo>
                      <a:pt x="1720" y="29"/>
                    </a:lnTo>
                    <a:lnTo>
                      <a:pt x="1720" y="31"/>
                    </a:lnTo>
                    <a:lnTo>
                      <a:pt x="1722" y="29"/>
                    </a:lnTo>
                    <a:lnTo>
                      <a:pt x="1722" y="29"/>
                    </a:lnTo>
                    <a:lnTo>
                      <a:pt x="1724" y="22"/>
                    </a:lnTo>
                    <a:lnTo>
                      <a:pt x="1726" y="20"/>
                    </a:lnTo>
                    <a:lnTo>
                      <a:pt x="1728" y="18"/>
                    </a:lnTo>
                    <a:lnTo>
                      <a:pt x="1732" y="18"/>
                    </a:lnTo>
                    <a:lnTo>
                      <a:pt x="1738" y="18"/>
                    </a:lnTo>
                    <a:lnTo>
                      <a:pt x="1742" y="16"/>
                    </a:lnTo>
                    <a:lnTo>
                      <a:pt x="1742" y="16"/>
                    </a:lnTo>
                    <a:lnTo>
                      <a:pt x="1748" y="20"/>
                    </a:lnTo>
                    <a:lnTo>
                      <a:pt x="1752" y="20"/>
                    </a:lnTo>
                    <a:lnTo>
                      <a:pt x="1760" y="16"/>
                    </a:lnTo>
                    <a:lnTo>
                      <a:pt x="1760" y="16"/>
                    </a:lnTo>
                    <a:lnTo>
                      <a:pt x="1766" y="14"/>
                    </a:lnTo>
                    <a:lnTo>
                      <a:pt x="1768" y="14"/>
                    </a:lnTo>
                    <a:lnTo>
                      <a:pt x="1770" y="16"/>
                    </a:lnTo>
                    <a:lnTo>
                      <a:pt x="1770" y="16"/>
                    </a:lnTo>
                    <a:lnTo>
                      <a:pt x="1776" y="20"/>
                    </a:lnTo>
                    <a:lnTo>
                      <a:pt x="1782" y="20"/>
                    </a:lnTo>
                    <a:lnTo>
                      <a:pt x="1782" y="20"/>
                    </a:lnTo>
                    <a:lnTo>
                      <a:pt x="1786" y="18"/>
                    </a:lnTo>
                    <a:lnTo>
                      <a:pt x="1790" y="20"/>
                    </a:lnTo>
                    <a:lnTo>
                      <a:pt x="1790" y="20"/>
                    </a:lnTo>
                    <a:lnTo>
                      <a:pt x="1794" y="27"/>
                    </a:lnTo>
                    <a:lnTo>
                      <a:pt x="1798" y="31"/>
                    </a:lnTo>
                    <a:lnTo>
                      <a:pt x="1800" y="31"/>
                    </a:lnTo>
                    <a:lnTo>
                      <a:pt x="1802" y="29"/>
                    </a:lnTo>
                    <a:lnTo>
                      <a:pt x="1806" y="20"/>
                    </a:lnTo>
                    <a:lnTo>
                      <a:pt x="1806" y="20"/>
                    </a:lnTo>
                    <a:lnTo>
                      <a:pt x="1806" y="20"/>
                    </a:lnTo>
                    <a:lnTo>
                      <a:pt x="1808" y="20"/>
                    </a:lnTo>
                    <a:lnTo>
                      <a:pt x="1814" y="20"/>
                    </a:lnTo>
                    <a:lnTo>
                      <a:pt x="1814" y="20"/>
                    </a:lnTo>
                    <a:lnTo>
                      <a:pt x="1818" y="18"/>
                    </a:lnTo>
                    <a:lnTo>
                      <a:pt x="1820" y="16"/>
                    </a:lnTo>
                    <a:lnTo>
                      <a:pt x="1822" y="12"/>
                    </a:lnTo>
                    <a:lnTo>
                      <a:pt x="1822" y="12"/>
                    </a:lnTo>
                    <a:lnTo>
                      <a:pt x="1822" y="12"/>
                    </a:lnTo>
                    <a:lnTo>
                      <a:pt x="1828" y="16"/>
                    </a:lnTo>
                    <a:lnTo>
                      <a:pt x="1834" y="18"/>
                    </a:lnTo>
                    <a:lnTo>
                      <a:pt x="1848" y="22"/>
                    </a:lnTo>
                    <a:lnTo>
                      <a:pt x="1848" y="22"/>
                    </a:lnTo>
                    <a:lnTo>
                      <a:pt x="1852" y="22"/>
                    </a:lnTo>
                    <a:lnTo>
                      <a:pt x="1854" y="24"/>
                    </a:lnTo>
                    <a:lnTo>
                      <a:pt x="1856" y="24"/>
                    </a:lnTo>
                    <a:lnTo>
                      <a:pt x="1856" y="24"/>
                    </a:lnTo>
                    <a:lnTo>
                      <a:pt x="1860" y="27"/>
                    </a:lnTo>
                    <a:lnTo>
                      <a:pt x="1860" y="18"/>
                    </a:lnTo>
                    <a:lnTo>
                      <a:pt x="1860" y="18"/>
                    </a:lnTo>
                    <a:lnTo>
                      <a:pt x="1862" y="14"/>
                    </a:lnTo>
                    <a:lnTo>
                      <a:pt x="1862" y="12"/>
                    </a:lnTo>
                    <a:lnTo>
                      <a:pt x="1866" y="14"/>
                    </a:lnTo>
                    <a:lnTo>
                      <a:pt x="1866" y="14"/>
                    </a:lnTo>
                    <a:lnTo>
                      <a:pt x="1872" y="20"/>
                    </a:lnTo>
                    <a:lnTo>
                      <a:pt x="1878" y="22"/>
                    </a:lnTo>
                    <a:lnTo>
                      <a:pt x="1884" y="20"/>
                    </a:lnTo>
                    <a:lnTo>
                      <a:pt x="1890" y="16"/>
                    </a:lnTo>
                    <a:lnTo>
                      <a:pt x="1890" y="16"/>
                    </a:lnTo>
                    <a:lnTo>
                      <a:pt x="1892" y="16"/>
                    </a:lnTo>
                    <a:lnTo>
                      <a:pt x="1894" y="16"/>
                    </a:lnTo>
                    <a:lnTo>
                      <a:pt x="1898" y="20"/>
                    </a:lnTo>
                    <a:lnTo>
                      <a:pt x="1902" y="24"/>
                    </a:lnTo>
                    <a:lnTo>
                      <a:pt x="1904" y="24"/>
                    </a:lnTo>
                    <a:lnTo>
                      <a:pt x="1906" y="24"/>
                    </a:lnTo>
                    <a:lnTo>
                      <a:pt x="1906" y="24"/>
                    </a:lnTo>
                    <a:lnTo>
                      <a:pt x="1908" y="22"/>
                    </a:lnTo>
                    <a:lnTo>
                      <a:pt x="1910" y="22"/>
                    </a:lnTo>
                    <a:lnTo>
                      <a:pt x="1916" y="27"/>
                    </a:lnTo>
                    <a:lnTo>
                      <a:pt x="1922" y="29"/>
                    </a:lnTo>
                    <a:lnTo>
                      <a:pt x="1926" y="31"/>
                    </a:lnTo>
                    <a:lnTo>
                      <a:pt x="1928" y="29"/>
                    </a:lnTo>
                    <a:lnTo>
                      <a:pt x="1928" y="29"/>
                    </a:lnTo>
                    <a:lnTo>
                      <a:pt x="1930" y="31"/>
                    </a:lnTo>
                    <a:lnTo>
                      <a:pt x="1930" y="31"/>
                    </a:lnTo>
                    <a:lnTo>
                      <a:pt x="1932" y="18"/>
                    </a:lnTo>
                    <a:lnTo>
                      <a:pt x="1934" y="18"/>
                    </a:lnTo>
                    <a:lnTo>
                      <a:pt x="1936" y="18"/>
                    </a:lnTo>
                    <a:lnTo>
                      <a:pt x="1938" y="20"/>
                    </a:lnTo>
                    <a:lnTo>
                      <a:pt x="1940" y="20"/>
                    </a:lnTo>
                    <a:lnTo>
                      <a:pt x="1942" y="20"/>
                    </a:lnTo>
                    <a:lnTo>
                      <a:pt x="1942" y="20"/>
                    </a:lnTo>
                    <a:lnTo>
                      <a:pt x="1942" y="20"/>
                    </a:lnTo>
                    <a:lnTo>
                      <a:pt x="1944" y="24"/>
                    </a:lnTo>
                    <a:lnTo>
                      <a:pt x="1948" y="27"/>
                    </a:lnTo>
                    <a:lnTo>
                      <a:pt x="1954" y="27"/>
                    </a:lnTo>
                    <a:lnTo>
                      <a:pt x="1960" y="24"/>
                    </a:lnTo>
                    <a:lnTo>
                      <a:pt x="1962" y="24"/>
                    </a:lnTo>
                    <a:lnTo>
                      <a:pt x="1966" y="27"/>
                    </a:lnTo>
                    <a:lnTo>
                      <a:pt x="1966" y="27"/>
                    </a:lnTo>
                    <a:lnTo>
                      <a:pt x="1966" y="27"/>
                    </a:lnTo>
                    <a:lnTo>
                      <a:pt x="1966" y="27"/>
                    </a:lnTo>
                    <a:lnTo>
                      <a:pt x="1970" y="16"/>
                    </a:lnTo>
                    <a:lnTo>
                      <a:pt x="1972" y="16"/>
                    </a:lnTo>
                    <a:lnTo>
                      <a:pt x="1974" y="18"/>
                    </a:lnTo>
                    <a:lnTo>
                      <a:pt x="1976" y="24"/>
                    </a:lnTo>
                    <a:lnTo>
                      <a:pt x="1980" y="33"/>
                    </a:lnTo>
                    <a:lnTo>
                      <a:pt x="1980" y="33"/>
                    </a:lnTo>
                    <a:lnTo>
                      <a:pt x="1982" y="37"/>
                    </a:lnTo>
                    <a:lnTo>
                      <a:pt x="1984" y="37"/>
                    </a:lnTo>
                    <a:lnTo>
                      <a:pt x="1988" y="35"/>
                    </a:lnTo>
                    <a:lnTo>
                      <a:pt x="1988" y="35"/>
                    </a:lnTo>
                    <a:lnTo>
                      <a:pt x="1990" y="33"/>
                    </a:lnTo>
                    <a:lnTo>
                      <a:pt x="1990" y="31"/>
                    </a:lnTo>
                    <a:lnTo>
                      <a:pt x="1988" y="27"/>
                    </a:lnTo>
                    <a:lnTo>
                      <a:pt x="1988" y="27"/>
                    </a:lnTo>
                    <a:lnTo>
                      <a:pt x="1990" y="20"/>
                    </a:lnTo>
                    <a:lnTo>
                      <a:pt x="1992" y="20"/>
                    </a:lnTo>
                    <a:lnTo>
                      <a:pt x="1992" y="20"/>
                    </a:lnTo>
                    <a:lnTo>
                      <a:pt x="1998" y="24"/>
                    </a:lnTo>
                    <a:lnTo>
                      <a:pt x="2006" y="24"/>
                    </a:lnTo>
                    <a:lnTo>
                      <a:pt x="2012" y="18"/>
                    </a:lnTo>
                    <a:lnTo>
                      <a:pt x="2018" y="8"/>
                    </a:lnTo>
                    <a:lnTo>
                      <a:pt x="2018" y="8"/>
                    </a:lnTo>
                    <a:lnTo>
                      <a:pt x="2020" y="6"/>
                    </a:lnTo>
                    <a:lnTo>
                      <a:pt x="2020" y="8"/>
                    </a:lnTo>
                    <a:lnTo>
                      <a:pt x="2020" y="8"/>
                    </a:lnTo>
                    <a:lnTo>
                      <a:pt x="2026" y="12"/>
                    </a:lnTo>
                    <a:lnTo>
                      <a:pt x="2032" y="14"/>
                    </a:lnTo>
                    <a:lnTo>
                      <a:pt x="2038" y="16"/>
                    </a:lnTo>
                    <a:lnTo>
                      <a:pt x="2044" y="20"/>
                    </a:lnTo>
                    <a:lnTo>
                      <a:pt x="2044" y="20"/>
                    </a:lnTo>
                    <a:lnTo>
                      <a:pt x="2044" y="20"/>
                    </a:lnTo>
                    <a:lnTo>
                      <a:pt x="2046" y="24"/>
                    </a:lnTo>
                    <a:lnTo>
                      <a:pt x="2046" y="27"/>
                    </a:lnTo>
                    <a:lnTo>
                      <a:pt x="2046" y="27"/>
                    </a:lnTo>
                    <a:lnTo>
                      <a:pt x="2048" y="18"/>
                    </a:lnTo>
                    <a:lnTo>
                      <a:pt x="2048" y="18"/>
                    </a:lnTo>
                    <a:lnTo>
                      <a:pt x="2048" y="14"/>
                    </a:lnTo>
                    <a:lnTo>
                      <a:pt x="2050" y="14"/>
                    </a:lnTo>
                    <a:lnTo>
                      <a:pt x="2050" y="14"/>
                    </a:lnTo>
                    <a:lnTo>
                      <a:pt x="2052" y="16"/>
                    </a:lnTo>
                    <a:lnTo>
                      <a:pt x="2056" y="16"/>
                    </a:lnTo>
                    <a:lnTo>
                      <a:pt x="2060" y="16"/>
                    </a:lnTo>
                    <a:lnTo>
                      <a:pt x="2060" y="16"/>
                    </a:lnTo>
                    <a:lnTo>
                      <a:pt x="2066" y="16"/>
                    </a:lnTo>
                    <a:lnTo>
                      <a:pt x="2070" y="18"/>
                    </a:lnTo>
                    <a:lnTo>
                      <a:pt x="2072" y="24"/>
                    </a:lnTo>
                    <a:lnTo>
                      <a:pt x="2072" y="24"/>
                    </a:lnTo>
                    <a:lnTo>
                      <a:pt x="2074" y="27"/>
                    </a:lnTo>
                    <a:lnTo>
                      <a:pt x="2076" y="24"/>
                    </a:lnTo>
                    <a:lnTo>
                      <a:pt x="2076" y="24"/>
                    </a:lnTo>
                    <a:lnTo>
                      <a:pt x="2082" y="18"/>
                    </a:lnTo>
                    <a:lnTo>
                      <a:pt x="2088" y="16"/>
                    </a:lnTo>
                    <a:lnTo>
                      <a:pt x="2094" y="16"/>
                    </a:lnTo>
                    <a:lnTo>
                      <a:pt x="2102" y="18"/>
                    </a:lnTo>
                    <a:lnTo>
                      <a:pt x="2102" y="18"/>
                    </a:lnTo>
                    <a:lnTo>
                      <a:pt x="2106" y="20"/>
                    </a:lnTo>
                    <a:lnTo>
                      <a:pt x="2110" y="20"/>
                    </a:lnTo>
                    <a:lnTo>
                      <a:pt x="2118" y="20"/>
                    </a:lnTo>
                    <a:lnTo>
                      <a:pt x="2118" y="20"/>
                    </a:lnTo>
                    <a:lnTo>
                      <a:pt x="2118" y="20"/>
                    </a:lnTo>
                    <a:lnTo>
                      <a:pt x="2120" y="24"/>
                    </a:lnTo>
                    <a:lnTo>
                      <a:pt x="2124" y="31"/>
                    </a:lnTo>
                    <a:lnTo>
                      <a:pt x="2126" y="31"/>
                    </a:lnTo>
                    <a:lnTo>
                      <a:pt x="2128" y="29"/>
                    </a:lnTo>
                    <a:lnTo>
                      <a:pt x="2130" y="18"/>
                    </a:lnTo>
                    <a:lnTo>
                      <a:pt x="2130" y="18"/>
                    </a:lnTo>
                    <a:lnTo>
                      <a:pt x="2140" y="18"/>
                    </a:lnTo>
                    <a:lnTo>
                      <a:pt x="2150" y="16"/>
                    </a:lnTo>
                    <a:lnTo>
                      <a:pt x="2150" y="16"/>
                    </a:lnTo>
                    <a:lnTo>
                      <a:pt x="2160" y="12"/>
                    </a:lnTo>
                    <a:lnTo>
                      <a:pt x="2160" y="12"/>
                    </a:lnTo>
                    <a:lnTo>
                      <a:pt x="2160" y="16"/>
                    </a:lnTo>
                    <a:lnTo>
                      <a:pt x="2160" y="16"/>
                    </a:lnTo>
                    <a:lnTo>
                      <a:pt x="2168" y="22"/>
                    </a:lnTo>
                    <a:lnTo>
                      <a:pt x="2176" y="24"/>
                    </a:lnTo>
                    <a:lnTo>
                      <a:pt x="2182" y="22"/>
                    </a:lnTo>
                    <a:lnTo>
                      <a:pt x="2190" y="20"/>
                    </a:lnTo>
                    <a:lnTo>
                      <a:pt x="2190" y="20"/>
                    </a:lnTo>
                    <a:lnTo>
                      <a:pt x="2192" y="18"/>
                    </a:lnTo>
                    <a:lnTo>
                      <a:pt x="2192" y="18"/>
                    </a:lnTo>
                    <a:lnTo>
                      <a:pt x="2194" y="22"/>
                    </a:lnTo>
                    <a:lnTo>
                      <a:pt x="2196" y="24"/>
                    </a:lnTo>
                    <a:lnTo>
                      <a:pt x="2198" y="24"/>
                    </a:lnTo>
                    <a:lnTo>
                      <a:pt x="2200" y="24"/>
                    </a:lnTo>
                    <a:lnTo>
                      <a:pt x="2204" y="20"/>
                    </a:lnTo>
                    <a:lnTo>
                      <a:pt x="2206" y="20"/>
                    </a:lnTo>
                    <a:lnTo>
                      <a:pt x="2208" y="20"/>
                    </a:lnTo>
                    <a:lnTo>
                      <a:pt x="2208" y="20"/>
                    </a:lnTo>
                    <a:lnTo>
                      <a:pt x="2210" y="22"/>
                    </a:lnTo>
                    <a:lnTo>
                      <a:pt x="2210" y="22"/>
                    </a:lnTo>
                    <a:lnTo>
                      <a:pt x="2214" y="18"/>
                    </a:lnTo>
                    <a:lnTo>
                      <a:pt x="2218" y="18"/>
                    </a:lnTo>
                    <a:lnTo>
                      <a:pt x="2224" y="20"/>
                    </a:lnTo>
                    <a:lnTo>
                      <a:pt x="2230" y="24"/>
                    </a:lnTo>
                    <a:lnTo>
                      <a:pt x="2234" y="22"/>
                    </a:lnTo>
                    <a:lnTo>
                      <a:pt x="2238" y="20"/>
                    </a:lnTo>
                    <a:lnTo>
                      <a:pt x="2238" y="20"/>
                    </a:lnTo>
                    <a:lnTo>
                      <a:pt x="2240" y="20"/>
                    </a:lnTo>
                    <a:lnTo>
                      <a:pt x="2242" y="20"/>
                    </a:lnTo>
                    <a:lnTo>
                      <a:pt x="2244" y="27"/>
                    </a:lnTo>
                    <a:lnTo>
                      <a:pt x="2244" y="27"/>
                    </a:lnTo>
                    <a:lnTo>
                      <a:pt x="2248" y="33"/>
                    </a:lnTo>
                    <a:lnTo>
                      <a:pt x="2252" y="33"/>
                    </a:lnTo>
                    <a:lnTo>
                      <a:pt x="2256" y="31"/>
                    </a:lnTo>
                    <a:lnTo>
                      <a:pt x="2258" y="24"/>
                    </a:lnTo>
                    <a:lnTo>
                      <a:pt x="2258" y="24"/>
                    </a:lnTo>
                    <a:lnTo>
                      <a:pt x="2260" y="20"/>
                    </a:lnTo>
                    <a:lnTo>
                      <a:pt x="2264" y="20"/>
                    </a:lnTo>
                    <a:lnTo>
                      <a:pt x="2266" y="22"/>
                    </a:lnTo>
                    <a:lnTo>
                      <a:pt x="2268" y="20"/>
                    </a:lnTo>
                    <a:lnTo>
                      <a:pt x="2268" y="20"/>
                    </a:lnTo>
                    <a:lnTo>
                      <a:pt x="2270" y="18"/>
                    </a:lnTo>
                    <a:lnTo>
                      <a:pt x="2270" y="20"/>
                    </a:lnTo>
                    <a:lnTo>
                      <a:pt x="2270" y="20"/>
                    </a:lnTo>
                    <a:lnTo>
                      <a:pt x="2274" y="27"/>
                    </a:lnTo>
                    <a:lnTo>
                      <a:pt x="2274" y="29"/>
                    </a:lnTo>
                    <a:lnTo>
                      <a:pt x="2276" y="27"/>
                    </a:lnTo>
                    <a:lnTo>
                      <a:pt x="2276" y="27"/>
                    </a:lnTo>
                    <a:lnTo>
                      <a:pt x="2282" y="24"/>
                    </a:lnTo>
                    <a:lnTo>
                      <a:pt x="2286" y="22"/>
                    </a:lnTo>
                    <a:lnTo>
                      <a:pt x="2290" y="24"/>
                    </a:lnTo>
                    <a:lnTo>
                      <a:pt x="2294" y="31"/>
                    </a:lnTo>
                    <a:lnTo>
                      <a:pt x="2294" y="31"/>
                    </a:lnTo>
                    <a:lnTo>
                      <a:pt x="2294" y="31"/>
                    </a:lnTo>
                    <a:lnTo>
                      <a:pt x="2296" y="31"/>
                    </a:lnTo>
                    <a:lnTo>
                      <a:pt x="2296" y="27"/>
                    </a:lnTo>
                    <a:lnTo>
                      <a:pt x="2298" y="14"/>
                    </a:lnTo>
                    <a:lnTo>
                      <a:pt x="2298" y="14"/>
                    </a:lnTo>
                    <a:lnTo>
                      <a:pt x="2302" y="27"/>
                    </a:lnTo>
                    <a:lnTo>
                      <a:pt x="2304" y="33"/>
                    </a:lnTo>
                    <a:lnTo>
                      <a:pt x="2310" y="37"/>
                    </a:lnTo>
                    <a:lnTo>
                      <a:pt x="2314" y="35"/>
                    </a:lnTo>
                    <a:lnTo>
                      <a:pt x="2314" y="35"/>
                    </a:lnTo>
                    <a:lnTo>
                      <a:pt x="2316" y="35"/>
                    </a:lnTo>
                    <a:lnTo>
                      <a:pt x="2316" y="31"/>
                    </a:lnTo>
                    <a:lnTo>
                      <a:pt x="2316" y="31"/>
                    </a:lnTo>
                    <a:lnTo>
                      <a:pt x="2316" y="20"/>
                    </a:lnTo>
                    <a:lnTo>
                      <a:pt x="2316" y="18"/>
                    </a:lnTo>
                    <a:lnTo>
                      <a:pt x="2318" y="18"/>
                    </a:lnTo>
                    <a:lnTo>
                      <a:pt x="2322" y="22"/>
                    </a:lnTo>
                    <a:lnTo>
                      <a:pt x="2322" y="22"/>
                    </a:lnTo>
                    <a:lnTo>
                      <a:pt x="2328" y="24"/>
                    </a:lnTo>
                    <a:lnTo>
                      <a:pt x="2332" y="24"/>
                    </a:lnTo>
                    <a:lnTo>
                      <a:pt x="2336" y="20"/>
                    </a:lnTo>
                    <a:lnTo>
                      <a:pt x="2336" y="20"/>
                    </a:lnTo>
                    <a:lnTo>
                      <a:pt x="2338" y="16"/>
                    </a:lnTo>
                    <a:lnTo>
                      <a:pt x="2340" y="12"/>
                    </a:lnTo>
                    <a:lnTo>
                      <a:pt x="2336" y="2"/>
                    </a:lnTo>
                    <a:lnTo>
                      <a:pt x="2336" y="2"/>
                    </a:lnTo>
                    <a:lnTo>
                      <a:pt x="2342" y="2"/>
                    </a:lnTo>
                    <a:lnTo>
                      <a:pt x="2346" y="4"/>
                    </a:lnTo>
                    <a:lnTo>
                      <a:pt x="2350" y="8"/>
                    </a:lnTo>
                    <a:lnTo>
                      <a:pt x="2352" y="16"/>
                    </a:lnTo>
                    <a:lnTo>
                      <a:pt x="2352" y="16"/>
                    </a:lnTo>
                    <a:lnTo>
                      <a:pt x="2354" y="24"/>
                    </a:lnTo>
                    <a:lnTo>
                      <a:pt x="2356" y="24"/>
                    </a:lnTo>
                    <a:lnTo>
                      <a:pt x="2356" y="22"/>
                    </a:lnTo>
                    <a:lnTo>
                      <a:pt x="2356" y="14"/>
                    </a:lnTo>
                    <a:lnTo>
                      <a:pt x="2356" y="14"/>
                    </a:lnTo>
                    <a:lnTo>
                      <a:pt x="2360" y="14"/>
                    </a:lnTo>
                    <a:lnTo>
                      <a:pt x="2360" y="14"/>
                    </a:lnTo>
                    <a:lnTo>
                      <a:pt x="2368" y="20"/>
                    </a:lnTo>
                    <a:lnTo>
                      <a:pt x="2368" y="20"/>
                    </a:lnTo>
                    <a:lnTo>
                      <a:pt x="2372" y="27"/>
                    </a:lnTo>
                    <a:lnTo>
                      <a:pt x="2374" y="27"/>
                    </a:lnTo>
                    <a:lnTo>
                      <a:pt x="2374" y="27"/>
                    </a:lnTo>
                    <a:lnTo>
                      <a:pt x="2374" y="16"/>
                    </a:lnTo>
                    <a:lnTo>
                      <a:pt x="2374" y="16"/>
                    </a:lnTo>
                    <a:lnTo>
                      <a:pt x="2384" y="16"/>
                    </a:lnTo>
                    <a:lnTo>
                      <a:pt x="2384" y="16"/>
                    </a:lnTo>
                    <a:lnTo>
                      <a:pt x="2386" y="20"/>
                    </a:lnTo>
                    <a:lnTo>
                      <a:pt x="2388" y="18"/>
                    </a:lnTo>
                    <a:lnTo>
                      <a:pt x="2388" y="18"/>
                    </a:lnTo>
                    <a:lnTo>
                      <a:pt x="2392" y="16"/>
                    </a:lnTo>
                    <a:lnTo>
                      <a:pt x="2392" y="16"/>
                    </a:lnTo>
                    <a:lnTo>
                      <a:pt x="2394" y="16"/>
                    </a:lnTo>
                    <a:lnTo>
                      <a:pt x="2394" y="16"/>
                    </a:lnTo>
                    <a:lnTo>
                      <a:pt x="2398" y="22"/>
                    </a:lnTo>
                    <a:lnTo>
                      <a:pt x="2404" y="24"/>
                    </a:lnTo>
                    <a:lnTo>
                      <a:pt x="2408" y="22"/>
                    </a:lnTo>
                    <a:lnTo>
                      <a:pt x="2412" y="20"/>
                    </a:lnTo>
                    <a:lnTo>
                      <a:pt x="2412" y="20"/>
                    </a:lnTo>
                    <a:lnTo>
                      <a:pt x="2416" y="16"/>
                    </a:lnTo>
                    <a:lnTo>
                      <a:pt x="2420" y="16"/>
                    </a:lnTo>
                    <a:lnTo>
                      <a:pt x="2426" y="18"/>
                    </a:lnTo>
                    <a:lnTo>
                      <a:pt x="2432" y="20"/>
                    </a:lnTo>
                    <a:lnTo>
                      <a:pt x="2436" y="20"/>
                    </a:lnTo>
                    <a:lnTo>
                      <a:pt x="2438" y="16"/>
                    </a:lnTo>
                    <a:lnTo>
                      <a:pt x="2438" y="16"/>
                    </a:lnTo>
                    <a:lnTo>
                      <a:pt x="2444" y="16"/>
                    </a:lnTo>
                    <a:lnTo>
                      <a:pt x="2450" y="14"/>
                    </a:lnTo>
                    <a:lnTo>
                      <a:pt x="2454" y="12"/>
                    </a:lnTo>
                    <a:lnTo>
                      <a:pt x="2458" y="12"/>
                    </a:lnTo>
                    <a:lnTo>
                      <a:pt x="2460" y="12"/>
                    </a:lnTo>
                    <a:lnTo>
                      <a:pt x="2460" y="12"/>
                    </a:lnTo>
                    <a:lnTo>
                      <a:pt x="2466" y="16"/>
                    </a:lnTo>
                    <a:lnTo>
                      <a:pt x="2470" y="14"/>
                    </a:lnTo>
                    <a:lnTo>
                      <a:pt x="2474" y="14"/>
                    </a:lnTo>
                    <a:lnTo>
                      <a:pt x="2478" y="12"/>
                    </a:lnTo>
                    <a:lnTo>
                      <a:pt x="2478" y="12"/>
                    </a:lnTo>
                    <a:lnTo>
                      <a:pt x="2480" y="16"/>
                    </a:lnTo>
                    <a:lnTo>
                      <a:pt x="2480" y="16"/>
                    </a:lnTo>
                    <a:lnTo>
                      <a:pt x="2484" y="14"/>
                    </a:lnTo>
                    <a:lnTo>
                      <a:pt x="2488" y="16"/>
                    </a:lnTo>
                    <a:lnTo>
                      <a:pt x="2492" y="18"/>
                    </a:lnTo>
                    <a:lnTo>
                      <a:pt x="2494" y="20"/>
                    </a:lnTo>
                    <a:lnTo>
                      <a:pt x="2494" y="20"/>
                    </a:lnTo>
                    <a:lnTo>
                      <a:pt x="2502" y="22"/>
                    </a:lnTo>
                    <a:lnTo>
                      <a:pt x="2506" y="22"/>
                    </a:lnTo>
                    <a:lnTo>
                      <a:pt x="2510" y="24"/>
                    </a:lnTo>
                    <a:lnTo>
                      <a:pt x="2510" y="24"/>
                    </a:lnTo>
                    <a:lnTo>
                      <a:pt x="2512" y="27"/>
                    </a:lnTo>
                    <a:lnTo>
                      <a:pt x="2514" y="24"/>
                    </a:lnTo>
                    <a:lnTo>
                      <a:pt x="2516" y="20"/>
                    </a:lnTo>
                    <a:lnTo>
                      <a:pt x="2516" y="20"/>
                    </a:lnTo>
                    <a:lnTo>
                      <a:pt x="2518" y="18"/>
                    </a:lnTo>
                    <a:lnTo>
                      <a:pt x="2518" y="18"/>
                    </a:lnTo>
                    <a:lnTo>
                      <a:pt x="2520" y="20"/>
                    </a:lnTo>
                    <a:lnTo>
                      <a:pt x="2520" y="20"/>
                    </a:lnTo>
                    <a:lnTo>
                      <a:pt x="2522" y="22"/>
                    </a:lnTo>
                    <a:lnTo>
                      <a:pt x="2524" y="22"/>
                    </a:lnTo>
                    <a:lnTo>
                      <a:pt x="2526" y="22"/>
                    </a:lnTo>
                    <a:lnTo>
                      <a:pt x="2526" y="22"/>
                    </a:lnTo>
                    <a:lnTo>
                      <a:pt x="2530" y="22"/>
                    </a:lnTo>
                    <a:lnTo>
                      <a:pt x="2534" y="20"/>
                    </a:lnTo>
                    <a:lnTo>
                      <a:pt x="2540" y="18"/>
                    </a:lnTo>
                    <a:lnTo>
                      <a:pt x="2546" y="16"/>
                    </a:lnTo>
                    <a:lnTo>
                      <a:pt x="2550" y="18"/>
                    </a:lnTo>
                    <a:lnTo>
                      <a:pt x="2554" y="22"/>
                    </a:lnTo>
                    <a:lnTo>
                      <a:pt x="2554" y="22"/>
                    </a:lnTo>
                    <a:lnTo>
                      <a:pt x="2556" y="24"/>
                    </a:lnTo>
                    <a:lnTo>
                      <a:pt x="2560" y="22"/>
                    </a:lnTo>
                    <a:lnTo>
                      <a:pt x="2560" y="22"/>
                    </a:lnTo>
                    <a:lnTo>
                      <a:pt x="2564" y="20"/>
                    </a:lnTo>
                    <a:lnTo>
                      <a:pt x="2566" y="20"/>
                    </a:lnTo>
                    <a:lnTo>
                      <a:pt x="2570" y="24"/>
                    </a:lnTo>
                    <a:lnTo>
                      <a:pt x="2572" y="29"/>
                    </a:lnTo>
                    <a:lnTo>
                      <a:pt x="2572" y="29"/>
                    </a:lnTo>
                    <a:lnTo>
                      <a:pt x="2574" y="31"/>
                    </a:lnTo>
                    <a:lnTo>
                      <a:pt x="2576" y="33"/>
                    </a:lnTo>
                    <a:lnTo>
                      <a:pt x="2578" y="31"/>
                    </a:lnTo>
                    <a:lnTo>
                      <a:pt x="2580" y="29"/>
                    </a:lnTo>
                    <a:lnTo>
                      <a:pt x="2580" y="29"/>
                    </a:lnTo>
                    <a:lnTo>
                      <a:pt x="2584" y="24"/>
                    </a:lnTo>
                    <a:lnTo>
                      <a:pt x="2588" y="20"/>
                    </a:lnTo>
                    <a:lnTo>
                      <a:pt x="2592" y="20"/>
                    </a:lnTo>
                    <a:lnTo>
                      <a:pt x="2596" y="20"/>
                    </a:lnTo>
                    <a:lnTo>
                      <a:pt x="2596" y="20"/>
                    </a:lnTo>
                    <a:lnTo>
                      <a:pt x="2596" y="18"/>
                    </a:lnTo>
                    <a:lnTo>
                      <a:pt x="2596" y="20"/>
                    </a:lnTo>
                    <a:lnTo>
                      <a:pt x="2596" y="20"/>
                    </a:lnTo>
                    <a:lnTo>
                      <a:pt x="2600" y="27"/>
                    </a:lnTo>
                    <a:lnTo>
                      <a:pt x="2602" y="27"/>
                    </a:lnTo>
                    <a:lnTo>
                      <a:pt x="2602" y="27"/>
                    </a:lnTo>
                    <a:lnTo>
                      <a:pt x="2602" y="27"/>
                    </a:lnTo>
                    <a:lnTo>
                      <a:pt x="2606" y="22"/>
                    </a:lnTo>
                    <a:lnTo>
                      <a:pt x="2610" y="22"/>
                    </a:lnTo>
                    <a:lnTo>
                      <a:pt x="2616" y="27"/>
                    </a:lnTo>
                    <a:lnTo>
                      <a:pt x="2616" y="27"/>
                    </a:lnTo>
                    <a:lnTo>
                      <a:pt x="2630" y="31"/>
                    </a:lnTo>
                    <a:lnTo>
                      <a:pt x="2642" y="35"/>
                    </a:lnTo>
                    <a:lnTo>
                      <a:pt x="2642" y="35"/>
                    </a:lnTo>
                    <a:lnTo>
                      <a:pt x="2644" y="33"/>
                    </a:lnTo>
                    <a:lnTo>
                      <a:pt x="2644" y="33"/>
                    </a:lnTo>
                    <a:lnTo>
                      <a:pt x="2646" y="27"/>
                    </a:lnTo>
                    <a:lnTo>
                      <a:pt x="2648" y="22"/>
                    </a:lnTo>
                    <a:lnTo>
                      <a:pt x="2650" y="22"/>
                    </a:lnTo>
                    <a:lnTo>
                      <a:pt x="2654" y="27"/>
                    </a:lnTo>
                    <a:lnTo>
                      <a:pt x="2654" y="27"/>
                    </a:lnTo>
                    <a:lnTo>
                      <a:pt x="2658" y="27"/>
                    </a:lnTo>
                    <a:lnTo>
                      <a:pt x="2660" y="24"/>
                    </a:lnTo>
                    <a:lnTo>
                      <a:pt x="2666" y="14"/>
                    </a:lnTo>
                    <a:lnTo>
                      <a:pt x="2666" y="14"/>
                    </a:lnTo>
                    <a:lnTo>
                      <a:pt x="2666" y="12"/>
                    </a:lnTo>
                    <a:lnTo>
                      <a:pt x="2666" y="8"/>
                    </a:lnTo>
                    <a:lnTo>
                      <a:pt x="2666" y="6"/>
                    </a:lnTo>
                    <a:lnTo>
                      <a:pt x="2664" y="2"/>
                    </a:lnTo>
                    <a:lnTo>
                      <a:pt x="2664" y="2"/>
                    </a:lnTo>
                    <a:lnTo>
                      <a:pt x="2668" y="2"/>
                    </a:lnTo>
                    <a:lnTo>
                      <a:pt x="2672" y="4"/>
                    </a:lnTo>
                    <a:lnTo>
                      <a:pt x="2676" y="6"/>
                    </a:lnTo>
                    <a:lnTo>
                      <a:pt x="2678" y="16"/>
                    </a:lnTo>
                    <a:lnTo>
                      <a:pt x="2678" y="16"/>
                    </a:lnTo>
                    <a:lnTo>
                      <a:pt x="2680" y="18"/>
                    </a:lnTo>
                    <a:lnTo>
                      <a:pt x="2680" y="18"/>
                    </a:lnTo>
                    <a:lnTo>
                      <a:pt x="2680" y="18"/>
                    </a:lnTo>
                    <a:lnTo>
                      <a:pt x="2684" y="10"/>
                    </a:lnTo>
                    <a:lnTo>
                      <a:pt x="2686" y="10"/>
                    </a:lnTo>
                    <a:lnTo>
                      <a:pt x="2686" y="10"/>
                    </a:lnTo>
                    <a:lnTo>
                      <a:pt x="2690" y="14"/>
                    </a:lnTo>
                    <a:lnTo>
                      <a:pt x="2690" y="16"/>
                    </a:lnTo>
                    <a:lnTo>
                      <a:pt x="2692" y="16"/>
                    </a:lnTo>
                    <a:lnTo>
                      <a:pt x="2692" y="16"/>
                    </a:lnTo>
                    <a:lnTo>
                      <a:pt x="2694" y="18"/>
                    </a:lnTo>
                    <a:lnTo>
                      <a:pt x="2696" y="20"/>
                    </a:lnTo>
                    <a:lnTo>
                      <a:pt x="2696" y="20"/>
                    </a:lnTo>
                    <a:lnTo>
                      <a:pt x="2698" y="27"/>
                    </a:lnTo>
                    <a:lnTo>
                      <a:pt x="2700" y="29"/>
                    </a:lnTo>
                    <a:lnTo>
                      <a:pt x="2702" y="24"/>
                    </a:lnTo>
                    <a:lnTo>
                      <a:pt x="2702" y="24"/>
                    </a:lnTo>
                    <a:lnTo>
                      <a:pt x="2706" y="18"/>
                    </a:lnTo>
                    <a:lnTo>
                      <a:pt x="2710" y="16"/>
                    </a:lnTo>
                    <a:lnTo>
                      <a:pt x="2714" y="16"/>
                    </a:lnTo>
                    <a:lnTo>
                      <a:pt x="2718" y="18"/>
                    </a:lnTo>
                    <a:lnTo>
                      <a:pt x="2718" y="18"/>
                    </a:lnTo>
                    <a:lnTo>
                      <a:pt x="2726" y="20"/>
                    </a:lnTo>
                    <a:lnTo>
                      <a:pt x="2730" y="20"/>
                    </a:lnTo>
                    <a:lnTo>
                      <a:pt x="2734" y="20"/>
                    </a:lnTo>
                    <a:lnTo>
                      <a:pt x="2734" y="20"/>
                    </a:lnTo>
                    <a:lnTo>
                      <a:pt x="2738" y="22"/>
                    </a:lnTo>
                    <a:lnTo>
                      <a:pt x="2740" y="24"/>
                    </a:lnTo>
                    <a:lnTo>
                      <a:pt x="2740" y="24"/>
                    </a:lnTo>
                    <a:lnTo>
                      <a:pt x="2742" y="22"/>
                    </a:lnTo>
                    <a:lnTo>
                      <a:pt x="2742" y="14"/>
                    </a:lnTo>
                    <a:lnTo>
                      <a:pt x="2742" y="14"/>
                    </a:lnTo>
                    <a:lnTo>
                      <a:pt x="2746" y="12"/>
                    </a:lnTo>
                    <a:lnTo>
                      <a:pt x="2748" y="14"/>
                    </a:lnTo>
                    <a:lnTo>
                      <a:pt x="2748" y="14"/>
                    </a:lnTo>
                    <a:lnTo>
                      <a:pt x="2754" y="20"/>
                    </a:lnTo>
                    <a:lnTo>
                      <a:pt x="2760" y="22"/>
                    </a:lnTo>
                    <a:lnTo>
                      <a:pt x="2764" y="22"/>
                    </a:lnTo>
                    <a:lnTo>
                      <a:pt x="2770" y="20"/>
                    </a:lnTo>
                    <a:lnTo>
                      <a:pt x="2770" y="20"/>
                    </a:lnTo>
                    <a:lnTo>
                      <a:pt x="2774" y="14"/>
                    </a:lnTo>
                    <a:lnTo>
                      <a:pt x="2780" y="10"/>
                    </a:lnTo>
                    <a:lnTo>
                      <a:pt x="2784" y="8"/>
                    </a:lnTo>
                    <a:lnTo>
                      <a:pt x="2788" y="10"/>
                    </a:lnTo>
                    <a:lnTo>
                      <a:pt x="2788" y="10"/>
                    </a:lnTo>
                    <a:lnTo>
                      <a:pt x="2792" y="10"/>
                    </a:lnTo>
                    <a:lnTo>
                      <a:pt x="2796" y="8"/>
                    </a:lnTo>
                    <a:lnTo>
                      <a:pt x="2796" y="8"/>
                    </a:lnTo>
                    <a:lnTo>
                      <a:pt x="2798" y="6"/>
                    </a:lnTo>
                    <a:lnTo>
                      <a:pt x="2800" y="8"/>
                    </a:lnTo>
                    <a:lnTo>
                      <a:pt x="2802" y="12"/>
                    </a:lnTo>
                    <a:lnTo>
                      <a:pt x="2802" y="12"/>
                    </a:lnTo>
                    <a:lnTo>
                      <a:pt x="2816" y="20"/>
                    </a:lnTo>
                    <a:lnTo>
                      <a:pt x="2824" y="22"/>
                    </a:lnTo>
                    <a:lnTo>
                      <a:pt x="2832" y="20"/>
                    </a:lnTo>
                    <a:lnTo>
                      <a:pt x="2832" y="20"/>
                    </a:lnTo>
                    <a:lnTo>
                      <a:pt x="2838" y="18"/>
                    </a:lnTo>
                    <a:lnTo>
                      <a:pt x="2846" y="18"/>
                    </a:lnTo>
                    <a:lnTo>
                      <a:pt x="2860" y="20"/>
                    </a:lnTo>
                    <a:lnTo>
                      <a:pt x="2860" y="20"/>
                    </a:lnTo>
                    <a:lnTo>
                      <a:pt x="2862" y="18"/>
                    </a:lnTo>
                    <a:lnTo>
                      <a:pt x="2862" y="20"/>
                    </a:lnTo>
                    <a:lnTo>
                      <a:pt x="2862" y="20"/>
                    </a:lnTo>
                    <a:lnTo>
                      <a:pt x="2864" y="22"/>
                    </a:lnTo>
                    <a:lnTo>
                      <a:pt x="2864" y="22"/>
                    </a:lnTo>
                    <a:lnTo>
                      <a:pt x="2868" y="16"/>
                    </a:lnTo>
                    <a:lnTo>
                      <a:pt x="2872" y="16"/>
                    </a:lnTo>
                    <a:lnTo>
                      <a:pt x="2876" y="18"/>
                    </a:lnTo>
                    <a:lnTo>
                      <a:pt x="2880" y="22"/>
                    </a:lnTo>
                    <a:lnTo>
                      <a:pt x="2880" y="22"/>
                    </a:lnTo>
                    <a:lnTo>
                      <a:pt x="2884" y="24"/>
                    </a:lnTo>
                    <a:lnTo>
                      <a:pt x="2886" y="22"/>
                    </a:lnTo>
                    <a:lnTo>
                      <a:pt x="2886" y="22"/>
                    </a:lnTo>
                    <a:lnTo>
                      <a:pt x="2890" y="20"/>
                    </a:lnTo>
                    <a:lnTo>
                      <a:pt x="2892" y="20"/>
                    </a:lnTo>
                    <a:lnTo>
                      <a:pt x="2896" y="22"/>
                    </a:lnTo>
                    <a:lnTo>
                      <a:pt x="2904" y="31"/>
                    </a:lnTo>
                    <a:lnTo>
                      <a:pt x="2904" y="31"/>
                    </a:lnTo>
                    <a:lnTo>
                      <a:pt x="2906" y="33"/>
                    </a:lnTo>
                    <a:lnTo>
                      <a:pt x="2908" y="31"/>
                    </a:lnTo>
                    <a:lnTo>
                      <a:pt x="2910" y="24"/>
                    </a:lnTo>
                    <a:lnTo>
                      <a:pt x="2914" y="20"/>
                    </a:lnTo>
                    <a:lnTo>
                      <a:pt x="2916" y="20"/>
                    </a:lnTo>
                    <a:lnTo>
                      <a:pt x="2918" y="20"/>
                    </a:lnTo>
                    <a:lnTo>
                      <a:pt x="2918" y="20"/>
                    </a:lnTo>
                    <a:lnTo>
                      <a:pt x="2922" y="24"/>
                    </a:lnTo>
                    <a:lnTo>
                      <a:pt x="2926" y="27"/>
                    </a:lnTo>
                    <a:lnTo>
                      <a:pt x="2930" y="27"/>
                    </a:lnTo>
                    <a:lnTo>
                      <a:pt x="2934" y="22"/>
                    </a:lnTo>
                    <a:lnTo>
                      <a:pt x="2934" y="22"/>
                    </a:lnTo>
                    <a:lnTo>
                      <a:pt x="2936" y="20"/>
                    </a:lnTo>
                    <a:lnTo>
                      <a:pt x="2938" y="20"/>
                    </a:lnTo>
                    <a:lnTo>
                      <a:pt x="2942" y="24"/>
                    </a:lnTo>
                    <a:lnTo>
                      <a:pt x="2942" y="24"/>
                    </a:lnTo>
                    <a:lnTo>
                      <a:pt x="2944" y="27"/>
                    </a:lnTo>
                    <a:lnTo>
                      <a:pt x="2946" y="27"/>
                    </a:lnTo>
                    <a:lnTo>
                      <a:pt x="2948" y="24"/>
                    </a:lnTo>
                    <a:lnTo>
                      <a:pt x="2948" y="18"/>
                    </a:lnTo>
                    <a:lnTo>
                      <a:pt x="2948" y="18"/>
                    </a:lnTo>
                    <a:lnTo>
                      <a:pt x="2950" y="14"/>
                    </a:lnTo>
                    <a:lnTo>
                      <a:pt x="2950" y="14"/>
                    </a:lnTo>
                    <a:lnTo>
                      <a:pt x="2952" y="18"/>
                    </a:lnTo>
                    <a:lnTo>
                      <a:pt x="2952" y="18"/>
                    </a:lnTo>
                    <a:lnTo>
                      <a:pt x="2958" y="29"/>
                    </a:lnTo>
                    <a:lnTo>
                      <a:pt x="2960" y="33"/>
                    </a:lnTo>
                    <a:lnTo>
                      <a:pt x="2964" y="33"/>
                    </a:lnTo>
                    <a:lnTo>
                      <a:pt x="2964" y="33"/>
                    </a:lnTo>
                    <a:lnTo>
                      <a:pt x="2968" y="33"/>
                    </a:lnTo>
                    <a:lnTo>
                      <a:pt x="2970" y="31"/>
                    </a:lnTo>
                    <a:lnTo>
                      <a:pt x="2972" y="27"/>
                    </a:lnTo>
                    <a:lnTo>
                      <a:pt x="2972" y="27"/>
                    </a:lnTo>
                    <a:lnTo>
                      <a:pt x="2972" y="24"/>
                    </a:lnTo>
                    <a:lnTo>
                      <a:pt x="2974" y="22"/>
                    </a:lnTo>
                    <a:lnTo>
                      <a:pt x="2978" y="22"/>
                    </a:lnTo>
                    <a:lnTo>
                      <a:pt x="2978" y="22"/>
                    </a:lnTo>
                    <a:lnTo>
                      <a:pt x="2980" y="22"/>
                    </a:lnTo>
                    <a:lnTo>
                      <a:pt x="2982" y="24"/>
                    </a:lnTo>
                    <a:lnTo>
                      <a:pt x="2982" y="22"/>
                    </a:lnTo>
                    <a:lnTo>
                      <a:pt x="2982" y="14"/>
                    </a:lnTo>
                    <a:lnTo>
                      <a:pt x="2982" y="14"/>
                    </a:lnTo>
                    <a:lnTo>
                      <a:pt x="2984" y="14"/>
                    </a:lnTo>
                    <a:lnTo>
                      <a:pt x="2984" y="16"/>
                    </a:lnTo>
                    <a:lnTo>
                      <a:pt x="2988" y="18"/>
                    </a:lnTo>
                    <a:lnTo>
                      <a:pt x="2988" y="18"/>
                    </a:lnTo>
                    <a:lnTo>
                      <a:pt x="2990" y="20"/>
                    </a:lnTo>
                    <a:lnTo>
                      <a:pt x="2992" y="20"/>
                    </a:lnTo>
                    <a:lnTo>
                      <a:pt x="2992" y="18"/>
                    </a:lnTo>
                    <a:lnTo>
                      <a:pt x="2992" y="18"/>
                    </a:lnTo>
                    <a:lnTo>
                      <a:pt x="2994" y="14"/>
                    </a:lnTo>
                    <a:lnTo>
                      <a:pt x="2994" y="12"/>
                    </a:lnTo>
                    <a:lnTo>
                      <a:pt x="2992" y="8"/>
                    </a:lnTo>
                    <a:lnTo>
                      <a:pt x="2992" y="8"/>
                    </a:lnTo>
                    <a:lnTo>
                      <a:pt x="2990" y="2"/>
                    </a:lnTo>
                    <a:lnTo>
                      <a:pt x="2990" y="2"/>
                    </a:lnTo>
                    <a:lnTo>
                      <a:pt x="2992" y="0"/>
                    </a:lnTo>
                    <a:lnTo>
                      <a:pt x="2994" y="0"/>
                    </a:lnTo>
                    <a:lnTo>
                      <a:pt x="2994" y="0"/>
                    </a:lnTo>
                    <a:lnTo>
                      <a:pt x="3000" y="4"/>
                    </a:lnTo>
                    <a:lnTo>
                      <a:pt x="3002" y="8"/>
                    </a:lnTo>
                    <a:lnTo>
                      <a:pt x="3004" y="14"/>
                    </a:lnTo>
                    <a:lnTo>
                      <a:pt x="3004" y="14"/>
                    </a:lnTo>
                    <a:lnTo>
                      <a:pt x="3008" y="10"/>
                    </a:lnTo>
                    <a:lnTo>
                      <a:pt x="3010" y="8"/>
                    </a:lnTo>
                    <a:lnTo>
                      <a:pt x="3012" y="10"/>
                    </a:lnTo>
                    <a:lnTo>
                      <a:pt x="3016" y="12"/>
                    </a:lnTo>
                    <a:lnTo>
                      <a:pt x="3016" y="12"/>
                    </a:lnTo>
                    <a:lnTo>
                      <a:pt x="3020" y="20"/>
                    </a:lnTo>
                    <a:lnTo>
                      <a:pt x="3024" y="24"/>
                    </a:lnTo>
                    <a:lnTo>
                      <a:pt x="3026" y="29"/>
                    </a:lnTo>
                    <a:lnTo>
                      <a:pt x="3026" y="29"/>
                    </a:lnTo>
                    <a:lnTo>
                      <a:pt x="3028" y="31"/>
                    </a:lnTo>
                    <a:lnTo>
                      <a:pt x="3028" y="31"/>
                    </a:lnTo>
                    <a:lnTo>
                      <a:pt x="3032" y="18"/>
                    </a:lnTo>
                    <a:lnTo>
                      <a:pt x="3036" y="14"/>
                    </a:lnTo>
                    <a:lnTo>
                      <a:pt x="3042" y="14"/>
                    </a:lnTo>
                    <a:lnTo>
                      <a:pt x="3046" y="16"/>
                    </a:lnTo>
                    <a:lnTo>
                      <a:pt x="3046" y="16"/>
                    </a:lnTo>
                    <a:lnTo>
                      <a:pt x="3052" y="18"/>
                    </a:lnTo>
                    <a:lnTo>
                      <a:pt x="3058" y="18"/>
                    </a:lnTo>
                    <a:lnTo>
                      <a:pt x="3064" y="20"/>
                    </a:lnTo>
                    <a:lnTo>
                      <a:pt x="3070" y="24"/>
                    </a:lnTo>
                    <a:lnTo>
                      <a:pt x="3070" y="24"/>
                    </a:lnTo>
                    <a:lnTo>
                      <a:pt x="3070" y="18"/>
                    </a:lnTo>
                    <a:lnTo>
                      <a:pt x="3068" y="16"/>
                    </a:lnTo>
                    <a:lnTo>
                      <a:pt x="3068" y="14"/>
                    </a:lnTo>
                    <a:lnTo>
                      <a:pt x="3066" y="12"/>
                    </a:lnTo>
                    <a:lnTo>
                      <a:pt x="3066" y="12"/>
                    </a:lnTo>
                    <a:lnTo>
                      <a:pt x="3068" y="10"/>
                    </a:lnTo>
                    <a:lnTo>
                      <a:pt x="3068" y="10"/>
                    </a:lnTo>
                    <a:lnTo>
                      <a:pt x="3074" y="12"/>
                    </a:lnTo>
                    <a:lnTo>
                      <a:pt x="3074" y="12"/>
                    </a:lnTo>
                    <a:lnTo>
                      <a:pt x="3080" y="18"/>
                    </a:lnTo>
                    <a:lnTo>
                      <a:pt x="3086" y="22"/>
                    </a:lnTo>
                    <a:lnTo>
                      <a:pt x="3092" y="22"/>
                    </a:lnTo>
                    <a:lnTo>
                      <a:pt x="3098" y="20"/>
                    </a:lnTo>
                    <a:lnTo>
                      <a:pt x="3098" y="20"/>
                    </a:lnTo>
                    <a:lnTo>
                      <a:pt x="3098" y="20"/>
                    </a:lnTo>
                    <a:lnTo>
                      <a:pt x="3098" y="20"/>
                    </a:lnTo>
                    <a:lnTo>
                      <a:pt x="3102" y="24"/>
                    </a:lnTo>
                    <a:lnTo>
                      <a:pt x="3104" y="24"/>
                    </a:lnTo>
                    <a:lnTo>
                      <a:pt x="3106" y="22"/>
                    </a:lnTo>
                    <a:lnTo>
                      <a:pt x="3108" y="16"/>
                    </a:lnTo>
                    <a:lnTo>
                      <a:pt x="3108" y="16"/>
                    </a:lnTo>
                    <a:lnTo>
                      <a:pt x="3110" y="14"/>
                    </a:lnTo>
                    <a:lnTo>
                      <a:pt x="3112" y="12"/>
                    </a:lnTo>
                    <a:lnTo>
                      <a:pt x="3112" y="12"/>
                    </a:lnTo>
                    <a:lnTo>
                      <a:pt x="3114" y="14"/>
                    </a:lnTo>
                    <a:lnTo>
                      <a:pt x="3114" y="14"/>
                    </a:lnTo>
                    <a:lnTo>
                      <a:pt x="3118" y="16"/>
                    </a:lnTo>
                    <a:lnTo>
                      <a:pt x="3120" y="16"/>
                    </a:lnTo>
                    <a:lnTo>
                      <a:pt x="3124" y="12"/>
                    </a:lnTo>
                    <a:lnTo>
                      <a:pt x="3128" y="10"/>
                    </a:lnTo>
                    <a:lnTo>
                      <a:pt x="3128" y="10"/>
                    </a:lnTo>
                    <a:lnTo>
                      <a:pt x="3128" y="12"/>
                    </a:lnTo>
                    <a:lnTo>
                      <a:pt x="3128" y="12"/>
                    </a:lnTo>
                    <a:lnTo>
                      <a:pt x="3138" y="16"/>
                    </a:lnTo>
                    <a:lnTo>
                      <a:pt x="3148" y="20"/>
                    </a:lnTo>
                    <a:lnTo>
                      <a:pt x="3158" y="22"/>
                    </a:lnTo>
                    <a:lnTo>
                      <a:pt x="3164" y="20"/>
                    </a:lnTo>
                    <a:lnTo>
                      <a:pt x="3168" y="18"/>
                    </a:lnTo>
                    <a:lnTo>
                      <a:pt x="3168" y="18"/>
                    </a:lnTo>
                    <a:lnTo>
                      <a:pt x="3172" y="18"/>
                    </a:lnTo>
                    <a:lnTo>
                      <a:pt x="3178" y="18"/>
                    </a:lnTo>
                    <a:lnTo>
                      <a:pt x="3182" y="18"/>
                    </a:lnTo>
                    <a:lnTo>
                      <a:pt x="3186" y="22"/>
                    </a:lnTo>
                    <a:lnTo>
                      <a:pt x="3186" y="22"/>
                    </a:lnTo>
                    <a:lnTo>
                      <a:pt x="3190" y="22"/>
                    </a:lnTo>
                    <a:lnTo>
                      <a:pt x="3192" y="22"/>
                    </a:lnTo>
                    <a:lnTo>
                      <a:pt x="3194" y="18"/>
                    </a:lnTo>
                    <a:lnTo>
                      <a:pt x="3194" y="18"/>
                    </a:lnTo>
                    <a:lnTo>
                      <a:pt x="3196" y="16"/>
                    </a:lnTo>
                    <a:lnTo>
                      <a:pt x="3196" y="16"/>
                    </a:lnTo>
                    <a:lnTo>
                      <a:pt x="3202" y="20"/>
                    </a:lnTo>
                    <a:lnTo>
                      <a:pt x="3210" y="20"/>
                    </a:lnTo>
                    <a:lnTo>
                      <a:pt x="3216" y="22"/>
                    </a:lnTo>
                    <a:lnTo>
                      <a:pt x="3222" y="27"/>
                    </a:lnTo>
                    <a:lnTo>
                      <a:pt x="3222" y="27"/>
                    </a:lnTo>
                    <a:lnTo>
                      <a:pt x="3226" y="29"/>
                    </a:lnTo>
                    <a:lnTo>
                      <a:pt x="3230" y="31"/>
                    </a:lnTo>
                    <a:lnTo>
                      <a:pt x="3234" y="29"/>
                    </a:lnTo>
                    <a:lnTo>
                      <a:pt x="3238" y="24"/>
                    </a:lnTo>
                    <a:lnTo>
                      <a:pt x="3238" y="24"/>
                    </a:lnTo>
                    <a:lnTo>
                      <a:pt x="3240" y="20"/>
                    </a:lnTo>
                    <a:lnTo>
                      <a:pt x="3244" y="20"/>
                    </a:lnTo>
                    <a:lnTo>
                      <a:pt x="3248" y="22"/>
                    </a:lnTo>
                    <a:lnTo>
                      <a:pt x="3248" y="22"/>
                    </a:lnTo>
                    <a:lnTo>
                      <a:pt x="3256" y="29"/>
                    </a:lnTo>
                    <a:lnTo>
                      <a:pt x="3258" y="27"/>
                    </a:lnTo>
                    <a:lnTo>
                      <a:pt x="3262" y="22"/>
                    </a:lnTo>
                    <a:lnTo>
                      <a:pt x="3262" y="22"/>
                    </a:lnTo>
                    <a:lnTo>
                      <a:pt x="3264" y="20"/>
                    </a:lnTo>
                    <a:lnTo>
                      <a:pt x="3264" y="20"/>
                    </a:lnTo>
                    <a:lnTo>
                      <a:pt x="3270" y="27"/>
                    </a:lnTo>
                    <a:lnTo>
                      <a:pt x="3278" y="29"/>
                    </a:lnTo>
                    <a:lnTo>
                      <a:pt x="3286" y="31"/>
                    </a:lnTo>
                    <a:lnTo>
                      <a:pt x="3292" y="35"/>
                    </a:lnTo>
                    <a:lnTo>
                      <a:pt x="3292" y="35"/>
                    </a:lnTo>
                    <a:lnTo>
                      <a:pt x="3308" y="35"/>
                    </a:lnTo>
                    <a:lnTo>
                      <a:pt x="3316" y="35"/>
                    </a:lnTo>
                    <a:lnTo>
                      <a:pt x="3324" y="37"/>
                    </a:lnTo>
                    <a:lnTo>
                      <a:pt x="3324" y="37"/>
                    </a:lnTo>
                    <a:lnTo>
                      <a:pt x="3330" y="39"/>
                    </a:lnTo>
                    <a:lnTo>
                      <a:pt x="3332" y="45"/>
                    </a:lnTo>
                    <a:lnTo>
                      <a:pt x="3332" y="53"/>
                    </a:lnTo>
                    <a:lnTo>
                      <a:pt x="3332" y="67"/>
                    </a:lnTo>
                    <a:lnTo>
                      <a:pt x="3332" y="67"/>
                    </a:lnTo>
                    <a:lnTo>
                      <a:pt x="3332" y="69"/>
                    </a:lnTo>
                    <a:lnTo>
                      <a:pt x="3332" y="69"/>
                    </a:lnTo>
                    <a:lnTo>
                      <a:pt x="3334" y="83"/>
                    </a:lnTo>
                    <a:lnTo>
                      <a:pt x="3332" y="89"/>
                    </a:lnTo>
                    <a:lnTo>
                      <a:pt x="3330" y="95"/>
                    </a:lnTo>
                    <a:lnTo>
                      <a:pt x="3330" y="95"/>
                    </a:lnTo>
                    <a:lnTo>
                      <a:pt x="3328" y="97"/>
                    </a:lnTo>
                    <a:lnTo>
                      <a:pt x="3324" y="97"/>
                    </a:lnTo>
                    <a:lnTo>
                      <a:pt x="3322" y="95"/>
                    </a:lnTo>
                    <a:lnTo>
                      <a:pt x="3320" y="95"/>
                    </a:lnTo>
                    <a:lnTo>
                      <a:pt x="3320" y="95"/>
                    </a:lnTo>
                    <a:lnTo>
                      <a:pt x="3314" y="95"/>
                    </a:lnTo>
                    <a:lnTo>
                      <a:pt x="3308" y="93"/>
                    </a:lnTo>
                    <a:lnTo>
                      <a:pt x="3302" y="91"/>
                    </a:lnTo>
                    <a:lnTo>
                      <a:pt x="3298" y="91"/>
                    </a:lnTo>
                    <a:lnTo>
                      <a:pt x="3298" y="91"/>
                    </a:lnTo>
                    <a:lnTo>
                      <a:pt x="3294" y="89"/>
                    </a:lnTo>
                    <a:lnTo>
                      <a:pt x="3292" y="85"/>
                    </a:lnTo>
                    <a:lnTo>
                      <a:pt x="3292" y="85"/>
                    </a:lnTo>
                    <a:lnTo>
                      <a:pt x="3288" y="81"/>
                    </a:lnTo>
                    <a:lnTo>
                      <a:pt x="3286" y="79"/>
                    </a:lnTo>
                    <a:lnTo>
                      <a:pt x="3282" y="81"/>
                    </a:lnTo>
                    <a:lnTo>
                      <a:pt x="3280" y="89"/>
                    </a:lnTo>
                    <a:lnTo>
                      <a:pt x="3280" y="89"/>
                    </a:lnTo>
                    <a:lnTo>
                      <a:pt x="3278" y="91"/>
                    </a:lnTo>
                    <a:lnTo>
                      <a:pt x="3278" y="91"/>
                    </a:lnTo>
                    <a:lnTo>
                      <a:pt x="3278" y="91"/>
                    </a:lnTo>
                    <a:lnTo>
                      <a:pt x="3272" y="87"/>
                    </a:lnTo>
                    <a:lnTo>
                      <a:pt x="3266" y="87"/>
                    </a:lnTo>
                    <a:lnTo>
                      <a:pt x="3260" y="85"/>
                    </a:lnTo>
                    <a:lnTo>
                      <a:pt x="3254" y="79"/>
                    </a:lnTo>
                    <a:lnTo>
                      <a:pt x="3254" y="79"/>
                    </a:lnTo>
                    <a:lnTo>
                      <a:pt x="3254" y="93"/>
                    </a:lnTo>
                    <a:lnTo>
                      <a:pt x="3258" y="101"/>
                    </a:lnTo>
                    <a:lnTo>
                      <a:pt x="3262" y="105"/>
                    </a:lnTo>
                    <a:lnTo>
                      <a:pt x="3266" y="113"/>
                    </a:lnTo>
                    <a:lnTo>
                      <a:pt x="3266" y="113"/>
                    </a:lnTo>
                    <a:lnTo>
                      <a:pt x="3268" y="115"/>
                    </a:lnTo>
                    <a:lnTo>
                      <a:pt x="3270" y="115"/>
                    </a:lnTo>
                    <a:lnTo>
                      <a:pt x="3274" y="107"/>
                    </a:lnTo>
                    <a:lnTo>
                      <a:pt x="3274" y="107"/>
                    </a:lnTo>
                    <a:lnTo>
                      <a:pt x="3278" y="97"/>
                    </a:lnTo>
                    <a:lnTo>
                      <a:pt x="3284" y="93"/>
                    </a:lnTo>
                    <a:lnTo>
                      <a:pt x="3290" y="91"/>
                    </a:lnTo>
                    <a:lnTo>
                      <a:pt x="3296" y="95"/>
                    </a:lnTo>
                    <a:lnTo>
                      <a:pt x="3296" y="95"/>
                    </a:lnTo>
                    <a:lnTo>
                      <a:pt x="3302" y="99"/>
                    </a:lnTo>
                    <a:lnTo>
                      <a:pt x="3310" y="103"/>
                    </a:lnTo>
                    <a:lnTo>
                      <a:pt x="3316" y="111"/>
                    </a:lnTo>
                    <a:lnTo>
                      <a:pt x="3322" y="123"/>
                    </a:lnTo>
                    <a:lnTo>
                      <a:pt x="3322" y="123"/>
                    </a:lnTo>
                    <a:lnTo>
                      <a:pt x="3322" y="113"/>
                    </a:lnTo>
                    <a:lnTo>
                      <a:pt x="3324" y="105"/>
                    </a:lnTo>
                    <a:lnTo>
                      <a:pt x="3324" y="105"/>
                    </a:lnTo>
                    <a:lnTo>
                      <a:pt x="3326" y="103"/>
                    </a:lnTo>
                    <a:lnTo>
                      <a:pt x="3328" y="103"/>
                    </a:lnTo>
                    <a:lnTo>
                      <a:pt x="3330" y="105"/>
                    </a:lnTo>
                    <a:lnTo>
                      <a:pt x="3332" y="105"/>
                    </a:lnTo>
                    <a:lnTo>
                      <a:pt x="3332" y="105"/>
                    </a:lnTo>
                    <a:lnTo>
                      <a:pt x="3336" y="103"/>
                    </a:lnTo>
                    <a:lnTo>
                      <a:pt x="3338" y="103"/>
                    </a:lnTo>
                    <a:lnTo>
                      <a:pt x="3346" y="107"/>
                    </a:lnTo>
                    <a:lnTo>
                      <a:pt x="3352" y="113"/>
                    </a:lnTo>
                    <a:lnTo>
                      <a:pt x="3358" y="117"/>
                    </a:lnTo>
                    <a:lnTo>
                      <a:pt x="3358" y="117"/>
                    </a:lnTo>
                    <a:lnTo>
                      <a:pt x="3360" y="119"/>
                    </a:lnTo>
                    <a:lnTo>
                      <a:pt x="3362" y="123"/>
                    </a:lnTo>
                    <a:lnTo>
                      <a:pt x="3364" y="129"/>
                    </a:lnTo>
                    <a:lnTo>
                      <a:pt x="3364" y="135"/>
                    </a:lnTo>
                    <a:lnTo>
                      <a:pt x="3364" y="135"/>
                    </a:lnTo>
                    <a:lnTo>
                      <a:pt x="3362" y="139"/>
                    </a:lnTo>
                    <a:lnTo>
                      <a:pt x="3360" y="141"/>
                    </a:lnTo>
                    <a:lnTo>
                      <a:pt x="3356" y="139"/>
                    </a:lnTo>
                    <a:lnTo>
                      <a:pt x="3356" y="139"/>
                    </a:lnTo>
                    <a:lnTo>
                      <a:pt x="3350" y="141"/>
                    </a:lnTo>
                    <a:lnTo>
                      <a:pt x="3344" y="139"/>
                    </a:lnTo>
                    <a:lnTo>
                      <a:pt x="3338" y="135"/>
                    </a:lnTo>
                    <a:lnTo>
                      <a:pt x="3332" y="129"/>
                    </a:lnTo>
                    <a:lnTo>
                      <a:pt x="3332" y="129"/>
                    </a:lnTo>
                    <a:lnTo>
                      <a:pt x="3338" y="139"/>
                    </a:lnTo>
                    <a:lnTo>
                      <a:pt x="3338" y="139"/>
                    </a:lnTo>
                    <a:lnTo>
                      <a:pt x="3338" y="145"/>
                    </a:lnTo>
                    <a:lnTo>
                      <a:pt x="3338" y="151"/>
                    </a:lnTo>
                    <a:lnTo>
                      <a:pt x="3338" y="151"/>
                    </a:lnTo>
                    <a:lnTo>
                      <a:pt x="3336" y="155"/>
                    </a:lnTo>
                    <a:lnTo>
                      <a:pt x="3334" y="155"/>
                    </a:lnTo>
                    <a:lnTo>
                      <a:pt x="3334" y="155"/>
                    </a:lnTo>
                    <a:lnTo>
                      <a:pt x="3334" y="155"/>
                    </a:lnTo>
                    <a:lnTo>
                      <a:pt x="3330" y="151"/>
                    </a:lnTo>
                    <a:lnTo>
                      <a:pt x="3326" y="151"/>
                    </a:lnTo>
                    <a:lnTo>
                      <a:pt x="3320" y="155"/>
                    </a:lnTo>
                    <a:lnTo>
                      <a:pt x="3320" y="155"/>
                    </a:lnTo>
                    <a:lnTo>
                      <a:pt x="3314" y="155"/>
                    </a:lnTo>
                    <a:lnTo>
                      <a:pt x="3308" y="153"/>
                    </a:lnTo>
                    <a:lnTo>
                      <a:pt x="3302" y="147"/>
                    </a:lnTo>
                    <a:lnTo>
                      <a:pt x="3298" y="137"/>
                    </a:lnTo>
                    <a:lnTo>
                      <a:pt x="3298" y="137"/>
                    </a:lnTo>
                    <a:lnTo>
                      <a:pt x="3296" y="133"/>
                    </a:lnTo>
                    <a:lnTo>
                      <a:pt x="3294" y="131"/>
                    </a:lnTo>
                    <a:lnTo>
                      <a:pt x="3292" y="131"/>
                    </a:lnTo>
                    <a:lnTo>
                      <a:pt x="3292" y="131"/>
                    </a:lnTo>
                    <a:lnTo>
                      <a:pt x="3294" y="141"/>
                    </a:lnTo>
                    <a:lnTo>
                      <a:pt x="3292" y="151"/>
                    </a:lnTo>
                    <a:lnTo>
                      <a:pt x="3292" y="151"/>
                    </a:lnTo>
                    <a:lnTo>
                      <a:pt x="3288" y="155"/>
                    </a:lnTo>
                    <a:lnTo>
                      <a:pt x="3286" y="157"/>
                    </a:lnTo>
                    <a:lnTo>
                      <a:pt x="3282" y="157"/>
                    </a:lnTo>
                    <a:lnTo>
                      <a:pt x="3278" y="151"/>
                    </a:lnTo>
                    <a:lnTo>
                      <a:pt x="3278" y="151"/>
                    </a:lnTo>
                    <a:lnTo>
                      <a:pt x="3280" y="157"/>
                    </a:lnTo>
                    <a:lnTo>
                      <a:pt x="3280" y="161"/>
                    </a:lnTo>
                    <a:lnTo>
                      <a:pt x="3280" y="167"/>
                    </a:lnTo>
                    <a:lnTo>
                      <a:pt x="3280" y="167"/>
                    </a:lnTo>
                    <a:lnTo>
                      <a:pt x="3278" y="169"/>
                    </a:lnTo>
                    <a:lnTo>
                      <a:pt x="3274" y="169"/>
                    </a:lnTo>
                    <a:lnTo>
                      <a:pt x="3272" y="165"/>
                    </a:lnTo>
                    <a:lnTo>
                      <a:pt x="3270" y="163"/>
                    </a:lnTo>
                    <a:lnTo>
                      <a:pt x="3270" y="163"/>
                    </a:lnTo>
                    <a:lnTo>
                      <a:pt x="3272" y="171"/>
                    </a:lnTo>
                    <a:lnTo>
                      <a:pt x="3276" y="175"/>
                    </a:lnTo>
                    <a:lnTo>
                      <a:pt x="3276" y="175"/>
                    </a:lnTo>
                    <a:lnTo>
                      <a:pt x="3286" y="183"/>
                    </a:lnTo>
                    <a:lnTo>
                      <a:pt x="3296" y="195"/>
                    </a:lnTo>
                    <a:lnTo>
                      <a:pt x="3304" y="213"/>
                    </a:lnTo>
                    <a:lnTo>
                      <a:pt x="3312" y="233"/>
                    </a:lnTo>
                    <a:lnTo>
                      <a:pt x="3312" y="233"/>
                    </a:lnTo>
                    <a:lnTo>
                      <a:pt x="3314" y="239"/>
                    </a:lnTo>
                    <a:lnTo>
                      <a:pt x="3318" y="243"/>
                    </a:lnTo>
                    <a:lnTo>
                      <a:pt x="3324" y="245"/>
                    </a:lnTo>
                    <a:lnTo>
                      <a:pt x="3328" y="241"/>
                    </a:lnTo>
                    <a:lnTo>
                      <a:pt x="3328" y="241"/>
                    </a:lnTo>
                    <a:lnTo>
                      <a:pt x="3330" y="239"/>
                    </a:lnTo>
                    <a:lnTo>
                      <a:pt x="3334" y="237"/>
                    </a:lnTo>
                    <a:lnTo>
                      <a:pt x="3338" y="241"/>
                    </a:lnTo>
                    <a:lnTo>
                      <a:pt x="3338" y="241"/>
                    </a:lnTo>
                    <a:lnTo>
                      <a:pt x="3342" y="245"/>
                    </a:lnTo>
                    <a:lnTo>
                      <a:pt x="3346" y="253"/>
                    </a:lnTo>
                    <a:lnTo>
                      <a:pt x="3348" y="261"/>
                    </a:lnTo>
                    <a:lnTo>
                      <a:pt x="3348" y="267"/>
                    </a:lnTo>
                    <a:lnTo>
                      <a:pt x="3348" y="267"/>
                    </a:lnTo>
                    <a:lnTo>
                      <a:pt x="3346" y="273"/>
                    </a:lnTo>
                    <a:lnTo>
                      <a:pt x="3342" y="275"/>
                    </a:lnTo>
                    <a:lnTo>
                      <a:pt x="3340" y="277"/>
                    </a:lnTo>
                    <a:lnTo>
                      <a:pt x="3336" y="275"/>
                    </a:lnTo>
                    <a:lnTo>
                      <a:pt x="3336" y="275"/>
                    </a:lnTo>
                    <a:lnTo>
                      <a:pt x="3330" y="277"/>
                    </a:lnTo>
                    <a:lnTo>
                      <a:pt x="3326" y="279"/>
                    </a:lnTo>
                    <a:lnTo>
                      <a:pt x="3326" y="279"/>
                    </a:lnTo>
                    <a:lnTo>
                      <a:pt x="3324" y="277"/>
                    </a:lnTo>
                    <a:lnTo>
                      <a:pt x="3324" y="277"/>
                    </a:lnTo>
                    <a:lnTo>
                      <a:pt x="3322" y="273"/>
                    </a:lnTo>
                    <a:lnTo>
                      <a:pt x="3320" y="271"/>
                    </a:lnTo>
                    <a:lnTo>
                      <a:pt x="3316" y="271"/>
                    </a:lnTo>
                    <a:lnTo>
                      <a:pt x="3316" y="271"/>
                    </a:lnTo>
                    <a:lnTo>
                      <a:pt x="3314" y="269"/>
                    </a:lnTo>
                    <a:lnTo>
                      <a:pt x="3314" y="269"/>
                    </a:lnTo>
                    <a:lnTo>
                      <a:pt x="3310" y="261"/>
                    </a:lnTo>
                    <a:lnTo>
                      <a:pt x="3306" y="251"/>
                    </a:lnTo>
                    <a:lnTo>
                      <a:pt x="3306" y="251"/>
                    </a:lnTo>
                    <a:lnTo>
                      <a:pt x="3304" y="243"/>
                    </a:lnTo>
                    <a:lnTo>
                      <a:pt x="3302" y="243"/>
                    </a:lnTo>
                    <a:lnTo>
                      <a:pt x="3300" y="245"/>
                    </a:lnTo>
                    <a:lnTo>
                      <a:pt x="3300" y="245"/>
                    </a:lnTo>
                    <a:lnTo>
                      <a:pt x="3302" y="255"/>
                    </a:lnTo>
                    <a:lnTo>
                      <a:pt x="3302" y="261"/>
                    </a:lnTo>
                    <a:lnTo>
                      <a:pt x="3302" y="267"/>
                    </a:lnTo>
                    <a:lnTo>
                      <a:pt x="3302" y="267"/>
                    </a:lnTo>
                    <a:lnTo>
                      <a:pt x="3298" y="273"/>
                    </a:lnTo>
                    <a:lnTo>
                      <a:pt x="3296" y="277"/>
                    </a:lnTo>
                    <a:lnTo>
                      <a:pt x="3292" y="277"/>
                    </a:lnTo>
                    <a:lnTo>
                      <a:pt x="3290" y="275"/>
                    </a:lnTo>
                    <a:lnTo>
                      <a:pt x="3290" y="275"/>
                    </a:lnTo>
                    <a:lnTo>
                      <a:pt x="3286" y="273"/>
                    </a:lnTo>
                    <a:lnTo>
                      <a:pt x="3280" y="273"/>
                    </a:lnTo>
                    <a:lnTo>
                      <a:pt x="3276" y="275"/>
                    </a:lnTo>
                    <a:lnTo>
                      <a:pt x="3272" y="281"/>
                    </a:lnTo>
                    <a:lnTo>
                      <a:pt x="3272" y="281"/>
                    </a:lnTo>
                    <a:lnTo>
                      <a:pt x="3268" y="287"/>
                    </a:lnTo>
                    <a:lnTo>
                      <a:pt x="3264" y="289"/>
                    </a:lnTo>
                    <a:lnTo>
                      <a:pt x="3258" y="287"/>
                    </a:lnTo>
                    <a:lnTo>
                      <a:pt x="3254" y="281"/>
                    </a:lnTo>
                    <a:lnTo>
                      <a:pt x="3254" y="281"/>
                    </a:lnTo>
                    <a:lnTo>
                      <a:pt x="3250" y="277"/>
                    </a:lnTo>
                    <a:lnTo>
                      <a:pt x="3246" y="275"/>
                    </a:lnTo>
                    <a:lnTo>
                      <a:pt x="3242" y="271"/>
                    </a:lnTo>
                    <a:lnTo>
                      <a:pt x="3238" y="265"/>
                    </a:lnTo>
                    <a:lnTo>
                      <a:pt x="3238" y="265"/>
                    </a:lnTo>
                    <a:lnTo>
                      <a:pt x="3238" y="277"/>
                    </a:lnTo>
                    <a:lnTo>
                      <a:pt x="3236" y="283"/>
                    </a:lnTo>
                    <a:lnTo>
                      <a:pt x="3232" y="285"/>
                    </a:lnTo>
                    <a:lnTo>
                      <a:pt x="3228" y="287"/>
                    </a:lnTo>
                    <a:lnTo>
                      <a:pt x="3228" y="287"/>
                    </a:lnTo>
                    <a:lnTo>
                      <a:pt x="3226" y="291"/>
                    </a:lnTo>
                    <a:lnTo>
                      <a:pt x="3222" y="291"/>
                    </a:lnTo>
                    <a:lnTo>
                      <a:pt x="3220" y="291"/>
                    </a:lnTo>
                    <a:lnTo>
                      <a:pt x="3216" y="287"/>
                    </a:lnTo>
                    <a:lnTo>
                      <a:pt x="3216" y="287"/>
                    </a:lnTo>
                    <a:lnTo>
                      <a:pt x="3214" y="283"/>
                    </a:lnTo>
                    <a:lnTo>
                      <a:pt x="3212" y="283"/>
                    </a:lnTo>
                    <a:lnTo>
                      <a:pt x="3212" y="283"/>
                    </a:lnTo>
                    <a:lnTo>
                      <a:pt x="3208" y="285"/>
                    </a:lnTo>
                    <a:lnTo>
                      <a:pt x="3202" y="287"/>
                    </a:lnTo>
                    <a:lnTo>
                      <a:pt x="3198" y="285"/>
                    </a:lnTo>
                    <a:lnTo>
                      <a:pt x="3192" y="283"/>
                    </a:lnTo>
                    <a:lnTo>
                      <a:pt x="3192" y="283"/>
                    </a:lnTo>
                    <a:lnTo>
                      <a:pt x="3190" y="283"/>
                    </a:lnTo>
                    <a:lnTo>
                      <a:pt x="3190" y="283"/>
                    </a:lnTo>
                    <a:lnTo>
                      <a:pt x="3188" y="289"/>
                    </a:lnTo>
                    <a:lnTo>
                      <a:pt x="3188" y="289"/>
                    </a:lnTo>
                    <a:lnTo>
                      <a:pt x="3190" y="299"/>
                    </a:lnTo>
                    <a:lnTo>
                      <a:pt x="3190" y="303"/>
                    </a:lnTo>
                    <a:lnTo>
                      <a:pt x="3188" y="305"/>
                    </a:lnTo>
                    <a:lnTo>
                      <a:pt x="3188" y="305"/>
                    </a:lnTo>
                    <a:lnTo>
                      <a:pt x="3180" y="307"/>
                    </a:lnTo>
                    <a:lnTo>
                      <a:pt x="3178" y="305"/>
                    </a:lnTo>
                    <a:lnTo>
                      <a:pt x="3176" y="301"/>
                    </a:lnTo>
                    <a:lnTo>
                      <a:pt x="3176" y="301"/>
                    </a:lnTo>
                    <a:lnTo>
                      <a:pt x="3172" y="293"/>
                    </a:lnTo>
                    <a:lnTo>
                      <a:pt x="3168" y="285"/>
                    </a:lnTo>
                    <a:lnTo>
                      <a:pt x="3168" y="285"/>
                    </a:lnTo>
                    <a:lnTo>
                      <a:pt x="3166" y="281"/>
                    </a:lnTo>
                    <a:lnTo>
                      <a:pt x="3164" y="279"/>
                    </a:lnTo>
                    <a:lnTo>
                      <a:pt x="3158" y="277"/>
                    </a:lnTo>
                    <a:lnTo>
                      <a:pt x="3154" y="279"/>
                    </a:lnTo>
                    <a:lnTo>
                      <a:pt x="3148" y="277"/>
                    </a:lnTo>
                    <a:lnTo>
                      <a:pt x="3148" y="277"/>
                    </a:lnTo>
                    <a:lnTo>
                      <a:pt x="3148" y="287"/>
                    </a:lnTo>
                    <a:lnTo>
                      <a:pt x="3144" y="291"/>
                    </a:lnTo>
                    <a:lnTo>
                      <a:pt x="3142" y="293"/>
                    </a:lnTo>
                    <a:lnTo>
                      <a:pt x="3138" y="293"/>
                    </a:lnTo>
                    <a:lnTo>
                      <a:pt x="3138" y="293"/>
                    </a:lnTo>
                    <a:lnTo>
                      <a:pt x="3136" y="295"/>
                    </a:lnTo>
                    <a:lnTo>
                      <a:pt x="3136" y="295"/>
                    </a:lnTo>
                    <a:lnTo>
                      <a:pt x="3136" y="295"/>
                    </a:lnTo>
                    <a:lnTo>
                      <a:pt x="3134" y="291"/>
                    </a:lnTo>
                    <a:lnTo>
                      <a:pt x="3130" y="291"/>
                    </a:lnTo>
                    <a:lnTo>
                      <a:pt x="3126" y="289"/>
                    </a:lnTo>
                    <a:lnTo>
                      <a:pt x="3120" y="289"/>
                    </a:lnTo>
                    <a:lnTo>
                      <a:pt x="3118" y="287"/>
                    </a:lnTo>
                    <a:lnTo>
                      <a:pt x="3116" y="285"/>
                    </a:lnTo>
                    <a:lnTo>
                      <a:pt x="3116" y="285"/>
                    </a:lnTo>
                    <a:lnTo>
                      <a:pt x="3112" y="283"/>
                    </a:lnTo>
                    <a:lnTo>
                      <a:pt x="3110" y="281"/>
                    </a:lnTo>
                    <a:lnTo>
                      <a:pt x="3108" y="283"/>
                    </a:lnTo>
                    <a:lnTo>
                      <a:pt x="3106" y="287"/>
                    </a:lnTo>
                    <a:lnTo>
                      <a:pt x="3106" y="287"/>
                    </a:lnTo>
                    <a:lnTo>
                      <a:pt x="3104" y="291"/>
                    </a:lnTo>
                    <a:lnTo>
                      <a:pt x="3100" y="291"/>
                    </a:lnTo>
                    <a:lnTo>
                      <a:pt x="3100" y="291"/>
                    </a:lnTo>
                    <a:lnTo>
                      <a:pt x="3094" y="289"/>
                    </a:lnTo>
                    <a:lnTo>
                      <a:pt x="3090" y="289"/>
                    </a:lnTo>
                    <a:lnTo>
                      <a:pt x="3086" y="291"/>
                    </a:lnTo>
                    <a:lnTo>
                      <a:pt x="3086" y="291"/>
                    </a:lnTo>
                    <a:lnTo>
                      <a:pt x="3084" y="291"/>
                    </a:lnTo>
                    <a:lnTo>
                      <a:pt x="3082" y="287"/>
                    </a:lnTo>
                    <a:lnTo>
                      <a:pt x="3078" y="277"/>
                    </a:lnTo>
                    <a:lnTo>
                      <a:pt x="3078" y="277"/>
                    </a:lnTo>
                    <a:lnTo>
                      <a:pt x="3078" y="287"/>
                    </a:lnTo>
                    <a:lnTo>
                      <a:pt x="3076" y="291"/>
                    </a:lnTo>
                    <a:lnTo>
                      <a:pt x="3074" y="289"/>
                    </a:lnTo>
                    <a:lnTo>
                      <a:pt x="3074" y="289"/>
                    </a:lnTo>
                    <a:lnTo>
                      <a:pt x="3072" y="289"/>
                    </a:lnTo>
                    <a:lnTo>
                      <a:pt x="3070" y="293"/>
                    </a:lnTo>
                    <a:lnTo>
                      <a:pt x="3070" y="293"/>
                    </a:lnTo>
                    <a:lnTo>
                      <a:pt x="3070" y="297"/>
                    </a:lnTo>
                    <a:lnTo>
                      <a:pt x="3068" y="297"/>
                    </a:lnTo>
                    <a:lnTo>
                      <a:pt x="3068" y="297"/>
                    </a:lnTo>
                    <a:lnTo>
                      <a:pt x="3062" y="295"/>
                    </a:lnTo>
                    <a:lnTo>
                      <a:pt x="3058" y="293"/>
                    </a:lnTo>
                    <a:lnTo>
                      <a:pt x="3052" y="291"/>
                    </a:lnTo>
                    <a:lnTo>
                      <a:pt x="3046" y="287"/>
                    </a:lnTo>
                    <a:lnTo>
                      <a:pt x="3046" y="287"/>
                    </a:lnTo>
                    <a:lnTo>
                      <a:pt x="3042" y="283"/>
                    </a:lnTo>
                    <a:lnTo>
                      <a:pt x="3040" y="283"/>
                    </a:lnTo>
                    <a:lnTo>
                      <a:pt x="3038" y="285"/>
                    </a:lnTo>
                    <a:lnTo>
                      <a:pt x="3036" y="291"/>
                    </a:lnTo>
                    <a:lnTo>
                      <a:pt x="3036" y="305"/>
                    </a:lnTo>
                    <a:lnTo>
                      <a:pt x="3036" y="305"/>
                    </a:lnTo>
                    <a:lnTo>
                      <a:pt x="3036" y="313"/>
                    </a:lnTo>
                    <a:lnTo>
                      <a:pt x="3034" y="315"/>
                    </a:lnTo>
                    <a:lnTo>
                      <a:pt x="3034" y="317"/>
                    </a:lnTo>
                    <a:lnTo>
                      <a:pt x="3034" y="317"/>
                    </a:lnTo>
                    <a:lnTo>
                      <a:pt x="3032" y="317"/>
                    </a:lnTo>
                    <a:lnTo>
                      <a:pt x="3030" y="317"/>
                    </a:lnTo>
                    <a:lnTo>
                      <a:pt x="3028" y="309"/>
                    </a:lnTo>
                    <a:lnTo>
                      <a:pt x="3028" y="309"/>
                    </a:lnTo>
                    <a:lnTo>
                      <a:pt x="3028" y="303"/>
                    </a:lnTo>
                    <a:lnTo>
                      <a:pt x="3028" y="303"/>
                    </a:lnTo>
                    <a:lnTo>
                      <a:pt x="3026" y="299"/>
                    </a:lnTo>
                    <a:lnTo>
                      <a:pt x="3024" y="297"/>
                    </a:lnTo>
                    <a:lnTo>
                      <a:pt x="3024" y="297"/>
                    </a:lnTo>
                    <a:lnTo>
                      <a:pt x="3024" y="299"/>
                    </a:lnTo>
                    <a:lnTo>
                      <a:pt x="3022" y="303"/>
                    </a:lnTo>
                    <a:lnTo>
                      <a:pt x="3022" y="303"/>
                    </a:lnTo>
                    <a:lnTo>
                      <a:pt x="3022" y="307"/>
                    </a:lnTo>
                    <a:lnTo>
                      <a:pt x="3024" y="311"/>
                    </a:lnTo>
                    <a:lnTo>
                      <a:pt x="3024" y="311"/>
                    </a:lnTo>
                    <a:lnTo>
                      <a:pt x="3030" y="323"/>
                    </a:lnTo>
                    <a:lnTo>
                      <a:pt x="3034" y="325"/>
                    </a:lnTo>
                    <a:lnTo>
                      <a:pt x="3036" y="327"/>
                    </a:lnTo>
                    <a:lnTo>
                      <a:pt x="3038" y="325"/>
                    </a:lnTo>
                    <a:lnTo>
                      <a:pt x="3038" y="325"/>
                    </a:lnTo>
                    <a:lnTo>
                      <a:pt x="3046" y="323"/>
                    </a:lnTo>
                    <a:lnTo>
                      <a:pt x="3050" y="319"/>
                    </a:lnTo>
                    <a:lnTo>
                      <a:pt x="3054" y="313"/>
                    </a:lnTo>
                    <a:lnTo>
                      <a:pt x="3054" y="313"/>
                    </a:lnTo>
                    <a:lnTo>
                      <a:pt x="3056" y="309"/>
                    </a:lnTo>
                    <a:lnTo>
                      <a:pt x="3060" y="309"/>
                    </a:lnTo>
                    <a:lnTo>
                      <a:pt x="3064" y="309"/>
                    </a:lnTo>
                    <a:lnTo>
                      <a:pt x="3070" y="307"/>
                    </a:lnTo>
                    <a:lnTo>
                      <a:pt x="3070" y="307"/>
                    </a:lnTo>
                    <a:lnTo>
                      <a:pt x="3070" y="307"/>
                    </a:lnTo>
                    <a:lnTo>
                      <a:pt x="3072" y="309"/>
                    </a:lnTo>
                    <a:lnTo>
                      <a:pt x="3074" y="317"/>
                    </a:lnTo>
                    <a:lnTo>
                      <a:pt x="3074" y="317"/>
                    </a:lnTo>
                    <a:lnTo>
                      <a:pt x="3076" y="325"/>
                    </a:lnTo>
                    <a:lnTo>
                      <a:pt x="3076" y="329"/>
                    </a:lnTo>
                    <a:lnTo>
                      <a:pt x="3078" y="327"/>
                    </a:lnTo>
                    <a:lnTo>
                      <a:pt x="3082" y="321"/>
                    </a:lnTo>
                    <a:lnTo>
                      <a:pt x="3082" y="321"/>
                    </a:lnTo>
                    <a:lnTo>
                      <a:pt x="3084" y="319"/>
                    </a:lnTo>
                    <a:lnTo>
                      <a:pt x="3086" y="319"/>
                    </a:lnTo>
                    <a:lnTo>
                      <a:pt x="3086" y="319"/>
                    </a:lnTo>
                    <a:lnTo>
                      <a:pt x="3090" y="323"/>
                    </a:lnTo>
                    <a:lnTo>
                      <a:pt x="3094" y="325"/>
                    </a:lnTo>
                    <a:lnTo>
                      <a:pt x="3102" y="323"/>
                    </a:lnTo>
                    <a:lnTo>
                      <a:pt x="3102" y="323"/>
                    </a:lnTo>
                    <a:lnTo>
                      <a:pt x="3108" y="321"/>
                    </a:lnTo>
                    <a:lnTo>
                      <a:pt x="3112" y="321"/>
                    </a:lnTo>
                    <a:lnTo>
                      <a:pt x="3114" y="323"/>
                    </a:lnTo>
                    <a:lnTo>
                      <a:pt x="3114" y="323"/>
                    </a:lnTo>
                    <a:lnTo>
                      <a:pt x="3118" y="325"/>
                    </a:lnTo>
                    <a:lnTo>
                      <a:pt x="3120" y="323"/>
                    </a:lnTo>
                    <a:lnTo>
                      <a:pt x="3124" y="319"/>
                    </a:lnTo>
                    <a:lnTo>
                      <a:pt x="3124" y="319"/>
                    </a:lnTo>
                    <a:lnTo>
                      <a:pt x="3134" y="317"/>
                    </a:lnTo>
                    <a:lnTo>
                      <a:pt x="3144" y="315"/>
                    </a:lnTo>
                    <a:lnTo>
                      <a:pt x="3148" y="315"/>
                    </a:lnTo>
                    <a:lnTo>
                      <a:pt x="3154" y="317"/>
                    </a:lnTo>
                    <a:lnTo>
                      <a:pt x="3158" y="321"/>
                    </a:lnTo>
                    <a:lnTo>
                      <a:pt x="3162" y="325"/>
                    </a:lnTo>
                    <a:lnTo>
                      <a:pt x="3162" y="325"/>
                    </a:lnTo>
                    <a:lnTo>
                      <a:pt x="3166" y="327"/>
                    </a:lnTo>
                    <a:lnTo>
                      <a:pt x="3168" y="327"/>
                    </a:lnTo>
                    <a:lnTo>
                      <a:pt x="3170" y="323"/>
                    </a:lnTo>
                    <a:lnTo>
                      <a:pt x="3172" y="313"/>
                    </a:lnTo>
                    <a:lnTo>
                      <a:pt x="3172" y="313"/>
                    </a:lnTo>
                    <a:lnTo>
                      <a:pt x="3172" y="307"/>
                    </a:lnTo>
                    <a:lnTo>
                      <a:pt x="3174" y="305"/>
                    </a:lnTo>
                    <a:lnTo>
                      <a:pt x="3176" y="307"/>
                    </a:lnTo>
                    <a:lnTo>
                      <a:pt x="3178" y="309"/>
                    </a:lnTo>
                    <a:lnTo>
                      <a:pt x="3178" y="309"/>
                    </a:lnTo>
                    <a:lnTo>
                      <a:pt x="3184" y="329"/>
                    </a:lnTo>
                    <a:lnTo>
                      <a:pt x="3184" y="329"/>
                    </a:lnTo>
                    <a:lnTo>
                      <a:pt x="3184" y="319"/>
                    </a:lnTo>
                    <a:lnTo>
                      <a:pt x="3184" y="313"/>
                    </a:lnTo>
                    <a:lnTo>
                      <a:pt x="3186" y="311"/>
                    </a:lnTo>
                    <a:lnTo>
                      <a:pt x="3190" y="311"/>
                    </a:lnTo>
                    <a:lnTo>
                      <a:pt x="3190" y="311"/>
                    </a:lnTo>
                    <a:lnTo>
                      <a:pt x="3194" y="313"/>
                    </a:lnTo>
                    <a:lnTo>
                      <a:pt x="3198" y="315"/>
                    </a:lnTo>
                    <a:lnTo>
                      <a:pt x="3198" y="315"/>
                    </a:lnTo>
                    <a:lnTo>
                      <a:pt x="3200" y="317"/>
                    </a:lnTo>
                    <a:lnTo>
                      <a:pt x="3200" y="319"/>
                    </a:lnTo>
                    <a:lnTo>
                      <a:pt x="3200" y="317"/>
                    </a:lnTo>
                    <a:lnTo>
                      <a:pt x="3200" y="317"/>
                    </a:lnTo>
                    <a:lnTo>
                      <a:pt x="3206" y="311"/>
                    </a:lnTo>
                    <a:lnTo>
                      <a:pt x="3210" y="309"/>
                    </a:lnTo>
                    <a:lnTo>
                      <a:pt x="3214" y="313"/>
                    </a:lnTo>
                    <a:lnTo>
                      <a:pt x="3218" y="319"/>
                    </a:lnTo>
                    <a:lnTo>
                      <a:pt x="3218" y="319"/>
                    </a:lnTo>
                    <a:lnTo>
                      <a:pt x="3220" y="327"/>
                    </a:lnTo>
                    <a:lnTo>
                      <a:pt x="3222" y="327"/>
                    </a:lnTo>
                    <a:lnTo>
                      <a:pt x="3224" y="323"/>
                    </a:lnTo>
                    <a:lnTo>
                      <a:pt x="3224" y="323"/>
                    </a:lnTo>
                    <a:lnTo>
                      <a:pt x="3226" y="321"/>
                    </a:lnTo>
                    <a:lnTo>
                      <a:pt x="3228" y="323"/>
                    </a:lnTo>
                    <a:lnTo>
                      <a:pt x="3230" y="329"/>
                    </a:lnTo>
                    <a:lnTo>
                      <a:pt x="3230" y="329"/>
                    </a:lnTo>
                    <a:lnTo>
                      <a:pt x="3234" y="337"/>
                    </a:lnTo>
                    <a:lnTo>
                      <a:pt x="3236" y="345"/>
                    </a:lnTo>
                    <a:lnTo>
                      <a:pt x="3240" y="349"/>
                    </a:lnTo>
                    <a:lnTo>
                      <a:pt x="3246" y="353"/>
                    </a:lnTo>
                    <a:lnTo>
                      <a:pt x="3246" y="353"/>
                    </a:lnTo>
                    <a:lnTo>
                      <a:pt x="3240" y="343"/>
                    </a:lnTo>
                    <a:lnTo>
                      <a:pt x="3238" y="339"/>
                    </a:lnTo>
                    <a:lnTo>
                      <a:pt x="3238" y="333"/>
                    </a:lnTo>
                    <a:lnTo>
                      <a:pt x="3238" y="333"/>
                    </a:lnTo>
                    <a:lnTo>
                      <a:pt x="3240" y="327"/>
                    </a:lnTo>
                    <a:lnTo>
                      <a:pt x="3242" y="325"/>
                    </a:lnTo>
                    <a:lnTo>
                      <a:pt x="3248" y="325"/>
                    </a:lnTo>
                    <a:lnTo>
                      <a:pt x="3248" y="325"/>
                    </a:lnTo>
                    <a:lnTo>
                      <a:pt x="3258" y="325"/>
                    </a:lnTo>
                    <a:lnTo>
                      <a:pt x="3266" y="325"/>
                    </a:lnTo>
                    <a:lnTo>
                      <a:pt x="3274" y="327"/>
                    </a:lnTo>
                    <a:lnTo>
                      <a:pt x="3284" y="333"/>
                    </a:lnTo>
                    <a:lnTo>
                      <a:pt x="3284" y="333"/>
                    </a:lnTo>
                    <a:lnTo>
                      <a:pt x="3288" y="335"/>
                    </a:lnTo>
                    <a:lnTo>
                      <a:pt x="3292" y="335"/>
                    </a:lnTo>
                    <a:lnTo>
                      <a:pt x="3296" y="331"/>
                    </a:lnTo>
                    <a:lnTo>
                      <a:pt x="3300" y="325"/>
                    </a:lnTo>
                    <a:lnTo>
                      <a:pt x="3300" y="325"/>
                    </a:lnTo>
                    <a:lnTo>
                      <a:pt x="3302" y="325"/>
                    </a:lnTo>
                    <a:lnTo>
                      <a:pt x="3302" y="325"/>
                    </a:lnTo>
                    <a:lnTo>
                      <a:pt x="3306" y="329"/>
                    </a:lnTo>
                    <a:lnTo>
                      <a:pt x="3308" y="337"/>
                    </a:lnTo>
                    <a:lnTo>
                      <a:pt x="3308" y="337"/>
                    </a:lnTo>
                    <a:lnTo>
                      <a:pt x="3312" y="351"/>
                    </a:lnTo>
                    <a:lnTo>
                      <a:pt x="3316" y="357"/>
                    </a:lnTo>
                    <a:lnTo>
                      <a:pt x="3320" y="359"/>
                    </a:lnTo>
                    <a:lnTo>
                      <a:pt x="3326" y="363"/>
                    </a:lnTo>
                    <a:lnTo>
                      <a:pt x="3326" y="363"/>
                    </a:lnTo>
                    <a:lnTo>
                      <a:pt x="3328" y="363"/>
                    </a:lnTo>
                    <a:lnTo>
                      <a:pt x="3328" y="363"/>
                    </a:lnTo>
                    <a:lnTo>
                      <a:pt x="3330" y="359"/>
                    </a:lnTo>
                    <a:lnTo>
                      <a:pt x="3330" y="359"/>
                    </a:lnTo>
                    <a:lnTo>
                      <a:pt x="3334" y="355"/>
                    </a:lnTo>
                    <a:lnTo>
                      <a:pt x="3338" y="353"/>
                    </a:lnTo>
                    <a:lnTo>
                      <a:pt x="3342" y="357"/>
                    </a:lnTo>
                    <a:lnTo>
                      <a:pt x="3344" y="367"/>
                    </a:lnTo>
                    <a:lnTo>
                      <a:pt x="3344" y="367"/>
                    </a:lnTo>
                    <a:lnTo>
                      <a:pt x="3350" y="379"/>
                    </a:lnTo>
                    <a:lnTo>
                      <a:pt x="3354" y="384"/>
                    </a:lnTo>
                    <a:lnTo>
                      <a:pt x="3358" y="386"/>
                    </a:lnTo>
                    <a:lnTo>
                      <a:pt x="3358" y="386"/>
                    </a:lnTo>
                    <a:lnTo>
                      <a:pt x="3362" y="386"/>
                    </a:lnTo>
                    <a:lnTo>
                      <a:pt x="3364" y="384"/>
                    </a:lnTo>
                    <a:lnTo>
                      <a:pt x="3366" y="379"/>
                    </a:lnTo>
                    <a:lnTo>
                      <a:pt x="3368" y="369"/>
                    </a:lnTo>
                    <a:lnTo>
                      <a:pt x="3368" y="369"/>
                    </a:lnTo>
                    <a:lnTo>
                      <a:pt x="3368" y="367"/>
                    </a:lnTo>
                    <a:lnTo>
                      <a:pt x="3370" y="367"/>
                    </a:lnTo>
                    <a:lnTo>
                      <a:pt x="3372" y="369"/>
                    </a:lnTo>
                    <a:lnTo>
                      <a:pt x="3372" y="369"/>
                    </a:lnTo>
                    <a:lnTo>
                      <a:pt x="3376" y="375"/>
                    </a:lnTo>
                    <a:lnTo>
                      <a:pt x="3376" y="375"/>
                    </a:lnTo>
                    <a:lnTo>
                      <a:pt x="3378" y="375"/>
                    </a:lnTo>
                    <a:lnTo>
                      <a:pt x="3378" y="375"/>
                    </a:lnTo>
                    <a:lnTo>
                      <a:pt x="3382" y="371"/>
                    </a:lnTo>
                    <a:lnTo>
                      <a:pt x="3384" y="371"/>
                    </a:lnTo>
                    <a:lnTo>
                      <a:pt x="3388" y="375"/>
                    </a:lnTo>
                    <a:lnTo>
                      <a:pt x="3398" y="386"/>
                    </a:lnTo>
                    <a:lnTo>
                      <a:pt x="3398" y="386"/>
                    </a:lnTo>
                    <a:lnTo>
                      <a:pt x="3400" y="390"/>
                    </a:lnTo>
                    <a:lnTo>
                      <a:pt x="3400" y="398"/>
                    </a:lnTo>
                    <a:lnTo>
                      <a:pt x="3400" y="398"/>
                    </a:lnTo>
                    <a:lnTo>
                      <a:pt x="3402" y="406"/>
                    </a:lnTo>
                    <a:lnTo>
                      <a:pt x="3406" y="412"/>
                    </a:lnTo>
                    <a:lnTo>
                      <a:pt x="3406" y="412"/>
                    </a:lnTo>
                    <a:lnTo>
                      <a:pt x="3408" y="416"/>
                    </a:lnTo>
                    <a:lnTo>
                      <a:pt x="3408" y="422"/>
                    </a:lnTo>
                    <a:lnTo>
                      <a:pt x="3408" y="422"/>
                    </a:lnTo>
                    <a:lnTo>
                      <a:pt x="3408" y="430"/>
                    </a:lnTo>
                    <a:lnTo>
                      <a:pt x="3404" y="432"/>
                    </a:lnTo>
                    <a:lnTo>
                      <a:pt x="3404" y="432"/>
                    </a:lnTo>
                    <a:lnTo>
                      <a:pt x="3402" y="432"/>
                    </a:lnTo>
                    <a:lnTo>
                      <a:pt x="3400" y="432"/>
                    </a:lnTo>
                    <a:lnTo>
                      <a:pt x="3396" y="430"/>
                    </a:lnTo>
                    <a:lnTo>
                      <a:pt x="3396" y="430"/>
                    </a:lnTo>
                    <a:lnTo>
                      <a:pt x="3394" y="430"/>
                    </a:lnTo>
                    <a:lnTo>
                      <a:pt x="3394" y="432"/>
                    </a:lnTo>
                    <a:lnTo>
                      <a:pt x="3394" y="430"/>
                    </a:lnTo>
                    <a:lnTo>
                      <a:pt x="3394" y="430"/>
                    </a:lnTo>
                    <a:lnTo>
                      <a:pt x="3394" y="430"/>
                    </a:lnTo>
                    <a:lnTo>
                      <a:pt x="3394" y="430"/>
                    </a:lnTo>
                    <a:lnTo>
                      <a:pt x="3398" y="432"/>
                    </a:lnTo>
                    <a:lnTo>
                      <a:pt x="3402" y="438"/>
                    </a:lnTo>
                    <a:lnTo>
                      <a:pt x="3402" y="438"/>
                    </a:lnTo>
                    <a:lnTo>
                      <a:pt x="3406" y="454"/>
                    </a:lnTo>
                    <a:lnTo>
                      <a:pt x="3408" y="460"/>
                    </a:lnTo>
                    <a:lnTo>
                      <a:pt x="3412" y="464"/>
                    </a:lnTo>
                    <a:lnTo>
                      <a:pt x="3412" y="464"/>
                    </a:lnTo>
                    <a:lnTo>
                      <a:pt x="3414" y="468"/>
                    </a:lnTo>
                    <a:lnTo>
                      <a:pt x="3414" y="474"/>
                    </a:lnTo>
                    <a:lnTo>
                      <a:pt x="3414" y="474"/>
                    </a:lnTo>
                    <a:lnTo>
                      <a:pt x="3414" y="478"/>
                    </a:lnTo>
                    <a:lnTo>
                      <a:pt x="3410" y="480"/>
                    </a:lnTo>
                    <a:lnTo>
                      <a:pt x="3410" y="480"/>
                    </a:lnTo>
                    <a:lnTo>
                      <a:pt x="3408" y="480"/>
                    </a:lnTo>
                    <a:lnTo>
                      <a:pt x="3404" y="480"/>
                    </a:lnTo>
                    <a:lnTo>
                      <a:pt x="3400" y="476"/>
                    </a:lnTo>
                    <a:lnTo>
                      <a:pt x="3398" y="470"/>
                    </a:lnTo>
                    <a:lnTo>
                      <a:pt x="3398" y="470"/>
                    </a:lnTo>
                    <a:lnTo>
                      <a:pt x="3396" y="462"/>
                    </a:lnTo>
                    <a:lnTo>
                      <a:pt x="3392" y="458"/>
                    </a:lnTo>
                    <a:lnTo>
                      <a:pt x="3384" y="452"/>
                    </a:lnTo>
                    <a:lnTo>
                      <a:pt x="3378" y="450"/>
                    </a:lnTo>
                    <a:lnTo>
                      <a:pt x="3370" y="448"/>
                    </a:lnTo>
                    <a:lnTo>
                      <a:pt x="3370" y="448"/>
                    </a:lnTo>
                    <a:lnTo>
                      <a:pt x="3368" y="454"/>
                    </a:lnTo>
                    <a:lnTo>
                      <a:pt x="3366" y="456"/>
                    </a:lnTo>
                    <a:lnTo>
                      <a:pt x="3360" y="462"/>
                    </a:lnTo>
                    <a:lnTo>
                      <a:pt x="3354" y="466"/>
                    </a:lnTo>
                    <a:lnTo>
                      <a:pt x="3352" y="470"/>
                    </a:lnTo>
                    <a:lnTo>
                      <a:pt x="3348" y="478"/>
                    </a:lnTo>
                    <a:lnTo>
                      <a:pt x="3348" y="478"/>
                    </a:lnTo>
                    <a:lnTo>
                      <a:pt x="3348" y="482"/>
                    </a:lnTo>
                    <a:lnTo>
                      <a:pt x="3346" y="482"/>
                    </a:lnTo>
                    <a:lnTo>
                      <a:pt x="3344" y="480"/>
                    </a:lnTo>
                    <a:lnTo>
                      <a:pt x="3342" y="476"/>
                    </a:lnTo>
                    <a:lnTo>
                      <a:pt x="3342" y="476"/>
                    </a:lnTo>
                    <a:lnTo>
                      <a:pt x="3340" y="466"/>
                    </a:lnTo>
                    <a:lnTo>
                      <a:pt x="3338" y="454"/>
                    </a:lnTo>
                    <a:lnTo>
                      <a:pt x="3338" y="454"/>
                    </a:lnTo>
                    <a:lnTo>
                      <a:pt x="3336" y="446"/>
                    </a:lnTo>
                    <a:lnTo>
                      <a:pt x="3334" y="444"/>
                    </a:lnTo>
                    <a:lnTo>
                      <a:pt x="3332" y="444"/>
                    </a:lnTo>
                    <a:lnTo>
                      <a:pt x="3332" y="444"/>
                    </a:lnTo>
                    <a:lnTo>
                      <a:pt x="3330" y="450"/>
                    </a:lnTo>
                    <a:lnTo>
                      <a:pt x="3328" y="460"/>
                    </a:lnTo>
                    <a:lnTo>
                      <a:pt x="3328" y="460"/>
                    </a:lnTo>
                    <a:lnTo>
                      <a:pt x="3330" y="468"/>
                    </a:lnTo>
                    <a:lnTo>
                      <a:pt x="3330" y="468"/>
                    </a:lnTo>
                    <a:lnTo>
                      <a:pt x="3328" y="482"/>
                    </a:lnTo>
                    <a:lnTo>
                      <a:pt x="3326" y="490"/>
                    </a:lnTo>
                    <a:lnTo>
                      <a:pt x="3326" y="490"/>
                    </a:lnTo>
                    <a:lnTo>
                      <a:pt x="3324" y="490"/>
                    </a:lnTo>
                    <a:lnTo>
                      <a:pt x="3318" y="484"/>
                    </a:lnTo>
                    <a:lnTo>
                      <a:pt x="3318" y="484"/>
                    </a:lnTo>
                    <a:lnTo>
                      <a:pt x="3314" y="480"/>
                    </a:lnTo>
                    <a:lnTo>
                      <a:pt x="3308" y="478"/>
                    </a:lnTo>
                    <a:lnTo>
                      <a:pt x="3302" y="478"/>
                    </a:lnTo>
                    <a:lnTo>
                      <a:pt x="3296" y="484"/>
                    </a:lnTo>
                    <a:lnTo>
                      <a:pt x="3296" y="484"/>
                    </a:lnTo>
                    <a:lnTo>
                      <a:pt x="3294" y="484"/>
                    </a:lnTo>
                    <a:lnTo>
                      <a:pt x="3292" y="484"/>
                    </a:lnTo>
                    <a:lnTo>
                      <a:pt x="3290" y="484"/>
                    </a:lnTo>
                    <a:lnTo>
                      <a:pt x="3288" y="486"/>
                    </a:lnTo>
                    <a:lnTo>
                      <a:pt x="3288" y="486"/>
                    </a:lnTo>
                    <a:lnTo>
                      <a:pt x="3288" y="494"/>
                    </a:lnTo>
                    <a:lnTo>
                      <a:pt x="3290" y="498"/>
                    </a:lnTo>
                    <a:lnTo>
                      <a:pt x="3290" y="498"/>
                    </a:lnTo>
                    <a:lnTo>
                      <a:pt x="3290" y="508"/>
                    </a:lnTo>
                    <a:lnTo>
                      <a:pt x="3288" y="516"/>
                    </a:lnTo>
                    <a:lnTo>
                      <a:pt x="3286" y="520"/>
                    </a:lnTo>
                    <a:lnTo>
                      <a:pt x="3284" y="522"/>
                    </a:lnTo>
                    <a:lnTo>
                      <a:pt x="3282" y="520"/>
                    </a:lnTo>
                    <a:lnTo>
                      <a:pt x="3282" y="520"/>
                    </a:lnTo>
                    <a:lnTo>
                      <a:pt x="3270" y="506"/>
                    </a:lnTo>
                    <a:lnTo>
                      <a:pt x="3256" y="494"/>
                    </a:lnTo>
                    <a:lnTo>
                      <a:pt x="3256" y="494"/>
                    </a:lnTo>
                    <a:lnTo>
                      <a:pt x="3254" y="488"/>
                    </a:lnTo>
                    <a:lnTo>
                      <a:pt x="3250" y="482"/>
                    </a:lnTo>
                    <a:lnTo>
                      <a:pt x="3250" y="482"/>
                    </a:lnTo>
                    <a:lnTo>
                      <a:pt x="3248" y="490"/>
                    </a:lnTo>
                    <a:lnTo>
                      <a:pt x="3246" y="494"/>
                    </a:lnTo>
                    <a:lnTo>
                      <a:pt x="3244" y="496"/>
                    </a:lnTo>
                    <a:lnTo>
                      <a:pt x="3242" y="492"/>
                    </a:lnTo>
                    <a:lnTo>
                      <a:pt x="3242" y="492"/>
                    </a:lnTo>
                    <a:lnTo>
                      <a:pt x="3238" y="488"/>
                    </a:lnTo>
                    <a:lnTo>
                      <a:pt x="3236" y="488"/>
                    </a:lnTo>
                    <a:lnTo>
                      <a:pt x="3234" y="490"/>
                    </a:lnTo>
                    <a:lnTo>
                      <a:pt x="3232" y="498"/>
                    </a:lnTo>
                    <a:lnTo>
                      <a:pt x="3232" y="498"/>
                    </a:lnTo>
                    <a:lnTo>
                      <a:pt x="3232" y="504"/>
                    </a:lnTo>
                    <a:lnTo>
                      <a:pt x="3230" y="504"/>
                    </a:lnTo>
                    <a:lnTo>
                      <a:pt x="3230" y="504"/>
                    </a:lnTo>
                    <a:lnTo>
                      <a:pt x="3230" y="504"/>
                    </a:lnTo>
                    <a:lnTo>
                      <a:pt x="3226" y="498"/>
                    </a:lnTo>
                    <a:lnTo>
                      <a:pt x="3222" y="500"/>
                    </a:lnTo>
                    <a:lnTo>
                      <a:pt x="3218" y="502"/>
                    </a:lnTo>
                    <a:lnTo>
                      <a:pt x="3214" y="502"/>
                    </a:lnTo>
                    <a:lnTo>
                      <a:pt x="3214" y="502"/>
                    </a:lnTo>
                    <a:lnTo>
                      <a:pt x="3216" y="514"/>
                    </a:lnTo>
                    <a:lnTo>
                      <a:pt x="3218" y="526"/>
                    </a:lnTo>
                    <a:lnTo>
                      <a:pt x="3216" y="548"/>
                    </a:lnTo>
                    <a:lnTo>
                      <a:pt x="3216" y="548"/>
                    </a:lnTo>
                    <a:lnTo>
                      <a:pt x="3208" y="554"/>
                    </a:lnTo>
                    <a:lnTo>
                      <a:pt x="3202" y="556"/>
                    </a:lnTo>
                    <a:lnTo>
                      <a:pt x="3198" y="554"/>
                    </a:lnTo>
                    <a:lnTo>
                      <a:pt x="3194" y="552"/>
                    </a:lnTo>
                    <a:lnTo>
                      <a:pt x="3188" y="540"/>
                    </a:lnTo>
                    <a:lnTo>
                      <a:pt x="3188" y="540"/>
                    </a:lnTo>
                    <a:lnTo>
                      <a:pt x="3186" y="536"/>
                    </a:lnTo>
                    <a:lnTo>
                      <a:pt x="3184" y="536"/>
                    </a:lnTo>
                    <a:lnTo>
                      <a:pt x="3182" y="538"/>
                    </a:lnTo>
                    <a:lnTo>
                      <a:pt x="3180" y="544"/>
                    </a:lnTo>
                    <a:lnTo>
                      <a:pt x="3180" y="544"/>
                    </a:lnTo>
                    <a:lnTo>
                      <a:pt x="3178" y="552"/>
                    </a:lnTo>
                    <a:lnTo>
                      <a:pt x="3176" y="556"/>
                    </a:lnTo>
                    <a:lnTo>
                      <a:pt x="3174" y="556"/>
                    </a:lnTo>
                    <a:lnTo>
                      <a:pt x="3170" y="556"/>
                    </a:lnTo>
                    <a:lnTo>
                      <a:pt x="3170" y="556"/>
                    </a:lnTo>
                    <a:lnTo>
                      <a:pt x="3164" y="556"/>
                    </a:lnTo>
                    <a:lnTo>
                      <a:pt x="3158" y="558"/>
                    </a:lnTo>
                    <a:lnTo>
                      <a:pt x="3148" y="560"/>
                    </a:lnTo>
                    <a:lnTo>
                      <a:pt x="3148" y="560"/>
                    </a:lnTo>
                    <a:lnTo>
                      <a:pt x="3140" y="558"/>
                    </a:lnTo>
                    <a:lnTo>
                      <a:pt x="3138" y="556"/>
                    </a:lnTo>
                    <a:lnTo>
                      <a:pt x="3134" y="552"/>
                    </a:lnTo>
                    <a:lnTo>
                      <a:pt x="3134" y="552"/>
                    </a:lnTo>
                    <a:lnTo>
                      <a:pt x="3128" y="544"/>
                    </a:lnTo>
                    <a:lnTo>
                      <a:pt x="3122" y="542"/>
                    </a:lnTo>
                    <a:lnTo>
                      <a:pt x="3114" y="542"/>
                    </a:lnTo>
                    <a:lnTo>
                      <a:pt x="3108" y="546"/>
                    </a:lnTo>
                    <a:lnTo>
                      <a:pt x="3108" y="546"/>
                    </a:lnTo>
                    <a:lnTo>
                      <a:pt x="3100" y="550"/>
                    </a:lnTo>
                    <a:lnTo>
                      <a:pt x="3094" y="558"/>
                    </a:lnTo>
                    <a:lnTo>
                      <a:pt x="3094" y="558"/>
                    </a:lnTo>
                    <a:lnTo>
                      <a:pt x="3092" y="560"/>
                    </a:lnTo>
                    <a:lnTo>
                      <a:pt x="3090" y="558"/>
                    </a:lnTo>
                    <a:lnTo>
                      <a:pt x="3090" y="558"/>
                    </a:lnTo>
                    <a:lnTo>
                      <a:pt x="3088" y="556"/>
                    </a:lnTo>
                    <a:lnTo>
                      <a:pt x="3086" y="556"/>
                    </a:lnTo>
                    <a:lnTo>
                      <a:pt x="3086" y="556"/>
                    </a:lnTo>
                    <a:lnTo>
                      <a:pt x="3084" y="560"/>
                    </a:lnTo>
                    <a:lnTo>
                      <a:pt x="3080" y="560"/>
                    </a:lnTo>
                    <a:lnTo>
                      <a:pt x="3078" y="560"/>
                    </a:lnTo>
                    <a:lnTo>
                      <a:pt x="3074" y="558"/>
                    </a:lnTo>
                    <a:lnTo>
                      <a:pt x="3070" y="552"/>
                    </a:lnTo>
                    <a:lnTo>
                      <a:pt x="3064" y="546"/>
                    </a:lnTo>
                    <a:lnTo>
                      <a:pt x="3064" y="546"/>
                    </a:lnTo>
                    <a:lnTo>
                      <a:pt x="3060" y="542"/>
                    </a:lnTo>
                    <a:lnTo>
                      <a:pt x="3056" y="540"/>
                    </a:lnTo>
                    <a:lnTo>
                      <a:pt x="3050" y="542"/>
                    </a:lnTo>
                    <a:lnTo>
                      <a:pt x="3046" y="550"/>
                    </a:lnTo>
                    <a:lnTo>
                      <a:pt x="3046" y="550"/>
                    </a:lnTo>
                    <a:lnTo>
                      <a:pt x="3044" y="554"/>
                    </a:lnTo>
                    <a:lnTo>
                      <a:pt x="3044" y="554"/>
                    </a:lnTo>
                    <a:lnTo>
                      <a:pt x="3044" y="554"/>
                    </a:lnTo>
                    <a:lnTo>
                      <a:pt x="3040" y="552"/>
                    </a:lnTo>
                    <a:lnTo>
                      <a:pt x="3038" y="550"/>
                    </a:lnTo>
                    <a:lnTo>
                      <a:pt x="3034" y="552"/>
                    </a:lnTo>
                    <a:lnTo>
                      <a:pt x="3028" y="554"/>
                    </a:lnTo>
                    <a:lnTo>
                      <a:pt x="3024" y="554"/>
                    </a:lnTo>
                    <a:lnTo>
                      <a:pt x="3024" y="554"/>
                    </a:lnTo>
                    <a:lnTo>
                      <a:pt x="3022" y="552"/>
                    </a:lnTo>
                    <a:lnTo>
                      <a:pt x="3022" y="552"/>
                    </a:lnTo>
                    <a:lnTo>
                      <a:pt x="3016" y="542"/>
                    </a:lnTo>
                    <a:lnTo>
                      <a:pt x="3016" y="542"/>
                    </a:lnTo>
                    <a:lnTo>
                      <a:pt x="3014" y="540"/>
                    </a:lnTo>
                    <a:lnTo>
                      <a:pt x="3012" y="542"/>
                    </a:lnTo>
                    <a:lnTo>
                      <a:pt x="3012" y="542"/>
                    </a:lnTo>
                    <a:lnTo>
                      <a:pt x="3008" y="550"/>
                    </a:lnTo>
                    <a:lnTo>
                      <a:pt x="3002" y="556"/>
                    </a:lnTo>
                    <a:lnTo>
                      <a:pt x="2992" y="566"/>
                    </a:lnTo>
                    <a:lnTo>
                      <a:pt x="2992" y="566"/>
                    </a:lnTo>
                    <a:lnTo>
                      <a:pt x="2986" y="570"/>
                    </a:lnTo>
                    <a:lnTo>
                      <a:pt x="2984" y="568"/>
                    </a:lnTo>
                    <a:lnTo>
                      <a:pt x="2984" y="566"/>
                    </a:lnTo>
                    <a:lnTo>
                      <a:pt x="2984" y="566"/>
                    </a:lnTo>
                    <a:lnTo>
                      <a:pt x="2982" y="560"/>
                    </a:lnTo>
                    <a:lnTo>
                      <a:pt x="2984" y="556"/>
                    </a:lnTo>
                    <a:lnTo>
                      <a:pt x="2986" y="546"/>
                    </a:lnTo>
                    <a:lnTo>
                      <a:pt x="2986" y="546"/>
                    </a:lnTo>
                    <a:lnTo>
                      <a:pt x="2980" y="550"/>
                    </a:lnTo>
                    <a:lnTo>
                      <a:pt x="2976" y="552"/>
                    </a:lnTo>
                    <a:lnTo>
                      <a:pt x="2972" y="552"/>
                    </a:lnTo>
                    <a:lnTo>
                      <a:pt x="2966" y="552"/>
                    </a:lnTo>
                    <a:lnTo>
                      <a:pt x="2958" y="544"/>
                    </a:lnTo>
                    <a:lnTo>
                      <a:pt x="2950" y="532"/>
                    </a:lnTo>
                    <a:lnTo>
                      <a:pt x="2950" y="532"/>
                    </a:lnTo>
                    <a:lnTo>
                      <a:pt x="2952" y="542"/>
                    </a:lnTo>
                    <a:lnTo>
                      <a:pt x="2952" y="548"/>
                    </a:lnTo>
                    <a:lnTo>
                      <a:pt x="2952" y="552"/>
                    </a:lnTo>
                    <a:lnTo>
                      <a:pt x="2952" y="552"/>
                    </a:lnTo>
                    <a:lnTo>
                      <a:pt x="2950" y="554"/>
                    </a:lnTo>
                    <a:lnTo>
                      <a:pt x="2948" y="554"/>
                    </a:lnTo>
                    <a:lnTo>
                      <a:pt x="2946" y="552"/>
                    </a:lnTo>
                    <a:lnTo>
                      <a:pt x="2944" y="548"/>
                    </a:lnTo>
                    <a:lnTo>
                      <a:pt x="2944" y="548"/>
                    </a:lnTo>
                    <a:lnTo>
                      <a:pt x="2940" y="540"/>
                    </a:lnTo>
                    <a:lnTo>
                      <a:pt x="2938" y="536"/>
                    </a:lnTo>
                    <a:lnTo>
                      <a:pt x="2936" y="534"/>
                    </a:lnTo>
                    <a:lnTo>
                      <a:pt x="2932" y="534"/>
                    </a:lnTo>
                    <a:lnTo>
                      <a:pt x="2926" y="540"/>
                    </a:lnTo>
                    <a:lnTo>
                      <a:pt x="2922" y="546"/>
                    </a:lnTo>
                    <a:lnTo>
                      <a:pt x="2922" y="546"/>
                    </a:lnTo>
                    <a:lnTo>
                      <a:pt x="2916" y="552"/>
                    </a:lnTo>
                    <a:lnTo>
                      <a:pt x="2912" y="554"/>
                    </a:lnTo>
                    <a:lnTo>
                      <a:pt x="2906" y="554"/>
                    </a:lnTo>
                    <a:lnTo>
                      <a:pt x="2902" y="550"/>
                    </a:lnTo>
                    <a:lnTo>
                      <a:pt x="2902" y="550"/>
                    </a:lnTo>
                    <a:lnTo>
                      <a:pt x="2900" y="562"/>
                    </a:lnTo>
                    <a:lnTo>
                      <a:pt x="2898" y="568"/>
                    </a:lnTo>
                    <a:lnTo>
                      <a:pt x="2896" y="568"/>
                    </a:lnTo>
                    <a:lnTo>
                      <a:pt x="2894" y="566"/>
                    </a:lnTo>
                    <a:lnTo>
                      <a:pt x="2892" y="558"/>
                    </a:lnTo>
                    <a:lnTo>
                      <a:pt x="2892" y="558"/>
                    </a:lnTo>
                    <a:lnTo>
                      <a:pt x="2890" y="556"/>
                    </a:lnTo>
                    <a:lnTo>
                      <a:pt x="2886" y="554"/>
                    </a:lnTo>
                    <a:lnTo>
                      <a:pt x="2882" y="554"/>
                    </a:lnTo>
                    <a:lnTo>
                      <a:pt x="2882" y="554"/>
                    </a:lnTo>
                    <a:lnTo>
                      <a:pt x="2878" y="556"/>
                    </a:lnTo>
                    <a:lnTo>
                      <a:pt x="2872" y="554"/>
                    </a:lnTo>
                    <a:lnTo>
                      <a:pt x="2868" y="550"/>
                    </a:lnTo>
                    <a:lnTo>
                      <a:pt x="2864" y="544"/>
                    </a:lnTo>
                    <a:lnTo>
                      <a:pt x="2864" y="544"/>
                    </a:lnTo>
                    <a:lnTo>
                      <a:pt x="2862" y="538"/>
                    </a:lnTo>
                    <a:lnTo>
                      <a:pt x="2858" y="538"/>
                    </a:lnTo>
                    <a:lnTo>
                      <a:pt x="2856" y="542"/>
                    </a:lnTo>
                    <a:lnTo>
                      <a:pt x="2854" y="548"/>
                    </a:lnTo>
                    <a:lnTo>
                      <a:pt x="2854" y="548"/>
                    </a:lnTo>
                    <a:lnTo>
                      <a:pt x="2852" y="556"/>
                    </a:lnTo>
                    <a:lnTo>
                      <a:pt x="2852" y="558"/>
                    </a:lnTo>
                    <a:lnTo>
                      <a:pt x="2848" y="560"/>
                    </a:lnTo>
                    <a:lnTo>
                      <a:pt x="2846" y="556"/>
                    </a:lnTo>
                    <a:lnTo>
                      <a:pt x="2846" y="556"/>
                    </a:lnTo>
                    <a:lnTo>
                      <a:pt x="2842" y="554"/>
                    </a:lnTo>
                    <a:lnTo>
                      <a:pt x="2840" y="556"/>
                    </a:lnTo>
                    <a:lnTo>
                      <a:pt x="2840" y="556"/>
                    </a:lnTo>
                    <a:lnTo>
                      <a:pt x="2836" y="560"/>
                    </a:lnTo>
                    <a:lnTo>
                      <a:pt x="2830" y="562"/>
                    </a:lnTo>
                    <a:lnTo>
                      <a:pt x="2820" y="562"/>
                    </a:lnTo>
                    <a:lnTo>
                      <a:pt x="2820" y="562"/>
                    </a:lnTo>
                    <a:lnTo>
                      <a:pt x="2816" y="562"/>
                    </a:lnTo>
                    <a:lnTo>
                      <a:pt x="2812" y="562"/>
                    </a:lnTo>
                    <a:lnTo>
                      <a:pt x="2808" y="558"/>
                    </a:lnTo>
                    <a:lnTo>
                      <a:pt x="2806" y="550"/>
                    </a:lnTo>
                    <a:lnTo>
                      <a:pt x="2806" y="550"/>
                    </a:lnTo>
                    <a:lnTo>
                      <a:pt x="2804" y="548"/>
                    </a:lnTo>
                    <a:lnTo>
                      <a:pt x="2802" y="546"/>
                    </a:lnTo>
                    <a:lnTo>
                      <a:pt x="2802" y="546"/>
                    </a:lnTo>
                    <a:lnTo>
                      <a:pt x="2796" y="544"/>
                    </a:lnTo>
                    <a:lnTo>
                      <a:pt x="2790" y="544"/>
                    </a:lnTo>
                    <a:lnTo>
                      <a:pt x="2784" y="544"/>
                    </a:lnTo>
                    <a:lnTo>
                      <a:pt x="2776" y="548"/>
                    </a:lnTo>
                    <a:lnTo>
                      <a:pt x="2776" y="548"/>
                    </a:lnTo>
                    <a:lnTo>
                      <a:pt x="2772" y="552"/>
                    </a:lnTo>
                    <a:lnTo>
                      <a:pt x="2772" y="556"/>
                    </a:lnTo>
                    <a:lnTo>
                      <a:pt x="2772" y="562"/>
                    </a:lnTo>
                    <a:lnTo>
                      <a:pt x="2772" y="562"/>
                    </a:lnTo>
                    <a:lnTo>
                      <a:pt x="2770" y="566"/>
                    </a:lnTo>
                    <a:lnTo>
                      <a:pt x="2770" y="568"/>
                    </a:lnTo>
                    <a:lnTo>
                      <a:pt x="2768" y="568"/>
                    </a:lnTo>
                    <a:lnTo>
                      <a:pt x="2766" y="564"/>
                    </a:lnTo>
                    <a:lnTo>
                      <a:pt x="2766" y="564"/>
                    </a:lnTo>
                    <a:lnTo>
                      <a:pt x="2762" y="560"/>
                    </a:lnTo>
                    <a:lnTo>
                      <a:pt x="2760" y="558"/>
                    </a:lnTo>
                    <a:lnTo>
                      <a:pt x="2756" y="558"/>
                    </a:lnTo>
                    <a:lnTo>
                      <a:pt x="2752" y="560"/>
                    </a:lnTo>
                    <a:lnTo>
                      <a:pt x="2752" y="560"/>
                    </a:lnTo>
                    <a:lnTo>
                      <a:pt x="2750" y="562"/>
                    </a:lnTo>
                    <a:lnTo>
                      <a:pt x="2746" y="560"/>
                    </a:lnTo>
                    <a:lnTo>
                      <a:pt x="2742" y="552"/>
                    </a:lnTo>
                    <a:lnTo>
                      <a:pt x="2742" y="552"/>
                    </a:lnTo>
                    <a:lnTo>
                      <a:pt x="2740" y="548"/>
                    </a:lnTo>
                    <a:lnTo>
                      <a:pt x="2738" y="546"/>
                    </a:lnTo>
                    <a:lnTo>
                      <a:pt x="2732" y="544"/>
                    </a:lnTo>
                    <a:lnTo>
                      <a:pt x="2732" y="544"/>
                    </a:lnTo>
                    <a:lnTo>
                      <a:pt x="2728" y="546"/>
                    </a:lnTo>
                    <a:lnTo>
                      <a:pt x="2722" y="550"/>
                    </a:lnTo>
                    <a:lnTo>
                      <a:pt x="2716" y="552"/>
                    </a:lnTo>
                    <a:lnTo>
                      <a:pt x="2714" y="552"/>
                    </a:lnTo>
                    <a:lnTo>
                      <a:pt x="2710" y="550"/>
                    </a:lnTo>
                    <a:lnTo>
                      <a:pt x="2710" y="550"/>
                    </a:lnTo>
                    <a:lnTo>
                      <a:pt x="2708" y="550"/>
                    </a:lnTo>
                    <a:lnTo>
                      <a:pt x="2706" y="554"/>
                    </a:lnTo>
                    <a:lnTo>
                      <a:pt x="2704" y="564"/>
                    </a:lnTo>
                    <a:lnTo>
                      <a:pt x="2704" y="564"/>
                    </a:lnTo>
                    <a:lnTo>
                      <a:pt x="2702" y="568"/>
                    </a:lnTo>
                    <a:lnTo>
                      <a:pt x="2700" y="570"/>
                    </a:lnTo>
                    <a:lnTo>
                      <a:pt x="2700" y="570"/>
                    </a:lnTo>
                    <a:lnTo>
                      <a:pt x="2696" y="568"/>
                    </a:lnTo>
                    <a:lnTo>
                      <a:pt x="2692" y="566"/>
                    </a:lnTo>
                    <a:lnTo>
                      <a:pt x="2690" y="562"/>
                    </a:lnTo>
                    <a:lnTo>
                      <a:pt x="2690" y="562"/>
                    </a:lnTo>
                    <a:lnTo>
                      <a:pt x="2688" y="558"/>
                    </a:lnTo>
                    <a:lnTo>
                      <a:pt x="2690" y="550"/>
                    </a:lnTo>
                    <a:lnTo>
                      <a:pt x="2690" y="550"/>
                    </a:lnTo>
                    <a:lnTo>
                      <a:pt x="2690" y="546"/>
                    </a:lnTo>
                    <a:lnTo>
                      <a:pt x="2690" y="542"/>
                    </a:lnTo>
                    <a:lnTo>
                      <a:pt x="2690" y="542"/>
                    </a:lnTo>
                    <a:lnTo>
                      <a:pt x="2688" y="540"/>
                    </a:lnTo>
                    <a:lnTo>
                      <a:pt x="2686" y="542"/>
                    </a:lnTo>
                    <a:lnTo>
                      <a:pt x="2686" y="542"/>
                    </a:lnTo>
                    <a:lnTo>
                      <a:pt x="2682" y="550"/>
                    </a:lnTo>
                    <a:lnTo>
                      <a:pt x="2676" y="554"/>
                    </a:lnTo>
                    <a:lnTo>
                      <a:pt x="2672" y="560"/>
                    </a:lnTo>
                    <a:lnTo>
                      <a:pt x="2668" y="564"/>
                    </a:lnTo>
                    <a:lnTo>
                      <a:pt x="2668" y="564"/>
                    </a:lnTo>
                    <a:lnTo>
                      <a:pt x="2666" y="568"/>
                    </a:lnTo>
                    <a:lnTo>
                      <a:pt x="2664" y="568"/>
                    </a:lnTo>
                    <a:lnTo>
                      <a:pt x="2662" y="564"/>
                    </a:lnTo>
                    <a:lnTo>
                      <a:pt x="2660" y="556"/>
                    </a:lnTo>
                    <a:lnTo>
                      <a:pt x="2660" y="556"/>
                    </a:lnTo>
                    <a:lnTo>
                      <a:pt x="2660" y="550"/>
                    </a:lnTo>
                    <a:lnTo>
                      <a:pt x="2660" y="546"/>
                    </a:lnTo>
                    <a:lnTo>
                      <a:pt x="2658" y="548"/>
                    </a:lnTo>
                    <a:lnTo>
                      <a:pt x="2654" y="548"/>
                    </a:lnTo>
                    <a:lnTo>
                      <a:pt x="2654" y="548"/>
                    </a:lnTo>
                    <a:lnTo>
                      <a:pt x="2646" y="552"/>
                    </a:lnTo>
                    <a:lnTo>
                      <a:pt x="2638" y="552"/>
                    </a:lnTo>
                    <a:lnTo>
                      <a:pt x="2632" y="546"/>
                    </a:lnTo>
                    <a:lnTo>
                      <a:pt x="2624" y="536"/>
                    </a:lnTo>
                    <a:lnTo>
                      <a:pt x="2624" y="536"/>
                    </a:lnTo>
                    <a:lnTo>
                      <a:pt x="2626" y="542"/>
                    </a:lnTo>
                    <a:lnTo>
                      <a:pt x="2626" y="542"/>
                    </a:lnTo>
                    <a:lnTo>
                      <a:pt x="2626" y="548"/>
                    </a:lnTo>
                    <a:lnTo>
                      <a:pt x="2626" y="552"/>
                    </a:lnTo>
                    <a:lnTo>
                      <a:pt x="2626" y="552"/>
                    </a:lnTo>
                    <a:lnTo>
                      <a:pt x="2624" y="554"/>
                    </a:lnTo>
                    <a:lnTo>
                      <a:pt x="2622" y="554"/>
                    </a:lnTo>
                    <a:lnTo>
                      <a:pt x="2618" y="552"/>
                    </a:lnTo>
                    <a:lnTo>
                      <a:pt x="2618" y="552"/>
                    </a:lnTo>
                    <a:lnTo>
                      <a:pt x="2614" y="542"/>
                    </a:lnTo>
                    <a:lnTo>
                      <a:pt x="2614" y="542"/>
                    </a:lnTo>
                    <a:lnTo>
                      <a:pt x="2612" y="540"/>
                    </a:lnTo>
                    <a:lnTo>
                      <a:pt x="2610" y="538"/>
                    </a:lnTo>
                    <a:lnTo>
                      <a:pt x="2604" y="540"/>
                    </a:lnTo>
                    <a:lnTo>
                      <a:pt x="2604" y="540"/>
                    </a:lnTo>
                    <a:lnTo>
                      <a:pt x="2590" y="552"/>
                    </a:lnTo>
                    <a:lnTo>
                      <a:pt x="2586" y="554"/>
                    </a:lnTo>
                    <a:lnTo>
                      <a:pt x="2582" y="554"/>
                    </a:lnTo>
                    <a:lnTo>
                      <a:pt x="2578" y="554"/>
                    </a:lnTo>
                    <a:lnTo>
                      <a:pt x="2574" y="552"/>
                    </a:lnTo>
                    <a:lnTo>
                      <a:pt x="2574" y="552"/>
                    </a:lnTo>
                    <a:lnTo>
                      <a:pt x="2570" y="550"/>
                    </a:lnTo>
                    <a:lnTo>
                      <a:pt x="2564" y="550"/>
                    </a:lnTo>
                    <a:lnTo>
                      <a:pt x="2554" y="554"/>
                    </a:lnTo>
                    <a:lnTo>
                      <a:pt x="2554" y="554"/>
                    </a:lnTo>
                    <a:lnTo>
                      <a:pt x="2550" y="556"/>
                    </a:lnTo>
                    <a:lnTo>
                      <a:pt x="2544" y="554"/>
                    </a:lnTo>
                    <a:lnTo>
                      <a:pt x="2540" y="552"/>
                    </a:lnTo>
                    <a:lnTo>
                      <a:pt x="2536" y="546"/>
                    </a:lnTo>
                    <a:lnTo>
                      <a:pt x="2536" y="546"/>
                    </a:lnTo>
                    <a:lnTo>
                      <a:pt x="2534" y="540"/>
                    </a:lnTo>
                    <a:lnTo>
                      <a:pt x="2532" y="540"/>
                    </a:lnTo>
                    <a:lnTo>
                      <a:pt x="2530" y="544"/>
                    </a:lnTo>
                    <a:lnTo>
                      <a:pt x="2530" y="544"/>
                    </a:lnTo>
                    <a:lnTo>
                      <a:pt x="2528" y="552"/>
                    </a:lnTo>
                    <a:lnTo>
                      <a:pt x="2524" y="556"/>
                    </a:lnTo>
                    <a:lnTo>
                      <a:pt x="2516" y="558"/>
                    </a:lnTo>
                    <a:lnTo>
                      <a:pt x="2516" y="558"/>
                    </a:lnTo>
                    <a:lnTo>
                      <a:pt x="2504" y="560"/>
                    </a:lnTo>
                    <a:lnTo>
                      <a:pt x="2490" y="562"/>
                    </a:lnTo>
                    <a:lnTo>
                      <a:pt x="2490" y="562"/>
                    </a:lnTo>
                    <a:lnTo>
                      <a:pt x="2488" y="562"/>
                    </a:lnTo>
                    <a:lnTo>
                      <a:pt x="2486" y="562"/>
                    </a:lnTo>
                    <a:lnTo>
                      <a:pt x="2482" y="558"/>
                    </a:lnTo>
                    <a:lnTo>
                      <a:pt x="2480" y="552"/>
                    </a:lnTo>
                    <a:lnTo>
                      <a:pt x="2480" y="552"/>
                    </a:lnTo>
                    <a:lnTo>
                      <a:pt x="2480" y="550"/>
                    </a:lnTo>
                    <a:lnTo>
                      <a:pt x="2478" y="548"/>
                    </a:lnTo>
                    <a:lnTo>
                      <a:pt x="2478" y="548"/>
                    </a:lnTo>
                    <a:lnTo>
                      <a:pt x="2476" y="550"/>
                    </a:lnTo>
                    <a:lnTo>
                      <a:pt x="2472" y="552"/>
                    </a:lnTo>
                    <a:lnTo>
                      <a:pt x="2466" y="548"/>
                    </a:lnTo>
                    <a:lnTo>
                      <a:pt x="2460" y="546"/>
                    </a:lnTo>
                    <a:lnTo>
                      <a:pt x="2458" y="544"/>
                    </a:lnTo>
                    <a:lnTo>
                      <a:pt x="2456" y="546"/>
                    </a:lnTo>
                    <a:lnTo>
                      <a:pt x="2456" y="546"/>
                    </a:lnTo>
                    <a:lnTo>
                      <a:pt x="2450" y="548"/>
                    </a:lnTo>
                    <a:lnTo>
                      <a:pt x="2444" y="554"/>
                    </a:lnTo>
                    <a:lnTo>
                      <a:pt x="2444" y="554"/>
                    </a:lnTo>
                    <a:lnTo>
                      <a:pt x="2446" y="558"/>
                    </a:lnTo>
                    <a:lnTo>
                      <a:pt x="2448" y="562"/>
                    </a:lnTo>
                    <a:lnTo>
                      <a:pt x="2446" y="566"/>
                    </a:lnTo>
                    <a:lnTo>
                      <a:pt x="2446" y="566"/>
                    </a:lnTo>
                    <a:lnTo>
                      <a:pt x="2444" y="570"/>
                    </a:lnTo>
                    <a:lnTo>
                      <a:pt x="2442" y="568"/>
                    </a:lnTo>
                    <a:lnTo>
                      <a:pt x="2442" y="568"/>
                    </a:lnTo>
                    <a:lnTo>
                      <a:pt x="2438" y="562"/>
                    </a:lnTo>
                    <a:lnTo>
                      <a:pt x="2432" y="560"/>
                    </a:lnTo>
                    <a:lnTo>
                      <a:pt x="2428" y="560"/>
                    </a:lnTo>
                    <a:lnTo>
                      <a:pt x="2422" y="562"/>
                    </a:lnTo>
                    <a:lnTo>
                      <a:pt x="2422" y="562"/>
                    </a:lnTo>
                    <a:lnTo>
                      <a:pt x="2420" y="562"/>
                    </a:lnTo>
                    <a:lnTo>
                      <a:pt x="2418" y="558"/>
                    </a:lnTo>
                    <a:lnTo>
                      <a:pt x="2418" y="558"/>
                    </a:lnTo>
                    <a:lnTo>
                      <a:pt x="2416" y="552"/>
                    </a:lnTo>
                    <a:lnTo>
                      <a:pt x="2414" y="548"/>
                    </a:lnTo>
                    <a:lnTo>
                      <a:pt x="2410" y="546"/>
                    </a:lnTo>
                    <a:lnTo>
                      <a:pt x="2408" y="544"/>
                    </a:lnTo>
                    <a:lnTo>
                      <a:pt x="2402" y="546"/>
                    </a:lnTo>
                    <a:lnTo>
                      <a:pt x="2396" y="548"/>
                    </a:lnTo>
                    <a:lnTo>
                      <a:pt x="2396" y="548"/>
                    </a:lnTo>
                    <a:lnTo>
                      <a:pt x="2394" y="548"/>
                    </a:lnTo>
                    <a:lnTo>
                      <a:pt x="2392" y="550"/>
                    </a:lnTo>
                    <a:lnTo>
                      <a:pt x="2392" y="550"/>
                    </a:lnTo>
                    <a:lnTo>
                      <a:pt x="2386" y="550"/>
                    </a:lnTo>
                    <a:lnTo>
                      <a:pt x="2382" y="552"/>
                    </a:lnTo>
                    <a:lnTo>
                      <a:pt x="2378" y="558"/>
                    </a:lnTo>
                    <a:lnTo>
                      <a:pt x="2372" y="568"/>
                    </a:lnTo>
                    <a:lnTo>
                      <a:pt x="2372" y="568"/>
                    </a:lnTo>
                    <a:lnTo>
                      <a:pt x="2372" y="570"/>
                    </a:lnTo>
                    <a:lnTo>
                      <a:pt x="2368" y="568"/>
                    </a:lnTo>
                    <a:lnTo>
                      <a:pt x="2366" y="564"/>
                    </a:lnTo>
                    <a:lnTo>
                      <a:pt x="2366" y="556"/>
                    </a:lnTo>
                    <a:lnTo>
                      <a:pt x="2366" y="556"/>
                    </a:lnTo>
                    <a:lnTo>
                      <a:pt x="2364" y="548"/>
                    </a:lnTo>
                    <a:lnTo>
                      <a:pt x="2362" y="546"/>
                    </a:lnTo>
                    <a:lnTo>
                      <a:pt x="2360" y="546"/>
                    </a:lnTo>
                    <a:lnTo>
                      <a:pt x="2358" y="548"/>
                    </a:lnTo>
                    <a:lnTo>
                      <a:pt x="2358" y="548"/>
                    </a:lnTo>
                    <a:lnTo>
                      <a:pt x="2344" y="564"/>
                    </a:lnTo>
                    <a:lnTo>
                      <a:pt x="2344" y="564"/>
                    </a:lnTo>
                    <a:lnTo>
                      <a:pt x="2340" y="568"/>
                    </a:lnTo>
                    <a:lnTo>
                      <a:pt x="2338" y="568"/>
                    </a:lnTo>
                    <a:lnTo>
                      <a:pt x="2336" y="564"/>
                    </a:lnTo>
                    <a:lnTo>
                      <a:pt x="2334" y="554"/>
                    </a:lnTo>
                    <a:lnTo>
                      <a:pt x="2334" y="554"/>
                    </a:lnTo>
                    <a:lnTo>
                      <a:pt x="2334" y="548"/>
                    </a:lnTo>
                    <a:lnTo>
                      <a:pt x="2332" y="546"/>
                    </a:lnTo>
                    <a:lnTo>
                      <a:pt x="2328" y="548"/>
                    </a:lnTo>
                    <a:lnTo>
                      <a:pt x="2328" y="548"/>
                    </a:lnTo>
                    <a:lnTo>
                      <a:pt x="2320" y="550"/>
                    </a:lnTo>
                    <a:lnTo>
                      <a:pt x="2312" y="548"/>
                    </a:lnTo>
                    <a:lnTo>
                      <a:pt x="2298" y="542"/>
                    </a:lnTo>
                    <a:lnTo>
                      <a:pt x="2298" y="542"/>
                    </a:lnTo>
                    <a:lnTo>
                      <a:pt x="2300" y="546"/>
                    </a:lnTo>
                    <a:lnTo>
                      <a:pt x="2298" y="550"/>
                    </a:lnTo>
                    <a:lnTo>
                      <a:pt x="2298" y="554"/>
                    </a:lnTo>
                    <a:lnTo>
                      <a:pt x="2298" y="554"/>
                    </a:lnTo>
                    <a:lnTo>
                      <a:pt x="2294" y="554"/>
                    </a:lnTo>
                    <a:lnTo>
                      <a:pt x="2292" y="554"/>
                    </a:lnTo>
                    <a:lnTo>
                      <a:pt x="2288" y="548"/>
                    </a:lnTo>
                    <a:lnTo>
                      <a:pt x="2288" y="548"/>
                    </a:lnTo>
                    <a:lnTo>
                      <a:pt x="2286" y="544"/>
                    </a:lnTo>
                    <a:lnTo>
                      <a:pt x="2286" y="544"/>
                    </a:lnTo>
                    <a:lnTo>
                      <a:pt x="2284" y="540"/>
                    </a:lnTo>
                    <a:lnTo>
                      <a:pt x="2282" y="538"/>
                    </a:lnTo>
                    <a:lnTo>
                      <a:pt x="2280" y="538"/>
                    </a:lnTo>
                    <a:lnTo>
                      <a:pt x="2276" y="540"/>
                    </a:lnTo>
                    <a:lnTo>
                      <a:pt x="2276" y="540"/>
                    </a:lnTo>
                    <a:lnTo>
                      <a:pt x="2270" y="548"/>
                    </a:lnTo>
                    <a:lnTo>
                      <a:pt x="2262" y="554"/>
                    </a:lnTo>
                    <a:lnTo>
                      <a:pt x="2260" y="554"/>
                    </a:lnTo>
                    <a:lnTo>
                      <a:pt x="2256" y="556"/>
                    </a:lnTo>
                    <a:lnTo>
                      <a:pt x="2252" y="554"/>
                    </a:lnTo>
                    <a:lnTo>
                      <a:pt x="2248" y="552"/>
                    </a:lnTo>
                    <a:lnTo>
                      <a:pt x="2248" y="552"/>
                    </a:lnTo>
                    <a:lnTo>
                      <a:pt x="2246" y="550"/>
                    </a:lnTo>
                    <a:lnTo>
                      <a:pt x="2242" y="550"/>
                    </a:lnTo>
                    <a:lnTo>
                      <a:pt x="2238" y="554"/>
                    </a:lnTo>
                    <a:lnTo>
                      <a:pt x="2238" y="554"/>
                    </a:lnTo>
                    <a:lnTo>
                      <a:pt x="2230" y="558"/>
                    </a:lnTo>
                    <a:lnTo>
                      <a:pt x="2224" y="558"/>
                    </a:lnTo>
                    <a:lnTo>
                      <a:pt x="2218" y="554"/>
                    </a:lnTo>
                    <a:lnTo>
                      <a:pt x="2212" y="546"/>
                    </a:lnTo>
                    <a:lnTo>
                      <a:pt x="2212" y="546"/>
                    </a:lnTo>
                    <a:lnTo>
                      <a:pt x="2208" y="544"/>
                    </a:lnTo>
                    <a:lnTo>
                      <a:pt x="2206" y="542"/>
                    </a:lnTo>
                    <a:lnTo>
                      <a:pt x="2204" y="542"/>
                    </a:lnTo>
                    <a:lnTo>
                      <a:pt x="2202" y="548"/>
                    </a:lnTo>
                    <a:lnTo>
                      <a:pt x="2202" y="548"/>
                    </a:lnTo>
                    <a:lnTo>
                      <a:pt x="2200" y="552"/>
                    </a:lnTo>
                    <a:lnTo>
                      <a:pt x="2198" y="552"/>
                    </a:lnTo>
                    <a:lnTo>
                      <a:pt x="2198" y="552"/>
                    </a:lnTo>
                    <a:lnTo>
                      <a:pt x="2194" y="552"/>
                    </a:lnTo>
                    <a:lnTo>
                      <a:pt x="2192" y="554"/>
                    </a:lnTo>
                    <a:lnTo>
                      <a:pt x="2186" y="560"/>
                    </a:lnTo>
                    <a:lnTo>
                      <a:pt x="2186" y="560"/>
                    </a:lnTo>
                    <a:lnTo>
                      <a:pt x="2180" y="564"/>
                    </a:lnTo>
                    <a:lnTo>
                      <a:pt x="2176" y="564"/>
                    </a:lnTo>
                    <a:lnTo>
                      <a:pt x="2172" y="562"/>
                    </a:lnTo>
                    <a:lnTo>
                      <a:pt x="2172" y="562"/>
                    </a:lnTo>
                    <a:lnTo>
                      <a:pt x="2170" y="562"/>
                    </a:lnTo>
                    <a:lnTo>
                      <a:pt x="2166" y="562"/>
                    </a:lnTo>
                    <a:lnTo>
                      <a:pt x="2162" y="564"/>
                    </a:lnTo>
                    <a:lnTo>
                      <a:pt x="2158" y="562"/>
                    </a:lnTo>
                    <a:lnTo>
                      <a:pt x="2158" y="562"/>
                    </a:lnTo>
                    <a:lnTo>
                      <a:pt x="2156" y="560"/>
                    </a:lnTo>
                    <a:lnTo>
                      <a:pt x="2152" y="556"/>
                    </a:lnTo>
                    <a:lnTo>
                      <a:pt x="2152" y="556"/>
                    </a:lnTo>
                    <a:lnTo>
                      <a:pt x="2152" y="550"/>
                    </a:lnTo>
                    <a:lnTo>
                      <a:pt x="2150" y="548"/>
                    </a:lnTo>
                    <a:lnTo>
                      <a:pt x="2148" y="548"/>
                    </a:lnTo>
                    <a:lnTo>
                      <a:pt x="2146" y="552"/>
                    </a:lnTo>
                    <a:lnTo>
                      <a:pt x="2146" y="552"/>
                    </a:lnTo>
                    <a:lnTo>
                      <a:pt x="2144" y="554"/>
                    </a:lnTo>
                    <a:lnTo>
                      <a:pt x="2144" y="554"/>
                    </a:lnTo>
                    <a:lnTo>
                      <a:pt x="2140" y="552"/>
                    </a:lnTo>
                    <a:lnTo>
                      <a:pt x="2140" y="552"/>
                    </a:lnTo>
                    <a:lnTo>
                      <a:pt x="2134" y="544"/>
                    </a:lnTo>
                    <a:lnTo>
                      <a:pt x="2132" y="544"/>
                    </a:lnTo>
                    <a:lnTo>
                      <a:pt x="2128" y="544"/>
                    </a:lnTo>
                    <a:lnTo>
                      <a:pt x="2122" y="550"/>
                    </a:lnTo>
                    <a:lnTo>
                      <a:pt x="2118" y="558"/>
                    </a:lnTo>
                    <a:lnTo>
                      <a:pt x="2118" y="558"/>
                    </a:lnTo>
                    <a:lnTo>
                      <a:pt x="2114" y="562"/>
                    </a:lnTo>
                    <a:lnTo>
                      <a:pt x="2112" y="564"/>
                    </a:lnTo>
                    <a:lnTo>
                      <a:pt x="2110" y="564"/>
                    </a:lnTo>
                    <a:lnTo>
                      <a:pt x="2108" y="560"/>
                    </a:lnTo>
                    <a:lnTo>
                      <a:pt x="2108" y="560"/>
                    </a:lnTo>
                    <a:lnTo>
                      <a:pt x="2104" y="558"/>
                    </a:lnTo>
                    <a:lnTo>
                      <a:pt x="2104" y="556"/>
                    </a:lnTo>
                    <a:lnTo>
                      <a:pt x="2102" y="558"/>
                    </a:lnTo>
                    <a:lnTo>
                      <a:pt x="2102" y="558"/>
                    </a:lnTo>
                    <a:lnTo>
                      <a:pt x="2098" y="562"/>
                    </a:lnTo>
                    <a:lnTo>
                      <a:pt x="2094" y="562"/>
                    </a:lnTo>
                    <a:lnTo>
                      <a:pt x="2092" y="560"/>
                    </a:lnTo>
                    <a:lnTo>
                      <a:pt x="2088" y="552"/>
                    </a:lnTo>
                    <a:lnTo>
                      <a:pt x="2088" y="552"/>
                    </a:lnTo>
                    <a:lnTo>
                      <a:pt x="2086" y="546"/>
                    </a:lnTo>
                    <a:lnTo>
                      <a:pt x="2084" y="546"/>
                    </a:lnTo>
                    <a:lnTo>
                      <a:pt x="2082" y="546"/>
                    </a:lnTo>
                    <a:lnTo>
                      <a:pt x="2082" y="546"/>
                    </a:lnTo>
                    <a:lnTo>
                      <a:pt x="2078" y="548"/>
                    </a:lnTo>
                    <a:lnTo>
                      <a:pt x="2074" y="548"/>
                    </a:lnTo>
                    <a:lnTo>
                      <a:pt x="2070" y="550"/>
                    </a:lnTo>
                    <a:lnTo>
                      <a:pt x="2066" y="556"/>
                    </a:lnTo>
                    <a:lnTo>
                      <a:pt x="2066" y="556"/>
                    </a:lnTo>
                    <a:lnTo>
                      <a:pt x="2064" y="558"/>
                    </a:lnTo>
                    <a:lnTo>
                      <a:pt x="2062" y="558"/>
                    </a:lnTo>
                    <a:lnTo>
                      <a:pt x="2060" y="552"/>
                    </a:lnTo>
                    <a:lnTo>
                      <a:pt x="2060" y="552"/>
                    </a:lnTo>
                    <a:lnTo>
                      <a:pt x="2058" y="548"/>
                    </a:lnTo>
                    <a:lnTo>
                      <a:pt x="2056" y="550"/>
                    </a:lnTo>
                    <a:lnTo>
                      <a:pt x="2054" y="552"/>
                    </a:lnTo>
                    <a:lnTo>
                      <a:pt x="2054" y="552"/>
                    </a:lnTo>
                    <a:lnTo>
                      <a:pt x="2052" y="558"/>
                    </a:lnTo>
                    <a:lnTo>
                      <a:pt x="2048" y="560"/>
                    </a:lnTo>
                    <a:lnTo>
                      <a:pt x="2046" y="564"/>
                    </a:lnTo>
                    <a:lnTo>
                      <a:pt x="2042" y="568"/>
                    </a:lnTo>
                    <a:lnTo>
                      <a:pt x="2042" y="568"/>
                    </a:lnTo>
                    <a:lnTo>
                      <a:pt x="2040" y="568"/>
                    </a:lnTo>
                    <a:lnTo>
                      <a:pt x="2040" y="568"/>
                    </a:lnTo>
                    <a:lnTo>
                      <a:pt x="2036" y="564"/>
                    </a:lnTo>
                    <a:lnTo>
                      <a:pt x="2036" y="564"/>
                    </a:lnTo>
                    <a:lnTo>
                      <a:pt x="2036" y="556"/>
                    </a:lnTo>
                    <a:lnTo>
                      <a:pt x="2038" y="552"/>
                    </a:lnTo>
                    <a:lnTo>
                      <a:pt x="2038" y="552"/>
                    </a:lnTo>
                    <a:lnTo>
                      <a:pt x="2038" y="548"/>
                    </a:lnTo>
                    <a:lnTo>
                      <a:pt x="2038" y="546"/>
                    </a:lnTo>
                    <a:lnTo>
                      <a:pt x="2038" y="546"/>
                    </a:lnTo>
                    <a:lnTo>
                      <a:pt x="2036" y="544"/>
                    </a:lnTo>
                    <a:lnTo>
                      <a:pt x="2034" y="544"/>
                    </a:lnTo>
                    <a:lnTo>
                      <a:pt x="2034" y="546"/>
                    </a:lnTo>
                    <a:lnTo>
                      <a:pt x="2034" y="546"/>
                    </a:lnTo>
                    <a:lnTo>
                      <a:pt x="2030" y="550"/>
                    </a:lnTo>
                    <a:lnTo>
                      <a:pt x="2024" y="554"/>
                    </a:lnTo>
                    <a:lnTo>
                      <a:pt x="2020" y="560"/>
                    </a:lnTo>
                    <a:lnTo>
                      <a:pt x="2016" y="566"/>
                    </a:lnTo>
                    <a:lnTo>
                      <a:pt x="2016" y="566"/>
                    </a:lnTo>
                    <a:lnTo>
                      <a:pt x="2014" y="570"/>
                    </a:lnTo>
                    <a:lnTo>
                      <a:pt x="2010" y="570"/>
                    </a:lnTo>
                    <a:lnTo>
                      <a:pt x="2008" y="564"/>
                    </a:lnTo>
                    <a:lnTo>
                      <a:pt x="2008" y="554"/>
                    </a:lnTo>
                    <a:lnTo>
                      <a:pt x="2008" y="554"/>
                    </a:lnTo>
                    <a:lnTo>
                      <a:pt x="2006" y="548"/>
                    </a:lnTo>
                    <a:lnTo>
                      <a:pt x="2004" y="546"/>
                    </a:lnTo>
                    <a:lnTo>
                      <a:pt x="2002" y="548"/>
                    </a:lnTo>
                    <a:lnTo>
                      <a:pt x="2002" y="548"/>
                    </a:lnTo>
                    <a:lnTo>
                      <a:pt x="2000" y="552"/>
                    </a:lnTo>
                    <a:lnTo>
                      <a:pt x="1998" y="552"/>
                    </a:lnTo>
                    <a:lnTo>
                      <a:pt x="1994" y="552"/>
                    </a:lnTo>
                    <a:lnTo>
                      <a:pt x="1992" y="550"/>
                    </a:lnTo>
                    <a:lnTo>
                      <a:pt x="1992" y="550"/>
                    </a:lnTo>
                    <a:lnTo>
                      <a:pt x="1988" y="548"/>
                    </a:lnTo>
                    <a:lnTo>
                      <a:pt x="1982" y="548"/>
                    </a:lnTo>
                    <a:lnTo>
                      <a:pt x="1976" y="546"/>
                    </a:lnTo>
                    <a:lnTo>
                      <a:pt x="1972" y="540"/>
                    </a:lnTo>
                    <a:lnTo>
                      <a:pt x="1972" y="540"/>
                    </a:lnTo>
                    <a:lnTo>
                      <a:pt x="1970" y="550"/>
                    </a:lnTo>
                    <a:lnTo>
                      <a:pt x="1968" y="556"/>
                    </a:lnTo>
                    <a:lnTo>
                      <a:pt x="1968" y="556"/>
                    </a:lnTo>
                    <a:lnTo>
                      <a:pt x="1966" y="556"/>
                    </a:lnTo>
                    <a:lnTo>
                      <a:pt x="1964" y="552"/>
                    </a:lnTo>
                    <a:lnTo>
                      <a:pt x="1964" y="552"/>
                    </a:lnTo>
                    <a:lnTo>
                      <a:pt x="1960" y="546"/>
                    </a:lnTo>
                    <a:lnTo>
                      <a:pt x="1958" y="542"/>
                    </a:lnTo>
                    <a:lnTo>
                      <a:pt x="1956" y="540"/>
                    </a:lnTo>
                    <a:lnTo>
                      <a:pt x="1952" y="540"/>
                    </a:lnTo>
                    <a:lnTo>
                      <a:pt x="1946" y="544"/>
                    </a:lnTo>
                    <a:lnTo>
                      <a:pt x="1942" y="550"/>
                    </a:lnTo>
                    <a:lnTo>
                      <a:pt x="1942" y="550"/>
                    </a:lnTo>
                    <a:lnTo>
                      <a:pt x="1938" y="554"/>
                    </a:lnTo>
                    <a:lnTo>
                      <a:pt x="1934" y="554"/>
                    </a:lnTo>
                    <a:lnTo>
                      <a:pt x="1930" y="554"/>
                    </a:lnTo>
                    <a:lnTo>
                      <a:pt x="1926" y="552"/>
                    </a:lnTo>
                    <a:lnTo>
                      <a:pt x="1926" y="552"/>
                    </a:lnTo>
                    <a:lnTo>
                      <a:pt x="1922" y="550"/>
                    </a:lnTo>
                    <a:lnTo>
                      <a:pt x="1918" y="550"/>
                    </a:lnTo>
                    <a:lnTo>
                      <a:pt x="1912" y="554"/>
                    </a:lnTo>
                    <a:lnTo>
                      <a:pt x="1912" y="554"/>
                    </a:lnTo>
                    <a:lnTo>
                      <a:pt x="1904" y="558"/>
                    </a:lnTo>
                    <a:lnTo>
                      <a:pt x="1898" y="558"/>
                    </a:lnTo>
                    <a:lnTo>
                      <a:pt x="1890" y="554"/>
                    </a:lnTo>
                    <a:lnTo>
                      <a:pt x="1884" y="546"/>
                    </a:lnTo>
                    <a:lnTo>
                      <a:pt x="1884" y="546"/>
                    </a:lnTo>
                    <a:lnTo>
                      <a:pt x="1882" y="544"/>
                    </a:lnTo>
                    <a:lnTo>
                      <a:pt x="1880" y="542"/>
                    </a:lnTo>
                    <a:lnTo>
                      <a:pt x="1876" y="542"/>
                    </a:lnTo>
                    <a:lnTo>
                      <a:pt x="1874" y="548"/>
                    </a:lnTo>
                    <a:lnTo>
                      <a:pt x="1874" y="548"/>
                    </a:lnTo>
                    <a:lnTo>
                      <a:pt x="1872" y="550"/>
                    </a:lnTo>
                    <a:lnTo>
                      <a:pt x="1868" y="554"/>
                    </a:lnTo>
                    <a:lnTo>
                      <a:pt x="1866" y="558"/>
                    </a:lnTo>
                    <a:lnTo>
                      <a:pt x="1864" y="566"/>
                    </a:lnTo>
                    <a:lnTo>
                      <a:pt x="1864" y="566"/>
                    </a:lnTo>
                    <a:lnTo>
                      <a:pt x="1864" y="568"/>
                    </a:lnTo>
                    <a:lnTo>
                      <a:pt x="1862" y="568"/>
                    </a:lnTo>
                    <a:lnTo>
                      <a:pt x="1860" y="566"/>
                    </a:lnTo>
                    <a:lnTo>
                      <a:pt x="1860" y="566"/>
                    </a:lnTo>
                    <a:lnTo>
                      <a:pt x="1848" y="562"/>
                    </a:lnTo>
                    <a:lnTo>
                      <a:pt x="1842" y="562"/>
                    </a:lnTo>
                    <a:lnTo>
                      <a:pt x="1836" y="564"/>
                    </a:lnTo>
                    <a:lnTo>
                      <a:pt x="1836" y="564"/>
                    </a:lnTo>
                    <a:lnTo>
                      <a:pt x="1834" y="566"/>
                    </a:lnTo>
                    <a:lnTo>
                      <a:pt x="1830" y="566"/>
                    </a:lnTo>
                    <a:lnTo>
                      <a:pt x="1828" y="562"/>
                    </a:lnTo>
                    <a:lnTo>
                      <a:pt x="1826" y="554"/>
                    </a:lnTo>
                    <a:lnTo>
                      <a:pt x="1826" y="554"/>
                    </a:lnTo>
                    <a:lnTo>
                      <a:pt x="1826" y="550"/>
                    </a:lnTo>
                    <a:lnTo>
                      <a:pt x="1824" y="548"/>
                    </a:lnTo>
                    <a:lnTo>
                      <a:pt x="1824" y="548"/>
                    </a:lnTo>
                    <a:lnTo>
                      <a:pt x="1818" y="550"/>
                    </a:lnTo>
                    <a:lnTo>
                      <a:pt x="1812" y="548"/>
                    </a:lnTo>
                    <a:lnTo>
                      <a:pt x="1806" y="546"/>
                    </a:lnTo>
                    <a:lnTo>
                      <a:pt x="1800" y="548"/>
                    </a:lnTo>
                    <a:lnTo>
                      <a:pt x="1800" y="548"/>
                    </a:lnTo>
                    <a:lnTo>
                      <a:pt x="1796" y="552"/>
                    </a:lnTo>
                    <a:lnTo>
                      <a:pt x="1792" y="558"/>
                    </a:lnTo>
                    <a:lnTo>
                      <a:pt x="1792" y="558"/>
                    </a:lnTo>
                    <a:lnTo>
                      <a:pt x="1790" y="562"/>
                    </a:lnTo>
                    <a:lnTo>
                      <a:pt x="1786" y="564"/>
                    </a:lnTo>
                    <a:lnTo>
                      <a:pt x="1784" y="564"/>
                    </a:lnTo>
                    <a:lnTo>
                      <a:pt x="1782" y="562"/>
                    </a:lnTo>
                    <a:lnTo>
                      <a:pt x="1782" y="562"/>
                    </a:lnTo>
                    <a:lnTo>
                      <a:pt x="1780" y="560"/>
                    </a:lnTo>
                    <a:lnTo>
                      <a:pt x="1778" y="560"/>
                    </a:lnTo>
                    <a:lnTo>
                      <a:pt x="1778" y="560"/>
                    </a:lnTo>
                    <a:lnTo>
                      <a:pt x="1774" y="564"/>
                    </a:lnTo>
                    <a:lnTo>
                      <a:pt x="1768" y="562"/>
                    </a:lnTo>
                    <a:lnTo>
                      <a:pt x="1764" y="558"/>
                    </a:lnTo>
                    <a:lnTo>
                      <a:pt x="1760" y="548"/>
                    </a:lnTo>
                    <a:lnTo>
                      <a:pt x="1760" y="548"/>
                    </a:lnTo>
                    <a:lnTo>
                      <a:pt x="1758" y="546"/>
                    </a:lnTo>
                    <a:lnTo>
                      <a:pt x="1756" y="546"/>
                    </a:lnTo>
                    <a:lnTo>
                      <a:pt x="1756" y="546"/>
                    </a:lnTo>
                    <a:lnTo>
                      <a:pt x="1750" y="548"/>
                    </a:lnTo>
                    <a:lnTo>
                      <a:pt x="1744" y="550"/>
                    </a:lnTo>
                    <a:lnTo>
                      <a:pt x="1732" y="550"/>
                    </a:lnTo>
                    <a:lnTo>
                      <a:pt x="1732" y="550"/>
                    </a:lnTo>
                    <a:lnTo>
                      <a:pt x="1728" y="552"/>
                    </a:lnTo>
                    <a:lnTo>
                      <a:pt x="1724" y="556"/>
                    </a:lnTo>
                    <a:lnTo>
                      <a:pt x="1718" y="566"/>
                    </a:lnTo>
                    <a:lnTo>
                      <a:pt x="1718" y="566"/>
                    </a:lnTo>
                    <a:lnTo>
                      <a:pt x="1714" y="568"/>
                    </a:lnTo>
                    <a:lnTo>
                      <a:pt x="1710" y="566"/>
                    </a:lnTo>
                    <a:lnTo>
                      <a:pt x="1710" y="566"/>
                    </a:lnTo>
                    <a:lnTo>
                      <a:pt x="1710" y="562"/>
                    </a:lnTo>
                    <a:lnTo>
                      <a:pt x="1710" y="558"/>
                    </a:lnTo>
                    <a:lnTo>
                      <a:pt x="1710" y="550"/>
                    </a:lnTo>
                    <a:lnTo>
                      <a:pt x="1710" y="550"/>
                    </a:lnTo>
                    <a:lnTo>
                      <a:pt x="1706" y="552"/>
                    </a:lnTo>
                    <a:lnTo>
                      <a:pt x="1702" y="552"/>
                    </a:lnTo>
                    <a:lnTo>
                      <a:pt x="1696" y="552"/>
                    </a:lnTo>
                    <a:lnTo>
                      <a:pt x="1692" y="548"/>
                    </a:lnTo>
                    <a:lnTo>
                      <a:pt x="1692" y="548"/>
                    </a:lnTo>
                    <a:lnTo>
                      <a:pt x="1694" y="554"/>
                    </a:lnTo>
                    <a:lnTo>
                      <a:pt x="1694" y="562"/>
                    </a:lnTo>
                    <a:lnTo>
                      <a:pt x="1694" y="562"/>
                    </a:lnTo>
                    <a:lnTo>
                      <a:pt x="1692" y="566"/>
                    </a:lnTo>
                    <a:lnTo>
                      <a:pt x="1690" y="568"/>
                    </a:lnTo>
                    <a:lnTo>
                      <a:pt x="1684" y="570"/>
                    </a:lnTo>
                    <a:lnTo>
                      <a:pt x="1684" y="570"/>
                    </a:lnTo>
                    <a:lnTo>
                      <a:pt x="1684" y="570"/>
                    </a:lnTo>
                    <a:lnTo>
                      <a:pt x="1682" y="568"/>
                    </a:lnTo>
                    <a:lnTo>
                      <a:pt x="1682" y="560"/>
                    </a:lnTo>
                    <a:lnTo>
                      <a:pt x="1682" y="560"/>
                    </a:lnTo>
                    <a:lnTo>
                      <a:pt x="1682" y="552"/>
                    </a:lnTo>
                    <a:lnTo>
                      <a:pt x="1680" y="550"/>
                    </a:lnTo>
                    <a:lnTo>
                      <a:pt x="1678" y="550"/>
                    </a:lnTo>
                    <a:lnTo>
                      <a:pt x="1678" y="550"/>
                    </a:lnTo>
                    <a:lnTo>
                      <a:pt x="1674" y="552"/>
                    </a:lnTo>
                    <a:lnTo>
                      <a:pt x="1670" y="552"/>
                    </a:lnTo>
                    <a:lnTo>
                      <a:pt x="1664" y="552"/>
                    </a:lnTo>
                    <a:lnTo>
                      <a:pt x="1658" y="550"/>
                    </a:lnTo>
                    <a:lnTo>
                      <a:pt x="1652" y="548"/>
                    </a:lnTo>
                    <a:lnTo>
                      <a:pt x="1652" y="548"/>
                    </a:lnTo>
                    <a:lnTo>
                      <a:pt x="1648" y="548"/>
                    </a:lnTo>
                    <a:lnTo>
                      <a:pt x="1646" y="548"/>
                    </a:lnTo>
                    <a:lnTo>
                      <a:pt x="1646" y="552"/>
                    </a:lnTo>
                    <a:lnTo>
                      <a:pt x="1646" y="552"/>
                    </a:lnTo>
                    <a:lnTo>
                      <a:pt x="1642" y="556"/>
                    </a:lnTo>
                    <a:lnTo>
                      <a:pt x="1640" y="558"/>
                    </a:lnTo>
                    <a:lnTo>
                      <a:pt x="1638" y="556"/>
                    </a:lnTo>
                    <a:lnTo>
                      <a:pt x="1636" y="550"/>
                    </a:lnTo>
                    <a:lnTo>
                      <a:pt x="1636" y="550"/>
                    </a:lnTo>
                    <a:lnTo>
                      <a:pt x="1632" y="544"/>
                    </a:lnTo>
                    <a:lnTo>
                      <a:pt x="1630" y="540"/>
                    </a:lnTo>
                    <a:lnTo>
                      <a:pt x="1626" y="540"/>
                    </a:lnTo>
                    <a:lnTo>
                      <a:pt x="1622" y="544"/>
                    </a:lnTo>
                    <a:lnTo>
                      <a:pt x="1622" y="544"/>
                    </a:lnTo>
                    <a:lnTo>
                      <a:pt x="1618" y="548"/>
                    </a:lnTo>
                    <a:lnTo>
                      <a:pt x="1614" y="550"/>
                    </a:lnTo>
                    <a:lnTo>
                      <a:pt x="1610" y="550"/>
                    </a:lnTo>
                    <a:lnTo>
                      <a:pt x="1606" y="546"/>
                    </a:lnTo>
                    <a:lnTo>
                      <a:pt x="1606" y="546"/>
                    </a:lnTo>
                    <a:lnTo>
                      <a:pt x="1606" y="546"/>
                    </a:lnTo>
                    <a:lnTo>
                      <a:pt x="1604" y="548"/>
                    </a:lnTo>
                    <a:lnTo>
                      <a:pt x="1604" y="548"/>
                    </a:lnTo>
                    <a:lnTo>
                      <a:pt x="1602" y="552"/>
                    </a:lnTo>
                    <a:lnTo>
                      <a:pt x="1600" y="554"/>
                    </a:lnTo>
                    <a:lnTo>
                      <a:pt x="1598" y="554"/>
                    </a:lnTo>
                    <a:lnTo>
                      <a:pt x="1596" y="552"/>
                    </a:lnTo>
                    <a:lnTo>
                      <a:pt x="1596" y="552"/>
                    </a:lnTo>
                    <a:lnTo>
                      <a:pt x="1594" y="550"/>
                    </a:lnTo>
                    <a:lnTo>
                      <a:pt x="1592" y="550"/>
                    </a:lnTo>
                    <a:lnTo>
                      <a:pt x="1588" y="550"/>
                    </a:lnTo>
                    <a:lnTo>
                      <a:pt x="1586" y="554"/>
                    </a:lnTo>
                    <a:lnTo>
                      <a:pt x="1586" y="554"/>
                    </a:lnTo>
                    <a:lnTo>
                      <a:pt x="1582" y="558"/>
                    </a:lnTo>
                    <a:lnTo>
                      <a:pt x="1578" y="560"/>
                    </a:lnTo>
                    <a:lnTo>
                      <a:pt x="1576" y="562"/>
                    </a:lnTo>
                    <a:lnTo>
                      <a:pt x="1572" y="560"/>
                    </a:lnTo>
                    <a:lnTo>
                      <a:pt x="1566" y="556"/>
                    </a:lnTo>
                    <a:lnTo>
                      <a:pt x="1560" y="550"/>
                    </a:lnTo>
                    <a:lnTo>
                      <a:pt x="1560" y="550"/>
                    </a:lnTo>
                    <a:lnTo>
                      <a:pt x="1558" y="548"/>
                    </a:lnTo>
                    <a:lnTo>
                      <a:pt x="1554" y="546"/>
                    </a:lnTo>
                    <a:lnTo>
                      <a:pt x="1548" y="548"/>
                    </a:lnTo>
                    <a:lnTo>
                      <a:pt x="1542" y="554"/>
                    </a:lnTo>
                    <a:lnTo>
                      <a:pt x="1538" y="562"/>
                    </a:lnTo>
                    <a:lnTo>
                      <a:pt x="1538" y="562"/>
                    </a:lnTo>
                    <a:lnTo>
                      <a:pt x="1538" y="566"/>
                    </a:lnTo>
                    <a:lnTo>
                      <a:pt x="1536" y="566"/>
                    </a:lnTo>
                    <a:lnTo>
                      <a:pt x="1536" y="566"/>
                    </a:lnTo>
                    <a:lnTo>
                      <a:pt x="1528" y="566"/>
                    </a:lnTo>
                    <a:lnTo>
                      <a:pt x="1522" y="568"/>
                    </a:lnTo>
                    <a:lnTo>
                      <a:pt x="1514" y="568"/>
                    </a:lnTo>
                    <a:lnTo>
                      <a:pt x="1508" y="566"/>
                    </a:lnTo>
                    <a:lnTo>
                      <a:pt x="1508" y="566"/>
                    </a:lnTo>
                    <a:lnTo>
                      <a:pt x="1506" y="566"/>
                    </a:lnTo>
                    <a:lnTo>
                      <a:pt x="1506" y="566"/>
                    </a:lnTo>
                    <a:lnTo>
                      <a:pt x="1502" y="556"/>
                    </a:lnTo>
                    <a:lnTo>
                      <a:pt x="1496" y="554"/>
                    </a:lnTo>
                    <a:lnTo>
                      <a:pt x="1486" y="552"/>
                    </a:lnTo>
                    <a:lnTo>
                      <a:pt x="1486" y="552"/>
                    </a:lnTo>
                    <a:lnTo>
                      <a:pt x="1480" y="550"/>
                    </a:lnTo>
                    <a:lnTo>
                      <a:pt x="1474" y="550"/>
                    </a:lnTo>
                    <a:lnTo>
                      <a:pt x="1470" y="552"/>
                    </a:lnTo>
                    <a:lnTo>
                      <a:pt x="1464" y="560"/>
                    </a:lnTo>
                    <a:lnTo>
                      <a:pt x="1464" y="560"/>
                    </a:lnTo>
                    <a:lnTo>
                      <a:pt x="1462" y="564"/>
                    </a:lnTo>
                    <a:lnTo>
                      <a:pt x="1458" y="564"/>
                    </a:lnTo>
                    <a:lnTo>
                      <a:pt x="1450" y="560"/>
                    </a:lnTo>
                    <a:lnTo>
                      <a:pt x="1450" y="560"/>
                    </a:lnTo>
                    <a:lnTo>
                      <a:pt x="1452" y="570"/>
                    </a:lnTo>
                    <a:lnTo>
                      <a:pt x="1450" y="574"/>
                    </a:lnTo>
                    <a:lnTo>
                      <a:pt x="1448" y="576"/>
                    </a:lnTo>
                    <a:lnTo>
                      <a:pt x="1448" y="576"/>
                    </a:lnTo>
                    <a:lnTo>
                      <a:pt x="1446" y="576"/>
                    </a:lnTo>
                    <a:lnTo>
                      <a:pt x="1442" y="572"/>
                    </a:lnTo>
                    <a:lnTo>
                      <a:pt x="1442" y="572"/>
                    </a:lnTo>
                    <a:lnTo>
                      <a:pt x="1440" y="560"/>
                    </a:lnTo>
                    <a:lnTo>
                      <a:pt x="1436" y="554"/>
                    </a:lnTo>
                    <a:lnTo>
                      <a:pt x="1432" y="550"/>
                    </a:lnTo>
                    <a:lnTo>
                      <a:pt x="1428" y="548"/>
                    </a:lnTo>
                    <a:lnTo>
                      <a:pt x="1424" y="548"/>
                    </a:lnTo>
                    <a:lnTo>
                      <a:pt x="1420" y="550"/>
                    </a:lnTo>
                    <a:lnTo>
                      <a:pt x="1412" y="554"/>
                    </a:lnTo>
                    <a:lnTo>
                      <a:pt x="1412" y="554"/>
                    </a:lnTo>
                    <a:lnTo>
                      <a:pt x="1410" y="556"/>
                    </a:lnTo>
                    <a:lnTo>
                      <a:pt x="1410" y="554"/>
                    </a:lnTo>
                    <a:lnTo>
                      <a:pt x="1410" y="554"/>
                    </a:lnTo>
                    <a:lnTo>
                      <a:pt x="1404" y="552"/>
                    </a:lnTo>
                    <a:lnTo>
                      <a:pt x="1400" y="552"/>
                    </a:lnTo>
                    <a:lnTo>
                      <a:pt x="1396" y="558"/>
                    </a:lnTo>
                    <a:lnTo>
                      <a:pt x="1392" y="564"/>
                    </a:lnTo>
                    <a:lnTo>
                      <a:pt x="1392" y="564"/>
                    </a:lnTo>
                    <a:lnTo>
                      <a:pt x="1390" y="568"/>
                    </a:lnTo>
                    <a:lnTo>
                      <a:pt x="1388" y="570"/>
                    </a:lnTo>
                    <a:lnTo>
                      <a:pt x="1386" y="566"/>
                    </a:lnTo>
                    <a:lnTo>
                      <a:pt x="1386" y="556"/>
                    </a:lnTo>
                    <a:lnTo>
                      <a:pt x="1386" y="556"/>
                    </a:lnTo>
                    <a:lnTo>
                      <a:pt x="1384" y="552"/>
                    </a:lnTo>
                    <a:lnTo>
                      <a:pt x="1382" y="550"/>
                    </a:lnTo>
                    <a:lnTo>
                      <a:pt x="1382" y="550"/>
                    </a:lnTo>
                    <a:lnTo>
                      <a:pt x="1378" y="550"/>
                    </a:lnTo>
                    <a:lnTo>
                      <a:pt x="1374" y="550"/>
                    </a:lnTo>
                    <a:lnTo>
                      <a:pt x="1370" y="552"/>
                    </a:lnTo>
                    <a:lnTo>
                      <a:pt x="1366" y="550"/>
                    </a:lnTo>
                    <a:lnTo>
                      <a:pt x="1366" y="550"/>
                    </a:lnTo>
                    <a:lnTo>
                      <a:pt x="1368" y="560"/>
                    </a:lnTo>
                    <a:lnTo>
                      <a:pt x="1368" y="564"/>
                    </a:lnTo>
                    <a:lnTo>
                      <a:pt x="1366" y="568"/>
                    </a:lnTo>
                    <a:lnTo>
                      <a:pt x="1366" y="568"/>
                    </a:lnTo>
                    <a:lnTo>
                      <a:pt x="1364" y="570"/>
                    </a:lnTo>
                    <a:lnTo>
                      <a:pt x="1360" y="570"/>
                    </a:lnTo>
                    <a:lnTo>
                      <a:pt x="1358" y="568"/>
                    </a:lnTo>
                    <a:lnTo>
                      <a:pt x="1358" y="562"/>
                    </a:lnTo>
                    <a:lnTo>
                      <a:pt x="1358" y="562"/>
                    </a:lnTo>
                    <a:lnTo>
                      <a:pt x="1356" y="554"/>
                    </a:lnTo>
                    <a:lnTo>
                      <a:pt x="1354" y="550"/>
                    </a:lnTo>
                    <a:lnTo>
                      <a:pt x="1352" y="550"/>
                    </a:lnTo>
                    <a:lnTo>
                      <a:pt x="1348" y="552"/>
                    </a:lnTo>
                    <a:lnTo>
                      <a:pt x="1348" y="552"/>
                    </a:lnTo>
                    <a:lnTo>
                      <a:pt x="1346" y="554"/>
                    </a:lnTo>
                    <a:lnTo>
                      <a:pt x="1342" y="554"/>
                    </a:lnTo>
                    <a:lnTo>
                      <a:pt x="1338" y="552"/>
                    </a:lnTo>
                    <a:lnTo>
                      <a:pt x="1332" y="548"/>
                    </a:lnTo>
                    <a:lnTo>
                      <a:pt x="1326" y="548"/>
                    </a:lnTo>
                    <a:lnTo>
                      <a:pt x="1326" y="548"/>
                    </a:lnTo>
                    <a:lnTo>
                      <a:pt x="1322" y="546"/>
                    </a:lnTo>
                    <a:lnTo>
                      <a:pt x="1320" y="548"/>
                    </a:lnTo>
                    <a:lnTo>
                      <a:pt x="1318" y="554"/>
                    </a:lnTo>
                    <a:lnTo>
                      <a:pt x="1318" y="554"/>
                    </a:lnTo>
                    <a:lnTo>
                      <a:pt x="1316" y="558"/>
                    </a:lnTo>
                    <a:lnTo>
                      <a:pt x="1314" y="560"/>
                    </a:lnTo>
                    <a:lnTo>
                      <a:pt x="1308" y="560"/>
                    </a:lnTo>
                    <a:lnTo>
                      <a:pt x="1308" y="560"/>
                    </a:lnTo>
                    <a:lnTo>
                      <a:pt x="1306" y="558"/>
                    </a:lnTo>
                    <a:lnTo>
                      <a:pt x="1304" y="554"/>
                    </a:lnTo>
                    <a:lnTo>
                      <a:pt x="1304" y="554"/>
                    </a:lnTo>
                    <a:lnTo>
                      <a:pt x="1302" y="544"/>
                    </a:lnTo>
                    <a:lnTo>
                      <a:pt x="1302" y="542"/>
                    </a:lnTo>
                    <a:lnTo>
                      <a:pt x="1298" y="544"/>
                    </a:lnTo>
                    <a:lnTo>
                      <a:pt x="1298" y="544"/>
                    </a:lnTo>
                    <a:lnTo>
                      <a:pt x="1294" y="548"/>
                    </a:lnTo>
                    <a:lnTo>
                      <a:pt x="1290" y="550"/>
                    </a:lnTo>
                    <a:lnTo>
                      <a:pt x="1286" y="550"/>
                    </a:lnTo>
                    <a:lnTo>
                      <a:pt x="1282" y="548"/>
                    </a:lnTo>
                    <a:lnTo>
                      <a:pt x="1282" y="548"/>
                    </a:lnTo>
                    <a:lnTo>
                      <a:pt x="1280" y="546"/>
                    </a:lnTo>
                    <a:lnTo>
                      <a:pt x="1280" y="546"/>
                    </a:lnTo>
                    <a:lnTo>
                      <a:pt x="1280" y="546"/>
                    </a:lnTo>
                    <a:lnTo>
                      <a:pt x="1276" y="554"/>
                    </a:lnTo>
                    <a:lnTo>
                      <a:pt x="1276" y="554"/>
                    </a:lnTo>
                    <a:lnTo>
                      <a:pt x="1274" y="554"/>
                    </a:lnTo>
                    <a:lnTo>
                      <a:pt x="1270" y="554"/>
                    </a:lnTo>
                    <a:lnTo>
                      <a:pt x="1266" y="552"/>
                    </a:lnTo>
                    <a:lnTo>
                      <a:pt x="1266" y="552"/>
                    </a:lnTo>
                    <a:lnTo>
                      <a:pt x="1264" y="552"/>
                    </a:lnTo>
                    <a:lnTo>
                      <a:pt x="1260" y="556"/>
                    </a:lnTo>
                    <a:lnTo>
                      <a:pt x="1260" y="556"/>
                    </a:lnTo>
                    <a:lnTo>
                      <a:pt x="1256" y="562"/>
                    </a:lnTo>
                    <a:lnTo>
                      <a:pt x="1250" y="564"/>
                    </a:lnTo>
                    <a:lnTo>
                      <a:pt x="1246" y="562"/>
                    </a:lnTo>
                    <a:lnTo>
                      <a:pt x="1242" y="558"/>
                    </a:lnTo>
                    <a:lnTo>
                      <a:pt x="1242" y="558"/>
                    </a:lnTo>
                    <a:lnTo>
                      <a:pt x="1234" y="552"/>
                    </a:lnTo>
                    <a:lnTo>
                      <a:pt x="1228" y="544"/>
                    </a:lnTo>
                    <a:lnTo>
                      <a:pt x="1228" y="544"/>
                    </a:lnTo>
                    <a:lnTo>
                      <a:pt x="1228" y="542"/>
                    </a:lnTo>
                    <a:lnTo>
                      <a:pt x="1226" y="542"/>
                    </a:lnTo>
                    <a:lnTo>
                      <a:pt x="1226" y="542"/>
                    </a:lnTo>
                    <a:lnTo>
                      <a:pt x="1224" y="548"/>
                    </a:lnTo>
                    <a:lnTo>
                      <a:pt x="1220" y="552"/>
                    </a:lnTo>
                    <a:lnTo>
                      <a:pt x="1216" y="556"/>
                    </a:lnTo>
                    <a:lnTo>
                      <a:pt x="1212" y="560"/>
                    </a:lnTo>
                    <a:lnTo>
                      <a:pt x="1212" y="560"/>
                    </a:lnTo>
                    <a:lnTo>
                      <a:pt x="1210" y="564"/>
                    </a:lnTo>
                    <a:lnTo>
                      <a:pt x="1208" y="566"/>
                    </a:lnTo>
                    <a:lnTo>
                      <a:pt x="1208" y="566"/>
                    </a:lnTo>
                    <a:lnTo>
                      <a:pt x="1202" y="568"/>
                    </a:lnTo>
                    <a:lnTo>
                      <a:pt x="1194" y="568"/>
                    </a:lnTo>
                    <a:lnTo>
                      <a:pt x="1180" y="566"/>
                    </a:lnTo>
                    <a:lnTo>
                      <a:pt x="1180" y="566"/>
                    </a:lnTo>
                    <a:lnTo>
                      <a:pt x="1178" y="564"/>
                    </a:lnTo>
                    <a:lnTo>
                      <a:pt x="1174" y="560"/>
                    </a:lnTo>
                    <a:lnTo>
                      <a:pt x="1174" y="560"/>
                    </a:lnTo>
                    <a:lnTo>
                      <a:pt x="1172" y="556"/>
                    </a:lnTo>
                    <a:lnTo>
                      <a:pt x="1172" y="554"/>
                    </a:lnTo>
                    <a:lnTo>
                      <a:pt x="1172" y="554"/>
                    </a:lnTo>
                    <a:lnTo>
                      <a:pt x="1172" y="554"/>
                    </a:lnTo>
                    <a:lnTo>
                      <a:pt x="1168" y="558"/>
                    </a:lnTo>
                    <a:lnTo>
                      <a:pt x="1164" y="558"/>
                    </a:lnTo>
                    <a:lnTo>
                      <a:pt x="1162" y="554"/>
                    </a:lnTo>
                    <a:lnTo>
                      <a:pt x="1158" y="550"/>
                    </a:lnTo>
                    <a:lnTo>
                      <a:pt x="1158" y="550"/>
                    </a:lnTo>
                    <a:lnTo>
                      <a:pt x="1154" y="548"/>
                    </a:lnTo>
                    <a:lnTo>
                      <a:pt x="1150" y="548"/>
                    </a:lnTo>
                    <a:lnTo>
                      <a:pt x="1146" y="550"/>
                    </a:lnTo>
                    <a:lnTo>
                      <a:pt x="1142" y="554"/>
                    </a:lnTo>
                    <a:lnTo>
                      <a:pt x="1142" y="554"/>
                    </a:lnTo>
                    <a:lnTo>
                      <a:pt x="1138" y="560"/>
                    </a:lnTo>
                    <a:lnTo>
                      <a:pt x="1134" y="564"/>
                    </a:lnTo>
                    <a:lnTo>
                      <a:pt x="1128" y="562"/>
                    </a:lnTo>
                    <a:lnTo>
                      <a:pt x="1124" y="558"/>
                    </a:lnTo>
                    <a:lnTo>
                      <a:pt x="1124" y="558"/>
                    </a:lnTo>
                    <a:lnTo>
                      <a:pt x="1126" y="566"/>
                    </a:lnTo>
                    <a:lnTo>
                      <a:pt x="1124" y="574"/>
                    </a:lnTo>
                    <a:lnTo>
                      <a:pt x="1124" y="574"/>
                    </a:lnTo>
                    <a:lnTo>
                      <a:pt x="1120" y="576"/>
                    </a:lnTo>
                    <a:lnTo>
                      <a:pt x="1118" y="576"/>
                    </a:lnTo>
                    <a:lnTo>
                      <a:pt x="1118" y="576"/>
                    </a:lnTo>
                    <a:lnTo>
                      <a:pt x="1114" y="570"/>
                    </a:lnTo>
                    <a:lnTo>
                      <a:pt x="1112" y="562"/>
                    </a:lnTo>
                    <a:lnTo>
                      <a:pt x="1112" y="562"/>
                    </a:lnTo>
                    <a:lnTo>
                      <a:pt x="1108" y="552"/>
                    </a:lnTo>
                    <a:lnTo>
                      <a:pt x="1106" y="550"/>
                    </a:lnTo>
                    <a:lnTo>
                      <a:pt x="1104" y="550"/>
                    </a:lnTo>
                    <a:lnTo>
                      <a:pt x="1104" y="550"/>
                    </a:lnTo>
                    <a:lnTo>
                      <a:pt x="1098" y="552"/>
                    </a:lnTo>
                    <a:lnTo>
                      <a:pt x="1092" y="550"/>
                    </a:lnTo>
                    <a:lnTo>
                      <a:pt x="1092" y="550"/>
                    </a:lnTo>
                    <a:lnTo>
                      <a:pt x="1090" y="550"/>
                    </a:lnTo>
                    <a:lnTo>
                      <a:pt x="1090" y="550"/>
                    </a:lnTo>
                    <a:lnTo>
                      <a:pt x="1088" y="554"/>
                    </a:lnTo>
                    <a:lnTo>
                      <a:pt x="1086" y="560"/>
                    </a:lnTo>
                    <a:lnTo>
                      <a:pt x="1084" y="562"/>
                    </a:lnTo>
                    <a:lnTo>
                      <a:pt x="1084" y="562"/>
                    </a:lnTo>
                    <a:lnTo>
                      <a:pt x="1082" y="562"/>
                    </a:lnTo>
                    <a:lnTo>
                      <a:pt x="1082" y="562"/>
                    </a:lnTo>
                    <a:lnTo>
                      <a:pt x="1080" y="556"/>
                    </a:lnTo>
                    <a:lnTo>
                      <a:pt x="1078" y="552"/>
                    </a:lnTo>
                    <a:lnTo>
                      <a:pt x="1078" y="552"/>
                    </a:lnTo>
                    <a:lnTo>
                      <a:pt x="1076" y="552"/>
                    </a:lnTo>
                    <a:lnTo>
                      <a:pt x="1076" y="552"/>
                    </a:lnTo>
                    <a:lnTo>
                      <a:pt x="1072" y="556"/>
                    </a:lnTo>
                    <a:lnTo>
                      <a:pt x="1068" y="562"/>
                    </a:lnTo>
                    <a:lnTo>
                      <a:pt x="1068" y="562"/>
                    </a:lnTo>
                    <a:lnTo>
                      <a:pt x="1066" y="568"/>
                    </a:lnTo>
                    <a:lnTo>
                      <a:pt x="1060" y="568"/>
                    </a:lnTo>
                    <a:lnTo>
                      <a:pt x="1060" y="568"/>
                    </a:lnTo>
                    <a:lnTo>
                      <a:pt x="1058" y="566"/>
                    </a:lnTo>
                    <a:lnTo>
                      <a:pt x="1058" y="562"/>
                    </a:lnTo>
                    <a:lnTo>
                      <a:pt x="1058" y="558"/>
                    </a:lnTo>
                    <a:lnTo>
                      <a:pt x="1060" y="552"/>
                    </a:lnTo>
                    <a:lnTo>
                      <a:pt x="1060" y="552"/>
                    </a:lnTo>
                    <a:lnTo>
                      <a:pt x="1054" y="552"/>
                    </a:lnTo>
                    <a:lnTo>
                      <a:pt x="1050" y="552"/>
                    </a:lnTo>
                    <a:lnTo>
                      <a:pt x="1046" y="552"/>
                    </a:lnTo>
                    <a:lnTo>
                      <a:pt x="1044" y="554"/>
                    </a:lnTo>
                    <a:lnTo>
                      <a:pt x="1040" y="564"/>
                    </a:lnTo>
                    <a:lnTo>
                      <a:pt x="1040" y="564"/>
                    </a:lnTo>
                    <a:lnTo>
                      <a:pt x="1040" y="568"/>
                    </a:lnTo>
                    <a:lnTo>
                      <a:pt x="1038" y="570"/>
                    </a:lnTo>
                    <a:lnTo>
                      <a:pt x="1034" y="568"/>
                    </a:lnTo>
                    <a:lnTo>
                      <a:pt x="1034" y="568"/>
                    </a:lnTo>
                    <a:lnTo>
                      <a:pt x="1032" y="564"/>
                    </a:lnTo>
                    <a:lnTo>
                      <a:pt x="1030" y="558"/>
                    </a:lnTo>
                    <a:lnTo>
                      <a:pt x="1030" y="558"/>
                    </a:lnTo>
                    <a:lnTo>
                      <a:pt x="1032" y="552"/>
                    </a:lnTo>
                    <a:lnTo>
                      <a:pt x="1034" y="550"/>
                    </a:lnTo>
                    <a:lnTo>
                      <a:pt x="1034" y="550"/>
                    </a:lnTo>
                    <a:lnTo>
                      <a:pt x="1032" y="550"/>
                    </a:lnTo>
                    <a:lnTo>
                      <a:pt x="1028" y="550"/>
                    </a:lnTo>
                    <a:lnTo>
                      <a:pt x="1022" y="552"/>
                    </a:lnTo>
                    <a:lnTo>
                      <a:pt x="1014" y="554"/>
                    </a:lnTo>
                    <a:lnTo>
                      <a:pt x="1012" y="554"/>
                    </a:lnTo>
                    <a:lnTo>
                      <a:pt x="1008" y="554"/>
                    </a:lnTo>
                    <a:lnTo>
                      <a:pt x="1008" y="554"/>
                    </a:lnTo>
                    <a:lnTo>
                      <a:pt x="1004" y="552"/>
                    </a:lnTo>
                    <a:lnTo>
                      <a:pt x="998" y="550"/>
                    </a:lnTo>
                    <a:lnTo>
                      <a:pt x="998" y="550"/>
                    </a:lnTo>
                    <a:lnTo>
                      <a:pt x="996" y="548"/>
                    </a:lnTo>
                    <a:lnTo>
                      <a:pt x="994" y="548"/>
                    </a:lnTo>
                    <a:lnTo>
                      <a:pt x="994" y="552"/>
                    </a:lnTo>
                    <a:lnTo>
                      <a:pt x="994" y="552"/>
                    </a:lnTo>
                    <a:lnTo>
                      <a:pt x="990" y="558"/>
                    </a:lnTo>
                    <a:lnTo>
                      <a:pt x="988" y="560"/>
                    </a:lnTo>
                    <a:lnTo>
                      <a:pt x="986" y="558"/>
                    </a:lnTo>
                    <a:lnTo>
                      <a:pt x="984" y="554"/>
                    </a:lnTo>
                    <a:lnTo>
                      <a:pt x="984" y="554"/>
                    </a:lnTo>
                    <a:lnTo>
                      <a:pt x="980" y="548"/>
                    </a:lnTo>
                    <a:lnTo>
                      <a:pt x="976" y="544"/>
                    </a:lnTo>
                    <a:lnTo>
                      <a:pt x="972" y="544"/>
                    </a:lnTo>
                    <a:lnTo>
                      <a:pt x="968" y="548"/>
                    </a:lnTo>
                    <a:lnTo>
                      <a:pt x="968" y="548"/>
                    </a:lnTo>
                    <a:lnTo>
                      <a:pt x="962" y="552"/>
                    </a:lnTo>
                    <a:lnTo>
                      <a:pt x="958" y="552"/>
                    </a:lnTo>
                    <a:lnTo>
                      <a:pt x="956" y="548"/>
                    </a:lnTo>
                    <a:lnTo>
                      <a:pt x="956" y="548"/>
                    </a:lnTo>
                    <a:lnTo>
                      <a:pt x="954" y="548"/>
                    </a:lnTo>
                    <a:lnTo>
                      <a:pt x="954" y="548"/>
                    </a:lnTo>
                    <a:lnTo>
                      <a:pt x="952" y="552"/>
                    </a:lnTo>
                    <a:lnTo>
                      <a:pt x="952" y="552"/>
                    </a:lnTo>
                    <a:lnTo>
                      <a:pt x="948" y="556"/>
                    </a:lnTo>
                    <a:lnTo>
                      <a:pt x="948" y="556"/>
                    </a:lnTo>
                    <a:lnTo>
                      <a:pt x="946" y="556"/>
                    </a:lnTo>
                    <a:lnTo>
                      <a:pt x="946" y="556"/>
                    </a:lnTo>
                    <a:lnTo>
                      <a:pt x="944" y="552"/>
                    </a:lnTo>
                    <a:lnTo>
                      <a:pt x="940" y="552"/>
                    </a:lnTo>
                    <a:lnTo>
                      <a:pt x="936" y="558"/>
                    </a:lnTo>
                    <a:lnTo>
                      <a:pt x="936" y="558"/>
                    </a:lnTo>
                    <a:lnTo>
                      <a:pt x="930" y="560"/>
                    </a:lnTo>
                    <a:lnTo>
                      <a:pt x="924" y="562"/>
                    </a:lnTo>
                    <a:lnTo>
                      <a:pt x="918" y="560"/>
                    </a:lnTo>
                    <a:lnTo>
                      <a:pt x="912" y="554"/>
                    </a:lnTo>
                    <a:lnTo>
                      <a:pt x="912" y="554"/>
                    </a:lnTo>
                    <a:lnTo>
                      <a:pt x="908" y="548"/>
                    </a:lnTo>
                    <a:lnTo>
                      <a:pt x="904" y="544"/>
                    </a:lnTo>
                    <a:lnTo>
                      <a:pt x="886" y="560"/>
                    </a:lnTo>
                    <a:lnTo>
                      <a:pt x="886" y="560"/>
                    </a:lnTo>
                    <a:lnTo>
                      <a:pt x="884" y="572"/>
                    </a:lnTo>
                    <a:lnTo>
                      <a:pt x="884" y="574"/>
                    </a:lnTo>
                    <a:lnTo>
                      <a:pt x="882" y="572"/>
                    </a:lnTo>
                    <a:lnTo>
                      <a:pt x="880" y="568"/>
                    </a:lnTo>
                    <a:lnTo>
                      <a:pt x="880" y="568"/>
                    </a:lnTo>
                    <a:lnTo>
                      <a:pt x="876" y="570"/>
                    </a:lnTo>
                    <a:lnTo>
                      <a:pt x="874" y="570"/>
                    </a:lnTo>
                    <a:lnTo>
                      <a:pt x="868" y="568"/>
                    </a:lnTo>
                    <a:lnTo>
                      <a:pt x="856" y="562"/>
                    </a:lnTo>
                    <a:lnTo>
                      <a:pt x="856" y="562"/>
                    </a:lnTo>
                    <a:lnTo>
                      <a:pt x="854" y="562"/>
                    </a:lnTo>
                    <a:lnTo>
                      <a:pt x="852" y="562"/>
                    </a:lnTo>
                    <a:lnTo>
                      <a:pt x="850" y="558"/>
                    </a:lnTo>
                    <a:lnTo>
                      <a:pt x="850" y="558"/>
                    </a:lnTo>
                    <a:lnTo>
                      <a:pt x="848" y="554"/>
                    </a:lnTo>
                    <a:lnTo>
                      <a:pt x="846" y="552"/>
                    </a:lnTo>
                    <a:lnTo>
                      <a:pt x="844" y="554"/>
                    </a:lnTo>
                    <a:lnTo>
                      <a:pt x="842" y="558"/>
                    </a:lnTo>
                    <a:lnTo>
                      <a:pt x="842" y="558"/>
                    </a:lnTo>
                    <a:lnTo>
                      <a:pt x="840" y="560"/>
                    </a:lnTo>
                    <a:lnTo>
                      <a:pt x="840" y="562"/>
                    </a:lnTo>
                    <a:lnTo>
                      <a:pt x="838" y="560"/>
                    </a:lnTo>
                    <a:lnTo>
                      <a:pt x="838" y="560"/>
                    </a:lnTo>
                    <a:lnTo>
                      <a:pt x="832" y="552"/>
                    </a:lnTo>
                    <a:lnTo>
                      <a:pt x="828" y="552"/>
                    </a:lnTo>
                    <a:lnTo>
                      <a:pt x="822" y="552"/>
                    </a:lnTo>
                    <a:lnTo>
                      <a:pt x="818" y="552"/>
                    </a:lnTo>
                    <a:lnTo>
                      <a:pt x="818" y="552"/>
                    </a:lnTo>
                    <a:lnTo>
                      <a:pt x="816" y="552"/>
                    </a:lnTo>
                    <a:lnTo>
                      <a:pt x="814" y="554"/>
                    </a:lnTo>
                    <a:lnTo>
                      <a:pt x="814" y="554"/>
                    </a:lnTo>
                    <a:lnTo>
                      <a:pt x="810" y="564"/>
                    </a:lnTo>
                    <a:lnTo>
                      <a:pt x="808" y="566"/>
                    </a:lnTo>
                    <a:lnTo>
                      <a:pt x="806" y="566"/>
                    </a:lnTo>
                    <a:lnTo>
                      <a:pt x="800" y="564"/>
                    </a:lnTo>
                    <a:lnTo>
                      <a:pt x="796" y="558"/>
                    </a:lnTo>
                    <a:lnTo>
                      <a:pt x="796" y="558"/>
                    </a:lnTo>
                    <a:lnTo>
                      <a:pt x="794" y="568"/>
                    </a:lnTo>
                    <a:lnTo>
                      <a:pt x="794" y="572"/>
                    </a:lnTo>
                    <a:lnTo>
                      <a:pt x="792" y="574"/>
                    </a:lnTo>
                    <a:lnTo>
                      <a:pt x="792" y="574"/>
                    </a:lnTo>
                    <a:lnTo>
                      <a:pt x="790" y="574"/>
                    </a:lnTo>
                    <a:lnTo>
                      <a:pt x="788" y="570"/>
                    </a:lnTo>
                    <a:lnTo>
                      <a:pt x="786" y="564"/>
                    </a:lnTo>
                    <a:lnTo>
                      <a:pt x="786" y="564"/>
                    </a:lnTo>
                    <a:lnTo>
                      <a:pt x="782" y="556"/>
                    </a:lnTo>
                    <a:lnTo>
                      <a:pt x="774" y="550"/>
                    </a:lnTo>
                    <a:lnTo>
                      <a:pt x="772" y="550"/>
                    </a:lnTo>
                    <a:lnTo>
                      <a:pt x="768" y="550"/>
                    </a:lnTo>
                    <a:lnTo>
                      <a:pt x="764" y="552"/>
                    </a:lnTo>
                    <a:lnTo>
                      <a:pt x="762" y="554"/>
                    </a:lnTo>
                    <a:lnTo>
                      <a:pt x="762" y="554"/>
                    </a:lnTo>
                    <a:lnTo>
                      <a:pt x="758" y="560"/>
                    </a:lnTo>
                    <a:lnTo>
                      <a:pt x="756" y="558"/>
                    </a:lnTo>
                    <a:lnTo>
                      <a:pt x="754" y="556"/>
                    </a:lnTo>
                    <a:lnTo>
                      <a:pt x="754" y="556"/>
                    </a:lnTo>
                    <a:lnTo>
                      <a:pt x="750" y="554"/>
                    </a:lnTo>
                    <a:lnTo>
                      <a:pt x="748" y="554"/>
                    </a:lnTo>
                    <a:lnTo>
                      <a:pt x="742" y="558"/>
                    </a:lnTo>
                    <a:lnTo>
                      <a:pt x="742" y="558"/>
                    </a:lnTo>
                    <a:lnTo>
                      <a:pt x="740" y="562"/>
                    </a:lnTo>
                    <a:lnTo>
                      <a:pt x="738" y="562"/>
                    </a:lnTo>
                    <a:lnTo>
                      <a:pt x="736" y="560"/>
                    </a:lnTo>
                    <a:lnTo>
                      <a:pt x="734" y="556"/>
                    </a:lnTo>
                    <a:lnTo>
                      <a:pt x="734" y="556"/>
                    </a:lnTo>
                    <a:lnTo>
                      <a:pt x="732" y="552"/>
                    </a:lnTo>
                    <a:lnTo>
                      <a:pt x="728" y="550"/>
                    </a:lnTo>
                    <a:lnTo>
                      <a:pt x="722" y="550"/>
                    </a:lnTo>
                    <a:lnTo>
                      <a:pt x="722" y="550"/>
                    </a:lnTo>
                    <a:lnTo>
                      <a:pt x="696" y="552"/>
                    </a:lnTo>
                    <a:lnTo>
                      <a:pt x="684" y="554"/>
                    </a:lnTo>
                    <a:lnTo>
                      <a:pt x="670" y="552"/>
                    </a:lnTo>
                    <a:lnTo>
                      <a:pt x="670" y="552"/>
                    </a:lnTo>
                    <a:lnTo>
                      <a:pt x="668" y="552"/>
                    </a:lnTo>
                    <a:lnTo>
                      <a:pt x="664" y="556"/>
                    </a:lnTo>
                    <a:lnTo>
                      <a:pt x="664" y="556"/>
                    </a:lnTo>
                    <a:lnTo>
                      <a:pt x="662" y="562"/>
                    </a:lnTo>
                    <a:lnTo>
                      <a:pt x="658" y="562"/>
                    </a:lnTo>
                    <a:lnTo>
                      <a:pt x="656" y="558"/>
                    </a:lnTo>
                    <a:lnTo>
                      <a:pt x="652" y="550"/>
                    </a:lnTo>
                    <a:lnTo>
                      <a:pt x="652" y="550"/>
                    </a:lnTo>
                    <a:lnTo>
                      <a:pt x="652" y="546"/>
                    </a:lnTo>
                    <a:lnTo>
                      <a:pt x="650" y="544"/>
                    </a:lnTo>
                    <a:lnTo>
                      <a:pt x="646" y="544"/>
                    </a:lnTo>
                    <a:lnTo>
                      <a:pt x="646" y="544"/>
                    </a:lnTo>
                    <a:lnTo>
                      <a:pt x="640" y="550"/>
                    </a:lnTo>
                    <a:lnTo>
                      <a:pt x="634" y="554"/>
                    </a:lnTo>
                    <a:lnTo>
                      <a:pt x="634" y="554"/>
                    </a:lnTo>
                    <a:lnTo>
                      <a:pt x="632" y="552"/>
                    </a:lnTo>
                    <a:lnTo>
                      <a:pt x="628" y="550"/>
                    </a:lnTo>
                    <a:lnTo>
                      <a:pt x="626" y="552"/>
                    </a:lnTo>
                    <a:lnTo>
                      <a:pt x="622" y="556"/>
                    </a:lnTo>
                    <a:lnTo>
                      <a:pt x="622" y="556"/>
                    </a:lnTo>
                    <a:lnTo>
                      <a:pt x="620" y="558"/>
                    </a:lnTo>
                    <a:lnTo>
                      <a:pt x="618" y="556"/>
                    </a:lnTo>
                    <a:lnTo>
                      <a:pt x="614" y="554"/>
                    </a:lnTo>
                    <a:lnTo>
                      <a:pt x="612" y="556"/>
                    </a:lnTo>
                    <a:lnTo>
                      <a:pt x="612" y="556"/>
                    </a:lnTo>
                    <a:lnTo>
                      <a:pt x="604" y="562"/>
                    </a:lnTo>
                    <a:lnTo>
                      <a:pt x="604" y="562"/>
                    </a:lnTo>
                    <a:lnTo>
                      <a:pt x="600" y="566"/>
                    </a:lnTo>
                    <a:lnTo>
                      <a:pt x="598" y="566"/>
                    </a:lnTo>
                    <a:lnTo>
                      <a:pt x="596" y="562"/>
                    </a:lnTo>
                    <a:lnTo>
                      <a:pt x="596" y="562"/>
                    </a:lnTo>
                    <a:lnTo>
                      <a:pt x="594" y="560"/>
                    </a:lnTo>
                    <a:lnTo>
                      <a:pt x="592" y="562"/>
                    </a:lnTo>
                    <a:lnTo>
                      <a:pt x="592" y="562"/>
                    </a:lnTo>
                    <a:lnTo>
                      <a:pt x="590" y="564"/>
                    </a:lnTo>
                    <a:lnTo>
                      <a:pt x="588" y="564"/>
                    </a:lnTo>
                    <a:lnTo>
                      <a:pt x="586" y="562"/>
                    </a:lnTo>
                    <a:lnTo>
                      <a:pt x="586" y="562"/>
                    </a:lnTo>
                    <a:lnTo>
                      <a:pt x="584" y="556"/>
                    </a:lnTo>
                    <a:lnTo>
                      <a:pt x="580" y="552"/>
                    </a:lnTo>
                    <a:lnTo>
                      <a:pt x="578" y="548"/>
                    </a:lnTo>
                    <a:lnTo>
                      <a:pt x="574" y="542"/>
                    </a:lnTo>
                    <a:lnTo>
                      <a:pt x="574" y="542"/>
                    </a:lnTo>
                    <a:lnTo>
                      <a:pt x="572" y="550"/>
                    </a:lnTo>
                    <a:lnTo>
                      <a:pt x="572" y="558"/>
                    </a:lnTo>
                    <a:lnTo>
                      <a:pt x="574" y="564"/>
                    </a:lnTo>
                    <a:lnTo>
                      <a:pt x="576" y="570"/>
                    </a:lnTo>
                    <a:lnTo>
                      <a:pt x="576" y="570"/>
                    </a:lnTo>
                    <a:lnTo>
                      <a:pt x="580" y="574"/>
                    </a:lnTo>
                    <a:lnTo>
                      <a:pt x="582" y="578"/>
                    </a:lnTo>
                    <a:lnTo>
                      <a:pt x="582" y="578"/>
                    </a:lnTo>
                    <a:lnTo>
                      <a:pt x="586" y="588"/>
                    </a:lnTo>
                    <a:lnTo>
                      <a:pt x="590" y="590"/>
                    </a:lnTo>
                    <a:lnTo>
                      <a:pt x="594" y="590"/>
                    </a:lnTo>
                    <a:lnTo>
                      <a:pt x="598" y="592"/>
                    </a:lnTo>
                    <a:lnTo>
                      <a:pt x="598" y="592"/>
                    </a:lnTo>
                    <a:lnTo>
                      <a:pt x="600" y="590"/>
                    </a:lnTo>
                    <a:lnTo>
                      <a:pt x="600" y="590"/>
                    </a:lnTo>
                    <a:lnTo>
                      <a:pt x="604" y="580"/>
                    </a:lnTo>
                    <a:lnTo>
                      <a:pt x="608" y="578"/>
                    </a:lnTo>
                    <a:lnTo>
                      <a:pt x="610" y="578"/>
                    </a:lnTo>
                    <a:lnTo>
                      <a:pt x="612" y="578"/>
                    </a:lnTo>
                    <a:lnTo>
                      <a:pt x="614" y="580"/>
                    </a:lnTo>
                    <a:lnTo>
                      <a:pt x="618" y="592"/>
                    </a:lnTo>
                    <a:lnTo>
                      <a:pt x="618" y="592"/>
                    </a:lnTo>
                    <a:lnTo>
                      <a:pt x="620" y="596"/>
                    </a:lnTo>
                    <a:lnTo>
                      <a:pt x="622" y="598"/>
                    </a:lnTo>
                    <a:lnTo>
                      <a:pt x="626" y="602"/>
                    </a:lnTo>
                    <a:lnTo>
                      <a:pt x="626" y="602"/>
                    </a:lnTo>
                    <a:lnTo>
                      <a:pt x="632" y="602"/>
                    </a:lnTo>
                    <a:lnTo>
                      <a:pt x="638" y="600"/>
                    </a:lnTo>
                    <a:lnTo>
                      <a:pt x="644" y="598"/>
                    </a:lnTo>
                    <a:lnTo>
                      <a:pt x="650" y="600"/>
                    </a:lnTo>
                    <a:lnTo>
                      <a:pt x="650" y="600"/>
                    </a:lnTo>
                    <a:lnTo>
                      <a:pt x="652" y="600"/>
                    </a:lnTo>
                    <a:lnTo>
                      <a:pt x="654" y="596"/>
                    </a:lnTo>
                    <a:lnTo>
                      <a:pt x="654" y="596"/>
                    </a:lnTo>
                    <a:lnTo>
                      <a:pt x="656" y="588"/>
                    </a:lnTo>
                    <a:lnTo>
                      <a:pt x="658" y="586"/>
                    </a:lnTo>
                    <a:lnTo>
                      <a:pt x="662" y="586"/>
                    </a:lnTo>
                    <a:lnTo>
                      <a:pt x="664" y="588"/>
                    </a:lnTo>
                    <a:lnTo>
                      <a:pt x="664" y="588"/>
                    </a:lnTo>
                    <a:lnTo>
                      <a:pt x="668" y="592"/>
                    </a:lnTo>
                    <a:lnTo>
                      <a:pt x="674" y="592"/>
                    </a:lnTo>
                    <a:lnTo>
                      <a:pt x="678" y="588"/>
                    </a:lnTo>
                    <a:lnTo>
                      <a:pt x="680" y="584"/>
                    </a:lnTo>
                    <a:lnTo>
                      <a:pt x="680" y="584"/>
                    </a:lnTo>
                    <a:lnTo>
                      <a:pt x="684" y="580"/>
                    </a:lnTo>
                    <a:lnTo>
                      <a:pt x="686" y="580"/>
                    </a:lnTo>
                    <a:lnTo>
                      <a:pt x="688" y="580"/>
                    </a:lnTo>
                    <a:lnTo>
                      <a:pt x="690" y="586"/>
                    </a:lnTo>
                    <a:lnTo>
                      <a:pt x="690" y="586"/>
                    </a:lnTo>
                    <a:lnTo>
                      <a:pt x="692" y="592"/>
                    </a:lnTo>
                    <a:lnTo>
                      <a:pt x="696" y="594"/>
                    </a:lnTo>
                    <a:lnTo>
                      <a:pt x="698" y="592"/>
                    </a:lnTo>
                    <a:lnTo>
                      <a:pt x="702" y="584"/>
                    </a:lnTo>
                    <a:lnTo>
                      <a:pt x="702" y="584"/>
                    </a:lnTo>
                    <a:lnTo>
                      <a:pt x="704" y="580"/>
                    </a:lnTo>
                    <a:lnTo>
                      <a:pt x="706" y="578"/>
                    </a:lnTo>
                    <a:lnTo>
                      <a:pt x="706" y="580"/>
                    </a:lnTo>
                    <a:lnTo>
                      <a:pt x="708" y="580"/>
                    </a:lnTo>
                    <a:lnTo>
                      <a:pt x="708" y="580"/>
                    </a:lnTo>
                    <a:lnTo>
                      <a:pt x="716" y="588"/>
                    </a:lnTo>
                    <a:lnTo>
                      <a:pt x="724" y="592"/>
                    </a:lnTo>
                    <a:lnTo>
                      <a:pt x="728" y="592"/>
                    </a:lnTo>
                    <a:lnTo>
                      <a:pt x="732" y="592"/>
                    </a:lnTo>
                    <a:lnTo>
                      <a:pt x="736" y="590"/>
                    </a:lnTo>
                    <a:lnTo>
                      <a:pt x="740" y="586"/>
                    </a:lnTo>
                    <a:lnTo>
                      <a:pt x="740" y="586"/>
                    </a:lnTo>
                    <a:lnTo>
                      <a:pt x="742" y="586"/>
                    </a:lnTo>
                    <a:lnTo>
                      <a:pt x="744" y="586"/>
                    </a:lnTo>
                    <a:lnTo>
                      <a:pt x="744" y="586"/>
                    </a:lnTo>
                    <a:lnTo>
                      <a:pt x="746" y="588"/>
                    </a:lnTo>
                    <a:lnTo>
                      <a:pt x="748" y="586"/>
                    </a:lnTo>
                    <a:lnTo>
                      <a:pt x="748" y="584"/>
                    </a:lnTo>
                    <a:lnTo>
                      <a:pt x="750" y="578"/>
                    </a:lnTo>
                    <a:lnTo>
                      <a:pt x="750" y="578"/>
                    </a:lnTo>
                    <a:lnTo>
                      <a:pt x="750" y="574"/>
                    </a:lnTo>
                    <a:lnTo>
                      <a:pt x="752" y="570"/>
                    </a:lnTo>
                    <a:lnTo>
                      <a:pt x="754" y="570"/>
                    </a:lnTo>
                    <a:lnTo>
                      <a:pt x="756" y="572"/>
                    </a:lnTo>
                    <a:lnTo>
                      <a:pt x="756" y="572"/>
                    </a:lnTo>
                    <a:lnTo>
                      <a:pt x="766" y="586"/>
                    </a:lnTo>
                    <a:lnTo>
                      <a:pt x="766" y="586"/>
                    </a:lnTo>
                    <a:lnTo>
                      <a:pt x="770" y="596"/>
                    </a:lnTo>
                    <a:lnTo>
                      <a:pt x="774" y="596"/>
                    </a:lnTo>
                    <a:lnTo>
                      <a:pt x="778" y="592"/>
                    </a:lnTo>
                    <a:lnTo>
                      <a:pt x="778" y="592"/>
                    </a:lnTo>
                    <a:lnTo>
                      <a:pt x="780" y="592"/>
                    </a:lnTo>
                    <a:lnTo>
                      <a:pt x="782" y="594"/>
                    </a:lnTo>
                    <a:lnTo>
                      <a:pt x="782" y="594"/>
                    </a:lnTo>
                    <a:lnTo>
                      <a:pt x="784" y="598"/>
                    </a:lnTo>
                    <a:lnTo>
                      <a:pt x="786" y="600"/>
                    </a:lnTo>
                    <a:lnTo>
                      <a:pt x="792" y="600"/>
                    </a:lnTo>
                    <a:lnTo>
                      <a:pt x="792" y="600"/>
                    </a:lnTo>
                    <a:lnTo>
                      <a:pt x="796" y="600"/>
                    </a:lnTo>
                    <a:lnTo>
                      <a:pt x="800" y="598"/>
                    </a:lnTo>
                    <a:lnTo>
                      <a:pt x="802" y="594"/>
                    </a:lnTo>
                    <a:lnTo>
                      <a:pt x="804" y="586"/>
                    </a:lnTo>
                    <a:lnTo>
                      <a:pt x="804" y="586"/>
                    </a:lnTo>
                    <a:lnTo>
                      <a:pt x="806" y="582"/>
                    </a:lnTo>
                    <a:lnTo>
                      <a:pt x="808" y="582"/>
                    </a:lnTo>
                    <a:lnTo>
                      <a:pt x="810" y="584"/>
                    </a:lnTo>
                    <a:lnTo>
                      <a:pt x="810" y="584"/>
                    </a:lnTo>
                    <a:lnTo>
                      <a:pt x="814" y="586"/>
                    </a:lnTo>
                    <a:lnTo>
                      <a:pt x="818" y="588"/>
                    </a:lnTo>
                    <a:lnTo>
                      <a:pt x="826" y="590"/>
                    </a:lnTo>
                    <a:lnTo>
                      <a:pt x="826" y="590"/>
                    </a:lnTo>
                    <a:lnTo>
                      <a:pt x="830" y="592"/>
                    </a:lnTo>
                    <a:lnTo>
                      <a:pt x="832" y="594"/>
                    </a:lnTo>
                    <a:lnTo>
                      <a:pt x="834" y="596"/>
                    </a:lnTo>
                    <a:lnTo>
                      <a:pt x="834" y="596"/>
                    </a:lnTo>
                    <a:lnTo>
                      <a:pt x="836" y="602"/>
                    </a:lnTo>
                    <a:lnTo>
                      <a:pt x="838" y="604"/>
                    </a:lnTo>
                    <a:lnTo>
                      <a:pt x="842" y="602"/>
                    </a:lnTo>
                    <a:lnTo>
                      <a:pt x="844" y="598"/>
                    </a:lnTo>
                    <a:lnTo>
                      <a:pt x="844" y="598"/>
                    </a:lnTo>
                    <a:lnTo>
                      <a:pt x="852" y="588"/>
                    </a:lnTo>
                    <a:lnTo>
                      <a:pt x="856" y="586"/>
                    </a:lnTo>
                    <a:lnTo>
                      <a:pt x="858" y="586"/>
                    </a:lnTo>
                    <a:lnTo>
                      <a:pt x="862" y="586"/>
                    </a:lnTo>
                    <a:lnTo>
                      <a:pt x="866" y="590"/>
                    </a:lnTo>
                    <a:lnTo>
                      <a:pt x="874" y="598"/>
                    </a:lnTo>
                    <a:lnTo>
                      <a:pt x="874" y="598"/>
                    </a:lnTo>
                    <a:lnTo>
                      <a:pt x="876" y="600"/>
                    </a:lnTo>
                    <a:lnTo>
                      <a:pt x="878" y="596"/>
                    </a:lnTo>
                    <a:lnTo>
                      <a:pt x="878" y="596"/>
                    </a:lnTo>
                    <a:lnTo>
                      <a:pt x="880" y="586"/>
                    </a:lnTo>
                    <a:lnTo>
                      <a:pt x="884" y="582"/>
                    </a:lnTo>
                    <a:lnTo>
                      <a:pt x="888" y="582"/>
                    </a:lnTo>
                    <a:lnTo>
                      <a:pt x="892" y="584"/>
                    </a:lnTo>
                    <a:lnTo>
                      <a:pt x="892" y="584"/>
                    </a:lnTo>
                    <a:lnTo>
                      <a:pt x="898" y="588"/>
                    </a:lnTo>
                    <a:lnTo>
                      <a:pt x="900" y="588"/>
                    </a:lnTo>
                    <a:lnTo>
                      <a:pt x="902" y="588"/>
                    </a:lnTo>
                    <a:lnTo>
                      <a:pt x="906" y="580"/>
                    </a:lnTo>
                    <a:lnTo>
                      <a:pt x="906" y="580"/>
                    </a:lnTo>
                    <a:lnTo>
                      <a:pt x="906" y="578"/>
                    </a:lnTo>
                    <a:lnTo>
                      <a:pt x="908" y="578"/>
                    </a:lnTo>
                    <a:lnTo>
                      <a:pt x="910" y="584"/>
                    </a:lnTo>
                    <a:lnTo>
                      <a:pt x="910" y="584"/>
                    </a:lnTo>
                    <a:lnTo>
                      <a:pt x="912" y="588"/>
                    </a:lnTo>
                    <a:lnTo>
                      <a:pt x="914" y="592"/>
                    </a:lnTo>
                    <a:lnTo>
                      <a:pt x="916" y="592"/>
                    </a:lnTo>
                    <a:lnTo>
                      <a:pt x="920" y="592"/>
                    </a:lnTo>
                    <a:lnTo>
                      <a:pt x="920" y="592"/>
                    </a:lnTo>
                    <a:lnTo>
                      <a:pt x="928" y="590"/>
                    </a:lnTo>
                    <a:lnTo>
                      <a:pt x="932" y="588"/>
                    </a:lnTo>
                    <a:lnTo>
                      <a:pt x="936" y="582"/>
                    </a:lnTo>
                    <a:lnTo>
                      <a:pt x="936" y="582"/>
                    </a:lnTo>
                    <a:lnTo>
                      <a:pt x="938" y="580"/>
                    </a:lnTo>
                    <a:lnTo>
                      <a:pt x="940" y="582"/>
                    </a:lnTo>
                    <a:lnTo>
                      <a:pt x="944" y="590"/>
                    </a:lnTo>
                    <a:lnTo>
                      <a:pt x="944" y="590"/>
                    </a:lnTo>
                    <a:lnTo>
                      <a:pt x="946" y="596"/>
                    </a:lnTo>
                    <a:lnTo>
                      <a:pt x="948" y="600"/>
                    </a:lnTo>
                    <a:lnTo>
                      <a:pt x="950" y="600"/>
                    </a:lnTo>
                    <a:lnTo>
                      <a:pt x="952" y="596"/>
                    </a:lnTo>
                    <a:lnTo>
                      <a:pt x="952" y="596"/>
                    </a:lnTo>
                    <a:lnTo>
                      <a:pt x="954" y="594"/>
                    </a:lnTo>
                    <a:lnTo>
                      <a:pt x="956" y="594"/>
                    </a:lnTo>
                    <a:lnTo>
                      <a:pt x="960" y="598"/>
                    </a:lnTo>
                    <a:lnTo>
                      <a:pt x="960" y="598"/>
                    </a:lnTo>
                    <a:lnTo>
                      <a:pt x="964" y="602"/>
                    </a:lnTo>
                    <a:lnTo>
                      <a:pt x="966" y="604"/>
                    </a:lnTo>
                    <a:lnTo>
                      <a:pt x="970" y="600"/>
                    </a:lnTo>
                    <a:lnTo>
                      <a:pt x="974" y="594"/>
                    </a:lnTo>
                    <a:lnTo>
                      <a:pt x="974" y="594"/>
                    </a:lnTo>
                    <a:lnTo>
                      <a:pt x="976" y="588"/>
                    </a:lnTo>
                    <a:lnTo>
                      <a:pt x="980" y="586"/>
                    </a:lnTo>
                    <a:lnTo>
                      <a:pt x="984" y="584"/>
                    </a:lnTo>
                    <a:lnTo>
                      <a:pt x="988" y="586"/>
                    </a:lnTo>
                    <a:lnTo>
                      <a:pt x="988" y="586"/>
                    </a:lnTo>
                    <a:lnTo>
                      <a:pt x="994" y="588"/>
                    </a:lnTo>
                    <a:lnTo>
                      <a:pt x="1000" y="588"/>
                    </a:lnTo>
                    <a:lnTo>
                      <a:pt x="1004" y="586"/>
                    </a:lnTo>
                    <a:lnTo>
                      <a:pt x="1010" y="578"/>
                    </a:lnTo>
                    <a:lnTo>
                      <a:pt x="1010" y="578"/>
                    </a:lnTo>
                    <a:lnTo>
                      <a:pt x="1012" y="576"/>
                    </a:lnTo>
                    <a:lnTo>
                      <a:pt x="1014" y="578"/>
                    </a:lnTo>
                    <a:lnTo>
                      <a:pt x="1016" y="584"/>
                    </a:lnTo>
                    <a:lnTo>
                      <a:pt x="1016" y="584"/>
                    </a:lnTo>
                    <a:lnTo>
                      <a:pt x="1018" y="590"/>
                    </a:lnTo>
                    <a:lnTo>
                      <a:pt x="1022" y="592"/>
                    </a:lnTo>
                    <a:lnTo>
                      <a:pt x="1024" y="592"/>
                    </a:lnTo>
                    <a:lnTo>
                      <a:pt x="1026" y="586"/>
                    </a:lnTo>
                    <a:lnTo>
                      <a:pt x="1026" y="586"/>
                    </a:lnTo>
                    <a:lnTo>
                      <a:pt x="1028" y="580"/>
                    </a:lnTo>
                    <a:lnTo>
                      <a:pt x="1032" y="578"/>
                    </a:lnTo>
                    <a:lnTo>
                      <a:pt x="1034" y="580"/>
                    </a:lnTo>
                    <a:lnTo>
                      <a:pt x="1038" y="586"/>
                    </a:lnTo>
                    <a:lnTo>
                      <a:pt x="1038" y="586"/>
                    </a:lnTo>
                    <a:lnTo>
                      <a:pt x="1040" y="590"/>
                    </a:lnTo>
                    <a:lnTo>
                      <a:pt x="1042" y="590"/>
                    </a:lnTo>
                    <a:lnTo>
                      <a:pt x="1044" y="588"/>
                    </a:lnTo>
                    <a:lnTo>
                      <a:pt x="1044" y="588"/>
                    </a:lnTo>
                    <a:lnTo>
                      <a:pt x="1046" y="582"/>
                    </a:lnTo>
                    <a:lnTo>
                      <a:pt x="1048" y="582"/>
                    </a:lnTo>
                    <a:lnTo>
                      <a:pt x="1050" y="584"/>
                    </a:lnTo>
                    <a:lnTo>
                      <a:pt x="1052" y="588"/>
                    </a:lnTo>
                    <a:lnTo>
                      <a:pt x="1052" y="588"/>
                    </a:lnTo>
                    <a:lnTo>
                      <a:pt x="1054" y="592"/>
                    </a:lnTo>
                    <a:lnTo>
                      <a:pt x="1056" y="592"/>
                    </a:lnTo>
                    <a:lnTo>
                      <a:pt x="1058" y="588"/>
                    </a:lnTo>
                    <a:lnTo>
                      <a:pt x="1060" y="588"/>
                    </a:lnTo>
                    <a:lnTo>
                      <a:pt x="1060" y="588"/>
                    </a:lnTo>
                    <a:lnTo>
                      <a:pt x="1062" y="586"/>
                    </a:lnTo>
                    <a:lnTo>
                      <a:pt x="1064" y="584"/>
                    </a:lnTo>
                    <a:lnTo>
                      <a:pt x="1064" y="584"/>
                    </a:lnTo>
                    <a:lnTo>
                      <a:pt x="1072" y="584"/>
                    </a:lnTo>
                    <a:lnTo>
                      <a:pt x="1076" y="582"/>
                    </a:lnTo>
                    <a:lnTo>
                      <a:pt x="1080" y="574"/>
                    </a:lnTo>
                    <a:lnTo>
                      <a:pt x="1080" y="574"/>
                    </a:lnTo>
                    <a:lnTo>
                      <a:pt x="1082" y="572"/>
                    </a:lnTo>
                    <a:lnTo>
                      <a:pt x="1082" y="572"/>
                    </a:lnTo>
                    <a:lnTo>
                      <a:pt x="1086" y="576"/>
                    </a:lnTo>
                    <a:lnTo>
                      <a:pt x="1092" y="586"/>
                    </a:lnTo>
                    <a:lnTo>
                      <a:pt x="1092" y="586"/>
                    </a:lnTo>
                    <a:lnTo>
                      <a:pt x="1098" y="596"/>
                    </a:lnTo>
                    <a:lnTo>
                      <a:pt x="1100" y="598"/>
                    </a:lnTo>
                    <a:lnTo>
                      <a:pt x="1104" y="594"/>
                    </a:lnTo>
                    <a:lnTo>
                      <a:pt x="1104" y="594"/>
                    </a:lnTo>
                    <a:lnTo>
                      <a:pt x="1104" y="594"/>
                    </a:lnTo>
                    <a:lnTo>
                      <a:pt x="1106" y="594"/>
                    </a:lnTo>
                    <a:lnTo>
                      <a:pt x="1108" y="596"/>
                    </a:lnTo>
                    <a:lnTo>
                      <a:pt x="1108" y="596"/>
                    </a:lnTo>
                    <a:lnTo>
                      <a:pt x="1110" y="600"/>
                    </a:lnTo>
                    <a:lnTo>
                      <a:pt x="1112" y="602"/>
                    </a:lnTo>
                    <a:lnTo>
                      <a:pt x="1116" y="600"/>
                    </a:lnTo>
                    <a:lnTo>
                      <a:pt x="1122" y="598"/>
                    </a:lnTo>
                    <a:lnTo>
                      <a:pt x="1126" y="598"/>
                    </a:lnTo>
                    <a:lnTo>
                      <a:pt x="1126" y="598"/>
                    </a:lnTo>
                    <a:lnTo>
                      <a:pt x="1128" y="600"/>
                    </a:lnTo>
                    <a:lnTo>
                      <a:pt x="1128" y="598"/>
                    </a:lnTo>
                    <a:lnTo>
                      <a:pt x="1128" y="598"/>
                    </a:lnTo>
                    <a:lnTo>
                      <a:pt x="1130" y="586"/>
                    </a:lnTo>
                    <a:lnTo>
                      <a:pt x="1132" y="584"/>
                    </a:lnTo>
                    <a:lnTo>
                      <a:pt x="1134" y="584"/>
                    </a:lnTo>
                    <a:lnTo>
                      <a:pt x="1138" y="588"/>
                    </a:lnTo>
                    <a:lnTo>
                      <a:pt x="1142" y="590"/>
                    </a:lnTo>
                    <a:lnTo>
                      <a:pt x="1142" y="590"/>
                    </a:lnTo>
                    <a:lnTo>
                      <a:pt x="1152" y="590"/>
                    </a:lnTo>
                    <a:lnTo>
                      <a:pt x="1156" y="592"/>
                    </a:lnTo>
                    <a:lnTo>
                      <a:pt x="1162" y="600"/>
                    </a:lnTo>
                    <a:lnTo>
                      <a:pt x="1162" y="600"/>
                    </a:lnTo>
                    <a:lnTo>
                      <a:pt x="1162" y="602"/>
                    </a:lnTo>
                    <a:lnTo>
                      <a:pt x="1164" y="602"/>
                    </a:lnTo>
                    <a:lnTo>
                      <a:pt x="1168" y="600"/>
                    </a:lnTo>
                    <a:lnTo>
                      <a:pt x="1172" y="592"/>
                    </a:lnTo>
                    <a:lnTo>
                      <a:pt x="1172" y="592"/>
                    </a:lnTo>
                    <a:lnTo>
                      <a:pt x="1180" y="588"/>
                    </a:lnTo>
                    <a:lnTo>
                      <a:pt x="1188" y="584"/>
                    </a:lnTo>
                    <a:lnTo>
                      <a:pt x="1196" y="586"/>
                    </a:lnTo>
                    <a:lnTo>
                      <a:pt x="1202" y="594"/>
                    </a:lnTo>
                    <a:lnTo>
                      <a:pt x="1202" y="594"/>
                    </a:lnTo>
                    <a:lnTo>
                      <a:pt x="1204" y="594"/>
                    </a:lnTo>
                    <a:lnTo>
                      <a:pt x="1206" y="594"/>
                    </a:lnTo>
                    <a:lnTo>
                      <a:pt x="1206" y="588"/>
                    </a:lnTo>
                    <a:lnTo>
                      <a:pt x="1206" y="588"/>
                    </a:lnTo>
                    <a:lnTo>
                      <a:pt x="1208" y="582"/>
                    </a:lnTo>
                    <a:lnTo>
                      <a:pt x="1210" y="580"/>
                    </a:lnTo>
                    <a:lnTo>
                      <a:pt x="1212" y="582"/>
                    </a:lnTo>
                    <a:lnTo>
                      <a:pt x="1212" y="586"/>
                    </a:lnTo>
                    <a:lnTo>
                      <a:pt x="1212" y="586"/>
                    </a:lnTo>
                    <a:lnTo>
                      <a:pt x="1214" y="590"/>
                    </a:lnTo>
                    <a:lnTo>
                      <a:pt x="1216" y="586"/>
                    </a:lnTo>
                    <a:lnTo>
                      <a:pt x="1216" y="586"/>
                    </a:lnTo>
                    <a:lnTo>
                      <a:pt x="1218" y="584"/>
                    </a:lnTo>
                    <a:lnTo>
                      <a:pt x="1222" y="584"/>
                    </a:lnTo>
                    <a:lnTo>
                      <a:pt x="1222" y="584"/>
                    </a:lnTo>
                    <a:lnTo>
                      <a:pt x="1224" y="586"/>
                    </a:lnTo>
                    <a:lnTo>
                      <a:pt x="1226" y="588"/>
                    </a:lnTo>
                    <a:lnTo>
                      <a:pt x="1230" y="586"/>
                    </a:lnTo>
                    <a:lnTo>
                      <a:pt x="1232" y="580"/>
                    </a:lnTo>
                    <a:lnTo>
                      <a:pt x="1232" y="580"/>
                    </a:lnTo>
                    <a:lnTo>
                      <a:pt x="1234" y="580"/>
                    </a:lnTo>
                    <a:lnTo>
                      <a:pt x="1236" y="582"/>
                    </a:lnTo>
                    <a:lnTo>
                      <a:pt x="1236" y="582"/>
                    </a:lnTo>
                    <a:lnTo>
                      <a:pt x="1238" y="588"/>
                    </a:lnTo>
                    <a:lnTo>
                      <a:pt x="1242" y="590"/>
                    </a:lnTo>
                    <a:lnTo>
                      <a:pt x="1250" y="590"/>
                    </a:lnTo>
                    <a:lnTo>
                      <a:pt x="1250" y="590"/>
                    </a:lnTo>
                    <a:lnTo>
                      <a:pt x="1252" y="590"/>
                    </a:lnTo>
                    <a:lnTo>
                      <a:pt x="1254" y="588"/>
                    </a:lnTo>
                    <a:lnTo>
                      <a:pt x="1254" y="588"/>
                    </a:lnTo>
                    <a:lnTo>
                      <a:pt x="1258" y="582"/>
                    </a:lnTo>
                    <a:lnTo>
                      <a:pt x="1260" y="580"/>
                    </a:lnTo>
                    <a:lnTo>
                      <a:pt x="1264" y="584"/>
                    </a:lnTo>
                    <a:lnTo>
                      <a:pt x="1268" y="592"/>
                    </a:lnTo>
                    <a:lnTo>
                      <a:pt x="1268" y="592"/>
                    </a:lnTo>
                    <a:lnTo>
                      <a:pt x="1270" y="596"/>
                    </a:lnTo>
                    <a:lnTo>
                      <a:pt x="1270" y="596"/>
                    </a:lnTo>
                    <a:lnTo>
                      <a:pt x="1278" y="600"/>
                    </a:lnTo>
                    <a:lnTo>
                      <a:pt x="1286" y="604"/>
                    </a:lnTo>
                    <a:lnTo>
                      <a:pt x="1290" y="602"/>
                    </a:lnTo>
                    <a:lnTo>
                      <a:pt x="1294" y="600"/>
                    </a:lnTo>
                    <a:lnTo>
                      <a:pt x="1298" y="596"/>
                    </a:lnTo>
                    <a:lnTo>
                      <a:pt x="1302" y="588"/>
                    </a:lnTo>
                    <a:lnTo>
                      <a:pt x="1302" y="588"/>
                    </a:lnTo>
                    <a:lnTo>
                      <a:pt x="1304" y="584"/>
                    </a:lnTo>
                    <a:lnTo>
                      <a:pt x="1308" y="584"/>
                    </a:lnTo>
                    <a:lnTo>
                      <a:pt x="1310" y="586"/>
                    </a:lnTo>
                    <a:lnTo>
                      <a:pt x="1314" y="592"/>
                    </a:lnTo>
                    <a:lnTo>
                      <a:pt x="1314" y="592"/>
                    </a:lnTo>
                    <a:lnTo>
                      <a:pt x="1314" y="596"/>
                    </a:lnTo>
                    <a:lnTo>
                      <a:pt x="1316" y="594"/>
                    </a:lnTo>
                    <a:lnTo>
                      <a:pt x="1316" y="594"/>
                    </a:lnTo>
                    <a:lnTo>
                      <a:pt x="1320" y="590"/>
                    </a:lnTo>
                    <a:lnTo>
                      <a:pt x="1326" y="588"/>
                    </a:lnTo>
                    <a:lnTo>
                      <a:pt x="1330" y="584"/>
                    </a:lnTo>
                    <a:lnTo>
                      <a:pt x="1336" y="580"/>
                    </a:lnTo>
                    <a:lnTo>
                      <a:pt x="1336" y="580"/>
                    </a:lnTo>
                    <a:lnTo>
                      <a:pt x="1338" y="580"/>
                    </a:lnTo>
                    <a:lnTo>
                      <a:pt x="1340" y="580"/>
                    </a:lnTo>
                    <a:lnTo>
                      <a:pt x="1342" y="584"/>
                    </a:lnTo>
                    <a:lnTo>
                      <a:pt x="1342" y="584"/>
                    </a:lnTo>
                    <a:lnTo>
                      <a:pt x="1346" y="592"/>
                    </a:lnTo>
                    <a:lnTo>
                      <a:pt x="1346" y="594"/>
                    </a:lnTo>
                    <a:lnTo>
                      <a:pt x="1348" y="592"/>
                    </a:lnTo>
                    <a:lnTo>
                      <a:pt x="1352" y="588"/>
                    </a:lnTo>
                    <a:lnTo>
                      <a:pt x="1356" y="582"/>
                    </a:lnTo>
                    <a:lnTo>
                      <a:pt x="1356" y="582"/>
                    </a:lnTo>
                    <a:lnTo>
                      <a:pt x="1358" y="578"/>
                    </a:lnTo>
                    <a:lnTo>
                      <a:pt x="1360" y="578"/>
                    </a:lnTo>
                    <a:lnTo>
                      <a:pt x="1362" y="582"/>
                    </a:lnTo>
                    <a:lnTo>
                      <a:pt x="1362" y="582"/>
                    </a:lnTo>
                    <a:lnTo>
                      <a:pt x="1364" y="590"/>
                    </a:lnTo>
                    <a:lnTo>
                      <a:pt x="1366" y="590"/>
                    </a:lnTo>
                    <a:lnTo>
                      <a:pt x="1368" y="590"/>
                    </a:lnTo>
                    <a:lnTo>
                      <a:pt x="1370" y="588"/>
                    </a:lnTo>
                    <a:lnTo>
                      <a:pt x="1370" y="588"/>
                    </a:lnTo>
                    <a:lnTo>
                      <a:pt x="1372" y="584"/>
                    </a:lnTo>
                    <a:lnTo>
                      <a:pt x="1374" y="584"/>
                    </a:lnTo>
                    <a:lnTo>
                      <a:pt x="1376" y="584"/>
                    </a:lnTo>
                    <a:lnTo>
                      <a:pt x="1378" y="588"/>
                    </a:lnTo>
                    <a:lnTo>
                      <a:pt x="1378" y="588"/>
                    </a:lnTo>
                    <a:lnTo>
                      <a:pt x="1380" y="592"/>
                    </a:lnTo>
                    <a:lnTo>
                      <a:pt x="1382" y="592"/>
                    </a:lnTo>
                    <a:lnTo>
                      <a:pt x="1388" y="588"/>
                    </a:lnTo>
                    <a:lnTo>
                      <a:pt x="1388" y="588"/>
                    </a:lnTo>
                    <a:lnTo>
                      <a:pt x="1392" y="584"/>
                    </a:lnTo>
                    <a:lnTo>
                      <a:pt x="1394" y="584"/>
                    </a:lnTo>
                    <a:lnTo>
                      <a:pt x="1398" y="584"/>
                    </a:lnTo>
                    <a:lnTo>
                      <a:pt x="1398" y="584"/>
                    </a:lnTo>
                    <a:lnTo>
                      <a:pt x="1400" y="586"/>
                    </a:lnTo>
                    <a:lnTo>
                      <a:pt x="1402" y="586"/>
                    </a:lnTo>
                    <a:lnTo>
                      <a:pt x="1402" y="582"/>
                    </a:lnTo>
                    <a:lnTo>
                      <a:pt x="1402" y="576"/>
                    </a:lnTo>
                    <a:lnTo>
                      <a:pt x="1402" y="576"/>
                    </a:lnTo>
                    <a:lnTo>
                      <a:pt x="1404" y="574"/>
                    </a:lnTo>
                    <a:lnTo>
                      <a:pt x="1404" y="572"/>
                    </a:lnTo>
                    <a:lnTo>
                      <a:pt x="1406" y="570"/>
                    </a:lnTo>
                    <a:lnTo>
                      <a:pt x="1408" y="572"/>
                    </a:lnTo>
                    <a:lnTo>
                      <a:pt x="1408" y="572"/>
                    </a:lnTo>
                    <a:lnTo>
                      <a:pt x="1412" y="578"/>
                    </a:lnTo>
                    <a:lnTo>
                      <a:pt x="1412" y="578"/>
                    </a:lnTo>
                    <a:lnTo>
                      <a:pt x="1420" y="592"/>
                    </a:lnTo>
                    <a:lnTo>
                      <a:pt x="1424" y="596"/>
                    </a:lnTo>
                    <a:lnTo>
                      <a:pt x="1428" y="598"/>
                    </a:lnTo>
                    <a:lnTo>
                      <a:pt x="1432" y="598"/>
                    </a:lnTo>
                    <a:lnTo>
                      <a:pt x="1436" y="598"/>
                    </a:lnTo>
                    <a:lnTo>
                      <a:pt x="1446" y="596"/>
                    </a:lnTo>
                    <a:lnTo>
                      <a:pt x="1446" y="596"/>
                    </a:lnTo>
                    <a:lnTo>
                      <a:pt x="1452" y="592"/>
                    </a:lnTo>
                    <a:lnTo>
                      <a:pt x="1456" y="590"/>
                    </a:lnTo>
                    <a:lnTo>
                      <a:pt x="1458" y="584"/>
                    </a:lnTo>
                    <a:lnTo>
                      <a:pt x="1458" y="584"/>
                    </a:lnTo>
                    <a:lnTo>
                      <a:pt x="1460" y="582"/>
                    </a:lnTo>
                    <a:lnTo>
                      <a:pt x="1460" y="580"/>
                    </a:lnTo>
                    <a:lnTo>
                      <a:pt x="1464" y="584"/>
                    </a:lnTo>
                    <a:lnTo>
                      <a:pt x="1464" y="584"/>
                    </a:lnTo>
                    <a:lnTo>
                      <a:pt x="1468" y="588"/>
                    </a:lnTo>
                    <a:lnTo>
                      <a:pt x="1470" y="590"/>
                    </a:lnTo>
                    <a:lnTo>
                      <a:pt x="1478" y="590"/>
                    </a:lnTo>
                    <a:lnTo>
                      <a:pt x="1478" y="590"/>
                    </a:lnTo>
                    <a:lnTo>
                      <a:pt x="1482" y="592"/>
                    </a:lnTo>
                    <a:lnTo>
                      <a:pt x="1486" y="594"/>
                    </a:lnTo>
                    <a:lnTo>
                      <a:pt x="1488" y="600"/>
                    </a:lnTo>
                    <a:lnTo>
                      <a:pt x="1488" y="600"/>
                    </a:lnTo>
                    <a:lnTo>
                      <a:pt x="1488" y="602"/>
                    </a:lnTo>
                    <a:lnTo>
                      <a:pt x="1490" y="604"/>
                    </a:lnTo>
                    <a:lnTo>
                      <a:pt x="1492" y="600"/>
                    </a:lnTo>
                    <a:lnTo>
                      <a:pt x="1492" y="600"/>
                    </a:lnTo>
                    <a:lnTo>
                      <a:pt x="1500" y="590"/>
                    </a:lnTo>
                    <a:lnTo>
                      <a:pt x="1506" y="586"/>
                    </a:lnTo>
                    <a:lnTo>
                      <a:pt x="1514" y="584"/>
                    </a:lnTo>
                    <a:lnTo>
                      <a:pt x="1522" y="584"/>
                    </a:lnTo>
                    <a:lnTo>
                      <a:pt x="1522" y="584"/>
                    </a:lnTo>
                    <a:lnTo>
                      <a:pt x="1524" y="586"/>
                    </a:lnTo>
                    <a:lnTo>
                      <a:pt x="1526" y="590"/>
                    </a:lnTo>
                    <a:lnTo>
                      <a:pt x="1526" y="590"/>
                    </a:lnTo>
                    <a:lnTo>
                      <a:pt x="1530" y="594"/>
                    </a:lnTo>
                    <a:lnTo>
                      <a:pt x="1532" y="592"/>
                    </a:lnTo>
                    <a:lnTo>
                      <a:pt x="1534" y="590"/>
                    </a:lnTo>
                    <a:lnTo>
                      <a:pt x="1534" y="590"/>
                    </a:lnTo>
                    <a:lnTo>
                      <a:pt x="1536" y="586"/>
                    </a:lnTo>
                    <a:lnTo>
                      <a:pt x="1538" y="586"/>
                    </a:lnTo>
                    <a:lnTo>
                      <a:pt x="1540" y="588"/>
                    </a:lnTo>
                    <a:lnTo>
                      <a:pt x="1542" y="592"/>
                    </a:lnTo>
                    <a:lnTo>
                      <a:pt x="1542" y="592"/>
                    </a:lnTo>
                    <a:lnTo>
                      <a:pt x="1542" y="584"/>
                    </a:lnTo>
                    <a:lnTo>
                      <a:pt x="1544" y="582"/>
                    </a:lnTo>
                    <a:lnTo>
                      <a:pt x="1550" y="586"/>
                    </a:lnTo>
                    <a:lnTo>
                      <a:pt x="1550" y="586"/>
                    </a:lnTo>
                    <a:lnTo>
                      <a:pt x="1552" y="588"/>
                    </a:lnTo>
                    <a:lnTo>
                      <a:pt x="1554" y="582"/>
                    </a:lnTo>
                    <a:lnTo>
                      <a:pt x="1554" y="582"/>
                    </a:lnTo>
                    <a:lnTo>
                      <a:pt x="1556" y="576"/>
                    </a:lnTo>
                    <a:lnTo>
                      <a:pt x="1558" y="574"/>
                    </a:lnTo>
                    <a:lnTo>
                      <a:pt x="1560" y="576"/>
                    </a:lnTo>
                    <a:lnTo>
                      <a:pt x="1562" y="582"/>
                    </a:lnTo>
                    <a:lnTo>
                      <a:pt x="1562" y="582"/>
                    </a:lnTo>
                    <a:lnTo>
                      <a:pt x="1566" y="590"/>
                    </a:lnTo>
                    <a:lnTo>
                      <a:pt x="1568" y="594"/>
                    </a:lnTo>
                    <a:lnTo>
                      <a:pt x="1572" y="594"/>
                    </a:lnTo>
                    <a:lnTo>
                      <a:pt x="1576" y="592"/>
                    </a:lnTo>
                    <a:lnTo>
                      <a:pt x="1576" y="592"/>
                    </a:lnTo>
                    <a:lnTo>
                      <a:pt x="1578" y="592"/>
                    </a:lnTo>
                    <a:lnTo>
                      <a:pt x="1578" y="590"/>
                    </a:lnTo>
                    <a:lnTo>
                      <a:pt x="1578" y="590"/>
                    </a:lnTo>
                    <a:lnTo>
                      <a:pt x="1580" y="580"/>
                    </a:lnTo>
                    <a:lnTo>
                      <a:pt x="1582" y="578"/>
                    </a:lnTo>
                    <a:lnTo>
                      <a:pt x="1582" y="578"/>
                    </a:lnTo>
                    <a:lnTo>
                      <a:pt x="1586" y="580"/>
                    </a:lnTo>
                    <a:lnTo>
                      <a:pt x="1590" y="578"/>
                    </a:lnTo>
                    <a:lnTo>
                      <a:pt x="1590" y="578"/>
                    </a:lnTo>
                    <a:lnTo>
                      <a:pt x="1592" y="580"/>
                    </a:lnTo>
                    <a:lnTo>
                      <a:pt x="1592" y="584"/>
                    </a:lnTo>
                    <a:lnTo>
                      <a:pt x="1592" y="584"/>
                    </a:lnTo>
                    <a:lnTo>
                      <a:pt x="1594" y="594"/>
                    </a:lnTo>
                    <a:lnTo>
                      <a:pt x="1598" y="598"/>
                    </a:lnTo>
                    <a:lnTo>
                      <a:pt x="1602" y="600"/>
                    </a:lnTo>
                    <a:lnTo>
                      <a:pt x="1606" y="602"/>
                    </a:lnTo>
                    <a:lnTo>
                      <a:pt x="1606" y="602"/>
                    </a:lnTo>
                    <a:lnTo>
                      <a:pt x="1612" y="602"/>
                    </a:lnTo>
                    <a:lnTo>
                      <a:pt x="1616" y="600"/>
                    </a:lnTo>
                    <a:lnTo>
                      <a:pt x="1622" y="600"/>
                    </a:lnTo>
                    <a:lnTo>
                      <a:pt x="1626" y="600"/>
                    </a:lnTo>
                    <a:lnTo>
                      <a:pt x="1626" y="600"/>
                    </a:lnTo>
                    <a:lnTo>
                      <a:pt x="1628" y="600"/>
                    </a:lnTo>
                    <a:lnTo>
                      <a:pt x="1628" y="598"/>
                    </a:lnTo>
                    <a:lnTo>
                      <a:pt x="1628" y="598"/>
                    </a:lnTo>
                    <a:lnTo>
                      <a:pt x="1630" y="588"/>
                    </a:lnTo>
                    <a:lnTo>
                      <a:pt x="1632" y="586"/>
                    </a:lnTo>
                    <a:lnTo>
                      <a:pt x="1636" y="586"/>
                    </a:lnTo>
                    <a:lnTo>
                      <a:pt x="1638" y="586"/>
                    </a:lnTo>
                    <a:lnTo>
                      <a:pt x="1638" y="586"/>
                    </a:lnTo>
                    <a:lnTo>
                      <a:pt x="1644" y="588"/>
                    </a:lnTo>
                    <a:lnTo>
                      <a:pt x="1650" y="588"/>
                    </a:lnTo>
                    <a:lnTo>
                      <a:pt x="1654" y="586"/>
                    </a:lnTo>
                    <a:lnTo>
                      <a:pt x="1660" y="582"/>
                    </a:lnTo>
                    <a:lnTo>
                      <a:pt x="1660" y="582"/>
                    </a:lnTo>
                    <a:lnTo>
                      <a:pt x="1662" y="580"/>
                    </a:lnTo>
                    <a:lnTo>
                      <a:pt x="1664" y="578"/>
                    </a:lnTo>
                    <a:lnTo>
                      <a:pt x="1666" y="580"/>
                    </a:lnTo>
                    <a:lnTo>
                      <a:pt x="1670" y="582"/>
                    </a:lnTo>
                    <a:lnTo>
                      <a:pt x="1670" y="582"/>
                    </a:lnTo>
                    <a:lnTo>
                      <a:pt x="1672" y="586"/>
                    </a:lnTo>
                    <a:lnTo>
                      <a:pt x="1674" y="588"/>
                    </a:lnTo>
                    <a:lnTo>
                      <a:pt x="1680" y="586"/>
                    </a:lnTo>
                    <a:lnTo>
                      <a:pt x="1680" y="586"/>
                    </a:lnTo>
                    <a:lnTo>
                      <a:pt x="1692" y="586"/>
                    </a:lnTo>
                    <a:lnTo>
                      <a:pt x="1698" y="586"/>
                    </a:lnTo>
                    <a:lnTo>
                      <a:pt x="1704" y="588"/>
                    </a:lnTo>
                    <a:lnTo>
                      <a:pt x="1704" y="588"/>
                    </a:lnTo>
                    <a:lnTo>
                      <a:pt x="1706" y="590"/>
                    </a:lnTo>
                    <a:lnTo>
                      <a:pt x="1710" y="590"/>
                    </a:lnTo>
                    <a:lnTo>
                      <a:pt x="1716" y="586"/>
                    </a:lnTo>
                    <a:lnTo>
                      <a:pt x="1716" y="586"/>
                    </a:lnTo>
                    <a:lnTo>
                      <a:pt x="1720" y="582"/>
                    </a:lnTo>
                    <a:lnTo>
                      <a:pt x="1722" y="580"/>
                    </a:lnTo>
                    <a:lnTo>
                      <a:pt x="1724" y="582"/>
                    </a:lnTo>
                    <a:lnTo>
                      <a:pt x="1724" y="582"/>
                    </a:lnTo>
                    <a:lnTo>
                      <a:pt x="1726" y="582"/>
                    </a:lnTo>
                    <a:lnTo>
                      <a:pt x="1728" y="580"/>
                    </a:lnTo>
                    <a:lnTo>
                      <a:pt x="1728" y="580"/>
                    </a:lnTo>
                    <a:lnTo>
                      <a:pt x="1732" y="574"/>
                    </a:lnTo>
                    <a:lnTo>
                      <a:pt x="1734" y="572"/>
                    </a:lnTo>
                    <a:lnTo>
                      <a:pt x="1738" y="574"/>
                    </a:lnTo>
                    <a:lnTo>
                      <a:pt x="1742" y="580"/>
                    </a:lnTo>
                    <a:lnTo>
                      <a:pt x="1742" y="580"/>
                    </a:lnTo>
                    <a:lnTo>
                      <a:pt x="1744" y="588"/>
                    </a:lnTo>
                    <a:lnTo>
                      <a:pt x="1748" y="594"/>
                    </a:lnTo>
                    <a:lnTo>
                      <a:pt x="1752" y="596"/>
                    </a:lnTo>
                    <a:lnTo>
                      <a:pt x="1756" y="594"/>
                    </a:lnTo>
                    <a:lnTo>
                      <a:pt x="1756" y="594"/>
                    </a:lnTo>
                    <a:lnTo>
                      <a:pt x="1758" y="592"/>
                    </a:lnTo>
                    <a:lnTo>
                      <a:pt x="1760" y="594"/>
                    </a:lnTo>
                    <a:lnTo>
                      <a:pt x="1760" y="594"/>
                    </a:lnTo>
                    <a:lnTo>
                      <a:pt x="1766" y="598"/>
                    </a:lnTo>
                    <a:lnTo>
                      <a:pt x="1770" y="600"/>
                    </a:lnTo>
                    <a:lnTo>
                      <a:pt x="1774" y="598"/>
                    </a:lnTo>
                    <a:lnTo>
                      <a:pt x="1780" y="594"/>
                    </a:lnTo>
                    <a:lnTo>
                      <a:pt x="1786" y="586"/>
                    </a:lnTo>
                    <a:lnTo>
                      <a:pt x="1786" y="586"/>
                    </a:lnTo>
                    <a:lnTo>
                      <a:pt x="1788" y="582"/>
                    </a:lnTo>
                    <a:lnTo>
                      <a:pt x="1792" y="584"/>
                    </a:lnTo>
                    <a:lnTo>
                      <a:pt x="1798" y="588"/>
                    </a:lnTo>
                    <a:lnTo>
                      <a:pt x="1798" y="588"/>
                    </a:lnTo>
                    <a:lnTo>
                      <a:pt x="1804" y="592"/>
                    </a:lnTo>
                    <a:lnTo>
                      <a:pt x="1806" y="592"/>
                    </a:lnTo>
                    <a:lnTo>
                      <a:pt x="1810" y="592"/>
                    </a:lnTo>
                    <a:lnTo>
                      <a:pt x="1810" y="592"/>
                    </a:lnTo>
                    <a:lnTo>
                      <a:pt x="1812" y="592"/>
                    </a:lnTo>
                    <a:lnTo>
                      <a:pt x="1812" y="592"/>
                    </a:lnTo>
                    <a:lnTo>
                      <a:pt x="1812" y="592"/>
                    </a:lnTo>
                    <a:lnTo>
                      <a:pt x="1816" y="600"/>
                    </a:lnTo>
                    <a:lnTo>
                      <a:pt x="1818" y="602"/>
                    </a:lnTo>
                    <a:lnTo>
                      <a:pt x="1818" y="600"/>
                    </a:lnTo>
                    <a:lnTo>
                      <a:pt x="1822" y="596"/>
                    </a:lnTo>
                    <a:lnTo>
                      <a:pt x="1824" y="590"/>
                    </a:lnTo>
                    <a:lnTo>
                      <a:pt x="1824" y="590"/>
                    </a:lnTo>
                    <a:lnTo>
                      <a:pt x="1828" y="586"/>
                    </a:lnTo>
                    <a:lnTo>
                      <a:pt x="1830" y="584"/>
                    </a:lnTo>
                    <a:lnTo>
                      <a:pt x="1838" y="584"/>
                    </a:lnTo>
                    <a:lnTo>
                      <a:pt x="1838" y="584"/>
                    </a:lnTo>
                    <a:lnTo>
                      <a:pt x="1842" y="586"/>
                    </a:lnTo>
                    <a:lnTo>
                      <a:pt x="1844" y="584"/>
                    </a:lnTo>
                    <a:lnTo>
                      <a:pt x="1844" y="582"/>
                    </a:lnTo>
                    <a:lnTo>
                      <a:pt x="1844" y="582"/>
                    </a:lnTo>
                    <a:lnTo>
                      <a:pt x="1848" y="578"/>
                    </a:lnTo>
                    <a:lnTo>
                      <a:pt x="1852" y="576"/>
                    </a:lnTo>
                    <a:lnTo>
                      <a:pt x="1854" y="578"/>
                    </a:lnTo>
                    <a:lnTo>
                      <a:pt x="1854" y="590"/>
                    </a:lnTo>
                    <a:lnTo>
                      <a:pt x="1854" y="590"/>
                    </a:lnTo>
                    <a:lnTo>
                      <a:pt x="1856" y="594"/>
                    </a:lnTo>
                    <a:lnTo>
                      <a:pt x="1858" y="592"/>
                    </a:lnTo>
                    <a:lnTo>
                      <a:pt x="1858" y="592"/>
                    </a:lnTo>
                    <a:lnTo>
                      <a:pt x="1860" y="588"/>
                    </a:lnTo>
                    <a:lnTo>
                      <a:pt x="1862" y="586"/>
                    </a:lnTo>
                    <a:lnTo>
                      <a:pt x="1862" y="586"/>
                    </a:lnTo>
                    <a:lnTo>
                      <a:pt x="1862" y="586"/>
                    </a:lnTo>
                    <a:lnTo>
                      <a:pt x="1864" y="592"/>
                    </a:lnTo>
                    <a:lnTo>
                      <a:pt x="1866" y="594"/>
                    </a:lnTo>
                    <a:lnTo>
                      <a:pt x="1868" y="594"/>
                    </a:lnTo>
                    <a:lnTo>
                      <a:pt x="1868" y="592"/>
                    </a:lnTo>
                    <a:lnTo>
                      <a:pt x="1872" y="588"/>
                    </a:lnTo>
                    <a:lnTo>
                      <a:pt x="1874" y="586"/>
                    </a:lnTo>
                    <a:lnTo>
                      <a:pt x="1876" y="586"/>
                    </a:lnTo>
                    <a:lnTo>
                      <a:pt x="1876" y="586"/>
                    </a:lnTo>
                    <a:lnTo>
                      <a:pt x="1878" y="586"/>
                    </a:lnTo>
                    <a:lnTo>
                      <a:pt x="1880" y="584"/>
                    </a:lnTo>
                    <a:lnTo>
                      <a:pt x="1880" y="584"/>
                    </a:lnTo>
                    <a:lnTo>
                      <a:pt x="1882" y="576"/>
                    </a:lnTo>
                    <a:lnTo>
                      <a:pt x="1884" y="574"/>
                    </a:lnTo>
                    <a:lnTo>
                      <a:pt x="1886" y="574"/>
                    </a:lnTo>
                    <a:lnTo>
                      <a:pt x="1888" y="578"/>
                    </a:lnTo>
                    <a:lnTo>
                      <a:pt x="1890" y="584"/>
                    </a:lnTo>
                    <a:lnTo>
                      <a:pt x="1890" y="584"/>
                    </a:lnTo>
                    <a:lnTo>
                      <a:pt x="1894" y="590"/>
                    </a:lnTo>
                    <a:lnTo>
                      <a:pt x="1898" y="590"/>
                    </a:lnTo>
                    <a:lnTo>
                      <a:pt x="1902" y="588"/>
                    </a:lnTo>
                    <a:lnTo>
                      <a:pt x="1906" y="584"/>
                    </a:lnTo>
                    <a:lnTo>
                      <a:pt x="1906" y="584"/>
                    </a:lnTo>
                    <a:lnTo>
                      <a:pt x="1908" y="578"/>
                    </a:lnTo>
                    <a:lnTo>
                      <a:pt x="1910" y="578"/>
                    </a:lnTo>
                    <a:lnTo>
                      <a:pt x="1916" y="578"/>
                    </a:lnTo>
                    <a:lnTo>
                      <a:pt x="1916" y="578"/>
                    </a:lnTo>
                    <a:lnTo>
                      <a:pt x="1918" y="578"/>
                    </a:lnTo>
                    <a:lnTo>
                      <a:pt x="1920" y="580"/>
                    </a:lnTo>
                    <a:lnTo>
                      <a:pt x="1920" y="590"/>
                    </a:lnTo>
                    <a:lnTo>
                      <a:pt x="1920" y="590"/>
                    </a:lnTo>
                    <a:lnTo>
                      <a:pt x="1920" y="594"/>
                    </a:lnTo>
                    <a:lnTo>
                      <a:pt x="1922" y="596"/>
                    </a:lnTo>
                    <a:lnTo>
                      <a:pt x="1924" y="596"/>
                    </a:lnTo>
                    <a:lnTo>
                      <a:pt x="1924" y="596"/>
                    </a:lnTo>
                    <a:lnTo>
                      <a:pt x="1930" y="596"/>
                    </a:lnTo>
                    <a:lnTo>
                      <a:pt x="1936" y="600"/>
                    </a:lnTo>
                    <a:lnTo>
                      <a:pt x="1944" y="600"/>
                    </a:lnTo>
                    <a:lnTo>
                      <a:pt x="1950" y="600"/>
                    </a:lnTo>
                    <a:lnTo>
                      <a:pt x="1950" y="600"/>
                    </a:lnTo>
                    <a:lnTo>
                      <a:pt x="1954" y="600"/>
                    </a:lnTo>
                    <a:lnTo>
                      <a:pt x="1958" y="602"/>
                    </a:lnTo>
                    <a:lnTo>
                      <a:pt x="1958" y="602"/>
                    </a:lnTo>
                    <a:lnTo>
                      <a:pt x="1960" y="602"/>
                    </a:lnTo>
                    <a:lnTo>
                      <a:pt x="1964" y="602"/>
                    </a:lnTo>
                    <a:lnTo>
                      <a:pt x="1966" y="600"/>
                    </a:lnTo>
                    <a:lnTo>
                      <a:pt x="1968" y="596"/>
                    </a:lnTo>
                    <a:lnTo>
                      <a:pt x="1968" y="596"/>
                    </a:lnTo>
                    <a:lnTo>
                      <a:pt x="1970" y="592"/>
                    </a:lnTo>
                    <a:lnTo>
                      <a:pt x="1974" y="590"/>
                    </a:lnTo>
                    <a:lnTo>
                      <a:pt x="1976" y="588"/>
                    </a:lnTo>
                    <a:lnTo>
                      <a:pt x="1980" y="586"/>
                    </a:lnTo>
                    <a:lnTo>
                      <a:pt x="1980" y="586"/>
                    </a:lnTo>
                    <a:lnTo>
                      <a:pt x="1984" y="582"/>
                    </a:lnTo>
                    <a:lnTo>
                      <a:pt x="1990" y="580"/>
                    </a:lnTo>
                    <a:lnTo>
                      <a:pt x="1992" y="580"/>
                    </a:lnTo>
                    <a:lnTo>
                      <a:pt x="1994" y="582"/>
                    </a:lnTo>
                    <a:lnTo>
                      <a:pt x="2000" y="588"/>
                    </a:lnTo>
                    <a:lnTo>
                      <a:pt x="2000" y="588"/>
                    </a:lnTo>
                    <a:lnTo>
                      <a:pt x="2000" y="590"/>
                    </a:lnTo>
                    <a:lnTo>
                      <a:pt x="2002" y="590"/>
                    </a:lnTo>
                    <a:lnTo>
                      <a:pt x="2004" y="588"/>
                    </a:lnTo>
                    <a:lnTo>
                      <a:pt x="2004" y="588"/>
                    </a:lnTo>
                    <a:lnTo>
                      <a:pt x="2010" y="584"/>
                    </a:lnTo>
                    <a:lnTo>
                      <a:pt x="2014" y="584"/>
                    </a:lnTo>
                    <a:lnTo>
                      <a:pt x="2016" y="588"/>
                    </a:lnTo>
                    <a:lnTo>
                      <a:pt x="2016" y="588"/>
                    </a:lnTo>
                    <a:lnTo>
                      <a:pt x="2018" y="588"/>
                    </a:lnTo>
                    <a:lnTo>
                      <a:pt x="2020" y="588"/>
                    </a:lnTo>
                    <a:lnTo>
                      <a:pt x="2020" y="586"/>
                    </a:lnTo>
                    <a:lnTo>
                      <a:pt x="2022" y="586"/>
                    </a:lnTo>
                    <a:lnTo>
                      <a:pt x="2022" y="586"/>
                    </a:lnTo>
                    <a:lnTo>
                      <a:pt x="2026" y="588"/>
                    </a:lnTo>
                    <a:lnTo>
                      <a:pt x="2030" y="588"/>
                    </a:lnTo>
                    <a:lnTo>
                      <a:pt x="2036" y="586"/>
                    </a:lnTo>
                    <a:lnTo>
                      <a:pt x="2044" y="582"/>
                    </a:lnTo>
                    <a:lnTo>
                      <a:pt x="2052" y="582"/>
                    </a:lnTo>
                    <a:lnTo>
                      <a:pt x="2052" y="582"/>
                    </a:lnTo>
                    <a:lnTo>
                      <a:pt x="2054" y="582"/>
                    </a:lnTo>
                    <a:lnTo>
                      <a:pt x="2054" y="580"/>
                    </a:lnTo>
                    <a:lnTo>
                      <a:pt x="2054" y="580"/>
                    </a:lnTo>
                    <a:lnTo>
                      <a:pt x="2056" y="572"/>
                    </a:lnTo>
                    <a:lnTo>
                      <a:pt x="2058" y="570"/>
                    </a:lnTo>
                    <a:lnTo>
                      <a:pt x="2060" y="570"/>
                    </a:lnTo>
                    <a:lnTo>
                      <a:pt x="2062" y="572"/>
                    </a:lnTo>
                    <a:lnTo>
                      <a:pt x="2064" y="578"/>
                    </a:lnTo>
                    <a:lnTo>
                      <a:pt x="2064" y="578"/>
                    </a:lnTo>
                    <a:lnTo>
                      <a:pt x="2070" y="586"/>
                    </a:lnTo>
                    <a:lnTo>
                      <a:pt x="2074" y="592"/>
                    </a:lnTo>
                    <a:lnTo>
                      <a:pt x="2078" y="594"/>
                    </a:lnTo>
                    <a:lnTo>
                      <a:pt x="2082" y="594"/>
                    </a:lnTo>
                    <a:lnTo>
                      <a:pt x="2084" y="592"/>
                    </a:lnTo>
                    <a:lnTo>
                      <a:pt x="2084" y="592"/>
                    </a:lnTo>
                    <a:lnTo>
                      <a:pt x="2086" y="592"/>
                    </a:lnTo>
                    <a:lnTo>
                      <a:pt x="2088" y="592"/>
                    </a:lnTo>
                    <a:lnTo>
                      <a:pt x="2092" y="596"/>
                    </a:lnTo>
                    <a:lnTo>
                      <a:pt x="2092" y="596"/>
                    </a:lnTo>
                    <a:lnTo>
                      <a:pt x="2094" y="598"/>
                    </a:lnTo>
                    <a:lnTo>
                      <a:pt x="2098" y="598"/>
                    </a:lnTo>
                    <a:lnTo>
                      <a:pt x="2102" y="596"/>
                    </a:lnTo>
                    <a:lnTo>
                      <a:pt x="2106" y="596"/>
                    </a:lnTo>
                    <a:lnTo>
                      <a:pt x="2106" y="596"/>
                    </a:lnTo>
                    <a:lnTo>
                      <a:pt x="2108" y="594"/>
                    </a:lnTo>
                    <a:lnTo>
                      <a:pt x="2108" y="590"/>
                    </a:lnTo>
                    <a:lnTo>
                      <a:pt x="2108" y="590"/>
                    </a:lnTo>
                    <a:lnTo>
                      <a:pt x="2108" y="580"/>
                    </a:lnTo>
                    <a:lnTo>
                      <a:pt x="2110" y="576"/>
                    </a:lnTo>
                    <a:lnTo>
                      <a:pt x="2114" y="576"/>
                    </a:lnTo>
                    <a:lnTo>
                      <a:pt x="2116" y="580"/>
                    </a:lnTo>
                    <a:lnTo>
                      <a:pt x="2116" y="580"/>
                    </a:lnTo>
                    <a:lnTo>
                      <a:pt x="2122" y="586"/>
                    </a:lnTo>
                    <a:lnTo>
                      <a:pt x="2128" y="588"/>
                    </a:lnTo>
                    <a:lnTo>
                      <a:pt x="2134" y="592"/>
                    </a:lnTo>
                    <a:lnTo>
                      <a:pt x="2140" y="598"/>
                    </a:lnTo>
                    <a:lnTo>
                      <a:pt x="2140" y="598"/>
                    </a:lnTo>
                    <a:lnTo>
                      <a:pt x="2142" y="600"/>
                    </a:lnTo>
                    <a:lnTo>
                      <a:pt x="2142" y="598"/>
                    </a:lnTo>
                    <a:lnTo>
                      <a:pt x="2144" y="596"/>
                    </a:lnTo>
                    <a:lnTo>
                      <a:pt x="2144" y="596"/>
                    </a:lnTo>
                    <a:lnTo>
                      <a:pt x="2156" y="584"/>
                    </a:lnTo>
                    <a:lnTo>
                      <a:pt x="2162" y="582"/>
                    </a:lnTo>
                    <a:lnTo>
                      <a:pt x="2164" y="582"/>
                    </a:lnTo>
                    <a:lnTo>
                      <a:pt x="2168" y="584"/>
                    </a:lnTo>
                    <a:lnTo>
                      <a:pt x="2168" y="584"/>
                    </a:lnTo>
                    <a:lnTo>
                      <a:pt x="2172" y="584"/>
                    </a:lnTo>
                    <a:lnTo>
                      <a:pt x="2174" y="586"/>
                    </a:lnTo>
                    <a:lnTo>
                      <a:pt x="2178" y="588"/>
                    </a:lnTo>
                    <a:lnTo>
                      <a:pt x="2182" y="592"/>
                    </a:lnTo>
                    <a:lnTo>
                      <a:pt x="2182" y="592"/>
                    </a:lnTo>
                    <a:lnTo>
                      <a:pt x="2182" y="592"/>
                    </a:lnTo>
                    <a:lnTo>
                      <a:pt x="2184" y="592"/>
                    </a:lnTo>
                    <a:lnTo>
                      <a:pt x="2186" y="588"/>
                    </a:lnTo>
                    <a:lnTo>
                      <a:pt x="2186" y="588"/>
                    </a:lnTo>
                    <a:lnTo>
                      <a:pt x="2188" y="586"/>
                    </a:lnTo>
                    <a:lnTo>
                      <a:pt x="2188" y="584"/>
                    </a:lnTo>
                    <a:lnTo>
                      <a:pt x="2190" y="586"/>
                    </a:lnTo>
                    <a:lnTo>
                      <a:pt x="2190" y="586"/>
                    </a:lnTo>
                    <a:lnTo>
                      <a:pt x="2192" y="592"/>
                    </a:lnTo>
                    <a:lnTo>
                      <a:pt x="2194" y="592"/>
                    </a:lnTo>
                    <a:lnTo>
                      <a:pt x="2196" y="592"/>
                    </a:lnTo>
                    <a:lnTo>
                      <a:pt x="2200" y="586"/>
                    </a:lnTo>
                    <a:lnTo>
                      <a:pt x="2200" y="586"/>
                    </a:lnTo>
                    <a:lnTo>
                      <a:pt x="2204" y="586"/>
                    </a:lnTo>
                    <a:lnTo>
                      <a:pt x="2206" y="582"/>
                    </a:lnTo>
                    <a:lnTo>
                      <a:pt x="2206" y="576"/>
                    </a:lnTo>
                    <a:lnTo>
                      <a:pt x="2206" y="576"/>
                    </a:lnTo>
                    <a:lnTo>
                      <a:pt x="2206" y="572"/>
                    </a:lnTo>
                    <a:lnTo>
                      <a:pt x="2208" y="572"/>
                    </a:lnTo>
                    <a:lnTo>
                      <a:pt x="2210" y="572"/>
                    </a:lnTo>
                    <a:lnTo>
                      <a:pt x="2210" y="572"/>
                    </a:lnTo>
                    <a:lnTo>
                      <a:pt x="2212" y="576"/>
                    </a:lnTo>
                    <a:lnTo>
                      <a:pt x="2214" y="582"/>
                    </a:lnTo>
                    <a:lnTo>
                      <a:pt x="2214" y="582"/>
                    </a:lnTo>
                    <a:lnTo>
                      <a:pt x="2220" y="588"/>
                    </a:lnTo>
                    <a:lnTo>
                      <a:pt x="2224" y="590"/>
                    </a:lnTo>
                    <a:lnTo>
                      <a:pt x="2230" y="588"/>
                    </a:lnTo>
                    <a:lnTo>
                      <a:pt x="2234" y="582"/>
                    </a:lnTo>
                    <a:lnTo>
                      <a:pt x="2234" y="582"/>
                    </a:lnTo>
                    <a:lnTo>
                      <a:pt x="2238" y="578"/>
                    </a:lnTo>
                    <a:lnTo>
                      <a:pt x="2240" y="578"/>
                    </a:lnTo>
                    <a:lnTo>
                      <a:pt x="2244" y="580"/>
                    </a:lnTo>
                    <a:lnTo>
                      <a:pt x="2246" y="588"/>
                    </a:lnTo>
                    <a:lnTo>
                      <a:pt x="2246" y="588"/>
                    </a:lnTo>
                    <a:lnTo>
                      <a:pt x="2248" y="592"/>
                    </a:lnTo>
                    <a:lnTo>
                      <a:pt x="2250" y="594"/>
                    </a:lnTo>
                    <a:lnTo>
                      <a:pt x="2250" y="594"/>
                    </a:lnTo>
                    <a:lnTo>
                      <a:pt x="2262" y="600"/>
                    </a:lnTo>
                    <a:lnTo>
                      <a:pt x="2268" y="600"/>
                    </a:lnTo>
                    <a:lnTo>
                      <a:pt x="2274" y="598"/>
                    </a:lnTo>
                    <a:lnTo>
                      <a:pt x="2274" y="598"/>
                    </a:lnTo>
                    <a:lnTo>
                      <a:pt x="2278" y="598"/>
                    </a:lnTo>
                    <a:lnTo>
                      <a:pt x="2282" y="598"/>
                    </a:lnTo>
                    <a:lnTo>
                      <a:pt x="2290" y="602"/>
                    </a:lnTo>
                    <a:lnTo>
                      <a:pt x="2290" y="602"/>
                    </a:lnTo>
                    <a:lnTo>
                      <a:pt x="2286" y="600"/>
                    </a:lnTo>
                    <a:lnTo>
                      <a:pt x="2286" y="600"/>
                    </a:lnTo>
                    <a:lnTo>
                      <a:pt x="2282" y="598"/>
                    </a:lnTo>
                    <a:lnTo>
                      <a:pt x="2280" y="596"/>
                    </a:lnTo>
                    <a:lnTo>
                      <a:pt x="2280" y="590"/>
                    </a:lnTo>
                    <a:lnTo>
                      <a:pt x="2280" y="590"/>
                    </a:lnTo>
                    <a:lnTo>
                      <a:pt x="2280" y="584"/>
                    </a:lnTo>
                    <a:lnTo>
                      <a:pt x="2282" y="582"/>
                    </a:lnTo>
                    <a:lnTo>
                      <a:pt x="2284" y="580"/>
                    </a:lnTo>
                    <a:lnTo>
                      <a:pt x="2288" y="582"/>
                    </a:lnTo>
                    <a:lnTo>
                      <a:pt x="2288" y="582"/>
                    </a:lnTo>
                    <a:lnTo>
                      <a:pt x="2290" y="586"/>
                    </a:lnTo>
                    <a:lnTo>
                      <a:pt x="2292" y="586"/>
                    </a:lnTo>
                    <a:lnTo>
                      <a:pt x="2298" y="586"/>
                    </a:lnTo>
                    <a:lnTo>
                      <a:pt x="2304" y="584"/>
                    </a:lnTo>
                    <a:lnTo>
                      <a:pt x="2310" y="584"/>
                    </a:lnTo>
                    <a:lnTo>
                      <a:pt x="2310" y="584"/>
                    </a:lnTo>
                    <a:lnTo>
                      <a:pt x="2310" y="582"/>
                    </a:lnTo>
                    <a:lnTo>
                      <a:pt x="2312" y="580"/>
                    </a:lnTo>
                    <a:lnTo>
                      <a:pt x="2312" y="574"/>
                    </a:lnTo>
                    <a:lnTo>
                      <a:pt x="2312" y="574"/>
                    </a:lnTo>
                    <a:lnTo>
                      <a:pt x="2314" y="566"/>
                    </a:lnTo>
                    <a:lnTo>
                      <a:pt x="2316" y="564"/>
                    </a:lnTo>
                    <a:lnTo>
                      <a:pt x="2318" y="566"/>
                    </a:lnTo>
                    <a:lnTo>
                      <a:pt x="2320" y="572"/>
                    </a:lnTo>
                    <a:lnTo>
                      <a:pt x="2320" y="572"/>
                    </a:lnTo>
                    <a:lnTo>
                      <a:pt x="2324" y="584"/>
                    </a:lnTo>
                    <a:lnTo>
                      <a:pt x="2326" y="590"/>
                    </a:lnTo>
                    <a:lnTo>
                      <a:pt x="2328" y="590"/>
                    </a:lnTo>
                    <a:lnTo>
                      <a:pt x="2330" y="590"/>
                    </a:lnTo>
                    <a:lnTo>
                      <a:pt x="2336" y="586"/>
                    </a:lnTo>
                    <a:lnTo>
                      <a:pt x="2336" y="586"/>
                    </a:lnTo>
                    <a:lnTo>
                      <a:pt x="2338" y="586"/>
                    </a:lnTo>
                    <a:lnTo>
                      <a:pt x="2340" y="588"/>
                    </a:lnTo>
                    <a:lnTo>
                      <a:pt x="2340" y="588"/>
                    </a:lnTo>
                    <a:lnTo>
                      <a:pt x="2342" y="590"/>
                    </a:lnTo>
                    <a:lnTo>
                      <a:pt x="2342" y="590"/>
                    </a:lnTo>
                    <a:lnTo>
                      <a:pt x="2342" y="590"/>
                    </a:lnTo>
                    <a:lnTo>
                      <a:pt x="2346" y="586"/>
                    </a:lnTo>
                    <a:lnTo>
                      <a:pt x="2350" y="586"/>
                    </a:lnTo>
                    <a:lnTo>
                      <a:pt x="2356" y="586"/>
                    </a:lnTo>
                    <a:lnTo>
                      <a:pt x="2362" y="588"/>
                    </a:lnTo>
                    <a:lnTo>
                      <a:pt x="2366" y="588"/>
                    </a:lnTo>
                    <a:lnTo>
                      <a:pt x="2370" y="584"/>
                    </a:lnTo>
                    <a:lnTo>
                      <a:pt x="2370" y="584"/>
                    </a:lnTo>
                    <a:lnTo>
                      <a:pt x="2374" y="582"/>
                    </a:lnTo>
                    <a:lnTo>
                      <a:pt x="2376" y="580"/>
                    </a:lnTo>
                    <a:lnTo>
                      <a:pt x="2378" y="582"/>
                    </a:lnTo>
                    <a:lnTo>
                      <a:pt x="2378" y="582"/>
                    </a:lnTo>
                    <a:lnTo>
                      <a:pt x="2378" y="584"/>
                    </a:lnTo>
                    <a:lnTo>
                      <a:pt x="2380" y="584"/>
                    </a:lnTo>
                    <a:lnTo>
                      <a:pt x="2382" y="582"/>
                    </a:lnTo>
                    <a:lnTo>
                      <a:pt x="2384" y="576"/>
                    </a:lnTo>
                    <a:lnTo>
                      <a:pt x="2384" y="576"/>
                    </a:lnTo>
                    <a:lnTo>
                      <a:pt x="2384" y="572"/>
                    </a:lnTo>
                    <a:lnTo>
                      <a:pt x="2386" y="572"/>
                    </a:lnTo>
                    <a:lnTo>
                      <a:pt x="2390" y="574"/>
                    </a:lnTo>
                    <a:lnTo>
                      <a:pt x="2390" y="574"/>
                    </a:lnTo>
                    <a:lnTo>
                      <a:pt x="2398" y="588"/>
                    </a:lnTo>
                    <a:lnTo>
                      <a:pt x="2398" y="588"/>
                    </a:lnTo>
                    <a:lnTo>
                      <a:pt x="2400" y="592"/>
                    </a:lnTo>
                    <a:lnTo>
                      <a:pt x="2404" y="594"/>
                    </a:lnTo>
                    <a:lnTo>
                      <a:pt x="2406" y="594"/>
                    </a:lnTo>
                    <a:lnTo>
                      <a:pt x="2408" y="588"/>
                    </a:lnTo>
                    <a:lnTo>
                      <a:pt x="2408" y="588"/>
                    </a:lnTo>
                    <a:lnTo>
                      <a:pt x="2410" y="586"/>
                    </a:lnTo>
                    <a:lnTo>
                      <a:pt x="2412" y="586"/>
                    </a:lnTo>
                    <a:lnTo>
                      <a:pt x="2414" y="588"/>
                    </a:lnTo>
                    <a:lnTo>
                      <a:pt x="2414" y="588"/>
                    </a:lnTo>
                    <a:lnTo>
                      <a:pt x="2420" y="596"/>
                    </a:lnTo>
                    <a:lnTo>
                      <a:pt x="2424" y="598"/>
                    </a:lnTo>
                    <a:lnTo>
                      <a:pt x="2426" y="598"/>
                    </a:lnTo>
                    <a:lnTo>
                      <a:pt x="2430" y="594"/>
                    </a:lnTo>
                    <a:lnTo>
                      <a:pt x="2436" y="582"/>
                    </a:lnTo>
                    <a:lnTo>
                      <a:pt x="2436" y="582"/>
                    </a:lnTo>
                    <a:lnTo>
                      <a:pt x="2438" y="578"/>
                    </a:lnTo>
                    <a:lnTo>
                      <a:pt x="2440" y="578"/>
                    </a:lnTo>
                    <a:lnTo>
                      <a:pt x="2444" y="580"/>
                    </a:lnTo>
                    <a:lnTo>
                      <a:pt x="2444" y="580"/>
                    </a:lnTo>
                    <a:lnTo>
                      <a:pt x="2448" y="584"/>
                    </a:lnTo>
                    <a:lnTo>
                      <a:pt x="2452" y="586"/>
                    </a:lnTo>
                    <a:lnTo>
                      <a:pt x="2456" y="588"/>
                    </a:lnTo>
                    <a:lnTo>
                      <a:pt x="2460" y="592"/>
                    </a:lnTo>
                    <a:lnTo>
                      <a:pt x="2460" y="592"/>
                    </a:lnTo>
                    <a:lnTo>
                      <a:pt x="2464" y="594"/>
                    </a:lnTo>
                    <a:lnTo>
                      <a:pt x="2466" y="596"/>
                    </a:lnTo>
                    <a:lnTo>
                      <a:pt x="2472" y="592"/>
                    </a:lnTo>
                    <a:lnTo>
                      <a:pt x="2478" y="588"/>
                    </a:lnTo>
                    <a:lnTo>
                      <a:pt x="2482" y="584"/>
                    </a:lnTo>
                    <a:lnTo>
                      <a:pt x="2482" y="584"/>
                    </a:lnTo>
                    <a:lnTo>
                      <a:pt x="2488" y="582"/>
                    </a:lnTo>
                    <a:lnTo>
                      <a:pt x="2494" y="580"/>
                    </a:lnTo>
                    <a:lnTo>
                      <a:pt x="2500" y="582"/>
                    </a:lnTo>
                    <a:lnTo>
                      <a:pt x="2506" y="590"/>
                    </a:lnTo>
                    <a:lnTo>
                      <a:pt x="2506" y="590"/>
                    </a:lnTo>
                    <a:lnTo>
                      <a:pt x="2510" y="592"/>
                    </a:lnTo>
                    <a:lnTo>
                      <a:pt x="2512" y="592"/>
                    </a:lnTo>
                    <a:lnTo>
                      <a:pt x="2512" y="592"/>
                    </a:lnTo>
                    <a:lnTo>
                      <a:pt x="2514" y="590"/>
                    </a:lnTo>
                    <a:lnTo>
                      <a:pt x="2516" y="590"/>
                    </a:lnTo>
                    <a:lnTo>
                      <a:pt x="2516" y="590"/>
                    </a:lnTo>
                    <a:lnTo>
                      <a:pt x="2518" y="594"/>
                    </a:lnTo>
                    <a:lnTo>
                      <a:pt x="2520" y="594"/>
                    </a:lnTo>
                    <a:lnTo>
                      <a:pt x="2524" y="594"/>
                    </a:lnTo>
                    <a:lnTo>
                      <a:pt x="2526" y="592"/>
                    </a:lnTo>
                    <a:lnTo>
                      <a:pt x="2534" y="582"/>
                    </a:lnTo>
                    <a:lnTo>
                      <a:pt x="2534" y="582"/>
                    </a:lnTo>
                    <a:lnTo>
                      <a:pt x="2538" y="580"/>
                    </a:lnTo>
                    <a:lnTo>
                      <a:pt x="2540" y="580"/>
                    </a:lnTo>
                    <a:lnTo>
                      <a:pt x="2542" y="584"/>
                    </a:lnTo>
                    <a:lnTo>
                      <a:pt x="2542" y="584"/>
                    </a:lnTo>
                    <a:lnTo>
                      <a:pt x="2546" y="588"/>
                    </a:lnTo>
                    <a:lnTo>
                      <a:pt x="2550" y="590"/>
                    </a:lnTo>
                    <a:lnTo>
                      <a:pt x="2556" y="590"/>
                    </a:lnTo>
                    <a:lnTo>
                      <a:pt x="2560" y="586"/>
                    </a:lnTo>
                    <a:lnTo>
                      <a:pt x="2560" y="586"/>
                    </a:lnTo>
                    <a:lnTo>
                      <a:pt x="2564" y="580"/>
                    </a:lnTo>
                    <a:lnTo>
                      <a:pt x="2568" y="578"/>
                    </a:lnTo>
                    <a:lnTo>
                      <a:pt x="2572" y="580"/>
                    </a:lnTo>
                    <a:lnTo>
                      <a:pt x="2576" y="590"/>
                    </a:lnTo>
                    <a:lnTo>
                      <a:pt x="2576" y="590"/>
                    </a:lnTo>
                    <a:lnTo>
                      <a:pt x="2578" y="592"/>
                    </a:lnTo>
                    <a:lnTo>
                      <a:pt x="2580" y="594"/>
                    </a:lnTo>
                    <a:lnTo>
                      <a:pt x="2580" y="594"/>
                    </a:lnTo>
                    <a:lnTo>
                      <a:pt x="2582" y="592"/>
                    </a:lnTo>
                    <a:lnTo>
                      <a:pt x="2586" y="592"/>
                    </a:lnTo>
                    <a:lnTo>
                      <a:pt x="2590" y="596"/>
                    </a:lnTo>
                    <a:lnTo>
                      <a:pt x="2596" y="598"/>
                    </a:lnTo>
                    <a:lnTo>
                      <a:pt x="2598" y="598"/>
                    </a:lnTo>
                    <a:lnTo>
                      <a:pt x="2600" y="598"/>
                    </a:lnTo>
                    <a:lnTo>
                      <a:pt x="2600" y="598"/>
                    </a:lnTo>
                    <a:lnTo>
                      <a:pt x="2604" y="596"/>
                    </a:lnTo>
                    <a:lnTo>
                      <a:pt x="2608" y="598"/>
                    </a:lnTo>
                    <a:lnTo>
                      <a:pt x="2616" y="602"/>
                    </a:lnTo>
                    <a:lnTo>
                      <a:pt x="2616" y="602"/>
                    </a:lnTo>
                    <a:lnTo>
                      <a:pt x="2612" y="598"/>
                    </a:lnTo>
                    <a:lnTo>
                      <a:pt x="2612" y="590"/>
                    </a:lnTo>
                    <a:lnTo>
                      <a:pt x="2612" y="590"/>
                    </a:lnTo>
                    <a:lnTo>
                      <a:pt x="2614" y="586"/>
                    </a:lnTo>
                    <a:lnTo>
                      <a:pt x="2616" y="586"/>
                    </a:lnTo>
                    <a:lnTo>
                      <a:pt x="2616" y="586"/>
                    </a:lnTo>
                    <a:lnTo>
                      <a:pt x="2622" y="586"/>
                    </a:lnTo>
                    <a:lnTo>
                      <a:pt x="2626" y="586"/>
                    </a:lnTo>
                    <a:lnTo>
                      <a:pt x="2630" y="586"/>
                    </a:lnTo>
                    <a:lnTo>
                      <a:pt x="2634" y="584"/>
                    </a:lnTo>
                    <a:lnTo>
                      <a:pt x="2634" y="584"/>
                    </a:lnTo>
                    <a:lnTo>
                      <a:pt x="2638" y="580"/>
                    </a:lnTo>
                    <a:lnTo>
                      <a:pt x="2640" y="572"/>
                    </a:lnTo>
                    <a:lnTo>
                      <a:pt x="2640" y="572"/>
                    </a:lnTo>
                    <a:lnTo>
                      <a:pt x="2642" y="566"/>
                    </a:lnTo>
                    <a:lnTo>
                      <a:pt x="2644" y="564"/>
                    </a:lnTo>
                    <a:lnTo>
                      <a:pt x="2646" y="566"/>
                    </a:lnTo>
                    <a:lnTo>
                      <a:pt x="2648" y="574"/>
                    </a:lnTo>
                    <a:lnTo>
                      <a:pt x="2648" y="574"/>
                    </a:lnTo>
                    <a:lnTo>
                      <a:pt x="2650" y="582"/>
                    </a:lnTo>
                    <a:lnTo>
                      <a:pt x="2652" y="586"/>
                    </a:lnTo>
                    <a:lnTo>
                      <a:pt x="2654" y="588"/>
                    </a:lnTo>
                    <a:lnTo>
                      <a:pt x="2658" y="588"/>
                    </a:lnTo>
                    <a:lnTo>
                      <a:pt x="2658" y="588"/>
                    </a:lnTo>
                    <a:lnTo>
                      <a:pt x="2666" y="584"/>
                    </a:lnTo>
                    <a:lnTo>
                      <a:pt x="2676" y="584"/>
                    </a:lnTo>
                    <a:lnTo>
                      <a:pt x="2676" y="584"/>
                    </a:lnTo>
                    <a:lnTo>
                      <a:pt x="2690" y="586"/>
                    </a:lnTo>
                    <a:lnTo>
                      <a:pt x="2696" y="584"/>
                    </a:lnTo>
                    <a:lnTo>
                      <a:pt x="2704" y="582"/>
                    </a:lnTo>
                    <a:lnTo>
                      <a:pt x="2704" y="582"/>
                    </a:lnTo>
                    <a:lnTo>
                      <a:pt x="2706" y="580"/>
                    </a:lnTo>
                    <a:lnTo>
                      <a:pt x="2708" y="576"/>
                    </a:lnTo>
                    <a:lnTo>
                      <a:pt x="2708" y="576"/>
                    </a:lnTo>
                    <a:lnTo>
                      <a:pt x="2710" y="568"/>
                    </a:lnTo>
                    <a:lnTo>
                      <a:pt x="2712" y="566"/>
                    </a:lnTo>
                    <a:lnTo>
                      <a:pt x="2714" y="568"/>
                    </a:lnTo>
                    <a:lnTo>
                      <a:pt x="2716" y="572"/>
                    </a:lnTo>
                    <a:lnTo>
                      <a:pt x="2716" y="572"/>
                    </a:lnTo>
                    <a:lnTo>
                      <a:pt x="2720" y="582"/>
                    </a:lnTo>
                    <a:lnTo>
                      <a:pt x="2726" y="590"/>
                    </a:lnTo>
                    <a:lnTo>
                      <a:pt x="2726" y="590"/>
                    </a:lnTo>
                    <a:lnTo>
                      <a:pt x="2728" y="592"/>
                    </a:lnTo>
                    <a:lnTo>
                      <a:pt x="2730" y="594"/>
                    </a:lnTo>
                    <a:lnTo>
                      <a:pt x="2732" y="592"/>
                    </a:lnTo>
                    <a:lnTo>
                      <a:pt x="2734" y="588"/>
                    </a:lnTo>
                    <a:lnTo>
                      <a:pt x="2734" y="588"/>
                    </a:lnTo>
                    <a:lnTo>
                      <a:pt x="2736" y="586"/>
                    </a:lnTo>
                    <a:lnTo>
                      <a:pt x="2738" y="586"/>
                    </a:lnTo>
                    <a:lnTo>
                      <a:pt x="2740" y="586"/>
                    </a:lnTo>
                    <a:lnTo>
                      <a:pt x="2742" y="588"/>
                    </a:lnTo>
                    <a:lnTo>
                      <a:pt x="2742" y="588"/>
                    </a:lnTo>
                    <a:lnTo>
                      <a:pt x="2746" y="594"/>
                    </a:lnTo>
                    <a:lnTo>
                      <a:pt x="2752" y="594"/>
                    </a:lnTo>
                    <a:lnTo>
                      <a:pt x="2756" y="592"/>
                    </a:lnTo>
                    <a:lnTo>
                      <a:pt x="2762" y="584"/>
                    </a:lnTo>
                    <a:lnTo>
                      <a:pt x="2762" y="584"/>
                    </a:lnTo>
                    <a:lnTo>
                      <a:pt x="2764" y="580"/>
                    </a:lnTo>
                    <a:lnTo>
                      <a:pt x="2766" y="578"/>
                    </a:lnTo>
                    <a:lnTo>
                      <a:pt x="2768" y="578"/>
                    </a:lnTo>
                    <a:lnTo>
                      <a:pt x="2770" y="580"/>
                    </a:lnTo>
                    <a:lnTo>
                      <a:pt x="2770" y="580"/>
                    </a:lnTo>
                    <a:lnTo>
                      <a:pt x="2780" y="586"/>
                    </a:lnTo>
                    <a:lnTo>
                      <a:pt x="2790" y="590"/>
                    </a:lnTo>
                    <a:lnTo>
                      <a:pt x="2800" y="588"/>
                    </a:lnTo>
                    <a:lnTo>
                      <a:pt x="2810" y="582"/>
                    </a:lnTo>
                    <a:lnTo>
                      <a:pt x="2810" y="582"/>
                    </a:lnTo>
                    <a:lnTo>
                      <a:pt x="2814" y="578"/>
                    </a:lnTo>
                    <a:lnTo>
                      <a:pt x="2820" y="578"/>
                    </a:lnTo>
                    <a:lnTo>
                      <a:pt x="2826" y="582"/>
                    </a:lnTo>
                    <a:lnTo>
                      <a:pt x="2830" y="586"/>
                    </a:lnTo>
                    <a:lnTo>
                      <a:pt x="2830" y="586"/>
                    </a:lnTo>
                    <a:lnTo>
                      <a:pt x="2832" y="590"/>
                    </a:lnTo>
                    <a:lnTo>
                      <a:pt x="2832" y="590"/>
                    </a:lnTo>
                    <a:lnTo>
                      <a:pt x="2836" y="586"/>
                    </a:lnTo>
                    <a:lnTo>
                      <a:pt x="2840" y="586"/>
                    </a:lnTo>
                    <a:lnTo>
                      <a:pt x="2848" y="590"/>
                    </a:lnTo>
                    <a:lnTo>
                      <a:pt x="2852" y="590"/>
                    </a:lnTo>
                    <a:lnTo>
                      <a:pt x="2854" y="590"/>
                    </a:lnTo>
                    <a:lnTo>
                      <a:pt x="2858" y="586"/>
                    </a:lnTo>
                    <a:lnTo>
                      <a:pt x="2862" y="578"/>
                    </a:lnTo>
                    <a:lnTo>
                      <a:pt x="2862" y="578"/>
                    </a:lnTo>
                    <a:lnTo>
                      <a:pt x="2864" y="574"/>
                    </a:lnTo>
                    <a:lnTo>
                      <a:pt x="2866" y="576"/>
                    </a:lnTo>
                    <a:lnTo>
                      <a:pt x="2868" y="582"/>
                    </a:lnTo>
                    <a:lnTo>
                      <a:pt x="2868" y="582"/>
                    </a:lnTo>
                    <a:lnTo>
                      <a:pt x="2872" y="588"/>
                    </a:lnTo>
                    <a:lnTo>
                      <a:pt x="2874" y="590"/>
                    </a:lnTo>
                    <a:lnTo>
                      <a:pt x="2876" y="588"/>
                    </a:lnTo>
                    <a:lnTo>
                      <a:pt x="2880" y="584"/>
                    </a:lnTo>
                    <a:lnTo>
                      <a:pt x="2880" y="584"/>
                    </a:lnTo>
                    <a:lnTo>
                      <a:pt x="2884" y="578"/>
                    </a:lnTo>
                    <a:lnTo>
                      <a:pt x="2888" y="576"/>
                    </a:lnTo>
                    <a:lnTo>
                      <a:pt x="2894" y="578"/>
                    </a:lnTo>
                    <a:lnTo>
                      <a:pt x="2898" y="582"/>
                    </a:lnTo>
                    <a:lnTo>
                      <a:pt x="2898" y="582"/>
                    </a:lnTo>
                    <a:lnTo>
                      <a:pt x="2900" y="588"/>
                    </a:lnTo>
                    <a:lnTo>
                      <a:pt x="2902" y="590"/>
                    </a:lnTo>
                    <a:lnTo>
                      <a:pt x="2902" y="590"/>
                    </a:lnTo>
                    <a:lnTo>
                      <a:pt x="2906" y="590"/>
                    </a:lnTo>
                    <a:lnTo>
                      <a:pt x="2910" y="592"/>
                    </a:lnTo>
                    <a:lnTo>
                      <a:pt x="2916" y="596"/>
                    </a:lnTo>
                    <a:lnTo>
                      <a:pt x="2924" y="600"/>
                    </a:lnTo>
                    <a:lnTo>
                      <a:pt x="2926" y="600"/>
                    </a:lnTo>
                    <a:lnTo>
                      <a:pt x="2930" y="598"/>
                    </a:lnTo>
                    <a:lnTo>
                      <a:pt x="2930" y="598"/>
                    </a:lnTo>
                    <a:lnTo>
                      <a:pt x="2932" y="598"/>
                    </a:lnTo>
                    <a:lnTo>
                      <a:pt x="2932" y="598"/>
                    </a:lnTo>
                    <a:lnTo>
                      <a:pt x="2936" y="600"/>
                    </a:lnTo>
                    <a:lnTo>
                      <a:pt x="2938" y="600"/>
                    </a:lnTo>
                    <a:lnTo>
                      <a:pt x="2944" y="596"/>
                    </a:lnTo>
                    <a:lnTo>
                      <a:pt x="2950" y="590"/>
                    </a:lnTo>
                    <a:lnTo>
                      <a:pt x="2956" y="586"/>
                    </a:lnTo>
                    <a:lnTo>
                      <a:pt x="2956" y="586"/>
                    </a:lnTo>
                    <a:lnTo>
                      <a:pt x="2962" y="582"/>
                    </a:lnTo>
                    <a:lnTo>
                      <a:pt x="2966" y="574"/>
                    </a:lnTo>
                    <a:lnTo>
                      <a:pt x="2966" y="574"/>
                    </a:lnTo>
                    <a:lnTo>
                      <a:pt x="2968" y="568"/>
                    </a:lnTo>
                    <a:lnTo>
                      <a:pt x="2968" y="566"/>
                    </a:lnTo>
                    <a:lnTo>
                      <a:pt x="2972" y="566"/>
                    </a:lnTo>
                    <a:lnTo>
                      <a:pt x="2974" y="572"/>
                    </a:lnTo>
                    <a:lnTo>
                      <a:pt x="2974" y="572"/>
                    </a:lnTo>
                    <a:lnTo>
                      <a:pt x="2976" y="582"/>
                    </a:lnTo>
                    <a:lnTo>
                      <a:pt x="2980" y="588"/>
                    </a:lnTo>
                    <a:lnTo>
                      <a:pt x="2982" y="588"/>
                    </a:lnTo>
                    <a:lnTo>
                      <a:pt x="2984" y="588"/>
                    </a:lnTo>
                    <a:lnTo>
                      <a:pt x="2990" y="580"/>
                    </a:lnTo>
                    <a:lnTo>
                      <a:pt x="2990" y="580"/>
                    </a:lnTo>
                    <a:lnTo>
                      <a:pt x="2992" y="578"/>
                    </a:lnTo>
                    <a:lnTo>
                      <a:pt x="2992" y="580"/>
                    </a:lnTo>
                    <a:lnTo>
                      <a:pt x="2992" y="580"/>
                    </a:lnTo>
                    <a:lnTo>
                      <a:pt x="2996" y="586"/>
                    </a:lnTo>
                    <a:lnTo>
                      <a:pt x="2998" y="588"/>
                    </a:lnTo>
                    <a:lnTo>
                      <a:pt x="3002" y="586"/>
                    </a:lnTo>
                    <a:lnTo>
                      <a:pt x="3004" y="582"/>
                    </a:lnTo>
                    <a:lnTo>
                      <a:pt x="3004" y="582"/>
                    </a:lnTo>
                    <a:lnTo>
                      <a:pt x="3006" y="580"/>
                    </a:lnTo>
                    <a:lnTo>
                      <a:pt x="3010" y="584"/>
                    </a:lnTo>
                    <a:lnTo>
                      <a:pt x="3010" y="584"/>
                    </a:lnTo>
                    <a:lnTo>
                      <a:pt x="3012" y="588"/>
                    </a:lnTo>
                    <a:lnTo>
                      <a:pt x="3016" y="590"/>
                    </a:lnTo>
                    <a:lnTo>
                      <a:pt x="3018" y="588"/>
                    </a:lnTo>
                    <a:lnTo>
                      <a:pt x="3022" y="584"/>
                    </a:lnTo>
                    <a:lnTo>
                      <a:pt x="3022" y="584"/>
                    </a:lnTo>
                    <a:lnTo>
                      <a:pt x="3026" y="580"/>
                    </a:lnTo>
                    <a:lnTo>
                      <a:pt x="3030" y="578"/>
                    </a:lnTo>
                    <a:lnTo>
                      <a:pt x="3034" y="576"/>
                    </a:lnTo>
                    <a:lnTo>
                      <a:pt x="3040" y="572"/>
                    </a:lnTo>
                    <a:lnTo>
                      <a:pt x="3040" y="572"/>
                    </a:lnTo>
                    <a:lnTo>
                      <a:pt x="3042" y="570"/>
                    </a:lnTo>
                    <a:lnTo>
                      <a:pt x="3042" y="572"/>
                    </a:lnTo>
                    <a:lnTo>
                      <a:pt x="3046" y="580"/>
                    </a:lnTo>
                    <a:lnTo>
                      <a:pt x="3046" y="580"/>
                    </a:lnTo>
                    <a:lnTo>
                      <a:pt x="3050" y="586"/>
                    </a:lnTo>
                    <a:lnTo>
                      <a:pt x="3054" y="590"/>
                    </a:lnTo>
                    <a:lnTo>
                      <a:pt x="3056" y="590"/>
                    </a:lnTo>
                    <a:lnTo>
                      <a:pt x="3058" y="590"/>
                    </a:lnTo>
                    <a:lnTo>
                      <a:pt x="3062" y="584"/>
                    </a:lnTo>
                    <a:lnTo>
                      <a:pt x="3062" y="584"/>
                    </a:lnTo>
                    <a:lnTo>
                      <a:pt x="3064" y="582"/>
                    </a:lnTo>
                    <a:lnTo>
                      <a:pt x="3066" y="584"/>
                    </a:lnTo>
                    <a:lnTo>
                      <a:pt x="3068" y="590"/>
                    </a:lnTo>
                    <a:lnTo>
                      <a:pt x="3068" y="590"/>
                    </a:lnTo>
                    <a:lnTo>
                      <a:pt x="3074" y="594"/>
                    </a:lnTo>
                    <a:lnTo>
                      <a:pt x="3078" y="596"/>
                    </a:lnTo>
                    <a:lnTo>
                      <a:pt x="3082" y="592"/>
                    </a:lnTo>
                    <a:lnTo>
                      <a:pt x="3086" y="586"/>
                    </a:lnTo>
                    <a:lnTo>
                      <a:pt x="3086" y="586"/>
                    </a:lnTo>
                    <a:lnTo>
                      <a:pt x="3090" y="580"/>
                    </a:lnTo>
                    <a:lnTo>
                      <a:pt x="3094" y="578"/>
                    </a:lnTo>
                    <a:lnTo>
                      <a:pt x="3096" y="578"/>
                    </a:lnTo>
                    <a:lnTo>
                      <a:pt x="3100" y="582"/>
                    </a:lnTo>
                    <a:lnTo>
                      <a:pt x="3100" y="582"/>
                    </a:lnTo>
                    <a:lnTo>
                      <a:pt x="3104" y="586"/>
                    </a:lnTo>
                    <a:lnTo>
                      <a:pt x="3106" y="588"/>
                    </a:lnTo>
                    <a:lnTo>
                      <a:pt x="3110" y="588"/>
                    </a:lnTo>
                    <a:lnTo>
                      <a:pt x="3110" y="588"/>
                    </a:lnTo>
                    <a:lnTo>
                      <a:pt x="3112" y="586"/>
                    </a:lnTo>
                    <a:lnTo>
                      <a:pt x="3116" y="590"/>
                    </a:lnTo>
                    <a:lnTo>
                      <a:pt x="3118" y="594"/>
                    </a:lnTo>
                    <a:lnTo>
                      <a:pt x="3120" y="602"/>
                    </a:lnTo>
                    <a:lnTo>
                      <a:pt x="3120" y="602"/>
                    </a:lnTo>
                    <a:lnTo>
                      <a:pt x="3120" y="592"/>
                    </a:lnTo>
                    <a:lnTo>
                      <a:pt x="3122" y="590"/>
                    </a:lnTo>
                    <a:lnTo>
                      <a:pt x="3124" y="588"/>
                    </a:lnTo>
                    <a:lnTo>
                      <a:pt x="3124" y="588"/>
                    </a:lnTo>
                    <a:lnTo>
                      <a:pt x="3126" y="588"/>
                    </a:lnTo>
                    <a:lnTo>
                      <a:pt x="3130" y="586"/>
                    </a:lnTo>
                    <a:lnTo>
                      <a:pt x="3134" y="580"/>
                    </a:lnTo>
                    <a:lnTo>
                      <a:pt x="3140" y="576"/>
                    </a:lnTo>
                    <a:lnTo>
                      <a:pt x="3144" y="576"/>
                    </a:lnTo>
                    <a:lnTo>
                      <a:pt x="3146" y="578"/>
                    </a:lnTo>
                    <a:lnTo>
                      <a:pt x="3146" y="578"/>
                    </a:lnTo>
                    <a:lnTo>
                      <a:pt x="3148" y="578"/>
                    </a:lnTo>
                    <a:lnTo>
                      <a:pt x="3150" y="576"/>
                    </a:lnTo>
                    <a:lnTo>
                      <a:pt x="3150" y="576"/>
                    </a:lnTo>
                    <a:lnTo>
                      <a:pt x="3154" y="574"/>
                    </a:lnTo>
                    <a:lnTo>
                      <a:pt x="3158" y="574"/>
                    </a:lnTo>
                    <a:lnTo>
                      <a:pt x="3160" y="578"/>
                    </a:lnTo>
                    <a:lnTo>
                      <a:pt x="3162" y="588"/>
                    </a:lnTo>
                    <a:lnTo>
                      <a:pt x="3162" y="588"/>
                    </a:lnTo>
                    <a:lnTo>
                      <a:pt x="3162" y="586"/>
                    </a:lnTo>
                    <a:lnTo>
                      <a:pt x="3162" y="582"/>
                    </a:lnTo>
                    <a:lnTo>
                      <a:pt x="3162" y="578"/>
                    </a:lnTo>
                    <a:lnTo>
                      <a:pt x="3164" y="576"/>
                    </a:lnTo>
                    <a:lnTo>
                      <a:pt x="3164" y="576"/>
                    </a:lnTo>
                    <a:lnTo>
                      <a:pt x="3166" y="576"/>
                    </a:lnTo>
                    <a:lnTo>
                      <a:pt x="3168" y="578"/>
                    </a:lnTo>
                    <a:lnTo>
                      <a:pt x="3170" y="584"/>
                    </a:lnTo>
                    <a:lnTo>
                      <a:pt x="3170" y="584"/>
                    </a:lnTo>
                    <a:lnTo>
                      <a:pt x="3172" y="590"/>
                    </a:lnTo>
                    <a:lnTo>
                      <a:pt x="3174" y="590"/>
                    </a:lnTo>
                    <a:lnTo>
                      <a:pt x="3176" y="590"/>
                    </a:lnTo>
                    <a:lnTo>
                      <a:pt x="3180" y="586"/>
                    </a:lnTo>
                    <a:lnTo>
                      <a:pt x="3180" y="586"/>
                    </a:lnTo>
                    <a:lnTo>
                      <a:pt x="3182" y="582"/>
                    </a:lnTo>
                    <a:lnTo>
                      <a:pt x="3186" y="578"/>
                    </a:lnTo>
                    <a:lnTo>
                      <a:pt x="3188" y="578"/>
                    </a:lnTo>
                    <a:lnTo>
                      <a:pt x="3190" y="578"/>
                    </a:lnTo>
                    <a:lnTo>
                      <a:pt x="3196" y="584"/>
                    </a:lnTo>
                    <a:lnTo>
                      <a:pt x="3196" y="584"/>
                    </a:lnTo>
                    <a:lnTo>
                      <a:pt x="3198" y="588"/>
                    </a:lnTo>
                    <a:lnTo>
                      <a:pt x="3202" y="588"/>
                    </a:lnTo>
                    <a:lnTo>
                      <a:pt x="3208" y="582"/>
                    </a:lnTo>
                    <a:lnTo>
                      <a:pt x="3208" y="582"/>
                    </a:lnTo>
                    <a:lnTo>
                      <a:pt x="3214" y="576"/>
                    </a:lnTo>
                    <a:lnTo>
                      <a:pt x="3218" y="576"/>
                    </a:lnTo>
                    <a:lnTo>
                      <a:pt x="3224" y="578"/>
                    </a:lnTo>
                    <a:lnTo>
                      <a:pt x="3228" y="586"/>
                    </a:lnTo>
                    <a:lnTo>
                      <a:pt x="3228" y="586"/>
                    </a:lnTo>
                    <a:lnTo>
                      <a:pt x="3232" y="590"/>
                    </a:lnTo>
                    <a:lnTo>
                      <a:pt x="3236" y="592"/>
                    </a:lnTo>
                    <a:lnTo>
                      <a:pt x="3236" y="592"/>
                    </a:lnTo>
                    <a:lnTo>
                      <a:pt x="3242" y="592"/>
                    </a:lnTo>
                    <a:lnTo>
                      <a:pt x="3244" y="594"/>
                    </a:lnTo>
                    <a:lnTo>
                      <a:pt x="3248" y="598"/>
                    </a:lnTo>
                    <a:lnTo>
                      <a:pt x="3248" y="598"/>
                    </a:lnTo>
                    <a:lnTo>
                      <a:pt x="3248" y="600"/>
                    </a:lnTo>
                    <a:lnTo>
                      <a:pt x="3250" y="600"/>
                    </a:lnTo>
                    <a:lnTo>
                      <a:pt x="3252" y="596"/>
                    </a:lnTo>
                    <a:lnTo>
                      <a:pt x="3252" y="596"/>
                    </a:lnTo>
                    <a:lnTo>
                      <a:pt x="3258" y="596"/>
                    </a:lnTo>
                    <a:lnTo>
                      <a:pt x="3264" y="598"/>
                    </a:lnTo>
                    <a:lnTo>
                      <a:pt x="3264" y="598"/>
                    </a:lnTo>
                    <a:lnTo>
                      <a:pt x="3268" y="600"/>
                    </a:lnTo>
                    <a:lnTo>
                      <a:pt x="3270" y="600"/>
                    </a:lnTo>
                    <a:lnTo>
                      <a:pt x="3274" y="596"/>
                    </a:lnTo>
                    <a:lnTo>
                      <a:pt x="3278" y="588"/>
                    </a:lnTo>
                    <a:lnTo>
                      <a:pt x="3280" y="580"/>
                    </a:lnTo>
                    <a:lnTo>
                      <a:pt x="3280" y="580"/>
                    </a:lnTo>
                    <a:lnTo>
                      <a:pt x="3282" y="574"/>
                    </a:lnTo>
                    <a:lnTo>
                      <a:pt x="3284" y="576"/>
                    </a:lnTo>
                    <a:lnTo>
                      <a:pt x="3284" y="576"/>
                    </a:lnTo>
                    <a:lnTo>
                      <a:pt x="3288" y="580"/>
                    </a:lnTo>
                    <a:lnTo>
                      <a:pt x="3288" y="580"/>
                    </a:lnTo>
                    <a:lnTo>
                      <a:pt x="3290" y="576"/>
                    </a:lnTo>
                    <a:lnTo>
                      <a:pt x="3292" y="570"/>
                    </a:lnTo>
                    <a:lnTo>
                      <a:pt x="3292" y="570"/>
                    </a:lnTo>
                    <a:lnTo>
                      <a:pt x="3292" y="564"/>
                    </a:lnTo>
                    <a:lnTo>
                      <a:pt x="3294" y="560"/>
                    </a:lnTo>
                    <a:lnTo>
                      <a:pt x="3296" y="560"/>
                    </a:lnTo>
                    <a:lnTo>
                      <a:pt x="3296" y="560"/>
                    </a:lnTo>
                    <a:lnTo>
                      <a:pt x="3298" y="560"/>
                    </a:lnTo>
                    <a:lnTo>
                      <a:pt x="3298" y="564"/>
                    </a:lnTo>
                    <a:lnTo>
                      <a:pt x="3300" y="572"/>
                    </a:lnTo>
                    <a:lnTo>
                      <a:pt x="3300" y="572"/>
                    </a:lnTo>
                    <a:lnTo>
                      <a:pt x="3302" y="582"/>
                    </a:lnTo>
                    <a:lnTo>
                      <a:pt x="3304" y="588"/>
                    </a:lnTo>
                    <a:lnTo>
                      <a:pt x="3308" y="588"/>
                    </a:lnTo>
                    <a:lnTo>
                      <a:pt x="3312" y="584"/>
                    </a:lnTo>
                    <a:lnTo>
                      <a:pt x="3312" y="584"/>
                    </a:lnTo>
                    <a:lnTo>
                      <a:pt x="3316" y="580"/>
                    </a:lnTo>
                    <a:lnTo>
                      <a:pt x="3318" y="580"/>
                    </a:lnTo>
                    <a:lnTo>
                      <a:pt x="3320" y="584"/>
                    </a:lnTo>
                    <a:lnTo>
                      <a:pt x="3320" y="584"/>
                    </a:lnTo>
                    <a:lnTo>
                      <a:pt x="3322" y="586"/>
                    </a:lnTo>
                    <a:lnTo>
                      <a:pt x="3322" y="584"/>
                    </a:lnTo>
                    <a:lnTo>
                      <a:pt x="3322" y="584"/>
                    </a:lnTo>
                    <a:lnTo>
                      <a:pt x="3326" y="576"/>
                    </a:lnTo>
                    <a:lnTo>
                      <a:pt x="3328" y="576"/>
                    </a:lnTo>
                    <a:lnTo>
                      <a:pt x="3330" y="576"/>
                    </a:lnTo>
                    <a:lnTo>
                      <a:pt x="3332" y="578"/>
                    </a:lnTo>
                    <a:lnTo>
                      <a:pt x="3336" y="582"/>
                    </a:lnTo>
                    <a:lnTo>
                      <a:pt x="3336" y="582"/>
                    </a:lnTo>
                    <a:lnTo>
                      <a:pt x="3338" y="588"/>
                    </a:lnTo>
                    <a:lnTo>
                      <a:pt x="3340" y="590"/>
                    </a:lnTo>
                    <a:lnTo>
                      <a:pt x="3342" y="590"/>
                    </a:lnTo>
                    <a:lnTo>
                      <a:pt x="3342" y="590"/>
                    </a:lnTo>
                    <a:lnTo>
                      <a:pt x="3346" y="584"/>
                    </a:lnTo>
                    <a:lnTo>
                      <a:pt x="3352" y="582"/>
                    </a:lnTo>
                    <a:lnTo>
                      <a:pt x="3356" y="580"/>
                    </a:lnTo>
                    <a:lnTo>
                      <a:pt x="3360" y="576"/>
                    </a:lnTo>
                    <a:lnTo>
                      <a:pt x="3360" y="576"/>
                    </a:lnTo>
                    <a:lnTo>
                      <a:pt x="3366" y="572"/>
                    </a:lnTo>
                    <a:lnTo>
                      <a:pt x="3368" y="572"/>
                    </a:lnTo>
                    <a:lnTo>
                      <a:pt x="3370" y="576"/>
                    </a:lnTo>
                    <a:lnTo>
                      <a:pt x="3370" y="576"/>
                    </a:lnTo>
                    <a:lnTo>
                      <a:pt x="3374" y="582"/>
                    </a:lnTo>
                    <a:lnTo>
                      <a:pt x="3380" y="590"/>
                    </a:lnTo>
                    <a:lnTo>
                      <a:pt x="3380" y="590"/>
                    </a:lnTo>
                    <a:lnTo>
                      <a:pt x="3382" y="594"/>
                    </a:lnTo>
                    <a:lnTo>
                      <a:pt x="3384" y="594"/>
                    </a:lnTo>
                    <a:lnTo>
                      <a:pt x="3384" y="592"/>
                    </a:lnTo>
                    <a:lnTo>
                      <a:pt x="3384" y="592"/>
                    </a:lnTo>
                    <a:lnTo>
                      <a:pt x="3388" y="590"/>
                    </a:lnTo>
                    <a:lnTo>
                      <a:pt x="3390" y="588"/>
                    </a:lnTo>
                    <a:lnTo>
                      <a:pt x="3394" y="588"/>
                    </a:lnTo>
                    <a:lnTo>
                      <a:pt x="3396" y="590"/>
                    </a:lnTo>
                    <a:lnTo>
                      <a:pt x="3400" y="596"/>
                    </a:lnTo>
                    <a:lnTo>
                      <a:pt x="3404" y="604"/>
                    </a:lnTo>
                    <a:lnTo>
                      <a:pt x="3404" y="604"/>
                    </a:lnTo>
                    <a:lnTo>
                      <a:pt x="3406" y="610"/>
                    </a:lnTo>
                    <a:lnTo>
                      <a:pt x="3406" y="618"/>
                    </a:lnTo>
                    <a:lnTo>
                      <a:pt x="3406" y="618"/>
                    </a:lnTo>
                    <a:lnTo>
                      <a:pt x="3410" y="612"/>
                    </a:lnTo>
                    <a:lnTo>
                      <a:pt x="3414" y="612"/>
                    </a:lnTo>
                    <a:lnTo>
                      <a:pt x="3418" y="616"/>
                    </a:lnTo>
                    <a:lnTo>
                      <a:pt x="3422" y="622"/>
                    </a:lnTo>
                    <a:lnTo>
                      <a:pt x="3422" y="622"/>
                    </a:lnTo>
                    <a:lnTo>
                      <a:pt x="3430" y="642"/>
                    </a:lnTo>
                    <a:lnTo>
                      <a:pt x="3434" y="652"/>
                    </a:lnTo>
                    <a:lnTo>
                      <a:pt x="3436" y="664"/>
                    </a:lnTo>
                    <a:lnTo>
                      <a:pt x="3436" y="664"/>
                    </a:lnTo>
                    <a:lnTo>
                      <a:pt x="3438" y="670"/>
                    </a:lnTo>
                    <a:lnTo>
                      <a:pt x="3440" y="670"/>
                    </a:lnTo>
                    <a:lnTo>
                      <a:pt x="3440" y="668"/>
                    </a:lnTo>
                    <a:lnTo>
                      <a:pt x="3440" y="668"/>
                    </a:lnTo>
                    <a:lnTo>
                      <a:pt x="3442" y="666"/>
                    </a:lnTo>
                    <a:lnTo>
                      <a:pt x="3444" y="668"/>
                    </a:lnTo>
                    <a:lnTo>
                      <a:pt x="3448" y="670"/>
                    </a:lnTo>
                    <a:lnTo>
                      <a:pt x="3448" y="670"/>
                    </a:lnTo>
                    <a:lnTo>
                      <a:pt x="3452" y="674"/>
                    </a:lnTo>
                    <a:lnTo>
                      <a:pt x="3454" y="678"/>
                    </a:lnTo>
                    <a:lnTo>
                      <a:pt x="3454" y="682"/>
                    </a:lnTo>
                    <a:lnTo>
                      <a:pt x="3452" y="690"/>
                    </a:lnTo>
                    <a:lnTo>
                      <a:pt x="3452" y="690"/>
                    </a:lnTo>
                    <a:lnTo>
                      <a:pt x="3450" y="694"/>
                    </a:lnTo>
                    <a:lnTo>
                      <a:pt x="3450" y="698"/>
                    </a:lnTo>
                    <a:lnTo>
                      <a:pt x="3450" y="698"/>
                    </a:lnTo>
                    <a:lnTo>
                      <a:pt x="3452" y="702"/>
                    </a:lnTo>
                    <a:lnTo>
                      <a:pt x="3454" y="702"/>
                    </a:lnTo>
                    <a:lnTo>
                      <a:pt x="3454" y="702"/>
                    </a:lnTo>
                    <a:lnTo>
                      <a:pt x="3458" y="702"/>
                    </a:lnTo>
                    <a:lnTo>
                      <a:pt x="3462" y="704"/>
                    </a:lnTo>
                    <a:lnTo>
                      <a:pt x="3470" y="716"/>
                    </a:lnTo>
                    <a:lnTo>
                      <a:pt x="3470" y="716"/>
                    </a:lnTo>
                    <a:lnTo>
                      <a:pt x="3474" y="732"/>
                    </a:lnTo>
                    <a:lnTo>
                      <a:pt x="3474" y="732"/>
                    </a:lnTo>
                    <a:lnTo>
                      <a:pt x="3478" y="741"/>
                    </a:lnTo>
                    <a:lnTo>
                      <a:pt x="3484" y="745"/>
                    </a:lnTo>
                    <a:lnTo>
                      <a:pt x="3484" y="745"/>
                    </a:lnTo>
                    <a:lnTo>
                      <a:pt x="3488" y="749"/>
                    </a:lnTo>
                    <a:lnTo>
                      <a:pt x="3488" y="751"/>
                    </a:lnTo>
                    <a:lnTo>
                      <a:pt x="3488" y="757"/>
                    </a:lnTo>
                    <a:lnTo>
                      <a:pt x="3488" y="757"/>
                    </a:lnTo>
                    <a:lnTo>
                      <a:pt x="3486" y="767"/>
                    </a:lnTo>
                    <a:lnTo>
                      <a:pt x="3484" y="769"/>
                    </a:lnTo>
                    <a:lnTo>
                      <a:pt x="3482" y="769"/>
                    </a:lnTo>
                    <a:lnTo>
                      <a:pt x="3482" y="769"/>
                    </a:lnTo>
                    <a:lnTo>
                      <a:pt x="3462" y="761"/>
                    </a:lnTo>
                    <a:lnTo>
                      <a:pt x="3452" y="753"/>
                    </a:lnTo>
                    <a:lnTo>
                      <a:pt x="3446" y="749"/>
                    </a:lnTo>
                    <a:lnTo>
                      <a:pt x="3442" y="741"/>
                    </a:lnTo>
                    <a:lnTo>
                      <a:pt x="3442" y="741"/>
                    </a:lnTo>
                    <a:lnTo>
                      <a:pt x="3440" y="739"/>
                    </a:lnTo>
                    <a:lnTo>
                      <a:pt x="3438" y="739"/>
                    </a:lnTo>
                    <a:lnTo>
                      <a:pt x="3438" y="745"/>
                    </a:lnTo>
                    <a:lnTo>
                      <a:pt x="3438" y="745"/>
                    </a:lnTo>
                    <a:lnTo>
                      <a:pt x="3434" y="763"/>
                    </a:lnTo>
                    <a:lnTo>
                      <a:pt x="3434" y="763"/>
                    </a:lnTo>
                    <a:lnTo>
                      <a:pt x="3432" y="767"/>
                    </a:lnTo>
                    <a:lnTo>
                      <a:pt x="3430" y="767"/>
                    </a:lnTo>
                    <a:lnTo>
                      <a:pt x="3430" y="765"/>
                    </a:lnTo>
                    <a:lnTo>
                      <a:pt x="3430" y="765"/>
                    </a:lnTo>
                    <a:lnTo>
                      <a:pt x="3426" y="759"/>
                    </a:lnTo>
                    <a:lnTo>
                      <a:pt x="3426" y="759"/>
                    </a:lnTo>
                    <a:lnTo>
                      <a:pt x="3424" y="759"/>
                    </a:lnTo>
                    <a:lnTo>
                      <a:pt x="3422" y="771"/>
                    </a:lnTo>
                    <a:lnTo>
                      <a:pt x="3422" y="771"/>
                    </a:lnTo>
                    <a:lnTo>
                      <a:pt x="3420" y="781"/>
                    </a:lnTo>
                    <a:lnTo>
                      <a:pt x="3418" y="783"/>
                    </a:lnTo>
                    <a:lnTo>
                      <a:pt x="3414" y="785"/>
                    </a:lnTo>
                    <a:lnTo>
                      <a:pt x="3414" y="785"/>
                    </a:lnTo>
                    <a:lnTo>
                      <a:pt x="3412" y="787"/>
                    </a:lnTo>
                    <a:lnTo>
                      <a:pt x="3408" y="791"/>
                    </a:lnTo>
                    <a:lnTo>
                      <a:pt x="3406" y="797"/>
                    </a:lnTo>
                    <a:lnTo>
                      <a:pt x="3402" y="801"/>
                    </a:lnTo>
                    <a:lnTo>
                      <a:pt x="3402" y="801"/>
                    </a:lnTo>
                    <a:lnTo>
                      <a:pt x="3400" y="799"/>
                    </a:lnTo>
                    <a:lnTo>
                      <a:pt x="3400" y="799"/>
                    </a:lnTo>
                    <a:lnTo>
                      <a:pt x="3396" y="795"/>
                    </a:lnTo>
                    <a:lnTo>
                      <a:pt x="3394" y="793"/>
                    </a:lnTo>
                    <a:lnTo>
                      <a:pt x="3392" y="795"/>
                    </a:lnTo>
                    <a:lnTo>
                      <a:pt x="3388" y="797"/>
                    </a:lnTo>
                    <a:lnTo>
                      <a:pt x="3388" y="797"/>
                    </a:lnTo>
                    <a:lnTo>
                      <a:pt x="3384" y="799"/>
                    </a:lnTo>
                    <a:lnTo>
                      <a:pt x="3380" y="799"/>
                    </a:lnTo>
                    <a:lnTo>
                      <a:pt x="3374" y="795"/>
                    </a:lnTo>
                    <a:lnTo>
                      <a:pt x="3370" y="789"/>
                    </a:lnTo>
                    <a:lnTo>
                      <a:pt x="3370" y="789"/>
                    </a:lnTo>
                    <a:lnTo>
                      <a:pt x="3370" y="781"/>
                    </a:lnTo>
                    <a:lnTo>
                      <a:pt x="3372" y="775"/>
                    </a:lnTo>
                    <a:lnTo>
                      <a:pt x="3372" y="775"/>
                    </a:lnTo>
                    <a:lnTo>
                      <a:pt x="3376" y="771"/>
                    </a:lnTo>
                    <a:lnTo>
                      <a:pt x="3378" y="767"/>
                    </a:lnTo>
                    <a:lnTo>
                      <a:pt x="3380" y="761"/>
                    </a:lnTo>
                    <a:lnTo>
                      <a:pt x="3380" y="761"/>
                    </a:lnTo>
                    <a:lnTo>
                      <a:pt x="3376" y="761"/>
                    </a:lnTo>
                    <a:lnTo>
                      <a:pt x="3374" y="761"/>
                    </a:lnTo>
                    <a:lnTo>
                      <a:pt x="3372" y="765"/>
                    </a:lnTo>
                    <a:lnTo>
                      <a:pt x="3368" y="771"/>
                    </a:lnTo>
                    <a:lnTo>
                      <a:pt x="3368" y="771"/>
                    </a:lnTo>
                    <a:lnTo>
                      <a:pt x="3366" y="781"/>
                    </a:lnTo>
                    <a:lnTo>
                      <a:pt x="3364" y="781"/>
                    </a:lnTo>
                    <a:lnTo>
                      <a:pt x="3362" y="781"/>
                    </a:lnTo>
                    <a:lnTo>
                      <a:pt x="3362" y="781"/>
                    </a:lnTo>
                    <a:lnTo>
                      <a:pt x="3360" y="781"/>
                    </a:lnTo>
                    <a:lnTo>
                      <a:pt x="3358" y="783"/>
                    </a:lnTo>
                    <a:lnTo>
                      <a:pt x="3358" y="783"/>
                    </a:lnTo>
                    <a:lnTo>
                      <a:pt x="3354" y="787"/>
                    </a:lnTo>
                    <a:lnTo>
                      <a:pt x="3352" y="787"/>
                    </a:lnTo>
                    <a:lnTo>
                      <a:pt x="3348" y="783"/>
                    </a:lnTo>
                    <a:lnTo>
                      <a:pt x="3348" y="783"/>
                    </a:lnTo>
                    <a:lnTo>
                      <a:pt x="3346" y="779"/>
                    </a:lnTo>
                    <a:lnTo>
                      <a:pt x="3344" y="777"/>
                    </a:lnTo>
                    <a:lnTo>
                      <a:pt x="3342" y="781"/>
                    </a:lnTo>
                    <a:lnTo>
                      <a:pt x="3340" y="787"/>
                    </a:lnTo>
                    <a:lnTo>
                      <a:pt x="3340" y="787"/>
                    </a:lnTo>
                    <a:lnTo>
                      <a:pt x="3336" y="793"/>
                    </a:lnTo>
                    <a:lnTo>
                      <a:pt x="3336" y="793"/>
                    </a:lnTo>
                    <a:lnTo>
                      <a:pt x="3334" y="793"/>
                    </a:lnTo>
                    <a:lnTo>
                      <a:pt x="3334" y="793"/>
                    </a:lnTo>
                    <a:lnTo>
                      <a:pt x="3326" y="789"/>
                    </a:lnTo>
                    <a:lnTo>
                      <a:pt x="3320" y="791"/>
                    </a:lnTo>
                    <a:lnTo>
                      <a:pt x="3314" y="795"/>
                    </a:lnTo>
                    <a:lnTo>
                      <a:pt x="3308" y="803"/>
                    </a:lnTo>
                    <a:lnTo>
                      <a:pt x="3308" y="803"/>
                    </a:lnTo>
                    <a:lnTo>
                      <a:pt x="3304" y="807"/>
                    </a:lnTo>
                    <a:lnTo>
                      <a:pt x="3298" y="807"/>
                    </a:lnTo>
                    <a:lnTo>
                      <a:pt x="3290" y="801"/>
                    </a:lnTo>
                    <a:lnTo>
                      <a:pt x="3290" y="801"/>
                    </a:lnTo>
                    <a:lnTo>
                      <a:pt x="3288" y="799"/>
                    </a:lnTo>
                    <a:lnTo>
                      <a:pt x="3284" y="799"/>
                    </a:lnTo>
                    <a:lnTo>
                      <a:pt x="3280" y="801"/>
                    </a:lnTo>
                    <a:lnTo>
                      <a:pt x="3272" y="813"/>
                    </a:lnTo>
                    <a:lnTo>
                      <a:pt x="3272" y="813"/>
                    </a:lnTo>
                    <a:lnTo>
                      <a:pt x="3270" y="817"/>
                    </a:lnTo>
                    <a:lnTo>
                      <a:pt x="3272" y="823"/>
                    </a:lnTo>
                    <a:lnTo>
                      <a:pt x="3272" y="823"/>
                    </a:lnTo>
                    <a:lnTo>
                      <a:pt x="3274" y="835"/>
                    </a:lnTo>
                    <a:lnTo>
                      <a:pt x="3278" y="843"/>
                    </a:lnTo>
                    <a:lnTo>
                      <a:pt x="3278" y="843"/>
                    </a:lnTo>
                    <a:lnTo>
                      <a:pt x="3276" y="833"/>
                    </a:lnTo>
                    <a:lnTo>
                      <a:pt x="3276" y="829"/>
                    </a:lnTo>
                    <a:lnTo>
                      <a:pt x="3276" y="825"/>
                    </a:lnTo>
                    <a:lnTo>
                      <a:pt x="3276" y="825"/>
                    </a:lnTo>
                    <a:lnTo>
                      <a:pt x="3278" y="821"/>
                    </a:lnTo>
                    <a:lnTo>
                      <a:pt x="3280" y="819"/>
                    </a:lnTo>
                    <a:lnTo>
                      <a:pt x="3282" y="821"/>
                    </a:lnTo>
                    <a:lnTo>
                      <a:pt x="3284" y="823"/>
                    </a:lnTo>
                    <a:lnTo>
                      <a:pt x="3284" y="823"/>
                    </a:lnTo>
                    <a:lnTo>
                      <a:pt x="3288" y="827"/>
                    </a:lnTo>
                    <a:lnTo>
                      <a:pt x="3292" y="831"/>
                    </a:lnTo>
                    <a:lnTo>
                      <a:pt x="3294" y="829"/>
                    </a:lnTo>
                    <a:lnTo>
                      <a:pt x="3296" y="827"/>
                    </a:lnTo>
                    <a:lnTo>
                      <a:pt x="3300" y="815"/>
                    </a:lnTo>
                    <a:lnTo>
                      <a:pt x="3300" y="815"/>
                    </a:lnTo>
                    <a:lnTo>
                      <a:pt x="3300" y="813"/>
                    </a:lnTo>
                    <a:lnTo>
                      <a:pt x="3302" y="813"/>
                    </a:lnTo>
                    <a:lnTo>
                      <a:pt x="3308" y="811"/>
                    </a:lnTo>
                    <a:lnTo>
                      <a:pt x="3314" y="813"/>
                    </a:lnTo>
                    <a:lnTo>
                      <a:pt x="3316" y="817"/>
                    </a:lnTo>
                    <a:lnTo>
                      <a:pt x="3316" y="817"/>
                    </a:lnTo>
                    <a:lnTo>
                      <a:pt x="3318" y="825"/>
                    </a:lnTo>
                    <a:lnTo>
                      <a:pt x="3318" y="837"/>
                    </a:lnTo>
                    <a:lnTo>
                      <a:pt x="3318" y="849"/>
                    </a:lnTo>
                    <a:lnTo>
                      <a:pt x="3316" y="859"/>
                    </a:lnTo>
                    <a:lnTo>
                      <a:pt x="3316" y="859"/>
                    </a:lnTo>
                    <a:lnTo>
                      <a:pt x="3312" y="865"/>
                    </a:lnTo>
                    <a:lnTo>
                      <a:pt x="3312" y="865"/>
                    </a:lnTo>
                    <a:lnTo>
                      <a:pt x="3310" y="873"/>
                    </a:lnTo>
                    <a:lnTo>
                      <a:pt x="3310" y="881"/>
                    </a:lnTo>
                    <a:lnTo>
                      <a:pt x="3310" y="887"/>
                    </a:lnTo>
                    <a:lnTo>
                      <a:pt x="3314" y="891"/>
                    </a:lnTo>
                    <a:lnTo>
                      <a:pt x="3314" y="891"/>
                    </a:lnTo>
                    <a:lnTo>
                      <a:pt x="3322" y="899"/>
                    </a:lnTo>
                    <a:lnTo>
                      <a:pt x="3330" y="909"/>
                    </a:lnTo>
                    <a:lnTo>
                      <a:pt x="3330" y="909"/>
                    </a:lnTo>
                    <a:lnTo>
                      <a:pt x="3332" y="915"/>
                    </a:lnTo>
                    <a:lnTo>
                      <a:pt x="3332" y="915"/>
                    </a:lnTo>
                    <a:lnTo>
                      <a:pt x="3336" y="927"/>
                    </a:lnTo>
                    <a:lnTo>
                      <a:pt x="3336" y="933"/>
                    </a:lnTo>
                    <a:lnTo>
                      <a:pt x="3336" y="939"/>
                    </a:lnTo>
                    <a:lnTo>
                      <a:pt x="3336" y="939"/>
                    </a:lnTo>
                    <a:lnTo>
                      <a:pt x="3334" y="943"/>
                    </a:lnTo>
                    <a:lnTo>
                      <a:pt x="3332" y="943"/>
                    </a:lnTo>
                    <a:lnTo>
                      <a:pt x="3330" y="939"/>
                    </a:lnTo>
                    <a:lnTo>
                      <a:pt x="3326" y="939"/>
                    </a:lnTo>
                    <a:lnTo>
                      <a:pt x="3326" y="939"/>
                    </a:lnTo>
                    <a:lnTo>
                      <a:pt x="3328" y="945"/>
                    </a:lnTo>
                    <a:lnTo>
                      <a:pt x="3328" y="949"/>
                    </a:lnTo>
                    <a:lnTo>
                      <a:pt x="3330" y="955"/>
                    </a:lnTo>
                    <a:lnTo>
                      <a:pt x="3330" y="961"/>
                    </a:lnTo>
                    <a:lnTo>
                      <a:pt x="3330" y="961"/>
                    </a:lnTo>
                    <a:lnTo>
                      <a:pt x="3328" y="965"/>
                    </a:lnTo>
                    <a:lnTo>
                      <a:pt x="3326" y="965"/>
                    </a:lnTo>
                    <a:lnTo>
                      <a:pt x="3324" y="965"/>
                    </a:lnTo>
                    <a:lnTo>
                      <a:pt x="3320" y="963"/>
                    </a:lnTo>
                    <a:lnTo>
                      <a:pt x="3320" y="963"/>
                    </a:lnTo>
                    <a:lnTo>
                      <a:pt x="3322" y="971"/>
                    </a:lnTo>
                    <a:lnTo>
                      <a:pt x="3324" y="977"/>
                    </a:lnTo>
                    <a:lnTo>
                      <a:pt x="3322" y="981"/>
                    </a:lnTo>
                    <a:lnTo>
                      <a:pt x="3320" y="983"/>
                    </a:lnTo>
                    <a:lnTo>
                      <a:pt x="3320" y="983"/>
                    </a:lnTo>
                    <a:lnTo>
                      <a:pt x="3312" y="983"/>
                    </a:lnTo>
                    <a:lnTo>
                      <a:pt x="3306" y="981"/>
                    </a:lnTo>
                    <a:lnTo>
                      <a:pt x="3300" y="977"/>
                    </a:lnTo>
                    <a:lnTo>
                      <a:pt x="3294" y="969"/>
                    </a:lnTo>
                    <a:lnTo>
                      <a:pt x="3294" y="969"/>
                    </a:lnTo>
                    <a:lnTo>
                      <a:pt x="3292" y="967"/>
                    </a:lnTo>
                    <a:lnTo>
                      <a:pt x="3290" y="967"/>
                    </a:lnTo>
                    <a:lnTo>
                      <a:pt x="3288" y="969"/>
                    </a:lnTo>
                    <a:lnTo>
                      <a:pt x="3284" y="971"/>
                    </a:lnTo>
                    <a:lnTo>
                      <a:pt x="3282" y="971"/>
                    </a:lnTo>
                    <a:lnTo>
                      <a:pt x="3280" y="969"/>
                    </a:lnTo>
                    <a:lnTo>
                      <a:pt x="3280" y="969"/>
                    </a:lnTo>
                    <a:lnTo>
                      <a:pt x="3282" y="979"/>
                    </a:lnTo>
                    <a:lnTo>
                      <a:pt x="3282" y="979"/>
                    </a:lnTo>
                    <a:lnTo>
                      <a:pt x="3282" y="987"/>
                    </a:lnTo>
                    <a:lnTo>
                      <a:pt x="3282" y="993"/>
                    </a:lnTo>
                    <a:lnTo>
                      <a:pt x="3282" y="993"/>
                    </a:lnTo>
                    <a:lnTo>
                      <a:pt x="3280" y="997"/>
                    </a:lnTo>
                    <a:lnTo>
                      <a:pt x="3278" y="997"/>
                    </a:lnTo>
                    <a:lnTo>
                      <a:pt x="3274" y="995"/>
                    </a:lnTo>
                    <a:lnTo>
                      <a:pt x="3274" y="995"/>
                    </a:lnTo>
                    <a:lnTo>
                      <a:pt x="3266" y="981"/>
                    </a:lnTo>
                    <a:lnTo>
                      <a:pt x="3266" y="981"/>
                    </a:lnTo>
                    <a:lnTo>
                      <a:pt x="3258" y="975"/>
                    </a:lnTo>
                    <a:lnTo>
                      <a:pt x="3252" y="971"/>
                    </a:lnTo>
                    <a:lnTo>
                      <a:pt x="3246" y="973"/>
                    </a:lnTo>
                    <a:lnTo>
                      <a:pt x="3240" y="981"/>
                    </a:lnTo>
                    <a:lnTo>
                      <a:pt x="3240" y="981"/>
                    </a:lnTo>
                    <a:lnTo>
                      <a:pt x="3232" y="987"/>
                    </a:lnTo>
                    <a:lnTo>
                      <a:pt x="3224" y="991"/>
                    </a:lnTo>
                    <a:lnTo>
                      <a:pt x="3224" y="991"/>
                    </a:lnTo>
                    <a:lnTo>
                      <a:pt x="3222" y="991"/>
                    </a:lnTo>
                    <a:lnTo>
                      <a:pt x="3220" y="991"/>
                    </a:lnTo>
                    <a:lnTo>
                      <a:pt x="3218" y="985"/>
                    </a:lnTo>
                    <a:lnTo>
                      <a:pt x="3216" y="975"/>
                    </a:lnTo>
                    <a:lnTo>
                      <a:pt x="3214" y="965"/>
                    </a:lnTo>
                    <a:lnTo>
                      <a:pt x="3214" y="965"/>
                    </a:lnTo>
                    <a:lnTo>
                      <a:pt x="3214" y="957"/>
                    </a:lnTo>
                    <a:lnTo>
                      <a:pt x="3212" y="953"/>
                    </a:lnTo>
                    <a:lnTo>
                      <a:pt x="3210" y="953"/>
                    </a:lnTo>
                    <a:lnTo>
                      <a:pt x="3206" y="957"/>
                    </a:lnTo>
                    <a:lnTo>
                      <a:pt x="3206" y="957"/>
                    </a:lnTo>
                    <a:lnTo>
                      <a:pt x="3200" y="961"/>
                    </a:lnTo>
                    <a:lnTo>
                      <a:pt x="3194" y="967"/>
                    </a:lnTo>
                    <a:lnTo>
                      <a:pt x="3194" y="967"/>
                    </a:lnTo>
                    <a:lnTo>
                      <a:pt x="3186" y="975"/>
                    </a:lnTo>
                    <a:lnTo>
                      <a:pt x="3184" y="979"/>
                    </a:lnTo>
                    <a:lnTo>
                      <a:pt x="3180" y="987"/>
                    </a:lnTo>
                    <a:lnTo>
                      <a:pt x="3180" y="987"/>
                    </a:lnTo>
                    <a:lnTo>
                      <a:pt x="3176" y="991"/>
                    </a:lnTo>
                    <a:lnTo>
                      <a:pt x="3176" y="993"/>
                    </a:lnTo>
                    <a:lnTo>
                      <a:pt x="3174" y="991"/>
                    </a:lnTo>
                    <a:lnTo>
                      <a:pt x="3174" y="991"/>
                    </a:lnTo>
                    <a:lnTo>
                      <a:pt x="3172" y="981"/>
                    </a:lnTo>
                    <a:lnTo>
                      <a:pt x="3168" y="973"/>
                    </a:lnTo>
                    <a:lnTo>
                      <a:pt x="3164" y="963"/>
                    </a:lnTo>
                    <a:lnTo>
                      <a:pt x="3162" y="951"/>
                    </a:lnTo>
                    <a:lnTo>
                      <a:pt x="3162" y="951"/>
                    </a:lnTo>
                    <a:lnTo>
                      <a:pt x="3160" y="941"/>
                    </a:lnTo>
                    <a:lnTo>
                      <a:pt x="3156" y="937"/>
                    </a:lnTo>
                    <a:lnTo>
                      <a:pt x="3154" y="935"/>
                    </a:lnTo>
                    <a:lnTo>
                      <a:pt x="3150" y="929"/>
                    </a:lnTo>
                    <a:lnTo>
                      <a:pt x="3150" y="929"/>
                    </a:lnTo>
                    <a:lnTo>
                      <a:pt x="3152" y="941"/>
                    </a:lnTo>
                    <a:lnTo>
                      <a:pt x="3152" y="947"/>
                    </a:lnTo>
                    <a:lnTo>
                      <a:pt x="3150" y="955"/>
                    </a:lnTo>
                    <a:lnTo>
                      <a:pt x="3150" y="955"/>
                    </a:lnTo>
                    <a:lnTo>
                      <a:pt x="3148" y="959"/>
                    </a:lnTo>
                    <a:lnTo>
                      <a:pt x="3146" y="961"/>
                    </a:lnTo>
                    <a:lnTo>
                      <a:pt x="3142" y="961"/>
                    </a:lnTo>
                    <a:lnTo>
                      <a:pt x="3138" y="957"/>
                    </a:lnTo>
                    <a:lnTo>
                      <a:pt x="3138" y="957"/>
                    </a:lnTo>
                    <a:lnTo>
                      <a:pt x="3142" y="965"/>
                    </a:lnTo>
                    <a:lnTo>
                      <a:pt x="3144" y="969"/>
                    </a:lnTo>
                    <a:lnTo>
                      <a:pt x="3144" y="975"/>
                    </a:lnTo>
                    <a:lnTo>
                      <a:pt x="3144" y="975"/>
                    </a:lnTo>
                    <a:lnTo>
                      <a:pt x="3142" y="983"/>
                    </a:lnTo>
                    <a:lnTo>
                      <a:pt x="3138" y="985"/>
                    </a:lnTo>
                    <a:lnTo>
                      <a:pt x="3138" y="985"/>
                    </a:lnTo>
                    <a:lnTo>
                      <a:pt x="3128" y="991"/>
                    </a:lnTo>
                    <a:lnTo>
                      <a:pt x="3122" y="993"/>
                    </a:lnTo>
                    <a:lnTo>
                      <a:pt x="3116" y="993"/>
                    </a:lnTo>
                    <a:lnTo>
                      <a:pt x="3116" y="993"/>
                    </a:lnTo>
                    <a:lnTo>
                      <a:pt x="3112" y="991"/>
                    </a:lnTo>
                    <a:lnTo>
                      <a:pt x="3108" y="989"/>
                    </a:lnTo>
                    <a:lnTo>
                      <a:pt x="3106" y="991"/>
                    </a:lnTo>
                    <a:lnTo>
                      <a:pt x="3106" y="991"/>
                    </a:lnTo>
                    <a:lnTo>
                      <a:pt x="3112" y="997"/>
                    </a:lnTo>
                    <a:lnTo>
                      <a:pt x="3114" y="1001"/>
                    </a:lnTo>
                    <a:lnTo>
                      <a:pt x="3116" y="1003"/>
                    </a:lnTo>
                    <a:lnTo>
                      <a:pt x="3116" y="1003"/>
                    </a:lnTo>
                    <a:lnTo>
                      <a:pt x="3120" y="1003"/>
                    </a:lnTo>
                    <a:lnTo>
                      <a:pt x="3124" y="1005"/>
                    </a:lnTo>
                    <a:lnTo>
                      <a:pt x="3130" y="1007"/>
                    </a:lnTo>
                    <a:lnTo>
                      <a:pt x="3130" y="1007"/>
                    </a:lnTo>
                    <a:lnTo>
                      <a:pt x="3136" y="1007"/>
                    </a:lnTo>
                    <a:lnTo>
                      <a:pt x="3142" y="1005"/>
                    </a:lnTo>
                    <a:lnTo>
                      <a:pt x="3142" y="1005"/>
                    </a:lnTo>
                    <a:lnTo>
                      <a:pt x="3146" y="1003"/>
                    </a:lnTo>
                    <a:lnTo>
                      <a:pt x="3152" y="1001"/>
                    </a:lnTo>
                    <a:lnTo>
                      <a:pt x="3156" y="1003"/>
                    </a:lnTo>
                    <a:lnTo>
                      <a:pt x="3162" y="1007"/>
                    </a:lnTo>
                    <a:lnTo>
                      <a:pt x="3162" y="1007"/>
                    </a:lnTo>
                    <a:lnTo>
                      <a:pt x="3168" y="1013"/>
                    </a:lnTo>
                    <a:lnTo>
                      <a:pt x="3174" y="1015"/>
                    </a:lnTo>
                    <a:lnTo>
                      <a:pt x="3180" y="1015"/>
                    </a:lnTo>
                    <a:lnTo>
                      <a:pt x="3188" y="1011"/>
                    </a:lnTo>
                    <a:lnTo>
                      <a:pt x="3188" y="1011"/>
                    </a:lnTo>
                    <a:lnTo>
                      <a:pt x="3192" y="1009"/>
                    </a:lnTo>
                    <a:lnTo>
                      <a:pt x="3196" y="1009"/>
                    </a:lnTo>
                    <a:lnTo>
                      <a:pt x="3202" y="1009"/>
                    </a:lnTo>
                    <a:lnTo>
                      <a:pt x="3206" y="1003"/>
                    </a:lnTo>
                    <a:lnTo>
                      <a:pt x="3206" y="1003"/>
                    </a:lnTo>
                    <a:lnTo>
                      <a:pt x="3208" y="1003"/>
                    </a:lnTo>
                    <a:lnTo>
                      <a:pt x="3210" y="1005"/>
                    </a:lnTo>
                    <a:lnTo>
                      <a:pt x="3212" y="1013"/>
                    </a:lnTo>
                    <a:lnTo>
                      <a:pt x="3212" y="1013"/>
                    </a:lnTo>
                    <a:lnTo>
                      <a:pt x="3216" y="1019"/>
                    </a:lnTo>
                    <a:lnTo>
                      <a:pt x="3218" y="1021"/>
                    </a:lnTo>
                    <a:lnTo>
                      <a:pt x="3218" y="1021"/>
                    </a:lnTo>
                    <a:lnTo>
                      <a:pt x="3220" y="1023"/>
                    </a:lnTo>
                    <a:lnTo>
                      <a:pt x="3220" y="1023"/>
                    </a:lnTo>
                    <a:lnTo>
                      <a:pt x="3222" y="1023"/>
                    </a:lnTo>
                    <a:lnTo>
                      <a:pt x="3222" y="1023"/>
                    </a:lnTo>
                    <a:lnTo>
                      <a:pt x="3224" y="1013"/>
                    </a:lnTo>
                    <a:lnTo>
                      <a:pt x="3226" y="1009"/>
                    </a:lnTo>
                    <a:lnTo>
                      <a:pt x="3230" y="1011"/>
                    </a:lnTo>
                    <a:lnTo>
                      <a:pt x="3234" y="1013"/>
                    </a:lnTo>
                    <a:lnTo>
                      <a:pt x="3234" y="1013"/>
                    </a:lnTo>
                    <a:lnTo>
                      <a:pt x="3238" y="1013"/>
                    </a:lnTo>
                    <a:lnTo>
                      <a:pt x="3242" y="1013"/>
                    </a:lnTo>
                    <a:lnTo>
                      <a:pt x="3246" y="1009"/>
                    </a:lnTo>
                    <a:lnTo>
                      <a:pt x="3250" y="999"/>
                    </a:lnTo>
                    <a:lnTo>
                      <a:pt x="3250" y="999"/>
                    </a:lnTo>
                    <a:lnTo>
                      <a:pt x="3252" y="995"/>
                    </a:lnTo>
                    <a:lnTo>
                      <a:pt x="3254" y="995"/>
                    </a:lnTo>
                    <a:lnTo>
                      <a:pt x="3256" y="997"/>
                    </a:lnTo>
                    <a:lnTo>
                      <a:pt x="3256" y="1003"/>
                    </a:lnTo>
                    <a:lnTo>
                      <a:pt x="3256" y="1003"/>
                    </a:lnTo>
                    <a:lnTo>
                      <a:pt x="3256" y="1011"/>
                    </a:lnTo>
                    <a:lnTo>
                      <a:pt x="3256" y="1019"/>
                    </a:lnTo>
                    <a:lnTo>
                      <a:pt x="3256" y="1019"/>
                    </a:lnTo>
                    <a:lnTo>
                      <a:pt x="3266" y="1013"/>
                    </a:lnTo>
                    <a:lnTo>
                      <a:pt x="3276" y="1009"/>
                    </a:lnTo>
                    <a:lnTo>
                      <a:pt x="3284" y="1007"/>
                    </a:lnTo>
                    <a:lnTo>
                      <a:pt x="3290" y="1009"/>
                    </a:lnTo>
                    <a:lnTo>
                      <a:pt x="3294" y="1011"/>
                    </a:lnTo>
                    <a:lnTo>
                      <a:pt x="3294" y="1011"/>
                    </a:lnTo>
                    <a:lnTo>
                      <a:pt x="3298" y="1015"/>
                    </a:lnTo>
                    <a:lnTo>
                      <a:pt x="3298" y="1015"/>
                    </a:lnTo>
                    <a:lnTo>
                      <a:pt x="3302" y="1013"/>
                    </a:lnTo>
                    <a:lnTo>
                      <a:pt x="3306" y="1007"/>
                    </a:lnTo>
                    <a:lnTo>
                      <a:pt x="3312" y="995"/>
                    </a:lnTo>
                    <a:lnTo>
                      <a:pt x="3312" y="995"/>
                    </a:lnTo>
                    <a:lnTo>
                      <a:pt x="3314" y="999"/>
                    </a:lnTo>
                    <a:lnTo>
                      <a:pt x="3318" y="1003"/>
                    </a:lnTo>
                    <a:lnTo>
                      <a:pt x="3318" y="1003"/>
                    </a:lnTo>
                    <a:lnTo>
                      <a:pt x="3322" y="1007"/>
                    </a:lnTo>
                    <a:lnTo>
                      <a:pt x="3322" y="1007"/>
                    </a:lnTo>
                    <a:lnTo>
                      <a:pt x="3324" y="1005"/>
                    </a:lnTo>
                    <a:lnTo>
                      <a:pt x="3324" y="1005"/>
                    </a:lnTo>
                    <a:lnTo>
                      <a:pt x="3328" y="999"/>
                    </a:lnTo>
                    <a:lnTo>
                      <a:pt x="3332" y="997"/>
                    </a:lnTo>
                    <a:lnTo>
                      <a:pt x="3336" y="999"/>
                    </a:lnTo>
                    <a:lnTo>
                      <a:pt x="3340" y="1003"/>
                    </a:lnTo>
                    <a:lnTo>
                      <a:pt x="3340" y="1003"/>
                    </a:lnTo>
                    <a:lnTo>
                      <a:pt x="3342" y="1003"/>
                    </a:lnTo>
                    <a:lnTo>
                      <a:pt x="3344" y="1003"/>
                    </a:lnTo>
                    <a:lnTo>
                      <a:pt x="3348" y="1007"/>
                    </a:lnTo>
                    <a:lnTo>
                      <a:pt x="3348" y="1017"/>
                    </a:lnTo>
                    <a:lnTo>
                      <a:pt x="3348" y="1017"/>
                    </a:lnTo>
                    <a:lnTo>
                      <a:pt x="3350" y="1011"/>
                    </a:lnTo>
                    <a:lnTo>
                      <a:pt x="3352" y="1005"/>
                    </a:lnTo>
                    <a:lnTo>
                      <a:pt x="3356" y="1003"/>
                    </a:lnTo>
                    <a:lnTo>
                      <a:pt x="3360" y="1003"/>
                    </a:lnTo>
                    <a:lnTo>
                      <a:pt x="3360" y="1003"/>
                    </a:lnTo>
                    <a:lnTo>
                      <a:pt x="3362" y="1007"/>
                    </a:lnTo>
                    <a:lnTo>
                      <a:pt x="3364" y="1013"/>
                    </a:lnTo>
                    <a:lnTo>
                      <a:pt x="3364" y="1013"/>
                    </a:lnTo>
                    <a:lnTo>
                      <a:pt x="3366" y="1021"/>
                    </a:lnTo>
                    <a:lnTo>
                      <a:pt x="3368" y="1023"/>
                    </a:lnTo>
                    <a:lnTo>
                      <a:pt x="3370" y="1021"/>
                    </a:lnTo>
                    <a:lnTo>
                      <a:pt x="3370" y="1021"/>
                    </a:lnTo>
                    <a:lnTo>
                      <a:pt x="3372" y="1019"/>
                    </a:lnTo>
                    <a:lnTo>
                      <a:pt x="3374" y="1019"/>
                    </a:lnTo>
                    <a:lnTo>
                      <a:pt x="3378" y="1027"/>
                    </a:lnTo>
                    <a:lnTo>
                      <a:pt x="3378" y="1027"/>
                    </a:lnTo>
                    <a:lnTo>
                      <a:pt x="3380" y="1035"/>
                    </a:lnTo>
                    <a:lnTo>
                      <a:pt x="3380" y="1043"/>
                    </a:lnTo>
                    <a:lnTo>
                      <a:pt x="3378" y="1049"/>
                    </a:lnTo>
                    <a:lnTo>
                      <a:pt x="3374" y="1053"/>
                    </a:lnTo>
                    <a:lnTo>
                      <a:pt x="3374" y="1053"/>
                    </a:lnTo>
                    <a:lnTo>
                      <a:pt x="3372" y="1053"/>
                    </a:lnTo>
                    <a:lnTo>
                      <a:pt x="3370" y="1055"/>
                    </a:lnTo>
                    <a:lnTo>
                      <a:pt x="3370" y="1055"/>
                    </a:lnTo>
                    <a:lnTo>
                      <a:pt x="3370" y="1059"/>
                    </a:lnTo>
                    <a:lnTo>
                      <a:pt x="3372" y="1063"/>
                    </a:lnTo>
                    <a:lnTo>
                      <a:pt x="3374" y="1067"/>
                    </a:lnTo>
                    <a:lnTo>
                      <a:pt x="3374" y="1071"/>
                    </a:lnTo>
                    <a:lnTo>
                      <a:pt x="3374" y="1071"/>
                    </a:lnTo>
                    <a:lnTo>
                      <a:pt x="3370" y="1079"/>
                    </a:lnTo>
                    <a:lnTo>
                      <a:pt x="3368" y="1079"/>
                    </a:lnTo>
                    <a:lnTo>
                      <a:pt x="3366" y="1077"/>
                    </a:lnTo>
                    <a:lnTo>
                      <a:pt x="3366" y="1077"/>
                    </a:lnTo>
                    <a:lnTo>
                      <a:pt x="3364" y="1077"/>
                    </a:lnTo>
                    <a:lnTo>
                      <a:pt x="3364" y="1077"/>
                    </a:lnTo>
                    <a:lnTo>
                      <a:pt x="3360" y="1081"/>
                    </a:lnTo>
                    <a:lnTo>
                      <a:pt x="3360" y="1081"/>
                    </a:lnTo>
                    <a:lnTo>
                      <a:pt x="3356" y="1083"/>
                    </a:lnTo>
                    <a:lnTo>
                      <a:pt x="3354" y="1083"/>
                    </a:lnTo>
                    <a:lnTo>
                      <a:pt x="3352" y="1081"/>
                    </a:lnTo>
                    <a:lnTo>
                      <a:pt x="3350" y="1073"/>
                    </a:lnTo>
                    <a:lnTo>
                      <a:pt x="3350" y="1061"/>
                    </a:lnTo>
                    <a:lnTo>
                      <a:pt x="3350" y="1061"/>
                    </a:lnTo>
                    <a:lnTo>
                      <a:pt x="3350" y="1053"/>
                    </a:lnTo>
                    <a:lnTo>
                      <a:pt x="3348" y="1049"/>
                    </a:lnTo>
                    <a:lnTo>
                      <a:pt x="3346" y="1045"/>
                    </a:lnTo>
                    <a:lnTo>
                      <a:pt x="3344" y="1045"/>
                    </a:lnTo>
                    <a:lnTo>
                      <a:pt x="3344" y="1045"/>
                    </a:lnTo>
                    <a:lnTo>
                      <a:pt x="3336" y="1047"/>
                    </a:lnTo>
                    <a:lnTo>
                      <a:pt x="3328" y="1043"/>
                    </a:lnTo>
                    <a:lnTo>
                      <a:pt x="3328" y="1043"/>
                    </a:lnTo>
                    <a:lnTo>
                      <a:pt x="3328" y="1049"/>
                    </a:lnTo>
                    <a:lnTo>
                      <a:pt x="3332" y="1051"/>
                    </a:lnTo>
                    <a:lnTo>
                      <a:pt x="3334" y="1053"/>
                    </a:lnTo>
                    <a:lnTo>
                      <a:pt x="3336" y="1051"/>
                    </a:lnTo>
                    <a:lnTo>
                      <a:pt x="3336" y="1051"/>
                    </a:lnTo>
                    <a:lnTo>
                      <a:pt x="3338" y="1051"/>
                    </a:lnTo>
                    <a:lnTo>
                      <a:pt x="3340" y="1053"/>
                    </a:lnTo>
                    <a:lnTo>
                      <a:pt x="3342" y="1055"/>
                    </a:lnTo>
                    <a:lnTo>
                      <a:pt x="3342" y="1061"/>
                    </a:lnTo>
                    <a:lnTo>
                      <a:pt x="3342" y="1061"/>
                    </a:lnTo>
                    <a:lnTo>
                      <a:pt x="3342" y="1065"/>
                    </a:lnTo>
                    <a:lnTo>
                      <a:pt x="3340" y="1069"/>
                    </a:lnTo>
                    <a:lnTo>
                      <a:pt x="3336" y="1071"/>
                    </a:lnTo>
                    <a:lnTo>
                      <a:pt x="3336" y="1071"/>
                    </a:lnTo>
                    <a:lnTo>
                      <a:pt x="3334" y="1073"/>
                    </a:lnTo>
                    <a:lnTo>
                      <a:pt x="3334" y="1073"/>
                    </a:lnTo>
                    <a:lnTo>
                      <a:pt x="3330" y="1071"/>
                    </a:lnTo>
                    <a:lnTo>
                      <a:pt x="3326" y="1073"/>
                    </a:lnTo>
                    <a:lnTo>
                      <a:pt x="3324" y="1077"/>
                    </a:lnTo>
                    <a:lnTo>
                      <a:pt x="3322" y="1085"/>
                    </a:lnTo>
                    <a:lnTo>
                      <a:pt x="3322" y="1085"/>
                    </a:lnTo>
                    <a:lnTo>
                      <a:pt x="3320" y="1087"/>
                    </a:lnTo>
                    <a:lnTo>
                      <a:pt x="3318" y="1087"/>
                    </a:lnTo>
                    <a:lnTo>
                      <a:pt x="3318" y="1087"/>
                    </a:lnTo>
                    <a:lnTo>
                      <a:pt x="3318" y="1085"/>
                    </a:lnTo>
                    <a:lnTo>
                      <a:pt x="3318" y="1085"/>
                    </a:lnTo>
                    <a:lnTo>
                      <a:pt x="3314" y="1079"/>
                    </a:lnTo>
                    <a:lnTo>
                      <a:pt x="3310" y="1075"/>
                    </a:lnTo>
                    <a:lnTo>
                      <a:pt x="3310" y="1075"/>
                    </a:lnTo>
                    <a:lnTo>
                      <a:pt x="3306" y="1071"/>
                    </a:lnTo>
                    <a:lnTo>
                      <a:pt x="3306" y="1067"/>
                    </a:lnTo>
                    <a:lnTo>
                      <a:pt x="3306" y="1059"/>
                    </a:lnTo>
                    <a:lnTo>
                      <a:pt x="3306" y="1059"/>
                    </a:lnTo>
                    <a:lnTo>
                      <a:pt x="3306" y="1057"/>
                    </a:lnTo>
                    <a:lnTo>
                      <a:pt x="3304" y="1053"/>
                    </a:lnTo>
                    <a:lnTo>
                      <a:pt x="3302" y="1051"/>
                    </a:lnTo>
                    <a:lnTo>
                      <a:pt x="3300" y="1047"/>
                    </a:lnTo>
                    <a:lnTo>
                      <a:pt x="3300" y="1047"/>
                    </a:lnTo>
                    <a:lnTo>
                      <a:pt x="3300" y="1067"/>
                    </a:lnTo>
                    <a:lnTo>
                      <a:pt x="3298" y="1075"/>
                    </a:lnTo>
                    <a:lnTo>
                      <a:pt x="3296" y="1079"/>
                    </a:lnTo>
                    <a:lnTo>
                      <a:pt x="3296" y="1079"/>
                    </a:lnTo>
                    <a:lnTo>
                      <a:pt x="3294" y="1079"/>
                    </a:lnTo>
                    <a:lnTo>
                      <a:pt x="3292" y="1077"/>
                    </a:lnTo>
                    <a:lnTo>
                      <a:pt x="3290" y="1073"/>
                    </a:lnTo>
                    <a:lnTo>
                      <a:pt x="3288" y="1059"/>
                    </a:lnTo>
                    <a:lnTo>
                      <a:pt x="3288" y="1059"/>
                    </a:lnTo>
                    <a:lnTo>
                      <a:pt x="3286" y="1065"/>
                    </a:lnTo>
                    <a:lnTo>
                      <a:pt x="3284" y="1067"/>
                    </a:lnTo>
                    <a:lnTo>
                      <a:pt x="3282" y="1067"/>
                    </a:lnTo>
                    <a:lnTo>
                      <a:pt x="3280" y="1063"/>
                    </a:lnTo>
                    <a:lnTo>
                      <a:pt x="3280" y="1063"/>
                    </a:lnTo>
                    <a:lnTo>
                      <a:pt x="3278" y="1057"/>
                    </a:lnTo>
                    <a:lnTo>
                      <a:pt x="3274" y="1057"/>
                    </a:lnTo>
                    <a:lnTo>
                      <a:pt x="3272" y="1061"/>
                    </a:lnTo>
                    <a:lnTo>
                      <a:pt x="3270" y="1069"/>
                    </a:lnTo>
                    <a:lnTo>
                      <a:pt x="3270" y="1069"/>
                    </a:lnTo>
                    <a:lnTo>
                      <a:pt x="3268" y="1079"/>
                    </a:lnTo>
                    <a:lnTo>
                      <a:pt x="3268" y="1079"/>
                    </a:lnTo>
                    <a:lnTo>
                      <a:pt x="3266" y="1085"/>
                    </a:lnTo>
                    <a:lnTo>
                      <a:pt x="3264" y="1087"/>
                    </a:lnTo>
                    <a:lnTo>
                      <a:pt x="3260" y="1085"/>
                    </a:lnTo>
                    <a:lnTo>
                      <a:pt x="3258" y="1079"/>
                    </a:lnTo>
                    <a:lnTo>
                      <a:pt x="3258" y="1079"/>
                    </a:lnTo>
                    <a:lnTo>
                      <a:pt x="3254" y="1071"/>
                    </a:lnTo>
                    <a:lnTo>
                      <a:pt x="3250" y="1067"/>
                    </a:lnTo>
                    <a:lnTo>
                      <a:pt x="3246" y="1065"/>
                    </a:lnTo>
                    <a:lnTo>
                      <a:pt x="3242" y="1069"/>
                    </a:lnTo>
                    <a:lnTo>
                      <a:pt x="3242" y="1069"/>
                    </a:lnTo>
                    <a:lnTo>
                      <a:pt x="3240" y="1075"/>
                    </a:lnTo>
                    <a:lnTo>
                      <a:pt x="3240" y="1075"/>
                    </a:lnTo>
                    <a:lnTo>
                      <a:pt x="3236" y="1079"/>
                    </a:lnTo>
                    <a:lnTo>
                      <a:pt x="3232" y="1081"/>
                    </a:lnTo>
                    <a:lnTo>
                      <a:pt x="3228" y="1079"/>
                    </a:lnTo>
                    <a:lnTo>
                      <a:pt x="3224" y="1073"/>
                    </a:lnTo>
                    <a:lnTo>
                      <a:pt x="3224" y="1073"/>
                    </a:lnTo>
                    <a:lnTo>
                      <a:pt x="3220" y="1067"/>
                    </a:lnTo>
                    <a:lnTo>
                      <a:pt x="3218" y="1067"/>
                    </a:lnTo>
                    <a:lnTo>
                      <a:pt x="3216" y="1067"/>
                    </a:lnTo>
                    <a:lnTo>
                      <a:pt x="3212" y="1073"/>
                    </a:lnTo>
                    <a:lnTo>
                      <a:pt x="3208" y="1083"/>
                    </a:lnTo>
                    <a:lnTo>
                      <a:pt x="3208" y="1083"/>
                    </a:lnTo>
                    <a:lnTo>
                      <a:pt x="3206" y="1087"/>
                    </a:lnTo>
                    <a:lnTo>
                      <a:pt x="3204" y="1091"/>
                    </a:lnTo>
                    <a:lnTo>
                      <a:pt x="3204" y="1091"/>
                    </a:lnTo>
                    <a:lnTo>
                      <a:pt x="3196" y="1089"/>
                    </a:lnTo>
                    <a:lnTo>
                      <a:pt x="3192" y="1089"/>
                    </a:lnTo>
                    <a:lnTo>
                      <a:pt x="3190" y="1085"/>
                    </a:lnTo>
                    <a:lnTo>
                      <a:pt x="3190" y="1085"/>
                    </a:lnTo>
                    <a:lnTo>
                      <a:pt x="3188" y="1089"/>
                    </a:lnTo>
                    <a:lnTo>
                      <a:pt x="3186" y="1094"/>
                    </a:lnTo>
                    <a:lnTo>
                      <a:pt x="3188" y="1102"/>
                    </a:lnTo>
                    <a:lnTo>
                      <a:pt x="3188" y="1102"/>
                    </a:lnTo>
                    <a:lnTo>
                      <a:pt x="3192" y="1106"/>
                    </a:lnTo>
                    <a:lnTo>
                      <a:pt x="3192" y="1108"/>
                    </a:lnTo>
                    <a:lnTo>
                      <a:pt x="3192" y="1112"/>
                    </a:lnTo>
                    <a:lnTo>
                      <a:pt x="3192" y="1112"/>
                    </a:lnTo>
                    <a:lnTo>
                      <a:pt x="3190" y="1118"/>
                    </a:lnTo>
                    <a:lnTo>
                      <a:pt x="3186" y="1118"/>
                    </a:lnTo>
                    <a:lnTo>
                      <a:pt x="3186" y="1118"/>
                    </a:lnTo>
                    <a:lnTo>
                      <a:pt x="3182" y="1120"/>
                    </a:lnTo>
                    <a:lnTo>
                      <a:pt x="3178" y="1122"/>
                    </a:lnTo>
                    <a:lnTo>
                      <a:pt x="3178" y="1122"/>
                    </a:lnTo>
                    <a:lnTo>
                      <a:pt x="3176" y="1122"/>
                    </a:lnTo>
                    <a:lnTo>
                      <a:pt x="3172" y="1122"/>
                    </a:lnTo>
                    <a:lnTo>
                      <a:pt x="3170" y="1116"/>
                    </a:lnTo>
                    <a:lnTo>
                      <a:pt x="3168" y="1108"/>
                    </a:lnTo>
                    <a:lnTo>
                      <a:pt x="3168" y="1108"/>
                    </a:lnTo>
                    <a:lnTo>
                      <a:pt x="3166" y="1100"/>
                    </a:lnTo>
                    <a:lnTo>
                      <a:pt x="3164" y="1100"/>
                    </a:lnTo>
                    <a:lnTo>
                      <a:pt x="3162" y="1098"/>
                    </a:lnTo>
                    <a:lnTo>
                      <a:pt x="3162" y="1098"/>
                    </a:lnTo>
                    <a:lnTo>
                      <a:pt x="3160" y="1098"/>
                    </a:lnTo>
                    <a:lnTo>
                      <a:pt x="3160" y="1096"/>
                    </a:lnTo>
                    <a:lnTo>
                      <a:pt x="3160" y="1096"/>
                    </a:lnTo>
                    <a:lnTo>
                      <a:pt x="3156" y="1087"/>
                    </a:lnTo>
                    <a:lnTo>
                      <a:pt x="3150" y="1081"/>
                    </a:lnTo>
                    <a:lnTo>
                      <a:pt x="3146" y="1079"/>
                    </a:lnTo>
                    <a:lnTo>
                      <a:pt x="3142" y="1079"/>
                    </a:lnTo>
                    <a:lnTo>
                      <a:pt x="3142" y="1079"/>
                    </a:lnTo>
                    <a:lnTo>
                      <a:pt x="3144" y="1089"/>
                    </a:lnTo>
                    <a:lnTo>
                      <a:pt x="3144" y="1089"/>
                    </a:lnTo>
                    <a:lnTo>
                      <a:pt x="3146" y="1100"/>
                    </a:lnTo>
                    <a:lnTo>
                      <a:pt x="3148" y="1102"/>
                    </a:lnTo>
                    <a:lnTo>
                      <a:pt x="3150" y="1104"/>
                    </a:lnTo>
                    <a:lnTo>
                      <a:pt x="3150" y="1104"/>
                    </a:lnTo>
                    <a:lnTo>
                      <a:pt x="3154" y="1106"/>
                    </a:lnTo>
                    <a:lnTo>
                      <a:pt x="3156" y="1108"/>
                    </a:lnTo>
                    <a:lnTo>
                      <a:pt x="3156" y="1114"/>
                    </a:lnTo>
                    <a:lnTo>
                      <a:pt x="3156" y="1114"/>
                    </a:lnTo>
                    <a:lnTo>
                      <a:pt x="3154" y="1122"/>
                    </a:lnTo>
                    <a:lnTo>
                      <a:pt x="3150" y="1126"/>
                    </a:lnTo>
                    <a:lnTo>
                      <a:pt x="3150" y="1126"/>
                    </a:lnTo>
                    <a:lnTo>
                      <a:pt x="3148" y="1130"/>
                    </a:lnTo>
                    <a:lnTo>
                      <a:pt x="3146" y="1128"/>
                    </a:lnTo>
                    <a:lnTo>
                      <a:pt x="3144" y="1126"/>
                    </a:lnTo>
                    <a:lnTo>
                      <a:pt x="3144" y="1126"/>
                    </a:lnTo>
                    <a:lnTo>
                      <a:pt x="3140" y="1116"/>
                    </a:lnTo>
                    <a:lnTo>
                      <a:pt x="3138" y="1110"/>
                    </a:lnTo>
                    <a:lnTo>
                      <a:pt x="3134" y="1108"/>
                    </a:lnTo>
                    <a:lnTo>
                      <a:pt x="3130" y="1108"/>
                    </a:lnTo>
                    <a:lnTo>
                      <a:pt x="3122" y="1110"/>
                    </a:lnTo>
                    <a:lnTo>
                      <a:pt x="3114" y="1112"/>
                    </a:lnTo>
                    <a:lnTo>
                      <a:pt x="3114" y="1112"/>
                    </a:lnTo>
                    <a:lnTo>
                      <a:pt x="3112" y="1114"/>
                    </a:lnTo>
                    <a:lnTo>
                      <a:pt x="3112" y="1120"/>
                    </a:lnTo>
                    <a:lnTo>
                      <a:pt x="3112" y="1120"/>
                    </a:lnTo>
                    <a:lnTo>
                      <a:pt x="3112" y="1126"/>
                    </a:lnTo>
                    <a:lnTo>
                      <a:pt x="3116" y="1128"/>
                    </a:lnTo>
                    <a:lnTo>
                      <a:pt x="3116" y="1128"/>
                    </a:lnTo>
                    <a:lnTo>
                      <a:pt x="3120" y="1132"/>
                    </a:lnTo>
                    <a:lnTo>
                      <a:pt x="3126" y="1132"/>
                    </a:lnTo>
                    <a:lnTo>
                      <a:pt x="3130" y="1130"/>
                    </a:lnTo>
                    <a:lnTo>
                      <a:pt x="3136" y="1130"/>
                    </a:lnTo>
                    <a:lnTo>
                      <a:pt x="3136" y="1130"/>
                    </a:lnTo>
                    <a:lnTo>
                      <a:pt x="3146" y="1132"/>
                    </a:lnTo>
                    <a:lnTo>
                      <a:pt x="3158" y="1132"/>
                    </a:lnTo>
                    <a:lnTo>
                      <a:pt x="3158" y="1132"/>
                    </a:lnTo>
                    <a:lnTo>
                      <a:pt x="3170" y="1134"/>
                    </a:lnTo>
                    <a:lnTo>
                      <a:pt x="3176" y="1132"/>
                    </a:lnTo>
                    <a:lnTo>
                      <a:pt x="3182" y="1124"/>
                    </a:lnTo>
                    <a:lnTo>
                      <a:pt x="3182" y="1124"/>
                    </a:lnTo>
                    <a:lnTo>
                      <a:pt x="3184" y="1122"/>
                    </a:lnTo>
                    <a:lnTo>
                      <a:pt x="3186" y="1124"/>
                    </a:lnTo>
                    <a:lnTo>
                      <a:pt x="3192" y="1132"/>
                    </a:lnTo>
                    <a:lnTo>
                      <a:pt x="3192" y="1132"/>
                    </a:lnTo>
                    <a:lnTo>
                      <a:pt x="3194" y="1136"/>
                    </a:lnTo>
                    <a:lnTo>
                      <a:pt x="3196" y="1136"/>
                    </a:lnTo>
                    <a:lnTo>
                      <a:pt x="3198" y="1130"/>
                    </a:lnTo>
                    <a:lnTo>
                      <a:pt x="3198" y="1130"/>
                    </a:lnTo>
                    <a:lnTo>
                      <a:pt x="3200" y="1122"/>
                    </a:lnTo>
                    <a:lnTo>
                      <a:pt x="3202" y="1120"/>
                    </a:lnTo>
                    <a:lnTo>
                      <a:pt x="3206" y="1120"/>
                    </a:lnTo>
                    <a:lnTo>
                      <a:pt x="3206" y="1120"/>
                    </a:lnTo>
                    <a:lnTo>
                      <a:pt x="3206" y="1122"/>
                    </a:lnTo>
                    <a:lnTo>
                      <a:pt x="3206" y="1122"/>
                    </a:lnTo>
                    <a:lnTo>
                      <a:pt x="3216" y="1134"/>
                    </a:lnTo>
                    <a:lnTo>
                      <a:pt x="3216" y="1134"/>
                    </a:lnTo>
                    <a:lnTo>
                      <a:pt x="3218" y="1134"/>
                    </a:lnTo>
                    <a:lnTo>
                      <a:pt x="3218" y="1134"/>
                    </a:lnTo>
                    <a:lnTo>
                      <a:pt x="3222" y="1136"/>
                    </a:lnTo>
                    <a:lnTo>
                      <a:pt x="3222" y="1136"/>
                    </a:lnTo>
                    <a:lnTo>
                      <a:pt x="3228" y="1130"/>
                    </a:lnTo>
                    <a:lnTo>
                      <a:pt x="3234" y="1130"/>
                    </a:lnTo>
                    <a:lnTo>
                      <a:pt x="3238" y="1132"/>
                    </a:lnTo>
                    <a:lnTo>
                      <a:pt x="3244" y="1138"/>
                    </a:lnTo>
                    <a:lnTo>
                      <a:pt x="3244" y="1138"/>
                    </a:lnTo>
                    <a:lnTo>
                      <a:pt x="3246" y="1138"/>
                    </a:lnTo>
                    <a:lnTo>
                      <a:pt x="3248" y="1138"/>
                    </a:lnTo>
                    <a:lnTo>
                      <a:pt x="3250" y="1134"/>
                    </a:lnTo>
                    <a:lnTo>
                      <a:pt x="3250" y="1134"/>
                    </a:lnTo>
                    <a:lnTo>
                      <a:pt x="3252" y="1130"/>
                    </a:lnTo>
                    <a:lnTo>
                      <a:pt x="3256" y="1128"/>
                    </a:lnTo>
                    <a:lnTo>
                      <a:pt x="3260" y="1126"/>
                    </a:lnTo>
                    <a:lnTo>
                      <a:pt x="3262" y="1124"/>
                    </a:lnTo>
                    <a:lnTo>
                      <a:pt x="3262" y="1124"/>
                    </a:lnTo>
                    <a:lnTo>
                      <a:pt x="3264" y="1124"/>
                    </a:lnTo>
                    <a:lnTo>
                      <a:pt x="3264" y="1124"/>
                    </a:lnTo>
                    <a:lnTo>
                      <a:pt x="3266" y="1130"/>
                    </a:lnTo>
                    <a:lnTo>
                      <a:pt x="3266" y="1130"/>
                    </a:lnTo>
                    <a:lnTo>
                      <a:pt x="3268" y="1132"/>
                    </a:lnTo>
                    <a:lnTo>
                      <a:pt x="3268" y="1132"/>
                    </a:lnTo>
                    <a:lnTo>
                      <a:pt x="3270" y="1130"/>
                    </a:lnTo>
                    <a:lnTo>
                      <a:pt x="3270" y="1130"/>
                    </a:lnTo>
                    <a:lnTo>
                      <a:pt x="3272" y="1122"/>
                    </a:lnTo>
                    <a:lnTo>
                      <a:pt x="3274" y="1118"/>
                    </a:lnTo>
                    <a:lnTo>
                      <a:pt x="3276" y="1120"/>
                    </a:lnTo>
                    <a:lnTo>
                      <a:pt x="3280" y="1126"/>
                    </a:lnTo>
                    <a:lnTo>
                      <a:pt x="3280" y="1126"/>
                    </a:lnTo>
                    <a:lnTo>
                      <a:pt x="3282" y="1128"/>
                    </a:lnTo>
                    <a:lnTo>
                      <a:pt x="3282" y="1128"/>
                    </a:lnTo>
                    <a:lnTo>
                      <a:pt x="3284" y="1126"/>
                    </a:lnTo>
                    <a:lnTo>
                      <a:pt x="3284" y="1126"/>
                    </a:lnTo>
                    <a:lnTo>
                      <a:pt x="3288" y="1128"/>
                    </a:lnTo>
                    <a:lnTo>
                      <a:pt x="3288" y="1128"/>
                    </a:lnTo>
                    <a:lnTo>
                      <a:pt x="3292" y="1130"/>
                    </a:lnTo>
                    <a:lnTo>
                      <a:pt x="3298" y="1132"/>
                    </a:lnTo>
                    <a:lnTo>
                      <a:pt x="3302" y="1132"/>
                    </a:lnTo>
                    <a:lnTo>
                      <a:pt x="3308" y="1130"/>
                    </a:lnTo>
                    <a:lnTo>
                      <a:pt x="3308" y="1130"/>
                    </a:lnTo>
                    <a:lnTo>
                      <a:pt x="3312" y="1130"/>
                    </a:lnTo>
                    <a:lnTo>
                      <a:pt x="3314" y="1132"/>
                    </a:lnTo>
                    <a:lnTo>
                      <a:pt x="3320" y="1140"/>
                    </a:lnTo>
                    <a:lnTo>
                      <a:pt x="3320" y="1140"/>
                    </a:lnTo>
                    <a:lnTo>
                      <a:pt x="3328" y="1152"/>
                    </a:lnTo>
                    <a:lnTo>
                      <a:pt x="3332" y="1156"/>
                    </a:lnTo>
                    <a:lnTo>
                      <a:pt x="3334" y="1156"/>
                    </a:lnTo>
                    <a:lnTo>
                      <a:pt x="3336" y="1154"/>
                    </a:lnTo>
                    <a:lnTo>
                      <a:pt x="3336" y="1154"/>
                    </a:lnTo>
                    <a:lnTo>
                      <a:pt x="3338" y="1152"/>
                    </a:lnTo>
                    <a:lnTo>
                      <a:pt x="3340" y="1152"/>
                    </a:lnTo>
                    <a:lnTo>
                      <a:pt x="3344" y="1156"/>
                    </a:lnTo>
                    <a:lnTo>
                      <a:pt x="3348" y="1170"/>
                    </a:lnTo>
                    <a:lnTo>
                      <a:pt x="3348" y="1170"/>
                    </a:lnTo>
                    <a:lnTo>
                      <a:pt x="3348" y="1158"/>
                    </a:lnTo>
                    <a:lnTo>
                      <a:pt x="3348" y="1158"/>
                    </a:lnTo>
                    <a:lnTo>
                      <a:pt x="3346" y="1152"/>
                    </a:lnTo>
                    <a:lnTo>
                      <a:pt x="3348" y="1148"/>
                    </a:lnTo>
                    <a:lnTo>
                      <a:pt x="3348" y="1146"/>
                    </a:lnTo>
                    <a:lnTo>
                      <a:pt x="3352" y="1146"/>
                    </a:lnTo>
                    <a:lnTo>
                      <a:pt x="3352" y="1146"/>
                    </a:lnTo>
                    <a:lnTo>
                      <a:pt x="3356" y="1146"/>
                    </a:lnTo>
                    <a:lnTo>
                      <a:pt x="3360" y="1144"/>
                    </a:lnTo>
                    <a:lnTo>
                      <a:pt x="3360" y="1144"/>
                    </a:lnTo>
                    <a:lnTo>
                      <a:pt x="3364" y="1144"/>
                    </a:lnTo>
                    <a:lnTo>
                      <a:pt x="3366" y="1146"/>
                    </a:lnTo>
                    <a:lnTo>
                      <a:pt x="3366" y="1152"/>
                    </a:lnTo>
                    <a:lnTo>
                      <a:pt x="3366" y="1160"/>
                    </a:lnTo>
                    <a:lnTo>
                      <a:pt x="3366" y="1160"/>
                    </a:lnTo>
                    <a:lnTo>
                      <a:pt x="3362" y="1176"/>
                    </a:lnTo>
                    <a:lnTo>
                      <a:pt x="3362" y="1186"/>
                    </a:lnTo>
                    <a:lnTo>
                      <a:pt x="3360" y="1196"/>
                    </a:lnTo>
                    <a:lnTo>
                      <a:pt x="3360" y="1196"/>
                    </a:lnTo>
                    <a:lnTo>
                      <a:pt x="3360" y="1202"/>
                    </a:lnTo>
                    <a:lnTo>
                      <a:pt x="3358" y="1204"/>
                    </a:lnTo>
                    <a:lnTo>
                      <a:pt x="3354" y="1204"/>
                    </a:lnTo>
                    <a:lnTo>
                      <a:pt x="3354" y="1204"/>
                    </a:lnTo>
                    <a:lnTo>
                      <a:pt x="3350" y="1200"/>
                    </a:lnTo>
                    <a:lnTo>
                      <a:pt x="3346" y="1198"/>
                    </a:lnTo>
                    <a:lnTo>
                      <a:pt x="3346" y="1198"/>
                    </a:lnTo>
                    <a:lnTo>
                      <a:pt x="3344" y="1202"/>
                    </a:lnTo>
                    <a:lnTo>
                      <a:pt x="3342" y="1204"/>
                    </a:lnTo>
                    <a:lnTo>
                      <a:pt x="3336" y="1204"/>
                    </a:lnTo>
                    <a:lnTo>
                      <a:pt x="3332" y="1202"/>
                    </a:lnTo>
                    <a:lnTo>
                      <a:pt x="3326" y="1200"/>
                    </a:lnTo>
                    <a:lnTo>
                      <a:pt x="3326" y="1200"/>
                    </a:lnTo>
                    <a:lnTo>
                      <a:pt x="3324" y="1200"/>
                    </a:lnTo>
                    <a:lnTo>
                      <a:pt x="3324" y="1200"/>
                    </a:lnTo>
                    <a:lnTo>
                      <a:pt x="3324" y="1202"/>
                    </a:lnTo>
                    <a:lnTo>
                      <a:pt x="3324" y="1202"/>
                    </a:lnTo>
                    <a:lnTo>
                      <a:pt x="3324" y="1202"/>
                    </a:lnTo>
                    <a:lnTo>
                      <a:pt x="3324" y="1202"/>
                    </a:lnTo>
                    <a:lnTo>
                      <a:pt x="3324" y="1200"/>
                    </a:lnTo>
                    <a:lnTo>
                      <a:pt x="3324" y="1200"/>
                    </a:lnTo>
                    <a:lnTo>
                      <a:pt x="3326" y="1202"/>
                    </a:lnTo>
                    <a:lnTo>
                      <a:pt x="3328" y="1206"/>
                    </a:lnTo>
                    <a:lnTo>
                      <a:pt x="3328" y="1206"/>
                    </a:lnTo>
                    <a:lnTo>
                      <a:pt x="3332" y="1212"/>
                    </a:lnTo>
                    <a:lnTo>
                      <a:pt x="3332" y="1220"/>
                    </a:lnTo>
                    <a:lnTo>
                      <a:pt x="3332" y="1220"/>
                    </a:lnTo>
                    <a:lnTo>
                      <a:pt x="3332" y="1224"/>
                    </a:lnTo>
                    <a:lnTo>
                      <a:pt x="3330" y="1226"/>
                    </a:lnTo>
                    <a:lnTo>
                      <a:pt x="3326" y="1226"/>
                    </a:lnTo>
                    <a:lnTo>
                      <a:pt x="3326" y="1226"/>
                    </a:lnTo>
                    <a:lnTo>
                      <a:pt x="3316" y="1226"/>
                    </a:lnTo>
                    <a:lnTo>
                      <a:pt x="3306" y="1226"/>
                    </a:lnTo>
                    <a:lnTo>
                      <a:pt x="3306" y="1226"/>
                    </a:lnTo>
                    <a:lnTo>
                      <a:pt x="3304" y="1220"/>
                    </a:lnTo>
                    <a:lnTo>
                      <a:pt x="3304" y="1218"/>
                    </a:lnTo>
                    <a:lnTo>
                      <a:pt x="3302" y="1216"/>
                    </a:lnTo>
                    <a:lnTo>
                      <a:pt x="3302" y="1216"/>
                    </a:lnTo>
                    <a:lnTo>
                      <a:pt x="3296" y="1216"/>
                    </a:lnTo>
                    <a:lnTo>
                      <a:pt x="3292" y="1214"/>
                    </a:lnTo>
                    <a:lnTo>
                      <a:pt x="3290" y="1210"/>
                    </a:lnTo>
                    <a:lnTo>
                      <a:pt x="3290" y="1210"/>
                    </a:lnTo>
                    <a:lnTo>
                      <a:pt x="3288" y="1208"/>
                    </a:lnTo>
                    <a:lnTo>
                      <a:pt x="3288" y="1208"/>
                    </a:lnTo>
                    <a:lnTo>
                      <a:pt x="3286" y="1214"/>
                    </a:lnTo>
                    <a:lnTo>
                      <a:pt x="3286" y="1214"/>
                    </a:lnTo>
                    <a:lnTo>
                      <a:pt x="3284" y="1226"/>
                    </a:lnTo>
                    <a:lnTo>
                      <a:pt x="3282" y="1228"/>
                    </a:lnTo>
                    <a:lnTo>
                      <a:pt x="3280" y="1228"/>
                    </a:lnTo>
                    <a:lnTo>
                      <a:pt x="3280" y="1228"/>
                    </a:lnTo>
                    <a:lnTo>
                      <a:pt x="3278" y="1226"/>
                    </a:lnTo>
                    <a:lnTo>
                      <a:pt x="3274" y="1224"/>
                    </a:lnTo>
                    <a:lnTo>
                      <a:pt x="3274" y="1224"/>
                    </a:lnTo>
                    <a:lnTo>
                      <a:pt x="3272" y="1224"/>
                    </a:lnTo>
                    <a:lnTo>
                      <a:pt x="3270" y="1230"/>
                    </a:lnTo>
                    <a:lnTo>
                      <a:pt x="3270" y="1230"/>
                    </a:lnTo>
                    <a:lnTo>
                      <a:pt x="3268" y="1232"/>
                    </a:lnTo>
                    <a:lnTo>
                      <a:pt x="3268" y="1230"/>
                    </a:lnTo>
                    <a:lnTo>
                      <a:pt x="3268" y="1230"/>
                    </a:lnTo>
                    <a:lnTo>
                      <a:pt x="3264" y="1222"/>
                    </a:lnTo>
                    <a:lnTo>
                      <a:pt x="3260" y="1220"/>
                    </a:lnTo>
                    <a:lnTo>
                      <a:pt x="3256" y="1218"/>
                    </a:lnTo>
                    <a:lnTo>
                      <a:pt x="3250" y="1216"/>
                    </a:lnTo>
                    <a:lnTo>
                      <a:pt x="3250" y="1216"/>
                    </a:lnTo>
                    <a:lnTo>
                      <a:pt x="3246" y="1214"/>
                    </a:lnTo>
                    <a:lnTo>
                      <a:pt x="3242" y="1214"/>
                    </a:lnTo>
                    <a:lnTo>
                      <a:pt x="3234" y="1218"/>
                    </a:lnTo>
                    <a:lnTo>
                      <a:pt x="3234" y="1218"/>
                    </a:lnTo>
                    <a:lnTo>
                      <a:pt x="3230" y="1220"/>
                    </a:lnTo>
                    <a:lnTo>
                      <a:pt x="3228" y="1220"/>
                    </a:lnTo>
                    <a:lnTo>
                      <a:pt x="3224" y="1218"/>
                    </a:lnTo>
                    <a:lnTo>
                      <a:pt x="3222" y="1214"/>
                    </a:lnTo>
                    <a:lnTo>
                      <a:pt x="3222" y="1214"/>
                    </a:lnTo>
                    <a:lnTo>
                      <a:pt x="3216" y="1208"/>
                    </a:lnTo>
                    <a:lnTo>
                      <a:pt x="3214" y="1208"/>
                    </a:lnTo>
                    <a:lnTo>
                      <a:pt x="3212" y="1208"/>
                    </a:lnTo>
                    <a:lnTo>
                      <a:pt x="3206" y="1212"/>
                    </a:lnTo>
                    <a:lnTo>
                      <a:pt x="3202" y="1222"/>
                    </a:lnTo>
                    <a:lnTo>
                      <a:pt x="3202" y="1222"/>
                    </a:lnTo>
                    <a:lnTo>
                      <a:pt x="3198" y="1228"/>
                    </a:lnTo>
                    <a:lnTo>
                      <a:pt x="3196" y="1230"/>
                    </a:lnTo>
                    <a:lnTo>
                      <a:pt x="3192" y="1230"/>
                    </a:lnTo>
                    <a:lnTo>
                      <a:pt x="3192" y="1230"/>
                    </a:lnTo>
                    <a:lnTo>
                      <a:pt x="3188" y="1228"/>
                    </a:lnTo>
                    <a:lnTo>
                      <a:pt x="3186" y="1226"/>
                    </a:lnTo>
                    <a:lnTo>
                      <a:pt x="3184" y="1220"/>
                    </a:lnTo>
                    <a:lnTo>
                      <a:pt x="3184" y="1220"/>
                    </a:lnTo>
                    <a:lnTo>
                      <a:pt x="3182" y="1216"/>
                    </a:lnTo>
                    <a:lnTo>
                      <a:pt x="3180" y="1214"/>
                    </a:lnTo>
                    <a:lnTo>
                      <a:pt x="3178" y="1214"/>
                    </a:lnTo>
                    <a:lnTo>
                      <a:pt x="3176" y="1216"/>
                    </a:lnTo>
                    <a:lnTo>
                      <a:pt x="3176" y="1216"/>
                    </a:lnTo>
                    <a:lnTo>
                      <a:pt x="3170" y="1222"/>
                    </a:lnTo>
                    <a:lnTo>
                      <a:pt x="3164" y="1224"/>
                    </a:lnTo>
                    <a:lnTo>
                      <a:pt x="3158" y="1224"/>
                    </a:lnTo>
                    <a:lnTo>
                      <a:pt x="3150" y="1220"/>
                    </a:lnTo>
                    <a:lnTo>
                      <a:pt x="3150" y="1220"/>
                    </a:lnTo>
                    <a:lnTo>
                      <a:pt x="3146" y="1218"/>
                    </a:lnTo>
                    <a:lnTo>
                      <a:pt x="3140" y="1216"/>
                    </a:lnTo>
                    <a:lnTo>
                      <a:pt x="3138" y="1216"/>
                    </a:lnTo>
                    <a:lnTo>
                      <a:pt x="3136" y="1218"/>
                    </a:lnTo>
                    <a:lnTo>
                      <a:pt x="3130" y="1228"/>
                    </a:lnTo>
                    <a:lnTo>
                      <a:pt x="3130" y="1228"/>
                    </a:lnTo>
                    <a:lnTo>
                      <a:pt x="3128" y="1232"/>
                    </a:lnTo>
                    <a:lnTo>
                      <a:pt x="3124" y="1232"/>
                    </a:lnTo>
                    <a:lnTo>
                      <a:pt x="3124" y="1232"/>
                    </a:lnTo>
                    <a:lnTo>
                      <a:pt x="3120" y="1230"/>
                    </a:lnTo>
                    <a:lnTo>
                      <a:pt x="3116" y="1230"/>
                    </a:lnTo>
                    <a:lnTo>
                      <a:pt x="3108" y="1232"/>
                    </a:lnTo>
                    <a:lnTo>
                      <a:pt x="3100" y="1232"/>
                    </a:lnTo>
                    <a:lnTo>
                      <a:pt x="3096" y="1232"/>
                    </a:lnTo>
                    <a:lnTo>
                      <a:pt x="3092" y="1228"/>
                    </a:lnTo>
                    <a:lnTo>
                      <a:pt x="3092" y="1228"/>
                    </a:lnTo>
                    <a:lnTo>
                      <a:pt x="3084" y="1224"/>
                    </a:lnTo>
                    <a:lnTo>
                      <a:pt x="3078" y="1224"/>
                    </a:lnTo>
                    <a:lnTo>
                      <a:pt x="3072" y="1224"/>
                    </a:lnTo>
                    <a:lnTo>
                      <a:pt x="3066" y="1222"/>
                    </a:lnTo>
                    <a:lnTo>
                      <a:pt x="3066" y="1222"/>
                    </a:lnTo>
                    <a:lnTo>
                      <a:pt x="3062" y="1222"/>
                    </a:lnTo>
                    <a:lnTo>
                      <a:pt x="3058" y="1218"/>
                    </a:lnTo>
                    <a:lnTo>
                      <a:pt x="3056" y="1216"/>
                    </a:lnTo>
                    <a:lnTo>
                      <a:pt x="3052" y="1216"/>
                    </a:lnTo>
                    <a:lnTo>
                      <a:pt x="3052" y="1216"/>
                    </a:lnTo>
                    <a:lnTo>
                      <a:pt x="3034" y="1218"/>
                    </a:lnTo>
                    <a:lnTo>
                      <a:pt x="3018" y="1216"/>
                    </a:lnTo>
                    <a:lnTo>
                      <a:pt x="3018" y="1216"/>
                    </a:lnTo>
                    <a:lnTo>
                      <a:pt x="3016" y="1216"/>
                    </a:lnTo>
                    <a:lnTo>
                      <a:pt x="3014" y="1220"/>
                    </a:lnTo>
                    <a:lnTo>
                      <a:pt x="3014" y="1220"/>
                    </a:lnTo>
                    <a:lnTo>
                      <a:pt x="3008" y="1228"/>
                    </a:lnTo>
                    <a:lnTo>
                      <a:pt x="3000" y="1230"/>
                    </a:lnTo>
                    <a:lnTo>
                      <a:pt x="3000" y="1230"/>
                    </a:lnTo>
                    <a:lnTo>
                      <a:pt x="2996" y="1230"/>
                    </a:lnTo>
                    <a:lnTo>
                      <a:pt x="2990" y="1228"/>
                    </a:lnTo>
                    <a:lnTo>
                      <a:pt x="2986" y="1228"/>
                    </a:lnTo>
                    <a:lnTo>
                      <a:pt x="2980" y="1230"/>
                    </a:lnTo>
                    <a:lnTo>
                      <a:pt x="2980" y="1230"/>
                    </a:lnTo>
                    <a:lnTo>
                      <a:pt x="2976" y="1222"/>
                    </a:lnTo>
                    <a:lnTo>
                      <a:pt x="2972" y="1218"/>
                    </a:lnTo>
                    <a:lnTo>
                      <a:pt x="2968" y="1216"/>
                    </a:lnTo>
                    <a:lnTo>
                      <a:pt x="2962" y="1212"/>
                    </a:lnTo>
                    <a:lnTo>
                      <a:pt x="2962" y="1212"/>
                    </a:lnTo>
                    <a:lnTo>
                      <a:pt x="2962" y="1214"/>
                    </a:lnTo>
                    <a:lnTo>
                      <a:pt x="2960" y="1216"/>
                    </a:lnTo>
                    <a:lnTo>
                      <a:pt x="2958" y="1224"/>
                    </a:lnTo>
                    <a:lnTo>
                      <a:pt x="2958" y="1224"/>
                    </a:lnTo>
                    <a:lnTo>
                      <a:pt x="2956" y="1234"/>
                    </a:lnTo>
                    <a:lnTo>
                      <a:pt x="2952" y="1236"/>
                    </a:lnTo>
                    <a:lnTo>
                      <a:pt x="2950" y="1232"/>
                    </a:lnTo>
                    <a:lnTo>
                      <a:pt x="2946" y="1224"/>
                    </a:lnTo>
                    <a:lnTo>
                      <a:pt x="2946" y="1224"/>
                    </a:lnTo>
                    <a:lnTo>
                      <a:pt x="2946" y="1230"/>
                    </a:lnTo>
                    <a:lnTo>
                      <a:pt x="2944" y="1234"/>
                    </a:lnTo>
                    <a:lnTo>
                      <a:pt x="2942" y="1234"/>
                    </a:lnTo>
                    <a:lnTo>
                      <a:pt x="2940" y="1230"/>
                    </a:lnTo>
                    <a:lnTo>
                      <a:pt x="2940" y="1230"/>
                    </a:lnTo>
                    <a:lnTo>
                      <a:pt x="2936" y="1224"/>
                    </a:lnTo>
                    <a:lnTo>
                      <a:pt x="2930" y="1222"/>
                    </a:lnTo>
                    <a:lnTo>
                      <a:pt x="2926" y="1224"/>
                    </a:lnTo>
                    <a:lnTo>
                      <a:pt x="2922" y="1228"/>
                    </a:lnTo>
                    <a:lnTo>
                      <a:pt x="2922" y="1228"/>
                    </a:lnTo>
                    <a:lnTo>
                      <a:pt x="2922" y="1232"/>
                    </a:lnTo>
                    <a:lnTo>
                      <a:pt x="2922" y="1232"/>
                    </a:lnTo>
                    <a:lnTo>
                      <a:pt x="2920" y="1232"/>
                    </a:lnTo>
                    <a:lnTo>
                      <a:pt x="2920" y="1232"/>
                    </a:lnTo>
                    <a:lnTo>
                      <a:pt x="2918" y="1232"/>
                    </a:lnTo>
                    <a:lnTo>
                      <a:pt x="2918" y="1232"/>
                    </a:lnTo>
                    <a:lnTo>
                      <a:pt x="2914" y="1226"/>
                    </a:lnTo>
                    <a:lnTo>
                      <a:pt x="2912" y="1220"/>
                    </a:lnTo>
                    <a:lnTo>
                      <a:pt x="2910" y="1218"/>
                    </a:lnTo>
                    <a:lnTo>
                      <a:pt x="2908" y="1218"/>
                    </a:lnTo>
                    <a:lnTo>
                      <a:pt x="2908" y="1218"/>
                    </a:lnTo>
                    <a:lnTo>
                      <a:pt x="2904" y="1220"/>
                    </a:lnTo>
                    <a:lnTo>
                      <a:pt x="2902" y="1220"/>
                    </a:lnTo>
                    <a:lnTo>
                      <a:pt x="2898" y="1220"/>
                    </a:lnTo>
                    <a:lnTo>
                      <a:pt x="2896" y="1216"/>
                    </a:lnTo>
                    <a:lnTo>
                      <a:pt x="2896" y="1216"/>
                    </a:lnTo>
                    <a:lnTo>
                      <a:pt x="2890" y="1212"/>
                    </a:lnTo>
                    <a:lnTo>
                      <a:pt x="2886" y="1210"/>
                    </a:lnTo>
                    <a:lnTo>
                      <a:pt x="2884" y="1210"/>
                    </a:lnTo>
                    <a:lnTo>
                      <a:pt x="2882" y="1212"/>
                    </a:lnTo>
                    <a:lnTo>
                      <a:pt x="2878" y="1220"/>
                    </a:lnTo>
                    <a:lnTo>
                      <a:pt x="2878" y="1220"/>
                    </a:lnTo>
                    <a:lnTo>
                      <a:pt x="2876" y="1224"/>
                    </a:lnTo>
                    <a:lnTo>
                      <a:pt x="2876" y="1224"/>
                    </a:lnTo>
                    <a:lnTo>
                      <a:pt x="2870" y="1230"/>
                    </a:lnTo>
                    <a:lnTo>
                      <a:pt x="2866" y="1232"/>
                    </a:lnTo>
                    <a:lnTo>
                      <a:pt x="2862" y="1236"/>
                    </a:lnTo>
                    <a:lnTo>
                      <a:pt x="2862" y="1236"/>
                    </a:lnTo>
                    <a:lnTo>
                      <a:pt x="2860" y="1236"/>
                    </a:lnTo>
                    <a:lnTo>
                      <a:pt x="2860" y="1236"/>
                    </a:lnTo>
                    <a:lnTo>
                      <a:pt x="2860" y="1222"/>
                    </a:lnTo>
                    <a:lnTo>
                      <a:pt x="2860" y="1218"/>
                    </a:lnTo>
                    <a:lnTo>
                      <a:pt x="2858" y="1220"/>
                    </a:lnTo>
                    <a:lnTo>
                      <a:pt x="2854" y="1222"/>
                    </a:lnTo>
                    <a:lnTo>
                      <a:pt x="2854" y="1222"/>
                    </a:lnTo>
                    <a:lnTo>
                      <a:pt x="2856" y="1216"/>
                    </a:lnTo>
                    <a:lnTo>
                      <a:pt x="2858" y="1214"/>
                    </a:lnTo>
                    <a:lnTo>
                      <a:pt x="2856" y="1210"/>
                    </a:lnTo>
                    <a:lnTo>
                      <a:pt x="2856" y="1210"/>
                    </a:lnTo>
                    <a:lnTo>
                      <a:pt x="2854" y="1206"/>
                    </a:lnTo>
                    <a:lnTo>
                      <a:pt x="2852" y="1210"/>
                    </a:lnTo>
                    <a:lnTo>
                      <a:pt x="2852" y="1210"/>
                    </a:lnTo>
                    <a:lnTo>
                      <a:pt x="2850" y="1212"/>
                    </a:lnTo>
                    <a:lnTo>
                      <a:pt x="2846" y="1214"/>
                    </a:lnTo>
                    <a:lnTo>
                      <a:pt x="2844" y="1220"/>
                    </a:lnTo>
                    <a:lnTo>
                      <a:pt x="2846" y="1232"/>
                    </a:lnTo>
                    <a:lnTo>
                      <a:pt x="2846" y="1232"/>
                    </a:lnTo>
                    <a:lnTo>
                      <a:pt x="2840" y="1224"/>
                    </a:lnTo>
                    <a:lnTo>
                      <a:pt x="2834" y="1220"/>
                    </a:lnTo>
                    <a:lnTo>
                      <a:pt x="2828" y="1216"/>
                    </a:lnTo>
                    <a:lnTo>
                      <a:pt x="2820" y="1214"/>
                    </a:lnTo>
                    <a:lnTo>
                      <a:pt x="2820" y="1214"/>
                    </a:lnTo>
                    <a:lnTo>
                      <a:pt x="2816" y="1214"/>
                    </a:lnTo>
                    <a:lnTo>
                      <a:pt x="2812" y="1214"/>
                    </a:lnTo>
                    <a:lnTo>
                      <a:pt x="2808" y="1218"/>
                    </a:lnTo>
                    <a:lnTo>
                      <a:pt x="2804" y="1226"/>
                    </a:lnTo>
                    <a:lnTo>
                      <a:pt x="2804" y="1226"/>
                    </a:lnTo>
                    <a:lnTo>
                      <a:pt x="2802" y="1230"/>
                    </a:lnTo>
                    <a:lnTo>
                      <a:pt x="2798" y="1230"/>
                    </a:lnTo>
                    <a:lnTo>
                      <a:pt x="2792" y="1226"/>
                    </a:lnTo>
                    <a:lnTo>
                      <a:pt x="2792" y="1226"/>
                    </a:lnTo>
                    <a:lnTo>
                      <a:pt x="2784" y="1226"/>
                    </a:lnTo>
                    <a:lnTo>
                      <a:pt x="2776" y="1228"/>
                    </a:lnTo>
                    <a:lnTo>
                      <a:pt x="2770" y="1228"/>
                    </a:lnTo>
                    <a:lnTo>
                      <a:pt x="2766" y="1228"/>
                    </a:lnTo>
                    <a:lnTo>
                      <a:pt x="2762" y="1226"/>
                    </a:lnTo>
                    <a:lnTo>
                      <a:pt x="2762" y="1226"/>
                    </a:lnTo>
                    <a:lnTo>
                      <a:pt x="2760" y="1222"/>
                    </a:lnTo>
                    <a:lnTo>
                      <a:pt x="2760" y="1222"/>
                    </a:lnTo>
                    <a:lnTo>
                      <a:pt x="2756" y="1220"/>
                    </a:lnTo>
                    <a:lnTo>
                      <a:pt x="2752" y="1222"/>
                    </a:lnTo>
                    <a:lnTo>
                      <a:pt x="2752" y="1222"/>
                    </a:lnTo>
                    <a:lnTo>
                      <a:pt x="2748" y="1224"/>
                    </a:lnTo>
                    <a:lnTo>
                      <a:pt x="2742" y="1226"/>
                    </a:lnTo>
                    <a:lnTo>
                      <a:pt x="2738" y="1224"/>
                    </a:lnTo>
                    <a:lnTo>
                      <a:pt x="2732" y="1218"/>
                    </a:lnTo>
                    <a:lnTo>
                      <a:pt x="2732" y="1218"/>
                    </a:lnTo>
                    <a:lnTo>
                      <a:pt x="2730" y="1216"/>
                    </a:lnTo>
                    <a:lnTo>
                      <a:pt x="2728" y="1216"/>
                    </a:lnTo>
                    <a:lnTo>
                      <a:pt x="2726" y="1216"/>
                    </a:lnTo>
                    <a:lnTo>
                      <a:pt x="2726" y="1216"/>
                    </a:lnTo>
                    <a:lnTo>
                      <a:pt x="2718" y="1218"/>
                    </a:lnTo>
                    <a:lnTo>
                      <a:pt x="2712" y="1218"/>
                    </a:lnTo>
                    <a:lnTo>
                      <a:pt x="2698" y="1218"/>
                    </a:lnTo>
                    <a:lnTo>
                      <a:pt x="2698" y="1218"/>
                    </a:lnTo>
                    <a:lnTo>
                      <a:pt x="2692" y="1220"/>
                    </a:lnTo>
                    <a:lnTo>
                      <a:pt x="2688" y="1222"/>
                    </a:lnTo>
                    <a:lnTo>
                      <a:pt x="2682" y="1228"/>
                    </a:lnTo>
                    <a:lnTo>
                      <a:pt x="2682" y="1228"/>
                    </a:lnTo>
                    <a:lnTo>
                      <a:pt x="2676" y="1230"/>
                    </a:lnTo>
                    <a:lnTo>
                      <a:pt x="2672" y="1228"/>
                    </a:lnTo>
                    <a:lnTo>
                      <a:pt x="2664" y="1226"/>
                    </a:lnTo>
                    <a:lnTo>
                      <a:pt x="2664" y="1226"/>
                    </a:lnTo>
                    <a:lnTo>
                      <a:pt x="2660" y="1226"/>
                    </a:lnTo>
                    <a:lnTo>
                      <a:pt x="2660" y="1226"/>
                    </a:lnTo>
                    <a:lnTo>
                      <a:pt x="2658" y="1228"/>
                    </a:lnTo>
                    <a:lnTo>
                      <a:pt x="2658" y="1228"/>
                    </a:lnTo>
                    <a:lnTo>
                      <a:pt x="2658" y="1228"/>
                    </a:lnTo>
                    <a:lnTo>
                      <a:pt x="2656" y="1230"/>
                    </a:lnTo>
                    <a:lnTo>
                      <a:pt x="2654" y="1228"/>
                    </a:lnTo>
                    <a:lnTo>
                      <a:pt x="2654" y="1228"/>
                    </a:lnTo>
                    <a:lnTo>
                      <a:pt x="2646" y="1218"/>
                    </a:lnTo>
                    <a:lnTo>
                      <a:pt x="2644" y="1214"/>
                    </a:lnTo>
                    <a:lnTo>
                      <a:pt x="2642" y="1214"/>
                    </a:lnTo>
                    <a:lnTo>
                      <a:pt x="2638" y="1214"/>
                    </a:lnTo>
                    <a:lnTo>
                      <a:pt x="2636" y="1218"/>
                    </a:lnTo>
                    <a:lnTo>
                      <a:pt x="2630" y="1230"/>
                    </a:lnTo>
                    <a:lnTo>
                      <a:pt x="2630" y="1230"/>
                    </a:lnTo>
                    <a:lnTo>
                      <a:pt x="2626" y="1236"/>
                    </a:lnTo>
                    <a:lnTo>
                      <a:pt x="2624" y="1236"/>
                    </a:lnTo>
                    <a:lnTo>
                      <a:pt x="2622" y="1234"/>
                    </a:lnTo>
                    <a:lnTo>
                      <a:pt x="2620" y="1222"/>
                    </a:lnTo>
                    <a:lnTo>
                      <a:pt x="2620" y="1222"/>
                    </a:lnTo>
                    <a:lnTo>
                      <a:pt x="2618" y="1234"/>
                    </a:lnTo>
                    <a:lnTo>
                      <a:pt x="2616" y="1234"/>
                    </a:lnTo>
                    <a:lnTo>
                      <a:pt x="2614" y="1232"/>
                    </a:lnTo>
                    <a:lnTo>
                      <a:pt x="2614" y="1232"/>
                    </a:lnTo>
                    <a:lnTo>
                      <a:pt x="2610" y="1222"/>
                    </a:lnTo>
                    <a:lnTo>
                      <a:pt x="2608" y="1220"/>
                    </a:lnTo>
                    <a:lnTo>
                      <a:pt x="2606" y="1220"/>
                    </a:lnTo>
                    <a:lnTo>
                      <a:pt x="2600" y="1224"/>
                    </a:lnTo>
                    <a:lnTo>
                      <a:pt x="2596" y="1228"/>
                    </a:lnTo>
                    <a:lnTo>
                      <a:pt x="2596" y="1228"/>
                    </a:lnTo>
                    <a:lnTo>
                      <a:pt x="2592" y="1232"/>
                    </a:lnTo>
                    <a:lnTo>
                      <a:pt x="2590" y="1230"/>
                    </a:lnTo>
                    <a:lnTo>
                      <a:pt x="2588" y="1228"/>
                    </a:lnTo>
                    <a:lnTo>
                      <a:pt x="2584" y="1228"/>
                    </a:lnTo>
                    <a:lnTo>
                      <a:pt x="2584" y="1228"/>
                    </a:lnTo>
                    <a:lnTo>
                      <a:pt x="2580" y="1222"/>
                    </a:lnTo>
                    <a:lnTo>
                      <a:pt x="2576" y="1222"/>
                    </a:lnTo>
                    <a:lnTo>
                      <a:pt x="2574" y="1224"/>
                    </a:lnTo>
                    <a:lnTo>
                      <a:pt x="2574" y="1224"/>
                    </a:lnTo>
                    <a:lnTo>
                      <a:pt x="2572" y="1224"/>
                    </a:lnTo>
                    <a:lnTo>
                      <a:pt x="2570" y="1222"/>
                    </a:lnTo>
                    <a:lnTo>
                      <a:pt x="2570" y="1222"/>
                    </a:lnTo>
                    <a:lnTo>
                      <a:pt x="2568" y="1216"/>
                    </a:lnTo>
                    <a:lnTo>
                      <a:pt x="2566" y="1214"/>
                    </a:lnTo>
                    <a:lnTo>
                      <a:pt x="2562" y="1212"/>
                    </a:lnTo>
                    <a:lnTo>
                      <a:pt x="2560" y="1214"/>
                    </a:lnTo>
                    <a:lnTo>
                      <a:pt x="2556" y="1216"/>
                    </a:lnTo>
                    <a:lnTo>
                      <a:pt x="2550" y="1222"/>
                    </a:lnTo>
                    <a:lnTo>
                      <a:pt x="2550" y="1222"/>
                    </a:lnTo>
                    <a:lnTo>
                      <a:pt x="2544" y="1228"/>
                    </a:lnTo>
                    <a:lnTo>
                      <a:pt x="2542" y="1230"/>
                    </a:lnTo>
                    <a:lnTo>
                      <a:pt x="2538" y="1230"/>
                    </a:lnTo>
                    <a:lnTo>
                      <a:pt x="2532" y="1226"/>
                    </a:lnTo>
                    <a:lnTo>
                      <a:pt x="2528" y="1216"/>
                    </a:lnTo>
                    <a:lnTo>
                      <a:pt x="2528" y="1216"/>
                    </a:lnTo>
                    <a:lnTo>
                      <a:pt x="2526" y="1214"/>
                    </a:lnTo>
                    <a:lnTo>
                      <a:pt x="2524" y="1216"/>
                    </a:lnTo>
                    <a:lnTo>
                      <a:pt x="2522" y="1218"/>
                    </a:lnTo>
                    <a:lnTo>
                      <a:pt x="2522" y="1218"/>
                    </a:lnTo>
                    <a:lnTo>
                      <a:pt x="2516" y="1226"/>
                    </a:lnTo>
                    <a:lnTo>
                      <a:pt x="2512" y="1228"/>
                    </a:lnTo>
                    <a:lnTo>
                      <a:pt x="2510" y="1228"/>
                    </a:lnTo>
                    <a:lnTo>
                      <a:pt x="2504" y="1226"/>
                    </a:lnTo>
                    <a:lnTo>
                      <a:pt x="2498" y="1220"/>
                    </a:lnTo>
                    <a:lnTo>
                      <a:pt x="2498" y="1220"/>
                    </a:lnTo>
                    <a:lnTo>
                      <a:pt x="2492" y="1218"/>
                    </a:lnTo>
                    <a:lnTo>
                      <a:pt x="2488" y="1218"/>
                    </a:lnTo>
                    <a:lnTo>
                      <a:pt x="2484" y="1220"/>
                    </a:lnTo>
                    <a:lnTo>
                      <a:pt x="2480" y="1224"/>
                    </a:lnTo>
                    <a:lnTo>
                      <a:pt x="2480" y="1224"/>
                    </a:lnTo>
                    <a:lnTo>
                      <a:pt x="2476" y="1230"/>
                    </a:lnTo>
                    <a:lnTo>
                      <a:pt x="2470" y="1232"/>
                    </a:lnTo>
                    <a:lnTo>
                      <a:pt x="2466" y="1232"/>
                    </a:lnTo>
                    <a:lnTo>
                      <a:pt x="2462" y="1230"/>
                    </a:lnTo>
                    <a:lnTo>
                      <a:pt x="2462" y="1230"/>
                    </a:lnTo>
                    <a:lnTo>
                      <a:pt x="2458" y="1230"/>
                    </a:lnTo>
                    <a:lnTo>
                      <a:pt x="2456" y="1230"/>
                    </a:lnTo>
                    <a:lnTo>
                      <a:pt x="2456" y="1230"/>
                    </a:lnTo>
                    <a:lnTo>
                      <a:pt x="2450" y="1232"/>
                    </a:lnTo>
                    <a:lnTo>
                      <a:pt x="2446" y="1232"/>
                    </a:lnTo>
                    <a:lnTo>
                      <a:pt x="2440" y="1232"/>
                    </a:lnTo>
                    <a:lnTo>
                      <a:pt x="2436" y="1228"/>
                    </a:lnTo>
                    <a:lnTo>
                      <a:pt x="2436" y="1228"/>
                    </a:lnTo>
                    <a:lnTo>
                      <a:pt x="2430" y="1224"/>
                    </a:lnTo>
                    <a:lnTo>
                      <a:pt x="2424" y="1226"/>
                    </a:lnTo>
                    <a:lnTo>
                      <a:pt x="2424" y="1226"/>
                    </a:lnTo>
                    <a:lnTo>
                      <a:pt x="2420" y="1226"/>
                    </a:lnTo>
                    <a:lnTo>
                      <a:pt x="2414" y="1228"/>
                    </a:lnTo>
                    <a:lnTo>
                      <a:pt x="2412" y="1226"/>
                    </a:lnTo>
                    <a:lnTo>
                      <a:pt x="2410" y="1224"/>
                    </a:lnTo>
                    <a:lnTo>
                      <a:pt x="2404" y="1212"/>
                    </a:lnTo>
                    <a:lnTo>
                      <a:pt x="2404" y="1212"/>
                    </a:lnTo>
                    <a:lnTo>
                      <a:pt x="2402" y="1228"/>
                    </a:lnTo>
                    <a:lnTo>
                      <a:pt x="2400" y="1234"/>
                    </a:lnTo>
                    <a:lnTo>
                      <a:pt x="2396" y="1236"/>
                    </a:lnTo>
                    <a:lnTo>
                      <a:pt x="2390" y="1236"/>
                    </a:lnTo>
                    <a:lnTo>
                      <a:pt x="2390" y="1236"/>
                    </a:lnTo>
                    <a:lnTo>
                      <a:pt x="2388" y="1232"/>
                    </a:lnTo>
                    <a:lnTo>
                      <a:pt x="2388" y="1224"/>
                    </a:lnTo>
                    <a:lnTo>
                      <a:pt x="2388" y="1224"/>
                    </a:lnTo>
                    <a:lnTo>
                      <a:pt x="2388" y="1224"/>
                    </a:lnTo>
                    <a:lnTo>
                      <a:pt x="2388" y="1222"/>
                    </a:lnTo>
                    <a:lnTo>
                      <a:pt x="2388" y="1222"/>
                    </a:lnTo>
                    <a:lnTo>
                      <a:pt x="2388" y="1222"/>
                    </a:lnTo>
                    <a:lnTo>
                      <a:pt x="2388" y="1222"/>
                    </a:lnTo>
                    <a:lnTo>
                      <a:pt x="2386" y="1224"/>
                    </a:lnTo>
                    <a:lnTo>
                      <a:pt x="2384" y="1226"/>
                    </a:lnTo>
                    <a:lnTo>
                      <a:pt x="2384" y="1226"/>
                    </a:lnTo>
                    <a:lnTo>
                      <a:pt x="2378" y="1224"/>
                    </a:lnTo>
                    <a:lnTo>
                      <a:pt x="2372" y="1226"/>
                    </a:lnTo>
                    <a:lnTo>
                      <a:pt x="2366" y="1232"/>
                    </a:lnTo>
                    <a:lnTo>
                      <a:pt x="2360" y="1238"/>
                    </a:lnTo>
                    <a:lnTo>
                      <a:pt x="2360" y="1238"/>
                    </a:lnTo>
                    <a:lnTo>
                      <a:pt x="2358" y="1240"/>
                    </a:lnTo>
                    <a:lnTo>
                      <a:pt x="2356" y="1238"/>
                    </a:lnTo>
                    <a:lnTo>
                      <a:pt x="2356" y="1238"/>
                    </a:lnTo>
                    <a:lnTo>
                      <a:pt x="2350" y="1236"/>
                    </a:lnTo>
                    <a:lnTo>
                      <a:pt x="2344" y="1234"/>
                    </a:lnTo>
                    <a:lnTo>
                      <a:pt x="2332" y="1234"/>
                    </a:lnTo>
                    <a:lnTo>
                      <a:pt x="2332" y="1234"/>
                    </a:lnTo>
                    <a:lnTo>
                      <a:pt x="2328" y="1232"/>
                    </a:lnTo>
                    <a:lnTo>
                      <a:pt x="2326" y="1228"/>
                    </a:lnTo>
                    <a:lnTo>
                      <a:pt x="2326" y="1228"/>
                    </a:lnTo>
                    <a:lnTo>
                      <a:pt x="2322" y="1220"/>
                    </a:lnTo>
                    <a:lnTo>
                      <a:pt x="2316" y="1214"/>
                    </a:lnTo>
                    <a:lnTo>
                      <a:pt x="2312" y="1214"/>
                    </a:lnTo>
                    <a:lnTo>
                      <a:pt x="2310" y="1216"/>
                    </a:lnTo>
                    <a:lnTo>
                      <a:pt x="2304" y="1226"/>
                    </a:lnTo>
                    <a:lnTo>
                      <a:pt x="2304" y="1226"/>
                    </a:lnTo>
                    <a:lnTo>
                      <a:pt x="2302" y="1230"/>
                    </a:lnTo>
                    <a:lnTo>
                      <a:pt x="2298" y="1230"/>
                    </a:lnTo>
                    <a:lnTo>
                      <a:pt x="2298" y="1230"/>
                    </a:lnTo>
                    <a:lnTo>
                      <a:pt x="2296" y="1228"/>
                    </a:lnTo>
                    <a:lnTo>
                      <a:pt x="2296" y="1228"/>
                    </a:lnTo>
                    <a:lnTo>
                      <a:pt x="2294" y="1230"/>
                    </a:lnTo>
                    <a:lnTo>
                      <a:pt x="2294" y="1230"/>
                    </a:lnTo>
                    <a:lnTo>
                      <a:pt x="2292" y="1238"/>
                    </a:lnTo>
                    <a:lnTo>
                      <a:pt x="2290" y="1238"/>
                    </a:lnTo>
                    <a:lnTo>
                      <a:pt x="2290" y="1238"/>
                    </a:lnTo>
                    <a:lnTo>
                      <a:pt x="2286" y="1226"/>
                    </a:lnTo>
                    <a:lnTo>
                      <a:pt x="2286" y="1226"/>
                    </a:lnTo>
                    <a:lnTo>
                      <a:pt x="2282" y="1224"/>
                    </a:lnTo>
                    <a:lnTo>
                      <a:pt x="2280" y="1224"/>
                    </a:lnTo>
                    <a:lnTo>
                      <a:pt x="2280" y="1224"/>
                    </a:lnTo>
                    <a:lnTo>
                      <a:pt x="2276" y="1222"/>
                    </a:lnTo>
                    <a:lnTo>
                      <a:pt x="2274" y="1224"/>
                    </a:lnTo>
                    <a:lnTo>
                      <a:pt x="2272" y="1226"/>
                    </a:lnTo>
                    <a:lnTo>
                      <a:pt x="2272" y="1226"/>
                    </a:lnTo>
                    <a:lnTo>
                      <a:pt x="2270" y="1228"/>
                    </a:lnTo>
                    <a:lnTo>
                      <a:pt x="2268" y="1228"/>
                    </a:lnTo>
                    <a:lnTo>
                      <a:pt x="2262" y="1226"/>
                    </a:lnTo>
                    <a:lnTo>
                      <a:pt x="2262" y="1226"/>
                    </a:lnTo>
                    <a:lnTo>
                      <a:pt x="2252" y="1222"/>
                    </a:lnTo>
                    <a:lnTo>
                      <a:pt x="2244" y="1216"/>
                    </a:lnTo>
                    <a:lnTo>
                      <a:pt x="2238" y="1214"/>
                    </a:lnTo>
                    <a:lnTo>
                      <a:pt x="2234" y="1214"/>
                    </a:lnTo>
                    <a:lnTo>
                      <a:pt x="2230" y="1214"/>
                    </a:lnTo>
                    <a:lnTo>
                      <a:pt x="2224" y="1218"/>
                    </a:lnTo>
                    <a:lnTo>
                      <a:pt x="2224" y="1218"/>
                    </a:lnTo>
                    <a:lnTo>
                      <a:pt x="2224" y="1222"/>
                    </a:lnTo>
                    <a:lnTo>
                      <a:pt x="2224" y="1222"/>
                    </a:lnTo>
                    <a:lnTo>
                      <a:pt x="2224" y="1222"/>
                    </a:lnTo>
                    <a:lnTo>
                      <a:pt x="2218" y="1228"/>
                    </a:lnTo>
                    <a:lnTo>
                      <a:pt x="2214" y="1232"/>
                    </a:lnTo>
                    <a:lnTo>
                      <a:pt x="2210" y="1234"/>
                    </a:lnTo>
                    <a:lnTo>
                      <a:pt x="2206" y="1232"/>
                    </a:lnTo>
                    <a:lnTo>
                      <a:pt x="2204" y="1228"/>
                    </a:lnTo>
                    <a:lnTo>
                      <a:pt x="2204" y="1228"/>
                    </a:lnTo>
                    <a:lnTo>
                      <a:pt x="2202" y="1226"/>
                    </a:lnTo>
                    <a:lnTo>
                      <a:pt x="2202" y="1226"/>
                    </a:lnTo>
                    <a:lnTo>
                      <a:pt x="2200" y="1220"/>
                    </a:lnTo>
                    <a:lnTo>
                      <a:pt x="2198" y="1220"/>
                    </a:lnTo>
                    <a:lnTo>
                      <a:pt x="2194" y="1232"/>
                    </a:lnTo>
                    <a:lnTo>
                      <a:pt x="2194" y="1232"/>
                    </a:lnTo>
                    <a:lnTo>
                      <a:pt x="2194" y="1232"/>
                    </a:lnTo>
                    <a:lnTo>
                      <a:pt x="2186" y="1230"/>
                    </a:lnTo>
                    <a:lnTo>
                      <a:pt x="2176" y="1226"/>
                    </a:lnTo>
                    <a:lnTo>
                      <a:pt x="2176" y="1226"/>
                    </a:lnTo>
                    <a:lnTo>
                      <a:pt x="2170" y="1222"/>
                    </a:lnTo>
                    <a:lnTo>
                      <a:pt x="2164" y="1222"/>
                    </a:lnTo>
                    <a:lnTo>
                      <a:pt x="2158" y="1224"/>
                    </a:lnTo>
                    <a:lnTo>
                      <a:pt x="2152" y="1232"/>
                    </a:lnTo>
                    <a:lnTo>
                      <a:pt x="2152" y="1232"/>
                    </a:lnTo>
                    <a:lnTo>
                      <a:pt x="2150" y="1234"/>
                    </a:lnTo>
                    <a:lnTo>
                      <a:pt x="2148" y="1234"/>
                    </a:lnTo>
                    <a:lnTo>
                      <a:pt x="2144" y="1234"/>
                    </a:lnTo>
                    <a:lnTo>
                      <a:pt x="2144" y="1234"/>
                    </a:lnTo>
                    <a:lnTo>
                      <a:pt x="2132" y="1232"/>
                    </a:lnTo>
                    <a:lnTo>
                      <a:pt x="2124" y="1234"/>
                    </a:lnTo>
                    <a:lnTo>
                      <a:pt x="2118" y="1236"/>
                    </a:lnTo>
                    <a:lnTo>
                      <a:pt x="2118" y="1236"/>
                    </a:lnTo>
                    <a:lnTo>
                      <a:pt x="2118" y="1236"/>
                    </a:lnTo>
                    <a:lnTo>
                      <a:pt x="2118" y="1236"/>
                    </a:lnTo>
                    <a:lnTo>
                      <a:pt x="2114" y="1236"/>
                    </a:lnTo>
                    <a:lnTo>
                      <a:pt x="2112" y="1234"/>
                    </a:lnTo>
                    <a:lnTo>
                      <a:pt x="2108" y="1226"/>
                    </a:lnTo>
                    <a:lnTo>
                      <a:pt x="2108" y="1226"/>
                    </a:lnTo>
                    <a:lnTo>
                      <a:pt x="2106" y="1222"/>
                    </a:lnTo>
                    <a:lnTo>
                      <a:pt x="2104" y="1220"/>
                    </a:lnTo>
                    <a:lnTo>
                      <a:pt x="2102" y="1222"/>
                    </a:lnTo>
                    <a:lnTo>
                      <a:pt x="2102" y="1222"/>
                    </a:lnTo>
                    <a:lnTo>
                      <a:pt x="2100" y="1224"/>
                    </a:lnTo>
                    <a:lnTo>
                      <a:pt x="2098" y="1226"/>
                    </a:lnTo>
                    <a:lnTo>
                      <a:pt x="2098" y="1226"/>
                    </a:lnTo>
                    <a:lnTo>
                      <a:pt x="2096" y="1230"/>
                    </a:lnTo>
                    <a:lnTo>
                      <a:pt x="2092" y="1236"/>
                    </a:lnTo>
                    <a:lnTo>
                      <a:pt x="2092" y="1236"/>
                    </a:lnTo>
                    <a:lnTo>
                      <a:pt x="2092" y="1236"/>
                    </a:lnTo>
                    <a:lnTo>
                      <a:pt x="2090" y="1236"/>
                    </a:lnTo>
                    <a:lnTo>
                      <a:pt x="2088" y="1236"/>
                    </a:lnTo>
                    <a:lnTo>
                      <a:pt x="2086" y="1232"/>
                    </a:lnTo>
                    <a:lnTo>
                      <a:pt x="2082" y="1226"/>
                    </a:lnTo>
                    <a:lnTo>
                      <a:pt x="2082" y="1226"/>
                    </a:lnTo>
                    <a:lnTo>
                      <a:pt x="2080" y="1226"/>
                    </a:lnTo>
                    <a:lnTo>
                      <a:pt x="2080" y="1226"/>
                    </a:lnTo>
                    <a:lnTo>
                      <a:pt x="2078" y="1226"/>
                    </a:lnTo>
                    <a:lnTo>
                      <a:pt x="2078" y="1226"/>
                    </a:lnTo>
                    <a:lnTo>
                      <a:pt x="2078" y="1226"/>
                    </a:lnTo>
                    <a:lnTo>
                      <a:pt x="2078" y="1226"/>
                    </a:lnTo>
                    <a:lnTo>
                      <a:pt x="2078" y="1226"/>
                    </a:lnTo>
                    <a:lnTo>
                      <a:pt x="2080" y="1226"/>
                    </a:lnTo>
                    <a:lnTo>
                      <a:pt x="2080" y="1226"/>
                    </a:lnTo>
                    <a:lnTo>
                      <a:pt x="2082" y="1232"/>
                    </a:lnTo>
                    <a:lnTo>
                      <a:pt x="2080" y="1234"/>
                    </a:lnTo>
                    <a:lnTo>
                      <a:pt x="2078" y="1236"/>
                    </a:lnTo>
                    <a:lnTo>
                      <a:pt x="2078" y="1236"/>
                    </a:lnTo>
                    <a:lnTo>
                      <a:pt x="2074" y="1238"/>
                    </a:lnTo>
                    <a:lnTo>
                      <a:pt x="2072" y="1236"/>
                    </a:lnTo>
                    <a:lnTo>
                      <a:pt x="2068" y="1236"/>
                    </a:lnTo>
                    <a:lnTo>
                      <a:pt x="2066" y="1238"/>
                    </a:lnTo>
                    <a:lnTo>
                      <a:pt x="2066" y="1238"/>
                    </a:lnTo>
                    <a:lnTo>
                      <a:pt x="2062" y="1234"/>
                    </a:lnTo>
                    <a:lnTo>
                      <a:pt x="2060" y="1226"/>
                    </a:lnTo>
                    <a:lnTo>
                      <a:pt x="2060" y="1226"/>
                    </a:lnTo>
                    <a:lnTo>
                      <a:pt x="2058" y="1222"/>
                    </a:lnTo>
                    <a:lnTo>
                      <a:pt x="2054" y="1220"/>
                    </a:lnTo>
                    <a:lnTo>
                      <a:pt x="2050" y="1220"/>
                    </a:lnTo>
                    <a:lnTo>
                      <a:pt x="2046" y="1220"/>
                    </a:lnTo>
                    <a:lnTo>
                      <a:pt x="2046" y="1220"/>
                    </a:lnTo>
                    <a:lnTo>
                      <a:pt x="2044" y="1220"/>
                    </a:lnTo>
                    <a:lnTo>
                      <a:pt x="2040" y="1216"/>
                    </a:lnTo>
                    <a:lnTo>
                      <a:pt x="2036" y="1204"/>
                    </a:lnTo>
                    <a:lnTo>
                      <a:pt x="2036" y="1204"/>
                    </a:lnTo>
                    <a:lnTo>
                      <a:pt x="2034" y="1214"/>
                    </a:lnTo>
                    <a:lnTo>
                      <a:pt x="2032" y="1222"/>
                    </a:lnTo>
                    <a:lnTo>
                      <a:pt x="2030" y="1226"/>
                    </a:lnTo>
                    <a:lnTo>
                      <a:pt x="2026" y="1228"/>
                    </a:lnTo>
                    <a:lnTo>
                      <a:pt x="2020" y="1230"/>
                    </a:lnTo>
                    <a:lnTo>
                      <a:pt x="2012" y="1230"/>
                    </a:lnTo>
                    <a:lnTo>
                      <a:pt x="2012" y="1230"/>
                    </a:lnTo>
                    <a:lnTo>
                      <a:pt x="2010" y="1230"/>
                    </a:lnTo>
                    <a:lnTo>
                      <a:pt x="2008" y="1230"/>
                    </a:lnTo>
                    <a:lnTo>
                      <a:pt x="2006" y="1232"/>
                    </a:lnTo>
                    <a:lnTo>
                      <a:pt x="2006" y="1232"/>
                    </a:lnTo>
                    <a:lnTo>
                      <a:pt x="2004" y="1234"/>
                    </a:lnTo>
                    <a:lnTo>
                      <a:pt x="2002" y="1234"/>
                    </a:lnTo>
                    <a:lnTo>
                      <a:pt x="2000" y="1234"/>
                    </a:lnTo>
                    <a:lnTo>
                      <a:pt x="2000" y="1234"/>
                    </a:lnTo>
                    <a:lnTo>
                      <a:pt x="1996" y="1220"/>
                    </a:lnTo>
                    <a:lnTo>
                      <a:pt x="1992" y="1216"/>
                    </a:lnTo>
                    <a:lnTo>
                      <a:pt x="1990" y="1214"/>
                    </a:lnTo>
                    <a:lnTo>
                      <a:pt x="1988" y="1216"/>
                    </a:lnTo>
                    <a:lnTo>
                      <a:pt x="1984" y="1218"/>
                    </a:lnTo>
                    <a:lnTo>
                      <a:pt x="1978" y="1228"/>
                    </a:lnTo>
                    <a:lnTo>
                      <a:pt x="1978" y="1228"/>
                    </a:lnTo>
                    <a:lnTo>
                      <a:pt x="1976" y="1232"/>
                    </a:lnTo>
                    <a:lnTo>
                      <a:pt x="1972" y="1232"/>
                    </a:lnTo>
                    <a:lnTo>
                      <a:pt x="1970" y="1232"/>
                    </a:lnTo>
                    <a:lnTo>
                      <a:pt x="1968" y="1234"/>
                    </a:lnTo>
                    <a:lnTo>
                      <a:pt x="1968" y="1234"/>
                    </a:lnTo>
                    <a:lnTo>
                      <a:pt x="1964" y="1238"/>
                    </a:lnTo>
                    <a:lnTo>
                      <a:pt x="1962" y="1236"/>
                    </a:lnTo>
                    <a:lnTo>
                      <a:pt x="1958" y="1228"/>
                    </a:lnTo>
                    <a:lnTo>
                      <a:pt x="1958" y="1228"/>
                    </a:lnTo>
                    <a:lnTo>
                      <a:pt x="1956" y="1224"/>
                    </a:lnTo>
                    <a:lnTo>
                      <a:pt x="1954" y="1224"/>
                    </a:lnTo>
                    <a:lnTo>
                      <a:pt x="1948" y="1226"/>
                    </a:lnTo>
                    <a:lnTo>
                      <a:pt x="1948" y="1226"/>
                    </a:lnTo>
                    <a:lnTo>
                      <a:pt x="1944" y="1230"/>
                    </a:lnTo>
                    <a:lnTo>
                      <a:pt x="1942" y="1230"/>
                    </a:lnTo>
                    <a:lnTo>
                      <a:pt x="1938" y="1230"/>
                    </a:lnTo>
                    <a:lnTo>
                      <a:pt x="1934" y="1224"/>
                    </a:lnTo>
                    <a:lnTo>
                      <a:pt x="1934" y="1224"/>
                    </a:lnTo>
                    <a:lnTo>
                      <a:pt x="1932" y="1222"/>
                    </a:lnTo>
                    <a:lnTo>
                      <a:pt x="1930" y="1222"/>
                    </a:lnTo>
                    <a:lnTo>
                      <a:pt x="1924" y="1224"/>
                    </a:lnTo>
                    <a:lnTo>
                      <a:pt x="1924" y="1224"/>
                    </a:lnTo>
                    <a:lnTo>
                      <a:pt x="1922" y="1224"/>
                    </a:lnTo>
                    <a:lnTo>
                      <a:pt x="1922" y="1224"/>
                    </a:lnTo>
                    <a:lnTo>
                      <a:pt x="1916" y="1218"/>
                    </a:lnTo>
                    <a:lnTo>
                      <a:pt x="1912" y="1216"/>
                    </a:lnTo>
                    <a:lnTo>
                      <a:pt x="1906" y="1216"/>
                    </a:lnTo>
                    <a:lnTo>
                      <a:pt x="1902" y="1220"/>
                    </a:lnTo>
                    <a:lnTo>
                      <a:pt x="1902" y="1220"/>
                    </a:lnTo>
                    <a:lnTo>
                      <a:pt x="1898" y="1222"/>
                    </a:lnTo>
                    <a:lnTo>
                      <a:pt x="1894" y="1226"/>
                    </a:lnTo>
                    <a:lnTo>
                      <a:pt x="1894" y="1226"/>
                    </a:lnTo>
                    <a:lnTo>
                      <a:pt x="1890" y="1232"/>
                    </a:lnTo>
                    <a:lnTo>
                      <a:pt x="1884" y="1234"/>
                    </a:lnTo>
                    <a:lnTo>
                      <a:pt x="1882" y="1234"/>
                    </a:lnTo>
                    <a:lnTo>
                      <a:pt x="1878" y="1230"/>
                    </a:lnTo>
                    <a:lnTo>
                      <a:pt x="1874" y="1222"/>
                    </a:lnTo>
                    <a:lnTo>
                      <a:pt x="1874" y="1222"/>
                    </a:lnTo>
                    <a:lnTo>
                      <a:pt x="1872" y="1218"/>
                    </a:lnTo>
                    <a:lnTo>
                      <a:pt x="1870" y="1218"/>
                    </a:lnTo>
                    <a:lnTo>
                      <a:pt x="1870" y="1226"/>
                    </a:lnTo>
                    <a:lnTo>
                      <a:pt x="1870" y="1226"/>
                    </a:lnTo>
                    <a:lnTo>
                      <a:pt x="1868" y="1232"/>
                    </a:lnTo>
                    <a:lnTo>
                      <a:pt x="1866" y="1234"/>
                    </a:lnTo>
                    <a:lnTo>
                      <a:pt x="1864" y="1234"/>
                    </a:lnTo>
                    <a:lnTo>
                      <a:pt x="1862" y="1232"/>
                    </a:lnTo>
                    <a:lnTo>
                      <a:pt x="1862" y="1232"/>
                    </a:lnTo>
                    <a:lnTo>
                      <a:pt x="1854" y="1224"/>
                    </a:lnTo>
                    <a:lnTo>
                      <a:pt x="1844" y="1222"/>
                    </a:lnTo>
                    <a:lnTo>
                      <a:pt x="1840" y="1222"/>
                    </a:lnTo>
                    <a:lnTo>
                      <a:pt x="1836" y="1222"/>
                    </a:lnTo>
                    <a:lnTo>
                      <a:pt x="1830" y="1226"/>
                    </a:lnTo>
                    <a:lnTo>
                      <a:pt x="1826" y="1230"/>
                    </a:lnTo>
                    <a:lnTo>
                      <a:pt x="1826" y="1230"/>
                    </a:lnTo>
                    <a:lnTo>
                      <a:pt x="1822" y="1234"/>
                    </a:lnTo>
                    <a:lnTo>
                      <a:pt x="1818" y="1234"/>
                    </a:lnTo>
                    <a:lnTo>
                      <a:pt x="1814" y="1234"/>
                    </a:lnTo>
                    <a:lnTo>
                      <a:pt x="1810" y="1232"/>
                    </a:lnTo>
                    <a:lnTo>
                      <a:pt x="1810" y="1232"/>
                    </a:lnTo>
                    <a:lnTo>
                      <a:pt x="1806" y="1230"/>
                    </a:lnTo>
                    <a:lnTo>
                      <a:pt x="1802" y="1232"/>
                    </a:lnTo>
                    <a:lnTo>
                      <a:pt x="1802" y="1232"/>
                    </a:lnTo>
                    <a:lnTo>
                      <a:pt x="1798" y="1236"/>
                    </a:lnTo>
                    <a:lnTo>
                      <a:pt x="1792" y="1238"/>
                    </a:lnTo>
                    <a:lnTo>
                      <a:pt x="1788" y="1236"/>
                    </a:lnTo>
                    <a:lnTo>
                      <a:pt x="1782" y="1228"/>
                    </a:lnTo>
                    <a:lnTo>
                      <a:pt x="1782" y="1228"/>
                    </a:lnTo>
                    <a:lnTo>
                      <a:pt x="1780" y="1224"/>
                    </a:lnTo>
                    <a:lnTo>
                      <a:pt x="1776" y="1224"/>
                    </a:lnTo>
                    <a:lnTo>
                      <a:pt x="1768" y="1228"/>
                    </a:lnTo>
                    <a:lnTo>
                      <a:pt x="1768" y="1228"/>
                    </a:lnTo>
                    <a:lnTo>
                      <a:pt x="1764" y="1226"/>
                    </a:lnTo>
                    <a:lnTo>
                      <a:pt x="1760" y="1228"/>
                    </a:lnTo>
                    <a:lnTo>
                      <a:pt x="1760" y="1228"/>
                    </a:lnTo>
                    <a:lnTo>
                      <a:pt x="1758" y="1228"/>
                    </a:lnTo>
                    <a:lnTo>
                      <a:pt x="1756" y="1226"/>
                    </a:lnTo>
                    <a:lnTo>
                      <a:pt x="1756" y="1226"/>
                    </a:lnTo>
                    <a:lnTo>
                      <a:pt x="1754" y="1220"/>
                    </a:lnTo>
                    <a:lnTo>
                      <a:pt x="1754" y="1216"/>
                    </a:lnTo>
                    <a:lnTo>
                      <a:pt x="1752" y="1212"/>
                    </a:lnTo>
                    <a:lnTo>
                      <a:pt x="1754" y="1208"/>
                    </a:lnTo>
                    <a:lnTo>
                      <a:pt x="1754" y="1208"/>
                    </a:lnTo>
                    <a:lnTo>
                      <a:pt x="1728" y="1218"/>
                    </a:lnTo>
                    <a:lnTo>
                      <a:pt x="1728" y="1218"/>
                    </a:lnTo>
                    <a:lnTo>
                      <a:pt x="1728" y="1218"/>
                    </a:lnTo>
                    <a:lnTo>
                      <a:pt x="1724" y="1218"/>
                    </a:lnTo>
                    <a:lnTo>
                      <a:pt x="1722" y="1218"/>
                    </a:lnTo>
                    <a:lnTo>
                      <a:pt x="1714" y="1214"/>
                    </a:lnTo>
                    <a:lnTo>
                      <a:pt x="1708" y="1210"/>
                    </a:lnTo>
                    <a:lnTo>
                      <a:pt x="1704" y="1210"/>
                    </a:lnTo>
                    <a:lnTo>
                      <a:pt x="1700" y="1210"/>
                    </a:lnTo>
                    <a:lnTo>
                      <a:pt x="1700" y="1210"/>
                    </a:lnTo>
                    <a:lnTo>
                      <a:pt x="1702" y="1222"/>
                    </a:lnTo>
                    <a:lnTo>
                      <a:pt x="1700" y="1226"/>
                    </a:lnTo>
                    <a:lnTo>
                      <a:pt x="1698" y="1228"/>
                    </a:lnTo>
                    <a:lnTo>
                      <a:pt x="1698" y="1228"/>
                    </a:lnTo>
                    <a:lnTo>
                      <a:pt x="1688" y="1224"/>
                    </a:lnTo>
                    <a:lnTo>
                      <a:pt x="1684" y="1224"/>
                    </a:lnTo>
                    <a:lnTo>
                      <a:pt x="1678" y="1228"/>
                    </a:lnTo>
                    <a:lnTo>
                      <a:pt x="1678" y="1228"/>
                    </a:lnTo>
                    <a:lnTo>
                      <a:pt x="1676" y="1228"/>
                    </a:lnTo>
                    <a:lnTo>
                      <a:pt x="1674" y="1224"/>
                    </a:lnTo>
                    <a:lnTo>
                      <a:pt x="1674" y="1224"/>
                    </a:lnTo>
                    <a:lnTo>
                      <a:pt x="1666" y="1212"/>
                    </a:lnTo>
                    <a:lnTo>
                      <a:pt x="1662" y="1210"/>
                    </a:lnTo>
                    <a:lnTo>
                      <a:pt x="1660" y="1210"/>
                    </a:lnTo>
                    <a:lnTo>
                      <a:pt x="1656" y="1212"/>
                    </a:lnTo>
                    <a:lnTo>
                      <a:pt x="1654" y="1218"/>
                    </a:lnTo>
                    <a:lnTo>
                      <a:pt x="1646" y="1234"/>
                    </a:lnTo>
                    <a:lnTo>
                      <a:pt x="1646" y="1234"/>
                    </a:lnTo>
                    <a:lnTo>
                      <a:pt x="1644" y="1240"/>
                    </a:lnTo>
                    <a:lnTo>
                      <a:pt x="1644" y="1240"/>
                    </a:lnTo>
                    <a:lnTo>
                      <a:pt x="1644" y="1230"/>
                    </a:lnTo>
                    <a:lnTo>
                      <a:pt x="1642" y="1226"/>
                    </a:lnTo>
                    <a:lnTo>
                      <a:pt x="1642" y="1222"/>
                    </a:lnTo>
                    <a:lnTo>
                      <a:pt x="1638" y="1222"/>
                    </a:lnTo>
                    <a:lnTo>
                      <a:pt x="1634" y="1224"/>
                    </a:lnTo>
                    <a:lnTo>
                      <a:pt x="1632" y="1224"/>
                    </a:lnTo>
                    <a:lnTo>
                      <a:pt x="1630" y="1222"/>
                    </a:lnTo>
                    <a:lnTo>
                      <a:pt x="1630" y="1222"/>
                    </a:lnTo>
                    <a:lnTo>
                      <a:pt x="1626" y="1220"/>
                    </a:lnTo>
                    <a:lnTo>
                      <a:pt x="1624" y="1218"/>
                    </a:lnTo>
                    <a:lnTo>
                      <a:pt x="1620" y="1220"/>
                    </a:lnTo>
                    <a:lnTo>
                      <a:pt x="1618" y="1226"/>
                    </a:lnTo>
                    <a:lnTo>
                      <a:pt x="1618" y="1226"/>
                    </a:lnTo>
                    <a:lnTo>
                      <a:pt x="1616" y="1228"/>
                    </a:lnTo>
                    <a:lnTo>
                      <a:pt x="1614" y="1228"/>
                    </a:lnTo>
                    <a:lnTo>
                      <a:pt x="1614" y="1228"/>
                    </a:lnTo>
                    <a:lnTo>
                      <a:pt x="1610" y="1220"/>
                    </a:lnTo>
                    <a:lnTo>
                      <a:pt x="1608" y="1218"/>
                    </a:lnTo>
                    <a:lnTo>
                      <a:pt x="1606" y="1218"/>
                    </a:lnTo>
                    <a:lnTo>
                      <a:pt x="1600" y="1220"/>
                    </a:lnTo>
                    <a:lnTo>
                      <a:pt x="1596" y="1220"/>
                    </a:lnTo>
                    <a:lnTo>
                      <a:pt x="1596" y="1220"/>
                    </a:lnTo>
                    <a:lnTo>
                      <a:pt x="1596" y="1220"/>
                    </a:lnTo>
                    <a:lnTo>
                      <a:pt x="1594" y="1220"/>
                    </a:lnTo>
                    <a:lnTo>
                      <a:pt x="1594" y="1220"/>
                    </a:lnTo>
                    <a:lnTo>
                      <a:pt x="1590" y="1212"/>
                    </a:lnTo>
                    <a:lnTo>
                      <a:pt x="1588" y="1210"/>
                    </a:lnTo>
                    <a:lnTo>
                      <a:pt x="1586" y="1210"/>
                    </a:lnTo>
                    <a:lnTo>
                      <a:pt x="1580" y="1212"/>
                    </a:lnTo>
                    <a:lnTo>
                      <a:pt x="1576" y="1218"/>
                    </a:lnTo>
                    <a:lnTo>
                      <a:pt x="1576" y="1218"/>
                    </a:lnTo>
                    <a:lnTo>
                      <a:pt x="1574" y="1220"/>
                    </a:lnTo>
                    <a:lnTo>
                      <a:pt x="1574" y="1220"/>
                    </a:lnTo>
                    <a:lnTo>
                      <a:pt x="1572" y="1218"/>
                    </a:lnTo>
                    <a:lnTo>
                      <a:pt x="1570" y="1220"/>
                    </a:lnTo>
                    <a:lnTo>
                      <a:pt x="1566" y="1224"/>
                    </a:lnTo>
                    <a:lnTo>
                      <a:pt x="1566" y="1224"/>
                    </a:lnTo>
                    <a:lnTo>
                      <a:pt x="1564" y="1232"/>
                    </a:lnTo>
                    <a:lnTo>
                      <a:pt x="1562" y="1232"/>
                    </a:lnTo>
                    <a:lnTo>
                      <a:pt x="1560" y="1228"/>
                    </a:lnTo>
                    <a:lnTo>
                      <a:pt x="1560" y="1228"/>
                    </a:lnTo>
                    <a:lnTo>
                      <a:pt x="1558" y="1222"/>
                    </a:lnTo>
                    <a:lnTo>
                      <a:pt x="1558" y="1218"/>
                    </a:lnTo>
                    <a:lnTo>
                      <a:pt x="1562" y="1210"/>
                    </a:lnTo>
                    <a:lnTo>
                      <a:pt x="1562" y="1210"/>
                    </a:lnTo>
                    <a:lnTo>
                      <a:pt x="1564" y="1208"/>
                    </a:lnTo>
                    <a:lnTo>
                      <a:pt x="1564" y="1208"/>
                    </a:lnTo>
                    <a:lnTo>
                      <a:pt x="1560" y="1214"/>
                    </a:lnTo>
                    <a:lnTo>
                      <a:pt x="1556" y="1220"/>
                    </a:lnTo>
                    <a:lnTo>
                      <a:pt x="1552" y="1220"/>
                    </a:lnTo>
                    <a:lnTo>
                      <a:pt x="1548" y="1218"/>
                    </a:lnTo>
                    <a:lnTo>
                      <a:pt x="1548" y="1218"/>
                    </a:lnTo>
                    <a:lnTo>
                      <a:pt x="1546" y="1216"/>
                    </a:lnTo>
                    <a:lnTo>
                      <a:pt x="1542" y="1218"/>
                    </a:lnTo>
                    <a:lnTo>
                      <a:pt x="1540" y="1218"/>
                    </a:lnTo>
                    <a:lnTo>
                      <a:pt x="1536" y="1214"/>
                    </a:lnTo>
                    <a:lnTo>
                      <a:pt x="1536" y="1214"/>
                    </a:lnTo>
                    <a:lnTo>
                      <a:pt x="1538" y="1224"/>
                    </a:lnTo>
                    <a:lnTo>
                      <a:pt x="1538" y="1228"/>
                    </a:lnTo>
                    <a:lnTo>
                      <a:pt x="1534" y="1228"/>
                    </a:lnTo>
                    <a:lnTo>
                      <a:pt x="1534" y="1228"/>
                    </a:lnTo>
                    <a:lnTo>
                      <a:pt x="1526" y="1226"/>
                    </a:lnTo>
                    <a:lnTo>
                      <a:pt x="1522" y="1224"/>
                    </a:lnTo>
                    <a:lnTo>
                      <a:pt x="1518" y="1222"/>
                    </a:lnTo>
                    <a:lnTo>
                      <a:pt x="1518" y="1222"/>
                    </a:lnTo>
                    <a:lnTo>
                      <a:pt x="1514" y="1220"/>
                    </a:lnTo>
                    <a:lnTo>
                      <a:pt x="1510" y="1220"/>
                    </a:lnTo>
                    <a:lnTo>
                      <a:pt x="1502" y="1228"/>
                    </a:lnTo>
                    <a:lnTo>
                      <a:pt x="1502" y="1228"/>
                    </a:lnTo>
                    <a:lnTo>
                      <a:pt x="1498" y="1234"/>
                    </a:lnTo>
                    <a:lnTo>
                      <a:pt x="1494" y="1236"/>
                    </a:lnTo>
                    <a:lnTo>
                      <a:pt x="1486" y="1232"/>
                    </a:lnTo>
                    <a:lnTo>
                      <a:pt x="1486" y="1232"/>
                    </a:lnTo>
                    <a:lnTo>
                      <a:pt x="1480" y="1232"/>
                    </a:lnTo>
                    <a:lnTo>
                      <a:pt x="1474" y="1234"/>
                    </a:lnTo>
                    <a:lnTo>
                      <a:pt x="1474" y="1234"/>
                    </a:lnTo>
                    <a:lnTo>
                      <a:pt x="1470" y="1238"/>
                    </a:lnTo>
                    <a:lnTo>
                      <a:pt x="1466" y="1238"/>
                    </a:lnTo>
                    <a:lnTo>
                      <a:pt x="1462" y="1236"/>
                    </a:lnTo>
                    <a:lnTo>
                      <a:pt x="1458" y="1230"/>
                    </a:lnTo>
                    <a:lnTo>
                      <a:pt x="1458" y="1230"/>
                    </a:lnTo>
                    <a:lnTo>
                      <a:pt x="1456" y="1228"/>
                    </a:lnTo>
                    <a:lnTo>
                      <a:pt x="1452" y="1226"/>
                    </a:lnTo>
                    <a:lnTo>
                      <a:pt x="1448" y="1228"/>
                    </a:lnTo>
                    <a:lnTo>
                      <a:pt x="1448" y="1228"/>
                    </a:lnTo>
                    <a:lnTo>
                      <a:pt x="1438" y="1230"/>
                    </a:lnTo>
                    <a:lnTo>
                      <a:pt x="1434" y="1230"/>
                    </a:lnTo>
                    <a:lnTo>
                      <a:pt x="1428" y="1228"/>
                    </a:lnTo>
                    <a:lnTo>
                      <a:pt x="1428" y="1228"/>
                    </a:lnTo>
                    <a:lnTo>
                      <a:pt x="1428" y="1226"/>
                    </a:lnTo>
                    <a:lnTo>
                      <a:pt x="1426" y="1228"/>
                    </a:lnTo>
                    <a:lnTo>
                      <a:pt x="1426" y="1228"/>
                    </a:lnTo>
                    <a:lnTo>
                      <a:pt x="1422" y="1236"/>
                    </a:lnTo>
                    <a:lnTo>
                      <a:pt x="1420" y="1236"/>
                    </a:lnTo>
                    <a:lnTo>
                      <a:pt x="1418" y="1236"/>
                    </a:lnTo>
                    <a:lnTo>
                      <a:pt x="1418" y="1236"/>
                    </a:lnTo>
                    <a:lnTo>
                      <a:pt x="1416" y="1238"/>
                    </a:lnTo>
                    <a:lnTo>
                      <a:pt x="1414" y="1238"/>
                    </a:lnTo>
                    <a:lnTo>
                      <a:pt x="1414" y="1238"/>
                    </a:lnTo>
                    <a:lnTo>
                      <a:pt x="1412" y="1240"/>
                    </a:lnTo>
                    <a:lnTo>
                      <a:pt x="1412" y="1240"/>
                    </a:lnTo>
                    <a:lnTo>
                      <a:pt x="1410" y="1238"/>
                    </a:lnTo>
                    <a:lnTo>
                      <a:pt x="1410" y="1238"/>
                    </a:lnTo>
                    <a:lnTo>
                      <a:pt x="1408" y="1232"/>
                    </a:lnTo>
                    <a:lnTo>
                      <a:pt x="1408" y="1232"/>
                    </a:lnTo>
                    <a:lnTo>
                      <a:pt x="1408" y="1224"/>
                    </a:lnTo>
                    <a:lnTo>
                      <a:pt x="1408" y="1222"/>
                    </a:lnTo>
                    <a:lnTo>
                      <a:pt x="1406" y="1222"/>
                    </a:lnTo>
                    <a:lnTo>
                      <a:pt x="1404" y="1222"/>
                    </a:lnTo>
                    <a:lnTo>
                      <a:pt x="1400" y="1222"/>
                    </a:lnTo>
                    <a:lnTo>
                      <a:pt x="1400" y="1222"/>
                    </a:lnTo>
                    <a:lnTo>
                      <a:pt x="1398" y="1222"/>
                    </a:lnTo>
                    <a:lnTo>
                      <a:pt x="1396" y="1224"/>
                    </a:lnTo>
                    <a:lnTo>
                      <a:pt x="1396" y="1224"/>
                    </a:lnTo>
                    <a:lnTo>
                      <a:pt x="1394" y="1226"/>
                    </a:lnTo>
                    <a:lnTo>
                      <a:pt x="1394" y="1226"/>
                    </a:lnTo>
                    <a:lnTo>
                      <a:pt x="1388" y="1234"/>
                    </a:lnTo>
                    <a:lnTo>
                      <a:pt x="1382" y="1240"/>
                    </a:lnTo>
                    <a:lnTo>
                      <a:pt x="1376" y="1240"/>
                    </a:lnTo>
                    <a:lnTo>
                      <a:pt x="1370" y="1238"/>
                    </a:lnTo>
                    <a:lnTo>
                      <a:pt x="1370" y="1238"/>
                    </a:lnTo>
                    <a:lnTo>
                      <a:pt x="1368" y="1238"/>
                    </a:lnTo>
                    <a:lnTo>
                      <a:pt x="1366" y="1238"/>
                    </a:lnTo>
                    <a:lnTo>
                      <a:pt x="1366" y="1240"/>
                    </a:lnTo>
                    <a:lnTo>
                      <a:pt x="1364" y="1244"/>
                    </a:lnTo>
                    <a:lnTo>
                      <a:pt x="1364" y="1244"/>
                    </a:lnTo>
                    <a:lnTo>
                      <a:pt x="1362" y="1244"/>
                    </a:lnTo>
                    <a:lnTo>
                      <a:pt x="1362" y="1244"/>
                    </a:lnTo>
                    <a:lnTo>
                      <a:pt x="1358" y="1238"/>
                    </a:lnTo>
                    <a:lnTo>
                      <a:pt x="1354" y="1236"/>
                    </a:lnTo>
                    <a:lnTo>
                      <a:pt x="1352" y="1236"/>
                    </a:lnTo>
                    <a:lnTo>
                      <a:pt x="1352" y="1236"/>
                    </a:lnTo>
                    <a:lnTo>
                      <a:pt x="1346" y="1228"/>
                    </a:lnTo>
                    <a:lnTo>
                      <a:pt x="1342" y="1224"/>
                    </a:lnTo>
                    <a:lnTo>
                      <a:pt x="1330" y="1214"/>
                    </a:lnTo>
                    <a:lnTo>
                      <a:pt x="1330" y="1214"/>
                    </a:lnTo>
                    <a:lnTo>
                      <a:pt x="1328" y="1212"/>
                    </a:lnTo>
                    <a:lnTo>
                      <a:pt x="1326" y="1214"/>
                    </a:lnTo>
                    <a:lnTo>
                      <a:pt x="1324" y="1222"/>
                    </a:lnTo>
                    <a:lnTo>
                      <a:pt x="1324" y="1222"/>
                    </a:lnTo>
                    <a:lnTo>
                      <a:pt x="1322" y="1226"/>
                    </a:lnTo>
                    <a:lnTo>
                      <a:pt x="1322" y="1228"/>
                    </a:lnTo>
                    <a:lnTo>
                      <a:pt x="1316" y="1226"/>
                    </a:lnTo>
                    <a:lnTo>
                      <a:pt x="1316" y="1226"/>
                    </a:lnTo>
                    <a:lnTo>
                      <a:pt x="1310" y="1224"/>
                    </a:lnTo>
                    <a:lnTo>
                      <a:pt x="1304" y="1222"/>
                    </a:lnTo>
                    <a:lnTo>
                      <a:pt x="1298" y="1220"/>
                    </a:lnTo>
                    <a:lnTo>
                      <a:pt x="1296" y="1222"/>
                    </a:lnTo>
                    <a:lnTo>
                      <a:pt x="1292" y="1224"/>
                    </a:lnTo>
                    <a:lnTo>
                      <a:pt x="1292" y="1224"/>
                    </a:lnTo>
                    <a:lnTo>
                      <a:pt x="1288" y="1228"/>
                    </a:lnTo>
                    <a:lnTo>
                      <a:pt x="1286" y="1228"/>
                    </a:lnTo>
                    <a:lnTo>
                      <a:pt x="1284" y="1222"/>
                    </a:lnTo>
                    <a:lnTo>
                      <a:pt x="1284" y="1222"/>
                    </a:lnTo>
                    <a:lnTo>
                      <a:pt x="1282" y="1218"/>
                    </a:lnTo>
                    <a:lnTo>
                      <a:pt x="1280" y="1218"/>
                    </a:lnTo>
                    <a:lnTo>
                      <a:pt x="1276" y="1220"/>
                    </a:lnTo>
                    <a:lnTo>
                      <a:pt x="1276" y="1220"/>
                    </a:lnTo>
                    <a:lnTo>
                      <a:pt x="1272" y="1222"/>
                    </a:lnTo>
                    <a:lnTo>
                      <a:pt x="1270" y="1222"/>
                    </a:lnTo>
                    <a:lnTo>
                      <a:pt x="1268" y="1220"/>
                    </a:lnTo>
                    <a:lnTo>
                      <a:pt x="1268" y="1220"/>
                    </a:lnTo>
                    <a:lnTo>
                      <a:pt x="1264" y="1214"/>
                    </a:lnTo>
                    <a:lnTo>
                      <a:pt x="1258" y="1212"/>
                    </a:lnTo>
                    <a:lnTo>
                      <a:pt x="1254" y="1214"/>
                    </a:lnTo>
                    <a:lnTo>
                      <a:pt x="1248" y="1218"/>
                    </a:lnTo>
                    <a:lnTo>
                      <a:pt x="1248" y="1218"/>
                    </a:lnTo>
                    <a:lnTo>
                      <a:pt x="1248" y="1218"/>
                    </a:lnTo>
                    <a:lnTo>
                      <a:pt x="1248" y="1218"/>
                    </a:lnTo>
                    <a:lnTo>
                      <a:pt x="1246" y="1216"/>
                    </a:lnTo>
                    <a:lnTo>
                      <a:pt x="1244" y="1218"/>
                    </a:lnTo>
                    <a:lnTo>
                      <a:pt x="1244" y="1218"/>
                    </a:lnTo>
                    <a:lnTo>
                      <a:pt x="1242" y="1216"/>
                    </a:lnTo>
                    <a:lnTo>
                      <a:pt x="1242" y="1216"/>
                    </a:lnTo>
                    <a:lnTo>
                      <a:pt x="1240" y="1210"/>
                    </a:lnTo>
                    <a:lnTo>
                      <a:pt x="1238" y="1208"/>
                    </a:lnTo>
                    <a:lnTo>
                      <a:pt x="1236" y="1210"/>
                    </a:lnTo>
                    <a:lnTo>
                      <a:pt x="1234" y="1216"/>
                    </a:lnTo>
                    <a:lnTo>
                      <a:pt x="1234" y="1216"/>
                    </a:lnTo>
                    <a:lnTo>
                      <a:pt x="1228" y="1216"/>
                    </a:lnTo>
                    <a:lnTo>
                      <a:pt x="1222" y="1218"/>
                    </a:lnTo>
                    <a:lnTo>
                      <a:pt x="1216" y="1218"/>
                    </a:lnTo>
                    <a:lnTo>
                      <a:pt x="1212" y="1216"/>
                    </a:lnTo>
                    <a:lnTo>
                      <a:pt x="1210" y="1212"/>
                    </a:lnTo>
                    <a:lnTo>
                      <a:pt x="1210" y="1212"/>
                    </a:lnTo>
                    <a:lnTo>
                      <a:pt x="1212" y="1216"/>
                    </a:lnTo>
                    <a:lnTo>
                      <a:pt x="1214" y="1220"/>
                    </a:lnTo>
                    <a:lnTo>
                      <a:pt x="1214" y="1226"/>
                    </a:lnTo>
                    <a:lnTo>
                      <a:pt x="1214" y="1226"/>
                    </a:lnTo>
                    <a:lnTo>
                      <a:pt x="1212" y="1228"/>
                    </a:lnTo>
                    <a:lnTo>
                      <a:pt x="1210" y="1230"/>
                    </a:lnTo>
                    <a:lnTo>
                      <a:pt x="1206" y="1228"/>
                    </a:lnTo>
                    <a:lnTo>
                      <a:pt x="1206" y="1228"/>
                    </a:lnTo>
                    <a:lnTo>
                      <a:pt x="1198" y="1224"/>
                    </a:lnTo>
                    <a:lnTo>
                      <a:pt x="1190" y="1222"/>
                    </a:lnTo>
                    <a:lnTo>
                      <a:pt x="1182" y="1222"/>
                    </a:lnTo>
                    <a:lnTo>
                      <a:pt x="1174" y="1226"/>
                    </a:lnTo>
                    <a:lnTo>
                      <a:pt x="1174" y="1226"/>
                    </a:lnTo>
                    <a:lnTo>
                      <a:pt x="1170" y="1230"/>
                    </a:lnTo>
                    <a:lnTo>
                      <a:pt x="1166" y="1232"/>
                    </a:lnTo>
                    <a:lnTo>
                      <a:pt x="1162" y="1228"/>
                    </a:lnTo>
                    <a:lnTo>
                      <a:pt x="1156" y="1226"/>
                    </a:lnTo>
                    <a:lnTo>
                      <a:pt x="1156" y="1226"/>
                    </a:lnTo>
                    <a:lnTo>
                      <a:pt x="1154" y="1224"/>
                    </a:lnTo>
                    <a:lnTo>
                      <a:pt x="1150" y="1224"/>
                    </a:lnTo>
                    <a:lnTo>
                      <a:pt x="1148" y="1226"/>
                    </a:lnTo>
                    <a:lnTo>
                      <a:pt x="1144" y="1230"/>
                    </a:lnTo>
                    <a:lnTo>
                      <a:pt x="1144" y="1230"/>
                    </a:lnTo>
                    <a:lnTo>
                      <a:pt x="1144" y="1234"/>
                    </a:lnTo>
                    <a:lnTo>
                      <a:pt x="1144" y="1234"/>
                    </a:lnTo>
                    <a:lnTo>
                      <a:pt x="1140" y="1228"/>
                    </a:lnTo>
                    <a:lnTo>
                      <a:pt x="1138" y="1230"/>
                    </a:lnTo>
                    <a:lnTo>
                      <a:pt x="1136" y="1234"/>
                    </a:lnTo>
                    <a:lnTo>
                      <a:pt x="1134" y="1236"/>
                    </a:lnTo>
                    <a:lnTo>
                      <a:pt x="1134" y="1236"/>
                    </a:lnTo>
                    <a:lnTo>
                      <a:pt x="1134" y="1236"/>
                    </a:lnTo>
                    <a:lnTo>
                      <a:pt x="1132" y="1230"/>
                    </a:lnTo>
                    <a:lnTo>
                      <a:pt x="1130" y="1226"/>
                    </a:lnTo>
                    <a:lnTo>
                      <a:pt x="1130" y="1226"/>
                    </a:lnTo>
                    <a:lnTo>
                      <a:pt x="1124" y="1222"/>
                    </a:lnTo>
                    <a:lnTo>
                      <a:pt x="1122" y="1222"/>
                    </a:lnTo>
                    <a:lnTo>
                      <a:pt x="1120" y="1224"/>
                    </a:lnTo>
                    <a:lnTo>
                      <a:pt x="1116" y="1230"/>
                    </a:lnTo>
                    <a:lnTo>
                      <a:pt x="1112" y="1240"/>
                    </a:lnTo>
                    <a:lnTo>
                      <a:pt x="1112" y="1240"/>
                    </a:lnTo>
                    <a:lnTo>
                      <a:pt x="1104" y="1228"/>
                    </a:lnTo>
                    <a:lnTo>
                      <a:pt x="1100" y="1224"/>
                    </a:lnTo>
                    <a:lnTo>
                      <a:pt x="1096" y="1222"/>
                    </a:lnTo>
                    <a:lnTo>
                      <a:pt x="1096" y="1222"/>
                    </a:lnTo>
                    <a:lnTo>
                      <a:pt x="1096" y="1228"/>
                    </a:lnTo>
                    <a:lnTo>
                      <a:pt x="1100" y="1230"/>
                    </a:lnTo>
                    <a:lnTo>
                      <a:pt x="1100" y="1232"/>
                    </a:lnTo>
                    <a:lnTo>
                      <a:pt x="1100" y="1240"/>
                    </a:lnTo>
                    <a:lnTo>
                      <a:pt x="1100" y="1240"/>
                    </a:lnTo>
                    <a:lnTo>
                      <a:pt x="1096" y="1244"/>
                    </a:lnTo>
                    <a:lnTo>
                      <a:pt x="1096" y="1244"/>
                    </a:lnTo>
                    <a:lnTo>
                      <a:pt x="1090" y="1240"/>
                    </a:lnTo>
                    <a:lnTo>
                      <a:pt x="1088" y="1240"/>
                    </a:lnTo>
                    <a:lnTo>
                      <a:pt x="1084" y="1236"/>
                    </a:lnTo>
                    <a:lnTo>
                      <a:pt x="1084" y="1236"/>
                    </a:lnTo>
                    <a:lnTo>
                      <a:pt x="1084" y="1236"/>
                    </a:lnTo>
                    <a:lnTo>
                      <a:pt x="1084" y="1232"/>
                    </a:lnTo>
                    <a:lnTo>
                      <a:pt x="1084" y="1232"/>
                    </a:lnTo>
                    <a:lnTo>
                      <a:pt x="1082" y="1226"/>
                    </a:lnTo>
                    <a:lnTo>
                      <a:pt x="1082" y="1224"/>
                    </a:lnTo>
                    <a:lnTo>
                      <a:pt x="1080" y="1226"/>
                    </a:lnTo>
                    <a:lnTo>
                      <a:pt x="1080" y="1226"/>
                    </a:lnTo>
                    <a:lnTo>
                      <a:pt x="1076" y="1228"/>
                    </a:lnTo>
                    <a:lnTo>
                      <a:pt x="1074" y="1226"/>
                    </a:lnTo>
                    <a:lnTo>
                      <a:pt x="1074" y="1226"/>
                    </a:lnTo>
                    <a:lnTo>
                      <a:pt x="1072" y="1222"/>
                    </a:lnTo>
                    <a:lnTo>
                      <a:pt x="1068" y="1222"/>
                    </a:lnTo>
                    <a:lnTo>
                      <a:pt x="1068" y="1222"/>
                    </a:lnTo>
                    <a:lnTo>
                      <a:pt x="1068" y="1222"/>
                    </a:lnTo>
                    <a:lnTo>
                      <a:pt x="1068" y="1222"/>
                    </a:lnTo>
                    <a:lnTo>
                      <a:pt x="1062" y="1230"/>
                    </a:lnTo>
                    <a:lnTo>
                      <a:pt x="1054" y="1236"/>
                    </a:lnTo>
                    <a:lnTo>
                      <a:pt x="1054" y="1236"/>
                    </a:lnTo>
                    <a:lnTo>
                      <a:pt x="1050" y="1238"/>
                    </a:lnTo>
                    <a:lnTo>
                      <a:pt x="1046" y="1238"/>
                    </a:lnTo>
                    <a:lnTo>
                      <a:pt x="1042" y="1236"/>
                    </a:lnTo>
                    <a:lnTo>
                      <a:pt x="1038" y="1234"/>
                    </a:lnTo>
                    <a:lnTo>
                      <a:pt x="1038" y="1234"/>
                    </a:lnTo>
                    <a:lnTo>
                      <a:pt x="1022" y="1232"/>
                    </a:lnTo>
                    <a:lnTo>
                      <a:pt x="1006" y="1226"/>
                    </a:lnTo>
                    <a:lnTo>
                      <a:pt x="1006" y="1226"/>
                    </a:lnTo>
                    <a:lnTo>
                      <a:pt x="1004" y="1226"/>
                    </a:lnTo>
                    <a:lnTo>
                      <a:pt x="1004" y="1228"/>
                    </a:lnTo>
                    <a:lnTo>
                      <a:pt x="1002" y="1234"/>
                    </a:lnTo>
                    <a:lnTo>
                      <a:pt x="1002" y="1234"/>
                    </a:lnTo>
                    <a:lnTo>
                      <a:pt x="1000" y="1240"/>
                    </a:lnTo>
                    <a:lnTo>
                      <a:pt x="998" y="1244"/>
                    </a:lnTo>
                    <a:lnTo>
                      <a:pt x="994" y="1246"/>
                    </a:lnTo>
                    <a:lnTo>
                      <a:pt x="992" y="1246"/>
                    </a:lnTo>
                    <a:lnTo>
                      <a:pt x="992" y="1246"/>
                    </a:lnTo>
                    <a:lnTo>
                      <a:pt x="984" y="1244"/>
                    </a:lnTo>
                    <a:lnTo>
                      <a:pt x="982" y="1240"/>
                    </a:lnTo>
                    <a:lnTo>
                      <a:pt x="978" y="1232"/>
                    </a:lnTo>
                    <a:lnTo>
                      <a:pt x="978" y="1232"/>
                    </a:lnTo>
                    <a:lnTo>
                      <a:pt x="976" y="1228"/>
                    </a:lnTo>
                    <a:lnTo>
                      <a:pt x="972" y="1230"/>
                    </a:lnTo>
                    <a:lnTo>
                      <a:pt x="968" y="1232"/>
                    </a:lnTo>
                    <a:lnTo>
                      <a:pt x="964" y="1238"/>
                    </a:lnTo>
                    <a:lnTo>
                      <a:pt x="964" y="1238"/>
                    </a:lnTo>
                    <a:lnTo>
                      <a:pt x="964" y="1240"/>
                    </a:lnTo>
                    <a:lnTo>
                      <a:pt x="962" y="1242"/>
                    </a:lnTo>
                    <a:lnTo>
                      <a:pt x="962" y="1242"/>
                    </a:lnTo>
                    <a:lnTo>
                      <a:pt x="960" y="1240"/>
                    </a:lnTo>
                    <a:lnTo>
                      <a:pt x="960" y="1236"/>
                    </a:lnTo>
                    <a:lnTo>
                      <a:pt x="960" y="1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9" name="Freeform 742">
                <a:extLst>
                  <a:ext uri="{FF2B5EF4-FFF2-40B4-BE49-F238E27FC236}">
                    <a16:creationId xmlns:a16="http://schemas.microsoft.com/office/drawing/2014/main" id="{65DC602C-61E7-14BE-F70F-63853EACE8C4}"/>
                  </a:ext>
                </a:extLst>
              </p:cNvPr>
              <p:cNvSpPr>
                <a:spLocks/>
              </p:cNvSpPr>
              <p:nvPr/>
            </p:nvSpPr>
            <p:spPr bwMode="auto">
              <a:xfrm>
                <a:off x="3742" y="2813"/>
                <a:ext cx="186" cy="40"/>
              </a:xfrm>
              <a:custGeom>
                <a:avLst/>
                <a:gdLst>
                  <a:gd name="T0" fmla="*/ 26 w 186"/>
                  <a:gd name="T1" fmla="*/ 10 h 40"/>
                  <a:gd name="T2" fmla="*/ 36 w 186"/>
                  <a:gd name="T3" fmla="*/ 12 h 40"/>
                  <a:gd name="T4" fmla="*/ 44 w 186"/>
                  <a:gd name="T5" fmla="*/ 20 h 40"/>
                  <a:gd name="T6" fmla="*/ 56 w 186"/>
                  <a:gd name="T7" fmla="*/ 14 h 40"/>
                  <a:gd name="T8" fmla="*/ 58 w 186"/>
                  <a:gd name="T9" fmla="*/ 8 h 40"/>
                  <a:gd name="T10" fmla="*/ 64 w 186"/>
                  <a:gd name="T11" fmla="*/ 16 h 40"/>
                  <a:gd name="T12" fmla="*/ 76 w 186"/>
                  <a:gd name="T13" fmla="*/ 16 h 40"/>
                  <a:gd name="T14" fmla="*/ 82 w 186"/>
                  <a:gd name="T15" fmla="*/ 4 h 40"/>
                  <a:gd name="T16" fmla="*/ 86 w 186"/>
                  <a:gd name="T17" fmla="*/ 6 h 40"/>
                  <a:gd name="T18" fmla="*/ 88 w 186"/>
                  <a:gd name="T19" fmla="*/ 8 h 40"/>
                  <a:gd name="T20" fmla="*/ 110 w 186"/>
                  <a:gd name="T21" fmla="*/ 10 h 40"/>
                  <a:gd name="T22" fmla="*/ 118 w 186"/>
                  <a:gd name="T23" fmla="*/ 20 h 40"/>
                  <a:gd name="T24" fmla="*/ 120 w 186"/>
                  <a:gd name="T25" fmla="*/ 16 h 40"/>
                  <a:gd name="T26" fmla="*/ 122 w 186"/>
                  <a:gd name="T27" fmla="*/ 2 h 40"/>
                  <a:gd name="T28" fmla="*/ 128 w 186"/>
                  <a:gd name="T29" fmla="*/ 0 h 40"/>
                  <a:gd name="T30" fmla="*/ 128 w 186"/>
                  <a:gd name="T31" fmla="*/ 4 h 40"/>
                  <a:gd name="T32" fmla="*/ 128 w 186"/>
                  <a:gd name="T33" fmla="*/ 12 h 40"/>
                  <a:gd name="T34" fmla="*/ 132 w 186"/>
                  <a:gd name="T35" fmla="*/ 12 h 40"/>
                  <a:gd name="T36" fmla="*/ 138 w 186"/>
                  <a:gd name="T37" fmla="*/ 18 h 40"/>
                  <a:gd name="T38" fmla="*/ 148 w 186"/>
                  <a:gd name="T39" fmla="*/ 4 h 40"/>
                  <a:gd name="T40" fmla="*/ 152 w 186"/>
                  <a:gd name="T41" fmla="*/ 2 h 40"/>
                  <a:gd name="T42" fmla="*/ 168 w 186"/>
                  <a:gd name="T43" fmla="*/ 16 h 40"/>
                  <a:gd name="T44" fmla="*/ 170 w 186"/>
                  <a:gd name="T45" fmla="*/ 16 h 40"/>
                  <a:gd name="T46" fmla="*/ 178 w 186"/>
                  <a:gd name="T47" fmla="*/ 8 h 40"/>
                  <a:gd name="T48" fmla="*/ 186 w 186"/>
                  <a:gd name="T49" fmla="*/ 20 h 40"/>
                  <a:gd name="T50" fmla="*/ 186 w 186"/>
                  <a:gd name="T51" fmla="*/ 24 h 40"/>
                  <a:gd name="T52" fmla="*/ 172 w 186"/>
                  <a:gd name="T53" fmla="*/ 32 h 40"/>
                  <a:gd name="T54" fmla="*/ 160 w 186"/>
                  <a:gd name="T55" fmla="*/ 22 h 40"/>
                  <a:gd name="T56" fmla="*/ 154 w 186"/>
                  <a:gd name="T57" fmla="*/ 22 h 40"/>
                  <a:gd name="T58" fmla="*/ 152 w 186"/>
                  <a:gd name="T59" fmla="*/ 28 h 40"/>
                  <a:gd name="T60" fmla="*/ 148 w 186"/>
                  <a:gd name="T61" fmla="*/ 28 h 40"/>
                  <a:gd name="T62" fmla="*/ 134 w 186"/>
                  <a:gd name="T63" fmla="*/ 28 h 40"/>
                  <a:gd name="T64" fmla="*/ 122 w 186"/>
                  <a:gd name="T65" fmla="*/ 30 h 40"/>
                  <a:gd name="T66" fmla="*/ 104 w 186"/>
                  <a:gd name="T67" fmla="*/ 36 h 40"/>
                  <a:gd name="T68" fmla="*/ 104 w 186"/>
                  <a:gd name="T69" fmla="*/ 32 h 40"/>
                  <a:gd name="T70" fmla="*/ 94 w 186"/>
                  <a:gd name="T71" fmla="*/ 38 h 40"/>
                  <a:gd name="T72" fmla="*/ 94 w 186"/>
                  <a:gd name="T73" fmla="*/ 40 h 40"/>
                  <a:gd name="T74" fmla="*/ 86 w 186"/>
                  <a:gd name="T75" fmla="*/ 28 h 40"/>
                  <a:gd name="T76" fmla="*/ 76 w 186"/>
                  <a:gd name="T77" fmla="*/ 34 h 40"/>
                  <a:gd name="T78" fmla="*/ 56 w 186"/>
                  <a:gd name="T79" fmla="*/ 32 h 40"/>
                  <a:gd name="T80" fmla="*/ 48 w 186"/>
                  <a:gd name="T81" fmla="*/ 36 h 40"/>
                  <a:gd name="T82" fmla="*/ 42 w 186"/>
                  <a:gd name="T83" fmla="*/ 28 h 40"/>
                  <a:gd name="T84" fmla="*/ 34 w 186"/>
                  <a:gd name="T85" fmla="*/ 26 h 40"/>
                  <a:gd name="T86" fmla="*/ 30 w 186"/>
                  <a:gd name="T87" fmla="*/ 16 h 40"/>
                  <a:gd name="T88" fmla="*/ 26 w 186"/>
                  <a:gd name="T89" fmla="*/ 14 h 40"/>
                  <a:gd name="T90" fmla="*/ 26 w 186"/>
                  <a:gd name="T91" fmla="*/ 22 h 40"/>
                  <a:gd name="T92" fmla="*/ 28 w 186"/>
                  <a:gd name="T93" fmla="*/ 28 h 40"/>
                  <a:gd name="T94" fmla="*/ 24 w 186"/>
                  <a:gd name="T95" fmla="*/ 28 h 40"/>
                  <a:gd name="T96" fmla="*/ 18 w 186"/>
                  <a:gd name="T97" fmla="*/ 30 h 40"/>
                  <a:gd name="T98" fmla="*/ 14 w 186"/>
                  <a:gd name="T99" fmla="*/ 34 h 40"/>
                  <a:gd name="T100" fmla="*/ 12 w 186"/>
                  <a:gd name="T101" fmla="*/ 26 h 40"/>
                  <a:gd name="T102" fmla="*/ 8 w 186"/>
                  <a:gd name="T103" fmla="*/ 24 h 40"/>
                  <a:gd name="T104" fmla="*/ 4 w 186"/>
                  <a:gd name="T105" fmla="*/ 18 h 40"/>
                  <a:gd name="T106" fmla="*/ 0 w 186"/>
                  <a:gd name="T107" fmla="*/ 10 h 40"/>
                  <a:gd name="T108" fmla="*/ 8 w 186"/>
                  <a:gd name="T109" fmla="*/ 14 h 40"/>
                  <a:gd name="T110" fmla="*/ 14 w 186"/>
                  <a:gd name="T111" fmla="*/ 14 h 40"/>
                  <a:gd name="T112" fmla="*/ 20 w 186"/>
                  <a:gd name="T113"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40">
                    <a:moveTo>
                      <a:pt x="20" y="14"/>
                    </a:moveTo>
                    <a:lnTo>
                      <a:pt x="20" y="14"/>
                    </a:lnTo>
                    <a:lnTo>
                      <a:pt x="26" y="10"/>
                    </a:lnTo>
                    <a:lnTo>
                      <a:pt x="32" y="8"/>
                    </a:lnTo>
                    <a:lnTo>
                      <a:pt x="34" y="8"/>
                    </a:lnTo>
                    <a:lnTo>
                      <a:pt x="36" y="12"/>
                    </a:lnTo>
                    <a:lnTo>
                      <a:pt x="40" y="22"/>
                    </a:lnTo>
                    <a:lnTo>
                      <a:pt x="40" y="22"/>
                    </a:lnTo>
                    <a:lnTo>
                      <a:pt x="44" y="20"/>
                    </a:lnTo>
                    <a:lnTo>
                      <a:pt x="48" y="20"/>
                    </a:lnTo>
                    <a:lnTo>
                      <a:pt x="52" y="20"/>
                    </a:lnTo>
                    <a:lnTo>
                      <a:pt x="56" y="14"/>
                    </a:lnTo>
                    <a:lnTo>
                      <a:pt x="56" y="14"/>
                    </a:lnTo>
                    <a:lnTo>
                      <a:pt x="56" y="10"/>
                    </a:lnTo>
                    <a:lnTo>
                      <a:pt x="58" y="8"/>
                    </a:lnTo>
                    <a:lnTo>
                      <a:pt x="58" y="10"/>
                    </a:lnTo>
                    <a:lnTo>
                      <a:pt x="58" y="10"/>
                    </a:lnTo>
                    <a:lnTo>
                      <a:pt x="64" y="16"/>
                    </a:lnTo>
                    <a:lnTo>
                      <a:pt x="70" y="18"/>
                    </a:lnTo>
                    <a:lnTo>
                      <a:pt x="74" y="18"/>
                    </a:lnTo>
                    <a:lnTo>
                      <a:pt x="76" y="16"/>
                    </a:lnTo>
                    <a:lnTo>
                      <a:pt x="82" y="6"/>
                    </a:lnTo>
                    <a:lnTo>
                      <a:pt x="82" y="6"/>
                    </a:lnTo>
                    <a:lnTo>
                      <a:pt x="82" y="4"/>
                    </a:lnTo>
                    <a:lnTo>
                      <a:pt x="84" y="4"/>
                    </a:lnTo>
                    <a:lnTo>
                      <a:pt x="86" y="6"/>
                    </a:lnTo>
                    <a:lnTo>
                      <a:pt x="86" y="6"/>
                    </a:lnTo>
                    <a:lnTo>
                      <a:pt x="88" y="8"/>
                    </a:lnTo>
                    <a:lnTo>
                      <a:pt x="88" y="8"/>
                    </a:lnTo>
                    <a:lnTo>
                      <a:pt x="88" y="8"/>
                    </a:lnTo>
                    <a:lnTo>
                      <a:pt x="96" y="6"/>
                    </a:lnTo>
                    <a:lnTo>
                      <a:pt x="102" y="8"/>
                    </a:lnTo>
                    <a:lnTo>
                      <a:pt x="110" y="10"/>
                    </a:lnTo>
                    <a:lnTo>
                      <a:pt x="116" y="16"/>
                    </a:lnTo>
                    <a:lnTo>
                      <a:pt x="116" y="16"/>
                    </a:lnTo>
                    <a:lnTo>
                      <a:pt x="118" y="20"/>
                    </a:lnTo>
                    <a:lnTo>
                      <a:pt x="120" y="18"/>
                    </a:lnTo>
                    <a:lnTo>
                      <a:pt x="120" y="16"/>
                    </a:lnTo>
                    <a:lnTo>
                      <a:pt x="120" y="16"/>
                    </a:lnTo>
                    <a:lnTo>
                      <a:pt x="120" y="6"/>
                    </a:lnTo>
                    <a:lnTo>
                      <a:pt x="120" y="4"/>
                    </a:lnTo>
                    <a:lnTo>
                      <a:pt x="122" y="2"/>
                    </a:lnTo>
                    <a:lnTo>
                      <a:pt x="124" y="2"/>
                    </a:lnTo>
                    <a:lnTo>
                      <a:pt x="126" y="2"/>
                    </a:lnTo>
                    <a:lnTo>
                      <a:pt x="128" y="0"/>
                    </a:lnTo>
                    <a:lnTo>
                      <a:pt x="128" y="0"/>
                    </a:lnTo>
                    <a:lnTo>
                      <a:pt x="128" y="0"/>
                    </a:lnTo>
                    <a:lnTo>
                      <a:pt x="128" y="4"/>
                    </a:lnTo>
                    <a:lnTo>
                      <a:pt x="128" y="4"/>
                    </a:lnTo>
                    <a:lnTo>
                      <a:pt x="128" y="10"/>
                    </a:lnTo>
                    <a:lnTo>
                      <a:pt x="128" y="12"/>
                    </a:lnTo>
                    <a:lnTo>
                      <a:pt x="130" y="12"/>
                    </a:lnTo>
                    <a:lnTo>
                      <a:pt x="132" y="12"/>
                    </a:lnTo>
                    <a:lnTo>
                      <a:pt x="132" y="12"/>
                    </a:lnTo>
                    <a:lnTo>
                      <a:pt x="134" y="16"/>
                    </a:lnTo>
                    <a:lnTo>
                      <a:pt x="136" y="18"/>
                    </a:lnTo>
                    <a:lnTo>
                      <a:pt x="138" y="18"/>
                    </a:lnTo>
                    <a:lnTo>
                      <a:pt x="140" y="16"/>
                    </a:lnTo>
                    <a:lnTo>
                      <a:pt x="144" y="10"/>
                    </a:lnTo>
                    <a:lnTo>
                      <a:pt x="148" y="4"/>
                    </a:lnTo>
                    <a:lnTo>
                      <a:pt x="148" y="4"/>
                    </a:lnTo>
                    <a:lnTo>
                      <a:pt x="152" y="2"/>
                    </a:lnTo>
                    <a:lnTo>
                      <a:pt x="152" y="2"/>
                    </a:lnTo>
                    <a:lnTo>
                      <a:pt x="160" y="4"/>
                    </a:lnTo>
                    <a:lnTo>
                      <a:pt x="164" y="8"/>
                    </a:lnTo>
                    <a:lnTo>
                      <a:pt x="168" y="16"/>
                    </a:lnTo>
                    <a:lnTo>
                      <a:pt x="168" y="16"/>
                    </a:lnTo>
                    <a:lnTo>
                      <a:pt x="168" y="16"/>
                    </a:lnTo>
                    <a:lnTo>
                      <a:pt x="170" y="16"/>
                    </a:lnTo>
                    <a:lnTo>
                      <a:pt x="174" y="10"/>
                    </a:lnTo>
                    <a:lnTo>
                      <a:pt x="174" y="10"/>
                    </a:lnTo>
                    <a:lnTo>
                      <a:pt x="178" y="8"/>
                    </a:lnTo>
                    <a:lnTo>
                      <a:pt x="182" y="10"/>
                    </a:lnTo>
                    <a:lnTo>
                      <a:pt x="184" y="14"/>
                    </a:lnTo>
                    <a:lnTo>
                      <a:pt x="186" y="20"/>
                    </a:lnTo>
                    <a:lnTo>
                      <a:pt x="186" y="20"/>
                    </a:lnTo>
                    <a:lnTo>
                      <a:pt x="186" y="24"/>
                    </a:lnTo>
                    <a:lnTo>
                      <a:pt x="186" y="24"/>
                    </a:lnTo>
                    <a:lnTo>
                      <a:pt x="180" y="32"/>
                    </a:lnTo>
                    <a:lnTo>
                      <a:pt x="176" y="32"/>
                    </a:lnTo>
                    <a:lnTo>
                      <a:pt x="172" y="32"/>
                    </a:lnTo>
                    <a:lnTo>
                      <a:pt x="166" y="30"/>
                    </a:lnTo>
                    <a:lnTo>
                      <a:pt x="160" y="22"/>
                    </a:lnTo>
                    <a:lnTo>
                      <a:pt x="160" y="22"/>
                    </a:lnTo>
                    <a:lnTo>
                      <a:pt x="158" y="18"/>
                    </a:lnTo>
                    <a:lnTo>
                      <a:pt x="156" y="20"/>
                    </a:lnTo>
                    <a:lnTo>
                      <a:pt x="154" y="22"/>
                    </a:lnTo>
                    <a:lnTo>
                      <a:pt x="154" y="22"/>
                    </a:lnTo>
                    <a:lnTo>
                      <a:pt x="154" y="28"/>
                    </a:lnTo>
                    <a:lnTo>
                      <a:pt x="152" y="28"/>
                    </a:lnTo>
                    <a:lnTo>
                      <a:pt x="150" y="28"/>
                    </a:lnTo>
                    <a:lnTo>
                      <a:pt x="148" y="28"/>
                    </a:lnTo>
                    <a:lnTo>
                      <a:pt x="148" y="28"/>
                    </a:lnTo>
                    <a:lnTo>
                      <a:pt x="142" y="30"/>
                    </a:lnTo>
                    <a:lnTo>
                      <a:pt x="134" y="28"/>
                    </a:lnTo>
                    <a:lnTo>
                      <a:pt x="134" y="28"/>
                    </a:lnTo>
                    <a:lnTo>
                      <a:pt x="128" y="28"/>
                    </a:lnTo>
                    <a:lnTo>
                      <a:pt x="128" y="28"/>
                    </a:lnTo>
                    <a:lnTo>
                      <a:pt x="122" y="30"/>
                    </a:lnTo>
                    <a:lnTo>
                      <a:pt x="116" y="30"/>
                    </a:lnTo>
                    <a:lnTo>
                      <a:pt x="110" y="32"/>
                    </a:lnTo>
                    <a:lnTo>
                      <a:pt x="104" y="36"/>
                    </a:lnTo>
                    <a:lnTo>
                      <a:pt x="104" y="36"/>
                    </a:lnTo>
                    <a:lnTo>
                      <a:pt x="104" y="32"/>
                    </a:lnTo>
                    <a:lnTo>
                      <a:pt x="104" y="32"/>
                    </a:lnTo>
                    <a:lnTo>
                      <a:pt x="102" y="30"/>
                    </a:lnTo>
                    <a:lnTo>
                      <a:pt x="98" y="32"/>
                    </a:lnTo>
                    <a:lnTo>
                      <a:pt x="94" y="38"/>
                    </a:lnTo>
                    <a:lnTo>
                      <a:pt x="94" y="38"/>
                    </a:lnTo>
                    <a:lnTo>
                      <a:pt x="94" y="40"/>
                    </a:lnTo>
                    <a:lnTo>
                      <a:pt x="94" y="40"/>
                    </a:lnTo>
                    <a:lnTo>
                      <a:pt x="92" y="32"/>
                    </a:lnTo>
                    <a:lnTo>
                      <a:pt x="88" y="28"/>
                    </a:lnTo>
                    <a:lnTo>
                      <a:pt x="86" y="28"/>
                    </a:lnTo>
                    <a:lnTo>
                      <a:pt x="82" y="30"/>
                    </a:lnTo>
                    <a:lnTo>
                      <a:pt x="82" y="30"/>
                    </a:lnTo>
                    <a:lnTo>
                      <a:pt x="76" y="34"/>
                    </a:lnTo>
                    <a:lnTo>
                      <a:pt x="70" y="34"/>
                    </a:lnTo>
                    <a:lnTo>
                      <a:pt x="56" y="32"/>
                    </a:lnTo>
                    <a:lnTo>
                      <a:pt x="56" y="32"/>
                    </a:lnTo>
                    <a:lnTo>
                      <a:pt x="52" y="36"/>
                    </a:lnTo>
                    <a:lnTo>
                      <a:pt x="50" y="36"/>
                    </a:lnTo>
                    <a:lnTo>
                      <a:pt x="48" y="36"/>
                    </a:lnTo>
                    <a:lnTo>
                      <a:pt x="46" y="32"/>
                    </a:lnTo>
                    <a:lnTo>
                      <a:pt x="42" y="28"/>
                    </a:lnTo>
                    <a:lnTo>
                      <a:pt x="42" y="28"/>
                    </a:lnTo>
                    <a:lnTo>
                      <a:pt x="40" y="30"/>
                    </a:lnTo>
                    <a:lnTo>
                      <a:pt x="36" y="28"/>
                    </a:lnTo>
                    <a:lnTo>
                      <a:pt x="34" y="26"/>
                    </a:lnTo>
                    <a:lnTo>
                      <a:pt x="32" y="20"/>
                    </a:lnTo>
                    <a:lnTo>
                      <a:pt x="32" y="20"/>
                    </a:lnTo>
                    <a:lnTo>
                      <a:pt x="30" y="16"/>
                    </a:lnTo>
                    <a:lnTo>
                      <a:pt x="28" y="16"/>
                    </a:lnTo>
                    <a:lnTo>
                      <a:pt x="26" y="16"/>
                    </a:lnTo>
                    <a:lnTo>
                      <a:pt x="26" y="14"/>
                    </a:lnTo>
                    <a:lnTo>
                      <a:pt x="26" y="14"/>
                    </a:lnTo>
                    <a:lnTo>
                      <a:pt x="26" y="20"/>
                    </a:lnTo>
                    <a:lnTo>
                      <a:pt x="26" y="22"/>
                    </a:lnTo>
                    <a:lnTo>
                      <a:pt x="28" y="24"/>
                    </a:lnTo>
                    <a:lnTo>
                      <a:pt x="28" y="28"/>
                    </a:lnTo>
                    <a:lnTo>
                      <a:pt x="28" y="28"/>
                    </a:lnTo>
                    <a:lnTo>
                      <a:pt x="26" y="30"/>
                    </a:lnTo>
                    <a:lnTo>
                      <a:pt x="26" y="30"/>
                    </a:lnTo>
                    <a:lnTo>
                      <a:pt x="24" y="28"/>
                    </a:lnTo>
                    <a:lnTo>
                      <a:pt x="24" y="28"/>
                    </a:lnTo>
                    <a:lnTo>
                      <a:pt x="20" y="28"/>
                    </a:lnTo>
                    <a:lnTo>
                      <a:pt x="18" y="30"/>
                    </a:lnTo>
                    <a:lnTo>
                      <a:pt x="18" y="30"/>
                    </a:lnTo>
                    <a:lnTo>
                      <a:pt x="16" y="32"/>
                    </a:lnTo>
                    <a:lnTo>
                      <a:pt x="14" y="34"/>
                    </a:lnTo>
                    <a:lnTo>
                      <a:pt x="14" y="32"/>
                    </a:lnTo>
                    <a:lnTo>
                      <a:pt x="12" y="26"/>
                    </a:lnTo>
                    <a:lnTo>
                      <a:pt x="12" y="26"/>
                    </a:lnTo>
                    <a:lnTo>
                      <a:pt x="12" y="22"/>
                    </a:lnTo>
                    <a:lnTo>
                      <a:pt x="10" y="22"/>
                    </a:lnTo>
                    <a:lnTo>
                      <a:pt x="8" y="24"/>
                    </a:lnTo>
                    <a:lnTo>
                      <a:pt x="8" y="24"/>
                    </a:lnTo>
                    <a:lnTo>
                      <a:pt x="6" y="20"/>
                    </a:lnTo>
                    <a:lnTo>
                      <a:pt x="4" y="18"/>
                    </a:lnTo>
                    <a:lnTo>
                      <a:pt x="2" y="16"/>
                    </a:lnTo>
                    <a:lnTo>
                      <a:pt x="0" y="10"/>
                    </a:lnTo>
                    <a:lnTo>
                      <a:pt x="0" y="10"/>
                    </a:lnTo>
                    <a:lnTo>
                      <a:pt x="4" y="10"/>
                    </a:lnTo>
                    <a:lnTo>
                      <a:pt x="8" y="14"/>
                    </a:lnTo>
                    <a:lnTo>
                      <a:pt x="8" y="14"/>
                    </a:lnTo>
                    <a:lnTo>
                      <a:pt x="12" y="14"/>
                    </a:lnTo>
                    <a:lnTo>
                      <a:pt x="12" y="14"/>
                    </a:lnTo>
                    <a:lnTo>
                      <a:pt x="14" y="14"/>
                    </a:lnTo>
                    <a:lnTo>
                      <a:pt x="16" y="14"/>
                    </a:lnTo>
                    <a:lnTo>
                      <a:pt x="18" y="14"/>
                    </a:lnTo>
                    <a:lnTo>
                      <a:pt x="20" y="14"/>
                    </a:lnTo>
                    <a:lnTo>
                      <a:pt x="2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0" name="Freeform 743">
                <a:extLst>
                  <a:ext uri="{FF2B5EF4-FFF2-40B4-BE49-F238E27FC236}">
                    <a16:creationId xmlns:a16="http://schemas.microsoft.com/office/drawing/2014/main" id="{51B7C7B5-2A0A-24A6-A34D-BC10D0CC7643}"/>
                  </a:ext>
                </a:extLst>
              </p:cNvPr>
              <p:cNvSpPr>
                <a:spLocks/>
              </p:cNvSpPr>
              <p:nvPr/>
            </p:nvSpPr>
            <p:spPr bwMode="auto">
              <a:xfrm>
                <a:off x="2012" y="1469"/>
                <a:ext cx="54" cy="30"/>
              </a:xfrm>
              <a:custGeom>
                <a:avLst/>
                <a:gdLst>
                  <a:gd name="T0" fmla="*/ 44 w 54"/>
                  <a:gd name="T1" fmla="*/ 26 h 30"/>
                  <a:gd name="T2" fmla="*/ 44 w 54"/>
                  <a:gd name="T3" fmla="*/ 26 h 30"/>
                  <a:gd name="T4" fmla="*/ 44 w 54"/>
                  <a:gd name="T5" fmla="*/ 26 h 30"/>
                  <a:gd name="T6" fmla="*/ 44 w 54"/>
                  <a:gd name="T7" fmla="*/ 26 h 30"/>
                  <a:gd name="T8" fmla="*/ 40 w 54"/>
                  <a:gd name="T9" fmla="*/ 26 h 30"/>
                  <a:gd name="T10" fmla="*/ 40 w 54"/>
                  <a:gd name="T11" fmla="*/ 26 h 30"/>
                  <a:gd name="T12" fmla="*/ 38 w 54"/>
                  <a:gd name="T13" fmla="*/ 30 h 30"/>
                  <a:gd name="T14" fmla="*/ 36 w 54"/>
                  <a:gd name="T15" fmla="*/ 30 h 30"/>
                  <a:gd name="T16" fmla="*/ 32 w 54"/>
                  <a:gd name="T17" fmla="*/ 26 h 30"/>
                  <a:gd name="T18" fmla="*/ 32 w 54"/>
                  <a:gd name="T19" fmla="*/ 26 h 30"/>
                  <a:gd name="T20" fmla="*/ 32 w 54"/>
                  <a:gd name="T21" fmla="*/ 26 h 30"/>
                  <a:gd name="T22" fmla="*/ 30 w 54"/>
                  <a:gd name="T23" fmla="*/ 20 h 30"/>
                  <a:gd name="T24" fmla="*/ 26 w 54"/>
                  <a:gd name="T25" fmla="*/ 18 h 30"/>
                  <a:gd name="T26" fmla="*/ 18 w 54"/>
                  <a:gd name="T27" fmla="*/ 18 h 30"/>
                  <a:gd name="T28" fmla="*/ 18 w 54"/>
                  <a:gd name="T29" fmla="*/ 18 h 30"/>
                  <a:gd name="T30" fmla="*/ 8 w 54"/>
                  <a:gd name="T31" fmla="*/ 20 h 30"/>
                  <a:gd name="T32" fmla="*/ 8 w 54"/>
                  <a:gd name="T33" fmla="*/ 20 h 30"/>
                  <a:gd name="T34" fmla="*/ 6 w 54"/>
                  <a:gd name="T35" fmla="*/ 18 h 30"/>
                  <a:gd name="T36" fmla="*/ 4 w 54"/>
                  <a:gd name="T37" fmla="*/ 14 h 30"/>
                  <a:gd name="T38" fmla="*/ 2 w 54"/>
                  <a:gd name="T39" fmla="*/ 10 h 30"/>
                  <a:gd name="T40" fmla="*/ 0 w 54"/>
                  <a:gd name="T41" fmla="*/ 0 h 30"/>
                  <a:gd name="T42" fmla="*/ 0 w 54"/>
                  <a:gd name="T43" fmla="*/ 0 h 30"/>
                  <a:gd name="T44" fmla="*/ 4 w 54"/>
                  <a:gd name="T45" fmla="*/ 8 h 30"/>
                  <a:gd name="T46" fmla="*/ 6 w 54"/>
                  <a:gd name="T47" fmla="*/ 12 h 30"/>
                  <a:gd name="T48" fmla="*/ 8 w 54"/>
                  <a:gd name="T49" fmla="*/ 12 h 30"/>
                  <a:gd name="T50" fmla="*/ 12 w 54"/>
                  <a:gd name="T51" fmla="*/ 12 h 30"/>
                  <a:gd name="T52" fmla="*/ 18 w 54"/>
                  <a:gd name="T53" fmla="*/ 6 h 30"/>
                  <a:gd name="T54" fmla="*/ 22 w 54"/>
                  <a:gd name="T55" fmla="*/ 0 h 30"/>
                  <a:gd name="T56" fmla="*/ 22 w 54"/>
                  <a:gd name="T57" fmla="*/ 0 h 30"/>
                  <a:gd name="T58" fmla="*/ 24 w 54"/>
                  <a:gd name="T59" fmla="*/ 0 h 30"/>
                  <a:gd name="T60" fmla="*/ 24 w 54"/>
                  <a:gd name="T61" fmla="*/ 0 h 30"/>
                  <a:gd name="T62" fmla="*/ 32 w 54"/>
                  <a:gd name="T63" fmla="*/ 2 h 30"/>
                  <a:gd name="T64" fmla="*/ 38 w 54"/>
                  <a:gd name="T65" fmla="*/ 2 h 30"/>
                  <a:gd name="T66" fmla="*/ 46 w 54"/>
                  <a:gd name="T67" fmla="*/ 2 h 30"/>
                  <a:gd name="T68" fmla="*/ 54 w 54"/>
                  <a:gd name="T69" fmla="*/ 4 h 30"/>
                  <a:gd name="T70" fmla="*/ 54 w 54"/>
                  <a:gd name="T71" fmla="*/ 4 h 30"/>
                  <a:gd name="T72" fmla="*/ 54 w 54"/>
                  <a:gd name="T73" fmla="*/ 10 h 30"/>
                  <a:gd name="T74" fmla="*/ 54 w 54"/>
                  <a:gd name="T75" fmla="*/ 14 h 30"/>
                  <a:gd name="T76" fmla="*/ 50 w 54"/>
                  <a:gd name="T77" fmla="*/ 20 h 30"/>
                  <a:gd name="T78" fmla="*/ 50 w 54"/>
                  <a:gd name="T79" fmla="*/ 20 h 30"/>
                  <a:gd name="T80" fmla="*/ 50 w 54"/>
                  <a:gd name="T81" fmla="*/ 22 h 30"/>
                  <a:gd name="T82" fmla="*/ 48 w 54"/>
                  <a:gd name="T83" fmla="*/ 24 h 30"/>
                  <a:gd name="T84" fmla="*/ 46 w 54"/>
                  <a:gd name="T85" fmla="*/ 24 h 30"/>
                  <a:gd name="T86" fmla="*/ 44 w 54"/>
                  <a:gd name="T87" fmla="*/ 26 h 30"/>
                  <a:gd name="T88" fmla="*/ 44 w 54"/>
                  <a:gd name="T8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30">
                    <a:moveTo>
                      <a:pt x="44" y="26"/>
                    </a:moveTo>
                    <a:lnTo>
                      <a:pt x="44" y="26"/>
                    </a:lnTo>
                    <a:lnTo>
                      <a:pt x="44" y="26"/>
                    </a:lnTo>
                    <a:lnTo>
                      <a:pt x="44" y="26"/>
                    </a:lnTo>
                    <a:lnTo>
                      <a:pt x="40" y="26"/>
                    </a:lnTo>
                    <a:lnTo>
                      <a:pt x="40" y="26"/>
                    </a:lnTo>
                    <a:lnTo>
                      <a:pt x="38" y="30"/>
                    </a:lnTo>
                    <a:lnTo>
                      <a:pt x="36" y="30"/>
                    </a:lnTo>
                    <a:lnTo>
                      <a:pt x="32" y="26"/>
                    </a:lnTo>
                    <a:lnTo>
                      <a:pt x="32" y="26"/>
                    </a:lnTo>
                    <a:lnTo>
                      <a:pt x="32" y="26"/>
                    </a:lnTo>
                    <a:lnTo>
                      <a:pt x="30" y="20"/>
                    </a:lnTo>
                    <a:lnTo>
                      <a:pt x="26" y="18"/>
                    </a:lnTo>
                    <a:lnTo>
                      <a:pt x="18" y="18"/>
                    </a:lnTo>
                    <a:lnTo>
                      <a:pt x="18" y="18"/>
                    </a:lnTo>
                    <a:lnTo>
                      <a:pt x="8" y="20"/>
                    </a:lnTo>
                    <a:lnTo>
                      <a:pt x="8" y="20"/>
                    </a:lnTo>
                    <a:lnTo>
                      <a:pt x="6" y="18"/>
                    </a:lnTo>
                    <a:lnTo>
                      <a:pt x="4" y="14"/>
                    </a:lnTo>
                    <a:lnTo>
                      <a:pt x="2" y="10"/>
                    </a:lnTo>
                    <a:lnTo>
                      <a:pt x="0" y="0"/>
                    </a:lnTo>
                    <a:lnTo>
                      <a:pt x="0" y="0"/>
                    </a:lnTo>
                    <a:lnTo>
                      <a:pt x="4" y="8"/>
                    </a:lnTo>
                    <a:lnTo>
                      <a:pt x="6" y="12"/>
                    </a:lnTo>
                    <a:lnTo>
                      <a:pt x="8" y="12"/>
                    </a:lnTo>
                    <a:lnTo>
                      <a:pt x="12" y="12"/>
                    </a:lnTo>
                    <a:lnTo>
                      <a:pt x="18" y="6"/>
                    </a:lnTo>
                    <a:lnTo>
                      <a:pt x="22" y="0"/>
                    </a:lnTo>
                    <a:lnTo>
                      <a:pt x="22" y="0"/>
                    </a:lnTo>
                    <a:lnTo>
                      <a:pt x="24" y="0"/>
                    </a:lnTo>
                    <a:lnTo>
                      <a:pt x="24" y="0"/>
                    </a:lnTo>
                    <a:lnTo>
                      <a:pt x="32" y="2"/>
                    </a:lnTo>
                    <a:lnTo>
                      <a:pt x="38" y="2"/>
                    </a:lnTo>
                    <a:lnTo>
                      <a:pt x="46" y="2"/>
                    </a:lnTo>
                    <a:lnTo>
                      <a:pt x="54" y="4"/>
                    </a:lnTo>
                    <a:lnTo>
                      <a:pt x="54" y="4"/>
                    </a:lnTo>
                    <a:lnTo>
                      <a:pt x="54" y="10"/>
                    </a:lnTo>
                    <a:lnTo>
                      <a:pt x="54" y="14"/>
                    </a:lnTo>
                    <a:lnTo>
                      <a:pt x="50" y="20"/>
                    </a:lnTo>
                    <a:lnTo>
                      <a:pt x="50" y="20"/>
                    </a:lnTo>
                    <a:lnTo>
                      <a:pt x="50" y="22"/>
                    </a:lnTo>
                    <a:lnTo>
                      <a:pt x="48" y="24"/>
                    </a:lnTo>
                    <a:lnTo>
                      <a:pt x="46" y="24"/>
                    </a:lnTo>
                    <a:lnTo>
                      <a:pt x="44" y="26"/>
                    </a:lnTo>
                    <a:lnTo>
                      <a:pt x="4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1" name="Freeform 744">
                <a:extLst>
                  <a:ext uri="{FF2B5EF4-FFF2-40B4-BE49-F238E27FC236}">
                    <a16:creationId xmlns:a16="http://schemas.microsoft.com/office/drawing/2014/main" id="{4D568493-705D-CF0C-6CE6-783350054973}"/>
                  </a:ext>
                </a:extLst>
              </p:cNvPr>
              <p:cNvSpPr>
                <a:spLocks/>
              </p:cNvSpPr>
              <p:nvPr/>
            </p:nvSpPr>
            <p:spPr bwMode="auto">
              <a:xfrm>
                <a:off x="2020" y="1483"/>
                <a:ext cx="24" cy="24"/>
              </a:xfrm>
              <a:custGeom>
                <a:avLst/>
                <a:gdLst>
                  <a:gd name="T0" fmla="*/ 0 w 24"/>
                  <a:gd name="T1" fmla="*/ 6 h 24"/>
                  <a:gd name="T2" fmla="*/ 0 w 24"/>
                  <a:gd name="T3" fmla="*/ 6 h 24"/>
                  <a:gd name="T4" fmla="*/ 6 w 24"/>
                  <a:gd name="T5" fmla="*/ 2 h 24"/>
                  <a:gd name="T6" fmla="*/ 10 w 24"/>
                  <a:gd name="T7" fmla="*/ 0 h 24"/>
                  <a:gd name="T8" fmla="*/ 16 w 24"/>
                  <a:gd name="T9" fmla="*/ 0 h 24"/>
                  <a:gd name="T10" fmla="*/ 22 w 24"/>
                  <a:gd name="T11" fmla="*/ 2 h 24"/>
                  <a:gd name="T12" fmla="*/ 22 w 24"/>
                  <a:gd name="T13" fmla="*/ 2 h 24"/>
                  <a:gd name="T14" fmla="*/ 24 w 24"/>
                  <a:gd name="T15" fmla="*/ 2 h 24"/>
                  <a:gd name="T16" fmla="*/ 24 w 24"/>
                  <a:gd name="T17" fmla="*/ 4 h 24"/>
                  <a:gd name="T18" fmla="*/ 24 w 24"/>
                  <a:gd name="T19" fmla="*/ 12 h 24"/>
                  <a:gd name="T20" fmla="*/ 24 w 24"/>
                  <a:gd name="T21" fmla="*/ 12 h 24"/>
                  <a:gd name="T22" fmla="*/ 22 w 24"/>
                  <a:gd name="T23" fmla="*/ 14 h 24"/>
                  <a:gd name="T24" fmla="*/ 20 w 24"/>
                  <a:gd name="T25" fmla="*/ 16 h 24"/>
                  <a:gd name="T26" fmla="*/ 20 w 24"/>
                  <a:gd name="T27" fmla="*/ 22 h 24"/>
                  <a:gd name="T28" fmla="*/ 20 w 24"/>
                  <a:gd name="T29" fmla="*/ 22 h 24"/>
                  <a:gd name="T30" fmla="*/ 18 w 24"/>
                  <a:gd name="T31" fmla="*/ 24 h 24"/>
                  <a:gd name="T32" fmla="*/ 18 w 24"/>
                  <a:gd name="T33" fmla="*/ 24 h 24"/>
                  <a:gd name="T34" fmla="*/ 14 w 24"/>
                  <a:gd name="T35" fmla="*/ 16 h 24"/>
                  <a:gd name="T36" fmla="*/ 12 w 24"/>
                  <a:gd name="T37" fmla="*/ 14 h 24"/>
                  <a:gd name="T38" fmla="*/ 8 w 24"/>
                  <a:gd name="T39" fmla="*/ 12 h 24"/>
                  <a:gd name="T40" fmla="*/ 4 w 24"/>
                  <a:gd name="T41" fmla="*/ 12 h 24"/>
                  <a:gd name="T42" fmla="*/ 4 w 24"/>
                  <a:gd name="T43" fmla="*/ 12 h 24"/>
                  <a:gd name="T44" fmla="*/ 0 w 24"/>
                  <a:gd name="T45" fmla="*/ 6 h 24"/>
                  <a:gd name="T46" fmla="*/ 0 w 24"/>
                  <a:gd name="T4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4">
                    <a:moveTo>
                      <a:pt x="0" y="6"/>
                    </a:moveTo>
                    <a:lnTo>
                      <a:pt x="0" y="6"/>
                    </a:lnTo>
                    <a:lnTo>
                      <a:pt x="6" y="2"/>
                    </a:lnTo>
                    <a:lnTo>
                      <a:pt x="10" y="0"/>
                    </a:lnTo>
                    <a:lnTo>
                      <a:pt x="16" y="0"/>
                    </a:lnTo>
                    <a:lnTo>
                      <a:pt x="22" y="2"/>
                    </a:lnTo>
                    <a:lnTo>
                      <a:pt x="22" y="2"/>
                    </a:lnTo>
                    <a:lnTo>
                      <a:pt x="24" y="2"/>
                    </a:lnTo>
                    <a:lnTo>
                      <a:pt x="24" y="4"/>
                    </a:lnTo>
                    <a:lnTo>
                      <a:pt x="24" y="12"/>
                    </a:lnTo>
                    <a:lnTo>
                      <a:pt x="24" y="12"/>
                    </a:lnTo>
                    <a:lnTo>
                      <a:pt x="22" y="14"/>
                    </a:lnTo>
                    <a:lnTo>
                      <a:pt x="20" y="16"/>
                    </a:lnTo>
                    <a:lnTo>
                      <a:pt x="20" y="22"/>
                    </a:lnTo>
                    <a:lnTo>
                      <a:pt x="20" y="22"/>
                    </a:lnTo>
                    <a:lnTo>
                      <a:pt x="18" y="24"/>
                    </a:lnTo>
                    <a:lnTo>
                      <a:pt x="18" y="24"/>
                    </a:lnTo>
                    <a:lnTo>
                      <a:pt x="14" y="16"/>
                    </a:lnTo>
                    <a:lnTo>
                      <a:pt x="12" y="14"/>
                    </a:lnTo>
                    <a:lnTo>
                      <a:pt x="8" y="12"/>
                    </a:lnTo>
                    <a:lnTo>
                      <a:pt x="4" y="12"/>
                    </a:lnTo>
                    <a:lnTo>
                      <a:pt x="4"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2" name="Freeform 745">
                <a:extLst>
                  <a:ext uri="{FF2B5EF4-FFF2-40B4-BE49-F238E27FC236}">
                    <a16:creationId xmlns:a16="http://schemas.microsoft.com/office/drawing/2014/main" id="{91A679A7-9965-0668-9065-D59A90D203ED}"/>
                  </a:ext>
                </a:extLst>
              </p:cNvPr>
              <p:cNvSpPr>
                <a:spLocks/>
              </p:cNvSpPr>
              <p:nvPr/>
            </p:nvSpPr>
            <p:spPr bwMode="auto">
              <a:xfrm>
                <a:off x="2024" y="1489"/>
                <a:ext cx="14" cy="22"/>
              </a:xfrm>
              <a:custGeom>
                <a:avLst/>
                <a:gdLst>
                  <a:gd name="T0" fmla="*/ 0 w 14"/>
                  <a:gd name="T1" fmla="*/ 6 h 22"/>
                  <a:gd name="T2" fmla="*/ 0 w 14"/>
                  <a:gd name="T3" fmla="*/ 6 h 22"/>
                  <a:gd name="T4" fmla="*/ 4 w 14"/>
                  <a:gd name="T5" fmla="*/ 2 h 22"/>
                  <a:gd name="T6" fmla="*/ 8 w 14"/>
                  <a:gd name="T7" fmla="*/ 0 h 22"/>
                  <a:gd name="T8" fmla="*/ 10 w 14"/>
                  <a:gd name="T9" fmla="*/ 2 h 22"/>
                  <a:gd name="T10" fmla="*/ 12 w 14"/>
                  <a:gd name="T11" fmla="*/ 4 h 22"/>
                  <a:gd name="T12" fmla="*/ 14 w 14"/>
                  <a:gd name="T13" fmla="*/ 18 h 22"/>
                  <a:gd name="T14" fmla="*/ 14 w 14"/>
                  <a:gd name="T15" fmla="*/ 18 h 22"/>
                  <a:gd name="T16" fmla="*/ 12 w 14"/>
                  <a:gd name="T17" fmla="*/ 18 h 22"/>
                  <a:gd name="T18" fmla="*/ 10 w 14"/>
                  <a:gd name="T19" fmla="*/ 16 h 22"/>
                  <a:gd name="T20" fmla="*/ 6 w 14"/>
                  <a:gd name="T21" fmla="*/ 16 h 22"/>
                  <a:gd name="T22" fmla="*/ 4 w 14"/>
                  <a:gd name="T23" fmla="*/ 22 h 22"/>
                  <a:gd name="T24" fmla="*/ 4 w 14"/>
                  <a:gd name="T25" fmla="*/ 22 h 22"/>
                  <a:gd name="T26" fmla="*/ 2 w 14"/>
                  <a:gd name="T27" fmla="*/ 16 h 22"/>
                  <a:gd name="T28" fmla="*/ 4 w 14"/>
                  <a:gd name="T29" fmla="*/ 10 h 22"/>
                  <a:gd name="T30" fmla="*/ 4 w 14"/>
                  <a:gd name="T31" fmla="*/ 10 h 22"/>
                  <a:gd name="T32" fmla="*/ 2 w 14"/>
                  <a:gd name="T33" fmla="*/ 8 h 22"/>
                  <a:gd name="T34" fmla="*/ 0 w 14"/>
                  <a:gd name="T35" fmla="*/ 6 h 22"/>
                  <a:gd name="T36" fmla="*/ 0 w 14"/>
                  <a:gd name="T3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2">
                    <a:moveTo>
                      <a:pt x="0" y="6"/>
                    </a:moveTo>
                    <a:lnTo>
                      <a:pt x="0" y="6"/>
                    </a:lnTo>
                    <a:lnTo>
                      <a:pt x="4" y="2"/>
                    </a:lnTo>
                    <a:lnTo>
                      <a:pt x="8" y="0"/>
                    </a:lnTo>
                    <a:lnTo>
                      <a:pt x="10" y="2"/>
                    </a:lnTo>
                    <a:lnTo>
                      <a:pt x="12" y="4"/>
                    </a:lnTo>
                    <a:lnTo>
                      <a:pt x="14" y="18"/>
                    </a:lnTo>
                    <a:lnTo>
                      <a:pt x="14" y="18"/>
                    </a:lnTo>
                    <a:lnTo>
                      <a:pt x="12" y="18"/>
                    </a:lnTo>
                    <a:lnTo>
                      <a:pt x="10" y="16"/>
                    </a:lnTo>
                    <a:lnTo>
                      <a:pt x="6" y="16"/>
                    </a:lnTo>
                    <a:lnTo>
                      <a:pt x="4" y="22"/>
                    </a:lnTo>
                    <a:lnTo>
                      <a:pt x="4" y="22"/>
                    </a:lnTo>
                    <a:lnTo>
                      <a:pt x="2" y="16"/>
                    </a:lnTo>
                    <a:lnTo>
                      <a:pt x="4" y="10"/>
                    </a:lnTo>
                    <a:lnTo>
                      <a:pt x="4" y="10"/>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3" name="Freeform 746">
                <a:extLst>
                  <a:ext uri="{FF2B5EF4-FFF2-40B4-BE49-F238E27FC236}">
                    <a16:creationId xmlns:a16="http://schemas.microsoft.com/office/drawing/2014/main" id="{2569EAEB-4445-C051-F1E8-659B14C02FFB}"/>
                  </a:ext>
                </a:extLst>
              </p:cNvPr>
              <p:cNvSpPr>
                <a:spLocks/>
              </p:cNvSpPr>
              <p:nvPr/>
            </p:nvSpPr>
            <p:spPr bwMode="auto">
              <a:xfrm>
                <a:off x="2008" y="1493"/>
                <a:ext cx="10" cy="14"/>
              </a:xfrm>
              <a:custGeom>
                <a:avLst/>
                <a:gdLst>
                  <a:gd name="T0" fmla="*/ 10 w 10"/>
                  <a:gd name="T1" fmla="*/ 14 h 14"/>
                  <a:gd name="T2" fmla="*/ 10 w 10"/>
                  <a:gd name="T3" fmla="*/ 14 h 14"/>
                  <a:gd name="T4" fmla="*/ 6 w 10"/>
                  <a:gd name="T5" fmla="*/ 12 h 14"/>
                  <a:gd name="T6" fmla="*/ 4 w 10"/>
                  <a:gd name="T7" fmla="*/ 12 h 14"/>
                  <a:gd name="T8" fmla="*/ 0 w 10"/>
                  <a:gd name="T9" fmla="*/ 14 h 14"/>
                  <a:gd name="T10" fmla="*/ 0 w 10"/>
                  <a:gd name="T11" fmla="*/ 14 h 14"/>
                  <a:gd name="T12" fmla="*/ 0 w 10"/>
                  <a:gd name="T13" fmla="*/ 6 h 14"/>
                  <a:gd name="T14" fmla="*/ 2 w 10"/>
                  <a:gd name="T15" fmla="*/ 2 h 14"/>
                  <a:gd name="T16" fmla="*/ 4 w 10"/>
                  <a:gd name="T17" fmla="*/ 0 h 14"/>
                  <a:gd name="T18" fmla="*/ 4 w 10"/>
                  <a:gd name="T19" fmla="*/ 0 h 14"/>
                  <a:gd name="T20" fmla="*/ 6 w 10"/>
                  <a:gd name="T21" fmla="*/ 2 h 14"/>
                  <a:gd name="T22" fmla="*/ 8 w 10"/>
                  <a:gd name="T23" fmla="*/ 4 h 14"/>
                  <a:gd name="T24" fmla="*/ 10 w 10"/>
                  <a:gd name="T25" fmla="*/ 14 h 14"/>
                  <a:gd name="T26" fmla="*/ 10 w 10"/>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4">
                    <a:moveTo>
                      <a:pt x="10" y="14"/>
                    </a:moveTo>
                    <a:lnTo>
                      <a:pt x="10" y="14"/>
                    </a:lnTo>
                    <a:lnTo>
                      <a:pt x="6" y="12"/>
                    </a:lnTo>
                    <a:lnTo>
                      <a:pt x="4" y="12"/>
                    </a:lnTo>
                    <a:lnTo>
                      <a:pt x="0" y="14"/>
                    </a:lnTo>
                    <a:lnTo>
                      <a:pt x="0" y="14"/>
                    </a:lnTo>
                    <a:lnTo>
                      <a:pt x="0" y="6"/>
                    </a:lnTo>
                    <a:lnTo>
                      <a:pt x="2" y="2"/>
                    </a:lnTo>
                    <a:lnTo>
                      <a:pt x="4" y="0"/>
                    </a:lnTo>
                    <a:lnTo>
                      <a:pt x="4" y="0"/>
                    </a:lnTo>
                    <a:lnTo>
                      <a:pt x="6" y="2"/>
                    </a:lnTo>
                    <a:lnTo>
                      <a:pt x="8" y="4"/>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4" name="Freeform 747">
                <a:extLst>
                  <a:ext uri="{FF2B5EF4-FFF2-40B4-BE49-F238E27FC236}">
                    <a16:creationId xmlns:a16="http://schemas.microsoft.com/office/drawing/2014/main" id="{589B9FC4-FFBF-CA7D-BA46-D8C77ECAA279}"/>
                  </a:ext>
                </a:extLst>
              </p:cNvPr>
              <p:cNvSpPr>
                <a:spLocks/>
              </p:cNvSpPr>
              <p:nvPr/>
            </p:nvSpPr>
            <p:spPr bwMode="auto">
              <a:xfrm>
                <a:off x="2004" y="1479"/>
                <a:ext cx="4" cy="10"/>
              </a:xfrm>
              <a:custGeom>
                <a:avLst/>
                <a:gdLst>
                  <a:gd name="T0" fmla="*/ 4 w 4"/>
                  <a:gd name="T1" fmla="*/ 6 h 10"/>
                  <a:gd name="T2" fmla="*/ 4 w 4"/>
                  <a:gd name="T3" fmla="*/ 6 h 10"/>
                  <a:gd name="T4" fmla="*/ 4 w 4"/>
                  <a:gd name="T5" fmla="*/ 8 h 10"/>
                  <a:gd name="T6" fmla="*/ 2 w 4"/>
                  <a:gd name="T7" fmla="*/ 10 h 10"/>
                  <a:gd name="T8" fmla="*/ 2 w 4"/>
                  <a:gd name="T9" fmla="*/ 10 h 10"/>
                  <a:gd name="T10" fmla="*/ 0 w 4"/>
                  <a:gd name="T11" fmla="*/ 8 h 10"/>
                  <a:gd name="T12" fmla="*/ 0 w 4"/>
                  <a:gd name="T13" fmla="*/ 6 h 10"/>
                  <a:gd name="T14" fmla="*/ 0 w 4"/>
                  <a:gd name="T15" fmla="*/ 6 h 10"/>
                  <a:gd name="T16" fmla="*/ 0 w 4"/>
                  <a:gd name="T17" fmla="*/ 2 h 10"/>
                  <a:gd name="T18" fmla="*/ 2 w 4"/>
                  <a:gd name="T19" fmla="*/ 0 h 10"/>
                  <a:gd name="T20" fmla="*/ 2 w 4"/>
                  <a:gd name="T21" fmla="*/ 0 h 10"/>
                  <a:gd name="T22" fmla="*/ 4 w 4"/>
                  <a:gd name="T23" fmla="*/ 2 h 10"/>
                  <a:gd name="T24" fmla="*/ 4 w 4"/>
                  <a:gd name="T25" fmla="*/ 6 h 10"/>
                  <a:gd name="T26" fmla="*/ 4 w 4"/>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4" y="6"/>
                    </a:moveTo>
                    <a:lnTo>
                      <a:pt x="4" y="6"/>
                    </a:lnTo>
                    <a:lnTo>
                      <a:pt x="4" y="8"/>
                    </a:lnTo>
                    <a:lnTo>
                      <a:pt x="2" y="10"/>
                    </a:lnTo>
                    <a:lnTo>
                      <a:pt x="2" y="10"/>
                    </a:lnTo>
                    <a:lnTo>
                      <a:pt x="0" y="8"/>
                    </a:lnTo>
                    <a:lnTo>
                      <a:pt x="0" y="6"/>
                    </a:lnTo>
                    <a:lnTo>
                      <a:pt x="0" y="6"/>
                    </a:lnTo>
                    <a:lnTo>
                      <a:pt x="0" y="2"/>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5" name="Freeform 748">
                <a:extLst>
                  <a:ext uri="{FF2B5EF4-FFF2-40B4-BE49-F238E27FC236}">
                    <a16:creationId xmlns:a16="http://schemas.microsoft.com/office/drawing/2014/main" id="{65A439D9-241F-FECF-A7E6-03C29CE1C210}"/>
                  </a:ext>
                </a:extLst>
              </p:cNvPr>
              <p:cNvSpPr>
                <a:spLocks/>
              </p:cNvSpPr>
              <p:nvPr/>
            </p:nvSpPr>
            <p:spPr bwMode="auto">
              <a:xfrm>
                <a:off x="2020" y="1503"/>
                <a:ext cx="6" cy="10"/>
              </a:xfrm>
              <a:custGeom>
                <a:avLst/>
                <a:gdLst>
                  <a:gd name="T0" fmla="*/ 6 w 6"/>
                  <a:gd name="T1" fmla="*/ 8 h 10"/>
                  <a:gd name="T2" fmla="*/ 6 w 6"/>
                  <a:gd name="T3" fmla="*/ 8 h 10"/>
                  <a:gd name="T4" fmla="*/ 4 w 6"/>
                  <a:gd name="T5" fmla="*/ 10 h 10"/>
                  <a:gd name="T6" fmla="*/ 2 w 6"/>
                  <a:gd name="T7" fmla="*/ 10 h 10"/>
                  <a:gd name="T8" fmla="*/ 2 w 6"/>
                  <a:gd name="T9" fmla="*/ 8 h 10"/>
                  <a:gd name="T10" fmla="*/ 0 w 6"/>
                  <a:gd name="T11" fmla="*/ 4 h 10"/>
                  <a:gd name="T12" fmla="*/ 0 w 6"/>
                  <a:gd name="T13" fmla="*/ 4 h 10"/>
                  <a:gd name="T14" fmla="*/ 4 w 6"/>
                  <a:gd name="T15" fmla="*/ 0 h 10"/>
                  <a:gd name="T16" fmla="*/ 4 w 6"/>
                  <a:gd name="T17" fmla="*/ 0 h 10"/>
                  <a:gd name="T18" fmla="*/ 6 w 6"/>
                  <a:gd name="T19" fmla="*/ 2 h 10"/>
                  <a:gd name="T20" fmla="*/ 6 w 6"/>
                  <a:gd name="T21" fmla="*/ 8 h 10"/>
                  <a:gd name="T22" fmla="*/ 6 w 6"/>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8"/>
                    </a:moveTo>
                    <a:lnTo>
                      <a:pt x="6" y="8"/>
                    </a:lnTo>
                    <a:lnTo>
                      <a:pt x="4" y="10"/>
                    </a:lnTo>
                    <a:lnTo>
                      <a:pt x="2" y="10"/>
                    </a:lnTo>
                    <a:lnTo>
                      <a:pt x="2" y="8"/>
                    </a:lnTo>
                    <a:lnTo>
                      <a:pt x="0" y="4"/>
                    </a:lnTo>
                    <a:lnTo>
                      <a:pt x="0" y="4"/>
                    </a:lnTo>
                    <a:lnTo>
                      <a:pt x="4" y="0"/>
                    </a:lnTo>
                    <a:lnTo>
                      <a:pt x="4" y="0"/>
                    </a:lnTo>
                    <a:lnTo>
                      <a:pt x="6"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6" name="Freeform 749">
                <a:extLst>
                  <a:ext uri="{FF2B5EF4-FFF2-40B4-BE49-F238E27FC236}">
                    <a16:creationId xmlns:a16="http://schemas.microsoft.com/office/drawing/2014/main" id="{0FC2F953-7428-A1A1-EB7B-392653ABBBD4}"/>
                  </a:ext>
                </a:extLst>
              </p:cNvPr>
              <p:cNvSpPr>
                <a:spLocks/>
              </p:cNvSpPr>
              <p:nvPr/>
            </p:nvSpPr>
            <p:spPr bwMode="auto">
              <a:xfrm>
                <a:off x="2024" y="1499"/>
                <a:ext cx="4" cy="14"/>
              </a:xfrm>
              <a:custGeom>
                <a:avLst/>
                <a:gdLst>
                  <a:gd name="T0" fmla="*/ 2 w 4"/>
                  <a:gd name="T1" fmla="*/ 12 h 14"/>
                  <a:gd name="T2" fmla="*/ 2 w 4"/>
                  <a:gd name="T3" fmla="*/ 12 h 14"/>
                  <a:gd name="T4" fmla="*/ 0 w 4"/>
                  <a:gd name="T5" fmla="*/ 4 h 14"/>
                  <a:gd name="T6" fmla="*/ 0 w 4"/>
                  <a:gd name="T7" fmla="*/ 4 h 14"/>
                  <a:gd name="T8" fmla="*/ 4 w 4"/>
                  <a:gd name="T9" fmla="*/ 0 h 14"/>
                  <a:gd name="T10" fmla="*/ 4 w 4"/>
                  <a:gd name="T11" fmla="*/ 0 h 14"/>
                  <a:gd name="T12" fmla="*/ 4 w 4"/>
                  <a:gd name="T13" fmla="*/ 12 h 14"/>
                  <a:gd name="T14" fmla="*/ 4 w 4"/>
                  <a:gd name="T15" fmla="*/ 12 h 14"/>
                  <a:gd name="T16" fmla="*/ 4 w 4"/>
                  <a:gd name="T17" fmla="*/ 14 h 14"/>
                  <a:gd name="T18" fmla="*/ 2 w 4"/>
                  <a:gd name="T19" fmla="*/ 14 h 14"/>
                  <a:gd name="T20" fmla="*/ 2 w 4"/>
                  <a:gd name="T21" fmla="*/ 12 h 14"/>
                  <a:gd name="T22" fmla="*/ 2 w 4"/>
                  <a:gd name="T2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2" y="12"/>
                    </a:moveTo>
                    <a:lnTo>
                      <a:pt x="2" y="12"/>
                    </a:lnTo>
                    <a:lnTo>
                      <a:pt x="0" y="4"/>
                    </a:lnTo>
                    <a:lnTo>
                      <a:pt x="0" y="4"/>
                    </a:lnTo>
                    <a:lnTo>
                      <a:pt x="4" y="0"/>
                    </a:lnTo>
                    <a:lnTo>
                      <a:pt x="4" y="0"/>
                    </a:lnTo>
                    <a:lnTo>
                      <a:pt x="4" y="12"/>
                    </a:lnTo>
                    <a:lnTo>
                      <a:pt x="4" y="12"/>
                    </a:lnTo>
                    <a:lnTo>
                      <a:pt x="4" y="14"/>
                    </a:lnTo>
                    <a:lnTo>
                      <a:pt x="2" y="14"/>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7" name="Freeform 750">
                <a:extLst>
                  <a:ext uri="{FF2B5EF4-FFF2-40B4-BE49-F238E27FC236}">
                    <a16:creationId xmlns:a16="http://schemas.microsoft.com/office/drawing/2014/main" id="{EBADA96C-9213-CBAC-BE80-55151E569C04}"/>
                  </a:ext>
                </a:extLst>
              </p:cNvPr>
              <p:cNvSpPr>
                <a:spLocks/>
              </p:cNvSpPr>
              <p:nvPr/>
            </p:nvSpPr>
            <p:spPr bwMode="auto">
              <a:xfrm>
                <a:off x="6062" y="2181"/>
                <a:ext cx="20" cy="54"/>
              </a:xfrm>
              <a:custGeom>
                <a:avLst/>
                <a:gdLst>
                  <a:gd name="T0" fmla="*/ 16 w 20"/>
                  <a:gd name="T1" fmla="*/ 48 h 54"/>
                  <a:gd name="T2" fmla="*/ 16 w 20"/>
                  <a:gd name="T3" fmla="*/ 48 h 54"/>
                  <a:gd name="T4" fmla="*/ 16 w 20"/>
                  <a:gd name="T5" fmla="*/ 52 h 54"/>
                  <a:gd name="T6" fmla="*/ 16 w 20"/>
                  <a:gd name="T7" fmla="*/ 52 h 54"/>
                  <a:gd name="T8" fmla="*/ 14 w 20"/>
                  <a:gd name="T9" fmla="*/ 54 h 54"/>
                  <a:gd name="T10" fmla="*/ 12 w 20"/>
                  <a:gd name="T11" fmla="*/ 54 h 54"/>
                  <a:gd name="T12" fmla="*/ 12 w 20"/>
                  <a:gd name="T13" fmla="*/ 54 h 54"/>
                  <a:gd name="T14" fmla="*/ 8 w 20"/>
                  <a:gd name="T15" fmla="*/ 50 h 54"/>
                  <a:gd name="T16" fmla="*/ 4 w 20"/>
                  <a:gd name="T17" fmla="*/ 48 h 54"/>
                  <a:gd name="T18" fmla="*/ 4 w 20"/>
                  <a:gd name="T19" fmla="*/ 48 h 54"/>
                  <a:gd name="T20" fmla="*/ 2 w 20"/>
                  <a:gd name="T21" fmla="*/ 44 h 54"/>
                  <a:gd name="T22" fmla="*/ 0 w 20"/>
                  <a:gd name="T23" fmla="*/ 42 h 54"/>
                  <a:gd name="T24" fmla="*/ 0 w 20"/>
                  <a:gd name="T25" fmla="*/ 38 h 54"/>
                  <a:gd name="T26" fmla="*/ 2 w 20"/>
                  <a:gd name="T27" fmla="*/ 32 h 54"/>
                  <a:gd name="T28" fmla="*/ 2 w 20"/>
                  <a:gd name="T29" fmla="*/ 32 h 54"/>
                  <a:gd name="T30" fmla="*/ 4 w 20"/>
                  <a:gd name="T31" fmla="*/ 30 h 54"/>
                  <a:gd name="T32" fmla="*/ 2 w 20"/>
                  <a:gd name="T33" fmla="*/ 26 h 54"/>
                  <a:gd name="T34" fmla="*/ 2 w 20"/>
                  <a:gd name="T35" fmla="*/ 24 h 54"/>
                  <a:gd name="T36" fmla="*/ 2 w 20"/>
                  <a:gd name="T37" fmla="*/ 22 h 54"/>
                  <a:gd name="T38" fmla="*/ 2 w 20"/>
                  <a:gd name="T39" fmla="*/ 22 h 54"/>
                  <a:gd name="T40" fmla="*/ 4 w 20"/>
                  <a:gd name="T41" fmla="*/ 16 h 54"/>
                  <a:gd name="T42" fmla="*/ 6 w 20"/>
                  <a:gd name="T43" fmla="*/ 16 h 54"/>
                  <a:gd name="T44" fmla="*/ 6 w 20"/>
                  <a:gd name="T45" fmla="*/ 18 h 54"/>
                  <a:gd name="T46" fmla="*/ 6 w 20"/>
                  <a:gd name="T47" fmla="*/ 18 h 54"/>
                  <a:gd name="T48" fmla="*/ 8 w 20"/>
                  <a:gd name="T49" fmla="*/ 22 h 54"/>
                  <a:gd name="T50" fmla="*/ 8 w 20"/>
                  <a:gd name="T51" fmla="*/ 22 h 54"/>
                  <a:gd name="T52" fmla="*/ 8 w 20"/>
                  <a:gd name="T53" fmla="*/ 20 h 54"/>
                  <a:gd name="T54" fmla="*/ 8 w 20"/>
                  <a:gd name="T55" fmla="*/ 18 h 54"/>
                  <a:gd name="T56" fmla="*/ 8 w 20"/>
                  <a:gd name="T57" fmla="*/ 18 h 54"/>
                  <a:gd name="T58" fmla="*/ 8 w 20"/>
                  <a:gd name="T59" fmla="*/ 8 h 54"/>
                  <a:gd name="T60" fmla="*/ 10 w 20"/>
                  <a:gd name="T61" fmla="*/ 0 h 54"/>
                  <a:gd name="T62" fmla="*/ 10 w 20"/>
                  <a:gd name="T63" fmla="*/ 0 h 54"/>
                  <a:gd name="T64" fmla="*/ 12 w 20"/>
                  <a:gd name="T65" fmla="*/ 2 h 54"/>
                  <a:gd name="T66" fmla="*/ 14 w 20"/>
                  <a:gd name="T67" fmla="*/ 6 h 54"/>
                  <a:gd name="T68" fmla="*/ 14 w 20"/>
                  <a:gd name="T69" fmla="*/ 12 h 54"/>
                  <a:gd name="T70" fmla="*/ 16 w 20"/>
                  <a:gd name="T71" fmla="*/ 22 h 54"/>
                  <a:gd name="T72" fmla="*/ 18 w 20"/>
                  <a:gd name="T73" fmla="*/ 30 h 54"/>
                  <a:gd name="T74" fmla="*/ 18 w 20"/>
                  <a:gd name="T75" fmla="*/ 30 h 54"/>
                  <a:gd name="T76" fmla="*/ 18 w 20"/>
                  <a:gd name="T77" fmla="*/ 30 h 54"/>
                  <a:gd name="T78" fmla="*/ 20 w 20"/>
                  <a:gd name="T79" fmla="*/ 36 h 54"/>
                  <a:gd name="T80" fmla="*/ 20 w 20"/>
                  <a:gd name="T81" fmla="*/ 40 h 54"/>
                  <a:gd name="T82" fmla="*/ 18 w 20"/>
                  <a:gd name="T83" fmla="*/ 44 h 54"/>
                  <a:gd name="T84" fmla="*/ 16 w 20"/>
                  <a:gd name="T85" fmla="*/ 48 h 54"/>
                  <a:gd name="T86" fmla="*/ 16 w 20"/>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54">
                    <a:moveTo>
                      <a:pt x="16" y="48"/>
                    </a:moveTo>
                    <a:lnTo>
                      <a:pt x="16" y="48"/>
                    </a:lnTo>
                    <a:lnTo>
                      <a:pt x="16" y="52"/>
                    </a:lnTo>
                    <a:lnTo>
                      <a:pt x="16" y="52"/>
                    </a:lnTo>
                    <a:lnTo>
                      <a:pt x="14" y="54"/>
                    </a:lnTo>
                    <a:lnTo>
                      <a:pt x="12" y="54"/>
                    </a:lnTo>
                    <a:lnTo>
                      <a:pt x="12" y="54"/>
                    </a:lnTo>
                    <a:lnTo>
                      <a:pt x="8" y="50"/>
                    </a:lnTo>
                    <a:lnTo>
                      <a:pt x="4" y="48"/>
                    </a:lnTo>
                    <a:lnTo>
                      <a:pt x="4" y="48"/>
                    </a:lnTo>
                    <a:lnTo>
                      <a:pt x="2" y="44"/>
                    </a:lnTo>
                    <a:lnTo>
                      <a:pt x="0" y="42"/>
                    </a:lnTo>
                    <a:lnTo>
                      <a:pt x="0" y="38"/>
                    </a:lnTo>
                    <a:lnTo>
                      <a:pt x="2" y="32"/>
                    </a:lnTo>
                    <a:lnTo>
                      <a:pt x="2" y="32"/>
                    </a:lnTo>
                    <a:lnTo>
                      <a:pt x="4" y="30"/>
                    </a:lnTo>
                    <a:lnTo>
                      <a:pt x="2" y="26"/>
                    </a:lnTo>
                    <a:lnTo>
                      <a:pt x="2" y="24"/>
                    </a:lnTo>
                    <a:lnTo>
                      <a:pt x="2" y="22"/>
                    </a:lnTo>
                    <a:lnTo>
                      <a:pt x="2" y="22"/>
                    </a:lnTo>
                    <a:lnTo>
                      <a:pt x="4" y="16"/>
                    </a:lnTo>
                    <a:lnTo>
                      <a:pt x="6" y="16"/>
                    </a:lnTo>
                    <a:lnTo>
                      <a:pt x="6" y="18"/>
                    </a:lnTo>
                    <a:lnTo>
                      <a:pt x="6" y="18"/>
                    </a:lnTo>
                    <a:lnTo>
                      <a:pt x="8" y="22"/>
                    </a:lnTo>
                    <a:lnTo>
                      <a:pt x="8" y="22"/>
                    </a:lnTo>
                    <a:lnTo>
                      <a:pt x="8" y="20"/>
                    </a:lnTo>
                    <a:lnTo>
                      <a:pt x="8" y="18"/>
                    </a:lnTo>
                    <a:lnTo>
                      <a:pt x="8" y="18"/>
                    </a:lnTo>
                    <a:lnTo>
                      <a:pt x="8" y="8"/>
                    </a:lnTo>
                    <a:lnTo>
                      <a:pt x="10" y="0"/>
                    </a:lnTo>
                    <a:lnTo>
                      <a:pt x="10" y="0"/>
                    </a:lnTo>
                    <a:lnTo>
                      <a:pt x="12" y="2"/>
                    </a:lnTo>
                    <a:lnTo>
                      <a:pt x="14" y="6"/>
                    </a:lnTo>
                    <a:lnTo>
                      <a:pt x="14" y="12"/>
                    </a:lnTo>
                    <a:lnTo>
                      <a:pt x="16" y="22"/>
                    </a:lnTo>
                    <a:lnTo>
                      <a:pt x="18" y="30"/>
                    </a:lnTo>
                    <a:lnTo>
                      <a:pt x="18" y="30"/>
                    </a:lnTo>
                    <a:lnTo>
                      <a:pt x="18" y="30"/>
                    </a:lnTo>
                    <a:lnTo>
                      <a:pt x="20" y="36"/>
                    </a:lnTo>
                    <a:lnTo>
                      <a:pt x="20" y="40"/>
                    </a:lnTo>
                    <a:lnTo>
                      <a:pt x="18" y="44"/>
                    </a:lnTo>
                    <a:lnTo>
                      <a:pt x="16" y="48"/>
                    </a:ln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8" name="Freeform 751">
                <a:extLst>
                  <a:ext uri="{FF2B5EF4-FFF2-40B4-BE49-F238E27FC236}">
                    <a16:creationId xmlns:a16="http://schemas.microsoft.com/office/drawing/2014/main" id="{9CA15981-F880-A819-FC25-5661D01659AE}"/>
                  </a:ext>
                </a:extLst>
              </p:cNvPr>
              <p:cNvSpPr>
                <a:spLocks/>
              </p:cNvSpPr>
              <p:nvPr/>
            </p:nvSpPr>
            <p:spPr bwMode="auto">
              <a:xfrm>
                <a:off x="6116" y="2181"/>
                <a:ext cx="10" cy="22"/>
              </a:xfrm>
              <a:custGeom>
                <a:avLst/>
                <a:gdLst>
                  <a:gd name="T0" fmla="*/ 10 w 10"/>
                  <a:gd name="T1" fmla="*/ 18 h 22"/>
                  <a:gd name="T2" fmla="*/ 10 w 10"/>
                  <a:gd name="T3" fmla="*/ 18 h 22"/>
                  <a:gd name="T4" fmla="*/ 10 w 10"/>
                  <a:gd name="T5" fmla="*/ 22 h 22"/>
                  <a:gd name="T6" fmla="*/ 10 w 10"/>
                  <a:gd name="T7" fmla="*/ 22 h 22"/>
                  <a:gd name="T8" fmla="*/ 10 w 10"/>
                  <a:gd name="T9" fmla="*/ 22 h 22"/>
                  <a:gd name="T10" fmla="*/ 8 w 10"/>
                  <a:gd name="T11" fmla="*/ 20 h 22"/>
                  <a:gd name="T12" fmla="*/ 4 w 10"/>
                  <a:gd name="T13" fmla="*/ 14 h 22"/>
                  <a:gd name="T14" fmla="*/ 4 w 10"/>
                  <a:gd name="T15" fmla="*/ 14 h 22"/>
                  <a:gd name="T16" fmla="*/ 2 w 10"/>
                  <a:gd name="T17" fmla="*/ 12 h 22"/>
                  <a:gd name="T18" fmla="*/ 0 w 10"/>
                  <a:gd name="T19" fmla="*/ 6 h 22"/>
                  <a:gd name="T20" fmla="*/ 0 w 10"/>
                  <a:gd name="T21" fmla="*/ 6 h 22"/>
                  <a:gd name="T22" fmla="*/ 2 w 10"/>
                  <a:gd name="T23" fmla="*/ 2 h 22"/>
                  <a:gd name="T24" fmla="*/ 6 w 10"/>
                  <a:gd name="T25" fmla="*/ 0 h 22"/>
                  <a:gd name="T26" fmla="*/ 6 w 10"/>
                  <a:gd name="T27" fmla="*/ 0 h 22"/>
                  <a:gd name="T28" fmla="*/ 6 w 10"/>
                  <a:gd name="T29" fmla="*/ 0 h 22"/>
                  <a:gd name="T30" fmla="*/ 6 w 10"/>
                  <a:gd name="T31" fmla="*/ 0 h 22"/>
                  <a:gd name="T32" fmla="*/ 8 w 10"/>
                  <a:gd name="T33" fmla="*/ 4 h 22"/>
                  <a:gd name="T34" fmla="*/ 10 w 10"/>
                  <a:gd name="T35" fmla="*/ 8 h 22"/>
                  <a:gd name="T36" fmla="*/ 10 w 10"/>
                  <a:gd name="T37" fmla="*/ 18 h 22"/>
                  <a:gd name="T38" fmla="*/ 10 w 10"/>
                  <a:gd name="T3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2">
                    <a:moveTo>
                      <a:pt x="10" y="18"/>
                    </a:moveTo>
                    <a:lnTo>
                      <a:pt x="10" y="18"/>
                    </a:lnTo>
                    <a:lnTo>
                      <a:pt x="10" y="22"/>
                    </a:lnTo>
                    <a:lnTo>
                      <a:pt x="10" y="22"/>
                    </a:lnTo>
                    <a:lnTo>
                      <a:pt x="10" y="22"/>
                    </a:lnTo>
                    <a:lnTo>
                      <a:pt x="8" y="20"/>
                    </a:lnTo>
                    <a:lnTo>
                      <a:pt x="4" y="14"/>
                    </a:lnTo>
                    <a:lnTo>
                      <a:pt x="4" y="14"/>
                    </a:lnTo>
                    <a:lnTo>
                      <a:pt x="2" y="12"/>
                    </a:lnTo>
                    <a:lnTo>
                      <a:pt x="0" y="6"/>
                    </a:lnTo>
                    <a:lnTo>
                      <a:pt x="0" y="6"/>
                    </a:lnTo>
                    <a:lnTo>
                      <a:pt x="2" y="2"/>
                    </a:lnTo>
                    <a:lnTo>
                      <a:pt x="6" y="0"/>
                    </a:lnTo>
                    <a:lnTo>
                      <a:pt x="6" y="0"/>
                    </a:lnTo>
                    <a:lnTo>
                      <a:pt x="6" y="0"/>
                    </a:lnTo>
                    <a:lnTo>
                      <a:pt x="6" y="0"/>
                    </a:lnTo>
                    <a:lnTo>
                      <a:pt x="8" y="4"/>
                    </a:lnTo>
                    <a:lnTo>
                      <a:pt x="10" y="8"/>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9" name="Freeform 752">
                <a:extLst>
                  <a:ext uri="{FF2B5EF4-FFF2-40B4-BE49-F238E27FC236}">
                    <a16:creationId xmlns:a16="http://schemas.microsoft.com/office/drawing/2014/main" id="{42EA8E9D-8C05-E6FA-EA1E-AB1EE4BBEA86}"/>
                  </a:ext>
                </a:extLst>
              </p:cNvPr>
              <p:cNvSpPr>
                <a:spLocks/>
              </p:cNvSpPr>
              <p:nvPr/>
            </p:nvSpPr>
            <p:spPr bwMode="auto">
              <a:xfrm>
                <a:off x="6130" y="2181"/>
                <a:ext cx="12" cy="32"/>
              </a:xfrm>
              <a:custGeom>
                <a:avLst/>
                <a:gdLst>
                  <a:gd name="T0" fmla="*/ 2 w 12"/>
                  <a:gd name="T1" fmla="*/ 18 h 32"/>
                  <a:gd name="T2" fmla="*/ 2 w 12"/>
                  <a:gd name="T3" fmla="*/ 18 h 32"/>
                  <a:gd name="T4" fmla="*/ 0 w 12"/>
                  <a:gd name="T5" fmla="*/ 16 h 32"/>
                  <a:gd name="T6" fmla="*/ 0 w 12"/>
                  <a:gd name="T7" fmla="*/ 16 h 32"/>
                  <a:gd name="T8" fmla="*/ 0 w 12"/>
                  <a:gd name="T9" fmla="*/ 10 h 32"/>
                  <a:gd name="T10" fmla="*/ 0 w 12"/>
                  <a:gd name="T11" fmla="*/ 8 h 32"/>
                  <a:gd name="T12" fmla="*/ 2 w 12"/>
                  <a:gd name="T13" fmla="*/ 4 h 32"/>
                  <a:gd name="T14" fmla="*/ 2 w 12"/>
                  <a:gd name="T15" fmla="*/ 0 h 32"/>
                  <a:gd name="T16" fmla="*/ 2 w 12"/>
                  <a:gd name="T17" fmla="*/ 0 h 32"/>
                  <a:gd name="T18" fmla="*/ 6 w 12"/>
                  <a:gd name="T19" fmla="*/ 0 h 32"/>
                  <a:gd name="T20" fmla="*/ 6 w 12"/>
                  <a:gd name="T21" fmla="*/ 0 h 32"/>
                  <a:gd name="T22" fmla="*/ 8 w 12"/>
                  <a:gd name="T23" fmla="*/ 8 h 32"/>
                  <a:gd name="T24" fmla="*/ 8 w 12"/>
                  <a:gd name="T25" fmla="*/ 8 h 32"/>
                  <a:gd name="T26" fmla="*/ 8 w 12"/>
                  <a:gd name="T27" fmla="*/ 10 h 32"/>
                  <a:gd name="T28" fmla="*/ 8 w 12"/>
                  <a:gd name="T29" fmla="*/ 10 h 32"/>
                  <a:gd name="T30" fmla="*/ 10 w 12"/>
                  <a:gd name="T31" fmla="*/ 18 h 32"/>
                  <a:gd name="T32" fmla="*/ 12 w 12"/>
                  <a:gd name="T33" fmla="*/ 24 h 32"/>
                  <a:gd name="T34" fmla="*/ 10 w 12"/>
                  <a:gd name="T35" fmla="*/ 30 h 32"/>
                  <a:gd name="T36" fmla="*/ 10 w 12"/>
                  <a:gd name="T37" fmla="*/ 30 h 32"/>
                  <a:gd name="T38" fmla="*/ 8 w 12"/>
                  <a:gd name="T39" fmla="*/ 32 h 32"/>
                  <a:gd name="T40" fmla="*/ 4 w 12"/>
                  <a:gd name="T41" fmla="*/ 30 h 32"/>
                  <a:gd name="T42" fmla="*/ 2 w 12"/>
                  <a:gd name="T43" fmla="*/ 18 h 32"/>
                  <a:gd name="T44" fmla="*/ 2 w 12"/>
                  <a:gd name="T4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2">
                    <a:moveTo>
                      <a:pt x="2" y="18"/>
                    </a:moveTo>
                    <a:lnTo>
                      <a:pt x="2" y="18"/>
                    </a:lnTo>
                    <a:lnTo>
                      <a:pt x="0" y="16"/>
                    </a:lnTo>
                    <a:lnTo>
                      <a:pt x="0" y="16"/>
                    </a:lnTo>
                    <a:lnTo>
                      <a:pt x="0" y="10"/>
                    </a:lnTo>
                    <a:lnTo>
                      <a:pt x="0" y="8"/>
                    </a:lnTo>
                    <a:lnTo>
                      <a:pt x="2" y="4"/>
                    </a:lnTo>
                    <a:lnTo>
                      <a:pt x="2" y="0"/>
                    </a:lnTo>
                    <a:lnTo>
                      <a:pt x="2" y="0"/>
                    </a:lnTo>
                    <a:lnTo>
                      <a:pt x="6" y="0"/>
                    </a:lnTo>
                    <a:lnTo>
                      <a:pt x="6" y="0"/>
                    </a:lnTo>
                    <a:lnTo>
                      <a:pt x="8" y="8"/>
                    </a:lnTo>
                    <a:lnTo>
                      <a:pt x="8" y="8"/>
                    </a:lnTo>
                    <a:lnTo>
                      <a:pt x="8" y="10"/>
                    </a:lnTo>
                    <a:lnTo>
                      <a:pt x="8" y="10"/>
                    </a:lnTo>
                    <a:lnTo>
                      <a:pt x="10" y="18"/>
                    </a:lnTo>
                    <a:lnTo>
                      <a:pt x="12" y="24"/>
                    </a:lnTo>
                    <a:lnTo>
                      <a:pt x="10" y="30"/>
                    </a:lnTo>
                    <a:lnTo>
                      <a:pt x="10" y="30"/>
                    </a:lnTo>
                    <a:lnTo>
                      <a:pt x="8" y="32"/>
                    </a:lnTo>
                    <a:lnTo>
                      <a:pt x="4" y="30"/>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0" name="Freeform 753">
                <a:extLst>
                  <a:ext uri="{FF2B5EF4-FFF2-40B4-BE49-F238E27FC236}">
                    <a16:creationId xmlns:a16="http://schemas.microsoft.com/office/drawing/2014/main" id="{650A36F2-FF36-8AAA-F915-3B73BB7BA670}"/>
                  </a:ext>
                </a:extLst>
              </p:cNvPr>
              <p:cNvSpPr>
                <a:spLocks/>
              </p:cNvSpPr>
              <p:nvPr/>
            </p:nvSpPr>
            <p:spPr bwMode="auto">
              <a:xfrm>
                <a:off x="2090" y="2793"/>
                <a:ext cx="178" cy="48"/>
              </a:xfrm>
              <a:custGeom>
                <a:avLst/>
                <a:gdLst>
                  <a:gd name="T0" fmla="*/ 2 w 178"/>
                  <a:gd name="T1" fmla="*/ 14 h 48"/>
                  <a:gd name="T2" fmla="*/ 6 w 178"/>
                  <a:gd name="T3" fmla="*/ 8 h 48"/>
                  <a:gd name="T4" fmla="*/ 16 w 178"/>
                  <a:gd name="T5" fmla="*/ 8 h 48"/>
                  <a:gd name="T6" fmla="*/ 24 w 178"/>
                  <a:gd name="T7" fmla="*/ 2 h 48"/>
                  <a:gd name="T8" fmla="*/ 28 w 178"/>
                  <a:gd name="T9" fmla="*/ 14 h 48"/>
                  <a:gd name="T10" fmla="*/ 44 w 178"/>
                  <a:gd name="T11" fmla="*/ 6 h 48"/>
                  <a:gd name="T12" fmla="*/ 64 w 178"/>
                  <a:gd name="T13" fmla="*/ 20 h 48"/>
                  <a:gd name="T14" fmla="*/ 62 w 178"/>
                  <a:gd name="T15" fmla="*/ 10 h 48"/>
                  <a:gd name="T16" fmla="*/ 62 w 178"/>
                  <a:gd name="T17" fmla="*/ 2 h 48"/>
                  <a:gd name="T18" fmla="*/ 78 w 178"/>
                  <a:gd name="T19" fmla="*/ 4 h 48"/>
                  <a:gd name="T20" fmla="*/ 76 w 178"/>
                  <a:gd name="T21" fmla="*/ 14 h 48"/>
                  <a:gd name="T22" fmla="*/ 84 w 178"/>
                  <a:gd name="T23" fmla="*/ 24 h 48"/>
                  <a:gd name="T24" fmla="*/ 88 w 178"/>
                  <a:gd name="T25" fmla="*/ 16 h 48"/>
                  <a:gd name="T26" fmla="*/ 94 w 178"/>
                  <a:gd name="T27" fmla="*/ 10 h 48"/>
                  <a:gd name="T28" fmla="*/ 106 w 178"/>
                  <a:gd name="T29" fmla="*/ 2 h 48"/>
                  <a:gd name="T30" fmla="*/ 120 w 178"/>
                  <a:gd name="T31" fmla="*/ 10 h 48"/>
                  <a:gd name="T32" fmla="*/ 124 w 178"/>
                  <a:gd name="T33" fmla="*/ 12 h 48"/>
                  <a:gd name="T34" fmla="*/ 134 w 178"/>
                  <a:gd name="T35" fmla="*/ 16 h 48"/>
                  <a:gd name="T36" fmla="*/ 146 w 178"/>
                  <a:gd name="T37" fmla="*/ 16 h 48"/>
                  <a:gd name="T38" fmla="*/ 150 w 178"/>
                  <a:gd name="T39" fmla="*/ 14 h 48"/>
                  <a:gd name="T40" fmla="*/ 156 w 178"/>
                  <a:gd name="T41" fmla="*/ 26 h 48"/>
                  <a:gd name="T42" fmla="*/ 160 w 178"/>
                  <a:gd name="T43" fmla="*/ 12 h 48"/>
                  <a:gd name="T44" fmla="*/ 166 w 178"/>
                  <a:gd name="T45" fmla="*/ 14 h 48"/>
                  <a:gd name="T46" fmla="*/ 178 w 178"/>
                  <a:gd name="T47" fmla="*/ 30 h 48"/>
                  <a:gd name="T48" fmla="*/ 174 w 178"/>
                  <a:gd name="T49" fmla="*/ 30 h 48"/>
                  <a:gd name="T50" fmla="*/ 164 w 178"/>
                  <a:gd name="T51" fmla="*/ 40 h 48"/>
                  <a:gd name="T52" fmla="*/ 156 w 178"/>
                  <a:gd name="T53" fmla="*/ 44 h 48"/>
                  <a:gd name="T54" fmla="*/ 144 w 178"/>
                  <a:gd name="T55" fmla="*/ 40 h 48"/>
                  <a:gd name="T56" fmla="*/ 138 w 178"/>
                  <a:gd name="T57" fmla="*/ 48 h 48"/>
                  <a:gd name="T58" fmla="*/ 128 w 178"/>
                  <a:gd name="T59" fmla="*/ 36 h 48"/>
                  <a:gd name="T60" fmla="*/ 114 w 178"/>
                  <a:gd name="T61" fmla="*/ 36 h 48"/>
                  <a:gd name="T62" fmla="*/ 110 w 178"/>
                  <a:gd name="T63" fmla="*/ 38 h 48"/>
                  <a:gd name="T64" fmla="*/ 104 w 178"/>
                  <a:gd name="T65" fmla="*/ 34 h 48"/>
                  <a:gd name="T66" fmla="*/ 100 w 178"/>
                  <a:gd name="T67" fmla="*/ 36 h 48"/>
                  <a:gd name="T68" fmla="*/ 96 w 178"/>
                  <a:gd name="T69" fmla="*/ 44 h 48"/>
                  <a:gd name="T70" fmla="*/ 80 w 178"/>
                  <a:gd name="T71" fmla="*/ 36 h 48"/>
                  <a:gd name="T72" fmla="*/ 72 w 178"/>
                  <a:gd name="T73" fmla="*/ 40 h 48"/>
                  <a:gd name="T74" fmla="*/ 66 w 178"/>
                  <a:gd name="T75" fmla="*/ 48 h 48"/>
                  <a:gd name="T76" fmla="*/ 62 w 178"/>
                  <a:gd name="T77" fmla="*/ 44 h 48"/>
                  <a:gd name="T78" fmla="*/ 54 w 178"/>
                  <a:gd name="T79" fmla="*/ 44 h 48"/>
                  <a:gd name="T80" fmla="*/ 52 w 178"/>
                  <a:gd name="T81" fmla="*/ 30 h 48"/>
                  <a:gd name="T82" fmla="*/ 52 w 178"/>
                  <a:gd name="T83" fmla="*/ 24 h 48"/>
                  <a:gd name="T84" fmla="*/ 50 w 178"/>
                  <a:gd name="T85" fmla="*/ 32 h 48"/>
                  <a:gd name="T86" fmla="*/ 40 w 178"/>
                  <a:gd name="T87" fmla="*/ 40 h 48"/>
                  <a:gd name="T88" fmla="*/ 34 w 178"/>
                  <a:gd name="T89" fmla="*/ 40 h 48"/>
                  <a:gd name="T90" fmla="*/ 24 w 178"/>
                  <a:gd name="T91" fmla="*/ 30 h 48"/>
                  <a:gd name="T92" fmla="*/ 18 w 178"/>
                  <a:gd name="T93" fmla="*/ 14 h 48"/>
                  <a:gd name="T94" fmla="*/ 4 w 178"/>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 h="48">
                    <a:moveTo>
                      <a:pt x="0" y="26"/>
                    </a:moveTo>
                    <a:lnTo>
                      <a:pt x="0" y="26"/>
                    </a:lnTo>
                    <a:lnTo>
                      <a:pt x="2" y="22"/>
                    </a:lnTo>
                    <a:lnTo>
                      <a:pt x="2" y="14"/>
                    </a:lnTo>
                    <a:lnTo>
                      <a:pt x="2" y="14"/>
                    </a:lnTo>
                    <a:lnTo>
                      <a:pt x="4" y="8"/>
                    </a:lnTo>
                    <a:lnTo>
                      <a:pt x="6" y="8"/>
                    </a:lnTo>
                    <a:lnTo>
                      <a:pt x="6" y="8"/>
                    </a:lnTo>
                    <a:lnTo>
                      <a:pt x="6" y="8"/>
                    </a:lnTo>
                    <a:lnTo>
                      <a:pt x="10" y="10"/>
                    </a:lnTo>
                    <a:lnTo>
                      <a:pt x="14" y="10"/>
                    </a:lnTo>
                    <a:lnTo>
                      <a:pt x="16" y="8"/>
                    </a:lnTo>
                    <a:lnTo>
                      <a:pt x="20" y="4"/>
                    </a:lnTo>
                    <a:lnTo>
                      <a:pt x="20" y="4"/>
                    </a:lnTo>
                    <a:lnTo>
                      <a:pt x="22" y="4"/>
                    </a:lnTo>
                    <a:lnTo>
                      <a:pt x="24" y="2"/>
                    </a:lnTo>
                    <a:lnTo>
                      <a:pt x="26" y="4"/>
                    </a:lnTo>
                    <a:lnTo>
                      <a:pt x="26" y="12"/>
                    </a:lnTo>
                    <a:lnTo>
                      <a:pt x="26" y="12"/>
                    </a:lnTo>
                    <a:lnTo>
                      <a:pt x="28" y="14"/>
                    </a:lnTo>
                    <a:lnTo>
                      <a:pt x="30" y="14"/>
                    </a:lnTo>
                    <a:lnTo>
                      <a:pt x="30" y="14"/>
                    </a:lnTo>
                    <a:lnTo>
                      <a:pt x="40" y="8"/>
                    </a:lnTo>
                    <a:lnTo>
                      <a:pt x="44" y="6"/>
                    </a:lnTo>
                    <a:lnTo>
                      <a:pt x="48" y="6"/>
                    </a:lnTo>
                    <a:lnTo>
                      <a:pt x="54" y="10"/>
                    </a:lnTo>
                    <a:lnTo>
                      <a:pt x="64" y="20"/>
                    </a:lnTo>
                    <a:lnTo>
                      <a:pt x="64" y="20"/>
                    </a:lnTo>
                    <a:lnTo>
                      <a:pt x="64" y="16"/>
                    </a:lnTo>
                    <a:lnTo>
                      <a:pt x="62" y="12"/>
                    </a:lnTo>
                    <a:lnTo>
                      <a:pt x="62" y="12"/>
                    </a:lnTo>
                    <a:lnTo>
                      <a:pt x="62" y="10"/>
                    </a:lnTo>
                    <a:lnTo>
                      <a:pt x="62" y="10"/>
                    </a:lnTo>
                    <a:lnTo>
                      <a:pt x="62" y="4"/>
                    </a:lnTo>
                    <a:lnTo>
                      <a:pt x="62" y="2"/>
                    </a:lnTo>
                    <a:lnTo>
                      <a:pt x="62" y="2"/>
                    </a:lnTo>
                    <a:lnTo>
                      <a:pt x="70" y="2"/>
                    </a:lnTo>
                    <a:lnTo>
                      <a:pt x="76" y="2"/>
                    </a:lnTo>
                    <a:lnTo>
                      <a:pt x="76" y="2"/>
                    </a:lnTo>
                    <a:lnTo>
                      <a:pt x="78" y="4"/>
                    </a:lnTo>
                    <a:lnTo>
                      <a:pt x="76" y="6"/>
                    </a:lnTo>
                    <a:lnTo>
                      <a:pt x="76" y="8"/>
                    </a:lnTo>
                    <a:lnTo>
                      <a:pt x="76" y="8"/>
                    </a:lnTo>
                    <a:lnTo>
                      <a:pt x="76" y="14"/>
                    </a:lnTo>
                    <a:lnTo>
                      <a:pt x="78" y="20"/>
                    </a:lnTo>
                    <a:lnTo>
                      <a:pt x="80" y="24"/>
                    </a:lnTo>
                    <a:lnTo>
                      <a:pt x="84" y="24"/>
                    </a:lnTo>
                    <a:lnTo>
                      <a:pt x="84" y="24"/>
                    </a:lnTo>
                    <a:lnTo>
                      <a:pt x="88" y="24"/>
                    </a:lnTo>
                    <a:lnTo>
                      <a:pt x="92" y="24"/>
                    </a:lnTo>
                    <a:lnTo>
                      <a:pt x="92" y="24"/>
                    </a:lnTo>
                    <a:lnTo>
                      <a:pt x="88" y="16"/>
                    </a:lnTo>
                    <a:lnTo>
                      <a:pt x="86" y="6"/>
                    </a:lnTo>
                    <a:lnTo>
                      <a:pt x="86" y="6"/>
                    </a:lnTo>
                    <a:lnTo>
                      <a:pt x="90" y="10"/>
                    </a:lnTo>
                    <a:lnTo>
                      <a:pt x="94" y="10"/>
                    </a:lnTo>
                    <a:lnTo>
                      <a:pt x="98" y="8"/>
                    </a:lnTo>
                    <a:lnTo>
                      <a:pt x="104" y="4"/>
                    </a:lnTo>
                    <a:lnTo>
                      <a:pt x="104" y="4"/>
                    </a:lnTo>
                    <a:lnTo>
                      <a:pt x="106" y="2"/>
                    </a:lnTo>
                    <a:lnTo>
                      <a:pt x="112" y="0"/>
                    </a:lnTo>
                    <a:lnTo>
                      <a:pt x="114" y="0"/>
                    </a:lnTo>
                    <a:lnTo>
                      <a:pt x="116" y="0"/>
                    </a:lnTo>
                    <a:lnTo>
                      <a:pt x="120" y="10"/>
                    </a:lnTo>
                    <a:lnTo>
                      <a:pt x="120" y="10"/>
                    </a:lnTo>
                    <a:lnTo>
                      <a:pt x="122" y="12"/>
                    </a:lnTo>
                    <a:lnTo>
                      <a:pt x="124" y="12"/>
                    </a:lnTo>
                    <a:lnTo>
                      <a:pt x="124" y="12"/>
                    </a:lnTo>
                    <a:lnTo>
                      <a:pt x="126" y="6"/>
                    </a:lnTo>
                    <a:lnTo>
                      <a:pt x="128" y="6"/>
                    </a:lnTo>
                    <a:lnTo>
                      <a:pt x="130" y="8"/>
                    </a:lnTo>
                    <a:lnTo>
                      <a:pt x="134" y="16"/>
                    </a:lnTo>
                    <a:lnTo>
                      <a:pt x="134" y="16"/>
                    </a:lnTo>
                    <a:lnTo>
                      <a:pt x="140" y="22"/>
                    </a:lnTo>
                    <a:lnTo>
                      <a:pt x="144" y="20"/>
                    </a:lnTo>
                    <a:lnTo>
                      <a:pt x="146" y="16"/>
                    </a:lnTo>
                    <a:lnTo>
                      <a:pt x="146" y="16"/>
                    </a:lnTo>
                    <a:lnTo>
                      <a:pt x="148" y="12"/>
                    </a:lnTo>
                    <a:lnTo>
                      <a:pt x="148" y="12"/>
                    </a:lnTo>
                    <a:lnTo>
                      <a:pt x="150" y="14"/>
                    </a:lnTo>
                    <a:lnTo>
                      <a:pt x="150" y="18"/>
                    </a:lnTo>
                    <a:lnTo>
                      <a:pt x="150" y="18"/>
                    </a:lnTo>
                    <a:lnTo>
                      <a:pt x="152" y="24"/>
                    </a:lnTo>
                    <a:lnTo>
                      <a:pt x="156" y="26"/>
                    </a:lnTo>
                    <a:lnTo>
                      <a:pt x="158" y="24"/>
                    </a:lnTo>
                    <a:lnTo>
                      <a:pt x="158" y="18"/>
                    </a:lnTo>
                    <a:lnTo>
                      <a:pt x="158" y="18"/>
                    </a:lnTo>
                    <a:lnTo>
                      <a:pt x="160" y="12"/>
                    </a:lnTo>
                    <a:lnTo>
                      <a:pt x="162" y="10"/>
                    </a:lnTo>
                    <a:lnTo>
                      <a:pt x="164" y="10"/>
                    </a:lnTo>
                    <a:lnTo>
                      <a:pt x="166" y="14"/>
                    </a:lnTo>
                    <a:lnTo>
                      <a:pt x="166" y="14"/>
                    </a:lnTo>
                    <a:lnTo>
                      <a:pt x="170" y="20"/>
                    </a:lnTo>
                    <a:lnTo>
                      <a:pt x="172" y="24"/>
                    </a:lnTo>
                    <a:lnTo>
                      <a:pt x="178" y="30"/>
                    </a:lnTo>
                    <a:lnTo>
                      <a:pt x="178" y="30"/>
                    </a:lnTo>
                    <a:lnTo>
                      <a:pt x="178" y="30"/>
                    </a:lnTo>
                    <a:lnTo>
                      <a:pt x="178" y="30"/>
                    </a:lnTo>
                    <a:lnTo>
                      <a:pt x="178" y="30"/>
                    </a:lnTo>
                    <a:lnTo>
                      <a:pt x="174" y="30"/>
                    </a:lnTo>
                    <a:lnTo>
                      <a:pt x="170" y="30"/>
                    </a:lnTo>
                    <a:lnTo>
                      <a:pt x="168" y="34"/>
                    </a:lnTo>
                    <a:lnTo>
                      <a:pt x="164" y="40"/>
                    </a:lnTo>
                    <a:lnTo>
                      <a:pt x="164" y="40"/>
                    </a:lnTo>
                    <a:lnTo>
                      <a:pt x="164" y="44"/>
                    </a:lnTo>
                    <a:lnTo>
                      <a:pt x="162" y="44"/>
                    </a:lnTo>
                    <a:lnTo>
                      <a:pt x="156" y="44"/>
                    </a:lnTo>
                    <a:lnTo>
                      <a:pt x="156" y="44"/>
                    </a:lnTo>
                    <a:lnTo>
                      <a:pt x="154" y="46"/>
                    </a:lnTo>
                    <a:lnTo>
                      <a:pt x="150" y="46"/>
                    </a:lnTo>
                    <a:lnTo>
                      <a:pt x="148" y="46"/>
                    </a:lnTo>
                    <a:lnTo>
                      <a:pt x="144" y="40"/>
                    </a:lnTo>
                    <a:lnTo>
                      <a:pt x="144" y="40"/>
                    </a:lnTo>
                    <a:lnTo>
                      <a:pt x="142" y="46"/>
                    </a:lnTo>
                    <a:lnTo>
                      <a:pt x="140" y="48"/>
                    </a:lnTo>
                    <a:lnTo>
                      <a:pt x="138" y="48"/>
                    </a:lnTo>
                    <a:lnTo>
                      <a:pt x="136" y="46"/>
                    </a:lnTo>
                    <a:lnTo>
                      <a:pt x="132" y="40"/>
                    </a:lnTo>
                    <a:lnTo>
                      <a:pt x="130" y="38"/>
                    </a:lnTo>
                    <a:lnTo>
                      <a:pt x="128" y="36"/>
                    </a:lnTo>
                    <a:lnTo>
                      <a:pt x="128" y="36"/>
                    </a:lnTo>
                    <a:lnTo>
                      <a:pt x="120" y="36"/>
                    </a:lnTo>
                    <a:lnTo>
                      <a:pt x="116" y="36"/>
                    </a:lnTo>
                    <a:lnTo>
                      <a:pt x="114" y="36"/>
                    </a:lnTo>
                    <a:lnTo>
                      <a:pt x="114" y="36"/>
                    </a:lnTo>
                    <a:lnTo>
                      <a:pt x="112" y="38"/>
                    </a:lnTo>
                    <a:lnTo>
                      <a:pt x="112" y="38"/>
                    </a:lnTo>
                    <a:lnTo>
                      <a:pt x="110" y="38"/>
                    </a:lnTo>
                    <a:lnTo>
                      <a:pt x="108" y="40"/>
                    </a:lnTo>
                    <a:lnTo>
                      <a:pt x="106" y="38"/>
                    </a:lnTo>
                    <a:lnTo>
                      <a:pt x="104" y="34"/>
                    </a:lnTo>
                    <a:lnTo>
                      <a:pt x="104" y="34"/>
                    </a:lnTo>
                    <a:lnTo>
                      <a:pt x="104" y="34"/>
                    </a:lnTo>
                    <a:lnTo>
                      <a:pt x="102" y="30"/>
                    </a:lnTo>
                    <a:lnTo>
                      <a:pt x="102" y="32"/>
                    </a:lnTo>
                    <a:lnTo>
                      <a:pt x="100" y="36"/>
                    </a:lnTo>
                    <a:lnTo>
                      <a:pt x="100" y="36"/>
                    </a:lnTo>
                    <a:lnTo>
                      <a:pt x="100" y="36"/>
                    </a:lnTo>
                    <a:lnTo>
                      <a:pt x="98" y="42"/>
                    </a:lnTo>
                    <a:lnTo>
                      <a:pt x="96" y="44"/>
                    </a:lnTo>
                    <a:lnTo>
                      <a:pt x="92" y="46"/>
                    </a:lnTo>
                    <a:lnTo>
                      <a:pt x="90" y="44"/>
                    </a:lnTo>
                    <a:lnTo>
                      <a:pt x="84" y="42"/>
                    </a:lnTo>
                    <a:lnTo>
                      <a:pt x="80" y="36"/>
                    </a:lnTo>
                    <a:lnTo>
                      <a:pt x="80" y="36"/>
                    </a:lnTo>
                    <a:lnTo>
                      <a:pt x="76" y="36"/>
                    </a:lnTo>
                    <a:lnTo>
                      <a:pt x="74" y="36"/>
                    </a:lnTo>
                    <a:lnTo>
                      <a:pt x="72" y="40"/>
                    </a:lnTo>
                    <a:lnTo>
                      <a:pt x="70" y="46"/>
                    </a:lnTo>
                    <a:lnTo>
                      <a:pt x="70" y="46"/>
                    </a:lnTo>
                    <a:lnTo>
                      <a:pt x="68" y="48"/>
                    </a:lnTo>
                    <a:lnTo>
                      <a:pt x="66" y="48"/>
                    </a:lnTo>
                    <a:lnTo>
                      <a:pt x="66" y="48"/>
                    </a:lnTo>
                    <a:lnTo>
                      <a:pt x="66" y="48"/>
                    </a:lnTo>
                    <a:lnTo>
                      <a:pt x="64" y="44"/>
                    </a:lnTo>
                    <a:lnTo>
                      <a:pt x="62" y="44"/>
                    </a:lnTo>
                    <a:lnTo>
                      <a:pt x="58" y="46"/>
                    </a:lnTo>
                    <a:lnTo>
                      <a:pt x="58" y="46"/>
                    </a:lnTo>
                    <a:lnTo>
                      <a:pt x="56" y="46"/>
                    </a:lnTo>
                    <a:lnTo>
                      <a:pt x="54" y="44"/>
                    </a:lnTo>
                    <a:lnTo>
                      <a:pt x="54" y="36"/>
                    </a:lnTo>
                    <a:lnTo>
                      <a:pt x="54" y="36"/>
                    </a:lnTo>
                    <a:lnTo>
                      <a:pt x="52" y="30"/>
                    </a:lnTo>
                    <a:lnTo>
                      <a:pt x="52" y="30"/>
                    </a:lnTo>
                    <a:lnTo>
                      <a:pt x="54" y="26"/>
                    </a:lnTo>
                    <a:lnTo>
                      <a:pt x="52" y="24"/>
                    </a:lnTo>
                    <a:lnTo>
                      <a:pt x="52" y="24"/>
                    </a:lnTo>
                    <a:lnTo>
                      <a:pt x="52" y="24"/>
                    </a:lnTo>
                    <a:lnTo>
                      <a:pt x="52" y="24"/>
                    </a:lnTo>
                    <a:lnTo>
                      <a:pt x="52" y="28"/>
                    </a:lnTo>
                    <a:lnTo>
                      <a:pt x="52" y="28"/>
                    </a:lnTo>
                    <a:lnTo>
                      <a:pt x="50" y="32"/>
                    </a:lnTo>
                    <a:lnTo>
                      <a:pt x="50" y="32"/>
                    </a:lnTo>
                    <a:lnTo>
                      <a:pt x="44" y="32"/>
                    </a:lnTo>
                    <a:lnTo>
                      <a:pt x="42" y="34"/>
                    </a:lnTo>
                    <a:lnTo>
                      <a:pt x="40" y="40"/>
                    </a:lnTo>
                    <a:lnTo>
                      <a:pt x="40" y="40"/>
                    </a:lnTo>
                    <a:lnTo>
                      <a:pt x="38" y="44"/>
                    </a:lnTo>
                    <a:lnTo>
                      <a:pt x="34" y="40"/>
                    </a:lnTo>
                    <a:lnTo>
                      <a:pt x="34" y="40"/>
                    </a:lnTo>
                    <a:lnTo>
                      <a:pt x="32" y="42"/>
                    </a:lnTo>
                    <a:lnTo>
                      <a:pt x="30" y="38"/>
                    </a:lnTo>
                    <a:lnTo>
                      <a:pt x="24" y="30"/>
                    </a:lnTo>
                    <a:lnTo>
                      <a:pt x="24" y="30"/>
                    </a:lnTo>
                    <a:lnTo>
                      <a:pt x="24" y="20"/>
                    </a:lnTo>
                    <a:lnTo>
                      <a:pt x="20" y="14"/>
                    </a:lnTo>
                    <a:lnTo>
                      <a:pt x="20" y="14"/>
                    </a:lnTo>
                    <a:lnTo>
                      <a:pt x="18" y="14"/>
                    </a:lnTo>
                    <a:lnTo>
                      <a:pt x="14" y="18"/>
                    </a:lnTo>
                    <a:lnTo>
                      <a:pt x="14" y="18"/>
                    </a:lnTo>
                    <a:lnTo>
                      <a:pt x="6" y="26"/>
                    </a:lnTo>
                    <a:lnTo>
                      <a:pt x="4" y="28"/>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1" name="Freeform 754">
                <a:extLst>
                  <a:ext uri="{FF2B5EF4-FFF2-40B4-BE49-F238E27FC236}">
                    <a16:creationId xmlns:a16="http://schemas.microsoft.com/office/drawing/2014/main" id="{A644D6BB-5A7D-6961-D4CE-489471F2B6A3}"/>
                  </a:ext>
                </a:extLst>
              </p:cNvPr>
              <p:cNvSpPr>
                <a:spLocks/>
              </p:cNvSpPr>
              <p:nvPr/>
            </p:nvSpPr>
            <p:spPr bwMode="auto">
              <a:xfrm>
                <a:off x="2204" y="2823"/>
                <a:ext cx="42" cy="28"/>
              </a:xfrm>
              <a:custGeom>
                <a:avLst/>
                <a:gdLst>
                  <a:gd name="T0" fmla="*/ 0 w 42"/>
                  <a:gd name="T1" fmla="*/ 6 h 28"/>
                  <a:gd name="T2" fmla="*/ 0 w 42"/>
                  <a:gd name="T3" fmla="*/ 6 h 28"/>
                  <a:gd name="T4" fmla="*/ 4 w 42"/>
                  <a:gd name="T5" fmla="*/ 4 h 28"/>
                  <a:gd name="T6" fmla="*/ 10 w 42"/>
                  <a:gd name="T7" fmla="*/ 0 h 28"/>
                  <a:gd name="T8" fmla="*/ 12 w 42"/>
                  <a:gd name="T9" fmla="*/ 0 h 28"/>
                  <a:gd name="T10" fmla="*/ 14 w 42"/>
                  <a:gd name="T11" fmla="*/ 2 h 28"/>
                  <a:gd name="T12" fmla="*/ 20 w 42"/>
                  <a:gd name="T13" fmla="*/ 8 h 28"/>
                  <a:gd name="T14" fmla="*/ 20 w 42"/>
                  <a:gd name="T15" fmla="*/ 8 h 28"/>
                  <a:gd name="T16" fmla="*/ 22 w 42"/>
                  <a:gd name="T17" fmla="*/ 12 h 28"/>
                  <a:gd name="T18" fmla="*/ 24 w 42"/>
                  <a:gd name="T19" fmla="*/ 16 h 28"/>
                  <a:gd name="T20" fmla="*/ 26 w 42"/>
                  <a:gd name="T21" fmla="*/ 16 h 28"/>
                  <a:gd name="T22" fmla="*/ 28 w 42"/>
                  <a:gd name="T23" fmla="*/ 14 h 28"/>
                  <a:gd name="T24" fmla="*/ 30 w 42"/>
                  <a:gd name="T25" fmla="*/ 4 h 28"/>
                  <a:gd name="T26" fmla="*/ 30 w 42"/>
                  <a:gd name="T27" fmla="*/ 4 h 28"/>
                  <a:gd name="T28" fmla="*/ 30 w 42"/>
                  <a:gd name="T29" fmla="*/ 2 h 28"/>
                  <a:gd name="T30" fmla="*/ 32 w 42"/>
                  <a:gd name="T31" fmla="*/ 2 h 28"/>
                  <a:gd name="T32" fmla="*/ 32 w 42"/>
                  <a:gd name="T33" fmla="*/ 2 h 28"/>
                  <a:gd name="T34" fmla="*/ 32 w 42"/>
                  <a:gd name="T35" fmla="*/ 10 h 28"/>
                  <a:gd name="T36" fmla="*/ 34 w 42"/>
                  <a:gd name="T37" fmla="*/ 12 h 28"/>
                  <a:gd name="T38" fmla="*/ 36 w 42"/>
                  <a:gd name="T39" fmla="*/ 12 h 28"/>
                  <a:gd name="T40" fmla="*/ 40 w 42"/>
                  <a:gd name="T41" fmla="*/ 10 h 28"/>
                  <a:gd name="T42" fmla="*/ 42 w 42"/>
                  <a:gd name="T43" fmla="*/ 12 h 28"/>
                  <a:gd name="T44" fmla="*/ 42 w 42"/>
                  <a:gd name="T45" fmla="*/ 14 h 28"/>
                  <a:gd name="T46" fmla="*/ 42 w 42"/>
                  <a:gd name="T47" fmla="*/ 14 h 28"/>
                  <a:gd name="T48" fmla="*/ 42 w 42"/>
                  <a:gd name="T49" fmla="*/ 22 h 28"/>
                  <a:gd name="T50" fmla="*/ 42 w 42"/>
                  <a:gd name="T51" fmla="*/ 22 h 28"/>
                  <a:gd name="T52" fmla="*/ 34 w 42"/>
                  <a:gd name="T53" fmla="*/ 22 h 28"/>
                  <a:gd name="T54" fmla="*/ 26 w 42"/>
                  <a:gd name="T55" fmla="*/ 24 h 28"/>
                  <a:gd name="T56" fmla="*/ 20 w 42"/>
                  <a:gd name="T57" fmla="*/ 26 h 28"/>
                  <a:gd name="T58" fmla="*/ 12 w 42"/>
                  <a:gd name="T59" fmla="*/ 28 h 28"/>
                  <a:gd name="T60" fmla="*/ 12 w 42"/>
                  <a:gd name="T61" fmla="*/ 28 h 28"/>
                  <a:gd name="T62" fmla="*/ 10 w 42"/>
                  <a:gd name="T63" fmla="*/ 22 h 28"/>
                  <a:gd name="T64" fmla="*/ 6 w 42"/>
                  <a:gd name="T65" fmla="*/ 16 h 28"/>
                  <a:gd name="T66" fmla="*/ 0 w 42"/>
                  <a:gd name="T67" fmla="*/ 6 h 28"/>
                  <a:gd name="T68" fmla="*/ 0 w 42"/>
                  <a:gd name="T6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28">
                    <a:moveTo>
                      <a:pt x="0" y="6"/>
                    </a:moveTo>
                    <a:lnTo>
                      <a:pt x="0" y="6"/>
                    </a:lnTo>
                    <a:lnTo>
                      <a:pt x="4" y="4"/>
                    </a:lnTo>
                    <a:lnTo>
                      <a:pt x="10" y="0"/>
                    </a:lnTo>
                    <a:lnTo>
                      <a:pt x="12" y="0"/>
                    </a:lnTo>
                    <a:lnTo>
                      <a:pt x="14" y="2"/>
                    </a:lnTo>
                    <a:lnTo>
                      <a:pt x="20" y="8"/>
                    </a:lnTo>
                    <a:lnTo>
                      <a:pt x="20" y="8"/>
                    </a:lnTo>
                    <a:lnTo>
                      <a:pt x="22" y="12"/>
                    </a:lnTo>
                    <a:lnTo>
                      <a:pt x="24" y="16"/>
                    </a:lnTo>
                    <a:lnTo>
                      <a:pt x="26" y="16"/>
                    </a:lnTo>
                    <a:lnTo>
                      <a:pt x="28" y="14"/>
                    </a:lnTo>
                    <a:lnTo>
                      <a:pt x="30" y="4"/>
                    </a:lnTo>
                    <a:lnTo>
                      <a:pt x="30" y="4"/>
                    </a:lnTo>
                    <a:lnTo>
                      <a:pt x="30" y="2"/>
                    </a:lnTo>
                    <a:lnTo>
                      <a:pt x="32" y="2"/>
                    </a:lnTo>
                    <a:lnTo>
                      <a:pt x="32" y="2"/>
                    </a:lnTo>
                    <a:lnTo>
                      <a:pt x="32" y="10"/>
                    </a:lnTo>
                    <a:lnTo>
                      <a:pt x="34" y="12"/>
                    </a:lnTo>
                    <a:lnTo>
                      <a:pt x="36" y="12"/>
                    </a:lnTo>
                    <a:lnTo>
                      <a:pt x="40" y="10"/>
                    </a:lnTo>
                    <a:lnTo>
                      <a:pt x="42" y="12"/>
                    </a:lnTo>
                    <a:lnTo>
                      <a:pt x="42" y="14"/>
                    </a:lnTo>
                    <a:lnTo>
                      <a:pt x="42" y="14"/>
                    </a:lnTo>
                    <a:lnTo>
                      <a:pt x="42" y="22"/>
                    </a:lnTo>
                    <a:lnTo>
                      <a:pt x="42" y="22"/>
                    </a:lnTo>
                    <a:lnTo>
                      <a:pt x="34" y="22"/>
                    </a:lnTo>
                    <a:lnTo>
                      <a:pt x="26" y="24"/>
                    </a:lnTo>
                    <a:lnTo>
                      <a:pt x="20" y="26"/>
                    </a:lnTo>
                    <a:lnTo>
                      <a:pt x="12" y="28"/>
                    </a:lnTo>
                    <a:lnTo>
                      <a:pt x="12" y="28"/>
                    </a:lnTo>
                    <a:lnTo>
                      <a:pt x="10" y="22"/>
                    </a:lnTo>
                    <a:lnTo>
                      <a:pt x="6" y="1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2" name="Freeform 755">
                <a:extLst>
                  <a:ext uri="{FF2B5EF4-FFF2-40B4-BE49-F238E27FC236}">
                    <a16:creationId xmlns:a16="http://schemas.microsoft.com/office/drawing/2014/main" id="{F3D4E5E2-E2C9-85BB-7135-1C4C2004FCA8}"/>
                  </a:ext>
                </a:extLst>
              </p:cNvPr>
              <p:cNvSpPr>
                <a:spLocks/>
              </p:cNvSpPr>
              <p:nvPr/>
            </p:nvSpPr>
            <p:spPr bwMode="auto">
              <a:xfrm>
                <a:off x="2268" y="2819"/>
                <a:ext cx="30" cy="24"/>
              </a:xfrm>
              <a:custGeom>
                <a:avLst/>
                <a:gdLst>
                  <a:gd name="T0" fmla="*/ 0 w 30"/>
                  <a:gd name="T1" fmla="*/ 4 h 24"/>
                  <a:gd name="T2" fmla="*/ 0 w 30"/>
                  <a:gd name="T3" fmla="*/ 4 h 24"/>
                  <a:gd name="T4" fmla="*/ 0 w 30"/>
                  <a:gd name="T5" fmla="*/ 4 h 24"/>
                  <a:gd name="T6" fmla="*/ 0 w 30"/>
                  <a:gd name="T7" fmla="*/ 4 h 24"/>
                  <a:gd name="T8" fmla="*/ 2 w 30"/>
                  <a:gd name="T9" fmla="*/ 2 h 24"/>
                  <a:gd name="T10" fmla="*/ 2 w 30"/>
                  <a:gd name="T11" fmla="*/ 4 h 24"/>
                  <a:gd name="T12" fmla="*/ 4 w 30"/>
                  <a:gd name="T13" fmla="*/ 6 h 24"/>
                  <a:gd name="T14" fmla="*/ 6 w 30"/>
                  <a:gd name="T15" fmla="*/ 6 h 24"/>
                  <a:gd name="T16" fmla="*/ 8 w 30"/>
                  <a:gd name="T17" fmla="*/ 0 h 24"/>
                  <a:gd name="T18" fmla="*/ 8 w 30"/>
                  <a:gd name="T19" fmla="*/ 0 h 24"/>
                  <a:gd name="T20" fmla="*/ 8 w 30"/>
                  <a:gd name="T21" fmla="*/ 0 h 24"/>
                  <a:gd name="T22" fmla="*/ 12 w 30"/>
                  <a:gd name="T23" fmla="*/ 6 h 24"/>
                  <a:gd name="T24" fmla="*/ 16 w 30"/>
                  <a:gd name="T25" fmla="*/ 8 h 24"/>
                  <a:gd name="T26" fmla="*/ 18 w 30"/>
                  <a:gd name="T27" fmla="*/ 6 h 24"/>
                  <a:gd name="T28" fmla="*/ 18 w 30"/>
                  <a:gd name="T29" fmla="*/ 6 h 24"/>
                  <a:gd name="T30" fmla="*/ 22 w 30"/>
                  <a:gd name="T31" fmla="*/ 4 h 24"/>
                  <a:gd name="T32" fmla="*/ 24 w 30"/>
                  <a:gd name="T33" fmla="*/ 4 h 24"/>
                  <a:gd name="T34" fmla="*/ 28 w 30"/>
                  <a:gd name="T35" fmla="*/ 8 h 24"/>
                  <a:gd name="T36" fmla="*/ 30 w 30"/>
                  <a:gd name="T37" fmla="*/ 14 h 24"/>
                  <a:gd name="T38" fmla="*/ 30 w 30"/>
                  <a:gd name="T39" fmla="*/ 14 h 24"/>
                  <a:gd name="T40" fmla="*/ 28 w 30"/>
                  <a:gd name="T41" fmla="*/ 14 h 24"/>
                  <a:gd name="T42" fmla="*/ 26 w 30"/>
                  <a:gd name="T43" fmla="*/ 12 h 24"/>
                  <a:gd name="T44" fmla="*/ 26 w 30"/>
                  <a:gd name="T45" fmla="*/ 14 h 24"/>
                  <a:gd name="T46" fmla="*/ 26 w 30"/>
                  <a:gd name="T47" fmla="*/ 20 h 24"/>
                  <a:gd name="T48" fmla="*/ 26 w 30"/>
                  <a:gd name="T49" fmla="*/ 20 h 24"/>
                  <a:gd name="T50" fmla="*/ 20 w 30"/>
                  <a:gd name="T51" fmla="*/ 24 h 24"/>
                  <a:gd name="T52" fmla="*/ 16 w 30"/>
                  <a:gd name="T53" fmla="*/ 24 h 24"/>
                  <a:gd name="T54" fmla="*/ 14 w 30"/>
                  <a:gd name="T55" fmla="*/ 22 h 24"/>
                  <a:gd name="T56" fmla="*/ 14 w 30"/>
                  <a:gd name="T57" fmla="*/ 22 h 24"/>
                  <a:gd name="T58" fmla="*/ 10 w 30"/>
                  <a:gd name="T59" fmla="*/ 22 h 24"/>
                  <a:gd name="T60" fmla="*/ 10 w 30"/>
                  <a:gd name="T61" fmla="*/ 22 h 24"/>
                  <a:gd name="T62" fmla="*/ 10 w 30"/>
                  <a:gd name="T63" fmla="*/ 24 h 24"/>
                  <a:gd name="T64" fmla="*/ 8 w 30"/>
                  <a:gd name="T65" fmla="*/ 24 h 24"/>
                  <a:gd name="T66" fmla="*/ 4 w 30"/>
                  <a:gd name="T67" fmla="*/ 18 h 24"/>
                  <a:gd name="T68" fmla="*/ 4 w 30"/>
                  <a:gd name="T69" fmla="*/ 18 h 24"/>
                  <a:gd name="T70" fmla="*/ 2 w 30"/>
                  <a:gd name="T71" fmla="*/ 12 h 24"/>
                  <a:gd name="T72" fmla="*/ 0 w 30"/>
                  <a:gd name="T73" fmla="*/ 4 h 24"/>
                  <a:gd name="T74" fmla="*/ 0 w 30"/>
                  <a:gd name="T7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24">
                    <a:moveTo>
                      <a:pt x="0" y="4"/>
                    </a:moveTo>
                    <a:lnTo>
                      <a:pt x="0" y="4"/>
                    </a:lnTo>
                    <a:lnTo>
                      <a:pt x="0" y="4"/>
                    </a:lnTo>
                    <a:lnTo>
                      <a:pt x="0" y="4"/>
                    </a:lnTo>
                    <a:lnTo>
                      <a:pt x="2" y="2"/>
                    </a:lnTo>
                    <a:lnTo>
                      <a:pt x="2" y="4"/>
                    </a:lnTo>
                    <a:lnTo>
                      <a:pt x="4" y="6"/>
                    </a:lnTo>
                    <a:lnTo>
                      <a:pt x="6" y="6"/>
                    </a:lnTo>
                    <a:lnTo>
                      <a:pt x="8" y="0"/>
                    </a:lnTo>
                    <a:lnTo>
                      <a:pt x="8" y="0"/>
                    </a:lnTo>
                    <a:lnTo>
                      <a:pt x="8" y="0"/>
                    </a:lnTo>
                    <a:lnTo>
                      <a:pt x="12" y="6"/>
                    </a:lnTo>
                    <a:lnTo>
                      <a:pt x="16" y="8"/>
                    </a:lnTo>
                    <a:lnTo>
                      <a:pt x="18" y="6"/>
                    </a:lnTo>
                    <a:lnTo>
                      <a:pt x="18" y="6"/>
                    </a:lnTo>
                    <a:lnTo>
                      <a:pt x="22" y="4"/>
                    </a:lnTo>
                    <a:lnTo>
                      <a:pt x="24" y="4"/>
                    </a:lnTo>
                    <a:lnTo>
                      <a:pt x="28" y="8"/>
                    </a:lnTo>
                    <a:lnTo>
                      <a:pt x="30" y="14"/>
                    </a:lnTo>
                    <a:lnTo>
                      <a:pt x="30" y="14"/>
                    </a:lnTo>
                    <a:lnTo>
                      <a:pt x="28" y="14"/>
                    </a:lnTo>
                    <a:lnTo>
                      <a:pt x="26" y="12"/>
                    </a:lnTo>
                    <a:lnTo>
                      <a:pt x="26" y="14"/>
                    </a:lnTo>
                    <a:lnTo>
                      <a:pt x="26" y="20"/>
                    </a:lnTo>
                    <a:lnTo>
                      <a:pt x="26" y="20"/>
                    </a:lnTo>
                    <a:lnTo>
                      <a:pt x="20" y="24"/>
                    </a:lnTo>
                    <a:lnTo>
                      <a:pt x="16" y="24"/>
                    </a:lnTo>
                    <a:lnTo>
                      <a:pt x="14" y="22"/>
                    </a:lnTo>
                    <a:lnTo>
                      <a:pt x="14" y="22"/>
                    </a:lnTo>
                    <a:lnTo>
                      <a:pt x="10" y="22"/>
                    </a:lnTo>
                    <a:lnTo>
                      <a:pt x="10" y="22"/>
                    </a:lnTo>
                    <a:lnTo>
                      <a:pt x="10" y="24"/>
                    </a:lnTo>
                    <a:lnTo>
                      <a:pt x="8" y="24"/>
                    </a:lnTo>
                    <a:lnTo>
                      <a:pt x="4" y="18"/>
                    </a:lnTo>
                    <a:lnTo>
                      <a:pt x="4" y="18"/>
                    </a:lnTo>
                    <a:lnTo>
                      <a:pt x="2"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3" name="Freeform 756">
                <a:extLst>
                  <a:ext uri="{FF2B5EF4-FFF2-40B4-BE49-F238E27FC236}">
                    <a16:creationId xmlns:a16="http://schemas.microsoft.com/office/drawing/2014/main" id="{A3AD8B10-74CB-C71A-781E-0A32DA366F6B}"/>
                  </a:ext>
                </a:extLst>
              </p:cNvPr>
              <p:cNvSpPr>
                <a:spLocks/>
              </p:cNvSpPr>
              <p:nvPr/>
            </p:nvSpPr>
            <p:spPr bwMode="auto">
              <a:xfrm>
                <a:off x="2272" y="2837"/>
                <a:ext cx="6" cy="14"/>
              </a:xfrm>
              <a:custGeom>
                <a:avLst/>
                <a:gdLst>
                  <a:gd name="T0" fmla="*/ 0 w 6"/>
                  <a:gd name="T1" fmla="*/ 0 h 14"/>
                  <a:gd name="T2" fmla="*/ 0 w 6"/>
                  <a:gd name="T3" fmla="*/ 0 h 14"/>
                  <a:gd name="T4" fmla="*/ 4 w 6"/>
                  <a:gd name="T5" fmla="*/ 4 h 14"/>
                  <a:gd name="T6" fmla="*/ 6 w 6"/>
                  <a:gd name="T7" fmla="*/ 4 h 14"/>
                  <a:gd name="T8" fmla="*/ 6 w 6"/>
                  <a:gd name="T9" fmla="*/ 4 h 14"/>
                  <a:gd name="T10" fmla="*/ 6 w 6"/>
                  <a:gd name="T11" fmla="*/ 8 h 14"/>
                  <a:gd name="T12" fmla="*/ 6 w 6"/>
                  <a:gd name="T13" fmla="*/ 8 h 14"/>
                  <a:gd name="T14" fmla="*/ 4 w 6"/>
                  <a:gd name="T15" fmla="*/ 12 h 14"/>
                  <a:gd name="T16" fmla="*/ 2 w 6"/>
                  <a:gd name="T17" fmla="*/ 14 h 14"/>
                  <a:gd name="T18" fmla="*/ 0 w 6"/>
                  <a:gd name="T19" fmla="*/ 14 h 14"/>
                  <a:gd name="T20" fmla="*/ 0 w 6"/>
                  <a:gd name="T21" fmla="*/ 14 h 14"/>
                  <a:gd name="T22" fmla="*/ 0 w 6"/>
                  <a:gd name="T23" fmla="*/ 10 h 14"/>
                  <a:gd name="T24" fmla="*/ 0 w 6"/>
                  <a:gd name="T25" fmla="*/ 8 h 14"/>
                  <a:gd name="T26" fmla="*/ 0 w 6"/>
                  <a:gd name="T27" fmla="*/ 0 h 14"/>
                  <a:gd name="T28" fmla="*/ 0 w 6"/>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0" y="0"/>
                    </a:moveTo>
                    <a:lnTo>
                      <a:pt x="0" y="0"/>
                    </a:lnTo>
                    <a:lnTo>
                      <a:pt x="4" y="4"/>
                    </a:lnTo>
                    <a:lnTo>
                      <a:pt x="6" y="4"/>
                    </a:lnTo>
                    <a:lnTo>
                      <a:pt x="6" y="4"/>
                    </a:lnTo>
                    <a:lnTo>
                      <a:pt x="6" y="8"/>
                    </a:lnTo>
                    <a:lnTo>
                      <a:pt x="6" y="8"/>
                    </a:lnTo>
                    <a:lnTo>
                      <a:pt x="4" y="12"/>
                    </a:lnTo>
                    <a:lnTo>
                      <a:pt x="2" y="14"/>
                    </a:lnTo>
                    <a:lnTo>
                      <a:pt x="0" y="14"/>
                    </a:lnTo>
                    <a:lnTo>
                      <a:pt x="0" y="14"/>
                    </a:lnTo>
                    <a:lnTo>
                      <a:pt x="0"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4" name="Freeform 757">
                <a:extLst>
                  <a:ext uri="{FF2B5EF4-FFF2-40B4-BE49-F238E27FC236}">
                    <a16:creationId xmlns:a16="http://schemas.microsoft.com/office/drawing/2014/main" id="{FFC810FA-74A9-F736-B02A-4204ABB7B000}"/>
                  </a:ext>
                </a:extLst>
              </p:cNvPr>
              <p:cNvSpPr>
                <a:spLocks/>
              </p:cNvSpPr>
              <p:nvPr/>
            </p:nvSpPr>
            <p:spPr bwMode="auto">
              <a:xfrm>
                <a:off x="2302" y="2827"/>
                <a:ext cx="30" cy="28"/>
              </a:xfrm>
              <a:custGeom>
                <a:avLst/>
                <a:gdLst>
                  <a:gd name="T0" fmla="*/ 24 w 30"/>
                  <a:gd name="T1" fmla="*/ 28 h 28"/>
                  <a:gd name="T2" fmla="*/ 24 w 30"/>
                  <a:gd name="T3" fmla="*/ 28 h 28"/>
                  <a:gd name="T4" fmla="*/ 20 w 30"/>
                  <a:gd name="T5" fmla="*/ 24 h 28"/>
                  <a:gd name="T6" fmla="*/ 18 w 30"/>
                  <a:gd name="T7" fmla="*/ 20 h 28"/>
                  <a:gd name="T8" fmla="*/ 18 w 30"/>
                  <a:gd name="T9" fmla="*/ 20 h 28"/>
                  <a:gd name="T10" fmla="*/ 16 w 30"/>
                  <a:gd name="T11" fmla="*/ 14 h 28"/>
                  <a:gd name="T12" fmla="*/ 14 w 30"/>
                  <a:gd name="T13" fmla="*/ 18 h 28"/>
                  <a:gd name="T14" fmla="*/ 14 w 30"/>
                  <a:gd name="T15" fmla="*/ 18 h 28"/>
                  <a:gd name="T16" fmla="*/ 10 w 30"/>
                  <a:gd name="T17" fmla="*/ 22 h 28"/>
                  <a:gd name="T18" fmla="*/ 6 w 30"/>
                  <a:gd name="T19" fmla="*/ 22 h 28"/>
                  <a:gd name="T20" fmla="*/ 4 w 30"/>
                  <a:gd name="T21" fmla="*/ 18 h 28"/>
                  <a:gd name="T22" fmla="*/ 0 w 30"/>
                  <a:gd name="T23" fmla="*/ 14 h 28"/>
                  <a:gd name="T24" fmla="*/ 0 w 30"/>
                  <a:gd name="T25" fmla="*/ 14 h 28"/>
                  <a:gd name="T26" fmla="*/ 4 w 30"/>
                  <a:gd name="T27" fmla="*/ 6 h 28"/>
                  <a:gd name="T28" fmla="*/ 10 w 30"/>
                  <a:gd name="T29" fmla="*/ 2 h 28"/>
                  <a:gd name="T30" fmla="*/ 10 w 30"/>
                  <a:gd name="T31" fmla="*/ 2 h 28"/>
                  <a:gd name="T32" fmla="*/ 14 w 30"/>
                  <a:gd name="T33" fmla="*/ 0 h 28"/>
                  <a:gd name="T34" fmla="*/ 16 w 30"/>
                  <a:gd name="T35" fmla="*/ 0 h 28"/>
                  <a:gd name="T36" fmla="*/ 22 w 30"/>
                  <a:gd name="T37" fmla="*/ 4 h 28"/>
                  <a:gd name="T38" fmla="*/ 30 w 30"/>
                  <a:gd name="T39" fmla="*/ 22 h 28"/>
                  <a:gd name="T40" fmla="*/ 30 w 30"/>
                  <a:gd name="T41" fmla="*/ 22 h 28"/>
                  <a:gd name="T42" fmla="*/ 30 w 30"/>
                  <a:gd name="T43" fmla="*/ 22 h 28"/>
                  <a:gd name="T44" fmla="*/ 30 w 30"/>
                  <a:gd name="T45" fmla="*/ 22 h 28"/>
                  <a:gd name="T46" fmla="*/ 28 w 30"/>
                  <a:gd name="T47" fmla="*/ 24 h 28"/>
                  <a:gd name="T48" fmla="*/ 26 w 30"/>
                  <a:gd name="T49" fmla="*/ 26 h 28"/>
                  <a:gd name="T50" fmla="*/ 26 w 30"/>
                  <a:gd name="T51" fmla="*/ 28 h 28"/>
                  <a:gd name="T52" fmla="*/ 24 w 30"/>
                  <a:gd name="T53" fmla="*/ 28 h 28"/>
                  <a:gd name="T54" fmla="*/ 24 w 30"/>
                  <a:gd name="T5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28">
                    <a:moveTo>
                      <a:pt x="24" y="28"/>
                    </a:moveTo>
                    <a:lnTo>
                      <a:pt x="24" y="28"/>
                    </a:lnTo>
                    <a:lnTo>
                      <a:pt x="20" y="24"/>
                    </a:lnTo>
                    <a:lnTo>
                      <a:pt x="18" y="20"/>
                    </a:lnTo>
                    <a:lnTo>
                      <a:pt x="18" y="20"/>
                    </a:lnTo>
                    <a:lnTo>
                      <a:pt x="16" y="14"/>
                    </a:lnTo>
                    <a:lnTo>
                      <a:pt x="14" y="18"/>
                    </a:lnTo>
                    <a:lnTo>
                      <a:pt x="14" y="18"/>
                    </a:lnTo>
                    <a:lnTo>
                      <a:pt x="10" y="22"/>
                    </a:lnTo>
                    <a:lnTo>
                      <a:pt x="6" y="22"/>
                    </a:lnTo>
                    <a:lnTo>
                      <a:pt x="4" y="18"/>
                    </a:lnTo>
                    <a:lnTo>
                      <a:pt x="0" y="14"/>
                    </a:lnTo>
                    <a:lnTo>
                      <a:pt x="0" y="14"/>
                    </a:lnTo>
                    <a:lnTo>
                      <a:pt x="4" y="6"/>
                    </a:lnTo>
                    <a:lnTo>
                      <a:pt x="10" y="2"/>
                    </a:lnTo>
                    <a:lnTo>
                      <a:pt x="10" y="2"/>
                    </a:lnTo>
                    <a:lnTo>
                      <a:pt x="14" y="0"/>
                    </a:lnTo>
                    <a:lnTo>
                      <a:pt x="16" y="0"/>
                    </a:lnTo>
                    <a:lnTo>
                      <a:pt x="22" y="4"/>
                    </a:lnTo>
                    <a:lnTo>
                      <a:pt x="30" y="22"/>
                    </a:lnTo>
                    <a:lnTo>
                      <a:pt x="30" y="22"/>
                    </a:lnTo>
                    <a:lnTo>
                      <a:pt x="30" y="22"/>
                    </a:lnTo>
                    <a:lnTo>
                      <a:pt x="30" y="22"/>
                    </a:lnTo>
                    <a:lnTo>
                      <a:pt x="28" y="24"/>
                    </a:lnTo>
                    <a:lnTo>
                      <a:pt x="26" y="26"/>
                    </a:lnTo>
                    <a:lnTo>
                      <a:pt x="26" y="28"/>
                    </a:lnTo>
                    <a:lnTo>
                      <a:pt x="24" y="28"/>
                    </a:ln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5" name="Freeform 758">
                <a:extLst>
                  <a:ext uri="{FF2B5EF4-FFF2-40B4-BE49-F238E27FC236}">
                    <a16:creationId xmlns:a16="http://schemas.microsoft.com/office/drawing/2014/main" id="{8C26EF7A-08F2-5835-8EBB-A164AA76C736}"/>
                  </a:ext>
                </a:extLst>
              </p:cNvPr>
              <p:cNvSpPr>
                <a:spLocks/>
              </p:cNvSpPr>
              <p:nvPr/>
            </p:nvSpPr>
            <p:spPr bwMode="auto">
              <a:xfrm>
                <a:off x="2300" y="2803"/>
                <a:ext cx="116" cy="46"/>
              </a:xfrm>
              <a:custGeom>
                <a:avLst/>
                <a:gdLst>
                  <a:gd name="T0" fmla="*/ 32 w 116"/>
                  <a:gd name="T1" fmla="*/ 46 h 46"/>
                  <a:gd name="T2" fmla="*/ 26 w 116"/>
                  <a:gd name="T3" fmla="*/ 40 h 46"/>
                  <a:gd name="T4" fmla="*/ 20 w 116"/>
                  <a:gd name="T5" fmla="*/ 26 h 46"/>
                  <a:gd name="T6" fmla="*/ 16 w 116"/>
                  <a:gd name="T7" fmla="*/ 28 h 46"/>
                  <a:gd name="T8" fmla="*/ 12 w 116"/>
                  <a:gd name="T9" fmla="*/ 30 h 46"/>
                  <a:gd name="T10" fmla="*/ 10 w 116"/>
                  <a:gd name="T11" fmla="*/ 32 h 46"/>
                  <a:gd name="T12" fmla="*/ 2 w 116"/>
                  <a:gd name="T13" fmla="*/ 38 h 46"/>
                  <a:gd name="T14" fmla="*/ 0 w 116"/>
                  <a:gd name="T15" fmla="*/ 34 h 46"/>
                  <a:gd name="T16" fmla="*/ 0 w 116"/>
                  <a:gd name="T17" fmla="*/ 30 h 46"/>
                  <a:gd name="T18" fmla="*/ 6 w 116"/>
                  <a:gd name="T19" fmla="*/ 20 h 46"/>
                  <a:gd name="T20" fmla="*/ 14 w 116"/>
                  <a:gd name="T21" fmla="*/ 18 h 46"/>
                  <a:gd name="T22" fmla="*/ 16 w 116"/>
                  <a:gd name="T23" fmla="*/ 18 h 46"/>
                  <a:gd name="T24" fmla="*/ 26 w 116"/>
                  <a:gd name="T25" fmla="*/ 22 h 46"/>
                  <a:gd name="T26" fmla="*/ 34 w 116"/>
                  <a:gd name="T27" fmla="*/ 32 h 46"/>
                  <a:gd name="T28" fmla="*/ 40 w 116"/>
                  <a:gd name="T29" fmla="*/ 18 h 46"/>
                  <a:gd name="T30" fmla="*/ 46 w 116"/>
                  <a:gd name="T31" fmla="*/ 10 h 46"/>
                  <a:gd name="T32" fmla="*/ 56 w 116"/>
                  <a:gd name="T33" fmla="*/ 16 h 46"/>
                  <a:gd name="T34" fmla="*/ 66 w 116"/>
                  <a:gd name="T35" fmla="*/ 20 h 46"/>
                  <a:gd name="T36" fmla="*/ 68 w 116"/>
                  <a:gd name="T37" fmla="*/ 22 h 46"/>
                  <a:gd name="T38" fmla="*/ 74 w 116"/>
                  <a:gd name="T39" fmla="*/ 14 h 46"/>
                  <a:gd name="T40" fmla="*/ 78 w 116"/>
                  <a:gd name="T41" fmla="*/ 6 h 46"/>
                  <a:gd name="T42" fmla="*/ 84 w 116"/>
                  <a:gd name="T43" fmla="*/ 4 h 46"/>
                  <a:gd name="T44" fmla="*/ 90 w 116"/>
                  <a:gd name="T45" fmla="*/ 8 h 46"/>
                  <a:gd name="T46" fmla="*/ 96 w 116"/>
                  <a:gd name="T47" fmla="*/ 16 h 46"/>
                  <a:gd name="T48" fmla="*/ 96 w 116"/>
                  <a:gd name="T49" fmla="*/ 2 h 46"/>
                  <a:gd name="T50" fmla="*/ 100 w 116"/>
                  <a:gd name="T51" fmla="*/ 2 h 46"/>
                  <a:gd name="T52" fmla="*/ 104 w 116"/>
                  <a:gd name="T53" fmla="*/ 10 h 46"/>
                  <a:gd name="T54" fmla="*/ 116 w 116"/>
                  <a:gd name="T55" fmla="*/ 20 h 46"/>
                  <a:gd name="T56" fmla="*/ 116 w 116"/>
                  <a:gd name="T57" fmla="*/ 22 h 46"/>
                  <a:gd name="T58" fmla="*/ 116 w 116"/>
                  <a:gd name="T59" fmla="*/ 20 h 46"/>
                  <a:gd name="T60" fmla="*/ 112 w 116"/>
                  <a:gd name="T61" fmla="*/ 22 h 46"/>
                  <a:gd name="T62" fmla="*/ 108 w 116"/>
                  <a:gd name="T63" fmla="*/ 26 h 46"/>
                  <a:gd name="T64" fmla="*/ 100 w 116"/>
                  <a:gd name="T65" fmla="*/ 34 h 46"/>
                  <a:gd name="T66" fmla="*/ 92 w 116"/>
                  <a:gd name="T67" fmla="*/ 38 h 46"/>
                  <a:gd name="T68" fmla="*/ 68 w 116"/>
                  <a:gd name="T69" fmla="*/ 36 h 46"/>
                  <a:gd name="T70" fmla="*/ 46 w 116"/>
                  <a:gd name="T71" fmla="*/ 22 h 46"/>
                  <a:gd name="T72" fmla="*/ 44 w 116"/>
                  <a:gd name="T73" fmla="*/ 20 h 46"/>
                  <a:gd name="T74" fmla="*/ 42 w 116"/>
                  <a:gd name="T75" fmla="*/ 24 h 46"/>
                  <a:gd name="T76" fmla="*/ 40 w 116"/>
                  <a:gd name="T77" fmla="*/ 40 h 46"/>
                  <a:gd name="T78" fmla="*/ 32 w 116"/>
                  <a:gd name="T7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32" y="46"/>
                    </a:moveTo>
                    <a:lnTo>
                      <a:pt x="32" y="46"/>
                    </a:lnTo>
                    <a:lnTo>
                      <a:pt x="28" y="42"/>
                    </a:lnTo>
                    <a:lnTo>
                      <a:pt x="26" y="40"/>
                    </a:lnTo>
                    <a:lnTo>
                      <a:pt x="22" y="36"/>
                    </a:lnTo>
                    <a:lnTo>
                      <a:pt x="20" y="26"/>
                    </a:lnTo>
                    <a:lnTo>
                      <a:pt x="20" y="26"/>
                    </a:lnTo>
                    <a:lnTo>
                      <a:pt x="16" y="28"/>
                    </a:lnTo>
                    <a:lnTo>
                      <a:pt x="14" y="30"/>
                    </a:lnTo>
                    <a:lnTo>
                      <a:pt x="12" y="30"/>
                    </a:lnTo>
                    <a:lnTo>
                      <a:pt x="10" y="32"/>
                    </a:lnTo>
                    <a:lnTo>
                      <a:pt x="10" y="32"/>
                    </a:lnTo>
                    <a:lnTo>
                      <a:pt x="6" y="38"/>
                    </a:lnTo>
                    <a:lnTo>
                      <a:pt x="2" y="38"/>
                    </a:lnTo>
                    <a:lnTo>
                      <a:pt x="2" y="38"/>
                    </a:lnTo>
                    <a:lnTo>
                      <a:pt x="0" y="34"/>
                    </a:lnTo>
                    <a:lnTo>
                      <a:pt x="0" y="34"/>
                    </a:lnTo>
                    <a:lnTo>
                      <a:pt x="0" y="30"/>
                    </a:lnTo>
                    <a:lnTo>
                      <a:pt x="0" y="30"/>
                    </a:lnTo>
                    <a:lnTo>
                      <a:pt x="6" y="20"/>
                    </a:lnTo>
                    <a:lnTo>
                      <a:pt x="12" y="18"/>
                    </a:lnTo>
                    <a:lnTo>
                      <a:pt x="14" y="18"/>
                    </a:lnTo>
                    <a:lnTo>
                      <a:pt x="16" y="18"/>
                    </a:lnTo>
                    <a:lnTo>
                      <a:pt x="16" y="18"/>
                    </a:lnTo>
                    <a:lnTo>
                      <a:pt x="20" y="20"/>
                    </a:lnTo>
                    <a:lnTo>
                      <a:pt x="26" y="22"/>
                    </a:lnTo>
                    <a:lnTo>
                      <a:pt x="30" y="24"/>
                    </a:lnTo>
                    <a:lnTo>
                      <a:pt x="34" y="32"/>
                    </a:lnTo>
                    <a:lnTo>
                      <a:pt x="34" y="32"/>
                    </a:lnTo>
                    <a:lnTo>
                      <a:pt x="40" y="18"/>
                    </a:lnTo>
                    <a:lnTo>
                      <a:pt x="44" y="12"/>
                    </a:lnTo>
                    <a:lnTo>
                      <a:pt x="46" y="10"/>
                    </a:lnTo>
                    <a:lnTo>
                      <a:pt x="50" y="12"/>
                    </a:lnTo>
                    <a:lnTo>
                      <a:pt x="56" y="16"/>
                    </a:lnTo>
                    <a:lnTo>
                      <a:pt x="56" y="16"/>
                    </a:lnTo>
                    <a:lnTo>
                      <a:pt x="66" y="20"/>
                    </a:lnTo>
                    <a:lnTo>
                      <a:pt x="66" y="20"/>
                    </a:lnTo>
                    <a:lnTo>
                      <a:pt x="68" y="22"/>
                    </a:lnTo>
                    <a:lnTo>
                      <a:pt x="70" y="22"/>
                    </a:lnTo>
                    <a:lnTo>
                      <a:pt x="74" y="14"/>
                    </a:lnTo>
                    <a:lnTo>
                      <a:pt x="74" y="14"/>
                    </a:lnTo>
                    <a:lnTo>
                      <a:pt x="78" y="6"/>
                    </a:lnTo>
                    <a:lnTo>
                      <a:pt x="82" y="6"/>
                    </a:lnTo>
                    <a:lnTo>
                      <a:pt x="84" y="4"/>
                    </a:lnTo>
                    <a:lnTo>
                      <a:pt x="88" y="6"/>
                    </a:lnTo>
                    <a:lnTo>
                      <a:pt x="90" y="8"/>
                    </a:lnTo>
                    <a:lnTo>
                      <a:pt x="96" y="16"/>
                    </a:lnTo>
                    <a:lnTo>
                      <a:pt x="96" y="16"/>
                    </a:lnTo>
                    <a:lnTo>
                      <a:pt x="96" y="8"/>
                    </a:lnTo>
                    <a:lnTo>
                      <a:pt x="96" y="2"/>
                    </a:lnTo>
                    <a:lnTo>
                      <a:pt x="98" y="0"/>
                    </a:lnTo>
                    <a:lnTo>
                      <a:pt x="100" y="2"/>
                    </a:lnTo>
                    <a:lnTo>
                      <a:pt x="100" y="2"/>
                    </a:lnTo>
                    <a:lnTo>
                      <a:pt x="104" y="10"/>
                    </a:lnTo>
                    <a:lnTo>
                      <a:pt x="108" y="14"/>
                    </a:lnTo>
                    <a:lnTo>
                      <a:pt x="116" y="20"/>
                    </a:lnTo>
                    <a:lnTo>
                      <a:pt x="116" y="20"/>
                    </a:lnTo>
                    <a:lnTo>
                      <a:pt x="116" y="22"/>
                    </a:lnTo>
                    <a:lnTo>
                      <a:pt x="116" y="22"/>
                    </a:lnTo>
                    <a:lnTo>
                      <a:pt x="116" y="20"/>
                    </a:lnTo>
                    <a:lnTo>
                      <a:pt x="116" y="20"/>
                    </a:lnTo>
                    <a:lnTo>
                      <a:pt x="112" y="22"/>
                    </a:lnTo>
                    <a:lnTo>
                      <a:pt x="108" y="26"/>
                    </a:lnTo>
                    <a:lnTo>
                      <a:pt x="108" y="26"/>
                    </a:lnTo>
                    <a:lnTo>
                      <a:pt x="104" y="32"/>
                    </a:lnTo>
                    <a:lnTo>
                      <a:pt x="100" y="34"/>
                    </a:lnTo>
                    <a:lnTo>
                      <a:pt x="92" y="38"/>
                    </a:lnTo>
                    <a:lnTo>
                      <a:pt x="92" y="38"/>
                    </a:lnTo>
                    <a:lnTo>
                      <a:pt x="80" y="38"/>
                    </a:lnTo>
                    <a:lnTo>
                      <a:pt x="68" y="36"/>
                    </a:lnTo>
                    <a:lnTo>
                      <a:pt x="58" y="30"/>
                    </a:lnTo>
                    <a:lnTo>
                      <a:pt x="46" y="22"/>
                    </a:lnTo>
                    <a:lnTo>
                      <a:pt x="46" y="22"/>
                    </a:lnTo>
                    <a:lnTo>
                      <a:pt x="44" y="20"/>
                    </a:lnTo>
                    <a:lnTo>
                      <a:pt x="42" y="24"/>
                    </a:lnTo>
                    <a:lnTo>
                      <a:pt x="42" y="24"/>
                    </a:lnTo>
                    <a:lnTo>
                      <a:pt x="42" y="34"/>
                    </a:lnTo>
                    <a:lnTo>
                      <a:pt x="40" y="40"/>
                    </a:lnTo>
                    <a:lnTo>
                      <a:pt x="36" y="44"/>
                    </a:lnTo>
                    <a:lnTo>
                      <a:pt x="32" y="46"/>
                    </a:lnTo>
                    <a:lnTo>
                      <a:pt x="3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6" name="Freeform 759">
                <a:extLst>
                  <a:ext uri="{FF2B5EF4-FFF2-40B4-BE49-F238E27FC236}">
                    <a16:creationId xmlns:a16="http://schemas.microsoft.com/office/drawing/2014/main" id="{6AD8217A-C9FF-D9CF-8EBD-A8C94F26B50B}"/>
                  </a:ext>
                </a:extLst>
              </p:cNvPr>
              <p:cNvSpPr>
                <a:spLocks/>
              </p:cNvSpPr>
              <p:nvPr/>
            </p:nvSpPr>
            <p:spPr bwMode="auto">
              <a:xfrm>
                <a:off x="3928" y="2825"/>
                <a:ext cx="26" cy="26"/>
              </a:xfrm>
              <a:custGeom>
                <a:avLst/>
                <a:gdLst>
                  <a:gd name="T0" fmla="*/ 0 w 26"/>
                  <a:gd name="T1" fmla="*/ 12 h 26"/>
                  <a:gd name="T2" fmla="*/ 0 w 26"/>
                  <a:gd name="T3" fmla="*/ 12 h 26"/>
                  <a:gd name="T4" fmla="*/ 0 w 26"/>
                  <a:gd name="T5" fmla="*/ 8 h 26"/>
                  <a:gd name="T6" fmla="*/ 0 w 26"/>
                  <a:gd name="T7" fmla="*/ 8 h 26"/>
                  <a:gd name="T8" fmla="*/ 6 w 26"/>
                  <a:gd name="T9" fmla="*/ 10 h 26"/>
                  <a:gd name="T10" fmla="*/ 12 w 26"/>
                  <a:gd name="T11" fmla="*/ 8 h 26"/>
                  <a:gd name="T12" fmla="*/ 22 w 26"/>
                  <a:gd name="T13" fmla="*/ 0 h 26"/>
                  <a:gd name="T14" fmla="*/ 22 w 26"/>
                  <a:gd name="T15" fmla="*/ 0 h 26"/>
                  <a:gd name="T16" fmla="*/ 24 w 26"/>
                  <a:gd name="T17" fmla="*/ 0 h 26"/>
                  <a:gd name="T18" fmla="*/ 24 w 26"/>
                  <a:gd name="T19" fmla="*/ 0 h 26"/>
                  <a:gd name="T20" fmla="*/ 26 w 26"/>
                  <a:gd name="T21" fmla="*/ 4 h 26"/>
                  <a:gd name="T22" fmla="*/ 26 w 26"/>
                  <a:gd name="T23" fmla="*/ 18 h 26"/>
                  <a:gd name="T24" fmla="*/ 26 w 26"/>
                  <a:gd name="T25" fmla="*/ 18 h 26"/>
                  <a:gd name="T26" fmla="*/ 26 w 26"/>
                  <a:gd name="T27" fmla="*/ 20 h 26"/>
                  <a:gd name="T28" fmla="*/ 26 w 26"/>
                  <a:gd name="T29" fmla="*/ 20 h 26"/>
                  <a:gd name="T30" fmla="*/ 22 w 26"/>
                  <a:gd name="T31" fmla="*/ 16 h 26"/>
                  <a:gd name="T32" fmla="*/ 22 w 26"/>
                  <a:gd name="T33" fmla="*/ 16 h 26"/>
                  <a:gd name="T34" fmla="*/ 18 w 26"/>
                  <a:gd name="T35" fmla="*/ 26 h 26"/>
                  <a:gd name="T36" fmla="*/ 18 w 26"/>
                  <a:gd name="T37" fmla="*/ 26 h 26"/>
                  <a:gd name="T38" fmla="*/ 16 w 26"/>
                  <a:gd name="T39" fmla="*/ 22 h 26"/>
                  <a:gd name="T40" fmla="*/ 16 w 26"/>
                  <a:gd name="T41" fmla="*/ 22 h 26"/>
                  <a:gd name="T42" fmla="*/ 12 w 26"/>
                  <a:gd name="T43" fmla="*/ 24 h 26"/>
                  <a:gd name="T44" fmla="*/ 8 w 26"/>
                  <a:gd name="T45" fmla="*/ 22 h 26"/>
                  <a:gd name="T46" fmla="*/ 0 w 26"/>
                  <a:gd name="T47" fmla="*/ 12 h 26"/>
                  <a:gd name="T48" fmla="*/ 0 w 26"/>
                  <a:gd name="T49"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0" y="12"/>
                    </a:moveTo>
                    <a:lnTo>
                      <a:pt x="0" y="12"/>
                    </a:lnTo>
                    <a:lnTo>
                      <a:pt x="0" y="8"/>
                    </a:lnTo>
                    <a:lnTo>
                      <a:pt x="0" y="8"/>
                    </a:lnTo>
                    <a:lnTo>
                      <a:pt x="6" y="10"/>
                    </a:lnTo>
                    <a:lnTo>
                      <a:pt x="12" y="8"/>
                    </a:lnTo>
                    <a:lnTo>
                      <a:pt x="22" y="0"/>
                    </a:lnTo>
                    <a:lnTo>
                      <a:pt x="22" y="0"/>
                    </a:lnTo>
                    <a:lnTo>
                      <a:pt x="24" y="0"/>
                    </a:lnTo>
                    <a:lnTo>
                      <a:pt x="24" y="0"/>
                    </a:lnTo>
                    <a:lnTo>
                      <a:pt x="26" y="4"/>
                    </a:lnTo>
                    <a:lnTo>
                      <a:pt x="26" y="18"/>
                    </a:lnTo>
                    <a:lnTo>
                      <a:pt x="26" y="18"/>
                    </a:lnTo>
                    <a:lnTo>
                      <a:pt x="26" y="20"/>
                    </a:lnTo>
                    <a:lnTo>
                      <a:pt x="26" y="20"/>
                    </a:lnTo>
                    <a:lnTo>
                      <a:pt x="22" y="16"/>
                    </a:lnTo>
                    <a:lnTo>
                      <a:pt x="22" y="16"/>
                    </a:lnTo>
                    <a:lnTo>
                      <a:pt x="18" y="26"/>
                    </a:lnTo>
                    <a:lnTo>
                      <a:pt x="18" y="26"/>
                    </a:lnTo>
                    <a:lnTo>
                      <a:pt x="16" y="22"/>
                    </a:lnTo>
                    <a:lnTo>
                      <a:pt x="16" y="22"/>
                    </a:lnTo>
                    <a:lnTo>
                      <a:pt x="12" y="24"/>
                    </a:lnTo>
                    <a:lnTo>
                      <a:pt x="8" y="2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7" name="Freeform 760">
                <a:extLst>
                  <a:ext uri="{FF2B5EF4-FFF2-40B4-BE49-F238E27FC236}">
                    <a16:creationId xmlns:a16="http://schemas.microsoft.com/office/drawing/2014/main" id="{5F8770BD-E2E2-25BA-1340-58EDD6B5C0A4}"/>
                  </a:ext>
                </a:extLst>
              </p:cNvPr>
              <p:cNvSpPr>
                <a:spLocks/>
              </p:cNvSpPr>
              <p:nvPr/>
            </p:nvSpPr>
            <p:spPr bwMode="auto">
              <a:xfrm>
                <a:off x="3876" y="2837"/>
                <a:ext cx="14" cy="18"/>
              </a:xfrm>
              <a:custGeom>
                <a:avLst/>
                <a:gdLst>
                  <a:gd name="T0" fmla="*/ 0 w 14"/>
                  <a:gd name="T1" fmla="*/ 4 h 18"/>
                  <a:gd name="T2" fmla="*/ 0 w 14"/>
                  <a:gd name="T3" fmla="*/ 4 h 18"/>
                  <a:gd name="T4" fmla="*/ 4 w 14"/>
                  <a:gd name="T5" fmla="*/ 0 h 18"/>
                  <a:gd name="T6" fmla="*/ 8 w 14"/>
                  <a:gd name="T7" fmla="*/ 2 h 18"/>
                  <a:gd name="T8" fmla="*/ 14 w 14"/>
                  <a:gd name="T9" fmla="*/ 4 h 18"/>
                  <a:gd name="T10" fmla="*/ 14 w 14"/>
                  <a:gd name="T11" fmla="*/ 4 h 18"/>
                  <a:gd name="T12" fmla="*/ 12 w 14"/>
                  <a:gd name="T13" fmla="*/ 6 h 18"/>
                  <a:gd name="T14" fmla="*/ 10 w 14"/>
                  <a:gd name="T15" fmla="*/ 14 h 18"/>
                  <a:gd name="T16" fmla="*/ 10 w 14"/>
                  <a:gd name="T17" fmla="*/ 14 h 18"/>
                  <a:gd name="T18" fmla="*/ 10 w 14"/>
                  <a:gd name="T19" fmla="*/ 18 h 18"/>
                  <a:gd name="T20" fmla="*/ 10 w 14"/>
                  <a:gd name="T21" fmla="*/ 18 h 18"/>
                  <a:gd name="T22" fmla="*/ 8 w 14"/>
                  <a:gd name="T23" fmla="*/ 18 h 18"/>
                  <a:gd name="T24" fmla="*/ 8 w 14"/>
                  <a:gd name="T25" fmla="*/ 18 h 18"/>
                  <a:gd name="T26" fmla="*/ 6 w 14"/>
                  <a:gd name="T27" fmla="*/ 12 h 18"/>
                  <a:gd name="T28" fmla="*/ 4 w 14"/>
                  <a:gd name="T29" fmla="*/ 10 h 18"/>
                  <a:gd name="T30" fmla="*/ 2 w 14"/>
                  <a:gd name="T31" fmla="*/ 8 h 18"/>
                  <a:gd name="T32" fmla="*/ 0 w 14"/>
                  <a:gd name="T33" fmla="*/ 4 h 18"/>
                  <a:gd name="T34" fmla="*/ 0 w 14"/>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0" y="4"/>
                    </a:moveTo>
                    <a:lnTo>
                      <a:pt x="0" y="4"/>
                    </a:lnTo>
                    <a:lnTo>
                      <a:pt x="4" y="0"/>
                    </a:lnTo>
                    <a:lnTo>
                      <a:pt x="8" y="2"/>
                    </a:lnTo>
                    <a:lnTo>
                      <a:pt x="14" y="4"/>
                    </a:lnTo>
                    <a:lnTo>
                      <a:pt x="14" y="4"/>
                    </a:lnTo>
                    <a:lnTo>
                      <a:pt x="12" y="6"/>
                    </a:lnTo>
                    <a:lnTo>
                      <a:pt x="10" y="14"/>
                    </a:lnTo>
                    <a:lnTo>
                      <a:pt x="10" y="14"/>
                    </a:lnTo>
                    <a:lnTo>
                      <a:pt x="10" y="18"/>
                    </a:lnTo>
                    <a:lnTo>
                      <a:pt x="10" y="18"/>
                    </a:lnTo>
                    <a:lnTo>
                      <a:pt x="8" y="18"/>
                    </a:lnTo>
                    <a:lnTo>
                      <a:pt x="8" y="18"/>
                    </a:lnTo>
                    <a:lnTo>
                      <a:pt x="6" y="12"/>
                    </a:lnTo>
                    <a:lnTo>
                      <a:pt x="4" y="10"/>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8" name="Freeform 761">
                <a:extLst>
                  <a:ext uri="{FF2B5EF4-FFF2-40B4-BE49-F238E27FC236}">
                    <a16:creationId xmlns:a16="http://schemas.microsoft.com/office/drawing/2014/main" id="{9CFAC06D-5085-63BA-395C-E752311DC29A}"/>
                  </a:ext>
                </a:extLst>
              </p:cNvPr>
              <p:cNvSpPr>
                <a:spLocks/>
              </p:cNvSpPr>
              <p:nvPr/>
            </p:nvSpPr>
            <p:spPr bwMode="auto">
              <a:xfrm>
                <a:off x="3954" y="2823"/>
                <a:ext cx="36" cy="36"/>
              </a:xfrm>
              <a:custGeom>
                <a:avLst/>
                <a:gdLst>
                  <a:gd name="T0" fmla="*/ 36 w 36"/>
                  <a:gd name="T1" fmla="*/ 10 h 36"/>
                  <a:gd name="T2" fmla="*/ 36 w 36"/>
                  <a:gd name="T3" fmla="*/ 10 h 36"/>
                  <a:gd name="T4" fmla="*/ 36 w 36"/>
                  <a:gd name="T5" fmla="*/ 22 h 36"/>
                  <a:gd name="T6" fmla="*/ 34 w 36"/>
                  <a:gd name="T7" fmla="*/ 28 h 36"/>
                  <a:gd name="T8" fmla="*/ 32 w 36"/>
                  <a:gd name="T9" fmla="*/ 30 h 36"/>
                  <a:gd name="T10" fmla="*/ 30 w 36"/>
                  <a:gd name="T11" fmla="*/ 30 h 36"/>
                  <a:gd name="T12" fmla="*/ 30 w 36"/>
                  <a:gd name="T13" fmla="*/ 30 h 36"/>
                  <a:gd name="T14" fmla="*/ 22 w 36"/>
                  <a:gd name="T15" fmla="*/ 30 h 36"/>
                  <a:gd name="T16" fmla="*/ 18 w 36"/>
                  <a:gd name="T17" fmla="*/ 32 h 36"/>
                  <a:gd name="T18" fmla="*/ 14 w 36"/>
                  <a:gd name="T19" fmla="*/ 36 h 36"/>
                  <a:gd name="T20" fmla="*/ 14 w 36"/>
                  <a:gd name="T21" fmla="*/ 36 h 36"/>
                  <a:gd name="T22" fmla="*/ 12 w 36"/>
                  <a:gd name="T23" fmla="*/ 28 h 36"/>
                  <a:gd name="T24" fmla="*/ 10 w 36"/>
                  <a:gd name="T25" fmla="*/ 26 h 36"/>
                  <a:gd name="T26" fmla="*/ 8 w 36"/>
                  <a:gd name="T27" fmla="*/ 28 h 36"/>
                  <a:gd name="T28" fmla="*/ 8 w 36"/>
                  <a:gd name="T29" fmla="*/ 28 h 36"/>
                  <a:gd name="T30" fmla="*/ 6 w 36"/>
                  <a:gd name="T31" fmla="*/ 28 h 36"/>
                  <a:gd name="T32" fmla="*/ 4 w 36"/>
                  <a:gd name="T33" fmla="*/ 28 h 36"/>
                  <a:gd name="T34" fmla="*/ 0 w 36"/>
                  <a:gd name="T35" fmla="*/ 22 h 36"/>
                  <a:gd name="T36" fmla="*/ 0 w 36"/>
                  <a:gd name="T37" fmla="*/ 22 h 36"/>
                  <a:gd name="T38" fmla="*/ 0 w 36"/>
                  <a:gd name="T39" fmla="*/ 22 h 36"/>
                  <a:gd name="T40" fmla="*/ 0 w 36"/>
                  <a:gd name="T41" fmla="*/ 22 h 36"/>
                  <a:gd name="T42" fmla="*/ 2 w 36"/>
                  <a:gd name="T43" fmla="*/ 18 h 36"/>
                  <a:gd name="T44" fmla="*/ 4 w 36"/>
                  <a:gd name="T45" fmla="*/ 16 h 36"/>
                  <a:gd name="T46" fmla="*/ 10 w 36"/>
                  <a:gd name="T47" fmla="*/ 18 h 36"/>
                  <a:gd name="T48" fmla="*/ 10 w 36"/>
                  <a:gd name="T49" fmla="*/ 18 h 36"/>
                  <a:gd name="T50" fmla="*/ 16 w 36"/>
                  <a:gd name="T51" fmla="*/ 16 h 36"/>
                  <a:gd name="T52" fmla="*/ 20 w 36"/>
                  <a:gd name="T53" fmla="*/ 10 h 36"/>
                  <a:gd name="T54" fmla="*/ 20 w 36"/>
                  <a:gd name="T55" fmla="*/ 10 h 36"/>
                  <a:gd name="T56" fmla="*/ 22 w 36"/>
                  <a:gd name="T57" fmla="*/ 2 h 36"/>
                  <a:gd name="T58" fmla="*/ 24 w 36"/>
                  <a:gd name="T59" fmla="*/ 0 h 36"/>
                  <a:gd name="T60" fmla="*/ 28 w 36"/>
                  <a:gd name="T61" fmla="*/ 2 h 36"/>
                  <a:gd name="T62" fmla="*/ 30 w 36"/>
                  <a:gd name="T63" fmla="*/ 10 h 36"/>
                  <a:gd name="T64" fmla="*/ 30 w 36"/>
                  <a:gd name="T65" fmla="*/ 10 h 36"/>
                  <a:gd name="T66" fmla="*/ 32 w 36"/>
                  <a:gd name="T67" fmla="*/ 12 h 36"/>
                  <a:gd name="T68" fmla="*/ 32 w 36"/>
                  <a:gd name="T69" fmla="*/ 10 h 36"/>
                  <a:gd name="T70" fmla="*/ 34 w 36"/>
                  <a:gd name="T71" fmla="*/ 6 h 36"/>
                  <a:gd name="T72" fmla="*/ 34 w 36"/>
                  <a:gd name="T73" fmla="*/ 6 h 36"/>
                  <a:gd name="T74" fmla="*/ 36 w 36"/>
                  <a:gd name="T75" fmla="*/ 8 h 36"/>
                  <a:gd name="T76" fmla="*/ 36 w 36"/>
                  <a:gd name="T77" fmla="*/ 10 h 36"/>
                  <a:gd name="T78" fmla="*/ 36 w 36"/>
                  <a:gd name="T7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36">
                    <a:moveTo>
                      <a:pt x="36" y="10"/>
                    </a:moveTo>
                    <a:lnTo>
                      <a:pt x="36" y="10"/>
                    </a:lnTo>
                    <a:lnTo>
                      <a:pt x="36" y="22"/>
                    </a:lnTo>
                    <a:lnTo>
                      <a:pt x="34" y="28"/>
                    </a:lnTo>
                    <a:lnTo>
                      <a:pt x="32" y="30"/>
                    </a:lnTo>
                    <a:lnTo>
                      <a:pt x="30" y="30"/>
                    </a:lnTo>
                    <a:lnTo>
                      <a:pt x="30" y="30"/>
                    </a:lnTo>
                    <a:lnTo>
                      <a:pt x="22" y="30"/>
                    </a:lnTo>
                    <a:lnTo>
                      <a:pt x="18" y="32"/>
                    </a:lnTo>
                    <a:lnTo>
                      <a:pt x="14" y="36"/>
                    </a:lnTo>
                    <a:lnTo>
                      <a:pt x="14" y="36"/>
                    </a:lnTo>
                    <a:lnTo>
                      <a:pt x="12" y="28"/>
                    </a:lnTo>
                    <a:lnTo>
                      <a:pt x="10" y="26"/>
                    </a:lnTo>
                    <a:lnTo>
                      <a:pt x="8" y="28"/>
                    </a:lnTo>
                    <a:lnTo>
                      <a:pt x="8" y="28"/>
                    </a:lnTo>
                    <a:lnTo>
                      <a:pt x="6" y="28"/>
                    </a:lnTo>
                    <a:lnTo>
                      <a:pt x="4" y="28"/>
                    </a:lnTo>
                    <a:lnTo>
                      <a:pt x="0" y="22"/>
                    </a:lnTo>
                    <a:lnTo>
                      <a:pt x="0" y="22"/>
                    </a:lnTo>
                    <a:lnTo>
                      <a:pt x="0" y="22"/>
                    </a:lnTo>
                    <a:lnTo>
                      <a:pt x="0" y="22"/>
                    </a:lnTo>
                    <a:lnTo>
                      <a:pt x="2" y="18"/>
                    </a:lnTo>
                    <a:lnTo>
                      <a:pt x="4" y="16"/>
                    </a:lnTo>
                    <a:lnTo>
                      <a:pt x="10" y="18"/>
                    </a:lnTo>
                    <a:lnTo>
                      <a:pt x="10" y="18"/>
                    </a:lnTo>
                    <a:lnTo>
                      <a:pt x="16" y="16"/>
                    </a:lnTo>
                    <a:lnTo>
                      <a:pt x="20" y="10"/>
                    </a:lnTo>
                    <a:lnTo>
                      <a:pt x="20" y="10"/>
                    </a:lnTo>
                    <a:lnTo>
                      <a:pt x="22" y="2"/>
                    </a:lnTo>
                    <a:lnTo>
                      <a:pt x="24" y="0"/>
                    </a:lnTo>
                    <a:lnTo>
                      <a:pt x="28" y="2"/>
                    </a:lnTo>
                    <a:lnTo>
                      <a:pt x="30" y="10"/>
                    </a:lnTo>
                    <a:lnTo>
                      <a:pt x="30" y="10"/>
                    </a:lnTo>
                    <a:lnTo>
                      <a:pt x="32" y="12"/>
                    </a:lnTo>
                    <a:lnTo>
                      <a:pt x="32" y="10"/>
                    </a:lnTo>
                    <a:lnTo>
                      <a:pt x="34" y="6"/>
                    </a:lnTo>
                    <a:lnTo>
                      <a:pt x="34" y="6"/>
                    </a:lnTo>
                    <a:lnTo>
                      <a:pt x="36" y="8"/>
                    </a:lnTo>
                    <a:lnTo>
                      <a:pt x="36" y="10"/>
                    </a:lnTo>
                    <a:lnTo>
                      <a:pt x="3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9" name="Freeform 762">
                <a:extLst>
                  <a:ext uri="{FF2B5EF4-FFF2-40B4-BE49-F238E27FC236}">
                    <a16:creationId xmlns:a16="http://schemas.microsoft.com/office/drawing/2014/main" id="{74DF1BD3-ADDE-1D09-A174-352922E7E886}"/>
                  </a:ext>
                </a:extLst>
              </p:cNvPr>
              <p:cNvSpPr>
                <a:spLocks/>
              </p:cNvSpPr>
              <p:nvPr/>
            </p:nvSpPr>
            <p:spPr bwMode="auto">
              <a:xfrm>
                <a:off x="3356" y="2819"/>
                <a:ext cx="56" cy="36"/>
              </a:xfrm>
              <a:custGeom>
                <a:avLst/>
                <a:gdLst>
                  <a:gd name="T0" fmla="*/ 2 w 56"/>
                  <a:gd name="T1" fmla="*/ 26 h 36"/>
                  <a:gd name="T2" fmla="*/ 2 w 56"/>
                  <a:gd name="T3" fmla="*/ 26 h 36"/>
                  <a:gd name="T4" fmla="*/ 0 w 56"/>
                  <a:gd name="T5" fmla="*/ 16 h 36"/>
                  <a:gd name="T6" fmla="*/ 2 w 56"/>
                  <a:gd name="T7" fmla="*/ 12 h 36"/>
                  <a:gd name="T8" fmla="*/ 6 w 56"/>
                  <a:gd name="T9" fmla="*/ 14 h 36"/>
                  <a:gd name="T10" fmla="*/ 6 w 56"/>
                  <a:gd name="T11" fmla="*/ 14 h 36"/>
                  <a:gd name="T12" fmla="*/ 12 w 56"/>
                  <a:gd name="T13" fmla="*/ 18 h 36"/>
                  <a:gd name="T14" fmla="*/ 20 w 56"/>
                  <a:gd name="T15" fmla="*/ 18 h 36"/>
                  <a:gd name="T16" fmla="*/ 26 w 56"/>
                  <a:gd name="T17" fmla="*/ 12 h 36"/>
                  <a:gd name="T18" fmla="*/ 32 w 56"/>
                  <a:gd name="T19" fmla="*/ 4 h 36"/>
                  <a:gd name="T20" fmla="*/ 32 w 56"/>
                  <a:gd name="T21" fmla="*/ 4 h 36"/>
                  <a:gd name="T22" fmla="*/ 32 w 56"/>
                  <a:gd name="T23" fmla="*/ 4 h 36"/>
                  <a:gd name="T24" fmla="*/ 34 w 56"/>
                  <a:gd name="T25" fmla="*/ 0 h 36"/>
                  <a:gd name="T26" fmla="*/ 34 w 56"/>
                  <a:gd name="T27" fmla="*/ 0 h 36"/>
                  <a:gd name="T28" fmla="*/ 38 w 56"/>
                  <a:gd name="T29" fmla="*/ 0 h 36"/>
                  <a:gd name="T30" fmla="*/ 38 w 56"/>
                  <a:gd name="T31" fmla="*/ 0 h 36"/>
                  <a:gd name="T32" fmla="*/ 40 w 56"/>
                  <a:gd name="T33" fmla="*/ 8 h 36"/>
                  <a:gd name="T34" fmla="*/ 42 w 56"/>
                  <a:gd name="T35" fmla="*/ 10 h 36"/>
                  <a:gd name="T36" fmla="*/ 46 w 56"/>
                  <a:gd name="T37" fmla="*/ 8 h 36"/>
                  <a:gd name="T38" fmla="*/ 46 w 56"/>
                  <a:gd name="T39" fmla="*/ 8 h 36"/>
                  <a:gd name="T40" fmla="*/ 46 w 56"/>
                  <a:gd name="T41" fmla="*/ 8 h 36"/>
                  <a:gd name="T42" fmla="*/ 46 w 56"/>
                  <a:gd name="T43" fmla="*/ 10 h 36"/>
                  <a:gd name="T44" fmla="*/ 48 w 56"/>
                  <a:gd name="T45" fmla="*/ 14 h 36"/>
                  <a:gd name="T46" fmla="*/ 48 w 56"/>
                  <a:gd name="T47" fmla="*/ 14 h 36"/>
                  <a:gd name="T48" fmla="*/ 48 w 56"/>
                  <a:gd name="T49" fmla="*/ 18 h 36"/>
                  <a:gd name="T50" fmla="*/ 48 w 56"/>
                  <a:gd name="T51" fmla="*/ 18 h 36"/>
                  <a:gd name="T52" fmla="*/ 48 w 56"/>
                  <a:gd name="T53" fmla="*/ 20 h 36"/>
                  <a:gd name="T54" fmla="*/ 50 w 56"/>
                  <a:gd name="T55" fmla="*/ 18 h 36"/>
                  <a:gd name="T56" fmla="*/ 50 w 56"/>
                  <a:gd name="T57" fmla="*/ 18 h 36"/>
                  <a:gd name="T58" fmla="*/ 52 w 56"/>
                  <a:gd name="T59" fmla="*/ 18 h 36"/>
                  <a:gd name="T60" fmla="*/ 52 w 56"/>
                  <a:gd name="T61" fmla="*/ 18 h 36"/>
                  <a:gd name="T62" fmla="*/ 54 w 56"/>
                  <a:gd name="T63" fmla="*/ 20 h 36"/>
                  <a:gd name="T64" fmla="*/ 56 w 56"/>
                  <a:gd name="T65" fmla="*/ 22 h 36"/>
                  <a:gd name="T66" fmla="*/ 56 w 56"/>
                  <a:gd name="T67" fmla="*/ 26 h 36"/>
                  <a:gd name="T68" fmla="*/ 56 w 56"/>
                  <a:gd name="T69" fmla="*/ 26 h 36"/>
                  <a:gd name="T70" fmla="*/ 54 w 56"/>
                  <a:gd name="T71" fmla="*/ 30 h 36"/>
                  <a:gd name="T72" fmla="*/ 52 w 56"/>
                  <a:gd name="T73" fmla="*/ 30 h 36"/>
                  <a:gd name="T74" fmla="*/ 52 w 56"/>
                  <a:gd name="T75" fmla="*/ 30 h 36"/>
                  <a:gd name="T76" fmla="*/ 48 w 56"/>
                  <a:gd name="T77" fmla="*/ 28 h 36"/>
                  <a:gd name="T78" fmla="*/ 42 w 56"/>
                  <a:gd name="T79" fmla="*/ 28 h 36"/>
                  <a:gd name="T80" fmla="*/ 38 w 56"/>
                  <a:gd name="T81" fmla="*/ 26 h 36"/>
                  <a:gd name="T82" fmla="*/ 32 w 56"/>
                  <a:gd name="T83" fmla="*/ 20 h 36"/>
                  <a:gd name="T84" fmla="*/ 32 w 56"/>
                  <a:gd name="T85" fmla="*/ 20 h 36"/>
                  <a:gd name="T86" fmla="*/ 30 w 56"/>
                  <a:gd name="T87" fmla="*/ 18 h 36"/>
                  <a:gd name="T88" fmla="*/ 30 w 56"/>
                  <a:gd name="T89" fmla="*/ 18 h 36"/>
                  <a:gd name="T90" fmla="*/ 26 w 56"/>
                  <a:gd name="T91" fmla="*/ 22 h 36"/>
                  <a:gd name="T92" fmla="*/ 22 w 56"/>
                  <a:gd name="T93" fmla="*/ 26 h 36"/>
                  <a:gd name="T94" fmla="*/ 18 w 56"/>
                  <a:gd name="T95" fmla="*/ 30 h 36"/>
                  <a:gd name="T96" fmla="*/ 18 w 56"/>
                  <a:gd name="T97" fmla="*/ 30 h 36"/>
                  <a:gd name="T98" fmla="*/ 14 w 56"/>
                  <a:gd name="T99" fmla="*/ 28 h 36"/>
                  <a:gd name="T100" fmla="*/ 10 w 56"/>
                  <a:gd name="T101" fmla="*/ 30 h 36"/>
                  <a:gd name="T102" fmla="*/ 6 w 56"/>
                  <a:gd name="T103" fmla="*/ 34 h 36"/>
                  <a:gd name="T104" fmla="*/ 4 w 56"/>
                  <a:gd name="T105" fmla="*/ 36 h 36"/>
                  <a:gd name="T106" fmla="*/ 4 w 56"/>
                  <a:gd name="T107" fmla="*/ 36 h 36"/>
                  <a:gd name="T108" fmla="*/ 2 w 56"/>
                  <a:gd name="T109" fmla="*/ 26 h 36"/>
                  <a:gd name="T110" fmla="*/ 2 w 56"/>
                  <a:gd name="T11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36">
                    <a:moveTo>
                      <a:pt x="2" y="26"/>
                    </a:moveTo>
                    <a:lnTo>
                      <a:pt x="2" y="26"/>
                    </a:lnTo>
                    <a:lnTo>
                      <a:pt x="0" y="16"/>
                    </a:lnTo>
                    <a:lnTo>
                      <a:pt x="2" y="12"/>
                    </a:lnTo>
                    <a:lnTo>
                      <a:pt x="6" y="14"/>
                    </a:lnTo>
                    <a:lnTo>
                      <a:pt x="6" y="14"/>
                    </a:lnTo>
                    <a:lnTo>
                      <a:pt x="12" y="18"/>
                    </a:lnTo>
                    <a:lnTo>
                      <a:pt x="20" y="18"/>
                    </a:lnTo>
                    <a:lnTo>
                      <a:pt x="26" y="12"/>
                    </a:lnTo>
                    <a:lnTo>
                      <a:pt x="32" y="4"/>
                    </a:lnTo>
                    <a:lnTo>
                      <a:pt x="32" y="4"/>
                    </a:lnTo>
                    <a:lnTo>
                      <a:pt x="32" y="4"/>
                    </a:lnTo>
                    <a:lnTo>
                      <a:pt x="34" y="0"/>
                    </a:lnTo>
                    <a:lnTo>
                      <a:pt x="34" y="0"/>
                    </a:lnTo>
                    <a:lnTo>
                      <a:pt x="38" y="0"/>
                    </a:lnTo>
                    <a:lnTo>
                      <a:pt x="38" y="0"/>
                    </a:lnTo>
                    <a:lnTo>
                      <a:pt x="40" y="8"/>
                    </a:lnTo>
                    <a:lnTo>
                      <a:pt x="42" y="10"/>
                    </a:lnTo>
                    <a:lnTo>
                      <a:pt x="46" y="8"/>
                    </a:lnTo>
                    <a:lnTo>
                      <a:pt x="46" y="8"/>
                    </a:lnTo>
                    <a:lnTo>
                      <a:pt x="46" y="8"/>
                    </a:lnTo>
                    <a:lnTo>
                      <a:pt x="46" y="10"/>
                    </a:lnTo>
                    <a:lnTo>
                      <a:pt x="48" y="14"/>
                    </a:lnTo>
                    <a:lnTo>
                      <a:pt x="48" y="14"/>
                    </a:lnTo>
                    <a:lnTo>
                      <a:pt x="48" y="18"/>
                    </a:lnTo>
                    <a:lnTo>
                      <a:pt x="48" y="18"/>
                    </a:lnTo>
                    <a:lnTo>
                      <a:pt x="48" y="20"/>
                    </a:lnTo>
                    <a:lnTo>
                      <a:pt x="50" y="18"/>
                    </a:lnTo>
                    <a:lnTo>
                      <a:pt x="50" y="18"/>
                    </a:lnTo>
                    <a:lnTo>
                      <a:pt x="52" y="18"/>
                    </a:lnTo>
                    <a:lnTo>
                      <a:pt x="52" y="18"/>
                    </a:lnTo>
                    <a:lnTo>
                      <a:pt x="54" y="20"/>
                    </a:lnTo>
                    <a:lnTo>
                      <a:pt x="56" y="22"/>
                    </a:lnTo>
                    <a:lnTo>
                      <a:pt x="56" y="26"/>
                    </a:lnTo>
                    <a:lnTo>
                      <a:pt x="56" y="26"/>
                    </a:lnTo>
                    <a:lnTo>
                      <a:pt x="54" y="30"/>
                    </a:lnTo>
                    <a:lnTo>
                      <a:pt x="52" y="30"/>
                    </a:lnTo>
                    <a:lnTo>
                      <a:pt x="52" y="30"/>
                    </a:lnTo>
                    <a:lnTo>
                      <a:pt x="48" y="28"/>
                    </a:lnTo>
                    <a:lnTo>
                      <a:pt x="42" y="28"/>
                    </a:lnTo>
                    <a:lnTo>
                      <a:pt x="38" y="26"/>
                    </a:lnTo>
                    <a:lnTo>
                      <a:pt x="32" y="20"/>
                    </a:lnTo>
                    <a:lnTo>
                      <a:pt x="32" y="20"/>
                    </a:lnTo>
                    <a:lnTo>
                      <a:pt x="30" y="18"/>
                    </a:lnTo>
                    <a:lnTo>
                      <a:pt x="30" y="18"/>
                    </a:lnTo>
                    <a:lnTo>
                      <a:pt x="26" y="22"/>
                    </a:lnTo>
                    <a:lnTo>
                      <a:pt x="22" y="26"/>
                    </a:lnTo>
                    <a:lnTo>
                      <a:pt x="18" y="30"/>
                    </a:lnTo>
                    <a:lnTo>
                      <a:pt x="18" y="30"/>
                    </a:lnTo>
                    <a:lnTo>
                      <a:pt x="14" y="28"/>
                    </a:lnTo>
                    <a:lnTo>
                      <a:pt x="10" y="30"/>
                    </a:lnTo>
                    <a:lnTo>
                      <a:pt x="6" y="34"/>
                    </a:lnTo>
                    <a:lnTo>
                      <a:pt x="4" y="36"/>
                    </a:lnTo>
                    <a:lnTo>
                      <a:pt x="4" y="36"/>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0" name="Freeform 763">
                <a:extLst>
                  <a:ext uri="{FF2B5EF4-FFF2-40B4-BE49-F238E27FC236}">
                    <a16:creationId xmlns:a16="http://schemas.microsoft.com/office/drawing/2014/main" id="{5FACD3CE-565B-0F1F-0E43-5118210CD360}"/>
                  </a:ext>
                </a:extLst>
              </p:cNvPr>
              <p:cNvSpPr>
                <a:spLocks/>
              </p:cNvSpPr>
              <p:nvPr/>
            </p:nvSpPr>
            <p:spPr bwMode="auto">
              <a:xfrm>
                <a:off x="3358" y="2843"/>
                <a:ext cx="16" cy="16"/>
              </a:xfrm>
              <a:custGeom>
                <a:avLst/>
                <a:gdLst>
                  <a:gd name="T0" fmla="*/ 2 w 16"/>
                  <a:gd name="T1" fmla="*/ 12 h 16"/>
                  <a:gd name="T2" fmla="*/ 2 w 16"/>
                  <a:gd name="T3" fmla="*/ 12 h 16"/>
                  <a:gd name="T4" fmla="*/ 4 w 16"/>
                  <a:gd name="T5" fmla="*/ 6 h 16"/>
                  <a:gd name="T6" fmla="*/ 8 w 16"/>
                  <a:gd name="T7" fmla="*/ 2 h 16"/>
                  <a:gd name="T8" fmla="*/ 10 w 16"/>
                  <a:gd name="T9" fmla="*/ 0 h 16"/>
                  <a:gd name="T10" fmla="*/ 12 w 16"/>
                  <a:gd name="T11" fmla="*/ 0 h 16"/>
                  <a:gd name="T12" fmla="*/ 16 w 16"/>
                  <a:gd name="T13" fmla="*/ 6 h 16"/>
                  <a:gd name="T14" fmla="*/ 16 w 16"/>
                  <a:gd name="T15" fmla="*/ 6 h 16"/>
                  <a:gd name="T16" fmla="*/ 14 w 16"/>
                  <a:gd name="T17" fmla="*/ 14 h 16"/>
                  <a:gd name="T18" fmla="*/ 14 w 16"/>
                  <a:gd name="T19" fmla="*/ 14 h 16"/>
                  <a:gd name="T20" fmla="*/ 10 w 16"/>
                  <a:gd name="T21" fmla="*/ 12 h 16"/>
                  <a:gd name="T22" fmla="*/ 6 w 16"/>
                  <a:gd name="T23" fmla="*/ 14 h 16"/>
                  <a:gd name="T24" fmla="*/ 4 w 16"/>
                  <a:gd name="T25" fmla="*/ 16 h 16"/>
                  <a:gd name="T26" fmla="*/ 0 w 16"/>
                  <a:gd name="T27" fmla="*/ 16 h 16"/>
                  <a:gd name="T28" fmla="*/ 0 w 16"/>
                  <a:gd name="T29" fmla="*/ 16 h 16"/>
                  <a:gd name="T30" fmla="*/ 2 w 16"/>
                  <a:gd name="T31" fmla="*/ 12 h 16"/>
                  <a:gd name="T32" fmla="*/ 2 w 16"/>
                  <a:gd name="T3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2" y="12"/>
                    </a:moveTo>
                    <a:lnTo>
                      <a:pt x="2" y="12"/>
                    </a:lnTo>
                    <a:lnTo>
                      <a:pt x="4" y="6"/>
                    </a:lnTo>
                    <a:lnTo>
                      <a:pt x="8" y="2"/>
                    </a:lnTo>
                    <a:lnTo>
                      <a:pt x="10" y="0"/>
                    </a:lnTo>
                    <a:lnTo>
                      <a:pt x="12" y="0"/>
                    </a:lnTo>
                    <a:lnTo>
                      <a:pt x="16" y="6"/>
                    </a:lnTo>
                    <a:lnTo>
                      <a:pt x="16" y="6"/>
                    </a:lnTo>
                    <a:lnTo>
                      <a:pt x="14" y="14"/>
                    </a:lnTo>
                    <a:lnTo>
                      <a:pt x="14" y="14"/>
                    </a:lnTo>
                    <a:lnTo>
                      <a:pt x="10" y="12"/>
                    </a:lnTo>
                    <a:lnTo>
                      <a:pt x="6" y="14"/>
                    </a:lnTo>
                    <a:lnTo>
                      <a:pt x="4" y="16"/>
                    </a:lnTo>
                    <a:lnTo>
                      <a:pt x="0" y="16"/>
                    </a:lnTo>
                    <a:lnTo>
                      <a:pt x="0" y="1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1" name="Freeform 764">
                <a:extLst>
                  <a:ext uri="{FF2B5EF4-FFF2-40B4-BE49-F238E27FC236}">
                    <a16:creationId xmlns:a16="http://schemas.microsoft.com/office/drawing/2014/main" id="{0980BB9F-8D9F-A080-B661-85E556EDC357}"/>
                  </a:ext>
                </a:extLst>
              </p:cNvPr>
              <p:cNvSpPr>
                <a:spLocks/>
              </p:cNvSpPr>
              <p:nvPr/>
            </p:nvSpPr>
            <p:spPr bwMode="auto">
              <a:xfrm>
                <a:off x="3408" y="2821"/>
                <a:ext cx="88" cy="34"/>
              </a:xfrm>
              <a:custGeom>
                <a:avLst/>
                <a:gdLst>
                  <a:gd name="T0" fmla="*/ 4 w 88"/>
                  <a:gd name="T1" fmla="*/ 24 h 34"/>
                  <a:gd name="T2" fmla="*/ 0 w 88"/>
                  <a:gd name="T3" fmla="*/ 16 h 34"/>
                  <a:gd name="T4" fmla="*/ 6 w 88"/>
                  <a:gd name="T5" fmla="*/ 12 h 34"/>
                  <a:gd name="T6" fmla="*/ 12 w 88"/>
                  <a:gd name="T7" fmla="*/ 14 h 34"/>
                  <a:gd name="T8" fmla="*/ 12 w 88"/>
                  <a:gd name="T9" fmla="*/ 10 h 34"/>
                  <a:gd name="T10" fmla="*/ 8 w 88"/>
                  <a:gd name="T11" fmla="*/ 8 h 34"/>
                  <a:gd name="T12" fmla="*/ 8 w 88"/>
                  <a:gd name="T13" fmla="*/ 4 h 34"/>
                  <a:gd name="T14" fmla="*/ 14 w 88"/>
                  <a:gd name="T15" fmla="*/ 2 h 34"/>
                  <a:gd name="T16" fmla="*/ 20 w 88"/>
                  <a:gd name="T17" fmla="*/ 6 h 34"/>
                  <a:gd name="T18" fmla="*/ 26 w 88"/>
                  <a:gd name="T19" fmla="*/ 4 h 34"/>
                  <a:gd name="T20" fmla="*/ 32 w 88"/>
                  <a:gd name="T21" fmla="*/ 2 h 34"/>
                  <a:gd name="T22" fmla="*/ 42 w 88"/>
                  <a:gd name="T23" fmla="*/ 2 h 34"/>
                  <a:gd name="T24" fmla="*/ 44 w 88"/>
                  <a:gd name="T25" fmla="*/ 6 h 34"/>
                  <a:gd name="T26" fmla="*/ 52 w 88"/>
                  <a:gd name="T27" fmla="*/ 14 h 34"/>
                  <a:gd name="T28" fmla="*/ 60 w 88"/>
                  <a:gd name="T29" fmla="*/ 8 h 34"/>
                  <a:gd name="T30" fmla="*/ 62 w 88"/>
                  <a:gd name="T31" fmla="*/ 6 h 34"/>
                  <a:gd name="T32" fmla="*/ 70 w 88"/>
                  <a:gd name="T33" fmla="*/ 6 h 34"/>
                  <a:gd name="T34" fmla="*/ 80 w 88"/>
                  <a:gd name="T35" fmla="*/ 10 h 34"/>
                  <a:gd name="T36" fmla="*/ 84 w 88"/>
                  <a:gd name="T37" fmla="*/ 10 h 34"/>
                  <a:gd name="T38" fmla="*/ 88 w 88"/>
                  <a:gd name="T39" fmla="*/ 6 h 34"/>
                  <a:gd name="T40" fmla="*/ 88 w 88"/>
                  <a:gd name="T41" fmla="*/ 8 h 34"/>
                  <a:gd name="T42" fmla="*/ 88 w 88"/>
                  <a:gd name="T43" fmla="*/ 14 h 34"/>
                  <a:gd name="T44" fmla="*/ 88 w 88"/>
                  <a:gd name="T45" fmla="*/ 18 h 34"/>
                  <a:gd name="T46" fmla="*/ 78 w 88"/>
                  <a:gd name="T47" fmla="*/ 26 h 34"/>
                  <a:gd name="T48" fmla="*/ 76 w 88"/>
                  <a:gd name="T49" fmla="*/ 28 h 34"/>
                  <a:gd name="T50" fmla="*/ 72 w 88"/>
                  <a:gd name="T51" fmla="*/ 32 h 34"/>
                  <a:gd name="T52" fmla="*/ 68 w 88"/>
                  <a:gd name="T53" fmla="*/ 28 h 34"/>
                  <a:gd name="T54" fmla="*/ 66 w 88"/>
                  <a:gd name="T55" fmla="*/ 24 h 34"/>
                  <a:gd name="T56" fmla="*/ 62 w 88"/>
                  <a:gd name="T57" fmla="*/ 24 h 34"/>
                  <a:gd name="T58" fmla="*/ 62 w 88"/>
                  <a:gd name="T59" fmla="*/ 28 h 34"/>
                  <a:gd name="T60" fmla="*/ 54 w 88"/>
                  <a:gd name="T61" fmla="*/ 30 h 34"/>
                  <a:gd name="T62" fmla="*/ 52 w 88"/>
                  <a:gd name="T63" fmla="*/ 26 h 34"/>
                  <a:gd name="T64" fmla="*/ 50 w 88"/>
                  <a:gd name="T65" fmla="*/ 30 h 34"/>
                  <a:gd name="T66" fmla="*/ 48 w 88"/>
                  <a:gd name="T67" fmla="*/ 34 h 34"/>
                  <a:gd name="T68" fmla="*/ 44 w 88"/>
                  <a:gd name="T69" fmla="*/ 32 h 34"/>
                  <a:gd name="T70" fmla="*/ 42 w 88"/>
                  <a:gd name="T71" fmla="*/ 32 h 34"/>
                  <a:gd name="T72" fmla="*/ 38 w 88"/>
                  <a:gd name="T73" fmla="*/ 32 h 34"/>
                  <a:gd name="T74" fmla="*/ 36 w 88"/>
                  <a:gd name="T75" fmla="*/ 28 h 34"/>
                  <a:gd name="T76" fmla="*/ 38 w 88"/>
                  <a:gd name="T77" fmla="*/ 24 h 34"/>
                  <a:gd name="T78" fmla="*/ 36 w 88"/>
                  <a:gd name="T79" fmla="*/ 28 h 34"/>
                  <a:gd name="T80" fmla="*/ 32 w 88"/>
                  <a:gd name="T81" fmla="*/ 26 h 34"/>
                  <a:gd name="T82" fmla="*/ 30 w 88"/>
                  <a:gd name="T83" fmla="*/ 20 h 34"/>
                  <a:gd name="T84" fmla="*/ 24 w 88"/>
                  <a:gd name="T85" fmla="*/ 26 h 34"/>
                  <a:gd name="T86" fmla="*/ 14 w 88"/>
                  <a:gd name="T87" fmla="*/ 20 h 34"/>
                  <a:gd name="T88" fmla="*/ 8 w 88"/>
                  <a:gd name="T89" fmla="*/ 24 h 34"/>
                  <a:gd name="T90" fmla="*/ 6 w 88"/>
                  <a:gd name="T91" fmla="*/ 24 h 34"/>
                  <a:gd name="T92" fmla="*/ 4 w 88"/>
                  <a:gd name="T9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34">
                    <a:moveTo>
                      <a:pt x="4" y="24"/>
                    </a:moveTo>
                    <a:lnTo>
                      <a:pt x="4" y="24"/>
                    </a:lnTo>
                    <a:lnTo>
                      <a:pt x="0" y="16"/>
                    </a:lnTo>
                    <a:lnTo>
                      <a:pt x="0" y="16"/>
                    </a:lnTo>
                    <a:lnTo>
                      <a:pt x="2" y="10"/>
                    </a:lnTo>
                    <a:lnTo>
                      <a:pt x="6" y="12"/>
                    </a:lnTo>
                    <a:lnTo>
                      <a:pt x="8" y="14"/>
                    </a:lnTo>
                    <a:lnTo>
                      <a:pt x="12" y="14"/>
                    </a:lnTo>
                    <a:lnTo>
                      <a:pt x="12" y="14"/>
                    </a:lnTo>
                    <a:lnTo>
                      <a:pt x="12" y="10"/>
                    </a:lnTo>
                    <a:lnTo>
                      <a:pt x="10" y="10"/>
                    </a:lnTo>
                    <a:lnTo>
                      <a:pt x="8" y="8"/>
                    </a:lnTo>
                    <a:lnTo>
                      <a:pt x="8" y="4"/>
                    </a:lnTo>
                    <a:lnTo>
                      <a:pt x="8" y="4"/>
                    </a:lnTo>
                    <a:lnTo>
                      <a:pt x="10" y="2"/>
                    </a:lnTo>
                    <a:lnTo>
                      <a:pt x="14" y="2"/>
                    </a:lnTo>
                    <a:lnTo>
                      <a:pt x="16" y="4"/>
                    </a:lnTo>
                    <a:lnTo>
                      <a:pt x="20" y="6"/>
                    </a:lnTo>
                    <a:lnTo>
                      <a:pt x="20" y="6"/>
                    </a:lnTo>
                    <a:lnTo>
                      <a:pt x="26" y="4"/>
                    </a:lnTo>
                    <a:lnTo>
                      <a:pt x="32" y="2"/>
                    </a:lnTo>
                    <a:lnTo>
                      <a:pt x="32" y="2"/>
                    </a:lnTo>
                    <a:lnTo>
                      <a:pt x="38" y="0"/>
                    </a:lnTo>
                    <a:lnTo>
                      <a:pt x="42" y="2"/>
                    </a:lnTo>
                    <a:lnTo>
                      <a:pt x="44" y="6"/>
                    </a:lnTo>
                    <a:lnTo>
                      <a:pt x="44" y="6"/>
                    </a:lnTo>
                    <a:lnTo>
                      <a:pt x="48" y="12"/>
                    </a:lnTo>
                    <a:lnTo>
                      <a:pt x="52" y="14"/>
                    </a:lnTo>
                    <a:lnTo>
                      <a:pt x="56" y="12"/>
                    </a:lnTo>
                    <a:lnTo>
                      <a:pt x="60" y="8"/>
                    </a:lnTo>
                    <a:lnTo>
                      <a:pt x="60" y="8"/>
                    </a:lnTo>
                    <a:lnTo>
                      <a:pt x="62" y="6"/>
                    </a:lnTo>
                    <a:lnTo>
                      <a:pt x="66" y="6"/>
                    </a:lnTo>
                    <a:lnTo>
                      <a:pt x="70" y="6"/>
                    </a:lnTo>
                    <a:lnTo>
                      <a:pt x="76" y="8"/>
                    </a:lnTo>
                    <a:lnTo>
                      <a:pt x="80" y="10"/>
                    </a:lnTo>
                    <a:lnTo>
                      <a:pt x="80" y="10"/>
                    </a:lnTo>
                    <a:lnTo>
                      <a:pt x="84" y="10"/>
                    </a:lnTo>
                    <a:lnTo>
                      <a:pt x="88" y="6"/>
                    </a:lnTo>
                    <a:lnTo>
                      <a:pt x="88" y="6"/>
                    </a:lnTo>
                    <a:lnTo>
                      <a:pt x="88" y="8"/>
                    </a:lnTo>
                    <a:lnTo>
                      <a:pt x="88" y="8"/>
                    </a:lnTo>
                    <a:lnTo>
                      <a:pt x="88" y="14"/>
                    </a:lnTo>
                    <a:lnTo>
                      <a:pt x="88" y="14"/>
                    </a:lnTo>
                    <a:lnTo>
                      <a:pt x="88" y="18"/>
                    </a:lnTo>
                    <a:lnTo>
                      <a:pt x="88" y="18"/>
                    </a:lnTo>
                    <a:lnTo>
                      <a:pt x="84" y="24"/>
                    </a:lnTo>
                    <a:lnTo>
                      <a:pt x="78" y="26"/>
                    </a:lnTo>
                    <a:lnTo>
                      <a:pt x="78" y="26"/>
                    </a:lnTo>
                    <a:lnTo>
                      <a:pt x="76" y="28"/>
                    </a:lnTo>
                    <a:lnTo>
                      <a:pt x="74" y="30"/>
                    </a:lnTo>
                    <a:lnTo>
                      <a:pt x="72" y="32"/>
                    </a:lnTo>
                    <a:lnTo>
                      <a:pt x="68" y="28"/>
                    </a:lnTo>
                    <a:lnTo>
                      <a:pt x="68" y="28"/>
                    </a:lnTo>
                    <a:lnTo>
                      <a:pt x="68" y="28"/>
                    </a:lnTo>
                    <a:lnTo>
                      <a:pt x="66" y="24"/>
                    </a:lnTo>
                    <a:lnTo>
                      <a:pt x="64" y="22"/>
                    </a:lnTo>
                    <a:lnTo>
                      <a:pt x="62" y="24"/>
                    </a:lnTo>
                    <a:lnTo>
                      <a:pt x="62" y="28"/>
                    </a:lnTo>
                    <a:lnTo>
                      <a:pt x="62" y="28"/>
                    </a:lnTo>
                    <a:lnTo>
                      <a:pt x="58" y="30"/>
                    </a:lnTo>
                    <a:lnTo>
                      <a:pt x="54" y="30"/>
                    </a:lnTo>
                    <a:lnTo>
                      <a:pt x="54" y="30"/>
                    </a:lnTo>
                    <a:lnTo>
                      <a:pt x="52" y="26"/>
                    </a:lnTo>
                    <a:lnTo>
                      <a:pt x="50" y="28"/>
                    </a:lnTo>
                    <a:lnTo>
                      <a:pt x="50" y="30"/>
                    </a:lnTo>
                    <a:lnTo>
                      <a:pt x="50" y="30"/>
                    </a:lnTo>
                    <a:lnTo>
                      <a:pt x="48" y="34"/>
                    </a:lnTo>
                    <a:lnTo>
                      <a:pt x="46" y="34"/>
                    </a:lnTo>
                    <a:lnTo>
                      <a:pt x="44" y="32"/>
                    </a:lnTo>
                    <a:lnTo>
                      <a:pt x="42" y="32"/>
                    </a:lnTo>
                    <a:lnTo>
                      <a:pt x="42" y="32"/>
                    </a:lnTo>
                    <a:lnTo>
                      <a:pt x="40" y="32"/>
                    </a:lnTo>
                    <a:lnTo>
                      <a:pt x="38" y="32"/>
                    </a:lnTo>
                    <a:lnTo>
                      <a:pt x="36" y="28"/>
                    </a:lnTo>
                    <a:lnTo>
                      <a:pt x="36" y="28"/>
                    </a:lnTo>
                    <a:lnTo>
                      <a:pt x="38" y="24"/>
                    </a:lnTo>
                    <a:lnTo>
                      <a:pt x="38" y="24"/>
                    </a:lnTo>
                    <a:lnTo>
                      <a:pt x="36" y="28"/>
                    </a:lnTo>
                    <a:lnTo>
                      <a:pt x="36" y="28"/>
                    </a:lnTo>
                    <a:lnTo>
                      <a:pt x="32" y="26"/>
                    </a:lnTo>
                    <a:lnTo>
                      <a:pt x="32" y="26"/>
                    </a:lnTo>
                    <a:lnTo>
                      <a:pt x="30" y="20"/>
                    </a:lnTo>
                    <a:lnTo>
                      <a:pt x="30" y="20"/>
                    </a:lnTo>
                    <a:lnTo>
                      <a:pt x="26" y="24"/>
                    </a:lnTo>
                    <a:lnTo>
                      <a:pt x="24" y="26"/>
                    </a:lnTo>
                    <a:lnTo>
                      <a:pt x="18" y="22"/>
                    </a:lnTo>
                    <a:lnTo>
                      <a:pt x="14" y="20"/>
                    </a:lnTo>
                    <a:lnTo>
                      <a:pt x="10" y="20"/>
                    </a:lnTo>
                    <a:lnTo>
                      <a:pt x="8" y="24"/>
                    </a:lnTo>
                    <a:lnTo>
                      <a:pt x="8" y="24"/>
                    </a:lnTo>
                    <a:lnTo>
                      <a:pt x="6" y="24"/>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2" name="Freeform 765">
                <a:extLst>
                  <a:ext uri="{FF2B5EF4-FFF2-40B4-BE49-F238E27FC236}">
                    <a16:creationId xmlns:a16="http://schemas.microsoft.com/office/drawing/2014/main" id="{6CE167DB-F0C1-D1E1-763D-688F68B38702}"/>
                  </a:ext>
                </a:extLst>
              </p:cNvPr>
              <p:cNvSpPr>
                <a:spLocks/>
              </p:cNvSpPr>
              <p:nvPr/>
            </p:nvSpPr>
            <p:spPr bwMode="auto">
              <a:xfrm>
                <a:off x="6142" y="2177"/>
                <a:ext cx="20" cy="44"/>
              </a:xfrm>
              <a:custGeom>
                <a:avLst/>
                <a:gdLst>
                  <a:gd name="T0" fmla="*/ 18 w 20"/>
                  <a:gd name="T1" fmla="*/ 44 h 44"/>
                  <a:gd name="T2" fmla="*/ 18 w 20"/>
                  <a:gd name="T3" fmla="*/ 44 h 44"/>
                  <a:gd name="T4" fmla="*/ 16 w 20"/>
                  <a:gd name="T5" fmla="*/ 34 h 44"/>
                  <a:gd name="T6" fmla="*/ 16 w 20"/>
                  <a:gd name="T7" fmla="*/ 34 h 44"/>
                  <a:gd name="T8" fmla="*/ 14 w 20"/>
                  <a:gd name="T9" fmla="*/ 30 h 44"/>
                  <a:gd name="T10" fmla="*/ 12 w 20"/>
                  <a:gd name="T11" fmla="*/ 30 h 44"/>
                  <a:gd name="T12" fmla="*/ 8 w 20"/>
                  <a:gd name="T13" fmla="*/ 28 h 44"/>
                  <a:gd name="T14" fmla="*/ 6 w 20"/>
                  <a:gd name="T15" fmla="*/ 26 h 44"/>
                  <a:gd name="T16" fmla="*/ 6 w 20"/>
                  <a:gd name="T17" fmla="*/ 26 h 44"/>
                  <a:gd name="T18" fmla="*/ 2 w 20"/>
                  <a:gd name="T19" fmla="*/ 24 h 44"/>
                  <a:gd name="T20" fmla="*/ 0 w 20"/>
                  <a:gd name="T21" fmla="*/ 16 h 44"/>
                  <a:gd name="T22" fmla="*/ 0 w 20"/>
                  <a:gd name="T23" fmla="*/ 16 h 44"/>
                  <a:gd name="T24" fmla="*/ 4 w 20"/>
                  <a:gd name="T25" fmla="*/ 8 h 44"/>
                  <a:gd name="T26" fmla="*/ 6 w 20"/>
                  <a:gd name="T27" fmla="*/ 8 h 44"/>
                  <a:gd name="T28" fmla="*/ 8 w 20"/>
                  <a:gd name="T29" fmla="*/ 12 h 44"/>
                  <a:gd name="T30" fmla="*/ 8 w 20"/>
                  <a:gd name="T31" fmla="*/ 12 h 44"/>
                  <a:gd name="T32" fmla="*/ 10 w 20"/>
                  <a:gd name="T33" fmla="*/ 16 h 44"/>
                  <a:gd name="T34" fmla="*/ 10 w 20"/>
                  <a:gd name="T35" fmla="*/ 18 h 44"/>
                  <a:gd name="T36" fmla="*/ 12 w 20"/>
                  <a:gd name="T37" fmla="*/ 18 h 44"/>
                  <a:gd name="T38" fmla="*/ 12 w 20"/>
                  <a:gd name="T39" fmla="*/ 18 h 44"/>
                  <a:gd name="T40" fmla="*/ 12 w 20"/>
                  <a:gd name="T41" fmla="*/ 14 h 44"/>
                  <a:gd name="T42" fmla="*/ 12 w 20"/>
                  <a:gd name="T43" fmla="*/ 12 h 44"/>
                  <a:gd name="T44" fmla="*/ 10 w 20"/>
                  <a:gd name="T45" fmla="*/ 4 h 44"/>
                  <a:gd name="T46" fmla="*/ 10 w 20"/>
                  <a:gd name="T47" fmla="*/ 4 h 44"/>
                  <a:gd name="T48" fmla="*/ 12 w 20"/>
                  <a:gd name="T49" fmla="*/ 0 h 44"/>
                  <a:gd name="T50" fmla="*/ 12 w 20"/>
                  <a:gd name="T51" fmla="*/ 0 h 44"/>
                  <a:gd name="T52" fmla="*/ 14 w 20"/>
                  <a:gd name="T53" fmla="*/ 2 h 44"/>
                  <a:gd name="T54" fmla="*/ 14 w 20"/>
                  <a:gd name="T55" fmla="*/ 4 h 44"/>
                  <a:gd name="T56" fmla="*/ 16 w 20"/>
                  <a:gd name="T57" fmla="*/ 12 h 44"/>
                  <a:gd name="T58" fmla="*/ 16 w 20"/>
                  <a:gd name="T59" fmla="*/ 12 h 44"/>
                  <a:gd name="T60" fmla="*/ 18 w 20"/>
                  <a:gd name="T61" fmla="*/ 14 h 44"/>
                  <a:gd name="T62" fmla="*/ 18 w 20"/>
                  <a:gd name="T63" fmla="*/ 18 h 44"/>
                  <a:gd name="T64" fmla="*/ 18 w 20"/>
                  <a:gd name="T65" fmla="*/ 26 h 44"/>
                  <a:gd name="T66" fmla="*/ 18 w 20"/>
                  <a:gd name="T67" fmla="*/ 26 h 44"/>
                  <a:gd name="T68" fmla="*/ 18 w 20"/>
                  <a:gd name="T69" fmla="*/ 26 h 44"/>
                  <a:gd name="T70" fmla="*/ 20 w 20"/>
                  <a:gd name="T71" fmla="*/ 36 h 44"/>
                  <a:gd name="T72" fmla="*/ 20 w 20"/>
                  <a:gd name="T73" fmla="*/ 40 h 44"/>
                  <a:gd name="T74" fmla="*/ 18 w 20"/>
                  <a:gd name="T75" fmla="*/ 44 h 44"/>
                  <a:gd name="T76" fmla="*/ 18 w 20"/>
                  <a:gd name="T7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44">
                    <a:moveTo>
                      <a:pt x="18" y="44"/>
                    </a:moveTo>
                    <a:lnTo>
                      <a:pt x="18" y="44"/>
                    </a:lnTo>
                    <a:lnTo>
                      <a:pt x="16" y="34"/>
                    </a:lnTo>
                    <a:lnTo>
                      <a:pt x="16" y="34"/>
                    </a:lnTo>
                    <a:lnTo>
                      <a:pt x="14" y="30"/>
                    </a:lnTo>
                    <a:lnTo>
                      <a:pt x="12" y="30"/>
                    </a:lnTo>
                    <a:lnTo>
                      <a:pt x="8" y="28"/>
                    </a:lnTo>
                    <a:lnTo>
                      <a:pt x="6" y="26"/>
                    </a:lnTo>
                    <a:lnTo>
                      <a:pt x="6" y="26"/>
                    </a:lnTo>
                    <a:lnTo>
                      <a:pt x="2" y="24"/>
                    </a:lnTo>
                    <a:lnTo>
                      <a:pt x="0" y="16"/>
                    </a:lnTo>
                    <a:lnTo>
                      <a:pt x="0" y="16"/>
                    </a:lnTo>
                    <a:lnTo>
                      <a:pt x="4" y="8"/>
                    </a:lnTo>
                    <a:lnTo>
                      <a:pt x="6" y="8"/>
                    </a:lnTo>
                    <a:lnTo>
                      <a:pt x="8" y="12"/>
                    </a:lnTo>
                    <a:lnTo>
                      <a:pt x="8" y="12"/>
                    </a:lnTo>
                    <a:lnTo>
                      <a:pt x="10" y="16"/>
                    </a:lnTo>
                    <a:lnTo>
                      <a:pt x="10" y="18"/>
                    </a:lnTo>
                    <a:lnTo>
                      <a:pt x="12" y="18"/>
                    </a:lnTo>
                    <a:lnTo>
                      <a:pt x="12" y="18"/>
                    </a:lnTo>
                    <a:lnTo>
                      <a:pt x="12" y="14"/>
                    </a:lnTo>
                    <a:lnTo>
                      <a:pt x="12" y="12"/>
                    </a:lnTo>
                    <a:lnTo>
                      <a:pt x="10" y="4"/>
                    </a:lnTo>
                    <a:lnTo>
                      <a:pt x="10" y="4"/>
                    </a:lnTo>
                    <a:lnTo>
                      <a:pt x="12" y="0"/>
                    </a:lnTo>
                    <a:lnTo>
                      <a:pt x="12" y="0"/>
                    </a:lnTo>
                    <a:lnTo>
                      <a:pt x="14" y="2"/>
                    </a:lnTo>
                    <a:lnTo>
                      <a:pt x="14" y="4"/>
                    </a:lnTo>
                    <a:lnTo>
                      <a:pt x="16" y="12"/>
                    </a:lnTo>
                    <a:lnTo>
                      <a:pt x="16" y="12"/>
                    </a:lnTo>
                    <a:lnTo>
                      <a:pt x="18" y="14"/>
                    </a:lnTo>
                    <a:lnTo>
                      <a:pt x="18" y="18"/>
                    </a:lnTo>
                    <a:lnTo>
                      <a:pt x="18" y="26"/>
                    </a:lnTo>
                    <a:lnTo>
                      <a:pt x="18" y="26"/>
                    </a:lnTo>
                    <a:lnTo>
                      <a:pt x="18" y="26"/>
                    </a:lnTo>
                    <a:lnTo>
                      <a:pt x="20" y="36"/>
                    </a:lnTo>
                    <a:lnTo>
                      <a:pt x="20" y="40"/>
                    </a:lnTo>
                    <a:lnTo>
                      <a:pt x="18" y="44"/>
                    </a:lnTo>
                    <a:lnTo>
                      <a:pt x="1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3" name="Freeform 766">
                <a:extLst>
                  <a:ext uri="{FF2B5EF4-FFF2-40B4-BE49-F238E27FC236}">
                    <a16:creationId xmlns:a16="http://schemas.microsoft.com/office/drawing/2014/main" id="{C2AAE4C4-3BE0-410A-038F-687079DE67CB}"/>
                  </a:ext>
                </a:extLst>
              </p:cNvPr>
              <p:cNvSpPr>
                <a:spLocks/>
              </p:cNvSpPr>
              <p:nvPr/>
            </p:nvSpPr>
            <p:spPr bwMode="auto">
              <a:xfrm>
                <a:off x="6178" y="2321"/>
                <a:ext cx="12" cy="25"/>
              </a:xfrm>
              <a:custGeom>
                <a:avLst/>
                <a:gdLst>
                  <a:gd name="T0" fmla="*/ 0 w 12"/>
                  <a:gd name="T1" fmla="*/ 0 h 25"/>
                  <a:gd name="T2" fmla="*/ 0 w 12"/>
                  <a:gd name="T3" fmla="*/ 0 h 25"/>
                  <a:gd name="T4" fmla="*/ 4 w 12"/>
                  <a:gd name="T5" fmla="*/ 0 h 25"/>
                  <a:gd name="T6" fmla="*/ 6 w 12"/>
                  <a:gd name="T7" fmla="*/ 0 h 25"/>
                  <a:gd name="T8" fmla="*/ 10 w 12"/>
                  <a:gd name="T9" fmla="*/ 4 h 25"/>
                  <a:gd name="T10" fmla="*/ 12 w 12"/>
                  <a:gd name="T11" fmla="*/ 10 h 25"/>
                  <a:gd name="T12" fmla="*/ 12 w 12"/>
                  <a:gd name="T13" fmla="*/ 10 h 25"/>
                  <a:gd name="T14" fmla="*/ 12 w 12"/>
                  <a:gd name="T15" fmla="*/ 19 h 25"/>
                  <a:gd name="T16" fmla="*/ 10 w 12"/>
                  <a:gd name="T17" fmla="*/ 23 h 25"/>
                  <a:gd name="T18" fmla="*/ 10 w 12"/>
                  <a:gd name="T19" fmla="*/ 23 h 25"/>
                  <a:gd name="T20" fmla="*/ 8 w 12"/>
                  <a:gd name="T21" fmla="*/ 25 h 25"/>
                  <a:gd name="T22" fmla="*/ 8 w 12"/>
                  <a:gd name="T23" fmla="*/ 25 h 25"/>
                  <a:gd name="T24" fmla="*/ 4 w 12"/>
                  <a:gd name="T25" fmla="*/ 21 h 25"/>
                  <a:gd name="T26" fmla="*/ 4 w 12"/>
                  <a:gd name="T27" fmla="*/ 21 h 25"/>
                  <a:gd name="T28" fmla="*/ 0 w 12"/>
                  <a:gd name="T29" fmla="*/ 8 h 25"/>
                  <a:gd name="T30" fmla="*/ 0 w 12"/>
                  <a:gd name="T31" fmla="*/ 0 h 25"/>
                  <a:gd name="T32" fmla="*/ 0 w 12"/>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5">
                    <a:moveTo>
                      <a:pt x="0" y="0"/>
                    </a:moveTo>
                    <a:lnTo>
                      <a:pt x="0" y="0"/>
                    </a:lnTo>
                    <a:lnTo>
                      <a:pt x="4" y="0"/>
                    </a:lnTo>
                    <a:lnTo>
                      <a:pt x="6" y="0"/>
                    </a:lnTo>
                    <a:lnTo>
                      <a:pt x="10" y="4"/>
                    </a:lnTo>
                    <a:lnTo>
                      <a:pt x="12" y="10"/>
                    </a:lnTo>
                    <a:lnTo>
                      <a:pt x="12" y="10"/>
                    </a:lnTo>
                    <a:lnTo>
                      <a:pt x="12" y="19"/>
                    </a:lnTo>
                    <a:lnTo>
                      <a:pt x="10" y="23"/>
                    </a:lnTo>
                    <a:lnTo>
                      <a:pt x="10" y="23"/>
                    </a:lnTo>
                    <a:lnTo>
                      <a:pt x="8" y="25"/>
                    </a:lnTo>
                    <a:lnTo>
                      <a:pt x="8" y="25"/>
                    </a:lnTo>
                    <a:lnTo>
                      <a:pt x="4" y="21"/>
                    </a:lnTo>
                    <a:lnTo>
                      <a:pt x="4" y="21"/>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4" name="Freeform 767">
                <a:extLst>
                  <a:ext uri="{FF2B5EF4-FFF2-40B4-BE49-F238E27FC236}">
                    <a16:creationId xmlns:a16="http://schemas.microsoft.com/office/drawing/2014/main" id="{4C26C59D-D6FD-F7E7-C89A-6B202CE40ECD}"/>
                  </a:ext>
                </a:extLst>
              </p:cNvPr>
              <p:cNvSpPr>
                <a:spLocks/>
              </p:cNvSpPr>
              <p:nvPr/>
            </p:nvSpPr>
            <p:spPr bwMode="auto">
              <a:xfrm>
                <a:off x="2066" y="1467"/>
                <a:ext cx="6" cy="10"/>
              </a:xfrm>
              <a:custGeom>
                <a:avLst/>
                <a:gdLst>
                  <a:gd name="T0" fmla="*/ 6 w 6"/>
                  <a:gd name="T1" fmla="*/ 0 h 10"/>
                  <a:gd name="T2" fmla="*/ 6 w 6"/>
                  <a:gd name="T3" fmla="*/ 0 h 10"/>
                  <a:gd name="T4" fmla="*/ 6 w 6"/>
                  <a:gd name="T5" fmla="*/ 8 h 10"/>
                  <a:gd name="T6" fmla="*/ 4 w 6"/>
                  <a:gd name="T7" fmla="*/ 10 h 10"/>
                  <a:gd name="T8" fmla="*/ 4 w 6"/>
                  <a:gd name="T9" fmla="*/ 10 h 10"/>
                  <a:gd name="T10" fmla="*/ 2 w 6"/>
                  <a:gd name="T11" fmla="*/ 8 h 10"/>
                  <a:gd name="T12" fmla="*/ 0 w 6"/>
                  <a:gd name="T13" fmla="*/ 6 h 10"/>
                  <a:gd name="T14" fmla="*/ 0 w 6"/>
                  <a:gd name="T15" fmla="*/ 6 h 10"/>
                  <a:gd name="T16" fmla="*/ 2 w 6"/>
                  <a:gd name="T17" fmla="*/ 0 h 10"/>
                  <a:gd name="T18" fmla="*/ 6 w 6"/>
                  <a:gd name="T19" fmla="*/ 0 h 10"/>
                  <a:gd name="T20" fmla="*/ 6 w 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0"/>
                    </a:moveTo>
                    <a:lnTo>
                      <a:pt x="6" y="0"/>
                    </a:lnTo>
                    <a:lnTo>
                      <a:pt x="6" y="8"/>
                    </a:lnTo>
                    <a:lnTo>
                      <a:pt x="4" y="10"/>
                    </a:lnTo>
                    <a:lnTo>
                      <a:pt x="4" y="10"/>
                    </a:lnTo>
                    <a:lnTo>
                      <a:pt x="2" y="8"/>
                    </a:lnTo>
                    <a:lnTo>
                      <a:pt x="0" y="6"/>
                    </a:lnTo>
                    <a:lnTo>
                      <a:pt x="0" y="6"/>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5" name="Freeform 768">
                <a:extLst>
                  <a:ext uri="{FF2B5EF4-FFF2-40B4-BE49-F238E27FC236}">
                    <a16:creationId xmlns:a16="http://schemas.microsoft.com/office/drawing/2014/main" id="{DE67248D-5722-3B4D-A8E6-C9B159C3D7E3}"/>
                  </a:ext>
                </a:extLst>
              </p:cNvPr>
              <p:cNvSpPr>
                <a:spLocks/>
              </p:cNvSpPr>
              <p:nvPr/>
            </p:nvSpPr>
            <p:spPr bwMode="auto">
              <a:xfrm>
                <a:off x="1576" y="2741"/>
                <a:ext cx="80" cy="82"/>
              </a:xfrm>
              <a:custGeom>
                <a:avLst/>
                <a:gdLst>
                  <a:gd name="T0" fmla="*/ 66 w 80"/>
                  <a:gd name="T1" fmla="*/ 68 h 82"/>
                  <a:gd name="T2" fmla="*/ 62 w 80"/>
                  <a:gd name="T3" fmla="*/ 74 h 82"/>
                  <a:gd name="T4" fmla="*/ 60 w 80"/>
                  <a:gd name="T5" fmla="*/ 74 h 82"/>
                  <a:gd name="T6" fmla="*/ 58 w 80"/>
                  <a:gd name="T7" fmla="*/ 74 h 82"/>
                  <a:gd name="T8" fmla="*/ 52 w 80"/>
                  <a:gd name="T9" fmla="*/ 80 h 82"/>
                  <a:gd name="T10" fmla="*/ 48 w 80"/>
                  <a:gd name="T11" fmla="*/ 80 h 82"/>
                  <a:gd name="T12" fmla="*/ 48 w 80"/>
                  <a:gd name="T13" fmla="*/ 70 h 82"/>
                  <a:gd name="T14" fmla="*/ 46 w 80"/>
                  <a:gd name="T15" fmla="*/ 62 h 82"/>
                  <a:gd name="T16" fmla="*/ 42 w 80"/>
                  <a:gd name="T17" fmla="*/ 62 h 82"/>
                  <a:gd name="T18" fmla="*/ 34 w 80"/>
                  <a:gd name="T19" fmla="*/ 56 h 82"/>
                  <a:gd name="T20" fmla="*/ 30 w 80"/>
                  <a:gd name="T21" fmla="*/ 60 h 82"/>
                  <a:gd name="T22" fmla="*/ 26 w 80"/>
                  <a:gd name="T23" fmla="*/ 62 h 82"/>
                  <a:gd name="T24" fmla="*/ 18 w 80"/>
                  <a:gd name="T25" fmla="*/ 56 h 82"/>
                  <a:gd name="T26" fmla="*/ 18 w 80"/>
                  <a:gd name="T27" fmla="*/ 54 h 82"/>
                  <a:gd name="T28" fmla="*/ 18 w 80"/>
                  <a:gd name="T29" fmla="*/ 44 h 82"/>
                  <a:gd name="T30" fmla="*/ 20 w 80"/>
                  <a:gd name="T31" fmla="*/ 42 h 82"/>
                  <a:gd name="T32" fmla="*/ 24 w 80"/>
                  <a:gd name="T33" fmla="*/ 44 h 82"/>
                  <a:gd name="T34" fmla="*/ 26 w 80"/>
                  <a:gd name="T35" fmla="*/ 44 h 82"/>
                  <a:gd name="T36" fmla="*/ 30 w 80"/>
                  <a:gd name="T37" fmla="*/ 32 h 82"/>
                  <a:gd name="T38" fmla="*/ 30 w 80"/>
                  <a:gd name="T39" fmla="*/ 28 h 82"/>
                  <a:gd name="T40" fmla="*/ 24 w 80"/>
                  <a:gd name="T41" fmla="*/ 22 h 82"/>
                  <a:gd name="T42" fmla="*/ 24 w 80"/>
                  <a:gd name="T43" fmla="*/ 22 h 82"/>
                  <a:gd name="T44" fmla="*/ 18 w 80"/>
                  <a:gd name="T45" fmla="*/ 30 h 82"/>
                  <a:gd name="T46" fmla="*/ 14 w 80"/>
                  <a:gd name="T47" fmla="*/ 30 h 82"/>
                  <a:gd name="T48" fmla="*/ 6 w 80"/>
                  <a:gd name="T49" fmla="*/ 28 h 82"/>
                  <a:gd name="T50" fmla="*/ 2 w 80"/>
                  <a:gd name="T51" fmla="*/ 22 h 82"/>
                  <a:gd name="T52" fmla="*/ 2 w 80"/>
                  <a:gd name="T53" fmla="*/ 8 h 82"/>
                  <a:gd name="T54" fmla="*/ 4 w 80"/>
                  <a:gd name="T55" fmla="*/ 6 h 82"/>
                  <a:gd name="T56" fmla="*/ 18 w 80"/>
                  <a:gd name="T57" fmla="*/ 0 h 82"/>
                  <a:gd name="T58" fmla="*/ 20 w 80"/>
                  <a:gd name="T59" fmla="*/ 4 h 82"/>
                  <a:gd name="T60" fmla="*/ 26 w 80"/>
                  <a:gd name="T61" fmla="*/ 4 h 82"/>
                  <a:gd name="T62" fmla="*/ 28 w 80"/>
                  <a:gd name="T63" fmla="*/ 2 h 82"/>
                  <a:gd name="T64" fmla="*/ 32 w 80"/>
                  <a:gd name="T65" fmla="*/ 4 h 82"/>
                  <a:gd name="T66" fmla="*/ 32 w 80"/>
                  <a:gd name="T67" fmla="*/ 10 h 82"/>
                  <a:gd name="T68" fmla="*/ 34 w 80"/>
                  <a:gd name="T69" fmla="*/ 12 h 82"/>
                  <a:gd name="T70" fmla="*/ 36 w 80"/>
                  <a:gd name="T71" fmla="*/ 12 h 82"/>
                  <a:gd name="T72" fmla="*/ 40 w 80"/>
                  <a:gd name="T73" fmla="*/ 16 h 82"/>
                  <a:gd name="T74" fmla="*/ 42 w 80"/>
                  <a:gd name="T75" fmla="*/ 16 h 82"/>
                  <a:gd name="T76" fmla="*/ 48 w 80"/>
                  <a:gd name="T77" fmla="*/ 18 h 82"/>
                  <a:gd name="T78" fmla="*/ 54 w 80"/>
                  <a:gd name="T79" fmla="*/ 24 h 82"/>
                  <a:gd name="T80" fmla="*/ 58 w 80"/>
                  <a:gd name="T81" fmla="*/ 30 h 82"/>
                  <a:gd name="T82" fmla="*/ 64 w 80"/>
                  <a:gd name="T83" fmla="*/ 30 h 82"/>
                  <a:gd name="T84" fmla="*/ 68 w 80"/>
                  <a:gd name="T85" fmla="*/ 30 h 82"/>
                  <a:gd name="T86" fmla="*/ 70 w 80"/>
                  <a:gd name="T87" fmla="*/ 28 h 82"/>
                  <a:gd name="T88" fmla="*/ 74 w 80"/>
                  <a:gd name="T89" fmla="*/ 26 h 82"/>
                  <a:gd name="T90" fmla="*/ 76 w 80"/>
                  <a:gd name="T91" fmla="*/ 30 h 82"/>
                  <a:gd name="T92" fmla="*/ 78 w 80"/>
                  <a:gd name="T93" fmla="*/ 34 h 82"/>
                  <a:gd name="T94" fmla="*/ 80 w 80"/>
                  <a:gd name="T95" fmla="*/ 48 h 82"/>
                  <a:gd name="T96" fmla="*/ 76 w 80"/>
                  <a:gd name="T97" fmla="*/ 56 h 82"/>
                  <a:gd name="T98" fmla="*/ 76 w 80"/>
                  <a:gd name="T99" fmla="*/ 56 h 82"/>
                  <a:gd name="T100" fmla="*/ 70 w 80"/>
                  <a:gd name="T101" fmla="*/ 58 h 82"/>
                  <a:gd name="T102" fmla="*/ 66 w 80"/>
                  <a:gd name="T103"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 h="82">
                    <a:moveTo>
                      <a:pt x="66" y="68"/>
                    </a:moveTo>
                    <a:lnTo>
                      <a:pt x="66" y="68"/>
                    </a:lnTo>
                    <a:lnTo>
                      <a:pt x="64" y="72"/>
                    </a:lnTo>
                    <a:lnTo>
                      <a:pt x="62" y="74"/>
                    </a:lnTo>
                    <a:lnTo>
                      <a:pt x="60" y="74"/>
                    </a:lnTo>
                    <a:lnTo>
                      <a:pt x="60" y="74"/>
                    </a:lnTo>
                    <a:lnTo>
                      <a:pt x="60" y="72"/>
                    </a:lnTo>
                    <a:lnTo>
                      <a:pt x="58" y="74"/>
                    </a:lnTo>
                    <a:lnTo>
                      <a:pt x="54" y="76"/>
                    </a:lnTo>
                    <a:lnTo>
                      <a:pt x="52" y="80"/>
                    </a:lnTo>
                    <a:lnTo>
                      <a:pt x="50" y="82"/>
                    </a:lnTo>
                    <a:lnTo>
                      <a:pt x="48" y="80"/>
                    </a:lnTo>
                    <a:lnTo>
                      <a:pt x="48" y="80"/>
                    </a:lnTo>
                    <a:lnTo>
                      <a:pt x="48" y="70"/>
                    </a:lnTo>
                    <a:lnTo>
                      <a:pt x="48" y="64"/>
                    </a:lnTo>
                    <a:lnTo>
                      <a:pt x="46" y="62"/>
                    </a:lnTo>
                    <a:lnTo>
                      <a:pt x="46" y="62"/>
                    </a:lnTo>
                    <a:lnTo>
                      <a:pt x="42" y="62"/>
                    </a:lnTo>
                    <a:lnTo>
                      <a:pt x="38" y="58"/>
                    </a:lnTo>
                    <a:lnTo>
                      <a:pt x="34" y="56"/>
                    </a:lnTo>
                    <a:lnTo>
                      <a:pt x="32" y="58"/>
                    </a:lnTo>
                    <a:lnTo>
                      <a:pt x="30" y="60"/>
                    </a:lnTo>
                    <a:lnTo>
                      <a:pt x="30" y="60"/>
                    </a:lnTo>
                    <a:lnTo>
                      <a:pt x="26" y="62"/>
                    </a:lnTo>
                    <a:lnTo>
                      <a:pt x="24" y="60"/>
                    </a:lnTo>
                    <a:lnTo>
                      <a:pt x="18" y="56"/>
                    </a:lnTo>
                    <a:lnTo>
                      <a:pt x="18" y="56"/>
                    </a:lnTo>
                    <a:lnTo>
                      <a:pt x="18" y="54"/>
                    </a:lnTo>
                    <a:lnTo>
                      <a:pt x="18" y="54"/>
                    </a:lnTo>
                    <a:lnTo>
                      <a:pt x="18" y="44"/>
                    </a:lnTo>
                    <a:lnTo>
                      <a:pt x="18" y="42"/>
                    </a:lnTo>
                    <a:lnTo>
                      <a:pt x="20" y="42"/>
                    </a:lnTo>
                    <a:lnTo>
                      <a:pt x="20" y="42"/>
                    </a:lnTo>
                    <a:lnTo>
                      <a:pt x="24" y="44"/>
                    </a:lnTo>
                    <a:lnTo>
                      <a:pt x="24" y="44"/>
                    </a:lnTo>
                    <a:lnTo>
                      <a:pt x="26" y="44"/>
                    </a:lnTo>
                    <a:lnTo>
                      <a:pt x="28" y="40"/>
                    </a:lnTo>
                    <a:lnTo>
                      <a:pt x="30" y="32"/>
                    </a:lnTo>
                    <a:lnTo>
                      <a:pt x="30" y="32"/>
                    </a:lnTo>
                    <a:lnTo>
                      <a:pt x="30" y="28"/>
                    </a:lnTo>
                    <a:lnTo>
                      <a:pt x="28" y="24"/>
                    </a:lnTo>
                    <a:lnTo>
                      <a:pt x="24" y="22"/>
                    </a:lnTo>
                    <a:lnTo>
                      <a:pt x="24" y="22"/>
                    </a:lnTo>
                    <a:lnTo>
                      <a:pt x="24" y="22"/>
                    </a:lnTo>
                    <a:lnTo>
                      <a:pt x="22" y="24"/>
                    </a:lnTo>
                    <a:lnTo>
                      <a:pt x="18" y="30"/>
                    </a:lnTo>
                    <a:lnTo>
                      <a:pt x="18" y="30"/>
                    </a:lnTo>
                    <a:lnTo>
                      <a:pt x="14" y="30"/>
                    </a:lnTo>
                    <a:lnTo>
                      <a:pt x="10" y="30"/>
                    </a:lnTo>
                    <a:lnTo>
                      <a:pt x="6" y="28"/>
                    </a:lnTo>
                    <a:lnTo>
                      <a:pt x="2" y="22"/>
                    </a:lnTo>
                    <a:lnTo>
                      <a:pt x="2" y="22"/>
                    </a:lnTo>
                    <a:lnTo>
                      <a:pt x="0" y="12"/>
                    </a:lnTo>
                    <a:lnTo>
                      <a:pt x="2" y="8"/>
                    </a:lnTo>
                    <a:lnTo>
                      <a:pt x="4" y="6"/>
                    </a:lnTo>
                    <a:lnTo>
                      <a:pt x="4" y="6"/>
                    </a:lnTo>
                    <a:lnTo>
                      <a:pt x="10" y="2"/>
                    </a:lnTo>
                    <a:lnTo>
                      <a:pt x="18" y="0"/>
                    </a:lnTo>
                    <a:lnTo>
                      <a:pt x="18" y="0"/>
                    </a:lnTo>
                    <a:lnTo>
                      <a:pt x="20" y="4"/>
                    </a:lnTo>
                    <a:lnTo>
                      <a:pt x="24" y="4"/>
                    </a:lnTo>
                    <a:lnTo>
                      <a:pt x="26" y="4"/>
                    </a:lnTo>
                    <a:lnTo>
                      <a:pt x="28" y="2"/>
                    </a:lnTo>
                    <a:lnTo>
                      <a:pt x="28" y="2"/>
                    </a:lnTo>
                    <a:lnTo>
                      <a:pt x="30" y="2"/>
                    </a:lnTo>
                    <a:lnTo>
                      <a:pt x="32" y="4"/>
                    </a:lnTo>
                    <a:lnTo>
                      <a:pt x="32" y="4"/>
                    </a:lnTo>
                    <a:lnTo>
                      <a:pt x="32" y="10"/>
                    </a:lnTo>
                    <a:lnTo>
                      <a:pt x="32" y="12"/>
                    </a:lnTo>
                    <a:lnTo>
                      <a:pt x="34" y="12"/>
                    </a:lnTo>
                    <a:lnTo>
                      <a:pt x="34" y="12"/>
                    </a:lnTo>
                    <a:lnTo>
                      <a:pt x="36" y="12"/>
                    </a:lnTo>
                    <a:lnTo>
                      <a:pt x="36" y="14"/>
                    </a:lnTo>
                    <a:lnTo>
                      <a:pt x="40" y="16"/>
                    </a:lnTo>
                    <a:lnTo>
                      <a:pt x="40" y="16"/>
                    </a:lnTo>
                    <a:lnTo>
                      <a:pt x="42" y="16"/>
                    </a:lnTo>
                    <a:lnTo>
                      <a:pt x="42" y="16"/>
                    </a:lnTo>
                    <a:lnTo>
                      <a:pt x="48" y="18"/>
                    </a:lnTo>
                    <a:lnTo>
                      <a:pt x="50" y="20"/>
                    </a:lnTo>
                    <a:lnTo>
                      <a:pt x="54" y="24"/>
                    </a:lnTo>
                    <a:lnTo>
                      <a:pt x="54" y="24"/>
                    </a:lnTo>
                    <a:lnTo>
                      <a:pt x="58" y="30"/>
                    </a:lnTo>
                    <a:lnTo>
                      <a:pt x="60" y="32"/>
                    </a:lnTo>
                    <a:lnTo>
                      <a:pt x="64" y="30"/>
                    </a:lnTo>
                    <a:lnTo>
                      <a:pt x="64" y="30"/>
                    </a:lnTo>
                    <a:lnTo>
                      <a:pt x="68" y="30"/>
                    </a:lnTo>
                    <a:lnTo>
                      <a:pt x="68" y="30"/>
                    </a:lnTo>
                    <a:lnTo>
                      <a:pt x="70" y="28"/>
                    </a:lnTo>
                    <a:lnTo>
                      <a:pt x="70" y="28"/>
                    </a:lnTo>
                    <a:lnTo>
                      <a:pt x="74" y="26"/>
                    </a:lnTo>
                    <a:lnTo>
                      <a:pt x="74" y="26"/>
                    </a:lnTo>
                    <a:lnTo>
                      <a:pt x="76" y="30"/>
                    </a:lnTo>
                    <a:lnTo>
                      <a:pt x="78" y="34"/>
                    </a:lnTo>
                    <a:lnTo>
                      <a:pt x="78" y="34"/>
                    </a:lnTo>
                    <a:lnTo>
                      <a:pt x="80" y="42"/>
                    </a:lnTo>
                    <a:lnTo>
                      <a:pt x="80" y="48"/>
                    </a:lnTo>
                    <a:lnTo>
                      <a:pt x="80" y="52"/>
                    </a:lnTo>
                    <a:lnTo>
                      <a:pt x="76" y="56"/>
                    </a:lnTo>
                    <a:lnTo>
                      <a:pt x="76" y="56"/>
                    </a:lnTo>
                    <a:lnTo>
                      <a:pt x="76" y="56"/>
                    </a:lnTo>
                    <a:lnTo>
                      <a:pt x="72" y="56"/>
                    </a:lnTo>
                    <a:lnTo>
                      <a:pt x="70" y="58"/>
                    </a:lnTo>
                    <a:lnTo>
                      <a:pt x="66" y="68"/>
                    </a:lnTo>
                    <a:lnTo>
                      <a:pt x="6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6" name="Freeform 769">
                <a:extLst>
                  <a:ext uri="{FF2B5EF4-FFF2-40B4-BE49-F238E27FC236}">
                    <a16:creationId xmlns:a16="http://schemas.microsoft.com/office/drawing/2014/main" id="{8F2704EB-4D5F-9B7E-2CC0-238C822DF884}"/>
                  </a:ext>
                </a:extLst>
              </p:cNvPr>
              <p:cNvSpPr>
                <a:spLocks/>
              </p:cNvSpPr>
              <p:nvPr/>
            </p:nvSpPr>
            <p:spPr bwMode="auto">
              <a:xfrm>
                <a:off x="1582" y="2757"/>
                <a:ext cx="26" cy="66"/>
              </a:xfrm>
              <a:custGeom>
                <a:avLst/>
                <a:gdLst>
                  <a:gd name="T0" fmla="*/ 12 w 26"/>
                  <a:gd name="T1" fmla="*/ 10 h 66"/>
                  <a:gd name="T2" fmla="*/ 12 w 26"/>
                  <a:gd name="T3" fmla="*/ 10 h 66"/>
                  <a:gd name="T4" fmla="*/ 16 w 26"/>
                  <a:gd name="T5" fmla="*/ 2 h 66"/>
                  <a:gd name="T6" fmla="*/ 18 w 26"/>
                  <a:gd name="T7" fmla="*/ 0 h 66"/>
                  <a:gd name="T8" fmla="*/ 22 w 26"/>
                  <a:gd name="T9" fmla="*/ 2 h 66"/>
                  <a:gd name="T10" fmla="*/ 24 w 26"/>
                  <a:gd name="T11" fmla="*/ 6 h 66"/>
                  <a:gd name="T12" fmla="*/ 24 w 26"/>
                  <a:gd name="T13" fmla="*/ 6 h 66"/>
                  <a:gd name="T14" fmla="*/ 26 w 26"/>
                  <a:gd name="T15" fmla="*/ 12 h 66"/>
                  <a:gd name="T16" fmla="*/ 26 w 26"/>
                  <a:gd name="T17" fmla="*/ 18 h 66"/>
                  <a:gd name="T18" fmla="*/ 22 w 26"/>
                  <a:gd name="T19" fmla="*/ 30 h 66"/>
                  <a:gd name="T20" fmla="*/ 22 w 26"/>
                  <a:gd name="T21" fmla="*/ 30 h 66"/>
                  <a:gd name="T22" fmla="*/ 22 w 26"/>
                  <a:gd name="T23" fmla="*/ 34 h 66"/>
                  <a:gd name="T24" fmla="*/ 20 w 26"/>
                  <a:gd name="T25" fmla="*/ 34 h 66"/>
                  <a:gd name="T26" fmla="*/ 18 w 26"/>
                  <a:gd name="T27" fmla="*/ 32 h 66"/>
                  <a:gd name="T28" fmla="*/ 18 w 26"/>
                  <a:gd name="T29" fmla="*/ 32 h 66"/>
                  <a:gd name="T30" fmla="*/ 14 w 26"/>
                  <a:gd name="T31" fmla="*/ 30 h 66"/>
                  <a:gd name="T32" fmla="*/ 12 w 26"/>
                  <a:gd name="T33" fmla="*/ 30 h 66"/>
                  <a:gd name="T34" fmla="*/ 12 w 26"/>
                  <a:gd name="T35" fmla="*/ 36 h 66"/>
                  <a:gd name="T36" fmla="*/ 12 w 26"/>
                  <a:gd name="T37" fmla="*/ 36 h 66"/>
                  <a:gd name="T38" fmla="*/ 12 w 26"/>
                  <a:gd name="T39" fmla="*/ 58 h 66"/>
                  <a:gd name="T40" fmla="*/ 12 w 26"/>
                  <a:gd name="T41" fmla="*/ 58 h 66"/>
                  <a:gd name="T42" fmla="*/ 10 w 26"/>
                  <a:gd name="T43" fmla="*/ 64 h 66"/>
                  <a:gd name="T44" fmla="*/ 8 w 26"/>
                  <a:gd name="T45" fmla="*/ 66 h 66"/>
                  <a:gd name="T46" fmla="*/ 8 w 26"/>
                  <a:gd name="T47" fmla="*/ 66 h 66"/>
                  <a:gd name="T48" fmla="*/ 6 w 26"/>
                  <a:gd name="T49" fmla="*/ 66 h 66"/>
                  <a:gd name="T50" fmla="*/ 6 w 26"/>
                  <a:gd name="T51" fmla="*/ 62 h 66"/>
                  <a:gd name="T52" fmla="*/ 2 w 26"/>
                  <a:gd name="T53" fmla="*/ 56 h 66"/>
                  <a:gd name="T54" fmla="*/ 2 w 26"/>
                  <a:gd name="T55" fmla="*/ 56 h 66"/>
                  <a:gd name="T56" fmla="*/ 2 w 26"/>
                  <a:gd name="T57" fmla="*/ 50 h 66"/>
                  <a:gd name="T58" fmla="*/ 4 w 26"/>
                  <a:gd name="T59" fmla="*/ 44 h 66"/>
                  <a:gd name="T60" fmla="*/ 4 w 26"/>
                  <a:gd name="T61" fmla="*/ 44 h 66"/>
                  <a:gd name="T62" fmla="*/ 4 w 26"/>
                  <a:gd name="T63" fmla="*/ 36 h 66"/>
                  <a:gd name="T64" fmla="*/ 4 w 26"/>
                  <a:gd name="T65" fmla="*/ 36 h 66"/>
                  <a:gd name="T66" fmla="*/ 2 w 26"/>
                  <a:gd name="T67" fmla="*/ 34 h 66"/>
                  <a:gd name="T68" fmla="*/ 2 w 26"/>
                  <a:gd name="T69" fmla="*/ 36 h 66"/>
                  <a:gd name="T70" fmla="*/ 0 w 26"/>
                  <a:gd name="T71" fmla="*/ 34 h 66"/>
                  <a:gd name="T72" fmla="*/ 0 w 26"/>
                  <a:gd name="T73" fmla="*/ 30 h 66"/>
                  <a:gd name="T74" fmla="*/ 0 w 26"/>
                  <a:gd name="T75" fmla="*/ 30 h 66"/>
                  <a:gd name="T76" fmla="*/ 2 w 26"/>
                  <a:gd name="T77" fmla="*/ 26 h 66"/>
                  <a:gd name="T78" fmla="*/ 2 w 26"/>
                  <a:gd name="T79" fmla="*/ 24 h 66"/>
                  <a:gd name="T80" fmla="*/ 6 w 26"/>
                  <a:gd name="T81" fmla="*/ 22 h 66"/>
                  <a:gd name="T82" fmla="*/ 6 w 26"/>
                  <a:gd name="T83" fmla="*/ 22 h 66"/>
                  <a:gd name="T84" fmla="*/ 8 w 26"/>
                  <a:gd name="T85" fmla="*/ 18 h 66"/>
                  <a:gd name="T86" fmla="*/ 10 w 26"/>
                  <a:gd name="T87" fmla="*/ 16 h 66"/>
                  <a:gd name="T88" fmla="*/ 12 w 26"/>
                  <a:gd name="T89" fmla="*/ 14 h 66"/>
                  <a:gd name="T90" fmla="*/ 12 w 26"/>
                  <a:gd name="T91" fmla="*/ 10 h 66"/>
                  <a:gd name="T92" fmla="*/ 12 w 26"/>
                  <a:gd name="T93"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6">
                    <a:moveTo>
                      <a:pt x="12" y="10"/>
                    </a:moveTo>
                    <a:lnTo>
                      <a:pt x="12" y="10"/>
                    </a:lnTo>
                    <a:lnTo>
                      <a:pt x="16" y="2"/>
                    </a:lnTo>
                    <a:lnTo>
                      <a:pt x="18" y="0"/>
                    </a:lnTo>
                    <a:lnTo>
                      <a:pt x="22" y="2"/>
                    </a:lnTo>
                    <a:lnTo>
                      <a:pt x="24" y="6"/>
                    </a:lnTo>
                    <a:lnTo>
                      <a:pt x="24" y="6"/>
                    </a:lnTo>
                    <a:lnTo>
                      <a:pt x="26" y="12"/>
                    </a:lnTo>
                    <a:lnTo>
                      <a:pt x="26" y="18"/>
                    </a:lnTo>
                    <a:lnTo>
                      <a:pt x="22" y="30"/>
                    </a:lnTo>
                    <a:lnTo>
                      <a:pt x="22" y="30"/>
                    </a:lnTo>
                    <a:lnTo>
                      <a:pt x="22" y="34"/>
                    </a:lnTo>
                    <a:lnTo>
                      <a:pt x="20" y="34"/>
                    </a:lnTo>
                    <a:lnTo>
                      <a:pt x="18" y="32"/>
                    </a:lnTo>
                    <a:lnTo>
                      <a:pt x="18" y="32"/>
                    </a:lnTo>
                    <a:lnTo>
                      <a:pt x="14" y="30"/>
                    </a:lnTo>
                    <a:lnTo>
                      <a:pt x="12" y="30"/>
                    </a:lnTo>
                    <a:lnTo>
                      <a:pt x="12" y="36"/>
                    </a:lnTo>
                    <a:lnTo>
                      <a:pt x="12" y="36"/>
                    </a:lnTo>
                    <a:lnTo>
                      <a:pt x="12" y="58"/>
                    </a:lnTo>
                    <a:lnTo>
                      <a:pt x="12" y="58"/>
                    </a:lnTo>
                    <a:lnTo>
                      <a:pt x="10" y="64"/>
                    </a:lnTo>
                    <a:lnTo>
                      <a:pt x="8" y="66"/>
                    </a:lnTo>
                    <a:lnTo>
                      <a:pt x="8" y="66"/>
                    </a:lnTo>
                    <a:lnTo>
                      <a:pt x="6" y="66"/>
                    </a:lnTo>
                    <a:lnTo>
                      <a:pt x="6" y="62"/>
                    </a:lnTo>
                    <a:lnTo>
                      <a:pt x="2" y="56"/>
                    </a:lnTo>
                    <a:lnTo>
                      <a:pt x="2" y="56"/>
                    </a:lnTo>
                    <a:lnTo>
                      <a:pt x="2" y="50"/>
                    </a:lnTo>
                    <a:lnTo>
                      <a:pt x="4" y="44"/>
                    </a:lnTo>
                    <a:lnTo>
                      <a:pt x="4" y="44"/>
                    </a:lnTo>
                    <a:lnTo>
                      <a:pt x="4" y="36"/>
                    </a:lnTo>
                    <a:lnTo>
                      <a:pt x="4" y="36"/>
                    </a:lnTo>
                    <a:lnTo>
                      <a:pt x="2" y="34"/>
                    </a:lnTo>
                    <a:lnTo>
                      <a:pt x="2" y="36"/>
                    </a:lnTo>
                    <a:lnTo>
                      <a:pt x="0" y="34"/>
                    </a:lnTo>
                    <a:lnTo>
                      <a:pt x="0" y="30"/>
                    </a:lnTo>
                    <a:lnTo>
                      <a:pt x="0" y="30"/>
                    </a:lnTo>
                    <a:lnTo>
                      <a:pt x="2" y="26"/>
                    </a:lnTo>
                    <a:lnTo>
                      <a:pt x="2" y="24"/>
                    </a:lnTo>
                    <a:lnTo>
                      <a:pt x="6" y="22"/>
                    </a:lnTo>
                    <a:lnTo>
                      <a:pt x="6" y="22"/>
                    </a:lnTo>
                    <a:lnTo>
                      <a:pt x="8" y="18"/>
                    </a:lnTo>
                    <a:lnTo>
                      <a:pt x="10" y="16"/>
                    </a:lnTo>
                    <a:lnTo>
                      <a:pt x="12" y="14"/>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7" name="Freeform 770">
                <a:extLst>
                  <a:ext uri="{FF2B5EF4-FFF2-40B4-BE49-F238E27FC236}">
                    <a16:creationId xmlns:a16="http://schemas.microsoft.com/office/drawing/2014/main" id="{05FA58A9-D7B8-2F04-4FEB-353359184668}"/>
                  </a:ext>
                </a:extLst>
              </p:cNvPr>
              <p:cNvSpPr>
                <a:spLocks/>
              </p:cNvSpPr>
              <p:nvPr/>
            </p:nvSpPr>
            <p:spPr bwMode="auto">
              <a:xfrm>
                <a:off x="1570" y="2763"/>
                <a:ext cx="24" cy="16"/>
              </a:xfrm>
              <a:custGeom>
                <a:avLst/>
                <a:gdLst>
                  <a:gd name="T0" fmla="*/ 24 w 24"/>
                  <a:gd name="T1" fmla="*/ 4 h 16"/>
                  <a:gd name="T2" fmla="*/ 24 w 24"/>
                  <a:gd name="T3" fmla="*/ 4 h 16"/>
                  <a:gd name="T4" fmla="*/ 24 w 24"/>
                  <a:gd name="T5" fmla="*/ 12 h 16"/>
                  <a:gd name="T6" fmla="*/ 22 w 24"/>
                  <a:gd name="T7" fmla="*/ 14 h 16"/>
                  <a:gd name="T8" fmla="*/ 20 w 24"/>
                  <a:gd name="T9" fmla="*/ 16 h 16"/>
                  <a:gd name="T10" fmla="*/ 18 w 24"/>
                  <a:gd name="T11" fmla="*/ 16 h 16"/>
                  <a:gd name="T12" fmla="*/ 18 w 24"/>
                  <a:gd name="T13" fmla="*/ 16 h 16"/>
                  <a:gd name="T14" fmla="*/ 16 w 24"/>
                  <a:gd name="T15" fmla="*/ 8 h 16"/>
                  <a:gd name="T16" fmla="*/ 14 w 24"/>
                  <a:gd name="T17" fmla="*/ 8 h 16"/>
                  <a:gd name="T18" fmla="*/ 14 w 24"/>
                  <a:gd name="T19" fmla="*/ 8 h 16"/>
                  <a:gd name="T20" fmla="*/ 10 w 24"/>
                  <a:gd name="T21" fmla="*/ 14 h 16"/>
                  <a:gd name="T22" fmla="*/ 10 w 24"/>
                  <a:gd name="T23" fmla="*/ 14 h 16"/>
                  <a:gd name="T24" fmla="*/ 6 w 24"/>
                  <a:gd name="T25" fmla="*/ 16 h 16"/>
                  <a:gd name="T26" fmla="*/ 4 w 24"/>
                  <a:gd name="T27" fmla="*/ 16 h 16"/>
                  <a:gd name="T28" fmla="*/ 2 w 24"/>
                  <a:gd name="T29" fmla="*/ 14 h 16"/>
                  <a:gd name="T30" fmla="*/ 0 w 24"/>
                  <a:gd name="T31" fmla="*/ 8 h 16"/>
                  <a:gd name="T32" fmla="*/ 0 w 24"/>
                  <a:gd name="T33" fmla="*/ 8 h 16"/>
                  <a:gd name="T34" fmla="*/ 0 w 24"/>
                  <a:gd name="T35" fmla="*/ 8 h 16"/>
                  <a:gd name="T36" fmla="*/ 2 w 24"/>
                  <a:gd name="T37" fmla="*/ 4 h 16"/>
                  <a:gd name="T38" fmla="*/ 4 w 24"/>
                  <a:gd name="T39" fmla="*/ 4 h 16"/>
                  <a:gd name="T40" fmla="*/ 6 w 24"/>
                  <a:gd name="T41" fmla="*/ 4 h 16"/>
                  <a:gd name="T42" fmla="*/ 8 w 24"/>
                  <a:gd name="T43" fmla="*/ 0 h 16"/>
                  <a:gd name="T44" fmla="*/ 8 w 24"/>
                  <a:gd name="T45" fmla="*/ 0 h 16"/>
                  <a:gd name="T46" fmla="*/ 16 w 24"/>
                  <a:gd name="T47" fmla="*/ 4 h 16"/>
                  <a:gd name="T48" fmla="*/ 20 w 24"/>
                  <a:gd name="T49" fmla="*/ 6 h 16"/>
                  <a:gd name="T50" fmla="*/ 24 w 24"/>
                  <a:gd name="T51" fmla="*/ 4 h 16"/>
                  <a:gd name="T52" fmla="*/ 24 w 24"/>
                  <a:gd name="T5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16">
                    <a:moveTo>
                      <a:pt x="24" y="4"/>
                    </a:moveTo>
                    <a:lnTo>
                      <a:pt x="24" y="4"/>
                    </a:lnTo>
                    <a:lnTo>
                      <a:pt x="24" y="12"/>
                    </a:lnTo>
                    <a:lnTo>
                      <a:pt x="22" y="14"/>
                    </a:lnTo>
                    <a:lnTo>
                      <a:pt x="20" y="16"/>
                    </a:lnTo>
                    <a:lnTo>
                      <a:pt x="18" y="16"/>
                    </a:lnTo>
                    <a:lnTo>
                      <a:pt x="18" y="16"/>
                    </a:lnTo>
                    <a:lnTo>
                      <a:pt x="16" y="8"/>
                    </a:lnTo>
                    <a:lnTo>
                      <a:pt x="14" y="8"/>
                    </a:lnTo>
                    <a:lnTo>
                      <a:pt x="14" y="8"/>
                    </a:lnTo>
                    <a:lnTo>
                      <a:pt x="10" y="14"/>
                    </a:lnTo>
                    <a:lnTo>
                      <a:pt x="10" y="14"/>
                    </a:lnTo>
                    <a:lnTo>
                      <a:pt x="6" y="16"/>
                    </a:lnTo>
                    <a:lnTo>
                      <a:pt x="4" y="16"/>
                    </a:lnTo>
                    <a:lnTo>
                      <a:pt x="2" y="14"/>
                    </a:lnTo>
                    <a:lnTo>
                      <a:pt x="0" y="8"/>
                    </a:lnTo>
                    <a:lnTo>
                      <a:pt x="0" y="8"/>
                    </a:lnTo>
                    <a:lnTo>
                      <a:pt x="0" y="8"/>
                    </a:lnTo>
                    <a:lnTo>
                      <a:pt x="2" y="4"/>
                    </a:lnTo>
                    <a:lnTo>
                      <a:pt x="4" y="4"/>
                    </a:lnTo>
                    <a:lnTo>
                      <a:pt x="6" y="4"/>
                    </a:lnTo>
                    <a:lnTo>
                      <a:pt x="8" y="0"/>
                    </a:lnTo>
                    <a:lnTo>
                      <a:pt x="8" y="0"/>
                    </a:lnTo>
                    <a:lnTo>
                      <a:pt x="16" y="4"/>
                    </a:lnTo>
                    <a:lnTo>
                      <a:pt x="20" y="6"/>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8" name="Freeform 771">
                <a:extLst>
                  <a:ext uri="{FF2B5EF4-FFF2-40B4-BE49-F238E27FC236}">
                    <a16:creationId xmlns:a16="http://schemas.microsoft.com/office/drawing/2014/main" id="{A93E1E3A-14A7-AE70-D30B-3055BFFFF44E}"/>
                  </a:ext>
                </a:extLst>
              </p:cNvPr>
              <p:cNvSpPr>
                <a:spLocks/>
              </p:cNvSpPr>
              <p:nvPr/>
            </p:nvSpPr>
            <p:spPr bwMode="auto">
              <a:xfrm>
                <a:off x="2740" y="2819"/>
                <a:ext cx="50" cy="30"/>
              </a:xfrm>
              <a:custGeom>
                <a:avLst/>
                <a:gdLst>
                  <a:gd name="T0" fmla="*/ 0 w 50"/>
                  <a:gd name="T1" fmla="*/ 4 h 30"/>
                  <a:gd name="T2" fmla="*/ 0 w 50"/>
                  <a:gd name="T3" fmla="*/ 4 h 30"/>
                  <a:gd name="T4" fmla="*/ 4 w 50"/>
                  <a:gd name="T5" fmla="*/ 2 h 30"/>
                  <a:gd name="T6" fmla="*/ 8 w 50"/>
                  <a:gd name="T7" fmla="*/ 0 h 30"/>
                  <a:gd name="T8" fmla="*/ 10 w 50"/>
                  <a:gd name="T9" fmla="*/ 0 h 30"/>
                  <a:gd name="T10" fmla="*/ 12 w 50"/>
                  <a:gd name="T11" fmla="*/ 0 h 30"/>
                  <a:gd name="T12" fmla="*/ 16 w 50"/>
                  <a:gd name="T13" fmla="*/ 8 h 30"/>
                  <a:gd name="T14" fmla="*/ 16 w 50"/>
                  <a:gd name="T15" fmla="*/ 8 h 30"/>
                  <a:gd name="T16" fmla="*/ 18 w 50"/>
                  <a:gd name="T17" fmla="*/ 12 h 30"/>
                  <a:gd name="T18" fmla="*/ 20 w 50"/>
                  <a:gd name="T19" fmla="*/ 12 h 30"/>
                  <a:gd name="T20" fmla="*/ 20 w 50"/>
                  <a:gd name="T21" fmla="*/ 10 h 30"/>
                  <a:gd name="T22" fmla="*/ 20 w 50"/>
                  <a:gd name="T23" fmla="*/ 10 h 30"/>
                  <a:gd name="T24" fmla="*/ 24 w 50"/>
                  <a:gd name="T25" fmla="*/ 4 h 30"/>
                  <a:gd name="T26" fmla="*/ 24 w 50"/>
                  <a:gd name="T27" fmla="*/ 2 h 30"/>
                  <a:gd name="T28" fmla="*/ 26 w 50"/>
                  <a:gd name="T29" fmla="*/ 4 h 30"/>
                  <a:gd name="T30" fmla="*/ 30 w 50"/>
                  <a:gd name="T31" fmla="*/ 10 h 30"/>
                  <a:gd name="T32" fmla="*/ 30 w 50"/>
                  <a:gd name="T33" fmla="*/ 10 h 30"/>
                  <a:gd name="T34" fmla="*/ 34 w 50"/>
                  <a:gd name="T35" fmla="*/ 12 h 30"/>
                  <a:gd name="T36" fmla="*/ 38 w 50"/>
                  <a:gd name="T37" fmla="*/ 10 h 30"/>
                  <a:gd name="T38" fmla="*/ 42 w 50"/>
                  <a:gd name="T39" fmla="*/ 8 h 30"/>
                  <a:gd name="T40" fmla="*/ 46 w 50"/>
                  <a:gd name="T41" fmla="*/ 8 h 30"/>
                  <a:gd name="T42" fmla="*/ 46 w 50"/>
                  <a:gd name="T43" fmla="*/ 8 h 30"/>
                  <a:gd name="T44" fmla="*/ 50 w 50"/>
                  <a:gd name="T45" fmla="*/ 14 h 30"/>
                  <a:gd name="T46" fmla="*/ 50 w 50"/>
                  <a:gd name="T47" fmla="*/ 24 h 30"/>
                  <a:gd name="T48" fmla="*/ 50 w 50"/>
                  <a:gd name="T49" fmla="*/ 24 h 30"/>
                  <a:gd name="T50" fmla="*/ 50 w 50"/>
                  <a:gd name="T51" fmla="*/ 28 h 30"/>
                  <a:gd name="T52" fmla="*/ 48 w 50"/>
                  <a:gd name="T53" fmla="*/ 26 h 30"/>
                  <a:gd name="T54" fmla="*/ 48 w 50"/>
                  <a:gd name="T55" fmla="*/ 26 h 30"/>
                  <a:gd name="T56" fmla="*/ 46 w 50"/>
                  <a:gd name="T57" fmla="*/ 22 h 30"/>
                  <a:gd name="T58" fmla="*/ 44 w 50"/>
                  <a:gd name="T59" fmla="*/ 20 h 30"/>
                  <a:gd name="T60" fmla="*/ 42 w 50"/>
                  <a:gd name="T61" fmla="*/ 24 h 30"/>
                  <a:gd name="T62" fmla="*/ 42 w 50"/>
                  <a:gd name="T63" fmla="*/ 24 h 30"/>
                  <a:gd name="T64" fmla="*/ 38 w 50"/>
                  <a:gd name="T65" fmla="*/ 28 h 30"/>
                  <a:gd name="T66" fmla="*/ 38 w 50"/>
                  <a:gd name="T67" fmla="*/ 30 h 30"/>
                  <a:gd name="T68" fmla="*/ 36 w 50"/>
                  <a:gd name="T69" fmla="*/ 28 h 30"/>
                  <a:gd name="T70" fmla="*/ 36 w 50"/>
                  <a:gd name="T71" fmla="*/ 28 h 30"/>
                  <a:gd name="T72" fmla="*/ 34 w 50"/>
                  <a:gd name="T73" fmla="*/ 20 h 30"/>
                  <a:gd name="T74" fmla="*/ 32 w 50"/>
                  <a:gd name="T75" fmla="*/ 18 h 30"/>
                  <a:gd name="T76" fmla="*/ 32 w 50"/>
                  <a:gd name="T77" fmla="*/ 18 h 30"/>
                  <a:gd name="T78" fmla="*/ 28 w 50"/>
                  <a:gd name="T79" fmla="*/ 22 h 30"/>
                  <a:gd name="T80" fmla="*/ 26 w 50"/>
                  <a:gd name="T81" fmla="*/ 26 h 30"/>
                  <a:gd name="T82" fmla="*/ 26 w 50"/>
                  <a:gd name="T83" fmla="*/ 26 h 30"/>
                  <a:gd name="T84" fmla="*/ 22 w 50"/>
                  <a:gd name="T85" fmla="*/ 26 h 30"/>
                  <a:gd name="T86" fmla="*/ 18 w 50"/>
                  <a:gd name="T87" fmla="*/ 24 h 30"/>
                  <a:gd name="T88" fmla="*/ 14 w 50"/>
                  <a:gd name="T89" fmla="*/ 22 h 30"/>
                  <a:gd name="T90" fmla="*/ 10 w 50"/>
                  <a:gd name="T91" fmla="*/ 14 h 30"/>
                  <a:gd name="T92" fmla="*/ 10 w 50"/>
                  <a:gd name="T93" fmla="*/ 14 h 30"/>
                  <a:gd name="T94" fmla="*/ 10 w 50"/>
                  <a:gd name="T95" fmla="*/ 14 h 30"/>
                  <a:gd name="T96" fmla="*/ 8 w 50"/>
                  <a:gd name="T97" fmla="*/ 14 h 30"/>
                  <a:gd name="T98" fmla="*/ 6 w 50"/>
                  <a:gd name="T99" fmla="*/ 16 h 30"/>
                  <a:gd name="T100" fmla="*/ 4 w 50"/>
                  <a:gd name="T101" fmla="*/ 18 h 30"/>
                  <a:gd name="T102" fmla="*/ 2 w 50"/>
                  <a:gd name="T103" fmla="*/ 16 h 30"/>
                  <a:gd name="T104" fmla="*/ 2 w 50"/>
                  <a:gd name="T105" fmla="*/ 8 h 30"/>
                  <a:gd name="T106" fmla="*/ 2 w 50"/>
                  <a:gd name="T107" fmla="*/ 8 h 30"/>
                  <a:gd name="T108" fmla="*/ 0 w 50"/>
                  <a:gd name="T109" fmla="*/ 4 h 30"/>
                  <a:gd name="T110" fmla="*/ 0 w 50"/>
                  <a:gd name="T111"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30">
                    <a:moveTo>
                      <a:pt x="0" y="4"/>
                    </a:moveTo>
                    <a:lnTo>
                      <a:pt x="0" y="4"/>
                    </a:lnTo>
                    <a:lnTo>
                      <a:pt x="4" y="2"/>
                    </a:lnTo>
                    <a:lnTo>
                      <a:pt x="8" y="0"/>
                    </a:lnTo>
                    <a:lnTo>
                      <a:pt x="10" y="0"/>
                    </a:lnTo>
                    <a:lnTo>
                      <a:pt x="12" y="0"/>
                    </a:lnTo>
                    <a:lnTo>
                      <a:pt x="16" y="8"/>
                    </a:lnTo>
                    <a:lnTo>
                      <a:pt x="16" y="8"/>
                    </a:lnTo>
                    <a:lnTo>
                      <a:pt x="18" y="12"/>
                    </a:lnTo>
                    <a:lnTo>
                      <a:pt x="20" y="12"/>
                    </a:lnTo>
                    <a:lnTo>
                      <a:pt x="20" y="10"/>
                    </a:lnTo>
                    <a:lnTo>
                      <a:pt x="20" y="10"/>
                    </a:lnTo>
                    <a:lnTo>
                      <a:pt x="24" y="4"/>
                    </a:lnTo>
                    <a:lnTo>
                      <a:pt x="24" y="2"/>
                    </a:lnTo>
                    <a:lnTo>
                      <a:pt x="26" y="4"/>
                    </a:lnTo>
                    <a:lnTo>
                      <a:pt x="30" y="10"/>
                    </a:lnTo>
                    <a:lnTo>
                      <a:pt x="30" y="10"/>
                    </a:lnTo>
                    <a:lnTo>
                      <a:pt x="34" y="12"/>
                    </a:lnTo>
                    <a:lnTo>
                      <a:pt x="38" y="10"/>
                    </a:lnTo>
                    <a:lnTo>
                      <a:pt x="42" y="8"/>
                    </a:lnTo>
                    <a:lnTo>
                      <a:pt x="46" y="8"/>
                    </a:lnTo>
                    <a:lnTo>
                      <a:pt x="46" y="8"/>
                    </a:lnTo>
                    <a:lnTo>
                      <a:pt x="50" y="14"/>
                    </a:lnTo>
                    <a:lnTo>
                      <a:pt x="50" y="24"/>
                    </a:lnTo>
                    <a:lnTo>
                      <a:pt x="50" y="24"/>
                    </a:lnTo>
                    <a:lnTo>
                      <a:pt x="50" y="28"/>
                    </a:lnTo>
                    <a:lnTo>
                      <a:pt x="48" y="26"/>
                    </a:lnTo>
                    <a:lnTo>
                      <a:pt x="48" y="26"/>
                    </a:lnTo>
                    <a:lnTo>
                      <a:pt x="46" y="22"/>
                    </a:lnTo>
                    <a:lnTo>
                      <a:pt x="44" y="20"/>
                    </a:lnTo>
                    <a:lnTo>
                      <a:pt x="42" y="24"/>
                    </a:lnTo>
                    <a:lnTo>
                      <a:pt x="42" y="24"/>
                    </a:lnTo>
                    <a:lnTo>
                      <a:pt x="38" y="28"/>
                    </a:lnTo>
                    <a:lnTo>
                      <a:pt x="38" y="30"/>
                    </a:lnTo>
                    <a:lnTo>
                      <a:pt x="36" y="28"/>
                    </a:lnTo>
                    <a:lnTo>
                      <a:pt x="36" y="28"/>
                    </a:lnTo>
                    <a:lnTo>
                      <a:pt x="34" y="20"/>
                    </a:lnTo>
                    <a:lnTo>
                      <a:pt x="32" y="18"/>
                    </a:lnTo>
                    <a:lnTo>
                      <a:pt x="32" y="18"/>
                    </a:lnTo>
                    <a:lnTo>
                      <a:pt x="28" y="22"/>
                    </a:lnTo>
                    <a:lnTo>
                      <a:pt x="26" y="26"/>
                    </a:lnTo>
                    <a:lnTo>
                      <a:pt x="26" y="26"/>
                    </a:lnTo>
                    <a:lnTo>
                      <a:pt x="22" y="26"/>
                    </a:lnTo>
                    <a:lnTo>
                      <a:pt x="18" y="24"/>
                    </a:lnTo>
                    <a:lnTo>
                      <a:pt x="14" y="22"/>
                    </a:lnTo>
                    <a:lnTo>
                      <a:pt x="10" y="14"/>
                    </a:lnTo>
                    <a:lnTo>
                      <a:pt x="10" y="14"/>
                    </a:lnTo>
                    <a:lnTo>
                      <a:pt x="10" y="14"/>
                    </a:lnTo>
                    <a:lnTo>
                      <a:pt x="8" y="14"/>
                    </a:lnTo>
                    <a:lnTo>
                      <a:pt x="6" y="16"/>
                    </a:lnTo>
                    <a:lnTo>
                      <a:pt x="4" y="18"/>
                    </a:lnTo>
                    <a:lnTo>
                      <a:pt x="2" y="16"/>
                    </a:lnTo>
                    <a:lnTo>
                      <a:pt x="2" y="8"/>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9" name="Freeform 772">
                <a:extLst>
                  <a:ext uri="{FF2B5EF4-FFF2-40B4-BE49-F238E27FC236}">
                    <a16:creationId xmlns:a16="http://schemas.microsoft.com/office/drawing/2014/main" id="{A1397817-766D-5208-E806-3ABA88207020}"/>
                  </a:ext>
                </a:extLst>
              </p:cNvPr>
              <p:cNvSpPr>
                <a:spLocks/>
              </p:cNvSpPr>
              <p:nvPr/>
            </p:nvSpPr>
            <p:spPr bwMode="auto">
              <a:xfrm>
                <a:off x="2786" y="2825"/>
                <a:ext cx="42" cy="32"/>
              </a:xfrm>
              <a:custGeom>
                <a:avLst/>
                <a:gdLst>
                  <a:gd name="T0" fmla="*/ 2 w 42"/>
                  <a:gd name="T1" fmla="*/ 20 h 32"/>
                  <a:gd name="T2" fmla="*/ 2 w 42"/>
                  <a:gd name="T3" fmla="*/ 20 h 32"/>
                  <a:gd name="T4" fmla="*/ 4 w 42"/>
                  <a:gd name="T5" fmla="*/ 16 h 32"/>
                  <a:gd name="T6" fmla="*/ 2 w 42"/>
                  <a:gd name="T7" fmla="*/ 10 h 32"/>
                  <a:gd name="T8" fmla="*/ 2 w 42"/>
                  <a:gd name="T9" fmla="*/ 6 h 32"/>
                  <a:gd name="T10" fmla="*/ 0 w 42"/>
                  <a:gd name="T11" fmla="*/ 2 h 32"/>
                  <a:gd name="T12" fmla="*/ 0 w 42"/>
                  <a:gd name="T13" fmla="*/ 2 h 32"/>
                  <a:gd name="T14" fmla="*/ 0 w 42"/>
                  <a:gd name="T15" fmla="*/ 2 h 32"/>
                  <a:gd name="T16" fmla="*/ 6 w 42"/>
                  <a:gd name="T17" fmla="*/ 0 h 32"/>
                  <a:gd name="T18" fmla="*/ 8 w 42"/>
                  <a:gd name="T19" fmla="*/ 0 h 32"/>
                  <a:gd name="T20" fmla="*/ 12 w 42"/>
                  <a:gd name="T21" fmla="*/ 2 h 32"/>
                  <a:gd name="T22" fmla="*/ 12 w 42"/>
                  <a:gd name="T23" fmla="*/ 2 h 32"/>
                  <a:gd name="T24" fmla="*/ 12 w 42"/>
                  <a:gd name="T25" fmla="*/ 2 h 32"/>
                  <a:gd name="T26" fmla="*/ 16 w 42"/>
                  <a:gd name="T27" fmla="*/ 10 h 32"/>
                  <a:gd name="T28" fmla="*/ 22 w 42"/>
                  <a:gd name="T29" fmla="*/ 14 h 32"/>
                  <a:gd name="T30" fmla="*/ 30 w 42"/>
                  <a:gd name="T31" fmla="*/ 12 h 32"/>
                  <a:gd name="T32" fmla="*/ 36 w 42"/>
                  <a:gd name="T33" fmla="*/ 8 h 32"/>
                  <a:gd name="T34" fmla="*/ 36 w 42"/>
                  <a:gd name="T35" fmla="*/ 8 h 32"/>
                  <a:gd name="T36" fmla="*/ 38 w 42"/>
                  <a:gd name="T37" fmla="*/ 6 h 32"/>
                  <a:gd name="T38" fmla="*/ 40 w 42"/>
                  <a:gd name="T39" fmla="*/ 6 h 32"/>
                  <a:gd name="T40" fmla="*/ 42 w 42"/>
                  <a:gd name="T41" fmla="*/ 20 h 32"/>
                  <a:gd name="T42" fmla="*/ 42 w 42"/>
                  <a:gd name="T43" fmla="*/ 20 h 32"/>
                  <a:gd name="T44" fmla="*/ 38 w 42"/>
                  <a:gd name="T45" fmla="*/ 24 h 32"/>
                  <a:gd name="T46" fmla="*/ 38 w 42"/>
                  <a:gd name="T47" fmla="*/ 24 h 32"/>
                  <a:gd name="T48" fmla="*/ 36 w 42"/>
                  <a:gd name="T49" fmla="*/ 20 h 32"/>
                  <a:gd name="T50" fmla="*/ 34 w 42"/>
                  <a:gd name="T51" fmla="*/ 22 h 32"/>
                  <a:gd name="T52" fmla="*/ 32 w 42"/>
                  <a:gd name="T53" fmla="*/ 24 h 32"/>
                  <a:gd name="T54" fmla="*/ 32 w 42"/>
                  <a:gd name="T55" fmla="*/ 24 h 32"/>
                  <a:gd name="T56" fmla="*/ 28 w 42"/>
                  <a:gd name="T57" fmla="*/ 28 h 32"/>
                  <a:gd name="T58" fmla="*/ 22 w 42"/>
                  <a:gd name="T59" fmla="*/ 30 h 32"/>
                  <a:gd name="T60" fmla="*/ 12 w 42"/>
                  <a:gd name="T61" fmla="*/ 30 h 32"/>
                  <a:gd name="T62" fmla="*/ 12 w 42"/>
                  <a:gd name="T63" fmla="*/ 30 h 32"/>
                  <a:gd name="T64" fmla="*/ 12 w 42"/>
                  <a:gd name="T65" fmla="*/ 28 h 32"/>
                  <a:gd name="T66" fmla="*/ 10 w 42"/>
                  <a:gd name="T67" fmla="*/ 30 h 32"/>
                  <a:gd name="T68" fmla="*/ 8 w 42"/>
                  <a:gd name="T69" fmla="*/ 32 h 32"/>
                  <a:gd name="T70" fmla="*/ 6 w 42"/>
                  <a:gd name="T71" fmla="*/ 30 h 32"/>
                  <a:gd name="T72" fmla="*/ 6 w 42"/>
                  <a:gd name="T73" fmla="*/ 30 h 32"/>
                  <a:gd name="T74" fmla="*/ 6 w 42"/>
                  <a:gd name="T75" fmla="*/ 26 h 32"/>
                  <a:gd name="T76" fmla="*/ 4 w 42"/>
                  <a:gd name="T77" fmla="*/ 24 h 32"/>
                  <a:gd name="T78" fmla="*/ 2 w 42"/>
                  <a:gd name="T79" fmla="*/ 22 h 32"/>
                  <a:gd name="T80" fmla="*/ 2 w 42"/>
                  <a:gd name="T81" fmla="*/ 20 h 32"/>
                  <a:gd name="T82" fmla="*/ 2 w 42"/>
                  <a:gd name="T8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32">
                    <a:moveTo>
                      <a:pt x="2" y="20"/>
                    </a:moveTo>
                    <a:lnTo>
                      <a:pt x="2" y="20"/>
                    </a:lnTo>
                    <a:lnTo>
                      <a:pt x="4" y="16"/>
                    </a:lnTo>
                    <a:lnTo>
                      <a:pt x="2" y="10"/>
                    </a:lnTo>
                    <a:lnTo>
                      <a:pt x="2" y="6"/>
                    </a:lnTo>
                    <a:lnTo>
                      <a:pt x="0" y="2"/>
                    </a:lnTo>
                    <a:lnTo>
                      <a:pt x="0" y="2"/>
                    </a:lnTo>
                    <a:lnTo>
                      <a:pt x="0" y="2"/>
                    </a:lnTo>
                    <a:lnTo>
                      <a:pt x="6" y="0"/>
                    </a:lnTo>
                    <a:lnTo>
                      <a:pt x="8" y="0"/>
                    </a:lnTo>
                    <a:lnTo>
                      <a:pt x="12" y="2"/>
                    </a:lnTo>
                    <a:lnTo>
                      <a:pt x="12" y="2"/>
                    </a:lnTo>
                    <a:lnTo>
                      <a:pt x="12" y="2"/>
                    </a:lnTo>
                    <a:lnTo>
                      <a:pt x="16" y="10"/>
                    </a:lnTo>
                    <a:lnTo>
                      <a:pt x="22" y="14"/>
                    </a:lnTo>
                    <a:lnTo>
                      <a:pt x="30" y="12"/>
                    </a:lnTo>
                    <a:lnTo>
                      <a:pt x="36" y="8"/>
                    </a:lnTo>
                    <a:lnTo>
                      <a:pt x="36" y="8"/>
                    </a:lnTo>
                    <a:lnTo>
                      <a:pt x="38" y="6"/>
                    </a:lnTo>
                    <a:lnTo>
                      <a:pt x="40" y="6"/>
                    </a:lnTo>
                    <a:lnTo>
                      <a:pt x="42" y="20"/>
                    </a:lnTo>
                    <a:lnTo>
                      <a:pt x="42" y="20"/>
                    </a:lnTo>
                    <a:lnTo>
                      <a:pt x="38" y="24"/>
                    </a:lnTo>
                    <a:lnTo>
                      <a:pt x="38" y="24"/>
                    </a:lnTo>
                    <a:lnTo>
                      <a:pt x="36" y="20"/>
                    </a:lnTo>
                    <a:lnTo>
                      <a:pt x="34" y="22"/>
                    </a:lnTo>
                    <a:lnTo>
                      <a:pt x="32" y="24"/>
                    </a:lnTo>
                    <a:lnTo>
                      <a:pt x="32" y="24"/>
                    </a:lnTo>
                    <a:lnTo>
                      <a:pt x="28" y="28"/>
                    </a:lnTo>
                    <a:lnTo>
                      <a:pt x="22" y="30"/>
                    </a:lnTo>
                    <a:lnTo>
                      <a:pt x="12" y="30"/>
                    </a:lnTo>
                    <a:lnTo>
                      <a:pt x="12" y="30"/>
                    </a:lnTo>
                    <a:lnTo>
                      <a:pt x="12" y="28"/>
                    </a:lnTo>
                    <a:lnTo>
                      <a:pt x="10" y="30"/>
                    </a:lnTo>
                    <a:lnTo>
                      <a:pt x="8" y="32"/>
                    </a:lnTo>
                    <a:lnTo>
                      <a:pt x="6" y="30"/>
                    </a:lnTo>
                    <a:lnTo>
                      <a:pt x="6" y="30"/>
                    </a:lnTo>
                    <a:lnTo>
                      <a:pt x="6" y="26"/>
                    </a:lnTo>
                    <a:lnTo>
                      <a:pt x="4" y="24"/>
                    </a:lnTo>
                    <a:lnTo>
                      <a:pt x="2" y="22"/>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0" name="Freeform 773">
                <a:extLst>
                  <a:ext uri="{FF2B5EF4-FFF2-40B4-BE49-F238E27FC236}">
                    <a16:creationId xmlns:a16="http://schemas.microsoft.com/office/drawing/2014/main" id="{B1E7573B-801A-B2BD-646E-A761972D3663}"/>
                  </a:ext>
                </a:extLst>
              </p:cNvPr>
              <p:cNvSpPr>
                <a:spLocks/>
              </p:cNvSpPr>
              <p:nvPr/>
            </p:nvSpPr>
            <p:spPr bwMode="auto">
              <a:xfrm>
                <a:off x="2718" y="2823"/>
                <a:ext cx="32" cy="26"/>
              </a:xfrm>
              <a:custGeom>
                <a:avLst/>
                <a:gdLst>
                  <a:gd name="T0" fmla="*/ 24 w 32"/>
                  <a:gd name="T1" fmla="*/ 0 h 26"/>
                  <a:gd name="T2" fmla="*/ 24 w 32"/>
                  <a:gd name="T3" fmla="*/ 0 h 26"/>
                  <a:gd name="T4" fmla="*/ 26 w 32"/>
                  <a:gd name="T5" fmla="*/ 8 h 26"/>
                  <a:gd name="T6" fmla="*/ 28 w 32"/>
                  <a:gd name="T7" fmla="*/ 10 h 26"/>
                  <a:gd name="T8" fmla="*/ 30 w 32"/>
                  <a:gd name="T9" fmla="*/ 6 h 26"/>
                  <a:gd name="T10" fmla="*/ 30 w 32"/>
                  <a:gd name="T11" fmla="*/ 6 h 26"/>
                  <a:gd name="T12" fmla="*/ 30 w 32"/>
                  <a:gd name="T13" fmla="*/ 6 h 26"/>
                  <a:gd name="T14" fmla="*/ 32 w 32"/>
                  <a:gd name="T15" fmla="*/ 6 h 26"/>
                  <a:gd name="T16" fmla="*/ 32 w 32"/>
                  <a:gd name="T17" fmla="*/ 10 h 26"/>
                  <a:gd name="T18" fmla="*/ 32 w 32"/>
                  <a:gd name="T19" fmla="*/ 10 h 26"/>
                  <a:gd name="T20" fmla="*/ 30 w 32"/>
                  <a:gd name="T21" fmla="*/ 16 h 26"/>
                  <a:gd name="T22" fmla="*/ 26 w 32"/>
                  <a:gd name="T23" fmla="*/ 18 h 26"/>
                  <a:gd name="T24" fmla="*/ 24 w 32"/>
                  <a:gd name="T25" fmla="*/ 20 h 26"/>
                  <a:gd name="T26" fmla="*/ 20 w 32"/>
                  <a:gd name="T27" fmla="*/ 18 h 26"/>
                  <a:gd name="T28" fmla="*/ 20 w 32"/>
                  <a:gd name="T29" fmla="*/ 18 h 26"/>
                  <a:gd name="T30" fmla="*/ 16 w 32"/>
                  <a:gd name="T31" fmla="*/ 16 h 26"/>
                  <a:gd name="T32" fmla="*/ 14 w 32"/>
                  <a:gd name="T33" fmla="*/ 16 h 26"/>
                  <a:gd name="T34" fmla="*/ 10 w 32"/>
                  <a:gd name="T35" fmla="*/ 18 h 26"/>
                  <a:gd name="T36" fmla="*/ 8 w 32"/>
                  <a:gd name="T37" fmla="*/ 22 h 26"/>
                  <a:gd name="T38" fmla="*/ 8 w 32"/>
                  <a:gd name="T39" fmla="*/ 22 h 26"/>
                  <a:gd name="T40" fmla="*/ 6 w 32"/>
                  <a:gd name="T41" fmla="*/ 26 h 26"/>
                  <a:gd name="T42" fmla="*/ 4 w 32"/>
                  <a:gd name="T43" fmla="*/ 26 h 26"/>
                  <a:gd name="T44" fmla="*/ 0 w 32"/>
                  <a:gd name="T45" fmla="*/ 22 h 26"/>
                  <a:gd name="T46" fmla="*/ 0 w 32"/>
                  <a:gd name="T47" fmla="*/ 22 h 26"/>
                  <a:gd name="T48" fmla="*/ 0 w 32"/>
                  <a:gd name="T49" fmla="*/ 18 h 26"/>
                  <a:gd name="T50" fmla="*/ 0 w 32"/>
                  <a:gd name="T51" fmla="*/ 18 h 26"/>
                  <a:gd name="T52" fmla="*/ 10 w 32"/>
                  <a:gd name="T53" fmla="*/ 12 h 26"/>
                  <a:gd name="T54" fmla="*/ 14 w 32"/>
                  <a:gd name="T55" fmla="*/ 8 h 26"/>
                  <a:gd name="T56" fmla="*/ 18 w 32"/>
                  <a:gd name="T57" fmla="*/ 0 h 26"/>
                  <a:gd name="T58" fmla="*/ 18 w 32"/>
                  <a:gd name="T59" fmla="*/ 0 h 26"/>
                  <a:gd name="T60" fmla="*/ 18 w 32"/>
                  <a:gd name="T61" fmla="*/ 0 h 26"/>
                  <a:gd name="T62" fmla="*/ 18 w 32"/>
                  <a:gd name="T63" fmla="*/ 0 h 26"/>
                  <a:gd name="T64" fmla="*/ 20 w 32"/>
                  <a:gd name="T65" fmla="*/ 4 h 26"/>
                  <a:gd name="T66" fmla="*/ 22 w 32"/>
                  <a:gd name="T67" fmla="*/ 4 h 26"/>
                  <a:gd name="T68" fmla="*/ 24 w 32"/>
                  <a:gd name="T69" fmla="*/ 0 h 26"/>
                  <a:gd name="T70" fmla="*/ 24 w 3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6">
                    <a:moveTo>
                      <a:pt x="24" y="0"/>
                    </a:moveTo>
                    <a:lnTo>
                      <a:pt x="24" y="0"/>
                    </a:lnTo>
                    <a:lnTo>
                      <a:pt x="26" y="8"/>
                    </a:lnTo>
                    <a:lnTo>
                      <a:pt x="28" y="10"/>
                    </a:lnTo>
                    <a:lnTo>
                      <a:pt x="30" y="6"/>
                    </a:lnTo>
                    <a:lnTo>
                      <a:pt x="30" y="6"/>
                    </a:lnTo>
                    <a:lnTo>
                      <a:pt x="30" y="6"/>
                    </a:lnTo>
                    <a:lnTo>
                      <a:pt x="32" y="6"/>
                    </a:lnTo>
                    <a:lnTo>
                      <a:pt x="32" y="10"/>
                    </a:lnTo>
                    <a:lnTo>
                      <a:pt x="32" y="10"/>
                    </a:lnTo>
                    <a:lnTo>
                      <a:pt x="30" y="16"/>
                    </a:lnTo>
                    <a:lnTo>
                      <a:pt x="26" y="18"/>
                    </a:lnTo>
                    <a:lnTo>
                      <a:pt x="24" y="20"/>
                    </a:lnTo>
                    <a:lnTo>
                      <a:pt x="20" y="18"/>
                    </a:lnTo>
                    <a:lnTo>
                      <a:pt x="20" y="18"/>
                    </a:lnTo>
                    <a:lnTo>
                      <a:pt x="16" y="16"/>
                    </a:lnTo>
                    <a:lnTo>
                      <a:pt x="14" y="16"/>
                    </a:lnTo>
                    <a:lnTo>
                      <a:pt x="10" y="18"/>
                    </a:lnTo>
                    <a:lnTo>
                      <a:pt x="8" y="22"/>
                    </a:lnTo>
                    <a:lnTo>
                      <a:pt x="8" y="22"/>
                    </a:lnTo>
                    <a:lnTo>
                      <a:pt x="6" y="26"/>
                    </a:lnTo>
                    <a:lnTo>
                      <a:pt x="4" y="26"/>
                    </a:lnTo>
                    <a:lnTo>
                      <a:pt x="0" y="22"/>
                    </a:lnTo>
                    <a:lnTo>
                      <a:pt x="0" y="22"/>
                    </a:lnTo>
                    <a:lnTo>
                      <a:pt x="0" y="18"/>
                    </a:lnTo>
                    <a:lnTo>
                      <a:pt x="0" y="18"/>
                    </a:lnTo>
                    <a:lnTo>
                      <a:pt x="10" y="12"/>
                    </a:lnTo>
                    <a:lnTo>
                      <a:pt x="14" y="8"/>
                    </a:lnTo>
                    <a:lnTo>
                      <a:pt x="18" y="0"/>
                    </a:lnTo>
                    <a:lnTo>
                      <a:pt x="18" y="0"/>
                    </a:lnTo>
                    <a:lnTo>
                      <a:pt x="18" y="0"/>
                    </a:lnTo>
                    <a:lnTo>
                      <a:pt x="18" y="0"/>
                    </a:lnTo>
                    <a:lnTo>
                      <a:pt x="20" y="4"/>
                    </a:lnTo>
                    <a:lnTo>
                      <a:pt x="22" y="4"/>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1" name="Freeform 774">
                <a:extLst>
                  <a:ext uri="{FF2B5EF4-FFF2-40B4-BE49-F238E27FC236}">
                    <a16:creationId xmlns:a16="http://schemas.microsoft.com/office/drawing/2014/main" id="{F52E54F6-7BDE-852E-D6FE-4FFD2E489A3D}"/>
                  </a:ext>
                </a:extLst>
              </p:cNvPr>
              <p:cNvSpPr>
                <a:spLocks/>
              </p:cNvSpPr>
              <p:nvPr/>
            </p:nvSpPr>
            <p:spPr bwMode="auto">
              <a:xfrm>
                <a:off x="4864" y="2817"/>
                <a:ext cx="50" cy="38"/>
              </a:xfrm>
              <a:custGeom>
                <a:avLst/>
                <a:gdLst>
                  <a:gd name="T0" fmla="*/ 2 w 50"/>
                  <a:gd name="T1" fmla="*/ 24 h 38"/>
                  <a:gd name="T2" fmla="*/ 2 w 50"/>
                  <a:gd name="T3" fmla="*/ 24 h 38"/>
                  <a:gd name="T4" fmla="*/ 0 w 50"/>
                  <a:gd name="T5" fmla="*/ 20 h 38"/>
                  <a:gd name="T6" fmla="*/ 0 w 50"/>
                  <a:gd name="T7" fmla="*/ 20 h 38"/>
                  <a:gd name="T8" fmla="*/ 2 w 50"/>
                  <a:gd name="T9" fmla="*/ 12 h 38"/>
                  <a:gd name="T10" fmla="*/ 6 w 50"/>
                  <a:gd name="T11" fmla="*/ 6 h 38"/>
                  <a:gd name="T12" fmla="*/ 6 w 50"/>
                  <a:gd name="T13" fmla="*/ 6 h 38"/>
                  <a:gd name="T14" fmla="*/ 6 w 50"/>
                  <a:gd name="T15" fmla="*/ 6 h 38"/>
                  <a:gd name="T16" fmla="*/ 10 w 50"/>
                  <a:gd name="T17" fmla="*/ 2 h 38"/>
                  <a:gd name="T18" fmla="*/ 12 w 50"/>
                  <a:gd name="T19" fmla="*/ 0 h 38"/>
                  <a:gd name="T20" fmla="*/ 14 w 50"/>
                  <a:gd name="T21" fmla="*/ 2 h 38"/>
                  <a:gd name="T22" fmla="*/ 18 w 50"/>
                  <a:gd name="T23" fmla="*/ 4 h 38"/>
                  <a:gd name="T24" fmla="*/ 18 w 50"/>
                  <a:gd name="T25" fmla="*/ 4 h 38"/>
                  <a:gd name="T26" fmla="*/ 20 w 50"/>
                  <a:gd name="T27" fmla="*/ 8 h 38"/>
                  <a:gd name="T28" fmla="*/ 24 w 50"/>
                  <a:gd name="T29" fmla="*/ 10 h 38"/>
                  <a:gd name="T30" fmla="*/ 28 w 50"/>
                  <a:gd name="T31" fmla="*/ 10 h 38"/>
                  <a:gd name="T32" fmla="*/ 32 w 50"/>
                  <a:gd name="T33" fmla="*/ 8 h 38"/>
                  <a:gd name="T34" fmla="*/ 32 w 50"/>
                  <a:gd name="T35" fmla="*/ 8 h 38"/>
                  <a:gd name="T36" fmla="*/ 36 w 50"/>
                  <a:gd name="T37" fmla="*/ 6 h 38"/>
                  <a:gd name="T38" fmla="*/ 40 w 50"/>
                  <a:gd name="T39" fmla="*/ 8 h 38"/>
                  <a:gd name="T40" fmla="*/ 50 w 50"/>
                  <a:gd name="T41" fmla="*/ 16 h 38"/>
                  <a:gd name="T42" fmla="*/ 50 w 50"/>
                  <a:gd name="T43" fmla="*/ 16 h 38"/>
                  <a:gd name="T44" fmla="*/ 50 w 50"/>
                  <a:gd name="T45" fmla="*/ 20 h 38"/>
                  <a:gd name="T46" fmla="*/ 50 w 50"/>
                  <a:gd name="T47" fmla="*/ 28 h 38"/>
                  <a:gd name="T48" fmla="*/ 50 w 50"/>
                  <a:gd name="T49" fmla="*/ 28 h 38"/>
                  <a:gd name="T50" fmla="*/ 48 w 50"/>
                  <a:gd name="T51" fmla="*/ 24 h 38"/>
                  <a:gd name="T52" fmla="*/ 44 w 50"/>
                  <a:gd name="T53" fmla="*/ 22 h 38"/>
                  <a:gd name="T54" fmla="*/ 40 w 50"/>
                  <a:gd name="T55" fmla="*/ 24 h 38"/>
                  <a:gd name="T56" fmla="*/ 38 w 50"/>
                  <a:gd name="T57" fmla="*/ 28 h 38"/>
                  <a:gd name="T58" fmla="*/ 38 w 50"/>
                  <a:gd name="T59" fmla="*/ 28 h 38"/>
                  <a:gd name="T60" fmla="*/ 38 w 50"/>
                  <a:gd name="T61" fmla="*/ 28 h 38"/>
                  <a:gd name="T62" fmla="*/ 38 w 50"/>
                  <a:gd name="T63" fmla="*/ 28 h 38"/>
                  <a:gd name="T64" fmla="*/ 36 w 50"/>
                  <a:gd name="T65" fmla="*/ 36 h 38"/>
                  <a:gd name="T66" fmla="*/ 34 w 50"/>
                  <a:gd name="T67" fmla="*/ 38 h 38"/>
                  <a:gd name="T68" fmla="*/ 32 w 50"/>
                  <a:gd name="T69" fmla="*/ 34 h 38"/>
                  <a:gd name="T70" fmla="*/ 32 w 50"/>
                  <a:gd name="T71" fmla="*/ 34 h 38"/>
                  <a:gd name="T72" fmla="*/ 28 w 50"/>
                  <a:gd name="T73" fmla="*/ 30 h 38"/>
                  <a:gd name="T74" fmla="*/ 26 w 50"/>
                  <a:gd name="T75" fmla="*/ 28 h 38"/>
                  <a:gd name="T76" fmla="*/ 24 w 50"/>
                  <a:gd name="T77" fmla="*/ 30 h 38"/>
                  <a:gd name="T78" fmla="*/ 22 w 50"/>
                  <a:gd name="T79" fmla="*/ 34 h 38"/>
                  <a:gd name="T80" fmla="*/ 22 w 50"/>
                  <a:gd name="T81" fmla="*/ 34 h 38"/>
                  <a:gd name="T82" fmla="*/ 20 w 50"/>
                  <a:gd name="T83" fmla="*/ 34 h 38"/>
                  <a:gd name="T84" fmla="*/ 18 w 50"/>
                  <a:gd name="T85" fmla="*/ 36 h 38"/>
                  <a:gd name="T86" fmla="*/ 16 w 50"/>
                  <a:gd name="T87" fmla="*/ 32 h 38"/>
                  <a:gd name="T88" fmla="*/ 18 w 50"/>
                  <a:gd name="T89" fmla="*/ 24 h 38"/>
                  <a:gd name="T90" fmla="*/ 18 w 50"/>
                  <a:gd name="T91" fmla="*/ 24 h 38"/>
                  <a:gd name="T92" fmla="*/ 16 w 50"/>
                  <a:gd name="T93" fmla="*/ 18 h 38"/>
                  <a:gd name="T94" fmla="*/ 14 w 50"/>
                  <a:gd name="T95" fmla="*/ 18 h 38"/>
                  <a:gd name="T96" fmla="*/ 14 w 50"/>
                  <a:gd name="T97" fmla="*/ 18 h 38"/>
                  <a:gd name="T98" fmla="*/ 14 w 50"/>
                  <a:gd name="T99" fmla="*/ 18 h 38"/>
                  <a:gd name="T100" fmla="*/ 10 w 50"/>
                  <a:gd name="T101" fmla="*/ 24 h 38"/>
                  <a:gd name="T102" fmla="*/ 8 w 50"/>
                  <a:gd name="T103" fmla="*/ 24 h 38"/>
                  <a:gd name="T104" fmla="*/ 4 w 50"/>
                  <a:gd name="T105" fmla="*/ 24 h 38"/>
                  <a:gd name="T106" fmla="*/ 2 w 50"/>
                  <a:gd name="T107" fmla="*/ 24 h 38"/>
                  <a:gd name="T108" fmla="*/ 2 w 50"/>
                  <a:gd name="T10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38">
                    <a:moveTo>
                      <a:pt x="2" y="24"/>
                    </a:moveTo>
                    <a:lnTo>
                      <a:pt x="2" y="24"/>
                    </a:lnTo>
                    <a:lnTo>
                      <a:pt x="0" y="20"/>
                    </a:lnTo>
                    <a:lnTo>
                      <a:pt x="0" y="20"/>
                    </a:lnTo>
                    <a:lnTo>
                      <a:pt x="2" y="12"/>
                    </a:lnTo>
                    <a:lnTo>
                      <a:pt x="6" y="6"/>
                    </a:lnTo>
                    <a:lnTo>
                      <a:pt x="6" y="6"/>
                    </a:lnTo>
                    <a:lnTo>
                      <a:pt x="6" y="6"/>
                    </a:lnTo>
                    <a:lnTo>
                      <a:pt x="10" y="2"/>
                    </a:lnTo>
                    <a:lnTo>
                      <a:pt x="12" y="0"/>
                    </a:lnTo>
                    <a:lnTo>
                      <a:pt x="14" y="2"/>
                    </a:lnTo>
                    <a:lnTo>
                      <a:pt x="18" y="4"/>
                    </a:lnTo>
                    <a:lnTo>
                      <a:pt x="18" y="4"/>
                    </a:lnTo>
                    <a:lnTo>
                      <a:pt x="20" y="8"/>
                    </a:lnTo>
                    <a:lnTo>
                      <a:pt x="24" y="10"/>
                    </a:lnTo>
                    <a:lnTo>
                      <a:pt x="28" y="10"/>
                    </a:lnTo>
                    <a:lnTo>
                      <a:pt x="32" y="8"/>
                    </a:lnTo>
                    <a:lnTo>
                      <a:pt x="32" y="8"/>
                    </a:lnTo>
                    <a:lnTo>
                      <a:pt x="36" y="6"/>
                    </a:lnTo>
                    <a:lnTo>
                      <a:pt x="40" y="8"/>
                    </a:lnTo>
                    <a:lnTo>
                      <a:pt x="50" y="16"/>
                    </a:lnTo>
                    <a:lnTo>
                      <a:pt x="50" y="16"/>
                    </a:lnTo>
                    <a:lnTo>
                      <a:pt x="50" y="20"/>
                    </a:lnTo>
                    <a:lnTo>
                      <a:pt x="50" y="28"/>
                    </a:lnTo>
                    <a:lnTo>
                      <a:pt x="50" y="28"/>
                    </a:lnTo>
                    <a:lnTo>
                      <a:pt x="48" y="24"/>
                    </a:lnTo>
                    <a:lnTo>
                      <a:pt x="44" y="22"/>
                    </a:lnTo>
                    <a:lnTo>
                      <a:pt x="40" y="24"/>
                    </a:lnTo>
                    <a:lnTo>
                      <a:pt x="38" y="28"/>
                    </a:lnTo>
                    <a:lnTo>
                      <a:pt x="38" y="28"/>
                    </a:lnTo>
                    <a:lnTo>
                      <a:pt x="38" y="28"/>
                    </a:lnTo>
                    <a:lnTo>
                      <a:pt x="38" y="28"/>
                    </a:lnTo>
                    <a:lnTo>
                      <a:pt x="36" y="36"/>
                    </a:lnTo>
                    <a:lnTo>
                      <a:pt x="34" y="38"/>
                    </a:lnTo>
                    <a:lnTo>
                      <a:pt x="32" y="34"/>
                    </a:lnTo>
                    <a:lnTo>
                      <a:pt x="32" y="34"/>
                    </a:lnTo>
                    <a:lnTo>
                      <a:pt x="28" y="30"/>
                    </a:lnTo>
                    <a:lnTo>
                      <a:pt x="26" y="28"/>
                    </a:lnTo>
                    <a:lnTo>
                      <a:pt x="24" y="30"/>
                    </a:lnTo>
                    <a:lnTo>
                      <a:pt x="22" y="34"/>
                    </a:lnTo>
                    <a:lnTo>
                      <a:pt x="22" y="34"/>
                    </a:lnTo>
                    <a:lnTo>
                      <a:pt x="20" y="34"/>
                    </a:lnTo>
                    <a:lnTo>
                      <a:pt x="18" y="36"/>
                    </a:lnTo>
                    <a:lnTo>
                      <a:pt x="16" y="32"/>
                    </a:lnTo>
                    <a:lnTo>
                      <a:pt x="18" y="24"/>
                    </a:lnTo>
                    <a:lnTo>
                      <a:pt x="18" y="24"/>
                    </a:lnTo>
                    <a:lnTo>
                      <a:pt x="16" y="18"/>
                    </a:lnTo>
                    <a:lnTo>
                      <a:pt x="14" y="18"/>
                    </a:lnTo>
                    <a:lnTo>
                      <a:pt x="14" y="18"/>
                    </a:lnTo>
                    <a:lnTo>
                      <a:pt x="14" y="18"/>
                    </a:lnTo>
                    <a:lnTo>
                      <a:pt x="10" y="24"/>
                    </a:lnTo>
                    <a:lnTo>
                      <a:pt x="8" y="24"/>
                    </a:lnTo>
                    <a:lnTo>
                      <a:pt x="4" y="24"/>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2" name="Freeform 775">
                <a:extLst>
                  <a:ext uri="{FF2B5EF4-FFF2-40B4-BE49-F238E27FC236}">
                    <a16:creationId xmlns:a16="http://schemas.microsoft.com/office/drawing/2014/main" id="{EBC9468C-730A-DD3E-51F5-C58EAF11A7F3}"/>
                  </a:ext>
                </a:extLst>
              </p:cNvPr>
              <p:cNvSpPr>
                <a:spLocks/>
              </p:cNvSpPr>
              <p:nvPr/>
            </p:nvSpPr>
            <p:spPr bwMode="auto">
              <a:xfrm>
                <a:off x="4896" y="2845"/>
                <a:ext cx="6" cy="10"/>
              </a:xfrm>
              <a:custGeom>
                <a:avLst/>
                <a:gdLst>
                  <a:gd name="T0" fmla="*/ 0 w 6"/>
                  <a:gd name="T1" fmla="*/ 6 h 10"/>
                  <a:gd name="T2" fmla="*/ 0 w 6"/>
                  <a:gd name="T3" fmla="*/ 6 h 10"/>
                  <a:gd name="T4" fmla="*/ 2 w 6"/>
                  <a:gd name="T5" fmla="*/ 8 h 10"/>
                  <a:gd name="T6" fmla="*/ 2 w 6"/>
                  <a:gd name="T7" fmla="*/ 6 h 10"/>
                  <a:gd name="T8" fmla="*/ 6 w 6"/>
                  <a:gd name="T9" fmla="*/ 0 h 10"/>
                  <a:gd name="T10" fmla="*/ 6 w 6"/>
                  <a:gd name="T11" fmla="*/ 0 h 10"/>
                  <a:gd name="T12" fmla="*/ 6 w 6"/>
                  <a:gd name="T13" fmla="*/ 6 h 10"/>
                  <a:gd name="T14" fmla="*/ 4 w 6"/>
                  <a:gd name="T15" fmla="*/ 10 h 10"/>
                  <a:gd name="T16" fmla="*/ 2 w 6"/>
                  <a:gd name="T17" fmla="*/ 10 h 10"/>
                  <a:gd name="T18" fmla="*/ 0 w 6"/>
                  <a:gd name="T19" fmla="*/ 10 h 10"/>
                  <a:gd name="T20" fmla="*/ 0 w 6"/>
                  <a:gd name="T21" fmla="*/ 10 h 10"/>
                  <a:gd name="T22" fmla="*/ 0 w 6"/>
                  <a:gd name="T23" fmla="*/ 6 h 10"/>
                  <a:gd name="T24" fmla="*/ 0 w 6"/>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0" y="6"/>
                    </a:moveTo>
                    <a:lnTo>
                      <a:pt x="0" y="6"/>
                    </a:lnTo>
                    <a:lnTo>
                      <a:pt x="2" y="8"/>
                    </a:lnTo>
                    <a:lnTo>
                      <a:pt x="2" y="6"/>
                    </a:lnTo>
                    <a:lnTo>
                      <a:pt x="6" y="0"/>
                    </a:lnTo>
                    <a:lnTo>
                      <a:pt x="6" y="0"/>
                    </a:lnTo>
                    <a:lnTo>
                      <a:pt x="6" y="6"/>
                    </a:lnTo>
                    <a:lnTo>
                      <a:pt x="4" y="10"/>
                    </a:lnTo>
                    <a:lnTo>
                      <a:pt x="2" y="10"/>
                    </a:lnTo>
                    <a:lnTo>
                      <a:pt x="0" y="10"/>
                    </a:lnTo>
                    <a:lnTo>
                      <a:pt x="0"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3" name="Freeform 776">
                <a:extLst>
                  <a:ext uri="{FF2B5EF4-FFF2-40B4-BE49-F238E27FC236}">
                    <a16:creationId xmlns:a16="http://schemas.microsoft.com/office/drawing/2014/main" id="{BCA79EB1-5C8B-38A7-3BF9-4DDA583555BB}"/>
                  </a:ext>
                </a:extLst>
              </p:cNvPr>
              <p:cNvSpPr>
                <a:spLocks/>
              </p:cNvSpPr>
              <p:nvPr/>
            </p:nvSpPr>
            <p:spPr bwMode="auto">
              <a:xfrm>
                <a:off x="2492" y="2821"/>
                <a:ext cx="62" cy="34"/>
              </a:xfrm>
              <a:custGeom>
                <a:avLst/>
                <a:gdLst>
                  <a:gd name="T0" fmla="*/ 40 w 62"/>
                  <a:gd name="T1" fmla="*/ 2 h 34"/>
                  <a:gd name="T2" fmla="*/ 42 w 62"/>
                  <a:gd name="T3" fmla="*/ 2 h 34"/>
                  <a:gd name="T4" fmla="*/ 52 w 62"/>
                  <a:gd name="T5" fmla="*/ 6 h 34"/>
                  <a:gd name="T6" fmla="*/ 56 w 62"/>
                  <a:gd name="T7" fmla="*/ 6 h 34"/>
                  <a:gd name="T8" fmla="*/ 58 w 62"/>
                  <a:gd name="T9" fmla="*/ 8 h 34"/>
                  <a:gd name="T10" fmla="*/ 62 w 62"/>
                  <a:gd name="T11" fmla="*/ 16 h 34"/>
                  <a:gd name="T12" fmla="*/ 60 w 62"/>
                  <a:gd name="T13" fmla="*/ 18 h 34"/>
                  <a:gd name="T14" fmla="*/ 60 w 62"/>
                  <a:gd name="T15" fmla="*/ 28 h 34"/>
                  <a:gd name="T16" fmla="*/ 60 w 62"/>
                  <a:gd name="T17" fmla="*/ 30 h 34"/>
                  <a:gd name="T18" fmla="*/ 56 w 62"/>
                  <a:gd name="T19" fmla="*/ 28 h 34"/>
                  <a:gd name="T20" fmla="*/ 56 w 62"/>
                  <a:gd name="T21" fmla="*/ 26 h 34"/>
                  <a:gd name="T22" fmla="*/ 52 w 62"/>
                  <a:gd name="T23" fmla="*/ 28 h 34"/>
                  <a:gd name="T24" fmla="*/ 50 w 62"/>
                  <a:gd name="T25" fmla="*/ 28 h 34"/>
                  <a:gd name="T26" fmla="*/ 50 w 62"/>
                  <a:gd name="T27" fmla="*/ 28 h 34"/>
                  <a:gd name="T28" fmla="*/ 46 w 62"/>
                  <a:gd name="T29" fmla="*/ 20 h 34"/>
                  <a:gd name="T30" fmla="*/ 44 w 62"/>
                  <a:gd name="T31" fmla="*/ 18 h 34"/>
                  <a:gd name="T32" fmla="*/ 44 w 62"/>
                  <a:gd name="T33" fmla="*/ 20 h 34"/>
                  <a:gd name="T34" fmla="*/ 44 w 62"/>
                  <a:gd name="T35" fmla="*/ 22 h 34"/>
                  <a:gd name="T36" fmla="*/ 22 w 62"/>
                  <a:gd name="T37" fmla="*/ 22 h 34"/>
                  <a:gd name="T38" fmla="*/ 16 w 62"/>
                  <a:gd name="T39" fmla="*/ 28 h 34"/>
                  <a:gd name="T40" fmla="*/ 12 w 62"/>
                  <a:gd name="T41" fmla="*/ 30 h 34"/>
                  <a:gd name="T42" fmla="*/ 10 w 62"/>
                  <a:gd name="T43" fmla="*/ 34 h 34"/>
                  <a:gd name="T44" fmla="*/ 6 w 62"/>
                  <a:gd name="T45" fmla="*/ 34 h 34"/>
                  <a:gd name="T46" fmla="*/ 4 w 62"/>
                  <a:gd name="T47" fmla="*/ 26 h 34"/>
                  <a:gd name="T48" fmla="*/ 2 w 62"/>
                  <a:gd name="T49" fmla="*/ 20 h 34"/>
                  <a:gd name="T50" fmla="*/ 0 w 62"/>
                  <a:gd name="T51" fmla="*/ 6 h 34"/>
                  <a:gd name="T52" fmla="*/ 18 w 62"/>
                  <a:gd name="T53" fmla="*/ 12 h 34"/>
                  <a:gd name="T54" fmla="*/ 20 w 62"/>
                  <a:gd name="T55" fmla="*/ 12 h 34"/>
                  <a:gd name="T56" fmla="*/ 26 w 62"/>
                  <a:gd name="T57" fmla="*/ 2 h 34"/>
                  <a:gd name="T58" fmla="*/ 28 w 62"/>
                  <a:gd name="T59" fmla="*/ 0 h 34"/>
                  <a:gd name="T60" fmla="*/ 28 w 62"/>
                  <a:gd name="T61" fmla="*/ 2 h 34"/>
                  <a:gd name="T62" fmla="*/ 32 w 62"/>
                  <a:gd name="T63" fmla="*/ 12 h 34"/>
                  <a:gd name="T64" fmla="*/ 38 w 62"/>
                  <a:gd name="T65" fmla="*/ 2 h 34"/>
                  <a:gd name="T66" fmla="*/ 40 w 62"/>
                  <a:gd name="T67" fmla="*/ 0 h 34"/>
                  <a:gd name="T68" fmla="*/ 40 w 62"/>
                  <a:gd name="T6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4">
                    <a:moveTo>
                      <a:pt x="40" y="2"/>
                    </a:moveTo>
                    <a:lnTo>
                      <a:pt x="40" y="2"/>
                    </a:lnTo>
                    <a:lnTo>
                      <a:pt x="42" y="2"/>
                    </a:lnTo>
                    <a:lnTo>
                      <a:pt x="42" y="2"/>
                    </a:lnTo>
                    <a:lnTo>
                      <a:pt x="48" y="6"/>
                    </a:lnTo>
                    <a:lnTo>
                      <a:pt x="52" y="6"/>
                    </a:lnTo>
                    <a:lnTo>
                      <a:pt x="56" y="6"/>
                    </a:lnTo>
                    <a:lnTo>
                      <a:pt x="56" y="6"/>
                    </a:lnTo>
                    <a:lnTo>
                      <a:pt x="56" y="8"/>
                    </a:lnTo>
                    <a:lnTo>
                      <a:pt x="58" y="8"/>
                    </a:lnTo>
                    <a:lnTo>
                      <a:pt x="58" y="8"/>
                    </a:lnTo>
                    <a:lnTo>
                      <a:pt x="62" y="16"/>
                    </a:lnTo>
                    <a:lnTo>
                      <a:pt x="62" y="16"/>
                    </a:lnTo>
                    <a:lnTo>
                      <a:pt x="60" y="18"/>
                    </a:lnTo>
                    <a:lnTo>
                      <a:pt x="60" y="20"/>
                    </a:lnTo>
                    <a:lnTo>
                      <a:pt x="60" y="28"/>
                    </a:lnTo>
                    <a:lnTo>
                      <a:pt x="60" y="28"/>
                    </a:lnTo>
                    <a:lnTo>
                      <a:pt x="60" y="30"/>
                    </a:lnTo>
                    <a:lnTo>
                      <a:pt x="58" y="28"/>
                    </a:lnTo>
                    <a:lnTo>
                      <a:pt x="56" y="28"/>
                    </a:lnTo>
                    <a:lnTo>
                      <a:pt x="56" y="28"/>
                    </a:lnTo>
                    <a:lnTo>
                      <a:pt x="56" y="26"/>
                    </a:lnTo>
                    <a:lnTo>
                      <a:pt x="54" y="26"/>
                    </a:lnTo>
                    <a:lnTo>
                      <a:pt x="52" y="28"/>
                    </a:lnTo>
                    <a:lnTo>
                      <a:pt x="50" y="28"/>
                    </a:lnTo>
                    <a:lnTo>
                      <a:pt x="50" y="28"/>
                    </a:lnTo>
                    <a:lnTo>
                      <a:pt x="50" y="28"/>
                    </a:lnTo>
                    <a:lnTo>
                      <a:pt x="50" y="28"/>
                    </a:lnTo>
                    <a:lnTo>
                      <a:pt x="46" y="20"/>
                    </a:lnTo>
                    <a:lnTo>
                      <a:pt x="46" y="20"/>
                    </a:lnTo>
                    <a:lnTo>
                      <a:pt x="46" y="18"/>
                    </a:lnTo>
                    <a:lnTo>
                      <a:pt x="44" y="18"/>
                    </a:lnTo>
                    <a:lnTo>
                      <a:pt x="44" y="20"/>
                    </a:lnTo>
                    <a:lnTo>
                      <a:pt x="44" y="20"/>
                    </a:lnTo>
                    <a:lnTo>
                      <a:pt x="44" y="22"/>
                    </a:lnTo>
                    <a:lnTo>
                      <a:pt x="44" y="22"/>
                    </a:lnTo>
                    <a:lnTo>
                      <a:pt x="30" y="20"/>
                    </a:lnTo>
                    <a:lnTo>
                      <a:pt x="22" y="22"/>
                    </a:lnTo>
                    <a:lnTo>
                      <a:pt x="16" y="28"/>
                    </a:lnTo>
                    <a:lnTo>
                      <a:pt x="16" y="28"/>
                    </a:lnTo>
                    <a:lnTo>
                      <a:pt x="12" y="28"/>
                    </a:lnTo>
                    <a:lnTo>
                      <a:pt x="12" y="30"/>
                    </a:lnTo>
                    <a:lnTo>
                      <a:pt x="10" y="34"/>
                    </a:lnTo>
                    <a:lnTo>
                      <a:pt x="10" y="34"/>
                    </a:lnTo>
                    <a:lnTo>
                      <a:pt x="6" y="34"/>
                    </a:lnTo>
                    <a:lnTo>
                      <a:pt x="6" y="34"/>
                    </a:lnTo>
                    <a:lnTo>
                      <a:pt x="6" y="28"/>
                    </a:lnTo>
                    <a:lnTo>
                      <a:pt x="4" y="26"/>
                    </a:lnTo>
                    <a:lnTo>
                      <a:pt x="2" y="20"/>
                    </a:lnTo>
                    <a:lnTo>
                      <a:pt x="2" y="20"/>
                    </a:lnTo>
                    <a:lnTo>
                      <a:pt x="0" y="14"/>
                    </a:lnTo>
                    <a:lnTo>
                      <a:pt x="0" y="6"/>
                    </a:lnTo>
                    <a:lnTo>
                      <a:pt x="0" y="6"/>
                    </a:lnTo>
                    <a:lnTo>
                      <a:pt x="18" y="12"/>
                    </a:lnTo>
                    <a:lnTo>
                      <a:pt x="18" y="12"/>
                    </a:lnTo>
                    <a:lnTo>
                      <a:pt x="20" y="12"/>
                    </a:lnTo>
                    <a:lnTo>
                      <a:pt x="22" y="10"/>
                    </a:lnTo>
                    <a:lnTo>
                      <a:pt x="26" y="2"/>
                    </a:lnTo>
                    <a:lnTo>
                      <a:pt x="26" y="2"/>
                    </a:lnTo>
                    <a:lnTo>
                      <a:pt x="28" y="0"/>
                    </a:lnTo>
                    <a:lnTo>
                      <a:pt x="28" y="2"/>
                    </a:lnTo>
                    <a:lnTo>
                      <a:pt x="28" y="2"/>
                    </a:lnTo>
                    <a:lnTo>
                      <a:pt x="30" y="10"/>
                    </a:lnTo>
                    <a:lnTo>
                      <a:pt x="32" y="12"/>
                    </a:lnTo>
                    <a:lnTo>
                      <a:pt x="36" y="10"/>
                    </a:lnTo>
                    <a:lnTo>
                      <a:pt x="38" y="2"/>
                    </a:lnTo>
                    <a:lnTo>
                      <a:pt x="38" y="2"/>
                    </a:lnTo>
                    <a:lnTo>
                      <a:pt x="40" y="0"/>
                    </a:lnTo>
                    <a:lnTo>
                      <a:pt x="40" y="2"/>
                    </a:lnTo>
                    <a:lnTo>
                      <a:pt x="4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4" name="Freeform 777">
                <a:extLst>
                  <a:ext uri="{FF2B5EF4-FFF2-40B4-BE49-F238E27FC236}">
                    <a16:creationId xmlns:a16="http://schemas.microsoft.com/office/drawing/2014/main" id="{E9F3BA92-19DC-8AFF-19A1-EC4C7BCE8073}"/>
                  </a:ext>
                </a:extLst>
              </p:cNvPr>
              <p:cNvSpPr>
                <a:spLocks/>
              </p:cNvSpPr>
              <p:nvPr/>
            </p:nvSpPr>
            <p:spPr bwMode="auto">
              <a:xfrm>
                <a:off x="2452" y="2825"/>
                <a:ext cx="40" cy="30"/>
              </a:xfrm>
              <a:custGeom>
                <a:avLst/>
                <a:gdLst>
                  <a:gd name="T0" fmla="*/ 32 w 40"/>
                  <a:gd name="T1" fmla="*/ 16 h 30"/>
                  <a:gd name="T2" fmla="*/ 32 w 40"/>
                  <a:gd name="T3" fmla="*/ 16 h 30"/>
                  <a:gd name="T4" fmla="*/ 34 w 40"/>
                  <a:gd name="T5" fmla="*/ 16 h 30"/>
                  <a:gd name="T6" fmla="*/ 34 w 40"/>
                  <a:gd name="T7" fmla="*/ 16 h 30"/>
                  <a:gd name="T8" fmla="*/ 36 w 40"/>
                  <a:gd name="T9" fmla="*/ 16 h 30"/>
                  <a:gd name="T10" fmla="*/ 36 w 40"/>
                  <a:gd name="T11" fmla="*/ 16 h 30"/>
                  <a:gd name="T12" fmla="*/ 36 w 40"/>
                  <a:gd name="T13" fmla="*/ 10 h 30"/>
                  <a:gd name="T14" fmla="*/ 36 w 40"/>
                  <a:gd name="T15" fmla="*/ 10 h 30"/>
                  <a:gd name="T16" fmla="*/ 38 w 40"/>
                  <a:gd name="T17" fmla="*/ 8 h 30"/>
                  <a:gd name="T18" fmla="*/ 40 w 40"/>
                  <a:gd name="T19" fmla="*/ 8 h 30"/>
                  <a:gd name="T20" fmla="*/ 40 w 40"/>
                  <a:gd name="T21" fmla="*/ 8 h 30"/>
                  <a:gd name="T22" fmla="*/ 40 w 40"/>
                  <a:gd name="T23" fmla="*/ 12 h 30"/>
                  <a:gd name="T24" fmla="*/ 40 w 40"/>
                  <a:gd name="T25" fmla="*/ 16 h 30"/>
                  <a:gd name="T26" fmla="*/ 40 w 40"/>
                  <a:gd name="T27" fmla="*/ 16 h 30"/>
                  <a:gd name="T28" fmla="*/ 36 w 40"/>
                  <a:gd name="T29" fmla="*/ 26 h 30"/>
                  <a:gd name="T30" fmla="*/ 34 w 40"/>
                  <a:gd name="T31" fmla="*/ 28 h 30"/>
                  <a:gd name="T32" fmla="*/ 30 w 40"/>
                  <a:gd name="T33" fmla="*/ 24 h 30"/>
                  <a:gd name="T34" fmla="*/ 30 w 40"/>
                  <a:gd name="T35" fmla="*/ 24 h 30"/>
                  <a:gd name="T36" fmla="*/ 28 w 40"/>
                  <a:gd name="T37" fmla="*/ 20 h 30"/>
                  <a:gd name="T38" fmla="*/ 28 w 40"/>
                  <a:gd name="T39" fmla="*/ 20 h 30"/>
                  <a:gd name="T40" fmla="*/ 26 w 40"/>
                  <a:gd name="T41" fmla="*/ 22 h 30"/>
                  <a:gd name="T42" fmla="*/ 26 w 40"/>
                  <a:gd name="T43" fmla="*/ 22 h 30"/>
                  <a:gd name="T44" fmla="*/ 22 w 40"/>
                  <a:gd name="T45" fmla="*/ 28 h 30"/>
                  <a:gd name="T46" fmla="*/ 20 w 40"/>
                  <a:gd name="T47" fmla="*/ 30 h 30"/>
                  <a:gd name="T48" fmla="*/ 16 w 40"/>
                  <a:gd name="T49" fmla="*/ 28 h 30"/>
                  <a:gd name="T50" fmla="*/ 12 w 40"/>
                  <a:gd name="T51" fmla="*/ 24 h 30"/>
                  <a:gd name="T52" fmla="*/ 12 w 40"/>
                  <a:gd name="T53" fmla="*/ 24 h 30"/>
                  <a:gd name="T54" fmla="*/ 8 w 40"/>
                  <a:gd name="T55" fmla="*/ 18 h 30"/>
                  <a:gd name="T56" fmla="*/ 6 w 40"/>
                  <a:gd name="T57" fmla="*/ 18 h 30"/>
                  <a:gd name="T58" fmla="*/ 2 w 40"/>
                  <a:gd name="T59" fmla="*/ 20 h 30"/>
                  <a:gd name="T60" fmla="*/ 2 w 40"/>
                  <a:gd name="T61" fmla="*/ 20 h 30"/>
                  <a:gd name="T62" fmla="*/ 2 w 40"/>
                  <a:gd name="T63" fmla="*/ 20 h 30"/>
                  <a:gd name="T64" fmla="*/ 0 w 40"/>
                  <a:gd name="T65" fmla="*/ 20 h 30"/>
                  <a:gd name="T66" fmla="*/ 0 w 40"/>
                  <a:gd name="T67" fmla="*/ 20 h 30"/>
                  <a:gd name="T68" fmla="*/ 2 w 40"/>
                  <a:gd name="T69" fmla="*/ 14 h 30"/>
                  <a:gd name="T70" fmla="*/ 4 w 40"/>
                  <a:gd name="T71" fmla="*/ 10 h 30"/>
                  <a:gd name="T72" fmla="*/ 6 w 40"/>
                  <a:gd name="T73" fmla="*/ 6 h 30"/>
                  <a:gd name="T74" fmla="*/ 8 w 40"/>
                  <a:gd name="T75" fmla="*/ 2 h 30"/>
                  <a:gd name="T76" fmla="*/ 8 w 40"/>
                  <a:gd name="T77" fmla="*/ 2 h 30"/>
                  <a:gd name="T78" fmla="*/ 14 w 40"/>
                  <a:gd name="T79" fmla="*/ 0 h 30"/>
                  <a:gd name="T80" fmla="*/ 18 w 40"/>
                  <a:gd name="T81" fmla="*/ 2 h 30"/>
                  <a:gd name="T82" fmla="*/ 18 w 40"/>
                  <a:gd name="T83" fmla="*/ 2 h 30"/>
                  <a:gd name="T84" fmla="*/ 20 w 40"/>
                  <a:gd name="T85" fmla="*/ 8 h 30"/>
                  <a:gd name="T86" fmla="*/ 24 w 40"/>
                  <a:gd name="T87" fmla="*/ 12 h 30"/>
                  <a:gd name="T88" fmla="*/ 24 w 40"/>
                  <a:gd name="T89" fmla="*/ 12 h 30"/>
                  <a:gd name="T90" fmla="*/ 24 w 40"/>
                  <a:gd name="T91" fmla="*/ 12 h 30"/>
                  <a:gd name="T92" fmla="*/ 26 w 40"/>
                  <a:gd name="T93" fmla="*/ 14 h 30"/>
                  <a:gd name="T94" fmla="*/ 28 w 40"/>
                  <a:gd name="T95" fmla="*/ 14 h 30"/>
                  <a:gd name="T96" fmla="*/ 30 w 40"/>
                  <a:gd name="T97" fmla="*/ 14 h 30"/>
                  <a:gd name="T98" fmla="*/ 32 w 40"/>
                  <a:gd name="T99" fmla="*/ 16 h 30"/>
                  <a:gd name="T100" fmla="*/ 32 w 40"/>
                  <a:gd name="T10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30">
                    <a:moveTo>
                      <a:pt x="32" y="16"/>
                    </a:moveTo>
                    <a:lnTo>
                      <a:pt x="32" y="16"/>
                    </a:lnTo>
                    <a:lnTo>
                      <a:pt x="34" y="16"/>
                    </a:lnTo>
                    <a:lnTo>
                      <a:pt x="34" y="16"/>
                    </a:lnTo>
                    <a:lnTo>
                      <a:pt x="36" y="16"/>
                    </a:lnTo>
                    <a:lnTo>
                      <a:pt x="36" y="16"/>
                    </a:lnTo>
                    <a:lnTo>
                      <a:pt x="36" y="10"/>
                    </a:lnTo>
                    <a:lnTo>
                      <a:pt x="36" y="10"/>
                    </a:lnTo>
                    <a:lnTo>
                      <a:pt x="38" y="8"/>
                    </a:lnTo>
                    <a:lnTo>
                      <a:pt x="40" y="8"/>
                    </a:lnTo>
                    <a:lnTo>
                      <a:pt x="40" y="8"/>
                    </a:lnTo>
                    <a:lnTo>
                      <a:pt x="40" y="12"/>
                    </a:lnTo>
                    <a:lnTo>
                      <a:pt x="40" y="16"/>
                    </a:lnTo>
                    <a:lnTo>
                      <a:pt x="40" y="16"/>
                    </a:lnTo>
                    <a:lnTo>
                      <a:pt x="36" y="26"/>
                    </a:lnTo>
                    <a:lnTo>
                      <a:pt x="34" y="28"/>
                    </a:lnTo>
                    <a:lnTo>
                      <a:pt x="30" y="24"/>
                    </a:lnTo>
                    <a:lnTo>
                      <a:pt x="30" y="24"/>
                    </a:lnTo>
                    <a:lnTo>
                      <a:pt x="28" y="20"/>
                    </a:lnTo>
                    <a:lnTo>
                      <a:pt x="28" y="20"/>
                    </a:lnTo>
                    <a:lnTo>
                      <a:pt x="26" y="22"/>
                    </a:lnTo>
                    <a:lnTo>
                      <a:pt x="26" y="22"/>
                    </a:lnTo>
                    <a:lnTo>
                      <a:pt x="22" y="28"/>
                    </a:lnTo>
                    <a:lnTo>
                      <a:pt x="20" y="30"/>
                    </a:lnTo>
                    <a:lnTo>
                      <a:pt x="16" y="28"/>
                    </a:lnTo>
                    <a:lnTo>
                      <a:pt x="12" y="24"/>
                    </a:lnTo>
                    <a:lnTo>
                      <a:pt x="12" y="24"/>
                    </a:lnTo>
                    <a:lnTo>
                      <a:pt x="8" y="18"/>
                    </a:lnTo>
                    <a:lnTo>
                      <a:pt x="6" y="18"/>
                    </a:lnTo>
                    <a:lnTo>
                      <a:pt x="2" y="20"/>
                    </a:lnTo>
                    <a:lnTo>
                      <a:pt x="2" y="20"/>
                    </a:lnTo>
                    <a:lnTo>
                      <a:pt x="2" y="20"/>
                    </a:lnTo>
                    <a:lnTo>
                      <a:pt x="0" y="20"/>
                    </a:lnTo>
                    <a:lnTo>
                      <a:pt x="0" y="20"/>
                    </a:lnTo>
                    <a:lnTo>
                      <a:pt x="2" y="14"/>
                    </a:lnTo>
                    <a:lnTo>
                      <a:pt x="4" y="10"/>
                    </a:lnTo>
                    <a:lnTo>
                      <a:pt x="6" y="6"/>
                    </a:lnTo>
                    <a:lnTo>
                      <a:pt x="8" y="2"/>
                    </a:lnTo>
                    <a:lnTo>
                      <a:pt x="8" y="2"/>
                    </a:lnTo>
                    <a:lnTo>
                      <a:pt x="14" y="0"/>
                    </a:lnTo>
                    <a:lnTo>
                      <a:pt x="18" y="2"/>
                    </a:lnTo>
                    <a:lnTo>
                      <a:pt x="18" y="2"/>
                    </a:lnTo>
                    <a:lnTo>
                      <a:pt x="20" y="8"/>
                    </a:lnTo>
                    <a:lnTo>
                      <a:pt x="24" y="12"/>
                    </a:lnTo>
                    <a:lnTo>
                      <a:pt x="24" y="12"/>
                    </a:lnTo>
                    <a:lnTo>
                      <a:pt x="24" y="12"/>
                    </a:lnTo>
                    <a:lnTo>
                      <a:pt x="26" y="14"/>
                    </a:lnTo>
                    <a:lnTo>
                      <a:pt x="28" y="14"/>
                    </a:lnTo>
                    <a:lnTo>
                      <a:pt x="30" y="14"/>
                    </a:lnTo>
                    <a:lnTo>
                      <a:pt x="32" y="16"/>
                    </a:lnTo>
                    <a:lnTo>
                      <a:pt x="3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5" name="Freeform 778">
                <a:extLst>
                  <a:ext uri="{FF2B5EF4-FFF2-40B4-BE49-F238E27FC236}">
                    <a16:creationId xmlns:a16="http://schemas.microsoft.com/office/drawing/2014/main" id="{A159496B-5243-B716-8823-4E2A5B3568C4}"/>
                  </a:ext>
                </a:extLst>
              </p:cNvPr>
              <p:cNvSpPr>
                <a:spLocks/>
              </p:cNvSpPr>
              <p:nvPr/>
            </p:nvSpPr>
            <p:spPr bwMode="auto">
              <a:xfrm>
                <a:off x="2486" y="2827"/>
                <a:ext cx="8" cy="16"/>
              </a:xfrm>
              <a:custGeom>
                <a:avLst/>
                <a:gdLst>
                  <a:gd name="T0" fmla="*/ 6 w 8"/>
                  <a:gd name="T1" fmla="*/ 14 h 16"/>
                  <a:gd name="T2" fmla="*/ 6 w 8"/>
                  <a:gd name="T3" fmla="*/ 14 h 16"/>
                  <a:gd name="T4" fmla="*/ 6 w 8"/>
                  <a:gd name="T5" fmla="*/ 8 h 16"/>
                  <a:gd name="T6" fmla="*/ 4 w 8"/>
                  <a:gd name="T7" fmla="*/ 8 h 16"/>
                  <a:gd name="T8" fmla="*/ 4 w 8"/>
                  <a:gd name="T9" fmla="*/ 12 h 16"/>
                  <a:gd name="T10" fmla="*/ 4 w 8"/>
                  <a:gd name="T11" fmla="*/ 12 h 16"/>
                  <a:gd name="T12" fmla="*/ 2 w 8"/>
                  <a:gd name="T13" fmla="*/ 16 h 16"/>
                  <a:gd name="T14" fmla="*/ 0 w 8"/>
                  <a:gd name="T15" fmla="*/ 14 h 16"/>
                  <a:gd name="T16" fmla="*/ 0 w 8"/>
                  <a:gd name="T17" fmla="*/ 14 h 16"/>
                  <a:gd name="T18" fmla="*/ 0 w 8"/>
                  <a:gd name="T19" fmla="*/ 2 h 16"/>
                  <a:gd name="T20" fmla="*/ 2 w 8"/>
                  <a:gd name="T21" fmla="*/ 0 h 16"/>
                  <a:gd name="T22" fmla="*/ 6 w 8"/>
                  <a:gd name="T23" fmla="*/ 0 h 16"/>
                  <a:gd name="T24" fmla="*/ 6 w 8"/>
                  <a:gd name="T25" fmla="*/ 0 h 16"/>
                  <a:gd name="T26" fmla="*/ 8 w 8"/>
                  <a:gd name="T27" fmla="*/ 6 h 16"/>
                  <a:gd name="T28" fmla="*/ 8 w 8"/>
                  <a:gd name="T29" fmla="*/ 10 h 16"/>
                  <a:gd name="T30" fmla="*/ 8 w 8"/>
                  <a:gd name="T31" fmla="*/ 14 h 16"/>
                  <a:gd name="T32" fmla="*/ 8 w 8"/>
                  <a:gd name="T33" fmla="*/ 14 h 16"/>
                  <a:gd name="T34" fmla="*/ 6 w 8"/>
                  <a:gd name="T35" fmla="*/ 14 h 16"/>
                  <a:gd name="T36" fmla="*/ 6 w 8"/>
                  <a:gd name="T3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6">
                    <a:moveTo>
                      <a:pt x="6" y="14"/>
                    </a:moveTo>
                    <a:lnTo>
                      <a:pt x="6" y="14"/>
                    </a:lnTo>
                    <a:lnTo>
                      <a:pt x="6" y="8"/>
                    </a:lnTo>
                    <a:lnTo>
                      <a:pt x="4" y="8"/>
                    </a:lnTo>
                    <a:lnTo>
                      <a:pt x="4" y="12"/>
                    </a:lnTo>
                    <a:lnTo>
                      <a:pt x="4" y="12"/>
                    </a:lnTo>
                    <a:lnTo>
                      <a:pt x="2" y="16"/>
                    </a:lnTo>
                    <a:lnTo>
                      <a:pt x="0" y="14"/>
                    </a:lnTo>
                    <a:lnTo>
                      <a:pt x="0" y="14"/>
                    </a:lnTo>
                    <a:lnTo>
                      <a:pt x="0" y="2"/>
                    </a:lnTo>
                    <a:lnTo>
                      <a:pt x="2" y="0"/>
                    </a:lnTo>
                    <a:lnTo>
                      <a:pt x="6" y="0"/>
                    </a:lnTo>
                    <a:lnTo>
                      <a:pt x="6" y="0"/>
                    </a:lnTo>
                    <a:lnTo>
                      <a:pt x="8" y="6"/>
                    </a:lnTo>
                    <a:lnTo>
                      <a:pt x="8" y="10"/>
                    </a:lnTo>
                    <a:lnTo>
                      <a:pt x="8" y="14"/>
                    </a:lnTo>
                    <a:lnTo>
                      <a:pt x="8" y="14"/>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6" name="Freeform 779">
                <a:extLst>
                  <a:ext uri="{FF2B5EF4-FFF2-40B4-BE49-F238E27FC236}">
                    <a16:creationId xmlns:a16="http://schemas.microsoft.com/office/drawing/2014/main" id="{B8B2E77E-B27F-EF24-5EE3-4FCBDEBFFB23}"/>
                  </a:ext>
                </a:extLst>
              </p:cNvPr>
              <p:cNvSpPr>
                <a:spLocks/>
              </p:cNvSpPr>
              <p:nvPr/>
            </p:nvSpPr>
            <p:spPr bwMode="auto">
              <a:xfrm>
                <a:off x="2448" y="2837"/>
                <a:ext cx="6" cy="18"/>
              </a:xfrm>
              <a:custGeom>
                <a:avLst/>
                <a:gdLst>
                  <a:gd name="T0" fmla="*/ 4 w 6"/>
                  <a:gd name="T1" fmla="*/ 8 h 18"/>
                  <a:gd name="T2" fmla="*/ 4 w 6"/>
                  <a:gd name="T3" fmla="*/ 8 h 18"/>
                  <a:gd name="T4" fmla="*/ 6 w 6"/>
                  <a:gd name="T5" fmla="*/ 8 h 18"/>
                  <a:gd name="T6" fmla="*/ 6 w 6"/>
                  <a:gd name="T7" fmla="*/ 8 h 18"/>
                  <a:gd name="T8" fmla="*/ 6 w 6"/>
                  <a:gd name="T9" fmla="*/ 14 h 18"/>
                  <a:gd name="T10" fmla="*/ 4 w 6"/>
                  <a:gd name="T11" fmla="*/ 18 h 18"/>
                  <a:gd name="T12" fmla="*/ 4 w 6"/>
                  <a:gd name="T13" fmla="*/ 18 h 18"/>
                  <a:gd name="T14" fmla="*/ 2 w 6"/>
                  <a:gd name="T15" fmla="*/ 16 h 18"/>
                  <a:gd name="T16" fmla="*/ 0 w 6"/>
                  <a:gd name="T17" fmla="*/ 8 h 18"/>
                  <a:gd name="T18" fmla="*/ 0 w 6"/>
                  <a:gd name="T19" fmla="*/ 8 h 18"/>
                  <a:gd name="T20" fmla="*/ 0 w 6"/>
                  <a:gd name="T21" fmla="*/ 0 h 18"/>
                  <a:gd name="T22" fmla="*/ 0 w 6"/>
                  <a:gd name="T23" fmla="*/ 0 h 18"/>
                  <a:gd name="T24" fmla="*/ 2 w 6"/>
                  <a:gd name="T25" fmla="*/ 0 h 18"/>
                  <a:gd name="T26" fmla="*/ 4 w 6"/>
                  <a:gd name="T27" fmla="*/ 2 h 18"/>
                  <a:gd name="T28" fmla="*/ 4 w 6"/>
                  <a:gd name="T29" fmla="*/ 8 h 18"/>
                  <a:gd name="T30" fmla="*/ 4 w 6"/>
                  <a:gd name="T3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4" y="8"/>
                    </a:moveTo>
                    <a:lnTo>
                      <a:pt x="4" y="8"/>
                    </a:lnTo>
                    <a:lnTo>
                      <a:pt x="6" y="8"/>
                    </a:lnTo>
                    <a:lnTo>
                      <a:pt x="6" y="8"/>
                    </a:lnTo>
                    <a:lnTo>
                      <a:pt x="6" y="14"/>
                    </a:lnTo>
                    <a:lnTo>
                      <a:pt x="4" y="18"/>
                    </a:lnTo>
                    <a:lnTo>
                      <a:pt x="4" y="18"/>
                    </a:lnTo>
                    <a:lnTo>
                      <a:pt x="2" y="16"/>
                    </a:lnTo>
                    <a:lnTo>
                      <a:pt x="0" y="8"/>
                    </a:lnTo>
                    <a:lnTo>
                      <a:pt x="0" y="8"/>
                    </a:lnTo>
                    <a:lnTo>
                      <a:pt x="0" y="0"/>
                    </a:lnTo>
                    <a:lnTo>
                      <a:pt x="0" y="0"/>
                    </a:lnTo>
                    <a:lnTo>
                      <a:pt x="2" y="0"/>
                    </a:lnTo>
                    <a:lnTo>
                      <a:pt x="4"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7" name="Freeform 780">
                <a:extLst>
                  <a:ext uri="{FF2B5EF4-FFF2-40B4-BE49-F238E27FC236}">
                    <a16:creationId xmlns:a16="http://schemas.microsoft.com/office/drawing/2014/main" id="{2C68F995-C8F8-A3ED-416D-0C6E910F30FA}"/>
                  </a:ext>
                </a:extLst>
              </p:cNvPr>
              <p:cNvSpPr>
                <a:spLocks/>
              </p:cNvSpPr>
              <p:nvPr/>
            </p:nvSpPr>
            <p:spPr bwMode="auto">
              <a:xfrm>
                <a:off x="1668" y="1487"/>
                <a:ext cx="24" cy="42"/>
              </a:xfrm>
              <a:custGeom>
                <a:avLst/>
                <a:gdLst>
                  <a:gd name="T0" fmla="*/ 2 w 24"/>
                  <a:gd name="T1" fmla="*/ 24 h 42"/>
                  <a:gd name="T2" fmla="*/ 2 w 24"/>
                  <a:gd name="T3" fmla="*/ 24 h 42"/>
                  <a:gd name="T4" fmla="*/ 2 w 24"/>
                  <a:gd name="T5" fmla="*/ 18 h 42"/>
                  <a:gd name="T6" fmla="*/ 0 w 24"/>
                  <a:gd name="T7" fmla="*/ 12 h 42"/>
                  <a:gd name="T8" fmla="*/ 0 w 24"/>
                  <a:gd name="T9" fmla="*/ 12 h 42"/>
                  <a:gd name="T10" fmla="*/ 0 w 24"/>
                  <a:gd name="T11" fmla="*/ 12 h 42"/>
                  <a:gd name="T12" fmla="*/ 2 w 24"/>
                  <a:gd name="T13" fmla="*/ 2 h 42"/>
                  <a:gd name="T14" fmla="*/ 4 w 24"/>
                  <a:gd name="T15" fmla="*/ 0 h 42"/>
                  <a:gd name="T16" fmla="*/ 8 w 24"/>
                  <a:gd name="T17" fmla="*/ 2 h 42"/>
                  <a:gd name="T18" fmla="*/ 12 w 24"/>
                  <a:gd name="T19" fmla="*/ 6 h 42"/>
                  <a:gd name="T20" fmla="*/ 12 w 24"/>
                  <a:gd name="T21" fmla="*/ 6 h 42"/>
                  <a:gd name="T22" fmla="*/ 12 w 24"/>
                  <a:gd name="T23" fmla="*/ 10 h 42"/>
                  <a:gd name="T24" fmla="*/ 14 w 24"/>
                  <a:gd name="T25" fmla="*/ 12 h 42"/>
                  <a:gd name="T26" fmla="*/ 18 w 24"/>
                  <a:gd name="T27" fmla="*/ 12 h 42"/>
                  <a:gd name="T28" fmla="*/ 18 w 24"/>
                  <a:gd name="T29" fmla="*/ 12 h 42"/>
                  <a:gd name="T30" fmla="*/ 18 w 24"/>
                  <a:gd name="T31" fmla="*/ 16 h 42"/>
                  <a:gd name="T32" fmla="*/ 18 w 24"/>
                  <a:gd name="T33" fmla="*/ 16 h 42"/>
                  <a:gd name="T34" fmla="*/ 20 w 24"/>
                  <a:gd name="T35" fmla="*/ 24 h 42"/>
                  <a:gd name="T36" fmla="*/ 24 w 24"/>
                  <a:gd name="T37" fmla="*/ 30 h 42"/>
                  <a:gd name="T38" fmla="*/ 24 w 24"/>
                  <a:gd name="T39" fmla="*/ 30 h 42"/>
                  <a:gd name="T40" fmla="*/ 24 w 24"/>
                  <a:gd name="T41" fmla="*/ 40 h 42"/>
                  <a:gd name="T42" fmla="*/ 22 w 24"/>
                  <a:gd name="T43" fmla="*/ 42 h 42"/>
                  <a:gd name="T44" fmla="*/ 22 w 24"/>
                  <a:gd name="T45" fmla="*/ 42 h 42"/>
                  <a:gd name="T46" fmla="*/ 22 w 24"/>
                  <a:gd name="T47" fmla="*/ 42 h 42"/>
                  <a:gd name="T48" fmla="*/ 18 w 24"/>
                  <a:gd name="T49" fmla="*/ 40 h 42"/>
                  <a:gd name="T50" fmla="*/ 16 w 24"/>
                  <a:gd name="T51" fmla="*/ 42 h 42"/>
                  <a:gd name="T52" fmla="*/ 12 w 24"/>
                  <a:gd name="T53" fmla="*/ 42 h 42"/>
                  <a:gd name="T54" fmla="*/ 10 w 24"/>
                  <a:gd name="T55" fmla="*/ 40 h 42"/>
                  <a:gd name="T56" fmla="*/ 10 w 24"/>
                  <a:gd name="T57" fmla="*/ 40 h 42"/>
                  <a:gd name="T58" fmla="*/ 8 w 24"/>
                  <a:gd name="T59" fmla="*/ 34 h 42"/>
                  <a:gd name="T60" fmla="*/ 6 w 24"/>
                  <a:gd name="T61" fmla="*/ 32 h 42"/>
                  <a:gd name="T62" fmla="*/ 4 w 24"/>
                  <a:gd name="T63" fmla="*/ 28 h 42"/>
                  <a:gd name="T64" fmla="*/ 2 w 24"/>
                  <a:gd name="T65" fmla="*/ 24 h 42"/>
                  <a:gd name="T66" fmla="*/ 2 w 24"/>
                  <a:gd name="T67"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42">
                    <a:moveTo>
                      <a:pt x="2" y="24"/>
                    </a:moveTo>
                    <a:lnTo>
                      <a:pt x="2" y="24"/>
                    </a:lnTo>
                    <a:lnTo>
                      <a:pt x="2" y="18"/>
                    </a:lnTo>
                    <a:lnTo>
                      <a:pt x="0" y="12"/>
                    </a:lnTo>
                    <a:lnTo>
                      <a:pt x="0" y="12"/>
                    </a:lnTo>
                    <a:lnTo>
                      <a:pt x="0" y="12"/>
                    </a:lnTo>
                    <a:lnTo>
                      <a:pt x="2" y="2"/>
                    </a:lnTo>
                    <a:lnTo>
                      <a:pt x="4" y="0"/>
                    </a:lnTo>
                    <a:lnTo>
                      <a:pt x="8" y="2"/>
                    </a:lnTo>
                    <a:lnTo>
                      <a:pt x="12" y="6"/>
                    </a:lnTo>
                    <a:lnTo>
                      <a:pt x="12" y="6"/>
                    </a:lnTo>
                    <a:lnTo>
                      <a:pt x="12" y="10"/>
                    </a:lnTo>
                    <a:lnTo>
                      <a:pt x="14" y="12"/>
                    </a:lnTo>
                    <a:lnTo>
                      <a:pt x="18" y="12"/>
                    </a:lnTo>
                    <a:lnTo>
                      <a:pt x="18" y="12"/>
                    </a:lnTo>
                    <a:lnTo>
                      <a:pt x="18" y="16"/>
                    </a:lnTo>
                    <a:lnTo>
                      <a:pt x="18" y="16"/>
                    </a:lnTo>
                    <a:lnTo>
                      <a:pt x="20" y="24"/>
                    </a:lnTo>
                    <a:lnTo>
                      <a:pt x="24" y="30"/>
                    </a:lnTo>
                    <a:lnTo>
                      <a:pt x="24" y="30"/>
                    </a:lnTo>
                    <a:lnTo>
                      <a:pt x="24" y="40"/>
                    </a:lnTo>
                    <a:lnTo>
                      <a:pt x="22" y="42"/>
                    </a:lnTo>
                    <a:lnTo>
                      <a:pt x="22" y="42"/>
                    </a:lnTo>
                    <a:lnTo>
                      <a:pt x="22" y="42"/>
                    </a:lnTo>
                    <a:lnTo>
                      <a:pt x="18" y="40"/>
                    </a:lnTo>
                    <a:lnTo>
                      <a:pt x="16" y="42"/>
                    </a:lnTo>
                    <a:lnTo>
                      <a:pt x="12" y="42"/>
                    </a:lnTo>
                    <a:lnTo>
                      <a:pt x="10" y="40"/>
                    </a:lnTo>
                    <a:lnTo>
                      <a:pt x="10" y="40"/>
                    </a:lnTo>
                    <a:lnTo>
                      <a:pt x="8" y="34"/>
                    </a:lnTo>
                    <a:lnTo>
                      <a:pt x="6" y="32"/>
                    </a:lnTo>
                    <a:lnTo>
                      <a:pt x="4" y="28"/>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8" name="Freeform 781">
                <a:extLst>
                  <a:ext uri="{FF2B5EF4-FFF2-40B4-BE49-F238E27FC236}">
                    <a16:creationId xmlns:a16="http://schemas.microsoft.com/office/drawing/2014/main" id="{71583DDC-8435-40A4-B068-3E3E09C27ABD}"/>
                  </a:ext>
                </a:extLst>
              </p:cNvPr>
              <p:cNvSpPr>
                <a:spLocks/>
              </p:cNvSpPr>
              <p:nvPr/>
            </p:nvSpPr>
            <p:spPr bwMode="auto">
              <a:xfrm>
                <a:off x="1664" y="1481"/>
                <a:ext cx="16" cy="18"/>
              </a:xfrm>
              <a:custGeom>
                <a:avLst/>
                <a:gdLst>
                  <a:gd name="T0" fmla="*/ 16 w 16"/>
                  <a:gd name="T1" fmla="*/ 12 h 18"/>
                  <a:gd name="T2" fmla="*/ 16 w 16"/>
                  <a:gd name="T3" fmla="*/ 12 h 18"/>
                  <a:gd name="T4" fmla="*/ 10 w 16"/>
                  <a:gd name="T5" fmla="*/ 10 h 18"/>
                  <a:gd name="T6" fmla="*/ 6 w 16"/>
                  <a:gd name="T7" fmla="*/ 12 h 18"/>
                  <a:gd name="T8" fmla="*/ 4 w 16"/>
                  <a:gd name="T9" fmla="*/ 18 h 18"/>
                  <a:gd name="T10" fmla="*/ 4 w 16"/>
                  <a:gd name="T11" fmla="*/ 18 h 18"/>
                  <a:gd name="T12" fmla="*/ 0 w 16"/>
                  <a:gd name="T13" fmla="*/ 4 h 18"/>
                  <a:gd name="T14" fmla="*/ 0 w 16"/>
                  <a:gd name="T15" fmla="*/ 4 h 18"/>
                  <a:gd name="T16" fmla="*/ 4 w 16"/>
                  <a:gd name="T17" fmla="*/ 0 h 18"/>
                  <a:gd name="T18" fmla="*/ 8 w 16"/>
                  <a:gd name="T19" fmla="*/ 0 h 18"/>
                  <a:gd name="T20" fmla="*/ 14 w 16"/>
                  <a:gd name="T21" fmla="*/ 4 h 18"/>
                  <a:gd name="T22" fmla="*/ 14 w 16"/>
                  <a:gd name="T23" fmla="*/ 4 h 18"/>
                  <a:gd name="T24" fmla="*/ 14 w 16"/>
                  <a:gd name="T25" fmla="*/ 4 h 18"/>
                  <a:gd name="T26" fmla="*/ 16 w 16"/>
                  <a:gd name="T27" fmla="*/ 6 h 18"/>
                  <a:gd name="T28" fmla="*/ 16 w 16"/>
                  <a:gd name="T29" fmla="*/ 12 h 18"/>
                  <a:gd name="T30" fmla="*/ 16 w 16"/>
                  <a:gd name="T3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16" y="12"/>
                    </a:moveTo>
                    <a:lnTo>
                      <a:pt x="16" y="12"/>
                    </a:lnTo>
                    <a:lnTo>
                      <a:pt x="10" y="10"/>
                    </a:lnTo>
                    <a:lnTo>
                      <a:pt x="6" y="12"/>
                    </a:lnTo>
                    <a:lnTo>
                      <a:pt x="4" y="18"/>
                    </a:lnTo>
                    <a:lnTo>
                      <a:pt x="4" y="18"/>
                    </a:lnTo>
                    <a:lnTo>
                      <a:pt x="0" y="4"/>
                    </a:lnTo>
                    <a:lnTo>
                      <a:pt x="0" y="4"/>
                    </a:lnTo>
                    <a:lnTo>
                      <a:pt x="4" y="0"/>
                    </a:lnTo>
                    <a:lnTo>
                      <a:pt x="8" y="0"/>
                    </a:lnTo>
                    <a:lnTo>
                      <a:pt x="14" y="4"/>
                    </a:lnTo>
                    <a:lnTo>
                      <a:pt x="14" y="4"/>
                    </a:lnTo>
                    <a:lnTo>
                      <a:pt x="14" y="4"/>
                    </a:lnTo>
                    <a:lnTo>
                      <a:pt x="16" y="6"/>
                    </a:lnTo>
                    <a:lnTo>
                      <a:pt x="16" y="12"/>
                    </a:lnTo>
                    <a:lnTo>
                      <a:pt x="1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9" name="Freeform 782">
                <a:extLst>
                  <a:ext uri="{FF2B5EF4-FFF2-40B4-BE49-F238E27FC236}">
                    <a16:creationId xmlns:a16="http://schemas.microsoft.com/office/drawing/2014/main" id="{DAA0D99B-746A-7C89-AD9D-5837CA23F9D5}"/>
                  </a:ext>
                </a:extLst>
              </p:cNvPr>
              <p:cNvSpPr>
                <a:spLocks/>
              </p:cNvSpPr>
              <p:nvPr/>
            </p:nvSpPr>
            <p:spPr bwMode="auto">
              <a:xfrm>
                <a:off x="1658" y="1459"/>
                <a:ext cx="8" cy="10"/>
              </a:xfrm>
              <a:custGeom>
                <a:avLst/>
                <a:gdLst>
                  <a:gd name="T0" fmla="*/ 8 w 8"/>
                  <a:gd name="T1" fmla="*/ 6 h 10"/>
                  <a:gd name="T2" fmla="*/ 8 w 8"/>
                  <a:gd name="T3" fmla="*/ 6 h 10"/>
                  <a:gd name="T4" fmla="*/ 6 w 8"/>
                  <a:gd name="T5" fmla="*/ 8 h 10"/>
                  <a:gd name="T6" fmla="*/ 4 w 8"/>
                  <a:gd name="T7" fmla="*/ 10 h 10"/>
                  <a:gd name="T8" fmla="*/ 2 w 8"/>
                  <a:gd name="T9" fmla="*/ 10 h 10"/>
                  <a:gd name="T10" fmla="*/ 2 w 8"/>
                  <a:gd name="T11" fmla="*/ 8 h 10"/>
                  <a:gd name="T12" fmla="*/ 0 w 8"/>
                  <a:gd name="T13" fmla="*/ 0 h 10"/>
                  <a:gd name="T14" fmla="*/ 0 w 8"/>
                  <a:gd name="T15" fmla="*/ 0 h 10"/>
                  <a:gd name="T16" fmla="*/ 4 w 8"/>
                  <a:gd name="T17" fmla="*/ 0 h 10"/>
                  <a:gd name="T18" fmla="*/ 4 w 8"/>
                  <a:gd name="T19" fmla="*/ 0 h 10"/>
                  <a:gd name="T20" fmla="*/ 8 w 8"/>
                  <a:gd name="T21" fmla="*/ 6 h 10"/>
                  <a:gd name="T22" fmla="*/ 8 w 8"/>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8" y="6"/>
                    </a:moveTo>
                    <a:lnTo>
                      <a:pt x="8" y="6"/>
                    </a:lnTo>
                    <a:lnTo>
                      <a:pt x="6" y="8"/>
                    </a:lnTo>
                    <a:lnTo>
                      <a:pt x="4" y="10"/>
                    </a:lnTo>
                    <a:lnTo>
                      <a:pt x="2" y="10"/>
                    </a:lnTo>
                    <a:lnTo>
                      <a:pt x="2" y="8"/>
                    </a:lnTo>
                    <a:lnTo>
                      <a:pt x="0" y="0"/>
                    </a:lnTo>
                    <a:lnTo>
                      <a:pt x="0" y="0"/>
                    </a:lnTo>
                    <a:lnTo>
                      <a:pt x="4" y="0"/>
                    </a:lnTo>
                    <a:lnTo>
                      <a:pt x="4"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0" name="Freeform 783">
                <a:extLst>
                  <a:ext uri="{FF2B5EF4-FFF2-40B4-BE49-F238E27FC236}">
                    <a16:creationId xmlns:a16="http://schemas.microsoft.com/office/drawing/2014/main" id="{64995FD0-A526-CE71-9641-03FDA5F8E011}"/>
                  </a:ext>
                </a:extLst>
              </p:cNvPr>
              <p:cNvSpPr>
                <a:spLocks/>
              </p:cNvSpPr>
              <p:nvPr/>
            </p:nvSpPr>
            <p:spPr bwMode="auto">
              <a:xfrm>
                <a:off x="3168" y="2805"/>
                <a:ext cx="72" cy="40"/>
              </a:xfrm>
              <a:custGeom>
                <a:avLst/>
                <a:gdLst>
                  <a:gd name="T0" fmla="*/ 0 w 72"/>
                  <a:gd name="T1" fmla="*/ 22 h 40"/>
                  <a:gd name="T2" fmla="*/ 2 w 72"/>
                  <a:gd name="T3" fmla="*/ 14 h 40"/>
                  <a:gd name="T4" fmla="*/ 6 w 72"/>
                  <a:gd name="T5" fmla="*/ 16 h 40"/>
                  <a:gd name="T6" fmla="*/ 14 w 72"/>
                  <a:gd name="T7" fmla="*/ 10 h 40"/>
                  <a:gd name="T8" fmla="*/ 18 w 72"/>
                  <a:gd name="T9" fmla="*/ 12 h 40"/>
                  <a:gd name="T10" fmla="*/ 22 w 72"/>
                  <a:gd name="T11" fmla="*/ 16 h 40"/>
                  <a:gd name="T12" fmla="*/ 34 w 72"/>
                  <a:gd name="T13" fmla="*/ 18 h 40"/>
                  <a:gd name="T14" fmla="*/ 38 w 72"/>
                  <a:gd name="T15" fmla="*/ 22 h 40"/>
                  <a:gd name="T16" fmla="*/ 36 w 72"/>
                  <a:gd name="T17" fmla="*/ 14 h 40"/>
                  <a:gd name="T18" fmla="*/ 32 w 72"/>
                  <a:gd name="T19" fmla="*/ 10 h 40"/>
                  <a:gd name="T20" fmla="*/ 30 w 72"/>
                  <a:gd name="T21" fmla="*/ 6 h 40"/>
                  <a:gd name="T22" fmla="*/ 30 w 72"/>
                  <a:gd name="T23" fmla="*/ 2 h 40"/>
                  <a:gd name="T24" fmla="*/ 34 w 72"/>
                  <a:gd name="T25" fmla="*/ 2 h 40"/>
                  <a:gd name="T26" fmla="*/ 38 w 72"/>
                  <a:gd name="T27" fmla="*/ 6 h 40"/>
                  <a:gd name="T28" fmla="*/ 44 w 72"/>
                  <a:gd name="T29" fmla="*/ 10 h 40"/>
                  <a:gd name="T30" fmla="*/ 48 w 72"/>
                  <a:gd name="T31" fmla="*/ 6 h 40"/>
                  <a:gd name="T32" fmla="*/ 54 w 72"/>
                  <a:gd name="T33" fmla="*/ 8 h 40"/>
                  <a:gd name="T34" fmla="*/ 60 w 72"/>
                  <a:gd name="T35" fmla="*/ 10 h 40"/>
                  <a:gd name="T36" fmla="*/ 62 w 72"/>
                  <a:gd name="T37" fmla="*/ 12 h 40"/>
                  <a:gd name="T38" fmla="*/ 62 w 72"/>
                  <a:gd name="T39" fmla="*/ 16 h 40"/>
                  <a:gd name="T40" fmla="*/ 64 w 72"/>
                  <a:gd name="T41" fmla="*/ 20 h 40"/>
                  <a:gd name="T42" fmla="*/ 64 w 72"/>
                  <a:gd name="T43" fmla="*/ 22 h 40"/>
                  <a:gd name="T44" fmla="*/ 68 w 72"/>
                  <a:gd name="T45" fmla="*/ 28 h 40"/>
                  <a:gd name="T46" fmla="*/ 70 w 72"/>
                  <a:gd name="T47" fmla="*/ 28 h 40"/>
                  <a:gd name="T48" fmla="*/ 72 w 72"/>
                  <a:gd name="T49" fmla="*/ 32 h 40"/>
                  <a:gd name="T50" fmla="*/ 70 w 72"/>
                  <a:gd name="T51" fmla="*/ 36 h 40"/>
                  <a:gd name="T52" fmla="*/ 70 w 72"/>
                  <a:gd name="T53" fmla="*/ 36 h 40"/>
                  <a:gd name="T54" fmla="*/ 62 w 72"/>
                  <a:gd name="T55" fmla="*/ 34 h 40"/>
                  <a:gd name="T56" fmla="*/ 58 w 72"/>
                  <a:gd name="T57" fmla="*/ 32 h 40"/>
                  <a:gd name="T58" fmla="*/ 54 w 72"/>
                  <a:gd name="T59" fmla="*/ 36 h 40"/>
                  <a:gd name="T60" fmla="*/ 50 w 72"/>
                  <a:gd name="T61" fmla="*/ 36 h 40"/>
                  <a:gd name="T62" fmla="*/ 48 w 72"/>
                  <a:gd name="T63" fmla="*/ 30 h 40"/>
                  <a:gd name="T64" fmla="*/ 44 w 72"/>
                  <a:gd name="T65" fmla="*/ 22 h 40"/>
                  <a:gd name="T66" fmla="*/ 40 w 72"/>
                  <a:gd name="T67" fmla="*/ 34 h 40"/>
                  <a:gd name="T68" fmla="*/ 34 w 72"/>
                  <a:gd name="T69" fmla="*/ 34 h 40"/>
                  <a:gd name="T70" fmla="*/ 30 w 72"/>
                  <a:gd name="T71" fmla="*/ 34 h 40"/>
                  <a:gd name="T72" fmla="*/ 28 w 72"/>
                  <a:gd name="T73" fmla="*/ 36 h 40"/>
                  <a:gd name="T74" fmla="*/ 28 w 72"/>
                  <a:gd name="T75" fmla="*/ 40 h 40"/>
                  <a:gd name="T76" fmla="*/ 20 w 72"/>
                  <a:gd name="T77" fmla="*/ 36 h 40"/>
                  <a:gd name="T78" fmla="*/ 10 w 72"/>
                  <a:gd name="T79" fmla="*/ 34 h 40"/>
                  <a:gd name="T80" fmla="*/ 8 w 72"/>
                  <a:gd name="T81" fmla="*/ 34 h 40"/>
                  <a:gd name="T82" fmla="*/ 4 w 72"/>
                  <a:gd name="T83" fmla="*/ 28 h 40"/>
                  <a:gd name="T84" fmla="*/ 2 w 72"/>
                  <a:gd name="T85" fmla="*/ 22 h 40"/>
                  <a:gd name="T86" fmla="*/ 0 w 72"/>
                  <a:gd name="T8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40">
                    <a:moveTo>
                      <a:pt x="0" y="22"/>
                    </a:moveTo>
                    <a:lnTo>
                      <a:pt x="0" y="22"/>
                    </a:lnTo>
                    <a:lnTo>
                      <a:pt x="2" y="14"/>
                    </a:lnTo>
                    <a:lnTo>
                      <a:pt x="2" y="14"/>
                    </a:lnTo>
                    <a:lnTo>
                      <a:pt x="4" y="16"/>
                    </a:lnTo>
                    <a:lnTo>
                      <a:pt x="6" y="16"/>
                    </a:lnTo>
                    <a:lnTo>
                      <a:pt x="10" y="14"/>
                    </a:lnTo>
                    <a:lnTo>
                      <a:pt x="14" y="10"/>
                    </a:lnTo>
                    <a:lnTo>
                      <a:pt x="16" y="10"/>
                    </a:lnTo>
                    <a:lnTo>
                      <a:pt x="18" y="12"/>
                    </a:lnTo>
                    <a:lnTo>
                      <a:pt x="18" y="12"/>
                    </a:lnTo>
                    <a:lnTo>
                      <a:pt x="22" y="16"/>
                    </a:lnTo>
                    <a:lnTo>
                      <a:pt x="28" y="16"/>
                    </a:lnTo>
                    <a:lnTo>
                      <a:pt x="34" y="18"/>
                    </a:lnTo>
                    <a:lnTo>
                      <a:pt x="38" y="22"/>
                    </a:lnTo>
                    <a:lnTo>
                      <a:pt x="38" y="22"/>
                    </a:lnTo>
                    <a:lnTo>
                      <a:pt x="38" y="16"/>
                    </a:lnTo>
                    <a:lnTo>
                      <a:pt x="36" y="14"/>
                    </a:lnTo>
                    <a:lnTo>
                      <a:pt x="34" y="12"/>
                    </a:lnTo>
                    <a:lnTo>
                      <a:pt x="32" y="10"/>
                    </a:lnTo>
                    <a:lnTo>
                      <a:pt x="32" y="10"/>
                    </a:lnTo>
                    <a:lnTo>
                      <a:pt x="30" y="6"/>
                    </a:lnTo>
                    <a:lnTo>
                      <a:pt x="30" y="2"/>
                    </a:lnTo>
                    <a:lnTo>
                      <a:pt x="30" y="2"/>
                    </a:lnTo>
                    <a:lnTo>
                      <a:pt x="32" y="0"/>
                    </a:lnTo>
                    <a:lnTo>
                      <a:pt x="34" y="2"/>
                    </a:lnTo>
                    <a:lnTo>
                      <a:pt x="34" y="2"/>
                    </a:lnTo>
                    <a:lnTo>
                      <a:pt x="38" y="6"/>
                    </a:lnTo>
                    <a:lnTo>
                      <a:pt x="40" y="10"/>
                    </a:lnTo>
                    <a:lnTo>
                      <a:pt x="44" y="10"/>
                    </a:lnTo>
                    <a:lnTo>
                      <a:pt x="48" y="6"/>
                    </a:lnTo>
                    <a:lnTo>
                      <a:pt x="48" y="6"/>
                    </a:lnTo>
                    <a:lnTo>
                      <a:pt x="52" y="6"/>
                    </a:lnTo>
                    <a:lnTo>
                      <a:pt x="54" y="8"/>
                    </a:lnTo>
                    <a:lnTo>
                      <a:pt x="58" y="10"/>
                    </a:lnTo>
                    <a:lnTo>
                      <a:pt x="60" y="10"/>
                    </a:lnTo>
                    <a:lnTo>
                      <a:pt x="60" y="10"/>
                    </a:lnTo>
                    <a:lnTo>
                      <a:pt x="62" y="12"/>
                    </a:lnTo>
                    <a:lnTo>
                      <a:pt x="62" y="12"/>
                    </a:lnTo>
                    <a:lnTo>
                      <a:pt x="62" y="16"/>
                    </a:lnTo>
                    <a:lnTo>
                      <a:pt x="64" y="20"/>
                    </a:lnTo>
                    <a:lnTo>
                      <a:pt x="64" y="20"/>
                    </a:lnTo>
                    <a:lnTo>
                      <a:pt x="64" y="22"/>
                    </a:lnTo>
                    <a:lnTo>
                      <a:pt x="64" y="22"/>
                    </a:lnTo>
                    <a:lnTo>
                      <a:pt x="66" y="26"/>
                    </a:lnTo>
                    <a:lnTo>
                      <a:pt x="68" y="28"/>
                    </a:lnTo>
                    <a:lnTo>
                      <a:pt x="70" y="28"/>
                    </a:lnTo>
                    <a:lnTo>
                      <a:pt x="70" y="28"/>
                    </a:lnTo>
                    <a:lnTo>
                      <a:pt x="72" y="30"/>
                    </a:lnTo>
                    <a:lnTo>
                      <a:pt x="72" y="32"/>
                    </a:lnTo>
                    <a:lnTo>
                      <a:pt x="70" y="36"/>
                    </a:lnTo>
                    <a:lnTo>
                      <a:pt x="70" y="36"/>
                    </a:lnTo>
                    <a:lnTo>
                      <a:pt x="70" y="36"/>
                    </a:lnTo>
                    <a:lnTo>
                      <a:pt x="70" y="36"/>
                    </a:lnTo>
                    <a:lnTo>
                      <a:pt x="64" y="36"/>
                    </a:lnTo>
                    <a:lnTo>
                      <a:pt x="62" y="34"/>
                    </a:lnTo>
                    <a:lnTo>
                      <a:pt x="58" y="32"/>
                    </a:lnTo>
                    <a:lnTo>
                      <a:pt x="58" y="32"/>
                    </a:lnTo>
                    <a:lnTo>
                      <a:pt x="56" y="34"/>
                    </a:lnTo>
                    <a:lnTo>
                      <a:pt x="54" y="36"/>
                    </a:lnTo>
                    <a:lnTo>
                      <a:pt x="50" y="36"/>
                    </a:lnTo>
                    <a:lnTo>
                      <a:pt x="50" y="36"/>
                    </a:lnTo>
                    <a:lnTo>
                      <a:pt x="48" y="34"/>
                    </a:lnTo>
                    <a:lnTo>
                      <a:pt x="48" y="30"/>
                    </a:lnTo>
                    <a:lnTo>
                      <a:pt x="44" y="22"/>
                    </a:lnTo>
                    <a:lnTo>
                      <a:pt x="44" y="22"/>
                    </a:lnTo>
                    <a:lnTo>
                      <a:pt x="42" y="32"/>
                    </a:lnTo>
                    <a:lnTo>
                      <a:pt x="40" y="34"/>
                    </a:lnTo>
                    <a:lnTo>
                      <a:pt x="38" y="34"/>
                    </a:lnTo>
                    <a:lnTo>
                      <a:pt x="34" y="34"/>
                    </a:lnTo>
                    <a:lnTo>
                      <a:pt x="32" y="34"/>
                    </a:lnTo>
                    <a:lnTo>
                      <a:pt x="30" y="34"/>
                    </a:lnTo>
                    <a:lnTo>
                      <a:pt x="30" y="34"/>
                    </a:lnTo>
                    <a:lnTo>
                      <a:pt x="28" y="36"/>
                    </a:lnTo>
                    <a:lnTo>
                      <a:pt x="28" y="40"/>
                    </a:lnTo>
                    <a:lnTo>
                      <a:pt x="28" y="40"/>
                    </a:lnTo>
                    <a:lnTo>
                      <a:pt x="20" y="36"/>
                    </a:lnTo>
                    <a:lnTo>
                      <a:pt x="20" y="36"/>
                    </a:lnTo>
                    <a:lnTo>
                      <a:pt x="16" y="34"/>
                    </a:lnTo>
                    <a:lnTo>
                      <a:pt x="10" y="34"/>
                    </a:lnTo>
                    <a:lnTo>
                      <a:pt x="10" y="34"/>
                    </a:lnTo>
                    <a:lnTo>
                      <a:pt x="8" y="34"/>
                    </a:lnTo>
                    <a:lnTo>
                      <a:pt x="4" y="32"/>
                    </a:lnTo>
                    <a:lnTo>
                      <a:pt x="4" y="28"/>
                    </a:lnTo>
                    <a:lnTo>
                      <a:pt x="2" y="22"/>
                    </a:lnTo>
                    <a:lnTo>
                      <a:pt x="2" y="22"/>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1" name="Freeform 784">
                <a:extLst>
                  <a:ext uri="{FF2B5EF4-FFF2-40B4-BE49-F238E27FC236}">
                    <a16:creationId xmlns:a16="http://schemas.microsoft.com/office/drawing/2014/main" id="{F807A44A-9457-7D1E-B843-C486190FEF35}"/>
                  </a:ext>
                </a:extLst>
              </p:cNvPr>
              <p:cNvSpPr>
                <a:spLocks/>
              </p:cNvSpPr>
              <p:nvPr/>
            </p:nvSpPr>
            <p:spPr bwMode="auto">
              <a:xfrm>
                <a:off x="3162" y="2823"/>
                <a:ext cx="26" cy="28"/>
              </a:xfrm>
              <a:custGeom>
                <a:avLst/>
                <a:gdLst>
                  <a:gd name="T0" fmla="*/ 8 w 26"/>
                  <a:gd name="T1" fmla="*/ 4 h 28"/>
                  <a:gd name="T2" fmla="*/ 8 w 26"/>
                  <a:gd name="T3" fmla="*/ 4 h 28"/>
                  <a:gd name="T4" fmla="*/ 12 w 26"/>
                  <a:gd name="T5" fmla="*/ 12 h 28"/>
                  <a:gd name="T6" fmla="*/ 14 w 26"/>
                  <a:gd name="T7" fmla="*/ 14 h 28"/>
                  <a:gd name="T8" fmla="*/ 16 w 26"/>
                  <a:gd name="T9" fmla="*/ 14 h 28"/>
                  <a:gd name="T10" fmla="*/ 20 w 26"/>
                  <a:gd name="T11" fmla="*/ 10 h 28"/>
                  <a:gd name="T12" fmla="*/ 22 w 26"/>
                  <a:gd name="T13" fmla="*/ 0 h 28"/>
                  <a:gd name="T14" fmla="*/ 22 w 26"/>
                  <a:gd name="T15" fmla="*/ 0 h 28"/>
                  <a:gd name="T16" fmla="*/ 24 w 26"/>
                  <a:gd name="T17" fmla="*/ 10 h 28"/>
                  <a:gd name="T18" fmla="*/ 24 w 26"/>
                  <a:gd name="T19" fmla="*/ 16 h 28"/>
                  <a:gd name="T20" fmla="*/ 26 w 26"/>
                  <a:gd name="T21" fmla="*/ 18 h 28"/>
                  <a:gd name="T22" fmla="*/ 26 w 26"/>
                  <a:gd name="T23" fmla="*/ 18 h 28"/>
                  <a:gd name="T24" fmla="*/ 22 w 26"/>
                  <a:gd name="T25" fmla="*/ 28 h 28"/>
                  <a:gd name="T26" fmla="*/ 22 w 26"/>
                  <a:gd name="T27" fmla="*/ 28 h 28"/>
                  <a:gd name="T28" fmla="*/ 20 w 26"/>
                  <a:gd name="T29" fmla="*/ 28 h 28"/>
                  <a:gd name="T30" fmla="*/ 18 w 26"/>
                  <a:gd name="T31" fmla="*/ 20 h 28"/>
                  <a:gd name="T32" fmla="*/ 18 w 26"/>
                  <a:gd name="T33" fmla="*/ 20 h 28"/>
                  <a:gd name="T34" fmla="*/ 16 w 26"/>
                  <a:gd name="T35" fmla="*/ 18 h 28"/>
                  <a:gd name="T36" fmla="*/ 14 w 26"/>
                  <a:gd name="T37" fmla="*/ 16 h 28"/>
                  <a:gd name="T38" fmla="*/ 10 w 26"/>
                  <a:gd name="T39" fmla="*/ 18 h 28"/>
                  <a:gd name="T40" fmla="*/ 8 w 26"/>
                  <a:gd name="T41" fmla="*/ 20 h 28"/>
                  <a:gd name="T42" fmla="*/ 8 w 26"/>
                  <a:gd name="T43" fmla="*/ 20 h 28"/>
                  <a:gd name="T44" fmla="*/ 4 w 26"/>
                  <a:gd name="T45" fmla="*/ 24 h 28"/>
                  <a:gd name="T46" fmla="*/ 0 w 26"/>
                  <a:gd name="T47" fmla="*/ 26 h 28"/>
                  <a:gd name="T48" fmla="*/ 0 w 26"/>
                  <a:gd name="T49" fmla="*/ 26 h 28"/>
                  <a:gd name="T50" fmla="*/ 0 w 26"/>
                  <a:gd name="T51" fmla="*/ 22 h 28"/>
                  <a:gd name="T52" fmla="*/ 0 w 26"/>
                  <a:gd name="T53" fmla="*/ 22 h 28"/>
                  <a:gd name="T54" fmla="*/ 4 w 26"/>
                  <a:gd name="T55" fmla="*/ 16 h 28"/>
                  <a:gd name="T56" fmla="*/ 8 w 26"/>
                  <a:gd name="T57" fmla="*/ 10 h 28"/>
                  <a:gd name="T58" fmla="*/ 8 w 26"/>
                  <a:gd name="T59" fmla="*/ 4 h 28"/>
                  <a:gd name="T60" fmla="*/ 8 w 26"/>
                  <a:gd name="T6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8">
                    <a:moveTo>
                      <a:pt x="8" y="4"/>
                    </a:moveTo>
                    <a:lnTo>
                      <a:pt x="8" y="4"/>
                    </a:lnTo>
                    <a:lnTo>
                      <a:pt x="12" y="12"/>
                    </a:lnTo>
                    <a:lnTo>
                      <a:pt x="14" y="14"/>
                    </a:lnTo>
                    <a:lnTo>
                      <a:pt x="16" y="14"/>
                    </a:lnTo>
                    <a:lnTo>
                      <a:pt x="20" y="10"/>
                    </a:lnTo>
                    <a:lnTo>
                      <a:pt x="22" y="0"/>
                    </a:lnTo>
                    <a:lnTo>
                      <a:pt x="22" y="0"/>
                    </a:lnTo>
                    <a:lnTo>
                      <a:pt x="24" y="10"/>
                    </a:lnTo>
                    <a:lnTo>
                      <a:pt x="24" y="16"/>
                    </a:lnTo>
                    <a:lnTo>
                      <a:pt x="26" y="18"/>
                    </a:lnTo>
                    <a:lnTo>
                      <a:pt x="26" y="18"/>
                    </a:lnTo>
                    <a:lnTo>
                      <a:pt x="22" y="28"/>
                    </a:lnTo>
                    <a:lnTo>
                      <a:pt x="22" y="28"/>
                    </a:lnTo>
                    <a:lnTo>
                      <a:pt x="20" y="28"/>
                    </a:lnTo>
                    <a:lnTo>
                      <a:pt x="18" y="20"/>
                    </a:lnTo>
                    <a:lnTo>
                      <a:pt x="18" y="20"/>
                    </a:lnTo>
                    <a:lnTo>
                      <a:pt x="16" y="18"/>
                    </a:lnTo>
                    <a:lnTo>
                      <a:pt x="14" y="16"/>
                    </a:lnTo>
                    <a:lnTo>
                      <a:pt x="10" y="18"/>
                    </a:lnTo>
                    <a:lnTo>
                      <a:pt x="8" y="20"/>
                    </a:lnTo>
                    <a:lnTo>
                      <a:pt x="8" y="20"/>
                    </a:lnTo>
                    <a:lnTo>
                      <a:pt x="4" y="24"/>
                    </a:lnTo>
                    <a:lnTo>
                      <a:pt x="0" y="26"/>
                    </a:lnTo>
                    <a:lnTo>
                      <a:pt x="0" y="26"/>
                    </a:lnTo>
                    <a:lnTo>
                      <a:pt x="0" y="22"/>
                    </a:lnTo>
                    <a:lnTo>
                      <a:pt x="0" y="22"/>
                    </a:lnTo>
                    <a:lnTo>
                      <a:pt x="4" y="16"/>
                    </a:lnTo>
                    <a:lnTo>
                      <a:pt x="8" y="1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2" name="Freeform 785">
                <a:extLst>
                  <a:ext uri="{FF2B5EF4-FFF2-40B4-BE49-F238E27FC236}">
                    <a16:creationId xmlns:a16="http://schemas.microsoft.com/office/drawing/2014/main" id="{7CF39C94-F012-EAA0-932C-810B2F4A525D}"/>
                  </a:ext>
                </a:extLst>
              </p:cNvPr>
              <p:cNvSpPr>
                <a:spLocks/>
              </p:cNvSpPr>
              <p:nvPr/>
            </p:nvSpPr>
            <p:spPr bwMode="auto">
              <a:xfrm>
                <a:off x="3232" y="2815"/>
                <a:ext cx="10" cy="12"/>
              </a:xfrm>
              <a:custGeom>
                <a:avLst/>
                <a:gdLst>
                  <a:gd name="T0" fmla="*/ 4 w 10"/>
                  <a:gd name="T1" fmla="*/ 0 h 12"/>
                  <a:gd name="T2" fmla="*/ 4 w 10"/>
                  <a:gd name="T3" fmla="*/ 0 h 12"/>
                  <a:gd name="T4" fmla="*/ 6 w 10"/>
                  <a:gd name="T5" fmla="*/ 0 h 12"/>
                  <a:gd name="T6" fmla="*/ 8 w 10"/>
                  <a:gd name="T7" fmla="*/ 2 h 12"/>
                  <a:gd name="T8" fmla="*/ 10 w 10"/>
                  <a:gd name="T9" fmla="*/ 4 h 12"/>
                  <a:gd name="T10" fmla="*/ 10 w 10"/>
                  <a:gd name="T11" fmla="*/ 4 h 12"/>
                  <a:gd name="T12" fmla="*/ 6 w 10"/>
                  <a:gd name="T13" fmla="*/ 12 h 12"/>
                  <a:gd name="T14" fmla="*/ 4 w 10"/>
                  <a:gd name="T15" fmla="*/ 12 h 12"/>
                  <a:gd name="T16" fmla="*/ 0 w 10"/>
                  <a:gd name="T17" fmla="*/ 12 h 12"/>
                  <a:gd name="T18" fmla="*/ 0 w 10"/>
                  <a:gd name="T19" fmla="*/ 12 h 12"/>
                  <a:gd name="T20" fmla="*/ 0 w 10"/>
                  <a:gd name="T21" fmla="*/ 12 h 12"/>
                  <a:gd name="T22" fmla="*/ 0 w 10"/>
                  <a:gd name="T23" fmla="*/ 6 h 12"/>
                  <a:gd name="T24" fmla="*/ 2 w 10"/>
                  <a:gd name="T25" fmla="*/ 0 h 12"/>
                  <a:gd name="T26" fmla="*/ 2 w 10"/>
                  <a:gd name="T27" fmla="*/ 0 h 12"/>
                  <a:gd name="T28" fmla="*/ 4 w 10"/>
                  <a:gd name="T29" fmla="*/ 0 h 12"/>
                  <a:gd name="T30" fmla="*/ 4 w 10"/>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2">
                    <a:moveTo>
                      <a:pt x="4" y="0"/>
                    </a:moveTo>
                    <a:lnTo>
                      <a:pt x="4" y="0"/>
                    </a:lnTo>
                    <a:lnTo>
                      <a:pt x="6" y="0"/>
                    </a:lnTo>
                    <a:lnTo>
                      <a:pt x="8" y="2"/>
                    </a:lnTo>
                    <a:lnTo>
                      <a:pt x="10" y="4"/>
                    </a:lnTo>
                    <a:lnTo>
                      <a:pt x="10" y="4"/>
                    </a:lnTo>
                    <a:lnTo>
                      <a:pt x="6" y="12"/>
                    </a:lnTo>
                    <a:lnTo>
                      <a:pt x="4" y="12"/>
                    </a:lnTo>
                    <a:lnTo>
                      <a:pt x="0" y="12"/>
                    </a:lnTo>
                    <a:lnTo>
                      <a:pt x="0" y="12"/>
                    </a:lnTo>
                    <a:lnTo>
                      <a:pt x="0" y="12"/>
                    </a:lnTo>
                    <a:lnTo>
                      <a:pt x="0" y="6"/>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3" name="Freeform 786">
                <a:extLst>
                  <a:ext uri="{FF2B5EF4-FFF2-40B4-BE49-F238E27FC236}">
                    <a16:creationId xmlns:a16="http://schemas.microsoft.com/office/drawing/2014/main" id="{AD571721-2B86-2934-CA83-E63B169B517E}"/>
                  </a:ext>
                </a:extLst>
              </p:cNvPr>
              <p:cNvSpPr>
                <a:spLocks/>
              </p:cNvSpPr>
              <p:nvPr/>
            </p:nvSpPr>
            <p:spPr bwMode="auto">
              <a:xfrm>
                <a:off x="3226" y="2837"/>
                <a:ext cx="12" cy="18"/>
              </a:xfrm>
              <a:custGeom>
                <a:avLst/>
                <a:gdLst>
                  <a:gd name="T0" fmla="*/ 0 w 12"/>
                  <a:gd name="T1" fmla="*/ 0 h 18"/>
                  <a:gd name="T2" fmla="*/ 0 w 12"/>
                  <a:gd name="T3" fmla="*/ 0 h 18"/>
                  <a:gd name="T4" fmla="*/ 6 w 12"/>
                  <a:gd name="T5" fmla="*/ 0 h 18"/>
                  <a:gd name="T6" fmla="*/ 8 w 12"/>
                  <a:gd name="T7" fmla="*/ 0 h 18"/>
                  <a:gd name="T8" fmla="*/ 12 w 12"/>
                  <a:gd name="T9" fmla="*/ 4 h 18"/>
                  <a:gd name="T10" fmla="*/ 12 w 12"/>
                  <a:gd name="T11" fmla="*/ 4 h 18"/>
                  <a:gd name="T12" fmla="*/ 8 w 12"/>
                  <a:gd name="T13" fmla="*/ 10 h 18"/>
                  <a:gd name="T14" fmla="*/ 6 w 12"/>
                  <a:gd name="T15" fmla="*/ 18 h 18"/>
                  <a:gd name="T16" fmla="*/ 6 w 12"/>
                  <a:gd name="T17" fmla="*/ 18 h 18"/>
                  <a:gd name="T18" fmla="*/ 4 w 12"/>
                  <a:gd name="T19" fmla="*/ 8 h 18"/>
                  <a:gd name="T20" fmla="*/ 0 w 12"/>
                  <a:gd name="T21" fmla="*/ 0 h 18"/>
                  <a:gd name="T22" fmla="*/ 0 w 1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8">
                    <a:moveTo>
                      <a:pt x="0" y="0"/>
                    </a:moveTo>
                    <a:lnTo>
                      <a:pt x="0" y="0"/>
                    </a:lnTo>
                    <a:lnTo>
                      <a:pt x="6" y="0"/>
                    </a:lnTo>
                    <a:lnTo>
                      <a:pt x="8" y="0"/>
                    </a:lnTo>
                    <a:lnTo>
                      <a:pt x="12" y="4"/>
                    </a:lnTo>
                    <a:lnTo>
                      <a:pt x="12" y="4"/>
                    </a:lnTo>
                    <a:lnTo>
                      <a:pt x="8" y="10"/>
                    </a:lnTo>
                    <a:lnTo>
                      <a:pt x="6" y="18"/>
                    </a:lnTo>
                    <a:lnTo>
                      <a:pt x="6" y="18"/>
                    </a:lnTo>
                    <a:lnTo>
                      <a:pt x="4"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4" name="Freeform 787">
                <a:extLst>
                  <a:ext uri="{FF2B5EF4-FFF2-40B4-BE49-F238E27FC236}">
                    <a16:creationId xmlns:a16="http://schemas.microsoft.com/office/drawing/2014/main" id="{3A0E5E99-1C40-6A7E-A8B4-995D00DBCB5B}"/>
                  </a:ext>
                </a:extLst>
              </p:cNvPr>
              <p:cNvSpPr>
                <a:spLocks/>
              </p:cNvSpPr>
              <p:nvPr/>
            </p:nvSpPr>
            <p:spPr bwMode="auto">
              <a:xfrm>
                <a:off x="6090" y="1942"/>
                <a:ext cx="32" cy="63"/>
              </a:xfrm>
              <a:custGeom>
                <a:avLst/>
                <a:gdLst>
                  <a:gd name="T0" fmla="*/ 14 w 32"/>
                  <a:gd name="T1" fmla="*/ 63 h 63"/>
                  <a:gd name="T2" fmla="*/ 14 w 32"/>
                  <a:gd name="T3" fmla="*/ 63 h 63"/>
                  <a:gd name="T4" fmla="*/ 12 w 32"/>
                  <a:gd name="T5" fmla="*/ 55 h 63"/>
                  <a:gd name="T6" fmla="*/ 10 w 32"/>
                  <a:gd name="T7" fmla="*/ 53 h 63"/>
                  <a:gd name="T8" fmla="*/ 6 w 32"/>
                  <a:gd name="T9" fmla="*/ 53 h 63"/>
                  <a:gd name="T10" fmla="*/ 4 w 32"/>
                  <a:gd name="T11" fmla="*/ 51 h 63"/>
                  <a:gd name="T12" fmla="*/ 4 w 32"/>
                  <a:gd name="T13" fmla="*/ 51 h 63"/>
                  <a:gd name="T14" fmla="*/ 4 w 32"/>
                  <a:gd name="T15" fmla="*/ 51 h 63"/>
                  <a:gd name="T16" fmla="*/ 4 w 32"/>
                  <a:gd name="T17" fmla="*/ 51 h 63"/>
                  <a:gd name="T18" fmla="*/ 4 w 32"/>
                  <a:gd name="T19" fmla="*/ 43 h 63"/>
                  <a:gd name="T20" fmla="*/ 6 w 32"/>
                  <a:gd name="T21" fmla="*/ 38 h 63"/>
                  <a:gd name="T22" fmla="*/ 8 w 32"/>
                  <a:gd name="T23" fmla="*/ 38 h 63"/>
                  <a:gd name="T24" fmla="*/ 10 w 32"/>
                  <a:gd name="T25" fmla="*/ 38 h 63"/>
                  <a:gd name="T26" fmla="*/ 10 w 32"/>
                  <a:gd name="T27" fmla="*/ 38 h 63"/>
                  <a:gd name="T28" fmla="*/ 6 w 32"/>
                  <a:gd name="T29" fmla="*/ 32 h 63"/>
                  <a:gd name="T30" fmla="*/ 6 w 32"/>
                  <a:gd name="T31" fmla="*/ 32 h 63"/>
                  <a:gd name="T32" fmla="*/ 0 w 32"/>
                  <a:gd name="T33" fmla="*/ 24 h 63"/>
                  <a:gd name="T34" fmla="*/ 0 w 32"/>
                  <a:gd name="T35" fmla="*/ 18 h 63"/>
                  <a:gd name="T36" fmla="*/ 2 w 32"/>
                  <a:gd name="T37" fmla="*/ 10 h 63"/>
                  <a:gd name="T38" fmla="*/ 2 w 32"/>
                  <a:gd name="T39" fmla="*/ 10 h 63"/>
                  <a:gd name="T40" fmla="*/ 2 w 32"/>
                  <a:gd name="T41" fmla="*/ 10 h 63"/>
                  <a:gd name="T42" fmla="*/ 4 w 32"/>
                  <a:gd name="T43" fmla="*/ 8 h 63"/>
                  <a:gd name="T44" fmla="*/ 6 w 32"/>
                  <a:gd name="T45" fmla="*/ 4 h 63"/>
                  <a:gd name="T46" fmla="*/ 6 w 32"/>
                  <a:gd name="T47" fmla="*/ 0 h 63"/>
                  <a:gd name="T48" fmla="*/ 8 w 32"/>
                  <a:gd name="T49" fmla="*/ 0 h 63"/>
                  <a:gd name="T50" fmla="*/ 10 w 32"/>
                  <a:gd name="T51" fmla="*/ 0 h 63"/>
                  <a:gd name="T52" fmla="*/ 10 w 32"/>
                  <a:gd name="T53" fmla="*/ 0 h 63"/>
                  <a:gd name="T54" fmla="*/ 12 w 32"/>
                  <a:gd name="T55" fmla="*/ 4 h 63"/>
                  <a:gd name="T56" fmla="*/ 12 w 32"/>
                  <a:gd name="T57" fmla="*/ 4 h 63"/>
                  <a:gd name="T58" fmla="*/ 14 w 32"/>
                  <a:gd name="T59" fmla="*/ 6 h 63"/>
                  <a:gd name="T60" fmla="*/ 16 w 32"/>
                  <a:gd name="T61" fmla="*/ 6 h 63"/>
                  <a:gd name="T62" fmla="*/ 20 w 32"/>
                  <a:gd name="T63" fmla="*/ 4 h 63"/>
                  <a:gd name="T64" fmla="*/ 20 w 32"/>
                  <a:gd name="T65" fmla="*/ 4 h 63"/>
                  <a:gd name="T66" fmla="*/ 22 w 32"/>
                  <a:gd name="T67" fmla="*/ 4 h 63"/>
                  <a:gd name="T68" fmla="*/ 22 w 32"/>
                  <a:gd name="T69" fmla="*/ 4 h 63"/>
                  <a:gd name="T70" fmla="*/ 26 w 32"/>
                  <a:gd name="T71" fmla="*/ 10 h 63"/>
                  <a:gd name="T72" fmla="*/ 30 w 32"/>
                  <a:gd name="T73" fmla="*/ 18 h 63"/>
                  <a:gd name="T74" fmla="*/ 30 w 32"/>
                  <a:gd name="T75" fmla="*/ 18 h 63"/>
                  <a:gd name="T76" fmla="*/ 32 w 32"/>
                  <a:gd name="T77" fmla="*/ 36 h 63"/>
                  <a:gd name="T78" fmla="*/ 32 w 32"/>
                  <a:gd name="T79" fmla="*/ 36 h 63"/>
                  <a:gd name="T80" fmla="*/ 10 w 32"/>
                  <a:gd name="T81" fmla="*/ 18 h 63"/>
                  <a:gd name="T82" fmla="*/ 10 w 32"/>
                  <a:gd name="T83" fmla="*/ 18 h 63"/>
                  <a:gd name="T84" fmla="*/ 10 w 32"/>
                  <a:gd name="T85" fmla="*/ 22 h 63"/>
                  <a:gd name="T86" fmla="*/ 10 w 32"/>
                  <a:gd name="T87" fmla="*/ 22 h 63"/>
                  <a:gd name="T88" fmla="*/ 12 w 32"/>
                  <a:gd name="T89" fmla="*/ 24 h 63"/>
                  <a:gd name="T90" fmla="*/ 14 w 32"/>
                  <a:gd name="T91" fmla="*/ 28 h 63"/>
                  <a:gd name="T92" fmla="*/ 18 w 32"/>
                  <a:gd name="T93" fmla="*/ 38 h 63"/>
                  <a:gd name="T94" fmla="*/ 22 w 32"/>
                  <a:gd name="T95" fmla="*/ 51 h 63"/>
                  <a:gd name="T96" fmla="*/ 26 w 32"/>
                  <a:gd name="T97" fmla="*/ 59 h 63"/>
                  <a:gd name="T98" fmla="*/ 26 w 32"/>
                  <a:gd name="T99" fmla="*/ 59 h 63"/>
                  <a:gd name="T100" fmla="*/ 14 w 32"/>
                  <a:gd name="T101" fmla="*/ 63 h 63"/>
                  <a:gd name="T102" fmla="*/ 14 w 32"/>
                  <a:gd name="T10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63">
                    <a:moveTo>
                      <a:pt x="14" y="63"/>
                    </a:moveTo>
                    <a:lnTo>
                      <a:pt x="14" y="63"/>
                    </a:lnTo>
                    <a:lnTo>
                      <a:pt x="12" y="55"/>
                    </a:lnTo>
                    <a:lnTo>
                      <a:pt x="10" y="53"/>
                    </a:lnTo>
                    <a:lnTo>
                      <a:pt x="6" y="53"/>
                    </a:lnTo>
                    <a:lnTo>
                      <a:pt x="4" y="51"/>
                    </a:lnTo>
                    <a:lnTo>
                      <a:pt x="4" y="51"/>
                    </a:lnTo>
                    <a:lnTo>
                      <a:pt x="4" y="51"/>
                    </a:lnTo>
                    <a:lnTo>
                      <a:pt x="4" y="51"/>
                    </a:lnTo>
                    <a:lnTo>
                      <a:pt x="4" y="43"/>
                    </a:lnTo>
                    <a:lnTo>
                      <a:pt x="6" y="38"/>
                    </a:lnTo>
                    <a:lnTo>
                      <a:pt x="8" y="38"/>
                    </a:lnTo>
                    <a:lnTo>
                      <a:pt x="10" y="38"/>
                    </a:lnTo>
                    <a:lnTo>
                      <a:pt x="10" y="38"/>
                    </a:lnTo>
                    <a:lnTo>
                      <a:pt x="6" y="32"/>
                    </a:lnTo>
                    <a:lnTo>
                      <a:pt x="6" y="32"/>
                    </a:lnTo>
                    <a:lnTo>
                      <a:pt x="0" y="24"/>
                    </a:lnTo>
                    <a:lnTo>
                      <a:pt x="0" y="18"/>
                    </a:lnTo>
                    <a:lnTo>
                      <a:pt x="2" y="10"/>
                    </a:lnTo>
                    <a:lnTo>
                      <a:pt x="2" y="10"/>
                    </a:lnTo>
                    <a:lnTo>
                      <a:pt x="2" y="10"/>
                    </a:lnTo>
                    <a:lnTo>
                      <a:pt x="4" y="8"/>
                    </a:lnTo>
                    <a:lnTo>
                      <a:pt x="6" y="4"/>
                    </a:lnTo>
                    <a:lnTo>
                      <a:pt x="6" y="0"/>
                    </a:lnTo>
                    <a:lnTo>
                      <a:pt x="8" y="0"/>
                    </a:lnTo>
                    <a:lnTo>
                      <a:pt x="10" y="0"/>
                    </a:lnTo>
                    <a:lnTo>
                      <a:pt x="10" y="0"/>
                    </a:lnTo>
                    <a:lnTo>
                      <a:pt x="12" y="4"/>
                    </a:lnTo>
                    <a:lnTo>
                      <a:pt x="12" y="4"/>
                    </a:lnTo>
                    <a:lnTo>
                      <a:pt x="14" y="6"/>
                    </a:lnTo>
                    <a:lnTo>
                      <a:pt x="16" y="6"/>
                    </a:lnTo>
                    <a:lnTo>
                      <a:pt x="20" y="4"/>
                    </a:lnTo>
                    <a:lnTo>
                      <a:pt x="20" y="4"/>
                    </a:lnTo>
                    <a:lnTo>
                      <a:pt x="22" y="4"/>
                    </a:lnTo>
                    <a:lnTo>
                      <a:pt x="22" y="4"/>
                    </a:lnTo>
                    <a:lnTo>
                      <a:pt x="26" y="10"/>
                    </a:lnTo>
                    <a:lnTo>
                      <a:pt x="30" y="18"/>
                    </a:lnTo>
                    <a:lnTo>
                      <a:pt x="30" y="18"/>
                    </a:lnTo>
                    <a:lnTo>
                      <a:pt x="32" y="36"/>
                    </a:lnTo>
                    <a:lnTo>
                      <a:pt x="32" y="36"/>
                    </a:lnTo>
                    <a:lnTo>
                      <a:pt x="10" y="18"/>
                    </a:lnTo>
                    <a:lnTo>
                      <a:pt x="10" y="18"/>
                    </a:lnTo>
                    <a:lnTo>
                      <a:pt x="10" y="22"/>
                    </a:lnTo>
                    <a:lnTo>
                      <a:pt x="10" y="22"/>
                    </a:lnTo>
                    <a:lnTo>
                      <a:pt x="12" y="24"/>
                    </a:lnTo>
                    <a:lnTo>
                      <a:pt x="14" y="28"/>
                    </a:lnTo>
                    <a:lnTo>
                      <a:pt x="18" y="38"/>
                    </a:lnTo>
                    <a:lnTo>
                      <a:pt x="22" y="51"/>
                    </a:lnTo>
                    <a:lnTo>
                      <a:pt x="26" y="59"/>
                    </a:lnTo>
                    <a:lnTo>
                      <a:pt x="26" y="59"/>
                    </a:lnTo>
                    <a:lnTo>
                      <a:pt x="14" y="63"/>
                    </a:lnTo>
                    <a:lnTo>
                      <a:pt x="1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5" name="Freeform 788">
                <a:extLst>
                  <a:ext uri="{FF2B5EF4-FFF2-40B4-BE49-F238E27FC236}">
                    <a16:creationId xmlns:a16="http://schemas.microsoft.com/office/drawing/2014/main" id="{52D392B9-FB03-FDE0-A140-2E8411E1A62F}"/>
                  </a:ext>
                </a:extLst>
              </p:cNvPr>
              <p:cNvSpPr>
                <a:spLocks/>
              </p:cNvSpPr>
              <p:nvPr/>
            </p:nvSpPr>
            <p:spPr bwMode="auto">
              <a:xfrm>
                <a:off x="3560" y="2819"/>
                <a:ext cx="18" cy="30"/>
              </a:xfrm>
              <a:custGeom>
                <a:avLst/>
                <a:gdLst>
                  <a:gd name="T0" fmla="*/ 8 w 18"/>
                  <a:gd name="T1" fmla="*/ 0 h 30"/>
                  <a:gd name="T2" fmla="*/ 8 w 18"/>
                  <a:gd name="T3" fmla="*/ 0 h 30"/>
                  <a:gd name="T4" fmla="*/ 10 w 18"/>
                  <a:gd name="T5" fmla="*/ 0 h 30"/>
                  <a:gd name="T6" fmla="*/ 10 w 18"/>
                  <a:gd name="T7" fmla="*/ 0 h 30"/>
                  <a:gd name="T8" fmla="*/ 10 w 18"/>
                  <a:gd name="T9" fmla="*/ 2 h 30"/>
                  <a:gd name="T10" fmla="*/ 12 w 18"/>
                  <a:gd name="T11" fmla="*/ 4 h 30"/>
                  <a:gd name="T12" fmla="*/ 14 w 18"/>
                  <a:gd name="T13" fmla="*/ 4 h 30"/>
                  <a:gd name="T14" fmla="*/ 14 w 18"/>
                  <a:gd name="T15" fmla="*/ 4 h 30"/>
                  <a:gd name="T16" fmla="*/ 18 w 18"/>
                  <a:gd name="T17" fmla="*/ 8 h 30"/>
                  <a:gd name="T18" fmla="*/ 18 w 18"/>
                  <a:gd name="T19" fmla="*/ 12 h 30"/>
                  <a:gd name="T20" fmla="*/ 18 w 18"/>
                  <a:gd name="T21" fmla="*/ 22 h 30"/>
                  <a:gd name="T22" fmla="*/ 18 w 18"/>
                  <a:gd name="T23" fmla="*/ 22 h 30"/>
                  <a:gd name="T24" fmla="*/ 16 w 18"/>
                  <a:gd name="T25" fmla="*/ 22 h 30"/>
                  <a:gd name="T26" fmla="*/ 16 w 18"/>
                  <a:gd name="T27" fmla="*/ 22 h 30"/>
                  <a:gd name="T28" fmla="*/ 14 w 18"/>
                  <a:gd name="T29" fmla="*/ 20 h 30"/>
                  <a:gd name="T30" fmla="*/ 12 w 18"/>
                  <a:gd name="T31" fmla="*/ 20 h 30"/>
                  <a:gd name="T32" fmla="*/ 12 w 18"/>
                  <a:gd name="T33" fmla="*/ 22 h 30"/>
                  <a:gd name="T34" fmla="*/ 12 w 18"/>
                  <a:gd name="T35" fmla="*/ 22 h 30"/>
                  <a:gd name="T36" fmla="*/ 10 w 18"/>
                  <a:gd name="T37" fmla="*/ 26 h 30"/>
                  <a:gd name="T38" fmla="*/ 10 w 18"/>
                  <a:gd name="T39" fmla="*/ 30 h 30"/>
                  <a:gd name="T40" fmla="*/ 10 w 18"/>
                  <a:gd name="T41" fmla="*/ 30 h 30"/>
                  <a:gd name="T42" fmla="*/ 6 w 18"/>
                  <a:gd name="T43" fmla="*/ 26 h 30"/>
                  <a:gd name="T44" fmla="*/ 6 w 18"/>
                  <a:gd name="T45" fmla="*/ 26 h 30"/>
                  <a:gd name="T46" fmla="*/ 6 w 18"/>
                  <a:gd name="T47" fmla="*/ 22 h 30"/>
                  <a:gd name="T48" fmla="*/ 6 w 18"/>
                  <a:gd name="T49" fmla="*/ 22 h 30"/>
                  <a:gd name="T50" fmla="*/ 4 w 18"/>
                  <a:gd name="T51" fmla="*/ 18 h 30"/>
                  <a:gd name="T52" fmla="*/ 2 w 18"/>
                  <a:gd name="T53" fmla="*/ 16 h 30"/>
                  <a:gd name="T54" fmla="*/ 0 w 18"/>
                  <a:gd name="T55" fmla="*/ 14 h 30"/>
                  <a:gd name="T56" fmla="*/ 0 w 18"/>
                  <a:gd name="T57" fmla="*/ 8 h 30"/>
                  <a:gd name="T58" fmla="*/ 0 w 18"/>
                  <a:gd name="T59" fmla="*/ 8 h 30"/>
                  <a:gd name="T60" fmla="*/ 0 w 18"/>
                  <a:gd name="T61" fmla="*/ 4 h 30"/>
                  <a:gd name="T62" fmla="*/ 4 w 18"/>
                  <a:gd name="T63" fmla="*/ 2 h 30"/>
                  <a:gd name="T64" fmla="*/ 6 w 18"/>
                  <a:gd name="T65" fmla="*/ 0 h 30"/>
                  <a:gd name="T66" fmla="*/ 8 w 18"/>
                  <a:gd name="T67" fmla="*/ 0 h 30"/>
                  <a:gd name="T68" fmla="*/ 8 w 18"/>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0">
                    <a:moveTo>
                      <a:pt x="8" y="0"/>
                    </a:moveTo>
                    <a:lnTo>
                      <a:pt x="8" y="0"/>
                    </a:lnTo>
                    <a:lnTo>
                      <a:pt x="10" y="0"/>
                    </a:lnTo>
                    <a:lnTo>
                      <a:pt x="10" y="0"/>
                    </a:lnTo>
                    <a:lnTo>
                      <a:pt x="10" y="2"/>
                    </a:lnTo>
                    <a:lnTo>
                      <a:pt x="12" y="4"/>
                    </a:lnTo>
                    <a:lnTo>
                      <a:pt x="14" y="4"/>
                    </a:lnTo>
                    <a:lnTo>
                      <a:pt x="14" y="4"/>
                    </a:lnTo>
                    <a:lnTo>
                      <a:pt x="18" y="8"/>
                    </a:lnTo>
                    <a:lnTo>
                      <a:pt x="18" y="12"/>
                    </a:lnTo>
                    <a:lnTo>
                      <a:pt x="18" y="22"/>
                    </a:lnTo>
                    <a:lnTo>
                      <a:pt x="18" y="22"/>
                    </a:lnTo>
                    <a:lnTo>
                      <a:pt x="16" y="22"/>
                    </a:lnTo>
                    <a:lnTo>
                      <a:pt x="16" y="22"/>
                    </a:lnTo>
                    <a:lnTo>
                      <a:pt x="14" y="20"/>
                    </a:lnTo>
                    <a:lnTo>
                      <a:pt x="12" y="20"/>
                    </a:lnTo>
                    <a:lnTo>
                      <a:pt x="12" y="22"/>
                    </a:lnTo>
                    <a:lnTo>
                      <a:pt x="12" y="22"/>
                    </a:lnTo>
                    <a:lnTo>
                      <a:pt x="10" y="26"/>
                    </a:lnTo>
                    <a:lnTo>
                      <a:pt x="10" y="30"/>
                    </a:lnTo>
                    <a:lnTo>
                      <a:pt x="10" y="30"/>
                    </a:lnTo>
                    <a:lnTo>
                      <a:pt x="6" y="26"/>
                    </a:lnTo>
                    <a:lnTo>
                      <a:pt x="6" y="26"/>
                    </a:lnTo>
                    <a:lnTo>
                      <a:pt x="6" y="22"/>
                    </a:lnTo>
                    <a:lnTo>
                      <a:pt x="6" y="22"/>
                    </a:lnTo>
                    <a:lnTo>
                      <a:pt x="4" y="18"/>
                    </a:lnTo>
                    <a:lnTo>
                      <a:pt x="2" y="16"/>
                    </a:lnTo>
                    <a:lnTo>
                      <a:pt x="0" y="14"/>
                    </a:lnTo>
                    <a:lnTo>
                      <a:pt x="0" y="8"/>
                    </a:lnTo>
                    <a:lnTo>
                      <a:pt x="0" y="8"/>
                    </a:lnTo>
                    <a:lnTo>
                      <a:pt x="0" y="4"/>
                    </a:lnTo>
                    <a:lnTo>
                      <a:pt x="4" y="2"/>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6" name="Freeform 789">
                <a:extLst>
                  <a:ext uri="{FF2B5EF4-FFF2-40B4-BE49-F238E27FC236}">
                    <a16:creationId xmlns:a16="http://schemas.microsoft.com/office/drawing/2014/main" id="{A43342AE-28E3-FF41-70D5-D3F93A278357}"/>
                  </a:ext>
                </a:extLst>
              </p:cNvPr>
              <p:cNvSpPr>
                <a:spLocks/>
              </p:cNvSpPr>
              <p:nvPr/>
            </p:nvSpPr>
            <p:spPr bwMode="auto">
              <a:xfrm>
                <a:off x="5622" y="2827"/>
                <a:ext cx="12" cy="18"/>
              </a:xfrm>
              <a:custGeom>
                <a:avLst/>
                <a:gdLst>
                  <a:gd name="T0" fmla="*/ 0 w 12"/>
                  <a:gd name="T1" fmla="*/ 18 h 18"/>
                  <a:gd name="T2" fmla="*/ 0 w 12"/>
                  <a:gd name="T3" fmla="*/ 18 h 18"/>
                  <a:gd name="T4" fmla="*/ 0 w 12"/>
                  <a:gd name="T5" fmla="*/ 8 h 18"/>
                  <a:gd name="T6" fmla="*/ 2 w 12"/>
                  <a:gd name="T7" fmla="*/ 0 h 18"/>
                  <a:gd name="T8" fmla="*/ 2 w 12"/>
                  <a:gd name="T9" fmla="*/ 0 h 18"/>
                  <a:gd name="T10" fmla="*/ 4 w 12"/>
                  <a:gd name="T11" fmla="*/ 4 h 18"/>
                  <a:gd name="T12" fmla="*/ 8 w 12"/>
                  <a:gd name="T13" fmla="*/ 4 h 18"/>
                  <a:gd name="T14" fmla="*/ 10 w 12"/>
                  <a:gd name="T15" fmla="*/ 6 h 18"/>
                  <a:gd name="T16" fmla="*/ 12 w 12"/>
                  <a:gd name="T17" fmla="*/ 10 h 18"/>
                  <a:gd name="T18" fmla="*/ 12 w 12"/>
                  <a:gd name="T19" fmla="*/ 10 h 18"/>
                  <a:gd name="T20" fmla="*/ 12 w 12"/>
                  <a:gd name="T21" fmla="*/ 14 h 18"/>
                  <a:gd name="T22" fmla="*/ 12 w 12"/>
                  <a:gd name="T23" fmla="*/ 14 h 18"/>
                  <a:gd name="T24" fmla="*/ 2 w 12"/>
                  <a:gd name="T25" fmla="*/ 18 h 18"/>
                  <a:gd name="T26" fmla="*/ 2 w 12"/>
                  <a:gd name="T27" fmla="*/ 18 h 18"/>
                  <a:gd name="T28" fmla="*/ 0 w 12"/>
                  <a:gd name="T29" fmla="*/ 18 h 18"/>
                  <a:gd name="T30" fmla="*/ 0 w 12"/>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0" y="18"/>
                    </a:moveTo>
                    <a:lnTo>
                      <a:pt x="0" y="18"/>
                    </a:lnTo>
                    <a:lnTo>
                      <a:pt x="0" y="8"/>
                    </a:lnTo>
                    <a:lnTo>
                      <a:pt x="2" y="0"/>
                    </a:lnTo>
                    <a:lnTo>
                      <a:pt x="2" y="0"/>
                    </a:lnTo>
                    <a:lnTo>
                      <a:pt x="4" y="4"/>
                    </a:lnTo>
                    <a:lnTo>
                      <a:pt x="8" y="4"/>
                    </a:lnTo>
                    <a:lnTo>
                      <a:pt x="10" y="6"/>
                    </a:lnTo>
                    <a:lnTo>
                      <a:pt x="12" y="10"/>
                    </a:lnTo>
                    <a:lnTo>
                      <a:pt x="12" y="10"/>
                    </a:lnTo>
                    <a:lnTo>
                      <a:pt x="12" y="14"/>
                    </a:lnTo>
                    <a:lnTo>
                      <a:pt x="12" y="14"/>
                    </a:lnTo>
                    <a:lnTo>
                      <a:pt x="2" y="18"/>
                    </a:lnTo>
                    <a:lnTo>
                      <a:pt x="2" y="1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7" name="Freeform 790">
                <a:extLst>
                  <a:ext uri="{FF2B5EF4-FFF2-40B4-BE49-F238E27FC236}">
                    <a16:creationId xmlns:a16="http://schemas.microsoft.com/office/drawing/2014/main" id="{F9F84746-56B2-933B-44EA-76B2920F16F9}"/>
                  </a:ext>
                </a:extLst>
              </p:cNvPr>
              <p:cNvSpPr>
                <a:spLocks/>
              </p:cNvSpPr>
              <p:nvPr/>
            </p:nvSpPr>
            <p:spPr bwMode="auto">
              <a:xfrm>
                <a:off x="5838" y="2801"/>
                <a:ext cx="14" cy="38"/>
              </a:xfrm>
              <a:custGeom>
                <a:avLst/>
                <a:gdLst>
                  <a:gd name="T0" fmla="*/ 14 w 14"/>
                  <a:gd name="T1" fmla="*/ 10 h 38"/>
                  <a:gd name="T2" fmla="*/ 14 w 14"/>
                  <a:gd name="T3" fmla="*/ 10 h 38"/>
                  <a:gd name="T4" fmla="*/ 14 w 14"/>
                  <a:gd name="T5" fmla="*/ 14 h 38"/>
                  <a:gd name="T6" fmla="*/ 14 w 14"/>
                  <a:gd name="T7" fmla="*/ 18 h 38"/>
                  <a:gd name="T8" fmla="*/ 14 w 14"/>
                  <a:gd name="T9" fmla="*/ 18 h 38"/>
                  <a:gd name="T10" fmla="*/ 14 w 14"/>
                  <a:gd name="T11" fmla="*/ 36 h 38"/>
                  <a:gd name="T12" fmla="*/ 14 w 14"/>
                  <a:gd name="T13" fmla="*/ 36 h 38"/>
                  <a:gd name="T14" fmla="*/ 12 w 14"/>
                  <a:gd name="T15" fmla="*/ 38 h 38"/>
                  <a:gd name="T16" fmla="*/ 10 w 14"/>
                  <a:gd name="T17" fmla="*/ 38 h 38"/>
                  <a:gd name="T18" fmla="*/ 8 w 14"/>
                  <a:gd name="T19" fmla="*/ 34 h 38"/>
                  <a:gd name="T20" fmla="*/ 4 w 14"/>
                  <a:gd name="T21" fmla="*/ 22 h 38"/>
                  <a:gd name="T22" fmla="*/ 4 w 14"/>
                  <a:gd name="T23" fmla="*/ 22 h 38"/>
                  <a:gd name="T24" fmla="*/ 2 w 14"/>
                  <a:gd name="T25" fmla="*/ 14 h 38"/>
                  <a:gd name="T26" fmla="*/ 2 w 14"/>
                  <a:gd name="T27" fmla="*/ 10 h 38"/>
                  <a:gd name="T28" fmla="*/ 0 w 14"/>
                  <a:gd name="T29" fmla="*/ 8 h 38"/>
                  <a:gd name="T30" fmla="*/ 0 w 14"/>
                  <a:gd name="T31" fmla="*/ 8 h 38"/>
                  <a:gd name="T32" fmla="*/ 0 w 14"/>
                  <a:gd name="T33" fmla="*/ 4 h 38"/>
                  <a:gd name="T34" fmla="*/ 0 w 14"/>
                  <a:gd name="T35" fmla="*/ 4 h 38"/>
                  <a:gd name="T36" fmla="*/ 2 w 14"/>
                  <a:gd name="T37" fmla="*/ 0 h 38"/>
                  <a:gd name="T38" fmla="*/ 4 w 14"/>
                  <a:gd name="T39" fmla="*/ 0 h 38"/>
                  <a:gd name="T40" fmla="*/ 8 w 14"/>
                  <a:gd name="T41" fmla="*/ 0 h 38"/>
                  <a:gd name="T42" fmla="*/ 10 w 14"/>
                  <a:gd name="T43" fmla="*/ 4 h 38"/>
                  <a:gd name="T44" fmla="*/ 14 w 14"/>
                  <a:gd name="T45" fmla="*/ 6 h 38"/>
                  <a:gd name="T46" fmla="*/ 14 w 14"/>
                  <a:gd name="T47" fmla="*/ 6 h 38"/>
                  <a:gd name="T48" fmla="*/ 14 w 14"/>
                  <a:gd name="T49" fmla="*/ 10 h 38"/>
                  <a:gd name="T50" fmla="*/ 14 w 14"/>
                  <a:gd name="T51"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8">
                    <a:moveTo>
                      <a:pt x="14" y="10"/>
                    </a:moveTo>
                    <a:lnTo>
                      <a:pt x="14" y="10"/>
                    </a:lnTo>
                    <a:lnTo>
                      <a:pt x="14" y="14"/>
                    </a:lnTo>
                    <a:lnTo>
                      <a:pt x="14" y="18"/>
                    </a:lnTo>
                    <a:lnTo>
                      <a:pt x="14" y="18"/>
                    </a:lnTo>
                    <a:lnTo>
                      <a:pt x="14" y="36"/>
                    </a:lnTo>
                    <a:lnTo>
                      <a:pt x="14" y="36"/>
                    </a:lnTo>
                    <a:lnTo>
                      <a:pt x="12" y="38"/>
                    </a:lnTo>
                    <a:lnTo>
                      <a:pt x="10" y="38"/>
                    </a:lnTo>
                    <a:lnTo>
                      <a:pt x="8" y="34"/>
                    </a:lnTo>
                    <a:lnTo>
                      <a:pt x="4" y="22"/>
                    </a:lnTo>
                    <a:lnTo>
                      <a:pt x="4" y="22"/>
                    </a:lnTo>
                    <a:lnTo>
                      <a:pt x="2" y="14"/>
                    </a:lnTo>
                    <a:lnTo>
                      <a:pt x="2" y="10"/>
                    </a:lnTo>
                    <a:lnTo>
                      <a:pt x="0" y="8"/>
                    </a:lnTo>
                    <a:lnTo>
                      <a:pt x="0" y="8"/>
                    </a:lnTo>
                    <a:lnTo>
                      <a:pt x="0" y="4"/>
                    </a:lnTo>
                    <a:lnTo>
                      <a:pt x="0" y="4"/>
                    </a:lnTo>
                    <a:lnTo>
                      <a:pt x="2" y="0"/>
                    </a:lnTo>
                    <a:lnTo>
                      <a:pt x="4" y="0"/>
                    </a:lnTo>
                    <a:lnTo>
                      <a:pt x="8" y="0"/>
                    </a:lnTo>
                    <a:lnTo>
                      <a:pt x="10" y="4"/>
                    </a:lnTo>
                    <a:lnTo>
                      <a:pt x="14" y="6"/>
                    </a:lnTo>
                    <a:lnTo>
                      <a:pt x="14" y="6"/>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8" name="Freeform 791">
                <a:extLst>
                  <a:ext uri="{FF2B5EF4-FFF2-40B4-BE49-F238E27FC236}">
                    <a16:creationId xmlns:a16="http://schemas.microsoft.com/office/drawing/2014/main" id="{01E456E5-F6C4-B351-8363-6903133FF2B9}"/>
                  </a:ext>
                </a:extLst>
              </p:cNvPr>
              <p:cNvSpPr>
                <a:spLocks/>
              </p:cNvSpPr>
              <p:nvPr/>
            </p:nvSpPr>
            <p:spPr bwMode="auto">
              <a:xfrm>
                <a:off x="3456" y="2841"/>
                <a:ext cx="6" cy="10"/>
              </a:xfrm>
              <a:custGeom>
                <a:avLst/>
                <a:gdLst>
                  <a:gd name="T0" fmla="*/ 2 w 6"/>
                  <a:gd name="T1" fmla="*/ 10 h 10"/>
                  <a:gd name="T2" fmla="*/ 2 w 6"/>
                  <a:gd name="T3" fmla="*/ 10 h 10"/>
                  <a:gd name="T4" fmla="*/ 0 w 6"/>
                  <a:gd name="T5" fmla="*/ 4 h 10"/>
                  <a:gd name="T6" fmla="*/ 2 w 6"/>
                  <a:gd name="T7" fmla="*/ 2 h 10"/>
                  <a:gd name="T8" fmla="*/ 2 w 6"/>
                  <a:gd name="T9" fmla="*/ 0 h 10"/>
                  <a:gd name="T10" fmla="*/ 2 w 6"/>
                  <a:gd name="T11" fmla="*/ 0 h 10"/>
                  <a:gd name="T12" fmla="*/ 4 w 6"/>
                  <a:gd name="T13" fmla="*/ 0 h 10"/>
                  <a:gd name="T14" fmla="*/ 6 w 6"/>
                  <a:gd name="T15" fmla="*/ 4 h 10"/>
                  <a:gd name="T16" fmla="*/ 6 w 6"/>
                  <a:gd name="T17" fmla="*/ 10 h 10"/>
                  <a:gd name="T18" fmla="*/ 6 w 6"/>
                  <a:gd name="T19" fmla="*/ 10 h 10"/>
                  <a:gd name="T20" fmla="*/ 2 w 6"/>
                  <a:gd name="T21" fmla="*/ 10 h 10"/>
                  <a:gd name="T22" fmla="*/ 2 w 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2" y="10"/>
                    </a:moveTo>
                    <a:lnTo>
                      <a:pt x="2" y="10"/>
                    </a:lnTo>
                    <a:lnTo>
                      <a:pt x="0" y="4"/>
                    </a:lnTo>
                    <a:lnTo>
                      <a:pt x="2" y="2"/>
                    </a:lnTo>
                    <a:lnTo>
                      <a:pt x="2" y="0"/>
                    </a:lnTo>
                    <a:lnTo>
                      <a:pt x="2" y="0"/>
                    </a:lnTo>
                    <a:lnTo>
                      <a:pt x="4" y="0"/>
                    </a:lnTo>
                    <a:lnTo>
                      <a:pt x="6" y="4"/>
                    </a:lnTo>
                    <a:lnTo>
                      <a:pt x="6" y="10"/>
                    </a:lnTo>
                    <a:lnTo>
                      <a:pt x="6"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9" name="Freeform 792">
                <a:extLst>
                  <a:ext uri="{FF2B5EF4-FFF2-40B4-BE49-F238E27FC236}">
                    <a16:creationId xmlns:a16="http://schemas.microsoft.com/office/drawing/2014/main" id="{C61BE612-9872-1926-CDF1-503F36C8779F}"/>
                  </a:ext>
                </a:extLst>
              </p:cNvPr>
              <p:cNvSpPr>
                <a:spLocks/>
              </p:cNvSpPr>
              <p:nvPr/>
            </p:nvSpPr>
            <p:spPr bwMode="auto">
              <a:xfrm>
                <a:off x="1798" y="2779"/>
                <a:ext cx="64" cy="52"/>
              </a:xfrm>
              <a:custGeom>
                <a:avLst/>
                <a:gdLst>
                  <a:gd name="T0" fmla="*/ 14 w 64"/>
                  <a:gd name="T1" fmla="*/ 48 h 52"/>
                  <a:gd name="T2" fmla="*/ 12 w 64"/>
                  <a:gd name="T3" fmla="*/ 44 h 52"/>
                  <a:gd name="T4" fmla="*/ 12 w 64"/>
                  <a:gd name="T5" fmla="*/ 38 h 52"/>
                  <a:gd name="T6" fmla="*/ 12 w 64"/>
                  <a:gd name="T7" fmla="*/ 36 h 52"/>
                  <a:gd name="T8" fmla="*/ 10 w 64"/>
                  <a:gd name="T9" fmla="*/ 32 h 52"/>
                  <a:gd name="T10" fmla="*/ 8 w 64"/>
                  <a:gd name="T11" fmla="*/ 34 h 52"/>
                  <a:gd name="T12" fmla="*/ 0 w 64"/>
                  <a:gd name="T13" fmla="*/ 44 h 52"/>
                  <a:gd name="T14" fmla="*/ 2 w 64"/>
                  <a:gd name="T15" fmla="*/ 30 h 52"/>
                  <a:gd name="T16" fmla="*/ 2 w 64"/>
                  <a:gd name="T17" fmla="*/ 18 h 52"/>
                  <a:gd name="T18" fmla="*/ 6 w 64"/>
                  <a:gd name="T19" fmla="*/ 24 h 52"/>
                  <a:gd name="T20" fmla="*/ 8 w 64"/>
                  <a:gd name="T21" fmla="*/ 24 h 52"/>
                  <a:gd name="T22" fmla="*/ 16 w 64"/>
                  <a:gd name="T23" fmla="*/ 24 h 52"/>
                  <a:gd name="T24" fmla="*/ 22 w 64"/>
                  <a:gd name="T25" fmla="*/ 38 h 52"/>
                  <a:gd name="T26" fmla="*/ 22 w 64"/>
                  <a:gd name="T27" fmla="*/ 28 h 52"/>
                  <a:gd name="T28" fmla="*/ 24 w 64"/>
                  <a:gd name="T29" fmla="*/ 22 h 52"/>
                  <a:gd name="T30" fmla="*/ 28 w 64"/>
                  <a:gd name="T31" fmla="*/ 22 h 52"/>
                  <a:gd name="T32" fmla="*/ 28 w 64"/>
                  <a:gd name="T33" fmla="*/ 28 h 52"/>
                  <a:gd name="T34" fmla="*/ 30 w 64"/>
                  <a:gd name="T35" fmla="*/ 36 h 52"/>
                  <a:gd name="T36" fmla="*/ 30 w 64"/>
                  <a:gd name="T37" fmla="*/ 34 h 52"/>
                  <a:gd name="T38" fmla="*/ 32 w 64"/>
                  <a:gd name="T39" fmla="*/ 32 h 52"/>
                  <a:gd name="T40" fmla="*/ 30 w 64"/>
                  <a:gd name="T41" fmla="*/ 22 h 52"/>
                  <a:gd name="T42" fmla="*/ 28 w 64"/>
                  <a:gd name="T43" fmla="*/ 18 h 52"/>
                  <a:gd name="T44" fmla="*/ 28 w 64"/>
                  <a:gd name="T45" fmla="*/ 10 h 52"/>
                  <a:gd name="T46" fmla="*/ 30 w 64"/>
                  <a:gd name="T47" fmla="*/ 6 h 52"/>
                  <a:gd name="T48" fmla="*/ 32 w 64"/>
                  <a:gd name="T49" fmla="*/ 2 h 52"/>
                  <a:gd name="T50" fmla="*/ 34 w 64"/>
                  <a:gd name="T51" fmla="*/ 0 h 52"/>
                  <a:gd name="T52" fmla="*/ 36 w 64"/>
                  <a:gd name="T53" fmla="*/ 0 h 52"/>
                  <a:gd name="T54" fmla="*/ 46 w 64"/>
                  <a:gd name="T55" fmla="*/ 2 h 52"/>
                  <a:gd name="T56" fmla="*/ 50 w 64"/>
                  <a:gd name="T57" fmla="*/ 2 h 52"/>
                  <a:gd name="T58" fmla="*/ 52 w 64"/>
                  <a:gd name="T59" fmla="*/ 4 h 52"/>
                  <a:gd name="T60" fmla="*/ 54 w 64"/>
                  <a:gd name="T61" fmla="*/ 10 h 52"/>
                  <a:gd name="T62" fmla="*/ 54 w 64"/>
                  <a:gd name="T63" fmla="*/ 26 h 52"/>
                  <a:gd name="T64" fmla="*/ 56 w 64"/>
                  <a:gd name="T65" fmla="*/ 30 h 52"/>
                  <a:gd name="T66" fmla="*/ 62 w 64"/>
                  <a:gd name="T67" fmla="*/ 34 h 52"/>
                  <a:gd name="T68" fmla="*/ 64 w 64"/>
                  <a:gd name="T69" fmla="*/ 48 h 52"/>
                  <a:gd name="T70" fmla="*/ 64 w 64"/>
                  <a:gd name="T71" fmla="*/ 50 h 52"/>
                  <a:gd name="T72" fmla="*/ 60 w 64"/>
                  <a:gd name="T73" fmla="*/ 52 h 52"/>
                  <a:gd name="T74" fmla="*/ 54 w 64"/>
                  <a:gd name="T75" fmla="*/ 52 h 52"/>
                  <a:gd name="T76" fmla="*/ 50 w 64"/>
                  <a:gd name="T77" fmla="*/ 48 h 52"/>
                  <a:gd name="T78" fmla="*/ 46 w 64"/>
                  <a:gd name="T79" fmla="*/ 44 h 52"/>
                  <a:gd name="T80" fmla="*/ 38 w 64"/>
                  <a:gd name="T81" fmla="*/ 46 h 52"/>
                  <a:gd name="T82" fmla="*/ 34 w 64"/>
                  <a:gd name="T83" fmla="*/ 52 h 52"/>
                  <a:gd name="T84" fmla="*/ 32 w 64"/>
                  <a:gd name="T85" fmla="*/ 52 h 52"/>
                  <a:gd name="T86" fmla="*/ 32 w 64"/>
                  <a:gd name="T87" fmla="*/ 52 h 52"/>
                  <a:gd name="T88" fmla="*/ 28 w 64"/>
                  <a:gd name="T89" fmla="*/ 50 h 52"/>
                  <a:gd name="T90" fmla="*/ 18 w 64"/>
                  <a:gd name="T91" fmla="*/ 48 h 52"/>
                  <a:gd name="T92" fmla="*/ 14 w 64"/>
                  <a:gd name="T93"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52">
                    <a:moveTo>
                      <a:pt x="14" y="48"/>
                    </a:moveTo>
                    <a:lnTo>
                      <a:pt x="14" y="48"/>
                    </a:lnTo>
                    <a:lnTo>
                      <a:pt x="12" y="46"/>
                    </a:lnTo>
                    <a:lnTo>
                      <a:pt x="12" y="44"/>
                    </a:lnTo>
                    <a:lnTo>
                      <a:pt x="10" y="42"/>
                    </a:lnTo>
                    <a:lnTo>
                      <a:pt x="12" y="38"/>
                    </a:lnTo>
                    <a:lnTo>
                      <a:pt x="12" y="38"/>
                    </a:lnTo>
                    <a:lnTo>
                      <a:pt x="12" y="36"/>
                    </a:lnTo>
                    <a:lnTo>
                      <a:pt x="12" y="34"/>
                    </a:lnTo>
                    <a:lnTo>
                      <a:pt x="10" y="32"/>
                    </a:lnTo>
                    <a:lnTo>
                      <a:pt x="10" y="32"/>
                    </a:lnTo>
                    <a:lnTo>
                      <a:pt x="8" y="34"/>
                    </a:lnTo>
                    <a:lnTo>
                      <a:pt x="6" y="36"/>
                    </a:lnTo>
                    <a:lnTo>
                      <a:pt x="0" y="44"/>
                    </a:lnTo>
                    <a:lnTo>
                      <a:pt x="0" y="44"/>
                    </a:lnTo>
                    <a:lnTo>
                      <a:pt x="2" y="30"/>
                    </a:lnTo>
                    <a:lnTo>
                      <a:pt x="2" y="18"/>
                    </a:lnTo>
                    <a:lnTo>
                      <a:pt x="2" y="18"/>
                    </a:lnTo>
                    <a:lnTo>
                      <a:pt x="4" y="24"/>
                    </a:lnTo>
                    <a:lnTo>
                      <a:pt x="6" y="24"/>
                    </a:lnTo>
                    <a:lnTo>
                      <a:pt x="8" y="24"/>
                    </a:lnTo>
                    <a:lnTo>
                      <a:pt x="8" y="24"/>
                    </a:lnTo>
                    <a:lnTo>
                      <a:pt x="12" y="22"/>
                    </a:lnTo>
                    <a:lnTo>
                      <a:pt x="16" y="24"/>
                    </a:lnTo>
                    <a:lnTo>
                      <a:pt x="18" y="28"/>
                    </a:lnTo>
                    <a:lnTo>
                      <a:pt x="22" y="38"/>
                    </a:lnTo>
                    <a:lnTo>
                      <a:pt x="22" y="38"/>
                    </a:lnTo>
                    <a:lnTo>
                      <a:pt x="22" y="28"/>
                    </a:lnTo>
                    <a:lnTo>
                      <a:pt x="24" y="22"/>
                    </a:lnTo>
                    <a:lnTo>
                      <a:pt x="24" y="22"/>
                    </a:lnTo>
                    <a:lnTo>
                      <a:pt x="26" y="22"/>
                    </a:lnTo>
                    <a:lnTo>
                      <a:pt x="28" y="22"/>
                    </a:lnTo>
                    <a:lnTo>
                      <a:pt x="28" y="28"/>
                    </a:lnTo>
                    <a:lnTo>
                      <a:pt x="28" y="28"/>
                    </a:lnTo>
                    <a:lnTo>
                      <a:pt x="28" y="32"/>
                    </a:lnTo>
                    <a:lnTo>
                      <a:pt x="30" y="36"/>
                    </a:lnTo>
                    <a:lnTo>
                      <a:pt x="30" y="36"/>
                    </a:lnTo>
                    <a:lnTo>
                      <a:pt x="30" y="34"/>
                    </a:lnTo>
                    <a:lnTo>
                      <a:pt x="32" y="32"/>
                    </a:lnTo>
                    <a:lnTo>
                      <a:pt x="32" y="32"/>
                    </a:lnTo>
                    <a:lnTo>
                      <a:pt x="32" y="26"/>
                    </a:lnTo>
                    <a:lnTo>
                      <a:pt x="30" y="22"/>
                    </a:lnTo>
                    <a:lnTo>
                      <a:pt x="30" y="22"/>
                    </a:lnTo>
                    <a:lnTo>
                      <a:pt x="28" y="18"/>
                    </a:lnTo>
                    <a:lnTo>
                      <a:pt x="28" y="10"/>
                    </a:lnTo>
                    <a:lnTo>
                      <a:pt x="28" y="10"/>
                    </a:lnTo>
                    <a:lnTo>
                      <a:pt x="30" y="10"/>
                    </a:lnTo>
                    <a:lnTo>
                      <a:pt x="30" y="6"/>
                    </a:lnTo>
                    <a:lnTo>
                      <a:pt x="30" y="6"/>
                    </a:lnTo>
                    <a:lnTo>
                      <a:pt x="32" y="2"/>
                    </a:lnTo>
                    <a:lnTo>
                      <a:pt x="34" y="0"/>
                    </a:lnTo>
                    <a:lnTo>
                      <a:pt x="34" y="0"/>
                    </a:lnTo>
                    <a:lnTo>
                      <a:pt x="36" y="0"/>
                    </a:lnTo>
                    <a:lnTo>
                      <a:pt x="36" y="0"/>
                    </a:lnTo>
                    <a:lnTo>
                      <a:pt x="44" y="0"/>
                    </a:lnTo>
                    <a:lnTo>
                      <a:pt x="46" y="2"/>
                    </a:lnTo>
                    <a:lnTo>
                      <a:pt x="50" y="2"/>
                    </a:lnTo>
                    <a:lnTo>
                      <a:pt x="50" y="2"/>
                    </a:lnTo>
                    <a:lnTo>
                      <a:pt x="52" y="2"/>
                    </a:lnTo>
                    <a:lnTo>
                      <a:pt x="52" y="4"/>
                    </a:lnTo>
                    <a:lnTo>
                      <a:pt x="54" y="10"/>
                    </a:lnTo>
                    <a:lnTo>
                      <a:pt x="54" y="10"/>
                    </a:lnTo>
                    <a:lnTo>
                      <a:pt x="52" y="22"/>
                    </a:lnTo>
                    <a:lnTo>
                      <a:pt x="54" y="26"/>
                    </a:lnTo>
                    <a:lnTo>
                      <a:pt x="56" y="30"/>
                    </a:lnTo>
                    <a:lnTo>
                      <a:pt x="56" y="30"/>
                    </a:lnTo>
                    <a:lnTo>
                      <a:pt x="62" y="34"/>
                    </a:lnTo>
                    <a:lnTo>
                      <a:pt x="62" y="34"/>
                    </a:lnTo>
                    <a:lnTo>
                      <a:pt x="64" y="40"/>
                    </a:lnTo>
                    <a:lnTo>
                      <a:pt x="64" y="48"/>
                    </a:lnTo>
                    <a:lnTo>
                      <a:pt x="64" y="48"/>
                    </a:lnTo>
                    <a:lnTo>
                      <a:pt x="64" y="50"/>
                    </a:lnTo>
                    <a:lnTo>
                      <a:pt x="62" y="52"/>
                    </a:lnTo>
                    <a:lnTo>
                      <a:pt x="60" y="52"/>
                    </a:lnTo>
                    <a:lnTo>
                      <a:pt x="60" y="52"/>
                    </a:lnTo>
                    <a:lnTo>
                      <a:pt x="54" y="52"/>
                    </a:lnTo>
                    <a:lnTo>
                      <a:pt x="52" y="50"/>
                    </a:lnTo>
                    <a:lnTo>
                      <a:pt x="50" y="48"/>
                    </a:lnTo>
                    <a:lnTo>
                      <a:pt x="50" y="48"/>
                    </a:lnTo>
                    <a:lnTo>
                      <a:pt x="46" y="44"/>
                    </a:lnTo>
                    <a:lnTo>
                      <a:pt x="42" y="42"/>
                    </a:lnTo>
                    <a:lnTo>
                      <a:pt x="38" y="46"/>
                    </a:lnTo>
                    <a:lnTo>
                      <a:pt x="34" y="52"/>
                    </a:lnTo>
                    <a:lnTo>
                      <a:pt x="34" y="52"/>
                    </a:lnTo>
                    <a:lnTo>
                      <a:pt x="34" y="52"/>
                    </a:lnTo>
                    <a:lnTo>
                      <a:pt x="32" y="52"/>
                    </a:lnTo>
                    <a:lnTo>
                      <a:pt x="32" y="52"/>
                    </a:lnTo>
                    <a:lnTo>
                      <a:pt x="32" y="52"/>
                    </a:lnTo>
                    <a:lnTo>
                      <a:pt x="28" y="50"/>
                    </a:lnTo>
                    <a:lnTo>
                      <a:pt x="28" y="50"/>
                    </a:lnTo>
                    <a:lnTo>
                      <a:pt x="18" y="48"/>
                    </a:lnTo>
                    <a:lnTo>
                      <a:pt x="18" y="48"/>
                    </a:lnTo>
                    <a:lnTo>
                      <a:pt x="14" y="48"/>
                    </a:lnTo>
                    <a:lnTo>
                      <a:pt x="14"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0" name="Freeform 793">
                <a:extLst>
                  <a:ext uri="{FF2B5EF4-FFF2-40B4-BE49-F238E27FC236}">
                    <a16:creationId xmlns:a16="http://schemas.microsoft.com/office/drawing/2014/main" id="{FDD1FA40-7451-B494-E8D7-87D6B681E2B8}"/>
                  </a:ext>
                </a:extLst>
              </p:cNvPr>
              <p:cNvSpPr>
                <a:spLocks/>
              </p:cNvSpPr>
              <p:nvPr/>
            </p:nvSpPr>
            <p:spPr bwMode="auto">
              <a:xfrm>
                <a:off x="1832" y="2789"/>
                <a:ext cx="44" cy="48"/>
              </a:xfrm>
              <a:custGeom>
                <a:avLst/>
                <a:gdLst>
                  <a:gd name="T0" fmla="*/ 0 w 44"/>
                  <a:gd name="T1" fmla="*/ 42 h 48"/>
                  <a:gd name="T2" fmla="*/ 0 w 44"/>
                  <a:gd name="T3" fmla="*/ 42 h 48"/>
                  <a:gd name="T4" fmla="*/ 2 w 44"/>
                  <a:gd name="T5" fmla="*/ 36 h 48"/>
                  <a:gd name="T6" fmla="*/ 4 w 44"/>
                  <a:gd name="T7" fmla="*/ 30 h 48"/>
                  <a:gd name="T8" fmla="*/ 4 w 44"/>
                  <a:gd name="T9" fmla="*/ 30 h 48"/>
                  <a:gd name="T10" fmla="*/ 6 w 44"/>
                  <a:gd name="T11" fmla="*/ 26 h 48"/>
                  <a:gd name="T12" fmla="*/ 8 w 44"/>
                  <a:gd name="T13" fmla="*/ 26 h 48"/>
                  <a:gd name="T14" fmla="*/ 12 w 44"/>
                  <a:gd name="T15" fmla="*/ 30 h 48"/>
                  <a:gd name="T16" fmla="*/ 12 w 44"/>
                  <a:gd name="T17" fmla="*/ 30 h 48"/>
                  <a:gd name="T18" fmla="*/ 20 w 44"/>
                  <a:gd name="T19" fmla="*/ 36 h 48"/>
                  <a:gd name="T20" fmla="*/ 26 w 44"/>
                  <a:gd name="T21" fmla="*/ 38 h 48"/>
                  <a:gd name="T22" fmla="*/ 30 w 44"/>
                  <a:gd name="T23" fmla="*/ 38 h 48"/>
                  <a:gd name="T24" fmla="*/ 30 w 44"/>
                  <a:gd name="T25" fmla="*/ 38 h 48"/>
                  <a:gd name="T26" fmla="*/ 26 w 44"/>
                  <a:gd name="T27" fmla="*/ 28 h 48"/>
                  <a:gd name="T28" fmla="*/ 22 w 44"/>
                  <a:gd name="T29" fmla="*/ 22 h 48"/>
                  <a:gd name="T30" fmla="*/ 22 w 44"/>
                  <a:gd name="T31" fmla="*/ 22 h 48"/>
                  <a:gd name="T32" fmla="*/ 18 w 44"/>
                  <a:gd name="T33" fmla="*/ 18 h 48"/>
                  <a:gd name="T34" fmla="*/ 16 w 44"/>
                  <a:gd name="T35" fmla="*/ 14 h 48"/>
                  <a:gd name="T36" fmla="*/ 16 w 44"/>
                  <a:gd name="T37" fmla="*/ 8 h 48"/>
                  <a:gd name="T38" fmla="*/ 18 w 44"/>
                  <a:gd name="T39" fmla="*/ 0 h 48"/>
                  <a:gd name="T40" fmla="*/ 18 w 44"/>
                  <a:gd name="T41" fmla="*/ 0 h 48"/>
                  <a:gd name="T42" fmla="*/ 20 w 44"/>
                  <a:gd name="T43" fmla="*/ 2 h 48"/>
                  <a:gd name="T44" fmla="*/ 20 w 44"/>
                  <a:gd name="T45" fmla="*/ 2 h 48"/>
                  <a:gd name="T46" fmla="*/ 24 w 44"/>
                  <a:gd name="T47" fmla="*/ 10 h 48"/>
                  <a:gd name="T48" fmla="*/ 30 w 44"/>
                  <a:gd name="T49" fmla="*/ 16 h 48"/>
                  <a:gd name="T50" fmla="*/ 36 w 44"/>
                  <a:gd name="T51" fmla="*/ 20 h 48"/>
                  <a:gd name="T52" fmla="*/ 38 w 44"/>
                  <a:gd name="T53" fmla="*/ 18 h 48"/>
                  <a:gd name="T54" fmla="*/ 42 w 44"/>
                  <a:gd name="T55" fmla="*/ 18 h 48"/>
                  <a:gd name="T56" fmla="*/ 42 w 44"/>
                  <a:gd name="T57" fmla="*/ 18 h 48"/>
                  <a:gd name="T58" fmla="*/ 44 w 44"/>
                  <a:gd name="T59" fmla="*/ 20 h 48"/>
                  <a:gd name="T60" fmla="*/ 44 w 44"/>
                  <a:gd name="T61" fmla="*/ 26 h 48"/>
                  <a:gd name="T62" fmla="*/ 44 w 44"/>
                  <a:gd name="T63" fmla="*/ 26 h 48"/>
                  <a:gd name="T64" fmla="*/ 42 w 44"/>
                  <a:gd name="T65" fmla="*/ 32 h 48"/>
                  <a:gd name="T66" fmla="*/ 42 w 44"/>
                  <a:gd name="T67" fmla="*/ 38 h 48"/>
                  <a:gd name="T68" fmla="*/ 40 w 44"/>
                  <a:gd name="T69" fmla="*/ 42 h 48"/>
                  <a:gd name="T70" fmla="*/ 38 w 44"/>
                  <a:gd name="T71" fmla="*/ 42 h 48"/>
                  <a:gd name="T72" fmla="*/ 36 w 44"/>
                  <a:gd name="T73" fmla="*/ 40 h 48"/>
                  <a:gd name="T74" fmla="*/ 36 w 44"/>
                  <a:gd name="T75" fmla="*/ 40 h 48"/>
                  <a:gd name="T76" fmla="*/ 36 w 44"/>
                  <a:gd name="T77" fmla="*/ 38 h 48"/>
                  <a:gd name="T78" fmla="*/ 36 w 44"/>
                  <a:gd name="T79" fmla="*/ 38 h 48"/>
                  <a:gd name="T80" fmla="*/ 34 w 44"/>
                  <a:gd name="T81" fmla="*/ 38 h 48"/>
                  <a:gd name="T82" fmla="*/ 32 w 44"/>
                  <a:gd name="T83" fmla="*/ 38 h 48"/>
                  <a:gd name="T84" fmla="*/ 32 w 44"/>
                  <a:gd name="T85" fmla="*/ 44 h 48"/>
                  <a:gd name="T86" fmla="*/ 32 w 44"/>
                  <a:gd name="T87" fmla="*/ 44 h 48"/>
                  <a:gd name="T88" fmla="*/ 32 w 44"/>
                  <a:gd name="T89" fmla="*/ 44 h 48"/>
                  <a:gd name="T90" fmla="*/ 24 w 44"/>
                  <a:gd name="T91" fmla="*/ 48 h 48"/>
                  <a:gd name="T92" fmla="*/ 18 w 44"/>
                  <a:gd name="T93" fmla="*/ 48 h 48"/>
                  <a:gd name="T94" fmla="*/ 10 w 44"/>
                  <a:gd name="T95" fmla="*/ 44 h 48"/>
                  <a:gd name="T96" fmla="*/ 4 w 44"/>
                  <a:gd name="T97" fmla="*/ 40 h 48"/>
                  <a:gd name="T98" fmla="*/ 4 w 44"/>
                  <a:gd name="T99" fmla="*/ 40 h 48"/>
                  <a:gd name="T100" fmla="*/ 0 w 44"/>
                  <a:gd name="T101" fmla="*/ 42 h 48"/>
                  <a:gd name="T102" fmla="*/ 0 w 44"/>
                  <a:gd name="T10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48">
                    <a:moveTo>
                      <a:pt x="0" y="42"/>
                    </a:moveTo>
                    <a:lnTo>
                      <a:pt x="0" y="42"/>
                    </a:lnTo>
                    <a:lnTo>
                      <a:pt x="2" y="36"/>
                    </a:lnTo>
                    <a:lnTo>
                      <a:pt x="4" y="30"/>
                    </a:lnTo>
                    <a:lnTo>
                      <a:pt x="4" y="30"/>
                    </a:lnTo>
                    <a:lnTo>
                      <a:pt x="6" y="26"/>
                    </a:lnTo>
                    <a:lnTo>
                      <a:pt x="8" y="26"/>
                    </a:lnTo>
                    <a:lnTo>
                      <a:pt x="12" y="30"/>
                    </a:lnTo>
                    <a:lnTo>
                      <a:pt x="12" y="30"/>
                    </a:lnTo>
                    <a:lnTo>
                      <a:pt x="20" y="36"/>
                    </a:lnTo>
                    <a:lnTo>
                      <a:pt x="26" y="38"/>
                    </a:lnTo>
                    <a:lnTo>
                      <a:pt x="30" y="38"/>
                    </a:lnTo>
                    <a:lnTo>
                      <a:pt x="30" y="38"/>
                    </a:lnTo>
                    <a:lnTo>
                      <a:pt x="26" y="28"/>
                    </a:lnTo>
                    <a:lnTo>
                      <a:pt x="22" y="22"/>
                    </a:lnTo>
                    <a:lnTo>
                      <a:pt x="22" y="22"/>
                    </a:lnTo>
                    <a:lnTo>
                      <a:pt x="18" y="18"/>
                    </a:lnTo>
                    <a:lnTo>
                      <a:pt x="16" y="14"/>
                    </a:lnTo>
                    <a:lnTo>
                      <a:pt x="16" y="8"/>
                    </a:lnTo>
                    <a:lnTo>
                      <a:pt x="18" y="0"/>
                    </a:lnTo>
                    <a:lnTo>
                      <a:pt x="18" y="0"/>
                    </a:lnTo>
                    <a:lnTo>
                      <a:pt x="20" y="2"/>
                    </a:lnTo>
                    <a:lnTo>
                      <a:pt x="20" y="2"/>
                    </a:lnTo>
                    <a:lnTo>
                      <a:pt x="24" y="10"/>
                    </a:lnTo>
                    <a:lnTo>
                      <a:pt x="30" y="16"/>
                    </a:lnTo>
                    <a:lnTo>
                      <a:pt x="36" y="20"/>
                    </a:lnTo>
                    <a:lnTo>
                      <a:pt x="38" y="18"/>
                    </a:lnTo>
                    <a:lnTo>
                      <a:pt x="42" y="18"/>
                    </a:lnTo>
                    <a:lnTo>
                      <a:pt x="42" y="18"/>
                    </a:lnTo>
                    <a:lnTo>
                      <a:pt x="44" y="20"/>
                    </a:lnTo>
                    <a:lnTo>
                      <a:pt x="44" y="26"/>
                    </a:lnTo>
                    <a:lnTo>
                      <a:pt x="44" y="26"/>
                    </a:lnTo>
                    <a:lnTo>
                      <a:pt x="42" y="32"/>
                    </a:lnTo>
                    <a:lnTo>
                      <a:pt x="42" y="38"/>
                    </a:lnTo>
                    <a:lnTo>
                      <a:pt x="40" y="42"/>
                    </a:lnTo>
                    <a:lnTo>
                      <a:pt x="38" y="42"/>
                    </a:lnTo>
                    <a:lnTo>
                      <a:pt x="36" y="40"/>
                    </a:lnTo>
                    <a:lnTo>
                      <a:pt x="36" y="40"/>
                    </a:lnTo>
                    <a:lnTo>
                      <a:pt x="36" y="38"/>
                    </a:lnTo>
                    <a:lnTo>
                      <a:pt x="36" y="38"/>
                    </a:lnTo>
                    <a:lnTo>
                      <a:pt x="34" y="38"/>
                    </a:lnTo>
                    <a:lnTo>
                      <a:pt x="32" y="38"/>
                    </a:lnTo>
                    <a:lnTo>
                      <a:pt x="32" y="44"/>
                    </a:lnTo>
                    <a:lnTo>
                      <a:pt x="32" y="44"/>
                    </a:lnTo>
                    <a:lnTo>
                      <a:pt x="32" y="44"/>
                    </a:lnTo>
                    <a:lnTo>
                      <a:pt x="24" y="48"/>
                    </a:lnTo>
                    <a:lnTo>
                      <a:pt x="18" y="48"/>
                    </a:lnTo>
                    <a:lnTo>
                      <a:pt x="10" y="44"/>
                    </a:lnTo>
                    <a:lnTo>
                      <a:pt x="4" y="40"/>
                    </a:lnTo>
                    <a:lnTo>
                      <a:pt x="4" y="40"/>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1" name="Freeform 794">
                <a:extLst>
                  <a:ext uri="{FF2B5EF4-FFF2-40B4-BE49-F238E27FC236}">
                    <a16:creationId xmlns:a16="http://schemas.microsoft.com/office/drawing/2014/main" id="{B3EFAFE8-E1A1-AFB3-2811-C30FFFB353EB}"/>
                  </a:ext>
                </a:extLst>
              </p:cNvPr>
              <p:cNvSpPr>
                <a:spLocks/>
              </p:cNvSpPr>
              <p:nvPr/>
            </p:nvSpPr>
            <p:spPr bwMode="auto">
              <a:xfrm>
                <a:off x="1830" y="2831"/>
                <a:ext cx="6" cy="18"/>
              </a:xfrm>
              <a:custGeom>
                <a:avLst/>
                <a:gdLst>
                  <a:gd name="T0" fmla="*/ 0 w 6"/>
                  <a:gd name="T1" fmla="*/ 0 h 18"/>
                  <a:gd name="T2" fmla="*/ 0 w 6"/>
                  <a:gd name="T3" fmla="*/ 0 h 18"/>
                  <a:gd name="T4" fmla="*/ 2 w 6"/>
                  <a:gd name="T5" fmla="*/ 0 h 18"/>
                  <a:gd name="T6" fmla="*/ 2 w 6"/>
                  <a:gd name="T7" fmla="*/ 0 h 18"/>
                  <a:gd name="T8" fmla="*/ 4 w 6"/>
                  <a:gd name="T9" fmla="*/ 6 h 18"/>
                  <a:gd name="T10" fmla="*/ 6 w 6"/>
                  <a:gd name="T11" fmla="*/ 8 h 18"/>
                  <a:gd name="T12" fmla="*/ 6 w 6"/>
                  <a:gd name="T13" fmla="*/ 14 h 18"/>
                  <a:gd name="T14" fmla="*/ 6 w 6"/>
                  <a:gd name="T15" fmla="*/ 14 h 18"/>
                  <a:gd name="T16" fmla="*/ 4 w 6"/>
                  <a:gd name="T17" fmla="*/ 16 h 18"/>
                  <a:gd name="T18" fmla="*/ 4 w 6"/>
                  <a:gd name="T19" fmla="*/ 18 h 18"/>
                  <a:gd name="T20" fmla="*/ 0 w 6"/>
                  <a:gd name="T21" fmla="*/ 16 h 18"/>
                  <a:gd name="T22" fmla="*/ 0 w 6"/>
                  <a:gd name="T23" fmla="*/ 16 h 18"/>
                  <a:gd name="T24" fmla="*/ 0 w 6"/>
                  <a:gd name="T25" fmla="*/ 8 h 18"/>
                  <a:gd name="T26" fmla="*/ 0 w 6"/>
                  <a:gd name="T27" fmla="*/ 0 h 18"/>
                  <a:gd name="T28" fmla="*/ 0 w 6"/>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0" y="0"/>
                    </a:moveTo>
                    <a:lnTo>
                      <a:pt x="0" y="0"/>
                    </a:lnTo>
                    <a:lnTo>
                      <a:pt x="2" y="0"/>
                    </a:lnTo>
                    <a:lnTo>
                      <a:pt x="2" y="0"/>
                    </a:lnTo>
                    <a:lnTo>
                      <a:pt x="4" y="6"/>
                    </a:lnTo>
                    <a:lnTo>
                      <a:pt x="6" y="8"/>
                    </a:lnTo>
                    <a:lnTo>
                      <a:pt x="6" y="14"/>
                    </a:lnTo>
                    <a:lnTo>
                      <a:pt x="6" y="14"/>
                    </a:lnTo>
                    <a:lnTo>
                      <a:pt x="4" y="16"/>
                    </a:lnTo>
                    <a:lnTo>
                      <a:pt x="4" y="18"/>
                    </a:lnTo>
                    <a:lnTo>
                      <a:pt x="0" y="16"/>
                    </a:lnTo>
                    <a:lnTo>
                      <a:pt x="0" y="16"/>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2" name="Freeform 795">
                <a:extLst>
                  <a:ext uri="{FF2B5EF4-FFF2-40B4-BE49-F238E27FC236}">
                    <a16:creationId xmlns:a16="http://schemas.microsoft.com/office/drawing/2014/main" id="{6A0E8C73-079A-D1CC-17DD-A9CF7084F275}"/>
                  </a:ext>
                </a:extLst>
              </p:cNvPr>
              <p:cNvSpPr>
                <a:spLocks/>
              </p:cNvSpPr>
              <p:nvPr/>
            </p:nvSpPr>
            <p:spPr bwMode="auto">
              <a:xfrm>
                <a:off x="5948" y="1507"/>
                <a:ext cx="12" cy="18"/>
              </a:xfrm>
              <a:custGeom>
                <a:avLst/>
                <a:gdLst>
                  <a:gd name="T0" fmla="*/ 0 w 12"/>
                  <a:gd name="T1" fmla="*/ 4 h 18"/>
                  <a:gd name="T2" fmla="*/ 0 w 12"/>
                  <a:gd name="T3" fmla="*/ 4 h 18"/>
                  <a:gd name="T4" fmla="*/ 2 w 12"/>
                  <a:gd name="T5" fmla="*/ 0 h 18"/>
                  <a:gd name="T6" fmla="*/ 4 w 12"/>
                  <a:gd name="T7" fmla="*/ 0 h 18"/>
                  <a:gd name="T8" fmla="*/ 4 w 12"/>
                  <a:gd name="T9" fmla="*/ 0 h 18"/>
                  <a:gd name="T10" fmla="*/ 4 w 12"/>
                  <a:gd name="T11" fmla="*/ 2 h 18"/>
                  <a:gd name="T12" fmla="*/ 4 w 12"/>
                  <a:gd name="T13" fmla="*/ 2 h 18"/>
                  <a:gd name="T14" fmla="*/ 8 w 12"/>
                  <a:gd name="T15" fmla="*/ 6 h 18"/>
                  <a:gd name="T16" fmla="*/ 10 w 12"/>
                  <a:gd name="T17" fmla="*/ 8 h 18"/>
                  <a:gd name="T18" fmla="*/ 12 w 12"/>
                  <a:gd name="T19" fmla="*/ 14 h 18"/>
                  <a:gd name="T20" fmla="*/ 12 w 12"/>
                  <a:gd name="T21" fmla="*/ 14 h 18"/>
                  <a:gd name="T22" fmla="*/ 10 w 12"/>
                  <a:gd name="T23" fmla="*/ 18 h 18"/>
                  <a:gd name="T24" fmla="*/ 10 w 12"/>
                  <a:gd name="T25" fmla="*/ 18 h 18"/>
                  <a:gd name="T26" fmla="*/ 10 w 12"/>
                  <a:gd name="T27" fmla="*/ 18 h 18"/>
                  <a:gd name="T28" fmla="*/ 6 w 12"/>
                  <a:gd name="T29" fmla="*/ 16 h 18"/>
                  <a:gd name="T30" fmla="*/ 4 w 12"/>
                  <a:gd name="T31" fmla="*/ 16 h 18"/>
                  <a:gd name="T32" fmla="*/ 2 w 12"/>
                  <a:gd name="T33" fmla="*/ 12 h 18"/>
                  <a:gd name="T34" fmla="*/ 0 w 12"/>
                  <a:gd name="T35" fmla="*/ 4 h 18"/>
                  <a:gd name="T36" fmla="*/ 0 w 12"/>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8">
                    <a:moveTo>
                      <a:pt x="0" y="4"/>
                    </a:moveTo>
                    <a:lnTo>
                      <a:pt x="0" y="4"/>
                    </a:lnTo>
                    <a:lnTo>
                      <a:pt x="2" y="0"/>
                    </a:lnTo>
                    <a:lnTo>
                      <a:pt x="4" y="0"/>
                    </a:lnTo>
                    <a:lnTo>
                      <a:pt x="4" y="0"/>
                    </a:lnTo>
                    <a:lnTo>
                      <a:pt x="4" y="2"/>
                    </a:lnTo>
                    <a:lnTo>
                      <a:pt x="4" y="2"/>
                    </a:lnTo>
                    <a:lnTo>
                      <a:pt x="8" y="6"/>
                    </a:lnTo>
                    <a:lnTo>
                      <a:pt x="10" y="8"/>
                    </a:lnTo>
                    <a:lnTo>
                      <a:pt x="12" y="14"/>
                    </a:lnTo>
                    <a:lnTo>
                      <a:pt x="12" y="14"/>
                    </a:lnTo>
                    <a:lnTo>
                      <a:pt x="10" y="18"/>
                    </a:lnTo>
                    <a:lnTo>
                      <a:pt x="10" y="18"/>
                    </a:lnTo>
                    <a:lnTo>
                      <a:pt x="10" y="18"/>
                    </a:lnTo>
                    <a:lnTo>
                      <a:pt x="6" y="16"/>
                    </a:lnTo>
                    <a:lnTo>
                      <a:pt x="4" y="16"/>
                    </a:lnTo>
                    <a:lnTo>
                      <a:pt x="2"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3" name="Freeform 796">
                <a:extLst>
                  <a:ext uri="{FF2B5EF4-FFF2-40B4-BE49-F238E27FC236}">
                    <a16:creationId xmlns:a16="http://schemas.microsoft.com/office/drawing/2014/main" id="{727FF95C-7156-913D-55E8-371DE91571CB}"/>
                  </a:ext>
                </a:extLst>
              </p:cNvPr>
              <p:cNvSpPr>
                <a:spLocks/>
              </p:cNvSpPr>
              <p:nvPr/>
            </p:nvSpPr>
            <p:spPr bwMode="auto">
              <a:xfrm>
                <a:off x="5284" y="1467"/>
                <a:ext cx="74" cy="24"/>
              </a:xfrm>
              <a:custGeom>
                <a:avLst/>
                <a:gdLst>
                  <a:gd name="T0" fmla="*/ 68 w 74"/>
                  <a:gd name="T1" fmla="*/ 18 h 24"/>
                  <a:gd name="T2" fmla="*/ 68 w 74"/>
                  <a:gd name="T3" fmla="*/ 18 h 24"/>
                  <a:gd name="T4" fmla="*/ 58 w 74"/>
                  <a:gd name="T5" fmla="*/ 18 h 24"/>
                  <a:gd name="T6" fmla="*/ 54 w 74"/>
                  <a:gd name="T7" fmla="*/ 18 h 24"/>
                  <a:gd name="T8" fmla="*/ 48 w 74"/>
                  <a:gd name="T9" fmla="*/ 14 h 24"/>
                  <a:gd name="T10" fmla="*/ 48 w 74"/>
                  <a:gd name="T11" fmla="*/ 14 h 24"/>
                  <a:gd name="T12" fmla="*/ 48 w 74"/>
                  <a:gd name="T13" fmla="*/ 14 h 24"/>
                  <a:gd name="T14" fmla="*/ 46 w 74"/>
                  <a:gd name="T15" fmla="*/ 16 h 24"/>
                  <a:gd name="T16" fmla="*/ 44 w 74"/>
                  <a:gd name="T17" fmla="*/ 20 h 24"/>
                  <a:gd name="T18" fmla="*/ 44 w 74"/>
                  <a:gd name="T19" fmla="*/ 20 h 24"/>
                  <a:gd name="T20" fmla="*/ 40 w 74"/>
                  <a:gd name="T21" fmla="*/ 24 h 24"/>
                  <a:gd name="T22" fmla="*/ 38 w 74"/>
                  <a:gd name="T23" fmla="*/ 22 h 24"/>
                  <a:gd name="T24" fmla="*/ 36 w 74"/>
                  <a:gd name="T25" fmla="*/ 18 h 24"/>
                  <a:gd name="T26" fmla="*/ 36 w 74"/>
                  <a:gd name="T27" fmla="*/ 18 h 24"/>
                  <a:gd name="T28" fmla="*/ 34 w 74"/>
                  <a:gd name="T29" fmla="*/ 16 h 24"/>
                  <a:gd name="T30" fmla="*/ 34 w 74"/>
                  <a:gd name="T31" fmla="*/ 16 h 24"/>
                  <a:gd name="T32" fmla="*/ 32 w 74"/>
                  <a:gd name="T33" fmla="*/ 20 h 24"/>
                  <a:gd name="T34" fmla="*/ 30 w 74"/>
                  <a:gd name="T35" fmla="*/ 22 h 24"/>
                  <a:gd name="T36" fmla="*/ 28 w 74"/>
                  <a:gd name="T37" fmla="*/ 22 h 24"/>
                  <a:gd name="T38" fmla="*/ 26 w 74"/>
                  <a:gd name="T39" fmla="*/ 20 h 24"/>
                  <a:gd name="T40" fmla="*/ 22 w 74"/>
                  <a:gd name="T41" fmla="*/ 14 h 24"/>
                  <a:gd name="T42" fmla="*/ 18 w 74"/>
                  <a:gd name="T43" fmla="*/ 10 h 24"/>
                  <a:gd name="T44" fmla="*/ 18 w 74"/>
                  <a:gd name="T45" fmla="*/ 10 h 24"/>
                  <a:gd name="T46" fmla="*/ 16 w 74"/>
                  <a:gd name="T47" fmla="*/ 10 h 24"/>
                  <a:gd name="T48" fmla="*/ 14 w 74"/>
                  <a:gd name="T49" fmla="*/ 12 h 24"/>
                  <a:gd name="T50" fmla="*/ 10 w 74"/>
                  <a:gd name="T51" fmla="*/ 14 h 24"/>
                  <a:gd name="T52" fmla="*/ 8 w 74"/>
                  <a:gd name="T53" fmla="*/ 14 h 24"/>
                  <a:gd name="T54" fmla="*/ 8 w 74"/>
                  <a:gd name="T55" fmla="*/ 14 h 24"/>
                  <a:gd name="T56" fmla="*/ 4 w 74"/>
                  <a:gd name="T57" fmla="*/ 14 h 24"/>
                  <a:gd name="T58" fmla="*/ 0 w 74"/>
                  <a:gd name="T59" fmla="*/ 14 h 24"/>
                  <a:gd name="T60" fmla="*/ 0 w 74"/>
                  <a:gd name="T61" fmla="*/ 14 h 24"/>
                  <a:gd name="T62" fmla="*/ 2 w 74"/>
                  <a:gd name="T63" fmla="*/ 6 h 24"/>
                  <a:gd name="T64" fmla="*/ 6 w 74"/>
                  <a:gd name="T65" fmla="*/ 2 h 24"/>
                  <a:gd name="T66" fmla="*/ 10 w 74"/>
                  <a:gd name="T67" fmla="*/ 2 h 24"/>
                  <a:gd name="T68" fmla="*/ 14 w 74"/>
                  <a:gd name="T69" fmla="*/ 0 h 24"/>
                  <a:gd name="T70" fmla="*/ 14 w 74"/>
                  <a:gd name="T71" fmla="*/ 0 h 24"/>
                  <a:gd name="T72" fmla="*/ 18 w 74"/>
                  <a:gd name="T73" fmla="*/ 0 h 24"/>
                  <a:gd name="T74" fmla="*/ 22 w 74"/>
                  <a:gd name="T75" fmla="*/ 2 h 24"/>
                  <a:gd name="T76" fmla="*/ 26 w 74"/>
                  <a:gd name="T77" fmla="*/ 4 h 24"/>
                  <a:gd name="T78" fmla="*/ 32 w 74"/>
                  <a:gd name="T79" fmla="*/ 4 h 24"/>
                  <a:gd name="T80" fmla="*/ 32 w 74"/>
                  <a:gd name="T81" fmla="*/ 4 h 24"/>
                  <a:gd name="T82" fmla="*/ 38 w 74"/>
                  <a:gd name="T83" fmla="*/ 4 h 24"/>
                  <a:gd name="T84" fmla="*/ 42 w 74"/>
                  <a:gd name="T85" fmla="*/ 4 h 24"/>
                  <a:gd name="T86" fmla="*/ 54 w 74"/>
                  <a:gd name="T87" fmla="*/ 0 h 24"/>
                  <a:gd name="T88" fmla="*/ 54 w 74"/>
                  <a:gd name="T89" fmla="*/ 0 h 24"/>
                  <a:gd name="T90" fmla="*/ 56 w 74"/>
                  <a:gd name="T91" fmla="*/ 2 h 24"/>
                  <a:gd name="T92" fmla="*/ 56 w 74"/>
                  <a:gd name="T93" fmla="*/ 8 h 24"/>
                  <a:gd name="T94" fmla="*/ 56 w 74"/>
                  <a:gd name="T95" fmla="*/ 8 h 24"/>
                  <a:gd name="T96" fmla="*/ 58 w 74"/>
                  <a:gd name="T97" fmla="*/ 14 h 24"/>
                  <a:gd name="T98" fmla="*/ 60 w 74"/>
                  <a:gd name="T99" fmla="*/ 14 h 24"/>
                  <a:gd name="T100" fmla="*/ 60 w 74"/>
                  <a:gd name="T101" fmla="*/ 12 h 24"/>
                  <a:gd name="T102" fmla="*/ 60 w 74"/>
                  <a:gd name="T103" fmla="*/ 12 h 24"/>
                  <a:gd name="T104" fmla="*/ 64 w 74"/>
                  <a:gd name="T105" fmla="*/ 4 h 24"/>
                  <a:gd name="T106" fmla="*/ 64 w 74"/>
                  <a:gd name="T107" fmla="*/ 2 h 24"/>
                  <a:gd name="T108" fmla="*/ 66 w 74"/>
                  <a:gd name="T109" fmla="*/ 2 h 24"/>
                  <a:gd name="T110" fmla="*/ 70 w 74"/>
                  <a:gd name="T111" fmla="*/ 4 h 24"/>
                  <a:gd name="T112" fmla="*/ 74 w 74"/>
                  <a:gd name="T113" fmla="*/ 6 h 24"/>
                  <a:gd name="T114" fmla="*/ 74 w 74"/>
                  <a:gd name="T115" fmla="*/ 6 h 24"/>
                  <a:gd name="T116" fmla="*/ 72 w 74"/>
                  <a:gd name="T117" fmla="*/ 16 h 24"/>
                  <a:gd name="T118" fmla="*/ 70 w 74"/>
                  <a:gd name="T119" fmla="*/ 18 h 24"/>
                  <a:gd name="T120" fmla="*/ 68 w 74"/>
                  <a:gd name="T121" fmla="*/ 18 h 24"/>
                  <a:gd name="T122" fmla="*/ 68 w 74"/>
                  <a:gd name="T123" fmla="*/ 18 h 24"/>
                  <a:gd name="T124" fmla="*/ 68 w 74"/>
                  <a:gd name="T12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24">
                    <a:moveTo>
                      <a:pt x="68" y="18"/>
                    </a:moveTo>
                    <a:lnTo>
                      <a:pt x="68" y="18"/>
                    </a:lnTo>
                    <a:lnTo>
                      <a:pt x="58" y="18"/>
                    </a:lnTo>
                    <a:lnTo>
                      <a:pt x="54" y="18"/>
                    </a:lnTo>
                    <a:lnTo>
                      <a:pt x="48" y="14"/>
                    </a:lnTo>
                    <a:lnTo>
                      <a:pt x="48" y="14"/>
                    </a:lnTo>
                    <a:lnTo>
                      <a:pt x="48" y="14"/>
                    </a:lnTo>
                    <a:lnTo>
                      <a:pt x="46" y="16"/>
                    </a:lnTo>
                    <a:lnTo>
                      <a:pt x="44" y="20"/>
                    </a:lnTo>
                    <a:lnTo>
                      <a:pt x="44" y="20"/>
                    </a:lnTo>
                    <a:lnTo>
                      <a:pt x="40" y="24"/>
                    </a:lnTo>
                    <a:lnTo>
                      <a:pt x="38" y="22"/>
                    </a:lnTo>
                    <a:lnTo>
                      <a:pt x="36" y="18"/>
                    </a:lnTo>
                    <a:lnTo>
                      <a:pt x="36" y="18"/>
                    </a:lnTo>
                    <a:lnTo>
                      <a:pt x="34" y="16"/>
                    </a:lnTo>
                    <a:lnTo>
                      <a:pt x="34" y="16"/>
                    </a:lnTo>
                    <a:lnTo>
                      <a:pt x="32" y="20"/>
                    </a:lnTo>
                    <a:lnTo>
                      <a:pt x="30" y="22"/>
                    </a:lnTo>
                    <a:lnTo>
                      <a:pt x="28" y="22"/>
                    </a:lnTo>
                    <a:lnTo>
                      <a:pt x="26" y="20"/>
                    </a:lnTo>
                    <a:lnTo>
                      <a:pt x="22" y="14"/>
                    </a:lnTo>
                    <a:lnTo>
                      <a:pt x="18" y="10"/>
                    </a:lnTo>
                    <a:lnTo>
                      <a:pt x="18" y="10"/>
                    </a:lnTo>
                    <a:lnTo>
                      <a:pt x="16" y="10"/>
                    </a:lnTo>
                    <a:lnTo>
                      <a:pt x="14" y="12"/>
                    </a:lnTo>
                    <a:lnTo>
                      <a:pt x="10" y="14"/>
                    </a:lnTo>
                    <a:lnTo>
                      <a:pt x="8" y="14"/>
                    </a:lnTo>
                    <a:lnTo>
                      <a:pt x="8" y="14"/>
                    </a:lnTo>
                    <a:lnTo>
                      <a:pt x="4" y="14"/>
                    </a:lnTo>
                    <a:lnTo>
                      <a:pt x="0" y="14"/>
                    </a:lnTo>
                    <a:lnTo>
                      <a:pt x="0" y="14"/>
                    </a:lnTo>
                    <a:lnTo>
                      <a:pt x="2" y="6"/>
                    </a:lnTo>
                    <a:lnTo>
                      <a:pt x="6" y="2"/>
                    </a:lnTo>
                    <a:lnTo>
                      <a:pt x="10" y="2"/>
                    </a:lnTo>
                    <a:lnTo>
                      <a:pt x="14" y="0"/>
                    </a:lnTo>
                    <a:lnTo>
                      <a:pt x="14" y="0"/>
                    </a:lnTo>
                    <a:lnTo>
                      <a:pt x="18" y="0"/>
                    </a:lnTo>
                    <a:lnTo>
                      <a:pt x="22" y="2"/>
                    </a:lnTo>
                    <a:lnTo>
                      <a:pt x="26" y="4"/>
                    </a:lnTo>
                    <a:lnTo>
                      <a:pt x="32" y="4"/>
                    </a:lnTo>
                    <a:lnTo>
                      <a:pt x="32" y="4"/>
                    </a:lnTo>
                    <a:lnTo>
                      <a:pt x="38" y="4"/>
                    </a:lnTo>
                    <a:lnTo>
                      <a:pt x="42" y="4"/>
                    </a:lnTo>
                    <a:lnTo>
                      <a:pt x="54" y="0"/>
                    </a:lnTo>
                    <a:lnTo>
                      <a:pt x="54" y="0"/>
                    </a:lnTo>
                    <a:lnTo>
                      <a:pt x="56" y="2"/>
                    </a:lnTo>
                    <a:lnTo>
                      <a:pt x="56" y="8"/>
                    </a:lnTo>
                    <a:lnTo>
                      <a:pt x="56" y="8"/>
                    </a:lnTo>
                    <a:lnTo>
                      <a:pt x="58" y="14"/>
                    </a:lnTo>
                    <a:lnTo>
                      <a:pt x="60" y="14"/>
                    </a:lnTo>
                    <a:lnTo>
                      <a:pt x="60" y="12"/>
                    </a:lnTo>
                    <a:lnTo>
                      <a:pt x="60" y="12"/>
                    </a:lnTo>
                    <a:lnTo>
                      <a:pt x="64" y="4"/>
                    </a:lnTo>
                    <a:lnTo>
                      <a:pt x="64" y="2"/>
                    </a:lnTo>
                    <a:lnTo>
                      <a:pt x="66" y="2"/>
                    </a:lnTo>
                    <a:lnTo>
                      <a:pt x="70" y="4"/>
                    </a:lnTo>
                    <a:lnTo>
                      <a:pt x="74" y="6"/>
                    </a:lnTo>
                    <a:lnTo>
                      <a:pt x="74" y="6"/>
                    </a:lnTo>
                    <a:lnTo>
                      <a:pt x="72" y="16"/>
                    </a:lnTo>
                    <a:lnTo>
                      <a:pt x="70" y="18"/>
                    </a:lnTo>
                    <a:lnTo>
                      <a:pt x="68" y="18"/>
                    </a:lnTo>
                    <a:lnTo>
                      <a:pt x="68" y="18"/>
                    </a:lnTo>
                    <a:lnTo>
                      <a:pt x="6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4" name="Freeform 797">
                <a:extLst>
                  <a:ext uri="{FF2B5EF4-FFF2-40B4-BE49-F238E27FC236}">
                    <a16:creationId xmlns:a16="http://schemas.microsoft.com/office/drawing/2014/main" id="{8140DB2C-E987-FF82-62E9-15EDD18B0AF0}"/>
                  </a:ext>
                </a:extLst>
              </p:cNvPr>
              <p:cNvSpPr>
                <a:spLocks/>
              </p:cNvSpPr>
              <p:nvPr/>
            </p:nvSpPr>
            <p:spPr bwMode="auto">
              <a:xfrm>
                <a:off x="5298" y="1467"/>
                <a:ext cx="18" cy="12"/>
              </a:xfrm>
              <a:custGeom>
                <a:avLst/>
                <a:gdLst>
                  <a:gd name="T0" fmla="*/ 18 w 18"/>
                  <a:gd name="T1" fmla="*/ 4 h 12"/>
                  <a:gd name="T2" fmla="*/ 18 w 18"/>
                  <a:gd name="T3" fmla="*/ 4 h 12"/>
                  <a:gd name="T4" fmla="*/ 16 w 18"/>
                  <a:gd name="T5" fmla="*/ 10 h 12"/>
                  <a:gd name="T6" fmla="*/ 16 w 18"/>
                  <a:gd name="T7" fmla="*/ 12 h 12"/>
                  <a:gd name="T8" fmla="*/ 14 w 18"/>
                  <a:gd name="T9" fmla="*/ 10 h 12"/>
                  <a:gd name="T10" fmla="*/ 14 w 18"/>
                  <a:gd name="T11" fmla="*/ 10 h 12"/>
                  <a:gd name="T12" fmla="*/ 10 w 18"/>
                  <a:gd name="T13" fmla="*/ 6 h 12"/>
                  <a:gd name="T14" fmla="*/ 8 w 18"/>
                  <a:gd name="T15" fmla="*/ 4 h 12"/>
                  <a:gd name="T16" fmla="*/ 4 w 18"/>
                  <a:gd name="T17" fmla="*/ 2 h 12"/>
                  <a:gd name="T18" fmla="*/ 0 w 18"/>
                  <a:gd name="T19" fmla="*/ 0 h 12"/>
                  <a:gd name="T20" fmla="*/ 0 w 18"/>
                  <a:gd name="T21" fmla="*/ 0 h 12"/>
                  <a:gd name="T22" fmla="*/ 8 w 18"/>
                  <a:gd name="T23" fmla="*/ 0 h 12"/>
                  <a:gd name="T24" fmla="*/ 12 w 18"/>
                  <a:gd name="T25" fmla="*/ 0 h 12"/>
                  <a:gd name="T26" fmla="*/ 18 w 18"/>
                  <a:gd name="T27" fmla="*/ 4 h 12"/>
                  <a:gd name="T28" fmla="*/ 18 w 18"/>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2">
                    <a:moveTo>
                      <a:pt x="18" y="4"/>
                    </a:moveTo>
                    <a:lnTo>
                      <a:pt x="18" y="4"/>
                    </a:lnTo>
                    <a:lnTo>
                      <a:pt x="16" y="10"/>
                    </a:lnTo>
                    <a:lnTo>
                      <a:pt x="16" y="12"/>
                    </a:lnTo>
                    <a:lnTo>
                      <a:pt x="14" y="10"/>
                    </a:lnTo>
                    <a:lnTo>
                      <a:pt x="14" y="10"/>
                    </a:lnTo>
                    <a:lnTo>
                      <a:pt x="10" y="6"/>
                    </a:lnTo>
                    <a:lnTo>
                      <a:pt x="8" y="4"/>
                    </a:lnTo>
                    <a:lnTo>
                      <a:pt x="4" y="2"/>
                    </a:lnTo>
                    <a:lnTo>
                      <a:pt x="0" y="0"/>
                    </a:lnTo>
                    <a:lnTo>
                      <a:pt x="0" y="0"/>
                    </a:lnTo>
                    <a:lnTo>
                      <a:pt x="8" y="0"/>
                    </a:lnTo>
                    <a:lnTo>
                      <a:pt x="12" y="0"/>
                    </a:lnTo>
                    <a:lnTo>
                      <a:pt x="18" y="4"/>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5" name="Freeform 798">
                <a:extLst>
                  <a:ext uri="{FF2B5EF4-FFF2-40B4-BE49-F238E27FC236}">
                    <a16:creationId xmlns:a16="http://schemas.microsoft.com/office/drawing/2014/main" id="{8CFC02EE-B7BB-DD30-ACB7-15973CE542F1}"/>
                  </a:ext>
                </a:extLst>
              </p:cNvPr>
              <p:cNvSpPr>
                <a:spLocks/>
              </p:cNvSpPr>
              <p:nvPr/>
            </p:nvSpPr>
            <p:spPr bwMode="auto">
              <a:xfrm>
                <a:off x="5268" y="1471"/>
                <a:ext cx="8" cy="10"/>
              </a:xfrm>
              <a:custGeom>
                <a:avLst/>
                <a:gdLst>
                  <a:gd name="T0" fmla="*/ 8 w 8"/>
                  <a:gd name="T1" fmla="*/ 0 h 10"/>
                  <a:gd name="T2" fmla="*/ 8 w 8"/>
                  <a:gd name="T3" fmla="*/ 0 h 10"/>
                  <a:gd name="T4" fmla="*/ 8 w 8"/>
                  <a:gd name="T5" fmla="*/ 8 h 10"/>
                  <a:gd name="T6" fmla="*/ 6 w 8"/>
                  <a:gd name="T7" fmla="*/ 10 h 10"/>
                  <a:gd name="T8" fmla="*/ 4 w 8"/>
                  <a:gd name="T9" fmla="*/ 10 h 10"/>
                  <a:gd name="T10" fmla="*/ 0 w 8"/>
                  <a:gd name="T11" fmla="*/ 6 h 10"/>
                  <a:gd name="T12" fmla="*/ 0 w 8"/>
                  <a:gd name="T13" fmla="*/ 6 h 10"/>
                  <a:gd name="T14" fmla="*/ 2 w 8"/>
                  <a:gd name="T15" fmla="*/ 6 h 10"/>
                  <a:gd name="T16" fmla="*/ 4 w 8"/>
                  <a:gd name="T17" fmla="*/ 6 h 10"/>
                  <a:gd name="T18" fmla="*/ 8 w 8"/>
                  <a:gd name="T19" fmla="*/ 0 h 10"/>
                  <a:gd name="T20" fmla="*/ 8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0"/>
                    </a:moveTo>
                    <a:lnTo>
                      <a:pt x="8" y="0"/>
                    </a:lnTo>
                    <a:lnTo>
                      <a:pt x="8" y="8"/>
                    </a:lnTo>
                    <a:lnTo>
                      <a:pt x="6" y="10"/>
                    </a:lnTo>
                    <a:lnTo>
                      <a:pt x="4" y="10"/>
                    </a:lnTo>
                    <a:lnTo>
                      <a:pt x="0" y="6"/>
                    </a:lnTo>
                    <a:lnTo>
                      <a:pt x="0" y="6"/>
                    </a:lnTo>
                    <a:lnTo>
                      <a:pt x="2" y="6"/>
                    </a:lnTo>
                    <a:lnTo>
                      <a:pt x="4" y="6"/>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6" name="Freeform 799">
                <a:extLst>
                  <a:ext uri="{FF2B5EF4-FFF2-40B4-BE49-F238E27FC236}">
                    <a16:creationId xmlns:a16="http://schemas.microsoft.com/office/drawing/2014/main" id="{92E5ACB9-B55E-605A-C805-BFE54337DEDC}"/>
                  </a:ext>
                </a:extLst>
              </p:cNvPr>
              <p:cNvSpPr>
                <a:spLocks/>
              </p:cNvSpPr>
              <p:nvPr/>
            </p:nvSpPr>
            <p:spPr bwMode="auto">
              <a:xfrm>
                <a:off x="5188" y="1465"/>
                <a:ext cx="18" cy="14"/>
              </a:xfrm>
              <a:custGeom>
                <a:avLst/>
                <a:gdLst>
                  <a:gd name="T0" fmla="*/ 18 w 18"/>
                  <a:gd name="T1" fmla="*/ 8 h 14"/>
                  <a:gd name="T2" fmla="*/ 18 w 18"/>
                  <a:gd name="T3" fmla="*/ 8 h 14"/>
                  <a:gd name="T4" fmla="*/ 16 w 18"/>
                  <a:gd name="T5" fmla="*/ 12 h 14"/>
                  <a:gd name="T6" fmla="*/ 14 w 18"/>
                  <a:gd name="T7" fmla="*/ 14 h 14"/>
                  <a:gd name="T8" fmla="*/ 12 w 18"/>
                  <a:gd name="T9" fmla="*/ 14 h 14"/>
                  <a:gd name="T10" fmla="*/ 10 w 18"/>
                  <a:gd name="T11" fmla="*/ 14 h 14"/>
                  <a:gd name="T12" fmla="*/ 6 w 18"/>
                  <a:gd name="T13" fmla="*/ 8 h 14"/>
                  <a:gd name="T14" fmla="*/ 0 w 18"/>
                  <a:gd name="T15" fmla="*/ 4 h 14"/>
                  <a:gd name="T16" fmla="*/ 0 w 18"/>
                  <a:gd name="T17" fmla="*/ 4 h 14"/>
                  <a:gd name="T18" fmla="*/ 4 w 18"/>
                  <a:gd name="T19" fmla="*/ 4 h 14"/>
                  <a:gd name="T20" fmla="*/ 6 w 18"/>
                  <a:gd name="T21" fmla="*/ 2 h 14"/>
                  <a:gd name="T22" fmla="*/ 8 w 18"/>
                  <a:gd name="T23" fmla="*/ 0 h 14"/>
                  <a:gd name="T24" fmla="*/ 10 w 18"/>
                  <a:gd name="T25" fmla="*/ 2 h 14"/>
                  <a:gd name="T26" fmla="*/ 10 w 18"/>
                  <a:gd name="T27" fmla="*/ 2 h 14"/>
                  <a:gd name="T28" fmla="*/ 12 w 18"/>
                  <a:gd name="T29" fmla="*/ 6 h 14"/>
                  <a:gd name="T30" fmla="*/ 14 w 18"/>
                  <a:gd name="T31" fmla="*/ 8 h 14"/>
                  <a:gd name="T32" fmla="*/ 18 w 18"/>
                  <a:gd name="T33" fmla="*/ 8 h 14"/>
                  <a:gd name="T34" fmla="*/ 18 w 18"/>
                  <a:gd name="T3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4">
                    <a:moveTo>
                      <a:pt x="18" y="8"/>
                    </a:moveTo>
                    <a:lnTo>
                      <a:pt x="18" y="8"/>
                    </a:lnTo>
                    <a:lnTo>
                      <a:pt x="16" y="12"/>
                    </a:lnTo>
                    <a:lnTo>
                      <a:pt x="14" y="14"/>
                    </a:lnTo>
                    <a:lnTo>
                      <a:pt x="12" y="14"/>
                    </a:lnTo>
                    <a:lnTo>
                      <a:pt x="10" y="14"/>
                    </a:lnTo>
                    <a:lnTo>
                      <a:pt x="6" y="8"/>
                    </a:lnTo>
                    <a:lnTo>
                      <a:pt x="0" y="4"/>
                    </a:lnTo>
                    <a:lnTo>
                      <a:pt x="0" y="4"/>
                    </a:lnTo>
                    <a:lnTo>
                      <a:pt x="4" y="4"/>
                    </a:lnTo>
                    <a:lnTo>
                      <a:pt x="6" y="2"/>
                    </a:lnTo>
                    <a:lnTo>
                      <a:pt x="8" y="0"/>
                    </a:lnTo>
                    <a:lnTo>
                      <a:pt x="10" y="2"/>
                    </a:lnTo>
                    <a:lnTo>
                      <a:pt x="10" y="2"/>
                    </a:lnTo>
                    <a:lnTo>
                      <a:pt x="12" y="6"/>
                    </a:lnTo>
                    <a:lnTo>
                      <a:pt x="14" y="8"/>
                    </a:lnTo>
                    <a:lnTo>
                      <a:pt x="18" y="8"/>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7" name="Freeform 800">
                <a:extLst>
                  <a:ext uri="{FF2B5EF4-FFF2-40B4-BE49-F238E27FC236}">
                    <a16:creationId xmlns:a16="http://schemas.microsoft.com/office/drawing/2014/main" id="{6EDFBF93-8517-0D92-FE5D-E49D7813CEFA}"/>
                  </a:ext>
                </a:extLst>
              </p:cNvPr>
              <p:cNvSpPr>
                <a:spLocks/>
              </p:cNvSpPr>
              <p:nvPr/>
            </p:nvSpPr>
            <p:spPr bwMode="auto">
              <a:xfrm>
                <a:off x="4688" y="2833"/>
                <a:ext cx="8" cy="4"/>
              </a:xfrm>
              <a:custGeom>
                <a:avLst/>
                <a:gdLst>
                  <a:gd name="T0" fmla="*/ 0 w 8"/>
                  <a:gd name="T1" fmla="*/ 4 h 4"/>
                  <a:gd name="T2" fmla="*/ 0 w 8"/>
                  <a:gd name="T3" fmla="*/ 4 h 4"/>
                  <a:gd name="T4" fmla="*/ 2 w 8"/>
                  <a:gd name="T5" fmla="*/ 2 h 4"/>
                  <a:gd name="T6" fmla="*/ 4 w 8"/>
                  <a:gd name="T7" fmla="*/ 0 h 4"/>
                  <a:gd name="T8" fmla="*/ 6 w 8"/>
                  <a:gd name="T9" fmla="*/ 2 h 4"/>
                  <a:gd name="T10" fmla="*/ 8 w 8"/>
                  <a:gd name="T11" fmla="*/ 4 h 4"/>
                  <a:gd name="T12" fmla="*/ 8 w 8"/>
                  <a:gd name="T13" fmla="*/ 4 h 4"/>
                  <a:gd name="T14" fmla="*/ 4 w 8"/>
                  <a:gd name="T15" fmla="*/ 4 h 4"/>
                  <a:gd name="T16" fmla="*/ 4 w 8"/>
                  <a:gd name="T17" fmla="*/ 4 h 4"/>
                  <a:gd name="T18" fmla="*/ 0 w 8"/>
                  <a:gd name="T19" fmla="*/ 4 h 4"/>
                  <a:gd name="T20" fmla="*/ 0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0" y="4"/>
                    </a:moveTo>
                    <a:lnTo>
                      <a:pt x="0" y="4"/>
                    </a:lnTo>
                    <a:lnTo>
                      <a:pt x="2" y="2"/>
                    </a:lnTo>
                    <a:lnTo>
                      <a:pt x="4" y="0"/>
                    </a:lnTo>
                    <a:lnTo>
                      <a:pt x="6" y="2"/>
                    </a:lnTo>
                    <a:lnTo>
                      <a:pt x="8" y="4"/>
                    </a:lnTo>
                    <a:lnTo>
                      <a:pt x="8" y="4"/>
                    </a:lnTo>
                    <a:lnTo>
                      <a:pt x="4" y="4"/>
                    </a:lnTo>
                    <a:lnTo>
                      <a:pt x="4"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8" name="Freeform 801">
                <a:extLst>
                  <a:ext uri="{FF2B5EF4-FFF2-40B4-BE49-F238E27FC236}">
                    <a16:creationId xmlns:a16="http://schemas.microsoft.com/office/drawing/2014/main" id="{7E1BAE10-676F-3F7F-2390-C4DAF9B26084}"/>
                  </a:ext>
                </a:extLst>
              </p:cNvPr>
              <p:cNvSpPr>
                <a:spLocks/>
              </p:cNvSpPr>
              <p:nvPr/>
            </p:nvSpPr>
            <p:spPr bwMode="auto">
              <a:xfrm>
                <a:off x="4652" y="2809"/>
                <a:ext cx="98" cy="46"/>
              </a:xfrm>
              <a:custGeom>
                <a:avLst/>
                <a:gdLst>
                  <a:gd name="T0" fmla="*/ 0 w 98"/>
                  <a:gd name="T1" fmla="*/ 20 h 46"/>
                  <a:gd name="T2" fmla="*/ 2 w 98"/>
                  <a:gd name="T3" fmla="*/ 12 h 46"/>
                  <a:gd name="T4" fmla="*/ 4 w 98"/>
                  <a:gd name="T5" fmla="*/ 12 h 46"/>
                  <a:gd name="T6" fmla="*/ 10 w 98"/>
                  <a:gd name="T7" fmla="*/ 16 h 46"/>
                  <a:gd name="T8" fmla="*/ 18 w 98"/>
                  <a:gd name="T9" fmla="*/ 18 h 46"/>
                  <a:gd name="T10" fmla="*/ 24 w 98"/>
                  <a:gd name="T11" fmla="*/ 14 h 46"/>
                  <a:gd name="T12" fmla="*/ 30 w 98"/>
                  <a:gd name="T13" fmla="*/ 2 h 46"/>
                  <a:gd name="T14" fmla="*/ 30 w 98"/>
                  <a:gd name="T15" fmla="*/ 0 h 46"/>
                  <a:gd name="T16" fmla="*/ 34 w 98"/>
                  <a:gd name="T17" fmla="*/ 2 h 46"/>
                  <a:gd name="T18" fmla="*/ 38 w 98"/>
                  <a:gd name="T19" fmla="*/ 4 h 46"/>
                  <a:gd name="T20" fmla="*/ 42 w 98"/>
                  <a:gd name="T21" fmla="*/ 4 h 46"/>
                  <a:gd name="T22" fmla="*/ 56 w 98"/>
                  <a:gd name="T23" fmla="*/ 4 h 46"/>
                  <a:gd name="T24" fmla="*/ 68 w 98"/>
                  <a:gd name="T25" fmla="*/ 4 h 46"/>
                  <a:gd name="T26" fmla="*/ 74 w 98"/>
                  <a:gd name="T27" fmla="*/ 6 h 46"/>
                  <a:gd name="T28" fmla="*/ 88 w 98"/>
                  <a:gd name="T29" fmla="*/ 14 h 46"/>
                  <a:gd name="T30" fmla="*/ 94 w 98"/>
                  <a:gd name="T31" fmla="*/ 14 h 46"/>
                  <a:gd name="T32" fmla="*/ 94 w 98"/>
                  <a:gd name="T33" fmla="*/ 18 h 46"/>
                  <a:gd name="T34" fmla="*/ 96 w 98"/>
                  <a:gd name="T35" fmla="*/ 22 h 46"/>
                  <a:gd name="T36" fmla="*/ 98 w 98"/>
                  <a:gd name="T37" fmla="*/ 28 h 46"/>
                  <a:gd name="T38" fmla="*/ 98 w 98"/>
                  <a:gd name="T39" fmla="*/ 32 h 46"/>
                  <a:gd name="T40" fmla="*/ 92 w 98"/>
                  <a:gd name="T41" fmla="*/ 36 h 46"/>
                  <a:gd name="T42" fmla="*/ 90 w 98"/>
                  <a:gd name="T43" fmla="*/ 36 h 46"/>
                  <a:gd name="T44" fmla="*/ 88 w 98"/>
                  <a:gd name="T45" fmla="*/ 42 h 46"/>
                  <a:gd name="T46" fmla="*/ 86 w 98"/>
                  <a:gd name="T47" fmla="*/ 46 h 46"/>
                  <a:gd name="T48" fmla="*/ 84 w 98"/>
                  <a:gd name="T49" fmla="*/ 42 h 46"/>
                  <a:gd name="T50" fmla="*/ 76 w 98"/>
                  <a:gd name="T51" fmla="*/ 32 h 46"/>
                  <a:gd name="T52" fmla="*/ 66 w 98"/>
                  <a:gd name="T53" fmla="*/ 36 h 46"/>
                  <a:gd name="T54" fmla="*/ 58 w 98"/>
                  <a:gd name="T55" fmla="*/ 32 h 46"/>
                  <a:gd name="T56" fmla="*/ 56 w 98"/>
                  <a:gd name="T57" fmla="*/ 32 h 46"/>
                  <a:gd name="T58" fmla="*/ 52 w 98"/>
                  <a:gd name="T59" fmla="*/ 36 h 46"/>
                  <a:gd name="T60" fmla="*/ 48 w 98"/>
                  <a:gd name="T61" fmla="*/ 36 h 46"/>
                  <a:gd name="T62" fmla="*/ 48 w 98"/>
                  <a:gd name="T63" fmla="*/ 36 h 46"/>
                  <a:gd name="T64" fmla="*/ 46 w 98"/>
                  <a:gd name="T65" fmla="*/ 32 h 46"/>
                  <a:gd name="T66" fmla="*/ 46 w 98"/>
                  <a:gd name="T67" fmla="*/ 24 h 46"/>
                  <a:gd name="T68" fmla="*/ 46 w 98"/>
                  <a:gd name="T69" fmla="*/ 14 h 46"/>
                  <a:gd name="T70" fmla="*/ 42 w 98"/>
                  <a:gd name="T71" fmla="*/ 10 h 46"/>
                  <a:gd name="T72" fmla="*/ 40 w 98"/>
                  <a:gd name="T73" fmla="*/ 14 h 46"/>
                  <a:gd name="T74" fmla="*/ 30 w 98"/>
                  <a:gd name="T75" fmla="*/ 26 h 46"/>
                  <a:gd name="T76" fmla="*/ 18 w 98"/>
                  <a:gd name="T77" fmla="*/ 24 h 46"/>
                  <a:gd name="T78" fmla="*/ 16 w 98"/>
                  <a:gd name="T79" fmla="*/ 22 h 46"/>
                  <a:gd name="T80" fmla="*/ 12 w 98"/>
                  <a:gd name="T81" fmla="*/ 22 h 46"/>
                  <a:gd name="T82" fmla="*/ 10 w 98"/>
                  <a:gd name="T83" fmla="*/ 30 h 46"/>
                  <a:gd name="T84" fmla="*/ 8 w 98"/>
                  <a:gd name="T85" fmla="*/ 32 h 46"/>
                  <a:gd name="T86" fmla="*/ 6 w 98"/>
                  <a:gd name="T87" fmla="*/ 28 h 46"/>
                  <a:gd name="T88" fmla="*/ 4 w 98"/>
                  <a:gd name="T89" fmla="*/ 24 h 46"/>
                  <a:gd name="T90" fmla="*/ 0 w 98"/>
                  <a:gd name="T9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46">
                    <a:moveTo>
                      <a:pt x="0" y="20"/>
                    </a:moveTo>
                    <a:lnTo>
                      <a:pt x="0" y="20"/>
                    </a:lnTo>
                    <a:lnTo>
                      <a:pt x="2" y="14"/>
                    </a:lnTo>
                    <a:lnTo>
                      <a:pt x="2" y="12"/>
                    </a:lnTo>
                    <a:lnTo>
                      <a:pt x="4" y="12"/>
                    </a:lnTo>
                    <a:lnTo>
                      <a:pt x="4" y="12"/>
                    </a:lnTo>
                    <a:lnTo>
                      <a:pt x="8" y="16"/>
                    </a:lnTo>
                    <a:lnTo>
                      <a:pt x="10" y="16"/>
                    </a:lnTo>
                    <a:lnTo>
                      <a:pt x="18" y="18"/>
                    </a:lnTo>
                    <a:lnTo>
                      <a:pt x="18" y="18"/>
                    </a:lnTo>
                    <a:lnTo>
                      <a:pt x="20" y="16"/>
                    </a:lnTo>
                    <a:lnTo>
                      <a:pt x="24" y="14"/>
                    </a:lnTo>
                    <a:lnTo>
                      <a:pt x="26" y="10"/>
                    </a:lnTo>
                    <a:lnTo>
                      <a:pt x="30" y="2"/>
                    </a:lnTo>
                    <a:lnTo>
                      <a:pt x="30" y="2"/>
                    </a:lnTo>
                    <a:lnTo>
                      <a:pt x="30" y="0"/>
                    </a:lnTo>
                    <a:lnTo>
                      <a:pt x="32" y="0"/>
                    </a:lnTo>
                    <a:lnTo>
                      <a:pt x="34" y="2"/>
                    </a:lnTo>
                    <a:lnTo>
                      <a:pt x="34" y="2"/>
                    </a:lnTo>
                    <a:lnTo>
                      <a:pt x="38" y="4"/>
                    </a:lnTo>
                    <a:lnTo>
                      <a:pt x="42" y="4"/>
                    </a:lnTo>
                    <a:lnTo>
                      <a:pt x="42" y="4"/>
                    </a:lnTo>
                    <a:lnTo>
                      <a:pt x="50" y="6"/>
                    </a:lnTo>
                    <a:lnTo>
                      <a:pt x="56" y="4"/>
                    </a:lnTo>
                    <a:lnTo>
                      <a:pt x="62" y="4"/>
                    </a:lnTo>
                    <a:lnTo>
                      <a:pt x="68" y="4"/>
                    </a:lnTo>
                    <a:lnTo>
                      <a:pt x="68" y="4"/>
                    </a:lnTo>
                    <a:lnTo>
                      <a:pt x="74" y="6"/>
                    </a:lnTo>
                    <a:lnTo>
                      <a:pt x="80" y="10"/>
                    </a:lnTo>
                    <a:lnTo>
                      <a:pt x="88" y="14"/>
                    </a:lnTo>
                    <a:lnTo>
                      <a:pt x="94" y="14"/>
                    </a:lnTo>
                    <a:lnTo>
                      <a:pt x="94" y="14"/>
                    </a:lnTo>
                    <a:lnTo>
                      <a:pt x="94" y="18"/>
                    </a:lnTo>
                    <a:lnTo>
                      <a:pt x="94" y="18"/>
                    </a:lnTo>
                    <a:lnTo>
                      <a:pt x="96" y="20"/>
                    </a:lnTo>
                    <a:lnTo>
                      <a:pt x="96" y="22"/>
                    </a:lnTo>
                    <a:lnTo>
                      <a:pt x="98" y="24"/>
                    </a:lnTo>
                    <a:lnTo>
                      <a:pt x="98" y="28"/>
                    </a:lnTo>
                    <a:lnTo>
                      <a:pt x="98" y="28"/>
                    </a:lnTo>
                    <a:lnTo>
                      <a:pt x="98" y="32"/>
                    </a:lnTo>
                    <a:lnTo>
                      <a:pt x="96" y="34"/>
                    </a:lnTo>
                    <a:lnTo>
                      <a:pt x="92" y="36"/>
                    </a:lnTo>
                    <a:lnTo>
                      <a:pt x="92" y="36"/>
                    </a:lnTo>
                    <a:lnTo>
                      <a:pt x="90" y="36"/>
                    </a:lnTo>
                    <a:lnTo>
                      <a:pt x="88" y="42"/>
                    </a:lnTo>
                    <a:lnTo>
                      <a:pt x="88" y="42"/>
                    </a:lnTo>
                    <a:lnTo>
                      <a:pt x="88" y="46"/>
                    </a:lnTo>
                    <a:lnTo>
                      <a:pt x="86" y="46"/>
                    </a:lnTo>
                    <a:lnTo>
                      <a:pt x="84" y="42"/>
                    </a:lnTo>
                    <a:lnTo>
                      <a:pt x="84" y="42"/>
                    </a:lnTo>
                    <a:lnTo>
                      <a:pt x="80" y="36"/>
                    </a:lnTo>
                    <a:lnTo>
                      <a:pt x="76" y="32"/>
                    </a:lnTo>
                    <a:lnTo>
                      <a:pt x="76" y="32"/>
                    </a:lnTo>
                    <a:lnTo>
                      <a:pt x="66" y="36"/>
                    </a:lnTo>
                    <a:lnTo>
                      <a:pt x="62" y="36"/>
                    </a:lnTo>
                    <a:lnTo>
                      <a:pt x="58" y="32"/>
                    </a:lnTo>
                    <a:lnTo>
                      <a:pt x="58" y="32"/>
                    </a:lnTo>
                    <a:lnTo>
                      <a:pt x="56" y="32"/>
                    </a:lnTo>
                    <a:lnTo>
                      <a:pt x="54" y="34"/>
                    </a:lnTo>
                    <a:lnTo>
                      <a:pt x="52" y="36"/>
                    </a:lnTo>
                    <a:lnTo>
                      <a:pt x="48" y="36"/>
                    </a:lnTo>
                    <a:lnTo>
                      <a:pt x="48" y="36"/>
                    </a:lnTo>
                    <a:lnTo>
                      <a:pt x="48" y="36"/>
                    </a:lnTo>
                    <a:lnTo>
                      <a:pt x="48" y="36"/>
                    </a:lnTo>
                    <a:lnTo>
                      <a:pt x="46" y="32"/>
                    </a:lnTo>
                    <a:lnTo>
                      <a:pt x="46" y="32"/>
                    </a:lnTo>
                    <a:lnTo>
                      <a:pt x="46" y="24"/>
                    </a:lnTo>
                    <a:lnTo>
                      <a:pt x="46" y="24"/>
                    </a:lnTo>
                    <a:lnTo>
                      <a:pt x="46" y="14"/>
                    </a:lnTo>
                    <a:lnTo>
                      <a:pt x="46" y="14"/>
                    </a:lnTo>
                    <a:lnTo>
                      <a:pt x="44" y="10"/>
                    </a:lnTo>
                    <a:lnTo>
                      <a:pt x="42" y="10"/>
                    </a:lnTo>
                    <a:lnTo>
                      <a:pt x="40" y="14"/>
                    </a:lnTo>
                    <a:lnTo>
                      <a:pt x="40" y="14"/>
                    </a:lnTo>
                    <a:lnTo>
                      <a:pt x="34" y="22"/>
                    </a:lnTo>
                    <a:lnTo>
                      <a:pt x="30" y="26"/>
                    </a:lnTo>
                    <a:lnTo>
                      <a:pt x="24" y="26"/>
                    </a:lnTo>
                    <a:lnTo>
                      <a:pt x="18" y="24"/>
                    </a:lnTo>
                    <a:lnTo>
                      <a:pt x="18" y="24"/>
                    </a:lnTo>
                    <a:lnTo>
                      <a:pt x="16" y="22"/>
                    </a:lnTo>
                    <a:lnTo>
                      <a:pt x="14" y="20"/>
                    </a:lnTo>
                    <a:lnTo>
                      <a:pt x="12" y="22"/>
                    </a:lnTo>
                    <a:lnTo>
                      <a:pt x="10" y="30"/>
                    </a:lnTo>
                    <a:lnTo>
                      <a:pt x="10" y="30"/>
                    </a:lnTo>
                    <a:lnTo>
                      <a:pt x="10" y="32"/>
                    </a:lnTo>
                    <a:lnTo>
                      <a:pt x="8" y="32"/>
                    </a:lnTo>
                    <a:lnTo>
                      <a:pt x="6" y="30"/>
                    </a:lnTo>
                    <a:lnTo>
                      <a:pt x="6" y="28"/>
                    </a:lnTo>
                    <a:lnTo>
                      <a:pt x="6" y="28"/>
                    </a:lnTo>
                    <a:lnTo>
                      <a:pt x="4" y="24"/>
                    </a:lnTo>
                    <a:lnTo>
                      <a:pt x="2" y="22"/>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9" name="Freeform 802">
                <a:extLst>
                  <a:ext uri="{FF2B5EF4-FFF2-40B4-BE49-F238E27FC236}">
                    <a16:creationId xmlns:a16="http://schemas.microsoft.com/office/drawing/2014/main" id="{CDDEDCBD-97BD-FA17-1EC8-C35788E79807}"/>
                  </a:ext>
                </a:extLst>
              </p:cNvPr>
              <p:cNvSpPr>
                <a:spLocks/>
              </p:cNvSpPr>
              <p:nvPr/>
            </p:nvSpPr>
            <p:spPr bwMode="auto">
              <a:xfrm>
                <a:off x="4700" y="2839"/>
                <a:ext cx="28" cy="12"/>
              </a:xfrm>
              <a:custGeom>
                <a:avLst/>
                <a:gdLst>
                  <a:gd name="T0" fmla="*/ 0 w 28"/>
                  <a:gd name="T1" fmla="*/ 6 h 12"/>
                  <a:gd name="T2" fmla="*/ 0 w 28"/>
                  <a:gd name="T3" fmla="*/ 6 h 12"/>
                  <a:gd name="T4" fmla="*/ 4 w 28"/>
                  <a:gd name="T5" fmla="*/ 2 h 12"/>
                  <a:gd name="T6" fmla="*/ 8 w 28"/>
                  <a:gd name="T7" fmla="*/ 0 h 12"/>
                  <a:gd name="T8" fmla="*/ 10 w 28"/>
                  <a:gd name="T9" fmla="*/ 0 h 12"/>
                  <a:gd name="T10" fmla="*/ 14 w 28"/>
                  <a:gd name="T11" fmla="*/ 0 h 12"/>
                  <a:gd name="T12" fmla="*/ 20 w 28"/>
                  <a:gd name="T13" fmla="*/ 2 h 12"/>
                  <a:gd name="T14" fmla="*/ 24 w 28"/>
                  <a:gd name="T15" fmla="*/ 4 h 12"/>
                  <a:gd name="T16" fmla="*/ 28 w 28"/>
                  <a:gd name="T17" fmla="*/ 2 h 12"/>
                  <a:gd name="T18" fmla="*/ 28 w 28"/>
                  <a:gd name="T19" fmla="*/ 2 h 12"/>
                  <a:gd name="T20" fmla="*/ 26 w 28"/>
                  <a:gd name="T21" fmla="*/ 8 h 12"/>
                  <a:gd name="T22" fmla="*/ 22 w 28"/>
                  <a:gd name="T23" fmla="*/ 10 h 12"/>
                  <a:gd name="T24" fmla="*/ 22 w 28"/>
                  <a:gd name="T25" fmla="*/ 10 h 12"/>
                  <a:gd name="T26" fmla="*/ 20 w 28"/>
                  <a:gd name="T27" fmla="*/ 10 h 12"/>
                  <a:gd name="T28" fmla="*/ 18 w 28"/>
                  <a:gd name="T29" fmla="*/ 10 h 12"/>
                  <a:gd name="T30" fmla="*/ 12 w 28"/>
                  <a:gd name="T31" fmla="*/ 8 h 12"/>
                  <a:gd name="T32" fmla="*/ 8 w 28"/>
                  <a:gd name="T33" fmla="*/ 8 h 12"/>
                  <a:gd name="T34" fmla="*/ 4 w 28"/>
                  <a:gd name="T35" fmla="*/ 10 h 12"/>
                  <a:gd name="T36" fmla="*/ 2 w 28"/>
                  <a:gd name="T37" fmla="*/ 12 h 12"/>
                  <a:gd name="T38" fmla="*/ 2 w 28"/>
                  <a:gd name="T39" fmla="*/ 12 h 12"/>
                  <a:gd name="T40" fmla="*/ 0 w 28"/>
                  <a:gd name="T41" fmla="*/ 6 h 12"/>
                  <a:gd name="T42" fmla="*/ 0 w 28"/>
                  <a:gd name="T4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2">
                    <a:moveTo>
                      <a:pt x="0" y="6"/>
                    </a:moveTo>
                    <a:lnTo>
                      <a:pt x="0" y="6"/>
                    </a:lnTo>
                    <a:lnTo>
                      <a:pt x="4" y="2"/>
                    </a:lnTo>
                    <a:lnTo>
                      <a:pt x="8" y="0"/>
                    </a:lnTo>
                    <a:lnTo>
                      <a:pt x="10" y="0"/>
                    </a:lnTo>
                    <a:lnTo>
                      <a:pt x="14" y="0"/>
                    </a:lnTo>
                    <a:lnTo>
                      <a:pt x="20" y="2"/>
                    </a:lnTo>
                    <a:lnTo>
                      <a:pt x="24" y="4"/>
                    </a:lnTo>
                    <a:lnTo>
                      <a:pt x="28" y="2"/>
                    </a:lnTo>
                    <a:lnTo>
                      <a:pt x="28" y="2"/>
                    </a:lnTo>
                    <a:lnTo>
                      <a:pt x="26" y="8"/>
                    </a:lnTo>
                    <a:lnTo>
                      <a:pt x="22" y="10"/>
                    </a:lnTo>
                    <a:lnTo>
                      <a:pt x="22" y="10"/>
                    </a:lnTo>
                    <a:lnTo>
                      <a:pt x="20" y="10"/>
                    </a:lnTo>
                    <a:lnTo>
                      <a:pt x="18" y="10"/>
                    </a:lnTo>
                    <a:lnTo>
                      <a:pt x="12" y="8"/>
                    </a:lnTo>
                    <a:lnTo>
                      <a:pt x="8" y="8"/>
                    </a:lnTo>
                    <a:lnTo>
                      <a:pt x="4" y="10"/>
                    </a:lnTo>
                    <a:lnTo>
                      <a:pt x="2" y="12"/>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0" name="Freeform 803">
                <a:extLst>
                  <a:ext uri="{FF2B5EF4-FFF2-40B4-BE49-F238E27FC236}">
                    <a16:creationId xmlns:a16="http://schemas.microsoft.com/office/drawing/2014/main" id="{6AB7DAF1-89B3-6C00-D077-3E23A6CEF82B}"/>
                  </a:ext>
                </a:extLst>
              </p:cNvPr>
              <p:cNvSpPr>
                <a:spLocks/>
              </p:cNvSpPr>
              <p:nvPr/>
            </p:nvSpPr>
            <p:spPr bwMode="auto">
              <a:xfrm>
                <a:off x="4696" y="2841"/>
                <a:ext cx="4" cy="8"/>
              </a:xfrm>
              <a:custGeom>
                <a:avLst/>
                <a:gdLst>
                  <a:gd name="T0" fmla="*/ 2 w 4"/>
                  <a:gd name="T1" fmla="*/ 0 h 8"/>
                  <a:gd name="T2" fmla="*/ 2 w 4"/>
                  <a:gd name="T3" fmla="*/ 0 h 8"/>
                  <a:gd name="T4" fmla="*/ 4 w 4"/>
                  <a:gd name="T5" fmla="*/ 4 h 8"/>
                  <a:gd name="T6" fmla="*/ 4 w 4"/>
                  <a:gd name="T7" fmla="*/ 4 h 8"/>
                  <a:gd name="T8" fmla="*/ 2 w 4"/>
                  <a:gd name="T9" fmla="*/ 6 h 8"/>
                  <a:gd name="T10" fmla="*/ 2 w 4"/>
                  <a:gd name="T11" fmla="*/ 8 h 8"/>
                  <a:gd name="T12" fmla="*/ 0 w 4"/>
                  <a:gd name="T13" fmla="*/ 8 h 8"/>
                  <a:gd name="T14" fmla="*/ 0 w 4"/>
                  <a:gd name="T15" fmla="*/ 8 h 8"/>
                  <a:gd name="T16" fmla="*/ 0 w 4"/>
                  <a:gd name="T17" fmla="*/ 4 h 8"/>
                  <a:gd name="T18" fmla="*/ 0 w 4"/>
                  <a:gd name="T19" fmla="*/ 0 h 8"/>
                  <a:gd name="T20" fmla="*/ 0 w 4"/>
                  <a:gd name="T21" fmla="*/ 0 h 8"/>
                  <a:gd name="T22" fmla="*/ 2 w 4"/>
                  <a:gd name="T23" fmla="*/ 0 h 8"/>
                  <a:gd name="T24" fmla="*/ 2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0"/>
                    </a:moveTo>
                    <a:lnTo>
                      <a:pt x="2" y="0"/>
                    </a:lnTo>
                    <a:lnTo>
                      <a:pt x="4" y="4"/>
                    </a:lnTo>
                    <a:lnTo>
                      <a:pt x="4" y="4"/>
                    </a:lnTo>
                    <a:lnTo>
                      <a:pt x="2" y="6"/>
                    </a:lnTo>
                    <a:lnTo>
                      <a:pt x="2" y="8"/>
                    </a:lnTo>
                    <a:lnTo>
                      <a:pt x="0" y="8"/>
                    </a:lnTo>
                    <a:lnTo>
                      <a:pt x="0" y="8"/>
                    </a:lnTo>
                    <a:lnTo>
                      <a:pt x="0" y="4"/>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1" name="Freeform 804">
                <a:extLst>
                  <a:ext uri="{FF2B5EF4-FFF2-40B4-BE49-F238E27FC236}">
                    <a16:creationId xmlns:a16="http://schemas.microsoft.com/office/drawing/2014/main" id="{2C2189DC-E4BB-2416-E1AA-85BEAE009F8A}"/>
                  </a:ext>
                </a:extLst>
              </p:cNvPr>
              <p:cNvSpPr>
                <a:spLocks/>
              </p:cNvSpPr>
              <p:nvPr/>
            </p:nvSpPr>
            <p:spPr bwMode="auto">
              <a:xfrm>
                <a:off x="5758" y="1515"/>
                <a:ext cx="34" cy="64"/>
              </a:xfrm>
              <a:custGeom>
                <a:avLst/>
                <a:gdLst>
                  <a:gd name="T0" fmla="*/ 10 w 34"/>
                  <a:gd name="T1" fmla="*/ 10 h 64"/>
                  <a:gd name="T2" fmla="*/ 10 w 34"/>
                  <a:gd name="T3" fmla="*/ 10 h 64"/>
                  <a:gd name="T4" fmla="*/ 14 w 34"/>
                  <a:gd name="T5" fmla="*/ 2 h 64"/>
                  <a:gd name="T6" fmla="*/ 16 w 34"/>
                  <a:gd name="T7" fmla="*/ 0 h 64"/>
                  <a:gd name="T8" fmla="*/ 18 w 34"/>
                  <a:gd name="T9" fmla="*/ 2 h 64"/>
                  <a:gd name="T10" fmla="*/ 18 w 34"/>
                  <a:gd name="T11" fmla="*/ 2 h 64"/>
                  <a:gd name="T12" fmla="*/ 18 w 34"/>
                  <a:gd name="T13" fmla="*/ 12 h 64"/>
                  <a:gd name="T14" fmla="*/ 18 w 34"/>
                  <a:gd name="T15" fmla="*/ 18 h 64"/>
                  <a:gd name="T16" fmla="*/ 20 w 34"/>
                  <a:gd name="T17" fmla="*/ 22 h 64"/>
                  <a:gd name="T18" fmla="*/ 20 w 34"/>
                  <a:gd name="T19" fmla="*/ 22 h 64"/>
                  <a:gd name="T20" fmla="*/ 22 w 34"/>
                  <a:gd name="T21" fmla="*/ 24 h 64"/>
                  <a:gd name="T22" fmla="*/ 22 w 34"/>
                  <a:gd name="T23" fmla="*/ 24 h 64"/>
                  <a:gd name="T24" fmla="*/ 24 w 34"/>
                  <a:gd name="T25" fmla="*/ 30 h 64"/>
                  <a:gd name="T26" fmla="*/ 28 w 34"/>
                  <a:gd name="T27" fmla="*/ 36 h 64"/>
                  <a:gd name="T28" fmla="*/ 28 w 34"/>
                  <a:gd name="T29" fmla="*/ 36 h 64"/>
                  <a:gd name="T30" fmla="*/ 30 w 34"/>
                  <a:gd name="T31" fmla="*/ 40 h 64"/>
                  <a:gd name="T32" fmla="*/ 30 w 34"/>
                  <a:gd name="T33" fmla="*/ 40 h 64"/>
                  <a:gd name="T34" fmla="*/ 34 w 34"/>
                  <a:gd name="T35" fmla="*/ 44 h 64"/>
                  <a:gd name="T36" fmla="*/ 34 w 34"/>
                  <a:gd name="T37" fmla="*/ 50 h 64"/>
                  <a:gd name="T38" fmla="*/ 34 w 34"/>
                  <a:gd name="T39" fmla="*/ 50 h 64"/>
                  <a:gd name="T40" fmla="*/ 34 w 34"/>
                  <a:gd name="T41" fmla="*/ 54 h 64"/>
                  <a:gd name="T42" fmla="*/ 32 w 34"/>
                  <a:gd name="T43" fmla="*/ 56 h 64"/>
                  <a:gd name="T44" fmla="*/ 28 w 34"/>
                  <a:gd name="T45" fmla="*/ 56 h 64"/>
                  <a:gd name="T46" fmla="*/ 28 w 34"/>
                  <a:gd name="T47" fmla="*/ 56 h 64"/>
                  <a:gd name="T48" fmla="*/ 26 w 34"/>
                  <a:gd name="T49" fmla="*/ 58 h 64"/>
                  <a:gd name="T50" fmla="*/ 24 w 34"/>
                  <a:gd name="T51" fmla="*/ 60 h 64"/>
                  <a:gd name="T52" fmla="*/ 20 w 34"/>
                  <a:gd name="T53" fmla="*/ 64 h 64"/>
                  <a:gd name="T54" fmla="*/ 20 w 34"/>
                  <a:gd name="T55" fmla="*/ 64 h 64"/>
                  <a:gd name="T56" fmla="*/ 16 w 34"/>
                  <a:gd name="T57" fmla="*/ 60 h 64"/>
                  <a:gd name="T58" fmla="*/ 16 w 34"/>
                  <a:gd name="T59" fmla="*/ 52 h 64"/>
                  <a:gd name="T60" fmla="*/ 14 w 34"/>
                  <a:gd name="T61" fmla="*/ 44 h 64"/>
                  <a:gd name="T62" fmla="*/ 12 w 34"/>
                  <a:gd name="T63" fmla="*/ 40 h 64"/>
                  <a:gd name="T64" fmla="*/ 12 w 34"/>
                  <a:gd name="T65" fmla="*/ 40 h 64"/>
                  <a:gd name="T66" fmla="*/ 8 w 34"/>
                  <a:gd name="T67" fmla="*/ 38 h 64"/>
                  <a:gd name="T68" fmla="*/ 6 w 34"/>
                  <a:gd name="T69" fmla="*/ 36 h 64"/>
                  <a:gd name="T70" fmla="*/ 4 w 34"/>
                  <a:gd name="T71" fmla="*/ 32 h 64"/>
                  <a:gd name="T72" fmla="*/ 4 w 34"/>
                  <a:gd name="T73" fmla="*/ 32 h 64"/>
                  <a:gd name="T74" fmla="*/ 2 w 34"/>
                  <a:gd name="T75" fmla="*/ 26 h 64"/>
                  <a:gd name="T76" fmla="*/ 0 w 34"/>
                  <a:gd name="T77" fmla="*/ 22 h 64"/>
                  <a:gd name="T78" fmla="*/ 2 w 34"/>
                  <a:gd name="T79" fmla="*/ 16 h 64"/>
                  <a:gd name="T80" fmla="*/ 4 w 34"/>
                  <a:gd name="T81" fmla="*/ 12 h 64"/>
                  <a:gd name="T82" fmla="*/ 4 w 34"/>
                  <a:gd name="T83" fmla="*/ 12 h 64"/>
                  <a:gd name="T84" fmla="*/ 8 w 34"/>
                  <a:gd name="T85" fmla="*/ 14 h 64"/>
                  <a:gd name="T86" fmla="*/ 10 w 34"/>
                  <a:gd name="T87" fmla="*/ 14 h 64"/>
                  <a:gd name="T88" fmla="*/ 10 w 34"/>
                  <a:gd name="T89" fmla="*/ 10 h 64"/>
                  <a:gd name="T90" fmla="*/ 10 w 34"/>
                  <a:gd name="T91"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64">
                    <a:moveTo>
                      <a:pt x="10" y="10"/>
                    </a:moveTo>
                    <a:lnTo>
                      <a:pt x="10" y="10"/>
                    </a:lnTo>
                    <a:lnTo>
                      <a:pt x="14" y="2"/>
                    </a:lnTo>
                    <a:lnTo>
                      <a:pt x="16" y="0"/>
                    </a:lnTo>
                    <a:lnTo>
                      <a:pt x="18" y="2"/>
                    </a:lnTo>
                    <a:lnTo>
                      <a:pt x="18" y="2"/>
                    </a:lnTo>
                    <a:lnTo>
                      <a:pt x="18" y="12"/>
                    </a:lnTo>
                    <a:lnTo>
                      <a:pt x="18" y="18"/>
                    </a:lnTo>
                    <a:lnTo>
                      <a:pt x="20" y="22"/>
                    </a:lnTo>
                    <a:lnTo>
                      <a:pt x="20" y="22"/>
                    </a:lnTo>
                    <a:lnTo>
                      <a:pt x="22" y="24"/>
                    </a:lnTo>
                    <a:lnTo>
                      <a:pt x="22" y="24"/>
                    </a:lnTo>
                    <a:lnTo>
                      <a:pt x="24" y="30"/>
                    </a:lnTo>
                    <a:lnTo>
                      <a:pt x="28" y="36"/>
                    </a:lnTo>
                    <a:lnTo>
                      <a:pt x="28" y="36"/>
                    </a:lnTo>
                    <a:lnTo>
                      <a:pt x="30" y="40"/>
                    </a:lnTo>
                    <a:lnTo>
                      <a:pt x="30" y="40"/>
                    </a:lnTo>
                    <a:lnTo>
                      <a:pt x="34" y="44"/>
                    </a:lnTo>
                    <a:lnTo>
                      <a:pt x="34" y="50"/>
                    </a:lnTo>
                    <a:lnTo>
                      <a:pt x="34" y="50"/>
                    </a:lnTo>
                    <a:lnTo>
                      <a:pt x="34" y="54"/>
                    </a:lnTo>
                    <a:lnTo>
                      <a:pt x="32" y="56"/>
                    </a:lnTo>
                    <a:lnTo>
                      <a:pt x="28" y="56"/>
                    </a:lnTo>
                    <a:lnTo>
                      <a:pt x="28" y="56"/>
                    </a:lnTo>
                    <a:lnTo>
                      <a:pt x="26" y="58"/>
                    </a:lnTo>
                    <a:lnTo>
                      <a:pt x="24" y="60"/>
                    </a:lnTo>
                    <a:lnTo>
                      <a:pt x="20" y="64"/>
                    </a:lnTo>
                    <a:lnTo>
                      <a:pt x="20" y="64"/>
                    </a:lnTo>
                    <a:lnTo>
                      <a:pt x="16" y="60"/>
                    </a:lnTo>
                    <a:lnTo>
                      <a:pt x="16" y="52"/>
                    </a:lnTo>
                    <a:lnTo>
                      <a:pt x="14" y="44"/>
                    </a:lnTo>
                    <a:lnTo>
                      <a:pt x="12" y="40"/>
                    </a:lnTo>
                    <a:lnTo>
                      <a:pt x="12" y="40"/>
                    </a:lnTo>
                    <a:lnTo>
                      <a:pt x="8" y="38"/>
                    </a:lnTo>
                    <a:lnTo>
                      <a:pt x="6" y="36"/>
                    </a:lnTo>
                    <a:lnTo>
                      <a:pt x="4" y="32"/>
                    </a:lnTo>
                    <a:lnTo>
                      <a:pt x="4" y="32"/>
                    </a:lnTo>
                    <a:lnTo>
                      <a:pt x="2" y="26"/>
                    </a:lnTo>
                    <a:lnTo>
                      <a:pt x="0" y="22"/>
                    </a:lnTo>
                    <a:lnTo>
                      <a:pt x="2" y="16"/>
                    </a:lnTo>
                    <a:lnTo>
                      <a:pt x="4" y="12"/>
                    </a:lnTo>
                    <a:lnTo>
                      <a:pt x="4" y="12"/>
                    </a:lnTo>
                    <a:lnTo>
                      <a:pt x="8" y="14"/>
                    </a:lnTo>
                    <a:lnTo>
                      <a:pt x="10" y="14"/>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2" name="Freeform 805">
                <a:extLst>
                  <a:ext uri="{FF2B5EF4-FFF2-40B4-BE49-F238E27FC236}">
                    <a16:creationId xmlns:a16="http://schemas.microsoft.com/office/drawing/2014/main" id="{98B0B09E-66AD-3FB9-F486-5EFB86458EC6}"/>
                  </a:ext>
                </a:extLst>
              </p:cNvPr>
              <p:cNvSpPr>
                <a:spLocks/>
              </p:cNvSpPr>
              <p:nvPr/>
            </p:nvSpPr>
            <p:spPr bwMode="auto">
              <a:xfrm>
                <a:off x="5772" y="1515"/>
                <a:ext cx="22" cy="38"/>
              </a:xfrm>
              <a:custGeom>
                <a:avLst/>
                <a:gdLst>
                  <a:gd name="T0" fmla="*/ 12 w 22"/>
                  <a:gd name="T1" fmla="*/ 36 h 38"/>
                  <a:gd name="T2" fmla="*/ 12 w 22"/>
                  <a:gd name="T3" fmla="*/ 36 h 38"/>
                  <a:gd name="T4" fmla="*/ 8 w 22"/>
                  <a:gd name="T5" fmla="*/ 34 h 38"/>
                  <a:gd name="T6" fmla="*/ 8 w 22"/>
                  <a:gd name="T7" fmla="*/ 30 h 38"/>
                  <a:gd name="T8" fmla="*/ 6 w 22"/>
                  <a:gd name="T9" fmla="*/ 24 h 38"/>
                  <a:gd name="T10" fmla="*/ 6 w 22"/>
                  <a:gd name="T11" fmla="*/ 24 h 38"/>
                  <a:gd name="T12" fmla="*/ 8 w 22"/>
                  <a:gd name="T13" fmla="*/ 22 h 38"/>
                  <a:gd name="T14" fmla="*/ 12 w 22"/>
                  <a:gd name="T15" fmla="*/ 18 h 38"/>
                  <a:gd name="T16" fmla="*/ 12 w 22"/>
                  <a:gd name="T17" fmla="*/ 18 h 38"/>
                  <a:gd name="T18" fmla="*/ 10 w 22"/>
                  <a:gd name="T19" fmla="*/ 18 h 38"/>
                  <a:gd name="T20" fmla="*/ 8 w 22"/>
                  <a:gd name="T21" fmla="*/ 18 h 38"/>
                  <a:gd name="T22" fmla="*/ 6 w 22"/>
                  <a:gd name="T23" fmla="*/ 24 h 38"/>
                  <a:gd name="T24" fmla="*/ 6 w 22"/>
                  <a:gd name="T25" fmla="*/ 24 h 38"/>
                  <a:gd name="T26" fmla="*/ 2 w 22"/>
                  <a:gd name="T27" fmla="*/ 22 h 38"/>
                  <a:gd name="T28" fmla="*/ 0 w 22"/>
                  <a:gd name="T29" fmla="*/ 18 h 38"/>
                  <a:gd name="T30" fmla="*/ 0 w 22"/>
                  <a:gd name="T31" fmla="*/ 14 h 38"/>
                  <a:gd name="T32" fmla="*/ 0 w 22"/>
                  <a:gd name="T33" fmla="*/ 14 h 38"/>
                  <a:gd name="T34" fmla="*/ 0 w 22"/>
                  <a:gd name="T35" fmla="*/ 8 h 38"/>
                  <a:gd name="T36" fmla="*/ 2 w 22"/>
                  <a:gd name="T37" fmla="*/ 6 h 38"/>
                  <a:gd name="T38" fmla="*/ 4 w 22"/>
                  <a:gd name="T39" fmla="*/ 6 h 38"/>
                  <a:gd name="T40" fmla="*/ 4 w 22"/>
                  <a:gd name="T41" fmla="*/ 2 h 38"/>
                  <a:gd name="T42" fmla="*/ 4 w 22"/>
                  <a:gd name="T43" fmla="*/ 2 h 38"/>
                  <a:gd name="T44" fmla="*/ 4 w 22"/>
                  <a:gd name="T45" fmla="*/ 2 h 38"/>
                  <a:gd name="T46" fmla="*/ 4 w 22"/>
                  <a:gd name="T47" fmla="*/ 2 h 38"/>
                  <a:gd name="T48" fmla="*/ 8 w 22"/>
                  <a:gd name="T49" fmla="*/ 0 h 38"/>
                  <a:gd name="T50" fmla="*/ 10 w 22"/>
                  <a:gd name="T51" fmla="*/ 2 h 38"/>
                  <a:gd name="T52" fmla="*/ 14 w 22"/>
                  <a:gd name="T53" fmla="*/ 4 h 38"/>
                  <a:gd name="T54" fmla="*/ 16 w 22"/>
                  <a:gd name="T55" fmla="*/ 10 h 38"/>
                  <a:gd name="T56" fmla="*/ 16 w 22"/>
                  <a:gd name="T57" fmla="*/ 10 h 38"/>
                  <a:gd name="T58" fmla="*/ 18 w 22"/>
                  <a:gd name="T59" fmla="*/ 10 h 38"/>
                  <a:gd name="T60" fmla="*/ 18 w 22"/>
                  <a:gd name="T61" fmla="*/ 10 h 38"/>
                  <a:gd name="T62" fmla="*/ 22 w 22"/>
                  <a:gd name="T63" fmla="*/ 16 h 38"/>
                  <a:gd name="T64" fmla="*/ 22 w 22"/>
                  <a:gd name="T65" fmla="*/ 18 h 38"/>
                  <a:gd name="T66" fmla="*/ 22 w 22"/>
                  <a:gd name="T67" fmla="*/ 22 h 38"/>
                  <a:gd name="T68" fmla="*/ 18 w 22"/>
                  <a:gd name="T69" fmla="*/ 28 h 38"/>
                  <a:gd name="T70" fmla="*/ 18 w 22"/>
                  <a:gd name="T71" fmla="*/ 28 h 38"/>
                  <a:gd name="T72" fmla="*/ 18 w 22"/>
                  <a:gd name="T73" fmla="*/ 34 h 38"/>
                  <a:gd name="T74" fmla="*/ 18 w 22"/>
                  <a:gd name="T75" fmla="*/ 36 h 38"/>
                  <a:gd name="T76" fmla="*/ 16 w 22"/>
                  <a:gd name="T77" fmla="*/ 38 h 38"/>
                  <a:gd name="T78" fmla="*/ 16 w 22"/>
                  <a:gd name="T79" fmla="*/ 38 h 38"/>
                  <a:gd name="T80" fmla="*/ 14 w 22"/>
                  <a:gd name="T81" fmla="*/ 38 h 38"/>
                  <a:gd name="T82" fmla="*/ 12 w 22"/>
                  <a:gd name="T83" fmla="*/ 36 h 38"/>
                  <a:gd name="T84" fmla="*/ 12 w 22"/>
                  <a:gd name="T8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38">
                    <a:moveTo>
                      <a:pt x="12" y="36"/>
                    </a:moveTo>
                    <a:lnTo>
                      <a:pt x="12" y="36"/>
                    </a:lnTo>
                    <a:lnTo>
                      <a:pt x="8" y="34"/>
                    </a:lnTo>
                    <a:lnTo>
                      <a:pt x="8" y="30"/>
                    </a:lnTo>
                    <a:lnTo>
                      <a:pt x="6" y="24"/>
                    </a:lnTo>
                    <a:lnTo>
                      <a:pt x="6" y="24"/>
                    </a:lnTo>
                    <a:lnTo>
                      <a:pt x="8" y="22"/>
                    </a:lnTo>
                    <a:lnTo>
                      <a:pt x="12" y="18"/>
                    </a:lnTo>
                    <a:lnTo>
                      <a:pt x="12" y="18"/>
                    </a:lnTo>
                    <a:lnTo>
                      <a:pt x="10" y="18"/>
                    </a:lnTo>
                    <a:lnTo>
                      <a:pt x="8" y="18"/>
                    </a:lnTo>
                    <a:lnTo>
                      <a:pt x="6" y="24"/>
                    </a:lnTo>
                    <a:lnTo>
                      <a:pt x="6" y="24"/>
                    </a:lnTo>
                    <a:lnTo>
                      <a:pt x="2" y="22"/>
                    </a:lnTo>
                    <a:lnTo>
                      <a:pt x="0" y="18"/>
                    </a:lnTo>
                    <a:lnTo>
                      <a:pt x="0" y="14"/>
                    </a:lnTo>
                    <a:lnTo>
                      <a:pt x="0" y="14"/>
                    </a:lnTo>
                    <a:lnTo>
                      <a:pt x="0" y="8"/>
                    </a:lnTo>
                    <a:lnTo>
                      <a:pt x="2" y="6"/>
                    </a:lnTo>
                    <a:lnTo>
                      <a:pt x="4" y="6"/>
                    </a:lnTo>
                    <a:lnTo>
                      <a:pt x="4" y="2"/>
                    </a:lnTo>
                    <a:lnTo>
                      <a:pt x="4" y="2"/>
                    </a:lnTo>
                    <a:lnTo>
                      <a:pt x="4" y="2"/>
                    </a:lnTo>
                    <a:lnTo>
                      <a:pt x="4" y="2"/>
                    </a:lnTo>
                    <a:lnTo>
                      <a:pt x="8" y="0"/>
                    </a:lnTo>
                    <a:lnTo>
                      <a:pt x="10" y="2"/>
                    </a:lnTo>
                    <a:lnTo>
                      <a:pt x="14" y="4"/>
                    </a:lnTo>
                    <a:lnTo>
                      <a:pt x="16" y="10"/>
                    </a:lnTo>
                    <a:lnTo>
                      <a:pt x="16" y="10"/>
                    </a:lnTo>
                    <a:lnTo>
                      <a:pt x="18" y="10"/>
                    </a:lnTo>
                    <a:lnTo>
                      <a:pt x="18" y="10"/>
                    </a:lnTo>
                    <a:lnTo>
                      <a:pt x="22" y="16"/>
                    </a:lnTo>
                    <a:lnTo>
                      <a:pt x="22" y="18"/>
                    </a:lnTo>
                    <a:lnTo>
                      <a:pt x="22" y="22"/>
                    </a:lnTo>
                    <a:lnTo>
                      <a:pt x="18" y="28"/>
                    </a:lnTo>
                    <a:lnTo>
                      <a:pt x="18" y="28"/>
                    </a:lnTo>
                    <a:lnTo>
                      <a:pt x="18" y="34"/>
                    </a:lnTo>
                    <a:lnTo>
                      <a:pt x="18" y="36"/>
                    </a:lnTo>
                    <a:lnTo>
                      <a:pt x="16" y="38"/>
                    </a:lnTo>
                    <a:lnTo>
                      <a:pt x="16" y="38"/>
                    </a:lnTo>
                    <a:lnTo>
                      <a:pt x="14" y="38"/>
                    </a:lnTo>
                    <a:lnTo>
                      <a:pt x="12" y="36"/>
                    </a:lnTo>
                    <a:lnTo>
                      <a:pt x="1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3" name="Freeform 806">
                <a:extLst>
                  <a:ext uri="{FF2B5EF4-FFF2-40B4-BE49-F238E27FC236}">
                    <a16:creationId xmlns:a16="http://schemas.microsoft.com/office/drawing/2014/main" id="{9AD29C82-1F52-765A-BC80-63A477D0452C}"/>
                  </a:ext>
                </a:extLst>
              </p:cNvPr>
              <p:cNvSpPr>
                <a:spLocks/>
              </p:cNvSpPr>
              <p:nvPr/>
            </p:nvSpPr>
            <p:spPr bwMode="auto">
              <a:xfrm>
                <a:off x="5788" y="1525"/>
                <a:ext cx="16" cy="32"/>
              </a:xfrm>
              <a:custGeom>
                <a:avLst/>
                <a:gdLst>
                  <a:gd name="T0" fmla="*/ 0 w 16"/>
                  <a:gd name="T1" fmla="*/ 26 h 32"/>
                  <a:gd name="T2" fmla="*/ 0 w 16"/>
                  <a:gd name="T3" fmla="*/ 26 h 32"/>
                  <a:gd name="T4" fmla="*/ 2 w 16"/>
                  <a:gd name="T5" fmla="*/ 20 h 32"/>
                  <a:gd name="T6" fmla="*/ 2 w 16"/>
                  <a:gd name="T7" fmla="*/ 16 h 32"/>
                  <a:gd name="T8" fmla="*/ 4 w 16"/>
                  <a:gd name="T9" fmla="*/ 14 h 32"/>
                  <a:gd name="T10" fmla="*/ 4 w 16"/>
                  <a:gd name="T11" fmla="*/ 14 h 32"/>
                  <a:gd name="T12" fmla="*/ 6 w 16"/>
                  <a:gd name="T13" fmla="*/ 10 h 32"/>
                  <a:gd name="T14" fmla="*/ 4 w 16"/>
                  <a:gd name="T15" fmla="*/ 8 h 32"/>
                  <a:gd name="T16" fmla="*/ 2 w 16"/>
                  <a:gd name="T17" fmla="*/ 4 h 32"/>
                  <a:gd name="T18" fmla="*/ 2 w 16"/>
                  <a:gd name="T19" fmla="*/ 0 h 32"/>
                  <a:gd name="T20" fmla="*/ 2 w 16"/>
                  <a:gd name="T21" fmla="*/ 0 h 32"/>
                  <a:gd name="T22" fmla="*/ 16 w 16"/>
                  <a:gd name="T23" fmla="*/ 4 h 32"/>
                  <a:gd name="T24" fmla="*/ 16 w 16"/>
                  <a:gd name="T25" fmla="*/ 4 h 32"/>
                  <a:gd name="T26" fmla="*/ 16 w 16"/>
                  <a:gd name="T27" fmla="*/ 4 h 32"/>
                  <a:gd name="T28" fmla="*/ 14 w 16"/>
                  <a:gd name="T29" fmla="*/ 12 h 32"/>
                  <a:gd name="T30" fmla="*/ 12 w 16"/>
                  <a:gd name="T31" fmla="*/ 18 h 32"/>
                  <a:gd name="T32" fmla="*/ 12 w 16"/>
                  <a:gd name="T33" fmla="*/ 18 h 32"/>
                  <a:gd name="T34" fmla="*/ 10 w 16"/>
                  <a:gd name="T35" fmla="*/ 22 h 32"/>
                  <a:gd name="T36" fmla="*/ 8 w 16"/>
                  <a:gd name="T37" fmla="*/ 24 h 32"/>
                  <a:gd name="T38" fmla="*/ 8 w 16"/>
                  <a:gd name="T39" fmla="*/ 24 h 32"/>
                  <a:gd name="T40" fmla="*/ 6 w 16"/>
                  <a:gd name="T41" fmla="*/ 26 h 32"/>
                  <a:gd name="T42" fmla="*/ 4 w 16"/>
                  <a:gd name="T43" fmla="*/ 30 h 32"/>
                  <a:gd name="T44" fmla="*/ 4 w 16"/>
                  <a:gd name="T45" fmla="*/ 30 h 32"/>
                  <a:gd name="T46" fmla="*/ 2 w 16"/>
                  <a:gd name="T47" fmla="*/ 32 h 32"/>
                  <a:gd name="T48" fmla="*/ 0 w 16"/>
                  <a:gd name="T49" fmla="*/ 26 h 32"/>
                  <a:gd name="T50" fmla="*/ 0 w 16"/>
                  <a:gd name="T51"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32">
                    <a:moveTo>
                      <a:pt x="0" y="26"/>
                    </a:moveTo>
                    <a:lnTo>
                      <a:pt x="0" y="26"/>
                    </a:lnTo>
                    <a:lnTo>
                      <a:pt x="2" y="20"/>
                    </a:lnTo>
                    <a:lnTo>
                      <a:pt x="2" y="16"/>
                    </a:lnTo>
                    <a:lnTo>
                      <a:pt x="4" y="14"/>
                    </a:lnTo>
                    <a:lnTo>
                      <a:pt x="4" y="14"/>
                    </a:lnTo>
                    <a:lnTo>
                      <a:pt x="6" y="10"/>
                    </a:lnTo>
                    <a:lnTo>
                      <a:pt x="4" y="8"/>
                    </a:lnTo>
                    <a:lnTo>
                      <a:pt x="2" y="4"/>
                    </a:lnTo>
                    <a:lnTo>
                      <a:pt x="2" y="0"/>
                    </a:lnTo>
                    <a:lnTo>
                      <a:pt x="2" y="0"/>
                    </a:lnTo>
                    <a:lnTo>
                      <a:pt x="16" y="4"/>
                    </a:lnTo>
                    <a:lnTo>
                      <a:pt x="16" y="4"/>
                    </a:lnTo>
                    <a:lnTo>
                      <a:pt x="16" y="4"/>
                    </a:lnTo>
                    <a:lnTo>
                      <a:pt x="14" y="12"/>
                    </a:lnTo>
                    <a:lnTo>
                      <a:pt x="12" y="18"/>
                    </a:lnTo>
                    <a:lnTo>
                      <a:pt x="12" y="18"/>
                    </a:lnTo>
                    <a:lnTo>
                      <a:pt x="10" y="22"/>
                    </a:lnTo>
                    <a:lnTo>
                      <a:pt x="8" y="24"/>
                    </a:lnTo>
                    <a:lnTo>
                      <a:pt x="8" y="24"/>
                    </a:lnTo>
                    <a:lnTo>
                      <a:pt x="6" y="26"/>
                    </a:lnTo>
                    <a:lnTo>
                      <a:pt x="4" y="30"/>
                    </a:lnTo>
                    <a:lnTo>
                      <a:pt x="4" y="30"/>
                    </a:lnTo>
                    <a:lnTo>
                      <a:pt x="2" y="32"/>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4" name="Freeform 807">
                <a:extLst>
                  <a:ext uri="{FF2B5EF4-FFF2-40B4-BE49-F238E27FC236}">
                    <a16:creationId xmlns:a16="http://schemas.microsoft.com/office/drawing/2014/main" id="{32B852F8-61AE-2B2F-FC19-608BB74D56EF}"/>
                  </a:ext>
                </a:extLst>
              </p:cNvPr>
              <p:cNvSpPr>
                <a:spLocks/>
              </p:cNvSpPr>
              <p:nvPr/>
            </p:nvSpPr>
            <p:spPr bwMode="auto">
              <a:xfrm>
                <a:off x="5776" y="1513"/>
                <a:ext cx="12" cy="12"/>
              </a:xfrm>
              <a:custGeom>
                <a:avLst/>
                <a:gdLst>
                  <a:gd name="T0" fmla="*/ 12 w 12"/>
                  <a:gd name="T1" fmla="*/ 12 h 12"/>
                  <a:gd name="T2" fmla="*/ 12 w 12"/>
                  <a:gd name="T3" fmla="*/ 12 h 12"/>
                  <a:gd name="T4" fmla="*/ 6 w 12"/>
                  <a:gd name="T5" fmla="*/ 6 h 12"/>
                  <a:gd name="T6" fmla="*/ 4 w 12"/>
                  <a:gd name="T7" fmla="*/ 4 h 12"/>
                  <a:gd name="T8" fmla="*/ 0 w 12"/>
                  <a:gd name="T9" fmla="*/ 4 h 12"/>
                  <a:gd name="T10" fmla="*/ 0 w 12"/>
                  <a:gd name="T11" fmla="*/ 4 h 12"/>
                  <a:gd name="T12" fmla="*/ 4 w 12"/>
                  <a:gd name="T13" fmla="*/ 2 h 12"/>
                  <a:gd name="T14" fmla="*/ 6 w 12"/>
                  <a:gd name="T15" fmla="*/ 0 h 12"/>
                  <a:gd name="T16" fmla="*/ 10 w 12"/>
                  <a:gd name="T17" fmla="*/ 4 h 12"/>
                  <a:gd name="T18" fmla="*/ 12 w 12"/>
                  <a:gd name="T19" fmla="*/ 12 h 12"/>
                  <a:gd name="T20" fmla="*/ 12 w 12"/>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12" y="12"/>
                    </a:moveTo>
                    <a:lnTo>
                      <a:pt x="12" y="12"/>
                    </a:lnTo>
                    <a:lnTo>
                      <a:pt x="6" y="6"/>
                    </a:lnTo>
                    <a:lnTo>
                      <a:pt x="4" y="4"/>
                    </a:lnTo>
                    <a:lnTo>
                      <a:pt x="0" y="4"/>
                    </a:lnTo>
                    <a:lnTo>
                      <a:pt x="0" y="4"/>
                    </a:lnTo>
                    <a:lnTo>
                      <a:pt x="4" y="2"/>
                    </a:lnTo>
                    <a:lnTo>
                      <a:pt x="6" y="0"/>
                    </a:lnTo>
                    <a:lnTo>
                      <a:pt x="10" y="4"/>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 name="Group 1009">
              <a:extLst>
                <a:ext uri="{FF2B5EF4-FFF2-40B4-BE49-F238E27FC236}">
                  <a16:creationId xmlns:a16="http://schemas.microsoft.com/office/drawing/2014/main" id="{7A26C85E-1489-C760-E4E1-B995412831DF}"/>
                </a:ext>
              </a:extLst>
            </p:cNvPr>
            <p:cNvGrpSpPr>
              <a:grpSpLocks/>
            </p:cNvGrpSpPr>
            <p:nvPr/>
          </p:nvGrpSpPr>
          <p:grpSpPr bwMode="auto">
            <a:xfrm>
              <a:off x="1444" y="1463"/>
              <a:ext cx="4702" cy="1398"/>
              <a:chOff x="1444" y="1463"/>
              <a:chExt cx="4702" cy="1398"/>
            </a:xfrm>
            <a:grpFill/>
          </p:grpSpPr>
          <p:sp>
            <p:nvSpPr>
              <p:cNvPr id="2585" name="Freeform 809">
                <a:extLst>
                  <a:ext uri="{FF2B5EF4-FFF2-40B4-BE49-F238E27FC236}">
                    <a16:creationId xmlns:a16="http://schemas.microsoft.com/office/drawing/2014/main" id="{F5F038BD-1A56-2B04-295A-2134EBEB134B}"/>
                  </a:ext>
                </a:extLst>
              </p:cNvPr>
              <p:cNvSpPr>
                <a:spLocks/>
              </p:cNvSpPr>
              <p:nvPr/>
            </p:nvSpPr>
            <p:spPr bwMode="auto">
              <a:xfrm>
                <a:off x="5764" y="1525"/>
                <a:ext cx="4" cy="10"/>
              </a:xfrm>
              <a:custGeom>
                <a:avLst/>
                <a:gdLst>
                  <a:gd name="T0" fmla="*/ 4 w 4"/>
                  <a:gd name="T1" fmla="*/ 0 h 10"/>
                  <a:gd name="T2" fmla="*/ 4 w 4"/>
                  <a:gd name="T3" fmla="*/ 0 h 10"/>
                  <a:gd name="T4" fmla="*/ 4 w 4"/>
                  <a:gd name="T5" fmla="*/ 6 h 10"/>
                  <a:gd name="T6" fmla="*/ 4 w 4"/>
                  <a:gd name="T7" fmla="*/ 10 h 10"/>
                  <a:gd name="T8" fmla="*/ 4 w 4"/>
                  <a:gd name="T9" fmla="*/ 10 h 10"/>
                  <a:gd name="T10" fmla="*/ 2 w 4"/>
                  <a:gd name="T11" fmla="*/ 10 h 10"/>
                  <a:gd name="T12" fmla="*/ 0 w 4"/>
                  <a:gd name="T13" fmla="*/ 10 h 10"/>
                  <a:gd name="T14" fmla="*/ 0 w 4"/>
                  <a:gd name="T15" fmla="*/ 4 h 10"/>
                  <a:gd name="T16" fmla="*/ 0 w 4"/>
                  <a:gd name="T17" fmla="*/ 4 h 10"/>
                  <a:gd name="T18" fmla="*/ 0 w 4"/>
                  <a:gd name="T19" fmla="*/ 2 h 10"/>
                  <a:gd name="T20" fmla="*/ 2 w 4"/>
                  <a:gd name="T21" fmla="*/ 0 h 10"/>
                  <a:gd name="T22" fmla="*/ 2 w 4"/>
                  <a:gd name="T23" fmla="*/ 0 h 10"/>
                  <a:gd name="T24" fmla="*/ 2 w 4"/>
                  <a:gd name="T25" fmla="*/ 0 h 10"/>
                  <a:gd name="T26" fmla="*/ 2 w 4"/>
                  <a:gd name="T27" fmla="*/ 0 h 10"/>
                  <a:gd name="T28" fmla="*/ 4 w 4"/>
                  <a:gd name="T29" fmla="*/ 0 h 10"/>
                  <a:gd name="T30" fmla="*/ 4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4" y="0"/>
                    </a:moveTo>
                    <a:lnTo>
                      <a:pt x="4" y="0"/>
                    </a:lnTo>
                    <a:lnTo>
                      <a:pt x="4" y="6"/>
                    </a:lnTo>
                    <a:lnTo>
                      <a:pt x="4" y="10"/>
                    </a:lnTo>
                    <a:lnTo>
                      <a:pt x="4" y="10"/>
                    </a:lnTo>
                    <a:lnTo>
                      <a:pt x="2" y="10"/>
                    </a:lnTo>
                    <a:lnTo>
                      <a:pt x="0" y="10"/>
                    </a:lnTo>
                    <a:lnTo>
                      <a:pt x="0" y="4"/>
                    </a:lnTo>
                    <a:lnTo>
                      <a:pt x="0" y="4"/>
                    </a:lnTo>
                    <a:lnTo>
                      <a:pt x="0" y="2"/>
                    </a:lnTo>
                    <a:lnTo>
                      <a:pt x="2" y="0"/>
                    </a:lnTo>
                    <a:lnTo>
                      <a:pt x="2" y="0"/>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6" name="Freeform 810">
                <a:extLst>
                  <a:ext uri="{FF2B5EF4-FFF2-40B4-BE49-F238E27FC236}">
                    <a16:creationId xmlns:a16="http://schemas.microsoft.com/office/drawing/2014/main" id="{4F20D7A7-867B-C870-C806-ECB4AFB80B46}"/>
                  </a:ext>
                </a:extLst>
              </p:cNvPr>
              <p:cNvSpPr>
                <a:spLocks/>
              </p:cNvSpPr>
              <p:nvPr/>
            </p:nvSpPr>
            <p:spPr bwMode="auto">
              <a:xfrm>
                <a:off x="4004" y="2817"/>
                <a:ext cx="46" cy="34"/>
              </a:xfrm>
              <a:custGeom>
                <a:avLst/>
                <a:gdLst>
                  <a:gd name="T0" fmla="*/ 26 w 46"/>
                  <a:gd name="T1" fmla="*/ 28 h 34"/>
                  <a:gd name="T2" fmla="*/ 26 w 46"/>
                  <a:gd name="T3" fmla="*/ 28 h 34"/>
                  <a:gd name="T4" fmla="*/ 24 w 46"/>
                  <a:gd name="T5" fmla="*/ 30 h 34"/>
                  <a:gd name="T6" fmla="*/ 22 w 46"/>
                  <a:gd name="T7" fmla="*/ 30 h 34"/>
                  <a:gd name="T8" fmla="*/ 20 w 46"/>
                  <a:gd name="T9" fmla="*/ 26 h 34"/>
                  <a:gd name="T10" fmla="*/ 20 w 46"/>
                  <a:gd name="T11" fmla="*/ 26 h 34"/>
                  <a:gd name="T12" fmla="*/ 18 w 46"/>
                  <a:gd name="T13" fmla="*/ 26 h 34"/>
                  <a:gd name="T14" fmla="*/ 16 w 46"/>
                  <a:gd name="T15" fmla="*/ 26 h 34"/>
                  <a:gd name="T16" fmla="*/ 14 w 46"/>
                  <a:gd name="T17" fmla="*/ 32 h 34"/>
                  <a:gd name="T18" fmla="*/ 14 w 46"/>
                  <a:gd name="T19" fmla="*/ 32 h 34"/>
                  <a:gd name="T20" fmla="*/ 12 w 46"/>
                  <a:gd name="T21" fmla="*/ 32 h 34"/>
                  <a:gd name="T22" fmla="*/ 10 w 46"/>
                  <a:gd name="T23" fmla="*/ 34 h 34"/>
                  <a:gd name="T24" fmla="*/ 10 w 46"/>
                  <a:gd name="T25" fmla="*/ 34 h 34"/>
                  <a:gd name="T26" fmla="*/ 8 w 46"/>
                  <a:gd name="T27" fmla="*/ 32 h 34"/>
                  <a:gd name="T28" fmla="*/ 6 w 46"/>
                  <a:gd name="T29" fmla="*/ 30 h 34"/>
                  <a:gd name="T30" fmla="*/ 2 w 46"/>
                  <a:gd name="T31" fmla="*/ 28 h 34"/>
                  <a:gd name="T32" fmla="*/ 0 w 46"/>
                  <a:gd name="T33" fmla="*/ 28 h 34"/>
                  <a:gd name="T34" fmla="*/ 0 w 46"/>
                  <a:gd name="T35" fmla="*/ 28 h 34"/>
                  <a:gd name="T36" fmla="*/ 0 w 46"/>
                  <a:gd name="T37" fmla="*/ 22 h 34"/>
                  <a:gd name="T38" fmla="*/ 0 w 46"/>
                  <a:gd name="T39" fmla="*/ 18 h 34"/>
                  <a:gd name="T40" fmla="*/ 0 w 46"/>
                  <a:gd name="T41" fmla="*/ 18 h 34"/>
                  <a:gd name="T42" fmla="*/ 4 w 46"/>
                  <a:gd name="T43" fmla="*/ 14 h 34"/>
                  <a:gd name="T44" fmla="*/ 10 w 46"/>
                  <a:gd name="T45" fmla="*/ 12 h 34"/>
                  <a:gd name="T46" fmla="*/ 16 w 46"/>
                  <a:gd name="T47" fmla="*/ 14 h 34"/>
                  <a:gd name="T48" fmla="*/ 22 w 46"/>
                  <a:gd name="T49" fmla="*/ 16 h 34"/>
                  <a:gd name="T50" fmla="*/ 22 w 46"/>
                  <a:gd name="T51" fmla="*/ 16 h 34"/>
                  <a:gd name="T52" fmla="*/ 26 w 46"/>
                  <a:gd name="T53" fmla="*/ 16 h 34"/>
                  <a:gd name="T54" fmla="*/ 28 w 46"/>
                  <a:gd name="T55" fmla="*/ 12 h 34"/>
                  <a:gd name="T56" fmla="*/ 32 w 46"/>
                  <a:gd name="T57" fmla="*/ 8 h 34"/>
                  <a:gd name="T58" fmla="*/ 36 w 46"/>
                  <a:gd name="T59" fmla="*/ 4 h 34"/>
                  <a:gd name="T60" fmla="*/ 36 w 46"/>
                  <a:gd name="T61" fmla="*/ 4 h 34"/>
                  <a:gd name="T62" fmla="*/ 38 w 46"/>
                  <a:gd name="T63" fmla="*/ 2 h 34"/>
                  <a:gd name="T64" fmla="*/ 40 w 46"/>
                  <a:gd name="T65" fmla="*/ 0 h 34"/>
                  <a:gd name="T66" fmla="*/ 42 w 46"/>
                  <a:gd name="T67" fmla="*/ 2 h 34"/>
                  <a:gd name="T68" fmla="*/ 44 w 46"/>
                  <a:gd name="T69" fmla="*/ 6 h 34"/>
                  <a:gd name="T70" fmla="*/ 44 w 46"/>
                  <a:gd name="T71" fmla="*/ 6 h 34"/>
                  <a:gd name="T72" fmla="*/ 46 w 46"/>
                  <a:gd name="T73" fmla="*/ 12 h 34"/>
                  <a:gd name="T74" fmla="*/ 44 w 46"/>
                  <a:gd name="T75" fmla="*/ 18 h 34"/>
                  <a:gd name="T76" fmla="*/ 42 w 46"/>
                  <a:gd name="T77" fmla="*/ 28 h 34"/>
                  <a:gd name="T78" fmla="*/ 42 w 46"/>
                  <a:gd name="T79" fmla="*/ 28 h 34"/>
                  <a:gd name="T80" fmla="*/ 40 w 46"/>
                  <a:gd name="T81" fmla="*/ 26 h 34"/>
                  <a:gd name="T82" fmla="*/ 36 w 46"/>
                  <a:gd name="T83" fmla="*/ 22 h 34"/>
                  <a:gd name="T84" fmla="*/ 36 w 46"/>
                  <a:gd name="T85" fmla="*/ 20 h 34"/>
                  <a:gd name="T86" fmla="*/ 34 w 46"/>
                  <a:gd name="T87" fmla="*/ 22 h 34"/>
                  <a:gd name="T88" fmla="*/ 32 w 46"/>
                  <a:gd name="T89" fmla="*/ 32 h 34"/>
                  <a:gd name="T90" fmla="*/ 32 w 46"/>
                  <a:gd name="T91" fmla="*/ 32 h 34"/>
                  <a:gd name="T92" fmla="*/ 32 w 46"/>
                  <a:gd name="T93" fmla="*/ 34 h 34"/>
                  <a:gd name="T94" fmla="*/ 30 w 46"/>
                  <a:gd name="T95" fmla="*/ 32 h 34"/>
                  <a:gd name="T96" fmla="*/ 28 w 46"/>
                  <a:gd name="T97" fmla="*/ 28 h 34"/>
                  <a:gd name="T98" fmla="*/ 26 w 46"/>
                  <a:gd name="T99" fmla="*/ 28 h 34"/>
                  <a:gd name="T100" fmla="*/ 26 w 46"/>
                  <a:gd name="T10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34">
                    <a:moveTo>
                      <a:pt x="26" y="28"/>
                    </a:moveTo>
                    <a:lnTo>
                      <a:pt x="26" y="28"/>
                    </a:lnTo>
                    <a:lnTo>
                      <a:pt x="24" y="30"/>
                    </a:lnTo>
                    <a:lnTo>
                      <a:pt x="22" y="30"/>
                    </a:lnTo>
                    <a:lnTo>
                      <a:pt x="20" y="26"/>
                    </a:lnTo>
                    <a:lnTo>
                      <a:pt x="20" y="26"/>
                    </a:lnTo>
                    <a:lnTo>
                      <a:pt x="18" y="26"/>
                    </a:lnTo>
                    <a:lnTo>
                      <a:pt x="16" y="26"/>
                    </a:lnTo>
                    <a:lnTo>
                      <a:pt x="14" y="32"/>
                    </a:lnTo>
                    <a:lnTo>
                      <a:pt x="14" y="32"/>
                    </a:lnTo>
                    <a:lnTo>
                      <a:pt x="12" y="32"/>
                    </a:lnTo>
                    <a:lnTo>
                      <a:pt x="10" y="34"/>
                    </a:lnTo>
                    <a:lnTo>
                      <a:pt x="10" y="34"/>
                    </a:lnTo>
                    <a:lnTo>
                      <a:pt x="8" y="32"/>
                    </a:lnTo>
                    <a:lnTo>
                      <a:pt x="6" y="30"/>
                    </a:lnTo>
                    <a:lnTo>
                      <a:pt x="2" y="28"/>
                    </a:lnTo>
                    <a:lnTo>
                      <a:pt x="0" y="28"/>
                    </a:lnTo>
                    <a:lnTo>
                      <a:pt x="0" y="28"/>
                    </a:lnTo>
                    <a:lnTo>
                      <a:pt x="0" y="22"/>
                    </a:lnTo>
                    <a:lnTo>
                      <a:pt x="0" y="18"/>
                    </a:lnTo>
                    <a:lnTo>
                      <a:pt x="0" y="18"/>
                    </a:lnTo>
                    <a:lnTo>
                      <a:pt x="4" y="14"/>
                    </a:lnTo>
                    <a:lnTo>
                      <a:pt x="10" y="12"/>
                    </a:lnTo>
                    <a:lnTo>
                      <a:pt x="16" y="14"/>
                    </a:lnTo>
                    <a:lnTo>
                      <a:pt x="22" y="16"/>
                    </a:lnTo>
                    <a:lnTo>
                      <a:pt x="22" y="16"/>
                    </a:lnTo>
                    <a:lnTo>
                      <a:pt x="26" y="16"/>
                    </a:lnTo>
                    <a:lnTo>
                      <a:pt x="28" y="12"/>
                    </a:lnTo>
                    <a:lnTo>
                      <a:pt x="32" y="8"/>
                    </a:lnTo>
                    <a:lnTo>
                      <a:pt x="36" y="4"/>
                    </a:lnTo>
                    <a:lnTo>
                      <a:pt x="36" y="4"/>
                    </a:lnTo>
                    <a:lnTo>
                      <a:pt x="38" y="2"/>
                    </a:lnTo>
                    <a:lnTo>
                      <a:pt x="40" y="0"/>
                    </a:lnTo>
                    <a:lnTo>
                      <a:pt x="42" y="2"/>
                    </a:lnTo>
                    <a:lnTo>
                      <a:pt x="44" y="6"/>
                    </a:lnTo>
                    <a:lnTo>
                      <a:pt x="44" y="6"/>
                    </a:lnTo>
                    <a:lnTo>
                      <a:pt x="46" y="12"/>
                    </a:lnTo>
                    <a:lnTo>
                      <a:pt x="44" y="18"/>
                    </a:lnTo>
                    <a:lnTo>
                      <a:pt x="42" y="28"/>
                    </a:lnTo>
                    <a:lnTo>
                      <a:pt x="42" y="28"/>
                    </a:lnTo>
                    <a:lnTo>
                      <a:pt x="40" y="26"/>
                    </a:lnTo>
                    <a:lnTo>
                      <a:pt x="36" y="22"/>
                    </a:lnTo>
                    <a:lnTo>
                      <a:pt x="36" y="20"/>
                    </a:lnTo>
                    <a:lnTo>
                      <a:pt x="34" y="22"/>
                    </a:lnTo>
                    <a:lnTo>
                      <a:pt x="32" y="32"/>
                    </a:lnTo>
                    <a:lnTo>
                      <a:pt x="32" y="32"/>
                    </a:lnTo>
                    <a:lnTo>
                      <a:pt x="32" y="34"/>
                    </a:lnTo>
                    <a:lnTo>
                      <a:pt x="30" y="32"/>
                    </a:lnTo>
                    <a:lnTo>
                      <a:pt x="28" y="28"/>
                    </a:lnTo>
                    <a:lnTo>
                      <a:pt x="26" y="28"/>
                    </a:lnTo>
                    <a:lnTo>
                      <a:pt x="2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7" name="Freeform 811">
                <a:extLst>
                  <a:ext uri="{FF2B5EF4-FFF2-40B4-BE49-F238E27FC236}">
                    <a16:creationId xmlns:a16="http://schemas.microsoft.com/office/drawing/2014/main" id="{91341232-DF19-D7B8-7546-D6BF8EC403D6}"/>
                  </a:ext>
                </a:extLst>
              </p:cNvPr>
              <p:cNvSpPr>
                <a:spLocks/>
              </p:cNvSpPr>
              <p:nvPr/>
            </p:nvSpPr>
            <p:spPr bwMode="auto">
              <a:xfrm>
                <a:off x="4040" y="2815"/>
                <a:ext cx="18" cy="32"/>
              </a:xfrm>
              <a:custGeom>
                <a:avLst/>
                <a:gdLst>
                  <a:gd name="T0" fmla="*/ 6 w 18"/>
                  <a:gd name="T1" fmla="*/ 30 h 32"/>
                  <a:gd name="T2" fmla="*/ 6 w 18"/>
                  <a:gd name="T3" fmla="*/ 30 h 32"/>
                  <a:gd name="T4" fmla="*/ 6 w 18"/>
                  <a:gd name="T5" fmla="*/ 22 h 32"/>
                  <a:gd name="T6" fmla="*/ 6 w 18"/>
                  <a:gd name="T7" fmla="*/ 22 h 32"/>
                  <a:gd name="T8" fmla="*/ 8 w 18"/>
                  <a:gd name="T9" fmla="*/ 18 h 32"/>
                  <a:gd name="T10" fmla="*/ 8 w 18"/>
                  <a:gd name="T11" fmla="*/ 14 h 32"/>
                  <a:gd name="T12" fmla="*/ 8 w 18"/>
                  <a:gd name="T13" fmla="*/ 10 h 32"/>
                  <a:gd name="T14" fmla="*/ 8 w 18"/>
                  <a:gd name="T15" fmla="*/ 10 h 32"/>
                  <a:gd name="T16" fmla="*/ 4 w 18"/>
                  <a:gd name="T17" fmla="*/ 6 h 32"/>
                  <a:gd name="T18" fmla="*/ 2 w 18"/>
                  <a:gd name="T19" fmla="*/ 6 h 32"/>
                  <a:gd name="T20" fmla="*/ 0 w 18"/>
                  <a:gd name="T21" fmla="*/ 8 h 32"/>
                  <a:gd name="T22" fmla="*/ 0 w 18"/>
                  <a:gd name="T23" fmla="*/ 8 h 32"/>
                  <a:gd name="T24" fmla="*/ 0 w 18"/>
                  <a:gd name="T25" fmla="*/ 6 h 32"/>
                  <a:gd name="T26" fmla="*/ 0 w 18"/>
                  <a:gd name="T27" fmla="*/ 6 h 32"/>
                  <a:gd name="T28" fmla="*/ 0 w 18"/>
                  <a:gd name="T29" fmla="*/ 4 h 32"/>
                  <a:gd name="T30" fmla="*/ 0 w 18"/>
                  <a:gd name="T31" fmla="*/ 4 h 32"/>
                  <a:gd name="T32" fmla="*/ 2 w 18"/>
                  <a:gd name="T33" fmla="*/ 2 h 32"/>
                  <a:gd name="T34" fmla="*/ 4 w 18"/>
                  <a:gd name="T35" fmla="*/ 0 h 32"/>
                  <a:gd name="T36" fmla="*/ 10 w 18"/>
                  <a:gd name="T37" fmla="*/ 2 h 32"/>
                  <a:gd name="T38" fmla="*/ 14 w 18"/>
                  <a:gd name="T39" fmla="*/ 4 h 32"/>
                  <a:gd name="T40" fmla="*/ 16 w 18"/>
                  <a:gd name="T41" fmla="*/ 4 h 32"/>
                  <a:gd name="T42" fmla="*/ 18 w 18"/>
                  <a:gd name="T43" fmla="*/ 2 h 32"/>
                  <a:gd name="T44" fmla="*/ 18 w 18"/>
                  <a:gd name="T45" fmla="*/ 2 h 32"/>
                  <a:gd name="T46" fmla="*/ 18 w 18"/>
                  <a:gd name="T47" fmla="*/ 6 h 32"/>
                  <a:gd name="T48" fmla="*/ 18 w 18"/>
                  <a:gd name="T49" fmla="*/ 10 h 32"/>
                  <a:gd name="T50" fmla="*/ 16 w 18"/>
                  <a:gd name="T51" fmla="*/ 12 h 32"/>
                  <a:gd name="T52" fmla="*/ 16 w 18"/>
                  <a:gd name="T53" fmla="*/ 12 h 32"/>
                  <a:gd name="T54" fmla="*/ 14 w 18"/>
                  <a:gd name="T55" fmla="*/ 14 h 32"/>
                  <a:gd name="T56" fmla="*/ 12 w 18"/>
                  <a:gd name="T57" fmla="*/ 18 h 32"/>
                  <a:gd name="T58" fmla="*/ 12 w 18"/>
                  <a:gd name="T59" fmla="*/ 30 h 32"/>
                  <a:gd name="T60" fmla="*/ 12 w 18"/>
                  <a:gd name="T61" fmla="*/ 30 h 32"/>
                  <a:gd name="T62" fmla="*/ 8 w 18"/>
                  <a:gd name="T63" fmla="*/ 32 h 32"/>
                  <a:gd name="T64" fmla="*/ 6 w 18"/>
                  <a:gd name="T65" fmla="*/ 30 h 32"/>
                  <a:gd name="T66" fmla="*/ 6 w 18"/>
                  <a:gd name="T6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2">
                    <a:moveTo>
                      <a:pt x="6" y="30"/>
                    </a:moveTo>
                    <a:lnTo>
                      <a:pt x="6" y="30"/>
                    </a:lnTo>
                    <a:lnTo>
                      <a:pt x="6" y="22"/>
                    </a:lnTo>
                    <a:lnTo>
                      <a:pt x="6" y="22"/>
                    </a:lnTo>
                    <a:lnTo>
                      <a:pt x="8" y="18"/>
                    </a:lnTo>
                    <a:lnTo>
                      <a:pt x="8" y="14"/>
                    </a:lnTo>
                    <a:lnTo>
                      <a:pt x="8" y="10"/>
                    </a:lnTo>
                    <a:lnTo>
                      <a:pt x="8" y="10"/>
                    </a:lnTo>
                    <a:lnTo>
                      <a:pt x="4" y="6"/>
                    </a:lnTo>
                    <a:lnTo>
                      <a:pt x="2" y="6"/>
                    </a:lnTo>
                    <a:lnTo>
                      <a:pt x="0" y="8"/>
                    </a:lnTo>
                    <a:lnTo>
                      <a:pt x="0" y="8"/>
                    </a:lnTo>
                    <a:lnTo>
                      <a:pt x="0" y="6"/>
                    </a:lnTo>
                    <a:lnTo>
                      <a:pt x="0" y="6"/>
                    </a:lnTo>
                    <a:lnTo>
                      <a:pt x="0" y="4"/>
                    </a:lnTo>
                    <a:lnTo>
                      <a:pt x="0" y="4"/>
                    </a:lnTo>
                    <a:lnTo>
                      <a:pt x="2" y="2"/>
                    </a:lnTo>
                    <a:lnTo>
                      <a:pt x="4" y="0"/>
                    </a:lnTo>
                    <a:lnTo>
                      <a:pt x="10" y="2"/>
                    </a:lnTo>
                    <a:lnTo>
                      <a:pt x="14" y="4"/>
                    </a:lnTo>
                    <a:lnTo>
                      <a:pt x="16" y="4"/>
                    </a:lnTo>
                    <a:lnTo>
                      <a:pt x="18" y="2"/>
                    </a:lnTo>
                    <a:lnTo>
                      <a:pt x="18" y="2"/>
                    </a:lnTo>
                    <a:lnTo>
                      <a:pt x="18" y="6"/>
                    </a:lnTo>
                    <a:lnTo>
                      <a:pt x="18" y="10"/>
                    </a:lnTo>
                    <a:lnTo>
                      <a:pt x="16" y="12"/>
                    </a:lnTo>
                    <a:lnTo>
                      <a:pt x="16" y="12"/>
                    </a:lnTo>
                    <a:lnTo>
                      <a:pt x="14" y="14"/>
                    </a:lnTo>
                    <a:lnTo>
                      <a:pt x="12" y="18"/>
                    </a:lnTo>
                    <a:lnTo>
                      <a:pt x="12" y="30"/>
                    </a:lnTo>
                    <a:lnTo>
                      <a:pt x="12" y="30"/>
                    </a:lnTo>
                    <a:lnTo>
                      <a:pt x="8" y="32"/>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8" name="Freeform 812">
                <a:extLst>
                  <a:ext uri="{FF2B5EF4-FFF2-40B4-BE49-F238E27FC236}">
                    <a16:creationId xmlns:a16="http://schemas.microsoft.com/office/drawing/2014/main" id="{E08ACCF9-DFDB-A314-A029-1EE8E2296C2E}"/>
                  </a:ext>
                </a:extLst>
              </p:cNvPr>
              <p:cNvSpPr>
                <a:spLocks/>
              </p:cNvSpPr>
              <p:nvPr/>
            </p:nvSpPr>
            <p:spPr bwMode="auto">
              <a:xfrm>
                <a:off x="4050" y="2827"/>
                <a:ext cx="20" cy="26"/>
              </a:xfrm>
              <a:custGeom>
                <a:avLst/>
                <a:gdLst>
                  <a:gd name="T0" fmla="*/ 2 w 20"/>
                  <a:gd name="T1" fmla="*/ 18 h 26"/>
                  <a:gd name="T2" fmla="*/ 2 w 20"/>
                  <a:gd name="T3" fmla="*/ 18 h 26"/>
                  <a:gd name="T4" fmla="*/ 0 w 20"/>
                  <a:gd name="T5" fmla="*/ 10 h 26"/>
                  <a:gd name="T6" fmla="*/ 2 w 20"/>
                  <a:gd name="T7" fmla="*/ 4 h 26"/>
                  <a:gd name="T8" fmla="*/ 2 w 20"/>
                  <a:gd name="T9" fmla="*/ 0 h 26"/>
                  <a:gd name="T10" fmla="*/ 6 w 20"/>
                  <a:gd name="T11" fmla="*/ 0 h 26"/>
                  <a:gd name="T12" fmla="*/ 6 w 20"/>
                  <a:gd name="T13" fmla="*/ 0 h 26"/>
                  <a:gd name="T14" fmla="*/ 6 w 20"/>
                  <a:gd name="T15" fmla="*/ 4 h 26"/>
                  <a:gd name="T16" fmla="*/ 6 w 20"/>
                  <a:gd name="T17" fmla="*/ 6 h 26"/>
                  <a:gd name="T18" fmla="*/ 10 w 20"/>
                  <a:gd name="T19" fmla="*/ 10 h 26"/>
                  <a:gd name="T20" fmla="*/ 10 w 20"/>
                  <a:gd name="T21" fmla="*/ 10 h 26"/>
                  <a:gd name="T22" fmla="*/ 12 w 20"/>
                  <a:gd name="T23" fmla="*/ 12 h 26"/>
                  <a:gd name="T24" fmla="*/ 14 w 20"/>
                  <a:gd name="T25" fmla="*/ 10 h 26"/>
                  <a:gd name="T26" fmla="*/ 18 w 20"/>
                  <a:gd name="T27" fmla="*/ 10 h 26"/>
                  <a:gd name="T28" fmla="*/ 20 w 20"/>
                  <a:gd name="T29" fmla="*/ 14 h 26"/>
                  <a:gd name="T30" fmla="*/ 20 w 20"/>
                  <a:gd name="T31" fmla="*/ 14 h 26"/>
                  <a:gd name="T32" fmla="*/ 20 w 20"/>
                  <a:gd name="T33" fmla="*/ 18 h 26"/>
                  <a:gd name="T34" fmla="*/ 20 w 20"/>
                  <a:gd name="T35" fmla="*/ 18 h 26"/>
                  <a:gd name="T36" fmla="*/ 16 w 20"/>
                  <a:gd name="T37" fmla="*/ 20 h 26"/>
                  <a:gd name="T38" fmla="*/ 14 w 20"/>
                  <a:gd name="T39" fmla="*/ 22 h 26"/>
                  <a:gd name="T40" fmla="*/ 12 w 20"/>
                  <a:gd name="T41" fmla="*/ 26 h 26"/>
                  <a:gd name="T42" fmla="*/ 10 w 20"/>
                  <a:gd name="T43" fmla="*/ 24 h 26"/>
                  <a:gd name="T44" fmla="*/ 10 w 20"/>
                  <a:gd name="T45" fmla="*/ 24 h 26"/>
                  <a:gd name="T46" fmla="*/ 10 w 20"/>
                  <a:gd name="T47" fmla="*/ 22 h 26"/>
                  <a:gd name="T48" fmla="*/ 8 w 20"/>
                  <a:gd name="T49" fmla="*/ 22 h 26"/>
                  <a:gd name="T50" fmla="*/ 8 w 20"/>
                  <a:gd name="T51" fmla="*/ 22 h 26"/>
                  <a:gd name="T52" fmla="*/ 2 w 20"/>
                  <a:gd name="T53" fmla="*/ 18 h 26"/>
                  <a:gd name="T54" fmla="*/ 2 w 20"/>
                  <a:gd name="T5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6">
                    <a:moveTo>
                      <a:pt x="2" y="18"/>
                    </a:moveTo>
                    <a:lnTo>
                      <a:pt x="2" y="18"/>
                    </a:lnTo>
                    <a:lnTo>
                      <a:pt x="0" y="10"/>
                    </a:lnTo>
                    <a:lnTo>
                      <a:pt x="2" y="4"/>
                    </a:lnTo>
                    <a:lnTo>
                      <a:pt x="2" y="0"/>
                    </a:lnTo>
                    <a:lnTo>
                      <a:pt x="6" y="0"/>
                    </a:lnTo>
                    <a:lnTo>
                      <a:pt x="6" y="0"/>
                    </a:lnTo>
                    <a:lnTo>
                      <a:pt x="6" y="4"/>
                    </a:lnTo>
                    <a:lnTo>
                      <a:pt x="6" y="6"/>
                    </a:lnTo>
                    <a:lnTo>
                      <a:pt x="10" y="10"/>
                    </a:lnTo>
                    <a:lnTo>
                      <a:pt x="10" y="10"/>
                    </a:lnTo>
                    <a:lnTo>
                      <a:pt x="12" y="12"/>
                    </a:lnTo>
                    <a:lnTo>
                      <a:pt x="14" y="10"/>
                    </a:lnTo>
                    <a:lnTo>
                      <a:pt x="18" y="10"/>
                    </a:lnTo>
                    <a:lnTo>
                      <a:pt x="20" y="14"/>
                    </a:lnTo>
                    <a:lnTo>
                      <a:pt x="20" y="14"/>
                    </a:lnTo>
                    <a:lnTo>
                      <a:pt x="20" y="18"/>
                    </a:lnTo>
                    <a:lnTo>
                      <a:pt x="20" y="18"/>
                    </a:lnTo>
                    <a:lnTo>
                      <a:pt x="16" y="20"/>
                    </a:lnTo>
                    <a:lnTo>
                      <a:pt x="14" y="22"/>
                    </a:lnTo>
                    <a:lnTo>
                      <a:pt x="12" y="26"/>
                    </a:lnTo>
                    <a:lnTo>
                      <a:pt x="10" y="24"/>
                    </a:lnTo>
                    <a:lnTo>
                      <a:pt x="10" y="24"/>
                    </a:lnTo>
                    <a:lnTo>
                      <a:pt x="10" y="22"/>
                    </a:lnTo>
                    <a:lnTo>
                      <a:pt x="8" y="22"/>
                    </a:lnTo>
                    <a:lnTo>
                      <a:pt x="8" y="22"/>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9" name="Freeform 813">
                <a:extLst>
                  <a:ext uri="{FF2B5EF4-FFF2-40B4-BE49-F238E27FC236}">
                    <a16:creationId xmlns:a16="http://schemas.microsoft.com/office/drawing/2014/main" id="{3CCB3CA4-24DE-06B9-EE8E-815D89C63BA8}"/>
                  </a:ext>
                </a:extLst>
              </p:cNvPr>
              <p:cNvSpPr>
                <a:spLocks/>
              </p:cNvSpPr>
              <p:nvPr/>
            </p:nvSpPr>
            <p:spPr bwMode="auto">
              <a:xfrm>
                <a:off x="3916" y="2809"/>
                <a:ext cx="80" cy="38"/>
              </a:xfrm>
              <a:custGeom>
                <a:avLst/>
                <a:gdLst>
                  <a:gd name="T0" fmla="*/ 68 w 80"/>
                  <a:gd name="T1" fmla="*/ 28 h 38"/>
                  <a:gd name="T2" fmla="*/ 62 w 80"/>
                  <a:gd name="T3" fmla="*/ 16 h 38"/>
                  <a:gd name="T4" fmla="*/ 58 w 80"/>
                  <a:gd name="T5" fmla="*/ 28 h 38"/>
                  <a:gd name="T6" fmla="*/ 56 w 80"/>
                  <a:gd name="T7" fmla="*/ 36 h 38"/>
                  <a:gd name="T8" fmla="*/ 50 w 80"/>
                  <a:gd name="T9" fmla="*/ 36 h 38"/>
                  <a:gd name="T10" fmla="*/ 46 w 80"/>
                  <a:gd name="T11" fmla="*/ 34 h 38"/>
                  <a:gd name="T12" fmla="*/ 40 w 80"/>
                  <a:gd name="T13" fmla="*/ 36 h 38"/>
                  <a:gd name="T14" fmla="*/ 38 w 80"/>
                  <a:gd name="T15" fmla="*/ 36 h 38"/>
                  <a:gd name="T16" fmla="*/ 36 w 80"/>
                  <a:gd name="T17" fmla="*/ 20 h 38"/>
                  <a:gd name="T18" fmla="*/ 30 w 80"/>
                  <a:gd name="T19" fmla="*/ 20 h 38"/>
                  <a:gd name="T20" fmla="*/ 26 w 80"/>
                  <a:gd name="T21" fmla="*/ 26 h 38"/>
                  <a:gd name="T22" fmla="*/ 22 w 80"/>
                  <a:gd name="T23" fmla="*/ 34 h 38"/>
                  <a:gd name="T24" fmla="*/ 16 w 80"/>
                  <a:gd name="T25" fmla="*/ 26 h 38"/>
                  <a:gd name="T26" fmla="*/ 14 w 80"/>
                  <a:gd name="T27" fmla="*/ 26 h 38"/>
                  <a:gd name="T28" fmla="*/ 12 w 80"/>
                  <a:gd name="T29" fmla="*/ 24 h 38"/>
                  <a:gd name="T30" fmla="*/ 4 w 80"/>
                  <a:gd name="T31" fmla="*/ 14 h 38"/>
                  <a:gd name="T32" fmla="*/ 0 w 80"/>
                  <a:gd name="T33" fmla="*/ 14 h 38"/>
                  <a:gd name="T34" fmla="*/ 8 w 80"/>
                  <a:gd name="T35" fmla="*/ 8 h 38"/>
                  <a:gd name="T36" fmla="*/ 12 w 80"/>
                  <a:gd name="T37" fmla="*/ 10 h 38"/>
                  <a:gd name="T38" fmla="*/ 16 w 80"/>
                  <a:gd name="T39" fmla="*/ 18 h 38"/>
                  <a:gd name="T40" fmla="*/ 20 w 80"/>
                  <a:gd name="T41" fmla="*/ 20 h 38"/>
                  <a:gd name="T42" fmla="*/ 24 w 80"/>
                  <a:gd name="T43" fmla="*/ 16 h 38"/>
                  <a:gd name="T44" fmla="*/ 32 w 80"/>
                  <a:gd name="T45" fmla="*/ 10 h 38"/>
                  <a:gd name="T46" fmla="*/ 36 w 80"/>
                  <a:gd name="T47" fmla="*/ 14 h 38"/>
                  <a:gd name="T48" fmla="*/ 40 w 80"/>
                  <a:gd name="T49" fmla="*/ 24 h 38"/>
                  <a:gd name="T50" fmla="*/ 42 w 80"/>
                  <a:gd name="T51" fmla="*/ 26 h 38"/>
                  <a:gd name="T52" fmla="*/ 46 w 80"/>
                  <a:gd name="T53" fmla="*/ 18 h 38"/>
                  <a:gd name="T54" fmla="*/ 50 w 80"/>
                  <a:gd name="T55" fmla="*/ 18 h 38"/>
                  <a:gd name="T56" fmla="*/ 54 w 80"/>
                  <a:gd name="T57" fmla="*/ 16 h 38"/>
                  <a:gd name="T58" fmla="*/ 58 w 80"/>
                  <a:gd name="T59" fmla="*/ 8 h 38"/>
                  <a:gd name="T60" fmla="*/ 60 w 80"/>
                  <a:gd name="T61" fmla="*/ 4 h 38"/>
                  <a:gd name="T62" fmla="*/ 66 w 80"/>
                  <a:gd name="T63" fmla="*/ 0 h 38"/>
                  <a:gd name="T64" fmla="*/ 74 w 80"/>
                  <a:gd name="T65" fmla="*/ 10 h 38"/>
                  <a:gd name="T66" fmla="*/ 80 w 80"/>
                  <a:gd name="T67" fmla="*/ 24 h 38"/>
                  <a:gd name="T68" fmla="*/ 78 w 80"/>
                  <a:gd name="T69" fmla="*/ 28 h 38"/>
                  <a:gd name="T70" fmla="*/ 78 w 80"/>
                  <a:gd name="T71" fmla="*/ 28 h 38"/>
                  <a:gd name="T72" fmla="*/ 74 w 80"/>
                  <a:gd name="T73" fmla="*/ 24 h 38"/>
                  <a:gd name="T74" fmla="*/ 72 w 80"/>
                  <a:gd name="T75" fmla="*/ 20 h 38"/>
                  <a:gd name="T76" fmla="*/ 70 w 80"/>
                  <a:gd name="T77" fmla="*/ 30 h 38"/>
                  <a:gd name="T78" fmla="*/ 68 w 80"/>
                  <a:gd name="T7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38">
                    <a:moveTo>
                      <a:pt x="68" y="28"/>
                    </a:moveTo>
                    <a:lnTo>
                      <a:pt x="68" y="28"/>
                    </a:lnTo>
                    <a:lnTo>
                      <a:pt x="64" y="18"/>
                    </a:lnTo>
                    <a:lnTo>
                      <a:pt x="62" y="16"/>
                    </a:lnTo>
                    <a:lnTo>
                      <a:pt x="62" y="18"/>
                    </a:lnTo>
                    <a:lnTo>
                      <a:pt x="58" y="28"/>
                    </a:lnTo>
                    <a:lnTo>
                      <a:pt x="58" y="28"/>
                    </a:lnTo>
                    <a:lnTo>
                      <a:pt x="56" y="36"/>
                    </a:lnTo>
                    <a:lnTo>
                      <a:pt x="52" y="38"/>
                    </a:lnTo>
                    <a:lnTo>
                      <a:pt x="50" y="36"/>
                    </a:lnTo>
                    <a:lnTo>
                      <a:pt x="50" y="36"/>
                    </a:lnTo>
                    <a:lnTo>
                      <a:pt x="46" y="34"/>
                    </a:lnTo>
                    <a:lnTo>
                      <a:pt x="44" y="34"/>
                    </a:lnTo>
                    <a:lnTo>
                      <a:pt x="40" y="36"/>
                    </a:lnTo>
                    <a:lnTo>
                      <a:pt x="38" y="36"/>
                    </a:lnTo>
                    <a:lnTo>
                      <a:pt x="38" y="36"/>
                    </a:lnTo>
                    <a:lnTo>
                      <a:pt x="36" y="20"/>
                    </a:lnTo>
                    <a:lnTo>
                      <a:pt x="36" y="20"/>
                    </a:lnTo>
                    <a:lnTo>
                      <a:pt x="34" y="20"/>
                    </a:lnTo>
                    <a:lnTo>
                      <a:pt x="30" y="20"/>
                    </a:lnTo>
                    <a:lnTo>
                      <a:pt x="26" y="26"/>
                    </a:lnTo>
                    <a:lnTo>
                      <a:pt x="26" y="26"/>
                    </a:lnTo>
                    <a:lnTo>
                      <a:pt x="24" y="32"/>
                    </a:lnTo>
                    <a:lnTo>
                      <a:pt x="22" y="34"/>
                    </a:lnTo>
                    <a:lnTo>
                      <a:pt x="20" y="32"/>
                    </a:lnTo>
                    <a:lnTo>
                      <a:pt x="16" y="26"/>
                    </a:lnTo>
                    <a:lnTo>
                      <a:pt x="16" y="26"/>
                    </a:lnTo>
                    <a:lnTo>
                      <a:pt x="14" y="26"/>
                    </a:lnTo>
                    <a:lnTo>
                      <a:pt x="12" y="24"/>
                    </a:lnTo>
                    <a:lnTo>
                      <a:pt x="12" y="24"/>
                    </a:lnTo>
                    <a:lnTo>
                      <a:pt x="6" y="16"/>
                    </a:lnTo>
                    <a:lnTo>
                      <a:pt x="4" y="14"/>
                    </a:lnTo>
                    <a:lnTo>
                      <a:pt x="0" y="14"/>
                    </a:lnTo>
                    <a:lnTo>
                      <a:pt x="0" y="14"/>
                    </a:lnTo>
                    <a:lnTo>
                      <a:pt x="4" y="10"/>
                    </a:lnTo>
                    <a:lnTo>
                      <a:pt x="8" y="8"/>
                    </a:lnTo>
                    <a:lnTo>
                      <a:pt x="10" y="8"/>
                    </a:lnTo>
                    <a:lnTo>
                      <a:pt x="12" y="10"/>
                    </a:lnTo>
                    <a:lnTo>
                      <a:pt x="16" y="18"/>
                    </a:lnTo>
                    <a:lnTo>
                      <a:pt x="16" y="18"/>
                    </a:lnTo>
                    <a:lnTo>
                      <a:pt x="18" y="22"/>
                    </a:lnTo>
                    <a:lnTo>
                      <a:pt x="20" y="20"/>
                    </a:lnTo>
                    <a:lnTo>
                      <a:pt x="24" y="16"/>
                    </a:lnTo>
                    <a:lnTo>
                      <a:pt x="24" y="16"/>
                    </a:lnTo>
                    <a:lnTo>
                      <a:pt x="28" y="12"/>
                    </a:lnTo>
                    <a:lnTo>
                      <a:pt x="32" y="10"/>
                    </a:lnTo>
                    <a:lnTo>
                      <a:pt x="34" y="12"/>
                    </a:lnTo>
                    <a:lnTo>
                      <a:pt x="36" y="14"/>
                    </a:lnTo>
                    <a:lnTo>
                      <a:pt x="40" y="24"/>
                    </a:lnTo>
                    <a:lnTo>
                      <a:pt x="40" y="24"/>
                    </a:lnTo>
                    <a:lnTo>
                      <a:pt x="42" y="26"/>
                    </a:lnTo>
                    <a:lnTo>
                      <a:pt x="42" y="26"/>
                    </a:lnTo>
                    <a:lnTo>
                      <a:pt x="44" y="20"/>
                    </a:lnTo>
                    <a:lnTo>
                      <a:pt x="46" y="18"/>
                    </a:lnTo>
                    <a:lnTo>
                      <a:pt x="48" y="18"/>
                    </a:lnTo>
                    <a:lnTo>
                      <a:pt x="50" y="18"/>
                    </a:lnTo>
                    <a:lnTo>
                      <a:pt x="52" y="18"/>
                    </a:lnTo>
                    <a:lnTo>
                      <a:pt x="54" y="16"/>
                    </a:lnTo>
                    <a:lnTo>
                      <a:pt x="56" y="14"/>
                    </a:lnTo>
                    <a:lnTo>
                      <a:pt x="58" y="8"/>
                    </a:lnTo>
                    <a:lnTo>
                      <a:pt x="58" y="8"/>
                    </a:lnTo>
                    <a:lnTo>
                      <a:pt x="60" y="4"/>
                    </a:lnTo>
                    <a:lnTo>
                      <a:pt x="62" y="2"/>
                    </a:lnTo>
                    <a:lnTo>
                      <a:pt x="66" y="0"/>
                    </a:lnTo>
                    <a:lnTo>
                      <a:pt x="68" y="2"/>
                    </a:lnTo>
                    <a:lnTo>
                      <a:pt x="74" y="10"/>
                    </a:lnTo>
                    <a:lnTo>
                      <a:pt x="80" y="24"/>
                    </a:lnTo>
                    <a:lnTo>
                      <a:pt x="80" y="24"/>
                    </a:lnTo>
                    <a:lnTo>
                      <a:pt x="78" y="28"/>
                    </a:lnTo>
                    <a:lnTo>
                      <a:pt x="78" y="28"/>
                    </a:lnTo>
                    <a:lnTo>
                      <a:pt x="78" y="28"/>
                    </a:lnTo>
                    <a:lnTo>
                      <a:pt x="78" y="28"/>
                    </a:lnTo>
                    <a:lnTo>
                      <a:pt x="74" y="24"/>
                    </a:lnTo>
                    <a:lnTo>
                      <a:pt x="74" y="24"/>
                    </a:lnTo>
                    <a:lnTo>
                      <a:pt x="72" y="20"/>
                    </a:lnTo>
                    <a:lnTo>
                      <a:pt x="72" y="20"/>
                    </a:lnTo>
                    <a:lnTo>
                      <a:pt x="70" y="28"/>
                    </a:lnTo>
                    <a:lnTo>
                      <a:pt x="70" y="30"/>
                    </a:lnTo>
                    <a:lnTo>
                      <a:pt x="68" y="28"/>
                    </a:lnTo>
                    <a:lnTo>
                      <a:pt x="6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0" name="Freeform 814">
                <a:extLst>
                  <a:ext uri="{FF2B5EF4-FFF2-40B4-BE49-F238E27FC236}">
                    <a16:creationId xmlns:a16="http://schemas.microsoft.com/office/drawing/2014/main" id="{2ACEF10E-30FA-52B2-A992-AACA3F7E033B}"/>
                  </a:ext>
                </a:extLst>
              </p:cNvPr>
              <p:cNvSpPr>
                <a:spLocks/>
              </p:cNvSpPr>
              <p:nvPr/>
            </p:nvSpPr>
            <p:spPr bwMode="auto">
              <a:xfrm>
                <a:off x="3994" y="2831"/>
                <a:ext cx="10" cy="14"/>
              </a:xfrm>
              <a:custGeom>
                <a:avLst/>
                <a:gdLst>
                  <a:gd name="T0" fmla="*/ 10 w 10"/>
                  <a:gd name="T1" fmla="*/ 2 h 14"/>
                  <a:gd name="T2" fmla="*/ 10 w 10"/>
                  <a:gd name="T3" fmla="*/ 2 h 14"/>
                  <a:gd name="T4" fmla="*/ 10 w 10"/>
                  <a:gd name="T5" fmla="*/ 14 h 14"/>
                  <a:gd name="T6" fmla="*/ 10 w 10"/>
                  <a:gd name="T7" fmla="*/ 14 h 14"/>
                  <a:gd name="T8" fmla="*/ 8 w 10"/>
                  <a:gd name="T9" fmla="*/ 12 h 14"/>
                  <a:gd name="T10" fmla="*/ 6 w 10"/>
                  <a:gd name="T11" fmla="*/ 10 h 14"/>
                  <a:gd name="T12" fmla="*/ 2 w 10"/>
                  <a:gd name="T13" fmla="*/ 10 h 14"/>
                  <a:gd name="T14" fmla="*/ 2 w 10"/>
                  <a:gd name="T15" fmla="*/ 10 h 14"/>
                  <a:gd name="T16" fmla="*/ 0 w 10"/>
                  <a:gd name="T17" fmla="*/ 6 h 14"/>
                  <a:gd name="T18" fmla="*/ 0 w 10"/>
                  <a:gd name="T19" fmla="*/ 6 h 14"/>
                  <a:gd name="T20" fmla="*/ 0 w 10"/>
                  <a:gd name="T21" fmla="*/ 6 h 14"/>
                  <a:gd name="T22" fmla="*/ 4 w 10"/>
                  <a:gd name="T23" fmla="*/ 4 h 14"/>
                  <a:gd name="T24" fmla="*/ 6 w 10"/>
                  <a:gd name="T25" fmla="*/ 0 h 14"/>
                  <a:gd name="T26" fmla="*/ 6 w 10"/>
                  <a:gd name="T27" fmla="*/ 0 h 14"/>
                  <a:gd name="T28" fmla="*/ 8 w 10"/>
                  <a:gd name="T29" fmla="*/ 0 h 14"/>
                  <a:gd name="T30" fmla="*/ 10 w 10"/>
                  <a:gd name="T31" fmla="*/ 2 h 14"/>
                  <a:gd name="T32" fmla="*/ 10 w 10"/>
                  <a:gd name="T3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10" y="2"/>
                    </a:moveTo>
                    <a:lnTo>
                      <a:pt x="10" y="2"/>
                    </a:lnTo>
                    <a:lnTo>
                      <a:pt x="10" y="14"/>
                    </a:lnTo>
                    <a:lnTo>
                      <a:pt x="10" y="14"/>
                    </a:lnTo>
                    <a:lnTo>
                      <a:pt x="8" y="12"/>
                    </a:lnTo>
                    <a:lnTo>
                      <a:pt x="6" y="10"/>
                    </a:lnTo>
                    <a:lnTo>
                      <a:pt x="2" y="10"/>
                    </a:lnTo>
                    <a:lnTo>
                      <a:pt x="2" y="10"/>
                    </a:lnTo>
                    <a:lnTo>
                      <a:pt x="0" y="6"/>
                    </a:lnTo>
                    <a:lnTo>
                      <a:pt x="0" y="6"/>
                    </a:lnTo>
                    <a:lnTo>
                      <a:pt x="0" y="6"/>
                    </a:lnTo>
                    <a:lnTo>
                      <a:pt x="4" y="4"/>
                    </a:lnTo>
                    <a:lnTo>
                      <a:pt x="6" y="0"/>
                    </a:lnTo>
                    <a:lnTo>
                      <a:pt x="6" y="0"/>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1" name="Freeform 815">
                <a:extLst>
                  <a:ext uri="{FF2B5EF4-FFF2-40B4-BE49-F238E27FC236}">
                    <a16:creationId xmlns:a16="http://schemas.microsoft.com/office/drawing/2014/main" id="{743A5750-0764-2B6C-0C34-2F1CABA6EFBE}"/>
                  </a:ext>
                </a:extLst>
              </p:cNvPr>
              <p:cNvSpPr>
                <a:spLocks/>
              </p:cNvSpPr>
              <p:nvPr/>
            </p:nvSpPr>
            <p:spPr bwMode="auto">
              <a:xfrm>
                <a:off x="5720" y="2761"/>
                <a:ext cx="48" cy="80"/>
              </a:xfrm>
              <a:custGeom>
                <a:avLst/>
                <a:gdLst>
                  <a:gd name="T0" fmla="*/ 2 w 48"/>
                  <a:gd name="T1" fmla="*/ 58 h 80"/>
                  <a:gd name="T2" fmla="*/ 2 w 48"/>
                  <a:gd name="T3" fmla="*/ 58 h 80"/>
                  <a:gd name="T4" fmla="*/ 0 w 48"/>
                  <a:gd name="T5" fmla="*/ 50 h 80"/>
                  <a:gd name="T6" fmla="*/ 0 w 48"/>
                  <a:gd name="T7" fmla="*/ 50 h 80"/>
                  <a:gd name="T8" fmla="*/ 6 w 48"/>
                  <a:gd name="T9" fmla="*/ 48 h 80"/>
                  <a:gd name="T10" fmla="*/ 12 w 48"/>
                  <a:gd name="T11" fmla="*/ 46 h 80"/>
                  <a:gd name="T12" fmla="*/ 18 w 48"/>
                  <a:gd name="T13" fmla="*/ 46 h 80"/>
                  <a:gd name="T14" fmla="*/ 24 w 48"/>
                  <a:gd name="T15" fmla="*/ 50 h 80"/>
                  <a:gd name="T16" fmla="*/ 24 w 48"/>
                  <a:gd name="T17" fmla="*/ 50 h 80"/>
                  <a:gd name="T18" fmla="*/ 20 w 48"/>
                  <a:gd name="T19" fmla="*/ 42 h 80"/>
                  <a:gd name="T20" fmla="*/ 18 w 48"/>
                  <a:gd name="T21" fmla="*/ 36 h 80"/>
                  <a:gd name="T22" fmla="*/ 20 w 48"/>
                  <a:gd name="T23" fmla="*/ 28 h 80"/>
                  <a:gd name="T24" fmla="*/ 20 w 48"/>
                  <a:gd name="T25" fmla="*/ 28 h 80"/>
                  <a:gd name="T26" fmla="*/ 20 w 48"/>
                  <a:gd name="T27" fmla="*/ 24 h 80"/>
                  <a:gd name="T28" fmla="*/ 20 w 48"/>
                  <a:gd name="T29" fmla="*/ 20 h 80"/>
                  <a:gd name="T30" fmla="*/ 20 w 48"/>
                  <a:gd name="T31" fmla="*/ 20 h 80"/>
                  <a:gd name="T32" fmla="*/ 18 w 48"/>
                  <a:gd name="T33" fmla="*/ 14 h 80"/>
                  <a:gd name="T34" fmla="*/ 20 w 48"/>
                  <a:gd name="T35" fmla="*/ 10 h 80"/>
                  <a:gd name="T36" fmla="*/ 22 w 48"/>
                  <a:gd name="T37" fmla="*/ 2 h 80"/>
                  <a:gd name="T38" fmla="*/ 22 w 48"/>
                  <a:gd name="T39" fmla="*/ 2 h 80"/>
                  <a:gd name="T40" fmla="*/ 24 w 48"/>
                  <a:gd name="T41" fmla="*/ 0 h 80"/>
                  <a:gd name="T42" fmla="*/ 28 w 48"/>
                  <a:gd name="T43" fmla="*/ 0 h 80"/>
                  <a:gd name="T44" fmla="*/ 30 w 48"/>
                  <a:gd name="T45" fmla="*/ 2 h 80"/>
                  <a:gd name="T46" fmla="*/ 30 w 48"/>
                  <a:gd name="T47" fmla="*/ 6 h 80"/>
                  <a:gd name="T48" fmla="*/ 30 w 48"/>
                  <a:gd name="T49" fmla="*/ 6 h 80"/>
                  <a:gd name="T50" fmla="*/ 32 w 48"/>
                  <a:gd name="T51" fmla="*/ 22 h 80"/>
                  <a:gd name="T52" fmla="*/ 36 w 48"/>
                  <a:gd name="T53" fmla="*/ 32 h 80"/>
                  <a:gd name="T54" fmla="*/ 42 w 48"/>
                  <a:gd name="T55" fmla="*/ 38 h 80"/>
                  <a:gd name="T56" fmla="*/ 46 w 48"/>
                  <a:gd name="T57" fmla="*/ 46 h 80"/>
                  <a:gd name="T58" fmla="*/ 46 w 48"/>
                  <a:gd name="T59" fmla="*/ 46 h 80"/>
                  <a:gd name="T60" fmla="*/ 48 w 48"/>
                  <a:gd name="T61" fmla="*/ 52 h 80"/>
                  <a:gd name="T62" fmla="*/ 48 w 48"/>
                  <a:gd name="T63" fmla="*/ 58 h 80"/>
                  <a:gd name="T64" fmla="*/ 48 w 48"/>
                  <a:gd name="T65" fmla="*/ 58 h 80"/>
                  <a:gd name="T66" fmla="*/ 44 w 48"/>
                  <a:gd name="T67" fmla="*/ 64 h 80"/>
                  <a:gd name="T68" fmla="*/ 44 w 48"/>
                  <a:gd name="T69" fmla="*/ 64 h 80"/>
                  <a:gd name="T70" fmla="*/ 40 w 48"/>
                  <a:gd name="T71" fmla="*/ 62 h 80"/>
                  <a:gd name="T72" fmla="*/ 34 w 48"/>
                  <a:gd name="T73" fmla="*/ 64 h 80"/>
                  <a:gd name="T74" fmla="*/ 28 w 48"/>
                  <a:gd name="T75" fmla="*/ 70 h 80"/>
                  <a:gd name="T76" fmla="*/ 24 w 48"/>
                  <a:gd name="T77" fmla="*/ 78 h 80"/>
                  <a:gd name="T78" fmla="*/ 24 w 48"/>
                  <a:gd name="T79" fmla="*/ 78 h 80"/>
                  <a:gd name="T80" fmla="*/ 22 w 48"/>
                  <a:gd name="T81" fmla="*/ 80 h 80"/>
                  <a:gd name="T82" fmla="*/ 20 w 48"/>
                  <a:gd name="T83" fmla="*/ 80 h 80"/>
                  <a:gd name="T84" fmla="*/ 16 w 48"/>
                  <a:gd name="T85" fmla="*/ 80 h 80"/>
                  <a:gd name="T86" fmla="*/ 16 w 48"/>
                  <a:gd name="T87" fmla="*/ 80 h 80"/>
                  <a:gd name="T88" fmla="*/ 14 w 48"/>
                  <a:gd name="T89" fmla="*/ 76 h 80"/>
                  <a:gd name="T90" fmla="*/ 14 w 48"/>
                  <a:gd name="T91" fmla="*/ 72 h 80"/>
                  <a:gd name="T92" fmla="*/ 14 w 48"/>
                  <a:gd name="T93" fmla="*/ 72 h 80"/>
                  <a:gd name="T94" fmla="*/ 10 w 48"/>
                  <a:gd name="T95" fmla="*/ 66 h 80"/>
                  <a:gd name="T96" fmla="*/ 6 w 48"/>
                  <a:gd name="T97" fmla="*/ 64 h 80"/>
                  <a:gd name="T98" fmla="*/ 6 w 48"/>
                  <a:gd name="T99" fmla="*/ 64 h 80"/>
                  <a:gd name="T100" fmla="*/ 4 w 48"/>
                  <a:gd name="T101" fmla="*/ 62 h 80"/>
                  <a:gd name="T102" fmla="*/ 2 w 48"/>
                  <a:gd name="T103" fmla="*/ 58 h 80"/>
                  <a:gd name="T104" fmla="*/ 2 w 48"/>
                  <a:gd name="T105"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80">
                    <a:moveTo>
                      <a:pt x="2" y="58"/>
                    </a:moveTo>
                    <a:lnTo>
                      <a:pt x="2" y="58"/>
                    </a:lnTo>
                    <a:lnTo>
                      <a:pt x="0" y="50"/>
                    </a:lnTo>
                    <a:lnTo>
                      <a:pt x="0" y="50"/>
                    </a:lnTo>
                    <a:lnTo>
                      <a:pt x="6" y="48"/>
                    </a:lnTo>
                    <a:lnTo>
                      <a:pt x="12" y="46"/>
                    </a:lnTo>
                    <a:lnTo>
                      <a:pt x="18" y="46"/>
                    </a:lnTo>
                    <a:lnTo>
                      <a:pt x="24" y="50"/>
                    </a:lnTo>
                    <a:lnTo>
                      <a:pt x="24" y="50"/>
                    </a:lnTo>
                    <a:lnTo>
                      <a:pt x="20" y="42"/>
                    </a:lnTo>
                    <a:lnTo>
                      <a:pt x="18" y="36"/>
                    </a:lnTo>
                    <a:lnTo>
                      <a:pt x="20" y="28"/>
                    </a:lnTo>
                    <a:lnTo>
                      <a:pt x="20" y="28"/>
                    </a:lnTo>
                    <a:lnTo>
                      <a:pt x="20" y="24"/>
                    </a:lnTo>
                    <a:lnTo>
                      <a:pt x="20" y="20"/>
                    </a:lnTo>
                    <a:lnTo>
                      <a:pt x="20" y="20"/>
                    </a:lnTo>
                    <a:lnTo>
                      <a:pt x="18" y="14"/>
                    </a:lnTo>
                    <a:lnTo>
                      <a:pt x="20" y="10"/>
                    </a:lnTo>
                    <a:lnTo>
                      <a:pt x="22" y="2"/>
                    </a:lnTo>
                    <a:lnTo>
                      <a:pt x="22" y="2"/>
                    </a:lnTo>
                    <a:lnTo>
                      <a:pt x="24" y="0"/>
                    </a:lnTo>
                    <a:lnTo>
                      <a:pt x="28" y="0"/>
                    </a:lnTo>
                    <a:lnTo>
                      <a:pt x="30" y="2"/>
                    </a:lnTo>
                    <a:lnTo>
                      <a:pt x="30" y="6"/>
                    </a:lnTo>
                    <a:lnTo>
                      <a:pt x="30" y="6"/>
                    </a:lnTo>
                    <a:lnTo>
                      <a:pt x="32" y="22"/>
                    </a:lnTo>
                    <a:lnTo>
                      <a:pt x="36" y="32"/>
                    </a:lnTo>
                    <a:lnTo>
                      <a:pt x="42" y="38"/>
                    </a:lnTo>
                    <a:lnTo>
                      <a:pt x="46" y="46"/>
                    </a:lnTo>
                    <a:lnTo>
                      <a:pt x="46" y="46"/>
                    </a:lnTo>
                    <a:lnTo>
                      <a:pt x="48" y="52"/>
                    </a:lnTo>
                    <a:lnTo>
                      <a:pt x="48" y="58"/>
                    </a:lnTo>
                    <a:lnTo>
                      <a:pt x="48" y="58"/>
                    </a:lnTo>
                    <a:lnTo>
                      <a:pt x="44" y="64"/>
                    </a:lnTo>
                    <a:lnTo>
                      <a:pt x="44" y="64"/>
                    </a:lnTo>
                    <a:lnTo>
                      <a:pt x="40" y="62"/>
                    </a:lnTo>
                    <a:lnTo>
                      <a:pt x="34" y="64"/>
                    </a:lnTo>
                    <a:lnTo>
                      <a:pt x="28" y="70"/>
                    </a:lnTo>
                    <a:lnTo>
                      <a:pt x="24" y="78"/>
                    </a:lnTo>
                    <a:lnTo>
                      <a:pt x="24" y="78"/>
                    </a:lnTo>
                    <a:lnTo>
                      <a:pt x="22" y="80"/>
                    </a:lnTo>
                    <a:lnTo>
                      <a:pt x="20" y="80"/>
                    </a:lnTo>
                    <a:lnTo>
                      <a:pt x="16" y="80"/>
                    </a:lnTo>
                    <a:lnTo>
                      <a:pt x="16" y="80"/>
                    </a:lnTo>
                    <a:lnTo>
                      <a:pt x="14" y="76"/>
                    </a:lnTo>
                    <a:lnTo>
                      <a:pt x="14" y="72"/>
                    </a:lnTo>
                    <a:lnTo>
                      <a:pt x="14" y="72"/>
                    </a:lnTo>
                    <a:lnTo>
                      <a:pt x="10" y="66"/>
                    </a:lnTo>
                    <a:lnTo>
                      <a:pt x="6" y="64"/>
                    </a:lnTo>
                    <a:lnTo>
                      <a:pt x="6" y="64"/>
                    </a:lnTo>
                    <a:lnTo>
                      <a:pt x="4" y="62"/>
                    </a:lnTo>
                    <a:lnTo>
                      <a:pt x="2" y="58"/>
                    </a:lnTo>
                    <a:lnTo>
                      <a:pt x="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2" name="Freeform 816">
                <a:extLst>
                  <a:ext uri="{FF2B5EF4-FFF2-40B4-BE49-F238E27FC236}">
                    <a16:creationId xmlns:a16="http://schemas.microsoft.com/office/drawing/2014/main" id="{21D07366-53E2-8D55-B728-969F516E3AF2}"/>
                  </a:ext>
                </a:extLst>
              </p:cNvPr>
              <p:cNvSpPr>
                <a:spLocks/>
              </p:cNvSpPr>
              <p:nvPr/>
            </p:nvSpPr>
            <p:spPr bwMode="auto">
              <a:xfrm>
                <a:off x="5712" y="2819"/>
                <a:ext cx="22" cy="36"/>
              </a:xfrm>
              <a:custGeom>
                <a:avLst/>
                <a:gdLst>
                  <a:gd name="T0" fmla="*/ 10 w 22"/>
                  <a:gd name="T1" fmla="*/ 0 h 36"/>
                  <a:gd name="T2" fmla="*/ 10 w 22"/>
                  <a:gd name="T3" fmla="*/ 0 h 36"/>
                  <a:gd name="T4" fmla="*/ 12 w 22"/>
                  <a:gd name="T5" fmla="*/ 2 h 36"/>
                  <a:gd name="T6" fmla="*/ 14 w 22"/>
                  <a:gd name="T7" fmla="*/ 2 h 36"/>
                  <a:gd name="T8" fmla="*/ 18 w 22"/>
                  <a:gd name="T9" fmla="*/ 0 h 36"/>
                  <a:gd name="T10" fmla="*/ 20 w 22"/>
                  <a:gd name="T11" fmla="*/ 2 h 36"/>
                  <a:gd name="T12" fmla="*/ 20 w 22"/>
                  <a:gd name="T13" fmla="*/ 2 h 36"/>
                  <a:gd name="T14" fmla="*/ 22 w 22"/>
                  <a:gd name="T15" fmla="*/ 8 h 36"/>
                  <a:gd name="T16" fmla="*/ 22 w 22"/>
                  <a:gd name="T17" fmla="*/ 14 h 36"/>
                  <a:gd name="T18" fmla="*/ 22 w 22"/>
                  <a:gd name="T19" fmla="*/ 14 h 36"/>
                  <a:gd name="T20" fmla="*/ 20 w 22"/>
                  <a:gd name="T21" fmla="*/ 18 h 36"/>
                  <a:gd name="T22" fmla="*/ 16 w 22"/>
                  <a:gd name="T23" fmla="*/ 22 h 36"/>
                  <a:gd name="T24" fmla="*/ 14 w 22"/>
                  <a:gd name="T25" fmla="*/ 24 h 36"/>
                  <a:gd name="T26" fmla="*/ 12 w 22"/>
                  <a:gd name="T27" fmla="*/ 24 h 36"/>
                  <a:gd name="T28" fmla="*/ 12 w 22"/>
                  <a:gd name="T29" fmla="*/ 22 h 36"/>
                  <a:gd name="T30" fmla="*/ 12 w 22"/>
                  <a:gd name="T31" fmla="*/ 22 h 36"/>
                  <a:gd name="T32" fmla="*/ 8 w 22"/>
                  <a:gd name="T33" fmla="*/ 22 h 36"/>
                  <a:gd name="T34" fmla="*/ 6 w 22"/>
                  <a:gd name="T35" fmla="*/ 30 h 36"/>
                  <a:gd name="T36" fmla="*/ 6 w 22"/>
                  <a:gd name="T37" fmla="*/ 30 h 36"/>
                  <a:gd name="T38" fmla="*/ 6 w 22"/>
                  <a:gd name="T39" fmla="*/ 34 h 36"/>
                  <a:gd name="T40" fmla="*/ 6 w 22"/>
                  <a:gd name="T41" fmla="*/ 36 h 36"/>
                  <a:gd name="T42" fmla="*/ 4 w 22"/>
                  <a:gd name="T43" fmla="*/ 34 h 36"/>
                  <a:gd name="T44" fmla="*/ 4 w 22"/>
                  <a:gd name="T45" fmla="*/ 34 h 36"/>
                  <a:gd name="T46" fmla="*/ 2 w 22"/>
                  <a:gd name="T47" fmla="*/ 28 h 36"/>
                  <a:gd name="T48" fmla="*/ 0 w 22"/>
                  <a:gd name="T49" fmla="*/ 24 h 36"/>
                  <a:gd name="T50" fmla="*/ 2 w 22"/>
                  <a:gd name="T51" fmla="*/ 18 h 36"/>
                  <a:gd name="T52" fmla="*/ 2 w 22"/>
                  <a:gd name="T53" fmla="*/ 18 h 36"/>
                  <a:gd name="T54" fmla="*/ 2 w 22"/>
                  <a:gd name="T55" fmla="*/ 8 h 36"/>
                  <a:gd name="T56" fmla="*/ 4 w 22"/>
                  <a:gd name="T57" fmla="*/ 4 h 36"/>
                  <a:gd name="T58" fmla="*/ 8 w 22"/>
                  <a:gd name="T59" fmla="*/ 4 h 36"/>
                  <a:gd name="T60" fmla="*/ 8 w 22"/>
                  <a:gd name="T61" fmla="*/ 4 h 36"/>
                  <a:gd name="T62" fmla="*/ 8 w 22"/>
                  <a:gd name="T63" fmla="*/ 4 h 36"/>
                  <a:gd name="T64" fmla="*/ 10 w 22"/>
                  <a:gd name="T65" fmla="*/ 0 h 36"/>
                  <a:gd name="T66" fmla="*/ 10 w 22"/>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0" y="0"/>
                    </a:moveTo>
                    <a:lnTo>
                      <a:pt x="10" y="0"/>
                    </a:lnTo>
                    <a:lnTo>
                      <a:pt x="12" y="2"/>
                    </a:lnTo>
                    <a:lnTo>
                      <a:pt x="14" y="2"/>
                    </a:lnTo>
                    <a:lnTo>
                      <a:pt x="18" y="0"/>
                    </a:lnTo>
                    <a:lnTo>
                      <a:pt x="20" y="2"/>
                    </a:lnTo>
                    <a:lnTo>
                      <a:pt x="20" y="2"/>
                    </a:lnTo>
                    <a:lnTo>
                      <a:pt x="22" y="8"/>
                    </a:lnTo>
                    <a:lnTo>
                      <a:pt x="22" y="14"/>
                    </a:lnTo>
                    <a:lnTo>
                      <a:pt x="22" y="14"/>
                    </a:lnTo>
                    <a:lnTo>
                      <a:pt x="20" y="18"/>
                    </a:lnTo>
                    <a:lnTo>
                      <a:pt x="16" y="22"/>
                    </a:lnTo>
                    <a:lnTo>
                      <a:pt x="14" y="24"/>
                    </a:lnTo>
                    <a:lnTo>
                      <a:pt x="12" y="24"/>
                    </a:lnTo>
                    <a:lnTo>
                      <a:pt x="12" y="22"/>
                    </a:lnTo>
                    <a:lnTo>
                      <a:pt x="12" y="22"/>
                    </a:lnTo>
                    <a:lnTo>
                      <a:pt x="8" y="22"/>
                    </a:lnTo>
                    <a:lnTo>
                      <a:pt x="6" y="30"/>
                    </a:lnTo>
                    <a:lnTo>
                      <a:pt x="6" y="30"/>
                    </a:lnTo>
                    <a:lnTo>
                      <a:pt x="6" y="34"/>
                    </a:lnTo>
                    <a:lnTo>
                      <a:pt x="6" y="36"/>
                    </a:lnTo>
                    <a:lnTo>
                      <a:pt x="4" y="34"/>
                    </a:lnTo>
                    <a:lnTo>
                      <a:pt x="4" y="34"/>
                    </a:lnTo>
                    <a:lnTo>
                      <a:pt x="2" y="28"/>
                    </a:lnTo>
                    <a:lnTo>
                      <a:pt x="0" y="24"/>
                    </a:lnTo>
                    <a:lnTo>
                      <a:pt x="2" y="18"/>
                    </a:lnTo>
                    <a:lnTo>
                      <a:pt x="2" y="18"/>
                    </a:lnTo>
                    <a:lnTo>
                      <a:pt x="2" y="8"/>
                    </a:lnTo>
                    <a:lnTo>
                      <a:pt x="4" y="4"/>
                    </a:lnTo>
                    <a:lnTo>
                      <a:pt x="8" y="4"/>
                    </a:lnTo>
                    <a:lnTo>
                      <a:pt x="8" y="4"/>
                    </a:lnTo>
                    <a:lnTo>
                      <a:pt x="8"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3" name="Freeform 817">
                <a:extLst>
                  <a:ext uri="{FF2B5EF4-FFF2-40B4-BE49-F238E27FC236}">
                    <a16:creationId xmlns:a16="http://schemas.microsoft.com/office/drawing/2014/main" id="{FC9D80F1-ED3E-1F93-0477-F085EABF5BAE}"/>
                  </a:ext>
                </a:extLst>
              </p:cNvPr>
              <p:cNvSpPr>
                <a:spLocks/>
              </p:cNvSpPr>
              <p:nvPr/>
            </p:nvSpPr>
            <p:spPr bwMode="auto">
              <a:xfrm>
                <a:off x="5736" y="2813"/>
                <a:ext cx="32" cy="32"/>
              </a:xfrm>
              <a:custGeom>
                <a:avLst/>
                <a:gdLst>
                  <a:gd name="T0" fmla="*/ 0 w 32"/>
                  <a:gd name="T1" fmla="*/ 28 h 32"/>
                  <a:gd name="T2" fmla="*/ 0 w 32"/>
                  <a:gd name="T3" fmla="*/ 28 h 32"/>
                  <a:gd name="T4" fmla="*/ 2 w 32"/>
                  <a:gd name="T5" fmla="*/ 26 h 32"/>
                  <a:gd name="T6" fmla="*/ 4 w 32"/>
                  <a:gd name="T7" fmla="*/ 24 h 32"/>
                  <a:gd name="T8" fmla="*/ 8 w 32"/>
                  <a:gd name="T9" fmla="*/ 22 h 32"/>
                  <a:gd name="T10" fmla="*/ 8 w 32"/>
                  <a:gd name="T11" fmla="*/ 14 h 32"/>
                  <a:gd name="T12" fmla="*/ 8 w 32"/>
                  <a:gd name="T13" fmla="*/ 14 h 32"/>
                  <a:gd name="T14" fmla="*/ 8 w 32"/>
                  <a:gd name="T15" fmla="*/ 12 h 32"/>
                  <a:gd name="T16" fmla="*/ 10 w 32"/>
                  <a:gd name="T17" fmla="*/ 10 h 32"/>
                  <a:gd name="T18" fmla="*/ 12 w 32"/>
                  <a:gd name="T19" fmla="*/ 12 h 32"/>
                  <a:gd name="T20" fmla="*/ 12 w 32"/>
                  <a:gd name="T21" fmla="*/ 12 h 32"/>
                  <a:gd name="T22" fmla="*/ 16 w 32"/>
                  <a:gd name="T23" fmla="*/ 14 h 32"/>
                  <a:gd name="T24" fmla="*/ 18 w 32"/>
                  <a:gd name="T25" fmla="*/ 14 h 32"/>
                  <a:gd name="T26" fmla="*/ 18 w 32"/>
                  <a:gd name="T27" fmla="*/ 12 h 32"/>
                  <a:gd name="T28" fmla="*/ 18 w 32"/>
                  <a:gd name="T29" fmla="*/ 12 h 32"/>
                  <a:gd name="T30" fmla="*/ 20 w 32"/>
                  <a:gd name="T31" fmla="*/ 2 h 32"/>
                  <a:gd name="T32" fmla="*/ 22 w 32"/>
                  <a:gd name="T33" fmla="*/ 0 h 32"/>
                  <a:gd name="T34" fmla="*/ 22 w 32"/>
                  <a:gd name="T35" fmla="*/ 0 h 32"/>
                  <a:gd name="T36" fmla="*/ 26 w 32"/>
                  <a:gd name="T37" fmla="*/ 4 h 32"/>
                  <a:gd name="T38" fmla="*/ 28 w 32"/>
                  <a:gd name="T39" fmla="*/ 10 h 32"/>
                  <a:gd name="T40" fmla="*/ 28 w 32"/>
                  <a:gd name="T41" fmla="*/ 10 h 32"/>
                  <a:gd name="T42" fmla="*/ 30 w 32"/>
                  <a:gd name="T43" fmla="*/ 10 h 32"/>
                  <a:gd name="T44" fmla="*/ 30 w 32"/>
                  <a:gd name="T45" fmla="*/ 10 h 32"/>
                  <a:gd name="T46" fmla="*/ 32 w 32"/>
                  <a:gd name="T47" fmla="*/ 8 h 32"/>
                  <a:gd name="T48" fmla="*/ 32 w 32"/>
                  <a:gd name="T49" fmla="*/ 12 h 32"/>
                  <a:gd name="T50" fmla="*/ 32 w 32"/>
                  <a:gd name="T51" fmla="*/ 12 h 32"/>
                  <a:gd name="T52" fmla="*/ 32 w 32"/>
                  <a:gd name="T53" fmla="*/ 14 h 32"/>
                  <a:gd name="T54" fmla="*/ 32 w 32"/>
                  <a:gd name="T55" fmla="*/ 14 h 32"/>
                  <a:gd name="T56" fmla="*/ 30 w 32"/>
                  <a:gd name="T57" fmla="*/ 16 h 32"/>
                  <a:gd name="T58" fmla="*/ 26 w 32"/>
                  <a:gd name="T59" fmla="*/ 18 h 32"/>
                  <a:gd name="T60" fmla="*/ 20 w 32"/>
                  <a:gd name="T61" fmla="*/ 26 h 32"/>
                  <a:gd name="T62" fmla="*/ 20 w 32"/>
                  <a:gd name="T63" fmla="*/ 26 h 32"/>
                  <a:gd name="T64" fmla="*/ 16 w 32"/>
                  <a:gd name="T65" fmla="*/ 30 h 32"/>
                  <a:gd name="T66" fmla="*/ 10 w 32"/>
                  <a:gd name="T67" fmla="*/ 32 h 32"/>
                  <a:gd name="T68" fmla="*/ 0 w 32"/>
                  <a:gd name="T69" fmla="*/ 28 h 32"/>
                  <a:gd name="T70" fmla="*/ 0 w 32"/>
                  <a:gd name="T7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32">
                    <a:moveTo>
                      <a:pt x="0" y="28"/>
                    </a:moveTo>
                    <a:lnTo>
                      <a:pt x="0" y="28"/>
                    </a:lnTo>
                    <a:lnTo>
                      <a:pt x="2" y="26"/>
                    </a:lnTo>
                    <a:lnTo>
                      <a:pt x="4" y="24"/>
                    </a:lnTo>
                    <a:lnTo>
                      <a:pt x="8" y="22"/>
                    </a:lnTo>
                    <a:lnTo>
                      <a:pt x="8" y="14"/>
                    </a:lnTo>
                    <a:lnTo>
                      <a:pt x="8" y="14"/>
                    </a:lnTo>
                    <a:lnTo>
                      <a:pt x="8" y="12"/>
                    </a:lnTo>
                    <a:lnTo>
                      <a:pt x="10" y="10"/>
                    </a:lnTo>
                    <a:lnTo>
                      <a:pt x="12" y="12"/>
                    </a:lnTo>
                    <a:lnTo>
                      <a:pt x="12" y="12"/>
                    </a:lnTo>
                    <a:lnTo>
                      <a:pt x="16" y="14"/>
                    </a:lnTo>
                    <a:lnTo>
                      <a:pt x="18" y="14"/>
                    </a:lnTo>
                    <a:lnTo>
                      <a:pt x="18" y="12"/>
                    </a:lnTo>
                    <a:lnTo>
                      <a:pt x="18" y="12"/>
                    </a:lnTo>
                    <a:lnTo>
                      <a:pt x="20" y="2"/>
                    </a:lnTo>
                    <a:lnTo>
                      <a:pt x="22" y="0"/>
                    </a:lnTo>
                    <a:lnTo>
                      <a:pt x="22" y="0"/>
                    </a:lnTo>
                    <a:lnTo>
                      <a:pt x="26" y="4"/>
                    </a:lnTo>
                    <a:lnTo>
                      <a:pt x="28" y="10"/>
                    </a:lnTo>
                    <a:lnTo>
                      <a:pt x="28" y="10"/>
                    </a:lnTo>
                    <a:lnTo>
                      <a:pt x="30" y="10"/>
                    </a:lnTo>
                    <a:lnTo>
                      <a:pt x="30" y="10"/>
                    </a:lnTo>
                    <a:lnTo>
                      <a:pt x="32" y="8"/>
                    </a:lnTo>
                    <a:lnTo>
                      <a:pt x="32" y="12"/>
                    </a:lnTo>
                    <a:lnTo>
                      <a:pt x="32" y="12"/>
                    </a:lnTo>
                    <a:lnTo>
                      <a:pt x="32" y="14"/>
                    </a:lnTo>
                    <a:lnTo>
                      <a:pt x="32" y="14"/>
                    </a:lnTo>
                    <a:lnTo>
                      <a:pt x="30" y="16"/>
                    </a:lnTo>
                    <a:lnTo>
                      <a:pt x="26" y="18"/>
                    </a:lnTo>
                    <a:lnTo>
                      <a:pt x="20" y="26"/>
                    </a:lnTo>
                    <a:lnTo>
                      <a:pt x="20" y="26"/>
                    </a:lnTo>
                    <a:lnTo>
                      <a:pt x="16" y="30"/>
                    </a:lnTo>
                    <a:lnTo>
                      <a:pt x="10" y="32"/>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4" name="Freeform 818">
                <a:extLst>
                  <a:ext uri="{FF2B5EF4-FFF2-40B4-BE49-F238E27FC236}">
                    <a16:creationId xmlns:a16="http://schemas.microsoft.com/office/drawing/2014/main" id="{6C734DAD-A898-57E3-AD1F-C723E72D2D37}"/>
                  </a:ext>
                </a:extLst>
              </p:cNvPr>
              <p:cNvSpPr>
                <a:spLocks/>
              </p:cNvSpPr>
              <p:nvPr/>
            </p:nvSpPr>
            <p:spPr bwMode="auto">
              <a:xfrm>
                <a:off x="5766" y="2803"/>
                <a:ext cx="28" cy="40"/>
              </a:xfrm>
              <a:custGeom>
                <a:avLst/>
                <a:gdLst>
                  <a:gd name="T0" fmla="*/ 0 w 28"/>
                  <a:gd name="T1" fmla="*/ 16 h 40"/>
                  <a:gd name="T2" fmla="*/ 0 w 28"/>
                  <a:gd name="T3" fmla="*/ 16 h 40"/>
                  <a:gd name="T4" fmla="*/ 0 w 28"/>
                  <a:gd name="T5" fmla="*/ 4 h 40"/>
                  <a:gd name="T6" fmla="*/ 0 w 28"/>
                  <a:gd name="T7" fmla="*/ 4 h 40"/>
                  <a:gd name="T8" fmla="*/ 0 w 28"/>
                  <a:gd name="T9" fmla="*/ 0 h 40"/>
                  <a:gd name="T10" fmla="*/ 2 w 28"/>
                  <a:gd name="T11" fmla="*/ 0 h 40"/>
                  <a:gd name="T12" fmla="*/ 2 w 28"/>
                  <a:gd name="T13" fmla="*/ 0 h 40"/>
                  <a:gd name="T14" fmla="*/ 2 w 28"/>
                  <a:gd name="T15" fmla="*/ 0 h 40"/>
                  <a:gd name="T16" fmla="*/ 6 w 28"/>
                  <a:gd name="T17" fmla="*/ 6 h 40"/>
                  <a:gd name="T18" fmla="*/ 10 w 28"/>
                  <a:gd name="T19" fmla="*/ 6 h 40"/>
                  <a:gd name="T20" fmla="*/ 14 w 28"/>
                  <a:gd name="T21" fmla="*/ 6 h 40"/>
                  <a:gd name="T22" fmla="*/ 18 w 28"/>
                  <a:gd name="T23" fmla="*/ 4 h 40"/>
                  <a:gd name="T24" fmla="*/ 18 w 28"/>
                  <a:gd name="T25" fmla="*/ 4 h 40"/>
                  <a:gd name="T26" fmla="*/ 18 w 28"/>
                  <a:gd name="T27" fmla="*/ 4 h 40"/>
                  <a:gd name="T28" fmla="*/ 18 w 28"/>
                  <a:gd name="T29" fmla="*/ 4 h 40"/>
                  <a:gd name="T30" fmla="*/ 18 w 28"/>
                  <a:gd name="T31" fmla="*/ 12 h 40"/>
                  <a:gd name="T32" fmla="*/ 18 w 28"/>
                  <a:gd name="T33" fmla="*/ 16 h 40"/>
                  <a:gd name="T34" fmla="*/ 22 w 28"/>
                  <a:gd name="T35" fmla="*/ 20 h 40"/>
                  <a:gd name="T36" fmla="*/ 22 w 28"/>
                  <a:gd name="T37" fmla="*/ 20 h 40"/>
                  <a:gd name="T38" fmla="*/ 26 w 28"/>
                  <a:gd name="T39" fmla="*/ 26 h 40"/>
                  <a:gd name="T40" fmla="*/ 28 w 28"/>
                  <a:gd name="T41" fmla="*/ 30 h 40"/>
                  <a:gd name="T42" fmla="*/ 28 w 28"/>
                  <a:gd name="T43" fmla="*/ 36 h 40"/>
                  <a:gd name="T44" fmla="*/ 28 w 28"/>
                  <a:gd name="T45" fmla="*/ 36 h 40"/>
                  <a:gd name="T46" fmla="*/ 24 w 28"/>
                  <a:gd name="T47" fmla="*/ 30 h 40"/>
                  <a:gd name="T48" fmla="*/ 22 w 28"/>
                  <a:gd name="T49" fmla="*/ 26 h 40"/>
                  <a:gd name="T50" fmla="*/ 20 w 28"/>
                  <a:gd name="T51" fmla="*/ 26 h 40"/>
                  <a:gd name="T52" fmla="*/ 20 w 28"/>
                  <a:gd name="T53" fmla="*/ 26 h 40"/>
                  <a:gd name="T54" fmla="*/ 18 w 28"/>
                  <a:gd name="T55" fmla="*/ 26 h 40"/>
                  <a:gd name="T56" fmla="*/ 18 w 28"/>
                  <a:gd name="T57" fmla="*/ 26 h 40"/>
                  <a:gd name="T58" fmla="*/ 20 w 28"/>
                  <a:gd name="T59" fmla="*/ 26 h 40"/>
                  <a:gd name="T60" fmla="*/ 20 w 28"/>
                  <a:gd name="T61" fmla="*/ 26 h 40"/>
                  <a:gd name="T62" fmla="*/ 20 w 28"/>
                  <a:gd name="T63" fmla="*/ 34 h 40"/>
                  <a:gd name="T64" fmla="*/ 20 w 28"/>
                  <a:gd name="T65" fmla="*/ 34 h 40"/>
                  <a:gd name="T66" fmla="*/ 18 w 28"/>
                  <a:gd name="T67" fmla="*/ 38 h 40"/>
                  <a:gd name="T68" fmla="*/ 16 w 28"/>
                  <a:gd name="T69" fmla="*/ 40 h 40"/>
                  <a:gd name="T70" fmla="*/ 14 w 28"/>
                  <a:gd name="T71" fmla="*/ 36 h 40"/>
                  <a:gd name="T72" fmla="*/ 12 w 28"/>
                  <a:gd name="T73" fmla="*/ 32 h 40"/>
                  <a:gd name="T74" fmla="*/ 10 w 28"/>
                  <a:gd name="T75" fmla="*/ 30 h 40"/>
                  <a:gd name="T76" fmla="*/ 10 w 28"/>
                  <a:gd name="T77" fmla="*/ 30 h 40"/>
                  <a:gd name="T78" fmla="*/ 10 w 28"/>
                  <a:gd name="T79" fmla="*/ 30 h 40"/>
                  <a:gd name="T80" fmla="*/ 8 w 28"/>
                  <a:gd name="T81" fmla="*/ 32 h 40"/>
                  <a:gd name="T82" fmla="*/ 6 w 28"/>
                  <a:gd name="T83" fmla="*/ 32 h 40"/>
                  <a:gd name="T84" fmla="*/ 2 w 28"/>
                  <a:gd name="T85" fmla="*/ 26 h 40"/>
                  <a:gd name="T86" fmla="*/ 2 w 28"/>
                  <a:gd name="T87" fmla="*/ 26 h 40"/>
                  <a:gd name="T88" fmla="*/ 2 w 28"/>
                  <a:gd name="T89" fmla="*/ 24 h 40"/>
                  <a:gd name="T90" fmla="*/ 2 w 28"/>
                  <a:gd name="T91" fmla="*/ 24 h 40"/>
                  <a:gd name="T92" fmla="*/ 2 w 28"/>
                  <a:gd name="T93" fmla="*/ 24 h 40"/>
                  <a:gd name="T94" fmla="*/ 2 w 28"/>
                  <a:gd name="T95" fmla="*/ 24 h 40"/>
                  <a:gd name="T96" fmla="*/ 2 w 28"/>
                  <a:gd name="T97" fmla="*/ 18 h 40"/>
                  <a:gd name="T98" fmla="*/ 0 w 28"/>
                  <a:gd name="T99" fmla="*/ 16 h 40"/>
                  <a:gd name="T100" fmla="*/ 0 w 28"/>
                  <a:gd name="T10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0">
                    <a:moveTo>
                      <a:pt x="0" y="16"/>
                    </a:moveTo>
                    <a:lnTo>
                      <a:pt x="0" y="16"/>
                    </a:lnTo>
                    <a:lnTo>
                      <a:pt x="0" y="4"/>
                    </a:lnTo>
                    <a:lnTo>
                      <a:pt x="0" y="4"/>
                    </a:lnTo>
                    <a:lnTo>
                      <a:pt x="0" y="0"/>
                    </a:lnTo>
                    <a:lnTo>
                      <a:pt x="2" y="0"/>
                    </a:lnTo>
                    <a:lnTo>
                      <a:pt x="2" y="0"/>
                    </a:lnTo>
                    <a:lnTo>
                      <a:pt x="2" y="0"/>
                    </a:lnTo>
                    <a:lnTo>
                      <a:pt x="6" y="6"/>
                    </a:lnTo>
                    <a:lnTo>
                      <a:pt x="10" y="6"/>
                    </a:lnTo>
                    <a:lnTo>
                      <a:pt x="14" y="6"/>
                    </a:lnTo>
                    <a:lnTo>
                      <a:pt x="18" y="4"/>
                    </a:lnTo>
                    <a:lnTo>
                      <a:pt x="18" y="4"/>
                    </a:lnTo>
                    <a:lnTo>
                      <a:pt x="18" y="4"/>
                    </a:lnTo>
                    <a:lnTo>
                      <a:pt x="18" y="4"/>
                    </a:lnTo>
                    <a:lnTo>
                      <a:pt x="18" y="12"/>
                    </a:lnTo>
                    <a:lnTo>
                      <a:pt x="18" y="16"/>
                    </a:lnTo>
                    <a:lnTo>
                      <a:pt x="22" y="20"/>
                    </a:lnTo>
                    <a:lnTo>
                      <a:pt x="22" y="20"/>
                    </a:lnTo>
                    <a:lnTo>
                      <a:pt x="26" y="26"/>
                    </a:lnTo>
                    <a:lnTo>
                      <a:pt x="28" y="30"/>
                    </a:lnTo>
                    <a:lnTo>
                      <a:pt x="28" y="36"/>
                    </a:lnTo>
                    <a:lnTo>
                      <a:pt x="28" y="36"/>
                    </a:lnTo>
                    <a:lnTo>
                      <a:pt x="24" y="30"/>
                    </a:lnTo>
                    <a:lnTo>
                      <a:pt x="22" y="26"/>
                    </a:lnTo>
                    <a:lnTo>
                      <a:pt x="20" y="26"/>
                    </a:lnTo>
                    <a:lnTo>
                      <a:pt x="20" y="26"/>
                    </a:lnTo>
                    <a:lnTo>
                      <a:pt x="18" y="26"/>
                    </a:lnTo>
                    <a:lnTo>
                      <a:pt x="18" y="26"/>
                    </a:lnTo>
                    <a:lnTo>
                      <a:pt x="20" y="26"/>
                    </a:lnTo>
                    <a:lnTo>
                      <a:pt x="20" y="26"/>
                    </a:lnTo>
                    <a:lnTo>
                      <a:pt x="20" y="34"/>
                    </a:lnTo>
                    <a:lnTo>
                      <a:pt x="20" y="34"/>
                    </a:lnTo>
                    <a:lnTo>
                      <a:pt x="18" y="38"/>
                    </a:lnTo>
                    <a:lnTo>
                      <a:pt x="16" y="40"/>
                    </a:lnTo>
                    <a:lnTo>
                      <a:pt x="14" y="36"/>
                    </a:lnTo>
                    <a:lnTo>
                      <a:pt x="12" y="32"/>
                    </a:lnTo>
                    <a:lnTo>
                      <a:pt x="10" y="30"/>
                    </a:lnTo>
                    <a:lnTo>
                      <a:pt x="10" y="30"/>
                    </a:lnTo>
                    <a:lnTo>
                      <a:pt x="10" y="30"/>
                    </a:lnTo>
                    <a:lnTo>
                      <a:pt x="8" y="32"/>
                    </a:lnTo>
                    <a:lnTo>
                      <a:pt x="6" y="32"/>
                    </a:lnTo>
                    <a:lnTo>
                      <a:pt x="2" y="26"/>
                    </a:lnTo>
                    <a:lnTo>
                      <a:pt x="2" y="26"/>
                    </a:lnTo>
                    <a:lnTo>
                      <a:pt x="2" y="24"/>
                    </a:lnTo>
                    <a:lnTo>
                      <a:pt x="2" y="24"/>
                    </a:lnTo>
                    <a:lnTo>
                      <a:pt x="2" y="24"/>
                    </a:lnTo>
                    <a:lnTo>
                      <a:pt x="2" y="24"/>
                    </a:lnTo>
                    <a:lnTo>
                      <a:pt x="2"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5" name="Freeform 819">
                <a:extLst>
                  <a:ext uri="{FF2B5EF4-FFF2-40B4-BE49-F238E27FC236}">
                    <a16:creationId xmlns:a16="http://schemas.microsoft.com/office/drawing/2014/main" id="{A35D0B1C-A7B8-C223-CC3A-1CA29958AA3E}"/>
                  </a:ext>
                </a:extLst>
              </p:cNvPr>
              <p:cNvSpPr>
                <a:spLocks/>
              </p:cNvSpPr>
              <p:nvPr/>
            </p:nvSpPr>
            <p:spPr bwMode="auto">
              <a:xfrm>
                <a:off x="5766" y="2837"/>
                <a:ext cx="10" cy="10"/>
              </a:xfrm>
              <a:custGeom>
                <a:avLst/>
                <a:gdLst>
                  <a:gd name="T0" fmla="*/ 6 w 10"/>
                  <a:gd name="T1" fmla="*/ 4 h 10"/>
                  <a:gd name="T2" fmla="*/ 6 w 10"/>
                  <a:gd name="T3" fmla="*/ 4 h 10"/>
                  <a:gd name="T4" fmla="*/ 8 w 10"/>
                  <a:gd name="T5" fmla="*/ 4 h 10"/>
                  <a:gd name="T6" fmla="*/ 10 w 10"/>
                  <a:gd name="T7" fmla="*/ 10 h 10"/>
                  <a:gd name="T8" fmla="*/ 10 w 10"/>
                  <a:gd name="T9" fmla="*/ 10 h 10"/>
                  <a:gd name="T10" fmla="*/ 0 w 10"/>
                  <a:gd name="T11" fmla="*/ 4 h 10"/>
                  <a:gd name="T12" fmla="*/ 0 w 10"/>
                  <a:gd name="T13" fmla="*/ 4 h 10"/>
                  <a:gd name="T14" fmla="*/ 0 w 10"/>
                  <a:gd name="T15" fmla="*/ 4 h 10"/>
                  <a:gd name="T16" fmla="*/ 0 w 10"/>
                  <a:gd name="T17" fmla="*/ 2 h 10"/>
                  <a:gd name="T18" fmla="*/ 0 w 10"/>
                  <a:gd name="T19" fmla="*/ 2 h 10"/>
                  <a:gd name="T20" fmla="*/ 0 w 10"/>
                  <a:gd name="T21" fmla="*/ 0 h 10"/>
                  <a:gd name="T22" fmla="*/ 2 w 10"/>
                  <a:gd name="T23" fmla="*/ 0 h 10"/>
                  <a:gd name="T24" fmla="*/ 2 w 10"/>
                  <a:gd name="T25" fmla="*/ 0 h 10"/>
                  <a:gd name="T26" fmla="*/ 4 w 10"/>
                  <a:gd name="T27" fmla="*/ 0 h 10"/>
                  <a:gd name="T28" fmla="*/ 4 w 10"/>
                  <a:gd name="T29" fmla="*/ 0 h 10"/>
                  <a:gd name="T30" fmla="*/ 6 w 10"/>
                  <a:gd name="T31" fmla="*/ 4 h 10"/>
                  <a:gd name="T32" fmla="*/ 6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4"/>
                    </a:moveTo>
                    <a:lnTo>
                      <a:pt x="6" y="4"/>
                    </a:lnTo>
                    <a:lnTo>
                      <a:pt x="8" y="4"/>
                    </a:lnTo>
                    <a:lnTo>
                      <a:pt x="10" y="10"/>
                    </a:lnTo>
                    <a:lnTo>
                      <a:pt x="10" y="10"/>
                    </a:lnTo>
                    <a:lnTo>
                      <a:pt x="0" y="4"/>
                    </a:lnTo>
                    <a:lnTo>
                      <a:pt x="0" y="4"/>
                    </a:lnTo>
                    <a:lnTo>
                      <a:pt x="0" y="4"/>
                    </a:lnTo>
                    <a:lnTo>
                      <a:pt x="0" y="2"/>
                    </a:lnTo>
                    <a:lnTo>
                      <a:pt x="0" y="2"/>
                    </a:lnTo>
                    <a:lnTo>
                      <a:pt x="0" y="0"/>
                    </a:lnTo>
                    <a:lnTo>
                      <a:pt x="2" y="0"/>
                    </a:lnTo>
                    <a:lnTo>
                      <a:pt x="2" y="0"/>
                    </a:lnTo>
                    <a:lnTo>
                      <a:pt x="4"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6" name="Freeform 820">
                <a:extLst>
                  <a:ext uri="{FF2B5EF4-FFF2-40B4-BE49-F238E27FC236}">
                    <a16:creationId xmlns:a16="http://schemas.microsoft.com/office/drawing/2014/main" id="{6F8B8071-3555-2D51-06B1-7A6D5A695216}"/>
                  </a:ext>
                </a:extLst>
              </p:cNvPr>
              <p:cNvSpPr>
                <a:spLocks/>
              </p:cNvSpPr>
              <p:nvPr/>
            </p:nvSpPr>
            <p:spPr bwMode="auto">
              <a:xfrm>
                <a:off x="1612" y="2721"/>
                <a:ext cx="52" cy="36"/>
              </a:xfrm>
              <a:custGeom>
                <a:avLst/>
                <a:gdLst>
                  <a:gd name="T0" fmla="*/ 4 w 52"/>
                  <a:gd name="T1" fmla="*/ 14 h 36"/>
                  <a:gd name="T2" fmla="*/ 4 w 52"/>
                  <a:gd name="T3" fmla="*/ 14 h 36"/>
                  <a:gd name="T4" fmla="*/ 6 w 52"/>
                  <a:gd name="T5" fmla="*/ 18 h 36"/>
                  <a:gd name="T6" fmla="*/ 8 w 52"/>
                  <a:gd name="T7" fmla="*/ 22 h 36"/>
                  <a:gd name="T8" fmla="*/ 8 w 52"/>
                  <a:gd name="T9" fmla="*/ 22 h 36"/>
                  <a:gd name="T10" fmla="*/ 20 w 52"/>
                  <a:gd name="T11" fmla="*/ 20 h 36"/>
                  <a:gd name="T12" fmla="*/ 26 w 52"/>
                  <a:gd name="T13" fmla="*/ 16 h 36"/>
                  <a:gd name="T14" fmla="*/ 32 w 52"/>
                  <a:gd name="T15" fmla="*/ 10 h 36"/>
                  <a:gd name="T16" fmla="*/ 32 w 52"/>
                  <a:gd name="T17" fmla="*/ 10 h 36"/>
                  <a:gd name="T18" fmla="*/ 34 w 52"/>
                  <a:gd name="T19" fmla="*/ 8 h 36"/>
                  <a:gd name="T20" fmla="*/ 34 w 52"/>
                  <a:gd name="T21" fmla="*/ 8 h 36"/>
                  <a:gd name="T22" fmla="*/ 36 w 52"/>
                  <a:gd name="T23" fmla="*/ 12 h 36"/>
                  <a:gd name="T24" fmla="*/ 40 w 52"/>
                  <a:gd name="T25" fmla="*/ 14 h 36"/>
                  <a:gd name="T26" fmla="*/ 40 w 52"/>
                  <a:gd name="T27" fmla="*/ 16 h 36"/>
                  <a:gd name="T28" fmla="*/ 42 w 52"/>
                  <a:gd name="T29" fmla="*/ 16 h 36"/>
                  <a:gd name="T30" fmla="*/ 44 w 52"/>
                  <a:gd name="T31" fmla="*/ 6 h 36"/>
                  <a:gd name="T32" fmla="*/ 44 w 52"/>
                  <a:gd name="T33" fmla="*/ 6 h 36"/>
                  <a:gd name="T34" fmla="*/ 46 w 52"/>
                  <a:gd name="T35" fmla="*/ 0 h 36"/>
                  <a:gd name="T36" fmla="*/ 48 w 52"/>
                  <a:gd name="T37" fmla="*/ 0 h 36"/>
                  <a:gd name="T38" fmla="*/ 48 w 52"/>
                  <a:gd name="T39" fmla="*/ 2 h 36"/>
                  <a:gd name="T40" fmla="*/ 52 w 52"/>
                  <a:gd name="T41" fmla="*/ 12 h 36"/>
                  <a:gd name="T42" fmla="*/ 52 w 52"/>
                  <a:gd name="T43" fmla="*/ 12 h 36"/>
                  <a:gd name="T44" fmla="*/ 50 w 52"/>
                  <a:gd name="T45" fmla="*/ 22 h 36"/>
                  <a:gd name="T46" fmla="*/ 50 w 52"/>
                  <a:gd name="T47" fmla="*/ 30 h 36"/>
                  <a:gd name="T48" fmla="*/ 50 w 52"/>
                  <a:gd name="T49" fmla="*/ 30 h 36"/>
                  <a:gd name="T50" fmla="*/ 48 w 52"/>
                  <a:gd name="T51" fmla="*/ 34 h 36"/>
                  <a:gd name="T52" fmla="*/ 48 w 52"/>
                  <a:gd name="T53" fmla="*/ 34 h 36"/>
                  <a:gd name="T54" fmla="*/ 44 w 52"/>
                  <a:gd name="T55" fmla="*/ 36 h 36"/>
                  <a:gd name="T56" fmla="*/ 42 w 52"/>
                  <a:gd name="T57" fmla="*/ 36 h 36"/>
                  <a:gd name="T58" fmla="*/ 36 w 52"/>
                  <a:gd name="T59" fmla="*/ 34 h 36"/>
                  <a:gd name="T60" fmla="*/ 36 w 52"/>
                  <a:gd name="T61" fmla="*/ 34 h 36"/>
                  <a:gd name="T62" fmla="*/ 32 w 52"/>
                  <a:gd name="T63" fmla="*/ 34 h 36"/>
                  <a:gd name="T64" fmla="*/ 30 w 52"/>
                  <a:gd name="T65" fmla="*/ 34 h 36"/>
                  <a:gd name="T66" fmla="*/ 24 w 52"/>
                  <a:gd name="T67" fmla="*/ 36 h 36"/>
                  <a:gd name="T68" fmla="*/ 24 w 52"/>
                  <a:gd name="T69" fmla="*/ 36 h 36"/>
                  <a:gd name="T70" fmla="*/ 20 w 52"/>
                  <a:gd name="T71" fmla="*/ 34 h 36"/>
                  <a:gd name="T72" fmla="*/ 20 w 52"/>
                  <a:gd name="T73" fmla="*/ 34 h 36"/>
                  <a:gd name="T74" fmla="*/ 18 w 52"/>
                  <a:gd name="T75" fmla="*/ 34 h 36"/>
                  <a:gd name="T76" fmla="*/ 14 w 52"/>
                  <a:gd name="T77" fmla="*/ 34 h 36"/>
                  <a:gd name="T78" fmla="*/ 6 w 52"/>
                  <a:gd name="T79" fmla="*/ 34 h 36"/>
                  <a:gd name="T80" fmla="*/ 6 w 52"/>
                  <a:gd name="T81" fmla="*/ 34 h 36"/>
                  <a:gd name="T82" fmla="*/ 4 w 52"/>
                  <a:gd name="T83" fmla="*/ 34 h 36"/>
                  <a:gd name="T84" fmla="*/ 2 w 52"/>
                  <a:gd name="T85" fmla="*/ 34 h 36"/>
                  <a:gd name="T86" fmla="*/ 0 w 52"/>
                  <a:gd name="T87" fmla="*/ 32 h 36"/>
                  <a:gd name="T88" fmla="*/ 0 w 52"/>
                  <a:gd name="T89" fmla="*/ 26 h 36"/>
                  <a:gd name="T90" fmla="*/ 0 w 52"/>
                  <a:gd name="T91" fmla="*/ 26 h 36"/>
                  <a:gd name="T92" fmla="*/ 0 w 52"/>
                  <a:gd name="T93" fmla="*/ 20 h 36"/>
                  <a:gd name="T94" fmla="*/ 0 w 52"/>
                  <a:gd name="T95" fmla="*/ 20 h 36"/>
                  <a:gd name="T96" fmla="*/ 0 w 52"/>
                  <a:gd name="T97" fmla="*/ 20 h 36"/>
                  <a:gd name="T98" fmla="*/ 2 w 52"/>
                  <a:gd name="T99" fmla="*/ 16 h 36"/>
                  <a:gd name="T100" fmla="*/ 4 w 52"/>
                  <a:gd name="T101" fmla="*/ 14 h 36"/>
                  <a:gd name="T102" fmla="*/ 4 w 52"/>
                  <a:gd name="T103" fmla="*/ 14 h 36"/>
                  <a:gd name="T104" fmla="*/ 4 w 52"/>
                  <a:gd name="T10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36">
                    <a:moveTo>
                      <a:pt x="4" y="14"/>
                    </a:moveTo>
                    <a:lnTo>
                      <a:pt x="4" y="14"/>
                    </a:lnTo>
                    <a:lnTo>
                      <a:pt x="6" y="18"/>
                    </a:lnTo>
                    <a:lnTo>
                      <a:pt x="8" y="22"/>
                    </a:lnTo>
                    <a:lnTo>
                      <a:pt x="8" y="22"/>
                    </a:lnTo>
                    <a:lnTo>
                      <a:pt x="20" y="20"/>
                    </a:lnTo>
                    <a:lnTo>
                      <a:pt x="26" y="16"/>
                    </a:lnTo>
                    <a:lnTo>
                      <a:pt x="32" y="10"/>
                    </a:lnTo>
                    <a:lnTo>
                      <a:pt x="32" y="10"/>
                    </a:lnTo>
                    <a:lnTo>
                      <a:pt x="34" y="8"/>
                    </a:lnTo>
                    <a:lnTo>
                      <a:pt x="34" y="8"/>
                    </a:lnTo>
                    <a:lnTo>
                      <a:pt x="36" y="12"/>
                    </a:lnTo>
                    <a:lnTo>
                      <a:pt x="40" y="14"/>
                    </a:lnTo>
                    <a:lnTo>
                      <a:pt x="40" y="16"/>
                    </a:lnTo>
                    <a:lnTo>
                      <a:pt x="42" y="16"/>
                    </a:lnTo>
                    <a:lnTo>
                      <a:pt x="44" y="6"/>
                    </a:lnTo>
                    <a:lnTo>
                      <a:pt x="44" y="6"/>
                    </a:lnTo>
                    <a:lnTo>
                      <a:pt x="46" y="0"/>
                    </a:lnTo>
                    <a:lnTo>
                      <a:pt x="48" y="0"/>
                    </a:lnTo>
                    <a:lnTo>
                      <a:pt x="48" y="2"/>
                    </a:lnTo>
                    <a:lnTo>
                      <a:pt x="52" y="12"/>
                    </a:lnTo>
                    <a:lnTo>
                      <a:pt x="52" y="12"/>
                    </a:lnTo>
                    <a:lnTo>
                      <a:pt x="50" y="22"/>
                    </a:lnTo>
                    <a:lnTo>
                      <a:pt x="50" y="30"/>
                    </a:lnTo>
                    <a:lnTo>
                      <a:pt x="50" y="30"/>
                    </a:lnTo>
                    <a:lnTo>
                      <a:pt x="48" y="34"/>
                    </a:lnTo>
                    <a:lnTo>
                      <a:pt x="48" y="34"/>
                    </a:lnTo>
                    <a:lnTo>
                      <a:pt x="44" y="36"/>
                    </a:lnTo>
                    <a:lnTo>
                      <a:pt x="42" y="36"/>
                    </a:lnTo>
                    <a:lnTo>
                      <a:pt x="36" y="34"/>
                    </a:lnTo>
                    <a:lnTo>
                      <a:pt x="36" y="34"/>
                    </a:lnTo>
                    <a:lnTo>
                      <a:pt x="32" y="34"/>
                    </a:lnTo>
                    <a:lnTo>
                      <a:pt x="30" y="34"/>
                    </a:lnTo>
                    <a:lnTo>
                      <a:pt x="24" y="36"/>
                    </a:lnTo>
                    <a:lnTo>
                      <a:pt x="24" y="36"/>
                    </a:lnTo>
                    <a:lnTo>
                      <a:pt x="20" y="34"/>
                    </a:lnTo>
                    <a:lnTo>
                      <a:pt x="20" y="34"/>
                    </a:lnTo>
                    <a:lnTo>
                      <a:pt x="18" y="34"/>
                    </a:lnTo>
                    <a:lnTo>
                      <a:pt x="14" y="34"/>
                    </a:lnTo>
                    <a:lnTo>
                      <a:pt x="6" y="34"/>
                    </a:lnTo>
                    <a:lnTo>
                      <a:pt x="6" y="34"/>
                    </a:lnTo>
                    <a:lnTo>
                      <a:pt x="4" y="34"/>
                    </a:lnTo>
                    <a:lnTo>
                      <a:pt x="2" y="34"/>
                    </a:lnTo>
                    <a:lnTo>
                      <a:pt x="0" y="32"/>
                    </a:lnTo>
                    <a:lnTo>
                      <a:pt x="0" y="26"/>
                    </a:lnTo>
                    <a:lnTo>
                      <a:pt x="0" y="26"/>
                    </a:lnTo>
                    <a:lnTo>
                      <a:pt x="0" y="20"/>
                    </a:lnTo>
                    <a:lnTo>
                      <a:pt x="0" y="20"/>
                    </a:lnTo>
                    <a:lnTo>
                      <a:pt x="0" y="20"/>
                    </a:lnTo>
                    <a:lnTo>
                      <a:pt x="2" y="16"/>
                    </a:lnTo>
                    <a:lnTo>
                      <a:pt x="4" y="14"/>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7" name="Freeform 821">
                <a:extLst>
                  <a:ext uri="{FF2B5EF4-FFF2-40B4-BE49-F238E27FC236}">
                    <a16:creationId xmlns:a16="http://schemas.microsoft.com/office/drawing/2014/main" id="{DB13FEE6-269C-8158-B0CF-E444EB2186E4}"/>
                  </a:ext>
                </a:extLst>
              </p:cNvPr>
              <p:cNvSpPr>
                <a:spLocks/>
              </p:cNvSpPr>
              <p:nvPr/>
            </p:nvSpPr>
            <p:spPr bwMode="auto">
              <a:xfrm>
                <a:off x="1630" y="2646"/>
                <a:ext cx="18" cy="57"/>
              </a:xfrm>
              <a:custGeom>
                <a:avLst/>
                <a:gdLst>
                  <a:gd name="T0" fmla="*/ 6 w 18"/>
                  <a:gd name="T1" fmla="*/ 55 h 57"/>
                  <a:gd name="T2" fmla="*/ 6 w 18"/>
                  <a:gd name="T3" fmla="*/ 55 h 57"/>
                  <a:gd name="T4" fmla="*/ 8 w 18"/>
                  <a:gd name="T5" fmla="*/ 42 h 57"/>
                  <a:gd name="T6" fmla="*/ 8 w 18"/>
                  <a:gd name="T7" fmla="*/ 34 h 57"/>
                  <a:gd name="T8" fmla="*/ 4 w 18"/>
                  <a:gd name="T9" fmla="*/ 24 h 57"/>
                  <a:gd name="T10" fmla="*/ 2 w 18"/>
                  <a:gd name="T11" fmla="*/ 18 h 57"/>
                  <a:gd name="T12" fmla="*/ 2 w 18"/>
                  <a:gd name="T13" fmla="*/ 18 h 57"/>
                  <a:gd name="T14" fmla="*/ 2 w 18"/>
                  <a:gd name="T15" fmla="*/ 12 h 57"/>
                  <a:gd name="T16" fmla="*/ 0 w 18"/>
                  <a:gd name="T17" fmla="*/ 6 h 57"/>
                  <a:gd name="T18" fmla="*/ 0 w 18"/>
                  <a:gd name="T19" fmla="*/ 6 h 57"/>
                  <a:gd name="T20" fmla="*/ 2 w 18"/>
                  <a:gd name="T21" fmla="*/ 0 h 57"/>
                  <a:gd name="T22" fmla="*/ 4 w 18"/>
                  <a:gd name="T23" fmla="*/ 0 h 57"/>
                  <a:gd name="T24" fmla="*/ 6 w 18"/>
                  <a:gd name="T25" fmla="*/ 10 h 57"/>
                  <a:gd name="T26" fmla="*/ 6 w 18"/>
                  <a:gd name="T27" fmla="*/ 10 h 57"/>
                  <a:gd name="T28" fmla="*/ 8 w 18"/>
                  <a:gd name="T29" fmla="*/ 18 h 57"/>
                  <a:gd name="T30" fmla="*/ 8 w 18"/>
                  <a:gd name="T31" fmla="*/ 20 h 57"/>
                  <a:gd name="T32" fmla="*/ 8 w 18"/>
                  <a:gd name="T33" fmla="*/ 18 h 57"/>
                  <a:gd name="T34" fmla="*/ 10 w 18"/>
                  <a:gd name="T35" fmla="*/ 12 h 57"/>
                  <a:gd name="T36" fmla="*/ 10 w 18"/>
                  <a:gd name="T37" fmla="*/ 12 h 57"/>
                  <a:gd name="T38" fmla="*/ 12 w 18"/>
                  <a:gd name="T39" fmla="*/ 8 h 57"/>
                  <a:gd name="T40" fmla="*/ 12 w 18"/>
                  <a:gd name="T41" fmla="*/ 8 h 57"/>
                  <a:gd name="T42" fmla="*/ 14 w 18"/>
                  <a:gd name="T43" fmla="*/ 8 h 57"/>
                  <a:gd name="T44" fmla="*/ 14 w 18"/>
                  <a:gd name="T45" fmla="*/ 12 h 57"/>
                  <a:gd name="T46" fmla="*/ 14 w 18"/>
                  <a:gd name="T47" fmla="*/ 12 h 57"/>
                  <a:gd name="T48" fmla="*/ 14 w 18"/>
                  <a:gd name="T49" fmla="*/ 22 h 57"/>
                  <a:gd name="T50" fmla="*/ 16 w 18"/>
                  <a:gd name="T51" fmla="*/ 28 h 57"/>
                  <a:gd name="T52" fmla="*/ 18 w 18"/>
                  <a:gd name="T53" fmla="*/ 36 h 57"/>
                  <a:gd name="T54" fmla="*/ 18 w 18"/>
                  <a:gd name="T55" fmla="*/ 44 h 57"/>
                  <a:gd name="T56" fmla="*/ 18 w 18"/>
                  <a:gd name="T57" fmla="*/ 44 h 57"/>
                  <a:gd name="T58" fmla="*/ 18 w 18"/>
                  <a:gd name="T59" fmla="*/ 44 h 57"/>
                  <a:gd name="T60" fmla="*/ 18 w 18"/>
                  <a:gd name="T61" fmla="*/ 44 h 57"/>
                  <a:gd name="T62" fmla="*/ 14 w 18"/>
                  <a:gd name="T63" fmla="*/ 49 h 57"/>
                  <a:gd name="T64" fmla="*/ 10 w 18"/>
                  <a:gd name="T65" fmla="*/ 57 h 57"/>
                  <a:gd name="T66" fmla="*/ 10 w 18"/>
                  <a:gd name="T67" fmla="*/ 57 h 57"/>
                  <a:gd name="T68" fmla="*/ 8 w 18"/>
                  <a:gd name="T69" fmla="*/ 57 h 57"/>
                  <a:gd name="T70" fmla="*/ 6 w 18"/>
                  <a:gd name="T71" fmla="*/ 55 h 57"/>
                  <a:gd name="T72" fmla="*/ 6 w 18"/>
                  <a:gd name="T73" fmla="*/ 55 h 57"/>
                  <a:gd name="T74" fmla="*/ 6 w 18"/>
                  <a:gd name="T75" fmla="*/ 55 h 57"/>
                  <a:gd name="T76" fmla="*/ 6 w 18"/>
                  <a:gd name="T7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57">
                    <a:moveTo>
                      <a:pt x="6" y="55"/>
                    </a:moveTo>
                    <a:lnTo>
                      <a:pt x="6" y="55"/>
                    </a:lnTo>
                    <a:lnTo>
                      <a:pt x="8" y="42"/>
                    </a:lnTo>
                    <a:lnTo>
                      <a:pt x="8" y="34"/>
                    </a:lnTo>
                    <a:lnTo>
                      <a:pt x="4" y="24"/>
                    </a:lnTo>
                    <a:lnTo>
                      <a:pt x="2" y="18"/>
                    </a:lnTo>
                    <a:lnTo>
                      <a:pt x="2" y="18"/>
                    </a:lnTo>
                    <a:lnTo>
                      <a:pt x="2" y="12"/>
                    </a:lnTo>
                    <a:lnTo>
                      <a:pt x="0" y="6"/>
                    </a:lnTo>
                    <a:lnTo>
                      <a:pt x="0" y="6"/>
                    </a:lnTo>
                    <a:lnTo>
                      <a:pt x="2" y="0"/>
                    </a:lnTo>
                    <a:lnTo>
                      <a:pt x="4" y="0"/>
                    </a:lnTo>
                    <a:lnTo>
                      <a:pt x="6" y="10"/>
                    </a:lnTo>
                    <a:lnTo>
                      <a:pt x="6" y="10"/>
                    </a:lnTo>
                    <a:lnTo>
                      <a:pt x="8" y="18"/>
                    </a:lnTo>
                    <a:lnTo>
                      <a:pt x="8" y="20"/>
                    </a:lnTo>
                    <a:lnTo>
                      <a:pt x="8" y="18"/>
                    </a:lnTo>
                    <a:lnTo>
                      <a:pt x="10" y="12"/>
                    </a:lnTo>
                    <a:lnTo>
                      <a:pt x="10" y="12"/>
                    </a:lnTo>
                    <a:lnTo>
                      <a:pt x="12" y="8"/>
                    </a:lnTo>
                    <a:lnTo>
                      <a:pt x="12" y="8"/>
                    </a:lnTo>
                    <a:lnTo>
                      <a:pt x="14" y="8"/>
                    </a:lnTo>
                    <a:lnTo>
                      <a:pt x="14" y="12"/>
                    </a:lnTo>
                    <a:lnTo>
                      <a:pt x="14" y="12"/>
                    </a:lnTo>
                    <a:lnTo>
                      <a:pt x="14" y="22"/>
                    </a:lnTo>
                    <a:lnTo>
                      <a:pt x="16" y="28"/>
                    </a:lnTo>
                    <a:lnTo>
                      <a:pt x="18" y="36"/>
                    </a:lnTo>
                    <a:lnTo>
                      <a:pt x="18" y="44"/>
                    </a:lnTo>
                    <a:lnTo>
                      <a:pt x="18" y="44"/>
                    </a:lnTo>
                    <a:lnTo>
                      <a:pt x="18" y="44"/>
                    </a:lnTo>
                    <a:lnTo>
                      <a:pt x="18" y="44"/>
                    </a:lnTo>
                    <a:lnTo>
                      <a:pt x="14" y="49"/>
                    </a:lnTo>
                    <a:lnTo>
                      <a:pt x="10" y="57"/>
                    </a:lnTo>
                    <a:lnTo>
                      <a:pt x="10" y="57"/>
                    </a:lnTo>
                    <a:lnTo>
                      <a:pt x="8" y="57"/>
                    </a:lnTo>
                    <a:lnTo>
                      <a:pt x="6" y="55"/>
                    </a:lnTo>
                    <a:lnTo>
                      <a:pt x="6" y="55"/>
                    </a:lnTo>
                    <a:lnTo>
                      <a:pt x="6" y="55"/>
                    </a:lnTo>
                    <a:lnTo>
                      <a:pt x="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8" name="Freeform 822">
                <a:extLst>
                  <a:ext uri="{FF2B5EF4-FFF2-40B4-BE49-F238E27FC236}">
                    <a16:creationId xmlns:a16="http://schemas.microsoft.com/office/drawing/2014/main" id="{698B29C3-F365-111B-E59D-130F1705B6C4}"/>
                  </a:ext>
                </a:extLst>
              </p:cNvPr>
              <p:cNvSpPr>
                <a:spLocks/>
              </p:cNvSpPr>
              <p:nvPr/>
            </p:nvSpPr>
            <p:spPr bwMode="auto">
              <a:xfrm>
                <a:off x="1636" y="2699"/>
                <a:ext cx="12" cy="12"/>
              </a:xfrm>
              <a:custGeom>
                <a:avLst/>
                <a:gdLst>
                  <a:gd name="T0" fmla="*/ 12 w 12"/>
                  <a:gd name="T1" fmla="*/ 6 h 12"/>
                  <a:gd name="T2" fmla="*/ 12 w 12"/>
                  <a:gd name="T3" fmla="*/ 6 h 12"/>
                  <a:gd name="T4" fmla="*/ 10 w 12"/>
                  <a:gd name="T5" fmla="*/ 10 h 12"/>
                  <a:gd name="T6" fmla="*/ 10 w 12"/>
                  <a:gd name="T7" fmla="*/ 10 h 12"/>
                  <a:gd name="T8" fmla="*/ 8 w 12"/>
                  <a:gd name="T9" fmla="*/ 12 h 12"/>
                  <a:gd name="T10" fmla="*/ 6 w 12"/>
                  <a:gd name="T11" fmla="*/ 12 h 12"/>
                  <a:gd name="T12" fmla="*/ 2 w 12"/>
                  <a:gd name="T13" fmla="*/ 10 h 12"/>
                  <a:gd name="T14" fmla="*/ 0 w 12"/>
                  <a:gd name="T15" fmla="*/ 2 h 12"/>
                  <a:gd name="T16" fmla="*/ 0 w 12"/>
                  <a:gd name="T17" fmla="*/ 2 h 12"/>
                  <a:gd name="T18" fmla="*/ 4 w 12"/>
                  <a:gd name="T19" fmla="*/ 2 h 12"/>
                  <a:gd name="T20" fmla="*/ 4 w 12"/>
                  <a:gd name="T21" fmla="*/ 2 h 12"/>
                  <a:gd name="T22" fmla="*/ 6 w 12"/>
                  <a:gd name="T23" fmla="*/ 0 h 12"/>
                  <a:gd name="T24" fmla="*/ 8 w 12"/>
                  <a:gd name="T25" fmla="*/ 0 h 12"/>
                  <a:gd name="T26" fmla="*/ 10 w 12"/>
                  <a:gd name="T27" fmla="*/ 2 h 12"/>
                  <a:gd name="T28" fmla="*/ 12 w 12"/>
                  <a:gd name="T29" fmla="*/ 6 h 12"/>
                  <a:gd name="T30" fmla="*/ 12 w 12"/>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2">
                    <a:moveTo>
                      <a:pt x="12" y="6"/>
                    </a:moveTo>
                    <a:lnTo>
                      <a:pt x="12" y="6"/>
                    </a:lnTo>
                    <a:lnTo>
                      <a:pt x="10" y="10"/>
                    </a:lnTo>
                    <a:lnTo>
                      <a:pt x="10" y="10"/>
                    </a:lnTo>
                    <a:lnTo>
                      <a:pt x="8" y="12"/>
                    </a:lnTo>
                    <a:lnTo>
                      <a:pt x="6" y="12"/>
                    </a:lnTo>
                    <a:lnTo>
                      <a:pt x="2" y="10"/>
                    </a:lnTo>
                    <a:lnTo>
                      <a:pt x="0" y="2"/>
                    </a:lnTo>
                    <a:lnTo>
                      <a:pt x="0" y="2"/>
                    </a:lnTo>
                    <a:lnTo>
                      <a:pt x="4" y="2"/>
                    </a:lnTo>
                    <a:lnTo>
                      <a:pt x="4" y="2"/>
                    </a:lnTo>
                    <a:lnTo>
                      <a:pt x="6" y="0"/>
                    </a:lnTo>
                    <a:lnTo>
                      <a:pt x="8" y="0"/>
                    </a:lnTo>
                    <a:lnTo>
                      <a:pt x="10"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9" name="Freeform 823">
                <a:extLst>
                  <a:ext uri="{FF2B5EF4-FFF2-40B4-BE49-F238E27FC236}">
                    <a16:creationId xmlns:a16="http://schemas.microsoft.com/office/drawing/2014/main" id="{9F7FEA20-AD39-F777-EF25-7DD4DDB77DE0}"/>
                  </a:ext>
                </a:extLst>
              </p:cNvPr>
              <p:cNvSpPr>
                <a:spLocks/>
              </p:cNvSpPr>
              <p:nvPr/>
            </p:nvSpPr>
            <p:spPr bwMode="auto">
              <a:xfrm>
                <a:off x="1612" y="2729"/>
                <a:ext cx="4" cy="12"/>
              </a:xfrm>
              <a:custGeom>
                <a:avLst/>
                <a:gdLst>
                  <a:gd name="T0" fmla="*/ 4 w 4"/>
                  <a:gd name="T1" fmla="*/ 6 h 12"/>
                  <a:gd name="T2" fmla="*/ 4 w 4"/>
                  <a:gd name="T3" fmla="*/ 6 h 12"/>
                  <a:gd name="T4" fmla="*/ 2 w 4"/>
                  <a:gd name="T5" fmla="*/ 10 h 12"/>
                  <a:gd name="T6" fmla="*/ 2 w 4"/>
                  <a:gd name="T7" fmla="*/ 12 h 12"/>
                  <a:gd name="T8" fmla="*/ 0 w 4"/>
                  <a:gd name="T9" fmla="*/ 12 h 12"/>
                  <a:gd name="T10" fmla="*/ 0 w 4"/>
                  <a:gd name="T11" fmla="*/ 12 h 12"/>
                  <a:gd name="T12" fmla="*/ 2 w 4"/>
                  <a:gd name="T13" fmla="*/ 6 h 12"/>
                  <a:gd name="T14" fmla="*/ 2 w 4"/>
                  <a:gd name="T15" fmla="*/ 6 h 12"/>
                  <a:gd name="T16" fmla="*/ 2 w 4"/>
                  <a:gd name="T17" fmla="*/ 2 h 12"/>
                  <a:gd name="T18" fmla="*/ 2 w 4"/>
                  <a:gd name="T19" fmla="*/ 0 h 12"/>
                  <a:gd name="T20" fmla="*/ 2 w 4"/>
                  <a:gd name="T21" fmla="*/ 0 h 12"/>
                  <a:gd name="T22" fmla="*/ 4 w 4"/>
                  <a:gd name="T23" fmla="*/ 6 h 12"/>
                  <a:gd name="T24" fmla="*/ 4 w 4"/>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2">
                    <a:moveTo>
                      <a:pt x="4" y="6"/>
                    </a:moveTo>
                    <a:lnTo>
                      <a:pt x="4" y="6"/>
                    </a:lnTo>
                    <a:lnTo>
                      <a:pt x="2" y="10"/>
                    </a:lnTo>
                    <a:lnTo>
                      <a:pt x="2" y="12"/>
                    </a:lnTo>
                    <a:lnTo>
                      <a:pt x="0" y="12"/>
                    </a:lnTo>
                    <a:lnTo>
                      <a:pt x="0" y="12"/>
                    </a:lnTo>
                    <a:lnTo>
                      <a:pt x="2" y="6"/>
                    </a:lnTo>
                    <a:lnTo>
                      <a:pt x="2" y="6"/>
                    </a:lnTo>
                    <a:lnTo>
                      <a:pt x="2" y="2"/>
                    </a:lnTo>
                    <a:lnTo>
                      <a:pt x="2" y="0"/>
                    </a:lnTo>
                    <a:lnTo>
                      <a:pt x="2"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0" name="Freeform 824">
                <a:extLst>
                  <a:ext uri="{FF2B5EF4-FFF2-40B4-BE49-F238E27FC236}">
                    <a16:creationId xmlns:a16="http://schemas.microsoft.com/office/drawing/2014/main" id="{A43ADE15-930D-6ECA-FCF2-1DD4C994EE68}"/>
                  </a:ext>
                </a:extLst>
              </p:cNvPr>
              <p:cNvSpPr>
                <a:spLocks/>
              </p:cNvSpPr>
              <p:nvPr/>
            </p:nvSpPr>
            <p:spPr bwMode="auto">
              <a:xfrm>
                <a:off x="1604" y="2741"/>
                <a:ext cx="8" cy="6"/>
              </a:xfrm>
              <a:custGeom>
                <a:avLst/>
                <a:gdLst>
                  <a:gd name="T0" fmla="*/ 8 w 8"/>
                  <a:gd name="T1" fmla="*/ 0 h 6"/>
                  <a:gd name="T2" fmla="*/ 8 w 8"/>
                  <a:gd name="T3" fmla="*/ 0 h 6"/>
                  <a:gd name="T4" fmla="*/ 8 w 8"/>
                  <a:gd name="T5" fmla="*/ 4 h 6"/>
                  <a:gd name="T6" fmla="*/ 8 w 8"/>
                  <a:gd name="T7" fmla="*/ 4 h 6"/>
                  <a:gd name="T8" fmla="*/ 6 w 8"/>
                  <a:gd name="T9" fmla="*/ 6 h 6"/>
                  <a:gd name="T10" fmla="*/ 4 w 8"/>
                  <a:gd name="T11" fmla="*/ 4 h 6"/>
                  <a:gd name="T12" fmla="*/ 4 w 8"/>
                  <a:gd name="T13" fmla="*/ 4 h 6"/>
                  <a:gd name="T14" fmla="*/ 0 w 8"/>
                  <a:gd name="T15" fmla="*/ 2 h 6"/>
                  <a:gd name="T16" fmla="*/ 0 w 8"/>
                  <a:gd name="T17" fmla="*/ 2 h 6"/>
                  <a:gd name="T18" fmla="*/ 8 w 8"/>
                  <a:gd name="T19" fmla="*/ 0 h 6"/>
                  <a:gd name="T20" fmla="*/ 8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8" y="0"/>
                    </a:moveTo>
                    <a:lnTo>
                      <a:pt x="8" y="0"/>
                    </a:lnTo>
                    <a:lnTo>
                      <a:pt x="8" y="4"/>
                    </a:lnTo>
                    <a:lnTo>
                      <a:pt x="8" y="4"/>
                    </a:lnTo>
                    <a:lnTo>
                      <a:pt x="6" y="6"/>
                    </a:lnTo>
                    <a:lnTo>
                      <a:pt x="4" y="4"/>
                    </a:lnTo>
                    <a:lnTo>
                      <a:pt x="4" y="4"/>
                    </a:lnTo>
                    <a:lnTo>
                      <a:pt x="0" y="2"/>
                    </a:lnTo>
                    <a:lnTo>
                      <a:pt x="0"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1" name="Freeform 825">
                <a:extLst>
                  <a:ext uri="{FF2B5EF4-FFF2-40B4-BE49-F238E27FC236}">
                    <a16:creationId xmlns:a16="http://schemas.microsoft.com/office/drawing/2014/main" id="{91C1FDA4-9C11-8B46-E0F3-BCFFF69B7581}"/>
                  </a:ext>
                </a:extLst>
              </p:cNvPr>
              <p:cNvSpPr>
                <a:spLocks/>
              </p:cNvSpPr>
              <p:nvPr/>
            </p:nvSpPr>
            <p:spPr bwMode="auto">
              <a:xfrm>
                <a:off x="6080" y="2596"/>
                <a:ext cx="10" cy="16"/>
              </a:xfrm>
              <a:custGeom>
                <a:avLst/>
                <a:gdLst>
                  <a:gd name="T0" fmla="*/ 4 w 10"/>
                  <a:gd name="T1" fmla="*/ 0 h 16"/>
                  <a:gd name="T2" fmla="*/ 4 w 10"/>
                  <a:gd name="T3" fmla="*/ 0 h 16"/>
                  <a:gd name="T4" fmla="*/ 4 w 10"/>
                  <a:gd name="T5" fmla="*/ 2 h 16"/>
                  <a:gd name="T6" fmla="*/ 4 w 10"/>
                  <a:gd name="T7" fmla="*/ 2 h 16"/>
                  <a:gd name="T8" fmla="*/ 6 w 10"/>
                  <a:gd name="T9" fmla="*/ 8 h 16"/>
                  <a:gd name="T10" fmla="*/ 10 w 10"/>
                  <a:gd name="T11" fmla="*/ 12 h 16"/>
                  <a:gd name="T12" fmla="*/ 10 w 10"/>
                  <a:gd name="T13" fmla="*/ 12 h 16"/>
                  <a:gd name="T14" fmla="*/ 8 w 10"/>
                  <a:gd name="T15" fmla="*/ 14 h 16"/>
                  <a:gd name="T16" fmla="*/ 6 w 10"/>
                  <a:gd name="T17" fmla="*/ 16 h 16"/>
                  <a:gd name="T18" fmla="*/ 6 w 10"/>
                  <a:gd name="T19" fmla="*/ 16 h 16"/>
                  <a:gd name="T20" fmla="*/ 2 w 10"/>
                  <a:gd name="T21" fmla="*/ 16 h 16"/>
                  <a:gd name="T22" fmla="*/ 0 w 10"/>
                  <a:gd name="T23" fmla="*/ 16 h 16"/>
                  <a:gd name="T24" fmla="*/ 0 w 10"/>
                  <a:gd name="T25" fmla="*/ 12 h 16"/>
                  <a:gd name="T26" fmla="*/ 0 w 10"/>
                  <a:gd name="T27" fmla="*/ 12 h 16"/>
                  <a:gd name="T28" fmla="*/ 0 w 10"/>
                  <a:gd name="T29" fmla="*/ 8 h 16"/>
                  <a:gd name="T30" fmla="*/ 2 w 10"/>
                  <a:gd name="T31" fmla="*/ 6 h 16"/>
                  <a:gd name="T32" fmla="*/ 4 w 10"/>
                  <a:gd name="T33" fmla="*/ 0 h 16"/>
                  <a:gd name="T34" fmla="*/ 4 w 10"/>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4" y="0"/>
                    </a:moveTo>
                    <a:lnTo>
                      <a:pt x="4" y="0"/>
                    </a:lnTo>
                    <a:lnTo>
                      <a:pt x="4" y="2"/>
                    </a:lnTo>
                    <a:lnTo>
                      <a:pt x="4" y="2"/>
                    </a:lnTo>
                    <a:lnTo>
                      <a:pt x="6" y="8"/>
                    </a:lnTo>
                    <a:lnTo>
                      <a:pt x="10" y="12"/>
                    </a:lnTo>
                    <a:lnTo>
                      <a:pt x="10" y="12"/>
                    </a:lnTo>
                    <a:lnTo>
                      <a:pt x="8" y="14"/>
                    </a:lnTo>
                    <a:lnTo>
                      <a:pt x="6" y="16"/>
                    </a:lnTo>
                    <a:lnTo>
                      <a:pt x="6" y="16"/>
                    </a:lnTo>
                    <a:lnTo>
                      <a:pt x="2" y="16"/>
                    </a:lnTo>
                    <a:lnTo>
                      <a:pt x="0" y="16"/>
                    </a:lnTo>
                    <a:lnTo>
                      <a:pt x="0" y="12"/>
                    </a:lnTo>
                    <a:lnTo>
                      <a:pt x="0" y="12"/>
                    </a:lnTo>
                    <a:lnTo>
                      <a:pt x="0" y="8"/>
                    </a:lnTo>
                    <a:lnTo>
                      <a:pt x="2" y="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2" name="Freeform 826">
                <a:extLst>
                  <a:ext uri="{FF2B5EF4-FFF2-40B4-BE49-F238E27FC236}">
                    <a16:creationId xmlns:a16="http://schemas.microsoft.com/office/drawing/2014/main" id="{255147AF-3CB5-DBE1-A673-01E91BB52B78}"/>
                  </a:ext>
                </a:extLst>
              </p:cNvPr>
              <p:cNvSpPr>
                <a:spLocks/>
              </p:cNvSpPr>
              <p:nvPr/>
            </p:nvSpPr>
            <p:spPr bwMode="auto">
              <a:xfrm>
                <a:off x="6104" y="2392"/>
                <a:ext cx="20" cy="46"/>
              </a:xfrm>
              <a:custGeom>
                <a:avLst/>
                <a:gdLst>
                  <a:gd name="T0" fmla="*/ 16 w 20"/>
                  <a:gd name="T1" fmla="*/ 32 h 46"/>
                  <a:gd name="T2" fmla="*/ 16 w 20"/>
                  <a:gd name="T3" fmla="*/ 32 h 46"/>
                  <a:gd name="T4" fmla="*/ 20 w 20"/>
                  <a:gd name="T5" fmla="*/ 40 h 46"/>
                  <a:gd name="T6" fmla="*/ 20 w 20"/>
                  <a:gd name="T7" fmla="*/ 40 h 46"/>
                  <a:gd name="T8" fmla="*/ 18 w 20"/>
                  <a:gd name="T9" fmla="*/ 44 h 46"/>
                  <a:gd name="T10" fmla="*/ 16 w 20"/>
                  <a:gd name="T11" fmla="*/ 46 h 46"/>
                  <a:gd name="T12" fmla="*/ 14 w 20"/>
                  <a:gd name="T13" fmla="*/ 46 h 46"/>
                  <a:gd name="T14" fmla="*/ 14 w 20"/>
                  <a:gd name="T15" fmla="*/ 46 h 46"/>
                  <a:gd name="T16" fmla="*/ 10 w 20"/>
                  <a:gd name="T17" fmla="*/ 46 h 46"/>
                  <a:gd name="T18" fmla="*/ 6 w 20"/>
                  <a:gd name="T19" fmla="*/ 44 h 46"/>
                  <a:gd name="T20" fmla="*/ 6 w 20"/>
                  <a:gd name="T21" fmla="*/ 44 h 46"/>
                  <a:gd name="T22" fmla="*/ 2 w 20"/>
                  <a:gd name="T23" fmla="*/ 34 h 46"/>
                  <a:gd name="T24" fmla="*/ 2 w 20"/>
                  <a:gd name="T25" fmla="*/ 34 h 46"/>
                  <a:gd name="T26" fmla="*/ 0 w 20"/>
                  <a:gd name="T27" fmla="*/ 24 h 46"/>
                  <a:gd name="T28" fmla="*/ 0 w 20"/>
                  <a:gd name="T29" fmla="*/ 16 h 46"/>
                  <a:gd name="T30" fmla="*/ 2 w 20"/>
                  <a:gd name="T31" fmla="*/ 10 h 46"/>
                  <a:gd name="T32" fmla="*/ 6 w 20"/>
                  <a:gd name="T33" fmla="*/ 2 h 46"/>
                  <a:gd name="T34" fmla="*/ 6 w 20"/>
                  <a:gd name="T35" fmla="*/ 2 h 46"/>
                  <a:gd name="T36" fmla="*/ 8 w 20"/>
                  <a:gd name="T37" fmla="*/ 0 h 46"/>
                  <a:gd name="T38" fmla="*/ 8 w 20"/>
                  <a:gd name="T39" fmla="*/ 0 h 46"/>
                  <a:gd name="T40" fmla="*/ 10 w 20"/>
                  <a:gd name="T41" fmla="*/ 2 h 46"/>
                  <a:gd name="T42" fmla="*/ 12 w 20"/>
                  <a:gd name="T43" fmla="*/ 6 h 46"/>
                  <a:gd name="T44" fmla="*/ 12 w 20"/>
                  <a:gd name="T45" fmla="*/ 6 h 46"/>
                  <a:gd name="T46" fmla="*/ 10 w 20"/>
                  <a:gd name="T47" fmla="*/ 16 h 46"/>
                  <a:gd name="T48" fmla="*/ 10 w 20"/>
                  <a:gd name="T49" fmla="*/ 20 h 46"/>
                  <a:gd name="T50" fmla="*/ 12 w 20"/>
                  <a:gd name="T51" fmla="*/ 26 h 46"/>
                  <a:gd name="T52" fmla="*/ 12 w 20"/>
                  <a:gd name="T53" fmla="*/ 26 h 46"/>
                  <a:gd name="T54" fmla="*/ 14 w 20"/>
                  <a:gd name="T55" fmla="*/ 28 h 46"/>
                  <a:gd name="T56" fmla="*/ 16 w 20"/>
                  <a:gd name="T57" fmla="*/ 32 h 46"/>
                  <a:gd name="T58" fmla="*/ 16 w 20"/>
                  <a:gd name="T59"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46">
                    <a:moveTo>
                      <a:pt x="16" y="32"/>
                    </a:moveTo>
                    <a:lnTo>
                      <a:pt x="16" y="32"/>
                    </a:lnTo>
                    <a:lnTo>
                      <a:pt x="20" y="40"/>
                    </a:lnTo>
                    <a:lnTo>
                      <a:pt x="20" y="40"/>
                    </a:lnTo>
                    <a:lnTo>
                      <a:pt x="18" y="44"/>
                    </a:lnTo>
                    <a:lnTo>
                      <a:pt x="16" y="46"/>
                    </a:lnTo>
                    <a:lnTo>
                      <a:pt x="14" y="46"/>
                    </a:lnTo>
                    <a:lnTo>
                      <a:pt x="14" y="46"/>
                    </a:lnTo>
                    <a:lnTo>
                      <a:pt x="10" y="46"/>
                    </a:lnTo>
                    <a:lnTo>
                      <a:pt x="6" y="44"/>
                    </a:lnTo>
                    <a:lnTo>
                      <a:pt x="6" y="44"/>
                    </a:lnTo>
                    <a:lnTo>
                      <a:pt x="2" y="34"/>
                    </a:lnTo>
                    <a:lnTo>
                      <a:pt x="2" y="34"/>
                    </a:lnTo>
                    <a:lnTo>
                      <a:pt x="0" y="24"/>
                    </a:lnTo>
                    <a:lnTo>
                      <a:pt x="0" y="16"/>
                    </a:lnTo>
                    <a:lnTo>
                      <a:pt x="2" y="10"/>
                    </a:lnTo>
                    <a:lnTo>
                      <a:pt x="6" y="2"/>
                    </a:lnTo>
                    <a:lnTo>
                      <a:pt x="6" y="2"/>
                    </a:lnTo>
                    <a:lnTo>
                      <a:pt x="8" y="0"/>
                    </a:lnTo>
                    <a:lnTo>
                      <a:pt x="8" y="0"/>
                    </a:lnTo>
                    <a:lnTo>
                      <a:pt x="10" y="2"/>
                    </a:lnTo>
                    <a:lnTo>
                      <a:pt x="12" y="6"/>
                    </a:lnTo>
                    <a:lnTo>
                      <a:pt x="12" y="6"/>
                    </a:lnTo>
                    <a:lnTo>
                      <a:pt x="10" y="16"/>
                    </a:lnTo>
                    <a:lnTo>
                      <a:pt x="10" y="20"/>
                    </a:lnTo>
                    <a:lnTo>
                      <a:pt x="12" y="26"/>
                    </a:lnTo>
                    <a:lnTo>
                      <a:pt x="12" y="26"/>
                    </a:lnTo>
                    <a:lnTo>
                      <a:pt x="14" y="28"/>
                    </a:lnTo>
                    <a:lnTo>
                      <a:pt x="16" y="32"/>
                    </a:lnTo>
                    <a:lnTo>
                      <a:pt x="1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3" name="Freeform 827">
                <a:extLst>
                  <a:ext uri="{FF2B5EF4-FFF2-40B4-BE49-F238E27FC236}">
                    <a16:creationId xmlns:a16="http://schemas.microsoft.com/office/drawing/2014/main" id="{461304E3-C270-EF5C-AE91-BBD3444A4A7E}"/>
                  </a:ext>
                </a:extLst>
              </p:cNvPr>
              <p:cNvSpPr>
                <a:spLocks/>
              </p:cNvSpPr>
              <p:nvPr/>
            </p:nvSpPr>
            <p:spPr bwMode="auto">
              <a:xfrm>
                <a:off x="4972" y="2807"/>
                <a:ext cx="226" cy="44"/>
              </a:xfrm>
              <a:custGeom>
                <a:avLst/>
                <a:gdLst>
                  <a:gd name="T0" fmla="*/ 8 w 226"/>
                  <a:gd name="T1" fmla="*/ 18 h 44"/>
                  <a:gd name="T2" fmla="*/ 22 w 226"/>
                  <a:gd name="T3" fmla="*/ 20 h 44"/>
                  <a:gd name="T4" fmla="*/ 36 w 226"/>
                  <a:gd name="T5" fmla="*/ 4 h 44"/>
                  <a:gd name="T6" fmla="*/ 38 w 226"/>
                  <a:gd name="T7" fmla="*/ 2 h 44"/>
                  <a:gd name="T8" fmla="*/ 46 w 226"/>
                  <a:gd name="T9" fmla="*/ 4 h 44"/>
                  <a:gd name="T10" fmla="*/ 50 w 226"/>
                  <a:gd name="T11" fmla="*/ 4 h 44"/>
                  <a:gd name="T12" fmla="*/ 62 w 226"/>
                  <a:gd name="T13" fmla="*/ 8 h 44"/>
                  <a:gd name="T14" fmla="*/ 74 w 226"/>
                  <a:gd name="T15" fmla="*/ 6 h 44"/>
                  <a:gd name="T16" fmla="*/ 96 w 226"/>
                  <a:gd name="T17" fmla="*/ 14 h 44"/>
                  <a:gd name="T18" fmla="*/ 104 w 226"/>
                  <a:gd name="T19" fmla="*/ 12 h 44"/>
                  <a:gd name="T20" fmla="*/ 116 w 226"/>
                  <a:gd name="T21" fmla="*/ 20 h 44"/>
                  <a:gd name="T22" fmla="*/ 130 w 226"/>
                  <a:gd name="T23" fmla="*/ 20 h 44"/>
                  <a:gd name="T24" fmla="*/ 146 w 226"/>
                  <a:gd name="T25" fmla="*/ 22 h 44"/>
                  <a:gd name="T26" fmla="*/ 152 w 226"/>
                  <a:gd name="T27" fmla="*/ 20 h 44"/>
                  <a:gd name="T28" fmla="*/ 158 w 226"/>
                  <a:gd name="T29" fmla="*/ 4 h 44"/>
                  <a:gd name="T30" fmla="*/ 162 w 226"/>
                  <a:gd name="T31" fmla="*/ 8 h 44"/>
                  <a:gd name="T32" fmla="*/ 166 w 226"/>
                  <a:gd name="T33" fmla="*/ 10 h 44"/>
                  <a:gd name="T34" fmla="*/ 172 w 226"/>
                  <a:gd name="T35" fmla="*/ 8 h 44"/>
                  <a:gd name="T36" fmla="*/ 182 w 226"/>
                  <a:gd name="T37" fmla="*/ 14 h 44"/>
                  <a:gd name="T38" fmla="*/ 200 w 226"/>
                  <a:gd name="T39" fmla="*/ 2 h 44"/>
                  <a:gd name="T40" fmla="*/ 204 w 226"/>
                  <a:gd name="T41" fmla="*/ 4 h 44"/>
                  <a:gd name="T42" fmla="*/ 210 w 226"/>
                  <a:gd name="T43" fmla="*/ 18 h 44"/>
                  <a:gd name="T44" fmla="*/ 218 w 226"/>
                  <a:gd name="T45" fmla="*/ 20 h 44"/>
                  <a:gd name="T46" fmla="*/ 224 w 226"/>
                  <a:gd name="T47" fmla="*/ 16 h 44"/>
                  <a:gd name="T48" fmla="*/ 226 w 226"/>
                  <a:gd name="T49" fmla="*/ 16 h 44"/>
                  <a:gd name="T50" fmla="*/ 220 w 226"/>
                  <a:gd name="T51" fmla="*/ 26 h 44"/>
                  <a:gd name="T52" fmla="*/ 216 w 226"/>
                  <a:gd name="T53" fmla="*/ 30 h 44"/>
                  <a:gd name="T54" fmla="*/ 182 w 226"/>
                  <a:gd name="T55" fmla="*/ 30 h 44"/>
                  <a:gd name="T56" fmla="*/ 174 w 226"/>
                  <a:gd name="T57" fmla="*/ 32 h 44"/>
                  <a:gd name="T58" fmla="*/ 166 w 226"/>
                  <a:gd name="T59" fmla="*/ 30 h 44"/>
                  <a:gd name="T60" fmla="*/ 158 w 226"/>
                  <a:gd name="T61" fmla="*/ 16 h 44"/>
                  <a:gd name="T62" fmla="*/ 156 w 226"/>
                  <a:gd name="T63" fmla="*/ 26 h 44"/>
                  <a:gd name="T64" fmla="*/ 146 w 226"/>
                  <a:gd name="T65" fmla="*/ 32 h 44"/>
                  <a:gd name="T66" fmla="*/ 142 w 226"/>
                  <a:gd name="T67" fmla="*/ 36 h 44"/>
                  <a:gd name="T68" fmla="*/ 136 w 226"/>
                  <a:gd name="T69" fmla="*/ 28 h 44"/>
                  <a:gd name="T70" fmla="*/ 132 w 226"/>
                  <a:gd name="T71" fmla="*/ 34 h 44"/>
                  <a:gd name="T72" fmla="*/ 128 w 226"/>
                  <a:gd name="T73" fmla="*/ 42 h 44"/>
                  <a:gd name="T74" fmla="*/ 124 w 226"/>
                  <a:gd name="T75" fmla="*/ 42 h 44"/>
                  <a:gd name="T76" fmla="*/ 120 w 226"/>
                  <a:gd name="T77" fmla="*/ 34 h 44"/>
                  <a:gd name="T78" fmla="*/ 114 w 226"/>
                  <a:gd name="T79" fmla="*/ 34 h 44"/>
                  <a:gd name="T80" fmla="*/ 108 w 226"/>
                  <a:gd name="T81" fmla="*/ 22 h 44"/>
                  <a:gd name="T82" fmla="*/ 104 w 226"/>
                  <a:gd name="T83" fmla="*/ 18 h 44"/>
                  <a:gd name="T84" fmla="*/ 96 w 226"/>
                  <a:gd name="T85" fmla="*/ 32 h 44"/>
                  <a:gd name="T86" fmla="*/ 88 w 226"/>
                  <a:gd name="T87" fmla="*/ 34 h 44"/>
                  <a:gd name="T88" fmla="*/ 86 w 226"/>
                  <a:gd name="T89" fmla="*/ 32 h 44"/>
                  <a:gd name="T90" fmla="*/ 82 w 226"/>
                  <a:gd name="T91" fmla="*/ 36 h 44"/>
                  <a:gd name="T92" fmla="*/ 68 w 226"/>
                  <a:gd name="T93" fmla="*/ 36 h 44"/>
                  <a:gd name="T94" fmla="*/ 56 w 226"/>
                  <a:gd name="T95" fmla="*/ 38 h 44"/>
                  <a:gd name="T96" fmla="*/ 52 w 226"/>
                  <a:gd name="T97" fmla="*/ 30 h 44"/>
                  <a:gd name="T98" fmla="*/ 46 w 226"/>
                  <a:gd name="T99" fmla="*/ 26 h 44"/>
                  <a:gd name="T100" fmla="*/ 26 w 226"/>
                  <a:gd name="T101" fmla="*/ 38 h 44"/>
                  <a:gd name="T102" fmla="*/ 22 w 226"/>
                  <a:gd name="T103" fmla="*/ 36 h 44"/>
                  <a:gd name="T104" fmla="*/ 18 w 226"/>
                  <a:gd name="T105" fmla="*/ 40 h 44"/>
                  <a:gd name="T106" fmla="*/ 16 w 226"/>
                  <a:gd name="T107" fmla="*/ 40 h 44"/>
                  <a:gd name="T108" fmla="*/ 6 w 226"/>
                  <a:gd name="T109" fmla="*/ 32 h 44"/>
                  <a:gd name="T110" fmla="*/ 0 w 226"/>
                  <a:gd name="T111" fmla="*/ 30 h 44"/>
                  <a:gd name="T112" fmla="*/ 2 w 226"/>
                  <a:gd name="T11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6" h="44">
                    <a:moveTo>
                      <a:pt x="2" y="22"/>
                    </a:moveTo>
                    <a:lnTo>
                      <a:pt x="2" y="22"/>
                    </a:lnTo>
                    <a:lnTo>
                      <a:pt x="8" y="18"/>
                    </a:lnTo>
                    <a:lnTo>
                      <a:pt x="18" y="18"/>
                    </a:lnTo>
                    <a:lnTo>
                      <a:pt x="18" y="18"/>
                    </a:lnTo>
                    <a:lnTo>
                      <a:pt x="22" y="20"/>
                    </a:lnTo>
                    <a:lnTo>
                      <a:pt x="28" y="20"/>
                    </a:lnTo>
                    <a:lnTo>
                      <a:pt x="32" y="14"/>
                    </a:lnTo>
                    <a:lnTo>
                      <a:pt x="36" y="4"/>
                    </a:lnTo>
                    <a:lnTo>
                      <a:pt x="36" y="4"/>
                    </a:lnTo>
                    <a:lnTo>
                      <a:pt x="36" y="2"/>
                    </a:lnTo>
                    <a:lnTo>
                      <a:pt x="38" y="2"/>
                    </a:lnTo>
                    <a:lnTo>
                      <a:pt x="40" y="4"/>
                    </a:lnTo>
                    <a:lnTo>
                      <a:pt x="40" y="4"/>
                    </a:lnTo>
                    <a:lnTo>
                      <a:pt x="46" y="4"/>
                    </a:lnTo>
                    <a:lnTo>
                      <a:pt x="48" y="4"/>
                    </a:lnTo>
                    <a:lnTo>
                      <a:pt x="50" y="4"/>
                    </a:lnTo>
                    <a:lnTo>
                      <a:pt x="50" y="4"/>
                    </a:lnTo>
                    <a:lnTo>
                      <a:pt x="54" y="8"/>
                    </a:lnTo>
                    <a:lnTo>
                      <a:pt x="56" y="8"/>
                    </a:lnTo>
                    <a:lnTo>
                      <a:pt x="62" y="8"/>
                    </a:lnTo>
                    <a:lnTo>
                      <a:pt x="68" y="6"/>
                    </a:lnTo>
                    <a:lnTo>
                      <a:pt x="74" y="6"/>
                    </a:lnTo>
                    <a:lnTo>
                      <a:pt x="74" y="6"/>
                    </a:lnTo>
                    <a:lnTo>
                      <a:pt x="82" y="8"/>
                    </a:lnTo>
                    <a:lnTo>
                      <a:pt x="90" y="12"/>
                    </a:lnTo>
                    <a:lnTo>
                      <a:pt x="96" y="14"/>
                    </a:lnTo>
                    <a:lnTo>
                      <a:pt x="100" y="14"/>
                    </a:lnTo>
                    <a:lnTo>
                      <a:pt x="104" y="12"/>
                    </a:lnTo>
                    <a:lnTo>
                      <a:pt x="104" y="12"/>
                    </a:lnTo>
                    <a:lnTo>
                      <a:pt x="108" y="12"/>
                    </a:lnTo>
                    <a:lnTo>
                      <a:pt x="110" y="14"/>
                    </a:lnTo>
                    <a:lnTo>
                      <a:pt x="116" y="20"/>
                    </a:lnTo>
                    <a:lnTo>
                      <a:pt x="116" y="20"/>
                    </a:lnTo>
                    <a:lnTo>
                      <a:pt x="122" y="22"/>
                    </a:lnTo>
                    <a:lnTo>
                      <a:pt x="130" y="20"/>
                    </a:lnTo>
                    <a:lnTo>
                      <a:pt x="138" y="20"/>
                    </a:lnTo>
                    <a:lnTo>
                      <a:pt x="142" y="20"/>
                    </a:lnTo>
                    <a:lnTo>
                      <a:pt x="146" y="22"/>
                    </a:lnTo>
                    <a:lnTo>
                      <a:pt x="146" y="22"/>
                    </a:lnTo>
                    <a:lnTo>
                      <a:pt x="148" y="22"/>
                    </a:lnTo>
                    <a:lnTo>
                      <a:pt x="152" y="20"/>
                    </a:lnTo>
                    <a:lnTo>
                      <a:pt x="156" y="10"/>
                    </a:lnTo>
                    <a:lnTo>
                      <a:pt x="156" y="10"/>
                    </a:lnTo>
                    <a:lnTo>
                      <a:pt x="158" y="4"/>
                    </a:lnTo>
                    <a:lnTo>
                      <a:pt x="160" y="4"/>
                    </a:lnTo>
                    <a:lnTo>
                      <a:pt x="162" y="8"/>
                    </a:lnTo>
                    <a:lnTo>
                      <a:pt x="162" y="8"/>
                    </a:lnTo>
                    <a:lnTo>
                      <a:pt x="162" y="10"/>
                    </a:lnTo>
                    <a:lnTo>
                      <a:pt x="164" y="12"/>
                    </a:lnTo>
                    <a:lnTo>
                      <a:pt x="166" y="10"/>
                    </a:lnTo>
                    <a:lnTo>
                      <a:pt x="168" y="6"/>
                    </a:lnTo>
                    <a:lnTo>
                      <a:pt x="170" y="6"/>
                    </a:lnTo>
                    <a:lnTo>
                      <a:pt x="172" y="8"/>
                    </a:lnTo>
                    <a:lnTo>
                      <a:pt x="172" y="8"/>
                    </a:lnTo>
                    <a:lnTo>
                      <a:pt x="180" y="14"/>
                    </a:lnTo>
                    <a:lnTo>
                      <a:pt x="182" y="14"/>
                    </a:lnTo>
                    <a:lnTo>
                      <a:pt x="186" y="14"/>
                    </a:lnTo>
                    <a:lnTo>
                      <a:pt x="194" y="10"/>
                    </a:lnTo>
                    <a:lnTo>
                      <a:pt x="200" y="2"/>
                    </a:lnTo>
                    <a:lnTo>
                      <a:pt x="200" y="2"/>
                    </a:lnTo>
                    <a:lnTo>
                      <a:pt x="204" y="0"/>
                    </a:lnTo>
                    <a:lnTo>
                      <a:pt x="204" y="4"/>
                    </a:lnTo>
                    <a:lnTo>
                      <a:pt x="204" y="4"/>
                    </a:lnTo>
                    <a:lnTo>
                      <a:pt x="206" y="14"/>
                    </a:lnTo>
                    <a:lnTo>
                      <a:pt x="210" y="18"/>
                    </a:lnTo>
                    <a:lnTo>
                      <a:pt x="218" y="20"/>
                    </a:lnTo>
                    <a:lnTo>
                      <a:pt x="218" y="20"/>
                    </a:lnTo>
                    <a:lnTo>
                      <a:pt x="218" y="20"/>
                    </a:lnTo>
                    <a:lnTo>
                      <a:pt x="220" y="16"/>
                    </a:lnTo>
                    <a:lnTo>
                      <a:pt x="222" y="14"/>
                    </a:lnTo>
                    <a:lnTo>
                      <a:pt x="224" y="16"/>
                    </a:lnTo>
                    <a:lnTo>
                      <a:pt x="224" y="16"/>
                    </a:lnTo>
                    <a:lnTo>
                      <a:pt x="224" y="14"/>
                    </a:lnTo>
                    <a:lnTo>
                      <a:pt x="226" y="16"/>
                    </a:lnTo>
                    <a:lnTo>
                      <a:pt x="226" y="16"/>
                    </a:lnTo>
                    <a:lnTo>
                      <a:pt x="224" y="22"/>
                    </a:lnTo>
                    <a:lnTo>
                      <a:pt x="220" y="26"/>
                    </a:lnTo>
                    <a:lnTo>
                      <a:pt x="218" y="26"/>
                    </a:lnTo>
                    <a:lnTo>
                      <a:pt x="216" y="30"/>
                    </a:lnTo>
                    <a:lnTo>
                      <a:pt x="216" y="30"/>
                    </a:lnTo>
                    <a:lnTo>
                      <a:pt x="198" y="28"/>
                    </a:lnTo>
                    <a:lnTo>
                      <a:pt x="190" y="28"/>
                    </a:lnTo>
                    <a:lnTo>
                      <a:pt x="182" y="30"/>
                    </a:lnTo>
                    <a:lnTo>
                      <a:pt x="182" y="30"/>
                    </a:lnTo>
                    <a:lnTo>
                      <a:pt x="178" y="32"/>
                    </a:lnTo>
                    <a:lnTo>
                      <a:pt x="174" y="32"/>
                    </a:lnTo>
                    <a:lnTo>
                      <a:pt x="166" y="30"/>
                    </a:lnTo>
                    <a:lnTo>
                      <a:pt x="166" y="30"/>
                    </a:lnTo>
                    <a:lnTo>
                      <a:pt x="166" y="30"/>
                    </a:lnTo>
                    <a:lnTo>
                      <a:pt x="162" y="20"/>
                    </a:lnTo>
                    <a:lnTo>
                      <a:pt x="162" y="20"/>
                    </a:lnTo>
                    <a:lnTo>
                      <a:pt x="158" y="16"/>
                    </a:lnTo>
                    <a:lnTo>
                      <a:pt x="158" y="16"/>
                    </a:lnTo>
                    <a:lnTo>
                      <a:pt x="158" y="22"/>
                    </a:lnTo>
                    <a:lnTo>
                      <a:pt x="156" y="26"/>
                    </a:lnTo>
                    <a:lnTo>
                      <a:pt x="152" y="28"/>
                    </a:lnTo>
                    <a:lnTo>
                      <a:pt x="148" y="30"/>
                    </a:lnTo>
                    <a:lnTo>
                      <a:pt x="146" y="32"/>
                    </a:lnTo>
                    <a:lnTo>
                      <a:pt x="144" y="38"/>
                    </a:lnTo>
                    <a:lnTo>
                      <a:pt x="144" y="38"/>
                    </a:lnTo>
                    <a:lnTo>
                      <a:pt x="142" y="36"/>
                    </a:lnTo>
                    <a:lnTo>
                      <a:pt x="138" y="30"/>
                    </a:lnTo>
                    <a:lnTo>
                      <a:pt x="138" y="30"/>
                    </a:lnTo>
                    <a:lnTo>
                      <a:pt x="136" y="28"/>
                    </a:lnTo>
                    <a:lnTo>
                      <a:pt x="136" y="28"/>
                    </a:lnTo>
                    <a:lnTo>
                      <a:pt x="132" y="34"/>
                    </a:lnTo>
                    <a:lnTo>
                      <a:pt x="132" y="34"/>
                    </a:lnTo>
                    <a:lnTo>
                      <a:pt x="132" y="34"/>
                    </a:lnTo>
                    <a:lnTo>
                      <a:pt x="132" y="34"/>
                    </a:lnTo>
                    <a:lnTo>
                      <a:pt x="128" y="42"/>
                    </a:lnTo>
                    <a:lnTo>
                      <a:pt x="128" y="42"/>
                    </a:lnTo>
                    <a:lnTo>
                      <a:pt x="126" y="44"/>
                    </a:lnTo>
                    <a:lnTo>
                      <a:pt x="124" y="42"/>
                    </a:lnTo>
                    <a:lnTo>
                      <a:pt x="122" y="40"/>
                    </a:lnTo>
                    <a:lnTo>
                      <a:pt x="122" y="40"/>
                    </a:lnTo>
                    <a:lnTo>
                      <a:pt x="120" y="34"/>
                    </a:lnTo>
                    <a:lnTo>
                      <a:pt x="118" y="34"/>
                    </a:lnTo>
                    <a:lnTo>
                      <a:pt x="118" y="34"/>
                    </a:lnTo>
                    <a:lnTo>
                      <a:pt x="114" y="34"/>
                    </a:lnTo>
                    <a:lnTo>
                      <a:pt x="112" y="34"/>
                    </a:lnTo>
                    <a:lnTo>
                      <a:pt x="110" y="30"/>
                    </a:lnTo>
                    <a:lnTo>
                      <a:pt x="108" y="22"/>
                    </a:lnTo>
                    <a:lnTo>
                      <a:pt x="108" y="22"/>
                    </a:lnTo>
                    <a:lnTo>
                      <a:pt x="106" y="18"/>
                    </a:lnTo>
                    <a:lnTo>
                      <a:pt x="104" y="18"/>
                    </a:lnTo>
                    <a:lnTo>
                      <a:pt x="100" y="20"/>
                    </a:lnTo>
                    <a:lnTo>
                      <a:pt x="100" y="20"/>
                    </a:lnTo>
                    <a:lnTo>
                      <a:pt x="96" y="32"/>
                    </a:lnTo>
                    <a:lnTo>
                      <a:pt x="92" y="36"/>
                    </a:lnTo>
                    <a:lnTo>
                      <a:pt x="88" y="34"/>
                    </a:lnTo>
                    <a:lnTo>
                      <a:pt x="88" y="34"/>
                    </a:lnTo>
                    <a:lnTo>
                      <a:pt x="86" y="32"/>
                    </a:lnTo>
                    <a:lnTo>
                      <a:pt x="86" y="32"/>
                    </a:lnTo>
                    <a:lnTo>
                      <a:pt x="86" y="32"/>
                    </a:lnTo>
                    <a:lnTo>
                      <a:pt x="84" y="32"/>
                    </a:lnTo>
                    <a:lnTo>
                      <a:pt x="82" y="36"/>
                    </a:lnTo>
                    <a:lnTo>
                      <a:pt x="82" y="36"/>
                    </a:lnTo>
                    <a:lnTo>
                      <a:pt x="78" y="38"/>
                    </a:lnTo>
                    <a:lnTo>
                      <a:pt x="78" y="38"/>
                    </a:lnTo>
                    <a:lnTo>
                      <a:pt x="68" y="36"/>
                    </a:lnTo>
                    <a:lnTo>
                      <a:pt x="62" y="36"/>
                    </a:lnTo>
                    <a:lnTo>
                      <a:pt x="56" y="38"/>
                    </a:lnTo>
                    <a:lnTo>
                      <a:pt x="56" y="38"/>
                    </a:lnTo>
                    <a:lnTo>
                      <a:pt x="56" y="38"/>
                    </a:lnTo>
                    <a:lnTo>
                      <a:pt x="54" y="36"/>
                    </a:lnTo>
                    <a:lnTo>
                      <a:pt x="52" y="30"/>
                    </a:lnTo>
                    <a:lnTo>
                      <a:pt x="52" y="16"/>
                    </a:lnTo>
                    <a:lnTo>
                      <a:pt x="52" y="16"/>
                    </a:lnTo>
                    <a:lnTo>
                      <a:pt x="46" y="26"/>
                    </a:lnTo>
                    <a:lnTo>
                      <a:pt x="38" y="30"/>
                    </a:lnTo>
                    <a:lnTo>
                      <a:pt x="26" y="38"/>
                    </a:lnTo>
                    <a:lnTo>
                      <a:pt x="26" y="38"/>
                    </a:lnTo>
                    <a:lnTo>
                      <a:pt x="24" y="38"/>
                    </a:lnTo>
                    <a:lnTo>
                      <a:pt x="22" y="36"/>
                    </a:lnTo>
                    <a:lnTo>
                      <a:pt x="22" y="36"/>
                    </a:lnTo>
                    <a:lnTo>
                      <a:pt x="20" y="34"/>
                    </a:lnTo>
                    <a:lnTo>
                      <a:pt x="20" y="36"/>
                    </a:lnTo>
                    <a:lnTo>
                      <a:pt x="18" y="40"/>
                    </a:lnTo>
                    <a:lnTo>
                      <a:pt x="18" y="40"/>
                    </a:lnTo>
                    <a:lnTo>
                      <a:pt x="16" y="40"/>
                    </a:lnTo>
                    <a:lnTo>
                      <a:pt x="16" y="40"/>
                    </a:lnTo>
                    <a:lnTo>
                      <a:pt x="12" y="38"/>
                    </a:lnTo>
                    <a:lnTo>
                      <a:pt x="10" y="34"/>
                    </a:lnTo>
                    <a:lnTo>
                      <a:pt x="6" y="32"/>
                    </a:lnTo>
                    <a:lnTo>
                      <a:pt x="2" y="32"/>
                    </a:lnTo>
                    <a:lnTo>
                      <a:pt x="2" y="32"/>
                    </a:lnTo>
                    <a:lnTo>
                      <a:pt x="0" y="30"/>
                    </a:lnTo>
                    <a:lnTo>
                      <a:pt x="0" y="24"/>
                    </a:lnTo>
                    <a:lnTo>
                      <a:pt x="0" y="24"/>
                    </a:lnTo>
                    <a:lnTo>
                      <a:pt x="2" y="22"/>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4" name="Freeform 828">
                <a:extLst>
                  <a:ext uri="{FF2B5EF4-FFF2-40B4-BE49-F238E27FC236}">
                    <a16:creationId xmlns:a16="http://schemas.microsoft.com/office/drawing/2014/main" id="{6AC90F57-94A4-501C-B836-B9E3C85707F1}"/>
                  </a:ext>
                </a:extLst>
              </p:cNvPr>
              <p:cNvSpPr>
                <a:spLocks/>
              </p:cNvSpPr>
              <p:nvPr/>
            </p:nvSpPr>
            <p:spPr bwMode="auto">
              <a:xfrm>
                <a:off x="5060" y="2827"/>
                <a:ext cx="16" cy="22"/>
              </a:xfrm>
              <a:custGeom>
                <a:avLst/>
                <a:gdLst>
                  <a:gd name="T0" fmla="*/ 0 w 16"/>
                  <a:gd name="T1" fmla="*/ 10 h 22"/>
                  <a:gd name="T2" fmla="*/ 0 w 16"/>
                  <a:gd name="T3" fmla="*/ 10 h 22"/>
                  <a:gd name="T4" fmla="*/ 2 w 16"/>
                  <a:gd name="T5" fmla="*/ 12 h 22"/>
                  <a:gd name="T6" fmla="*/ 4 w 16"/>
                  <a:gd name="T7" fmla="*/ 12 h 22"/>
                  <a:gd name="T8" fmla="*/ 6 w 16"/>
                  <a:gd name="T9" fmla="*/ 8 h 22"/>
                  <a:gd name="T10" fmla="*/ 8 w 16"/>
                  <a:gd name="T11" fmla="*/ 0 h 22"/>
                  <a:gd name="T12" fmla="*/ 8 w 16"/>
                  <a:gd name="T13" fmla="*/ 0 h 22"/>
                  <a:gd name="T14" fmla="*/ 10 w 16"/>
                  <a:gd name="T15" fmla="*/ 0 h 22"/>
                  <a:gd name="T16" fmla="*/ 12 w 16"/>
                  <a:gd name="T17" fmla="*/ 0 h 22"/>
                  <a:gd name="T18" fmla="*/ 12 w 16"/>
                  <a:gd name="T19" fmla="*/ 0 h 22"/>
                  <a:gd name="T20" fmla="*/ 12 w 16"/>
                  <a:gd name="T21" fmla="*/ 2 h 22"/>
                  <a:gd name="T22" fmla="*/ 14 w 16"/>
                  <a:gd name="T23" fmla="*/ 4 h 22"/>
                  <a:gd name="T24" fmla="*/ 16 w 16"/>
                  <a:gd name="T25" fmla="*/ 4 h 22"/>
                  <a:gd name="T26" fmla="*/ 16 w 16"/>
                  <a:gd name="T27" fmla="*/ 10 h 22"/>
                  <a:gd name="T28" fmla="*/ 16 w 16"/>
                  <a:gd name="T29" fmla="*/ 10 h 22"/>
                  <a:gd name="T30" fmla="*/ 16 w 16"/>
                  <a:gd name="T31" fmla="*/ 14 h 22"/>
                  <a:gd name="T32" fmla="*/ 14 w 16"/>
                  <a:gd name="T33" fmla="*/ 16 h 22"/>
                  <a:gd name="T34" fmla="*/ 12 w 16"/>
                  <a:gd name="T35" fmla="*/ 18 h 22"/>
                  <a:gd name="T36" fmla="*/ 12 w 16"/>
                  <a:gd name="T37" fmla="*/ 18 h 22"/>
                  <a:gd name="T38" fmla="*/ 8 w 16"/>
                  <a:gd name="T39" fmla="*/ 14 h 22"/>
                  <a:gd name="T40" fmla="*/ 8 w 16"/>
                  <a:gd name="T41" fmla="*/ 14 h 22"/>
                  <a:gd name="T42" fmla="*/ 6 w 16"/>
                  <a:gd name="T43" fmla="*/ 18 h 22"/>
                  <a:gd name="T44" fmla="*/ 4 w 16"/>
                  <a:gd name="T45" fmla="*/ 22 h 22"/>
                  <a:gd name="T46" fmla="*/ 4 w 16"/>
                  <a:gd name="T47" fmla="*/ 22 h 22"/>
                  <a:gd name="T48" fmla="*/ 2 w 16"/>
                  <a:gd name="T49" fmla="*/ 22 h 22"/>
                  <a:gd name="T50" fmla="*/ 0 w 16"/>
                  <a:gd name="T51" fmla="*/ 20 h 22"/>
                  <a:gd name="T52" fmla="*/ 0 w 16"/>
                  <a:gd name="T53" fmla="*/ 16 h 22"/>
                  <a:gd name="T54" fmla="*/ 0 w 16"/>
                  <a:gd name="T55" fmla="*/ 10 h 22"/>
                  <a:gd name="T56" fmla="*/ 0 w 16"/>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0" y="10"/>
                    </a:moveTo>
                    <a:lnTo>
                      <a:pt x="0" y="10"/>
                    </a:lnTo>
                    <a:lnTo>
                      <a:pt x="2" y="12"/>
                    </a:lnTo>
                    <a:lnTo>
                      <a:pt x="4" y="12"/>
                    </a:lnTo>
                    <a:lnTo>
                      <a:pt x="6" y="8"/>
                    </a:lnTo>
                    <a:lnTo>
                      <a:pt x="8" y="0"/>
                    </a:lnTo>
                    <a:lnTo>
                      <a:pt x="8" y="0"/>
                    </a:lnTo>
                    <a:lnTo>
                      <a:pt x="10" y="0"/>
                    </a:lnTo>
                    <a:lnTo>
                      <a:pt x="12" y="0"/>
                    </a:lnTo>
                    <a:lnTo>
                      <a:pt x="12" y="0"/>
                    </a:lnTo>
                    <a:lnTo>
                      <a:pt x="12" y="2"/>
                    </a:lnTo>
                    <a:lnTo>
                      <a:pt x="14" y="4"/>
                    </a:lnTo>
                    <a:lnTo>
                      <a:pt x="16" y="4"/>
                    </a:lnTo>
                    <a:lnTo>
                      <a:pt x="16" y="10"/>
                    </a:lnTo>
                    <a:lnTo>
                      <a:pt x="16" y="10"/>
                    </a:lnTo>
                    <a:lnTo>
                      <a:pt x="16" y="14"/>
                    </a:lnTo>
                    <a:lnTo>
                      <a:pt x="14" y="16"/>
                    </a:lnTo>
                    <a:lnTo>
                      <a:pt x="12" y="18"/>
                    </a:lnTo>
                    <a:lnTo>
                      <a:pt x="12" y="18"/>
                    </a:lnTo>
                    <a:lnTo>
                      <a:pt x="8" y="14"/>
                    </a:lnTo>
                    <a:lnTo>
                      <a:pt x="8" y="14"/>
                    </a:lnTo>
                    <a:lnTo>
                      <a:pt x="6" y="18"/>
                    </a:lnTo>
                    <a:lnTo>
                      <a:pt x="4" y="22"/>
                    </a:lnTo>
                    <a:lnTo>
                      <a:pt x="4" y="22"/>
                    </a:lnTo>
                    <a:lnTo>
                      <a:pt x="2" y="22"/>
                    </a:lnTo>
                    <a:lnTo>
                      <a:pt x="0" y="20"/>
                    </a:lnTo>
                    <a:lnTo>
                      <a:pt x="0"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5" name="Freeform 829">
                <a:extLst>
                  <a:ext uri="{FF2B5EF4-FFF2-40B4-BE49-F238E27FC236}">
                    <a16:creationId xmlns:a16="http://schemas.microsoft.com/office/drawing/2014/main" id="{FF05ACA8-ACAC-7C04-4C23-01D6BBCFA4BB}"/>
                  </a:ext>
                </a:extLst>
              </p:cNvPr>
              <p:cNvSpPr>
                <a:spLocks/>
              </p:cNvSpPr>
              <p:nvPr/>
            </p:nvSpPr>
            <p:spPr bwMode="auto">
              <a:xfrm>
                <a:off x="5028" y="2839"/>
                <a:ext cx="22" cy="14"/>
              </a:xfrm>
              <a:custGeom>
                <a:avLst/>
                <a:gdLst>
                  <a:gd name="T0" fmla="*/ 0 w 22"/>
                  <a:gd name="T1" fmla="*/ 6 h 14"/>
                  <a:gd name="T2" fmla="*/ 0 w 22"/>
                  <a:gd name="T3" fmla="*/ 6 h 14"/>
                  <a:gd name="T4" fmla="*/ 2 w 22"/>
                  <a:gd name="T5" fmla="*/ 2 h 14"/>
                  <a:gd name="T6" fmla="*/ 6 w 22"/>
                  <a:gd name="T7" fmla="*/ 0 h 14"/>
                  <a:gd name="T8" fmla="*/ 8 w 22"/>
                  <a:gd name="T9" fmla="*/ 0 h 14"/>
                  <a:gd name="T10" fmla="*/ 12 w 22"/>
                  <a:gd name="T11" fmla="*/ 0 h 14"/>
                  <a:gd name="T12" fmla="*/ 18 w 22"/>
                  <a:gd name="T13" fmla="*/ 2 h 14"/>
                  <a:gd name="T14" fmla="*/ 20 w 22"/>
                  <a:gd name="T15" fmla="*/ 2 h 14"/>
                  <a:gd name="T16" fmla="*/ 22 w 22"/>
                  <a:gd name="T17" fmla="*/ 2 h 14"/>
                  <a:gd name="T18" fmla="*/ 22 w 22"/>
                  <a:gd name="T19" fmla="*/ 2 h 14"/>
                  <a:gd name="T20" fmla="*/ 22 w 22"/>
                  <a:gd name="T21" fmla="*/ 8 h 14"/>
                  <a:gd name="T22" fmla="*/ 20 w 22"/>
                  <a:gd name="T23" fmla="*/ 6 h 14"/>
                  <a:gd name="T24" fmla="*/ 20 w 22"/>
                  <a:gd name="T25" fmla="*/ 6 h 14"/>
                  <a:gd name="T26" fmla="*/ 18 w 22"/>
                  <a:gd name="T27" fmla="*/ 12 h 14"/>
                  <a:gd name="T28" fmla="*/ 14 w 22"/>
                  <a:gd name="T29" fmla="*/ 14 h 14"/>
                  <a:gd name="T30" fmla="*/ 12 w 22"/>
                  <a:gd name="T31" fmla="*/ 12 h 14"/>
                  <a:gd name="T32" fmla="*/ 8 w 22"/>
                  <a:gd name="T33" fmla="*/ 8 h 14"/>
                  <a:gd name="T34" fmla="*/ 8 w 22"/>
                  <a:gd name="T35" fmla="*/ 8 h 14"/>
                  <a:gd name="T36" fmla="*/ 6 w 22"/>
                  <a:gd name="T37" fmla="*/ 6 h 14"/>
                  <a:gd name="T38" fmla="*/ 4 w 22"/>
                  <a:gd name="T39" fmla="*/ 8 h 14"/>
                  <a:gd name="T40" fmla="*/ 2 w 22"/>
                  <a:gd name="T41" fmla="*/ 12 h 14"/>
                  <a:gd name="T42" fmla="*/ 0 w 22"/>
                  <a:gd name="T43" fmla="*/ 12 h 14"/>
                  <a:gd name="T44" fmla="*/ 0 w 22"/>
                  <a:gd name="T45" fmla="*/ 12 h 14"/>
                  <a:gd name="T46" fmla="*/ 0 w 22"/>
                  <a:gd name="T47" fmla="*/ 6 h 14"/>
                  <a:gd name="T48" fmla="*/ 0 w 22"/>
                  <a:gd name="T4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14">
                    <a:moveTo>
                      <a:pt x="0" y="6"/>
                    </a:moveTo>
                    <a:lnTo>
                      <a:pt x="0" y="6"/>
                    </a:lnTo>
                    <a:lnTo>
                      <a:pt x="2" y="2"/>
                    </a:lnTo>
                    <a:lnTo>
                      <a:pt x="6" y="0"/>
                    </a:lnTo>
                    <a:lnTo>
                      <a:pt x="8" y="0"/>
                    </a:lnTo>
                    <a:lnTo>
                      <a:pt x="12" y="0"/>
                    </a:lnTo>
                    <a:lnTo>
                      <a:pt x="18" y="2"/>
                    </a:lnTo>
                    <a:lnTo>
                      <a:pt x="20" y="2"/>
                    </a:lnTo>
                    <a:lnTo>
                      <a:pt x="22" y="2"/>
                    </a:lnTo>
                    <a:lnTo>
                      <a:pt x="22" y="2"/>
                    </a:lnTo>
                    <a:lnTo>
                      <a:pt x="22" y="8"/>
                    </a:lnTo>
                    <a:lnTo>
                      <a:pt x="20" y="6"/>
                    </a:lnTo>
                    <a:lnTo>
                      <a:pt x="20" y="6"/>
                    </a:lnTo>
                    <a:lnTo>
                      <a:pt x="18" y="12"/>
                    </a:lnTo>
                    <a:lnTo>
                      <a:pt x="14" y="14"/>
                    </a:lnTo>
                    <a:lnTo>
                      <a:pt x="12" y="12"/>
                    </a:lnTo>
                    <a:lnTo>
                      <a:pt x="8" y="8"/>
                    </a:lnTo>
                    <a:lnTo>
                      <a:pt x="8" y="8"/>
                    </a:lnTo>
                    <a:lnTo>
                      <a:pt x="6" y="6"/>
                    </a:lnTo>
                    <a:lnTo>
                      <a:pt x="4" y="8"/>
                    </a:lnTo>
                    <a:lnTo>
                      <a:pt x="2" y="12"/>
                    </a:lnTo>
                    <a:lnTo>
                      <a:pt x="0" y="12"/>
                    </a:lnTo>
                    <a:lnTo>
                      <a:pt x="0"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6" name="Freeform 830">
                <a:extLst>
                  <a:ext uri="{FF2B5EF4-FFF2-40B4-BE49-F238E27FC236}">
                    <a16:creationId xmlns:a16="http://schemas.microsoft.com/office/drawing/2014/main" id="{3E81F35C-3A07-7C45-7041-146EC7BE1C40}"/>
                  </a:ext>
                </a:extLst>
              </p:cNvPr>
              <p:cNvSpPr>
                <a:spLocks/>
              </p:cNvSpPr>
              <p:nvPr/>
            </p:nvSpPr>
            <p:spPr bwMode="auto">
              <a:xfrm>
                <a:off x="5048" y="2835"/>
                <a:ext cx="20" cy="20"/>
              </a:xfrm>
              <a:custGeom>
                <a:avLst/>
                <a:gdLst>
                  <a:gd name="T0" fmla="*/ 0 w 20"/>
                  <a:gd name="T1" fmla="*/ 10 h 20"/>
                  <a:gd name="T2" fmla="*/ 0 w 20"/>
                  <a:gd name="T3" fmla="*/ 10 h 20"/>
                  <a:gd name="T4" fmla="*/ 2 w 20"/>
                  <a:gd name="T5" fmla="*/ 8 h 20"/>
                  <a:gd name="T6" fmla="*/ 2 w 20"/>
                  <a:gd name="T7" fmla="*/ 6 h 20"/>
                  <a:gd name="T8" fmla="*/ 2 w 20"/>
                  <a:gd name="T9" fmla="*/ 6 h 20"/>
                  <a:gd name="T10" fmla="*/ 6 w 20"/>
                  <a:gd name="T11" fmla="*/ 6 h 20"/>
                  <a:gd name="T12" fmla="*/ 6 w 20"/>
                  <a:gd name="T13" fmla="*/ 6 h 20"/>
                  <a:gd name="T14" fmla="*/ 8 w 20"/>
                  <a:gd name="T15" fmla="*/ 2 h 20"/>
                  <a:gd name="T16" fmla="*/ 10 w 20"/>
                  <a:gd name="T17" fmla="*/ 0 h 20"/>
                  <a:gd name="T18" fmla="*/ 12 w 20"/>
                  <a:gd name="T19" fmla="*/ 2 h 20"/>
                  <a:gd name="T20" fmla="*/ 12 w 20"/>
                  <a:gd name="T21" fmla="*/ 2 h 20"/>
                  <a:gd name="T22" fmla="*/ 12 w 20"/>
                  <a:gd name="T23" fmla="*/ 2 h 20"/>
                  <a:gd name="T24" fmla="*/ 14 w 20"/>
                  <a:gd name="T25" fmla="*/ 10 h 20"/>
                  <a:gd name="T26" fmla="*/ 14 w 20"/>
                  <a:gd name="T27" fmla="*/ 10 h 20"/>
                  <a:gd name="T28" fmla="*/ 16 w 20"/>
                  <a:gd name="T29" fmla="*/ 10 h 20"/>
                  <a:gd name="T30" fmla="*/ 18 w 20"/>
                  <a:gd name="T31" fmla="*/ 6 h 20"/>
                  <a:gd name="T32" fmla="*/ 20 w 20"/>
                  <a:gd name="T33" fmla="*/ 6 h 20"/>
                  <a:gd name="T34" fmla="*/ 20 w 20"/>
                  <a:gd name="T35" fmla="*/ 6 h 20"/>
                  <a:gd name="T36" fmla="*/ 20 w 20"/>
                  <a:gd name="T37" fmla="*/ 6 h 20"/>
                  <a:gd name="T38" fmla="*/ 18 w 20"/>
                  <a:gd name="T39" fmla="*/ 18 h 20"/>
                  <a:gd name="T40" fmla="*/ 16 w 20"/>
                  <a:gd name="T41" fmla="*/ 20 h 20"/>
                  <a:gd name="T42" fmla="*/ 14 w 20"/>
                  <a:gd name="T43" fmla="*/ 18 h 20"/>
                  <a:gd name="T44" fmla="*/ 14 w 20"/>
                  <a:gd name="T45" fmla="*/ 18 h 20"/>
                  <a:gd name="T46" fmla="*/ 10 w 20"/>
                  <a:gd name="T47" fmla="*/ 16 h 20"/>
                  <a:gd name="T48" fmla="*/ 8 w 20"/>
                  <a:gd name="T49" fmla="*/ 12 h 20"/>
                  <a:gd name="T50" fmla="*/ 8 w 20"/>
                  <a:gd name="T51" fmla="*/ 12 h 20"/>
                  <a:gd name="T52" fmla="*/ 6 w 20"/>
                  <a:gd name="T53" fmla="*/ 12 h 20"/>
                  <a:gd name="T54" fmla="*/ 4 w 20"/>
                  <a:gd name="T55" fmla="*/ 18 h 20"/>
                  <a:gd name="T56" fmla="*/ 4 w 20"/>
                  <a:gd name="T57" fmla="*/ 18 h 20"/>
                  <a:gd name="T58" fmla="*/ 4 w 20"/>
                  <a:gd name="T59" fmla="*/ 20 h 20"/>
                  <a:gd name="T60" fmla="*/ 2 w 20"/>
                  <a:gd name="T61" fmla="*/ 16 h 20"/>
                  <a:gd name="T62" fmla="*/ 0 w 20"/>
                  <a:gd name="T63" fmla="*/ 10 h 20"/>
                  <a:gd name="T64" fmla="*/ 0 w 20"/>
                  <a:gd name="T6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0" y="10"/>
                    </a:moveTo>
                    <a:lnTo>
                      <a:pt x="0" y="10"/>
                    </a:lnTo>
                    <a:lnTo>
                      <a:pt x="2" y="8"/>
                    </a:lnTo>
                    <a:lnTo>
                      <a:pt x="2" y="6"/>
                    </a:lnTo>
                    <a:lnTo>
                      <a:pt x="2" y="6"/>
                    </a:lnTo>
                    <a:lnTo>
                      <a:pt x="6" y="6"/>
                    </a:lnTo>
                    <a:lnTo>
                      <a:pt x="6" y="6"/>
                    </a:lnTo>
                    <a:lnTo>
                      <a:pt x="8" y="2"/>
                    </a:lnTo>
                    <a:lnTo>
                      <a:pt x="10" y="0"/>
                    </a:lnTo>
                    <a:lnTo>
                      <a:pt x="12" y="2"/>
                    </a:lnTo>
                    <a:lnTo>
                      <a:pt x="12" y="2"/>
                    </a:lnTo>
                    <a:lnTo>
                      <a:pt x="12" y="2"/>
                    </a:lnTo>
                    <a:lnTo>
                      <a:pt x="14" y="10"/>
                    </a:lnTo>
                    <a:lnTo>
                      <a:pt x="14" y="10"/>
                    </a:lnTo>
                    <a:lnTo>
                      <a:pt x="16" y="10"/>
                    </a:lnTo>
                    <a:lnTo>
                      <a:pt x="18" y="6"/>
                    </a:lnTo>
                    <a:lnTo>
                      <a:pt x="20" y="6"/>
                    </a:lnTo>
                    <a:lnTo>
                      <a:pt x="20" y="6"/>
                    </a:lnTo>
                    <a:lnTo>
                      <a:pt x="20" y="6"/>
                    </a:lnTo>
                    <a:lnTo>
                      <a:pt x="18" y="18"/>
                    </a:lnTo>
                    <a:lnTo>
                      <a:pt x="16" y="20"/>
                    </a:lnTo>
                    <a:lnTo>
                      <a:pt x="14" y="18"/>
                    </a:lnTo>
                    <a:lnTo>
                      <a:pt x="14" y="18"/>
                    </a:lnTo>
                    <a:lnTo>
                      <a:pt x="10" y="16"/>
                    </a:lnTo>
                    <a:lnTo>
                      <a:pt x="8" y="12"/>
                    </a:lnTo>
                    <a:lnTo>
                      <a:pt x="8" y="12"/>
                    </a:lnTo>
                    <a:lnTo>
                      <a:pt x="6" y="12"/>
                    </a:lnTo>
                    <a:lnTo>
                      <a:pt x="4" y="18"/>
                    </a:lnTo>
                    <a:lnTo>
                      <a:pt x="4" y="18"/>
                    </a:lnTo>
                    <a:lnTo>
                      <a:pt x="4" y="20"/>
                    </a:lnTo>
                    <a:lnTo>
                      <a:pt x="2"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7" name="Freeform 831">
                <a:extLst>
                  <a:ext uri="{FF2B5EF4-FFF2-40B4-BE49-F238E27FC236}">
                    <a16:creationId xmlns:a16="http://schemas.microsoft.com/office/drawing/2014/main" id="{83781F73-4D33-0504-1283-7A41ABABF8E7}"/>
                  </a:ext>
                </a:extLst>
              </p:cNvPr>
              <p:cNvSpPr>
                <a:spLocks/>
              </p:cNvSpPr>
              <p:nvPr/>
            </p:nvSpPr>
            <p:spPr bwMode="auto">
              <a:xfrm>
                <a:off x="4988" y="2821"/>
                <a:ext cx="40" cy="30"/>
              </a:xfrm>
              <a:custGeom>
                <a:avLst/>
                <a:gdLst>
                  <a:gd name="T0" fmla="*/ 2 w 40"/>
                  <a:gd name="T1" fmla="*/ 24 h 30"/>
                  <a:gd name="T2" fmla="*/ 2 w 40"/>
                  <a:gd name="T3" fmla="*/ 24 h 30"/>
                  <a:gd name="T4" fmla="*/ 2 w 40"/>
                  <a:gd name="T5" fmla="*/ 20 h 30"/>
                  <a:gd name="T6" fmla="*/ 2 w 40"/>
                  <a:gd name="T7" fmla="*/ 16 h 30"/>
                  <a:gd name="T8" fmla="*/ 0 w 40"/>
                  <a:gd name="T9" fmla="*/ 14 h 30"/>
                  <a:gd name="T10" fmla="*/ 0 w 40"/>
                  <a:gd name="T11" fmla="*/ 10 h 30"/>
                  <a:gd name="T12" fmla="*/ 0 w 40"/>
                  <a:gd name="T13" fmla="*/ 10 h 30"/>
                  <a:gd name="T14" fmla="*/ 4 w 40"/>
                  <a:gd name="T15" fmla="*/ 16 h 30"/>
                  <a:gd name="T16" fmla="*/ 8 w 40"/>
                  <a:gd name="T17" fmla="*/ 18 h 30"/>
                  <a:gd name="T18" fmla="*/ 12 w 40"/>
                  <a:gd name="T19" fmla="*/ 18 h 30"/>
                  <a:gd name="T20" fmla="*/ 16 w 40"/>
                  <a:gd name="T21" fmla="*/ 18 h 30"/>
                  <a:gd name="T22" fmla="*/ 24 w 40"/>
                  <a:gd name="T23" fmla="*/ 12 h 30"/>
                  <a:gd name="T24" fmla="*/ 32 w 40"/>
                  <a:gd name="T25" fmla="*/ 4 h 30"/>
                  <a:gd name="T26" fmla="*/ 32 w 40"/>
                  <a:gd name="T27" fmla="*/ 4 h 30"/>
                  <a:gd name="T28" fmla="*/ 34 w 40"/>
                  <a:gd name="T29" fmla="*/ 0 h 30"/>
                  <a:gd name="T30" fmla="*/ 36 w 40"/>
                  <a:gd name="T31" fmla="*/ 0 h 30"/>
                  <a:gd name="T32" fmla="*/ 38 w 40"/>
                  <a:gd name="T33" fmla="*/ 0 h 30"/>
                  <a:gd name="T34" fmla="*/ 38 w 40"/>
                  <a:gd name="T35" fmla="*/ 0 h 30"/>
                  <a:gd name="T36" fmla="*/ 38 w 40"/>
                  <a:gd name="T37" fmla="*/ 4 h 30"/>
                  <a:gd name="T38" fmla="*/ 40 w 40"/>
                  <a:gd name="T39" fmla="*/ 8 h 30"/>
                  <a:gd name="T40" fmla="*/ 38 w 40"/>
                  <a:gd name="T41" fmla="*/ 14 h 30"/>
                  <a:gd name="T42" fmla="*/ 38 w 40"/>
                  <a:gd name="T43" fmla="*/ 14 h 30"/>
                  <a:gd name="T44" fmla="*/ 38 w 40"/>
                  <a:gd name="T45" fmla="*/ 18 h 30"/>
                  <a:gd name="T46" fmla="*/ 38 w 40"/>
                  <a:gd name="T47" fmla="*/ 20 h 30"/>
                  <a:gd name="T48" fmla="*/ 40 w 40"/>
                  <a:gd name="T49" fmla="*/ 24 h 30"/>
                  <a:gd name="T50" fmla="*/ 40 w 40"/>
                  <a:gd name="T51" fmla="*/ 24 h 30"/>
                  <a:gd name="T52" fmla="*/ 38 w 40"/>
                  <a:gd name="T53" fmla="*/ 24 h 30"/>
                  <a:gd name="T54" fmla="*/ 38 w 40"/>
                  <a:gd name="T55" fmla="*/ 26 h 30"/>
                  <a:gd name="T56" fmla="*/ 36 w 40"/>
                  <a:gd name="T57" fmla="*/ 26 h 30"/>
                  <a:gd name="T58" fmla="*/ 34 w 40"/>
                  <a:gd name="T59" fmla="*/ 24 h 30"/>
                  <a:gd name="T60" fmla="*/ 34 w 40"/>
                  <a:gd name="T61" fmla="*/ 24 h 30"/>
                  <a:gd name="T62" fmla="*/ 32 w 40"/>
                  <a:gd name="T63" fmla="*/ 20 h 30"/>
                  <a:gd name="T64" fmla="*/ 30 w 40"/>
                  <a:gd name="T65" fmla="*/ 20 h 30"/>
                  <a:gd name="T66" fmla="*/ 30 w 40"/>
                  <a:gd name="T67" fmla="*/ 30 h 30"/>
                  <a:gd name="T68" fmla="*/ 30 w 40"/>
                  <a:gd name="T69" fmla="*/ 30 h 30"/>
                  <a:gd name="T70" fmla="*/ 26 w 40"/>
                  <a:gd name="T71" fmla="*/ 26 h 30"/>
                  <a:gd name="T72" fmla="*/ 22 w 40"/>
                  <a:gd name="T73" fmla="*/ 26 h 30"/>
                  <a:gd name="T74" fmla="*/ 20 w 40"/>
                  <a:gd name="T75" fmla="*/ 26 h 30"/>
                  <a:gd name="T76" fmla="*/ 16 w 40"/>
                  <a:gd name="T77" fmla="*/ 30 h 30"/>
                  <a:gd name="T78" fmla="*/ 16 w 40"/>
                  <a:gd name="T79" fmla="*/ 30 h 30"/>
                  <a:gd name="T80" fmla="*/ 16 w 40"/>
                  <a:gd name="T81" fmla="*/ 28 h 30"/>
                  <a:gd name="T82" fmla="*/ 16 w 40"/>
                  <a:gd name="T83" fmla="*/ 28 h 30"/>
                  <a:gd name="T84" fmla="*/ 14 w 40"/>
                  <a:gd name="T85" fmla="*/ 26 h 30"/>
                  <a:gd name="T86" fmla="*/ 12 w 40"/>
                  <a:gd name="T87" fmla="*/ 26 h 30"/>
                  <a:gd name="T88" fmla="*/ 10 w 40"/>
                  <a:gd name="T89" fmla="*/ 28 h 30"/>
                  <a:gd name="T90" fmla="*/ 6 w 40"/>
                  <a:gd name="T91" fmla="*/ 30 h 30"/>
                  <a:gd name="T92" fmla="*/ 6 w 40"/>
                  <a:gd name="T93" fmla="*/ 30 h 30"/>
                  <a:gd name="T94" fmla="*/ 4 w 40"/>
                  <a:gd name="T95" fmla="*/ 30 h 30"/>
                  <a:gd name="T96" fmla="*/ 2 w 40"/>
                  <a:gd name="T97" fmla="*/ 28 h 30"/>
                  <a:gd name="T98" fmla="*/ 2 w 40"/>
                  <a:gd name="T99" fmla="*/ 24 h 30"/>
                  <a:gd name="T100" fmla="*/ 2 w 40"/>
                  <a:gd name="T10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30">
                    <a:moveTo>
                      <a:pt x="2" y="24"/>
                    </a:moveTo>
                    <a:lnTo>
                      <a:pt x="2" y="24"/>
                    </a:lnTo>
                    <a:lnTo>
                      <a:pt x="2" y="20"/>
                    </a:lnTo>
                    <a:lnTo>
                      <a:pt x="2" y="16"/>
                    </a:lnTo>
                    <a:lnTo>
                      <a:pt x="0" y="14"/>
                    </a:lnTo>
                    <a:lnTo>
                      <a:pt x="0" y="10"/>
                    </a:lnTo>
                    <a:lnTo>
                      <a:pt x="0" y="10"/>
                    </a:lnTo>
                    <a:lnTo>
                      <a:pt x="4" y="16"/>
                    </a:lnTo>
                    <a:lnTo>
                      <a:pt x="8" y="18"/>
                    </a:lnTo>
                    <a:lnTo>
                      <a:pt x="12" y="18"/>
                    </a:lnTo>
                    <a:lnTo>
                      <a:pt x="16" y="18"/>
                    </a:lnTo>
                    <a:lnTo>
                      <a:pt x="24" y="12"/>
                    </a:lnTo>
                    <a:lnTo>
                      <a:pt x="32" y="4"/>
                    </a:lnTo>
                    <a:lnTo>
                      <a:pt x="32" y="4"/>
                    </a:lnTo>
                    <a:lnTo>
                      <a:pt x="34" y="0"/>
                    </a:lnTo>
                    <a:lnTo>
                      <a:pt x="36" y="0"/>
                    </a:lnTo>
                    <a:lnTo>
                      <a:pt x="38" y="0"/>
                    </a:lnTo>
                    <a:lnTo>
                      <a:pt x="38" y="0"/>
                    </a:lnTo>
                    <a:lnTo>
                      <a:pt x="38" y="4"/>
                    </a:lnTo>
                    <a:lnTo>
                      <a:pt x="40" y="8"/>
                    </a:lnTo>
                    <a:lnTo>
                      <a:pt x="38" y="14"/>
                    </a:lnTo>
                    <a:lnTo>
                      <a:pt x="38" y="14"/>
                    </a:lnTo>
                    <a:lnTo>
                      <a:pt x="38" y="18"/>
                    </a:lnTo>
                    <a:lnTo>
                      <a:pt x="38" y="20"/>
                    </a:lnTo>
                    <a:lnTo>
                      <a:pt x="40" y="24"/>
                    </a:lnTo>
                    <a:lnTo>
                      <a:pt x="40" y="24"/>
                    </a:lnTo>
                    <a:lnTo>
                      <a:pt x="38" y="24"/>
                    </a:lnTo>
                    <a:lnTo>
                      <a:pt x="38" y="26"/>
                    </a:lnTo>
                    <a:lnTo>
                      <a:pt x="36" y="26"/>
                    </a:lnTo>
                    <a:lnTo>
                      <a:pt x="34" y="24"/>
                    </a:lnTo>
                    <a:lnTo>
                      <a:pt x="34" y="24"/>
                    </a:lnTo>
                    <a:lnTo>
                      <a:pt x="32" y="20"/>
                    </a:lnTo>
                    <a:lnTo>
                      <a:pt x="30" y="20"/>
                    </a:lnTo>
                    <a:lnTo>
                      <a:pt x="30" y="30"/>
                    </a:lnTo>
                    <a:lnTo>
                      <a:pt x="30" y="30"/>
                    </a:lnTo>
                    <a:lnTo>
                      <a:pt x="26" y="26"/>
                    </a:lnTo>
                    <a:lnTo>
                      <a:pt x="22" y="26"/>
                    </a:lnTo>
                    <a:lnTo>
                      <a:pt x="20" y="26"/>
                    </a:lnTo>
                    <a:lnTo>
                      <a:pt x="16" y="30"/>
                    </a:lnTo>
                    <a:lnTo>
                      <a:pt x="16" y="30"/>
                    </a:lnTo>
                    <a:lnTo>
                      <a:pt x="16" y="28"/>
                    </a:lnTo>
                    <a:lnTo>
                      <a:pt x="16" y="28"/>
                    </a:lnTo>
                    <a:lnTo>
                      <a:pt x="14" y="26"/>
                    </a:lnTo>
                    <a:lnTo>
                      <a:pt x="12" y="26"/>
                    </a:lnTo>
                    <a:lnTo>
                      <a:pt x="10" y="28"/>
                    </a:lnTo>
                    <a:lnTo>
                      <a:pt x="6" y="30"/>
                    </a:lnTo>
                    <a:lnTo>
                      <a:pt x="6" y="30"/>
                    </a:lnTo>
                    <a:lnTo>
                      <a:pt x="4" y="30"/>
                    </a:lnTo>
                    <a:lnTo>
                      <a:pt x="2" y="28"/>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8" name="Freeform 832">
                <a:extLst>
                  <a:ext uri="{FF2B5EF4-FFF2-40B4-BE49-F238E27FC236}">
                    <a16:creationId xmlns:a16="http://schemas.microsoft.com/office/drawing/2014/main" id="{554D897D-63E8-0321-3E06-C5FB7B1642E2}"/>
                  </a:ext>
                </a:extLst>
              </p:cNvPr>
              <p:cNvSpPr>
                <a:spLocks/>
              </p:cNvSpPr>
              <p:nvPr/>
            </p:nvSpPr>
            <p:spPr bwMode="auto">
              <a:xfrm>
                <a:off x="5200" y="2827"/>
                <a:ext cx="6" cy="14"/>
              </a:xfrm>
              <a:custGeom>
                <a:avLst/>
                <a:gdLst>
                  <a:gd name="T0" fmla="*/ 0 w 6"/>
                  <a:gd name="T1" fmla="*/ 14 h 14"/>
                  <a:gd name="T2" fmla="*/ 0 w 6"/>
                  <a:gd name="T3" fmla="*/ 14 h 14"/>
                  <a:gd name="T4" fmla="*/ 0 w 6"/>
                  <a:gd name="T5" fmla="*/ 10 h 14"/>
                  <a:gd name="T6" fmla="*/ 2 w 6"/>
                  <a:gd name="T7" fmla="*/ 4 h 14"/>
                  <a:gd name="T8" fmla="*/ 4 w 6"/>
                  <a:gd name="T9" fmla="*/ 0 h 14"/>
                  <a:gd name="T10" fmla="*/ 6 w 6"/>
                  <a:gd name="T11" fmla="*/ 6 h 14"/>
                  <a:gd name="T12" fmla="*/ 6 w 6"/>
                  <a:gd name="T13" fmla="*/ 6 h 14"/>
                  <a:gd name="T14" fmla="*/ 0 w 6"/>
                  <a:gd name="T15" fmla="*/ 14 h 14"/>
                  <a:gd name="T16" fmla="*/ 0 w 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0" y="14"/>
                    </a:moveTo>
                    <a:lnTo>
                      <a:pt x="0" y="14"/>
                    </a:lnTo>
                    <a:lnTo>
                      <a:pt x="0" y="10"/>
                    </a:lnTo>
                    <a:lnTo>
                      <a:pt x="2" y="4"/>
                    </a:lnTo>
                    <a:lnTo>
                      <a:pt x="4" y="0"/>
                    </a:lnTo>
                    <a:lnTo>
                      <a:pt x="6" y="6"/>
                    </a:lnTo>
                    <a:lnTo>
                      <a:pt x="6" y="6"/>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9" name="Freeform 833">
                <a:extLst>
                  <a:ext uri="{FF2B5EF4-FFF2-40B4-BE49-F238E27FC236}">
                    <a16:creationId xmlns:a16="http://schemas.microsoft.com/office/drawing/2014/main" id="{1417FB72-0237-B60E-ACC4-D2470CFB4834}"/>
                  </a:ext>
                </a:extLst>
              </p:cNvPr>
              <p:cNvSpPr>
                <a:spLocks/>
              </p:cNvSpPr>
              <p:nvPr/>
            </p:nvSpPr>
            <p:spPr bwMode="auto">
              <a:xfrm>
                <a:off x="1594" y="2793"/>
                <a:ext cx="12" cy="12"/>
              </a:xfrm>
              <a:custGeom>
                <a:avLst/>
                <a:gdLst>
                  <a:gd name="T0" fmla="*/ 6 w 12"/>
                  <a:gd name="T1" fmla="*/ 12 h 12"/>
                  <a:gd name="T2" fmla="*/ 6 w 12"/>
                  <a:gd name="T3" fmla="*/ 12 h 12"/>
                  <a:gd name="T4" fmla="*/ 0 w 12"/>
                  <a:gd name="T5" fmla="*/ 0 h 12"/>
                  <a:gd name="T6" fmla="*/ 0 w 12"/>
                  <a:gd name="T7" fmla="*/ 0 h 12"/>
                  <a:gd name="T8" fmla="*/ 4 w 12"/>
                  <a:gd name="T9" fmla="*/ 0 h 12"/>
                  <a:gd name="T10" fmla="*/ 6 w 12"/>
                  <a:gd name="T11" fmla="*/ 4 h 12"/>
                  <a:gd name="T12" fmla="*/ 8 w 12"/>
                  <a:gd name="T13" fmla="*/ 8 h 12"/>
                  <a:gd name="T14" fmla="*/ 12 w 12"/>
                  <a:gd name="T15" fmla="*/ 8 h 12"/>
                  <a:gd name="T16" fmla="*/ 12 w 12"/>
                  <a:gd name="T17" fmla="*/ 8 h 12"/>
                  <a:gd name="T18" fmla="*/ 10 w 12"/>
                  <a:gd name="T19" fmla="*/ 10 h 12"/>
                  <a:gd name="T20" fmla="*/ 8 w 12"/>
                  <a:gd name="T21" fmla="*/ 12 h 12"/>
                  <a:gd name="T22" fmla="*/ 6 w 12"/>
                  <a:gd name="T23" fmla="*/ 12 h 12"/>
                  <a:gd name="T24" fmla="*/ 6 w 1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6" y="12"/>
                    </a:moveTo>
                    <a:lnTo>
                      <a:pt x="6" y="12"/>
                    </a:lnTo>
                    <a:lnTo>
                      <a:pt x="0" y="0"/>
                    </a:lnTo>
                    <a:lnTo>
                      <a:pt x="0" y="0"/>
                    </a:lnTo>
                    <a:lnTo>
                      <a:pt x="4" y="0"/>
                    </a:lnTo>
                    <a:lnTo>
                      <a:pt x="6" y="4"/>
                    </a:lnTo>
                    <a:lnTo>
                      <a:pt x="8" y="8"/>
                    </a:lnTo>
                    <a:lnTo>
                      <a:pt x="12" y="8"/>
                    </a:lnTo>
                    <a:lnTo>
                      <a:pt x="12" y="8"/>
                    </a:lnTo>
                    <a:lnTo>
                      <a:pt x="10" y="10"/>
                    </a:lnTo>
                    <a:lnTo>
                      <a:pt x="8" y="12"/>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0" name="Freeform 834">
                <a:extLst>
                  <a:ext uri="{FF2B5EF4-FFF2-40B4-BE49-F238E27FC236}">
                    <a16:creationId xmlns:a16="http://schemas.microsoft.com/office/drawing/2014/main" id="{DFB210CB-C336-566F-01CE-1EB1D311D13D}"/>
                  </a:ext>
                </a:extLst>
              </p:cNvPr>
              <p:cNvSpPr>
                <a:spLocks/>
              </p:cNvSpPr>
              <p:nvPr/>
            </p:nvSpPr>
            <p:spPr bwMode="auto">
              <a:xfrm>
                <a:off x="1564" y="1585"/>
                <a:ext cx="102" cy="83"/>
              </a:xfrm>
              <a:custGeom>
                <a:avLst/>
                <a:gdLst>
                  <a:gd name="T0" fmla="*/ 8 w 102"/>
                  <a:gd name="T1" fmla="*/ 36 h 83"/>
                  <a:gd name="T2" fmla="*/ 10 w 102"/>
                  <a:gd name="T3" fmla="*/ 28 h 83"/>
                  <a:gd name="T4" fmla="*/ 16 w 102"/>
                  <a:gd name="T5" fmla="*/ 30 h 83"/>
                  <a:gd name="T6" fmla="*/ 18 w 102"/>
                  <a:gd name="T7" fmla="*/ 45 h 83"/>
                  <a:gd name="T8" fmla="*/ 24 w 102"/>
                  <a:gd name="T9" fmla="*/ 40 h 83"/>
                  <a:gd name="T10" fmla="*/ 20 w 102"/>
                  <a:gd name="T11" fmla="*/ 40 h 83"/>
                  <a:gd name="T12" fmla="*/ 14 w 102"/>
                  <a:gd name="T13" fmla="*/ 22 h 83"/>
                  <a:gd name="T14" fmla="*/ 8 w 102"/>
                  <a:gd name="T15" fmla="*/ 12 h 83"/>
                  <a:gd name="T16" fmla="*/ 14 w 102"/>
                  <a:gd name="T17" fmla="*/ 0 h 83"/>
                  <a:gd name="T18" fmla="*/ 26 w 102"/>
                  <a:gd name="T19" fmla="*/ 6 h 83"/>
                  <a:gd name="T20" fmla="*/ 26 w 102"/>
                  <a:gd name="T21" fmla="*/ 22 h 83"/>
                  <a:gd name="T22" fmla="*/ 36 w 102"/>
                  <a:gd name="T23" fmla="*/ 38 h 83"/>
                  <a:gd name="T24" fmla="*/ 48 w 102"/>
                  <a:gd name="T25" fmla="*/ 40 h 83"/>
                  <a:gd name="T26" fmla="*/ 54 w 102"/>
                  <a:gd name="T27" fmla="*/ 32 h 83"/>
                  <a:gd name="T28" fmla="*/ 60 w 102"/>
                  <a:gd name="T29" fmla="*/ 30 h 83"/>
                  <a:gd name="T30" fmla="*/ 66 w 102"/>
                  <a:gd name="T31" fmla="*/ 47 h 83"/>
                  <a:gd name="T32" fmla="*/ 68 w 102"/>
                  <a:gd name="T33" fmla="*/ 47 h 83"/>
                  <a:gd name="T34" fmla="*/ 76 w 102"/>
                  <a:gd name="T35" fmla="*/ 36 h 83"/>
                  <a:gd name="T36" fmla="*/ 90 w 102"/>
                  <a:gd name="T37" fmla="*/ 36 h 83"/>
                  <a:gd name="T38" fmla="*/ 96 w 102"/>
                  <a:gd name="T39" fmla="*/ 38 h 83"/>
                  <a:gd name="T40" fmla="*/ 100 w 102"/>
                  <a:gd name="T41" fmla="*/ 47 h 83"/>
                  <a:gd name="T42" fmla="*/ 100 w 102"/>
                  <a:gd name="T43" fmla="*/ 59 h 83"/>
                  <a:gd name="T44" fmla="*/ 96 w 102"/>
                  <a:gd name="T45" fmla="*/ 59 h 83"/>
                  <a:gd name="T46" fmla="*/ 88 w 102"/>
                  <a:gd name="T47" fmla="*/ 67 h 83"/>
                  <a:gd name="T48" fmla="*/ 78 w 102"/>
                  <a:gd name="T49" fmla="*/ 61 h 83"/>
                  <a:gd name="T50" fmla="*/ 72 w 102"/>
                  <a:gd name="T51" fmla="*/ 59 h 83"/>
                  <a:gd name="T52" fmla="*/ 72 w 102"/>
                  <a:gd name="T53" fmla="*/ 59 h 83"/>
                  <a:gd name="T54" fmla="*/ 76 w 102"/>
                  <a:gd name="T55" fmla="*/ 61 h 83"/>
                  <a:gd name="T56" fmla="*/ 76 w 102"/>
                  <a:gd name="T57" fmla="*/ 77 h 83"/>
                  <a:gd name="T58" fmla="*/ 72 w 102"/>
                  <a:gd name="T59" fmla="*/ 83 h 83"/>
                  <a:gd name="T60" fmla="*/ 56 w 102"/>
                  <a:gd name="T61" fmla="*/ 71 h 83"/>
                  <a:gd name="T62" fmla="*/ 40 w 102"/>
                  <a:gd name="T63" fmla="*/ 61 h 83"/>
                  <a:gd name="T64" fmla="*/ 24 w 102"/>
                  <a:gd name="T65" fmla="*/ 67 h 83"/>
                  <a:gd name="T66" fmla="*/ 24 w 102"/>
                  <a:gd name="T67" fmla="*/ 67 h 83"/>
                  <a:gd name="T68" fmla="*/ 26 w 102"/>
                  <a:gd name="T69" fmla="*/ 71 h 83"/>
                  <a:gd name="T70" fmla="*/ 28 w 102"/>
                  <a:gd name="T71" fmla="*/ 81 h 83"/>
                  <a:gd name="T72" fmla="*/ 20 w 102"/>
                  <a:gd name="T73" fmla="*/ 83 h 83"/>
                  <a:gd name="T74" fmla="*/ 12 w 102"/>
                  <a:gd name="T75" fmla="*/ 69 h 83"/>
                  <a:gd name="T76" fmla="*/ 8 w 102"/>
                  <a:gd name="T77" fmla="*/ 65 h 83"/>
                  <a:gd name="T78" fmla="*/ 6 w 102"/>
                  <a:gd name="T79" fmla="*/ 71 h 83"/>
                  <a:gd name="T80" fmla="*/ 2 w 102"/>
                  <a:gd name="T81" fmla="*/ 71 h 83"/>
                  <a:gd name="T82" fmla="*/ 2 w 102"/>
                  <a:gd name="T83"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83">
                    <a:moveTo>
                      <a:pt x="8" y="40"/>
                    </a:moveTo>
                    <a:lnTo>
                      <a:pt x="8" y="40"/>
                    </a:lnTo>
                    <a:lnTo>
                      <a:pt x="8" y="36"/>
                    </a:lnTo>
                    <a:lnTo>
                      <a:pt x="8" y="36"/>
                    </a:lnTo>
                    <a:lnTo>
                      <a:pt x="8" y="30"/>
                    </a:lnTo>
                    <a:lnTo>
                      <a:pt x="10" y="28"/>
                    </a:lnTo>
                    <a:lnTo>
                      <a:pt x="14" y="28"/>
                    </a:lnTo>
                    <a:lnTo>
                      <a:pt x="14" y="28"/>
                    </a:lnTo>
                    <a:lnTo>
                      <a:pt x="16" y="30"/>
                    </a:lnTo>
                    <a:lnTo>
                      <a:pt x="16" y="34"/>
                    </a:lnTo>
                    <a:lnTo>
                      <a:pt x="16" y="34"/>
                    </a:lnTo>
                    <a:lnTo>
                      <a:pt x="18" y="45"/>
                    </a:lnTo>
                    <a:lnTo>
                      <a:pt x="18" y="49"/>
                    </a:lnTo>
                    <a:lnTo>
                      <a:pt x="20" y="47"/>
                    </a:lnTo>
                    <a:lnTo>
                      <a:pt x="24" y="40"/>
                    </a:lnTo>
                    <a:lnTo>
                      <a:pt x="24" y="40"/>
                    </a:lnTo>
                    <a:lnTo>
                      <a:pt x="22" y="40"/>
                    </a:lnTo>
                    <a:lnTo>
                      <a:pt x="20" y="40"/>
                    </a:lnTo>
                    <a:lnTo>
                      <a:pt x="18" y="34"/>
                    </a:lnTo>
                    <a:lnTo>
                      <a:pt x="14" y="22"/>
                    </a:lnTo>
                    <a:lnTo>
                      <a:pt x="14" y="22"/>
                    </a:lnTo>
                    <a:lnTo>
                      <a:pt x="12" y="18"/>
                    </a:lnTo>
                    <a:lnTo>
                      <a:pt x="10" y="16"/>
                    </a:lnTo>
                    <a:lnTo>
                      <a:pt x="8" y="12"/>
                    </a:lnTo>
                    <a:lnTo>
                      <a:pt x="10" y="4"/>
                    </a:lnTo>
                    <a:lnTo>
                      <a:pt x="10" y="4"/>
                    </a:lnTo>
                    <a:lnTo>
                      <a:pt x="14" y="0"/>
                    </a:lnTo>
                    <a:lnTo>
                      <a:pt x="18" y="0"/>
                    </a:lnTo>
                    <a:lnTo>
                      <a:pt x="22" y="0"/>
                    </a:lnTo>
                    <a:lnTo>
                      <a:pt x="26" y="6"/>
                    </a:lnTo>
                    <a:lnTo>
                      <a:pt x="26" y="6"/>
                    </a:lnTo>
                    <a:lnTo>
                      <a:pt x="24" y="14"/>
                    </a:lnTo>
                    <a:lnTo>
                      <a:pt x="26" y="22"/>
                    </a:lnTo>
                    <a:lnTo>
                      <a:pt x="26" y="22"/>
                    </a:lnTo>
                    <a:lnTo>
                      <a:pt x="32" y="34"/>
                    </a:lnTo>
                    <a:lnTo>
                      <a:pt x="36" y="38"/>
                    </a:lnTo>
                    <a:lnTo>
                      <a:pt x="40" y="40"/>
                    </a:lnTo>
                    <a:lnTo>
                      <a:pt x="44" y="40"/>
                    </a:lnTo>
                    <a:lnTo>
                      <a:pt x="48" y="40"/>
                    </a:lnTo>
                    <a:lnTo>
                      <a:pt x="52" y="36"/>
                    </a:lnTo>
                    <a:lnTo>
                      <a:pt x="54" y="32"/>
                    </a:lnTo>
                    <a:lnTo>
                      <a:pt x="54" y="32"/>
                    </a:lnTo>
                    <a:lnTo>
                      <a:pt x="56" y="30"/>
                    </a:lnTo>
                    <a:lnTo>
                      <a:pt x="60" y="30"/>
                    </a:lnTo>
                    <a:lnTo>
                      <a:pt x="60" y="30"/>
                    </a:lnTo>
                    <a:lnTo>
                      <a:pt x="62" y="34"/>
                    </a:lnTo>
                    <a:lnTo>
                      <a:pt x="64" y="40"/>
                    </a:lnTo>
                    <a:lnTo>
                      <a:pt x="66" y="47"/>
                    </a:lnTo>
                    <a:lnTo>
                      <a:pt x="66" y="47"/>
                    </a:lnTo>
                    <a:lnTo>
                      <a:pt x="68" y="47"/>
                    </a:lnTo>
                    <a:lnTo>
                      <a:pt x="68" y="47"/>
                    </a:lnTo>
                    <a:lnTo>
                      <a:pt x="70" y="45"/>
                    </a:lnTo>
                    <a:lnTo>
                      <a:pt x="70" y="45"/>
                    </a:lnTo>
                    <a:lnTo>
                      <a:pt x="76" y="36"/>
                    </a:lnTo>
                    <a:lnTo>
                      <a:pt x="80" y="34"/>
                    </a:lnTo>
                    <a:lnTo>
                      <a:pt x="86" y="34"/>
                    </a:lnTo>
                    <a:lnTo>
                      <a:pt x="90" y="36"/>
                    </a:lnTo>
                    <a:lnTo>
                      <a:pt x="90" y="36"/>
                    </a:lnTo>
                    <a:lnTo>
                      <a:pt x="96" y="38"/>
                    </a:lnTo>
                    <a:lnTo>
                      <a:pt x="96" y="38"/>
                    </a:lnTo>
                    <a:lnTo>
                      <a:pt x="98" y="40"/>
                    </a:lnTo>
                    <a:lnTo>
                      <a:pt x="98" y="40"/>
                    </a:lnTo>
                    <a:lnTo>
                      <a:pt x="100" y="47"/>
                    </a:lnTo>
                    <a:lnTo>
                      <a:pt x="102" y="55"/>
                    </a:lnTo>
                    <a:lnTo>
                      <a:pt x="102" y="55"/>
                    </a:lnTo>
                    <a:lnTo>
                      <a:pt x="100" y="59"/>
                    </a:lnTo>
                    <a:lnTo>
                      <a:pt x="100" y="59"/>
                    </a:lnTo>
                    <a:lnTo>
                      <a:pt x="96" y="59"/>
                    </a:lnTo>
                    <a:lnTo>
                      <a:pt x="96" y="59"/>
                    </a:lnTo>
                    <a:lnTo>
                      <a:pt x="94" y="61"/>
                    </a:lnTo>
                    <a:lnTo>
                      <a:pt x="90" y="63"/>
                    </a:lnTo>
                    <a:lnTo>
                      <a:pt x="88" y="67"/>
                    </a:lnTo>
                    <a:lnTo>
                      <a:pt x="84" y="65"/>
                    </a:lnTo>
                    <a:lnTo>
                      <a:pt x="84" y="65"/>
                    </a:lnTo>
                    <a:lnTo>
                      <a:pt x="78" y="61"/>
                    </a:lnTo>
                    <a:lnTo>
                      <a:pt x="72" y="59"/>
                    </a:lnTo>
                    <a:lnTo>
                      <a:pt x="72" y="59"/>
                    </a:lnTo>
                    <a:lnTo>
                      <a:pt x="72" y="59"/>
                    </a:lnTo>
                    <a:lnTo>
                      <a:pt x="72" y="61"/>
                    </a:lnTo>
                    <a:lnTo>
                      <a:pt x="72" y="59"/>
                    </a:lnTo>
                    <a:lnTo>
                      <a:pt x="72" y="59"/>
                    </a:lnTo>
                    <a:lnTo>
                      <a:pt x="74" y="59"/>
                    </a:lnTo>
                    <a:lnTo>
                      <a:pt x="74" y="59"/>
                    </a:lnTo>
                    <a:lnTo>
                      <a:pt x="76" y="61"/>
                    </a:lnTo>
                    <a:lnTo>
                      <a:pt x="76" y="65"/>
                    </a:lnTo>
                    <a:lnTo>
                      <a:pt x="76" y="65"/>
                    </a:lnTo>
                    <a:lnTo>
                      <a:pt x="76" y="77"/>
                    </a:lnTo>
                    <a:lnTo>
                      <a:pt x="74" y="83"/>
                    </a:lnTo>
                    <a:lnTo>
                      <a:pt x="74" y="83"/>
                    </a:lnTo>
                    <a:lnTo>
                      <a:pt x="72" y="83"/>
                    </a:lnTo>
                    <a:lnTo>
                      <a:pt x="68" y="77"/>
                    </a:lnTo>
                    <a:lnTo>
                      <a:pt x="68" y="77"/>
                    </a:lnTo>
                    <a:lnTo>
                      <a:pt x="56" y="71"/>
                    </a:lnTo>
                    <a:lnTo>
                      <a:pt x="44" y="63"/>
                    </a:lnTo>
                    <a:lnTo>
                      <a:pt x="44" y="63"/>
                    </a:lnTo>
                    <a:lnTo>
                      <a:pt x="40" y="61"/>
                    </a:lnTo>
                    <a:lnTo>
                      <a:pt x="34" y="61"/>
                    </a:lnTo>
                    <a:lnTo>
                      <a:pt x="30" y="63"/>
                    </a:lnTo>
                    <a:lnTo>
                      <a:pt x="24" y="67"/>
                    </a:lnTo>
                    <a:lnTo>
                      <a:pt x="24" y="67"/>
                    </a:lnTo>
                    <a:lnTo>
                      <a:pt x="24" y="67"/>
                    </a:lnTo>
                    <a:lnTo>
                      <a:pt x="24" y="67"/>
                    </a:lnTo>
                    <a:lnTo>
                      <a:pt x="24" y="69"/>
                    </a:lnTo>
                    <a:lnTo>
                      <a:pt x="24" y="69"/>
                    </a:lnTo>
                    <a:lnTo>
                      <a:pt x="26" y="71"/>
                    </a:lnTo>
                    <a:lnTo>
                      <a:pt x="28" y="77"/>
                    </a:lnTo>
                    <a:lnTo>
                      <a:pt x="28" y="77"/>
                    </a:lnTo>
                    <a:lnTo>
                      <a:pt x="28" y="81"/>
                    </a:lnTo>
                    <a:lnTo>
                      <a:pt x="28" y="81"/>
                    </a:lnTo>
                    <a:lnTo>
                      <a:pt x="24" y="83"/>
                    </a:lnTo>
                    <a:lnTo>
                      <a:pt x="20" y="83"/>
                    </a:lnTo>
                    <a:lnTo>
                      <a:pt x="16" y="79"/>
                    </a:lnTo>
                    <a:lnTo>
                      <a:pt x="12" y="69"/>
                    </a:lnTo>
                    <a:lnTo>
                      <a:pt x="12" y="69"/>
                    </a:lnTo>
                    <a:lnTo>
                      <a:pt x="12" y="65"/>
                    </a:lnTo>
                    <a:lnTo>
                      <a:pt x="10" y="63"/>
                    </a:lnTo>
                    <a:lnTo>
                      <a:pt x="8" y="65"/>
                    </a:lnTo>
                    <a:lnTo>
                      <a:pt x="6" y="67"/>
                    </a:lnTo>
                    <a:lnTo>
                      <a:pt x="6" y="67"/>
                    </a:lnTo>
                    <a:lnTo>
                      <a:pt x="6" y="71"/>
                    </a:lnTo>
                    <a:lnTo>
                      <a:pt x="6" y="71"/>
                    </a:lnTo>
                    <a:lnTo>
                      <a:pt x="4" y="71"/>
                    </a:lnTo>
                    <a:lnTo>
                      <a:pt x="2" y="71"/>
                    </a:lnTo>
                    <a:lnTo>
                      <a:pt x="2" y="71"/>
                    </a:lnTo>
                    <a:lnTo>
                      <a:pt x="0" y="59"/>
                    </a:lnTo>
                    <a:lnTo>
                      <a:pt x="2" y="51"/>
                    </a:lnTo>
                    <a:lnTo>
                      <a:pt x="8" y="40"/>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1" name="Freeform 835">
                <a:extLst>
                  <a:ext uri="{FF2B5EF4-FFF2-40B4-BE49-F238E27FC236}">
                    <a16:creationId xmlns:a16="http://schemas.microsoft.com/office/drawing/2014/main" id="{493605F0-0AF2-6392-3E47-378332CD3B96}"/>
                  </a:ext>
                </a:extLst>
              </p:cNvPr>
              <p:cNvSpPr>
                <a:spLocks/>
              </p:cNvSpPr>
              <p:nvPr/>
            </p:nvSpPr>
            <p:spPr bwMode="auto">
              <a:xfrm>
                <a:off x="1554" y="1623"/>
                <a:ext cx="18" cy="39"/>
              </a:xfrm>
              <a:custGeom>
                <a:avLst/>
                <a:gdLst>
                  <a:gd name="T0" fmla="*/ 18 w 18"/>
                  <a:gd name="T1" fmla="*/ 2 h 39"/>
                  <a:gd name="T2" fmla="*/ 18 w 18"/>
                  <a:gd name="T3" fmla="*/ 2 h 39"/>
                  <a:gd name="T4" fmla="*/ 16 w 18"/>
                  <a:gd name="T5" fmla="*/ 9 h 39"/>
                  <a:gd name="T6" fmla="*/ 14 w 18"/>
                  <a:gd name="T7" fmla="*/ 15 h 39"/>
                  <a:gd name="T8" fmla="*/ 12 w 18"/>
                  <a:gd name="T9" fmla="*/ 23 h 39"/>
                  <a:gd name="T10" fmla="*/ 14 w 18"/>
                  <a:gd name="T11" fmla="*/ 31 h 39"/>
                  <a:gd name="T12" fmla="*/ 14 w 18"/>
                  <a:gd name="T13" fmla="*/ 31 h 39"/>
                  <a:gd name="T14" fmla="*/ 12 w 18"/>
                  <a:gd name="T15" fmla="*/ 35 h 39"/>
                  <a:gd name="T16" fmla="*/ 12 w 18"/>
                  <a:gd name="T17" fmla="*/ 35 h 39"/>
                  <a:gd name="T18" fmla="*/ 8 w 18"/>
                  <a:gd name="T19" fmla="*/ 39 h 39"/>
                  <a:gd name="T20" fmla="*/ 6 w 18"/>
                  <a:gd name="T21" fmla="*/ 39 h 39"/>
                  <a:gd name="T22" fmla="*/ 4 w 18"/>
                  <a:gd name="T23" fmla="*/ 37 h 39"/>
                  <a:gd name="T24" fmla="*/ 4 w 18"/>
                  <a:gd name="T25" fmla="*/ 37 h 39"/>
                  <a:gd name="T26" fmla="*/ 0 w 18"/>
                  <a:gd name="T27" fmla="*/ 27 h 39"/>
                  <a:gd name="T28" fmla="*/ 0 w 18"/>
                  <a:gd name="T29" fmla="*/ 27 h 39"/>
                  <a:gd name="T30" fmla="*/ 0 w 18"/>
                  <a:gd name="T31" fmla="*/ 21 h 39"/>
                  <a:gd name="T32" fmla="*/ 0 w 18"/>
                  <a:gd name="T33" fmla="*/ 17 h 39"/>
                  <a:gd name="T34" fmla="*/ 0 w 18"/>
                  <a:gd name="T35" fmla="*/ 17 h 39"/>
                  <a:gd name="T36" fmla="*/ 2 w 18"/>
                  <a:gd name="T37" fmla="*/ 11 h 39"/>
                  <a:gd name="T38" fmla="*/ 2 w 18"/>
                  <a:gd name="T39" fmla="*/ 9 h 39"/>
                  <a:gd name="T40" fmla="*/ 4 w 18"/>
                  <a:gd name="T41" fmla="*/ 9 h 39"/>
                  <a:gd name="T42" fmla="*/ 4 w 18"/>
                  <a:gd name="T43" fmla="*/ 9 h 39"/>
                  <a:gd name="T44" fmla="*/ 4 w 18"/>
                  <a:gd name="T45" fmla="*/ 7 h 39"/>
                  <a:gd name="T46" fmla="*/ 6 w 18"/>
                  <a:gd name="T47" fmla="*/ 7 h 39"/>
                  <a:gd name="T48" fmla="*/ 8 w 18"/>
                  <a:gd name="T49" fmla="*/ 11 h 39"/>
                  <a:gd name="T50" fmla="*/ 8 w 18"/>
                  <a:gd name="T51" fmla="*/ 11 h 39"/>
                  <a:gd name="T52" fmla="*/ 8 w 18"/>
                  <a:gd name="T53" fmla="*/ 13 h 39"/>
                  <a:gd name="T54" fmla="*/ 8 w 18"/>
                  <a:gd name="T55" fmla="*/ 13 h 39"/>
                  <a:gd name="T56" fmla="*/ 10 w 18"/>
                  <a:gd name="T57" fmla="*/ 13 h 39"/>
                  <a:gd name="T58" fmla="*/ 10 w 18"/>
                  <a:gd name="T59" fmla="*/ 13 h 39"/>
                  <a:gd name="T60" fmla="*/ 8 w 18"/>
                  <a:gd name="T61" fmla="*/ 9 h 39"/>
                  <a:gd name="T62" fmla="*/ 8 w 18"/>
                  <a:gd name="T63" fmla="*/ 2 h 39"/>
                  <a:gd name="T64" fmla="*/ 8 w 18"/>
                  <a:gd name="T65" fmla="*/ 2 h 39"/>
                  <a:gd name="T66" fmla="*/ 8 w 18"/>
                  <a:gd name="T67" fmla="*/ 0 h 39"/>
                  <a:gd name="T68" fmla="*/ 10 w 18"/>
                  <a:gd name="T69" fmla="*/ 0 h 39"/>
                  <a:gd name="T70" fmla="*/ 12 w 18"/>
                  <a:gd name="T71" fmla="*/ 2 h 39"/>
                  <a:gd name="T72" fmla="*/ 14 w 18"/>
                  <a:gd name="T73" fmla="*/ 5 h 39"/>
                  <a:gd name="T74" fmla="*/ 16 w 18"/>
                  <a:gd name="T75" fmla="*/ 5 h 39"/>
                  <a:gd name="T76" fmla="*/ 18 w 18"/>
                  <a:gd name="T77" fmla="*/ 2 h 39"/>
                  <a:gd name="T78" fmla="*/ 18 w 18"/>
                  <a:gd name="T7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9">
                    <a:moveTo>
                      <a:pt x="18" y="2"/>
                    </a:moveTo>
                    <a:lnTo>
                      <a:pt x="18" y="2"/>
                    </a:lnTo>
                    <a:lnTo>
                      <a:pt x="16" y="9"/>
                    </a:lnTo>
                    <a:lnTo>
                      <a:pt x="14" y="15"/>
                    </a:lnTo>
                    <a:lnTo>
                      <a:pt x="12" y="23"/>
                    </a:lnTo>
                    <a:lnTo>
                      <a:pt x="14" y="31"/>
                    </a:lnTo>
                    <a:lnTo>
                      <a:pt x="14" y="31"/>
                    </a:lnTo>
                    <a:lnTo>
                      <a:pt x="12" y="35"/>
                    </a:lnTo>
                    <a:lnTo>
                      <a:pt x="12" y="35"/>
                    </a:lnTo>
                    <a:lnTo>
                      <a:pt x="8" y="39"/>
                    </a:lnTo>
                    <a:lnTo>
                      <a:pt x="6" y="39"/>
                    </a:lnTo>
                    <a:lnTo>
                      <a:pt x="4" y="37"/>
                    </a:lnTo>
                    <a:lnTo>
                      <a:pt x="4" y="37"/>
                    </a:lnTo>
                    <a:lnTo>
                      <a:pt x="0" y="27"/>
                    </a:lnTo>
                    <a:lnTo>
                      <a:pt x="0" y="27"/>
                    </a:lnTo>
                    <a:lnTo>
                      <a:pt x="0" y="21"/>
                    </a:lnTo>
                    <a:lnTo>
                      <a:pt x="0" y="17"/>
                    </a:lnTo>
                    <a:lnTo>
                      <a:pt x="0" y="17"/>
                    </a:lnTo>
                    <a:lnTo>
                      <a:pt x="2" y="11"/>
                    </a:lnTo>
                    <a:lnTo>
                      <a:pt x="2" y="9"/>
                    </a:lnTo>
                    <a:lnTo>
                      <a:pt x="4" y="9"/>
                    </a:lnTo>
                    <a:lnTo>
                      <a:pt x="4" y="9"/>
                    </a:lnTo>
                    <a:lnTo>
                      <a:pt x="4" y="7"/>
                    </a:lnTo>
                    <a:lnTo>
                      <a:pt x="6" y="7"/>
                    </a:lnTo>
                    <a:lnTo>
                      <a:pt x="8" y="11"/>
                    </a:lnTo>
                    <a:lnTo>
                      <a:pt x="8" y="11"/>
                    </a:lnTo>
                    <a:lnTo>
                      <a:pt x="8" y="13"/>
                    </a:lnTo>
                    <a:lnTo>
                      <a:pt x="8" y="13"/>
                    </a:lnTo>
                    <a:lnTo>
                      <a:pt x="10" y="13"/>
                    </a:lnTo>
                    <a:lnTo>
                      <a:pt x="10" y="13"/>
                    </a:lnTo>
                    <a:lnTo>
                      <a:pt x="8" y="9"/>
                    </a:lnTo>
                    <a:lnTo>
                      <a:pt x="8" y="2"/>
                    </a:lnTo>
                    <a:lnTo>
                      <a:pt x="8" y="2"/>
                    </a:lnTo>
                    <a:lnTo>
                      <a:pt x="8" y="0"/>
                    </a:lnTo>
                    <a:lnTo>
                      <a:pt x="10" y="0"/>
                    </a:lnTo>
                    <a:lnTo>
                      <a:pt x="12" y="2"/>
                    </a:lnTo>
                    <a:lnTo>
                      <a:pt x="14" y="5"/>
                    </a:lnTo>
                    <a:lnTo>
                      <a:pt x="16" y="5"/>
                    </a:lnTo>
                    <a:lnTo>
                      <a:pt x="18" y="2"/>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2" name="Freeform 836">
                <a:extLst>
                  <a:ext uri="{FF2B5EF4-FFF2-40B4-BE49-F238E27FC236}">
                    <a16:creationId xmlns:a16="http://schemas.microsoft.com/office/drawing/2014/main" id="{A30B9C3B-9D64-122E-2BB5-8B3DAE6F6E9A}"/>
                  </a:ext>
                </a:extLst>
              </p:cNvPr>
              <p:cNvSpPr>
                <a:spLocks/>
              </p:cNvSpPr>
              <p:nvPr/>
            </p:nvSpPr>
            <p:spPr bwMode="auto">
              <a:xfrm>
                <a:off x="1560" y="1583"/>
                <a:ext cx="20" cy="38"/>
              </a:xfrm>
              <a:custGeom>
                <a:avLst/>
                <a:gdLst>
                  <a:gd name="T0" fmla="*/ 14 w 20"/>
                  <a:gd name="T1" fmla="*/ 8 h 38"/>
                  <a:gd name="T2" fmla="*/ 14 w 20"/>
                  <a:gd name="T3" fmla="*/ 8 h 38"/>
                  <a:gd name="T4" fmla="*/ 14 w 20"/>
                  <a:gd name="T5" fmla="*/ 16 h 38"/>
                  <a:gd name="T6" fmla="*/ 16 w 20"/>
                  <a:gd name="T7" fmla="*/ 16 h 38"/>
                  <a:gd name="T8" fmla="*/ 18 w 20"/>
                  <a:gd name="T9" fmla="*/ 16 h 38"/>
                  <a:gd name="T10" fmla="*/ 20 w 20"/>
                  <a:gd name="T11" fmla="*/ 20 h 38"/>
                  <a:gd name="T12" fmla="*/ 20 w 20"/>
                  <a:gd name="T13" fmla="*/ 20 h 38"/>
                  <a:gd name="T14" fmla="*/ 20 w 20"/>
                  <a:gd name="T15" fmla="*/ 28 h 38"/>
                  <a:gd name="T16" fmla="*/ 20 w 20"/>
                  <a:gd name="T17" fmla="*/ 30 h 38"/>
                  <a:gd name="T18" fmla="*/ 18 w 20"/>
                  <a:gd name="T19" fmla="*/ 34 h 38"/>
                  <a:gd name="T20" fmla="*/ 18 w 20"/>
                  <a:gd name="T21" fmla="*/ 34 h 38"/>
                  <a:gd name="T22" fmla="*/ 16 w 20"/>
                  <a:gd name="T23" fmla="*/ 34 h 38"/>
                  <a:gd name="T24" fmla="*/ 14 w 20"/>
                  <a:gd name="T25" fmla="*/ 34 h 38"/>
                  <a:gd name="T26" fmla="*/ 12 w 20"/>
                  <a:gd name="T27" fmla="*/ 38 h 38"/>
                  <a:gd name="T28" fmla="*/ 12 w 20"/>
                  <a:gd name="T29" fmla="*/ 38 h 38"/>
                  <a:gd name="T30" fmla="*/ 10 w 20"/>
                  <a:gd name="T31" fmla="*/ 32 h 38"/>
                  <a:gd name="T32" fmla="*/ 10 w 20"/>
                  <a:gd name="T33" fmla="*/ 32 h 38"/>
                  <a:gd name="T34" fmla="*/ 12 w 20"/>
                  <a:gd name="T35" fmla="*/ 22 h 38"/>
                  <a:gd name="T36" fmla="*/ 10 w 20"/>
                  <a:gd name="T37" fmla="*/ 16 h 38"/>
                  <a:gd name="T38" fmla="*/ 8 w 20"/>
                  <a:gd name="T39" fmla="*/ 12 h 38"/>
                  <a:gd name="T40" fmla="*/ 4 w 20"/>
                  <a:gd name="T41" fmla="*/ 10 h 38"/>
                  <a:gd name="T42" fmla="*/ 4 w 20"/>
                  <a:gd name="T43" fmla="*/ 10 h 38"/>
                  <a:gd name="T44" fmla="*/ 0 w 20"/>
                  <a:gd name="T45" fmla="*/ 8 h 38"/>
                  <a:gd name="T46" fmla="*/ 0 w 20"/>
                  <a:gd name="T47" fmla="*/ 8 h 38"/>
                  <a:gd name="T48" fmla="*/ 4 w 20"/>
                  <a:gd name="T49" fmla="*/ 0 h 38"/>
                  <a:gd name="T50" fmla="*/ 4 w 20"/>
                  <a:gd name="T51" fmla="*/ 0 h 38"/>
                  <a:gd name="T52" fmla="*/ 6 w 20"/>
                  <a:gd name="T53" fmla="*/ 0 h 38"/>
                  <a:gd name="T54" fmla="*/ 6 w 20"/>
                  <a:gd name="T55" fmla="*/ 0 h 38"/>
                  <a:gd name="T56" fmla="*/ 8 w 20"/>
                  <a:gd name="T57" fmla="*/ 0 h 38"/>
                  <a:gd name="T58" fmla="*/ 10 w 20"/>
                  <a:gd name="T59" fmla="*/ 0 h 38"/>
                  <a:gd name="T60" fmla="*/ 14 w 20"/>
                  <a:gd name="T61" fmla="*/ 4 h 38"/>
                  <a:gd name="T62" fmla="*/ 14 w 20"/>
                  <a:gd name="T63" fmla="*/ 4 h 38"/>
                  <a:gd name="T64" fmla="*/ 14 w 20"/>
                  <a:gd name="T65" fmla="*/ 8 h 38"/>
                  <a:gd name="T66" fmla="*/ 14 w 20"/>
                  <a:gd name="T67"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38">
                    <a:moveTo>
                      <a:pt x="14" y="8"/>
                    </a:moveTo>
                    <a:lnTo>
                      <a:pt x="14" y="8"/>
                    </a:lnTo>
                    <a:lnTo>
                      <a:pt x="14" y="16"/>
                    </a:lnTo>
                    <a:lnTo>
                      <a:pt x="16" y="16"/>
                    </a:lnTo>
                    <a:lnTo>
                      <a:pt x="18" y="16"/>
                    </a:lnTo>
                    <a:lnTo>
                      <a:pt x="20" y="20"/>
                    </a:lnTo>
                    <a:lnTo>
                      <a:pt x="20" y="20"/>
                    </a:lnTo>
                    <a:lnTo>
                      <a:pt x="20" y="28"/>
                    </a:lnTo>
                    <a:lnTo>
                      <a:pt x="20" y="30"/>
                    </a:lnTo>
                    <a:lnTo>
                      <a:pt x="18" y="34"/>
                    </a:lnTo>
                    <a:lnTo>
                      <a:pt x="18" y="34"/>
                    </a:lnTo>
                    <a:lnTo>
                      <a:pt x="16" y="34"/>
                    </a:lnTo>
                    <a:lnTo>
                      <a:pt x="14" y="34"/>
                    </a:lnTo>
                    <a:lnTo>
                      <a:pt x="12" y="38"/>
                    </a:lnTo>
                    <a:lnTo>
                      <a:pt x="12" y="38"/>
                    </a:lnTo>
                    <a:lnTo>
                      <a:pt x="10" y="32"/>
                    </a:lnTo>
                    <a:lnTo>
                      <a:pt x="10" y="32"/>
                    </a:lnTo>
                    <a:lnTo>
                      <a:pt x="12" y="22"/>
                    </a:lnTo>
                    <a:lnTo>
                      <a:pt x="10" y="16"/>
                    </a:lnTo>
                    <a:lnTo>
                      <a:pt x="8" y="12"/>
                    </a:lnTo>
                    <a:lnTo>
                      <a:pt x="4" y="10"/>
                    </a:lnTo>
                    <a:lnTo>
                      <a:pt x="4" y="10"/>
                    </a:lnTo>
                    <a:lnTo>
                      <a:pt x="0" y="8"/>
                    </a:lnTo>
                    <a:lnTo>
                      <a:pt x="0" y="8"/>
                    </a:lnTo>
                    <a:lnTo>
                      <a:pt x="4" y="0"/>
                    </a:lnTo>
                    <a:lnTo>
                      <a:pt x="4" y="0"/>
                    </a:lnTo>
                    <a:lnTo>
                      <a:pt x="6" y="0"/>
                    </a:lnTo>
                    <a:lnTo>
                      <a:pt x="6" y="0"/>
                    </a:lnTo>
                    <a:lnTo>
                      <a:pt x="8" y="0"/>
                    </a:lnTo>
                    <a:lnTo>
                      <a:pt x="10" y="0"/>
                    </a:lnTo>
                    <a:lnTo>
                      <a:pt x="14" y="4"/>
                    </a:lnTo>
                    <a:lnTo>
                      <a:pt x="14" y="4"/>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3" name="Freeform 837">
                <a:extLst>
                  <a:ext uri="{FF2B5EF4-FFF2-40B4-BE49-F238E27FC236}">
                    <a16:creationId xmlns:a16="http://schemas.microsoft.com/office/drawing/2014/main" id="{E6E2667F-0189-17DE-F37D-718E9EE36345}"/>
                  </a:ext>
                </a:extLst>
              </p:cNvPr>
              <p:cNvSpPr>
                <a:spLocks/>
              </p:cNvSpPr>
              <p:nvPr/>
            </p:nvSpPr>
            <p:spPr bwMode="auto">
              <a:xfrm>
                <a:off x="1540" y="1628"/>
                <a:ext cx="14" cy="24"/>
              </a:xfrm>
              <a:custGeom>
                <a:avLst/>
                <a:gdLst>
                  <a:gd name="T0" fmla="*/ 6 w 14"/>
                  <a:gd name="T1" fmla="*/ 0 h 24"/>
                  <a:gd name="T2" fmla="*/ 6 w 14"/>
                  <a:gd name="T3" fmla="*/ 0 h 24"/>
                  <a:gd name="T4" fmla="*/ 10 w 14"/>
                  <a:gd name="T5" fmla="*/ 4 h 24"/>
                  <a:gd name="T6" fmla="*/ 10 w 14"/>
                  <a:gd name="T7" fmla="*/ 4 h 24"/>
                  <a:gd name="T8" fmla="*/ 12 w 14"/>
                  <a:gd name="T9" fmla="*/ 10 h 24"/>
                  <a:gd name="T10" fmla="*/ 14 w 14"/>
                  <a:gd name="T11" fmla="*/ 12 h 24"/>
                  <a:gd name="T12" fmla="*/ 14 w 14"/>
                  <a:gd name="T13" fmla="*/ 12 h 24"/>
                  <a:gd name="T14" fmla="*/ 14 w 14"/>
                  <a:gd name="T15" fmla="*/ 22 h 24"/>
                  <a:gd name="T16" fmla="*/ 14 w 14"/>
                  <a:gd name="T17" fmla="*/ 22 h 24"/>
                  <a:gd name="T18" fmla="*/ 14 w 14"/>
                  <a:gd name="T19" fmla="*/ 24 h 24"/>
                  <a:gd name="T20" fmla="*/ 14 w 14"/>
                  <a:gd name="T21" fmla="*/ 24 h 24"/>
                  <a:gd name="T22" fmla="*/ 10 w 14"/>
                  <a:gd name="T23" fmla="*/ 22 h 24"/>
                  <a:gd name="T24" fmla="*/ 10 w 14"/>
                  <a:gd name="T25" fmla="*/ 18 h 24"/>
                  <a:gd name="T26" fmla="*/ 6 w 14"/>
                  <a:gd name="T27" fmla="*/ 8 h 24"/>
                  <a:gd name="T28" fmla="*/ 6 w 14"/>
                  <a:gd name="T29" fmla="*/ 8 h 24"/>
                  <a:gd name="T30" fmla="*/ 6 w 14"/>
                  <a:gd name="T31" fmla="*/ 8 h 24"/>
                  <a:gd name="T32" fmla="*/ 6 w 14"/>
                  <a:gd name="T33" fmla="*/ 8 h 24"/>
                  <a:gd name="T34" fmla="*/ 4 w 14"/>
                  <a:gd name="T35" fmla="*/ 10 h 24"/>
                  <a:gd name="T36" fmla="*/ 2 w 14"/>
                  <a:gd name="T37" fmla="*/ 8 h 24"/>
                  <a:gd name="T38" fmla="*/ 2 w 14"/>
                  <a:gd name="T39" fmla="*/ 8 h 24"/>
                  <a:gd name="T40" fmla="*/ 2 w 14"/>
                  <a:gd name="T41" fmla="*/ 6 h 24"/>
                  <a:gd name="T42" fmla="*/ 0 w 14"/>
                  <a:gd name="T43" fmla="*/ 4 h 24"/>
                  <a:gd name="T44" fmla="*/ 0 w 14"/>
                  <a:gd name="T45" fmla="*/ 4 h 24"/>
                  <a:gd name="T46" fmla="*/ 0 w 14"/>
                  <a:gd name="T47" fmla="*/ 2 h 24"/>
                  <a:gd name="T48" fmla="*/ 2 w 14"/>
                  <a:gd name="T49" fmla="*/ 2 h 24"/>
                  <a:gd name="T50" fmla="*/ 6 w 14"/>
                  <a:gd name="T51" fmla="*/ 0 h 24"/>
                  <a:gd name="T52" fmla="*/ 6 w 14"/>
                  <a:gd name="T5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4">
                    <a:moveTo>
                      <a:pt x="6" y="0"/>
                    </a:moveTo>
                    <a:lnTo>
                      <a:pt x="6" y="0"/>
                    </a:lnTo>
                    <a:lnTo>
                      <a:pt x="10" y="4"/>
                    </a:lnTo>
                    <a:lnTo>
                      <a:pt x="10" y="4"/>
                    </a:lnTo>
                    <a:lnTo>
                      <a:pt x="12" y="10"/>
                    </a:lnTo>
                    <a:lnTo>
                      <a:pt x="14" y="12"/>
                    </a:lnTo>
                    <a:lnTo>
                      <a:pt x="14" y="12"/>
                    </a:lnTo>
                    <a:lnTo>
                      <a:pt x="14" y="22"/>
                    </a:lnTo>
                    <a:lnTo>
                      <a:pt x="14" y="22"/>
                    </a:lnTo>
                    <a:lnTo>
                      <a:pt x="14" y="24"/>
                    </a:lnTo>
                    <a:lnTo>
                      <a:pt x="14" y="24"/>
                    </a:lnTo>
                    <a:lnTo>
                      <a:pt x="10" y="22"/>
                    </a:lnTo>
                    <a:lnTo>
                      <a:pt x="10" y="18"/>
                    </a:lnTo>
                    <a:lnTo>
                      <a:pt x="6" y="8"/>
                    </a:lnTo>
                    <a:lnTo>
                      <a:pt x="6" y="8"/>
                    </a:lnTo>
                    <a:lnTo>
                      <a:pt x="6" y="8"/>
                    </a:lnTo>
                    <a:lnTo>
                      <a:pt x="6" y="8"/>
                    </a:lnTo>
                    <a:lnTo>
                      <a:pt x="4" y="10"/>
                    </a:lnTo>
                    <a:lnTo>
                      <a:pt x="2" y="8"/>
                    </a:lnTo>
                    <a:lnTo>
                      <a:pt x="2" y="8"/>
                    </a:lnTo>
                    <a:lnTo>
                      <a:pt x="2" y="6"/>
                    </a:lnTo>
                    <a:lnTo>
                      <a:pt x="0" y="4"/>
                    </a:lnTo>
                    <a:lnTo>
                      <a:pt x="0" y="4"/>
                    </a:lnTo>
                    <a:lnTo>
                      <a:pt x="0" y="2"/>
                    </a:lnTo>
                    <a:lnTo>
                      <a:pt x="2"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4" name="Freeform 838">
                <a:extLst>
                  <a:ext uri="{FF2B5EF4-FFF2-40B4-BE49-F238E27FC236}">
                    <a16:creationId xmlns:a16="http://schemas.microsoft.com/office/drawing/2014/main" id="{CBF13EFB-2BB9-D10B-3B3A-7B5A6129186A}"/>
                  </a:ext>
                </a:extLst>
              </p:cNvPr>
              <p:cNvSpPr>
                <a:spLocks/>
              </p:cNvSpPr>
              <p:nvPr/>
            </p:nvSpPr>
            <p:spPr bwMode="auto">
              <a:xfrm>
                <a:off x="5386" y="2801"/>
                <a:ext cx="134" cy="50"/>
              </a:xfrm>
              <a:custGeom>
                <a:avLst/>
                <a:gdLst>
                  <a:gd name="T0" fmla="*/ 134 w 134"/>
                  <a:gd name="T1" fmla="*/ 28 h 50"/>
                  <a:gd name="T2" fmla="*/ 130 w 134"/>
                  <a:gd name="T3" fmla="*/ 32 h 50"/>
                  <a:gd name="T4" fmla="*/ 128 w 134"/>
                  <a:gd name="T5" fmla="*/ 36 h 50"/>
                  <a:gd name="T6" fmla="*/ 120 w 134"/>
                  <a:gd name="T7" fmla="*/ 36 h 50"/>
                  <a:gd name="T8" fmla="*/ 118 w 134"/>
                  <a:gd name="T9" fmla="*/ 36 h 50"/>
                  <a:gd name="T10" fmla="*/ 110 w 134"/>
                  <a:gd name="T11" fmla="*/ 40 h 50"/>
                  <a:gd name="T12" fmla="*/ 106 w 134"/>
                  <a:gd name="T13" fmla="*/ 40 h 50"/>
                  <a:gd name="T14" fmla="*/ 102 w 134"/>
                  <a:gd name="T15" fmla="*/ 34 h 50"/>
                  <a:gd name="T16" fmla="*/ 100 w 134"/>
                  <a:gd name="T17" fmla="*/ 34 h 50"/>
                  <a:gd name="T18" fmla="*/ 92 w 134"/>
                  <a:gd name="T19" fmla="*/ 44 h 50"/>
                  <a:gd name="T20" fmla="*/ 90 w 134"/>
                  <a:gd name="T21" fmla="*/ 40 h 50"/>
                  <a:gd name="T22" fmla="*/ 84 w 134"/>
                  <a:gd name="T23" fmla="*/ 38 h 50"/>
                  <a:gd name="T24" fmla="*/ 74 w 134"/>
                  <a:gd name="T25" fmla="*/ 36 h 50"/>
                  <a:gd name="T26" fmla="*/ 68 w 134"/>
                  <a:gd name="T27" fmla="*/ 42 h 50"/>
                  <a:gd name="T28" fmla="*/ 66 w 134"/>
                  <a:gd name="T29" fmla="*/ 48 h 50"/>
                  <a:gd name="T30" fmla="*/ 64 w 134"/>
                  <a:gd name="T31" fmla="*/ 48 h 50"/>
                  <a:gd name="T32" fmla="*/ 60 w 134"/>
                  <a:gd name="T33" fmla="*/ 46 h 50"/>
                  <a:gd name="T34" fmla="*/ 52 w 134"/>
                  <a:gd name="T35" fmla="*/ 44 h 50"/>
                  <a:gd name="T36" fmla="*/ 48 w 134"/>
                  <a:gd name="T37" fmla="*/ 44 h 50"/>
                  <a:gd name="T38" fmla="*/ 40 w 134"/>
                  <a:gd name="T39" fmla="*/ 44 h 50"/>
                  <a:gd name="T40" fmla="*/ 32 w 134"/>
                  <a:gd name="T41" fmla="*/ 40 h 50"/>
                  <a:gd name="T42" fmla="*/ 30 w 134"/>
                  <a:gd name="T43" fmla="*/ 42 h 50"/>
                  <a:gd name="T44" fmla="*/ 26 w 134"/>
                  <a:gd name="T45" fmla="*/ 42 h 50"/>
                  <a:gd name="T46" fmla="*/ 24 w 134"/>
                  <a:gd name="T47" fmla="*/ 38 h 50"/>
                  <a:gd name="T48" fmla="*/ 18 w 134"/>
                  <a:gd name="T49" fmla="*/ 38 h 50"/>
                  <a:gd name="T50" fmla="*/ 14 w 134"/>
                  <a:gd name="T51" fmla="*/ 44 h 50"/>
                  <a:gd name="T52" fmla="*/ 12 w 134"/>
                  <a:gd name="T53" fmla="*/ 44 h 50"/>
                  <a:gd name="T54" fmla="*/ 10 w 134"/>
                  <a:gd name="T55" fmla="*/ 40 h 50"/>
                  <a:gd name="T56" fmla="*/ 4 w 134"/>
                  <a:gd name="T57" fmla="*/ 38 h 50"/>
                  <a:gd name="T58" fmla="*/ 0 w 134"/>
                  <a:gd name="T59" fmla="*/ 36 h 50"/>
                  <a:gd name="T60" fmla="*/ 0 w 134"/>
                  <a:gd name="T61" fmla="*/ 30 h 50"/>
                  <a:gd name="T62" fmla="*/ 0 w 134"/>
                  <a:gd name="T63" fmla="*/ 26 h 50"/>
                  <a:gd name="T64" fmla="*/ 4 w 134"/>
                  <a:gd name="T65" fmla="*/ 32 h 50"/>
                  <a:gd name="T66" fmla="*/ 4 w 134"/>
                  <a:gd name="T67" fmla="*/ 32 h 50"/>
                  <a:gd name="T68" fmla="*/ 12 w 134"/>
                  <a:gd name="T69" fmla="*/ 22 h 50"/>
                  <a:gd name="T70" fmla="*/ 18 w 134"/>
                  <a:gd name="T71" fmla="*/ 22 h 50"/>
                  <a:gd name="T72" fmla="*/ 32 w 134"/>
                  <a:gd name="T73" fmla="*/ 28 h 50"/>
                  <a:gd name="T74" fmla="*/ 38 w 134"/>
                  <a:gd name="T75" fmla="*/ 28 h 50"/>
                  <a:gd name="T76" fmla="*/ 54 w 134"/>
                  <a:gd name="T77" fmla="*/ 26 h 50"/>
                  <a:gd name="T78" fmla="*/ 62 w 134"/>
                  <a:gd name="T79" fmla="*/ 26 h 50"/>
                  <a:gd name="T80" fmla="*/ 68 w 134"/>
                  <a:gd name="T81" fmla="*/ 30 h 50"/>
                  <a:gd name="T82" fmla="*/ 68 w 134"/>
                  <a:gd name="T83" fmla="*/ 30 h 50"/>
                  <a:gd name="T84" fmla="*/ 68 w 134"/>
                  <a:gd name="T85" fmla="*/ 30 h 50"/>
                  <a:gd name="T86" fmla="*/ 64 w 134"/>
                  <a:gd name="T87" fmla="*/ 24 h 50"/>
                  <a:gd name="T88" fmla="*/ 66 w 134"/>
                  <a:gd name="T89" fmla="*/ 16 h 50"/>
                  <a:gd name="T90" fmla="*/ 70 w 134"/>
                  <a:gd name="T91" fmla="*/ 10 h 50"/>
                  <a:gd name="T92" fmla="*/ 74 w 134"/>
                  <a:gd name="T93" fmla="*/ 8 h 50"/>
                  <a:gd name="T94" fmla="*/ 82 w 134"/>
                  <a:gd name="T95" fmla="*/ 8 h 50"/>
                  <a:gd name="T96" fmla="*/ 102 w 134"/>
                  <a:gd name="T97" fmla="*/ 24 h 50"/>
                  <a:gd name="T98" fmla="*/ 102 w 134"/>
                  <a:gd name="T99" fmla="*/ 12 h 50"/>
                  <a:gd name="T100" fmla="*/ 104 w 134"/>
                  <a:gd name="T101" fmla="*/ 8 h 50"/>
                  <a:gd name="T102" fmla="*/ 108 w 134"/>
                  <a:gd name="T103" fmla="*/ 6 h 50"/>
                  <a:gd name="T104" fmla="*/ 110 w 134"/>
                  <a:gd name="T105" fmla="*/ 4 h 50"/>
                  <a:gd name="T106" fmla="*/ 116 w 134"/>
                  <a:gd name="T107" fmla="*/ 0 h 50"/>
                  <a:gd name="T108" fmla="*/ 118 w 134"/>
                  <a:gd name="T109" fmla="*/ 14 h 50"/>
                  <a:gd name="T110" fmla="*/ 120 w 134"/>
                  <a:gd name="T111" fmla="*/ 20 h 50"/>
                  <a:gd name="T112" fmla="*/ 122 w 134"/>
                  <a:gd name="T113" fmla="*/ 22 h 50"/>
                  <a:gd name="T114" fmla="*/ 126 w 134"/>
                  <a:gd name="T115" fmla="*/ 18 h 50"/>
                  <a:gd name="T116" fmla="*/ 134 w 134"/>
                  <a:gd name="T1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50">
                    <a:moveTo>
                      <a:pt x="134" y="28"/>
                    </a:moveTo>
                    <a:lnTo>
                      <a:pt x="134" y="28"/>
                    </a:lnTo>
                    <a:lnTo>
                      <a:pt x="132" y="32"/>
                    </a:lnTo>
                    <a:lnTo>
                      <a:pt x="130" y="32"/>
                    </a:lnTo>
                    <a:lnTo>
                      <a:pt x="130" y="32"/>
                    </a:lnTo>
                    <a:lnTo>
                      <a:pt x="128" y="36"/>
                    </a:lnTo>
                    <a:lnTo>
                      <a:pt x="124" y="36"/>
                    </a:lnTo>
                    <a:lnTo>
                      <a:pt x="120" y="36"/>
                    </a:lnTo>
                    <a:lnTo>
                      <a:pt x="120" y="36"/>
                    </a:lnTo>
                    <a:lnTo>
                      <a:pt x="118" y="36"/>
                    </a:lnTo>
                    <a:lnTo>
                      <a:pt x="116" y="36"/>
                    </a:lnTo>
                    <a:lnTo>
                      <a:pt x="110" y="40"/>
                    </a:lnTo>
                    <a:lnTo>
                      <a:pt x="108" y="40"/>
                    </a:lnTo>
                    <a:lnTo>
                      <a:pt x="106" y="40"/>
                    </a:lnTo>
                    <a:lnTo>
                      <a:pt x="104" y="38"/>
                    </a:lnTo>
                    <a:lnTo>
                      <a:pt x="102" y="34"/>
                    </a:lnTo>
                    <a:lnTo>
                      <a:pt x="102" y="34"/>
                    </a:lnTo>
                    <a:lnTo>
                      <a:pt x="100" y="34"/>
                    </a:lnTo>
                    <a:lnTo>
                      <a:pt x="98" y="36"/>
                    </a:lnTo>
                    <a:lnTo>
                      <a:pt x="92" y="44"/>
                    </a:lnTo>
                    <a:lnTo>
                      <a:pt x="92" y="44"/>
                    </a:lnTo>
                    <a:lnTo>
                      <a:pt x="90" y="40"/>
                    </a:lnTo>
                    <a:lnTo>
                      <a:pt x="90" y="40"/>
                    </a:lnTo>
                    <a:lnTo>
                      <a:pt x="84" y="38"/>
                    </a:lnTo>
                    <a:lnTo>
                      <a:pt x="78" y="36"/>
                    </a:lnTo>
                    <a:lnTo>
                      <a:pt x="74" y="36"/>
                    </a:lnTo>
                    <a:lnTo>
                      <a:pt x="72" y="38"/>
                    </a:lnTo>
                    <a:lnTo>
                      <a:pt x="68" y="42"/>
                    </a:lnTo>
                    <a:lnTo>
                      <a:pt x="66" y="48"/>
                    </a:lnTo>
                    <a:lnTo>
                      <a:pt x="66" y="48"/>
                    </a:lnTo>
                    <a:lnTo>
                      <a:pt x="64" y="50"/>
                    </a:lnTo>
                    <a:lnTo>
                      <a:pt x="64" y="48"/>
                    </a:lnTo>
                    <a:lnTo>
                      <a:pt x="64" y="48"/>
                    </a:lnTo>
                    <a:lnTo>
                      <a:pt x="60" y="46"/>
                    </a:lnTo>
                    <a:lnTo>
                      <a:pt x="56" y="44"/>
                    </a:lnTo>
                    <a:lnTo>
                      <a:pt x="52" y="44"/>
                    </a:lnTo>
                    <a:lnTo>
                      <a:pt x="48" y="44"/>
                    </a:lnTo>
                    <a:lnTo>
                      <a:pt x="48" y="44"/>
                    </a:lnTo>
                    <a:lnTo>
                      <a:pt x="44" y="42"/>
                    </a:lnTo>
                    <a:lnTo>
                      <a:pt x="40" y="44"/>
                    </a:lnTo>
                    <a:lnTo>
                      <a:pt x="36" y="44"/>
                    </a:lnTo>
                    <a:lnTo>
                      <a:pt x="32" y="40"/>
                    </a:lnTo>
                    <a:lnTo>
                      <a:pt x="32" y="40"/>
                    </a:lnTo>
                    <a:lnTo>
                      <a:pt x="30" y="42"/>
                    </a:lnTo>
                    <a:lnTo>
                      <a:pt x="28" y="42"/>
                    </a:lnTo>
                    <a:lnTo>
                      <a:pt x="26" y="42"/>
                    </a:lnTo>
                    <a:lnTo>
                      <a:pt x="26" y="42"/>
                    </a:lnTo>
                    <a:lnTo>
                      <a:pt x="24" y="38"/>
                    </a:lnTo>
                    <a:lnTo>
                      <a:pt x="20" y="36"/>
                    </a:lnTo>
                    <a:lnTo>
                      <a:pt x="18" y="38"/>
                    </a:lnTo>
                    <a:lnTo>
                      <a:pt x="14" y="44"/>
                    </a:lnTo>
                    <a:lnTo>
                      <a:pt x="14" y="44"/>
                    </a:lnTo>
                    <a:lnTo>
                      <a:pt x="14" y="44"/>
                    </a:lnTo>
                    <a:lnTo>
                      <a:pt x="12" y="44"/>
                    </a:lnTo>
                    <a:lnTo>
                      <a:pt x="10" y="40"/>
                    </a:lnTo>
                    <a:lnTo>
                      <a:pt x="10" y="40"/>
                    </a:lnTo>
                    <a:lnTo>
                      <a:pt x="6" y="38"/>
                    </a:lnTo>
                    <a:lnTo>
                      <a:pt x="4" y="38"/>
                    </a:lnTo>
                    <a:lnTo>
                      <a:pt x="2" y="40"/>
                    </a:lnTo>
                    <a:lnTo>
                      <a:pt x="0" y="36"/>
                    </a:lnTo>
                    <a:lnTo>
                      <a:pt x="0" y="36"/>
                    </a:lnTo>
                    <a:lnTo>
                      <a:pt x="0" y="30"/>
                    </a:lnTo>
                    <a:lnTo>
                      <a:pt x="0" y="26"/>
                    </a:lnTo>
                    <a:lnTo>
                      <a:pt x="0" y="26"/>
                    </a:lnTo>
                    <a:lnTo>
                      <a:pt x="2" y="30"/>
                    </a:lnTo>
                    <a:lnTo>
                      <a:pt x="4" y="32"/>
                    </a:lnTo>
                    <a:lnTo>
                      <a:pt x="4" y="32"/>
                    </a:lnTo>
                    <a:lnTo>
                      <a:pt x="4" y="32"/>
                    </a:lnTo>
                    <a:lnTo>
                      <a:pt x="8" y="26"/>
                    </a:lnTo>
                    <a:lnTo>
                      <a:pt x="12" y="22"/>
                    </a:lnTo>
                    <a:lnTo>
                      <a:pt x="16" y="22"/>
                    </a:lnTo>
                    <a:lnTo>
                      <a:pt x="18" y="22"/>
                    </a:lnTo>
                    <a:lnTo>
                      <a:pt x="26" y="24"/>
                    </a:lnTo>
                    <a:lnTo>
                      <a:pt x="32" y="28"/>
                    </a:lnTo>
                    <a:lnTo>
                      <a:pt x="32" y="28"/>
                    </a:lnTo>
                    <a:lnTo>
                      <a:pt x="38" y="28"/>
                    </a:lnTo>
                    <a:lnTo>
                      <a:pt x="44" y="28"/>
                    </a:lnTo>
                    <a:lnTo>
                      <a:pt x="54" y="26"/>
                    </a:lnTo>
                    <a:lnTo>
                      <a:pt x="54" y="26"/>
                    </a:lnTo>
                    <a:lnTo>
                      <a:pt x="62" y="26"/>
                    </a:lnTo>
                    <a:lnTo>
                      <a:pt x="68" y="30"/>
                    </a:lnTo>
                    <a:lnTo>
                      <a:pt x="68" y="30"/>
                    </a:lnTo>
                    <a:lnTo>
                      <a:pt x="68" y="30"/>
                    </a:lnTo>
                    <a:lnTo>
                      <a:pt x="68" y="30"/>
                    </a:lnTo>
                    <a:lnTo>
                      <a:pt x="68" y="30"/>
                    </a:lnTo>
                    <a:lnTo>
                      <a:pt x="68" y="30"/>
                    </a:lnTo>
                    <a:lnTo>
                      <a:pt x="68" y="30"/>
                    </a:lnTo>
                    <a:lnTo>
                      <a:pt x="64" y="24"/>
                    </a:lnTo>
                    <a:lnTo>
                      <a:pt x="66" y="16"/>
                    </a:lnTo>
                    <a:lnTo>
                      <a:pt x="66" y="16"/>
                    </a:lnTo>
                    <a:lnTo>
                      <a:pt x="68" y="12"/>
                    </a:lnTo>
                    <a:lnTo>
                      <a:pt x="70" y="10"/>
                    </a:lnTo>
                    <a:lnTo>
                      <a:pt x="70" y="10"/>
                    </a:lnTo>
                    <a:lnTo>
                      <a:pt x="74" y="8"/>
                    </a:lnTo>
                    <a:lnTo>
                      <a:pt x="78" y="8"/>
                    </a:lnTo>
                    <a:lnTo>
                      <a:pt x="82" y="8"/>
                    </a:lnTo>
                    <a:lnTo>
                      <a:pt x="86" y="10"/>
                    </a:lnTo>
                    <a:lnTo>
                      <a:pt x="102" y="24"/>
                    </a:lnTo>
                    <a:lnTo>
                      <a:pt x="102" y="24"/>
                    </a:lnTo>
                    <a:lnTo>
                      <a:pt x="102" y="12"/>
                    </a:lnTo>
                    <a:lnTo>
                      <a:pt x="102" y="10"/>
                    </a:lnTo>
                    <a:lnTo>
                      <a:pt x="104" y="8"/>
                    </a:lnTo>
                    <a:lnTo>
                      <a:pt x="108" y="8"/>
                    </a:lnTo>
                    <a:lnTo>
                      <a:pt x="108" y="6"/>
                    </a:lnTo>
                    <a:lnTo>
                      <a:pt x="110" y="4"/>
                    </a:lnTo>
                    <a:lnTo>
                      <a:pt x="110" y="4"/>
                    </a:lnTo>
                    <a:lnTo>
                      <a:pt x="114" y="2"/>
                    </a:lnTo>
                    <a:lnTo>
                      <a:pt x="116" y="0"/>
                    </a:lnTo>
                    <a:lnTo>
                      <a:pt x="118" y="4"/>
                    </a:lnTo>
                    <a:lnTo>
                      <a:pt x="118" y="14"/>
                    </a:lnTo>
                    <a:lnTo>
                      <a:pt x="118" y="14"/>
                    </a:lnTo>
                    <a:lnTo>
                      <a:pt x="120" y="20"/>
                    </a:lnTo>
                    <a:lnTo>
                      <a:pt x="120" y="22"/>
                    </a:lnTo>
                    <a:lnTo>
                      <a:pt x="122" y="22"/>
                    </a:lnTo>
                    <a:lnTo>
                      <a:pt x="122" y="22"/>
                    </a:lnTo>
                    <a:lnTo>
                      <a:pt x="126" y="18"/>
                    </a:lnTo>
                    <a:lnTo>
                      <a:pt x="128" y="20"/>
                    </a:lnTo>
                    <a:lnTo>
                      <a:pt x="134" y="28"/>
                    </a:lnTo>
                    <a:lnTo>
                      <a:pt x="1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5" name="Freeform 839">
                <a:extLst>
                  <a:ext uri="{FF2B5EF4-FFF2-40B4-BE49-F238E27FC236}">
                    <a16:creationId xmlns:a16="http://schemas.microsoft.com/office/drawing/2014/main" id="{E525241A-5280-93D9-6542-78C17F9536FF}"/>
                  </a:ext>
                </a:extLst>
              </p:cNvPr>
              <p:cNvSpPr>
                <a:spLocks/>
              </p:cNvSpPr>
              <p:nvPr/>
            </p:nvSpPr>
            <p:spPr bwMode="auto">
              <a:xfrm>
                <a:off x="2984" y="2819"/>
                <a:ext cx="64" cy="32"/>
              </a:xfrm>
              <a:custGeom>
                <a:avLst/>
                <a:gdLst>
                  <a:gd name="T0" fmla="*/ 0 w 64"/>
                  <a:gd name="T1" fmla="*/ 26 h 32"/>
                  <a:gd name="T2" fmla="*/ 6 w 64"/>
                  <a:gd name="T3" fmla="*/ 22 h 32"/>
                  <a:gd name="T4" fmla="*/ 10 w 64"/>
                  <a:gd name="T5" fmla="*/ 8 h 32"/>
                  <a:gd name="T6" fmla="*/ 10 w 64"/>
                  <a:gd name="T7" fmla="*/ 4 h 32"/>
                  <a:gd name="T8" fmla="*/ 14 w 64"/>
                  <a:gd name="T9" fmla="*/ 0 h 32"/>
                  <a:gd name="T10" fmla="*/ 16 w 64"/>
                  <a:gd name="T11" fmla="*/ 2 h 32"/>
                  <a:gd name="T12" fmla="*/ 22 w 64"/>
                  <a:gd name="T13" fmla="*/ 6 h 32"/>
                  <a:gd name="T14" fmla="*/ 28 w 64"/>
                  <a:gd name="T15" fmla="*/ 4 h 32"/>
                  <a:gd name="T16" fmla="*/ 28 w 64"/>
                  <a:gd name="T17" fmla="*/ 4 h 32"/>
                  <a:gd name="T18" fmla="*/ 32 w 64"/>
                  <a:gd name="T19" fmla="*/ 8 h 32"/>
                  <a:gd name="T20" fmla="*/ 34 w 64"/>
                  <a:gd name="T21" fmla="*/ 12 h 32"/>
                  <a:gd name="T22" fmla="*/ 36 w 64"/>
                  <a:gd name="T23" fmla="*/ 12 h 32"/>
                  <a:gd name="T24" fmla="*/ 46 w 64"/>
                  <a:gd name="T25" fmla="*/ 10 h 32"/>
                  <a:gd name="T26" fmla="*/ 56 w 64"/>
                  <a:gd name="T27" fmla="*/ 16 h 32"/>
                  <a:gd name="T28" fmla="*/ 60 w 64"/>
                  <a:gd name="T29" fmla="*/ 18 h 32"/>
                  <a:gd name="T30" fmla="*/ 64 w 64"/>
                  <a:gd name="T31" fmla="*/ 18 h 32"/>
                  <a:gd name="T32" fmla="*/ 60 w 64"/>
                  <a:gd name="T33" fmla="*/ 22 h 32"/>
                  <a:gd name="T34" fmla="*/ 58 w 64"/>
                  <a:gd name="T35" fmla="*/ 22 h 32"/>
                  <a:gd name="T36" fmla="*/ 56 w 64"/>
                  <a:gd name="T37" fmla="*/ 26 h 32"/>
                  <a:gd name="T38" fmla="*/ 48 w 64"/>
                  <a:gd name="T39" fmla="*/ 28 h 32"/>
                  <a:gd name="T40" fmla="*/ 42 w 64"/>
                  <a:gd name="T41" fmla="*/ 24 h 32"/>
                  <a:gd name="T42" fmla="*/ 32 w 64"/>
                  <a:gd name="T43" fmla="*/ 22 h 32"/>
                  <a:gd name="T44" fmla="*/ 30 w 64"/>
                  <a:gd name="T45" fmla="*/ 22 h 32"/>
                  <a:gd name="T46" fmla="*/ 28 w 64"/>
                  <a:gd name="T47" fmla="*/ 20 h 32"/>
                  <a:gd name="T48" fmla="*/ 26 w 64"/>
                  <a:gd name="T49" fmla="*/ 22 h 32"/>
                  <a:gd name="T50" fmla="*/ 26 w 64"/>
                  <a:gd name="T51" fmla="*/ 22 h 32"/>
                  <a:gd name="T52" fmla="*/ 20 w 64"/>
                  <a:gd name="T53" fmla="*/ 24 h 32"/>
                  <a:gd name="T54" fmla="*/ 16 w 64"/>
                  <a:gd name="T55" fmla="*/ 26 h 32"/>
                  <a:gd name="T56" fmla="*/ 14 w 64"/>
                  <a:gd name="T57" fmla="*/ 30 h 32"/>
                  <a:gd name="T58" fmla="*/ 12 w 64"/>
                  <a:gd name="T59" fmla="*/ 28 h 32"/>
                  <a:gd name="T60" fmla="*/ 6 w 64"/>
                  <a:gd name="T61" fmla="*/ 32 h 32"/>
                  <a:gd name="T62" fmla="*/ 2 w 64"/>
                  <a:gd name="T63" fmla="*/ 32 h 32"/>
                  <a:gd name="T64" fmla="*/ 0 w 64"/>
                  <a:gd name="T65" fmla="*/ 28 h 32"/>
                  <a:gd name="T66" fmla="*/ 0 w 64"/>
                  <a:gd name="T67"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32">
                    <a:moveTo>
                      <a:pt x="0" y="26"/>
                    </a:moveTo>
                    <a:lnTo>
                      <a:pt x="0" y="26"/>
                    </a:lnTo>
                    <a:lnTo>
                      <a:pt x="4" y="24"/>
                    </a:lnTo>
                    <a:lnTo>
                      <a:pt x="6" y="22"/>
                    </a:lnTo>
                    <a:lnTo>
                      <a:pt x="8" y="18"/>
                    </a:lnTo>
                    <a:lnTo>
                      <a:pt x="10" y="8"/>
                    </a:lnTo>
                    <a:lnTo>
                      <a:pt x="10" y="8"/>
                    </a:lnTo>
                    <a:lnTo>
                      <a:pt x="10" y="4"/>
                    </a:lnTo>
                    <a:lnTo>
                      <a:pt x="12" y="2"/>
                    </a:lnTo>
                    <a:lnTo>
                      <a:pt x="14" y="0"/>
                    </a:lnTo>
                    <a:lnTo>
                      <a:pt x="16" y="2"/>
                    </a:lnTo>
                    <a:lnTo>
                      <a:pt x="16" y="2"/>
                    </a:lnTo>
                    <a:lnTo>
                      <a:pt x="18" y="6"/>
                    </a:lnTo>
                    <a:lnTo>
                      <a:pt x="22" y="6"/>
                    </a:lnTo>
                    <a:lnTo>
                      <a:pt x="24" y="6"/>
                    </a:lnTo>
                    <a:lnTo>
                      <a:pt x="28" y="4"/>
                    </a:lnTo>
                    <a:lnTo>
                      <a:pt x="28" y="4"/>
                    </a:lnTo>
                    <a:lnTo>
                      <a:pt x="28" y="4"/>
                    </a:lnTo>
                    <a:lnTo>
                      <a:pt x="30" y="4"/>
                    </a:lnTo>
                    <a:lnTo>
                      <a:pt x="32" y="8"/>
                    </a:lnTo>
                    <a:lnTo>
                      <a:pt x="34" y="12"/>
                    </a:lnTo>
                    <a:lnTo>
                      <a:pt x="34" y="12"/>
                    </a:lnTo>
                    <a:lnTo>
                      <a:pt x="36" y="12"/>
                    </a:lnTo>
                    <a:lnTo>
                      <a:pt x="36" y="12"/>
                    </a:lnTo>
                    <a:lnTo>
                      <a:pt x="40" y="10"/>
                    </a:lnTo>
                    <a:lnTo>
                      <a:pt x="46" y="10"/>
                    </a:lnTo>
                    <a:lnTo>
                      <a:pt x="50" y="12"/>
                    </a:lnTo>
                    <a:lnTo>
                      <a:pt x="56" y="16"/>
                    </a:lnTo>
                    <a:lnTo>
                      <a:pt x="56" y="16"/>
                    </a:lnTo>
                    <a:lnTo>
                      <a:pt x="60" y="18"/>
                    </a:lnTo>
                    <a:lnTo>
                      <a:pt x="64" y="18"/>
                    </a:lnTo>
                    <a:lnTo>
                      <a:pt x="64" y="18"/>
                    </a:lnTo>
                    <a:lnTo>
                      <a:pt x="62" y="22"/>
                    </a:lnTo>
                    <a:lnTo>
                      <a:pt x="60" y="22"/>
                    </a:lnTo>
                    <a:lnTo>
                      <a:pt x="60" y="22"/>
                    </a:lnTo>
                    <a:lnTo>
                      <a:pt x="58" y="22"/>
                    </a:lnTo>
                    <a:lnTo>
                      <a:pt x="56" y="26"/>
                    </a:lnTo>
                    <a:lnTo>
                      <a:pt x="56" y="26"/>
                    </a:lnTo>
                    <a:lnTo>
                      <a:pt x="52" y="28"/>
                    </a:lnTo>
                    <a:lnTo>
                      <a:pt x="48" y="28"/>
                    </a:lnTo>
                    <a:lnTo>
                      <a:pt x="42" y="24"/>
                    </a:lnTo>
                    <a:lnTo>
                      <a:pt x="42" y="24"/>
                    </a:lnTo>
                    <a:lnTo>
                      <a:pt x="38" y="22"/>
                    </a:lnTo>
                    <a:lnTo>
                      <a:pt x="32" y="22"/>
                    </a:lnTo>
                    <a:lnTo>
                      <a:pt x="32" y="22"/>
                    </a:lnTo>
                    <a:lnTo>
                      <a:pt x="30" y="22"/>
                    </a:lnTo>
                    <a:lnTo>
                      <a:pt x="30" y="20"/>
                    </a:lnTo>
                    <a:lnTo>
                      <a:pt x="28" y="20"/>
                    </a:lnTo>
                    <a:lnTo>
                      <a:pt x="26" y="22"/>
                    </a:lnTo>
                    <a:lnTo>
                      <a:pt x="26" y="22"/>
                    </a:lnTo>
                    <a:lnTo>
                      <a:pt x="26" y="22"/>
                    </a:lnTo>
                    <a:lnTo>
                      <a:pt x="26" y="22"/>
                    </a:lnTo>
                    <a:lnTo>
                      <a:pt x="22" y="24"/>
                    </a:lnTo>
                    <a:lnTo>
                      <a:pt x="20" y="24"/>
                    </a:lnTo>
                    <a:lnTo>
                      <a:pt x="18" y="24"/>
                    </a:lnTo>
                    <a:lnTo>
                      <a:pt x="16" y="26"/>
                    </a:lnTo>
                    <a:lnTo>
                      <a:pt x="16" y="26"/>
                    </a:lnTo>
                    <a:lnTo>
                      <a:pt x="14" y="30"/>
                    </a:lnTo>
                    <a:lnTo>
                      <a:pt x="14" y="30"/>
                    </a:lnTo>
                    <a:lnTo>
                      <a:pt x="12" y="28"/>
                    </a:lnTo>
                    <a:lnTo>
                      <a:pt x="10" y="30"/>
                    </a:lnTo>
                    <a:lnTo>
                      <a:pt x="6" y="32"/>
                    </a:lnTo>
                    <a:lnTo>
                      <a:pt x="4" y="32"/>
                    </a:lnTo>
                    <a:lnTo>
                      <a:pt x="2" y="32"/>
                    </a:lnTo>
                    <a:lnTo>
                      <a:pt x="0" y="28"/>
                    </a:lnTo>
                    <a:lnTo>
                      <a:pt x="0" y="28"/>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6" name="Freeform 840">
                <a:extLst>
                  <a:ext uri="{FF2B5EF4-FFF2-40B4-BE49-F238E27FC236}">
                    <a16:creationId xmlns:a16="http://schemas.microsoft.com/office/drawing/2014/main" id="{380F0AA0-859D-D6EA-98CF-244D185AD226}"/>
                  </a:ext>
                </a:extLst>
              </p:cNvPr>
              <p:cNvSpPr>
                <a:spLocks/>
              </p:cNvSpPr>
              <p:nvPr/>
            </p:nvSpPr>
            <p:spPr bwMode="auto">
              <a:xfrm>
                <a:off x="2956" y="2825"/>
                <a:ext cx="28" cy="28"/>
              </a:xfrm>
              <a:custGeom>
                <a:avLst/>
                <a:gdLst>
                  <a:gd name="T0" fmla="*/ 0 w 28"/>
                  <a:gd name="T1" fmla="*/ 16 h 28"/>
                  <a:gd name="T2" fmla="*/ 0 w 28"/>
                  <a:gd name="T3" fmla="*/ 16 h 28"/>
                  <a:gd name="T4" fmla="*/ 2 w 28"/>
                  <a:gd name="T5" fmla="*/ 6 h 28"/>
                  <a:gd name="T6" fmla="*/ 6 w 28"/>
                  <a:gd name="T7" fmla="*/ 2 h 28"/>
                  <a:gd name="T8" fmla="*/ 10 w 28"/>
                  <a:gd name="T9" fmla="*/ 2 h 28"/>
                  <a:gd name="T10" fmla="*/ 16 w 28"/>
                  <a:gd name="T11" fmla="*/ 0 h 28"/>
                  <a:gd name="T12" fmla="*/ 16 w 28"/>
                  <a:gd name="T13" fmla="*/ 0 h 28"/>
                  <a:gd name="T14" fmla="*/ 16 w 28"/>
                  <a:gd name="T15" fmla="*/ 0 h 28"/>
                  <a:gd name="T16" fmla="*/ 18 w 28"/>
                  <a:gd name="T17" fmla="*/ 2 h 28"/>
                  <a:gd name="T18" fmla="*/ 18 w 28"/>
                  <a:gd name="T19" fmla="*/ 2 h 28"/>
                  <a:gd name="T20" fmla="*/ 20 w 28"/>
                  <a:gd name="T21" fmla="*/ 10 h 28"/>
                  <a:gd name="T22" fmla="*/ 22 w 28"/>
                  <a:gd name="T23" fmla="*/ 14 h 28"/>
                  <a:gd name="T24" fmla="*/ 28 w 28"/>
                  <a:gd name="T25" fmla="*/ 20 h 28"/>
                  <a:gd name="T26" fmla="*/ 28 w 28"/>
                  <a:gd name="T27" fmla="*/ 20 h 28"/>
                  <a:gd name="T28" fmla="*/ 28 w 28"/>
                  <a:gd name="T29" fmla="*/ 20 h 28"/>
                  <a:gd name="T30" fmla="*/ 26 w 28"/>
                  <a:gd name="T31" fmla="*/ 26 h 28"/>
                  <a:gd name="T32" fmla="*/ 26 w 28"/>
                  <a:gd name="T33" fmla="*/ 28 h 28"/>
                  <a:gd name="T34" fmla="*/ 24 w 28"/>
                  <a:gd name="T35" fmla="*/ 26 h 28"/>
                  <a:gd name="T36" fmla="*/ 24 w 28"/>
                  <a:gd name="T37" fmla="*/ 26 h 28"/>
                  <a:gd name="T38" fmla="*/ 22 w 28"/>
                  <a:gd name="T39" fmla="*/ 26 h 28"/>
                  <a:gd name="T40" fmla="*/ 22 w 28"/>
                  <a:gd name="T41" fmla="*/ 26 h 28"/>
                  <a:gd name="T42" fmla="*/ 20 w 28"/>
                  <a:gd name="T43" fmla="*/ 24 h 28"/>
                  <a:gd name="T44" fmla="*/ 18 w 28"/>
                  <a:gd name="T45" fmla="*/ 24 h 28"/>
                  <a:gd name="T46" fmla="*/ 16 w 28"/>
                  <a:gd name="T47" fmla="*/ 20 h 28"/>
                  <a:gd name="T48" fmla="*/ 16 w 28"/>
                  <a:gd name="T49" fmla="*/ 20 h 28"/>
                  <a:gd name="T50" fmla="*/ 16 w 28"/>
                  <a:gd name="T51" fmla="*/ 20 h 28"/>
                  <a:gd name="T52" fmla="*/ 16 w 28"/>
                  <a:gd name="T53" fmla="*/ 14 h 28"/>
                  <a:gd name="T54" fmla="*/ 14 w 28"/>
                  <a:gd name="T55" fmla="*/ 14 h 28"/>
                  <a:gd name="T56" fmla="*/ 12 w 28"/>
                  <a:gd name="T57" fmla="*/ 16 h 28"/>
                  <a:gd name="T58" fmla="*/ 12 w 28"/>
                  <a:gd name="T59" fmla="*/ 16 h 28"/>
                  <a:gd name="T60" fmla="*/ 12 w 28"/>
                  <a:gd name="T61" fmla="*/ 16 h 28"/>
                  <a:gd name="T62" fmla="*/ 8 w 28"/>
                  <a:gd name="T63" fmla="*/ 20 h 28"/>
                  <a:gd name="T64" fmla="*/ 6 w 28"/>
                  <a:gd name="T65" fmla="*/ 22 h 28"/>
                  <a:gd name="T66" fmla="*/ 2 w 28"/>
                  <a:gd name="T67" fmla="*/ 20 h 28"/>
                  <a:gd name="T68" fmla="*/ 0 w 28"/>
                  <a:gd name="T69" fmla="*/ 16 h 28"/>
                  <a:gd name="T70" fmla="*/ 0 w 28"/>
                  <a:gd name="T7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8">
                    <a:moveTo>
                      <a:pt x="0" y="16"/>
                    </a:moveTo>
                    <a:lnTo>
                      <a:pt x="0" y="16"/>
                    </a:lnTo>
                    <a:lnTo>
                      <a:pt x="2" y="6"/>
                    </a:lnTo>
                    <a:lnTo>
                      <a:pt x="6" y="2"/>
                    </a:lnTo>
                    <a:lnTo>
                      <a:pt x="10" y="2"/>
                    </a:lnTo>
                    <a:lnTo>
                      <a:pt x="16" y="0"/>
                    </a:lnTo>
                    <a:lnTo>
                      <a:pt x="16" y="0"/>
                    </a:lnTo>
                    <a:lnTo>
                      <a:pt x="16" y="0"/>
                    </a:lnTo>
                    <a:lnTo>
                      <a:pt x="18" y="2"/>
                    </a:lnTo>
                    <a:lnTo>
                      <a:pt x="18" y="2"/>
                    </a:lnTo>
                    <a:lnTo>
                      <a:pt x="20" y="10"/>
                    </a:lnTo>
                    <a:lnTo>
                      <a:pt x="22" y="14"/>
                    </a:lnTo>
                    <a:lnTo>
                      <a:pt x="28" y="20"/>
                    </a:lnTo>
                    <a:lnTo>
                      <a:pt x="28" y="20"/>
                    </a:lnTo>
                    <a:lnTo>
                      <a:pt x="28" y="20"/>
                    </a:lnTo>
                    <a:lnTo>
                      <a:pt x="26" y="26"/>
                    </a:lnTo>
                    <a:lnTo>
                      <a:pt x="26" y="28"/>
                    </a:lnTo>
                    <a:lnTo>
                      <a:pt x="24" y="26"/>
                    </a:lnTo>
                    <a:lnTo>
                      <a:pt x="24" y="26"/>
                    </a:lnTo>
                    <a:lnTo>
                      <a:pt x="22" y="26"/>
                    </a:lnTo>
                    <a:lnTo>
                      <a:pt x="22" y="26"/>
                    </a:lnTo>
                    <a:lnTo>
                      <a:pt x="20" y="24"/>
                    </a:lnTo>
                    <a:lnTo>
                      <a:pt x="18" y="24"/>
                    </a:lnTo>
                    <a:lnTo>
                      <a:pt x="16" y="20"/>
                    </a:lnTo>
                    <a:lnTo>
                      <a:pt x="16" y="20"/>
                    </a:lnTo>
                    <a:lnTo>
                      <a:pt x="16" y="20"/>
                    </a:lnTo>
                    <a:lnTo>
                      <a:pt x="16" y="14"/>
                    </a:lnTo>
                    <a:lnTo>
                      <a:pt x="14" y="14"/>
                    </a:lnTo>
                    <a:lnTo>
                      <a:pt x="12" y="16"/>
                    </a:lnTo>
                    <a:lnTo>
                      <a:pt x="12" y="16"/>
                    </a:lnTo>
                    <a:lnTo>
                      <a:pt x="12" y="16"/>
                    </a:lnTo>
                    <a:lnTo>
                      <a:pt x="8" y="20"/>
                    </a:lnTo>
                    <a:lnTo>
                      <a:pt x="6" y="22"/>
                    </a:lnTo>
                    <a:lnTo>
                      <a:pt x="2"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7" name="Freeform 841">
                <a:extLst>
                  <a:ext uri="{FF2B5EF4-FFF2-40B4-BE49-F238E27FC236}">
                    <a16:creationId xmlns:a16="http://schemas.microsoft.com/office/drawing/2014/main" id="{2F217DB2-B79D-907B-6114-A8189D4FFF1A}"/>
                  </a:ext>
                </a:extLst>
              </p:cNvPr>
              <p:cNvSpPr>
                <a:spLocks/>
              </p:cNvSpPr>
              <p:nvPr/>
            </p:nvSpPr>
            <p:spPr bwMode="auto">
              <a:xfrm>
                <a:off x="2950" y="2837"/>
                <a:ext cx="18" cy="18"/>
              </a:xfrm>
              <a:custGeom>
                <a:avLst/>
                <a:gdLst>
                  <a:gd name="T0" fmla="*/ 6 w 18"/>
                  <a:gd name="T1" fmla="*/ 4 h 18"/>
                  <a:gd name="T2" fmla="*/ 6 w 18"/>
                  <a:gd name="T3" fmla="*/ 4 h 18"/>
                  <a:gd name="T4" fmla="*/ 8 w 18"/>
                  <a:gd name="T5" fmla="*/ 6 h 18"/>
                  <a:gd name="T6" fmla="*/ 12 w 18"/>
                  <a:gd name="T7" fmla="*/ 6 h 18"/>
                  <a:gd name="T8" fmla="*/ 18 w 18"/>
                  <a:gd name="T9" fmla="*/ 4 h 18"/>
                  <a:gd name="T10" fmla="*/ 18 w 18"/>
                  <a:gd name="T11" fmla="*/ 4 h 18"/>
                  <a:gd name="T12" fmla="*/ 18 w 18"/>
                  <a:gd name="T13" fmla="*/ 10 h 18"/>
                  <a:gd name="T14" fmla="*/ 18 w 18"/>
                  <a:gd name="T15" fmla="*/ 16 h 18"/>
                  <a:gd name="T16" fmla="*/ 18 w 18"/>
                  <a:gd name="T17" fmla="*/ 16 h 18"/>
                  <a:gd name="T18" fmla="*/ 14 w 18"/>
                  <a:gd name="T19" fmla="*/ 14 h 18"/>
                  <a:gd name="T20" fmla="*/ 12 w 18"/>
                  <a:gd name="T21" fmla="*/ 14 h 18"/>
                  <a:gd name="T22" fmla="*/ 8 w 18"/>
                  <a:gd name="T23" fmla="*/ 16 h 18"/>
                  <a:gd name="T24" fmla="*/ 8 w 18"/>
                  <a:gd name="T25" fmla="*/ 16 h 18"/>
                  <a:gd name="T26" fmla="*/ 4 w 18"/>
                  <a:gd name="T27" fmla="*/ 18 h 18"/>
                  <a:gd name="T28" fmla="*/ 2 w 18"/>
                  <a:gd name="T29" fmla="*/ 16 h 18"/>
                  <a:gd name="T30" fmla="*/ 0 w 18"/>
                  <a:gd name="T31" fmla="*/ 4 h 18"/>
                  <a:gd name="T32" fmla="*/ 0 w 18"/>
                  <a:gd name="T33" fmla="*/ 4 h 18"/>
                  <a:gd name="T34" fmla="*/ 2 w 18"/>
                  <a:gd name="T35" fmla="*/ 0 h 18"/>
                  <a:gd name="T36" fmla="*/ 4 w 18"/>
                  <a:gd name="T37" fmla="*/ 0 h 18"/>
                  <a:gd name="T38" fmla="*/ 4 w 18"/>
                  <a:gd name="T39" fmla="*/ 0 h 18"/>
                  <a:gd name="T40" fmla="*/ 6 w 18"/>
                  <a:gd name="T41" fmla="*/ 4 h 18"/>
                  <a:gd name="T42" fmla="*/ 6 w 18"/>
                  <a:gd name="T4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6" y="4"/>
                    </a:moveTo>
                    <a:lnTo>
                      <a:pt x="6" y="4"/>
                    </a:lnTo>
                    <a:lnTo>
                      <a:pt x="8" y="6"/>
                    </a:lnTo>
                    <a:lnTo>
                      <a:pt x="12" y="6"/>
                    </a:lnTo>
                    <a:lnTo>
                      <a:pt x="18" y="4"/>
                    </a:lnTo>
                    <a:lnTo>
                      <a:pt x="18" y="4"/>
                    </a:lnTo>
                    <a:lnTo>
                      <a:pt x="18" y="10"/>
                    </a:lnTo>
                    <a:lnTo>
                      <a:pt x="18" y="16"/>
                    </a:lnTo>
                    <a:lnTo>
                      <a:pt x="18" y="16"/>
                    </a:lnTo>
                    <a:lnTo>
                      <a:pt x="14" y="14"/>
                    </a:lnTo>
                    <a:lnTo>
                      <a:pt x="12" y="14"/>
                    </a:lnTo>
                    <a:lnTo>
                      <a:pt x="8" y="16"/>
                    </a:lnTo>
                    <a:lnTo>
                      <a:pt x="8" y="16"/>
                    </a:lnTo>
                    <a:lnTo>
                      <a:pt x="4" y="18"/>
                    </a:lnTo>
                    <a:lnTo>
                      <a:pt x="2" y="16"/>
                    </a:lnTo>
                    <a:lnTo>
                      <a:pt x="0" y="4"/>
                    </a:lnTo>
                    <a:lnTo>
                      <a:pt x="0" y="4"/>
                    </a:lnTo>
                    <a:lnTo>
                      <a:pt x="2" y="0"/>
                    </a:lnTo>
                    <a:lnTo>
                      <a:pt x="4"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8" name="Freeform 842">
                <a:extLst>
                  <a:ext uri="{FF2B5EF4-FFF2-40B4-BE49-F238E27FC236}">
                    <a16:creationId xmlns:a16="http://schemas.microsoft.com/office/drawing/2014/main" id="{6DE0BE2E-A23C-E896-0EA7-CB4E83E5B73B}"/>
                  </a:ext>
                </a:extLst>
              </p:cNvPr>
              <p:cNvSpPr>
                <a:spLocks/>
              </p:cNvSpPr>
              <p:nvPr/>
            </p:nvSpPr>
            <p:spPr bwMode="auto">
              <a:xfrm>
                <a:off x="2998" y="2837"/>
                <a:ext cx="12" cy="18"/>
              </a:xfrm>
              <a:custGeom>
                <a:avLst/>
                <a:gdLst>
                  <a:gd name="T0" fmla="*/ 2 w 12"/>
                  <a:gd name="T1" fmla="*/ 8 h 18"/>
                  <a:gd name="T2" fmla="*/ 2 w 12"/>
                  <a:gd name="T3" fmla="*/ 8 h 18"/>
                  <a:gd name="T4" fmla="*/ 0 w 12"/>
                  <a:gd name="T5" fmla="*/ 2 h 18"/>
                  <a:gd name="T6" fmla="*/ 2 w 12"/>
                  <a:gd name="T7" fmla="*/ 0 h 18"/>
                  <a:gd name="T8" fmla="*/ 2 w 12"/>
                  <a:gd name="T9" fmla="*/ 0 h 18"/>
                  <a:gd name="T10" fmla="*/ 2 w 12"/>
                  <a:gd name="T11" fmla="*/ 0 h 18"/>
                  <a:gd name="T12" fmla="*/ 12 w 12"/>
                  <a:gd name="T13" fmla="*/ 4 h 18"/>
                  <a:gd name="T14" fmla="*/ 12 w 12"/>
                  <a:gd name="T15" fmla="*/ 4 h 18"/>
                  <a:gd name="T16" fmla="*/ 10 w 12"/>
                  <a:gd name="T17" fmla="*/ 10 h 18"/>
                  <a:gd name="T18" fmla="*/ 12 w 12"/>
                  <a:gd name="T19" fmla="*/ 14 h 18"/>
                  <a:gd name="T20" fmla="*/ 12 w 12"/>
                  <a:gd name="T21" fmla="*/ 14 h 18"/>
                  <a:gd name="T22" fmla="*/ 8 w 12"/>
                  <a:gd name="T23" fmla="*/ 18 h 18"/>
                  <a:gd name="T24" fmla="*/ 6 w 12"/>
                  <a:gd name="T25" fmla="*/ 16 h 18"/>
                  <a:gd name="T26" fmla="*/ 2 w 12"/>
                  <a:gd name="T27" fmla="*/ 8 h 18"/>
                  <a:gd name="T28" fmla="*/ 2 w 12"/>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2" y="8"/>
                    </a:moveTo>
                    <a:lnTo>
                      <a:pt x="2" y="8"/>
                    </a:lnTo>
                    <a:lnTo>
                      <a:pt x="0" y="2"/>
                    </a:lnTo>
                    <a:lnTo>
                      <a:pt x="2" y="0"/>
                    </a:lnTo>
                    <a:lnTo>
                      <a:pt x="2" y="0"/>
                    </a:lnTo>
                    <a:lnTo>
                      <a:pt x="2" y="0"/>
                    </a:lnTo>
                    <a:lnTo>
                      <a:pt x="12" y="4"/>
                    </a:lnTo>
                    <a:lnTo>
                      <a:pt x="12" y="4"/>
                    </a:lnTo>
                    <a:lnTo>
                      <a:pt x="10" y="10"/>
                    </a:lnTo>
                    <a:lnTo>
                      <a:pt x="12" y="14"/>
                    </a:lnTo>
                    <a:lnTo>
                      <a:pt x="12" y="14"/>
                    </a:lnTo>
                    <a:lnTo>
                      <a:pt x="8" y="18"/>
                    </a:lnTo>
                    <a:lnTo>
                      <a:pt x="6" y="16"/>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9" name="Freeform 843">
                <a:extLst>
                  <a:ext uri="{FF2B5EF4-FFF2-40B4-BE49-F238E27FC236}">
                    <a16:creationId xmlns:a16="http://schemas.microsoft.com/office/drawing/2014/main" id="{39E40A8D-6B08-1028-AE83-332C2D1C4475}"/>
                  </a:ext>
                </a:extLst>
              </p:cNvPr>
              <p:cNvSpPr>
                <a:spLocks/>
              </p:cNvSpPr>
              <p:nvPr/>
            </p:nvSpPr>
            <p:spPr bwMode="auto">
              <a:xfrm>
                <a:off x="2980" y="2845"/>
                <a:ext cx="18" cy="10"/>
              </a:xfrm>
              <a:custGeom>
                <a:avLst/>
                <a:gdLst>
                  <a:gd name="T0" fmla="*/ 0 w 18"/>
                  <a:gd name="T1" fmla="*/ 6 h 10"/>
                  <a:gd name="T2" fmla="*/ 0 w 18"/>
                  <a:gd name="T3" fmla="*/ 6 h 10"/>
                  <a:gd name="T4" fmla="*/ 2 w 18"/>
                  <a:gd name="T5" fmla="*/ 2 h 10"/>
                  <a:gd name="T6" fmla="*/ 4 w 18"/>
                  <a:gd name="T7" fmla="*/ 0 h 10"/>
                  <a:gd name="T8" fmla="*/ 4 w 18"/>
                  <a:gd name="T9" fmla="*/ 0 h 10"/>
                  <a:gd name="T10" fmla="*/ 4 w 18"/>
                  <a:gd name="T11" fmla="*/ 0 h 10"/>
                  <a:gd name="T12" fmla="*/ 8 w 18"/>
                  <a:gd name="T13" fmla="*/ 4 h 10"/>
                  <a:gd name="T14" fmla="*/ 8 w 18"/>
                  <a:gd name="T15" fmla="*/ 4 h 10"/>
                  <a:gd name="T16" fmla="*/ 10 w 18"/>
                  <a:gd name="T17" fmla="*/ 2 h 10"/>
                  <a:gd name="T18" fmla="*/ 10 w 18"/>
                  <a:gd name="T19" fmla="*/ 2 h 10"/>
                  <a:gd name="T20" fmla="*/ 12 w 18"/>
                  <a:gd name="T21" fmla="*/ 0 h 10"/>
                  <a:gd name="T22" fmla="*/ 14 w 18"/>
                  <a:gd name="T23" fmla="*/ 0 h 10"/>
                  <a:gd name="T24" fmla="*/ 18 w 18"/>
                  <a:gd name="T25" fmla="*/ 4 h 10"/>
                  <a:gd name="T26" fmla="*/ 18 w 18"/>
                  <a:gd name="T27" fmla="*/ 4 h 10"/>
                  <a:gd name="T28" fmla="*/ 14 w 18"/>
                  <a:gd name="T29" fmla="*/ 8 h 10"/>
                  <a:gd name="T30" fmla="*/ 8 w 18"/>
                  <a:gd name="T31" fmla="*/ 8 h 10"/>
                  <a:gd name="T32" fmla="*/ 4 w 18"/>
                  <a:gd name="T33" fmla="*/ 10 h 10"/>
                  <a:gd name="T34" fmla="*/ 0 w 18"/>
                  <a:gd name="T35" fmla="*/ 6 h 10"/>
                  <a:gd name="T36" fmla="*/ 0 w 18"/>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0">
                    <a:moveTo>
                      <a:pt x="0" y="6"/>
                    </a:moveTo>
                    <a:lnTo>
                      <a:pt x="0" y="6"/>
                    </a:lnTo>
                    <a:lnTo>
                      <a:pt x="2" y="2"/>
                    </a:lnTo>
                    <a:lnTo>
                      <a:pt x="4" y="0"/>
                    </a:lnTo>
                    <a:lnTo>
                      <a:pt x="4" y="0"/>
                    </a:lnTo>
                    <a:lnTo>
                      <a:pt x="4" y="0"/>
                    </a:lnTo>
                    <a:lnTo>
                      <a:pt x="8" y="4"/>
                    </a:lnTo>
                    <a:lnTo>
                      <a:pt x="8" y="4"/>
                    </a:lnTo>
                    <a:lnTo>
                      <a:pt x="10" y="2"/>
                    </a:lnTo>
                    <a:lnTo>
                      <a:pt x="10" y="2"/>
                    </a:lnTo>
                    <a:lnTo>
                      <a:pt x="12" y="0"/>
                    </a:lnTo>
                    <a:lnTo>
                      <a:pt x="14" y="0"/>
                    </a:lnTo>
                    <a:lnTo>
                      <a:pt x="18" y="4"/>
                    </a:lnTo>
                    <a:lnTo>
                      <a:pt x="18" y="4"/>
                    </a:lnTo>
                    <a:lnTo>
                      <a:pt x="14" y="8"/>
                    </a:lnTo>
                    <a:lnTo>
                      <a:pt x="8" y="8"/>
                    </a:lnTo>
                    <a:lnTo>
                      <a:pt x="4"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0" name="Freeform 844">
                <a:extLst>
                  <a:ext uri="{FF2B5EF4-FFF2-40B4-BE49-F238E27FC236}">
                    <a16:creationId xmlns:a16="http://schemas.microsoft.com/office/drawing/2014/main" id="{4373C8F8-114D-2B92-D6E4-E28BB20F252F}"/>
                  </a:ext>
                </a:extLst>
              </p:cNvPr>
              <p:cNvSpPr>
                <a:spLocks/>
              </p:cNvSpPr>
              <p:nvPr/>
            </p:nvSpPr>
            <p:spPr bwMode="auto">
              <a:xfrm>
                <a:off x="2968" y="2833"/>
                <a:ext cx="4" cy="12"/>
              </a:xfrm>
              <a:custGeom>
                <a:avLst/>
                <a:gdLst>
                  <a:gd name="T0" fmla="*/ 0 w 4"/>
                  <a:gd name="T1" fmla="*/ 8 h 12"/>
                  <a:gd name="T2" fmla="*/ 0 w 4"/>
                  <a:gd name="T3" fmla="*/ 8 h 12"/>
                  <a:gd name="T4" fmla="*/ 2 w 4"/>
                  <a:gd name="T5" fmla="*/ 2 h 12"/>
                  <a:gd name="T6" fmla="*/ 2 w 4"/>
                  <a:gd name="T7" fmla="*/ 0 h 12"/>
                  <a:gd name="T8" fmla="*/ 4 w 4"/>
                  <a:gd name="T9" fmla="*/ 0 h 12"/>
                  <a:gd name="T10" fmla="*/ 4 w 4"/>
                  <a:gd name="T11" fmla="*/ 0 h 12"/>
                  <a:gd name="T12" fmla="*/ 4 w 4"/>
                  <a:gd name="T13" fmla="*/ 2 h 12"/>
                  <a:gd name="T14" fmla="*/ 4 w 4"/>
                  <a:gd name="T15" fmla="*/ 4 h 12"/>
                  <a:gd name="T16" fmla="*/ 4 w 4"/>
                  <a:gd name="T17" fmla="*/ 12 h 12"/>
                  <a:gd name="T18" fmla="*/ 4 w 4"/>
                  <a:gd name="T19" fmla="*/ 12 h 12"/>
                  <a:gd name="T20" fmla="*/ 0 w 4"/>
                  <a:gd name="T21" fmla="*/ 8 h 12"/>
                  <a:gd name="T22" fmla="*/ 0 w 4"/>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0" y="8"/>
                    </a:moveTo>
                    <a:lnTo>
                      <a:pt x="0" y="8"/>
                    </a:lnTo>
                    <a:lnTo>
                      <a:pt x="2" y="2"/>
                    </a:lnTo>
                    <a:lnTo>
                      <a:pt x="2" y="0"/>
                    </a:lnTo>
                    <a:lnTo>
                      <a:pt x="4" y="0"/>
                    </a:lnTo>
                    <a:lnTo>
                      <a:pt x="4" y="0"/>
                    </a:lnTo>
                    <a:lnTo>
                      <a:pt x="4" y="2"/>
                    </a:lnTo>
                    <a:lnTo>
                      <a:pt x="4" y="4"/>
                    </a:lnTo>
                    <a:lnTo>
                      <a:pt x="4" y="12"/>
                    </a:lnTo>
                    <a:lnTo>
                      <a:pt x="4"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1" name="Freeform 845">
                <a:extLst>
                  <a:ext uri="{FF2B5EF4-FFF2-40B4-BE49-F238E27FC236}">
                    <a16:creationId xmlns:a16="http://schemas.microsoft.com/office/drawing/2014/main" id="{62D4C7ED-FA1B-D2DA-E02A-1487D586B57D}"/>
                  </a:ext>
                </a:extLst>
              </p:cNvPr>
              <p:cNvSpPr>
                <a:spLocks/>
              </p:cNvSpPr>
              <p:nvPr/>
            </p:nvSpPr>
            <p:spPr bwMode="auto">
              <a:xfrm>
                <a:off x="2972" y="2845"/>
                <a:ext cx="6" cy="6"/>
              </a:xfrm>
              <a:custGeom>
                <a:avLst/>
                <a:gdLst>
                  <a:gd name="T0" fmla="*/ 0 w 6"/>
                  <a:gd name="T1" fmla="*/ 0 h 6"/>
                  <a:gd name="T2" fmla="*/ 0 w 6"/>
                  <a:gd name="T3" fmla="*/ 0 h 6"/>
                  <a:gd name="T4" fmla="*/ 6 w 6"/>
                  <a:gd name="T5" fmla="*/ 6 h 6"/>
                  <a:gd name="T6" fmla="*/ 6 w 6"/>
                  <a:gd name="T7" fmla="*/ 6 h 6"/>
                  <a:gd name="T8" fmla="*/ 4 w 6"/>
                  <a:gd name="T9" fmla="*/ 6 h 6"/>
                  <a:gd name="T10" fmla="*/ 2 w 6"/>
                  <a:gd name="T11" fmla="*/ 4 h 6"/>
                  <a:gd name="T12" fmla="*/ 0 w 6"/>
                  <a:gd name="T13" fmla="*/ 0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0" y="0"/>
                    </a:lnTo>
                    <a:lnTo>
                      <a:pt x="6" y="6"/>
                    </a:lnTo>
                    <a:lnTo>
                      <a:pt x="6" y="6"/>
                    </a:lnTo>
                    <a:lnTo>
                      <a:pt x="4" y="6"/>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2" name="Freeform 846">
                <a:extLst>
                  <a:ext uri="{FF2B5EF4-FFF2-40B4-BE49-F238E27FC236}">
                    <a16:creationId xmlns:a16="http://schemas.microsoft.com/office/drawing/2014/main" id="{F6B6C5AB-FDE5-D389-6703-CB30628DCD27}"/>
                  </a:ext>
                </a:extLst>
              </p:cNvPr>
              <p:cNvSpPr>
                <a:spLocks/>
              </p:cNvSpPr>
              <p:nvPr/>
            </p:nvSpPr>
            <p:spPr bwMode="auto">
              <a:xfrm>
                <a:off x="1656" y="2741"/>
                <a:ext cx="44" cy="48"/>
              </a:xfrm>
              <a:custGeom>
                <a:avLst/>
                <a:gdLst>
                  <a:gd name="T0" fmla="*/ 8 w 44"/>
                  <a:gd name="T1" fmla="*/ 48 h 48"/>
                  <a:gd name="T2" fmla="*/ 8 w 44"/>
                  <a:gd name="T3" fmla="*/ 48 h 48"/>
                  <a:gd name="T4" fmla="*/ 4 w 44"/>
                  <a:gd name="T5" fmla="*/ 46 h 48"/>
                  <a:gd name="T6" fmla="*/ 0 w 44"/>
                  <a:gd name="T7" fmla="*/ 22 h 48"/>
                  <a:gd name="T8" fmla="*/ 2 w 44"/>
                  <a:gd name="T9" fmla="*/ 16 h 48"/>
                  <a:gd name="T10" fmla="*/ 10 w 44"/>
                  <a:gd name="T11" fmla="*/ 18 h 48"/>
                  <a:gd name="T12" fmla="*/ 10 w 44"/>
                  <a:gd name="T13" fmla="*/ 16 h 48"/>
                  <a:gd name="T14" fmla="*/ 12 w 44"/>
                  <a:gd name="T15" fmla="*/ 4 h 48"/>
                  <a:gd name="T16" fmla="*/ 14 w 44"/>
                  <a:gd name="T17" fmla="*/ 2 h 48"/>
                  <a:gd name="T18" fmla="*/ 16 w 44"/>
                  <a:gd name="T19" fmla="*/ 0 h 48"/>
                  <a:gd name="T20" fmla="*/ 22 w 44"/>
                  <a:gd name="T21" fmla="*/ 0 h 48"/>
                  <a:gd name="T22" fmla="*/ 30 w 44"/>
                  <a:gd name="T23" fmla="*/ 8 h 48"/>
                  <a:gd name="T24" fmla="*/ 40 w 44"/>
                  <a:gd name="T25" fmla="*/ 14 h 48"/>
                  <a:gd name="T26" fmla="*/ 44 w 44"/>
                  <a:gd name="T27" fmla="*/ 18 h 48"/>
                  <a:gd name="T28" fmla="*/ 44 w 44"/>
                  <a:gd name="T29" fmla="*/ 24 h 48"/>
                  <a:gd name="T30" fmla="*/ 40 w 44"/>
                  <a:gd name="T31" fmla="*/ 24 h 48"/>
                  <a:gd name="T32" fmla="*/ 38 w 44"/>
                  <a:gd name="T33" fmla="*/ 26 h 48"/>
                  <a:gd name="T34" fmla="*/ 36 w 44"/>
                  <a:gd name="T35" fmla="*/ 34 h 48"/>
                  <a:gd name="T36" fmla="*/ 34 w 44"/>
                  <a:gd name="T37" fmla="*/ 34 h 48"/>
                  <a:gd name="T38" fmla="*/ 32 w 44"/>
                  <a:gd name="T39" fmla="*/ 38 h 48"/>
                  <a:gd name="T40" fmla="*/ 30 w 44"/>
                  <a:gd name="T41" fmla="*/ 44 h 48"/>
                  <a:gd name="T42" fmla="*/ 28 w 44"/>
                  <a:gd name="T43" fmla="*/ 42 h 48"/>
                  <a:gd name="T44" fmla="*/ 26 w 44"/>
                  <a:gd name="T45" fmla="*/ 40 h 48"/>
                  <a:gd name="T46" fmla="*/ 24 w 44"/>
                  <a:gd name="T47" fmla="*/ 44 h 48"/>
                  <a:gd name="T48" fmla="*/ 22 w 44"/>
                  <a:gd name="T49" fmla="*/ 48 h 48"/>
                  <a:gd name="T50" fmla="*/ 22 w 44"/>
                  <a:gd name="T51" fmla="*/ 48 h 48"/>
                  <a:gd name="T52" fmla="*/ 18 w 44"/>
                  <a:gd name="T53" fmla="*/ 42 h 48"/>
                  <a:gd name="T54" fmla="*/ 18 w 44"/>
                  <a:gd name="T55" fmla="*/ 44 h 48"/>
                  <a:gd name="T56" fmla="*/ 14 w 44"/>
                  <a:gd name="T57" fmla="*/ 46 h 48"/>
                  <a:gd name="T58" fmla="*/ 12 w 44"/>
                  <a:gd name="T59" fmla="*/ 44 h 48"/>
                  <a:gd name="T60" fmla="*/ 10 w 44"/>
                  <a:gd name="T61" fmla="*/ 44 h 48"/>
                  <a:gd name="T62" fmla="*/ 8 w 44"/>
                  <a:gd name="T6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8">
                    <a:moveTo>
                      <a:pt x="8" y="48"/>
                    </a:moveTo>
                    <a:lnTo>
                      <a:pt x="8" y="48"/>
                    </a:lnTo>
                    <a:lnTo>
                      <a:pt x="8" y="48"/>
                    </a:lnTo>
                    <a:lnTo>
                      <a:pt x="8" y="48"/>
                    </a:lnTo>
                    <a:lnTo>
                      <a:pt x="4" y="46"/>
                    </a:lnTo>
                    <a:lnTo>
                      <a:pt x="4" y="46"/>
                    </a:lnTo>
                    <a:lnTo>
                      <a:pt x="0" y="36"/>
                    </a:lnTo>
                    <a:lnTo>
                      <a:pt x="0" y="22"/>
                    </a:lnTo>
                    <a:lnTo>
                      <a:pt x="0" y="22"/>
                    </a:lnTo>
                    <a:lnTo>
                      <a:pt x="2" y="16"/>
                    </a:lnTo>
                    <a:lnTo>
                      <a:pt x="4" y="16"/>
                    </a:lnTo>
                    <a:lnTo>
                      <a:pt x="10" y="18"/>
                    </a:lnTo>
                    <a:lnTo>
                      <a:pt x="10" y="18"/>
                    </a:lnTo>
                    <a:lnTo>
                      <a:pt x="10" y="16"/>
                    </a:lnTo>
                    <a:lnTo>
                      <a:pt x="10" y="12"/>
                    </a:lnTo>
                    <a:lnTo>
                      <a:pt x="12" y="4"/>
                    </a:lnTo>
                    <a:lnTo>
                      <a:pt x="12" y="4"/>
                    </a:lnTo>
                    <a:lnTo>
                      <a:pt x="14" y="2"/>
                    </a:lnTo>
                    <a:lnTo>
                      <a:pt x="16" y="0"/>
                    </a:lnTo>
                    <a:lnTo>
                      <a:pt x="16" y="0"/>
                    </a:lnTo>
                    <a:lnTo>
                      <a:pt x="22" y="0"/>
                    </a:lnTo>
                    <a:lnTo>
                      <a:pt x="22" y="0"/>
                    </a:lnTo>
                    <a:lnTo>
                      <a:pt x="26" y="4"/>
                    </a:lnTo>
                    <a:lnTo>
                      <a:pt x="30" y="8"/>
                    </a:lnTo>
                    <a:lnTo>
                      <a:pt x="36" y="12"/>
                    </a:lnTo>
                    <a:lnTo>
                      <a:pt x="40" y="14"/>
                    </a:lnTo>
                    <a:lnTo>
                      <a:pt x="40" y="14"/>
                    </a:lnTo>
                    <a:lnTo>
                      <a:pt x="44" y="18"/>
                    </a:lnTo>
                    <a:lnTo>
                      <a:pt x="44" y="18"/>
                    </a:lnTo>
                    <a:lnTo>
                      <a:pt x="44" y="24"/>
                    </a:lnTo>
                    <a:lnTo>
                      <a:pt x="42" y="24"/>
                    </a:lnTo>
                    <a:lnTo>
                      <a:pt x="40" y="24"/>
                    </a:lnTo>
                    <a:lnTo>
                      <a:pt x="38" y="26"/>
                    </a:lnTo>
                    <a:lnTo>
                      <a:pt x="38" y="26"/>
                    </a:lnTo>
                    <a:lnTo>
                      <a:pt x="38" y="32"/>
                    </a:lnTo>
                    <a:lnTo>
                      <a:pt x="36" y="34"/>
                    </a:lnTo>
                    <a:lnTo>
                      <a:pt x="36" y="34"/>
                    </a:lnTo>
                    <a:lnTo>
                      <a:pt x="34" y="34"/>
                    </a:lnTo>
                    <a:lnTo>
                      <a:pt x="34" y="34"/>
                    </a:lnTo>
                    <a:lnTo>
                      <a:pt x="32" y="38"/>
                    </a:lnTo>
                    <a:lnTo>
                      <a:pt x="32" y="42"/>
                    </a:lnTo>
                    <a:lnTo>
                      <a:pt x="30" y="44"/>
                    </a:lnTo>
                    <a:lnTo>
                      <a:pt x="30" y="44"/>
                    </a:lnTo>
                    <a:lnTo>
                      <a:pt x="28" y="42"/>
                    </a:lnTo>
                    <a:lnTo>
                      <a:pt x="28" y="42"/>
                    </a:lnTo>
                    <a:lnTo>
                      <a:pt x="26" y="40"/>
                    </a:lnTo>
                    <a:lnTo>
                      <a:pt x="26" y="40"/>
                    </a:lnTo>
                    <a:lnTo>
                      <a:pt x="24" y="44"/>
                    </a:lnTo>
                    <a:lnTo>
                      <a:pt x="24" y="48"/>
                    </a:lnTo>
                    <a:lnTo>
                      <a:pt x="22" y="48"/>
                    </a:lnTo>
                    <a:lnTo>
                      <a:pt x="22" y="48"/>
                    </a:lnTo>
                    <a:lnTo>
                      <a:pt x="22" y="48"/>
                    </a:lnTo>
                    <a:lnTo>
                      <a:pt x="20" y="44"/>
                    </a:lnTo>
                    <a:lnTo>
                      <a:pt x="18" y="42"/>
                    </a:lnTo>
                    <a:lnTo>
                      <a:pt x="18" y="44"/>
                    </a:lnTo>
                    <a:lnTo>
                      <a:pt x="18" y="44"/>
                    </a:lnTo>
                    <a:lnTo>
                      <a:pt x="16" y="46"/>
                    </a:lnTo>
                    <a:lnTo>
                      <a:pt x="14" y="46"/>
                    </a:lnTo>
                    <a:lnTo>
                      <a:pt x="12" y="44"/>
                    </a:lnTo>
                    <a:lnTo>
                      <a:pt x="12" y="44"/>
                    </a:lnTo>
                    <a:lnTo>
                      <a:pt x="12" y="44"/>
                    </a:lnTo>
                    <a:lnTo>
                      <a:pt x="10" y="44"/>
                    </a:lnTo>
                    <a:lnTo>
                      <a:pt x="8" y="48"/>
                    </a:lnTo>
                    <a:lnTo>
                      <a:pt x="8"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3" name="Freeform 847">
                <a:extLst>
                  <a:ext uri="{FF2B5EF4-FFF2-40B4-BE49-F238E27FC236}">
                    <a16:creationId xmlns:a16="http://schemas.microsoft.com/office/drawing/2014/main" id="{13BB76FA-643E-7B45-D117-7205963A1AA9}"/>
                  </a:ext>
                </a:extLst>
              </p:cNvPr>
              <p:cNvSpPr>
                <a:spLocks/>
              </p:cNvSpPr>
              <p:nvPr/>
            </p:nvSpPr>
            <p:spPr bwMode="auto">
              <a:xfrm>
                <a:off x="1664" y="2777"/>
                <a:ext cx="10" cy="28"/>
              </a:xfrm>
              <a:custGeom>
                <a:avLst/>
                <a:gdLst>
                  <a:gd name="T0" fmla="*/ 6 w 10"/>
                  <a:gd name="T1" fmla="*/ 28 h 28"/>
                  <a:gd name="T2" fmla="*/ 6 w 10"/>
                  <a:gd name="T3" fmla="*/ 28 h 28"/>
                  <a:gd name="T4" fmla="*/ 4 w 10"/>
                  <a:gd name="T5" fmla="*/ 26 h 28"/>
                  <a:gd name="T6" fmla="*/ 0 w 10"/>
                  <a:gd name="T7" fmla="*/ 24 h 28"/>
                  <a:gd name="T8" fmla="*/ 0 w 10"/>
                  <a:gd name="T9" fmla="*/ 24 h 28"/>
                  <a:gd name="T10" fmla="*/ 0 w 10"/>
                  <a:gd name="T11" fmla="*/ 12 h 28"/>
                  <a:gd name="T12" fmla="*/ 0 w 10"/>
                  <a:gd name="T13" fmla="*/ 12 h 28"/>
                  <a:gd name="T14" fmla="*/ 0 w 10"/>
                  <a:gd name="T15" fmla="*/ 6 h 28"/>
                  <a:gd name="T16" fmla="*/ 0 w 10"/>
                  <a:gd name="T17" fmla="*/ 2 h 28"/>
                  <a:gd name="T18" fmla="*/ 0 w 10"/>
                  <a:gd name="T19" fmla="*/ 0 h 28"/>
                  <a:gd name="T20" fmla="*/ 0 w 10"/>
                  <a:gd name="T21" fmla="*/ 0 h 28"/>
                  <a:gd name="T22" fmla="*/ 2 w 10"/>
                  <a:gd name="T23" fmla="*/ 0 h 28"/>
                  <a:gd name="T24" fmla="*/ 4 w 10"/>
                  <a:gd name="T25" fmla="*/ 4 h 28"/>
                  <a:gd name="T26" fmla="*/ 4 w 10"/>
                  <a:gd name="T27" fmla="*/ 4 h 28"/>
                  <a:gd name="T28" fmla="*/ 6 w 10"/>
                  <a:gd name="T29" fmla="*/ 8 h 28"/>
                  <a:gd name="T30" fmla="*/ 10 w 10"/>
                  <a:gd name="T31" fmla="*/ 8 h 28"/>
                  <a:gd name="T32" fmla="*/ 10 w 10"/>
                  <a:gd name="T33" fmla="*/ 8 h 28"/>
                  <a:gd name="T34" fmla="*/ 10 w 10"/>
                  <a:gd name="T35" fmla="*/ 12 h 28"/>
                  <a:gd name="T36" fmla="*/ 10 w 10"/>
                  <a:gd name="T37" fmla="*/ 12 h 28"/>
                  <a:gd name="T38" fmla="*/ 8 w 10"/>
                  <a:gd name="T39" fmla="*/ 20 h 28"/>
                  <a:gd name="T40" fmla="*/ 8 w 10"/>
                  <a:gd name="T41" fmla="*/ 20 h 28"/>
                  <a:gd name="T42" fmla="*/ 6 w 10"/>
                  <a:gd name="T43" fmla="*/ 28 h 28"/>
                  <a:gd name="T44" fmla="*/ 6 w 10"/>
                  <a:gd name="T4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28">
                    <a:moveTo>
                      <a:pt x="6" y="28"/>
                    </a:moveTo>
                    <a:lnTo>
                      <a:pt x="6" y="28"/>
                    </a:lnTo>
                    <a:lnTo>
                      <a:pt x="4" y="26"/>
                    </a:lnTo>
                    <a:lnTo>
                      <a:pt x="0" y="24"/>
                    </a:lnTo>
                    <a:lnTo>
                      <a:pt x="0" y="24"/>
                    </a:lnTo>
                    <a:lnTo>
                      <a:pt x="0" y="12"/>
                    </a:lnTo>
                    <a:lnTo>
                      <a:pt x="0" y="12"/>
                    </a:lnTo>
                    <a:lnTo>
                      <a:pt x="0" y="6"/>
                    </a:lnTo>
                    <a:lnTo>
                      <a:pt x="0" y="2"/>
                    </a:lnTo>
                    <a:lnTo>
                      <a:pt x="0" y="0"/>
                    </a:lnTo>
                    <a:lnTo>
                      <a:pt x="0" y="0"/>
                    </a:lnTo>
                    <a:lnTo>
                      <a:pt x="2" y="0"/>
                    </a:lnTo>
                    <a:lnTo>
                      <a:pt x="4" y="4"/>
                    </a:lnTo>
                    <a:lnTo>
                      <a:pt x="4" y="4"/>
                    </a:lnTo>
                    <a:lnTo>
                      <a:pt x="6" y="8"/>
                    </a:lnTo>
                    <a:lnTo>
                      <a:pt x="10" y="8"/>
                    </a:lnTo>
                    <a:lnTo>
                      <a:pt x="10" y="8"/>
                    </a:lnTo>
                    <a:lnTo>
                      <a:pt x="10" y="12"/>
                    </a:lnTo>
                    <a:lnTo>
                      <a:pt x="10" y="12"/>
                    </a:lnTo>
                    <a:lnTo>
                      <a:pt x="8" y="20"/>
                    </a:lnTo>
                    <a:lnTo>
                      <a:pt x="8" y="20"/>
                    </a:lnTo>
                    <a:lnTo>
                      <a:pt x="6" y="28"/>
                    </a:lnTo>
                    <a:lnTo>
                      <a:pt x="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4" name="Freeform 848">
                <a:extLst>
                  <a:ext uri="{FF2B5EF4-FFF2-40B4-BE49-F238E27FC236}">
                    <a16:creationId xmlns:a16="http://schemas.microsoft.com/office/drawing/2014/main" id="{57BA24FB-505E-23AC-5DE2-48DF06109229}"/>
                  </a:ext>
                </a:extLst>
              </p:cNvPr>
              <p:cNvSpPr>
                <a:spLocks/>
              </p:cNvSpPr>
              <p:nvPr/>
            </p:nvSpPr>
            <p:spPr bwMode="auto">
              <a:xfrm>
                <a:off x="1704" y="2765"/>
                <a:ext cx="12" cy="24"/>
              </a:xfrm>
              <a:custGeom>
                <a:avLst/>
                <a:gdLst>
                  <a:gd name="T0" fmla="*/ 12 w 12"/>
                  <a:gd name="T1" fmla="*/ 24 h 24"/>
                  <a:gd name="T2" fmla="*/ 12 w 12"/>
                  <a:gd name="T3" fmla="*/ 24 h 24"/>
                  <a:gd name="T4" fmla="*/ 8 w 12"/>
                  <a:gd name="T5" fmla="*/ 24 h 24"/>
                  <a:gd name="T6" fmla="*/ 8 w 12"/>
                  <a:gd name="T7" fmla="*/ 24 h 24"/>
                  <a:gd name="T8" fmla="*/ 6 w 12"/>
                  <a:gd name="T9" fmla="*/ 22 h 24"/>
                  <a:gd name="T10" fmla="*/ 4 w 12"/>
                  <a:gd name="T11" fmla="*/ 18 h 24"/>
                  <a:gd name="T12" fmla="*/ 0 w 12"/>
                  <a:gd name="T13" fmla="*/ 10 h 24"/>
                  <a:gd name="T14" fmla="*/ 0 w 12"/>
                  <a:gd name="T15" fmla="*/ 10 h 24"/>
                  <a:gd name="T16" fmla="*/ 0 w 12"/>
                  <a:gd name="T17" fmla="*/ 8 h 24"/>
                  <a:gd name="T18" fmla="*/ 0 w 12"/>
                  <a:gd name="T19" fmla="*/ 8 h 24"/>
                  <a:gd name="T20" fmla="*/ 4 w 12"/>
                  <a:gd name="T21" fmla="*/ 2 h 24"/>
                  <a:gd name="T22" fmla="*/ 6 w 12"/>
                  <a:gd name="T23" fmla="*/ 0 h 24"/>
                  <a:gd name="T24" fmla="*/ 8 w 12"/>
                  <a:gd name="T25" fmla="*/ 2 h 24"/>
                  <a:gd name="T26" fmla="*/ 10 w 12"/>
                  <a:gd name="T27" fmla="*/ 10 h 24"/>
                  <a:gd name="T28" fmla="*/ 12 w 12"/>
                  <a:gd name="T29" fmla="*/ 24 h 24"/>
                  <a:gd name="T30" fmla="*/ 12 w 12"/>
                  <a:gd name="T3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4">
                    <a:moveTo>
                      <a:pt x="12" y="24"/>
                    </a:moveTo>
                    <a:lnTo>
                      <a:pt x="12" y="24"/>
                    </a:lnTo>
                    <a:lnTo>
                      <a:pt x="8" y="24"/>
                    </a:lnTo>
                    <a:lnTo>
                      <a:pt x="8" y="24"/>
                    </a:lnTo>
                    <a:lnTo>
                      <a:pt x="6" y="22"/>
                    </a:lnTo>
                    <a:lnTo>
                      <a:pt x="4" y="18"/>
                    </a:lnTo>
                    <a:lnTo>
                      <a:pt x="0" y="10"/>
                    </a:lnTo>
                    <a:lnTo>
                      <a:pt x="0" y="10"/>
                    </a:lnTo>
                    <a:lnTo>
                      <a:pt x="0" y="8"/>
                    </a:lnTo>
                    <a:lnTo>
                      <a:pt x="0" y="8"/>
                    </a:lnTo>
                    <a:lnTo>
                      <a:pt x="4" y="2"/>
                    </a:lnTo>
                    <a:lnTo>
                      <a:pt x="6" y="0"/>
                    </a:lnTo>
                    <a:lnTo>
                      <a:pt x="8" y="2"/>
                    </a:lnTo>
                    <a:lnTo>
                      <a:pt x="10" y="10"/>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5" name="Freeform 849">
                <a:extLst>
                  <a:ext uri="{FF2B5EF4-FFF2-40B4-BE49-F238E27FC236}">
                    <a16:creationId xmlns:a16="http://schemas.microsoft.com/office/drawing/2014/main" id="{F3C75821-2587-0642-5ADA-F55B0D4B41A6}"/>
                  </a:ext>
                </a:extLst>
              </p:cNvPr>
              <p:cNvSpPr>
                <a:spLocks/>
              </p:cNvSpPr>
              <p:nvPr/>
            </p:nvSpPr>
            <p:spPr bwMode="auto">
              <a:xfrm>
                <a:off x="1684" y="2771"/>
                <a:ext cx="10" cy="22"/>
              </a:xfrm>
              <a:custGeom>
                <a:avLst/>
                <a:gdLst>
                  <a:gd name="T0" fmla="*/ 0 w 10"/>
                  <a:gd name="T1" fmla="*/ 12 h 22"/>
                  <a:gd name="T2" fmla="*/ 0 w 10"/>
                  <a:gd name="T3" fmla="*/ 12 h 22"/>
                  <a:gd name="T4" fmla="*/ 2 w 10"/>
                  <a:gd name="T5" fmla="*/ 8 h 22"/>
                  <a:gd name="T6" fmla="*/ 4 w 10"/>
                  <a:gd name="T7" fmla="*/ 4 h 22"/>
                  <a:gd name="T8" fmla="*/ 6 w 10"/>
                  <a:gd name="T9" fmla="*/ 0 h 22"/>
                  <a:gd name="T10" fmla="*/ 8 w 10"/>
                  <a:gd name="T11" fmla="*/ 4 h 22"/>
                  <a:gd name="T12" fmla="*/ 8 w 10"/>
                  <a:gd name="T13" fmla="*/ 4 h 22"/>
                  <a:gd name="T14" fmla="*/ 8 w 10"/>
                  <a:gd name="T15" fmla="*/ 8 h 22"/>
                  <a:gd name="T16" fmla="*/ 8 w 10"/>
                  <a:gd name="T17" fmla="*/ 10 h 22"/>
                  <a:gd name="T18" fmla="*/ 10 w 10"/>
                  <a:gd name="T19" fmla="*/ 16 h 22"/>
                  <a:gd name="T20" fmla="*/ 10 w 10"/>
                  <a:gd name="T21" fmla="*/ 16 h 22"/>
                  <a:gd name="T22" fmla="*/ 10 w 10"/>
                  <a:gd name="T23" fmla="*/ 20 h 22"/>
                  <a:gd name="T24" fmla="*/ 10 w 10"/>
                  <a:gd name="T25" fmla="*/ 22 h 22"/>
                  <a:gd name="T26" fmla="*/ 8 w 10"/>
                  <a:gd name="T27" fmla="*/ 22 h 22"/>
                  <a:gd name="T28" fmla="*/ 6 w 10"/>
                  <a:gd name="T29" fmla="*/ 22 h 22"/>
                  <a:gd name="T30" fmla="*/ 6 w 10"/>
                  <a:gd name="T31" fmla="*/ 22 h 22"/>
                  <a:gd name="T32" fmla="*/ 2 w 10"/>
                  <a:gd name="T33" fmla="*/ 20 h 22"/>
                  <a:gd name="T34" fmla="*/ 2 w 10"/>
                  <a:gd name="T35" fmla="*/ 16 h 22"/>
                  <a:gd name="T36" fmla="*/ 0 w 10"/>
                  <a:gd name="T37" fmla="*/ 12 h 22"/>
                  <a:gd name="T38" fmla="*/ 0 w 10"/>
                  <a:gd name="T3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2">
                    <a:moveTo>
                      <a:pt x="0" y="12"/>
                    </a:moveTo>
                    <a:lnTo>
                      <a:pt x="0" y="12"/>
                    </a:lnTo>
                    <a:lnTo>
                      <a:pt x="2" y="8"/>
                    </a:lnTo>
                    <a:lnTo>
                      <a:pt x="4" y="4"/>
                    </a:lnTo>
                    <a:lnTo>
                      <a:pt x="6" y="0"/>
                    </a:lnTo>
                    <a:lnTo>
                      <a:pt x="8" y="4"/>
                    </a:lnTo>
                    <a:lnTo>
                      <a:pt x="8" y="4"/>
                    </a:lnTo>
                    <a:lnTo>
                      <a:pt x="8" y="8"/>
                    </a:lnTo>
                    <a:lnTo>
                      <a:pt x="8" y="10"/>
                    </a:lnTo>
                    <a:lnTo>
                      <a:pt x="10" y="16"/>
                    </a:lnTo>
                    <a:lnTo>
                      <a:pt x="10" y="16"/>
                    </a:lnTo>
                    <a:lnTo>
                      <a:pt x="10" y="20"/>
                    </a:lnTo>
                    <a:lnTo>
                      <a:pt x="10" y="22"/>
                    </a:lnTo>
                    <a:lnTo>
                      <a:pt x="8" y="22"/>
                    </a:lnTo>
                    <a:lnTo>
                      <a:pt x="6" y="22"/>
                    </a:lnTo>
                    <a:lnTo>
                      <a:pt x="6" y="22"/>
                    </a:lnTo>
                    <a:lnTo>
                      <a:pt x="2" y="20"/>
                    </a:lnTo>
                    <a:lnTo>
                      <a:pt x="2"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6" name="Freeform 850">
                <a:extLst>
                  <a:ext uri="{FF2B5EF4-FFF2-40B4-BE49-F238E27FC236}">
                    <a16:creationId xmlns:a16="http://schemas.microsoft.com/office/drawing/2014/main" id="{E76533C6-2F5A-268E-A9D4-0FC007291997}"/>
                  </a:ext>
                </a:extLst>
              </p:cNvPr>
              <p:cNvSpPr>
                <a:spLocks/>
              </p:cNvSpPr>
              <p:nvPr/>
            </p:nvSpPr>
            <p:spPr bwMode="auto">
              <a:xfrm>
                <a:off x="1694" y="2751"/>
                <a:ext cx="12" cy="24"/>
              </a:xfrm>
              <a:custGeom>
                <a:avLst/>
                <a:gdLst>
                  <a:gd name="T0" fmla="*/ 0 w 12"/>
                  <a:gd name="T1" fmla="*/ 16 h 24"/>
                  <a:gd name="T2" fmla="*/ 0 w 12"/>
                  <a:gd name="T3" fmla="*/ 16 h 24"/>
                  <a:gd name="T4" fmla="*/ 6 w 12"/>
                  <a:gd name="T5" fmla="*/ 10 h 24"/>
                  <a:gd name="T6" fmla="*/ 6 w 12"/>
                  <a:gd name="T7" fmla="*/ 10 h 24"/>
                  <a:gd name="T8" fmla="*/ 6 w 12"/>
                  <a:gd name="T9" fmla="*/ 2 h 24"/>
                  <a:gd name="T10" fmla="*/ 8 w 12"/>
                  <a:gd name="T11" fmla="*/ 0 h 24"/>
                  <a:gd name="T12" fmla="*/ 10 w 12"/>
                  <a:gd name="T13" fmla="*/ 2 h 24"/>
                  <a:gd name="T14" fmla="*/ 10 w 12"/>
                  <a:gd name="T15" fmla="*/ 2 h 24"/>
                  <a:gd name="T16" fmla="*/ 12 w 12"/>
                  <a:gd name="T17" fmla="*/ 12 h 24"/>
                  <a:gd name="T18" fmla="*/ 10 w 12"/>
                  <a:gd name="T19" fmla="*/ 24 h 24"/>
                  <a:gd name="T20" fmla="*/ 10 w 12"/>
                  <a:gd name="T21" fmla="*/ 24 h 24"/>
                  <a:gd name="T22" fmla="*/ 10 w 12"/>
                  <a:gd name="T23" fmla="*/ 24 h 24"/>
                  <a:gd name="T24" fmla="*/ 0 w 12"/>
                  <a:gd name="T25" fmla="*/ 16 h 24"/>
                  <a:gd name="T26" fmla="*/ 0 w 12"/>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4">
                    <a:moveTo>
                      <a:pt x="0" y="16"/>
                    </a:moveTo>
                    <a:lnTo>
                      <a:pt x="0" y="16"/>
                    </a:lnTo>
                    <a:lnTo>
                      <a:pt x="6" y="10"/>
                    </a:lnTo>
                    <a:lnTo>
                      <a:pt x="6" y="10"/>
                    </a:lnTo>
                    <a:lnTo>
                      <a:pt x="6" y="2"/>
                    </a:lnTo>
                    <a:lnTo>
                      <a:pt x="8" y="0"/>
                    </a:lnTo>
                    <a:lnTo>
                      <a:pt x="10" y="2"/>
                    </a:lnTo>
                    <a:lnTo>
                      <a:pt x="10" y="2"/>
                    </a:lnTo>
                    <a:lnTo>
                      <a:pt x="12" y="12"/>
                    </a:lnTo>
                    <a:lnTo>
                      <a:pt x="10" y="24"/>
                    </a:lnTo>
                    <a:lnTo>
                      <a:pt x="10" y="24"/>
                    </a:lnTo>
                    <a:lnTo>
                      <a:pt x="10" y="24"/>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7" name="Freeform 851">
                <a:extLst>
                  <a:ext uri="{FF2B5EF4-FFF2-40B4-BE49-F238E27FC236}">
                    <a16:creationId xmlns:a16="http://schemas.microsoft.com/office/drawing/2014/main" id="{64D117FC-5851-5D24-D2F6-A6A4FCCFDD4D}"/>
                  </a:ext>
                </a:extLst>
              </p:cNvPr>
              <p:cNvSpPr>
                <a:spLocks/>
              </p:cNvSpPr>
              <p:nvPr/>
            </p:nvSpPr>
            <p:spPr bwMode="auto">
              <a:xfrm>
                <a:off x="1678" y="2773"/>
                <a:ext cx="6" cy="20"/>
              </a:xfrm>
              <a:custGeom>
                <a:avLst/>
                <a:gdLst>
                  <a:gd name="T0" fmla="*/ 6 w 6"/>
                  <a:gd name="T1" fmla="*/ 8 h 20"/>
                  <a:gd name="T2" fmla="*/ 6 w 6"/>
                  <a:gd name="T3" fmla="*/ 8 h 20"/>
                  <a:gd name="T4" fmla="*/ 6 w 6"/>
                  <a:gd name="T5" fmla="*/ 10 h 20"/>
                  <a:gd name="T6" fmla="*/ 4 w 6"/>
                  <a:gd name="T7" fmla="*/ 12 h 20"/>
                  <a:gd name="T8" fmla="*/ 4 w 6"/>
                  <a:gd name="T9" fmla="*/ 12 h 20"/>
                  <a:gd name="T10" fmla="*/ 2 w 6"/>
                  <a:gd name="T11" fmla="*/ 18 h 20"/>
                  <a:gd name="T12" fmla="*/ 2 w 6"/>
                  <a:gd name="T13" fmla="*/ 20 h 20"/>
                  <a:gd name="T14" fmla="*/ 0 w 6"/>
                  <a:gd name="T15" fmla="*/ 16 h 20"/>
                  <a:gd name="T16" fmla="*/ 0 w 6"/>
                  <a:gd name="T17" fmla="*/ 16 h 20"/>
                  <a:gd name="T18" fmla="*/ 2 w 6"/>
                  <a:gd name="T19" fmla="*/ 12 h 20"/>
                  <a:gd name="T20" fmla="*/ 2 w 6"/>
                  <a:gd name="T21" fmla="*/ 12 h 20"/>
                  <a:gd name="T22" fmla="*/ 2 w 6"/>
                  <a:gd name="T23" fmla="*/ 2 h 20"/>
                  <a:gd name="T24" fmla="*/ 4 w 6"/>
                  <a:gd name="T25" fmla="*/ 0 h 20"/>
                  <a:gd name="T26" fmla="*/ 4 w 6"/>
                  <a:gd name="T27" fmla="*/ 2 h 20"/>
                  <a:gd name="T28" fmla="*/ 6 w 6"/>
                  <a:gd name="T29" fmla="*/ 8 h 20"/>
                  <a:gd name="T30" fmla="*/ 6 w 6"/>
                  <a:gd name="T3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0">
                    <a:moveTo>
                      <a:pt x="6" y="8"/>
                    </a:moveTo>
                    <a:lnTo>
                      <a:pt x="6" y="8"/>
                    </a:lnTo>
                    <a:lnTo>
                      <a:pt x="6" y="10"/>
                    </a:lnTo>
                    <a:lnTo>
                      <a:pt x="4" y="12"/>
                    </a:lnTo>
                    <a:lnTo>
                      <a:pt x="4" y="12"/>
                    </a:lnTo>
                    <a:lnTo>
                      <a:pt x="2" y="18"/>
                    </a:lnTo>
                    <a:lnTo>
                      <a:pt x="2" y="20"/>
                    </a:lnTo>
                    <a:lnTo>
                      <a:pt x="0" y="16"/>
                    </a:lnTo>
                    <a:lnTo>
                      <a:pt x="0" y="16"/>
                    </a:lnTo>
                    <a:lnTo>
                      <a:pt x="2" y="12"/>
                    </a:lnTo>
                    <a:lnTo>
                      <a:pt x="2" y="12"/>
                    </a:lnTo>
                    <a:lnTo>
                      <a:pt x="2" y="2"/>
                    </a:lnTo>
                    <a:lnTo>
                      <a:pt x="4"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8" name="Freeform 852">
                <a:extLst>
                  <a:ext uri="{FF2B5EF4-FFF2-40B4-BE49-F238E27FC236}">
                    <a16:creationId xmlns:a16="http://schemas.microsoft.com/office/drawing/2014/main" id="{866EB725-5648-1092-A689-F26703C20ED0}"/>
                  </a:ext>
                </a:extLst>
              </p:cNvPr>
              <p:cNvSpPr>
                <a:spLocks/>
              </p:cNvSpPr>
              <p:nvPr/>
            </p:nvSpPr>
            <p:spPr bwMode="auto">
              <a:xfrm>
                <a:off x="5784" y="2741"/>
                <a:ext cx="42" cy="82"/>
              </a:xfrm>
              <a:custGeom>
                <a:avLst/>
                <a:gdLst>
                  <a:gd name="T0" fmla="*/ 38 w 42"/>
                  <a:gd name="T1" fmla="*/ 66 h 82"/>
                  <a:gd name="T2" fmla="*/ 36 w 42"/>
                  <a:gd name="T3" fmla="*/ 74 h 82"/>
                  <a:gd name="T4" fmla="*/ 32 w 42"/>
                  <a:gd name="T5" fmla="*/ 72 h 82"/>
                  <a:gd name="T6" fmla="*/ 30 w 42"/>
                  <a:gd name="T7" fmla="*/ 70 h 82"/>
                  <a:gd name="T8" fmla="*/ 26 w 42"/>
                  <a:gd name="T9" fmla="*/ 74 h 82"/>
                  <a:gd name="T10" fmla="*/ 20 w 42"/>
                  <a:gd name="T11" fmla="*/ 80 h 82"/>
                  <a:gd name="T12" fmla="*/ 14 w 42"/>
                  <a:gd name="T13" fmla="*/ 82 h 82"/>
                  <a:gd name="T14" fmla="*/ 10 w 42"/>
                  <a:gd name="T15" fmla="*/ 72 h 82"/>
                  <a:gd name="T16" fmla="*/ 8 w 42"/>
                  <a:gd name="T17" fmla="*/ 66 h 82"/>
                  <a:gd name="T18" fmla="*/ 6 w 42"/>
                  <a:gd name="T19" fmla="*/ 64 h 82"/>
                  <a:gd name="T20" fmla="*/ 6 w 42"/>
                  <a:gd name="T21" fmla="*/ 68 h 82"/>
                  <a:gd name="T22" fmla="*/ 6 w 42"/>
                  <a:gd name="T23" fmla="*/ 76 h 82"/>
                  <a:gd name="T24" fmla="*/ 4 w 42"/>
                  <a:gd name="T25" fmla="*/ 74 h 82"/>
                  <a:gd name="T26" fmla="*/ 2 w 42"/>
                  <a:gd name="T27" fmla="*/ 68 h 82"/>
                  <a:gd name="T28" fmla="*/ 0 w 42"/>
                  <a:gd name="T29" fmla="*/ 66 h 82"/>
                  <a:gd name="T30" fmla="*/ 0 w 42"/>
                  <a:gd name="T31" fmla="*/ 54 h 82"/>
                  <a:gd name="T32" fmla="*/ 4 w 42"/>
                  <a:gd name="T33" fmla="*/ 44 h 82"/>
                  <a:gd name="T34" fmla="*/ 10 w 42"/>
                  <a:gd name="T35" fmla="*/ 46 h 82"/>
                  <a:gd name="T36" fmla="*/ 18 w 42"/>
                  <a:gd name="T37" fmla="*/ 48 h 82"/>
                  <a:gd name="T38" fmla="*/ 20 w 42"/>
                  <a:gd name="T39" fmla="*/ 52 h 82"/>
                  <a:gd name="T40" fmla="*/ 20 w 42"/>
                  <a:gd name="T41" fmla="*/ 52 h 82"/>
                  <a:gd name="T42" fmla="*/ 24 w 42"/>
                  <a:gd name="T43" fmla="*/ 46 h 82"/>
                  <a:gd name="T44" fmla="*/ 26 w 42"/>
                  <a:gd name="T45" fmla="*/ 50 h 82"/>
                  <a:gd name="T46" fmla="*/ 26 w 42"/>
                  <a:gd name="T47" fmla="*/ 56 h 82"/>
                  <a:gd name="T48" fmla="*/ 28 w 42"/>
                  <a:gd name="T49" fmla="*/ 50 h 82"/>
                  <a:gd name="T50" fmla="*/ 30 w 42"/>
                  <a:gd name="T51" fmla="*/ 38 h 82"/>
                  <a:gd name="T52" fmla="*/ 24 w 42"/>
                  <a:gd name="T53" fmla="*/ 8 h 82"/>
                  <a:gd name="T54" fmla="*/ 24 w 42"/>
                  <a:gd name="T55" fmla="*/ 4 h 82"/>
                  <a:gd name="T56" fmla="*/ 26 w 42"/>
                  <a:gd name="T57" fmla="*/ 2 h 82"/>
                  <a:gd name="T58" fmla="*/ 28 w 42"/>
                  <a:gd name="T59" fmla="*/ 2 h 82"/>
                  <a:gd name="T60" fmla="*/ 38 w 42"/>
                  <a:gd name="T61" fmla="*/ 16 h 82"/>
                  <a:gd name="T62" fmla="*/ 40 w 42"/>
                  <a:gd name="T63" fmla="*/ 20 h 82"/>
                  <a:gd name="T64" fmla="*/ 42 w 42"/>
                  <a:gd name="T65" fmla="*/ 28 h 82"/>
                  <a:gd name="T66" fmla="*/ 38 w 42"/>
                  <a:gd name="T67" fmla="*/ 34 h 82"/>
                  <a:gd name="T68" fmla="*/ 36 w 42"/>
                  <a:gd name="T69" fmla="*/ 40 h 82"/>
                  <a:gd name="T70" fmla="*/ 38 w 42"/>
                  <a:gd name="T71" fmla="*/ 42 h 82"/>
                  <a:gd name="T72" fmla="*/ 40 w 42"/>
                  <a:gd name="T73" fmla="*/ 54 h 82"/>
                  <a:gd name="T74" fmla="*/ 38 w 42"/>
                  <a:gd name="T75" fmla="*/ 6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82">
                    <a:moveTo>
                      <a:pt x="38" y="66"/>
                    </a:moveTo>
                    <a:lnTo>
                      <a:pt x="38" y="66"/>
                    </a:lnTo>
                    <a:lnTo>
                      <a:pt x="36" y="74"/>
                    </a:lnTo>
                    <a:lnTo>
                      <a:pt x="36" y="74"/>
                    </a:lnTo>
                    <a:lnTo>
                      <a:pt x="34" y="74"/>
                    </a:lnTo>
                    <a:lnTo>
                      <a:pt x="32" y="72"/>
                    </a:lnTo>
                    <a:lnTo>
                      <a:pt x="30" y="70"/>
                    </a:lnTo>
                    <a:lnTo>
                      <a:pt x="30" y="70"/>
                    </a:lnTo>
                    <a:lnTo>
                      <a:pt x="28" y="72"/>
                    </a:lnTo>
                    <a:lnTo>
                      <a:pt x="26" y="74"/>
                    </a:lnTo>
                    <a:lnTo>
                      <a:pt x="20" y="80"/>
                    </a:lnTo>
                    <a:lnTo>
                      <a:pt x="20" y="80"/>
                    </a:lnTo>
                    <a:lnTo>
                      <a:pt x="16" y="82"/>
                    </a:lnTo>
                    <a:lnTo>
                      <a:pt x="14" y="82"/>
                    </a:lnTo>
                    <a:lnTo>
                      <a:pt x="12" y="78"/>
                    </a:lnTo>
                    <a:lnTo>
                      <a:pt x="10" y="72"/>
                    </a:lnTo>
                    <a:lnTo>
                      <a:pt x="10" y="72"/>
                    </a:lnTo>
                    <a:lnTo>
                      <a:pt x="8" y="66"/>
                    </a:lnTo>
                    <a:lnTo>
                      <a:pt x="8" y="64"/>
                    </a:lnTo>
                    <a:lnTo>
                      <a:pt x="6" y="64"/>
                    </a:lnTo>
                    <a:lnTo>
                      <a:pt x="6" y="64"/>
                    </a:lnTo>
                    <a:lnTo>
                      <a:pt x="6" y="68"/>
                    </a:lnTo>
                    <a:lnTo>
                      <a:pt x="6" y="70"/>
                    </a:lnTo>
                    <a:lnTo>
                      <a:pt x="6" y="76"/>
                    </a:lnTo>
                    <a:lnTo>
                      <a:pt x="6" y="76"/>
                    </a:lnTo>
                    <a:lnTo>
                      <a:pt x="4" y="74"/>
                    </a:lnTo>
                    <a:lnTo>
                      <a:pt x="4" y="72"/>
                    </a:lnTo>
                    <a:lnTo>
                      <a:pt x="2" y="68"/>
                    </a:lnTo>
                    <a:lnTo>
                      <a:pt x="0" y="66"/>
                    </a:lnTo>
                    <a:lnTo>
                      <a:pt x="0" y="66"/>
                    </a:lnTo>
                    <a:lnTo>
                      <a:pt x="0" y="66"/>
                    </a:lnTo>
                    <a:lnTo>
                      <a:pt x="0" y="54"/>
                    </a:lnTo>
                    <a:lnTo>
                      <a:pt x="2" y="46"/>
                    </a:lnTo>
                    <a:lnTo>
                      <a:pt x="4" y="44"/>
                    </a:lnTo>
                    <a:lnTo>
                      <a:pt x="10" y="46"/>
                    </a:lnTo>
                    <a:lnTo>
                      <a:pt x="10" y="46"/>
                    </a:lnTo>
                    <a:lnTo>
                      <a:pt x="14" y="46"/>
                    </a:lnTo>
                    <a:lnTo>
                      <a:pt x="18" y="48"/>
                    </a:lnTo>
                    <a:lnTo>
                      <a:pt x="20" y="52"/>
                    </a:lnTo>
                    <a:lnTo>
                      <a:pt x="20" y="52"/>
                    </a:lnTo>
                    <a:lnTo>
                      <a:pt x="20" y="54"/>
                    </a:lnTo>
                    <a:lnTo>
                      <a:pt x="20" y="52"/>
                    </a:lnTo>
                    <a:lnTo>
                      <a:pt x="22" y="50"/>
                    </a:lnTo>
                    <a:lnTo>
                      <a:pt x="24" y="46"/>
                    </a:lnTo>
                    <a:lnTo>
                      <a:pt x="26" y="50"/>
                    </a:lnTo>
                    <a:lnTo>
                      <a:pt x="26" y="50"/>
                    </a:lnTo>
                    <a:lnTo>
                      <a:pt x="26" y="54"/>
                    </a:lnTo>
                    <a:lnTo>
                      <a:pt x="26" y="56"/>
                    </a:lnTo>
                    <a:lnTo>
                      <a:pt x="26" y="56"/>
                    </a:lnTo>
                    <a:lnTo>
                      <a:pt x="28" y="50"/>
                    </a:lnTo>
                    <a:lnTo>
                      <a:pt x="28" y="50"/>
                    </a:lnTo>
                    <a:lnTo>
                      <a:pt x="30" y="38"/>
                    </a:lnTo>
                    <a:lnTo>
                      <a:pt x="28" y="28"/>
                    </a:lnTo>
                    <a:lnTo>
                      <a:pt x="24" y="8"/>
                    </a:lnTo>
                    <a:lnTo>
                      <a:pt x="24" y="8"/>
                    </a:lnTo>
                    <a:lnTo>
                      <a:pt x="24" y="4"/>
                    </a:lnTo>
                    <a:lnTo>
                      <a:pt x="26" y="2"/>
                    </a:lnTo>
                    <a:lnTo>
                      <a:pt x="26" y="2"/>
                    </a:lnTo>
                    <a:lnTo>
                      <a:pt x="28" y="0"/>
                    </a:lnTo>
                    <a:lnTo>
                      <a:pt x="28" y="2"/>
                    </a:lnTo>
                    <a:lnTo>
                      <a:pt x="32" y="6"/>
                    </a:lnTo>
                    <a:lnTo>
                      <a:pt x="38" y="16"/>
                    </a:lnTo>
                    <a:lnTo>
                      <a:pt x="38" y="16"/>
                    </a:lnTo>
                    <a:lnTo>
                      <a:pt x="40" y="20"/>
                    </a:lnTo>
                    <a:lnTo>
                      <a:pt x="42" y="24"/>
                    </a:lnTo>
                    <a:lnTo>
                      <a:pt x="42" y="28"/>
                    </a:lnTo>
                    <a:lnTo>
                      <a:pt x="38" y="34"/>
                    </a:lnTo>
                    <a:lnTo>
                      <a:pt x="38" y="34"/>
                    </a:lnTo>
                    <a:lnTo>
                      <a:pt x="36" y="38"/>
                    </a:lnTo>
                    <a:lnTo>
                      <a:pt x="36" y="40"/>
                    </a:lnTo>
                    <a:lnTo>
                      <a:pt x="38" y="42"/>
                    </a:lnTo>
                    <a:lnTo>
                      <a:pt x="38" y="42"/>
                    </a:lnTo>
                    <a:lnTo>
                      <a:pt x="40" y="48"/>
                    </a:lnTo>
                    <a:lnTo>
                      <a:pt x="40" y="54"/>
                    </a:lnTo>
                    <a:lnTo>
                      <a:pt x="38" y="66"/>
                    </a:lnTo>
                    <a:lnTo>
                      <a:pt x="3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9" name="Freeform 853">
                <a:extLst>
                  <a:ext uri="{FF2B5EF4-FFF2-40B4-BE49-F238E27FC236}">
                    <a16:creationId xmlns:a16="http://schemas.microsoft.com/office/drawing/2014/main" id="{B5C3AE05-8159-E7E8-EE2E-E6CA0A52B56F}"/>
                  </a:ext>
                </a:extLst>
              </p:cNvPr>
              <p:cNvSpPr>
                <a:spLocks/>
              </p:cNvSpPr>
              <p:nvPr/>
            </p:nvSpPr>
            <p:spPr bwMode="auto">
              <a:xfrm>
                <a:off x="5818" y="2739"/>
                <a:ext cx="48" cy="68"/>
              </a:xfrm>
              <a:custGeom>
                <a:avLst/>
                <a:gdLst>
                  <a:gd name="T0" fmla="*/ 4 w 48"/>
                  <a:gd name="T1" fmla="*/ 68 h 68"/>
                  <a:gd name="T2" fmla="*/ 4 w 48"/>
                  <a:gd name="T3" fmla="*/ 56 h 68"/>
                  <a:gd name="T4" fmla="*/ 6 w 48"/>
                  <a:gd name="T5" fmla="*/ 52 h 68"/>
                  <a:gd name="T6" fmla="*/ 4 w 48"/>
                  <a:gd name="T7" fmla="*/ 50 h 68"/>
                  <a:gd name="T8" fmla="*/ 2 w 48"/>
                  <a:gd name="T9" fmla="*/ 50 h 68"/>
                  <a:gd name="T10" fmla="*/ 0 w 48"/>
                  <a:gd name="T11" fmla="*/ 40 h 68"/>
                  <a:gd name="T12" fmla="*/ 0 w 48"/>
                  <a:gd name="T13" fmla="*/ 36 h 68"/>
                  <a:gd name="T14" fmla="*/ 4 w 48"/>
                  <a:gd name="T15" fmla="*/ 32 h 68"/>
                  <a:gd name="T16" fmla="*/ 8 w 48"/>
                  <a:gd name="T17" fmla="*/ 28 h 68"/>
                  <a:gd name="T18" fmla="*/ 4 w 48"/>
                  <a:gd name="T19" fmla="*/ 22 h 68"/>
                  <a:gd name="T20" fmla="*/ 6 w 48"/>
                  <a:gd name="T21" fmla="*/ 10 h 68"/>
                  <a:gd name="T22" fmla="*/ 10 w 48"/>
                  <a:gd name="T23" fmla="*/ 8 h 68"/>
                  <a:gd name="T24" fmla="*/ 14 w 48"/>
                  <a:gd name="T25" fmla="*/ 10 h 68"/>
                  <a:gd name="T26" fmla="*/ 16 w 48"/>
                  <a:gd name="T27" fmla="*/ 14 h 68"/>
                  <a:gd name="T28" fmla="*/ 22 w 48"/>
                  <a:gd name="T29" fmla="*/ 18 h 68"/>
                  <a:gd name="T30" fmla="*/ 22 w 48"/>
                  <a:gd name="T31" fmla="*/ 32 h 68"/>
                  <a:gd name="T32" fmla="*/ 24 w 48"/>
                  <a:gd name="T33" fmla="*/ 22 h 68"/>
                  <a:gd name="T34" fmla="*/ 20 w 48"/>
                  <a:gd name="T35" fmla="*/ 14 h 68"/>
                  <a:gd name="T36" fmla="*/ 16 w 48"/>
                  <a:gd name="T37" fmla="*/ 8 h 68"/>
                  <a:gd name="T38" fmla="*/ 18 w 48"/>
                  <a:gd name="T39" fmla="*/ 2 h 68"/>
                  <a:gd name="T40" fmla="*/ 20 w 48"/>
                  <a:gd name="T41" fmla="*/ 0 h 68"/>
                  <a:gd name="T42" fmla="*/ 26 w 48"/>
                  <a:gd name="T43" fmla="*/ 4 h 68"/>
                  <a:gd name="T44" fmla="*/ 34 w 48"/>
                  <a:gd name="T45" fmla="*/ 6 h 68"/>
                  <a:gd name="T46" fmla="*/ 40 w 48"/>
                  <a:gd name="T47" fmla="*/ 6 h 68"/>
                  <a:gd name="T48" fmla="*/ 42 w 48"/>
                  <a:gd name="T49" fmla="*/ 6 h 68"/>
                  <a:gd name="T50" fmla="*/ 46 w 48"/>
                  <a:gd name="T51" fmla="*/ 8 h 68"/>
                  <a:gd name="T52" fmla="*/ 48 w 48"/>
                  <a:gd name="T53" fmla="*/ 14 h 68"/>
                  <a:gd name="T54" fmla="*/ 36 w 48"/>
                  <a:gd name="T55" fmla="*/ 22 h 68"/>
                  <a:gd name="T56" fmla="*/ 32 w 48"/>
                  <a:gd name="T57" fmla="*/ 22 h 68"/>
                  <a:gd name="T58" fmla="*/ 30 w 48"/>
                  <a:gd name="T59" fmla="*/ 22 h 68"/>
                  <a:gd name="T60" fmla="*/ 30 w 48"/>
                  <a:gd name="T61" fmla="*/ 34 h 68"/>
                  <a:gd name="T62" fmla="*/ 34 w 48"/>
                  <a:gd name="T63" fmla="*/ 44 h 68"/>
                  <a:gd name="T64" fmla="*/ 32 w 48"/>
                  <a:gd name="T65" fmla="*/ 64 h 68"/>
                  <a:gd name="T66" fmla="*/ 34 w 48"/>
                  <a:gd name="T67" fmla="*/ 68 h 68"/>
                  <a:gd name="T68" fmla="*/ 20 w 48"/>
                  <a:gd name="T69" fmla="*/ 66 h 68"/>
                  <a:gd name="T70" fmla="*/ 12 w 48"/>
                  <a:gd name="T71" fmla="*/ 68 h 68"/>
                  <a:gd name="T72" fmla="*/ 4 w 48"/>
                  <a:gd name="T7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68">
                    <a:moveTo>
                      <a:pt x="4" y="68"/>
                    </a:moveTo>
                    <a:lnTo>
                      <a:pt x="4" y="68"/>
                    </a:lnTo>
                    <a:lnTo>
                      <a:pt x="4" y="62"/>
                    </a:lnTo>
                    <a:lnTo>
                      <a:pt x="4" y="56"/>
                    </a:lnTo>
                    <a:lnTo>
                      <a:pt x="4" y="56"/>
                    </a:lnTo>
                    <a:lnTo>
                      <a:pt x="6" y="52"/>
                    </a:lnTo>
                    <a:lnTo>
                      <a:pt x="6" y="52"/>
                    </a:lnTo>
                    <a:lnTo>
                      <a:pt x="4" y="50"/>
                    </a:lnTo>
                    <a:lnTo>
                      <a:pt x="4" y="50"/>
                    </a:lnTo>
                    <a:lnTo>
                      <a:pt x="2" y="50"/>
                    </a:lnTo>
                    <a:lnTo>
                      <a:pt x="0" y="48"/>
                    </a:lnTo>
                    <a:lnTo>
                      <a:pt x="0" y="40"/>
                    </a:lnTo>
                    <a:lnTo>
                      <a:pt x="0" y="40"/>
                    </a:lnTo>
                    <a:lnTo>
                      <a:pt x="0" y="36"/>
                    </a:lnTo>
                    <a:lnTo>
                      <a:pt x="2" y="34"/>
                    </a:lnTo>
                    <a:lnTo>
                      <a:pt x="4" y="32"/>
                    </a:lnTo>
                    <a:lnTo>
                      <a:pt x="4" y="32"/>
                    </a:lnTo>
                    <a:lnTo>
                      <a:pt x="8" y="28"/>
                    </a:lnTo>
                    <a:lnTo>
                      <a:pt x="8" y="28"/>
                    </a:lnTo>
                    <a:lnTo>
                      <a:pt x="4" y="22"/>
                    </a:lnTo>
                    <a:lnTo>
                      <a:pt x="4" y="22"/>
                    </a:lnTo>
                    <a:lnTo>
                      <a:pt x="6" y="10"/>
                    </a:lnTo>
                    <a:lnTo>
                      <a:pt x="8" y="8"/>
                    </a:lnTo>
                    <a:lnTo>
                      <a:pt x="10" y="8"/>
                    </a:lnTo>
                    <a:lnTo>
                      <a:pt x="10" y="8"/>
                    </a:lnTo>
                    <a:lnTo>
                      <a:pt x="14" y="10"/>
                    </a:lnTo>
                    <a:lnTo>
                      <a:pt x="16" y="14"/>
                    </a:lnTo>
                    <a:lnTo>
                      <a:pt x="16" y="14"/>
                    </a:lnTo>
                    <a:lnTo>
                      <a:pt x="20" y="14"/>
                    </a:lnTo>
                    <a:lnTo>
                      <a:pt x="22" y="18"/>
                    </a:lnTo>
                    <a:lnTo>
                      <a:pt x="22" y="24"/>
                    </a:lnTo>
                    <a:lnTo>
                      <a:pt x="22" y="32"/>
                    </a:lnTo>
                    <a:lnTo>
                      <a:pt x="22" y="32"/>
                    </a:lnTo>
                    <a:lnTo>
                      <a:pt x="24" y="22"/>
                    </a:lnTo>
                    <a:lnTo>
                      <a:pt x="22" y="16"/>
                    </a:lnTo>
                    <a:lnTo>
                      <a:pt x="20" y="14"/>
                    </a:lnTo>
                    <a:lnTo>
                      <a:pt x="16" y="8"/>
                    </a:lnTo>
                    <a:lnTo>
                      <a:pt x="16" y="8"/>
                    </a:lnTo>
                    <a:lnTo>
                      <a:pt x="18" y="2"/>
                    </a:lnTo>
                    <a:lnTo>
                      <a:pt x="18" y="2"/>
                    </a:lnTo>
                    <a:lnTo>
                      <a:pt x="20" y="0"/>
                    </a:lnTo>
                    <a:lnTo>
                      <a:pt x="20" y="0"/>
                    </a:lnTo>
                    <a:lnTo>
                      <a:pt x="24" y="2"/>
                    </a:lnTo>
                    <a:lnTo>
                      <a:pt x="26" y="4"/>
                    </a:lnTo>
                    <a:lnTo>
                      <a:pt x="26" y="4"/>
                    </a:lnTo>
                    <a:lnTo>
                      <a:pt x="34" y="6"/>
                    </a:lnTo>
                    <a:lnTo>
                      <a:pt x="36" y="8"/>
                    </a:lnTo>
                    <a:lnTo>
                      <a:pt x="40" y="6"/>
                    </a:lnTo>
                    <a:lnTo>
                      <a:pt x="40" y="6"/>
                    </a:lnTo>
                    <a:lnTo>
                      <a:pt x="42" y="6"/>
                    </a:lnTo>
                    <a:lnTo>
                      <a:pt x="44" y="6"/>
                    </a:lnTo>
                    <a:lnTo>
                      <a:pt x="46" y="8"/>
                    </a:lnTo>
                    <a:lnTo>
                      <a:pt x="48" y="14"/>
                    </a:lnTo>
                    <a:lnTo>
                      <a:pt x="48" y="14"/>
                    </a:lnTo>
                    <a:lnTo>
                      <a:pt x="40" y="20"/>
                    </a:lnTo>
                    <a:lnTo>
                      <a:pt x="36" y="22"/>
                    </a:lnTo>
                    <a:lnTo>
                      <a:pt x="32" y="22"/>
                    </a:lnTo>
                    <a:lnTo>
                      <a:pt x="32" y="22"/>
                    </a:lnTo>
                    <a:lnTo>
                      <a:pt x="30" y="22"/>
                    </a:lnTo>
                    <a:lnTo>
                      <a:pt x="30" y="22"/>
                    </a:lnTo>
                    <a:lnTo>
                      <a:pt x="30" y="28"/>
                    </a:lnTo>
                    <a:lnTo>
                      <a:pt x="30" y="34"/>
                    </a:lnTo>
                    <a:lnTo>
                      <a:pt x="34" y="44"/>
                    </a:lnTo>
                    <a:lnTo>
                      <a:pt x="34" y="44"/>
                    </a:lnTo>
                    <a:lnTo>
                      <a:pt x="32" y="58"/>
                    </a:lnTo>
                    <a:lnTo>
                      <a:pt x="32" y="64"/>
                    </a:lnTo>
                    <a:lnTo>
                      <a:pt x="34" y="68"/>
                    </a:lnTo>
                    <a:lnTo>
                      <a:pt x="34" y="68"/>
                    </a:lnTo>
                    <a:lnTo>
                      <a:pt x="20" y="66"/>
                    </a:lnTo>
                    <a:lnTo>
                      <a:pt x="20" y="66"/>
                    </a:lnTo>
                    <a:lnTo>
                      <a:pt x="16" y="68"/>
                    </a:lnTo>
                    <a:lnTo>
                      <a:pt x="12" y="68"/>
                    </a:lnTo>
                    <a:lnTo>
                      <a:pt x="8" y="66"/>
                    </a:lnTo>
                    <a:lnTo>
                      <a:pt x="4" y="68"/>
                    </a:lnTo>
                    <a:lnTo>
                      <a:pt x="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0" name="Freeform 854">
                <a:extLst>
                  <a:ext uri="{FF2B5EF4-FFF2-40B4-BE49-F238E27FC236}">
                    <a16:creationId xmlns:a16="http://schemas.microsoft.com/office/drawing/2014/main" id="{50B77304-EBE8-59B5-B7E4-0D1B92EC0955}"/>
                  </a:ext>
                </a:extLst>
              </p:cNvPr>
              <p:cNvSpPr>
                <a:spLocks/>
              </p:cNvSpPr>
              <p:nvPr/>
            </p:nvSpPr>
            <p:spPr bwMode="auto">
              <a:xfrm>
                <a:off x="5998" y="1738"/>
                <a:ext cx="96" cy="194"/>
              </a:xfrm>
              <a:custGeom>
                <a:avLst/>
                <a:gdLst>
                  <a:gd name="T0" fmla="*/ 64 w 96"/>
                  <a:gd name="T1" fmla="*/ 20 h 194"/>
                  <a:gd name="T2" fmla="*/ 68 w 96"/>
                  <a:gd name="T3" fmla="*/ 30 h 194"/>
                  <a:gd name="T4" fmla="*/ 76 w 96"/>
                  <a:gd name="T5" fmla="*/ 74 h 194"/>
                  <a:gd name="T6" fmla="*/ 74 w 96"/>
                  <a:gd name="T7" fmla="*/ 82 h 194"/>
                  <a:gd name="T8" fmla="*/ 86 w 96"/>
                  <a:gd name="T9" fmla="*/ 116 h 194"/>
                  <a:gd name="T10" fmla="*/ 84 w 96"/>
                  <a:gd name="T11" fmla="*/ 114 h 194"/>
                  <a:gd name="T12" fmla="*/ 74 w 96"/>
                  <a:gd name="T13" fmla="*/ 112 h 194"/>
                  <a:gd name="T14" fmla="*/ 78 w 96"/>
                  <a:gd name="T15" fmla="*/ 124 h 194"/>
                  <a:gd name="T16" fmla="*/ 82 w 96"/>
                  <a:gd name="T17" fmla="*/ 140 h 194"/>
                  <a:gd name="T18" fmla="*/ 94 w 96"/>
                  <a:gd name="T19" fmla="*/ 152 h 194"/>
                  <a:gd name="T20" fmla="*/ 94 w 96"/>
                  <a:gd name="T21" fmla="*/ 176 h 194"/>
                  <a:gd name="T22" fmla="*/ 88 w 96"/>
                  <a:gd name="T23" fmla="*/ 172 h 194"/>
                  <a:gd name="T24" fmla="*/ 86 w 96"/>
                  <a:gd name="T25" fmla="*/ 182 h 194"/>
                  <a:gd name="T26" fmla="*/ 82 w 96"/>
                  <a:gd name="T27" fmla="*/ 184 h 194"/>
                  <a:gd name="T28" fmla="*/ 78 w 96"/>
                  <a:gd name="T29" fmla="*/ 182 h 194"/>
                  <a:gd name="T30" fmla="*/ 70 w 96"/>
                  <a:gd name="T31" fmla="*/ 194 h 194"/>
                  <a:gd name="T32" fmla="*/ 70 w 96"/>
                  <a:gd name="T33" fmla="*/ 186 h 194"/>
                  <a:gd name="T34" fmla="*/ 64 w 96"/>
                  <a:gd name="T35" fmla="*/ 182 h 194"/>
                  <a:gd name="T36" fmla="*/ 56 w 96"/>
                  <a:gd name="T37" fmla="*/ 168 h 194"/>
                  <a:gd name="T38" fmla="*/ 50 w 96"/>
                  <a:gd name="T39" fmla="*/ 172 h 194"/>
                  <a:gd name="T40" fmla="*/ 50 w 96"/>
                  <a:gd name="T41" fmla="*/ 146 h 194"/>
                  <a:gd name="T42" fmla="*/ 50 w 96"/>
                  <a:gd name="T43" fmla="*/ 136 h 194"/>
                  <a:gd name="T44" fmla="*/ 56 w 96"/>
                  <a:gd name="T45" fmla="*/ 142 h 194"/>
                  <a:gd name="T46" fmla="*/ 62 w 96"/>
                  <a:gd name="T47" fmla="*/ 148 h 194"/>
                  <a:gd name="T48" fmla="*/ 66 w 96"/>
                  <a:gd name="T49" fmla="*/ 156 h 194"/>
                  <a:gd name="T50" fmla="*/ 64 w 96"/>
                  <a:gd name="T51" fmla="*/ 136 h 194"/>
                  <a:gd name="T52" fmla="*/ 66 w 96"/>
                  <a:gd name="T53" fmla="*/ 118 h 194"/>
                  <a:gd name="T54" fmla="*/ 64 w 96"/>
                  <a:gd name="T55" fmla="*/ 100 h 194"/>
                  <a:gd name="T56" fmla="*/ 66 w 96"/>
                  <a:gd name="T57" fmla="*/ 90 h 194"/>
                  <a:gd name="T58" fmla="*/ 64 w 96"/>
                  <a:gd name="T59" fmla="*/ 88 h 194"/>
                  <a:gd name="T60" fmla="*/ 58 w 96"/>
                  <a:gd name="T61" fmla="*/ 76 h 194"/>
                  <a:gd name="T62" fmla="*/ 52 w 96"/>
                  <a:gd name="T63" fmla="*/ 70 h 194"/>
                  <a:gd name="T64" fmla="*/ 40 w 96"/>
                  <a:gd name="T65" fmla="*/ 54 h 194"/>
                  <a:gd name="T66" fmla="*/ 30 w 96"/>
                  <a:gd name="T67" fmla="*/ 42 h 194"/>
                  <a:gd name="T68" fmla="*/ 20 w 96"/>
                  <a:gd name="T69" fmla="*/ 28 h 194"/>
                  <a:gd name="T70" fmla="*/ 12 w 96"/>
                  <a:gd name="T71" fmla="*/ 24 h 194"/>
                  <a:gd name="T72" fmla="*/ 4 w 96"/>
                  <a:gd name="T73" fmla="*/ 20 h 194"/>
                  <a:gd name="T74" fmla="*/ 0 w 96"/>
                  <a:gd name="T75" fmla="*/ 12 h 194"/>
                  <a:gd name="T76" fmla="*/ 6 w 96"/>
                  <a:gd name="T77" fmla="*/ 6 h 194"/>
                  <a:gd name="T78" fmla="*/ 22 w 96"/>
                  <a:gd name="T79" fmla="*/ 14 h 194"/>
                  <a:gd name="T80" fmla="*/ 30 w 96"/>
                  <a:gd name="T81" fmla="*/ 20 h 194"/>
                  <a:gd name="T82" fmla="*/ 42 w 96"/>
                  <a:gd name="T83" fmla="*/ 34 h 194"/>
                  <a:gd name="T84" fmla="*/ 36 w 96"/>
                  <a:gd name="T85" fmla="*/ 16 h 194"/>
                  <a:gd name="T86" fmla="*/ 36 w 96"/>
                  <a:gd name="T87" fmla="*/ 6 h 194"/>
                  <a:gd name="T88" fmla="*/ 40 w 96"/>
                  <a:gd name="T89" fmla="*/ 0 h 194"/>
                  <a:gd name="T90" fmla="*/ 48 w 96"/>
                  <a:gd name="T91" fmla="*/ 6 h 194"/>
                  <a:gd name="T92" fmla="*/ 52 w 96"/>
                  <a:gd name="T93" fmla="*/ 24 h 194"/>
                  <a:gd name="T94" fmla="*/ 56 w 96"/>
                  <a:gd name="T95" fmla="*/ 42 h 194"/>
                  <a:gd name="T96" fmla="*/ 64 w 96"/>
                  <a:gd name="T97" fmla="*/ 48 h 194"/>
                  <a:gd name="T98" fmla="*/ 60 w 96"/>
                  <a:gd name="T99" fmla="*/ 42 h 194"/>
                  <a:gd name="T100" fmla="*/ 58 w 96"/>
                  <a:gd name="T101" fmla="*/ 24 h 194"/>
                  <a:gd name="T102" fmla="*/ 60 w 96"/>
                  <a:gd name="T103" fmla="*/ 8 h 194"/>
                  <a:gd name="T104" fmla="*/ 64 w 96"/>
                  <a:gd name="T105" fmla="*/ 1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194">
                    <a:moveTo>
                      <a:pt x="64" y="12"/>
                    </a:moveTo>
                    <a:lnTo>
                      <a:pt x="64" y="12"/>
                    </a:lnTo>
                    <a:lnTo>
                      <a:pt x="64" y="20"/>
                    </a:lnTo>
                    <a:lnTo>
                      <a:pt x="64" y="20"/>
                    </a:lnTo>
                    <a:lnTo>
                      <a:pt x="66" y="24"/>
                    </a:lnTo>
                    <a:lnTo>
                      <a:pt x="66" y="24"/>
                    </a:lnTo>
                    <a:lnTo>
                      <a:pt x="68" y="30"/>
                    </a:lnTo>
                    <a:lnTo>
                      <a:pt x="68" y="30"/>
                    </a:lnTo>
                    <a:lnTo>
                      <a:pt x="72" y="40"/>
                    </a:lnTo>
                    <a:lnTo>
                      <a:pt x="74" y="50"/>
                    </a:lnTo>
                    <a:lnTo>
                      <a:pt x="76" y="62"/>
                    </a:lnTo>
                    <a:lnTo>
                      <a:pt x="76" y="74"/>
                    </a:lnTo>
                    <a:lnTo>
                      <a:pt x="76" y="74"/>
                    </a:lnTo>
                    <a:lnTo>
                      <a:pt x="74" y="76"/>
                    </a:lnTo>
                    <a:lnTo>
                      <a:pt x="74" y="78"/>
                    </a:lnTo>
                    <a:lnTo>
                      <a:pt x="74" y="82"/>
                    </a:lnTo>
                    <a:lnTo>
                      <a:pt x="74" y="82"/>
                    </a:lnTo>
                    <a:lnTo>
                      <a:pt x="86" y="112"/>
                    </a:lnTo>
                    <a:lnTo>
                      <a:pt x="86" y="112"/>
                    </a:lnTo>
                    <a:lnTo>
                      <a:pt x="86" y="116"/>
                    </a:lnTo>
                    <a:lnTo>
                      <a:pt x="84" y="116"/>
                    </a:lnTo>
                    <a:lnTo>
                      <a:pt x="84" y="116"/>
                    </a:lnTo>
                    <a:lnTo>
                      <a:pt x="84" y="116"/>
                    </a:lnTo>
                    <a:lnTo>
                      <a:pt x="84" y="114"/>
                    </a:lnTo>
                    <a:lnTo>
                      <a:pt x="84" y="114"/>
                    </a:lnTo>
                    <a:lnTo>
                      <a:pt x="78" y="110"/>
                    </a:lnTo>
                    <a:lnTo>
                      <a:pt x="76" y="108"/>
                    </a:lnTo>
                    <a:lnTo>
                      <a:pt x="74" y="112"/>
                    </a:lnTo>
                    <a:lnTo>
                      <a:pt x="74" y="112"/>
                    </a:lnTo>
                    <a:lnTo>
                      <a:pt x="74" y="118"/>
                    </a:lnTo>
                    <a:lnTo>
                      <a:pt x="76" y="122"/>
                    </a:lnTo>
                    <a:lnTo>
                      <a:pt x="78" y="124"/>
                    </a:lnTo>
                    <a:lnTo>
                      <a:pt x="82" y="126"/>
                    </a:lnTo>
                    <a:lnTo>
                      <a:pt x="82" y="126"/>
                    </a:lnTo>
                    <a:lnTo>
                      <a:pt x="82" y="134"/>
                    </a:lnTo>
                    <a:lnTo>
                      <a:pt x="82" y="140"/>
                    </a:lnTo>
                    <a:lnTo>
                      <a:pt x="78" y="152"/>
                    </a:lnTo>
                    <a:lnTo>
                      <a:pt x="78" y="152"/>
                    </a:lnTo>
                    <a:lnTo>
                      <a:pt x="94" y="152"/>
                    </a:lnTo>
                    <a:lnTo>
                      <a:pt x="94" y="152"/>
                    </a:lnTo>
                    <a:lnTo>
                      <a:pt x="94" y="162"/>
                    </a:lnTo>
                    <a:lnTo>
                      <a:pt x="96" y="170"/>
                    </a:lnTo>
                    <a:lnTo>
                      <a:pt x="96" y="170"/>
                    </a:lnTo>
                    <a:lnTo>
                      <a:pt x="94" y="176"/>
                    </a:lnTo>
                    <a:lnTo>
                      <a:pt x="94" y="176"/>
                    </a:lnTo>
                    <a:lnTo>
                      <a:pt x="90" y="174"/>
                    </a:lnTo>
                    <a:lnTo>
                      <a:pt x="90" y="174"/>
                    </a:lnTo>
                    <a:lnTo>
                      <a:pt x="88" y="172"/>
                    </a:lnTo>
                    <a:lnTo>
                      <a:pt x="88" y="172"/>
                    </a:lnTo>
                    <a:lnTo>
                      <a:pt x="88" y="178"/>
                    </a:lnTo>
                    <a:lnTo>
                      <a:pt x="88" y="178"/>
                    </a:lnTo>
                    <a:lnTo>
                      <a:pt x="86" y="182"/>
                    </a:lnTo>
                    <a:lnTo>
                      <a:pt x="86" y="182"/>
                    </a:lnTo>
                    <a:lnTo>
                      <a:pt x="84" y="184"/>
                    </a:lnTo>
                    <a:lnTo>
                      <a:pt x="82" y="184"/>
                    </a:lnTo>
                    <a:lnTo>
                      <a:pt x="82" y="184"/>
                    </a:lnTo>
                    <a:lnTo>
                      <a:pt x="80" y="182"/>
                    </a:lnTo>
                    <a:lnTo>
                      <a:pt x="80" y="182"/>
                    </a:lnTo>
                    <a:lnTo>
                      <a:pt x="78" y="182"/>
                    </a:lnTo>
                    <a:lnTo>
                      <a:pt x="78" y="182"/>
                    </a:lnTo>
                    <a:lnTo>
                      <a:pt x="76" y="188"/>
                    </a:lnTo>
                    <a:lnTo>
                      <a:pt x="74" y="192"/>
                    </a:lnTo>
                    <a:lnTo>
                      <a:pt x="72" y="194"/>
                    </a:lnTo>
                    <a:lnTo>
                      <a:pt x="70" y="194"/>
                    </a:lnTo>
                    <a:lnTo>
                      <a:pt x="70" y="194"/>
                    </a:lnTo>
                    <a:lnTo>
                      <a:pt x="70" y="190"/>
                    </a:lnTo>
                    <a:lnTo>
                      <a:pt x="70" y="186"/>
                    </a:lnTo>
                    <a:lnTo>
                      <a:pt x="70" y="186"/>
                    </a:lnTo>
                    <a:lnTo>
                      <a:pt x="68" y="182"/>
                    </a:lnTo>
                    <a:lnTo>
                      <a:pt x="66" y="182"/>
                    </a:lnTo>
                    <a:lnTo>
                      <a:pt x="64" y="182"/>
                    </a:lnTo>
                    <a:lnTo>
                      <a:pt x="64" y="182"/>
                    </a:lnTo>
                    <a:lnTo>
                      <a:pt x="58" y="168"/>
                    </a:lnTo>
                    <a:lnTo>
                      <a:pt x="58" y="168"/>
                    </a:lnTo>
                    <a:lnTo>
                      <a:pt x="56" y="166"/>
                    </a:lnTo>
                    <a:lnTo>
                      <a:pt x="56" y="168"/>
                    </a:lnTo>
                    <a:lnTo>
                      <a:pt x="56" y="168"/>
                    </a:lnTo>
                    <a:lnTo>
                      <a:pt x="52" y="172"/>
                    </a:lnTo>
                    <a:lnTo>
                      <a:pt x="52" y="172"/>
                    </a:lnTo>
                    <a:lnTo>
                      <a:pt x="50" y="172"/>
                    </a:lnTo>
                    <a:lnTo>
                      <a:pt x="50" y="168"/>
                    </a:lnTo>
                    <a:lnTo>
                      <a:pt x="50" y="168"/>
                    </a:lnTo>
                    <a:lnTo>
                      <a:pt x="50" y="158"/>
                    </a:lnTo>
                    <a:lnTo>
                      <a:pt x="50" y="146"/>
                    </a:lnTo>
                    <a:lnTo>
                      <a:pt x="50" y="146"/>
                    </a:lnTo>
                    <a:lnTo>
                      <a:pt x="48" y="142"/>
                    </a:lnTo>
                    <a:lnTo>
                      <a:pt x="50" y="136"/>
                    </a:lnTo>
                    <a:lnTo>
                      <a:pt x="50" y="136"/>
                    </a:lnTo>
                    <a:lnTo>
                      <a:pt x="52" y="136"/>
                    </a:lnTo>
                    <a:lnTo>
                      <a:pt x="54" y="138"/>
                    </a:lnTo>
                    <a:lnTo>
                      <a:pt x="54" y="142"/>
                    </a:lnTo>
                    <a:lnTo>
                      <a:pt x="56" y="142"/>
                    </a:lnTo>
                    <a:lnTo>
                      <a:pt x="56" y="142"/>
                    </a:lnTo>
                    <a:lnTo>
                      <a:pt x="58" y="140"/>
                    </a:lnTo>
                    <a:lnTo>
                      <a:pt x="60" y="142"/>
                    </a:lnTo>
                    <a:lnTo>
                      <a:pt x="62" y="148"/>
                    </a:lnTo>
                    <a:lnTo>
                      <a:pt x="64" y="158"/>
                    </a:lnTo>
                    <a:lnTo>
                      <a:pt x="66" y="166"/>
                    </a:lnTo>
                    <a:lnTo>
                      <a:pt x="66" y="166"/>
                    </a:lnTo>
                    <a:lnTo>
                      <a:pt x="66" y="156"/>
                    </a:lnTo>
                    <a:lnTo>
                      <a:pt x="66" y="148"/>
                    </a:lnTo>
                    <a:lnTo>
                      <a:pt x="66" y="148"/>
                    </a:lnTo>
                    <a:lnTo>
                      <a:pt x="64" y="140"/>
                    </a:lnTo>
                    <a:lnTo>
                      <a:pt x="64" y="136"/>
                    </a:lnTo>
                    <a:lnTo>
                      <a:pt x="64" y="132"/>
                    </a:lnTo>
                    <a:lnTo>
                      <a:pt x="64" y="132"/>
                    </a:lnTo>
                    <a:lnTo>
                      <a:pt x="66" y="124"/>
                    </a:lnTo>
                    <a:lnTo>
                      <a:pt x="66" y="118"/>
                    </a:lnTo>
                    <a:lnTo>
                      <a:pt x="62" y="106"/>
                    </a:lnTo>
                    <a:lnTo>
                      <a:pt x="62" y="106"/>
                    </a:lnTo>
                    <a:lnTo>
                      <a:pt x="64" y="104"/>
                    </a:lnTo>
                    <a:lnTo>
                      <a:pt x="64" y="100"/>
                    </a:lnTo>
                    <a:lnTo>
                      <a:pt x="64" y="92"/>
                    </a:lnTo>
                    <a:lnTo>
                      <a:pt x="64" y="92"/>
                    </a:lnTo>
                    <a:lnTo>
                      <a:pt x="66" y="90"/>
                    </a:lnTo>
                    <a:lnTo>
                      <a:pt x="66" y="90"/>
                    </a:lnTo>
                    <a:lnTo>
                      <a:pt x="68" y="90"/>
                    </a:lnTo>
                    <a:lnTo>
                      <a:pt x="68" y="90"/>
                    </a:lnTo>
                    <a:lnTo>
                      <a:pt x="64" y="88"/>
                    </a:lnTo>
                    <a:lnTo>
                      <a:pt x="64" y="88"/>
                    </a:lnTo>
                    <a:lnTo>
                      <a:pt x="62" y="84"/>
                    </a:lnTo>
                    <a:lnTo>
                      <a:pt x="60" y="78"/>
                    </a:lnTo>
                    <a:lnTo>
                      <a:pt x="60" y="78"/>
                    </a:lnTo>
                    <a:lnTo>
                      <a:pt x="58" y="76"/>
                    </a:lnTo>
                    <a:lnTo>
                      <a:pt x="56" y="74"/>
                    </a:lnTo>
                    <a:lnTo>
                      <a:pt x="56" y="74"/>
                    </a:lnTo>
                    <a:lnTo>
                      <a:pt x="52" y="70"/>
                    </a:lnTo>
                    <a:lnTo>
                      <a:pt x="52" y="70"/>
                    </a:lnTo>
                    <a:lnTo>
                      <a:pt x="50" y="68"/>
                    </a:lnTo>
                    <a:lnTo>
                      <a:pt x="46" y="64"/>
                    </a:lnTo>
                    <a:lnTo>
                      <a:pt x="46" y="64"/>
                    </a:lnTo>
                    <a:lnTo>
                      <a:pt x="40" y="54"/>
                    </a:lnTo>
                    <a:lnTo>
                      <a:pt x="34" y="46"/>
                    </a:lnTo>
                    <a:lnTo>
                      <a:pt x="34" y="46"/>
                    </a:lnTo>
                    <a:lnTo>
                      <a:pt x="30" y="42"/>
                    </a:lnTo>
                    <a:lnTo>
                      <a:pt x="30" y="42"/>
                    </a:lnTo>
                    <a:lnTo>
                      <a:pt x="28" y="38"/>
                    </a:lnTo>
                    <a:lnTo>
                      <a:pt x="28" y="38"/>
                    </a:lnTo>
                    <a:lnTo>
                      <a:pt x="20" y="28"/>
                    </a:lnTo>
                    <a:lnTo>
                      <a:pt x="20" y="28"/>
                    </a:lnTo>
                    <a:lnTo>
                      <a:pt x="18" y="26"/>
                    </a:lnTo>
                    <a:lnTo>
                      <a:pt x="18" y="26"/>
                    </a:lnTo>
                    <a:lnTo>
                      <a:pt x="14" y="24"/>
                    </a:lnTo>
                    <a:lnTo>
                      <a:pt x="12" y="24"/>
                    </a:lnTo>
                    <a:lnTo>
                      <a:pt x="12" y="24"/>
                    </a:lnTo>
                    <a:lnTo>
                      <a:pt x="8" y="22"/>
                    </a:lnTo>
                    <a:lnTo>
                      <a:pt x="8" y="22"/>
                    </a:lnTo>
                    <a:lnTo>
                      <a:pt x="4" y="20"/>
                    </a:lnTo>
                    <a:lnTo>
                      <a:pt x="4" y="20"/>
                    </a:lnTo>
                    <a:lnTo>
                      <a:pt x="2" y="18"/>
                    </a:lnTo>
                    <a:lnTo>
                      <a:pt x="0" y="16"/>
                    </a:lnTo>
                    <a:lnTo>
                      <a:pt x="0" y="12"/>
                    </a:lnTo>
                    <a:lnTo>
                      <a:pt x="0" y="12"/>
                    </a:lnTo>
                    <a:lnTo>
                      <a:pt x="2" y="10"/>
                    </a:lnTo>
                    <a:lnTo>
                      <a:pt x="2" y="10"/>
                    </a:lnTo>
                    <a:lnTo>
                      <a:pt x="6" y="6"/>
                    </a:lnTo>
                    <a:lnTo>
                      <a:pt x="12" y="8"/>
                    </a:lnTo>
                    <a:lnTo>
                      <a:pt x="18" y="10"/>
                    </a:lnTo>
                    <a:lnTo>
                      <a:pt x="22" y="14"/>
                    </a:lnTo>
                    <a:lnTo>
                      <a:pt x="22" y="14"/>
                    </a:lnTo>
                    <a:lnTo>
                      <a:pt x="28" y="20"/>
                    </a:lnTo>
                    <a:lnTo>
                      <a:pt x="28" y="20"/>
                    </a:lnTo>
                    <a:lnTo>
                      <a:pt x="30" y="20"/>
                    </a:lnTo>
                    <a:lnTo>
                      <a:pt x="30" y="20"/>
                    </a:lnTo>
                    <a:lnTo>
                      <a:pt x="32" y="20"/>
                    </a:lnTo>
                    <a:lnTo>
                      <a:pt x="36" y="22"/>
                    </a:lnTo>
                    <a:lnTo>
                      <a:pt x="38" y="26"/>
                    </a:lnTo>
                    <a:lnTo>
                      <a:pt x="42" y="34"/>
                    </a:lnTo>
                    <a:lnTo>
                      <a:pt x="42" y="34"/>
                    </a:lnTo>
                    <a:lnTo>
                      <a:pt x="40" y="28"/>
                    </a:lnTo>
                    <a:lnTo>
                      <a:pt x="40" y="22"/>
                    </a:lnTo>
                    <a:lnTo>
                      <a:pt x="36" y="16"/>
                    </a:lnTo>
                    <a:lnTo>
                      <a:pt x="36" y="16"/>
                    </a:lnTo>
                    <a:lnTo>
                      <a:pt x="34" y="8"/>
                    </a:lnTo>
                    <a:lnTo>
                      <a:pt x="34" y="8"/>
                    </a:lnTo>
                    <a:lnTo>
                      <a:pt x="36" y="6"/>
                    </a:lnTo>
                    <a:lnTo>
                      <a:pt x="38" y="6"/>
                    </a:lnTo>
                    <a:lnTo>
                      <a:pt x="38" y="4"/>
                    </a:lnTo>
                    <a:lnTo>
                      <a:pt x="40" y="0"/>
                    </a:lnTo>
                    <a:lnTo>
                      <a:pt x="40" y="0"/>
                    </a:lnTo>
                    <a:lnTo>
                      <a:pt x="42" y="0"/>
                    </a:lnTo>
                    <a:lnTo>
                      <a:pt x="44" y="0"/>
                    </a:lnTo>
                    <a:lnTo>
                      <a:pt x="48" y="6"/>
                    </a:lnTo>
                    <a:lnTo>
                      <a:pt x="48" y="6"/>
                    </a:lnTo>
                    <a:lnTo>
                      <a:pt x="48" y="12"/>
                    </a:lnTo>
                    <a:lnTo>
                      <a:pt x="50" y="18"/>
                    </a:lnTo>
                    <a:lnTo>
                      <a:pt x="50" y="18"/>
                    </a:lnTo>
                    <a:lnTo>
                      <a:pt x="52" y="24"/>
                    </a:lnTo>
                    <a:lnTo>
                      <a:pt x="54" y="30"/>
                    </a:lnTo>
                    <a:lnTo>
                      <a:pt x="54" y="30"/>
                    </a:lnTo>
                    <a:lnTo>
                      <a:pt x="54" y="38"/>
                    </a:lnTo>
                    <a:lnTo>
                      <a:pt x="56" y="42"/>
                    </a:lnTo>
                    <a:lnTo>
                      <a:pt x="60" y="46"/>
                    </a:lnTo>
                    <a:lnTo>
                      <a:pt x="60" y="46"/>
                    </a:lnTo>
                    <a:lnTo>
                      <a:pt x="62" y="48"/>
                    </a:lnTo>
                    <a:lnTo>
                      <a:pt x="64" y="48"/>
                    </a:lnTo>
                    <a:lnTo>
                      <a:pt x="66" y="48"/>
                    </a:lnTo>
                    <a:lnTo>
                      <a:pt x="66" y="48"/>
                    </a:lnTo>
                    <a:lnTo>
                      <a:pt x="64" y="44"/>
                    </a:lnTo>
                    <a:lnTo>
                      <a:pt x="60" y="42"/>
                    </a:lnTo>
                    <a:lnTo>
                      <a:pt x="60" y="42"/>
                    </a:lnTo>
                    <a:lnTo>
                      <a:pt x="58" y="34"/>
                    </a:lnTo>
                    <a:lnTo>
                      <a:pt x="58" y="24"/>
                    </a:lnTo>
                    <a:lnTo>
                      <a:pt x="58" y="24"/>
                    </a:lnTo>
                    <a:lnTo>
                      <a:pt x="56" y="14"/>
                    </a:lnTo>
                    <a:lnTo>
                      <a:pt x="56" y="14"/>
                    </a:lnTo>
                    <a:lnTo>
                      <a:pt x="58" y="10"/>
                    </a:lnTo>
                    <a:lnTo>
                      <a:pt x="60" y="8"/>
                    </a:lnTo>
                    <a:lnTo>
                      <a:pt x="60" y="8"/>
                    </a:lnTo>
                    <a:lnTo>
                      <a:pt x="62" y="8"/>
                    </a:lnTo>
                    <a:lnTo>
                      <a:pt x="64" y="12"/>
                    </a:lnTo>
                    <a:lnTo>
                      <a:pt x="6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1" name="Freeform 855">
                <a:extLst>
                  <a:ext uri="{FF2B5EF4-FFF2-40B4-BE49-F238E27FC236}">
                    <a16:creationId xmlns:a16="http://schemas.microsoft.com/office/drawing/2014/main" id="{8D10CC12-595F-B865-6CC7-B73268107412}"/>
                  </a:ext>
                </a:extLst>
              </p:cNvPr>
              <p:cNvSpPr>
                <a:spLocks/>
              </p:cNvSpPr>
              <p:nvPr/>
            </p:nvSpPr>
            <p:spPr bwMode="auto">
              <a:xfrm>
                <a:off x="4112" y="2815"/>
                <a:ext cx="76" cy="32"/>
              </a:xfrm>
              <a:custGeom>
                <a:avLst/>
                <a:gdLst>
                  <a:gd name="T0" fmla="*/ 0 w 76"/>
                  <a:gd name="T1" fmla="*/ 22 h 32"/>
                  <a:gd name="T2" fmla="*/ 0 w 76"/>
                  <a:gd name="T3" fmla="*/ 22 h 32"/>
                  <a:gd name="T4" fmla="*/ 0 w 76"/>
                  <a:gd name="T5" fmla="*/ 18 h 32"/>
                  <a:gd name="T6" fmla="*/ 0 w 76"/>
                  <a:gd name="T7" fmla="*/ 18 h 32"/>
                  <a:gd name="T8" fmla="*/ 4 w 76"/>
                  <a:gd name="T9" fmla="*/ 18 h 32"/>
                  <a:gd name="T10" fmla="*/ 8 w 76"/>
                  <a:gd name="T11" fmla="*/ 14 h 32"/>
                  <a:gd name="T12" fmla="*/ 12 w 76"/>
                  <a:gd name="T13" fmla="*/ 12 h 32"/>
                  <a:gd name="T14" fmla="*/ 16 w 76"/>
                  <a:gd name="T15" fmla="*/ 12 h 32"/>
                  <a:gd name="T16" fmla="*/ 16 w 76"/>
                  <a:gd name="T17" fmla="*/ 12 h 32"/>
                  <a:gd name="T18" fmla="*/ 22 w 76"/>
                  <a:gd name="T19" fmla="*/ 14 h 32"/>
                  <a:gd name="T20" fmla="*/ 28 w 76"/>
                  <a:gd name="T21" fmla="*/ 16 h 32"/>
                  <a:gd name="T22" fmla="*/ 32 w 76"/>
                  <a:gd name="T23" fmla="*/ 14 h 32"/>
                  <a:gd name="T24" fmla="*/ 38 w 76"/>
                  <a:gd name="T25" fmla="*/ 6 h 32"/>
                  <a:gd name="T26" fmla="*/ 38 w 76"/>
                  <a:gd name="T27" fmla="*/ 6 h 32"/>
                  <a:gd name="T28" fmla="*/ 42 w 76"/>
                  <a:gd name="T29" fmla="*/ 4 h 32"/>
                  <a:gd name="T30" fmla="*/ 44 w 76"/>
                  <a:gd name="T31" fmla="*/ 2 h 32"/>
                  <a:gd name="T32" fmla="*/ 48 w 76"/>
                  <a:gd name="T33" fmla="*/ 0 h 32"/>
                  <a:gd name="T34" fmla="*/ 52 w 76"/>
                  <a:gd name="T35" fmla="*/ 4 h 32"/>
                  <a:gd name="T36" fmla="*/ 52 w 76"/>
                  <a:gd name="T37" fmla="*/ 4 h 32"/>
                  <a:gd name="T38" fmla="*/ 58 w 76"/>
                  <a:gd name="T39" fmla="*/ 8 h 32"/>
                  <a:gd name="T40" fmla="*/ 64 w 76"/>
                  <a:gd name="T41" fmla="*/ 10 h 32"/>
                  <a:gd name="T42" fmla="*/ 70 w 76"/>
                  <a:gd name="T43" fmla="*/ 12 h 32"/>
                  <a:gd name="T44" fmla="*/ 76 w 76"/>
                  <a:gd name="T45" fmla="*/ 18 h 32"/>
                  <a:gd name="T46" fmla="*/ 76 w 76"/>
                  <a:gd name="T47" fmla="*/ 18 h 32"/>
                  <a:gd name="T48" fmla="*/ 76 w 76"/>
                  <a:gd name="T49" fmla="*/ 24 h 32"/>
                  <a:gd name="T50" fmla="*/ 74 w 76"/>
                  <a:gd name="T51" fmla="*/ 22 h 32"/>
                  <a:gd name="T52" fmla="*/ 74 w 76"/>
                  <a:gd name="T53" fmla="*/ 22 h 32"/>
                  <a:gd name="T54" fmla="*/ 72 w 76"/>
                  <a:gd name="T55" fmla="*/ 20 h 32"/>
                  <a:gd name="T56" fmla="*/ 70 w 76"/>
                  <a:gd name="T57" fmla="*/ 22 h 32"/>
                  <a:gd name="T58" fmla="*/ 68 w 76"/>
                  <a:gd name="T59" fmla="*/ 22 h 32"/>
                  <a:gd name="T60" fmla="*/ 66 w 76"/>
                  <a:gd name="T61" fmla="*/ 22 h 32"/>
                  <a:gd name="T62" fmla="*/ 66 w 76"/>
                  <a:gd name="T63" fmla="*/ 22 h 32"/>
                  <a:gd name="T64" fmla="*/ 62 w 76"/>
                  <a:gd name="T65" fmla="*/ 26 h 32"/>
                  <a:gd name="T66" fmla="*/ 58 w 76"/>
                  <a:gd name="T67" fmla="*/ 26 h 32"/>
                  <a:gd name="T68" fmla="*/ 50 w 76"/>
                  <a:gd name="T69" fmla="*/ 24 h 32"/>
                  <a:gd name="T70" fmla="*/ 50 w 76"/>
                  <a:gd name="T71" fmla="*/ 24 h 32"/>
                  <a:gd name="T72" fmla="*/ 44 w 76"/>
                  <a:gd name="T73" fmla="*/ 24 h 32"/>
                  <a:gd name="T74" fmla="*/ 38 w 76"/>
                  <a:gd name="T75" fmla="*/ 24 h 32"/>
                  <a:gd name="T76" fmla="*/ 28 w 76"/>
                  <a:gd name="T77" fmla="*/ 30 h 32"/>
                  <a:gd name="T78" fmla="*/ 28 w 76"/>
                  <a:gd name="T79" fmla="*/ 30 h 32"/>
                  <a:gd name="T80" fmla="*/ 22 w 76"/>
                  <a:gd name="T81" fmla="*/ 30 h 32"/>
                  <a:gd name="T82" fmla="*/ 22 w 76"/>
                  <a:gd name="T83" fmla="*/ 30 h 32"/>
                  <a:gd name="T84" fmla="*/ 20 w 76"/>
                  <a:gd name="T85" fmla="*/ 32 h 32"/>
                  <a:gd name="T86" fmla="*/ 18 w 76"/>
                  <a:gd name="T87" fmla="*/ 30 h 32"/>
                  <a:gd name="T88" fmla="*/ 18 w 76"/>
                  <a:gd name="T89" fmla="*/ 30 h 32"/>
                  <a:gd name="T90" fmla="*/ 16 w 76"/>
                  <a:gd name="T91" fmla="*/ 30 h 32"/>
                  <a:gd name="T92" fmla="*/ 16 w 76"/>
                  <a:gd name="T93" fmla="*/ 30 h 32"/>
                  <a:gd name="T94" fmla="*/ 16 w 76"/>
                  <a:gd name="T95" fmla="*/ 24 h 32"/>
                  <a:gd name="T96" fmla="*/ 14 w 76"/>
                  <a:gd name="T97" fmla="*/ 22 h 32"/>
                  <a:gd name="T98" fmla="*/ 12 w 76"/>
                  <a:gd name="T99" fmla="*/ 26 h 32"/>
                  <a:gd name="T100" fmla="*/ 12 w 76"/>
                  <a:gd name="T101" fmla="*/ 26 h 32"/>
                  <a:gd name="T102" fmla="*/ 8 w 76"/>
                  <a:gd name="T103" fmla="*/ 30 h 32"/>
                  <a:gd name="T104" fmla="*/ 6 w 76"/>
                  <a:gd name="T105" fmla="*/ 30 h 32"/>
                  <a:gd name="T106" fmla="*/ 0 w 76"/>
                  <a:gd name="T107" fmla="*/ 22 h 32"/>
                  <a:gd name="T108" fmla="*/ 0 w 76"/>
                  <a:gd name="T10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32">
                    <a:moveTo>
                      <a:pt x="0" y="22"/>
                    </a:moveTo>
                    <a:lnTo>
                      <a:pt x="0" y="22"/>
                    </a:lnTo>
                    <a:lnTo>
                      <a:pt x="0" y="18"/>
                    </a:lnTo>
                    <a:lnTo>
                      <a:pt x="0" y="18"/>
                    </a:lnTo>
                    <a:lnTo>
                      <a:pt x="4" y="18"/>
                    </a:lnTo>
                    <a:lnTo>
                      <a:pt x="8" y="14"/>
                    </a:lnTo>
                    <a:lnTo>
                      <a:pt x="12" y="12"/>
                    </a:lnTo>
                    <a:lnTo>
                      <a:pt x="16" y="12"/>
                    </a:lnTo>
                    <a:lnTo>
                      <a:pt x="16" y="12"/>
                    </a:lnTo>
                    <a:lnTo>
                      <a:pt x="22" y="14"/>
                    </a:lnTo>
                    <a:lnTo>
                      <a:pt x="28" y="16"/>
                    </a:lnTo>
                    <a:lnTo>
                      <a:pt x="32" y="14"/>
                    </a:lnTo>
                    <a:lnTo>
                      <a:pt x="38" y="6"/>
                    </a:lnTo>
                    <a:lnTo>
                      <a:pt x="38" y="6"/>
                    </a:lnTo>
                    <a:lnTo>
                      <a:pt x="42" y="4"/>
                    </a:lnTo>
                    <a:lnTo>
                      <a:pt x="44" y="2"/>
                    </a:lnTo>
                    <a:lnTo>
                      <a:pt x="48" y="0"/>
                    </a:lnTo>
                    <a:lnTo>
                      <a:pt x="52" y="4"/>
                    </a:lnTo>
                    <a:lnTo>
                      <a:pt x="52" y="4"/>
                    </a:lnTo>
                    <a:lnTo>
                      <a:pt x="58" y="8"/>
                    </a:lnTo>
                    <a:lnTo>
                      <a:pt x="64" y="10"/>
                    </a:lnTo>
                    <a:lnTo>
                      <a:pt x="70" y="12"/>
                    </a:lnTo>
                    <a:lnTo>
                      <a:pt x="76" y="18"/>
                    </a:lnTo>
                    <a:lnTo>
                      <a:pt x="76" y="18"/>
                    </a:lnTo>
                    <a:lnTo>
                      <a:pt x="76" y="24"/>
                    </a:lnTo>
                    <a:lnTo>
                      <a:pt x="74" y="22"/>
                    </a:lnTo>
                    <a:lnTo>
                      <a:pt x="74" y="22"/>
                    </a:lnTo>
                    <a:lnTo>
                      <a:pt x="72" y="20"/>
                    </a:lnTo>
                    <a:lnTo>
                      <a:pt x="70" y="22"/>
                    </a:lnTo>
                    <a:lnTo>
                      <a:pt x="68" y="22"/>
                    </a:lnTo>
                    <a:lnTo>
                      <a:pt x="66" y="22"/>
                    </a:lnTo>
                    <a:lnTo>
                      <a:pt x="66" y="22"/>
                    </a:lnTo>
                    <a:lnTo>
                      <a:pt x="62" y="26"/>
                    </a:lnTo>
                    <a:lnTo>
                      <a:pt x="58" y="26"/>
                    </a:lnTo>
                    <a:lnTo>
                      <a:pt x="50" y="24"/>
                    </a:lnTo>
                    <a:lnTo>
                      <a:pt x="50" y="24"/>
                    </a:lnTo>
                    <a:lnTo>
                      <a:pt x="44" y="24"/>
                    </a:lnTo>
                    <a:lnTo>
                      <a:pt x="38" y="24"/>
                    </a:lnTo>
                    <a:lnTo>
                      <a:pt x="28" y="30"/>
                    </a:lnTo>
                    <a:lnTo>
                      <a:pt x="28" y="30"/>
                    </a:lnTo>
                    <a:lnTo>
                      <a:pt x="22" y="30"/>
                    </a:lnTo>
                    <a:lnTo>
                      <a:pt x="22" y="30"/>
                    </a:lnTo>
                    <a:lnTo>
                      <a:pt x="20" y="32"/>
                    </a:lnTo>
                    <a:lnTo>
                      <a:pt x="18" y="30"/>
                    </a:lnTo>
                    <a:lnTo>
                      <a:pt x="18" y="30"/>
                    </a:lnTo>
                    <a:lnTo>
                      <a:pt x="16" y="30"/>
                    </a:lnTo>
                    <a:lnTo>
                      <a:pt x="16" y="30"/>
                    </a:lnTo>
                    <a:lnTo>
                      <a:pt x="16" y="24"/>
                    </a:lnTo>
                    <a:lnTo>
                      <a:pt x="14" y="22"/>
                    </a:lnTo>
                    <a:lnTo>
                      <a:pt x="12" y="26"/>
                    </a:lnTo>
                    <a:lnTo>
                      <a:pt x="12" y="26"/>
                    </a:lnTo>
                    <a:lnTo>
                      <a:pt x="8" y="30"/>
                    </a:lnTo>
                    <a:lnTo>
                      <a:pt x="6" y="30"/>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2" name="Freeform 856">
                <a:extLst>
                  <a:ext uri="{FF2B5EF4-FFF2-40B4-BE49-F238E27FC236}">
                    <a16:creationId xmlns:a16="http://schemas.microsoft.com/office/drawing/2014/main" id="{E277FDAB-7C56-7419-B7D5-848491D3AC05}"/>
                  </a:ext>
                </a:extLst>
              </p:cNvPr>
              <p:cNvSpPr>
                <a:spLocks/>
              </p:cNvSpPr>
              <p:nvPr/>
            </p:nvSpPr>
            <p:spPr bwMode="auto">
              <a:xfrm>
                <a:off x="4218" y="2807"/>
                <a:ext cx="62" cy="38"/>
              </a:xfrm>
              <a:custGeom>
                <a:avLst/>
                <a:gdLst>
                  <a:gd name="T0" fmla="*/ 56 w 62"/>
                  <a:gd name="T1" fmla="*/ 16 h 38"/>
                  <a:gd name="T2" fmla="*/ 62 w 62"/>
                  <a:gd name="T3" fmla="*/ 16 h 38"/>
                  <a:gd name="T4" fmla="*/ 62 w 62"/>
                  <a:gd name="T5" fmla="*/ 22 h 38"/>
                  <a:gd name="T6" fmla="*/ 60 w 62"/>
                  <a:gd name="T7" fmla="*/ 22 h 38"/>
                  <a:gd name="T8" fmla="*/ 56 w 62"/>
                  <a:gd name="T9" fmla="*/ 22 h 38"/>
                  <a:gd name="T10" fmla="*/ 50 w 62"/>
                  <a:gd name="T11" fmla="*/ 26 h 38"/>
                  <a:gd name="T12" fmla="*/ 48 w 62"/>
                  <a:gd name="T13" fmla="*/ 28 h 38"/>
                  <a:gd name="T14" fmla="*/ 50 w 62"/>
                  <a:gd name="T15" fmla="*/ 36 h 38"/>
                  <a:gd name="T16" fmla="*/ 48 w 62"/>
                  <a:gd name="T17" fmla="*/ 38 h 38"/>
                  <a:gd name="T18" fmla="*/ 42 w 62"/>
                  <a:gd name="T19" fmla="*/ 34 h 38"/>
                  <a:gd name="T20" fmla="*/ 40 w 62"/>
                  <a:gd name="T21" fmla="*/ 28 h 38"/>
                  <a:gd name="T22" fmla="*/ 34 w 62"/>
                  <a:gd name="T23" fmla="*/ 26 h 38"/>
                  <a:gd name="T24" fmla="*/ 30 w 62"/>
                  <a:gd name="T25" fmla="*/ 30 h 38"/>
                  <a:gd name="T26" fmla="*/ 26 w 62"/>
                  <a:gd name="T27" fmla="*/ 32 h 38"/>
                  <a:gd name="T28" fmla="*/ 24 w 62"/>
                  <a:gd name="T29" fmla="*/ 26 h 38"/>
                  <a:gd name="T30" fmla="*/ 24 w 62"/>
                  <a:gd name="T31" fmla="*/ 26 h 38"/>
                  <a:gd name="T32" fmla="*/ 24 w 62"/>
                  <a:gd name="T33" fmla="*/ 26 h 38"/>
                  <a:gd name="T34" fmla="*/ 24 w 62"/>
                  <a:gd name="T35" fmla="*/ 26 h 38"/>
                  <a:gd name="T36" fmla="*/ 14 w 62"/>
                  <a:gd name="T37" fmla="*/ 28 h 38"/>
                  <a:gd name="T38" fmla="*/ 12 w 62"/>
                  <a:gd name="T39" fmla="*/ 20 h 38"/>
                  <a:gd name="T40" fmla="*/ 6 w 62"/>
                  <a:gd name="T41" fmla="*/ 14 h 38"/>
                  <a:gd name="T42" fmla="*/ 0 w 62"/>
                  <a:gd name="T43" fmla="*/ 16 h 38"/>
                  <a:gd name="T44" fmla="*/ 0 w 62"/>
                  <a:gd name="T45" fmla="*/ 6 h 38"/>
                  <a:gd name="T46" fmla="*/ 2 w 62"/>
                  <a:gd name="T47" fmla="*/ 6 h 38"/>
                  <a:gd name="T48" fmla="*/ 10 w 62"/>
                  <a:gd name="T49" fmla="*/ 2 h 38"/>
                  <a:gd name="T50" fmla="*/ 14 w 62"/>
                  <a:gd name="T51" fmla="*/ 2 h 38"/>
                  <a:gd name="T52" fmla="*/ 20 w 62"/>
                  <a:gd name="T53" fmla="*/ 8 h 38"/>
                  <a:gd name="T54" fmla="*/ 22 w 62"/>
                  <a:gd name="T55" fmla="*/ 12 h 38"/>
                  <a:gd name="T56" fmla="*/ 28 w 62"/>
                  <a:gd name="T57" fmla="*/ 12 h 38"/>
                  <a:gd name="T58" fmla="*/ 30 w 62"/>
                  <a:gd name="T59" fmla="*/ 10 h 38"/>
                  <a:gd name="T60" fmla="*/ 36 w 62"/>
                  <a:gd name="T61" fmla="*/ 10 h 38"/>
                  <a:gd name="T62" fmla="*/ 38 w 62"/>
                  <a:gd name="T63" fmla="*/ 14 h 38"/>
                  <a:gd name="T64" fmla="*/ 42 w 62"/>
                  <a:gd name="T65" fmla="*/ 20 h 38"/>
                  <a:gd name="T66" fmla="*/ 44 w 62"/>
                  <a:gd name="T67" fmla="*/ 22 h 38"/>
                  <a:gd name="T68" fmla="*/ 48 w 62"/>
                  <a:gd name="T69" fmla="*/ 16 h 38"/>
                  <a:gd name="T70" fmla="*/ 56 w 62"/>
                  <a:gd name="T71"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38">
                    <a:moveTo>
                      <a:pt x="56" y="16"/>
                    </a:moveTo>
                    <a:lnTo>
                      <a:pt x="56" y="16"/>
                    </a:lnTo>
                    <a:lnTo>
                      <a:pt x="62" y="16"/>
                    </a:lnTo>
                    <a:lnTo>
                      <a:pt x="62" y="16"/>
                    </a:lnTo>
                    <a:lnTo>
                      <a:pt x="62" y="20"/>
                    </a:lnTo>
                    <a:lnTo>
                      <a:pt x="62" y="22"/>
                    </a:lnTo>
                    <a:lnTo>
                      <a:pt x="60" y="22"/>
                    </a:lnTo>
                    <a:lnTo>
                      <a:pt x="60" y="22"/>
                    </a:lnTo>
                    <a:lnTo>
                      <a:pt x="58" y="20"/>
                    </a:lnTo>
                    <a:lnTo>
                      <a:pt x="56" y="22"/>
                    </a:lnTo>
                    <a:lnTo>
                      <a:pt x="52" y="26"/>
                    </a:lnTo>
                    <a:lnTo>
                      <a:pt x="50" y="26"/>
                    </a:lnTo>
                    <a:lnTo>
                      <a:pt x="50" y="26"/>
                    </a:lnTo>
                    <a:lnTo>
                      <a:pt x="48" y="28"/>
                    </a:lnTo>
                    <a:lnTo>
                      <a:pt x="48" y="32"/>
                    </a:lnTo>
                    <a:lnTo>
                      <a:pt x="50" y="36"/>
                    </a:lnTo>
                    <a:lnTo>
                      <a:pt x="48" y="38"/>
                    </a:lnTo>
                    <a:lnTo>
                      <a:pt x="48" y="38"/>
                    </a:lnTo>
                    <a:lnTo>
                      <a:pt x="46" y="38"/>
                    </a:lnTo>
                    <a:lnTo>
                      <a:pt x="42" y="34"/>
                    </a:lnTo>
                    <a:lnTo>
                      <a:pt x="42" y="34"/>
                    </a:lnTo>
                    <a:lnTo>
                      <a:pt x="40" y="28"/>
                    </a:lnTo>
                    <a:lnTo>
                      <a:pt x="36" y="24"/>
                    </a:lnTo>
                    <a:lnTo>
                      <a:pt x="34" y="26"/>
                    </a:lnTo>
                    <a:lnTo>
                      <a:pt x="30" y="30"/>
                    </a:lnTo>
                    <a:lnTo>
                      <a:pt x="30" y="30"/>
                    </a:lnTo>
                    <a:lnTo>
                      <a:pt x="28" y="32"/>
                    </a:lnTo>
                    <a:lnTo>
                      <a:pt x="26" y="32"/>
                    </a:lnTo>
                    <a:lnTo>
                      <a:pt x="24" y="26"/>
                    </a:lnTo>
                    <a:lnTo>
                      <a:pt x="24" y="26"/>
                    </a:lnTo>
                    <a:lnTo>
                      <a:pt x="24" y="28"/>
                    </a:lnTo>
                    <a:lnTo>
                      <a:pt x="24" y="26"/>
                    </a:lnTo>
                    <a:lnTo>
                      <a:pt x="24" y="26"/>
                    </a:lnTo>
                    <a:lnTo>
                      <a:pt x="24" y="26"/>
                    </a:lnTo>
                    <a:lnTo>
                      <a:pt x="24" y="26"/>
                    </a:lnTo>
                    <a:lnTo>
                      <a:pt x="24" y="26"/>
                    </a:lnTo>
                    <a:lnTo>
                      <a:pt x="18" y="28"/>
                    </a:lnTo>
                    <a:lnTo>
                      <a:pt x="14" y="28"/>
                    </a:lnTo>
                    <a:lnTo>
                      <a:pt x="12" y="20"/>
                    </a:lnTo>
                    <a:lnTo>
                      <a:pt x="12" y="20"/>
                    </a:lnTo>
                    <a:lnTo>
                      <a:pt x="10" y="16"/>
                    </a:lnTo>
                    <a:lnTo>
                      <a:pt x="6" y="14"/>
                    </a:lnTo>
                    <a:lnTo>
                      <a:pt x="0" y="16"/>
                    </a:lnTo>
                    <a:lnTo>
                      <a:pt x="0" y="16"/>
                    </a:lnTo>
                    <a:lnTo>
                      <a:pt x="0" y="10"/>
                    </a:lnTo>
                    <a:lnTo>
                      <a:pt x="0" y="6"/>
                    </a:lnTo>
                    <a:lnTo>
                      <a:pt x="0" y="6"/>
                    </a:lnTo>
                    <a:lnTo>
                      <a:pt x="2" y="6"/>
                    </a:lnTo>
                    <a:lnTo>
                      <a:pt x="4" y="6"/>
                    </a:lnTo>
                    <a:lnTo>
                      <a:pt x="10" y="2"/>
                    </a:lnTo>
                    <a:lnTo>
                      <a:pt x="12" y="0"/>
                    </a:lnTo>
                    <a:lnTo>
                      <a:pt x="14" y="2"/>
                    </a:lnTo>
                    <a:lnTo>
                      <a:pt x="16" y="4"/>
                    </a:lnTo>
                    <a:lnTo>
                      <a:pt x="20" y="8"/>
                    </a:lnTo>
                    <a:lnTo>
                      <a:pt x="20" y="8"/>
                    </a:lnTo>
                    <a:lnTo>
                      <a:pt x="22" y="12"/>
                    </a:lnTo>
                    <a:lnTo>
                      <a:pt x="24" y="14"/>
                    </a:lnTo>
                    <a:lnTo>
                      <a:pt x="28" y="12"/>
                    </a:lnTo>
                    <a:lnTo>
                      <a:pt x="30" y="10"/>
                    </a:lnTo>
                    <a:lnTo>
                      <a:pt x="30" y="10"/>
                    </a:lnTo>
                    <a:lnTo>
                      <a:pt x="34" y="10"/>
                    </a:lnTo>
                    <a:lnTo>
                      <a:pt x="36" y="10"/>
                    </a:lnTo>
                    <a:lnTo>
                      <a:pt x="38" y="10"/>
                    </a:lnTo>
                    <a:lnTo>
                      <a:pt x="38" y="14"/>
                    </a:lnTo>
                    <a:lnTo>
                      <a:pt x="38" y="14"/>
                    </a:lnTo>
                    <a:lnTo>
                      <a:pt x="42" y="20"/>
                    </a:lnTo>
                    <a:lnTo>
                      <a:pt x="42" y="22"/>
                    </a:lnTo>
                    <a:lnTo>
                      <a:pt x="44" y="22"/>
                    </a:lnTo>
                    <a:lnTo>
                      <a:pt x="48" y="16"/>
                    </a:lnTo>
                    <a:lnTo>
                      <a:pt x="48" y="16"/>
                    </a:lnTo>
                    <a:lnTo>
                      <a:pt x="52" y="14"/>
                    </a:lnTo>
                    <a:lnTo>
                      <a:pt x="56" y="16"/>
                    </a:lnTo>
                    <a:lnTo>
                      <a:pt x="5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3" name="Freeform 857">
                <a:extLst>
                  <a:ext uri="{FF2B5EF4-FFF2-40B4-BE49-F238E27FC236}">
                    <a16:creationId xmlns:a16="http://schemas.microsoft.com/office/drawing/2014/main" id="{F22E5040-915B-81C2-70A9-24FBDEA31D93}"/>
                  </a:ext>
                </a:extLst>
              </p:cNvPr>
              <p:cNvSpPr>
                <a:spLocks/>
              </p:cNvSpPr>
              <p:nvPr/>
            </p:nvSpPr>
            <p:spPr bwMode="auto">
              <a:xfrm>
                <a:off x="4278" y="2811"/>
                <a:ext cx="46" cy="36"/>
              </a:xfrm>
              <a:custGeom>
                <a:avLst/>
                <a:gdLst>
                  <a:gd name="T0" fmla="*/ 0 w 46"/>
                  <a:gd name="T1" fmla="*/ 18 h 36"/>
                  <a:gd name="T2" fmla="*/ 0 w 46"/>
                  <a:gd name="T3" fmla="*/ 18 h 36"/>
                  <a:gd name="T4" fmla="*/ 2 w 46"/>
                  <a:gd name="T5" fmla="*/ 16 h 36"/>
                  <a:gd name="T6" fmla="*/ 2 w 46"/>
                  <a:gd name="T7" fmla="*/ 12 h 36"/>
                  <a:gd name="T8" fmla="*/ 2 w 46"/>
                  <a:gd name="T9" fmla="*/ 12 h 36"/>
                  <a:gd name="T10" fmla="*/ 4 w 46"/>
                  <a:gd name="T11" fmla="*/ 20 h 36"/>
                  <a:gd name="T12" fmla="*/ 6 w 46"/>
                  <a:gd name="T13" fmla="*/ 22 h 36"/>
                  <a:gd name="T14" fmla="*/ 8 w 46"/>
                  <a:gd name="T15" fmla="*/ 26 h 36"/>
                  <a:gd name="T16" fmla="*/ 8 w 46"/>
                  <a:gd name="T17" fmla="*/ 26 h 36"/>
                  <a:gd name="T18" fmla="*/ 8 w 46"/>
                  <a:gd name="T19" fmla="*/ 16 h 36"/>
                  <a:gd name="T20" fmla="*/ 8 w 46"/>
                  <a:gd name="T21" fmla="*/ 12 h 36"/>
                  <a:gd name="T22" fmla="*/ 10 w 46"/>
                  <a:gd name="T23" fmla="*/ 12 h 36"/>
                  <a:gd name="T24" fmla="*/ 14 w 46"/>
                  <a:gd name="T25" fmla="*/ 14 h 36"/>
                  <a:gd name="T26" fmla="*/ 14 w 46"/>
                  <a:gd name="T27" fmla="*/ 14 h 36"/>
                  <a:gd name="T28" fmla="*/ 16 w 46"/>
                  <a:gd name="T29" fmla="*/ 16 h 36"/>
                  <a:gd name="T30" fmla="*/ 20 w 46"/>
                  <a:gd name="T31" fmla="*/ 14 h 36"/>
                  <a:gd name="T32" fmla="*/ 20 w 46"/>
                  <a:gd name="T33" fmla="*/ 14 h 36"/>
                  <a:gd name="T34" fmla="*/ 26 w 46"/>
                  <a:gd name="T35" fmla="*/ 2 h 36"/>
                  <a:gd name="T36" fmla="*/ 30 w 46"/>
                  <a:gd name="T37" fmla="*/ 0 h 36"/>
                  <a:gd name="T38" fmla="*/ 32 w 46"/>
                  <a:gd name="T39" fmla="*/ 0 h 36"/>
                  <a:gd name="T40" fmla="*/ 36 w 46"/>
                  <a:gd name="T41" fmla="*/ 0 h 36"/>
                  <a:gd name="T42" fmla="*/ 38 w 46"/>
                  <a:gd name="T43" fmla="*/ 4 h 36"/>
                  <a:gd name="T44" fmla="*/ 44 w 46"/>
                  <a:gd name="T45" fmla="*/ 16 h 36"/>
                  <a:gd name="T46" fmla="*/ 44 w 46"/>
                  <a:gd name="T47" fmla="*/ 16 h 36"/>
                  <a:gd name="T48" fmla="*/ 46 w 46"/>
                  <a:gd name="T49" fmla="*/ 18 h 36"/>
                  <a:gd name="T50" fmla="*/ 46 w 46"/>
                  <a:gd name="T51" fmla="*/ 18 h 36"/>
                  <a:gd name="T52" fmla="*/ 46 w 46"/>
                  <a:gd name="T53" fmla="*/ 24 h 36"/>
                  <a:gd name="T54" fmla="*/ 44 w 46"/>
                  <a:gd name="T55" fmla="*/ 26 h 36"/>
                  <a:gd name="T56" fmla="*/ 40 w 46"/>
                  <a:gd name="T57" fmla="*/ 22 h 36"/>
                  <a:gd name="T58" fmla="*/ 40 w 46"/>
                  <a:gd name="T59" fmla="*/ 22 h 36"/>
                  <a:gd name="T60" fmla="*/ 38 w 46"/>
                  <a:gd name="T61" fmla="*/ 22 h 36"/>
                  <a:gd name="T62" fmla="*/ 38 w 46"/>
                  <a:gd name="T63" fmla="*/ 22 h 36"/>
                  <a:gd name="T64" fmla="*/ 36 w 46"/>
                  <a:gd name="T65" fmla="*/ 24 h 36"/>
                  <a:gd name="T66" fmla="*/ 36 w 46"/>
                  <a:gd name="T67" fmla="*/ 24 h 36"/>
                  <a:gd name="T68" fmla="*/ 34 w 46"/>
                  <a:gd name="T69" fmla="*/ 26 h 36"/>
                  <a:gd name="T70" fmla="*/ 34 w 46"/>
                  <a:gd name="T71" fmla="*/ 28 h 36"/>
                  <a:gd name="T72" fmla="*/ 34 w 46"/>
                  <a:gd name="T73" fmla="*/ 28 h 36"/>
                  <a:gd name="T74" fmla="*/ 32 w 46"/>
                  <a:gd name="T75" fmla="*/ 26 h 36"/>
                  <a:gd name="T76" fmla="*/ 32 w 46"/>
                  <a:gd name="T77" fmla="*/ 26 h 36"/>
                  <a:gd name="T78" fmla="*/ 30 w 46"/>
                  <a:gd name="T79" fmla="*/ 22 h 36"/>
                  <a:gd name="T80" fmla="*/ 28 w 46"/>
                  <a:gd name="T81" fmla="*/ 20 h 36"/>
                  <a:gd name="T82" fmla="*/ 26 w 46"/>
                  <a:gd name="T83" fmla="*/ 20 h 36"/>
                  <a:gd name="T84" fmla="*/ 24 w 46"/>
                  <a:gd name="T85" fmla="*/ 22 h 36"/>
                  <a:gd name="T86" fmla="*/ 20 w 46"/>
                  <a:gd name="T87" fmla="*/ 34 h 36"/>
                  <a:gd name="T88" fmla="*/ 20 w 46"/>
                  <a:gd name="T89" fmla="*/ 34 h 36"/>
                  <a:gd name="T90" fmla="*/ 20 w 46"/>
                  <a:gd name="T91" fmla="*/ 34 h 36"/>
                  <a:gd name="T92" fmla="*/ 18 w 46"/>
                  <a:gd name="T93" fmla="*/ 36 h 36"/>
                  <a:gd name="T94" fmla="*/ 16 w 46"/>
                  <a:gd name="T95" fmla="*/ 36 h 36"/>
                  <a:gd name="T96" fmla="*/ 14 w 46"/>
                  <a:gd name="T97" fmla="*/ 34 h 36"/>
                  <a:gd name="T98" fmla="*/ 12 w 46"/>
                  <a:gd name="T99" fmla="*/ 32 h 36"/>
                  <a:gd name="T100" fmla="*/ 10 w 46"/>
                  <a:gd name="T101" fmla="*/ 32 h 36"/>
                  <a:gd name="T102" fmla="*/ 10 w 46"/>
                  <a:gd name="T103" fmla="*/ 34 h 36"/>
                  <a:gd name="T104" fmla="*/ 10 w 46"/>
                  <a:gd name="T105" fmla="*/ 34 h 36"/>
                  <a:gd name="T106" fmla="*/ 10 w 46"/>
                  <a:gd name="T107" fmla="*/ 34 h 36"/>
                  <a:gd name="T108" fmla="*/ 6 w 46"/>
                  <a:gd name="T109" fmla="*/ 34 h 36"/>
                  <a:gd name="T110" fmla="*/ 4 w 46"/>
                  <a:gd name="T111" fmla="*/ 34 h 36"/>
                  <a:gd name="T112" fmla="*/ 2 w 46"/>
                  <a:gd name="T113" fmla="*/ 32 h 36"/>
                  <a:gd name="T114" fmla="*/ 0 w 46"/>
                  <a:gd name="T115" fmla="*/ 26 h 36"/>
                  <a:gd name="T116" fmla="*/ 0 w 46"/>
                  <a:gd name="T117" fmla="*/ 26 h 36"/>
                  <a:gd name="T118" fmla="*/ 0 w 46"/>
                  <a:gd name="T119" fmla="*/ 18 h 36"/>
                  <a:gd name="T120" fmla="*/ 0 w 46"/>
                  <a:gd name="T1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6">
                    <a:moveTo>
                      <a:pt x="0" y="18"/>
                    </a:moveTo>
                    <a:lnTo>
                      <a:pt x="0" y="18"/>
                    </a:lnTo>
                    <a:lnTo>
                      <a:pt x="2" y="16"/>
                    </a:lnTo>
                    <a:lnTo>
                      <a:pt x="2" y="12"/>
                    </a:lnTo>
                    <a:lnTo>
                      <a:pt x="2" y="12"/>
                    </a:lnTo>
                    <a:lnTo>
                      <a:pt x="4" y="20"/>
                    </a:lnTo>
                    <a:lnTo>
                      <a:pt x="6" y="22"/>
                    </a:lnTo>
                    <a:lnTo>
                      <a:pt x="8" y="26"/>
                    </a:lnTo>
                    <a:lnTo>
                      <a:pt x="8" y="26"/>
                    </a:lnTo>
                    <a:lnTo>
                      <a:pt x="8" y="16"/>
                    </a:lnTo>
                    <a:lnTo>
                      <a:pt x="8" y="12"/>
                    </a:lnTo>
                    <a:lnTo>
                      <a:pt x="10" y="12"/>
                    </a:lnTo>
                    <a:lnTo>
                      <a:pt x="14" y="14"/>
                    </a:lnTo>
                    <a:lnTo>
                      <a:pt x="14" y="14"/>
                    </a:lnTo>
                    <a:lnTo>
                      <a:pt x="16" y="16"/>
                    </a:lnTo>
                    <a:lnTo>
                      <a:pt x="20" y="14"/>
                    </a:lnTo>
                    <a:lnTo>
                      <a:pt x="20" y="14"/>
                    </a:lnTo>
                    <a:lnTo>
                      <a:pt x="26" y="2"/>
                    </a:lnTo>
                    <a:lnTo>
                      <a:pt x="30" y="0"/>
                    </a:lnTo>
                    <a:lnTo>
                      <a:pt x="32" y="0"/>
                    </a:lnTo>
                    <a:lnTo>
                      <a:pt x="36" y="0"/>
                    </a:lnTo>
                    <a:lnTo>
                      <a:pt x="38" y="4"/>
                    </a:lnTo>
                    <a:lnTo>
                      <a:pt x="44" y="16"/>
                    </a:lnTo>
                    <a:lnTo>
                      <a:pt x="44" y="16"/>
                    </a:lnTo>
                    <a:lnTo>
                      <a:pt x="46" y="18"/>
                    </a:lnTo>
                    <a:lnTo>
                      <a:pt x="46" y="18"/>
                    </a:lnTo>
                    <a:lnTo>
                      <a:pt x="46" y="24"/>
                    </a:lnTo>
                    <a:lnTo>
                      <a:pt x="44" y="26"/>
                    </a:lnTo>
                    <a:lnTo>
                      <a:pt x="40" y="22"/>
                    </a:lnTo>
                    <a:lnTo>
                      <a:pt x="40" y="22"/>
                    </a:lnTo>
                    <a:lnTo>
                      <a:pt x="38" y="22"/>
                    </a:lnTo>
                    <a:lnTo>
                      <a:pt x="38" y="22"/>
                    </a:lnTo>
                    <a:lnTo>
                      <a:pt x="36" y="24"/>
                    </a:lnTo>
                    <a:lnTo>
                      <a:pt x="36" y="24"/>
                    </a:lnTo>
                    <a:lnTo>
                      <a:pt x="34" y="26"/>
                    </a:lnTo>
                    <a:lnTo>
                      <a:pt x="34" y="28"/>
                    </a:lnTo>
                    <a:lnTo>
                      <a:pt x="34" y="28"/>
                    </a:lnTo>
                    <a:lnTo>
                      <a:pt x="32" y="26"/>
                    </a:lnTo>
                    <a:lnTo>
                      <a:pt x="32" y="26"/>
                    </a:lnTo>
                    <a:lnTo>
                      <a:pt x="30" y="22"/>
                    </a:lnTo>
                    <a:lnTo>
                      <a:pt x="28" y="20"/>
                    </a:lnTo>
                    <a:lnTo>
                      <a:pt x="26" y="20"/>
                    </a:lnTo>
                    <a:lnTo>
                      <a:pt x="24" y="22"/>
                    </a:lnTo>
                    <a:lnTo>
                      <a:pt x="20" y="34"/>
                    </a:lnTo>
                    <a:lnTo>
                      <a:pt x="20" y="34"/>
                    </a:lnTo>
                    <a:lnTo>
                      <a:pt x="20" y="34"/>
                    </a:lnTo>
                    <a:lnTo>
                      <a:pt x="18" y="36"/>
                    </a:lnTo>
                    <a:lnTo>
                      <a:pt x="16" y="36"/>
                    </a:lnTo>
                    <a:lnTo>
                      <a:pt x="14" y="34"/>
                    </a:lnTo>
                    <a:lnTo>
                      <a:pt x="12" y="32"/>
                    </a:lnTo>
                    <a:lnTo>
                      <a:pt x="10" y="32"/>
                    </a:lnTo>
                    <a:lnTo>
                      <a:pt x="10" y="34"/>
                    </a:lnTo>
                    <a:lnTo>
                      <a:pt x="10" y="34"/>
                    </a:lnTo>
                    <a:lnTo>
                      <a:pt x="10" y="34"/>
                    </a:lnTo>
                    <a:lnTo>
                      <a:pt x="6" y="34"/>
                    </a:lnTo>
                    <a:lnTo>
                      <a:pt x="4" y="34"/>
                    </a:lnTo>
                    <a:lnTo>
                      <a:pt x="2" y="32"/>
                    </a:lnTo>
                    <a:lnTo>
                      <a:pt x="0" y="26"/>
                    </a:lnTo>
                    <a:lnTo>
                      <a:pt x="0" y="26"/>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4" name="Freeform 858">
                <a:extLst>
                  <a:ext uri="{FF2B5EF4-FFF2-40B4-BE49-F238E27FC236}">
                    <a16:creationId xmlns:a16="http://schemas.microsoft.com/office/drawing/2014/main" id="{7D17F59E-2ADD-B7F1-F27D-119B7E19CAF9}"/>
                  </a:ext>
                </a:extLst>
              </p:cNvPr>
              <p:cNvSpPr>
                <a:spLocks/>
              </p:cNvSpPr>
              <p:nvPr/>
            </p:nvSpPr>
            <p:spPr bwMode="auto">
              <a:xfrm>
                <a:off x="4188" y="2809"/>
                <a:ext cx="30" cy="28"/>
              </a:xfrm>
              <a:custGeom>
                <a:avLst/>
                <a:gdLst>
                  <a:gd name="T0" fmla="*/ 0 w 30"/>
                  <a:gd name="T1" fmla="*/ 24 h 28"/>
                  <a:gd name="T2" fmla="*/ 0 w 30"/>
                  <a:gd name="T3" fmla="*/ 24 h 28"/>
                  <a:gd name="T4" fmla="*/ 0 w 30"/>
                  <a:gd name="T5" fmla="*/ 16 h 28"/>
                  <a:gd name="T6" fmla="*/ 2 w 30"/>
                  <a:gd name="T7" fmla="*/ 10 h 28"/>
                  <a:gd name="T8" fmla="*/ 6 w 30"/>
                  <a:gd name="T9" fmla="*/ 2 h 28"/>
                  <a:gd name="T10" fmla="*/ 6 w 30"/>
                  <a:gd name="T11" fmla="*/ 2 h 28"/>
                  <a:gd name="T12" fmla="*/ 8 w 30"/>
                  <a:gd name="T13" fmla="*/ 0 h 28"/>
                  <a:gd name="T14" fmla="*/ 8 w 30"/>
                  <a:gd name="T15" fmla="*/ 0 h 28"/>
                  <a:gd name="T16" fmla="*/ 10 w 30"/>
                  <a:gd name="T17" fmla="*/ 4 h 28"/>
                  <a:gd name="T18" fmla="*/ 10 w 30"/>
                  <a:gd name="T19" fmla="*/ 4 h 28"/>
                  <a:gd name="T20" fmla="*/ 12 w 30"/>
                  <a:gd name="T21" fmla="*/ 14 h 28"/>
                  <a:gd name="T22" fmla="*/ 16 w 30"/>
                  <a:gd name="T23" fmla="*/ 20 h 28"/>
                  <a:gd name="T24" fmla="*/ 18 w 30"/>
                  <a:gd name="T25" fmla="*/ 22 h 28"/>
                  <a:gd name="T26" fmla="*/ 20 w 30"/>
                  <a:gd name="T27" fmla="*/ 20 h 28"/>
                  <a:gd name="T28" fmla="*/ 24 w 30"/>
                  <a:gd name="T29" fmla="*/ 16 h 28"/>
                  <a:gd name="T30" fmla="*/ 24 w 30"/>
                  <a:gd name="T31" fmla="*/ 16 h 28"/>
                  <a:gd name="T32" fmla="*/ 26 w 30"/>
                  <a:gd name="T33" fmla="*/ 14 h 28"/>
                  <a:gd name="T34" fmla="*/ 26 w 30"/>
                  <a:gd name="T35" fmla="*/ 14 h 28"/>
                  <a:gd name="T36" fmla="*/ 30 w 30"/>
                  <a:gd name="T37" fmla="*/ 14 h 28"/>
                  <a:gd name="T38" fmla="*/ 30 w 30"/>
                  <a:gd name="T39" fmla="*/ 14 h 28"/>
                  <a:gd name="T40" fmla="*/ 28 w 30"/>
                  <a:gd name="T41" fmla="*/ 18 h 28"/>
                  <a:gd name="T42" fmla="*/ 30 w 30"/>
                  <a:gd name="T43" fmla="*/ 20 h 28"/>
                  <a:gd name="T44" fmla="*/ 30 w 30"/>
                  <a:gd name="T45" fmla="*/ 24 h 28"/>
                  <a:gd name="T46" fmla="*/ 30 w 30"/>
                  <a:gd name="T47" fmla="*/ 28 h 28"/>
                  <a:gd name="T48" fmla="*/ 30 w 30"/>
                  <a:gd name="T49" fmla="*/ 28 h 28"/>
                  <a:gd name="T50" fmla="*/ 10 w 30"/>
                  <a:gd name="T51" fmla="*/ 28 h 28"/>
                  <a:gd name="T52" fmla="*/ 10 w 30"/>
                  <a:gd name="T53" fmla="*/ 28 h 28"/>
                  <a:gd name="T54" fmla="*/ 6 w 30"/>
                  <a:gd name="T55" fmla="*/ 28 h 28"/>
                  <a:gd name="T56" fmla="*/ 4 w 30"/>
                  <a:gd name="T57" fmla="*/ 24 h 28"/>
                  <a:gd name="T58" fmla="*/ 4 w 30"/>
                  <a:gd name="T59" fmla="*/ 24 h 28"/>
                  <a:gd name="T60" fmla="*/ 4 w 30"/>
                  <a:gd name="T61" fmla="*/ 18 h 28"/>
                  <a:gd name="T62" fmla="*/ 2 w 30"/>
                  <a:gd name="T63" fmla="*/ 20 h 28"/>
                  <a:gd name="T64" fmla="*/ 0 w 30"/>
                  <a:gd name="T65" fmla="*/ 24 h 28"/>
                  <a:gd name="T66" fmla="*/ 0 w 30"/>
                  <a:gd name="T6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8">
                    <a:moveTo>
                      <a:pt x="0" y="24"/>
                    </a:moveTo>
                    <a:lnTo>
                      <a:pt x="0" y="24"/>
                    </a:lnTo>
                    <a:lnTo>
                      <a:pt x="0" y="16"/>
                    </a:lnTo>
                    <a:lnTo>
                      <a:pt x="2" y="10"/>
                    </a:lnTo>
                    <a:lnTo>
                      <a:pt x="6" y="2"/>
                    </a:lnTo>
                    <a:lnTo>
                      <a:pt x="6" y="2"/>
                    </a:lnTo>
                    <a:lnTo>
                      <a:pt x="8" y="0"/>
                    </a:lnTo>
                    <a:lnTo>
                      <a:pt x="8" y="0"/>
                    </a:lnTo>
                    <a:lnTo>
                      <a:pt x="10" y="4"/>
                    </a:lnTo>
                    <a:lnTo>
                      <a:pt x="10" y="4"/>
                    </a:lnTo>
                    <a:lnTo>
                      <a:pt x="12" y="14"/>
                    </a:lnTo>
                    <a:lnTo>
                      <a:pt x="16" y="20"/>
                    </a:lnTo>
                    <a:lnTo>
                      <a:pt x="18" y="22"/>
                    </a:lnTo>
                    <a:lnTo>
                      <a:pt x="20" y="20"/>
                    </a:lnTo>
                    <a:lnTo>
                      <a:pt x="24" y="16"/>
                    </a:lnTo>
                    <a:lnTo>
                      <a:pt x="24" y="16"/>
                    </a:lnTo>
                    <a:lnTo>
                      <a:pt x="26" y="14"/>
                    </a:lnTo>
                    <a:lnTo>
                      <a:pt x="26" y="14"/>
                    </a:lnTo>
                    <a:lnTo>
                      <a:pt x="30" y="14"/>
                    </a:lnTo>
                    <a:lnTo>
                      <a:pt x="30" y="14"/>
                    </a:lnTo>
                    <a:lnTo>
                      <a:pt x="28" y="18"/>
                    </a:lnTo>
                    <a:lnTo>
                      <a:pt x="30" y="20"/>
                    </a:lnTo>
                    <a:lnTo>
                      <a:pt x="30" y="24"/>
                    </a:lnTo>
                    <a:lnTo>
                      <a:pt x="30" y="28"/>
                    </a:lnTo>
                    <a:lnTo>
                      <a:pt x="30" y="28"/>
                    </a:lnTo>
                    <a:lnTo>
                      <a:pt x="10" y="28"/>
                    </a:lnTo>
                    <a:lnTo>
                      <a:pt x="10" y="28"/>
                    </a:lnTo>
                    <a:lnTo>
                      <a:pt x="6" y="28"/>
                    </a:lnTo>
                    <a:lnTo>
                      <a:pt x="4" y="24"/>
                    </a:lnTo>
                    <a:lnTo>
                      <a:pt x="4" y="24"/>
                    </a:lnTo>
                    <a:lnTo>
                      <a:pt x="4" y="18"/>
                    </a:lnTo>
                    <a:lnTo>
                      <a:pt x="2" y="2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5" name="Freeform 859">
                <a:extLst>
                  <a:ext uri="{FF2B5EF4-FFF2-40B4-BE49-F238E27FC236}">
                    <a16:creationId xmlns:a16="http://schemas.microsoft.com/office/drawing/2014/main" id="{E2709715-5C19-183F-80BE-F09DAC54B487}"/>
                  </a:ext>
                </a:extLst>
              </p:cNvPr>
              <p:cNvSpPr>
                <a:spLocks/>
              </p:cNvSpPr>
              <p:nvPr/>
            </p:nvSpPr>
            <p:spPr bwMode="auto">
              <a:xfrm>
                <a:off x="4278" y="2837"/>
                <a:ext cx="10" cy="14"/>
              </a:xfrm>
              <a:custGeom>
                <a:avLst/>
                <a:gdLst>
                  <a:gd name="T0" fmla="*/ 0 w 10"/>
                  <a:gd name="T1" fmla="*/ 0 h 14"/>
                  <a:gd name="T2" fmla="*/ 0 w 10"/>
                  <a:gd name="T3" fmla="*/ 0 h 14"/>
                  <a:gd name="T4" fmla="*/ 10 w 10"/>
                  <a:gd name="T5" fmla="*/ 8 h 14"/>
                  <a:gd name="T6" fmla="*/ 10 w 10"/>
                  <a:gd name="T7" fmla="*/ 8 h 14"/>
                  <a:gd name="T8" fmla="*/ 8 w 10"/>
                  <a:gd name="T9" fmla="*/ 14 h 14"/>
                  <a:gd name="T10" fmla="*/ 6 w 10"/>
                  <a:gd name="T11" fmla="*/ 14 h 14"/>
                  <a:gd name="T12" fmla="*/ 6 w 10"/>
                  <a:gd name="T13" fmla="*/ 14 h 14"/>
                  <a:gd name="T14" fmla="*/ 4 w 10"/>
                  <a:gd name="T15" fmla="*/ 12 h 14"/>
                  <a:gd name="T16" fmla="*/ 4 w 10"/>
                  <a:gd name="T17" fmla="*/ 10 h 14"/>
                  <a:gd name="T18" fmla="*/ 2 w 10"/>
                  <a:gd name="T19" fmla="*/ 8 h 14"/>
                  <a:gd name="T20" fmla="*/ 0 w 10"/>
                  <a:gd name="T21" fmla="*/ 4 h 14"/>
                  <a:gd name="T22" fmla="*/ 0 w 10"/>
                  <a:gd name="T23" fmla="*/ 4 h 14"/>
                  <a:gd name="T24" fmla="*/ 0 w 10"/>
                  <a:gd name="T25" fmla="*/ 0 h 14"/>
                  <a:gd name="T26" fmla="*/ 0 w 10"/>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4">
                    <a:moveTo>
                      <a:pt x="0" y="0"/>
                    </a:moveTo>
                    <a:lnTo>
                      <a:pt x="0" y="0"/>
                    </a:lnTo>
                    <a:lnTo>
                      <a:pt x="10" y="8"/>
                    </a:lnTo>
                    <a:lnTo>
                      <a:pt x="10" y="8"/>
                    </a:lnTo>
                    <a:lnTo>
                      <a:pt x="8" y="14"/>
                    </a:lnTo>
                    <a:lnTo>
                      <a:pt x="6" y="14"/>
                    </a:lnTo>
                    <a:lnTo>
                      <a:pt x="6" y="14"/>
                    </a:lnTo>
                    <a:lnTo>
                      <a:pt x="4" y="12"/>
                    </a:lnTo>
                    <a:lnTo>
                      <a:pt x="4" y="10"/>
                    </a:lnTo>
                    <a:lnTo>
                      <a:pt x="2" y="8"/>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6" name="Freeform 860">
                <a:extLst>
                  <a:ext uri="{FF2B5EF4-FFF2-40B4-BE49-F238E27FC236}">
                    <a16:creationId xmlns:a16="http://schemas.microsoft.com/office/drawing/2014/main" id="{CF683DDF-1DD9-813A-76D3-967BF898E0CA}"/>
                  </a:ext>
                </a:extLst>
              </p:cNvPr>
              <p:cNvSpPr>
                <a:spLocks/>
              </p:cNvSpPr>
              <p:nvPr/>
            </p:nvSpPr>
            <p:spPr bwMode="auto">
              <a:xfrm>
                <a:off x="4264" y="2831"/>
                <a:ext cx="4" cy="14"/>
              </a:xfrm>
              <a:custGeom>
                <a:avLst/>
                <a:gdLst>
                  <a:gd name="T0" fmla="*/ 2 w 4"/>
                  <a:gd name="T1" fmla="*/ 14 h 14"/>
                  <a:gd name="T2" fmla="*/ 2 w 4"/>
                  <a:gd name="T3" fmla="*/ 14 h 14"/>
                  <a:gd name="T4" fmla="*/ 2 w 4"/>
                  <a:gd name="T5" fmla="*/ 10 h 14"/>
                  <a:gd name="T6" fmla="*/ 2 w 4"/>
                  <a:gd name="T7" fmla="*/ 10 h 14"/>
                  <a:gd name="T8" fmla="*/ 2 w 4"/>
                  <a:gd name="T9" fmla="*/ 8 h 14"/>
                  <a:gd name="T10" fmla="*/ 0 w 4"/>
                  <a:gd name="T11" fmla="*/ 6 h 14"/>
                  <a:gd name="T12" fmla="*/ 0 w 4"/>
                  <a:gd name="T13" fmla="*/ 6 h 14"/>
                  <a:gd name="T14" fmla="*/ 0 w 4"/>
                  <a:gd name="T15" fmla="*/ 2 h 14"/>
                  <a:gd name="T16" fmla="*/ 0 w 4"/>
                  <a:gd name="T17" fmla="*/ 2 h 14"/>
                  <a:gd name="T18" fmla="*/ 0 w 4"/>
                  <a:gd name="T19" fmla="*/ 0 h 14"/>
                  <a:gd name="T20" fmla="*/ 2 w 4"/>
                  <a:gd name="T21" fmla="*/ 2 h 14"/>
                  <a:gd name="T22" fmla="*/ 2 w 4"/>
                  <a:gd name="T23" fmla="*/ 2 h 14"/>
                  <a:gd name="T24" fmla="*/ 4 w 4"/>
                  <a:gd name="T25" fmla="*/ 2 h 14"/>
                  <a:gd name="T26" fmla="*/ 4 w 4"/>
                  <a:gd name="T27" fmla="*/ 2 h 14"/>
                  <a:gd name="T28" fmla="*/ 4 w 4"/>
                  <a:gd name="T29" fmla="*/ 8 h 14"/>
                  <a:gd name="T30" fmla="*/ 2 w 4"/>
                  <a:gd name="T31" fmla="*/ 14 h 14"/>
                  <a:gd name="T32" fmla="*/ 2 w 4"/>
                  <a:gd name="T3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4">
                    <a:moveTo>
                      <a:pt x="2" y="14"/>
                    </a:moveTo>
                    <a:lnTo>
                      <a:pt x="2" y="14"/>
                    </a:lnTo>
                    <a:lnTo>
                      <a:pt x="2" y="10"/>
                    </a:lnTo>
                    <a:lnTo>
                      <a:pt x="2" y="10"/>
                    </a:lnTo>
                    <a:lnTo>
                      <a:pt x="2" y="8"/>
                    </a:lnTo>
                    <a:lnTo>
                      <a:pt x="0" y="6"/>
                    </a:lnTo>
                    <a:lnTo>
                      <a:pt x="0" y="6"/>
                    </a:lnTo>
                    <a:lnTo>
                      <a:pt x="0" y="2"/>
                    </a:lnTo>
                    <a:lnTo>
                      <a:pt x="0" y="2"/>
                    </a:lnTo>
                    <a:lnTo>
                      <a:pt x="0" y="0"/>
                    </a:lnTo>
                    <a:lnTo>
                      <a:pt x="2" y="2"/>
                    </a:lnTo>
                    <a:lnTo>
                      <a:pt x="2" y="2"/>
                    </a:lnTo>
                    <a:lnTo>
                      <a:pt x="4" y="2"/>
                    </a:lnTo>
                    <a:lnTo>
                      <a:pt x="4" y="2"/>
                    </a:lnTo>
                    <a:lnTo>
                      <a:pt x="4" y="8"/>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7" name="Freeform 861">
                <a:extLst>
                  <a:ext uri="{FF2B5EF4-FFF2-40B4-BE49-F238E27FC236}">
                    <a16:creationId xmlns:a16="http://schemas.microsoft.com/office/drawing/2014/main" id="{DE38C63C-5ADA-D899-4225-71C376BFAA84}"/>
                  </a:ext>
                </a:extLst>
              </p:cNvPr>
              <p:cNvSpPr>
                <a:spLocks/>
              </p:cNvSpPr>
              <p:nvPr/>
            </p:nvSpPr>
            <p:spPr bwMode="auto">
              <a:xfrm>
                <a:off x="4300" y="2829"/>
                <a:ext cx="18" cy="28"/>
              </a:xfrm>
              <a:custGeom>
                <a:avLst/>
                <a:gdLst>
                  <a:gd name="T0" fmla="*/ 14 w 18"/>
                  <a:gd name="T1" fmla="*/ 0 h 28"/>
                  <a:gd name="T2" fmla="*/ 14 w 18"/>
                  <a:gd name="T3" fmla="*/ 0 h 28"/>
                  <a:gd name="T4" fmla="*/ 16 w 18"/>
                  <a:gd name="T5" fmla="*/ 4 h 28"/>
                  <a:gd name="T6" fmla="*/ 16 w 18"/>
                  <a:gd name="T7" fmla="*/ 4 h 28"/>
                  <a:gd name="T8" fmla="*/ 18 w 18"/>
                  <a:gd name="T9" fmla="*/ 20 h 28"/>
                  <a:gd name="T10" fmla="*/ 18 w 18"/>
                  <a:gd name="T11" fmla="*/ 20 h 28"/>
                  <a:gd name="T12" fmla="*/ 16 w 18"/>
                  <a:gd name="T13" fmla="*/ 22 h 28"/>
                  <a:gd name="T14" fmla="*/ 14 w 18"/>
                  <a:gd name="T15" fmla="*/ 22 h 28"/>
                  <a:gd name="T16" fmla="*/ 12 w 18"/>
                  <a:gd name="T17" fmla="*/ 24 h 28"/>
                  <a:gd name="T18" fmla="*/ 12 w 18"/>
                  <a:gd name="T19" fmla="*/ 26 h 28"/>
                  <a:gd name="T20" fmla="*/ 12 w 18"/>
                  <a:gd name="T21" fmla="*/ 26 h 28"/>
                  <a:gd name="T22" fmla="*/ 10 w 18"/>
                  <a:gd name="T23" fmla="*/ 28 h 28"/>
                  <a:gd name="T24" fmla="*/ 6 w 18"/>
                  <a:gd name="T25" fmla="*/ 28 h 28"/>
                  <a:gd name="T26" fmla="*/ 2 w 18"/>
                  <a:gd name="T27" fmla="*/ 24 h 28"/>
                  <a:gd name="T28" fmla="*/ 2 w 18"/>
                  <a:gd name="T29" fmla="*/ 24 h 28"/>
                  <a:gd name="T30" fmla="*/ 0 w 18"/>
                  <a:gd name="T31" fmla="*/ 20 h 28"/>
                  <a:gd name="T32" fmla="*/ 0 w 18"/>
                  <a:gd name="T33" fmla="*/ 20 h 28"/>
                  <a:gd name="T34" fmla="*/ 2 w 18"/>
                  <a:gd name="T35" fmla="*/ 14 h 28"/>
                  <a:gd name="T36" fmla="*/ 4 w 18"/>
                  <a:gd name="T37" fmla="*/ 8 h 28"/>
                  <a:gd name="T38" fmla="*/ 6 w 18"/>
                  <a:gd name="T39" fmla="*/ 4 h 28"/>
                  <a:gd name="T40" fmla="*/ 8 w 18"/>
                  <a:gd name="T41" fmla="*/ 6 h 28"/>
                  <a:gd name="T42" fmla="*/ 10 w 18"/>
                  <a:gd name="T43" fmla="*/ 8 h 28"/>
                  <a:gd name="T44" fmla="*/ 10 w 18"/>
                  <a:gd name="T45" fmla="*/ 8 h 28"/>
                  <a:gd name="T46" fmla="*/ 10 w 18"/>
                  <a:gd name="T47" fmla="*/ 8 h 28"/>
                  <a:gd name="T48" fmla="*/ 12 w 18"/>
                  <a:gd name="T49" fmla="*/ 10 h 28"/>
                  <a:gd name="T50" fmla="*/ 14 w 18"/>
                  <a:gd name="T51" fmla="*/ 8 h 28"/>
                  <a:gd name="T52" fmla="*/ 14 w 18"/>
                  <a:gd name="T53" fmla="*/ 0 h 28"/>
                  <a:gd name="T54" fmla="*/ 14 w 1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8">
                    <a:moveTo>
                      <a:pt x="14" y="0"/>
                    </a:moveTo>
                    <a:lnTo>
                      <a:pt x="14" y="0"/>
                    </a:lnTo>
                    <a:lnTo>
                      <a:pt x="16" y="4"/>
                    </a:lnTo>
                    <a:lnTo>
                      <a:pt x="16" y="4"/>
                    </a:lnTo>
                    <a:lnTo>
                      <a:pt x="18" y="20"/>
                    </a:lnTo>
                    <a:lnTo>
                      <a:pt x="18" y="20"/>
                    </a:lnTo>
                    <a:lnTo>
                      <a:pt x="16" y="22"/>
                    </a:lnTo>
                    <a:lnTo>
                      <a:pt x="14" y="22"/>
                    </a:lnTo>
                    <a:lnTo>
                      <a:pt x="12" y="24"/>
                    </a:lnTo>
                    <a:lnTo>
                      <a:pt x="12" y="26"/>
                    </a:lnTo>
                    <a:lnTo>
                      <a:pt x="12" y="26"/>
                    </a:lnTo>
                    <a:lnTo>
                      <a:pt x="10" y="28"/>
                    </a:lnTo>
                    <a:lnTo>
                      <a:pt x="6" y="28"/>
                    </a:lnTo>
                    <a:lnTo>
                      <a:pt x="2" y="24"/>
                    </a:lnTo>
                    <a:lnTo>
                      <a:pt x="2" y="24"/>
                    </a:lnTo>
                    <a:lnTo>
                      <a:pt x="0" y="20"/>
                    </a:lnTo>
                    <a:lnTo>
                      <a:pt x="0" y="20"/>
                    </a:lnTo>
                    <a:lnTo>
                      <a:pt x="2" y="14"/>
                    </a:lnTo>
                    <a:lnTo>
                      <a:pt x="4" y="8"/>
                    </a:lnTo>
                    <a:lnTo>
                      <a:pt x="6" y="4"/>
                    </a:lnTo>
                    <a:lnTo>
                      <a:pt x="8" y="6"/>
                    </a:lnTo>
                    <a:lnTo>
                      <a:pt x="10" y="8"/>
                    </a:lnTo>
                    <a:lnTo>
                      <a:pt x="10" y="8"/>
                    </a:lnTo>
                    <a:lnTo>
                      <a:pt x="10" y="8"/>
                    </a:lnTo>
                    <a:lnTo>
                      <a:pt x="12" y="10"/>
                    </a:lnTo>
                    <a:lnTo>
                      <a:pt x="14" y="8"/>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8" name="Freeform 862">
                <a:extLst>
                  <a:ext uri="{FF2B5EF4-FFF2-40B4-BE49-F238E27FC236}">
                    <a16:creationId xmlns:a16="http://schemas.microsoft.com/office/drawing/2014/main" id="{927B9422-B0B4-D33B-10BF-AB20C3A7F81E}"/>
                  </a:ext>
                </a:extLst>
              </p:cNvPr>
              <p:cNvSpPr>
                <a:spLocks/>
              </p:cNvSpPr>
              <p:nvPr/>
            </p:nvSpPr>
            <p:spPr bwMode="auto">
              <a:xfrm>
                <a:off x="4298" y="2825"/>
                <a:ext cx="12" cy="24"/>
              </a:xfrm>
              <a:custGeom>
                <a:avLst/>
                <a:gdLst>
                  <a:gd name="T0" fmla="*/ 12 w 12"/>
                  <a:gd name="T1" fmla="*/ 12 h 24"/>
                  <a:gd name="T2" fmla="*/ 12 w 12"/>
                  <a:gd name="T3" fmla="*/ 12 h 24"/>
                  <a:gd name="T4" fmla="*/ 10 w 12"/>
                  <a:gd name="T5" fmla="*/ 10 h 24"/>
                  <a:gd name="T6" fmla="*/ 10 w 12"/>
                  <a:gd name="T7" fmla="*/ 12 h 24"/>
                  <a:gd name="T8" fmla="*/ 8 w 12"/>
                  <a:gd name="T9" fmla="*/ 16 h 24"/>
                  <a:gd name="T10" fmla="*/ 8 w 12"/>
                  <a:gd name="T11" fmla="*/ 16 h 24"/>
                  <a:gd name="T12" fmla="*/ 6 w 12"/>
                  <a:gd name="T13" fmla="*/ 22 h 24"/>
                  <a:gd name="T14" fmla="*/ 2 w 12"/>
                  <a:gd name="T15" fmla="*/ 24 h 24"/>
                  <a:gd name="T16" fmla="*/ 2 w 12"/>
                  <a:gd name="T17" fmla="*/ 24 h 24"/>
                  <a:gd name="T18" fmla="*/ 0 w 12"/>
                  <a:gd name="T19" fmla="*/ 20 h 24"/>
                  <a:gd name="T20" fmla="*/ 0 w 12"/>
                  <a:gd name="T21" fmla="*/ 20 h 24"/>
                  <a:gd name="T22" fmla="*/ 0 w 12"/>
                  <a:gd name="T23" fmla="*/ 12 h 24"/>
                  <a:gd name="T24" fmla="*/ 2 w 12"/>
                  <a:gd name="T25" fmla="*/ 8 h 24"/>
                  <a:gd name="T26" fmla="*/ 6 w 12"/>
                  <a:gd name="T27" fmla="*/ 0 h 24"/>
                  <a:gd name="T28" fmla="*/ 6 w 12"/>
                  <a:gd name="T29" fmla="*/ 0 h 24"/>
                  <a:gd name="T30" fmla="*/ 8 w 12"/>
                  <a:gd name="T31" fmla="*/ 0 h 24"/>
                  <a:gd name="T32" fmla="*/ 10 w 12"/>
                  <a:gd name="T33" fmla="*/ 2 h 24"/>
                  <a:gd name="T34" fmla="*/ 12 w 12"/>
                  <a:gd name="T35" fmla="*/ 6 h 24"/>
                  <a:gd name="T36" fmla="*/ 12 w 12"/>
                  <a:gd name="T37" fmla="*/ 12 h 24"/>
                  <a:gd name="T38" fmla="*/ 12 w 12"/>
                  <a:gd name="T3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4">
                    <a:moveTo>
                      <a:pt x="12" y="12"/>
                    </a:moveTo>
                    <a:lnTo>
                      <a:pt x="12" y="12"/>
                    </a:lnTo>
                    <a:lnTo>
                      <a:pt x="10" y="10"/>
                    </a:lnTo>
                    <a:lnTo>
                      <a:pt x="10" y="12"/>
                    </a:lnTo>
                    <a:lnTo>
                      <a:pt x="8" y="16"/>
                    </a:lnTo>
                    <a:lnTo>
                      <a:pt x="8" y="16"/>
                    </a:lnTo>
                    <a:lnTo>
                      <a:pt x="6" y="22"/>
                    </a:lnTo>
                    <a:lnTo>
                      <a:pt x="2" y="24"/>
                    </a:lnTo>
                    <a:lnTo>
                      <a:pt x="2" y="24"/>
                    </a:lnTo>
                    <a:lnTo>
                      <a:pt x="0" y="20"/>
                    </a:lnTo>
                    <a:lnTo>
                      <a:pt x="0" y="20"/>
                    </a:lnTo>
                    <a:lnTo>
                      <a:pt x="0" y="12"/>
                    </a:lnTo>
                    <a:lnTo>
                      <a:pt x="2" y="8"/>
                    </a:lnTo>
                    <a:lnTo>
                      <a:pt x="6" y="0"/>
                    </a:lnTo>
                    <a:lnTo>
                      <a:pt x="6" y="0"/>
                    </a:lnTo>
                    <a:lnTo>
                      <a:pt x="8" y="0"/>
                    </a:lnTo>
                    <a:lnTo>
                      <a:pt x="10" y="2"/>
                    </a:lnTo>
                    <a:lnTo>
                      <a:pt x="12" y="6"/>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9" name="Freeform 863">
                <a:extLst>
                  <a:ext uri="{FF2B5EF4-FFF2-40B4-BE49-F238E27FC236}">
                    <a16:creationId xmlns:a16="http://schemas.microsoft.com/office/drawing/2014/main" id="{9C22FADE-73CB-060C-F1A3-67DE5D8D2C12}"/>
                  </a:ext>
                </a:extLst>
              </p:cNvPr>
              <p:cNvSpPr>
                <a:spLocks/>
              </p:cNvSpPr>
              <p:nvPr/>
            </p:nvSpPr>
            <p:spPr bwMode="auto">
              <a:xfrm>
                <a:off x="4288" y="2841"/>
                <a:ext cx="10" cy="10"/>
              </a:xfrm>
              <a:custGeom>
                <a:avLst/>
                <a:gdLst>
                  <a:gd name="T0" fmla="*/ 0 w 10"/>
                  <a:gd name="T1" fmla="*/ 4 h 10"/>
                  <a:gd name="T2" fmla="*/ 0 w 10"/>
                  <a:gd name="T3" fmla="*/ 4 h 10"/>
                  <a:gd name="T4" fmla="*/ 2 w 10"/>
                  <a:gd name="T5" fmla="*/ 0 h 10"/>
                  <a:gd name="T6" fmla="*/ 4 w 10"/>
                  <a:gd name="T7" fmla="*/ 2 h 10"/>
                  <a:gd name="T8" fmla="*/ 6 w 10"/>
                  <a:gd name="T9" fmla="*/ 4 h 10"/>
                  <a:gd name="T10" fmla="*/ 10 w 10"/>
                  <a:gd name="T11" fmla="*/ 4 h 10"/>
                  <a:gd name="T12" fmla="*/ 10 w 10"/>
                  <a:gd name="T13" fmla="*/ 4 h 10"/>
                  <a:gd name="T14" fmla="*/ 6 w 10"/>
                  <a:gd name="T15" fmla="*/ 10 h 10"/>
                  <a:gd name="T16" fmla="*/ 6 w 10"/>
                  <a:gd name="T17" fmla="*/ 10 h 10"/>
                  <a:gd name="T18" fmla="*/ 4 w 10"/>
                  <a:gd name="T19" fmla="*/ 8 h 10"/>
                  <a:gd name="T20" fmla="*/ 2 w 10"/>
                  <a:gd name="T21" fmla="*/ 4 h 10"/>
                  <a:gd name="T22" fmla="*/ 0 w 10"/>
                  <a:gd name="T23" fmla="*/ 4 h 10"/>
                  <a:gd name="T24" fmla="*/ 0 w 10"/>
                  <a:gd name="T25" fmla="*/ 4 h 10"/>
                  <a:gd name="T26" fmla="*/ 0 w 10"/>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0" y="4"/>
                    </a:moveTo>
                    <a:lnTo>
                      <a:pt x="0" y="4"/>
                    </a:lnTo>
                    <a:lnTo>
                      <a:pt x="2" y="0"/>
                    </a:lnTo>
                    <a:lnTo>
                      <a:pt x="4" y="2"/>
                    </a:lnTo>
                    <a:lnTo>
                      <a:pt x="6" y="4"/>
                    </a:lnTo>
                    <a:lnTo>
                      <a:pt x="10" y="4"/>
                    </a:lnTo>
                    <a:lnTo>
                      <a:pt x="10" y="4"/>
                    </a:lnTo>
                    <a:lnTo>
                      <a:pt x="6" y="10"/>
                    </a:lnTo>
                    <a:lnTo>
                      <a:pt x="6" y="10"/>
                    </a:lnTo>
                    <a:lnTo>
                      <a:pt x="4" y="8"/>
                    </a:lnTo>
                    <a:lnTo>
                      <a:pt x="2"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0" name="Freeform 864">
                <a:extLst>
                  <a:ext uri="{FF2B5EF4-FFF2-40B4-BE49-F238E27FC236}">
                    <a16:creationId xmlns:a16="http://schemas.microsoft.com/office/drawing/2014/main" id="{27900CC8-DF17-CD34-F23D-7985488387A2}"/>
                  </a:ext>
                </a:extLst>
              </p:cNvPr>
              <p:cNvSpPr>
                <a:spLocks/>
              </p:cNvSpPr>
              <p:nvPr/>
            </p:nvSpPr>
            <p:spPr bwMode="auto">
              <a:xfrm>
                <a:off x="4302" y="2853"/>
                <a:ext cx="10" cy="8"/>
              </a:xfrm>
              <a:custGeom>
                <a:avLst/>
                <a:gdLst>
                  <a:gd name="T0" fmla="*/ 0 w 10"/>
                  <a:gd name="T1" fmla="*/ 0 h 8"/>
                  <a:gd name="T2" fmla="*/ 0 w 10"/>
                  <a:gd name="T3" fmla="*/ 0 h 8"/>
                  <a:gd name="T4" fmla="*/ 10 w 10"/>
                  <a:gd name="T5" fmla="*/ 2 h 8"/>
                  <a:gd name="T6" fmla="*/ 10 w 10"/>
                  <a:gd name="T7" fmla="*/ 2 h 8"/>
                  <a:gd name="T8" fmla="*/ 8 w 10"/>
                  <a:gd name="T9" fmla="*/ 8 h 8"/>
                  <a:gd name="T10" fmla="*/ 4 w 10"/>
                  <a:gd name="T11" fmla="*/ 6 h 8"/>
                  <a:gd name="T12" fmla="*/ 2 w 10"/>
                  <a:gd name="T13" fmla="*/ 4 h 8"/>
                  <a:gd name="T14" fmla="*/ 0 w 10"/>
                  <a:gd name="T15" fmla="*/ 2 h 8"/>
                  <a:gd name="T16" fmla="*/ 0 w 10"/>
                  <a:gd name="T17" fmla="*/ 2 h 8"/>
                  <a:gd name="T18" fmla="*/ 0 w 10"/>
                  <a:gd name="T19" fmla="*/ 0 h 8"/>
                  <a:gd name="T20" fmla="*/ 0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0" y="0"/>
                    </a:moveTo>
                    <a:lnTo>
                      <a:pt x="0" y="0"/>
                    </a:lnTo>
                    <a:lnTo>
                      <a:pt x="10" y="2"/>
                    </a:lnTo>
                    <a:lnTo>
                      <a:pt x="10" y="2"/>
                    </a:lnTo>
                    <a:lnTo>
                      <a:pt x="8" y="8"/>
                    </a:lnTo>
                    <a:lnTo>
                      <a:pt x="4" y="6"/>
                    </a:lnTo>
                    <a:lnTo>
                      <a:pt x="2" y="4"/>
                    </a:lnTo>
                    <a:lnTo>
                      <a:pt x="0" y="2"/>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1" name="Freeform 865">
                <a:extLst>
                  <a:ext uri="{FF2B5EF4-FFF2-40B4-BE49-F238E27FC236}">
                    <a16:creationId xmlns:a16="http://schemas.microsoft.com/office/drawing/2014/main" id="{E6347EC7-D61D-500D-FA7C-328353BCFAFF}"/>
                  </a:ext>
                </a:extLst>
              </p:cNvPr>
              <p:cNvSpPr>
                <a:spLocks/>
              </p:cNvSpPr>
              <p:nvPr/>
            </p:nvSpPr>
            <p:spPr bwMode="auto">
              <a:xfrm>
                <a:off x="5352" y="1473"/>
                <a:ext cx="58" cy="24"/>
              </a:xfrm>
              <a:custGeom>
                <a:avLst/>
                <a:gdLst>
                  <a:gd name="T0" fmla="*/ 0 w 58"/>
                  <a:gd name="T1" fmla="*/ 12 h 24"/>
                  <a:gd name="T2" fmla="*/ 0 w 58"/>
                  <a:gd name="T3" fmla="*/ 12 h 24"/>
                  <a:gd name="T4" fmla="*/ 0 w 58"/>
                  <a:gd name="T5" fmla="*/ 12 h 24"/>
                  <a:gd name="T6" fmla="*/ 2 w 58"/>
                  <a:gd name="T7" fmla="*/ 10 h 24"/>
                  <a:gd name="T8" fmla="*/ 2 w 58"/>
                  <a:gd name="T9" fmla="*/ 4 h 24"/>
                  <a:gd name="T10" fmla="*/ 4 w 58"/>
                  <a:gd name="T11" fmla="*/ 0 h 24"/>
                  <a:gd name="T12" fmla="*/ 4 w 58"/>
                  <a:gd name="T13" fmla="*/ 0 h 24"/>
                  <a:gd name="T14" fmla="*/ 6 w 58"/>
                  <a:gd name="T15" fmla="*/ 0 h 24"/>
                  <a:gd name="T16" fmla="*/ 6 w 58"/>
                  <a:gd name="T17" fmla="*/ 0 h 24"/>
                  <a:gd name="T18" fmla="*/ 16 w 58"/>
                  <a:gd name="T19" fmla="*/ 6 h 24"/>
                  <a:gd name="T20" fmla="*/ 20 w 58"/>
                  <a:gd name="T21" fmla="*/ 6 h 24"/>
                  <a:gd name="T22" fmla="*/ 26 w 58"/>
                  <a:gd name="T23" fmla="*/ 8 h 24"/>
                  <a:gd name="T24" fmla="*/ 26 w 58"/>
                  <a:gd name="T25" fmla="*/ 8 h 24"/>
                  <a:gd name="T26" fmla="*/ 28 w 58"/>
                  <a:gd name="T27" fmla="*/ 6 h 24"/>
                  <a:gd name="T28" fmla="*/ 32 w 58"/>
                  <a:gd name="T29" fmla="*/ 2 h 24"/>
                  <a:gd name="T30" fmla="*/ 36 w 58"/>
                  <a:gd name="T31" fmla="*/ 0 h 24"/>
                  <a:gd name="T32" fmla="*/ 38 w 58"/>
                  <a:gd name="T33" fmla="*/ 0 h 24"/>
                  <a:gd name="T34" fmla="*/ 38 w 58"/>
                  <a:gd name="T35" fmla="*/ 0 h 24"/>
                  <a:gd name="T36" fmla="*/ 42 w 58"/>
                  <a:gd name="T37" fmla="*/ 6 h 24"/>
                  <a:gd name="T38" fmla="*/ 46 w 58"/>
                  <a:gd name="T39" fmla="*/ 8 h 24"/>
                  <a:gd name="T40" fmla="*/ 50 w 58"/>
                  <a:gd name="T41" fmla="*/ 8 h 24"/>
                  <a:gd name="T42" fmla="*/ 54 w 58"/>
                  <a:gd name="T43" fmla="*/ 4 h 24"/>
                  <a:gd name="T44" fmla="*/ 54 w 58"/>
                  <a:gd name="T45" fmla="*/ 4 h 24"/>
                  <a:gd name="T46" fmla="*/ 56 w 58"/>
                  <a:gd name="T47" fmla="*/ 2 h 24"/>
                  <a:gd name="T48" fmla="*/ 56 w 58"/>
                  <a:gd name="T49" fmla="*/ 2 h 24"/>
                  <a:gd name="T50" fmla="*/ 58 w 58"/>
                  <a:gd name="T51" fmla="*/ 4 h 24"/>
                  <a:gd name="T52" fmla="*/ 58 w 58"/>
                  <a:gd name="T53" fmla="*/ 4 h 24"/>
                  <a:gd name="T54" fmla="*/ 56 w 58"/>
                  <a:gd name="T55" fmla="*/ 8 h 24"/>
                  <a:gd name="T56" fmla="*/ 56 w 58"/>
                  <a:gd name="T57" fmla="*/ 8 h 24"/>
                  <a:gd name="T58" fmla="*/ 50 w 58"/>
                  <a:gd name="T59" fmla="*/ 18 h 24"/>
                  <a:gd name="T60" fmla="*/ 46 w 58"/>
                  <a:gd name="T61" fmla="*/ 24 h 24"/>
                  <a:gd name="T62" fmla="*/ 44 w 58"/>
                  <a:gd name="T63" fmla="*/ 24 h 24"/>
                  <a:gd name="T64" fmla="*/ 40 w 58"/>
                  <a:gd name="T65" fmla="*/ 22 h 24"/>
                  <a:gd name="T66" fmla="*/ 34 w 58"/>
                  <a:gd name="T67" fmla="*/ 16 h 24"/>
                  <a:gd name="T68" fmla="*/ 34 w 58"/>
                  <a:gd name="T69" fmla="*/ 16 h 24"/>
                  <a:gd name="T70" fmla="*/ 32 w 58"/>
                  <a:gd name="T71" fmla="*/ 14 h 24"/>
                  <a:gd name="T72" fmla="*/ 32 w 58"/>
                  <a:gd name="T73" fmla="*/ 14 h 24"/>
                  <a:gd name="T74" fmla="*/ 28 w 58"/>
                  <a:gd name="T75" fmla="*/ 16 h 24"/>
                  <a:gd name="T76" fmla="*/ 28 w 58"/>
                  <a:gd name="T77" fmla="*/ 16 h 24"/>
                  <a:gd name="T78" fmla="*/ 24 w 58"/>
                  <a:gd name="T79" fmla="*/ 18 h 24"/>
                  <a:gd name="T80" fmla="*/ 22 w 58"/>
                  <a:gd name="T81" fmla="*/ 18 h 24"/>
                  <a:gd name="T82" fmla="*/ 20 w 58"/>
                  <a:gd name="T83" fmla="*/ 14 h 24"/>
                  <a:gd name="T84" fmla="*/ 20 w 58"/>
                  <a:gd name="T85" fmla="*/ 14 h 24"/>
                  <a:gd name="T86" fmla="*/ 18 w 58"/>
                  <a:gd name="T87" fmla="*/ 12 h 24"/>
                  <a:gd name="T88" fmla="*/ 18 w 58"/>
                  <a:gd name="T89" fmla="*/ 16 h 24"/>
                  <a:gd name="T90" fmla="*/ 18 w 58"/>
                  <a:gd name="T91" fmla="*/ 16 h 24"/>
                  <a:gd name="T92" fmla="*/ 16 w 58"/>
                  <a:gd name="T93" fmla="*/ 18 h 24"/>
                  <a:gd name="T94" fmla="*/ 14 w 58"/>
                  <a:gd name="T95" fmla="*/ 20 h 24"/>
                  <a:gd name="T96" fmla="*/ 14 w 58"/>
                  <a:gd name="T97" fmla="*/ 18 h 24"/>
                  <a:gd name="T98" fmla="*/ 14 w 58"/>
                  <a:gd name="T99" fmla="*/ 18 h 24"/>
                  <a:gd name="T100" fmla="*/ 10 w 58"/>
                  <a:gd name="T101" fmla="*/ 16 h 24"/>
                  <a:gd name="T102" fmla="*/ 6 w 58"/>
                  <a:gd name="T103" fmla="*/ 14 h 24"/>
                  <a:gd name="T104" fmla="*/ 0 w 58"/>
                  <a:gd name="T105" fmla="*/ 12 h 24"/>
                  <a:gd name="T106" fmla="*/ 0 w 58"/>
                  <a:gd name="T10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24">
                    <a:moveTo>
                      <a:pt x="0" y="12"/>
                    </a:moveTo>
                    <a:lnTo>
                      <a:pt x="0" y="12"/>
                    </a:lnTo>
                    <a:lnTo>
                      <a:pt x="0" y="12"/>
                    </a:lnTo>
                    <a:lnTo>
                      <a:pt x="2" y="10"/>
                    </a:lnTo>
                    <a:lnTo>
                      <a:pt x="2" y="4"/>
                    </a:lnTo>
                    <a:lnTo>
                      <a:pt x="4" y="0"/>
                    </a:lnTo>
                    <a:lnTo>
                      <a:pt x="4" y="0"/>
                    </a:lnTo>
                    <a:lnTo>
                      <a:pt x="6" y="0"/>
                    </a:lnTo>
                    <a:lnTo>
                      <a:pt x="6" y="0"/>
                    </a:lnTo>
                    <a:lnTo>
                      <a:pt x="16" y="6"/>
                    </a:lnTo>
                    <a:lnTo>
                      <a:pt x="20" y="6"/>
                    </a:lnTo>
                    <a:lnTo>
                      <a:pt x="26" y="8"/>
                    </a:lnTo>
                    <a:lnTo>
                      <a:pt x="26" y="8"/>
                    </a:lnTo>
                    <a:lnTo>
                      <a:pt x="28" y="6"/>
                    </a:lnTo>
                    <a:lnTo>
                      <a:pt x="32" y="2"/>
                    </a:lnTo>
                    <a:lnTo>
                      <a:pt x="36" y="0"/>
                    </a:lnTo>
                    <a:lnTo>
                      <a:pt x="38" y="0"/>
                    </a:lnTo>
                    <a:lnTo>
                      <a:pt x="38" y="0"/>
                    </a:lnTo>
                    <a:lnTo>
                      <a:pt x="42" y="6"/>
                    </a:lnTo>
                    <a:lnTo>
                      <a:pt x="46" y="8"/>
                    </a:lnTo>
                    <a:lnTo>
                      <a:pt x="50" y="8"/>
                    </a:lnTo>
                    <a:lnTo>
                      <a:pt x="54" y="4"/>
                    </a:lnTo>
                    <a:lnTo>
                      <a:pt x="54" y="4"/>
                    </a:lnTo>
                    <a:lnTo>
                      <a:pt x="56" y="2"/>
                    </a:lnTo>
                    <a:lnTo>
                      <a:pt x="56" y="2"/>
                    </a:lnTo>
                    <a:lnTo>
                      <a:pt x="58" y="4"/>
                    </a:lnTo>
                    <a:lnTo>
                      <a:pt x="58" y="4"/>
                    </a:lnTo>
                    <a:lnTo>
                      <a:pt x="56" y="8"/>
                    </a:lnTo>
                    <a:lnTo>
                      <a:pt x="56" y="8"/>
                    </a:lnTo>
                    <a:lnTo>
                      <a:pt x="50" y="18"/>
                    </a:lnTo>
                    <a:lnTo>
                      <a:pt x="46" y="24"/>
                    </a:lnTo>
                    <a:lnTo>
                      <a:pt x="44" y="24"/>
                    </a:lnTo>
                    <a:lnTo>
                      <a:pt x="40" y="22"/>
                    </a:lnTo>
                    <a:lnTo>
                      <a:pt x="34" y="16"/>
                    </a:lnTo>
                    <a:lnTo>
                      <a:pt x="34" y="16"/>
                    </a:lnTo>
                    <a:lnTo>
                      <a:pt x="32" y="14"/>
                    </a:lnTo>
                    <a:lnTo>
                      <a:pt x="32" y="14"/>
                    </a:lnTo>
                    <a:lnTo>
                      <a:pt x="28" y="16"/>
                    </a:lnTo>
                    <a:lnTo>
                      <a:pt x="28" y="16"/>
                    </a:lnTo>
                    <a:lnTo>
                      <a:pt x="24" y="18"/>
                    </a:lnTo>
                    <a:lnTo>
                      <a:pt x="22" y="18"/>
                    </a:lnTo>
                    <a:lnTo>
                      <a:pt x="20" y="14"/>
                    </a:lnTo>
                    <a:lnTo>
                      <a:pt x="20" y="14"/>
                    </a:lnTo>
                    <a:lnTo>
                      <a:pt x="18" y="12"/>
                    </a:lnTo>
                    <a:lnTo>
                      <a:pt x="18" y="16"/>
                    </a:lnTo>
                    <a:lnTo>
                      <a:pt x="18" y="16"/>
                    </a:lnTo>
                    <a:lnTo>
                      <a:pt x="16" y="18"/>
                    </a:lnTo>
                    <a:lnTo>
                      <a:pt x="14" y="20"/>
                    </a:lnTo>
                    <a:lnTo>
                      <a:pt x="14" y="18"/>
                    </a:lnTo>
                    <a:lnTo>
                      <a:pt x="14" y="18"/>
                    </a:lnTo>
                    <a:lnTo>
                      <a:pt x="10" y="16"/>
                    </a:lnTo>
                    <a:lnTo>
                      <a:pt x="6" y="14"/>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2" name="Freeform 866">
                <a:extLst>
                  <a:ext uri="{FF2B5EF4-FFF2-40B4-BE49-F238E27FC236}">
                    <a16:creationId xmlns:a16="http://schemas.microsoft.com/office/drawing/2014/main" id="{ED595951-CFF2-5AB8-17CE-18468229397A}"/>
                  </a:ext>
                </a:extLst>
              </p:cNvPr>
              <p:cNvSpPr>
                <a:spLocks/>
              </p:cNvSpPr>
              <p:nvPr/>
            </p:nvSpPr>
            <p:spPr bwMode="auto">
              <a:xfrm>
                <a:off x="4318" y="2819"/>
                <a:ext cx="100" cy="34"/>
              </a:xfrm>
              <a:custGeom>
                <a:avLst/>
                <a:gdLst>
                  <a:gd name="T0" fmla="*/ 0 w 100"/>
                  <a:gd name="T1" fmla="*/ 14 h 34"/>
                  <a:gd name="T2" fmla="*/ 6 w 100"/>
                  <a:gd name="T3" fmla="*/ 14 h 34"/>
                  <a:gd name="T4" fmla="*/ 6 w 100"/>
                  <a:gd name="T5" fmla="*/ 10 h 34"/>
                  <a:gd name="T6" fmla="*/ 26 w 100"/>
                  <a:gd name="T7" fmla="*/ 12 h 34"/>
                  <a:gd name="T8" fmla="*/ 34 w 100"/>
                  <a:gd name="T9" fmla="*/ 16 h 34"/>
                  <a:gd name="T10" fmla="*/ 38 w 100"/>
                  <a:gd name="T11" fmla="*/ 14 h 34"/>
                  <a:gd name="T12" fmla="*/ 44 w 100"/>
                  <a:gd name="T13" fmla="*/ 8 h 34"/>
                  <a:gd name="T14" fmla="*/ 50 w 100"/>
                  <a:gd name="T15" fmla="*/ 2 h 34"/>
                  <a:gd name="T16" fmla="*/ 58 w 100"/>
                  <a:gd name="T17" fmla="*/ 2 h 34"/>
                  <a:gd name="T18" fmla="*/ 58 w 100"/>
                  <a:gd name="T19" fmla="*/ 4 h 34"/>
                  <a:gd name="T20" fmla="*/ 64 w 100"/>
                  <a:gd name="T21" fmla="*/ 0 h 34"/>
                  <a:gd name="T22" fmla="*/ 66 w 100"/>
                  <a:gd name="T23" fmla="*/ 4 h 34"/>
                  <a:gd name="T24" fmla="*/ 64 w 100"/>
                  <a:gd name="T25" fmla="*/ 8 h 34"/>
                  <a:gd name="T26" fmla="*/ 66 w 100"/>
                  <a:gd name="T27" fmla="*/ 14 h 34"/>
                  <a:gd name="T28" fmla="*/ 70 w 100"/>
                  <a:gd name="T29" fmla="*/ 18 h 34"/>
                  <a:gd name="T30" fmla="*/ 80 w 100"/>
                  <a:gd name="T31" fmla="*/ 16 h 34"/>
                  <a:gd name="T32" fmla="*/ 84 w 100"/>
                  <a:gd name="T33" fmla="*/ 12 h 34"/>
                  <a:gd name="T34" fmla="*/ 92 w 100"/>
                  <a:gd name="T35" fmla="*/ 12 h 34"/>
                  <a:gd name="T36" fmla="*/ 100 w 100"/>
                  <a:gd name="T37" fmla="*/ 22 h 34"/>
                  <a:gd name="T38" fmla="*/ 100 w 100"/>
                  <a:gd name="T39" fmla="*/ 24 h 34"/>
                  <a:gd name="T40" fmla="*/ 94 w 100"/>
                  <a:gd name="T41" fmla="*/ 28 h 34"/>
                  <a:gd name="T42" fmla="*/ 88 w 100"/>
                  <a:gd name="T43" fmla="*/ 26 h 34"/>
                  <a:gd name="T44" fmla="*/ 84 w 100"/>
                  <a:gd name="T45" fmla="*/ 24 h 34"/>
                  <a:gd name="T46" fmla="*/ 70 w 100"/>
                  <a:gd name="T47" fmla="*/ 32 h 34"/>
                  <a:gd name="T48" fmla="*/ 64 w 100"/>
                  <a:gd name="T49" fmla="*/ 30 h 34"/>
                  <a:gd name="T50" fmla="*/ 60 w 100"/>
                  <a:gd name="T51" fmla="*/ 32 h 34"/>
                  <a:gd name="T52" fmla="*/ 58 w 100"/>
                  <a:gd name="T53" fmla="*/ 34 h 34"/>
                  <a:gd name="T54" fmla="*/ 56 w 100"/>
                  <a:gd name="T55" fmla="*/ 30 h 34"/>
                  <a:gd name="T56" fmla="*/ 54 w 100"/>
                  <a:gd name="T57" fmla="*/ 26 h 34"/>
                  <a:gd name="T58" fmla="*/ 52 w 100"/>
                  <a:gd name="T59" fmla="*/ 22 h 34"/>
                  <a:gd name="T60" fmla="*/ 50 w 100"/>
                  <a:gd name="T61" fmla="*/ 20 h 34"/>
                  <a:gd name="T62" fmla="*/ 48 w 100"/>
                  <a:gd name="T63" fmla="*/ 20 h 34"/>
                  <a:gd name="T64" fmla="*/ 46 w 100"/>
                  <a:gd name="T65" fmla="*/ 30 h 34"/>
                  <a:gd name="T66" fmla="*/ 44 w 100"/>
                  <a:gd name="T67" fmla="*/ 30 h 34"/>
                  <a:gd name="T68" fmla="*/ 38 w 100"/>
                  <a:gd name="T69" fmla="*/ 26 h 34"/>
                  <a:gd name="T70" fmla="*/ 32 w 100"/>
                  <a:gd name="T71" fmla="*/ 26 h 34"/>
                  <a:gd name="T72" fmla="*/ 22 w 100"/>
                  <a:gd name="T73" fmla="*/ 30 h 34"/>
                  <a:gd name="T74" fmla="*/ 14 w 100"/>
                  <a:gd name="T75" fmla="*/ 26 h 34"/>
                  <a:gd name="T76" fmla="*/ 12 w 100"/>
                  <a:gd name="T77" fmla="*/ 22 h 34"/>
                  <a:gd name="T78" fmla="*/ 6 w 100"/>
                  <a:gd name="T79" fmla="*/ 20 h 34"/>
                  <a:gd name="T80" fmla="*/ 2 w 100"/>
                  <a:gd name="T81" fmla="*/ 18 h 34"/>
                  <a:gd name="T82" fmla="*/ 0 w 100"/>
                  <a:gd name="T8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34">
                    <a:moveTo>
                      <a:pt x="0" y="14"/>
                    </a:moveTo>
                    <a:lnTo>
                      <a:pt x="0" y="14"/>
                    </a:lnTo>
                    <a:lnTo>
                      <a:pt x="4" y="14"/>
                    </a:lnTo>
                    <a:lnTo>
                      <a:pt x="6" y="14"/>
                    </a:lnTo>
                    <a:lnTo>
                      <a:pt x="6" y="10"/>
                    </a:lnTo>
                    <a:lnTo>
                      <a:pt x="6" y="10"/>
                    </a:lnTo>
                    <a:lnTo>
                      <a:pt x="20" y="12"/>
                    </a:lnTo>
                    <a:lnTo>
                      <a:pt x="26" y="12"/>
                    </a:lnTo>
                    <a:lnTo>
                      <a:pt x="34" y="16"/>
                    </a:lnTo>
                    <a:lnTo>
                      <a:pt x="34" y="16"/>
                    </a:lnTo>
                    <a:lnTo>
                      <a:pt x="36" y="16"/>
                    </a:lnTo>
                    <a:lnTo>
                      <a:pt x="38" y="14"/>
                    </a:lnTo>
                    <a:lnTo>
                      <a:pt x="44" y="8"/>
                    </a:lnTo>
                    <a:lnTo>
                      <a:pt x="44" y="8"/>
                    </a:lnTo>
                    <a:lnTo>
                      <a:pt x="46" y="4"/>
                    </a:lnTo>
                    <a:lnTo>
                      <a:pt x="50" y="2"/>
                    </a:lnTo>
                    <a:lnTo>
                      <a:pt x="54" y="0"/>
                    </a:lnTo>
                    <a:lnTo>
                      <a:pt x="58" y="2"/>
                    </a:lnTo>
                    <a:lnTo>
                      <a:pt x="58" y="2"/>
                    </a:lnTo>
                    <a:lnTo>
                      <a:pt x="58" y="4"/>
                    </a:lnTo>
                    <a:lnTo>
                      <a:pt x="60" y="2"/>
                    </a:lnTo>
                    <a:lnTo>
                      <a:pt x="64" y="0"/>
                    </a:lnTo>
                    <a:lnTo>
                      <a:pt x="64" y="0"/>
                    </a:lnTo>
                    <a:lnTo>
                      <a:pt x="66" y="4"/>
                    </a:lnTo>
                    <a:lnTo>
                      <a:pt x="64" y="8"/>
                    </a:lnTo>
                    <a:lnTo>
                      <a:pt x="64" y="8"/>
                    </a:lnTo>
                    <a:lnTo>
                      <a:pt x="64" y="12"/>
                    </a:lnTo>
                    <a:lnTo>
                      <a:pt x="66" y="14"/>
                    </a:lnTo>
                    <a:lnTo>
                      <a:pt x="66" y="14"/>
                    </a:lnTo>
                    <a:lnTo>
                      <a:pt x="70" y="18"/>
                    </a:lnTo>
                    <a:lnTo>
                      <a:pt x="76" y="18"/>
                    </a:lnTo>
                    <a:lnTo>
                      <a:pt x="80" y="16"/>
                    </a:lnTo>
                    <a:lnTo>
                      <a:pt x="84" y="12"/>
                    </a:lnTo>
                    <a:lnTo>
                      <a:pt x="84" y="12"/>
                    </a:lnTo>
                    <a:lnTo>
                      <a:pt x="88" y="10"/>
                    </a:lnTo>
                    <a:lnTo>
                      <a:pt x="92" y="12"/>
                    </a:lnTo>
                    <a:lnTo>
                      <a:pt x="96" y="16"/>
                    </a:lnTo>
                    <a:lnTo>
                      <a:pt x="100" y="22"/>
                    </a:lnTo>
                    <a:lnTo>
                      <a:pt x="100" y="22"/>
                    </a:lnTo>
                    <a:lnTo>
                      <a:pt x="100" y="24"/>
                    </a:lnTo>
                    <a:lnTo>
                      <a:pt x="100" y="24"/>
                    </a:lnTo>
                    <a:lnTo>
                      <a:pt x="94" y="28"/>
                    </a:lnTo>
                    <a:lnTo>
                      <a:pt x="90" y="28"/>
                    </a:lnTo>
                    <a:lnTo>
                      <a:pt x="88" y="26"/>
                    </a:lnTo>
                    <a:lnTo>
                      <a:pt x="88" y="26"/>
                    </a:lnTo>
                    <a:lnTo>
                      <a:pt x="84" y="24"/>
                    </a:lnTo>
                    <a:lnTo>
                      <a:pt x="78" y="26"/>
                    </a:lnTo>
                    <a:lnTo>
                      <a:pt x="70" y="32"/>
                    </a:lnTo>
                    <a:lnTo>
                      <a:pt x="70" y="32"/>
                    </a:lnTo>
                    <a:lnTo>
                      <a:pt x="64" y="30"/>
                    </a:lnTo>
                    <a:lnTo>
                      <a:pt x="62" y="32"/>
                    </a:lnTo>
                    <a:lnTo>
                      <a:pt x="60" y="32"/>
                    </a:lnTo>
                    <a:lnTo>
                      <a:pt x="60" y="32"/>
                    </a:lnTo>
                    <a:lnTo>
                      <a:pt x="58" y="34"/>
                    </a:lnTo>
                    <a:lnTo>
                      <a:pt x="56" y="30"/>
                    </a:lnTo>
                    <a:lnTo>
                      <a:pt x="56" y="30"/>
                    </a:lnTo>
                    <a:lnTo>
                      <a:pt x="56" y="28"/>
                    </a:lnTo>
                    <a:lnTo>
                      <a:pt x="54" y="26"/>
                    </a:lnTo>
                    <a:lnTo>
                      <a:pt x="52" y="26"/>
                    </a:lnTo>
                    <a:lnTo>
                      <a:pt x="52" y="22"/>
                    </a:lnTo>
                    <a:lnTo>
                      <a:pt x="52" y="22"/>
                    </a:lnTo>
                    <a:lnTo>
                      <a:pt x="50" y="20"/>
                    </a:lnTo>
                    <a:lnTo>
                      <a:pt x="50" y="18"/>
                    </a:lnTo>
                    <a:lnTo>
                      <a:pt x="48" y="20"/>
                    </a:lnTo>
                    <a:lnTo>
                      <a:pt x="48" y="20"/>
                    </a:lnTo>
                    <a:lnTo>
                      <a:pt x="46" y="30"/>
                    </a:lnTo>
                    <a:lnTo>
                      <a:pt x="46" y="32"/>
                    </a:lnTo>
                    <a:lnTo>
                      <a:pt x="44" y="30"/>
                    </a:lnTo>
                    <a:lnTo>
                      <a:pt x="42" y="28"/>
                    </a:lnTo>
                    <a:lnTo>
                      <a:pt x="38" y="26"/>
                    </a:lnTo>
                    <a:lnTo>
                      <a:pt x="38" y="26"/>
                    </a:lnTo>
                    <a:lnTo>
                      <a:pt x="32" y="26"/>
                    </a:lnTo>
                    <a:lnTo>
                      <a:pt x="24" y="28"/>
                    </a:lnTo>
                    <a:lnTo>
                      <a:pt x="22" y="30"/>
                    </a:lnTo>
                    <a:lnTo>
                      <a:pt x="18" y="28"/>
                    </a:lnTo>
                    <a:lnTo>
                      <a:pt x="14" y="26"/>
                    </a:lnTo>
                    <a:lnTo>
                      <a:pt x="12" y="22"/>
                    </a:lnTo>
                    <a:lnTo>
                      <a:pt x="12" y="22"/>
                    </a:lnTo>
                    <a:lnTo>
                      <a:pt x="10" y="20"/>
                    </a:lnTo>
                    <a:lnTo>
                      <a:pt x="6" y="20"/>
                    </a:lnTo>
                    <a:lnTo>
                      <a:pt x="4" y="20"/>
                    </a:lnTo>
                    <a:lnTo>
                      <a:pt x="2" y="18"/>
                    </a:lnTo>
                    <a:lnTo>
                      <a:pt x="2" y="18"/>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3" name="Freeform 867">
                <a:extLst>
                  <a:ext uri="{FF2B5EF4-FFF2-40B4-BE49-F238E27FC236}">
                    <a16:creationId xmlns:a16="http://schemas.microsoft.com/office/drawing/2014/main" id="{8CD3BD37-5115-7BF9-A7EF-2916363CC944}"/>
                  </a:ext>
                </a:extLst>
              </p:cNvPr>
              <p:cNvSpPr>
                <a:spLocks/>
              </p:cNvSpPr>
              <p:nvPr/>
            </p:nvSpPr>
            <p:spPr bwMode="auto">
              <a:xfrm>
                <a:off x="4320" y="2835"/>
                <a:ext cx="10" cy="6"/>
              </a:xfrm>
              <a:custGeom>
                <a:avLst/>
                <a:gdLst>
                  <a:gd name="T0" fmla="*/ 0 w 10"/>
                  <a:gd name="T1" fmla="*/ 2 h 6"/>
                  <a:gd name="T2" fmla="*/ 0 w 10"/>
                  <a:gd name="T3" fmla="*/ 2 h 6"/>
                  <a:gd name="T4" fmla="*/ 2 w 10"/>
                  <a:gd name="T5" fmla="*/ 4 h 6"/>
                  <a:gd name="T6" fmla="*/ 2 w 10"/>
                  <a:gd name="T7" fmla="*/ 2 h 6"/>
                  <a:gd name="T8" fmla="*/ 6 w 10"/>
                  <a:gd name="T9" fmla="*/ 0 h 6"/>
                  <a:gd name="T10" fmla="*/ 8 w 10"/>
                  <a:gd name="T11" fmla="*/ 0 h 6"/>
                  <a:gd name="T12" fmla="*/ 10 w 10"/>
                  <a:gd name="T13" fmla="*/ 6 h 6"/>
                  <a:gd name="T14" fmla="*/ 10 w 10"/>
                  <a:gd name="T15" fmla="*/ 6 h 6"/>
                  <a:gd name="T16" fmla="*/ 4 w 10"/>
                  <a:gd name="T17" fmla="*/ 6 h 6"/>
                  <a:gd name="T18" fmla="*/ 2 w 10"/>
                  <a:gd name="T19" fmla="*/ 6 h 6"/>
                  <a:gd name="T20" fmla="*/ 0 w 10"/>
                  <a:gd name="T21" fmla="*/ 2 h 6"/>
                  <a:gd name="T22" fmla="*/ 0 w 10"/>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0" y="2"/>
                    </a:moveTo>
                    <a:lnTo>
                      <a:pt x="0" y="2"/>
                    </a:lnTo>
                    <a:lnTo>
                      <a:pt x="2" y="4"/>
                    </a:lnTo>
                    <a:lnTo>
                      <a:pt x="2" y="2"/>
                    </a:lnTo>
                    <a:lnTo>
                      <a:pt x="6" y="0"/>
                    </a:lnTo>
                    <a:lnTo>
                      <a:pt x="8" y="0"/>
                    </a:lnTo>
                    <a:lnTo>
                      <a:pt x="10" y="6"/>
                    </a:lnTo>
                    <a:lnTo>
                      <a:pt x="10" y="6"/>
                    </a:lnTo>
                    <a:lnTo>
                      <a:pt x="4"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4" name="Freeform 868">
                <a:extLst>
                  <a:ext uri="{FF2B5EF4-FFF2-40B4-BE49-F238E27FC236}">
                    <a16:creationId xmlns:a16="http://schemas.microsoft.com/office/drawing/2014/main" id="{A8D10AB6-3122-F7D2-DA0E-A250C62BAA8E}"/>
                  </a:ext>
                </a:extLst>
              </p:cNvPr>
              <p:cNvSpPr>
                <a:spLocks/>
              </p:cNvSpPr>
              <p:nvPr/>
            </p:nvSpPr>
            <p:spPr bwMode="auto">
              <a:xfrm>
                <a:off x="4418" y="2823"/>
                <a:ext cx="26" cy="32"/>
              </a:xfrm>
              <a:custGeom>
                <a:avLst/>
                <a:gdLst>
                  <a:gd name="T0" fmla="*/ 24 w 26"/>
                  <a:gd name="T1" fmla="*/ 30 h 32"/>
                  <a:gd name="T2" fmla="*/ 24 w 26"/>
                  <a:gd name="T3" fmla="*/ 30 h 32"/>
                  <a:gd name="T4" fmla="*/ 16 w 26"/>
                  <a:gd name="T5" fmla="*/ 32 h 32"/>
                  <a:gd name="T6" fmla="*/ 10 w 26"/>
                  <a:gd name="T7" fmla="*/ 32 h 32"/>
                  <a:gd name="T8" fmla="*/ 6 w 26"/>
                  <a:gd name="T9" fmla="*/ 32 h 32"/>
                  <a:gd name="T10" fmla="*/ 6 w 26"/>
                  <a:gd name="T11" fmla="*/ 32 h 32"/>
                  <a:gd name="T12" fmla="*/ 4 w 26"/>
                  <a:gd name="T13" fmla="*/ 28 h 32"/>
                  <a:gd name="T14" fmla="*/ 4 w 26"/>
                  <a:gd name="T15" fmla="*/ 26 h 32"/>
                  <a:gd name="T16" fmla="*/ 2 w 26"/>
                  <a:gd name="T17" fmla="*/ 24 h 32"/>
                  <a:gd name="T18" fmla="*/ 0 w 26"/>
                  <a:gd name="T19" fmla="*/ 22 h 32"/>
                  <a:gd name="T20" fmla="*/ 0 w 26"/>
                  <a:gd name="T21" fmla="*/ 22 h 32"/>
                  <a:gd name="T22" fmla="*/ 0 w 26"/>
                  <a:gd name="T23" fmla="*/ 20 h 32"/>
                  <a:gd name="T24" fmla="*/ 0 w 26"/>
                  <a:gd name="T25" fmla="*/ 20 h 32"/>
                  <a:gd name="T26" fmla="*/ 0 w 26"/>
                  <a:gd name="T27" fmla="*/ 16 h 32"/>
                  <a:gd name="T28" fmla="*/ 0 w 26"/>
                  <a:gd name="T29" fmla="*/ 10 h 32"/>
                  <a:gd name="T30" fmla="*/ 0 w 26"/>
                  <a:gd name="T31" fmla="*/ 6 h 32"/>
                  <a:gd name="T32" fmla="*/ 2 w 26"/>
                  <a:gd name="T33" fmla="*/ 2 h 32"/>
                  <a:gd name="T34" fmla="*/ 2 w 26"/>
                  <a:gd name="T35" fmla="*/ 2 h 32"/>
                  <a:gd name="T36" fmla="*/ 4 w 26"/>
                  <a:gd name="T37" fmla="*/ 0 h 32"/>
                  <a:gd name="T38" fmla="*/ 6 w 26"/>
                  <a:gd name="T39" fmla="*/ 0 h 32"/>
                  <a:gd name="T40" fmla="*/ 10 w 26"/>
                  <a:gd name="T41" fmla="*/ 6 h 32"/>
                  <a:gd name="T42" fmla="*/ 10 w 26"/>
                  <a:gd name="T43" fmla="*/ 6 h 32"/>
                  <a:gd name="T44" fmla="*/ 12 w 26"/>
                  <a:gd name="T45" fmla="*/ 10 h 32"/>
                  <a:gd name="T46" fmla="*/ 14 w 26"/>
                  <a:gd name="T47" fmla="*/ 12 h 32"/>
                  <a:gd name="T48" fmla="*/ 20 w 26"/>
                  <a:gd name="T49" fmla="*/ 12 h 32"/>
                  <a:gd name="T50" fmla="*/ 20 w 26"/>
                  <a:gd name="T51" fmla="*/ 12 h 32"/>
                  <a:gd name="T52" fmla="*/ 22 w 26"/>
                  <a:gd name="T53" fmla="*/ 12 h 32"/>
                  <a:gd name="T54" fmla="*/ 24 w 26"/>
                  <a:gd name="T55" fmla="*/ 16 h 32"/>
                  <a:gd name="T56" fmla="*/ 26 w 26"/>
                  <a:gd name="T57" fmla="*/ 20 h 32"/>
                  <a:gd name="T58" fmla="*/ 24 w 26"/>
                  <a:gd name="T59" fmla="*/ 28 h 32"/>
                  <a:gd name="T60" fmla="*/ 24 w 26"/>
                  <a:gd name="T6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32">
                    <a:moveTo>
                      <a:pt x="24" y="30"/>
                    </a:moveTo>
                    <a:lnTo>
                      <a:pt x="24" y="30"/>
                    </a:lnTo>
                    <a:lnTo>
                      <a:pt x="16" y="32"/>
                    </a:lnTo>
                    <a:lnTo>
                      <a:pt x="10" y="32"/>
                    </a:lnTo>
                    <a:lnTo>
                      <a:pt x="6" y="32"/>
                    </a:lnTo>
                    <a:lnTo>
                      <a:pt x="6" y="32"/>
                    </a:lnTo>
                    <a:lnTo>
                      <a:pt x="4" y="28"/>
                    </a:lnTo>
                    <a:lnTo>
                      <a:pt x="4" y="26"/>
                    </a:lnTo>
                    <a:lnTo>
                      <a:pt x="2" y="24"/>
                    </a:lnTo>
                    <a:lnTo>
                      <a:pt x="0" y="22"/>
                    </a:lnTo>
                    <a:lnTo>
                      <a:pt x="0" y="22"/>
                    </a:lnTo>
                    <a:lnTo>
                      <a:pt x="0" y="20"/>
                    </a:lnTo>
                    <a:lnTo>
                      <a:pt x="0" y="20"/>
                    </a:lnTo>
                    <a:lnTo>
                      <a:pt x="0" y="16"/>
                    </a:lnTo>
                    <a:lnTo>
                      <a:pt x="0" y="10"/>
                    </a:lnTo>
                    <a:lnTo>
                      <a:pt x="0" y="6"/>
                    </a:lnTo>
                    <a:lnTo>
                      <a:pt x="2" y="2"/>
                    </a:lnTo>
                    <a:lnTo>
                      <a:pt x="2" y="2"/>
                    </a:lnTo>
                    <a:lnTo>
                      <a:pt x="4" y="0"/>
                    </a:lnTo>
                    <a:lnTo>
                      <a:pt x="6" y="0"/>
                    </a:lnTo>
                    <a:lnTo>
                      <a:pt x="10" y="6"/>
                    </a:lnTo>
                    <a:lnTo>
                      <a:pt x="10" y="6"/>
                    </a:lnTo>
                    <a:lnTo>
                      <a:pt x="12" y="10"/>
                    </a:lnTo>
                    <a:lnTo>
                      <a:pt x="14" y="12"/>
                    </a:lnTo>
                    <a:lnTo>
                      <a:pt x="20" y="12"/>
                    </a:lnTo>
                    <a:lnTo>
                      <a:pt x="20" y="12"/>
                    </a:lnTo>
                    <a:lnTo>
                      <a:pt x="22" y="12"/>
                    </a:lnTo>
                    <a:lnTo>
                      <a:pt x="24" y="16"/>
                    </a:lnTo>
                    <a:lnTo>
                      <a:pt x="26" y="20"/>
                    </a:lnTo>
                    <a:lnTo>
                      <a:pt x="24" y="28"/>
                    </a:lnTo>
                    <a:lnTo>
                      <a:pt x="2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5" name="Freeform 869">
                <a:extLst>
                  <a:ext uri="{FF2B5EF4-FFF2-40B4-BE49-F238E27FC236}">
                    <a16:creationId xmlns:a16="http://schemas.microsoft.com/office/drawing/2014/main" id="{29A75DFC-112D-CA3D-C5F9-BB72AA4E09A3}"/>
                  </a:ext>
                </a:extLst>
              </p:cNvPr>
              <p:cNvSpPr>
                <a:spLocks/>
              </p:cNvSpPr>
              <p:nvPr/>
            </p:nvSpPr>
            <p:spPr bwMode="auto">
              <a:xfrm>
                <a:off x="4406" y="2841"/>
                <a:ext cx="12" cy="16"/>
              </a:xfrm>
              <a:custGeom>
                <a:avLst/>
                <a:gdLst>
                  <a:gd name="T0" fmla="*/ 0 w 12"/>
                  <a:gd name="T1" fmla="*/ 4 h 16"/>
                  <a:gd name="T2" fmla="*/ 0 w 12"/>
                  <a:gd name="T3" fmla="*/ 4 h 16"/>
                  <a:gd name="T4" fmla="*/ 12 w 12"/>
                  <a:gd name="T5" fmla="*/ 0 h 16"/>
                  <a:gd name="T6" fmla="*/ 12 w 12"/>
                  <a:gd name="T7" fmla="*/ 0 h 16"/>
                  <a:gd name="T8" fmla="*/ 12 w 12"/>
                  <a:gd name="T9" fmla="*/ 2 h 16"/>
                  <a:gd name="T10" fmla="*/ 12 w 12"/>
                  <a:gd name="T11" fmla="*/ 2 h 16"/>
                  <a:gd name="T12" fmla="*/ 12 w 12"/>
                  <a:gd name="T13" fmla="*/ 4 h 16"/>
                  <a:gd name="T14" fmla="*/ 12 w 12"/>
                  <a:gd name="T15" fmla="*/ 4 h 16"/>
                  <a:gd name="T16" fmla="*/ 12 w 12"/>
                  <a:gd name="T17" fmla="*/ 4 h 16"/>
                  <a:gd name="T18" fmla="*/ 10 w 12"/>
                  <a:gd name="T19" fmla="*/ 4 h 16"/>
                  <a:gd name="T20" fmla="*/ 10 w 12"/>
                  <a:gd name="T21" fmla="*/ 6 h 16"/>
                  <a:gd name="T22" fmla="*/ 8 w 12"/>
                  <a:gd name="T23" fmla="*/ 12 h 16"/>
                  <a:gd name="T24" fmla="*/ 8 w 12"/>
                  <a:gd name="T25" fmla="*/ 12 h 16"/>
                  <a:gd name="T26" fmla="*/ 8 w 12"/>
                  <a:gd name="T27" fmla="*/ 16 h 16"/>
                  <a:gd name="T28" fmla="*/ 6 w 12"/>
                  <a:gd name="T29" fmla="*/ 16 h 16"/>
                  <a:gd name="T30" fmla="*/ 4 w 12"/>
                  <a:gd name="T31" fmla="*/ 16 h 16"/>
                  <a:gd name="T32" fmla="*/ 2 w 12"/>
                  <a:gd name="T33" fmla="*/ 12 h 16"/>
                  <a:gd name="T34" fmla="*/ 2 w 12"/>
                  <a:gd name="T35" fmla="*/ 12 h 16"/>
                  <a:gd name="T36" fmla="*/ 0 w 12"/>
                  <a:gd name="T37" fmla="*/ 4 h 16"/>
                  <a:gd name="T38" fmla="*/ 0 w 12"/>
                  <a:gd name="T3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0" y="4"/>
                    </a:moveTo>
                    <a:lnTo>
                      <a:pt x="0" y="4"/>
                    </a:lnTo>
                    <a:lnTo>
                      <a:pt x="12" y="0"/>
                    </a:lnTo>
                    <a:lnTo>
                      <a:pt x="12" y="0"/>
                    </a:lnTo>
                    <a:lnTo>
                      <a:pt x="12" y="2"/>
                    </a:lnTo>
                    <a:lnTo>
                      <a:pt x="12" y="2"/>
                    </a:lnTo>
                    <a:lnTo>
                      <a:pt x="12" y="4"/>
                    </a:lnTo>
                    <a:lnTo>
                      <a:pt x="12" y="4"/>
                    </a:lnTo>
                    <a:lnTo>
                      <a:pt x="12" y="4"/>
                    </a:lnTo>
                    <a:lnTo>
                      <a:pt x="10" y="4"/>
                    </a:lnTo>
                    <a:lnTo>
                      <a:pt x="10" y="6"/>
                    </a:lnTo>
                    <a:lnTo>
                      <a:pt x="8" y="12"/>
                    </a:lnTo>
                    <a:lnTo>
                      <a:pt x="8" y="12"/>
                    </a:lnTo>
                    <a:lnTo>
                      <a:pt x="8" y="16"/>
                    </a:lnTo>
                    <a:lnTo>
                      <a:pt x="6" y="16"/>
                    </a:lnTo>
                    <a:lnTo>
                      <a:pt x="4" y="16"/>
                    </a:lnTo>
                    <a:lnTo>
                      <a:pt x="2" y="12"/>
                    </a:lnTo>
                    <a:lnTo>
                      <a:pt x="2"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6" name="Freeform 870">
                <a:extLst>
                  <a:ext uri="{FF2B5EF4-FFF2-40B4-BE49-F238E27FC236}">
                    <a16:creationId xmlns:a16="http://schemas.microsoft.com/office/drawing/2014/main" id="{A4B11F5C-AE04-F8EC-71DA-C9E1B5094ED5}"/>
                  </a:ext>
                </a:extLst>
              </p:cNvPr>
              <p:cNvSpPr>
                <a:spLocks/>
              </p:cNvSpPr>
              <p:nvPr/>
            </p:nvSpPr>
            <p:spPr bwMode="auto">
              <a:xfrm>
                <a:off x="1920" y="2801"/>
                <a:ext cx="20" cy="36"/>
              </a:xfrm>
              <a:custGeom>
                <a:avLst/>
                <a:gdLst>
                  <a:gd name="T0" fmla="*/ 8 w 20"/>
                  <a:gd name="T1" fmla="*/ 6 h 36"/>
                  <a:gd name="T2" fmla="*/ 8 w 20"/>
                  <a:gd name="T3" fmla="*/ 6 h 36"/>
                  <a:gd name="T4" fmla="*/ 10 w 20"/>
                  <a:gd name="T5" fmla="*/ 16 h 36"/>
                  <a:gd name="T6" fmla="*/ 10 w 20"/>
                  <a:gd name="T7" fmla="*/ 18 h 36"/>
                  <a:gd name="T8" fmla="*/ 12 w 20"/>
                  <a:gd name="T9" fmla="*/ 18 h 36"/>
                  <a:gd name="T10" fmla="*/ 12 w 20"/>
                  <a:gd name="T11" fmla="*/ 18 h 36"/>
                  <a:gd name="T12" fmla="*/ 16 w 20"/>
                  <a:gd name="T13" fmla="*/ 18 h 36"/>
                  <a:gd name="T14" fmla="*/ 18 w 20"/>
                  <a:gd name="T15" fmla="*/ 18 h 36"/>
                  <a:gd name="T16" fmla="*/ 20 w 20"/>
                  <a:gd name="T17" fmla="*/ 22 h 36"/>
                  <a:gd name="T18" fmla="*/ 20 w 20"/>
                  <a:gd name="T19" fmla="*/ 22 h 36"/>
                  <a:gd name="T20" fmla="*/ 16 w 20"/>
                  <a:gd name="T21" fmla="*/ 22 h 36"/>
                  <a:gd name="T22" fmla="*/ 12 w 20"/>
                  <a:gd name="T23" fmla="*/ 22 h 36"/>
                  <a:gd name="T24" fmla="*/ 10 w 20"/>
                  <a:gd name="T25" fmla="*/ 26 h 36"/>
                  <a:gd name="T26" fmla="*/ 8 w 20"/>
                  <a:gd name="T27" fmla="*/ 36 h 36"/>
                  <a:gd name="T28" fmla="*/ 8 w 20"/>
                  <a:gd name="T29" fmla="*/ 36 h 36"/>
                  <a:gd name="T30" fmla="*/ 4 w 20"/>
                  <a:gd name="T31" fmla="*/ 36 h 36"/>
                  <a:gd name="T32" fmla="*/ 4 w 20"/>
                  <a:gd name="T33" fmla="*/ 36 h 36"/>
                  <a:gd name="T34" fmla="*/ 4 w 20"/>
                  <a:gd name="T35" fmla="*/ 32 h 36"/>
                  <a:gd name="T36" fmla="*/ 4 w 20"/>
                  <a:gd name="T37" fmla="*/ 32 h 36"/>
                  <a:gd name="T38" fmla="*/ 4 w 20"/>
                  <a:gd name="T39" fmla="*/ 24 h 36"/>
                  <a:gd name="T40" fmla="*/ 2 w 20"/>
                  <a:gd name="T41" fmla="*/ 16 h 36"/>
                  <a:gd name="T42" fmla="*/ 2 w 20"/>
                  <a:gd name="T43" fmla="*/ 16 h 36"/>
                  <a:gd name="T44" fmla="*/ 0 w 20"/>
                  <a:gd name="T45" fmla="*/ 8 h 36"/>
                  <a:gd name="T46" fmla="*/ 2 w 20"/>
                  <a:gd name="T47" fmla="*/ 4 h 36"/>
                  <a:gd name="T48" fmla="*/ 2 w 20"/>
                  <a:gd name="T49" fmla="*/ 0 h 36"/>
                  <a:gd name="T50" fmla="*/ 6 w 20"/>
                  <a:gd name="T51" fmla="*/ 0 h 36"/>
                  <a:gd name="T52" fmla="*/ 6 w 20"/>
                  <a:gd name="T53" fmla="*/ 0 h 36"/>
                  <a:gd name="T54" fmla="*/ 8 w 20"/>
                  <a:gd name="T55" fmla="*/ 2 h 36"/>
                  <a:gd name="T56" fmla="*/ 8 w 20"/>
                  <a:gd name="T57" fmla="*/ 6 h 36"/>
                  <a:gd name="T58" fmla="*/ 8 w 20"/>
                  <a:gd name="T59"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6">
                    <a:moveTo>
                      <a:pt x="8" y="6"/>
                    </a:moveTo>
                    <a:lnTo>
                      <a:pt x="8" y="6"/>
                    </a:lnTo>
                    <a:lnTo>
                      <a:pt x="10" y="16"/>
                    </a:lnTo>
                    <a:lnTo>
                      <a:pt x="10" y="18"/>
                    </a:lnTo>
                    <a:lnTo>
                      <a:pt x="12" y="18"/>
                    </a:lnTo>
                    <a:lnTo>
                      <a:pt x="12" y="18"/>
                    </a:lnTo>
                    <a:lnTo>
                      <a:pt x="16" y="18"/>
                    </a:lnTo>
                    <a:lnTo>
                      <a:pt x="18" y="18"/>
                    </a:lnTo>
                    <a:lnTo>
                      <a:pt x="20" y="22"/>
                    </a:lnTo>
                    <a:lnTo>
                      <a:pt x="20" y="22"/>
                    </a:lnTo>
                    <a:lnTo>
                      <a:pt x="16" y="22"/>
                    </a:lnTo>
                    <a:lnTo>
                      <a:pt x="12" y="22"/>
                    </a:lnTo>
                    <a:lnTo>
                      <a:pt x="10" y="26"/>
                    </a:lnTo>
                    <a:lnTo>
                      <a:pt x="8" y="36"/>
                    </a:lnTo>
                    <a:lnTo>
                      <a:pt x="8" y="36"/>
                    </a:lnTo>
                    <a:lnTo>
                      <a:pt x="4" y="36"/>
                    </a:lnTo>
                    <a:lnTo>
                      <a:pt x="4" y="36"/>
                    </a:lnTo>
                    <a:lnTo>
                      <a:pt x="4" y="32"/>
                    </a:lnTo>
                    <a:lnTo>
                      <a:pt x="4" y="32"/>
                    </a:lnTo>
                    <a:lnTo>
                      <a:pt x="4" y="24"/>
                    </a:lnTo>
                    <a:lnTo>
                      <a:pt x="2" y="16"/>
                    </a:lnTo>
                    <a:lnTo>
                      <a:pt x="2" y="16"/>
                    </a:lnTo>
                    <a:lnTo>
                      <a:pt x="0" y="8"/>
                    </a:lnTo>
                    <a:lnTo>
                      <a:pt x="2" y="4"/>
                    </a:lnTo>
                    <a:lnTo>
                      <a:pt x="2" y="0"/>
                    </a:lnTo>
                    <a:lnTo>
                      <a:pt x="6" y="0"/>
                    </a:lnTo>
                    <a:lnTo>
                      <a:pt x="6" y="0"/>
                    </a:lnTo>
                    <a:lnTo>
                      <a:pt x="8"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7" name="Freeform 871">
                <a:extLst>
                  <a:ext uri="{FF2B5EF4-FFF2-40B4-BE49-F238E27FC236}">
                    <a16:creationId xmlns:a16="http://schemas.microsoft.com/office/drawing/2014/main" id="{A60A6673-5EAF-BCB3-1709-7B60F09F19D9}"/>
                  </a:ext>
                </a:extLst>
              </p:cNvPr>
              <p:cNvSpPr>
                <a:spLocks/>
              </p:cNvSpPr>
              <p:nvPr/>
            </p:nvSpPr>
            <p:spPr bwMode="auto">
              <a:xfrm>
                <a:off x="6138" y="2325"/>
                <a:ext cx="4" cy="19"/>
              </a:xfrm>
              <a:custGeom>
                <a:avLst/>
                <a:gdLst>
                  <a:gd name="T0" fmla="*/ 2 w 4"/>
                  <a:gd name="T1" fmla="*/ 19 h 19"/>
                  <a:gd name="T2" fmla="*/ 2 w 4"/>
                  <a:gd name="T3" fmla="*/ 19 h 19"/>
                  <a:gd name="T4" fmla="*/ 0 w 4"/>
                  <a:gd name="T5" fmla="*/ 19 h 19"/>
                  <a:gd name="T6" fmla="*/ 0 w 4"/>
                  <a:gd name="T7" fmla="*/ 15 h 19"/>
                  <a:gd name="T8" fmla="*/ 0 w 4"/>
                  <a:gd name="T9" fmla="*/ 15 h 19"/>
                  <a:gd name="T10" fmla="*/ 0 w 4"/>
                  <a:gd name="T11" fmla="*/ 6 h 19"/>
                  <a:gd name="T12" fmla="*/ 0 w 4"/>
                  <a:gd name="T13" fmla="*/ 2 h 19"/>
                  <a:gd name="T14" fmla="*/ 2 w 4"/>
                  <a:gd name="T15" fmla="*/ 0 h 19"/>
                  <a:gd name="T16" fmla="*/ 2 w 4"/>
                  <a:gd name="T17" fmla="*/ 0 h 19"/>
                  <a:gd name="T18" fmla="*/ 2 w 4"/>
                  <a:gd name="T19" fmla="*/ 0 h 19"/>
                  <a:gd name="T20" fmla="*/ 4 w 4"/>
                  <a:gd name="T21" fmla="*/ 4 h 19"/>
                  <a:gd name="T22" fmla="*/ 4 w 4"/>
                  <a:gd name="T23" fmla="*/ 12 h 19"/>
                  <a:gd name="T24" fmla="*/ 4 w 4"/>
                  <a:gd name="T25" fmla="*/ 12 h 19"/>
                  <a:gd name="T26" fmla="*/ 4 w 4"/>
                  <a:gd name="T27" fmla="*/ 15 h 19"/>
                  <a:gd name="T28" fmla="*/ 4 w 4"/>
                  <a:gd name="T29" fmla="*/ 15 h 19"/>
                  <a:gd name="T30" fmla="*/ 4 w 4"/>
                  <a:gd name="T31" fmla="*/ 19 h 19"/>
                  <a:gd name="T32" fmla="*/ 2 w 4"/>
                  <a:gd name="T33" fmla="*/ 19 h 19"/>
                  <a:gd name="T34" fmla="*/ 2 w 4"/>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9">
                    <a:moveTo>
                      <a:pt x="2" y="19"/>
                    </a:moveTo>
                    <a:lnTo>
                      <a:pt x="2" y="19"/>
                    </a:lnTo>
                    <a:lnTo>
                      <a:pt x="0" y="19"/>
                    </a:lnTo>
                    <a:lnTo>
                      <a:pt x="0" y="15"/>
                    </a:lnTo>
                    <a:lnTo>
                      <a:pt x="0" y="15"/>
                    </a:lnTo>
                    <a:lnTo>
                      <a:pt x="0" y="6"/>
                    </a:lnTo>
                    <a:lnTo>
                      <a:pt x="0" y="2"/>
                    </a:lnTo>
                    <a:lnTo>
                      <a:pt x="2" y="0"/>
                    </a:lnTo>
                    <a:lnTo>
                      <a:pt x="2" y="0"/>
                    </a:lnTo>
                    <a:lnTo>
                      <a:pt x="2" y="0"/>
                    </a:lnTo>
                    <a:lnTo>
                      <a:pt x="4" y="4"/>
                    </a:lnTo>
                    <a:lnTo>
                      <a:pt x="4" y="12"/>
                    </a:lnTo>
                    <a:lnTo>
                      <a:pt x="4" y="12"/>
                    </a:lnTo>
                    <a:lnTo>
                      <a:pt x="4" y="15"/>
                    </a:lnTo>
                    <a:lnTo>
                      <a:pt x="4" y="15"/>
                    </a:lnTo>
                    <a:lnTo>
                      <a:pt x="4" y="19"/>
                    </a:lnTo>
                    <a:lnTo>
                      <a:pt x="2" y="19"/>
                    </a:lnTo>
                    <a:lnTo>
                      <a:pt x="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8" name="Freeform 872">
                <a:extLst>
                  <a:ext uri="{FF2B5EF4-FFF2-40B4-BE49-F238E27FC236}">
                    <a16:creationId xmlns:a16="http://schemas.microsoft.com/office/drawing/2014/main" id="{63850CE8-924D-6B60-0648-F8CE78D99A9A}"/>
                  </a:ext>
                </a:extLst>
              </p:cNvPr>
              <p:cNvSpPr>
                <a:spLocks/>
              </p:cNvSpPr>
              <p:nvPr/>
            </p:nvSpPr>
            <p:spPr bwMode="auto">
              <a:xfrm>
                <a:off x="6142" y="2327"/>
                <a:ext cx="4" cy="13"/>
              </a:xfrm>
              <a:custGeom>
                <a:avLst/>
                <a:gdLst>
                  <a:gd name="T0" fmla="*/ 2 w 4"/>
                  <a:gd name="T1" fmla="*/ 2 h 13"/>
                  <a:gd name="T2" fmla="*/ 2 w 4"/>
                  <a:gd name="T3" fmla="*/ 2 h 13"/>
                  <a:gd name="T4" fmla="*/ 4 w 4"/>
                  <a:gd name="T5" fmla="*/ 8 h 13"/>
                  <a:gd name="T6" fmla="*/ 4 w 4"/>
                  <a:gd name="T7" fmla="*/ 13 h 13"/>
                  <a:gd name="T8" fmla="*/ 0 w 4"/>
                  <a:gd name="T9" fmla="*/ 13 h 13"/>
                  <a:gd name="T10" fmla="*/ 0 w 4"/>
                  <a:gd name="T11" fmla="*/ 13 h 13"/>
                  <a:gd name="T12" fmla="*/ 0 w 4"/>
                  <a:gd name="T13" fmla="*/ 13 h 13"/>
                  <a:gd name="T14" fmla="*/ 0 w 4"/>
                  <a:gd name="T15" fmla="*/ 2 h 13"/>
                  <a:gd name="T16" fmla="*/ 0 w 4"/>
                  <a:gd name="T17" fmla="*/ 2 h 13"/>
                  <a:gd name="T18" fmla="*/ 2 w 4"/>
                  <a:gd name="T19" fmla="*/ 0 h 13"/>
                  <a:gd name="T20" fmla="*/ 2 w 4"/>
                  <a:gd name="T21" fmla="*/ 2 h 13"/>
                  <a:gd name="T22" fmla="*/ 2 w 4"/>
                  <a:gd name="T2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2" y="2"/>
                    </a:moveTo>
                    <a:lnTo>
                      <a:pt x="2" y="2"/>
                    </a:lnTo>
                    <a:lnTo>
                      <a:pt x="4" y="8"/>
                    </a:lnTo>
                    <a:lnTo>
                      <a:pt x="4" y="13"/>
                    </a:lnTo>
                    <a:lnTo>
                      <a:pt x="0" y="13"/>
                    </a:lnTo>
                    <a:lnTo>
                      <a:pt x="0" y="13"/>
                    </a:lnTo>
                    <a:lnTo>
                      <a:pt x="0" y="13"/>
                    </a:lnTo>
                    <a:lnTo>
                      <a:pt x="0" y="2"/>
                    </a:lnTo>
                    <a:lnTo>
                      <a:pt x="0" y="2"/>
                    </a:lnTo>
                    <a:lnTo>
                      <a:pt x="2"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9" name="Freeform 873">
                <a:extLst>
                  <a:ext uri="{FF2B5EF4-FFF2-40B4-BE49-F238E27FC236}">
                    <a16:creationId xmlns:a16="http://schemas.microsoft.com/office/drawing/2014/main" id="{957BC293-005B-7C0A-E94E-E32F6BC84C88}"/>
                  </a:ext>
                </a:extLst>
              </p:cNvPr>
              <p:cNvSpPr>
                <a:spLocks/>
              </p:cNvSpPr>
              <p:nvPr/>
            </p:nvSpPr>
            <p:spPr bwMode="auto">
              <a:xfrm>
                <a:off x="6114" y="2299"/>
                <a:ext cx="28" cy="41"/>
              </a:xfrm>
              <a:custGeom>
                <a:avLst/>
                <a:gdLst>
                  <a:gd name="T0" fmla="*/ 28 w 28"/>
                  <a:gd name="T1" fmla="*/ 30 h 41"/>
                  <a:gd name="T2" fmla="*/ 28 w 28"/>
                  <a:gd name="T3" fmla="*/ 30 h 41"/>
                  <a:gd name="T4" fmla="*/ 28 w 28"/>
                  <a:gd name="T5" fmla="*/ 41 h 41"/>
                  <a:gd name="T6" fmla="*/ 28 w 28"/>
                  <a:gd name="T7" fmla="*/ 41 h 41"/>
                  <a:gd name="T8" fmla="*/ 26 w 28"/>
                  <a:gd name="T9" fmla="*/ 28 h 41"/>
                  <a:gd name="T10" fmla="*/ 26 w 28"/>
                  <a:gd name="T11" fmla="*/ 28 h 41"/>
                  <a:gd name="T12" fmla="*/ 24 w 28"/>
                  <a:gd name="T13" fmla="*/ 34 h 41"/>
                  <a:gd name="T14" fmla="*/ 24 w 28"/>
                  <a:gd name="T15" fmla="*/ 41 h 41"/>
                  <a:gd name="T16" fmla="*/ 24 w 28"/>
                  <a:gd name="T17" fmla="*/ 41 h 41"/>
                  <a:gd name="T18" fmla="*/ 20 w 28"/>
                  <a:gd name="T19" fmla="*/ 41 h 41"/>
                  <a:gd name="T20" fmla="*/ 18 w 28"/>
                  <a:gd name="T21" fmla="*/ 41 h 41"/>
                  <a:gd name="T22" fmla="*/ 14 w 28"/>
                  <a:gd name="T23" fmla="*/ 32 h 41"/>
                  <a:gd name="T24" fmla="*/ 14 w 28"/>
                  <a:gd name="T25" fmla="*/ 32 h 41"/>
                  <a:gd name="T26" fmla="*/ 4 w 28"/>
                  <a:gd name="T27" fmla="*/ 26 h 41"/>
                  <a:gd name="T28" fmla="*/ 4 w 28"/>
                  <a:gd name="T29" fmla="*/ 26 h 41"/>
                  <a:gd name="T30" fmla="*/ 2 w 28"/>
                  <a:gd name="T31" fmla="*/ 22 h 41"/>
                  <a:gd name="T32" fmla="*/ 2 w 28"/>
                  <a:gd name="T33" fmla="*/ 22 h 41"/>
                  <a:gd name="T34" fmla="*/ 2 w 28"/>
                  <a:gd name="T35" fmla="*/ 18 h 41"/>
                  <a:gd name="T36" fmla="*/ 2 w 28"/>
                  <a:gd name="T37" fmla="*/ 12 h 41"/>
                  <a:gd name="T38" fmla="*/ 0 w 28"/>
                  <a:gd name="T39" fmla="*/ 8 h 41"/>
                  <a:gd name="T40" fmla="*/ 2 w 28"/>
                  <a:gd name="T41" fmla="*/ 2 h 41"/>
                  <a:gd name="T42" fmla="*/ 2 w 28"/>
                  <a:gd name="T43" fmla="*/ 2 h 41"/>
                  <a:gd name="T44" fmla="*/ 4 w 28"/>
                  <a:gd name="T45" fmla="*/ 0 h 41"/>
                  <a:gd name="T46" fmla="*/ 6 w 28"/>
                  <a:gd name="T47" fmla="*/ 0 h 41"/>
                  <a:gd name="T48" fmla="*/ 8 w 28"/>
                  <a:gd name="T49" fmla="*/ 2 h 41"/>
                  <a:gd name="T50" fmla="*/ 10 w 28"/>
                  <a:gd name="T51" fmla="*/ 6 h 41"/>
                  <a:gd name="T52" fmla="*/ 10 w 28"/>
                  <a:gd name="T53" fmla="*/ 6 h 41"/>
                  <a:gd name="T54" fmla="*/ 12 w 28"/>
                  <a:gd name="T55" fmla="*/ 12 h 41"/>
                  <a:gd name="T56" fmla="*/ 14 w 28"/>
                  <a:gd name="T57" fmla="*/ 14 h 41"/>
                  <a:gd name="T58" fmla="*/ 16 w 28"/>
                  <a:gd name="T59" fmla="*/ 14 h 41"/>
                  <a:gd name="T60" fmla="*/ 20 w 28"/>
                  <a:gd name="T61" fmla="*/ 12 h 41"/>
                  <a:gd name="T62" fmla="*/ 20 w 28"/>
                  <a:gd name="T63" fmla="*/ 12 h 41"/>
                  <a:gd name="T64" fmla="*/ 22 w 28"/>
                  <a:gd name="T65" fmla="*/ 10 h 41"/>
                  <a:gd name="T66" fmla="*/ 26 w 28"/>
                  <a:gd name="T67" fmla="*/ 12 h 41"/>
                  <a:gd name="T68" fmla="*/ 28 w 28"/>
                  <a:gd name="T69" fmla="*/ 16 h 41"/>
                  <a:gd name="T70" fmla="*/ 28 w 28"/>
                  <a:gd name="T71" fmla="*/ 26 h 41"/>
                  <a:gd name="T72" fmla="*/ 28 w 28"/>
                  <a:gd name="T73" fmla="*/ 26 h 41"/>
                  <a:gd name="T74" fmla="*/ 28 w 28"/>
                  <a:gd name="T75" fmla="*/ 30 h 41"/>
                  <a:gd name="T76" fmla="*/ 28 w 28"/>
                  <a:gd name="T7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41">
                    <a:moveTo>
                      <a:pt x="28" y="30"/>
                    </a:moveTo>
                    <a:lnTo>
                      <a:pt x="28" y="30"/>
                    </a:lnTo>
                    <a:lnTo>
                      <a:pt x="28" y="41"/>
                    </a:lnTo>
                    <a:lnTo>
                      <a:pt x="28" y="41"/>
                    </a:lnTo>
                    <a:lnTo>
                      <a:pt x="26" y="28"/>
                    </a:lnTo>
                    <a:lnTo>
                      <a:pt x="26" y="28"/>
                    </a:lnTo>
                    <a:lnTo>
                      <a:pt x="24" y="34"/>
                    </a:lnTo>
                    <a:lnTo>
                      <a:pt x="24" y="41"/>
                    </a:lnTo>
                    <a:lnTo>
                      <a:pt x="24" y="41"/>
                    </a:lnTo>
                    <a:lnTo>
                      <a:pt x="20" y="41"/>
                    </a:lnTo>
                    <a:lnTo>
                      <a:pt x="18" y="41"/>
                    </a:lnTo>
                    <a:lnTo>
                      <a:pt x="14" y="32"/>
                    </a:lnTo>
                    <a:lnTo>
                      <a:pt x="14" y="32"/>
                    </a:lnTo>
                    <a:lnTo>
                      <a:pt x="4" y="26"/>
                    </a:lnTo>
                    <a:lnTo>
                      <a:pt x="4" y="26"/>
                    </a:lnTo>
                    <a:lnTo>
                      <a:pt x="2" y="22"/>
                    </a:lnTo>
                    <a:lnTo>
                      <a:pt x="2" y="22"/>
                    </a:lnTo>
                    <a:lnTo>
                      <a:pt x="2" y="18"/>
                    </a:lnTo>
                    <a:lnTo>
                      <a:pt x="2" y="12"/>
                    </a:lnTo>
                    <a:lnTo>
                      <a:pt x="0" y="8"/>
                    </a:lnTo>
                    <a:lnTo>
                      <a:pt x="2" y="2"/>
                    </a:lnTo>
                    <a:lnTo>
                      <a:pt x="2" y="2"/>
                    </a:lnTo>
                    <a:lnTo>
                      <a:pt x="4" y="0"/>
                    </a:lnTo>
                    <a:lnTo>
                      <a:pt x="6" y="0"/>
                    </a:lnTo>
                    <a:lnTo>
                      <a:pt x="8" y="2"/>
                    </a:lnTo>
                    <a:lnTo>
                      <a:pt x="10" y="6"/>
                    </a:lnTo>
                    <a:lnTo>
                      <a:pt x="10" y="6"/>
                    </a:lnTo>
                    <a:lnTo>
                      <a:pt x="12" y="12"/>
                    </a:lnTo>
                    <a:lnTo>
                      <a:pt x="14" y="14"/>
                    </a:lnTo>
                    <a:lnTo>
                      <a:pt x="16" y="14"/>
                    </a:lnTo>
                    <a:lnTo>
                      <a:pt x="20" y="12"/>
                    </a:lnTo>
                    <a:lnTo>
                      <a:pt x="20" y="12"/>
                    </a:lnTo>
                    <a:lnTo>
                      <a:pt x="22" y="10"/>
                    </a:lnTo>
                    <a:lnTo>
                      <a:pt x="26" y="12"/>
                    </a:lnTo>
                    <a:lnTo>
                      <a:pt x="28" y="16"/>
                    </a:lnTo>
                    <a:lnTo>
                      <a:pt x="28" y="26"/>
                    </a:lnTo>
                    <a:lnTo>
                      <a:pt x="28" y="26"/>
                    </a:lnTo>
                    <a:lnTo>
                      <a:pt x="28" y="30"/>
                    </a:lnTo>
                    <a:lnTo>
                      <a:pt x="2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0" name="Freeform 874">
                <a:extLst>
                  <a:ext uri="{FF2B5EF4-FFF2-40B4-BE49-F238E27FC236}">
                    <a16:creationId xmlns:a16="http://schemas.microsoft.com/office/drawing/2014/main" id="{4FAC68B3-A166-7693-A862-FC03354461D4}"/>
                  </a:ext>
                </a:extLst>
              </p:cNvPr>
              <p:cNvSpPr>
                <a:spLocks/>
              </p:cNvSpPr>
              <p:nvPr/>
            </p:nvSpPr>
            <p:spPr bwMode="auto">
              <a:xfrm>
                <a:off x="6114" y="2321"/>
                <a:ext cx="12" cy="27"/>
              </a:xfrm>
              <a:custGeom>
                <a:avLst/>
                <a:gdLst>
                  <a:gd name="T0" fmla="*/ 2 w 12"/>
                  <a:gd name="T1" fmla="*/ 0 h 27"/>
                  <a:gd name="T2" fmla="*/ 2 w 12"/>
                  <a:gd name="T3" fmla="*/ 0 h 27"/>
                  <a:gd name="T4" fmla="*/ 4 w 12"/>
                  <a:gd name="T5" fmla="*/ 0 h 27"/>
                  <a:gd name="T6" fmla="*/ 4 w 12"/>
                  <a:gd name="T7" fmla="*/ 0 h 27"/>
                  <a:gd name="T8" fmla="*/ 8 w 12"/>
                  <a:gd name="T9" fmla="*/ 6 h 27"/>
                  <a:gd name="T10" fmla="*/ 10 w 12"/>
                  <a:gd name="T11" fmla="*/ 8 h 27"/>
                  <a:gd name="T12" fmla="*/ 12 w 12"/>
                  <a:gd name="T13" fmla="*/ 14 h 27"/>
                  <a:gd name="T14" fmla="*/ 12 w 12"/>
                  <a:gd name="T15" fmla="*/ 14 h 27"/>
                  <a:gd name="T16" fmla="*/ 12 w 12"/>
                  <a:gd name="T17" fmla="*/ 21 h 27"/>
                  <a:gd name="T18" fmla="*/ 12 w 12"/>
                  <a:gd name="T19" fmla="*/ 27 h 27"/>
                  <a:gd name="T20" fmla="*/ 12 w 12"/>
                  <a:gd name="T21" fmla="*/ 27 h 27"/>
                  <a:gd name="T22" fmla="*/ 12 w 12"/>
                  <a:gd name="T23" fmla="*/ 27 h 27"/>
                  <a:gd name="T24" fmla="*/ 8 w 12"/>
                  <a:gd name="T25" fmla="*/ 21 h 27"/>
                  <a:gd name="T26" fmla="*/ 8 w 12"/>
                  <a:gd name="T27" fmla="*/ 21 h 27"/>
                  <a:gd name="T28" fmla="*/ 2 w 12"/>
                  <a:gd name="T29" fmla="*/ 12 h 27"/>
                  <a:gd name="T30" fmla="*/ 2 w 12"/>
                  <a:gd name="T31" fmla="*/ 12 h 27"/>
                  <a:gd name="T32" fmla="*/ 2 w 12"/>
                  <a:gd name="T33" fmla="*/ 8 h 27"/>
                  <a:gd name="T34" fmla="*/ 2 w 12"/>
                  <a:gd name="T35" fmla="*/ 8 h 27"/>
                  <a:gd name="T36" fmla="*/ 0 w 12"/>
                  <a:gd name="T37" fmla="*/ 2 h 27"/>
                  <a:gd name="T38" fmla="*/ 2 w 12"/>
                  <a:gd name="T39" fmla="*/ 0 h 27"/>
                  <a:gd name="T40" fmla="*/ 2 w 12"/>
                  <a:gd name="T41" fmla="*/ 0 h 27"/>
                  <a:gd name="T42" fmla="*/ 2 w 12"/>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7">
                    <a:moveTo>
                      <a:pt x="2" y="0"/>
                    </a:moveTo>
                    <a:lnTo>
                      <a:pt x="2" y="0"/>
                    </a:lnTo>
                    <a:lnTo>
                      <a:pt x="4" y="0"/>
                    </a:lnTo>
                    <a:lnTo>
                      <a:pt x="4" y="0"/>
                    </a:lnTo>
                    <a:lnTo>
                      <a:pt x="8" y="6"/>
                    </a:lnTo>
                    <a:lnTo>
                      <a:pt x="10" y="8"/>
                    </a:lnTo>
                    <a:lnTo>
                      <a:pt x="12" y="14"/>
                    </a:lnTo>
                    <a:lnTo>
                      <a:pt x="12" y="14"/>
                    </a:lnTo>
                    <a:lnTo>
                      <a:pt x="12" y="21"/>
                    </a:lnTo>
                    <a:lnTo>
                      <a:pt x="12" y="27"/>
                    </a:lnTo>
                    <a:lnTo>
                      <a:pt x="12" y="27"/>
                    </a:lnTo>
                    <a:lnTo>
                      <a:pt x="12" y="27"/>
                    </a:lnTo>
                    <a:lnTo>
                      <a:pt x="8" y="21"/>
                    </a:lnTo>
                    <a:lnTo>
                      <a:pt x="8" y="21"/>
                    </a:lnTo>
                    <a:lnTo>
                      <a:pt x="2" y="12"/>
                    </a:lnTo>
                    <a:lnTo>
                      <a:pt x="2" y="12"/>
                    </a:lnTo>
                    <a:lnTo>
                      <a:pt x="2" y="8"/>
                    </a:lnTo>
                    <a:lnTo>
                      <a:pt x="2" y="8"/>
                    </a:lnTo>
                    <a:lnTo>
                      <a:pt x="0"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1" name="Freeform 875">
                <a:extLst>
                  <a:ext uri="{FF2B5EF4-FFF2-40B4-BE49-F238E27FC236}">
                    <a16:creationId xmlns:a16="http://schemas.microsoft.com/office/drawing/2014/main" id="{09C36561-AC84-1D90-4083-ECD5EBD61890}"/>
                  </a:ext>
                </a:extLst>
              </p:cNvPr>
              <p:cNvSpPr>
                <a:spLocks/>
              </p:cNvSpPr>
              <p:nvPr/>
            </p:nvSpPr>
            <p:spPr bwMode="auto">
              <a:xfrm>
                <a:off x="1520" y="1680"/>
                <a:ext cx="18" cy="30"/>
              </a:xfrm>
              <a:custGeom>
                <a:avLst/>
                <a:gdLst>
                  <a:gd name="T0" fmla="*/ 16 w 18"/>
                  <a:gd name="T1" fmla="*/ 30 h 30"/>
                  <a:gd name="T2" fmla="*/ 16 w 18"/>
                  <a:gd name="T3" fmla="*/ 30 h 30"/>
                  <a:gd name="T4" fmla="*/ 14 w 18"/>
                  <a:gd name="T5" fmla="*/ 24 h 30"/>
                  <a:gd name="T6" fmla="*/ 12 w 18"/>
                  <a:gd name="T7" fmla="*/ 22 h 30"/>
                  <a:gd name="T8" fmla="*/ 8 w 18"/>
                  <a:gd name="T9" fmla="*/ 22 h 30"/>
                  <a:gd name="T10" fmla="*/ 6 w 18"/>
                  <a:gd name="T11" fmla="*/ 18 h 30"/>
                  <a:gd name="T12" fmla="*/ 6 w 18"/>
                  <a:gd name="T13" fmla="*/ 18 h 30"/>
                  <a:gd name="T14" fmla="*/ 4 w 18"/>
                  <a:gd name="T15" fmla="*/ 16 h 30"/>
                  <a:gd name="T16" fmla="*/ 4 w 18"/>
                  <a:gd name="T17" fmla="*/ 16 h 30"/>
                  <a:gd name="T18" fmla="*/ 0 w 18"/>
                  <a:gd name="T19" fmla="*/ 10 h 30"/>
                  <a:gd name="T20" fmla="*/ 0 w 18"/>
                  <a:gd name="T21" fmla="*/ 10 h 30"/>
                  <a:gd name="T22" fmla="*/ 2 w 18"/>
                  <a:gd name="T23" fmla="*/ 4 h 30"/>
                  <a:gd name="T24" fmla="*/ 2 w 18"/>
                  <a:gd name="T25" fmla="*/ 0 h 30"/>
                  <a:gd name="T26" fmla="*/ 4 w 18"/>
                  <a:gd name="T27" fmla="*/ 2 h 30"/>
                  <a:gd name="T28" fmla="*/ 6 w 18"/>
                  <a:gd name="T29" fmla="*/ 4 h 30"/>
                  <a:gd name="T30" fmla="*/ 6 w 18"/>
                  <a:gd name="T31" fmla="*/ 4 h 30"/>
                  <a:gd name="T32" fmla="*/ 10 w 18"/>
                  <a:gd name="T33" fmla="*/ 8 h 30"/>
                  <a:gd name="T34" fmla="*/ 16 w 18"/>
                  <a:gd name="T35" fmla="*/ 10 h 30"/>
                  <a:gd name="T36" fmla="*/ 16 w 18"/>
                  <a:gd name="T37" fmla="*/ 10 h 30"/>
                  <a:gd name="T38" fmla="*/ 18 w 18"/>
                  <a:gd name="T39" fmla="*/ 20 h 30"/>
                  <a:gd name="T40" fmla="*/ 18 w 18"/>
                  <a:gd name="T41" fmla="*/ 24 h 30"/>
                  <a:gd name="T42" fmla="*/ 16 w 18"/>
                  <a:gd name="T43" fmla="*/ 30 h 30"/>
                  <a:gd name="T44" fmla="*/ 16 w 18"/>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0">
                    <a:moveTo>
                      <a:pt x="16" y="30"/>
                    </a:moveTo>
                    <a:lnTo>
                      <a:pt x="16" y="30"/>
                    </a:lnTo>
                    <a:lnTo>
                      <a:pt x="14" y="24"/>
                    </a:lnTo>
                    <a:lnTo>
                      <a:pt x="12" y="22"/>
                    </a:lnTo>
                    <a:lnTo>
                      <a:pt x="8" y="22"/>
                    </a:lnTo>
                    <a:lnTo>
                      <a:pt x="6" y="18"/>
                    </a:lnTo>
                    <a:lnTo>
                      <a:pt x="6" y="18"/>
                    </a:lnTo>
                    <a:lnTo>
                      <a:pt x="4" y="16"/>
                    </a:lnTo>
                    <a:lnTo>
                      <a:pt x="4" y="16"/>
                    </a:lnTo>
                    <a:lnTo>
                      <a:pt x="0" y="10"/>
                    </a:lnTo>
                    <a:lnTo>
                      <a:pt x="0" y="10"/>
                    </a:lnTo>
                    <a:lnTo>
                      <a:pt x="2" y="4"/>
                    </a:lnTo>
                    <a:lnTo>
                      <a:pt x="2" y="0"/>
                    </a:lnTo>
                    <a:lnTo>
                      <a:pt x="4" y="2"/>
                    </a:lnTo>
                    <a:lnTo>
                      <a:pt x="6" y="4"/>
                    </a:lnTo>
                    <a:lnTo>
                      <a:pt x="6" y="4"/>
                    </a:lnTo>
                    <a:lnTo>
                      <a:pt x="10" y="8"/>
                    </a:lnTo>
                    <a:lnTo>
                      <a:pt x="16" y="10"/>
                    </a:lnTo>
                    <a:lnTo>
                      <a:pt x="16" y="10"/>
                    </a:lnTo>
                    <a:lnTo>
                      <a:pt x="18" y="20"/>
                    </a:lnTo>
                    <a:lnTo>
                      <a:pt x="18" y="24"/>
                    </a:lnTo>
                    <a:lnTo>
                      <a:pt x="16"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2" name="Freeform 876">
                <a:extLst>
                  <a:ext uri="{FF2B5EF4-FFF2-40B4-BE49-F238E27FC236}">
                    <a16:creationId xmlns:a16="http://schemas.microsoft.com/office/drawing/2014/main" id="{93DB44DC-8456-5BFE-F04B-CCA2BA45DD03}"/>
                  </a:ext>
                </a:extLst>
              </p:cNvPr>
              <p:cNvSpPr>
                <a:spLocks/>
              </p:cNvSpPr>
              <p:nvPr/>
            </p:nvSpPr>
            <p:spPr bwMode="auto">
              <a:xfrm>
                <a:off x="1512" y="1704"/>
                <a:ext cx="2" cy="10"/>
              </a:xfrm>
              <a:custGeom>
                <a:avLst/>
                <a:gdLst>
                  <a:gd name="T0" fmla="*/ 2 w 2"/>
                  <a:gd name="T1" fmla="*/ 10 h 10"/>
                  <a:gd name="T2" fmla="*/ 2 w 2"/>
                  <a:gd name="T3" fmla="*/ 10 h 10"/>
                  <a:gd name="T4" fmla="*/ 0 w 2"/>
                  <a:gd name="T5" fmla="*/ 8 h 10"/>
                  <a:gd name="T6" fmla="*/ 0 w 2"/>
                  <a:gd name="T7" fmla="*/ 4 h 10"/>
                  <a:gd name="T8" fmla="*/ 0 w 2"/>
                  <a:gd name="T9" fmla="*/ 4 h 10"/>
                  <a:gd name="T10" fmla="*/ 0 w 2"/>
                  <a:gd name="T11" fmla="*/ 0 h 10"/>
                  <a:gd name="T12" fmla="*/ 0 w 2"/>
                  <a:gd name="T13" fmla="*/ 0 h 10"/>
                  <a:gd name="T14" fmla="*/ 2 w 2"/>
                  <a:gd name="T15" fmla="*/ 2 h 10"/>
                  <a:gd name="T16" fmla="*/ 2 w 2"/>
                  <a:gd name="T17" fmla="*/ 4 h 10"/>
                  <a:gd name="T18" fmla="*/ 2 w 2"/>
                  <a:gd name="T19" fmla="*/ 10 h 10"/>
                  <a:gd name="T20" fmla="*/ 2 w 2"/>
                  <a:gd name="T21" fmla="*/ 10 h 10"/>
                  <a:gd name="T22" fmla="*/ 2 w 2"/>
                  <a:gd name="T23" fmla="*/ 10 h 10"/>
                  <a:gd name="T24" fmla="*/ 2 w 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0">
                    <a:moveTo>
                      <a:pt x="2" y="10"/>
                    </a:moveTo>
                    <a:lnTo>
                      <a:pt x="2" y="10"/>
                    </a:lnTo>
                    <a:lnTo>
                      <a:pt x="0" y="8"/>
                    </a:lnTo>
                    <a:lnTo>
                      <a:pt x="0" y="4"/>
                    </a:lnTo>
                    <a:lnTo>
                      <a:pt x="0" y="4"/>
                    </a:lnTo>
                    <a:lnTo>
                      <a:pt x="0" y="0"/>
                    </a:lnTo>
                    <a:lnTo>
                      <a:pt x="0" y="0"/>
                    </a:lnTo>
                    <a:lnTo>
                      <a:pt x="2" y="2"/>
                    </a:lnTo>
                    <a:lnTo>
                      <a:pt x="2" y="4"/>
                    </a:lnTo>
                    <a:lnTo>
                      <a:pt x="2" y="10"/>
                    </a:lnTo>
                    <a:lnTo>
                      <a:pt x="2"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3" name="Freeform 877">
                <a:extLst>
                  <a:ext uri="{FF2B5EF4-FFF2-40B4-BE49-F238E27FC236}">
                    <a16:creationId xmlns:a16="http://schemas.microsoft.com/office/drawing/2014/main" id="{656CAB53-C00A-7C21-0610-24757ED59000}"/>
                  </a:ext>
                </a:extLst>
              </p:cNvPr>
              <p:cNvSpPr>
                <a:spLocks/>
              </p:cNvSpPr>
              <p:nvPr/>
            </p:nvSpPr>
            <p:spPr bwMode="auto">
              <a:xfrm>
                <a:off x="1536" y="1680"/>
                <a:ext cx="24" cy="52"/>
              </a:xfrm>
              <a:custGeom>
                <a:avLst/>
                <a:gdLst>
                  <a:gd name="T0" fmla="*/ 0 w 24"/>
                  <a:gd name="T1" fmla="*/ 30 h 52"/>
                  <a:gd name="T2" fmla="*/ 0 w 24"/>
                  <a:gd name="T3" fmla="*/ 30 h 52"/>
                  <a:gd name="T4" fmla="*/ 2 w 24"/>
                  <a:gd name="T5" fmla="*/ 24 h 52"/>
                  <a:gd name="T6" fmla="*/ 0 w 24"/>
                  <a:gd name="T7" fmla="*/ 20 h 52"/>
                  <a:gd name="T8" fmla="*/ 0 w 24"/>
                  <a:gd name="T9" fmla="*/ 16 h 52"/>
                  <a:gd name="T10" fmla="*/ 0 w 24"/>
                  <a:gd name="T11" fmla="*/ 12 h 52"/>
                  <a:gd name="T12" fmla="*/ 0 w 24"/>
                  <a:gd name="T13" fmla="*/ 12 h 52"/>
                  <a:gd name="T14" fmla="*/ 0 w 24"/>
                  <a:gd name="T15" fmla="*/ 4 h 52"/>
                  <a:gd name="T16" fmla="*/ 0 w 24"/>
                  <a:gd name="T17" fmla="*/ 2 h 52"/>
                  <a:gd name="T18" fmla="*/ 2 w 24"/>
                  <a:gd name="T19" fmla="*/ 4 h 52"/>
                  <a:gd name="T20" fmla="*/ 2 w 24"/>
                  <a:gd name="T21" fmla="*/ 4 h 52"/>
                  <a:gd name="T22" fmla="*/ 2 w 24"/>
                  <a:gd name="T23" fmla="*/ 4 h 52"/>
                  <a:gd name="T24" fmla="*/ 4 w 24"/>
                  <a:gd name="T25" fmla="*/ 6 h 52"/>
                  <a:gd name="T26" fmla="*/ 6 w 24"/>
                  <a:gd name="T27" fmla="*/ 6 h 52"/>
                  <a:gd name="T28" fmla="*/ 6 w 24"/>
                  <a:gd name="T29" fmla="*/ 6 h 52"/>
                  <a:gd name="T30" fmla="*/ 8 w 24"/>
                  <a:gd name="T31" fmla="*/ 8 h 52"/>
                  <a:gd name="T32" fmla="*/ 8 w 24"/>
                  <a:gd name="T33" fmla="*/ 8 h 52"/>
                  <a:gd name="T34" fmla="*/ 10 w 24"/>
                  <a:gd name="T35" fmla="*/ 6 h 52"/>
                  <a:gd name="T36" fmla="*/ 12 w 24"/>
                  <a:gd name="T37" fmla="*/ 4 h 52"/>
                  <a:gd name="T38" fmla="*/ 14 w 24"/>
                  <a:gd name="T39" fmla="*/ 0 h 52"/>
                  <a:gd name="T40" fmla="*/ 18 w 24"/>
                  <a:gd name="T41" fmla="*/ 0 h 52"/>
                  <a:gd name="T42" fmla="*/ 18 w 24"/>
                  <a:gd name="T43" fmla="*/ 0 h 52"/>
                  <a:gd name="T44" fmla="*/ 20 w 24"/>
                  <a:gd name="T45" fmla="*/ 0 h 52"/>
                  <a:gd name="T46" fmla="*/ 22 w 24"/>
                  <a:gd name="T47" fmla="*/ 2 h 52"/>
                  <a:gd name="T48" fmla="*/ 22 w 24"/>
                  <a:gd name="T49" fmla="*/ 2 h 52"/>
                  <a:gd name="T50" fmla="*/ 24 w 24"/>
                  <a:gd name="T51" fmla="*/ 6 h 52"/>
                  <a:gd name="T52" fmla="*/ 22 w 24"/>
                  <a:gd name="T53" fmla="*/ 12 h 52"/>
                  <a:gd name="T54" fmla="*/ 20 w 24"/>
                  <a:gd name="T55" fmla="*/ 18 h 52"/>
                  <a:gd name="T56" fmla="*/ 20 w 24"/>
                  <a:gd name="T57" fmla="*/ 18 h 52"/>
                  <a:gd name="T58" fmla="*/ 18 w 24"/>
                  <a:gd name="T59" fmla="*/ 20 h 52"/>
                  <a:gd name="T60" fmla="*/ 16 w 24"/>
                  <a:gd name="T61" fmla="*/ 24 h 52"/>
                  <a:gd name="T62" fmla="*/ 16 w 24"/>
                  <a:gd name="T63" fmla="*/ 36 h 52"/>
                  <a:gd name="T64" fmla="*/ 16 w 24"/>
                  <a:gd name="T65" fmla="*/ 36 h 52"/>
                  <a:gd name="T66" fmla="*/ 18 w 24"/>
                  <a:gd name="T67" fmla="*/ 32 h 52"/>
                  <a:gd name="T68" fmla="*/ 18 w 24"/>
                  <a:gd name="T69" fmla="*/ 28 h 52"/>
                  <a:gd name="T70" fmla="*/ 18 w 24"/>
                  <a:gd name="T71" fmla="*/ 22 h 52"/>
                  <a:gd name="T72" fmla="*/ 18 w 24"/>
                  <a:gd name="T73" fmla="*/ 22 h 52"/>
                  <a:gd name="T74" fmla="*/ 20 w 24"/>
                  <a:gd name="T75" fmla="*/ 22 h 52"/>
                  <a:gd name="T76" fmla="*/ 22 w 24"/>
                  <a:gd name="T77" fmla="*/ 24 h 52"/>
                  <a:gd name="T78" fmla="*/ 24 w 24"/>
                  <a:gd name="T79" fmla="*/ 34 h 52"/>
                  <a:gd name="T80" fmla="*/ 24 w 24"/>
                  <a:gd name="T81" fmla="*/ 34 h 52"/>
                  <a:gd name="T82" fmla="*/ 22 w 24"/>
                  <a:gd name="T83" fmla="*/ 46 h 52"/>
                  <a:gd name="T84" fmla="*/ 20 w 24"/>
                  <a:gd name="T85" fmla="*/ 50 h 52"/>
                  <a:gd name="T86" fmla="*/ 18 w 24"/>
                  <a:gd name="T87" fmla="*/ 52 h 52"/>
                  <a:gd name="T88" fmla="*/ 16 w 24"/>
                  <a:gd name="T89" fmla="*/ 50 h 52"/>
                  <a:gd name="T90" fmla="*/ 10 w 24"/>
                  <a:gd name="T91" fmla="*/ 44 h 52"/>
                  <a:gd name="T92" fmla="*/ 10 w 24"/>
                  <a:gd name="T93" fmla="*/ 44 h 52"/>
                  <a:gd name="T94" fmla="*/ 6 w 24"/>
                  <a:gd name="T95" fmla="*/ 42 h 52"/>
                  <a:gd name="T96" fmla="*/ 4 w 24"/>
                  <a:gd name="T97" fmla="*/ 44 h 52"/>
                  <a:gd name="T98" fmla="*/ 4 w 24"/>
                  <a:gd name="T99" fmla="*/ 44 h 52"/>
                  <a:gd name="T100" fmla="*/ 2 w 24"/>
                  <a:gd name="T101" fmla="*/ 42 h 52"/>
                  <a:gd name="T102" fmla="*/ 0 w 24"/>
                  <a:gd name="T103" fmla="*/ 40 h 52"/>
                  <a:gd name="T104" fmla="*/ 0 w 24"/>
                  <a:gd name="T105" fmla="*/ 36 h 52"/>
                  <a:gd name="T106" fmla="*/ 0 w 24"/>
                  <a:gd name="T107" fmla="*/ 30 h 52"/>
                  <a:gd name="T108" fmla="*/ 0 w 24"/>
                  <a:gd name="T109"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 h="52">
                    <a:moveTo>
                      <a:pt x="0" y="30"/>
                    </a:moveTo>
                    <a:lnTo>
                      <a:pt x="0" y="30"/>
                    </a:lnTo>
                    <a:lnTo>
                      <a:pt x="2" y="24"/>
                    </a:lnTo>
                    <a:lnTo>
                      <a:pt x="0" y="20"/>
                    </a:lnTo>
                    <a:lnTo>
                      <a:pt x="0" y="16"/>
                    </a:lnTo>
                    <a:lnTo>
                      <a:pt x="0" y="12"/>
                    </a:lnTo>
                    <a:lnTo>
                      <a:pt x="0" y="12"/>
                    </a:lnTo>
                    <a:lnTo>
                      <a:pt x="0" y="4"/>
                    </a:lnTo>
                    <a:lnTo>
                      <a:pt x="0" y="2"/>
                    </a:lnTo>
                    <a:lnTo>
                      <a:pt x="2" y="4"/>
                    </a:lnTo>
                    <a:lnTo>
                      <a:pt x="2" y="4"/>
                    </a:lnTo>
                    <a:lnTo>
                      <a:pt x="2" y="4"/>
                    </a:lnTo>
                    <a:lnTo>
                      <a:pt x="4" y="6"/>
                    </a:lnTo>
                    <a:lnTo>
                      <a:pt x="6" y="6"/>
                    </a:lnTo>
                    <a:lnTo>
                      <a:pt x="6" y="6"/>
                    </a:lnTo>
                    <a:lnTo>
                      <a:pt x="8" y="8"/>
                    </a:lnTo>
                    <a:lnTo>
                      <a:pt x="8" y="8"/>
                    </a:lnTo>
                    <a:lnTo>
                      <a:pt x="10" y="6"/>
                    </a:lnTo>
                    <a:lnTo>
                      <a:pt x="12" y="4"/>
                    </a:lnTo>
                    <a:lnTo>
                      <a:pt x="14" y="0"/>
                    </a:lnTo>
                    <a:lnTo>
                      <a:pt x="18" y="0"/>
                    </a:lnTo>
                    <a:lnTo>
                      <a:pt x="18" y="0"/>
                    </a:lnTo>
                    <a:lnTo>
                      <a:pt x="20" y="0"/>
                    </a:lnTo>
                    <a:lnTo>
                      <a:pt x="22" y="2"/>
                    </a:lnTo>
                    <a:lnTo>
                      <a:pt x="22" y="2"/>
                    </a:lnTo>
                    <a:lnTo>
                      <a:pt x="24" y="6"/>
                    </a:lnTo>
                    <a:lnTo>
                      <a:pt x="22" y="12"/>
                    </a:lnTo>
                    <a:lnTo>
                      <a:pt x="20" y="18"/>
                    </a:lnTo>
                    <a:lnTo>
                      <a:pt x="20" y="18"/>
                    </a:lnTo>
                    <a:lnTo>
                      <a:pt x="18" y="20"/>
                    </a:lnTo>
                    <a:lnTo>
                      <a:pt x="16" y="24"/>
                    </a:lnTo>
                    <a:lnTo>
                      <a:pt x="16" y="36"/>
                    </a:lnTo>
                    <a:lnTo>
                      <a:pt x="16" y="36"/>
                    </a:lnTo>
                    <a:lnTo>
                      <a:pt x="18" y="32"/>
                    </a:lnTo>
                    <a:lnTo>
                      <a:pt x="18" y="28"/>
                    </a:lnTo>
                    <a:lnTo>
                      <a:pt x="18" y="22"/>
                    </a:lnTo>
                    <a:lnTo>
                      <a:pt x="18" y="22"/>
                    </a:lnTo>
                    <a:lnTo>
                      <a:pt x="20" y="22"/>
                    </a:lnTo>
                    <a:lnTo>
                      <a:pt x="22" y="24"/>
                    </a:lnTo>
                    <a:lnTo>
                      <a:pt x="24" y="34"/>
                    </a:lnTo>
                    <a:lnTo>
                      <a:pt x="24" y="34"/>
                    </a:lnTo>
                    <a:lnTo>
                      <a:pt x="22" y="46"/>
                    </a:lnTo>
                    <a:lnTo>
                      <a:pt x="20" y="50"/>
                    </a:lnTo>
                    <a:lnTo>
                      <a:pt x="18" y="52"/>
                    </a:lnTo>
                    <a:lnTo>
                      <a:pt x="16" y="50"/>
                    </a:lnTo>
                    <a:lnTo>
                      <a:pt x="10" y="44"/>
                    </a:lnTo>
                    <a:lnTo>
                      <a:pt x="10" y="44"/>
                    </a:lnTo>
                    <a:lnTo>
                      <a:pt x="6" y="42"/>
                    </a:lnTo>
                    <a:lnTo>
                      <a:pt x="4" y="44"/>
                    </a:lnTo>
                    <a:lnTo>
                      <a:pt x="4" y="44"/>
                    </a:lnTo>
                    <a:lnTo>
                      <a:pt x="2" y="42"/>
                    </a:lnTo>
                    <a:lnTo>
                      <a:pt x="0" y="40"/>
                    </a:lnTo>
                    <a:lnTo>
                      <a:pt x="0" y="36"/>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4" name="Freeform 878">
                <a:extLst>
                  <a:ext uri="{FF2B5EF4-FFF2-40B4-BE49-F238E27FC236}">
                    <a16:creationId xmlns:a16="http://schemas.microsoft.com/office/drawing/2014/main" id="{5C0D6C25-EDC6-B56D-25EA-0DD608964B65}"/>
                  </a:ext>
                </a:extLst>
              </p:cNvPr>
              <p:cNvSpPr>
                <a:spLocks/>
              </p:cNvSpPr>
              <p:nvPr/>
            </p:nvSpPr>
            <p:spPr bwMode="auto">
              <a:xfrm>
                <a:off x="4966" y="2827"/>
                <a:ext cx="22" cy="20"/>
              </a:xfrm>
              <a:custGeom>
                <a:avLst/>
                <a:gdLst>
                  <a:gd name="T0" fmla="*/ 6 w 22"/>
                  <a:gd name="T1" fmla="*/ 4 h 20"/>
                  <a:gd name="T2" fmla="*/ 6 w 22"/>
                  <a:gd name="T3" fmla="*/ 4 h 20"/>
                  <a:gd name="T4" fmla="*/ 10 w 22"/>
                  <a:gd name="T5" fmla="*/ 8 h 20"/>
                  <a:gd name="T6" fmla="*/ 14 w 22"/>
                  <a:gd name="T7" fmla="*/ 10 h 20"/>
                  <a:gd name="T8" fmla="*/ 16 w 22"/>
                  <a:gd name="T9" fmla="*/ 10 h 20"/>
                  <a:gd name="T10" fmla="*/ 18 w 22"/>
                  <a:gd name="T11" fmla="*/ 12 h 20"/>
                  <a:gd name="T12" fmla="*/ 20 w 22"/>
                  <a:gd name="T13" fmla="*/ 14 h 20"/>
                  <a:gd name="T14" fmla="*/ 20 w 22"/>
                  <a:gd name="T15" fmla="*/ 14 h 20"/>
                  <a:gd name="T16" fmla="*/ 22 w 22"/>
                  <a:gd name="T17" fmla="*/ 18 h 20"/>
                  <a:gd name="T18" fmla="*/ 22 w 22"/>
                  <a:gd name="T19" fmla="*/ 18 h 20"/>
                  <a:gd name="T20" fmla="*/ 22 w 22"/>
                  <a:gd name="T21" fmla="*/ 20 h 20"/>
                  <a:gd name="T22" fmla="*/ 20 w 22"/>
                  <a:gd name="T23" fmla="*/ 20 h 20"/>
                  <a:gd name="T24" fmla="*/ 16 w 22"/>
                  <a:gd name="T25" fmla="*/ 18 h 20"/>
                  <a:gd name="T26" fmla="*/ 16 w 22"/>
                  <a:gd name="T27" fmla="*/ 18 h 20"/>
                  <a:gd name="T28" fmla="*/ 16 w 22"/>
                  <a:gd name="T29" fmla="*/ 18 h 20"/>
                  <a:gd name="T30" fmla="*/ 16 w 22"/>
                  <a:gd name="T31" fmla="*/ 18 h 20"/>
                  <a:gd name="T32" fmla="*/ 12 w 22"/>
                  <a:gd name="T33" fmla="*/ 14 h 20"/>
                  <a:gd name="T34" fmla="*/ 10 w 22"/>
                  <a:gd name="T35" fmla="*/ 14 h 20"/>
                  <a:gd name="T36" fmla="*/ 8 w 22"/>
                  <a:gd name="T37" fmla="*/ 14 h 20"/>
                  <a:gd name="T38" fmla="*/ 6 w 22"/>
                  <a:gd name="T39" fmla="*/ 12 h 20"/>
                  <a:gd name="T40" fmla="*/ 6 w 22"/>
                  <a:gd name="T41" fmla="*/ 12 h 20"/>
                  <a:gd name="T42" fmla="*/ 4 w 22"/>
                  <a:gd name="T43" fmla="*/ 18 h 20"/>
                  <a:gd name="T44" fmla="*/ 4 w 22"/>
                  <a:gd name="T45" fmla="*/ 18 h 20"/>
                  <a:gd name="T46" fmla="*/ 2 w 22"/>
                  <a:gd name="T47" fmla="*/ 20 h 20"/>
                  <a:gd name="T48" fmla="*/ 0 w 22"/>
                  <a:gd name="T49" fmla="*/ 18 h 20"/>
                  <a:gd name="T50" fmla="*/ 0 w 22"/>
                  <a:gd name="T51" fmla="*/ 18 h 20"/>
                  <a:gd name="T52" fmla="*/ 0 w 22"/>
                  <a:gd name="T53" fmla="*/ 14 h 20"/>
                  <a:gd name="T54" fmla="*/ 0 w 22"/>
                  <a:gd name="T55" fmla="*/ 14 h 20"/>
                  <a:gd name="T56" fmla="*/ 2 w 22"/>
                  <a:gd name="T57" fmla="*/ 2 h 20"/>
                  <a:gd name="T58" fmla="*/ 4 w 22"/>
                  <a:gd name="T59" fmla="*/ 0 h 20"/>
                  <a:gd name="T60" fmla="*/ 6 w 22"/>
                  <a:gd name="T61" fmla="*/ 4 h 20"/>
                  <a:gd name="T62" fmla="*/ 6 w 22"/>
                  <a:gd name="T6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0">
                    <a:moveTo>
                      <a:pt x="6" y="4"/>
                    </a:moveTo>
                    <a:lnTo>
                      <a:pt x="6" y="4"/>
                    </a:lnTo>
                    <a:lnTo>
                      <a:pt x="10" y="8"/>
                    </a:lnTo>
                    <a:lnTo>
                      <a:pt x="14" y="10"/>
                    </a:lnTo>
                    <a:lnTo>
                      <a:pt x="16" y="10"/>
                    </a:lnTo>
                    <a:lnTo>
                      <a:pt x="18" y="12"/>
                    </a:lnTo>
                    <a:lnTo>
                      <a:pt x="20" y="14"/>
                    </a:lnTo>
                    <a:lnTo>
                      <a:pt x="20" y="14"/>
                    </a:lnTo>
                    <a:lnTo>
                      <a:pt x="22" y="18"/>
                    </a:lnTo>
                    <a:lnTo>
                      <a:pt x="22" y="18"/>
                    </a:lnTo>
                    <a:lnTo>
                      <a:pt x="22" y="20"/>
                    </a:lnTo>
                    <a:lnTo>
                      <a:pt x="20" y="20"/>
                    </a:lnTo>
                    <a:lnTo>
                      <a:pt x="16" y="18"/>
                    </a:lnTo>
                    <a:lnTo>
                      <a:pt x="16" y="18"/>
                    </a:lnTo>
                    <a:lnTo>
                      <a:pt x="16" y="18"/>
                    </a:lnTo>
                    <a:lnTo>
                      <a:pt x="16" y="18"/>
                    </a:lnTo>
                    <a:lnTo>
                      <a:pt x="12" y="14"/>
                    </a:lnTo>
                    <a:lnTo>
                      <a:pt x="10" y="14"/>
                    </a:lnTo>
                    <a:lnTo>
                      <a:pt x="8" y="14"/>
                    </a:lnTo>
                    <a:lnTo>
                      <a:pt x="6" y="12"/>
                    </a:lnTo>
                    <a:lnTo>
                      <a:pt x="6" y="12"/>
                    </a:lnTo>
                    <a:lnTo>
                      <a:pt x="4" y="18"/>
                    </a:lnTo>
                    <a:lnTo>
                      <a:pt x="4" y="18"/>
                    </a:lnTo>
                    <a:lnTo>
                      <a:pt x="2" y="20"/>
                    </a:lnTo>
                    <a:lnTo>
                      <a:pt x="0" y="18"/>
                    </a:lnTo>
                    <a:lnTo>
                      <a:pt x="0" y="18"/>
                    </a:lnTo>
                    <a:lnTo>
                      <a:pt x="0" y="14"/>
                    </a:lnTo>
                    <a:lnTo>
                      <a:pt x="0" y="14"/>
                    </a:lnTo>
                    <a:lnTo>
                      <a:pt x="2" y="2"/>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5" name="Freeform 879">
                <a:extLst>
                  <a:ext uri="{FF2B5EF4-FFF2-40B4-BE49-F238E27FC236}">
                    <a16:creationId xmlns:a16="http://schemas.microsoft.com/office/drawing/2014/main" id="{422E75CE-FAE2-D199-70C8-1289BED4C450}"/>
                  </a:ext>
                </a:extLst>
              </p:cNvPr>
              <p:cNvSpPr>
                <a:spLocks/>
              </p:cNvSpPr>
              <p:nvPr/>
            </p:nvSpPr>
            <p:spPr bwMode="auto">
              <a:xfrm>
                <a:off x="4982" y="2845"/>
                <a:ext cx="22" cy="8"/>
              </a:xfrm>
              <a:custGeom>
                <a:avLst/>
                <a:gdLst>
                  <a:gd name="T0" fmla="*/ 0 w 22"/>
                  <a:gd name="T1" fmla="*/ 0 h 8"/>
                  <a:gd name="T2" fmla="*/ 0 w 22"/>
                  <a:gd name="T3" fmla="*/ 0 h 8"/>
                  <a:gd name="T4" fmla="*/ 6 w 22"/>
                  <a:gd name="T5" fmla="*/ 0 h 8"/>
                  <a:gd name="T6" fmla="*/ 6 w 22"/>
                  <a:gd name="T7" fmla="*/ 0 h 8"/>
                  <a:gd name="T8" fmla="*/ 8 w 22"/>
                  <a:gd name="T9" fmla="*/ 0 h 8"/>
                  <a:gd name="T10" fmla="*/ 8 w 22"/>
                  <a:gd name="T11" fmla="*/ 0 h 8"/>
                  <a:gd name="T12" fmla="*/ 10 w 22"/>
                  <a:gd name="T13" fmla="*/ 2 h 8"/>
                  <a:gd name="T14" fmla="*/ 12 w 22"/>
                  <a:gd name="T15" fmla="*/ 4 h 8"/>
                  <a:gd name="T16" fmla="*/ 16 w 22"/>
                  <a:gd name="T17" fmla="*/ 2 h 8"/>
                  <a:gd name="T18" fmla="*/ 16 w 22"/>
                  <a:gd name="T19" fmla="*/ 2 h 8"/>
                  <a:gd name="T20" fmla="*/ 20 w 22"/>
                  <a:gd name="T21" fmla="*/ 0 h 8"/>
                  <a:gd name="T22" fmla="*/ 22 w 22"/>
                  <a:gd name="T23" fmla="*/ 0 h 8"/>
                  <a:gd name="T24" fmla="*/ 22 w 22"/>
                  <a:gd name="T25" fmla="*/ 4 h 8"/>
                  <a:gd name="T26" fmla="*/ 22 w 22"/>
                  <a:gd name="T27" fmla="*/ 4 h 8"/>
                  <a:gd name="T28" fmla="*/ 12 w 22"/>
                  <a:gd name="T29" fmla="*/ 8 h 8"/>
                  <a:gd name="T30" fmla="*/ 8 w 22"/>
                  <a:gd name="T31" fmla="*/ 8 h 8"/>
                  <a:gd name="T32" fmla="*/ 2 w 22"/>
                  <a:gd name="T33" fmla="*/ 8 h 8"/>
                  <a:gd name="T34" fmla="*/ 2 w 22"/>
                  <a:gd name="T35" fmla="*/ 8 h 8"/>
                  <a:gd name="T36" fmla="*/ 0 w 22"/>
                  <a:gd name="T37" fmla="*/ 4 h 8"/>
                  <a:gd name="T38" fmla="*/ 0 w 22"/>
                  <a:gd name="T39" fmla="*/ 0 h 8"/>
                  <a:gd name="T40" fmla="*/ 0 w 22"/>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8">
                    <a:moveTo>
                      <a:pt x="0" y="0"/>
                    </a:moveTo>
                    <a:lnTo>
                      <a:pt x="0" y="0"/>
                    </a:lnTo>
                    <a:lnTo>
                      <a:pt x="6" y="0"/>
                    </a:lnTo>
                    <a:lnTo>
                      <a:pt x="6" y="0"/>
                    </a:lnTo>
                    <a:lnTo>
                      <a:pt x="8" y="0"/>
                    </a:lnTo>
                    <a:lnTo>
                      <a:pt x="8" y="0"/>
                    </a:lnTo>
                    <a:lnTo>
                      <a:pt x="10" y="2"/>
                    </a:lnTo>
                    <a:lnTo>
                      <a:pt x="12" y="4"/>
                    </a:lnTo>
                    <a:lnTo>
                      <a:pt x="16" y="2"/>
                    </a:lnTo>
                    <a:lnTo>
                      <a:pt x="16" y="2"/>
                    </a:lnTo>
                    <a:lnTo>
                      <a:pt x="20" y="0"/>
                    </a:lnTo>
                    <a:lnTo>
                      <a:pt x="22" y="0"/>
                    </a:lnTo>
                    <a:lnTo>
                      <a:pt x="22" y="4"/>
                    </a:lnTo>
                    <a:lnTo>
                      <a:pt x="22" y="4"/>
                    </a:lnTo>
                    <a:lnTo>
                      <a:pt x="12" y="8"/>
                    </a:lnTo>
                    <a:lnTo>
                      <a:pt x="8" y="8"/>
                    </a:lnTo>
                    <a:lnTo>
                      <a:pt x="2" y="8"/>
                    </a:lnTo>
                    <a:lnTo>
                      <a:pt x="2" y="8"/>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6" name="Freeform 880">
                <a:extLst>
                  <a:ext uri="{FF2B5EF4-FFF2-40B4-BE49-F238E27FC236}">
                    <a16:creationId xmlns:a16="http://schemas.microsoft.com/office/drawing/2014/main" id="{02BA62C2-EB7F-11C8-0A1D-ACA0A596CCBE}"/>
                  </a:ext>
                </a:extLst>
              </p:cNvPr>
              <p:cNvSpPr>
                <a:spLocks/>
              </p:cNvSpPr>
              <p:nvPr/>
            </p:nvSpPr>
            <p:spPr bwMode="auto">
              <a:xfrm>
                <a:off x="1574" y="1491"/>
                <a:ext cx="54" cy="56"/>
              </a:xfrm>
              <a:custGeom>
                <a:avLst/>
                <a:gdLst>
                  <a:gd name="T0" fmla="*/ 10 w 54"/>
                  <a:gd name="T1" fmla="*/ 16 h 56"/>
                  <a:gd name="T2" fmla="*/ 14 w 54"/>
                  <a:gd name="T3" fmla="*/ 20 h 56"/>
                  <a:gd name="T4" fmla="*/ 18 w 54"/>
                  <a:gd name="T5" fmla="*/ 20 h 56"/>
                  <a:gd name="T6" fmla="*/ 20 w 54"/>
                  <a:gd name="T7" fmla="*/ 16 h 56"/>
                  <a:gd name="T8" fmla="*/ 20 w 54"/>
                  <a:gd name="T9" fmla="*/ 12 h 56"/>
                  <a:gd name="T10" fmla="*/ 18 w 54"/>
                  <a:gd name="T11" fmla="*/ 2 h 56"/>
                  <a:gd name="T12" fmla="*/ 26 w 54"/>
                  <a:gd name="T13" fmla="*/ 6 h 56"/>
                  <a:gd name="T14" fmla="*/ 32 w 54"/>
                  <a:gd name="T15" fmla="*/ 12 h 56"/>
                  <a:gd name="T16" fmla="*/ 32 w 54"/>
                  <a:gd name="T17" fmla="*/ 18 h 56"/>
                  <a:gd name="T18" fmla="*/ 30 w 54"/>
                  <a:gd name="T19" fmla="*/ 24 h 56"/>
                  <a:gd name="T20" fmla="*/ 36 w 54"/>
                  <a:gd name="T21" fmla="*/ 26 h 56"/>
                  <a:gd name="T22" fmla="*/ 36 w 54"/>
                  <a:gd name="T23" fmla="*/ 14 h 56"/>
                  <a:gd name="T24" fmla="*/ 36 w 54"/>
                  <a:gd name="T25" fmla="*/ 10 h 56"/>
                  <a:gd name="T26" fmla="*/ 36 w 54"/>
                  <a:gd name="T27" fmla="*/ 4 h 56"/>
                  <a:gd name="T28" fmla="*/ 40 w 54"/>
                  <a:gd name="T29" fmla="*/ 12 h 56"/>
                  <a:gd name="T30" fmla="*/ 46 w 54"/>
                  <a:gd name="T31" fmla="*/ 24 h 56"/>
                  <a:gd name="T32" fmla="*/ 50 w 54"/>
                  <a:gd name="T33" fmla="*/ 18 h 56"/>
                  <a:gd name="T34" fmla="*/ 54 w 54"/>
                  <a:gd name="T35" fmla="*/ 20 h 56"/>
                  <a:gd name="T36" fmla="*/ 52 w 54"/>
                  <a:gd name="T37" fmla="*/ 24 h 56"/>
                  <a:gd name="T38" fmla="*/ 48 w 54"/>
                  <a:gd name="T39" fmla="*/ 32 h 56"/>
                  <a:gd name="T40" fmla="*/ 52 w 54"/>
                  <a:gd name="T41" fmla="*/ 40 h 56"/>
                  <a:gd name="T42" fmla="*/ 44 w 54"/>
                  <a:gd name="T43" fmla="*/ 34 h 56"/>
                  <a:gd name="T44" fmla="*/ 42 w 54"/>
                  <a:gd name="T45" fmla="*/ 34 h 56"/>
                  <a:gd name="T46" fmla="*/ 40 w 54"/>
                  <a:gd name="T47" fmla="*/ 42 h 56"/>
                  <a:gd name="T48" fmla="*/ 36 w 54"/>
                  <a:gd name="T49" fmla="*/ 48 h 56"/>
                  <a:gd name="T50" fmla="*/ 36 w 54"/>
                  <a:gd name="T51" fmla="*/ 48 h 56"/>
                  <a:gd name="T52" fmla="*/ 34 w 54"/>
                  <a:gd name="T53" fmla="*/ 48 h 56"/>
                  <a:gd name="T54" fmla="*/ 32 w 54"/>
                  <a:gd name="T55" fmla="*/ 44 h 56"/>
                  <a:gd name="T56" fmla="*/ 32 w 54"/>
                  <a:gd name="T57" fmla="*/ 50 h 56"/>
                  <a:gd name="T58" fmla="*/ 28 w 54"/>
                  <a:gd name="T59" fmla="*/ 56 h 56"/>
                  <a:gd name="T60" fmla="*/ 26 w 54"/>
                  <a:gd name="T61" fmla="*/ 54 h 56"/>
                  <a:gd name="T62" fmla="*/ 16 w 54"/>
                  <a:gd name="T63" fmla="*/ 44 h 56"/>
                  <a:gd name="T64" fmla="*/ 12 w 54"/>
                  <a:gd name="T65" fmla="*/ 46 h 56"/>
                  <a:gd name="T66" fmla="*/ 10 w 54"/>
                  <a:gd name="T67" fmla="*/ 44 h 56"/>
                  <a:gd name="T68" fmla="*/ 8 w 54"/>
                  <a:gd name="T69" fmla="*/ 40 h 56"/>
                  <a:gd name="T70" fmla="*/ 6 w 54"/>
                  <a:gd name="T71" fmla="*/ 36 h 56"/>
                  <a:gd name="T72" fmla="*/ 0 w 54"/>
                  <a:gd name="T73" fmla="*/ 24 h 56"/>
                  <a:gd name="T74" fmla="*/ 4 w 54"/>
                  <a:gd name="T75" fmla="*/ 8 h 56"/>
                  <a:gd name="T76" fmla="*/ 2 w 54"/>
                  <a:gd name="T77" fmla="*/ 0 h 56"/>
                  <a:gd name="T78" fmla="*/ 4 w 54"/>
                  <a:gd name="T79" fmla="*/ 0 h 56"/>
                  <a:gd name="T80" fmla="*/ 8 w 54"/>
                  <a:gd name="T81" fmla="*/ 6 h 56"/>
                  <a:gd name="T82" fmla="*/ 10 w 54"/>
                  <a:gd name="T83"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56">
                    <a:moveTo>
                      <a:pt x="10" y="16"/>
                    </a:moveTo>
                    <a:lnTo>
                      <a:pt x="10" y="16"/>
                    </a:lnTo>
                    <a:lnTo>
                      <a:pt x="12" y="20"/>
                    </a:lnTo>
                    <a:lnTo>
                      <a:pt x="14" y="20"/>
                    </a:lnTo>
                    <a:lnTo>
                      <a:pt x="14" y="20"/>
                    </a:lnTo>
                    <a:lnTo>
                      <a:pt x="18" y="20"/>
                    </a:lnTo>
                    <a:lnTo>
                      <a:pt x="18" y="20"/>
                    </a:lnTo>
                    <a:lnTo>
                      <a:pt x="20" y="16"/>
                    </a:lnTo>
                    <a:lnTo>
                      <a:pt x="20" y="16"/>
                    </a:lnTo>
                    <a:lnTo>
                      <a:pt x="20" y="12"/>
                    </a:lnTo>
                    <a:lnTo>
                      <a:pt x="20" y="10"/>
                    </a:lnTo>
                    <a:lnTo>
                      <a:pt x="18" y="2"/>
                    </a:lnTo>
                    <a:lnTo>
                      <a:pt x="18" y="2"/>
                    </a:lnTo>
                    <a:lnTo>
                      <a:pt x="26" y="6"/>
                    </a:lnTo>
                    <a:lnTo>
                      <a:pt x="28" y="8"/>
                    </a:lnTo>
                    <a:lnTo>
                      <a:pt x="32" y="12"/>
                    </a:lnTo>
                    <a:lnTo>
                      <a:pt x="32" y="12"/>
                    </a:lnTo>
                    <a:lnTo>
                      <a:pt x="32" y="18"/>
                    </a:lnTo>
                    <a:lnTo>
                      <a:pt x="30" y="24"/>
                    </a:lnTo>
                    <a:lnTo>
                      <a:pt x="30" y="24"/>
                    </a:lnTo>
                    <a:lnTo>
                      <a:pt x="34" y="26"/>
                    </a:lnTo>
                    <a:lnTo>
                      <a:pt x="36" y="26"/>
                    </a:lnTo>
                    <a:lnTo>
                      <a:pt x="36" y="22"/>
                    </a:lnTo>
                    <a:lnTo>
                      <a:pt x="36" y="14"/>
                    </a:lnTo>
                    <a:lnTo>
                      <a:pt x="36" y="14"/>
                    </a:lnTo>
                    <a:lnTo>
                      <a:pt x="36" y="10"/>
                    </a:lnTo>
                    <a:lnTo>
                      <a:pt x="36" y="4"/>
                    </a:lnTo>
                    <a:lnTo>
                      <a:pt x="36" y="4"/>
                    </a:lnTo>
                    <a:lnTo>
                      <a:pt x="40" y="12"/>
                    </a:lnTo>
                    <a:lnTo>
                      <a:pt x="40" y="12"/>
                    </a:lnTo>
                    <a:lnTo>
                      <a:pt x="42" y="18"/>
                    </a:lnTo>
                    <a:lnTo>
                      <a:pt x="46" y="24"/>
                    </a:lnTo>
                    <a:lnTo>
                      <a:pt x="46" y="24"/>
                    </a:lnTo>
                    <a:lnTo>
                      <a:pt x="50" y="18"/>
                    </a:lnTo>
                    <a:lnTo>
                      <a:pt x="52" y="16"/>
                    </a:lnTo>
                    <a:lnTo>
                      <a:pt x="54" y="20"/>
                    </a:lnTo>
                    <a:lnTo>
                      <a:pt x="54" y="20"/>
                    </a:lnTo>
                    <a:lnTo>
                      <a:pt x="52" y="24"/>
                    </a:lnTo>
                    <a:lnTo>
                      <a:pt x="50" y="28"/>
                    </a:lnTo>
                    <a:lnTo>
                      <a:pt x="48" y="32"/>
                    </a:lnTo>
                    <a:lnTo>
                      <a:pt x="52" y="40"/>
                    </a:lnTo>
                    <a:lnTo>
                      <a:pt x="52" y="40"/>
                    </a:lnTo>
                    <a:lnTo>
                      <a:pt x="48" y="38"/>
                    </a:lnTo>
                    <a:lnTo>
                      <a:pt x="44" y="34"/>
                    </a:lnTo>
                    <a:lnTo>
                      <a:pt x="44" y="34"/>
                    </a:lnTo>
                    <a:lnTo>
                      <a:pt x="42" y="34"/>
                    </a:lnTo>
                    <a:lnTo>
                      <a:pt x="40" y="42"/>
                    </a:lnTo>
                    <a:lnTo>
                      <a:pt x="40" y="42"/>
                    </a:lnTo>
                    <a:lnTo>
                      <a:pt x="38" y="46"/>
                    </a:lnTo>
                    <a:lnTo>
                      <a:pt x="36" y="48"/>
                    </a:lnTo>
                    <a:lnTo>
                      <a:pt x="36" y="48"/>
                    </a:lnTo>
                    <a:lnTo>
                      <a:pt x="36" y="48"/>
                    </a:lnTo>
                    <a:lnTo>
                      <a:pt x="34" y="48"/>
                    </a:lnTo>
                    <a:lnTo>
                      <a:pt x="34" y="48"/>
                    </a:lnTo>
                    <a:lnTo>
                      <a:pt x="32" y="44"/>
                    </a:lnTo>
                    <a:lnTo>
                      <a:pt x="32" y="44"/>
                    </a:lnTo>
                    <a:lnTo>
                      <a:pt x="32" y="50"/>
                    </a:lnTo>
                    <a:lnTo>
                      <a:pt x="32" y="50"/>
                    </a:lnTo>
                    <a:lnTo>
                      <a:pt x="30" y="54"/>
                    </a:lnTo>
                    <a:lnTo>
                      <a:pt x="28" y="56"/>
                    </a:lnTo>
                    <a:lnTo>
                      <a:pt x="26" y="54"/>
                    </a:lnTo>
                    <a:lnTo>
                      <a:pt x="26" y="54"/>
                    </a:lnTo>
                    <a:lnTo>
                      <a:pt x="20" y="46"/>
                    </a:lnTo>
                    <a:lnTo>
                      <a:pt x="16" y="44"/>
                    </a:lnTo>
                    <a:lnTo>
                      <a:pt x="12" y="46"/>
                    </a:lnTo>
                    <a:lnTo>
                      <a:pt x="12" y="46"/>
                    </a:lnTo>
                    <a:lnTo>
                      <a:pt x="12" y="46"/>
                    </a:lnTo>
                    <a:lnTo>
                      <a:pt x="10" y="44"/>
                    </a:lnTo>
                    <a:lnTo>
                      <a:pt x="8" y="40"/>
                    </a:lnTo>
                    <a:lnTo>
                      <a:pt x="8" y="40"/>
                    </a:lnTo>
                    <a:lnTo>
                      <a:pt x="6" y="36"/>
                    </a:lnTo>
                    <a:lnTo>
                      <a:pt x="6" y="36"/>
                    </a:lnTo>
                    <a:lnTo>
                      <a:pt x="2" y="28"/>
                    </a:lnTo>
                    <a:lnTo>
                      <a:pt x="0" y="24"/>
                    </a:lnTo>
                    <a:lnTo>
                      <a:pt x="0" y="18"/>
                    </a:lnTo>
                    <a:lnTo>
                      <a:pt x="4" y="8"/>
                    </a:lnTo>
                    <a:lnTo>
                      <a:pt x="4" y="8"/>
                    </a:lnTo>
                    <a:lnTo>
                      <a:pt x="2" y="0"/>
                    </a:lnTo>
                    <a:lnTo>
                      <a:pt x="4" y="0"/>
                    </a:lnTo>
                    <a:lnTo>
                      <a:pt x="4" y="0"/>
                    </a:lnTo>
                    <a:lnTo>
                      <a:pt x="4" y="0"/>
                    </a:lnTo>
                    <a:lnTo>
                      <a:pt x="8" y="6"/>
                    </a:lnTo>
                    <a:lnTo>
                      <a:pt x="10" y="16"/>
                    </a:lnTo>
                    <a:lnTo>
                      <a:pt x="1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7" name="Freeform 881">
                <a:extLst>
                  <a:ext uri="{FF2B5EF4-FFF2-40B4-BE49-F238E27FC236}">
                    <a16:creationId xmlns:a16="http://schemas.microsoft.com/office/drawing/2014/main" id="{083E5A6A-3F7F-F8CC-627F-8691A6E2D5FB}"/>
                  </a:ext>
                </a:extLst>
              </p:cNvPr>
              <p:cNvSpPr>
                <a:spLocks/>
              </p:cNvSpPr>
              <p:nvPr/>
            </p:nvSpPr>
            <p:spPr bwMode="auto">
              <a:xfrm>
                <a:off x="1554" y="1499"/>
                <a:ext cx="26" cy="38"/>
              </a:xfrm>
              <a:custGeom>
                <a:avLst/>
                <a:gdLst>
                  <a:gd name="T0" fmla="*/ 24 w 26"/>
                  <a:gd name="T1" fmla="*/ 0 h 38"/>
                  <a:gd name="T2" fmla="*/ 24 w 26"/>
                  <a:gd name="T3" fmla="*/ 0 h 38"/>
                  <a:gd name="T4" fmla="*/ 24 w 26"/>
                  <a:gd name="T5" fmla="*/ 4 h 38"/>
                  <a:gd name="T6" fmla="*/ 24 w 26"/>
                  <a:gd name="T7" fmla="*/ 4 h 38"/>
                  <a:gd name="T8" fmla="*/ 22 w 26"/>
                  <a:gd name="T9" fmla="*/ 10 h 38"/>
                  <a:gd name="T10" fmla="*/ 22 w 26"/>
                  <a:gd name="T11" fmla="*/ 14 h 38"/>
                  <a:gd name="T12" fmla="*/ 24 w 26"/>
                  <a:gd name="T13" fmla="*/ 20 h 38"/>
                  <a:gd name="T14" fmla="*/ 26 w 26"/>
                  <a:gd name="T15" fmla="*/ 22 h 38"/>
                  <a:gd name="T16" fmla="*/ 26 w 26"/>
                  <a:gd name="T17" fmla="*/ 22 h 38"/>
                  <a:gd name="T18" fmla="*/ 26 w 26"/>
                  <a:gd name="T19" fmla="*/ 26 h 38"/>
                  <a:gd name="T20" fmla="*/ 26 w 26"/>
                  <a:gd name="T21" fmla="*/ 26 h 38"/>
                  <a:gd name="T22" fmla="*/ 24 w 26"/>
                  <a:gd name="T23" fmla="*/ 28 h 38"/>
                  <a:gd name="T24" fmla="*/ 22 w 26"/>
                  <a:gd name="T25" fmla="*/ 28 h 38"/>
                  <a:gd name="T26" fmla="*/ 22 w 26"/>
                  <a:gd name="T27" fmla="*/ 28 h 38"/>
                  <a:gd name="T28" fmla="*/ 20 w 26"/>
                  <a:gd name="T29" fmla="*/ 32 h 38"/>
                  <a:gd name="T30" fmla="*/ 20 w 26"/>
                  <a:gd name="T31" fmla="*/ 32 h 38"/>
                  <a:gd name="T32" fmla="*/ 18 w 26"/>
                  <a:gd name="T33" fmla="*/ 36 h 38"/>
                  <a:gd name="T34" fmla="*/ 18 w 26"/>
                  <a:gd name="T35" fmla="*/ 38 h 38"/>
                  <a:gd name="T36" fmla="*/ 16 w 26"/>
                  <a:gd name="T37" fmla="*/ 38 h 38"/>
                  <a:gd name="T38" fmla="*/ 16 w 26"/>
                  <a:gd name="T39" fmla="*/ 38 h 38"/>
                  <a:gd name="T40" fmla="*/ 12 w 26"/>
                  <a:gd name="T41" fmla="*/ 32 h 38"/>
                  <a:gd name="T42" fmla="*/ 8 w 26"/>
                  <a:gd name="T43" fmla="*/ 28 h 38"/>
                  <a:gd name="T44" fmla="*/ 0 w 26"/>
                  <a:gd name="T45" fmla="*/ 22 h 38"/>
                  <a:gd name="T46" fmla="*/ 0 w 26"/>
                  <a:gd name="T47" fmla="*/ 22 h 38"/>
                  <a:gd name="T48" fmla="*/ 0 w 26"/>
                  <a:gd name="T49" fmla="*/ 16 h 38"/>
                  <a:gd name="T50" fmla="*/ 0 w 26"/>
                  <a:gd name="T51" fmla="*/ 12 h 38"/>
                  <a:gd name="T52" fmla="*/ 0 w 26"/>
                  <a:gd name="T53" fmla="*/ 12 h 38"/>
                  <a:gd name="T54" fmla="*/ 2 w 26"/>
                  <a:gd name="T55" fmla="*/ 14 h 38"/>
                  <a:gd name="T56" fmla="*/ 6 w 26"/>
                  <a:gd name="T57" fmla="*/ 14 h 38"/>
                  <a:gd name="T58" fmla="*/ 8 w 26"/>
                  <a:gd name="T59" fmla="*/ 14 h 38"/>
                  <a:gd name="T60" fmla="*/ 10 w 26"/>
                  <a:gd name="T61" fmla="*/ 16 h 38"/>
                  <a:gd name="T62" fmla="*/ 10 w 26"/>
                  <a:gd name="T63" fmla="*/ 16 h 38"/>
                  <a:gd name="T64" fmla="*/ 12 w 26"/>
                  <a:gd name="T65" fmla="*/ 16 h 38"/>
                  <a:gd name="T66" fmla="*/ 12 w 26"/>
                  <a:gd name="T67" fmla="*/ 16 h 38"/>
                  <a:gd name="T68" fmla="*/ 14 w 26"/>
                  <a:gd name="T69" fmla="*/ 6 h 38"/>
                  <a:gd name="T70" fmla="*/ 16 w 26"/>
                  <a:gd name="T71" fmla="*/ 2 h 38"/>
                  <a:gd name="T72" fmla="*/ 20 w 26"/>
                  <a:gd name="T73" fmla="*/ 2 h 38"/>
                  <a:gd name="T74" fmla="*/ 24 w 26"/>
                  <a:gd name="T75" fmla="*/ 0 h 38"/>
                  <a:gd name="T76" fmla="*/ 24 w 26"/>
                  <a:gd name="T7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38">
                    <a:moveTo>
                      <a:pt x="24" y="0"/>
                    </a:moveTo>
                    <a:lnTo>
                      <a:pt x="24" y="0"/>
                    </a:lnTo>
                    <a:lnTo>
                      <a:pt x="24" y="4"/>
                    </a:lnTo>
                    <a:lnTo>
                      <a:pt x="24" y="4"/>
                    </a:lnTo>
                    <a:lnTo>
                      <a:pt x="22" y="10"/>
                    </a:lnTo>
                    <a:lnTo>
                      <a:pt x="22" y="14"/>
                    </a:lnTo>
                    <a:lnTo>
                      <a:pt x="24" y="20"/>
                    </a:lnTo>
                    <a:lnTo>
                      <a:pt x="26" y="22"/>
                    </a:lnTo>
                    <a:lnTo>
                      <a:pt x="26" y="22"/>
                    </a:lnTo>
                    <a:lnTo>
                      <a:pt x="26" y="26"/>
                    </a:lnTo>
                    <a:lnTo>
                      <a:pt x="26" y="26"/>
                    </a:lnTo>
                    <a:lnTo>
                      <a:pt x="24" y="28"/>
                    </a:lnTo>
                    <a:lnTo>
                      <a:pt x="22" y="28"/>
                    </a:lnTo>
                    <a:lnTo>
                      <a:pt x="22" y="28"/>
                    </a:lnTo>
                    <a:lnTo>
                      <a:pt x="20" y="32"/>
                    </a:lnTo>
                    <a:lnTo>
                      <a:pt x="20" y="32"/>
                    </a:lnTo>
                    <a:lnTo>
                      <a:pt x="18" y="36"/>
                    </a:lnTo>
                    <a:lnTo>
                      <a:pt x="18" y="38"/>
                    </a:lnTo>
                    <a:lnTo>
                      <a:pt x="16" y="38"/>
                    </a:lnTo>
                    <a:lnTo>
                      <a:pt x="16" y="38"/>
                    </a:lnTo>
                    <a:lnTo>
                      <a:pt x="12" y="32"/>
                    </a:lnTo>
                    <a:lnTo>
                      <a:pt x="8" y="28"/>
                    </a:lnTo>
                    <a:lnTo>
                      <a:pt x="0" y="22"/>
                    </a:lnTo>
                    <a:lnTo>
                      <a:pt x="0" y="22"/>
                    </a:lnTo>
                    <a:lnTo>
                      <a:pt x="0" y="16"/>
                    </a:lnTo>
                    <a:lnTo>
                      <a:pt x="0" y="12"/>
                    </a:lnTo>
                    <a:lnTo>
                      <a:pt x="0" y="12"/>
                    </a:lnTo>
                    <a:lnTo>
                      <a:pt x="2" y="14"/>
                    </a:lnTo>
                    <a:lnTo>
                      <a:pt x="6" y="14"/>
                    </a:lnTo>
                    <a:lnTo>
                      <a:pt x="8" y="14"/>
                    </a:lnTo>
                    <a:lnTo>
                      <a:pt x="10" y="16"/>
                    </a:lnTo>
                    <a:lnTo>
                      <a:pt x="10" y="16"/>
                    </a:lnTo>
                    <a:lnTo>
                      <a:pt x="12" y="16"/>
                    </a:lnTo>
                    <a:lnTo>
                      <a:pt x="12" y="16"/>
                    </a:lnTo>
                    <a:lnTo>
                      <a:pt x="14" y="6"/>
                    </a:lnTo>
                    <a:lnTo>
                      <a:pt x="16" y="2"/>
                    </a:lnTo>
                    <a:lnTo>
                      <a:pt x="20" y="2"/>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8" name="Freeform 882">
                <a:extLst>
                  <a:ext uri="{FF2B5EF4-FFF2-40B4-BE49-F238E27FC236}">
                    <a16:creationId xmlns:a16="http://schemas.microsoft.com/office/drawing/2014/main" id="{D99AA61B-895C-4869-DF25-F64BF7E5086F}"/>
                  </a:ext>
                </a:extLst>
              </p:cNvPr>
              <p:cNvSpPr>
                <a:spLocks/>
              </p:cNvSpPr>
              <p:nvPr/>
            </p:nvSpPr>
            <p:spPr bwMode="auto">
              <a:xfrm>
                <a:off x="2170" y="2829"/>
                <a:ext cx="20" cy="16"/>
              </a:xfrm>
              <a:custGeom>
                <a:avLst/>
                <a:gdLst>
                  <a:gd name="T0" fmla="*/ 0 w 20"/>
                  <a:gd name="T1" fmla="*/ 0 h 16"/>
                  <a:gd name="T2" fmla="*/ 0 w 20"/>
                  <a:gd name="T3" fmla="*/ 0 h 16"/>
                  <a:gd name="T4" fmla="*/ 6 w 20"/>
                  <a:gd name="T5" fmla="*/ 2 h 16"/>
                  <a:gd name="T6" fmla="*/ 8 w 20"/>
                  <a:gd name="T7" fmla="*/ 2 h 16"/>
                  <a:gd name="T8" fmla="*/ 10 w 20"/>
                  <a:gd name="T9" fmla="*/ 6 h 16"/>
                  <a:gd name="T10" fmla="*/ 10 w 20"/>
                  <a:gd name="T11" fmla="*/ 6 h 16"/>
                  <a:gd name="T12" fmla="*/ 12 w 20"/>
                  <a:gd name="T13" fmla="*/ 8 h 16"/>
                  <a:gd name="T14" fmla="*/ 14 w 20"/>
                  <a:gd name="T15" fmla="*/ 8 h 16"/>
                  <a:gd name="T16" fmla="*/ 16 w 20"/>
                  <a:gd name="T17" fmla="*/ 4 h 16"/>
                  <a:gd name="T18" fmla="*/ 18 w 20"/>
                  <a:gd name="T19" fmla="*/ 0 h 16"/>
                  <a:gd name="T20" fmla="*/ 18 w 20"/>
                  <a:gd name="T21" fmla="*/ 0 h 16"/>
                  <a:gd name="T22" fmla="*/ 20 w 20"/>
                  <a:gd name="T23" fmla="*/ 0 h 16"/>
                  <a:gd name="T24" fmla="*/ 20 w 20"/>
                  <a:gd name="T25" fmla="*/ 0 h 16"/>
                  <a:gd name="T26" fmla="*/ 20 w 20"/>
                  <a:gd name="T27" fmla="*/ 4 h 16"/>
                  <a:gd name="T28" fmla="*/ 20 w 20"/>
                  <a:gd name="T29" fmla="*/ 4 h 16"/>
                  <a:gd name="T30" fmla="*/ 16 w 20"/>
                  <a:gd name="T31" fmla="*/ 10 h 16"/>
                  <a:gd name="T32" fmla="*/ 12 w 20"/>
                  <a:gd name="T33" fmla="*/ 14 h 16"/>
                  <a:gd name="T34" fmla="*/ 12 w 20"/>
                  <a:gd name="T35" fmla="*/ 14 h 16"/>
                  <a:gd name="T36" fmla="*/ 10 w 20"/>
                  <a:gd name="T37" fmla="*/ 16 h 16"/>
                  <a:gd name="T38" fmla="*/ 10 w 20"/>
                  <a:gd name="T39" fmla="*/ 16 h 16"/>
                  <a:gd name="T40" fmla="*/ 6 w 20"/>
                  <a:gd name="T41" fmla="*/ 14 h 16"/>
                  <a:gd name="T42" fmla="*/ 4 w 20"/>
                  <a:gd name="T43" fmla="*/ 12 h 16"/>
                  <a:gd name="T44" fmla="*/ 0 w 20"/>
                  <a:gd name="T45" fmla="*/ 0 h 16"/>
                  <a:gd name="T46" fmla="*/ 0 w 20"/>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6">
                    <a:moveTo>
                      <a:pt x="0" y="0"/>
                    </a:moveTo>
                    <a:lnTo>
                      <a:pt x="0" y="0"/>
                    </a:lnTo>
                    <a:lnTo>
                      <a:pt x="6" y="2"/>
                    </a:lnTo>
                    <a:lnTo>
                      <a:pt x="8" y="2"/>
                    </a:lnTo>
                    <a:lnTo>
                      <a:pt x="10" y="6"/>
                    </a:lnTo>
                    <a:lnTo>
                      <a:pt x="10" y="6"/>
                    </a:lnTo>
                    <a:lnTo>
                      <a:pt x="12" y="8"/>
                    </a:lnTo>
                    <a:lnTo>
                      <a:pt x="14" y="8"/>
                    </a:lnTo>
                    <a:lnTo>
                      <a:pt x="16" y="4"/>
                    </a:lnTo>
                    <a:lnTo>
                      <a:pt x="18" y="0"/>
                    </a:lnTo>
                    <a:lnTo>
                      <a:pt x="18" y="0"/>
                    </a:lnTo>
                    <a:lnTo>
                      <a:pt x="20" y="0"/>
                    </a:lnTo>
                    <a:lnTo>
                      <a:pt x="20" y="0"/>
                    </a:lnTo>
                    <a:lnTo>
                      <a:pt x="20" y="4"/>
                    </a:lnTo>
                    <a:lnTo>
                      <a:pt x="20" y="4"/>
                    </a:lnTo>
                    <a:lnTo>
                      <a:pt x="16" y="10"/>
                    </a:lnTo>
                    <a:lnTo>
                      <a:pt x="12" y="14"/>
                    </a:lnTo>
                    <a:lnTo>
                      <a:pt x="12" y="14"/>
                    </a:lnTo>
                    <a:lnTo>
                      <a:pt x="10" y="16"/>
                    </a:lnTo>
                    <a:lnTo>
                      <a:pt x="10" y="16"/>
                    </a:lnTo>
                    <a:lnTo>
                      <a:pt x="6" y="14"/>
                    </a:lnTo>
                    <a:lnTo>
                      <a:pt x="4"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9" name="Freeform 883">
                <a:extLst>
                  <a:ext uri="{FF2B5EF4-FFF2-40B4-BE49-F238E27FC236}">
                    <a16:creationId xmlns:a16="http://schemas.microsoft.com/office/drawing/2014/main" id="{F00A40DE-7548-9C91-FDD4-D6AAFC9E58FF}"/>
                  </a:ext>
                </a:extLst>
              </p:cNvPr>
              <p:cNvSpPr>
                <a:spLocks/>
              </p:cNvSpPr>
              <p:nvPr/>
            </p:nvSpPr>
            <p:spPr bwMode="auto">
              <a:xfrm>
                <a:off x="2194" y="2827"/>
                <a:ext cx="8" cy="10"/>
              </a:xfrm>
              <a:custGeom>
                <a:avLst/>
                <a:gdLst>
                  <a:gd name="T0" fmla="*/ 0 w 8"/>
                  <a:gd name="T1" fmla="*/ 0 h 10"/>
                  <a:gd name="T2" fmla="*/ 0 w 8"/>
                  <a:gd name="T3" fmla="*/ 0 h 10"/>
                  <a:gd name="T4" fmla="*/ 4 w 8"/>
                  <a:gd name="T5" fmla="*/ 2 h 10"/>
                  <a:gd name="T6" fmla="*/ 8 w 8"/>
                  <a:gd name="T7" fmla="*/ 4 h 10"/>
                  <a:gd name="T8" fmla="*/ 8 w 8"/>
                  <a:gd name="T9" fmla="*/ 4 h 10"/>
                  <a:gd name="T10" fmla="*/ 6 w 8"/>
                  <a:gd name="T11" fmla="*/ 8 h 10"/>
                  <a:gd name="T12" fmla="*/ 4 w 8"/>
                  <a:gd name="T13" fmla="*/ 10 h 10"/>
                  <a:gd name="T14" fmla="*/ 2 w 8"/>
                  <a:gd name="T15" fmla="*/ 8 h 10"/>
                  <a:gd name="T16" fmla="*/ 0 w 8"/>
                  <a:gd name="T17" fmla="*/ 0 h 10"/>
                  <a:gd name="T18" fmla="*/ 0 w 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0"/>
                    </a:moveTo>
                    <a:lnTo>
                      <a:pt x="0" y="0"/>
                    </a:lnTo>
                    <a:lnTo>
                      <a:pt x="4" y="2"/>
                    </a:lnTo>
                    <a:lnTo>
                      <a:pt x="8" y="4"/>
                    </a:lnTo>
                    <a:lnTo>
                      <a:pt x="8" y="4"/>
                    </a:lnTo>
                    <a:lnTo>
                      <a:pt x="6" y="8"/>
                    </a:lnTo>
                    <a:lnTo>
                      <a:pt x="4" y="10"/>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0" name="Freeform 884">
                <a:extLst>
                  <a:ext uri="{FF2B5EF4-FFF2-40B4-BE49-F238E27FC236}">
                    <a16:creationId xmlns:a16="http://schemas.microsoft.com/office/drawing/2014/main" id="{80A0AD5F-A2DB-17EC-EC0F-A55534983889}"/>
                  </a:ext>
                </a:extLst>
              </p:cNvPr>
              <p:cNvSpPr>
                <a:spLocks/>
              </p:cNvSpPr>
              <p:nvPr/>
            </p:nvSpPr>
            <p:spPr bwMode="auto">
              <a:xfrm>
                <a:off x="2190" y="2819"/>
                <a:ext cx="4" cy="10"/>
              </a:xfrm>
              <a:custGeom>
                <a:avLst/>
                <a:gdLst>
                  <a:gd name="T0" fmla="*/ 0 w 4"/>
                  <a:gd name="T1" fmla="*/ 10 h 10"/>
                  <a:gd name="T2" fmla="*/ 0 w 4"/>
                  <a:gd name="T3" fmla="*/ 10 h 10"/>
                  <a:gd name="T4" fmla="*/ 0 w 4"/>
                  <a:gd name="T5" fmla="*/ 4 h 10"/>
                  <a:gd name="T6" fmla="*/ 0 w 4"/>
                  <a:gd name="T7" fmla="*/ 2 h 10"/>
                  <a:gd name="T8" fmla="*/ 2 w 4"/>
                  <a:gd name="T9" fmla="*/ 0 h 10"/>
                  <a:gd name="T10" fmla="*/ 2 w 4"/>
                  <a:gd name="T11" fmla="*/ 0 h 10"/>
                  <a:gd name="T12" fmla="*/ 4 w 4"/>
                  <a:gd name="T13" fmla="*/ 0 h 10"/>
                  <a:gd name="T14" fmla="*/ 4 w 4"/>
                  <a:gd name="T15" fmla="*/ 2 h 10"/>
                  <a:gd name="T16" fmla="*/ 4 w 4"/>
                  <a:gd name="T17" fmla="*/ 8 h 10"/>
                  <a:gd name="T18" fmla="*/ 4 w 4"/>
                  <a:gd name="T19" fmla="*/ 8 h 10"/>
                  <a:gd name="T20" fmla="*/ 0 w 4"/>
                  <a:gd name="T21" fmla="*/ 10 h 10"/>
                  <a:gd name="T22" fmla="*/ 0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10"/>
                    </a:moveTo>
                    <a:lnTo>
                      <a:pt x="0" y="10"/>
                    </a:lnTo>
                    <a:lnTo>
                      <a:pt x="0" y="4"/>
                    </a:lnTo>
                    <a:lnTo>
                      <a:pt x="0" y="2"/>
                    </a:lnTo>
                    <a:lnTo>
                      <a:pt x="2" y="0"/>
                    </a:lnTo>
                    <a:lnTo>
                      <a:pt x="2" y="0"/>
                    </a:lnTo>
                    <a:lnTo>
                      <a:pt x="4" y="0"/>
                    </a:lnTo>
                    <a:lnTo>
                      <a:pt x="4" y="2"/>
                    </a:lnTo>
                    <a:lnTo>
                      <a:pt x="4" y="8"/>
                    </a:lnTo>
                    <a:lnTo>
                      <a:pt x="4"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1" name="Freeform 885">
                <a:extLst>
                  <a:ext uri="{FF2B5EF4-FFF2-40B4-BE49-F238E27FC236}">
                    <a16:creationId xmlns:a16="http://schemas.microsoft.com/office/drawing/2014/main" id="{6CAE545F-9ED2-C4C8-DB03-22BED6A0A605}"/>
                  </a:ext>
                </a:extLst>
              </p:cNvPr>
              <p:cNvSpPr>
                <a:spLocks/>
              </p:cNvSpPr>
              <p:nvPr/>
            </p:nvSpPr>
            <p:spPr bwMode="auto">
              <a:xfrm>
                <a:off x="4384" y="2807"/>
                <a:ext cx="160" cy="44"/>
              </a:xfrm>
              <a:custGeom>
                <a:avLst/>
                <a:gdLst>
                  <a:gd name="T0" fmla="*/ 34 w 160"/>
                  <a:gd name="T1" fmla="*/ 34 h 44"/>
                  <a:gd name="T2" fmla="*/ 30 w 160"/>
                  <a:gd name="T3" fmla="*/ 30 h 44"/>
                  <a:gd name="T4" fmla="*/ 26 w 160"/>
                  <a:gd name="T5" fmla="*/ 32 h 44"/>
                  <a:gd name="T6" fmla="*/ 22 w 160"/>
                  <a:gd name="T7" fmla="*/ 26 h 44"/>
                  <a:gd name="T8" fmla="*/ 12 w 160"/>
                  <a:gd name="T9" fmla="*/ 34 h 44"/>
                  <a:gd name="T10" fmla="*/ 6 w 160"/>
                  <a:gd name="T11" fmla="*/ 36 h 44"/>
                  <a:gd name="T12" fmla="*/ 0 w 160"/>
                  <a:gd name="T13" fmla="*/ 26 h 44"/>
                  <a:gd name="T14" fmla="*/ 12 w 160"/>
                  <a:gd name="T15" fmla="*/ 16 h 44"/>
                  <a:gd name="T16" fmla="*/ 14 w 160"/>
                  <a:gd name="T17" fmla="*/ 0 h 44"/>
                  <a:gd name="T18" fmla="*/ 16 w 160"/>
                  <a:gd name="T19" fmla="*/ 2 h 44"/>
                  <a:gd name="T20" fmla="*/ 22 w 160"/>
                  <a:gd name="T21" fmla="*/ 18 h 44"/>
                  <a:gd name="T22" fmla="*/ 34 w 160"/>
                  <a:gd name="T23" fmla="*/ 14 h 44"/>
                  <a:gd name="T24" fmla="*/ 44 w 160"/>
                  <a:gd name="T25" fmla="*/ 16 h 44"/>
                  <a:gd name="T26" fmla="*/ 52 w 160"/>
                  <a:gd name="T27" fmla="*/ 22 h 44"/>
                  <a:gd name="T28" fmla="*/ 66 w 160"/>
                  <a:gd name="T29" fmla="*/ 20 h 44"/>
                  <a:gd name="T30" fmla="*/ 70 w 160"/>
                  <a:gd name="T31" fmla="*/ 8 h 44"/>
                  <a:gd name="T32" fmla="*/ 72 w 160"/>
                  <a:gd name="T33" fmla="*/ 20 h 44"/>
                  <a:gd name="T34" fmla="*/ 76 w 160"/>
                  <a:gd name="T35" fmla="*/ 22 h 44"/>
                  <a:gd name="T36" fmla="*/ 100 w 160"/>
                  <a:gd name="T37" fmla="*/ 4 h 44"/>
                  <a:gd name="T38" fmla="*/ 104 w 160"/>
                  <a:gd name="T39" fmla="*/ 4 h 44"/>
                  <a:gd name="T40" fmla="*/ 110 w 160"/>
                  <a:gd name="T41" fmla="*/ 12 h 44"/>
                  <a:gd name="T42" fmla="*/ 122 w 160"/>
                  <a:gd name="T43" fmla="*/ 18 h 44"/>
                  <a:gd name="T44" fmla="*/ 132 w 160"/>
                  <a:gd name="T45" fmla="*/ 8 h 44"/>
                  <a:gd name="T46" fmla="*/ 138 w 160"/>
                  <a:gd name="T47" fmla="*/ 4 h 44"/>
                  <a:gd name="T48" fmla="*/ 140 w 160"/>
                  <a:gd name="T49" fmla="*/ 16 h 44"/>
                  <a:gd name="T50" fmla="*/ 146 w 160"/>
                  <a:gd name="T51" fmla="*/ 16 h 44"/>
                  <a:gd name="T52" fmla="*/ 158 w 160"/>
                  <a:gd name="T53" fmla="*/ 14 h 44"/>
                  <a:gd name="T54" fmla="*/ 160 w 160"/>
                  <a:gd name="T55" fmla="*/ 16 h 44"/>
                  <a:gd name="T56" fmla="*/ 154 w 160"/>
                  <a:gd name="T57" fmla="*/ 26 h 44"/>
                  <a:gd name="T58" fmla="*/ 142 w 160"/>
                  <a:gd name="T59" fmla="*/ 28 h 44"/>
                  <a:gd name="T60" fmla="*/ 134 w 160"/>
                  <a:gd name="T61" fmla="*/ 16 h 44"/>
                  <a:gd name="T62" fmla="*/ 130 w 160"/>
                  <a:gd name="T63" fmla="*/ 30 h 44"/>
                  <a:gd name="T64" fmla="*/ 128 w 160"/>
                  <a:gd name="T65" fmla="*/ 30 h 44"/>
                  <a:gd name="T66" fmla="*/ 120 w 160"/>
                  <a:gd name="T67" fmla="*/ 30 h 44"/>
                  <a:gd name="T68" fmla="*/ 112 w 160"/>
                  <a:gd name="T69" fmla="*/ 30 h 44"/>
                  <a:gd name="T70" fmla="*/ 106 w 160"/>
                  <a:gd name="T71" fmla="*/ 38 h 44"/>
                  <a:gd name="T72" fmla="*/ 96 w 160"/>
                  <a:gd name="T73" fmla="*/ 22 h 44"/>
                  <a:gd name="T74" fmla="*/ 92 w 160"/>
                  <a:gd name="T75" fmla="*/ 18 h 44"/>
                  <a:gd name="T76" fmla="*/ 92 w 160"/>
                  <a:gd name="T77" fmla="*/ 26 h 44"/>
                  <a:gd name="T78" fmla="*/ 94 w 160"/>
                  <a:gd name="T79" fmla="*/ 30 h 44"/>
                  <a:gd name="T80" fmla="*/ 88 w 160"/>
                  <a:gd name="T81" fmla="*/ 34 h 44"/>
                  <a:gd name="T82" fmla="*/ 82 w 160"/>
                  <a:gd name="T83" fmla="*/ 38 h 44"/>
                  <a:gd name="T84" fmla="*/ 74 w 160"/>
                  <a:gd name="T85" fmla="*/ 38 h 44"/>
                  <a:gd name="T86" fmla="*/ 70 w 160"/>
                  <a:gd name="T87" fmla="*/ 34 h 44"/>
                  <a:gd name="T88" fmla="*/ 62 w 160"/>
                  <a:gd name="T89" fmla="*/ 38 h 44"/>
                  <a:gd name="T90" fmla="*/ 58 w 160"/>
                  <a:gd name="T91" fmla="*/ 44 h 44"/>
                  <a:gd name="T92" fmla="*/ 52 w 160"/>
                  <a:gd name="T93" fmla="*/ 32 h 44"/>
                  <a:gd name="T94" fmla="*/ 48 w 160"/>
                  <a:gd name="T95" fmla="*/ 34 h 44"/>
                  <a:gd name="T96" fmla="*/ 42 w 160"/>
                  <a:gd name="T97" fmla="*/ 24 h 44"/>
                  <a:gd name="T98" fmla="*/ 34 w 160"/>
                  <a:gd name="T99" fmla="*/ 22 h 44"/>
                  <a:gd name="T100" fmla="*/ 38 w 160"/>
                  <a:gd name="T101" fmla="*/ 26 h 44"/>
                  <a:gd name="T102" fmla="*/ 38 w 160"/>
                  <a:gd name="T103" fmla="*/ 32 h 44"/>
                  <a:gd name="T104" fmla="*/ 34 w 160"/>
                  <a:gd name="T10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44">
                    <a:moveTo>
                      <a:pt x="34" y="38"/>
                    </a:moveTo>
                    <a:lnTo>
                      <a:pt x="34" y="38"/>
                    </a:lnTo>
                    <a:lnTo>
                      <a:pt x="34" y="34"/>
                    </a:lnTo>
                    <a:lnTo>
                      <a:pt x="34" y="34"/>
                    </a:lnTo>
                    <a:lnTo>
                      <a:pt x="32" y="30"/>
                    </a:lnTo>
                    <a:lnTo>
                      <a:pt x="30" y="30"/>
                    </a:lnTo>
                    <a:lnTo>
                      <a:pt x="30" y="30"/>
                    </a:lnTo>
                    <a:lnTo>
                      <a:pt x="28" y="32"/>
                    </a:lnTo>
                    <a:lnTo>
                      <a:pt x="26" y="32"/>
                    </a:lnTo>
                    <a:lnTo>
                      <a:pt x="26" y="32"/>
                    </a:lnTo>
                    <a:lnTo>
                      <a:pt x="24" y="28"/>
                    </a:lnTo>
                    <a:lnTo>
                      <a:pt x="22" y="26"/>
                    </a:lnTo>
                    <a:lnTo>
                      <a:pt x="18" y="26"/>
                    </a:lnTo>
                    <a:lnTo>
                      <a:pt x="16" y="28"/>
                    </a:lnTo>
                    <a:lnTo>
                      <a:pt x="12" y="34"/>
                    </a:lnTo>
                    <a:lnTo>
                      <a:pt x="10" y="36"/>
                    </a:lnTo>
                    <a:lnTo>
                      <a:pt x="6" y="36"/>
                    </a:lnTo>
                    <a:lnTo>
                      <a:pt x="6" y="36"/>
                    </a:lnTo>
                    <a:lnTo>
                      <a:pt x="2" y="32"/>
                    </a:lnTo>
                    <a:lnTo>
                      <a:pt x="0" y="26"/>
                    </a:lnTo>
                    <a:lnTo>
                      <a:pt x="0" y="26"/>
                    </a:lnTo>
                    <a:lnTo>
                      <a:pt x="4" y="26"/>
                    </a:lnTo>
                    <a:lnTo>
                      <a:pt x="8" y="22"/>
                    </a:lnTo>
                    <a:lnTo>
                      <a:pt x="12" y="16"/>
                    </a:lnTo>
                    <a:lnTo>
                      <a:pt x="12" y="4"/>
                    </a:lnTo>
                    <a:lnTo>
                      <a:pt x="12" y="4"/>
                    </a:lnTo>
                    <a:lnTo>
                      <a:pt x="14" y="0"/>
                    </a:lnTo>
                    <a:lnTo>
                      <a:pt x="16" y="0"/>
                    </a:lnTo>
                    <a:lnTo>
                      <a:pt x="16" y="2"/>
                    </a:lnTo>
                    <a:lnTo>
                      <a:pt x="16" y="2"/>
                    </a:lnTo>
                    <a:lnTo>
                      <a:pt x="18" y="10"/>
                    </a:lnTo>
                    <a:lnTo>
                      <a:pt x="20" y="14"/>
                    </a:lnTo>
                    <a:lnTo>
                      <a:pt x="22" y="18"/>
                    </a:lnTo>
                    <a:lnTo>
                      <a:pt x="24" y="18"/>
                    </a:lnTo>
                    <a:lnTo>
                      <a:pt x="30" y="16"/>
                    </a:lnTo>
                    <a:lnTo>
                      <a:pt x="34" y="14"/>
                    </a:lnTo>
                    <a:lnTo>
                      <a:pt x="34" y="14"/>
                    </a:lnTo>
                    <a:lnTo>
                      <a:pt x="40" y="14"/>
                    </a:lnTo>
                    <a:lnTo>
                      <a:pt x="44" y="16"/>
                    </a:lnTo>
                    <a:lnTo>
                      <a:pt x="46" y="18"/>
                    </a:lnTo>
                    <a:lnTo>
                      <a:pt x="46" y="18"/>
                    </a:lnTo>
                    <a:lnTo>
                      <a:pt x="52" y="22"/>
                    </a:lnTo>
                    <a:lnTo>
                      <a:pt x="56" y="22"/>
                    </a:lnTo>
                    <a:lnTo>
                      <a:pt x="60" y="22"/>
                    </a:lnTo>
                    <a:lnTo>
                      <a:pt x="66" y="20"/>
                    </a:lnTo>
                    <a:lnTo>
                      <a:pt x="66" y="20"/>
                    </a:lnTo>
                    <a:lnTo>
                      <a:pt x="68" y="16"/>
                    </a:lnTo>
                    <a:lnTo>
                      <a:pt x="70" y="8"/>
                    </a:lnTo>
                    <a:lnTo>
                      <a:pt x="70" y="8"/>
                    </a:lnTo>
                    <a:lnTo>
                      <a:pt x="70" y="16"/>
                    </a:lnTo>
                    <a:lnTo>
                      <a:pt x="72" y="20"/>
                    </a:lnTo>
                    <a:lnTo>
                      <a:pt x="74" y="20"/>
                    </a:lnTo>
                    <a:lnTo>
                      <a:pt x="76" y="22"/>
                    </a:lnTo>
                    <a:lnTo>
                      <a:pt x="76" y="22"/>
                    </a:lnTo>
                    <a:lnTo>
                      <a:pt x="82" y="20"/>
                    </a:lnTo>
                    <a:lnTo>
                      <a:pt x="90" y="16"/>
                    </a:lnTo>
                    <a:lnTo>
                      <a:pt x="100" y="4"/>
                    </a:lnTo>
                    <a:lnTo>
                      <a:pt x="100" y="4"/>
                    </a:lnTo>
                    <a:lnTo>
                      <a:pt x="102" y="4"/>
                    </a:lnTo>
                    <a:lnTo>
                      <a:pt x="104" y="4"/>
                    </a:lnTo>
                    <a:lnTo>
                      <a:pt x="104" y="6"/>
                    </a:lnTo>
                    <a:lnTo>
                      <a:pt x="104" y="6"/>
                    </a:lnTo>
                    <a:lnTo>
                      <a:pt x="110" y="12"/>
                    </a:lnTo>
                    <a:lnTo>
                      <a:pt x="114" y="14"/>
                    </a:lnTo>
                    <a:lnTo>
                      <a:pt x="122" y="18"/>
                    </a:lnTo>
                    <a:lnTo>
                      <a:pt x="122" y="18"/>
                    </a:lnTo>
                    <a:lnTo>
                      <a:pt x="126" y="16"/>
                    </a:lnTo>
                    <a:lnTo>
                      <a:pt x="128" y="12"/>
                    </a:lnTo>
                    <a:lnTo>
                      <a:pt x="132" y="8"/>
                    </a:lnTo>
                    <a:lnTo>
                      <a:pt x="134" y="6"/>
                    </a:lnTo>
                    <a:lnTo>
                      <a:pt x="134" y="6"/>
                    </a:lnTo>
                    <a:lnTo>
                      <a:pt x="138" y="4"/>
                    </a:lnTo>
                    <a:lnTo>
                      <a:pt x="140" y="12"/>
                    </a:lnTo>
                    <a:lnTo>
                      <a:pt x="140" y="12"/>
                    </a:lnTo>
                    <a:lnTo>
                      <a:pt x="140" y="16"/>
                    </a:lnTo>
                    <a:lnTo>
                      <a:pt x="142" y="14"/>
                    </a:lnTo>
                    <a:lnTo>
                      <a:pt x="142" y="14"/>
                    </a:lnTo>
                    <a:lnTo>
                      <a:pt x="146" y="16"/>
                    </a:lnTo>
                    <a:lnTo>
                      <a:pt x="150" y="20"/>
                    </a:lnTo>
                    <a:lnTo>
                      <a:pt x="154" y="20"/>
                    </a:lnTo>
                    <a:lnTo>
                      <a:pt x="158" y="14"/>
                    </a:lnTo>
                    <a:lnTo>
                      <a:pt x="158" y="14"/>
                    </a:lnTo>
                    <a:lnTo>
                      <a:pt x="158" y="14"/>
                    </a:lnTo>
                    <a:lnTo>
                      <a:pt x="160" y="16"/>
                    </a:lnTo>
                    <a:lnTo>
                      <a:pt x="160" y="16"/>
                    </a:lnTo>
                    <a:lnTo>
                      <a:pt x="158" y="22"/>
                    </a:lnTo>
                    <a:lnTo>
                      <a:pt x="154" y="26"/>
                    </a:lnTo>
                    <a:lnTo>
                      <a:pt x="150" y="28"/>
                    </a:lnTo>
                    <a:lnTo>
                      <a:pt x="146" y="28"/>
                    </a:lnTo>
                    <a:lnTo>
                      <a:pt x="142" y="28"/>
                    </a:lnTo>
                    <a:lnTo>
                      <a:pt x="138" y="26"/>
                    </a:lnTo>
                    <a:lnTo>
                      <a:pt x="136" y="22"/>
                    </a:lnTo>
                    <a:lnTo>
                      <a:pt x="134" y="16"/>
                    </a:lnTo>
                    <a:lnTo>
                      <a:pt x="134" y="16"/>
                    </a:lnTo>
                    <a:lnTo>
                      <a:pt x="132" y="26"/>
                    </a:lnTo>
                    <a:lnTo>
                      <a:pt x="130" y="30"/>
                    </a:lnTo>
                    <a:lnTo>
                      <a:pt x="128" y="30"/>
                    </a:lnTo>
                    <a:lnTo>
                      <a:pt x="128" y="30"/>
                    </a:lnTo>
                    <a:lnTo>
                      <a:pt x="128" y="30"/>
                    </a:lnTo>
                    <a:lnTo>
                      <a:pt x="124" y="28"/>
                    </a:lnTo>
                    <a:lnTo>
                      <a:pt x="122" y="28"/>
                    </a:lnTo>
                    <a:lnTo>
                      <a:pt x="120" y="30"/>
                    </a:lnTo>
                    <a:lnTo>
                      <a:pt x="120" y="30"/>
                    </a:lnTo>
                    <a:lnTo>
                      <a:pt x="116" y="30"/>
                    </a:lnTo>
                    <a:lnTo>
                      <a:pt x="112" y="30"/>
                    </a:lnTo>
                    <a:lnTo>
                      <a:pt x="108" y="32"/>
                    </a:lnTo>
                    <a:lnTo>
                      <a:pt x="106" y="38"/>
                    </a:lnTo>
                    <a:lnTo>
                      <a:pt x="106" y="38"/>
                    </a:lnTo>
                    <a:lnTo>
                      <a:pt x="100" y="30"/>
                    </a:lnTo>
                    <a:lnTo>
                      <a:pt x="96" y="22"/>
                    </a:lnTo>
                    <a:lnTo>
                      <a:pt x="96" y="22"/>
                    </a:lnTo>
                    <a:lnTo>
                      <a:pt x="94" y="18"/>
                    </a:lnTo>
                    <a:lnTo>
                      <a:pt x="92" y="18"/>
                    </a:lnTo>
                    <a:lnTo>
                      <a:pt x="92" y="18"/>
                    </a:lnTo>
                    <a:lnTo>
                      <a:pt x="92" y="18"/>
                    </a:lnTo>
                    <a:lnTo>
                      <a:pt x="92" y="22"/>
                    </a:lnTo>
                    <a:lnTo>
                      <a:pt x="92" y="26"/>
                    </a:lnTo>
                    <a:lnTo>
                      <a:pt x="92" y="26"/>
                    </a:lnTo>
                    <a:lnTo>
                      <a:pt x="94" y="30"/>
                    </a:lnTo>
                    <a:lnTo>
                      <a:pt x="94" y="30"/>
                    </a:lnTo>
                    <a:lnTo>
                      <a:pt x="92" y="28"/>
                    </a:lnTo>
                    <a:lnTo>
                      <a:pt x="90" y="30"/>
                    </a:lnTo>
                    <a:lnTo>
                      <a:pt x="88" y="34"/>
                    </a:lnTo>
                    <a:lnTo>
                      <a:pt x="84" y="38"/>
                    </a:lnTo>
                    <a:lnTo>
                      <a:pt x="84" y="38"/>
                    </a:lnTo>
                    <a:lnTo>
                      <a:pt x="82" y="38"/>
                    </a:lnTo>
                    <a:lnTo>
                      <a:pt x="82" y="38"/>
                    </a:lnTo>
                    <a:lnTo>
                      <a:pt x="76" y="38"/>
                    </a:lnTo>
                    <a:lnTo>
                      <a:pt x="74" y="38"/>
                    </a:lnTo>
                    <a:lnTo>
                      <a:pt x="72" y="38"/>
                    </a:lnTo>
                    <a:lnTo>
                      <a:pt x="72" y="38"/>
                    </a:lnTo>
                    <a:lnTo>
                      <a:pt x="70" y="34"/>
                    </a:lnTo>
                    <a:lnTo>
                      <a:pt x="68" y="32"/>
                    </a:lnTo>
                    <a:lnTo>
                      <a:pt x="62" y="38"/>
                    </a:lnTo>
                    <a:lnTo>
                      <a:pt x="62" y="38"/>
                    </a:lnTo>
                    <a:lnTo>
                      <a:pt x="60" y="42"/>
                    </a:lnTo>
                    <a:lnTo>
                      <a:pt x="58" y="44"/>
                    </a:lnTo>
                    <a:lnTo>
                      <a:pt x="58" y="44"/>
                    </a:lnTo>
                    <a:lnTo>
                      <a:pt x="58" y="34"/>
                    </a:lnTo>
                    <a:lnTo>
                      <a:pt x="56" y="32"/>
                    </a:lnTo>
                    <a:lnTo>
                      <a:pt x="52" y="32"/>
                    </a:lnTo>
                    <a:lnTo>
                      <a:pt x="52" y="32"/>
                    </a:lnTo>
                    <a:lnTo>
                      <a:pt x="50" y="34"/>
                    </a:lnTo>
                    <a:lnTo>
                      <a:pt x="48" y="34"/>
                    </a:lnTo>
                    <a:lnTo>
                      <a:pt x="44" y="30"/>
                    </a:lnTo>
                    <a:lnTo>
                      <a:pt x="42" y="24"/>
                    </a:lnTo>
                    <a:lnTo>
                      <a:pt x="42" y="24"/>
                    </a:lnTo>
                    <a:lnTo>
                      <a:pt x="42" y="20"/>
                    </a:lnTo>
                    <a:lnTo>
                      <a:pt x="40" y="20"/>
                    </a:lnTo>
                    <a:lnTo>
                      <a:pt x="34" y="22"/>
                    </a:lnTo>
                    <a:lnTo>
                      <a:pt x="34" y="22"/>
                    </a:lnTo>
                    <a:lnTo>
                      <a:pt x="36" y="26"/>
                    </a:lnTo>
                    <a:lnTo>
                      <a:pt x="38" y="26"/>
                    </a:lnTo>
                    <a:lnTo>
                      <a:pt x="38" y="28"/>
                    </a:lnTo>
                    <a:lnTo>
                      <a:pt x="38" y="32"/>
                    </a:lnTo>
                    <a:lnTo>
                      <a:pt x="38" y="32"/>
                    </a:lnTo>
                    <a:lnTo>
                      <a:pt x="36" y="38"/>
                    </a:lnTo>
                    <a:lnTo>
                      <a:pt x="34" y="38"/>
                    </a:lnTo>
                    <a:lnTo>
                      <a:pt x="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2" name="Freeform 886">
                <a:extLst>
                  <a:ext uri="{FF2B5EF4-FFF2-40B4-BE49-F238E27FC236}">
                    <a16:creationId xmlns:a16="http://schemas.microsoft.com/office/drawing/2014/main" id="{E7DF6EDB-A80C-EC16-DD27-4A52E51C32B5}"/>
                  </a:ext>
                </a:extLst>
              </p:cNvPr>
              <p:cNvSpPr>
                <a:spLocks/>
              </p:cNvSpPr>
              <p:nvPr/>
            </p:nvSpPr>
            <p:spPr bwMode="auto">
              <a:xfrm>
                <a:off x="4504" y="2833"/>
                <a:ext cx="8" cy="6"/>
              </a:xfrm>
              <a:custGeom>
                <a:avLst/>
                <a:gdLst>
                  <a:gd name="T0" fmla="*/ 0 w 8"/>
                  <a:gd name="T1" fmla="*/ 4 h 6"/>
                  <a:gd name="T2" fmla="*/ 0 w 8"/>
                  <a:gd name="T3" fmla="*/ 4 h 6"/>
                  <a:gd name="T4" fmla="*/ 2 w 8"/>
                  <a:gd name="T5" fmla="*/ 2 h 6"/>
                  <a:gd name="T6" fmla="*/ 4 w 8"/>
                  <a:gd name="T7" fmla="*/ 0 h 6"/>
                  <a:gd name="T8" fmla="*/ 6 w 8"/>
                  <a:gd name="T9" fmla="*/ 2 h 6"/>
                  <a:gd name="T10" fmla="*/ 8 w 8"/>
                  <a:gd name="T11" fmla="*/ 4 h 6"/>
                  <a:gd name="T12" fmla="*/ 8 w 8"/>
                  <a:gd name="T13" fmla="*/ 4 h 6"/>
                  <a:gd name="T14" fmla="*/ 6 w 8"/>
                  <a:gd name="T15" fmla="*/ 6 h 6"/>
                  <a:gd name="T16" fmla="*/ 4 w 8"/>
                  <a:gd name="T17" fmla="*/ 6 h 6"/>
                  <a:gd name="T18" fmla="*/ 2 w 8"/>
                  <a:gd name="T19" fmla="*/ 4 h 6"/>
                  <a:gd name="T20" fmla="*/ 0 w 8"/>
                  <a:gd name="T21" fmla="*/ 4 h 6"/>
                  <a:gd name="T22" fmla="*/ 0 w 8"/>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0" y="4"/>
                    </a:moveTo>
                    <a:lnTo>
                      <a:pt x="0" y="4"/>
                    </a:lnTo>
                    <a:lnTo>
                      <a:pt x="2" y="2"/>
                    </a:lnTo>
                    <a:lnTo>
                      <a:pt x="4" y="0"/>
                    </a:lnTo>
                    <a:lnTo>
                      <a:pt x="6" y="2"/>
                    </a:lnTo>
                    <a:lnTo>
                      <a:pt x="8" y="4"/>
                    </a:lnTo>
                    <a:lnTo>
                      <a:pt x="8" y="4"/>
                    </a:lnTo>
                    <a:lnTo>
                      <a:pt x="6" y="6"/>
                    </a:lnTo>
                    <a:lnTo>
                      <a:pt x="4" y="6"/>
                    </a:lnTo>
                    <a:lnTo>
                      <a:pt x="2"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3" name="Freeform 887">
                <a:extLst>
                  <a:ext uri="{FF2B5EF4-FFF2-40B4-BE49-F238E27FC236}">
                    <a16:creationId xmlns:a16="http://schemas.microsoft.com/office/drawing/2014/main" id="{45F8490D-ED06-1565-2834-609B93240389}"/>
                  </a:ext>
                </a:extLst>
              </p:cNvPr>
              <p:cNvSpPr>
                <a:spLocks/>
              </p:cNvSpPr>
              <p:nvPr/>
            </p:nvSpPr>
            <p:spPr bwMode="auto">
              <a:xfrm>
                <a:off x="1728" y="1463"/>
                <a:ext cx="64" cy="64"/>
              </a:xfrm>
              <a:custGeom>
                <a:avLst/>
                <a:gdLst>
                  <a:gd name="T0" fmla="*/ 50 w 64"/>
                  <a:gd name="T1" fmla="*/ 32 h 64"/>
                  <a:gd name="T2" fmla="*/ 48 w 64"/>
                  <a:gd name="T3" fmla="*/ 32 h 64"/>
                  <a:gd name="T4" fmla="*/ 34 w 64"/>
                  <a:gd name="T5" fmla="*/ 48 h 64"/>
                  <a:gd name="T6" fmla="*/ 28 w 64"/>
                  <a:gd name="T7" fmla="*/ 48 h 64"/>
                  <a:gd name="T8" fmla="*/ 26 w 64"/>
                  <a:gd name="T9" fmla="*/ 48 h 64"/>
                  <a:gd name="T10" fmla="*/ 24 w 64"/>
                  <a:gd name="T11" fmla="*/ 54 h 64"/>
                  <a:gd name="T12" fmla="*/ 22 w 64"/>
                  <a:gd name="T13" fmla="*/ 62 h 64"/>
                  <a:gd name="T14" fmla="*/ 18 w 64"/>
                  <a:gd name="T15" fmla="*/ 62 h 64"/>
                  <a:gd name="T16" fmla="*/ 16 w 64"/>
                  <a:gd name="T17" fmla="*/ 58 h 64"/>
                  <a:gd name="T18" fmla="*/ 10 w 64"/>
                  <a:gd name="T19" fmla="*/ 52 h 64"/>
                  <a:gd name="T20" fmla="*/ 6 w 64"/>
                  <a:gd name="T21" fmla="*/ 50 h 64"/>
                  <a:gd name="T22" fmla="*/ 0 w 64"/>
                  <a:gd name="T23" fmla="*/ 36 h 64"/>
                  <a:gd name="T24" fmla="*/ 0 w 64"/>
                  <a:gd name="T25" fmla="*/ 32 h 64"/>
                  <a:gd name="T26" fmla="*/ 4 w 64"/>
                  <a:gd name="T27" fmla="*/ 30 h 64"/>
                  <a:gd name="T28" fmla="*/ 6 w 64"/>
                  <a:gd name="T29" fmla="*/ 32 h 64"/>
                  <a:gd name="T30" fmla="*/ 8 w 64"/>
                  <a:gd name="T31" fmla="*/ 30 h 64"/>
                  <a:gd name="T32" fmla="*/ 8 w 64"/>
                  <a:gd name="T33" fmla="*/ 26 h 64"/>
                  <a:gd name="T34" fmla="*/ 14 w 64"/>
                  <a:gd name="T35" fmla="*/ 20 h 64"/>
                  <a:gd name="T36" fmla="*/ 16 w 64"/>
                  <a:gd name="T37" fmla="*/ 18 h 64"/>
                  <a:gd name="T38" fmla="*/ 18 w 64"/>
                  <a:gd name="T39" fmla="*/ 4 h 64"/>
                  <a:gd name="T40" fmla="*/ 20 w 64"/>
                  <a:gd name="T41" fmla="*/ 0 h 64"/>
                  <a:gd name="T42" fmla="*/ 24 w 64"/>
                  <a:gd name="T43" fmla="*/ 4 h 64"/>
                  <a:gd name="T44" fmla="*/ 24 w 64"/>
                  <a:gd name="T45" fmla="*/ 10 h 64"/>
                  <a:gd name="T46" fmla="*/ 26 w 64"/>
                  <a:gd name="T47" fmla="*/ 14 h 64"/>
                  <a:gd name="T48" fmla="*/ 28 w 64"/>
                  <a:gd name="T49" fmla="*/ 14 h 64"/>
                  <a:gd name="T50" fmla="*/ 34 w 64"/>
                  <a:gd name="T51" fmla="*/ 22 h 64"/>
                  <a:gd name="T52" fmla="*/ 42 w 64"/>
                  <a:gd name="T53" fmla="*/ 28 h 64"/>
                  <a:gd name="T54" fmla="*/ 46 w 64"/>
                  <a:gd name="T55" fmla="*/ 28 h 64"/>
                  <a:gd name="T56" fmla="*/ 44 w 64"/>
                  <a:gd name="T57" fmla="*/ 22 h 64"/>
                  <a:gd name="T58" fmla="*/ 42 w 64"/>
                  <a:gd name="T59" fmla="*/ 16 h 64"/>
                  <a:gd name="T60" fmla="*/ 44 w 64"/>
                  <a:gd name="T61" fmla="*/ 10 h 64"/>
                  <a:gd name="T62" fmla="*/ 50 w 64"/>
                  <a:gd name="T63" fmla="*/ 10 h 64"/>
                  <a:gd name="T64" fmla="*/ 56 w 64"/>
                  <a:gd name="T65" fmla="*/ 14 h 64"/>
                  <a:gd name="T66" fmla="*/ 58 w 64"/>
                  <a:gd name="T67" fmla="*/ 16 h 64"/>
                  <a:gd name="T68" fmla="*/ 62 w 64"/>
                  <a:gd name="T69" fmla="*/ 22 h 64"/>
                  <a:gd name="T70" fmla="*/ 62 w 64"/>
                  <a:gd name="T71" fmla="*/ 26 h 64"/>
                  <a:gd name="T72" fmla="*/ 64 w 64"/>
                  <a:gd name="T73" fmla="*/ 38 h 64"/>
                  <a:gd name="T74" fmla="*/ 62 w 64"/>
                  <a:gd name="T75" fmla="*/ 40 h 64"/>
                  <a:gd name="T76" fmla="*/ 60 w 64"/>
                  <a:gd name="T77" fmla="*/ 42 h 64"/>
                  <a:gd name="T78" fmla="*/ 58 w 64"/>
                  <a:gd name="T79" fmla="*/ 36 h 64"/>
                  <a:gd name="T80" fmla="*/ 54 w 64"/>
                  <a:gd name="T81" fmla="*/ 30 h 64"/>
                  <a:gd name="T82" fmla="*/ 50 w 64"/>
                  <a:gd name="T8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64">
                    <a:moveTo>
                      <a:pt x="50" y="32"/>
                    </a:moveTo>
                    <a:lnTo>
                      <a:pt x="50" y="32"/>
                    </a:lnTo>
                    <a:lnTo>
                      <a:pt x="48" y="32"/>
                    </a:lnTo>
                    <a:lnTo>
                      <a:pt x="48" y="32"/>
                    </a:lnTo>
                    <a:lnTo>
                      <a:pt x="38" y="44"/>
                    </a:lnTo>
                    <a:lnTo>
                      <a:pt x="34" y="48"/>
                    </a:lnTo>
                    <a:lnTo>
                      <a:pt x="30" y="48"/>
                    </a:lnTo>
                    <a:lnTo>
                      <a:pt x="28" y="48"/>
                    </a:lnTo>
                    <a:lnTo>
                      <a:pt x="28" y="48"/>
                    </a:lnTo>
                    <a:lnTo>
                      <a:pt x="26" y="48"/>
                    </a:lnTo>
                    <a:lnTo>
                      <a:pt x="24" y="48"/>
                    </a:lnTo>
                    <a:lnTo>
                      <a:pt x="24" y="54"/>
                    </a:lnTo>
                    <a:lnTo>
                      <a:pt x="24" y="54"/>
                    </a:lnTo>
                    <a:lnTo>
                      <a:pt x="22" y="62"/>
                    </a:lnTo>
                    <a:lnTo>
                      <a:pt x="20" y="64"/>
                    </a:lnTo>
                    <a:lnTo>
                      <a:pt x="18" y="62"/>
                    </a:lnTo>
                    <a:lnTo>
                      <a:pt x="16" y="58"/>
                    </a:lnTo>
                    <a:lnTo>
                      <a:pt x="16" y="58"/>
                    </a:lnTo>
                    <a:lnTo>
                      <a:pt x="14" y="54"/>
                    </a:lnTo>
                    <a:lnTo>
                      <a:pt x="10" y="52"/>
                    </a:lnTo>
                    <a:lnTo>
                      <a:pt x="10" y="52"/>
                    </a:lnTo>
                    <a:lnTo>
                      <a:pt x="6" y="50"/>
                    </a:lnTo>
                    <a:lnTo>
                      <a:pt x="4" y="48"/>
                    </a:lnTo>
                    <a:lnTo>
                      <a:pt x="0" y="36"/>
                    </a:lnTo>
                    <a:lnTo>
                      <a:pt x="0" y="36"/>
                    </a:lnTo>
                    <a:lnTo>
                      <a:pt x="0" y="32"/>
                    </a:lnTo>
                    <a:lnTo>
                      <a:pt x="0" y="32"/>
                    </a:lnTo>
                    <a:lnTo>
                      <a:pt x="4" y="30"/>
                    </a:lnTo>
                    <a:lnTo>
                      <a:pt x="6" y="32"/>
                    </a:lnTo>
                    <a:lnTo>
                      <a:pt x="6" y="32"/>
                    </a:lnTo>
                    <a:lnTo>
                      <a:pt x="8" y="32"/>
                    </a:lnTo>
                    <a:lnTo>
                      <a:pt x="8" y="30"/>
                    </a:lnTo>
                    <a:lnTo>
                      <a:pt x="8" y="26"/>
                    </a:lnTo>
                    <a:lnTo>
                      <a:pt x="8" y="26"/>
                    </a:lnTo>
                    <a:lnTo>
                      <a:pt x="10" y="20"/>
                    </a:lnTo>
                    <a:lnTo>
                      <a:pt x="14" y="20"/>
                    </a:lnTo>
                    <a:lnTo>
                      <a:pt x="14" y="20"/>
                    </a:lnTo>
                    <a:lnTo>
                      <a:pt x="16" y="18"/>
                    </a:lnTo>
                    <a:lnTo>
                      <a:pt x="18" y="16"/>
                    </a:lnTo>
                    <a:lnTo>
                      <a:pt x="18" y="4"/>
                    </a:lnTo>
                    <a:lnTo>
                      <a:pt x="18" y="4"/>
                    </a:lnTo>
                    <a:lnTo>
                      <a:pt x="20" y="0"/>
                    </a:lnTo>
                    <a:lnTo>
                      <a:pt x="20" y="0"/>
                    </a:lnTo>
                    <a:lnTo>
                      <a:pt x="24" y="4"/>
                    </a:lnTo>
                    <a:lnTo>
                      <a:pt x="24" y="4"/>
                    </a:lnTo>
                    <a:lnTo>
                      <a:pt x="24" y="10"/>
                    </a:lnTo>
                    <a:lnTo>
                      <a:pt x="24" y="12"/>
                    </a:lnTo>
                    <a:lnTo>
                      <a:pt x="26" y="14"/>
                    </a:lnTo>
                    <a:lnTo>
                      <a:pt x="26" y="14"/>
                    </a:lnTo>
                    <a:lnTo>
                      <a:pt x="28" y="14"/>
                    </a:lnTo>
                    <a:lnTo>
                      <a:pt x="30" y="16"/>
                    </a:lnTo>
                    <a:lnTo>
                      <a:pt x="34" y="22"/>
                    </a:lnTo>
                    <a:lnTo>
                      <a:pt x="34" y="22"/>
                    </a:lnTo>
                    <a:lnTo>
                      <a:pt x="42" y="28"/>
                    </a:lnTo>
                    <a:lnTo>
                      <a:pt x="42" y="28"/>
                    </a:lnTo>
                    <a:lnTo>
                      <a:pt x="46" y="28"/>
                    </a:lnTo>
                    <a:lnTo>
                      <a:pt x="46" y="26"/>
                    </a:lnTo>
                    <a:lnTo>
                      <a:pt x="44" y="22"/>
                    </a:lnTo>
                    <a:lnTo>
                      <a:pt x="44" y="22"/>
                    </a:lnTo>
                    <a:lnTo>
                      <a:pt x="42" y="16"/>
                    </a:lnTo>
                    <a:lnTo>
                      <a:pt x="42" y="14"/>
                    </a:lnTo>
                    <a:lnTo>
                      <a:pt x="44" y="10"/>
                    </a:lnTo>
                    <a:lnTo>
                      <a:pt x="44" y="10"/>
                    </a:lnTo>
                    <a:lnTo>
                      <a:pt x="50" y="10"/>
                    </a:lnTo>
                    <a:lnTo>
                      <a:pt x="50" y="10"/>
                    </a:lnTo>
                    <a:lnTo>
                      <a:pt x="56" y="14"/>
                    </a:lnTo>
                    <a:lnTo>
                      <a:pt x="56" y="14"/>
                    </a:lnTo>
                    <a:lnTo>
                      <a:pt x="58" y="16"/>
                    </a:lnTo>
                    <a:lnTo>
                      <a:pt x="62" y="22"/>
                    </a:lnTo>
                    <a:lnTo>
                      <a:pt x="62" y="22"/>
                    </a:lnTo>
                    <a:lnTo>
                      <a:pt x="62" y="26"/>
                    </a:lnTo>
                    <a:lnTo>
                      <a:pt x="62" y="26"/>
                    </a:lnTo>
                    <a:lnTo>
                      <a:pt x="64" y="34"/>
                    </a:lnTo>
                    <a:lnTo>
                      <a:pt x="64" y="38"/>
                    </a:lnTo>
                    <a:lnTo>
                      <a:pt x="62" y="40"/>
                    </a:lnTo>
                    <a:lnTo>
                      <a:pt x="62" y="40"/>
                    </a:lnTo>
                    <a:lnTo>
                      <a:pt x="60" y="42"/>
                    </a:lnTo>
                    <a:lnTo>
                      <a:pt x="60" y="42"/>
                    </a:lnTo>
                    <a:lnTo>
                      <a:pt x="58" y="36"/>
                    </a:lnTo>
                    <a:lnTo>
                      <a:pt x="58" y="36"/>
                    </a:lnTo>
                    <a:lnTo>
                      <a:pt x="56" y="32"/>
                    </a:lnTo>
                    <a:lnTo>
                      <a:pt x="54" y="30"/>
                    </a:lnTo>
                    <a:lnTo>
                      <a:pt x="52" y="30"/>
                    </a:lnTo>
                    <a:lnTo>
                      <a:pt x="50" y="32"/>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4" name="Freeform 888">
                <a:extLst>
                  <a:ext uri="{FF2B5EF4-FFF2-40B4-BE49-F238E27FC236}">
                    <a16:creationId xmlns:a16="http://schemas.microsoft.com/office/drawing/2014/main" id="{0FE62118-2AB2-B2A1-29C1-D14EA25B5B5D}"/>
                  </a:ext>
                </a:extLst>
              </p:cNvPr>
              <p:cNvSpPr>
                <a:spLocks/>
              </p:cNvSpPr>
              <p:nvPr/>
            </p:nvSpPr>
            <p:spPr bwMode="auto">
              <a:xfrm>
                <a:off x="1778" y="1469"/>
                <a:ext cx="46" cy="50"/>
              </a:xfrm>
              <a:custGeom>
                <a:avLst/>
                <a:gdLst>
                  <a:gd name="T0" fmla="*/ 0 w 46"/>
                  <a:gd name="T1" fmla="*/ 26 h 50"/>
                  <a:gd name="T2" fmla="*/ 6 w 46"/>
                  <a:gd name="T3" fmla="*/ 24 h 50"/>
                  <a:gd name="T4" fmla="*/ 12 w 46"/>
                  <a:gd name="T5" fmla="*/ 34 h 50"/>
                  <a:gd name="T6" fmla="*/ 12 w 46"/>
                  <a:gd name="T7" fmla="*/ 24 h 50"/>
                  <a:gd name="T8" fmla="*/ 10 w 46"/>
                  <a:gd name="T9" fmla="*/ 16 h 50"/>
                  <a:gd name="T10" fmla="*/ 12 w 46"/>
                  <a:gd name="T11" fmla="*/ 14 h 50"/>
                  <a:gd name="T12" fmla="*/ 18 w 46"/>
                  <a:gd name="T13" fmla="*/ 10 h 50"/>
                  <a:gd name="T14" fmla="*/ 20 w 46"/>
                  <a:gd name="T15" fmla="*/ 4 h 50"/>
                  <a:gd name="T16" fmla="*/ 22 w 46"/>
                  <a:gd name="T17" fmla="*/ 0 h 50"/>
                  <a:gd name="T18" fmla="*/ 24 w 46"/>
                  <a:gd name="T19" fmla="*/ 2 h 50"/>
                  <a:gd name="T20" fmla="*/ 30 w 46"/>
                  <a:gd name="T21" fmla="*/ 16 h 50"/>
                  <a:gd name="T22" fmla="*/ 32 w 46"/>
                  <a:gd name="T23" fmla="*/ 20 h 50"/>
                  <a:gd name="T24" fmla="*/ 30 w 46"/>
                  <a:gd name="T25" fmla="*/ 24 h 50"/>
                  <a:gd name="T26" fmla="*/ 30 w 46"/>
                  <a:gd name="T27" fmla="*/ 22 h 50"/>
                  <a:gd name="T28" fmla="*/ 26 w 46"/>
                  <a:gd name="T29" fmla="*/ 20 h 50"/>
                  <a:gd name="T30" fmla="*/ 24 w 46"/>
                  <a:gd name="T31" fmla="*/ 22 h 50"/>
                  <a:gd name="T32" fmla="*/ 24 w 46"/>
                  <a:gd name="T33" fmla="*/ 26 h 50"/>
                  <a:gd name="T34" fmla="*/ 30 w 46"/>
                  <a:gd name="T35" fmla="*/ 30 h 50"/>
                  <a:gd name="T36" fmla="*/ 34 w 46"/>
                  <a:gd name="T37" fmla="*/ 28 h 50"/>
                  <a:gd name="T38" fmla="*/ 38 w 46"/>
                  <a:gd name="T39" fmla="*/ 32 h 50"/>
                  <a:gd name="T40" fmla="*/ 40 w 46"/>
                  <a:gd name="T41" fmla="*/ 34 h 50"/>
                  <a:gd name="T42" fmla="*/ 42 w 46"/>
                  <a:gd name="T43" fmla="*/ 28 h 50"/>
                  <a:gd name="T44" fmla="*/ 44 w 46"/>
                  <a:gd name="T45" fmla="*/ 26 h 50"/>
                  <a:gd name="T46" fmla="*/ 44 w 46"/>
                  <a:gd name="T47" fmla="*/ 34 h 50"/>
                  <a:gd name="T48" fmla="*/ 44 w 46"/>
                  <a:gd name="T49" fmla="*/ 42 h 50"/>
                  <a:gd name="T50" fmla="*/ 40 w 46"/>
                  <a:gd name="T51" fmla="*/ 48 h 50"/>
                  <a:gd name="T52" fmla="*/ 36 w 46"/>
                  <a:gd name="T53" fmla="*/ 46 h 50"/>
                  <a:gd name="T54" fmla="*/ 28 w 46"/>
                  <a:gd name="T55" fmla="*/ 46 h 50"/>
                  <a:gd name="T56" fmla="*/ 26 w 46"/>
                  <a:gd name="T57" fmla="*/ 50 h 50"/>
                  <a:gd name="T58" fmla="*/ 24 w 46"/>
                  <a:gd name="T59" fmla="*/ 44 h 50"/>
                  <a:gd name="T60" fmla="*/ 20 w 46"/>
                  <a:gd name="T61" fmla="*/ 40 h 50"/>
                  <a:gd name="T62" fmla="*/ 14 w 46"/>
                  <a:gd name="T63" fmla="*/ 44 h 50"/>
                  <a:gd name="T64" fmla="*/ 10 w 46"/>
                  <a:gd name="T65" fmla="*/ 42 h 50"/>
                  <a:gd name="T66" fmla="*/ 6 w 46"/>
                  <a:gd name="T67" fmla="*/ 40 h 50"/>
                  <a:gd name="T68" fmla="*/ 4 w 46"/>
                  <a:gd name="T69" fmla="*/ 32 h 50"/>
                  <a:gd name="T70" fmla="*/ 4 w 46"/>
                  <a:gd name="T71" fmla="*/ 28 h 50"/>
                  <a:gd name="T72" fmla="*/ 0 w 46"/>
                  <a:gd name="T7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0">
                    <a:moveTo>
                      <a:pt x="0" y="26"/>
                    </a:moveTo>
                    <a:lnTo>
                      <a:pt x="0" y="26"/>
                    </a:lnTo>
                    <a:lnTo>
                      <a:pt x="4" y="22"/>
                    </a:lnTo>
                    <a:lnTo>
                      <a:pt x="6" y="24"/>
                    </a:lnTo>
                    <a:lnTo>
                      <a:pt x="12" y="34"/>
                    </a:lnTo>
                    <a:lnTo>
                      <a:pt x="12" y="34"/>
                    </a:lnTo>
                    <a:lnTo>
                      <a:pt x="12" y="28"/>
                    </a:lnTo>
                    <a:lnTo>
                      <a:pt x="12" y="24"/>
                    </a:lnTo>
                    <a:lnTo>
                      <a:pt x="10" y="20"/>
                    </a:lnTo>
                    <a:lnTo>
                      <a:pt x="10" y="16"/>
                    </a:lnTo>
                    <a:lnTo>
                      <a:pt x="10" y="16"/>
                    </a:lnTo>
                    <a:lnTo>
                      <a:pt x="12" y="14"/>
                    </a:lnTo>
                    <a:lnTo>
                      <a:pt x="16" y="12"/>
                    </a:lnTo>
                    <a:lnTo>
                      <a:pt x="18" y="10"/>
                    </a:lnTo>
                    <a:lnTo>
                      <a:pt x="20" y="4"/>
                    </a:lnTo>
                    <a:lnTo>
                      <a:pt x="20" y="4"/>
                    </a:lnTo>
                    <a:lnTo>
                      <a:pt x="22" y="0"/>
                    </a:lnTo>
                    <a:lnTo>
                      <a:pt x="22" y="0"/>
                    </a:lnTo>
                    <a:lnTo>
                      <a:pt x="24" y="2"/>
                    </a:lnTo>
                    <a:lnTo>
                      <a:pt x="24" y="2"/>
                    </a:lnTo>
                    <a:lnTo>
                      <a:pt x="28" y="8"/>
                    </a:lnTo>
                    <a:lnTo>
                      <a:pt x="30" y="16"/>
                    </a:lnTo>
                    <a:lnTo>
                      <a:pt x="30" y="16"/>
                    </a:lnTo>
                    <a:lnTo>
                      <a:pt x="32" y="20"/>
                    </a:lnTo>
                    <a:lnTo>
                      <a:pt x="32" y="20"/>
                    </a:lnTo>
                    <a:lnTo>
                      <a:pt x="30" y="24"/>
                    </a:lnTo>
                    <a:lnTo>
                      <a:pt x="30" y="22"/>
                    </a:lnTo>
                    <a:lnTo>
                      <a:pt x="30" y="22"/>
                    </a:lnTo>
                    <a:lnTo>
                      <a:pt x="26" y="20"/>
                    </a:lnTo>
                    <a:lnTo>
                      <a:pt x="26" y="20"/>
                    </a:lnTo>
                    <a:lnTo>
                      <a:pt x="24" y="22"/>
                    </a:lnTo>
                    <a:lnTo>
                      <a:pt x="24" y="22"/>
                    </a:lnTo>
                    <a:lnTo>
                      <a:pt x="24" y="26"/>
                    </a:lnTo>
                    <a:lnTo>
                      <a:pt x="24" y="26"/>
                    </a:lnTo>
                    <a:lnTo>
                      <a:pt x="26" y="30"/>
                    </a:lnTo>
                    <a:lnTo>
                      <a:pt x="30" y="30"/>
                    </a:lnTo>
                    <a:lnTo>
                      <a:pt x="30" y="30"/>
                    </a:lnTo>
                    <a:lnTo>
                      <a:pt x="34" y="28"/>
                    </a:lnTo>
                    <a:lnTo>
                      <a:pt x="36" y="30"/>
                    </a:lnTo>
                    <a:lnTo>
                      <a:pt x="38" y="32"/>
                    </a:lnTo>
                    <a:lnTo>
                      <a:pt x="38" y="32"/>
                    </a:lnTo>
                    <a:lnTo>
                      <a:pt x="40" y="34"/>
                    </a:lnTo>
                    <a:lnTo>
                      <a:pt x="40" y="32"/>
                    </a:lnTo>
                    <a:lnTo>
                      <a:pt x="42" y="28"/>
                    </a:lnTo>
                    <a:lnTo>
                      <a:pt x="42" y="28"/>
                    </a:lnTo>
                    <a:lnTo>
                      <a:pt x="44" y="26"/>
                    </a:lnTo>
                    <a:lnTo>
                      <a:pt x="46" y="26"/>
                    </a:lnTo>
                    <a:lnTo>
                      <a:pt x="44" y="34"/>
                    </a:lnTo>
                    <a:lnTo>
                      <a:pt x="44" y="34"/>
                    </a:lnTo>
                    <a:lnTo>
                      <a:pt x="44" y="42"/>
                    </a:lnTo>
                    <a:lnTo>
                      <a:pt x="42" y="48"/>
                    </a:lnTo>
                    <a:lnTo>
                      <a:pt x="40" y="48"/>
                    </a:lnTo>
                    <a:lnTo>
                      <a:pt x="36" y="46"/>
                    </a:lnTo>
                    <a:lnTo>
                      <a:pt x="36" y="46"/>
                    </a:lnTo>
                    <a:lnTo>
                      <a:pt x="32" y="44"/>
                    </a:lnTo>
                    <a:lnTo>
                      <a:pt x="28" y="46"/>
                    </a:lnTo>
                    <a:lnTo>
                      <a:pt x="28" y="46"/>
                    </a:lnTo>
                    <a:lnTo>
                      <a:pt x="26" y="50"/>
                    </a:lnTo>
                    <a:lnTo>
                      <a:pt x="26" y="50"/>
                    </a:lnTo>
                    <a:lnTo>
                      <a:pt x="24" y="44"/>
                    </a:lnTo>
                    <a:lnTo>
                      <a:pt x="22" y="40"/>
                    </a:lnTo>
                    <a:lnTo>
                      <a:pt x="20" y="40"/>
                    </a:lnTo>
                    <a:lnTo>
                      <a:pt x="18" y="40"/>
                    </a:lnTo>
                    <a:lnTo>
                      <a:pt x="14" y="44"/>
                    </a:lnTo>
                    <a:lnTo>
                      <a:pt x="12" y="44"/>
                    </a:lnTo>
                    <a:lnTo>
                      <a:pt x="10" y="42"/>
                    </a:lnTo>
                    <a:lnTo>
                      <a:pt x="10" y="42"/>
                    </a:lnTo>
                    <a:lnTo>
                      <a:pt x="6" y="40"/>
                    </a:lnTo>
                    <a:lnTo>
                      <a:pt x="6" y="38"/>
                    </a:lnTo>
                    <a:lnTo>
                      <a:pt x="4" y="32"/>
                    </a:lnTo>
                    <a:lnTo>
                      <a:pt x="4" y="32"/>
                    </a:lnTo>
                    <a:lnTo>
                      <a:pt x="4" y="28"/>
                    </a:lnTo>
                    <a:lnTo>
                      <a:pt x="2" y="26"/>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5" name="Freeform 889">
                <a:extLst>
                  <a:ext uri="{FF2B5EF4-FFF2-40B4-BE49-F238E27FC236}">
                    <a16:creationId xmlns:a16="http://schemas.microsoft.com/office/drawing/2014/main" id="{17673C93-88A9-20EB-8F49-897D19ADB9E0}"/>
                  </a:ext>
                </a:extLst>
              </p:cNvPr>
              <p:cNvSpPr>
                <a:spLocks/>
              </p:cNvSpPr>
              <p:nvPr/>
            </p:nvSpPr>
            <p:spPr bwMode="auto">
              <a:xfrm>
                <a:off x="1784" y="1467"/>
                <a:ext cx="14" cy="20"/>
              </a:xfrm>
              <a:custGeom>
                <a:avLst/>
                <a:gdLst>
                  <a:gd name="T0" fmla="*/ 14 w 14"/>
                  <a:gd name="T1" fmla="*/ 6 h 20"/>
                  <a:gd name="T2" fmla="*/ 14 w 14"/>
                  <a:gd name="T3" fmla="*/ 6 h 20"/>
                  <a:gd name="T4" fmla="*/ 12 w 14"/>
                  <a:gd name="T5" fmla="*/ 14 h 20"/>
                  <a:gd name="T6" fmla="*/ 10 w 14"/>
                  <a:gd name="T7" fmla="*/ 18 h 20"/>
                  <a:gd name="T8" fmla="*/ 8 w 14"/>
                  <a:gd name="T9" fmla="*/ 20 h 20"/>
                  <a:gd name="T10" fmla="*/ 4 w 14"/>
                  <a:gd name="T11" fmla="*/ 18 h 20"/>
                  <a:gd name="T12" fmla="*/ 4 w 14"/>
                  <a:gd name="T13" fmla="*/ 18 h 20"/>
                  <a:gd name="T14" fmla="*/ 0 w 14"/>
                  <a:gd name="T15" fmla="*/ 10 h 20"/>
                  <a:gd name="T16" fmla="*/ 0 w 14"/>
                  <a:gd name="T17" fmla="*/ 10 h 20"/>
                  <a:gd name="T18" fmla="*/ 2 w 14"/>
                  <a:gd name="T19" fmla="*/ 6 h 20"/>
                  <a:gd name="T20" fmla="*/ 6 w 14"/>
                  <a:gd name="T21" fmla="*/ 2 h 20"/>
                  <a:gd name="T22" fmla="*/ 8 w 14"/>
                  <a:gd name="T23" fmla="*/ 0 h 20"/>
                  <a:gd name="T24" fmla="*/ 10 w 14"/>
                  <a:gd name="T25" fmla="*/ 2 h 20"/>
                  <a:gd name="T26" fmla="*/ 12 w 14"/>
                  <a:gd name="T27" fmla="*/ 6 h 20"/>
                  <a:gd name="T28" fmla="*/ 12 w 14"/>
                  <a:gd name="T29" fmla="*/ 6 h 20"/>
                  <a:gd name="T30" fmla="*/ 14 w 14"/>
                  <a:gd name="T31" fmla="*/ 6 h 20"/>
                  <a:gd name="T32" fmla="*/ 14 w 14"/>
                  <a:gd name="T3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14" y="6"/>
                    </a:moveTo>
                    <a:lnTo>
                      <a:pt x="14" y="6"/>
                    </a:lnTo>
                    <a:lnTo>
                      <a:pt x="12" y="14"/>
                    </a:lnTo>
                    <a:lnTo>
                      <a:pt x="10" y="18"/>
                    </a:lnTo>
                    <a:lnTo>
                      <a:pt x="8" y="20"/>
                    </a:lnTo>
                    <a:lnTo>
                      <a:pt x="4" y="18"/>
                    </a:lnTo>
                    <a:lnTo>
                      <a:pt x="4" y="18"/>
                    </a:lnTo>
                    <a:lnTo>
                      <a:pt x="0" y="10"/>
                    </a:lnTo>
                    <a:lnTo>
                      <a:pt x="0" y="10"/>
                    </a:lnTo>
                    <a:lnTo>
                      <a:pt x="2" y="6"/>
                    </a:lnTo>
                    <a:lnTo>
                      <a:pt x="6" y="2"/>
                    </a:lnTo>
                    <a:lnTo>
                      <a:pt x="8" y="0"/>
                    </a:lnTo>
                    <a:lnTo>
                      <a:pt x="10" y="2"/>
                    </a:lnTo>
                    <a:lnTo>
                      <a:pt x="12" y="6"/>
                    </a:lnTo>
                    <a:lnTo>
                      <a:pt x="12"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6" name="Freeform 890">
                <a:extLst>
                  <a:ext uri="{FF2B5EF4-FFF2-40B4-BE49-F238E27FC236}">
                    <a16:creationId xmlns:a16="http://schemas.microsoft.com/office/drawing/2014/main" id="{7A7A13A5-C445-0950-33E0-F0D22D8D2564}"/>
                  </a:ext>
                </a:extLst>
              </p:cNvPr>
              <p:cNvSpPr>
                <a:spLocks/>
              </p:cNvSpPr>
              <p:nvPr/>
            </p:nvSpPr>
            <p:spPr bwMode="auto">
              <a:xfrm>
                <a:off x="1802" y="1471"/>
                <a:ext cx="10" cy="14"/>
              </a:xfrm>
              <a:custGeom>
                <a:avLst/>
                <a:gdLst>
                  <a:gd name="T0" fmla="*/ 6 w 10"/>
                  <a:gd name="T1" fmla="*/ 14 h 14"/>
                  <a:gd name="T2" fmla="*/ 6 w 10"/>
                  <a:gd name="T3" fmla="*/ 14 h 14"/>
                  <a:gd name="T4" fmla="*/ 4 w 10"/>
                  <a:gd name="T5" fmla="*/ 12 h 14"/>
                  <a:gd name="T6" fmla="*/ 2 w 10"/>
                  <a:gd name="T7" fmla="*/ 10 h 14"/>
                  <a:gd name="T8" fmla="*/ 0 w 10"/>
                  <a:gd name="T9" fmla="*/ 0 h 14"/>
                  <a:gd name="T10" fmla="*/ 0 w 10"/>
                  <a:gd name="T11" fmla="*/ 0 h 14"/>
                  <a:gd name="T12" fmla="*/ 4 w 10"/>
                  <a:gd name="T13" fmla="*/ 0 h 14"/>
                  <a:gd name="T14" fmla="*/ 6 w 10"/>
                  <a:gd name="T15" fmla="*/ 2 h 14"/>
                  <a:gd name="T16" fmla="*/ 8 w 10"/>
                  <a:gd name="T17" fmla="*/ 6 h 14"/>
                  <a:gd name="T18" fmla="*/ 10 w 10"/>
                  <a:gd name="T19" fmla="*/ 14 h 14"/>
                  <a:gd name="T20" fmla="*/ 10 w 10"/>
                  <a:gd name="T21" fmla="*/ 14 h 14"/>
                  <a:gd name="T22" fmla="*/ 6 w 10"/>
                  <a:gd name="T23" fmla="*/ 14 h 14"/>
                  <a:gd name="T24" fmla="*/ 6 w 1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6" y="14"/>
                    </a:moveTo>
                    <a:lnTo>
                      <a:pt x="6" y="14"/>
                    </a:lnTo>
                    <a:lnTo>
                      <a:pt x="4" y="12"/>
                    </a:lnTo>
                    <a:lnTo>
                      <a:pt x="2" y="10"/>
                    </a:lnTo>
                    <a:lnTo>
                      <a:pt x="0" y="0"/>
                    </a:lnTo>
                    <a:lnTo>
                      <a:pt x="0" y="0"/>
                    </a:lnTo>
                    <a:lnTo>
                      <a:pt x="4" y="0"/>
                    </a:lnTo>
                    <a:lnTo>
                      <a:pt x="6" y="2"/>
                    </a:lnTo>
                    <a:lnTo>
                      <a:pt x="8" y="6"/>
                    </a:lnTo>
                    <a:lnTo>
                      <a:pt x="10" y="14"/>
                    </a:lnTo>
                    <a:lnTo>
                      <a:pt x="10" y="14"/>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7" name="Freeform 891">
                <a:extLst>
                  <a:ext uri="{FF2B5EF4-FFF2-40B4-BE49-F238E27FC236}">
                    <a16:creationId xmlns:a16="http://schemas.microsoft.com/office/drawing/2014/main" id="{6A484945-013B-6F98-DB5B-ACB7F19428D4}"/>
                  </a:ext>
                </a:extLst>
              </p:cNvPr>
              <p:cNvSpPr>
                <a:spLocks/>
              </p:cNvSpPr>
              <p:nvPr/>
            </p:nvSpPr>
            <p:spPr bwMode="auto">
              <a:xfrm>
                <a:off x="3846" y="2839"/>
                <a:ext cx="24" cy="10"/>
              </a:xfrm>
              <a:custGeom>
                <a:avLst/>
                <a:gdLst>
                  <a:gd name="T0" fmla="*/ 0 w 24"/>
                  <a:gd name="T1" fmla="*/ 10 h 10"/>
                  <a:gd name="T2" fmla="*/ 0 w 24"/>
                  <a:gd name="T3" fmla="*/ 10 h 10"/>
                  <a:gd name="T4" fmla="*/ 6 w 24"/>
                  <a:gd name="T5" fmla="*/ 2 h 10"/>
                  <a:gd name="T6" fmla="*/ 12 w 24"/>
                  <a:gd name="T7" fmla="*/ 0 h 10"/>
                  <a:gd name="T8" fmla="*/ 18 w 24"/>
                  <a:gd name="T9" fmla="*/ 0 h 10"/>
                  <a:gd name="T10" fmla="*/ 24 w 24"/>
                  <a:gd name="T11" fmla="*/ 2 h 10"/>
                  <a:gd name="T12" fmla="*/ 24 w 24"/>
                  <a:gd name="T13" fmla="*/ 2 h 10"/>
                  <a:gd name="T14" fmla="*/ 18 w 24"/>
                  <a:gd name="T15" fmla="*/ 8 h 10"/>
                  <a:gd name="T16" fmla="*/ 12 w 24"/>
                  <a:gd name="T17" fmla="*/ 10 h 10"/>
                  <a:gd name="T18" fmla="*/ 6 w 24"/>
                  <a:gd name="T19" fmla="*/ 10 h 10"/>
                  <a:gd name="T20" fmla="*/ 0 w 24"/>
                  <a:gd name="T21" fmla="*/ 10 h 10"/>
                  <a:gd name="T22" fmla="*/ 0 w 2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0">
                    <a:moveTo>
                      <a:pt x="0" y="10"/>
                    </a:moveTo>
                    <a:lnTo>
                      <a:pt x="0" y="10"/>
                    </a:lnTo>
                    <a:lnTo>
                      <a:pt x="6" y="2"/>
                    </a:lnTo>
                    <a:lnTo>
                      <a:pt x="12" y="0"/>
                    </a:lnTo>
                    <a:lnTo>
                      <a:pt x="18" y="0"/>
                    </a:lnTo>
                    <a:lnTo>
                      <a:pt x="24" y="2"/>
                    </a:lnTo>
                    <a:lnTo>
                      <a:pt x="24" y="2"/>
                    </a:lnTo>
                    <a:lnTo>
                      <a:pt x="18" y="8"/>
                    </a:lnTo>
                    <a:lnTo>
                      <a:pt x="12" y="10"/>
                    </a:lnTo>
                    <a:lnTo>
                      <a:pt x="6"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8" name="Freeform 892">
                <a:extLst>
                  <a:ext uri="{FF2B5EF4-FFF2-40B4-BE49-F238E27FC236}">
                    <a16:creationId xmlns:a16="http://schemas.microsoft.com/office/drawing/2014/main" id="{912C32B8-50A0-F3C1-B2CF-CD54559124AC}"/>
                  </a:ext>
                </a:extLst>
              </p:cNvPr>
              <p:cNvSpPr>
                <a:spLocks/>
              </p:cNvSpPr>
              <p:nvPr/>
            </p:nvSpPr>
            <p:spPr bwMode="auto">
              <a:xfrm>
                <a:off x="3836" y="2841"/>
                <a:ext cx="10" cy="16"/>
              </a:xfrm>
              <a:custGeom>
                <a:avLst/>
                <a:gdLst>
                  <a:gd name="T0" fmla="*/ 0 w 10"/>
                  <a:gd name="T1" fmla="*/ 10 h 16"/>
                  <a:gd name="T2" fmla="*/ 0 w 10"/>
                  <a:gd name="T3" fmla="*/ 10 h 16"/>
                  <a:gd name="T4" fmla="*/ 2 w 10"/>
                  <a:gd name="T5" fmla="*/ 4 h 16"/>
                  <a:gd name="T6" fmla="*/ 4 w 10"/>
                  <a:gd name="T7" fmla="*/ 0 h 16"/>
                  <a:gd name="T8" fmla="*/ 6 w 10"/>
                  <a:gd name="T9" fmla="*/ 0 h 16"/>
                  <a:gd name="T10" fmla="*/ 10 w 10"/>
                  <a:gd name="T11" fmla="*/ 4 h 16"/>
                  <a:gd name="T12" fmla="*/ 10 w 10"/>
                  <a:gd name="T13" fmla="*/ 4 h 16"/>
                  <a:gd name="T14" fmla="*/ 6 w 10"/>
                  <a:gd name="T15" fmla="*/ 14 h 16"/>
                  <a:gd name="T16" fmla="*/ 4 w 10"/>
                  <a:gd name="T17" fmla="*/ 16 h 16"/>
                  <a:gd name="T18" fmla="*/ 0 w 10"/>
                  <a:gd name="T19" fmla="*/ 10 h 16"/>
                  <a:gd name="T20" fmla="*/ 0 w 10"/>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0"/>
                    </a:moveTo>
                    <a:lnTo>
                      <a:pt x="0" y="10"/>
                    </a:lnTo>
                    <a:lnTo>
                      <a:pt x="2" y="4"/>
                    </a:lnTo>
                    <a:lnTo>
                      <a:pt x="4" y="0"/>
                    </a:lnTo>
                    <a:lnTo>
                      <a:pt x="6" y="0"/>
                    </a:lnTo>
                    <a:lnTo>
                      <a:pt x="10" y="4"/>
                    </a:lnTo>
                    <a:lnTo>
                      <a:pt x="10" y="4"/>
                    </a:lnTo>
                    <a:lnTo>
                      <a:pt x="6" y="14"/>
                    </a:lnTo>
                    <a:lnTo>
                      <a:pt x="4"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9" name="Freeform 893">
                <a:extLst>
                  <a:ext uri="{FF2B5EF4-FFF2-40B4-BE49-F238E27FC236}">
                    <a16:creationId xmlns:a16="http://schemas.microsoft.com/office/drawing/2014/main" id="{D53B4CB9-3F52-ACF0-7122-800527E3415E}"/>
                  </a:ext>
                </a:extLst>
              </p:cNvPr>
              <p:cNvSpPr>
                <a:spLocks/>
              </p:cNvSpPr>
              <p:nvPr/>
            </p:nvSpPr>
            <p:spPr bwMode="auto">
              <a:xfrm>
                <a:off x="4486" y="1471"/>
                <a:ext cx="12" cy="14"/>
              </a:xfrm>
              <a:custGeom>
                <a:avLst/>
                <a:gdLst>
                  <a:gd name="T0" fmla="*/ 12 w 12"/>
                  <a:gd name="T1" fmla="*/ 6 h 14"/>
                  <a:gd name="T2" fmla="*/ 12 w 12"/>
                  <a:gd name="T3" fmla="*/ 6 h 14"/>
                  <a:gd name="T4" fmla="*/ 8 w 12"/>
                  <a:gd name="T5" fmla="*/ 12 h 14"/>
                  <a:gd name="T6" fmla="*/ 6 w 12"/>
                  <a:gd name="T7" fmla="*/ 14 h 14"/>
                  <a:gd name="T8" fmla="*/ 2 w 12"/>
                  <a:gd name="T9" fmla="*/ 10 h 14"/>
                  <a:gd name="T10" fmla="*/ 0 w 12"/>
                  <a:gd name="T11" fmla="*/ 6 h 14"/>
                  <a:gd name="T12" fmla="*/ 0 w 12"/>
                  <a:gd name="T13" fmla="*/ 6 h 14"/>
                  <a:gd name="T14" fmla="*/ 2 w 12"/>
                  <a:gd name="T15" fmla="*/ 2 h 14"/>
                  <a:gd name="T16" fmla="*/ 6 w 12"/>
                  <a:gd name="T17" fmla="*/ 0 h 14"/>
                  <a:gd name="T18" fmla="*/ 8 w 12"/>
                  <a:gd name="T19" fmla="*/ 2 h 14"/>
                  <a:gd name="T20" fmla="*/ 12 w 12"/>
                  <a:gd name="T21" fmla="*/ 6 h 14"/>
                  <a:gd name="T22" fmla="*/ 12 w 12"/>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12" y="6"/>
                    </a:moveTo>
                    <a:lnTo>
                      <a:pt x="12" y="6"/>
                    </a:lnTo>
                    <a:lnTo>
                      <a:pt x="8" y="12"/>
                    </a:lnTo>
                    <a:lnTo>
                      <a:pt x="6" y="14"/>
                    </a:lnTo>
                    <a:lnTo>
                      <a:pt x="2" y="10"/>
                    </a:lnTo>
                    <a:lnTo>
                      <a:pt x="0" y="6"/>
                    </a:lnTo>
                    <a:lnTo>
                      <a:pt x="0" y="6"/>
                    </a:lnTo>
                    <a:lnTo>
                      <a:pt x="2" y="2"/>
                    </a:lnTo>
                    <a:lnTo>
                      <a:pt x="6" y="0"/>
                    </a:lnTo>
                    <a:lnTo>
                      <a:pt x="8"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0" name="Freeform 894">
                <a:extLst>
                  <a:ext uri="{FF2B5EF4-FFF2-40B4-BE49-F238E27FC236}">
                    <a16:creationId xmlns:a16="http://schemas.microsoft.com/office/drawing/2014/main" id="{83BAB2AC-66F8-1A30-5F99-03454BDBA1C4}"/>
                  </a:ext>
                </a:extLst>
              </p:cNvPr>
              <p:cNvSpPr>
                <a:spLocks/>
              </p:cNvSpPr>
              <p:nvPr/>
            </p:nvSpPr>
            <p:spPr bwMode="auto">
              <a:xfrm>
                <a:off x="2882" y="2821"/>
                <a:ext cx="34" cy="20"/>
              </a:xfrm>
              <a:custGeom>
                <a:avLst/>
                <a:gdLst>
                  <a:gd name="T0" fmla="*/ 0 w 34"/>
                  <a:gd name="T1" fmla="*/ 16 h 20"/>
                  <a:gd name="T2" fmla="*/ 0 w 34"/>
                  <a:gd name="T3" fmla="*/ 16 h 20"/>
                  <a:gd name="T4" fmla="*/ 2 w 34"/>
                  <a:gd name="T5" fmla="*/ 6 h 20"/>
                  <a:gd name="T6" fmla="*/ 2 w 34"/>
                  <a:gd name="T7" fmla="*/ 2 h 20"/>
                  <a:gd name="T8" fmla="*/ 4 w 34"/>
                  <a:gd name="T9" fmla="*/ 0 h 20"/>
                  <a:gd name="T10" fmla="*/ 4 w 34"/>
                  <a:gd name="T11" fmla="*/ 0 h 20"/>
                  <a:gd name="T12" fmla="*/ 6 w 34"/>
                  <a:gd name="T13" fmla="*/ 0 h 20"/>
                  <a:gd name="T14" fmla="*/ 6 w 34"/>
                  <a:gd name="T15" fmla="*/ 2 h 20"/>
                  <a:gd name="T16" fmla="*/ 8 w 34"/>
                  <a:gd name="T17" fmla="*/ 8 h 20"/>
                  <a:gd name="T18" fmla="*/ 8 w 34"/>
                  <a:gd name="T19" fmla="*/ 8 h 20"/>
                  <a:gd name="T20" fmla="*/ 16 w 34"/>
                  <a:gd name="T21" fmla="*/ 12 h 20"/>
                  <a:gd name="T22" fmla="*/ 20 w 34"/>
                  <a:gd name="T23" fmla="*/ 12 h 20"/>
                  <a:gd name="T24" fmla="*/ 22 w 34"/>
                  <a:gd name="T25" fmla="*/ 10 h 20"/>
                  <a:gd name="T26" fmla="*/ 22 w 34"/>
                  <a:gd name="T27" fmla="*/ 10 h 20"/>
                  <a:gd name="T28" fmla="*/ 30 w 34"/>
                  <a:gd name="T29" fmla="*/ 2 h 20"/>
                  <a:gd name="T30" fmla="*/ 30 w 34"/>
                  <a:gd name="T31" fmla="*/ 2 h 20"/>
                  <a:gd name="T32" fmla="*/ 28 w 34"/>
                  <a:gd name="T33" fmla="*/ 8 h 20"/>
                  <a:gd name="T34" fmla="*/ 26 w 34"/>
                  <a:gd name="T35" fmla="*/ 10 h 20"/>
                  <a:gd name="T36" fmla="*/ 26 w 34"/>
                  <a:gd name="T37" fmla="*/ 10 h 20"/>
                  <a:gd name="T38" fmla="*/ 30 w 34"/>
                  <a:gd name="T39" fmla="*/ 14 h 20"/>
                  <a:gd name="T40" fmla="*/ 32 w 34"/>
                  <a:gd name="T41" fmla="*/ 16 h 20"/>
                  <a:gd name="T42" fmla="*/ 34 w 34"/>
                  <a:gd name="T43" fmla="*/ 20 h 20"/>
                  <a:gd name="T44" fmla="*/ 34 w 34"/>
                  <a:gd name="T45" fmla="*/ 20 h 20"/>
                  <a:gd name="T46" fmla="*/ 20 w 34"/>
                  <a:gd name="T47" fmla="*/ 18 h 20"/>
                  <a:gd name="T48" fmla="*/ 8 w 34"/>
                  <a:gd name="T49" fmla="*/ 18 h 20"/>
                  <a:gd name="T50" fmla="*/ 8 w 34"/>
                  <a:gd name="T51" fmla="*/ 18 h 20"/>
                  <a:gd name="T52" fmla="*/ 6 w 34"/>
                  <a:gd name="T53" fmla="*/ 16 h 20"/>
                  <a:gd name="T54" fmla="*/ 6 w 34"/>
                  <a:gd name="T55" fmla="*/ 16 h 20"/>
                  <a:gd name="T56" fmla="*/ 6 w 34"/>
                  <a:gd name="T57" fmla="*/ 10 h 20"/>
                  <a:gd name="T58" fmla="*/ 4 w 34"/>
                  <a:gd name="T59" fmla="*/ 10 h 20"/>
                  <a:gd name="T60" fmla="*/ 4 w 34"/>
                  <a:gd name="T61" fmla="*/ 10 h 20"/>
                  <a:gd name="T62" fmla="*/ 0 w 34"/>
                  <a:gd name="T63" fmla="*/ 16 h 20"/>
                  <a:gd name="T64" fmla="*/ 0 w 34"/>
                  <a:gd name="T6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20">
                    <a:moveTo>
                      <a:pt x="0" y="16"/>
                    </a:moveTo>
                    <a:lnTo>
                      <a:pt x="0" y="16"/>
                    </a:lnTo>
                    <a:lnTo>
                      <a:pt x="2" y="6"/>
                    </a:lnTo>
                    <a:lnTo>
                      <a:pt x="2" y="2"/>
                    </a:lnTo>
                    <a:lnTo>
                      <a:pt x="4" y="0"/>
                    </a:lnTo>
                    <a:lnTo>
                      <a:pt x="4" y="0"/>
                    </a:lnTo>
                    <a:lnTo>
                      <a:pt x="6" y="0"/>
                    </a:lnTo>
                    <a:lnTo>
                      <a:pt x="6" y="2"/>
                    </a:lnTo>
                    <a:lnTo>
                      <a:pt x="8" y="8"/>
                    </a:lnTo>
                    <a:lnTo>
                      <a:pt x="8" y="8"/>
                    </a:lnTo>
                    <a:lnTo>
                      <a:pt x="16" y="12"/>
                    </a:lnTo>
                    <a:lnTo>
                      <a:pt x="20" y="12"/>
                    </a:lnTo>
                    <a:lnTo>
                      <a:pt x="22" y="10"/>
                    </a:lnTo>
                    <a:lnTo>
                      <a:pt x="22" y="10"/>
                    </a:lnTo>
                    <a:lnTo>
                      <a:pt x="30" y="2"/>
                    </a:lnTo>
                    <a:lnTo>
                      <a:pt x="30" y="2"/>
                    </a:lnTo>
                    <a:lnTo>
                      <a:pt x="28" y="8"/>
                    </a:lnTo>
                    <a:lnTo>
                      <a:pt x="26" y="10"/>
                    </a:lnTo>
                    <a:lnTo>
                      <a:pt x="26" y="10"/>
                    </a:lnTo>
                    <a:lnTo>
                      <a:pt x="30" y="14"/>
                    </a:lnTo>
                    <a:lnTo>
                      <a:pt x="32" y="16"/>
                    </a:lnTo>
                    <a:lnTo>
                      <a:pt x="34" y="20"/>
                    </a:lnTo>
                    <a:lnTo>
                      <a:pt x="34" y="20"/>
                    </a:lnTo>
                    <a:lnTo>
                      <a:pt x="20" y="18"/>
                    </a:lnTo>
                    <a:lnTo>
                      <a:pt x="8" y="18"/>
                    </a:lnTo>
                    <a:lnTo>
                      <a:pt x="8" y="18"/>
                    </a:lnTo>
                    <a:lnTo>
                      <a:pt x="6" y="16"/>
                    </a:lnTo>
                    <a:lnTo>
                      <a:pt x="6" y="16"/>
                    </a:lnTo>
                    <a:lnTo>
                      <a:pt x="6" y="10"/>
                    </a:lnTo>
                    <a:lnTo>
                      <a:pt x="4" y="10"/>
                    </a:lnTo>
                    <a:lnTo>
                      <a:pt x="4" y="1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1" name="Freeform 895">
                <a:extLst>
                  <a:ext uri="{FF2B5EF4-FFF2-40B4-BE49-F238E27FC236}">
                    <a16:creationId xmlns:a16="http://schemas.microsoft.com/office/drawing/2014/main" id="{29F9711A-6ADE-5009-F8CB-E362E63696EA}"/>
                  </a:ext>
                </a:extLst>
              </p:cNvPr>
              <p:cNvSpPr>
                <a:spLocks/>
              </p:cNvSpPr>
              <p:nvPr/>
            </p:nvSpPr>
            <p:spPr bwMode="auto">
              <a:xfrm>
                <a:off x="2912" y="2817"/>
                <a:ext cx="14" cy="12"/>
              </a:xfrm>
              <a:custGeom>
                <a:avLst/>
                <a:gdLst>
                  <a:gd name="T0" fmla="*/ 0 w 14"/>
                  <a:gd name="T1" fmla="*/ 6 h 12"/>
                  <a:gd name="T2" fmla="*/ 0 w 14"/>
                  <a:gd name="T3" fmla="*/ 6 h 12"/>
                  <a:gd name="T4" fmla="*/ 4 w 14"/>
                  <a:gd name="T5" fmla="*/ 2 h 12"/>
                  <a:gd name="T6" fmla="*/ 8 w 14"/>
                  <a:gd name="T7" fmla="*/ 0 h 12"/>
                  <a:gd name="T8" fmla="*/ 10 w 14"/>
                  <a:gd name="T9" fmla="*/ 2 h 12"/>
                  <a:gd name="T10" fmla="*/ 12 w 14"/>
                  <a:gd name="T11" fmla="*/ 4 h 12"/>
                  <a:gd name="T12" fmla="*/ 14 w 14"/>
                  <a:gd name="T13" fmla="*/ 12 h 12"/>
                  <a:gd name="T14" fmla="*/ 14 w 14"/>
                  <a:gd name="T15" fmla="*/ 12 h 12"/>
                  <a:gd name="T16" fmla="*/ 10 w 14"/>
                  <a:gd name="T17" fmla="*/ 10 h 12"/>
                  <a:gd name="T18" fmla="*/ 8 w 14"/>
                  <a:gd name="T19" fmla="*/ 8 h 12"/>
                  <a:gd name="T20" fmla="*/ 4 w 14"/>
                  <a:gd name="T21" fmla="*/ 6 h 12"/>
                  <a:gd name="T22" fmla="*/ 0 w 14"/>
                  <a:gd name="T23" fmla="*/ 6 h 12"/>
                  <a:gd name="T24" fmla="*/ 0 w 14"/>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2">
                    <a:moveTo>
                      <a:pt x="0" y="6"/>
                    </a:moveTo>
                    <a:lnTo>
                      <a:pt x="0" y="6"/>
                    </a:lnTo>
                    <a:lnTo>
                      <a:pt x="4" y="2"/>
                    </a:lnTo>
                    <a:lnTo>
                      <a:pt x="8" y="0"/>
                    </a:lnTo>
                    <a:lnTo>
                      <a:pt x="10" y="2"/>
                    </a:lnTo>
                    <a:lnTo>
                      <a:pt x="12" y="4"/>
                    </a:lnTo>
                    <a:lnTo>
                      <a:pt x="14" y="12"/>
                    </a:lnTo>
                    <a:lnTo>
                      <a:pt x="14" y="12"/>
                    </a:lnTo>
                    <a:lnTo>
                      <a:pt x="10" y="10"/>
                    </a:lnTo>
                    <a:lnTo>
                      <a:pt x="8" y="8"/>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2" name="Freeform 896">
                <a:extLst>
                  <a:ext uri="{FF2B5EF4-FFF2-40B4-BE49-F238E27FC236}">
                    <a16:creationId xmlns:a16="http://schemas.microsoft.com/office/drawing/2014/main" id="{F88190CF-7BF0-D080-20EE-DF7D9EF0EAF1}"/>
                  </a:ext>
                </a:extLst>
              </p:cNvPr>
              <p:cNvSpPr>
                <a:spLocks/>
              </p:cNvSpPr>
              <p:nvPr/>
            </p:nvSpPr>
            <p:spPr bwMode="auto">
              <a:xfrm>
                <a:off x="2918" y="2835"/>
                <a:ext cx="6" cy="12"/>
              </a:xfrm>
              <a:custGeom>
                <a:avLst/>
                <a:gdLst>
                  <a:gd name="T0" fmla="*/ 2 w 6"/>
                  <a:gd name="T1" fmla="*/ 12 h 12"/>
                  <a:gd name="T2" fmla="*/ 2 w 6"/>
                  <a:gd name="T3" fmla="*/ 12 h 12"/>
                  <a:gd name="T4" fmla="*/ 0 w 6"/>
                  <a:gd name="T5" fmla="*/ 10 h 12"/>
                  <a:gd name="T6" fmla="*/ 0 w 6"/>
                  <a:gd name="T7" fmla="*/ 6 h 12"/>
                  <a:gd name="T8" fmla="*/ 0 w 6"/>
                  <a:gd name="T9" fmla="*/ 6 h 12"/>
                  <a:gd name="T10" fmla="*/ 2 w 6"/>
                  <a:gd name="T11" fmla="*/ 2 h 12"/>
                  <a:gd name="T12" fmla="*/ 4 w 6"/>
                  <a:gd name="T13" fmla="*/ 0 h 12"/>
                  <a:gd name="T14" fmla="*/ 4 w 6"/>
                  <a:gd name="T15" fmla="*/ 0 h 12"/>
                  <a:gd name="T16" fmla="*/ 4 w 6"/>
                  <a:gd name="T17" fmla="*/ 2 h 12"/>
                  <a:gd name="T18" fmla="*/ 6 w 6"/>
                  <a:gd name="T19" fmla="*/ 8 h 12"/>
                  <a:gd name="T20" fmla="*/ 6 w 6"/>
                  <a:gd name="T21" fmla="*/ 8 h 12"/>
                  <a:gd name="T22" fmla="*/ 4 w 6"/>
                  <a:gd name="T23" fmla="*/ 12 h 12"/>
                  <a:gd name="T24" fmla="*/ 2 w 6"/>
                  <a:gd name="T25" fmla="*/ 12 h 12"/>
                  <a:gd name="T26" fmla="*/ 2 w 6"/>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2" y="12"/>
                    </a:moveTo>
                    <a:lnTo>
                      <a:pt x="2" y="12"/>
                    </a:lnTo>
                    <a:lnTo>
                      <a:pt x="0" y="10"/>
                    </a:lnTo>
                    <a:lnTo>
                      <a:pt x="0" y="6"/>
                    </a:lnTo>
                    <a:lnTo>
                      <a:pt x="0" y="6"/>
                    </a:lnTo>
                    <a:lnTo>
                      <a:pt x="2" y="2"/>
                    </a:lnTo>
                    <a:lnTo>
                      <a:pt x="4" y="0"/>
                    </a:lnTo>
                    <a:lnTo>
                      <a:pt x="4" y="0"/>
                    </a:lnTo>
                    <a:lnTo>
                      <a:pt x="4" y="2"/>
                    </a:lnTo>
                    <a:lnTo>
                      <a:pt x="6" y="8"/>
                    </a:lnTo>
                    <a:lnTo>
                      <a:pt x="6" y="8"/>
                    </a:lnTo>
                    <a:lnTo>
                      <a:pt x="4"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3" name="Freeform 897">
                <a:extLst>
                  <a:ext uri="{FF2B5EF4-FFF2-40B4-BE49-F238E27FC236}">
                    <a16:creationId xmlns:a16="http://schemas.microsoft.com/office/drawing/2014/main" id="{454C5E88-499B-64FB-D092-16945DAA3E52}"/>
                  </a:ext>
                </a:extLst>
              </p:cNvPr>
              <p:cNvSpPr>
                <a:spLocks/>
              </p:cNvSpPr>
              <p:nvPr/>
            </p:nvSpPr>
            <p:spPr bwMode="auto">
              <a:xfrm>
                <a:off x="4870" y="2805"/>
                <a:ext cx="50" cy="40"/>
              </a:xfrm>
              <a:custGeom>
                <a:avLst/>
                <a:gdLst>
                  <a:gd name="T0" fmla="*/ 44 w 50"/>
                  <a:gd name="T1" fmla="*/ 40 h 40"/>
                  <a:gd name="T2" fmla="*/ 44 w 50"/>
                  <a:gd name="T3" fmla="*/ 40 h 40"/>
                  <a:gd name="T4" fmla="*/ 42 w 50"/>
                  <a:gd name="T5" fmla="*/ 32 h 40"/>
                  <a:gd name="T6" fmla="*/ 36 w 50"/>
                  <a:gd name="T7" fmla="*/ 26 h 40"/>
                  <a:gd name="T8" fmla="*/ 32 w 50"/>
                  <a:gd name="T9" fmla="*/ 24 h 40"/>
                  <a:gd name="T10" fmla="*/ 26 w 50"/>
                  <a:gd name="T11" fmla="*/ 24 h 40"/>
                  <a:gd name="T12" fmla="*/ 26 w 50"/>
                  <a:gd name="T13" fmla="*/ 24 h 40"/>
                  <a:gd name="T14" fmla="*/ 22 w 50"/>
                  <a:gd name="T15" fmla="*/ 28 h 40"/>
                  <a:gd name="T16" fmla="*/ 18 w 50"/>
                  <a:gd name="T17" fmla="*/ 28 h 40"/>
                  <a:gd name="T18" fmla="*/ 14 w 50"/>
                  <a:gd name="T19" fmla="*/ 28 h 40"/>
                  <a:gd name="T20" fmla="*/ 12 w 50"/>
                  <a:gd name="T21" fmla="*/ 20 h 40"/>
                  <a:gd name="T22" fmla="*/ 12 w 50"/>
                  <a:gd name="T23" fmla="*/ 20 h 40"/>
                  <a:gd name="T24" fmla="*/ 8 w 50"/>
                  <a:gd name="T25" fmla="*/ 18 h 40"/>
                  <a:gd name="T26" fmla="*/ 6 w 50"/>
                  <a:gd name="T27" fmla="*/ 18 h 40"/>
                  <a:gd name="T28" fmla="*/ 0 w 50"/>
                  <a:gd name="T29" fmla="*/ 18 h 40"/>
                  <a:gd name="T30" fmla="*/ 0 w 50"/>
                  <a:gd name="T31" fmla="*/ 18 h 40"/>
                  <a:gd name="T32" fmla="*/ 2 w 50"/>
                  <a:gd name="T33" fmla="*/ 6 h 40"/>
                  <a:gd name="T34" fmla="*/ 4 w 50"/>
                  <a:gd name="T35" fmla="*/ 2 h 40"/>
                  <a:gd name="T36" fmla="*/ 8 w 50"/>
                  <a:gd name="T37" fmla="*/ 0 h 40"/>
                  <a:gd name="T38" fmla="*/ 12 w 50"/>
                  <a:gd name="T39" fmla="*/ 0 h 40"/>
                  <a:gd name="T40" fmla="*/ 12 w 50"/>
                  <a:gd name="T41" fmla="*/ 0 h 40"/>
                  <a:gd name="T42" fmla="*/ 16 w 50"/>
                  <a:gd name="T43" fmla="*/ 2 h 40"/>
                  <a:gd name="T44" fmla="*/ 20 w 50"/>
                  <a:gd name="T45" fmla="*/ 8 h 40"/>
                  <a:gd name="T46" fmla="*/ 20 w 50"/>
                  <a:gd name="T47" fmla="*/ 8 h 40"/>
                  <a:gd name="T48" fmla="*/ 22 w 50"/>
                  <a:gd name="T49" fmla="*/ 12 h 40"/>
                  <a:gd name="T50" fmla="*/ 24 w 50"/>
                  <a:gd name="T51" fmla="*/ 14 h 40"/>
                  <a:gd name="T52" fmla="*/ 28 w 50"/>
                  <a:gd name="T53" fmla="*/ 14 h 40"/>
                  <a:gd name="T54" fmla="*/ 30 w 50"/>
                  <a:gd name="T55" fmla="*/ 12 h 40"/>
                  <a:gd name="T56" fmla="*/ 30 w 50"/>
                  <a:gd name="T57" fmla="*/ 12 h 40"/>
                  <a:gd name="T58" fmla="*/ 32 w 50"/>
                  <a:gd name="T59" fmla="*/ 8 h 40"/>
                  <a:gd name="T60" fmla="*/ 36 w 50"/>
                  <a:gd name="T61" fmla="*/ 8 h 40"/>
                  <a:gd name="T62" fmla="*/ 38 w 50"/>
                  <a:gd name="T63" fmla="*/ 12 h 40"/>
                  <a:gd name="T64" fmla="*/ 40 w 50"/>
                  <a:gd name="T65" fmla="*/ 18 h 40"/>
                  <a:gd name="T66" fmla="*/ 40 w 50"/>
                  <a:gd name="T67" fmla="*/ 18 h 40"/>
                  <a:gd name="T68" fmla="*/ 42 w 50"/>
                  <a:gd name="T69" fmla="*/ 22 h 40"/>
                  <a:gd name="T70" fmla="*/ 42 w 50"/>
                  <a:gd name="T71" fmla="*/ 24 h 40"/>
                  <a:gd name="T72" fmla="*/ 46 w 50"/>
                  <a:gd name="T73" fmla="*/ 24 h 40"/>
                  <a:gd name="T74" fmla="*/ 46 w 50"/>
                  <a:gd name="T75" fmla="*/ 24 h 40"/>
                  <a:gd name="T76" fmla="*/ 48 w 50"/>
                  <a:gd name="T77" fmla="*/ 28 h 40"/>
                  <a:gd name="T78" fmla="*/ 50 w 50"/>
                  <a:gd name="T79" fmla="*/ 34 h 40"/>
                  <a:gd name="T80" fmla="*/ 50 w 50"/>
                  <a:gd name="T81" fmla="*/ 34 h 40"/>
                  <a:gd name="T82" fmla="*/ 50 w 50"/>
                  <a:gd name="T83" fmla="*/ 40 h 40"/>
                  <a:gd name="T84" fmla="*/ 48 w 50"/>
                  <a:gd name="T85" fmla="*/ 40 h 40"/>
                  <a:gd name="T86" fmla="*/ 48 w 50"/>
                  <a:gd name="T87" fmla="*/ 40 h 40"/>
                  <a:gd name="T88" fmla="*/ 48 w 50"/>
                  <a:gd name="T89" fmla="*/ 40 h 40"/>
                  <a:gd name="T90" fmla="*/ 44 w 50"/>
                  <a:gd name="T91" fmla="*/ 40 h 40"/>
                  <a:gd name="T92" fmla="*/ 44 w 50"/>
                  <a:gd name="T9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40">
                    <a:moveTo>
                      <a:pt x="44" y="40"/>
                    </a:moveTo>
                    <a:lnTo>
                      <a:pt x="44" y="40"/>
                    </a:lnTo>
                    <a:lnTo>
                      <a:pt x="42" y="32"/>
                    </a:lnTo>
                    <a:lnTo>
                      <a:pt x="36" y="26"/>
                    </a:lnTo>
                    <a:lnTo>
                      <a:pt x="32" y="24"/>
                    </a:lnTo>
                    <a:lnTo>
                      <a:pt x="26" y="24"/>
                    </a:lnTo>
                    <a:lnTo>
                      <a:pt x="26" y="24"/>
                    </a:lnTo>
                    <a:lnTo>
                      <a:pt x="22" y="28"/>
                    </a:lnTo>
                    <a:lnTo>
                      <a:pt x="18" y="28"/>
                    </a:lnTo>
                    <a:lnTo>
                      <a:pt x="14" y="28"/>
                    </a:lnTo>
                    <a:lnTo>
                      <a:pt x="12" y="20"/>
                    </a:lnTo>
                    <a:lnTo>
                      <a:pt x="12" y="20"/>
                    </a:lnTo>
                    <a:lnTo>
                      <a:pt x="8" y="18"/>
                    </a:lnTo>
                    <a:lnTo>
                      <a:pt x="6" y="18"/>
                    </a:lnTo>
                    <a:lnTo>
                      <a:pt x="0" y="18"/>
                    </a:lnTo>
                    <a:lnTo>
                      <a:pt x="0" y="18"/>
                    </a:lnTo>
                    <a:lnTo>
                      <a:pt x="2" y="6"/>
                    </a:lnTo>
                    <a:lnTo>
                      <a:pt x="4" y="2"/>
                    </a:lnTo>
                    <a:lnTo>
                      <a:pt x="8" y="0"/>
                    </a:lnTo>
                    <a:lnTo>
                      <a:pt x="12" y="0"/>
                    </a:lnTo>
                    <a:lnTo>
                      <a:pt x="12" y="0"/>
                    </a:lnTo>
                    <a:lnTo>
                      <a:pt x="16" y="2"/>
                    </a:lnTo>
                    <a:lnTo>
                      <a:pt x="20" y="8"/>
                    </a:lnTo>
                    <a:lnTo>
                      <a:pt x="20" y="8"/>
                    </a:lnTo>
                    <a:lnTo>
                      <a:pt x="22" y="12"/>
                    </a:lnTo>
                    <a:lnTo>
                      <a:pt x="24" y="14"/>
                    </a:lnTo>
                    <a:lnTo>
                      <a:pt x="28" y="14"/>
                    </a:lnTo>
                    <a:lnTo>
                      <a:pt x="30" y="12"/>
                    </a:lnTo>
                    <a:lnTo>
                      <a:pt x="30" y="12"/>
                    </a:lnTo>
                    <a:lnTo>
                      <a:pt x="32" y="8"/>
                    </a:lnTo>
                    <a:lnTo>
                      <a:pt x="36" y="8"/>
                    </a:lnTo>
                    <a:lnTo>
                      <a:pt x="38" y="12"/>
                    </a:lnTo>
                    <a:lnTo>
                      <a:pt x="40" y="18"/>
                    </a:lnTo>
                    <a:lnTo>
                      <a:pt x="40" y="18"/>
                    </a:lnTo>
                    <a:lnTo>
                      <a:pt x="42" y="22"/>
                    </a:lnTo>
                    <a:lnTo>
                      <a:pt x="42" y="24"/>
                    </a:lnTo>
                    <a:lnTo>
                      <a:pt x="46" y="24"/>
                    </a:lnTo>
                    <a:lnTo>
                      <a:pt x="46" y="24"/>
                    </a:lnTo>
                    <a:lnTo>
                      <a:pt x="48" y="28"/>
                    </a:lnTo>
                    <a:lnTo>
                      <a:pt x="50" y="34"/>
                    </a:lnTo>
                    <a:lnTo>
                      <a:pt x="50" y="34"/>
                    </a:lnTo>
                    <a:lnTo>
                      <a:pt x="50" y="40"/>
                    </a:lnTo>
                    <a:lnTo>
                      <a:pt x="48" y="40"/>
                    </a:lnTo>
                    <a:lnTo>
                      <a:pt x="48" y="40"/>
                    </a:lnTo>
                    <a:lnTo>
                      <a:pt x="48" y="40"/>
                    </a:lnTo>
                    <a:lnTo>
                      <a:pt x="44" y="40"/>
                    </a:lnTo>
                    <a:lnTo>
                      <a:pt x="4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4" name="Freeform 898">
                <a:extLst>
                  <a:ext uri="{FF2B5EF4-FFF2-40B4-BE49-F238E27FC236}">
                    <a16:creationId xmlns:a16="http://schemas.microsoft.com/office/drawing/2014/main" id="{058A1362-CA29-0A37-657B-47840BBFAFCE}"/>
                  </a:ext>
                </a:extLst>
              </p:cNvPr>
              <p:cNvSpPr>
                <a:spLocks/>
              </p:cNvSpPr>
              <p:nvPr/>
            </p:nvSpPr>
            <p:spPr bwMode="auto">
              <a:xfrm>
                <a:off x="4916" y="2825"/>
                <a:ext cx="18" cy="22"/>
              </a:xfrm>
              <a:custGeom>
                <a:avLst/>
                <a:gdLst>
                  <a:gd name="T0" fmla="*/ 2 w 18"/>
                  <a:gd name="T1" fmla="*/ 20 h 22"/>
                  <a:gd name="T2" fmla="*/ 2 w 18"/>
                  <a:gd name="T3" fmla="*/ 20 h 22"/>
                  <a:gd name="T4" fmla="*/ 4 w 18"/>
                  <a:gd name="T5" fmla="*/ 14 h 22"/>
                  <a:gd name="T6" fmla="*/ 2 w 18"/>
                  <a:gd name="T7" fmla="*/ 12 h 22"/>
                  <a:gd name="T8" fmla="*/ 0 w 18"/>
                  <a:gd name="T9" fmla="*/ 8 h 22"/>
                  <a:gd name="T10" fmla="*/ 0 w 18"/>
                  <a:gd name="T11" fmla="*/ 4 h 22"/>
                  <a:gd name="T12" fmla="*/ 0 w 18"/>
                  <a:gd name="T13" fmla="*/ 4 h 22"/>
                  <a:gd name="T14" fmla="*/ 2 w 18"/>
                  <a:gd name="T15" fmla="*/ 2 h 22"/>
                  <a:gd name="T16" fmla="*/ 6 w 18"/>
                  <a:gd name="T17" fmla="*/ 0 h 22"/>
                  <a:gd name="T18" fmla="*/ 12 w 18"/>
                  <a:gd name="T19" fmla="*/ 0 h 22"/>
                  <a:gd name="T20" fmla="*/ 12 w 18"/>
                  <a:gd name="T21" fmla="*/ 0 h 22"/>
                  <a:gd name="T22" fmla="*/ 16 w 18"/>
                  <a:gd name="T23" fmla="*/ 0 h 22"/>
                  <a:gd name="T24" fmla="*/ 16 w 18"/>
                  <a:gd name="T25" fmla="*/ 4 h 22"/>
                  <a:gd name="T26" fmla="*/ 18 w 18"/>
                  <a:gd name="T27" fmla="*/ 16 h 22"/>
                  <a:gd name="T28" fmla="*/ 18 w 18"/>
                  <a:gd name="T29" fmla="*/ 16 h 22"/>
                  <a:gd name="T30" fmla="*/ 18 w 18"/>
                  <a:gd name="T31" fmla="*/ 20 h 22"/>
                  <a:gd name="T32" fmla="*/ 18 w 18"/>
                  <a:gd name="T33" fmla="*/ 20 h 22"/>
                  <a:gd name="T34" fmla="*/ 14 w 18"/>
                  <a:gd name="T35" fmla="*/ 12 h 22"/>
                  <a:gd name="T36" fmla="*/ 12 w 18"/>
                  <a:gd name="T37" fmla="*/ 12 h 22"/>
                  <a:gd name="T38" fmla="*/ 12 w 18"/>
                  <a:gd name="T39" fmla="*/ 12 h 22"/>
                  <a:gd name="T40" fmla="*/ 10 w 18"/>
                  <a:gd name="T41" fmla="*/ 22 h 22"/>
                  <a:gd name="T42" fmla="*/ 10 w 18"/>
                  <a:gd name="T43" fmla="*/ 22 h 22"/>
                  <a:gd name="T44" fmla="*/ 6 w 18"/>
                  <a:gd name="T45" fmla="*/ 22 h 22"/>
                  <a:gd name="T46" fmla="*/ 2 w 18"/>
                  <a:gd name="T47" fmla="*/ 20 h 22"/>
                  <a:gd name="T48" fmla="*/ 2 w 18"/>
                  <a:gd name="T4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2">
                    <a:moveTo>
                      <a:pt x="2" y="20"/>
                    </a:moveTo>
                    <a:lnTo>
                      <a:pt x="2" y="20"/>
                    </a:lnTo>
                    <a:lnTo>
                      <a:pt x="4" y="14"/>
                    </a:lnTo>
                    <a:lnTo>
                      <a:pt x="2" y="12"/>
                    </a:lnTo>
                    <a:lnTo>
                      <a:pt x="0" y="8"/>
                    </a:lnTo>
                    <a:lnTo>
                      <a:pt x="0" y="4"/>
                    </a:lnTo>
                    <a:lnTo>
                      <a:pt x="0" y="4"/>
                    </a:lnTo>
                    <a:lnTo>
                      <a:pt x="2" y="2"/>
                    </a:lnTo>
                    <a:lnTo>
                      <a:pt x="6" y="0"/>
                    </a:lnTo>
                    <a:lnTo>
                      <a:pt x="12" y="0"/>
                    </a:lnTo>
                    <a:lnTo>
                      <a:pt x="12" y="0"/>
                    </a:lnTo>
                    <a:lnTo>
                      <a:pt x="16" y="0"/>
                    </a:lnTo>
                    <a:lnTo>
                      <a:pt x="16" y="4"/>
                    </a:lnTo>
                    <a:lnTo>
                      <a:pt x="18" y="16"/>
                    </a:lnTo>
                    <a:lnTo>
                      <a:pt x="18" y="16"/>
                    </a:lnTo>
                    <a:lnTo>
                      <a:pt x="18" y="20"/>
                    </a:lnTo>
                    <a:lnTo>
                      <a:pt x="18" y="20"/>
                    </a:lnTo>
                    <a:lnTo>
                      <a:pt x="14" y="12"/>
                    </a:lnTo>
                    <a:lnTo>
                      <a:pt x="12" y="12"/>
                    </a:lnTo>
                    <a:lnTo>
                      <a:pt x="12" y="12"/>
                    </a:lnTo>
                    <a:lnTo>
                      <a:pt x="10" y="22"/>
                    </a:lnTo>
                    <a:lnTo>
                      <a:pt x="10" y="22"/>
                    </a:lnTo>
                    <a:lnTo>
                      <a:pt x="6" y="22"/>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5" name="Freeform 899">
                <a:extLst>
                  <a:ext uri="{FF2B5EF4-FFF2-40B4-BE49-F238E27FC236}">
                    <a16:creationId xmlns:a16="http://schemas.microsoft.com/office/drawing/2014/main" id="{02B55CE0-ACD4-3BC5-EBEE-D87CB4A4A518}"/>
                  </a:ext>
                </a:extLst>
              </p:cNvPr>
              <p:cNvSpPr>
                <a:spLocks/>
              </p:cNvSpPr>
              <p:nvPr/>
            </p:nvSpPr>
            <p:spPr bwMode="auto">
              <a:xfrm>
                <a:off x="4936" y="2845"/>
                <a:ext cx="4" cy="6"/>
              </a:xfrm>
              <a:custGeom>
                <a:avLst/>
                <a:gdLst>
                  <a:gd name="T0" fmla="*/ 0 w 4"/>
                  <a:gd name="T1" fmla="*/ 0 h 6"/>
                  <a:gd name="T2" fmla="*/ 0 w 4"/>
                  <a:gd name="T3" fmla="*/ 0 h 6"/>
                  <a:gd name="T4" fmla="*/ 4 w 4"/>
                  <a:gd name="T5" fmla="*/ 0 h 6"/>
                  <a:gd name="T6" fmla="*/ 4 w 4"/>
                  <a:gd name="T7" fmla="*/ 0 h 6"/>
                  <a:gd name="T8" fmla="*/ 4 w 4"/>
                  <a:gd name="T9" fmla="*/ 6 h 6"/>
                  <a:gd name="T10" fmla="*/ 2 w 4"/>
                  <a:gd name="T11" fmla="*/ 6 h 6"/>
                  <a:gd name="T12" fmla="*/ 0 w 4"/>
                  <a:gd name="T13" fmla="*/ 0 h 6"/>
                  <a:gd name="T14" fmla="*/ 0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0"/>
                    </a:moveTo>
                    <a:lnTo>
                      <a:pt x="0" y="0"/>
                    </a:lnTo>
                    <a:lnTo>
                      <a:pt x="4" y="0"/>
                    </a:lnTo>
                    <a:lnTo>
                      <a:pt x="4" y="0"/>
                    </a:lnTo>
                    <a:lnTo>
                      <a:pt x="4" y="6"/>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6" name="Freeform 900">
                <a:extLst>
                  <a:ext uri="{FF2B5EF4-FFF2-40B4-BE49-F238E27FC236}">
                    <a16:creationId xmlns:a16="http://schemas.microsoft.com/office/drawing/2014/main" id="{4B4E3894-B74A-9C4B-1487-328124C9B9C3}"/>
                  </a:ext>
                </a:extLst>
              </p:cNvPr>
              <p:cNvSpPr>
                <a:spLocks/>
              </p:cNvSpPr>
              <p:nvPr/>
            </p:nvSpPr>
            <p:spPr bwMode="auto">
              <a:xfrm>
                <a:off x="1874" y="2797"/>
                <a:ext cx="28" cy="26"/>
              </a:xfrm>
              <a:custGeom>
                <a:avLst/>
                <a:gdLst>
                  <a:gd name="T0" fmla="*/ 2 w 28"/>
                  <a:gd name="T1" fmla="*/ 18 h 26"/>
                  <a:gd name="T2" fmla="*/ 2 w 28"/>
                  <a:gd name="T3" fmla="*/ 18 h 26"/>
                  <a:gd name="T4" fmla="*/ 0 w 28"/>
                  <a:gd name="T5" fmla="*/ 10 h 26"/>
                  <a:gd name="T6" fmla="*/ 0 w 28"/>
                  <a:gd name="T7" fmla="*/ 10 h 26"/>
                  <a:gd name="T8" fmla="*/ 2 w 28"/>
                  <a:gd name="T9" fmla="*/ 4 h 26"/>
                  <a:gd name="T10" fmla="*/ 4 w 28"/>
                  <a:gd name="T11" fmla="*/ 0 h 26"/>
                  <a:gd name="T12" fmla="*/ 6 w 28"/>
                  <a:gd name="T13" fmla="*/ 0 h 26"/>
                  <a:gd name="T14" fmla="*/ 8 w 28"/>
                  <a:gd name="T15" fmla="*/ 2 h 26"/>
                  <a:gd name="T16" fmla="*/ 8 w 28"/>
                  <a:gd name="T17" fmla="*/ 2 h 26"/>
                  <a:gd name="T18" fmla="*/ 16 w 28"/>
                  <a:gd name="T19" fmla="*/ 8 h 26"/>
                  <a:gd name="T20" fmla="*/ 22 w 28"/>
                  <a:gd name="T21" fmla="*/ 8 h 26"/>
                  <a:gd name="T22" fmla="*/ 22 w 28"/>
                  <a:gd name="T23" fmla="*/ 8 h 26"/>
                  <a:gd name="T24" fmla="*/ 24 w 28"/>
                  <a:gd name="T25" fmla="*/ 8 h 26"/>
                  <a:gd name="T26" fmla="*/ 24 w 28"/>
                  <a:gd name="T27" fmla="*/ 8 h 26"/>
                  <a:gd name="T28" fmla="*/ 28 w 28"/>
                  <a:gd name="T29" fmla="*/ 12 h 26"/>
                  <a:gd name="T30" fmla="*/ 28 w 28"/>
                  <a:gd name="T31" fmla="*/ 14 h 26"/>
                  <a:gd name="T32" fmla="*/ 28 w 28"/>
                  <a:gd name="T33" fmla="*/ 18 h 26"/>
                  <a:gd name="T34" fmla="*/ 28 w 28"/>
                  <a:gd name="T35" fmla="*/ 18 h 26"/>
                  <a:gd name="T36" fmla="*/ 26 w 28"/>
                  <a:gd name="T37" fmla="*/ 18 h 26"/>
                  <a:gd name="T38" fmla="*/ 24 w 28"/>
                  <a:gd name="T39" fmla="*/ 20 h 26"/>
                  <a:gd name="T40" fmla="*/ 22 w 28"/>
                  <a:gd name="T41" fmla="*/ 20 h 26"/>
                  <a:gd name="T42" fmla="*/ 20 w 28"/>
                  <a:gd name="T43" fmla="*/ 18 h 26"/>
                  <a:gd name="T44" fmla="*/ 20 w 28"/>
                  <a:gd name="T45" fmla="*/ 18 h 26"/>
                  <a:gd name="T46" fmla="*/ 16 w 28"/>
                  <a:gd name="T47" fmla="*/ 24 h 26"/>
                  <a:gd name="T48" fmla="*/ 12 w 28"/>
                  <a:gd name="T49" fmla="*/ 26 h 26"/>
                  <a:gd name="T50" fmla="*/ 6 w 28"/>
                  <a:gd name="T51" fmla="*/ 24 h 26"/>
                  <a:gd name="T52" fmla="*/ 2 w 28"/>
                  <a:gd name="T53" fmla="*/ 18 h 26"/>
                  <a:gd name="T54" fmla="*/ 2 w 28"/>
                  <a:gd name="T5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6">
                    <a:moveTo>
                      <a:pt x="2" y="18"/>
                    </a:moveTo>
                    <a:lnTo>
                      <a:pt x="2" y="18"/>
                    </a:lnTo>
                    <a:lnTo>
                      <a:pt x="0" y="10"/>
                    </a:lnTo>
                    <a:lnTo>
                      <a:pt x="0" y="10"/>
                    </a:lnTo>
                    <a:lnTo>
                      <a:pt x="2" y="4"/>
                    </a:lnTo>
                    <a:lnTo>
                      <a:pt x="4" y="0"/>
                    </a:lnTo>
                    <a:lnTo>
                      <a:pt x="6" y="0"/>
                    </a:lnTo>
                    <a:lnTo>
                      <a:pt x="8" y="2"/>
                    </a:lnTo>
                    <a:lnTo>
                      <a:pt x="8" y="2"/>
                    </a:lnTo>
                    <a:lnTo>
                      <a:pt x="16" y="8"/>
                    </a:lnTo>
                    <a:lnTo>
                      <a:pt x="22" y="8"/>
                    </a:lnTo>
                    <a:lnTo>
                      <a:pt x="22" y="8"/>
                    </a:lnTo>
                    <a:lnTo>
                      <a:pt x="24" y="8"/>
                    </a:lnTo>
                    <a:lnTo>
                      <a:pt x="24" y="8"/>
                    </a:lnTo>
                    <a:lnTo>
                      <a:pt x="28" y="12"/>
                    </a:lnTo>
                    <a:lnTo>
                      <a:pt x="28" y="14"/>
                    </a:lnTo>
                    <a:lnTo>
                      <a:pt x="28" y="18"/>
                    </a:lnTo>
                    <a:lnTo>
                      <a:pt x="28" y="18"/>
                    </a:lnTo>
                    <a:lnTo>
                      <a:pt x="26" y="18"/>
                    </a:lnTo>
                    <a:lnTo>
                      <a:pt x="24" y="20"/>
                    </a:lnTo>
                    <a:lnTo>
                      <a:pt x="22" y="20"/>
                    </a:lnTo>
                    <a:lnTo>
                      <a:pt x="20" y="18"/>
                    </a:lnTo>
                    <a:lnTo>
                      <a:pt x="20" y="18"/>
                    </a:lnTo>
                    <a:lnTo>
                      <a:pt x="16" y="24"/>
                    </a:lnTo>
                    <a:lnTo>
                      <a:pt x="12" y="26"/>
                    </a:lnTo>
                    <a:lnTo>
                      <a:pt x="6" y="24"/>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7" name="Freeform 901">
                <a:extLst>
                  <a:ext uri="{FF2B5EF4-FFF2-40B4-BE49-F238E27FC236}">
                    <a16:creationId xmlns:a16="http://schemas.microsoft.com/office/drawing/2014/main" id="{06C98B82-5EDF-558E-DAF9-68A99132785A}"/>
                  </a:ext>
                </a:extLst>
              </p:cNvPr>
              <p:cNvSpPr>
                <a:spLocks/>
              </p:cNvSpPr>
              <p:nvPr/>
            </p:nvSpPr>
            <p:spPr bwMode="auto">
              <a:xfrm>
                <a:off x="1898" y="2777"/>
                <a:ext cx="16" cy="42"/>
              </a:xfrm>
              <a:custGeom>
                <a:avLst/>
                <a:gdLst>
                  <a:gd name="T0" fmla="*/ 4 w 16"/>
                  <a:gd name="T1" fmla="*/ 38 h 42"/>
                  <a:gd name="T2" fmla="*/ 4 w 16"/>
                  <a:gd name="T3" fmla="*/ 38 h 42"/>
                  <a:gd name="T4" fmla="*/ 0 w 16"/>
                  <a:gd name="T5" fmla="*/ 30 h 42"/>
                  <a:gd name="T6" fmla="*/ 0 w 16"/>
                  <a:gd name="T7" fmla="*/ 30 h 42"/>
                  <a:gd name="T8" fmla="*/ 2 w 16"/>
                  <a:gd name="T9" fmla="*/ 12 h 42"/>
                  <a:gd name="T10" fmla="*/ 4 w 16"/>
                  <a:gd name="T11" fmla="*/ 4 h 42"/>
                  <a:gd name="T12" fmla="*/ 4 w 16"/>
                  <a:gd name="T13" fmla="*/ 2 h 42"/>
                  <a:gd name="T14" fmla="*/ 8 w 16"/>
                  <a:gd name="T15" fmla="*/ 0 h 42"/>
                  <a:gd name="T16" fmla="*/ 8 w 16"/>
                  <a:gd name="T17" fmla="*/ 0 h 42"/>
                  <a:gd name="T18" fmla="*/ 12 w 16"/>
                  <a:gd name="T19" fmla="*/ 4 h 42"/>
                  <a:gd name="T20" fmla="*/ 16 w 16"/>
                  <a:gd name="T21" fmla="*/ 8 h 42"/>
                  <a:gd name="T22" fmla="*/ 16 w 16"/>
                  <a:gd name="T23" fmla="*/ 18 h 42"/>
                  <a:gd name="T24" fmla="*/ 16 w 16"/>
                  <a:gd name="T25" fmla="*/ 30 h 42"/>
                  <a:gd name="T26" fmla="*/ 16 w 16"/>
                  <a:gd name="T27" fmla="*/ 30 h 42"/>
                  <a:gd name="T28" fmla="*/ 16 w 16"/>
                  <a:gd name="T29" fmla="*/ 32 h 42"/>
                  <a:gd name="T30" fmla="*/ 14 w 16"/>
                  <a:gd name="T31" fmla="*/ 30 h 42"/>
                  <a:gd name="T32" fmla="*/ 14 w 16"/>
                  <a:gd name="T33" fmla="*/ 30 h 42"/>
                  <a:gd name="T34" fmla="*/ 12 w 16"/>
                  <a:gd name="T35" fmla="*/ 32 h 42"/>
                  <a:gd name="T36" fmla="*/ 12 w 16"/>
                  <a:gd name="T37" fmla="*/ 32 h 42"/>
                  <a:gd name="T38" fmla="*/ 12 w 16"/>
                  <a:gd name="T39" fmla="*/ 32 h 42"/>
                  <a:gd name="T40" fmla="*/ 10 w 16"/>
                  <a:gd name="T41" fmla="*/ 40 h 42"/>
                  <a:gd name="T42" fmla="*/ 8 w 16"/>
                  <a:gd name="T43" fmla="*/ 42 h 42"/>
                  <a:gd name="T44" fmla="*/ 6 w 16"/>
                  <a:gd name="T45" fmla="*/ 40 h 42"/>
                  <a:gd name="T46" fmla="*/ 4 w 16"/>
                  <a:gd name="T47" fmla="*/ 38 h 42"/>
                  <a:gd name="T48" fmla="*/ 4 w 16"/>
                  <a:gd name="T4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2">
                    <a:moveTo>
                      <a:pt x="4" y="38"/>
                    </a:moveTo>
                    <a:lnTo>
                      <a:pt x="4" y="38"/>
                    </a:lnTo>
                    <a:lnTo>
                      <a:pt x="0" y="30"/>
                    </a:lnTo>
                    <a:lnTo>
                      <a:pt x="0" y="30"/>
                    </a:lnTo>
                    <a:lnTo>
                      <a:pt x="2" y="12"/>
                    </a:lnTo>
                    <a:lnTo>
                      <a:pt x="4" y="4"/>
                    </a:lnTo>
                    <a:lnTo>
                      <a:pt x="4" y="2"/>
                    </a:lnTo>
                    <a:lnTo>
                      <a:pt x="8" y="0"/>
                    </a:lnTo>
                    <a:lnTo>
                      <a:pt x="8" y="0"/>
                    </a:lnTo>
                    <a:lnTo>
                      <a:pt x="12" y="4"/>
                    </a:lnTo>
                    <a:lnTo>
                      <a:pt x="16" y="8"/>
                    </a:lnTo>
                    <a:lnTo>
                      <a:pt x="16" y="18"/>
                    </a:lnTo>
                    <a:lnTo>
                      <a:pt x="16" y="30"/>
                    </a:lnTo>
                    <a:lnTo>
                      <a:pt x="16" y="30"/>
                    </a:lnTo>
                    <a:lnTo>
                      <a:pt x="16" y="32"/>
                    </a:lnTo>
                    <a:lnTo>
                      <a:pt x="14" y="30"/>
                    </a:lnTo>
                    <a:lnTo>
                      <a:pt x="14" y="30"/>
                    </a:lnTo>
                    <a:lnTo>
                      <a:pt x="12" y="32"/>
                    </a:lnTo>
                    <a:lnTo>
                      <a:pt x="12" y="32"/>
                    </a:lnTo>
                    <a:lnTo>
                      <a:pt x="12" y="32"/>
                    </a:lnTo>
                    <a:lnTo>
                      <a:pt x="10" y="40"/>
                    </a:lnTo>
                    <a:lnTo>
                      <a:pt x="8" y="42"/>
                    </a:lnTo>
                    <a:lnTo>
                      <a:pt x="6" y="40"/>
                    </a:lnTo>
                    <a:lnTo>
                      <a:pt x="4" y="38"/>
                    </a:lnTo>
                    <a:lnTo>
                      <a:pt x="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8" name="Freeform 902">
                <a:extLst>
                  <a:ext uri="{FF2B5EF4-FFF2-40B4-BE49-F238E27FC236}">
                    <a16:creationId xmlns:a16="http://schemas.microsoft.com/office/drawing/2014/main" id="{F552187A-B8C7-FB2C-9BBC-2FC4721E7E71}"/>
                  </a:ext>
                </a:extLst>
              </p:cNvPr>
              <p:cNvSpPr>
                <a:spLocks/>
              </p:cNvSpPr>
              <p:nvPr/>
            </p:nvSpPr>
            <p:spPr bwMode="auto">
              <a:xfrm>
                <a:off x="1912" y="2795"/>
                <a:ext cx="14" cy="38"/>
              </a:xfrm>
              <a:custGeom>
                <a:avLst/>
                <a:gdLst>
                  <a:gd name="T0" fmla="*/ 0 w 14"/>
                  <a:gd name="T1" fmla="*/ 12 h 38"/>
                  <a:gd name="T2" fmla="*/ 0 w 14"/>
                  <a:gd name="T3" fmla="*/ 12 h 38"/>
                  <a:gd name="T4" fmla="*/ 2 w 14"/>
                  <a:gd name="T5" fmla="*/ 12 h 38"/>
                  <a:gd name="T6" fmla="*/ 2 w 14"/>
                  <a:gd name="T7" fmla="*/ 12 h 38"/>
                  <a:gd name="T8" fmla="*/ 6 w 14"/>
                  <a:gd name="T9" fmla="*/ 4 h 38"/>
                  <a:gd name="T10" fmla="*/ 8 w 14"/>
                  <a:gd name="T11" fmla="*/ 0 h 38"/>
                  <a:gd name="T12" fmla="*/ 12 w 14"/>
                  <a:gd name="T13" fmla="*/ 2 h 38"/>
                  <a:gd name="T14" fmla="*/ 14 w 14"/>
                  <a:gd name="T15" fmla="*/ 10 h 38"/>
                  <a:gd name="T16" fmla="*/ 14 w 14"/>
                  <a:gd name="T17" fmla="*/ 10 h 38"/>
                  <a:gd name="T18" fmla="*/ 12 w 14"/>
                  <a:gd name="T19" fmla="*/ 10 h 38"/>
                  <a:gd name="T20" fmla="*/ 10 w 14"/>
                  <a:gd name="T21" fmla="*/ 10 h 38"/>
                  <a:gd name="T22" fmla="*/ 10 w 14"/>
                  <a:gd name="T23" fmla="*/ 14 h 38"/>
                  <a:gd name="T24" fmla="*/ 12 w 14"/>
                  <a:gd name="T25" fmla="*/ 20 h 38"/>
                  <a:gd name="T26" fmla="*/ 12 w 14"/>
                  <a:gd name="T27" fmla="*/ 20 h 38"/>
                  <a:gd name="T28" fmla="*/ 14 w 14"/>
                  <a:gd name="T29" fmla="*/ 28 h 38"/>
                  <a:gd name="T30" fmla="*/ 14 w 14"/>
                  <a:gd name="T31" fmla="*/ 34 h 38"/>
                  <a:gd name="T32" fmla="*/ 12 w 14"/>
                  <a:gd name="T33" fmla="*/ 38 h 38"/>
                  <a:gd name="T34" fmla="*/ 12 w 14"/>
                  <a:gd name="T35" fmla="*/ 38 h 38"/>
                  <a:gd name="T36" fmla="*/ 6 w 14"/>
                  <a:gd name="T37" fmla="*/ 26 h 38"/>
                  <a:gd name="T38" fmla="*/ 0 w 14"/>
                  <a:gd name="T39" fmla="*/ 12 h 38"/>
                  <a:gd name="T40" fmla="*/ 0 w 14"/>
                  <a:gd name="T41"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38">
                    <a:moveTo>
                      <a:pt x="0" y="12"/>
                    </a:moveTo>
                    <a:lnTo>
                      <a:pt x="0" y="12"/>
                    </a:lnTo>
                    <a:lnTo>
                      <a:pt x="2" y="12"/>
                    </a:lnTo>
                    <a:lnTo>
                      <a:pt x="2" y="12"/>
                    </a:lnTo>
                    <a:lnTo>
                      <a:pt x="6" y="4"/>
                    </a:lnTo>
                    <a:lnTo>
                      <a:pt x="8" y="0"/>
                    </a:lnTo>
                    <a:lnTo>
                      <a:pt x="12" y="2"/>
                    </a:lnTo>
                    <a:lnTo>
                      <a:pt x="14" y="10"/>
                    </a:lnTo>
                    <a:lnTo>
                      <a:pt x="14" y="10"/>
                    </a:lnTo>
                    <a:lnTo>
                      <a:pt x="12" y="10"/>
                    </a:lnTo>
                    <a:lnTo>
                      <a:pt x="10" y="10"/>
                    </a:lnTo>
                    <a:lnTo>
                      <a:pt x="10" y="14"/>
                    </a:lnTo>
                    <a:lnTo>
                      <a:pt x="12" y="20"/>
                    </a:lnTo>
                    <a:lnTo>
                      <a:pt x="12" y="20"/>
                    </a:lnTo>
                    <a:lnTo>
                      <a:pt x="14" y="28"/>
                    </a:lnTo>
                    <a:lnTo>
                      <a:pt x="14" y="34"/>
                    </a:lnTo>
                    <a:lnTo>
                      <a:pt x="12" y="38"/>
                    </a:lnTo>
                    <a:lnTo>
                      <a:pt x="12" y="38"/>
                    </a:lnTo>
                    <a:lnTo>
                      <a:pt x="6" y="2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9" name="Freeform 903">
                <a:extLst>
                  <a:ext uri="{FF2B5EF4-FFF2-40B4-BE49-F238E27FC236}">
                    <a16:creationId xmlns:a16="http://schemas.microsoft.com/office/drawing/2014/main" id="{FFAA8C03-6967-BB51-A6C3-387675034C12}"/>
                  </a:ext>
                </a:extLst>
              </p:cNvPr>
              <p:cNvSpPr>
                <a:spLocks/>
              </p:cNvSpPr>
              <p:nvPr/>
            </p:nvSpPr>
            <p:spPr bwMode="auto">
              <a:xfrm>
                <a:off x="4060" y="2819"/>
                <a:ext cx="26" cy="24"/>
              </a:xfrm>
              <a:custGeom>
                <a:avLst/>
                <a:gdLst>
                  <a:gd name="T0" fmla="*/ 10 w 26"/>
                  <a:gd name="T1" fmla="*/ 22 h 24"/>
                  <a:gd name="T2" fmla="*/ 10 w 26"/>
                  <a:gd name="T3" fmla="*/ 22 h 24"/>
                  <a:gd name="T4" fmla="*/ 10 w 26"/>
                  <a:gd name="T5" fmla="*/ 22 h 24"/>
                  <a:gd name="T6" fmla="*/ 8 w 26"/>
                  <a:gd name="T7" fmla="*/ 22 h 24"/>
                  <a:gd name="T8" fmla="*/ 4 w 26"/>
                  <a:gd name="T9" fmla="*/ 24 h 24"/>
                  <a:gd name="T10" fmla="*/ 2 w 26"/>
                  <a:gd name="T11" fmla="*/ 24 h 24"/>
                  <a:gd name="T12" fmla="*/ 0 w 26"/>
                  <a:gd name="T13" fmla="*/ 18 h 24"/>
                  <a:gd name="T14" fmla="*/ 0 w 26"/>
                  <a:gd name="T15" fmla="*/ 18 h 24"/>
                  <a:gd name="T16" fmla="*/ 0 w 26"/>
                  <a:gd name="T17" fmla="*/ 14 h 24"/>
                  <a:gd name="T18" fmla="*/ 2 w 26"/>
                  <a:gd name="T19" fmla="*/ 12 h 24"/>
                  <a:gd name="T20" fmla="*/ 6 w 26"/>
                  <a:gd name="T21" fmla="*/ 14 h 24"/>
                  <a:gd name="T22" fmla="*/ 10 w 26"/>
                  <a:gd name="T23" fmla="*/ 16 h 24"/>
                  <a:gd name="T24" fmla="*/ 12 w 26"/>
                  <a:gd name="T25" fmla="*/ 16 h 24"/>
                  <a:gd name="T26" fmla="*/ 14 w 26"/>
                  <a:gd name="T27" fmla="*/ 14 h 24"/>
                  <a:gd name="T28" fmla="*/ 14 w 26"/>
                  <a:gd name="T29" fmla="*/ 14 h 24"/>
                  <a:gd name="T30" fmla="*/ 10 w 26"/>
                  <a:gd name="T31" fmla="*/ 10 h 24"/>
                  <a:gd name="T32" fmla="*/ 8 w 26"/>
                  <a:gd name="T33" fmla="*/ 6 h 24"/>
                  <a:gd name="T34" fmla="*/ 6 w 26"/>
                  <a:gd name="T35" fmla="*/ 0 h 24"/>
                  <a:gd name="T36" fmla="*/ 6 w 26"/>
                  <a:gd name="T37" fmla="*/ 0 h 24"/>
                  <a:gd name="T38" fmla="*/ 12 w 26"/>
                  <a:gd name="T39" fmla="*/ 2 h 24"/>
                  <a:gd name="T40" fmla="*/ 16 w 26"/>
                  <a:gd name="T41" fmla="*/ 4 h 24"/>
                  <a:gd name="T42" fmla="*/ 18 w 26"/>
                  <a:gd name="T43" fmla="*/ 8 h 24"/>
                  <a:gd name="T44" fmla="*/ 22 w 26"/>
                  <a:gd name="T45" fmla="*/ 14 h 24"/>
                  <a:gd name="T46" fmla="*/ 22 w 26"/>
                  <a:gd name="T47" fmla="*/ 14 h 24"/>
                  <a:gd name="T48" fmla="*/ 24 w 26"/>
                  <a:gd name="T49" fmla="*/ 18 h 24"/>
                  <a:gd name="T50" fmla="*/ 26 w 26"/>
                  <a:gd name="T51" fmla="*/ 18 h 24"/>
                  <a:gd name="T52" fmla="*/ 26 w 26"/>
                  <a:gd name="T53" fmla="*/ 18 h 24"/>
                  <a:gd name="T54" fmla="*/ 24 w 26"/>
                  <a:gd name="T55" fmla="*/ 24 h 24"/>
                  <a:gd name="T56" fmla="*/ 22 w 26"/>
                  <a:gd name="T57" fmla="*/ 24 h 24"/>
                  <a:gd name="T58" fmla="*/ 20 w 26"/>
                  <a:gd name="T59" fmla="*/ 18 h 24"/>
                  <a:gd name="T60" fmla="*/ 20 w 26"/>
                  <a:gd name="T61" fmla="*/ 18 h 24"/>
                  <a:gd name="T62" fmla="*/ 20 w 26"/>
                  <a:gd name="T63" fmla="*/ 16 h 24"/>
                  <a:gd name="T64" fmla="*/ 18 w 26"/>
                  <a:gd name="T65" fmla="*/ 16 h 24"/>
                  <a:gd name="T66" fmla="*/ 16 w 26"/>
                  <a:gd name="T67" fmla="*/ 18 h 24"/>
                  <a:gd name="T68" fmla="*/ 14 w 26"/>
                  <a:gd name="T69" fmla="*/ 22 h 24"/>
                  <a:gd name="T70" fmla="*/ 12 w 26"/>
                  <a:gd name="T71" fmla="*/ 22 h 24"/>
                  <a:gd name="T72" fmla="*/ 10 w 26"/>
                  <a:gd name="T73" fmla="*/ 22 h 24"/>
                  <a:gd name="T74" fmla="*/ 10 w 26"/>
                  <a:gd name="T7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24">
                    <a:moveTo>
                      <a:pt x="10" y="22"/>
                    </a:moveTo>
                    <a:lnTo>
                      <a:pt x="10" y="22"/>
                    </a:lnTo>
                    <a:lnTo>
                      <a:pt x="10" y="22"/>
                    </a:lnTo>
                    <a:lnTo>
                      <a:pt x="8" y="22"/>
                    </a:lnTo>
                    <a:lnTo>
                      <a:pt x="4" y="24"/>
                    </a:lnTo>
                    <a:lnTo>
                      <a:pt x="2" y="24"/>
                    </a:lnTo>
                    <a:lnTo>
                      <a:pt x="0" y="18"/>
                    </a:lnTo>
                    <a:lnTo>
                      <a:pt x="0" y="18"/>
                    </a:lnTo>
                    <a:lnTo>
                      <a:pt x="0" y="14"/>
                    </a:lnTo>
                    <a:lnTo>
                      <a:pt x="2" y="12"/>
                    </a:lnTo>
                    <a:lnTo>
                      <a:pt x="6" y="14"/>
                    </a:lnTo>
                    <a:lnTo>
                      <a:pt x="10" y="16"/>
                    </a:lnTo>
                    <a:lnTo>
                      <a:pt x="12" y="16"/>
                    </a:lnTo>
                    <a:lnTo>
                      <a:pt x="14" y="14"/>
                    </a:lnTo>
                    <a:lnTo>
                      <a:pt x="14" y="14"/>
                    </a:lnTo>
                    <a:lnTo>
                      <a:pt x="10" y="10"/>
                    </a:lnTo>
                    <a:lnTo>
                      <a:pt x="8" y="6"/>
                    </a:lnTo>
                    <a:lnTo>
                      <a:pt x="6" y="0"/>
                    </a:lnTo>
                    <a:lnTo>
                      <a:pt x="6" y="0"/>
                    </a:lnTo>
                    <a:lnTo>
                      <a:pt x="12" y="2"/>
                    </a:lnTo>
                    <a:lnTo>
                      <a:pt x="16" y="4"/>
                    </a:lnTo>
                    <a:lnTo>
                      <a:pt x="18" y="8"/>
                    </a:lnTo>
                    <a:lnTo>
                      <a:pt x="22" y="14"/>
                    </a:lnTo>
                    <a:lnTo>
                      <a:pt x="22" y="14"/>
                    </a:lnTo>
                    <a:lnTo>
                      <a:pt x="24" y="18"/>
                    </a:lnTo>
                    <a:lnTo>
                      <a:pt x="26" y="18"/>
                    </a:lnTo>
                    <a:lnTo>
                      <a:pt x="26" y="18"/>
                    </a:lnTo>
                    <a:lnTo>
                      <a:pt x="24" y="24"/>
                    </a:lnTo>
                    <a:lnTo>
                      <a:pt x="22" y="24"/>
                    </a:lnTo>
                    <a:lnTo>
                      <a:pt x="20" y="18"/>
                    </a:lnTo>
                    <a:lnTo>
                      <a:pt x="20" y="18"/>
                    </a:lnTo>
                    <a:lnTo>
                      <a:pt x="20" y="16"/>
                    </a:lnTo>
                    <a:lnTo>
                      <a:pt x="18" y="16"/>
                    </a:lnTo>
                    <a:lnTo>
                      <a:pt x="16" y="18"/>
                    </a:lnTo>
                    <a:lnTo>
                      <a:pt x="14" y="22"/>
                    </a:lnTo>
                    <a:lnTo>
                      <a:pt x="12" y="22"/>
                    </a:lnTo>
                    <a:lnTo>
                      <a:pt x="10" y="22"/>
                    </a:ln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0" name="Freeform 904">
                <a:extLst>
                  <a:ext uri="{FF2B5EF4-FFF2-40B4-BE49-F238E27FC236}">
                    <a16:creationId xmlns:a16="http://schemas.microsoft.com/office/drawing/2014/main" id="{EA4C5082-7658-D944-E408-64571AF6BD33}"/>
                  </a:ext>
                </a:extLst>
              </p:cNvPr>
              <p:cNvSpPr>
                <a:spLocks/>
              </p:cNvSpPr>
              <p:nvPr/>
            </p:nvSpPr>
            <p:spPr bwMode="auto">
              <a:xfrm>
                <a:off x="4086" y="2823"/>
                <a:ext cx="10" cy="22"/>
              </a:xfrm>
              <a:custGeom>
                <a:avLst/>
                <a:gdLst>
                  <a:gd name="T0" fmla="*/ 0 w 10"/>
                  <a:gd name="T1" fmla="*/ 14 h 22"/>
                  <a:gd name="T2" fmla="*/ 0 w 10"/>
                  <a:gd name="T3" fmla="*/ 14 h 22"/>
                  <a:gd name="T4" fmla="*/ 0 w 10"/>
                  <a:gd name="T5" fmla="*/ 4 h 22"/>
                  <a:gd name="T6" fmla="*/ 2 w 10"/>
                  <a:gd name="T7" fmla="*/ 0 h 22"/>
                  <a:gd name="T8" fmla="*/ 4 w 10"/>
                  <a:gd name="T9" fmla="*/ 2 h 22"/>
                  <a:gd name="T10" fmla="*/ 6 w 10"/>
                  <a:gd name="T11" fmla="*/ 4 h 22"/>
                  <a:gd name="T12" fmla="*/ 6 w 10"/>
                  <a:gd name="T13" fmla="*/ 4 h 22"/>
                  <a:gd name="T14" fmla="*/ 8 w 10"/>
                  <a:gd name="T15" fmla="*/ 10 h 22"/>
                  <a:gd name="T16" fmla="*/ 8 w 10"/>
                  <a:gd name="T17" fmla="*/ 10 h 22"/>
                  <a:gd name="T18" fmla="*/ 10 w 10"/>
                  <a:gd name="T19" fmla="*/ 12 h 22"/>
                  <a:gd name="T20" fmla="*/ 10 w 10"/>
                  <a:gd name="T21" fmla="*/ 18 h 22"/>
                  <a:gd name="T22" fmla="*/ 10 w 10"/>
                  <a:gd name="T23" fmla="*/ 18 h 22"/>
                  <a:gd name="T24" fmla="*/ 10 w 10"/>
                  <a:gd name="T25" fmla="*/ 20 h 22"/>
                  <a:gd name="T26" fmla="*/ 8 w 10"/>
                  <a:gd name="T27" fmla="*/ 22 h 22"/>
                  <a:gd name="T28" fmla="*/ 6 w 10"/>
                  <a:gd name="T29" fmla="*/ 20 h 22"/>
                  <a:gd name="T30" fmla="*/ 6 w 10"/>
                  <a:gd name="T31" fmla="*/ 20 h 22"/>
                  <a:gd name="T32" fmla="*/ 0 w 10"/>
                  <a:gd name="T33" fmla="*/ 14 h 22"/>
                  <a:gd name="T34" fmla="*/ 0 w 10"/>
                  <a:gd name="T3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2">
                    <a:moveTo>
                      <a:pt x="0" y="14"/>
                    </a:moveTo>
                    <a:lnTo>
                      <a:pt x="0" y="14"/>
                    </a:lnTo>
                    <a:lnTo>
                      <a:pt x="0" y="4"/>
                    </a:lnTo>
                    <a:lnTo>
                      <a:pt x="2" y="0"/>
                    </a:lnTo>
                    <a:lnTo>
                      <a:pt x="4" y="2"/>
                    </a:lnTo>
                    <a:lnTo>
                      <a:pt x="6" y="4"/>
                    </a:lnTo>
                    <a:lnTo>
                      <a:pt x="6" y="4"/>
                    </a:lnTo>
                    <a:lnTo>
                      <a:pt x="8" y="10"/>
                    </a:lnTo>
                    <a:lnTo>
                      <a:pt x="8" y="10"/>
                    </a:lnTo>
                    <a:lnTo>
                      <a:pt x="10" y="12"/>
                    </a:lnTo>
                    <a:lnTo>
                      <a:pt x="10" y="18"/>
                    </a:lnTo>
                    <a:lnTo>
                      <a:pt x="10" y="18"/>
                    </a:lnTo>
                    <a:lnTo>
                      <a:pt x="10" y="20"/>
                    </a:lnTo>
                    <a:lnTo>
                      <a:pt x="8" y="22"/>
                    </a:lnTo>
                    <a:lnTo>
                      <a:pt x="6" y="20"/>
                    </a:lnTo>
                    <a:lnTo>
                      <a:pt x="6" y="2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1" name="Freeform 905">
                <a:extLst>
                  <a:ext uri="{FF2B5EF4-FFF2-40B4-BE49-F238E27FC236}">
                    <a16:creationId xmlns:a16="http://schemas.microsoft.com/office/drawing/2014/main" id="{71C58733-5E4D-FEC9-FD8C-57707DC1D29A}"/>
                  </a:ext>
                </a:extLst>
              </p:cNvPr>
              <p:cNvSpPr>
                <a:spLocks/>
              </p:cNvSpPr>
              <p:nvPr/>
            </p:nvSpPr>
            <p:spPr bwMode="auto">
              <a:xfrm>
                <a:off x="4096" y="2821"/>
                <a:ext cx="16" cy="20"/>
              </a:xfrm>
              <a:custGeom>
                <a:avLst/>
                <a:gdLst>
                  <a:gd name="T0" fmla="*/ 0 w 16"/>
                  <a:gd name="T1" fmla="*/ 2 h 20"/>
                  <a:gd name="T2" fmla="*/ 0 w 16"/>
                  <a:gd name="T3" fmla="*/ 2 h 20"/>
                  <a:gd name="T4" fmla="*/ 2 w 16"/>
                  <a:gd name="T5" fmla="*/ 0 h 20"/>
                  <a:gd name="T6" fmla="*/ 4 w 16"/>
                  <a:gd name="T7" fmla="*/ 0 h 20"/>
                  <a:gd name="T8" fmla="*/ 6 w 16"/>
                  <a:gd name="T9" fmla="*/ 2 h 20"/>
                  <a:gd name="T10" fmla="*/ 12 w 16"/>
                  <a:gd name="T11" fmla="*/ 10 h 20"/>
                  <a:gd name="T12" fmla="*/ 12 w 16"/>
                  <a:gd name="T13" fmla="*/ 10 h 20"/>
                  <a:gd name="T14" fmla="*/ 14 w 16"/>
                  <a:gd name="T15" fmla="*/ 14 h 20"/>
                  <a:gd name="T16" fmla="*/ 16 w 16"/>
                  <a:gd name="T17" fmla="*/ 16 h 20"/>
                  <a:gd name="T18" fmla="*/ 16 w 16"/>
                  <a:gd name="T19" fmla="*/ 16 h 20"/>
                  <a:gd name="T20" fmla="*/ 12 w 16"/>
                  <a:gd name="T21" fmla="*/ 20 h 20"/>
                  <a:gd name="T22" fmla="*/ 10 w 16"/>
                  <a:gd name="T23" fmla="*/ 20 h 20"/>
                  <a:gd name="T24" fmla="*/ 8 w 16"/>
                  <a:gd name="T25" fmla="*/ 16 h 20"/>
                  <a:gd name="T26" fmla="*/ 6 w 16"/>
                  <a:gd name="T27" fmla="*/ 10 h 20"/>
                  <a:gd name="T28" fmla="*/ 6 w 16"/>
                  <a:gd name="T29" fmla="*/ 10 h 20"/>
                  <a:gd name="T30" fmla="*/ 4 w 16"/>
                  <a:gd name="T31" fmla="*/ 4 h 20"/>
                  <a:gd name="T32" fmla="*/ 0 w 16"/>
                  <a:gd name="T33" fmla="*/ 2 h 20"/>
                  <a:gd name="T34" fmla="*/ 0 w 16"/>
                  <a:gd name="T3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0">
                    <a:moveTo>
                      <a:pt x="0" y="2"/>
                    </a:moveTo>
                    <a:lnTo>
                      <a:pt x="0" y="2"/>
                    </a:lnTo>
                    <a:lnTo>
                      <a:pt x="2" y="0"/>
                    </a:lnTo>
                    <a:lnTo>
                      <a:pt x="4" y="0"/>
                    </a:lnTo>
                    <a:lnTo>
                      <a:pt x="6" y="2"/>
                    </a:lnTo>
                    <a:lnTo>
                      <a:pt x="12" y="10"/>
                    </a:lnTo>
                    <a:lnTo>
                      <a:pt x="12" y="10"/>
                    </a:lnTo>
                    <a:lnTo>
                      <a:pt x="14" y="14"/>
                    </a:lnTo>
                    <a:lnTo>
                      <a:pt x="16" y="16"/>
                    </a:lnTo>
                    <a:lnTo>
                      <a:pt x="16" y="16"/>
                    </a:lnTo>
                    <a:lnTo>
                      <a:pt x="12" y="20"/>
                    </a:lnTo>
                    <a:lnTo>
                      <a:pt x="10" y="20"/>
                    </a:lnTo>
                    <a:lnTo>
                      <a:pt x="8" y="16"/>
                    </a:lnTo>
                    <a:lnTo>
                      <a:pt x="6" y="10"/>
                    </a:lnTo>
                    <a:lnTo>
                      <a:pt x="6" y="10"/>
                    </a:lnTo>
                    <a:lnTo>
                      <a:pt x="4" y="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2" name="Freeform 906">
                <a:extLst>
                  <a:ext uri="{FF2B5EF4-FFF2-40B4-BE49-F238E27FC236}">
                    <a16:creationId xmlns:a16="http://schemas.microsoft.com/office/drawing/2014/main" id="{D3F5840B-69FB-ECC8-C70B-55A98B292245}"/>
                  </a:ext>
                </a:extLst>
              </p:cNvPr>
              <p:cNvSpPr>
                <a:spLocks/>
              </p:cNvSpPr>
              <p:nvPr/>
            </p:nvSpPr>
            <p:spPr bwMode="auto">
              <a:xfrm>
                <a:off x="4140" y="2829"/>
                <a:ext cx="38" cy="30"/>
              </a:xfrm>
              <a:custGeom>
                <a:avLst/>
                <a:gdLst>
                  <a:gd name="T0" fmla="*/ 0 w 38"/>
                  <a:gd name="T1" fmla="*/ 16 h 30"/>
                  <a:gd name="T2" fmla="*/ 0 w 38"/>
                  <a:gd name="T3" fmla="*/ 16 h 30"/>
                  <a:gd name="T4" fmla="*/ 2 w 38"/>
                  <a:gd name="T5" fmla="*/ 12 h 30"/>
                  <a:gd name="T6" fmla="*/ 6 w 38"/>
                  <a:gd name="T7" fmla="*/ 8 h 30"/>
                  <a:gd name="T8" fmla="*/ 8 w 38"/>
                  <a:gd name="T9" fmla="*/ 6 h 30"/>
                  <a:gd name="T10" fmla="*/ 10 w 38"/>
                  <a:gd name="T11" fmla="*/ 0 h 30"/>
                  <a:gd name="T12" fmla="*/ 10 w 38"/>
                  <a:gd name="T13" fmla="*/ 0 h 30"/>
                  <a:gd name="T14" fmla="*/ 12 w 38"/>
                  <a:gd name="T15" fmla="*/ 0 h 30"/>
                  <a:gd name="T16" fmla="*/ 12 w 38"/>
                  <a:gd name="T17" fmla="*/ 0 h 30"/>
                  <a:gd name="T18" fmla="*/ 18 w 38"/>
                  <a:gd name="T19" fmla="*/ 6 h 30"/>
                  <a:gd name="T20" fmla="*/ 24 w 38"/>
                  <a:gd name="T21" fmla="*/ 8 h 30"/>
                  <a:gd name="T22" fmla="*/ 38 w 38"/>
                  <a:gd name="T23" fmla="*/ 8 h 30"/>
                  <a:gd name="T24" fmla="*/ 38 w 38"/>
                  <a:gd name="T25" fmla="*/ 8 h 30"/>
                  <a:gd name="T26" fmla="*/ 36 w 38"/>
                  <a:gd name="T27" fmla="*/ 20 h 30"/>
                  <a:gd name="T28" fmla="*/ 36 w 38"/>
                  <a:gd name="T29" fmla="*/ 20 h 30"/>
                  <a:gd name="T30" fmla="*/ 34 w 38"/>
                  <a:gd name="T31" fmla="*/ 16 h 30"/>
                  <a:gd name="T32" fmla="*/ 30 w 38"/>
                  <a:gd name="T33" fmla="*/ 12 h 30"/>
                  <a:gd name="T34" fmla="*/ 28 w 38"/>
                  <a:gd name="T35" fmla="*/ 12 h 30"/>
                  <a:gd name="T36" fmla="*/ 26 w 38"/>
                  <a:gd name="T37" fmla="*/ 14 h 30"/>
                  <a:gd name="T38" fmla="*/ 24 w 38"/>
                  <a:gd name="T39" fmla="*/ 22 h 30"/>
                  <a:gd name="T40" fmla="*/ 24 w 38"/>
                  <a:gd name="T41" fmla="*/ 22 h 30"/>
                  <a:gd name="T42" fmla="*/ 22 w 38"/>
                  <a:gd name="T43" fmla="*/ 24 h 30"/>
                  <a:gd name="T44" fmla="*/ 20 w 38"/>
                  <a:gd name="T45" fmla="*/ 22 h 30"/>
                  <a:gd name="T46" fmla="*/ 20 w 38"/>
                  <a:gd name="T47" fmla="*/ 22 h 30"/>
                  <a:gd name="T48" fmla="*/ 18 w 38"/>
                  <a:gd name="T49" fmla="*/ 18 h 30"/>
                  <a:gd name="T50" fmla="*/ 16 w 38"/>
                  <a:gd name="T51" fmla="*/ 18 h 30"/>
                  <a:gd name="T52" fmla="*/ 16 w 38"/>
                  <a:gd name="T53" fmla="*/ 30 h 30"/>
                  <a:gd name="T54" fmla="*/ 16 w 38"/>
                  <a:gd name="T55" fmla="*/ 30 h 30"/>
                  <a:gd name="T56" fmla="*/ 12 w 38"/>
                  <a:gd name="T57" fmla="*/ 18 h 30"/>
                  <a:gd name="T58" fmla="*/ 10 w 38"/>
                  <a:gd name="T59" fmla="*/ 16 h 30"/>
                  <a:gd name="T60" fmla="*/ 6 w 38"/>
                  <a:gd name="T61" fmla="*/ 22 h 30"/>
                  <a:gd name="T62" fmla="*/ 6 w 38"/>
                  <a:gd name="T63" fmla="*/ 22 h 30"/>
                  <a:gd name="T64" fmla="*/ 4 w 38"/>
                  <a:gd name="T65" fmla="*/ 22 h 30"/>
                  <a:gd name="T66" fmla="*/ 4 w 38"/>
                  <a:gd name="T67" fmla="*/ 20 h 30"/>
                  <a:gd name="T68" fmla="*/ 0 w 38"/>
                  <a:gd name="T69" fmla="*/ 16 h 30"/>
                  <a:gd name="T70" fmla="*/ 0 w 38"/>
                  <a:gd name="T7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0">
                    <a:moveTo>
                      <a:pt x="0" y="16"/>
                    </a:moveTo>
                    <a:lnTo>
                      <a:pt x="0" y="16"/>
                    </a:lnTo>
                    <a:lnTo>
                      <a:pt x="2" y="12"/>
                    </a:lnTo>
                    <a:lnTo>
                      <a:pt x="6" y="8"/>
                    </a:lnTo>
                    <a:lnTo>
                      <a:pt x="8" y="6"/>
                    </a:lnTo>
                    <a:lnTo>
                      <a:pt x="10" y="0"/>
                    </a:lnTo>
                    <a:lnTo>
                      <a:pt x="10" y="0"/>
                    </a:lnTo>
                    <a:lnTo>
                      <a:pt x="12" y="0"/>
                    </a:lnTo>
                    <a:lnTo>
                      <a:pt x="12" y="0"/>
                    </a:lnTo>
                    <a:lnTo>
                      <a:pt x="18" y="6"/>
                    </a:lnTo>
                    <a:lnTo>
                      <a:pt x="24" y="8"/>
                    </a:lnTo>
                    <a:lnTo>
                      <a:pt x="38" y="8"/>
                    </a:lnTo>
                    <a:lnTo>
                      <a:pt x="38" y="8"/>
                    </a:lnTo>
                    <a:lnTo>
                      <a:pt x="36" y="20"/>
                    </a:lnTo>
                    <a:lnTo>
                      <a:pt x="36" y="20"/>
                    </a:lnTo>
                    <a:lnTo>
                      <a:pt x="34" y="16"/>
                    </a:lnTo>
                    <a:lnTo>
                      <a:pt x="30" y="12"/>
                    </a:lnTo>
                    <a:lnTo>
                      <a:pt x="28" y="12"/>
                    </a:lnTo>
                    <a:lnTo>
                      <a:pt x="26" y="14"/>
                    </a:lnTo>
                    <a:lnTo>
                      <a:pt x="24" y="22"/>
                    </a:lnTo>
                    <a:lnTo>
                      <a:pt x="24" y="22"/>
                    </a:lnTo>
                    <a:lnTo>
                      <a:pt x="22" y="24"/>
                    </a:lnTo>
                    <a:lnTo>
                      <a:pt x="20" y="22"/>
                    </a:lnTo>
                    <a:lnTo>
                      <a:pt x="20" y="22"/>
                    </a:lnTo>
                    <a:lnTo>
                      <a:pt x="18" y="18"/>
                    </a:lnTo>
                    <a:lnTo>
                      <a:pt x="16" y="18"/>
                    </a:lnTo>
                    <a:lnTo>
                      <a:pt x="16" y="30"/>
                    </a:lnTo>
                    <a:lnTo>
                      <a:pt x="16" y="30"/>
                    </a:lnTo>
                    <a:lnTo>
                      <a:pt x="12" y="18"/>
                    </a:lnTo>
                    <a:lnTo>
                      <a:pt x="10" y="16"/>
                    </a:lnTo>
                    <a:lnTo>
                      <a:pt x="6" y="22"/>
                    </a:lnTo>
                    <a:lnTo>
                      <a:pt x="6" y="22"/>
                    </a:lnTo>
                    <a:lnTo>
                      <a:pt x="4" y="22"/>
                    </a:lnTo>
                    <a:lnTo>
                      <a:pt x="4"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3" name="Freeform 907">
                <a:extLst>
                  <a:ext uri="{FF2B5EF4-FFF2-40B4-BE49-F238E27FC236}">
                    <a16:creationId xmlns:a16="http://schemas.microsoft.com/office/drawing/2014/main" id="{70723F30-7DB8-8F5F-9684-BF31485EBF81}"/>
                  </a:ext>
                </a:extLst>
              </p:cNvPr>
              <p:cNvSpPr>
                <a:spLocks/>
              </p:cNvSpPr>
              <p:nvPr/>
            </p:nvSpPr>
            <p:spPr bwMode="auto">
              <a:xfrm>
                <a:off x="4130" y="2845"/>
                <a:ext cx="4" cy="6"/>
              </a:xfrm>
              <a:custGeom>
                <a:avLst/>
                <a:gdLst>
                  <a:gd name="T0" fmla="*/ 0 w 4"/>
                  <a:gd name="T1" fmla="*/ 0 h 6"/>
                  <a:gd name="T2" fmla="*/ 0 w 4"/>
                  <a:gd name="T3" fmla="*/ 0 h 6"/>
                  <a:gd name="T4" fmla="*/ 4 w 4"/>
                  <a:gd name="T5" fmla="*/ 0 h 6"/>
                  <a:gd name="T6" fmla="*/ 4 w 4"/>
                  <a:gd name="T7" fmla="*/ 0 h 6"/>
                  <a:gd name="T8" fmla="*/ 4 w 4"/>
                  <a:gd name="T9" fmla="*/ 6 h 6"/>
                  <a:gd name="T10" fmla="*/ 2 w 4"/>
                  <a:gd name="T11" fmla="*/ 6 h 6"/>
                  <a:gd name="T12" fmla="*/ 0 w 4"/>
                  <a:gd name="T13" fmla="*/ 0 h 6"/>
                  <a:gd name="T14" fmla="*/ 0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0"/>
                    </a:moveTo>
                    <a:lnTo>
                      <a:pt x="0" y="0"/>
                    </a:lnTo>
                    <a:lnTo>
                      <a:pt x="4" y="0"/>
                    </a:lnTo>
                    <a:lnTo>
                      <a:pt x="4" y="0"/>
                    </a:lnTo>
                    <a:lnTo>
                      <a:pt x="4" y="6"/>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4" name="Freeform 908">
                <a:extLst>
                  <a:ext uri="{FF2B5EF4-FFF2-40B4-BE49-F238E27FC236}">
                    <a16:creationId xmlns:a16="http://schemas.microsoft.com/office/drawing/2014/main" id="{EA759A48-E447-53AF-C0EF-3A5C17C32789}"/>
                  </a:ext>
                </a:extLst>
              </p:cNvPr>
              <p:cNvSpPr>
                <a:spLocks/>
              </p:cNvSpPr>
              <p:nvPr/>
            </p:nvSpPr>
            <p:spPr bwMode="auto">
              <a:xfrm>
                <a:off x="3142" y="2841"/>
                <a:ext cx="8" cy="8"/>
              </a:xfrm>
              <a:custGeom>
                <a:avLst/>
                <a:gdLst>
                  <a:gd name="T0" fmla="*/ 0 w 8"/>
                  <a:gd name="T1" fmla="*/ 8 h 8"/>
                  <a:gd name="T2" fmla="*/ 0 w 8"/>
                  <a:gd name="T3" fmla="*/ 8 h 8"/>
                  <a:gd name="T4" fmla="*/ 2 w 8"/>
                  <a:gd name="T5" fmla="*/ 2 h 8"/>
                  <a:gd name="T6" fmla="*/ 4 w 8"/>
                  <a:gd name="T7" fmla="*/ 0 h 8"/>
                  <a:gd name="T8" fmla="*/ 6 w 8"/>
                  <a:gd name="T9" fmla="*/ 0 h 8"/>
                  <a:gd name="T10" fmla="*/ 8 w 8"/>
                  <a:gd name="T11" fmla="*/ 4 h 8"/>
                  <a:gd name="T12" fmla="*/ 8 w 8"/>
                  <a:gd name="T13" fmla="*/ 4 h 8"/>
                  <a:gd name="T14" fmla="*/ 6 w 8"/>
                  <a:gd name="T15" fmla="*/ 4 h 8"/>
                  <a:gd name="T16" fmla="*/ 4 w 8"/>
                  <a:gd name="T17" fmla="*/ 4 h 8"/>
                  <a:gd name="T18" fmla="*/ 0 w 8"/>
                  <a:gd name="T19" fmla="*/ 8 h 8"/>
                  <a:gd name="T20" fmla="*/ 0 w 8"/>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0" y="8"/>
                    </a:moveTo>
                    <a:lnTo>
                      <a:pt x="0" y="8"/>
                    </a:lnTo>
                    <a:lnTo>
                      <a:pt x="2" y="2"/>
                    </a:lnTo>
                    <a:lnTo>
                      <a:pt x="4" y="0"/>
                    </a:lnTo>
                    <a:lnTo>
                      <a:pt x="6" y="0"/>
                    </a:lnTo>
                    <a:lnTo>
                      <a:pt x="8" y="4"/>
                    </a:lnTo>
                    <a:lnTo>
                      <a:pt x="8" y="4"/>
                    </a:lnTo>
                    <a:lnTo>
                      <a:pt x="6" y="4"/>
                    </a:lnTo>
                    <a:lnTo>
                      <a:pt x="4" y="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5" name="Freeform 909">
                <a:extLst>
                  <a:ext uri="{FF2B5EF4-FFF2-40B4-BE49-F238E27FC236}">
                    <a16:creationId xmlns:a16="http://schemas.microsoft.com/office/drawing/2014/main" id="{1152C8C6-7E93-F003-DF00-9D68DA989B4A}"/>
                  </a:ext>
                </a:extLst>
              </p:cNvPr>
              <p:cNvSpPr>
                <a:spLocks/>
              </p:cNvSpPr>
              <p:nvPr/>
            </p:nvSpPr>
            <p:spPr bwMode="auto">
              <a:xfrm>
                <a:off x="3342" y="2833"/>
                <a:ext cx="14" cy="12"/>
              </a:xfrm>
              <a:custGeom>
                <a:avLst/>
                <a:gdLst>
                  <a:gd name="T0" fmla="*/ 4 w 14"/>
                  <a:gd name="T1" fmla="*/ 0 h 12"/>
                  <a:gd name="T2" fmla="*/ 4 w 14"/>
                  <a:gd name="T3" fmla="*/ 0 h 12"/>
                  <a:gd name="T4" fmla="*/ 8 w 14"/>
                  <a:gd name="T5" fmla="*/ 0 h 12"/>
                  <a:gd name="T6" fmla="*/ 10 w 14"/>
                  <a:gd name="T7" fmla="*/ 2 h 12"/>
                  <a:gd name="T8" fmla="*/ 14 w 14"/>
                  <a:gd name="T9" fmla="*/ 12 h 12"/>
                  <a:gd name="T10" fmla="*/ 14 w 14"/>
                  <a:gd name="T11" fmla="*/ 12 h 12"/>
                  <a:gd name="T12" fmla="*/ 12 w 14"/>
                  <a:gd name="T13" fmla="*/ 12 h 12"/>
                  <a:gd name="T14" fmla="*/ 8 w 14"/>
                  <a:gd name="T15" fmla="*/ 10 h 12"/>
                  <a:gd name="T16" fmla="*/ 4 w 14"/>
                  <a:gd name="T17" fmla="*/ 8 h 12"/>
                  <a:gd name="T18" fmla="*/ 2 w 14"/>
                  <a:gd name="T19" fmla="*/ 10 h 12"/>
                  <a:gd name="T20" fmla="*/ 2 w 14"/>
                  <a:gd name="T21" fmla="*/ 10 h 12"/>
                  <a:gd name="T22" fmla="*/ 0 w 14"/>
                  <a:gd name="T23" fmla="*/ 4 h 12"/>
                  <a:gd name="T24" fmla="*/ 0 w 14"/>
                  <a:gd name="T25" fmla="*/ 4 h 12"/>
                  <a:gd name="T26" fmla="*/ 0 w 14"/>
                  <a:gd name="T27" fmla="*/ 4 h 12"/>
                  <a:gd name="T28" fmla="*/ 0 w 14"/>
                  <a:gd name="T29" fmla="*/ 2 h 12"/>
                  <a:gd name="T30" fmla="*/ 2 w 14"/>
                  <a:gd name="T31" fmla="*/ 2 h 12"/>
                  <a:gd name="T32" fmla="*/ 4 w 14"/>
                  <a:gd name="T33" fmla="*/ 2 h 12"/>
                  <a:gd name="T34" fmla="*/ 4 w 14"/>
                  <a:gd name="T35" fmla="*/ 0 h 12"/>
                  <a:gd name="T36" fmla="*/ 4 w 14"/>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2">
                    <a:moveTo>
                      <a:pt x="4" y="0"/>
                    </a:moveTo>
                    <a:lnTo>
                      <a:pt x="4" y="0"/>
                    </a:lnTo>
                    <a:lnTo>
                      <a:pt x="8" y="0"/>
                    </a:lnTo>
                    <a:lnTo>
                      <a:pt x="10" y="2"/>
                    </a:lnTo>
                    <a:lnTo>
                      <a:pt x="14" y="12"/>
                    </a:lnTo>
                    <a:lnTo>
                      <a:pt x="14" y="12"/>
                    </a:lnTo>
                    <a:lnTo>
                      <a:pt x="12" y="12"/>
                    </a:lnTo>
                    <a:lnTo>
                      <a:pt x="8" y="10"/>
                    </a:lnTo>
                    <a:lnTo>
                      <a:pt x="4" y="8"/>
                    </a:lnTo>
                    <a:lnTo>
                      <a:pt x="2" y="10"/>
                    </a:lnTo>
                    <a:lnTo>
                      <a:pt x="2" y="10"/>
                    </a:lnTo>
                    <a:lnTo>
                      <a:pt x="0" y="4"/>
                    </a:lnTo>
                    <a:lnTo>
                      <a:pt x="0" y="4"/>
                    </a:lnTo>
                    <a:lnTo>
                      <a:pt x="0" y="4"/>
                    </a:lnTo>
                    <a:lnTo>
                      <a:pt x="0" y="2"/>
                    </a:lnTo>
                    <a:lnTo>
                      <a:pt x="2" y="2"/>
                    </a:lnTo>
                    <a:lnTo>
                      <a:pt x="4"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6" name="Freeform 910">
                <a:extLst>
                  <a:ext uri="{FF2B5EF4-FFF2-40B4-BE49-F238E27FC236}">
                    <a16:creationId xmlns:a16="http://schemas.microsoft.com/office/drawing/2014/main" id="{0CC24ED7-573D-DF07-7546-D9AFB59793C1}"/>
                  </a:ext>
                </a:extLst>
              </p:cNvPr>
              <p:cNvSpPr>
                <a:spLocks/>
              </p:cNvSpPr>
              <p:nvPr/>
            </p:nvSpPr>
            <p:spPr bwMode="auto">
              <a:xfrm>
                <a:off x="1550" y="1838"/>
                <a:ext cx="36" cy="50"/>
              </a:xfrm>
              <a:custGeom>
                <a:avLst/>
                <a:gdLst>
                  <a:gd name="T0" fmla="*/ 24 w 36"/>
                  <a:gd name="T1" fmla="*/ 48 h 50"/>
                  <a:gd name="T2" fmla="*/ 24 w 36"/>
                  <a:gd name="T3" fmla="*/ 48 h 50"/>
                  <a:gd name="T4" fmla="*/ 24 w 36"/>
                  <a:gd name="T5" fmla="*/ 44 h 50"/>
                  <a:gd name="T6" fmla="*/ 24 w 36"/>
                  <a:gd name="T7" fmla="*/ 40 h 50"/>
                  <a:gd name="T8" fmla="*/ 24 w 36"/>
                  <a:gd name="T9" fmla="*/ 40 h 50"/>
                  <a:gd name="T10" fmla="*/ 20 w 36"/>
                  <a:gd name="T11" fmla="*/ 40 h 50"/>
                  <a:gd name="T12" fmla="*/ 18 w 36"/>
                  <a:gd name="T13" fmla="*/ 38 h 50"/>
                  <a:gd name="T14" fmla="*/ 18 w 36"/>
                  <a:gd name="T15" fmla="*/ 38 h 50"/>
                  <a:gd name="T16" fmla="*/ 12 w 36"/>
                  <a:gd name="T17" fmla="*/ 34 h 50"/>
                  <a:gd name="T18" fmla="*/ 12 w 36"/>
                  <a:gd name="T19" fmla="*/ 34 h 50"/>
                  <a:gd name="T20" fmla="*/ 10 w 36"/>
                  <a:gd name="T21" fmla="*/ 28 h 50"/>
                  <a:gd name="T22" fmla="*/ 8 w 36"/>
                  <a:gd name="T23" fmla="*/ 24 h 50"/>
                  <a:gd name="T24" fmla="*/ 8 w 36"/>
                  <a:gd name="T25" fmla="*/ 24 h 50"/>
                  <a:gd name="T26" fmla="*/ 2 w 36"/>
                  <a:gd name="T27" fmla="*/ 18 h 50"/>
                  <a:gd name="T28" fmla="*/ 2 w 36"/>
                  <a:gd name="T29" fmla="*/ 14 h 50"/>
                  <a:gd name="T30" fmla="*/ 0 w 36"/>
                  <a:gd name="T31" fmla="*/ 8 h 50"/>
                  <a:gd name="T32" fmla="*/ 0 w 36"/>
                  <a:gd name="T33" fmla="*/ 8 h 50"/>
                  <a:gd name="T34" fmla="*/ 2 w 36"/>
                  <a:gd name="T35" fmla="*/ 4 h 50"/>
                  <a:gd name="T36" fmla="*/ 4 w 36"/>
                  <a:gd name="T37" fmla="*/ 2 h 50"/>
                  <a:gd name="T38" fmla="*/ 4 w 36"/>
                  <a:gd name="T39" fmla="*/ 2 h 50"/>
                  <a:gd name="T40" fmla="*/ 6 w 36"/>
                  <a:gd name="T41" fmla="*/ 4 h 50"/>
                  <a:gd name="T42" fmla="*/ 8 w 36"/>
                  <a:gd name="T43" fmla="*/ 8 h 50"/>
                  <a:gd name="T44" fmla="*/ 12 w 36"/>
                  <a:gd name="T45" fmla="*/ 10 h 50"/>
                  <a:gd name="T46" fmla="*/ 12 w 36"/>
                  <a:gd name="T47" fmla="*/ 10 h 50"/>
                  <a:gd name="T48" fmla="*/ 14 w 36"/>
                  <a:gd name="T49" fmla="*/ 8 h 50"/>
                  <a:gd name="T50" fmla="*/ 14 w 36"/>
                  <a:gd name="T51" fmla="*/ 8 h 50"/>
                  <a:gd name="T52" fmla="*/ 16 w 36"/>
                  <a:gd name="T53" fmla="*/ 4 h 50"/>
                  <a:gd name="T54" fmla="*/ 16 w 36"/>
                  <a:gd name="T55" fmla="*/ 0 h 50"/>
                  <a:gd name="T56" fmla="*/ 16 w 36"/>
                  <a:gd name="T57" fmla="*/ 0 h 50"/>
                  <a:gd name="T58" fmla="*/ 18 w 36"/>
                  <a:gd name="T59" fmla="*/ 0 h 50"/>
                  <a:gd name="T60" fmla="*/ 18 w 36"/>
                  <a:gd name="T61" fmla="*/ 2 h 50"/>
                  <a:gd name="T62" fmla="*/ 20 w 36"/>
                  <a:gd name="T63" fmla="*/ 8 h 50"/>
                  <a:gd name="T64" fmla="*/ 20 w 36"/>
                  <a:gd name="T65" fmla="*/ 8 h 50"/>
                  <a:gd name="T66" fmla="*/ 22 w 36"/>
                  <a:gd name="T67" fmla="*/ 14 h 50"/>
                  <a:gd name="T68" fmla="*/ 24 w 36"/>
                  <a:gd name="T69" fmla="*/ 16 h 50"/>
                  <a:gd name="T70" fmla="*/ 28 w 36"/>
                  <a:gd name="T71" fmla="*/ 18 h 50"/>
                  <a:gd name="T72" fmla="*/ 30 w 36"/>
                  <a:gd name="T73" fmla="*/ 16 h 50"/>
                  <a:gd name="T74" fmla="*/ 30 w 36"/>
                  <a:gd name="T75" fmla="*/ 16 h 50"/>
                  <a:gd name="T76" fmla="*/ 32 w 36"/>
                  <a:gd name="T77" fmla="*/ 16 h 50"/>
                  <a:gd name="T78" fmla="*/ 34 w 36"/>
                  <a:gd name="T79" fmla="*/ 18 h 50"/>
                  <a:gd name="T80" fmla="*/ 34 w 36"/>
                  <a:gd name="T81" fmla="*/ 18 h 50"/>
                  <a:gd name="T82" fmla="*/ 36 w 36"/>
                  <a:gd name="T83" fmla="*/ 22 h 50"/>
                  <a:gd name="T84" fmla="*/ 36 w 36"/>
                  <a:gd name="T85" fmla="*/ 22 h 50"/>
                  <a:gd name="T86" fmla="*/ 34 w 36"/>
                  <a:gd name="T87" fmla="*/ 28 h 50"/>
                  <a:gd name="T88" fmla="*/ 30 w 36"/>
                  <a:gd name="T89" fmla="*/ 34 h 50"/>
                  <a:gd name="T90" fmla="*/ 28 w 36"/>
                  <a:gd name="T91" fmla="*/ 40 h 50"/>
                  <a:gd name="T92" fmla="*/ 26 w 36"/>
                  <a:gd name="T93" fmla="*/ 48 h 50"/>
                  <a:gd name="T94" fmla="*/ 26 w 36"/>
                  <a:gd name="T95" fmla="*/ 48 h 50"/>
                  <a:gd name="T96" fmla="*/ 26 w 36"/>
                  <a:gd name="T97" fmla="*/ 50 h 50"/>
                  <a:gd name="T98" fmla="*/ 24 w 36"/>
                  <a:gd name="T99" fmla="*/ 48 h 50"/>
                  <a:gd name="T100" fmla="*/ 24 w 36"/>
                  <a:gd name="T101"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50">
                    <a:moveTo>
                      <a:pt x="24" y="48"/>
                    </a:moveTo>
                    <a:lnTo>
                      <a:pt x="24" y="48"/>
                    </a:lnTo>
                    <a:lnTo>
                      <a:pt x="24" y="44"/>
                    </a:lnTo>
                    <a:lnTo>
                      <a:pt x="24" y="40"/>
                    </a:lnTo>
                    <a:lnTo>
                      <a:pt x="24" y="40"/>
                    </a:lnTo>
                    <a:lnTo>
                      <a:pt x="20" y="40"/>
                    </a:lnTo>
                    <a:lnTo>
                      <a:pt x="18" y="38"/>
                    </a:lnTo>
                    <a:lnTo>
                      <a:pt x="18" y="38"/>
                    </a:lnTo>
                    <a:lnTo>
                      <a:pt x="12" y="34"/>
                    </a:lnTo>
                    <a:lnTo>
                      <a:pt x="12" y="34"/>
                    </a:lnTo>
                    <a:lnTo>
                      <a:pt x="10" y="28"/>
                    </a:lnTo>
                    <a:lnTo>
                      <a:pt x="8" y="24"/>
                    </a:lnTo>
                    <a:lnTo>
                      <a:pt x="8" y="24"/>
                    </a:lnTo>
                    <a:lnTo>
                      <a:pt x="2" y="18"/>
                    </a:lnTo>
                    <a:lnTo>
                      <a:pt x="2" y="14"/>
                    </a:lnTo>
                    <a:lnTo>
                      <a:pt x="0" y="8"/>
                    </a:lnTo>
                    <a:lnTo>
                      <a:pt x="0" y="8"/>
                    </a:lnTo>
                    <a:lnTo>
                      <a:pt x="2" y="4"/>
                    </a:lnTo>
                    <a:lnTo>
                      <a:pt x="4" y="2"/>
                    </a:lnTo>
                    <a:lnTo>
                      <a:pt x="4" y="2"/>
                    </a:lnTo>
                    <a:lnTo>
                      <a:pt x="6" y="4"/>
                    </a:lnTo>
                    <a:lnTo>
                      <a:pt x="8" y="8"/>
                    </a:lnTo>
                    <a:lnTo>
                      <a:pt x="12" y="10"/>
                    </a:lnTo>
                    <a:lnTo>
                      <a:pt x="12" y="10"/>
                    </a:lnTo>
                    <a:lnTo>
                      <a:pt x="14" y="8"/>
                    </a:lnTo>
                    <a:lnTo>
                      <a:pt x="14" y="8"/>
                    </a:lnTo>
                    <a:lnTo>
                      <a:pt x="16" y="4"/>
                    </a:lnTo>
                    <a:lnTo>
                      <a:pt x="16" y="0"/>
                    </a:lnTo>
                    <a:lnTo>
                      <a:pt x="16" y="0"/>
                    </a:lnTo>
                    <a:lnTo>
                      <a:pt x="18" y="0"/>
                    </a:lnTo>
                    <a:lnTo>
                      <a:pt x="18" y="2"/>
                    </a:lnTo>
                    <a:lnTo>
                      <a:pt x="20" y="8"/>
                    </a:lnTo>
                    <a:lnTo>
                      <a:pt x="20" y="8"/>
                    </a:lnTo>
                    <a:lnTo>
                      <a:pt x="22" y="14"/>
                    </a:lnTo>
                    <a:lnTo>
                      <a:pt x="24" y="16"/>
                    </a:lnTo>
                    <a:lnTo>
                      <a:pt x="28" y="18"/>
                    </a:lnTo>
                    <a:lnTo>
                      <a:pt x="30" y="16"/>
                    </a:lnTo>
                    <a:lnTo>
                      <a:pt x="30" y="16"/>
                    </a:lnTo>
                    <a:lnTo>
                      <a:pt x="32" y="16"/>
                    </a:lnTo>
                    <a:lnTo>
                      <a:pt x="34" y="18"/>
                    </a:lnTo>
                    <a:lnTo>
                      <a:pt x="34" y="18"/>
                    </a:lnTo>
                    <a:lnTo>
                      <a:pt x="36" y="22"/>
                    </a:lnTo>
                    <a:lnTo>
                      <a:pt x="36" y="22"/>
                    </a:lnTo>
                    <a:lnTo>
                      <a:pt x="34" y="28"/>
                    </a:lnTo>
                    <a:lnTo>
                      <a:pt x="30" y="34"/>
                    </a:lnTo>
                    <a:lnTo>
                      <a:pt x="28" y="40"/>
                    </a:lnTo>
                    <a:lnTo>
                      <a:pt x="26" y="48"/>
                    </a:lnTo>
                    <a:lnTo>
                      <a:pt x="26" y="48"/>
                    </a:lnTo>
                    <a:lnTo>
                      <a:pt x="26" y="50"/>
                    </a:lnTo>
                    <a:lnTo>
                      <a:pt x="24" y="48"/>
                    </a:lnTo>
                    <a:lnTo>
                      <a:pt x="24"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7" name="Freeform 911">
                <a:extLst>
                  <a:ext uri="{FF2B5EF4-FFF2-40B4-BE49-F238E27FC236}">
                    <a16:creationId xmlns:a16="http://schemas.microsoft.com/office/drawing/2014/main" id="{101D765D-23ED-BEDA-B650-7A1AB9C30EB9}"/>
                  </a:ext>
                </a:extLst>
              </p:cNvPr>
              <p:cNvSpPr>
                <a:spLocks/>
              </p:cNvSpPr>
              <p:nvPr/>
            </p:nvSpPr>
            <p:spPr bwMode="auto">
              <a:xfrm>
                <a:off x="1532" y="1830"/>
                <a:ext cx="30" cy="54"/>
              </a:xfrm>
              <a:custGeom>
                <a:avLst/>
                <a:gdLst>
                  <a:gd name="T0" fmla="*/ 20 w 30"/>
                  <a:gd name="T1" fmla="*/ 16 h 54"/>
                  <a:gd name="T2" fmla="*/ 20 w 30"/>
                  <a:gd name="T3" fmla="*/ 16 h 54"/>
                  <a:gd name="T4" fmla="*/ 22 w 30"/>
                  <a:gd name="T5" fmla="*/ 24 h 54"/>
                  <a:gd name="T6" fmla="*/ 26 w 30"/>
                  <a:gd name="T7" fmla="*/ 28 h 54"/>
                  <a:gd name="T8" fmla="*/ 26 w 30"/>
                  <a:gd name="T9" fmla="*/ 28 h 54"/>
                  <a:gd name="T10" fmla="*/ 28 w 30"/>
                  <a:gd name="T11" fmla="*/ 32 h 54"/>
                  <a:gd name="T12" fmla="*/ 30 w 30"/>
                  <a:gd name="T13" fmla="*/ 36 h 54"/>
                  <a:gd name="T14" fmla="*/ 30 w 30"/>
                  <a:gd name="T15" fmla="*/ 42 h 54"/>
                  <a:gd name="T16" fmla="*/ 30 w 30"/>
                  <a:gd name="T17" fmla="*/ 42 h 54"/>
                  <a:gd name="T18" fmla="*/ 28 w 30"/>
                  <a:gd name="T19" fmla="*/ 38 h 54"/>
                  <a:gd name="T20" fmla="*/ 26 w 30"/>
                  <a:gd name="T21" fmla="*/ 38 h 54"/>
                  <a:gd name="T22" fmla="*/ 26 w 30"/>
                  <a:gd name="T23" fmla="*/ 40 h 54"/>
                  <a:gd name="T24" fmla="*/ 26 w 30"/>
                  <a:gd name="T25" fmla="*/ 40 h 54"/>
                  <a:gd name="T26" fmla="*/ 24 w 30"/>
                  <a:gd name="T27" fmla="*/ 52 h 54"/>
                  <a:gd name="T28" fmla="*/ 24 w 30"/>
                  <a:gd name="T29" fmla="*/ 54 h 54"/>
                  <a:gd name="T30" fmla="*/ 24 w 30"/>
                  <a:gd name="T31" fmla="*/ 52 h 54"/>
                  <a:gd name="T32" fmla="*/ 20 w 30"/>
                  <a:gd name="T33" fmla="*/ 42 h 54"/>
                  <a:gd name="T34" fmla="*/ 20 w 30"/>
                  <a:gd name="T35" fmla="*/ 42 h 54"/>
                  <a:gd name="T36" fmla="*/ 20 w 30"/>
                  <a:gd name="T37" fmla="*/ 34 h 54"/>
                  <a:gd name="T38" fmla="*/ 20 w 30"/>
                  <a:gd name="T39" fmla="*/ 34 h 54"/>
                  <a:gd name="T40" fmla="*/ 10 w 30"/>
                  <a:gd name="T41" fmla="*/ 24 h 54"/>
                  <a:gd name="T42" fmla="*/ 4 w 30"/>
                  <a:gd name="T43" fmla="*/ 18 h 54"/>
                  <a:gd name="T44" fmla="*/ 0 w 30"/>
                  <a:gd name="T45" fmla="*/ 8 h 54"/>
                  <a:gd name="T46" fmla="*/ 0 w 30"/>
                  <a:gd name="T47" fmla="*/ 8 h 54"/>
                  <a:gd name="T48" fmla="*/ 0 w 30"/>
                  <a:gd name="T49" fmla="*/ 4 h 54"/>
                  <a:gd name="T50" fmla="*/ 0 w 30"/>
                  <a:gd name="T51" fmla="*/ 4 h 54"/>
                  <a:gd name="T52" fmla="*/ 4 w 30"/>
                  <a:gd name="T53" fmla="*/ 2 h 54"/>
                  <a:gd name="T54" fmla="*/ 10 w 30"/>
                  <a:gd name="T55" fmla="*/ 0 h 54"/>
                  <a:gd name="T56" fmla="*/ 14 w 30"/>
                  <a:gd name="T57" fmla="*/ 2 h 54"/>
                  <a:gd name="T58" fmla="*/ 18 w 30"/>
                  <a:gd name="T59" fmla="*/ 4 h 54"/>
                  <a:gd name="T60" fmla="*/ 18 w 30"/>
                  <a:gd name="T61" fmla="*/ 4 h 54"/>
                  <a:gd name="T62" fmla="*/ 16 w 30"/>
                  <a:gd name="T63" fmla="*/ 8 h 54"/>
                  <a:gd name="T64" fmla="*/ 14 w 30"/>
                  <a:gd name="T65" fmla="*/ 8 h 54"/>
                  <a:gd name="T66" fmla="*/ 10 w 30"/>
                  <a:gd name="T67" fmla="*/ 6 h 54"/>
                  <a:gd name="T68" fmla="*/ 10 w 30"/>
                  <a:gd name="T69" fmla="*/ 6 h 54"/>
                  <a:gd name="T70" fmla="*/ 16 w 30"/>
                  <a:gd name="T71" fmla="*/ 10 h 54"/>
                  <a:gd name="T72" fmla="*/ 18 w 30"/>
                  <a:gd name="T73" fmla="*/ 12 h 54"/>
                  <a:gd name="T74" fmla="*/ 20 w 30"/>
                  <a:gd name="T75" fmla="*/ 16 h 54"/>
                  <a:gd name="T76" fmla="*/ 20 w 30"/>
                  <a:gd name="T77"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4">
                    <a:moveTo>
                      <a:pt x="20" y="16"/>
                    </a:moveTo>
                    <a:lnTo>
                      <a:pt x="20" y="16"/>
                    </a:lnTo>
                    <a:lnTo>
                      <a:pt x="22" y="24"/>
                    </a:lnTo>
                    <a:lnTo>
                      <a:pt x="26" y="28"/>
                    </a:lnTo>
                    <a:lnTo>
                      <a:pt x="26" y="28"/>
                    </a:lnTo>
                    <a:lnTo>
                      <a:pt x="28" y="32"/>
                    </a:lnTo>
                    <a:lnTo>
                      <a:pt x="30" y="36"/>
                    </a:lnTo>
                    <a:lnTo>
                      <a:pt x="30" y="42"/>
                    </a:lnTo>
                    <a:lnTo>
                      <a:pt x="30" y="42"/>
                    </a:lnTo>
                    <a:lnTo>
                      <a:pt x="28" y="38"/>
                    </a:lnTo>
                    <a:lnTo>
                      <a:pt x="26" y="38"/>
                    </a:lnTo>
                    <a:lnTo>
                      <a:pt x="26" y="40"/>
                    </a:lnTo>
                    <a:lnTo>
                      <a:pt x="26" y="40"/>
                    </a:lnTo>
                    <a:lnTo>
                      <a:pt x="24" y="52"/>
                    </a:lnTo>
                    <a:lnTo>
                      <a:pt x="24" y="54"/>
                    </a:lnTo>
                    <a:lnTo>
                      <a:pt x="24" y="52"/>
                    </a:lnTo>
                    <a:lnTo>
                      <a:pt x="20" y="42"/>
                    </a:lnTo>
                    <a:lnTo>
                      <a:pt x="20" y="42"/>
                    </a:lnTo>
                    <a:lnTo>
                      <a:pt x="20" y="34"/>
                    </a:lnTo>
                    <a:lnTo>
                      <a:pt x="20" y="34"/>
                    </a:lnTo>
                    <a:lnTo>
                      <a:pt x="10" y="24"/>
                    </a:lnTo>
                    <a:lnTo>
                      <a:pt x="4" y="18"/>
                    </a:lnTo>
                    <a:lnTo>
                      <a:pt x="0" y="8"/>
                    </a:lnTo>
                    <a:lnTo>
                      <a:pt x="0" y="8"/>
                    </a:lnTo>
                    <a:lnTo>
                      <a:pt x="0" y="4"/>
                    </a:lnTo>
                    <a:lnTo>
                      <a:pt x="0" y="4"/>
                    </a:lnTo>
                    <a:lnTo>
                      <a:pt x="4" y="2"/>
                    </a:lnTo>
                    <a:lnTo>
                      <a:pt x="10" y="0"/>
                    </a:lnTo>
                    <a:lnTo>
                      <a:pt x="14" y="2"/>
                    </a:lnTo>
                    <a:lnTo>
                      <a:pt x="18" y="4"/>
                    </a:lnTo>
                    <a:lnTo>
                      <a:pt x="18" y="4"/>
                    </a:lnTo>
                    <a:lnTo>
                      <a:pt x="16" y="8"/>
                    </a:lnTo>
                    <a:lnTo>
                      <a:pt x="14" y="8"/>
                    </a:lnTo>
                    <a:lnTo>
                      <a:pt x="10" y="6"/>
                    </a:lnTo>
                    <a:lnTo>
                      <a:pt x="10" y="6"/>
                    </a:lnTo>
                    <a:lnTo>
                      <a:pt x="16" y="10"/>
                    </a:lnTo>
                    <a:lnTo>
                      <a:pt x="18" y="12"/>
                    </a:lnTo>
                    <a:lnTo>
                      <a:pt x="20" y="16"/>
                    </a:ln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8" name="Freeform 912">
                <a:extLst>
                  <a:ext uri="{FF2B5EF4-FFF2-40B4-BE49-F238E27FC236}">
                    <a16:creationId xmlns:a16="http://schemas.microsoft.com/office/drawing/2014/main" id="{2A0EA193-25CF-4CA3-F68B-9816179D78DC}"/>
                  </a:ext>
                </a:extLst>
              </p:cNvPr>
              <p:cNvSpPr>
                <a:spLocks/>
              </p:cNvSpPr>
              <p:nvPr/>
            </p:nvSpPr>
            <p:spPr bwMode="auto">
              <a:xfrm>
                <a:off x="1690" y="1485"/>
                <a:ext cx="26" cy="34"/>
              </a:xfrm>
              <a:custGeom>
                <a:avLst/>
                <a:gdLst>
                  <a:gd name="T0" fmla="*/ 0 w 26"/>
                  <a:gd name="T1" fmla="*/ 22 h 34"/>
                  <a:gd name="T2" fmla="*/ 0 w 26"/>
                  <a:gd name="T3" fmla="*/ 22 h 34"/>
                  <a:gd name="T4" fmla="*/ 4 w 26"/>
                  <a:gd name="T5" fmla="*/ 22 h 34"/>
                  <a:gd name="T6" fmla="*/ 6 w 26"/>
                  <a:gd name="T7" fmla="*/ 20 h 34"/>
                  <a:gd name="T8" fmla="*/ 12 w 26"/>
                  <a:gd name="T9" fmla="*/ 12 h 34"/>
                  <a:gd name="T10" fmla="*/ 12 w 26"/>
                  <a:gd name="T11" fmla="*/ 12 h 34"/>
                  <a:gd name="T12" fmla="*/ 10 w 26"/>
                  <a:gd name="T13" fmla="*/ 10 h 34"/>
                  <a:gd name="T14" fmla="*/ 10 w 26"/>
                  <a:gd name="T15" fmla="*/ 8 h 34"/>
                  <a:gd name="T16" fmla="*/ 8 w 26"/>
                  <a:gd name="T17" fmla="*/ 6 h 34"/>
                  <a:gd name="T18" fmla="*/ 8 w 26"/>
                  <a:gd name="T19" fmla="*/ 2 h 34"/>
                  <a:gd name="T20" fmla="*/ 8 w 26"/>
                  <a:gd name="T21" fmla="*/ 2 h 34"/>
                  <a:gd name="T22" fmla="*/ 10 w 26"/>
                  <a:gd name="T23" fmla="*/ 0 h 34"/>
                  <a:gd name="T24" fmla="*/ 10 w 26"/>
                  <a:gd name="T25" fmla="*/ 2 h 34"/>
                  <a:gd name="T26" fmla="*/ 12 w 26"/>
                  <a:gd name="T27" fmla="*/ 2 h 34"/>
                  <a:gd name="T28" fmla="*/ 14 w 26"/>
                  <a:gd name="T29" fmla="*/ 2 h 34"/>
                  <a:gd name="T30" fmla="*/ 14 w 26"/>
                  <a:gd name="T31" fmla="*/ 2 h 34"/>
                  <a:gd name="T32" fmla="*/ 16 w 26"/>
                  <a:gd name="T33" fmla="*/ 8 h 34"/>
                  <a:gd name="T34" fmla="*/ 16 w 26"/>
                  <a:gd name="T35" fmla="*/ 10 h 34"/>
                  <a:gd name="T36" fmla="*/ 18 w 26"/>
                  <a:gd name="T37" fmla="*/ 10 h 34"/>
                  <a:gd name="T38" fmla="*/ 20 w 26"/>
                  <a:gd name="T39" fmla="*/ 4 h 34"/>
                  <a:gd name="T40" fmla="*/ 20 w 26"/>
                  <a:gd name="T41" fmla="*/ 4 h 34"/>
                  <a:gd name="T42" fmla="*/ 22 w 26"/>
                  <a:gd name="T43" fmla="*/ 2 h 34"/>
                  <a:gd name="T44" fmla="*/ 24 w 26"/>
                  <a:gd name="T45" fmla="*/ 2 h 34"/>
                  <a:gd name="T46" fmla="*/ 26 w 26"/>
                  <a:gd name="T47" fmla="*/ 8 h 34"/>
                  <a:gd name="T48" fmla="*/ 26 w 26"/>
                  <a:gd name="T49" fmla="*/ 8 h 34"/>
                  <a:gd name="T50" fmla="*/ 24 w 26"/>
                  <a:gd name="T51" fmla="*/ 10 h 34"/>
                  <a:gd name="T52" fmla="*/ 22 w 26"/>
                  <a:gd name="T53" fmla="*/ 10 h 34"/>
                  <a:gd name="T54" fmla="*/ 22 w 26"/>
                  <a:gd name="T55" fmla="*/ 10 h 34"/>
                  <a:gd name="T56" fmla="*/ 22 w 26"/>
                  <a:gd name="T57" fmla="*/ 10 h 34"/>
                  <a:gd name="T58" fmla="*/ 22 w 26"/>
                  <a:gd name="T59" fmla="*/ 10 h 34"/>
                  <a:gd name="T60" fmla="*/ 22 w 26"/>
                  <a:gd name="T61" fmla="*/ 10 h 34"/>
                  <a:gd name="T62" fmla="*/ 24 w 26"/>
                  <a:gd name="T63" fmla="*/ 10 h 34"/>
                  <a:gd name="T64" fmla="*/ 26 w 26"/>
                  <a:gd name="T65" fmla="*/ 12 h 34"/>
                  <a:gd name="T66" fmla="*/ 26 w 26"/>
                  <a:gd name="T67" fmla="*/ 22 h 34"/>
                  <a:gd name="T68" fmla="*/ 26 w 26"/>
                  <a:gd name="T69" fmla="*/ 22 h 34"/>
                  <a:gd name="T70" fmla="*/ 24 w 26"/>
                  <a:gd name="T71" fmla="*/ 26 h 34"/>
                  <a:gd name="T72" fmla="*/ 20 w 26"/>
                  <a:gd name="T73" fmla="*/ 28 h 34"/>
                  <a:gd name="T74" fmla="*/ 18 w 26"/>
                  <a:gd name="T75" fmla="*/ 28 h 34"/>
                  <a:gd name="T76" fmla="*/ 14 w 26"/>
                  <a:gd name="T77" fmla="*/ 34 h 34"/>
                  <a:gd name="T78" fmla="*/ 14 w 26"/>
                  <a:gd name="T79" fmla="*/ 34 h 34"/>
                  <a:gd name="T80" fmla="*/ 12 w 26"/>
                  <a:gd name="T81" fmla="*/ 34 h 34"/>
                  <a:gd name="T82" fmla="*/ 10 w 26"/>
                  <a:gd name="T83" fmla="*/ 34 h 34"/>
                  <a:gd name="T84" fmla="*/ 10 w 26"/>
                  <a:gd name="T85" fmla="*/ 32 h 34"/>
                  <a:gd name="T86" fmla="*/ 8 w 26"/>
                  <a:gd name="T87" fmla="*/ 34 h 34"/>
                  <a:gd name="T88" fmla="*/ 8 w 26"/>
                  <a:gd name="T89" fmla="*/ 34 h 34"/>
                  <a:gd name="T90" fmla="*/ 2 w 26"/>
                  <a:gd name="T91" fmla="*/ 30 h 34"/>
                  <a:gd name="T92" fmla="*/ 0 w 26"/>
                  <a:gd name="T93" fmla="*/ 22 h 34"/>
                  <a:gd name="T94" fmla="*/ 0 w 26"/>
                  <a:gd name="T9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34">
                    <a:moveTo>
                      <a:pt x="0" y="22"/>
                    </a:moveTo>
                    <a:lnTo>
                      <a:pt x="0" y="22"/>
                    </a:lnTo>
                    <a:lnTo>
                      <a:pt x="4" y="22"/>
                    </a:lnTo>
                    <a:lnTo>
                      <a:pt x="6" y="20"/>
                    </a:lnTo>
                    <a:lnTo>
                      <a:pt x="12" y="12"/>
                    </a:lnTo>
                    <a:lnTo>
                      <a:pt x="12" y="12"/>
                    </a:lnTo>
                    <a:lnTo>
                      <a:pt x="10" y="10"/>
                    </a:lnTo>
                    <a:lnTo>
                      <a:pt x="10" y="8"/>
                    </a:lnTo>
                    <a:lnTo>
                      <a:pt x="8" y="6"/>
                    </a:lnTo>
                    <a:lnTo>
                      <a:pt x="8" y="2"/>
                    </a:lnTo>
                    <a:lnTo>
                      <a:pt x="8" y="2"/>
                    </a:lnTo>
                    <a:lnTo>
                      <a:pt x="10" y="0"/>
                    </a:lnTo>
                    <a:lnTo>
                      <a:pt x="10" y="2"/>
                    </a:lnTo>
                    <a:lnTo>
                      <a:pt x="12" y="2"/>
                    </a:lnTo>
                    <a:lnTo>
                      <a:pt x="14" y="2"/>
                    </a:lnTo>
                    <a:lnTo>
                      <a:pt x="14" y="2"/>
                    </a:lnTo>
                    <a:lnTo>
                      <a:pt x="16" y="8"/>
                    </a:lnTo>
                    <a:lnTo>
                      <a:pt x="16" y="10"/>
                    </a:lnTo>
                    <a:lnTo>
                      <a:pt x="18" y="10"/>
                    </a:lnTo>
                    <a:lnTo>
                      <a:pt x="20" y="4"/>
                    </a:lnTo>
                    <a:lnTo>
                      <a:pt x="20" y="4"/>
                    </a:lnTo>
                    <a:lnTo>
                      <a:pt x="22" y="2"/>
                    </a:lnTo>
                    <a:lnTo>
                      <a:pt x="24" y="2"/>
                    </a:lnTo>
                    <a:lnTo>
                      <a:pt x="26" y="8"/>
                    </a:lnTo>
                    <a:lnTo>
                      <a:pt x="26" y="8"/>
                    </a:lnTo>
                    <a:lnTo>
                      <a:pt x="24" y="10"/>
                    </a:lnTo>
                    <a:lnTo>
                      <a:pt x="22" y="10"/>
                    </a:lnTo>
                    <a:lnTo>
                      <a:pt x="22" y="10"/>
                    </a:lnTo>
                    <a:lnTo>
                      <a:pt x="22" y="10"/>
                    </a:lnTo>
                    <a:lnTo>
                      <a:pt x="22" y="10"/>
                    </a:lnTo>
                    <a:lnTo>
                      <a:pt x="22" y="10"/>
                    </a:lnTo>
                    <a:lnTo>
                      <a:pt x="24" y="10"/>
                    </a:lnTo>
                    <a:lnTo>
                      <a:pt x="26" y="12"/>
                    </a:lnTo>
                    <a:lnTo>
                      <a:pt x="26" y="22"/>
                    </a:lnTo>
                    <a:lnTo>
                      <a:pt x="26" y="22"/>
                    </a:lnTo>
                    <a:lnTo>
                      <a:pt x="24" y="26"/>
                    </a:lnTo>
                    <a:lnTo>
                      <a:pt x="20" y="28"/>
                    </a:lnTo>
                    <a:lnTo>
                      <a:pt x="18" y="28"/>
                    </a:lnTo>
                    <a:lnTo>
                      <a:pt x="14" y="34"/>
                    </a:lnTo>
                    <a:lnTo>
                      <a:pt x="14" y="34"/>
                    </a:lnTo>
                    <a:lnTo>
                      <a:pt x="12" y="34"/>
                    </a:lnTo>
                    <a:lnTo>
                      <a:pt x="10" y="34"/>
                    </a:lnTo>
                    <a:lnTo>
                      <a:pt x="10" y="32"/>
                    </a:lnTo>
                    <a:lnTo>
                      <a:pt x="8" y="34"/>
                    </a:lnTo>
                    <a:lnTo>
                      <a:pt x="8" y="34"/>
                    </a:lnTo>
                    <a:lnTo>
                      <a:pt x="2" y="30"/>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9" name="Freeform 913">
                <a:extLst>
                  <a:ext uri="{FF2B5EF4-FFF2-40B4-BE49-F238E27FC236}">
                    <a16:creationId xmlns:a16="http://schemas.microsoft.com/office/drawing/2014/main" id="{7C9C7656-8609-C942-BE7D-6A51992FADB5}"/>
                  </a:ext>
                </a:extLst>
              </p:cNvPr>
              <p:cNvSpPr>
                <a:spLocks/>
              </p:cNvSpPr>
              <p:nvPr/>
            </p:nvSpPr>
            <p:spPr bwMode="auto">
              <a:xfrm>
                <a:off x="1710" y="1491"/>
                <a:ext cx="22" cy="32"/>
              </a:xfrm>
              <a:custGeom>
                <a:avLst/>
                <a:gdLst>
                  <a:gd name="T0" fmla="*/ 6 w 22"/>
                  <a:gd name="T1" fmla="*/ 16 h 32"/>
                  <a:gd name="T2" fmla="*/ 6 w 22"/>
                  <a:gd name="T3" fmla="*/ 16 h 32"/>
                  <a:gd name="T4" fmla="*/ 4 w 22"/>
                  <a:gd name="T5" fmla="*/ 8 h 32"/>
                  <a:gd name="T6" fmla="*/ 4 w 22"/>
                  <a:gd name="T7" fmla="*/ 8 h 32"/>
                  <a:gd name="T8" fmla="*/ 0 w 22"/>
                  <a:gd name="T9" fmla="*/ 4 h 32"/>
                  <a:gd name="T10" fmla="*/ 0 w 22"/>
                  <a:gd name="T11" fmla="*/ 4 h 32"/>
                  <a:gd name="T12" fmla="*/ 2 w 22"/>
                  <a:gd name="T13" fmla="*/ 2 h 32"/>
                  <a:gd name="T14" fmla="*/ 2 w 22"/>
                  <a:gd name="T15" fmla="*/ 0 h 32"/>
                  <a:gd name="T16" fmla="*/ 6 w 22"/>
                  <a:gd name="T17" fmla="*/ 2 h 32"/>
                  <a:gd name="T18" fmla="*/ 6 w 22"/>
                  <a:gd name="T19" fmla="*/ 2 h 32"/>
                  <a:gd name="T20" fmla="*/ 8 w 22"/>
                  <a:gd name="T21" fmla="*/ 6 h 32"/>
                  <a:gd name="T22" fmla="*/ 12 w 22"/>
                  <a:gd name="T23" fmla="*/ 4 h 32"/>
                  <a:gd name="T24" fmla="*/ 14 w 22"/>
                  <a:gd name="T25" fmla="*/ 2 h 32"/>
                  <a:gd name="T26" fmla="*/ 16 w 22"/>
                  <a:gd name="T27" fmla="*/ 0 h 32"/>
                  <a:gd name="T28" fmla="*/ 16 w 22"/>
                  <a:gd name="T29" fmla="*/ 0 h 32"/>
                  <a:gd name="T30" fmla="*/ 18 w 22"/>
                  <a:gd name="T31" fmla="*/ 2 h 32"/>
                  <a:gd name="T32" fmla="*/ 18 w 22"/>
                  <a:gd name="T33" fmla="*/ 4 h 32"/>
                  <a:gd name="T34" fmla="*/ 18 w 22"/>
                  <a:gd name="T35" fmla="*/ 4 h 32"/>
                  <a:gd name="T36" fmla="*/ 18 w 22"/>
                  <a:gd name="T37" fmla="*/ 4 h 32"/>
                  <a:gd name="T38" fmla="*/ 20 w 22"/>
                  <a:gd name="T39" fmla="*/ 12 h 32"/>
                  <a:gd name="T40" fmla="*/ 22 w 22"/>
                  <a:gd name="T41" fmla="*/ 18 h 32"/>
                  <a:gd name="T42" fmla="*/ 22 w 22"/>
                  <a:gd name="T43" fmla="*/ 18 h 32"/>
                  <a:gd name="T44" fmla="*/ 22 w 22"/>
                  <a:gd name="T45" fmla="*/ 22 h 32"/>
                  <a:gd name="T46" fmla="*/ 22 w 22"/>
                  <a:gd name="T47" fmla="*/ 28 h 32"/>
                  <a:gd name="T48" fmla="*/ 22 w 22"/>
                  <a:gd name="T49" fmla="*/ 28 h 32"/>
                  <a:gd name="T50" fmla="*/ 22 w 22"/>
                  <a:gd name="T51" fmla="*/ 32 h 32"/>
                  <a:gd name="T52" fmla="*/ 20 w 22"/>
                  <a:gd name="T53" fmla="*/ 32 h 32"/>
                  <a:gd name="T54" fmla="*/ 18 w 22"/>
                  <a:gd name="T55" fmla="*/ 30 h 32"/>
                  <a:gd name="T56" fmla="*/ 18 w 22"/>
                  <a:gd name="T57" fmla="*/ 30 h 32"/>
                  <a:gd name="T58" fmla="*/ 12 w 22"/>
                  <a:gd name="T59" fmla="*/ 26 h 32"/>
                  <a:gd name="T60" fmla="*/ 8 w 22"/>
                  <a:gd name="T61" fmla="*/ 20 h 32"/>
                  <a:gd name="T62" fmla="*/ 8 w 22"/>
                  <a:gd name="T63" fmla="*/ 20 h 32"/>
                  <a:gd name="T64" fmla="*/ 6 w 22"/>
                  <a:gd name="T65" fmla="*/ 16 h 32"/>
                  <a:gd name="T66" fmla="*/ 6 w 22"/>
                  <a:gd name="T6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2">
                    <a:moveTo>
                      <a:pt x="6" y="16"/>
                    </a:moveTo>
                    <a:lnTo>
                      <a:pt x="6" y="16"/>
                    </a:lnTo>
                    <a:lnTo>
                      <a:pt x="4" y="8"/>
                    </a:lnTo>
                    <a:lnTo>
                      <a:pt x="4" y="8"/>
                    </a:lnTo>
                    <a:lnTo>
                      <a:pt x="0" y="4"/>
                    </a:lnTo>
                    <a:lnTo>
                      <a:pt x="0" y="4"/>
                    </a:lnTo>
                    <a:lnTo>
                      <a:pt x="2" y="2"/>
                    </a:lnTo>
                    <a:lnTo>
                      <a:pt x="2" y="0"/>
                    </a:lnTo>
                    <a:lnTo>
                      <a:pt x="6" y="2"/>
                    </a:lnTo>
                    <a:lnTo>
                      <a:pt x="6" y="2"/>
                    </a:lnTo>
                    <a:lnTo>
                      <a:pt x="8" y="6"/>
                    </a:lnTo>
                    <a:lnTo>
                      <a:pt x="12" y="4"/>
                    </a:lnTo>
                    <a:lnTo>
                      <a:pt x="14" y="2"/>
                    </a:lnTo>
                    <a:lnTo>
                      <a:pt x="16" y="0"/>
                    </a:lnTo>
                    <a:lnTo>
                      <a:pt x="16" y="0"/>
                    </a:lnTo>
                    <a:lnTo>
                      <a:pt x="18" y="2"/>
                    </a:lnTo>
                    <a:lnTo>
                      <a:pt x="18" y="4"/>
                    </a:lnTo>
                    <a:lnTo>
                      <a:pt x="18" y="4"/>
                    </a:lnTo>
                    <a:lnTo>
                      <a:pt x="18" y="4"/>
                    </a:lnTo>
                    <a:lnTo>
                      <a:pt x="20" y="12"/>
                    </a:lnTo>
                    <a:lnTo>
                      <a:pt x="22" y="18"/>
                    </a:lnTo>
                    <a:lnTo>
                      <a:pt x="22" y="18"/>
                    </a:lnTo>
                    <a:lnTo>
                      <a:pt x="22" y="22"/>
                    </a:lnTo>
                    <a:lnTo>
                      <a:pt x="22" y="28"/>
                    </a:lnTo>
                    <a:lnTo>
                      <a:pt x="22" y="28"/>
                    </a:lnTo>
                    <a:lnTo>
                      <a:pt x="22" y="32"/>
                    </a:lnTo>
                    <a:lnTo>
                      <a:pt x="20" y="32"/>
                    </a:lnTo>
                    <a:lnTo>
                      <a:pt x="18" y="30"/>
                    </a:lnTo>
                    <a:lnTo>
                      <a:pt x="18" y="30"/>
                    </a:lnTo>
                    <a:lnTo>
                      <a:pt x="12" y="26"/>
                    </a:lnTo>
                    <a:lnTo>
                      <a:pt x="8" y="20"/>
                    </a:lnTo>
                    <a:lnTo>
                      <a:pt x="8" y="20"/>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0" name="Freeform 914">
                <a:extLst>
                  <a:ext uri="{FF2B5EF4-FFF2-40B4-BE49-F238E27FC236}">
                    <a16:creationId xmlns:a16="http://schemas.microsoft.com/office/drawing/2014/main" id="{DDDB58A0-6C57-5491-3D84-359180308FDB}"/>
                  </a:ext>
                </a:extLst>
              </p:cNvPr>
              <p:cNvSpPr>
                <a:spLocks/>
              </p:cNvSpPr>
              <p:nvPr/>
            </p:nvSpPr>
            <p:spPr bwMode="auto">
              <a:xfrm>
                <a:off x="1726" y="1483"/>
                <a:ext cx="14" cy="20"/>
              </a:xfrm>
              <a:custGeom>
                <a:avLst/>
                <a:gdLst>
                  <a:gd name="T0" fmla="*/ 2 w 14"/>
                  <a:gd name="T1" fmla="*/ 12 h 20"/>
                  <a:gd name="T2" fmla="*/ 2 w 14"/>
                  <a:gd name="T3" fmla="*/ 12 h 20"/>
                  <a:gd name="T4" fmla="*/ 0 w 14"/>
                  <a:gd name="T5" fmla="*/ 8 h 20"/>
                  <a:gd name="T6" fmla="*/ 0 w 14"/>
                  <a:gd name="T7" fmla="*/ 8 h 20"/>
                  <a:gd name="T8" fmla="*/ 2 w 14"/>
                  <a:gd name="T9" fmla="*/ 2 h 20"/>
                  <a:gd name="T10" fmla="*/ 4 w 14"/>
                  <a:gd name="T11" fmla="*/ 0 h 20"/>
                  <a:gd name="T12" fmla="*/ 8 w 14"/>
                  <a:gd name="T13" fmla="*/ 2 h 20"/>
                  <a:gd name="T14" fmla="*/ 10 w 14"/>
                  <a:gd name="T15" fmla="*/ 6 h 20"/>
                  <a:gd name="T16" fmla="*/ 10 w 14"/>
                  <a:gd name="T17" fmla="*/ 6 h 20"/>
                  <a:gd name="T18" fmla="*/ 14 w 14"/>
                  <a:gd name="T19" fmla="*/ 16 h 20"/>
                  <a:gd name="T20" fmla="*/ 14 w 14"/>
                  <a:gd name="T21" fmla="*/ 16 h 20"/>
                  <a:gd name="T22" fmla="*/ 12 w 14"/>
                  <a:gd name="T23" fmla="*/ 20 h 20"/>
                  <a:gd name="T24" fmla="*/ 10 w 14"/>
                  <a:gd name="T25" fmla="*/ 20 h 20"/>
                  <a:gd name="T26" fmla="*/ 8 w 14"/>
                  <a:gd name="T27" fmla="*/ 16 h 20"/>
                  <a:gd name="T28" fmla="*/ 6 w 14"/>
                  <a:gd name="T29" fmla="*/ 14 h 20"/>
                  <a:gd name="T30" fmla="*/ 4 w 14"/>
                  <a:gd name="T31" fmla="*/ 12 h 20"/>
                  <a:gd name="T32" fmla="*/ 2 w 14"/>
                  <a:gd name="T33" fmla="*/ 12 h 20"/>
                  <a:gd name="T34" fmla="*/ 2 w 14"/>
                  <a:gd name="T3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0">
                    <a:moveTo>
                      <a:pt x="2" y="12"/>
                    </a:moveTo>
                    <a:lnTo>
                      <a:pt x="2" y="12"/>
                    </a:lnTo>
                    <a:lnTo>
                      <a:pt x="0" y="8"/>
                    </a:lnTo>
                    <a:lnTo>
                      <a:pt x="0" y="8"/>
                    </a:lnTo>
                    <a:lnTo>
                      <a:pt x="2" y="2"/>
                    </a:lnTo>
                    <a:lnTo>
                      <a:pt x="4" y="0"/>
                    </a:lnTo>
                    <a:lnTo>
                      <a:pt x="8" y="2"/>
                    </a:lnTo>
                    <a:lnTo>
                      <a:pt x="10" y="6"/>
                    </a:lnTo>
                    <a:lnTo>
                      <a:pt x="10" y="6"/>
                    </a:lnTo>
                    <a:lnTo>
                      <a:pt x="14" y="16"/>
                    </a:lnTo>
                    <a:lnTo>
                      <a:pt x="14" y="16"/>
                    </a:lnTo>
                    <a:lnTo>
                      <a:pt x="12" y="20"/>
                    </a:lnTo>
                    <a:lnTo>
                      <a:pt x="10" y="20"/>
                    </a:lnTo>
                    <a:lnTo>
                      <a:pt x="8" y="16"/>
                    </a:lnTo>
                    <a:lnTo>
                      <a:pt x="6" y="14"/>
                    </a:lnTo>
                    <a:lnTo>
                      <a:pt x="4"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1" name="Freeform 915">
                <a:extLst>
                  <a:ext uri="{FF2B5EF4-FFF2-40B4-BE49-F238E27FC236}">
                    <a16:creationId xmlns:a16="http://schemas.microsoft.com/office/drawing/2014/main" id="{C662B270-BA61-036D-5B95-26C9D796E3D7}"/>
                  </a:ext>
                </a:extLst>
              </p:cNvPr>
              <p:cNvSpPr>
                <a:spLocks/>
              </p:cNvSpPr>
              <p:nvPr/>
            </p:nvSpPr>
            <p:spPr bwMode="auto">
              <a:xfrm>
                <a:off x="1674" y="1503"/>
                <a:ext cx="30" cy="48"/>
              </a:xfrm>
              <a:custGeom>
                <a:avLst/>
                <a:gdLst>
                  <a:gd name="T0" fmla="*/ 16 w 30"/>
                  <a:gd name="T1" fmla="*/ 4 h 48"/>
                  <a:gd name="T2" fmla="*/ 16 w 30"/>
                  <a:gd name="T3" fmla="*/ 4 h 48"/>
                  <a:gd name="T4" fmla="*/ 18 w 30"/>
                  <a:gd name="T5" fmla="*/ 8 h 48"/>
                  <a:gd name="T6" fmla="*/ 20 w 30"/>
                  <a:gd name="T7" fmla="*/ 10 h 48"/>
                  <a:gd name="T8" fmla="*/ 22 w 30"/>
                  <a:gd name="T9" fmla="*/ 12 h 48"/>
                  <a:gd name="T10" fmla="*/ 24 w 30"/>
                  <a:gd name="T11" fmla="*/ 14 h 48"/>
                  <a:gd name="T12" fmla="*/ 24 w 30"/>
                  <a:gd name="T13" fmla="*/ 14 h 48"/>
                  <a:gd name="T14" fmla="*/ 26 w 30"/>
                  <a:gd name="T15" fmla="*/ 14 h 48"/>
                  <a:gd name="T16" fmla="*/ 28 w 30"/>
                  <a:gd name="T17" fmla="*/ 18 h 48"/>
                  <a:gd name="T18" fmla="*/ 28 w 30"/>
                  <a:gd name="T19" fmla="*/ 18 h 48"/>
                  <a:gd name="T20" fmla="*/ 30 w 30"/>
                  <a:gd name="T21" fmla="*/ 24 h 48"/>
                  <a:gd name="T22" fmla="*/ 30 w 30"/>
                  <a:gd name="T23" fmla="*/ 24 h 48"/>
                  <a:gd name="T24" fmla="*/ 28 w 30"/>
                  <a:gd name="T25" fmla="*/ 30 h 48"/>
                  <a:gd name="T26" fmla="*/ 24 w 30"/>
                  <a:gd name="T27" fmla="*/ 36 h 48"/>
                  <a:gd name="T28" fmla="*/ 20 w 30"/>
                  <a:gd name="T29" fmla="*/ 42 h 48"/>
                  <a:gd name="T30" fmla="*/ 18 w 30"/>
                  <a:gd name="T31" fmla="*/ 42 h 48"/>
                  <a:gd name="T32" fmla="*/ 16 w 30"/>
                  <a:gd name="T33" fmla="*/ 42 h 48"/>
                  <a:gd name="T34" fmla="*/ 16 w 30"/>
                  <a:gd name="T35" fmla="*/ 42 h 48"/>
                  <a:gd name="T36" fmla="*/ 14 w 30"/>
                  <a:gd name="T37" fmla="*/ 40 h 48"/>
                  <a:gd name="T38" fmla="*/ 10 w 30"/>
                  <a:gd name="T39" fmla="*/ 42 h 48"/>
                  <a:gd name="T40" fmla="*/ 6 w 30"/>
                  <a:gd name="T41" fmla="*/ 48 h 48"/>
                  <a:gd name="T42" fmla="*/ 6 w 30"/>
                  <a:gd name="T43" fmla="*/ 48 h 48"/>
                  <a:gd name="T44" fmla="*/ 4 w 30"/>
                  <a:gd name="T45" fmla="*/ 46 h 48"/>
                  <a:gd name="T46" fmla="*/ 4 w 30"/>
                  <a:gd name="T47" fmla="*/ 46 h 48"/>
                  <a:gd name="T48" fmla="*/ 2 w 30"/>
                  <a:gd name="T49" fmla="*/ 42 h 48"/>
                  <a:gd name="T50" fmla="*/ 2 w 30"/>
                  <a:gd name="T51" fmla="*/ 42 h 48"/>
                  <a:gd name="T52" fmla="*/ 0 w 30"/>
                  <a:gd name="T53" fmla="*/ 32 h 48"/>
                  <a:gd name="T54" fmla="*/ 2 w 30"/>
                  <a:gd name="T55" fmla="*/ 24 h 48"/>
                  <a:gd name="T56" fmla="*/ 2 w 30"/>
                  <a:gd name="T57" fmla="*/ 24 h 48"/>
                  <a:gd name="T58" fmla="*/ 4 w 30"/>
                  <a:gd name="T59" fmla="*/ 22 h 48"/>
                  <a:gd name="T60" fmla="*/ 4 w 30"/>
                  <a:gd name="T61" fmla="*/ 22 h 48"/>
                  <a:gd name="T62" fmla="*/ 6 w 30"/>
                  <a:gd name="T63" fmla="*/ 22 h 48"/>
                  <a:gd name="T64" fmla="*/ 10 w 30"/>
                  <a:gd name="T65" fmla="*/ 20 h 48"/>
                  <a:gd name="T66" fmla="*/ 12 w 30"/>
                  <a:gd name="T67" fmla="*/ 20 h 48"/>
                  <a:gd name="T68" fmla="*/ 16 w 30"/>
                  <a:gd name="T69" fmla="*/ 24 h 48"/>
                  <a:gd name="T70" fmla="*/ 16 w 30"/>
                  <a:gd name="T71" fmla="*/ 24 h 48"/>
                  <a:gd name="T72" fmla="*/ 16 w 30"/>
                  <a:gd name="T73" fmla="*/ 22 h 48"/>
                  <a:gd name="T74" fmla="*/ 16 w 30"/>
                  <a:gd name="T75" fmla="*/ 22 h 48"/>
                  <a:gd name="T76" fmla="*/ 18 w 30"/>
                  <a:gd name="T77" fmla="*/ 18 h 48"/>
                  <a:gd name="T78" fmla="*/ 16 w 30"/>
                  <a:gd name="T79" fmla="*/ 16 h 48"/>
                  <a:gd name="T80" fmla="*/ 16 w 30"/>
                  <a:gd name="T81" fmla="*/ 16 h 48"/>
                  <a:gd name="T82" fmla="*/ 12 w 30"/>
                  <a:gd name="T83" fmla="*/ 6 h 48"/>
                  <a:gd name="T84" fmla="*/ 12 w 30"/>
                  <a:gd name="T85" fmla="*/ 6 h 48"/>
                  <a:gd name="T86" fmla="*/ 10 w 30"/>
                  <a:gd name="T87" fmla="*/ 2 h 48"/>
                  <a:gd name="T88" fmla="*/ 12 w 30"/>
                  <a:gd name="T89" fmla="*/ 0 h 48"/>
                  <a:gd name="T90" fmla="*/ 12 w 30"/>
                  <a:gd name="T91" fmla="*/ 0 h 48"/>
                  <a:gd name="T92" fmla="*/ 14 w 30"/>
                  <a:gd name="T93" fmla="*/ 0 h 48"/>
                  <a:gd name="T94" fmla="*/ 16 w 30"/>
                  <a:gd name="T95" fmla="*/ 4 h 48"/>
                  <a:gd name="T96" fmla="*/ 16 w 30"/>
                  <a:gd name="T9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48">
                    <a:moveTo>
                      <a:pt x="16" y="4"/>
                    </a:moveTo>
                    <a:lnTo>
                      <a:pt x="16" y="4"/>
                    </a:lnTo>
                    <a:lnTo>
                      <a:pt x="18" y="8"/>
                    </a:lnTo>
                    <a:lnTo>
                      <a:pt x="20" y="10"/>
                    </a:lnTo>
                    <a:lnTo>
                      <a:pt x="22" y="12"/>
                    </a:lnTo>
                    <a:lnTo>
                      <a:pt x="24" y="14"/>
                    </a:lnTo>
                    <a:lnTo>
                      <a:pt x="24" y="14"/>
                    </a:lnTo>
                    <a:lnTo>
                      <a:pt x="26" y="14"/>
                    </a:lnTo>
                    <a:lnTo>
                      <a:pt x="28" y="18"/>
                    </a:lnTo>
                    <a:lnTo>
                      <a:pt x="28" y="18"/>
                    </a:lnTo>
                    <a:lnTo>
                      <a:pt x="30" y="24"/>
                    </a:lnTo>
                    <a:lnTo>
                      <a:pt x="30" y="24"/>
                    </a:lnTo>
                    <a:lnTo>
                      <a:pt x="28" y="30"/>
                    </a:lnTo>
                    <a:lnTo>
                      <a:pt x="24" y="36"/>
                    </a:lnTo>
                    <a:lnTo>
                      <a:pt x="20" y="42"/>
                    </a:lnTo>
                    <a:lnTo>
                      <a:pt x="18" y="42"/>
                    </a:lnTo>
                    <a:lnTo>
                      <a:pt x="16" y="42"/>
                    </a:lnTo>
                    <a:lnTo>
                      <a:pt x="16" y="42"/>
                    </a:lnTo>
                    <a:lnTo>
                      <a:pt x="14" y="40"/>
                    </a:lnTo>
                    <a:lnTo>
                      <a:pt x="10" y="42"/>
                    </a:lnTo>
                    <a:lnTo>
                      <a:pt x="6" y="48"/>
                    </a:lnTo>
                    <a:lnTo>
                      <a:pt x="6" y="48"/>
                    </a:lnTo>
                    <a:lnTo>
                      <a:pt x="4" y="46"/>
                    </a:lnTo>
                    <a:lnTo>
                      <a:pt x="4" y="46"/>
                    </a:lnTo>
                    <a:lnTo>
                      <a:pt x="2" y="42"/>
                    </a:lnTo>
                    <a:lnTo>
                      <a:pt x="2" y="42"/>
                    </a:lnTo>
                    <a:lnTo>
                      <a:pt x="0" y="32"/>
                    </a:lnTo>
                    <a:lnTo>
                      <a:pt x="2" y="24"/>
                    </a:lnTo>
                    <a:lnTo>
                      <a:pt x="2" y="24"/>
                    </a:lnTo>
                    <a:lnTo>
                      <a:pt x="4" y="22"/>
                    </a:lnTo>
                    <a:lnTo>
                      <a:pt x="4" y="22"/>
                    </a:lnTo>
                    <a:lnTo>
                      <a:pt x="6" y="22"/>
                    </a:lnTo>
                    <a:lnTo>
                      <a:pt x="10" y="20"/>
                    </a:lnTo>
                    <a:lnTo>
                      <a:pt x="12" y="20"/>
                    </a:lnTo>
                    <a:lnTo>
                      <a:pt x="16" y="24"/>
                    </a:lnTo>
                    <a:lnTo>
                      <a:pt x="16" y="24"/>
                    </a:lnTo>
                    <a:lnTo>
                      <a:pt x="16" y="22"/>
                    </a:lnTo>
                    <a:lnTo>
                      <a:pt x="16" y="22"/>
                    </a:lnTo>
                    <a:lnTo>
                      <a:pt x="18" y="18"/>
                    </a:lnTo>
                    <a:lnTo>
                      <a:pt x="16" y="16"/>
                    </a:lnTo>
                    <a:lnTo>
                      <a:pt x="16" y="16"/>
                    </a:lnTo>
                    <a:lnTo>
                      <a:pt x="12" y="6"/>
                    </a:lnTo>
                    <a:lnTo>
                      <a:pt x="12" y="6"/>
                    </a:lnTo>
                    <a:lnTo>
                      <a:pt x="10" y="2"/>
                    </a:lnTo>
                    <a:lnTo>
                      <a:pt x="12" y="0"/>
                    </a:lnTo>
                    <a:lnTo>
                      <a:pt x="12" y="0"/>
                    </a:lnTo>
                    <a:lnTo>
                      <a:pt x="14" y="0"/>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2" name="Freeform 916">
                <a:extLst>
                  <a:ext uri="{FF2B5EF4-FFF2-40B4-BE49-F238E27FC236}">
                    <a16:creationId xmlns:a16="http://schemas.microsoft.com/office/drawing/2014/main" id="{25915574-8C63-F181-B839-315497E886D1}"/>
                  </a:ext>
                </a:extLst>
              </p:cNvPr>
              <p:cNvSpPr>
                <a:spLocks/>
              </p:cNvSpPr>
              <p:nvPr/>
            </p:nvSpPr>
            <p:spPr bwMode="auto">
              <a:xfrm>
                <a:off x="1530" y="2211"/>
                <a:ext cx="34" cy="28"/>
              </a:xfrm>
              <a:custGeom>
                <a:avLst/>
                <a:gdLst>
                  <a:gd name="T0" fmla="*/ 20 w 34"/>
                  <a:gd name="T1" fmla="*/ 0 h 28"/>
                  <a:gd name="T2" fmla="*/ 20 w 34"/>
                  <a:gd name="T3" fmla="*/ 0 h 28"/>
                  <a:gd name="T4" fmla="*/ 22 w 34"/>
                  <a:gd name="T5" fmla="*/ 4 h 28"/>
                  <a:gd name="T6" fmla="*/ 24 w 34"/>
                  <a:gd name="T7" fmla="*/ 6 h 28"/>
                  <a:gd name="T8" fmla="*/ 28 w 34"/>
                  <a:gd name="T9" fmla="*/ 6 h 28"/>
                  <a:gd name="T10" fmla="*/ 28 w 34"/>
                  <a:gd name="T11" fmla="*/ 6 h 28"/>
                  <a:gd name="T12" fmla="*/ 30 w 34"/>
                  <a:gd name="T13" fmla="*/ 4 h 28"/>
                  <a:gd name="T14" fmla="*/ 34 w 34"/>
                  <a:gd name="T15" fmla="*/ 4 h 28"/>
                  <a:gd name="T16" fmla="*/ 34 w 34"/>
                  <a:gd name="T17" fmla="*/ 4 h 28"/>
                  <a:gd name="T18" fmla="*/ 34 w 34"/>
                  <a:gd name="T19" fmla="*/ 10 h 28"/>
                  <a:gd name="T20" fmla="*/ 34 w 34"/>
                  <a:gd name="T21" fmla="*/ 14 h 28"/>
                  <a:gd name="T22" fmla="*/ 32 w 34"/>
                  <a:gd name="T23" fmla="*/ 20 h 28"/>
                  <a:gd name="T24" fmla="*/ 32 w 34"/>
                  <a:gd name="T25" fmla="*/ 20 h 28"/>
                  <a:gd name="T26" fmla="*/ 26 w 34"/>
                  <a:gd name="T27" fmla="*/ 26 h 28"/>
                  <a:gd name="T28" fmla="*/ 24 w 34"/>
                  <a:gd name="T29" fmla="*/ 26 h 28"/>
                  <a:gd name="T30" fmla="*/ 22 w 34"/>
                  <a:gd name="T31" fmla="*/ 24 h 28"/>
                  <a:gd name="T32" fmla="*/ 22 w 34"/>
                  <a:gd name="T33" fmla="*/ 24 h 28"/>
                  <a:gd name="T34" fmla="*/ 20 w 34"/>
                  <a:gd name="T35" fmla="*/ 16 h 28"/>
                  <a:gd name="T36" fmla="*/ 18 w 34"/>
                  <a:gd name="T37" fmla="*/ 16 h 28"/>
                  <a:gd name="T38" fmla="*/ 14 w 34"/>
                  <a:gd name="T39" fmla="*/ 20 h 28"/>
                  <a:gd name="T40" fmla="*/ 14 w 34"/>
                  <a:gd name="T41" fmla="*/ 20 h 28"/>
                  <a:gd name="T42" fmla="*/ 10 w 34"/>
                  <a:gd name="T43" fmla="*/ 24 h 28"/>
                  <a:gd name="T44" fmla="*/ 10 w 34"/>
                  <a:gd name="T45" fmla="*/ 24 h 28"/>
                  <a:gd name="T46" fmla="*/ 6 w 34"/>
                  <a:gd name="T47" fmla="*/ 26 h 28"/>
                  <a:gd name="T48" fmla="*/ 6 w 34"/>
                  <a:gd name="T49" fmla="*/ 26 h 28"/>
                  <a:gd name="T50" fmla="*/ 6 w 34"/>
                  <a:gd name="T51" fmla="*/ 28 h 28"/>
                  <a:gd name="T52" fmla="*/ 4 w 34"/>
                  <a:gd name="T53" fmla="*/ 26 h 28"/>
                  <a:gd name="T54" fmla="*/ 2 w 34"/>
                  <a:gd name="T55" fmla="*/ 22 h 28"/>
                  <a:gd name="T56" fmla="*/ 2 w 34"/>
                  <a:gd name="T57" fmla="*/ 22 h 28"/>
                  <a:gd name="T58" fmla="*/ 0 w 34"/>
                  <a:gd name="T59" fmla="*/ 20 h 28"/>
                  <a:gd name="T60" fmla="*/ 0 w 34"/>
                  <a:gd name="T61" fmla="*/ 20 h 28"/>
                  <a:gd name="T62" fmla="*/ 0 w 34"/>
                  <a:gd name="T63" fmla="*/ 14 h 28"/>
                  <a:gd name="T64" fmla="*/ 0 w 34"/>
                  <a:gd name="T65" fmla="*/ 14 h 28"/>
                  <a:gd name="T66" fmla="*/ 0 w 34"/>
                  <a:gd name="T67" fmla="*/ 10 h 28"/>
                  <a:gd name="T68" fmla="*/ 2 w 34"/>
                  <a:gd name="T69" fmla="*/ 8 h 28"/>
                  <a:gd name="T70" fmla="*/ 4 w 34"/>
                  <a:gd name="T71" fmla="*/ 8 h 28"/>
                  <a:gd name="T72" fmla="*/ 6 w 34"/>
                  <a:gd name="T73" fmla="*/ 10 h 28"/>
                  <a:gd name="T74" fmla="*/ 6 w 34"/>
                  <a:gd name="T75" fmla="*/ 10 h 28"/>
                  <a:gd name="T76" fmla="*/ 10 w 34"/>
                  <a:gd name="T77" fmla="*/ 10 h 28"/>
                  <a:gd name="T78" fmla="*/ 14 w 34"/>
                  <a:gd name="T79" fmla="*/ 10 h 28"/>
                  <a:gd name="T80" fmla="*/ 16 w 34"/>
                  <a:gd name="T81" fmla="*/ 6 h 28"/>
                  <a:gd name="T82" fmla="*/ 20 w 34"/>
                  <a:gd name="T83" fmla="*/ 0 h 28"/>
                  <a:gd name="T84" fmla="*/ 20 w 34"/>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28">
                    <a:moveTo>
                      <a:pt x="20" y="0"/>
                    </a:moveTo>
                    <a:lnTo>
                      <a:pt x="20" y="0"/>
                    </a:lnTo>
                    <a:lnTo>
                      <a:pt x="22" y="4"/>
                    </a:lnTo>
                    <a:lnTo>
                      <a:pt x="24" y="6"/>
                    </a:lnTo>
                    <a:lnTo>
                      <a:pt x="28" y="6"/>
                    </a:lnTo>
                    <a:lnTo>
                      <a:pt x="28" y="6"/>
                    </a:lnTo>
                    <a:lnTo>
                      <a:pt x="30" y="4"/>
                    </a:lnTo>
                    <a:lnTo>
                      <a:pt x="34" y="4"/>
                    </a:lnTo>
                    <a:lnTo>
                      <a:pt x="34" y="4"/>
                    </a:lnTo>
                    <a:lnTo>
                      <a:pt x="34" y="10"/>
                    </a:lnTo>
                    <a:lnTo>
                      <a:pt x="34" y="14"/>
                    </a:lnTo>
                    <a:lnTo>
                      <a:pt x="32" y="20"/>
                    </a:lnTo>
                    <a:lnTo>
                      <a:pt x="32" y="20"/>
                    </a:lnTo>
                    <a:lnTo>
                      <a:pt x="26" y="26"/>
                    </a:lnTo>
                    <a:lnTo>
                      <a:pt x="24" y="26"/>
                    </a:lnTo>
                    <a:lnTo>
                      <a:pt x="22" y="24"/>
                    </a:lnTo>
                    <a:lnTo>
                      <a:pt x="22" y="24"/>
                    </a:lnTo>
                    <a:lnTo>
                      <a:pt x="20" y="16"/>
                    </a:lnTo>
                    <a:lnTo>
                      <a:pt x="18" y="16"/>
                    </a:lnTo>
                    <a:lnTo>
                      <a:pt x="14" y="20"/>
                    </a:lnTo>
                    <a:lnTo>
                      <a:pt x="14" y="20"/>
                    </a:lnTo>
                    <a:lnTo>
                      <a:pt x="10" y="24"/>
                    </a:lnTo>
                    <a:lnTo>
                      <a:pt x="10" y="24"/>
                    </a:lnTo>
                    <a:lnTo>
                      <a:pt x="6" y="26"/>
                    </a:lnTo>
                    <a:lnTo>
                      <a:pt x="6" y="26"/>
                    </a:lnTo>
                    <a:lnTo>
                      <a:pt x="6" y="28"/>
                    </a:lnTo>
                    <a:lnTo>
                      <a:pt x="4" y="26"/>
                    </a:lnTo>
                    <a:lnTo>
                      <a:pt x="2" y="22"/>
                    </a:lnTo>
                    <a:lnTo>
                      <a:pt x="2" y="22"/>
                    </a:lnTo>
                    <a:lnTo>
                      <a:pt x="0" y="20"/>
                    </a:lnTo>
                    <a:lnTo>
                      <a:pt x="0" y="20"/>
                    </a:lnTo>
                    <a:lnTo>
                      <a:pt x="0" y="14"/>
                    </a:lnTo>
                    <a:lnTo>
                      <a:pt x="0" y="14"/>
                    </a:lnTo>
                    <a:lnTo>
                      <a:pt x="0" y="10"/>
                    </a:lnTo>
                    <a:lnTo>
                      <a:pt x="2" y="8"/>
                    </a:lnTo>
                    <a:lnTo>
                      <a:pt x="4" y="8"/>
                    </a:lnTo>
                    <a:lnTo>
                      <a:pt x="6" y="10"/>
                    </a:lnTo>
                    <a:lnTo>
                      <a:pt x="6" y="10"/>
                    </a:lnTo>
                    <a:lnTo>
                      <a:pt x="10" y="10"/>
                    </a:lnTo>
                    <a:lnTo>
                      <a:pt x="14" y="10"/>
                    </a:lnTo>
                    <a:lnTo>
                      <a:pt x="16" y="6"/>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3" name="Freeform 917">
                <a:extLst>
                  <a:ext uri="{FF2B5EF4-FFF2-40B4-BE49-F238E27FC236}">
                    <a16:creationId xmlns:a16="http://schemas.microsoft.com/office/drawing/2014/main" id="{0AF2E98F-266E-3474-6714-B38CBDC74EBA}"/>
                  </a:ext>
                </a:extLst>
              </p:cNvPr>
              <p:cNvSpPr>
                <a:spLocks/>
              </p:cNvSpPr>
              <p:nvPr/>
            </p:nvSpPr>
            <p:spPr bwMode="auto">
              <a:xfrm>
                <a:off x="1490" y="2193"/>
                <a:ext cx="24" cy="26"/>
              </a:xfrm>
              <a:custGeom>
                <a:avLst/>
                <a:gdLst>
                  <a:gd name="T0" fmla="*/ 10 w 24"/>
                  <a:gd name="T1" fmla="*/ 0 h 26"/>
                  <a:gd name="T2" fmla="*/ 10 w 24"/>
                  <a:gd name="T3" fmla="*/ 0 h 26"/>
                  <a:gd name="T4" fmla="*/ 16 w 24"/>
                  <a:gd name="T5" fmla="*/ 0 h 26"/>
                  <a:gd name="T6" fmla="*/ 18 w 24"/>
                  <a:gd name="T7" fmla="*/ 2 h 26"/>
                  <a:gd name="T8" fmla="*/ 20 w 24"/>
                  <a:gd name="T9" fmla="*/ 6 h 26"/>
                  <a:gd name="T10" fmla="*/ 20 w 24"/>
                  <a:gd name="T11" fmla="*/ 6 h 26"/>
                  <a:gd name="T12" fmla="*/ 22 w 24"/>
                  <a:gd name="T13" fmla="*/ 14 h 26"/>
                  <a:gd name="T14" fmla="*/ 22 w 24"/>
                  <a:gd name="T15" fmla="*/ 14 h 26"/>
                  <a:gd name="T16" fmla="*/ 24 w 24"/>
                  <a:gd name="T17" fmla="*/ 20 h 26"/>
                  <a:gd name="T18" fmla="*/ 24 w 24"/>
                  <a:gd name="T19" fmla="*/ 22 h 26"/>
                  <a:gd name="T20" fmla="*/ 24 w 24"/>
                  <a:gd name="T21" fmla="*/ 26 h 26"/>
                  <a:gd name="T22" fmla="*/ 24 w 24"/>
                  <a:gd name="T23" fmla="*/ 26 h 26"/>
                  <a:gd name="T24" fmla="*/ 22 w 24"/>
                  <a:gd name="T25" fmla="*/ 26 h 26"/>
                  <a:gd name="T26" fmla="*/ 20 w 24"/>
                  <a:gd name="T27" fmla="*/ 26 h 26"/>
                  <a:gd name="T28" fmla="*/ 20 w 24"/>
                  <a:gd name="T29" fmla="*/ 26 h 26"/>
                  <a:gd name="T30" fmla="*/ 10 w 24"/>
                  <a:gd name="T31" fmla="*/ 14 h 26"/>
                  <a:gd name="T32" fmla="*/ 0 w 24"/>
                  <a:gd name="T33" fmla="*/ 6 h 26"/>
                  <a:gd name="T34" fmla="*/ 0 w 24"/>
                  <a:gd name="T35" fmla="*/ 6 h 26"/>
                  <a:gd name="T36" fmla="*/ 2 w 24"/>
                  <a:gd name="T37" fmla="*/ 4 h 26"/>
                  <a:gd name="T38" fmla="*/ 6 w 24"/>
                  <a:gd name="T39" fmla="*/ 2 h 26"/>
                  <a:gd name="T40" fmla="*/ 8 w 24"/>
                  <a:gd name="T41" fmla="*/ 2 h 26"/>
                  <a:gd name="T42" fmla="*/ 10 w 24"/>
                  <a:gd name="T43" fmla="*/ 0 h 26"/>
                  <a:gd name="T44" fmla="*/ 10 w 24"/>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6">
                    <a:moveTo>
                      <a:pt x="10" y="0"/>
                    </a:moveTo>
                    <a:lnTo>
                      <a:pt x="10" y="0"/>
                    </a:lnTo>
                    <a:lnTo>
                      <a:pt x="16" y="0"/>
                    </a:lnTo>
                    <a:lnTo>
                      <a:pt x="18" y="2"/>
                    </a:lnTo>
                    <a:lnTo>
                      <a:pt x="20" y="6"/>
                    </a:lnTo>
                    <a:lnTo>
                      <a:pt x="20" y="6"/>
                    </a:lnTo>
                    <a:lnTo>
                      <a:pt x="22" y="14"/>
                    </a:lnTo>
                    <a:lnTo>
                      <a:pt x="22" y="14"/>
                    </a:lnTo>
                    <a:lnTo>
                      <a:pt x="24" y="20"/>
                    </a:lnTo>
                    <a:lnTo>
                      <a:pt x="24" y="22"/>
                    </a:lnTo>
                    <a:lnTo>
                      <a:pt x="24" y="26"/>
                    </a:lnTo>
                    <a:lnTo>
                      <a:pt x="24" y="26"/>
                    </a:lnTo>
                    <a:lnTo>
                      <a:pt x="22" y="26"/>
                    </a:lnTo>
                    <a:lnTo>
                      <a:pt x="20" y="26"/>
                    </a:lnTo>
                    <a:lnTo>
                      <a:pt x="20" y="26"/>
                    </a:lnTo>
                    <a:lnTo>
                      <a:pt x="10" y="14"/>
                    </a:lnTo>
                    <a:lnTo>
                      <a:pt x="0" y="6"/>
                    </a:lnTo>
                    <a:lnTo>
                      <a:pt x="0" y="6"/>
                    </a:lnTo>
                    <a:lnTo>
                      <a:pt x="2" y="4"/>
                    </a:lnTo>
                    <a:lnTo>
                      <a:pt x="6" y="2"/>
                    </a:lnTo>
                    <a:lnTo>
                      <a:pt x="8"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4" name="Freeform 918">
                <a:extLst>
                  <a:ext uri="{FF2B5EF4-FFF2-40B4-BE49-F238E27FC236}">
                    <a16:creationId xmlns:a16="http://schemas.microsoft.com/office/drawing/2014/main" id="{86ABA638-33F3-0360-0F6F-7248056D68D2}"/>
                  </a:ext>
                </a:extLst>
              </p:cNvPr>
              <p:cNvSpPr>
                <a:spLocks/>
              </p:cNvSpPr>
              <p:nvPr/>
            </p:nvSpPr>
            <p:spPr bwMode="auto">
              <a:xfrm>
                <a:off x="1522" y="2225"/>
                <a:ext cx="10" cy="22"/>
              </a:xfrm>
              <a:custGeom>
                <a:avLst/>
                <a:gdLst>
                  <a:gd name="T0" fmla="*/ 4 w 10"/>
                  <a:gd name="T1" fmla="*/ 22 h 22"/>
                  <a:gd name="T2" fmla="*/ 4 w 10"/>
                  <a:gd name="T3" fmla="*/ 22 h 22"/>
                  <a:gd name="T4" fmla="*/ 0 w 10"/>
                  <a:gd name="T5" fmla="*/ 12 h 22"/>
                  <a:gd name="T6" fmla="*/ 0 w 10"/>
                  <a:gd name="T7" fmla="*/ 12 h 22"/>
                  <a:gd name="T8" fmla="*/ 2 w 10"/>
                  <a:gd name="T9" fmla="*/ 8 h 22"/>
                  <a:gd name="T10" fmla="*/ 2 w 10"/>
                  <a:gd name="T11" fmla="*/ 8 h 22"/>
                  <a:gd name="T12" fmla="*/ 4 w 10"/>
                  <a:gd name="T13" fmla="*/ 4 h 22"/>
                  <a:gd name="T14" fmla="*/ 4 w 10"/>
                  <a:gd name="T15" fmla="*/ 0 h 22"/>
                  <a:gd name="T16" fmla="*/ 4 w 10"/>
                  <a:gd name="T17" fmla="*/ 0 h 22"/>
                  <a:gd name="T18" fmla="*/ 4 w 10"/>
                  <a:gd name="T19" fmla="*/ 0 h 22"/>
                  <a:gd name="T20" fmla="*/ 8 w 10"/>
                  <a:gd name="T21" fmla="*/ 0 h 22"/>
                  <a:gd name="T22" fmla="*/ 8 w 10"/>
                  <a:gd name="T23" fmla="*/ 0 h 22"/>
                  <a:gd name="T24" fmla="*/ 8 w 10"/>
                  <a:gd name="T25" fmla="*/ 4 h 22"/>
                  <a:gd name="T26" fmla="*/ 8 w 10"/>
                  <a:gd name="T27" fmla="*/ 4 h 22"/>
                  <a:gd name="T28" fmla="*/ 10 w 10"/>
                  <a:gd name="T29" fmla="*/ 18 h 22"/>
                  <a:gd name="T30" fmla="*/ 8 w 10"/>
                  <a:gd name="T31" fmla="*/ 22 h 22"/>
                  <a:gd name="T32" fmla="*/ 4 w 10"/>
                  <a:gd name="T33" fmla="*/ 22 h 22"/>
                  <a:gd name="T34" fmla="*/ 4 w 10"/>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2">
                    <a:moveTo>
                      <a:pt x="4" y="22"/>
                    </a:moveTo>
                    <a:lnTo>
                      <a:pt x="4" y="22"/>
                    </a:lnTo>
                    <a:lnTo>
                      <a:pt x="0" y="12"/>
                    </a:lnTo>
                    <a:lnTo>
                      <a:pt x="0" y="12"/>
                    </a:lnTo>
                    <a:lnTo>
                      <a:pt x="2" y="8"/>
                    </a:lnTo>
                    <a:lnTo>
                      <a:pt x="2" y="8"/>
                    </a:lnTo>
                    <a:lnTo>
                      <a:pt x="4" y="4"/>
                    </a:lnTo>
                    <a:lnTo>
                      <a:pt x="4" y="0"/>
                    </a:lnTo>
                    <a:lnTo>
                      <a:pt x="4" y="0"/>
                    </a:lnTo>
                    <a:lnTo>
                      <a:pt x="4" y="0"/>
                    </a:lnTo>
                    <a:lnTo>
                      <a:pt x="8" y="0"/>
                    </a:lnTo>
                    <a:lnTo>
                      <a:pt x="8" y="0"/>
                    </a:lnTo>
                    <a:lnTo>
                      <a:pt x="8" y="4"/>
                    </a:lnTo>
                    <a:lnTo>
                      <a:pt x="8" y="4"/>
                    </a:lnTo>
                    <a:lnTo>
                      <a:pt x="10" y="18"/>
                    </a:lnTo>
                    <a:lnTo>
                      <a:pt x="8" y="22"/>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5" name="Freeform 919">
                <a:extLst>
                  <a:ext uri="{FF2B5EF4-FFF2-40B4-BE49-F238E27FC236}">
                    <a16:creationId xmlns:a16="http://schemas.microsoft.com/office/drawing/2014/main" id="{4516D0F9-1BC6-988B-CA71-D0E0EFEBAB51}"/>
                  </a:ext>
                </a:extLst>
              </p:cNvPr>
              <p:cNvSpPr>
                <a:spLocks/>
              </p:cNvSpPr>
              <p:nvPr/>
            </p:nvSpPr>
            <p:spPr bwMode="auto">
              <a:xfrm>
                <a:off x="1558" y="2211"/>
                <a:ext cx="8" cy="6"/>
              </a:xfrm>
              <a:custGeom>
                <a:avLst/>
                <a:gdLst>
                  <a:gd name="T0" fmla="*/ 8 w 8"/>
                  <a:gd name="T1" fmla="*/ 0 h 6"/>
                  <a:gd name="T2" fmla="*/ 8 w 8"/>
                  <a:gd name="T3" fmla="*/ 0 h 6"/>
                  <a:gd name="T4" fmla="*/ 8 w 8"/>
                  <a:gd name="T5" fmla="*/ 4 h 6"/>
                  <a:gd name="T6" fmla="*/ 8 w 8"/>
                  <a:gd name="T7" fmla="*/ 4 h 6"/>
                  <a:gd name="T8" fmla="*/ 6 w 8"/>
                  <a:gd name="T9" fmla="*/ 6 h 6"/>
                  <a:gd name="T10" fmla="*/ 6 w 8"/>
                  <a:gd name="T11" fmla="*/ 6 h 6"/>
                  <a:gd name="T12" fmla="*/ 0 w 8"/>
                  <a:gd name="T13" fmla="*/ 6 h 6"/>
                  <a:gd name="T14" fmla="*/ 0 w 8"/>
                  <a:gd name="T15" fmla="*/ 6 h 6"/>
                  <a:gd name="T16" fmla="*/ 2 w 8"/>
                  <a:gd name="T17" fmla="*/ 2 h 6"/>
                  <a:gd name="T18" fmla="*/ 4 w 8"/>
                  <a:gd name="T19" fmla="*/ 0 h 6"/>
                  <a:gd name="T20" fmla="*/ 8 w 8"/>
                  <a:gd name="T21" fmla="*/ 0 h 6"/>
                  <a:gd name="T22" fmla="*/ 8 w 8"/>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8" y="0"/>
                    </a:moveTo>
                    <a:lnTo>
                      <a:pt x="8" y="0"/>
                    </a:lnTo>
                    <a:lnTo>
                      <a:pt x="8" y="4"/>
                    </a:lnTo>
                    <a:lnTo>
                      <a:pt x="8" y="4"/>
                    </a:lnTo>
                    <a:lnTo>
                      <a:pt x="6" y="6"/>
                    </a:lnTo>
                    <a:lnTo>
                      <a:pt x="6" y="6"/>
                    </a:lnTo>
                    <a:lnTo>
                      <a:pt x="0" y="6"/>
                    </a:lnTo>
                    <a:lnTo>
                      <a:pt x="0" y="6"/>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6" name="Freeform 920">
                <a:extLst>
                  <a:ext uri="{FF2B5EF4-FFF2-40B4-BE49-F238E27FC236}">
                    <a16:creationId xmlns:a16="http://schemas.microsoft.com/office/drawing/2014/main" id="{463D26B9-6194-8E1B-8E93-6227D4B13513}"/>
                  </a:ext>
                </a:extLst>
              </p:cNvPr>
              <p:cNvSpPr>
                <a:spLocks/>
              </p:cNvSpPr>
              <p:nvPr/>
            </p:nvSpPr>
            <p:spPr bwMode="auto">
              <a:xfrm>
                <a:off x="1570" y="2181"/>
                <a:ext cx="42" cy="44"/>
              </a:xfrm>
              <a:custGeom>
                <a:avLst/>
                <a:gdLst>
                  <a:gd name="T0" fmla="*/ 2 w 42"/>
                  <a:gd name="T1" fmla="*/ 36 h 44"/>
                  <a:gd name="T2" fmla="*/ 2 w 42"/>
                  <a:gd name="T3" fmla="*/ 36 h 44"/>
                  <a:gd name="T4" fmla="*/ 4 w 42"/>
                  <a:gd name="T5" fmla="*/ 34 h 44"/>
                  <a:gd name="T6" fmla="*/ 8 w 42"/>
                  <a:gd name="T7" fmla="*/ 34 h 44"/>
                  <a:gd name="T8" fmla="*/ 10 w 42"/>
                  <a:gd name="T9" fmla="*/ 34 h 44"/>
                  <a:gd name="T10" fmla="*/ 14 w 42"/>
                  <a:gd name="T11" fmla="*/ 32 h 44"/>
                  <a:gd name="T12" fmla="*/ 14 w 42"/>
                  <a:gd name="T13" fmla="*/ 32 h 44"/>
                  <a:gd name="T14" fmla="*/ 14 w 42"/>
                  <a:gd name="T15" fmla="*/ 32 h 44"/>
                  <a:gd name="T16" fmla="*/ 14 w 42"/>
                  <a:gd name="T17" fmla="*/ 32 h 44"/>
                  <a:gd name="T18" fmla="*/ 14 w 42"/>
                  <a:gd name="T19" fmla="*/ 30 h 44"/>
                  <a:gd name="T20" fmla="*/ 14 w 42"/>
                  <a:gd name="T21" fmla="*/ 30 h 44"/>
                  <a:gd name="T22" fmla="*/ 12 w 42"/>
                  <a:gd name="T23" fmla="*/ 18 h 44"/>
                  <a:gd name="T24" fmla="*/ 8 w 42"/>
                  <a:gd name="T25" fmla="*/ 12 h 44"/>
                  <a:gd name="T26" fmla="*/ 4 w 42"/>
                  <a:gd name="T27" fmla="*/ 8 h 44"/>
                  <a:gd name="T28" fmla="*/ 0 w 42"/>
                  <a:gd name="T29" fmla="*/ 8 h 44"/>
                  <a:gd name="T30" fmla="*/ 0 w 42"/>
                  <a:gd name="T31" fmla="*/ 8 h 44"/>
                  <a:gd name="T32" fmla="*/ 2 w 42"/>
                  <a:gd name="T33" fmla="*/ 4 h 44"/>
                  <a:gd name="T34" fmla="*/ 4 w 42"/>
                  <a:gd name="T35" fmla="*/ 4 h 44"/>
                  <a:gd name="T36" fmla="*/ 6 w 42"/>
                  <a:gd name="T37" fmla="*/ 2 h 44"/>
                  <a:gd name="T38" fmla="*/ 8 w 42"/>
                  <a:gd name="T39" fmla="*/ 0 h 44"/>
                  <a:gd name="T40" fmla="*/ 8 w 42"/>
                  <a:gd name="T41" fmla="*/ 0 h 44"/>
                  <a:gd name="T42" fmla="*/ 8 w 42"/>
                  <a:gd name="T43" fmla="*/ 0 h 44"/>
                  <a:gd name="T44" fmla="*/ 10 w 42"/>
                  <a:gd name="T45" fmla="*/ 0 h 44"/>
                  <a:gd name="T46" fmla="*/ 12 w 42"/>
                  <a:gd name="T47" fmla="*/ 4 h 44"/>
                  <a:gd name="T48" fmla="*/ 12 w 42"/>
                  <a:gd name="T49" fmla="*/ 4 h 44"/>
                  <a:gd name="T50" fmla="*/ 16 w 42"/>
                  <a:gd name="T51" fmla="*/ 6 h 44"/>
                  <a:gd name="T52" fmla="*/ 18 w 42"/>
                  <a:gd name="T53" fmla="*/ 6 h 44"/>
                  <a:gd name="T54" fmla="*/ 24 w 42"/>
                  <a:gd name="T55" fmla="*/ 0 h 44"/>
                  <a:gd name="T56" fmla="*/ 24 w 42"/>
                  <a:gd name="T57" fmla="*/ 0 h 44"/>
                  <a:gd name="T58" fmla="*/ 26 w 42"/>
                  <a:gd name="T59" fmla="*/ 2 h 44"/>
                  <a:gd name="T60" fmla="*/ 26 w 42"/>
                  <a:gd name="T61" fmla="*/ 2 h 44"/>
                  <a:gd name="T62" fmla="*/ 28 w 42"/>
                  <a:gd name="T63" fmla="*/ 8 h 44"/>
                  <a:gd name="T64" fmla="*/ 28 w 42"/>
                  <a:gd name="T65" fmla="*/ 8 h 44"/>
                  <a:gd name="T66" fmla="*/ 30 w 42"/>
                  <a:gd name="T67" fmla="*/ 14 h 44"/>
                  <a:gd name="T68" fmla="*/ 32 w 42"/>
                  <a:gd name="T69" fmla="*/ 14 h 44"/>
                  <a:gd name="T70" fmla="*/ 32 w 42"/>
                  <a:gd name="T71" fmla="*/ 14 h 44"/>
                  <a:gd name="T72" fmla="*/ 36 w 42"/>
                  <a:gd name="T73" fmla="*/ 20 h 44"/>
                  <a:gd name="T74" fmla="*/ 40 w 42"/>
                  <a:gd name="T75" fmla="*/ 24 h 44"/>
                  <a:gd name="T76" fmla="*/ 42 w 42"/>
                  <a:gd name="T77" fmla="*/ 30 h 44"/>
                  <a:gd name="T78" fmla="*/ 42 w 42"/>
                  <a:gd name="T79" fmla="*/ 30 h 44"/>
                  <a:gd name="T80" fmla="*/ 40 w 42"/>
                  <a:gd name="T81" fmla="*/ 34 h 44"/>
                  <a:gd name="T82" fmla="*/ 36 w 42"/>
                  <a:gd name="T83" fmla="*/ 36 h 44"/>
                  <a:gd name="T84" fmla="*/ 36 w 42"/>
                  <a:gd name="T85" fmla="*/ 36 h 44"/>
                  <a:gd name="T86" fmla="*/ 30 w 42"/>
                  <a:gd name="T87" fmla="*/ 38 h 44"/>
                  <a:gd name="T88" fmla="*/ 26 w 42"/>
                  <a:gd name="T89" fmla="*/ 38 h 44"/>
                  <a:gd name="T90" fmla="*/ 24 w 42"/>
                  <a:gd name="T91" fmla="*/ 36 h 44"/>
                  <a:gd name="T92" fmla="*/ 24 w 42"/>
                  <a:gd name="T93" fmla="*/ 36 h 44"/>
                  <a:gd name="T94" fmla="*/ 22 w 42"/>
                  <a:gd name="T95" fmla="*/ 36 h 44"/>
                  <a:gd name="T96" fmla="*/ 20 w 42"/>
                  <a:gd name="T97" fmla="*/ 40 h 44"/>
                  <a:gd name="T98" fmla="*/ 20 w 42"/>
                  <a:gd name="T99" fmla="*/ 42 h 44"/>
                  <a:gd name="T100" fmla="*/ 18 w 42"/>
                  <a:gd name="T101" fmla="*/ 44 h 44"/>
                  <a:gd name="T102" fmla="*/ 18 w 42"/>
                  <a:gd name="T103" fmla="*/ 44 h 44"/>
                  <a:gd name="T104" fmla="*/ 12 w 42"/>
                  <a:gd name="T105" fmla="*/ 42 h 44"/>
                  <a:gd name="T106" fmla="*/ 12 w 42"/>
                  <a:gd name="T107" fmla="*/ 42 h 44"/>
                  <a:gd name="T108" fmla="*/ 6 w 42"/>
                  <a:gd name="T109" fmla="*/ 42 h 44"/>
                  <a:gd name="T110" fmla="*/ 4 w 42"/>
                  <a:gd name="T111" fmla="*/ 40 h 44"/>
                  <a:gd name="T112" fmla="*/ 2 w 42"/>
                  <a:gd name="T113" fmla="*/ 36 h 44"/>
                  <a:gd name="T114" fmla="*/ 2 w 42"/>
                  <a:gd name="T11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44">
                    <a:moveTo>
                      <a:pt x="2" y="36"/>
                    </a:moveTo>
                    <a:lnTo>
                      <a:pt x="2" y="36"/>
                    </a:lnTo>
                    <a:lnTo>
                      <a:pt x="4" y="34"/>
                    </a:lnTo>
                    <a:lnTo>
                      <a:pt x="8" y="34"/>
                    </a:lnTo>
                    <a:lnTo>
                      <a:pt x="10" y="34"/>
                    </a:lnTo>
                    <a:lnTo>
                      <a:pt x="14" y="32"/>
                    </a:lnTo>
                    <a:lnTo>
                      <a:pt x="14" y="32"/>
                    </a:lnTo>
                    <a:lnTo>
                      <a:pt x="14" y="32"/>
                    </a:lnTo>
                    <a:lnTo>
                      <a:pt x="14" y="32"/>
                    </a:lnTo>
                    <a:lnTo>
                      <a:pt x="14" y="30"/>
                    </a:lnTo>
                    <a:lnTo>
                      <a:pt x="14" y="30"/>
                    </a:lnTo>
                    <a:lnTo>
                      <a:pt x="12" y="18"/>
                    </a:lnTo>
                    <a:lnTo>
                      <a:pt x="8" y="12"/>
                    </a:lnTo>
                    <a:lnTo>
                      <a:pt x="4" y="8"/>
                    </a:lnTo>
                    <a:lnTo>
                      <a:pt x="0" y="8"/>
                    </a:lnTo>
                    <a:lnTo>
                      <a:pt x="0" y="8"/>
                    </a:lnTo>
                    <a:lnTo>
                      <a:pt x="2" y="4"/>
                    </a:lnTo>
                    <a:lnTo>
                      <a:pt x="4" y="4"/>
                    </a:lnTo>
                    <a:lnTo>
                      <a:pt x="6" y="2"/>
                    </a:lnTo>
                    <a:lnTo>
                      <a:pt x="8" y="0"/>
                    </a:lnTo>
                    <a:lnTo>
                      <a:pt x="8" y="0"/>
                    </a:lnTo>
                    <a:lnTo>
                      <a:pt x="8" y="0"/>
                    </a:lnTo>
                    <a:lnTo>
                      <a:pt x="10" y="0"/>
                    </a:lnTo>
                    <a:lnTo>
                      <a:pt x="12" y="4"/>
                    </a:lnTo>
                    <a:lnTo>
                      <a:pt x="12" y="4"/>
                    </a:lnTo>
                    <a:lnTo>
                      <a:pt x="16" y="6"/>
                    </a:lnTo>
                    <a:lnTo>
                      <a:pt x="18" y="6"/>
                    </a:lnTo>
                    <a:lnTo>
                      <a:pt x="24" y="0"/>
                    </a:lnTo>
                    <a:lnTo>
                      <a:pt x="24" y="0"/>
                    </a:lnTo>
                    <a:lnTo>
                      <a:pt x="26" y="2"/>
                    </a:lnTo>
                    <a:lnTo>
                      <a:pt x="26" y="2"/>
                    </a:lnTo>
                    <a:lnTo>
                      <a:pt x="28" y="8"/>
                    </a:lnTo>
                    <a:lnTo>
                      <a:pt x="28" y="8"/>
                    </a:lnTo>
                    <a:lnTo>
                      <a:pt x="30" y="14"/>
                    </a:lnTo>
                    <a:lnTo>
                      <a:pt x="32" y="14"/>
                    </a:lnTo>
                    <a:lnTo>
                      <a:pt x="32" y="14"/>
                    </a:lnTo>
                    <a:lnTo>
                      <a:pt x="36" y="20"/>
                    </a:lnTo>
                    <a:lnTo>
                      <a:pt x="40" y="24"/>
                    </a:lnTo>
                    <a:lnTo>
                      <a:pt x="42" y="30"/>
                    </a:lnTo>
                    <a:lnTo>
                      <a:pt x="42" y="30"/>
                    </a:lnTo>
                    <a:lnTo>
                      <a:pt x="40" y="34"/>
                    </a:lnTo>
                    <a:lnTo>
                      <a:pt x="36" y="36"/>
                    </a:lnTo>
                    <a:lnTo>
                      <a:pt x="36" y="36"/>
                    </a:lnTo>
                    <a:lnTo>
                      <a:pt x="30" y="38"/>
                    </a:lnTo>
                    <a:lnTo>
                      <a:pt x="26" y="38"/>
                    </a:lnTo>
                    <a:lnTo>
                      <a:pt x="24" y="36"/>
                    </a:lnTo>
                    <a:lnTo>
                      <a:pt x="24" y="36"/>
                    </a:lnTo>
                    <a:lnTo>
                      <a:pt x="22" y="36"/>
                    </a:lnTo>
                    <a:lnTo>
                      <a:pt x="20" y="40"/>
                    </a:lnTo>
                    <a:lnTo>
                      <a:pt x="20" y="42"/>
                    </a:lnTo>
                    <a:lnTo>
                      <a:pt x="18" y="44"/>
                    </a:lnTo>
                    <a:lnTo>
                      <a:pt x="18" y="44"/>
                    </a:lnTo>
                    <a:lnTo>
                      <a:pt x="12" y="42"/>
                    </a:lnTo>
                    <a:lnTo>
                      <a:pt x="12" y="42"/>
                    </a:lnTo>
                    <a:lnTo>
                      <a:pt x="6" y="42"/>
                    </a:lnTo>
                    <a:lnTo>
                      <a:pt x="4" y="40"/>
                    </a:lnTo>
                    <a:lnTo>
                      <a:pt x="2" y="36"/>
                    </a:lnTo>
                    <a:lnTo>
                      <a:pt x="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7" name="Freeform 921">
                <a:extLst>
                  <a:ext uri="{FF2B5EF4-FFF2-40B4-BE49-F238E27FC236}">
                    <a16:creationId xmlns:a16="http://schemas.microsoft.com/office/drawing/2014/main" id="{349C73E9-3025-B213-1E2F-DAA425AA78F2}"/>
                  </a:ext>
                </a:extLst>
              </p:cNvPr>
              <p:cNvSpPr>
                <a:spLocks/>
              </p:cNvSpPr>
              <p:nvPr/>
            </p:nvSpPr>
            <p:spPr bwMode="auto">
              <a:xfrm>
                <a:off x="5980" y="2175"/>
                <a:ext cx="48" cy="60"/>
              </a:xfrm>
              <a:custGeom>
                <a:avLst/>
                <a:gdLst>
                  <a:gd name="T0" fmla="*/ 46 w 48"/>
                  <a:gd name="T1" fmla="*/ 24 h 60"/>
                  <a:gd name="T2" fmla="*/ 46 w 48"/>
                  <a:gd name="T3" fmla="*/ 24 h 60"/>
                  <a:gd name="T4" fmla="*/ 48 w 48"/>
                  <a:gd name="T5" fmla="*/ 28 h 60"/>
                  <a:gd name="T6" fmla="*/ 48 w 48"/>
                  <a:gd name="T7" fmla="*/ 28 h 60"/>
                  <a:gd name="T8" fmla="*/ 46 w 48"/>
                  <a:gd name="T9" fmla="*/ 38 h 60"/>
                  <a:gd name="T10" fmla="*/ 42 w 48"/>
                  <a:gd name="T11" fmla="*/ 44 h 60"/>
                  <a:gd name="T12" fmla="*/ 36 w 48"/>
                  <a:gd name="T13" fmla="*/ 58 h 60"/>
                  <a:gd name="T14" fmla="*/ 36 w 48"/>
                  <a:gd name="T15" fmla="*/ 58 h 60"/>
                  <a:gd name="T16" fmla="*/ 34 w 48"/>
                  <a:gd name="T17" fmla="*/ 60 h 60"/>
                  <a:gd name="T18" fmla="*/ 32 w 48"/>
                  <a:gd name="T19" fmla="*/ 60 h 60"/>
                  <a:gd name="T20" fmla="*/ 32 w 48"/>
                  <a:gd name="T21" fmla="*/ 60 h 60"/>
                  <a:gd name="T22" fmla="*/ 30 w 48"/>
                  <a:gd name="T23" fmla="*/ 60 h 60"/>
                  <a:gd name="T24" fmla="*/ 26 w 48"/>
                  <a:gd name="T25" fmla="*/ 60 h 60"/>
                  <a:gd name="T26" fmla="*/ 24 w 48"/>
                  <a:gd name="T27" fmla="*/ 60 h 60"/>
                  <a:gd name="T28" fmla="*/ 22 w 48"/>
                  <a:gd name="T29" fmla="*/ 58 h 60"/>
                  <a:gd name="T30" fmla="*/ 22 w 48"/>
                  <a:gd name="T31" fmla="*/ 58 h 60"/>
                  <a:gd name="T32" fmla="*/ 20 w 48"/>
                  <a:gd name="T33" fmla="*/ 50 h 60"/>
                  <a:gd name="T34" fmla="*/ 18 w 48"/>
                  <a:gd name="T35" fmla="*/ 50 h 60"/>
                  <a:gd name="T36" fmla="*/ 16 w 48"/>
                  <a:gd name="T37" fmla="*/ 50 h 60"/>
                  <a:gd name="T38" fmla="*/ 16 w 48"/>
                  <a:gd name="T39" fmla="*/ 50 h 60"/>
                  <a:gd name="T40" fmla="*/ 8 w 48"/>
                  <a:gd name="T41" fmla="*/ 48 h 60"/>
                  <a:gd name="T42" fmla="*/ 8 w 48"/>
                  <a:gd name="T43" fmla="*/ 48 h 60"/>
                  <a:gd name="T44" fmla="*/ 6 w 48"/>
                  <a:gd name="T45" fmla="*/ 46 h 60"/>
                  <a:gd name="T46" fmla="*/ 4 w 48"/>
                  <a:gd name="T47" fmla="*/ 42 h 60"/>
                  <a:gd name="T48" fmla="*/ 4 w 48"/>
                  <a:gd name="T49" fmla="*/ 42 h 60"/>
                  <a:gd name="T50" fmla="*/ 2 w 48"/>
                  <a:gd name="T51" fmla="*/ 36 h 60"/>
                  <a:gd name="T52" fmla="*/ 0 w 48"/>
                  <a:gd name="T53" fmla="*/ 32 h 60"/>
                  <a:gd name="T54" fmla="*/ 0 w 48"/>
                  <a:gd name="T55" fmla="*/ 26 h 60"/>
                  <a:gd name="T56" fmla="*/ 2 w 48"/>
                  <a:gd name="T57" fmla="*/ 18 h 60"/>
                  <a:gd name="T58" fmla="*/ 2 w 48"/>
                  <a:gd name="T59" fmla="*/ 18 h 60"/>
                  <a:gd name="T60" fmla="*/ 2 w 48"/>
                  <a:gd name="T61" fmla="*/ 12 h 60"/>
                  <a:gd name="T62" fmla="*/ 4 w 48"/>
                  <a:gd name="T63" fmla="*/ 4 h 60"/>
                  <a:gd name="T64" fmla="*/ 4 w 48"/>
                  <a:gd name="T65" fmla="*/ 4 h 60"/>
                  <a:gd name="T66" fmla="*/ 6 w 48"/>
                  <a:gd name="T67" fmla="*/ 0 h 60"/>
                  <a:gd name="T68" fmla="*/ 6 w 48"/>
                  <a:gd name="T69" fmla="*/ 0 h 60"/>
                  <a:gd name="T70" fmla="*/ 12 w 48"/>
                  <a:gd name="T71" fmla="*/ 2 h 60"/>
                  <a:gd name="T72" fmla="*/ 12 w 48"/>
                  <a:gd name="T73" fmla="*/ 2 h 60"/>
                  <a:gd name="T74" fmla="*/ 18 w 48"/>
                  <a:gd name="T75" fmla="*/ 2 h 60"/>
                  <a:gd name="T76" fmla="*/ 20 w 48"/>
                  <a:gd name="T77" fmla="*/ 2 h 60"/>
                  <a:gd name="T78" fmla="*/ 22 w 48"/>
                  <a:gd name="T79" fmla="*/ 8 h 60"/>
                  <a:gd name="T80" fmla="*/ 22 w 48"/>
                  <a:gd name="T81" fmla="*/ 8 h 60"/>
                  <a:gd name="T82" fmla="*/ 20 w 48"/>
                  <a:gd name="T83" fmla="*/ 12 h 60"/>
                  <a:gd name="T84" fmla="*/ 20 w 48"/>
                  <a:gd name="T85" fmla="*/ 14 h 60"/>
                  <a:gd name="T86" fmla="*/ 16 w 48"/>
                  <a:gd name="T87" fmla="*/ 14 h 60"/>
                  <a:gd name="T88" fmla="*/ 16 w 48"/>
                  <a:gd name="T89" fmla="*/ 14 h 60"/>
                  <a:gd name="T90" fmla="*/ 20 w 48"/>
                  <a:gd name="T91" fmla="*/ 18 h 60"/>
                  <a:gd name="T92" fmla="*/ 24 w 48"/>
                  <a:gd name="T93" fmla="*/ 20 h 60"/>
                  <a:gd name="T94" fmla="*/ 30 w 48"/>
                  <a:gd name="T95" fmla="*/ 24 h 60"/>
                  <a:gd name="T96" fmla="*/ 38 w 48"/>
                  <a:gd name="T97" fmla="*/ 24 h 60"/>
                  <a:gd name="T98" fmla="*/ 46 w 48"/>
                  <a:gd name="T99" fmla="*/ 24 h 60"/>
                  <a:gd name="T100" fmla="*/ 46 w 48"/>
                  <a:gd name="T10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60">
                    <a:moveTo>
                      <a:pt x="46" y="24"/>
                    </a:moveTo>
                    <a:lnTo>
                      <a:pt x="46" y="24"/>
                    </a:lnTo>
                    <a:lnTo>
                      <a:pt x="48" y="28"/>
                    </a:lnTo>
                    <a:lnTo>
                      <a:pt x="48" y="28"/>
                    </a:lnTo>
                    <a:lnTo>
                      <a:pt x="46" y="38"/>
                    </a:lnTo>
                    <a:lnTo>
                      <a:pt x="42" y="44"/>
                    </a:lnTo>
                    <a:lnTo>
                      <a:pt x="36" y="58"/>
                    </a:lnTo>
                    <a:lnTo>
                      <a:pt x="36" y="58"/>
                    </a:lnTo>
                    <a:lnTo>
                      <a:pt x="34" y="60"/>
                    </a:lnTo>
                    <a:lnTo>
                      <a:pt x="32" y="60"/>
                    </a:lnTo>
                    <a:lnTo>
                      <a:pt x="32" y="60"/>
                    </a:lnTo>
                    <a:lnTo>
                      <a:pt x="30" y="60"/>
                    </a:lnTo>
                    <a:lnTo>
                      <a:pt x="26" y="60"/>
                    </a:lnTo>
                    <a:lnTo>
                      <a:pt x="24" y="60"/>
                    </a:lnTo>
                    <a:lnTo>
                      <a:pt x="22" y="58"/>
                    </a:lnTo>
                    <a:lnTo>
                      <a:pt x="22" y="58"/>
                    </a:lnTo>
                    <a:lnTo>
                      <a:pt x="20" y="50"/>
                    </a:lnTo>
                    <a:lnTo>
                      <a:pt x="18" y="50"/>
                    </a:lnTo>
                    <a:lnTo>
                      <a:pt x="16" y="50"/>
                    </a:lnTo>
                    <a:lnTo>
                      <a:pt x="16" y="50"/>
                    </a:lnTo>
                    <a:lnTo>
                      <a:pt x="8" y="48"/>
                    </a:lnTo>
                    <a:lnTo>
                      <a:pt x="8" y="48"/>
                    </a:lnTo>
                    <a:lnTo>
                      <a:pt x="6" y="46"/>
                    </a:lnTo>
                    <a:lnTo>
                      <a:pt x="4" y="42"/>
                    </a:lnTo>
                    <a:lnTo>
                      <a:pt x="4" y="42"/>
                    </a:lnTo>
                    <a:lnTo>
                      <a:pt x="2" y="36"/>
                    </a:lnTo>
                    <a:lnTo>
                      <a:pt x="0" y="32"/>
                    </a:lnTo>
                    <a:lnTo>
                      <a:pt x="0" y="26"/>
                    </a:lnTo>
                    <a:lnTo>
                      <a:pt x="2" y="18"/>
                    </a:lnTo>
                    <a:lnTo>
                      <a:pt x="2" y="18"/>
                    </a:lnTo>
                    <a:lnTo>
                      <a:pt x="2" y="12"/>
                    </a:lnTo>
                    <a:lnTo>
                      <a:pt x="4" y="4"/>
                    </a:lnTo>
                    <a:lnTo>
                      <a:pt x="4" y="4"/>
                    </a:lnTo>
                    <a:lnTo>
                      <a:pt x="6" y="0"/>
                    </a:lnTo>
                    <a:lnTo>
                      <a:pt x="6" y="0"/>
                    </a:lnTo>
                    <a:lnTo>
                      <a:pt x="12" y="2"/>
                    </a:lnTo>
                    <a:lnTo>
                      <a:pt x="12" y="2"/>
                    </a:lnTo>
                    <a:lnTo>
                      <a:pt x="18" y="2"/>
                    </a:lnTo>
                    <a:lnTo>
                      <a:pt x="20" y="2"/>
                    </a:lnTo>
                    <a:lnTo>
                      <a:pt x="22" y="8"/>
                    </a:lnTo>
                    <a:lnTo>
                      <a:pt x="22" y="8"/>
                    </a:lnTo>
                    <a:lnTo>
                      <a:pt x="20" y="12"/>
                    </a:lnTo>
                    <a:lnTo>
                      <a:pt x="20" y="14"/>
                    </a:lnTo>
                    <a:lnTo>
                      <a:pt x="16" y="14"/>
                    </a:lnTo>
                    <a:lnTo>
                      <a:pt x="16" y="14"/>
                    </a:lnTo>
                    <a:lnTo>
                      <a:pt x="20" y="18"/>
                    </a:lnTo>
                    <a:lnTo>
                      <a:pt x="24" y="20"/>
                    </a:lnTo>
                    <a:lnTo>
                      <a:pt x="30" y="24"/>
                    </a:lnTo>
                    <a:lnTo>
                      <a:pt x="38" y="24"/>
                    </a:lnTo>
                    <a:lnTo>
                      <a:pt x="46" y="24"/>
                    </a:lnTo>
                    <a:lnTo>
                      <a:pt x="4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8" name="Freeform 922">
                <a:extLst>
                  <a:ext uri="{FF2B5EF4-FFF2-40B4-BE49-F238E27FC236}">
                    <a16:creationId xmlns:a16="http://schemas.microsoft.com/office/drawing/2014/main" id="{895AEB28-2EC5-9683-45B9-AA18C14EFD0E}"/>
                  </a:ext>
                </a:extLst>
              </p:cNvPr>
              <p:cNvSpPr>
                <a:spLocks/>
              </p:cNvSpPr>
              <p:nvPr/>
            </p:nvSpPr>
            <p:spPr bwMode="auto">
              <a:xfrm>
                <a:off x="6010" y="2229"/>
                <a:ext cx="38" cy="38"/>
              </a:xfrm>
              <a:custGeom>
                <a:avLst/>
                <a:gdLst>
                  <a:gd name="T0" fmla="*/ 2 w 38"/>
                  <a:gd name="T1" fmla="*/ 0 h 38"/>
                  <a:gd name="T2" fmla="*/ 2 w 38"/>
                  <a:gd name="T3" fmla="*/ 0 h 38"/>
                  <a:gd name="T4" fmla="*/ 6 w 38"/>
                  <a:gd name="T5" fmla="*/ 4 h 38"/>
                  <a:gd name="T6" fmla="*/ 6 w 38"/>
                  <a:gd name="T7" fmla="*/ 4 h 38"/>
                  <a:gd name="T8" fmla="*/ 8 w 38"/>
                  <a:gd name="T9" fmla="*/ 8 h 38"/>
                  <a:gd name="T10" fmla="*/ 12 w 38"/>
                  <a:gd name="T11" fmla="*/ 10 h 38"/>
                  <a:gd name="T12" fmla="*/ 14 w 38"/>
                  <a:gd name="T13" fmla="*/ 10 h 38"/>
                  <a:gd name="T14" fmla="*/ 16 w 38"/>
                  <a:gd name="T15" fmla="*/ 10 h 38"/>
                  <a:gd name="T16" fmla="*/ 20 w 38"/>
                  <a:gd name="T17" fmla="*/ 6 h 38"/>
                  <a:gd name="T18" fmla="*/ 26 w 38"/>
                  <a:gd name="T19" fmla="*/ 4 h 38"/>
                  <a:gd name="T20" fmla="*/ 26 w 38"/>
                  <a:gd name="T21" fmla="*/ 4 h 38"/>
                  <a:gd name="T22" fmla="*/ 28 w 38"/>
                  <a:gd name="T23" fmla="*/ 2 h 38"/>
                  <a:gd name="T24" fmla="*/ 28 w 38"/>
                  <a:gd name="T25" fmla="*/ 4 h 38"/>
                  <a:gd name="T26" fmla="*/ 28 w 38"/>
                  <a:gd name="T27" fmla="*/ 4 h 38"/>
                  <a:gd name="T28" fmla="*/ 30 w 38"/>
                  <a:gd name="T29" fmla="*/ 8 h 38"/>
                  <a:gd name="T30" fmla="*/ 30 w 38"/>
                  <a:gd name="T31" fmla="*/ 10 h 38"/>
                  <a:gd name="T32" fmla="*/ 30 w 38"/>
                  <a:gd name="T33" fmla="*/ 8 h 38"/>
                  <a:gd name="T34" fmla="*/ 30 w 38"/>
                  <a:gd name="T35" fmla="*/ 8 h 38"/>
                  <a:gd name="T36" fmla="*/ 34 w 38"/>
                  <a:gd name="T37" fmla="*/ 6 h 38"/>
                  <a:gd name="T38" fmla="*/ 36 w 38"/>
                  <a:gd name="T39" fmla="*/ 6 h 38"/>
                  <a:gd name="T40" fmla="*/ 38 w 38"/>
                  <a:gd name="T41" fmla="*/ 8 h 38"/>
                  <a:gd name="T42" fmla="*/ 38 w 38"/>
                  <a:gd name="T43" fmla="*/ 8 h 38"/>
                  <a:gd name="T44" fmla="*/ 38 w 38"/>
                  <a:gd name="T45" fmla="*/ 8 h 38"/>
                  <a:gd name="T46" fmla="*/ 38 w 38"/>
                  <a:gd name="T47" fmla="*/ 16 h 38"/>
                  <a:gd name="T48" fmla="*/ 38 w 38"/>
                  <a:gd name="T49" fmla="*/ 22 h 38"/>
                  <a:gd name="T50" fmla="*/ 36 w 38"/>
                  <a:gd name="T51" fmla="*/ 28 h 38"/>
                  <a:gd name="T52" fmla="*/ 32 w 38"/>
                  <a:gd name="T53" fmla="*/ 34 h 38"/>
                  <a:gd name="T54" fmla="*/ 32 w 38"/>
                  <a:gd name="T55" fmla="*/ 34 h 38"/>
                  <a:gd name="T56" fmla="*/ 30 w 38"/>
                  <a:gd name="T57" fmla="*/ 32 h 38"/>
                  <a:gd name="T58" fmla="*/ 30 w 38"/>
                  <a:gd name="T59" fmla="*/ 32 h 38"/>
                  <a:gd name="T60" fmla="*/ 28 w 38"/>
                  <a:gd name="T61" fmla="*/ 30 h 38"/>
                  <a:gd name="T62" fmla="*/ 24 w 38"/>
                  <a:gd name="T63" fmla="*/ 28 h 38"/>
                  <a:gd name="T64" fmla="*/ 22 w 38"/>
                  <a:gd name="T65" fmla="*/ 28 h 38"/>
                  <a:gd name="T66" fmla="*/ 18 w 38"/>
                  <a:gd name="T67" fmla="*/ 34 h 38"/>
                  <a:gd name="T68" fmla="*/ 18 w 38"/>
                  <a:gd name="T69" fmla="*/ 34 h 38"/>
                  <a:gd name="T70" fmla="*/ 16 w 38"/>
                  <a:gd name="T71" fmla="*/ 36 h 38"/>
                  <a:gd name="T72" fmla="*/ 14 w 38"/>
                  <a:gd name="T73" fmla="*/ 38 h 38"/>
                  <a:gd name="T74" fmla="*/ 14 w 38"/>
                  <a:gd name="T75" fmla="*/ 38 h 38"/>
                  <a:gd name="T76" fmla="*/ 12 w 38"/>
                  <a:gd name="T77" fmla="*/ 36 h 38"/>
                  <a:gd name="T78" fmla="*/ 10 w 38"/>
                  <a:gd name="T79" fmla="*/ 34 h 38"/>
                  <a:gd name="T80" fmla="*/ 6 w 38"/>
                  <a:gd name="T81" fmla="*/ 26 h 38"/>
                  <a:gd name="T82" fmla="*/ 6 w 38"/>
                  <a:gd name="T83" fmla="*/ 26 h 38"/>
                  <a:gd name="T84" fmla="*/ 4 w 38"/>
                  <a:gd name="T85" fmla="*/ 22 h 38"/>
                  <a:gd name="T86" fmla="*/ 4 w 38"/>
                  <a:gd name="T87" fmla="*/ 22 h 38"/>
                  <a:gd name="T88" fmla="*/ 2 w 38"/>
                  <a:gd name="T89" fmla="*/ 18 h 38"/>
                  <a:gd name="T90" fmla="*/ 0 w 38"/>
                  <a:gd name="T91" fmla="*/ 12 h 38"/>
                  <a:gd name="T92" fmla="*/ 0 w 38"/>
                  <a:gd name="T93" fmla="*/ 6 h 38"/>
                  <a:gd name="T94" fmla="*/ 2 w 38"/>
                  <a:gd name="T95" fmla="*/ 0 h 38"/>
                  <a:gd name="T96" fmla="*/ 2 w 38"/>
                  <a:gd name="T9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38">
                    <a:moveTo>
                      <a:pt x="2" y="0"/>
                    </a:moveTo>
                    <a:lnTo>
                      <a:pt x="2" y="0"/>
                    </a:lnTo>
                    <a:lnTo>
                      <a:pt x="6" y="4"/>
                    </a:lnTo>
                    <a:lnTo>
                      <a:pt x="6" y="4"/>
                    </a:lnTo>
                    <a:lnTo>
                      <a:pt x="8" y="8"/>
                    </a:lnTo>
                    <a:lnTo>
                      <a:pt x="12" y="10"/>
                    </a:lnTo>
                    <a:lnTo>
                      <a:pt x="14" y="10"/>
                    </a:lnTo>
                    <a:lnTo>
                      <a:pt x="16" y="10"/>
                    </a:lnTo>
                    <a:lnTo>
                      <a:pt x="20" y="6"/>
                    </a:lnTo>
                    <a:lnTo>
                      <a:pt x="26" y="4"/>
                    </a:lnTo>
                    <a:lnTo>
                      <a:pt x="26" y="4"/>
                    </a:lnTo>
                    <a:lnTo>
                      <a:pt x="28" y="2"/>
                    </a:lnTo>
                    <a:lnTo>
                      <a:pt x="28" y="4"/>
                    </a:lnTo>
                    <a:lnTo>
                      <a:pt x="28" y="4"/>
                    </a:lnTo>
                    <a:lnTo>
                      <a:pt x="30" y="8"/>
                    </a:lnTo>
                    <a:lnTo>
                      <a:pt x="30" y="10"/>
                    </a:lnTo>
                    <a:lnTo>
                      <a:pt x="30" y="8"/>
                    </a:lnTo>
                    <a:lnTo>
                      <a:pt x="30" y="8"/>
                    </a:lnTo>
                    <a:lnTo>
                      <a:pt x="34" y="6"/>
                    </a:lnTo>
                    <a:lnTo>
                      <a:pt x="36" y="6"/>
                    </a:lnTo>
                    <a:lnTo>
                      <a:pt x="38" y="8"/>
                    </a:lnTo>
                    <a:lnTo>
                      <a:pt x="38" y="8"/>
                    </a:lnTo>
                    <a:lnTo>
                      <a:pt x="38" y="8"/>
                    </a:lnTo>
                    <a:lnTo>
                      <a:pt x="38" y="16"/>
                    </a:lnTo>
                    <a:lnTo>
                      <a:pt x="38" y="22"/>
                    </a:lnTo>
                    <a:lnTo>
                      <a:pt x="36" y="28"/>
                    </a:lnTo>
                    <a:lnTo>
                      <a:pt x="32" y="34"/>
                    </a:lnTo>
                    <a:lnTo>
                      <a:pt x="32" y="34"/>
                    </a:lnTo>
                    <a:lnTo>
                      <a:pt x="30" y="32"/>
                    </a:lnTo>
                    <a:lnTo>
                      <a:pt x="30" y="32"/>
                    </a:lnTo>
                    <a:lnTo>
                      <a:pt x="28" y="30"/>
                    </a:lnTo>
                    <a:lnTo>
                      <a:pt x="24" y="28"/>
                    </a:lnTo>
                    <a:lnTo>
                      <a:pt x="22" y="28"/>
                    </a:lnTo>
                    <a:lnTo>
                      <a:pt x="18" y="34"/>
                    </a:lnTo>
                    <a:lnTo>
                      <a:pt x="18" y="34"/>
                    </a:lnTo>
                    <a:lnTo>
                      <a:pt x="16" y="36"/>
                    </a:lnTo>
                    <a:lnTo>
                      <a:pt x="14" y="38"/>
                    </a:lnTo>
                    <a:lnTo>
                      <a:pt x="14" y="38"/>
                    </a:lnTo>
                    <a:lnTo>
                      <a:pt x="12" y="36"/>
                    </a:lnTo>
                    <a:lnTo>
                      <a:pt x="10" y="34"/>
                    </a:lnTo>
                    <a:lnTo>
                      <a:pt x="6" y="26"/>
                    </a:lnTo>
                    <a:lnTo>
                      <a:pt x="6" y="26"/>
                    </a:lnTo>
                    <a:lnTo>
                      <a:pt x="4" y="22"/>
                    </a:lnTo>
                    <a:lnTo>
                      <a:pt x="4" y="22"/>
                    </a:lnTo>
                    <a:lnTo>
                      <a:pt x="2" y="18"/>
                    </a:lnTo>
                    <a:lnTo>
                      <a:pt x="0" y="12"/>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9" name="Freeform 923">
                <a:extLst>
                  <a:ext uri="{FF2B5EF4-FFF2-40B4-BE49-F238E27FC236}">
                    <a16:creationId xmlns:a16="http://schemas.microsoft.com/office/drawing/2014/main" id="{0883BAA6-C808-D949-AC26-C2E1E3B0D01E}"/>
                  </a:ext>
                </a:extLst>
              </p:cNvPr>
              <p:cNvSpPr>
                <a:spLocks/>
              </p:cNvSpPr>
              <p:nvPr/>
            </p:nvSpPr>
            <p:spPr bwMode="auto">
              <a:xfrm>
                <a:off x="5988" y="2175"/>
                <a:ext cx="38" cy="34"/>
              </a:xfrm>
              <a:custGeom>
                <a:avLst/>
                <a:gdLst>
                  <a:gd name="T0" fmla="*/ 38 w 38"/>
                  <a:gd name="T1" fmla="*/ 24 h 34"/>
                  <a:gd name="T2" fmla="*/ 38 w 38"/>
                  <a:gd name="T3" fmla="*/ 24 h 34"/>
                  <a:gd name="T4" fmla="*/ 38 w 38"/>
                  <a:gd name="T5" fmla="*/ 28 h 34"/>
                  <a:gd name="T6" fmla="*/ 38 w 38"/>
                  <a:gd name="T7" fmla="*/ 30 h 34"/>
                  <a:gd name="T8" fmla="*/ 34 w 38"/>
                  <a:gd name="T9" fmla="*/ 30 h 34"/>
                  <a:gd name="T10" fmla="*/ 34 w 38"/>
                  <a:gd name="T11" fmla="*/ 30 h 34"/>
                  <a:gd name="T12" fmla="*/ 32 w 38"/>
                  <a:gd name="T13" fmla="*/ 28 h 34"/>
                  <a:gd name="T14" fmla="*/ 28 w 38"/>
                  <a:gd name="T15" fmla="*/ 26 h 34"/>
                  <a:gd name="T16" fmla="*/ 26 w 38"/>
                  <a:gd name="T17" fmla="*/ 24 h 34"/>
                  <a:gd name="T18" fmla="*/ 26 w 38"/>
                  <a:gd name="T19" fmla="*/ 26 h 34"/>
                  <a:gd name="T20" fmla="*/ 22 w 38"/>
                  <a:gd name="T21" fmla="*/ 34 h 34"/>
                  <a:gd name="T22" fmla="*/ 22 w 38"/>
                  <a:gd name="T23" fmla="*/ 34 h 34"/>
                  <a:gd name="T24" fmla="*/ 22 w 38"/>
                  <a:gd name="T25" fmla="*/ 34 h 34"/>
                  <a:gd name="T26" fmla="*/ 20 w 38"/>
                  <a:gd name="T27" fmla="*/ 34 h 34"/>
                  <a:gd name="T28" fmla="*/ 20 w 38"/>
                  <a:gd name="T29" fmla="*/ 34 h 34"/>
                  <a:gd name="T30" fmla="*/ 16 w 38"/>
                  <a:gd name="T31" fmla="*/ 26 h 34"/>
                  <a:gd name="T32" fmla="*/ 12 w 38"/>
                  <a:gd name="T33" fmla="*/ 20 h 34"/>
                  <a:gd name="T34" fmla="*/ 6 w 38"/>
                  <a:gd name="T35" fmla="*/ 16 h 34"/>
                  <a:gd name="T36" fmla="*/ 0 w 38"/>
                  <a:gd name="T37" fmla="*/ 10 h 34"/>
                  <a:gd name="T38" fmla="*/ 0 w 38"/>
                  <a:gd name="T39" fmla="*/ 10 h 34"/>
                  <a:gd name="T40" fmla="*/ 14 w 38"/>
                  <a:gd name="T41" fmla="*/ 10 h 34"/>
                  <a:gd name="T42" fmla="*/ 14 w 38"/>
                  <a:gd name="T43" fmla="*/ 10 h 34"/>
                  <a:gd name="T44" fmla="*/ 14 w 38"/>
                  <a:gd name="T45" fmla="*/ 10 h 34"/>
                  <a:gd name="T46" fmla="*/ 14 w 38"/>
                  <a:gd name="T47" fmla="*/ 10 h 34"/>
                  <a:gd name="T48" fmla="*/ 18 w 38"/>
                  <a:gd name="T49" fmla="*/ 4 h 34"/>
                  <a:gd name="T50" fmla="*/ 20 w 38"/>
                  <a:gd name="T51" fmla="*/ 2 h 34"/>
                  <a:gd name="T52" fmla="*/ 22 w 38"/>
                  <a:gd name="T53" fmla="*/ 0 h 34"/>
                  <a:gd name="T54" fmla="*/ 22 w 38"/>
                  <a:gd name="T55" fmla="*/ 0 h 34"/>
                  <a:gd name="T56" fmla="*/ 24 w 38"/>
                  <a:gd name="T57" fmla="*/ 0 h 34"/>
                  <a:gd name="T58" fmla="*/ 24 w 38"/>
                  <a:gd name="T59" fmla="*/ 0 h 34"/>
                  <a:gd name="T60" fmla="*/ 30 w 38"/>
                  <a:gd name="T61" fmla="*/ 12 h 34"/>
                  <a:gd name="T62" fmla="*/ 38 w 38"/>
                  <a:gd name="T63" fmla="*/ 20 h 34"/>
                  <a:gd name="T64" fmla="*/ 38 w 38"/>
                  <a:gd name="T65" fmla="*/ 20 h 34"/>
                  <a:gd name="T66" fmla="*/ 38 w 38"/>
                  <a:gd name="T67" fmla="*/ 24 h 34"/>
                  <a:gd name="T68" fmla="*/ 38 w 38"/>
                  <a:gd name="T69"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34">
                    <a:moveTo>
                      <a:pt x="38" y="24"/>
                    </a:moveTo>
                    <a:lnTo>
                      <a:pt x="38" y="24"/>
                    </a:lnTo>
                    <a:lnTo>
                      <a:pt x="38" y="28"/>
                    </a:lnTo>
                    <a:lnTo>
                      <a:pt x="38" y="30"/>
                    </a:lnTo>
                    <a:lnTo>
                      <a:pt x="34" y="30"/>
                    </a:lnTo>
                    <a:lnTo>
                      <a:pt x="34" y="30"/>
                    </a:lnTo>
                    <a:lnTo>
                      <a:pt x="32" y="28"/>
                    </a:lnTo>
                    <a:lnTo>
                      <a:pt x="28" y="26"/>
                    </a:lnTo>
                    <a:lnTo>
                      <a:pt x="26" y="24"/>
                    </a:lnTo>
                    <a:lnTo>
                      <a:pt x="26" y="26"/>
                    </a:lnTo>
                    <a:lnTo>
                      <a:pt x="22" y="34"/>
                    </a:lnTo>
                    <a:lnTo>
                      <a:pt x="22" y="34"/>
                    </a:lnTo>
                    <a:lnTo>
                      <a:pt x="22" y="34"/>
                    </a:lnTo>
                    <a:lnTo>
                      <a:pt x="20" y="34"/>
                    </a:lnTo>
                    <a:lnTo>
                      <a:pt x="20" y="34"/>
                    </a:lnTo>
                    <a:lnTo>
                      <a:pt x="16" y="26"/>
                    </a:lnTo>
                    <a:lnTo>
                      <a:pt x="12" y="20"/>
                    </a:lnTo>
                    <a:lnTo>
                      <a:pt x="6" y="16"/>
                    </a:lnTo>
                    <a:lnTo>
                      <a:pt x="0" y="10"/>
                    </a:lnTo>
                    <a:lnTo>
                      <a:pt x="0" y="10"/>
                    </a:lnTo>
                    <a:lnTo>
                      <a:pt x="14" y="10"/>
                    </a:lnTo>
                    <a:lnTo>
                      <a:pt x="14" y="10"/>
                    </a:lnTo>
                    <a:lnTo>
                      <a:pt x="14" y="10"/>
                    </a:lnTo>
                    <a:lnTo>
                      <a:pt x="14" y="10"/>
                    </a:lnTo>
                    <a:lnTo>
                      <a:pt x="18" y="4"/>
                    </a:lnTo>
                    <a:lnTo>
                      <a:pt x="20" y="2"/>
                    </a:lnTo>
                    <a:lnTo>
                      <a:pt x="22" y="0"/>
                    </a:lnTo>
                    <a:lnTo>
                      <a:pt x="22" y="0"/>
                    </a:lnTo>
                    <a:lnTo>
                      <a:pt x="24" y="0"/>
                    </a:lnTo>
                    <a:lnTo>
                      <a:pt x="24" y="0"/>
                    </a:lnTo>
                    <a:lnTo>
                      <a:pt x="30" y="12"/>
                    </a:lnTo>
                    <a:lnTo>
                      <a:pt x="38" y="20"/>
                    </a:lnTo>
                    <a:lnTo>
                      <a:pt x="38" y="20"/>
                    </a:lnTo>
                    <a:lnTo>
                      <a:pt x="38" y="24"/>
                    </a:lnTo>
                    <a:lnTo>
                      <a:pt x="3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0" name="Freeform 924">
                <a:extLst>
                  <a:ext uri="{FF2B5EF4-FFF2-40B4-BE49-F238E27FC236}">
                    <a16:creationId xmlns:a16="http://schemas.microsoft.com/office/drawing/2014/main" id="{F04ADF1F-7766-636D-643C-38296D96BC2E}"/>
                  </a:ext>
                </a:extLst>
              </p:cNvPr>
              <p:cNvSpPr>
                <a:spLocks/>
              </p:cNvSpPr>
              <p:nvPr/>
            </p:nvSpPr>
            <p:spPr bwMode="auto">
              <a:xfrm>
                <a:off x="6054" y="2201"/>
                <a:ext cx="20" cy="42"/>
              </a:xfrm>
              <a:custGeom>
                <a:avLst/>
                <a:gdLst>
                  <a:gd name="T0" fmla="*/ 10 w 20"/>
                  <a:gd name="T1" fmla="*/ 2 h 42"/>
                  <a:gd name="T2" fmla="*/ 10 w 20"/>
                  <a:gd name="T3" fmla="*/ 2 h 42"/>
                  <a:gd name="T4" fmla="*/ 12 w 20"/>
                  <a:gd name="T5" fmla="*/ 8 h 42"/>
                  <a:gd name="T6" fmla="*/ 12 w 20"/>
                  <a:gd name="T7" fmla="*/ 12 h 42"/>
                  <a:gd name="T8" fmla="*/ 10 w 20"/>
                  <a:gd name="T9" fmla="*/ 16 h 42"/>
                  <a:gd name="T10" fmla="*/ 10 w 20"/>
                  <a:gd name="T11" fmla="*/ 16 h 42"/>
                  <a:gd name="T12" fmla="*/ 10 w 20"/>
                  <a:gd name="T13" fmla="*/ 20 h 42"/>
                  <a:gd name="T14" fmla="*/ 10 w 20"/>
                  <a:gd name="T15" fmla="*/ 22 h 42"/>
                  <a:gd name="T16" fmla="*/ 14 w 20"/>
                  <a:gd name="T17" fmla="*/ 24 h 42"/>
                  <a:gd name="T18" fmla="*/ 14 w 20"/>
                  <a:gd name="T19" fmla="*/ 24 h 42"/>
                  <a:gd name="T20" fmla="*/ 16 w 20"/>
                  <a:gd name="T21" fmla="*/ 24 h 42"/>
                  <a:gd name="T22" fmla="*/ 18 w 20"/>
                  <a:gd name="T23" fmla="*/ 24 h 42"/>
                  <a:gd name="T24" fmla="*/ 20 w 20"/>
                  <a:gd name="T25" fmla="*/ 24 h 42"/>
                  <a:gd name="T26" fmla="*/ 20 w 20"/>
                  <a:gd name="T27" fmla="*/ 32 h 42"/>
                  <a:gd name="T28" fmla="*/ 20 w 20"/>
                  <a:gd name="T29" fmla="*/ 32 h 42"/>
                  <a:gd name="T30" fmla="*/ 18 w 20"/>
                  <a:gd name="T31" fmla="*/ 36 h 42"/>
                  <a:gd name="T32" fmla="*/ 18 w 20"/>
                  <a:gd name="T33" fmla="*/ 40 h 42"/>
                  <a:gd name="T34" fmla="*/ 18 w 20"/>
                  <a:gd name="T35" fmla="*/ 40 h 42"/>
                  <a:gd name="T36" fmla="*/ 16 w 20"/>
                  <a:gd name="T37" fmla="*/ 42 h 42"/>
                  <a:gd name="T38" fmla="*/ 12 w 20"/>
                  <a:gd name="T39" fmla="*/ 42 h 42"/>
                  <a:gd name="T40" fmla="*/ 8 w 20"/>
                  <a:gd name="T41" fmla="*/ 40 h 42"/>
                  <a:gd name="T42" fmla="*/ 8 w 20"/>
                  <a:gd name="T43" fmla="*/ 40 h 42"/>
                  <a:gd name="T44" fmla="*/ 4 w 20"/>
                  <a:gd name="T45" fmla="*/ 32 h 42"/>
                  <a:gd name="T46" fmla="*/ 4 w 20"/>
                  <a:gd name="T47" fmla="*/ 24 h 42"/>
                  <a:gd name="T48" fmla="*/ 2 w 20"/>
                  <a:gd name="T49" fmla="*/ 14 h 42"/>
                  <a:gd name="T50" fmla="*/ 0 w 20"/>
                  <a:gd name="T51" fmla="*/ 6 h 42"/>
                  <a:gd name="T52" fmla="*/ 0 w 20"/>
                  <a:gd name="T53" fmla="*/ 6 h 42"/>
                  <a:gd name="T54" fmla="*/ 2 w 20"/>
                  <a:gd name="T55" fmla="*/ 0 h 42"/>
                  <a:gd name="T56" fmla="*/ 6 w 20"/>
                  <a:gd name="T57" fmla="*/ 0 h 42"/>
                  <a:gd name="T58" fmla="*/ 10 w 20"/>
                  <a:gd name="T59" fmla="*/ 2 h 42"/>
                  <a:gd name="T60" fmla="*/ 10 w 20"/>
                  <a:gd name="T6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42">
                    <a:moveTo>
                      <a:pt x="10" y="2"/>
                    </a:moveTo>
                    <a:lnTo>
                      <a:pt x="10" y="2"/>
                    </a:lnTo>
                    <a:lnTo>
                      <a:pt x="12" y="8"/>
                    </a:lnTo>
                    <a:lnTo>
                      <a:pt x="12" y="12"/>
                    </a:lnTo>
                    <a:lnTo>
                      <a:pt x="10" y="16"/>
                    </a:lnTo>
                    <a:lnTo>
                      <a:pt x="10" y="16"/>
                    </a:lnTo>
                    <a:lnTo>
                      <a:pt x="10" y="20"/>
                    </a:lnTo>
                    <a:lnTo>
                      <a:pt x="10" y="22"/>
                    </a:lnTo>
                    <a:lnTo>
                      <a:pt x="14" y="24"/>
                    </a:lnTo>
                    <a:lnTo>
                      <a:pt x="14" y="24"/>
                    </a:lnTo>
                    <a:lnTo>
                      <a:pt x="16" y="24"/>
                    </a:lnTo>
                    <a:lnTo>
                      <a:pt x="18" y="24"/>
                    </a:lnTo>
                    <a:lnTo>
                      <a:pt x="20" y="24"/>
                    </a:lnTo>
                    <a:lnTo>
                      <a:pt x="20" y="32"/>
                    </a:lnTo>
                    <a:lnTo>
                      <a:pt x="20" y="32"/>
                    </a:lnTo>
                    <a:lnTo>
                      <a:pt x="18" y="36"/>
                    </a:lnTo>
                    <a:lnTo>
                      <a:pt x="18" y="40"/>
                    </a:lnTo>
                    <a:lnTo>
                      <a:pt x="18" y="40"/>
                    </a:lnTo>
                    <a:lnTo>
                      <a:pt x="16" y="42"/>
                    </a:lnTo>
                    <a:lnTo>
                      <a:pt x="12" y="42"/>
                    </a:lnTo>
                    <a:lnTo>
                      <a:pt x="8" y="40"/>
                    </a:lnTo>
                    <a:lnTo>
                      <a:pt x="8" y="40"/>
                    </a:lnTo>
                    <a:lnTo>
                      <a:pt x="4" y="32"/>
                    </a:lnTo>
                    <a:lnTo>
                      <a:pt x="4" y="24"/>
                    </a:lnTo>
                    <a:lnTo>
                      <a:pt x="2" y="14"/>
                    </a:lnTo>
                    <a:lnTo>
                      <a:pt x="0" y="6"/>
                    </a:lnTo>
                    <a:lnTo>
                      <a:pt x="0" y="6"/>
                    </a:lnTo>
                    <a:lnTo>
                      <a:pt x="2" y="0"/>
                    </a:lnTo>
                    <a:lnTo>
                      <a:pt x="6"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1" name="Freeform 925">
                <a:extLst>
                  <a:ext uri="{FF2B5EF4-FFF2-40B4-BE49-F238E27FC236}">
                    <a16:creationId xmlns:a16="http://schemas.microsoft.com/office/drawing/2014/main" id="{E22F8F5D-6B01-D770-BE2C-A19762791B5B}"/>
                  </a:ext>
                </a:extLst>
              </p:cNvPr>
              <p:cNvSpPr>
                <a:spLocks/>
              </p:cNvSpPr>
              <p:nvPr/>
            </p:nvSpPr>
            <p:spPr bwMode="auto">
              <a:xfrm>
                <a:off x="6042" y="2237"/>
                <a:ext cx="30" cy="30"/>
              </a:xfrm>
              <a:custGeom>
                <a:avLst/>
                <a:gdLst>
                  <a:gd name="T0" fmla="*/ 20 w 30"/>
                  <a:gd name="T1" fmla="*/ 4 h 30"/>
                  <a:gd name="T2" fmla="*/ 20 w 30"/>
                  <a:gd name="T3" fmla="*/ 4 h 30"/>
                  <a:gd name="T4" fmla="*/ 22 w 30"/>
                  <a:gd name="T5" fmla="*/ 0 h 30"/>
                  <a:gd name="T6" fmla="*/ 24 w 30"/>
                  <a:gd name="T7" fmla="*/ 2 h 30"/>
                  <a:gd name="T8" fmla="*/ 28 w 30"/>
                  <a:gd name="T9" fmla="*/ 4 h 30"/>
                  <a:gd name="T10" fmla="*/ 30 w 30"/>
                  <a:gd name="T11" fmla="*/ 2 h 30"/>
                  <a:gd name="T12" fmla="*/ 30 w 30"/>
                  <a:gd name="T13" fmla="*/ 2 h 30"/>
                  <a:gd name="T14" fmla="*/ 30 w 30"/>
                  <a:gd name="T15" fmla="*/ 8 h 30"/>
                  <a:gd name="T16" fmla="*/ 28 w 30"/>
                  <a:gd name="T17" fmla="*/ 10 h 30"/>
                  <a:gd name="T18" fmla="*/ 28 w 30"/>
                  <a:gd name="T19" fmla="*/ 10 h 30"/>
                  <a:gd name="T20" fmla="*/ 24 w 30"/>
                  <a:gd name="T21" fmla="*/ 18 h 30"/>
                  <a:gd name="T22" fmla="*/ 20 w 30"/>
                  <a:gd name="T23" fmla="*/ 28 h 30"/>
                  <a:gd name="T24" fmla="*/ 20 w 30"/>
                  <a:gd name="T25" fmla="*/ 28 h 30"/>
                  <a:gd name="T26" fmla="*/ 14 w 30"/>
                  <a:gd name="T27" fmla="*/ 30 h 30"/>
                  <a:gd name="T28" fmla="*/ 8 w 30"/>
                  <a:gd name="T29" fmla="*/ 30 h 30"/>
                  <a:gd name="T30" fmla="*/ 8 w 30"/>
                  <a:gd name="T31" fmla="*/ 30 h 30"/>
                  <a:gd name="T32" fmla="*/ 2 w 30"/>
                  <a:gd name="T33" fmla="*/ 30 h 30"/>
                  <a:gd name="T34" fmla="*/ 0 w 30"/>
                  <a:gd name="T35" fmla="*/ 28 h 30"/>
                  <a:gd name="T36" fmla="*/ 0 w 30"/>
                  <a:gd name="T37" fmla="*/ 22 h 30"/>
                  <a:gd name="T38" fmla="*/ 0 w 30"/>
                  <a:gd name="T39" fmla="*/ 22 h 30"/>
                  <a:gd name="T40" fmla="*/ 2 w 30"/>
                  <a:gd name="T41" fmla="*/ 20 h 30"/>
                  <a:gd name="T42" fmla="*/ 4 w 30"/>
                  <a:gd name="T43" fmla="*/ 14 h 30"/>
                  <a:gd name="T44" fmla="*/ 6 w 30"/>
                  <a:gd name="T45" fmla="*/ 8 h 30"/>
                  <a:gd name="T46" fmla="*/ 6 w 30"/>
                  <a:gd name="T47" fmla="*/ 0 h 30"/>
                  <a:gd name="T48" fmla="*/ 6 w 30"/>
                  <a:gd name="T49" fmla="*/ 0 h 30"/>
                  <a:gd name="T50" fmla="*/ 8 w 30"/>
                  <a:gd name="T51" fmla="*/ 4 h 30"/>
                  <a:gd name="T52" fmla="*/ 12 w 30"/>
                  <a:gd name="T53" fmla="*/ 8 h 30"/>
                  <a:gd name="T54" fmla="*/ 14 w 30"/>
                  <a:gd name="T55" fmla="*/ 8 h 30"/>
                  <a:gd name="T56" fmla="*/ 16 w 30"/>
                  <a:gd name="T57" fmla="*/ 8 h 30"/>
                  <a:gd name="T58" fmla="*/ 18 w 30"/>
                  <a:gd name="T59" fmla="*/ 8 h 30"/>
                  <a:gd name="T60" fmla="*/ 20 w 30"/>
                  <a:gd name="T61" fmla="*/ 4 h 30"/>
                  <a:gd name="T62" fmla="*/ 20 w 30"/>
                  <a:gd name="T6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0" y="4"/>
                    </a:moveTo>
                    <a:lnTo>
                      <a:pt x="20" y="4"/>
                    </a:lnTo>
                    <a:lnTo>
                      <a:pt x="22" y="0"/>
                    </a:lnTo>
                    <a:lnTo>
                      <a:pt x="24" y="2"/>
                    </a:lnTo>
                    <a:lnTo>
                      <a:pt x="28" y="4"/>
                    </a:lnTo>
                    <a:lnTo>
                      <a:pt x="30" y="2"/>
                    </a:lnTo>
                    <a:lnTo>
                      <a:pt x="30" y="2"/>
                    </a:lnTo>
                    <a:lnTo>
                      <a:pt x="30" y="8"/>
                    </a:lnTo>
                    <a:lnTo>
                      <a:pt x="28" y="10"/>
                    </a:lnTo>
                    <a:lnTo>
                      <a:pt x="28" y="10"/>
                    </a:lnTo>
                    <a:lnTo>
                      <a:pt x="24" y="18"/>
                    </a:lnTo>
                    <a:lnTo>
                      <a:pt x="20" y="28"/>
                    </a:lnTo>
                    <a:lnTo>
                      <a:pt x="20" y="28"/>
                    </a:lnTo>
                    <a:lnTo>
                      <a:pt x="14" y="30"/>
                    </a:lnTo>
                    <a:lnTo>
                      <a:pt x="8" y="30"/>
                    </a:lnTo>
                    <a:lnTo>
                      <a:pt x="8" y="30"/>
                    </a:lnTo>
                    <a:lnTo>
                      <a:pt x="2" y="30"/>
                    </a:lnTo>
                    <a:lnTo>
                      <a:pt x="0" y="28"/>
                    </a:lnTo>
                    <a:lnTo>
                      <a:pt x="0" y="22"/>
                    </a:lnTo>
                    <a:lnTo>
                      <a:pt x="0" y="22"/>
                    </a:lnTo>
                    <a:lnTo>
                      <a:pt x="2" y="20"/>
                    </a:lnTo>
                    <a:lnTo>
                      <a:pt x="4" y="14"/>
                    </a:lnTo>
                    <a:lnTo>
                      <a:pt x="6" y="8"/>
                    </a:lnTo>
                    <a:lnTo>
                      <a:pt x="6" y="0"/>
                    </a:lnTo>
                    <a:lnTo>
                      <a:pt x="6" y="0"/>
                    </a:lnTo>
                    <a:lnTo>
                      <a:pt x="8" y="4"/>
                    </a:lnTo>
                    <a:lnTo>
                      <a:pt x="12" y="8"/>
                    </a:lnTo>
                    <a:lnTo>
                      <a:pt x="14" y="8"/>
                    </a:lnTo>
                    <a:lnTo>
                      <a:pt x="16" y="8"/>
                    </a:lnTo>
                    <a:lnTo>
                      <a:pt x="18" y="8"/>
                    </a:lnTo>
                    <a:lnTo>
                      <a:pt x="20"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2" name="Freeform 926">
                <a:extLst>
                  <a:ext uri="{FF2B5EF4-FFF2-40B4-BE49-F238E27FC236}">
                    <a16:creationId xmlns:a16="http://schemas.microsoft.com/office/drawing/2014/main" id="{7066CE93-0A01-8B78-36AA-C6266C640EA6}"/>
                  </a:ext>
                </a:extLst>
              </p:cNvPr>
              <p:cNvSpPr>
                <a:spLocks/>
              </p:cNvSpPr>
              <p:nvPr/>
            </p:nvSpPr>
            <p:spPr bwMode="auto">
              <a:xfrm>
                <a:off x="6026" y="2173"/>
                <a:ext cx="10" cy="42"/>
              </a:xfrm>
              <a:custGeom>
                <a:avLst/>
                <a:gdLst>
                  <a:gd name="T0" fmla="*/ 6 w 10"/>
                  <a:gd name="T1" fmla="*/ 8 h 42"/>
                  <a:gd name="T2" fmla="*/ 6 w 10"/>
                  <a:gd name="T3" fmla="*/ 8 h 42"/>
                  <a:gd name="T4" fmla="*/ 10 w 10"/>
                  <a:gd name="T5" fmla="*/ 24 h 42"/>
                  <a:gd name="T6" fmla="*/ 8 w 10"/>
                  <a:gd name="T7" fmla="*/ 42 h 42"/>
                  <a:gd name="T8" fmla="*/ 8 w 10"/>
                  <a:gd name="T9" fmla="*/ 42 h 42"/>
                  <a:gd name="T10" fmla="*/ 4 w 10"/>
                  <a:gd name="T11" fmla="*/ 22 h 42"/>
                  <a:gd name="T12" fmla="*/ 0 w 10"/>
                  <a:gd name="T13" fmla="*/ 6 h 42"/>
                  <a:gd name="T14" fmla="*/ 0 w 10"/>
                  <a:gd name="T15" fmla="*/ 6 h 42"/>
                  <a:gd name="T16" fmla="*/ 0 w 10"/>
                  <a:gd name="T17" fmla="*/ 2 h 42"/>
                  <a:gd name="T18" fmla="*/ 2 w 10"/>
                  <a:gd name="T19" fmla="*/ 0 h 42"/>
                  <a:gd name="T20" fmla="*/ 2 w 10"/>
                  <a:gd name="T21" fmla="*/ 0 h 42"/>
                  <a:gd name="T22" fmla="*/ 4 w 10"/>
                  <a:gd name="T23" fmla="*/ 0 h 42"/>
                  <a:gd name="T24" fmla="*/ 4 w 10"/>
                  <a:gd name="T25" fmla="*/ 0 h 42"/>
                  <a:gd name="T26" fmla="*/ 6 w 10"/>
                  <a:gd name="T27" fmla="*/ 2 h 42"/>
                  <a:gd name="T28" fmla="*/ 6 w 10"/>
                  <a:gd name="T29" fmla="*/ 2 h 42"/>
                  <a:gd name="T30" fmla="*/ 6 w 10"/>
                  <a:gd name="T31" fmla="*/ 8 h 42"/>
                  <a:gd name="T32" fmla="*/ 6 w 10"/>
                  <a:gd name="T33"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2">
                    <a:moveTo>
                      <a:pt x="6" y="8"/>
                    </a:moveTo>
                    <a:lnTo>
                      <a:pt x="6" y="8"/>
                    </a:lnTo>
                    <a:lnTo>
                      <a:pt x="10" y="24"/>
                    </a:lnTo>
                    <a:lnTo>
                      <a:pt x="8" y="42"/>
                    </a:lnTo>
                    <a:lnTo>
                      <a:pt x="8" y="42"/>
                    </a:lnTo>
                    <a:lnTo>
                      <a:pt x="4" y="22"/>
                    </a:lnTo>
                    <a:lnTo>
                      <a:pt x="0" y="6"/>
                    </a:lnTo>
                    <a:lnTo>
                      <a:pt x="0" y="6"/>
                    </a:lnTo>
                    <a:lnTo>
                      <a:pt x="0" y="2"/>
                    </a:lnTo>
                    <a:lnTo>
                      <a:pt x="2" y="0"/>
                    </a:lnTo>
                    <a:lnTo>
                      <a:pt x="2" y="0"/>
                    </a:lnTo>
                    <a:lnTo>
                      <a:pt x="4" y="0"/>
                    </a:lnTo>
                    <a:lnTo>
                      <a:pt x="4" y="0"/>
                    </a:lnTo>
                    <a:lnTo>
                      <a:pt x="6" y="2"/>
                    </a:lnTo>
                    <a:lnTo>
                      <a:pt x="6"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3" name="Freeform 927">
                <a:extLst>
                  <a:ext uri="{FF2B5EF4-FFF2-40B4-BE49-F238E27FC236}">
                    <a16:creationId xmlns:a16="http://schemas.microsoft.com/office/drawing/2014/main" id="{66253ED5-BC08-DE64-B7FD-BE9631F8C6FF}"/>
                  </a:ext>
                </a:extLst>
              </p:cNvPr>
              <p:cNvSpPr>
                <a:spLocks/>
              </p:cNvSpPr>
              <p:nvPr/>
            </p:nvSpPr>
            <p:spPr bwMode="auto">
              <a:xfrm>
                <a:off x="6006" y="2153"/>
                <a:ext cx="12" cy="26"/>
              </a:xfrm>
              <a:custGeom>
                <a:avLst/>
                <a:gdLst>
                  <a:gd name="T0" fmla="*/ 6 w 12"/>
                  <a:gd name="T1" fmla="*/ 24 h 26"/>
                  <a:gd name="T2" fmla="*/ 6 w 12"/>
                  <a:gd name="T3" fmla="*/ 24 h 26"/>
                  <a:gd name="T4" fmla="*/ 4 w 12"/>
                  <a:gd name="T5" fmla="*/ 24 h 26"/>
                  <a:gd name="T6" fmla="*/ 4 w 12"/>
                  <a:gd name="T7" fmla="*/ 24 h 26"/>
                  <a:gd name="T8" fmla="*/ 2 w 12"/>
                  <a:gd name="T9" fmla="*/ 22 h 26"/>
                  <a:gd name="T10" fmla="*/ 0 w 12"/>
                  <a:gd name="T11" fmla="*/ 16 h 26"/>
                  <a:gd name="T12" fmla="*/ 0 w 12"/>
                  <a:gd name="T13" fmla="*/ 16 h 26"/>
                  <a:gd name="T14" fmla="*/ 0 w 12"/>
                  <a:gd name="T15" fmla="*/ 12 h 26"/>
                  <a:gd name="T16" fmla="*/ 2 w 12"/>
                  <a:gd name="T17" fmla="*/ 10 h 26"/>
                  <a:gd name="T18" fmla="*/ 2 w 12"/>
                  <a:gd name="T19" fmla="*/ 10 h 26"/>
                  <a:gd name="T20" fmla="*/ 4 w 12"/>
                  <a:gd name="T21" fmla="*/ 10 h 26"/>
                  <a:gd name="T22" fmla="*/ 4 w 12"/>
                  <a:gd name="T23" fmla="*/ 8 h 26"/>
                  <a:gd name="T24" fmla="*/ 2 w 12"/>
                  <a:gd name="T25" fmla="*/ 6 h 26"/>
                  <a:gd name="T26" fmla="*/ 2 w 12"/>
                  <a:gd name="T27" fmla="*/ 4 h 26"/>
                  <a:gd name="T28" fmla="*/ 2 w 12"/>
                  <a:gd name="T29" fmla="*/ 4 h 26"/>
                  <a:gd name="T30" fmla="*/ 4 w 12"/>
                  <a:gd name="T31" fmla="*/ 0 h 26"/>
                  <a:gd name="T32" fmla="*/ 8 w 12"/>
                  <a:gd name="T33" fmla="*/ 0 h 26"/>
                  <a:gd name="T34" fmla="*/ 8 w 12"/>
                  <a:gd name="T35" fmla="*/ 0 h 26"/>
                  <a:gd name="T36" fmla="*/ 10 w 12"/>
                  <a:gd name="T37" fmla="*/ 0 h 26"/>
                  <a:gd name="T38" fmla="*/ 10 w 12"/>
                  <a:gd name="T39" fmla="*/ 0 h 26"/>
                  <a:gd name="T40" fmla="*/ 12 w 12"/>
                  <a:gd name="T41" fmla="*/ 6 h 26"/>
                  <a:gd name="T42" fmla="*/ 12 w 12"/>
                  <a:gd name="T43" fmla="*/ 12 h 26"/>
                  <a:gd name="T44" fmla="*/ 12 w 12"/>
                  <a:gd name="T45" fmla="*/ 12 h 26"/>
                  <a:gd name="T46" fmla="*/ 12 w 12"/>
                  <a:gd name="T47" fmla="*/ 18 h 26"/>
                  <a:gd name="T48" fmla="*/ 12 w 12"/>
                  <a:gd name="T49" fmla="*/ 18 h 26"/>
                  <a:gd name="T50" fmla="*/ 12 w 12"/>
                  <a:gd name="T51" fmla="*/ 22 h 26"/>
                  <a:gd name="T52" fmla="*/ 10 w 12"/>
                  <a:gd name="T53" fmla="*/ 24 h 26"/>
                  <a:gd name="T54" fmla="*/ 10 w 12"/>
                  <a:gd name="T55" fmla="*/ 24 h 26"/>
                  <a:gd name="T56" fmla="*/ 8 w 12"/>
                  <a:gd name="T57" fmla="*/ 26 h 26"/>
                  <a:gd name="T58" fmla="*/ 6 w 12"/>
                  <a:gd name="T59" fmla="*/ 24 h 26"/>
                  <a:gd name="T60" fmla="*/ 6 w 12"/>
                  <a:gd name="T6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6">
                    <a:moveTo>
                      <a:pt x="6" y="24"/>
                    </a:moveTo>
                    <a:lnTo>
                      <a:pt x="6" y="24"/>
                    </a:lnTo>
                    <a:lnTo>
                      <a:pt x="4" y="24"/>
                    </a:lnTo>
                    <a:lnTo>
                      <a:pt x="4" y="24"/>
                    </a:lnTo>
                    <a:lnTo>
                      <a:pt x="2" y="22"/>
                    </a:lnTo>
                    <a:lnTo>
                      <a:pt x="0" y="16"/>
                    </a:lnTo>
                    <a:lnTo>
                      <a:pt x="0" y="16"/>
                    </a:lnTo>
                    <a:lnTo>
                      <a:pt x="0" y="12"/>
                    </a:lnTo>
                    <a:lnTo>
                      <a:pt x="2" y="10"/>
                    </a:lnTo>
                    <a:lnTo>
                      <a:pt x="2" y="10"/>
                    </a:lnTo>
                    <a:lnTo>
                      <a:pt x="4" y="10"/>
                    </a:lnTo>
                    <a:lnTo>
                      <a:pt x="4" y="8"/>
                    </a:lnTo>
                    <a:lnTo>
                      <a:pt x="2" y="6"/>
                    </a:lnTo>
                    <a:lnTo>
                      <a:pt x="2" y="4"/>
                    </a:lnTo>
                    <a:lnTo>
                      <a:pt x="2" y="4"/>
                    </a:lnTo>
                    <a:lnTo>
                      <a:pt x="4" y="0"/>
                    </a:lnTo>
                    <a:lnTo>
                      <a:pt x="8" y="0"/>
                    </a:lnTo>
                    <a:lnTo>
                      <a:pt x="8" y="0"/>
                    </a:lnTo>
                    <a:lnTo>
                      <a:pt x="10" y="0"/>
                    </a:lnTo>
                    <a:lnTo>
                      <a:pt x="10" y="0"/>
                    </a:lnTo>
                    <a:lnTo>
                      <a:pt x="12" y="6"/>
                    </a:lnTo>
                    <a:lnTo>
                      <a:pt x="12" y="12"/>
                    </a:lnTo>
                    <a:lnTo>
                      <a:pt x="12" y="12"/>
                    </a:lnTo>
                    <a:lnTo>
                      <a:pt x="12" y="18"/>
                    </a:lnTo>
                    <a:lnTo>
                      <a:pt x="12" y="18"/>
                    </a:lnTo>
                    <a:lnTo>
                      <a:pt x="12" y="22"/>
                    </a:lnTo>
                    <a:lnTo>
                      <a:pt x="10" y="24"/>
                    </a:lnTo>
                    <a:lnTo>
                      <a:pt x="10" y="24"/>
                    </a:lnTo>
                    <a:lnTo>
                      <a:pt x="8" y="26"/>
                    </a:lnTo>
                    <a:lnTo>
                      <a:pt x="6" y="24"/>
                    </a:ln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4" name="Freeform 928">
                <a:extLst>
                  <a:ext uri="{FF2B5EF4-FFF2-40B4-BE49-F238E27FC236}">
                    <a16:creationId xmlns:a16="http://schemas.microsoft.com/office/drawing/2014/main" id="{28378CF3-5E40-38BB-208C-315C63B66306}"/>
                  </a:ext>
                </a:extLst>
              </p:cNvPr>
              <p:cNvSpPr>
                <a:spLocks/>
              </p:cNvSpPr>
              <p:nvPr/>
            </p:nvSpPr>
            <p:spPr bwMode="auto">
              <a:xfrm>
                <a:off x="6036" y="2217"/>
                <a:ext cx="12" cy="26"/>
              </a:xfrm>
              <a:custGeom>
                <a:avLst/>
                <a:gdLst>
                  <a:gd name="T0" fmla="*/ 2 w 12"/>
                  <a:gd name="T1" fmla="*/ 20 h 26"/>
                  <a:gd name="T2" fmla="*/ 2 w 12"/>
                  <a:gd name="T3" fmla="*/ 20 h 26"/>
                  <a:gd name="T4" fmla="*/ 2 w 12"/>
                  <a:gd name="T5" fmla="*/ 16 h 26"/>
                  <a:gd name="T6" fmla="*/ 0 w 12"/>
                  <a:gd name="T7" fmla="*/ 16 h 26"/>
                  <a:gd name="T8" fmla="*/ 0 w 12"/>
                  <a:gd name="T9" fmla="*/ 16 h 26"/>
                  <a:gd name="T10" fmla="*/ 2 w 12"/>
                  <a:gd name="T11" fmla="*/ 8 h 26"/>
                  <a:gd name="T12" fmla="*/ 2 w 12"/>
                  <a:gd name="T13" fmla="*/ 0 h 26"/>
                  <a:gd name="T14" fmla="*/ 2 w 12"/>
                  <a:gd name="T15" fmla="*/ 0 h 26"/>
                  <a:gd name="T16" fmla="*/ 12 w 12"/>
                  <a:gd name="T17" fmla="*/ 20 h 26"/>
                  <a:gd name="T18" fmla="*/ 12 w 12"/>
                  <a:gd name="T19" fmla="*/ 20 h 26"/>
                  <a:gd name="T20" fmla="*/ 10 w 12"/>
                  <a:gd name="T21" fmla="*/ 20 h 26"/>
                  <a:gd name="T22" fmla="*/ 8 w 12"/>
                  <a:gd name="T23" fmla="*/ 24 h 26"/>
                  <a:gd name="T24" fmla="*/ 6 w 12"/>
                  <a:gd name="T25" fmla="*/ 26 h 26"/>
                  <a:gd name="T26" fmla="*/ 4 w 12"/>
                  <a:gd name="T27" fmla="*/ 24 h 26"/>
                  <a:gd name="T28" fmla="*/ 4 w 12"/>
                  <a:gd name="T29" fmla="*/ 24 h 26"/>
                  <a:gd name="T30" fmla="*/ 2 w 12"/>
                  <a:gd name="T31" fmla="*/ 20 h 26"/>
                  <a:gd name="T32" fmla="*/ 2 w 12"/>
                  <a:gd name="T3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6">
                    <a:moveTo>
                      <a:pt x="2" y="20"/>
                    </a:moveTo>
                    <a:lnTo>
                      <a:pt x="2" y="20"/>
                    </a:lnTo>
                    <a:lnTo>
                      <a:pt x="2" y="16"/>
                    </a:lnTo>
                    <a:lnTo>
                      <a:pt x="0" y="16"/>
                    </a:lnTo>
                    <a:lnTo>
                      <a:pt x="0" y="16"/>
                    </a:lnTo>
                    <a:lnTo>
                      <a:pt x="2" y="8"/>
                    </a:lnTo>
                    <a:lnTo>
                      <a:pt x="2" y="0"/>
                    </a:lnTo>
                    <a:lnTo>
                      <a:pt x="2" y="0"/>
                    </a:lnTo>
                    <a:lnTo>
                      <a:pt x="12" y="20"/>
                    </a:lnTo>
                    <a:lnTo>
                      <a:pt x="12" y="20"/>
                    </a:lnTo>
                    <a:lnTo>
                      <a:pt x="10" y="20"/>
                    </a:lnTo>
                    <a:lnTo>
                      <a:pt x="8" y="24"/>
                    </a:lnTo>
                    <a:lnTo>
                      <a:pt x="6" y="26"/>
                    </a:lnTo>
                    <a:lnTo>
                      <a:pt x="4" y="24"/>
                    </a:lnTo>
                    <a:lnTo>
                      <a:pt x="4" y="24"/>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5" name="Freeform 929">
                <a:extLst>
                  <a:ext uri="{FF2B5EF4-FFF2-40B4-BE49-F238E27FC236}">
                    <a16:creationId xmlns:a16="http://schemas.microsoft.com/office/drawing/2014/main" id="{7AE673E8-815F-1B8B-2375-9662FF4FDFED}"/>
                  </a:ext>
                </a:extLst>
              </p:cNvPr>
              <p:cNvSpPr>
                <a:spLocks/>
              </p:cNvSpPr>
              <p:nvPr/>
            </p:nvSpPr>
            <p:spPr bwMode="auto">
              <a:xfrm>
                <a:off x="6040" y="2205"/>
                <a:ext cx="8" cy="16"/>
              </a:xfrm>
              <a:custGeom>
                <a:avLst/>
                <a:gdLst>
                  <a:gd name="T0" fmla="*/ 8 w 8"/>
                  <a:gd name="T1" fmla="*/ 16 h 16"/>
                  <a:gd name="T2" fmla="*/ 8 w 8"/>
                  <a:gd name="T3" fmla="*/ 16 h 16"/>
                  <a:gd name="T4" fmla="*/ 6 w 8"/>
                  <a:gd name="T5" fmla="*/ 16 h 16"/>
                  <a:gd name="T6" fmla="*/ 4 w 8"/>
                  <a:gd name="T7" fmla="*/ 16 h 16"/>
                  <a:gd name="T8" fmla="*/ 2 w 8"/>
                  <a:gd name="T9" fmla="*/ 12 h 16"/>
                  <a:gd name="T10" fmla="*/ 0 w 8"/>
                  <a:gd name="T11" fmla="*/ 8 h 16"/>
                  <a:gd name="T12" fmla="*/ 0 w 8"/>
                  <a:gd name="T13" fmla="*/ 8 h 16"/>
                  <a:gd name="T14" fmla="*/ 2 w 8"/>
                  <a:gd name="T15" fmla="*/ 4 h 16"/>
                  <a:gd name="T16" fmla="*/ 2 w 8"/>
                  <a:gd name="T17" fmla="*/ 2 h 16"/>
                  <a:gd name="T18" fmla="*/ 6 w 8"/>
                  <a:gd name="T19" fmla="*/ 2 h 16"/>
                  <a:gd name="T20" fmla="*/ 6 w 8"/>
                  <a:gd name="T21" fmla="*/ 2 h 16"/>
                  <a:gd name="T22" fmla="*/ 6 w 8"/>
                  <a:gd name="T23" fmla="*/ 0 h 16"/>
                  <a:gd name="T24" fmla="*/ 8 w 8"/>
                  <a:gd name="T25" fmla="*/ 2 h 16"/>
                  <a:gd name="T26" fmla="*/ 8 w 8"/>
                  <a:gd name="T27" fmla="*/ 2 h 16"/>
                  <a:gd name="T28" fmla="*/ 8 w 8"/>
                  <a:gd name="T29" fmla="*/ 14 h 16"/>
                  <a:gd name="T30" fmla="*/ 8 w 8"/>
                  <a:gd name="T31" fmla="*/ 14 h 16"/>
                  <a:gd name="T32" fmla="*/ 8 w 8"/>
                  <a:gd name="T33" fmla="*/ 16 h 16"/>
                  <a:gd name="T34" fmla="*/ 8 w 8"/>
                  <a:gd name="T35" fmla="*/ 16 h 16"/>
                  <a:gd name="T36" fmla="*/ 8 w 8"/>
                  <a:gd name="T3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6">
                    <a:moveTo>
                      <a:pt x="8" y="16"/>
                    </a:moveTo>
                    <a:lnTo>
                      <a:pt x="8" y="16"/>
                    </a:lnTo>
                    <a:lnTo>
                      <a:pt x="6" y="16"/>
                    </a:lnTo>
                    <a:lnTo>
                      <a:pt x="4" y="16"/>
                    </a:lnTo>
                    <a:lnTo>
                      <a:pt x="2" y="12"/>
                    </a:lnTo>
                    <a:lnTo>
                      <a:pt x="0" y="8"/>
                    </a:lnTo>
                    <a:lnTo>
                      <a:pt x="0" y="8"/>
                    </a:lnTo>
                    <a:lnTo>
                      <a:pt x="2" y="4"/>
                    </a:lnTo>
                    <a:lnTo>
                      <a:pt x="2" y="2"/>
                    </a:lnTo>
                    <a:lnTo>
                      <a:pt x="6" y="2"/>
                    </a:lnTo>
                    <a:lnTo>
                      <a:pt x="6" y="2"/>
                    </a:lnTo>
                    <a:lnTo>
                      <a:pt x="6" y="0"/>
                    </a:lnTo>
                    <a:lnTo>
                      <a:pt x="8" y="2"/>
                    </a:lnTo>
                    <a:lnTo>
                      <a:pt x="8" y="2"/>
                    </a:lnTo>
                    <a:lnTo>
                      <a:pt x="8" y="14"/>
                    </a:lnTo>
                    <a:lnTo>
                      <a:pt x="8" y="14"/>
                    </a:lnTo>
                    <a:lnTo>
                      <a:pt x="8" y="16"/>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6" name="Freeform 930">
                <a:extLst>
                  <a:ext uri="{FF2B5EF4-FFF2-40B4-BE49-F238E27FC236}">
                    <a16:creationId xmlns:a16="http://schemas.microsoft.com/office/drawing/2014/main" id="{747EFA65-B06E-DDFF-034A-E173C2448DD5}"/>
                  </a:ext>
                </a:extLst>
              </p:cNvPr>
              <p:cNvSpPr>
                <a:spLocks/>
              </p:cNvSpPr>
              <p:nvPr/>
            </p:nvSpPr>
            <p:spPr bwMode="auto">
              <a:xfrm>
                <a:off x="6012" y="2177"/>
                <a:ext cx="14" cy="18"/>
              </a:xfrm>
              <a:custGeom>
                <a:avLst/>
                <a:gdLst>
                  <a:gd name="T0" fmla="*/ 0 w 14"/>
                  <a:gd name="T1" fmla="*/ 0 h 18"/>
                  <a:gd name="T2" fmla="*/ 0 w 14"/>
                  <a:gd name="T3" fmla="*/ 0 h 18"/>
                  <a:gd name="T4" fmla="*/ 4 w 14"/>
                  <a:gd name="T5" fmla="*/ 0 h 18"/>
                  <a:gd name="T6" fmla="*/ 4 w 14"/>
                  <a:gd name="T7" fmla="*/ 0 h 18"/>
                  <a:gd name="T8" fmla="*/ 10 w 14"/>
                  <a:gd name="T9" fmla="*/ 8 h 18"/>
                  <a:gd name="T10" fmla="*/ 12 w 14"/>
                  <a:gd name="T11" fmla="*/ 12 h 18"/>
                  <a:gd name="T12" fmla="*/ 14 w 14"/>
                  <a:gd name="T13" fmla="*/ 18 h 18"/>
                  <a:gd name="T14" fmla="*/ 14 w 14"/>
                  <a:gd name="T15" fmla="*/ 18 h 18"/>
                  <a:gd name="T16" fmla="*/ 10 w 14"/>
                  <a:gd name="T17" fmla="*/ 16 h 18"/>
                  <a:gd name="T18" fmla="*/ 6 w 14"/>
                  <a:gd name="T19" fmla="*/ 12 h 18"/>
                  <a:gd name="T20" fmla="*/ 0 w 14"/>
                  <a:gd name="T21" fmla="*/ 0 h 18"/>
                  <a:gd name="T22" fmla="*/ 0 w 1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8">
                    <a:moveTo>
                      <a:pt x="0" y="0"/>
                    </a:moveTo>
                    <a:lnTo>
                      <a:pt x="0" y="0"/>
                    </a:lnTo>
                    <a:lnTo>
                      <a:pt x="4" y="0"/>
                    </a:lnTo>
                    <a:lnTo>
                      <a:pt x="4" y="0"/>
                    </a:lnTo>
                    <a:lnTo>
                      <a:pt x="10" y="8"/>
                    </a:lnTo>
                    <a:lnTo>
                      <a:pt x="12" y="12"/>
                    </a:lnTo>
                    <a:lnTo>
                      <a:pt x="14" y="18"/>
                    </a:lnTo>
                    <a:lnTo>
                      <a:pt x="14" y="18"/>
                    </a:lnTo>
                    <a:lnTo>
                      <a:pt x="10" y="16"/>
                    </a:lnTo>
                    <a:lnTo>
                      <a:pt x="6"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7" name="Freeform 931">
                <a:extLst>
                  <a:ext uri="{FF2B5EF4-FFF2-40B4-BE49-F238E27FC236}">
                    <a16:creationId xmlns:a16="http://schemas.microsoft.com/office/drawing/2014/main" id="{0C69B10D-A2A8-C4E7-E228-A4AE1A12C400}"/>
                  </a:ext>
                </a:extLst>
              </p:cNvPr>
              <p:cNvSpPr>
                <a:spLocks/>
              </p:cNvSpPr>
              <p:nvPr/>
            </p:nvSpPr>
            <p:spPr bwMode="auto">
              <a:xfrm>
                <a:off x="6046" y="2195"/>
                <a:ext cx="8" cy="12"/>
              </a:xfrm>
              <a:custGeom>
                <a:avLst/>
                <a:gdLst>
                  <a:gd name="T0" fmla="*/ 2 w 8"/>
                  <a:gd name="T1" fmla="*/ 12 h 12"/>
                  <a:gd name="T2" fmla="*/ 2 w 8"/>
                  <a:gd name="T3" fmla="*/ 12 h 12"/>
                  <a:gd name="T4" fmla="*/ 0 w 8"/>
                  <a:gd name="T5" fmla="*/ 12 h 12"/>
                  <a:gd name="T6" fmla="*/ 0 w 8"/>
                  <a:gd name="T7" fmla="*/ 12 h 12"/>
                  <a:gd name="T8" fmla="*/ 2 w 8"/>
                  <a:gd name="T9" fmla="*/ 2 h 12"/>
                  <a:gd name="T10" fmla="*/ 2 w 8"/>
                  <a:gd name="T11" fmla="*/ 0 h 12"/>
                  <a:gd name="T12" fmla="*/ 4 w 8"/>
                  <a:gd name="T13" fmla="*/ 2 h 12"/>
                  <a:gd name="T14" fmla="*/ 8 w 8"/>
                  <a:gd name="T15" fmla="*/ 12 h 12"/>
                  <a:gd name="T16" fmla="*/ 8 w 8"/>
                  <a:gd name="T17" fmla="*/ 12 h 12"/>
                  <a:gd name="T18" fmla="*/ 8 w 8"/>
                  <a:gd name="T19" fmla="*/ 12 h 12"/>
                  <a:gd name="T20" fmla="*/ 2 w 8"/>
                  <a:gd name="T21" fmla="*/ 12 h 12"/>
                  <a:gd name="T22" fmla="*/ 2 w 8"/>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2" y="12"/>
                    </a:moveTo>
                    <a:lnTo>
                      <a:pt x="2" y="12"/>
                    </a:lnTo>
                    <a:lnTo>
                      <a:pt x="0" y="12"/>
                    </a:lnTo>
                    <a:lnTo>
                      <a:pt x="0" y="12"/>
                    </a:lnTo>
                    <a:lnTo>
                      <a:pt x="2" y="2"/>
                    </a:lnTo>
                    <a:lnTo>
                      <a:pt x="2" y="0"/>
                    </a:lnTo>
                    <a:lnTo>
                      <a:pt x="4" y="2"/>
                    </a:lnTo>
                    <a:lnTo>
                      <a:pt x="8" y="12"/>
                    </a:lnTo>
                    <a:lnTo>
                      <a:pt x="8" y="12"/>
                    </a:lnTo>
                    <a:lnTo>
                      <a:pt x="8"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8" name="Freeform 932">
                <a:extLst>
                  <a:ext uri="{FF2B5EF4-FFF2-40B4-BE49-F238E27FC236}">
                    <a16:creationId xmlns:a16="http://schemas.microsoft.com/office/drawing/2014/main" id="{71A2A5B6-98B3-A470-8948-1DD8696EA74B}"/>
                  </a:ext>
                </a:extLst>
              </p:cNvPr>
              <p:cNvSpPr>
                <a:spLocks/>
              </p:cNvSpPr>
              <p:nvPr/>
            </p:nvSpPr>
            <p:spPr bwMode="auto">
              <a:xfrm>
                <a:off x="6020" y="2153"/>
                <a:ext cx="8" cy="20"/>
              </a:xfrm>
              <a:custGeom>
                <a:avLst/>
                <a:gdLst>
                  <a:gd name="T0" fmla="*/ 6 w 8"/>
                  <a:gd name="T1" fmla="*/ 2 h 20"/>
                  <a:gd name="T2" fmla="*/ 6 w 8"/>
                  <a:gd name="T3" fmla="*/ 2 h 20"/>
                  <a:gd name="T4" fmla="*/ 8 w 8"/>
                  <a:gd name="T5" fmla="*/ 10 h 20"/>
                  <a:gd name="T6" fmla="*/ 6 w 8"/>
                  <a:gd name="T7" fmla="*/ 18 h 20"/>
                  <a:gd name="T8" fmla="*/ 6 w 8"/>
                  <a:gd name="T9" fmla="*/ 18 h 20"/>
                  <a:gd name="T10" fmla="*/ 4 w 8"/>
                  <a:gd name="T11" fmla="*/ 12 h 20"/>
                  <a:gd name="T12" fmla="*/ 4 w 8"/>
                  <a:gd name="T13" fmla="*/ 12 h 20"/>
                  <a:gd name="T14" fmla="*/ 4 w 8"/>
                  <a:gd name="T15" fmla="*/ 14 h 20"/>
                  <a:gd name="T16" fmla="*/ 2 w 8"/>
                  <a:gd name="T17" fmla="*/ 20 h 20"/>
                  <a:gd name="T18" fmla="*/ 2 w 8"/>
                  <a:gd name="T19" fmla="*/ 20 h 20"/>
                  <a:gd name="T20" fmla="*/ 0 w 8"/>
                  <a:gd name="T21" fmla="*/ 18 h 20"/>
                  <a:gd name="T22" fmla="*/ 0 w 8"/>
                  <a:gd name="T23" fmla="*/ 18 h 20"/>
                  <a:gd name="T24" fmla="*/ 0 w 8"/>
                  <a:gd name="T25" fmla="*/ 12 h 20"/>
                  <a:gd name="T26" fmla="*/ 0 w 8"/>
                  <a:gd name="T27" fmla="*/ 8 h 20"/>
                  <a:gd name="T28" fmla="*/ 4 w 8"/>
                  <a:gd name="T29" fmla="*/ 0 h 20"/>
                  <a:gd name="T30" fmla="*/ 4 w 8"/>
                  <a:gd name="T31" fmla="*/ 0 h 20"/>
                  <a:gd name="T32" fmla="*/ 6 w 8"/>
                  <a:gd name="T33" fmla="*/ 0 h 20"/>
                  <a:gd name="T34" fmla="*/ 6 w 8"/>
                  <a:gd name="T35" fmla="*/ 2 h 20"/>
                  <a:gd name="T36" fmla="*/ 6 w 8"/>
                  <a:gd name="T3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0">
                    <a:moveTo>
                      <a:pt x="6" y="2"/>
                    </a:moveTo>
                    <a:lnTo>
                      <a:pt x="6" y="2"/>
                    </a:lnTo>
                    <a:lnTo>
                      <a:pt x="8" y="10"/>
                    </a:lnTo>
                    <a:lnTo>
                      <a:pt x="6" y="18"/>
                    </a:lnTo>
                    <a:lnTo>
                      <a:pt x="6" y="18"/>
                    </a:lnTo>
                    <a:lnTo>
                      <a:pt x="4" y="12"/>
                    </a:lnTo>
                    <a:lnTo>
                      <a:pt x="4" y="12"/>
                    </a:lnTo>
                    <a:lnTo>
                      <a:pt x="4" y="14"/>
                    </a:lnTo>
                    <a:lnTo>
                      <a:pt x="2" y="20"/>
                    </a:lnTo>
                    <a:lnTo>
                      <a:pt x="2" y="20"/>
                    </a:lnTo>
                    <a:lnTo>
                      <a:pt x="0" y="18"/>
                    </a:lnTo>
                    <a:lnTo>
                      <a:pt x="0" y="18"/>
                    </a:lnTo>
                    <a:lnTo>
                      <a:pt x="0" y="12"/>
                    </a:lnTo>
                    <a:lnTo>
                      <a:pt x="0" y="8"/>
                    </a:lnTo>
                    <a:lnTo>
                      <a:pt x="4" y="0"/>
                    </a:lnTo>
                    <a:lnTo>
                      <a:pt x="4" y="0"/>
                    </a:lnTo>
                    <a:lnTo>
                      <a:pt x="6"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9" name="Freeform 933">
                <a:extLst>
                  <a:ext uri="{FF2B5EF4-FFF2-40B4-BE49-F238E27FC236}">
                    <a16:creationId xmlns:a16="http://schemas.microsoft.com/office/drawing/2014/main" id="{BF7AFDD9-CA8B-FD62-7E53-63F22120186F}"/>
                  </a:ext>
                </a:extLst>
              </p:cNvPr>
              <p:cNvSpPr>
                <a:spLocks/>
              </p:cNvSpPr>
              <p:nvPr/>
            </p:nvSpPr>
            <p:spPr bwMode="auto">
              <a:xfrm>
                <a:off x="6048" y="2219"/>
                <a:ext cx="6" cy="10"/>
              </a:xfrm>
              <a:custGeom>
                <a:avLst/>
                <a:gdLst>
                  <a:gd name="T0" fmla="*/ 0 w 6"/>
                  <a:gd name="T1" fmla="*/ 2 h 10"/>
                  <a:gd name="T2" fmla="*/ 0 w 6"/>
                  <a:gd name="T3" fmla="*/ 2 h 10"/>
                  <a:gd name="T4" fmla="*/ 0 w 6"/>
                  <a:gd name="T5" fmla="*/ 0 h 10"/>
                  <a:gd name="T6" fmla="*/ 0 w 6"/>
                  <a:gd name="T7" fmla="*/ 0 h 10"/>
                  <a:gd name="T8" fmla="*/ 4 w 6"/>
                  <a:gd name="T9" fmla="*/ 0 h 10"/>
                  <a:gd name="T10" fmla="*/ 6 w 6"/>
                  <a:gd name="T11" fmla="*/ 6 h 10"/>
                  <a:gd name="T12" fmla="*/ 6 w 6"/>
                  <a:gd name="T13" fmla="*/ 6 h 10"/>
                  <a:gd name="T14" fmla="*/ 4 w 6"/>
                  <a:gd name="T15" fmla="*/ 10 h 10"/>
                  <a:gd name="T16" fmla="*/ 4 w 6"/>
                  <a:gd name="T17" fmla="*/ 10 h 10"/>
                  <a:gd name="T18" fmla="*/ 4 w 6"/>
                  <a:gd name="T19" fmla="*/ 10 h 10"/>
                  <a:gd name="T20" fmla="*/ 2 w 6"/>
                  <a:gd name="T21" fmla="*/ 8 h 10"/>
                  <a:gd name="T22" fmla="*/ 0 w 6"/>
                  <a:gd name="T23" fmla="*/ 2 h 10"/>
                  <a:gd name="T24" fmla="*/ 0 w 6"/>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0" y="2"/>
                    </a:moveTo>
                    <a:lnTo>
                      <a:pt x="0" y="2"/>
                    </a:lnTo>
                    <a:lnTo>
                      <a:pt x="0" y="0"/>
                    </a:lnTo>
                    <a:lnTo>
                      <a:pt x="0" y="0"/>
                    </a:lnTo>
                    <a:lnTo>
                      <a:pt x="4" y="0"/>
                    </a:lnTo>
                    <a:lnTo>
                      <a:pt x="6" y="6"/>
                    </a:lnTo>
                    <a:lnTo>
                      <a:pt x="6" y="6"/>
                    </a:lnTo>
                    <a:lnTo>
                      <a:pt x="4" y="10"/>
                    </a:lnTo>
                    <a:lnTo>
                      <a:pt x="4" y="10"/>
                    </a:lnTo>
                    <a:lnTo>
                      <a:pt x="4" y="10"/>
                    </a:lnTo>
                    <a:lnTo>
                      <a:pt x="2"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0" name="Freeform 934">
                <a:extLst>
                  <a:ext uri="{FF2B5EF4-FFF2-40B4-BE49-F238E27FC236}">
                    <a16:creationId xmlns:a16="http://schemas.microsoft.com/office/drawing/2014/main" id="{93D0D736-E058-4E2B-F781-C76E78B4DE5C}"/>
                  </a:ext>
                </a:extLst>
              </p:cNvPr>
              <p:cNvSpPr>
                <a:spLocks/>
              </p:cNvSpPr>
              <p:nvPr/>
            </p:nvSpPr>
            <p:spPr bwMode="auto">
              <a:xfrm>
                <a:off x="6032" y="2175"/>
                <a:ext cx="10" cy="12"/>
              </a:xfrm>
              <a:custGeom>
                <a:avLst/>
                <a:gdLst>
                  <a:gd name="T0" fmla="*/ 0 w 10"/>
                  <a:gd name="T1" fmla="*/ 6 h 12"/>
                  <a:gd name="T2" fmla="*/ 0 w 10"/>
                  <a:gd name="T3" fmla="*/ 6 h 12"/>
                  <a:gd name="T4" fmla="*/ 0 w 10"/>
                  <a:gd name="T5" fmla="*/ 2 h 12"/>
                  <a:gd name="T6" fmla="*/ 0 w 10"/>
                  <a:gd name="T7" fmla="*/ 2 h 12"/>
                  <a:gd name="T8" fmla="*/ 2 w 10"/>
                  <a:gd name="T9" fmla="*/ 0 h 12"/>
                  <a:gd name="T10" fmla="*/ 4 w 10"/>
                  <a:gd name="T11" fmla="*/ 0 h 12"/>
                  <a:gd name="T12" fmla="*/ 4 w 10"/>
                  <a:gd name="T13" fmla="*/ 2 h 12"/>
                  <a:gd name="T14" fmla="*/ 4 w 10"/>
                  <a:gd name="T15" fmla="*/ 2 h 12"/>
                  <a:gd name="T16" fmla="*/ 8 w 10"/>
                  <a:gd name="T17" fmla="*/ 2 h 12"/>
                  <a:gd name="T18" fmla="*/ 8 w 10"/>
                  <a:gd name="T19" fmla="*/ 2 h 12"/>
                  <a:gd name="T20" fmla="*/ 10 w 10"/>
                  <a:gd name="T21" fmla="*/ 4 h 12"/>
                  <a:gd name="T22" fmla="*/ 10 w 10"/>
                  <a:gd name="T23" fmla="*/ 4 h 12"/>
                  <a:gd name="T24" fmla="*/ 8 w 10"/>
                  <a:gd name="T25" fmla="*/ 10 h 12"/>
                  <a:gd name="T26" fmla="*/ 8 w 10"/>
                  <a:gd name="T27" fmla="*/ 10 h 12"/>
                  <a:gd name="T28" fmla="*/ 8 w 10"/>
                  <a:gd name="T29" fmla="*/ 12 h 12"/>
                  <a:gd name="T30" fmla="*/ 6 w 10"/>
                  <a:gd name="T31" fmla="*/ 10 h 12"/>
                  <a:gd name="T32" fmla="*/ 4 w 10"/>
                  <a:gd name="T33" fmla="*/ 6 h 12"/>
                  <a:gd name="T34" fmla="*/ 4 w 10"/>
                  <a:gd name="T35" fmla="*/ 6 h 12"/>
                  <a:gd name="T36" fmla="*/ 0 w 10"/>
                  <a:gd name="T37" fmla="*/ 6 h 12"/>
                  <a:gd name="T38" fmla="*/ 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6"/>
                    </a:moveTo>
                    <a:lnTo>
                      <a:pt x="0" y="6"/>
                    </a:lnTo>
                    <a:lnTo>
                      <a:pt x="0" y="2"/>
                    </a:lnTo>
                    <a:lnTo>
                      <a:pt x="0" y="2"/>
                    </a:lnTo>
                    <a:lnTo>
                      <a:pt x="2" y="0"/>
                    </a:lnTo>
                    <a:lnTo>
                      <a:pt x="4" y="0"/>
                    </a:lnTo>
                    <a:lnTo>
                      <a:pt x="4" y="2"/>
                    </a:lnTo>
                    <a:lnTo>
                      <a:pt x="4" y="2"/>
                    </a:lnTo>
                    <a:lnTo>
                      <a:pt x="8" y="2"/>
                    </a:lnTo>
                    <a:lnTo>
                      <a:pt x="8" y="2"/>
                    </a:lnTo>
                    <a:lnTo>
                      <a:pt x="10" y="4"/>
                    </a:lnTo>
                    <a:lnTo>
                      <a:pt x="10" y="4"/>
                    </a:lnTo>
                    <a:lnTo>
                      <a:pt x="8" y="10"/>
                    </a:lnTo>
                    <a:lnTo>
                      <a:pt x="8" y="10"/>
                    </a:lnTo>
                    <a:lnTo>
                      <a:pt x="8" y="12"/>
                    </a:lnTo>
                    <a:lnTo>
                      <a:pt x="6" y="10"/>
                    </a:lnTo>
                    <a:lnTo>
                      <a:pt x="4" y="6"/>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1" name="Freeform 935">
                <a:extLst>
                  <a:ext uri="{FF2B5EF4-FFF2-40B4-BE49-F238E27FC236}">
                    <a16:creationId xmlns:a16="http://schemas.microsoft.com/office/drawing/2014/main" id="{57FF1412-F99F-C393-36A7-86E4AC4254E1}"/>
                  </a:ext>
                </a:extLst>
              </p:cNvPr>
              <p:cNvSpPr>
                <a:spLocks/>
              </p:cNvSpPr>
              <p:nvPr/>
            </p:nvSpPr>
            <p:spPr bwMode="auto">
              <a:xfrm>
                <a:off x="6034" y="2165"/>
                <a:ext cx="10" cy="8"/>
              </a:xfrm>
              <a:custGeom>
                <a:avLst/>
                <a:gdLst>
                  <a:gd name="T0" fmla="*/ 2 w 10"/>
                  <a:gd name="T1" fmla="*/ 2 h 8"/>
                  <a:gd name="T2" fmla="*/ 2 w 10"/>
                  <a:gd name="T3" fmla="*/ 2 h 8"/>
                  <a:gd name="T4" fmla="*/ 4 w 10"/>
                  <a:gd name="T5" fmla="*/ 0 h 8"/>
                  <a:gd name="T6" fmla="*/ 6 w 10"/>
                  <a:gd name="T7" fmla="*/ 0 h 8"/>
                  <a:gd name="T8" fmla="*/ 8 w 10"/>
                  <a:gd name="T9" fmla="*/ 2 h 8"/>
                  <a:gd name="T10" fmla="*/ 10 w 10"/>
                  <a:gd name="T11" fmla="*/ 6 h 8"/>
                  <a:gd name="T12" fmla="*/ 10 w 10"/>
                  <a:gd name="T13" fmla="*/ 6 h 8"/>
                  <a:gd name="T14" fmla="*/ 6 w 10"/>
                  <a:gd name="T15" fmla="*/ 6 h 8"/>
                  <a:gd name="T16" fmla="*/ 4 w 10"/>
                  <a:gd name="T17" fmla="*/ 6 h 8"/>
                  <a:gd name="T18" fmla="*/ 2 w 10"/>
                  <a:gd name="T19" fmla="*/ 8 h 8"/>
                  <a:gd name="T20" fmla="*/ 2 w 10"/>
                  <a:gd name="T21" fmla="*/ 8 h 8"/>
                  <a:gd name="T22" fmla="*/ 2 w 10"/>
                  <a:gd name="T23" fmla="*/ 8 h 8"/>
                  <a:gd name="T24" fmla="*/ 0 w 10"/>
                  <a:gd name="T25" fmla="*/ 6 h 8"/>
                  <a:gd name="T26" fmla="*/ 2 w 10"/>
                  <a:gd name="T27" fmla="*/ 2 h 8"/>
                  <a:gd name="T28" fmla="*/ 2 w 10"/>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8">
                    <a:moveTo>
                      <a:pt x="2" y="2"/>
                    </a:moveTo>
                    <a:lnTo>
                      <a:pt x="2" y="2"/>
                    </a:lnTo>
                    <a:lnTo>
                      <a:pt x="4" y="0"/>
                    </a:lnTo>
                    <a:lnTo>
                      <a:pt x="6" y="0"/>
                    </a:lnTo>
                    <a:lnTo>
                      <a:pt x="8" y="2"/>
                    </a:lnTo>
                    <a:lnTo>
                      <a:pt x="10" y="6"/>
                    </a:lnTo>
                    <a:lnTo>
                      <a:pt x="10" y="6"/>
                    </a:lnTo>
                    <a:lnTo>
                      <a:pt x="6" y="6"/>
                    </a:lnTo>
                    <a:lnTo>
                      <a:pt x="4" y="6"/>
                    </a:lnTo>
                    <a:lnTo>
                      <a:pt x="2" y="8"/>
                    </a:lnTo>
                    <a:lnTo>
                      <a:pt x="2" y="8"/>
                    </a:lnTo>
                    <a:lnTo>
                      <a:pt x="2" y="8"/>
                    </a:lnTo>
                    <a:lnTo>
                      <a:pt x="0" y="6"/>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2" name="Freeform 936">
                <a:extLst>
                  <a:ext uri="{FF2B5EF4-FFF2-40B4-BE49-F238E27FC236}">
                    <a16:creationId xmlns:a16="http://schemas.microsoft.com/office/drawing/2014/main" id="{F1377EF0-43B1-A745-8998-F7C57B4835AC}"/>
                  </a:ext>
                </a:extLst>
              </p:cNvPr>
              <p:cNvSpPr>
                <a:spLocks/>
              </p:cNvSpPr>
              <p:nvPr/>
            </p:nvSpPr>
            <p:spPr bwMode="auto">
              <a:xfrm>
                <a:off x="6028" y="2167"/>
                <a:ext cx="8" cy="10"/>
              </a:xfrm>
              <a:custGeom>
                <a:avLst/>
                <a:gdLst>
                  <a:gd name="T0" fmla="*/ 8 w 8"/>
                  <a:gd name="T1" fmla="*/ 0 h 10"/>
                  <a:gd name="T2" fmla="*/ 8 w 8"/>
                  <a:gd name="T3" fmla="*/ 0 h 10"/>
                  <a:gd name="T4" fmla="*/ 8 w 8"/>
                  <a:gd name="T5" fmla="*/ 4 h 10"/>
                  <a:gd name="T6" fmla="*/ 8 w 8"/>
                  <a:gd name="T7" fmla="*/ 6 h 10"/>
                  <a:gd name="T8" fmla="*/ 8 w 8"/>
                  <a:gd name="T9" fmla="*/ 6 h 10"/>
                  <a:gd name="T10" fmla="*/ 8 w 8"/>
                  <a:gd name="T11" fmla="*/ 10 h 10"/>
                  <a:gd name="T12" fmla="*/ 8 w 8"/>
                  <a:gd name="T13" fmla="*/ 10 h 10"/>
                  <a:gd name="T14" fmla="*/ 4 w 8"/>
                  <a:gd name="T15" fmla="*/ 10 h 10"/>
                  <a:gd name="T16" fmla="*/ 4 w 8"/>
                  <a:gd name="T17" fmla="*/ 10 h 10"/>
                  <a:gd name="T18" fmla="*/ 0 w 8"/>
                  <a:gd name="T19" fmla="*/ 6 h 10"/>
                  <a:gd name="T20" fmla="*/ 0 w 8"/>
                  <a:gd name="T21" fmla="*/ 6 h 10"/>
                  <a:gd name="T22" fmla="*/ 0 w 8"/>
                  <a:gd name="T23" fmla="*/ 4 h 10"/>
                  <a:gd name="T24" fmla="*/ 0 w 8"/>
                  <a:gd name="T25" fmla="*/ 4 h 10"/>
                  <a:gd name="T26" fmla="*/ 4 w 8"/>
                  <a:gd name="T27" fmla="*/ 6 h 10"/>
                  <a:gd name="T28" fmla="*/ 6 w 8"/>
                  <a:gd name="T29" fmla="*/ 4 h 10"/>
                  <a:gd name="T30" fmla="*/ 8 w 8"/>
                  <a:gd name="T31" fmla="*/ 0 h 10"/>
                  <a:gd name="T32" fmla="*/ 8 w 8"/>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0">
                    <a:moveTo>
                      <a:pt x="8" y="0"/>
                    </a:moveTo>
                    <a:lnTo>
                      <a:pt x="8" y="0"/>
                    </a:lnTo>
                    <a:lnTo>
                      <a:pt x="8" y="4"/>
                    </a:lnTo>
                    <a:lnTo>
                      <a:pt x="8" y="6"/>
                    </a:lnTo>
                    <a:lnTo>
                      <a:pt x="8" y="6"/>
                    </a:lnTo>
                    <a:lnTo>
                      <a:pt x="8" y="10"/>
                    </a:lnTo>
                    <a:lnTo>
                      <a:pt x="8" y="10"/>
                    </a:lnTo>
                    <a:lnTo>
                      <a:pt x="4" y="10"/>
                    </a:lnTo>
                    <a:lnTo>
                      <a:pt x="4" y="10"/>
                    </a:lnTo>
                    <a:lnTo>
                      <a:pt x="0" y="6"/>
                    </a:lnTo>
                    <a:lnTo>
                      <a:pt x="0" y="6"/>
                    </a:lnTo>
                    <a:lnTo>
                      <a:pt x="0" y="4"/>
                    </a:lnTo>
                    <a:lnTo>
                      <a:pt x="0" y="4"/>
                    </a:lnTo>
                    <a:lnTo>
                      <a:pt x="4" y="6"/>
                    </a:lnTo>
                    <a:lnTo>
                      <a:pt x="6" y="4"/>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3" name="Freeform 937">
                <a:extLst>
                  <a:ext uri="{FF2B5EF4-FFF2-40B4-BE49-F238E27FC236}">
                    <a16:creationId xmlns:a16="http://schemas.microsoft.com/office/drawing/2014/main" id="{C394140C-7F25-758A-BBF8-861EB7AA8941}"/>
                  </a:ext>
                </a:extLst>
              </p:cNvPr>
              <p:cNvSpPr>
                <a:spLocks/>
              </p:cNvSpPr>
              <p:nvPr/>
            </p:nvSpPr>
            <p:spPr bwMode="auto">
              <a:xfrm>
                <a:off x="6052" y="2189"/>
                <a:ext cx="4" cy="6"/>
              </a:xfrm>
              <a:custGeom>
                <a:avLst/>
                <a:gdLst>
                  <a:gd name="T0" fmla="*/ 4 w 4"/>
                  <a:gd name="T1" fmla="*/ 2 h 6"/>
                  <a:gd name="T2" fmla="*/ 4 w 4"/>
                  <a:gd name="T3" fmla="*/ 2 h 6"/>
                  <a:gd name="T4" fmla="*/ 4 w 4"/>
                  <a:gd name="T5" fmla="*/ 6 h 6"/>
                  <a:gd name="T6" fmla="*/ 2 w 4"/>
                  <a:gd name="T7" fmla="*/ 6 h 6"/>
                  <a:gd name="T8" fmla="*/ 2 w 4"/>
                  <a:gd name="T9" fmla="*/ 6 h 6"/>
                  <a:gd name="T10" fmla="*/ 2 w 4"/>
                  <a:gd name="T11" fmla="*/ 6 h 6"/>
                  <a:gd name="T12" fmla="*/ 0 w 4"/>
                  <a:gd name="T13" fmla="*/ 4 h 6"/>
                  <a:gd name="T14" fmla="*/ 0 w 4"/>
                  <a:gd name="T15" fmla="*/ 4 h 6"/>
                  <a:gd name="T16" fmla="*/ 0 w 4"/>
                  <a:gd name="T17" fmla="*/ 2 h 6"/>
                  <a:gd name="T18" fmla="*/ 2 w 4"/>
                  <a:gd name="T19" fmla="*/ 0 h 6"/>
                  <a:gd name="T20" fmla="*/ 2 w 4"/>
                  <a:gd name="T21" fmla="*/ 0 h 6"/>
                  <a:gd name="T22" fmla="*/ 4 w 4"/>
                  <a:gd name="T23" fmla="*/ 2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lnTo>
                      <a:pt x="4" y="2"/>
                    </a:lnTo>
                    <a:lnTo>
                      <a:pt x="4" y="6"/>
                    </a:lnTo>
                    <a:lnTo>
                      <a:pt x="2" y="6"/>
                    </a:lnTo>
                    <a:lnTo>
                      <a:pt x="2" y="6"/>
                    </a:lnTo>
                    <a:lnTo>
                      <a:pt x="2" y="6"/>
                    </a:lnTo>
                    <a:lnTo>
                      <a:pt x="0" y="4"/>
                    </a:lnTo>
                    <a:lnTo>
                      <a:pt x="0" y="4"/>
                    </a:lnTo>
                    <a:lnTo>
                      <a:pt x="0" y="2"/>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4" name="Freeform 938">
                <a:extLst>
                  <a:ext uri="{FF2B5EF4-FFF2-40B4-BE49-F238E27FC236}">
                    <a16:creationId xmlns:a16="http://schemas.microsoft.com/office/drawing/2014/main" id="{8F0AB4B4-1220-C06B-3CE4-8DEB4C0E692E}"/>
                  </a:ext>
                </a:extLst>
              </p:cNvPr>
              <p:cNvSpPr>
                <a:spLocks/>
              </p:cNvSpPr>
              <p:nvPr/>
            </p:nvSpPr>
            <p:spPr bwMode="auto">
              <a:xfrm>
                <a:off x="1636" y="2749"/>
                <a:ext cx="30" cy="48"/>
              </a:xfrm>
              <a:custGeom>
                <a:avLst/>
                <a:gdLst>
                  <a:gd name="T0" fmla="*/ 30 w 30"/>
                  <a:gd name="T1" fmla="*/ 18 h 48"/>
                  <a:gd name="T2" fmla="*/ 30 w 30"/>
                  <a:gd name="T3" fmla="*/ 18 h 48"/>
                  <a:gd name="T4" fmla="*/ 26 w 30"/>
                  <a:gd name="T5" fmla="*/ 12 h 48"/>
                  <a:gd name="T6" fmla="*/ 24 w 30"/>
                  <a:gd name="T7" fmla="*/ 10 h 48"/>
                  <a:gd name="T8" fmla="*/ 22 w 30"/>
                  <a:gd name="T9" fmla="*/ 12 h 48"/>
                  <a:gd name="T10" fmla="*/ 22 w 30"/>
                  <a:gd name="T11" fmla="*/ 12 h 48"/>
                  <a:gd name="T12" fmla="*/ 22 w 30"/>
                  <a:gd name="T13" fmla="*/ 24 h 48"/>
                  <a:gd name="T14" fmla="*/ 24 w 30"/>
                  <a:gd name="T15" fmla="*/ 28 h 48"/>
                  <a:gd name="T16" fmla="*/ 26 w 30"/>
                  <a:gd name="T17" fmla="*/ 32 h 48"/>
                  <a:gd name="T18" fmla="*/ 26 w 30"/>
                  <a:gd name="T19" fmla="*/ 32 h 48"/>
                  <a:gd name="T20" fmla="*/ 28 w 30"/>
                  <a:gd name="T21" fmla="*/ 40 h 48"/>
                  <a:gd name="T22" fmla="*/ 28 w 30"/>
                  <a:gd name="T23" fmla="*/ 40 h 48"/>
                  <a:gd name="T24" fmla="*/ 24 w 30"/>
                  <a:gd name="T25" fmla="*/ 46 h 48"/>
                  <a:gd name="T26" fmla="*/ 22 w 30"/>
                  <a:gd name="T27" fmla="*/ 48 h 48"/>
                  <a:gd name="T28" fmla="*/ 16 w 30"/>
                  <a:gd name="T29" fmla="*/ 48 h 48"/>
                  <a:gd name="T30" fmla="*/ 16 w 30"/>
                  <a:gd name="T31" fmla="*/ 48 h 48"/>
                  <a:gd name="T32" fmla="*/ 18 w 30"/>
                  <a:gd name="T33" fmla="*/ 42 h 48"/>
                  <a:gd name="T34" fmla="*/ 20 w 30"/>
                  <a:gd name="T35" fmla="*/ 36 h 48"/>
                  <a:gd name="T36" fmla="*/ 18 w 30"/>
                  <a:gd name="T37" fmla="*/ 30 h 48"/>
                  <a:gd name="T38" fmla="*/ 12 w 30"/>
                  <a:gd name="T39" fmla="*/ 22 h 48"/>
                  <a:gd name="T40" fmla="*/ 12 w 30"/>
                  <a:gd name="T41" fmla="*/ 22 h 48"/>
                  <a:gd name="T42" fmla="*/ 12 w 30"/>
                  <a:gd name="T43" fmla="*/ 18 h 48"/>
                  <a:gd name="T44" fmla="*/ 10 w 30"/>
                  <a:gd name="T45" fmla="*/ 18 h 48"/>
                  <a:gd name="T46" fmla="*/ 10 w 30"/>
                  <a:gd name="T47" fmla="*/ 22 h 48"/>
                  <a:gd name="T48" fmla="*/ 10 w 30"/>
                  <a:gd name="T49" fmla="*/ 22 h 48"/>
                  <a:gd name="T50" fmla="*/ 8 w 30"/>
                  <a:gd name="T51" fmla="*/ 28 h 48"/>
                  <a:gd name="T52" fmla="*/ 6 w 30"/>
                  <a:gd name="T53" fmla="*/ 28 h 48"/>
                  <a:gd name="T54" fmla="*/ 6 w 30"/>
                  <a:gd name="T55" fmla="*/ 26 h 48"/>
                  <a:gd name="T56" fmla="*/ 4 w 30"/>
                  <a:gd name="T57" fmla="*/ 26 h 48"/>
                  <a:gd name="T58" fmla="*/ 4 w 30"/>
                  <a:gd name="T59" fmla="*/ 26 h 48"/>
                  <a:gd name="T60" fmla="*/ 0 w 30"/>
                  <a:gd name="T61" fmla="*/ 16 h 48"/>
                  <a:gd name="T62" fmla="*/ 0 w 30"/>
                  <a:gd name="T63" fmla="*/ 16 h 48"/>
                  <a:gd name="T64" fmla="*/ 0 w 30"/>
                  <a:gd name="T65" fmla="*/ 10 h 48"/>
                  <a:gd name="T66" fmla="*/ 0 w 30"/>
                  <a:gd name="T67" fmla="*/ 4 h 48"/>
                  <a:gd name="T68" fmla="*/ 0 w 30"/>
                  <a:gd name="T69" fmla="*/ 4 h 48"/>
                  <a:gd name="T70" fmla="*/ 4 w 30"/>
                  <a:gd name="T71" fmla="*/ 0 h 48"/>
                  <a:gd name="T72" fmla="*/ 8 w 30"/>
                  <a:gd name="T73" fmla="*/ 0 h 48"/>
                  <a:gd name="T74" fmla="*/ 12 w 30"/>
                  <a:gd name="T75" fmla="*/ 2 h 48"/>
                  <a:gd name="T76" fmla="*/ 16 w 30"/>
                  <a:gd name="T77" fmla="*/ 4 h 48"/>
                  <a:gd name="T78" fmla="*/ 16 w 30"/>
                  <a:gd name="T79" fmla="*/ 4 h 48"/>
                  <a:gd name="T80" fmla="*/ 24 w 30"/>
                  <a:gd name="T81" fmla="*/ 4 h 48"/>
                  <a:gd name="T82" fmla="*/ 24 w 30"/>
                  <a:gd name="T83" fmla="*/ 4 h 48"/>
                  <a:gd name="T84" fmla="*/ 28 w 30"/>
                  <a:gd name="T85" fmla="*/ 4 h 48"/>
                  <a:gd name="T86" fmla="*/ 30 w 30"/>
                  <a:gd name="T87" fmla="*/ 6 h 48"/>
                  <a:gd name="T88" fmla="*/ 30 w 30"/>
                  <a:gd name="T89" fmla="*/ 10 h 48"/>
                  <a:gd name="T90" fmla="*/ 30 w 30"/>
                  <a:gd name="T91" fmla="*/ 18 h 48"/>
                  <a:gd name="T92" fmla="*/ 30 w 30"/>
                  <a:gd name="T93"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48">
                    <a:moveTo>
                      <a:pt x="30" y="18"/>
                    </a:moveTo>
                    <a:lnTo>
                      <a:pt x="30" y="18"/>
                    </a:lnTo>
                    <a:lnTo>
                      <a:pt x="26" y="12"/>
                    </a:lnTo>
                    <a:lnTo>
                      <a:pt x="24" y="10"/>
                    </a:lnTo>
                    <a:lnTo>
                      <a:pt x="22" y="12"/>
                    </a:lnTo>
                    <a:lnTo>
                      <a:pt x="22" y="12"/>
                    </a:lnTo>
                    <a:lnTo>
                      <a:pt x="22" y="24"/>
                    </a:lnTo>
                    <a:lnTo>
                      <a:pt x="24" y="28"/>
                    </a:lnTo>
                    <a:lnTo>
                      <a:pt x="26" y="32"/>
                    </a:lnTo>
                    <a:lnTo>
                      <a:pt x="26" y="32"/>
                    </a:lnTo>
                    <a:lnTo>
                      <a:pt x="28" y="40"/>
                    </a:lnTo>
                    <a:lnTo>
                      <a:pt x="28" y="40"/>
                    </a:lnTo>
                    <a:lnTo>
                      <a:pt x="24" y="46"/>
                    </a:lnTo>
                    <a:lnTo>
                      <a:pt x="22" y="48"/>
                    </a:lnTo>
                    <a:lnTo>
                      <a:pt x="16" y="48"/>
                    </a:lnTo>
                    <a:lnTo>
                      <a:pt x="16" y="48"/>
                    </a:lnTo>
                    <a:lnTo>
                      <a:pt x="18" y="42"/>
                    </a:lnTo>
                    <a:lnTo>
                      <a:pt x="20" y="36"/>
                    </a:lnTo>
                    <a:lnTo>
                      <a:pt x="18" y="30"/>
                    </a:lnTo>
                    <a:lnTo>
                      <a:pt x="12" y="22"/>
                    </a:lnTo>
                    <a:lnTo>
                      <a:pt x="12" y="22"/>
                    </a:lnTo>
                    <a:lnTo>
                      <a:pt x="12" y="18"/>
                    </a:lnTo>
                    <a:lnTo>
                      <a:pt x="10" y="18"/>
                    </a:lnTo>
                    <a:lnTo>
                      <a:pt x="10" y="22"/>
                    </a:lnTo>
                    <a:lnTo>
                      <a:pt x="10" y="22"/>
                    </a:lnTo>
                    <a:lnTo>
                      <a:pt x="8" y="28"/>
                    </a:lnTo>
                    <a:lnTo>
                      <a:pt x="6" y="28"/>
                    </a:lnTo>
                    <a:lnTo>
                      <a:pt x="6" y="26"/>
                    </a:lnTo>
                    <a:lnTo>
                      <a:pt x="4" y="26"/>
                    </a:lnTo>
                    <a:lnTo>
                      <a:pt x="4" y="26"/>
                    </a:lnTo>
                    <a:lnTo>
                      <a:pt x="0" y="16"/>
                    </a:lnTo>
                    <a:lnTo>
                      <a:pt x="0" y="16"/>
                    </a:lnTo>
                    <a:lnTo>
                      <a:pt x="0" y="10"/>
                    </a:lnTo>
                    <a:lnTo>
                      <a:pt x="0" y="4"/>
                    </a:lnTo>
                    <a:lnTo>
                      <a:pt x="0" y="4"/>
                    </a:lnTo>
                    <a:lnTo>
                      <a:pt x="4" y="0"/>
                    </a:lnTo>
                    <a:lnTo>
                      <a:pt x="8" y="0"/>
                    </a:lnTo>
                    <a:lnTo>
                      <a:pt x="12" y="2"/>
                    </a:lnTo>
                    <a:lnTo>
                      <a:pt x="16" y="4"/>
                    </a:lnTo>
                    <a:lnTo>
                      <a:pt x="16" y="4"/>
                    </a:lnTo>
                    <a:lnTo>
                      <a:pt x="24" y="4"/>
                    </a:lnTo>
                    <a:lnTo>
                      <a:pt x="24" y="4"/>
                    </a:lnTo>
                    <a:lnTo>
                      <a:pt x="28" y="4"/>
                    </a:lnTo>
                    <a:lnTo>
                      <a:pt x="30" y="6"/>
                    </a:lnTo>
                    <a:lnTo>
                      <a:pt x="30" y="10"/>
                    </a:lnTo>
                    <a:lnTo>
                      <a:pt x="30" y="18"/>
                    </a:lnTo>
                    <a:lnTo>
                      <a:pt x="3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5" name="Freeform 939">
                <a:extLst>
                  <a:ext uri="{FF2B5EF4-FFF2-40B4-BE49-F238E27FC236}">
                    <a16:creationId xmlns:a16="http://schemas.microsoft.com/office/drawing/2014/main" id="{2944A3AA-FE20-3634-7BEC-3A77806331F7}"/>
                  </a:ext>
                </a:extLst>
              </p:cNvPr>
              <p:cNvSpPr>
                <a:spLocks/>
              </p:cNvSpPr>
              <p:nvPr/>
            </p:nvSpPr>
            <p:spPr bwMode="auto">
              <a:xfrm>
                <a:off x="1900" y="2723"/>
                <a:ext cx="172" cy="100"/>
              </a:xfrm>
              <a:custGeom>
                <a:avLst/>
                <a:gdLst>
                  <a:gd name="T0" fmla="*/ 22 w 172"/>
                  <a:gd name="T1" fmla="*/ 76 h 100"/>
                  <a:gd name="T2" fmla="*/ 14 w 172"/>
                  <a:gd name="T3" fmla="*/ 84 h 100"/>
                  <a:gd name="T4" fmla="*/ 4 w 172"/>
                  <a:gd name="T5" fmla="*/ 56 h 100"/>
                  <a:gd name="T6" fmla="*/ 0 w 172"/>
                  <a:gd name="T7" fmla="*/ 54 h 100"/>
                  <a:gd name="T8" fmla="*/ 4 w 172"/>
                  <a:gd name="T9" fmla="*/ 28 h 100"/>
                  <a:gd name="T10" fmla="*/ 10 w 172"/>
                  <a:gd name="T11" fmla="*/ 24 h 100"/>
                  <a:gd name="T12" fmla="*/ 14 w 172"/>
                  <a:gd name="T13" fmla="*/ 22 h 100"/>
                  <a:gd name="T14" fmla="*/ 20 w 172"/>
                  <a:gd name="T15" fmla="*/ 16 h 100"/>
                  <a:gd name="T16" fmla="*/ 28 w 172"/>
                  <a:gd name="T17" fmla="*/ 4 h 100"/>
                  <a:gd name="T18" fmla="*/ 42 w 172"/>
                  <a:gd name="T19" fmla="*/ 6 h 100"/>
                  <a:gd name="T20" fmla="*/ 48 w 172"/>
                  <a:gd name="T21" fmla="*/ 0 h 100"/>
                  <a:gd name="T22" fmla="*/ 56 w 172"/>
                  <a:gd name="T23" fmla="*/ 0 h 100"/>
                  <a:gd name="T24" fmla="*/ 74 w 172"/>
                  <a:gd name="T25" fmla="*/ 6 h 100"/>
                  <a:gd name="T26" fmla="*/ 84 w 172"/>
                  <a:gd name="T27" fmla="*/ 2 h 100"/>
                  <a:gd name="T28" fmla="*/ 92 w 172"/>
                  <a:gd name="T29" fmla="*/ 6 h 100"/>
                  <a:gd name="T30" fmla="*/ 100 w 172"/>
                  <a:gd name="T31" fmla="*/ 20 h 100"/>
                  <a:gd name="T32" fmla="*/ 104 w 172"/>
                  <a:gd name="T33" fmla="*/ 6 h 100"/>
                  <a:gd name="T34" fmla="*/ 116 w 172"/>
                  <a:gd name="T35" fmla="*/ 8 h 100"/>
                  <a:gd name="T36" fmla="*/ 128 w 172"/>
                  <a:gd name="T37" fmla="*/ 22 h 100"/>
                  <a:gd name="T38" fmla="*/ 138 w 172"/>
                  <a:gd name="T39" fmla="*/ 12 h 100"/>
                  <a:gd name="T40" fmla="*/ 148 w 172"/>
                  <a:gd name="T41" fmla="*/ 10 h 100"/>
                  <a:gd name="T42" fmla="*/ 156 w 172"/>
                  <a:gd name="T43" fmla="*/ 0 h 100"/>
                  <a:gd name="T44" fmla="*/ 160 w 172"/>
                  <a:gd name="T45" fmla="*/ 16 h 100"/>
                  <a:gd name="T46" fmla="*/ 148 w 172"/>
                  <a:gd name="T47" fmla="*/ 28 h 100"/>
                  <a:gd name="T48" fmla="*/ 146 w 172"/>
                  <a:gd name="T49" fmla="*/ 36 h 100"/>
                  <a:gd name="T50" fmla="*/ 152 w 172"/>
                  <a:gd name="T51" fmla="*/ 34 h 100"/>
                  <a:gd name="T52" fmla="*/ 154 w 172"/>
                  <a:gd name="T53" fmla="*/ 44 h 100"/>
                  <a:gd name="T54" fmla="*/ 146 w 172"/>
                  <a:gd name="T55" fmla="*/ 52 h 100"/>
                  <a:gd name="T56" fmla="*/ 148 w 172"/>
                  <a:gd name="T57" fmla="*/ 66 h 100"/>
                  <a:gd name="T58" fmla="*/ 160 w 172"/>
                  <a:gd name="T59" fmla="*/ 56 h 100"/>
                  <a:gd name="T60" fmla="*/ 164 w 172"/>
                  <a:gd name="T61" fmla="*/ 60 h 100"/>
                  <a:gd name="T62" fmla="*/ 168 w 172"/>
                  <a:gd name="T63" fmla="*/ 76 h 100"/>
                  <a:gd name="T64" fmla="*/ 162 w 172"/>
                  <a:gd name="T65" fmla="*/ 84 h 100"/>
                  <a:gd name="T66" fmla="*/ 154 w 172"/>
                  <a:gd name="T67" fmla="*/ 74 h 100"/>
                  <a:gd name="T68" fmla="*/ 154 w 172"/>
                  <a:gd name="T69" fmla="*/ 92 h 100"/>
                  <a:gd name="T70" fmla="*/ 148 w 172"/>
                  <a:gd name="T71" fmla="*/ 96 h 100"/>
                  <a:gd name="T72" fmla="*/ 136 w 172"/>
                  <a:gd name="T73" fmla="*/ 100 h 100"/>
                  <a:gd name="T74" fmla="*/ 134 w 172"/>
                  <a:gd name="T75" fmla="*/ 90 h 100"/>
                  <a:gd name="T76" fmla="*/ 118 w 172"/>
                  <a:gd name="T77" fmla="*/ 92 h 100"/>
                  <a:gd name="T78" fmla="*/ 114 w 172"/>
                  <a:gd name="T79" fmla="*/ 86 h 100"/>
                  <a:gd name="T80" fmla="*/ 108 w 172"/>
                  <a:gd name="T81" fmla="*/ 82 h 100"/>
                  <a:gd name="T82" fmla="*/ 104 w 172"/>
                  <a:gd name="T83" fmla="*/ 70 h 100"/>
                  <a:gd name="T84" fmla="*/ 98 w 172"/>
                  <a:gd name="T85" fmla="*/ 90 h 100"/>
                  <a:gd name="T86" fmla="*/ 96 w 172"/>
                  <a:gd name="T87" fmla="*/ 96 h 100"/>
                  <a:gd name="T88" fmla="*/ 84 w 172"/>
                  <a:gd name="T89" fmla="*/ 78 h 100"/>
                  <a:gd name="T90" fmla="*/ 76 w 172"/>
                  <a:gd name="T91" fmla="*/ 74 h 100"/>
                  <a:gd name="T92" fmla="*/ 72 w 172"/>
                  <a:gd name="T93" fmla="*/ 78 h 100"/>
                  <a:gd name="T94" fmla="*/ 66 w 172"/>
                  <a:gd name="T95" fmla="*/ 70 h 100"/>
                  <a:gd name="T96" fmla="*/ 68 w 172"/>
                  <a:gd name="T97" fmla="*/ 84 h 100"/>
                  <a:gd name="T98" fmla="*/ 70 w 172"/>
                  <a:gd name="T99" fmla="*/ 96 h 100"/>
                  <a:gd name="T100" fmla="*/ 64 w 172"/>
                  <a:gd name="T101" fmla="*/ 96 h 100"/>
                  <a:gd name="T102" fmla="*/ 56 w 172"/>
                  <a:gd name="T103" fmla="*/ 80 h 100"/>
                  <a:gd name="T104" fmla="*/ 48 w 172"/>
                  <a:gd name="T105" fmla="*/ 76 h 100"/>
                  <a:gd name="T106" fmla="*/ 48 w 172"/>
                  <a:gd name="T107" fmla="*/ 56 h 100"/>
                  <a:gd name="T108" fmla="*/ 42 w 172"/>
                  <a:gd name="T109" fmla="*/ 62 h 100"/>
                  <a:gd name="T110" fmla="*/ 36 w 172"/>
                  <a:gd name="T111" fmla="*/ 82 h 100"/>
                  <a:gd name="T112" fmla="*/ 32 w 172"/>
                  <a:gd name="T113" fmla="*/ 92 h 100"/>
                  <a:gd name="T114" fmla="*/ 26 w 172"/>
                  <a:gd name="T11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00">
                    <a:moveTo>
                      <a:pt x="26" y="82"/>
                    </a:moveTo>
                    <a:lnTo>
                      <a:pt x="26" y="82"/>
                    </a:lnTo>
                    <a:lnTo>
                      <a:pt x="22" y="76"/>
                    </a:lnTo>
                    <a:lnTo>
                      <a:pt x="22" y="76"/>
                    </a:lnTo>
                    <a:lnTo>
                      <a:pt x="20" y="76"/>
                    </a:lnTo>
                    <a:lnTo>
                      <a:pt x="18" y="82"/>
                    </a:lnTo>
                    <a:lnTo>
                      <a:pt x="14" y="84"/>
                    </a:lnTo>
                    <a:lnTo>
                      <a:pt x="14" y="84"/>
                    </a:lnTo>
                    <a:lnTo>
                      <a:pt x="12" y="66"/>
                    </a:lnTo>
                    <a:lnTo>
                      <a:pt x="8" y="58"/>
                    </a:lnTo>
                    <a:lnTo>
                      <a:pt x="4" y="56"/>
                    </a:lnTo>
                    <a:lnTo>
                      <a:pt x="4" y="56"/>
                    </a:lnTo>
                    <a:lnTo>
                      <a:pt x="2" y="58"/>
                    </a:lnTo>
                    <a:lnTo>
                      <a:pt x="0" y="56"/>
                    </a:lnTo>
                    <a:lnTo>
                      <a:pt x="0" y="54"/>
                    </a:lnTo>
                    <a:lnTo>
                      <a:pt x="0" y="54"/>
                    </a:lnTo>
                    <a:lnTo>
                      <a:pt x="0" y="46"/>
                    </a:lnTo>
                    <a:lnTo>
                      <a:pt x="0" y="40"/>
                    </a:lnTo>
                    <a:lnTo>
                      <a:pt x="4" y="28"/>
                    </a:lnTo>
                    <a:lnTo>
                      <a:pt x="4" y="28"/>
                    </a:lnTo>
                    <a:lnTo>
                      <a:pt x="4" y="24"/>
                    </a:lnTo>
                    <a:lnTo>
                      <a:pt x="6" y="22"/>
                    </a:lnTo>
                    <a:lnTo>
                      <a:pt x="8" y="22"/>
                    </a:lnTo>
                    <a:lnTo>
                      <a:pt x="10" y="24"/>
                    </a:lnTo>
                    <a:lnTo>
                      <a:pt x="10" y="24"/>
                    </a:lnTo>
                    <a:lnTo>
                      <a:pt x="12" y="26"/>
                    </a:lnTo>
                    <a:lnTo>
                      <a:pt x="12" y="26"/>
                    </a:lnTo>
                    <a:lnTo>
                      <a:pt x="14" y="22"/>
                    </a:lnTo>
                    <a:lnTo>
                      <a:pt x="14" y="22"/>
                    </a:lnTo>
                    <a:lnTo>
                      <a:pt x="14" y="14"/>
                    </a:lnTo>
                    <a:lnTo>
                      <a:pt x="16" y="14"/>
                    </a:lnTo>
                    <a:lnTo>
                      <a:pt x="20" y="16"/>
                    </a:lnTo>
                    <a:lnTo>
                      <a:pt x="20" y="16"/>
                    </a:lnTo>
                    <a:lnTo>
                      <a:pt x="22" y="6"/>
                    </a:lnTo>
                    <a:lnTo>
                      <a:pt x="24" y="4"/>
                    </a:lnTo>
                    <a:lnTo>
                      <a:pt x="28" y="4"/>
                    </a:lnTo>
                    <a:lnTo>
                      <a:pt x="28" y="4"/>
                    </a:lnTo>
                    <a:lnTo>
                      <a:pt x="34" y="4"/>
                    </a:lnTo>
                    <a:lnTo>
                      <a:pt x="42" y="6"/>
                    </a:lnTo>
                    <a:lnTo>
                      <a:pt x="42" y="6"/>
                    </a:lnTo>
                    <a:lnTo>
                      <a:pt x="44" y="6"/>
                    </a:lnTo>
                    <a:lnTo>
                      <a:pt x="46" y="6"/>
                    </a:lnTo>
                    <a:lnTo>
                      <a:pt x="48" y="0"/>
                    </a:lnTo>
                    <a:lnTo>
                      <a:pt x="48" y="0"/>
                    </a:lnTo>
                    <a:lnTo>
                      <a:pt x="50" y="0"/>
                    </a:lnTo>
                    <a:lnTo>
                      <a:pt x="50" y="0"/>
                    </a:lnTo>
                    <a:lnTo>
                      <a:pt x="54" y="0"/>
                    </a:lnTo>
                    <a:lnTo>
                      <a:pt x="56" y="0"/>
                    </a:lnTo>
                    <a:lnTo>
                      <a:pt x="62" y="2"/>
                    </a:lnTo>
                    <a:lnTo>
                      <a:pt x="68" y="6"/>
                    </a:lnTo>
                    <a:lnTo>
                      <a:pt x="74" y="6"/>
                    </a:lnTo>
                    <a:lnTo>
                      <a:pt x="74" y="6"/>
                    </a:lnTo>
                    <a:lnTo>
                      <a:pt x="80" y="6"/>
                    </a:lnTo>
                    <a:lnTo>
                      <a:pt x="82" y="6"/>
                    </a:lnTo>
                    <a:lnTo>
                      <a:pt x="84" y="2"/>
                    </a:lnTo>
                    <a:lnTo>
                      <a:pt x="84" y="2"/>
                    </a:lnTo>
                    <a:lnTo>
                      <a:pt x="86" y="2"/>
                    </a:lnTo>
                    <a:lnTo>
                      <a:pt x="88" y="4"/>
                    </a:lnTo>
                    <a:lnTo>
                      <a:pt x="88" y="4"/>
                    </a:lnTo>
                    <a:lnTo>
                      <a:pt x="92" y="6"/>
                    </a:lnTo>
                    <a:lnTo>
                      <a:pt x="94" y="8"/>
                    </a:lnTo>
                    <a:lnTo>
                      <a:pt x="98" y="12"/>
                    </a:lnTo>
                    <a:lnTo>
                      <a:pt x="100" y="20"/>
                    </a:lnTo>
                    <a:lnTo>
                      <a:pt x="100" y="20"/>
                    </a:lnTo>
                    <a:lnTo>
                      <a:pt x="102" y="10"/>
                    </a:lnTo>
                    <a:lnTo>
                      <a:pt x="102" y="6"/>
                    </a:lnTo>
                    <a:lnTo>
                      <a:pt x="102" y="6"/>
                    </a:lnTo>
                    <a:lnTo>
                      <a:pt x="104" y="6"/>
                    </a:lnTo>
                    <a:lnTo>
                      <a:pt x="104" y="6"/>
                    </a:lnTo>
                    <a:lnTo>
                      <a:pt x="106" y="8"/>
                    </a:lnTo>
                    <a:lnTo>
                      <a:pt x="110" y="8"/>
                    </a:lnTo>
                    <a:lnTo>
                      <a:pt x="116" y="8"/>
                    </a:lnTo>
                    <a:lnTo>
                      <a:pt x="120" y="10"/>
                    </a:lnTo>
                    <a:lnTo>
                      <a:pt x="124" y="12"/>
                    </a:lnTo>
                    <a:lnTo>
                      <a:pt x="126" y="16"/>
                    </a:lnTo>
                    <a:lnTo>
                      <a:pt x="128" y="22"/>
                    </a:lnTo>
                    <a:lnTo>
                      <a:pt x="128" y="22"/>
                    </a:lnTo>
                    <a:lnTo>
                      <a:pt x="132" y="16"/>
                    </a:lnTo>
                    <a:lnTo>
                      <a:pt x="134" y="14"/>
                    </a:lnTo>
                    <a:lnTo>
                      <a:pt x="138" y="12"/>
                    </a:lnTo>
                    <a:lnTo>
                      <a:pt x="142" y="14"/>
                    </a:lnTo>
                    <a:lnTo>
                      <a:pt x="142" y="14"/>
                    </a:lnTo>
                    <a:lnTo>
                      <a:pt x="146" y="12"/>
                    </a:lnTo>
                    <a:lnTo>
                      <a:pt x="148" y="10"/>
                    </a:lnTo>
                    <a:lnTo>
                      <a:pt x="154" y="0"/>
                    </a:lnTo>
                    <a:lnTo>
                      <a:pt x="154" y="0"/>
                    </a:lnTo>
                    <a:lnTo>
                      <a:pt x="154" y="0"/>
                    </a:lnTo>
                    <a:lnTo>
                      <a:pt x="156" y="0"/>
                    </a:lnTo>
                    <a:lnTo>
                      <a:pt x="158" y="4"/>
                    </a:lnTo>
                    <a:lnTo>
                      <a:pt x="158" y="4"/>
                    </a:lnTo>
                    <a:lnTo>
                      <a:pt x="160" y="8"/>
                    </a:lnTo>
                    <a:lnTo>
                      <a:pt x="160" y="16"/>
                    </a:lnTo>
                    <a:lnTo>
                      <a:pt x="160" y="16"/>
                    </a:lnTo>
                    <a:lnTo>
                      <a:pt x="156" y="20"/>
                    </a:lnTo>
                    <a:lnTo>
                      <a:pt x="152" y="24"/>
                    </a:lnTo>
                    <a:lnTo>
                      <a:pt x="148" y="28"/>
                    </a:lnTo>
                    <a:lnTo>
                      <a:pt x="142" y="34"/>
                    </a:lnTo>
                    <a:lnTo>
                      <a:pt x="142" y="34"/>
                    </a:lnTo>
                    <a:lnTo>
                      <a:pt x="144" y="36"/>
                    </a:lnTo>
                    <a:lnTo>
                      <a:pt x="146" y="36"/>
                    </a:lnTo>
                    <a:lnTo>
                      <a:pt x="150" y="34"/>
                    </a:lnTo>
                    <a:lnTo>
                      <a:pt x="150" y="34"/>
                    </a:lnTo>
                    <a:lnTo>
                      <a:pt x="152" y="32"/>
                    </a:lnTo>
                    <a:lnTo>
                      <a:pt x="152" y="34"/>
                    </a:lnTo>
                    <a:lnTo>
                      <a:pt x="154" y="38"/>
                    </a:lnTo>
                    <a:lnTo>
                      <a:pt x="154" y="38"/>
                    </a:lnTo>
                    <a:lnTo>
                      <a:pt x="154" y="42"/>
                    </a:lnTo>
                    <a:lnTo>
                      <a:pt x="154" y="44"/>
                    </a:lnTo>
                    <a:lnTo>
                      <a:pt x="152" y="44"/>
                    </a:lnTo>
                    <a:lnTo>
                      <a:pt x="152" y="44"/>
                    </a:lnTo>
                    <a:lnTo>
                      <a:pt x="148" y="46"/>
                    </a:lnTo>
                    <a:lnTo>
                      <a:pt x="146" y="52"/>
                    </a:lnTo>
                    <a:lnTo>
                      <a:pt x="142" y="66"/>
                    </a:lnTo>
                    <a:lnTo>
                      <a:pt x="142" y="66"/>
                    </a:lnTo>
                    <a:lnTo>
                      <a:pt x="146" y="66"/>
                    </a:lnTo>
                    <a:lnTo>
                      <a:pt x="148" y="66"/>
                    </a:lnTo>
                    <a:lnTo>
                      <a:pt x="152" y="62"/>
                    </a:lnTo>
                    <a:lnTo>
                      <a:pt x="158" y="52"/>
                    </a:lnTo>
                    <a:lnTo>
                      <a:pt x="158" y="52"/>
                    </a:lnTo>
                    <a:lnTo>
                      <a:pt x="160" y="56"/>
                    </a:lnTo>
                    <a:lnTo>
                      <a:pt x="162" y="54"/>
                    </a:lnTo>
                    <a:lnTo>
                      <a:pt x="162" y="52"/>
                    </a:lnTo>
                    <a:lnTo>
                      <a:pt x="162" y="52"/>
                    </a:lnTo>
                    <a:lnTo>
                      <a:pt x="164" y="60"/>
                    </a:lnTo>
                    <a:lnTo>
                      <a:pt x="166" y="64"/>
                    </a:lnTo>
                    <a:lnTo>
                      <a:pt x="172" y="70"/>
                    </a:lnTo>
                    <a:lnTo>
                      <a:pt x="172" y="70"/>
                    </a:lnTo>
                    <a:lnTo>
                      <a:pt x="168" y="76"/>
                    </a:lnTo>
                    <a:lnTo>
                      <a:pt x="164" y="84"/>
                    </a:lnTo>
                    <a:lnTo>
                      <a:pt x="164" y="84"/>
                    </a:lnTo>
                    <a:lnTo>
                      <a:pt x="162" y="84"/>
                    </a:lnTo>
                    <a:lnTo>
                      <a:pt x="162" y="84"/>
                    </a:lnTo>
                    <a:lnTo>
                      <a:pt x="158" y="80"/>
                    </a:lnTo>
                    <a:lnTo>
                      <a:pt x="156" y="76"/>
                    </a:lnTo>
                    <a:lnTo>
                      <a:pt x="156" y="76"/>
                    </a:lnTo>
                    <a:lnTo>
                      <a:pt x="154" y="74"/>
                    </a:lnTo>
                    <a:lnTo>
                      <a:pt x="154" y="80"/>
                    </a:lnTo>
                    <a:lnTo>
                      <a:pt x="154" y="80"/>
                    </a:lnTo>
                    <a:lnTo>
                      <a:pt x="154" y="86"/>
                    </a:lnTo>
                    <a:lnTo>
                      <a:pt x="154" y="92"/>
                    </a:lnTo>
                    <a:lnTo>
                      <a:pt x="154" y="92"/>
                    </a:lnTo>
                    <a:lnTo>
                      <a:pt x="150" y="92"/>
                    </a:lnTo>
                    <a:lnTo>
                      <a:pt x="150" y="92"/>
                    </a:lnTo>
                    <a:lnTo>
                      <a:pt x="148" y="96"/>
                    </a:lnTo>
                    <a:lnTo>
                      <a:pt x="144" y="96"/>
                    </a:lnTo>
                    <a:lnTo>
                      <a:pt x="140" y="98"/>
                    </a:lnTo>
                    <a:lnTo>
                      <a:pt x="136" y="100"/>
                    </a:lnTo>
                    <a:lnTo>
                      <a:pt x="136" y="100"/>
                    </a:lnTo>
                    <a:lnTo>
                      <a:pt x="138" y="90"/>
                    </a:lnTo>
                    <a:lnTo>
                      <a:pt x="138" y="90"/>
                    </a:lnTo>
                    <a:lnTo>
                      <a:pt x="136" y="90"/>
                    </a:lnTo>
                    <a:lnTo>
                      <a:pt x="134" y="90"/>
                    </a:lnTo>
                    <a:lnTo>
                      <a:pt x="134" y="90"/>
                    </a:lnTo>
                    <a:lnTo>
                      <a:pt x="130" y="92"/>
                    </a:lnTo>
                    <a:lnTo>
                      <a:pt x="126" y="92"/>
                    </a:lnTo>
                    <a:lnTo>
                      <a:pt x="118" y="92"/>
                    </a:lnTo>
                    <a:lnTo>
                      <a:pt x="118" y="92"/>
                    </a:lnTo>
                    <a:lnTo>
                      <a:pt x="118" y="92"/>
                    </a:lnTo>
                    <a:lnTo>
                      <a:pt x="116" y="90"/>
                    </a:lnTo>
                    <a:lnTo>
                      <a:pt x="114" y="86"/>
                    </a:lnTo>
                    <a:lnTo>
                      <a:pt x="112" y="80"/>
                    </a:lnTo>
                    <a:lnTo>
                      <a:pt x="110" y="80"/>
                    </a:lnTo>
                    <a:lnTo>
                      <a:pt x="108" y="82"/>
                    </a:lnTo>
                    <a:lnTo>
                      <a:pt x="108" y="82"/>
                    </a:lnTo>
                    <a:lnTo>
                      <a:pt x="106" y="80"/>
                    </a:lnTo>
                    <a:lnTo>
                      <a:pt x="106" y="78"/>
                    </a:lnTo>
                    <a:lnTo>
                      <a:pt x="104" y="70"/>
                    </a:lnTo>
                    <a:lnTo>
                      <a:pt x="104" y="70"/>
                    </a:lnTo>
                    <a:lnTo>
                      <a:pt x="100" y="72"/>
                    </a:lnTo>
                    <a:lnTo>
                      <a:pt x="98" y="76"/>
                    </a:lnTo>
                    <a:lnTo>
                      <a:pt x="98" y="80"/>
                    </a:lnTo>
                    <a:lnTo>
                      <a:pt x="98" y="90"/>
                    </a:lnTo>
                    <a:lnTo>
                      <a:pt x="98" y="90"/>
                    </a:lnTo>
                    <a:lnTo>
                      <a:pt x="98" y="94"/>
                    </a:lnTo>
                    <a:lnTo>
                      <a:pt x="96" y="96"/>
                    </a:lnTo>
                    <a:lnTo>
                      <a:pt x="96" y="96"/>
                    </a:lnTo>
                    <a:lnTo>
                      <a:pt x="90" y="90"/>
                    </a:lnTo>
                    <a:lnTo>
                      <a:pt x="86" y="84"/>
                    </a:lnTo>
                    <a:lnTo>
                      <a:pt x="86" y="84"/>
                    </a:lnTo>
                    <a:lnTo>
                      <a:pt x="84" y="78"/>
                    </a:lnTo>
                    <a:lnTo>
                      <a:pt x="82" y="76"/>
                    </a:lnTo>
                    <a:lnTo>
                      <a:pt x="78" y="82"/>
                    </a:lnTo>
                    <a:lnTo>
                      <a:pt x="78" y="82"/>
                    </a:lnTo>
                    <a:lnTo>
                      <a:pt x="76" y="74"/>
                    </a:lnTo>
                    <a:lnTo>
                      <a:pt x="74" y="72"/>
                    </a:lnTo>
                    <a:lnTo>
                      <a:pt x="72" y="76"/>
                    </a:lnTo>
                    <a:lnTo>
                      <a:pt x="72" y="76"/>
                    </a:lnTo>
                    <a:lnTo>
                      <a:pt x="72" y="78"/>
                    </a:lnTo>
                    <a:lnTo>
                      <a:pt x="70" y="78"/>
                    </a:lnTo>
                    <a:lnTo>
                      <a:pt x="68" y="76"/>
                    </a:lnTo>
                    <a:lnTo>
                      <a:pt x="66" y="70"/>
                    </a:lnTo>
                    <a:lnTo>
                      <a:pt x="66" y="70"/>
                    </a:lnTo>
                    <a:lnTo>
                      <a:pt x="64" y="72"/>
                    </a:lnTo>
                    <a:lnTo>
                      <a:pt x="64" y="72"/>
                    </a:lnTo>
                    <a:lnTo>
                      <a:pt x="66" y="78"/>
                    </a:lnTo>
                    <a:lnTo>
                      <a:pt x="68" y="84"/>
                    </a:lnTo>
                    <a:lnTo>
                      <a:pt x="68" y="84"/>
                    </a:lnTo>
                    <a:lnTo>
                      <a:pt x="72" y="88"/>
                    </a:lnTo>
                    <a:lnTo>
                      <a:pt x="72" y="92"/>
                    </a:lnTo>
                    <a:lnTo>
                      <a:pt x="70" y="96"/>
                    </a:lnTo>
                    <a:lnTo>
                      <a:pt x="70" y="96"/>
                    </a:lnTo>
                    <a:lnTo>
                      <a:pt x="68" y="100"/>
                    </a:lnTo>
                    <a:lnTo>
                      <a:pt x="66" y="98"/>
                    </a:lnTo>
                    <a:lnTo>
                      <a:pt x="64" y="96"/>
                    </a:lnTo>
                    <a:lnTo>
                      <a:pt x="64" y="96"/>
                    </a:lnTo>
                    <a:lnTo>
                      <a:pt x="62" y="88"/>
                    </a:lnTo>
                    <a:lnTo>
                      <a:pt x="58" y="82"/>
                    </a:lnTo>
                    <a:lnTo>
                      <a:pt x="56" y="80"/>
                    </a:lnTo>
                    <a:lnTo>
                      <a:pt x="52" y="80"/>
                    </a:lnTo>
                    <a:lnTo>
                      <a:pt x="52" y="80"/>
                    </a:lnTo>
                    <a:lnTo>
                      <a:pt x="50" y="78"/>
                    </a:lnTo>
                    <a:lnTo>
                      <a:pt x="48" y="76"/>
                    </a:lnTo>
                    <a:lnTo>
                      <a:pt x="48" y="66"/>
                    </a:lnTo>
                    <a:lnTo>
                      <a:pt x="48" y="66"/>
                    </a:lnTo>
                    <a:lnTo>
                      <a:pt x="48" y="58"/>
                    </a:lnTo>
                    <a:lnTo>
                      <a:pt x="48" y="56"/>
                    </a:lnTo>
                    <a:lnTo>
                      <a:pt x="46" y="54"/>
                    </a:lnTo>
                    <a:lnTo>
                      <a:pt x="46" y="54"/>
                    </a:lnTo>
                    <a:lnTo>
                      <a:pt x="44" y="56"/>
                    </a:lnTo>
                    <a:lnTo>
                      <a:pt x="42" y="62"/>
                    </a:lnTo>
                    <a:lnTo>
                      <a:pt x="42" y="62"/>
                    </a:lnTo>
                    <a:lnTo>
                      <a:pt x="42" y="72"/>
                    </a:lnTo>
                    <a:lnTo>
                      <a:pt x="38" y="76"/>
                    </a:lnTo>
                    <a:lnTo>
                      <a:pt x="36" y="82"/>
                    </a:lnTo>
                    <a:lnTo>
                      <a:pt x="34" y="90"/>
                    </a:lnTo>
                    <a:lnTo>
                      <a:pt x="34" y="90"/>
                    </a:lnTo>
                    <a:lnTo>
                      <a:pt x="34" y="92"/>
                    </a:lnTo>
                    <a:lnTo>
                      <a:pt x="32" y="92"/>
                    </a:lnTo>
                    <a:lnTo>
                      <a:pt x="28" y="84"/>
                    </a:lnTo>
                    <a:lnTo>
                      <a:pt x="28" y="84"/>
                    </a:lnTo>
                    <a:lnTo>
                      <a:pt x="26" y="82"/>
                    </a:lnTo>
                    <a:lnTo>
                      <a:pt x="26"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6" name="Freeform 940">
                <a:extLst>
                  <a:ext uri="{FF2B5EF4-FFF2-40B4-BE49-F238E27FC236}">
                    <a16:creationId xmlns:a16="http://schemas.microsoft.com/office/drawing/2014/main" id="{D636FCBC-619C-D65E-2A64-B2540E57B8DA}"/>
                  </a:ext>
                </a:extLst>
              </p:cNvPr>
              <p:cNvSpPr>
                <a:spLocks/>
              </p:cNvSpPr>
              <p:nvPr/>
            </p:nvSpPr>
            <p:spPr bwMode="auto">
              <a:xfrm>
                <a:off x="1982" y="2815"/>
                <a:ext cx="10" cy="18"/>
              </a:xfrm>
              <a:custGeom>
                <a:avLst/>
                <a:gdLst>
                  <a:gd name="T0" fmla="*/ 0 w 10"/>
                  <a:gd name="T1" fmla="*/ 0 h 18"/>
                  <a:gd name="T2" fmla="*/ 0 w 10"/>
                  <a:gd name="T3" fmla="*/ 0 h 18"/>
                  <a:gd name="T4" fmla="*/ 4 w 10"/>
                  <a:gd name="T5" fmla="*/ 4 h 18"/>
                  <a:gd name="T6" fmla="*/ 4 w 10"/>
                  <a:gd name="T7" fmla="*/ 4 h 18"/>
                  <a:gd name="T8" fmla="*/ 6 w 10"/>
                  <a:gd name="T9" fmla="*/ 8 h 18"/>
                  <a:gd name="T10" fmla="*/ 10 w 10"/>
                  <a:gd name="T11" fmla="*/ 12 h 18"/>
                  <a:gd name="T12" fmla="*/ 10 w 10"/>
                  <a:gd name="T13" fmla="*/ 12 h 18"/>
                  <a:gd name="T14" fmla="*/ 8 w 10"/>
                  <a:gd name="T15" fmla="*/ 16 h 18"/>
                  <a:gd name="T16" fmla="*/ 6 w 10"/>
                  <a:gd name="T17" fmla="*/ 16 h 18"/>
                  <a:gd name="T18" fmla="*/ 4 w 10"/>
                  <a:gd name="T19" fmla="*/ 16 h 18"/>
                  <a:gd name="T20" fmla="*/ 4 w 10"/>
                  <a:gd name="T21" fmla="*/ 18 h 18"/>
                  <a:gd name="T22" fmla="*/ 4 w 10"/>
                  <a:gd name="T23" fmla="*/ 18 h 18"/>
                  <a:gd name="T24" fmla="*/ 2 w 10"/>
                  <a:gd name="T25" fmla="*/ 18 h 18"/>
                  <a:gd name="T26" fmla="*/ 2 w 10"/>
                  <a:gd name="T27" fmla="*/ 18 h 18"/>
                  <a:gd name="T28" fmla="*/ 2 w 10"/>
                  <a:gd name="T29" fmla="*/ 14 h 18"/>
                  <a:gd name="T30" fmla="*/ 0 w 10"/>
                  <a:gd name="T31" fmla="*/ 10 h 18"/>
                  <a:gd name="T32" fmla="*/ 0 w 10"/>
                  <a:gd name="T33" fmla="*/ 6 h 18"/>
                  <a:gd name="T34" fmla="*/ 0 w 10"/>
                  <a:gd name="T35" fmla="*/ 0 h 18"/>
                  <a:gd name="T36" fmla="*/ 0 w 1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8">
                    <a:moveTo>
                      <a:pt x="0" y="0"/>
                    </a:moveTo>
                    <a:lnTo>
                      <a:pt x="0" y="0"/>
                    </a:lnTo>
                    <a:lnTo>
                      <a:pt x="4" y="4"/>
                    </a:lnTo>
                    <a:lnTo>
                      <a:pt x="4" y="4"/>
                    </a:lnTo>
                    <a:lnTo>
                      <a:pt x="6" y="8"/>
                    </a:lnTo>
                    <a:lnTo>
                      <a:pt x="10" y="12"/>
                    </a:lnTo>
                    <a:lnTo>
                      <a:pt x="10" y="12"/>
                    </a:lnTo>
                    <a:lnTo>
                      <a:pt x="8" y="16"/>
                    </a:lnTo>
                    <a:lnTo>
                      <a:pt x="6" y="16"/>
                    </a:lnTo>
                    <a:lnTo>
                      <a:pt x="4" y="16"/>
                    </a:lnTo>
                    <a:lnTo>
                      <a:pt x="4" y="18"/>
                    </a:lnTo>
                    <a:lnTo>
                      <a:pt x="4" y="18"/>
                    </a:lnTo>
                    <a:lnTo>
                      <a:pt x="2" y="18"/>
                    </a:lnTo>
                    <a:lnTo>
                      <a:pt x="2" y="18"/>
                    </a:lnTo>
                    <a:lnTo>
                      <a:pt x="2" y="14"/>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7" name="Freeform 941">
                <a:extLst>
                  <a:ext uri="{FF2B5EF4-FFF2-40B4-BE49-F238E27FC236}">
                    <a16:creationId xmlns:a16="http://schemas.microsoft.com/office/drawing/2014/main" id="{6EC345B5-A8A5-FD97-A948-62BD726A19AB}"/>
                  </a:ext>
                </a:extLst>
              </p:cNvPr>
              <p:cNvSpPr>
                <a:spLocks/>
              </p:cNvSpPr>
              <p:nvPr/>
            </p:nvSpPr>
            <p:spPr bwMode="auto">
              <a:xfrm>
                <a:off x="1460" y="2321"/>
                <a:ext cx="50" cy="95"/>
              </a:xfrm>
              <a:custGeom>
                <a:avLst/>
                <a:gdLst>
                  <a:gd name="T0" fmla="*/ 2 w 50"/>
                  <a:gd name="T1" fmla="*/ 45 h 95"/>
                  <a:gd name="T2" fmla="*/ 2 w 50"/>
                  <a:gd name="T3" fmla="*/ 45 h 95"/>
                  <a:gd name="T4" fmla="*/ 6 w 50"/>
                  <a:gd name="T5" fmla="*/ 41 h 95"/>
                  <a:gd name="T6" fmla="*/ 10 w 50"/>
                  <a:gd name="T7" fmla="*/ 45 h 95"/>
                  <a:gd name="T8" fmla="*/ 14 w 50"/>
                  <a:gd name="T9" fmla="*/ 43 h 95"/>
                  <a:gd name="T10" fmla="*/ 16 w 50"/>
                  <a:gd name="T11" fmla="*/ 43 h 95"/>
                  <a:gd name="T12" fmla="*/ 20 w 50"/>
                  <a:gd name="T13" fmla="*/ 45 h 95"/>
                  <a:gd name="T14" fmla="*/ 26 w 50"/>
                  <a:gd name="T15" fmla="*/ 39 h 95"/>
                  <a:gd name="T16" fmla="*/ 28 w 50"/>
                  <a:gd name="T17" fmla="*/ 33 h 95"/>
                  <a:gd name="T18" fmla="*/ 28 w 50"/>
                  <a:gd name="T19" fmla="*/ 25 h 95"/>
                  <a:gd name="T20" fmla="*/ 30 w 50"/>
                  <a:gd name="T21" fmla="*/ 12 h 95"/>
                  <a:gd name="T22" fmla="*/ 36 w 50"/>
                  <a:gd name="T23" fmla="*/ 16 h 95"/>
                  <a:gd name="T24" fmla="*/ 38 w 50"/>
                  <a:gd name="T25" fmla="*/ 23 h 95"/>
                  <a:gd name="T26" fmla="*/ 42 w 50"/>
                  <a:gd name="T27" fmla="*/ 31 h 95"/>
                  <a:gd name="T28" fmla="*/ 38 w 50"/>
                  <a:gd name="T29" fmla="*/ 16 h 95"/>
                  <a:gd name="T30" fmla="*/ 34 w 50"/>
                  <a:gd name="T31" fmla="*/ 6 h 95"/>
                  <a:gd name="T32" fmla="*/ 36 w 50"/>
                  <a:gd name="T33" fmla="*/ 2 h 95"/>
                  <a:gd name="T34" fmla="*/ 40 w 50"/>
                  <a:gd name="T35" fmla="*/ 2 h 95"/>
                  <a:gd name="T36" fmla="*/ 44 w 50"/>
                  <a:gd name="T37" fmla="*/ 8 h 95"/>
                  <a:gd name="T38" fmla="*/ 50 w 50"/>
                  <a:gd name="T39" fmla="*/ 33 h 95"/>
                  <a:gd name="T40" fmla="*/ 48 w 50"/>
                  <a:gd name="T41" fmla="*/ 45 h 95"/>
                  <a:gd name="T42" fmla="*/ 44 w 50"/>
                  <a:gd name="T43" fmla="*/ 53 h 95"/>
                  <a:gd name="T44" fmla="*/ 40 w 50"/>
                  <a:gd name="T45" fmla="*/ 51 h 95"/>
                  <a:gd name="T46" fmla="*/ 38 w 50"/>
                  <a:gd name="T47" fmla="*/ 47 h 95"/>
                  <a:gd name="T48" fmla="*/ 36 w 50"/>
                  <a:gd name="T49" fmla="*/ 45 h 95"/>
                  <a:gd name="T50" fmla="*/ 32 w 50"/>
                  <a:gd name="T51" fmla="*/ 49 h 95"/>
                  <a:gd name="T52" fmla="*/ 30 w 50"/>
                  <a:gd name="T53" fmla="*/ 55 h 95"/>
                  <a:gd name="T54" fmla="*/ 28 w 50"/>
                  <a:gd name="T55" fmla="*/ 59 h 95"/>
                  <a:gd name="T56" fmla="*/ 22 w 50"/>
                  <a:gd name="T57" fmla="*/ 61 h 95"/>
                  <a:gd name="T58" fmla="*/ 20 w 50"/>
                  <a:gd name="T59" fmla="*/ 65 h 95"/>
                  <a:gd name="T60" fmla="*/ 24 w 50"/>
                  <a:gd name="T61" fmla="*/ 61 h 95"/>
                  <a:gd name="T62" fmla="*/ 28 w 50"/>
                  <a:gd name="T63" fmla="*/ 65 h 95"/>
                  <a:gd name="T64" fmla="*/ 28 w 50"/>
                  <a:gd name="T65" fmla="*/ 73 h 95"/>
                  <a:gd name="T66" fmla="*/ 26 w 50"/>
                  <a:gd name="T67" fmla="*/ 81 h 95"/>
                  <a:gd name="T68" fmla="*/ 22 w 50"/>
                  <a:gd name="T69" fmla="*/ 93 h 95"/>
                  <a:gd name="T70" fmla="*/ 18 w 50"/>
                  <a:gd name="T71" fmla="*/ 95 h 95"/>
                  <a:gd name="T72" fmla="*/ 16 w 50"/>
                  <a:gd name="T73" fmla="*/ 87 h 95"/>
                  <a:gd name="T74" fmla="*/ 14 w 50"/>
                  <a:gd name="T75" fmla="*/ 79 h 95"/>
                  <a:gd name="T76" fmla="*/ 12 w 50"/>
                  <a:gd name="T77" fmla="*/ 73 h 95"/>
                  <a:gd name="T78" fmla="*/ 6 w 50"/>
                  <a:gd name="T79" fmla="*/ 61 h 95"/>
                  <a:gd name="T80" fmla="*/ 4 w 50"/>
                  <a:gd name="T81" fmla="*/ 57 h 95"/>
                  <a:gd name="T82" fmla="*/ 2 w 50"/>
                  <a:gd name="T8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95">
                    <a:moveTo>
                      <a:pt x="2" y="45"/>
                    </a:moveTo>
                    <a:lnTo>
                      <a:pt x="2" y="45"/>
                    </a:lnTo>
                    <a:lnTo>
                      <a:pt x="2" y="45"/>
                    </a:lnTo>
                    <a:lnTo>
                      <a:pt x="2" y="45"/>
                    </a:lnTo>
                    <a:lnTo>
                      <a:pt x="4" y="41"/>
                    </a:lnTo>
                    <a:lnTo>
                      <a:pt x="6" y="41"/>
                    </a:lnTo>
                    <a:lnTo>
                      <a:pt x="8" y="41"/>
                    </a:lnTo>
                    <a:lnTo>
                      <a:pt x="10" y="45"/>
                    </a:lnTo>
                    <a:lnTo>
                      <a:pt x="10" y="45"/>
                    </a:lnTo>
                    <a:lnTo>
                      <a:pt x="14" y="43"/>
                    </a:lnTo>
                    <a:lnTo>
                      <a:pt x="16" y="43"/>
                    </a:lnTo>
                    <a:lnTo>
                      <a:pt x="16" y="43"/>
                    </a:lnTo>
                    <a:lnTo>
                      <a:pt x="18" y="43"/>
                    </a:lnTo>
                    <a:lnTo>
                      <a:pt x="20" y="45"/>
                    </a:lnTo>
                    <a:lnTo>
                      <a:pt x="24" y="45"/>
                    </a:lnTo>
                    <a:lnTo>
                      <a:pt x="26" y="39"/>
                    </a:lnTo>
                    <a:lnTo>
                      <a:pt x="26" y="39"/>
                    </a:lnTo>
                    <a:lnTo>
                      <a:pt x="28" y="33"/>
                    </a:lnTo>
                    <a:lnTo>
                      <a:pt x="28" y="25"/>
                    </a:lnTo>
                    <a:lnTo>
                      <a:pt x="28" y="25"/>
                    </a:lnTo>
                    <a:lnTo>
                      <a:pt x="28" y="16"/>
                    </a:lnTo>
                    <a:lnTo>
                      <a:pt x="30" y="12"/>
                    </a:lnTo>
                    <a:lnTo>
                      <a:pt x="32" y="12"/>
                    </a:lnTo>
                    <a:lnTo>
                      <a:pt x="36" y="16"/>
                    </a:lnTo>
                    <a:lnTo>
                      <a:pt x="36" y="16"/>
                    </a:lnTo>
                    <a:lnTo>
                      <a:pt x="38" y="23"/>
                    </a:lnTo>
                    <a:lnTo>
                      <a:pt x="42" y="31"/>
                    </a:lnTo>
                    <a:lnTo>
                      <a:pt x="42" y="31"/>
                    </a:lnTo>
                    <a:lnTo>
                      <a:pt x="38" y="16"/>
                    </a:lnTo>
                    <a:lnTo>
                      <a:pt x="38" y="16"/>
                    </a:lnTo>
                    <a:lnTo>
                      <a:pt x="34" y="12"/>
                    </a:lnTo>
                    <a:lnTo>
                      <a:pt x="34" y="6"/>
                    </a:lnTo>
                    <a:lnTo>
                      <a:pt x="34" y="6"/>
                    </a:lnTo>
                    <a:lnTo>
                      <a:pt x="36" y="2"/>
                    </a:lnTo>
                    <a:lnTo>
                      <a:pt x="36" y="0"/>
                    </a:lnTo>
                    <a:lnTo>
                      <a:pt x="40" y="2"/>
                    </a:lnTo>
                    <a:lnTo>
                      <a:pt x="40" y="2"/>
                    </a:lnTo>
                    <a:lnTo>
                      <a:pt x="44" y="8"/>
                    </a:lnTo>
                    <a:lnTo>
                      <a:pt x="46" y="14"/>
                    </a:lnTo>
                    <a:lnTo>
                      <a:pt x="50" y="33"/>
                    </a:lnTo>
                    <a:lnTo>
                      <a:pt x="50" y="33"/>
                    </a:lnTo>
                    <a:lnTo>
                      <a:pt x="48" y="45"/>
                    </a:lnTo>
                    <a:lnTo>
                      <a:pt x="44" y="53"/>
                    </a:lnTo>
                    <a:lnTo>
                      <a:pt x="44" y="53"/>
                    </a:lnTo>
                    <a:lnTo>
                      <a:pt x="42" y="53"/>
                    </a:lnTo>
                    <a:lnTo>
                      <a:pt x="40" y="51"/>
                    </a:lnTo>
                    <a:lnTo>
                      <a:pt x="40" y="51"/>
                    </a:lnTo>
                    <a:lnTo>
                      <a:pt x="38" y="47"/>
                    </a:lnTo>
                    <a:lnTo>
                      <a:pt x="36" y="45"/>
                    </a:lnTo>
                    <a:lnTo>
                      <a:pt x="36" y="45"/>
                    </a:lnTo>
                    <a:lnTo>
                      <a:pt x="34" y="47"/>
                    </a:lnTo>
                    <a:lnTo>
                      <a:pt x="32" y="49"/>
                    </a:lnTo>
                    <a:lnTo>
                      <a:pt x="32" y="49"/>
                    </a:lnTo>
                    <a:lnTo>
                      <a:pt x="30" y="55"/>
                    </a:lnTo>
                    <a:lnTo>
                      <a:pt x="30" y="55"/>
                    </a:lnTo>
                    <a:lnTo>
                      <a:pt x="28" y="59"/>
                    </a:lnTo>
                    <a:lnTo>
                      <a:pt x="24" y="59"/>
                    </a:lnTo>
                    <a:lnTo>
                      <a:pt x="22" y="61"/>
                    </a:lnTo>
                    <a:lnTo>
                      <a:pt x="20" y="65"/>
                    </a:lnTo>
                    <a:lnTo>
                      <a:pt x="20" y="65"/>
                    </a:lnTo>
                    <a:lnTo>
                      <a:pt x="22" y="63"/>
                    </a:lnTo>
                    <a:lnTo>
                      <a:pt x="24" y="61"/>
                    </a:lnTo>
                    <a:lnTo>
                      <a:pt x="26" y="61"/>
                    </a:lnTo>
                    <a:lnTo>
                      <a:pt x="28" y="65"/>
                    </a:lnTo>
                    <a:lnTo>
                      <a:pt x="28" y="65"/>
                    </a:lnTo>
                    <a:lnTo>
                      <a:pt x="28" y="73"/>
                    </a:lnTo>
                    <a:lnTo>
                      <a:pt x="26" y="81"/>
                    </a:lnTo>
                    <a:lnTo>
                      <a:pt x="26" y="81"/>
                    </a:lnTo>
                    <a:lnTo>
                      <a:pt x="24" y="89"/>
                    </a:lnTo>
                    <a:lnTo>
                      <a:pt x="22" y="93"/>
                    </a:lnTo>
                    <a:lnTo>
                      <a:pt x="20" y="95"/>
                    </a:lnTo>
                    <a:lnTo>
                      <a:pt x="18" y="95"/>
                    </a:lnTo>
                    <a:lnTo>
                      <a:pt x="18" y="95"/>
                    </a:lnTo>
                    <a:lnTo>
                      <a:pt x="16" y="87"/>
                    </a:lnTo>
                    <a:lnTo>
                      <a:pt x="16" y="87"/>
                    </a:lnTo>
                    <a:lnTo>
                      <a:pt x="14" y="79"/>
                    </a:lnTo>
                    <a:lnTo>
                      <a:pt x="12" y="73"/>
                    </a:lnTo>
                    <a:lnTo>
                      <a:pt x="12" y="73"/>
                    </a:lnTo>
                    <a:lnTo>
                      <a:pt x="8" y="65"/>
                    </a:lnTo>
                    <a:lnTo>
                      <a:pt x="6" y="61"/>
                    </a:lnTo>
                    <a:lnTo>
                      <a:pt x="4" y="57"/>
                    </a:lnTo>
                    <a:lnTo>
                      <a:pt x="4" y="57"/>
                    </a:lnTo>
                    <a:lnTo>
                      <a:pt x="0" y="53"/>
                    </a:lnTo>
                    <a:lnTo>
                      <a:pt x="2" y="45"/>
                    </a:lnTo>
                    <a:lnTo>
                      <a:pt x="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8" name="Freeform 942">
                <a:extLst>
                  <a:ext uri="{FF2B5EF4-FFF2-40B4-BE49-F238E27FC236}">
                    <a16:creationId xmlns:a16="http://schemas.microsoft.com/office/drawing/2014/main" id="{549E1066-6644-4400-9FDE-2F3C065B7833}"/>
                  </a:ext>
                </a:extLst>
              </p:cNvPr>
              <p:cNvSpPr>
                <a:spLocks/>
              </p:cNvSpPr>
              <p:nvPr/>
            </p:nvSpPr>
            <p:spPr bwMode="auto">
              <a:xfrm>
                <a:off x="1462" y="2295"/>
                <a:ext cx="44" cy="75"/>
              </a:xfrm>
              <a:custGeom>
                <a:avLst/>
                <a:gdLst>
                  <a:gd name="T0" fmla="*/ 8 w 44"/>
                  <a:gd name="T1" fmla="*/ 75 h 75"/>
                  <a:gd name="T2" fmla="*/ 2 w 44"/>
                  <a:gd name="T3" fmla="*/ 69 h 75"/>
                  <a:gd name="T4" fmla="*/ 0 w 44"/>
                  <a:gd name="T5" fmla="*/ 71 h 75"/>
                  <a:gd name="T6" fmla="*/ 2 w 44"/>
                  <a:gd name="T7" fmla="*/ 57 h 75"/>
                  <a:gd name="T8" fmla="*/ 2 w 44"/>
                  <a:gd name="T9" fmla="*/ 55 h 75"/>
                  <a:gd name="T10" fmla="*/ 4 w 44"/>
                  <a:gd name="T11" fmla="*/ 40 h 75"/>
                  <a:gd name="T12" fmla="*/ 4 w 44"/>
                  <a:gd name="T13" fmla="*/ 34 h 75"/>
                  <a:gd name="T14" fmla="*/ 4 w 44"/>
                  <a:gd name="T15" fmla="*/ 30 h 75"/>
                  <a:gd name="T16" fmla="*/ 12 w 44"/>
                  <a:gd name="T17" fmla="*/ 18 h 75"/>
                  <a:gd name="T18" fmla="*/ 18 w 44"/>
                  <a:gd name="T19" fmla="*/ 24 h 75"/>
                  <a:gd name="T20" fmla="*/ 20 w 44"/>
                  <a:gd name="T21" fmla="*/ 30 h 75"/>
                  <a:gd name="T22" fmla="*/ 22 w 44"/>
                  <a:gd name="T23" fmla="*/ 34 h 75"/>
                  <a:gd name="T24" fmla="*/ 24 w 44"/>
                  <a:gd name="T25" fmla="*/ 32 h 75"/>
                  <a:gd name="T26" fmla="*/ 26 w 44"/>
                  <a:gd name="T27" fmla="*/ 16 h 75"/>
                  <a:gd name="T28" fmla="*/ 26 w 44"/>
                  <a:gd name="T29" fmla="*/ 8 h 75"/>
                  <a:gd name="T30" fmla="*/ 26 w 44"/>
                  <a:gd name="T31" fmla="*/ 2 h 75"/>
                  <a:gd name="T32" fmla="*/ 28 w 44"/>
                  <a:gd name="T33" fmla="*/ 0 h 75"/>
                  <a:gd name="T34" fmla="*/ 30 w 44"/>
                  <a:gd name="T35" fmla="*/ 2 h 75"/>
                  <a:gd name="T36" fmla="*/ 34 w 44"/>
                  <a:gd name="T37" fmla="*/ 16 h 75"/>
                  <a:gd name="T38" fmla="*/ 36 w 44"/>
                  <a:gd name="T39" fmla="*/ 22 h 75"/>
                  <a:gd name="T40" fmla="*/ 38 w 44"/>
                  <a:gd name="T41" fmla="*/ 28 h 75"/>
                  <a:gd name="T42" fmla="*/ 38 w 44"/>
                  <a:gd name="T43" fmla="*/ 30 h 75"/>
                  <a:gd name="T44" fmla="*/ 36 w 44"/>
                  <a:gd name="T45" fmla="*/ 30 h 75"/>
                  <a:gd name="T46" fmla="*/ 32 w 44"/>
                  <a:gd name="T47" fmla="*/ 32 h 75"/>
                  <a:gd name="T48" fmla="*/ 44 w 44"/>
                  <a:gd name="T49" fmla="*/ 61 h 75"/>
                  <a:gd name="T50" fmla="*/ 42 w 44"/>
                  <a:gd name="T51" fmla="*/ 63 h 75"/>
                  <a:gd name="T52" fmla="*/ 38 w 44"/>
                  <a:gd name="T53" fmla="*/ 59 h 75"/>
                  <a:gd name="T54" fmla="*/ 34 w 44"/>
                  <a:gd name="T55" fmla="*/ 49 h 75"/>
                  <a:gd name="T56" fmla="*/ 30 w 44"/>
                  <a:gd name="T57" fmla="*/ 40 h 75"/>
                  <a:gd name="T58" fmla="*/ 28 w 44"/>
                  <a:gd name="T59" fmla="*/ 42 h 75"/>
                  <a:gd name="T60" fmla="*/ 28 w 44"/>
                  <a:gd name="T61" fmla="*/ 49 h 75"/>
                  <a:gd name="T62" fmla="*/ 28 w 44"/>
                  <a:gd name="T63" fmla="*/ 55 h 75"/>
                  <a:gd name="T64" fmla="*/ 28 w 44"/>
                  <a:gd name="T65" fmla="*/ 65 h 75"/>
                  <a:gd name="T66" fmla="*/ 24 w 44"/>
                  <a:gd name="T67" fmla="*/ 67 h 75"/>
                  <a:gd name="T68" fmla="*/ 22 w 44"/>
                  <a:gd name="T69" fmla="*/ 67 h 75"/>
                  <a:gd name="T70" fmla="*/ 22 w 44"/>
                  <a:gd name="T71" fmla="*/ 63 h 75"/>
                  <a:gd name="T72" fmla="*/ 20 w 44"/>
                  <a:gd name="T73" fmla="*/ 57 h 75"/>
                  <a:gd name="T74" fmla="*/ 18 w 44"/>
                  <a:gd name="T75" fmla="*/ 51 h 75"/>
                  <a:gd name="T76" fmla="*/ 16 w 44"/>
                  <a:gd name="T77" fmla="*/ 47 h 75"/>
                  <a:gd name="T78" fmla="*/ 14 w 44"/>
                  <a:gd name="T79" fmla="*/ 49 h 75"/>
                  <a:gd name="T80" fmla="*/ 14 w 44"/>
                  <a:gd name="T81" fmla="*/ 55 h 75"/>
                  <a:gd name="T82" fmla="*/ 16 w 44"/>
                  <a:gd name="T83" fmla="*/ 63 h 75"/>
                  <a:gd name="T84" fmla="*/ 12 w 44"/>
                  <a:gd name="T85" fmla="*/ 69 h 75"/>
                  <a:gd name="T86" fmla="*/ 10 w 44"/>
                  <a:gd name="T87" fmla="*/ 71 h 75"/>
                  <a:gd name="T88" fmla="*/ 8 w 44"/>
                  <a:gd name="T8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75">
                    <a:moveTo>
                      <a:pt x="8" y="75"/>
                    </a:moveTo>
                    <a:lnTo>
                      <a:pt x="8" y="75"/>
                    </a:lnTo>
                    <a:lnTo>
                      <a:pt x="4" y="71"/>
                    </a:lnTo>
                    <a:lnTo>
                      <a:pt x="2" y="69"/>
                    </a:lnTo>
                    <a:lnTo>
                      <a:pt x="0" y="71"/>
                    </a:lnTo>
                    <a:lnTo>
                      <a:pt x="0" y="71"/>
                    </a:lnTo>
                    <a:lnTo>
                      <a:pt x="2" y="57"/>
                    </a:lnTo>
                    <a:lnTo>
                      <a:pt x="2" y="57"/>
                    </a:lnTo>
                    <a:lnTo>
                      <a:pt x="2" y="55"/>
                    </a:lnTo>
                    <a:lnTo>
                      <a:pt x="2" y="55"/>
                    </a:lnTo>
                    <a:lnTo>
                      <a:pt x="4" y="49"/>
                    </a:lnTo>
                    <a:lnTo>
                      <a:pt x="4" y="40"/>
                    </a:lnTo>
                    <a:lnTo>
                      <a:pt x="4" y="40"/>
                    </a:lnTo>
                    <a:lnTo>
                      <a:pt x="4" y="34"/>
                    </a:lnTo>
                    <a:lnTo>
                      <a:pt x="4" y="30"/>
                    </a:lnTo>
                    <a:lnTo>
                      <a:pt x="4" y="30"/>
                    </a:lnTo>
                    <a:lnTo>
                      <a:pt x="10" y="18"/>
                    </a:lnTo>
                    <a:lnTo>
                      <a:pt x="12" y="18"/>
                    </a:lnTo>
                    <a:lnTo>
                      <a:pt x="14" y="18"/>
                    </a:lnTo>
                    <a:lnTo>
                      <a:pt x="18" y="24"/>
                    </a:lnTo>
                    <a:lnTo>
                      <a:pt x="18" y="24"/>
                    </a:lnTo>
                    <a:lnTo>
                      <a:pt x="20" y="30"/>
                    </a:lnTo>
                    <a:lnTo>
                      <a:pt x="20" y="30"/>
                    </a:lnTo>
                    <a:lnTo>
                      <a:pt x="22" y="34"/>
                    </a:lnTo>
                    <a:lnTo>
                      <a:pt x="22" y="34"/>
                    </a:lnTo>
                    <a:lnTo>
                      <a:pt x="24" y="32"/>
                    </a:lnTo>
                    <a:lnTo>
                      <a:pt x="24" y="32"/>
                    </a:lnTo>
                    <a:lnTo>
                      <a:pt x="26" y="16"/>
                    </a:lnTo>
                    <a:lnTo>
                      <a:pt x="26" y="16"/>
                    </a:lnTo>
                    <a:lnTo>
                      <a:pt x="26" y="8"/>
                    </a:lnTo>
                    <a:lnTo>
                      <a:pt x="26" y="8"/>
                    </a:lnTo>
                    <a:lnTo>
                      <a:pt x="26" y="2"/>
                    </a:lnTo>
                    <a:lnTo>
                      <a:pt x="28" y="0"/>
                    </a:lnTo>
                    <a:lnTo>
                      <a:pt x="28" y="0"/>
                    </a:lnTo>
                    <a:lnTo>
                      <a:pt x="30" y="2"/>
                    </a:lnTo>
                    <a:lnTo>
                      <a:pt x="30" y="2"/>
                    </a:lnTo>
                    <a:lnTo>
                      <a:pt x="34" y="16"/>
                    </a:lnTo>
                    <a:lnTo>
                      <a:pt x="34" y="16"/>
                    </a:lnTo>
                    <a:lnTo>
                      <a:pt x="34" y="20"/>
                    </a:lnTo>
                    <a:lnTo>
                      <a:pt x="36" y="22"/>
                    </a:lnTo>
                    <a:lnTo>
                      <a:pt x="38" y="24"/>
                    </a:lnTo>
                    <a:lnTo>
                      <a:pt x="38" y="28"/>
                    </a:lnTo>
                    <a:lnTo>
                      <a:pt x="38" y="28"/>
                    </a:lnTo>
                    <a:lnTo>
                      <a:pt x="38" y="30"/>
                    </a:lnTo>
                    <a:lnTo>
                      <a:pt x="38" y="30"/>
                    </a:lnTo>
                    <a:lnTo>
                      <a:pt x="36" y="30"/>
                    </a:lnTo>
                    <a:lnTo>
                      <a:pt x="32" y="32"/>
                    </a:lnTo>
                    <a:lnTo>
                      <a:pt x="32" y="32"/>
                    </a:lnTo>
                    <a:lnTo>
                      <a:pt x="38" y="47"/>
                    </a:lnTo>
                    <a:lnTo>
                      <a:pt x="44" y="61"/>
                    </a:lnTo>
                    <a:lnTo>
                      <a:pt x="44" y="61"/>
                    </a:lnTo>
                    <a:lnTo>
                      <a:pt x="42" y="63"/>
                    </a:lnTo>
                    <a:lnTo>
                      <a:pt x="40" y="63"/>
                    </a:lnTo>
                    <a:lnTo>
                      <a:pt x="38" y="59"/>
                    </a:lnTo>
                    <a:lnTo>
                      <a:pt x="34" y="49"/>
                    </a:lnTo>
                    <a:lnTo>
                      <a:pt x="34" y="49"/>
                    </a:lnTo>
                    <a:lnTo>
                      <a:pt x="30" y="42"/>
                    </a:lnTo>
                    <a:lnTo>
                      <a:pt x="30" y="40"/>
                    </a:lnTo>
                    <a:lnTo>
                      <a:pt x="28" y="42"/>
                    </a:lnTo>
                    <a:lnTo>
                      <a:pt x="28" y="42"/>
                    </a:lnTo>
                    <a:lnTo>
                      <a:pt x="28" y="45"/>
                    </a:lnTo>
                    <a:lnTo>
                      <a:pt x="28" y="49"/>
                    </a:lnTo>
                    <a:lnTo>
                      <a:pt x="28" y="55"/>
                    </a:lnTo>
                    <a:lnTo>
                      <a:pt x="28" y="55"/>
                    </a:lnTo>
                    <a:lnTo>
                      <a:pt x="28" y="61"/>
                    </a:lnTo>
                    <a:lnTo>
                      <a:pt x="28" y="65"/>
                    </a:lnTo>
                    <a:lnTo>
                      <a:pt x="24" y="67"/>
                    </a:lnTo>
                    <a:lnTo>
                      <a:pt x="24" y="67"/>
                    </a:lnTo>
                    <a:lnTo>
                      <a:pt x="24" y="69"/>
                    </a:lnTo>
                    <a:lnTo>
                      <a:pt x="22" y="67"/>
                    </a:lnTo>
                    <a:lnTo>
                      <a:pt x="22" y="67"/>
                    </a:lnTo>
                    <a:lnTo>
                      <a:pt x="22" y="63"/>
                    </a:lnTo>
                    <a:lnTo>
                      <a:pt x="22" y="63"/>
                    </a:lnTo>
                    <a:lnTo>
                      <a:pt x="20" y="57"/>
                    </a:lnTo>
                    <a:lnTo>
                      <a:pt x="18" y="51"/>
                    </a:lnTo>
                    <a:lnTo>
                      <a:pt x="18" y="51"/>
                    </a:lnTo>
                    <a:lnTo>
                      <a:pt x="16" y="49"/>
                    </a:lnTo>
                    <a:lnTo>
                      <a:pt x="16" y="47"/>
                    </a:lnTo>
                    <a:lnTo>
                      <a:pt x="14" y="49"/>
                    </a:lnTo>
                    <a:lnTo>
                      <a:pt x="14" y="49"/>
                    </a:lnTo>
                    <a:lnTo>
                      <a:pt x="14" y="53"/>
                    </a:lnTo>
                    <a:lnTo>
                      <a:pt x="14" y="55"/>
                    </a:lnTo>
                    <a:lnTo>
                      <a:pt x="16" y="63"/>
                    </a:lnTo>
                    <a:lnTo>
                      <a:pt x="16" y="63"/>
                    </a:lnTo>
                    <a:lnTo>
                      <a:pt x="14" y="67"/>
                    </a:lnTo>
                    <a:lnTo>
                      <a:pt x="12" y="69"/>
                    </a:lnTo>
                    <a:lnTo>
                      <a:pt x="12" y="69"/>
                    </a:lnTo>
                    <a:lnTo>
                      <a:pt x="10" y="71"/>
                    </a:lnTo>
                    <a:lnTo>
                      <a:pt x="8"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9" name="Freeform 943">
                <a:extLst>
                  <a:ext uri="{FF2B5EF4-FFF2-40B4-BE49-F238E27FC236}">
                    <a16:creationId xmlns:a16="http://schemas.microsoft.com/office/drawing/2014/main" id="{88A67FF5-0DFD-3A2D-8CAD-129D2D6D4657}"/>
                  </a:ext>
                </a:extLst>
              </p:cNvPr>
              <p:cNvSpPr>
                <a:spLocks/>
              </p:cNvSpPr>
              <p:nvPr/>
            </p:nvSpPr>
            <p:spPr bwMode="auto">
              <a:xfrm>
                <a:off x="1458" y="2335"/>
                <a:ext cx="8" cy="17"/>
              </a:xfrm>
              <a:custGeom>
                <a:avLst/>
                <a:gdLst>
                  <a:gd name="T0" fmla="*/ 0 w 8"/>
                  <a:gd name="T1" fmla="*/ 5 h 17"/>
                  <a:gd name="T2" fmla="*/ 0 w 8"/>
                  <a:gd name="T3" fmla="*/ 5 h 17"/>
                  <a:gd name="T4" fmla="*/ 2 w 8"/>
                  <a:gd name="T5" fmla="*/ 5 h 17"/>
                  <a:gd name="T6" fmla="*/ 4 w 8"/>
                  <a:gd name="T7" fmla="*/ 0 h 17"/>
                  <a:gd name="T8" fmla="*/ 4 w 8"/>
                  <a:gd name="T9" fmla="*/ 0 h 17"/>
                  <a:gd name="T10" fmla="*/ 6 w 8"/>
                  <a:gd name="T11" fmla="*/ 2 h 17"/>
                  <a:gd name="T12" fmla="*/ 8 w 8"/>
                  <a:gd name="T13" fmla="*/ 5 h 17"/>
                  <a:gd name="T14" fmla="*/ 6 w 8"/>
                  <a:gd name="T15" fmla="*/ 17 h 17"/>
                  <a:gd name="T16" fmla="*/ 6 w 8"/>
                  <a:gd name="T17" fmla="*/ 17 h 17"/>
                  <a:gd name="T18" fmla="*/ 6 w 8"/>
                  <a:gd name="T19" fmla="*/ 17 h 17"/>
                  <a:gd name="T20" fmla="*/ 4 w 8"/>
                  <a:gd name="T21" fmla="*/ 15 h 17"/>
                  <a:gd name="T22" fmla="*/ 2 w 8"/>
                  <a:gd name="T23" fmla="*/ 13 h 17"/>
                  <a:gd name="T24" fmla="*/ 0 w 8"/>
                  <a:gd name="T25" fmla="*/ 5 h 17"/>
                  <a:gd name="T26" fmla="*/ 0 w 8"/>
                  <a:gd name="T2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7">
                    <a:moveTo>
                      <a:pt x="0" y="5"/>
                    </a:moveTo>
                    <a:lnTo>
                      <a:pt x="0" y="5"/>
                    </a:lnTo>
                    <a:lnTo>
                      <a:pt x="2" y="5"/>
                    </a:lnTo>
                    <a:lnTo>
                      <a:pt x="4" y="0"/>
                    </a:lnTo>
                    <a:lnTo>
                      <a:pt x="4" y="0"/>
                    </a:lnTo>
                    <a:lnTo>
                      <a:pt x="6" y="2"/>
                    </a:lnTo>
                    <a:lnTo>
                      <a:pt x="8" y="5"/>
                    </a:lnTo>
                    <a:lnTo>
                      <a:pt x="6" y="17"/>
                    </a:lnTo>
                    <a:lnTo>
                      <a:pt x="6" y="17"/>
                    </a:lnTo>
                    <a:lnTo>
                      <a:pt x="6" y="17"/>
                    </a:lnTo>
                    <a:lnTo>
                      <a:pt x="4" y="15"/>
                    </a:lnTo>
                    <a:lnTo>
                      <a:pt x="2" y="13"/>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0" name="Freeform 944">
                <a:extLst>
                  <a:ext uri="{FF2B5EF4-FFF2-40B4-BE49-F238E27FC236}">
                    <a16:creationId xmlns:a16="http://schemas.microsoft.com/office/drawing/2014/main" id="{7C2FBBF9-50D9-C15E-B0B1-912C1865AC44}"/>
                  </a:ext>
                </a:extLst>
              </p:cNvPr>
              <p:cNvSpPr>
                <a:spLocks/>
              </p:cNvSpPr>
              <p:nvPr/>
            </p:nvSpPr>
            <p:spPr bwMode="auto">
              <a:xfrm>
                <a:off x="1452" y="2247"/>
                <a:ext cx="10" cy="24"/>
              </a:xfrm>
              <a:custGeom>
                <a:avLst/>
                <a:gdLst>
                  <a:gd name="T0" fmla="*/ 8 w 10"/>
                  <a:gd name="T1" fmla="*/ 16 h 24"/>
                  <a:gd name="T2" fmla="*/ 8 w 10"/>
                  <a:gd name="T3" fmla="*/ 16 h 24"/>
                  <a:gd name="T4" fmla="*/ 10 w 10"/>
                  <a:gd name="T5" fmla="*/ 22 h 24"/>
                  <a:gd name="T6" fmla="*/ 10 w 10"/>
                  <a:gd name="T7" fmla="*/ 22 h 24"/>
                  <a:gd name="T8" fmla="*/ 8 w 10"/>
                  <a:gd name="T9" fmla="*/ 24 h 24"/>
                  <a:gd name="T10" fmla="*/ 8 w 10"/>
                  <a:gd name="T11" fmla="*/ 24 h 24"/>
                  <a:gd name="T12" fmla="*/ 6 w 10"/>
                  <a:gd name="T13" fmla="*/ 24 h 24"/>
                  <a:gd name="T14" fmla="*/ 6 w 10"/>
                  <a:gd name="T15" fmla="*/ 24 h 24"/>
                  <a:gd name="T16" fmla="*/ 4 w 10"/>
                  <a:gd name="T17" fmla="*/ 22 h 24"/>
                  <a:gd name="T18" fmla="*/ 2 w 10"/>
                  <a:gd name="T19" fmla="*/ 18 h 24"/>
                  <a:gd name="T20" fmla="*/ 2 w 10"/>
                  <a:gd name="T21" fmla="*/ 18 h 24"/>
                  <a:gd name="T22" fmla="*/ 2 w 10"/>
                  <a:gd name="T23" fmla="*/ 12 h 24"/>
                  <a:gd name="T24" fmla="*/ 0 w 10"/>
                  <a:gd name="T25" fmla="*/ 8 h 24"/>
                  <a:gd name="T26" fmla="*/ 0 w 10"/>
                  <a:gd name="T27" fmla="*/ 8 h 24"/>
                  <a:gd name="T28" fmla="*/ 2 w 10"/>
                  <a:gd name="T29" fmla="*/ 2 h 24"/>
                  <a:gd name="T30" fmla="*/ 4 w 10"/>
                  <a:gd name="T31" fmla="*/ 0 h 24"/>
                  <a:gd name="T32" fmla="*/ 4 w 10"/>
                  <a:gd name="T33" fmla="*/ 0 h 24"/>
                  <a:gd name="T34" fmla="*/ 6 w 10"/>
                  <a:gd name="T35" fmla="*/ 8 h 24"/>
                  <a:gd name="T36" fmla="*/ 6 w 10"/>
                  <a:gd name="T37" fmla="*/ 8 h 24"/>
                  <a:gd name="T38" fmla="*/ 8 w 10"/>
                  <a:gd name="T39" fmla="*/ 16 h 24"/>
                  <a:gd name="T40" fmla="*/ 8 w 10"/>
                  <a:gd name="T4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4">
                    <a:moveTo>
                      <a:pt x="8" y="16"/>
                    </a:moveTo>
                    <a:lnTo>
                      <a:pt x="8" y="16"/>
                    </a:lnTo>
                    <a:lnTo>
                      <a:pt x="10" y="22"/>
                    </a:lnTo>
                    <a:lnTo>
                      <a:pt x="10" y="22"/>
                    </a:lnTo>
                    <a:lnTo>
                      <a:pt x="8" y="24"/>
                    </a:lnTo>
                    <a:lnTo>
                      <a:pt x="8" y="24"/>
                    </a:lnTo>
                    <a:lnTo>
                      <a:pt x="6" y="24"/>
                    </a:lnTo>
                    <a:lnTo>
                      <a:pt x="6" y="24"/>
                    </a:lnTo>
                    <a:lnTo>
                      <a:pt x="4" y="22"/>
                    </a:lnTo>
                    <a:lnTo>
                      <a:pt x="2" y="18"/>
                    </a:lnTo>
                    <a:lnTo>
                      <a:pt x="2" y="18"/>
                    </a:lnTo>
                    <a:lnTo>
                      <a:pt x="2" y="12"/>
                    </a:lnTo>
                    <a:lnTo>
                      <a:pt x="0" y="8"/>
                    </a:lnTo>
                    <a:lnTo>
                      <a:pt x="0" y="8"/>
                    </a:lnTo>
                    <a:lnTo>
                      <a:pt x="2" y="2"/>
                    </a:lnTo>
                    <a:lnTo>
                      <a:pt x="4" y="0"/>
                    </a:lnTo>
                    <a:lnTo>
                      <a:pt x="4" y="0"/>
                    </a:lnTo>
                    <a:lnTo>
                      <a:pt x="6" y="8"/>
                    </a:lnTo>
                    <a:lnTo>
                      <a:pt x="6" y="8"/>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1" name="Freeform 945">
                <a:extLst>
                  <a:ext uri="{FF2B5EF4-FFF2-40B4-BE49-F238E27FC236}">
                    <a16:creationId xmlns:a16="http://schemas.microsoft.com/office/drawing/2014/main" id="{4E0C6B00-7ECE-30C1-7F59-56E150328624}"/>
                  </a:ext>
                </a:extLst>
              </p:cNvPr>
              <p:cNvSpPr>
                <a:spLocks/>
              </p:cNvSpPr>
              <p:nvPr/>
            </p:nvSpPr>
            <p:spPr bwMode="auto">
              <a:xfrm>
                <a:off x="5992" y="2745"/>
                <a:ext cx="30" cy="58"/>
              </a:xfrm>
              <a:custGeom>
                <a:avLst/>
                <a:gdLst>
                  <a:gd name="T0" fmla="*/ 30 w 30"/>
                  <a:gd name="T1" fmla="*/ 56 h 58"/>
                  <a:gd name="T2" fmla="*/ 30 w 30"/>
                  <a:gd name="T3" fmla="*/ 56 h 58"/>
                  <a:gd name="T4" fmla="*/ 28 w 30"/>
                  <a:gd name="T5" fmla="*/ 58 h 58"/>
                  <a:gd name="T6" fmla="*/ 28 w 30"/>
                  <a:gd name="T7" fmla="*/ 58 h 58"/>
                  <a:gd name="T8" fmla="*/ 24 w 30"/>
                  <a:gd name="T9" fmla="*/ 56 h 58"/>
                  <a:gd name="T10" fmla="*/ 24 w 30"/>
                  <a:gd name="T11" fmla="*/ 56 h 58"/>
                  <a:gd name="T12" fmla="*/ 20 w 30"/>
                  <a:gd name="T13" fmla="*/ 48 h 58"/>
                  <a:gd name="T14" fmla="*/ 14 w 30"/>
                  <a:gd name="T15" fmla="*/ 42 h 58"/>
                  <a:gd name="T16" fmla="*/ 12 w 30"/>
                  <a:gd name="T17" fmla="*/ 40 h 58"/>
                  <a:gd name="T18" fmla="*/ 8 w 30"/>
                  <a:gd name="T19" fmla="*/ 40 h 58"/>
                  <a:gd name="T20" fmla="*/ 6 w 30"/>
                  <a:gd name="T21" fmla="*/ 44 h 58"/>
                  <a:gd name="T22" fmla="*/ 2 w 30"/>
                  <a:gd name="T23" fmla="*/ 48 h 58"/>
                  <a:gd name="T24" fmla="*/ 2 w 30"/>
                  <a:gd name="T25" fmla="*/ 48 h 58"/>
                  <a:gd name="T26" fmla="*/ 2 w 30"/>
                  <a:gd name="T27" fmla="*/ 46 h 58"/>
                  <a:gd name="T28" fmla="*/ 2 w 30"/>
                  <a:gd name="T29" fmla="*/ 46 h 58"/>
                  <a:gd name="T30" fmla="*/ 0 w 30"/>
                  <a:gd name="T31" fmla="*/ 42 h 58"/>
                  <a:gd name="T32" fmla="*/ 0 w 30"/>
                  <a:gd name="T33" fmla="*/ 36 h 58"/>
                  <a:gd name="T34" fmla="*/ 0 w 30"/>
                  <a:gd name="T35" fmla="*/ 36 h 58"/>
                  <a:gd name="T36" fmla="*/ 2 w 30"/>
                  <a:gd name="T37" fmla="*/ 30 h 58"/>
                  <a:gd name="T38" fmla="*/ 2 w 30"/>
                  <a:gd name="T39" fmla="*/ 30 h 58"/>
                  <a:gd name="T40" fmla="*/ 4 w 30"/>
                  <a:gd name="T41" fmla="*/ 24 h 58"/>
                  <a:gd name="T42" fmla="*/ 2 w 30"/>
                  <a:gd name="T43" fmla="*/ 18 h 58"/>
                  <a:gd name="T44" fmla="*/ 2 w 30"/>
                  <a:gd name="T45" fmla="*/ 12 h 58"/>
                  <a:gd name="T46" fmla="*/ 2 w 30"/>
                  <a:gd name="T47" fmla="*/ 6 h 58"/>
                  <a:gd name="T48" fmla="*/ 2 w 30"/>
                  <a:gd name="T49" fmla="*/ 6 h 58"/>
                  <a:gd name="T50" fmla="*/ 4 w 30"/>
                  <a:gd name="T51" fmla="*/ 2 h 58"/>
                  <a:gd name="T52" fmla="*/ 8 w 30"/>
                  <a:gd name="T53" fmla="*/ 0 h 58"/>
                  <a:gd name="T54" fmla="*/ 10 w 30"/>
                  <a:gd name="T55" fmla="*/ 2 h 58"/>
                  <a:gd name="T56" fmla="*/ 14 w 30"/>
                  <a:gd name="T57" fmla="*/ 4 h 58"/>
                  <a:gd name="T58" fmla="*/ 14 w 30"/>
                  <a:gd name="T59" fmla="*/ 4 h 58"/>
                  <a:gd name="T60" fmla="*/ 16 w 30"/>
                  <a:gd name="T61" fmla="*/ 6 h 58"/>
                  <a:gd name="T62" fmla="*/ 18 w 30"/>
                  <a:gd name="T63" fmla="*/ 6 h 58"/>
                  <a:gd name="T64" fmla="*/ 20 w 30"/>
                  <a:gd name="T65" fmla="*/ 6 h 58"/>
                  <a:gd name="T66" fmla="*/ 20 w 30"/>
                  <a:gd name="T67" fmla="*/ 6 h 58"/>
                  <a:gd name="T68" fmla="*/ 22 w 30"/>
                  <a:gd name="T69" fmla="*/ 10 h 58"/>
                  <a:gd name="T70" fmla="*/ 22 w 30"/>
                  <a:gd name="T71" fmla="*/ 10 h 58"/>
                  <a:gd name="T72" fmla="*/ 24 w 30"/>
                  <a:gd name="T73" fmla="*/ 18 h 58"/>
                  <a:gd name="T74" fmla="*/ 26 w 30"/>
                  <a:gd name="T75" fmla="*/ 28 h 58"/>
                  <a:gd name="T76" fmla="*/ 26 w 30"/>
                  <a:gd name="T77" fmla="*/ 28 h 58"/>
                  <a:gd name="T78" fmla="*/ 24 w 30"/>
                  <a:gd name="T79" fmla="*/ 30 h 58"/>
                  <a:gd name="T80" fmla="*/ 26 w 30"/>
                  <a:gd name="T81" fmla="*/ 32 h 58"/>
                  <a:gd name="T82" fmla="*/ 26 w 30"/>
                  <a:gd name="T83" fmla="*/ 36 h 58"/>
                  <a:gd name="T84" fmla="*/ 26 w 30"/>
                  <a:gd name="T85" fmla="*/ 36 h 58"/>
                  <a:gd name="T86" fmla="*/ 28 w 30"/>
                  <a:gd name="T87" fmla="*/ 48 h 58"/>
                  <a:gd name="T88" fmla="*/ 28 w 30"/>
                  <a:gd name="T89" fmla="*/ 48 h 58"/>
                  <a:gd name="T90" fmla="*/ 30 w 30"/>
                  <a:gd name="T91" fmla="*/ 56 h 58"/>
                  <a:gd name="T92" fmla="*/ 30 w 30"/>
                  <a:gd name="T93"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58">
                    <a:moveTo>
                      <a:pt x="30" y="56"/>
                    </a:moveTo>
                    <a:lnTo>
                      <a:pt x="30" y="56"/>
                    </a:lnTo>
                    <a:lnTo>
                      <a:pt x="28" y="58"/>
                    </a:lnTo>
                    <a:lnTo>
                      <a:pt x="28" y="58"/>
                    </a:lnTo>
                    <a:lnTo>
                      <a:pt x="24" y="56"/>
                    </a:lnTo>
                    <a:lnTo>
                      <a:pt x="24" y="56"/>
                    </a:lnTo>
                    <a:lnTo>
                      <a:pt x="20" y="48"/>
                    </a:lnTo>
                    <a:lnTo>
                      <a:pt x="14" y="42"/>
                    </a:lnTo>
                    <a:lnTo>
                      <a:pt x="12" y="40"/>
                    </a:lnTo>
                    <a:lnTo>
                      <a:pt x="8" y="40"/>
                    </a:lnTo>
                    <a:lnTo>
                      <a:pt x="6" y="44"/>
                    </a:lnTo>
                    <a:lnTo>
                      <a:pt x="2" y="48"/>
                    </a:lnTo>
                    <a:lnTo>
                      <a:pt x="2" y="48"/>
                    </a:lnTo>
                    <a:lnTo>
                      <a:pt x="2" y="46"/>
                    </a:lnTo>
                    <a:lnTo>
                      <a:pt x="2" y="46"/>
                    </a:lnTo>
                    <a:lnTo>
                      <a:pt x="0" y="42"/>
                    </a:lnTo>
                    <a:lnTo>
                      <a:pt x="0" y="36"/>
                    </a:lnTo>
                    <a:lnTo>
                      <a:pt x="0" y="36"/>
                    </a:lnTo>
                    <a:lnTo>
                      <a:pt x="2" y="30"/>
                    </a:lnTo>
                    <a:lnTo>
                      <a:pt x="2" y="30"/>
                    </a:lnTo>
                    <a:lnTo>
                      <a:pt x="4" y="24"/>
                    </a:lnTo>
                    <a:lnTo>
                      <a:pt x="2" y="18"/>
                    </a:lnTo>
                    <a:lnTo>
                      <a:pt x="2" y="12"/>
                    </a:lnTo>
                    <a:lnTo>
                      <a:pt x="2" y="6"/>
                    </a:lnTo>
                    <a:lnTo>
                      <a:pt x="2" y="6"/>
                    </a:lnTo>
                    <a:lnTo>
                      <a:pt x="4" y="2"/>
                    </a:lnTo>
                    <a:lnTo>
                      <a:pt x="8" y="0"/>
                    </a:lnTo>
                    <a:lnTo>
                      <a:pt x="10" y="2"/>
                    </a:lnTo>
                    <a:lnTo>
                      <a:pt x="14" y="4"/>
                    </a:lnTo>
                    <a:lnTo>
                      <a:pt x="14" y="4"/>
                    </a:lnTo>
                    <a:lnTo>
                      <a:pt x="16" y="6"/>
                    </a:lnTo>
                    <a:lnTo>
                      <a:pt x="18" y="6"/>
                    </a:lnTo>
                    <a:lnTo>
                      <a:pt x="20" y="6"/>
                    </a:lnTo>
                    <a:lnTo>
                      <a:pt x="20" y="6"/>
                    </a:lnTo>
                    <a:lnTo>
                      <a:pt x="22" y="10"/>
                    </a:lnTo>
                    <a:lnTo>
                      <a:pt x="22" y="10"/>
                    </a:lnTo>
                    <a:lnTo>
                      <a:pt x="24" y="18"/>
                    </a:lnTo>
                    <a:lnTo>
                      <a:pt x="26" y="28"/>
                    </a:lnTo>
                    <a:lnTo>
                      <a:pt x="26" y="28"/>
                    </a:lnTo>
                    <a:lnTo>
                      <a:pt x="24" y="30"/>
                    </a:lnTo>
                    <a:lnTo>
                      <a:pt x="26" y="32"/>
                    </a:lnTo>
                    <a:lnTo>
                      <a:pt x="26" y="36"/>
                    </a:lnTo>
                    <a:lnTo>
                      <a:pt x="26" y="36"/>
                    </a:lnTo>
                    <a:lnTo>
                      <a:pt x="28" y="48"/>
                    </a:lnTo>
                    <a:lnTo>
                      <a:pt x="28" y="48"/>
                    </a:lnTo>
                    <a:lnTo>
                      <a:pt x="30" y="56"/>
                    </a:lnTo>
                    <a:lnTo>
                      <a:pt x="3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2" name="Freeform 946">
                <a:extLst>
                  <a:ext uri="{FF2B5EF4-FFF2-40B4-BE49-F238E27FC236}">
                    <a16:creationId xmlns:a16="http://schemas.microsoft.com/office/drawing/2014/main" id="{032E11CA-97C3-3BA9-62A4-1F85542E55AB}"/>
                  </a:ext>
                </a:extLst>
              </p:cNvPr>
              <p:cNvSpPr>
                <a:spLocks/>
              </p:cNvSpPr>
              <p:nvPr/>
            </p:nvSpPr>
            <p:spPr bwMode="auto">
              <a:xfrm>
                <a:off x="5986" y="2789"/>
                <a:ext cx="14" cy="22"/>
              </a:xfrm>
              <a:custGeom>
                <a:avLst/>
                <a:gdLst>
                  <a:gd name="T0" fmla="*/ 8 w 14"/>
                  <a:gd name="T1" fmla="*/ 22 h 22"/>
                  <a:gd name="T2" fmla="*/ 8 w 14"/>
                  <a:gd name="T3" fmla="*/ 22 h 22"/>
                  <a:gd name="T4" fmla="*/ 8 w 14"/>
                  <a:gd name="T5" fmla="*/ 20 h 22"/>
                  <a:gd name="T6" fmla="*/ 6 w 14"/>
                  <a:gd name="T7" fmla="*/ 22 h 22"/>
                  <a:gd name="T8" fmla="*/ 4 w 14"/>
                  <a:gd name="T9" fmla="*/ 22 h 22"/>
                  <a:gd name="T10" fmla="*/ 2 w 14"/>
                  <a:gd name="T11" fmla="*/ 20 h 22"/>
                  <a:gd name="T12" fmla="*/ 2 w 14"/>
                  <a:gd name="T13" fmla="*/ 20 h 22"/>
                  <a:gd name="T14" fmla="*/ 2 w 14"/>
                  <a:gd name="T15" fmla="*/ 12 h 22"/>
                  <a:gd name="T16" fmla="*/ 0 w 14"/>
                  <a:gd name="T17" fmla="*/ 8 h 22"/>
                  <a:gd name="T18" fmla="*/ 2 w 14"/>
                  <a:gd name="T19" fmla="*/ 4 h 22"/>
                  <a:gd name="T20" fmla="*/ 2 w 14"/>
                  <a:gd name="T21" fmla="*/ 4 h 22"/>
                  <a:gd name="T22" fmla="*/ 4 w 14"/>
                  <a:gd name="T23" fmla="*/ 0 h 22"/>
                  <a:gd name="T24" fmla="*/ 6 w 14"/>
                  <a:gd name="T25" fmla="*/ 0 h 22"/>
                  <a:gd name="T26" fmla="*/ 8 w 14"/>
                  <a:gd name="T27" fmla="*/ 2 h 22"/>
                  <a:gd name="T28" fmla="*/ 8 w 14"/>
                  <a:gd name="T29" fmla="*/ 4 h 22"/>
                  <a:gd name="T30" fmla="*/ 8 w 14"/>
                  <a:gd name="T31" fmla="*/ 4 h 22"/>
                  <a:gd name="T32" fmla="*/ 8 w 14"/>
                  <a:gd name="T33" fmla="*/ 4 h 22"/>
                  <a:gd name="T34" fmla="*/ 10 w 14"/>
                  <a:gd name="T35" fmla="*/ 8 h 22"/>
                  <a:gd name="T36" fmla="*/ 10 w 14"/>
                  <a:gd name="T37" fmla="*/ 10 h 22"/>
                  <a:gd name="T38" fmla="*/ 12 w 14"/>
                  <a:gd name="T39" fmla="*/ 12 h 22"/>
                  <a:gd name="T40" fmla="*/ 14 w 14"/>
                  <a:gd name="T41" fmla="*/ 14 h 22"/>
                  <a:gd name="T42" fmla="*/ 14 w 14"/>
                  <a:gd name="T43" fmla="*/ 14 h 22"/>
                  <a:gd name="T44" fmla="*/ 12 w 14"/>
                  <a:gd name="T45" fmla="*/ 18 h 22"/>
                  <a:gd name="T46" fmla="*/ 12 w 14"/>
                  <a:gd name="T47" fmla="*/ 20 h 22"/>
                  <a:gd name="T48" fmla="*/ 8 w 14"/>
                  <a:gd name="T49" fmla="*/ 22 h 22"/>
                  <a:gd name="T50" fmla="*/ 8 w 14"/>
                  <a:gd name="T5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8" y="22"/>
                    </a:moveTo>
                    <a:lnTo>
                      <a:pt x="8" y="22"/>
                    </a:lnTo>
                    <a:lnTo>
                      <a:pt x="8" y="20"/>
                    </a:lnTo>
                    <a:lnTo>
                      <a:pt x="6" y="22"/>
                    </a:lnTo>
                    <a:lnTo>
                      <a:pt x="4" y="22"/>
                    </a:lnTo>
                    <a:lnTo>
                      <a:pt x="2" y="20"/>
                    </a:lnTo>
                    <a:lnTo>
                      <a:pt x="2" y="20"/>
                    </a:lnTo>
                    <a:lnTo>
                      <a:pt x="2" y="12"/>
                    </a:lnTo>
                    <a:lnTo>
                      <a:pt x="0" y="8"/>
                    </a:lnTo>
                    <a:lnTo>
                      <a:pt x="2" y="4"/>
                    </a:lnTo>
                    <a:lnTo>
                      <a:pt x="2" y="4"/>
                    </a:lnTo>
                    <a:lnTo>
                      <a:pt x="4" y="0"/>
                    </a:lnTo>
                    <a:lnTo>
                      <a:pt x="6" y="0"/>
                    </a:lnTo>
                    <a:lnTo>
                      <a:pt x="8" y="2"/>
                    </a:lnTo>
                    <a:lnTo>
                      <a:pt x="8" y="4"/>
                    </a:lnTo>
                    <a:lnTo>
                      <a:pt x="8" y="4"/>
                    </a:lnTo>
                    <a:lnTo>
                      <a:pt x="8" y="4"/>
                    </a:lnTo>
                    <a:lnTo>
                      <a:pt x="10" y="8"/>
                    </a:lnTo>
                    <a:lnTo>
                      <a:pt x="10" y="10"/>
                    </a:lnTo>
                    <a:lnTo>
                      <a:pt x="12" y="12"/>
                    </a:lnTo>
                    <a:lnTo>
                      <a:pt x="14" y="14"/>
                    </a:lnTo>
                    <a:lnTo>
                      <a:pt x="14" y="14"/>
                    </a:lnTo>
                    <a:lnTo>
                      <a:pt x="12" y="18"/>
                    </a:lnTo>
                    <a:lnTo>
                      <a:pt x="12" y="20"/>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3" name="Freeform 947">
                <a:extLst>
                  <a:ext uri="{FF2B5EF4-FFF2-40B4-BE49-F238E27FC236}">
                    <a16:creationId xmlns:a16="http://schemas.microsoft.com/office/drawing/2014/main" id="{5F37F704-BA20-7DAD-18CB-FF20A810693F}"/>
                  </a:ext>
                </a:extLst>
              </p:cNvPr>
              <p:cNvSpPr>
                <a:spLocks/>
              </p:cNvSpPr>
              <p:nvPr/>
            </p:nvSpPr>
            <p:spPr bwMode="auto">
              <a:xfrm>
                <a:off x="2140" y="2825"/>
                <a:ext cx="10" cy="32"/>
              </a:xfrm>
              <a:custGeom>
                <a:avLst/>
                <a:gdLst>
                  <a:gd name="T0" fmla="*/ 4 w 10"/>
                  <a:gd name="T1" fmla="*/ 2 h 32"/>
                  <a:gd name="T2" fmla="*/ 4 w 10"/>
                  <a:gd name="T3" fmla="*/ 2 h 32"/>
                  <a:gd name="T4" fmla="*/ 6 w 10"/>
                  <a:gd name="T5" fmla="*/ 10 h 32"/>
                  <a:gd name="T6" fmla="*/ 8 w 10"/>
                  <a:gd name="T7" fmla="*/ 12 h 32"/>
                  <a:gd name="T8" fmla="*/ 10 w 10"/>
                  <a:gd name="T9" fmla="*/ 12 h 32"/>
                  <a:gd name="T10" fmla="*/ 10 w 10"/>
                  <a:gd name="T11" fmla="*/ 12 h 32"/>
                  <a:gd name="T12" fmla="*/ 10 w 10"/>
                  <a:gd name="T13" fmla="*/ 14 h 32"/>
                  <a:gd name="T14" fmla="*/ 10 w 10"/>
                  <a:gd name="T15" fmla="*/ 14 h 32"/>
                  <a:gd name="T16" fmla="*/ 10 w 10"/>
                  <a:gd name="T17" fmla="*/ 16 h 32"/>
                  <a:gd name="T18" fmla="*/ 10 w 10"/>
                  <a:gd name="T19" fmla="*/ 16 h 32"/>
                  <a:gd name="T20" fmla="*/ 8 w 10"/>
                  <a:gd name="T21" fmla="*/ 18 h 32"/>
                  <a:gd name="T22" fmla="*/ 8 w 10"/>
                  <a:gd name="T23" fmla="*/ 18 h 32"/>
                  <a:gd name="T24" fmla="*/ 8 w 10"/>
                  <a:gd name="T25" fmla="*/ 22 h 32"/>
                  <a:gd name="T26" fmla="*/ 8 w 10"/>
                  <a:gd name="T27" fmla="*/ 24 h 32"/>
                  <a:gd name="T28" fmla="*/ 10 w 10"/>
                  <a:gd name="T29" fmla="*/ 24 h 32"/>
                  <a:gd name="T30" fmla="*/ 8 w 10"/>
                  <a:gd name="T31" fmla="*/ 26 h 32"/>
                  <a:gd name="T32" fmla="*/ 8 w 10"/>
                  <a:gd name="T33" fmla="*/ 26 h 32"/>
                  <a:gd name="T34" fmla="*/ 4 w 10"/>
                  <a:gd name="T35" fmla="*/ 30 h 32"/>
                  <a:gd name="T36" fmla="*/ 4 w 10"/>
                  <a:gd name="T37" fmla="*/ 32 h 32"/>
                  <a:gd name="T38" fmla="*/ 2 w 10"/>
                  <a:gd name="T39" fmla="*/ 30 h 32"/>
                  <a:gd name="T40" fmla="*/ 0 w 10"/>
                  <a:gd name="T41" fmla="*/ 24 h 32"/>
                  <a:gd name="T42" fmla="*/ 0 w 10"/>
                  <a:gd name="T43" fmla="*/ 24 h 32"/>
                  <a:gd name="T44" fmla="*/ 2 w 10"/>
                  <a:gd name="T45" fmla="*/ 24 h 32"/>
                  <a:gd name="T46" fmla="*/ 2 w 10"/>
                  <a:gd name="T47" fmla="*/ 24 h 32"/>
                  <a:gd name="T48" fmla="*/ 2 w 10"/>
                  <a:gd name="T49" fmla="*/ 16 h 32"/>
                  <a:gd name="T50" fmla="*/ 0 w 10"/>
                  <a:gd name="T51" fmla="*/ 8 h 32"/>
                  <a:gd name="T52" fmla="*/ 0 w 10"/>
                  <a:gd name="T53" fmla="*/ 8 h 32"/>
                  <a:gd name="T54" fmla="*/ 0 w 10"/>
                  <a:gd name="T55" fmla="*/ 8 h 32"/>
                  <a:gd name="T56" fmla="*/ 0 w 10"/>
                  <a:gd name="T57" fmla="*/ 0 h 32"/>
                  <a:gd name="T58" fmla="*/ 2 w 10"/>
                  <a:gd name="T59" fmla="*/ 0 h 32"/>
                  <a:gd name="T60" fmla="*/ 4 w 10"/>
                  <a:gd name="T61" fmla="*/ 2 h 32"/>
                  <a:gd name="T62" fmla="*/ 4 w 10"/>
                  <a:gd name="T6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32">
                    <a:moveTo>
                      <a:pt x="4" y="2"/>
                    </a:moveTo>
                    <a:lnTo>
                      <a:pt x="4" y="2"/>
                    </a:lnTo>
                    <a:lnTo>
                      <a:pt x="6" y="10"/>
                    </a:lnTo>
                    <a:lnTo>
                      <a:pt x="8" y="12"/>
                    </a:lnTo>
                    <a:lnTo>
                      <a:pt x="10" y="12"/>
                    </a:lnTo>
                    <a:lnTo>
                      <a:pt x="10" y="12"/>
                    </a:lnTo>
                    <a:lnTo>
                      <a:pt x="10" y="14"/>
                    </a:lnTo>
                    <a:lnTo>
                      <a:pt x="10" y="14"/>
                    </a:lnTo>
                    <a:lnTo>
                      <a:pt x="10" y="16"/>
                    </a:lnTo>
                    <a:lnTo>
                      <a:pt x="10" y="16"/>
                    </a:lnTo>
                    <a:lnTo>
                      <a:pt x="8" y="18"/>
                    </a:lnTo>
                    <a:lnTo>
                      <a:pt x="8" y="18"/>
                    </a:lnTo>
                    <a:lnTo>
                      <a:pt x="8" y="22"/>
                    </a:lnTo>
                    <a:lnTo>
                      <a:pt x="8" y="24"/>
                    </a:lnTo>
                    <a:lnTo>
                      <a:pt x="10" y="24"/>
                    </a:lnTo>
                    <a:lnTo>
                      <a:pt x="8" y="26"/>
                    </a:lnTo>
                    <a:lnTo>
                      <a:pt x="8" y="26"/>
                    </a:lnTo>
                    <a:lnTo>
                      <a:pt x="4" y="30"/>
                    </a:lnTo>
                    <a:lnTo>
                      <a:pt x="4" y="32"/>
                    </a:lnTo>
                    <a:lnTo>
                      <a:pt x="2" y="30"/>
                    </a:lnTo>
                    <a:lnTo>
                      <a:pt x="0" y="24"/>
                    </a:lnTo>
                    <a:lnTo>
                      <a:pt x="0" y="24"/>
                    </a:lnTo>
                    <a:lnTo>
                      <a:pt x="2" y="24"/>
                    </a:lnTo>
                    <a:lnTo>
                      <a:pt x="2" y="24"/>
                    </a:lnTo>
                    <a:lnTo>
                      <a:pt x="2" y="16"/>
                    </a:lnTo>
                    <a:lnTo>
                      <a:pt x="0" y="8"/>
                    </a:lnTo>
                    <a:lnTo>
                      <a:pt x="0" y="8"/>
                    </a:lnTo>
                    <a:lnTo>
                      <a:pt x="0" y="8"/>
                    </a:lnTo>
                    <a:lnTo>
                      <a:pt x="0"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4" name="Freeform 948">
                <a:extLst>
                  <a:ext uri="{FF2B5EF4-FFF2-40B4-BE49-F238E27FC236}">
                    <a16:creationId xmlns:a16="http://schemas.microsoft.com/office/drawing/2014/main" id="{A82230C9-C827-98C3-BDF5-ABB054B492AF}"/>
                  </a:ext>
                </a:extLst>
              </p:cNvPr>
              <p:cNvSpPr>
                <a:spLocks/>
              </p:cNvSpPr>
              <p:nvPr/>
            </p:nvSpPr>
            <p:spPr bwMode="auto">
              <a:xfrm>
                <a:off x="2150" y="2833"/>
                <a:ext cx="6" cy="8"/>
              </a:xfrm>
              <a:custGeom>
                <a:avLst/>
                <a:gdLst>
                  <a:gd name="T0" fmla="*/ 0 w 6"/>
                  <a:gd name="T1" fmla="*/ 8 h 8"/>
                  <a:gd name="T2" fmla="*/ 0 w 6"/>
                  <a:gd name="T3" fmla="*/ 8 h 8"/>
                  <a:gd name="T4" fmla="*/ 0 w 6"/>
                  <a:gd name="T5" fmla="*/ 4 h 8"/>
                  <a:gd name="T6" fmla="*/ 0 w 6"/>
                  <a:gd name="T7" fmla="*/ 4 h 8"/>
                  <a:gd name="T8" fmla="*/ 2 w 6"/>
                  <a:gd name="T9" fmla="*/ 0 h 8"/>
                  <a:gd name="T10" fmla="*/ 4 w 6"/>
                  <a:gd name="T11" fmla="*/ 0 h 8"/>
                  <a:gd name="T12" fmla="*/ 6 w 6"/>
                  <a:gd name="T13" fmla="*/ 2 h 8"/>
                  <a:gd name="T14" fmla="*/ 6 w 6"/>
                  <a:gd name="T15" fmla="*/ 8 h 8"/>
                  <a:gd name="T16" fmla="*/ 6 w 6"/>
                  <a:gd name="T17" fmla="*/ 8 h 8"/>
                  <a:gd name="T18" fmla="*/ 0 w 6"/>
                  <a:gd name="T19" fmla="*/ 8 h 8"/>
                  <a:gd name="T20" fmla="*/ 0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0" y="8"/>
                    </a:moveTo>
                    <a:lnTo>
                      <a:pt x="0" y="8"/>
                    </a:lnTo>
                    <a:lnTo>
                      <a:pt x="0" y="4"/>
                    </a:lnTo>
                    <a:lnTo>
                      <a:pt x="0" y="4"/>
                    </a:lnTo>
                    <a:lnTo>
                      <a:pt x="2" y="0"/>
                    </a:lnTo>
                    <a:lnTo>
                      <a:pt x="4" y="0"/>
                    </a:lnTo>
                    <a:lnTo>
                      <a:pt x="6" y="2"/>
                    </a:lnTo>
                    <a:lnTo>
                      <a:pt x="6" y="8"/>
                    </a:lnTo>
                    <a:lnTo>
                      <a:pt x="6"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5" name="Freeform 949">
                <a:extLst>
                  <a:ext uri="{FF2B5EF4-FFF2-40B4-BE49-F238E27FC236}">
                    <a16:creationId xmlns:a16="http://schemas.microsoft.com/office/drawing/2014/main" id="{4E5E4A0A-8AEE-7B68-1753-F00EBB66615A}"/>
                  </a:ext>
                </a:extLst>
              </p:cNvPr>
              <p:cNvSpPr>
                <a:spLocks/>
              </p:cNvSpPr>
              <p:nvPr/>
            </p:nvSpPr>
            <p:spPr bwMode="auto">
              <a:xfrm>
                <a:off x="3476" y="2845"/>
                <a:ext cx="12" cy="12"/>
              </a:xfrm>
              <a:custGeom>
                <a:avLst/>
                <a:gdLst>
                  <a:gd name="T0" fmla="*/ 0 w 12"/>
                  <a:gd name="T1" fmla="*/ 4 h 12"/>
                  <a:gd name="T2" fmla="*/ 0 w 12"/>
                  <a:gd name="T3" fmla="*/ 4 h 12"/>
                  <a:gd name="T4" fmla="*/ 4 w 12"/>
                  <a:gd name="T5" fmla="*/ 4 h 12"/>
                  <a:gd name="T6" fmla="*/ 6 w 12"/>
                  <a:gd name="T7" fmla="*/ 2 h 12"/>
                  <a:gd name="T8" fmla="*/ 8 w 12"/>
                  <a:gd name="T9" fmla="*/ 0 h 12"/>
                  <a:gd name="T10" fmla="*/ 10 w 12"/>
                  <a:gd name="T11" fmla="*/ 0 h 12"/>
                  <a:gd name="T12" fmla="*/ 10 w 12"/>
                  <a:gd name="T13" fmla="*/ 0 h 12"/>
                  <a:gd name="T14" fmla="*/ 12 w 12"/>
                  <a:gd name="T15" fmla="*/ 2 h 12"/>
                  <a:gd name="T16" fmla="*/ 12 w 12"/>
                  <a:gd name="T17" fmla="*/ 2 h 12"/>
                  <a:gd name="T18" fmla="*/ 12 w 12"/>
                  <a:gd name="T19" fmla="*/ 4 h 12"/>
                  <a:gd name="T20" fmla="*/ 12 w 12"/>
                  <a:gd name="T21" fmla="*/ 4 h 12"/>
                  <a:gd name="T22" fmla="*/ 10 w 12"/>
                  <a:gd name="T23" fmla="*/ 4 h 12"/>
                  <a:gd name="T24" fmla="*/ 10 w 12"/>
                  <a:gd name="T25" fmla="*/ 4 h 12"/>
                  <a:gd name="T26" fmla="*/ 6 w 12"/>
                  <a:gd name="T27" fmla="*/ 10 h 12"/>
                  <a:gd name="T28" fmla="*/ 4 w 12"/>
                  <a:gd name="T29" fmla="*/ 12 h 12"/>
                  <a:gd name="T30" fmla="*/ 4 w 12"/>
                  <a:gd name="T31" fmla="*/ 10 h 12"/>
                  <a:gd name="T32" fmla="*/ 0 w 12"/>
                  <a:gd name="T33" fmla="*/ 4 h 12"/>
                  <a:gd name="T34" fmla="*/ 0 w 12"/>
                  <a:gd name="T3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0" y="4"/>
                    </a:moveTo>
                    <a:lnTo>
                      <a:pt x="0" y="4"/>
                    </a:lnTo>
                    <a:lnTo>
                      <a:pt x="4" y="4"/>
                    </a:lnTo>
                    <a:lnTo>
                      <a:pt x="6" y="2"/>
                    </a:lnTo>
                    <a:lnTo>
                      <a:pt x="8" y="0"/>
                    </a:lnTo>
                    <a:lnTo>
                      <a:pt x="10" y="0"/>
                    </a:lnTo>
                    <a:lnTo>
                      <a:pt x="10" y="0"/>
                    </a:lnTo>
                    <a:lnTo>
                      <a:pt x="12" y="2"/>
                    </a:lnTo>
                    <a:lnTo>
                      <a:pt x="12" y="2"/>
                    </a:lnTo>
                    <a:lnTo>
                      <a:pt x="12" y="4"/>
                    </a:lnTo>
                    <a:lnTo>
                      <a:pt x="12" y="4"/>
                    </a:lnTo>
                    <a:lnTo>
                      <a:pt x="10" y="4"/>
                    </a:lnTo>
                    <a:lnTo>
                      <a:pt x="10" y="4"/>
                    </a:lnTo>
                    <a:lnTo>
                      <a:pt x="6" y="10"/>
                    </a:lnTo>
                    <a:lnTo>
                      <a:pt x="4" y="12"/>
                    </a:lnTo>
                    <a:lnTo>
                      <a:pt x="4"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6" name="Freeform 950">
                <a:extLst>
                  <a:ext uri="{FF2B5EF4-FFF2-40B4-BE49-F238E27FC236}">
                    <a16:creationId xmlns:a16="http://schemas.microsoft.com/office/drawing/2014/main" id="{CCE64C60-B0CE-399C-FC62-1F3F1DE2C7A8}"/>
                  </a:ext>
                </a:extLst>
              </p:cNvPr>
              <p:cNvSpPr>
                <a:spLocks/>
              </p:cNvSpPr>
              <p:nvPr/>
            </p:nvSpPr>
            <p:spPr bwMode="auto">
              <a:xfrm>
                <a:off x="1472" y="2372"/>
                <a:ext cx="34" cy="46"/>
              </a:xfrm>
              <a:custGeom>
                <a:avLst/>
                <a:gdLst>
                  <a:gd name="T0" fmla="*/ 6 w 34"/>
                  <a:gd name="T1" fmla="*/ 42 h 46"/>
                  <a:gd name="T2" fmla="*/ 6 w 34"/>
                  <a:gd name="T3" fmla="*/ 42 h 46"/>
                  <a:gd name="T4" fmla="*/ 8 w 34"/>
                  <a:gd name="T5" fmla="*/ 42 h 46"/>
                  <a:gd name="T6" fmla="*/ 10 w 34"/>
                  <a:gd name="T7" fmla="*/ 40 h 46"/>
                  <a:gd name="T8" fmla="*/ 12 w 34"/>
                  <a:gd name="T9" fmla="*/ 34 h 46"/>
                  <a:gd name="T10" fmla="*/ 12 w 34"/>
                  <a:gd name="T11" fmla="*/ 26 h 46"/>
                  <a:gd name="T12" fmla="*/ 16 w 34"/>
                  <a:gd name="T13" fmla="*/ 18 h 46"/>
                  <a:gd name="T14" fmla="*/ 16 w 34"/>
                  <a:gd name="T15" fmla="*/ 18 h 46"/>
                  <a:gd name="T16" fmla="*/ 14 w 34"/>
                  <a:gd name="T17" fmla="*/ 14 h 46"/>
                  <a:gd name="T18" fmla="*/ 14 w 34"/>
                  <a:gd name="T19" fmla="*/ 14 h 46"/>
                  <a:gd name="T20" fmla="*/ 12 w 34"/>
                  <a:gd name="T21" fmla="*/ 14 h 46"/>
                  <a:gd name="T22" fmla="*/ 10 w 34"/>
                  <a:gd name="T23" fmla="*/ 18 h 46"/>
                  <a:gd name="T24" fmla="*/ 10 w 34"/>
                  <a:gd name="T25" fmla="*/ 18 h 46"/>
                  <a:gd name="T26" fmla="*/ 10 w 34"/>
                  <a:gd name="T27" fmla="*/ 22 h 46"/>
                  <a:gd name="T28" fmla="*/ 8 w 34"/>
                  <a:gd name="T29" fmla="*/ 22 h 46"/>
                  <a:gd name="T30" fmla="*/ 8 w 34"/>
                  <a:gd name="T31" fmla="*/ 22 h 46"/>
                  <a:gd name="T32" fmla="*/ 8 w 34"/>
                  <a:gd name="T33" fmla="*/ 22 h 46"/>
                  <a:gd name="T34" fmla="*/ 6 w 34"/>
                  <a:gd name="T35" fmla="*/ 18 h 46"/>
                  <a:gd name="T36" fmla="*/ 6 w 34"/>
                  <a:gd name="T37" fmla="*/ 14 h 46"/>
                  <a:gd name="T38" fmla="*/ 6 w 34"/>
                  <a:gd name="T39" fmla="*/ 14 h 46"/>
                  <a:gd name="T40" fmla="*/ 6 w 34"/>
                  <a:gd name="T41" fmla="*/ 8 h 46"/>
                  <a:gd name="T42" fmla="*/ 8 w 34"/>
                  <a:gd name="T43" fmla="*/ 6 h 46"/>
                  <a:gd name="T44" fmla="*/ 8 w 34"/>
                  <a:gd name="T45" fmla="*/ 6 h 46"/>
                  <a:gd name="T46" fmla="*/ 12 w 34"/>
                  <a:gd name="T47" fmla="*/ 6 h 46"/>
                  <a:gd name="T48" fmla="*/ 14 w 34"/>
                  <a:gd name="T49" fmla="*/ 4 h 46"/>
                  <a:gd name="T50" fmla="*/ 16 w 34"/>
                  <a:gd name="T51" fmla="*/ 2 h 46"/>
                  <a:gd name="T52" fmla="*/ 16 w 34"/>
                  <a:gd name="T53" fmla="*/ 2 h 46"/>
                  <a:gd name="T54" fmla="*/ 18 w 34"/>
                  <a:gd name="T55" fmla="*/ 0 h 46"/>
                  <a:gd name="T56" fmla="*/ 20 w 34"/>
                  <a:gd name="T57" fmla="*/ 0 h 46"/>
                  <a:gd name="T58" fmla="*/ 22 w 34"/>
                  <a:gd name="T59" fmla="*/ 2 h 46"/>
                  <a:gd name="T60" fmla="*/ 24 w 34"/>
                  <a:gd name="T61" fmla="*/ 2 h 46"/>
                  <a:gd name="T62" fmla="*/ 24 w 34"/>
                  <a:gd name="T63" fmla="*/ 2 h 46"/>
                  <a:gd name="T64" fmla="*/ 26 w 34"/>
                  <a:gd name="T65" fmla="*/ 4 h 46"/>
                  <a:gd name="T66" fmla="*/ 28 w 34"/>
                  <a:gd name="T67" fmla="*/ 8 h 46"/>
                  <a:gd name="T68" fmla="*/ 28 w 34"/>
                  <a:gd name="T69" fmla="*/ 8 h 46"/>
                  <a:gd name="T70" fmla="*/ 28 w 34"/>
                  <a:gd name="T71" fmla="*/ 14 h 46"/>
                  <a:gd name="T72" fmla="*/ 28 w 34"/>
                  <a:gd name="T73" fmla="*/ 18 h 46"/>
                  <a:gd name="T74" fmla="*/ 32 w 34"/>
                  <a:gd name="T75" fmla="*/ 22 h 46"/>
                  <a:gd name="T76" fmla="*/ 32 w 34"/>
                  <a:gd name="T77" fmla="*/ 22 h 46"/>
                  <a:gd name="T78" fmla="*/ 34 w 34"/>
                  <a:gd name="T79" fmla="*/ 24 h 46"/>
                  <a:gd name="T80" fmla="*/ 34 w 34"/>
                  <a:gd name="T81" fmla="*/ 24 h 46"/>
                  <a:gd name="T82" fmla="*/ 34 w 34"/>
                  <a:gd name="T83" fmla="*/ 32 h 46"/>
                  <a:gd name="T84" fmla="*/ 34 w 34"/>
                  <a:gd name="T85" fmla="*/ 40 h 46"/>
                  <a:gd name="T86" fmla="*/ 34 w 34"/>
                  <a:gd name="T87" fmla="*/ 40 h 46"/>
                  <a:gd name="T88" fmla="*/ 32 w 34"/>
                  <a:gd name="T89" fmla="*/ 42 h 46"/>
                  <a:gd name="T90" fmla="*/ 30 w 34"/>
                  <a:gd name="T91" fmla="*/ 42 h 46"/>
                  <a:gd name="T92" fmla="*/ 28 w 34"/>
                  <a:gd name="T93" fmla="*/ 38 h 46"/>
                  <a:gd name="T94" fmla="*/ 28 w 34"/>
                  <a:gd name="T95" fmla="*/ 38 h 46"/>
                  <a:gd name="T96" fmla="*/ 22 w 34"/>
                  <a:gd name="T97" fmla="*/ 34 h 46"/>
                  <a:gd name="T98" fmla="*/ 18 w 34"/>
                  <a:gd name="T99" fmla="*/ 34 h 46"/>
                  <a:gd name="T100" fmla="*/ 16 w 34"/>
                  <a:gd name="T101" fmla="*/ 40 h 46"/>
                  <a:gd name="T102" fmla="*/ 16 w 34"/>
                  <a:gd name="T103" fmla="*/ 40 h 46"/>
                  <a:gd name="T104" fmla="*/ 14 w 34"/>
                  <a:gd name="T105" fmla="*/ 44 h 46"/>
                  <a:gd name="T106" fmla="*/ 14 w 34"/>
                  <a:gd name="T107" fmla="*/ 46 h 46"/>
                  <a:gd name="T108" fmla="*/ 12 w 34"/>
                  <a:gd name="T109" fmla="*/ 46 h 46"/>
                  <a:gd name="T110" fmla="*/ 12 w 34"/>
                  <a:gd name="T111" fmla="*/ 46 h 46"/>
                  <a:gd name="T112" fmla="*/ 0 w 34"/>
                  <a:gd name="T113" fmla="*/ 44 h 46"/>
                  <a:gd name="T114" fmla="*/ 0 w 34"/>
                  <a:gd name="T115" fmla="*/ 44 h 46"/>
                  <a:gd name="T116" fmla="*/ 2 w 34"/>
                  <a:gd name="T117" fmla="*/ 40 h 46"/>
                  <a:gd name="T118" fmla="*/ 6 w 34"/>
                  <a:gd name="T119" fmla="*/ 42 h 46"/>
                  <a:gd name="T120" fmla="*/ 6 w 34"/>
                  <a:gd name="T121"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46">
                    <a:moveTo>
                      <a:pt x="6" y="42"/>
                    </a:moveTo>
                    <a:lnTo>
                      <a:pt x="6" y="42"/>
                    </a:lnTo>
                    <a:lnTo>
                      <a:pt x="8" y="42"/>
                    </a:lnTo>
                    <a:lnTo>
                      <a:pt x="10" y="40"/>
                    </a:lnTo>
                    <a:lnTo>
                      <a:pt x="12" y="34"/>
                    </a:lnTo>
                    <a:lnTo>
                      <a:pt x="12" y="26"/>
                    </a:lnTo>
                    <a:lnTo>
                      <a:pt x="16" y="18"/>
                    </a:lnTo>
                    <a:lnTo>
                      <a:pt x="16" y="18"/>
                    </a:lnTo>
                    <a:lnTo>
                      <a:pt x="14" y="14"/>
                    </a:lnTo>
                    <a:lnTo>
                      <a:pt x="14" y="14"/>
                    </a:lnTo>
                    <a:lnTo>
                      <a:pt x="12" y="14"/>
                    </a:lnTo>
                    <a:lnTo>
                      <a:pt x="10" y="18"/>
                    </a:lnTo>
                    <a:lnTo>
                      <a:pt x="10" y="18"/>
                    </a:lnTo>
                    <a:lnTo>
                      <a:pt x="10" y="22"/>
                    </a:lnTo>
                    <a:lnTo>
                      <a:pt x="8" y="22"/>
                    </a:lnTo>
                    <a:lnTo>
                      <a:pt x="8" y="22"/>
                    </a:lnTo>
                    <a:lnTo>
                      <a:pt x="8" y="22"/>
                    </a:lnTo>
                    <a:lnTo>
                      <a:pt x="6" y="18"/>
                    </a:lnTo>
                    <a:lnTo>
                      <a:pt x="6" y="14"/>
                    </a:lnTo>
                    <a:lnTo>
                      <a:pt x="6" y="14"/>
                    </a:lnTo>
                    <a:lnTo>
                      <a:pt x="6" y="8"/>
                    </a:lnTo>
                    <a:lnTo>
                      <a:pt x="8" y="6"/>
                    </a:lnTo>
                    <a:lnTo>
                      <a:pt x="8" y="6"/>
                    </a:lnTo>
                    <a:lnTo>
                      <a:pt x="12" y="6"/>
                    </a:lnTo>
                    <a:lnTo>
                      <a:pt x="14" y="4"/>
                    </a:lnTo>
                    <a:lnTo>
                      <a:pt x="16" y="2"/>
                    </a:lnTo>
                    <a:lnTo>
                      <a:pt x="16" y="2"/>
                    </a:lnTo>
                    <a:lnTo>
                      <a:pt x="18" y="0"/>
                    </a:lnTo>
                    <a:lnTo>
                      <a:pt x="20" y="0"/>
                    </a:lnTo>
                    <a:lnTo>
                      <a:pt x="22" y="2"/>
                    </a:lnTo>
                    <a:lnTo>
                      <a:pt x="24" y="2"/>
                    </a:lnTo>
                    <a:lnTo>
                      <a:pt x="24" y="2"/>
                    </a:lnTo>
                    <a:lnTo>
                      <a:pt x="26" y="4"/>
                    </a:lnTo>
                    <a:lnTo>
                      <a:pt x="28" y="8"/>
                    </a:lnTo>
                    <a:lnTo>
                      <a:pt x="28" y="8"/>
                    </a:lnTo>
                    <a:lnTo>
                      <a:pt x="28" y="14"/>
                    </a:lnTo>
                    <a:lnTo>
                      <a:pt x="28" y="18"/>
                    </a:lnTo>
                    <a:lnTo>
                      <a:pt x="32" y="22"/>
                    </a:lnTo>
                    <a:lnTo>
                      <a:pt x="32" y="22"/>
                    </a:lnTo>
                    <a:lnTo>
                      <a:pt x="34" y="24"/>
                    </a:lnTo>
                    <a:lnTo>
                      <a:pt x="34" y="24"/>
                    </a:lnTo>
                    <a:lnTo>
                      <a:pt x="34" y="32"/>
                    </a:lnTo>
                    <a:lnTo>
                      <a:pt x="34" y="40"/>
                    </a:lnTo>
                    <a:lnTo>
                      <a:pt x="34" y="40"/>
                    </a:lnTo>
                    <a:lnTo>
                      <a:pt x="32" y="42"/>
                    </a:lnTo>
                    <a:lnTo>
                      <a:pt x="30" y="42"/>
                    </a:lnTo>
                    <a:lnTo>
                      <a:pt x="28" y="38"/>
                    </a:lnTo>
                    <a:lnTo>
                      <a:pt x="28" y="38"/>
                    </a:lnTo>
                    <a:lnTo>
                      <a:pt x="22" y="34"/>
                    </a:lnTo>
                    <a:lnTo>
                      <a:pt x="18" y="34"/>
                    </a:lnTo>
                    <a:lnTo>
                      <a:pt x="16" y="40"/>
                    </a:lnTo>
                    <a:lnTo>
                      <a:pt x="16" y="40"/>
                    </a:lnTo>
                    <a:lnTo>
                      <a:pt x="14" y="44"/>
                    </a:lnTo>
                    <a:lnTo>
                      <a:pt x="14" y="46"/>
                    </a:lnTo>
                    <a:lnTo>
                      <a:pt x="12" y="46"/>
                    </a:lnTo>
                    <a:lnTo>
                      <a:pt x="12" y="46"/>
                    </a:lnTo>
                    <a:lnTo>
                      <a:pt x="0" y="44"/>
                    </a:lnTo>
                    <a:lnTo>
                      <a:pt x="0" y="44"/>
                    </a:lnTo>
                    <a:lnTo>
                      <a:pt x="2" y="40"/>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7" name="Freeform 951">
                <a:extLst>
                  <a:ext uri="{FF2B5EF4-FFF2-40B4-BE49-F238E27FC236}">
                    <a16:creationId xmlns:a16="http://schemas.microsoft.com/office/drawing/2014/main" id="{F2D3F2ED-59B2-FF5E-C7FF-81B12D848C28}"/>
                  </a:ext>
                </a:extLst>
              </p:cNvPr>
              <p:cNvSpPr>
                <a:spLocks/>
              </p:cNvSpPr>
              <p:nvPr/>
            </p:nvSpPr>
            <p:spPr bwMode="auto">
              <a:xfrm>
                <a:off x="1444" y="2362"/>
                <a:ext cx="26" cy="56"/>
              </a:xfrm>
              <a:custGeom>
                <a:avLst/>
                <a:gdLst>
                  <a:gd name="T0" fmla="*/ 4 w 26"/>
                  <a:gd name="T1" fmla="*/ 0 h 56"/>
                  <a:gd name="T2" fmla="*/ 4 w 26"/>
                  <a:gd name="T3" fmla="*/ 0 h 56"/>
                  <a:gd name="T4" fmla="*/ 6 w 26"/>
                  <a:gd name="T5" fmla="*/ 2 h 56"/>
                  <a:gd name="T6" fmla="*/ 10 w 26"/>
                  <a:gd name="T7" fmla="*/ 4 h 56"/>
                  <a:gd name="T8" fmla="*/ 14 w 26"/>
                  <a:gd name="T9" fmla="*/ 14 h 56"/>
                  <a:gd name="T10" fmla="*/ 20 w 26"/>
                  <a:gd name="T11" fmla="*/ 26 h 56"/>
                  <a:gd name="T12" fmla="*/ 22 w 26"/>
                  <a:gd name="T13" fmla="*/ 40 h 56"/>
                  <a:gd name="T14" fmla="*/ 22 w 26"/>
                  <a:gd name="T15" fmla="*/ 40 h 56"/>
                  <a:gd name="T16" fmla="*/ 24 w 26"/>
                  <a:gd name="T17" fmla="*/ 44 h 56"/>
                  <a:gd name="T18" fmla="*/ 26 w 26"/>
                  <a:gd name="T19" fmla="*/ 40 h 56"/>
                  <a:gd name="T20" fmla="*/ 26 w 26"/>
                  <a:gd name="T21" fmla="*/ 40 h 56"/>
                  <a:gd name="T22" fmla="*/ 26 w 26"/>
                  <a:gd name="T23" fmla="*/ 46 h 56"/>
                  <a:gd name="T24" fmla="*/ 26 w 26"/>
                  <a:gd name="T25" fmla="*/ 52 h 56"/>
                  <a:gd name="T26" fmla="*/ 26 w 26"/>
                  <a:gd name="T27" fmla="*/ 52 h 56"/>
                  <a:gd name="T28" fmla="*/ 24 w 26"/>
                  <a:gd name="T29" fmla="*/ 54 h 56"/>
                  <a:gd name="T30" fmla="*/ 22 w 26"/>
                  <a:gd name="T31" fmla="*/ 56 h 56"/>
                  <a:gd name="T32" fmla="*/ 20 w 26"/>
                  <a:gd name="T33" fmla="*/ 52 h 56"/>
                  <a:gd name="T34" fmla="*/ 18 w 26"/>
                  <a:gd name="T35" fmla="*/ 38 h 56"/>
                  <a:gd name="T36" fmla="*/ 18 w 26"/>
                  <a:gd name="T37" fmla="*/ 38 h 56"/>
                  <a:gd name="T38" fmla="*/ 16 w 26"/>
                  <a:gd name="T39" fmla="*/ 38 h 56"/>
                  <a:gd name="T40" fmla="*/ 14 w 26"/>
                  <a:gd name="T41" fmla="*/ 36 h 56"/>
                  <a:gd name="T42" fmla="*/ 14 w 26"/>
                  <a:gd name="T43" fmla="*/ 36 h 56"/>
                  <a:gd name="T44" fmla="*/ 10 w 26"/>
                  <a:gd name="T45" fmla="*/ 34 h 56"/>
                  <a:gd name="T46" fmla="*/ 8 w 26"/>
                  <a:gd name="T47" fmla="*/ 34 h 56"/>
                  <a:gd name="T48" fmla="*/ 0 w 26"/>
                  <a:gd name="T49" fmla="*/ 32 h 56"/>
                  <a:gd name="T50" fmla="*/ 0 w 26"/>
                  <a:gd name="T51" fmla="*/ 32 h 56"/>
                  <a:gd name="T52" fmla="*/ 0 w 26"/>
                  <a:gd name="T53" fmla="*/ 28 h 56"/>
                  <a:gd name="T54" fmla="*/ 2 w 26"/>
                  <a:gd name="T55" fmla="*/ 24 h 56"/>
                  <a:gd name="T56" fmla="*/ 2 w 26"/>
                  <a:gd name="T57" fmla="*/ 24 h 56"/>
                  <a:gd name="T58" fmla="*/ 6 w 26"/>
                  <a:gd name="T59" fmla="*/ 20 h 56"/>
                  <a:gd name="T60" fmla="*/ 6 w 26"/>
                  <a:gd name="T61" fmla="*/ 14 h 56"/>
                  <a:gd name="T62" fmla="*/ 6 w 26"/>
                  <a:gd name="T63" fmla="*/ 8 h 56"/>
                  <a:gd name="T64" fmla="*/ 4 w 26"/>
                  <a:gd name="T65" fmla="*/ 0 h 56"/>
                  <a:gd name="T66" fmla="*/ 4 w 26"/>
                  <a:gd name="T6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56">
                    <a:moveTo>
                      <a:pt x="4" y="0"/>
                    </a:moveTo>
                    <a:lnTo>
                      <a:pt x="4" y="0"/>
                    </a:lnTo>
                    <a:lnTo>
                      <a:pt x="6" y="2"/>
                    </a:lnTo>
                    <a:lnTo>
                      <a:pt x="10" y="4"/>
                    </a:lnTo>
                    <a:lnTo>
                      <a:pt x="14" y="14"/>
                    </a:lnTo>
                    <a:lnTo>
                      <a:pt x="20" y="26"/>
                    </a:lnTo>
                    <a:lnTo>
                      <a:pt x="22" y="40"/>
                    </a:lnTo>
                    <a:lnTo>
                      <a:pt x="22" y="40"/>
                    </a:lnTo>
                    <a:lnTo>
                      <a:pt x="24" y="44"/>
                    </a:lnTo>
                    <a:lnTo>
                      <a:pt x="26" y="40"/>
                    </a:lnTo>
                    <a:lnTo>
                      <a:pt x="26" y="40"/>
                    </a:lnTo>
                    <a:lnTo>
                      <a:pt x="26" y="46"/>
                    </a:lnTo>
                    <a:lnTo>
                      <a:pt x="26" y="52"/>
                    </a:lnTo>
                    <a:lnTo>
                      <a:pt x="26" y="52"/>
                    </a:lnTo>
                    <a:lnTo>
                      <a:pt x="24" y="54"/>
                    </a:lnTo>
                    <a:lnTo>
                      <a:pt x="22" y="56"/>
                    </a:lnTo>
                    <a:lnTo>
                      <a:pt x="20" y="52"/>
                    </a:lnTo>
                    <a:lnTo>
                      <a:pt x="18" y="38"/>
                    </a:lnTo>
                    <a:lnTo>
                      <a:pt x="18" y="38"/>
                    </a:lnTo>
                    <a:lnTo>
                      <a:pt x="16" y="38"/>
                    </a:lnTo>
                    <a:lnTo>
                      <a:pt x="14" y="36"/>
                    </a:lnTo>
                    <a:lnTo>
                      <a:pt x="14" y="36"/>
                    </a:lnTo>
                    <a:lnTo>
                      <a:pt x="10" y="34"/>
                    </a:lnTo>
                    <a:lnTo>
                      <a:pt x="8" y="34"/>
                    </a:lnTo>
                    <a:lnTo>
                      <a:pt x="0" y="32"/>
                    </a:lnTo>
                    <a:lnTo>
                      <a:pt x="0" y="32"/>
                    </a:lnTo>
                    <a:lnTo>
                      <a:pt x="0" y="28"/>
                    </a:lnTo>
                    <a:lnTo>
                      <a:pt x="2" y="24"/>
                    </a:lnTo>
                    <a:lnTo>
                      <a:pt x="2" y="24"/>
                    </a:lnTo>
                    <a:lnTo>
                      <a:pt x="6" y="20"/>
                    </a:lnTo>
                    <a:lnTo>
                      <a:pt x="6" y="14"/>
                    </a:lnTo>
                    <a:lnTo>
                      <a:pt x="6" y="8"/>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8" name="Freeform 952">
                <a:extLst>
                  <a:ext uri="{FF2B5EF4-FFF2-40B4-BE49-F238E27FC236}">
                    <a16:creationId xmlns:a16="http://schemas.microsoft.com/office/drawing/2014/main" id="{337FECB1-8826-B8EC-E5CD-1B885305489B}"/>
                  </a:ext>
                </a:extLst>
              </p:cNvPr>
              <p:cNvSpPr>
                <a:spLocks/>
              </p:cNvSpPr>
              <p:nvPr/>
            </p:nvSpPr>
            <p:spPr bwMode="auto">
              <a:xfrm>
                <a:off x="1470" y="2400"/>
                <a:ext cx="8" cy="16"/>
              </a:xfrm>
              <a:custGeom>
                <a:avLst/>
                <a:gdLst>
                  <a:gd name="T0" fmla="*/ 0 w 8"/>
                  <a:gd name="T1" fmla="*/ 14 h 16"/>
                  <a:gd name="T2" fmla="*/ 0 w 8"/>
                  <a:gd name="T3" fmla="*/ 14 h 16"/>
                  <a:gd name="T4" fmla="*/ 0 w 8"/>
                  <a:gd name="T5" fmla="*/ 2 h 16"/>
                  <a:gd name="T6" fmla="*/ 0 w 8"/>
                  <a:gd name="T7" fmla="*/ 2 h 16"/>
                  <a:gd name="T8" fmla="*/ 2 w 8"/>
                  <a:gd name="T9" fmla="*/ 2 h 16"/>
                  <a:gd name="T10" fmla="*/ 2 w 8"/>
                  <a:gd name="T11" fmla="*/ 2 h 16"/>
                  <a:gd name="T12" fmla="*/ 4 w 8"/>
                  <a:gd name="T13" fmla="*/ 0 h 16"/>
                  <a:gd name="T14" fmla="*/ 4 w 8"/>
                  <a:gd name="T15" fmla="*/ 0 h 16"/>
                  <a:gd name="T16" fmla="*/ 6 w 8"/>
                  <a:gd name="T17" fmla="*/ 2 h 16"/>
                  <a:gd name="T18" fmla="*/ 8 w 8"/>
                  <a:gd name="T19" fmla="*/ 6 h 16"/>
                  <a:gd name="T20" fmla="*/ 8 w 8"/>
                  <a:gd name="T21" fmla="*/ 6 h 16"/>
                  <a:gd name="T22" fmla="*/ 8 w 8"/>
                  <a:gd name="T23" fmla="*/ 14 h 16"/>
                  <a:gd name="T24" fmla="*/ 8 w 8"/>
                  <a:gd name="T25" fmla="*/ 14 h 16"/>
                  <a:gd name="T26" fmla="*/ 4 w 8"/>
                  <a:gd name="T27" fmla="*/ 14 h 16"/>
                  <a:gd name="T28" fmla="*/ 2 w 8"/>
                  <a:gd name="T29" fmla="*/ 16 h 16"/>
                  <a:gd name="T30" fmla="*/ 2 w 8"/>
                  <a:gd name="T31" fmla="*/ 16 h 16"/>
                  <a:gd name="T32" fmla="*/ 0 w 8"/>
                  <a:gd name="T33" fmla="*/ 14 h 16"/>
                  <a:gd name="T34" fmla="*/ 0 w 8"/>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6">
                    <a:moveTo>
                      <a:pt x="0" y="14"/>
                    </a:moveTo>
                    <a:lnTo>
                      <a:pt x="0" y="14"/>
                    </a:lnTo>
                    <a:lnTo>
                      <a:pt x="0" y="2"/>
                    </a:lnTo>
                    <a:lnTo>
                      <a:pt x="0" y="2"/>
                    </a:lnTo>
                    <a:lnTo>
                      <a:pt x="2" y="2"/>
                    </a:lnTo>
                    <a:lnTo>
                      <a:pt x="2" y="2"/>
                    </a:lnTo>
                    <a:lnTo>
                      <a:pt x="4" y="0"/>
                    </a:lnTo>
                    <a:lnTo>
                      <a:pt x="4" y="0"/>
                    </a:lnTo>
                    <a:lnTo>
                      <a:pt x="6" y="2"/>
                    </a:lnTo>
                    <a:lnTo>
                      <a:pt x="8" y="6"/>
                    </a:lnTo>
                    <a:lnTo>
                      <a:pt x="8" y="6"/>
                    </a:lnTo>
                    <a:lnTo>
                      <a:pt x="8" y="14"/>
                    </a:lnTo>
                    <a:lnTo>
                      <a:pt x="8" y="14"/>
                    </a:lnTo>
                    <a:lnTo>
                      <a:pt x="4" y="14"/>
                    </a:lnTo>
                    <a:lnTo>
                      <a:pt x="2" y="16"/>
                    </a:lnTo>
                    <a:lnTo>
                      <a:pt x="2" y="16"/>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9" name="Freeform 953">
                <a:extLst>
                  <a:ext uri="{FF2B5EF4-FFF2-40B4-BE49-F238E27FC236}">
                    <a16:creationId xmlns:a16="http://schemas.microsoft.com/office/drawing/2014/main" id="{17A01F34-C987-0F42-39BA-27AA0A1FDA0D}"/>
                  </a:ext>
                </a:extLst>
              </p:cNvPr>
              <p:cNvSpPr>
                <a:spLocks/>
              </p:cNvSpPr>
              <p:nvPr/>
            </p:nvSpPr>
            <p:spPr bwMode="auto">
              <a:xfrm>
                <a:off x="1482" y="2418"/>
                <a:ext cx="8" cy="14"/>
              </a:xfrm>
              <a:custGeom>
                <a:avLst/>
                <a:gdLst>
                  <a:gd name="T0" fmla="*/ 6 w 8"/>
                  <a:gd name="T1" fmla="*/ 14 h 14"/>
                  <a:gd name="T2" fmla="*/ 6 w 8"/>
                  <a:gd name="T3" fmla="*/ 14 h 14"/>
                  <a:gd name="T4" fmla="*/ 0 w 8"/>
                  <a:gd name="T5" fmla="*/ 14 h 14"/>
                  <a:gd name="T6" fmla="*/ 0 w 8"/>
                  <a:gd name="T7" fmla="*/ 14 h 14"/>
                  <a:gd name="T8" fmla="*/ 0 w 8"/>
                  <a:gd name="T9" fmla="*/ 10 h 14"/>
                  <a:gd name="T10" fmla="*/ 0 w 8"/>
                  <a:gd name="T11" fmla="*/ 6 h 14"/>
                  <a:gd name="T12" fmla="*/ 0 w 8"/>
                  <a:gd name="T13" fmla="*/ 6 h 14"/>
                  <a:gd name="T14" fmla="*/ 4 w 8"/>
                  <a:gd name="T15" fmla="*/ 2 h 14"/>
                  <a:gd name="T16" fmla="*/ 6 w 8"/>
                  <a:gd name="T17" fmla="*/ 0 h 14"/>
                  <a:gd name="T18" fmla="*/ 8 w 8"/>
                  <a:gd name="T19" fmla="*/ 0 h 14"/>
                  <a:gd name="T20" fmla="*/ 8 w 8"/>
                  <a:gd name="T21" fmla="*/ 0 h 14"/>
                  <a:gd name="T22" fmla="*/ 8 w 8"/>
                  <a:gd name="T23" fmla="*/ 6 h 14"/>
                  <a:gd name="T24" fmla="*/ 6 w 8"/>
                  <a:gd name="T25" fmla="*/ 14 h 14"/>
                  <a:gd name="T26" fmla="*/ 6 w 8"/>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6" y="14"/>
                    </a:moveTo>
                    <a:lnTo>
                      <a:pt x="6" y="14"/>
                    </a:lnTo>
                    <a:lnTo>
                      <a:pt x="0" y="14"/>
                    </a:lnTo>
                    <a:lnTo>
                      <a:pt x="0" y="14"/>
                    </a:lnTo>
                    <a:lnTo>
                      <a:pt x="0" y="10"/>
                    </a:lnTo>
                    <a:lnTo>
                      <a:pt x="0" y="6"/>
                    </a:lnTo>
                    <a:lnTo>
                      <a:pt x="0" y="6"/>
                    </a:lnTo>
                    <a:lnTo>
                      <a:pt x="4" y="2"/>
                    </a:lnTo>
                    <a:lnTo>
                      <a:pt x="6" y="0"/>
                    </a:lnTo>
                    <a:lnTo>
                      <a:pt x="8" y="0"/>
                    </a:lnTo>
                    <a:lnTo>
                      <a:pt x="8" y="0"/>
                    </a:lnTo>
                    <a:lnTo>
                      <a:pt x="8" y="6"/>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0" name="Freeform 954">
                <a:extLst>
                  <a:ext uri="{FF2B5EF4-FFF2-40B4-BE49-F238E27FC236}">
                    <a16:creationId xmlns:a16="http://schemas.microsoft.com/office/drawing/2014/main" id="{F46BBB63-E66A-04EC-DF0B-626285CCA19D}"/>
                  </a:ext>
                </a:extLst>
              </p:cNvPr>
              <p:cNvSpPr>
                <a:spLocks/>
              </p:cNvSpPr>
              <p:nvPr/>
            </p:nvSpPr>
            <p:spPr bwMode="auto">
              <a:xfrm>
                <a:off x="6076" y="2498"/>
                <a:ext cx="52" cy="66"/>
              </a:xfrm>
              <a:custGeom>
                <a:avLst/>
                <a:gdLst>
                  <a:gd name="T0" fmla="*/ 52 w 52"/>
                  <a:gd name="T1" fmla="*/ 36 h 66"/>
                  <a:gd name="T2" fmla="*/ 50 w 52"/>
                  <a:gd name="T3" fmla="*/ 40 h 66"/>
                  <a:gd name="T4" fmla="*/ 48 w 52"/>
                  <a:gd name="T5" fmla="*/ 44 h 66"/>
                  <a:gd name="T6" fmla="*/ 46 w 52"/>
                  <a:gd name="T7" fmla="*/ 48 h 66"/>
                  <a:gd name="T8" fmla="*/ 42 w 52"/>
                  <a:gd name="T9" fmla="*/ 50 h 66"/>
                  <a:gd name="T10" fmla="*/ 42 w 52"/>
                  <a:gd name="T11" fmla="*/ 56 h 66"/>
                  <a:gd name="T12" fmla="*/ 46 w 52"/>
                  <a:gd name="T13" fmla="*/ 62 h 66"/>
                  <a:gd name="T14" fmla="*/ 42 w 52"/>
                  <a:gd name="T15" fmla="*/ 66 h 66"/>
                  <a:gd name="T16" fmla="*/ 34 w 52"/>
                  <a:gd name="T17" fmla="*/ 62 h 66"/>
                  <a:gd name="T18" fmla="*/ 34 w 52"/>
                  <a:gd name="T19" fmla="*/ 62 h 66"/>
                  <a:gd name="T20" fmla="*/ 32 w 52"/>
                  <a:gd name="T21" fmla="*/ 52 h 66"/>
                  <a:gd name="T22" fmla="*/ 28 w 52"/>
                  <a:gd name="T23" fmla="*/ 48 h 66"/>
                  <a:gd name="T24" fmla="*/ 26 w 52"/>
                  <a:gd name="T25" fmla="*/ 50 h 66"/>
                  <a:gd name="T26" fmla="*/ 18 w 52"/>
                  <a:gd name="T27" fmla="*/ 52 h 66"/>
                  <a:gd name="T28" fmla="*/ 16 w 52"/>
                  <a:gd name="T29" fmla="*/ 48 h 66"/>
                  <a:gd name="T30" fmla="*/ 14 w 52"/>
                  <a:gd name="T31" fmla="*/ 40 h 66"/>
                  <a:gd name="T32" fmla="*/ 12 w 52"/>
                  <a:gd name="T33" fmla="*/ 38 h 66"/>
                  <a:gd name="T34" fmla="*/ 8 w 52"/>
                  <a:gd name="T35" fmla="*/ 40 h 66"/>
                  <a:gd name="T36" fmla="*/ 6 w 52"/>
                  <a:gd name="T37" fmla="*/ 46 h 66"/>
                  <a:gd name="T38" fmla="*/ 2 w 52"/>
                  <a:gd name="T39" fmla="*/ 46 h 66"/>
                  <a:gd name="T40" fmla="*/ 0 w 52"/>
                  <a:gd name="T41" fmla="*/ 28 h 66"/>
                  <a:gd name="T42" fmla="*/ 2 w 52"/>
                  <a:gd name="T43" fmla="*/ 18 h 66"/>
                  <a:gd name="T44" fmla="*/ 6 w 52"/>
                  <a:gd name="T45" fmla="*/ 6 h 66"/>
                  <a:gd name="T46" fmla="*/ 10 w 52"/>
                  <a:gd name="T47" fmla="*/ 0 h 66"/>
                  <a:gd name="T48" fmla="*/ 16 w 52"/>
                  <a:gd name="T49" fmla="*/ 6 h 66"/>
                  <a:gd name="T50" fmla="*/ 18 w 52"/>
                  <a:gd name="T51" fmla="*/ 8 h 66"/>
                  <a:gd name="T52" fmla="*/ 24 w 52"/>
                  <a:gd name="T53" fmla="*/ 8 h 66"/>
                  <a:gd name="T54" fmla="*/ 26 w 52"/>
                  <a:gd name="T55" fmla="*/ 14 h 66"/>
                  <a:gd name="T56" fmla="*/ 26 w 52"/>
                  <a:gd name="T57" fmla="*/ 18 h 66"/>
                  <a:gd name="T58" fmla="*/ 30 w 52"/>
                  <a:gd name="T59" fmla="*/ 20 h 66"/>
                  <a:gd name="T60" fmla="*/ 30 w 52"/>
                  <a:gd name="T61" fmla="*/ 14 h 66"/>
                  <a:gd name="T62" fmla="*/ 36 w 52"/>
                  <a:gd name="T63" fmla="*/ 14 h 66"/>
                  <a:gd name="T64" fmla="*/ 38 w 52"/>
                  <a:gd name="T65" fmla="*/ 18 h 66"/>
                  <a:gd name="T66" fmla="*/ 40 w 52"/>
                  <a:gd name="T67" fmla="*/ 34 h 66"/>
                  <a:gd name="T68" fmla="*/ 44 w 52"/>
                  <a:gd name="T69" fmla="*/ 34 h 66"/>
                  <a:gd name="T70" fmla="*/ 48 w 52"/>
                  <a:gd name="T71" fmla="*/ 32 h 66"/>
                  <a:gd name="T72" fmla="*/ 50 w 52"/>
                  <a:gd name="T73" fmla="*/ 34 h 66"/>
                  <a:gd name="T74" fmla="*/ 52 w 52"/>
                  <a:gd name="T7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66">
                    <a:moveTo>
                      <a:pt x="52" y="36"/>
                    </a:moveTo>
                    <a:lnTo>
                      <a:pt x="52" y="36"/>
                    </a:lnTo>
                    <a:lnTo>
                      <a:pt x="50" y="40"/>
                    </a:lnTo>
                    <a:lnTo>
                      <a:pt x="50" y="40"/>
                    </a:lnTo>
                    <a:lnTo>
                      <a:pt x="50" y="42"/>
                    </a:lnTo>
                    <a:lnTo>
                      <a:pt x="48" y="44"/>
                    </a:lnTo>
                    <a:lnTo>
                      <a:pt x="46" y="48"/>
                    </a:lnTo>
                    <a:lnTo>
                      <a:pt x="46" y="48"/>
                    </a:lnTo>
                    <a:lnTo>
                      <a:pt x="42" y="50"/>
                    </a:lnTo>
                    <a:lnTo>
                      <a:pt x="42" y="50"/>
                    </a:lnTo>
                    <a:lnTo>
                      <a:pt x="42" y="56"/>
                    </a:lnTo>
                    <a:lnTo>
                      <a:pt x="42" y="56"/>
                    </a:lnTo>
                    <a:lnTo>
                      <a:pt x="46" y="62"/>
                    </a:lnTo>
                    <a:lnTo>
                      <a:pt x="46" y="62"/>
                    </a:lnTo>
                    <a:lnTo>
                      <a:pt x="42" y="66"/>
                    </a:lnTo>
                    <a:lnTo>
                      <a:pt x="42" y="66"/>
                    </a:lnTo>
                    <a:lnTo>
                      <a:pt x="38" y="66"/>
                    </a:lnTo>
                    <a:lnTo>
                      <a:pt x="34" y="62"/>
                    </a:lnTo>
                    <a:lnTo>
                      <a:pt x="34" y="62"/>
                    </a:lnTo>
                    <a:lnTo>
                      <a:pt x="34" y="62"/>
                    </a:lnTo>
                    <a:lnTo>
                      <a:pt x="34" y="58"/>
                    </a:lnTo>
                    <a:lnTo>
                      <a:pt x="32" y="52"/>
                    </a:lnTo>
                    <a:lnTo>
                      <a:pt x="30" y="48"/>
                    </a:lnTo>
                    <a:lnTo>
                      <a:pt x="28" y="48"/>
                    </a:lnTo>
                    <a:lnTo>
                      <a:pt x="26" y="50"/>
                    </a:lnTo>
                    <a:lnTo>
                      <a:pt x="26" y="50"/>
                    </a:lnTo>
                    <a:lnTo>
                      <a:pt x="22" y="52"/>
                    </a:lnTo>
                    <a:lnTo>
                      <a:pt x="18" y="52"/>
                    </a:lnTo>
                    <a:lnTo>
                      <a:pt x="16" y="48"/>
                    </a:lnTo>
                    <a:lnTo>
                      <a:pt x="16" y="48"/>
                    </a:lnTo>
                    <a:lnTo>
                      <a:pt x="14" y="42"/>
                    </a:lnTo>
                    <a:lnTo>
                      <a:pt x="14" y="40"/>
                    </a:lnTo>
                    <a:lnTo>
                      <a:pt x="12" y="38"/>
                    </a:lnTo>
                    <a:lnTo>
                      <a:pt x="12" y="38"/>
                    </a:lnTo>
                    <a:lnTo>
                      <a:pt x="10" y="38"/>
                    </a:lnTo>
                    <a:lnTo>
                      <a:pt x="8" y="40"/>
                    </a:lnTo>
                    <a:lnTo>
                      <a:pt x="6" y="46"/>
                    </a:lnTo>
                    <a:lnTo>
                      <a:pt x="6" y="46"/>
                    </a:lnTo>
                    <a:lnTo>
                      <a:pt x="4" y="46"/>
                    </a:lnTo>
                    <a:lnTo>
                      <a:pt x="2" y="46"/>
                    </a:lnTo>
                    <a:lnTo>
                      <a:pt x="0" y="28"/>
                    </a:lnTo>
                    <a:lnTo>
                      <a:pt x="0" y="28"/>
                    </a:lnTo>
                    <a:lnTo>
                      <a:pt x="2" y="22"/>
                    </a:lnTo>
                    <a:lnTo>
                      <a:pt x="2" y="18"/>
                    </a:lnTo>
                    <a:lnTo>
                      <a:pt x="2" y="18"/>
                    </a:lnTo>
                    <a:lnTo>
                      <a:pt x="6" y="6"/>
                    </a:lnTo>
                    <a:lnTo>
                      <a:pt x="8" y="0"/>
                    </a:lnTo>
                    <a:lnTo>
                      <a:pt x="10" y="0"/>
                    </a:lnTo>
                    <a:lnTo>
                      <a:pt x="12" y="0"/>
                    </a:lnTo>
                    <a:lnTo>
                      <a:pt x="16" y="6"/>
                    </a:lnTo>
                    <a:lnTo>
                      <a:pt x="16" y="6"/>
                    </a:lnTo>
                    <a:lnTo>
                      <a:pt x="18" y="8"/>
                    </a:lnTo>
                    <a:lnTo>
                      <a:pt x="22" y="8"/>
                    </a:lnTo>
                    <a:lnTo>
                      <a:pt x="24" y="8"/>
                    </a:lnTo>
                    <a:lnTo>
                      <a:pt x="26" y="14"/>
                    </a:lnTo>
                    <a:lnTo>
                      <a:pt x="26" y="14"/>
                    </a:lnTo>
                    <a:lnTo>
                      <a:pt x="26" y="18"/>
                    </a:lnTo>
                    <a:lnTo>
                      <a:pt x="26" y="18"/>
                    </a:lnTo>
                    <a:lnTo>
                      <a:pt x="28" y="22"/>
                    </a:lnTo>
                    <a:lnTo>
                      <a:pt x="30" y="20"/>
                    </a:lnTo>
                    <a:lnTo>
                      <a:pt x="30" y="20"/>
                    </a:lnTo>
                    <a:lnTo>
                      <a:pt x="30" y="14"/>
                    </a:lnTo>
                    <a:lnTo>
                      <a:pt x="32" y="14"/>
                    </a:lnTo>
                    <a:lnTo>
                      <a:pt x="36" y="14"/>
                    </a:lnTo>
                    <a:lnTo>
                      <a:pt x="36" y="14"/>
                    </a:lnTo>
                    <a:lnTo>
                      <a:pt x="38" y="18"/>
                    </a:lnTo>
                    <a:lnTo>
                      <a:pt x="38" y="18"/>
                    </a:lnTo>
                    <a:lnTo>
                      <a:pt x="40" y="34"/>
                    </a:lnTo>
                    <a:lnTo>
                      <a:pt x="40" y="34"/>
                    </a:lnTo>
                    <a:lnTo>
                      <a:pt x="44" y="34"/>
                    </a:lnTo>
                    <a:lnTo>
                      <a:pt x="46" y="32"/>
                    </a:lnTo>
                    <a:lnTo>
                      <a:pt x="48" y="32"/>
                    </a:lnTo>
                    <a:lnTo>
                      <a:pt x="50" y="34"/>
                    </a:lnTo>
                    <a:lnTo>
                      <a:pt x="50" y="34"/>
                    </a:lnTo>
                    <a:lnTo>
                      <a:pt x="52" y="36"/>
                    </a:lnTo>
                    <a:lnTo>
                      <a:pt x="5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1" name="Freeform 955">
                <a:extLst>
                  <a:ext uri="{FF2B5EF4-FFF2-40B4-BE49-F238E27FC236}">
                    <a16:creationId xmlns:a16="http://schemas.microsoft.com/office/drawing/2014/main" id="{82CC5962-8EEF-5CED-9C8B-37B9A6431AEE}"/>
                  </a:ext>
                </a:extLst>
              </p:cNvPr>
              <p:cNvSpPr>
                <a:spLocks/>
              </p:cNvSpPr>
              <p:nvPr/>
            </p:nvSpPr>
            <p:spPr bwMode="auto">
              <a:xfrm>
                <a:off x="5644" y="2733"/>
                <a:ext cx="172" cy="90"/>
              </a:xfrm>
              <a:custGeom>
                <a:avLst/>
                <a:gdLst>
                  <a:gd name="T0" fmla="*/ 162 w 172"/>
                  <a:gd name="T1" fmla="*/ 60 h 90"/>
                  <a:gd name="T2" fmla="*/ 160 w 172"/>
                  <a:gd name="T3" fmla="*/ 74 h 90"/>
                  <a:gd name="T4" fmla="*/ 158 w 172"/>
                  <a:gd name="T5" fmla="*/ 60 h 90"/>
                  <a:gd name="T6" fmla="*/ 152 w 172"/>
                  <a:gd name="T7" fmla="*/ 60 h 90"/>
                  <a:gd name="T8" fmla="*/ 144 w 172"/>
                  <a:gd name="T9" fmla="*/ 58 h 90"/>
                  <a:gd name="T10" fmla="*/ 138 w 172"/>
                  <a:gd name="T11" fmla="*/ 76 h 90"/>
                  <a:gd name="T12" fmla="*/ 128 w 172"/>
                  <a:gd name="T13" fmla="*/ 82 h 90"/>
                  <a:gd name="T14" fmla="*/ 122 w 172"/>
                  <a:gd name="T15" fmla="*/ 74 h 90"/>
                  <a:gd name="T16" fmla="*/ 108 w 172"/>
                  <a:gd name="T17" fmla="*/ 54 h 90"/>
                  <a:gd name="T18" fmla="*/ 102 w 172"/>
                  <a:gd name="T19" fmla="*/ 32 h 90"/>
                  <a:gd name="T20" fmla="*/ 96 w 172"/>
                  <a:gd name="T21" fmla="*/ 38 h 90"/>
                  <a:gd name="T22" fmla="*/ 98 w 172"/>
                  <a:gd name="T23" fmla="*/ 48 h 90"/>
                  <a:gd name="T24" fmla="*/ 96 w 172"/>
                  <a:gd name="T25" fmla="*/ 66 h 90"/>
                  <a:gd name="T26" fmla="*/ 104 w 172"/>
                  <a:gd name="T27" fmla="*/ 84 h 90"/>
                  <a:gd name="T28" fmla="*/ 84 w 172"/>
                  <a:gd name="T29" fmla="*/ 80 h 90"/>
                  <a:gd name="T30" fmla="*/ 70 w 172"/>
                  <a:gd name="T31" fmla="*/ 80 h 90"/>
                  <a:gd name="T32" fmla="*/ 64 w 172"/>
                  <a:gd name="T33" fmla="*/ 74 h 90"/>
                  <a:gd name="T34" fmla="*/ 58 w 172"/>
                  <a:gd name="T35" fmla="*/ 80 h 90"/>
                  <a:gd name="T36" fmla="*/ 44 w 172"/>
                  <a:gd name="T37" fmla="*/ 80 h 90"/>
                  <a:gd name="T38" fmla="*/ 40 w 172"/>
                  <a:gd name="T39" fmla="*/ 82 h 90"/>
                  <a:gd name="T40" fmla="*/ 32 w 172"/>
                  <a:gd name="T41" fmla="*/ 78 h 90"/>
                  <a:gd name="T42" fmla="*/ 26 w 172"/>
                  <a:gd name="T43" fmla="*/ 90 h 90"/>
                  <a:gd name="T44" fmla="*/ 18 w 172"/>
                  <a:gd name="T45" fmla="*/ 80 h 90"/>
                  <a:gd name="T46" fmla="*/ 12 w 172"/>
                  <a:gd name="T47" fmla="*/ 84 h 90"/>
                  <a:gd name="T48" fmla="*/ 8 w 172"/>
                  <a:gd name="T49" fmla="*/ 72 h 90"/>
                  <a:gd name="T50" fmla="*/ 2 w 172"/>
                  <a:gd name="T51" fmla="*/ 68 h 90"/>
                  <a:gd name="T52" fmla="*/ 2 w 172"/>
                  <a:gd name="T53" fmla="*/ 56 h 90"/>
                  <a:gd name="T54" fmla="*/ 10 w 172"/>
                  <a:gd name="T55" fmla="*/ 52 h 90"/>
                  <a:gd name="T56" fmla="*/ 20 w 172"/>
                  <a:gd name="T57" fmla="*/ 56 h 90"/>
                  <a:gd name="T58" fmla="*/ 28 w 172"/>
                  <a:gd name="T59" fmla="*/ 58 h 90"/>
                  <a:gd name="T60" fmla="*/ 46 w 172"/>
                  <a:gd name="T61" fmla="*/ 64 h 90"/>
                  <a:gd name="T62" fmla="*/ 44 w 172"/>
                  <a:gd name="T63" fmla="*/ 30 h 90"/>
                  <a:gd name="T64" fmla="*/ 44 w 172"/>
                  <a:gd name="T65" fmla="*/ 22 h 90"/>
                  <a:gd name="T66" fmla="*/ 46 w 172"/>
                  <a:gd name="T67" fmla="*/ 14 h 90"/>
                  <a:gd name="T68" fmla="*/ 54 w 172"/>
                  <a:gd name="T69" fmla="*/ 6 h 90"/>
                  <a:gd name="T70" fmla="*/ 60 w 172"/>
                  <a:gd name="T71" fmla="*/ 2 h 90"/>
                  <a:gd name="T72" fmla="*/ 64 w 172"/>
                  <a:gd name="T73" fmla="*/ 12 h 90"/>
                  <a:gd name="T74" fmla="*/ 72 w 172"/>
                  <a:gd name="T75" fmla="*/ 10 h 90"/>
                  <a:gd name="T76" fmla="*/ 82 w 172"/>
                  <a:gd name="T77" fmla="*/ 2 h 90"/>
                  <a:gd name="T78" fmla="*/ 90 w 172"/>
                  <a:gd name="T79" fmla="*/ 14 h 90"/>
                  <a:gd name="T80" fmla="*/ 96 w 172"/>
                  <a:gd name="T81" fmla="*/ 10 h 90"/>
                  <a:gd name="T82" fmla="*/ 100 w 172"/>
                  <a:gd name="T83" fmla="*/ 2 h 90"/>
                  <a:gd name="T84" fmla="*/ 120 w 172"/>
                  <a:gd name="T85" fmla="*/ 14 h 90"/>
                  <a:gd name="T86" fmla="*/ 128 w 172"/>
                  <a:gd name="T87" fmla="*/ 16 h 90"/>
                  <a:gd name="T88" fmla="*/ 136 w 172"/>
                  <a:gd name="T89" fmla="*/ 22 h 90"/>
                  <a:gd name="T90" fmla="*/ 154 w 172"/>
                  <a:gd name="T91" fmla="*/ 32 h 90"/>
                  <a:gd name="T92" fmla="*/ 146 w 172"/>
                  <a:gd name="T93" fmla="*/ 30 h 90"/>
                  <a:gd name="T94" fmla="*/ 142 w 172"/>
                  <a:gd name="T95" fmla="*/ 18 h 90"/>
                  <a:gd name="T96" fmla="*/ 152 w 172"/>
                  <a:gd name="T97" fmla="*/ 14 h 90"/>
                  <a:gd name="T98" fmla="*/ 160 w 172"/>
                  <a:gd name="T99" fmla="*/ 10 h 90"/>
                  <a:gd name="T100" fmla="*/ 164 w 172"/>
                  <a:gd name="T101" fmla="*/ 16 h 90"/>
                  <a:gd name="T102" fmla="*/ 168 w 172"/>
                  <a:gd name="T103" fmla="*/ 28 h 90"/>
                  <a:gd name="T104" fmla="*/ 172 w 172"/>
                  <a:gd name="T105" fmla="*/ 46 h 90"/>
                  <a:gd name="T106" fmla="*/ 168 w 172"/>
                  <a:gd name="T107" fmla="*/ 60 h 90"/>
                  <a:gd name="T108" fmla="*/ 164 w 172"/>
                  <a:gd name="T109" fmla="*/ 6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90">
                    <a:moveTo>
                      <a:pt x="164" y="60"/>
                    </a:moveTo>
                    <a:lnTo>
                      <a:pt x="164" y="60"/>
                    </a:lnTo>
                    <a:lnTo>
                      <a:pt x="164" y="58"/>
                    </a:lnTo>
                    <a:lnTo>
                      <a:pt x="162" y="60"/>
                    </a:lnTo>
                    <a:lnTo>
                      <a:pt x="162" y="66"/>
                    </a:lnTo>
                    <a:lnTo>
                      <a:pt x="162" y="66"/>
                    </a:lnTo>
                    <a:lnTo>
                      <a:pt x="162" y="72"/>
                    </a:lnTo>
                    <a:lnTo>
                      <a:pt x="160" y="74"/>
                    </a:lnTo>
                    <a:lnTo>
                      <a:pt x="158" y="68"/>
                    </a:lnTo>
                    <a:lnTo>
                      <a:pt x="158" y="68"/>
                    </a:lnTo>
                    <a:lnTo>
                      <a:pt x="158" y="62"/>
                    </a:lnTo>
                    <a:lnTo>
                      <a:pt x="158" y="60"/>
                    </a:lnTo>
                    <a:lnTo>
                      <a:pt x="156" y="60"/>
                    </a:lnTo>
                    <a:lnTo>
                      <a:pt x="156" y="60"/>
                    </a:lnTo>
                    <a:lnTo>
                      <a:pt x="154" y="60"/>
                    </a:lnTo>
                    <a:lnTo>
                      <a:pt x="152" y="60"/>
                    </a:lnTo>
                    <a:lnTo>
                      <a:pt x="152" y="60"/>
                    </a:lnTo>
                    <a:lnTo>
                      <a:pt x="146" y="56"/>
                    </a:lnTo>
                    <a:lnTo>
                      <a:pt x="146" y="56"/>
                    </a:lnTo>
                    <a:lnTo>
                      <a:pt x="144" y="58"/>
                    </a:lnTo>
                    <a:lnTo>
                      <a:pt x="142" y="64"/>
                    </a:lnTo>
                    <a:lnTo>
                      <a:pt x="140" y="74"/>
                    </a:lnTo>
                    <a:lnTo>
                      <a:pt x="140" y="74"/>
                    </a:lnTo>
                    <a:lnTo>
                      <a:pt x="138" y="76"/>
                    </a:lnTo>
                    <a:lnTo>
                      <a:pt x="138" y="76"/>
                    </a:lnTo>
                    <a:lnTo>
                      <a:pt x="134" y="82"/>
                    </a:lnTo>
                    <a:lnTo>
                      <a:pt x="132" y="84"/>
                    </a:lnTo>
                    <a:lnTo>
                      <a:pt x="128" y="82"/>
                    </a:lnTo>
                    <a:lnTo>
                      <a:pt x="124" y="74"/>
                    </a:lnTo>
                    <a:lnTo>
                      <a:pt x="124" y="74"/>
                    </a:lnTo>
                    <a:lnTo>
                      <a:pt x="124" y="72"/>
                    </a:lnTo>
                    <a:lnTo>
                      <a:pt x="122" y="74"/>
                    </a:lnTo>
                    <a:lnTo>
                      <a:pt x="122" y="74"/>
                    </a:lnTo>
                    <a:lnTo>
                      <a:pt x="116" y="72"/>
                    </a:lnTo>
                    <a:lnTo>
                      <a:pt x="112" y="64"/>
                    </a:lnTo>
                    <a:lnTo>
                      <a:pt x="108" y="54"/>
                    </a:lnTo>
                    <a:lnTo>
                      <a:pt x="106" y="42"/>
                    </a:lnTo>
                    <a:lnTo>
                      <a:pt x="106" y="42"/>
                    </a:lnTo>
                    <a:lnTo>
                      <a:pt x="104" y="34"/>
                    </a:lnTo>
                    <a:lnTo>
                      <a:pt x="102" y="32"/>
                    </a:lnTo>
                    <a:lnTo>
                      <a:pt x="102" y="32"/>
                    </a:lnTo>
                    <a:lnTo>
                      <a:pt x="100" y="32"/>
                    </a:lnTo>
                    <a:lnTo>
                      <a:pt x="100" y="34"/>
                    </a:lnTo>
                    <a:lnTo>
                      <a:pt x="96" y="38"/>
                    </a:lnTo>
                    <a:lnTo>
                      <a:pt x="96" y="38"/>
                    </a:lnTo>
                    <a:lnTo>
                      <a:pt x="96" y="44"/>
                    </a:lnTo>
                    <a:lnTo>
                      <a:pt x="98" y="48"/>
                    </a:lnTo>
                    <a:lnTo>
                      <a:pt x="98" y="48"/>
                    </a:lnTo>
                    <a:lnTo>
                      <a:pt x="98" y="54"/>
                    </a:lnTo>
                    <a:lnTo>
                      <a:pt x="96" y="62"/>
                    </a:lnTo>
                    <a:lnTo>
                      <a:pt x="96" y="62"/>
                    </a:lnTo>
                    <a:lnTo>
                      <a:pt x="96" y="66"/>
                    </a:lnTo>
                    <a:lnTo>
                      <a:pt x="98" y="70"/>
                    </a:lnTo>
                    <a:lnTo>
                      <a:pt x="98" y="70"/>
                    </a:lnTo>
                    <a:lnTo>
                      <a:pt x="102" y="76"/>
                    </a:lnTo>
                    <a:lnTo>
                      <a:pt x="104" y="84"/>
                    </a:lnTo>
                    <a:lnTo>
                      <a:pt x="104" y="84"/>
                    </a:lnTo>
                    <a:lnTo>
                      <a:pt x="98" y="80"/>
                    </a:lnTo>
                    <a:lnTo>
                      <a:pt x="90" y="78"/>
                    </a:lnTo>
                    <a:lnTo>
                      <a:pt x="84" y="80"/>
                    </a:lnTo>
                    <a:lnTo>
                      <a:pt x="76" y="78"/>
                    </a:lnTo>
                    <a:lnTo>
                      <a:pt x="76" y="78"/>
                    </a:lnTo>
                    <a:lnTo>
                      <a:pt x="74" y="78"/>
                    </a:lnTo>
                    <a:lnTo>
                      <a:pt x="70" y="80"/>
                    </a:lnTo>
                    <a:lnTo>
                      <a:pt x="68" y="82"/>
                    </a:lnTo>
                    <a:lnTo>
                      <a:pt x="64" y="78"/>
                    </a:lnTo>
                    <a:lnTo>
                      <a:pt x="64" y="78"/>
                    </a:lnTo>
                    <a:lnTo>
                      <a:pt x="64" y="74"/>
                    </a:lnTo>
                    <a:lnTo>
                      <a:pt x="62" y="72"/>
                    </a:lnTo>
                    <a:lnTo>
                      <a:pt x="62" y="74"/>
                    </a:lnTo>
                    <a:lnTo>
                      <a:pt x="62" y="74"/>
                    </a:lnTo>
                    <a:lnTo>
                      <a:pt x="58" y="80"/>
                    </a:lnTo>
                    <a:lnTo>
                      <a:pt x="54" y="82"/>
                    </a:lnTo>
                    <a:lnTo>
                      <a:pt x="48" y="80"/>
                    </a:lnTo>
                    <a:lnTo>
                      <a:pt x="44" y="80"/>
                    </a:lnTo>
                    <a:lnTo>
                      <a:pt x="44" y="80"/>
                    </a:lnTo>
                    <a:lnTo>
                      <a:pt x="42" y="82"/>
                    </a:lnTo>
                    <a:lnTo>
                      <a:pt x="42" y="82"/>
                    </a:lnTo>
                    <a:lnTo>
                      <a:pt x="40" y="84"/>
                    </a:lnTo>
                    <a:lnTo>
                      <a:pt x="40" y="82"/>
                    </a:lnTo>
                    <a:lnTo>
                      <a:pt x="40" y="82"/>
                    </a:lnTo>
                    <a:lnTo>
                      <a:pt x="36" y="78"/>
                    </a:lnTo>
                    <a:lnTo>
                      <a:pt x="34" y="78"/>
                    </a:lnTo>
                    <a:lnTo>
                      <a:pt x="32" y="78"/>
                    </a:lnTo>
                    <a:lnTo>
                      <a:pt x="30" y="82"/>
                    </a:lnTo>
                    <a:lnTo>
                      <a:pt x="28" y="90"/>
                    </a:lnTo>
                    <a:lnTo>
                      <a:pt x="28" y="90"/>
                    </a:lnTo>
                    <a:lnTo>
                      <a:pt x="26" y="90"/>
                    </a:lnTo>
                    <a:lnTo>
                      <a:pt x="26" y="90"/>
                    </a:lnTo>
                    <a:lnTo>
                      <a:pt x="24" y="84"/>
                    </a:lnTo>
                    <a:lnTo>
                      <a:pt x="18" y="80"/>
                    </a:lnTo>
                    <a:lnTo>
                      <a:pt x="18" y="80"/>
                    </a:lnTo>
                    <a:lnTo>
                      <a:pt x="16" y="80"/>
                    </a:lnTo>
                    <a:lnTo>
                      <a:pt x="16" y="80"/>
                    </a:lnTo>
                    <a:lnTo>
                      <a:pt x="12" y="84"/>
                    </a:lnTo>
                    <a:lnTo>
                      <a:pt x="12" y="84"/>
                    </a:lnTo>
                    <a:lnTo>
                      <a:pt x="10" y="80"/>
                    </a:lnTo>
                    <a:lnTo>
                      <a:pt x="10" y="76"/>
                    </a:lnTo>
                    <a:lnTo>
                      <a:pt x="10" y="76"/>
                    </a:lnTo>
                    <a:lnTo>
                      <a:pt x="8" y="72"/>
                    </a:lnTo>
                    <a:lnTo>
                      <a:pt x="8" y="72"/>
                    </a:lnTo>
                    <a:lnTo>
                      <a:pt x="6" y="72"/>
                    </a:lnTo>
                    <a:lnTo>
                      <a:pt x="4" y="70"/>
                    </a:lnTo>
                    <a:lnTo>
                      <a:pt x="2" y="68"/>
                    </a:lnTo>
                    <a:lnTo>
                      <a:pt x="0" y="64"/>
                    </a:lnTo>
                    <a:lnTo>
                      <a:pt x="0" y="64"/>
                    </a:lnTo>
                    <a:lnTo>
                      <a:pt x="2" y="58"/>
                    </a:lnTo>
                    <a:lnTo>
                      <a:pt x="2" y="56"/>
                    </a:lnTo>
                    <a:lnTo>
                      <a:pt x="6" y="50"/>
                    </a:lnTo>
                    <a:lnTo>
                      <a:pt x="6" y="50"/>
                    </a:lnTo>
                    <a:lnTo>
                      <a:pt x="10" y="52"/>
                    </a:lnTo>
                    <a:lnTo>
                      <a:pt x="10" y="52"/>
                    </a:lnTo>
                    <a:lnTo>
                      <a:pt x="14" y="60"/>
                    </a:lnTo>
                    <a:lnTo>
                      <a:pt x="18" y="60"/>
                    </a:lnTo>
                    <a:lnTo>
                      <a:pt x="20" y="56"/>
                    </a:lnTo>
                    <a:lnTo>
                      <a:pt x="20" y="56"/>
                    </a:lnTo>
                    <a:lnTo>
                      <a:pt x="22" y="56"/>
                    </a:lnTo>
                    <a:lnTo>
                      <a:pt x="22" y="56"/>
                    </a:lnTo>
                    <a:lnTo>
                      <a:pt x="22" y="56"/>
                    </a:lnTo>
                    <a:lnTo>
                      <a:pt x="28" y="58"/>
                    </a:lnTo>
                    <a:lnTo>
                      <a:pt x="34" y="62"/>
                    </a:lnTo>
                    <a:lnTo>
                      <a:pt x="40" y="64"/>
                    </a:lnTo>
                    <a:lnTo>
                      <a:pt x="46" y="64"/>
                    </a:lnTo>
                    <a:lnTo>
                      <a:pt x="46" y="64"/>
                    </a:lnTo>
                    <a:lnTo>
                      <a:pt x="44" y="38"/>
                    </a:lnTo>
                    <a:lnTo>
                      <a:pt x="44" y="38"/>
                    </a:lnTo>
                    <a:lnTo>
                      <a:pt x="44" y="34"/>
                    </a:lnTo>
                    <a:lnTo>
                      <a:pt x="44" y="30"/>
                    </a:lnTo>
                    <a:lnTo>
                      <a:pt x="44" y="30"/>
                    </a:lnTo>
                    <a:lnTo>
                      <a:pt x="46" y="26"/>
                    </a:lnTo>
                    <a:lnTo>
                      <a:pt x="46" y="24"/>
                    </a:lnTo>
                    <a:lnTo>
                      <a:pt x="44" y="22"/>
                    </a:lnTo>
                    <a:lnTo>
                      <a:pt x="44" y="20"/>
                    </a:lnTo>
                    <a:lnTo>
                      <a:pt x="44" y="20"/>
                    </a:lnTo>
                    <a:lnTo>
                      <a:pt x="44" y="16"/>
                    </a:lnTo>
                    <a:lnTo>
                      <a:pt x="46" y="14"/>
                    </a:lnTo>
                    <a:lnTo>
                      <a:pt x="46" y="14"/>
                    </a:lnTo>
                    <a:lnTo>
                      <a:pt x="48" y="14"/>
                    </a:lnTo>
                    <a:lnTo>
                      <a:pt x="50" y="14"/>
                    </a:lnTo>
                    <a:lnTo>
                      <a:pt x="54" y="6"/>
                    </a:lnTo>
                    <a:lnTo>
                      <a:pt x="54" y="6"/>
                    </a:lnTo>
                    <a:lnTo>
                      <a:pt x="56" y="0"/>
                    </a:lnTo>
                    <a:lnTo>
                      <a:pt x="58" y="0"/>
                    </a:lnTo>
                    <a:lnTo>
                      <a:pt x="60" y="2"/>
                    </a:lnTo>
                    <a:lnTo>
                      <a:pt x="60" y="2"/>
                    </a:lnTo>
                    <a:lnTo>
                      <a:pt x="62" y="6"/>
                    </a:lnTo>
                    <a:lnTo>
                      <a:pt x="64" y="12"/>
                    </a:lnTo>
                    <a:lnTo>
                      <a:pt x="64" y="12"/>
                    </a:lnTo>
                    <a:lnTo>
                      <a:pt x="68" y="14"/>
                    </a:lnTo>
                    <a:lnTo>
                      <a:pt x="70" y="14"/>
                    </a:lnTo>
                    <a:lnTo>
                      <a:pt x="72" y="10"/>
                    </a:lnTo>
                    <a:lnTo>
                      <a:pt x="72" y="10"/>
                    </a:lnTo>
                    <a:lnTo>
                      <a:pt x="76" y="0"/>
                    </a:lnTo>
                    <a:lnTo>
                      <a:pt x="78" y="0"/>
                    </a:lnTo>
                    <a:lnTo>
                      <a:pt x="78" y="0"/>
                    </a:lnTo>
                    <a:lnTo>
                      <a:pt x="82" y="2"/>
                    </a:lnTo>
                    <a:lnTo>
                      <a:pt x="84" y="10"/>
                    </a:lnTo>
                    <a:lnTo>
                      <a:pt x="84" y="10"/>
                    </a:lnTo>
                    <a:lnTo>
                      <a:pt x="86" y="14"/>
                    </a:lnTo>
                    <a:lnTo>
                      <a:pt x="90" y="14"/>
                    </a:lnTo>
                    <a:lnTo>
                      <a:pt x="96" y="14"/>
                    </a:lnTo>
                    <a:lnTo>
                      <a:pt x="96" y="14"/>
                    </a:lnTo>
                    <a:lnTo>
                      <a:pt x="96" y="12"/>
                    </a:lnTo>
                    <a:lnTo>
                      <a:pt x="96" y="10"/>
                    </a:lnTo>
                    <a:lnTo>
                      <a:pt x="96" y="10"/>
                    </a:lnTo>
                    <a:lnTo>
                      <a:pt x="96" y="4"/>
                    </a:lnTo>
                    <a:lnTo>
                      <a:pt x="96" y="2"/>
                    </a:lnTo>
                    <a:lnTo>
                      <a:pt x="100" y="2"/>
                    </a:lnTo>
                    <a:lnTo>
                      <a:pt x="100" y="2"/>
                    </a:lnTo>
                    <a:lnTo>
                      <a:pt x="110" y="10"/>
                    </a:lnTo>
                    <a:lnTo>
                      <a:pt x="116" y="12"/>
                    </a:lnTo>
                    <a:lnTo>
                      <a:pt x="120" y="14"/>
                    </a:lnTo>
                    <a:lnTo>
                      <a:pt x="120" y="14"/>
                    </a:lnTo>
                    <a:lnTo>
                      <a:pt x="124" y="16"/>
                    </a:lnTo>
                    <a:lnTo>
                      <a:pt x="128" y="16"/>
                    </a:lnTo>
                    <a:lnTo>
                      <a:pt x="128" y="16"/>
                    </a:lnTo>
                    <a:lnTo>
                      <a:pt x="132" y="16"/>
                    </a:lnTo>
                    <a:lnTo>
                      <a:pt x="134" y="18"/>
                    </a:lnTo>
                    <a:lnTo>
                      <a:pt x="136" y="22"/>
                    </a:lnTo>
                    <a:lnTo>
                      <a:pt x="136" y="22"/>
                    </a:lnTo>
                    <a:lnTo>
                      <a:pt x="140" y="32"/>
                    </a:lnTo>
                    <a:lnTo>
                      <a:pt x="144" y="36"/>
                    </a:lnTo>
                    <a:lnTo>
                      <a:pt x="148" y="34"/>
                    </a:lnTo>
                    <a:lnTo>
                      <a:pt x="154" y="32"/>
                    </a:lnTo>
                    <a:lnTo>
                      <a:pt x="154" y="32"/>
                    </a:lnTo>
                    <a:lnTo>
                      <a:pt x="150" y="32"/>
                    </a:lnTo>
                    <a:lnTo>
                      <a:pt x="148" y="32"/>
                    </a:lnTo>
                    <a:lnTo>
                      <a:pt x="146" y="30"/>
                    </a:lnTo>
                    <a:lnTo>
                      <a:pt x="146" y="30"/>
                    </a:lnTo>
                    <a:lnTo>
                      <a:pt x="144" y="26"/>
                    </a:lnTo>
                    <a:lnTo>
                      <a:pt x="142" y="18"/>
                    </a:lnTo>
                    <a:lnTo>
                      <a:pt x="142" y="18"/>
                    </a:lnTo>
                    <a:lnTo>
                      <a:pt x="144" y="12"/>
                    </a:lnTo>
                    <a:lnTo>
                      <a:pt x="148" y="12"/>
                    </a:lnTo>
                    <a:lnTo>
                      <a:pt x="148" y="12"/>
                    </a:lnTo>
                    <a:lnTo>
                      <a:pt x="152" y="14"/>
                    </a:lnTo>
                    <a:lnTo>
                      <a:pt x="156" y="10"/>
                    </a:lnTo>
                    <a:lnTo>
                      <a:pt x="156" y="10"/>
                    </a:lnTo>
                    <a:lnTo>
                      <a:pt x="158" y="10"/>
                    </a:lnTo>
                    <a:lnTo>
                      <a:pt x="160" y="10"/>
                    </a:lnTo>
                    <a:lnTo>
                      <a:pt x="160" y="10"/>
                    </a:lnTo>
                    <a:lnTo>
                      <a:pt x="162" y="12"/>
                    </a:lnTo>
                    <a:lnTo>
                      <a:pt x="164" y="16"/>
                    </a:lnTo>
                    <a:lnTo>
                      <a:pt x="164" y="16"/>
                    </a:lnTo>
                    <a:lnTo>
                      <a:pt x="168" y="18"/>
                    </a:lnTo>
                    <a:lnTo>
                      <a:pt x="168" y="20"/>
                    </a:lnTo>
                    <a:lnTo>
                      <a:pt x="168" y="28"/>
                    </a:lnTo>
                    <a:lnTo>
                      <a:pt x="168" y="28"/>
                    </a:lnTo>
                    <a:lnTo>
                      <a:pt x="168" y="32"/>
                    </a:lnTo>
                    <a:lnTo>
                      <a:pt x="170" y="36"/>
                    </a:lnTo>
                    <a:lnTo>
                      <a:pt x="172" y="40"/>
                    </a:lnTo>
                    <a:lnTo>
                      <a:pt x="172" y="46"/>
                    </a:lnTo>
                    <a:lnTo>
                      <a:pt x="172" y="46"/>
                    </a:lnTo>
                    <a:lnTo>
                      <a:pt x="172" y="56"/>
                    </a:lnTo>
                    <a:lnTo>
                      <a:pt x="170" y="58"/>
                    </a:lnTo>
                    <a:lnTo>
                      <a:pt x="168" y="60"/>
                    </a:lnTo>
                    <a:lnTo>
                      <a:pt x="168" y="60"/>
                    </a:lnTo>
                    <a:lnTo>
                      <a:pt x="166" y="62"/>
                    </a:lnTo>
                    <a:lnTo>
                      <a:pt x="164" y="60"/>
                    </a:lnTo>
                    <a:lnTo>
                      <a:pt x="16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2" name="Freeform 956">
                <a:extLst>
                  <a:ext uri="{FF2B5EF4-FFF2-40B4-BE49-F238E27FC236}">
                    <a16:creationId xmlns:a16="http://schemas.microsoft.com/office/drawing/2014/main" id="{B7AF5276-8002-0006-526A-47BAB9888338}"/>
                  </a:ext>
                </a:extLst>
              </p:cNvPr>
              <p:cNvSpPr>
                <a:spLocks/>
              </p:cNvSpPr>
              <p:nvPr/>
            </p:nvSpPr>
            <p:spPr bwMode="auto">
              <a:xfrm>
                <a:off x="5678" y="2803"/>
                <a:ext cx="30" cy="46"/>
              </a:xfrm>
              <a:custGeom>
                <a:avLst/>
                <a:gdLst>
                  <a:gd name="T0" fmla="*/ 8 w 30"/>
                  <a:gd name="T1" fmla="*/ 12 h 46"/>
                  <a:gd name="T2" fmla="*/ 8 w 30"/>
                  <a:gd name="T3" fmla="*/ 12 h 46"/>
                  <a:gd name="T4" fmla="*/ 10 w 30"/>
                  <a:gd name="T5" fmla="*/ 8 h 46"/>
                  <a:gd name="T6" fmla="*/ 12 w 30"/>
                  <a:gd name="T7" fmla="*/ 6 h 46"/>
                  <a:gd name="T8" fmla="*/ 12 w 30"/>
                  <a:gd name="T9" fmla="*/ 6 h 46"/>
                  <a:gd name="T10" fmla="*/ 16 w 30"/>
                  <a:gd name="T11" fmla="*/ 6 h 46"/>
                  <a:gd name="T12" fmla="*/ 20 w 30"/>
                  <a:gd name="T13" fmla="*/ 8 h 46"/>
                  <a:gd name="T14" fmla="*/ 22 w 30"/>
                  <a:gd name="T15" fmla="*/ 6 h 46"/>
                  <a:gd name="T16" fmla="*/ 26 w 30"/>
                  <a:gd name="T17" fmla="*/ 2 h 46"/>
                  <a:gd name="T18" fmla="*/ 26 w 30"/>
                  <a:gd name="T19" fmla="*/ 2 h 46"/>
                  <a:gd name="T20" fmla="*/ 28 w 30"/>
                  <a:gd name="T21" fmla="*/ 0 h 46"/>
                  <a:gd name="T22" fmla="*/ 28 w 30"/>
                  <a:gd name="T23" fmla="*/ 2 h 46"/>
                  <a:gd name="T24" fmla="*/ 30 w 30"/>
                  <a:gd name="T25" fmla="*/ 4 h 46"/>
                  <a:gd name="T26" fmla="*/ 30 w 30"/>
                  <a:gd name="T27" fmla="*/ 8 h 46"/>
                  <a:gd name="T28" fmla="*/ 30 w 30"/>
                  <a:gd name="T29" fmla="*/ 8 h 46"/>
                  <a:gd name="T30" fmla="*/ 28 w 30"/>
                  <a:gd name="T31" fmla="*/ 6 h 46"/>
                  <a:gd name="T32" fmla="*/ 28 w 30"/>
                  <a:gd name="T33" fmla="*/ 6 h 46"/>
                  <a:gd name="T34" fmla="*/ 28 w 30"/>
                  <a:gd name="T35" fmla="*/ 8 h 46"/>
                  <a:gd name="T36" fmla="*/ 28 w 30"/>
                  <a:gd name="T37" fmla="*/ 8 h 46"/>
                  <a:gd name="T38" fmla="*/ 30 w 30"/>
                  <a:gd name="T39" fmla="*/ 20 h 46"/>
                  <a:gd name="T40" fmla="*/ 30 w 30"/>
                  <a:gd name="T41" fmla="*/ 26 h 46"/>
                  <a:gd name="T42" fmla="*/ 28 w 30"/>
                  <a:gd name="T43" fmla="*/ 30 h 46"/>
                  <a:gd name="T44" fmla="*/ 28 w 30"/>
                  <a:gd name="T45" fmla="*/ 30 h 46"/>
                  <a:gd name="T46" fmla="*/ 26 w 30"/>
                  <a:gd name="T47" fmla="*/ 34 h 46"/>
                  <a:gd name="T48" fmla="*/ 24 w 30"/>
                  <a:gd name="T49" fmla="*/ 32 h 46"/>
                  <a:gd name="T50" fmla="*/ 18 w 30"/>
                  <a:gd name="T51" fmla="*/ 28 h 46"/>
                  <a:gd name="T52" fmla="*/ 18 w 30"/>
                  <a:gd name="T53" fmla="*/ 28 h 46"/>
                  <a:gd name="T54" fmla="*/ 16 w 30"/>
                  <a:gd name="T55" fmla="*/ 28 h 46"/>
                  <a:gd name="T56" fmla="*/ 16 w 30"/>
                  <a:gd name="T57" fmla="*/ 28 h 46"/>
                  <a:gd name="T58" fmla="*/ 18 w 30"/>
                  <a:gd name="T59" fmla="*/ 36 h 46"/>
                  <a:gd name="T60" fmla="*/ 20 w 30"/>
                  <a:gd name="T61" fmla="*/ 40 h 46"/>
                  <a:gd name="T62" fmla="*/ 18 w 30"/>
                  <a:gd name="T63" fmla="*/ 46 h 46"/>
                  <a:gd name="T64" fmla="*/ 18 w 30"/>
                  <a:gd name="T65" fmla="*/ 46 h 46"/>
                  <a:gd name="T66" fmla="*/ 16 w 30"/>
                  <a:gd name="T67" fmla="*/ 44 h 46"/>
                  <a:gd name="T68" fmla="*/ 14 w 30"/>
                  <a:gd name="T69" fmla="*/ 38 h 46"/>
                  <a:gd name="T70" fmla="*/ 14 w 30"/>
                  <a:gd name="T71" fmla="*/ 38 h 46"/>
                  <a:gd name="T72" fmla="*/ 12 w 30"/>
                  <a:gd name="T73" fmla="*/ 36 h 46"/>
                  <a:gd name="T74" fmla="*/ 10 w 30"/>
                  <a:gd name="T75" fmla="*/ 34 h 46"/>
                  <a:gd name="T76" fmla="*/ 8 w 30"/>
                  <a:gd name="T77" fmla="*/ 36 h 46"/>
                  <a:gd name="T78" fmla="*/ 8 w 30"/>
                  <a:gd name="T79" fmla="*/ 38 h 46"/>
                  <a:gd name="T80" fmla="*/ 8 w 30"/>
                  <a:gd name="T81" fmla="*/ 38 h 46"/>
                  <a:gd name="T82" fmla="*/ 4 w 30"/>
                  <a:gd name="T83" fmla="*/ 38 h 46"/>
                  <a:gd name="T84" fmla="*/ 2 w 30"/>
                  <a:gd name="T85" fmla="*/ 38 h 46"/>
                  <a:gd name="T86" fmla="*/ 0 w 30"/>
                  <a:gd name="T87" fmla="*/ 34 h 46"/>
                  <a:gd name="T88" fmla="*/ 0 w 30"/>
                  <a:gd name="T89" fmla="*/ 34 h 46"/>
                  <a:gd name="T90" fmla="*/ 2 w 30"/>
                  <a:gd name="T91" fmla="*/ 28 h 46"/>
                  <a:gd name="T92" fmla="*/ 4 w 30"/>
                  <a:gd name="T93" fmla="*/ 28 h 46"/>
                  <a:gd name="T94" fmla="*/ 6 w 30"/>
                  <a:gd name="T95" fmla="*/ 28 h 46"/>
                  <a:gd name="T96" fmla="*/ 6 w 30"/>
                  <a:gd name="T97" fmla="*/ 28 h 46"/>
                  <a:gd name="T98" fmla="*/ 8 w 30"/>
                  <a:gd name="T99" fmla="*/ 28 h 46"/>
                  <a:gd name="T100" fmla="*/ 10 w 30"/>
                  <a:gd name="T101" fmla="*/ 26 h 46"/>
                  <a:gd name="T102" fmla="*/ 10 w 30"/>
                  <a:gd name="T103" fmla="*/ 18 h 46"/>
                  <a:gd name="T104" fmla="*/ 10 w 30"/>
                  <a:gd name="T105" fmla="*/ 18 h 46"/>
                  <a:gd name="T106" fmla="*/ 12 w 30"/>
                  <a:gd name="T107" fmla="*/ 14 h 46"/>
                  <a:gd name="T108" fmla="*/ 8 w 30"/>
                  <a:gd name="T109" fmla="*/ 12 h 46"/>
                  <a:gd name="T110" fmla="*/ 8 w 30"/>
                  <a:gd name="T111"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8" y="12"/>
                    </a:moveTo>
                    <a:lnTo>
                      <a:pt x="8" y="12"/>
                    </a:lnTo>
                    <a:lnTo>
                      <a:pt x="10" y="8"/>
                    </a:lnTo>
                    <a:lnTo>
                      <a:pt x="12" y="6"/>
                    </a:lnTo>
                    <a:lnTo>
                      <a:pt x="12" y="6"/>
                    </a:lnTo>
                    <a:lnTo>
                      <a:pt x="16" y="6"/>
                    </a:lnTo>
                    <a:lnTo>
                      <a:pt x="20" y="8"/>
                    </a:lnTo>
                    <a:lnTo>
                      <a:pt x="22" y="6"/>
                    </a:lnTo>
                    <a:lnTo>
                      <a:pt x="26" y="2"/>
                    </a:lnTo>
                    <a:lnTo>
                      <a:pt x="26" y="2"/>
                    </a:lnTo>
                    <a:lnTo>
                      <a:pt x="28" y="0"/>
                    </a:lnTo>
                    <a:lnTo>
                      <a:pt x="28" y="2"/>
                    </a:lnTo>
                    <a:lnTo>
                      <a:pt x="30" y="4"/>
                    </a:lnTo>
                    <a:lnTo>
                      <a:pt x="30" y="8"/>
                    </a:lnTo>
                    <a:lnTo>
                      <a:pt x="30" y="8"/>
                    </a:lnTo>
                    <a:lnTo>
                      <a:pt x="28" y="6"/>
                    </a:lnTo>
                    <a:lnTo>
                      <a:pt x="28" y="6"/>
                    </a:lnTo>
                    <a:lnTo>
                      <a:pt x="28" y="8"/>
                    </a:lnTo>
                    <a:lnTo>
                      <a:pt x="28" y="8"/>
                    </a:lnTo>
                    <a:lnTo>
                      <a:pt x="30" y="20"/>
                    </a:lnTo>
                    <a:lnTo>
                      <a:pt x="30" y="26"/>
                    </a:lnTo>
                    <a:lnTo>
                      <a:pt x="28" y="30"/>
                    </a:lnTo>
                    <a:lnTo>
                      <a:pt x="28" y="30"/>
                    </a:lnTo>
                    <a:lnTo>
                      <a:pt x="26" y="34"/>
                    </a:lnTo>
                    <a:lnTo>
                      <a:pt x="24" y="32"/>
                    </a:lnTo>
                    <a:lnTo>
                      <a:pt x="18" y="28"/>
                    </a:lnTo>
                    <a:lnTo>
                      <a:pt x="18" y="28"/>
                    </a:lnTo>
                    <a:lnTo>
                      <a:pt x="16" y="28"/>
                    </a:lnTo>
                    <a:lnTo>
                      <a:pt x="16" y="28"/>
                    </a:lnTo>
                    <a:lnTo>
                      <a:pt x="18" y="36"/>
                    </a:lnTo>
                    <a:lnTo>
                      <a:pt x="20" y="40"/>
                    </a:lnTo>
                    <a:lnTo>
                      <a:pt x="18" y="46"/>
                    </a:lnTo>
                    <a:lnTo>
                      <a:pt x="18" y="46"/>
                    </a:lnTo>
                    <a:lnTo>
                      <a:pt x="16" y="44"/>
                    </a:lnTo>
                    <a:lnTo>
                      <a:pt x="14" y="38"/>
                    </a:lnTo>
                    <a:lnTo>
                      <a:pt x="14" y="38"/>
                    </a:lnTo>
                    <a:lnTo>
                      <a:pt x="12" y="36"/>
                    </a:lnTo>
                    <a:lnTo>
                      <a:pt x="10" y="34"/>
                    </a:lnTo>
                    <a:lnTo>
                      <a:pt x="8" y="36"/>
                    </a:lnTo>
                    <a:lnTo>
                      <a:pt x="8" y="38"/>
                    </a:lnTo>
                    <a:lnTo>
                      <a:pt x="8" y="38"/>
                    </a:lnTo>
                    <a:lnTo>
                      <a:pt x="4" y="38"/>
                    </a:lnTo>
                    <a:lnTo>
                      <a:pt x="2" y="38"/>
                    </a:lnTo>
                    <a:lnTo>
                      <a:pt x="0" y="34"/>
                    </a:lnTo>
                    <a:lnTo>
                      <a:pt x="0" y="34"/>
                    </a:lnTo>
                    <a:lnTo>
                      <a:pt x="2" y="28"/>
                    </a:lnTo>
                    <a:lnTo>
                      <a:pt x="4" y="28"/>
                    </a:lnTo>
                    <a:lnTo>
                      <a:pt x="6" y="28"/>
                    </a:lnTo>
                    <a:lnTo>
                      <a:pt x="6" y="28"/>
                    </a:lnTo>
                    <a:lnTo>
                      <a:pt x="8" y="28"/>
                    </a:lnTo>
                    <a:lnTo>
                      <a:pt x="10" y="26"/>
                    </a:lnTo>
                    <a:lnTo>
                      <a:pt x="10" y="18"/>
                    </a:lnTo>
                    <a:lnTo>
                      <a:pt x="10" y="18"/>
                    </a:lnTo>
                    <a:lnTo>
                      <a:pt x="12" y="14"/>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3" name="Freeform 957">
                <a:extLst>
                  <a:ext uri="{FF2B5EF4-FFF2-40B4-BE49-F238E27FC236}">
                    <a16:creationId xmlns:a16="http://schemas.microsoft.com/office/drawing/2014/main" id="{BF55E5F8-950E-AD14-E3F2-34C9EC99815F}"/>
                  </a:ext>
                </a:extLst>
              </p:cNvPr>
              <p:cNvSpPr>
                <a:spLocks/>
              </p:cNvSpPr>
              <p:nvPr/>
            </p:nvSpPr>
            <p:spPr bwMode="auto">
              <a:xfrm>
                <a:off x="5624" y="2807"/>
                <a:ext cx="46" cy="32"/>
              </a:xfrm>
              <a:custGeom>
                <a:avLst/>
                <a:gdLst>
                  <a:gd name="T0" fmla="*/ 32 w 46"/>
                  <a:gd name="T1" fmla="*/ 8 h 32"/>
                  <a:gd name="T2" fmla="*/ 32 w 46"/>
                  <a:gd name="T3" fmla="*/ 8 h 32"/>
                  <a:gd name="T4" fmla="*/ 36 w 46"/>
                  <a:gd name="T5" fmla="*/ 0 h 32"/>
                  <a:gd name="T6" fmla="*/ 36 w 46"/>
                  <a:gd name="T7" fmla="*/ 0 h 32"/>
                  <a:gd name="T8" fmla="*/ 36 w 46"/>
                  <a:gd name="T9" fmla="*/ 4 h 32"/>
                  <a:gd name="T10" fmla="*/ 38 w 46"/>
                  <a:gd name="T11" fmla="*/ 0 h 32"/>
                  <a:gd name="T12" fmla="*/ 38 w 46"/>
                  <a:gd name="T13" fmla="*/ 0 h 32"/>
                  <a:gd name="T14" fmla="*/ 42 w 46"/>
                  <a:gd name="T15" fmla="*/ 2 h 32"/>
                  <a:gd name="T16" fmla="*/ 44 w 46"/>
                  <a:gd name="T17" fmla="*/ 4 h 32"/>
                  <a:gd name="T18" fmla="*/ 46 w 46"/>
                  <a:gd name="T19" fmla="*/ 16 h 32"/>
                  <a:gd name="T20" fmla="*/ 46 w 46"/>
                  <a:gd name="T21" fmla="*/ 16 h 32"/>
                  <a:gd name="T22" fmla="*/ 44 w 46"/>
                  <a:gd name="T23" fmla="*/ 18 h 32"/>
                  <a:gd name="T24" fmla="*/ 42 w 46"/>
                  <a:gd name="T25" fmla="*/ 20 h 32"/>
                  <a:gd name="T26" fmla="*/ 42 w 46"/>
                  <a:gd name="T27" fmla="*/ 26 h 32"/>
                  <a:gd name="T28" fmla="*/ 42 w 46"/>
                  <a:gd name="T29" fmla="*/ 26 h 32"/>
                  <a:gd name="T30" fmla="*/ 42 w 46"/>
                  <a:gd name="T31" fmla="*/ 32 h 32"/>
                  <a:gd name="T32" fmla="*/ 38 w 46"/>
                  <a:gd name="T33" fmla="*/ 32 h 32"/>
                  <a:gd name="T34" fmla="*/ 36 w 46"/>
                  <a:gd name="T35" fmla="*/ 32 h 32"/>
                  <a:gd name="T36" fmla="*/ 32 w 46"/>
                  <a:gd name="T37" fmla="*/ 30 h 32"/>
                  <a:gd name="T38" fmla="*/ 32 w 46"/>
                  <a:gd name="T39" fmla="*/ 30 h 32"/>
                  <a:gd name="T40" fmla="*/ 28 w 46"/>
                  <a:gd name="T41" fmla="*/ 24 h 32"/>
                  <a:gd name="T42" fmla="*/ 24 w 46"/>
                  <a:gd name="T43" fmla="*/ 22 h 32"/>
                  <a:gd name="T44" fmla="*/ 18 w 46"/>
                  <a:gd name="T45" fmla="*/ 24 h 32"/>
                  <a:gd name="T46" fmla="*/ 14 w 46"/>
                  <a:gd name="T47" fmla="*/ 30 h 32"/>
                  <a:gd name="T48" fmla="*/ 14 w 46"/>
                  <a:gd name="T49" fmla="*/ 30 h 32"/>
                  <a:gd name="T50" fmla="*/ 10 w 46"/>
                  <a:gd name="T51" fmla="*/ 30 h 32"/>
                  <a:gd name="T52" fmla="*/ 10 w 46"/>
                  <a:gd name="T53" fmla="*/ 30 h 32"/>
                  <a:gd name="T54" fmla="*/ 8 w 46"/>
                  <a:gd name="T55" fmla="*/ 30 h 32"/>
                  <a:gd name="T56" fmla="*/ 4 w 46"/>
                  <a:gd name="T57" fmla="*/ 30 h 32"/>
                  <a:gd name="T58" fmla="*/ 2 w 46"/>
                  <a:gd name="T59" fmla="*/ 28 h 32"/>
                  <a:gd name="T60" fmla="*/ 0 w 46"/>
                  <a:gd name="T61" fmla="*/ 20 h 32"/>
                  <a:gd name="T62" fmla="*/ 0 w 46"/>
                  <a:gd name="T63" fmla="*/ 20 h 32"/>
                  <a:gd name="T64" fmla="*/ 0 w 46"/>
                  <a:gd name="T65" fmla="*/ 16 h 32"/>
                  <a:gd name="T66" fmla="*/ 0 w 46"/>
                  <a:gd name="T67" fmla="*/ 16 h 32"/>
                  <a:gd name="T68" fmla="*/ 6 w 46"/>
                  <a:gd name="T69" fmla="*/ 14 h 32"/>
                  <a:gd name="T70" fmla="*/ 12 w 46"/>
                  <a:gd name="T71" fmla="*/ 12 h 32"/>
                  <a:gd name="T72" fmla="*/ 20 w 46"/>
                  <a:gd name="T73" fmla="*/ 12 h 32"/>
                  <a:gd name="T74" fmla="*/ 26 w 46"/>
                  <a:gd name="T75" fmla="*/ 10 h 32"/>
                  <a:gd name="T76" fmla="*/ 26 w 46"/>
                  <a:gd name="T77" fmla="*/ 10 h 32"/>
                  <a:gd name="T78" fmla="*/ 30 w 46"/>
                  <a:gd name="T79" fmla="*/ 10 h 32"/>
                  <a:gd name="T80" fmla="*/ 30 w 46"/>
                  <a:gd name="T81" fmla="*/ 10 h 32"/>
                  <a:gd name="T82" fmla="*/ 32 w 46"/>
                  <a:gd name="T83" fmla="*/ 10 h 32"/>
                  <a:gd name="T84" fmla="*/ 32 w 46"/>
                  <a:gd name="T85" fmla="*/ 10 h 32"/>
                  <a:gd name="T86" fmla="*/ 32 w 46"/>
                  <a:gd name="T87" fmla="*/ 8 h 32"/>
                  <a:gd name="T88" fmla="*/ 32 w 46"/>
                  <a:gd name="T8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32">
                    <a:moveTo>
                      <a:pt x="32" y="8"/>
                    </a:moveTo>
                    <a:lnTo>
                      <a:pt x="32" y="8"/>
                    </a:lnTo>
                    <a:lnTo>
                      <a:pt x="36" y="0"/>
                    </a:lnTo>
                    <a:lnTo>
                      <a:pt x="36" y="0"/>
                    </a:lnTo>
                    <a:lnTo>
                      <a:pt x="36" y="4"/>
                    </a:lnTo>
                    <a:lnTo>
                      <a:pt x="38" y="0"/>
                    </a:lnTo>
                    <a:lnTo>
                      <a:pt x="38" y="0"/>
                    </a:lnTo>
                    <a:lnTo>
                      <a:pt x="42" y="2"/>
                    </a:lnTo>
                    <a:lnTo>
                      <a:pt x="44" y="4"/>
                    </a:lnTo>
                    <a:lnTo>
                      <a:pt x="46" y="16"/>
                    </a:lnTo>
                    <a:lnTo>
                      <a:pt x="46" y="16"/>
                    </a:lnTo>
                    <a:lnTo>
                      <a:pt x="44" y="18"/>
                    </a:lnTo>
                    <a:lnTo>
                      <a:pt x="42" y="20"/>
                    </a:lnTo>
                    <a:lnTo>
                      <a:pt x="42" y="26"/>
                    </a:lnTo>
                    <a:lnTo>
                      <a:pt x="42" y="26"/>
                    </a:lnTo>
                    <a:lnTo>
                      <a:pt x="42" y="32"/>
                    </a:lnTo>
                    <a:lnTo>
                      <a:pt x="38" y="32"/>
                    </a:lnTo>
                    <a:lnTo>
                      <a:pt x="36" y="32"/>
                    </a:lnTo>
                    <a:lnTo>
                      <a:pt x="32" y="30"/>
                    </a:lnTo>
                    <a:lnTo>
                      <a:pt x="32" y="30"/>
                    </a:lnTo>
                    <a:lnTo>
                      <a:pt x="28" y="24"/>
                    </a:lnTo>
                    <a:lnTo>
                      <a:pt x="24" y="22"/>
                    </a:lnTo>
                    <a:lnTo>
                      <a:pt x="18" y="24"/>
                    </a:lnTo>
                    <a:lnTo>
                      <a:pt x="14" y="30"/>
                    </a:lnTo>
                    <a:lnTo>
                      <a:pt x="14" y="30"/>
                    </a:lnTo>
                    <a:lnTo>
                      <a:pt x="10" y="30"/>
                    </a:lnTo>
                    <a:lnTo>
                      <a:pt x="10" y="30"/>
                    </a:lnTo>
                    <a:lnTo>
                      <a:pt x="8" y="30"/>
                    </a:lnTo>
                    <a:lnTo>
                      <a:pt x="4" y="30"/>
                    </a:lnTo>
                    <a:lnTo>
                      <a:pt x="2" y="28"/>
                    </a:lnTo>
                    <a:lnTo>
                      <a:pt x="0" y="20"/>
                    </a:lnTo>
                    <a:lnTo>
                      <a:pt x="0" y="20"/>
                    </a:lnTo>
                    <a:lnTo>
                      <a:pt x="0" y="16"/>
                    </a:lnTo>
                    <a:lnTo>
                      <a:pt x="0" y="16"/>
                    </a:lnTo>
                    <a:lnTo>
                      <a:pt x="6" y="14"/>
                    </a:lnTo>
                    <a:lnTo>
                      <a:pt x="12" y="12"/>
                    </a:lnTo>
                    <a:lnTo>
                      <a:pt x="20" y="12"/>
                    </a:lnTo>
                    <a:lnTo>
                      <a:pt x="26" y="10"/>
                    </a:lnTo>
                    <a:lnTo>
                      <a:pt x="26" y="10"/>
                    </a:lnTo>
                    <a:lnTo>
                      <a:pt x="30" y="10"/>
                    </a:lnTo>
                    <a:lnTo>
                      <a:pt x="30" y="10"/>
                    </a:lnTo>
                    <a:lnTo>
                      <a:pt x="32" y="10"/>
                    </a:lnTo>
                    <a:lnTo>
                      <a:pt x="32" y="10"/>
                    </a:lnTo>
                    <a:lnTo>
                      <a:pt x="32" y="8"/>
                    </a:lnTo>
                    <a:lnTo>
                      <a:pt x="3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4" name="Freeform 958">
                <a:extLst>
                  <a:ext uri="{FF2B5EF4-FFF2-40B4-BE49-F238E27FC236}">
                    <a16:creationId xmlns:a16="http://schemas.microsoft.com/office/drawing/2014/main" id="{7E76F6A6-EE1E-089A-A530-E462960EBE38}"/>
                  </a:ext>
                </a:extLst>
              </p:cNvPr>
              <p:cNvSpPr>
                <a:spLocks/>
              </p:cNvSpPr>
              <p:nvPr/>
            </p:nvSpPr>
            <p:spPr bwMode="auto">
              <a:xfrm>
                <a:off x="5672" y="2805"/>
                <a:ext cx="14" cy="18"/>
              </a:xfrm>
              <a:custGeom>
                <a:avLst/>
                <a:gdLst>
                  <a:gd name="T0" fmla="*/ 0 w 14"/>
                  <a:gd name="T1" fmla="*/ 18 h 18"/>
                  <a:gd name="T2" fmla="*/ 0 w 14"/>
                  <a:gd name="T3" fmla="*/ 18 h 18"/>
                  <a:gd name="T4" fmla="*/ 4 w 14"/>
                  <a:gd name="T5" fmla="*/ 6 h 18"/>
                  <a:gd name="T6" fmla="*/ 6 w 14"/>
                  <a:gd name="T7" fmla="*/ 0 h 18"/>
                  <a:gd name="T8" fmla="*/ 8 w 14"/>
                  <a:gd name="T9" fmla="*/ 0 h 18"/>
                  <a:gd name="T10" fmla="*/ 8 w 14"/>
                  <a:gd name="T11" fmla="*/ 2 h 18"/>
                  <a:gd name="T12" fmla="*/ 12 w 14"/>
                  <a:gd name="T13" fmla="*/ 10 h 18"/>
                  <a:gd name="T14" fmla="*/ 12 w 14"/>
                  <a:gd name="T15" fmla="*/ 10 h 18"/>
                  <a:gd name="T16" fmla="*/ 14 w 14"/>
                  <a:gd name="T17" fmla="*/ 10 h 18"/>
                  <a:gd name="T18" fmla="*/ 14 w 14"/>
                  <a:gd name="T19" fmla="*/ 10 h 18"/>
                  <a:gd name="T20" fmla="*/ 14 w 14"/>
                  <a:gd name="T21" fmla="*/ 10 h 18"/>
                  <a:gd name="T22" fmla="*/ 12 w 14"/>
                  <a:gd name="T23" fmla="*/ 16 h 18"/>
                  <a:gd name="T24" fmla="*/ 10 w 14"/>
                  <a:gd name="T25" fmla="*/ 16 h 18"/>
                  <a:gd name="T26" fmla="*/ 8 w 14"/>
                  <a:gd name="T27" fmla="*/ 14 h 18"/>
                  <a:gd name="T28" fmla="*/ 8 w 14"/>
                  <a:gd name="T29" fmla="*/ 14 h 18"/>
                  <a:gd name="T30" fmla="*/ 6 w 14"/>
                  <a:gd name="T31" fmla="*/ 12 h 18"/>
                  <a:gd name="T32" fmla="*/ 4 w 14"/>
                  <a:gd name="T33" fmla="*/ 12 h 18"/>
                  <a:gd name="T34" fmla="*/ 0 w 14"/>
                  <a:gd name="T35" fmla="*/ 18 h 18"/>
                  <a:gd name="T36" fmla="*/ 0 w 14"/>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0" y="18"/>
                    </a:moveTo>
                    <a:lnTo>
                      <a:pt x="0" y="18"/>
                    </a:lnTo>
                    <a:lnTo>
                      <a:pt x="4" y="6"/>
                    </a:lnTo>
                    <a:lnTo>
                      <a:pt x="6" y="0"/>
                    </a:lnTo>
                    <a:lnTo>
                      <a:pt x="8" y="0"/>
                    </a:lnTo>
                    <a:lnTo>
                      <a:pt x="8" y="2"/>
                    </a:lnTo>
                    <a:lnTo>
                      <a:pt x="12" y="10"/>
                    </a:lnTo>
                    <a:lnTo>
                      <a:pt x="12" y="10"/>
                    </a:lnTo>
                    <a:lnTo>
                      <a:pt x="14" y="10"/>
                    </a:lnTo>
                    <a:lnTo>
                      <a:pt x="14" y="10"/>
                    </a:lnTo>
                    <a:lnTo>
                      <a:pt x="14" y="10"/>
                    </a:lnTo>
                    <a:lnTo>
                      <a:pt x="12" y="16"/>
                    </a:lnTo>
                    <a:lnTo>
                      <a:pt x="10" y="16"/>
                    </a:lnTo>
                    <a:lnTo>
                      <a:pt x="8" y="14"/>
                    </a:lnTo>
                    <a:lnTo>
                      <a:pt x="8" y="14"/>
                    </a:lnTo>
                    <a:lnTo>
                      <a:pt x="6" y="12"/>
                    </a:lnTo>
                    <a:lnTo>
                      <a:pt x="4" y="12"/>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5" name="Freeform 959">
                <a:extLst>
                  <a:ext uri="{FF2B5EF4-FFF2-40B4-BE49-F238E27FC236}">
                    <a16:creationId xmlns:a16="http://schemas.microsoft.com/office/drawing/2014/main" id="{773233F8-C281-2E43-7F2E-E0BF21068BD4}"/>
                  </a:ext>
                </a:extLst>
              </p:cNvPr>
              <p:cNvSpPr>
                <a:spLocks/>
              </p:cNvSpPr>
              <p:nvPr/>
            </p:nvSpPr>
            <p:spPr bwMode="auto">
              <a:xfrm>
                <a:off x="1498" y="2418"/>
                <a:ext cx="24" cy="40"/>
              </a:xfrm>
              <a:custGeom>
                <a:avLst/>
                <a:gdLst>
                  <a:gd name="T0" fmla="*/ 8 w 24"/>
                  <a:gd name="T1" fmla="*/ 28 h 40"/>
                  <a:gd name="T2" fmla="*/ 8 w 24"/>
                  <a:gd name="T3" fmla="*/ 28 h 40"/>
                  <a:gd name="T4" fmla="*/ 8 w 24"/>
                  <a:gd name="T5" fmla="*/ 18 h 40"/>
                  <a:gd name="T6" fmla="*/ 6 w 24"/>
                  <a:gd name="T7" fmla="*/ 14 h 40"/>
                  <a:gd name="T8" fmla="*/ 2 w 24"/>
                  <a:gd name="T9" fmla="*/ 12 h 40"/>
                  <a:gd name="T10" fmla="*/ 0 w 24"/>
                  <a:gd name="T11" fmla="*/ 10 h 40"/>
                  <a:gd name="T12" fmla="*/ 0 w 24"/>
                  <a:gd name="T13" fmla="*/ 10 h 40"/>
                  <a:gd name="T14" fmla="*/ 2 w 24"/>
                  <a:gd name="T15" fmla="*/ 2 h 40"/>
                  <a:gd name="T16" fmla="*/ 4 w 24"/>
                  <a:gd name="T17" fmla="*/ 0 h 40"/>
                  <a:gd name="T18" fmla="*/ 6 w 24"/>
                  <a:gd name="T19" fmla="*/ 0 h 40"/>
                  <a:gd name="T20" fmla="*/ 10 w 24"/>
                  <a:gd name="T21" fmla="*/ 2 h 40"/>
                  <a:gd name="T22" fmla="*/ 12 w 24"/>
                  <a:gd name="T23" fmla="*/ 4 h 40"/>
                  <a:gd name="T24" fmla="*/ 12 w 24"/>
                  <a:gd name="T25" fmla="*/ 4 h 40"/>
                  <a:gd name="T26" fmla="*/ 14 w 24"/>
                  <a:gd name="T27" fmla="*/ 10 h 40"/>
                  <a:gd name="T28" fmla="*/ 16 w 24"/>
                  <a:gd name="T29" fmla="*/ 14 h 40"/>
                  <a:gd name="T30" fmla="*/ 18 w 24"/>
                  <a:gd name="T31" fmla="*/ 12 h 40"/>
                  <a:gd name="T32" fmla="*/ 18 w 24"/>
                  <a:gd name="T33" fmla="*/ 12 h 40"/>
                  <a:gd name="T34" fmla="*/ 20 w 24"/>
                  <a:gd name="T35" fmla="*/ 14 h 40"/>
                  <a:gd name="T36" fmla="*/ 22 w 24"/>
                  <a:gd name="T37" fmla="*/ 14 h 40"/>
                  <a:gd name="T38" fmla="*/ 24 w 24"/>
                  <a:gd name="T39" fmla="*/ 16 h 40"/>
                  <a:gd name="T40" fmla="*/ 24 w 24"/>
                  <a:gd name="T41" fmla="*/ 18 h 40"/>
                  <a:gd name="T42" fmla="*/ 24 w 24"/>
                  <a:gd name="T43" fmla="*/ 18 h 40"/>
                  <a:gd name="T44" fmla="*/ 24 w 24"/>
                  <a:gd name="T45" fmla="*/ 26 h 40"/>
                  <a:gd name="T46" fmla="*/ 24 w 24"/>
                  <a:gd name="T47" fmla="*/ 26 h 40"/>
                  <a:gd name="T48" fmla="*/ 20 w 24"/>
                  <a:gd name="T49" fmla="*/ 32 h 40"/>
                  <a:gd name="T50" fmla="*/ 16 w 24"/>
                  <a:gd name="T51" fmla="*/ 40 h 40"/>
                  <a:gd name="T52" fmla="*/ 16 w 24"/>
                  <a:gd name="T53" fmla="*/ 40 h 40"/>
                  <a:gd name="T54" fmla="*/ 12 w 24"/>
                  <a:gd name="T55" fmla="*/ 40 h 40"/>
                  <a:gd name="T56" fmla="*/ 10 w 24"/>
                  <a:gd name="T57" fmla="*/ 38 h 40"/>
                  <a:gd name="T58" fmla="*/ 10 w 24"/>
                  <a:gd name="T59" fmla="*/ 36 h 40"/>
                  <a:gd name="T60" fmla="*/ 10 w 24"/>
                  <a:gd name="T61" fmla="*/ 36 h 40"/>
                  <a:gd name="T62" fmla="*/ 8 w 24"/>
                  <a:gd name="T63" fmla="*/ 28 h 40"/>
                  <a:gd name="T64" fmla="*/ 8 w 24"/>
                  <a:gd name="T6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40">
                    <a:moveTo>
                      <a:pt x="8" y="28"/>
                    </a:moveTo>
                    <a:lnTo>
                      <a:pt x="8" y="28"/>
                    </a:lnTo>
                    <a:lnTo>
                      <a:pt x="8" y="18"/>
                    </a:lnTo>
                    <a:lnTo>
                      <a:pt x="6" y="14"/>
                    </a:lnTo>
                    <a:lnTo>
                      <a:pt x="2" y="12"/>
                    </a:lnTo>
                    <a:lnTo>
                      <a:pt x="0" y="10"/>
                    </a:lnTo>
                    <a:lnTo>
                      <a:pt x="0" y="10"/>
                    </a:lnTo>
                    <a:lnTo>
                      <a:pt x="2" y="2"/>
                    </a:lnTo>
                    <a:lnTo>
                      <a:pt x="4" y="0"/>
                    </a:lnTo>
                    <a:lnTo>
                      <a:pt x="6" y="0"/>
                    </a:lnTo>
                    <a:lnTo>
                      <a:pt x="10" y="2"/>
                    </a:lnTo>
                    <a:lnTo>
                      <a:pt x="12" y="4"/>
                    </a:lnTo>
                    <a:lnTo>
                      <a:pt x="12" y="4"/>
                    </a:lnTo>
                    <a:lnTo>
                      <a:pt x="14" y="10"/>
                    </a:lnTo>
                    <a:lnTo>
                      <a:pt x="16" y="14"/>
                    </a:lnTo>
                    <a:lnTo>
                      <a:pt x="18" y="12"/>
                    </a:lnTo>
                    <a:lnTo>
                      <a:pt x="18" y="12"/>
                    </a:lnTo>
                    <a:lnTo>
                      <a:pt x="20" y="14"/>
                    </a:lnTo>
                    <a:lnTo>
                      <a:pt x="22" y="14"/>
                    </a:lnTo>
                    <a:lnTo>
                      <a:pt x="24" y="16"/>
                    </a:lnTo>
                    <a:lnTo>
                      <a:pt x="24" y="18"/>
                    </a:lnTo>
                    <a:lnTo>
                      <a:pt x="24" y="18"/>
                    </a:lnTo>
                    <a:lnTo>
                      <a:pt x="24" y="26"/>
                    </a:lnTo>
                    <a:lnTo>
                      <a:pt x="24" y="26"/>
                    </a:lnTo>
                    <a:lnTo>
                      <a:pt x="20" y="32"/>
                    </a:lnTo>
                    <a:lnTo>
                      <a:pt x="16" y="40"/>
                    </a:lnTo>
                    <a:lnTo>
                      <a:pt x="16" y="40"/>
                    </a:lnTo>
                    <a:lnTo>
                      <a:pt x="12" y="40"/>
                    </a:lnTo>
                    <a:lnTo>
                      <a:pt x="10" y="38"/>
                    </a:lnTo>
                    <a:lnTo>
                      <a:pt x="10" y="36"/>
                    </a:lnTo>
                    <a:lnTo>
                      <a:pt x="10" y="36"/>
                    </a:lnTo>
                    <a:lnTo>
                      <a:pt x="8" y="28"/>
                    </a:lnTo>
                    <a:lnTo>
                      <a:pt x="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6" name="Freeform 960">
                <a:extLst>
                  <a:ext uri="{FF2B5EF4-FFF2-40B4-BE49-F238E27FC236}">
                    <a16:creationId xmlns:a16="http://schemas.microsoft.com/office/drawing/2014/main" id="{456E8AA4-4D35-4B8C-82B5-5BB092E7F487}"/>
                  </a:ext>
                </a:extLst>
              </p:cNvPr>
              <p:cNvSpPr>
                <a:spLocks/>
              </p:cNvSpPr>
              <p:nvPr/>
            </p:nvSpPr>
            <p:spPr bwMode="auto">
              <a:xfrm>
                <a:off x="2542" y="2845"/>
                <a:ext cx="6" cy="6"/>
              </a:xfrm>
              <a:custGeom>
                <a:avLst/>
                <a:gdLst>
                  <a:gd name="T0" fmla="*/ 0 w 6"/>
                  <a:gd name="T1" fmla="*/ 4 h 6"/>
                  <a:gd name="T2" fmla="*/ 0 w 6"/>
                  <a:gd name="T3" fmla="*/ 4 h 6"/>
                  <a:gd name="T4" fmla="*/ 4 w 6"/>
                  <a:gd name="T5" fmla="*/ 0 h 6"/>
                  <a:gd name="T6" fmla="*/ 6 w 6"/>
                  <a:gd name="T7" fmla="*/ 0 h 6"/>
                  <a:gd name="T8" fmla="*/ 6 w 6"/>
                  <a:gd name="T9" fmla="*/ 4 h 6"/>
                  <a:gd name="T10" fmla="*/ 6 w 6"/>
                  <a:gd name="T11" fmla="*/ 4 h 6"/>
                  <a:gd name="T12" fmla="*/ 4 w 6"/>
                  <a:gd name="T13" fmla="*/ 6 h 6"/>
                  <a:gd name="T14" fmla="*/ 4 w 6"/>
                  <a:gd name="T15" fmla="*/ 6 h 6"/>
                  <a:gd name="T16" fmla="*/ 2 w 6"/>
                  <a:gd name="T17" fmla="*/ 6 h 6"/>
                  <a:gd name="T18" fmla="*/ 0 w 6"/>
                  <a:gd name="T19" fmla="*/ 4 h 6"/>
                  <a:gd name="T20" fmla="*/ 0 w 6"/>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0" y="4"/>
                    </a:moveTo>
                    <a:lnTo>
                      <a:pt x="0" y="4"/>
                    </a:lnTo>
                    <a:lnTo>
                      <a:pt x="4" y="0"/>
                    </a:lnTo>
                    <a:lnTo>
                      <a:pt x="6" y="0"/>
                    </a:lnTo>
                    <a:lnTo>
                      <a:pt x="6" y="4"/>
                    </a:lnTo>
                    <a:lnTo>
                      <a:pt x="6" y="4"/>
                    </a:lnTo>
                    <a:lnTo>
                      <a:pt x="4" y="6"/>
                    </a:lnTo>
                    <a:lnTo>
                      <a:pt x="4" y="6"/>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7" name="Freeform 961">
                <a:extLst>
                  <a:ext uri="{FF2B5EF4-FFF2-40B4-BE49-F238E27FC236}">
                    <a16:creationId xmlns:a16="http://schemas.microsoft.com/office/drawing/2014/main" id="{F41D2488-C65B-6242-CDD2-E766CAC6399B}"/>
                  </a:ext>
                </a:extLst>
              </p:cNvPr>
              <p:cNvSpPr>
                <a:spLocks/>
              </p:cNvSpPr>
              <p:nvPr/>
            </p:nvSpPr>
            <p:spPr bwMode="auto">
              <a:xfrm>
                <a:off x="1516" y="1854"/>
                <a:ext cx="8" cy="14"/>
              </a:xfrm>
              <a:custGeom>
                <a:avLst/>
                <a:gdLst>
                  <a:gd name="T0" fmla="*/ 0 w 8"/>
                  <a:gd name="T1" fmla="*/ 10 h 14"/>
                  <a:gd name="T2" fmla="*/ 0 w 8"/>
                  <a:gd name="T3" fmla="*/ 10 h 14"/>
                  <a:gd name="T4" fmla="*/ 2 w 8"/>
                  <a:gd name="T5" fmla="*/ 2 h 14"/>
                  <a:gd name="T6" fmla="*/ 4 w 8"/>
                  <a:gd name="T7" fmla="*/ 0 h 14"/>
                  <a:gd name="T8" fmla="*/ 6 w 8"/>
                  <a:gd name="T9" fmla="*/ 2 h 14"/>
                  <a:gd name="T10" fmla="*/ 6 w 8"/>
                  <a:gd name="T11" fmla="*/ 2 h 14"/>
                  <a:gd name="T12" fmla="*/ 8 w 8"/>
                  <a:gd name="T13" fmla="*/ 4 h 14"/>
                  <a:gd name="T14" fmla="*/ 8 w 8"/>
                  <a:gd name="T15" fmla="*/ 6 h 14"/>
                  <a:gd name="T16" fmla="*/ 8 w 8"/>
                  <a:gd name="T17" fmla="*/ 6 h 14"/>
                  <a:gd name="T18" fmla="*/ 8 w 8"/>
                  <a:gd name="T19" fmla="*/ 12 h 14"/>
                  <a:gd name="T20" fmla="*/ 6 w 8"/>
                  <a:gd name="T21" fmla="*/ 14 h 14"/>
                  <a:gd name="T22" fmla="*/ 4 w 8"/>
                  <a:gd name="T23" fmla="*/ 14 h 14"/>
                  <a:gd name="T24" fmla="*/ 2 w 8"/>
                  <a:gd name="T25" fmla="*/ 14 h 14"/>
                  <a:gd name="T26" fmla="*/ 2 w 8"/>
                  <a:gd name="T27" fmla="*/ 14 h 14"/>
                  <a:gd name="T28" fmla="*/ 0 w 8"/>
                  <a:gd name="T29" fmla="*/ 10 h 14"/>
                  <a:gd name="T30" fmla="*/ 0 w 8"/>
                  <a:gd name="T3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0" y="10"/>
                    </a:moveTo>
                    <a:lnTo>
                      <a:pt x="0" y="10"/>
                    </a:lnTo>
                    <a:lnTo>
                      <a:pt x="2" y="2"/>
                    </a:lnTo>
                    <a:lnTo>
                      <a:pt x="4" y="0"/>
                    </a:lnTo>
                    <a:lnTo>
                      <a:pt x="6" y="2"/>
                    </a:lnTo>
                    <a:lnTo>
                      <a:pt x="6" y="2"/>
                    </a:lnTo>
                    <a:lnTo>
                      <a:pt x="8" y="4"/>
                    </a:lnTo>
                    <a:lnTo>
                      <a:pt x="8" y="6"/>
                    </a:lnTo>
                    <a:lnTo>
                      <a:pt x="8" y="6"/>
                    </a:lnTo>
                    <a:lnTo>
                      <a:pt x="8" y="12"/>
                    </a:lnTo>
                    <a:lnTo>
                      <a:pt x="6" y="14"/>
                    </a:lnTo>
                    <a:lnTo>
                      <a:pt x="4" y="14"/>
                    </a:lnTo>
                    <a:lnTo>
                      <a:pt x="2" y="14"/>
                    </a:lnTo>
                    <a:lnTo>
                      <a:pt x="2"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8" name="Freeform 962">
                <a:extLst>
                  <a:ext uri="{FF2B5EF4-FFF2-40B4-BE49-F238E27FC236}">
                    <a16:creationId xmlns:a16="http://schemas.microsoft.com/office/drawing/2014/main" id="{445A6E5F-EC0D-3156-C0FD-7675580B5DCC}"/>
                  </a:ext>
                </a:extLst>
              </p:cNvPr>
              <p:cNvSpPr>
                <a:spLocks/>
              </p:cNvSpPr>
              <p:nvPr/>
            </p:nvSpPr>
            <p:spPr bwMode="auto">
              <a:xfrm>
                <a:off x="1566" y="1521"/>
                <a:ext cx="62" cy="72"/>
              </a:xfrm>
              <a:custGeom>
                <a:avLst/>
                <a:gdLst>
                  <a:gd name="T0" fmla="*/ 4 w 62"/>
                  <a:gd name="T1" fmla="*/ 16 h 72"/>
                  <a:gd name="T2" fmla="*/ 8 w 62"/>
                  <a:gd name="T3" fmla="*/ 8 h 72"/>
                  <a:gd name="T4" fmla="*/ 12 w 62"/>
                  <a:gd name="T5" fmla="*/ 6 h 72"/>
                  <a:gd name="T6" fmla="*/ 16 w 62"/>
                  <a:gd name="T7" fmla="*/ 8 h 72"/>
                  <a:gd name="T8" fmla="*/ 20 w 62"/>
                  <a:gd name="T9" fmla="*/ 12 h 72"/>
                  <a:gd name="T10" fmla="*/ 24 w 62"/>
                  <a:gd name="T11" fmla="*/ 10 h 72"/>
                  <a:gd name="T12" fmla="*/ 24 w 62"/>
                  <a:gd name="T13" fmla="*/ 0 h 72"/>
                  <a:gd name="T14" fmla="*/ 34 w 62"/>
                  <a:gd name="T15" fmla="*/ 20 h 72"/>
                  <a:gd name="T16" fmla="*/ 38 w 62"/>
                  <a:gd name="T17" fmla="*/ 18 h 72"/>
                  <a:gd name="T18" fmla="*/ 40 w 62"/>
                  <a:gd name="T19" fmla="*/ 20 h 72"/>
                  <a:gd name="T20" fmla="*/ 40 w 62"/>
                  <a:gd name="T21" fmla="*/ 22 h 72"/>
                  <a:gd name="T22" fmla="*/ 40 w 62"/>
                  <a:gd name="T23" fmla="*/ 28 h 72"/>
                  <a:gd name="T24" fmla="*/ 40 w 62"/>
                  <a:gd name="T25" fmla="*/ 32 h 72"/>
                  <a:gd name="T26" fmla="*/ 42 w 62"/>
                  <a:gd name="T27" fmla="*/ 32 h 72"/>
                  <a:gd name="T28" fmla="*/ 42 w 62"/>
                  <a:gd name="T29" fmla="*/ 20 h 72"/>
                  <a:gd name="T30" fmla="*/ 44 w 62"/>
                  <a:gd name="T31" fmla="*/ 16 h 72"/>
                  <a:gd name="T32" fmla="*/ 48 w 62"/>
                  <a:gd name="T33" fmla="*/ 12 h 72"/>
                  <a:gd name="T34" fmla="*/ 48 w 62"/>
                  <a:gd name="T35" fmla="*/ 12 h 72"/>
                  <a:gd name="T36" fmla="*/ 52 w 62"/>
                  <a:gd name="T37" fmla="*/ 20 h 72"/>
                  <a:gd name="T38" fmla="*/ 56 w 62"/>
                  <a:gd name="T39" fmla="*/ 28 h 72"/>
                  <a:gd name="T40" fmla="*/ 54 w 62"/>
                  <a:gd name="T41" fmla="*/ 34 h 72"/>
                  <a:gd name="T42" fmla="*/ 56 w 62"/>
                  <a:gd name="T43" fmla="*/ 44 h 72"/>
                  <a:gd name="T44" fmla="*/ 60 w 62"/>
                  <a:gd name="T45" fmla="*/ 54 h 72"/>
                  <a:gd name="T46" fmla="*/ 62 w 62"/>
                  <a:gd name="T47" fmla="*/ 64 h 72"/>
                  <a:gd name="T48" fmla="*/ 60 w 62"/>
                  <a:gd name="T49" fmla="*/ 72 h 72"/>
                  <a:gd name="T50" fmla="*/ 56 w 62"/>
                  <a:gd name="T51" fmla="*/ 70 h 72"/>
                  <a:gd name="T52" fmla="*/ 48 w 62"/>
                  <a:gd name="T53" fmla="*/ 58 h 72"/>
                  <a:gd name="T54" fmla="*/ 42 w 62"/>
                  <a:gd name="T55" fmla="*/ 54 h 72"/>
                  <a:gd name="T56" fmla="*/ 40 w 62"/>
                  <a:gd name="T57" fmla="*/ 54 h 72"/>
                  <a:gd name="T58" fmla="*/ 30 w 62"/>
                  <a:gd name="T59" fmla="*/ 48 h 72"/>
                  <a:gd name="T60" fmla="*/ 22 w 62"/>
                  <a:gd name="T61" fmla="*/ 38 h 72"/>
                  <a:gd name="T62" fmla="*/ 18 w 62"/>
                  <a:gd name="T63" fmla="*/ 34 h 72"/>
                  <a:gd name="T64" fmla="*/ 18 w 62"/>
                  <a:gd name="T65" fmla="*/ 36 h 72"/>
                  <a:gd name="T66" fmla="*/ 14 w 62"/>
                  <a:gd name="T67" fmla="*/ 40 h 72"/>
                  <a:gd name="T68" fmla="*/ 12 w 62"/>
                  <a:gd name="T69" fmla="*/ 40 h 72"/>
                  <a:gd name="T70" fmla="*/ 10 w 62"/>
                  <a:gd name="T71" fmla="*/ 44 h 72"/>
                  <a:gd name="T72" fmla="*/ 8 w 62"/>
                  <a:gd name="T73" fmla="*/ 50 h 72"/>
                  <a:gd name="T74" fmla="*/ 6 w 62"/>
                  <a:gd name="T75" fmla="*/ 54 h 72"/>
                  <a:gd name="T76" fmla="*/ 6 w 62"/>
                  <a:gd name="T77" fmla="*/ 52 h 72"/>
                  <a:gd name="T78" fmla="*/ 4 w 62"/>
                  <a:gd name="T79" fmla="*/ 48 h 72"/>
                  <a:gd name="T80" fmla="*/ 2 w 62"/>
                  <a:gd name="T81" fmla="*/ 30 h 72"/>
                  <a:gd name="T82" fmla="*/ 0 w 62"/>
                  <a:gd name="T83" fmla="*/ 22 h 72"/>
                  <a:gd name="T84" fmla="*/ 0 w 62"/>
                  <a:gd name="T85" fmla="*/ 16 h 72"/>
                  <a:gd name="T86" fmla="*/ 0 w 62"/>
                  <a:gd name="T87" fmla="*/ 12 h 72"/>
                  <a:gd name="T88" fmla="*/ 2 w 62"/>
                  <a:gd name="T89" fmla="*/ 12 h 72"/>
                  <a:gd name="T90" fmla="*/ 4 w 62"/>
                  <a:gd name="T91"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72">
                    <a:moveTo>
                      <a:pt x="4" y="16"/>
                    </a:moveTo>
                    <a:lnTo>
                      <a:pt x="4" y="16"/>
                    </a:lnTo>
                    <a:lnTo>
                      <a:pt x="8" y="8"/>
                    </a:lnTo>
                    <a:lnTo>
                      <a:pt x="8" y="8"/>
                    </a:lnTo>
                    <a:lnTo>
                      <a:pt x="10" y="6"/>
                    </a:lnTo>
                    <a:lnTo>
                      <a:pt x="12" y="6"/>
                    </a:lnTo>
                    <a:lnTo>
                      <a:pt x="14" y="8"/>
                    </a:lnTo>
                    <a:lnTo>
                      <a:pt x="16" y="8"/>
                    </a:lnTo>
                    <a:lnTo>
                      <a:pt x="16" y="8"/>
                    </a:lnTo>
                    <a:lnTo>
                      <a:pt x="20" y="12"/>
                    </a:lnTo>
                    <a:lnTo>
                      <a:pt x="22" y="12"/>
                    </a:lnTo>
                    <a:lnTo>
                      <a:pt x="24" y="10"/>
                    </a:lnTo>
                    <a:lnTo>
                      <a:pt x="24" y="0"/>
                    </a:lnTo>
                    <a:lnTo>
                      <a:pt x="24" y="0"/>
                    </a:lnTo>
                    <a:lnTo>
                      <a:pt x="30" y="16"/>
                    </a:lnTo>
                    <a:lnTo>
                      <a:pt x="34" y="20"/>
                    </a:lnTo>
                    <a:lnTo>
                      <a:pt x="36" y="20"/>
                    </a:lnTo>
                    <a:lnTo>
                      <a:pt x="38" y="18"/>
                    </a:lnTo>
                    <a:lnTo>
                      <a:pt x="38" y="18"/>
                    </a:lnTo>
                    <a:lnTo>
                      <a:pt x="40" y="20"/>
                    </a:lnTo>
                    <a:lnTo>
                      <a:pt x="40" y="22"/>
                    </a:lnTo>
                    <a:lnTo>
                      <a:pt x="40" y="22"/>
                    </a:lnTo>
                    <a:lnTo>
                      <a:pt x="40" y="24"/>
                    </a:lnTo>
                    <a:lnTo>
                      <a:pt x="40" y="28"/>
                    </a:lnTo>
                    <a:lnTo>
                      <a:pt x="38" y="30"/>
                    </a:lnTo>
                    <a:lnTo>
                      <a:pt x="40" y="32"/>
                    </a:lnTo>
                    <a:lnTo>
                      <a:pt x="40" y="32"/>
                    </a:lnTo>
                    <a:lnTo>
                      <a:pt x="42" y="32"/>
                    </a:lnTo>
                    <a:lnTo>
                      <a:pt x="42" y="28"/>
                    </a:lnTo>
                    <a:lnTo>
                      <a:pt x="42" y="20"/>
                    </a:lnTo>
                    <a:lnTo>
                      <a:pt x="42" y="20"/>
                    </a:lnTo>
                    <a:lnTo>
                      <a:pt x="44" y="16"/>
                    </a:lnTo>
                    <a:lnTo>
                      <a:pt x="44" y="16"/>
                    </a:lnTo>
                    <a:lnTo>
                      <a:pt x="48" y="12"/>
                    </a:lnTo>
                    <a:lnTo>
                      <a:pt x="48" y="12"/>
                    </a:lnTo>
                    <a:lnTo>
                      <a:pt x="48" y="12"/>
                    </a:lnTo>
                    <a:lnTo>
                      <a:pt x="50" y="16"/>
                    </a:lnTo>
                    <a:lnTo>
                      <a:pt x="52" y="20"/>
                    </a:lnTo>
                    <a:lnTo>
                      <a:pt x="54" y="22"/>
                    </a:lnTo>
                    <a:lnTo>
                      <a:pt x="56" y="28"/>
                    </a:lnTo>
                    <a:lnTo>
                      <a:pt x="56" y="28"/>
                    </a:lnTo>
                    <a:lnTo>
                      <a:pt x="54" y="34"/>
                    </a:lnTo>
                    <a:lnTo>
                      <a:pt x="54" y="38"/>
                    </a:lnTo>
                    <a:lnTo>
                      <a:pt x="56" y="44"/>
                    </a:lnTo>
                    <a:lnTo>
                      <a:pt x="56" y="44"/>
                    </a:lnTo>
                    <a:lnTo>
                      <a:pt x="60" y="54"/>
                    </a:lnTo>
                    <a:lnTo>
                      <a:pt x="62" y="64"/>
                    </a:lnTo>
                    <a:lnTo>
                      <a:pt x="62" y="64"/>
                    </a:lnTo>
                    <a:lnTo>
                      <a:pt x="60" y="70"/>
                    </a:lnTo>
                    <a:lnTo>
                      <a:pt x="60" y="72"/>
                    </a:lnTo>
                    <a:lnTo>
                      <a:pt x="56" y="70"/>
                    </a:lnTo>
                    <a:lnTo>
                      <a:pt x="56" y="70"/>
                    </a:lnTo>
                    <a:lnTo>
                      <a:pt x="52" y="66"/>
                    </a:lnTo>
                    <a:lnTo>
                      <a:pt x="48" y="58"/>
                    </a:lnTo>
                    <a:lnTo>
                      <a:pt x="44" y="54"/>
                    </a:lnTo>
                    <a:lnTo>
                      <a:pt x="42" y="54"/>
                    </a:lnTo>
                    <a:lnTo>
                      <a:pt x="40" y="54"/>
                    </a:lnTo>
                    <a:lnTo>
                      <a:pt x="40" y="54"/>
                    </a:lnTo>
                    <a:lnTo>
                      <a:pt x="36" y="52"/>
                    </a:lnTo>
                    <a:lnTo>
                      <a:pt x="30" y="48"/>
                    </a:lnTo>
                    <a:lnTo>
                      <a:pt x="22" y="38"/>
                    </a:lnTo>
                    <a:lnTo>
                      <a:pt x="22" y="38"/>
                    </a:lnTo>
                    <a:lnTo>
                      <a:pt x="20" y="34"/>
                    </a:lnTo>
                    <a:lnTo>
                      <a:pt x="18" y="34"/>
                    </a:lnTo>
                    <a:lnTo>
                      <a:pt x="18" y="36"/>
                    </a:lnTo>
                    <a:lnTo>
                      <a:pt x="18" y="36"/>
                    </a:lnTo>
                    <a:lnTo>
                      <a:pt x="16" y="40"/>
                    </a:lnTo>
                    <a:lnTo>
                      <a:pt x="14" y="40"/>
                    </a:lnTo>
                    <a:lnTo>
                      <a:pt x="14" y="40"/>
                    </a:lnTo>
                    <a:lnTo>
                      <a:pt x="12" y="40"/>
                    </a:lnTo>
                    <a:lnTo>
                      <a:pt x="10" y="42"/>
                    </a:lnTo>
                    <a:lnTo>
                      <a:pt x="10" y="44"/>
                    </a:lnTo>
                    <a:lnTo>
                      <a:pt x="10" y="44"/>
                    </a:lnTo>
                    <a:lnTo>
                      <a:pt x="8" y="50"/>
                    </a:lnTo>
                    <a:lnTo>
                      <a:pt x="8" y="52"/>
                    </a:lnTo>
                    <a:lnTo>
                      <a:pt x="6" y="54"/>
                    </a:lnTo>
                    <a:lnTo>
                      <a:pt x="6" y="54"/>
                    </a:lnTo>
                    <a:lnTo>
                      <a:pt x="6" y="52"/>
                    </a:lnTo>
                    <a:lnTo>
                      <a:pt x="6" y="52"/>
                    </a:lnTo>
                    <a:lnTo>
                      <a:pt x="4" y="48"/>
                    </a:lnTo>
                    <a:lnTo>
                      <a:pt x="2" y="42"/>
                    </a:lnTo>
                    <a:lnTo>
                      <a:pt x="2" y="30"/>
                    </a:lnTo>
                    <a:lnTo>
                      <a:pt x="2" y="30"/>
                    </a:lnTo>
                    <a:lnTo>
                      <a:pt x="0" y="22"/>
                    </a:lnTo>
                    <a:lnTo>
                      <a:pt x="0" y="22"/>
                    </a:lnTo>
                    <a:lnTo>
                      <a:pt x="0" y="16"/>
                    </a:lnTo>
                    <a:lnTo>
                      <a:pt x="0" y="12"/>
                    </a:lnTo>
                    <a:lnTo>
                      <a:pt x="0" y="12"/>
                    </a:lnTo>
                    <a:lnTo>
                      <a:pt x="0" y="10"/>
                    </a:lnTo>
                    <a:lnTo>
                      <a:pt x="2" y="12"/>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9" name="Freeform 963">
                <a:extLst>
                  <a:ext uri="{FF2B5EF4-FFF2-40B4-BE49-F238E27FC236}">
                    <a16:creationId xmlns:a16="http://schemas.microsoft.com/office/drawing/2014/main" id="{27E67C0D-FC55-E5A2-A1E2-35A7016BC4A5}"/>
                  </a:ext>
                </a:extLst>
              </p:cNvPr>
              <p:cNvSpPr>
                <a:spLocks/>
              </p:cNvSpPr>
              <p:nvPr/>
            </p:nvSpPr>
            <p:spPr bwMode="auto">
              <a:xfrm>
                <a:off x="1552" y="1521"/>
                <a:ext cx="18" cy="30"/>
              </a:xfrm>
              <a:custGeom>
                <a:avLst/>
                <a:gdLst>
                  <a:gd name="T0" fmla="*/ 18 w 18"/>
                  <a:gd name="T1" fmla="*/ 16 h 30"/>
                  <a:gd name="T2" fmla="*/ 18 w 18"/>
                  <a:gd name="T3" fmla="*/ 16 h 30"/>
                  <a:gd name="T4" fmla="*/ 16 w 18"/>
                  <a:gd name="T5" fmla="*/ 14 h 30"/>
                  <a:gd name="T6" fmla="*/ 14 w 18"/>
                  <a:gd name="T7" fmla="*/ 14 h 30"/>
                  <a:gd name="T8" fmla="*/ 14 w 18"/>
                  <a:gd name="T9" fmla="*/ 14 h 30"/>
                  <a:gd name="T10" fmla="*/ 14 w 18"/>
                  <a:gd name="T11" fmla="*/ 18 h 30"/>
                  <a:gd name="T12" fmla="*/ 16 w 18"/>
                  <a:gd name="T13" fmla="*/ 20 h 30"/>
                  <a:gd name="T14" fmla="*/ 16 w 18"/>
                  <a:gd name="T15" fmla="*/ 20 h 30"/>
                  <a:gd name="T16" fmla="*/ 18 w 18"/>
                  <a:gd name="T17" fmla="*/ 24 h 30"/>
                  <a:gd name="T18" fmla="*/ 16 w 18"/>
                  <a:gd name="T19" fmla="*/ 26 h 30"/>
                  <a:gd name="T20" fmla="*/ 16 w 18"/>
                  <a:gd name="T21" fmla="*/ 30 h 30"/>
                  <a:gd name="T22" fmla="*/ 16 w 18"/>
                  <a:gd name="T23" fmla="*/ 30 h 30"/>
                  <a:gd name="T24" fmla="*/ 10 w 18"/>
                  <a:gd name="T25" fmla="*/ 28 h 30"/>
                  <a:gd name="T26" fmla="*/ 8 w 18"/>
                  <a:gd name="T27" fmla="*/ 24 h 30"/>
                  <a:gd name="T28" fmla="*/ 6 w 18"/>
                  <a:gd name="T29" fmla="*/ 18 h 30"/>
                  <a:gd name="T30" fmla="*/ 6 w 18"/>
                  <a:gd name="T31" fmla="*/ 18 h 30"/>
                  <a:gd name="T32" fmla="*/ 4 w 18"/>
                  <a:gd name="T33" fmla="*/ 20 h 30"/>
                  <a:gd name="T34" fmla="*/ 4 w 18"/>
                  <a:gd name="T35" fmla="*/ 16 h 30"/>
                  <a:gd name="T36" fmla="*/ 4 w 18"/>
                  <a:gd name="T37" fmla="*/ 16 h 30"/>
                  <a:gd name="T38" fmla="*/ 4 w 18"/>
                  <a:gd name="T39" fmla="*/ 12 h 30"/>
                  <a:gd name="T40" fmla="*/ 4 w 18"/>
                  <a:gd name="T41" fmla="*/ 12 h 30"/>
                  <a:gd name="T42" fmla="*/ 4 w 18"/>
                  <a:gd name="T43" fmla="*/ 14 h 30"/>
                  <a:gd name="T44" fmla="*/ 4 w 18"/>
                  <a:gd name="T45" fmla="*/ 14 h 30"/>
                  <a:gd name="T46" fmla="*/ 2 w 18"/>
                  <a:gd name="T47" fmla="*/ 16 h 30"/>
                  <a:gd name="T48" fmla="*/ 2 w 18"/>
                  <a:gd name="T49" fmla="*/ 16 h 30"/>
                  <a:gd name="T50" fmla="*/ 2 w 18"/>
                  <a:gd name="T51" fmla="*/ 16 h 30"/>
                  <a:gd name="T52" fmla="*/ 0 w 18"/>
                  <a:gd name="T53" fmla="*/ 8 h 30"/>
                  <a:gd name="T54" fmla="*/ 0 w 18"/>
                  <a:gd name="T55" fmla="*/ 4 h 30"/>
                  <a:gd name="T56" fmla="*/ 2 w 18"/>
                  <a:gd name="T57" fmla="*/ 0 h 30"/>
                  <a:gd name="T58" fmla="*/ 2 w 18"/>
                  <a:gd name="T59" fmla="*/ 0 h 30"/>
                  <a:gd name="T60" fmla="*/ 6 w 18"/>
                  <a:gd name="T61" fmla="*/ 0 h 30"/>
                  <a:gd name="T62" fmla="*/ 10 w 18"/>
                  <a:gd name="T63" fmla="*/ 2 h 30"/>
                  <a:gd name="T64" fmla="*/ 14 w 18"/>
                  <a:gd name="T65" fmla="*/ 6 h 30"/>
                  <a:gd name="T66" fmla="*/ 18 w 18"/>
                  <a:gd name="T67" fmla="*/ 16 h 30"/>
                  <a:gd name="T68" fmla="*/ 18 w 18"/>
                  <a:gd name="T6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0">
                    <a:moveTo>
                      <a:pt x="18" y="16"/>
                    </a:moveTo>
                    <a:lnTo>
                      <a:pt x="18" y="16"/>
                    </a:lnTo>
                    <a:lnTo>
                      <a:pt x="16" y="14"/>
                    </a:lnTo>
                    <a:lnTo>
                      <a:pt x="14" y="14"/>
                    </a:lnTo>
                    <a:lnTo>
                      <a:pt x="14" y="14"/>
                    </a:lnTo>
                    <a:lnTo>
                      <a:pt x="14" y="18"/>
                    </a:lnTo>
                    <a:lnTo>
                      <a:pt x="16" y="20"/>
                    </a:lnTo>
                    <a:lnTo>
                      <a:pt x="16" y="20"/>
                    </a:lnTo>
                    <a:lnTo>
                      <a:pt x="18" y="24"/>
                    </a:lnTo>
                    <a:lnTo>
                      <a:pt x="16" y="26"/>
                    </a:lnTo>
                    <a:lnTo>
                      <a:pt x="16" y="30"/>
                    </a:lnTo>
                    <a:lnTo>
                      <a:pt x="16" y="30"/>
                    </a:lnTo>
                    <a:lnTo>
                      <a:pt x="10" y="28"/>
                    </a:lnTo>
                    <a:lnTo>
                      <a:pt x="8" y="24"/>
                    </a:lnTo>
                    <a:lnTo>
                      <a:pt x="6" y="18"/>
                    </a:lnTo>
                    <a:lnTo>
                      <a:pt x="6" y="18"/>
                    </a:lnTo>
                    <a:lnTo>
                      <a:pt x="4" y="20"/>
                    </a:lnTo>
                    <a:lnTo>
                      <a:pt x="4" y="16"/>
                    </a:lnTo>
                    <a:lnTo>
                      <a:pt x="4" y="16"/>
                    </a:lnTo>
                    <a:lnTo>
                      <a:pt x="4" y="12"/>
                    </a:lnTo>
                    <a:lnTo>
                      <a:pt x="4" y="12"/>
                    </a:lnTo>
                    <a:lnTo>
                      <a:pt x="4" y="14"/>
                    </a:lnTo>
                    <a:lnTo>
                      <a:pt x="4" y="14"/>
                    </a:lnTo>
                    <a:lnTo>
                      <a:pt x="2" y="16"/>
                    </a:lnTo>
                    <a:lnTo>
                      <a:pt x="2" y="16"/>
                    </a:lnTo>
                    <a:lnTo>
                      <a:pt x="2" y="16"/>
                    </a:lnTo>
                    <a:lnTo>
                      <a:pt x="0" y="8"/>
                    </a:lnTo>
                    <a:lnTo>
                      <a:pt x="0" y="4"/>
                    </a:lnTo>
                    <a:lnTo>
                      <a:pt x="2" y="0"/>
                    </a:lnTo>
                    <a:lnTo>
                      <a:pt x="2" y="0"/>
                    </a:lnTo>
                    <a:lnTo>
                      <a:pt x="6" y="0"/>
                    </a:lnTo>
                    <a:lnTo>
                      <a:pt x="10" y="2"/>
                    </a:lnTo>
                    <a:lnTo>
                      <a:pt x="14" y="6"/>
                    </a:lnTo>
                    <a:lnTo>
                      <a:pt x="18" y="16"/>
                    </a:ln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0" name="Freeform 964">
                <a:extLst>
                  <a:ext uri="{FF2B5EF4-FFF2-40B4-BE49-F238E27FC236}">
                    <a16:creationId xmlns:a16="http://schemas.microsoft.com/office/drawing/2014/main" id="{AFAE879B-39C4-0F1F-E1A1-35612C17B592}"/>
                  </a:ext>
                </a:extLst>
              </p:cNvPr>
              <p:cNvSpPr>
                <a:spLocks/>
              </p:cNvSpPr>
              <p:nvPr/>
            </p:nvSpPr>
            <p:spPr bwMode="auto">
              <a:xfrm>
                <a:off x="1560" y="1569"/>
                <a:ext cx="4" cy="8"/>
              </a:xfrm>
              <a:custGeom>
                <a:avLst/>
                <a:gdLst>
                  <a:gd name="T0" fmla="*/ 0 w 4"/>
                  <a:gd name="T1" fmla="*/ 8 h 8"/>
                  <a:gd name="T2" fmla="*/ 0 w 4"/>
                  <a:gd name="T3" fmla="*/ 8 h 8"/>
                  <a:gd name="T4" fmla="*/ 0 w 4"/>
                  <a:gd name="T5" fmla="*/ 2 h 8"/>
                  <a:gd name="T6" fmla="*/ 0 w 4"/>
                  <a:gd name="T7" fmla="*/ 0 h 8"/>
                  <a:gd name="T8" fmla="*/ 2 w 4"/>
                  <a:gd name="T9" fmla="*/ 0 h 8"/>
                  <a:gd name="T10" fmla="*/ 2 w 4"/>
                  <a:gd name="T11" fmla="*/ 0 h 8"/>
                  <a:gd name="T12" fmla="*/ 4 w 4"/>
                  <a:gd name="T13" fmla="*/ 0 h 8"/>
                  <a:gd name="T14" fmla="*/ 4 w 4"/>
                  <a:gd name="T15" fmla="*/ 4 h 8"/>
                  <a:gd name="T16" fmla="*/ 4 w 4"/>
                  <a:gd name="T17" fmla="*/ 4 h 8"/>
                  <a:gd name="T18" fmla="*/ 2 w 4"/>
                  <a:gd name="T19" fmla="*/ 8 h 8"/>
                  <a:gd name="T20" fmla="*/ 0 w 4"/>
                  <a:gd name="T21" fmla="*/ 8 h 8"/>
                  <a:gd name="T22" fmla="*/ 0 w 4"/>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8"/>
                    </a:moveTo>
                    <a:lnTo>
                      <a:pt x="0" y="8"/>
                    </a:lnTo>
                    <a:lnTo>
                      <a:pt x="0" y="2"/>
                    </a:lnTo>
                    <a:lnTo>
                      <a:pt x="0" y="0"/>
                    </a:lnTo>
                    <a:lnTo>
                      <a:pt x="2" y="0"/>
                    </a:lnTo>
                    <a:lnTo>
                      <a:pt x="2" y="0"/>
                    </a:lnTo>
                    <a:lnTo>
                      <a:pt x="4" y="0"/>
                    </a:lnTo>
                    <a:lnTo>
                      <a:pt x="4" y="4"/>
                    </a:lnTo>
                    <a:lnTo>
                      <a:pt x="4" y="4"/>
                    </a:lnTo>
                    <a:lnTo>
                      <a:pt x="2"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1" name="Freeform 965">
                <a:extLst>
                  <a:ext uri="{FF2B5EF4-FFF2-40B4-BE49-F238E27FC236}">
                    <a16:creationId xmlns:a16="http://schemas.microsoft.com/office/drawing/2014/main" id="{595A3390-FEA5-0DCC-49B2-1E728AF7BAB7}"/>
                  </a:ext>
                </a:extLst>
              </p:cNvPr>
              <p:cNvSpPr>
                <a:spLocks/>
              </p:cNvSpPr>
              <p:nvPr/>
            </p:nvSpPr>
            <p:spPr bwMode="auto">
              <a:xfrm>
                <a:off x="5100" y="2839"/>
                <a:ext cx="4" cy="10"/>
              </a:xfrm>
              <a:custGeom>
                <a:avLst/>
                <a:gdLst>
                  <a:gd name="T0" fmla="*/ 0 w 4"/>
                  <a:gd name="T1" fmla="*/ 10 h 10"/>
                  <a:gd name="T2" fmla="*/ 0 w 4"/>
                  <a:gd name="T3" fmla="*/ 10 h 10"/>
                  <a:gd name="T4" fmla="*/ 0 w 4"/>
                  <a:gd name="T5" fmla="*/ 4 h 10"/>
                  <a:gd name="T6" fmla="*/ 0 w 4"/>
                  <a:gd name="T7" fmla="*/ 0 h 10"/>
                  <a:gd name="T8" fmla="*/ 0 w 4"/>
                  <a:gd name="T9" fmla="*/ 0 h 10"/>
                  <a:gd name="T10" fmla="*/ 2 w 4"/>
                  <a:gd name="T11" fmla="*/ 0 h 10"/>
                  <a:gd name="T12" fmla="*/ 4 w 4"/>
                  <a:gd name="T13" fmla="*/ 2 h 10"/>
                  <a:gd name="T14" fmla="*/ 4 w 4"/>
                  <a:gd name="T15" fmla="*/ 2 h 10"/>
                  <a:gd name="T16" fmla="*/ 2 w 4"/>
                  <a:gd name="T17" fmla="*/ 8 h 10"/>
                  <a:gd name="T18" fmla="*/ 2 w 4"/>
                  <a:gd name="T19" fmla="*/ 10 h 10"/>
                  <a:gd name="T20" fmla="*/ 0 w 4"/>
                  <a:gd name="T21" fmla="*/ 10 h 10"/>
                  <a:gd name="T22" fmla="*/ 0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10"/>
                    </a:moveTo>
                    <a:lnTo>
                      <a:pt x="0" y="10"/>
                    </a:lnTo>
                    <a:lnTo>
                      <a:pt x="0" y="4"/>
                    </a:lnTo>
                    <a:lnTo>
                      <a:pt x="0" y="0"/>
                    </a:lnTo>
                    <a:lnTo>
                      <a:pt x="0" y="0"/>
                    </a:lnTo>
                    <a:lnTo>
                      <a:pt x="2" y="0"/>
                    </a:lnTo>
                    <a:lnTo>
                      <a:pt x="4" y="2"/>
                    </a:lnTo>
                    <a:lnTo>
                      <a:pt x="4" y="2"/>
                    </a:lnTo>
                    <a:lnTo>
                      <a:pt x="2" y="8"/>
                    </a:lnTo>
                    <a:lnTo>
                      <a:pt x="2"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2" name="Freeform 966">
                <a:extLst>
                  <a:ext uri="{FF2B5EF4-FFF2-40B4-BE49-F238E27FC236}">
                    <a16:creationId xmlns:a16="http://schemas.microsoft.com/office/drawing/2014/main" id="{3AD5C480-BD10-604B-277E-3B19A07C2F5F}"/>
                  </a:ext>
                </a:extLst>
              </p:cNvPr>
              <p:cNvSpPr>
                <a:spLocks/>
              </p:cNvSpPr>
              <p:nvPr/>
            </p:nvSpPr>
            <p:spPr bwMode="auto">
              <a:xfrm>
                <a:off x="5988" y="1565"/>
                <a:ext cx="22" cy="36"/>
              </a:xfrm>
              <a:custGeom>
                <a:avLst/>
                <a:gdLst>
                  <a:gd name="T0" fmla="*/ 14 w 22"/>
                  <a:gd name="T1" fmla="*/ 4 h 36"/>
                  <a:gd name="T2" fmla="*/ 14 w 22"/>
                  <a:gd name="T3" fmla="*/ 4 h 36"/>
                  <a:gd name="T4" fmla="*/ 16 w 22"/>
                  <a:gd name="T5" fmla="*/ 8 h 36"/>
                  <a:gd name="T6" fmla="*/ 16 w 22"/>
                  <a:gd name="T7" fmla="*/ 8 h 36"/>
                  <a:gd name="T8" fmla="*/ 16 w 22"/>
                  <a:gd name="T9" fmla="*/ 16 h 36"/>
                  <a:gd name="T10" fmla="*/ 18 w 22"/>
                  <a:gd name="T11" fmla="*/ 20 h 36"/>
                  <a:gd name="T12" fmla="*/ 22 w 22"/>
                  <a:gd name="T13" fmla="*/ 24 h 36"/>
                  <a:gd name="T14" fmla="*/ 22 w 22"/>
                  <a:gd name="T15" fmla="*/ 30 h 36"/>
                  <a:gd name="T16" fmla="*/ 22 w 22"/>
                  <a:gd name="T17" fmla="*/ 30 h 36"/>
                  <a:gd name="T18" fmla="*/ 22 w 22"/>
                  <a:gd name="T19" fmla="*/ 34 h 36"/>
                  <a:gd name="T20" fmla="*/ 20 w 22"/>
                  <a:gd name="T21" fmla="*/ 36 h 36"/>
                  <a:gd name="T22" fmla="*/ 16 w 22"/>
                  <a:gd name="T23" fmla="*/ 34 h 36"/>
                  <a:gd name="T24" fmla="*/ 16 w 22"/>
                  <a:gd name="T25" fmla="*/ 34 h 36"/>
                  <a:gd name="T26" fmla="*/ 14 w 22"/>
                  <a:gd name="T27" fmla="*/ 34 h 36"/>
                  <a:gd name="T28" fmla="*/ 10 w 22"/>
                  <a:gd name="T29" fmla="*/ 32 h 36"/>
                  <a:gd name="T30" fmla="*/ 10 w 22"/>
                  <a:gd name="T31" fmla="*/ 32 h 36"/>
                  <a:gd name="T32" fmla="*/ 6 w 22"/>
                  <a:gd name="T33" fmla="*/ 22 h 36"/>
                  <a:gd name="T34" fmla="*/ 4 w 22"/>
                  <a:gd name="T35" fmla="*/ 16 h 36"/>
                  <a:gd name="T36" fmla="*/ 2 w 22"/>
                  <a:gd name="T37" fmla="*/ 14 h 36"/>
                  <a:gd name="T38" fmla="*/ 2 w 22"/>
                  <a:gd name="T39" fmla="*/ 14 h 36"/>
                  <a:gd name="T40" fmla="*/ 0 w 22"/>
                  <a:gd name="T41" fmla="*/ 10 h 36"/>
                  <a:gd name="T42" fmla="*/ 0 w 22"/>
                  <a:gd name="T43" fmla="*/ 4 h 36"/>
                  <a:gd name="T44" fmla="*/ 0 w 22"/>
                  <a:gd name="T45" fmla="*/ 4 h 36"/>
                  <a:gd name="T46" fmla="*/ 4 w 22"/>
                  <a:gd name="T47" fmla="*/ 0 h 36"/>
                  <a:gd name="T48" fmla="*/ 8 w 22"/>
                  <a:gd name="T49" fmla="*/ 2 h 36"/>
                  <a:gd name="T50" fmla="*/ 10 w 22"/>
                  <a:gd name="T51" fmla="*/ 4 h 36"/>
                  <a:gd name="T52" fmla="*/ 10 w 22"/>
                  <a:gd name="T53" fmla="*/ 4 h 36"/>
                  <a:gd name="T54" fmla="*/ 14 w 22"/>
                  <a:gd name="T55" fmla="*/ 4 h 36"/>
                  <a:gd name="T56" fmla="*/ 14 w 22"/>
                  <a:gd name="T5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6">
                    <a:moveTo>
                      <a:pt x="14" y="4"/>
                    </a:moveTo>
                    <a:lnTo>
                      <a:pt x="14" y="4"/>
                    </a:lnTo>
                    <a:lnTo>
                      <a:pt x="16" y="8"/>
                    </a:lnTo>
                    <a:lnTo>
                      <a:pt x="16" y="8"/>
                    </a:lnTo>
                    <a:lnTo>
                      <a:pt x="16" y="16"/>
                    </a:lnTo>
                    <a:lnTo>
                      <a:pt x="18" y="20"/>
                    </a:lnTo>
                    <a:lnTo>
                      <a:pt x="22" y="24"/>
                    </a:lnTo>
                    <a:lnTo>
                      <a:pt x="22" y="30"/>
                    </a:lnTo>
                    <a:lnTo>
                      <a:pt x="22" y="30"/>
                    </a:lnTo>
                    <a:lnTo>
                      <a:pt x="22" y="34"/>
                    </a:lnTo>
                    <a:lnTo>
                      <a:pt x="20" y="36"/>
                    </a:lnTo>
                    <a:lnTo>
                      <a:pt x="16" y="34"/>
                    </a:lnTo>
                    <a:lnTo>
                      <a:pt x="16" y="34"/>
                    </a:lnTo>
                    <a:lnTo>
                      <a:pt x="14" y="34"/>
                    </a:lnTo>
                    <a:lnTo>
                      <a:pt x="10" y="32"/>
                    </a:lnTo>
                    <a:lnTo>
                      <a:pt x="10" y="32"/>
                    </a:lnTo>
                    <a:lnTo>
                      <a:pt x="6" y="22"/>
                    </a:lnTo>
                    <a:lnTo>
                      <a:pt x="4" y="16"/>
                    </a:lnTo>
                    <a:lnTo>
                      <a:pt x="2" y="14"/>
                    </a:lnTo>
                    <a:lnTo>
                      <a:pt x="2" y="14"/>
                    </a:lnTo>
                    <a:lnTo>
                      <a:pt x="0" y="10"/>
                    </a:lnTo>
                    <a:lnTo>
                      <a:pt x="0" y="4"/>
                    </a:lnTo>
                    <a:lnTo>
                      <a:pt x="0" y="4"/>
                    </a:lnTo>
                    <a:lnTo>
                      <a:pt x="4" y="0"/>
                    </a:lnTo>
                    <a:lnTo>
                      <a:pt x="8" y="2"/>
                    </a:lnTo>
                    <a:lnTo>
                      <a:pt x="10" y="4"/>
                    </a:lnTo>
                    <a:lnTo>
                      <a:pt x="10" y="4"/>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3" name="Freeform 967">
                <a:extLst>
                  <a:ext uri="{FF2B5EF4-FFF2-40B4-BE49-F238E27FC236}">
                    <a16:creationId xmlns:a16="http://schemas.microsoft.com/office/drawing/2014/main" id="{E2AD961E-4937-1914-2468-001532315491}"/>
                  </a:ext>
                </a:extLst>
              </p:cNvPr>
              <p:cNvSpPr>
                <a:spLocks/>
              </p:cNvSpPr>
              <p:nvPr/>
            </p:nvSpPr>
            <p:spPr bwMode="auto">
              <a:xfrm>
                <a:off x="6042" y="1605"/>
                <a:ext cx="6" cy="10"/>
              </a:xfrm>
              <a:custGeom>
                <a:avLst/>
                <a:gdLst>
                  <a:gd name="T0" fmla="*/ 6 w 6"/>
                  <a:gd name="T1" fmla="*/ 4 h 10"/>
                  <a:gd name="T2" fmla="*/ 6 w 6"/>
                  <a:gd name="T3" fmla="*/ 4 h 10"/>
                  <a:gd name="T4" fmla="*/ 4 w 6"/>
                  <a:gd name="T5" fmla="*/ 6 h 10"/>
                  <a:gd name="T6" fmla="*/ 4 w 6"/>
                  <a:gd name="T7" fmla="*/ 8 h 10"/>
                  <a:gd name="T8" fmla="*/ 2 w 6"/>
                  <a:gd name="T9" fmla="*/ 10 h 10"/>
                  <a:gd name="T10" fmla="*/ 0 w 6"/>
                  <a:gd name="T11" fmla="*/ 8 h 10"/>
                  <a:gd name="T12" fmla="*/ 0 w 6"/>
                  <a:gd name="T13" fmla="*/ 8 h 10"/>
                  <a:gd name="T14" fmla="*/ 4 w 6"/>
                  <a:gd name="T15" fmla="*/ 2 h 10"/>
                  <a:gd name="T16" fmla="*/ 4 w 6"/>
                  <a:gd name="T17" fmla="*/ 0 h 10"/>
                  <a:gd name="T18" fmla="*/ 6 w 6"/>
                  <a:gd name="T19" fmla="*/ 0 h 10"/>
                  <a:gd name="T20" fmla="*/ 6 w 6"/>
                  <a:gd name="T21" fmla="*/ 0 h 10"/>
                  <a:gd name="T22" fmla="*/ 6 w 6"/>
                  <a:gd name="T23" fmla="*/ 4 h 10"/>
                  <a:gd name="T24" fmla="*/ 6 w 6"/>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4"/>
                    </a:moveTo>
                    <a:lnTo>
                      <a:pt x="6" y="4"/>
                    </a:lnTo>
                    <a:lnTo>
                      <a:pt x="4" y="6"/>
                    </a:lnTo>
                    <a:lnTo>
                      <a:pt x="4" y="8"/>
                    </a:lnTo>
                    <a:lnTo>
                      <a:pt x="2" y="10"/>
                    </a:lnTo>
                    <a:lnTo>
                      <a:pt x="0" y="8"/>
                    </a:lnTo>
                    <a:lnTo>
                      <a:pt x="0" y="8"/>
                    </a:lnTo>
                    <a:lnTo>
                      <a:pt x="4" y="2"/>
                    </a:lnTo>
                    <a:lnTo>
                      <a:pt x="4" y="0"/>
                    </a:lnTo>
                    <a:lnTo>
                      <a:pt x="6" y="0"/>
                    </a:lnTo>
                    <a:lnTo>
                      <a:pt x="6"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4" name="Freeform 968">
                <a:extLst>
                  <a:ext uri="{FF2B5EF4-FFF2-40B4-BE49-F238E27FC236}">
                    <a16:creationId xmlns:a16="http://schemas.microsoft.com/office/drawing/2014/main" id="{3F45EBFD-68C4-9EBF-999D-2BF052B1046E}"/>
                  </a:ext>
                </a:extLst>
              </p:cNvPr>
              <p:cNvSpPr>
                <a:spLocks/>
              </p:cNvSpPr>
              <p:nvPr/>
            </p:nvSpPr>
            <p:spPr bwMode="auto">
              <a:xfrm>
                <a:off x="6030" y="1609"/>
                <a:ext cx="8" cy="4"/>
              </a:xfrm>
              <a:custGeom>
                <a:avLst/>
                <a:gdLst>
                  <a:gd name="T0" fmla="*/ 8 w 8"/>
                  <a:gd name="T1" fmla="*/ 4 h 4"/>
                  <a:gd name="T2" fmla="*/ 8 w 8"/>
                  <a:gd name="T3" fmla="*/ 4 h 4"/>
                  <a:gd name="T4" fmla="*/ 6 w 8"/>
                  <a:gd name="T5" fmla="*/ 4 h 4"/>
                  <a:gd name="T6" fmla="*/ 6 w 8"/>
                  <a:gd name="T7" fmla="*/ 4 h 4"/>
                  <a:gd name="T8" fmla="*/ 4 w 8"/>
                  <a:gd name="T9" fmla="*/ 4 h 4"/>
                  <a:gd name="T10" fmla="*/ 2 w 8"/>
                  <a:gd name="T11" fmla="*/ 4 h 4"/>
                  <a:gd name="T12" fmla="*/ 0 w 8"/>
                  <a:gd name="T13" fmla="*/ 0 h 4"/>
                  <a:gd name="T14" fmla="*/ 0 w 8"/>
                  <a:gd name="T15" fmla="*/ 0 h 4"/>
                  <a:gd name="T16" fmla="*/ 4 w 8"/>
                  <a:gd name="T17" fmla="*/ 0 h 4"/>
                  <a:gd name="T18" fmla="*/ 6 w 8"/>
                  <a:gd name="T19" fmla="*/ 2 h 4"/>
                  <a:gd name="T20" fmla="*/ 8 w 8"/>
                  <a:gd name="T21" fmla="*/ 4 h 4"/>
                  <a:gd name="T22" fmla="*/ 8 w 8"/>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8" y="4"/>
                    </a:moveTo>
                    <a:lnTo>
                      <a:pt x="8" y="4"/>
                    </a:lnTo>
                    <a:lnTo>
                      <a:pt x="6" y="4"/>
                    </a:lnTo>
                    <a:lnTo>
                      <a:pt x="6" y="4"/>
                    </a:lnTo>
                    <a:lnTo>
                      <a:pt x="4" y="4"/>
                    </a:lnTo>
                    <a:lnTo>
                      <a:pt x="2" y="4"/>
                    </a:lnTo>
                    <a:lnTo>
                      <a:pt x="0" y="0"/>
                    </a:lnTo>
                    <a:lnTo>
                      <a:pt x="0" y="0"/>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5" name="Freeform 969">
                <a:extLst>
                  <a:ext uri="{FF2B5EF4-FFF2-40B4-BE49-F238E27FC236}">
                    <a16:creationId xmlns:a16="http://schemas.microsoft.com/office/drawing/2014/main" id="{D260BCAB-9BCB-C9EC-6FE4-0BFBCEB8980A}"/>
                  </a:ext>
                </a:extLst>
              </p:cNvPr>
              <p:cNvSpPr>
                <a:spLocks/>
              </p:cNvSpPr>
              <p:nvPr/>
            </p:nvSpPr>
            <p:spPr bwMode="auto">
              <a:xfrm>
                <a:off x="1826" y="1471"/>
                <a:ext cx="4" cy="8"/>
              </a:xfrm>
              <a:custGeom>
                <a:avLst/>
                <a:gdLst>
                  <a:gd name="T0" fmla="*/ 4 w 4"/>
                  <a:gd name="T1" fmla="*/ 2 h 8"/>
                  <a:gd name="T2" fmla="*/ 4 w 4"/>
                  <a:gd name="T3" fmla="*/ 2 h 8"/>
                  <a:gd name="T4" fmla="*/ 4 w 4"/>
                  <a:gd name="T5" fmla="*/ 6 h 8"/>
                  <a:gd name="T6" fmla="*/ 2 w 4"/>
                  <a:gd name="T7" fmla="*/ 8 h 8"/>
                  <a:gd name="T8" fmla="*/ 2 w 4"/>
                  <a:gd name="T9" fmla="*/ 8 h 8"/>
                  <a:gd name="T10" fmla="*/ 0 w 4"/>
                  <a:gd name="T11" fmla="*/ 6 h 8"/>
                  <a:gd name="T12" fmla="*/ 0 w 4"/>
                  <a:gd name="T13" fmla="*/ 0 h 8"/>
                  <a:gd name="T14" fmla="*/ 0 w 4"/>
                  <a:gd name="T15" fmla="*/ 0 h 8"/>
                  <a:gd name="T16" fmla="*/ 4 w 4"/>
                  <a:gd name="T17" fmla="*/ 2 h 8"/>
                  <a:gd name="T18" fmla="*/ 4 w 4"/>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2"/>
                    </a:moveTo>
                    <a:lnTo>
                      <a:pt x="4" y="2"/>
                    </a:lnTo>
                    <a:lnTo>
                      <a:pt x="4" y="6"/>
                    </a:lnTo>
                    <a:lnTo>
                      <a:pt x="2" y="8"/>
                    </a:lnTo>
                    <a:lnTo>
                      <a:pt x="2" y="8"/>
                    </a:lnTo>
                    <a:lnTo>
                      <a:pt x="0" y="6"/>
                    </a:lnTo>
                    <a:lnTo>
                      <a:pt x="0" y="0"/>
                    </a:lnTo>
                    <a:lnTo>
                      <a:pt x="0"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6" name="Freeform 970">
                <a:extLst>
                  <a:ext uri="{FF2B5EF4-FFF2-40B4-BE49-F238E27FC236}">
                    <a16:creationId xmlns:a16="http://schemas.microsoft.com/office/drawing/2014/main" id="{D08E29C8-F31A-893E-FF30-E7D9D74162D5}"/>
                  </a:ext>
                </a:extLst>
              </p:cNvPr>
              <p:cNvSpPr>
                <a:spLocks/>
              </p:cNvSpPr>
              <p:nvPr/>
            </p:nvSpPr>
            <p:spPr bwMode="auto">
              <a:xfrm>
                <a:off x="1762" y="1469"/>
                <a:ext cx="8" cy="24"/>
              </a:xfrm>
              <a:custGeom>
                <a:avLst/>
                <a:gdLst>
                  <a:gd name="T0" fmla="*/ 8 w 8"/>
                  <a:gd name="T1" fmla="*/ 22 h 24"/>
                  <a:gd name="T2" fmla="*/ 8 w 8"/>
                  <a:gd name="T3" fmla="*/ 22 h 24"/>
                  <a:gd name="T4" fmla="*/ 4 w 8"/>
                  <a:gd name="T5" fmla="*/ 24 h 24"/>
                  <a:gd name="T6" fmla="*/ 2 w 8"/>
                  <a:gd name="T7" fmla="*/ 22 h 24"/>
                  <a:gd name="T8" fmla="*/ 0 w 8"/>
                  <a:gd name="T9" fmla="*/ 20 h 24"/>
                  <a:gd name="T10" fmla="*/ 0 w 8"/>
                  <a:gd name="T11" fmla="*/ 20 h 24"/>
                  <a:gd name="T12" fmla="*/ 0 w 8"/>
                  <a:gd name="T13" fmla="*/ 10 h 24"/>
                  <a:gd name="T14" fmla="*/ 0 w 8"/>
                  <a:gd name="T15" fmla="*/ 4 h 24"/>
                  <a:gd name="T16" fmla="*/ 2 w 8"/>
                  <a:gd name="T17" fmla="*/ 2 h 24"/>
                  <a:gd name="T18" fmla="*/ 2 w 8"/>
                  <a:gd name="T19" fmla="*/ 2 h 24"/>
                  <a:gd name="T20" fmla="*/ 4 w 8"/>
                  <a:gd name="T21" fmla="*/ 0 h 24"/>
                  <a:gd name="T22" fmla="*/ 4 w 8"/>
                  <a:gd name="T23" fmla="*/ 0 h 24"/>
                  <a:gd name="T24" fmla="*/ 6 w 8"/>
                  <a:gd name="T25" fmla="*/ 12 h 24"/>
                  <a:gd name="T26" fmla="*/ 6 w 8"/>
                  <a:gd name="T27" fmla="*/ 18 h 24"/>
                  <a:gd name="T28" fmla="*/ 8 w 8"/>
                  <a:gd name="T29" fmla="*/ 22 h 24"/>
                  <a:gd name="T30" fmla="*/ 8 w 8"/>
                  <a:gd name="T3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4">
                    <a:moveTo>
                      <a:pt x="8" y="22"/>
                    </a:moveTo>
                    <a:lnTo>
                      <a:pt x="8" y="22"/>
                    </a:lnTo>
                    <a:lnTo>
                      <a:pt x="4" y="24"/>
                    </a:lnTo>
                    <a:lnTo>
                      <a:pt x="2" y="22"/>
                    </a:lnTo>
                    <a:lnTo>
                      <a:pt x="0" y="20"/>
                    </a:lnTo>
                    <a:lnTo>
                      <a:pt x="0" y="20"/>
                    </a:lnTo>
                    <a:lnTo>
                      <a:pt x="0" y="10"/>
                    </a:lnTo>
                    <a:lnTo>
                      <a:pt x="0" y="4"/>
                    </a:lnTo>
                    <a:lnTo>
                      <a:pt x="2" y="2"/>
                    </a:lnTo>
                    <a:lnTo>
                      <a:pt x="2" y="2"/>
                    </a:lnTo>
                    <a:lnTo>
                      <a:pt x="4" y="0"/>
                    </a:lnTo>
                    <a:lnTo>
                      <a:pt x="4" y="0"/>
                    </a:lnTo>
                    <a:lnTo>
                      <a:pt x="6" y="12"/>
                    </a:lnTo>
                    <a:lnTo>
                      <a:pt x="6" y="18"/>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7" name="Freeform 971">
                <a:extLst>
                  <a:ext uri="{FF2B5EF4-FFF2-40B4-BE49-F238E27FC236}">
                    <a16:creationId xmlns:a16="http://schemas.microsoft.com/office/drawing/2014/main" id="{2637379C-B20B-4A64-079C-1452EA1DEF54}"/>
                  </a:ext>
                </a:extLst>
              </p:cNvPr>
              <p:cNvSpPr>
                <a:spLocks/>
              </p:cNvSpPr>
              <p:nvPr/>
            </p:nvSpPr>
            <p:spPr bwMode="auto">
              <a:xfrm>
                <a:off x="1750" y="1467"/>
                <a:ext cx="14" cy="22"/>
              </a:xfrm>
              <a:custGeom>
                <a:avLst/>
                <a:gdLst>
                  <a:gd name="T0" fmla="*/ 14 w 14"/>
                  <a:gd name="T1" fmla="*/ 4 h 22"/>
                  <a:gd name="T2" fmla="*/ 14 w 14"/>
                  <a:gd name="T3" fmla="*/ 4 h 22"/>
                  <a:gd name="T4" fmla="*/ 14 w 14"/>
                  <a:gd name="T5" fmla="*/ 8 h 22"/>
                  <a:gd name="T6" fmla="*/ 14 w 14"/>
                  <a:gd name="T7" fmla="*/ 12 h 22"/>
                  <a:gd name="T8" fmla="*/ 14 w 14"/>
                  <a:gd name="T9" fmla="*/ 18 h 22"/>
                  <a:gd name="T10" fmla="*/ 12 w 14"/>
                  <a:gd name="T11" fmla="*/ 22 h 22"/>
                  <a:gd name="T12" fmla="*/ 12 w 14"/>
                  <a:gd name="T13" fmla="*/ 22 h 22"/>
                  <a:gd name="T14" fmla="*/ 10 w 14"/>
                  <a:gd name="T15" fmla="*/ 20 h 22"/>
                  <a:gd name="T16" fmla="*/ 6 w 14"/>
                  <a:gd name="T17" fmla="*/ 16 h 22"/>
                  <a:gd name="T18" fmla="*/ 4 w 14"/>
                  <a:gd name="T19" fmla="*/ 14 h 22"/>
                  <a:gd name="T20" fmla="*/ 0 w 14"/>
                  <a:gd name="T21" fmla="*/ 12 h 22"/>
                  <a:gd name="T22" fmla="*/ 0 w 14"/>
                  <a:gd name="T23" fmla="*/ 12 h 22"/>
                  <a:gd name="T24" fmla="*/ 0 w 14"/>
                  <a:gd name="T25" fmla="*/ 12 h 22"/>
                  <a:gd name="T26" fmla="*/ 0 w 14"/>
                  <a:gd name="T27" fmla="*/ 10 h 22"/>
                  <a:gd name="T28" fmla="*/ 2 w 14"/>
                  <a:gd name="T29" fmla="*/ 2 h 22"/>
                  <a:gd name="T30" fmla="*/ 2 w 14"/>
                  <a:gd name="T31" fmla="*/ 2 h 22"/>
                  <a:gd name="T32" fmla="*/ 4 w 14"/>
                  <a:gd name="T33" fmla="*/ 4 h 22"/>
                  <a:gd name="T34" fmla="*/ 4 w 14"/>
                  <a:gd name="T35" fmla="*/ 2 h 22"/>
                  <a:gd name="T36" fmla="*/ 6 w 14"/>
                  <a:gd name="T37" fmla="*/ 0 h 22"/>
                  <a:gd name="T38" fmla="*/ 8 w 14"/>
                  <a:gd name="T39" fmla="*/ 0 h 22"/>
                  <a:gd name="T40" fmla="*/ 8 w 14"/>
                  <a:gd name="T41" fmla="*/ 0 h 22"/>
                  <a:gd name="T42" fmla="*/ 8 w 14"/>
                  <a:gd name="T43" fmla="*/ 4 h 22"/>
                  <a:gd name="T44" fmla="*/ 10 w 14"/>
                  <a:gd name="T45" fmla="*/ 4 h 22"/>
                  <a:gd name="T46" fmla="*/ 12 w 14"/>
                  <a:gd name="T47" fmla="*/ 4 h 22"/>
                  <a:gd name="T48" fmla="*/ 14 w 14"/>
                  <a:gd name="T49" fmla="*/ 4 h 22"/>
                  <a:gd name="T50" fmla="*/ 14 w 14"/>
                  <a:gd name="T5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14" y="4"/>
                    </a:moveTo>
                    <a:lnTo>
                      <a:pt x="14" y="4"/>
                    </a:lnTo>
                    <a:lnTo>
                      <a:pt x="14" y="8"/>
                    </a:lnTo>
                    <a:lnTo>
                      <a:pt x="14" y="12"/>
                    </a:lnTo>
                    <a:lnTo>
                      <a:pt x="14" y="18"/>
                    </a:lnTo>
                    <a:lnTo>
                      <a:pt x="12" y="22"/>
                    </a:lnTo>
                    <a:lnTo>
                      <a:pt x="12" y="22"/>
                    </a:lnTo>
                    <a:lnTo>
                      <a:pt x="10" y="20"/>
                    </a:lnTo>
                    <a:lnTo>
                      <a:pt x="6" y="16"/>
                    </a:lnTo>
                    <a:lnTo>
                      <a:pt x="4" y="14"/>
                    </a:lnTo>
                    <a:lnTo>
                      <a:pt x="0" y="12"/>
                    </a:lnTo>
                    <a:lnTo>
                      <a:pt x="0" y="12"/>
                    </a:lnTo>
                    <a:lnTo>
                      <a:pt x="0" y="12"/>
                    </a:lnTo>
                    <a:lnTo>
                      <a:pt x="0" y="10"/>
                    </a:lnTo>
                    <a:lnTo>
                      <a:pt x="2" y="2"/>
                    </a:lnTo>
                    <a:lnTo>
                      <a:pt x="2" y="2"/>
                    </a:lnTo>
                    <a:lnTo>
                      <a:pt x="4" y="4"/>
                    </a:lnTo>
                    <a:lnTo>
                      <a:pt x="4" y="2"/>
                    </a:lnTo>
                    <a:lnTo>
                      <a:pt x="6" y="0"/>
                    </a:lnTo>
                    <a:lnTo>
                      <a:pt x="8" y="0"/>
                    </a:lnTo>
                    <a:lnTo>
                      <a:pt x="8" y="0"/>
                    </a:lnTo>
                    <a:lnTo>
                      <a:pt x="8" y="4"/>
                    </a:lnTo>
                    <a:lnTo>
                      <a:pt x="10" y="4"/>
                    </a:lnTo>
                    <a:lnTo>
                      <a:pt x="12" y="4"/>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8" name="Freeform 972">
                <a:extLst>
                  <a:ext uri="{FF2B5EF4-FFF2-40B4-BE49-F238E27FC236}">
                    <a16:creationId xmlns:a16="http://schemas.microsoft.com/office/drawing/2014/main" id="{DC7D6C49-E6AD-C7D9-69E4-18C7F8571186}"/>
                  </a:ext>
                </a:extLst>
              </p:cNvPr>
              <p:cNvSpPr>
                <a:spLocks/>
              </p:cNvSpPr>
              <p:nvPr/>
            </p:nvSpPr>
            <p:spPr bwMode="auto">
              <a:xfrm>
                <a:off x="2798" y="2823"/>
                <a:ext cx="44" cy="22"/>
              </a:xfrm>
              <a:custGeom>
                <a:avLst/>
                <a:gdLst>
                  <a:gd name="T0" fmla="*/ 30 w 44"/>
                  <a:gd name="T1" fmla="*/ 22 h 22"/>
                  <a:gd name="T2" fmla="*/ 30 w 44"/>
                  <a:gd name="T3" fmla="*/ 22 h 22"/>
                  <a:gd name="T4" fmla="*/ 28 w 44"/>
                  <a:gd name="T5" fmla="*/ 12 h 22"/>
                  <a:gd name="T6" fmla="*/ 28 w 44"/>
                  <a:gd name="T7" fmla="*/ 10 h 22"/>
                  <a:gd name="T8" fmla="*/ 24 w 44"/>
                  <a:gd name="T9" fmla="*/ 14 h 22"/>
                  <a:gd name="T10" fmla="*/ 24 w 44"/>
                  <a:gd name="T11" fmla="*/ 14 h 22"/>
                  <a:gd name="T12" fmla="*/ 22 w 44"/>
                  <a:gd name="T13" fmla="*/ 18 h 22"/>
                  <a:gd name="T14" fmla="*/ 18 w 44"/>
                  <a:gd name="T15" fmla="*/ 20 h 22"/>
                  <a:gd name="T16" fmla="*/ 14 w 44"/>
                  <a:gd name="T17" fmla="*/ 20 h 22"/>
                  <a:gd name="T18" fmla="*/ 8 w 44"/>
                  <a:gd name="T19" fmla="*/ 18 h 22"/>
                  <a:gd name="T20" fmla="*/ 2 w 44"/>
                  <a:gd name="T21" fmla="*/ 16 h 22"/>
                  <a:gd name="T22" fmla="*/ 2 w 44"/>
                  <a:gd name="T23" fmla="*/ 16 h 22"/>
                  <a:gd name="T24" fmla="*/ 0 w 44"/>
                  <a:gd name="T25" fmla="*/ 16 h 22"/>
                  <a:gd name="T26" fmla="*/ 0 w 44"/>
                  <a:gd name="T27" fmla="*/ 12 h 22"/>
                  <a:gd name="T28" fmla="*/ 0 w 44"/>
                  <a:gd name="T29" fmla="*/ 4 h 22"/>
                  <a:gd name="T30" fmla="*/ 0 w 44"/>
                  <a:gd name="T31" fmla="*/ 4 h 22"/>
                  <a:gd name="T32" fmla="*/ 2 w 44"/>
                  <a:gd name="T33" fmla="*/ 4 h 22"/>
                  <a:gd name="T34" fmla="*/ 6 w 44"/>
                  <a:gd name="T35" fmla="*/ 4 h 22"/>
                  <a:gd name="T36" fmla="*/ 10 w 44"/>
                  <a:gd name="T37" fmla="*/ 6 h 22"/>
                  <a:gd name="T38" fmla="*/ 12 w 44"/>
                  <a:gd name="T39" fmla="*/ 12 h 22"/>
                  <a:gd name="T40" fmla="*/ 12 w 44"/>
                  <a:gd name="T41" fmla="*/ 12 h 22"/>
                  <a:gd name="T42" fmla="*/ 14 w 44"/>
                  <a:gd name="T43" fmla="*/ 12 h 22"/>
                  <a:gd name="T44" fmla="*/ 14 w 44"/>
                  <a:gd name="T45" fmla="*/ 12 h 22"/>
                  <a:gd name="T46" fmla="*/ 16 w 44"/>
                  <a:gd name="T47" fmla="*/ 4 h 22"/>
                  <a:gd name="T48" fmla="*/ 20 w 44"/>
                  <a:gd name="T49" fmla="*/ 0 h 22"/>
                  <a:gd name="T50" fmla="*/ 22 w 44"/>
                  <a:gd name="T51" fmla="*/ 0 h 22"/>
                  <a:gd name="T52" fmla="*/ 26 w 44"/>
                  <a:gd name="T53" fmla="*/ 2 h 22"/>
                  <a:gd name="T54" fmla="*/ 32 w 44"/>
                  <a:gd name="T55" fmla="*/ 6 h 22"/>
                  <a:gd name="T56" fmla="*/ 34 w 44"/>
                  <a:gd name="T57" fmla="*/ 10 h 22"/>
                  <a:gd name="T58" fmla="*/ 38 w 44"/>
                  <a:gd name="T59" fmla="*/ 10 h 22"/>
                  <a:gd name="T60" fmla="*/ 38 w 44"/>
                  <a:gd name="T61" fmla="*/ 10 h 22"/>
                  <a:gd name="T62" fmla="*/ 44 w 44"/>
                  <a:gd name="T63" fmla="*/ 10 h 22"/>
                  <a:gd name="T64" fmla="*/ 44 w 44"/>
                  <a:gd name="T65" fmla="*/ 10 h 22"/>
                  <a:gd name="T66" fmla="*/ 42 w 44"/>
                  <a:gd name="T67" fmla="*/ 18 h 22"/>
                  <a:gd name="T68" fmla="*/ 38 w 44"/>
                  <a:gd name="T69" fmla="*/ 20 h 22"/>
                  <a:gd name="T70" fmla="*/ 34 w 44"/>
                  <a:gd name="T71" fmla="*/ 22 h 22"/>
                  <a:gd name="T72" fmla="*/ 30 w 44"/>
                  <a:gd name="T73" fmla="*/ 22 h 22"/>
                  <a:gd name="T74" fmla="*/ 30 w 44"/>
                  <a:gd name="T7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22">
                    <a:moveTo>
                      <a:pt x="30" y="22"/>
                    </a:moveTo>
                    <a:lnTo>
                      <a:pt x="30" y="22"/>
                    </a:lnTo>
                    <a:lnTo>
                      <a:pt x="28" y="12"/>
                    </a:lnTo>
                    <a:lnTo>
                      <a:pt x="28" y="10"/>
                    </a:lnTo>
                    <a:lnTo>
                      <a:pt x="24" y="14"/>
                    </a:lnTo>
                    <a:lnTo>
                      <a:pt x="24" y="14"/>
                    </a:lnTo>
                    <a:lnTo>
                      <a:pt x="22" y="18"/>
                    </a:lnTo>
                    <a:lnTo>
                      <a:pt x="18" y="20"/>
                    </a:lnTo>
                    <a:lnTo>
                      <a:pt x="14" y="20"/>
                    </a:lnTo>
                    <a:lnTo>
                      <a:pt x="8" y="18"/>
                    </a:lnTo>
                    <a:lnTo>
                      <a:pt x="2" y="16"/>
                    </a:lnTo>
                    <a:lnTo>
                      <a:pt x="2" y="16"/>
                    </a:lnTo>
                    <a:lnTo>
                      <a:pt x="0" y="16"/>
                    </a:lnTo>
                    <a:lnTo>
                      <a:pt x="0" y="12"/>
                    </a:lnTo>
                    <a:lnTo>
                      <a:pt x="0" y="4"/>
                    </a:lnTo>
                    <a:lnTo>
                      <a:pt x="0" y="4"/>
                    </a:lnTo>
                    <a:lnTo>
                      <a:pt x="2" y="4"/>
                    </a:lnTo>
                    <a:lnTo>
                      <a:pt x="6" y="4"/>
                    </a:lnTo>
                    <a:lnTo>
                      <a:pt x="10" y="6"/>
                    </a:lnTo>
                    <a:lnTo>
                      <a:pt x="12" y="12"/>
                    </a:lnTo>
                    <a:lnTo>
                      <a:pt x="12" y="12"/>
                    </a:lnTo>
                    <a:lnTo>
                      <a:pt x="14" y="12"/>
                    </a:lnTo>
                    <a:lnTo>
                      <a:pt x="14" y="12"/>
                    </a:lnTo>
                    <a:lnTo>
                      <a:pt x="16" y="4"/>
                    </a:lnTo>
                    <a:lnTo>
                      <a:pt x="20" y="0"/>
                    </a:lnTo>
                    <a:lnTo>
                      <a:pt x="22" y="0"/>
                    </a:lnTo>
                    <a:lnTo>
                      <a:pt x="26" y="2"/>
                    </a:lnTo>
                    <a:lnTo>
                      <a:pt x="32" y="6"/>
                    </a:lnTo>
                    <a:lnTo>
                      <a:pt x="34" y="10"/>
                    </a:lnTo>
                    <a:lnTo>
                      <a:pt x="38" y="10"/>
                    </a:lnTo>
                    <a:lnTo>
                      <a:pt x="38" y="10"/>
                    </a:lnTo>
                    <a:lnTo>
                      <a:pt x="44" y="10"/>
                    </a:lnTo>
                    <a:lnTo>
                      <a:pt x="44" y="10"/>
                    </a:lnTo>
                    <a:lnTo>
                      <a:pt x="42" y="18"/>
                    </a:lnTo>
                    <a:lnTo>
                      <a:pt x="38" y="20"/>
                    </a:lnTo>
                    <a:lnTo>
                      <a:pt x="34" y="22"/>
                    </a:lnTo>
                    <a:lnTo>
                      <a:pt x="30" y="22"/>
                    </a:lnTo>
                    <a:lnTo>
                      <a:pt x="3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9" name="Freeform 973">
                <a:extLst>
                  <a:ext uri="{FF2B5EF4-FFF2-40B4-BE49-F238E27FC236}">
                    <a16:creationId xmlns:a16="http://schemas.microsoft.com/office/drawing/2014/main" id="{52E3A018-DBE7-C13C-9D18-07A0E662AFE2}"/>
                  </a:ext>
                </a:extLst>
              </p:cNvPr>
              <p:cNvSpPr>
                <a:spLocks/>
              </p:cNvSpPr>
              <p:nvPr/>
            </p:nvSpPr>
            <p:spPr bwMode="auto">
              <a:xfrm>
                <a:off x="1576" y="1768"/>
                <a:ext cx="38" cy="44"/>
              </a:xfrm>
              <a:custGeom>
                <a:avLst/>
                <a:gdLst>
                  <a:gd name="T0" fmla="*/ 0 w 38"/>
                  <a:gd name="T1" fmla="*/ 40 h 44"/>
                  <a:gd name="T2" fmla="*/ 0 w 38"/>
                  <a:gd name="T3" fmla="*/ 40 h 44"/>
                  <a:gd name="T4" fmla="*/ 6 w 38"/>
                  <a:gd name="T5" fmla="*/ 34 h 44"/>
                  <a:gd name="T6" fmla="*/ 8 w 38"/>
                  <a:gd name="T7" fmla="*/ 30 h 44"/>
                  <a:gd name="T8" fmla="*/ 12 w 38"/>
                  <a:gd name="T9" fmla="*/ 30 h 44"/>
                  <a:gd name="T10" fmla="*/ 12 w 38"/>
                  <a:gd name="T11" fmla="*/ 30 h 44"/>
                  <a:gd name="T12" fmla="*/ 14 w 38"/>
                  <a:gd name="T13" fmla="*/ 30 h 44"/>
                  <a:gd name="T14" fmla="*/ 14 w 38"/>
                  <a:gd name="T15" fmla="*/ 28 h 44"/>
                  <a:gd name="T16" fmla="*/ 16 w 38"/>
                  <a:gd name="T17" fmla="*/ 20 h 44"/>
                  <a:gd name="T18" fmla="*/ 16 w 38"/>
                  <a:gd name="T19" fmla="*/ 20 h 44"/>
                  <a:gd name="T20" fmla="*/ 18 w 38"/>
                  <a:gd name="T21" fmla="*/ 18 h 44"/>
                  <a:gd name="T22" fmla="*/ 20 w 38"/>
                  <a:gd name="T23" fmla="*/ 14 h 44"/>
                  <a:gd name="T24" fmla="*/ 22 w 38"/>
                  <a:gd name="T25" fmla="*/ 6 h 44"/>
                  <a:gd name="T26" fmla="*/ 22 w 38"/>
                  <a:gd name="T27" fmla="*/ 6 h 44"/>
                  <a:gd name="T28" fmla="*/ 24 w 38"/>
                  <a:gd name="T29" fmla="*/ 6 h 44"/>
                  <a:gd name="T30" fmla="*/ 28 w 38"/>
                  <a:gd name="T31" fmla="*/ 6 h 44"/>
                  <a:gd name="T32" fmla="*/ 30 w 38"/>
                  <a:gd name="T33" fmla="*/ 6 h 44"/>
                  <a:gd name="T34" fmla="*/ 32 w 38"/>
                  <a:gd name="T35" fmla="*/ 2 h 44"/>
                  <a:gd name="T36" fmla="*/ 32 w 38"/>
                  <a:gd name="T37" fmla="*/ 2 h 44"/>
                  <a:gd name="T38" fmla="*/ 32 w 38"/>
                  <a:gd name="T39" fmla="*/ 0 h 44"/>
                  <a:gd name="T40" fmla="*/ 34 w 38"/>
                  <a:gd name="T41" fmla="*/ 0 h 44"/>
                  <a:gd name="T42" fmla="*/ 34 w 38"/>
                  <a:gd name="T43" fmla="*/ 0 h 44"/>
                  <a:gd name="T44" fmla="*/ 38 w 38"/>
                  <a:gd name="T45" fmla="*/ 10 h 44"/>
                  <a:gd name="T46" fmla="*/ 38 w 38"/>
                  <a:gd name="T47" fmla="*/ 16 h 44"/>
                  <a:gd name="T48" fmla="*/ 34 w 38"/>
                  <a:gd name="T49" fmla="*/ 20 h 44"/>
                  <a:gd name="T50" fmla="*/ 34 w 38"/>
                  <a:gd name="T51" fmla="*/ 20 h 44"/>
                  <a:gd name="T52" fmla="*/ 34 w 38"/>
                  <a:gd name="T53" fmla="*/ 22 h 44"/>
                  <a:gd name="T54" fmla="*/ 36 w 38"/>
                  <a:gd name="T55" fmla="*/ 26 h 44"/>
                  <a:gd name="T56" fmla="*/ 36 w 38"/>
                  <a:gd name="T57" fmla="*/ 26 h 44"/>
                  <a:gd name="T58" fmla="*/ 32 w 38"/>
                  <a:gd name="T59" fmla="*/ 32 h 44"/>
                  <a:gd name="T60" fmla="*/ 32 w 38"/>
                  <a:gd name="T61" fmla="*/ 32 h 44"/>
                  <a:gd name="T62" fmla="*/ 28 w 38"/>
                  <a:gd name="T63" fmla="*/ 34 h 44"/>
                  <a:gd name="T64" fmla="*/ 24 w 38"/>
                  <a:gd name="T65" fmla="*/ 38 h 44"/>
                  <a:gd name="T66" fmla="*/ 18 w 38"/>
                  <a:gd name="T67" fmla="*/ 42 h 44"/>
                  <a:gd name="T68" fmla="*/ 14 w 38"/>
                  <a:gd name="T69" fmla="*/ 44 h 44"/>
                  <a:gd name="T70" fmla="*/ 14 w 38"/>
                  <a:gd name="T71" fmla="*/ 44 h 44"/>
                  <a:gd name="T72" fmla="*/ 10 w 38"/>
                  <a:gd name="T73" fmla="*/ 42 h 44"/>
                  <a:gd name="T74" fmla="*/ 8 w 38"/>
                  <a:gd name="T75" fmla="*/ 42 h 44"/>
                  <a:gd name="T76" fmla="*/ 4 w 38"/>
                  <a:gd name="T77" fmla="*/ 44 h 44"/>
                  <a:gd name="T78" fmla="*/ 2 w 38"/>
                  <a:gd name="T79" fmla="*/ 44 h 44"/>
                  <a:gd name="T80" fmla="*/ 2 w 38"/>
                  <a:gd name="T81" fmla="*/ 44 h 44"/>
                  <a:gd name="T82" fmla="*/ 0 w 38"/>
                  <a:gd name="T83" fmla="*/ 40 h 44"/>
                  <a:gd name="T84" fmla="*/ 0 w 38"/>
                  <a:gd name="T85"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44">
                    <a:moveTo>
                      <a:pt x="0" y="40"/>
                    </a:moveTo>
                    <a:lnTo>
                      <a:pt x="0" y="40"/>
                    </a:lnTo>
                    <a:lnTo>
                      <a:pt x="6" y="34"/>
                    </a:lnTo>
                    <a:lnTo>
                      <a:pt x="8" y="30"/>
                    </a:lnTo>
                    <a:lnTo>
                      <a:pt x="12" y="30"/>
                    </a:lnTo>
                    <a:lnTo>
                      <a:pt x="12" y="30"/>
                    </a:lnTo>
                    <a:lnTo>
                      <a:pt x="14" y="30"/>
                    </a:lnTo>
                    <a:lnTo>
                      <a:pt x="14" y="28"/>
                    </a:lnTo>
                    <a:lnTo>
                      <a:pt x="16" y="20"/>
                    </a:lnTo>
                    <a:lnTo>
                      <a:pt x="16" y="20"/>
                    </a:lnTo>
                    <a:lnTo>
                      <a:pt x="18" y="18"/>
                    </a:lnTo>
                    <a:lnTo>
                      <a:pt x="20" y="14"/>
                    </a:lnTo>
                    <a:lnTo>
                      <a:pt x="22" y="6"/>
                    </a:lnTo>
                    <a:lnTo>
                      <a:pt x="22" y="6"/>
                    </a:lnTo>
                    <a:lnTo>
                      <a:pt x="24" y="6"/>
                    </a:lnTo>
                    <a:lnTo>
                      <a:pt x="28" y="6"/>
                    </a:lnTo>
                    <a:lnTo>
                      <a:pt x="30" y="6"/>
                    </a:lnTo>
                    <a:lnTo>
                      <a:pt x="32" y="2"/>
                    </a:lnTo>
                    <a:lnTo>
                      <a:pt x="32" y="2"/>
                    </a:lnTo>
                    <a:lnTo>
                      <a:pt x="32" y="0"/>
                    </a:lnTo>
                    <a:lnTo>
                      <a:pt x="34" y="0"/>
                    </a:lnTo>
                    <a:lnTo>
                      <a:pt x="34" y="0"/>
                    </a:lnTo>
                    <a:lnTo>
                      <a:pt x="38" y="10"/>
                    </a:lnTo>
                    <a:lnTo>
                      <a:pt x="38" y="16"/>
                    </a:lnTo>
                    <a:lnTo>
                      <a:pt x="34" y="20"/>
                    </a:lnTo>
                    <a:lnTo>
                      <a:pt x="34" y="20"/>
                    </a:lnTo>
                    <a:lnTo>
                      <a:pt x="34" y="22"/>
                    </a:lnTo>
                    <a:lnTo>
                      <a:pt x="36" y="26"/>
                    </a:lnTo>
                    <a:lnTo>
                      <a:pt x="36" y="26"/>
                    </a:lnTo>
                    <a:lnTo>
                      <a:pt x="32" y="32"/>
                    </a:lnTo>
                    <a:lnTo>
                      <a:pt x="32" y="32"/>
                    </a:lnTo>
                    <a:lnTo>
                      <a:pt x="28" y="34"/>
                    </a:lnTo>
                    <a:lnTo>
                      <a:pt x="24" y="38"/>
                    </a:lnTo>
                    <a:lnTo>
                      <a:pt x="18" y="42"/>
                    </a:lnTo>
                    <a:lnTo>
                      <a:pt x="14" y="44"/>
                    </a:lnTo>
                    <a:lnTo>
                      <a:pt x="14" y="44"/>
                    </a:lnTo>
                    <a:lnTo>
                      <a:pt x="10" y="42"/>
                    </a:lnTo>
                    <a:lnTo>
                      <a:pt x="8" y="42"/>
                    </a:lnTo>
                    <a:lnTo>
                      <a:pt x="4" y="44"/>
                    </a:lnTo>
                    <a:lnTo>
                      <a:pt x="2" y="44"/>
                    </a:lnTo>
                    <a:lnTo>
                      <a:pt x="2" y="44"/>
                    </a:lnTo>
                    <a:lnTo>
                      <a:pt x="0" y="4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0" name="Freeform 974">
                <a:extLst>
                  <a:ext uri="{FF2B5EF4-FFF2-40B4-BE49-F238E27FC236}">
                    <a16:creationId xmlns:a16="http://schemas.microsoft.com/office/drawing/2014/main" id="{521C0D8E-F3D5-31B1-0F94-1D741AD34BB4}"/>
                  </a:ext>
                </a:extLst>
              </p:cNvPr>
              <p:cNvSpPr>
                <a:spLocks/>
              </p:cNvSpPr>
              <p:nvPr/>
            </p:nvSpPr>
            <p:spPr bwMode="auto">
              <a:xfrm>
                <a:off x="1564" y="1808"/>
                <a:ext cx="20" cy="28"/>
              </a:xfrm>
              <a:custGeom>
                <a:avLst/>
                <a:gdLst>
                  <a:gd name="T0" fmla="*/ 12 w 20"/>
                  <a:gd name="T1" fmla="*/ 0 h 28"/>
                  <a:gd name="T2" fmla="*/ 12 w 20"/>
                  <a:gd name="T3" fmla="*/ 0 h 28"/>
                  <a:gd name="T4" fmla="*/ 14 w 20"/>
                  <a:gd name="T5" fmla="*/ 2 h 28"/>
                  <a:gd name="T6" fmla="*/ 14 w 20"/>
                  <a:gd name="T7" fmla="*/ 2 h 28"/>
                  <a:gd name="T8" fmla="*/ 16 w 20"/>
                  <a:gd name="T9" fmla="*/ 4 h 28"/>
                  <a:gd name="T10" fmla="*/ 18 w 20"/>
                  <a:gd name="T11" fmla="*/ 10 h 28"/>
                  <a:gd name="T12" fmla="*/ 18 w 20"/>
                  <a:gd name="T13" fmla="*/ 10 h 28"/>
                  <a:gd name="T14" fmla="*/ 20 w 20"/>
                  <a:gd name="T15" fmla="*/ 16 h 28"/>
                  <a:gd name="T16" fmla="*/ 18 w 20"/>
                  <a:gd name="T17" fmla="*/ 24 h 28"/>
                  <a:gd name="T18" fmla="*/ 18 w 20"/>
                  <a:gd name="T19" fmla="*/ 24 h 28"/>
                  <a:gd name="T20" fmla="*/ 18 w 20"/>
                  <a:gd name="T21" fmla="*/ 28 h 28"/>
                  <a:gd name="T22" fmla="*/ 16 w 20"/>
                  <a:gd name="T23" fmla="*/ 26 h 28"/>
                  <a:gd name="T24" fmla="*/ 14 w 20"/>
                  <a:gd name="T25" fmla="*/ 22 h 28"/>
                  <a:gd name="T26" fmla="*/ 14 w 20"/>
                  <a:gd name="T27" fmla="*/ 22 h 28"/>
                  <a:gd name="T28" fmla="*/ 12 w 20"/>
                  <a:gd name="T29" fmla="*/ 18 h 28"/>
                  <a:gd name="T30" fmla="*/ 10 w 20"/>
                  <a:gd name="T31" fmla="*/ 16 h 28"/>
                  <a:gd name="T32" fmla="*/ 8 w 20"/>
                  <a:gd name="T33" fmla="*/ 18 h 28"/>
                  <a:gd name="T34" fmla="*/ 6 w 20"/>
                  <a:gd name="T35" fmla="*/ 24 h 28"/>
                  <a:gd name="T36" fmla="*/ 6 w 20"/>
                  <a:gd name="T37" fmla="*/ 24 h 28"/>
                  <a:gd name="T38" fmla="*/ 4 w 20"/>
                  <a:gd name="T39" fmla="*/ 26 h 28"/>
                  <a:gd name="T40" fmla="*/ 2 w 20"/>
                  <a:gd name="T41" fmla="*/ 26 h 28"/>
                  <a:gd name="T42" fmla="*/ 2 w 20"/>
                  <a:gd name="T43" fmla="*/ 26 h 28"/>
                  <a:gd name="T44" fmla="*/ 0 w 20"/>
                  <a:gd name="T45" fmla="*/ 26 h 28"/>
                  <a:gd name="T46" fmla="*/ 0 w 20"/>
                  <a:gd name="T47" fmla="*/ 26 h 28"/>
                  <a:gd name="T48" fmla="*/ 2 w 20"/>
                  <a:gd name="T49" fmla="*/ 14 h 28"/>
                  <a:gd name="T50" fmla="*/ 4 w 20"/>
                  <a:gd name="T51" fmla="*/ 6 h 28"/>
                  <a:gd name="T52" fmla="*/ 6 w 20"/>
                  <a:gd name="T53" fmla="*/ 2 h 28"/>
                  <a:gd name="T54" fmla="*/ 12 w 20"/>
                  <a:gd name="T55" fmla="*/ 0 h 28"/>
                  <a:gd name="T56" fmla="*/ 12 w 20"/>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12" y="0"/>
                    </a:moveTo>
                    <a:lnTo>
                      <a:pt x="12" y="0"/>
                    </a:lnTo>
                    <a:lnTo>
                      <a:pt x="14" y="2"/>
                    </a:lnTo>
                    <a:lnTo>
                      <a:pt x="14" y="2"/>
                    </a:lnTo>
                    <a:lnTo>
                      <a:pt x="16" y="4"/>
                    </a:lnTo>
                    <a:lnTo>
                      <a:pt x="18" y="10"/>
                    </a:lnTo>
                    <a:lnTo>
                      <a:pt x="18" y="10"/>
                    </a:lnTo>
                    <a:lnTo>
                      <a:pt x="20" y="16"/>
                    </a:lnTo>
                    <a:lnTo>
                      <a:pt x="18" y="24"/>
                    </a:lnTo>
                    <a:lnTo>
                      <a:pt x="18" y="24"/>
                    </a:lnTo>
                    <a:lnTo>
                      <a:pt x="18" y="28"/>
                    </a:lnTo>
                    <a:lnTo>
                      <a:pt x="16" y="26"/>
                    </a:lnTo>
                    <a:lnTo>
                      <a:pt x="14" y="22"/>
                    </a:lnTo>
                    <a:lnTo>
                      <a:pt x="14" y="22"/>
                    </a:lnTo>
                    <a:lnTo>
                      <a:pt x="12" y="18"/>
                    </a:lnTo>
                    <a:lnTo>
                      <a:pt x="10" y="16"/>
                    </a:lnTo>
                    <a:lnTo>
                      <a:pt x="8" y="18"/>
                    </a:lnTo>
                    <a:lnTo>
                      <a:pt x="6" y="24"/>
                    </a:lnTo>
                    <a:lnTo>
                      <a:pt x="6" y="24"/>
                    </a:lnTo>
                    <a:lnTo>
                      <a:pt x="4" y="26"/>
                    </a:lnTo>
                    <a:lnTo>
                      <a:pt x="2" y="26"/>
                    </a:lnTo>
                    <a:lnTo>
                      <a:pt x="2" y="26"/>
                    </a:lnTo>
                    <a:lnTo>
                      <a:pt x="0" y="26"/>
                    </a:lnTo>
                    <a:lnTo>
                      <a:pt x="0" y="26"/>
                    </a:lnTo>
                    <a:lnTo>
                      <a:pt x="2" y="14"/>
                    </a:lnTo>
                    <a:lnTo>
                      <a:pt x="4" y="6"/>
                    </a:lnTo>
                    <a:lnTo>
                      <a:pt x="6"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1" name="Freeform 975">
                <a:extLst>
                  <a:ext uri="{FF2B5EF4-FFF2-40B4-BE49-F238E27FC236}">
                    <a16:creationId xmlns:a16="http://schemas.microsoft.com/office/drawing/2014/main" id="{F69B9ECE-FA6A-78E2-6674-4403FA54BC00}"/>
                  </a:ext>
                </a:extLst>
              </p:cNvPr>
              <p:cNvSpPr>
                <a:spLocks/>
              </p:cNvSpPr>
              <p:nvPr/>
            </p:nvSpPr>
            <p:spPr bwMode="auto">
              <a:xfrm>
                <a:off x="1564" y="1830"/>
                <a:ext cx="16" cy="30"/>
              </a:xfrm>
              <a:custGeom>
                <a:avLst/>
                <a:gdLst>
                  <a:gd name="T0" fmla="*/ 16 w 16"/>
                  <a:gd name="T1" fmla="*/ 26 h 30"/>
                  <a:gd name="T2" fmla="*/ 16 w 16"/>
                  <a:gd name="T3" fmla="*/ 26 h 30"/>
                  <a:gd name="T4" fmla="*/ 14 w 16"/>
                  <a:gd name="T5" fmla="*/ 30 h 30"/>
                  <a:gd name="T6" fmla="*/ 10 w 16"/>
                  <a:gd name="T7" fmla="*/ 30 h 30"/>
                  <a:gd name="T8" fmla="*/ 10 w 16"/>
                  <a:gd name="T9" fmla="*/ 28 h 30"/>
                  <a:gd name="T10" fmla="*/ 8 w 16"/>
                  <a:gd name="T11" fmla="*/ 26 h 30"/>
                  <a:gd name="T12" fmla="*/ 2 w 16"/>
                  <a:gd name="T13" fmla="*/ 8 h 30"/>
                  <a:gd name="T14" fmla="*/ 2 w 16"/>
                  <a:gd name="T15" fmla="*/ 8 h 30"/>
                  <a:gd name="T16" fmla="*/ 0 w 16"/>
                  <a:gd name="T17" fmla="*/ 4 h 30"/>
                  <a:gd name="T18" fmla="*/ 0 w 16"/>
                  <a:gd name="T19" fmla="*/ 4 h 30"/>
                  <a:gd name="T20" fmla="*/ 0 w 16"/>
                  <a:gd name="T21" fmla="*/ 4 h 30"/>
                  <a:gd name="T22" fmla="*/ 4 w 16"/>
                  <a:gd name="T23" fmla="*/ 2 h 30"/>
                  <a:gd name="T24" fmla="*/ 8 w 16"/>
                  <a:gd name="T25" fmla="*/ 0 h 30"/>
                  <a:gd name="T26" fmla="*/ 8 w 16"/>
                  <a:gd name="T27" fmla="*/ 0 h 30"/>
                  <a:gd name="T28" fmla="*/ 10 w 16"/>
                  <a:gd name="T29" fmla="*/ 0 h 30"/>
                  <a:gd name="T30" fmla="*/ 12 w 16"/>
                  <a:gd name="T31" fmla="*/ 0 h 30"/>
                  <a:gd name="T32" fmla="*/ 14 w 16"/>
                  <a:gd name="T33" fmla="*/ 8 h 30"/>
                  <a:gd name="T34" fmla="*/ 14 w 16"/>
                  <a:gd name="T35" fmla="*/ 8 h 30"/>
                  <a:gd name="T36" fmla="*/ 14 w 16"/>
                  <a:gd name="T37" fmla="*/ 12 h 30"/>
                  <a:gd name="T38" fmla="*/ 12 w 16"/>
                  <a:gd name="T39" fmla="*/ 12 h 30"/>
                  <a:gd name="T40" fmla="*/ 12 w 16"/>
                  <a:gd name="T41" fmla="*/ 12 h 30"/>
                  <a:gd name="T42" fmla="*/ 10 w 16"/>
                  <a:gd name="T43" fmla="*/ 10 h 30"/>
                  <a:gd name="T44" fmla="*/ 10 w 16"/>
                  <a:gd name="T45" fmla="*/ 10 h 30"/>
                  <a:gd name="T46" fmla="*/ 12 w 16"/>
                  <a:gd name="T47" fmla="*/ 14 h 30"/>
                  <a:gd name="T48" fmla="*/ 12 w 16"/>
                  <a:gd name="T49" fmla="*/ 14 h 30"/>
                  <a:gd name="T50" fmla="*/ 12 w 16"/>
                  <a:gd name="T51" fmla="*/ 14 h 30"/>
                  <a:gd name="T52" fmla="*/ 14 w 16"/>
                  <a:gd name="T53" fmla="*/ 12 h 30"/>
                  <a:gd name="T54" fmla="*/ 14 w 16"/>
                  <a:gd name="T55" fmla="*/ 12 h 30"/>
                  <a:gd name="T56" fmla="*/ 16 w 16"/>
                  <a:gd name="T57" fmla="*/ 18 h 30"/>
                  <a:gd name="T58" fmla="*/ 16 w 16"/>
                  <a:gd name="T59" fmla="*/ 26 h 30"/>
                  <a:gd name="T60" fmla="*/ 16 w 16"/>
                  <a:gd name="T6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30">
                    <a:moveTo>
                      <a:pt x="16" y="26"/>
                    </a:moveTo>
                    <a:lnTo>
                      <a:pt x="16" y="26"/>
                    </a:lnTo>
                    <a:lnTo>
                      <a:pt x="14" y="30"/>
                    </a:lnTo>
                    <a:lnTo>
                      <a:pt x="10" y="30"/>
                    </a:lnTo>
                    <a:lnTo>
                      <a:pt x="10" y="28"/>
                    </a:lnTo>
                    <a:lnTo>
                      <a:pt x="8" y="26"/>
                    </a:lnTo>
                    <a:lnTo>
                      <a:pt x="2" y="8"/>
                    </a:lnTo>
                    <a:lnTo>
                      <a:pt x="2" y="8"/>
                    </a:lnTo>
                    <a:lnTo>
                      <a:pt x="0" y="4"/>
                    </a:lnTo>
                    <a:lnTo>
                      <a:pt x="0" y="4"/>
                    </a:lnTo>
                    <a:lnTo>
                      <a:pt x="0" y="4"/>
                    </a:lnTo>
                    <a:lnTo>
                      <a:pt x="4" y="2"/>
                    </a:lnTo>
                    <a:lnTo>
                      <a:pt x="8" y="0"/>
                    </a:lnTo>
                    <a:lnTo>
                      <a:pt x="8" y="0"/>
                    </a:lnTo>
                    <a:lnTo>
                      <a:pt x="10" y="0"/>
                    </a:lnTo>
                    <a:lnTo>
                      <a:pt x="12" y="0"/>
                    </a:lnTo>
                    <a:lnTo>
                      <a:pt x="14" y="8"/>
                    </a:lnTo>
                    <a:lnTo>
                      <a:pt x="14" y="8"/>
                    </a:lnTo>
                    <a:lnTo>
                      <a:pt x="14" y="12"/>
                    </a:lnTo>
                    <a:lnTo>
                      <a:pt x="12" y="12"/>
                    </a:lnTo>
                    <a:lnTo>
                      <a:pt x="12" y="12"/>
                    </a:lnTo>
                    <a:lnTo>
                      <a:pt x="10" y="10"/>
                    </a:lnTo>
                    <a:lnTo>
                      <a:pt x="10" y="10"/>
                    </a:lnTo>
                    <a:lnTo>
                      <a:pt x="12" y="14"/>
                    </a:lnTo>
                    <a:lnTo>
                      <a:pt x="12" y="14"/>
                    </a:lnTo>
                    <a:lnTo>
                      <a:pt x="12" y="14"/>
                    </a:lnTo>
                    <a:lnTo>
                      <a:pt x="14" y="12"/>
                    </a:lnTo>
                    <a:lnTo>
                      <a:pt x="14" y="12"/>
                    </a:lnTo>
                    <a:lnTo>
                      <a:pt x="16" y="18"/>
                    </a:lnTo>
                    <a:lnTo>
                      <a:pt x="16" y="26"/>
                    </a:lnTo>
                    <a:lnTo>
                      <a:pt x="1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2" name="Freeform 976">
                <a:extLst>
                  <a:ext uri="{FF2B5EF4-FFF2-40B4-BE49-F238E27FC236}">
                    <a16:creationId xmlns:a16="http://schemas.microsoft.com/office/drawing/2014/main" id="{CEA6CC35-C78E-3038-695D-C3126A8FD20D}"/>
                  </a:ext>
                </a:extLst>
              </p:cNvPr>
              <p:cNvSpPr>
                <a:spLocks/>
              </p:cNvSpPr>
              <p:nvPr/>
            </p:nvSpPr>
            <p:spPr bwMode="auto">
              <a:xfrm>
                <a:off x="1538" y="1834"/>
                <a:ext cx="16" cy="12"/>
              </a:xfrm>
              <a:custGeom>
                <a:avLst/>
                <a:gdLst>
                  <a:gd name="T0" fmla="*/ 14 w 16"/>
                  <a:gd name="T1" fmla="*/ 12 h 12"/>
                  <a:gd name="T2" fmla="*/ 14 w 16"/>
                  <a:gd name="T3" fmla="*/ 12 h 12"/>
                  <a:gd name="T4" fmla="*/ 10 w 16"/>
                  <a:gd name="T5" fmla="*/ 12 h 12"/>
                  <a:gd name="T6" fmla="*/ 8 w 16"/>
                  <a:gd name="T7" fmla="*/ 8 h 12"/>
                  <a:gd name="T8" fmla="*/ 4 w 16"/>
                  <a:gd name="T9" fmla="*/ 6 h 12"/>
                  <a:gd name="T10" fmla="*/ 0 w 16"/>
                  <a:gd name="T11" fmla="*/ 6 h 12"/>
                  <a:gd name="T12" fmla="*/ 0 w 16"/>
                  <a:gd name="T13" fmla="*/ 6 h 12"/>
                  <a:gd name="T14" fmla="*/ 4 w 16"/>
                  <a:gd name="T15" fmla="*/ 2 h 12"/>
                  <a:gd name="T16" fmla="*/ 6 w 16"/>
                  <a:gd name="T17" fmla="*/ 0 h 12"/>
                  <a:gd name="T18" fmla="*/ 12 w 16"/>
                  <a:gd name="T19" fmla="*/ 0 h 12"/>
                  <a:gd name="T20" fmla="*/ 12 w 16"/>
                  <a:gd name="T21" fmla="*/ 0 h 12"/>
                  <a:gd name="T22" fmla="*/ 14 w 16"/>
                  <a:gd name="T23" fmla="*/ 4 h 12"/>
                  <a:gd name="T24" fmla="*/ 16 w 16"/>
                  <a:gd name="T25" fmla="*/ 4 h 12"/>
                  <a:gd name="T26" fmla="*/ 16 w 16"/>
                  <a:gd name="T27" fmla="*/ 4 h 12"/>
                  <a:gd name="T28" fmla="*/ 16 w 16"/>
                  <a:gd name="T29" fmla="*/ 6 h 12"/>
                  <a:gd name="T30" fmla="*/ 16 w 16"/>
                  <a:gd name="T31" fmla="*/ 6 h 12"/>
                  <a:gd name="T32" fmla="*/ 16 w 16"/>
                  <a:gd name="T33" fmla="*/ 8 h 12"/>
                  <a:gd name="T34" fmla="*/ 16 w 16"/>
                  <a:gd name="T35" fmla="*/ 8 h 12"/>
                  <a:gd name="T36" fmla="*/ 14 w 16"/>
                  <a:gd name="T37" fmla="*/ 8 h 12"/>
                  <a:gd name="T38" fmla="*/ 14 w 16"/>
                  <a:gd name="T39" fmla="*/ 12 h 12"/>
                  <a:gd name="T40" fmla="*/ 14 w 16"/>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2">
                    <a:moveTo>
                      <a:pt x="14" y="12"/>
                    </a:moveTo>
                    <a:lnTo>
                      <a:pt x="14" y="12"/>
                    </a:lnTo>
                    <a:lnTo>
                      <a:pt x="10" y="12"/>
                    </a:lnTo>
                    <a:lnTo>
                      <a:pt x="8" y="8"/>
                    </a:lnTo>
                    <a:lnTo>
                      <a:pt x="4" y="6"/>
                    </a:lnTo>
                    <a:lnTo>
                      <a:pt x="0" y="6"/>
                    </a:lnTo>
                    <a:lnTo>
                      <a:pt x="0" y="6"/>
                    </a:lnTo>
                    <a:lnTo>
                      <a:pt x="4" y="2"/>
                    </a:lnTo>
                    <a:lnTo>
                      <a:pt x="6" y="0"/>
                    </a:lnTo>
                    <a:lnTo>
                      <a:pt x="12" y="0"/>
                    </a:lnTo>
                    <a:lnTo>
                      <a:pt x="12" y="0"/>
                    </a:lnTo>
                    <a:lnTo>
                      <a:pt x="14" y="4"/>
                    </a:lnTo>
                    <a:lnTo>
                      <a:pt x="16" y="4"/>
                    </a:lnTo>
                    <a:lnTo>
                      <a:pt x="16" y="4"/>
                    </a:lnTo>
                    <a:lnTo>
                      <a:pt x="16" y="6"/>
                    </a:lnTo>
                    <a:lnTo>
                      <a:pt x="16" y="6"/>
                    </a:lnTo>
                    <a:lnTo>
                      <a:pt x="16" y="8"/>
                    </a:lnTo>
                    <a:lnTo>
                      <a:pt x="16" y="8"/>
                    </a:lnTo>
                    <a:lnTo>
                      <a:pt x="14" y="8"/>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3" name="Freeform 977">
                <a:extLst>
                  <a:ext uri="{FF2B5EF4-FFF2-40B4-BE49-F238E27FC236}">
                    <a16:creationId xmlns:a16="http://schemas.microsoft.com/office/drawing/2014/main" id="{8D1BC748-B1ED-757D-4BFD-C30CABD45EF2}"/>
                  </a:ext>
                </a:extLst>
              </p:cNvPr>
              <p:cNvSpPr>
                <a:spLocks/>
              </p:cNvSpPr>
              <p:nvPr/>
            </p:nvSpPr>
            <p:spPr bwMode="auto">
              <a:xfrm>
                <a:off x="1554" y="1840"/>
                <a:ext cx="10" cy="14"/>
              </a:xfrm>
              <a:custGeom>
                <a:avLst/>
                <a:gdLst>
                  <a:gd name="T0" fmla="*/ 10 w 10"/>
                  <a:gd name="T1" fmla="*/ 6 h 14"/>
                  <a:gd name="T2" fmla="*/ 10 w 10"/>
                  <a:gd name="T3" fmla="*/ 6 h 14"/>
                  <a:gd name="T4" fmla="*/ 10 w 10"/>
                  <a:gd name="T5" fmla="*/ 12 h 14"/>
                  <a:gd name="T6" fmla="*/ 10 w 10"/>
                  <a:gd name="T7" fmla="*/ 12 h 14"/>
                  <a:gd name="T8" fmla="*/ 8 w 10"/>
                  <a:gd name="T9" fmla="*/ 14 h 14"/>
                  <a:gd name="T10" fmla="*/ 8 w 10"/>
                  <a:gd name="T11" fmla="*/ 14 h 14"/>
                  <a:gd name="T12" fmla="*/ 6 w 10"/>
                  <a:gd name="T13" fmla="*/ 12 h 14"/>
                  <a:gd name="T14" fmla="*/ 4 w 10"/>
                  <a:gd name="T15" fmla="*/ 10 h 14"/>
                  <a:gd name="T16" fmla="*/ 0 w 10"/>
                  <a:gd name="T17" fmla="*/ 2 h 14"/>
                  <a:gd name="T18" fmla="*/ 0 w 10"/>
                  <a:gd name="T19" fmla="*/ 2 h 14"/>
                  <a:gd name="T20" fmla="*/ 0 w 10"/>
                  <a:gd name="T21" fmla="*/ 2 h 14"/>
                  <a:gd name="T22" fmla="*/ 4 w 10"/>
                  <a:gd name="T23" fmla="*/ 0 h 14"/>
                  <a:gd name="T24" fmla="*/ 6 w 10"/>
                  <a:gd name="T25" fmla="*/ 0 h 14"/>
                  <a:gd name="T26" fmla="*/ 8 w 10"/>
                  <a:gd name="T27" fmla="*/ 2 h 14"/>
                  <a:gd name="T28" fmla="*/ 8 w 10"/>
                  <a:gd name="T29" fmla="*/ 2 h 14"/>
                  <a:gd name="T30" fmla="*/ 10 w 10"/>
                  <a:gd name="T31" fmla="*/ 6 h 14"/>
                  <a:gd name="T32" fmla="*/ 10 w 1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10" y="6"/>
                    </a:moveTo>
                    <a:lnTo>
                      <a:pt x="10" y="6"/>
                    </a:lnTo>
                    <a:lnTo>
                      <a:pt x="10" y="12"/>
                    </a:lnTo>
                    <a:lnTo>
                      <a:pt x="10" y="12"/>
                    </a:lnTo>
                    <a:lnTo>
                      <a:pt x="8" y="14"/>
                    </a:lnTo>
                    <a:lnTo>
                      <a:pt x="8" y="14"/>
                    </a:lnTo>
                    <a:lnTo>
                      <a:pt x="6" y="12"/>
                    </a:lnTo>
                    <a:lnTo>
                      <a:pt x="4" y="10"/>
                    </a:lnTo>
                    <a:lnTo>
                      <a:pt x="0" y="2"/>
                    </a:lnTo>
                    <a:lnTo>
                      <a:pt x="0" y="2"/>
                    </a:lnTo>
                    <a:lnTo>
                      <a:pt x="0" y="2"/>
                    </a:lnTo>
                    <a:lnTo>
                      <a:pt x="4" y="0"/>
                    </a:lnTo>
                    <a:lnTo>
                      <a:pt x="6" y="0"/>
                    </a:lnTo>
                    <a:lnTo>
                      <a:pt x="8" y="2"/>
                    </a:lnTo>
                    <a:lnTo>
                      <a:pt x="8"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4" name="Freeform 978">
                <a:extLst>
                  <a:ext uri="{FF2B5EF4-FFF2-40B4-BE49-F238E27FC236}">
                    <a16:creationId xmlns:a16="http://schemas.microsoft.com/office/drawing/2014/main" id="{26EEB4ED-AB3A-BBA9-0C83-DC85A7858EEF}"/>
                  </a:ext>
                </a:extLst>
              </p:cNvPr>
              <p:cNvSpPr>
                <a:spLocks/>
              </p:cNvSpPr>
              <p:nvPr/>
            </p:nvSpPr>
            <p:spPr bwMode="auto">
              <a:xfrm>
                <a:off x="1554" y="1830"/>
                <a:ext cx="8" cy="12"/>
              </a:xfrm>
              <a:custGeom>
                <a:avLst/>
                <a:gdLst>
                  <a:gd name="T0" fmla="*/ 8 w 8"/>
                  <a:gd name="T1" fmla="*/ 12 h 12"/>
                  <a:gd name="T2" fmla="*/ 8 w 8"/>
                  <a:gd name="T3" fmla="*/ 12 h 12"/>
                  <a:gd name="T4" fmla="*/ 0 w 8"/>
                  <a:gd name="T5" fmla="*/ 12 h 12"/>
                  <a:gd name="T6" fmla="*/ 0 w 8"/>
                  <a:gd name="T7" fmla="*/ 12 h 12"/>
                  <a:gd name="T8" fmla="*/ 0 w 8"/>
                  <a:gd name="T9" fmla="*/ 8 h 12"/>
                  <a:gd name="T10" fmla="*/ 0 w 8"/>
                  <a:gd name="T11" fmla="*/ 8 h 12"/>
                  <a:gd name="T12" fmla="*/ 2 w 8"/>
                  <a:gd name="T13" fmla="*/ 8 h 12"/>
                  <a:gd name="T14" fmla="*/ 2 w 8"/>
                  <a:gd name="T15" fmla="*/ 6 h 12"/>
                  <a:gd name="T16" fmla="*/ 2 w 8"/>
                  <a:gd name="T17" fmla="*/ 2 h 12"/>
                  <a:gd name="T18" fmla="*/ 2 w 8"/>
                  <a:gd name="T19" fmla="*/ 2 h 12"/>
                  <a:gd name="T20" fmla="*/ 4 w 8"/>
                  <a:gd name="T21" fmla="*/ 0 h 12"/>
                  <a:gd name="T22" fmla="*/ 4 w 8"/>
                  <a:gd name="T23" fmla="*/ 2 h 12"/>
                  <a:gd name="T24" fmla="*/ 4 w 8"/>
                  <a:gd name="T25" fmla="*/ 2 h 12"/>
                  <a:gd name="T26" fmla="*/ 8 w 8"/>
                  <a:gd name="T27" fmla="*/ 12 h 12"/>
                  <a:gd name="T28" fmla="*/ 8 w 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2">
                    <a:moveTo>
                      <a:pt x="8" y="12"/>
                    </a:moveTo>
                    <a:lnTo>
                      <a:pt x="8" y="12"/>
                    </a:lnTo>
                    <a:lnTo>
                      <a:pt x="0" y="12"/>
                    </a:lnTo>
                    <a:lnTo>
                      <a:pt x="0" y="12"/>
                    </a:lnTo>
                    <a:lnTo>
                      <a:pt x="0" y="8"/>
                    </a:lnTo>
                    <a:lnTo>
                      <a:pt x="0" y="8"/>
                    </a:lnTo>
                    <a:lnTo>
                      <a:pt x="2" y="8"/>
                    </a:lnTo>
                    <a:lnTo>
                      <a:pt x="2" y="6"/>
                    </a:lnTo>
                    <a:lnTo>
                      <a:pt x="2" y="2"/>
                    </a:lnTo>
                    <a:lnTo>
                      <a:pt x="2" y="2"/>
                    </a:lnTo>
                    <a:lnTo>
                      <a:pt x="4" y="0"/>
                    </a:lnTo>
                    <a:lnTo>
                      <a:pt x="4" y="2"/>
                    </a:lnTo>
                    <a:lnTo>
                      <a:pt x="4" y="2"/>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5" name="Freeform 979">
                <a:extLst>
                  <a:ext uri="{FF2B5EF4-FFF2-40B4-BE49-F238E27FC236}">
                    <a16:creationId xmlns:a16="http://schemas.microsoft.com/office/drawing/2014/main" id="{43AB4A4B-AB5C-2113-AA95-5137DC66F43C}"/>
                  </a:ext>
                </a:extLst>
              </p:cNvPr>
              <p:cNvSpPr>
                <a:spLocks/>
              </p:cNvSpPr>
              <p:nvPr/>
            </p:nvSpPr>
            <p:spPr bwMode="auto">
              <a:xfrm>
                <a:off x="1478" y="2243"/>
                <a:ext cx="36" cy="70"/>
              </a:xfrm>
              <a:custGeom>
                <a:avLst/>
                <a:gdLst>
                  <a:gd name="T0" fmla="*/ 4 w 36"/>
                  <a:gd name="T1" fmla="*/ 26 h 70"/>
                  <a:gd name="T2" fmla="*/ 4 w 36"/>
                  <a:gd name="T3" fmla="*/ 26 h 70"/>
                  <a:gd name="T4" fmla="*/ 2 w 36"/>
                  <a:gd name="T5" fmla="*/ 22 h 70"/>
                  <a:gd name="T6" fmla="*/ 0 w 36"/>
                  <a:gd name="T7" fmla="*/ 20 h 70"/>
                  <a:gd name="T8" fmla="*/ 0 w 36"/>
                  <a:gd name="T9" fmla="*/ 16 h 70"/>
                  <a:gd name="T10" fmla="*/ 0 w 36"/>
                  <a:gd name="T11" fmla="*/ 16 h 70"/>
                  <a:gd name="T12" fmla="*/ 2 w 36"/>
                  <a:gd name="T13" fmla="*/ 12 h 70"/>
                  <a:gd name="T14" fmla="*/ 4 w 36"/>
                  <a:gd name="T15" fmla="*/ 8 h 70"/>
                  <a:gd name="T16" fmla="*/ 10 w 36"/>
                  <a:gd name="T17" fmla="*/ 8 h 70"/>
                  <a:gd name="T18" fmla="*/ 10 w 36"/>
                  <a:gd name="T19" fmla="*/ 8 h 70"/>
                  <a:gd name="T20" fmla="*/ 10 w 36"/>
                  <a:gd name="T21" fmla="*/ 4 h 70"/>
                  <a:gd name="T22" fmla="*/ 10 w 36"/>
                  <a:gd name="T23" fmla="*/ 4 h 70"/>
                  <a:gd name="T24" fmla="*/ 16 w 36"/>
                  <a:gd name="T25" fmla="*/ 6 h 70"/>
                  <a:gd name="T26" fmla="*/ 22 w 36"/>
                  <a:gd name="T27" fmla="*/ 6 h 70"/>
                  <a:gd name="T28" fmla="*/ 32 w 36"/>
                  <a:gd name="T29" fmla="*/ 0 h 70"/>
                  <a:gd name="T30" fmla="*/ 32 w 36"/>
                  <a:gd name="T31" fmla="*/ 0 h 70"/>
                  <a:gd name="T32" fmla="*/ 34 w 36"/>
                  <a:gd name="T33" fmla="*/ 0 h 70"/>
                  <a:gd name="T34" fmla="*/ 36 w 36"/>
                  <a:gd name="T35" fmla="*/ 2 h 70"/>
                  <a:gd name="T36" fmla="*/ 36 w 36"/>
                  <a:gd name="T37" fmla="*/ 8 h 70"/>
                  <a:gd name="T38" fmla="*/ 36 w 36"/>
                  <a:gd name="T39" fmla="*/ 16 h 70"/>
                  <a:gd name="T40" fmla="*/ 36 w 36"/>
                  <a:gd name="T41" fmla="*/ 16 h 70"/>
                  <a:gd name="T42" fmla="*/ 32 w 36"/>
                  <a:gd name="T43" fmla="*/ 24 h 70"/>
                  <a:gd name="T44" fmla="*/ 26 w 36"/>
                  <a:gd name="T45" fmla="*/ 28 h 70"/>
                  <a:gd name="T46" fmla="*/ 26 w 36"/>
                  <a:gd name="T47" fmla="*/ 28 h 70"/>
                  <a:gd name="T48" fmla="*/ 30 w 36"/>
                  <a:gd name="T49" fmla="*/ 34 h 70"/>
                  <a:gd name="T50" fmla="*/ 34 w 36"/>
                  <a:gd name="T51" fmla="*/ 42 h 70"/>
                  <a:gd name="T52" fmla="*/ 34 w 36"/>
                  <a:gd name="T53" fmla="*/ 42 h 70"/>
                  <a:gd name="T54" fmla="*/ 36 w 36"/>
                  <a:gd name="T55" fmla="*/ 50 h 70"/>
                  <a:gd name="T56" fmla="*/ 36 w 36"/>
                  <a:gd name="T57" fmla="*/ 50 h 70"/>
                  <a:gd name="T58" fmla="*/ 34 w 36"/>
                  <a:gd name="T59" fmla="*/ 52 h 70"/>
                  <a:gd name="T60" fmla="*/ 30 w 36"/>
                  <a:gd name="T61" fmla="*/ 52 h 70"/>
                  <a:gd name="T62" fmla="*/ 30 w 36"/>
                  <a:gd name="T63" fmla="*/ 52 h 70"/>
                  <a:gd name="T64" fmla="*/ 30 w 36"/>
                  <a:gd name="T65" fmla="*/ 52 h 70"/>
                  <a:gd name="T66" fmla="*/ 30 w 36"/>
                  <a:gd name="T67" fmla="*/ 54 h 70"/>
                  <a:gd name="T68" fmla="*/ 30 w 36"/>
                  <a:gd name="T69" fmla="*/ 54 h 70"/>
                  <a:gd name="T70" fmla="*/ 32 w 36"/>
                  <a:gd name="T71" fmla="*/ 60 h 70"/>
                  <a:gd name="T72" fmla="*/ 32 w 36"/>
                  <a:gd name="T73" fmla="*/ 66 h 70"/>
                  <a:gd name="T74" fmla="*/ 32 w 36"/>
                  <a:gd name="T75" fmla="*/ 66 h 70"/>
                  <a:gd name="T76" fmla="*/ 30 w 36"/>
                  <a:gd name="T77" fmla="*/ 70 h 70"/>
                  <a:gd name="T78" fmla="*/ 26 w 36"/>
                  <a:gd name="T79" fmla="*/ 70 h 70"/>
                  <a:gd name="T80" fmla="*/ 26 w 36"/>
                  <a:gd name="T81" fmla="*/ 70 h 70"/>
                  <a:gd name="T82" fmla="*/ 24 w 36"/>
                  <a:gd name="T83" fmla="*/ 68 h 70"/>
                  <a:gd name="T84" fmla="*/ 24 w 36"/>
                  <a:gd name="T85" fmla="*/ 68 h 70"/>
                  <a:gd name="T86" fmla="*/ 22 w 36"/>
                  <a:gd name="T87" fmla="*/ 62 h 70"/>
                  <a:gd name="T88" fmla="*/ 22 w 36"/>
                  <a:gd name="T89" fmla="*/ 62 h 70"/>
                  <a:gd name="T90" fmla="*/ 18 w 36"/>
                  <a:gd name="T91" fmla="*/ 58 h 70"/>
                  <a:gd name="T92" fmla="*/ 14 w 36"/>
                  <a:gd name="T93" fmla="*/ 52 h 70"/>
                  <a:gd name="T94" fmla="*/ 14 w 36"/>
                  <a:gd name="T95" fmla="*/ 52 h 70"/>
                  <a:gd name="T96" fmla="*/ 14 w 36"/>
                  <a:gd name="T97" fmla="*/ 52 h 70"/>
                  <a:gd name="T98" fmla="*/ 10 w 36"/>
                  <a:gd name="T99" fmla="*/ 48 h 70"/>
                  <a:gd name="T100" fmla="*/ 6 w 36"/>
                  <a:gd name="T101" fmla="*/ 44 h 70"/>
                  <a:gd name="T102" fmla="*/ 4 w 36"/>
                  <a:gd name="T103" fmla="*/ 36 h 70"/>
                  <a:gd name="T104" fmla="*/ 4 w 36"/>
                  <a:gd name="T105" fmla="*/ 26 h 70"/>
                  <a:gd name="T106" fmla="*/ 4 w 36"/>
                  <a:gd name="T107"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70">
                    <a:moveTo>
                      <a:pt x="4" y="26"/>
                    </a:moveTo>
                    <a:lnTo>
                      <a:pt x="4" y="26"/>
                    </a:lnTo>
                    <a:lnTo>
                      <a:pt x="2" y="22"/>
                    </a:lnTo>
                    <a:lnTo>
                      <a:pt x="0" y="20"/>
                    </a:lnTo>
                    <a:lnTo>
                      <a:pt x="0" y="16"/>
                    </a:lnTo>
                    <a:lnTo>
                      <a:pt x="0" y="16"/>
                    </a:lnTo>
                    <a:lnTo>
                      <a:pt x="2" y="12"/>
                    </a:lnTo>
                    <a:lnTo>
                      <a:pt x="4" y="8"/>
                    </a:lnTo>
                    <a:lnTo>
                      <a:pt x="10" y="8"/>
                    </a:lnTo>
                    <a:lnTo>
                      <a:pt x="10" y="8"/>
                    </a:lnTo>
                    <a:lnTo>
                      <a:pt x="10" y="4"/>
                    </a:lnTo>
                    <a:lnTo>
                      <a:pt x="10" y="4"/>
                    </a:lnTo>
                    <a:lnTo>
                      <a:pt x="16" y="6"/>
                    </a:lnTo>
                    <a:lnTo>
                      <a:pt x="22" y="6"/>
                    </a:lnTo>
                    <a:lnTo>
                      <a:pt x="32" y="0"/>
                    </a:lnTo>
                    <a:lnTo>
                      <a:pt x="32" y="0"/>
                    </a:lnTo>
                    <a:lnTo>
                      <a:pt x="34" y="0"/>
                    </a:lnTo>
                    <a:lnTo>
                      <a:pt x="36" y="2"/>
                    </a:lnTo>
                    <a:lnTo>
                      <a:pt x="36" y="8"/>
                    </a:lnTo>
                    <a:lnTo>
                      <a:pt x="36" y="16"/>
                    </a:lnTo>
                    <a:lnTo>
                      <a:pt x="36" y="16"/>
                    </a:lnTo>
                    <a:lnTo>
                      <a:pt x="32" y="24"/>
                    </a:lnTo>
                    <a:lnTo>
                      <a:pt x="26" y="28"/>
                    </a:lnTo>
                    <a:lnTo>
                      <a:pt x="26" y="28"/>
                    </a:lnTo>
                    <a:lnTo>
                      <a:pt x="30" y="34"/>
                    </a:lnTo>
                    <a:lnTo>
                      <a:pt x="34" y="42"/>
                    </a:lnTo>
                    <a:lnTo>
                      <a:pt x="34" y="42"/>
                    </a:lnTo>
                    <a:lnTo>
                      <a:pt x="36" y="50"/>
                    </a:lnTo>
                    <a:lnTo>
                      <a:pt x="36" y="50"/>
                    </a:lnTo>
                    <a:lnTo>
                      <a:pt x="34" y="52"/>
                    </a:lnTo>
                    <a:lnTo>
                      <a:pt x="30" y="52"/>
                    </a:lnTo>
                    <a:lnTo>
                      <a:pt x="30" y="52"/>
                    </a:lnTo>
                    <a:lnTo>
                      <a:pt x="30" y="52"/>
                    </a:lnTo>
                    <a:lnTo>
                      <a:pt x="30" y="54"/>
                    </a:lnTo>
                    <a:lnTo>
                      <a:pt x="30" y="54"/>
                    </a:lnTo>
                    <a:lnTo>
                      <a:pt x="32" y="60"/>
                    </a:lnTo>
                    <a:lnTo>
                      <a:pt x="32" y="66"/>
                    </a:lnTo>
                    <a:lnTo>
                      <a:pt x="32" y="66"/>
                    </a:lnTo>
                    <a:lnTo>
                      <a:pt x="30" y="70"/>
                    </a:lnTo>
                    <a:lnTo>
                      <a:pt x="26" y="70"/>
                    </a:lnTo>
                    <a:lnTo>
                      <a:pt x="26" y="70"/>
                    </a:lnTo>
                    <a:lnTo>
                      <a:pt x="24" y="68"/>
                    </a:lnTo>
                    <a:lnTo>
                      <a:pt x="24" y="68"/>
                    </a:lnTo>
                    <a:lnTo>
                      <a:pt x="22" y="62"/>
                    </a:lnTo>
                    <a:lnTo>
                      <a:pt x="22" y="62"/>
                    </a:lnTo>
                    <a:lnTo>
                      <a:pt x="18" y="58"/>
                    </a:lnTo>
                    <a:lnTo>
                      <a:pt x="14" y="52"/>
                    </a:lnTo>
                    <a:lnTo>
                      <a:pt x="14" y="52"/>
                    </a:lnTo>
                    <a:lnTo>
                      <a:pt x="14" y="52"/>
                    </a:lnTo>
                    <a:lnTo>
                      <a:pt x="10" y="48"/>
                    </a:lnTo>
                    <a:lnTo>
                      <a:pt x="6" y="44"/>
                    </a:lnTo>
                    <a:lnTo>
                      <a:pt x="4" y="36"/>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6" name="Freeform 980">
                <a:extLst>
                  <a:ext uri="{FF2B5EF4-FFF2-40B4-BE49-F238E27FC236}">
                    <a16:creationId xmlns:a16="http://schemas.microsoft.com/office/drawing/2014/main" id="{C193EEA9-E728-8BC6-EE63-BA84D48CB651}"/>
                  </a:ext>
                </a:extLst>
              </p:cNvPr>
              <p:cNvSpPr>
                <a:spLocks/>
              </p:cNvSpPr>
              <p:nvPr/>
            </p:nvSpPr>
            <p:spPr bwMode="auto">
              <a:xfrm>
                <a:off x="1482" y="2221"/>
                <a:ext cx="38" cy="42"/>
              </a:xfrm>
              <a:custGeom>
                <a:avLst/>
                <a:gdLst>
                  <a:gd name="T0" fmla="*/ 32 w 38"/>
                  <a:gd name="T1" fmla="*/ 38 h 42"/>
                  <a:gd name="T2" fmla="*/ 32 w 38"/>
                  <a:gd name="T3" fmla="*/ 38 h 42"/>
                  <a:gd name="T4" fmla="*/ 32 w 38"/>
                  <a:gd name="T5" fmla="*/ 32 h 42"/>
                  <a:gd name="T6" fmla="*/ 32 w 38"/>
                  <a:gd name="T7" fmla="*/ 28 h 42"/>
                  <a:gd name="T8" fmla="*/ 30 w 38"/>
                  <a:gd name="T9" fmla="*/ 28 h 42"/>
                  <a:gd name="T10" fmla="*/ 30 w 38"/>
                  <a:gd name="T11" fmla="*/ 28 h 42"/>
                  <a:gd name="T12" fmla="*/ 26 w 38"/>
                  <a:gd name="T13" fmla="*/ 26 h 42"/>
                  <a:gd name="T14" fmla="*/ 22 w 38"/>
                  <a:gd name="T15" fmla="*/ 26 h 42"/>
                  <a:gd name="T16" fmla="*/ 20 w 38"/>
                  <a:gd name="T17" fmla="*/ 30 h 42"/>
                  <a:gd name="T18" fmla="*/ 20 w 38"/>
                  <a:gd name="T19" fmla="*/ 30 h 42"/>
                  <a:gd name="T20" fmla="*/ 20 w 38"/>
                  <a:gd name="T21" fmla="*/ 36 h 42"/>
                  <a:gd name="T22" fmla="*/ 18 w 38"/>
                  <a:gd name="T23" fmla="*/ 38 h 42"/>
                  <a:gd name="T24" fmla="*/ 16 w 38"/>
                  <a:gd name="T25" fmla="*/ 36 h 42"/>
                  <a:gd name="T26" fmla="*/ 14 w 38"/>
                  <a:gd name="T27" fmla="*/ 32 h 42"/>
                  <a:gd name="T28" fmla="*/ 14 w 38"/>
                  <a:gd name="T29" fmla="*/ 32 h 42"/>
                  <a:gd name="T30" fmla="*/ 12 w 38"/>
                  <a:gd name="T31" fmla="*/ 30 h 42"/>
                  <a:gd name="T32" fmla="*/ 10 w 38"/>
                  <a:gd name="T33" fmla="*/ 28 h 42"/>
                  <a:gd name="T34" fmla="*/ 8 w 38"/>
                  <a:gd name="T35" fmla="*/ 28 h 42"/>
                  <a:gd name="T36" fmla="*/ 6 w 38"/>
                  <a:gd name="T37" fmla="*/ 30 h 42"/>
                  <a:gd name="T38" fmla="*/ 6 w 38"/>
                  <a:gd name="T39" fmla="*/ 30 h 42"/>
                  <a:gd name="T40" fmla="*/ 4 w 38"/>
                  <a:gd name="T41" fmla="*/ 24 h 42"/>
                  <a:gd name="T42" fmla="*/ 0 w 38"/>
                  <a:gd name="T43" fmla="*/ 22 h 42"/>
                  <a:gd name="T44" fmla="*/ 0 w 38"/>
                  <a:gd name="T45" fmla="*/ 22 h 42"/>
                  <a:gd name="T46" fmla="*/ 0 w 38"/>
                  <a:gd name="T47" fmla="*/ 18 h 42"/>
                  <a:gd name="T48" fmla="*/ 2 w 38"/>
                  <a:gd name="T49" fmla="*/ 16 h 42"/>
                  <a:gd name="T50" fmla="*/ 2 w 38"/>
                  <a:gd name="T51" fmla="*/ 16 h 42"/>
                  <a:gd name="T52" fmla="*/ 2 w 38"/>
                  <a:gd name="T53" fmla="*/ 16 h 42"/>
                  <a:gd name="T54" fmla="*/ 6 w 38"/>
                  <a:gd name="T55" fmla="*/ 18 h 42"/>
                  <a:gd name="T56" fmla="*/ 6 w 38"/>
                  <a:gd name="T57" fmla="*/ 18 h 42"/>
                  <a:gd name="T58" fmla="*/ 8 w 38"/>
                  <a:gd name="T59" fmla="*/ 18 h 42"/>
                  <a:gd name="T60" fmla="*/ 10 w 38"/>
                  <a:gd name="T61" fmla="*/ 20 h 42"/>
                  <a:gd name="T62" fmla="*/ 12 w 38"/>
                  <a:gd name="T63" fmla="*/ 22 h 42"/>
                  <a:gd name="T64" fmla="*/ 12 w 38"/>
                  <a:gd name="T65" fmla="*/ 22 h 42"/>
                  <a:gd name="T66" fmla="*/ 16 w 38"/>
                  <a:gd name="T67" fmla="*/ 26 h 42"/>
                  <a:gd name="T68" fmla="*/ 18 w 38"/>
                  <a:gd name="T69" fmla="*/ 26 h 42"/>
                  <a:gd name="T70" fmla="*/ 18 w 38"/>
                  <a:gd name="T71" fmla="*/ 26 h 42"/>
                  <a:gd name="T72" fmla="*/ 18 w 38"/>
                  <a:gd name="T73" fmla="*/ 12 h 42"/>
                  <a:gd name="T74" fmla="*/ 18 w 38"/>
                  <a:gd name="T75" fmla="*/ 12 h 42"/>
                  <a:gd name="T76" fmla="*/ 20 w 38"/>
                  <a:gd name="T77" fmla="*/ 2 h 42"/>
                  <a:gd name="T78" fmla="*/ 20 w 38"/>
                  <a:gd name="T79" fmla="*/ 0 h 42"/>
                  <a:gd name="T80" fmla="*/ 22 w 38"/>
                  <a:gd name="T81" fmla="*/ 0 h 42"/>
                  <a:gd name="T82" fmla="*/ 24 w 38"/>
                  <a:gd name="T83" fmla="*/ 2 h 42"/>
                  <a:gd name="T84" fmla="*/ 26 w 38"/>
                  <a:gd name="T85" fmla="*/ 8 h 42"/>
                  <a:gd name="T86" fmla="*/ 26 w 38"/>
                  <a:gd name="T87" fmla="*/ 8 h 42"/>
                  <a:gd name="T88" fmla="*/ 28 w 38"/>
                  <a:gd name="T89" fmla="*/ 10 h 42"/>
                  <a:gd name="T90" fmla="*/ 28 w 38"/>
                  <a:gd name="T91" fmla="*/ 10 h 42"/>
                  <a:gd name="T92" fmla="*/ 28 w 38"/>
                  <a:gd name="T93" fmla="*/ 12 h 42"/>
                  <a:gd name="T94" fmla="*/ 28 w 38"/>
                  <a:gd name="T95" fmla="*/ 12 h 42"/>
                  <a:gd name="T96" fmla="*/ 30 w 38"/>
                  <a:gd name="T97" fmla="*/ 14 h 42"/>
                  <a:gd name="T98" fmla="*/ 34 w 38"/>
                  <a:gd name="T99" fmla="*/ 16 h 42"/>
                  <a:gd name="T100" fmla="*/ 38 w 38"/>
                  <a:gd name="T101" fmla="*/ 20 h 42"/>
                  <a:gd name="T102" fmla="*/ 38 w 38"/>
                  <a:gd name="T103" fmla="*/ 30 h 42"/>
                  <a:gd name="T104" fmla="*/ 38 w 38"/>
                  <a:gd name="T105" fmla="*/ 30 h 42"/>
                  <a:gd name="T106" fmla="*/ 36 w 38"/>
                  <a:gd name="T107" fmla="*/ 38 h 42"/>
                  <a:gd name="T108" fmla="*/ 36 w 38"/>
                  <a:gd name="T109" fmla="*/ 42 h 42"/>
                  <a:gd name="T110" fmla="*/ 34 w 38"/>
                  <a:gd name="T111" fmla="*/ 42 h 42"/>
                  <a:gd name="T112" fmla="*/ 34 w 38"/>
                  <a:gd name="T113" fmla="*/ 42 h 42"/>
                  <a:gd name="T114" fmla="*/ 32 w 38"/>
                  <a:gd name="T115" fmla="*/ 38 h 42"/>
                  <a:gd name="T116" fmla="*/ 32 w 38"/>
                  <a:gd name="T117"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 h="42">
                    <a:moveTo>
                      <a:pt x="32" y="38"/>
                    </a:moveTo>
                    <a:lnTo>
                      <a:pt x="32" y="38"/>
                    </a:lnTo>
                    <a:lnTo>
                      <a:pt x="32" y="32"/>
                    </a:lnTo>
                    <a:lnTo>
                      <a:pt x="32" y="28"/>
                    </a:lnTo>
                    <a:lnTo>
                      <a:pt x="30" y="28"/>
                    </a:lnTo>
                    <a:lnTo>
                      <a:pt x="30" y="28"/>
                    </a:lnTo>
                    <a:lnTo>
                      <a:pt x="26" y="26"/>
                    </a:lnTo>
                    <a:lnTo>
                      <a:pt x="22" y="26"/>
                    </a:lnTo>
                    <a:lnTo>
                      <a:pt x="20" y="30"/>
                    </a:lnTo>
                    <a:lnTo>
                      <a:pt x="20" y="30"/>
                    </a:lnTo>
                    <a:lnTo>
                      <a:pt x="20" y="36"/>
                    </a:lnTo>
                    <a:lnTo>
                      <a:pt x="18" y="38"/>
                    </a:lnTo>
                    <a:lnTo>
                      <a:pt x="16" y="36"/>
                    </a:lnTo>
                    <a:lnTo>
                      <a:pt x="14" y="32"/>
                    </a:lnTo>
                    <a:lnTo>
                      <a:pt x="14" y="32"/>
                    </a:lnTo>
                    <a:lnTo>
                      <a:pt x="12" y="30"/>
                    </a:lnTo>
                    <a:lnTo>
                      <a:pt x="10" y="28"/>
                    </a:lnTo>
                    <a:lnTo>
                      <a:pt x="8" y="28"/>
                    </a:lnTo>
                    <a:lnTo>
                      <a:pt x="6" y="30"/>
                    </a:lnTo>
                    <a:lnTo>
                      <a:pt x="6" y="30"/>
                    </a:lnTo>
                    <a:lnTo>
                      <a:pt x="4" y="24"/>
                    </a:lnTo>
                    <a:lnTo>
                      <a:pt x="0" y="22"/>
                    </a:lnTo>
                    <a:lnTo>
                      <a:pt x="0" y="22"/>
                    </a:lnTo>
                    <a:lnTo>
                      <a:pt x="0" y="18"/>
                    </a:lnTo>
                    <a:lnTo>
                      <a:pt x="2" y="16"/>
                    </a:lnTo>
                    <a:lnTo>
                      <a:pt x="2" y="16"/>
                    </a:lnTo>
                    <a:lnTo>
                      <a:pt x="2" y="16"/>
                    </a:lnTo>
                    <a:lnTo>
                      <a:pt x="6" y="18"/>
                    </a:lnTo>
                    <a:lnTo>
                      <a:pt x="6" y="18"/>
                    </a:lnTo>
                    <a:lnTo>
                      <a:pt x="8" y="18"/>
                    </a:lnTo>
                    <a:lnTo>
                      <a:pt x="10" y="20"/>
                    </a:lnTo>
                    <a:lnTo>
                      <a:pt x="12" y="22"/>
                    </a:lnTo>
                    <a:lnTo>
                      <a:pt x="12" y="22"/>
                    </a:lnTo>
                    <a:lnTo>
                      <a:pt x="16" y="26"/>
                    </a:lnTo>
                    <a:lnTo>
                      <a:pt x="18" y="26"/>
                    </a:lnTo>
                    <a:lnTo>
                      <a:pt x="18" y="26"/>
                    </a:lnTo>
                    <a:lnTo>
                      <a:pt x="18" y="12"/>
                    </a:lnTo>
                    <a:lnTo>
                      <a:pt x="18" y="12"/>
                    </a:lnTo>
                    <a:lnTo>
                      <a:pt x="20" y="2"/>
                    </a:lnTo>
                    <a:lnTo>
                      <a:pt x="20" y="0"/>
                    </a:lnTo>
                    <a:lnTo>
                      <a:pt x="22" y="0"/>
                    </a:lnTo>
                    <a:lnTo>
                      <a:pt x="24" y="2"/>
                    </a:lnTo>
                    <a:lnTo>
                      <a:pt x="26" y="8"/>
                    </a:lnTo>
                    <a:lnTo>
                      <a:pt x="26" y="8"/>
                    </a:lnTo>
                    <a:lnTo>
                      <a:pt x="28" y="10"/>
                    </a:lnTo>
                    <a:lnTo>
                      <a:pt x="28" y="10"/>
                    </a:lnTo>
                    <a:lnTo>
                      <a:pt x="28" y="12"/>
                    </a:lnTo>
                    <a:lnTo>
                      <a:pt x="28" y="12"/>
                    </a:lnTo>
                    <a:lnTo>
                      <a:pt x="30" y="14"/>
                    </a:lnTo>
                    <a:lnTo>
                      <a:pt x="34" y="16"/>
                    </a:lnTo>
                    <a:lnTo>
                      <a:pt x="38" y="20"/>
                    </a:lnTo>
                    <a:lnTo>
                      <a:pt x="38" y="30"/>
                    </a:lnTo>
                    <a:lnTo>
                      <a:pt x="38" y="30"/>
                    </a:lnTo>
                    <a:lnTo>
                      <a:pt x="36" y="38"/>
                    </a:lnTo>
                    <a:lnTo>
                      <a:pt x="36" y="42"/>
                    </a:lnTo>
                    <a:lnTo>
                      <a:pt x="34" y="42"/>
                    </a:lnTo>
                    <a:lnTo>
                      <a:pt x="34" y="42"/>
                    </a:lnTo>
                    <a:lnTo>
                      <a:pt x="32" y="38"/>
                    </a:lnTo>
                    <a:lnTo>
                      <a:pt x="3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7" name="Freeform 981">
                <a:extLst>
                  <a:ext uri="{FF2B5EF4-FFF2-40B4-BE49-F238E27FC236}">
                    <a16:creationId xmlns:a16="http://schemas.microsoft.com/office/drawing/2014/main" id="{FB7C9B5C-9B12-A02A-1D94-D308D7837189}"/>
                  </a:ext>
                </a:extLst>
              </p:cNvPr>
              <p:cNvSpPr>
                <a:spLocks/>
              </p:cNvSpPr>
              <p:nvPr/>
            </p:nvSpPr>
            <p:spPr bwMode="auto">
              <a:xfrm>
                <a:off x="1480" y="2269"/>
                <a:ext cx="12" cy="42"/>
              </a:xfrm>
              <a:custGeom>
                <a:avLst/>
                <a:gdLst>
                  <a:gd name="T0" fmla="*/ 2 w 12"/>
                  <a:gd name="T1" fmla="*/ 0 h 42"/>
                  <a:gd name="T2" fmla="*/ 2 w 12"/>
                  <a:gd name="T3" fmla="*/ 0 h 42"/>
                  <a:gd name="T4" fmla="*/ 4 w 12"/>
                  <a:gd name="T5" fmla="*/ 8 h 42"/>
                  <a:gd name="T6" fmla="*/ 6 w 12"/>
                  <a:gd name="T7" fmla="*/ 14 h 42"/>
                  <a:gd name="T8" fmla="*/ 10 w 12"/>
                  <a:gd name="T9" fmla="*/ 20 h 42"/>
                  <a:gd name="T10" fmla="*/ 12 w 12"/>
                  <a:gd name="T11" fmla="*/ 26 h 42"/>
                  <a:gd name="T12" fmla="*/ 12 w 12"/>
                  <a:gd name="T13" fmla="*/ 26 h 42"/>
                  <a:gd name="T14" fmla="*/ 8 w 12"/>
                  <a:gd name="T15" fmla="*/ 34 h 42"/>
                  <a:gd name="T16" fmla="*/ 8 w 12"/>
                  <a:gd name="T17" fmla="*/ 34 h 42"/>
                  <a:gd name="T18" fmla="*/ 4 w 12"/>
                  <a:gd name="T19" fmla="*/ 42 h 42"/>
                  <a:gd name="T20" fmla="*/ 4 w 12"/>
                  <a:gd name="T21" fmla="*/ 42 h 42"/>
                  <a:gd name="T22" fmla="*/ 2 w 12"/>
                  <a:gd name="T23" fmla="*/ 42 h 42"/>
                  <a:gd name="T24" fmla="*/ 0 w 12"/>
                  <a:gd name="T25" fmla="*/ 42 h 42"/>
                  <a:gd name="T26" fmla="*/ 0 w 12"/>
                  <a:gd name="T27" fmla="*/ 34 h 42"/>
                  <a:gd name="T28" fmla="*/ 0 w 12"/>
                  <a:gd name="T29" fmla="*/ 34 h 42"/>
                  <a:gd name="T30" fmla="*/ 0 w 12"/>
                  <a:gd name="T31" fmla="*/ 28 h 42"/>
                  <a:gd name="T32" fmla="*/ 0 w 12"/>
                  <a:gd name="T33" fmla="*/ 22 h 42"/>
                  <a:gd name="T34" fmla="*/ 0 w 12"/>
                  <a:gd name="T35" fmla="*/ 8 h 42"/>
                  <a:gd name="T36" fmla="*/ 0 w 12"/>
                  <a:gd name="T37" fmla="*/ 8 h 42"/>
                  <a:gd name="T38" fmla="*/ 2 w 12"/>
                  <a:gd name="T39" fmla="*/ 4 h 42"/>
                  <a:gd name="T40" fmla="*/ 2 w 12"/>
                  <a:gd name="T41" fmla="*/ 0 h 42"/>
                  <a:gd name="T42" fmla="*/ 2 w 12"/>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42">
                    <a:moveTo>
                      <a:pt x="2" y="0"/>
                    </a:moveTo>
                    <a:lnTo>
                      <a:pt x="2" y="0"/>
                    </a:lnTo>
                    <a:lnTo>
                      <a:pt x="4" y="8"/>
                    </a:lnTo>
                    <a:lnTo>
                      <a:pt x="6" y="14"/>
                    </a:lnTo>
                    <a:lnTo>
                      <a:pt x="10" y="20"/>
                    </a:lnTo>
                    <a:lnTo>
                      <a:pt x="12" y="26"/>
                    </a:lnTo>
                    <a:lnTo>
                      <a:pt x="12" y="26"/>
                    </a:lnTo>
                    <a:lnTo>
                      <a:pt x="8" y="34"/>
                    </a:lnTo>
                    <a:lnTo>
                      <a:pt x="8" y="34"/>
                    </a:lnTo>
                    <a:lnTo>
                      <a:pt x="4" y="42"/>
                    </a:lnTo>
                    <a:lnTo>
                      <a:pt x="4" y="42"/>
                    </a:lnTo>
                    <a:lnTo>
                      <a:pt x="2" y="42"/>
                    </a:lnTo>
                    <a:lnTo>
                      <a:pt x="0" y="42"/>
                    </a:lnTo>
                    <a:lnTo>
                      <a:pt x="0" y="34"/>
                    </a:lnTo>
                    <a:lnTo>
                      <a:pt x="0" y="34"/>
                    </a:lnTo>
                    <a:lnTo>
                      <a:pt x="0" y="28"/>
                    </a:lnTo>
                    <a:lnTo>
                      <a:pt x="0" y="22"/>
                    </a:lnTo>
                    <a:lnTo>
                      <a:pt x="0" y="8"/>
                    </a:lnTo>
                    <a:lnTo>
                      <a:pt x="0" y="8"/>
                    </a:lnTo>
                    <a:lnTo>
                      <a:pt x="2"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8" name="Freeform 982">
                <a:extLst>
                  <a:ext uri="{FF2B5EF4-FFF2-40B4-BE49-F238E27FC236}">
                    <a16:creationId xmlns:a16="http://schemas.microsoft.com/office/drawing/2014/main" id="{E22CCFBC-FE56-0DC4-46FC-5C98C5CC6763}"/>
                  </a:ext>
                </a:extLst>
              </p:cNvPr>
              <p:cNvSpPr>
                <a:spLocks/>
              </p:cNvSpPr>
              <p:nvPr/>
            </p:nvSpPr>
            <p:spPr bwMode="auto">
              <a:xfrm>
                <a:off x="1470" y="2271"/>
                <a:ext cx="14" cy="32"/>
              </a:xfrm>
              <a:custGeom>
                <a:avLst/>
                <a:gdLst>
                  <a:gd name="T0" fmla="*/ 10 w 14"/>
                  <a:gd name="T1" fmla="*/ 6 h 32"/>
                  <a:gd name="T2" fmla="*/ 10 w 14"/>
                  <a:gd name="T3" fmla="*/ 6 h 32"/>
                  <a:gd name="T4" fmla="*/ 14 w 14"/>
                  <a:gd name="T5" fmla="*/ 18 h 32"/>
                  <a:gd name="T6" fmla="*/ 14 w 14"/>
                  <a:gd name="T7" fmla="*/ 26 h 32"/>
                  <a:gd name="T8" fmla="*/ 10 w 14"/>
                  <a:gd name="T9" fmla="*/ 32 h 32"/>
                  <a:gd name="T10" fmla="*/ 10 w 14"/>
                  <a:gd name="T11" fmla="*/ 32 h 32"/>
                  <a:gd name="T12" fmla="*/ 8 w 14"/>
                  <a:gd name="T13" fmla="*/ 30 h 32"/>
                  <a:gd name="T14" fmla="*/ 8 w 14"/>
                  <a:gd name="T15" fmla="*/ 28 h 32"/>
                  <a:gd name="T16" fmla="*/ 8 w 14"/>
                  <a:gd name="T17" fmla="*/ 28 h 32"/>
                  <a:gd name="T18" fmla="*/ 8 w 14"/>
                  <a:gd name="T19" fmla="*/ 22 h 32"/>
                  <a:gd name="T20" fmla="*/ 6 w 14"/>
                  <a:gd name="T21" fmla="*/ 18 h 32"/>
                  <a:gd name="T22" fmla="*/ 4 w 14"/>
                  <a:gd name="T23" fmla="*/ 16 h 32"/>
                  <a:gd name="T24" fmla="*/ 2 w 14"/>
                  <a:gd name="T25" fmla="*/ 14 h 32"/>
                  <a:gd name="T26" fmla="*/ 2 w 14"/>
                  <a:gd name="T27" fmla="*/ 14 h 32"/>
                  <a:gd name="T28" fmla="*/ 0 w 14"/>
                  <a:gd name="T29" fmla="*/ 10 h 32"/>
                  <a:gd name="T30" fmla="*/ 0 w 14"/>
                  <a:gd name="T31" fmla="*/ 10 h 32"/>
                  <a:gd name="T32" fmla="*/ 0 w 14"/>
                  <a:gd name="T33" fmla="*/ 4 h 32"/>
                  <a:gd name="T34" fmla="*/ 2 w 14"/>
                  <a:gd name="T35" fmla="*/ 2 h 32"/>
                  <a:gd name="T36" fmla="*/ 2 w 14"/>
                  <a:gd name="T37" fmla="*/ 2 h 32"/>
                  <a:gd name="T38" fmla="*/ 2 w 14"/>
                  <a:gd name="T39" fmla="*/ 2 h 32"/>
                  <a:gd name="T40" fmla="*/ 4 w 14"/>
                  <a:gd name="T41" fmla="*/ 0 h 32"/>
                  <a:gd name="T42" fmla="*/ 6 w 14"/>
                  <a:gd name="T43" fmla="*/ 0 h 32"/>
                  <a:gd name="T44" fmla="*/ 10 w 14"/>
                  <a:gd name="T45" fmla="*/ 6 h 32"/>
                  <a:gd name="T46" fmla="*/ 10 w 14"/>
                  <a:gd name="T47"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2">
                    <a:moveTo>
                      <a:pt x="10" y="6"/>
                    </a:moveTo>
                    <a:lnTo>
                      <a:pt x="10" y="6"/>
                    </a:lnTo>
                    <a:lnTo>
                      <a:pt x="14" y="18"/>
                    </a:lnTo>
                    <a:lnTo>
                      <a:pt x="14" y="26"/>
                    </a:lnTo>
                    <a:lnTo>
                      <a:pt x="10" y="32"/>
                    </a:lnTo>
                    <a:lnTo>
                      <a:pt x="10" y="32"/>
                    </a:lnTo>
                    <a:lnTo>
                      <a:pt x="8" y="30"/>
                    </a:lnTo>
                    <a:lnTo>
                      <a:pt x="8" y="28"/>
                    </a:lnTo>
                    <a:lnTo>
                      <a:pt x="8" y="28"/>
                    </a:lnTo>
                    <a:lnTo>
                      <a:pt x="8" y="22"/>
                    </a:lnTo>
                    <a:lnTo>
                      <a:pt x="6" y="18"/>
                    </a:lnTo>
                    <a:lnTo>
                      <a:pt x="4" y="16"/>
                    </a:lnTo>
                    <a:lnTo>
                      <a:pt x="2" y="14"/>
                    </a:lnTo>
                    <a:lnTo>
                      <a:pt x="2" y="14"/>
                    </a:lnTo>
                    <a:lnTo>
                      <a:pt x="0" y="10"/>
                    </a:lnTo>
                    <a:lnTo>
                      <a:pt x="0" y="10"/>
                    </a:lnTo>
                    <a:lnTo>
                      <a:pt x="0" y="4"/>
                    </a:lnTo>
                    <a:lnTo>
                      <a:pt x="2" y="2"/>
                    </a:lnTo>
                    <a:lnTo>
                      <a:pt x="2" y="2"/>
                    </a:lnTo>
                    <a:lnTo>
                      <a:pt x="2" y="2"/>
                    </a:lnTo>
                    <a:lnTo>
                      <a:pt x="4" y="0"/>
                    </a:lnTo>
                    <a:lnTo>
                      <a:pt x="6"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9" name="Freeform 983">
                <a:extLst>
                  <a:ext uri="{FF2B5EF4-FFF2-40B4-BE49-F238E27FC236}">
                    <a16:creationId xmlns:a16="http://schemas.microsoft.com/office/drawing/2014/main" id="{09742482-0137-5212-D29F-E64B6F566230}"/>
                  </a:ext>
                </a:extLst>
              </p:cNvPr>
              <p:cNvSpPr>
                <a:spLocks/>
              </p:cNvSpPr>
              <p:nvPr/>
            </p:nvSpPr>
            <p:spPr bwMode="auto">
              <a:xfrm>
                <a:off x="3570" y="2835"/>
                <a:ext cx="6" cy="8"/>
              </a:xfrm>
              <a:custGeom>
                <a:avLst/>
                <a:gdLst>
                  <a:gd name="T0" fmla="*/ 2 w 6"/>
                  <a:gd name="T1" fmla="*/ 6 h 8"/>
                  <a:gd name="T2" fmla="*/ 2 w 6"/>
                  <a:gd name="T3" fmla="*/ 6 h 8"/>
                  <a:gd name="T4" fmla="*/ 0 w 6"/>
                  <a:gd name="T5" fmla="*/ 2 h 8"/>
                  <a:gd name="T6" fmla="*/ 2 w 6"/>
                  <a:gd name="T7" fmla="*/ 0 h 8"/>
                  <a:gd name="T8" fmla="*/ 2 w 6"/>
                  <a:gd name="T9" fmla="*/ 0 h 8"/>
                  <a:gd name="T10" fmla="*/ 4 w 6"/>
                  <a:gd name="T11" fmla="*/ 0 h 8"/>
                  <a:gd name="T12" fmla="*/ 4 w 6"/>
                  <a:gd name="T13" fmla="*/ 0 h 8"/>
                  <a:gd name="T14" fmla="*/ 6 w 6"/>
                  <a:gd name="T15" fmla="*/ 6 h 8"/>
                  <a:gd name="T16" fmla="*/ 6 w 6"/>
                  <a:gd name="T17" fmla="*/ 6 h 8"/>
                  <a:gd name="T18" fmla="*/ 4 w 6"/>
                  <a:gd name="T19" fmla="*/ 8 h 8"/>
                  <a:gd name="T20" fmla="*/ 4 w 6"/>
                  <a:gd name="T21" fmla="*/ 8 h 8"/>
                  <a:gd name="T22" fmla="*/ 2 w 6"/>
                  <a:gd name="T23" fmla="*/ 6 h 8"/>
                  <a:gd name="T24" fmla="*/ 2 w 6"/>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6"/>
                    </a:moveTo>
                    <a:lnTo>
                      <a:pt x="2" y="6"/>
                    </a:lnTo>
                    <a:lnTo>
                      <a:pt x="0" y="2"/>
                    </a:lnTo>
                    <a:lnTo>
                      <a:pt x="2" y="0"/>
                    </a:lnTo>
                    <a:lnTo>
                      <a:pt x="2" y="0"/>
                    </a:lnTo>
                    <a:lnTo>
                      <a:pt x="4" y="0"/>
                    </a:lnTo>
                    <a:lnTo>
                      <a:pt x="4" y="0"/>
                    </a:lnTo>
                    <a:lnTo>
                      <a:pt x="6" y="6"/>
                    </a:lnTo>
                    <a:lnTo>
                      <a:pt x="6" y="6"/>
                    </a:lnTo>
                    <a:lnTo>
                      <a:pt x="4" y="8"/>
                    </a:lnTo>
                    <a:lnTo>
                      <a:pt x="4" y="8"/>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0" name="Freeform 984">
                <a:extLst>
                  <a:ext uri="{FF2B5EF4-FFF2-40B4-BE49-F238E27FC236}">
                    <a16:creationId xmlns:a16="http://schemas.microsoft.com/office/drawing/2014/main" id="{51D3F83A-7EBE-3325-4494-B7D115C4D7BF}"/>
                  </a:ext>
                </a:extLst>
              </p:cNvPr>
              <p:cNvSpPr>
                <a:spLocks/>
              </p:cNvSpPr>
              <p:nvPr/>
            </p:nvSpPr>
            <p:spPr bwMode="auto">
              <a:xfrm>
                <a:off x="3496" y="2801"/>
                <a:ext cx="72" cy="46"/>
              </a:xfrm>
              <a:custGeom>
                <a:avLst/>
                <a:gdLst>
                  <a:gd name="T0" fmla="*/ 72 w 72"/>
                  <a:gd name="T1" fmla="*/ 18 h 46"/>
                  <a:gd name="T2" fmla="*/ 64 w 72"/>
                  <a:gd name="T3" fmla="*/ 26 h 46"/>
                  <a:gd name="T4" fmla="*/ 66 w 72"/>
                  <a:gd name="T5" fmla="*/ 30 h 46"/>
                  <a:gd name="T6" fmla="*/ 70 w 72"/>
                  <a:gd name="T7" fmla="*/ 34 h 46"/>
                  <a:gd name="T8" fmla="*/ 72 w 72"/>
                  <a:gd name="T9" fmla="*/ 38 h 46"/>
                  <a:gd name="T10" fmla="*/ 70 w 72"/>
                  <a:gd name="T11" fmla="*/ 40 h 46"/>
                  <a:gd name="T12" fmla="*/ 58 w 72"/>
                  <a:gd name="T13" fmla="*/ 40 h 46"/>
                  <a:gd name="T14" fmla="*/ 48 w 72"/>
                  <a:gd name="T15" fmla="*/ 38 h 46"/>
                  <a:gd name="T16" fmla="*/ 44 w 72"/>
                  <a:gd name="T17" fmla="*/ 36 h 46"/>
                  <a:gd name="T18" fmla="*/ 36 w 72"/>
                  <a:gd name="T19" fmla="*/ 44 h 46"/>
                  <a:gd name="T20" fmla="*/ 28 w 72"/>
                  <a:gd name="T21" fmla="*/ 46 h 46"/>
                  <a:gd name="T22" fmla="*/ 22 w 72"/>
                  <a:gd name="T23" fmla="*/ 44 h 46"/>
                  <a:gd name="T24" fmla="*/ 20 w 72"/>
                  <a:gd name="T25" fmla="*/ 40 h 46"/>
                  <a:gd name="T26" fmla="*/ 16 w 72"/>
                  <a:gd name="T27" fmla="*/ 38 h 46"/>
                  <a:gd name="T28" fmla="*/ 6 w 72"/>
                  <a:gd name="T29" fmla="*/ 38 h 46"/>
                  <a:gd name="T30" fmla="*/ 2 w 72"/>
                  <a:gd name="T31" fmla="*/ 32 h 46"/>
                  <a:gd name="T32" fmla="*/ 0 w 72"/>
                  <a:gd name="T33" fmla="*/ 26 h 46"/>
                  <a:gd name="T34" fmla="*/ 0 w 72"/>
                  <a:gd name="T35" fmla="*/ 18 h 46"/>
                  <a:gd name="T36" fmla="*/ 2 w 72"/>
                  <a:gd name="T37" fmla="*/ 20 h 46"/>
                  <a:gd name="T38" fmla="*/ 8 w 72"/>
                  <a:gd name="T39" fmla="*/ 16 h 46"/>
                  <a:gd name="T40" fmla="*/ 14 w 72"/>
                  <a:gd name="T41" fmla="*/ 14 h 46"/>
                  <a:gd name="T42" fmla="*/ 16 w 72"/>
                  <a:gd name="T43" fmla="*/ 16 h 46"/>
                  <a:gd name="T44" fmla="*/ 26 w 72"/>
                  <a:gd name="T45" fmla="*/ 20 h 46"/>
                  <a:gd name="T46" fmla="*/ 36 w 72"/>
                  <a:gd name="T47" fmla="*/ 22 h 46"/>
                  <a:gd name="T48" fmla="*/ 30 w 72"/>
                  <a:gd name="T49" fmla="*/ 6 h 46"/>
                  <a:gd name="T50" fmla="*/ 38 w 72"/>
                  <a:gd name="T51" fmla="*/ 10 h 46"/>
                  <a:gd name="T52" fmla="*/ 46 w 72"/>
                  <a:gd name="T53" fmla="*/ 12 h 46"/>
                  <a:gd name="T54" fmla="*/ 54 w 72"/>
                  <a:gd name="T55" fmla="*/ 12 h 46"/>
                  <a:gd name="T56" fmla="*/ 62 w 72"/>
                  <a:gd name="T57" fmla="*/ 2 h 46"/>
                  <a:gd name="T58" fmla="*/ 64 w 72"/>
                  <a:gd name="T59" fmla="*/ 0 h 46"/>
                  <a:gd name="T60" fmla="*/ 66 w 72"/>
                  <a:gd name="T61" fmla="*/ 6 h 46"/>
                  <a:gd name="T62" fmla="*/ 66 w 72"/>
                  <a:gd name="T63" fmla="*/ 10 h 46"/>
                  <a:gd name="T64" fmla="*/ 64 w 72"/>
                  <a:gd name="T65" fmla="*/ 12 h 46"/>
                  <a:gd name="T66" fmla="*/ 60 w 72"/>
                  <a:gd name="T67" fmla="*/ 12 h 46"/>
                  <a:gd name="T68" fmla="*/ 60 w 72"/>
                  <a:gd name="T69" fmla="*/ 16 h 46"/>
                  <a:gd name="T70" fmla="*/ 58 w 72"/>
                  <a:gd name="T71" fmla="*/ 24 h 46"/>
                  <a:gd name="T72" fmla="*/ 58 w 72"/>
                  <a:gd name="T73" fmla="*/ 26 h 46"/>
                  <a:gd name="T74" fmla="*/ 60 w 72"/>
                  <a:gd name="T75" fmla="*/ 28 h 46"/>
                  <a:gd name="T76" fmla="*/ 62 w 72"/>
                  <a:gd name="T77" fmla="*/ 24 h 46"/>
                  <a:gd name="T78" fmla="*/ 68 w 72"/>
                  <a:gd name="T79" fmla="*/ 12 h 46"/>
                  <a:gd name="T80" fmla="*/ 72 w 72"/>
                  <a:gd name="T8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46">
                    <a:moveTo>
                      <a:pt x="72" y="18"/>
                    </a:moveTo>
                    <a:lnTo>
                      <a:pt x="72" y="18"/>
                    </a:lnTo>
                    <a:lnTo>
                      <a:pt x="68" y="24"/>
                    </a:lnTo>
                    <a:lnTo>
                      <a:pt x="64" y="26"/>
                    </a:lnTo>
                    <a:lnTo>
                      <a:pt x="64" y="26"/>
                    </a:lnTo>
                    <a:lnTo>
                      <a:pt x="66" y="30"/>
                    </a:lnTo>
                    <a:lnTo>
                      <a:pt x="68" y="32"/>
                    </a:lnTo>
                    <a:lnTo>
                      <a:pt x="70" y="34"/>
                    </a:lnTo>
                    <a:lnTo>
                      <a:pt x="70" y="34"/>
                    </a:lnTo>
                    <a:lnTo>
                      <a:pt x="72" y="38"/>
                    </a:lnTo>
                    <a:lnTo>
                      <a:pt x="70" y="40"/>
                    </a:lnTo>
                    <a:lnTo>
                      <a:pt x="70" y="40"/>
                    </a:lnTo>
                    <a:lnTo>
                      <a:pt x="70" y="40"/>
                    </a:lnTo>
                    <a:lnTo>
                      <a:pt x="58" y="40"/>
                    </a:lnTo>
                    <a:lnTo>
                      <a:pt x="54" y="40"/>
                    </a:lnTo>
                    <a:lnTo>
                      <a:pt x="48" y="38"/>
                    </a:lnTo>
                    <a:lnTo>
                      <a:pt x="48" y="38"/>
                    </a:lnTo>
                    <a:lnTo>
                      <a:pt x="44" y="36"/>
                    </a:lnTo>
                    <a:lnTo>
                      <a:pt x="42" y="36"/>
                    </a:lnTo>
                    <a:lnTo>
                      <a:pt x="36" y="44"/>
                    </a:lnTo>
                    <a:lnTo>
                      <a:pt x="36" y="44"/>
                    </a:lnTo>
                    <a:lnTo>
                      <a:pt x="28" y="46"/>
                    </a:lnTo>
                    <a:lnTo>
                      <a:pt x="26" y="46"/>
                    </a:lnTo>
                    <a:lnTo>
                      <a:pt x="22" y="44"/>
                    </a:lnTo>
                    <a:lnTo>
                      <a:pt x="22" y="44"/>
                    </a:lnTo>
                    <a:lnTo>
                      <a:pt x="20" y="40"/>
                    </a:lnTo>
                    <a:lnTo>
                      <a:pt x="20" y="40"/>
                    </a:lnTo>
                    <a:lnTo>
                      <a:pt x="16" y="38"/>
                    </a:lnTo>
                    <a:lnTo>
                      <a:pt x="14" y="38"/>
                    </a:lnTo>
                    <a:lnTo>
                      <a:pt x="6" y="38"/>
                    </a:lnTo>
                    <a:lnTo>
                      <a:pt x="6" y="38"/>
                    </a:lnTo>
                    <a:lnTo>
                      <a:pt x="2" y="32"/>
                    </a:lnTo>
                    <a:lnTo>
                      <a:pt x="0" y="26"/>
                    </a:lnTo>
                    <a:lnTo>
                      <a:pt x="0" y="26"/>
                    </a:lnTo>
                    <a:lnTo>
                      <a:pt x="0" y="26"/>
                    </a:lnTo>
                    <a:lnTo>
                      <a:pt x="0" y="18"/>
                    </a:lnTo>
                    <a:lnTo>
                      <a:pt x="0" y="18"/>
                    </a:lnTo>
                    <a:lnTo>
                      <a:pt x="2" y="20"/>
                    </a:lnTo>
                    <a:lnTo>
                      <a:pt x="4" y="20"/>
                    </a:lnTo>
                    <a:lnTo>
                      <a:pt x="8" y="16"/>
                    </a:lnTo>
                    <a:lnTo>
                      <a:pt x="12" y="14"/>
                    </a:lnTo>
                    <a:lnTo>
                      <a:pt x="14" y="14"/>
                    </a:lnTo>
                    <a:lnTo>
                      <a:pt x="16" y="16"/>
                    </a:lnTo>
                    <a:lnTo>
                      <a:pt x="16" y="16"/>
                    </a:lnTo>
                    <a:lnTo>
                      <a:pt x="20" y="20"/>
                    </a:lnTo>
                    <a:lnTo>
                      <a:pt x="26" y="20"/>
                    </a:lnTo>
                    <a:lnTo>
                      <a:pt x="30" y="20"/>
                    </a:lnTo>
                    <a:lnTo>
                      <a:pt x="36" y="22"/>
                    </a:lnTo>
                    <a:lnTo>
                      <a:pt x="36" y="22"/>
                    </a:lnTo>
                    <a:lnTo>
                      <a:pt x="30" y="6"/>
                    </a:lnTo>
                    <a:lnTo>
                      <a:pt x="30" y="6"/>
                    </a:lnTo>
                    <a:lnTo>
                      <a:pt x="38" y="10"/>
                    </a:lnTo>
                    <a:lnTo>
                      <a:pt x="46" y="12"/>
                    </a:lnTo>
                    <a:lnTo>
                      <a:pt x="46" y="12"/>
                    </a:lnTo>
                    <a:lnTo>
                      <a:pt x="50" y="14"/>
                    </a:lnTo>
                    <a:lnTo>
                      <a:pt x="54" y="12"/>
                    </a:lnTo>
                    <a:lnTo>
                      <a:pt x="58" y="8"/>
                    </a:lnTo>
                    <a:lnTo>
                      <a:pt x="62" y="2"/>
                    </a:lnTo>
                    <a:lnTo>
                      <a:pt x="62" y="2"/>
                    </a:lnTo>
                    <a:lnTo>
                      <a:pt x="64" y="0"/>
                    </a:lnTo>
                    <a:lnTo>
                      <a:pt x="64" y="0"/>
                    </a:lnTo>
                    <a:lnTo>
                      <a:pt x="66" y="6"/>
                    </a:lnTo>
                    <a:lnTo>
                      <a:pt x="66" y="6"/>
                    </a:lnTo>
                    <a:lnTo>
                      <a:pt x="66" y="10"/>
                    </a:lnTo>
                    <a:lnTo>
                      <a:pt x="64" y="12"/>
                    </a:lnTo>
                    <a:lnTo>
                      <a:pt x="64" y="12"/>
                    </a:lnTo>
                    <a:lnTo>
                      <a:pt x="64" y="12"/>
                    </a:lnTo>
                    <a:lnTo>
                      <a:pt x="60" y="12"/>
                    </a:lnTo>
                    <a:lnTo>
                      <a:pt x="60" y="16"/>
                    </a:lnTo>
                    <a:lnTo>
                      <a:pt x="60" y="16"/>
                    </a:lnTo>
                    <a:lnTo>
                      <a:pt x="58" y="20"/>
                    </a:lnTo>
                    <a:lnTo>
                      <a:pt x="58" y="24"/>
                    </a:lnTo>
                    <a:lnTo>
                      <a:pt x="58" y="26"/>
                    </a:lnTo>
                    <a:lnTo>
                      <a:pt x="58" y="26"/>
                    </a:lnTo>
                    <a:lnTo>
                      <a:pt x="60" y="28"/>
                    </a:lnTo>
                    <a:lnTo>
                      <a:pt x="60" y="28"/>
                    </a:lnTo>
                    <a:lnTo>
                      <a:pt x="62" y="24"/>
                    </a:lnTo>
                    <a:lnTo>
                      <a:pt x="62" y="24"/>
                    </a:lnTo>
                    <a:lnTo>
                      <a:pt x="66" y="14"/>
                    </a:lnTo>
                    <a:lnTo>
                      <a:pt x="68" y="12"/>
                    </a:lnTo>
                    <a:lnTo>
                      <a:pt x="68" y="12"/>
                    </a:lnTo>
                    <a:lnTo>
                      <a:pt x="72" y="18"/>
                    </a:lnTo>
                    <a:lnTo>
                      <a:pt x="7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1" name="Freeform 985">
                <a:extLst>
                  <a:ext uri="{FF2B5EF4-FFF2-40B4-BE49-F238E27FC236}">
                    <a16:creationId xmlns:a16="http://schemas.microsoft.com/office/drawing/2014/main" id="{6CF5FF93-093A-5FE7-41E0-14AAA3E1DFC0}"/>
                  </a:ext>
                </a:extLst>
              </p:cNvPr>
              <p:cNvSpPr>
                <a:spLocks/>
              </p:cNvSpPr>
              <p:nvPr/>
            </p:nvSpPr>
            <p:spPr bwMode="auto">
              <a:xfrm>
                <a:off x="3532" y="2823"/>
                <a:ext cx="34" cy="36"/>
              </a:xfrm>
              <a:custGeom>
                <a:avLst/>
                <a:gdLst>
                  <a:gd name="T0" fmla="*/ 0 w 34"/>
                  <a:gd name="T1" fmla="*/ 22 h 36"/>
                  <a:gd name="T2" fmla="*/ 0 w 34"/>
                  <a:gd name="T3" fmla="*/ 22 h 36"/>
                  <a:gd name="T4" fmla="*/ 2 w 34"/>
                  <a:gd name="T5" fmla="*/ 16 h 36"/>
                  <a:gd name="T6" fmla="*/ 4 w 34"/>
                  <a:gd name="T7" fmla="*/ 12 h 36"/>
                  <a:gd name="T8" fmla="*/ 6 w 34"/>
                  <a:gd name="T9" fmla="*/ 8 h 36"/>
                  <a:gd name="T10" fmla="*/ 6 w 34"/>
                  <a:gd name="T11" fmla="*/ 2 h 36"/>
                  <a:gd name="T12" fmla="*/ 6 w 34"/>
                  <a:gd name="T13" fmla="*/ 2 h 36"/>
                  <a:gd name="T14" fmla="*/ 8 w 34"/>
                  <a:gd name="T15" fmla="*/ 0 h 36"/>
                  <a:gd name="T16" fmla="*/ 8 w 34"/>
                  <a:gd name="T17" fmla="*/ 0 h 36"/>
                  <a:gd name="T18" fmla="*/ 10 w 34"/>
                  <a:gd name="T19" fmla="*/ 4 h 36"/>
                  <a:gd name="T20" fmla="*/ 10 w 34"/>
                  <a:gd name="T21" fmla="*/ 4 h 36"/>
                  <a:gd name="T22" fmla="*/ 10 w 34"/>
                  <a:gd name="T23" fmla="*/ 12 h 36"/>
                  <a:gd name="T24" fmla="*/ 12 w 34"/>
                  <a:gd name="T25" fmla="*/ 14 h 36"/>
                  <a:gd name="T26" fmla="*/ 16 w 34"/>
                  <a:gd name="T27" fmla="*/ 14 h 36"/>
                  <a:gd name="T28" fmla="*/ 16 w 34"/>
                  <a:gd name="T29" fmla="*/ 14 h 36"/>
                  <a:gd name="T30" fmla="*/ 20 w 34"/>
                  <a:gd name="T31" fmla="*/ 14 h 36"/>
                  <a:gd name="T32" fmla="*/ 24 w 34"/>
                  <a:gd name="T33" fmla="*/ 14 h 36"/>
                  <a:gd name="T34" fmla="*/ 28 w 34"/>
                  <a:gd name="T35" fmla="*/ 14 h 36"/>
                  <a:gd name="T36" fmla="*/ 34 w 34"/>
                  <a:gd name="T37" fmla="*/ 18 h 36"/>
                  <a:gd name="T38" fmla="*/ 34 w 34"/>
                  <a:gd name="T39" fmla="*/ 18 h 36"/>
                  <a:gd name="T40" fmla="*/ 30 w 34"/>
                  <a:gd name="T41" fmla="*/ 18 h 36"/>
                  <a:gd name="T42" fmla="*/ 30 w 34"/>
                  <a:gd name="T43" fmla="*/ 22 h 36"/>
                  <a:gd name="T44" fmla="*/ 28 w 34"/>
                  <a:gd name="T45" fmla="*/ 26 h 36"/>
                  <a:gd name="T46" fmla="*/ 28 w 34"/>
                  <a:gd name="T47" fmla="*/ 36 h 36"/>
                  <a:gd name="T48" fmla="*/ 28 w 34"/>
                  <a:gd name="T49" fmla="*/ 36 h 36"/>
                  <a:gd name="T50" fmla="*/ 24 w 34"/>
                  <a:gd name="T51" fmla="*/ 24 h 36"/>
                  <a:gd name="T52" fmla="*/ 20 w 34"/>
                  <a:gd name="T53" fmla="*/ 18 h 36"/>
                  <a:gd name="T54" fmla="*/ 16 w 34"/>
                  <a:gd name="T55" fmla="*/ 18 h 36"/>
                  <a:gd name="T56" fmla="*/ 12 w 34"/>
                  <a:gd name="T57" fmla="*/ 20 h 36"/>
                  <a:gd name="T58" fmla="*/ 12 w 34"/>
                  <a:gd name="T59" fmla="*/ 20 h 36"/>
                  <a:gd name="T60" fmla="*/ 6 w 34"/>
                  <a:gd name="T61" fmla="*/ 24 h 36"/>
                  <a:gd name="T62" fmla="*/ 2 w 34"/>
                  <a:gd name="T63" fmla="*/ 24 h 36"/>
                  <a:gd name="T64" fmla="*/ 0 w 34"/>
                  <a:gd name="T65" fmla="*/ 22 h 36"/>
                  <a:gd name="T66" fmla="*/ 0 w 34"/>
                  <a:gd name="T6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6">
                    <a:moveTo>
                      <a:pt x="0" y="22"/>
                    </a:moveTo>
                    <a:lnTo>
                      <a:pt x="0" y="22"/>
                    </a:lnTo>
                    <a:lnTo>
                      <a:pt x="2" y="16"/>
                    </a:lnTo>
                    <a:lnTo>
                      <a:pt x="4" y="12"/>
                    </a:lnTo>
                    <a:lnTo>
                      <a:pt x="6" y="8"/>
                    </a:lnTo>
                    <a:lnTo>
                      <a:pt x="6" y="2"/>
                    </a:lnTo>
                    <a:lnTo>
                      <a:pt x="6" y="2"/>
                    </a:lnTo>
                    <a:lnTo>
                      <a:pt x="8" y="0"/>
                    </a:lnTo>
                    <a:lnTo>
                      <a:pt x="8" y="0"/>
                    </a:lnTo>
                    <a:lnTo>
                      <a:pt x="10" y="4"/>
                    </a:lnTo>
                    <a:lnTo>
                      <a:pt x="10" y="4"/>
                    </a:lnTo>
                    <a:lnTo>
                      <a:pt x="10" y="12"/>
                    </a:lnTo>
                    <a:lnTo>
                      <a:pt x="12" y="14"/>
                    </a:lnTo>
                    <a:lnTo>
                      <a:pt x="16" y="14"/>
                    </a:lnTo>
                    <a:lnTo>
                      <a:pt x="16" y="14"/>
                    </a:lnTo>
                    <a:lnTo>
                      <a:pt x="20" y="14"/>
                    </a:lnTo>
                    <a:lnTo>
                      <a:pt x="24" y="14"/>
                    </a:lnTo>
                    <a:lnTo>
                      <a:pt x="28" y="14"/>
                    </a:lnTo>
                    <a:lnTo>
                      <a:pt x="34" y="18"/>
                    </a:lnTo>
                    <a:lnTo>
                      <a:pt x="34" y="18"/>
                    </a:lnTo>
                    <a:lnTo>
                      <a:pt x="30" y="18"/>
                    </a:lnTo>
                    <a:lnTo>
                      <a:pt x="30" y="22"/>
                    </a:lnTo>
                    <a:lnTo>
                      <a:pt x="28" y="26"/>
                    </a:lnTo>
                    <a:lnTo>
                      <a:pt x="28" y="36"/>
                    </a:lnTo>
                    <a:lnTo>
                      <a:pt x="28" y="36"/>
                    </a:lnTo>
                    <a:lnTo>
                      <a:pt x="24" y="24"/>
                    </a:lnTo>
                    <a:lnTo>
                      <a:pt x="20" y="18"/>
                    </a:lnTo>
                    <a:lnTo>
                      <a:pt x="16" y="18"/>
                    </a:lnTo>
                    <a:lnTo>
                      <a:pt x="12" y="20"/>
                    </a:lnTo>
                    <a:lnTo>
                      <a:pt x="12" y="20"/>
                    </a:lnTo>
                    <a:lnTo>
                      <a:pt x="6" y="24"/>
                    </a:lnTo>
                    <a:lnTo>
                      <a:pt x="2" y="2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2" name="Freeform 986">
                <a:extLst>
                  <a:ext uri="{FF2B5EF4-FFF2-40B4-BE49-F238E27FC236}">
                    <a16:creationId xmlns:a16="http://schemas.microsoft.com/office/drawing/2014/main" id="{A28A1D66-064C-5EDE-790B-57EABDE9203C}"/>
                  </a:ext>
                </a:extLst>
              </p:cNvPr>
              <p:cNvSpPr>
                <a:spLocks/>
              </p:cNvSpPr>
              <p:nvPr/>
            </p:nvSpPr>
            <p:spPr bwMode="auto">
              <a:xfrm>
                <a:off x="3496" y="2835"/>
                <a:ext cx="20" cy="16"/>
              </a:xfrm>
              <a:custGeom>
                <a:avLst/>
                <a:gdLst>
                  <a:gd name="T0" fmla="*/ 6 w 20"/>
                  <a:gd name="T1" fmla="*/ 2 h 16"/>
                  <a:gd name="T2" fmla="*/ 6 w 20"/>
                  <a:gd name="T3" fmla="*/ 2 h 16"/>
                  <a:gd name="T4" fmla="*/ 10 w 20"/>
                  <a:gd name="T5" fmla="*/ 2 h 16"/>
                  <a:gd name="T6" fmla="*/ 12 w 20"/>
                  <a:gd name="T7" fmla="*/ 0 h 16"/>
                  <a:gd name="T8" fmla="*/ 16 w 20"/>
                  <a:gd name="T9" fmla="*/ 0 h 16"/>
                  <a:gd name="T10" fmla="*/ 20 w 20"/>
                  <a:gd name="T11" fmla="*/ 6 h 16"/>
                  <a:gd name="T12" fmla="*/ 20 w 20"/>
                  <a:gd name="T13" fmla="*/ 6 h 16"/>
                  <a:gd name="T14" fmla="*/ 18 w 20"/>
                  <a:gd name="T15" fmla="*/ 10 h 16"/>
                  <a:gd name="T16" fmla="*/ 14 w 20"/>
                  <a:gd name="T17" fmla="*/ 16 h 16"/>
                  <a:gd name="T18" fmla="*/ 14 w 20"/>
                  <a:gd name="T19" fmla="*/ 16 h 16"/>
                  <a:gd name="T20" fmla="*/ 12 w 20"/>
                  <a:gd name="T21" fmla="*/ 16 h 16"/>
                  <a:gd name="T22" fmla="*/ 8 w 20"/>
                  <a:gd name="T23" fmla="*/ 8 h 16"/>
                  <a:gd name="T24" fmla="*/ 8 w 20"/>
                  <a:gd name="T25" fmla="*/ 8 h 16"/>
                  <a:gd name="T26" fmla="*/ 8 w 20"/>
                  <a:gd name="T27" fmla="*/ 8 h 16"/>
                  <a:gd name="T28" fmla="*/ 8 w 20"/>
                  <a:gd name="T29" fmla="*/ 8 h 16"/>
                  <a:gd name="T30" fmla="*/ 6 w 20"/>
                  <a:gd name="T31" fmla="*/ 14 h 16"/>
                  <a:gd name="T32" fmla="*/ 4 w 20"/>
                  <a:gd name="T33" fmla="*/ 14 h 16"/>
                  <a:gd name="T34" fmla="*/ 0 w 20"/>
                  <a:gd name="T35" fmla="*/ 10 h 16"/>
                  <a:gd name="T36" fmla="*/ 0 w 20"/>
                  <a:gd name="T37" fmla="*/ 10 h 16"/>
                  <a:gd name="T38" fmla="*/ 0 w 20"/>
                  <a:gd name="T39" fmla="*/ 6 h 16"/>
                  <a:gd name="T40" fmla="*/ 0 w 20"/>
                  <a:gd name="T41" fmla="*/ 2 h 16"/>
                  <a:gd name="T42" fmla="*/ 0 w 20"/>
                  <a:gd name="T43" fmla="*/ 2 h 16"/>
                  <a:gd name="T44" fmla="*/ 2 w 20"/>
                  <a:gd name="T45" fmla="*/ 0 h 16"/>
                  <a:gd name="T46" fmla="*/ 6 w 20"/>
                  <a:gd name="T47" fmla="*/ 2 h 16"/>
                  <a:gd name="T48" fmla="*/ 6 w 20"/>
                  <a:gd name="T4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6">
                    <a:moveTo>
                      <a:pt x="6" y="2"/>
                    </a:moveTo>
                    <a:lnTo>
                      <a:pt x="6" y="2"/>
                    </a:lnTo>
                    <a:lnTo>
                      <a:pt x="10" y="2"/>
                    </a:lnTo>
                    <a:lnTo>
                      <a:pt x="12" y="0"/>
                    </a:lnTo>
                    <a:lnTo>
                      <a:pt x="16" y="0"/>
                    </a:lnTo>
                    <a:lnTo>
                      <a:pt x="20" y="6"/>
                    </a:lnTo>
                    <a:lnTo>
                      <a:pt x="20" y="6"/>
                    </a:lnTo>
                    <a:lnTo>
                      <a:pt x="18" y="10"/>
                    </a:lnTo>
                    <a:lnTo>
                      <a:pt x="14" y="16"/>
                    </a:lnTo>
                    <a:lnTo>
                      <a:pt x="14" y="16"/>
                    </a:lnTo>
                    <a:lnTo>
                      <a:pt x="12" y="16"/>
                    </a:lnTo>
                    <a:lnTo>
                      <a:pt x="8" y="8"/>
                    </a:lnTo>
                    <a:lnTo>
                      <a:pt x="8" y="8"/>
                    </a:lnTo>
                    <a:lnTo>
                      <a:pt x="8" y="8"/>
                    </a:lnTo>
                    <a:lnTo>
                      <a:pt x="8" y="8"/>
                    </a:lnTo>
                    <a:lnTo>
                      <a:pt x="6" y="14"/>
                    </a:lnTo>
                    <a:lnTo>
                      <a:pt x="4" y="14"/>
                    </a:lnTo>
                    <a:lnTo>
                      <a:pt x="0" y="10"/>
                    </a:lnTo>
                    <a:lnTo>
                      <a:pt x="0" y="10"/>
                    </a:lnTo>
                    <a:lnTo>
                      <a:pt x="0" y="6"/>
                    </a:lnTo>
                    <a:lnTo>
                      <a:pt x="0" y="2"/>
                    </a:lnTo>
                    <a:lnTo>
                      <a:pt x="0" y="2"/>
                    </a:lnTo>
                    <a:lnTo>
                      <a:pt x="2"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3" name="Freeform 987">
                <a:extLst>
                  <a:ext uri="{FF2B5EF4-FFF2-40B4-BE49-F238E27FC236}">
                    <a16:creationId xmlns:a16="http://schemas.microsoft.com/office/drawing/2014/main" id="{29E814A2-1F6F-D67C-5C92-5C24C3816833}"/>
                  </a:ext>
                </a:extLst>
              </p:cNvPr>
              <p:cNvSpPr>
                <a:spLocks/>
              </p:cNvSpPr>
              <p:nvPr/>
            </p:nvSpPr>
            <p:spPr bwMode="auto">
              <a:xfrm>
                <a:off x="3486" y="2837"/>
                <a:ext cx="10" cy="12"/>
              </a:xfrm>
              <a:custGeom>
                <a:avLst/>
                <a:gdLst>
                  <a:gd name="T0" fmla="*/ 10 w 10"/>
                  <a:gd name="T1" fmla="*/ 0 h 12"/>
                  <a:gd name="T2" fmla="*/ 10 w 10"/>
                  <a:gd name="T3" fmla="*/ 0 h 12"/>
                  <a:gd name="T4" fmla="*/ 10 w 10"/>
                  <a:gd name="T5" fmla="*/ 8 h 12"/>
                  <a:gd name="T6" fmla="*/ 10 w 10"/>
                  <a:gd name="T7" fmla="*/ 8 h 12"/>
                  <a:gd name="T8" fmla="*/ 8 w 10"/>
                  <a:gd name="T9" fmla="*/ 12 h 12"/>
                  <a:gd name="T10" fmla="*/ 6 w 10"/>
                  <a:gd name="T11" fmla="*/ 12 h 12"/>
                  <a:gd name="T12" fmla="*/ 4 w 10"/>
                  <a:gd name="T13" fmla="*/ 12 h 12"/>
                  <a:gd name="T14" fmla="*/ 2 w 10"/>
                  <a:gd name="T15" fmla="*/ 12 h 12"/>
                  <a:gd name="T16" fmla="*/ 2 w 10"/>
                  <a:gd name="T17" fmla="*/ 12 h 12"/>
                  <a:gd name="T18" fmla="*/ 0 w 10"/>
                  <a:gd name="T19" fmla="*/ 8 h 12"/>
                  <a:gd name="T20" fmla="*/ 0 w 10"/>
                  <a:gd name="T21" fmla="*/ 8 h 12"/>
                  <a:gd name="T22" fmla="*/ 4 w 10"/>
                  <a:gd name="T23" fmla="*/ 6 h 12"/>
                  <a:gd name="T24" fmla="*/ 6 w 10"/>
                  <a:gd name="T25" fmla="*/ 4 h 12"/>
                  <a:gd name="T26" fmla="*/ 8 w 10"/>
                  <a:gd name="T27" fmla="*/ 0 h 12"/>
                  <a:gd name="T28" fmla="*/ 10 w 10"/>
                  <a:gd name="T29" fmla="*/ 0 h 12"/>
                  <a:gd name="T30" fmla="*/ 10 w 10"/>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2">
                    <a:moveTo>
                      <a:pt x="10" y="0"/>
                    </a:moveTo>
                    <a:lnTo>
                      <a:pt x="10" y="0"/>
                    </a:lnTo>
                    <a:lnTo>
                      <a:pt x="10" y="8"/>
                    </a:lnTo>
                    <a:lnTo>
                      <a:pt x="10" y="8"/>
                    </a:lnTo>
                    <a:lnTo>
                      <a:pt x="8" y="12"/>
                    </a:lnTo>
                    <a:lnTo>
                      <a:pt x="6" y="12"/>
                    </a:lnTo>
                    <a:lnTo>
                      <a:pt x="4" y="12"/>
                    </a:lnTo>
                    <a:lnTo>
                      <a:pt x="2" y="12"/>
                    </a:lnTo>
                    <a:lnTo>
                      <a:pt x="2" y="12"/>
                    </a:lnTo>
                    <a:lnTo>
                      <a:pt x="0" y="8"/>
                    </a:lnTo>
                    <a:lnTo>
                      <a:pt x="0" y="8"/>
                    </a:lnTo>
                    <a:lnTo>
                      <a:pt x="4" y="6"/>
                    </a:lnTo>
                    <a:lnTo>
                      <a:pt x="6" y="4"/>
                    </a:lnTo>
                    <a:lnTo>
                      <a:pt x="8"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4" name="Freeform 988">
                <a:extLst>
                  <a:ext uri="{FF2B5EF4-FFF2-40B4-BE49-F238E27FC236}">
                    <a16:creationId xmlns:a16="http://schemas.microsoft.com/office/drawing/2014/main" id="{10F24180-94BA-6912-B495-F8BBF0556F4D}"/>
                  </a:ext>
                </a:extLst>
              </p:cNvPr>
              <p:cNvSpPr>
                <a:spLocks/>
              </p:cNvSpPr>
              <p:nvPr/>
            </p:nvSpPr>
            <p:spPr bwMode="auto">
              <a:xfrm>
                <a:off x="1704" y="2745"/>
                <a:ext cx="26" cy="56"/>
              </a:xfrm>
              <a:custGeom>
                <a:avLst/>
                <a:gdLst>
                  <a:gd name="T0" fmla="*/ 0 w 26"/>
                  <a:gd name="T1" fmla="*/ 30 h 56"/>
                  <a:gd name="T2" fmla="*/ 0 w 26"/>
                  <a:gd name="T3" fmla="*/ 30 h 56"/>
                  <a:gd name="T4" fmla="*/ 0 w 26"/>
                  <a:gd name="T5" fmla="*/ 18 h 56"/>
                  <a:gd name="T6" fmla="*/ 0 w 26"/>
                  <a:gd name="T7" fmla="*/ 8 h 56"/>
                  <a:gd name="T8" fmla="*/ 0 w 26"/>
                  <a:gd name="T9" fmla="*/ 8 h 56"/>
                  <a:gd name="T10" fmla="*/ 0 w 26"/>
                  <a:gd name="T11" fmla="*/ 6 h 56"/>
                  <a:gd name="T12" fmla="*/ 0 w 26"/>
                  <a:gd name="T13" fmla="*/ 6 h 56"/>
                  <a:gd name="T14" fmla="*/ 2 w 26"/>
                  <a:gd name="T15" fmla="*/ 4 h 56"/>
                  <a:gd name="T16" fmla="*/ 4 w 26"/>
                  <a:gd name="T17" fmla="*/ 4 h 56"/>
                  <a:gd name="T18" fmla="*/ 8 w 26"/>
                  <a:gd name="T19" fmla="*/ 6 h 56"/>
                  <a:gd name="T20" fmla="*/ 8 w 26"/>
                  <a:gd name="T21" fmla="*/ 6 h 56"/>
                  <a:gd name="T22" fmla="*/ 10 w 26"/>
                  <a:gd name="T23" fmla="*/ 6 h 56"/>
                  <a:gd name="T24" fmla="*/ 12 w 26"/>
                  <a:gd name="T25" fmla="*/ 4 h 56"/>
                  <a:gd name="T26" fmla="*/ 12 w 26"/>
                  <a:gd name="T27" fmla="*/ 4 h 56"/>
                  <a:gd name="T28" fmla="*/ 16 w 26"/>
                  <a:gd name="T29" fmla="*/ 0 h 56"/>
                  <a:gd name="T30" fmla="*/ 18 w 26"/>
                  <a:gd name="T31" fmla="*/ 0 h 56"/>
                  <a:gd name="T32" fmla="*/ 20 w 26"/>
                  <a:gd name="T33" fmla="*/ 4 h 56"/>
                  <a:gd name="T34" fmla="*/ 20 w 26"/>
                  <a:gd name="T35" fmla="*/ 4 h 56"/>
                  <a:gd name="T36" fmla="*/ 26 w 26"/>
                  <a:gd name="T37" fmla="*/ 34 h 56"/>
                  <a:gd name="T38" fmla="*/ 26 w 26"/>
                  <a:gd name="T39" fmla="*/ 34 h 56"/>
                  <a:gd name="T40" fmla="*/ 26 w 26"/>
                  <a:gd name="T41" fmla="*/ 40 h 56"/>
                  <a:gd name="T42" fmla="*/ 24 w 26"/>
                  <a:gd name="T43" fmla="*/ 46 h 56"/>
                  <a:gd name="T44" fmla="*/ 20 w 26"/>
                  <a:gd name="T45" fmla="*/ 56 h 56"/>
                  <a:gd name="T46" fmla="*/ 20 w 26"/>
                  <a:gd name="T47" fmla="*/ 56 h 56"/>
                  <a:gd name="T48" fmla="*/ 20 w 26"/>
                  <a:gd name="T49" fmla="*/ 56 h 56"/>
                  <a:gd name="T50" fmla="*/ 18 w 26"/>
                  <a:gd name="T51" fmla="*/ 56 h 56"/>
                  <a:gd name="T52" fmla="*/ 16 w 26"/>
                  <a:gd name="T53" fmla="*/ 52 h 56"/>
                  <a:gd name="T54" fmla="*/ 12 w 26"/>
                  <a:gd name="T55" fmla="*/ 44 h 56"/>
                  <a:gd name="T56" fmla="*/ 12 w 26"/>
                  <a:gd name="T57" fmla="*/ 44 h 56"/>
                  <a:gd name="T58" fmla="*/ 10 w 26"/>
                  <a:gd name="T59" fmla="*/ 40 h 56"/>
                  <a:gd name="T60" fmla="*/ 10 w 26"/>
                  <a:gd name="T61" fmla="*/ 36 h 56"/>
                  <a:gd name="T62" fmla="*/ 10 w 26"/>
                  <a:gd name="T63" fmla="*/ 36 h 56"/>
                  <a:gd name="T64" fmla="*/ 8 w 26"/>
                  <a:gd name="T65" fmla="*/ 26 h 56"/>
                  <a:gd name="T66" fmla="*/ 6 w 26"/>
                  <a:gd name="T67" fmla="*/ 24 h 56"/>
                  <a:gd name="T68" fmla="*/ 2 w 26"/>
                  <a:gd name="T69" fmla="*/ 26 h 56"/>
                  <a:gd name="T70" fmla="*/ 0 w 26"/>
                  <a:gd name="T71" fmla="*/ 30 h 56"/>
                  <a:gd name="T72" fmla="*/ 0 w 26"/>
                  <a:gd name="T73"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56">
                    <a:moveTo>
                      <a:pt x="0" y="30"/>
                    </a:moveTo>
                    <a:lnTo>
                      <a:pt x="0" y="30"/>
                    </a:lnTo>
                    <a:lnTo>
                      <a:pt x="0" y="18"/>
                    </a:lnTo>
                    <a:lnTo>
                      <a:pt x="0" y="8"/>
                    </a:lnTo>
                    <a:lnTo>
                      <a:pt x="0" y="8"/>
                    </a:lnTo>
                    <a:lnTo>
                      <a:pt x="0" y="6"/>
                    </a:lnTo>
                    <a:lnTo>
                      <a:pt x="0" y="6"/>
                    </a:lnTo>
                    <a:lnTo>
                      <a:pt x="2" y="4"/>
                    </a:lnTo>
                    <a:lnTo>
                      <a:pt x="4" y="4"/>
                    </a:lnTo>
                    <a:lnTo>
                      <a:pt x="8" y="6"/>
                    </a:lnTo>
                    <a:lnTo>
                      <a:pt x="8" y="6"/>
                    </a:lnTo>
                    <a:lnTo>
                      <a:pt x="10" y="6"/>
                    </a:lnTo>
                    <a:lnTo>
                      <a:pt x="12" y="4"/>
                    </a:lnTo>
                    <a:lnTo>
                      <a:pt x="12" y="4"/>
                    </a:lnTo>
                    <a:lnTo>
                      <a:pt x="16" y="0"/>
                    </a:lnTo>
                    <a:lnTo>
                      <a:pt x="18" y="0"/>
                    </a:lnTo>
                    <a:lnTo>
                      <a:pt x="20" y="4"/>
                    </a:lnTo>
                    <a:lnTo>
                      <a:pt x="20" y="4"/>
                    </a:lnTo>
                    <a:lnTo>
                      <a:pt x="26" y="34"/>
                    </a:lnTo>
                    <a:lnTo>
                      <a:pt x="26" y="34"/>
                    </a:lnTo>
                    <a:lnTo>
                      <a:pt x="26" y="40"/>
                    </a:lnTo>
                    <a:lnTo>
                      <a:pt x="24" y="46"/>
                    </a:lnTo>
                    <a:lnTo>
                      <a:pt x="20" y="56"/>
                    </a:lnTo>
                    <a:lnTo>
                      <a:pt x="20" y="56"/>
                    </a:lnTo>
                    <a:lnTo>
                      <a:pt x="20" y="56"/>
                    </a:lnTo>
                    <a:lnTo>
                      <a:pt x="18" y="56"/>
                    </a:lnTo>
                    <a:lnTo>
                      <a:pt x="16" y="52"/>
                    </a:lnTo>
                    <a:lnTo>
                      <a:pt x="12" y="44"/>
                    </a:lnTo>
                    <a:lnTo>
                      <a:pt x="12" y="44"/>
                    </a:lnTo>
                    <a:lnTo>
                      <a:pt x="10" y="40"/>
                    </a:lnTo>
                    <a:lnTo>
                      <a:pt x="10" y="36"/>
                    </a:lnTo>
                    <a:lnTo>
                      <a:pt x="10" y="36"/>
                    </a:lnTo>
                    <a:lnTo>
                      <a:pt x="8" y="26"/>
                    </a:lnTo>
                    <a:lnTo>
                      <a:pt x="6" y="24"/>
                    </a:lnTo>
                    <a:lnTo>
                      <a:pt x="2" y="26"/>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5" name="Freeform 989">
                <a:extLst>
                  <a:ext uri="{FF2B5EF4-FFF2-40B4-BE49-F238E27FC236}">
                    <a16:creationId xmlns:a16="http://schemas.microsoft.com/office/drawing/2014/main" id="{B8E6B09C-86D8-A3AB-D922-C184137A3884}"/>
                  </a:ext>
                </a:extLst>
              </p:cNvPr>
              <p:cNvSpPr>
                <a:spLocks/>
              </p:cNvSpPr>
              <p:nvPr/>
            </p:nvSpPr>
            <p:spPr bwMode="auto">
              <a:xfrm>
                <a:off x="2534" y="2831"/>
                <a:ext cx="4" cy="10"/>
              </a:xfrm>
              <a:custGeom>
                <a:avLst/>
                <a:gdLst>
                  <a:gd name="T0" fmla="*/ 2 w 4"/>
                  <a:gd name="T1" fmla="*/ 10 h 10"/>
                  <a:gd name="T2" fmla="*/ 2 w 4"/>
                  <a:gd name="T3" fmla="*/ 10 h 10"/>
                  <a:gd name="T4" fmla="*/ 0 w 4"/>
                  <a:gd name="T5" fmla="*/ 8 h 10"/>
                  <a:gd name="T6" fmla="*/ 0 w 4"/>
                  <a:gd name="T7" fmla="*/ 2 h 10"/>
                  <a:gd name="T8" fmla="*/ 0 w 4"/>
                  <a:gd name="T9" fmla="*/ 2 h 10"/>
                  <a:gd name="T10" fmla="*/ 0 w 4"/>
                  <a:gd name="T11" fmla="*/ 0 h 10"/>
                  <a:gd name="T12" fmla="*/ 0 w 4"/>
                  <a:gd name="T13" fmla="*/ 0 h 10"/>
                  <a:gd name="T14" fmla="*/ 4 w 4"/>
                  <a:gd name="T15" fmla="*/ 4 h 10"/>
                  <a:gd name="T16" fmla="*/ 4 w 4"/>
                  <a:gd name="T17" fmla="*/ 10 h 10"/>
                  <a:gd name="T18" fmla="*/ 4 w 4"/>
                  <a:gd name="T19" fmla="*/ 10 h 10"/>
                  <a:gd name="T20" fmla="*/ 2 w 4"/>
                  <a:gd name="T21" fmla="*/ 10 h 10"/>
                  <a:gd name="T22" fmla="*/ 2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2" y="10"/>
                    </a:moveTo>
                    <a:lnTo>
                      <a:pt x="2" y="10"/>
                    </a:lnTo>
                    <a:lnTo>
                      <a:pt x="0" y="8"/>
                    </a:lnTo>
                    <a:lnTo>
                      <a:pt x="0" y="2"/>
                    </a:lnTo>
                    <a:lnTo>
                      <a:pt x="0" y="2"/>
                    </a:lnTo>
                    <a:lnTo>
                      <a:pt x="0" y="0"/>
                    </a:lnTo>
                    <a:lnTo>
                      <a:pt x="0" y="0"/>
                    </a:lnTo>
                    <a:lnTo>
                      <a:pt x="4" y="4"/>
                    </a:lnTo>
                    <a:lnTo>
                      <a:pt x="4" y="10"/>
                    </a:lnTo>
                    <a:lnTo>
                      <a:pt x="4"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6" name="Freeform 990">
                <a:extLst>
                  <a:ext uri="{FF2B5EF4-FFF2-40B4-BE49-F238E27FC236}">
                    <a16:creationId xmlns:a16="http://schemas.microsoft.com/office/drawing/2014/main" id="{9DDA7837-BF8C-F3F5-7059-B0A9C3BFD283}"/>
                  </a:ext>
                </a:extLst>
              </p:cNvPr>
              <p:cNvSpPr>
                <a:spLocks/>
              </p:cNvSpPr>
              <p:nvPr/>
            </p:nvSpPr>
            <p:spPr bwMode="auto">
              <a:xfrm>
                <a:off x="1486" y="2396"/>
                <a:ext cx="40" cy="42"/>
              </a:xfrm>
              <a:custGeom>
                <a:avLst/>
                <a:gdLst>
                  <a:gd name="T0" fmla="*/ 26 w 40"/>
                  <a:gd name="T1" fmla="*/ 28 h 42"/>
                  <a:gd name="T2" fmla="*/ 26 w 40"/>
                  <a:gd name="T3" fmla="*/ 28 h 42"/>
                  <a:gd name="T4" fmla="*/ 24 w 40"/>
                  <a:gd name="T5" fmla="*/ 30 h 42"/>
                  <a:gd name="T6" fmla="*/ 22 w 40"/>
                  <a:gd name="T7" fmla="*/ 30 h 42"/>
                  <a:gd name="T8" fmla="*/ 18 w 40"/>
                  <a:gd name="T9" fmla="*/ 28 h 42"/>
                  <a:gd name="T10" fmla="*/ 14 w 40"/>
                  <a:gd name="T11" fmla="*/ 26 h 42"/>
                  <a:gd name="T12" fmla="*/ 14 w 40"/>
                  <a:gd name="T13" fmla="*/ 28 h 42"/>
                  <a:gd name="T14" fmla="*/ 12 w 40"/>
                  <a:gd name="T15" fmla="*/ 32 h 42"/>
                  <a:gd name="T16" fmla="*/ 12 w 40"/>
                  <a:gd name="T17" fmla="*/ 32 h 42"/>
                  <a:gd name="T18" fmla="*/ 8 w 40"/>
                  <a:gd name="T19" fmla="*/ 32 h 42"/>
                  <a:gd name="T20" fmla="*/ 2 w 40"/>
                  <a:gd name="T21" fmla="*/ 36 h 42"/>
                  <a:gd name="T22" fmla="*/ 2 w 40"/>
                  <a:gd name="T23" fmla="*/ 36 h 42"/>
                  <a:gd name="T24" fmla="*/ 2 w 40"/>
                  <a:gd name="T25" fmla="*/ 22 h 42"/>
                  <a:gd name="T26" fmla="*/ 2 w 40"/>
                  <a:gd name="T27" fmla="*/ 22 h 42"/>
                  <a:gd name="T28" fmla="*/ 4 w 40"/>
                  <a:gd name="T29" fmla="*/ 20 h 42"/>
                  <a:gd name="T30" fmla="*/ 4 w 40"/>
                  <a:gd name="T31" fmla="*/ 18 h 42"/>
                  <a:gd name="T32" fmla="*/ 4 w 40"/>
                  <a:gd name="T33" fmla="*/ 18 h 42"/>
                  <a:gd name="T34" fmla="*/ 4 w 40"/>
                  <a:gd name="T35" fmla="*/ 14 h 42"/>
                  <a:gd name="T36" fmla="*/ 2 w 40"/>
                  <a:gd name="T37" fmla="*/ 14 h 42"/>
                  <a:gd name="T38" fmla="*/ 2 w 40"/>
                  <a:gd name="T39" fmla="*/ 14 h 42"/>
                  <a:gd name="T40" fmla="*/ 0 w 40"/>
                  <a:gd name="T41" fmla="*/ 8 h 42"/>
                  <a:gd name="T42" fmla="*/ 2 w 40"/>
                  <a:gd name="T43" fmla="*/ 6 h 42"/>
                  <a:gd name="T44" fmla="*/ 2 w 40"/>
                  <a:gd name="T45" fmla="*/ 6 h 42"/>
                  <a:gd name="T46" fmla="*/ 2 w 40"/>
                  <a:gd name="T47" fmla="*/ 6 h 42"/>
                  <a:gd name="T48" fmla="*/ 8 w 40"/>
                  <a:gd name="T49" fmla="*/ 6 h 42"/>
                  <a:gd name="T50" fmla="*/ 12 w 40"/>
                  <a:gd name="T51" fmla="*/ 6 h 42"/>
                  <a:gd name="T52" fmla="*/ 14 w 40"/>
                  <a:gd name="T53" fmla="*/ 8 h 42"/>
                  <a:gd name="T54" fmla="*/ 14 w 40"/>
                  <a:gd name="T55" fmla="*/ 8 h 42"/>
                  <a:gd name="T56" fmla="*/ 18 w 40"/>
                  <a:gd name="T57" fmla="*/ 14 h 42"/>
                  <a:gd name="T58" fmla="*/ 18 w 40"/>
                  <a:gd name="T59" fmla="*/ 14 h 42"/>
                  <a:gd name="T60" fmla="*/ 18 w 40"/>
                  <a:gd name="T61" fmla="*/ 14 h 42"/>
                  <a:gd name="T62" fmla="*/ 18 w 40"/>
                  <a:gd name="T63" fmla="*/ 0 h 42"/>
                  <a:gd name="T64" fmla="*/ 18 w 40"/>
                  <a:gd name="T65" fmla="*/ 0 h 42"/>
                  <a:gd name="T66" fmla="*/ 20 w 40"/>
                  <a:gd name="T67" fmla="*/ 0 h 42"/>
                  <a:gd name="T68" fmla="*/ 22 w 40"/>
                  <a:gd name="T69" fmla="*/ 2 h 42"/>
                  <a:gd name="T70" fmla="*/ 24 w 40"/>
                  <a:gd name="T71" fmla="*/ 6 h 42"/>
                  <a:gd name="T72" fmla="*/ 26 w 40"/>
                  <a:gd name="T73" fmla="*/ 8 h 42"/>
                  <a:gd name="T74" fmla="*/ 26 w 40"/>
                  <a:gd name="T75" fmla="*/ 8 h 42"/>
                  <a:gd name="T76" fmla="*/ 34 w 40"/>
                  <a:gd name="T77" fmla="*/ 14 h 42"/>
                  <a:gd name="T78" fmla="*/ 36 w 40"/>
                  <a:gd name="T79" fmla="*/ 18 h 42"/>
                  <a:gd name="T80" fmla="*/ 40 w 40"/>
                  <a:gd name="T81" fmla="*/ 20 h 42"/>
                  <a:gd name="T82" fmla="*/ 40 w 40"/>
                  <a:gd name="T83" fmla="*/ 20 h 42"/>
                  <a:gd name="T84" fmla="*/ 40 w 40"/>
                  <a:gd name="T85" fmla="*/ 28 h 42"/>
                  <a:gd name="T86" fmla="*/ 40 w 40"/>
                  <a:gd name="T87" fmla="*/ 36 h 42"/>
                  <a:gd name="T88" fmla="*/ 40 w 40"/>
                  <a:gd name="T89" fmla="*/ 36 h 42"/>
                  <a:gd name="T90" fmla="*/ 38 w 40"/>
                  <a:gd name="T91" fmla="*/ 40 h 42"/>
                  <a:gd name="T92" fmla="*/ 36 w 40"/>
                  <a:gd name="T93" fmla="*/ 40 h 42"/>
                  <a:gd name="T94" fmla="*/ 36 w 40"/>
                  <a:gd name="T95" fmla="*/ 40 h 42"/>
                  <a:gd name="T96" fmla="*/ 34 w 40"/>
                  <a:gd name="T97" fmla="*/ 40 h 42"/>
                  <a:gd name="T98" fmla="*/ 32 w 40"/>
                  <a:gd name="T99" fmla="*/ 42 h 42"/>
                  <a:gd name="T100" fmla="*/ 32 w 40"/>
                  <a:gd name="T101" fmla="*/ 42 h 42"/>
                  <a:gd name="T102" fmla="*/ 30 w 40"/>
                  <a:gd name="T103" fmla="*/ 36 h 42"/>
                  <a:gd name="T104" fmla="*/ 30 w 40"/>
                  <a:gd name="T105" fmla="*/ 36 h 42"/>
                  <a:gd name="T106" fmla="*/ 30 w 40"/>
                  <a:gd name="T107" fmla="*/ 32 h 42"/>
                  <a:gd name="T108" fmla="*/ 28 w 40"/>
                  <a:gd name="T109" fmla="*/ 30 h 42"/>
                  <a:gd name="T110" fmla="*/ 28 w 40"/>
                  <a:gd name="T111" fmla="*/ 30 h 42"/>
                  <a:gd name="T112" fmla="*/ 26 w 40"/>
                  <a:gd name="T113" fmla="*/ 28 h 42"/>
                  <a:gd name="T114" fmla="*/ 26 w 40"/>
                  <a:gd name="T11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42">
                    <a:moveTo>
                      <a:pt x="26" y="28"/>
                    </a:moveTo>
                    <a:lnTo>
                      <a:pt x="26" y="28"/>
                    </a:lnTo>
                    <a:lnTo>
                      <a:pt x="24" y="30"/>
                    </a:lnTo>
                    <a:lnTo>
                      <a:pt x="22" y="30"/>
                    </a:lnTo>
                    <a:lnTo>
                      <a:pt x="18" y="28"/>
                    </a:lnTo>
                    <a:lnTo>
                      <a:pt x="14" y="26"/>
                    </a:lnTo>
                    <a:lnTo>
                      <a:pt x="14" y="28"/>
                    </a:lnTo>
                    <a:lnTo>
                      <a:pt x="12" y="32"/>
                    </a:lnTo>
                    <a:lnTo>
                      <a:pt x="12" y="32"/>
                    </a:lnTo>
                    <a:lnTo>
                      <a:pt x="8" y="32"/>
                    </a:lnTo>
                    <a:lnTo>
                      <a:pt x="2" y="36"/>
                    </a:lnTo>
                    <a:lnTo>
                      <a:pt x="2" y="36"/>
                    </a:lnTo>
                    <a:lnTo>
                      <a:pt x="2" y="22"/>
                    </a:lnTo>
                    <a:lnTo>
                      <a:pt x="2" y="22"/>
                    </a:lnTo>
                    <a:lnTo>
                      <a:pt x="4" y="20"/>
                    </a:lnTo>
                    <a:lnTo>
                      <a:pt x="4" y="18"/>
                    </a:lnTo>
                    <a:lnTo>
                      <a:pt x="4" y="18"/>
                    </a:lnTo>
                    <a:lnTo>
                      <a:pt x="4" y="14"/>
                    </a:lnTo>
                    <a:lnTo>
                      <a:pt x="2" y="14"/>
                    </a:lnTo>
                    <a:lnTo>
                      <a:pt x="2" y="14"/>
                    </a:lnTo>
                    <a:lnTo>
                      <a:pt x="0" y="8"/>
                    </a:lnTo>
                    <a:lnTo>
                      <a:pt x="2" y="6"/>
                    </a:lnTo>
                    <a:lnTo>
                      <a:pt x="2" y="6"/>
                    </a:lnTo>
                    <a:lnTo>
                      <a:pt x="2" y="6"/>
                    </a:lnTo>
                    <a:lnTo>
                      <a:pt x="8" y="6"/>
                    </a:lnTo>
                    <a:lnTo>
                      <a:pt x="12" y="6"/>
                    </a:lnTo>
                    <a:lnTo>
                      <a:pt x="14" y="8"/>
                    </a:lnTo>
                    <a:lnTo>
                      <a:pt x="14" y="8"/>
                    </a:lnTo>
                    <a:lnTo>
                      <a:pt x="18" y="14"/>
                    </a:lnTo>
                    <a:lnTo>
                      <a:pt x="18" y="14"/>
                    </a:lnTo>
                    <a:lnTo>
                      <a:pt x="18" y="14"/>
                    </a:lnTo>
                    <a:lnTo>
                      <a:pt x="18" y="0"/>
                    </a:lnTo>
                    <a:lnTo>
                      <a:pt x="18" y="0"/>
                    </a:lnTo>
                    <a:lnTo>
                      <a:pt x="20" y="0"/>
                    </a:lnTo>
                    <a:lnTo>
                      <a:pt x="22" y="2"/>
                    </a:lnTo>
                    <a:lnTo>
                      <a:pt x="24" y="6"/>
                    </a:lnTo>
                    <a:lnTo>
                      <a:pt x="26" y="8"/>
                    </a:lnTo>
                    <a:lnTo>
                      <a:pt x="26" y="8"/>
                    </a:lnTo>
                    <a:lnTo>
                      <a:pt x="34" y="14"/>
                    </a:lnTo>
                    <a:lnTo>
                      <a:pt x="36" y="18"/>
                    </a:lnTo>
                    <a:lnTo>
                      <a:pt x="40" y="20"/>
                    </a:lnTo>
                    <a:lnTo>
                      <a:pt x="40" y="20"/>
                    </a:lnTo>
                    <a:lnTo>
                      <a:pt x="40" y="28"/>
                    </a:lnTo>
                    <a:lnTo>
                      <a:pt x="40" y="36"/>
                    </a:lnTo>
                    <a:lnTo>
                      <a:pt x="40" y="36"/>
                    </a:lnTo>
                    <a:lnTo>
                      <a:pt x="38" y="40"/>
                    </a:lnTo>
                    <a:lnTo>
                      <a:pt x="36" y="40"/>
                    </a:lnTo>
                    <a:lnTo>
                      <a:pt x="36" y="40"/>
                    </a:lnTo>
                    <a:lnTo>
                      <a:pt x="34" y="40"/>
                    </a:lnTo>
                    <a:lnTo>
                      <a:pt x="32" y="42"/>
                    </a:lnTo>
                    <a:lnTo>
                      <a:pt x="32" y="42"/>
                    </a:lnTo>
                    <a:lnTo>
                      <a:pt x="30" y="36"/>
                    </a:lnTo>
                    <a:lnTo>
                      <a:pt x="30" y="36"/>
                    </a:lnTo>
                    <a:lnTo>
                      <a:pt x="30" y="32"/>
                    </a:lnTo>
                    <a:lnTo>
                      <a:pt x="28" y="30"/>
                    </a:lnTo>
                    <a:lnTo>
                      <a:pt x="28" y="30"/>
                    </a:lnTo>
                    <a:lnTo>
                      <a:pt x="26" y="28"/>
                    </a:lnTo>
                    <a:lnTo>
                      <a:pt x="2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7" name="Freeform 991">
                <a:extLst>
                  <a:ext uri="{FF2B5EF4-FFF2-40B4-BE49-F238E27FC236}">
                    <a16:creationId xmlns:a16="http://schemas.microsoft.com/office/drawing/2014/main" id="{E193F8C7-BD24-C3D3-A700-C0943B425C01}"/>
                  </a:ext>
                </a:extLst>
              </p:cNvPr>
              <p:cNvSpPr>
                <a:spLocks/>
              </p:cNvSpPr>
              <p:nvPr/>
            </p:nvSpPr>
            <p:spPr bwMode="auto">
              <a:xfrm>
                <a:off x="5944" y="2737"/>
                <a:ext cx="34" cy="68"/>
              </a:xfrm>
              <a:custGeom>
                <a:avLst/>
                <a:gdLst>
                  <a:gd name="T0" fmla="*/ 30 w 34"/>
                  <a:gd name="T1" fmla="*/ 68 h 68"/>
                  <a:gd name="T2" fmla="*/ 22 w 34"/>
                  <a:gd name="T3" fmla="*/ 56 h 68"/>
                  <a:gd name="T4" fmla="*/ 16 w 34"/>
                  <a:gd name="T5" fmla="*/ 36 h 68"/>
                  <a:gd name="T6" fmla="*/ 16 w 34"/>
                  <a:gd name="T7" fmla="*/ 32 h 68"/>
                  <a:gd name="T8" fmla="*/ 14 w 34"/>
                  <a:gd name="T9" fmla="*/ 34 h 68"/>
                  <a:gd name="T10" fmla="*/ 14 w 34"/>
                  <a:gd name="T11" fmla="*/ 42 h 68"/>
                  <a:gd name="T12" fmla="*/ 14 w 34"/>
                  <a:gd name="T13" fmla="*/ 58 h 68"/>
                  <a:gd name="T14" fmla="*/ 10 w 34"/>
                  <a:gd name="T15" fmla="*/ 60 h 68"/>
                  <a:gd name="T16" fmla="*/ 6 w 34"/>
                  <a:gd name="T17" fmla="*/ 60 h 68"/>
                  <a:gd name="T18" fmla="*/ 8 w 34"/>
                  <a:gd name="T19" fmla="*/ 56 h 68"/>
                  <a:gd name="T20" fmla="*/ 12 w 34"/>
                  <a:gd name="T21" fmla="*/ 52 h 68"/>
                  <a:gd name="T22" fmla="*/ 6 w 34"/>
                  <a:gd name="T23" fmla="*/ 52 h 68"/>
                  <a:gd name="T24" fmla="*/ 2 w 34"/>
                  <a:gd name="T25" fmla="*/ 40 h 68"/>
                  <a:gd name="T26" fmla="*/ 0 w 34"/>
                  <a:gd name="T27" fmla="*/ 30 h 68"/>
                  <a:gd name="T28" fmla="*/ 4 w 34"/>
                  <a:gd name="T29" fmla="*/ 24 h 68"/>
                  <a:gd name="T30" fmla="*/ 6 w 34"/>
                  <a:gd name="T31" fmla="*/ 12 h 68"/>
                  <a:gd name="T32" fmla="*/ 6 w 34"/>
                  <a:gd name="T33" fmla="*/ 8 h 68"/>
                  <a:gd name="T34" fmla="*/ 8 w 34"/>
                  <a:gd name="T35" fmla="*/ 6 h 68"/>
                  <a:gd name="T36" fmla="*/ 12 w 34"/>
                  <a:gd name="T37" fmla="*/ 8 h 68"/>
                  <a:gd name="T38" fmla="*/ 12 w 34"/>
                  <a:gd name="T39" fmla="*/ 6 h 68"/>
                  <a:gd name="T40" fmla="*/ 16 w 34"/>
                  <a:gd name="T41" fmla="*/ 0 h 68"/>
                  <a:gd name="T42" fmla="*/ 22 w 34"/>
                  <a:gd name="T43" fmla="*/ 10 h 68"/>
                  <a:gd name="T44" fmla="*/ 24 w 34"/>
                  <a:gd name="T45" fmla="*/ 12 h 68"/>
                  <a:gd name="T46" fmla="*/ 30 w 34"/>
                  <a:gd name="T47" fmla="*/ 10 h 68"/>
                  <a:gd name="T48" fmla="*/ 34 w 34"/>
                  <a:gd name="T49" fmla="*/ 22 h 68"/>
                  <a:gd name="T50" fmla="*/ 34 w 34"/>
                  <a:gd name="T51" fmla="*/ 34 h 68"/>
                  <a:gd name="T52" fmla="*/ 32 w 34"/>
                  <a:gd name="T53" fmla="*/ 42 h 68"/>
                  <a:gd name="T54" fmla="*/ 26 w 34"/>
                  <a:gd name="T55" fmla="*/ 40 h 68"/>
                  <a:gd name="T56" fmla="*/ 28 w 34"/>
                  <a:gd name="T57" fmla="*/ 46 h 68"/>
                  <a:gd name="T58" fmla="*/ 34 w 34"/>
                  <a:gd name="T59" fmla="*/ 56 h 68"/>
                  <a:gd name="T60" fmla="*/ 34 w 34"/>
                  <a:gd name="T61" fmla="*/ 68 h 68"/>
                  <a:gd name="T62" fmla="*/ 30 w 34"/>
                  <a:gd name="T6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68">
                    <a:moveTo>
                      <a:pt x="30" y="68"/>
                    </a:moveTo>
                    <a:lnTo>
                      <a:pt x="30" y="68"/>
                    </a:lnTo>
                    <a:lnTo>
                      <a:pt x="24" y="62"/>
                    </a:lnTo>
                    <a:lnTo>
                      <a:pt x="22" y="56"/>
                    </a:lnTo>
                    <a:lnTo>
                      <a:pt x="18" y="46"/>
                    </a:lnTo>
                    <a:lnTo>
                      <a:pt x="16" y="36"/>
                    </a:lnTo>
                    <a:lnTo>
                      <a:pt x="16" y="36"/>
                    </a:lnTo>
                    <a:lnTo>
                      <a:pt x="16" y="32"/>
                    </a:lnTo>
                    <a:lnTo>
                      <a:pt x="14" y="34"/>
                    </a:lnTo>
                    <a:lnTo>
                      <a:pt x="14" y="34"/>
                    </a:lnTo>
                    <a:lnTo>
                      <a:pt x="14" y="42"/>
                    </a:lnTo>
                    <a:lnTo>
                      <a:pt x="14" y="42"/>
                    </a:lnTo>
                    <a:lnTo>
                      <a:pt x="14" y="56"/>
                    </a:lnTo>
                    <a:lnTo>
                      <a:pt x="14" y="58"/>
                    </a:lnTo>
                    <a:lnTo>
                      <a:pt x="12" y="60"/>
                    </a:lnTo>
                    <a:lnTo>
                      <a:pt x="10" y="60"/>
                    </a:lnTo>
                    <a:lnTo>
                      <a:pt x="6" y="60"/>
                    </a:lnTo>
                    <a:lnTo>
                      <a:pt x="6" y="60"/>
                    </a:lnTo>
                    <a:lnTo>
                      <a:pt x="6" y="58"/>
                    </a:lnTo>
                    <a:lnTo>
                      <a:pt x="8" y="56"/>
                    </a:lnTo>
                    <a:lnTo>
                      <a:pt x="10" y="54"/>
                    </a:lnTo>
                    <a:lnTo>
                      <a:pt x="12" y="52"/>
                    </a:lnTo>
                    <a:lnTo>
                      <a:pt x="12" y="52"/>
                    </a:lnTo>
                    <a:lnTo>
                      <a:pt x="6" y="52"/>
                    </a:lnTo>
                    <a:lnTo>
                      <a:pt x="4" y="48"/>
                    </a:lnTo>
                    <a:lnTo>
                      <a:pt x="2" y="40"/>
                    </a:lnTo>
                    <a:lnTo>
                      <a:pt x="0" y="30"/>
                    </a:lnTo>
                    <a:lnTo>
                      <a:pt x="0" y="30"/>
                    </a:lnTo>
                    <a:lnTo>
                      <a:pt x="2" y="26"/>
                    </a:lnTo>
                    <a:lnTo>
                      <a:pt x="4" y="24"/>
                    </a:lnTo>
                    <a:lnTo>
                      <a:pt x="6" y="20"/>
                    </a:lnTo>
                    <a:lnTo>
                      <a:pt x="6" y="12"/>
                    </a:lnTo>
                    <a:lnTo>
                      <a:pt x="6" y="12"/>
                    </a:lnTo>
                    <a:lnTo>
                      <a:pt x="6" y="8"/>
                    </a:lnTo>
                    <a:lnTo>
                      <a:pt x="8" y="6"/>
                    </a:lnTo>
                    <a:lnTo>
                      <a:pt x="8" y="6"/>
                    </a:lnTo>
                    <a:lnTo>
                      <a:pt x="10" y="8"/>
                    </a:lnTo>
                    <a:lnTo>
                      <a:pt x="12" y="8"/>
                    </a:lnTo>
                    <a:lnTo>
                      <a:pt x="12" y="6"/>
                    </a:lnTo>
                    <a:lnTo>
                      <a:pt x="12" y="6"/>
                    </a:lnTo>
                    <a:lnTo>
                      <a:pt x="14" y="0"/>
                    </a:lnTo>
                    <a:lnTo>
                      <a:pt x="16" y="0"/>
                    </a:lnTo>
                    <a:lnTo>
                      <a:pt x="18" y="2"/>
                    </a:lnTo>
                    <a:lnTo>
                      <a:pt x="22" y="10"/>
                    </a:lnTo>
                    <a:lnTo>
                      <a:pt x="22" y="10"/>
                    </a:lnTo>
                    <a:lnTo>
                      <a:pt x="24" y="12"/>
                    </a:lnTo>
                    <a:lnTo>
                      <a:pt x="28" y="10"/>
                    </a:lnTo>
                    <a:lnTo>
                      <a:pt x="30" y="10"/>
                    </a:lnTo>
                    <a:lnTo>
                      <a:pt x="32" y="12"/>
                    </a:lnTo>
                    <a:lnTo>
                      <a:pt x="34" y="22"/>
                    </a:lnTo>
                    <a:lnTo>
                      <a:pt x="34" y="22"/>
                    </a:lnTo>
                    <a:lnTo>
                      <a:pt x="34" y="34"/>
                    </a:lnTo>
                    <a:lnTo>
                      <a:pt x="34" y="42"/>
                    </a:lnTo>
                    <a:lnTo>
                      <a:pt x="32" y="42"/>
                    </a:lnTo>
                    <a:lnTo>
                      <a:pt x="30" y="42"/>
                    </a:lnTo>
                    <a:lnTo>
                      <a:pt x="26" y="40"/>
                    </a:lnTo>
                    <a:lnTo>
                      <a:pt x="26" y="40"/>
                    </a:lnTo>
                    <a:lnTo>
                      <a:pt x="28" y="46"/>
                    </a:lnTo>
                    <a:lnTo>
                      <a:pt x="30" y="50"/>
                    </a:lnTo>
                    <a:lnTo>
                      <a:pt x="34" y="56"/>
                    </a:lnTo>
                    <a:lnTo>
                      <a:pt x="34" y="68"/>
                    </a:lnTo>
                    <a:lnTo>
                      <a:pt x="34" y="68"/>
                    </a:lnTo>
                    <a:lnTo>
                      <a:pt x="30" y="68"/>
                    </a:lnTo>
                    <a:lnTo>
                      <a:pt x="3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8" name="Freeform 992">
                <a:extLst>
                  <a:ext uri="{FF2B5EF4-FFF2-40B4-BE49-F238E27FC236}">
                    <a16:creationId xmlns:a16="http://schemas.microsoft.com/office/drawing/2014/main" id="{3EE90D4F-1455-FA6F-579C-2360499CC6BE}"/>
                  </a:ext>
                </a:extLst>
              </p:cNvPr>
              <p:cNvSpPr>
                <a:spLocks/>
              </p:cNvSpPr>
              <p:nvPr/>
            </p:nvSpPr>
            <p:spPr bwMode="auto">
              <a:xfrm>
                <a:off x="5966" y="2741"/>
                <a:ext cx="32" cy="68"/>
              </a:xfrm>
              <a:custGeom>
                <a:avLst/>
                <a:gdLst>
                  <a:gd name="T0" fmla="*/ 12 w 32"/>
                  <a:gd name="T1" fmla="*/ 64 h 68"/>
                  <a:gd name="T2" fmla="*/ 12 w 32"/>
                  <a:gd name="T3" fmla="*/ 64 h 68"/>
                  <a:gd name="T4" fmla="*/ 10 w 32"/>
                  <a:gd name="T5" fmla="*/ 54 h 68"/>
                  <a:gd name="T6" fmla="*/ 6 w 32"/>
                  <a:gd name="T7" fmla="*/ 48 h 68"/>
                  <a:gd name="T8" fmla="*/ 2 w 32"/>
                  <a:gd name="T9" fmla="*/ 44 h 68"/>
                  <a:gd name="T10" fmla="*/ 0 w 32"/>
                  <a:gd name="T11" fmla="*/ 36 h 68"/>
                  <a:gd name="T12" fmla="*/ 0 w 32"/>
                  <a:gd name="T13" fmla="*/ 36 h 68"/>
                  <a:gd name="T14" fmla="*/ 0 w 32"/>
                  <a:gd name="T15" fmla="*/ 32 h 68"/>
                  <a:gd name="T16" fmla="*/ 0 w 32"/>
                  <a:gd name="T17" fmla="*/ 32 h 68"/>
                  <a:gd name="T18" fmla="*/ 2 w 32"/>
                  <a:gd name="T19" fmla="*/ 30 h 68"/>
                  <a:gd name="T20" fmla="*/ 4 w 32"/>
                  <a:gd name="T21" fmla="*/ 30 h 68"/>
                  <a:gd name="T22" fmla="*/ 8 w 32"/>
                  <a:gd name="T23" fmla="*/ 34 h 68"/>
                  <a:gd name="T24" fmla="*/ 10 w 32"/>
                  <a:gd name="T25" fmla="*/ 38 h 68"/>
                  <a:gd name="T26" fmla="*/ 10 w 32"/>
                  <a:gd name="T27" fmla="*/ 38 h 68"/>
                  <a:gd name="T28" fmla="*/ 10 w 32"/>
                  <a:gd name="T29" fmla="*/ 28 h 68"/>
                  <a:gd name="T30" fmla="*/ 10 w 32"/>
                  <a:gd name="T31" fmla="*/ 20 h 68"/>
                  <a:gd name="T32" fmla="*/ 10 w 32"/>
                  <a:gd name="T33" fmla="*/ 20 h 68"/>
                  <a:gd name="T34" fmla="*/ 14 w 32"/>
                  <a:gd name="T35" fmla="*/ 16 h 68"/>
                  <a:gd name="T36" fmla="*/ 16 w 32"/>
                  <a:gd name="T37" fmla="*/ 12 h 68"/>
                  <a:gd name="T38" fmla="*/ 20 w 32"/>
                  <a:gd name="T39" fmla="*/ 10 h 68"/>
                  <a:gd name="T40" fmla="*/ 22 w 32"/>
                  <a:gd name="T41" fmla="*/ 2 h 68"/>
                  <a:gd name="T42" fmla="*/ 22 w 32"/>
                  <a:gd name="T43" fmla="*/ 2 h 68"/>
                  <a:gd name="T44" fmla="*/ 24 w 32"/>
                  <a:gd name="T45" fmla="*/ 0 h 68"/>
                  <a:gd name="T46" fmla="*/ 24 w 32"/>
                  <a:gd name="T47" fmla="*/ 0 h 68"/>
                  <a:gd name="T48" fmla="*/ 26 w 32"/>
                  <a:gd name="T49" fmla="*/ 4 h 68"/>
                  <a:gd name="T50" fmla="*/ 28 w 32"/>
                  <a:gd name="T51" fmla="*/ 12 h 68"/>
                  <a:gd name="T52" fmla="*/ 28 w 32"/>
                  <a:gd name="T53" fmla="*/ 12 h 68"/>
                  <a:gd name="T54" fmla="*/ 30 w 32"/>
                  <a:gd name="T55" fmla="*/ 22 h 68"/>
                  <a:gd name="T56" fmla="*/ 30 w 32"/>
                  <a:gd name="T57" fmla="*/ 22 h 68"/>
                  <a:gd name="T58" fmla="*/ 32 w 32"/>
                  <a:gd name="T59" fmla="*/ 28 h 68"/>
                  <a:gd name="T60" fmla="*/ 32 w 32"/>
                  <a:gd name="T61" fmla="*/ 34 h 68"/>
                  <a:gd name="T62" fmla="*/ 30 w 32"/>
                  <a:gd name="T63" fmla="*/ 36 h 68"/>
                  <a:gd name="T64" fmla="*/ 28 w 32"/>
                  <a:gd name="T65" fmla="*/ 38 h 68"/>
                  <a:gd name="T66" fmla="*/ 28 w 32"/>
                  <a:gd name="T67" fmla="*/ 38 h 68"/>
                  <a:gd name="T68" fmla="*/ 26 w 32"/>
                  <a:gd name="T69" fmla="*/ 36 h 68"/>
                  <a:gd name="T70" fmla="*/ 24 w 32"/>
                  <a:gd name="T71" fmla="*/ 34 h 68"/>
                  <a:gd name="T72" fmla="*/ 24 w 32"/>
                  <a:gd name="T73" fmla="*/ 34 h 68"/>
                  <a:gd name="T74" fmla="*/ 26 w 32"/>
                  <a:gd name="T75" fmla="*/ 36 h 68"/>
                  <a:gd name="T76" fmla="*/ 28 w 32"/>
                  <a:gd name="T77" fmla="*/ 38 h 68"/>
                  <a:gd name="T78" fmla="*/ 28 w 32"/>
                  <a:gd name="T79" fmla="*/ 38 h 68"/>
                  <a:gd name="T80" fmla="*/ 28 w 32"/>
                  <a:gd name="T81" fmla="*/ 52 h 68"/>
                  <a:gd name="T82" fmla="*/ 28 w 32"/>
                  <a:gd name="T83" fmla="*/ 52 h 68"/>
                  <a:gd name="T84" fmla="*/ 24 w 32"/>
                  <a:gd name="T85" fmla="*/ 52 h 68"/>
                  <a:gd name="T86" fmla="*/ 24 w 32"/>
                  <a:gd name="T87" fmla="*/ 56 h 68"/>
                  <a:gd name="T88" fmla="*/ 24 w 32"/>
                  <a:gd name="T89" fmla="*/ 64 h 68"/>
                  <a:gd name="T90" fmla="*/ 24 w 32"/>
                  <a:gd name="T91" fmla="*/ 64 h 68"/>
                  <a:gd name="T92" fmla="*/ 22 w 32"/>
                  <a:gd name="T93" fmla="*/ 68 h 68"/>
                  <a:gd name="T94" fmla="*/ 22 w 32"/>
                  <a:gd name="T95" fmla="*/ 68 h 68"/>
                  <a:gd name="T96" fmla="*/ 18 w 32"/>
                  <a:gd name="T97" fmla="*/ 66 h 68"/>
                  <a:gd name="T98" fmla="*/ 18 w 32"/>
                  <a:gd name="T99" fmla="*/ 66 h 68"/>
                  <a:gd name="T100" fmla="*/ 14 w 32"/>
                  <a:gd name="T101" fmla="*/ 66 h 68"/>
                  <a:gd name="T102" fmla="*/ 12 w 32"/>
                  <a:gd name="T103" fmla="*/ 64 h 68"/>
                  <a:gd name="T104" fmla="*/ 12 w 32"/>
                  <a:gd name="T105"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68">
                    <a:moveTo>
                      <a:pt x="12" y="64"/>
                    </a:moveTo>
                    <a:lnTo>
                      <a:pt x="12" y="64"/>
                    </a:lnTo>
                    <a:lnTo>
                      <a:pt x="10" y="54"/>
                    </a:lnTo>
                    <a:lnTo>
                      <a:pt x="6" y="48"/>
                    </a:lnTo>
                    <a:lnTo>
                      <a:pt x="2" y="44"/>
                    </a:lnTo>
                    <a:lnTo>
                      <a:pt x="0" y="36"/>
                    </a:lnTo>
                    <a:lnTo>
                      <a:pt x="0" y="36"/>
                    </a:lnTo>
                    <a:lnTo>
                      <a:pt x="0" y="32"/>
                    </a:lnTo>
                    <a:lnTo>
                      <a:pt x="0" y="32"/>
                    </a:lnTo>
                    <a:lnTo>
                      <a:pt x="2" y="30"/>
                    </a:lnTo>
                    <a:lnTo>
                      <a:pt x="4" y="30"/>
                    </a:lnTo>
                    <a:lnTo>
                      <a:pt x="8" y="34"/>
                    </a:lnTo>
                    <a:lnTo>
                      <a:pt x="10" y="38"/>
                    </a:lnTo>
                    <a:lnTo>
                      <a:pt x="10" y="38"/>
                    </a:lnTo>
                    <a:lnTo>
                      <a:pt x="10" y="28"/>
                    </a:lnTo>
                    <a:lnTo>
                      <a:pt x="10" y="20"/>
                    </a:lnTo>
                    <a:lnTo>
                      <a:pt x="10" y="20"/>
                    </a:lnTo>
                    <a:lnTo>
                      <a:pt x="14" y="16"/>
                    </a:lnTo>
                    <a:lnTo>
                      <a:pt x="16" y="12"/>
                    </a:lnTo>
                    <a:lnTo>
                      <a:pt x="20" y="10"/>
                    </a:lnTo>
                    <a:lnTo>
                      <a:pt x="22" y="2"/>
                    </a:lnTo>
                    <a:lnTo>
                      <a:pt x="22" y="2"/>
                    </a:lnTo>
                    <a:lnTo>
                      <a:pt x="24" y="0"/>
                    </a:lnTo>
                    <a:lnTo>
                      <a:pt x="24" y="0"/>
                    </a:lnTo>
                    <a:lnTo>
                      <a:pt x="26" y="4"/>
                    </a:lnTo>
                    <a:lnTo>
                      <a:pt x="28" y="12"/>
                    </a:lnTo>
                    <a:lnTo>
                      <a:pt x="28" y="12"/>
                    </a:lnTo>
                    <a:lnTo>
                      <a:pt x="30" y="22"/>
                    </a:lnTo>
                    <a:lnTo>
                      <a:pt x="30" y="22"/>
                    </a:lnTo>
                    <a:lnTo>
                      <a:pt x="32" y="28"/>
                    </a:lnTo>
                    <a:lnTo>
                      <a:pt x="32" y="34"/>
                    </a:lnTo>
                    <a:lnTo>
                      <a:pt x="30" y="36"/>
                    </a:lnTo>
                    <a:lnTo>
                      <a:pt x="28" y="38"/>
                    </a:lnTo>
                    <a:lnTo>
                      <a:pt x="28" y="38"/>
                    </a:lnTo>
                    <a:lnTo>
                      <a:pt x="26" y="36"/>
                    </a:lnTo>
                    <a:lnTo>
                      <a:pt x="24" y="34"/>
                    </a:lnTo>
                    <a:lnTo>
                      <a:pt x="24" y="34"/>
                    </a:lnTo>
                    <a:lnTo>
                      <a:pt x="26" y="36"/>
                    </a:lnTo>
                    <a:lnTo>
                      <a:pt x="28" y="38"/>
                    </a:lnTo>
                    <a:lnTo>
                      <a:pt x="28" y="38"/>
                    </a:lnTo>
                    <a:lnTo>
                      <a:pt x="28" y="52"/>
                    </a:lnTo>
                    <a:lnTo>
                      <a:pt x="28" y="52"/>
                    </a:lnTo>
                    <a:lnTo>
                      <a:pt x="24" y="52"/>
                    </a:lnTo>
                    <a:lnTo>
                      <a:pt x="24" y="56"/>
                    </a:lnTo>
                    <a:lnTo>
                      <a:pt x="24" y="64"/>
                    </a:lnTo>
                    <a:lnTo>
                      <a:pt x="24" y="64"/>
                    </a:lnTo>
                    <a:lnTo>
                      <a:pt x="22" y="68"/>
                    </a:lnTo>
                    <a:lnTo>
                      <a:pt x="22" y="68"/>
                    </a:lnTo>
                    <a:lnTo>
                      <a:pt x="18" y="66"/>
                    </a:lnTo>
                    <a:lnTo>
                      <a:pt x="18" y="66"/>
                    </a:lnTo>
                    <a:lnTo>
                      <a:pt x="14" y="66"/>
                    </a:lnTo>
                    <a:lnTo>
                      <a:pt x="12" y="64"/>
                    </a:lnTo>
                    <a:lnTo>
                      <a:pt x="12"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9" name="Freeform 993">
                <a:extLst>
                  <a:ext uri="{FF2B5EF4-FFF2-40B4-BE49-F238E27FC236}">
                    <a16:creationId xmlns:a16="http://schemas.microsoft.com/office/drawing/2014/main" id="{C508024E-AAC1-F9A1-0C0D-0EC7F820DF1A}"/>
                  </a:ext>
                </a:extLst>
              </p:cNvPr>
              <p:cNvSpPr>
                <a:spLocks/>
              </p:cNvSpPr>
              <p:nvPr/>
            </p:nvSpPr>
            <p:spPr bwMode="auto">
              <a:xfrm>
                <a:off x="5588" y="2791"/>
                <a:ext cx="32" cy="50"/>
              </a:xfrm>
              <a:custGeom>
                <a:avLst/>
                <a:gdLst>
                  <a:gd name="T0" fmla="*/ 2 w 32"/>
                  <a:gd name="T1" fmla="*/ 50 h 50"/>
                  <a:gd name="T2" fmla="*/ 2 w 32"/>
                  <a:gd name="T3" fmla="*/ 50 h 50"/>
                  <a:gd name="T4" fmla="*/ 2 w 32"/>
                  <a:gd name="T5" fmla="*/ 46 h 50"/>
                  <a:gd name="T6" fmla="*/ 0 w 32"/>
                  <a:gd name="T7" fmla="*/ 40 h 50"/>
                  <a:gd name="T8" fmla="*/ 0 w 32"/>
                  <a:gd name="T9" fmla="*/ 36 h 50"/>
                  <a:gd name="T10" fmla="*/ 4 w 32"/>
                  <a:gd name="T11" fmla="*/ 32 h 50"/>
                  <a:gd name="T12" fmla="*/ 4 w 32"/>
                  <a:gd name="T13" fmla="*/ 32 h 50"/>
                  <a:gd name="T14" fmla="*/ 6 w 32"/>
                  <a:gd name="T15" fmla="*/ 30 h 50"/>
                  <a:gd name="T16" fmla="*/ 8 w 32"/>
                  <a:gd name="T17" fmla="*/ 26 h 50"/>
                  <a:gd name="T18" fmla="*/ 8 w 32"/>
                  <a:gd name="T19" fmla="*/ 26 h 50"/>
                  <a:gd name="T20" fmla="*/ 12 w 32"/>
                  <a:gd name="T21" fmla="*/ 12 h 50"/>
                  <a:gd name="T22" fmla="*/ 16 w 32"/>
                  <a:gd name="T23" fmla="*/ 2 h 50"/>
                  <a:gd name="T24" fmla="*/ 16 w 32"/>
                  <a:gd name="T25" fmla="*/ 2 h 50"/>
                  <a:gd name="T26" fmla="*/ 20 w 32"/>
                  <a:gd name="T27" fmla="*/ 0 h 50"/>
                  <a:gd name="T28" fmla="*/ 22 w 32"/>
                  <a:gd name="T29" fmla="*/ 0 h 50"/>
                  <a:gd name="T30" fmla="*/ 22 w 32"/>
                  <a:gd name="T31" fmla="*/ 4 h 50"/>
                  <a:gd name="T32" fmla="*/ 22 w 32"/>
                  <a:gd name="T33" fmla="*/ 4 h 50"/>
                  <a:gd name="T34" fmla="*/ 24 w 32"/>
                  <a:gd name="T35" fmla="*/ 8 h 50"/>
                  <a:gd name="T36" fmla="*/ 26 w 32"/>
                  <a:gd name="T37" fmla="*/ 12 h 50"/>
                  <a:gd name="T38" fmla="*/ 28 w 32"/>
                  <a:gd name="T39" fmla="*/ 16 h 50"/>
                  <a:gd name="T40" fmla="*/ 28 w 32"/>
                  <a:gd name="T41" fmla="*/ 20 h 50"/>
                  <a:gd name="T42" fmla="*/ 28 w 32"/>
                  <a:gd name="T43" fmla="*/ 20 h 50"/>
                  <a:gd name="T44" fmla="*/ 24 w 32"/>
                  <a:gd name="T45" fmla="*/ 20 h 50"/>
                  <a:gd name="T46" fmla="*/ 24 w 32"/>
                  <a:gd name="T47" fmla="*/ 20 h 50"/>
                  <a:gd name="T48" fmla="*/ 26 w 32"/>
                  <a:gd name="T49" fmla="*/ 26 h 50"/>
                  <a:gd name="T50" fmla="*/ 28 w 32"/>
                  <a:gd name="T51" fmla="*/ 32 h 50"/>
                  <a:gd name="T52" fmla="*/ 32 w 32"/>
                  <a:gd name="T53" fmla="*/ 48 h 50"/>
                  <a:gd name="T54" fmla="*/ 32 w 32"/>
                  <a:gd name="T55" fmla="*/ 48 h 50"/>
                  <a:gd name="T56" fmla="*/ 28 w 32"/>
                  <a:gd name="T57" fmla="*/ 40 h 50"/>
                  <a:gd name="T58" fmla="*/ 22 w 32"/>
                  <a:gd name="T59" fmla="*/ 36 h 50"/>
                  <a:gd name="T60" fmla="*/ 18 w 32"/>
                  <a:gd name="T61" fmla="*/ 36 h 50"/>
                  <a:gd name="T62" fmla="*/ 12 w 32"/>
                  <a:gd name="T63" fmla="*/ 38 h 50"/>
                  <a:gd name="T64" fmla="*/ 12 w 32"/>
                  <a:gd name="T65" fmla="*/ 38 h 50"/>
                  <a:gd name="T66" fmla="*/ 12 w 32"/>
                  <a:gd name="T67" fmla="*/ 40 h 50"/>
                  <a:gd name="T68" fmla="*/ 14 w 32"/>
                  <a:gd name="T69" fmla="*/ 46 h 50"/>
                  <a:gd name="T70" fmla="*/ 14 w 32"/>
                  <a:gd name="T71" fmla="*/ 50 h 50"/>
                  <a:gd name="T72" fmla="*/ 12 w 32"/>
                  <a:gd name="T73" fmla="*/ 50 h 50"/>
                  <a:gd name="T74" fmla="*/ 10 w 32"/>
                  <a:gd name="T75" fmla="*/ 50 h 50"/>
                  <a:gd name="T76" fmla="*/ 10 w 32"/>
                  <a:gd name="T77" fmla="*/ 50 h 50"/>
                  <a:gd name="T78" fmla="*/ 8 w 32"/>
                  <a:gd name="T79" fmla="*/ 48 h 50"/>
                  <a:gd name="T80" fmla="*/ 6 w 32"/>
                  <a:gd name="T81" fmla="*/ 48 h 50"/>
                  <a:gd name="T82" fmla="*/ 4 w 32"/>
                  <a:gd name="T83" fmla="*/ 50 h 50"/>
                  <a:gd name="T84" fmla="*/ 2 w 32"/>
                  <a:gd name="T85" fmla="*/ 50 h 50"/>
                  <a:gd name="T86" fmla="*/ 2 w 32"/>
                  <a:gd name="T8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50">
                    <a:moveTo>
                      <a:pt x="2" y="50"/>
                    </a:moveTo>
                    <a:lnTo>
                      <a:pt x="2" y="50"/>
                    </a:lnTo>
                    <a:lnTo>
                      <a:pt x="2" y="46"/>
                    </a:lnTo>
                    <a:lnTo>
                      <a:pt x="0" y="40"/>
                    </a:lnTo>
                    <a:lnTo>
                      <a:pt x="0" y="36"/>
                    </a:lnTo>
                    <a:lnTo>
                      <a:pt x="4" y="32"/>
                    </a:lnTo>
                    <a:lnTo>
                      <a:pt x="4" y="32"/>
                    </a:lnTo>
                    <a:lnTo>
                      <a:pt x="6" y="30"/>
                    </a:lnTo>
                    <a:lnTo>
                      <a:pt x="8" y="26"/>
                    </a:lnTo>
                    <a:lnTo>
                      <a:pt x="8" y="26"/>
                    </a:lnTo>
                    <a:lnTo>
                      <a:pt x="12" y="12"/>
                    </a:lnTo>
                    <a:lnTo>
                      <a:pt x="16" y="2"/>
                    </a:lnTo>
                    <a:lnTo>
                      <a:pt x="16" y="2"/>
                    </a:lnTo>
                    <a:lnTo>
                      <a:pt x="20" y="0"/>
                    </a:lnTo>
                    <a:lnTo>
                      <a:pt x="22" y="0"/>
                    </a:lnTo>
                    <a:lnTo>
                      <a:pt x="22" y="4"/>
                    </a:lnTo>
                    <a:lnTo>
                      <a:pt x="22" y="4"/>
                    </a:lnTo>
                    <a:lnTo>
                      <a:pt x="24" y="8"/>
                    </a:lnTo>
                    <a:lnTo>
                      <a:pt x="26" y="12"/>
                    </a:lnTo>
                    <a:lnTo>
                      <a:pt x="28" y="16"/>
                    </a:lnTo>
                    <a:lnTo>
                      <a:pt x="28" y="20"/>
                    </a:lnTo>
                    <a:lnTo>
                      <a:pt x="28" y="20"/>
                    </a:lnTo>
                    <a:lnTo>
                      <a:pt x="24" y="20"/>
                    </a:lnTo>
                    <a:lnTo>
                      <a:pt x="24" y="20"/>
                    </a:lnTo>
                    <a:lnTo>
                      <a:pt x="26" y="26"/>
                    </a:lnTo>
                    <a:lnTo>
                      <a:pt x="28" y="32"/>
                    </a:lnTo>
                    <a:lnTo>
                      <a:pt x="32" y="48"/>
                    </a:lnTo>
                    <a:lnTo>
                      <a:pt x="32" y="48"/>
                    </a:lnTo>
                    <a:lnTo>
                      <a:pt x="28" y="40"/>
                    </a:lnTo>
                    <a:lnTo>
                      <a:pt x="22" y="36"/>
                    </a:lnTo>
                    <a:lnTo>
                      <a:pt x="18" y="36"/>
                    </a:lnTo>
                    <a:lnTo>
                      <a:pt x="12" y="38"/>
                    </a:lnTo>
                    <a:lnTo>
                      <a:pt x="12" y="38"/>
                    </a:lnTo>
                    <a:lnTo>
                      <a:pt x="12" y="40"/>
                    </a:lnTo>
                    <a:lnTo>
                      <a:pt x="14" y="46"/>
                    </a:lnTo>
                    <a:lnTo>
                      <a:pt x="14" y="50"/>
                    </a:lnTo>
                    <a:lnTo>
                      <a:pt x="12" y="50"/>
                    </a:lnTo>
                    <a:lnTo>
                      <a:pt x="10" y="50"/>
                    </a:lnTo>
                    <a:lnTo>
                      <a:pt x="10" y="50"/>
                    </a:lnTo>
                    <a:lnTo>
                      <a:pt x="8" y="48"/>
                    </a:lnTo>
                    <a:lnTo>
                      <a:pt x="6" y="48"/>
                    </a:lnTo>
                    <a:lnTo>
                      <a:pt x="4" y="50"/>
                    </a:lnTo>
                    <a:lnTo>
                      <a:pt x="2" y="50"/>
                    </a:lnTo>
                    <a:lnTo>
                      <a:pt x="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0" name="Freeform 994">
                <a:extLst>
                  <a:ext uri="{FF2B5EF4-FFF2-40B4-BE49-F238E27FC236}">
                    <a16:creationId xmlns:a16="http://schemas.microsoft.com/office/drawing/2014/main" id="{82517C9D-1769-2953-F547-875F40E18FA3}"/>
                  </a:ext>
                </a:extLst>
              </p:cNvPr>
              <p:cNvSpPr>
                <a:spLocks/>
              </p:cNvSpPr>
              <p:nvPr/>
            </p:nvSpPr>
            <p:spPr bwMode="auto">
              <a:xfrm>
                <a:off x="5138" y="2831"/>
                <a:ext cx="16" cy="16"/>
              </a:xfrm>
              <a:custGeom>
                <a:avLst/>
                <a:gdLst>
                  <a:gd name="T0" fmla="*/ 0 w 16"/>
                  <a:gd name="T1" fmla="*/ 6 h 16"/>
                  <a:gd name="T2" fmla="*/ 0 w 16"/>
                  <a:gd name="T3" fmla="*/ 6 h 16"/>
                  <a:gd name="T4" fmla="*/ 2 w 16"/>
                  <a:gd name="T5" fmla="*/ 0 h 16"/>
                  <a:gd name="T6" fmla="*/ 4 w 16"/>
                  <a:gd name="T7" fmla="*/ 0 h 16"/>
                  <a:gd name="T8" fmla="*/ 6 w 16"/>
                  <a:gd name="T9" fmla="*/ 2 h 16"/>
                  <a:gd name="T10" fmla="*/ 6 w 16"/>
                  <a:gd name="T11" fmla="*/ 2 h 16"/>
                  <a:gd name="T12" fmla="*/ 8 w 16"/>
                  <a:gd name="T13" fmla="*/ 6 h 16"/>
                  <a:gd name="T14" fmla="*/ 10 w 16"/>
                  <a:gd name="T15" fmla="*/ 6 h 16"/>
                  <a:gd name="T16" fmla="*/ 14 w 16"/>
                  <a:gd name="T17" fmla="*/ 6 h 16"/>
                  <a:gd name="T18" fmla="*/ 16 w 16"/>
                  <a:gd name="T19" fmla="*/ 6 h 16"/>
                  <a:gd name="T20" fmla="*/ 16 w 16"/>
                  <a:gd name="T21" fmla="*/ 6 h 16"/>
                  <a:gd name="T22" fmla="*/ 16 w 16"/>
                  <a:gd name="T23" fmla="*/ 12 h 16"/>
                  <a:gd name="T24" fmla="*/ 14 w 16"/>
                  <a:gd name="T25" fmla="*/ 14 h 16"/>
                  <a:gd name="T26" fmla="*/ 14 w 16"/>
                  <a:gd name="T27" fmla="*/ 14 h 16"/>
                  <a:gd name="T28" fmla="*/ 10 w 16"/>
                  <a:gd name="T29" fmla="*/ 10 h 16"/>
                  <a:gd name="T30" fmla="*/ 8 w 16"/>
                  <a:gd name="T31" fmla="*/ 12 h 16"/>
                  <a:gd name="T32" fmla="*/ 8 w 16"/>
                  <a:gd name="T33" fmla="*/ 12 h 16"/>
                  <a:gd name="T34" fmla="*/ 6 w 16"/>
                  <a:gd name="T35" fmla="*/ 16 h 16"/>
                  <a:gd name="T36" fmla="*/ 4 w 16"/>
                  <a:gd name="T37" fmla="*/ 16 h 16"/>
                  <a:gd name="T38" fmla="*/ 0 w 16"/>
                  <a:gd name="T39" fmla="*/ 6 h 16"/>
                  <a:gd name="T40" fmla="*/ 0 w 16"/>
                  <a:gd name="T4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6">
                    <a:moveTo>
                      <a:pt x="0" y="6"/>
                    </a:moveTo>
                    <a:lnTo>
                      <a:pt x="0" y="6"/>
                    </a:lnTo>
                    <a:lnTo>
                      <a:pt x="2" y="0"/>
                    </a:lnTo>
                    <a:lnTo>
                      <a:pt x="4" y="0"/>
                    </a:lnTo>
                    <a:lnTo>
                      <a:pt x="6" y="2"/>
                    </a:lnTo>
                    <a:lnTo>
                      <a:pt x="6" y="2"/>
                    </a:lnTo>
                    <a:lnTo>
                      <a:pt x="8" y="6"/>
                    </a:lnTo>
                    <a:lnTo>
                      <a:pt x="10" y="6"/>
                    </a:lnTo>
                    <a:lnTo>
                      <a:pt x="14" y="6"/>
                    </a:lnTo>
                    <a:lnTo>
                      <a:pt x="16" y="6"/>
                    </a:lnTo>
                    <a:lnTo>
                      <a:pt x="16" y="6"/>
                    </a:lnTo>
                    <a:lnTo>
                      <a:pt x="16" y="12"/>
                    </a:lnTo>
                    <a:lnTo>
                      <a:pt x="14" y="14"/>
                    </a:lnTo>
                    <a:lnTo>
                      <a:pt x="14" y="14"/>
                    </a:lnTo>
                    <a:lnTo>
                      <a:pt x="10" y="10"/>
                    </a:lnTo>
                    <a:lnTo>
                      <a:pt x="8" y="12"/>
                    </a:lnTo>
                    <a:lnTo>
                      <a:pt x="8" y="12"/>
                    </a:lnTo>
                    <a:lnTo>
                      <a:pt x="6" y="16"/>
                    </a:lnTo>
                    <a:lnTo>
                      <a:pt x="4" y="1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1" name="Freeform 995">
                <a:extLst>
                  <a:ext uri="{FF2B5EF4-FFF2-40B4-BE49-F238E27FC236}">
                    <a16:creationId xmlns:a16="http://schemas.microsoft.com/office/drawing/2014/main" id="{9175EBD0-7ABE-3AD7-A55A-DEB14D13D57B}"/>
                  </a:ext>
                </a:extLst>
              </p:cNvPr>
              <p:cNvSpPr>
                <a:spLocks/>
              </p:cNvSpPr>
              <p:nvPr/>
            </p:nvSpPr>
            <p:spPr bwMode="auto">
              <a:xfrm>
                <a:off x="1584" y="1830"/>
                <a:ext cx="40" cy="44"/>
              </a:xfrm>
              <a:custGeom>
                <a:avLst/>
                <a:gdLst>
                  <a:gd name="T0" fmla="*/ 0 w 40"/>
                  <a:gd name="T1" fmla="*/ 30 h 44"/>
                  <a:gd name="T2" fmla="*/ 0 w 40"/>
                  <a:gd name="T3" fmla="*/ 30 h 44"/>
                  <a:gd name="T4" fmla="*/ 0 w 40"/>
                  <a:gd name="T5" fmla="*/ 26 h 44"/>
                  <a:gd name="T6" fmla="*/ 0 w 40"/>
                  <a:gd name="T7" fmla="*/ 26 h 44"/>
                  <a:gd name="T8" fmla="*/ 2 w 40"/>
                  <a:gd name="T9" fmla="*/ 20 h 44"/>
                  <a:gd name="T10" fmla="*/ 2 w 40"/>
                  <a:gd name="T11" fmla="*/ 12 h 44"/>
                  <a:gd name="T12" fmla="*/ 2 w 40"/>
                  <a:gd name="T13" fmla="*/ 6 h 44"/>
                  <a:gd name="T14" fmla="*/ 4 w 40"/>
                  <a:gd name="T15" fmla="*/ 0 h 44"/>
                  <a:gd name="T16" fmla="*/ 4 w 40"/>
                  <a:gd name="T17" fmla="*/ 0 h 44"/>
                  <a:gd name="T18" fmla="*/ 8 w 40"/>
                  <a:gd name="T19" fmla="*/ 2 h 44"/>
                  <a:gd name="T20" fmla="*/ 10 w 40"/>
                  <a:gd name="T21" fmla="*/ 10 h 44"/>
                  <a:gd name="T22" fmla="*/ 12 w 40"/>
                  <a:gd name="T23" fmla="*/ 16 h 44"/>
                  <a:gd name="T24" fmla="*/ 12 w 40"/>
                  <a:gd name="T25" fmla="*/ 16 h 44"/>
                  <a:gd name="T26" fmla="*/ 14 w 40"/>
                  <a:gd name="T27" fmla="*/ 18 h 44"/>
                  <a:gd name="T28" fmla="*/ 14 w 40"/>
                  <a:gd name="T29" fmla="*/ 18 h 44"/>
                  <a:gd name="T30" fmla="*/ 14 w 40"/>
                  <a:gd name="T31" fmla="*/ 6 h 44"/>
                  <a:gd name="T32" fmla="*/ 14 w 40"/>
                  <a:gd name="T33" fmla="*/ 4 h 44"/>
                  <a:gd name="T34" fmla="*/ 18 w 40"/>
                  <a:gd name="T35" fmla="*/ 2 h 44"/>
                  <a:gd name="T36" fmla="*/ 18 w 40"/>
                  <a:gd name="T37" fmla="*/ 2 h 44"/>
                  <a:gd name="T38" fmla="*/ 24 w 40"/>
                  <a:gd name="T39" fmla="*/ 6 h 44"/>
                  <a:gd name="T40" fmla="*/ 30 w 40"/>
                  <a:gd name="T41" fmla="*/ 10 h 44"/>
                  <a:gd name="T42" fmla="*/ 34 w 40"/>
                  <a:gd name="T43" fmla="*/ 18 h 44"/>
                  <a:gd name="T44" fmla="*/ 40 w 40"/>
                  <a:gd name="T45" fmla="*/ 26 h 44"/>
                  <a:gd name="T46" fmla="*/ 40 w 40"/>
                  <a:gd name="T47" fmla="*/ 26 h 44"/>
                  <a:gd name="T48" fmla="*/ 38 w 40"/>
                  <a:gd name="T49" fmla="*/ 32 h 44"/>
                  <a:gd name="T50" fmla="*/ 34 w 40"/>
                  <a:gd name="T51" fmla="*/ 34 h 44"/>
                  <a:gd name="T52" fmla="*/ 32 w 40"/>
                  <a:gd name="T53" fmla="*/ 32 h 44"/>
                  <a:gd name="T54" fmla="*/ 28 w 40"/>
                  <a:gd name="T55" fmla="*/ 28 h 44"/>
                  <a:gd name="T56" fmla="*/ 28 w 40"/>
                  <a:gd name="T57" fmla="*/ 28 h 44"/>
                  <a:gd name="T58" fmla="*/ 28 w 40"/>
                  <a:gd name="T59" fmla="*/ 36 h 44"/>
                  <a:gd name="T60" fmla="*/ 28 w 40"/>
                  <a:gd name="T61" fmla="*/ 42 h 44"/>
                  <a:gd name="T62" fmla="*/ 28 w 40"/>
                  <a:gd name="T63" fmla="*/ 42 h 44"/>
                  <a:gd name="T64" fmla="*/ 26 w 40"/>
                  <a:gd name="T65" fmla="*/ 42 h 44"/>
                  <a:gd name="T66" fmla="*/ 24 w 40"/>
                  <a:gd name="T67" fmla="*/ 42 h 44"/>
                  <a:gd name="T68" fmla="*/ 22 w 40"/>
                  <a:gd name="T69" fmla="*/ 38 h 44"/>
                  <a:gd name="T70" fmla="*/ 22 w 40"/>
                  <a:gd name="T71" fmla="*/ 38 h 44"/>
                  <a:gd name="T72" fmla="*/ 18 w 40"/>
                  <a:gd name="T73" fmla="*/ 32 h 44"/>
                  <a:gd name="T74" fmla="*/ 16 w 40"/>
                  <a:gd name="T75" fmla="*/ 32 h 44"/>
                  <a:gd name="T76" fmla="*/ 14 w 40"/>
                  <a:gd name="T77" fmla="*/ 36 h 44"/>
                  <a:gd name="T78" fmla="*/ 10 w 40"/>
                  <a:gd name="T79" fmla="*/ 42 h 44"/>
                  <a:gd name="T80" fmla="*/ 10 w 40"/>
                  <a:gd name="T81" fmla="*/ 42 h 44"/>
                  <a:gd name="T82" fmla="*/ 10 w 40"/>
                  <a:gd name="T83" fmla="*/ 42 h 44"/>
                  <a:gd name="T84" fmla="*/ 10 w 40"/>
                  <a:gd name="T85" fmla="*/ 42 h 44"/>
                  <a:gd name="T86" fmla="*/ 6 w 40"/>
                  <a:gd name="T87" fmla="*/ 42 h 44"/>
                  <a:gd name="T88" fmla="*/ 4 w 40"/>
                  <a:gd name="T89" fmla="*/ 44 h 44"/>
                  <a:gd name="T90" fmla="*/ 2 w 40"/>
                  <a:gd name="T91" fmla="*/ 40 h 44"/>
                  <a:gd name="T92" fmla="*/ 0 w 40"/>
                  <a:gd name="T93" fmla="*/ 30 h 44"/>
                  <a:gd name="T94" fmla="*/ 0 w 40"/>
                  <a:gd name="T9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44">
                    <a:moveTo>
                      <a:pt x="0" y="30"/>
                    </a:moveTo>
                    <a:lnTo>
                      <a:pt x="0" y="30"/>
                    </a:lnTo>
                    <a:lnTo>
                      <a:pt x="0" y="26"/>
                    </a:lnTo>
                    <a:lnTo>
                      <a:pt x="0" y="26"/>
                    </a:lnTo>
                    <a:lnTo>
                      <a:pt x="2" y="20"/>
                    </a:lnTo>
                    <a:lnTo>
                      <a:pt x="2" y="12"/>
                    </a:lnTo>
                    <a:lnTo>
                      <a:pt x="2" y="6"/>
                    </a:lnTo>
                    <a:lnTo>
                      <a:pt x="4" y="0"/>
                    </a:lnTo>
                    <a:lnTo>
                      <a:pt x="4" y="0"/>
                    </a:lnTo>
                    <a:lnTo>
                      <a:pt x="8" y="2"/>
                    </a:lnTo>
                    <a:lnTo>
                      <a:pt x="10" y="10"/>
                    </a:lnTo>
                    <a:lnTo>
                      <a:pt x="12" y="16"/>
                    </a:lnTo>
                    <a:lnTo>
                      <a:pt x="12" y="16"/>
                    </a:lnTo>
                    <a:lnTo>
                      <a:pt x="14" y="18"/>
                    </a:lnTo>
                    <a:lnTo>
                      <a:pt x="14" y="18"/>
                    </a:lnTo>
                    <a:lnTo>
                      <a:pt x="14" y="6"/>
                    </a:lnTo>
                    <a:lnTo>
                      <a:pt x="14" y="4"/>
                    </a:lnTo>
                    <a:lnTo>
                      <a:pt x="18" y="2"/>
                    </a:lnTo>
                    <a:lnTo>
                      <a:pt x="18" y="2"/>
                    </a:lnTo>
                    <a:lnTo>
                      <a:pt x="24" y="6"/>
                    </a:lnTo>
                    <a:lnTo>
                      <a:pt x="30" y="10"/>
                    </a:lnTo>
                    <a:lnTo>
                      <a:pt x="34" y="18"/>
                    </a:lnTo>
                    <a:lnTo>
                      <a:pt x="40" y="26"/>
                    </a:lnTo>
                    <a:lnTo>
                      <a:pt x="40" y="26"/>
                    </a:lnTo>
                    <a:lnTo>
                      <a:pt x="38" y="32"/>
                    </a:lnTo>
                    <a:lnTo>
                      <a:pt x="34" y="34"/>
                    </a:lnTo>
                    <a:lnTo>
                      <a:pt x="32" y="32"/>
                    </a:lnTo>
                    <a:lnTo>
                      <a:pt x="28" y="28"/>
                    </a:lnTo>
                    <a:lnTo>
                      <a:pt x="28" y="28"/>
                    </a:lnTo>
                    <a:lnTo>
                      <a:pt x="28" y="36"/>
                    </a:lnTo>
                    <a:lnTo>
                      <a:pt x="28" y="42"/>
                    </a:lnTo>
                    <a:lnTo>
                      <a:pt x="28" y="42"/>
                    </a:lnTo>
                    <a:lnTo>
                      <a:pt x="26" y="42"/>
                    </a:lnTo>
                    <a:lnTo>
                      <a:pt x="24" y="42"/>
                    </a:lnTo>
                    <a:lnTo>
                      <a:pt x="22" y="38"/>
                    </a:lnTo>
                    <a:lnTo>
                      <a:pt x="22" y="38"/>
                    </a:lnTo>
                    <a:lnTo>
                      <a:pt x="18" y="32"/>
                    </a:lnTo>
                    <a:lnTo>
                      <a:pt x="16" y="32"/>
                    </a:lnTo>
                    <a:lnTo>
                      <a:pt x="14" y="36"/>
                    </a:lnTo>
                    <a:lnTo>
                      <a:pt x="10" y="42"/>
                    </a:lnTo>
                    <a:lnTo>
                      <a:pt x="10" y="42"/>
                    </a:lnTo>
                    <a:lnTo>
                      <a:pt x="10" y="42"/>
                    </a:lnTo>
                    <a:lnTo>
                      <a:pt x="10" y="42"/>
                    </a:lnTo>
                    <a:lnTo>
                      <a:pt x="6" y="42"/>
                    </a:lnTo>
                    <a:lnTo>
                      <a:pt x="4" y="44"/>
                    </a:lnTo>
                    <a:lnTo>
                      <a:pt x="2" y="40"/>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2" name="Freeform 996">
                <a:extLst>
                  <a:ext uri="{FF2B5EF4-FFF2-40B4-BE49-F238E27FC236}">
                    <a16:creationId xmlns:a16="http://schemas.microsoft.com/office/drawing/2014/main" id="{64DFFB8D-A6DB-47D3-7B28-CC5F3C6FC84F}"/>
                  </a:ext>
                </a:extLst>
              </p:cNvPr>
              <p:cNvSpPr>
                <a:spLocks/>
              </p:cNvSpPr>
              <p:nvPr/>
            </p:nvSpPr>
            <p:spPr bwMode="auto">
              <a:xfrm>
                <a:off x="1574" y="1860"/>
                <a:ext cx="20" cy="36"/>
              </a:xfrm>
              <a:custGeom>
                <a:avLst/>
                <a:gdLst>
                  <a:gd name="T0" fmla="*/ 10 w 20"/>
                  <a:gd name="T1" fmla="*/ 0 h 36"/>
                  <a:gd name="T2" fmla="*/ 10 w 20"/>
                  <a:gd name="T3" fmla="*/ 0 h 36"/>
                  <a:gd name="T4" fmla="*/ 12 w 20"/>
                  <a:gd name="T5" fmla="*/ 6 h 36"/>
                  <a:gd name="T6" fmla="*/ 14 w 20"/>
                  <a:gd name="T7" fmla="*/ 8 h 36"/>
                  <a:gd name="T8" fmla="*/ 16 w 20"/>
                  <a:gd name="T9" fmla="*/ 10 h 36"/>
                  <a:gd name="T10" fmla="*/ 20 w 20"/>
                  <a:gd name="T11" fmla="*/ 12 h 36"/>
                  <a:gd name="T12" fmla="*/ 20 w 20"/>
                  <a:gd name="T13" fmla="*/ 12 h 36"/>
                  <a:gd name="T14" fmla="*/ 16 w 20"/>
                  <a:gd name="T15" fmla="*/ 18 h 36"/>
                  <a:gd name="T16" fmla="*/ 16 w 20"/>
                  <a:gd name="T17" fmla="*/ 18 h 36"/>
                  <a:gd name="T18" fmla="*/ 14 w 20"/>
                  <a:gd name="T19" fmla="*/ 18 h 36"/>
                  <a:gd name="T20" fmla="*/ 12 w 20"/>
                  <a:gd name="T21" fmla="*/ 16 h 36"/>
                  <a:gd name="T22" fmla="*/ 10 w 20"/>
                  <a:gd name="T23" fmla="*/ 14 h 36"/>
                  <a:gd name="T24" fmla="*/ 6 w 20"/>
                  <a:gd name="T25" fmla="*/ 12 h 36"/>
                  <a:gd name="T26" fmla="*/ 6 w 20"/>
                  <a:gd name="T27" fmla="*/ 12 h 36"/>
                  <a:gd name="T28" fmla="*/ 10 w 20"/>
                  <a:gd name="T29" fmla="*/ 26 h 36"/>
                  <a:gd name="T30" fmla="*/ 10 w 20"/>
                  <a:gd name="T31" fmla="*/ 32 h 36"/>
                  <a:gd name="T32" fmla="*/ 8 w 20"/>
                  <a:gd name="T33" fmla="*/ 36 h 36"/>
                  <a:gd name="T34" fmla="*/ 4 w 20"/>
                  <a:gd name="T35" fmla="*/ 36 h 36"/>
                  <a:gd name="T36" fmla="*/ 4 w 20"/>
                  <a:gd name="T37" fmla="*/ 36 h 36"/>
                  <a:gd name="T38" fmla="*/ 4 w 20"/>
                  <a:gd name="T39" fmla="*/ 32 h 36"/>
                  <a:gd name="T40" fmla="*/ 2 w 20"/>
                  <a:gd name="T41" fmla="*/ 30 h 36"/>
                  <a:gd name="T42" fmla="*/ 2 w 20"/>
                  <a:gd name="T43" fmla="*/ 28 h 36"/>
                  <a:gd name="T44" fmla="*/ 0 w 20"/>
                  <a:gd name="T45" fmla="*/ 26 h 36"/>
                  <a:gd name="T46" fmla="*/ 0 w 20"/>
                  <a:gd name="T47" fmla="*/ 26 h 36"/>
                  <a:gd name="T48" fmla="*/ 4 w 20"/>
                  <a:gd name="T49" fmla="*/ 10 h 36"/>
                  <a:gd name="T50" fmla="*/ 8 w 20"/>
                  <a:gd name="T51" fmla="*/ 4 h 36"/>
                  <a:gd name="T52" fmla="*/ 10 w 20"/>
                  <a:gd name="T53" fmla="*/ 0 h 36"/>
                  <a:gd name="T54" fmla="*/ 10 w 20"/>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lnTo>
                      <a:pt x="10" y="0"/>
                    </a:lnTo>
                    <a:lnTo>
                      <a:pt x="12" y="6"/>
                    </a:lnTo>
                    <a:lnTo>
                      <a:pt x="14" y="8"/>
                    </a:lnTo>
                    <a:lnTo>
                      <a:pt x="16" y="10"/>
                    </a:lnTo>
                    <a:lnTo>
                      <a:pt x="20" y="12"/>
                    </a:lnTo>
                    <a:lnTo>
                      <a:pt x="20" y="12"/>
                    </a:lnTo>
                    <a:lnTo>
                      <a:pt x="16" y="18"/>
                    </a:lnTo>
                    <a:lnTo>
                      <a:pt x="16" y="18"/>
                    </a:lnTo>
                    <a:lnTo>
                      <a:pt x="14" y="18"/>
                    </a:lnTo>
                    <a:lnTo>
                      <a:pt x="12" y="16"/>
                    </a:lnTo>
                    <a:lnTo>
                      <a:pt x="10" y="14"/>
                    </a:lnTo>
                    <a:lnTo>
                      <a:pt x="6" y="12"/>
                    </a:lnTo>
                    <a:lnTo>
                      <a:pt x="6" y="12"/>
                    </a:lnTo>
                    <a:lnTo>
                      <a:pt x="10" y="26"/>
                    </a:lnTo>
                    <a:lnTo>
                      <a:pt x="10" y="32"/>
                    </a:lnTo>
                    <a:lnTo>
                      <a:pt x="8" y="36"/>
                    </a:lnTo>
                    <a:lnTo>
                      <a:pt x="4" y="36"/>
                    </a:lnTo>
                    <a:lnTo>
                      <a:pt x="4" y="36"/>
                    </a:lnTo>
                    <a:lnTo>
                      <a:pt x="4" y="32"/>
                    </a:lnTo>
                    <a:lnTo>
                      <a:pt x="2" y="30"/>
                    </a:lnTo>
                    <a:lnTo>
                      <a:pt x="2" y="28"/>
                    </a:lnTo>
                    <a:lnTo>
                      <a:pt x="0" y="26"/>
                    </a:lnTo>
                    <a:lnTo>
                      <a:pt x="0" y="26"/>
                    </a:lnTo>
                    <a:lnTo>
                      <a:pt x="4" y="10"/>
                    </a:lnTo>
                    <a:lnTo>
                      <a:pt x="8"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3" name="Freeform 997">
                <a:extLst>
                  <a:ext uri="{FF2B5EF4-FFF2-40B4-BE49-F238E27FC236}">
                    <a16:creationId xmlns:a16="http://schemas.microsoft.com/office/drawing/2014/main" id="{818A6E50-1B49-0A74-061E-59F2FAA6A49E}"/>
                  </a:ext>
                </a:extLst>
              </p:cNvPr>
              <p:cNvSpPr>
                <a:spLocks/>
              </p:cNvSpPr>
              <p:nvPr/>
            </p:nvSpPr>
            <p:spPr bwMode="auto">
              <a:xfrm>
                <a:off x="1594" y="1854"/>
                <a:ext cx="12" cy="22"/>
              </a:xfrm>
              <a:custGeom>
                <a:avLst/>
                <a:gdLst>
                  <a:gd name="T0" fmla="*/ 0 w 12"/>
                  <a:gd name="T1" fmla="*/ 18 h 22"/>
                  <a:gd name="T2" fmla="*/ 0 w 12"/>
                  <a:gd name="T3" fmla="*/ 18 h 22"/>
                  <a:gd name="T4" fmla="*/ 2 w 12"/>
                  <a:gd name="T5" fmla="*/ 6 h 22"/>
                  <a:gd name="T6" fmla="*/ 4 w 12"/>
                  <a:gd name="T7" fmla="*/ 0 h 22"/>
                  <a:gd name="T8" fmla="*/ 6 w 12"/>
                  <a:gd name="T9" fmla="*/ 0 h 22"/>
                  <a:gd name="T10" fmla="*/ 8 w 12"/>
                  <a:gd name="T11" fmla="*/ 2 h 22"/>
                  <a:gd name="T12" fmla="*/ 12 w 12"/>
                  <a:gd name="T13" fmla="*/ 10 h 22"/>
                  <a:gd name="T14" fmla="*/ 12 w 12"/>
                  <a:gd name="T15" fmla="*/ 10 h 22"/>
                  <a:gd name="T16" fmla="*/ 12 w 12"/>
                  <a:gd name="T17" fmla="*/ 14 h 22"/>
                  <a:gd name="T18" fmla="*/ 10 w 12"/>
                  <a:gd name="T19" fmla="*/ 18 h 22"/>
                  <a:gd name="T20" fmla="*/ 10 w 12"/>
                  <a:gd name="T21" fmla="*/ 18 h 22"/>
                  <a:gd name="T22" fmla="*/ 8 w 12"/>
                  <a:gd name="T23" fmla="*/ 22 h 22"/>
                  <a:gd name="T24" fmla="*/ 6 w 12"/>
                  <a:gd name="T25" fmla="*/ 22 h 22"/>
                  <a:gd name="T26" fmla="*/ 6 w 12"/>
                  <a:gd name="T27" fmla="*/ 22 h 22"/>
                  <a:gd name="T28" fmla="*/ 4 w 12"/>
                  <a:gd name="T29" fmla="*/ 18 h 22"/>
                  <a:gd name="T30" fmla="*/ 0 w 12"/>
                  <a:gd name="T31" fmla="*/ 18 h 22"/>
                  <a:gd name="T32" fmla="*/ 0 w 12"/>
                  <a:gd name="T3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0" y="18"/>
                    </a:moveTo>
                    <a:lnTo>
                      <a:pt x="0" y="18"/>
                    </a:lnTo>
                    <a:lnTo>
                      <a:pt x="2" y="6"/>
                    </a:lnTo>
                    <a:lnTo>
                      <a:pt x="4" y="0"/>
                    </a:lnTo>
                    <a:lnTo>
                      <a:pt x="6" y="0"/>
                    </a:lnTo>
                    <a:lnTo>
                      <a:pt x="8" y="2"/>
                    </a:lnTo>
                    <a:lnTo>
                      <a:pt x="12" y="10"/>
                    </a:lnTo>
                    <a:lnTo>
                      <a:pt x="12" y="10"/>
                    </a:lnTo>
                    <a:lnTo>
                      <a:pt x="12" y="14"/>
                    </a:lnTo>
                    <a:lnTo>
                      <a:pt x="10" y="18"/>
                    </a:lnTo>
                    <a:lnTo>
                      <a:pt x="10" y="18"/>
                    </a:lnTo>
                    <a:lnTo>
                      <a:pt x="8" y="22"/>
                    </a:lnTo>
                    <a:lnTo>
                      <a:pt x="6" y="22"/>
                    </a:lnTo>
                    <a:lnTo>
                      <a:pt x="6" y="22"/>
                    </a:lnTo>
                    <a:lnTo>
                      <a:pt x="4" y="1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4" name="Freeform 998">
                <a:extLst>
                  <a:ext uri="{FF2B5EF4-FFF2-40B4-BE49-F238E27FC236}">
                    <a16:creationId xmlns:a16="http://schemas.microsoft.com/office/drawing/2014/main" id="{0EFC48DF-E877-A68E-983C-9FE479E23990}"/>
                  </a:ext>
                </a:extLst>
              </p:cNvPr>
              <p:cNvSpPr>
                <a:spLocks/>
              </p:cNvSpPr>
              <p:nvPr/>
            </p:nvSpPr>
            <p:spPr bwMode="auto">
              <a:xfrm>
                <a:off x="1600" y="1870"/>
                <a:ext cx="8" cy="16"/>
              </a:xfrm>
              <a:custGeom>
                <a:avLst/>
                <a:gdLst>
                  <a:gd name="T0" fmla="*/ 0 w 8"/>
                  <a:gd name="T1" fmla="*/ 6 h 16"/>
                  <a:gd name="T2" fmla="*/ 0 w 8"/>
                  <a:gd name="T3" fmla="*/ 6 h 16"/>
                  <a:gd name="T4" fmla="*/ 2 w 8"/>
                  <a:gd name="T5" fmla="*/ 2 h 16"/>
                  <a:gd name="T6" fmla="*/ 4 w 8"/>
                  <a:gd name="T7" fmla="*/ 2 h 16"/>
                  <a:gd name="T8" fmla="*/ 4 w 8"/>
                  <a:gd name="T9" fmla="*/ 2 h 16"/>
                  <a:gd name="T10" fmla="*/ 6 w 8"/>
                  <a:gd name="T11" fmla="*/ 0 h 16"/>
                  <a:gd name="T12" fmla="*/ 6 w 8"/>
                  <a:gd name="T13" fmla="*/ 2 h 16"/>
                  <a:gd name="T14" fmla="*/ 8 w 8"/>
                  <a:gd name="T15" fmla="*/ 6 h 16"/>
                  <a:gd name="T16" fmla="*/ 8 w 8"/>
                  <a:gd name="T17" fmla="*/ 6 h 16"/>
                  <a:gd name="T18" fmla="*/ 8 w 8"/>
                  <a:gd name="T19" fmla="*/ 12 h 16"/>
                  <a:gd name="T20" fmla="*/ 8 w 8"/>
                  <a:gd name="T21" fmla="*/ 14 h 16"/>
                  <a:gd name="T22" fmla="*/ 6 w 8"/>
                  <a:gd name="T23" fmla="*/ 16 h 16"/>
                  <a:gd name="T24" fmla="*/ 6 w 8"/>
                  <a:gd name="T25" fmla="*/ 16 h 16"/>
                  <a:gd name="T26" fmla="*/ 4 w 8"/>
                  <a:gd name="T27" fmla="*/ 12 h 16"/>
                  <a:gd name="T28" fmla="*/ 0 w 8"/>
                  <a:gd name="T29" fmla="*/ 8 h 16"/>
                  <a:gd name="T30" fmla="*/ 0 w 8"/>
                  <a:gd name="T31" fmla="*/ 8 h 16"/>
                  <a:gd name="T32" fmla="*/ 0 w 8"/>
                  <a:gd name="T33" fmla="*/ 6 h 16"/>
                  <a:gd name="T34" fmla="*/ 0 w 8"/>
                  <a:gd name="T3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6">
                    <a:moveTo>
                      <a:pt x="0" y="6"/>
                    </a:moveTo>
                    <a:lnTo>
                      <a:pt x="0" y="6"/>
                    </a:lnTo>
                    <a:lnTo>
                      <a:pt x="2" y="2"/>
                    </a:lnTo>
                    <a:lnTo>
                      <a:pt x="4" y="2"/>
                    </a:lnTo>
                    <a:lnTo>
                      <a:pt x="4" y="2"/>
                    </a:lnTo>
                    <a:lnTo>
                      <a:pt x="6" y="0"/>
                    </a:lnTo>
                    <a:lnTo>
                      <a:pt x="6" y="2"/>
                    </a:lnTo>
                    <a:lnTo>
                      <a:pt x="8" y="6"/>
                    </a:lnTo>
                    <a:lnTo>
                      <a:pt x="8" y="6"/>
                    </a:lnTo>
                    <a:lnTo>
                      <a:pt x="8" y="12"/>
                    </a:lnTo>
                    <a:lnTo>
                      <a:pt x="8" y="14"/>
                    </a:lnTo>
                    <a:lnTo>
                      <a:pt x="6" y="16"/>
                    </a:lnTo>
                    <a:lnTo>
                      <a:pt x="6" y="16"/>
                    </a:lnTo>
                    <a:lnTo>
                      <a:pt x="4" y="12"/>
                    </a:lnTo>
                    <a:lnTo>
                      <a:pt x="0" y="8"/>
                    </a:lnTo>
                    <a:lnTo>
                      <a:pt x="0"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5" name="Freeform 999">
                <a:extLst>
                  <a:ext uri="{FF2B5EF4-FFF2-40B4-BE49-F238E27FC236}">
                    <a16:creationId xmlns:a16="http://schemas.microsoft.com/office/drawing/2014/main" id="{3B25E028-312E-72B6-80BC-69552D802882}"/>
                  </a:ext>
                </a:extLst>
              </p:cNvPr>
              <p:cNvSpPr>
                <a:spLocks/>
              </p:cNvSpPr>
              <p:nvPr/>
            </p:nvSpPr>
            <p:spPr bwMode="auto">
              <a:xfrm>
                <a:off x="1600" y="1878"/>
                <a:ext cx="6" cy="8"/>
              </a:xfrm>
              <a:custGeom>
                <a:avLst/>
                <a:gdLst>
                  <a:gd name="T0" fmla="*/ 0 w 6"/>
                  <a:gd name="T1" fmla="*/ 0 h 8"/>
                  <a:gd name="T2" fmla="*/ 0 w 6"/>
                  <a:gd name="T3" fmla="*/ 0 h 8"/>
                  <a:gd name="T4" fmla="*/ 4 w 6"/>
                  <a:gd name="T5" fmla="*/ 2 h 8"/>
                  <a:gd name="T6" fmla="*/ 6 w 6"/>
                  <a:gd name="T7" fmla="*/ 8 h 8"/>
                  <a:gd name="T8" fmla="*/ 6 w 6"/>
                  <a:gd name="T9" fmla="*/ 8 h 8"/>
                  <a:gd name="T10" fmla="*/ 4 w 6"/>
                  <a:gd name="T11" fmla="*/ 6 h 8"/>
                  <a:gd name="T12" fmla="*/ 0 w 6"/>
                  <a:gd name="T13" fmla="*/ 0 h 8"/>
                  <a:gd name="T14" fmla="*/ 0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0"/>
                    </a:moveTo>
                    <a:lnTo>
                      <a:pt x="0" y="0"/>
                    </a:lnTo>
                    <a:lnTo>
                      <a:pt x="4" y="2"/>
                    </a:lnTo>
                    <a:lnTo>
                      <a:pt x="6" y="8"/>
                    </a:lnTo>
                    <a:lnTo>
                      <a:pt x="6" y="8"/>
                    </a:lnTo>
                    <a:lnTo>
                      <a:pt x="4"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6" name="Freeform 1000">
                <a:extLst>
                  <a:ext uri="{FF2B5EF4-FFF2-40B4-BE49-F238E27FC236}">
                    <a16:creationId xmlns:a16="http://schemas.microsoft.com/office/drawing/2014/main" id="{775040A1-BD08-2468-4A24-881F13BF86A0}"/>
                  </a:ext>
                </a:extLst>
              </p:cNvPr>
              <p:cNvSpPr>
                <a:spLocks/>
              </p:cNvSpPr>
              <p:nvPr/>
            </p:nvSpPr>
            <p:spPr bwMode="auto">
              <a:xfrm>
                <a:off x="1652" y="1946"/>
                <a:ext cx="4" cy="14"/>
              </a:xfrm>
              <a:custGeom>
                <a:avLst/>
                <a:gdLst>
                  <a:gd name="T0" fmla="*/ 0 w 4"/>
                  <a:gd name="T1" fmla="*/ 14 h 14"/>
                  <a:gd name="T2" fmla="*/ 0 w 4"/>
                  <a:gd name="T3" fmla="*/ 14 h 14"/>
                  <a:gd name="T4" fmla="*/ 2 w 4"/>
                  <a:gd name="T5" fmla="*/ 10 h 14"/>
                  <a:gd name="T6" fmla="*/ 0 w 4"/>
                  <a:gd name="T7" fmla="*/ 4 h 14"/>
                  <a:gd name="T8" fmla="*/ 0 w 4"/>
                  <a:gd name="T9" fmla="*/ 0 h 14"/>
                  <a:gd name="T10" fmla="*/ 2 w 4"/>
                  <a:gd name="T11" fmla="*/ 0 h 14"/>
                  <a:gd name="T12" fmla="*/ 4 w 4"/>
                  <a:gd name="T13" fmla="*/ 2 h 14"/>
                  <a:gd name="T14" fmla="*/ 4 w 4"/>
                  <a:gd name="T15" fmla="*/ 2 h 14"/>
                  <a:gd name="T16" fmla="*/ 2 w 4"/>
                  <a:gd name="T17" fmla="*/ 14 h 14"/>
                  <a:gd name="T18" fmla="*/ 2 w 4"/>
                  <a:gd name="T19" fmla="*/ 14 h 14"/>
                  <a:gd name="T20" fmla="*/ 0 w 4"/>
                  <a:gd name="T21" fmla="*/ 14 h 14"/>
                  <a:gd name="T22" fmla="*/ 0 w 4"/>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14"/>
                    </a:moveTo>
                    <a:lnTo>
                      <a:pt x="0" y="14"/>
                    </a:lnTo>
                    <a:lnTo>
                      <a:pt x="2" y="10"/>
                    </a:lnTo>
                    <a:lnTo>
                      <a:pt x="0" y="4"/>
                    </a:lnTo>
                    <a:lnTo>
                      <a:pt x="0" y="0"/>
                    </a:lnTo>
                    <a:lnTo>
                      <a:pt x="2" y="0"/>
                    </a:lnTo>
                    <a:lnTo>
                      <a:pt x="4" y="2"/>
                    </a:lnTo>
                    <a:lnTo>
                      <a:pt x="4" y="2"/>
                    </a:lnTo>
                    <a:lnTo>
                      <a:pt x="2" y="14"/>
                    </a:lnTo>
                    <a:lnTo>
                      <a:pt x="2"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7" name="Freeform 1001">
                <a:extLst>
                  <a:ext uri="{FF2B5EF4-FFF2-40B4-BE49-F238E27FC236}">
                    <a16:creationId xmlns:a16="http://schemas.microsoft.com/office/drawing/2014/main" id="{E470F80E-56A6-1BD3-DE70-FB6E2AB9366F}"/>
                  </a:ext>
                </a:extLst>
              </p:cNvPr>
              <p:cNvSpPr>
                <a:spLocks/>
              </p:cNvSpPr>
              <p:nvPr/>
            </p:nvSpPr>
            <p:spPr bwMode="auto">
              <a:xfrm>
                <a:off x="6078" y="2406"/>
                <a:ext cx="26" cy="72"/>
              </a:xfrm>
              <a:custGeom>
                <a:avLst/>
                <a:gdLst>
                  <a:gd name="T0" fmla="*/ 26 w 26"/>
                  <a:gd name="T1" fmla="*/ 62 h 72"/>
                  <a:gd name="T2" fmla="*/ 26 w 26"/>
                  <a:gd name="T3" fmla="*/ 62 h 72"/>
                  <a:gd name="T4" fmla="*/ 24 w 26"/>
                  <a:gd name="T5" fmla="*/ 68 h 72"/>
                  <a:gd name="T6" fmla="*/ 20 w 26"/>
                  <a:gd name="T7" fmla="*/ 70 h 72"/>
                  <a:gd name="T8" fmla="*/ 20 w 26"/>
                  <a:gd name="T9" fmla="*/ 70 h 72"/>
                  <a:gd name="T10" fmla="*/ 18 w 26"/>
                  <a:gd name="T11" fmla="*/ 72 h 72"/>
                  <a:gd name="T12" fmla="*/ 16 w 26"/>
                  <a:gd name="T13" fmla="*/ 72 h 72"/>
                  <a:gd name="T14" fmla="*/ 16 w 26"/>
                  <a:gd name="T15" fmla="*/ 72 h 72"/>
                  <a:gd name="T16" fmla="*/ 14 w 26"/>
                  <a:gd name="T17" fmla="*/ 70 h 72"/>
                  <a:gd name="T18" fmla="*/ 14 w 26"/>
                  <a:gd name="T19" fmla="*/ 64 h 72"/>
                  <a:gd name="T20" fmla="*/ 12 w 26"/>
                  <a:gd name="T21" fmla="*/ 60 h 72"/>
                  <a:gd name="T22" fmla="*/ 10 w 26"/>
                  <a:gd name="T23" fmla="*/ 58 h 72"/>
                  <a:gd name="T24" fmla="*/ 10 w 26"/>
                  <a:gd name="T25" fmla="*/ 58 h 72"/>
                  <a:gd name="T26" fmla="*/ 6 w 26"/>
                  <a:gd name="T27" fmla="*/ 54 h 72"/>
                  <a:gd name="T28" fmla="*/ 6 w 26"/>
                  <a:gd name="T29" fmla="*/ 54 h 72"/>
                  <a:gd name="T30" fmla="*/ 4 w 26"/>
                  <a:gd name="T31" fmla="*/ 52 h 72"/>
                  <a:gd name="T32" fmla="*/ 2 w 26"/>
                  <a:gd name="T33" fmla="*/ 48 h 72"/>
                  <a:gd name="T34" fmla="*/ 2 w 26"/>
                  <a:gd name="T35" fmla="*/ 48 h 72"/>
                  <a:gd name="T36" fmla="*/ 4 w 26"/>
                  <a:gd name="T37" fmla="*/ 38 h 72"/>
                  <a:gd name="T38" fmla="*/ 2 w 26"/>
                  <a:gd name="T39" fmla="*/ 26 h 72"/>
                  <a:gd name="T40" fmla="*/ 0 w 26"/>
                  <a:gd name="T41" fmla="*/ 16 h 72"/>
                  <a:gd name="T42" fmla="*/ 0 w 26"/>
                  <a:gd name="T43" fmla="*/ 6 h 72"/>
                  <a:gd name="T44" fmla="*/ 0 w 26"/>
                  <a:gd name="T45" fmla="*/ 6 h 72"/>
                  <a:gd name="T46" fmla="*/ 0 w 26"/>
                  <a:gd name="T47" fmla="*/ 4 h 72"/>
                  <a:gd name="T48" fmla="*/ 0 w 26"/>
                  <a:gd name="T49" fmla="*/ 4 h 72"/>
                  <a:gd name="T50" fmla="*/ 4 w 26"/>
                  <a:gd name="T51" fmla="*/ 0 h 72"/>
                  <a:gd name="T52" fmla="*/ 6 w 26"/>
                  <a:gd name="T53" fmla="*/ 0 h 72"/>
                  <a:gd name="T54" fmla="*/ 10 w 26"/>
                  <a:gd name="T55" fmla="*/ 8 h 72"/>
                  <a:gd name="T56" fmla="*/ 10 w 26"/>
                  <a:gd name="T57" fmla="*/ 8 h 72"/>
                  <a:gd name="T58" fmla="*/ 12 w 26"/>
                  <a:gd name="T59" fmla="*/ 18 h 72"/>
                  <a:gd name="T60" fmla="*/ 16 w 26"/>
                  <a:gd name="T61" fmla="*/ 26 h 72"/>
                  <a:gd name="T62" fmla="*/ 16 w 26"/>
                  <a:gd name="T63" fmla="*/ 26 h 72"/>
                  <a:gd name="T64" fmla="*/ 18 w 26"/>
                  <a:gd name="T65" fmla="*/ 32 h 72"/>
                  <a:gd name="T66" fmla="*/ 20 w 26"/>
                  <a:gd name="T67" fmla="*/ 40 h 72"/>
                  <a:gd name="T68" fmla="*/ 20 w 26"/>
                  <a:gd name="T69" fmla="*/ 48 h 72"/>
                  <a:gd name="T70" fmla="*/ 22 w 26"/>
                  <a:gd name="T71" fmla="*/ 56 h 72"/>
                  <a:gd name="T72" fmla="*/ 22 w 26"/>
                  <a:gd name="T73" fmla="*/ 56 h 72"/>
                  <a:gd name="T74" fmla="*/ 26 w 26"/>
                  <a:gd name="T75" fmla="*/ 62 h 72"/>
                  <a:gd name="T76" fmla="*/ 26 w 26"/>
                  <a:gd name="T77"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72">
                    <a:moveTo>
                      <a:pt x="26" y="62"/>
                    </a:moveTo>
                    <a:lnTo>
                      <a:pt x="26" y="62"/>
                    </a:lnTo>
                    <a:lnTo>
                      <a:pt x="24" y="68"/>
                    </a:lnTo>
                    <a:lnTo>
                      <a:pt x="20" y="70"/>
                    </a:lnTo>
                    <a:lnTo>
                      <a:pt x="20" y="70"/>
                    </a:lnTo>
                    <a:lnTo>
                      <a:pt x="18" y="72"/>
                    </a:lnTo>
                    <a:lnTo>
                      <a:pt x="16" y="72"/>
                    </a:lnTo>
                    <a:lnTo>
                      <a:pt x="16" y="72"/>
                    </a:lnTo>
                    <a:lnTo>
                      <a:pt x="14" y="70"/>
                    </a:lnTo>
                    <a:lnTo>
                      <a:pt x="14" y="64"/>
                    </a:lnTo>
                    <a:lnTo>
                      <a:pt x="12" y="60"/>
                    </a:lnTo>
                    <a:lnTo>
                      <a:pt x="10" y="58"/>
                    </a:lnTo>
                    <a:lnTo>
                      <a:pt x="10" y="58"/>
                    </a:lnTo>
                    <a:lnTo>
                      <a:pt x="6" y="54"/>
                    </a:lnTo>
                    <a:lnTo>
                      <a:pt x="6" y="54"/>
                    </a:lnTo>
                    <a:lnTo>
                      <a:pt x="4" y="52"/>
                    </a:lnTo>
                    <a:lnTo>
                      <a:pt x="2" y="48"/>
                    </a:lnTo>
                    <a:lnTo>
                      <a:pt x="2" y="48"/>
                    </a:lnTo>
                    <a:lnTo>
                      <a:pt x="4" y="38"/>
                    </a:lnTo>
                    <a:lnTo>
                      <a:pt x="2" y="26"/>
                    </a:lnTo>
                    <a:lnTo>
                      <a:pt x="0" y="16"/>
                    </a:lnTo>
                    <a:lnTo>
                      <a:pt x="0" y="6"/>
                    </a:lnTo>
                    <a:lnTo>
                      <a:pt x="0" y="6"/>
                    </a:lnTo>
                    <a:lnTo>
                      <a:pt x="0" y="4"/>
                    </a:lnTo>
                    <a:lnTo>
                      <a:pt x="0" y="4"/>
                    </a:lnTo>
                    <a:lnTo>
                      <a:pt x="4" y="0"/>
                    </a:lnTo>
                    <a:lnTo>
                      <a:pt x="6" y="0"/>
                    </a:lnTo>
                    <a:lnTo>
                      <a:pt x="10" y="8"/>
                    </a:lnTo>
                    <a:lnTo>
                      <a:pt x="10" y="8"/>
                    </a:lnTo>
                    <a:lnTo>
                      <a:pt x="12" y="18"/>
                    </a:lnTo>
                    <a:lnTo>
                      <a:pt x="16" y="26"/>
                    </a:lnTo>
                    <a:lnTo>
                      <a:pt x="16" y="26"/>
                    </a:lnTo>
                    <a:lnTo>
                      <a:pt x="18" y="32"/>
                    </a:lnTo>
                    <a:lnTo>
                      <a:pt x="20" y="40"/>
                    </a:lnTo>
                    <a:lnTo>
                      <a:pt x="20" y="48"/>
                    </a:lnTo>
                    <a:lnTo>
                      <a:pt x="22" y="56"/>
                    </a:lnTo>
                    <a:lnTo>
                      <a:pt x="22" y="56"/>
                    </a:lnTo>
                    <a:lnTo>
                      <a:pt x="26" y="62"/>
                    </a:lnTo>
                    <a:lnTo>
                      <a:pt x="26"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8" name="Freeform 1002">
                <a:extLst>
                  <a:ext uri="{FF2B5EF4-FFF2-40B4-BE49-F238E27FC236}">
                    <a16:creationId xmlns:a16="http://schemas.microsoft.com/office/drawing/2014/main" id="{81BCF6AC-7CF7-4D21-424A-FD3F506BAE20}"/>
                  </a:ext>
                </a:extLst>
              </p:cNvPr>
              <p:cNvSpPr>
                <a:spLocks/>
              </p:cNvSpPr>
              <p:nvPr/>
            </p:nvSpPr>
            <p:spPr bwMode="auto">
              <a:xfrm>
                <a:off x="1986" y="2819"/>
                <a:ext cx="6" cy="8"/>
              </a:xfrm>
              <a:custGeom>
                <a:avLst/>
                <a:gdLst>
                  <a:gd name="T0" fmla="*/ 6 w 6"/>
                  <a:gd name="T1" fmla="*/ 8 h 8"/>
                  <a:gd name="T2" fmla="*/ 6 w 6"/>
                  <a:gd name="T3" fmla="*/ 8 h 8"/>
                  <a:gd name="T4" fmla="*/ 2 w 6"/>
                  <a:gd name="T5" fmla="*/ 6 h 8"/>
                  <a:gd name="T6" fmla="*/ 0 w 6"/>
                  <a:gd name="T7" fmla="*/ 0 h 8"/>
                  <a:gd name="T8" fmla="*/ 0 w 6"/>
                  <a:gd name="T9" fmla="*/ 0 h 8"/>
                  <a:gd name="T10" fmla="*/ 6 w 6"/>
                  <a:gd name="T11" fmla="*/ 8 h 8"/>
                  <a:gd name="T12" fmla="*/ 6 w 6"/>
                  <a:gd name="T13" fmla="*/ 8 h 8"/>
                  <a:gd name="T14" fmla="*/ 6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8"/>
                    </a:moveTo>
                    <a:lnTo>
                      <a:pt x="6" y="8"/>
                    </a:lnTo>
                    <a:lnTo>
                      <a:pt x="2" y="6"/>
                    </a:lnTo>
                    <a:lnTo>
                      <a:pt x="0" y="0"/>
                    </a:lnTo>
                    <a:lnTo>
                      <a:pt x="0" y="0"/>
                    </a:lnTo>
                    <a:lnTo>
                      <a:pt x="6"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9" name="Freeform 1003">
                <a:extLst>
                  <a:ext uri="{FF2B5EF4-FFF2-40B4-BE49-F238E27FC236}">
                    <a16:creationId xmlns:a16="http://schemas.microsoft.com/office/drawing/2014/main" id="{75275C9D-626C-ACA3-09DC-762B6F1DB40E}"/>
                  </a:ext>
                </a:extLst>
              </p:cNvPr>
              <p:cNvSpPr>
                <a:spLocks/>
              </p:cNvSpPr>
              <p:nvPr/>
            </p:nvSpPr>
            <p:spPr bwMode="auto">
              <a:xfrm>
                <a:off x="5888" y="1521"/>
                <a:ext cx="38" cy="24"/>
              </a:xfrm>
              <a:custGeom>
                <a:avLst/>
                <a:gdLst>
                  <a:gd name="T0" fmla="*/ 0 w 38"/>
                  <a:gd name="T1" fmla="*/ 8 h 24"/>
                  <a:gd name="T2" fmla="*/ 0 w 38"/>
                  <a:gd name="T3" fmla="*/ 8 h 24"/>
                  <a:gd name="T4" fmla="*/ 2 w 38"/>
                  <a:gd name="T5" fmla="*/ 4 h 24"/>
                  <a:gd name="T6" fmla="*/ 2 w 38"/>
                  <a:gd name="T7" fmla="*/ 4 h 24"/>
                  <a:gd name="T8" fmla="*/ 8 w 38"/>
                  <a:gd name="T9" fmla="*/ 2 h 24"/>
                  <a:gd name="T10" fmla="*/ 14 w 38"/>
                  <a:gd name="T11" fmla="*/ 0 h 24"/>
                  <a:gd name="T12" fmla="*/ 20 w 38"/>
                  <a:gd name="T13" fmla="*/ 2 h 24"/>
                  <a:gd name="T14" fmla="*/ 26 w 38"/>
                  <a:gd name="T15" fmla="*/ 4 h 24"/>
                  <a:gd name="T16" fmla="*/ 26 w 38"/>
                  <a:gd name="T17" fmla="*/ 4 h 24"/>
                  <a:gd name="T18" fmla="*/ 28 w 38"/>
                  <a:gd name="T19" fmla="*/ 10 h 24"/>
                  <a:gd name="T20" fmla="*/ 30 w 38"/>
                  <a:gd name="T21" fmla="*/ 10 h 24"/>
                  <a:gd name="T22" fmla="*/ 32 w 38"/>
                  <a:gd name="T23" fmla="*/ 4 h 24"/>
                  <a:gd name="T24" fmla="*/ 32 w 38"/>
                  <a:gd name="T25" fmla="*/ 4 h 24"/>
                  <a:gd name="T26" fmla="*/ 36 w 38"/>
                  <a:gd name="T27" fmla="*/ 0 h 24"/>
                  <a:gd name="T28" fmla="*/ 38 w 38"/>
                  <a:gd name="T29" fmla="*/ 2 h 24"/>
                  <a:gd name="T30" fmla="*/ 38 w 38"/>
                  <a:gd name="T31" fmla="*/ 4 h 24"/>
                  <a:gd name="T32" fmla="*/ 38 w 38"/>
                  <a:gd name="T33" fmla="*/ 4 h 24"/>
                  <a:gd name="T34" fmla="*/ 38 w 38"/>
                  <a:gd name="T35" fmla="*/ 10 h 24"/>
                  <a:gd name="T36" fmla="*/ 36 w 38"/>
                  <a:gd name="T37" fmla="*/ 14 h 24"/>
                  <a:gd name="T38" fmla="*/ 30 w 38"/>
                  <a:gd name="T39" fmla="*/ 18 h 24"/>
                  <a:gd name="T40" fmla="*/ 30 w 38"/>
                  <a:gd name="T41" fmla="*/ 18 h 24"/>
                  <a:gd name="T42" fmla="*/ 28 w 38"/>
                  <a:gd name="T43" fmla="*/ 24 h 24"/>
                  <a:gd name="T44" fmla="*/ 28 w 38"/>
                  <a:gd name="T45" fmla="*/ 24 h 24"/>
                  <a:gd name="T46" fmla="*/ 16 w 38"/>
                  <a:gd name="T47" fmla="*/ 16 h 24"/>
                  <a:gd name="T48" fmla="*/ 12 w 38"/>
                  <a:gd name="T49" fmla="*/ 14 h 24"/>
                  <a:gd name="T50" fmla="*/ 6 w 38"/>
                  <a:gd name="T51" fmla="*/ 14 h 24"/>
                  <a:gd name="T52" fmla="*/ 6 w 38"/>
                  <a:gd name="T53" fmla="*/ 14 h 24"/>
                  <a:gd name="T54" fmla="*/ 2 w 38"/>
                  <a:gd name="T55" fmla="*/ 14 h 24"/>
                  <a:gd name="T56" fmla="*/ 0 w 38"/>
                  <a:gd name="T57" fmla="*/ 10 h 24"/>
                  <a:gd name="T58" fmla="*/ 0 w 38"/>
                  <a:gd name="T59" fmla="*/ 10 h 24"/>
                  <a:gd name="T60" fmla="*/ 0 w 38"/>
                  <a:gd name="T61" fmla="*/ 8 h 24"/>
                  <a:gd name="T62" fmla="*/ 0 w 38"/>
                  <a:gd name="T6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24">
                    <a:moveTo>
                      <a:pt x="0" y="8"/>
                    </a:moveTo>
                    <a:lnTo>
                      <a:pt x="0" y="8"/>
                    </a:lnTo>
                    <a:lnTo>
                      <a:pt x="2" y="4"/>
                    </a:lnTo>
                    <a:lnTo>
                      <a:pt x="2" y="4"/>
                    </a:lnTo>
                    <a:lnTo>
                      <a:pt x="8" y="2"/>
                    </a:lnTo>
                    <a:lnTo>
                      <a:pt x="14" y="0"/>
                    </a:lnTo>
                    <a:lnTo>
                      <a:pt x="20" y="2"/>
                    </a:lnTo>
                    <a:lnTo>
                      <a:pt x="26" y="4"/>
                    </a:lnTo>
                    <a:lnTo>
                      <a:pt x="26" y="4"/>
                    </a:lnTo>
                    <a:lnTo>
                      <a:pt x="28" y="10"/>
                    </a:lnTo>
                    <a:lnTo>
                      <a:pt x="30" y="10"/>
                    </a:lnTo>
                    <a:lnTo>
                      <a:pt x="32" y="4"/>
                    </a:lnTo>
                    <a:lnTo>
                      <a:pt x="32" y="4"/>
                    </a:lnTo>
                    <a:lnTo>
                      <a:pt x="36" y="0"/>
                    </a:lnTo>
                    <a:lnTo>
                      <a:pt x="38" y="2"/>
                    </a:lnTo>
                    <a:lnTo>
                      <a:pt x="38" y="4"/>
                    </a:lnTo>
                    <a:lnTo>
                      <a:pt x="38" y="4"/>
                    </a:lnTo>
                    <a:lnTo>
                      <a:pt x="38" y="10"/>
                    </a:lnTo>
                    <a:lnTo>
                      <a:pt x="36" y="14"/>
                    </a:lnTo>
                    <a:lnTo>
                      <a:pt x="30" y="18"/>
                    </a:lnTo>
                    <a:lnTo>
                      <a:pt x="30" y="18"/>
                    </a:lnTo>
                    <a:lnTo>
                      <a:pt x="28" y="24"/>
                    </a:lnTo>
                    <a:lnTo>
                      <a:pt x="28" y="24"/>
                    </a:lnTo>
                    <a:lnTo>
                      <a:pt x="16" y="16"/>
                    </a:lnTo>
                    <a:lnTo>
                      <a:pt x="12" y="14"/>
                    </a:lnTo>
                    <a:lnTo>
                      <a:pt x="6" y="14"/>
                    </a:lnTo>
                    <a:lnTo>
                      <a:pt x="6" y="14"/>
                    </a:lnTo>
                    <a:lnTo>
                      <a:pt x="2" y="14"/>
                    </a:lnTo>
                    <a:lnTo>
                      <a:pt x="0" y="10"/>
                    </a:lnTo>
                    <a:lnTo>
                      <a:pt x="0"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0" name="Freeform 1004">
                <a:extLst>
                  <a:ext uri="{FF2B5EF4-FFF2-40B4-BE49-F238E27FC236}">
                    <a16:creationId xmlns:a16="http://schemas.microsoft.com/office/drawing/2014/main" id="{E19D128F-C1C2-6B01-4ECF-53AC3DE3C6F9}"/>
                  </a:ext>
                </a:extLst>
              </p:cNvPr>
              <p:cNvSpPr>
                <a:spLocks/>
              </p:cNvSpPr>
              <p:nvPr/>
            </p:nvSpPr>
            <p:spPr bwMode="auto">
              <a:xfrm>
                <a:off x="5890" y="1505"/>
                <a:ext cx="28" cy="20"/>
              </a:xfrm>
              <a:custGeom>
                <a:avLst/>
                <a:gdLst>
                  <a:gd name="T0" fmla="*/ 24 w 28"/>
                  <a:gd name="T1" fmla="*/ 20 h 20"/>
                  <a:gd name="T2" fmla="*/ 24 w 28"/>
                  <a:gd name="T3" fmla="*/ 20 h 20"/>
                  <a:gd name="T4" fmla="*/ 0 w 28"/>
                  <a:gd name="T5" fmla="*/ 20 h 20"/>
                  <a:gd name="T6" fmla="*/ 0 w 28"/>
                  <a:gd name="T7" fmla="*/ 20 h 20"/>
                  <a:gd name="T8" fmla="*/ 4 w 28"/>
                  <a:gd name="T9" fmla="*/ 16 h 20"/>
                  <a:gd name="T10" fmla="*/ 10 w 28"/>
                  <a:gd name="T11" fmla="*/ 12 h 20"/>
                  <a:gd name="T12" fmla="*/ 14 w 28"/>
                  <a:gd name="T13" fmla="*/ 12 h 20"/>
                  <a:gd name="T14" fmla="*/ 16 w 28"/>
                  <a:gd name="T15" fmla="*/ 12 h 20"/>
                  <a:gd name="T16" fmla="*/ 18 w 28"/>
                  <a:gd name="T17" fmla="*/ 16 h 20"/>
                  <a:gd name="T18" fmla="*/ 18 w 28"/>
                  <a:gd name="T19" fmla="*/ 16 h 20"/>
                  <a:gd name="T20" fmla="*/ 20 w 28"/>
                  <a:gd name="T21" fmla="*/ 16 h 20"/>
                  <a:gd name="T22" fmla="*/ 22 w 28"/>
                  <a:gd name="T23" fmla="*/ 12 h 20"/>
                  <a:gd name="T24" fmla="*/ 22 w 28"/>
                  <a:gd name="T25" fmla="*/ 12 h 20"/>
                  <a:gd name="T26" fmla="*/ 22 w 28"/>
                  <a:gd name="T27" fmla="*/ 2 h 20"/>
                  <a:gd name="T28" fmla="*/ 24 w 28"/>
                  <a:gd name="T29" fmla="*/ 0 h 20"/>
                  <a:gd name="T30" fmla="*/ 24 w 28"/>
                  <a:gd name="T31" fmla="*/ 2 h 20"/>
                  <a:gd name="T32" fmla="*/ 28 w 28"/>
                  <a:gd name="T33" fmla="*/ 10 h 20"/>
                  <a:gd name="T34" fmla="*/ 28 w 28"/>
                  <a:gd name="T35" fmla="*/ 10 h 20"/>
                  <a:gd name="T36" fmla="*/ 26 w 28"/>
                  <a:gd name="T37" fmla="*/ 10 h 20"/>
                  <a:gd name="T38" fmla="*/ 26 w 28"/>
                  <a:gd name="T39" fmla="*/ 14 h 20"/>
                  <a:gd name="T40" fmla="*/ 26 w 28"/>
                  <a:gd name="T41" fmla="*/ 14 h 20"/>
                  <a:gd name="T42" fmla="*/ 26 w 28"/>
                  <a:gd name="T43" fmla="*/ 18 h 20"/>
                  <a:gd name="T44" fmla="*/ 26 w 28"/>
                  <a:gd name="T45" fmla="*/ 20 h 20"/>
                  <a:gd name="T46" fmla="*/ 24 w 28"/>
                  <a:gd name="T47" fmla="*/ 20 h 20"/>
                  <a:gd name="T48" fmla="*/ 24 w 28"/>
                  <a:gd name="T4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20">
                    <a:moveTo>
                      <a:pt x="24" y="20"/>
                    </a:moveTo>
                    <a:lnTo>
                      <a:pt x="24" y="20"/>
                    </a:lnTo>
                    <a:lnTo>
                      <a:pt x="0" y="20"/>
                    </a:lnTo>
                    <a:lnTo>
                      <a:pt x="0" y="20"/>
                    </a:lnTo>
                    <a:lnTo>
                      <a:pt x="4" y="16"/>
                    </a:lnTo>
                    <a:lnTo>
                      <a:pt x="10" y="12"/>
                    </a:lnTo>
                    <a:lnTo>
                      <a:pt x="14" y="12"/>
                    </a:lnTo>
                    <a:lnTo>
                      <a:pt x="16" y="12"/>
                    </a:lnTo>
                    <a:lnTo>
                      <a:pt x="18" y="16"/>
                    </a:lnTo>
                    <a:lnTo>
                      <a:pt x="18" y="16"/>
                    </a:lnTo>
                    <a:lnTo>
                      <a:pt x="20" y="16"/>
                    </a:lnTo>
                    <a:lnTo>
                      <a:pt x="22" y="12"/>
                    </a:lnTo>
                    <a:lnTo>
                      <a:pt x="22" y="12"/>
                    </a:lnTo>
                    <a:lnTo>
                      <a:pt x="22" y="2"/>
                    </a:lnTo>
                    <a:lnTo>
                      <a:pt x="24" y="0"/>
                    </a:lnTo>
                    <a:lnTo>
                      <a:pt x="24" y="2"/>
                    </a:lnTo>
                    <a:lnTo>
                      <a:pt x="28" y="10"/>
                    </a:lnTo>
                    <a:lnTo>
                      <a:pt x="28" y="10"/>
                    </a:lnTo>
                    <a:lnTo>
                      <a:pt x="26" y="10"/>
                    </a:lnTo>
                    <a:lnTo>
                      <a:pt x="26" y="14"/>
                    </a:lnTo>
                    <a:lnTo>
                      <a:pt x="26" y="14"/>
                    </a:lnTo>
                    <a:lnTo>
                      <a:pt x="26" y="18"/>
                    </a:lnTo>
                    <a:lnTo>
                      <a:pt x="26" y="20"/>
                    </a:lnTo>
                    <a:lnTo>
                      <a:pt x="24" y="20"/>
                    </a:lnTo>
                    <a:lnTo>
                      <a:pt x="2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1" name="Freeform 1005">
                <a:extLst>
                  <a:ext uri="{FF2B5EF4-FFF2-40B4-BE49-F238E27FC236}">
                    <a16:creationId xmlns:a16="http://schemas.microsoft.com/office/drawing/2014/main" id="{C21A65A9-C16D-8D1E-8945-62586C100261}"/>
                  </a:ext>
                </a:extLst>
              </p:cNvPr>
              <p:cNvSpPr>
                <a:spLocks/>
              </p:cNvSpPr>
              <p:nvPr/>
            </p:nvSpPr>
            <p:spPr bwMode="auto">
              <a:xfrm>
                <a:off x="5918" y="1525"/>
                <a:ext cx="22" cy="22"/>
              </a:xfrm>
              <a:custGeom>
                <a:avLst/>
                <a:gdLst>
                  <a:gd name="T0" fmla="*/ 0 w 22"/>
                  <a:gd name="T1" fmla="*/ 12 h 22"/>
                  <a:gd name="T2" fmla="*/ 0 w 22"/>
                  <a:gd name="T3" fmla="*/ 12 h 22"/>
                  <a:gd name="T4" fmla="*/ 2 w 22"/>
                  <a:gd name="T5" fmla="*/ 8 h 22"/>
                  <a:gd name="T6" fmla="*/ 4 w 22"/>
                  <a:gd name="T7" fmla="*/ 6 h 22"/>
                  <a:gd name="T8" fmla="*/ 6 w 22"/>
                  <a:gd name="T9" fmla="*/ 4 h 22"/>
                  <a:gd name="T10" fmla="*/ 8 w 22"/>
                  <a:gd name="T11" fmla="*/ 0 h 22"/>
                  <a:gd name="T12" fmla="*/ 8 w 22"/>
                  <a:gd name="T13" fmla="*/ 0 h 22"/>
                  <a:gd name="T14" fmla="*/ 22 w 22"/>
                  <a:gd name="T15" fmla="*/ 14 h 22"/>
                  <a:gd name="T16" fmla="*/ 22 w 22"/>
                  <a:gd name="T17" fmla="*/ 14 h 22"/>
                  <a:gd name="T18" fmla="*/ 22 w 22"/>
                  <a:gd name="T19" fmla="*/ 16 h 22"/>
                  <a:gd name="T20" fmla="*/ 22 w 22"/>
                  <a:gd name="T21" fmla="*/ 16 h 22"/>
                  <a:gd name="T22" fmla="*/ 20 w 22"/>
                  <a:gd name="T23" fmla="*/ 20 h 22"/>
                  <a:gd name="T24" fmla="*/ 20 w 22"/>
                  <a:gd name="T25" fmla="*/ 20 h 22"/>
                  <a:gd name="T26" fmla="*/ 16 w 22"/>
                  <a:gd name="T27" fmla="*/ 22 h 22"/>
                  <a:gd name="T28" fmla="*/ 10 w 22"/>
                  <a:gd name="T29" fmla="*/ 22 h 22"/>
                  <a:gd name="T30" fmla="*/ 4 w 22"/>
                  <a:gd name="T31" fmla="*/ 18 h 22"/>
                  <a:gd name="T32" fmla="*/ 0 w 22"/>
                  <a:gd name="T33" fmla="*/ 12 h 22"/>
                  <a:gd name="T34" fmla="*/ 0 w 22"/>
                  <a:gd name="T35"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0" y="12"/>
                    </a:moveTo>
                    <a:lnTo>
                      <a:pt x="0" y="12"/>
                    </a:lnTo>
                    <a:lnTo>
                      <a:pt x="2" y="8"/>
                    </a:lnTo>
                    <a:lnTo>
                      <a:pt x="4" y="6"/>
                    </a:lnTo>
                    <a:lnTo>
                      <a:pt x="6" y="4"/>
                    </a:lnTo>
                    <a:lnTo>
                      <a:pt x="8" y="0"/>
                    </a:lnTo>
                    <a:lnTo>
                      <a:pt x="8" y="0"/>
                    </a:lnTo>
                    <a:lnTo>
                      <a:pt x="22" y="14"/>
                    </a:lnTo>
                    <a:lnTo>
                      <a:pt x="22" y="14"/>
                    </a:lnTo>
                    <a:lnTo>
                      <a:pt x="22" y="16"/>
                    </a:lnTo>
                    <a:lnTo>
                      <a:pt x="22" y="16"/>
                    </a:lnTo>
                    <a:lnTo>
                      <a:pt x="20" y="20"/>
                    </a:lnTo>
                    <a:lnTo>
                      <a:pt x="20" y="20"/>
                    </a:lnTo>
                    <a:lnTo>
                      <a:pt x="16" y="22"/>
                    </a:lnTo>
                    <a:lnTo>
                      <a:pt x="10" y="22"/>
                    </a:lnTo>
                    <a:lnTo>
                      <a:pt x="4"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2" name="Freeform 1006">
                <a:extLst>
                  <a:ext uri="{FF2B5EF4-FFF2-40B4-BE49-F238E27FC236}">
                    <a16:creationId xmlns:a16="http://schemas.microsoft.com/office/drawing/2014/main" id="{C29A3D74-D9BE-D207-162A-274A9875B81E}"/>
                  </a:ext>
                </a:extLst>
              </p:cNvPr>
              <p:cNvSpPr>
                <a:spLocks/>
              </p:cNvSpPr>
              <p:nvPr/>
            </p:nvSpPr>
            <p:spPr bwMode="auto">
              <a:xfrm>
                <a:off x="5940" y="1525"/>
                <a:ext cx="6" cy="16"/>
              </a:xfrm>
              <a:custGeom>
                <a:avLst/>
                <a:gdLst>
                  <a:gd name="T0" fmla="*/ 6 w 6"/>
                  <a:gd name="T1" fmla="*/ 0 h 16"/>
                  <a:gd name="T2" fmla="*/ 6 w 6"/>
                  <a:gd name="T3" fmla="*/ 0 h 16"/>
                  <a:gd name="T4" fmla="*/ 6 w 6"/>
                  <a:gd name="T5" fmla="*/ 4 h 16"/>
                  <a:gd name="T6" fmla="*/ 6 w 6"/>
                  <a:gd name="T7" fmla="*/ 8 h 16"/>
                  <a:gd name="T8" fmla="*/ 2 w 6"/>
                  <a:gd name="T9" fmla="*/ 14 h 16"/>
                  <a:gd name="T10" fmla="*/ 2 w 6"/>
                  <a:gd name="T11" fmla="*/ 14 h 16"/>
                  <a:gd name="T12" fmla="*/ 2 w 6"/>
                  <a:gd name="T13" fmla="*/ 16 h 16"/>
                  <a:gd name="T14" fmla="*/ 0 w 6"/>
                  <a:gd name="T15" fmla="*/ 16 h 16"/>
                  <a:gd name="T16" fmla="*/ 0 w 6"/>
                  <a:gd name="T17" fmla="*/ 16 h 16"/>
                  <a:gd name="T18" fmla="*/ 0 w 6"/>
                  <a:gd name="T19" fmla="*/ 14 h 16"/>
                  <a:gd name="T20" fmla="*/ 0 w 6"/>
                  <a:gd name="T21" fmla="*/ 14 h 16"/>
                  <a:gd name="T22" fmla="*/ 0 w 6"/>
                  <a:gd name="T23" fmla="*/ 4 h 16"/>
                  <a:gd name="T24" fmla="*/ 2 w 6"/>
                  <a:gd name="T25" fmla="*/ 0 h 16"/>
                  <a:gd name="T26" fmla="*/ 4 w 6"/>
                  <a:gd name="T27" fmla="*/ 0 h 16"/>
                  <a:gd name="T28" fmla="*/ 6 w 6"/>
                  <a:gd name="T29" fmla="*/ 0 h 16"/>
                  <a:gd name="T30" fmla="*/ 6 w 6"/>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6">
                    <a:moveTo>
                      <a:pt x="6" y="0"/>
                    </a:moveTo>
                    <a:lnTo>
                      <a:pt x="6" y="0"/>
                    </a:lnTo>
                    <a:lnTo>
                      <a:pt x="6" y="4"/>
                    </a:lnTo>
                    <a:lnTo>
                      <a:pt x="6" y="8"/>
                    </a:lnTo>
                    <a:lnTo>
                      <a:pt x="2" y="14"/>
                    </a:lnTo>
                    <a:lnTo>
                      <a:pt x="2" y="14"/>
                    </a:lnTo>
                    <a:lnTo>
                      <a:pt x="2" y="16"/>
                    </a:lnTo>
                    <a:lnTo>
                      <a:pt x="0" y="16"/>
                    </a:lnTo>
                    <a:lnTo>
                      <a:pt x="0" y="16"/>
                    </a:lnTo>
                    <a:lnTo>
                      <a:pt x="0" y="14"/>
                    </a:lnTo>
                    <a:lnTo>
                      <a:pt x="0" y="14"/>
                    </a:lnTo>
                    <a:lnTo>
                      <a:pt x="0" y="4"/>
                    </a:lnTo>
                    <a:lnTo>
                      <a:pt x="2"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3" name="Freeform 1007">
                <a:extLst>
                  <a:ext uri="{FF2B5EF4-FFF2-40B4-BE49-F238E27FC236}">
                    <a16:creationId xmlns:a16="http://schemas.microsoft.com/office/drawing/2014/main" id="{1A327FD5-76AA-96CE-5F9D-AA02EE43CEBC}"/>
                  </a:ext>
                </a:extLst>
              </p:cNvPr>
              <p:cNvSpPr>
                <a:spLocks/>
              </p:cNvSpPr>
              <p:nvPr/>
            </p:nvSpPr>
            <p:spPr bwMode="auto">
              <a:xfrm>
                <a:off x="2416" y="2819"/>
                <a:ext cx="44" cy="28"/>
              </a:xfrm>
              <a:custGeom>
                <a:avLst/>
                <a:gdLst>
                  <a:gd name="T0" fmla="*/ 36 w 44"/>
                  <a:gd name="T1" fmla="*/ 26 h 28"/>
                  <a:gd name="T2" fmla="*/ 36 w 44"/>
                  <a:gd name="T3" fmla="*/ 26 h 28"/>
                  <a:gd name="T4" fmla="*/ 34 w 44"/>
                  <a:gd name="T5" fmla="*/ 28 h 28"/>
                  <a:gd name="T6" fmla="*/ 34 w 44"/>
                  <a:gd name="T7" fmla="*/ 24 h 28"/>
                  <a:gd name="T8" fmla="*/ 34 w 44"/>
                  <a:gd name="T9" fmla="*/ 20 h 28"/>
                  <a:gd name="T10" fmla="*/ 32 w 44"/>
                  <a:gd name="T11" fmla="*/ 18 h 28"/>
                  <a:gd name="T12" fmla="*/ 32 w 44"/>
                  <a:gd name="T13" fmla="*/ 18 h 28"/>
                  <a:gd name="T14" fmla="*/ 28 w 44"/>
                  <a:gd name="T15" fmla="*/ 20 h 28"/>
                  <a:gd name="T16" fmla="*/ 24 w 44"/>
                  <a:gd name="T17" fmla="*/ 26 h 28"/>
                  <a:gd name="T18" fmla="*/ 24 w 44"/>
                  <a:gd name="T19" fmla="*/ 26 h 28"/>
                  <a:gd name="T20" fmla="*/ 18 w 44"/>
                  <a:gd name="T21" fmla="*/ 28 h 28"/>
                  <a:gd name="T22" fmla="*/ 16 w 44"/>
                  <a:gd name="T23" fmla="*/ 28 h 28"/>
                  <a:gd name="T24" fmla="*/ 12 w 44"/>
                  <a:gd name="T25" fmla="*/ 26 h 28"/>
                  <a:gd name="T26" fmla="*/ 12 w 44"/>
                  <a:gd name="T27" fmla="*/ 26 h 28"/>
                  <a:gd name="T28" fmla="*/ 10 w 44"/>
                  <a:gd name="T29" fmla="*/ 20 h 28"/>
                  <a:gd name="T30" fmla="*/ 8 w 44"/>
                  <a:gd name="T31" fmla="*/ 14 h 28"/>
                  <a:gd name="T32" fmla="*/ 8 w 44"/>
                  <a:gd name="T33" fmla="*/ 14 h 28"/>
                  <a:gd name="T34" fmla="*/ 8 w 44"/>
                  <a:gd name="T35" fmla="*/ 14 h 28"/>
                  <a:gd name="T36" fmla="*/ 6 w 44"/>
                  <a:gd name="T37" fmla="*/ 14 h 28"/>
                  <a:gd name="T38" fmla="*/ 4 w 44"/>
                  <a:gd name="T39" fmla="*/ 14 h 28"/>
                  <a:gd name="T40" fmla="*/ 2 w 44"/>
                  <a:gd name="T41" fmla="*/ 14 h 28"/>
                  <a:gd name="T42" fmla="*/ 2 w 44"/>
                  <a:gd name="T43" fmla="*/ 12 h 28"/>
                  <a:gd name="T44" fmla="*/ 0 w 44"/>
                  <a:gd name="T45" fmla="*/ 4 h 28"/>
                  <a:gd name="T46" fmla="*/ 0 w 44"/>
                  <a:gd name="T47" fmla="*/ 4 h 28"/>
                  <a:gd name="T48" fmla="*/ 0 w 44"/>
                  <a:gd name="T49" fmla="*/ 4 h 28"/>
                  <a:gd name="T50" fmla="*/ 0 w 44"/>
                  <a:gd name="T51" fmla="*/ 4 h 28"/>
                  <a:gd name="T52" fmla="*/ 4 w 44"/>
                  <a:gd name="T53" fmla="*/ 2 h 28"/>
                  <a:gd name="T54" fmla="*/ 6 w 44"/>
                  <a:gd name="T55" fmla="*/ 0 h 28"/>
                  <a:gd name="T56" fmla="*/ 8 w 44"/>
                  <a:gd name="T57" fmla="*/ 0 h 28"/>
                  <a:gd name="T58" fmla="*/ 10 w 44"/>
                  <a:gd name="T59" fmla="*/ 2 h 28"/>
                  <a:gd name="T60" fmla="*/ 12 w 44"/>
                  <a:gd name="T61" fmla="*/ 10 h 28"/>
                  <a:gd name="T62" fmla="*/ 12 w 44"/>
                  <a:gd name="T63" fmla="*/ 10 h 28"/>
                  <a:gd name="T64" fmla="*/ 14 w 44"/>
                  <a:gd name="T65" fmla="*/ 12 h 28"/>
                  <a:gd name="T66" fmla="*/ 16 w 44"/>
                  <a:gd name="T67" fmla="*/ 12 h 28"/>
                  <a:gd name="T68" fmla="*/ 16 w 44"/>
                  <a:gd name="T69" fmla="*/ 12 h 28"/>
                  <a:gd name="T70" fmla="*/ 20 w 44"/>
                  <a:gd name="T71" fmla="*/ 8 h 28"/>
                  <a:gd name="T72" fmla="*/ 22 w 44"/>
                  <a:gd name="T73" fmla="*/ 6 h 28"/>
                  <a:gd name="T74" fmla="*/ 30 w 44"/>
                  <a:gd name="T75" fmla="*/ 8 h 28"/>
                  <a:gd name="T76" fmla="*/ 38 w 44"/>
                  <a:gd name="T77" fmla="*/ 10 h 28"/>
                  <a:gd name="T78" fmla="*/ 40 w 44"/>
                  <a:gd name="T79" fmla="*/ 10 h 28"/>
                  <a:gd name="T80" fmla="*/ 44 w 44"/>
                  <a:gd name="T81" fmla="*/ 8 h 28"/>
                  <a:gd name="T82" fmla="*/ 44 w 44"/>
                  <a:gd name="T83" fmla="*/ 8 h 28"/>
                  <a:gd name="T84" fmla="*/ 44 w 44"/>
                  <a:gd name="T85" fmla="*/ 16 h 28"/>
                  <a:gd name="T86" fmla="*/ 42 w 44"/>
                  <a:gd name="T87" fmla="*/ 18 h 28"/>
                  <a:gd name="T88" fmla="*/ 38 w 44"/>
                  <a:gd name="T89" fmla="*/ 22 h 28"/>
                  <a:gd name="T90" fmla="*/ 36 w 44"/>
                  <a:gd name="T91" fmla="*/ 26 h 28"/>
                  <a:gd name="T92" fmla="*/ 36 w 44"/>
                  <a:gd name="T9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28">
                    <a:moveTo>
                      <a:pt x="36" y="26"/>
                    </a:moveTo>
                    <a:lnTo>
                      <a:pt x="36" y="26"/>
                    </a:lnTo>
                    <a:lnTo>
                      <a:pt x="34" y="28"/>
                    </a:lnTo>
                    <a:lnTo>
                      <a:pt x="34" y="24"/>
                    </a:lnTo>
                    <a:lnTo>
                      <a:pt x="34" y="20"/>
                    </a:lnTo>
                    <a:lnTo>
                      <a:pt x="32" y="18"/>
                    </a:lnTo>
                    <a:lnTo>
                      <a:pt x="32" y="18"/>
                    </a:lnTo>
                    <a:lnTo>
                      <a:pt x="28" y="20"/>
                    </a:lnTo>
                    <a:lnTo>
                      <a:pt x="24" y="26"/>
                    </a:lnTo>
                    <a:lnTo>
                      <a:pt x="24" y="26"/>
                    </a:lnTo>
                    <a:lnTo>
                      <a:pt x="18" y="28"/>
                    </a:lnTo>
                    <a:lnTo>
                      <a:pt x="16" y="28"/>
                    </a:lnTo>
                    <a:lnTo>
                      <a:pt x="12" y="26"/>
                    </a:lnTo>
                    <a:lnTo>
                      <a:pt x="12" y="26"/>
                    </a:lnTo>
                    <a:lnTo>
                      <a:pt x="10" y="20"/>
                    </a:lnTo>
                    <a:lnTo>
                      <a:pt x="8" y="14"/>
                    </a:lnTo>
                    <a:lnTo>
                      <a:pt x="8" y="14"/>
                    </a:lnTo>
                    <a:lnTo>
                      <a:pt x="8" y="14"/>
                    </a:lnTo>
                    <a:lnTo>
                      <a:pt x="6" y="14"/>
                    </a:lnTo>
                    <a:lnTo>
                      <a:pt x="4" y="14"/>
                    </a:lnTo>
                    <a:lnTo>
                      <a:pt x="2" y="14"/>
                    </a:lnTo>
                    <a:lnTo>
                      <a:pt x="2" y="12"/>
                    </a:lnTo>
                    <a:lnTo>
                      <a:pt x="0" y="4"/>
                    </a:lnTo>
                    <a:lnTo>
                      <a:pt x="0" y="4"/>
                    </a:lnTo>
                    <a:lnTo>
                      <a:pt x="0" y="4"/>
                    </a:lnTo>
                    <a:lnTo>
                      <a:pt x="0" y="4"/>
                    </a:lnTo>
                    <a:lnTo>
                      <a:pt x="4" y="2"/>
                    </a:lnTo>
                    <a:lnTo>
                      <a:pt x="6" y="0"/>
                    </a:lnTo>
                    <a:lnTo>
                      <a:pt x="8" y="0"/>
                    </a:lnTo>
                    <a:lnTo>
                      <a:pt x="10" y="2"/>
                    </a:lnTo>
                    <a:lnTo>
                      <a:pt x="12" y="10"/>
                    </a:lnTo>
                    <a:lnTo>
                      <a:pt x="12" y="10"/>
                    </a:lnTo>
                    <a:lnTo>
                      <a:pt x="14" y="12"/>
                    </a:lnTo>
                    <a:lnTo>
                      <a:pt x="16" y="12"/>
                    </a:lnTo>
                    <a:lnTo>
                      <a:pt x="16" y="12"/>
                    </a:lnTo>
                    <a:lnTo>
                      <a:pt x="20" y="8"/>
                    </a:lnTo>
                    <a:lnTo>
                      <a:pt x="22" y="6"/>
                    </a:lnTo>
                    <a:lnTo>
                      <a:pt x="30" y="8"/>
                    </a:lnTo>
                    <a:lnTo>
                      <a:pt x="38" y="10"/>
                    </a:lnTo>
                    <a:lnTo>
                      <a:pt x="40" y="10"/>
                    </a:lnTo>
                    <a:lnTo>
                      <a:pt x="44" y="8"/>
                    </a:lnTo>
                    <a:lnTo>
                      <a:pt x="44" y="8"/>
                    </a:lnTo>
                    <a:lnTo>
                      <a:pt x="44" y="16"/>
                    </a:lnTo>
                    <a:lnTo>
                      <a:pt x="42" y="18"/>
                    </a:lnTo>
                    <a:lnTo>
                      <a:pt x="38" y="22"/>
                    </a:lnTo>
                    <a:lnTo>
                      <a:pt x="36" y="26"/>
                    </a:lnTo>
                    <a:lnTo>
                      <a:pt x="3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4" name="Freeform 1008">
                <a:extLst>
                  <a:ext uri="{FF2B5EF4-FFF2-40B4-BE49-F238E27FC236}">
                    <a16:creationId xmlns:a16="http://schemas.microsoft.com/office/drawing/2014/main" id="{BDF9B3D6-82BD-27BB-D424-A93BF3FEEF3C}"/>
                  </a:ext>
                </a:extLst>
              </p:cNvPr>
              <p:cNvSpPr>
                <a:spLocks/>
              </p:cNvSpPr>
              <p:nvPr/>
            </p:nvSpPr>
            <p:spPr bwMode="auto">
              <a:xfrm>
                <a:off x="2412" y="2823"/>
                <a:ext cx="12" cy="20"/>
              </a:xfrm>
              <a:custGeom>
                <a:avLst/>
                <a:gdLst>
                  <a:gd name="T0" fmla="*/ 4 w 12"/>
                  <a:gd name="T1" fmla="*/ 0 h 20"/>
                  <a:gd name="T2" fmla="*/ 4 w 12"/>
                  <a:gd name="T3" fmla="*/ 0 h 20"/>
                  <a:gd name="T4" fmla="*/ 6 w 12"/>
                  <a:gd name="T5" fmla="*/ 6 h 20"/>
                  <a:gd name="T6" fmla="*/ 6 w 12"/>
                  <a:gd name="T7" fmla="*/ 6 h 20"/>
                  <a:gd name="T8" fmla="*/ 8 w 12"/>
                  <a:gd name="T9" fmla="*/ 6 h 20"/>
                  <a:gd name="T10" fmla="*/ 8 w 12"/>
                  <a:gd name="T11" fmla="*/ 6 h 20"/>
                  <a:gd name="T12" fmla="*/ 10 w 12"/>
                  <a:gd name="T13" fmla="*/ 6 h 20"/>
                  <a:gd name="T14" fmla="*/ 10 w 12"/>
                  <a:gd name="T15" fmla="*/ 6 h 20"/>
                  <a:gd name="T16" fmla="*/ 12 w 12"/>
                  <a:gd name="T17" fmla="*/ 10 h 20"/>
                  <a:gd name="T18" fmla="*/ 12 w 12"/>
                  <a:gd name="T19" fmla="*/ 10 h 20"/>
                  <a:gd name="T20" fmla="*/ 10 w 12"/>
                  <a:gd name="T21" fmla="*/ 16 h 20"/>
                  <a:gd name="T22" fmla="*/ 6 w 12"/>
                  <a:gd name="T23" fmla="*/ 18 h 20"/>
                  <a:gd name="T24" fmla="*/ 4 w 12"/>
                  <a:gd name="T25" fmla="*/ 18 h 20"/>
                  <a:gd name="T26" fmla="*/ 0 w 12"/>
                  <a:gd name="T27" fmla="*/ 20 h 20"/>
                  <a:gd name="T28" fmla="*/ 0 w 12"/>
                  <a:gd name="T29" fmla="*/ 20 h 20"/>
                  <a:gd name="T30" fmla="*/ 4 w 12"/>
                  <a:gd name="T31" fmla="*/ 0 h 20"/>
                  <a:gd name="T32" fmla="*/ 4 w 12"/>
                  <a:gd name="T33" fmla="*/ 0 h 20"/>
                  <a:gd name="T34" fmla="*/ 4 w 12"/>
                  <a:gd name="T35" fmla="*/ 0 h 20"/>
                  <a:gd name="T36" fmla="*/ 4 w 12"/>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4" y="0"/>
                    </a:moveTo>
                    <a:lnTo>
                      <a:pt x="4" y="0"/>
                    </a:lnTo>
                    <a:lnTo>
                      <a:pt x="6" y="6"/>
                    </a:lnTo>
                    <a:lnTo>
                      <a:pt x="6" y="6"/>
                    </a:lnTo>
                    <a:lnTo>
                      <a:pt x="8" y="6"/>
                    </a:lnTo>
                    <a:lnTo>
                      <a:pt x="8" y="6"/>
                    </a:lnTo>
                    <a:lnTo>
                      <a:pt x="10" y="6"/>
                    </a:lnTo>
                    <a:lnTo>
                      <a:pt x="10" y="6"/>
                    </a:lnTo>
                    <a:lnTo>
                      <a:pt x="12" y="10"/>
                    </a:lnTo>
                    <a:lnTo>
                      <a:pt x="12" y="10"/>
                    </a:lnTo>
                    <a:lnTo>
                      <a:pt x="10" y="16"/>
                    </a:lnTo>
                    <a:lnTo>
                      <a:pt x="6" y="18"/>
                    </a:lnTo>
                    <a:lnTo>
                      <a:pt x="4" y="18"/>
                    </a:lnTo>
                    <a:lnTo>
                      <a:pt x="0" y="20"/>
                    </a:lnTo>
                    <a:lnTo>
                      <a:pt x="0" y="2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 name="Group 1210">
              <a:extLst>
                <a:ext uri="{FF2B5EF4-FFF2-40B4-BE49-F238E27FC236}">
                  <a16:creationId xmlns:a16="http://schemas.microsoft.com/office/drawing/2014/main" id="{F320A8BD-8738-E252-B867-6B48B5147C70}"/>
                </a:ext>
              </a:extLst>
            </p:cNvPr>
            <p:cNvGrpSpPr>
              <a:grpSpLocks/>
            </p:cNvGrpSpPr>
            <p:nvPr/>
          </p:nvGrpSpPr>
          <p:grpSpPr bwMode="auto">
            <a:xfrm>
              <a:off x="1530" y="1477"/>
              <a:ext cx="4546" cy="1378"/>
              <a:chOff x="1530" y="1477"/>
              <a:chExt cx="4546" cy="1378"/>
            </a:xfrm>
            <a:grpFill/>
          </p:grpSpPr>
          <p:sp>
            <p:nvSpPr>
              <p:cNvPr id="2385" name="Freeform 1010">
                <a:extLst>
                  <a:ext uri="{FF2B5EF4-FFF2-40B4-BE49-F238E27FC236}">
                    <a16:creationId xmlns:a16="http://schemas.microsoft.com/office/drawing/2014/main" id="{51DBF649-EB14-A565-ED0A-A383976C7FD6}"/>
                  </a:ext>
                </a:extLst>
              </p:cNvPr>
              <p:cNvSpPr>
                <a:spLocks/>
              </p:cNvSpPr>
              <p:nvPr/>
            </p:nvSpPr>
            <p:spPr bwMode="auto">
              <a:xfrm>
                <a:off x="2428" y="2845"/>
                <a:ext cx="12" cy="4"/>
              </a:xfrm>
              <a:custGeom>
                <a:avLst/>
                <a:gdLst>
                  <a:gd name="T0" fmla="*/ 0 w 12"/>
                  <a:gd name="T1" fmla="*/ 0 h 4"/>
                  <a:gd name="T2" fmla="*/ 0 w 12"/>
                  <a:gd name="T3" fmla="*/ 0 h 4"/>
                  <a:gd name="T4" fmla="*/ 12 w 12"/>
                  <a:gd name="T5" fmla="*/ 0 h 4"/>
                  <a:gd name="T6" fmla="*/ 12 w 12"/>
                  <a:gd name="T7" fmla="*/ 0 h 4"/>
                  <a:gd name="T8" fmla="*/ 6 w 12"/>
                  <a:gd name="T9" fmla="*/ 4 h 4"/>
                  <a:gd name="T10" fmla="*/ 4 w 12"/>
                  <a:gd name="T11" fmla="*/ 4 h 4"/>
                  <a:gd name="T12" fmla="*/ 0 w 12"/>
                  <a:gd name="T13" fmla="*/ 0 h 4"/>
                  <a:gd name="T14" fmla="*/ 0 w 1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
                    <a:moveTo>
                      <a:pt x="0" y="0"/>
                    </a:moveTo>
                    <a:lnTo>
                      <a:pt x="0" y="0"/>
                    </a:lnTo>
                    <a:lnTo>
                      <a:pt x="12" y="0"/>
                    </a:lnTo>
                    <a:lnTo>
                      <a:pt x="12" y="0"/>
                    </a:lnTo>
                    <a:lnTo>
                      <a:pt x="6" y="4"/>
                    </a:lnTo>
                    <a:lnTo>
                      <a:pt x="4"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6" name="Freeform 1011">
                <a:extLst>
                  <a:ext uri="{FF2B5EF4-FFF2-40B4-BE49-F238E27FC236}">
                    <a16:creationId xmlns:a16="http://schemas.microsoft.com/office/drawing/2014/main" id="{DE795F1E-C85D-F9FF-0C3E-E59895BF7D45}"/>
                  </a:ext>
                </a:extLst>
              </p:cNvPr>
              <p:cNvSpPr>
                <a:spLocks/>
              </p:cNvSpPr>
              <p:nvPr/>
            </p:nvSpPr>
            <p:spPr bwMode="auto">
              <a:xfrm>
                <a:off x="1530" y="1838"/>
                <a:ext cx="22" cy="34"/>
              </a:xfrm>
              <a:custGeom>
                <a:avLst/>
                <a:gdLst>
                  <a:gd name="T0" fmla="*/ 2 w 22"/>
                  <a:gd name="T1" fmla="*/ 0 h 34"/>
                  <a:gd name="T2" fmla="*/ 2 w 22"/>
                  <a:gd name="T3" fmla="*/ 0 h 34"/>
                  <a:gd name="T4" fmla="*/ 12 w 22"/>
                  <a:gd name="T5" fmla="*/ 12 h 34"/>
                  <a:gd name="T6" fmla="*/ 16 w 22"/>
                  <a:gd name="T7" fmla="*/ 18 h 34"/>
                  <a:gd name="T8" fmla="*/ 22 w 22"/>
                  <a:gd name="T9" fmla="*/ 26 h 34"/>
                  <a:gd name="T10" fmla="*/ 22 w 22"/>
                  <a:gd name="T11" fmla="*/ 26 h 34"/>
                  <a:gd name="T12" fmla="*/ 18 w 22"/>
                  <a:gd name="T13" fmla="*/ 26 h 34"/>
                  <a:gd name="T14" fmla="*/ 14 w 22"/>
                  <a:gd name="T15" fmla="*/ 28 h 34"/>
                  <a:gd name="T16" fmla="*/ 8 w 22"/>
                  <a:gd name="T17" fmla="*/ 34 h 34"/>
                  <a:gd name="T18" fmla="*/ 8 w 22"/>
                  <a:gd name="T19" fmla="*/ 34 h 34"/>
                  <a:gd name="T20" fmla="*/ 4 w 22"/>
                  <a:gd name="T21" fmla="*/ 30 h 34"/>
                  <a:gd name="T22" fmla="*/ 4 w 22"/>
                  <a:gd name="T23" fmla="*/ 30 h 34"/>
                  <a:gd name="T24" fmla="*/ 2 w 22"/>
                  <a:gd name="T25" fmla="*/ 22 h 34"/>
                  <a:gd name="T26" fmla="*/ 0 w 22"/>
                  <a:gd name="T27" fmla="*/ 16 h 34"/>
                  <a:gd name="T28" fmla="*/ 2 w 22"/>
                  <a:gd name="T29" fmla="*/ 0 h 34"/>
                  <a:gd name="T30" fmla="*/ 2 w 22"/>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4">
                    <a:moveTo>
                      <a:pt x="2" y="0"/>
                    </a:moveTo>
                    <a:lnTo>
                      <a:pt x="2" y="0"/>
                    </a:lnTo>
                    <a:lnTo>
                      <a:pt x="12" y="12"/>
                    </a:lnTo>
                    <a:lnTo>
                      <a:pt x="16" y="18"/>
                    </a:lnTo>
                    <a:lnTo>
                      <a:pt x="22" y="26"/>
                    </a:lnTo>
                    <a:lnTo>
                      <a:pt x="22" y="26"/>
                    </a:lnTo>
                    <a:lnTo>
                      <a:pt x="18" y="26"/>
                    </a:lnTo>
                    <a:lnTo>
                      <a:pt x="14" y="28"/>
                    </a:lnTo>
                    <a:lnTo>
                      <a:pt x="8" y="34"/>
                    </a:lnTo>
                    <a:lnTo>
                      <a:pt x="8" y="34"/>
                    </a:lnTo>
                    <a:lnTo>
                      <a:pt x="4" y="30"/>
                    </a:lnTo>
                    <a:lnTo>
                      <a:pt x="4" y="30"/>
                    </a:lnTo>
                    <a:lnTo>
                      <a:pt x="2" y="22"/>
                    </a:lnTo>
                    <a:lnTo>
                      <a:pt x="0" y="1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7" name="Freeform 1012">
                <a:extLst>
                  <a:ext uri="{FF2B5EF4-FFF2-40B4-BE49-F238E27FC236}">
                    <a16:creationId xmlns:a16="http://schemas.microsoft.com/office/drawing/2014/main" id="{D22621B4-68B5-0492-2F87-5E1860754DA8}"/>
                  </a:ext>
                </a:extLst>
              </p:cNvPr>
              <p:cNvSpPr>
                <a:spLocks/>
              </p:cNvSpPr>
              <p:nvPr/>
            </p:nvSpPr>
            <p:spPr bwMode="auto">
              <a:xfrm>
                <a:off x="1726" y="2799"/>
                <a:ext cx="12" cy="12"/>
              </a:xfrm>
              <a:custGeom>
                <a:avLst/>
                <a:gdLst>
                  <a:gd name="T0" fmla="*/ 2 w 12"/>
                  <a:gd name="T1" fmla="*/ 2 h 12"/>
                  <a:gd name="T2" fmla="*/ 2 w 12"/>
                  <a:gd name="T3" fmla="*/ 2 h 12"/>
                  <a:gd name="T4" fmla="*/ 4 w 12"/>
                  <a:gd name="T5" fmla="*/ 4 h 12"/>
                  <a:gd name="T6" fmla="*/ 6 w 12"/>
                  <a:gd name="T7" fmla="*/ 6 h 12"/>
                  <a:gd name="T8" fmla="*/ 8 w 12"/>
                  <a:gd name="T9" fmla="*/ 4 h 12"/>
                  <a:gd name="T10" fmla="*/ 8 w 12"/>
                  <a:gd name="T11" fmla="*/ 4 h 12"/>
                  <a:gd name="T12" fmla="*/ 10 w 12"/>
                  <a:gd name="T13" fmla="*/ 2 h 12"/>
                  <a:gd name="T14" fmla="*/ 10 w 12"/>
                  <a:gd name="T15" fmla="*/ 4 h 12"/>
                  <a:gd name="T16" fmla="*/ 12 w 12"/>
                  <a:gd name="T17" fmla="*/ 10 h 12"/>
                  <a:gd name="T18" fmla="*/ 12 w 12"/>
                  <a:gd name="T19" fmla="*/ 10 h 12"/>
                  <a:gd name="T20" fmla="*/ 8 w 12"/>
                  <a:gd name="T21" fmla="*/ 12 h 12"/>
                  <a:gd name="T22" fmla="*/ 6 w 12"/>
                  <a:gd name="T23" fmla="*/ 12 h 12"/>
                  <a:gd name="T24" fmla="*/ 6 w 12"/>
                  <a:gd name="T25" fmla="*/ 12 h 12"/>
                  <a:gd name="T26" fmla="*/ 0 w 12"/>
                  <a:gd name="T27" fmla="*/ 8 h 12"/>
                  <a:gd name="T28" fmla="*/ 0 w 12"/>
                  <a:gd name="T29" fmla="*/ 8 h 12"/>
                  <a:gd name="T30" fmla="*/ 0 w 12"/>
                  <a:gd name="T31" fmla="*/ 2 h 12"/>
                  <a:gd name="T32" fmla="*/ 0 w 12"/>
                  <a:gd name="T33" fmla="*/ 2 h 12"/>
                  <a:gd name="T34" fmla="*/ 2 w 12"/>
                  <a:gd name="T35" fmla="*/ 0 h 12"/>
                  <a:gd name="T36" fmla="*/ 2 w 12"/>
                  <a:gd name="T37" fmla="*/ 2 h 12"/>
                  <a:gd name="T38" fmla="*/ 2 w 12"/>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2">
                    <a:moveTo>
                      <a:pt x="2" y="2"/>
                    </a:moveTo>
                    <a:lnTo>
                      <a:pt x="2" y="2"/>
                    </a:lnTo>
                    <a:lnTo>
                      <a:pt x="4" y="4"/>
                    </a:lnTo>
                    <a:lnTo>
                      <a:pt x="6" y="6"/>
                    </a:lnTo>
                    <a:lnTo>
                      <a:pt x="8" y="4"/>
                    </a:lnTo>
                    <a:lnTo>
                      <a:pt x="8" y="4"/>
                    </a:lnTo>
                    <a:lnTo>
                      <a:pt x="10" y="2"/>
                    </a:lnTo>
                    <a:lnTo>
                      <a:pt x="10" y="4"/>
                    </a:lnTo>
                    <a:lnTo>
                      <a:pt x="12" y="10"/>
                    </a:lnTo>
                    <a:lnTo>
                      <a:pt x="12" y="10"/>
                    </a:lnTo>
                    <a:lnTo>
                      <a:pt x="8" y="12"/>
                    </a:lnTo>
                    <a:lnTo>
                      <a:pt x="6" y="12"/>
                    </a:lnTo>
                    <a:lnTo>
                      <a:pt x="6" y="12"/>
                    </a:lnTo>
                    <a:lnTo>
                      <a:pt x="0" y="8"/>
                    </a:lnTo>
                    <a:lnTo>
                      <a:pt x="0" y="8"/>
                    </a:lnTo>
                    <a:lnTo>
                      <a:pt x="0" y="2"/>
                    </a:lnTo>
                    <a:lnTo>
                      <a:pt x="0" y="2"/>
                    </a:lnTo>
                    <a:lnTo>
                      <a:pt x="2"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8" name="Freeform 1013">
                <a:extLst>
                  <a:ext uri="{FF2B5EF4-FFF2-40B4-BE49-F238E27FC236}">
                    <a16:creationId xmlns:a16="http://schemas.microsoft.com/office/drawing/2014/main" id="{97ED5FA1-2156-FD9C-57B4-C72658B1E3B2}"/>
                  </a:ext>
                </a:extLst>
              </p:cNvPr>
              <p:cNvSpPr>
                <a:spLocks/>
              </p:cNvSpPr>
              <p:nvPr/>
            </p:nvSpPr>
            <p:spPr bwMode="auto">
              <a:xfrm>
                <a:off x="2124" y="2821"/>
                <a:ext cx="20" cy="22"/>
              </a:xfrm>
              <a:custGeom>
                <a:avLst/>
                <a:gdLst>
                  <a:gd name="T0" fmla="*/ 20 w 20"/>
                  <a:gd name="T1" fmla="*/ 6 h 22"/>
                  <a:gd name="T2" fmla="*/ 20 w 20"/>
                  <a:gd name="T3" fmla="*/ 6 h 22"/>
                  <a:gd name="T4" fmla="*/ 18 w 20"/>
                  <a:gd name="T5" fmla="*/ 8 h 22"/>
                  <a:gd name="T6" fmla="*/ 16 w 20"/>
                  <a:gd name="T7" fmla="*/ 12 h 22"/>
                  <a:gd name="T8" fmla="*/ 16 w 20"/>
                  <a:gd name="T9" fmla="*/ 12 h 22"/>
                  <a:gd name="T10" fmla="*/ 16 w 20"/>
                  <a:gd name="T11" fmla="*/ 12 h 22"/>
                  <a:gd name="T12" fmla="*/ 14 w 20"/>
                  <a:gd name="T13" fmla="*/ 10 h 22"/>
                  <a:gd name="T14" fmla="*/ 10 w 20"/>
                  <a:gd name="T15" fmla="*/ 6 h 22"/>
                  <a:gd name="T16" fmla="*/ 10 w 20"/>
                  <a:gd name="T17" fmla="*/ 6 h 22"/>
                  <a:gd name="T18" fmla="*/ 12 w 20"/>
                  <a:gd name="T19" fmla="*/ 18 h 22"/>
                  <a:gd name="T20" fmla="*/ 10 w 20"/>
                  <a:gd name="T21" fmla="*/ 20 h 22"/>
                  <a:gd name="T22" fmla="*/ 10 w 20"/>
                  <a:gd name="T23" fmla="*/ 22 h 22"/>
                  <a:gd name="T24" fmla="*/ 6 w 20"/>
                  <a:gd name="T25" fmla="*/ 20 h 22"/>
                  <a:gd name="T26" fmla="*/ 4 w 20"/>
                  <a:gd name="T27" fmla="*/ 20 h 22"/>
                  <a:gd name="T28" fmla="*/ 4 w 20"/>
                  <a:gd name="T29" fmla="*/ 20 h 22"/>
                  <a:gd name="T30" fmla="*/ 4 w 20"/>
                  <a:gd name="T31" fmla="*/ 20 h 22"/>
                  <a:gd name="T32" fmla="*/ 0 w 20"/>
                  <a:gd name="T33" fmla="*/ 12 h 22"/>
                  <a:gd name="T34" fmla="*/ 0 w 20"/>
                  <a:gd name="T35" fmla="*/ 12 h 22"/>
                  <a:gd name="T36" fmla="*/ 8 w 20"/>
                  <a:gd name="T37" fmla="*/ 4 h 22"/>
                  <a:gd name="T38" fmla="*/ 12 w 20"/>
                  <a:gd name="T39" fmla="*/ 0 h 22"/>
                  <a:gd name="T40" fmla="*/ 16 w 20"/>
                  <a:gd name="T41" fmla="*/ 2 h 22"/>
                  <a:gd name="T42" fmla="*/ 16 w 20"/>
                  <a:gd name="T43" fmla="*/ 2 h 22"/>
                  <a:gd name="T44" fmla="*/ 18 w 20"/>
                  <a:gd name="T45" fmla="*/ 0 h 22"/>
                  <a:gd name="T46" fmla="*/ 20 w 20"/>
                  <a:gd name="T47" fmla="*/ 2 h 22"/>
                  <a:gd name="T48" fmla="*/ 20 w 20"/>
                  <a:gd name="T49" fmla="*/ 2 h 22"/>
                  <a:gd name="T50" fmla="*/ 20 w 20"/>
                  <a:gd name="T51" fmla="*/ 6 h 22"/>
                  <a:gd name="T52" fmla="*/ 20 w 20"/>
                  <a:gd name="T53"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2">
                    <a:moveTo>
                      <a:pt x="20" y="6"/>
                    </a:moveTo>
                    <a:lnTo>
                      <a:pt x="20" y="6"/>
                    </a:lnTo>
                    <a:lnTo>
                      <a:pt x="18" y="8"/>
                    </a:lnTo>
                    <a:lnTo>
                      <a:pt x="16" y="12"/>
                    </a:lnTo>
                    <a:lnTo>
                      <a:pt x="16" y="12"/>
                    </a:lnTo>
                    <a:lnTo>
                      <a:pt x="16" y="12"/>
                    </a:lnTo>
                    <a:lnTo>
                      <a:pt x="14" y="10"/>
                    </a:lnTo>
                    <a:lnTo>
                      <a:pt x="10" y="6"/>
                    </a:lnTo>
                    <a:lnTo>
                      <a:pt x="10" y="6"/>
                    </a:lnTo>
                    <a:lnTo>
                      <a:pt x="12" y="18"/>
                    </a:lnTo>
                    <a:lnTo>
                      <a:pt x="10" y="20"/>
                    </a:lnTo>
                    <a:lnTo>
                      <a:pt x="10" y="22"/>
                    </a:lnTo>
                    <a:lnTo>
                      <a:pt x="6" y="20"/>
                    </a:lnTo>
                    <a:lnTo>
                      <a:pt x="4" y="20"/>
                    </a:lnTo>
                    <a:lnTo>
                      <a:pt x="4" y="20"/>
                    </a:lnTo>
                    <a:lnTo>
                      <a:pt x="4" y="20"/>
                    </a:lnTo>
                    <a:lnTo>
                      <a:pt x="0" y="12"/>
                    </a:lnTo>
                    <a:lnTo>
                      <a:pt x="0" y="12"/>
                    </a:lnTo>
                    <a:lnTo>
                      <a:pt x="8" y="4"/>
                    </a:lnTo>
                    <a:lnTo>
                      <a:pt x="12" y="0"/>
                    </a:lnTo>
                    <a:lnTo>
                      <a:pt x="16" y="2"/>
                    </a:lnTo>
                    <a:lnTo>
                      <a:pt x="16" y="2"/>
                    </a:lnTo>
                    <a:lnTo>
                      <a:pt x="18" y="0"/>
                    </a:lnTo>
                    <a:lnTo>
                      <a:pt x="20" y="2"/>
                    </a:lnTo>
                    <a:lnTo>
                      <a:pt x="20" y="2"/>
                    </a:lnTo>
                    <a:lnTo>
                      <a:pt x="20" y="6"/>
                    </a:lnTo>
                    <a:lnTo>
                      <a:pt x="2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9" name="Freeform 1014">
                <a:extLst>
                  <a:ext uri="{FF2B5EF4-FFF2-40B4-BE49-F238E27FC236}">
                    <a16:creationId xmlns:a16="http://schemas.microsoft.com/office/drawing/2014/main" id="{6EC4F9E9-8B2F-9639-06AA-4EEEAB665585}"/>
                  </a:ext>
                </a:extLst>
              </p:cNvPr>
              <p:cNvSpPr>
                <a:spLocks/>
              </p:cNvSpPr>
              <p:nvPr/>
            </p:nvSpPr>
            <p:spPr bwMode="auto">
              <a:xfrm>
                <a:off x="2140" y="2833"/>
                <a:ext cx="4" cy="16"/>
              </a:xfrm>
              <a:custGeom>
                <a:avLst/>
                <a:gdLst>
                  <a:gd name="T0" fmla="*/ 0 w 4"/>
                  <a:gd name="T1" fmla="*/ 0 h 16"/>
                  <a:gd name="T2" fmla="*/ 0 w 4"/>
                  <a:gd name="T3" fmla="*/ 0 h 16"/>
                  <a:gd name="T4" fmla="*/ 4 w 4"/>
                  <a:gd name="T5" fmla="*/ 4 h 16"/>
                  <a:gd name="T6" fmla="*/ 4 w 4"/>
                  <a:gd name="T7" fmla="*/ 6 h 16"/>
                  <a:gd name="T8" fmla="*/ 2 w 4"/>
                  <a:gd name="T9" fmla="*/ 16 h 16"/>
                  <a:gd name="T10" fmla="*/ 2 w 4"/>
                  <a:gd name="T11" fmla="*/ 16 h 16"/>
                  <a:gd name="T12" fmla="*/ 2 w 4"/>
                  <a:gd name="T13" fmla="*/ 10 h 16"/>
                  <a:gd name="T14" fmla="*/ 0 w 4"/>
                  <a:gd name="T15" fmla="*/ 4 h 16"/>
                  <a:gd name="T16" fmla="*/ 0 w 4"/>
                  <a:gd name="T17" fmla="*/ 4 h 16"/>
                  <a:gd name="T18" fmla="*/ 0 w 4"/>
                  <a:gd name="T19" fmla="*/ 0 h 16"/>
                  <a:gd name="T20" fmla="*/ 0 w 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6">
                    <a:moveTo>
                      <a:pt x="0" y="0"/>
                    </a:moveTo>
                    <a:lnTo>
                      <a:pt x="0" y="0"/>
                    </a:lnTo>
                    <a:lnTo>
                      <a:pt x="4" y="4"/>
                    </a:lnTo>
                    <a:lnTo>
                      <a:pt x="4" y="6"/>
                    </a:lnTo>
                    <a:lnTo>
                      <a:pt x="2" y="16"/>
                    </a:lnTo>
                    <a:lnTo>
                      <a:pt x="2" y="16"/>
                    </a:lnTo>
                    <a:lnTo>
                      <a:pt x="2" y="10"/>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0" name="Freeform 1015">
                <a:extLst>
                  <a:ext uri="{FF2B5EF4-FFF2-40B4-BE49-F238E27FC236}">
                    <a16:creationId xmlns:a16="http://schemas.microsoft.com/office/drawing/2014/main" id="{BBF9D2F9-6C3D-DD17-F5C9-6F4A9F7AEC41}"/>
                  </a:ext>
                </a:extLst>
              </p:cNvPr>
              <p:cNvSpPr>
                <a:spLocks/>
              </p:cNvSpPr>
              <p:nvPr/>
            </p:nvSpPr>
            <p:spPr bwMode="auto">
              <a:xfrm>
                <a:off x="1724" y="2773"/>
                <a:ext cx="12" cy="28"/>
              </a:xfrm>
              <a:custGeom>
                <a:avLst/>
                <a:gdLst>
                  <a:gd name="T0" fmla="*/ 4 w 12"/>
                  <a:gd name="T1" fmla="*/ 28 h 28"/>
                  <a:gd name="T2" fmla="*/ 4 w 12"/>
                  <a:gd name="T3" fmla="*/ 28 h 28"/>
                  <a:gd name="T4" fmla="*/ 2 w 12"/>
                  <a:gd name="T5" fmla="*/ 28 h 28"/>
                  <a:gd name="T6" fmla="*/ 2 w 12"/>
                  <a:gd name="T7" fmla="*/ 28 h 28"/>
                  <a:gd name="T8" fmla="*/ 0 w 12"/>
                  <a:gd name="T9" fmla="*/ 28 h 28"/>
                  <a:gd name="T10" fmla="*/ 0 w 12"/>
                  <a:gd name="T11" fmla="*/ 28 h 28"/>
                  <a:gd name="T12" fmla="*/ 0 w 12"/>
                  <a:gd name="T13" fmla="*/ 22 h 28"/>
                  <a:gd name="T14" fmla="*/ 2 w 12"/>
                  <a:gd name="T15" fmla="*/ 16 h 28"/>
                  <a:gd name="T16" fmla="*/ 4 w 12"/>
                  <a:gd name="T17" fmla="*/ 12 h 28"/>
                  <a:gd name="T18" fmla="*/ 4 w 12"/>
                  <a:gd name="T19" fmla="*/ 6 h 28"/>
                  <a:gd name="T20" fmla="*/ 4 w 12"/>
                  <a:gd name="T21" fmla="*/ 6 h 28"/>
                  <a:gd name="T22" fmla="*/ 6 w 12"/>
                  <a:gd name="T23" fmla="*/ 2 h 28"/>
                  <a:gd name="T24" fmla="*/ 8 w 12"/>
                  <a:gd name="T25" fmla="*/ 0 h 28"/>
                  <a:gd name="T26" fmla="*/ 8 w 12"/>
                  <a:gd name="T27" fmla="*/ 0 h 28"/>
                  <a:gd name="T28" fmla="*/ 8 w 12"/>
                  <a:gd name="T29" fmla="*/ 2 h 28"/>
                  <a:gd name="T30" fmla="*/ 8 w 12"/>
                  <a:gd name="T31" fmla="*/ 2 h 28"/>
                  <a:gd name="T32" fmla="*/ 12 w 12"/>
                  <a:gd name="T33" fmla="*/ 2 h 28"/>
                  <a:gd name="T34" fmla="*/ 12 w 12"/>
                  <a:gd name="T35" fmla="*/ 10 h 28"/>
                  <a:gd name="T36" fmla="*/ 12 w 12"/>
                  <a:gd name="T37" fmla="*/ 10 h 28"/>
                  <a:gd name="T38" fmla="*/ 12 w 12"/>
                  <a:gd name="T39" fmla="*/ 14 h 28"/>
                  <a:gd name="T40" fmla="*/ 12 w 12"/>
                  <a:gd name="T41" fmla="*/ 14 h 28"/>
                  <a:gd name="T42" fmla="*/ 10 w 12"/>
                  <a:gd name="T43" fmla="*/ 14 h 28"/>
                  <a:gd name="T44" fmla="*/ 10 w 12"/>
                  <a:gd name="T45" fmla="*/ 14 h 28"/>
                  <a:gd name="T46" fmla="*/ 6 w 12"/>
                  <a:gd name="T47" fmla="*/ 18 h 28"/>
                  <a:gd name="T48" fmla="*/ 4 w 12"/>
                  <a:gd name="T49" fmla="*/ 28 h 28"/>
                  <a:gd name="T50" fmla="*/ 4 w 12"/>
                  <a:gd name="T5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8">
                    <a:moveTo>
                      <a:pt x="4" y="28"/>
                    </a:moveTo>
                    <a:lnTo>
                      <a:pt x="4" y="28"/>
                    </a:lnTo>
                    <a:lnTo>
                      <a:pt x="2" y="28"/>
                    </a:lnTo>
                    <a:lnTo>
                      <a:pt x="2" y="28"/>
                    </a:lnTo>
                    <a:lnTo>
                      <a:pt x="0" y="28"/>
                    </a:lnTo>
                    <a:lnTo>
                      <a:pt x="0" y="28"/>
                    </a:lnTo>
                    <a:lnTo>
                      <a:pt x="0" y="22"/>
                    </a:lnTo>
                    <a:lnTo>
                      <a:pt x="2" y="16"/>
                    </a:lnTo>
                    <a:lnTo>
                      <a:pt x="4" y="12"/>
                    </a:lnTo>
                    <a:lnTo>
                      <a:pt x="4" y="6"/>
                    </a:lnTo>
                    <a:lnTo>
                      <a:pt x="4" y="6"/>
                    </a:lnTo>
                    <a:lnTo>
                      <a:pt x="6" y="2"/>
                    </a:lnTo>
                    <a:lnTo>
                      <a:pt x="8" y="0"/>
                    </a:lnTo>
                    <a:lnTo>
                      <a:pt x="8" y="0"/>
                    </a:lnTo>
                    <a:lnTo>
                      <a:pt x="8" y="2"/>
                    </a:lnTo>
                    <a:lnTo>
                      <a:pt x="8" y="2"/>
                    </a:lnTo>
                    <a:lnTo>
                      <a:pt x="12" y="2"/>
                    </a:lnTo>
                    <a:lnTo>
                      <a:pt x="12" y="10"/>
                    </a:lnTo>
                    <a:lnTo>
                      <a:pt x="12" y="10"/>
                    </a:lnTo>
                    <a:lnTo>
                      <a:pt x="12" y="14"/>
                    </a:lnTo>
                    <a:lnTo>
                      <a:pt x="12" y="14"/>
                    </a:lnTo>
                    <a:lnTo>
                      <a:pt x="10" y="14"/>
                    </a:lnTo>
                    <a:lnTo>
                      <a:pt x="10" y="14"/>
                    </a:lnTo>
                    <a:lnTo>
                      <a:pt x="6" y="18"/>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1" name="Freeform 1016">
                <a:extLst>
                  <a:ext uri="{FF2B5EF4-FFF2-40B4-BE49-F238E27FC236}">
                    <a16:creationId xmlns:a16="http://schemas.microsoft.com/office/drawing/2014/main" id="{0870E988-05C0-4E38-563B-E37A9D843757}"/>
                  </a:ext>
                </a:extLst>
              </p:cNvPr>
              <p:cNvSpPr>
                <a:spLocks/>
              </p:cNvSpPr>
              <p:nvPr/>
            </p:nvSpPr>
            <p:spPr bwMode="auto">
              <a:xfrm>
                <a:off x="5384" y="2823"/>
                <a:ext cx="2" cy="14"/>
              </a:xfrm>
              <a:custGeom>
                <a:avLst/>
                <a:gdLst>
                  <a:gd name="T0" fmla="*/ 2 w 2"/>
                  <a:gd name="T1" fmla="*/ 4 h 14"/>
                  <a:gd name="T2" fmla="*/ 2 w 2"/>
                  <a:gd name="T3" fmla="*/ 4 h 14"/>
                  <a:gd name="T4" fmla="*/ 2 w 2"/>
                  <a:gd name="T5" fmla="*/ 14 h 14"/>
                  <a:gd name="T6" fmla="*/ 2 w 2"/>
                  <a:gd name="T7" fmla="*/ 14 h 14"/>
                  <a:gd name="T8" fmla="*/ 0 w 2"/>
                  <a:gd name="T9" fmla="*/ 6 h 14"/>
                  <a:gd name="T10" fmla="*/ 0 w 2"/>
                  <a:gd name="T11" fmla="*/ 6 h 14"/>
                  <a:gd name="T12" fmla="*/ 0 w 2"/>
                  <a:gd name="T13" fmla="*/ 2 h 14"/>
                  <a:gd name="T14" fmla="*/ 0 w 2"/>
                  <a:gd name="T15" fmla="*/ 0 h 14"/>
                  <a:gd name="T16" fmla="*/ 2 w 2"/>
                  <a:gd name="T17" fmla="*/ 4 h 14"/>
                  <a:gd name="T18" fmla="*/ 2 w 2"/>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4">
                    <a:moveTo>
                      <a:pt x="2" y="4"/>
                    </a:moveTo>
                    <a:lnTo>
                      <a:pt x="2" y="4"/>
                    </a:lnTo>
                    <a:lnTo>
                      <a:pt x="2" y="14"/>
                    </a:lnTo>
                    <a:lnTo>
                      <a:pt x="2" y="14"/>
                    </a:lnTo>
                    <a:lnTo>
                      <a:pt x="0" y="6"/>
                    </a:lnTo>
                    <a:lnTo>
                      <a:pt x="0" y="6"/>
                    </a:lnTo>
                    <a:lnTo>
                      <a:pt x="0" y="2"/>
                    </a:lnTo>
                    <a:lnTo>
                      <a:pt x="0"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2" name="Freeform 1017">
                <a:extLst>
                  <a:ext uri="{FF2B5EF4-FFF2-40B4-BE49-F238E27FC236}">
                    <a16:creationId xmlns:a16="http://schemas.microsoft.com/office/drawing/2014/main" id="{B70F6273-379C-01B9-3AB0-6949C64B63A7}"/>
                  </a:ext>
                </a:extLst>
              </p:cNvPr>
              <p:cNvSpPr>
                <a:spLocks/>
              </p:cNvSpPr>
              <p:nvPr/>
            </p:nvSpPr>
            <p:spPr bwMode="auto">
              <a:xfrm>
                <a:off x="2574" y="2835"/>
                <a:ext cx="12" cy="20"/>
              </a:xfrm>
              <a:custGeom>
                <a:avLst/>
                <a:gdLst>
                  <a:gd name="T0" fmla="*/ 0 w 12"/>
                  <a:gd name="T1" fmla="*/ 2 h 20"/>
                  <a:gd name="T2" fmla="*/ 0 w 12"/>
                  <a:gd name="T3" fmla="*/ 2 h 20"/>
                  <a:gd name="T4" fmla="*/ 4 w 12"/>
                  <a:gd name="T5" fmla="*/ 0 h 20"/>
                  <a:gd name="T6" fmla="*/ 8 w 12"/>
                  <a:gd name="T7" fmla="*/ 0 h 20"/>
                  <a:gd name="T8" fmla="*/ 10 w 12"/>
                  <a:gd name="T9" fmla="*/ 2 h 20"/>
                  <a:gd name="T10" fmla="*/ 12 w 12"/>
                  <a:gd name="T11" fmla="*/ 10 h 20"/>
                  <a:gd name="T12" fmla="*/ 12 w 12"/>
                  <a:gd name="T13" fmla="*/ 10 h 20"/>
                  <a:gd name="T14" fmla="*/ 12 w 12"/>
                  <a:gd name="T15" fmla="*/ 10 h 20"/>
                  <a:gd name="T16" fmla="*/ 10 w 12"/>
                  <a:gd name="T17" fmla="*/ 10 h 20"/>
                  <a:gd name="T18" fmla="*/ 8 w 12"/>
                  <a:gd name="T19" fmla="*/ 16 h 20"/>
                  <a:gd name="T20" fmla="*/ 6 w 12"/>
                  <a:gd name="T21" fmla="*/ 20 h 20"/>
                  <a:gd name="T22" fmla="*/ 6 w 12"/>
                  <a:gd name="T23" fmla="*/ 20 h 20"/>
                  <a:gd name="T24" fmla="*/ 4 w 12"/>
                  <a:gd name="T25" fmla="*/ 20 h 20"/>
                  <a:gd name="T26" fmla="*/ 4 w 12"/>
                  <a:gd name="T27" fmla="*/ 20 h 20"/>
                  <a:gd name="T28" fmla="*/ 4 w 12"/>
                  <a:gd name="T29" fmla="*/ 10 h 20"/>
                  <a:gd name="T30" fmla="*/ 0 w 12"/>
                  <a:gd name="T31" fmla="*/ 2 h 20"/>
                  <a:gd name="T32" fmla="*/ 0 w 12"/>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0" y="2"/>
                    </a:moveTo>
                    <a:lnTo>
                      <a:pt x="0" y="2"/>
                    </a:lnTo>
                    <a:lnTo>
                      <a:pt x="4" y="0"/>
                    </a:lnTo>
                    <a:lnTo>
                      <a:pt x="8" y="0"/>
                    </a:lnTo>
                    <a:lnTo>
                      <a:pt x="10" y="2"/>
                    </a:lnTo>
                    <a:lnTo>
                      <a:pt x="12" y="10"/>
                    </a:lnTo>
                    <a:lnTo>
                      <a:pt x="12" y="10"/>
                    </a:lnTo>
                    <a:lnTo>
                      <a:pt x="12" y="10"/>
                    </a:lnTo>
                    <a:lnTo>
                      <a:pt x="10" y="10"/>
                    </a:lnTo>
                    <a:lnTo>
                      <a:pt x="8" y="16"/>
                    </a:lnTo>
                    <a:lnTo>
                      <a:pt x="6" y="20"/>
                    </a:lnTo>
                    <a:lnTo>
                      <a:pt x="6" y="20"/>
                    </a:lnTo>
                    <a:lnTo>
                      <a:pt x="4" y="20"/>
                    </a:lnTo>
                    <a:lnTo>
                      <a:pt x="4" y="20"/>
                    </a:lnTo>
                    <a:lnTo>
                      <a:pt x="4"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3" name="Freeform 1018">
                <a:extLst>
                  <a:ext uri="{FF2B5EF4-FFF2-40B4-BE49-F238E27FC236}">
                    <a16:creationId xmlns:a16="http://schemas.microsoft.com/office/drawing/2014/main" id="{9CD35957-B9E6-36DE-A919-02518A9D150D}"/>
                  </a:ext>
                </a:extLst>
              </p:cNvPr>
              <p:cNvSpPr>
                <a:spLocks/>
              </p:cNvSpPr>
              <p:nvPr/>
            </p:nvSpPr>
            <p:spPr bwMode="auto">
              <a:xfrm>
                <a:off x="5618" y="2793"/>
                <a:ext cx="38" cy="32"/>
              </a:xfrm>
              <a:custGeom>
                <a:avLst/>
                <a:gdLst>
                  <a:gd name="T0" fmla="*/ 34 w 38"/>
                  <a:gd name="T1" fmla="*/ 26 h 32"/>
                  <a:gd name="T2" fmla="*/ 34 w 38"/>
                  <a:gd name="T3" fmla="*/ 26 h 32"/>
                  <a:gd name="T4" fmla="*/ 26 w 38"/>
                  <a:gd name="T5" fmla="*/ 30 h 32"/>
                  <a:gd name="T6" fmla="*/ 20 w 38"/>
                  <a:gd name="T7" fmla="*/ 32 h 32"/>
                  <a:gd name="T8" fmla="*/ 12 w 38"/>
                  <a:gd name="T9" fmla="*/ 32 h 32"/>
                  <a:gd name="T10" fmla="*/ 6 w 38"/>
                  <a:gd name="T11" fmla="*/ 30 h 32"/>
                  <a:gd name="T12" fmla="*/ 6 w 38"/>
                  <a:gd name="T13" fmla="*/ 30 h 32"/>
                  <a:gd name="T14" fmla="*/ 4 w 38"/>
                  <a:gd name="T15" fmla="*/ 28 h 32"/>
                  <a:gd name="T16" fmla="*/ 2 w 38"/>
                  <a:gd name="T17" fmla="*/ 26 h 32"/>
                  <a:gd name="T18" fmla="*/ 0 w 38"/>
                  <a:gd name="T19" fmla="*/ 18 h 32"/>
                  <a:gd name="T20" fmla="*/ 0 w 38"/>
                  <a:gd name="T21" fmla="*/ 18 h 32"/>
                  <a:gd name="T22" fmla="*/ 2 w 38"/>
                  <a:gd name="T23" fmla="*/ 16 h 32"/>
                  <a:gd name="T24" fmla="*/ 4 w 38"/>
                  <a:gd name="T25" fmla="*/ 16 h 32"/>
                  <a:gd name="T26" fmla="*/ 12 w 38"/>
                  <a:gd name="T27" fmla="*/ 22 h 32"/>
                  <a:gd name="T28" fmla="*/ 12 w 38"/>
                  <a:gd name="T29" fmla="*/ 22 h 32"/>
                  <a:gd name="T30" fmla="*/ 8 w 38"/>
                  <a:gd name="T31" fmla="*/ 18 h 32"/>
                  <a:gd name="T32" fmla="*/ 8 w 38"/>
                  <a:gd name="T33" fmla="*/ 18 h 32"/>
                  <a:gd name="T34" fmla="*/ 6 w 38"/>
                  <a:gd name="T35" fmla="*/ 12 h 32"/>
                  <a:gd name="T36" fmla="*/ 6 w 38"/>
                  <a:gd name="T37" fmla="*/ 6 h 32"/>
                  <a:gd name="T38" fmla="*/ 6 w 38"/>
                  <a:gd name="T39" fmla="*/ 6 h 32"/>
                  <a:gd name="T40" fmla="*/ 6 w 38"/>
                  <a:gd name="T41" fmla="*/ 2 h 32"/>
                  <a:gd name="T42" fmla="*/ 6 w 38"/>
                  <a:gd name="T43" fmla="*/ 2 h 32"/>
                  <a:gd name="T44" fmla="*/ 14 w 38"/>
                  <a:gd name="T45" fmla="*/ 0 h 32"/>
                  <a:gd name="T46" fmla="*/ 22 w 38"/>
                  <a:gd name="T47" fmla="*/ 0 h 32"/>
                  <a:gd name="T48" fmla="*/ 22 w 38"/>
                  <a:gd name="T49" fmla="*/ 0 h 32"/>
                  <a:gd name="T50" fmla="*/ 24 w 38"/>
                  <a:gd name="T51" fmla="*/ 4 h 32"/>
                  <a:gd name="T52" fmla="*/ 24 w 38"/>
                  <a:gd name="T53" fmla="*/ 4 h 32"/>
                  <a:gd name="T54" fmla="*/ 24 w 38"/>
                  <a:gd name="T55" fmla="*/ 14 h 32"/>
                  <a:gd name="T56" fmla="*/ 28 w 38"/>
                  <a:gd name="T57" fmla="*/ 18 h 32"/>
                  <a:gd name="T58" fmla="*/ 28 w 38"/>
                  <a:gd name="T59" fmla="*/ 20 h 32"/>
                  <a:gd name="T60" fmla="*/ 30 w 38"/>
                  <a:gd name="T61" fmla="*/ 20 h 32"/>
                  <a:gd name="T62" fmla="*/ 34 w 38"/>
                  <a:gd name="T63" fmla="*/ 14 h 32"/>
                  <a:gd name="T64" fmla="*/ 34 w 38"/>
                  <a:gd name="T65" fmla="*/ 14 h 32"/>
                  <a:gd name="T66" fmla="*/ 36 w 38"/>
                  <a:gd name="T67" fmla="*/ 14 h 32"/>
                  <a:gd name="T68" fmla="*/ 38 w 38"/>
                  <a:gd name="T69" fmla="*/ 14 h 32"/>
                  <a:gd name="T70" fmla="*/ 38 w 38"/>
                  <a:gd name="T71" fmla="*/ 14 h 32"/>
                  <a:gd name="T72" fmla="*/ 38 w 38"/>
                  <a:gd name="T73" fmla="*/ 20 h 32"/>
                  <a:gd name="T74" fmla="*/ 38 w 38"/>
                  <a:gd name="T75" fmla="*/ 22 h 32"/>
                  <a:gd name="T76" fmla="*/ 38 w 38"/>
                  <a:gd name="T77" fmla="*/ 22 h 32"/>
                  <a:gd name="T78" fmla="*/ 38 w 38"/>
                  <a:gd name="T79" fmla="*/ 22 h 32"/>
                  <a:gd name="T80" fmla="*/ 38 w 38"/>
                  <a:gd name="T81" fmla="*/ 26 h 32"/>
                  <a:gd name="T82" fmla="*/ 36 w 38"/>
                  <a:gd name="T83" fmla="*/ 28 h 32"/>
                  <a:gd name="T84" fmla="*/ 34 w 38"/>
                  <a:gd name="T85" fmla="*/ 26 h 32"/>
                  <a:gd name="T86" fmla="*/ 34 w 38"/>
                  <a:gd name="T87"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32">
                    <a:moveTo>
                      <a:pt x="34" y="26"/>
                    </a:moveTo>
                    <a:lnTo>
                      <a:pt x="34" y="26"/>
                    </a:lnTo>
                    <a:lnTo>
                      <a:pt x="26" y="30"/>
                    </a:lnTo>
                    <a:lnTo>
                      <a:pt x="20" y="32"/>
                    </a:lnTo>
                    <a:lnTo>
                      <a:pt x="12" y="32"/>
                    </a:lnTo>
                    <a:lnTo>
                      <a:pt x="6" y="30"/>
                    </a:lnTo>
                    <a:lnTo>
                      <a:pt x="6" y="30"/>
                    </a:lnTo>
                    <a:lnTo>
                      <a:pt x="4" y="28"/>
                    </a:lnTo>
                    <a:lnTo>
                      <a:pt x="2" y="26"/>
                    </a:lnTo>
                    <a:lnTo>
                      <a:pt x="0" y="18"/>
                    </a:lnTo>
                    <a:lnTo>
                      <a:pt x="0" y="18"/>
                    </a:lnTo>
                    <a:lnTo>
                      <a:pt x="2" y="16"/>
                    </a:lnTo>
                    <a:lnTo>
                      <a:pt x="4" y="16"/>
                    </a:lnTo>
                    <a:lnTo>
                      <a:pt x="12" y="22"/>
                    </a:lnTo>
                    <a:lnTo>
                      <a:pt x="12" y="22"/>
                    </a:lnTo>
                    <a:lnTo>
                      <a:pt x="8" y="18"/>
                    </a:lnTo>
                    <a:lnTo>
                      <a:pt x="8" y="18"/>
                    </a:lnTo>
                    <a:lnTo>
                      <a:pt x="6" y="12"/>
                    </a:lnTo>
                    <a:lnTo>
                      <a:pt x="6" y="6"/>
                    </a:lnTo>
                    <a:lnTo>
                      <a:pt x="6" y="6"/>
                    </a:lnTo>
                    <a:lnTo>
                      <a:pt x="6" y="2"/>
                    </a:lnTo>
                    <a:lnTo>
                      <a:pt x="6" y="2"/>
                    </a:lnTo>
                    <a:lnTo>
                      <a:pt x="14" y="0"/>
                    </a:lnTo>
                    <a:lnTo>
                      <a:pt x="22" y="0"/>
                    </a:lnTo>
                    <a:lnTo>
                      <a:pt x="22" y="0"/>
                    </a:lnTo>
                    <a:lnTo>
                      <a:pt x="24" y="4"/>
                    </a:lnTo>
                    <a:lnTo>
                      <a:pt x="24" y="4"/>
                    </a:lnTo>
                    <a:lnTo>
                      <a:pt x="24" y="14"/>
                    </a:lnTo>
                    <a:lnTo>
                      <a:pt x="28" y="18"/>
                    </a:lnTo>
                    <a:lnTo>
                      <a:pt x="28" y="20"/>
                    </a:lnTo>
                    <a:lnTo>
                      <a:pt x="30" y="20"/>
                    </a:lnTo>
                    <a:lnTo>
                      <a:pt x="34" y="14"/>
                    </a:lnTo>
                    <a:lnTo>
                      <a:pt x="34" y="14"/>
                    </a:lnTo>
                    <a:lnTo>
                      <a:pt x="36" y="14"/>
                    </a:lnTo>
                    <a:lnTo>
                      <a:pt x="38" y="14"/>
                    </a:lnTo>
                    <a:lnTo>
                      <a:pt x="38" y="14"/>
                    </a:lnTo>
                    <a:lnTo>
                      <a:pt x="38" y="20"/>
                    </a:lnTo>
                    <a:lnTo>
                      <a:pt x="38" y="22"/>
                    </a:lnTo>
                    <a:lnTo>
                      <a:pt x="38" y="22"/>
                    </a:lnTo>
                    <a:lnTo>
                      <a:pt x="38" y="22"/>
                    </a:lnTo>
                    <a:lnTo>
                      <a:pt x="38" y="26"/>
                    </a:lnTo>
                    <a:lnTo>
                      <a:pt x="36" y="28"/>
                    </a:lnTo>
                    <a:lnTo>
                      <a:pt x="34" y="26"/>
                    </a:lnTo>
                    <a:lnTo>
                      <a:pt x="3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4" name="Freeform 1019">
                <a:extLst>
                  <a:ext uri="{FF2B5EF4-FFF2-40B4-BE49-F238E27FC236}">
                    <a16:creationId xmlns:a16="http://schemas.microsoft.com/office/drawing/2014/main" id="{8B6439FC-6341-9108-53C0-E0DBFEAA1114}"/>
                  </a:ext>
                </a:extLst>
              </p:cNvPr>
              <p:cNvSpPr>
                <a:spLocks/>
              </p:cNvSpPr>
              <p:nvPr/>
            </p:nvSpPr>
            <p:spPr bwMode="auto">
              <a:xfrm>
                <a:off x="5610" y="2793"/>
                <a:ext cx="22" cy="28"/>
              </a:xfrm>
              <a:custGeom>
                <a:avLst/>
                <a:gdLst>
                  <a:gd name="T0" fmla="*/ 14 w 22"/>
                  <a:gd name="T1" fmla="*/ 4 h 28"/>
                  <a:gd name="T2" fmla="*/ 14 w 22"/>
                  <a:gd name="T3" fmla="*/ 4 h 28"/>
                  <a:gd name="T4" fmla="*/ 16 w 22"/>
                  <a:gd name="T5" fmla="*/ 14 h 28"/>
                  <a:gd name="T6" fmla="*/ 18 w 22"/>
                  <a:gd name="T7" fmla="*/ 16 h 28"/>
                  <a:gd name="T8" fmla="*/ 20 w 22"/>
                  <a:gd name="T9" fmla="*/ 16 h 28"/>
                  <a:gd name="T10" fmla="*/ 20 w 22"/>
                  <a:gd name="T11" fmla="*/ 16 h 28"/>
                  <a:gd name="T12" fmla="*/ 22 w 22"/>
                  <a:gd name="T13" fmla="*/ 14 h 28"/>
                  <a:gd name="T14" fmla="*/ 22 w 22"/>
                  <a:gd name="T15" fmla="*/ 16 h 28"/>
                  <a:gd name="T16" fmla="*/ 22 w 22"/>
                  <a:gd name="T17" fmla="*/ 16 h 28"/>
                  <a:gd name="T18" fmla="*/ 22 w 22"/>
                  <a:gd name="T19" fmla="*/ 22 h 28"/>
                  <a:gd name="T20" fmla="*/ 22 w 22"/>
                  <a:gd name="T21" fmla="*/ 26 h 28"/>
                  <a:gd name="T22" fmla="*/ 22 w 22"/>
                  <a:gd name="T23" fmla="*/ 26 h 28"/>
                  <a:gd name="T24" fmla="*/ 20 w 22"/>
                  <a:gd name="T25" fmla="*/ 28 h 28"/>
                  <a:gd name="T26" fmla="*/ 18 w 22"/>
                  <a:gd name="T27" fmla="*/ 26 h 28"/>
                  <a:gd name="T28" fmla="*/ 18 w 22"/>
                  <a:gd name="T29" fmla="*/ 26 h 28"/>
                  <a:gd name="T30" fmla="*/ 16 w 22"/>
                  <a:gd name="T31" fmla="*/ 22 h 28"/>
                  <a:gd name="T32" fmla="*/ 14 w 22"/>
                  <a:gd name="T33" fmla="*/ 20 h 28"/>
                  <a:gd name="T34" fmla="*/ 10 w 22"/>
                  <a:gd name="T35" fmla="*/ 18 h 28"/>
                  <a:gd name="T36" fmla="*/ 8 w 22"/>
                  <a:gd name="T37" fmla="*/ 18 h 28"/>
                  <a:gd name="T38" fmla="*/ 8 w 22"/>
                  <a:gd name="T39" fmla="*/ 18 h 28"/>
                  <a:gd name="T40" fmla="*/ 6 w 22"/>
                  <a:gd name="T41" fmla="*/ 18 h 28"/>
                  <a:gd name="T42" fmla="*/ 6 w 22"/>
                  <a:gd name="T43" fmla="*/ 18 h 28"/>
                  <a:gd name="T44" fmla="*/ 2 w 22"/>
                  <a:gd name="T45" fmla="*/ 14 h 28"/>
                  <a:gd name="T46" fmla="*/ 0 w 22"/>
                  <a:gd name="T47" fmla="*/ 10 h 28"/>
                  <a:gd name="T48" fmla="*/ 0 w 22"/>
                  <a:gd name="T49" fmla="*/ 4 h 28"/>
                  <a:gd name="T50" fmla="*/ 0 w 22"/>
                  <a:gd name="T51" fmla="*/ 4 h 28"/>
                  <a:gd name="T52" fmla="*/ 2 w 22"/>
                  <a:gd name="T53" fmla="*/ 2 h 28"/>
                  <a:gd name="T54" fmla="*/ 4 w 22"/>
                  <a:gd name="T55" fmla="*/ 0 h 28"/>
                  <a:gd name="T56" fmla="*/ 8 w 22"/>
                  <a:gd name="T57" fmla="*/ 2 h 28"/>
                  <a:gd name="T58" fmla="*/ 10 w 22"/>
                  <a:gd name="T59" fmla="*/ 4 h 28"/>
                  <a:gd name="T60" fmla="*/ 14 w 22"/>
                  <a:gd name="T61" fmla="*/ 4 h 28"/>
                  <a:gd name="T62" fmla="*/ 14 w 22"/>
                  <a:gd name="T6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8">
                    <a:moveTo>
                      <a:pt x="14" y="4"/>
                    </a:moveTo>
                    <a:lnTo>
                      <a:pt x="14" y="4"/>
                    </a:lnTo>
                    <a:lnTo>
                      <a:pt x="16" y="14"/>
                    </a:lnTo>
                    <a:lnTo>
                      <a:pt x="18" y="16"/>
                    </a:lnTo>
                    <a:lnTo>
                      <a:pt x="20" y="16"/>
                    </a:lnTo>
                    <a:lnTo>
                      <a:pt x="20" y="16"/>
                    </a:lnTo>
                    <a:lnTo>
                      <a:pt x="22" y="14"/>
                    </a:lnTo>
                    <a:lnTo>
                      <a:pt x="22" y="16"/>
                    </a:lnTo>
                    <a:lnTo>
                      <a:pt x="22" y="16"/>
                    </a:lnTo>
                    <a:lnTo>
                      <a:pt x="22" y="22"/>
                    </a:lnTo>
                    <a:lnTo>
                      <a:pt x="22" y="26"/>
                    </a:lnTo>
                    <a:lnTo>
                      <a:pt x="22" y="26"/>
                    </a:lnTo>
                    <a:lnTo>
                      <a:pt x="20" y="28"/>
                    </a:lnTo>
                    <a:lnTo>
                      <a:pt x="18" y="26"/>
                    </a:lnTo>
                    <a:lnTo>
                      <a:pt x="18" y="26"/>
                    </a:lnTo>
                    <a:lnTo>
                      <a:pt x="16" y="22"/>
                    </a:lnTo>
                    <a:lnTo>
                      <a:pt x="14" y="20"/>
                    </a:lnTo>
                    <a:lnTo>
                      <a:pt x="10" y="18"/>
                    </a:lnTo>
                    <a:lnTo>
                      <a:pt x="8" y="18"/>
                    </a:lnTo>
                    <a:lnTo>
                      <a:pt x="8" y="18"/>
                    </a:lnTo>
                    <a:lnTo>
                      <a:pt x="6" y="18"/>
                    </a:lnTo>
                    <a:lnTo>
                      <a:pt x="6" y="18"/>
                    </a:lnTo>
                    <a:lnTo>
                      <a:pt x="2" y="14"/>
                    </a:lnTo>
                    <a:lnTo>
                      <a:pt x="0" y="10"/>
                    </a:lnTo>
                    <a:lnTo>
                      <a:pt x="0" y="4"/>
                    </a:lnTo>
                    <a:lnTo>
                      <a:pt x="0" y="4"/>
                    </a:lnTo>
                    <a:lnTo>
                      <a:pt x="2" y="2"/>
                    </a:lnTo>
                    <a:lnTo>
                      <a:pt x="4" y="0"/>
                    </a:lnTo>
                    <a:lnTo>
                      <a:pt x="8" y="2"/>
                    </a:lnTo>
                    <a:lnTo>
                      <a:pt x="10" y="4"/>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5" name="Freeform 1020">
                <a:extLst>
                  <a:ext uri="{FF2B5EF4-FFF2-40B4-BE49-F238E27FC236}">
                    <a16:creationId xmlns:a16="http://schemas.microsoft.com/office/drawing/2014/main" id="{59B3BB6C-B536-171A-20A5-11DB53DAA904}"/>
                  </a:ext>
                </a:extLst>
              </p:cNvPr>
              <p:cNvSpPr>
                <a:spLocks/>
              </p:cNvSpPr>
              <p:nvPr/>
            </p:nvSpPr>
            <p:spPr bwMode="auto">
              <a:xfrm>
                <a:off x="4916" y="2807"/>
                <a:ext cx="58" cy="36"/>
              </a:xfrm>
              <a:custGeom>
                <a:avLst/>
                <a:gdLst>
                  <a:gd name="T0" fmla="*/ 18 w 58"/>
                  <a:gd name="T1" fmla="*/ 34 h 36"/>
                  <a:gd name="T2" fmla="*/ 12 w 58"/>
                  <a:gd name="T3" fmla="*/ 20 h 36"/>
                  <a:gd name="T4" fmla="*/ 6 w 58"/>
                  <a:gd name="T5" fmla="*/ 22 h 36"/>
                  <a:gd name="T6" fmla="*/ 0 w 58"/>
                  <a:gd name="T7" fmla="*/ 22 h 36"/>
                  <a:gd name="T8" fmla="*/ 0 w 58"/>
                  <a:gd name="T9" fmla="*/ 10 h 36"/>
                  <a:gd name="T10" fmla="*/ 4 w 58"/>
                  <a:gd name="T11" fmla="*/ 10 h 36"/>
                  <a:gd name="T12" fmla="*/ 10 w 58"/>
                  <a:gd name="T13" fmla="*/ 14 h 36"/>
                  <a:gd name="T14" fmla="*/ 16 w 58"/>
                  <a:gd name="T15" fmla="*/ 12 h 36"/>
                  <a:gd name="T16" fmla="*/ 16 w 58"/>
                  <a:gd name="T17" fmla="*/ 12 h 36"/>
                  <a:gd name="T18" fmla="*/ 18 w 58"/>
                  <a:gd name="T19" fmla="*/ 18 h 36"/>
                  <a:gd name="T20" fmla="*/ 22 w 58"/>
                  <a:gd name="T21" fmla="*/ 26 h 36"/>
                  <a:gd name="T22" fmla="*/ 22 w 58"/>
                  <a:gd name="T23" fmla="*/ 22 h 36"/>
                  <a:gd name="T24" fmla="*/ 20 w 58"/>
                  <a:gd name="T25" fmla="*/ 14 h 36"/>
                  <a:gd name="T26" fmla="*/ 22 w 58"/>
                  <a:gd name="T27" fmla="*/ 10 h 36"/>
                  <a:gd name="T28" fmla="*/ 26 w 58"/>
                  <a:gd name="T29" fmla="*/ 14 h 36"/>
                  <a:gd name="T30" fmla="*/ 28 w 58"/>
                  <a:gd name="T31" fmla="*/ 30 h 36"/>
                  <a:gd name="T32" fmla="*/ 36 w 58"/>
                  <a:gd name="T33" fmla="*/ 14 h 36"/>
                  <a:gd name="T34" fmla="*/ 38 w 58"/>
                  <a:gd name="T35" fmla="*/ 6 h 36"/>
                  <a:gd name="T36" fmla="*/ 40 w 58"/>
                  <a:gd name="T37" fmla="*/ 0 h 36"/>
                  <a:gd name="T38" fmla="*/ 42 w 58"/>
                  <a:gd name="T39" fmla="*/ 2 h 36"/>
                  <a:gd name="T40" fmla="*/ 50 w 58"/>
                  <a:gd name="T41" fmla="*/ 8 h 36"/>
                  <a:gd name="T42" fmla="*/ 54 w 58"/>
                  <a:gd name="T43" fmla="*/ 8 h 36"/>
                  <a:gd name="T44" fmla="*/ 58 w 58"/>
                  <a:gd name="T45" fmla="*/ 12 h 36"/>
                  <a:gd name="T46" fmla="*/ 58 w 58"/>
                  <a:gd name="T47" fmla="*/ 22 h 36"/>
                  <a:gd name="T48" fmla="*/ 56 w 58"/>
                  <a:gd name="T49" fmla="*/ 24 h 36"/>
                  <a:gd name="T50" fmla="*/ 52 w 58"/>
                  <a:gd name="T51" fmla="*/ 24 h 36"/>
                  <a:gd name="T52" fmla="*/ 50 w 58"/>
                  <a:gd name="T53" fmla="*/ 34 h 36"/>
                  <a:gd name="T54" fmla="*/ 48 w 58"/>
                  <a:gd name="T55" fmla="*/ 32 h 36"/>
                  <a:gd name="T56" fmla="*/ 46 w 58"/>
                  <a:gd name="T57" fmla="*/ 24 h 36"/>
                  <a:gd name="T58" fmla="*/ 40 w 58"/>
                  <a:gd name="T59" fmla="*/ 18 h 36"/>
                  <a:gd name="T60" fmla="*/ 36 w 58"/>
                  <a:gd name="T61" fmla="*/ 32 h 36"/>
                  <a:gd name="T62" fmla="*/ 34 w 58"/>
                  <a:gd name="T63" fmla="*/ 36 h 36"/>
                  <a:gd name="T64" fmla="*/ 30 w 58"/>
                  <a:gd name="T65" fmla="*/ 36 h 36"/>
                  <a:gd name="T66" fmla="*/ 18 w 58"/>
                  <a:gd name="T6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36">
                    <a:moveTo>
                      <a:pt x="18" y="34"/>
                    </a:moveTo>
                    <a:lnTo>
                      <a:pt x="18" y="34"/>
                    </a:lnTo>
                    <a:lnTo>
                      <a:pt x="16" y="24"/>
                    </a:lnTo>
                    <a:lnTo>
                      <a:pt x="12" y="20"/>
                    </a:lnTo>
                    <a:lnTo>
                      <a:pt x="10" y="20"/>
                    </a:lnTo>
                    <a:lnTo>
                      <a:pt x="6" y="22"/>
                    </a:lnTo>
                    <a:lnTo>
                      <a:pt x="6" y="22"/>
                    </a:lnTo>
                    <a:lnTo>
                      <a:pt x="0" y="22"/>
                    </a:lnTo>
                    <a:lnTo>
                      <a:pt x="0" y="22"/>
                    </a:lnTo>
                    <a:lnTo>
                      <a:pt x="0" y="10"/>
                    </a:lnTo>
                    <a:lnTo>
                      <a:pt x="2" y="8"/>
                    </a:lnTo>
                    <a:lnTo>
                      <a:pt x="4" y="10"/>
                    </a:lnTo>
                    <a:lnTo>
                      <a:pt x="4" y="10"/>
                    </a:lnTo>
                    <a:lnTo>
                      <a:pt x="10" y="14"/>
                    </a:lnTo>
                    <a:lnTo>
                      <a:pt x="12" y="14"/>
                    </a:lnTo>
                    <a:lnTo>
                      <a:pt x="16" y="12"/>
                    </a:lnTo>
                    <a:lnTo>
                      <a:pt x="16" y="12"/>
                    </a:lnTo>
                    <a:lnTo>
                      <a:pt x="16" y="12"/>
                    </a:lnTo>
                    <a:lnTo>
                      <a:pt x="16" y="12"/>
                    </a:lnTo>
                    <a:lnTo>
                      <a:pt x="18" y="18"/>
                    </a:lnTo>
                    <a:lnTo>
                      <a:pt x="20" y="22"/>
                    </a:lnTo>
                    <a:lnTo>
                      <a:pt x="22" y="26"/>
                    </a:lnTo>
                    <a:lnTo>
                      <a:pt x="22" y="26"/>
                    </a:lnTo>
                    <a:lnTo>
                      <a:pt x="22" y="22"/>
                    </a:lnTo>
                    <a:lnTo>
                      <a:pt x="22" y="18"/>
                    </a:lnTo>
                    <a:lnTo>
                      <a:pt x="20" y="14"/>
                    </a:lnTo>
                    <a:lnTo>
                      <a:pt x="22" y="10"/>
                    </a:lnTo>
                    <a:lnTo>
                      <a:pt x="22" y="10"/>
                    </a:lnTo>
                    <a:lnTo>
                      <a:pt x="24" y="10"/>
                    </a:lnTo>
                    <a:lnTo>
                      <a:pt x="26" y="14"/>
                    </a:lnTo>
                    <a:lnTo>
                      <a:pt x="28" y="30"/>
                    </a:lnTo>
                    <a:lnTo>
                      <a:pt x="28" y="30"/>
                    </a:lnTo>
                    <a:lnTo>
                      <a:pt x="34" y="20"/>
                    </a:lnTo>
                    <a:lnTo>
                      <a:pt x="36" y="14"/>
                    </a:lnTo>
                    <a:lnTo>
                      <a:pt x="38" y="6"/>
                    </a:lnTo>
                    <a:lnTo>
                      <a:pt x="38" y="6"/>
                    </a:lnTo>
                    <a:lnTo>
                      <a:pt x="40" y="0"/>
                    </a:lnTo>
                    <a:lnTo>
                      <a:pt x="40" y="0"/>
                    </a:lnTo>
                    <a:lnTo>
                      <a:pt x="42" y="2"/>
                    </a:lnTo>
                    <a:lnTo>
                      <a:pt x="42" y="2"/>
                    </a:lnTo>
                    <a:lnTo>
                      <a:pt x="48" y="6"/>
                    </a:lnTo>
                    <a:lnTo>
                      <a:pt x="50" y="8"/>
                    </a:lnTo>
                    <a:lnTo>
                      <a:pt x="54" y="8"/>
                    </a:lnTo>
                    <a:lnTo>
                      <a:pt x="54" y="8"/>
                    </a:lnTo>
                    <a:lnTo>
                      <a:pt x="56" y="8"/>
                    </a:lnTo>
                    <a:lnTo>
                      <a:pt x="58" y="12"/>
                    </a:lnTo>
                    <a:lnTo>
                      <a:pt x="58" y="22"/>
                    </a:lnTo>
                    <a:lnTo>
                      <a:pt x="58" y="22"/>
                    </a:lnTo>
                    <a:lnTo>
                      <a:pt x="56" y="24"/>
                    </a:lnTo>
                    <a:lnTo>
                      <a:pt x="56" y="24"/>
                    </a:lnTo>
                    <a:lnTo>
                      <a:pt x="54" y="22"/>
                    </a:lnTo>
                    <a:lnTo>
                      <a:pt x="52" y="24"/>
                    </a:lnTo>
                    <a:lnTo>
                      <a:pt x="50" y="28"/>
                    </a:lnTo>
                    <a:lnTo>
                      <a:pt x="50" y="34"/>
                    </a:lnTo>
                    <a:lnTo>
                      <a:pt x="50" y="34"/>
                    </a:lnTo>
                    <a:lnTo>
                      <a:pt x="48" y="32"/>
                    </a:lnTo>
                    <a:lnTo>
                      <a:pt x="48" y="32"/>
                    </a:lnTo>
                    <a:lnTo>
                      <a:pt x="46" y="24"/>
                    </a:lnTo>
                    <a:lnTo>
                      <a:pt x="42" y="18"/>
                    </a:lnTo>
                    <a:lnTo>
                      <a:pt x="40" y="18"/>
                    </a:lnTo>
                    <a:lnTo>
                      <a:pt x="40" y="20"/>
                    </a:lnTo>
                    <a:lnTo>
                      <a:pt x="36" y="32"/>
                    </a:lnTo>
                    <a:lnTo>
                      <a:pt x="36" y="32"/>
                    </a:lnTo>
                    <a:lnTo>
                      <a:pt x="34" y="36"/>
                    </a:lnTo>
                    <a:lnTo>
                      <a:pt x="30" y="36"/>
                    </a:lnTo>
                    <a:lnTo>
                      <a:pt x="30" y="36"/>
                    </a:lnTo>
                    <a:lnTo>
                      <a:pt x="24" y="34"/>
                    </a:lnTo>
                    <a:lnTo>
                      <a:pt x="18" y="34"/>
                    </a:lnTo>
                    <a:lnTo>
                      <a:pt x="1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6" name="Freeform 1021">
                <a:extLst>
                  <a:ext uri="{FF2B5EF4-FFF2-40B4-BE49-F238E27FC236}">
                    <a16:creationId xmlns:a16="http://schemas.microsoft.com/office/drawing/2014/main" id="{08C54729-F4B3-2665-65F6-07C4E6794423}"/>
                  </a:ext>
                </a:extLst>
              </p:cNvPr>
              <p:cNvSpPr>
                <a:spLocks/>
              </p:cNvSpPr>
              <p:nvPr/>
            </p:nvSpPr>
            <p:spPr bwMode="auto">
              <a:xfrm>
                <a:off x="1614" y="2097"/>
                <a:ext cx="46" cy="58"/>
              </a:xfrm>
              <a:custGeom>
                <a:avLst/>
                <a:gdLst>
                  <a:gd name="T0" fmla="*/ 2 w 46"/>
                  <a:gd name="T1" fmla="*/ 36 h 58"/>
                  <a:gd name="T2" fmla="*/ 2 w 46"/>
                  <a:gd name="T3" fmla="*/ 28 h 58"/>
                  <a:gd name="T4" fmla="*/ 0 w 46"/>
                  <a:gd name="T5" fmla="*/ 22 h 58"/>
                  <a:gd name="T6" fmla="*/ 0 w 46"/>
                  <a:gd name="T7" fmla="*/ 12 h 58"/>
                  <a:gd name="T8" fmla="*/ 2 w 46"/>
                  <a:gd name="T9" fmla="*/ 0 h 58"/>
                  <a:gd name="T10" fmla="*/ 4 w 46"/>
                  <a:gd name="T11" fmla="*/ 2 h 58"/>
                  <a:gd name="T12" fmla="*/ 10 w 46"/>
                  <a:gd name="T13" fmla="*/ 8 h 58"/>
                  <a:gd name="T14" fmla="*/ 12 w 46"/>
                  <a:gd name="T15" fmla="*/ 6 h 58"/>
                  <a:gd name="T16" fmla="*/ 16 w 46"/>
                  <a:gd name="T17" fmla="*/ 12 h 58"/>
                  <a:gd name="T18" fmla="*/ 14 w 46"/>
                  <a:gd name="T19" fmla="*/ 22 h 58"/>
                  <a:gd name="T20" fmla="*/ 10 w 46"/>
                  <a:gd name="T21" fmla="*/ 24 h 58"/>
                  <a:gd name="T22" fmla="*/ 12 w 46"/>
                  <a:gd name="T23" fmla="*/ 26 h 58"/>
                  <a:gd name="T24" fmla="*/ 16 w 46"/>
                  <a:gd name="T25" fmla="*/ 30 h 58"/>
                  <a:gd name="T26" fmla="*/ 20 w 46"/>
                  <a:gd name="T27" fmla="*/ 32 h 58"/>
                  <a:gd name="T28" fmla="*/ 18 w 46"/>
                  <a:gd name="T29" fmla="*/ 18 h 58"/>
                  <a:gd name="T30" fmla="*/ 20 w 46"/>
                  <a:gd name="T31" fmla="*/ 14 h 58"/>
                  <a:gd name="T32" fmla="*/ 24 w 46"/>
                  <a:gd name="T33" fmla="*/ 14 h 58"/>
                  <a:gd name="T34" fmla="*/ 26 w 46"/>
                  <a:gd name="T35" fmla="*/ 8 h 58"/>
                  <a:gd name="T36" fmla="*/ 34 w 46"/>
                  <a:gd name="T37" fmla="*/ 8 h 58"/>
                  <a:gd name="T38" fmla="*/ 40 w 46"/>
                  <a:gd name="T39" fmla="*/ 24 h 58"/>
                  <a:gd name="T40" fmla="*/ 38 w 46"/>
                  <a:gd name="T41" fmla="*/ 28 h 58"/>
                  <a:gd name="T42" fmla="*/ 36 w 46"/>
                  <a:gd name="T43" fmla="*/ 28 h 58"/>
                  <a:gd name="T44" fmla="*/ 32 w 46"/>
                  <a:gd name="T45" fmla="*/ 26 h 58"/>
                  <a:gd name="T46" fmla="*/ 36 w 46"/>
                  <a:gd name="T47" fmla="*/ 28 h 58"/>
                  <a:gd name="T48" fmla="*/ 38 w 46"/>
                  <a:gd name="T49" fmla="*/ 30 h 58"/>
                  <a:gd name="T50" fmla="*/ 46 w 46"/>
                  <a:gd name="T51" fmla="*/ 38 h 58"/>
                  <a:gd name="T52" fmla="*/ 46 w 46"/>
                  <a:gd name="T53" fmla="*/ 42 h 58"/>
                  <a:gd name="T54" fmla="*/ 46 w 46"/>
                  <a:gd name="T55" fmla="*/ 48 h 58"/>
                  <a:gd name="T56" fmla="*/ 44 w 46"/>
                  <a:gd name="T57" fmla="*/ 50 h 58"/>
                  <a:gd name="T58" fmla="*/ 42 w 46"/>
                  <a:gd name="T59" fmla="*/ 52 h 58"/>
                  <a:gd name="T60" fmla="*/ 36 w 46"/>
                  <a:gd name="T61" fmla="*/ 58 h 58"/>
                  <a:gd name="T62" fmla="*/ 28 w 46"/>
                  <a:gd name="T63" fmla="*/ 58 h 58"/>
                  <a:gd name="T64" fmla="*/ 18 w 46"/>
                  <a:gd name="T65" fmla="*/ 52 h 58"/>
                  <a:gd name="T66" fmla="*/ 18 w 46"/>
                  <a:gd name="T67" fmla="*/ 50 h 58"/>
                  <a:gd name="T68" fmla="*/ 14 w 46"/>
                  <a:gd name="T69" fmla="*/ 48 h 58"/>
                  <a:gd name="T70" fmla="*/ 10 w 46"/>
                  <a:gd name="T71" fmla="*/ 44 h 58"/>
                  <a:gd name="T72" fmla="*/ 6 w 46"/>
                  <a:gd name="T73" fmla="*/ 40 h 58"/>
                  <a:gd name="T74" fmla="*/ 2 w 46"/>
                  <a:gd name="T75"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58">
                    <a:moveTo>
                      <a:pt x="2" y="36"/>
                    </a:moveTo>
                    <a:lnTo>
                      <a:pt x="2" y="36"/>
                    </a:lnTo>
                    <a:lnTo>
                      <a:pt x="2" y="32"/>
                    </a:lnTo>
                    <a:lnTo>
                      <a:pt x="2" y="28"/>
                    </a:lnTo>
                    <a:lnTo>
                      <a:pt x="2" y="28"/>
                    </a:lnTo>
                    <a:lnTo>
                      <a:pt x="0" y="22"/>
                    </a:lnTo>
                    <a:lnTo>
                      <a:pt x="0" y="12"/>
                    </a:lnTo>
                    <a:lnTo>
                      <a:pt x="0" y="12"/>
                    </a:lnTo>
                    <a:lnTo>
                      <a:pt x="0" y="4"/>
                    </a:lnTo>
                    <a:lnTo>
                      <a:pt x="2" y="0"/>
                    </a:lnTo>
                    <a:lnTo>
                      <a:pt x="4" y="2"/>
                    </a:lnTo>
                    <a:lnTo>
                      <a:pt x="4" y="2"/>
                    </a:lnTo>
                    <a:lnTo>
                      <a:pt x="8" y="8"/>
                    </a:lnTo>
                    <a:lnTo>
                      <a:pt x="10" y="8"/>
                    </a:lnTo>
                    <a:lnTo>
                      <a:pt x="12" y="6"/>
                    </a:lnTo>
                    <a:lnTo>
                      <a:pt x="12" y="6"/>
                    </a:lnTo>
                    <a:lnTo>
                      <a:pt x="16" y="8"/>
                    </a:lnTo>
                    <a:lnTo>
                      <a:pt x="16" y="12"/>
                    </a:lnTo>
                    <a:lnTo>
                      <a:pt x="14" y="22"/>
                    </a:lnTo>
                    <a:lnTo>
                      <a:pt x="14" y="22"/>
                    </a:lnTo>
                    <a:lnTo>
                      <a:pt x="12" y="24"/>
                    </a:lnTo>
                    <a:lnTo>
                      <a:pt x="10" y="24"/>
                    </a:lnTo>
                    <a:lnTo>
                      <a:pt x="10" y="24"/>
                    </a:lnTo>
                    <a:lnTo>
                      <a:pt x="12" y="26"/>
                    </a:lnTo>
                    <a:lnTo>
                      <a:pt x="12" y="26"/>
                    </a:lnTo>
                    <a:lnTo>
                      <a:pt x="16" y="30"/>
                    </a:lnTo>
                    <a:lnTo>
                      <a:pt x="20" y="32"/>
                    </a:lnTo>
                    <a:lnTo>
                      <a:pt x="20" y="32"/>
                    </a:lnTo>
                    <a:lnTo>
                      <a:pt x="18" y="26"/>
                    </a:lnTo>
                    <a:lnTo>
                      <a:pt x="18" y="18"/>
                    </a:lnTo>
                    <a:lnTo>
                      <a:pt x="18" y="18"/>
                    </a:lnTo>
                    <a:lnTo>
                      <a:pt x="20" y="14"/>
                    </a:lnTo>
                    <a:lnTo>
                      <a:pt x="20" y="14"/>
                    </a:lnTo>
                    <a:lnTo>
                      <a:pt x="24" y="14"/>
                    </a:lnTo>
                    <a:lnTo>
                      <a:pt x="26" y="8"/>
                    </a:lnTo>
                    <a:lnTo>
                      <a:pt x="26" y="8"/>
                    </a:lnTo>
                    <a:lnTo>
                      <a:pt x="30" y="6"/>
                    </a:lnTo>
                    <a:lnTo>
                      <a:pt x="34" y="8"/>
                    </a:lnTo>
                    <a:lnTo>
                      <a:pt x="38" y="14"/>
                    </a:lnTo>
                    <a:lnTo>
                      <a:pt x="40" y="24"/>
                    </a:lnTo>
                    <a:lnTo>
                      <a:pt x="40" y="24"/>
                    </a:lnTo>
                    <a:lnTo>
                      <a:pt x="38" y="28"/>
                    </a:lnTo>
                    <a:lnTo>
                      <a:pt x="38" y="28"/>
                    </a:lnTo>
                    <a:lnTo>
                      <a:pt x="36" y="28"/>
                    </a:lnTo>
                    <a:lnTo>
                      <a:pt x="36" y="28"/>
                    </a:lnTo>
                    <a:lnTo>
                      <a:pt x="32" y="26"/>
                    </a:lnTo>
                    <a:lnTo>
                      <a:pt x="32" y="26"/>
                    </a:lnTo>
                    <a:lnTo>
                      <a:pt x="36" y="28"/>
                    </a:lnTo>
                    <a:lnTo>
                      <a:pt x="38" y="30"/>
                    </a:lnTo>
                    <a:lnTo>
                      <a:pt x="38" y="30"/>
                    </a:lnTo>
                    <a:lnTo>
                      <a:pt x="42" y="32"/>
                    </a:lnTo>
                    <a:lnTo>
                      <a:pt x="46" y="38"/>
                    </a:lnTo>
                    <a:lnTo>
                      <a:pt x="46" y="38"/>
                    </a:lnTo>
                    <a:lnTo>
                      <a:pt x="46" y="42"/>
                    </a:lnTo>
                    <a:lnTo>
                      <a:pt x="46" y="42"/>
                    </a:lnTo>
                    <a:lnTo>
                      <a:pt x="46" y="48"/>
                    </a:lnTo>
                    <a:lnTo>
                      <a:pt x="46" y="48"/>
                    </a:lnTo>
                    <a:lnTo>
                      <a:pt x="44" y="50"/>
                    </a:lnTo>
                    <a:lnTo>
                      <a:pt x="44" y="50"/>
                    </a:lnTo>
                    <a:lnTo>
                      <a:pt x="42" y="52"/>
                    </a:lnTo>
                    <a:lnTo>
                      <a:pt x="40" y="54"/>
                    </a:lnTo>
                    <a:lnTo>
                      <a:pt x="36" y="58"/>
                    </a:lnTo>
                    <a:lnTo>
                      <a:pt x="36" y="58"/>
                    </a:lnTo>
                    <a:lnTo>
                      <a:pt x="28" y="58"/>
                    </a:lnTo>
                    <a:lnTo>
                      <a:pt x="24" y="58"/>
                    </a:lnTo>
                    <a:lnTo>
                      <a:pt x="18" y="52"/>
                    </a:lnTo>
                    <a:lnTo>
                      <a:pt x="18" y="52"/>
                    </a:lnTo>
                    <a:lnTo>
                      <a:pt x="18" y="50"/>
                    </a:lnTo>
                    <a:lnTo>
                      <a:pt x="18" y="50"/>
                    </a:lnTo>
                    <a:lnTo>
                      <a:pt x="14" y="48"/>
                    </a:lnTo>
                    <a:lnTo>
                      <a:pt x="10" y="44"/>
                    </a:lnTo>
                    <a:lnTo>
                      <a:pt x="10" y="44"/>
                    </a:lnTo>
                    <a:lnTo>
                      <a:pt x="8" y="42"/>
                    </a:lnTo>
                    <a:lnTo>
                      <a:pt x="6" y="40"/>
                    </a:lnTo>
                    <a:lnTo>
                      <a:pt x="4" y="40"/>
                    </a:lnTo>
                    <a:lnTo>
                      <a:pt x="2" y="36"/>
                    </a:lnTo>
                    <a:lnTo>
                      <a:pt x="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7" name="Freeform 1022">
                <a:extLst>
                  <a:ext uri="{FF2B5EF4-FFF2-40B4-BE49-F238E27FC236}">
                    <a16:creationId xmlns:a16="http://schemas.microsoft.com/office/drawing/2014/main" id="{ABA44649-CF0E-0AED-7A8E-1843CD6148E5}"/>
                  </a:ext>
                </a:extLst>
              </p:cNvPr>
              <p:cNvSpPr>
                <a:spLocks/>
              </p:cNvSpPr>
              <p:nvPr/>
            </p:nvSpPr>
            <p:spPr bwMode="auto">
              <a:xfrm>
                <a:off x="1598" y="2077"/>
                <a:ext cx="18" cy="48"/>
              </a:xfrm>
              <a:custGeom>
                <a:avLst/>
                <a:gdLst>
                  <a:gd name="T0" fmla="*/ 16 w 18"/>
                  <a:gd name="T1" fmla="*/ 34 h 48"/>
                  <a:gd name="T2" fmla="*/ 16 w 18"/>
                  <a:gd name="T3" fmla="*/ 34 h 48"/>
                  <a:gd name="T4" fmla="*/ 18 w 18"/>
                  <a:gd name="T5" fmla="*/ 40 h 48"/>
                  <a:gd name="T6" fmla="*/ 18 w 18"/>
                  <a:gd name="T7" fmla="*/ 48 h 48"/>
                  <a:gd name="T8" fmla="*/ 18 w 18"/>
                  <a:gd name="T9" fmla="*/ 48 h 48"/>
                  <a:gd name="T10" fmla="*/ 14 w 18"/>
                  <a:gd name="T11" fmla="*/ 46 h 48"/>
                  <a:gd name="T12" fmla="*/ 10 w 18"/>
                  <a:gd name="T13" fmla="*/ 40 h 48"/>
                  <a:gd name="T14" fmla="*/ 8 w 18"/>
                  <a:gd name="T15" fmla="*/ 24 h 48"/>
                  <a:gd name="T16" fmla="*/ 8 w 18"/>
                  <a:gd name="T17" fmla="*/ 24 h 48"/>
                  <a:gd name="T18" fmla="*/ 4 w 18"/>
                  <a:gd name="T19" fmla="*/ 18 h 48"/>
                  <a:gd name="T20" fmla="*/ 0 w 18"/>
                  <a:gd name="T21" fmla="*/ 10 h 48"/>
                  <a:gd name="T22" fmla="*/ 0 w 18"/>
                  <a:gd name="T23" fmla="*/ 10 h 48"/>
                  <a:gd name="T24" fmla="*/ 0 w 18"/>
                  <a:gd name="T25" fmla="*/ 2 h 48"/>
                  <a:gd name="T26" fmla="*/ 0 w 18"/>
                  <a:gd name="T27" fmla="*/ 2 h 48"/>
                  <a:gd name="T28" fmla="*/ 2 w 18"/>
                  <a:gd name="T29" fmla="*/ 0 h 48"/>
                  <a:gd name="T30" fmla="*/ 2 w 18"/>
                  <a:gd name="T31" fmla="*/ 0 h 48"/>
                  <a:gd name="T32" fmla="*/ 8 w 18"/>
                  <a:gd name="T33" fmla="*/ 4 h 48"/>
                  <a:gd name="T34" fmla="*/ 10 w 18"/>
                  <a:gd name="T35" fmla="*/ 8 h 48"/>
                  <a:gd name="T36" fmla="*/ 12 w 18"/>
                  <a:gd name="T37" fmla="*/ 12 h 48"/>
                  <a:gd name="T38" fmla="*/ 12 w 18"/>
                  <a:gd name="T39" fmla="*/ 12 h 48"/>
                  <a:gd name="T40" fmla="*/ 12 w 18"/>
                  <a:gd name="T41" fmla="*/ 24 h 48"/>
                  <a:gd name="T42" fmla="*/ 16 w 18"/>
                  <a:gd name="T43" fmla="*/ 34 h 48"/>
                  <a:gd name="T44" fmla="*/ 16 w 18"/>
                  <a:gd name="T45"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8">
                    <a:moveTo>
                      <a:pt x="16" y="34"/>
                    </a:moveTo>
                    <a:lnTo>
                      <a:pt x="16" y="34"/>
                    </a:lnTo>
                    <a:lnTo>
                      <a:pt x="18" y="40"/>
                    </a:lnTo>
                    <a:lnTo>
                      <a:pt x="18" y="48"/>
                    </a:lnTo>
                    <a:lnTo>
                      <a:pt x="18" y="48"/>
                    </a:lnTo>
                    <a:lnTo>
                      <a:pt x="14" y="46"/>
                    </a:lnTo>
                    <a:lnTo>
                      <a:pt x="10" y="40"/>
                    </a:lnTo>
                    <a:lnTo>
                      <a:pt x="8" y="24"/>
                    </a:lnTo>
                    <a:lnTo>
                      <a:pt x="8" y="24"/>
                    </a:lnTo>
                    <a:lnTo>
                      <a:pt x="4" y="18"/>
                    </a:lnTo>
                    <a:lnTo>
                      <a:pt x="0" y="10"/>
                    </a:lnTo>
                    <a:lnTo>
                      <a:pt x="0" y="10"/>
                    </a:lnTo>
                    <a:lnTo>
                      <a:pt x="0" y="2"/>
                    </a:lnTo>
                    <a:lnTo>
                      <a:pt x="0" y="2"/>
                    </a:lnTo>
                    <a:lnTo>
                      <a:pt x="2" y="0"/>
                    </a:lnTo>
                    <a:lnTo>
                      <a:pt x="2" y="0"/>
                    </a:lnTo>
                    <a:lnTo>
                      <a:pt x="8" y="4"/>
                    </a:lnTo>
                    <a:lnTo>
                      <a:pt x="10" y="8"/>
                    </a:lnTo>
                    <a:lnTo>
                      <a:pt x="12" y="12"/>
                    </a:lnTo>
                    <a:lnTo>
                      <a:pt x="12" y="12"/>
                    </a:lnTo>
                    <a:lnTo>
                      <a:pt x="12" y="24"/>
                    </a:lnTo>
                    <a:lnTo>
                      <a:pt x="16" y="34"/>
                    </a:ln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8" name="Freeform 1023">
                <a:extLst>
                  <a:ext uri="{FF2B5EF4-FFF2-40B4-BE49-F238E27FC236}">
                    <a16:creationId xmlns:a16="http://schemas.microsoft.com/office/drawing/2014/main" id="{F47A4BE2-31CD-3A09-DB92-AAED1CA196D0}"/>
                  </a:ext>
                </a:extLst>
              </p:cNvPr>
              <p:cNvSpPr>
                <a:spLocks/>
              </p:cNvSpPr>
              <p:nvPr/>
            </p:nvSpPr>
            <p:spPr bwMode="auto">
              <a:xfrm>
                <a:off x="1610" y="2133"/>
                <a:ext cx="16" cy="20"/>
              </a:xfrm>
              <a:custGeom>
                <a:avLst/>
                <a:gdLst>
                  <a:gd name="T0" fmla="*/ 6 w 16"/>
                  <a:gd name="T1" fmla="*/ 0 h 20"/>
                  <a:gd name="T2" fmla="*/ 6 w 16"/>
                  <a:gd name="T3" fmla="*/ 0 h 20"/>
                  <a:gd name="T4" fmla="*/ 8 w 16"/>
                  <a:gd name="T5" fmla="*/ 0 h 20"/>
                  <a:gd name="T6" fmla="*/ 10 w 16"/>
                  <a:gd name="T7" fmla="*/ 0 h 20"/>
                  <a:gd name="T8" fmla="*/ 12 w 16"/>
                  <a:gd name="T9" fmla="*/ 0 h 20"/>
                  <a:gd name="T10" fmla="*/ 16 w 16"/>
                  <a:gd name="T11" fmla="*/ 4 h 20"/>
                  <a:gd name="T12" fmla="*/ 16 w 16"/>
                  <a:gd name="T13" fmla="*/ 4 h 20"/>
                  <a:gd name="T14" fmla="*/ 14 w 16"/>
                  <a:gd name="T15" fmla="*/ 10 h 20"/>
                  <a:gd name="T16" fmla="*/ 14 w 16"/>
                  <a:gd name="T17" fmla="*/ 10 h 20"/>
                  <a:gd name="T18" fmla="*/ 10 w 16"/>
                  <a:gd name="T19" fmla="*/ 18 h 20"/>
                  <a:gd name="T20" fmla="*/ 8 w 16"/>
                  <a:gd name="T21" fmla="*/ 18 h 20"/>
                  <a:gd name="T22" fmla="*/ 6 w 16"/>
                  <a:gd name="T23" fmla="*/ 20 h 20"/>
                  <a:gd name="T24" fmla="*/ 6 w 16"/>
                  <a:gd name="T25" fmla="*/ 20 h 20"/>
                  <a:gd name="T26" fmla="*/ 4 w 16"/>
                  <a:gd name="T27" fmla="*/ 18 h 20"/>
                  <a:gd name="T28" fmla="*/ 2 w 16"/>
                  <a:gd name="T29" fmla="*/ 12 h 20"/>
                  <a:gd name="T30" fmla="*/ 2 w 16"/>
                  <a:gd name="T31" fmla="*/ 12 h 20"/>
                  <a:gd name="T32" fmla="*/ 0 w 16"/>
                  <a:gd name="T33" fmla="*/ 4 h 20"/>
                  <a:gd name="T34" fmla="*/ 0 w 16"/>
                  <a:gd name="T35" fmla="*/ 4 h 20"/>
                  <a:gd name="T36" fmla="*/ 6 w 16"/>
                  <a:gd name="T37" fmla="*/ 0 h 20"/>
                  <a:gd name="T38" fmla="*/ 6 w 16"/>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0">
                    <a:moveTo>
                      <a:pt x="6" y="0"/>
                    </a:moveTo>
                    <a:lnTo>
                      <a:pt x="6" y="0"/>
                    </a:lnTo>
                    <a:lnTo>
                      <a:pt x="8" y="0"/>
                    </a:lnTo>
                    <a:lnTo>
                      <a:pt x="10" y="0"/>
                    </a:lnTo>
                    <a:lnTo>
                      <a:pt x="12" y="0"/>
                    </a:lnTo>
                    <a:lnTo>
                      <a:pt x="16" y="4"/>
                    </a:lnTo>
                    <a:lnTo>
                      <a:pt x="16" y="4"/>
                    </a:lnTo>
                    <a:lnTo>
                      <a:pt x="14" y="10"/>
                    </a:lnTo>
                    <a:lnTo>
                      <a:pt x="14" y="10"/>
                    </a:lnTo>
                    <a:lnTo>
                      <a:pt x="10" y="18"/>
                    </a:lnTo>
                    <a:lnTo>
                      <a:pt x="8" y="18"/>
                    </a:lnTo>
                    <a:lnTo>
                      <a:pt x="6" y="20"/>
                    </a:lnTo>
                    <a:lnTo>
                      <a:pt x="6" y="20"/>
                    </a:lnTo>
                    <a:lnTo>
                      <a:pt x="4" y="18"/>
                    </a:lnTo>
                    <a:lnTo>
                      <a:pt x="2" y="12"/>
                    </a:lnTo>
                    <a:lnTo>
                      <a:pt x="2" y="12"/>
                    </a:lnTo>
                    <a:lnTo>
                      <a:pt x="0" y="4"/>
                    </a:lnTo>
                    <a:lnTo>
                      <a:pt x="0"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9" name="Freeform 1024">
                <a:extLst>
                  <a:ext uri="{FF2B5EF4-FFF2-40B4-BE49-F238E27FC236}">
                    <a16:creationId xmlns:a16="http://schemas.microsoft.com/office/drawing/2014/main" id="{07333B11-A617-5340-485C-9AFACC880706}"/>
                  </a:ext>
                </a:extLst>
              </p:cNvPr>
              <p:cNvSpPr>
                <a:spLocks/>
              </p:cNvSpPr>
              <p:nvPr/>
            </p:nvSpPr>
            <p:spPr bwMode="auto">
              <a:xfrm>
                <a:off x="1588" y="2089"/>
                <a:ext cx="8" cy="4"/>
              </a:xfrm>
              <a:custGeom>
                <a:avLst/>
                <a:gdLst>
                  <a:gd name="T0" fmla="*/ 0 w 8"/>
                  <a:gd name="T1" fmla="*/ 0 h 4"/>
                  <a:gd name="T2" fmla="*/ 0 w 8"/>
                  <a:gd name="T3" fmla="*/ 0 h 4"/>
                  <a:gd name="T4" fmla="*/ 4 w 8"/>
                  <a:gd name="T5" fmla="*/ 0 h 4"/>
                  <a:gd name="T6" fmla="*/ 6 w 8"/>
                  <a:gd name="T7" fmla="*/ 0 h 4"/>
                  <a:gd name="T8" fmla="*/ 8 w 8"/>
                  <a:gd name="T9" fmla="*/ 4 h 4"/>
                  <a:gd name="T10" fmla="*/ 8 w 8"/>
                  <a:gd name="T11" fmla="*/ 4 h 4"/>
                  <a:gd name="T12" fmla="*/ 0 w 8"/>
                  <a:gd name="T13" fmla="*/ 4 h 4"/>
                  <a:gd name="T14" fmla="*/ 0 w 8"/>
                  <a:gd name="T15" fmla="*/ 4 h 4"/>
                  <a:gd name="T16" fmla="*/ 0 w 8"/>
                  <a:gd name="T17" fmla="*/ 0 h 4"/>
                  <a:gd name="T18" fmla="*/ 0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0"/>
                    </a:moveTo>
                    <a:lnTo>
                      <a:pt x="0" y="0"/>
                    </a:lnTo>
                    <a:lnTo>
                      <a:pt x="4" y="0"/>
                    </a:lnTo>
                    <a:lnTo>
                      <a:pt x="6" y="0"/>
                    </a:lnTo>
                    <a:lnTo>
                      <a:pt x="8" y="4"/>
                    </a:lnTo>
                    <a:lnTo>
                      <a:pt x="8" y="4"/>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0" name="Freeform 1025">
                <a:extLst>
                  <a:ext uri="{FF2B5EF4-FFF2-40B4-BE49-F238E27FC236}">
                    <a16:creationId xmlns:a16="http://schemas.microsoft.com/office/drawing/2014/main" id="{C8D129FD-85B6-73DA-93ED-F0D4F6C55FD8}"/>
                  </a:ext>
                </a:extLst>
              </p:cNvPr>
              <p:cNvSpPr>
                <a:spLocks/>
              </p:cNvSpPr>
              <p:nvPr/>
            </p:nvSpPr>
            <p:spPr bwMode="auto">
              <a:xfrm>
                <a:off x="1652" y="1978"/>
                <a:ext cx="20" cy="51"/>
              </a:xfrm>
              <a:custGeom>
                <a:avLst/>
                <a:gdLst>
                  <a:gd name="T0" fmla="*/ 0 w 20"/>
                  <a:gd name="T1" fmla="*/ 13 h 51"/>
                  <a:gd name="T2" fmla="*/ 0 w 20"/>
                  <a:gd name="T3" fmla="*/ 13 h 51"/>
                  <a:gd name="T4" fmla="*/ 2 w 20"/>
                  <a:gd name="T5" fmla="*/ 11 h 51"/>
                  <a:gd name="T6" fmla="*/ 2 w 20"/>
                  <a:gd name="T7" fmla="*/ 11 h 51"/>
                  <a:gd name="T8" fmla="*/ 4 w 20"/>
                  <a:gd name="T9" fmla="*/ 2 h 51"/>
                  <a:gd name="T10" fmla="*/ 6 w 20"/>
                  <a:gd name="T11" fmla="*/ 0 h 51"/>
                  <a:gd name="T12" fmla="*/ 8 w 20"/>
                  <a:gd name="T13" fmla="*/ 0 h 51"/>
                  <a:gd name="T14" fmla="*/ 12 w 20"/>
                  <a:gd name="T15" fmla="*/ 5 h 51"/>
                  <a:gd name="T16" fmla="*/ 12 w 20"/>
                  <a:gd name="T17" fmla="*/ 5 h 51"/>
                  <a:gd name="T18" fmla="*/ 12 w 20"/>
                  <a:gd name="T19" fmla="*/ 5 h 51"/>
                  <a:gd name="T20" fmla="*/ 12 w 20"/>
                  <a:gd name="T21" fmla="*/ 5 h 51"/>
                  <a:gd name="T22" fmla="*/ 14 w 20"/>
                  <a:gd name="T23" fmla="*/ 5 h 51"/>
                  <a:gd name="T24" fmla="*/ 16 w 20"/>
                  <a:gd name="T25" fmla="*/ 5 h 51"/>
                  <a:gd name="T26" fmla="*/ 20 w 20"/>
                  <a:gd name="T27" fmla="*/ 7 h 51"/>
                  <a:gd name="T28" fmla="*/ 20 w 20"/>
                  <a:gd name="T29" fmla="*/ 15 h 51"/>
                  <a:gd name="T30" fmla="*/ 20 w 20"/>
                  <a:gd name="T31" fmla="*/ 15 h 51"/>
                  <a:gd name="T32" fmla="*/ 20 w 20"/>
                  <a:gd name="T33" fmla="*/ 23 h 51"/>
                  <a:gd name="T34" fmla="*/ 20 w 20"/>
                  <a:gd name="T35" fmla="*/ 23 h 51"/>
                  <a:gd name="T36" fmla="*/ 18 w 20"/>
                  <a:gd name="T37" fmla="*/ 25 h 51"/>
                  <a:gd name="T38" fmla="*/ 18 w 20"/>
                  <a:gd name="T39" fmla="*/ 25 h 51"/>
                  <a:gd name="T40" fmla="*/ 16 w 20"/>
                  <a:gd name="T41" fmla="*/ 21 h 51"/>
                  <a:gd name="T42" fmla="*/ 16 w 20"/>
                  <a:gd name="T43" fmla="*/ 21 h 51"/>
                  <a:gd name="T44" fmla="*/ 18 w 20"/>
                  <a:gd name="T45" fmla="*/ 29 h 51"/>
                  <a:gd name="T46" fmla="*/ 20 w 20"/>
                  <a:gd name="T47" fmla="*/ 41 h 51"/>
                  <a:gd name="T48" fmla="*/ 20 w 20"/>
                  <a:gd name="T49" fmla="*/ 41 h 51"/>
                  <a:gd name="T50" fmla="*/ 20 w 20"/>
                  <a:gd name="T51" fmla="*/ 45 h 51"/>
                  <a:gd name="T52" fmla="*/ 20 w 20"/>
                  <a:gd name="T53" fmla="*/ 45 h 51"/>
                  <a:gd name="T54" fmla="*/ 20 w 20"/>
                  <a:gd name="T55" fmla="*/ 49 h 51"/>
                  <a:gd name="T56" fmla="*/ 18 w 20"/>
                  <a:gd name="T57" fmla="*/ 51 h 51"/>
                  <a:gd name="T58" fmla="*/ 16 w 20"/>
                  <a:gd name="T59" fmla="*/ 51 h 51"/>
                  <a:gd name="T60" fmla="*/ 16 w 20"/>
                  <a:gd name="T61" fmla="*/ 51 h 51"/>
                  <a:gd name="T62" fmla="*/ 14 w 20"/>
                  <a:gd name="T63" fmla="*/ 49 h 51"/>
                  <a:gd name="T64" fmla="*/ 14 w 20"/>
                  <a:gd name="T65" fmla="*/ 49 h 51"/>
                  <a:gd name="T66" fmla="*/ 10 w 20"/>
                  <a:gd name="T67" fmla="*/ 35 h 51"/>
                  <a:gd name="T68" fmla="*/ 4 w 20"/>
                  <a:gd name="T69" fmla="*/ 23 h 51"/>
                  <a:gd name="T70" fmla="*/ 4 w 20"/>
                  <a:gd name="T71" fmla="*/ 23 h 51"/>
                  <a:gd name="T72" fmla="*/ 2 w 20"/>
                  <a:gd name="T73" fmla="*/ 19 h 51"/>
                  <a:gd name="T74" fmla="*/ 0 w 20"/>
                  <a:gd name="T75" fmla="*/ 13 h 51"/>
                  <a:gd name="T76" fmla="*/ 0 w 20"/>
                  <a:gd name="T77"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51">
                    <a:moveTo>
                      <a:pt x="0" y="13"/>
                    </a:moveTo>
                    <a:lnTo>
                      <a:pt x="0" y="13"/>
                    </a:lnTo>
                    <a:lnTo>
                      <a:pt x="2" y="11"/>
                    </a:lnTo>
                    <a:lnTo>
                      <a:pt x="2" y="11"/>
                    </a:lnTo>
                    <a:lnTo>
                      <a:pt x="4" y="2"/>
                    </a:lnTo>
                    <a:lnTo>
                      <a:pt x="6" y="0"/>
                    </a:lnTo>
                    <a:lnTo>
                      <a:pt x="8" y="0"/>
                    </a:lnTo>
                    <a:lnTo>
                      <a:pt x="12" y="5"/>
                    </a:lnTo>
                    <a:lnTo>
                      <a:pt x="12" y="5"/>
                    </a:lnTo>
                    <a:lnTo>
                      <a:pt x="12" y="5"/>
                    </a:lnTo>
                    <a:lnTo>
                      <a:pt x="12" y="5"/>
                    </a:lnTo>
                    <a:lnTo>
                      <a:pt x="14" y="5"/>
                    </a:lnTo>
                    <a:lnTo>
                      <a:pt x="16" y="5"/>
                    </a:lnTo>
                    <a:lnTo>
                      <a:pt x="20" y="7"/>
                    </a:lnTo>
                    <a:lnTo>
                      <a:pt x="20" y="15"/>
                    </a:lnTo>
                    <a:lnTo>
                      <a:pt x="20" y="15"/>
                    </a:lnTo>
                    <a:lnTo>
                      <a:pt x="20" y="23"/>
                    </a:lnTo>
                    <a:lnTo>
                      <a:pt x="20" y="23"/>
                    </a:lnTo>
                    <a:lnTo>
                      <a:pt x="18" y="25"/>
                    </a:lnTo>
                    <a:lnTo>
                      <a:pt x="18" y="25"/>
                    </a:lnTo>
                    <a:lnTo>
                      <a:pt x="16" y="21"/>
                    </a:lnTo>
                    <a:lnTo>
                      <a:pt x="16" y="21"/>
                    </a:lnTo>
                    <a:lnTo>
                      <a:pt x="18" y="29"/>
                    </a:lnTo>
                    <a:lnTo>
                      <a:pt x="20" y="41"/>
                    </a:lnTo>
                    <a:lnTo>
                      <a:pt x="20" y="41"/>
                    </a:lnTo>
                    <a:lnTo>
                      <a:pt x="20" y="45"/>
                    </a:lnTo>
                    <a:lnTo>
                      <a:pt x="20" y="45"/>
                    </a:lnTo>
                    <a:lnTo>
                      <a:pt x="20" y="49"/>
                    </a:lnTo>
                    <a:lnTo>
                      <a:pt x="18" y="51"/>
                    </a:lnTo>
                    <a:lnTo>
                      <a:pt x="16" y="51"/>
                    </a:lnTo>
                    <a:lnTo>
                      <a:pt x="16" y="51"/>
                    </a:lnTo>
                    <a:lnTo>
                      <a:pt x="14" y="49"/>
                    </a:lnTo>
                    <a:lnTo>
                      <a:pt x="14" y="49"/>
                    </a:lnTo>
                    <a:lnTo>
                      <a:pt x="10" y="35"/>
                    </a:lnTo>
                    <a:lnTo>
                      <a:pt x="4" y="23"/>
                    </a:lnTo>
                    <a:lnTo>
                      <a:pt x="4" y="23"/>
                    </a:lnTo>
                    <a:lnTo>
                      <a:pt x="2" y="19"/>
                    </a:lnTo>
                    <a:lnTo>
                      <a:pt x="0" y="13"/>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1" name="Freeform 1026">
                <a:extLst>
                  <a:ext uri="{FF2B5EF4-FFF2-40B4-BE49-F238E27FC236}">
                    <a16:creationId xmlns:a16="http://schemas.microsoft.com/office/drawing/2014/main" id="{36528C85-072D-C5D3-261B-6E37BD53CEAB}"/>
                  </a:ext>
                </a:extLst>
              </p:cNvPr>
              <p:cNvSpPr>
                <a:spLocks/>
              </p:cNvSpPr>
              <p:nvPr/>
            </p:nvSpPr>
            <p:spPr bwMode="auto">
              <a:xfrm>
                <a:off x="1642" y="1991"/>
                <a:ext cx="26" cy="48"/>
              </a:xfrm>
              <a:custGeom>
                <a:avLst/>
                <a:gdLst>
                  <a:gd name="T0" fmla="*/ 10 w 26"/>
                  <a:gd name="T1" fmla="*/ 0 h 48"/>
                  <a:gd name="T2" fmla="*/ 10 w 26"/>
                  <a:gd name="T3" fmla="*/ 0 h 48"/>
                  <a:gd name="T4" fmla="*/ 14 w 26"/>
                  <a:gd name="T5" fmla="*/ 4 h 48"/>
                  <a:gd name="T6" fmla="*/ 16 w 26"/>
                  <a:gd name="T7" fmla="*/ 10 h 48"/>
                  <a:gd name="T8" fmla="*/ 18 w 26"/>
                  <a:gd name="T9" fmla="*/ 16 h 48"/>
                  <a:gd name="T10" fmla="*/ 22 w 26"/>
                  <a:gd name="T11" fmla="*/ 18 h 48"/>
                  <a:gd name="T12" fmla="*/ 22 w 26"/>
                  <a:gd name="T13" fmla="*/ 18 h 48"/>
                  <a:gd name="T14" fmla="*/ 24 w 26"/>
                  <a:gd name="T15" fmla="*/ 22 h 48"/>
                  <a:gd name="T16" fmla="*/ 24 w 26"/>
                  <a:gd name="T17" fmla="*/ 26 h 48"/>
                  <a:gd name="T18" fmla="*/ 24 w 26"/>
                  <a:gd name="T19" fmla="*/ 32 h 48"/>
                  <a:gd name="T20" fmla="*/ 26 w 26"/>
                  <a:gd name="T21" fmla="*/ 36 h 48"/>
                  <a:gd name="T22" fmla="*/ 26 w 26"/>
                  <a:gd name="T23" fmla="*/ 36 h 48"/>
                  <a:gd name="T24" fmla="*/ 26 w 26"/>
                  <a:gd name="T25" fmla="*/ 40 h 48"/>
                  <a:gd name="T26" fmla="*/ 26 w 26"/>
                  <a:gd name="T27" fmla="*/ 44 h 48"/>
                  <a:gd name="T28" fmla="*/ 26 w 26"/>
                  <a:gd name="T29" fmla="*/ 44 h 48"/>
                  <a:gd name="T30" fmla="*/ 24 w 26"/>
                  <a:gd name="T31" fmla="*/ 48 h 48"/>
                  <a:gd name="T32" fmla="*/ 24 w 26"/>
                  <a:gd name="T33" fmla="*/ 48 h 48"/>
                  <a:gd name="T34" fmla="*/ 22 w 26"/>
                  <a:gd name="T35" fmla="*/ 46 h 48"/>
                  <a:gd name="T36" fmla="*/ 20 w 26"/>
                  <a:gd name="T37" fmla="*/ 42 h 48"/>
                  <a:gd name="T38" fmla="*/ 20 w 26"/>
                  <a:gd name="T39" fmla="*/ 42 h 48"/>
                  <a:gd name="T40" fmla="*/ 20 w 26"/>
                  <a:gd name="T41" fmla="*/ 40 h 48"/>
                  <a:gd name="T42" fmla="*/ 20 w 26"/>
                  <a:gd name="T43" fmla="*/ 40 h 48"/>
                  <a:gd name="T44" fmla="*/ 16 w 26"/>
                  <a:gd name="T45" fmla="*/ 26 h 48"/>
                  <a:gd name="T46" fmla="*/ 12 w 26"/>
                  <a:gd name="T47" fmla="*/ 16 h 48"/>
                  <a:gd name="T48" fmla="*/ 12 w 26"/>
                  <a:gd name="T49" fmla="*/ 16 h 48"/>
                  <a:gd name="T50" fmla="*/ 10 w 26"/>
                  <a:gd name="T51" fmla="*/ 10 h 48"/>
                  <a:gd name="T52" fmla="*/ 8 w 26"/>
                  <a:gd name="T53" fmla="*/ 8 h 48"/>
                  <a:gd name="T54" fmla="*/ 6 w 26"/>
                  <a:gd name="T55" fmla="*/ 10 h 48"/>
                  <a:gd name="T56" fmla="*/ 0 w 26"/>
                  <a:gd name="T57" fmla="*/ 18 h 48"/>
                  <a:gd name="T58" fmla="*/ 0 w 26"/>
                  <a:gd name="T59" fmla="*/ 18 h 48"/>
                  <a:gd name="T60" fmla="*/ 2 w 26"/>
                  <a:gd name="T61" fmla="*/ 10 h 48"/>
                  <a:gd name="T62" fmla="*/ 4 w 26"/>
                  <a:gd name="T63" fmla="*/ 4 h 48"/>
                  <a:gd name="T64" fmla="*/ 8 w 26"/>
                  <a:gd name="T65" fmla="*/ 2 h 48"/>
                  <a:gd name="T66" fmla="*/ 10 w 26"/>
                  <a:gd name="T67" fmla="*/ 0 h 48"/>
                  <a:gd name="T68" fmla="*/ 10 w 2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48">
                    <a:moveTo>
                      <a:pt x="10" y="0"/>
                    </a:moveTo>
                    <a:lnTo>
                      <a:pt x="10" y="0"/>
                    </a:lnTo>
                    <a:lnTo>
                      <a:pt x="14" y="4"/>
                    </a:lnTo>
                    <a:lnTo>
                      <a:pt x="16" y="10"/>
                    </a:lnTo>
                    <a:lnTo>
                      <a:pt x="18" y="16"/>
                    </a:lnTo>
                    <a:lnTo>
                      <a:pt x="22" y="18"/>
                    </a:lnTo>
                    <a:lnTo>
                      <a:pt x="22" y="18"/>
                    </a:lnTo>
                    <a:lnTo>
                      <a:pt x="24" y="22"/>
                    </a:lnTo>
                    <a:lnTo>
                      <a:pt x="24" y="26"/>
                    </a:lnTo>
                    <a:lnTo>
                      <a:pt x="24" y="32"/>
                    </a:lnTo>
                    <a:lnTo>
                      <a:pt x="26" y="36"/>
                    </a:lnTo>
                    <a:lnTo>
                      <a:pt x="26" y="36"/>
                    </a:lnTo>
                    <a:lnTo>
                      <a:pt x="26" y="40"/>
                    </a:lnTo>
                    <a:lnTo>
                      <a:pt x="26" y="44"/>
                    </a:lnTo>
                    <a:lnTo>
                      <a:pt x="26" y="44"/>
                    </a:lnTo>
                    <a:lnTo>
                      <a:pt x="24" y="48"/>
                    </a:lnTo>
                    <a:lnTo>
                      <a:pt x="24" y="48"/>
                    </a:lnTo>
                    <a:lnTo>
                      <a:pt x="22" y="46"/>
                    </a:lnTo>
                    <a:lnTo>
                      <a:pt x="20" y="42"/>
                    </a:lnTo>
                    <a:lnTo>
                      <a:pt x="20" y="42"/>
                    </a:lnTo>
                    <a:lnTo>
                      <a:pt x="20" y="40"/>
                    </a:lnTo>
                    <a:lnTo>
                      <a:pt x="20" y="40"/>
                    </a:lnTo>
                    <a:lnTo>
                      <a:pt x="16" y="26"/>
                    </a:lnTo>
                    <a:lnTo>
                      <a:pt x="12" y="16"/>
                    </a:lnTo>
                    <a:lnTo>
                      <a:pt x="12" y="16"/>
                    </a:lnTo>
                    <a:lnTo>
                      <a:pt x="10" y="10"/>
                    </a:lnTo>
                    <a:lnTo>
                      <a:pt x="8" y="8"/>
                    </a:lnTo>
                    <a:lnTo>
                      <a:pt x="6" y="10"/>
                    </a:lnTo>
                    <a:lnTo>
                      <a:pt x="0" y="18"/>
                    </a:lnTo>
                    <a:lnTo>
                      <a:pt x="0" y="18"/>
                    </a:lnTo>
                    <a:lnTo>
                      <a:pt x="2" y="10"/>
                    </a:lnTo>
                    <a:lnTo>
                      <a:pt x="4" y="4"/>
                    </a:lnTo>
                    <a:lnTo>
                      <a:pt x="8"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2" name="Freeform 1027">
                <a:extLst>
                  <a:ext uri="{FF2B5EF4-FFF2-40B4-BE49-F238E27FC236}">
                    <a16:creationId xmlns:a16="http://schemas.microsoft.com/office/drawing/2014/main" id="{4AEDFD5A-BC4C-346D-D274-517E392C7A05}"/>
                  </a:ext>
                </a:extLst>
              </p:cNvPr>
              <p:cNvSpPr>
                <a:spLocks/>
              </p:cNvSpPr>
              <p:nvPr/>
            </p:nvSpPr>
            <p:spPr bwMode="auto">
              <a:xfrm>
                <a:off x="1604" y="2015"/>
                <a:ext cx="14" cy="16"/>
              </a:xfrm>
              <a:custGeom>
                <a:avLst/>
                <a:gdLst>
                  <a:gd name="T0" fmla="*/ 6 w 14"/>
                  <a:gd name="T1" fmla="*/ 16 h 16"/>
                  <a:gd name="T2" fmla="*/ 6 w 14"/>
                  <a:gd name="T3" fmla="*/ 16 h 16"/>
                  <a:gd name="T4" fmla="*/ 0 w 14"/>
                  <a:gd name="T5" fmla="*/ 8 h 16"/>
                  <a:gd name="T6" fmla="*/ 0 w 14"/>
                  <a:gd name="T7" fmla="*/ 8 h 16"/>
                  <a:gd name="T8" fmla="*/ 4 w 14"/>
                  <a:gd name="T9" fmla="*/ 2 h 16"/>
                  <a:gd name="T10" fmla="*/ 6 w 14"/>
                  <a:gd name="T11" fmla="*/ 0 h 16"/>
                  <a:gd name="T12" fmla="*/ 10 w 14"/>
                  <a:gd name="T13" fmla="*/ 2 h 16"/>
                  <a:gd name="T14" fmla="*/ 14 w 14"/>
                  <a:gd name="T15" fmla="*/ 4 h 16"/>
                  <a:gd name="T16" fmla="*/ 14 w 14"/>
                  <a:gd name="T17" fmla="*/ 4 h 16"/>
                  <a:gd name="T18" fmla="*/ 10 w 14"/>
                  <a:gd name="T19" fmla="*/ 8 h 16"/>
                  <a:gd name="T20" fmla="*/ 6 w 14"/>
                  <a:gd name="T21" fmla="*/ 16 h 16"/>
                  <a:gd name="T22" fmla="*/ 6 w 14"/>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6">
                    <a:moveTo>
                      <a:pt x="6" y="16"/>
                    </a:moveTo>
                    <a:lnTo>
                      <a:pt x="6" y="16"/>
                    </a:lnTo>
                    <a:lnTo>
                      <a:pt x="0" y="8"/>
                    </a:lnTo>
                    <a:lnTo>
                      <a:pt x="0" y="8"/>
                    </a:lnTo>
                    <a:lnTo>
                      <a:pt x="4" y="2"/>
                    </a:lnTo>
                    <a:lnTo>
                      <a:pt x="6" y="0"/>
                    </a:lnTo>
                    <a:lnTo>
                      <a:pt x="10" y="2"/>
                    </a:lnTo>
                    <a:lnTo>
                      <a:pt x="14" y="4"/>
                    </a:lnTo>
                    <a:lnTo>
                      <a:pt x="14" y="4"/>
                    </a:lnTo>
                    <a:lnTo>
                      <a:pt x="10" y="8"/>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3" name="Freeform 1028">
                <a:extLst>
                  <a:ext uri="{FF2B5EF4-FFF2-40B4-BE49-F238E27FC236}">
                    <a16:creationId xmlns:a16="http://schemas.microsoft.com/office/drawing/2014/main" id="{8B654D76-B96F-97CD-1D35-6254B6DC5B96}"/>
                  </a:ext>
                </a:extLst>
              </p:cNvPr>
              <p:cNvSpPr>
                <a:spLocks/>
              </p:cNvSpPr>
              <p:nvPr/>
            </p:nvSpPr>
            <p:spPr bwMode="auto">
              <a:xfrm>
                <a:off x="1600" y="1983"/>
                <a:ext cx="6" cy="8"/>
              </a:xfrm>
              <a:custGeom>
                <a:avLst/>
                <a:gdLst>
                  <a:gd name="T0" fmla="*/ 6 w 6"/>
                  <a:gd name="T1" fmla="*/ 0 h 8"/>
                  <a:gd name="T2" fmla="*/ 6 w 6"/>
                  <a:gd name="T3" fmla="*/ 0 h 8"/>
                  <a:gd name="T4" fmla="*/ 6 w 6"/>
                  <a:gd name="T5" fmla="*/ 8 h 8"/>
                  <a:gd name="T6" fmla="*/ 4 w 6"/>
                  <a:gd name="T7" fmla="*/ 8 h 8"/>
                  <a:gd name="T8" fmla="*/ 4 w 6"/>
                  <a:gd name="T9" fmla="*/ 8 h 8"/>
                  <a:gd name="T10" fmla="*/ 2 w 6"/>
                  <a:gd name="T11" fmla="*/ 6 h 8"/>
                  <a:gd name="T12" fmla="*/ 0 w 6"/>
                  <a:gd name="T13" fmla="*/ 6 h 8"/>
                  <a:gd name="T14" fmla="*/ 0 w 6"/>
                  <a:gd name="T15" fmla="*/ 6 h 8"/>
                  <a:gd name="T16" fmla="*/ 0 w 6"/>
                  <a:gd name="T17" fmla="*/ 6 h 8"/>
                  <a:gd name="T18" fmla="*/ 2 w 6"/>
                  <a:gd name="T19" fmla="*/ 4 h 8"/>
                  <a:gd name="T20" fmla="*/ 4 w 6"/>
                  <a:gd name="T21" fmla="*/ 2 h 8"/>
                  <a:gd name="T22" fmla="*/ 6 w 6"/>
                  <a:gd name="T23" fmla="*/ 0 h 8"/>
                  <a:gd name="T24" fmla="*/ 6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6" y="0"/>
                    </a:moveTo>
                    <a:lnTo>
                      <a:pt x="6" y="0"/>
                    </a:lnTo>
                    <a:lnTo>
                      <a:pt x="6" y="8"/>
                    </a:lnTo>
                    <a:lnTo>
                      <a:pt x="4" y="8"/>
                    </a:lnTo>
                    <a:lnTo>
                      <a:pt x="4" y="8"/>
                    </a:lnTo>
                    <a:lnTo>
                      <a:pt x="2" y="6"/>
                    </a:lnTo>
                    <a:lnTo>
                      <a:pt x="0" y="6"/>
                    </a:lnTo>
                    <a:lnTo>
                      <a:pt x="0" y="6"/>
                    </a:lnTo>
                    <a:lnTo>
                      <a:pt x="0" y="6"/>
                    </a:lnTo>
                    <a:lnTo>
                      <a:pt x="2" y="4"/>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4" name="Freeform 1029">
                <a:extLst>
                  <a:ext uri="{FF2B5EF4-FFF2-40B4-BE49-F238E27FC236}">
                    <a16:creationId xmlns:a16="http://schemas.microsoft.com/office/drawing/2014/main" id="{651CBFF0-F5AE-0D87-BC2A-05F141479D53}"/>
                  </a:ext>
                </a:extLst>
              </p:cNvPr>
              <p:cNvSpPr>
                <a:spLocks/>
              </p:cNvSpPr>
              <p:nvPr/>
            </p:nvSpPr>
            <p:spPr bwMode="auto">
              <a:xfrm>
                <a:off x="1658" y="1940"/>
                <a:ext cx="42" cy="71"/>
              </a:xfrm>
              <a:custGeom>
                <a:avLst/>
                <a:gdLst>
                  <a:gd name="T0" fmla="*/ 14 w 42"/>
                  <a:gd name="T1" fmla="*/ 53 h 71"/>
                  <a:gd name="T2" fmla="*/ 14 w 42"/>
                  <a:gd name="T3" fmla="*/ 53 h 71"/>
                  <a:gd name="T4" fmla="*/ 12 w 42"/>
                  <a:gd name="T5" fmla="*/ 47 h 71"/>
                  <a:gd name="T6" fmla="*/ 10 w 42"/>
                  <a:gd name="T7" fmla="*/ 45 h 71"/>
                  <a:gd name="T8" fmla="*/ 8 w 42"/>
                  <a:gd name="T9" fmla="*/ 45 h 71"/>
                  <a:gd name="T10" fmla="*/ 6 w 42"/>
                  <a:gd name="T11" fmla="*/ 43 h 71"/>
                  <a:gd name="T12" fmla="*/ 6 w 42"/>
                  <a:gd name="T13" fmla="*/ 43 h 71"/>
                  <a:gd name="T14" fmla="*/ 8 w 42"/>
                  <a:gd name="T15" fmla="*/ 36 h 71"/>
                  <a:gd name="T16" fmla="*/ 8 w 42"/>
                  <a:gd name="T17" fmla="*/ 32 h 71"/>
                  <a:gd name="T18" fmla="*/ 8 w 42"/>
                  <a:gd name="T19" fmla="*/ 26 h 71"/>
                  <a:gd name="T20" fmla="*/ 4 w 42"/>
                  <a:gd name="T21" fmla="*/ 22 h 71"/>
                  <a:gd name="T22" fmla="*/ 4 w 42"/>
                  <a:gd name="T23" fmla="*/ 22 h 71"/>
                  <a:gd name="T24" fmla="*/ 0 w 42"/>
                  <a:gd name="T25" fmla="*/ 20 h 71"/>
                  <a:gd name="T26" fmla="*/ 0 w 42"/>
                  <a:gd name="T27" fmla="*/ 16 h 71"/>
                  <a:gd name="T28" fmla="*/ 0 w 42"/>
                  <a:gd name="T29" fmla="*/ 8 h 71"/>
                  <a:gd name="T30" fmla="*/ 0 w 42"/>
                  <a:gd name="T31" fmla="*/ 8 h 71"/>
                  <a:gd name="T32" fmla="*/ 2 w 42"/>
                  <a:gd name="T33" fmla="*/ 6 h 71"/>
                  <a:gd name="T34" fmla="*/ 4 w 42"/>
                  <a:gd name="T35" fmla="*/ 2 h 71"/>
                  <a:gd name="T36" fmla="*/ 10 w 42"/>
                  <a:gd name="T37" fmla="*/ 0 h 71"/>
                  <a:gd name="T38" fmla="*/ 10 w 42"/>
                  <a:gd name="T39" fmla="*/ 0 h 71"/>
                  <a:gd name="T40" fmla="*/ 18 w 42"/>
                  <a:gd name="T41" fmla="*/ 0 h 71"/>
                  <a:gd name="T42" fmla="*/ 18 w 42"/>
                  <a:gd name="T43" fmla="*/ 0 h 71"/>
                  <a:gd name="T44" fmla="*/ 24 w 42"/>
                  <a:gd name="T45" fmla="*/ 4 h 71"/>
                  <a:gd name="T46" fmla="*/ 32 w 42"/>
                  <a:gd name="T47" fmla="*/ 8 h 71"/>
                  <a:gd name="T48" fmla="*/ 32 w 42"/>
                  <a:gd name="T49" fmla="*/ 8 h 71"/>
                  <a:gd name="T50" fmla="*/ 34 w 42"/>
                  <a:gd name="T51" fmla="*/ 8 h 71"/>
                  <a:gd name="T52" fmla="*/ 36 w 42"/>
                  <a:gd name="T53" fmla="*/ 12 h 71"/>
                  <a:gd name="T54" fmla="*/ 36 w 42"/>
                  <a:gd name="T55" fmla="*/ 16 h 71"/>
                  <a:gd name="T56" fmla="*/ 34 w 42"/>
                  <a:gd name="T57" fmla="*/ 22 h 71"/>
                  <a:gd name="T58" fmla="*/ 34 w 42"/>
                  <a:gd name="T59" fmla="*/ 22 h 71"/>
                  <a:gd name="T60" fmla="*/ 34 w 42"/>
                  <a:gd name="T61" fmla="*/ 26 h 71"/>
                  <a:gd name="T62" fmla="*/ 34 w 42"/>
                  <a:gd name="T63" fmla="*/ 32 h 71"/>
                  <a:gd name="T64" fmla="*/ 34 w 42"/>
                  <a:gd name="T65" fmla="*/ 38 h 71"/>
                  <a:gd name="T66" fmla="*/ 34 w 42"/>
                  <a:gd name="T67" fmla="*/ 43 h 71"/>
                  <a:gd name="T68" fmla="*/ 34 w 42"/>
                  <a:gd name="T69" fmla="*/ 43 h 71"/>
                  <a:gd name="T70" fmla="*/ 36 w 42"/>
                  <a:gd name="T71" fmla="*/ 45 h 71"/>
                  <a:gd name="T72" fmla="*/ 38 w 42"/>
                  <a:gd name="T73" fmla="*/ 45 h 71"/>
                  <a:gd name="T74" fmla="*/ 42 w 42"/>
                  <a:gd name="T75" fmla="*/ 47 h 71"/>
                  <a:gd name="T76" fmla="*/ 42 w 42"/>
                  <a:gd name="T77" fmla="*/ 55 h 71"/>
                  <a:gd name="T78" fmla="*/ 42 w 42"/>
                  <a:gd name="T79" fmla="*/ 55 h 71"/>
                  <a:gd name="T80" fmla="*/ 40 w 42"/>
                  <a:gd name="T81" fmla="*/ 63 h 71"/>
                  <a:gd name="T82" fmla="*/ 38 w 42"/>
                  <a:gd name="T83" fmla="*/ 67 h 71"/>
                  <a:gd name="T84" fmla="*/ 34 w 42"/>
                  <a:gd name="T85" fmla="*/ 69 h 71"/>
                  <a:gd name="T86" fmla="*/ 30 w 42"/>
                  <a:gd name="T87" fmla="*/ 67 h 71"/>
                  <a:gd name="T88" fmla="*/ 30 w 42"/>
                  <a:gd name="T89" fmla="*/ 67 h 71"/>
                  <a:gd name="T90" fmla="*/ 28 w 42"/>
                  <a:gd name="T91" fmla="*/ 67 h 71"/>
                  <a:gd name="T92" fmla="*/ 26 w 42"/>
                  <a:gd name="T93" fmla="*/ 67 h 71"/>
                  <a:gd name="T94" fmla="*/ 26 w 42"/>
                  <a:gd name="T95" fmla="*/ 67 h 71"/>
                  <a:gd name="T96" fmla="*/ 22 w 42"/>
                  <a:gd name="T97" fmla="*/ 71 h 71"/>
                  <a:gd name="T98" fmla="*/ 18 w 42"/>
                  <a:gd name="T99" fmla="*/ 69 h 71"/>
                  <a:gd name="T100" fmla="*/ 16 w 42"/>
                  <a:gd name="T101" fmla="*/ 63 h 71"/>
                  <a:gd name="T102" fmla="*/ 14 w 42"/>
                  <a:gd name="T103" fmla="*/ 53 h 71"/>
                  <a:gd name="T104" fmla="*/ 14 w 42"/>
                  <a:gd name="T105" fmla="*/ 5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71">
                    <a:moveTo>
                      <a:pt x="14" y="53"/>
                    </a:moveTo>
                    <a:lnTo>
                      <a:pt x="14" y="53"/>
                    </a:lnTo>
                    <a:lnTo>
                      <a:pt x="12" y="47"/>
                    </a:lnTo>
                    <a:lnTo>
                      <a:pt x="10" y="45"/>
                    </a:lnTo>
                    <a:lnTo>
                      <a:pt x="8" y="45"/>
                    </a:lnTo>
                    <a:lnTo>
                      <a:pt x="6" y="43"/>
                    </a:lnTo>
                    <a:lnTo>
                      <a:pt x="6" y="43"/>
                    </a:lnTo>
                    <a:lnTo>
                      <a:pt x="8" y="36"/>
                    </a:lnTo>
                    <a:lnTo>
                      <a:pt x="8" y="32"/>
                    </a:lnTo>
                    <a:lnTo>
                      <a:pt x="8" y="26"/>
                    </a:lnTo>
                    <a:lnTo>
                      <a:pt x="4" y="22"/>
                    </a:lnTo>
                    <a:lnTo>
                      <a:pt x="4" y="22"/>
                    </a:lnTo>
                    <a:lnTo>
                      <a:pt x="0" y="20"/>
                    </a:lnTo>
                    <a:lnTo>
                      <a:pt x="0" y="16"/>
                    </a:lnTo>
                    <a:lnTo>
                      <a:pt x="0" y="8"/>
                    </a:lnTo>
                    <a:lnTo>
                      <a:pt x="0" y="8"/>
                    </a:lnTo>
                    <a:lnTo>
                      <a:pt x="2" y="6"/>
                    </a:lnTo>
                    <a:lnTo>
                      <a:pt x="4" y="2"/>
                    </a:lnTo>
                    <a:lnTo>
                      <a:pt x="10" y="0"/>
                    </a:lnTo>
                    <a:lnTo>
                      <a:pt x="10" y="0"/>
                    </a:lnTo>
                    <a:lnTo>
                      <a:pt x="18" y="0"/>
                    </a:lnTo>
                    <a:lnTo>
                      <a:pt x="18" y="0"/>
                    </a:lnTo>
                    <a:lnTo>
                      <a:pt x="24" y="4"/>
                    </a:lnTo>
                    <a:lnTo>
                      <a:pt x="32" y="8"/>
                    </a:lnTo>
                    <a:lnTo>
                      <a:pt x="32" y="8"/>
                    </a:lnTo>
                    <a:lnTo>
                      <a:pt x="34" y="8"/>
                    </a:lnTo>
                    <a:lnTo>
                      <a:pt x="36" y="12"/>
                    </a:lnTo>
                    <a:lnTo>
                      <a:pt x="36" y="16"/>
                    </a:lnTo>
                    <a:lnTo>
                      <a:pt x="34" y="22"/>
                    </a:lnTo>
                    <a:lnTo>
                      <a:pt x="34" y="22"/>
                    </a:lnTo>
                    <a:lnTo>
                      <a:pt x="34" y="26"/>
                    </a:lnTo>
                    <a:lnTo>
                      <a:pt x="34" y="32"/>
                    </a:lnTo>
                    <a:lnTo>
                      <a:pt x="34" y="38"/>
                    </a:lnTo>
                    <a:lnTo>
                      <a:pt x="34" y="43"/>
                    </a:lnTo>
                    <a:lnTo>
                      <a:pt x="34" y="43"/>
                    </a:lnTo>
                    <a:lnTo>
                      <a:pt x="36" y="45"/>
                    </a:lnTo>
                    <a:lnTo>
                      <a:pt x="38" y="45"/>
                    </a:lnTo>
                    <a:lnTo>
                      <a:pt x="42" y="47"/>
                    </a:lnTo>
                    <a:lnTo>
                      <a:pt x="42" y="55"/>
                    </a:lnTo>
                    <a:lnTo>
                      <a:pt x="42" y="55"/>
                    </a:lnTo>
                    <a:lnTo>
                      <a:pt x="40" y="63"/>
                    </a:lnTo>
                    <a:lnTo>
                      <a:pt x="38" y="67"/>
                    </a:lnTo>
                    <a:lnTo>
                      <a:pt x="34" y="69"/>
                    </a:lnTo>
                    <a:lnTo>
                      <a:pt x="30" y="67"/>
                    </a:lnTo>
                    <a:lnTo>
                      <a:pt x="30" y="67"/>
                    </a:lnTo>
                    <a:lnTo>
                      <a:pt x="28" y="67"/>
                    </a:lnTo>
                    <a:lnTo>
                      <a:pt x="26" y="67"/>
                    </a:lnTo>
                    <a:lnTo>
                      <a:pt x="26" y="67"/>
                    </a:lnTo>
                    <a:lnTo>
                      <a:pt x="22" y="71"/>
                    </a:lnTo>
                    <a:lnTo>
                      <a:pt x="18" y="69"/>
                    </a:lnTo>
                    <a:lnTo>
                      <a:pt x="16" y="63"/>
                    </a:lnTo>
                    <a:lnTo>
                      <a:pt x="14" y="53"/>
                    </a:lnTo>
                    <a:lnTo>
                      <a:pt x="14"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5" name="Freeform 1030">
                <a:extLst>
                  <a:ext uri="{FF2B5EF4-FFF2-40B4-BE49-F238E27FC236}">
                    <a16:creationId xmlns:a16="http://schemas.microsoft.com/office/drawing/2014/main" id="{EA382955-F957-8FF5-690D-80246038D1DD}"/>
                  </a:ext>
                </a:extLst>
              </p:cNvPr>
              <p:cNvSpPr>
                <a:spLocks/>
              </p:cNvSpPr>
              <p:nvPr/>
            </p:nvSpPr>
            <p:spPr bwMode="auto">
              <a:xfrm>
                <a:off x="1656" y="1910"/>
                <a:ext cx="16" cy="38"/>
              </a:xfrm>
              <a:custGeom>
                <a:avLst/>
                <a:gdLst>
                  <a:gd name="T0" fmla="*/ 12 w 16"/>
                  <a:gd name="T1" fmla="*/ 34 h 38"/>
                  <a:gd name="T2" fmla="*/ 12 w 16"/>
                  <a:gd name="T3" fmla="*/ 34 h 38"/>
                  <a:gd name="T4" fmla="*/ 2 w 16"/>
                  <a:gd name="T5" fmla="*/ 38 h 38"/>
                  <a:gd name="T6" fmla="*/ 2 w 16"/>
                  <a:gd name="T7" fmla="*/ 38 h 38"/>
                  <a:gd name="T8" fmla="*/ 2 w 16"/>
                  <a:gd name="T9" fmla="*/ 38 h 38"/>
                  <a:gd name="T10" fmla="*/ 2 w 16"/>
                  <a:gd name="T11" fmla="*/ 38 h 38"/>
                  <a:gd name="T12" fmla="*/ 0 w 16"/>
                  <a:gd name="T13" fmla="*/ 32 h 38"/>
                  <a:gd name="T14" fmla="*/ 0 w 16"/>
                  <a:gd name="T15" fmla="*/ 32 h 38"/>
                  <a:gd name="T16" fmla="*/ 4 w 16"/>
                  <a:gd name="T17" fmla="*/ 28 h 38"/>
                  <a:gd name="T18" fmla="*/ 8 w 16"/>
                  <a:gd name="T19" fmla="*/ 22 h 38"/>
                  <a:gd name="T20" fmla="*/ 8 w 16"/>
                  <a:gd name="T21" fmla="*/ 22 h 38"/>
                  <a:gd name="T22" fmla="*/ 6 w 16"/>
                  <a:gd name="T23" fmla="*/ 18 h 38"/>
                  <a:gd name="T24" fmla="*/ 4 w 16"/>
                  <a:gd name="T25" fmla="*/ 16 h 38"/>
                  <a:gd name="T26" fmla="*/ 2 w 16"/>
                  <a:gd name="T27" fmla="*/ 16 h 38"/>
                  <a:gd name="T28" fmla="*/ 2 w 16"/>
                  <a:gd name="T29" fmla="*/ 8 h 38"/>
                  <a:gd name="T30" fmla="*/ 2 w 16"/>
                  <a:gd name="T31" fmla="*/ 8 h 38"/>
                  <a:gd name="T32" fmla="*/ 2 w 16"/>
                  <a:gd name="T33" fmla="*/ 2 h 38"/>
                  <a:gd name="T34" fmla="*/ 4 w 16"/>
                  <a:gd name="T35" fmla="*/ 0 h 38"/>
                  <a:gd name="T36" fmla="*/ 8 w 16"/>
                  <a:gd name="T37" fmla="*/ 2 h 38"/>
                  <a:gd name="T38" fmla="*/ 8 w 16"/>
                  <a:gd name="T39" fmla="*/ 2 h 38"/>
                  <a:gd name="T40" fmla="*/ 12 w 16"/>
                  <a:gd name="T41" fmla="*/ 2 h 38"/>
                  <a:gd name="T42" fmla="*/ 12 w 16"/>
                  <a:gd name="T43" fmla="*/ 2 h 38"/>
                  <a:gd name="T44" fmla="*/ 14 w 16"/>
                  <a:gd name="T45" fmla="*/ 4 h 38"/>
                  <a:gd name="T46" fmla="*/ 14 w 16"/>
                  <a:gd name="T47" fmla="*/ 8 h 38"/>
                  <a:gd name="T48" fmla="*/ 14 w 16"/>
                  <a:gd name="T49" fmla="*/ 8 h 38"/>
                  <a:gd name="T50" fmla="*/ 16 w 16"/>
                  <a:gd name="T51" fmla="*/ 20 h 38"/>
                  <a:gd name="T52" fmla="*/ 14 w 16"/>
                  <a:gd name="T53" fmla="*/ 30 h 38"/>
                  <a:gd name="T54" fmla="*/ 14 w 16"/>
                  <a:gd name="T55" fmla="*/ 30 h 38"/>
                  <a:gd name="T56" fmla="*/ 12 w 16"/>
                  <a:gd name="T57" fmla="*/ 34 h 38"/>
                  <a:gd name="T58" fmla="*/ 12 w 16"/>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38">
                    <a:moveTo>
                      <a:pt x="12" y="34"/>
                    </a:moveTo>
                    <a:lnTo>
                      <a:pt x="12" y="34"/>
                    </a:lnTo>
                    <a:lnTo>
                      <a:pt x="2" y="38"/>
                    </a:lnTo>
                    <a:lnTo>
                      <a:pt x="2" y="38"/>
                    </a:lnTo>
                    <a:lnTo>
                      <a:pt x="2" y="38"/>
                    </a:lnTo>
                    <a:lnTo>
                      <a:pt x="2" y="38"/>
                    </a:lnTo>
                    <a:lnTo>
                      <a:pt x="0" y="32"/>
                    </a:lnTo>
                    <a:lnTo>
                      <a:pt x="0" y="32"/>
                    </a:lnTo>
                    <a:lnTo>
                      <a:pt x="4" y="28"/>
                    </a:lnTo>
                    <a:lnTo>
                      <a:pt x="8" y="22"/>
                    </a:lnTo>
                    <a:lnTo>
                      <a:pt x="8" y="22"/>
                    </a:lnTo>
                    <a:lnTo>
                      <a:pt x="6" y="18"/>
                    </a:lnTo>
                    <a:lnTo>
                      <a:pt x="4" y="16"/>
                    </a:lnTo>
                    <a:lnTo>
                      <a:pt x="2" y="16"/>
                    </a:lnTo>
                    <a:lnTo>
                      <a:pt x="2" y="8"/>
                    </a:lnTo>
                    <a:lnTo>
                      <a:pt x="2" y="8"/>
                    </a:lnTo>
                    <a:lnTo>
                      <a:pt x="2" y="2"/>
                    </a:lnTo>
                    <a:lnTo>
                      <a:pt x="4" y="0"/>
                    </a:lnTo>
                    <a:lnTo>
                      <a:pt x="8" y="2"/>
                    </a:lnTo>
                    <a:lnTo>
                      <a:pt x="8" y="2"/>
                    </a:lnTo>
                    <a:lnTo>
                      <a:pt x="12" y="2"/>
                    </a:lnTo>
                    <a:lnTo>
                      <a:pt x="12" y="2"/>
                    </a:lnTo>
                    <a:lnTo>
                      <a:pt x="14" y="4"/>
                    </a:lnTo>
                    <a:lnTo>
                      <a:pt x="14" y="8"/>
                    </a:lnTo>
                    <a:lnTo>
                      <a:pt x="14" y="8"/>
                    </a:lnTo>
                    <a:lnTo>
                      <a:pt x="16" y="20"/>
                    </a:lnTo>
                    <a:lnTo>
                      <a:pt x="14" y="30"/>
                    </a:lnTo>
                    <a:lnTo>
                      <a:pt x="14" y="30"/>
                    </a:lnTo>
                    <a:lnTo>
                      <a:pt x="12" y="34"/>
                    </a:lnTo>
                    <a:lnTo>
                      <a:pt x="12"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6" name="Freeform 1031">
                <a:extLst>
                  <a:ext uri="{FF2B5EF4-FFF2-40B4-BE49-F238E27FC236}">
                    <a16:creationId xmlns:a16="http://schemas.microsoft.com/office/drawing/2014/main" id="{0DD726DD-6BEF-38F8-EAD4-8E1E3CB942E4}"/>
                  </a:ext>
                </a:extLst>
              </p:cNvPr>
              <p:cNvSpPr>
                <a:spLocks/>
              </p:cNvSpPr>
              <p:nvPr/>
            </p:nvSpPr>
            <p:spPr bwMode="auto">
              <a:xfrm>
                <a:off x="1626" y="2017"/>
                <a:ext cx="56" cy="112"/>
              </a:xfrm>
              <a:custGeom>
                <a:avLst/>
                <a:gdLst>
                  <a:gd name="T0" fmla="*/ 26 w 56"/>
                  <a:gd name="T1" fmla="*/ 104 h 112"/>
                  <a:gd name="T2" fmla="*/ 22 w 56"/>
                  <a:gd name="T3" fmla="*/ 92 h 112"/>
                  <a:gd name="T4" fmla="*/ 16 w 56"/>
                  <a:gd name="T5" fmla="*/ 90 h 112"/>
                  <a:gd name="T6" fmla="*/ 12 w 56"/>
                  <a:gd name="T7" fmla="*/ 94 h 112"/>
                  <a:gd name="T8" fmla="*/ 8 w 56"/>
                  <a:gd name="T9" fmla="*/ 94 h 112"/>
                  <a:gd name="T10" fmla="*/ 8 w 56"/>
                  <a:gd name="T11" fmla="*/ 86 h 112"/>
                  <a:gd name="T12" fmla="*/ 10 w 56"/>
                  <a:gd name="T13" fmla="*/ 78 h 112"/>
                  <a:gd name="T14" fmla="*/ 8 w 56"/>
                  <a:gd name="T15" fmla="*/ 76 h 112"/>
                  <a:gd name="T16" fmla="*/ 12 w 56"/>
                  <a:gd name="T17" fmla="*/ 70 h 112"/>
                  <a:gd name="T18" fmla="*/ 10 w 56"/>
                  <a:gd name="T19" fmla="*/ 70 h 112"/>
                  <a:gd name="T20" fmla="*/ 10 w 56"/>
                  <a:gd name="T21" fmla="*/ 72 h 112"/>
                  <a:gd name="T22" fmla="*/ 8 w 56"/>
                  <a:gd name="T23" fmla="*/ 76 h 112"/>
                  <a:gd name="T24" fmla="*/ 8 w 56"/>
                  <a:gd name="T25" fmla="*/ 80 h 112"/>
                  <a:gd name="T26" fmla="*/ 4 w 56"/>
                  <a:gd name="T27" fmla="*/ 76 h 112"/>
                  <a:gd name="T28" fmla="*/ 6 w 56"/>
                  <a:gd name="T29" fmla="*/ 66 h 112"/>
                  <a:gd name="T30" fmla="*/ 8 w 56"/>
                  <a:gd name="T31" fmla="*/ 62 h 112"/>
                  <a:gd name="T32" fmla="*/ 10 w 56"/>
                  <a:gd name="T33" fmla="*/ 52 h 112"/>
                  <a:gd name="T34" fmla="*/ 6 w 56"/>
                  <a:gd name="T35" fmla="*/ 46 h 112"/>
                  <a:gd name="T36" fmla="*/ 0 w 56"/>
                  <a:gd name="T37" fmla="*/ 30 h 112"/>
                  <a:gd name="T38" fmla="*/ 10 w 56"/>
                  <a:gd name="T39" fmla="*/ 28 h 112"/>
                  <a:gd name="T40" fmla="*/ 12 w 56"/>
                  <a:gd name="T41" fmla="*/ 30 h 112"/>
                  <a:gd name="T42" fmla="*/ 14 w 56"/>
                  <a:gd name="T43" fmla="*/ 40 h 112"/>
                  <a:gd name="T44" fmla="*/ 18 w 56"/>
                  <a:gd name="T45" fmla="*/ 46 h 112"/>
                  <a:gd name="T46" fmla="*/ 18 w 56"/>
                  <a:gd name="T47" fmla="*/ 30 h 112"/>
                  <a:gd name="T48" fmla="*/ 10 w 56"/>
                  <a:gd name="T49" fmla="*/ 14 h 112"/>
                  <a:gd name="T50" fmla="*/ 4 w 56"/>
                  <a:gd name="T51" fmla="*/ 10 h 112"/>
                  <a:gd name="T52" fmla="*/ 12 w 56"/>
                  <a:gd name="T53" fmla="*/ 6 h 112"/>
                  <a:gd name="T54" fmla="*/ 18 w 56"/>
                  <a:gd name="T55" fmla="*/ 20 h 112"/>
                  <a:gd name="T56" fmla="*/ 20 w 56"/>
                  <a:gd name="T57" fmla="*/ 26 h 112"/>
                  <a:gd name="T58" fmla="*/ 26 w 56"/>
                  <a:gd name="T59" fmla="*/ 20 h 112"/>
                  <a:gd name="T60" fmla="*/ 28 w 56"/>
                  <a:gd name="T61" fmla="*/ 20 h 112"/>
                  <a:gd name="T62" fmla="*/ 26 w 56"/>
                  <a:gd name="T63" fmla="*/ 14 h 112"/>
                  <a:gd name="T64" fmla="*/ 24 w 56"/>
                  <a:gd name="T65" fmla="*/ 12 h 112"/>
                  <a:gd name="T66" fmla="*/ 24 w 56"/>
                  <a:gd name="T67" fmla="*/ 14 h 112"/>
                  <a:gd name="T68" fmla="*/ 20 w 56"/>
                  <a:gd name="T69" fmla="*/ 8 h 112"/>
                  <a:gd name="T70" fmla="*/ 20 w 56"/>
                  <a:gd name="T71" fmla="*/ 6 h 112"/>
                  <a:gd name="T72" fmla="*/ 26 w 56"/>
                  <a:gd name="T73" fmla="*/ 0 h 112"/>
                  <a:gd name="T74" fmla="*/ 28 w 56"/>
                  <a:gd name="T75" fmla="*/ 2 h 112"/>
                  <a:gd name="T76" fmla="*/ 34 w 56"/>
                  <a:gd name="T77" fmla="*/ 12 h 112"/>
                  <a:gd name="T78" fmla="*/ 36 w 56"/>
                  <a:gd name="T79" fmla="*/ 14 h 112"/>
                  <a:gd name="T80" fmla="*/ 38 w 56"/>
                  <a:gd name="T81" fmla="*/ 20 h 112"/>
                  <a:gd name="T82" fmla="*/ 40 w 56"/>
                  <a:gd name="T83" fmla="*/ 26 h 112"/>
                  <a:gd name="T84" fmla="*/ 42 w 56"/>
                  <a:gd name="T85" fmla="*/ 40 h 112"/>
                  <a:gd name="T86" fmla="*/ 40 w 56"/>
                  <a:gd name="T87" fmla="*/ 48 h 112"/>
                  <a:gd name="T88" fmla="*/ 42 w 56"/>
                  <a:gd name="T89" fmla="*/ 56 h 112"/>
                  <a:gd name="T90" fmla="*/ 46 w 56"/>
                  <a:gd name="T91" fmla="*/ 58 h 112"/>
                  <a:gd name="T92" fmla="*/ 48 w 56"/>
                  <a:gd name="T93" fmla="*/ 60 h 112"/>
                  <a:gd name="T94" fmla="*/ 54 w 56"/>
                  <a:gd name="T95" fmla="*/ 84 h 112"/>
                  <a:gd name="T96" fmla="*/ 54 w 56"/>
                  <a:gd name="T97" fmla="*/ 100 h 112"/>
                  <a:gd name="T98" fmla="*/ 50 w 56"/>
                  <a:gd name="T99" fmla="*/ 106 h 112"/>
                  <a:gd name="T100" fmla="*/ 46 w 56"/>
                  <a:gd name="T101" fmla="*/ 106 h 112"/>
                  <a:gd name="T102" fmla="*/ 44 w 56"/>
                  <a:gd name="T103" fmla="*/ 102 h 112"/>
                  <a:gd name="T104" fmla="*/ 38 w 56"/>
                  <a:gd name="T105" fmla="*/ 110 h 112"/>
                  <a:gd name="T106" fmla="*/ 38 w 56"/>
                  <a:gd name="T107" fmla="*/ 112 h 112"/>
                  <a:gd name="T108" fmla="*/ 36 w 56"/>
                  <a:gd name="T109" fmla="*/ 112 h 112"/>
                  <a:gd name="T110" fmla="*/ 32 w 56"/>
                  <a:gd name="T111" fmla="*/ 112 h 112"/>
                  <a:gd name="T112" fmla="*/ 26 w 56"/>
                  <a:gd name="T113"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112">
                    <a:moveTo>
                      <a:pt x="26" y="104"/>
                    </a:moveTo>
                    <a:lnTo>
                      <a:pt x="26" y="104"/>
                    </a:lnTo>
                    <a:lnTo>
                      <a:pt x="26" y="96"/>
                    </a:lnTo>
                    <a:lnTo>
                      <a:pt x="22" y="92"/>
                    </a:lnTo>
                    <a:lnTo>
                      <a:pt x="18" y="92"/>
                    </a:lnTo>
                    <a:lnTo>
                      <a:pt x="16" y="90"/>
                    </a:lnTo>
                    <a:lnTo>
                      <a:pt x="16" y="90"/>
                    </a:lnTo>
                    <a:lnTo>
                      <a:pt x="12" y="94"/>
                    </a:lnTo>
                    <a:lnTo>
                      <a:pt x="8" y="94"/>
                    </a:lnTo>
                    <a:lnTo>
                      <a:pt x="8" y="94"/>
                    </a:lnTo>
                    <a:lnTo>
                      <a:pt x="8" y="86"/>
                    </a:lnTo>
                    <a:lnTo>
                      <a:pt x="8" y="86"/>
                    </a:lnTo>
                    <a:lnTo>
                      <a:pt x="8" y="82"/>
                    </a:lnTo>
                    <a:lnTo>
                      <a:pt x="10" y="78"/>
                    </a:lnTo>
                    <a:lnTo>
                      <a:pt x="8" y="76"/>
                    </a:lnTo>
                    <a:lnTo>
                      <a:pt x="8" y="76"/>
                    </a:lnTo>
                    <a:lnTo>
                      <a:pt x="10" y="72"/>
                    </a:lnTo>
                    <a:lnTo>
                      <a:pt x="12" y="70"/>
                    </a:lnTo>
                    <a:lnTo>
                      <a:pt x="12" y="70"/>
                    </a:lnTo>
                    <a:lnTo>
                      <a:pt x="10" y="70"/>
                    </a:lnTo>
                    <a:lnTo>
                      <a:pt x="10" y="70"/>
                    </a:lnTo>
                    <a:lnTo>
                      <a:pt x="10" y="72"/>
                    </a:lnTo>
                    <a:lnTo>
                      <a:pt x="8" y="76"/>
                    </a:lnTo>
                    <a:lnTo>
                      <a:pt x="8" y="76"/>
                    </a:lnTo>
                    <a:lnTo>
                      <a:pt x="8" y="80"/>
                    </a:lnTo>
                    <a:lnTo>
                      <a:pt x="8" y="80"/>
                    </a:lnTo>
                    <a:lnTo>
                      <a:pt x="6" y="78"/>
                    </a:lnTo>
                    <a:lnTo>
                      <a:pt x="4" y="76"/>
                    </a:lnTo>
                    <a:lnTo>
                      <a:pt x="4" y="72"/>
                    </a:lnTo>
                    <a:lnTo>
                      <a:pt x="6" y="66"/>
                    </a:lnTo>
                    <a:lnTo>
                      <a:pt x="6" y="66"/>
                    </a:lnTo>
                    <a:lnTo>
                      <a:pt x="8" y="62"/>
                    </a:lnTo>
                    <a:lnTo>
                      <a:pt x="10" y="58"/>
                    </a:lnTo>
                    <a:lnTo>
                      <a:pt x="10" y="52"/>
                    </a:lnTo>
                    <a:lnTo>
                      <a:pt x="6" y="46"/>
                    </a:lnTo>
                    <a:lnTo>
                      <a:pt x="6" y="46"/>
                    </a:lnTo>
                    <a:lnTo>
                      <a:pt x="0" y="30"/>
                    </a:lnTo>
                    <a:lnTo>
                      <a:pt x="0" y="30"/>
                    </a:lnTo>
                    <a:lnTo>
                      <a:pt x="8" y="28"/>
                    </a:lnTo>
                    <a:lnTo>
                      <a:pt x="10" y="28"/>
                    </a:lnTo>
                    <a:lnTo>
                      <a:pt x="12" y="30"/>
                    </a:lnTo>
                    <a:lnTo>
                      <a:pt x="12" y="30"/>
                    </a:lnTo>
                    <a:lnTo>
                      <a:pt x="12" y="38"/>
                    </a:lnTo>
                    <a:lnTo>
                      <a:pt x="14" y="40"/>
                    </a:lnTo>
                    <a:lnTo>
                      <a:pt x="16" y="42"/>
                    </a:lnTo>
                    <a:lnTo>
                      <a:pt x="18" y="46"/>
                    </a:lnTo>
                    <a:lnTo>
                      <a:pt x="18" y="46"/>
                    </a:lnTo>
                    <a:lnTo>
                      <a:pt x="18" y="30"/>
                    </a:lnTo>
                    <a:lnTo>
                      <a:pt x="14" y="20"/>
                    </a:lnTo>
                    <a:lnTo>
                      <a:pt x="10" y="14"/>
                    </a:lnTo>
                    <a:lnTo>
                      <a:pt x="4" y="10"/>
                    </a:lnTo>
                    <a:lnTo>
                      <a:pt x="4" y="10"/>
                    </a:lnTo>
                    <a:lnTo>
                      <a:pt x="8" y="8"/>
                    </a:lnTo>
                    <a:lnTo>
                      <a:pt x="12" y="6"/>
                    </a:lnTo>
                    <a:lnTo>
                      <a:pt x="16" y="10"/>
                    </a:lnTo>
                    <a:lnTo>
                      <a:pt x="18" y="20"/>
                    </a:lnTo>
                    <a:lnTo>
                      <a:pt x="18" y="20"/>
                    </a:lnTo>
                    <a:lnTo>
                      <a:pt x="20" y="26"/>
                    </a:lnTo>
                    <a:lnTo>
                      <a:pt x="24" y="24"/>
                    </a:lnTo>
                    <a:lnTo>
                      <a:pt x="26" y="20"/>
                    </a:lnTo>
                    <a:lnTo>
                      <a:pt x="28" y="20"/>
                    </a:lnTo>
                    <a:lnTo>
                      <a:pt x="28" y="20"/>
                    </a:lnTo>
                    <a:lnTo>
                      <a:pt x="28" y="20"/>
                    </a:lnTo>
                    <a:lnTo>
                      <a:pt x="26" y="14"/>
                    </a:lnTo>
                    <a:lnTo>
                      <a:pt x="26" y="14"/>
                    </a:lnTo>
                    <a:lnTo>
                      <a:pt x="24" y="12"/>
                    </a:lnTo>
                    <a:lnTo>
                      <a:pt x="24" y="14"/>
                    </a:lnTo>
                    <a:lnTo>
                      <a:pt x="24" y="14"/>
                    </a:lnTo>
                    <a:lnTo>
                      <a:pt x="22" y="12"/>
                    </a:lnTo>
                    <a:lnTo>
                      <a:pt x="20" y="8"/>
                    </a:lnTo>
                    <a:lnTo>
                      <a:pt x="20" y="6"/>
                    </a:lnTo>
                    <a:lnTo>
                      <a:pt x="20" y="6"/>
                    </a:lnTo>
                    <a:lnTo>
                      <a:pt x="24" y="0"/>
                    </a:lnTo>
                    <a:lnTo>
                      <a:pt x="26" y="0"/>
                    </a:lnTo>
                    <a:lnTo>
                      <a:pt x="28" y="2"/>
                    </a:lnTo>
                    <a:lnTo>
                      <a:pt x="28" y="2"/>
                    </a:lnTo>
                    <a:lnTo>
                      <a:pt x="32" y="10"/>
                    </a:lnTo>
                    <a:lnTo>
                      <a:pt x="34" y="12"/>
                    </a:lnTo>
                    <a:lnTo>
                      <a:pt x="36" y="14"/>
                    </a:lnTo>
                    <a:lnTo>
                      <a:pt x="36" y="14"/>
                    </a:lnTo>
                    <a:lnTo>
                      <a:pt x="36" y="14"/>
                    </a:lnTo>
                    <a:lnTo>
                      <a:pt x="38" y="20"/>
                    </a:lnTo>
                    <a:lnTo>
                      <a:pt x="40" y="26"/>
                    </a:lnTo>
                    <a:lnTo>
                      <a:pt x="40" y="26"/>
                    </a:lnTo>
                    <a:lnTo>
                      <a:pt x="42" y="32"/>
                    </a:lnTo>
                    <a:lnTo>
                      <a:pt x="42" y="40"/>
                    </a:lnTo>
                    <a:lnTo>
                      <a:pt x="42" y="40"/>
                    </a:lnTo>
                    <a:lnTo>
                      <a:pt x="40" y="48"/>
                    </a:lnTo>
                    <a:lnTo>
                      <a:pt x="40" y="52"/>
                    </a:lnTo>
                    <a:lnTo>
                      <a:pt x="42" y="56"/>
                    </a:lnTo>
                    <a:lnTo>
                      <a:pt x="46" y="58"/>
                    </a:lnTo>
                    <a:lnTo>
                      <a:pt x="46" y="58"/>
                    </a:lnTo>
                    <a:lnTo>
                      <a:pt x="48" y="60"/>
                    </a:lnTo>
                    <a:lnTo>
                      <a:pt x="48" y="60"/>
                    </a:lnTo>
                    <a:lnTo>
                      <a:pt x="54" y="84"/>
                    </a:lnTo>
                    <a:lnTo>
                      <a:pt x="54" y="84"/>
                    </a:lnTo>
                    <a:lnTo>
                      <a:pt x="56" y="94"/>
                    </a:lnTo>
                    <a:lnTo>
                      <a:pt x="54" y="100"/>
                    </a:lnTo>
                    <a:lnTo>
                      <a:pt x="54" y="100"/>
                    </a:lnTo>
                    <a:lnTo>
                      <a:pt x="50" y="106"/>
                    </a:lnTo>
                    <a:lnTo>
                      <a:pt x="48" y="108"/>
                    </a:lnTo>
                    <a:lnTo>
                      <a:pt x="46" y="106"/>
                    </a:lnTo>
                    <a:lnTo>
                      <a:pt x="46" y="106"/>
                    </a:lnTo>
                    <a:lnTo>
                      <a:pt x="44" y="102"/>
                    </a:lnTo>
                    <a:lnTo>
                      <a:pt x="42" y="102"/>
                    </a:lnTo>
                    <a:lnTo>
                      <a:pt x="38" y="110"/>
                    </a:lnTo>
                    <a:lnTo>
                      <a:pt x="38" y="110"/>
                    </a:lnTo>
                    <a:lnTo>
                      <a:pt x="38" y="112"/>
                    </a:lnTo>
                    <a:lnTo>
                      <a:pt x="36" y="112"/>
                    </a:lnTo>
                    <a:lnTo>
                      <a:pt x="36" y="112"/>
                    </a:lnTo>
                    <a:lnTo>
                      <a:pt x="34" y="112"/>
                    </a:lnTo>
                    <a:lnTo>
                      <a:pt x="32" y="112"/>
                    </a:lnTo>
                    <a:lnTo>
                      <a:pt x="28" y="110"/>
                    </a:lnTo>
                    <a:lnTo>
                      <a:pt x="26" y="104"/>
                    </a:lnTo>
                    <a:lnTo>
                      <a:pt x="2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7" name="Freeform 1032">
                <a:extLst>
                  <a:ext uri="{FF2B5EF4-FFF2-40B4-BE49-F238E27FC236}">
                    <a16:creationId xmlns:a16="http://schemas.microsoft.com/office/drawing/2014/main" id="{DEF16305-4E29-9F13-F4BF-9FA1DCAB6433}"/>
                  </a:ext>
                </a:extLst>
              </p:cNvPr>
              <p:cNvSpPr>
                <a:spLocks/>
              </p:cNvSpPr>
              <p:nvPr/>
            </p:nvSpPr>
            <p:spPr bwMode="auto">
              <a:xfrm>
                <a:off x="1596" y="2029"/>
                <a:ext cx="32" cy="54"/>
              </a:xfrm>
              <a:custGeom>
                <a:avLst/>
                <a:gdLst>
                  <a:gd name="T0" fmla="*/ 0 w 32"/>
                  <a:gd name="T1" fmla="*/ 20 h 54"/>
                  <a:gd name="T2" fmla="*/ 0 w 32"/>
                  <a:gd name="T3" fmla="*/ 20 h 54"/>
                  <a:gd name="T4" fmla="*/ 6 w 32"/>
                  <a:gd name="T5" fmla="*/ 20 h 54"/>
                  <a:gd name="T6" fmla="*/ 6 w 32"/>
                  <a:gd name="T7" fmla="*/ 20 h 54"/>
                  <a:gd name="T8" fmla="*/ 6 w 32"/>
                  <a:gd name="T9" fmla="*/ 14 h 54"/>
                  <a:gd name="T10" fmla="*/ 4 w 32"/>
                  <a:gd name="T11" fmla="*/ 10 h 54"/>
                  <a:gd name="T12" fmla="*/ 2 w 32"/>
                  <a:gd name="T13" fmla="*/ 6 h 54"/>
                  <a:gd name="T14" fmla="*/ 0 w 32"/>
                  <a:gd name="T15" fmla="*/ 0 h 54"/>
                  <a:gd name="T16" fmla="*/ 0 w 32"/>
                  <a:gd name="T17" fmla="*/ 0 h 54"/>
                  <a:gd name="T18" fmla="*/ 22 w 32"/>
                  <a:gd name="T19" fmla="*/ 16 h 54"/>
                  <a:gd name="T20" fmla="*/ 22 w 32"/>
                  <a:gd name="T21" fmla="*/ 16 h 54"/>
                  <a:gd name="T22" fmla="*/ 20 w 32"/>
                  <a:gd name="T23" fmla="*/ 20 h 54"/>
                  <a:gd name="T24" fmla="*/ 18 w 32"/>
                  <a:gd name="T25" fmla="*/ 20 h 54"/>
                  <a:gd name="T26" fmla="*/ 14 w 32"/>
                  <a:gd name="T27" fmla="*/ 22 h 54"/>
                  <a:gd name="T28" fmla="*/ 14 w 32"/>
                  <a:gd name="T29" fmla="*/ 22 h 54"/>
                  <a:gd name="T30" fmla="*/ 18 w 32"/>
                  <a:gd name="T31" fmla="*/ 24 h 54"/>
                  <a:gd name="T32" fmla="*/ 22 w 32"/>
                  <a:gd name="T33" fmla="*/ 26 h 54"/>
                  <a:gd name="T34" fmla="*/ 26 w 32"/>
                  <a:gd name="T35" fmla="*/ 28 h 54"/>
                  <a:gd name="T36" fmla="*/ 28 w 32"/>
                  <a:gd name="T37" fmla="*/ 28 h 54"/>
                  <a:gd name="T38" fmla="*/ 30 w 32"/>
                  <a:gd name="T39" fmla="*/ 28 h 54"/>
                  <a:gd name="T40" fmla="*/ 30 w 32"/>
                  <a:gd name="T41" fmla="*/ 28 h 54"/>
                  <a:gd name="T42" fmla="*/ 32 w 32"/>
                  <a:gd name="T43" fmla="*/ 34 h 54"/>
                  <a:gd name="T44" fmla="*/ 32 w 32"/>
                  <a:gd name="T45" fmla="*/ 40 h 54"/>
                  <a:gd name="T46" fmla="*/ 30 w 32"/>
                  <a:gd name="T47" fmla="*/ 52 h 54"/>
                  <a:gd name="T48" fmla="*/ 30 w 32"/>
                  <a:gd name="T49" fmla="*/ 52 h 54"/>
                  <a:gd name="T50" fmla="*/ 28 w 32"/>
                  <a:gd name="T51" fmla="*/ 54 h 54"/>
                  <a:gd name="T52" fmla="*/ 26 w 32"/>
                  <a:gd name="T53" fmla="*/ 54 h 54"/>
                  <a:gd name="T54" fmla="*/ 24 w 32"/>
                  <a:gd name="T55" fmla="*/ 50 h 54"/>
                  <a:gd name="T56" fmla="*/ 24 w 32"/>
                  <a:gd name="T57" fmla="*/ 50 h 54"/>
                  <a:gd name="T58" fmla="*/ 20 w 32"/>
                  <a:gd name="T59" fmla="*/ 46 h 54"/>
                  <a:gd name="T60" fmla="*/ 16 w 32"/>
                  <a:gd name="T61" fmla="*/ 42 h 54"/>
                  <a:gd name="T62" fmla="*/ 16 w 32"/>
                  <a:gd name="T63" fmla="*/ 42 h 54"/>
                  <a:gd name="T64" fmla="*/ 14 w 32"/>
                  <a:gd name="T65" fmla="*/ 46 h 54"/>
                  <a:gd name="T66" fmla="*/ 12 w 32"/>
                  <a:gd name="T67" fmla="*/ 50 h 54"/>
                  <a:gd name="T68" fmla="*/ 12 w 32"/>
                  <a:gd name="T69" fmla="*/ 50 h 54"/>
                  <a:gd name="T70" fmla="*/ 8 w 32"/>
                  <a:gd name="T71" fmla="*/ 46 h 54"/>
                  <a:gd name="T72" fmla="*/ 4 w 32"/>
                  <a:gd name="T73" fmla="*/ 42 h 54"/>
                  <a:gd name="T74" fmla="*/ 2 w 32"/>
                  <a:gd name="T75" fmla="*/ 32 h 54"/>
                  <a:gd name="T76" fmla="*/ 0 w 32"/>
                  <a:gd name="T77" fmla="*/ 20 h 54"/>
                  <a:gd name="T78" fmla="*/ 0 w 32"/>
                  <a:gd name="T79"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54">
                    <a:moveTo>
                      <a:pt x="0" y="20"/>
                    </a:moveTo>
                    <a:lnTo>
                      <a:pt x="0" y="20"/>
                    </a:lnTo>
                    <a:lnTo>
                      <a:pt x="6" y="20"/>
                    </a:lnTo>
                    <a:lnTo>
                      <a:pt x="6" y="20"/>
                    </a:lnTo>
                    <a:lnTo>
                      <a:pt x="6" y="14"/>
                    </a:lnTo>
                    <a:lnTo>
                      <a:pt x="4" y="10"/>
                    </a:lnTo>
                    <a:lnTo>
                      <a:pt x="2" y="6"/>
                    </a:lnTo>
                    <a:lnTo>
                      <a:pt x="0" y="0"/>
                    </a:lnTo>
                    <a:lnTo>
                      <a:pt x="0" y="0"/>
                    </a:lnTo>
                    <a:lnTo>
                      <a:pt x="22" y="16"/>
                    </a:lnTo>
                    <a:lnTo>
                      <a:pt x="22" y="16"/>
                    </a:lnTo>
                    <a:lnTo>
                      <a:pt x="20" y="20"/>
                    </a:lnTo>
                    <a:lnTo>
                      <a:pt x="18" y="20"/>
                    </a:lnTo>
                    <a:lnTo>
                      <a:pt x="14" y="22"/>
                    </a:lnTo>
                    <a:lnTo>
                      <a:pt x="14" y="22"/>
                    </a:lnTo>
                    <a:lnTo>
                      <a:pt x="18" y="24"/>
                    </a:lnTo>
                    <a:lnTo>
                      <a:pt x="22" y="26"/>
                    </a:lnTo>
                    <a:lnTo>
                      <a:pt x="26" y="28"/>
                    </a:lnTo>
                    <a:lnTo>
                      <a:pt x="28" y="28"/>
                    </a:lnTo>
                    <a:lnTo>
                      <a:pt x="30" y="28"/>
                    </a:lnTo>
                    <a:lnTo>
                      <a:pt x="30" y="28"/>
                    </a:lnTo>
                    <a:lnTo>
                      <a:pt x="32" y="34"/>
                    </a:lnTo>
                    <a:lnTo>
                      <a:pt x="32" y="40"/>
                    </a:lnTo>
                    <a:lnTo>
                      <a:pt x="30" y="52"/>
                    </a:lnTo>
                    <a:lnTo>
                      <a:pt x="30" y="52"/>
                    </a:lnTo>
                    <a:lnTo>
                      <a:pt x="28" y="54"/>
                    </a:lnTo>
                    <a:lnTo>
                      <a:pt x="26" y="54"/>
                    </a:lnTo>
                    <a:lnTo>
                      <a:pt x="24" y="50"/>
                    </a:lnTo>
                    <a:lnTo>
                      <a:pt x="24" y="50"/>
                    </a:lnTo>
                    <a:lnTo>
                      <a:pt x="20" y="46"/>
                    </a:lnTo>
                    <a:lnTo>
                      <a:pt x="16" y="42"/>
                    </a:lnTo>
                    <a:lnTo>
                      <a:pt x="16" y="42"/>
                    </a:lnTo>
                    <a:lnTo>
                      <a:pt x="14" y="46"/>
                    </a:lnTo>
                    <a:lnTo>
                      <a:pt x="12" y="50"/>
                    </a:lnTo>
                    <a:lnTo>
                      <a:pt x="12" y="50"/>
                    </a:lnTo>
                    <a:lnTo>
                      <a:pt x="8" y="46"/>
                    </a:lnTo>
                    <a:lnTo>
                      <a:pt x="4" y="42"/>
                    </a:lnTo>
                    <a:lnTo>
                      <a:pt x="2" y="32"/>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8" name="Freeform 1033">
                <a:extLst>
                  <a:ext uri="{FF2B5EF4-FFF2-40B4-BE49-F238E27FC236}">
                    <a16:creationId xmlns:a16="http://schemas.microsoft.com/office/drawing/2014/main" id="{52B901D4-2DD1-2625-4EC4-C954872EA378}"/>
                  </a:ext>
                </a:extLst>
              </p:cNvPr>
              <p:cNvSpPr>
                <a:spLocks/>
              </p:cNvSpPr>
              <p:nvPr/>
            </p:nvSpPr>
            <p:spPr bwMode="auto">
              <a:xfrm>
                <a:off x="1608" y="2081"/>
                <a:ext cx="28" cy="38"/>
              </a:xfrm>
              <a:custGeom>
                <a:avLst/>
                <a:gdLst>
                  <a:gd name="T0" fmla="*/ 24 w 28"/>
                  <a:gd name="T1" fmla="*/ 2 h 38"/>
                  <a:gd name="T2" fmla="*/ 24 w 28"/>
                  <a:gd name="T3" fmla="*/ 2 h 38"/>
                  <a:gd name="T4" fmla="*/ 22 w 28"/>
                  <a:gd name="T5" fmla="*/ 6 h 38"/>
                  <a:gd name="T6" fmla="*/ 24 w 28"/>
                  <a:gd name="T7" fmla="*/ 10 h 38"/>
                  <a:gd name="T8" fmla="*/ 26 w 28"/>
                  <a:gd name="T9" fmla="*/ 16 h 38"/>
                  <a:gd name="T10" fmla="*/ 26 w 28"/>
                  <a:gd name="T11" fmla="*/ 16 h 38"/>
                  <a:gd name="T12" fmla="*/ 26 w 28"/>
                  <a:gd name="T13" fmla="*/ 18 h 38"/>
                  <a:gd name="T14" fmla="*/ 26 w 28"/>
                  <a:gd name="T15" fmla="*/ 18 h 38"/>
                  <a:gd name="T16" fmla="*/ 26 w 28"/>
                  <a:gd name="T17" fmla="*/ 20 h 38"/>
                  <a:gd name="T18" fmla="*/ 26 w 28"/>
                  <a:gd name="T19" fmla="*/ 20 h 38"/>
                  <a:gd name="T20" fmla="*/ 26 w 28"/>
                  <a:gd name="T21" fmla="*/ 26 h 38"/>
                  <a:gd name="T22" fmla="*/ 26 w 28"/>
                  <a:gd name="T23" fmla="*/ 26 h 38"/>
                  <a:gd name="T24" fmla="*/ 28 w 28"/>
                  <a:gd name="T25" fmla="*/ 30 h 38"/>
                  <a:gd name="T26" fmla="*/ 28 w 28"/>
                  <a:gd name="T27" fmla="*/ 34 h 38"/>
                  <a:gd name="T28" fmla="*/ 28 w 28"/>
                  <a:gd name="T29" fmla="*/ 34 h 38"/>
                  <a:gd name="T30" fmla="*/ 24 w 28"/>
                  <a:gd name="T31" fmla="*/ 34 h 38"/>
                  <a:gd name="T32" fmla="*/ 24 w 28"/>
                  <a:gd name="T33" fmla="*/ 34 h 38"/>
                  <a:gd name="T34" fmla="*/ 22 w 28"/>
                  <a:gd name="T35" fmla="*/ 38 h 38"/>
                  <a:gd name="T36" fmla="*/ 20 w 28"/>
                  <a:gd name="T37" fmla="*/ 38 h 38"/>
                  <a:gd name="T38" fmla="*/ 18 w 28"/>
                  <a:gd name="T39" fmla="*/ 38 h 38"/>
                  <a:gd name="T40" fmla="*/ 18 w 28"/>
                  <a:gd name="T41" fmla="*/ 38 h 38"/>
                  <a:gd name="T42" fmla="*/ 20 w 28"/>
                  <a:gd name="T43" fmla="*/ 28 h 38"/>
                  <a:gd name="T44" fmla="*/ 20 w 28"/>
                  <a:gd name="T45" fmla="*/ 26 h 38"/>
                  <a:gd name="T46" fmla="*/ 18 w 28"/>
                  <a:gd name="T47" fmla="*/ 24 h 38"/>
                  <a:gd name="T48" fmla="*/ 18 w 28"/>
                  <a:gd name="T49" fmla="*/ 24 h 38"/>
                  <a:gd name="T50" fmla="*/ 16 w 28"/>
                  <a:gd name="T51" fmla="*/ 24 h 38"/>
                  <a:gd name="T52" fmla="*/ 14 w 28"/>
                  <a:gd name="T53" fmla="*/ 24 h 38"/>
                  <a:gd name="T54" fmla="*/ 12 w 28"/>
                  <a:gd name="T55" fmla="*/ 20 h 38"/>
                  <a:gd name="T56" fmla="*/ 12 w 28"/>
                  <a:gd name="T57" fmla="*/ 20 h 38"/>
                  <a:gd name="T58" fmla="*/ 10 w 28"/>
                  <a:gd name="T59" fmla="*/ 20 h 38"/>
                  <a:gd name="T60" fmla="*/ 8 w 28"/>
                  <a:gd name="T61" fmla="*/ 22 h 38"/>
                  <a:gd name="T62" fmla="*/ 6 w 28"/>
                  <a:gd name="T63" fmla="*/ 30 h 38"/>
                  <a:gd name="T64" fmla="*/ 6 w 28"/>
                  <a:gd name="T65" fmla="*/ 30 h 38"/>
                  <a:gd name="T66" fmla="*/ 2 w 28"/>
                  <a:gd name="T67" fmla="*/ 28 h 38"/>
                  <a:gd name="T68" fmla="*/ 0 w 28"/>
                  <a:gd name="T69" fmla="*/ 22 h 38"/>
                  <a:gd name="T70" fmla="*/ 0 w 28"/>
                  <a:gd name="T71" fmla="*/ 16 h 38"/>
                  <a:gd name="T72" fmla="*/ 2 w 28"/>
                  <a:gd name="T73" fmla="*/ 8 h 38"/>
                  <a:gd name="T74" fmla="*/ 2 w 28"/>
                  <a:gd name="T75" fmla="*/ 8 h 38"/>
                  <a:gd name="T76" fmla="*/ 2 w 28"/>
                  <a:gd name="T77" fmla="*/ 6 h 38"/>
                  <a:gd name="T78" fmla="*/ 2 w 28"/>
                  <a:gd name="T79" fmla="*/ 6 h 38"/>
                  <a:gd name="T80" fmla="*/ 4 w 28"/>
                  <a:gd name="T81" fmla="*/ 4 h 38"/>
                  <a:gd name="T82" fmla="*/ 4 w 28"/>
                  <a:gd name="T83" fmla="*/ 4 h 38"/>
                  <a:gd name="T84" fmla="*/ 10 w 28"/>
                  <a:gd name="T85" fmla="*/ 4 h 38"/>
                  <a:gd name="T86" fmla="*/ 14 w 28"/>
                  <a:gd name="T87" fmla="*/ 4 h 38"/>
                  <a:gd name="T88" fmla="*/ 16 w 28"/>
                  <a:gd name="T89" fmla="*/ 8 h 38"/>
                  <a:gd name="T90" fmla="*/ 16 w 28"/>
                  <a:gd name="T91" fmla="*/ 8 h 38"/>
                  <a:gd name="T92" fmla="*/ 18 w 28"/>
                  <a:gd name="T93" fmla="*/ 8 h 38"/>
                  <a:gd name="T94" fmla="*/ 18 w 28"/>
                  <a:gd name="T95" fmla="*/ 6 h 38"/>
                  <a:gd name="T96" fmla="*/ 20 w 28"/>
                  <a:gd name="T97" fmla="*/ 2 h 38"/>
                  <a:gd name="T98" fmla="*/ 20 w 28"/>
                  <a:gd name="T99" fmla="*/ 0 h 38"/>
                  <a:gd name="T100" fmla="*/ 20 w 28"/>
                  <a:gd name="T101" fmla="*/ 0 h 38"/>
                  <a:gd name="T102" fmla="*/ 24 w 28"/>
                  <a:gd name="T103" fmla="*/ 2 h 38"/>
                  <a:gd name="T104" fmla="*/ 24 w 28"/>
                  <a:gd name="T10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38">
                    <a:moveTo>
                      <a:pt x="24" y="2"/>
                    </a:moveTo>
                    <a:lnTo>
                      <a:pt x="24" y="2"/>
                    </a:lnTo>
                    <a:lnTo>
                      <a:pt x="22" y="6"/>
                    </a:lnTo>
                    <a:lnTo>
                      <a:pt x="24" y="10"/>
                    </a:lnTo>
                    <a:lnTo>
                      <a:pt x="26" y="16"/>
                    </a:lnTo>
                    <a:lnTo>
                      <a:pt x="26" y="16"/>
                    </a:lnTo>
                    <a:lnTo>
                      <a:pt x="26" y="18"/>
                    </a:lnTo>
                    <a:lnTo>
                      <a:pt x="26" y="18"/>
                    </a:lnTo>
                    <a:lnTo>
                      <a:pt x="26" y="20"/>
                    </a:lnTo>
                    <a:lnTo>
                      <a:pt x="26" y="20"/>
                    </a:lnTo>
                    <a:lnTo>
                      <a:pt x="26" y="26"/>
                    </a:lnTo>
                    <a:lnTo>
                      <a:pt x="26" y="26"/>
                    </a:lnTo>
                    <a:lnTo>
                      <a:pt x="28" y="30"/>
                    </a:lnTo>
                    <a:lnTo>
                      <a:pt x="28" y="34"/>
                    </a:lnTo>
                    <a:lnTo>
                      <a:pt x="28" y="34"/>
                    </a:lnTo>
                    <a:lnTo>
                      <a:pt x="24" y="34"/>
                    </a:lnTo>
                    <a:lnTo>
                      <a:pt x="24" y="34"/>
                    </a:lnTo>
                    <a:lnTo>
                      <a:pt x="22" y="38"/>
                    </a:lnTo>
                    <a:lnTo>
                      <a:pt x="20" y="38"/>
                    </a:lnTo>
                    <a:lnTo>
                      <a:pt x="18" y="38"/>
                    </a:lnTo>
                    <a:lnTo>
                      <a:pt x="18" y="38"/>
                    </a:lnTo>
                    <a:lnTo>
                      <a:pt x="20" y="28"/>
                    </a:lnTo>
                    <a:lnTo>
                      <a:pt x="20" y="26"/>
                    </a:lnTo>
                    <a:lnTo>
                      <a:pt x="18" y="24"/>
                    </a:lnTo>
                    <a:lnTo>
                      <a:pt x="18" y="24"/>
                    </a:lnTo>
                    <a:lnTo>
                      <a:pt x="16" y="24"/>
                    </a:lnTo>
                    <a:lnTo>
                      <a:pt x="14" y="24"/>
                    </a:lnTo>
                    <a:lnTo>
                      <a:pt x="12" y="20"/>
                    </a:lnTo>
                    <a:lnTo>
                      <a:pt x="12" y="20"/>
                    </a:lnTo>
                    <a:lnTo>
                      <a:pt x="10" y="20"/>
                    </a:lnTo>
                    <a:lnTo>
                      <a:pt x="8" y="22"/>
                    </a:lnTo>
                    <a:lnTo>
                      <a:pt x="6" y="30"/>
                    </a:lnTo>
                    <a:lnTo>
                      <a:pt x="6" y="30"/>
                    </a:lnTo>
                    <a:lnTo>
                      <a:pt x="2" y="28"/>
                    </a:lnTo>
                    <a:lnTo>
                      <a:pt x="0" y="22"/>
                    </a:lnTo>
                    <a:lnTo>
                      <a:pt x="0" y="16"/>
                    </a:lnTo>
                    <a:lnTo>
                      <a:pt x="2" y="8"/>
                    </a:lnTo>
                    <a:lnTo>
                      <a:pt x="2" y="8"/>
                    </a:lnTo>
                    <a:lnTo>
                      <a:pt x="2" y="6"/>
                    </a:lnTo>
                    <a:lnTo>
                      <a:pt x="2" y="6"/>
                    </a:lnTo>
                    <a:lnTo>
                      <a:pt x="4" y="4"/>
                    </a:lnTo>
                    <a:lnTo>
                      <a:pt x="4" y="4"/>
                    </a:lnTo>
                    <a:lnTo>
                      <a:pt x="10" y="4"/>
                    </a:lnTo>
                    <a:lnTo>
                      <a:pt x="14" y="4"/>
                    </a:lnTo>
                    <a:lnTo>
                      <a:pt x="16" y="8"/>
                    </a:lnTo>
                    <a:lnTo>
                      <a:pt x="16" y="8"/>
                    </a:lnTo>
                    <a:lnTo>
                      <a:pt x="18" y="8"/>
                    </a:lnTo>
                    <a:lnTo>
                      <a:pt x="18" y="6"/>
                    </a:lnTo>
                    <a:lnTo>
                      <a:pt x="20" y="2"/>
                    </a:lnTo>
                    <a:lnTo>
                      <a:pt x="20" y="0"/>
                    </a:lnTo>
                    <a:lnTo>
                      <a:pt x="20" y="0"/>
                    </a:lnTo>
                    <a:lnTo>
                      <a:pt x="24" y="2"/>
                    </a:lnTo>
                    <a:lnTo>
                      <a:pt x="2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9" name="Freeform 1034">
                <a:extLst>
                  <a:ext uri="{FF2B5EF4-FFF2-40B4-BE49-F238E27FC236}">
                    <a16:creationId xmlns:a16="http://schemas.microsoft.com/office/drawing/2014/main" id="{D55308FD-26F2-6F8E-E4EF-AD44CB7A4D26}"/>
                  </a:ext>
                </a:extLst>
              </p:cNvPr>
              <p:cNvSpPr>
                <a:spLocks/>
              </p:cNvSpPr>
              <p:nvPr/>
            </p:nvSpPr>
            <p:spPr bwMode="auto">
              <a:xfrm>
                <a:off x="1606" y="2045"/>
                <a:ext cx="20" cy="18"/>
              </a:xfrm>
              <a:custGeom>
                <a:avLst/>
                <a:gdLst>
                  <a:gd name="T0" fmla="*/ 20 w 20"/>
                  <a:gd name="T1" fmla="*/ 12 h 18"/>
                  <a:gd name="T2" fmla="*/ 20 w 20"/>
                  <a:gd name="T3" fmla="*/ 12 h 18"/>
                  <a:gd name="T4" fmla="*/ 18 w 20"/>
                  <a:gd name="T5" fmla="*/ 18 h 18"/>
                  <a:gd name="T6" fmla="*/ 18 w 20"/>
                  <a:gd name="T7" fmla="*/ 18 h 18"/>
                  <a:gd name="T8" fmla="*/ 16 w 20"/>
                  <a:gd name="T9" fmla="*/ 18 h 18"/>
                  <a:gd name="T10" fmla="*/ 16 w 20"/>
                  <a:gd name="T11" fmla="*/ 18 h 18"/>
                  <a:gd name="T12" fmla="*/ 0 w 20"/>
                  <a:gd name="T13" fmla="*/ 8 h 18"/>
                  <a:gd name="T14" fmla="*/ 0 w 20"/>
                  <a:gd name="T15" fmla="*/ 8 h 18"/>
                  <a:gd name="T16" fmla="*/ 2 w 20"/>
                  <a:gd name="T17" fmla="*/ 2 h 18"/>
                  <a:gd name="T18" fmla="*/ 6 w 20"/>
                  <a:gd name="T19" fmla="*/ 0 h 18"/>
                  <a:gd name="T20" fmla="*/ 12 w 20"/>
                  <a:gd name="T21" fmla="*/ 0 h 18"/>
                  <a:gd name="T22" fmla="*/ 12 w 20"/>
                  <a:gd name="T23" fmla="*/ 0 h 18"/>
                  <a:gd name="T24" fmla="*/ 14 w 20"/>
                  <a:gd name="T25" fmla="*/ 6 h 18"/>
                  <a:gd name="T26" fmla="*/ 16 w 20"/>
                  <a:gd name="T27" fmla="*/ 6 h 18"/>
                  <a:gd name="T28" fmla="*/ 18 w 20"/>
                  <a:gd name="T29" fmla="*/ 8 h 18"/>
                  <a:gd name="T30" fmla="*/ 20 w 20"/>
                  <a:gd name="T31" fmla="*/ 12 h 18"/>
                  <a:gd name="T32" fmla="*/ 20 w 20"/>
                  <a:gd name="T3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8">
                    <a:moveTo>
                      <a:pt x="20" y="12"/>
                    </a:moveTo>
                    <a:lnTo>
                      <a:pt x="20" y="12"/>
                    </a:lnTo>
                    <a:lnTo>
                      <a:pt x="18" y="18"/>
                    </a:lnTo>
                    <a:lnTo>
                      <a:pt x="18" y="18"/>
                    </a:lnTo>
                    <a:lnTo>
                      <a:pt x="16" y="18"/>
                    </a:lnTo>
                    <a:lnTo>
                      <a:pt x="16" y="18"/>
                    </a:lnTo>
                    <a:lnTo>
                      <a:pt x="0" y="8"/>
                    </a:lnTo>
                    <a:lnTo>
                      <a:pt x="0" y="8"/>
                    </a:lnTo>
                    <a:lnTo>
                      <a:pt x="2" y="2"/>
                    </a:lnTo>
                    <a:lnTo>
                      <a:pt x="6" y="0"/>
                    </a:lnTo>
                    <a:lnTo>
                      <a:pt x="12" y="0"/>
                    </a:lnTo>
                    <a:lnTo>
                      <a:pt x="12" y="0"/>
                    </a:lnTo>
                    <a:lnTo>
                      <a:pt x="14" y="6"/>
                    </a:lnTo>
                    <a:lnTo>
                      <a:pt x="16" y="6"/>
                    </a:lnTo>
                    <a:lnTo>
                      <a:pt x="18" y="8"/>
                    </a:lnTo>
                    <a:lnTo>
                      <a:pt x="20"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0" name="Freeform 1035">
                <a:extLst>
                  <a:ext uri="{FF2B5EF4-FFF2-40B4-BE49-F238E27FC236}">
                    <a16:creationId xmlns:a16="http://schemas.microsoft.com/office/drawing/2014/main" id="{F1F60EEE-B466-95A3-D772-270A229ED88B}"/>
                  </a:ext>
                </a:extLst>
              </p:cNvPr>
              <p:cNvSpPr>
                <a:spLocks/>
              </p:cNvSpPr>
              <p:nvPr/>
            </p:nvSpPr>
            <p:spPr bwMode="auto">
              <a:xfrm>
                <a:off x="1608" y="2067"/>
                <a:ext cx="20" cy="32"/>
              </a:xfrm>
              <a:custGeom>
                <a:avLst/>
                <a:gdLst>
                  <a:gd name="T0" fmla="*/ 20 w 20"/>
                  <a:gd name="T1" fmla="*/ 14 h 32"/>
                  <a:gd name="T2" fmla="*/ 20 w 20"/>
                  <a:gd name="T3" fmla="*/ 14 h 32"/>
                  <a:gd name="T4" fmla="*/ 20 w 20"/>
                  <a:gd name="T5" fmla="*/ 22 h 32"/>
                  <a:gd name="T6" fmla="*/ 20 w 20"/>
                  <a:gd name="T7" fmla="*/ 32 h 32"/>
                  <a:gd name="T8" fmla="*/ 20 w 20"/>
                  <a:gd name="T9" fmla="*/ 32 h 32"/>
                  <a:gd name="T10" fmla="*/ 16 w 20"/>
                  <a:gd name="T11" fmla="*/ 24 h 32"/>
                  <a:gd name="T12" fmla="*/ 12 w 20"/>
                  <a:gd name="T13" fmla="*/ 22 h 32"/>
                  <a:gd name="T14" fmla="*/ 8 w 20"/>
                  <a:gd name="T15" fmla="*/ 22 h 32"/>
                  <a:gd name="T16" fmla="*/ 2 w 20"/>
                  <a:gd name="T17" fmla="*/ 22 h 32"/>
                  <a:gd name="T18" fmla="*/ 2 w 20"/>
                  <a:gd name="T19" fmla="*/ 22 h 32"/>
                  <a:gd name="T20" fmla="*/ 4 w 20"/>
                  <a:gd name="T21" fmla="*/ 18 h 32"/>
                  <a:gd name="T22" fmla="*/ 2 w 20"/>
                  <a:gd name="T23" fmla="*/ 16 h 32"/>
                  <a:gd name="T24" fmla="*/ 0 w 20"/>
                  <a:gd name="T25" fmla="*/ 12 h 32"/>
                  <a:gd name="T26" fmla="*/ 0 w 20"/>
                  <a:gd name="T27" fmla="*/ 12 h 32"/>
                  <a:gd name="T28" fmla="*/ 2 w 20"/>
                  <a:gd name="T29" fmla="*/ 8 h 32"/>
                  <a:gd name="T30" fmla="*/ 2 w 20"/>
                  <a:gd name="T31" fmla="*/ 8 h 32"/>
                  <a:gd name="T32" fmla="*/ 2 w 20"/>
                  <a:gd name="T33" fmla="*/ 6 h 32"/>
                  <a:gd name="T34" fmla="*/ 2 w 20"/>
                  <a:gd name="T35" fmla="*/ 4 h 32"/>
                  <a:gd name="T36" fmla="*/ 2 w 20"/>
                  <a:gd name="T37" fmla="*/ 0 h 32"/>
                  <a:gd name="T38" fmla="*/ 4 w 20"/>
                  <a:gd name="T39" fmla="*/ 0 h 32"/>
                  <a:gd name="T40" fmla="*/ 4 w 20"/>
                  <a:gd name="T41" fmla="*/ 0 h 32"/>
                  <a:gd name="T42" fmla="*/ 8 w 20"/>
                  <a:gd name="T43" fmla="*/ 8 h 32"/>
                  <a:gd name="T44" fmla="*/ 10 w 20"/>
                  <a:gd name="T45" fmla="*/ 8 h 32"/>
                  <a:gd name="T46" fmla="*/ 12 w 20"/>
                  <a:gd name="T47" fmla="*/ 8 h 32"/>
                  <a:gd name="T48" fmla="*/ 12 w 20"/>
                  <a:gd name="T49" fmla="*/ 8 h 32"/>
                  <a:gd name="T50" fmla="*/ 14 w 20"/>
                  <a:gd name="T51" fmla="*/ 12 h 32"/>
                  <a:gd name="T52" fmla="*/ 16 w 20"/>
                  <a:gd name="T53" fmla="*/ 14 h 32"/>
                  <a:gd name="T54" fmla="*/ 18 w 20"/>
                  <a:gd name="T55" fmla="*/ 14 h 32"/>
                  <a:gd name="T56" fmla="*/ 18 w 20"/>
                  <a:gd name="T57" fmla="*/ 14 h 32"/>
                  <a:gd name="T58" fmla="*/ 20 w 20"/>
                  <a:gd name="T59" fmla="*/ 14 h 32"/>
                  <a:gd name="T60" fmla="*/ 20 w 20"/>
                  <a:gd name="T6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32">
                    <a:moveTo>
                      <a:pt x="20" y="14"/>
                    </a:moveTo>
                    <a:lnTo>
                      <a:pt x="20" y="14"/>
                    </a:lnTo>
                    <a:lnTo>
                      <a:pt x="20" y="22"/>
                    </a:lnTo>
                    <a:lnTo>
                      <a:pt x="20" y="32"/>
                    </a:lnTo>
                    <a:lnTo>
                      <a:pt x="20" y="32"/>
                    </a:lnTo>
                    <a:lnTo>
                      <a:pt x="16" y="24"/>
                    </a:lnTo>
                    <a:lnTo>
                      <a:pt x="12" y="22"/>
                    </a:lnTo>
                    <a:lnTo>
                      <a:pt x="8" y="22"/>
                    </a:lnTo>
                    <a:lnTo>
                      <a:pt x="2" y="22"/>
                    </a:lnTo>
                    <a:lnTo>
                      <a:pt x="2" y="22"/>
                    </a:lnTo>
                    <a:lnTo>
                      <a:pt x="4" y="18"/>
                    </a:lnTo>
                    <a:lnTo>
                      <a:pt x="2" y="16"/>
                    </a:lnTo>
                    <a:lnTo>
                      <a:pt x="0" y="12"/>
                    </a:lnTo>
                    <a:lnTo>
                      <a:pt x="0" y="12"/>
                    </a:lnTo>
                    <a:lnTo>
                      <a:pt x="2" y="8"/>
                    </a:lnTo>
                    <a:lnTo>
                      <a:pt x="2" y="8"/>
                    </a:lnTo>
                    <a:lnTo>
                      <a:pt x="2" y="6"/>
                    </a:lnTo>
                    <a:lnTo>
                      <a:pt x="2" y="4"/>
                    </a:lnTo>
                    <a:lnTo>
                      <a:pt x="2" y="0"/>
                    </a:lnTo>
                    <a:lnTo>
                      <a:pt x="4" y="0"/>
                    </a:lnTo>
                    <a:lnTo>
                      <a:pt x="4" y="0"/>
                    </a:lnTo>
                    <a:lnTo>
                      <a:pt x="8" y="8"/>
                    </a:lnTo>
                    <a:lnTo>
                      <a:pt x="10" y="8"/>
                    </a:lnTo>
                    <a:lnTo>
                      <a:pt x="12" y="8"/>
                    </a:lnTo>
                    <a:lnTo>
                      <a:pt x="12" y="8"/>
                    </a:lnTo>
                    <a:lnTo>
                      <a:pt x="14" y="12"/>
                    </a:lnTo>
                    <a:lnTo>
                      <a:pt x="16" y="14"/>
                    </a:lnTo>
                    <a:lnTo>
                      <a:pt x="18" y="14"/>
                    </a:lnTo>
                    <a:lnTo>
                      <a:pt x="18" y="14"/>
                    </a:lnTo>
                    <a:lnTo>
                      <a:pt x="20" y="14"/>
                    </a:lnTo>
                    <a:lnTo>
                      <a:pt x="2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1" name="Freeform 1036">
                <a:extLst>
                  <a:ext uri="{FF2B5EF4-FFF2-40B4-BE49-F238E27FC236}">
                    <a16:creationId xmlns:a16="http://schemas.microsoft.com/office/drawing/2014/main" id="{7429A070-48A2-9FB6-6BFC-C723AFA13EA6}"/>
                  </a:ext>
                </a:extLst>
              </p:cNvPr>
              <p:cNvSpPr>
                <a:spLocks/>
              </p:cNvSpPr>
              <p:nvPr/>
            </p:nvSpPr>
            <p:spPr bwMode="auto">
              <a:xfrm>
                <a:off x="1590" y="2045"/>
                <a:ext cx="20" cy="38"/>
              </a:xfrm>
              <a:custGeom>
                <a:avLst/>
                <a:gdLst>
                  <a:gd name="T0" fmla="*/ 20 w 20"/>
                  <a:gd name="T1" fmla="*/ 30 h 38"/>
                  <a:gd name="T2" fmla="*/ 20 w 20"/>
                  <a:gd name="T3" fmla="*/ 30 h 38"/>
                  <a:gd name="T4" fmla="*/ 20 w 20"/>
                  <a:gd name="T5" fmla="*/ 34 h 38"/>
                  <a:gd name="T6" fmla="*/ 20 w 20"/>
                  <a:gd name="T7" fmla="*/ 34 h 38"/>
                  <a:gd name="T8" fmla="*/ 20 w 20"/>
                  <a:gd name="T9" fmla="*/ 36 h 38"/>
                  <a:gd name="T10" fmla="*/ 20 w 20"/>
                  <a:gd name="T11" fmla="*/ 36 h 38"/>
                  <a:gd name="T12" fmla="*/ 20 w 20"/>
                  <a:gd name="T13" fmla="*/ 38 h 38"/>
                  <a:gd name="T14" fmla="*/ 20 w 20"/>
                  <a:gd name="T15" fmla="*/ 38 h 38"/>
                  <a:gd name="T16" fmla="*/ 16 w 20"/>
                  <a:gd name="T17" fmla="*/ 38 h 38"/>
                  <a:gd name="T18" fmla="*/ 14 w 20"/>
                  <a:gd name="T19" fmla="*/ 36 h 38"/>
                  <a:gd name="T20" fmla="*/ 12 w 20"/>
                  <a:gd name="T21" fmla="*/ 34 h 38"/>
                  <a:gd name="T22" fmla="*/ 10 w 20"/>
                  <a:gd name="T23" fmla="*/ 34 h 38"/>
                  <a:gd name="T24" fmla="*/ 10 w 20"/>
                  <a:gd name="T25" fmla="*/ 34 h 38"/>
                  <a:gd name="T26" fmla="*/ 10 w 20"/>
                  <a:gd name="T27" fmla="*/ 34 h 38"/>
                  <a:gd name="T28" fmla="*/ 6 w 20"/>
                  <a:gd name="T29" fmla="*/ 30 h 38"/>
                  <a:gd name="T30" fmla="*/ 4 w 20"/>
                  <a:gd name="T31" fmla="*/ 26 h 38"/>
                  <a:gd name="T32" fmla="*/ 2 w 20"/>
                  <a:gd name="T33" fmla="*/ 14 h 38"/>
                  <a:gd name="T34" fmla="*/ 2 w 20"/>
                  <a:gd name="T35" fmla="*/ 14 h 38"/>
                  <a:gd name="T36" fmla="*/ 0 w 20"/>
                  <a:gd name="T37" fmla="*/ 8 h 38"/>
                  <a:gd name="T38" fmla="*/ 2 w 20"/>
                  <a:gd name="T39" fmla="*/ 2 h 38"/>
                  <a:gd name="T40" fmla="*/ 2 w 20"/>
                  <a:gd name="T41" fmla="*/ 2 h 38"/>
                  <a:gd name="T42" fmla="*/ 2 w 20"/>
                  <a:gd name="T43" fmla="*/ 0 h 38"/>
                  <a:gd name="T44" fmla="*/ 4 w 20"/>
                  <a:gd name="T45" fmla="*/ 0 h 38"/>
                  <a:gd name="T46" fmla="*/ 6 w 20"/>
                  <a:gd name="T47" fmla="*/ 4 h 38"/>
                  <a:gd name="T48" fmla="*/ 6 w 20"/>
                  <a:gd name="T49" fmla="*/ 4 h 38"/>
                  <a:gd name="T50" fmla="*/ 12 w 20"/>
                  <a:gd name="T51" fmla="*/ 22 h 38"/>
                  <a:gd name="T52" fmla="*/ 14 w 20"/>
                  <a:gd name="T53" fmla="*/ 28 h 38"/>
                  <a:gd name="T54" fmla="*/ 16 w 20"/>
                  <a:gd name="T55" fmla="*/ 30 h 38"/>
                  <a:gd name="T56" fmla="*/ 20 w 20"/>
                  <a:gd name="T57" fmla="*/ 30 h 38"/>
                  <a:gd name="T58" fmla="*/ 20 w 20"/>
                  <a:gd name="T5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8">
                    <a:moveTo>
                      <a:pt x="20" y="30"/>
                    </a:moveTo>
                    <a:lnTo>
                      <a:pt x="20" y="30"/>
                    </a:lnTo>
                    <a:lnTo>
                      <a:pt x="20" y="34"/>
                    </a:lnTo>
                    <a:lnTo>
                      <a:pt x="20" y="34"/>
                    </a:lnTo>
                    <a:lnTo>
                      <a:pt x="20" y="36"/>
                    </a:lnTo>
                    <a:lnTo>
                      <a:pt x="20" y="36"/>
                    </a:lnTo>
                    <a:lnTo>
                      <a:pt x="20" y="38"/>
                    </a:lnTo>
                    <a:lnTo>
                      <a:pt x="20" y="38"/>
                    </a:lnTo>
                    <a:lnTo>
                      <a:pt x="16" y="38"/>
                    </a:lnTo>
                    <a:lnTo>
                      <a:pt x="14" y="36"/>
                    </a:lnTo>
                    <a:lnTo>
                      <a:pt x="12" y="34"/>
                    </a:lnTo>
                    <a:lnTo>
                      <a:pt x="10" y="34"/>
                    </a:lnTo>
                    <a:lnTo>
                      <a:pt x="10" y="34"/>
                    </a:lnTo>
                    <a:lnTo>
                      <a:pt x="10" y="34"/>
                    </a:lnTo>
                    <a:lnTo>
                      <a:pt x="6" y="30"/>
                    </a:lnTo>
                    <a:lnTo>
                      <a:pt x="4" y="26"/>
                    </a:lnTo>
                    <a:lnTo>
                      <a:pt x="2" y="14"/>
                    </a:lnTo>
                    <a:lnTo>
                      <a:pt x="2" y="14"/>
                    </a:lnTo>
                    <a:lnTo>
                      <a:pt x="0" y="8"/>
                    </a:lnTo>
                    <a:lnTo>
                      <a:pt x="2" y="2"/>
                    </a:lnTo>
                    <a:lnTo>
                      <a:pt x="2" y="2"/>
                    </a:lnTo>
                    <a:lnTo>
                      <a:pt x="2" y="0"/>
                    </a:lnTo>
                    <a:lnTo>
                      <a:pt x="4" y="0"/>
                    </a:lnTo>
                    <a:lnTo>
                      <a:pt x="6" y="4"/>
                    </a:lnTo>
                    <a:lnTo>
                      <a:pt x="6" y="4"/>
                    </a:lnTo>
                    <a:lnTo>
                      <a:pt x="12" y="22"/>
                    </a:lnTo>
                    <a:lnTo>
                      <a:pt x="14" y="28"/>
                    </a:lnTo>
                    <a:lnTo>
                      <a:pt x="16" y="30"/>
                    </a:lnTo>
                    <a:lnTo>
                      <a:pt x="20" y="30"/>
                    </a:lnTo>
                    <a:lnTo>
                      <a:pt x="2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2" name="Freeform 1037">
                <a:extLst>
                  <a:ext uri="{FF2B5EF4-FFF2-40B4-BE49-F238E27FC236}">
                    <a16:creationId xmlns:a16="http://schemas.microsoft.com/office/drawing/2014/main" id="{66835FC8-6D91-F7AC-4C35-3A262D2B6C3F}"/>
                  </a:ext>
                </a:extLst>
              </p:cNvPr>
              <p:cNvSpPr>
                <a:spLocks/>
              </p:cNvSpPr>
              <p:nvPr/>
            </p:nvSpPr>
            <p:spPr bwMode="auto">
              <a:xfrm>
                <a:off x="1588" y="2059"/>
                <a:ext cx="12" cy="28"/>
              </a:xfrm>
              <a:custGeom>
                <a:avLst/>
                <a:gdLst>
                  <a:gd name="T0" fmla="*/ 4 w 12"/>
                  <a:gd name="T1" fmla="*/ 0 h 28"/>
                  <a:gd name="T2" fmla="*/ 4 w 12"/>
                  <a:gd name="T3" fmla="*/ 0 h 28"/>
                  <a:gd name="T4" fmla="*/ 6 w 12"/>
                  <a:gd name="T5" fmla="*/ 2 h 28"/>
                  <a:gd name="T6" fmla="*/ 8 w 12"/>
                  <a:gd name="T7" fmla="*/ 8 h 28"/>
                  <a:gd name="T8" fmla="*/ 12 w 12"/>
                  <a:gd name="T9" fmla="*/ 20 h 28"/>
                  <a:gd name="T10" fmla="*/ 12 w 12"/>
                  <a:gd name="T11" fmla="*/ 20 h 28"/>
                  <a:gd name="T12" fmla="*/ 12 w 12"/>
                  <a:gd name="T13" fmla="*/ 26 h 28"/>
                  <a:gd name="T14" fmla="*/ 12 w 12"/>
                  <a:gd name="T15" fmla="*/ 26 h 28"/>
                  <a:gd name="T16" fmla="*/ 8 w 12"/>
                  <a:gd name="T17" fmla="*/ 28 h 28"/>
                  <a:gd name="T18" fmla="*/ 6 w 12"/>
                  <a:gd name="T19" fmla="*/ 26 h 28"/>
                  <a:gd name="T20" fmla="*/ 4 w 12"/>
                  <a:gd name="T21" fmla="*/ 20 h 28"/>
                  <a:gd name="T22" fmla="*/ 0 w 12"/>
                  <a:gd name="T23" fmla="*/ 4 h 28"/>
                  <a:gd name="T24" fmla="*/ 0 w 12"/>
                  <a:gd name="T25" fmla="*/ 4 h 28"/>
                  <a:gd name="T26" fmla="*/ 2 w 12"/>
                  <a:gd name="T27" fmla="*/ 4 h 28"/>
                  <a:gd name="T28" fmla="*/ 4 w 12"/>
                  <a:gd name="T29" fmla="*/ 0 h 28"/>
                  <a:gd name="T30" fmla="*/ 4 w 1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8">
                    <a:moveTo>
                      <a:pt x="4" y="0"/>
                    </a:moveTo>
                    <a:lnTo>
                      <a:pt x="4" y="0"/>
                    </a:lnTo>
                    <a:lnTo>
                      <a:pt x="6" y="2"/>
                    </a:lnTo>
                    <a:lnTo>
                      <a:pt x="8" y="8"/>
                    </a:lnTo>
                    <a:lnTo>
                      <a:pt x="12" y="20"/>
                    </a:lnTo>
                    <a:lnTo>
                      <a:pt x="12" y="20"/>
                    </a:lnTo>
                    <a:lnTo>
                      <a:pt x="12" y="26"/>
                    </a:lnTo>
                    <a:lnTo>
                      <a:pt x="12" y="26"/>
                    </a:lnTo>
                    <a:lnTo>
                      <a:pt x="8" y="28"/>
                    </a:lnTo>
                    <a:lnTo>
                      <a:pt x="6" y="26"/>
                    </a:lnTo>
                    <a:lnTo>
                      <a:pt x="4" y="20"/>
                    </a:lnTo>
                    <a:lnTo>
                      <a:pt x="0" y="4"/>
                    </a:lnTo>
                    <a:lnTo>
                      <a:pt x="0" y="4"/>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3" name="Freeform 1038">
                <a:extLst>
                  <a:ext uri="{FF2B5EF4-FFF2-40B4-BE49-F238E27FC236}">
                    <a16:creationId xmlns:a16="http://schemas.microsoft.com/office/drawing/2014/main" id="{24EC14CE-D51D-5478-640B-AB8937D8520F}"/>
                  </a:ext>
                </a:extLst>
              </p:cNvPr>
              <p:cNvSpPr>
                <a:spLocks/>
              </p:cNvSpPr>
              <p:nvPr/>
            </p:nvSpPr>
            <p:spPr bwMode="auto">
              <a:xfrm>
                <a:off x="1650" y="2023"/>
                <a:ext cx="4" cy="8"/>
              </a:xfrm>
              <a:custGeom>
                <a:avLst/>
                <a:gdLst>
                  <a:gd name="T0" fmla="*/ 0 w 4"/>
                  <a:gd name="T1" fmla="*/ 8 h 8"/>
                  <a:gd name="T2" fmla="*/ 0 w 4"/>
                  <a:gd name="T3" fmla="*/ 8 h 8"/>
                  <a:gd name="T4" fmla="*/ 0 w 4"/>
                  <a:gd name="T5" fmla="*/ 4 h 8"/>
                  <a:gd name="T6" fmla="*/ 0 w 4"/>
                  <a:gd name="T7" fmla="*/ 0 h 8"/>
                  <a:gd name="T8" fmla="*/ 0 w 4"/>
                  <a:gd name="T9" fmla="*/ 0 h 8"/>
                  <a:gd name="T10" fmla="*/ 2 w 4"/>
                  <a:gd name="T11" fmla="*/ 0 h 8"/>
                  <a:gd name="T12" fmla="*/ 4 w 4"/>
                  <a:gd name="T13" fmla="*/ 2 h 8"/>
                  <a:gd name="T14" fmla="*/ 4 w 4"/>
                  <a:gd name="T15" fmla="*/ 2 h 8"/>
                  <a:gd name="T16" fmla="*/ 2 w 4"/>
                  <a:gd name="T17" fmla="*/ 8 h 8"/>
                  <a:gd name="T18" fmla="*/ 2 w 4"/>
                  <a:gd name="T19" fmla="*/ 8 h 8"/>
                  <a:gd name="T20" fmla="*/ 0 w 4"/>
                  <a:gd name="T21" fmla="*/ 8 h 8"/>
                  <a:gd name="T22" fmla="*/ 0 w 4"/>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8"/>
                    </a:moveTo>
                    <a:lnTo>
                      <a:pt x="0" y="8"/>
                    </a:lnTo>
                    <a:lnTo>
                      <a:pt x="0" y="4"/>
                    </a:lnTo>
                    <a:lnTo>
                      <a:pt x="0" y="0"/>
                    </a:lnTo>
                    <a:lnTo>
                      <a:pt x="0" y="0"/>
                    </a:lnTo>
                    <a:lnTo>
                      <a:pt x="2" y="0"/>
                    </a:lnTo>
                    <a:lnTo>
                      <a:pt x="4" y="2"/>
                    </a:lnTo>
                    <a:lnTo>
                      <a:pt x="4" y="2"/>
                    </a:lnTo>
                    <a:lnTo>
                      <a:pt x="2" y="8"/>
                    </a:lnTo>
                    <a:lnTo>
                      <a:pt x="2"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4" name="Freeform 1039">
                <a:extLst>
                  <a:ext uri="{FF2B5EF4-FFF2-40B4-BE49-F238E27FC236}">
                    <a16:creationId xmlns:a16="http://schemas.microsoft.com/office/drawing/2014/main" id="{D5C8151D-F0A3-10FC-FF46-53B5ABB0EAE1}"/>
                  </a:ext>
                </a:extLst>
              </p:cNvPr>
              <p:cNvSpPr>
                <a:spLocks/>
              </p:cNvSpPr>
              <p:nvPr/>
            </p:nvSpPr>
            <p:spPr bwMode="auto">
              <a:xfrm>
                <a:off x="5968" y="2610"/>
                <a:ext cx="56" cy="68"/>
              </a:xfrm>
              <a:custGeom>
                <a:avLst/>
                <a:gdLst>
                  <a:gd name="T0" fmla="*/ 54 w 56"/>
                  <a:gd name="T1" fmla="*/ 24 h 68"/>
                  <a:gd name="T2" fmla="*/ 54 w 56"/>
                  <a:gd name="T3" fmla="*/ 38 h 68"/>
                  <a:gd name="T4" fmla="*/ 52 w 56"/>
                  <a:gd name="T5" fmla="*/ 52 h 68"/>
                  <a:gd name="T6" fmla="*/ 50 w 56"/>
                  <a:gd name="T7" fmla="*/ 54 h 68"/>
                  <a:gd name="T8" fmla="*/ 50 w 56"/>
                  <a:gd name="T9" fmla="*/ 48 h 68"/>
                  <a:gd name="T10" fmla="*/ 50 w 56"/>
                  <a:gd name="T11" fmla="*/ 38 h 68"/>
                  <a:gd name="T12" fmla="*/ 48 w 56"/>
                  <a:gd name="T13" fmla="*/ 38 h 68"/>
                  <a:gd name="T14" fmla="*/ 46 w 56"/>
                  <a:gd name="T15" fmla="*/ 40 h 68"/>
                  <a:gd name="T16" fmla="*/ 44 w 56"/>
                  <a:gd name="T17" fmla="*/ 50 h 68"/>
                  <a:gd name="T18" fmla="*/ 44 w 56"/>
                  <a:gd name="T19" fmla="*/ 52 h 68"/>
                  <a:gd name="T20" fmla="*/ 42 w 56"/>
                  <a:gd name="T21" fmla="*/ 50 h 68"/>
                  <a:gd name="T22" fmla="*/ 38 w 56"/>
                  <a:gd name="T23" fmla="*/ 40 h 68"/>
                  <a:gd name="T24" fmla="*/ 36 w 56"/>
                  <a:gd name="T25" fmla="*/ 40 h 68"/>
                  <a:gd name="T26" fmla="*/ 36 w 56"/>
                  <a:gd name="T27" fmla="*/ 48 h 68"/>
                  <a:gd name="T28" fmla="*/ 38 w 56"/>
                  <a:gd name="T29" fmla="*/ 54 h 68"/>
                  <a:gd name="T30" fmla="*/ 36 w 56"/>
                  <a:gd name="T31" fmla="*/ 64 h 68"/>
                  <a:gd name="T32" fmla="*/ 34 w 56"/>
                  <a:gd name="T33" fmla="*/ 68 h 68"/>
                  <a:gd name="T34" fmla="*/ 28 w 56"/>
                  <a:gd name="T35" fmla="*/ 64 h 68"/>
                  <a:gd name="T36" fmla="*/ 24 w 56"/>
                  <a:gd name="T37" fmla="*/ 60 h 68"/>
                  <a:gd name="T38" fmla="*/ 20 w 56"/>
                  <a:gd name="T39" fmla="*/ 56 h 68"/>
                  <a:gd name="T40" fmla="*/ 16 w 56"/>
                  <a:gd name="T41" fmla="*/ 52 h 68"/>
                  <a:gd name="T42" fmla="*/ 14 w 56"/>
                  <a:gd name="T43" fmla="*/ 58 h 68"/>
                  <a:gd name="T44" fmla="*/ 12 w 56"/>
                  <a:gd name="T45" fmla="*/ 60 h 68"/>
                  <a:gd name="T46" fmla="*/ 10 w 56"/>
                  <a:gd name="T47" fmla="*/ 60 h 68"/>
                  <a:gd name="T48" fmla="*/ 2 w 56"/>
                  <a:gd name="T49" fmla="*/ 40 h 68"/>
                  <a:gd name="T50" fmla="*/ 0 w 56"/>
                  <a:gd name="T51" fmla="*/ 34 h 68"/>
                  <a:gd name="T52" fmla="*/ 0 w 56"/>
                  <a:gd name="T53" fmla="*/ 26 h 68"/>
                  <a:gd name="T54" fmla="*/ 2 w 56"/>
                  <a:gd name="T55" fmla="*/ 22 h 68"/>
                  <a:gd name="T56" fmla="*/ 4 w 56"/>
                  <a:gd name="T57" fmla="*/ 22 h 68"/>
                  <a:gd name="T58" fmla="*/ 8 w 56"/>
                  <a:gd name="T59" fmla="*/ 20 h 68"/>
                  <a:gd name="T60" fmla="*/ 12 w 56"/>
                  <a:gd name="T61" fmla="*/ 18 h 68"/>
                  <a:gd name="T62" fmla="*/ 14 w 56"/>
                  <a:gd name="T63" fmla="*/ 20 h 68"/>
                  <a:gd name="T64" fmla="*/ 16 w 56"/>
                  <a:gd name="T65" fmla="*/ 32 h 68"/>
                  <a:gd name="T66" fmla="*/ 14 w 56"/>
                  <a:gd name="T67" fmla="*/ 34 h 68"/>
                  <a:gd name="T68" fmla="*/ 16 w 56"/>
                  <a:gd name="T69" fmla="*/ 34 h 68"/>
                  <a:gd name="T70" fmla="*/ 16 w 56"/>
                  <a:gd name="T71" fmla="*/ 34 h 68"/>
                  <a:gd name="T72" fmla="*/ 20 w 56"/>
                  <a:gd name="T73" fmla="*/ 32 h 68"/>
                  <a:gd name="T74" fmla="*/ 20 w 56"/>
                  <a:gd name="T75" fmla="*/ 34 h 68"/>
                  <a:gd name="T76" fmla="*/ 22 w 56"/>
                  <a:gd name="T77" fmla="*/ 38 h 68"/>
                  <a:gd name="T78" fmla="*/ 32 w 56"/>
                  <a:gd name="T79" fmla="*/ 28 h 68"/>
                  <a:gd name="T80" fmla="*/ 40 w 56"/>
                  <a:gd name="T81" fmla="*/ 26 h 68"/>
                  <a:gd name="T82" fmla="*/ 38 w 56"/>
                  <a:gd name="T83" fmla="*/ 24 h 68"/>
                  <a:gd name="T84" fmla="*/ 36 w 56"/>
                  <a:gd name="T85" fmla="*/ 24 h 68"/>
                  <a:gd name="T86" fmla="*/ 34 w 56"/>
                  <a:gd name="T87" fmla="*/ 22 h 68"/>
                  <a:gd name="T88" fmla="*/ 36 w 56"/>
                  <a:gd name="T89" fmla="*/ 6 h 68"/>
                  <a:gd name="T90" fmla="*/ 38 w 56"/>
                  <a:gd name="T91" fmla="*/ 4 h 68"/>
                  <a:gd name="T92" fmla="*/ 42 w 56"/>
                  <a:gd name="T93" fmla="*/ 10 h 68"/>
                  <a:gd name="T94" fmla="*/ 44 w 56"/>
                  <a:gd name="T95" fmla="*/ 10 h 68"/>
                  <a:gd name="T96" fmla="*/ 46 w 56"/>
                  <a:gd name="T97" fmla="*/ 2 h 68"/>
                  <a:gd name="T98" fmla="*/ 48 w 56"/>
                  <a:gd name="T99" fmla="*/ 0 h 68"/>
                  <a:gd name="T100" fmla="*/ 52 w 56"/>
                  <a:gd name="T101" fmla="*/ 4 h 68"/>
                  <a:gd name="T102" fmla="*/ 54 w 56"/>
                  <a:gd name="T103"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68">
                    <a:moveTo>
                      <a:pt x="54" y="24"/>
                    </a:moveTo>
                    <a:lnTo>
                      <a:pt x="54" y="24"/>
                    </a:lnTo>
                    <a:lnTo>
                      <a:pt x="56" y="32"/>
                    </a:lnTo>
                    <a:lnTo>
                      <a:pt x="54" y="38"/>
                    </a:lnTo>
                    <a:lnTo>
                      <a:pt x="54" y="46"/>
                    </a:lnTo>
                    <a:lnTo>
                      <a:pt x="52" y="52"/>
                    </a:lnTo>
                    <a:lnTo>
                      <a:pt x="52" y="52"/>
                    </a:lnTo>
                    <a:lnTo>
                      <a:pt x="50" y="54"/>
                    </a:lnTo>
                    <a:lnTo>
                      <a:pt x="50" y="48"/>
                    </a:lnTo>
                    <a:lnTo>
                      <a:pt x="50" y="48"/>
                    </a:lnTo>
                    <a:lnTo>
                      <a:pt x="50" y="42"/>
                    </a:lnTo>
                    <a:lnTo>
                      <a:pt x="50" y="38"/>
                    </a:lnTo>
                    <a:lnTo>
                      <a:pt x="48" y="38"/>
                    </a:lnTo>
                    <a:lnTo>
                      <a:pt x="48" y="38"/>
                    </a:lnTo>
                    <a:lnTo>
                      <a:pt x="46" y="38"/>
                    </a:lnTo>
                    <a:lnTo>
                      <a:pt x="46" y="40"/>
                    </a:lnTo>
                    <a:lnTo>
                      <a:pt x="44" y="50"/>
                    </a:lnTo>
                    <a:lnTo>
                      <a:pt x="44" y="50"/>
                    </a:lnTo>
                    <a:lnTo>
                      <a:pt x="44" y="52"/>
                    </a:lnTo>
                    <a:lnTo>
                      <a:pt x="44" y="52"/>
                    </a:lnTo>
                    <a:lnTo>
                      <a:pt x="42" y="50"/>
                    </a:lnTo>
                    <a:lnTo>
                      <a:pt x="42" y="50"/>
                    </a:lnTo>
                    <a:lnTo>
                      <a:pt x="38" y="42"/>
                    </a:lnTo>
                    <a:lnTo>
                      <a:pt x="38" y="40"/>
                    </a:lnTo>
                    <a:lnTo>
                      <a:pt x="36" y="40"/>
                    </a:lnTo>
                    <a:lnTo>
                      <a:pt x="36" y="40"/>
                    </a:lnTo>
                    <a:lnTo>
                      <a:pt x="34" y="44"/>
                    </a:lnTo>
                    <a:lnTo>
                      <a:pt x="36" y="48"/>
                    </a:lnTo>
                    <a:lnTo>
                      <a:pt x="38" y="54"/>
                    </a:lnTo>
                    <a:lnTo>
                      <a:pt x="38" y="54"/>
                    </a:lnTo>
                    <a:lnTo>
                      <a:pt x="38" y="62"/>
                    </a:lnTo>
                    <a:lnTo>
                      <a:pt x="36" y="64"/>
                    </a:lnTo>
                    <a:lnTo>
                      <a:pt x="36" y="64"/>
                    </a:lnTo>
                    <a:lnTo>
                      <a:pt x="34" y="68"/>
                    </a:lnTo>
                    <a:lnTo>
                      <a:pt x="32" y="68"/>
                    </a:lnTo>
                    <a:lnTo>
                      <a:pt x="28" y="64"/>
                    </a:lnTo>
                    <a:lnTo>
                      <a:pt x="28" y="64"/>
                    </a:lnTo>
                    <a:lnTo>
                      <a:pt x="24" y="60"/>
                    </a:lnTo>
                    <a:lnTo>
                      <a:pt x="20" y="56"/>
                    </a:lnTo>
                    <a:lnTo>
                      <a:pt x="20" y="56"/>
                    </a:lnTo>
                    <a:lnTo>
                      <a:pt x="18" y="52"/>
                    </a:lnTo>
                    <a:lnTo>
                      <a:pt x="16" y="52"/>
                    </a:lnTo>
                    <a:lnTo>
                      <a:pt x="14" y="52"/>
                    </a:lnTo>
                    <a:lnTo>
                      <a:pt x="14" y="58"/>
                    </a:lnTo>
                    <a:lnTo>
                      <a:pt x="14" y="58"/>
                    </a:lnTo>
                    <a:lnTo>
                      <a:pt x="12" y="60"/>
                    </a:lnTo>
                    <a:lnTo>
                      <a:pt x="10" y="60"/>
                    </a:lnTo>
                    <a:lnTo>
                      <a:pt x="10" y="60"/>
                    </a:lnTo>
                    <a:lnTo>
                      <a:pt x="6" y="50"/>
                    </a:lnTo>
                    <a:lnTo>
                      <a:pt x="2" y="40"/>
                    </a:lnTo>
                    <a:lnTo>
                      <a:pt x="2" y="40"/>
                    </a:lnTo>
                    <a:lnTo>
                      <a:pt x="0" y="34"/>
                    </a:lnTo>
                    <a:lnTo>
                      <a:pt x="0" y="26"/>
                    </a:lnTo>
                    <a:lnTo>
                      <a:pt x="0" y="26"/>
                    </a:lnTo>
                    <a:lnTo>
                      <a:pt x="0" y="22"/>
                    </a:lnTo>
                    <a:lnTo>
                      <a:pt x="2" y="22"/>
                    </a:lnTo>
                    <a:lnTo>
                      <a:pt x="4" y="22"/>
                    </a:lnTo>
                    <a:lnTo>
                      <a:pt x="4" y="22"/>
                    </a:lnTo>
                    <a:lnTo>
                      <a:pt x="8" y="20"/>
                    </a:lnTo>
                    <a:lnTo>
                      <a:pt x="8" y="20"/>
                    </a:lnTo>
                    <a:lnTo>
                      <a:pt x="12" y="18"/>
                    </a:lnTo>
                    <a:lnTo>
                      <a:pt x="12" y="18"/>
                    </a:lnTo>
                    <a:lnTo>
                      <a:pt x="14" y="20"/>
                    </a:lnTo>
                    <a:lnTo>
                      <a:pt x="14" y="20"/>
                    </a:lnTo>
                    <a:lnTo>
                      <a:pt x="14" y="26"/>
                    </a:lnTo>
                    <a:lnTo>
                      <a:pt x="16" y="32"/>
                    </a:lnTo>
                    <a:lnTo>
                      <a:pt x="16" y="32"/>
                    </a:lnTo>
                    <a:lnTo>
                      <a:pt x="14" y="34"/>
                    </a:lnTo>
                    <a:lnTo>
                      <a:pt x="14" y="34"/>
                    </a:lnTo>
                    <a:lnTo>
                      <a:pt x="16" y="34"/>
                    </a:lnTo>
                    <a:lnTo>
                      <a:pt x="16" y="34"/>
                    </a:lnTo>
                    <a:lnTo>
                      <a:pt x="16" y="34"/>
                    </a:lnTo>
                    <a:lnTo>
                      <a:pt x="20" y="32"/>
                    </a:lnTo>
                    <a:lnTo>
                      <a:pt x="20" y="32"/>
                    </a:lnTo>
                    <a:lnTo>
                      <a:pt x="20" y="34"/>
                    </a:lnTo>
                    <a:lnTo>
                      <a:pt x="20" y="34"/>
                    </a:lnTo>
                    <a:lnTo>
                      <a:pt x="22" y="38"/>
                    </a:lnTo>
                    <a:lnTo>
                      <a:pt x="22" y="38"/>
                    </a:lnTo>
                    <a:lnTo>
                      <a:pt x="26" y="30"/>
                    </a:lnTo>
                    <a:lnTo>
                      <a:pt x="32" y="28"/>
                    </a:lnTo>
                    <a:lnTo>
                      <a:pt x="36" y="28"/>
                    </a:lnTo>
                    <a:lnTo>
                      <a:pt x="40" y="26"/>
                    </a:lnTo>
                    <a:lnTo>
                      <a:pt x="40" y="26"/>
                    </a:lnTo>
                    <a:lnTo>
                      <a:pt x="38" y="24"/>
                    </a:lnTo>
                    <a:lnTo>
                      <a:pt x="38" y="24"/>
                    </a:lnTo>
                    <a:lnTo>
                      <a:pt x="36" y="24"/>
                    </a:lnTo>
                    <a:lnTo>
                      <a:pt x="34" y="22"/>
                    </a:lnTo>
                    <a:lnTo>
                      <a:pt x="34" y="22"/>
                    </a:lnTo>
                    <a:lnTo>
                      <a:pt x="34" y="10"/>
                    </a:lnTo>
                    <a:lnTo>
                      <a:pt x="36" y="6"/>
                    </a:lnTo>
                    <a:lnTo>
                      <a:pt x="38" y="4"/>
                    </a:lnTo>
                    <a:lnTo>
                      <a:pt x="38" y="4"/>
                    </a:lnTo>
                    <a:lnTo>
                      <a:pt x="40" y="6"/>
                    </a:lnTo>
                    <a:lnTo>
                      <a:pt x="42" y="10"/>
                    </a:lnTo>
                    <a:lnTo>
                      <a:pt x="44" y="10"/>
                    </a:lnTo>
                    <a:lnTo>
                      <a:pt x="44" y="10"/>
                    </a:lnTo>
                    <a:lnTo>
                      <a:pt x="46" y="2"/>
                    </a:lnTo>
                    <a:lnTo>
                      <a:pt x="46" y="2"/>
                    </a:lnTo>
                    <a:lnTo>
                      <a:pt x="48" y="0"/>
                    </a:lnTo>
                    <a:lnTo>
                      <a:pt x="48" y="0"/>
                    </a:lnTo>
                    <a:lnTo>
                      <a:pt x="52" y="4"/>
                    </a:lnTo>
                    <a:lnTo>
                      <a:pt x="52" y="4"/>
                    </a:lnTo>
                    <a:lnTo>
                      <a:pt x="54" y="14"/>
                    </a:lnTo>
                    <a:lnTo>
                      <a:pt x="54" y="24"/>
                    </a:lnTo>
                    <a:lnTo>
                      <a:pt x="5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5" name="Freeform 1040">
                <a:extLst>
                  <a:ext uri="{FF2B5EF4-FFF2-40B4-BE49-F238E27FC236}">
                    <a16:creationId xmlns:a16="http://schemas.microsoft.com/office/drawing/2014/main" id="{263C7E3D-A0E6-0EBD-EC21-E96C69B98559}"/>
                  </a:ext>
                </a:extLst>
              </p:cNvPr>
              <p:cNvSpPr>
                <a:spLocks/>
              </p:cNvSpPr>
              <p:nvPr/>
            </p:nvSpPr>
            <p:spPr bwMode="auto">
              <a:xfrm>
                <a:off x="6006" y="2594"/>
                <a:ext cx="24" cy="40"/>
              </a:xfrm>
              <a:custGeom>
                <a:avLst/>
                <a:gdLst>
                  <a:gd name="T0" fmla="*/ 16 w 24"/>
                  <a:gd name="T1" fmla="*/ 40 h 40"/>
                  <a:gd name="T2" fmla="*/ 16 w 24"/>
                  <a:gd name="T3" fmla="*/ 40 h 40"/>
                  <a:gd name="T4" fmla="*/ 14 w 24"/>
                  <a:gd name="T5" fmla="*/ 28 h 40"/>
                  <a:gd name="T6" fmla="*/ 14 w 24"/>
                  <a:gd name="T7" fmla="*/ 28 h 40"/>
                  <a:gd name="T8" fmla="*/ 12 w 24"/>
                  <a:gd name="T9" fmla="*/ 22 h 40"/>
                  <a:gd name="T10" fmla="*/ 12 w 24"/>
                  <a:gd name="T11" fmla="*/ 20 h 40"/>
                  <a:gd name="T12" fmla="*/ 10 w 24"/>
                  <a:gd name="T13" fmla="*/ 18 h 40"/>
                  <a:gd name="T14" fmla="*/ 10 w 24"/>
                  <a:gd name="T15" fmla="*/ 18 h 40"/>
                  <a:gd name="T16" fmla="*/ 8 w 24"/>
                  <a:gd name="T17" fmla="*/ 20 h 40"/>
                  <a:gd name="T18" fmla="*/ 8 w 24"/>
                  <a:gd name="T19" fmla="*/ 24 h 40"/>
                  <a:gd name="T20" fmla="*/ 8 w 24"/>
                  <a:gd name="T21" fmla="*/ 30 h 40"/>
                  <a:gd name="T22" fmla="*/ 8 w 24"/>
                  <a:gd name="T23" fmla="*/ 30 h 40"/>
                  <a:gd name="T24" fmla="*/ 8 w 24"/>
                  <a:gd name="T25" fmla="*/ 36 h 40"/>
                  <a:gd name="T26" fmla="*/ 6 w 24"/>
                  <a:gd name="T27" fmla="*/ 36 h 40"/>
                  <a:gd name="T28" fmla="*/ 4 w 24"/>
                  <a:gd name="T29" fmla="*/ 34 h 40"/>
                  <a:gd name="T30" fmla="*/ 4 w 24"/>
                  <a:gd name="T31" fmla="*/ 34 h 40"/>
                  <a:gd name="T32" fmla="*/ 0 w 24"/>
                  <a:gd name="T33" fmla="*/ 22 h 40"/>
                  <a:gd name="T34" fmla="*/ 0 w 24"/>
                  <a:gd name="T35" fmla="*/ 22 h 40"/>
                  <a:gd name="T36" fmla="*/ 2 w 24"/>
                  <a:gd name="T37" fmla="*/ 14 h 40"/>
                  <a:gd name="T38" fmla="*/ 2 w 24"/>
                  <a:gd name="T39" fmla="*/ 10 h 40"/>
                  <a:gd name="T40" fmla="*/ 2 w 24"/>
                  <a:gd name="T41" fmla="*/ 4 h 40"/>
                  <a:gd name="T42" fmla="*/ 2 w 24"/>
                  <a:gd name="T43" fmla="*/ 4 h 40"/>
                  <a:gd name="T44" fmla="*/ 4 w 24"/>
                  <a:gd name="T45" fmla="*/ 0 h 40"/>
                  <a:gd name="T46" fmla="*/ 8 w 24"/>
                  <a:gd name="T47" fmla="*/ 0 h 40"/>
                  <a:gd name="T48" fmla="*/ 12 w 24"/>
                  <a:gd name="T49" fmla="*/ 6 h 40"/>
                  <a:gd name="T50" fmla="*/ 12 w 24"/>
                  <a:gd name="T51" fmla="*/ 6 h 40"/>
                  <a:gd name="T52" fmla="*/ 16 w 24"/>
                  <a:gd name="T53" fmla="*/ 10 h 40"/>
                  <a:gd name="T54" fmla="*/ 18 w 24"/>
                  <a:gd name="T55" fmla="*/ 10 h 40"/>
                  <a:gd name="T56" fmla="*/ 22 w 24"/>
                  <a:gd name="T57" fmla="*/ 10 h 40"/>
                  <a:gd name="T58" fmla="*/ 24 w 24"/>
                  <a:gd name="T59" fmla="*/ 14 h 40"/>
                  <a:gd name="T60" fmla="*/ 24 w 24"/>
                  <a:gd name="T61" fmla="*/ 14 h 40"/>
                  <a:gd name="T62" fmla="*/ 24 w 24"/>
                  <a:gd name="T63" fmla="*/ 20 h 40"/>
                  <a:gd name="T64" fmla="*/ 24 w 24"/>
                  <a:gd name="T65" fmla="*/ 26 h 40"/>
                  <a:gd name="T66" fmla="*/ 24 w 24"/>
                  <a:gd name="T67" fmla="*/ 26 h 40"/>
                  <a:gd name="T68" fmla="*/ 22 w 24"/>
                  <a:gd name="T69" fmla="*/ 26 h 40"/>
                  <a:gd name="T70" fmla="*/ 22 w 24"/>
                  <a:gd name="T71" fmla="*/ 28 h 40"/>
                  <a:gd name="T72" fmla="*/ 20 w 24"/>
                  <a:gd name="T73" fmla="*/ 34 h 40"/>
                  <a:gd name="T74" fmla="*/ 18 w 24"/>
                  <a:gd name="T75" fmla="*/ 38 h 40"/>
                  <a:gd name="T76" fmla="*/ 18 w 24"/>
                  <a:gd name="T77" fmla="*/ 40 h 40"/>
                  <a:gd name="T78" fmla="*/ 16 w 24"/>
                  <a:gd name="T79" fmla="*/ 40 h 40"/>
                  <a:gd name="T80" fmla="*/ 16 w 24"/>
                  <a:gd name="T8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40">
                    <a:moveTo>
                      <a:pt x="16" y="40"/>
                    </a:moveTo>
                    <a:lnTo>
                      <a:pt x="16" y="40"/>
                    </a:lnTo>
                    <a:lnTo>
                      <a:pt x="14" y="28"/>
                    </a:lnTo>
                    <a:lnTo>
                      <a:pt x="14" y="28"/>
                    </a:lnTo>
                    <a:lnTo>
                      <a:pt x="12" y="22"/>
                    </a:lnTo>
                    <a:lnTo>
                      <a:pt x="12" y="20"/>
                    </a:lnTo>
                    <a:lnTo>
                      <a:pt x="10" y="18"/>
                    </a:lnTo>
                    <a:lnTo>
                      <a:pt x="10" y="18"/>
                    </a:lnTo>
                    <a:lnTo>
                      <a:pt x="8" y="20"/>
                    </a:lnTo>
                    <a:lnTo>
                      <a:pt x="8" y="24"/>
                    </a:lnTo>
                    <a:lnTo>
                      <a:pt x="8" y="30"/>
                    </a:lnTo>
                    <a:lnTo>
                      <a:pt x="8" y="30"/>
                    </a:lnTo>
                    <a:lnTo>
                      <a:pt x="8" y="36"/>
                    </a:lnTo>
                    <a:lnTo>
                      <a:pt x="6" y="36"/>
                    </a:lnTo>
                    <a:lnTo>
                      <a:pt x="4" y="34"/>
                    </a:lnTo>
                    <a:lnTo>
                      <a:pt x="4" y="34"/>
                    </a:lnTo>
                    <a:lnTo>
                      <a:pt x="0" y="22"/>
                    </a:lnTo>
                    <a:lnTo>
                      <a:pt x="0" y="22"/>
                    </a:lnTo>
                    <a:lnTo>
                      <a:pt x="2" y="14"/>
                    </a:lnTo>
                    <a:lnTo>
                      <a:pt x="2" y="10"/>
                    </a:lnTo>
                    <a:lnTo>
                      <a:pt x="2" y="4"/>
                    </a:lnTo>
                    <a:lnTo>
                      <a:pt x="2" y="4"/>
                    </a:lnTo>
                    <a:lnTo>
                      <a:pt x="4" y="0"/>
                    </a:lnTo>
                    <a:lnTo>
                      <a:pt x="8" y="0"/>
                    </a:lnTo>
                    <a:lnTo>
                      <a:pt x="12" y="6"/>
                    </a:lnTo>
                    <a:lnTo>
                      <a:pt x="12" y="6"/>
                    </a:lnTo>
                    <a:lnTo>
                      <a:pt x="16" y="10"/>
                    </a:lnTo>
                    <a:lnTo>
                      <a:pt x="18" y="10"/>
                    </a:lnTo>
                    <a:lnTo>
                      <a:pt x="22" y="10"/>
                    </a:lnTo>
                    <a:lnTo>
                      <a:pt x="24" y="14"/>
                    </a:lnTo>
                    <a:lnTo>
                      <a:pt x="24" y="14"/>
                    </a:lnTo>
                    <a:lnTo>
                      <a:pt x="24" y="20"/>
                    </a:lnTo>
                    <a:lnTo>
                      <a:pt x="24" y="26"/>
                    </a:lnTo>
                    <a:lnTo>
                      <a:pt x="24" y="26"/>
                    </a:lnTo>
                    <a:lnTo>
                      <a:pt x="22" y="26"/>
                    </a:lnTo>
                    <a:lnTo>
                      <a:pt x="22" y="28"/>
                    </a:lnTo>
                    <a:lnTo>
                      <a:pt x="20" y="34"/>
                    </a:lnTo>
                    <a:lnTo>
                      <a:pt x="18" y="38"/>
                    </a:lnTo>
                    <a:lnTo>
                      <a:pt x="18" y="40"/>
                    </a:lnTo>
                    <a:lnTo>
                      <a:pt x="16" y="40"/>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6" name="Freeform 1041">
                <a:extLst>
                  <a:ext uri="{FF2B5EF4-FFF2-40B4-BE49-F238E27FC236}">
                    <a16:creationId xmlns:a16="http://schemas.microsoft.com/office/drawing/2014/main" id="{F88EE029-3D9D-CA52-BAD1-CC7AE1B339EF}"/>
                  </a:ext>
                </a:extLst>
              </p:cNvPr>
              <p:cNvSpPr>
                <a:spLocks/>
              </p:cNvSpPr>
              <p:nvPr/>
            </p:nvSpPr>
            <p:spPr bwMode="auto">
              <a:xfrm>
                <a:off x="5976" y="2662"/>
                <a:ext cx="28" cy="28"/>
              </a:xfrm>
              <a:custGeom>
                <a:avLst/>
                <a:gdLst>
                  <a:gd name="T0" fmla="*/ 12 w 28"/>
                  <a:gd name="T1" fmla="*/ 2 h 28"/>
                  <a:gd name="T2" fmla="*/ 12 w 28"/>
                  <a:gd name="T3" fmla="*/ 2 h 28"/>
                  <a:gd name="T4" fmla="*/ 14 w 28"/>
                  <a:gd name="T5" fmla="*/ 0 h 28"/>
                  <a:gd name="T6" fmla="*/ 16 w 28"/>
                  <a:gd name="T7" fmla="*/ 2 h 28"/>
                  <a:gd name="T8" fmla="*/ 16 w 28"/>
                  <a:gd name="T9" fmla="*/ 2 h 28"/>
                  <a:gd name="T10" fmla="*/ 22 w 28"/>
                  <a:gd name="T11" fmla="*/ 10 h 28"/>
                  <a:gd name="T12" fmla="*/ 24 w 28"/>
                  <a:gd name="T13" fmla="*/ 12 h 28"/>
                  <a:gd name="T14" fmla="*/ 28 w 28"/>
                  <a:gd name="T15" fmla="*/ 12 h 28"/>
                  <a:gd name="T16" fmla="*/ 28 w 28"/>
                  <a:gd name="T17" fmla="*/ 12 h 28"/>
                  <a:gd name="T18" fmla="*/ 28 w 28"/>
                  <a:gd name="T19" fmla="*/ 16 h 28"/>
                  <a:gd name="T20" fmla="*/ 28 w 28"/>
                  <a:gd name="T21" fmla="*/ 16 h 28"/>
                  <a:gd name="T22" fmla="*/ 24 w 28"/>
                  <a:gd name="T23" fmla="*/ 24 h 28"/>
                  <a:gd name="T24" fmla="*/ 22 w 28"/>
                  <a:gd name="T25" fmla="*/ 28 h 28"/>
                  <a:gd name="T26" fmla="*/ 22 w 28"/>
                  <a:gd name="T27" fmla="*/ 28 h 28"/>
                  <a:gd name="T28" fmla="*/ 14 w 28"/>
                  <a:gd name="T29" fmla="*/ 18 h 28"/>
                  <a:gd name="T30" fmla="*/ 10 w 28"/>
                  <a:gd name="T31" fmla="*/ 18 h 28"/>
                  <a:gd name="T32" fmla="*/ 6 w 28"/>
                  <a:gd name="T33" fmla="*/ 20 h 28"/>
                  <a:gd name="T34" fmla="*/ 6 w 28"/>
                  <a:gd name="T35" fmla="*/ 20 h 28"/>
                  <a:gd name="T36" fmla="*/ 4 w 28"/>
                  <a:gd name="T37" fmla="*/ 22 h 28"/>
                  <a:gd name="T38" fmla="*/ 2 w 28"/>
                  <a:gd name="T39" fmla="*/ 22 h 28"/>
                  <a:gd name="T40" fmla="*/ 0 w 28"/>
                  <a:gd name="T41" fmla="*/ 18 h 28"/>
                  <a:gd name="T42" fmla="*/ 0 w 28"/>
                  <a:gd name="T43" fmla="*/ 10 h 28"/>
                  <a:gd name="T44" fmla="*/ 0 w 28"/>
                  <a:gd name="T45" fmla="*/ 10 h 28"/>
                  <a:gd name="T46" fmla="*/ 2 w 28"/>
                  <a:gd name="T47" fmla="*/ 6 h 28"/>
                  <a:gd name="T48" fmla="*/ 2 w 28"/>
                  <a:gd name="T49" fmla="*/ 6 h 28"/>
                  <a:gd name="T50" fmla="*/ 6 w 28"/>
                  <a:gd name="T51" fmla="*/ 6 h 28"/>
                  <a:gd name="T52" fmla="*/ 6 w 28"/>
                  <a:gd name="T53" fmla="*/ 6 h 28"/>
                  <a:gd name="T54" fmla="*/ 8 w 28"/>
                  <a:gd name="T55" fmla="*/ 2 h 28"/>
                  <a:gd name="T56" fmla="*/ 12 w 28"/>
                  <a:gd name="T57" fmla="*/ 2 h 28"/>
                  <a:gd name="T58" fmla="*/ 12 w 28"/>
                  <a:gd name="T5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8">
                    <a:moveTo>
                      <a:pt x="12" y="2"/>
                    </a:moveTo>
                    <a:lnTo>
                      <a:pt x="12" y="2"/>
                    </a:lnTo>
                    <a:lnTo>
                      <a:pt x="14" y="0"/>
                    </a:lnTo>
                    <a:lnTo>
                      <a:pt x="16" y="2"/>
                    </a:lnTo>
                    <a:lnTo>
                      <a:pt x="16" y="2"/>
                    </a:lnTo>
                    <a:lnTo>
                      <a:pt x="22" y="10"/>
                    </a:lnTo>
                    <a:lnTo>
                      <a:pt x="24" y="12"/>
                    </a:lnTo>
                    <a:lnTo>
                      <a:pt x="28" y="12"/>
                    </a:lnTo>
                    <a:lnTo>
                      <a:pt x="28" y="12"/>
                    </a:lnTo>
                    <a:lnTo>
                      <a:pt x="28" y="16"/>
                    </a:lnTo>
                    <a:lnTo>
                      <a:pt x="28" y="16"/>
                    </a:lnTo>
                    <a:lnTo>
                      <a:pt x="24" y="24"/>
                    </a:lnTo>
                    <a:lnTo>
                      <a:pt x="22" y="28"/>
                    </a:lnTo>
                    <a:lnTo>
                      <a:pt x="22" y="28"/>
                    </a:lnTo>
                    <a:lnTo>
                      <a:pt x="14" y="18"/>
                    </a:lnTo>
                    <a:lnTo>
                      <a:pt x="10" y="18"/>
                    </a:lnTo>
                    <a:lnTo>
                      <a:pt x="6" y="20"/>
                    </a:lnTo>
                    <a:lnTo>
                      <a:pt x="6" y="20"/>
                    </a:lnTo>
                    <a:lnTo>
                      <a:pt x="4" y="22"/>
                    </a:lnTo>
                    <a:lnTo>
                      <a:pt x="2" y="22"/>
                    </a:lnTo>
                    <a:lnTo>
                      <a:pt x="0" y="18"/>
                    </a:lnTo>
                    <a:lnTo>
                      <a:pt x="0" y="10"/>
                    </a:lnTo>
                    <a:lnTo>
                      <a:pt x="0" y="10"/>
                    </a:lnTo>
                    <a:lnTo>
                      <a:pt x="2" y="6"/>
                    </a:lnTo>
                    <a:lnTo>
                      <a:pt x="2" y="6"/>
                    </a:lnTo>
                    <a:lnTo>
                      <a:pt x="6" y="6"/>
                    </a:lnTo>
                    <a:lnTo>
                      <a:pt x="6" y="6"/>
                    </a:lnTo>
                    <a:lnTo>
                      <a:pt x="8" y="2"/>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7" name="Freeform 1042">
                <a:extLst>
                  <a:ext uri="{FF2B5EF4-FFF2-40B4-BE49-F238E27FC236}">
                    <a16:creationId xmlns:a16="http://schemas.microsoft.com/office/drawing/2014/main" id="{7E159406-69C4-2D0F-9B33-F1407C8C9597}"/>
                  </a:ext>
                </a:extLst>
              </p:cNvPr>
              <p:cNvSpPr>
                <a:spLocks/>
              </p:cNvSpPr>
              <p:nvPr/>
            </p:nvSpPr>
            <p:spPr bwMode="auto">
              <a:xfrm>
                <a:off x="5996" y="2678"/>
                <a:ext cx="14" cy="23"/>
              </a:xfrm>
              <a:custGeom>
                <a:avLst/>
                <a:gdLst>
                  <a:gd name="T0" fmla="*/ 2 w 14"/>
                  <a:gd name="T1" fmla="*/ 12 h 23"/>
                  <a:gd name="T2" fmla="*/ 2 w 14"/>
                  <a:gd name="T3" fmla="*/ 12 h 23"/>
                  <a:gd name="T4" fmla="*/ 4 w 14"/>
                  <a:gd name="T5" fmla="*/ 4 h 23"/>
                  <a:gd name="T6" fmla="*/ 6 w 14"/>
                  <a:gd name="T7" fmla="*/ 2 h 23"/>
                  <a:gd name="T8" fmla="*/ 8 w 14"/>
                  <a:gd name="T9" fmla="*/ 0 h 23"/>
                  <a:gd name="T10" fmla="*/ 8 w 14"/>
                  <a:gd name="T11" fmla="*/ 0 h 23"/>
                  <a:gd name="T12" fmla="*/ 14 w 14"/>
                  <a:gd name="T13" fmla="*/ 0 h 23"/>
                  <a:gd name="T14" fmla="*/ 14 w 14"/>
                  <a:gd name="T15" fmla="*/ 0 h 23"/>
                  <a:gd name="T16" fmla="*/ 14 w 14"/>
                  <a:gd name="T17" fmla="*/ 8 h 23"/>
                  <a:gd name="T18" fmla="*/ 14 w 14"/>
                  <a:gd name="T19" fmla="*/ 8 h 23"/>
                  <a:gd name="T20" fmla="*/ 10 w 14"/>
                  <a:gd name="T21" fmla="*/ 10 h 23"/>
                  <a:gd name="T22" fmla="*/ 8 w 14"/>
                  <a:gd name="T23" fmla="*/ 17 h 23"/>
                  <a:gd name="T24" fmla="*/ 8 w 14"/>
                  <a:gd name="T25" fmla="*/ 17 h 23"/>
                  <a:gd name="T26" fmla="*/ 8 w 14"/>
                  <a:gd name="T27" fmla="*/ 19 h 23"/>
                  <a:gd name="T28" fmla="*/ 8 w 14"/>
                  <a:gd name="T29" fmla="*/ 19 h 23"/>
                  <a:gd name="T30" fmla="*/ 6 w 14"/>
                  <a:gd name="T31" fmla="*/ 19 h 23"/>
                  <a:gd name="T32" fmla="*/ 4 w 14"/>
                  <a:gd name="T33" fmla="*/ 21 h 23"/>
                  <a:gd name="T34" fmla="*/ 4 w 14"/>
                  <a:gd name="T35" fmla="*/ 21 h 23"/>
                  <a:gd name="T36" fmla="*/ 2 w 14"/>
                  <a:gd name="T37" fmla="*/ 23 h 23"/>
                  <a:gd name="T38" fmla="*/ 2 w 14"/>
                  <a:gd name="T39" fmla="*/ 21 h 23"/>
                  <a:gd name="T40" fmla="*/ 2 w 14"/>
                  <a:gd name="T41" fmla="*/ 21 h 23"/>
                  <a:gd name="T42" fmla="*/ 0 w 14"/>
                  <a:gd name="T43" fmla="*/ 19 h 23"/>
                  <a:gd name="T44" fmla="*/ 0 w 14"/>
                  <a:gd name="T45" fmla="*/ 19 h 23"/>
                  <a:gd name="T46" fmla="*/ 0 w 14"/>
                  <a:gd name="T47" fmla="*/ 14 h 23"/>
                  <a:gd name="T48" fmla="*/ 2 w 14"/>
                  <a:gd name="T49" fmla="*/ 12 h 23"/>
                  <a:gd name="T50" fmla="*/ 2 w 14"/>
                  <a:gd name="T5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3">
                    <a:moveTo>
                      <a:pt x="2" y="12"/>
                    </a:moveTo>
                    <a:lnTo>
                      <a:pt x="2" y="12"/>
                    </a:lnTo>
                    <a:lnTo>
                      <a:pt x="4" y="4"/>
                    </a:lnTo>
                    <a:lnTo>
                      <a:pt x="6" y="2"/>
                    </a:lnTo>
                    <a:lnTo>
                      <a:pt x="8" y="0"/>
                    </a:lnTo>
                    <a:lnTo>
                      <a:pt x="8" y="0"/>
                    </a:lnTo>
                    <a:lnTo>
                      <a:pt x="14" y="0"/>
                    </a:lnTo>
                    <a:lnTo>
                      <a:pt x="14" y="0"/>
                    </a:lnTo>
                    <a:lnTo>
                      <a:pt x="14" y="8"/>
                    </a:lnTo>
                    <a:lnTo>
                      <a:pt x="14" y="8"/>
                    </a:lnTo>
                    <a:lnTo>
                      <a:pt x="10" y="10"/>
                    </a:lnTo>
                    <a:lnTo>
                      <a:pt x="8" y="17"/>
                    </a:lnTo>
                    <a:lnTo>
                      <a:pt x="8" y="17"/>
                    </a:lnTo>
                    <a:lnTo>
                      <a:pt x="8" y="19"/>
                    </a:lnTo>
                    <a:lnTo>
                      <a:pt x="8" y="19"/>
                    </a:lnTo>
                    <a:lnTo>
                      <a:pt x="6" y="19"/>
                    </a:lnTo>
                    <a:lnTo>
                      <a:pt x="4" y="21"/>
                    </a:lnTo>
                    <a:lnTo>
                      <a:pt x="4" y="21"/>
                    </a:lnTo>
                    <a:lnTo>
                      <a:pt x="2" y="23"/>
                    </a:lnTo>
                    <a:lnTo>
                      <a:pt x="2" y="21"/>
                    </a:lnTo>
                    <a:lnTo>
                      <a:pt x="2" y="21"/>
                    </a:lnTo>
                    <a:lnTo>
                      <a:pt x="0" y="19"/>
                    </a:lnTo>
                    <a:lnTo>
                      <a:pt x="0" y="19"/>
                    </a:lnTo>
                    <a:lnTo>
                      <a:pt x="0" y="14"/>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8" name="Freeform 1043">
                <a:extLst>
                  <a:ext uri="{FF2B5EF4-FFF2-40B4-BE49-F238E27FC236}">
                    <a16:creationId xmlns:a16="http://schemas.microsoft.com/office/drawing/2014/main" id="{053582E8-8391-BC96-F1C5-371D2265A017}"/>
                  </a:ext>
                </a:extLst>
              </p:cNvPr>
              <p:cNvSpPr>
                <a:spLocks/>
              </p:cNvSpPr>
              <p:nvPr/>
            </p:nvSpPr>
            <p:spPr bwMode="auto">
              <a:xfrm>
                <a:off x="6030" y="2620"/>
                <a:ext cx="6" cy="10"/>
              </a:xfrm>
              <a:custGeom>
                <a:avLst/>
                <a:gdLst>
                  <a:gd name="T0" fmla="*/ 0 w 6"/>
                  <a:gd name="T1" fmla="*/ 0 h 10"/>
                  <a:gd name="T2" fmla="*/ 0 w 6"/>
                  <a:gd name="T3" fmla="*/ 0 h 10"/>
                  <a:gd name="T4" fmla="*/ 4 w 6"/>
                  <a:gd name="T5" fmla="*/ 0 h 10"/>
                  <a:gd name="T6" fmla="*/ 4 w 6"/>
                  <a:gd name="T7" fmla="*/ 0 h 10"/>
                  <a:gd name="T8" fmla="*/ 6 w 6"/>
                  <a:gd name="T9" fmla="*/ 0 h 10"/>
                  <a:gd name="T10" fmla="*/ 6 w 6"/>
                  <a:gd name="T11" fmla="*/ 2 h 10"/>
                  <a:gd name="T12" fmla="*/ 6 w 6"/>
                  <a:gd name="T13" fmla="*/ 10 h 10"/>
                  <a:gd name="T14" fmla="*/ 6 w 6"/>
                  <a:gd name="T15" fmla="*/ 10 h 10"/>
                  <a:gd name="T16" fmla="*/ 0 w 6"/>
                  <a:gd name="T17" fmla="*/ 0 h 10"/>
                  <a:gd name="T18" fmla="*/ 0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0"/>
                    </a:moveTo>
                    <a:lnTo>
                      <a:pt x="0" y="0"/>
                    </a:lnTo>
                    <a:lnTo>
                      <a:pt x="4" y="0"/>
                    </a:lnTo>
                    <a:lnTo>
                      <a:pt x="4" y="0"/>
                    </a:lnTo>
                    <a:lnTo>
                      <a:pt x="6" y="0"/>
                    </a:lnTo>
                    <a:lnTo>
                      <a:pt x="6" y="2"/>
                    </a:lnTo>
                    <a:lnTo>
                      <a:pt x="6" y="10"/>
                    </a:lnTo>
                    <a:lnTo>
                      <a:pt x="6"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9" name="Freeform 1044">
                <a:extLst>
                  <a:ext uri="{FF2B5EF4-FFF2-40B4-BE49-F238E27FC236}">
                    <a16:creationId xmlns:a16="http://schemas.microsoft.com/office/drawing/2014/main" id="{1DF310E1-B0B9-7F0A-A581-A3F0EB00B47F}"/>
                  </a:ext>
                </a:extLst>
              </p:cNvPr>
              <p:cNvSpPr>
                <a:spLocks/>
              </p:cNvSpPr>
              <p:nvPr/>
            </p:nvSpPr>
            <p:spPr bwMode="auto">
              <a:xfrm>
                <a:off x="5980" y="2672"/>
                <a:ext cx="18" cy="33"/>
              </a:xfrm>
              <a:custGeom>
                <a:avLst/>
                <a:gdLst>
                  <a:gd name="T0" fmla="*/ 18 w 18"/>
                  <a:gd name="T1" fmla="*/ 18 h 33"/>
                  <a:gd name="T2" fmla="*/ 18 w 18"/>
                  <a:gd name="T3" fmla="*/ 18 h 33"/>
                  <a:gd name="T4" fmla="*/ 16 w 18"/>
                  <a:gd name="T5" fmla="*/ 23 h 33"/>
                  <a:gd name="T6" fmla="*/ 16 w 18"/>
                  <a:gd name="T7" fmla="*/ 23 h 33"/>
                  <a:gd name="T8" fmla="*/ 14 w 18"/>
                  <a:gd name="T9" fmla="*/ 23 h 33"/>
                  <a:gd name="T10" fmla="*/ 14 w 18"/>
                  <a:gd name="T11" fmla="*/ 25 h 33"/>
                  <a:gd name="T12" fmla="*/ 10 w 18"/>
                  <a:gd name="T13" fmla="*/ 25 h 33"/>
                  <a:gd name="T14" fmla="*/ 10 w 18"/>
                  <a:gd name="T15" fmla="*/ 25 h 33"/>
                  <a:gd name="T16" fmla="*/ 10 w 18"/>
                  <a:gd name="T17" fmla="*/ 25 h 33"/>
                  <a:gd name="T18" fmla="*/ 10 w 18"/>
                  <a:gd name="T19" fmla="*/ 25 h 33"/>
                  <a:gd name="T20" fmla="*/ 10 w 18"/>
                  <a:gd name="T21" fmla="*/ 25 h 33"/>
                  <a:gd name="T22" fmla="*/ 10 w 18"/>
                  <a:gd name="T23" fmla="*/ 25 h 33"/>
                  <a:gd name="T24" fmla="*/ 12 w 18"/>
                  <a:gd name="T25" fmla="*/ 29 h 33"/>
                  <a:gd name="T26" fmla="*/ 12 w 18"/>
                  <a:gd name="T27" fmla="*/ 29 h 33"/>
                  <a:gd name="T28" fmla="*/ 10 w 18"/>
                  <a:gd name="T29" fmla="*/ 33 h 33"/>
                  <a:gd name="T30" fmla="*/ 8 w 18"/>
                  <a:gd name="T31" fmla="*/ 33 h 33"/>
                  <a:gd name="T32" fmla="*/ 4 w 18"/>
                  <a:gd name="T33" fmla="*/ 33 h 33"/>
                  <a:gd name="T34" fmla="*/ 4 w 18"/>
                  <a:gd name="T35" fmla="*/ 33 h 33"/>
                  <a:gd name="T36" fmla="*/ 4 w 18"/>
                  <a:gd name="T37" fmla="*/ 33 h 33"/>
                  <a:gd name="T38" fmla="*/ 2 w 18"/>
                  <a:gd name="T39" fmla="*/ 33 h 33"/>
                  <a:gd name="T40" fmla="*/ 2 w 18"/>
                  <a:gd name="T41" fmla="*/ 33 h 33"/>
                  <a:gd name="T42" fmla="*/ 0 w 18"/>
                  <a:gd name="T43" fmla="*/ 27 h 33"/>
                  <a:gd name="T44" fmla="*/ 0 w 18"/>
                  <a:gd name="T45" fmla="*/ 27 h 33"/>
                  <a:gd name="T46" fmla="*/ 0 w 18"/>
                  <a:gd name="T47" fmla="*/ 18 h 33"/>
                  <a:gd name="T48" fmla="*/ 0 w 18"/>
                  <a:gd name="T49" fmla="*/ 18 h 33"/>
                  <a:gd name="T50" fmla="*/ 0 w 18"/>
                  <a:gd name="T51" fmla="*/ 12 h 33"/>
                  <a:gd name="T52" fmla="*/ 2 w 18"/>
                  <a:gd name="T53" fmla="*/ 6 h 33"/>
                  <a:gd name="T54" fmla="*/ 2 w 18"/>
                  <a:gd name="T55" fmla="*/ 6 h 33"/>
                  <a:gd name="T56" fmla="*/ 4 w 18"/>
                  <a:gd name="T57" fmla="*/ 6 h 33"/>
                  <a:gd name="T58" fmla="*/ 6 w 18"/>
                  <a:gd name="T59" fmla="*/ 6 h 33"/>
                  <a:gd name="T60" fmla="*/ 6 w 18"/>
                  <a:gd name="T61" fmla="*/ 6 h 33"/>
                  <a:gd name="T62" fmla="*/ 8 w 18"/>
                  <a:gd name="T63" fmla="*/ 0 h 33"/>
                  <a:gd name="T64" fmla="*/ 10 w 18"/>
                  <a:gd name="T65" fmla="*/ 0 h 33"/>
                  <a:gd name="T66" fmla="*/ 12 w 18"/>
                  <a:gd name="T67" fmla="*/ 4 h 33"/>
                  <a:gd name="T68" fmla="*/ 14 w 18"/>
                  <a:gd name="T69" fmla="*/ 10 h 33"/>
                  <a:gd name="T70" fmla="*/ 14 w 18"/>
                  <a:gd name="T71" fmla="*/ 10 h 33"/>
                  <a:gd name="T72" fmla="*/ 18 w 18"/>
                  <a:gd name="T73" fmla="*/ 18 h 33"/>
                  <a:gd name="T74" fmla="*/ 18 w 18"/>
                  <a:gd name="T7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3">
                    <a:moveTo>
                      <a:pt x="18" y="18"/>
                    </a:moveTo>
                    <a:lnTo>
                      <a:pt x="18" y="18"/>
                    </a:lnTo>
                    <a:lnTo>
                      <a:pt x="16" y="23"/>
                    </a:lnTo>
                    <a:lnTo>
                      <a:pt x="16" y="23"/>
                    </a:lnTo>
                    <a:lnTo>
                      <a:pt x="14" y="23"/>
                    </a:lnTo>
                    <a:lnTo>
                      <a:pt x="14" y="25"/>
                    </a:lnTo>
                    <a:lnTo>
                      <a:pt x="10" y="25"/>
                    </a:lnTo>
                    <a:lnTo>
                      <a:pt x="10" y="25"/>
                    </a:lnTo>
                    <a:lnTo>
                      <a:pt x="10" y="25"/>
                    </a:lnTo>
                    <a:lnTo>
                      <a:pt x="10" y="25"/>
                    </a:lnTo>
                    <a:lnTo>
                      <a:pt x="10" y="25"/>
                    </a:lnTo>
                    <a:lnTo>
                      <a:pt x="10" y="25"/>
                    </a:lnTo>
                    <a:lnTo>
                      <a:pt x="12" y="29"/>
                    </a:lnTo>
                    <a:lnTo>
                      <a:pt x="12" y="29"/>
                    </a:lnTo>
                    <a:lnTo>
                      <a:pt x="10" y="33"/>
                    </a:lnTo>
                    <a:lnTo>
                      <a:pt x="8" y="33"/>
                    </a:lnTo>
                    <a:lnTo>
                      <a:pt x="4" y="33"/>
                    </a:lnTo>
                    <a:lnTo>
                      <a:pt x="4" y="33"/>
                    </a:lnTo>
                    <a:lnTo>
                      <a:pt x="4" y="33"/>
                    </a:lnTo>
                    <a:lnTo>
                      <a:pt x="2" y="33"/>
                    </a:lnTo>
                    <a:lnTo>
                      <a:pt x="2" y="33"/>
                    </a:lnTo>
                    <a:lnTo>
                      <a:pt x="0" y="27"/>
                    </a:lnTo>
                    <a:lnTo>
                      <a:pt x="0" y="27"/>
                    </a:lnTo>
                    <a:lnTo>
                      <a:pt x="0" y="18"/>
                    </a:lnTo>
                    <a:lnTo>
                      <a:pt x="0" y="18"/>
                    </a:lnTo>
                    <a:lnTo>
                      <a:pt x="0" y="12"/>
                    </a:lnTo>
                    <a:lnTo>
                      <a:pt x="2" y="6"/>
                    </a:lnTo>
                    <a:lnTo>
                      <a:pt x="2" y="6"/>
                    </a:lnTo>
                    <a:lnTo>
                      <a:pt x="4" y="6"/>
                    </a:lnTo>
                    <a:lnTo>
                      <a:pt x="6" y="6"/>
                    </a:lnTo>
                    <a:lnTo>
                      <a:pt x="6" y="6"/>
                    </a:lnTo>
                    <a:lnTo>
                      <a:pt x="8" y="0"/>
                    </a:lnTo>
                    <a:lnTo>
                      <a:pt x="10" y="0"/>
                    </a:lnTo>
                    <a:lnTo>
                      <a:pt x="12" y="4"/>
                    </a:lnTo>
                    <a:lnTo>
                      <a:pt x="14" y="10"/>
                    </a:lnTo>
                    <a:lnTo>
                      <a:pt x="14" y="10"/>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0" name="Freeform 1045">
                <a:extLst>
                  <a:ext uri="{FF2B5EF4-FFF2-40B4-BE49-F238E27FC236}">
                    <a16:creationId xmlns:a16="http://schemas.microsoft.com/office/drawing/2014/main" id="{796160F3-589F-596A-B44B-744CDE51EE0F}"/>
                  </a:ext>
                </a:extLst>
              </p:cNvPr>
              <p:cNvSpPr>
                <a:spLocks/>
              </p:cNvSpPr>
              <p:nvPr/>
            </p:nvSpPr>
            <p:spPr bwMode="auto">
              <a:xfrm>
                <a:off x="6004" y="2684"/>
                <a:ext cx="6" cy="11"/>
              </a:xfrm>
              <a:custGeom>
                <a:avLst/>
                <a:gdLst>
                  <a:gd name="T0" fmla="*/ 0 w 6"/>
                  <a:gd name="T1" fmla="*/ 11 h 11"/>
                  <a:gd name="T2" fmla="*/ 0 w 6"/>
                  <a:gd name="T3" fmla="*/ 11 h 11"/>
                  <a:gd name="T4" fmla="*/ 0 w 6"/>
                  <a:gd name="T5" fmla="*/ 0 h 11"/>
                  <a:gd name="T6" fmla="*/ 0 w 6"/>
                  <a:gd name="T7" fmla="*/ 0 h 11"/>
                  <a:gd name="T8" fmla="*/ 2 w 6"/>
                  <a:gd name="T9" fmla="*/ 0 h 11"/>
                  <a:gd name="T10" fmla="*/ 2 w 6"/>
                  <a:gd name="T11" fmla="*/ 0 h 11"/>
                  <a:gd name="T12" fmla="*/ 4 w 6"/>
                  <a:gd name="T13" fmla="*/ 2 h 11"/>
                  <a:gd name="T14" fmla="*/ 6 w 6"/>
                  <a:gd name="T15" fmla="*/ 2 h 11"/>
                  <a:gd name="T16" fmla="*/ 6 w 6"/>
                  <a:gd name="T17" fmla="*/ 2 h 11"/>
                  <a:gd name="T18" fmla="*/ 4 w 6"/>
                  <a:gd name="T19" fmla="*/ 8 h 11"/>
                  <a:gd name="T20" fmla="*/ 0 w 6"/>
                  <a:gd name="T21" fmla="*/ 11 h 11"/>
                  <a:gd name="T22" fmla="*/ 0 w 6"/>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0" y="11"/>
                    </a:moveTo>
                    <a:lnTo>
                      <a:pt x="0" y="11"/>
                    </a:lnTo>
                    <a:lnTo>
                      <a:pt x="0" y="0"/>
                    </a:lnTo>
                    <a:lnTo>
                      <a:pt x="0" y="0"/>
                    </a:lnTo>
                    <a:lnTo>
                      <a:pt x="2" y="0"/>
                    </a:lnTo>
                    <a:lnTo>
                      <a:pt x="2" y="0"/>
                    </a:lnTo>
                    <a:lnTo>
                      <a:pt x="4" y="2"/>
                    </a:lnTo>
                    <a:lnTo>
                      <a:pt x="6" y="2"/>
                    </a:lnTo>
                    <a:lnTo>
                      <a:pt x="6" y="2"/>
                    </a:lnTo>
                    <a:lnTo>
                      <a:pt x="4" y="8"/>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1" name="Freeform 1046">
                <a:extLst>
                  <a:ext uri="{FF2B5EF4-FFF2-40B4-BE49-F238E27FC236}">
                    <a16:creationId xmlns:a16="http://schemas.microsoft.com/office/drawing/2014/main" id="{FD8D9FF0-3CD3-60C5-199C-FDF10D8ADC44}"/>
                  </a:ext>
                </a:extLst>
              </p:cNvPr>
              <p:cNvSpPr>
                <a:spLocks/>
              </p:cNvSpPr>
              <p:nvPr/>
            </p:nvSpPr>
            <p:spPr bwMode="auto">
              <a:xfrm>
                <a:off x="5988" y="2692"/>
                <a:ext cx="8" cy="9"/>
              </a:xfrm>
              <a:custGeom>
                <a:avLst/>
                <a:gdLst>
                  <a:gd name="T0" fmla="*/ 8 w 8"/>
                  <a:gd name="T1" fmla="*/ 5 h 9"/>
                  <a:gd name="T2" fmla="*/ 8 w 8"/>
                  <a:gd name="T3" fmla="*/ 5 h 9"/>
                  <a:gd name="T4" fmla="*/ 6 w 8"/>
                  <a:gd name="T5" fmla="*/ 5 h 9"/>
                  <a:gd name="T6" fmla="*/ 6 w 8"/>
                  <a:gd name="T7" fmla="*/ 5 h 9"/>
                  <a:gd name="T8" fmla="*/ 4 w 8"/>
                  <a:gd name="T9" fmla="*/ 9 h 9"/>
                  <a:gd name="T10" fmla="*/ 4 w 8"/>
                  <a:gd name="T11" fmla="*/ 9 h 9"/>
                  <a:gd name="T12" fmla="*/ 2 w 8"/>
                  <a:gd name="T13" fmla="*/ 7 h 9"/>
                  <a:gd name="T14" fmla="*/ 2 w 8"/>
                  <a:gd name="T15" fmla="*/ 0 h 9"/>
                  <a:gd name="T16" fmla="*/ 0 w 8"/>
                  <a:gd name="T17" fmla="*/ 3 h 9"/>
                  <a:gd name="T18" fmla="*/ 0 w 8"/>
                  <a:gd name="T19" fmla="*/ 3 h 9"/>
                  <a:gd name="T20" fmla="*/ 8 w 8"/>
                  <a:gd name="T21" fmla="*/ 3 h 9"/>
                  <a:gd name="T22" fmla="*/ 8 w 8"/>
                  <a:gd name="T23" fmla="*/ 3 h 9"/>
                  <a:gd name="T24" fmla="*/ 8 w 8"/>
                  <a:gd name="T25" fmla="*/ 5 h 9"/>
                  <a:gd name="T26" fmla="*/ 8 w 8"/>
                  <a:gd name="T2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8" y="5"/>
                    </a:moveTo>
                    <a:lnTo>
                      <a:pt x="8" y="5"/>
                    </a:lnTo>
                    <a:lnTo>
                      <a:pt x="6" y="5"/>
                    </a:lnTo>
                    <a:lnTo>
                      <a:pt x="6" y="5"/>
                    </a:lnTo>
                    <a:lnTo>
                      <a:pt x="4" y="9"/>
                    </a:lnTo>
                    <a:lnTo>
                      <a:pt x="4" y="9"/>
                    </a:lnTo>
                    <a:lnTo>
                      <a:pt x="2" y="7"/>
                    </a:lnTo>
                    <a:lnTo>
                      <a:pt x="2" y="0"/>
                    </a:lnTo>
                    <a:lnTo>
                      <a:pt x="0" y="3"/>
                    </a:lnTo>
                    <a:lnTo>
                      <a:pt x="0" y="3"/>
                    </a:lnTo>
                    <a:lnTo>
                      <a:pt x="8" y="3"/>
                    </a:lnTo>
                    <a:lnTo>
                      <a:pt x="8" y="3"/>
                    </a:lnTo>
                    <a:lnTo>
                      <a:pt x="8" y="5"/>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2" name="Freeform 1047">
                <a:extLst>
                  <a:ext uri="{FF2B5EF4-FFF2-40B4-BE49-F238E27FC236}">
                    <a16:creationId xmlns:a16="http://schemas.microsoft.com/office/drawing/2014/main" id="{A049CE15-E7B4-F5DA-4CC8-F77C4FB3C6A9}"/>
                  </a:ext>
                </a:extLst>
              </p:cNvPr>
              <p:cNvSpPr>
                <a:spLocks/>
              </p:cNvSpPr>
              <p:nvPr/>
            </p:nvSpPr>
            <p:spPr bwMode="auto">
              <a:xfrm>
                <a:off x="6010" y="2454"/>
                <a:ext cx="66" cy="162"/>
              </a:xfrm>
              <a:custGeom>
                <a:avLst/>
                <a:gdLst>
                  <a:gd name="T0" fmla="*/ 46 w 66"/>
                  <a:gd name="T1" fmla="*/ 162 h 162"/>
                  <a:gd name="T2" fmla="*/ 40 w 66"/>
                  <a:gd name="T3" fmla="*/ 162 h 162"/>
                  <a:gd name="T4" fmla="*/ 40 w 66"/>
                  <a:gd name="T5" fmla="*/ 158 h 162"/>
                  <a:gd name="T6" fmla="*/ 36 w 66"/>
                  <a:gd name="T7" fmla="*/ 148 h 162"/>
                  <a:gd name="T8" fmla="*/ 34 w 66"/>
                  <a:gd name="T9" fmla="*/ 140 h 162"/>
                  <a:gd name="T10" fmla="*/ 36 w 66"/>
                  <a:gd name="T11" fmla="*/ 120 h 162"/>
                  <a:gd name="T12" fmla="*/ 38 w 66"/>
                  <a:gd name="T13" fmla="*/ 110 h 162"/>
                  <a:gd name="T14" fmla="*/ 42 w 66"/>
                  <a:gd name="T15" fmla="*/ 104 h 162"/>
                  <a:gd name="T16" fmla="*/ 44 w 66"/>
                  <a:gd name="T17" fmla="*/ 102 h 162"/>
                  <a:gd name="T18" fmla="*/ 42 w 66"/>
                  <a:gd name="T19" fmla="*/ 90 h 162"/>
                  <a:gd name="T20" fmla="*/ 42 w 66"/>
                  <a:gd name="T21" fmla="*/ 88 h 162"/>
                  <a:gd name="T22" fmla="*/ 40 w 66"/>
                  <a:gd name="T23" fmla="*/ 100 h 162"/>
                  <a:gd name="T24" fmla="*/ 32 w 66"/>
                  <a:gd name="T25" fmla="*/ 100 h 162"/>
                  <a:gd name="T26" fmla="*/ 32 w 66"/>
                  <a:gd name="T27" fmla="*/ 84 h 162"/>
                  <a:gd name="T28" fmla="*/ 28 w 66"/>
                  <a:gd name="T29" fmla="*/ 96 h 162"/>
                  <a:gd name="T30" fmla="*/ 26 w 66"/>
                  <a:gd name="T31" fmla="*/ 94 h 162"/>
                  <a:gd name="T32" fmla="*/ 22 w 66"/>
                  <a:gd name="T33" fmla="*/ 74 h 162"/>
                  <a:gd name="T34" fmla="*/ 10 w 66"/>
                  <a:gd name="T35" fmla="*/ 48 h 162"/>
                  <a:gd name="T36" fmla="*/ 8 w 66"/>
                  <a:gd name="T37" fmla="*/ 48 h 162"/>
                  <a:gd name="T38" fmla="*/ 2 w 66"/>
                  <a:gd name="T39" fmla="*/ 54 h 162"/>
                  <a:gd name="T40" fmla="*/ 0 w 66"/>
                  <a:gd name="T41" fmla="*/ 38 h 162"/>
                  <a:gd name="T42" fmla="*/ 2 w 66"/>
                  <a:gd name="T43" fmla="*/ 24 h 162"/>
                  <a:gd name="T44" fmla="*/ 0 w 66"/>
                  <a:gd name="T45" fmla="*/ 20 h 162"/>
                  <a:gd name="T46" fmla="*/ 4 w 66"/>
                  <a:gd name="T47" fmla="*/ 0 h 162"/>
                  <a:gd name="T48" fmla="*/ 8 w 66"/>
                  <a:gd name="T49" fmla="*/ 0 h 162"/>
                  <a:gd name="T50" fmla="*/ 12 w 66"/>
                  <a:gd name="T51" fmla="*/ 22 h 162"/>
                  <a:gd name="T52" fmla="*/ 16 w 66"/>
                  <a:gd name="T53" fmla="*/ 30 h 162"/>
                  <a:gd name="T54" fmla="*/ 20 w 66"/>
                  <a:gd name="T55" fmla="*/ 32 h 162"/>
                  <a:gd name="T56" fmla="*/ 26 w 66"/>
                  <a:gd name="T57" fmla="*/ 38 h 162"/>
                  <a:gd name="T58" fmla="*/ 30 w 66"/>
                  <a:gd name="T59" fmla="*/ 56 h 162"/>
                  <a:gd name="T60" fmla="*/ 38 w 66"/>
                  <a:gd name="T61" fmla="*/ 60 h 162"/>
                  <a:gd name="T62" fmla="*/ 42 w 66"/>
                  <a:gd name="T63" fmla="*/ 64 h 162"/>
                  <a:gd name="T64" fmla="*/ 44 w 66"/>
                  <a:gd name="T65" fmla="*/ 66 h 162"/>
                  <a:gd name="T66" fmla="*/ 52 w 66"/>
                  <a:gd name="T67" fmla="*/ 70 h 162"/>
                  <a:gd name="T68" fmla="*/ 52 w 66"/>
                  <a:gd name="T69" fmla="*/ 62 h 162"/>
                  <a:gd name="T70" fmla="*/ 56 w 66"/>
                  <a:gd name="T71" fmla="*/ 58 h 162"/>
                  <a:gd name="T72" fmla="*/ 60 w 66"/>
                  <a:gd name="T73" fmla="*/ 72 h 162"/>
                  <a:gd name="T74" fmla="*/ 66 w 66"/>
                  <a:gd name="T75" fmla="*/ 92 h 162"/>
                  <a:gd name="T76" fmla="*/ 64 w 66"/>
                  <a:gd name="T77" fmla="*/ 108 h 162"/>
                  <a:gd name="T78" fmla="*/ 60 w 66"/>
                  <a:gd name="T79" fmla="*/ 102 h 162"/>
                  <a:gd name="T80" fmla="*/ 54 w 66"/>
                  <a:gd name="T81" fmla="*/ 88 h 162"/>
                  <a:gd name="T82" fmla="*/ 52 w 66"/>
                  <a:gd name="T83" fmla="*/ 94 h 162"/>
                  <a:gd name="T84" fmla="*/ 54 w 66"/>
                  <a:gd name="T85" fmla="*/ 108 h 162"/>
                  <a:gd name="T86" fmla="*/ 58 w 66"/>
                  <a:gd name="T87" fmla="*/ 116 h 162"/>
                  <a:gd name="T88" fmla="*/ 52 w 66"/>
                  <a:gd name="T89" fmla="*/ 132 h 162"/>
                  <a:gd name="T90" fmla="*/ 48 w 66"/>
                  <a:gd name="T91" fmla="*/ 134 h 162"/>
                  <a:gd name="T92" fmla="*/ 50 w 66"/>
                  <a:gd name="T93" fmla="*/ 142 h 162"/>
                  <a:gd name="T94" fmla="*/ 54 w 66"/>
                  <a:gd name="T95" fmla="*/ 152 h 162"/>
                  <a:gd name="T96" fmla="*/ 50 w 66"/>
                  <a:gd name="T97" fmla="*/ 156 h 162"/>
                  <a:gd name="T98" fmla="*/ 48 w 66"/>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162">
                    <a:moveTo>
                      <a:pt x="48" y="162"/>
                    </a:moveTo>
                    <a:lnTo>
                      <a:pt x="48" y="162"/>
                    </a:lnTo>
                    <a:lnTo>
                      <a:pt x="46" y="162"/>
                    </a:lnTo>
                    <a:lnTo>
                      <a:pt x="44" y="160"/>
                    </a:lnTo>
                    <a:lnTo>
                      <a:pt x="42" y="160"/>
                    </a:lnTo>
                    <a:lnTo>
                      <a:pt x="40" y="162"/>
                    </a:lnTo>
                    <a:lnTo>
                      <a:pt x="40" y="162"/>
                    </a:lnTo>
                    <a:lnTo>
                      <a:pt x="40" y="158"/>
                    </a:lnTo>
                    <a:lnTo>
                      <a:pt x="40" y="158"/>
                    </a:lnTo>
                    <a:lnTo>
                      <a:pt x="38" y="154"/>
                    </a:lnTo>
                    <a:lnTo>
                      <a:pt x="38" y="150"/>
                    </a:lnTo>
                    <a:lnTo>
                      <a:pt x="36" y="148"/>
                    </a:lnTo>
                    <a:lnTo>
                      <a:pt x="34" y="144"/>
                    </a:lnTo>
                    <a:lnTo>
                      <a:pt x="34" y="144"/>
                    </a:lnTo>
                    <a:lnTo>
                      <a:pt x="34" y="140"/>
                    </a:lnTo>
                    <a:lnTo>
                      <a:pt x="34" y="140"/>
                    </a:lnTo>
                    <a:lnTo>
                      <a:pt x="36" y="130"/>
                    </a:lnTo>
                    <a:lnTo>
                      <a:pt x="36" y="120"/>
                    </a:lnTo>
                    <a:lnTo>
                      <a:pt x="36" y="120"/>
                    </a:lnTo>
                    <a:lnTo>
                      <a:pt x="38" y="110"/>
                    </a:lnTo>
                    <a:lnTo>
                      <a:pt x="38" y="110"/>
                    </a:lnTo>
                    <a:lnTo>
                      <a:pt x="40" y="104"/>
                    </a:lnTo>
                    <a:lnTo>
                      <a:pt x="40" y="104"/>
                    </a:lnTo>
                    <a:lnTo>
                      <a:pt x="42" y="104"/>
                    </a:lnTo>
                    <a:lnTo>
                      <a:pt x="42" y="104"/>
                    </a:lnTo>
                    <a:lnTo>
                      <a:pt x="44" y="106"/>
                    </a:lnTo>
                    <a:lnTo>
                      <a:pt x="44" y="102"/>
                    </a:lnTo>
                    <a:lnTo>
                      <a:pt x="44" y="102"/>
                    </a:lnTo>
                    <a:lnTo>
                      <a:pt x="42" y="94"/>
                    </a:lnTo>
                    <a:lnTo>
                      <a:pt x="42" y="90"/>
                    </a:lnTo>
                    <a:lnTo>
                      <a:pt x="44" y="86"/>
                    </a:lnTo>
                    <a:lnTo>
                      <a:pt x="44" y="86"/>
                    </a:lnTo>
                    <a:lnTo>
                      <a:pt x="42" y="88"/>
                    </a:lnTo>
                    <a:lnTo>
                      <a:pt x="42" y="92"/>
                    </a:lnTo>
                    <a:lnTo>
                      <a:pt x="40" y="100"/>
                    </a:lnTo>
                    <a:lnTo>
                      <a:pt x="40" y="100"/>
                    </a:lnTo>
                    <a:lnTo>
                      <a:pt x="36" y="102"/>
                    </a:lnTo>
                    <a:lnTo>
                      <a:pt x="32" y="100"/>
                    </a:lnTo>
                    <a:lnTo>
                      <a:pt x="32" y="100"/>
                    </a:lnTo>
                    <a:lnTo>
                      <a:pt x="32" y="92"/>
                    </a:lnTo>
                    <a:lnTo>
                      <a:pt x="32" y="84"/>
                    </a:lnTo>
                    <a:lnTo>
                      <a:pt x="32" y="84"/>
                    </a:lnTo>
                    <a:lnTo>
                      <a:pt x="30" y="90"/>
                    </a:lnTo>
                    <a:lnTo>
                      <a:pt x="28" y="96"/>
                    </a:lnTo>
                    <a:lnTo>
                      <a:pt x="28" y="96"/>
                    </a:lnTo>
                    <a:lnTo>
                      <a:pt x="28" y="96"/>
                    </a:lnTo>
                    <a:lnTo>
                      <a:pt x="26" y="94"/>
                    </a:lnTo>
                    <a:lnTo>
                      <a:pt x="26" y="94"/>
                    </a:lnTo>
                    <a:lnTo>
                      <a:pt x="26" y="86"/>
                    </a:lnTo>
                    <a:lnTo>
                      <a:pt x="26" y="86"/>
                    </a:lnTo>
                    <a:lnTo>
                      <a:pt x="22" y="74"/>
                    </a:lnTo>
                    <a:lnTo>
                      <a:pt x="20" y="64"/>
                    </a:lnTo>
                    <a:lnTo>
                      <a:pt x="14" y="54"/>
                    </a:lnTo>
                    <a:lnTo>
                      <a:pt x="10" y="48"/>
                    </a:lnTo>
                    <a:lnTo>
                      <a:pt x="10" y="48"/>
                    </a:lnTo>
                    <a:lnTo>
                      <a:pt x="8" y="48"/>
                    </a:lnTo>
                    <a:lnTo>
                      <a:pt x="8" y="48"/>
                    </a:lnTo>
                    <a:lnTo>
                      <a:pt x="6" y="50"/>
                    </a:lnTo>
                    <a:lnTo>
                      <a:pt x="4" y="52"/>
                    </a:lnTo>
                    <a:lnTo>
                      <a:pt x="2" y="54"/>
                    </a:lnTo>
                    <a:lnTo>
                      <a:pt x="0" y="52"/>
                    </a:lnTo>
                    <a:lnTo>
                      <a:pt x="0" y="52"/>
                    </a:lnTo>
                    <a:lnTo>
                      <a:pt x="0" y="38"/>
                    </a:lnTo>
                    <a:lnTo>
                      <a:pt x="0" y="30"/>
                    </a:lnTo>
                    <a:lnTo>
                      <a:pt x="2" y="24"/>
                    </a:lnTo>
                    <a:lnTo>
                      <a:pt x="2" y="24"/>
                    </a:lnTo>
                    <a:lnTo>
                      <a:pt x="2" y="22"/>
                    </a:lnTo>
                    <a:lnTo>
                      <a:pt x="0" y="20"/>
                    </a:lnTo>
                    <a:lnTo>
                      <a:pt x="0" y="20"/>
                    </a:lnTo>
                    <a:lnTo>
                      <a:pt x="0" y="12"/>
                    </a:lnTo>
                    <a:lnTo>
                      <a:pt x="2" y="8"/>
                    </a:lnTo>
                    <a:lnTo>
                      <a:pt x="4" y="0"/>
                    </a:lnTo>
                    <a:lnTo>
                      <a:pt x="4" y="0"/>
                    </a:lnTo>
                    <a:lnTo>
                      <a:pt x="6" y="0"/>
                    </a:lnTo>
                    <a:lnTo>
                      <a:pt x="8" y="0"/>
                    </a:lnTo>
                    <a:lnTo>
                      <a:pt x="8" y="6"/>
                    </a:lnTo>
                    <a:lnTo>
                      <a:pt x="8" y="6"/>
                    </a:lnTo>
                    <a:lnTo>
                      <a:pt x="12" y="22"/>
                    </a:lnTo>
                    <a:lnTo>
                      <a:pt x="12" y="22"/>
                    </a:lnTo>
                    <a:lnTo>
                      <a:pt x="14" y="28"/>
                    </a:lnTo>
                    <a:lnTo>
                      <a:pt x="16" y="30"/>
                    </a:lnTo>
                    <a:lnTo>
                      <a:pt x="16" y="30"/>
                    </a:lnTo>
                    <a:lnTo>
                      <a:pt x="20" y="32"/>
                    </a:lnTo>
                    <a:lnTo>
                      <a:pt x="20" y="32"/>
                    </a:lnTo>
                    <a:lnTo>
                      <a:pt x="24" y="34"/>
                    </a:lnTo>
                    <a:lnTo>
                      <a:pt x="26" y="38"/>
                    </a:lnTo>
                    <a:lnTo>
                      <a:pt x="26" y="38"/>
                    </a:lnTo>
                    <a:lnTo>
                      <a:pt x="28" y="48"/>
                    </a:lnTo>
                    <a:lnTo>
                      <a:pt x="30" y="56"/>
                    </a:lnTo>
                    <a:lnTo>
                      <a:pt x="30" y="56"/>
                    </a:lnTo>
                    <a:lnTo>
                      <a:pt x="32" y="62"/>
                    </a:lnTo>
                    <a:lnTo>
                      <a:pt x="34" y="64"/>
                    </a:lnTo>
                    <a:lnTo>
                      <a:pt x="38" y="60"/>
                    </a:lnTo>
                    <a:lnTo>
                      <a:pt x="38" y="60"/>
                    </a:lnTo>
                    <a:lnTo>
                      <a:pt x="40" y="62"/>
                    </a:lnTo>
                    <a:lnTo>
                      <a:pt x="42" y="64"/>
                    </a:lnTo>
                    <a:lnTo>
                      <a:pt x="42" y="64"/>
                    </a:lnTo>
                    <a:lnTo>
                      <a:pt x="44" y="66"/>
                    </a:lnTo>
                    <a:lnTo>
                      <a:pt x="44" y="66"/>
                    </a:lnTo>
                    <a:lnTo>
                      <a:pt x="48" y="66"/>
                    </a:lnTo>
                    <a:lnTo>
                      <a:pt x="50" y="64"/>
                    </a:lnTo>
                    <a:lnTo>
                      <a:pt x="52" y="70"/>
                    </a:lnTo>
                    <a:lnTo>
                      <a:pt x="52" y="70"/>
                    </a:lnTo>
                    <a:lnTo>
                      <a:pt x="52" y="62"/>
                    </a:lnTo>
                    <a:lnTo>
                      <a:pt x="52" y="62"/>
                    </a:lnTo>
                    <a:lnTo>
                      <a:pt x="54" y="56"/>
                    </a:lnTo>
                    <a:lnTo>
                      <a:pt x="54" y="56"/>
                    </a:lnTo>
                    <a:lnTo>
                      <a:pt x="56" y="58"/>
                    </a:lnTo>
                    <a:lnTo>
                      <a:pt x="58" y="62"/>
                    </a:lnTo>
                    <a:lnTo>
                      <a:pt x="60" y="72"/>
                    </a:lnTo>
                    <a:lnTo>
                      <a:pt x="60" y="72"/>
                    </a:lnTo>
                    <a:lnTo>
                      <a:pt x="64" y="80"/>
                    </a:lnTo>
                    <a:lnTo>
                      <a:pt x="66" y="92"/>
                    </a:lnTo>
                    <a:lnTo>
                      <a:pt x="66" y="92"/>
                    </a:lnTo>
                    <a:lnTo>
                      <a:pt x="66" y="102"/>
                    </a:lnTo>
                    <a:lnTo>
                      <a:pt x="64" y="108"/>
                    </a:lnTo>
                    <a:lnTo>
                      <a:pt x="64" y="108"/>
                    </a:lnTo>
                    <a:lnTo>
                      <a:pt x="62" y="108"/>
                    </a:lnTo>
                    <a:lnTo>
                      <a:pt x="62" y="106"/>
                    </a:lnTo>
                    <a:lnTo>
                      <a:pt x="60" y="102"/>
                    </a:lnTo>
                    <a:lnTo>
                      <a:pt x="60" y="102"/>
                    </a:lnTo>
                    <a:lnTo>
                      <a:pt x="58" y="94"/>
                    </a:lnTo>
                    <a:lnTo>
                      <a:pt x="54" y="88"/>
                    </a:lnTo>
                    <a:lnTo>
                      <a:pt x="54" y="88"/>
                    </a:lnTo>
                    <a:lnTo>
                      <a:pt x="52" y="88"/>
                    </a:lnTo>
                    <a:lnTo>
                      <a:pt x="52" y="94"/>
                    </a:lnTo>
                    <a:lnTo>
                      <a:pt x="52" y="94"/>
                    </a:lnTo>
                    <a:lnTo>
                      <a:pt x="54" y="108"/>
                    </a:lnTo>
                    <a:lnTo>
                      <a:pt x="54" y="108"/>
                    </a:lnTo>
                    <a:lnTo>
                      <a:pt x="56" y="110"/>
                    </a:lnTo>
                    <a:lnTo>
                      <a:pt x="58" y="116"/>
                    </a:lnTo>
                    <a:lnTo>
                      <a:pt x="58" y="116"/>
                    </a:lnTo>
                    <a:lnTo>
                      <a:pt x="58" y="122"/>
                    </a:lnTo>
                    <a:lnTo>
                      <a:pt x="56" y="126"/>
                    </a:lnTo>
                    <a:lnTo>
                      <a:pt x="52" y="132"/>
                    </a:lnTo>
                    <a:lnTo>
                      <a:pt x="52" y="132"/>
                    </a:lnTo>
                    <a:lnTo>
                      <a:pt x="48" y="134"/>
                    </a:lnTo>
                    <a:lnTo>
                      <a:pt x="48" y="134"/>
                    </a:lnTo>
                    <a:lnTo>
                      <a:pt x="48" y="138"/>
                    </a:lnTo>
                    <a:lnTo>
                      <a:pt x="48" y="138"/>
                    </a:lnTo>
                    <a:lnTo>
                      <a:pt x="50" y="142"/>
                    </a:lnTo>
                    <a:lnTo>
                      <a:pt x="52" y="148"/>
                    </a:lnTo>
                    <a:lnTo>
                      <a:pt x="52" y="148"/>
                    </a:lnTo>
                    <a:lnTo>
                      <a:pt x="54" y="152"/>
                    </a:lnTo>
                    <a:lnTo>
                      <a:pt x="54" y="152"/>
                    </a:lnTo>
                    <a:lnTo>
                      <a:pt x="52" y="156"/>
                    </a:lnTo>
                    <a:lnTo>
                      <a:pt x="50" y="156"/>
                    </a:lnTo>
                    <a:lnTo>
                      <a:pt x="50" y="158"/>
                    </a:lnTo>
                    <a:lnTo>
                      <a:pt x="48" y="162"/>
                    </a:lnTo>
                    <a:lnTo>
                      <a:pt x="4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3" name="Freeform 1048">
                <a:extLst>
                  <a:ext uri="{FF2B5EF4-FFF2-40B4-BE49-F238E27FC236}">
                    <a16:creationId xmlns:a16="http://schemas.microsoft.com/office/drawing/2014/main" id="{47C06A2C-4445-A2BA-66C0-FB323C2299CF}"/>
                  </a:ext>
                </a:extLst>
              </p:cNvPr>
              <p:cNvSpPr>
                <a:spLocks/>
              </p:cNvSpPr>
              <p:nvPr/>
            </p:nvSpPr>
            <p:spPr bwMode="auto">
              <a:xfrm>
                <a:off x="6040" y="2610"/>
                <a:ext cx="20" cy="36"/>
              </a:xfrm>
              <a:custGeom>
                <a:avLst/>
                <a:gdLst>
                  <a:gd name="T0" fmla="*/ 10 w 20"/>
                  <a:gd name="T1" fmla="*/ 2 h 36"/>
                  <a:gd name="T2" fmla="*/ 10 w 20"/>
                  <a:gd name="T3" fmla="*/ 2 h 36"/>
                  <a:gd name="T4" fmla="*/ 10 w 20"/>
                  <a:gd name="T5" fmla="*/ 6 h 36"/>
                  <a:gd name="T6" fmla="*/ 10 w 20"/>
                  <a:gd name="T7" fmla="*/ 6 h 36"/>
                  <a:gd name="T8" fmla="*/ 12 w 20"/>
                  <a:gd name="T9" fmla="*/ 12 h 36"/>
                  <a:gd name="T10" fmla="*/ 14 w 20"/>
                  <a:gd name="T11" fmla="*/ 14 h 36"/>
                  <a:gd name="T12" fmla="*/ 18 w 20"/>
                  <a:gd name="T13" fmla="*/ 14 h 36"/>
                  <a:gd name="T14" fmla="*/ 20 w 20"/>
                  <a:gd name="T15" fmla="*/ 16 h 36"/>
                  <a:gd name="T16" fmla="*/ 20 w 20"/>
                  <a:gd name="T17" fmla="*/ 16 h 36"/>
                  <a:gd name="T18" fmla="*/ 18 w 20"/>
                  <a:gd name="T19" fmla="*/ 20 h 36"/>
                  <a:gd name="T20" fmla="*/ 16 w 20"/>
                  <a:gd name="T21" fmla="*/ 22 h 36"/>
                  <a:gd name="T22" fmla="*/ 16 w 20"/>
                  <a:gd name="T23" fmla="*/ 24 h 36"/>
                  <a:gd name="T24" fmla="*/ 14 w 20"/>
                  <a:gd name="T25" fmla="*/ 32 h 36"/>
                  <a:gd name="T26" fmla="*/ 14 w 20"/>
                  <a:gd name="T27" fmla="*/ 32 h 36"/>
                  <a:gd name="T28" fmla="*/ 14 w 20"/>
                  <a:gd name="T29" fmla="*/ 34 h 36"/>
                  <a:gd name="T30" fmla="*/ 12 w 20"/>
                  <a:gd name="T31" fmla="*/ 36 h 36"/>
                  <a:gd name="T32" fmla="*/ 10 w 20"/>
                  <a:gd name="T33" fmla="*/ 34 h 36"/>
                  <a:gd name="T34" fmla="*/ 8 w 20"/>
                  <a:gd name="T35" fmla="*/ 32 h 36"/>
                  <a:gd name="T36" fmla="*/ 8 w 20"/>
                  <a:gd name="T37" fmla="*/ 32 h 36"/>
                  <a:gd name="T38" fmla="*/ 10 w 20"/>
                  <a:gd name="T39" fmla="*/ 30 h 36"/>
                  <a:gd name="T40" fmla="*/ 10 w 20"/>
                  <a:gd name="T41" fmla="*/ 24 h 36"/>
                  <a:gd name="T42" fmla="*/ 10 w 20"/>
                  <a:gd name="T43" fmla="*/ 24 h 36"/>
                  <a:gd name="T44" fmla="*/ 8 w 20"/>
                  <a:gd name="T45" fmla="*/ 20 h 36"/>
                  <a:gd name="T46" fmla="*/ 4 w 20"/>
                  <a:gd name="T47" fmla="*/ 18 h 36"/>
                  <a:gd name="T48" fmla="*/ 2 w 20"/>
                  <a:gd name="T49" fmla="*/ 14 h 36"/>
                  <a:gd name="T50" fmla="*/ 0 w 20"/>
                  <a:gd name="T51" fmla="*/ 10 h 36"/>
                  <a:gd name="T52" fmla="*/ 0 w 20"/>
                  <a:gd name="T53" fmla="*/ 10 h 36"/>
                  <a:gd name="T54" fmla="*/ 2 w 20"/>
                  <a:gd name="T55" fmla="*/ 10 h 36"/>
                  <a:gd name="T56" fmla="*/ 4 w 20"/>
                  <a:gd name="T57" fmla="*/ 8 h 36"/>
                  <a:gd name="T58" fmla="*/ 8 w 20"/>
                  <a:gd name="T59" fmla="*/ 2 h 36"/>
                  <a:gd name="T60" fmla="*/ 8 w 20"/>
                  <a:gd name="T61" fmla="*/ 2 h 36"/>
                  <a:gd name="T62" fmla="*/ 10 w 20"/>
                  <a:gd name="T63" fmla="*/ 0 h 36"/>
                  <a:gd name="T64" fmla="*/ 10 w 20"/>
                  <a:gd name="T65" fmla="*/ 2 h 36"/>
                  <a:gd name="T66" fmla="*/ 10 w 20"/>
                  <a:gd name="T6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36">
                    <a:moveTo>
                      <a:pt x="10" y="2"/>
                    </a:moveTo>
                    <a:lnTo>
                      <a:pt x="10" y="2"/>
                    </a:lnTo>
                    <a:lnTo>
                      <a:pt x="10" y="6"/>
                    </a:lnTo>
                    <a:lnTo>
                      <a:pt x="10" y="6"/>
                    </a:lnTo>
                    <a:lnTo>
                      <a:pt x="12" y="12"/>
                    </a:lnTo>
                    <a:lnTo>
                      <a:pt x="14" y="14"/>
                    </a:lnTo>
                    <a:lnTo>
                      <a:pt x="18" y="14"/>
                    </a:lnTo>
                    <a:lnTo>
                      <a:pt x="20" y="16"/>
                    </a:lnTo>
                    <a:lnTo>
                      <a:pt x="20" y="16"/>
                    </a:lnTo>
                    <a:lnTo>
                      <a:pt x="18" y="20"/>
                    </a:lnTo>
                    <a:lnTo>
                      <a:pt x="16" y="22"/>
                    </a:lnTo>
                    <a:lnTo>
                      <a:pt x="16" y="24"/>
                    </a:lnTo>
                    <a:lnTo>
                      <a:pt x="14" y="32"/>
                    </a:lnTo>
                    <a:lnTo>
                      <a:pt x="14" y="32"/>
                    </a:lnTo>
                    <a:lnTo>
                      <a:pt x="14" y="34"/>
                    </a:lnTo>
                    <a:lnTo>
                      <a:pt x="12" y="36"/>
                    </a:lnTo>
                    <a:lnTo>
                      <a:pt x="10" y="34"/>
                    </a:lnTo>
                    <a:lnTo>
                      <a:pt x="8" y="32"/>
                    </a:lnTo>
                    <a:lnTo>
                      <a:pt x="8" y="32"/>
                    </a:lnTo>
                    <a:lnTo>
                      <a:pt x="10" y="30"/>
                    </a:lnTo>
                    <a:lnTo>
                      <a:pt x="10" y="24"/>
                    </a:lnTo>
                    <a:lnTo>
                      <a:pt x="10" y="24"/>
                    </a:lnTo>
                    <a:lnTo>
                      <a:pt x="8" y="20"/>
                    </a:lnTo>
                    <a:lnTo>
                      <a:pt x="4" y="18"/>
                    </a:lnTo>
                    <a:lnTo>
                      <a:pt x="2" y="14"/>
                    </a:lnTo>
                    <a:lnTo>
                      <a:pt x="0" y="10"/>
                    </a:lnTo>
                    <a:lnTo>
                      <a:pt x="0" y="10"/>
                    </a:lnTo>
                    <a:lnTo>
                      <a:pt x="2" y="10"/>
                    </a:lnTo>
                    <a:lnTo>
                      <a:pt x="4" y="8"/>
                    </a:lnTo>
                    <a:lnTo>
                      <a:pt x="8" y="2"/>
                    </a:lnTo>
                    <a:lnTo>
                      <a:pt x="8" y="2"/>
                    </a:lnTo>
                    <a:lnTo>
                      <a:pt x="10"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4" name="Freeform 1049">
                <a:extLst>
                  <a:ext uri="{FF2B5EF4-FFF2-40B4-BE49-F238E27FC236}">
                    <a16:creationId xmlns:a16="http://schemas.microsoft.com/office/drawing/2014/main" id="{928AD64F-D1F7-1922-0659-FC03A2070074}"/>
                  </a:ext>
                </a:extLst>
              </p:cNvPr>
              <p:cNvSpPr>
                <a:spLocks/>
              </p:cNvSpPr>
              <p:nvPr/>
            </p:nvSpPr>
            <p:spPr bwMode="auto">
              <a:xfrm>
                <a:off x="6014" y="2725"/>
                <a:ext cx="6" cy="14"/>
              </a:xfrm>
              <a:custGeom>
                <a:avLst/>
                <a:gdLst>
                  <a:gd name="T0" fmla="*/ 6 w 6"/>
                  <a:gd name="T1" fmla="*/ 6 h 14"/>
                  <a:gd name="T2" fmla="*/ 6 w 6"/>
                  <a:gd name="T3" fmla="*/ 6 h 14"/>
                  <a:gd name="T4" fmla="*/ 6 w 6"/>
                  <a:gd name="T5" fmla="*/ 14 h 14"/>
                  <a:gd name="T6" fmla="*/ 6 w 6"/>
                  <a:gd name="T7" fmla="*/ 14 h 14"/>
                  <a:gd name="T8" fmla="*/ 6 w 6"/>
                  <a:gd name="T9" fmla="*/ 14 h 14"/>
                  <a:gd name="T10" fmla="*/ 6 w 6"/>
                  <a:gd name="T11" fmla="*/ 12 h 14"/>
                  <a:gd name="T12" fmla="*/ 6 w 6"/>
                  <a:gd name="T13" fmla="*/ 12 h 14"/>
                  <a:gd name="T14" fmla="*/ 4 w 6"/>
                  <a:gd name="T15" fmla="*/ 10 h 14"/>
                  <a:gd name="T16" fmla="*/ 2 w 6"/>
                  <a:gd name="T17" fmla="*/ 10 h 14"/>
                  <a:gd name="T18" fmla="*/ 2 w 6"/>
                  <a:gd name="T19" fmla="*/ 10 h 14"/>
                  <a:gd name="T20" fmla="*/ 0 w 6"/>
                  <a:gd name="T21" fmla="*/ 8 h 14"/>
                  <a:gd name="T22" fmla="*/ 0 w 6"/>
                  <a:gd name="T23" fmla="*/ 6 h 14"/>
                  <a:gd name="T24" fmla="*/ 2 w 6"/>
                  <a:gd name="T25" fmla="*/ 2 h 14"/>
                  <a:gd name="T26" fmla="*/ 2 w 6"/>
                  <a:gd name="T27" fmla="*/ 2 h 14"/>
                  <a:gd name="T28" fmla="*/ 2 w 6"/>
                  <a:gd name="T29" fmla="*/ 0 h 14"/>
                  <a:gd name="T30" fmla="*/ 4 w 6"/>
                  <a:gd name="T31" fmla="*/ 0 h 14"/>
                  <a:gd name="T32" fmla="*/ 6 w 6"/>
                  <a:gd name="T33" fmla="*/ 6 h 14"/>
                  <a:gd name="T34" fmla="*/ 6 w 6"/>
                  <a:gd name="T35" fmla="*/ 6 h 14"/>
                  <a:gd name="T36" fmla="*/ 6 w 6"/>
                  <a:gd name="T37" fmla="*/ 6 h 14"/>
                  <a:gd name="T38" fmla="*/ 6 w 6"/>
                  <a:gd name="T3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4">
                    <a:moveTo>
                      <a:pt x="6" y="6"/>
                    </a:moveTo>
                    <a:lnTo>
                      <a:pt x="6" y="6"/>
                    </a:lnTo>
                    <a:lnTo>
                      <a:pt x="6" y="14"/>
                    </a:lnTo>
                    <a:lnTo>
                      <a:pt x="6" y="14"/>
                    </a:lnTo>
                    <a:lnTo>
                      <a:pt x="6" y="14"/>
                    </a:lnTo>
                    <a:lnTo>
                      <a:pt x="6" y="12"/>
                    </a:lnTo>
                    <a:lnTo>
                      <a:pt x="6" y="12"/>
                    </a:lnTo>
                    <a:lnTo>
                      <a:pt x="4" y="10"/>
                    </a:lnTo>
                    <a:lnTo>
                      <a:pt x="2" y="10"/>
                    </a:lnTo>
                    <a:lnTo>
                      <a:pt x="2" y="10"/>
                    </a:lnTo>
                    <a:lnTo>
                      <a:pt x="0" y="8"/>
                    </a:lnTo>
                    <a:lnTo>
                      <a:pt x="0" y="6"/>
                    </a:lnTo>
                    <a:lnTo>
                      <a:pt x="2" y="2"/>
                    </a:lnTo>
                    <a:lnTo>
                      <a:pt x="2" y="2"/>
                    </a:lnTo>
                    <a:lnTo>
                      <a:pt x="2" y="0"/>
                    </a:lnTo>
                    <a:lnTo>
                      <a:pt x="4" y="0"/>
                    </a:lnTo>
                    <a:lnTo>
                      <a:pt x="6" y="6"/>
                    </a:lnTo>
                    <a:lnTo>
                      <a:pt x="6" y="6"/>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5" name="Freeform 1050">
                <a:extLst>
                  <a:ext uri="{FF2B5EF4-FFF2-40B4-BE49-F238E27FC236}">
                    <a16:creationId xmlns:a16="http://schemas.microsoft.com/office/drawing/2014/main" id="{25437AD3-2DA2-7652-CAF7-39B96F3539BF}"/>
                  </a:ext>
                </a:extLst>
              </p:cNvPr>
              <p:cNvSpPr>
                <a:spLocks/>
              </p:cNvSpPr>
              <p:nvPr/>
            </p:nvSpPr>
            <p:spPr bwMode="auto">
              <a:xfrm>
                <a:off x="6040" y="1956"/>
                <a:ext cx="12" cy="22"/>
              </a:xfrm>
              <a:custGeom>
                <a:avLst/>
                <a:gdLst>
                  <a:gd name="T0" fmla="*/ 12 w 12"/>
                  <a:gd name="T1" fmla="*/ 22 h 22"/>
                  <a:gd name="T2" fmla="*/ 12 w 12"/>
                  <a:gd name="T3" fmla="*/ 22 h 22"/>
                  <a:gd name="T4" fmla="*/ 0 w 12"/>
                  <a:gd name="T5" fmla="*/ 8 h 22"/>
                  <a:gd name="T6" fmla="*/ 0 w 12"/>
                  <a:gd name="T7" fmla="*/ 8 h 22"/>
                  <a:gd name="T8" fmla="*/ 2 w 12"/>
                  <a:gd name="T9" fmla="*/ 0 h 22"/>
                  <a:gd name="T10" fmla="*/ 4 w 12"/>
                  <a:gd name="T11" fmla="*/ 0 h 22"/>
                  <a:gd name="T12" fmla="*/ 4 w 12"/>
                  <a:gd name="T13" fmla="*/ 0 h 22"/>
                  <a:gd name="T14" fmla="*/ 8 w 12"/>
                  <a:gd name="T15" fmla="*/ 8 h 22"/>
                  <a:gd name="T16" fmla="*/ 8 w 12"/>
                  <a:gd name="T17" fmla="*/ 8 h 22"/>
                  <a:gd name="T18" fmla="*/ 12 w 12"/>
                  <a:gd name="T19" fmla="*/ 10 h 22"/>
                  <a:gd name="T20" fmla="*/ 12 w 12"/>
                  <a:gd name="T21" fmla="*/ 18 h 22"/>
                  <a:gd name="T22" fmla="*/ 12 w 12"/>
                  <a:gd name="T23" fmla="*/ 18 h 22"/>
                  <a:gd name="T24" fmla="*/ 12 w 12"/>
                  <a:gd name="T25" fmla="*/ 22 h 22"/>
                  <a:gd name="T26" fmla="*/ 12 w 12"/>
                  <a:gd name="T2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2">
                    <a:moveTo>
                      <a:pt x="12" y="22"/>
                    </a:moveTo>
                    <a:lnTo>
                      <a:pt x="12" y="22"/>
                    </a:lnTo>
                    <a:lnTo>
                      <a:pt x="0" y="8"/>
                    </a:lnTo>
                    <a:lnTo>
                      <a:pt x="0" y="8"/>
                    </a:lnTo>
                    <a:lnTo>
                      <a:pt x="2" y="0"/>
                    </a:lnTo>
                    <a:lnTo>
                      <a:pt x="4" y="0"/>
                    </a:lnTo>
                    <a:lnTo>
                      <a:pt x="4" y="0"/>
                    </a:lnTo>
                    <a:lnTo>
                      <a:pt x="8" y="8"/>
                    </a:lnTo>
                    <a:lnTo>
                      <a:pt x="8" y="8"/>
                    </a:lnTo>
                    <a:lnTo>
                      <a:pt x="12" y="10"/>
                    </a:lnTo>
                    <a:lnTo>
                      <a:pt x="12" y="18"/>
                    </a:lnTo>
                    <a:lnTo>
                      <a:pt x="12" y="18"/>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6" name="Freeform 1051">
                <a:extLst>
                  <a:ext uri="{FF2B5EF4-FFF2-40B4-BE49-F238E27FC236}">
                    <a16:creationId xmlns:a16="http://schemas.microsoft.com/office/drawing/2014/main" id="{A12DF37D-B3A9-1105-BAB1-9DD3852879D8}"/>
                  </a:ext>
                </a:extLst>
              </p:cNvPr>
              <p:cNvSpPr>
                <a:spLocks/>
              </p:cNvSpPr>
              <p:nvPr/>
            </p:nvSpPr>
            <p:spPr bwMode="auto">
              <a:xfrm>
                <a:off x="6008" y="1862"/>
                <a:ext cx="50" cy="72"/>
              </a:xfrm>
              <a:custGeom>
                <a:avLst/>
                <a:gdLst>
                  <a:gd name="T0" fmla="*/ 40 w 50"/>
                  <a:gd name="T1" fmla="*/ 42 h 72"/>
                  <a:gd name="T2" fmla="*/ 44 w 50"/>
                  <a:gd name="T3" fmla="*/ 46 h 72"/>
                  <a:gd name="T4" fmla="*/ 46 w 50"/>
                  <a:gd name="T5" fmla="*/ 44 h 72"/>
                  <a:gd name="T6" fmla="*/ 50 w 50"/>
                  <a:gd name="T7" fmla="*/ 48 h 72"/>
                  <a:gd name="T8" fmla="*/ 48 w 50"/>
                  <a:gd name="T9" fmla="*/ 56 h 72"/>
                  <a:gd name="T10" fmla="*/ 46 w 50"/>
                  <a:gd name="T11" fmla="*/ 60 h 72"/>
                  <a:gd name="T12" fmla="*/ 42 w 50"/>
                  <a:gd name="T13" fmla="*/ 58 h 72"/>
                  <a:gd name="T14" fmla="*/ 40 w 50"/>
                  <a:gd name="T15" fmla="*/ 68 h 72"/>
                  <a:gd name="T16" fmla="*/ 40 w 50"/>
                  <a:gd name="T17" fmla="*/ 68 h 72"/>
                  <a:gd name="T18" fmla="*/ 38 w 50"/>
                  <a:gd name="T19" fmla="*/ 72 h 72"/>
                  <a:gd name="T20" fmla="*/ 36 w 50"/>
                  <a:gd name="T21" fmla="*/ 72 h 72"/>
                  <a:gd name="T22" fmla="*/ 34 w 50"/>
                  <a:gd name="T23" fmla="*/ 72 h 72"/>
                  <a:gd name="T24" fmla="*/ 34 w 50"/>
                  <a:gd name="T25" fmla="*/ 66 h 72"/>
                  <a:gd name="T26" fmla="*/ 32 w 50"/>
                  <a:gd name="T27" fmla="*/ 62 h 72"/>
                  <a:gd name="T28" fmla="*/ 30 w 50"/>
                  <a:gd name="T29" fmla="*/ 56 h 72"/>
                  <a:gd name="T30" fmla="*/ 28 w 50"/>
                  <a:gd name="T31" fmla="*/ 54 h 72"/>
                  <a:gd name="T32" fmla="*/ 24 w 50"/>
                  <a:gd name="T33" fmla="*/ 50 h 72"/>
                  <a:gd name="T34" fmla="*/ 16 w 50"/>
                  <a:gd name="T35" fmla="*/ 46 h 72"/>
                  <a:gd name="T36" fmla="*/ 12 w 50"/>
                  <a:gd name="T37" fmla="*/ 42 h 72"/>
                  <a:gd name="T38" fmla="*/ 8 w 50"/>
                  <a:gd name="T39" fmla="*/ 40 h 72"/>
                  <a:gd name="T40" fmla="*/ 4 w 50"/>
                  <a:gd name="T41" fmla="*/ 36 h 72"/>
                  <a:gd name="T42" fmla="*/ 0 w 50"/>
                  <a:gd name="T43" fmla="*/ 24 h 72"/>
                  <a:gd name="T44" fmla="*/ 0 w 50"/>
                  <a:gd name="T45" fmla="*/ 18 h 72"/>
                  <a:gd name="T46" fmla="*/ 4 w 50"/>
                  <a:gd name="T47" fmla="*/ 14 h 72"/>
                  <a:gd name="T48" fmla="*/ 4 w 50"/>
                  <a:gd name="T49" fmla="*/ 16 h 72"/>
                  <a:gd name="T50" fmla="*/ 8 w 50"/>
                  <a:gd name="T51" fmla="*/ 20 h 72"/>
                  <a:gd name="T52" fmla="*/ 8 w 50"/>
                  <a:gd name="T53" fmla="*/ 16 h 72"/>
                  <a:gd name="T54" fmla="*/ 12 w 50"/>
                  <a:gd name="T55" fmla="*/ 16 h 72"/>
                  <a:gd name="T56" fmla="*/ 10 w 50"/>
                  <a:gd name="T57" fmla="*/ 14 h 72"/>
                  <a:gd name="T58" fmla="*/ 10 w 50"/>
                  <a:gd name="T59" fmla="*/ 14 h 72"/>
                  <a:gd name="T60" fmla="*/ 8 w 50"/>
                  <a:gd name="T61" fmla="*/ 4 h 72"/>
                  <a:gd name="T62" fmla="*/ 10 w 50"/>
                  <a:gd name="T63" fmla="*/ 0 h 72"/>
                  <a:gd name="T64" fmla="*/ 12 w 50"/>
                  <a:gd name="T65" fmla="*/ 0 h 72"/>
                  <a:gd name="T66" fmla="*/ 18 w 50"/>
                  <a:gd name="T67" fmla="*/ 2 h 72"/>
                  <a:gd name="T68" fmla="*/ 26 w 50"/>
                  <a:gd name="T69" fmla="*/ 22 h 72"/>
                  <a:gd name="T70" fmla="*/ 30 w 50"/>
                  <a:gd name="T71" fmla="*/ 36 h 72"/>
                  <a:gd name="T72" fmla="*/ 36 w 50"/>
                  <a:gd name="T73" fmla="*/ 42 h 72"/>
                  <a:gd name="T74" fmla="*/ 38 w 50"/>
                  <a:gd name="T75" fmla="*/ 40 h 72"/>
                  <a:gd name="T76" fmla="*/ 40 w 50"/>
                  <a:gd name="T77"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72">
                    <a:moveTo>
                      <a:pt x="40" y="42"/>
                    </a:moveTo>
                    <a:lnTo>
                      <a:pt x="40" y="42"/>
                    </a:lnTo>
                    <a:lnTo>
                      <a:pt x="42" y="46"/>
                    </a:lnTo>
                    <a:lnTo>
                      <a:pt x="44" y="46"/>
                    </a:lnTo>
                    <a:lnTo>
                      <a:pt x="44" y="46"/>
                    </a:lnTo>
                    <a:lnTo>
                      <a:pt x="46" y="44"/>
                    </a:lnTo>
                    <a:lnTo>
                      <a:pt x="48" y="44"/>
                    </a:lnTo>
                    <a:lnTo>
                      <a:pt x="50" y="48"/>
                    </a:lnTo>
                    <a:lnTo>
                      <a:pt x="50" y="48"/>
                    </a:lnTo>
                    <a:lnTo>
                      <a:pt x="48" y="56"/>
                    </a:lnTo>
                    <a:lnTo>
                      <a:pt x="48" y="60"/>
                    </a:lnTo>
                    <a:lnTo>
                      <a:pt x="46" y="60"/>
                    </a:lnTo>
                    <a:lnTo>
                      <a:pt x="46" y="60"/>
                    </a:lnTo>
                    <a:lnTo>
                      <a:pt x="42" y="58"/>
                    </a:lnTo>
                    <a:lnTo>
                      <a:pt x="42" y="60"/>
                    </a:lnTo>
                    <a:lnTo>
                      <a:pt x="40" y="68"/>
                    </a:lnTo>
                    <a:lnTo>
                      <a:pt x="40" y="68"/>
                    </a:lnTo>
                    <a:lnTo>
                      <a:pt x="40" y="68"/>
                    </a:lnTo>
                    <a:lnTo>
                      <a:pt x="38" y="72"/>
                    </a:lnTo>
                    <a:lnTo>
                      <a:pt x="38" y="72"/>
                    </a:lnTo>
                    <a:lnTo>
                      <a:pt x="36" y="72"/>
                    </a:lnTo>
                    <a:lnTo>
                      <a:pt x="36" y="72"/>
                    </a:lnTo>
                    <a:lnTo>
                      <a:pt x="34" y="72"/>
                    </a:lnTo>
                    <a:lnTo>
                      <a:pt x="34" y="72"/>
                    </a:lnTo>
                    <a:lnTo>
                      <a:pt x="34" y="66"/>
                    </a:lnTo>
                    <a:lnTo>
                      <a:pt x="34" y="66"/>
                    </a:lnTo>
                    <a:lnTo>
                      <a:pt x="32" y="62"/>
                    </a:lnTo>
                    <a:lnTo>
                      <a:pt x="32" y="62"/>
                    </a:lnTo>
                    <a:lnTo>
                      <a:pt x="32" y="58"/>
                    </a:lnTo>
                    <a:lnTo>
                      <a:pt x="30" y="56"/>
                    </a:lnTo>
                    <a:lnTo>
                      <a:pt x="30" y="56"/>
                    </a:lnTo>
                    <a:lnTo>
                      <a:pt x="28" y="54"/>
                    </a:lnTo>
                    <a:lnTo>
                      <a:pt x="28" y="54"/>
                    </a:lnTo>
                    <a:lnTo>
                      <a:pt x="24" y="50"/>
                    </a:lnTo>
                    <a:lnTo>
                      <a:pt x="22" y="48"/>
                    </a:lnTo>
                    <a:lnTo>
                      <a:pt x="16" y="46"/>
                    </a:lnTo>
                    <a:lnTo>
                      <a:pt x="16" y="46"/>
                    </a:lnTo>
                    <a:lnTo>
                      <a:pt x="12" y="42"/>
                    </a:lnTo>
                    <a:lnTo>
                      <a:pt x="12" y="42"/>
                    </a:lnTo>
                    <a:lnTo>
                      <a:pt x="8" y="40"/>
                    </a:lnTo>
                    <a:lnTo>
                      <a:pt x="4" y="36"/>
                    </a:lnTo>
                    <a:lnTo>
                      <a:pt x="4" y="36"/>
                    </a:lnTo>
                    <a:lnTo>
                      <a:pt x="0" y="30"/>
                    </a:lnTo>
                    <a:lnTo>
                      <a:pt x="0" y="24"/>
                    </a:lnTo>
                    <a:lnTo>
                      <a:pt x="0" y="18"/>
                    </a:lnTo>
                    <a:lnTo>
                      <a:pt x="0" y="18"/>
                    </a:lnTo>
                    <a:lnTo>
                      <a:pt x="2" y="14"/>
                    </a:lnTo>
                    <a:lnTo>
                      <a:pt x="4" y="14"/>
                    </a:lnTo>
                    <a:lnTo>
                      <a:pt x="4" y="14"/>
                    </a:lnTo>
                    <a:lnTo>
                      <a:pt x="4" y="16"/>
                    </a:lnTo>
                    <a:lnTo>
                      <a:pt x="6" y="18"/>
                    </a:lnTo>
                    <a:lnTo>
                      <a:pt x="8" y="20"/>
                    </a:lnTo>
                    <a:lnTo>
                      <a:pt x="8" y="16"/>
                    </a:lnTo>
                    <a:lnTo>
                      <a:pt x="8" y="16"/>
                    </a:lnTo>
                    <a:lnTo>
                      <a:pt x="10" y="16"/>
                    </a:lnTo>
                    <a:lnTo>
                      <a:pt x="12" y="16"/>
                    </a:lnTo>
                    <a:lnTo>
                      <a:pt x="12" y="16"/>
                    </a:lnTo>
                    <a:lnTo>
                      <a:pt x="10" y="14"/>
                    </a:lnTo>
                    <a:lnTo>
                      <a:pt x="10" y="14"/>
                    </a:lnTo>
                    <a:lnTo>
                      <a:pt x="10" y="14"/>
                    </a:lnTo>
                    <a:lnTo>
                      <a:pt x="8" y="8"/>
                    </a:lnTo>
                    <a:lnTo>
                      <a:pt x="8" y="4"/>
                    </a:lnTo>
                    <a:lnTo>
                      <a:pt x="10" y="0"/>
                    </a:lnTo>
                    <a:lnTo>
                      <a:pt x="10" y="0"/>
                    </a:lnTo>
                    <a:lnTo>
                      <a:pt x="12" y="0"/>
                    </a:lnTo>
                    <a:lnTo>
                      <a:pt x="12" y="0"/>
                    </a:lnTo>
                    <a:lnTo>
                      <a:pt x="18" y="2"/>
                    </a:lnTo>
                    <a:lnTo>
                      <a:pt x="18" y="2"/>
                    </a:lnTo>
                    <a:lnTo>
                      <a:pt x="22" y="12"/>
                    </a:lnTo>
                    <a:lnTo>
                      <a:pt x="26" y="22"/>
                    </a:lnTo>
                    <a:lnTo>
                      <a:pt x="26" y="22"/>
                    </a:lnTo>
                    <a:lnTo>
                      <a:pt x="30" y="36"/>
                    </a:lnTo>
                    <a:lnTo>
                      <a:pt x="32" y="40"/>
                    </a:lnTo>
                    <a:lnTo>
                      <a:pt x="36" y="42"/>
                    </a:lnTo>
                    <a:lnTo>
                      <a:pt x="36" y="42"/>
                    </a:lnTo>
                    <a:lnTo>
                      <a:pt x="38" y="40"/>
                    </a:lnTo>
                    <a:lnTo>
                      <a:pt x="38" y="40"/>
                    </a:lnTo>
                    <a:lnTo>
                      <a:pt x="40" y="42"/>
                    </a:ln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7" name="Freeform 1052">
                <a:extLst>
                  <a:ext uri="{FF2B5EF4-FFF2-40B4-BE49-F238E27FC236}">
                    <a16:creationId xmlns:a16="http://schemas.microsoft.com/office/drawing/2014/main" id="{F126095F-1834-3CF4-6768-0E9A818A79F4}"/>
                  </a:ext>
                </a:extLst>
              </p:cNvPr>
              <p:cNvSpPr>
                <a:spLocks/>
              </p:cNvSpPr>
              <p:nvPr/>
            </p:nvSpPr>
            <p:spPr bwMode="auto">
              <a:xfrm>
                <a:off x="6002" y="1876"/>
                <a:ext cx="40" cy="68"/>
              </a:xfrm>
              <a:custGeom>
                <a:avLst/>
                <a:gdLst>
                  <a:gd name="T0" fmla="*/ 40 w 40"/>
                  <a:gd name="T1" fmla="*/ 50 h 68"/>
                  <a:gd name="T2" fmla="*/ 40 w 40"/>
                  <a:gd name="T3" fmla="*/ 58 h 68"/>
                  <a:gd name="T4" fmla="*/ 38 w 40"/>
                  <a:gd name="T5" fmla="*/ 58 h 68"/>
                  <a:gd name="T6" fmla="*/ 34 w 40"/>
                  <a:gd name="T7" fmla="*/ 62 h 68"/>
                  <a:gd name="T8" fmla="*/ 30 w 40"/>
                  <a:gd name="T9" fmla="*/ 62 h 68"/>
                  <a:gd name="T10" fmla="*/ 28 w 40"/>
                  <a:gd name="T11" fmla="*/ 60 h 68"/>
                  <a:gd name="T12" fmla="*/ 22 w 40"/>
                  <a:gd name="T13" fmla="*/ 62 h 68"/>
                  <a:gd name="T14" fmla="*/ 22 w 40"/>
                  <a:gd name="T15" fmla="*/ 68 h 68"/>
                  <a:gd name="T16" fmla="*/ 16 w 40"/>
                  <a:gd name="T17" fmla="*/ 62 h 68"/>
                  <a:gd name="T18" fmla="*/ 10 w 40"/>
                  <a:gd name="T19" fmla="*/ 52 h 68"/>
                  <a:gd name="T20" fmla="*/ 10 w 40"/>
                  <a:gd name="T21" fmla="*/ 46 h 68"/>
                  <a:gd name="T22" fmla="*/ 12 w 40"/>
                  <a:gd name="T23" fmla="*/ 40 h 68"/>
                  <a:gd name="T24" fmla="*/ 10 w 40"/>
                  <a:gd name="T25" fmla="*/ 30 h 68"/>
                  <a:gd name="T26" fmla="*/ 6 w 40"/>
                  <a:gd name="T27" fmla="*/ 24 h 68"/>
                  <a:gd name="T28" fmla="*/ 0 w 40"/>
                  <a:gd name="T29" fmla="*/ 8 h 68"/>
                  <a:gd name="T30" fmla="*/ 2 w 40"/>
                  <a:gd name="T31" fmla="*/ 2 h 68"/>
                  <a:gd name="T32" fmla="*/ 6 w 40"/>
                  <a:gd name="T33" fmla="*/ 2 h 68"/>
                  <a:gd name="T34" fmla="*/ 6 w 40"/>
                  <a:gd name="T35" fmla="*/ 4 h 68"/>
                  <a:gd name="T36" fmla="*/ 6 w 40"/>
                  <a:gd name="T37" fmla="*/ 10 h 68"/>
                  <a:gd name="T38" fmla="*/ 14 w 40"/>
                  <a:gd name="T39" fmla="*/ 20 h 68"/>
                  <a:gd name="T40" fmla="*/ 16 w 40"/>
                  <a:gd name="T41" fmla="*/ 20 h 68"/>
                  <a:gd name="T42" fmla="*/ 18 w 40"/>
                  <a:gd name="T43" fmla="*/ 22 h 68"/>
                  <a:gd name="T44" fmla="*/ 20 w 40"/>
                  <a:gd name="T45" fmla="*/ 26 h 68"/>
                  <a:gd name="T46" fmla="*/ 20 w 40"/>
                  <a:gd name="T47" fmla="*/ 28 h 68"/>
                  <a:gd name="T48" fmla="*/ 22 w 40"/>
                  <a:gd name="T49" fmla="*/ 28 h 68"/>
                  <a:gd name="T50" fmla="*/ 26 w 40"/>
                  <a:gd name="T51" fmla="*/ 28 h 68"/>
                  <a:gd name="T52" fmla="*/ 32 w 40"/>
                  <a:gd name="T53" fmla="*/ 34 h 68"/>
                  <a:gd name="T54" fmla="*/ 34 w 40"/>
                  <a:gd name="T55" fmla="*/ 40 h 68"/>
                  <a:gd name="T56" fmla="*/ 34 w 40"/>
                  <a:gd name="T57" fmla="*/ 42 h 68"/>
                  <a:gd name="T58" fmla="*/ 34 w 40"/>
                  <a:gd name="T59" fmla="*/ 40 h 68"/>
                  <a:gd name="T60" fmla="*/ 34 w 40"/>
                  <a:gd name="T61" fmla="*/ 40 h 68"/>
                  <a:gd name="T62" fmla="*/ 34 w 40"/>
                  <a:gd name="T63" fmla="*/ 40 h 68"/>
                  <a:gd name="T64" fmla="*/ 38 w 40"/>
                  <a:gd name="T65" fmla="*/ 40 h 68"/>
                  <a:gd name="T66" fmla="*/ 40 w 40"/>
                  <a:gd name="T67" fmla="*/ 48 h 68"/>
                  <a:gd name="T68" fmla="*/ 40 w 40"/>
                  <a:gd name="T69" fmla="*/ 48 h 68"/>
                  <a:gd name="T70" fmla="*/ 40 w 40"/>
                  <a:gd name="T71"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68">
                    <a:moveTo>
                      <a:pt x="40" y="50"/>
                    </a:moveTo>
                    <a:lnTo>
                      <a:pt x="40" y="50"/>
                    </a:lnTo>
                    <a:lnTo>
                      <a:pt x="40" y="58"/>
                    </a:lnTo>
                    <a:lnTo>
                      <a:pt x="40" y="58"/>
                    </a:lnTo>
                    <a:lnTo>
                      <a:pt x="38" y="58"/>
                    </a:lnTo>
                    <a:lnTo>
                      <a:pt x="38" y="58"/>
                    </a:lnTo>
                    <a:lnTo>
                      <a:pt x="36" y="62"/>
                    </a:lnTo>
                    <a:lnTo>
                      <a:pt x="34" y="62"/>
                    </a:lnTo>
                    <a:lnTo>
                      <a:pt x="34" y="62"/>
                    </a:lnTo>
                    <a:lnTo>
                      <a:pt x="30" y="62"/>
                    </a:lnTo>
                    <a:lnTo>
                      <a:pt x="28" y="60"/>
                    </a:lnTo>
                    <a:lnTo>
                      <a:pt x="28" y="60"/>
                    </a:lnTo>
                    <a:lnTo>
                      <a:pt x="24" y="60"/>
                    </a:lnTo>
                    <a:lnTo>
                      <a:pt x="22" y="62"/>
                    </a:lnTo>
                    <a:lnTo>
                      <a:pt x="22" y="68"/>
                    </a:lnTo>
                    <a:lnTo>
                      <a:pt x="22" y="68"/>
                    </a:lnTo>
                    <a:lnTo>
                      <a:pt x="18" y="66"/>
                    </a:lnTo>
                    <a:lnTo>
                      <a:pt x="16" y="62"/>
                    </a:lnTo>
                    <a:lnTo>
                      <a:pt x="10" y="52"/>
                    </a:lnTo>
                    <a:lnTo>
                      <a:pt x="10" y="52"/>
                    </a:lnTo>
                    <a:lnTo>
                      <a:pt x="10" y="48"/>
                    </a:lnTo>
                    <a:lnTo>
                      <a:pt x="10" y="46"/>
                    </a:lnTo>
                    <a:lnTo>
                      <a:pt x="12" y="44"/>
                    </a:lnTo>
                    <a:lnTo>
                      <a:pt x="12" y="40"/>
                    </a:lnTo>
                    <a:lnTo>
                      <a:pt x="12" y="40"/>
                    </a:lnTo>
                    <a:lnTo>
                      <a:pt x="10" y="30"/>
                    </a:lnTo>
                    <a:lnTo>
                      <a:pt x="6" y="24"/>
                    </a:lnTo>
                    <a:lnTo>
                      <a:pt x="6" y="24"/>
                    </a:lnTo>
                    <a:lnTo>
                      <a:pt x="2" y="18"/>
                    </a:lnTo>
                    <a:lnTo>
                      <a:pt x="0" y="8"/>
                    </a:lnTo>
                    <a:lnTo>
                      <a:pt x="0" y="8"/>
                    </a:lnTo>
                    <a:lnTo>
                      <a:pt x="2" y="2"/>
                    </a:lnTo>
                    <a:lnTo>
                      <a:pt x="4" y="0"/>
                    </a:lnTo>
                    <a:lnTo>
                      <a:pt x="6" y="2"/>
                    </a:lnTo>
                    <a:lnTo>
                      <a:pt x="6" y="2"/>
                    </a:lnTo>
                    <a:lnTo>
                      <a:pt x="6" y="4"/>
                    </a:lnTo>
                    <a:lnTo>
                      <a:pt x="6" y="4"/>
                    </a:lnTo>
                    <a:lnTo>
                      <a:pt x="6" y="10"/>
                    </a:lnTo>
                    <a:lnTo>
                      <a:pt x="8" y="14"/>
                    </a:lnTo>
                    <a:lnTo>
                      <a:pt x="14" y="20"/>
                    </a:lnTo>
                    <a:lnTo>
                      <a:pt x="14" y="20"/>
                    </a:lnTo>
                    <a:lnTo>
                      <a:pt x="16" y="20"/>
                    </a:lnTo>
                    <a:lnTo>
                      <a:pt x="16" y="20"/>
                    </a:lnTo>
                    <a:lnTo>
                      <a:pt x="18" y="22"/>
                    </a:lnTo>
                    <a:lnTo>
                      <a:pt x="20" y="26"/>
                    </a:lnTo>
                    <a:lnTo>
                      <a:pt x="20" y="26"/>
                    </a:lnTo>
                    <a:lnTo>
                      <a:pt x="20" y="28"/>
                    </a:lnTo>
                    <a:lnTo>
                      <a:pt x="20" y="28"/>
                    </a:lnTo>
                    <a:lnTo>
                      <a:pt x="20" y="30"/>
                    </a:lnTo>
                    <a:lnTo>
                      <a:pt x="22" y="28"/>
                    </a:lnTo>
                    <a:lnTo>
                      <a:pt x="22" y="28"/>
                    </a:lnTo>
                    <a:lnTo>
                      <a:pt x="26" y="28"/>
                    </a:lnTo>
                    <a:lnTo>
                      <a:pt x="28" y="30"/>
                    </a:lnTo>
                    <a:lnTo>
                      <a:pt x="32" y="34"/>
                    </a:lnTo>
                    <a:lnTo>
                      <a:pt x="34" y="40"/>
                    </a:lnTo>
                    <a:lnTo>
                      <a:pt x="34" y="40"/>
                    </a:lnTo>
                    <a:lnTo>
                      <a:pt x="34" y="42"/>
                    </a:lnTo>
                    <a:lnTo>
                      <a:pt x="34" y="42"/>
                    </a:lnTo>
                    <a:lnTo>
                      <a:pt x="34" y="40"/>
                    </a:lnTo>
                    <a:lnTo>
                      <a:pt x="34" y="40"/>
                    </a:lnTo>
                    <a:lnTo>
                      <a:pt x="34" y="38"/>
                    </a:lnTo>
                    <a:lnTo>
                      <a:pt x="34" y="40"/>
                    </a:lnTo>
                    <a:lnTo>
                      <a:pt x="34" y="40"/>
                    </a:lnTo>
                    <a:lnTo>
                      <a:pt x="34" y="40"/>
                    </a:lnTo>
                    <a:lnTo>
                      <a:pt x="34" y="40"/>
                    </a:lnTo>
                    <a:lnTo>
                      <a:pt x="38" y="40"/>
                    </a:lnTo>
                    <a:lnTo>
                      <a:pt x="40" y="42"/>
                    </a:lnTo>
                    <a:lnTo>
                      <a:pt x="40" y="48"/>
                    </a:lnTo>
                    <a:lnTo>
                      <a:pt x="40" y="48"/>
                    </a:lnTo>
                    <a:lnTo>
                      <a:pt x="40" y="48"/>
                    </a:lnTo>
                    <a:lnTo>
                      <a:pt x="40" y="50"/>
                    </a:lnTo>
                    <a:lnTo>
                      <a:pt x="4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8" name="Freeform 1053">
                <a:extLst>
                  <a:ext uri="{FF2B5EF4-FFF2-40B4-BE49-F238E27FC236}">
                    <a16:creationId xmlns:a16="http://schemas.microsoft.com/office/drawing/2014/main" id="{4C52D4AC-4715-C7C5-0BDE-9DDE75E7E49C}"/>
                  </a:ext>
                </a:extLst>
              </p:cNvPr>
              <p:cNvSpPr>
                <a:spLocks/>
              </p:cNvSpPr>
              <p:nvPr/>
            </p:nvSpPr>
            <p:spPr bwMode="auto">
              <a:xfrm>
                <a:off x="6046" y="1902"/>
                <a:ext cx="16" cy="30"/>
              </a:xfrm>
              <a:custGeom>
                <a:avLst/>
                <a:gdLst>
                  <a:gd name="T0" fmla="*/ 2 w 16"/>
                  <a:gd name="T1" fmla="*/ 28 h 30"/>
                  <a:gd name="T2" fmla="*/ 2 w 16"/>
                  <a:gd name="T3" fmla="*/ 28 h 30"/>
                  <a:gd name="T4" fmla="*/ 2 w 16"/>
                  <a:gd name="T5" fmla="*/ 20 h 30"/>
                  <a:gd name="T6" fmla="*/ 0 w 16"/>
                  <a:gd name="T7" fmla="*/ 12 h 30"/>
                  <a:gd name="T8" fmla="*/ 0 w 16"/>
                  <a:gd name="T9" fmla="*/ 12 h 30"/>
                  <a:gd name="T10" fmla="*/ 2 w 16"/>
                  <a:gd name="T11" fmla="*/ 12 h 30"/>
                  <a:gd name="T12" fmla="*/ 4 w 16"/>
                  <a:gd name="T13" fmla="*/ 16 h 30"/>
                  <a:gd name="T14" fmla="*/ 6 w 16"/>
                  <a:gd name="T15" fmla="*/ 18 h 30"/>
                  <a:gd name="T16" fmla="*/ 8 w 16"/>
                  <a:gd name="T17" fmla="*/ 14 h 30"/>
                  <a:gd name="T18" fmla="*/ 8 w 16"/>
                  <a:gd name="T19" fmla="*/ 14 h 30"/>
                  <a:gd name="T20" fmla="*/ 10 w 16"/>
                  <a:gd name="T21" fmla="*/ 8 h 30"/>
                  <a:gd name="T22" fmla="*/ 10 w 16"/>
                  <a:gd name="T23" fmla="*/ 8 h 30"/>
                  <a:gd name="T24" fmla="*/ 8 w 16"/>
                  <a:gd name="T25" fmla="*/ 6 h 30"/>
                  <a:gd name="T26" fmla="*/ 8 w 16"/>
                  <a:gd name="T27" fmla="*/ 6 h 30"/>
                  <a:gd name="T28" fmla="*/ 6 w 16"/>
                  <a:gd name="T29" fmla="*/ 6 h 30"/>
                  <a:gd name="T30" fmla="*/ 6 w 16"/>
                  <a:gd name="T31" fmla="*/ 6 h 30"/>
                  <a:gd name="T32" fmla="*/ 6 w 16"/>
                  <a:gd name="T33" fmla="*/ 2 h 30"/>
                  <a:gd name="T34" fmla="*/ 6 w 16"/>
                  <a:gd name="T35" fmla="*/ 2 h 30"/>
                  <a:gd name="T36" fmla="*/ 8 w 16"/>
                  <a:gd name="T37" fmla="*/ 0 h 30"/>
                  <a:gd name="T38" fmla="*/ 10 w 16"/>
                  <a:gd name="T39" fmla="*/ 2 h 30"/>
                  <a:gd name="T40" fmla="*/ 10 w 16"/>
                  <a:gd name="T41" fmla="*/ 2 h 30"/>
                  <a:gd name="T42" fmla="*/ 12 w 16"/>
                  <a:gd name="T43" fmla="*/ 4 h 30"/>
                  <a:gd name="T44" fmla="*/ 14 w 16"/>
                  <a:gd name="T45" fmla="*/ 6 h 30"/>
                  <a:gd name="T46" fmla="*/ 16 w 16"/>
                  <a:gd name="T47" fmla="*/ 18 h 30"/>
                  <a:gd name="T48" fmla="*/ 16 w 16"/>
                  <a:gd name="T49" fmla="*/ 18 h 30"/>
                  <a:gd name="T50" fmla="*/ 8 w 16"/>
                  <a:gd name="T51" fmla="*/ 28 h 30"/>
                  <a:gd name="T52" fmla="*/ 6 w 16"/>
                  <a:gd name="T53" fmla="*/ 30 h 30"/>
                  <a:gd name="T54" fmla="*/ 2 w 16"/>
                  <a:gd name="T55" fmla="*/ 28 h 30"/>
                  <a:gd name="T56" fmla="*/ 2 w 16"/>
                  <a:gd name="T57"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0">
                    <a:moveTo>
                      <a:pt x="2" y="28"/>
                    </a:moveTo>
                    <a:lnTo>
                      <a:pt x="2" y="28"/>
                    </a:lnTo>
                    <a:lnTo>
                      <a:pt x="2" y="20"/>
                    </a:lnTo>
                    <a:lnTo>
                      <a:pt x="0" y="12"/>
                    </a:lnTo>
                    <a:lnTo>
                      <a:pt x="0" y="12"/>
                    </a:lnTo>
                    <a:lnTo>
                      <a:pt x="2" y="12"/>
                    </a:lnTo>
                    <a:lnTo>
                      <a:pt x="4" y="16"/>
                    </a:lnTo>
                    <a:lnTo>
                      <a:pt x="6" y="18"/>
                    </a:lnTo>
                    <a:lnTo>
                      <a:pt x="8" y="14"/>
                    </a:lnTo>
                    <a:lnTo>
                      <a:pt x="8" y="14"/>
                    </a:lnTo>
                    <a:lnTo>
                      <a:pt x="10" y="8"/>
                    </a:lnTo>
                    <a:lnTo>
                      <a:pt x="10" y="8"/>
                    </a:lnTo>
                    <a:lnTo>
                      <a:pt x="8" y="6"/>
                    </a:lnTo>
                    <a:lnTo>
                      <a:pt x="8" y="6"/>
                    </a:lnTo>
                    <a:lnTo>
                      <a:pt x="6" y="6"/>
                    </a:lnTo>
                    <a:lnTo>
                      <a:pt x="6" y="6"/>
                    </a:lnTo>
                    <a:lnTo>
                      <a:pt x="6" y="2"/>
                    </a:lnTo>
                    <a:lnTo>
                      <a:pt x="6" y="2"/>
                    </a:lnTo>
                    <a:lnTo>
                      <a:pt x="8" y="0"/>
                    </a:lnTo>
                    <a:lnTo>
                      <a:pt x="10" y="2"/>
                    </a:lnTo>
                    <a:lnTo>
                      <a:pt x="10" y="2"/>
                    </a:lnTo>
                    <a:lnTo>
                      <a:pt x="12" y="4"/>
                    </a:lnTo>
                    <a:lnTo>
                      <a:pt x="14" y="6"/>
                    </a:lnTo>
                    <a:lnTo>
                      <a:pt x="16" y="18"/>
                    </a:lnTo>
                    <a:lnTo>
                      <a:pt x="16" y="18"/>
                    </a:lnTo>
                    <a:lnTo>
                      <a:pt x="8" y="28"/>
                    </a:lnTo>
                    <a:lnTo>
                      <a:pt x="6" y="30"/>
                    </a:lnTo>
                    <a:lnTo>
                      <a:pt x="2" y="28"/>
                    </a:lnTo>
                    <a:lnTo>
                      <a:pt x="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9" name="Freeform 1054">
                <a:extLst>
                  <a:ext uri="{FF2B5EF4-FFF2-40B4-BE49-F238E27FC236}">
                    <a16:creationId xmlns:a16="http://schemas.microsoft.com/office/drawing/2014/main" id="{F742D386-F8E3-0843-E31C-4E001ABE9575}"/>
                  </a:ext>
                </a:extLst>
              </p:cNvPr>
              <p:cNvSpPr>
                <a:spLocks/>
              </p:cNvSpPr>
              <p:nvPr/>
            </p:nvSpPr>
            <p:spPr bwMode="auto">
              <a:xfrm>
                <a:off x="6034" y="1934"/>
                <a:ext cx="6" cy="14"/>
              </a:xfrm>
              <a:custGeom>
                <a:avLst/>
                <a:gdLst>
                  <a:gd name="T0" fmla="*/ 2 w 6"/>
                  <a:gd name="T1" fmla="*/ 0 h 14"/>
                  <a:gd name="T2" fmla="*/ 2 w 6"/>
                  <a:gd name="T3" fmla="*/ 0 h 14"/>
                  <a:gd name="T4" fmla="*/ 6 w 6"/>
                  <a:gd name="T5" fmla="*/ 0 h 14"/>
                  <a:gd name="T6" fmla="*/ 6 w 6"/>
                  <a:gd name="T7" fmla="*/ 0 h 14"/>
                  <a:gd name="T8" fmla="*/ 6 w 6"/>
                  <a:gd name="T9" fmla="*/ 8 h 14"/>
                  <a:gd name="T10" fmla="*/ 4 w 6"/>
                  <a:gd name="T11" fmla="*/ 14 h 14"/>
                  <a:gd name="T12" fmla="*/ 4 w 6"/>
                  <a:gd name="T13" fmla="*/ 14 h 14"/>
                  <a:gd name="T14" fmla="*/ 0 w 6"/>
                  <a:gd name="T15" fmla="*/ 12 h 14"/>
                  <a:gd name="T16" fmla="*/ 0 w 6"/>
                  <a:gd name="T17" fmla="*/ 12 h 14"/>
                  <a:gd name="T18" fmla="*/ 0 w 6"/>
                  <a:gd name="T19" fmla="*/ 8 h 14"/>
                  <a:gd name="T20" fmla="*/ 2 w 6"/>
                  <a:gd name="T21" fmla="*/ 6 h 14"/>
                  <a:gd name="T22" fmla="*/ 2 w 6"/>
                  <a:gd name="T23" fmla="*/ 4 h 14"/>
                  <a:gd name="T24" fmla="*/ 2 w 6"/>
                  <a:gd name="T25" fmla="*/ 0 h 14"/>
                  <a:gd name="T26" fmla="*/ 2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2" y="0"/>
                    </a:moveTo>
                    <a:lnTo>
                      <a:pt x="2" y="0"/>
                    </a:lnTo>
                    <a:lnTo>
                      <a:pt x="6" y="0"/>
                    </a:lnTo>
                    <a:lnTo>
                      <a:pt x="6" y="0"/>
                    </a:lnTo>
                    <a:lnTo>
                      <a:pt x="6" y="8"/>
                    </a:lnTo>
                    <a:lnTo>
                      <a:pt x="4" y="14"/>
                    </a:lnTo>
                    <a:lnTo>
                      <a:pt x="4" y="14"/>
                    </a:lnTo>
                    <a:lnTo>
                      <a:pt x="0" y="12"/>
                    </a:lnTo>
                    <a:lnTo>
                      <a:pt x="0" y="12"/>
                    </a:lnTo>
                    <a:lnTo>
                      <a:pt x="0" y="8"/>
                    </a:lnTo>
                    <a:lnTo>
                      <a:pt x="2" y="6"/>
                    </a:lnTo>
                    <a:lnTo>
                      <a:pt x="2"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0" name="Freeform 1055">
                <a:extLst>
                  <a:ext uri="{FF2B5EF4-FFF2-40B4-BE49-F238E27FC236}">
                    <a16:creationId xmlns:a16="http://schemas.microsoft.com/office/drawing/2014/main" id="{0A276A22-A215-C10A-0320-FFB4BC493815}"/>
                  </a:ext>
                </a:extLst>
              </p:cNvPr>
              <p:cNvSpPr>
                <a:spLocks/>
              </p:cNvSpPr>
              <p:nvPr/>
            </p:nvSpPr>
            <p:spPr bwMode="auto">
              <a:xfrm>
                <a:off x="6044" y="1930"/>
                <a:ext cx="4" cy="10"/>
              </a:xfrm>
              <a:custGeom>
                <a:avLst/>
                <a:gdLst>
                  <a:gd name="T0" fmla="*/ 0 w 4"/>
                  <a:gd name="T1" fmla="*/ 4 h 10"/>
                  <a:gd name="T2" fmla="*/ 0 w 4"/>
                  <a:gd name="T3" fmla="*/ 4 h 10"/>
                  <a:gd name="T4" fmla="*/ 4 w 4"/>
                  <a:gd name="T5" fmla="*/ 0 h 10"/>
                  <a:gd name="T6" fmla="*/ 4 w 4"/>
                  <a:gd name="T7" fmla="*/ 0 h 10"/>
                  <a:gd name="T8" fmla="*/ 4 w 4"/>
                  <a:gd name="T9" fmla="*/ 6 h 10"/>
                  <a:gd name="T10" fmla="*/ 4 w 4"/>
                  <a:gd name="T11" fmla="*/ 8 h 10"/>
                  <a:gd name="T12" fmla="*/ 2 w 4"/>
                  <a:gd name="T13" fmla="*/ 10 h 10"/>
                  <a:gd name="T14" fmla="*/ 2 w 4"/>
                  <a:gd name="T15" fmla="*/ 10 h 10"/>
                  <a:gd name="T16" fmla="*/ 2 w 4"/>
                  <a:gd name="T17" fmla="*/ 10 h 10"/>
                  <a:gd name="T18" fmla="*/ 0 w 4"/>
                  <a:gd name="T19" fmla="*/ 10 h 10"/>
                  <a:gd name="T20" fmla="*/ 0 w 4"/>
                  <a:gd name="T21" fmla="*/ 4 h 10"/>
                  <a:gd name="T22" fmla="*/ 0 w 4"/>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4"/>
                    </a:moveTo>
                    <a:lnTo>
                      <a:pt x="0" y="4"/>
                    </a:lnTo>
                    <a:lnTo>
                      <a:pt x="4" y="0"/>
                    </a:lnTo>
                    <a:lnTo>
                      <a:pt x="4" y="0"/>
                    </a:lnTo>
                    <a:lnTo>
                      <a:pt x="4" y="6"/>
                    </a:lnTo>
                    <a:lnTo>
                      <a:pt x="4" y="8"/>
                    </a:lnTo>
                    <a:lnTo>
                      <a:pt x="2" y="10"/>
                    </a:lnTo>
                    <a:lnTo>
                      <a:pt x="2" y="10"/>
                    </a:lnTo>
                    <a:lnTo>
                      <a:pt x="2" y="10"/>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1" name="Freeform 1056">
                <a:extLst>
                  <a:ext uri="{FF2B5EF4-FFF2-40B4-BE49-F238E27FC236}">
                    <a16:creationId xmlns:a16="http://schemas.microsoft.com/office/drawing/2014/main" id="{F50C199B-4A39-C074-6048-72E38599C6E1}"/>
                  </a:ext>
                </a:extLst>
              </p:cNvPr>
              <p:cNvSpPr>
                <a:spLocks/>
              </p:cNvSpPr>
              <p:nvPr/>
            </p:nvSpPr>
            <p:spPr bwMode="auto">
              <a:xfrm>
                <a:off x="5888" y="1922"/>
                <a:ext cx="88" cy="153"/>
              </a:xfrm>
              <a:custGeom>
                <a:avLst/>
                <a:gdLst>
                  <a:gd name="T0" fmla="*/ 86 w 88"/>
                  <a:gd name="T1" fmla="*/ 91 h 153"/>
                  <a:gd name="T2" fmla="*/ 88 w 88"/>
                  <a:gd name="T3" fmla="*/ 95 h 153"/>
                  <a:gd name="T4" fmla="*/ 84 w 88"/>
                  <a:gd name="T5" fmla="*/ 105 h 153"/>
                  <a:gd name="T6" fmla="*/ 80 w 88"/>
                  <a:gd name="T7" fmla="*/ 99 h 153"/>
                  <a:gd name="T8" fmla="*/ 66 w 88"/>
                  <a:gd name="T9" fmla="*/ 83 h 153"/>
                  <a:gd name="T10" fmla="*/ 72 w 88"/>
                  <a:gd name="T11" fmla="*/ 87 h 153"/>
                  <a:gd name="T12" fmla="*/ 72 w 88"/>
                  <a:gd name="T13" fmla="*/ 125 h 153"/>
                  <a:gd name="T14" fmla="*/ 66 w 88"/>
                  <a:gd name="T15" fmla="*/ 127 h 153"/>
                  <a:gd name="T16" fmla="*/ 66 w 88"/>
                  <a:gd name="T17" fmla="*/ 139 h 153"/>
                  <a:gd name="T18" fmla="*/ 64 w 88"/>
                  <a:gd name="T19" fmla="*/ 153 h 153"/>
                  <a:gd name="T20" fmla="*/ 56 w 88"/>
                  <a:gd name="T21" fmla="*/ 149 h 153"/>
                  <a:gd name="T22" fmla="*/ 52 w 88"/>
                  <a:gd name="T23" fmla="*/ 139 h 153"/>
                  <a:gd name="T24" fmla="*/ 48 w 88"/>
                  <a:gd name="T25" fmla="*/ 129 h 153"/>
                  <a:gd name="T26" fmla="*/ 44 w 88"/>
                  <a:gd name="T27" fmla="*/ 111 h 153"/>
                  <a:gd name="T28" fmla="*/ 36 w 88"/>
                  <a:gd name="T29" fmla="*/ 109 h 153"/>
                  <a:gd name="T30" fmla="*/ 24 w 88"/>
                  <a:gd name="T31" fmla="*/ 95 h 153"/>
                  <a:gd name="T32" fmla="*/ 20 w 88"/>
                  <a:gd name="T33" fmla="*/ 85 h 153"/>
                  <a:gd name="T34" fmla="*/ 24 w 88"/>
                  <a:gd name="T35" fmla="*/ 71 h 153"/>
                  <a:gd name="T36" fmla="*/ 30 w 88"/>
                  <a:gd name="T37" fmla="*/ 56 h 153"/>
                  <a:gd name="T38" fmla="*/ 34 w 88"/>
                  <a:gd name="T39" fmla="*/ 65 h 153"/>
                  <a:gd name="T40" fmla="*/ 36 w 88"/>
                  <a:gd name="T41" fmla="*/ 73 h 153"/>
                  <a:gd name="T42" fmla="*/ 36 w 88"/>
                  <a:gd name="T43" fmla="*/ 69 h 153"/>
                  <a:gd name="T44" fmla="*/ 30 w 88"/>
                  <a:gd name="T45" fmla="*/ 50 h 153"/>
                  <a:gd name="T46" fmla="*/ 24 w 88"/>
                  <a:gd name="T47" fmla="*/ 40 h 153"/>
                  <a:gd name="T48" fmla="*/ 26 w 88"/>
                  <a:gd name="T49" fmla="*/ 32 h 153"/>
                  <a:gd name="T50" fmla="*/ 20 w 88"/>
                  <a:gd name="T51" fmla="*/ 26 h 153"/>
                  <a:gd name="T52" fmla="*/ 12 w 88"/>
                  <a:gd name="T53" fmla="*/ 26 h 153"/>
                  <a:gd name="T54" fmla="*/ 4 w 88"/>
                  <a:gd name="T55" fmla="*/ 26 h 153"/>
                  <a:gd name="T56" fmla="*/ 0 w 88"/>
                  <a:gd name="T57" fmla="*/ 12 h 153"/>
                  <a:gd name="T58" fmla="*/ 8 w 88"/>
                  <a:gd name="T59" fmla="*/ 4 h 153"/>
                  <a:gd name="T60" fmla="*/ 12 w 88"/>
                  <a:gd name="T61" fmla="*/ 2 h 153"/>
                  <a:gd name="T62" fmla="*/ 20 w 88"/>
                  <a:gd name="T63" fmla="*/ 2 h 153"/>
                  <a:gd name="T64" fmla="*/ 28 w 88"/>
                  <a:gd name="T65" fmla="*/ 12 h 153"/>
                  <a:gd name="T66" fmla="*/ 34 w 88"/>
                  <a:gd name="T67" fmla="*/ 16 h 153"/>
                  <a:gd name="T68" fmla="*/ 38 w 88"/>
                  <a:gd name="T69" fmla="*/ 24 h 153"/>
                  <a:gd name="T70" fmla="*/ 38 w 88"/>
                  <a:gd name="T71" fmla="*/ 40 h 153"/>
                  <a:gd name="T72" fmla="*/ 40 w 88"/>
                  <a:gd name="T73" fmla="*/ 46 h 153"/>
                  <a:gd name="T74" fmla="*/ 48 w 88"/>
                  <a:gd name="T75" fmla="*/ 58 h 153"/>
                  <a:gd name="T76" fmla="*/ 48 w 88"/>
                  <a:gd name="T77" fmla="*/ 42 h 153"/>
                  <a:gd name="T78" fmla="*/ 52 w 88"/>
                  <a:gd name="T79" fmla="*/ 42 h 153"/>
                  <a:gd name="T80" fmla="*/ 56 w 88"/>
                  <a:gd name="T81" fmla="*/ 56 h 153"/>
                  <a:gd name="T82" fmla="*/ 60 w 88"/>
                  <a:gd name="T83" fmla="*/ 56 h 153"/>
                  <a:gd name="T84" fmla="*/ 70 w 88"/>
                  <a:gd name="T85" fmla="*/ 61 h 153"/>
                  <a:gd name="T86" fmla="*/ 72 w 88"/>
                  <a:gd name="T87" fmla="*/ 65 h 153"/>
                  <a:gd name="T88" fmla="*/ 80 w 88"/>
                  <a:gd name="T8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53">
                    <a:moveTo>
                      <a:pt x="84" y="83"/>
                    </a:moveTo>
                    <a:lnTo>
                      <a:pt x="84" y="83"/>
                    </a:lnTo>
                    <a:lnTo>
                      <a:pt x="86" y="91"/>
                    </a:lnTo>
                    <a:lnTo>
                      <a:pt x="86" y="91"/>
                    </a:lnTo>
                    <a:lnTo>
                      <a:pt x="86" y="93"/>
                    </a:lnTo>
                    <a:lnTo>
                      <a:pt x="88" y="95"/>
                    </a:lnTo>
                    <a:lnTo>
                      <a:pt x="88" y="95"/>
                    </a:lnTo>
                    <a:lnTo>
                      <a:pt x="86" y="103"/>
                    </a:lnTo>
                    <a:lnTo>
                      <a:pt x="84" y="105"/>
                    </a:lnTo>
                    <a:lnTo>
                      <a:pt x="82" y="103"/>
                    </a:lnTo>
                    <a:lnTo>
                      <a:pt x="80" y="99"/>
                    </a:lnTo>
                    <a:lnTo>
                      <a:pt x="80" y="99"/>
                    </a:lnTo>
                    <a:lnTo>
                      <a:pt x="72" y="87"/>
                    </a:lnTo>
                    <a:lnTo>
                      <a:pt x="70" y="83"/>
                    </a:lnTo>
                    <a:lnTo>
                      <a:pt x="66" y="83"/>
                    </a:lnTo>
                    <a:lnTo>
                      <a:pt x="66" y="83"/>
                    </a:lnTo>
                    <a:lnTo>
                      <a:pt x="70" y="85"/>
                    </a:lnTo>
                    <a:lnTo>
                      <a:pt x="72" y="87"/>
                    </a:lnTo>
                    <a:lnTo>
                      <a:pt x="76" y="95"/>
                    </a:lnTo>
                    <a:lnTo>
                      <a:pt x="74" y="109"/>
                    </a:lnTo>
                    <a:lnTo>
                      <a:pt x="72" y="125"/>
                    </a:lnTo>
                    <a:lnTo>
                      <a:pt x="72" y="125"/>
                    </a:lnTo>
                    <a:lnTo>
                      <a:pt x="68" y="125"/>
                    </a:lnTo>
                    <a:lnTo>
                      <a:pt x="66" y="127"/>
                    </a:lnTo>
                    <a:lnTo>
                      <a:pt x="66" y="131"/>
                    </a:lnTo>
                    <a:lnTo>
                      <a:pt x="66" y="139"/>
                    </a:lnTo>
                    <a:lnTo>
                      <a:pt x="66" y="139"/>
                    </a:lnTo>
                    <a:lnTo>
                      <a:pt x="66" y="145"/>
                    </a:lnTo>
                    <a:lnTo>
                      <a:pt x="66" y="151"/>
                    </a:lnTo>
                    <a:lnTo>
                      <a:pt x="64" y="153"/>
                    </a:lnTo>
                    <a:lnTo>
                      <a:pt x="62" y="151"/>
                    </a:lnTo>
                    <a:lnTo>
                      <a:pt x="62" y="151"/>
                    </a:lnTo>
                    <a:lnTo>
                      <a:pt x="56" y="149"/>
                    </a:lnTo>
                    <a:lnTo>
                      <a:pt x="52" y="147"/>
                    </a:lnTo>
                    <a:lnTo>
                      <a:pt x="52" y="147"/>
                    </a:lnTo>
                    <a:lnTo>
                      <a:pt x="52" y="139"/>
                    </a:lnTo>
                    <a:lnTo>
                      <a:pt x="50" y="135"/>
                    </a:lnTo>
                    <a:lnTo>
                      <a:pt x="48" y="133"/>
                    </a:lnTo>
                    <a:lnTo>
                      <a:pt x="48" y="129"/>
                    </a:lnTo>
                    <a:lnTo>
                      <a:pt x="48" y="129"/>
                    </a:lnTo>
                    <a:lnTo>
                      <a:pt x="46" y="119"/>
                    </a:lnTo>
                    <a:lnTo>
                      <a:pt x="44" y="111"/>
                    </a:lnTo>
                    <a:lnTo>
                      <a:pt x="40" y="109"/>
                    </a:lnTo>
                    <a:lnTo>
                      <a:pt x="36" y="109"/>
                    </a:lnTo>
                    <a:lnTo>
                      <a:pt x="36" y="109"/>
                    </a:lnTo>
                    <a:lnTo>
                      <a:pt x="34" y="107"/>
                    </a:lnTo>
                    <a:lnTo>
                      <a:pt x="30" y="103"/>
                    </a:lnTo>
                    <a:lnTo>
                      <a:pt x="24" y="95"/>
                    </a:lnTo>
                    <a:lnTo>
                      <a:pt x="24" y="95"/>
                    </a:lnTo>
                    <a:lnTo>
                      <a:pt x="22" y="91"/>
                    </a:lnTo>
                    <a:lnTo>
                      <a:pt x="20" y="85"/>
                    </a:lnTo>
                    <a:lnTo>
                      <a:pt x="22" y="79"/>
                    </a:lnTo>
                    <a:lnTo>
                      <a:pt x="24" y="71"/>
                    </a:lnTo>
                    <a:lnTo>
                      <a:pt x="24" y="71"/>
                    </a:lnTo>
                    <a:lnTo>
                      <a:pt x="26" y="63"/>
                    </a:lnTo>
                    <a:lnTo>
                      <a:pt x="26" y="63"/>
                    </a:lnTo>
                    <a:lnTo>
                      <a:pt x="30" y="56"/>
                    </a:lnTo>
                    <a:lnTo>
                      <a:pt x="30" y="56"/>
                    </a:lnTo>
                    <a:lnTo>
                      <a:pt x="32" y="58"/>
                    </a:lnTo>
                    <a:lnTo>
                      <a:pt x="34" y="65"/>
                    </a:lnTo>
                    <a:lnTo>
                      <a:pt x="36" y="73"/>
                    </a:lnTo>
                    <a:lnTo>
                      <a:pt x="36" y="73"/>
                    </a:lnTo>
                    <a:lnTo>
                      <a:pt x="36" y="73"/>
                    </a:lnTo>
                    <a:lnTo>
                      <a:pt x="36" y="73"/>
                    </a:lnTo>
                    <a:lnTo>
                      <a:pt x="36" y="69"/>
                    </a:lnTo>
                    <a:lnTo>
                      <a:pt x="36" y="69"/>
                    </a:lnTo>
                    <a:lnTo>
                      <a:pt x="34" y="58"/>
                    </a:lnTo>
                    <a:lnTo>
                      <a:pt x="34" y="58"/>
                    </a:lnTo>
                    <a:lnTo>
                      <a:pt x="30" y="50"/>
                    </a:lnTo>
                    <a:lnTo>
                      <a:pt x="26" y="44"/>
                    </a:lnTo>
                    <a:lnTo>
                      <a:pt x="26" y="44"/>
                    </a:lnTo>
                    <a:lnTo>
                      <a:pt x="24" y="40"/>
                    </a:lnTo>
                    <a:lnTo>
                      <a:pt x="24" y="34"/>
                    </a:lnTo>
                    <a:lnTo>
                      <a:pt x="24" y="34"/>
                    </a:lnTo>
                    <a:lnTo>
                      <a:pt x="26" y="32"/>
                    </a:lnTo>
                    <a:lnTo>
                      <a:pt x="26" y="32"/>
                    </a:lnTo>
                    <a:lnTo>
                      <a:pt x="26" y="32"/>
                    </a:lnTo>
                    <a:lnTo>
                      <a:pt x="20" y="26"/>
                    </a:lnTo>
                    <a:lnTo>
                      <a:pt x="16" y="26"/>
                    </a:lnTo>
                    <a:lnTo>
                      <a:pt x="12" y="26"/>
                    </a:lnTo>
                    <a:lnTo>
                      <a:pt x="12" y="26"/>
                    </a:lnTo>
                    <a:lnTo>
                      <a:pt x="8" y="28"/>
                    </a:lnTo>
                    <a:lnTo>
                      <a:pt x="4" y="26"/>
                    </a:lnTo>
                    <a:lnTo>
                      <a:pt x="4" y="26"/>
                    </a:lnTo>
                    <a:lnTo>
                      <a:pt x="2" y="24"/>
                    </a:lnTo>
                    <a:lnTo>
                      <a:pt x="2" y="24"/>
                    </a:lnTo>
                    <a:lnTo>
                      <a:pt x="0" y="12"/>
                    </a:lnTo>
                    <a:lnTo>
                      <a:pt x="2" y="6"/>
                    </a:lnTo>
                    <a:lnTo>
                      <a:pt x="4" y="4"/>
                    </a:lnTo>
                    <a:lnTo>
                      <a:pt x="8" y="4"/>
                    </a:lnTo>
                    <a:lnTo>
                      <a:pt x="8" y="4"/>
                    </a:lnTo>
                    <a:lnTo>
                      <a:pt x="10" y="4"/>
                    </a:lnTo>
                    <a:lnTo>
                      <a:pt x="12" y="2"/>
                    </a:lnTo>
                    <a:lnTo>
                      <a:pt x="16" y="0"/>
                    </a:lnTo>
                    <a:lnTo>
                      <a:pt x="16" y="0"/>
                    </a:lnTo>
                    <a:lnTo>
                      <a:pt x="20" y="2"/>
                    </a:lnTo>
                    <a:lnTo>
                      <a:pt x="24" y="4"/>
                    </a:lnTo>
                    <a:lnTo>
                      <a:pt x="24" y="4"/>
                    </a:lnTo>
                    <a:lnTo>
                      <a:pt x="28" y="12"/>
                    </a:lnTo>
                    <a:lnTo>
                      <a:pt x="32" y="14"/>
                    </a:lnTo>
                    <a:lnTo>
                      <a:pt x="34" y="16"/>
                    </a:lnTo>
                    <a:lnTo>
                      <a:pt x="34" y="16"/>
                    </a:lnTo>
                    <a:lnTo>
                      <a:pt x="38" y="16"/>
                    </a:lnTo>
                    <a:lnTo>
                      <a:pt x="38" y="20"/>
                    </a:lnTo>
                    <a:lnTo>
                      <a:pt x="38" y="24"/>
                    </a:lnTo>
                    <a:lnTo>
                      <a:pt x="38" y="32"/>
                    </a:lnTo>
                    <a:lnTo>
                      <a:pt x="38" y="32"/>
                    </a:lnTo>
                    <a:lnTo>
                      <a:pt x="38" y="40"/>
                    </a:lnTo>
                    <a:lnTo>
                      <a:pt x="38" y="40"/>
                    </a:lnTo>
                    <a:lnTo>
                      <a:pt x="40" y="46"/>
                    </a:lnTo>
                    <a:lnTo>
                      <a:pt x="40" y="46"/>
                    </a:lnTo>
                    <a:lnTo>
                      <a:pt x="44" y="50"/>
                    </a:lnTo>
                    <a:lnTo>
                      <a:pt x="48" y="58"/>
                    </a:lnTo>
                    <a:lnTo>
                      <a:pt x="48" y="58"/>
                    </a:lnTo>
                    <a:lnTo>
                      <a:pt x="46" y="48"/>
                    </a:lnTo>
                    <a:lnTo>
                      <a:pt x="48" y="44"/>
                    </a:lnTo>
                    <a:lnTo>
                      <a:pt x="48" y="42"/>
                    </a:lnTo>
                    <a:lnTo>
                      <a:pt x="48" y="42"/>
                    </a:lnTo>
                    <a:lnTo>
                      <a:pt x="50" y="40"/>
                    </a:lnTo>
                    <a:lnTo>
                      <a:pt x="52" y="42"/>
                    </a:lnTo>
                    <a:lnTo>
                      <a:pt x="54" y="48"/>
                    </a:lnTo>
                    <a:lnTo>
                      <a:pt x="54" y="48"/>
                    </a:lnTo>
                    <a:lnTo>
                      <a:pt x="56" y="56"/>
                    </a:lnTo>
                    <a:lnTo>
                      <a:pt x="56" y="58"/>
                    </a:lnTo>
                    <a:lnTo>
                      <a:pt x="60" y="56"/>
                    </a:lnTo>
                    <a:lnTo>
                      <a:pt x="60" y="56"/>
                    </a:lnTo>
                    <a:lnTo>
                      <a:pt x="62" y="56"/>
                    </a:lnTo>
                    <a:lnTo>
                      <a:pt x="64" y="56"/>
                    </a:lnTo>
                    <a:lnTo>
                      <a:pt x="70" y="61"/>
                    </a:lnTo>
                    <a:lnTo>
                      <a:pt x="70" y="61"/>
                    </a:lnTo>
                    <a:lnTo>
                      <a:pt x="72" y="65"/>
                    </a:lnTo>
                    <a:lnTo>
                      <a:pt x="72" y="65"/>
                    </a:lnTo>
                    <a:lnTo>
                      <a:pt x="76" y="71"/>
                    </a:lnTo>
                    <a:lnTo>
                      <a:pt x="76" y="71"/>
                    </a:lnTo>
                    <a:lnTo>
                      <a:pt x="80" y="77"/>
                    </a:lnTo>
                    <a:lnTo>
                      <a:pt x="84" y="83"/>
                    </a:lnTo>
                    <a:lnTo>
                      <a:pt x="84"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2" name="Freeform 1057">
                <a:extLst>
                  <a:ext uri="{FF2B5EF4-FFF2-40B4-BE49-F238E27FC236}">
                    <a16:creationId xmlns:a16="http://schemas.microsoft.com/office/drawing/2014/main" id="{55127C12-29DA-79F9-6FEB-7F977ECC0A17}"/>
                  </a:ext>
                </a:extLst>
              </p:cNvPr>
              <p:cNvSpPr>
                <a:spLocks/>
              </p:cNvSpPr>
              <p:nvPr/>
            </p:nvSpPr>
            <p:spPr bwMode="auto">
              <a:xfrm>
                <a:off x="5974" y="2009"/>
                <a:ext cx="40" cy="72"/>
              </a:xfrm>
              <a:custGeom>
                <a:avLst/>
                <a:gdLst>
                  <a:gd name="T0" fmla="*/ 0 w 40"/>
                  <a:gd name="T1" fmla="*/ 6 h 72"/>
                  <a:gd name="T2" fmla="*/ 0 w 40"/>
                  <a:gd name="T3" fmla="*/ 6 h 72"/>
                  <a:gd name="T4" fmla="*/ 0 w 40"/>
                  <a:gd name="T5" fmla="*/ 4 h 72"/>
                  <a:gd name="T6" fmla="*/ 0 w 40"/>
                  <a:gd name="T7" fmla="*/ 4 h 72"/>
                  <a:gd name="T8" fmla="*/ 2 w 40"/>
                  <a:gd name="T9" fmla="*/ 4 h 72"/>
                  <a:gd name="T10" fmla="*/ 6 w 40"/>
                  <a:gd name="T11" fmla="*/ 6 h 72"/>
                  <a:gd name="T12" fmla="*/ 14 w 40"/>
                  <a:gd name="T13" fmla="*/ 2 h 72"/>
                  <a:gd name="T14" fmla="*/ 22 w 40"/>
                  <a:gd name="T15" fmla="*/ 0 h 72"/>
                  <a:gd name="T16" fmla="*/ 26 w 40"/>
                  <a:gd name="T17" fmla="*/ 0 h 72"/>
                  <a:gd name="T18" fmla="*/ 30 w 40"/>
                  <a:gd name="T19" fmla="*/ 2 h 72"/>
                  <a:gd name="T20" fmla="*/ 30 w 40"/>
                  <a:gd name="T21" fmla="*/ 2 h 72"/>
                  <a:gd name="T22" fmla="*/ 28 w 40"/>
                  <a:gd name="T23" fmla="*/ 4 h 72"/>
                  <a:gd name="T24" fmla="*/ 28 w 40"/>
                  <a:gd name="T25" fmla="*/ 4 h 72"/>
                  <a:gd name="T26" fmla="*/ 26 w 40"/>
                  <a:gd name="T27" fmla="*/ 6 h 72"/>
                  <a:gd name="T28" fmla="*/ 26 w 40"/>
                  <a:gd name="T29" fmla="*/ 10 h 72"/>
                  <a:gd name="T30" fmla="*/ 26 w 40"/>
                  <a:gd name="T31" fmla="*/ 10 h 72"/>
                  <a:gd name="T32" fmla="*/ 30 w 40"/>
                  <a:gd name="T33" fmla="*/ 10 h 72"/>
                  <a:gd name="T34" fmla="*/ 34 w 40"/>
                  <a:gd name="T35" fmla="*/ 10 h 72"/>
                  <a:gd name="T36" fmla="*/ 38 w 40"/>
                  <a:gd name="T37" fmla="*/ 14 h 72"/>
                  <a:gd name="T38" fmla="*/ 40 w 40"/>
                  <a:gd name="T39" fmla="*/ 22 h 72"/>
                  <a:gd name="T40" fmla="*/ 40 w 40"/>
                  <a:gd name="T41" fmla="*/ 22 h 72"/>
                  <a:gd name="T42" fmla="*/ 38 w 40"/>
                  <a:gd name="T43" fmla="*/ 28 h 72"/>
                  <a:gd name="T44" fmla="*/ 38 w 40"/>
                  <a:gd name="T45" fmla="*/ 28 h 72"/>
                  <a:gd name="T46" fmla="*/ 36 w 40"/>
                  <a:gd name="T47" fmla="*/ 28 h 72"/>
                  <a:gd name="T48" fmla="*/ 34 w 40"/>
                  <a:gd name="T49" fmla="*/ 30 h 72"/>
                  <a:gd name="T50" fmla="*/ 36 w 40"/>
                  <a:gd name="T51" fmla="*/ 40 h 72"/>
                  <a:gd name="T52" fmla="*/ 36 w 40"/>
                  <a:gd name="T53" fmla="*/ 40 h 72"/>
                  <a:gd name="T54" fmla="*/ 36 w 40"/>
                  <a:gd name="T55" fmla="*/ 44 h 72"/>
                  <a:gd name="T56" fmla="*/ 36 w 40"/>
                  <a:gd name="T57" fmla="*/ 44 h 72"/>
                  <a:gd name="T58" fmla="*/ 34 w 40"/>
                  <a:gd name="T59" fmla="*/ 46 h 72"/>
                  <a:gd name="T60" fmla="*/ 32 w 40"/>
                  <a:gd name="T61" fmla="*/ 44 h 72"/>
                  <a:gd name="T62" fmla="*/ 30 w 40"/>
                  <a:gd name="T63" fmla="*/ 40 h 72"/>
                  <a:gd name="T64" fmla="*/ 30 w 40"/>
                  <a:gd name="T65" fmla="*/ 40 h 72"/>
                  <a:gd name="T66" fmla="*/ 28 w 40"/>
                  <a:gd name="T67" fmla="*/ 32 h 72"/>
                  <a:gd name="T68" fmla="*/ 28 w 40"/>
                  <a:gd name="T69" fmla="*/ 32 h 72"/>
                  <a:gd name="T70" fmla="*/ 28 w 40"/>
                  <a:gd name="T71" fmla="*/ 48 h 72"/>
                  <a:gd name="T72" fmla="*/ 28 w 40"/>
                  <a:gd name="T73" fmla="*/ 48 h 72"/>
                  <a:gd name="T74" fmla="*/ 28 w 40"/>
                  <a:gd name="T75" fmla="*/ 54 h 72"/>
                  <a:gd name="T76" fmla="*/ 28 w 40"/>
                  <a:gd name="T77" fmla="*/ 58 h 72"/>
                  <a:gd name="T78" fmla="*/ 30 w 40"/>
                  <a:gd name="T79" fmla="*/ 64 h 72"/>
                  <a:gd name="T80" fmla="*/ 30 w 40"/>
                  <a:gd name="T81" fmla="*/ 68 h 72"/>
                  <a:gd name="T82" fmla="*/ 30 w 40"/>
                  <a:gd name="T83" fmla="*/ 68 h 72"/>
                  <a:gd name="T84" fmla="*/ 28 w 40"/>
                  <a:gd name="T85" fmla="*/ 72 h 72"/>
                  <a:gd name="T86" fmla="*/ 26 w 40"/>
                  <a:gd name="T87" fmla="*/ 70 h 72"/>
                  <a:gd name="T88" fmla="*/ 24 w 40"/>
                  <a:gd name="T89" fmla="*/ 68 h 72"/>
                  <a:gd name="T90" fmla="*/ 22 w 40"/>
                  <a:gd name="T91" fmla="*/ 66 h 72"/>
                  <a:gd name="T92" fmla="*/ 22 w 40"/>
                  <a:gd name="T93" fmla="*/ 68 h 72"/>
                  <a:gd name="T94" fmla="*/ 22 w 40"/>
                  <a:gd name="T95" fmla="*/ 68 h 72"/>
                  <a:gd name="T96" fmla="*/ 18 w 40"/>
                  <a:gd name="T97" fmla="*/ 72 h 72"/>
                  <a:gd name="T98" fmla="*/ 18 w 40"/>
                  <a:gd name="T99" fmla="*/ 70 h 72"/>
                  <a:gd name="T100" fmla="*/ 16 w 40"/>
                  <a:gd name="T101" fmla="*/ 60 h 72"/>
                  <a:gd name="T102" fmla="*/ 16 w 40"/>
                  <a:gd name="T103" fmla="*/ 60 h 72"/>
                  <a:gd name="T104" fmla="*/ 14 w 40"/>
                  <a:gd name="T105" fmla="*/ 46 h 72"/>
                  <a:gd name="T106" fmla="*/ 12 w 40"/>
                  <a:gd name="T107" fmla="*/ 36 h 72"/>
                  <a:gd name="T108" fmla="*/ 8 w 40"/>
                  <a:gd name="T109" fmla="*/ 28 h 72"/>
                  <a:gd name="T110" fmla="*/ 4 w 40"/>
                  <a:gd name="T111" fmla="*/ 22 h 72"/>
                  <a:gd name="T112" fmla="*/ 4 w 40"/>
                  <a:gd name="T113" fmla="*/ 22 h 72"/>
                  <a:gd name="T114" fmla="*/ 4 w 40"/>
                  <a:gd name="T115" fmla="*/ 16 h 72"/>
                  <a:gd name="T116" fmla="*/ 6 w 40"/>
                  <a:gd name="T117" fmla="*/ 16 h 72"/>
                  <a:gd name="T118" fmla="*/ 6 w 40"/>
                  <a:gd name="T119" fmla="*/ 16 h 72"/>
                  <a:gd name="T120" fmla="*/ 4 w 40"/>
                  <a:gd name="T121" fmla="*/ 14 h 72"/>
                  <a:gd name="T122" fmla="*/ 0 w 40"/>
                  <a:gd name="T123" fmla="*/ 6 h 72"/>
                  <a:gd name="T124" fmla="*/ 0 w 40"/>
                  <a:gd name="T125" fmla="*/ 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72">
                    <a:moveTo>
                      <a:pt x="0" y="6"/>
                    </a:moveTo>
                    <a:lnTo>
                      <a:pt x="0" y="6"/>
                    </a:lnTo>
                    <a:lnTo>
                      <a:pt x="0" y="4"/>
                    </a:lnTo>
                    <a:lnTo>
                      <a:pt x="0" y="4"/>
                    </a:lnTo>
                    <a:lnTo>
                      <a:pt x="2" y="4"/>
                    </a:lnTo>
                    <a:lnTo>
                      <a:pt x="6" y="6"/>
                    </a:lnTo>
                    <a:lnTo>
                      <a:pt x="14" y="2"/>
                    </a:lnTo>
                    <a:lnTo>
                      <a:pt x="22" y="0"/>
                    </a:lnTo>
                    <a:lnTo>
                      <a:pt x="26" y="0"/>
                    </a:lnTo>
                    <a:lnTo>
                      <a:pt x="30" y="2"/>
                    </a:lnTo>
                    <a:lnTo>
                      <a:pt x="30" y="2"/>
                    </a:lnTo>
                    <a:lnTo>
                      <a:pt x="28" y="4"/>
                    </a:lnTo>
                    <a:lnTo>
                      <a:pt x="28" y="4"/>
                    </a:lnTo>
                    <a:lnTo>
                      <a:pt x="26" y="6"/>
                    </a:lnTo>
                    <a:lnTo>
                      <a:pt x="26" y="10"/>
                    </a:lnTo>
                    <a:lnTo>
                      <a:pt x="26" y="10"/>
                    </a:lnTo>
                    <a:lnTo>
                      <a:pt x="30" y="10"/>
                    </a:lnTo>
                    <a:lnTo>
                      <a:pt x="34" y="10"/>
                    </a:lnTo>
                    <a:lnTo>
                      <a:pt x="38" y="14"/>
                    </a:lnTo>
                    <a:lnTo>
                      <a:pt x="40" y="22"/>
                    </a:lnTo>
                    <a:lnTo>
                      <a:pt x="40" y="22"/>
                    </a:lnTo>
                    <a:lnTo>
                      <a:pt x="38" y="28"/>
                    </a:lnTo>
                    <a:lnTo>
                      <a:pt x="38" y="28"/>
                    </a:lnTo>
                    <a:lnTo>
                      <a:pt x="36" y="28"/>
                    </a:lnTo>
                    <a:lnTo>
                      <a:pt x="34" y="30"/>
                    </a:lnTo>
                    <a:lnTo>
                      <a:pt x="36" y="40"/>
                    </a:lnTo>
                    <a:lnTo>
                      <a:pt x="36" y="40"/>
                    </a:lnTo>
                    <a:lnTo>
                      <a:pt x="36" y="44"/>
                    </a:lnTo>
                    <a:lnTo>
                      <a:pt x="36" y="44"/>
                    </a:lnTo>
                    <a:lnTo>
                      <a:pt x="34" y="46"/>
                    </a:lnTo>
                    <a:lnTo>
                      <a:pt x="32" y="44"/>
                    </a:lnTo>
                    <a:lnTo>
                      <a:pt x="30" y="40"/>
                    </a:lnTo>
                    <a:lnTo>
                      <a:pt x="30" y="40"/>
                    </a:lnTo>
                    <a:lnTo>
                      <a:pt x="28" y="32"/>
                    </a:lnTo>
                    <a:lnTo>
                      <a:pt x="28" y="32"/>
                    </a:lnTo>
                    <a:lnTo>
                      <a:pt x="28" y="48"/>
                    </a:lnTo>
                    <a:lnTo>
                      <a:pt x="28" y="48"/>
                    </a:lnTo>
                    <a:lnTo>
                      <a:pt x="28" y="54"/>
                    </a:lnTo>
                    <a:lnTo>
                      <a:pt x="28" y="58"/>
                    </a:lnTo>
                    <a:lnTo>
                      <a:pt x="30" y="64"/>
                    </a:lnTo>
                    <a:lnTo>
                      <a:pt x="30" y="68"/>
                    </a:lnTo>
                    <a:lnTo>
                      <a:pt x="30" y="68"/>
                    </a:lnTo>
                    <a:lnTo>
                      <a:pt x="28" y="72"/>
                    </a:lnTo>
                    <a:lnTo>
                      <a:pt x="26" y="70"/>
                    </a:lnTo>
                    <a:lnTo>
                      <a:pt x="24" y="68"/>
                    </a:lnTo>
                    <a:lnTo>
                      <a:pt x="22" y="66"/>
                    </a:lnTo>
                    <a:lnTo>
                      <a:pt x="22" y="68"/>
                    </a:lnTo>
                    <a:lnTo>
                      <a:pt x="22" y="68"/>
                    </a:lnTo>
                    <a:lnTo>
                      <a:pt x="18" y="72"/>
                    </a:lnTo>
                    <a:lnTo>
                      <a:pt x="18" y="70"/>
                    </a:lnTo>
                    <a:lnTo>
                      <a:pt x="16" y="60"/>
                    </a:lnTo>
                    <a:lnTo>
                      <a:pt x="16" y="60"/>
                    </a:lnTo>
                    <a:lnTo>
                      <a:pt x="14" y="46"/>
                    </a:lnTo>
                    <a:lnTo>
                      <a:pt x="12" y="36"/>
                    </a:lnTo>
                    <a:lnTo>
                      <a:pt x="8" y="28"/>
                    </a:lnTo>
                    <a:lnTo>
                      <a:pt x="4" y="22"/>
                    </a:lnTo>
                    <a:lnTo>
                      <a:pt x="4" y="22"/>
                    </a:lnTo>
                    <a:lnTo>
                      <a:pt x="4" y="16"/>
                    </a:lnTo>
                    <a:lnTo>
                      <a:pt x="6" y="16"/>
                    </a:lnTo>
                    <a:lnTo>
                      <a:pt x="6" y="16"/>
                    </a:lnTo>
                    <a:lnTo>
                      <a:pt x="4"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3" name="Freeform 1058">
                <a:extLst>
                  <a:ext uri="{FF2B5EF4-FFF2-40B4-BE49-F238E27FC236}">
                    <a16:creationId xmlns:a16="http://schemas.microsoft.com/office/drawing/2014/main" id="{A1A6FBA8-46D5-4EA9-0374-4A3D655B2FD7}"/>
                  </a:ext>
                </a:extLst>
              </p:cNvPr>
              <p:cNvSpPr>
                <a:spLocks/>
              </p:cNvSpPr>
              <p:nvPr/>
            </p:nvSpPr>
            <p:spPr bwMode="auto">
              <a:xfrm>
                <a:off x="5974" y="1972"/>
                <a:ext cx="28" cy="33"/>
              </a:xfrm>
              <a:custGeom>
                <a:avLst/>
                <a:gdLst>
                  <a:gd name="T0" fmla="*/ 26 w 28"/>
                  <a:gd name="T1" fmla="*/ 6 h 33"/>
                  <a:gd name="T2" fmla="*/ 26 w 28"/>
                  <a:gd name="T3" fmla="*/ 6 h 33"/>
                  <a:gd name="T4" fmla="*/ 28 w 28"/>
                  <a:gd name="T5" fmla="*/ 15 h 33"/>
                  <a:gd name="T6" fmla="*/ 28 w 28"/>
                  <a:gd name="T7" fmla="*/ 15 h 33"/>
                  <a:gd name="T8" fmla="*/ 28 w 28"/>
                  <a:gd name="T9" fmla="*/ 29 h 33"/>
                  <a:gd name="T10" fmla="*/ 26 w 28"/>
                  <a:gd name="T11" fmla="*/ 33 h 33"/>
                  <a:gd name="T12" fmla="*/ 24 w 28"/>
                  <a:gd name="T13" fmla="*/ 33 h 33"/>
                  <a:gd name="T14" fmla="*/ 20 w 28"/>
                  <a:gd name="T15" fmla="*/ 33 h 33"/>
                  <a:gd name="T16" fmla="*/ 16 w 28"/>
                  <a:gd name="T17" fmla="*/ 33 h 33"/>
                  <a:gd name="T18" fmla="*/ 16 w 28"/>
                  <a:gd name="T19" fmla="*/ 33 h 33"/>
                  <a:gd name="T20" fmla="*/ 10 w 28"/>
                  <a:gd name="T21" fmla="*/ 23 h 33"/>
                  <a:gd name="T22" fmla="*/ 6 w 28"/>
                  <a:gd name="T23" fmla="*/ 19 h 33"/>
                  <a:gd name="T24" fmla="*/ 4 w 28"/>
                  <a:gd name="T25" fmla="*/ 17 h 33"/>
                  <a:gd name="T26" fmla="*/ 4 w 28"/>
                  <a:gd name="T27" fmla="*/ 17 h 33"/>
                  <a:gd name="T28" fmla="*/ 2 w 28"/>
                  <a:gd name="T29" fmla="*/ 17 h 33"/>
                  <a:gd name="T30" fmla="*/ 0 w 28"/>
                  <a:gd name="T31" fmla="*/ 11 h 33"/>
                  <a:gd name="T32" fmla="*/ 0 w 28"/>
                  <a:gd name="T33" fmla="*/ 11 h 33"/>
                  <a:gd name="T34" fmla="*/ 0 w 28"/>
                  <a:gd name="T35" fmla="*/ 6 h 33"/>
                  <a:gd name="T36" fmla="*/ 2 w 28"/>
                  <a:gd name="T37" fmla="*/ 4 h 33"/>
                  <a:gd name="T38" fmla="*/ 6 w 28"/>
                  <a:gd name="T39" fmla="*/ 4 h 33"/>
                  <a:gd name="T40" fmla="*/ 6 w 28"/>
                  <a:gd name="T41" fmla="*/ 4 h 33"/>
                  <a:gd name="T42" fmla="*/ 12 w 28"/>
                  <a:gd name="T43" fmla="*/ 8 h 33"/>
                  <a:gd name="T44" fmla="*/ 16 w 28"/>
                  <a:gd name="T45" fmla="*/ 11 h 33"/>
                  <a:gd name="T46" fmla="*/ 20 w 28"/>
                  <a:gd name="T47" fmla="*/ 17 h 33"/>
                  <a:gd name="T48" fmla="*/ 20 w 28"/>
                  <a:gd name="T49" fmla="*/ 17 h 33"/>
                  <a:gd name="T50" fmla="*/ 20 w 28"/>
                  <a:gd name="T51" fmla="*/ 15 h 33"/>
                  <a:gd name="T52" fmla="*/ 18 w 28"/>
                  <a:gd name="T53" fmla="*/ 13 h 33"/>
                  <a:gd name="T54" fmla="*/ 18 w 28"/>
                  <a:gd name="T55" fmla="*/ 15 h 33"/>
                  <a:gd name="T56" fmla="*/ 18 w 28"/>
                  <a:gd name="T57" fmla="*/ 15 h 33"/>
                  <a:gd name="T58" fmla="*/ 18 w 28"/>
                  <a:gd name="T59" fmla="*/ 13 h 33"/>
                  <a:gd name="T60" fmla="*/ 18 w 28"/>
                  <a:gd name="T61" fmla="*/ 13 h 33"/>
                  <a:gd name="T62" fmla="*/ 16 w 28"/>
                  <a:gd name="T63" fmla="*/ 8 h 33"/>
                  <a:gd name="T64" fmla="*/ 16 w 28"/>
                  <a:gd name="T65" fmla="*/ 6 h 33"/>
                  <a:gd name="T66" fmla="*/ 16 w 28"/>
                  <a:gd name="T67" fmla="*/ 2 h 33"/>
                  <a:gd name="T68" fmla="*/ 16 w 28"/>
                  <a:gd name="T69" fmla="*/ 2 h 33"/>
                  <a:gd name="T70" fmla="*/ 16 w 28"/>
                  <a:gd name="T71" fmla="*/ 0 h 33"/>
                  <a:gd name="T72" fmla="*/ 18 w 28"/>
                  <a:gd name="T73" fmla="*/ 0 h 33"/>
                  <a:gd name="T74" fmla="*/ 20 w 28"/>
                  <a:gd name="T75" fmla="*/ 0 h 33"/>
                  <a:gd name="T76" fmla="*/ 20 w 28"/>
                  <a:gd name="T77" fmla="*/ 0 h 33"/>
                  <a:gd name="T78" fmla="*/ 22 w 28"/>
                  <a:gd name="T79" fmla="*/ 4 h 33"/>
                  <a:gd name="T80" fmla="*/ 24 w 28"/>
                  <a:gd name="T81" fmla="*/ 6 h 33"/>
                  <a:gd name="T82" fmla="*/ 26 w 28"/>
                  <a:gd name="T83" fmla="*/ 6 h 33"/>
                  <a:gd name="T84" fmla="*/ 26 w 28"/>
                  <a:gd name="T8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 h="33">
                    <a:moveTo>
                      <a:pt x="26" y="6"/>
                    </a:moveTo>
                    <a:lnTo>
                      <a:pt x="26" y="6"/>
                    </a:lnTo>
                    <a:lnTo>
                      <a:pt x="28" y="15"/>
                    </a:lnTo>
                    <a:lnTo>
                      <a:pt x="28" y="15"/>
                    </a:lnTo>
                    <a:lnTo>
                      <a:pt x="28" y="29"/>
                    </a:lnTo>
                    <a:lnTo>
                      <a:pt x="26" y="33"/>
                    </a:lnTo>
                    <a:lnTo>
                      <a:pt x="24" y="33"/>
                    </a:lnTo>
                    <a:lnTo>
                      <a:pt x="20" y="33"/>
                    </a:lnTo>
                    <a:lnTo>
                      <a:pt x="16" y="33"/>
                    </a:lnTo>
                    <a:lnTo>
                      <a:pt x="16" y="33"/>
                    </a:lnTo>
                    <a:lnTo>
                      <a:pt x="10" y="23"/>
                    </a:lnTo>
                    <a:lnTo>
                      <a:pt x="6" y="19"/>
                    </a:lnTo>
                    <a:lnTo>
                      <a:pt x="4" y="17"/>
                    </a:lnTo>
                    <a:lnTo>
                      <a:pt x="4" y="17"/>
                    </a:lnTo>
                    <a:lnTo>
                      <a:pt x="2" y="17"/>
                    </a:lnTo>
                    <a:lnTo>
                      <a:pt x="0" y="11"/>
                    </a:lnTo>
                    <a:lnTo>
                      <a:pt x="0" y="11"/>
                    </a:lnTo>
                    <a:lnTo>
                      <a:pt x="0" y="6"/>
                    </a:lnTo>
                    <a:lnTo>
                      <a:pt x="2" y="4"/>
                    </a:lnTo>
                    <a:lnTo>
                      <a:pt x="6" y="4"/>
                    </a:lnTo>
                    <a:lnTo>
                      <a:pt x="6" y="4"/>
                    </a:lnTo>
                    <a:lnTo>
                      <a:pt x="12" y="8"/>
                    </a:lnTo>
                    <a:lnTo>
                      <a:pt x="16" y="11"/>
                    </a:lnTo>
                    <a:lnTo>
                      <a:pt x="20" y="17"/>
                    </a:lnTo>
                    <a:lnTo>
                      <a:pt x="20" y="17"/>
                    </a:lnTo>
                    <a:lnTo>
                      <a:pt x="20" y="15"/>
                    </a:lnTo>
                    <a:lnTo>
                      <a:pt x="18" y="13"/>
                    </a:lnTo>
                    <a:lnTo>
                      <a:pt x="18" y="15"/>
                    </a:lnTo>
                    <a:lnTo>
                      <a:pt x="18" y="15"/>
                    </a:lnTo>
                    <a:lnTo>
                      <a:pt x="18" y="13"/>
                    </a:lnTo>
                    <a:lnTo>
                      <a:pt x="18" y="13"/>
                    </a:lnTo>
                    <a:lnTo>
                      <a:pt x="16" y="8"/>
                    </a:lnTo>
                    <a:lnTo>
                      <a:pt x="16" y="6"/>
                    </a:lnTo>
                    <a:lnTo>
                      <a:pt x="16" y="2"/>
                    </a:lnTo>
                    <a:lnTo>
                      <a:pt x="16" y="2"/>
                    </a:lnTo>
                    <a:lnTo>
                      <a:pt x="16" y="0"/>
                    </a:lnTo>
                    <a:lnTo>
                      <a:pt x="18" y="0"/>
                    </a:lnTo>
                    <a:lnTo>
                      <a:pt x="20" y="0"/>
                    </a:lnTo>
                    <a:lnTo>
                      <a:pt x="20" y="0"/>
                    </a:lnTo>
                    <a:lnTo>
                      <a:pt x="22" y="4"/>
                    </a:lnTo>
                    <a:lnTo>
                      <a:pt x="24" y="6"/>
                    </a:lnTo>
                    <a:lnTo>
                      <a:pt x="26" y="6"/>
                    </a:lnTo>
                    <a:lnTo>
                      <a:pt x="2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4" name="Freeform 1059">
                <a:extLst>
                  <a:ext uri="{FF2B5EF4-FFF2-40B4-BE49-F238E27FC236}">
                    <a16:creationId xmlns:a16="http://schemas.microsoft.com/office/drawing/2014/main" id="{D950F136-C6F2-17D1-5AAC-4DA969615E0B}"/>
                  </a:ext>
                </a:extLst>
              </p:cNvPr>
              <p:cNvSpPr>
                <a:spLocks/>
              </p:cNvSpPr>
              <p:nvPr/>
            </p:nvSpPr>
            <p:spPr bwMode="auto">
              <a:xfrm>
                <a:off x="5960" y="1968"/>
                <a:ext cx="30" cy="37"/>
              </a:xfrm>
              <a:custGeom>
                <a:avLst/>
                <a:gdLst>
                  <a:gd name="T0" fmla="*/ 14 w 30"/>
                  <a:gd name="T1" fmla="*/ 15 h 37"/>
                  <a:gd name="T2" fmla="*/ 14 w 30"/>
                  <a:gd name="T3" fmla="*/ 15 h 37"/>
                  <a:gd name="T4" fmla="*/ 18 w 30"/>
                  <a:gd name="T5" fmla="*/ 19 h 37"/>
                  <a:gd name="T6" fmla="*/ 24 w 30"/>
                  <a:gd name="T7" fmla="*/ 23 h 37"/>
                  <a:gd name="T8" fmla="*/ 28 w 30"/>
                  <a:gd name="T9" fmla="*/ 27 h 37"/>
                  <a:gd name="T10" fmla="*/ 30 w 30"/>
                  <a:gd name="T11" fmla="*/ 37 h 37"/>
                  <a:gd name="T12" fmla="*/ 30 w 30"/>
                  <a:gd name="T13" fmla="*/ 37 h 37"/>
                  <a:gd name="T14" fmla="*/ 28 w 30"/>
                  <a:gd name="T15" fmla="*/ 35 h 37"/>
                  <a:gd name="T16" fmla="*/ 24 w 30"/>
                  <a:gd name="T17" fmla="*/ 31 h 37"/>
                  <a:gd name="T18" fmla="*/ 20 w 30"/>
                  <a:gd name="T19" fmla="*/ 27 h 37"/>
                  <a:gd name="T20" fmla="*/ 18 w 30"/>
                  <a:gd name="T21" fmla="*/ 25 h 37"/>
                  <a:gd name="T22" fmla="*/ 18 w 30"/>
                  <a:gd name="T23" fmla="*/ 25 h 37"/>
                  <a:gd name="T24" fmla="*/ 14 w 30"/>
                  <a:gd name="T25" fmla="*/ 27 h 37"/>
                  <a:gd name="T26" fmla="*/ 10 w 30"/>
                  <a:gd name="T27" fmla="*/ 25 h 37"/>
                  <a:gd name="T28" fmla="*/ 6 w 30"/>
                  <a:gd name="T29" fmla="*/ 25 h 37"/>
                  <a:gd name="T30" fmla="*/ 2 w 30"/>
                  <a:gd name="T31" fmla="*/ 25 h 37"/>
                  <a:gd name="T32" fmla="*/ 2 w 30"/>
                  <a:gd name="T33" fmla="*/ 25 h 37"/>
                  <a:gd name="T34" fmla="*/ 2 w 30"/>
                  <a:gd name="T35" fmla="*/ 25 h 37"/>
                  <a:gd name="T36" fmla="*/ 0 w 30"/>
                  <a:gd name="T37" fmla="*/ 23 h 37"/>
                  <a:gd name="T38" fmla="*/ 0 w 30"/>
                  <a:gd name="T39" fmla="*/ 23 h 37"/>
                  <a:gd name="T40" fmla="*/ 2 w 30"/>
                  <a:gd name="T41" fmla="*/ 8 h 37"/>
                  <a:gd name="T42" fmla="*/ 2 w 30"/>
                  <a:gd name="T43" fmla="*/ 2 h 37"/>
                  <a:gd name="T44" fmla="*/ 6 w 30"/>
                  <a:gd name="T45" fmla="*/ 0 h 37"/>
                  <a:gd name="T46" fmla="*/ 6 w 30"/>
                  <a:gd name="T47" fmla="*/ 0 h 37"/>
                  <a:gd name="T48" fmla="*/ 8 w 30"/>
                  <a:gd name="T49" fmla="*/ 0 h 37"/>
                  <a:gd name="T50" fmla="*/ 10 w 30"/>
                  <a:gd name="T51" fmla="*/ 4 h 37"/>
                  <a:gd name="T52" fmla="*/ 14 w 30"/>
                  <a:gd name="T53" fmla="*/ 15 h 37"/>
                  <a:gd name="T54" fmla="*/ 14 w 30"/>
                  <a:gd name="T5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37">
                    <a:moveTo>
                      <a:pt x="14" y="15"/>
                    </a:moveTo>
                    <a:lnTo>
                      <a:pt x="14" y="15"/>
                    </a:lnTo>
                    <a:lnTo>
                      <a:pt x="18" y="19"/>
                    </a:lnTo>
                    <a:lnTo>
                      <a:pt x="24" y="23"/>
                    </a:lnTo>
                    <a:lnTo>
                      <a:pt x="28" y="27"/>
                    </a:lnTo>
                    <a:lnTo>
                      <a:pt x="30" y="37"/>
                    </a:lnTo>
                    <a:lnTo>
                      <a:pt x="30" y="37"/>
                    </a:lnTo>
                    <a:lnTo>
                      <a:pt x="28" y="35"/>
                    </a:lnTo>
                    <a:lnTo>
                      <a:pt x="24" y="31"/>
                    </a:lnTo>
                    <a:lnTo>
                      <a:pt x="20" y="27"/>
                    </a:lnTo>
                    <a:lnTo>
                      <a:pt x="18" y="25"/>
                    </a:lnTo>
                    <a:lnTo>
                      <a:pt x="18" y="25"/>
                    </a:lnTo>
                    <a:lnTo>
                      <a:pt x="14" y="27"/>
                    </a:lnTo>
                    <a:lnTo>
                      <a:pt x="10" y="25"/>
                    </a:lnTo>
                    <a:lnTo>
                      <a:pt x="6" y="25"/>
                    </a:lnTo>
                    <a:lnTo>
                      <a:pt x="2" y="25"/>
                    </a:lnTo>
                    <a:lnTo>
                      <a:pt x="2" y="25"/>
                    </a:lnTo>
                    <a:lnTo>
                      <a:pt x="2" y="25"/>
                    </a:lnTo>
                    <a:lnTo>
                      <a:pt x="0" y="23"/>
                    </a:lnTo>
                    <a:lnTo>
                      <a:pt x="0" y="23"/>
                    </a:lnTo>
                    <a:lnTo>
                      <a:pt x="2" y="8"/>
                    </a:lnTo>
                    <a:lnTo>
                      <a:pt x="2" y="2"/>
                    </a:lnTo>
                    <a:lnTo>
                      <a:pt x="6" y="0"/>
                    </a:lnTo>
                    <a:lnTo>
                      <a:pt x="6" y="0"/>
                    </a:lnTo>
                    <a:lnTo>
                      <a:pt x="8" y="0"/>
                    </a:lnTo>
                    <a:lnTo>
                      <a:pt x="10" y="4"/>
                    </a:lnTo>
                    <a:lnTo>
                      <a:pt x="14" y="15"/>
                    </a:lnTo>
                    <a:lnTo>
                      <a:pt x="1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5" name="Freeform 1060">
                <a:extLst>
                  <a:ext uri="{FF2B5EF4-FFF2-40B4-BE49-F238E27FC236}">
                    <a16:creationId xmlns:a16="http://schemas.microsoft.com/office/drawing/2014/main" id="{CBD32C07-FA2D-1223-9427-22F3C61F2A16}"/>
                  </a:ext>
                </a:extLst>
              </p:cNvPr>
              <p:cNvSpPr>
                <a:spLocks/>
              </p:cNvSpPr>
              <p:nvPr/>
            </p:nvSpPr>
            <p:spPr bwMode="auto">
              <a:xfrm>
                <a:off x="5962" y="1985"/>
                <a:ext cx="16" cy="22"/>
              </a:xfrm>
              <a:custGeom>
                <a:avLst/>
                <a:gdLst>
                  <a:gd name="T0" fmla="*/ 0 w 16"/>
                  <a:gd name="T1" fmla="*/ 8 h 22"/>
                  <a:gd name="T2" fmla="*/ 0 w 16"/>
                  <a:gd name="T3" fmla="*/ 8 h 22"/>
                  <a:gd name="T4" fmla="*/ 4 w 16"/>
                  <a:gd name="T5" fmla="*/ 0 h 22"/>
                  <a:gd name="T6" fmla="*/ 4 w 16"/>
                  <a:gd name="T7" fmla="*/ 0 h 22"/>
                  <a:gd name="T8" fmla="*/ 8 w 16"/>
                  <a:gd name="T9" fmla="*/ 4 h 22"/>
                  <a:gd name="T10" fmla="*/ 8 w 16"/>
                  <a:gd name="T11" fmla="*/ 4 h 22"/>
                  <a:gd name="T12" fmla="*/ 10 w 16"/>
                  <a:gd name="T13" fmla="*/ 6 h 22"/>
                  <a:gd name="T14" fmla="*/ 12 w 16"/>
                  <a:gd name="T15" fmla="*/ 6 h 22"/>
                  <a:gd name="T16" fmla="*/ 14 w 16"/>
                  <a:gd name="T17" fmla="*/ 6 h 22"/>
                  <a:gd name="T18" fmla="*/ 16 w 16"/>
                  <a:gd name="T19" fmla="*/ 8 h 22"/>
                  <a:gd name="T20" fmla="*/ 16 w 16"/>
                  <a:gd name="T21" fmla="*/ 8 h 22"/>
                  <a:gd name="T22" fmla="*/ 16 w 16"/>
                  <a:gd name="T23" fmla="*/ 20 h 22"/>
                  <a:gd name="T24" fmla="*/ 16 w 16"/>
                  <a:gd name="T25" fmla="*/ 22 h 22"/>
                  <a:gd name="T26" fmla="*/ 14 w 16"/>
                  <a:gd name="T27" fmla="*/ 22 h 22"/>
                  <a:gd name="T28" fmla="*/ 12 w 16"/>
                  <a:gd name="T29" fmla="*/ 18 h 22"/>
                  <a:gd name="T30" fmla="*/ 10 w 16"/>
                  <a:gd name="T31" fmla="*/ 18 h 22"/>
                  <a:gd name="T32" fmla="*/ 10 w 16"/>
                  <a:gd name="T33" fmla="*/ 20 h 22"/>
                  <a:gd name="T34" fmla="*/ 10 w 16"/>
                  <a:gd name="T35" fmla="*/ 20 h 22"/>
                  <a:gd name="T36" fmla="*/ 6 w 16"/>
                  <a:gd name="T37" fmla="*/ 20 h 22"/>
                  <a:gd name="T38" fmla="*/ 4 w 16"/>
                  <a:gd name="T39" fmla="*/ 18 h 22"/>
                  <a:gd name="T40" fmla="*/ 0 w 16"/>
                  <a:gd name="T41" fmla="*/ 8 h 22"/>
                  <a:gd name="T42" fmla="*/ 0 w 16"/>
                  <a:gd name="T4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2">
                    <a:moveTo>
                      <a:pt x="0" y="8"/>
                    </a:moveTo>
                    <a:lnTo>
                      <a:pt x="0" y="8"/>
                    </a:lnTo>
                    <a:lnTo>
                      <a:pt x="4" y="0"/>
                    </a:lnTo>
                    <a:lnTo>
                      <a:pt x="4" y="0"/>
                    </a:lnTo>
                    <a:lnTo>
                      <a:pt x="8" y="4"/>
                    </a:lnTo>
                    <a:lnTo>
                      <a:pt x="8" y="4"/>
                    </a:lnTo>
                    <a:lnTo>
                      <a:pt x="10" y="6"/>
                    </a:lnTo>
                    <a:lnTo>
                      <a:pt x="12" y="6"/>
                    </a:lnTo>
                    <a:lnTo>
                      <a:pt x="14" y="6"/>
                    </a:lnTo>
                    <a:lnTo>
                      <a:pt x="16" y="8"/>
                    </a:lnTo>
                    <a:lnTo>
                      <a:pt x="16" y="8"/>
                    </a:lnTo>
                    <a:lnTo>
                      <a:pt x="16" y="20"/>
                    </a:lnTo>
                    <a:lnTo>
                      <a:pt x="16" y="22"/>
                    </a:lnTo>
                    <a:lnTo>
                      <a:pt x="14" y="22"/>
                    </a:lnTo>
                    <a:lnTo>
                      <a:pt x="12" y="18"/>
                    </a:lnTo>
                    <a:lnTo>
                      <a:pt x="10" y="18"/>
                    </a:lnTo>
                    <a:lnTo>
                      <a:pt x="10" y="20"/>
                    </a:lnTo>
                    <a:lnTo>
                      <a:pt x="10" y="20"/>
                    </a:lnTo>
                    <a:lnTo>
                      <a:pt x="6" y="20"/>
                    </a:lnTo>
                    <a:lnTo>
                      <a:pt x="4" y="1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6" name="Freeform 1061">
                <a:extLst>
                  <a:ext uri="{FF2B5EF4-FFF2-40B4-BE49-F238E27FC236}">
                    <a16:creationId xmlns:a16="http://schemas.microsoft.com/office/drawing/2014/main" id="{6B89AE85-BA44-4752-4965-437D33E97B2D}"/>
                  </a:ext>
                </a:extLst>
              </p:cNvPr>
              <p:cNvSpPr>
                <a:spLocks/>
              </p:cNvSpPr>
              <p:nvPr/>
            </p:nvSpPr>
            <p:spPr bwMode="auto">
              <a:xfrm>
                <a:off x="6000" y="2015"/>
                <a:ext cx="18" cy="16"/>
              </a:xfrm>
              <a:custGeom>
                <a:avLst/>
                <a:gdLst>
                  <a:gd name="T0" fmla="*/ 14 w 18"/>
                  <a:gd name="T1" fmla="*/ 16 h 16"/>
                  <a:gd name="T2" fmla="*/ 14 w 18"/>
                  <a:gd name="T3" fmla="*/ 16 h 16"/>
                  <a:gd name="T4" fmla="*/ 8 w 18"/>
                  <a:gd name="T5" fmla="*/ 8 h 16"/>
                  <a:gd name="T6" fmla="*/ 4 w 18"/>
                  <a:gd name="T7" fmla="*/ 6 h 16"/>
                  <a:gd name="T8" fmla="*/ 0 w 18"/>
                  <a:gd name="T9" fmla="*/ 4 h 16"/>
                  <a:gd name="T10" fmla="*/ 0 w 18"/>
                  <a:gd name="T11" fmla="*/ 4 h 16"/>
                  <a:gd name="T12" fmla="*/ 4 w 18"/>
                  <a:gd name="T13" fmla="*/ 2 h 16"/>
                  <a:gd name="T14" fmla="*/ 8 w 18"/>
                  <a:gd name="T15" fmla="*/ 0 h 16"/>
                  <a:gd name="T16" fmla="*/ 12 w 18"/>
                  <a:gd name="T17" fmla="*/ 2 h 16"/>
                  <a:gd name="T18" fmla="*/ 14 w 18"/>
                  <a:gd name="T19" fmla="*/ 4 h 16"/>
                  <a:gd name="T20" fmla="*/ 14 w 18"/>
                  <a:gd name="T21" fmla="*/ 4 h 16"/>
                  <a:gd name="T22" fmla="*/ 18 w 18"/>
                  <a:gd name="T23" fmla="*/ 6 h 16"/>
                  <a:gd name="T24" fmla="*/ 18 w 18"/>
                  <a:gd name="T25" fmla="*/ 8 h 16"/>
                  <a:gd name="T26" fmla="*/ 18 w 18"/>
                  <a:gd name="T27" fmla="*/ 12 h 16"/>
                  <a:gd name="T28" fmla="*/ 18 w 18"/>
                  <a:gd name="T29" fmla="*/ 12 h 16"/>
                  <a:gd name="T30" fmla="*/ 18 w 18"/>
                  <a:gd name="T31" fmla="*/ 14 h 16"/>
                  <a:gd name="T32" fmla="*/ 16 w 18"/>
                  <a:gd name="T33" fmla="*/ 16 h 16"/>
                  <a:gd name="T34" fmla="*/ 14 w 18"/>
                  <a:gd name="T35" fmla="*/ 16 h 16"/>
                  <a:gd name="T36" fmla="*/ 14 w 18"/>
                  <a:gd name="T3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6">
                    <a:moveTo>
                      <a:pt x="14" y="16"/>
                    </a:moveTo>
                    <a:lnTo>
                      <a:pt x="14" y="16"/>
                    </a:lnTo>
                    <a:lnTo>
                      <a:pt x="8" y="8"/>
                    </a:lnTo>
                    <a:lnTo>
                      <a:pt x="4" y="6"/>
                    </a:lnTo>
                    <a:lnTo>
                      <a:pt x="0" y="4"/>
                    </a:lnTo>
                    <a:lnTo>
                      <a:pt x="0" y="4"/>
                    </a:lnTo>
                    <a:lnTo>
                      <a:pt x="4" y="2"/>
                    </a:lnTo>
                    <a:lnTo>
                      <a:pt x="8" y="0"/>
                    </a:lnTo>
                    <a:lnTo>
                      <a:pt x="12" y="2"/>
                    </a:lnTo>
                    <a:lnTo>
                      <a:pt x="14" y="4"/>
                    </a:lnTo>
                    <a:lnTo>
                      <a:pt x="14" y="4"/>
                    </a:lnTo>
                    <a:lnTo>
                      <a:pt x="18" y="6"/>
                    </a:lnTo>
                    <a:lnTo>
                      <a:pt x="18" y="8"/>
                    </a:lnTo>
                    <a:lnTo>
                      <a:pt x="18" y="12"/>
                    </a:lnTo>
                    <a:lnTo>
                      <a:pt x="18" y="12"/>
                    </a:lnTo>
                    <a:lnTo>
                      <a:pt x="18" y="14"/>
                    </a:lnTo>
                    <a:lnTo>
                      <a:pt x="16" y="16"/>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7" name="Freeform 1062">
                <a:extLst>
                  <a:ext uri="{FF2B5EF4-FFF2-40B4-BE49-F238E27FC236}">
                    <a16:creationId xmlns:a16="http://schemas.microsoft.com/office/drawing/2014/main" id="{6F55F843-E46B-ECB8-499F-9013BF9E3603}"/>
                  </a:ext>
                </a:extLst>
              </p:cNvPr>
              <p:cNvSpPr>
                <a:spLocks/>
              </p:cNvSpPr>
              <p:nvPr/>
            </p:nvSpPr>
            <p:spPr bwMode="auto">
              <a:xfrm>
                <a:off x="5932" y="1922"/>
                <a:ext cx="68" cy="75"/>
              </a:xfrm>
              <a:custGeom>
                <a:avLst/>
                <a:gdLst>
                  <a:gd name="T0" fmla="*/ 42 w 68"/>
                  <a:gd name="T1" fmla="*/ 61 h 75"/>
                  <a:gd name="T2" fmla="*/ 40 w 68"/>
                  <a:gd name="T3" fmla="*/ 58 h 75"/>
                  <a:gd name="T4" fmla="*/ 34 w 68"/>
                  <a:gd name="T5" fmla="*/ 48 h 75"/>
                  <a:gd name="T6" fmla="*/ 30 w 68"/>
                  <a:gd name="T7" fmla="*/ 65 h 75"/>
                  <a:gd name="T8" fmla="*/ 28 w 68"/>
                  <a:gd name="T9" fmla="*/ 69 h 75"/>
                  <a:gd name="T10" fmla="*/ 26 w 68"/>
                  <a:gd name="T11" fmla="*/ 65 h 75"/>
                  <a:gd name="T12" fmla="*/ 24 w 68"/>
                  <a:gd name="T13" fmla="*/ 56 h 75"/>
                  <a:gd name="T14" fmla="*/ 22 w 68"/>
                  <a:gd name="T15" fmla="*/ 50 h 75"/>
                  <a:gd name="T16" fmla="*/ 18 w 68"/>
                  <a:gd name="T17" fmla="*/ 40 h 75"/>
                  <a:gd name="T18" fmla="*/ 20 w 68"/>
                  <a:gd name="T19" fmla="*/ 36 h 75"/>
                  <a:gd name="T20" fmla="*/ 24 w 68"/>
                  <a:gd name="T21" fmla="*/ 36 h 75"/>
                  <a:gd name="T22" fmla="*/ 20 w 68"/>
                  <a:gd name="T23" fmla="*/ 32 h 75"/>
                  <a:gd name="T24" fmla="*/ 14 w 68"/>
                  <a:gd name="T25" fmla="*/ 32 h 75"/>
                  <a:gd name="T26" fmla="*/ 12 w 68"/>
                  <a:gd name="T27" fmla="*/ 30 h 75"/>
                  <a:gd name="T28" fmla="*/ 2 w 68"/>
                  <a:gd name="T29" fmla="*/ 14 h 75"/>
                  <a:gd name="T30" fmla="*/ 0 w 68"/>
                  <a:gd name="T31" fmla="*/ 6 h 75"/>
                  <a:gd name="T32" fmla="*/ 2 w 68"/>
                  <a:gd name="T33" fmla="*/ 0 h 75"/>
                  <a:gd name="T34" fmla="*/ 4 w 68"/>
                  <a:gd name="T35" fmla="*/ 2 h 75"/>
                  <a:gd name="T36" fmla="*/ 8 w 68"/>
                  <a:gd name="T37" fmla="*/ 8 h 75"/>
                  <a:gd name="T38" fmla="*/ 12 w 68"/>
                  <a:gd name="T39" fmla="*/ 6 h 75"/>
                  <a:gd name="T40" fmla="*/ 14 w 68"/>
                  <a:gd name="T41" fmla="*/ 10 h 75"/>
                  <a:gd name="T42" fmla="*/ 18 w 68"/>
                  <a:gd name="T43" fmla="*/ 8 h 75"/>
                  <a:gd name="T44" fmla="*/ 20 w 68"/>
                  <a:gd name="T45" fmla="*/ 4 h 75"/>
                  <a:gd name="T46" fmla="*/ 22 w 68"/>
                  <a:gd name="T47" fmla="*/ 4 h 75"/>
                  <a:gd name="T48" fmla="*/ 24 w 68"/>
                  <a:gd name="T49" fmla="*/ 12 h 75"/>
                  <a:gd name="T50" fmla="*/ 32 w 68"/>
                  <a:gd name="T51" fmla="*/ 24 h 75"/>
                  <a:gd name="T52" fmla="*/ 40 w 68"/>
                  <a:gd name="T53" fmla="*/ 32 h 75"/>
                  <a:gd name="T54" fmla="*/ 54 w 68"/>
                  <a:gd name="T55" fmla="*/ 42 h 75"/>
                  <a:gd name="T56" fmla="*/ 54 w 68"/>
                  <a:gd name="T57" fmla="*/ 38 h 75"/>
                  <a:gd name="T58" fmla="*/ 54 w 68"/>
                  <a:gd name="T59" fmla="*/ 32 h 75"/>
                  <a:gd name="T60" fmla="*/ 60 w 68"/>
                  <a:gd name="T61" fmla="*/ 32 h 75"/>
                  <a:gd name="T62" fmla="*/ 62 w 68"/>
                  <a:gd name="T63" fmla="*/ 38 h 75"/>
                  <a:gd name="T64" fmla="*/ 66 w 68"/>
                  <a:gd name="T65" fmla="*/ 46 h 75"/>
                  <a:gd name="T66" fmla="*/ 68 w 68"/>
                  <a:gd name="T67" fmla="*/ 56 h 75"/>
                  <a:gd name="T68" fmla="*/ 62 w 68"/>
                  <a:gd name="T69" fmla="*/ 56 h 75"/>
                  <a:gd name="T70" fmla="*/ 60 w 68"/>
                  <a:gd name="T71" fmla="*/ 54 h 75"/>
                  <a:gd name="T72" fmla="*/ 58 w 68"/>
                  <a:gd name="T73" fmla="*/ 54 h 75"/>
                  <a:gd name="T74" fmla="*/ 64 w 68"/>
                  <a:gd name="T75" fmla="*/ 75 h 75"/>
                  <a:gd name="T76" fmla="*/ 54 w 68"/>
                  <a:gd name="T77" fmla="*/ 63 h 75"/>
                  <a:gd name="T78" fmla="*/ 46 w 68"/>
                  <a:gd name="T79" fmla="*/ 58 h 75"/>
                  <a:gd name="T80" fmla="*/ 42 w 68"/>
                  <a:gd name="T81"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 h="75">
                    <a:moveTo>
                      <a:pt x="42" y="61"/>
                    </a:moveTo>
                    <a:lnTo>
                      <a:pt x="42" y="61"/>
                    </a:lnTo>
                    <a:lnTo>
                      <a:pt x="40" y="58"/>
                    </a:lnTo>
                    <a:lnTo>
                      <a:pt x="40" y="58"/>
                    </a:lnTo>
                    <a:lnTo>
                      <a:pt x="36" y="52"/>
                    </a:lnTo>
                    <a:lnTo>
                      <a:pt x="34" y="48"/>
                    </a:lnTo>
                    <a:lnTo>
                      <a:pt x="32" y="52"/>
                    </a:lnTo>
                    <a:lnTo>
                      <a:pt x="30" y="65"/>
                    </a:lnTo>
                    <a:lnTo>
                      <a:pt x="30" y="65"/>
                    </a:lnTo>
                    <a:lnTo>
                      <a:pt x="28" y="69"/>
                    </a:lnTo>
                    <a:lnTo>
                      <a:pt x="28" y="69"/>
                    </a:lnTo>
                    <a:lnTo>
                      <a:pt x="26" y="65"/>
                    </a:lnTo>
                    <a:lnTo>
                      <a:pt x="26" y="65"/>
                    </a:lnTo>
                    <a:lnTo>
                      <a:pt x="24" y="56"/>
                    </a:lnTo>
                    <a:lnTo>
                      <a:pt x="22" y="50"/>
                    </a:lnTo>
                    <a:lnTo>
                      <a:pt x="22" y="50"/>
                    </a:lnTo>
                    <a:lnTo>
                      <a:pt x="20" y="46"/>
                    </a:lnTo>
                    <a:lnTo>
                      <a:pt x="18" y="40"/>
                    </a:lnTo>
                    <a:lnTo>
                      <a:pt x="18" y="40"/>
                    </a:lnTo>
                    <a:lnTo>
                      <a:pt x="20" y="36"/>
                    </a:lnTo>
                    <a:lnTo>
                      <a:pt x="22" y="36"/>
                    </a:lnTo>
                    <a:lnTo>
                      <a:pt x="24" y="36"/>
                    </a:lnTo>
                    <a:lnTo>
                      <a:pt x="24" y="36"/>
                    </a:lnTo>
                    <a:lnTo>
                      <a:pt x="20" y="32"/>
                    </a:lnTo>
                    <a:lnTo>
                      <a:pt x="18" y="32"/>
                    </a:lnTo>
                    <a:lnTo>
                      <a:pt x="14" y="32"/>
                    </a:lnTo>
                    <a:lnTo>
                      <a:pt x="14" y="32"/>
                    </a:lnTo>
                    <a:lnTo>
                      <a:pt x="12" y="30"/>
                    </a:lnTo>
                    <a:lnTo>
                      <a:pt x="8" y="26"/>
                    </a:lnTo>
                    <a:lnTo>
                      <a:pt x="2" y="14"/>
                    </a:lnTo>
                    <a:lnTo>
                      <a:pt x="2" y="14"/>
                    </a:lnTo>
                    <a:lnTo>
                      <a:pt x="0" y="6"/>
                    </a:lnTo>
                    <a:lnTo>
                      <a:pt x="0" y="2"/>
                    </a:lnTo>
                    <a:lnTo>
                      <a:pt x="2" y="0"/>
                    </a:lnTo>
                    <a:lnTo>
                      <a:pt x="2" y="0"/>
                    </a:lnTo>
                    <a:lnTo>
                      <a:pt x="4" y="2"/>
                    </a:lnTo>
                    <a:lnTo>
                      <a:pt x="6" y="4"/>
                    </a:lnTo>
                    <a:lnTo>
                      <a:pt x="8" y="8"/>
                    </a:lnTo>
                    <a:lnTo>
                      <a:pt x="12" y="6"/>
                    </a:lnTo>
                    <a:lnTo>
                      <a:pt x="12" y="6"/>
                    </a:lnTo>
                    <a:lnTo>
                      <a:pt x="12" y="8"/>
                    </a:lnTo>
                    <a:lnTo>
                      <a:pt x="14" y="10"/>
                    </a:lnTo>
                    <a:lnTo>
                      <a:pt x="16" y="10"/>
                    </a:lnTo>
                    <a:lnTo>
                      <a:pt x="18" y="8"/>
                    </a:lnTo>
                    <a:lnTo>
                      <a:pt x="18" y="8"/>
                    </a:lnTo>
                    <a:lnTo>
                      <a:pt x="20" y="4"/>
                    </a:lnTo>
                    <a:lnTo>
                      <a:pt x="22" y="4"/>
                    </a:lnTo>
                    <a:lnTo>
                      <a:pt x="22" y="4"/>
                    </a:lnTo>
                    <a:lnTo>
                      <a:pt x="24" y="12"/>
                    </a:lnTo>
                    <a:lnTo>
                      <a:pt x="24" y="12"/>
                    </a:lnTo>
                    <a:lnTo>
                      <a:pt x="28" y="18"/>
                    </a:lnTo>
                    <a:lnTo>
                      <a:pt x="32" y="24"/>
                    </a:lnTo>
                    <a:lnTo>
                      <a:pt x="40" y="32"/>
                    </a:lnTo>
                    <a:lnTo>
                      <a:pt x="40" y="32"/>
                    </a:lnTo>
                    <a:lnTo>
                      <a:pt x="48" y="38"/>
                    </a:lnTo>
                    <a:lnTo>
                      <a:pt x="54" y="42"/>
                    </a:lnTo>
                    <a:lnTo>
                      <a:pt x="54" y="42"/>
                    </a:lnTo>
                    <a:lnTo>
                      <a:pt x="54" y="38"/>
                    </a:lnTo>
                    <a:lnTo>
                      <a:pt x="54" y="32"/>
                    </a:lnTo>
                    <a:lnTo>
                      <a:pt x="54" y="32"/>
                    </a:lnTo>
                    <a:lnTo>
                      <a:pt x="56" y="32"/>
                    </a:lnTo>
                    <a:lnTo>
                      <a:pt x="60" y="32"/>
                    </a:lnTo>
                    <a:lnTo>
                      <a:pt x="62" y="38"/>
                    </a:lnTo>
                    <a:lnTo>
                      <a:pt x="62" y="38"/>
                    </a:lnTo>
                    <a:lnTo>
                      <a:pt x="64" y="42"/>
                    </a:lnTo>
                    <a:lnTo>
                      <a:pt x="66" y="46"/>
                    </a:lnTo>
                    <a:lnTo>
                      <a:pt x="68" y="56"/>
                    </a:lnTo>
                    <a:lnTo>
                      <a:pt x="68" y="56"/>
                    </a:lnTo>
                    <a:lnTo>
                      <a:pt x="64" y="58"/>
                    </a:lnTo>
                    <a:lnTo>
                      <a:pt x="62" y="56"/>
                    </a:lnTo>
                    <a:lnTo>
                      <a:pt x="60" y="54"/>
                    </a:lnTo>
                    <a:lnTo>
                      <a:pt x="60" y="54"/>
                    </a:lnTo>
                    <a:lnTo>
                      <a:pt x="58" y="54"/>
                    </a:lnTo>
                    <a:lnTo>
                      <a:pt x="58" y="54"/>
                    </a:lnTo>
                    <a:lnTo>
                      <a:pt x="62" y="63"/>
                    </a:lnTo>
                    <a:lnTo>
                      <a:pt x="64" y="75"/>
                    </a:lnTo>
                    <a:lnTo>
                      <a:pt x="64" y="75"/>
                    </a:lnTo>
                    <a:lnTo>
                      <a:pt x="54" y="63"/>
                    </a:lnTo>
                    <a:lnTo>
                      <a:pt x="48" y="58"/>
                    </a:lnTo>
                    <a:lnTo>
                      <a:pt x="46" y="58"/>
                    </a:lnTo>
                    <a:lnTo>
                      <a:pt x="42" y="61"/>
                    </a:lnTo>
                    <a:lnTo>
                      <a:pt x="42"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8" name="Freeform 1063">
                <a:extLst>
                  <a:ext uri="{FF2B5EF4-FFF2-40B4-BE49-F238E27FC236}">
                    <a16:creationId xmlns:a16="http://schemas.microsoft.com/office/drawing/2014/main" id="{E5470A1C-D5EC-C2D7-305A-62264092D731}"/>
                  </a:ext>
                </a:extLst>
              </p:cNvPr>
              <p:cNvSpPr>
                <a:spLocks/>
              </p:cNvSpPr>
              <p:nvPr/>
            </p:nvSpPr>
            <p:spPr bwMode="auto">
              <a:xfrm>
                <a:off x="5994" y="1898"/>
                <a:ext cx="14" cy="50"/>
              </a:xfrm>
              <a:custGeom>
                <a:avLst/>
                <a:gdLst>
                  <a:gd name="T0" fmla="*/ 4 w 14"/>
                  <a:gd name="T1" fmla="*/ 50 h 50"/>
                  <a:gd name="T2" fmla="*/ 4 w 14"/>
                  <a:gd name="T3" fmla="*/ 50 h 50"/>
                  <a:gd name="T4" fmla="*/ 0 w 14"/>
                  <a:gd name="T5" fmla="*/ 46 h 50"/>
                  <a:gd name="T6" fmla="*/ 0 w 14"/>
                  <a:gd name="T7" fmla="*/ 46 h 50"/>
                  <a:gd name="T8" fmla="*/ 0 w 14"/>
                  <a:gd name="T9" fmla="*/ 40 h 50"/>
                  <a:gd name="T10" fmla="*/ 0 w 14"/>
                  <a:gd name="T11" fmla="*/ 32 h 50"/>
                  <a:gd name="T12" fmla="*/ 0 w 14"/>
                  <a:gd name="T13" fmla="*/ 32 h 50"/>
                  <a:gd name="T14" fmla="*/ 2 w 14"/>
                  <a:gd name="T15" fmla="*/ 24 h 50"/>
                  <a:gd name="T16" fmla="*/ 2 w 14"/>
                  <a:gd name="T17" fmla="*/ 22 h 50"/>
                  <a:gd name="T18" fmla="*/ 4 w 14"/>
                  <a:gd name="T19" fmla="*/ 20 h 50"/>
                  <a:gd name="T20" fmla="*/ 4 w 14"/>
                  <a:gd name="T21" fmla="*/ 20 h 50"/>
                  <a:gd name="T22" fmla="*/ 6 w 14"/>
                  <a:gd name="T23" fmla="*/ 18 h 50"/>
                  <a:gd name="T24" fmla="*/ 4 w 14"/>
                  <a:gd name="T25" fmla="*/ 12 h 50"/>
                  <a:gd name="T26" fmla="*/ 4 w 14"/>
                  <a:gd name="T27" fmla="*/ 12 h 50"/>
                  <a:gd name="T28" fmla="*/ 4 w 14"/>
                  <a:gd name="T29" fmla="*/ 8 h 50"/>
                  <a:gd name="T30" fmla="*/ 6 w 14"/>
                  <a:gd name="T31" fmla="*/ 4 h 50"/>
                  <a:gd name="T32" fmla="*/ 8 w 14"/>
                  <a:gd name="T33" fmla="*/ 0 h 50"/>
                  <a:gd name="T34" fmla="*/ 8 w 14"/>
                  <a:gd name="T35" fmla="*/ 0 h 50"/>
                  <a:gd name="T36" fmla="*/ 10 w 14"/>
                  <a:gd name="T37" fmla="*/ 0 h 50"/>
                  <a:gd name="T38" fmla="*/ 12 w 14"/>
                  <a:gd name="T39" fmla="*/ 2 h 50"/>
                  <a:gd name="T40" fmla="*/ 14 w 14"/>
                  <a:gd name="T41" fmla="*/ 14 h 50"/>
                  <a:gd name="T42" fmla="*/ 14 w 14"/>
                  <a:gd name="T43" fmla="*/ 14 h 50"/>
                  <a:gd name="T44" fmla="*/ 14 w 14"/>
                  <a:gd name="T45" fmla="*/ 28 h 50"/>
                  <a:gd name="T46" fmla="*/ 12 w 14"/>
                  <a:gd name="T47" fmla="*/ 34 h 50"/>
                  <a:gd name="T48" fmla="*/ 8 w 14"/>
                  <a:gd name="T49" fmla="*/ 38 h 50"/>
                  <a:gd name="T50" fmla="*/ 8 w 14"/>
                  <a:gd name="T51" fmla="*/ 38 h 50"/>
                  <a:gd name="T52" fmla="*/ 8 w 14"/>
                  <a:gd name="T53" fmla="*/ 48 h 50"/>
                  <a:gd name="T54" fmla="*/ 8 w 14"/>
                  <a:gd name="T55" fmla="*/ 48 h 50"/>
                  <a:gd name="T56" fmla="*/ 6 w 14"/>
                  <a:gd name="T57" fmla="*/ 50 h 50"/>
                  <a:gd name="T58" fmla="*/ 4 w 14"/>
                  <a:gd name="T59" fmla="*/ 50 h 50"/>
                  <a:gd name="T60" fmla="*/ 4 w 14"/>
                  <a:gd name="T6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50">
                    <a:moveTo>
                      <a:pt x="4" y="50"/>
                    </a:moveTo>
                    <a:lnTo>
                      <a:pt x="4" y="50"/>
                    </a:lnTo>
                    <a:lnTo>
                      <a:pt x="0" y="46"/>
                    </a:lnTo>
                    <a:lnTo>
                      <a:pt x="0" y="46"/>
                    </a:lnTo>
                    <a:lnTo>
                      <a:pt x="0" y="40"/>
                    </a:lnTo>
                    <a:lnTo>
                      <a:pt x="0" y="32"/>
                    </a:lnTo>
                    <a:lnTo>
                      <a:pt x="0" y="32"/>
                    </a:lnTo>
                    <a:lnTo>
                      <a:pt x="2" y="24"/>
                    </a:lnTo>
                    <a:lnTo>
                      <a:pt x="2" y="22"/>
                    </a:lnTo>
                    <a:lnTo>
                      <a:pt x="4" y="20"/>
                    </a:lnTo>
                    <a:lnTo>
                      <a:pt x="4" y="20"/>
                    </a:lnTo>
                    <a:lnTo>
                      <a:pt x="6" y="18"/>
                    </a:lnTo>
                    <a:lnTo>
                      <a:pt x="4" y="12"/>
                    </a:lnTo>
                    <a:lnTo>
                      <a:pt x="4" y="12"/>
                    </a:lnTo>
                    <a:lnTo>
                      <a:pt x="4" y="8"/>
                    </a:lnTo>
                    <a:lnTo>
                      <a:pt x="6" y="4"/>
                    </a:lnTo>
                    <a:lnTo>
                      <a:pt x="8" y="0"/>
                    </a:lnTo>
                    <a:lnTo>
                      <a:pt x="8" y="0"/>
                    </a:lnTo>
                    <a:lnTo>
                      <a:pt x="10" y="0"/>
                    </a:lnTo>
                    <a:lnTo>
                      <a:pt x="12" y="2"/>
                    </a:lnTo>
                    <a:lnTo>
                      <a:pt x="14" y="14"/>
                    </a:lnTo>
                    <a:lnTo>
                      <a:pt x="14" y="14"/>
                    </a:lnTo>
                    <a:lnTo>
                      <a:pt x="14" y="28"/>
                    </a:lnTo>
                    <a:lnTo>
                      <a:pt x="12" y="34"/>
                    </a:lnTo>
                    <a:lnTo>
                      <a:pt x="8" y="38"/>
                    </a:lnTo>
                    <a:lnTo>
                      <a:pt x="8" y="38"/>
                    </a:lnTo>
                    <a:lnTo>
                      <a:pt x="8" y="48"/>
                    </a:lnTo>
                    <a:lnTo>
                      <a:pt x="8" y="48"/>
                    </a:lnTo>
                    <a:lnTo>
                      <a:pt x="6" y="50"/>
                    </a:lnTo>
                    <a:lnTo>
                      <a:pt x="4" y="50"/>
                    </a:lnTo>
                    <a:lnTo>
                      <a:pt x="4"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9" name="Freeform 1064">
                <a:extLst>
                  <a:ext uri="{FF2B5EF4-FFF2-40B4-BE49-F238E27FC236}">
                    <a16:creationId xmlns:a16="http://schemas.microsoft.com/office/drawing/2014/main" id="{A5851187-DB8A-6FD5-7CEB-2AE6002826D8}"/>
                  </a:ext>
                </a:extLst>
              </p:cNvPr>
              <p:cNvSpPr>
                <a:spLocks/>
              </p:cNvSpPr>
              <p:nvPr/>
            </p:nvSpPr>
            <p:spPr bwMode="auto">
              <a:xfrm>
                <a:off x="5444" y="1511"/>
                <a:ext cx="132" cy="96"/>
              </a:xfrm>
              <a:custGeom>
                <a:avLst/>
                <a:gdLst>
                  <a:gd name="T0" fmla="*/ 128 w 132"/>
                  <a:gd name="T1" fmla="*/ 44 h 96"/>
                  <a:gd name="T2" fmla="*/ 128 w 132"/>
                  <a:gd name="T3" fmla="*/ 60 h 96"/>
                  <a:gd name="T4" fmla="*/ 132 w 132"/>
                  <a:gd name="T5" fmla="*/ 80 h 96"/>
                  <a:gd name="T6" fmla="*/ 128 w 132"/>
                  <a:gd name="T7" fmla="*/ 82 h 96"/>
                  <a:gd name="T8" fmla="*/ 118 w 132"/>
                  <a:gd name="T9" fmla="*/ 66 h 96"/>
                  <a:gd name="T10" fmla="*/ 114 w 132"/>
                  <a:gd name="T11" fmla="*/ 66 h 96"/>
                  <a:gd name="T12" fmla="*/ 110 w 132"/>
                  <a:gd name="T13" fmla="*/ 78 h 96"/>
                  <a:gd name="T14" fmla="*/ 90 w 132"/>
                  <a:gd name="T15" fmla="*/ 96 h 96"/>
                  <a:gd name="T16" fmla="*/ 84 w 132"/>
                  <a:gd name="T17" fmla="*/ 94 h 96"/>
                  <a:gd name="T18" fmla="*/ 78 w 132"/>
                  <a:gd name="T19" fmla="*/ 80 h 96"/>
                  <a:gd name="T20" fmla="*/ 78 w 132"/>
                  <a:gd name="T21" fmla="*/ 78 h 96"/>
                  <a:gd name="T22" fmla="*/ 66 w 132"/>
                  <a:gd name="T23" fmla="*/ 80 h 96"/>
                  <a:gd name="T24" fmla="*/ 54 w 132"/>
                  <a:gd name="T25" fmla="*/ 78 h 96"/>
                  <a:gd name="T26" fmla="*/ 48 w 132"/>
                  <a:gd name="T27" fmla="*/ 78 h 96"/>
                  <a:gd name="T28" fmla="*/ 46 w 132"/>
                  <a:gd name="T29" fmla="*/ 72 h 96"/>
                  <a:gd name="T30" fmla="*/ 52 w 132"/>
                  <a:gd name="T31" fmla="*/ 58 h 96"/>
                  <a:gd name="T32" fmla="*/ 46 w 132"/>
                  <a:gd name="T33" fmla="*/ 36 h 96"/>
                  <a:gd name="T34" fmla="*/ 40 w 132"/>
                  <a:gd name="T35" fmla="*/ 42 h 96"/>
                  <a:gd name="T36" fmla="*/ 40 w 132"/>
                  <a:gd name="T37" fmla="*/ 50 h 96"/>
                  <a:gd name="T38" fmla="*/ 34 w 132"/>
                  <a:gd name="T39" fmla="*/ 58 h 96"/>
                  <a:gd name="T40" fmla="*/ 28 w 132"/>
                  <a:gd name="T41" fmla="*/ 42 h 96"/>
                  <a:gd name="T42" fmla="*/ 18 w 132"/>
                  <a:gd name="T43" fmla="*/ 40 h 96"/>
                  <a:gd name="T44" fmla="*/ 14 w 132"/>
                  <a:gd name="T45" fmla="*/ 48 h 96"/>
                  <a:gd name="T46" fmla="*/ 16 w 132"/>
                  <a:gd name="T47" fmla="*/ 66 h 96"/>
                  <a:gd name="T48" fmla="*/ 10 w 132"/>
                  <a:gd name="T49" fmla="*/ 78 h 96"/>
                  <a:gd name="T50" fmla="*/ 4 w 132"/>
                  <a:gd name="T51" fmla="*/ 82 h 96"/>
                  <a:gd name="T52" fmla="*/ 2 w 132"/>
                  <a:gd name="T53" fmla="*/ 72 h 96"/>
                  <a:gd name="T54" fmla="*/ 6 w 132"/>
                  <a:gd name="T55" fmla="*/ 58 h 96"/>
                  <a:gd name="T56" fmla="*/ 4 w 132"/>
                  <a:gd name="T57" fmla="*/ 40 h 96"/>
                  <a:gd name="T58" fmla="*/ 0 w 132"/>
                  <a:gd name="T59" fmla="*/ 18 h 96"/>
                  <a:gd name="T60" fmla="*/ 6 w 132"/>
                  <a:gd name="T61" fmla="*/ 6 h 96"/>
                  <a:gd name="T62" fmla="*/ 16 w 132"/>
                  <a:gd name="T63" fmla="*/ 14 h 96"/>
                  <a:gd name="T64" fmla="*/ 24 w 132"/>
                  <a:gd name="T65" fmla="*/ 22 h 96"/>
                  <a:gd name="T66" fmla="*/ 36 w 132"/>
                  <a:gd name="T67" fmla="*/ 10 h 96"/>
                  <a:gd name="T68" fmla="*/ 42 w 132"/>
                  <a:gd name="T69" fmla="*/ 0 h 96"/>
                  <a:gd name="T70" fmla="*/ 50 w 132"/>
                  <a:gd name="T71" fmla="*/ 2 h 96"/>
                  <a:gd name="T72" fmla="*/ 64 w 132"/>
                  <a:gd name="T73" fmla="*/ 6 h 96"/>
                  <a:gd name="T74" fmla="*/ 70 w 132"/>
                  <a:gd name="T75" fmla="*/ 0 h 96"/>
                  <a:gd name="T76" fmla="*/ 74 w 132"/>
                  <a:gd name="T77" fmla="*/ 4 h 96"/>
                  <a:gd name="T78" fmla="*/ 84 w 132"/>
                  <a:gd name="T79" fmla="*/ 18 h 96"/>
                  <a:gd name="T80" fmla="*/ 92 w 132"/>
                  <a:gd name="T81" fmla="*/ 26 h 96"/>
                  <a:gd name="T82" fmla="*/ 100 w 132"/>
                  <a:gd name="T83" fmla="*/ 32 h 96"/>
                  <a:gd name="T84" fmla="*/ 102 w 132"/>
                  <a:gd name="T85" fmla="*/ 30 h 96"/>
                  <a:gd name="T86" fmla="*/ 108 w 132"/>
                  <a:gd name="T87" fmla="*/ 22 h 96"/>
                  <a:gd name="T88" fmla="*/ 112 w 132"/>
                  <a:gd name="T89" fmla="*/ 22 h 96"/>
                  <a:gd name="T90" fmla="*/ 118 w 132"/>
                  <a:gd name="T91" fmla="*/ 14 h 96"/>
                  <a:gd name="T92" fmla="*/ 130 w 132"/>
                  <a:gd name="T93"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96">
                    <a:moveTo>
                      <a:pt x="130" y="40"/>
                    </a:moveTo>
                    <a:lnTo>
                      <a:pt x="130" y="40"/>
                    </a:lnTo>
                    <a:lnTo>
                      <a:pt x="128" y="44"/>
                    </a:lnTo>
                    <a:lnTo>
                      <a:pt x="126" y="48"/>
                    </a:lnTo>
                    <a:lnTo>
                      <a:pt x="128" y="60"/>
                    </a:lnTo>
                    <a:lnTo>
                      <a:pt x="128" y="60"/>
                    </a:lnTo>
                    <a:lnTo>
                      <a:pt x="130" y="70"/>
                    </a:lnTo>
                    <a:lnTo>
                      <a:pt x="132" y="80"/>
                    </a:lnTo>
                    <a:lnTo>
                      <a:pt x="132" y="80"/>
                    </a:lnTo>
                    <a:lnTo>
                      <a:pt x="130" y="82"/>
                    </a:lnTo>
                    <a:lnTo>
                      <a:pt x="128" y="82"/>
                    </a:lnTo>
                    <a:lnTo>
                      <a:pt x="128" y="82"/>
                    </a:lnTo>
                    <a:lnTo>
                      <a:pt x="124" y="78"/>
                    </a:lnTo>
                    <a:lnTo>
                      <a:pt x="122" y="72"/>
                    </a:lnTo>
                    <a:lnTo>
                      <a:pt x="118" y="66"/>
                    </a:lnTo>
                    <a:lnTo>
                      <a:pt x="116" y="66"/>
                    </a:lnTo>
                    <a:lnTo>
                      <a:pt x="114" y="66"/>
                    </a:lnTo>
                    <a:lnTo>
                      <a:pt x="114" y="66"/>
                    </a:lnTo>
                    <a:lnTo>
                      <a:pt x="112" y="72"/>
                    </a:lnTo>
                    <a:lnTo>
                      <a:pt x="110" y="78"/>
                    </a:lnTo>
                    <a:lnTo>
                      <a:pt x="110" y="78"/>
                    </a:lnTo>
                    <a:lnTo>
                      <a:pt x="100" y="88"/>
                    </a:lnTo>
                    <a:lnTo>
                      <a:pt x="94" y="92"/>
                    </a:lnTo>
                    <a:lnTo>
                      <a:pt x="90" y="96"/>
                    </a:lnTo>
                    <a:lnTo>
                      <a:pt x="90" y="96"/>
                    </a:lnTo>
                    <a:lnTo>
                      <a:pt x="86" y="96"/>
                    </a:lnTo>
                    <a:lnTo>
                      <a:pt x="84" y="94"/>
                    </a:lnTo>
                    <a:lnTo>
                      <a:pt x="80" y="84"/>
                    </a:lnTo>
                    <a:lnTo>
                      <a:pt x="80" y="84"/>
                    </a:lnTo>
                    <a:lnTo>
                      <a:pt x="78" y="80"/>
                    </a:lnTo>
                    <a:lnTo>
                      <a:pt x="78" y="78"/>
                    </a:lnTo>
                    <a:lnTo>
                      <a:pt x="78" y="78"/>
                    </a:lnTo>
                    <a:lnTo>
                      <a:pt x="78" y="78"/>
                    </a:lnTo>
                    <a:lnTo>
                      <a:pt x="74" y="80"/>
                    </a:lnTo>
                    <a:lnTo>
                      <a:pt x="72" y="80"/>
                    </a:lnTo>
                    <a:lnTo>
                      <a:pt x="66" y="80"/>
                    </a:lnTo>
                    <a:lnTo>
                      <a:pt x="60" y="76"/>
                    </a:lnTo>
                    <a:lnTo>
                      <a:pt x="58" y="76"/>
                    </a:lnTo>
                    <a:lnTo>
                      <a:pt x="54" y="78"/>
                    </a:lnTo>
                    <a:lnTo>
                      <a:pt x="54" y="78"/>
                    </a:lnTo>
                    <a:lnTo>
                      <a:pt x="50" y="78"/>
                    </a:lnTo>
                    <a:lnTo>
                      <a:pt x="48" y="78"/>
                    </a:lnTo>
                    <a:lnTo>
                      <a:pt x="46" y="74"/>
                    </a:lnTo>
                    <a:lnTo>
                      <a:pt x="46" y="74"/>
                    </a:lnTo>
                    <a:lnTo>
                      <a:pt x="46" y="72"/>
                    </a:lnTo>
                    <a:lnTo>
                      <a:pt x="46" y="72"/>
                    </a:lnTo>
                    <a:lnTo>
                      <a:pt x="50" y="64"/>
                    </a:lnTo>
                    <a:lnTo>
                      <a:pt x="52" y="58"/>
                    </a:lnTo>
                    <a:lnTo>
                      <a:pt x="48" y="42"/>
                    </a:lnTo>
                    <a:lnTo>
                      <a:pt x="48" y="42"/>
                    </a:lnTo>
                    <a:lnTo>
                      <a:pt x="46" y="36"/>
                    </a:lnTo>
                    <a:lnTo>
                      <a:pt x="44" y="36"/>
                    </a:lnTo>
                    <a:lnTo>
                      <a:pt x="42" y="38"/>
                    </a:lnTo>
                    <a:lnTo>
                      <a:pt x="40" y="42"/>
                    </a:lnTo>
                    <a:lnTo>
                      <a:pt x="40" y="42"/>
                    </a:lnTo>
                    <a:lnTo>
                      <a:pt x="40" y="50"/>
                    </a:lnTo>
                    <a:lnTo>
                      <a:pt x="40" y="50"/>
                    </a:lnTo>
                    <a:lnTo>
                      <a:pt x="38" y="58"/>
                    </a:lnTo>
                    <a:lnTo>
                      <a:pt x="36" y="60"/>
                    </a:lnTo>
                    <a:lnTo>
                      <a:pt x="34" y="58"/>
                    </a:lnTo>
                    <a:lnTo>
                      <a:pt x="32" y="52"/>
                    </a:lnTo>
                    <a:lnTo>
                      <a:pt x="32" y="52"/>
                    </a:lnTo>
                    <a:lnTo>
                      <a:pt x="28" y="42"/>
                    </a:lnTo>
                    <a:lnTo>
                      <a:pt x="26" y="36"/>
                    </a:lnTo>
                    <a:lnTo>
                      <a:pt x="22" y="36"/>
                    </a:lnTo>
                    <a:lnTo>
                      <a:pt x="18" y="40"/>
                    </a:lnTo>
                    <a:lnTo>
                      <a:pt x="18" y="40"/>
                    </a:lnTo>
                    <a:lnTo>
                      <a:pt x="14" y="44"/>
                    </a:lnTo>
                    <a:lnTo>
                      <a:pt x="14" y="48"/>
                    </a:lnTo>
                    <a:lnTo>
                      <a:pt x="14" y="62"/>
                    </a:lnTo>
                    <a:lnTo>
                      <a:pt x="14" y="62"/>
                    </a:lnTo>
                    <a:lnTo>
                      <a:pt x="16" y="66"/>
                    </a:lnTo>
                    <a:lnTo>
                      <a:pt x="14" y="72"/>
                    </a:lnTo>
                    <a:lnTo>
                      <a:pt x="14" y="72"/>
                    </a:lnTo>
                    <a:lnTo>
                      <a:pt x="10" y="78"/>
                    </a:lnTo>
                    <a:lnTo>
                      <a:pt x="6" y="82"/>
                    </a:lnTo>
                    <a:lnTo>
                      <a:pt x="6" y="82"/>
                    </a:lnTo>
                    <a:lnTo>
                      <a:pt x="4" y="82"/>
                    </a:lnTo>
                    <a:lnTo>
                      <a:pt x="2" y="82"/>
                    </a:lnTo>
                    <a:lnTo>
                      <a:pt x="2" y="80"/>
                    </a:lnTo>
                    <a:lnTo>
                      <a:pt x="2" y="72"/>
                    </a:lnTo>
                    <a:lnTo>
                      <a:pt x="2" y="72"/>
                    </a:lnTo>
                    <a:lnTo>
                      <a:pt x="4" y="68"/>
                    </a:lnTo>
                    <a:lnTo>
                      <a:pt x="6" y="58"/>
                    </a:lnTo>
                    <a:lnTo>
                      <a:pt x="6" y="48"/>
                    </a:lnTo>
                    <a:lnTo>
                      <a:pt x="4" y="40"/>
                    </a:lnTo>
                    <a:lnTo>
                      <a:pt x="4" y="40"/>
                    </a:lnTo>
                    <a:lnTo>
                      <a:pt x="2" y="32"/>
                    </a:lnTo>
                    <a:lnTo>
                      <a:pt x="0" y="24"/>
                    </a:lnTo>
                    <a:lnTo>
                      <a:pt x="0" y="18"/>
                    </a:lnTo>
                    <a:lnTo>
                      <a:pt x="2" y="10"/>
                    </a:lnTo>
                    <a:lnTo>
                      <a:pt x="2" y="10"/>
                    </a:lnTo>
                    <a:lnTo>
                      <a:pt x="6" y="6"/>
                    </a:lnTo>
                    <a:lnTo>
                      <a:pt x="8" y="6"/>
                    </a:lnTo>
                    <a:lnTo>
                      <a:pt x="12" y="8"/>
                    </a:lnTo>
                    <a:lnTo>
                      <a:pt x="16" y="14"/>
                    </a:lnTo>
                    <a:lnTo>
                      <a:pt x="16" y="14"/>
                    </a:lnTo>
                    <a:lnTo>
                      <a:pt x="20" y="20"/>
                    </a:lnTo>
                    <a:lnTo>
                      <a:pt x="24" y="22"/>
                    </a:lnTo>
                    <a:lnTo>
                      <a:pt x="26" y="22"/>
                    </a:lnTo>
                    <a:lnTo>
                      <a:pt x="32" y="18"/>
                    </a:lnTo>
                    <a:lnTo>
                      <a:pt x="36" y="10"/>
                    </a:lnTo>
                    <a:lnTo>
                      <a:pt x="36" y="10"/>
                    </a:lnTo>
                    <a:lnTo>
                      <a:pt x="40" y="2"/>
                    </a:lnTo>
                    <a:lnTo>
                      <a:pt x="42" y="0"/>
                    </a:lnTo>
                    <a:lnTo>
                      <a:pt x="46" y="0"/>
                    </a:lnTo>
                    <a:lnTo>
                      <a:pt x="50" y="2"/>
                    </a:lnTo>
                    <a:lnTo>
                      <a:pt x="50" y="2"/>
                    </a:lnTo>
                    <a:lnTo>
                      <a:pt x="54" y="6"/>
                    </a:lnTo>
                    <a:lnTo>
                      <a:pt x="58" y="6"/>
                    </a:lnTo>
                    <a:lnTo>
                      <a:pt x="64" y="6"/>
                    </a:lnTo>
                    <a:lnTo>
                      <a:pt x="68" y="2"/>
                    </a:lnTo>
                    <a:lnTo>
                      <a:pt x="68" y="2"/>
                    </a:lnTo>
                    <a:lnTo>
                      <a:pt x="70" y="0"/>
                    </a:lnTo>
                    <a:lnTo>
                      <a:pt x="72" y="0"/>
                    </a:lnTo>
                    <a:lnTo>
                      <a:pt x="74" y="4"/>
                    </a:lnTo>
                    <a:lnTo>
                      <a:pt x="74" y="4"/>
                    </a:lnTo>
                    <a:lnTo>
                      <a:pt x="78" y="12"/>
                    </a:lnTo>
                    <a:lnTo>
                      <a:pt x="80" y="16"/>
                    </a:lnTo>
                    <a:lnTo>
                      <a:pt x="84" y="18"/>
                    </a:lnTo>
                    <a:lnTo>
                      <a:pt x="90" y="18"/>
                    </a:lnTo>
                    <a:lnTo>
                      <a:pt x="90" y="18"/>
                    </a:lnTo>
                    <a:lnTo>
                      <a:pt x="92" y="26"/>
                    </a:lnTo>
                    <a:lnTo>
                      <a:pt x="94" y="32"/>
                    </a:lnTo>
                    <a:lnTo>
                      <a:pt x="96" y="34"/>
                    </a:lnTo>
                    <a:lnTo>
                      <a:pt x="100" y="32"/>
                    </a:lnTo>
                    <a:lnTo>
                      <a:pt x="100" y="32"/>
                    </a:lnTo>
                    <a:lnTo>
                      <a:pt x="102" y="30"/>
                    </a:lnTo>
                    <a:lnTo>
                      <a:pt x="102" y="30"/>
                    </a:lnTo>
                    <a:lnTo>
                      <a:pt x="104" y="28"/>
                    </a:lnTo>
                    <a:lnTo>
                      <a:pt x="106" y="24"/>
                    </a:lnTo>
                    <a:lnTo>
                      <a:pt x="108" y="22"/>
                    </a:lnTo>
                    <a:lnTo>
                      <a:pt x="110" y="22"/>
                    </a:lnTo>
                    <a:lnTo>
                      <a:pt x="110" y="22"/>
                    </a:lnTo>
                    <a:lnTo>
                      <a:pt x="112" y="22"/>
                    </a:lnTo>
                    <a:lnTo>
                      <a:pt x="114" y="18"/>
                    </a:lnTo>
                    <a:lnTo>
                      <a:pt x="116" y="16"/>
                    </a:lnTo>
                    <a:lnTo>
                      <a:pt x="118" y="14"/>
                    </a:lnTo>
                    <a:lnTo>
                      <a:pt x="118" y="14"/>
                    </a:lnTo>
                    <a:lnTo>
                      <a:pt x="124" y="28"/>
                    </a:lnTo>
                    <a:lnTo>
                      <a:pt x="130" y="40"/>
                    </a:lnTo>
                    <a:lnTo>
                      <a:pt x="13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0" name="Freeform 1065">
                <a:extLst>
                  <a:ext uri="{FF2B5EF4-FFF2-40B4-BE49-F238E27FC236}">
                    <a16:creationId xmlns:a16="http://schemas.microsoft.com/office/drawing/2014/main" id="{E7886CC3-3857-0826-3B3A-1FFAF1DFF87A}"/>
                  </a:ext>
                </a:extLst>
              </p:cNvPr>
              <p:cNvSpPr>
                <a:spLocks/>
              </p:cNvSpPr>
              <p:nvPr/>
            </p:nvSpPr>
            <p:spPr bwMode="auto">
              <a:xfrm>
                <a:off x="5302" y="1567"/>
                <a:ext cx="98" cy="73"/>
              </a:xfrm>
              <a:custGeom>
                <a:avLst/>
                <a:gdLst>
                  <a:gd name="T0" fmla="*/ 2 w 98"/>
                  <a:gd name="T1" fmla="*/ 28 h 73"/>
                  <a:gd name="T2" fmla="*/ 10 w 98"/>
                  <a:gd name="T3" fmla="*/ 20 h 73"/>
                  <a:gd name="T4" fmla="*/ 14 w 98"/>
                  <a:gd name="T5" fmla="*/ 24 h 73"/>
                  <a:gd name="T6" fmla="*/ 26 w 98"/>
                  <a:gd name="T7" fmla="*/ 34 h 73"/>
                  <a:gd name="T8" fmla="*/ 34 w 98"/>
                  <a:gd name="T9" fmla="*/ 34 h 73"/>
                  <a:gd name="T10" fmla="*/ 40 w 98"/>
                  <a:gd name="T11" fmla="*/ 28 h 73"/>
                  <a:gd name="T12" fmla="*/ 46 w 98"/>
                  <a:gd name="T13" fmla="*/ 24 h 73"/>
                  <a:gd name="T14" fmla="*/ 60 w 98"/>
                  <a:gd name="T15" fmla="*/ 20 h 73"/>
                  <a:gd name="T16" fmla="*/ 64 w 98"/>
                  <a:gd name="T17" fmla="*/ 16 h 73"/>
                  <a:gd name="T18" fmla="*/ 68 w 98"/>
                  <a:gd name="T19" fmla="*/ 10 h 73"/>
                  <a:gd name="T20" fmla="*/ 76 w 98"/>
                  <a:gd name="T21" fmla="*/ 10 h 73"/>
                  <a:gd name="T22" fmla="*/ 80 w 98"/>
                  <a:gd name="T23" fmla="*/ 8 h 73"/>
                  <a:gd name="T24" fmla="*/ 80 w 98"/>
                  <a:gd name="T25" fmla="*/ 2 h 73"/>
                  <a:gd name="T26" fmla="*/ 84 w 98"/>
                  <a:gd name="T27" fmla="*/ 0 h 73"/>
                  <a:gd name="T28" fmla="*/ 86 w 98"/>
                  <a:gd name="T29" fmla="*/ 0 h 73"/>
                  <a:gd name="T30" fmla="*/ 86 w 98"/>
                  <a:gd name="T31" fmla="*/ 6 h 73"/>
                  <a:gd name="T32" fmla="*/ 86 w 98"/>
                  <a:gd name="T33" fmla="*/ 26 h 73"/>
                  <a:gd name="T34" fmla="*/ 86 w 98"/>
                  <a:gd name="T35" fmla="*/ 32 h 73"/>
                  <a:gd name="T36" fmla="*/ 86 w 98"/>
                  <a:gd name="T37" fmla="*/ 34 h 73"/>
                  <a:gd name="T38" fmla="*/ 96 w 98"/>
                  <a:gd name="T39" fmla="*/ 48 h 73"/>
                  <a:gd name="T40" fmla="*/ 98 w 98"/>
                  <a:gd name="T41" fmla="*/ 54 h 73"/>
                  <a:gd name="T42" fmla="*/ 94 w 98"/>
                  <a:gd name="T43" fmla="*/ 69 h 73"/>
                  <a:gd name="T44" fmla="*/ 90 w 98"/>
                  <a:gd name="T45" fmla="*/ 73 h 73"/>
                  <a:gd name="T46" fmla="*/ 86 w 98"/>
                  <a:gd name="T47" fmla="*/ 69 h 73"/>
                  <a:gd name="T48" fmla="*/ 80 w 98"/>
                  <a:gd name="T49" fmla="*/ 56 h 73"/>
                  <a:gd name="T50" fmla="*/ 72 w 98"/>
                  <a:gd name="T51" fmla="*/ 28 h 73"/>
                  <a:gd name="T52" fmla="*/ 70 w 98"/>
                  <a:gd name="T53" fmla="*/ 26 h 73"/>
                  <a:gd name="T54" fmla="*/ 70 w 98"/>
                  <a:gd name="T55" fmla="*/ 26 h 73"/>
                  <a:gd name="T56" fmla="*/ 68 w 98"/>
                  <a:gd name="T57" fmla="*/ 30 h 73"/>
                  <a:gd name="T58" fmla="*/ 68 w 98"/>
                  <a:gd name="T59" fmla="*/ 36 h 73"/>
                  <a:gd name="T60" fmla="*/ 64 w 98"/>
                  <a:gd name="T61" fmla="*/ 40 h 73"/>
                  <a:gd name="T62" fmla="*/ 62 w 98"/>
                  <a:gd name="T63" fmla="*/ 38 h 73"/>
                  <a:gd name="T64" fmla="*/ 56 w 98"/>
                  <a:gd name="T65" fmla="*/ 32 h 73"/>
                  <a:gd name="T66" fmla="*/ 48 w 98"/>
                  <a:gd name="T67" fmla="*/ 36 h 73"/>
                  <a:gd name="T68" fmla="*/ 50 w 98"/>
                  <a:gd name="T69" fmla="*/ 38 h 73"/>
                  <a:gd name="T70" fmla="*/ 56 w 98"/>
                  <a:gd name="T71" fmla="*/ 44 h 73"/>
                  <a:gd name="T72" fmla="*/ 64 w 98"/>
                  <a:gd name="T73" fmla="*/ 44 h 73"/>
                  <a:gd name="T74" fmla="*/ 74 w 98"/>
                  <a:gd name="T75" fmla="*/ 46 h 73"/>
                  <a:gd name="T76" fmla="*/ 78 w 98"/>
                  <a:gd name="T77" fmla="*/ 52 h 73"/>
                  <a:gd name="T78" fmla="*/ 76 w 98"/>
                  <a:gd name="T79" fmla="*/ 58 h 73"/>
                  <a:gd name="T80" fmla="*/ 70 w 98"/>
                  <a:gd name="T81" fmla="*/ 65 h 73"/>
                  <a:gd name="T82" fmla="*/ 66 w 98"/>
                  <a:gd name="T83" fmla="*/ 63 h 73"/>
                  <a:gd name="T84" fmla="*/ 60 w 98"/>
                  <a:gd name="T85" fmla="*/ 63 h 73"/>
                  <a:gd name="T86" fmla="*/ 54 w 98"/>
                  <a:gd name="T87" fmla="*/ 71 h 73"/>
                  <a:gd name="T88" fmla="*/ 46 w 98"/>
                  <a:gd name="T89" fmla="*/ 73 h 73"/>
                  <a:gd name="T90" fmla="*/ 40 w 98"/>
                  <a:gd name="T91" fmla="*/ 69 h 73"/>
                  <a:gd name="T92" fmla="*/ 34 w 98"/>
                  <a:gd name="T93" fmla="*/ 61 h 73"/>
                  <a:gd name="T94" fmla="*/ 32 w 98"/>
                  <a:gd name="T95" fmla="*/ 61 h 73"/>
                  <a:gd name="T96" fmla="*/ 28 w 98"/>
                  <a:gd name="T97" fmla="*/ 63 h 73"/>
                  <a:gd name="T98" fmla="*/ 22 w 98"/>
                  <a:gd name="T99" fmla="*/ 56 h 73"/>
                  <a:gd name="T100" fmla="*/ 20 w 98"/>
                  <a:gd name="T101" fmla="*/ 50 h 73"/>
                  <a:gd name="T102" fmla="*/ 16 w 98"/>
                  <a:gd name="T103" fmla="*/ 56 h 73"/>
                  <a:gd name="T104" fmla="*/ 8 w 98"/>
                  <a:gd name="T105" fmla="*/ 69 h 73"/>
                  <a:gd name="T106" fmla="*/ 2 w 98"/>
                  <a:gd name="T107" fmla="*/ 67 h 73"/>
                  <a:gd name="T108" fmla="*/ 0 w 98"/>
                  <a:gd name="T109" fmla="*/ 61 h 73"/>
                  <a:gd name="T110" fmla="*/ 0 w 98"/>
                  <a:gd name="T111" fmla="*/ 46 h 73"/>
                  <a:gd name="T112" fmla="*/ 2 w 98"/>
                  <a:gd name="T113" fmla="*/ 44 h 73"/>
                  <a:gd name="T114" fmla="*/ 6 w 98"/>
                  <a:gd name="T115" fmla="*/ 46 h 73"/>
                  <a:gd name="T116" fmla="*/ 6 w 98"/>
                  <a:gd name="T117" fmla="*/ 46 h 73"/>
                  <a:gd name="T118" fmla="*/ 6 w 98"/>
                  <a:gd name="T119" fmla="*/ 42 h 73"/>
                  <a:gd name="T120" fmla="*/ 4 w 98"/>
                  <a:gd name="T121" fmla="*/ 36 h 73"/>
                  <a:gd name="T122" fmla="*/ 2 w 98"/>
                  <a:gd name="T123"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73">
                    <a:moveTo>
                      <a:pt x="2" y="28"/>
                    </a:moveTo>
                    <a:lnTo>
                      <a:pt x="2" y="28"/>
                    </a:lnTo>
                    <a:lnTo>
                      <a:pt x="6" y="20"/>
                    </a:lnTo>
                    <a:lnTo>
                      <a:pt x="10" y="20"/>
                    </a:lnTo>
                    <a:lnTo>
                      <a:pt x="14" y="24"/>
                    </a:lnTo>
                    <a:lnTo>
                      <a:pt x="14" y="24"/>
                    </a:lnTo>
                    <a:lnTo>
                      <a:pt x="20" y="30"/>
                    </a:lnTo>
                    <a:lnTo>
                      <a:pt x="26" y="34"/>
                    </a:lnTo>
                    <a:lnTo>
                      <a:pt x="30" y="34"/>
                    </a:lnTo>
                    <a:lnTo>
                      <a:pt x="34" y="34"/>
                    </a:lnTo>
                    <a:lnTo>
                      <a:pt x="38" y="32"/>
                    </a:lnTo>
                    <a:lnTo>
                      <a:pt x="40" y="28"/>
                    </a:lnTo>
                    <a:lnTo>
                      <a:pt x="40" y="28"/>
                    </a:lnTo>
                    <a:lnTo>
                      <a:pt x="46" y="24"/>
                    </a:lnTo>
                    <a:lnTo>
                      <a:pt x="54" y="22"/>
                    </a:lnTo>
                    <a:lnTo>
                      <a:pt x="60" y="20"/>
                    </a:lnTo>
                    <a:lnTo>
                      <a:pt x="64" y="16"/>
                    </a:lnTo>
                    <a:lnTo>
                      <a:pt x="64" y="16"/>
                    </a:lnTo>
                    <a:lnTo>
                      <a:pt x="66" y="12"/>
                    </a:lnTo>
                    <a:lnTo>
                      <a:pt x="68" y="10"/>
                    </a:lnTo>
                    <a:lnTo>
                      <a:pt x="72" y="10"/>
                    </a:lnTo>
                    <a:lnTo>
                      <a:pt x="76" y="10"/>
                    </a:lnTo>
                    <a:lnTo>
                      <a:pt x="78" y="10"/>
                    </a:lnTo>
                    <a:lnTo>
                      <a:pt x="80" y="8"/>
                    </a:lnTo>
                    <a:lnTo>
                      <a:pt x="80" y="2"/>
                    </a:lnTo>
                    <a:lnTo>
                      <a:pt x="80" y="2"/>
                    </a:lnTo>
                    <a:lnTo>
                      <a:pt x="84" y="0"/>
                    </a:lnTo>
                    <a:lnTo>
                      <a:pt x="84" y="0"/>
                    </a:lnTo>
                    <a:lnTo>
                      <a:pt x="84" y="0"/>
                    </a:lnTo>
                    <a:lnTo>
                      <a:pt x="86" y="0"/>
                    </a:lnTo>
                    <a:lnTo>
                      <a:pt x="86" y="6"/>
                    </a:lnTo>
                    <a:lnTo>
                      <a:pt x="86" y="6"/>
                    </a:lnTo>
                    <a:lnTo>
                      <a:pt x="86" y="18"/>
                    </a:lnTo>
                    <a:lnTo>
                      <a:pt x="86" y="26"/>
                    </a:lnTo>
                    <a:lnTo>
                      <a:pt x="86" y="32"/>
                    </a:lnTo>
                    <a:lnTo>
                      <a:pt x="86" y="32"/>
                    </a:lnTo>
                    <a:lnTo>
                      <a:pt x="86" y="34"/>
                    </a:lnTo>
                    <a:lnTo>
                      <a:pt x="86" y="34"/>
                    </a:lnTo>
                    <a:lnTo>
                      <a:pt x="86" y="34"/>
                    </a:lnTo>
                    <a:lnTo>
                      <a:pt x="96" y="48"/>
                    </a:lnTo>
                    <a:lnTo>
                      <a:pt x="96" y="48"/>
                    </a:lnTo>
                    <a:lnTo>
                      <a:pt x="98" y="54"/>
                    </a:lnTo>
                    <a:lnTo>
                      <a:pt x="98" y="54"/>
                    </a:lnTo>
                    <a:lnTo>
                      <a:pt x="94" y="69"/>
                    </a:lnTo>
                    <a:lnTo>
                      <a:pt x="92" y="71"/>
                    </a:lnTo>
                    <a:lnTo>
                      <a:pt x="90" y="73"/>
                    </a:lnTo>
                    <a:lnTo>
                      <a:pt x="88" y="73"/>
                    </a:lnTo>
                    <a:lnTo>
                      <a:pt x="86" y="69"/>
                    </a:lnTo>
                    <a:lnTo>
                      <a:pt x="80" y="56"/>
                    </a:lnTo>
                    <a:lnTo>
                      <a:pt x="80" y="56"/>
                    </a:lnTo>
                    <a:lnTo>
                      <a:pt x="76" y="42"/>
                    </a:lnTo>
                    <a:lnTo>
                      <a:pt x="72" y="28"/>
                    </a:lnTo>
                    <a:lnTo>
                      <a:pt x="72" y="28"/>
                    </a:lnTo>
                    <a:lnTo>
                      <a:pt x="70" y="26"/>
                    </a:lnTo>
                    <a:lnTo>
                      <a:pt x="70" y="26"/>
                    </a:lnTo>
                    <a:lnTo>
                      <a:pt x="70" y="26"/>
                    </a:lnTo>
                    <a:lnTo>
                      <a:pt x="68" y="28"/>
                    </a:lnTo>
                    <a:lnTo>
                      <a:pt x="68" y="30"/>
                    </a:lnTo>
                    <a:lnTo>
                      <a:pt x="68" y="30"/>
                    </a:lnTo>
                    <a:lnTo>
                      <a:pt x="68" y="36"/>
                    </a:lnTo>
                    <a:lnTo>
                      <a:pt x="66" y="40"/>
                    </a:lnTo>
                    <a:lnTo>
                      <a:pt x="64" y="40"/>
                    </a:lnTo>
                    <a:lnTo>
                      <a:pt x="62" y="38"/>
                    </a:lnTo>
                    <a:lnTo>
                      <a:pt x="62" y="38"/>
                    </a:lnTo>
                    <a:lnTo>
                      <a:pt x="60" y="32"/>
                    </a:lnTo>
                    <a:lnTo>
                      <a:pt x="56" y="32"/>
                    </a:lnTo>
                    <a:lnTo>
                      <a:pt x="52" y="32"/>
                    </a:lnTo>
                    <a:lnTo>
                      <a:pt x="48" y="36"/>
                    </a:lnTo>
                    <a:lnTo>
                      <a:pt x="48" y="36"/>
                    </a:lnTo>
                    <a:lnTo>
                      <a:pt x="50" y="38"/>
                    </a:lnTo>
                    <a:lnTo>
                      <a:pt x="52" y="40"/>
                    </a:lnTo>
                    <a:lnTo>
                      <a:pt x="56" y="44"/>
                    </a:lnTo>
                    <a:lnTo>
                      <a:pt x="56" y="44"/>
                    </a:lnTo>
                    <a:lnTo>
                      <a:pt x="64" y="44"/>
                    </a:lnTo>
                    <a:lnTo>
                      <a:pt x="74" y="46"/>
                    </a:lnTo>
                    <a:lnTo>
                      <a:pt x="74" y="46"/>
                    </a:lnTo>
                    <a:lnTo>
                      <a:pt x="76" y="46"/>
                    </a:lnTo>
                    <a:lnTo>
                      <a:pt x="78" y="52"/>
                    </a:lnTo>
                    <a:lnTo>
                      <a:pt x="78" y="52"/>
                    </a:lnTo>
                    <a:lnTo>
                      <a:pt x="76" y="58"/>
                    </a:lnTo>
                    <a:lnTo>
                      <a:pt x="74" y="63"/>
                    </a:lnTo>
                    <a:lnTo>
                      <a:pt x="70" y="65"/>
                    </a:lnTo>
                    <a:lnTo>
                      <a:pt x="66" y="63"/>
                    </a:lnTo>
                    <a:lnTo>
                      <a:pt x="66" y="63"/>
                    </a:lnTo>
                    <a:lnTo>
                      <a:pt x="64" y="61"/>
                    </a:lnTo>
                    <a:lnTo>
                      <a:pt x="60" y="63"/>
                    </a:lnTo>
                    <a:lnTo>
                      <a:pt x="60" y="63"/>
                    </a:lnTo>
                    <a:lnTo>
                      <a:pt x="54" y="71"/>
                    </a:lnTo>
                    <a:lnTo>
                      <a:pt x="50" y="73"/>
                    </a:lnTo>
                    <a:lnTo>
                      <a:pt x="46" y="73"/>
                    </a:lnTo>
                    <a:lnTo>
                      <a:pt x="44" y="71"/>
                    </a:lnTo>
                    <a:lnTo>
                      <a:pt x="40" y="69"/>
                    </a:lnTo>
                    <a:lnTo>
                      <a:pt x="34" y="61"/>
                    </a:lnTo>
                    <a:lnTo>
                      <a:pt x="34" y="61"/>
                    </a:lnTo>
                    <a:lnTo>
                      <a:pt x="32" y="58"/>
                    </a:lnTo>
                    <a:lnTo>
                      <a:pt x="32" y="61"/>
                    </a:lnTo>
                    <a:lnTo>
                      <a:pt x="32" y="61"/>
                    </a:lnTo>
                    <a:lnTo>
                      <a:pt x="28" y="63"/>
                    </a:lnTo>
                    <a:lnTo>
                      <a:pt x="24" y="63"/>
                    </a:lnTo>
                    <a:lnTo>
                      <a:pt x="22" y="56"/>
                    </a:lnTo>
                    <a:lnTo>
                      <a:pt x="20" y="50"/>
                    </a:lnTo>
                    <a:lnTo>
                      <a:pt x="20" y="50"/>
                    </a:lnTo>
                    <a:lnTo>
                      <a:pt x="18" y="52"/>
                    </a:lnTo>
                    <a:lnTo>
                      <a:pt x="16" y="56"/>
                    </a:lnTo>
                    <a:lnTo>
                      <a:pt x="10" y="65"/>
                    </a:lnTo>
                    <a:lnTo>
                      <a:pt x="8" y="69"/>
                    </a:lnTo>
                    <a:lnTo>
                      <a:pt x="6" y="69"/>
                    </a:lnTo>
                    <a:lnTo>
                      <a:pt x="2" y="67"/>
                    </a:lnTo>
                    <a:lnTo>
                      <a:pt x="0" y="61"/>
                    </a:lnTo>
                    <a:lnTo>
                      <a:pt x="0" y="61"/>
                    </a:lnTo>
                    <a:lnTo>
                      <a:pt x="0" y="50"/>
                    </a:lnTo>
                    <a:lnTo>
                      <a:pt x="0" y="46"/>
                    </a:lnTo>
                    <a:lnTo>
                      <a:pt x="2" y="44"/>
                    </a:lnTo>
                    <a:lnTo>
                      <a:pt x="2" y="44"/>
                    </a:lnTo>
                    <a:lnTo>
                      <a:pt x="6" y="46"/>
                    </a:lnTo>
                    <a:lnTo>
                      <a:pt x="6" y="46"/>
                    </a:lnTo>
                    <a:lnTo>
                      <a:pt x="6" y="46"/>
                    </a:lnTo>
                    <a:lnTo>
                      <a:pt x="6" y="46"/>
                    </a:lnTo>
                    <a:lnTo>
                      <a:pt x="6" y="42"/>
                    </a:lnTo>
                    <a:lnTo>
                      <a:pt x="6" y="42"/>
                    </a:lnTo>
                    <a:lnTo>
                      <a:pt x="6" y="38"/>
                    </a:lnTo>
                    <a:lnTo>
                      <a:pt x="4" y="36"/>
                    </a:lnTo>
                    <a:lnTo>
                      <a:pt x="2" y="32"/>
                    </a:lnTo>
                    <a:lnTo>
                      <a:pt x="2" y="28"/>
                    </a:lnTo>
                    <a:lnTo>
                      <a:pt x="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1" name="Freeform 1066">
                <a:extLst>
                  <a:ext uri="{FF2B5EF4-FFF2-40B4-BE49-F238E27FC236}">
                    <a16:creationId xmlns:a16="http://schemas.microsoft.com/office/drawing/2014/main" id="{D025DD7B-9710-CE9F-6A7A-728C68CF4EB6}"/>
                  </a:ext>
                </a:extLst>
              </p:cNvPr>
              <p:cNvSpPr>
                <a:spLocks/>
              </p:cNvSpPr>
              <p:nvPr/>
            </p:nvSpPr>
            <p:spPr bwMode="auto">
              <a:xfrm>
                <a:off x="5382" y="1573"/>
                <a:ext cx="48" cy="61"/>
              </a:xfrm>
              <a:custGeom>
                <a:avLst/>
                <a:gdLst>
                  <a:gd name="T0" fmla="*/ 16 w 48"/>
                  <a:gd name="T1" fmla="*/ 44 h 61"/>
                  <a:gd name="T2" fmla="*/ 16 w 48"/>
                  <a:gd name="T3" fmla="*/ 44 h 61"/>
                  <a:gd name="T4" fmla="*/ 12 w 48"/>
                  <a:gd name="T5" fmla="*/ 42 h 61"/>
                  <a:gd name="T6" fmla="*/ 8 w 48"/>
                  <a:gd name="T7" fmla="*/ 36 h 61"/>
                  <a:gd name="T8" fmla="*/ 6 w 48"/>
                  <a:gd name="T9" fmla="*/ 30 h 61"/>
                  <a:gd name="T10" fmla="*/ 2 w 48"/>
                  <a:gd name="T11" fmla="*/ 30 h 61"/>
                  <a:gd name="T12" fmla="*/ 0 w 48"/>
                  <a:gd name="T13" fmla="*/ 30 h 61"/>
                  <a:gd name="T14" fmla="*/ 0 w 48"/>
                  <a:gd name="T15" fmla="*/ 30 h 61"/>
                  <a:gd name="T16" fmla="*/ 4 w 48"/>
                  <a:gd name="T17" fmla="*/ 26 h 61"/>
                  <a:gd name="T18" fmla="*/ 4 w 48"/>
                  <a:gd name="T19" fmla="*/ 20 h 61"/>
                  <a:gd name="T20" fmla="*/ 6 w 48"/>
                  <a:gd name="T21" fmla="*/ 14 h 61"/>
                  <a:gd name="T22" fmla="*/ 4 w 48"/>
                  <a:gd name="T23" fmla="*/ 6 h 61"/>
                  <a:gd name="T24" fmla="*/ 4 w 48"/>
                  <a:gd name="T25" fmla="*/ 6 h 61"/>
                  <a:gd name="T26" fmla="*/ 4 w 48"/>
                  <a:gd name="T27" fmla="*/ 2 h 61"/>
                  <a:gd name="T28" fmla="*/ 6 w 48"/>
                  <a:gd name="T29" fmla="*/ 0 h 61"/>
                  <a:gd name="T30" fmla="*/ 6 w 48"/>
                  <a:gd name="T31" fmla="*/ 0 h 61"/>
                  <a:gd name="T32" fmla="*/ 8 w 48"/>
                  <a:gd name="T33" fmla="*/ 6 h 61"/>
                  <a:gd name="T34" fmla="*/ 12 w 48"/>
                  <a:gd name="T35" fmla="*/ 8 h 61"/>
                  <a:gd name="T36" fmla="*/ 16 w 48"/>
                  <a:gd name="T37" fmla="*/ 8 h 61"/>
                  <a:gd name="T38" fmla="*/ 20 w 48"/>
                  <a:gd name="T39" fmla="*/ 4 h 61"/>
                  <a:gd name="T40" fmla="*/ 20 w 48"/>
                  <a:gd name="T41" fmla="*/ 4 h 61"/>
                  <a:gd name="T42" fmla="*/ 22 w 48"/>
                  <a:gd name="T43" fmla="*/ 2 h 61"/>
                  <a:gd name="T44" fmla="*/ 24 w 48"/>
                  <a:gd name="T45" fmla="*/ 2 h 61"/>
                  <a:gd name="T46" fmla="*/ 28 w 48"/>
                  <a:gd name="T47" fmla="*/ 4 h 61"/>
                  <a:gd name="T48" fmla="*/ 28 w 48"/>
                  <a:gd name="T49" fmla="*/ 4 h 61"/>
                  <a:gd name="T50" fmla="*/ 30 w 48"/>
                  <a:gd name="T51" fmla="*/ 10 h 61"/>
                  <a:gd name="T52" fmla="*/ 32 w 48"/>
                  <a:gd name="T53" fmla="*/ 12 h 61"/>
                  <a:gd name="T54" fmla="*/ 36 w 48"/>
                  <a:gd name="T55" fmla="*/ 12 h 61"/>
                  <a:gd name="T56" fmla="*/ 38 w 48"/>
                  <a:gd name="T57" fmla="*/ 8 h 61"/>
                  <a:gd name="T58" fmla="*/ 38 w 48"/>
                  <a:gd name="T59" fmla="*/ 8 h 61"/>
                  <a:gd name="T60" fmla="*/ 42 w 48"/>
                  <a:gd name="T61" fmla="*/ 6 h 61"/>
                  <a:gd name="T62" fmla="*/ 44 w 48"/>
                  <a:gd name="T63" fmla="*/ 8 h 61"/>
                  <a:gd name="T64" fmla="*/ 48 w 48"/>
                  <a:gd name="T65" fmla="*/ 12 h 61"/>
                  <a:gd name="T66" fmla="*/ 48 w 48"/>
                  <a:gd name="T67" fmla="*/ 12 h 61"/>
                  <a:gd name="T68" fmla="*/ 48 w 48"/>
                  <a:gd name="T69" fmla="*/ 18 h 61"/>
                  <a:gd name="T70" fmla="*/ 46 w 48"/>
                  <a:gd name="T71" fmla="*/ 26 h 61"/>
                  <a:gd name="T72" fmla="*/ 46 w 48"/>
                  <a:gd name="T73" fmla="*/ 26 h 61"/>
                  <a:gd name="T74" fmla="*/ 44 w 48"/>
                  <a:gd name="T75" fmla="*/ 30 h 61"/>
                  <a:gd name="T76" fmla="*/ 42 w 48"/>
                  <a:gd name="T77" fmla="*/ 32 h 61"/>
                  <a:gd name="T78" fmla="*/ 42 w 48"/>
                  <a:gd name="T79" fmla="*/ 32 h 61"/>
                  <a:gd name="T80" fmla="*/ 36 w 48"/>
                  <a:gd name="T81" fmla="*/ 34 h 61"/>
                  <a:gd name="T82" fmla="*/ 34 w 48"/>
                  <a:gd name="T83" fmla="*/ 32 h 61"/>
                  <a:gd name="T84" fmla="*/ 30 w 48"/>
                  <a:gd name="T85" fmla="*/ 32 h 61"/>
                  <a:gd name="T86" fmla="*/ 30 w 48"/>
                  <a:gd name="T87" fmla="*/ 32 h 61"/>
                  <a:gd name="T88" fmla="*/ 32 w 48"/>
                  <a:gd name="T89" fmla="*/ 36 h 61"/>
                  <a:gd name="T90" fmla="*/ 32 w 48"/>
                  <a:gd name="T91" fmla="*/ 40 h 61"/>
                  <a:gd name="T92" fmla="*/ 34 w 48"/>
                  <a:gd name="T93" fmla="*/ 44 h 61"/>
                  <a:gd name="T94" fmla="*/ 34 w 48"/>
                  <a:gd name="T95" fmla="*/ 50 h 61"/>
                  <a:gd name="T96" fmla="*/ 34 w 48"/>
                  <a:gd name="T97" fmla="*/ 50 h 61"/>
                  <a:gd name="T98" fmla="*/ 28 w 48"/>
                  <a:gd name="T99" fmla="*/ 59 h 61"/>
                  <a:gd name="T100" fmla="*/ 28 w 48"/>
                  <a:gd name="T101" fmla="*/ 59 h 61"/>
                  <a:gd name="T102" fmla="*/ 24 w 48"/>
                  <a:gd name="T103" fmla="*/ 61 h 61"/>
                  <a:gd name="T104" fmla="*/ 22 w 48"/>
                  <a:gd name="T105" fmla="*/ 61 h 61"/>
                  <a:gd name="T106" fmla="*/ 20 w 48"/>
                  <a:gd name="T107" fmla="*/ 59 h 61"/>
                  <a:gd name="T108" fmla="*/ 18 w 48"/>
                  <a:gd name="T109" fmla="*/ 50 h 61"/>
                  <a:gd name="T110" fmla="*/ 18 w 48"/>
                  <a:gd name="T111" fmla="*/ 50 h 61"/>
                  <a:gd name="T112" fmla="*/ 18 w 48"/>
                  <a:gd name="T113" fmla="*/ 46 h 61"/>
                  <a:gd name="T114" fmla="*/ 18 w 48"/>
                  <a:gd name="T115" fmla="*/ 42 h 61"/>
                  <a:gd name="T116" fmla="*/ 18 w 48"/>
                  <a:gd name="T117" fmla="*/ 42 h 61"/>
                  <a:gd name="T118" fmla="*/ 18 w 48"/>
                  <a:gd name="T119" fmla="*/ 42 h 61"/>
                  <a:gd name="T120" fmla="*/ 16 w 48"/>
                  <a:gd name="T121" fmla="*/ 44 h 61"/>
                  <a:gd name="T122" fmla="*/ 16 w 48"/>
                  <a:gd name="T123"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61">
                    <a:moveTo>
                      <a:pt x="16" y="44"/>
                    </a:moveTo>
                    <a:lnTo>
                      <a:pt x="16" y="44"/>
                    </a:lnTo>
                    <a:lnTo>
                      <a:pt x="12" y="42"/>
                    </a:lnTo>
                    <a:lnTo>
                      <a:pt x="8" y="36"/>
                    </a:lnTo>
                    <a:lnTo>
                      <a:pt x="6" y="30"/>
                    </a:lnTo>
                    <a:lnTo>
                      <a:pt x="2" y="30"/>
                    </a:lnTo>
                    <a:lnTo>
                      <a:pt x="0" y="30"/>
                    </a:lnTo>
                    <a:lnTo>
                      <a:pt x="0" y="30"/>
                    </a:lnTo>
                    <a:lnTo>
                      <a:pt x="4" y="26"/>
                    </a:lnTo>
                    <a:lnTo>
                      <a:pt x="4" y="20"/>
                    </a:lnTo>
                    <a:lnTo>
                      <a:pt x="6" y="14"/>
                    </a:lnTo>
                    <a:lnTo>
                      <a:pt x="4" y="6"/>
                    </a:lnTo>
                    <a:lnTo>
                      <a:pt x="4" y="6"/>
                    </a:lnTo>
                    <a:lnTo>
                      <a:pt x="4" y="2"/>
                    </a:lnTo>
                    <a:lnTo>
                      <a:pt x="6" y="0"/>
                    </a:lnTo>
                    <a:lnTo>
                      <a:pt x="6" y="0"/>
                    </a:lnTo>
                    <a:lnTo>
                      <a:pt x="8" y="6"/>
                    </a:lnTo>
                    <a:lnTo>
                      <a:pt x="12" y="8"/>
                    </a:lnTo>
                    <a:lnTo>
                      <a:pt x="16" y="8"/>
                    </a:lnTo>
                    <a:lnTo>
                      <a:pt x="20" y="4"/>
                    </a:lnTo>
                    <a:lnTo>
                      <a:pt x="20" y="4"/>
                    </a:lnTo>
                    <a:lnTo>
                      <a:pt x="22" y="2"/>
                    </a:lnTo>
                    <a:lnTo>
                      <a:pt x="24" y="2"/>
                    </a:lnTo>
                    <a:lnTo>
                      <a:pt x="28" y="4"/>
                    </a:lnTo>
                    <a:lnTo>
                      <a:pt x="28" y="4"/>
                    </a:lnTo>
                    <a:lnTo>
                      <a:pt x="30" y="10"/>
                    </a:lnTo>
                    <a:lnTo>
                      <a:pt x="32" y="12"/>
                    </a:lnTo>
                    <a:lnTo>
                      <a:pt x="36" y="12"/>
                    </a:lnTo>
                    <a:lnTo>
                      <a:pt x="38" y="8"/>
                    </a:lnTo>
                    <a:lnTo>
                      <a:pt x="38" y="8"/>
                    </a:lnTo>
                    <a:lnTo>
                      <a:pt x="42" y="6"/>
                    </a:lnTo>
                    <a:lnTo>
                      <a:pt x="44" y="8"/>
                    </a:lnTo>
                    <a:lnTo>
                      <a:pt x="48" y="12"/>
                    </a:lnTo>
                    <a:lnTo>
                      <a:pt x="48" y="12"/>
                    </a:lnTo>
                    <a:lnTo>
                      <a:pt x="48" y="18"/>
                    </a:lnTo>
                    <a:lnTo>
                      <a:pt x="46" y="26"/>
                    </a:lnTo>
                    <a:lnTo>
                      <a:pt x="46" y="26"/>
                    </a:lnTo>
                    <a:lnTo>
                      <a:pt x="44" y="30"/>
                    </a:lnTo>
                    <a:lnTo>
                      <a:pt x="42" y="32"/>
                    </a:lnTo>
                    <a:lnTo>
                      <a:pt x="42" y="32"/>
                    </a:lnTo>
                    <a:lnTo>
                      <a:pt x="36" y="34"/>
                    </a:lnTo>
                    <a:lnTo>
                      <a:pt x="34" y="32"/>
                    </a:lnTo>
                    <a:lnTo>
                      <a:pt x="30" y="32"/>
                    </a:lnTo>
                    <a:lnTo>
                      <a:pt x="30" y="32"/>
                    </a:lnTo>
                    <a:lnTo>
                      <a:pt x="32" y="36"/>
                    </a:lnTo>
                    <a:lnTo>
                      <a:pt x="32" y="40"/>
                    </a:lnTo>
                    <a:lnTo>
                      <a:pt x="34" y="44"/>
                    </a:lnTo>
                    <a:lnTo>
                      <a:pt x="34" y="50"/>
                    </a:lnTo>
                    <a:lnTo>
                      <a:pt x="34" y="50"/>
                    </a:lnTo>
                    <a:lnTo>
                      <a:pt x="28" y="59"/>
                    </a:lnTo>
                    <a:lnTo>
                      <a:pt x="28" y="59"/>
                    </a:lnTo>
                    <a:lnTo>
                      <a:pt x="24" y="61"/>
                    </a:lnTo>
                    <a:lnTo>
                      <a:pt x="22" y="61"/>
                    </a:lnTo>
                    <a:lnTo>
                      <a:pt x="20" y="59"/>
                    </a:lnTo>
                    <a:lnTo>
                      <a:pt x="18" y="50"/>
                    </a:lnTo>
                    <a:lnTo>
                      <a:pt x="18" y="50"/>
                    </a:lnTo>
                    <a:lnTo>
                      <a:pt x="18" y="46"/>
                    </a:lnTo>
                    <a:lnTo>
                      <a:pt x="18" y="42"/>
                    </a:lnTo>
                    <a:lnTo>
                      <a:pt x="18" y="42"/>
                    </a:lnTo>
                    <a:lnTo>
                      <a:pt x="18" y="42"/>
                    </a:lnTo>
                    <a:lnTo>
                      <a:pt x="16" y="44"/>
                    </a:lnTo>
                    <a:lnTo>
                      <a:pt x="1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2" name="Freeform 1067">
                <a:extLst>
                  <a:ext uri="{FF2B5EF4-FFF2-40B4-BE49-F238E27FC236}">
                    <a16:creationId xmlns:a16="http://schemas.microsoft.com/office/drawing/2014/main" id="{6A25B51D-4264-1B4F-420E-000F6D36275A}"/>
                  </a:ext>
                </a:extLst>
              </p:cNvPr>
              <p:cNvSpPr>
                <a:spLocks/>
              </p:cNvSpPr>
              <p:nvPr/>
            </p:nvSpPr>
            <p:spPr bwMode="auto">
              <a:xfrm>
                <a:off x="5562" y="1525"/>
                <a:ext cx="44" cy="36"/>
              </a:xfrm>
              <a:custGeom>
                <a:avLst/>
                <a:gdLst>
                  <a:gd name="T0" fmla="*/ 12 w 44"/>
                  <a:gd name="T1" fmla="*/ 26 h 36"/>
                  <a:gd name="T2" fmla="*/ 12 w 44"/>
                  <a:gd name="T3" fmla="*/ 26 h 36"/>
                  <a:gd name="T4" fmla="*/ 8 w 44"/>
                  <a:gd name="T5" fmla="*/ 22 h 36"/>
                  <a:gd name="T6" fmla="*/ 4 w 44"/>
                  <a:gd name="T7" fmla="*/ 16 h 36"/>
                  <a:gd name="T8" fmla="*/ 0 w 44"/>
                  <a:gd name="T9" fmla="*/ 8 h 36"/>
                  <a:gd name="T10" fmla="*/ 0 w 44"/>
                  <a:gd name="T11" fmla="*/ 0 h 36"/>
                  <a:gd name="T12" fmla="*/ 0 w 44"/>
                  <a:gd name="T13" fmla="*/ 0 h 36"/>
                  <a:gd name="T14" fmla="*/ 2 w 44"/>
                  <a:gd name="T15" fmla="*/ 0 h 36"/>
                  <a:gd name="T16" fmla="*/ 2 w 44"/>
                  <a:gd name="T17" fmla="*/ 0 h 36"/>
                  <a:gd name="T18" fmla="*/ 6 w 44"/>
                  <a:gd name="T19" fmla="*/ 0 h 36"/>
                  <a:gd name="T20" fmla="*/ 10 w 44"/>
                  <a:gd name="T21" fmla="*/ 0 h 36"/>
                  <a:gd name="T22" fmla="*/ 16 w 44"/>
                  <a:gd name="T23" fmla="*/ 4 h 36"/>
                  <a:gd name="T24" fmla="*/ 24 w 44"/>
                  <a:gd name="T25" fmla="*/ 8 h 36"/>
                  <a:gd name="T26" fmla="*/ 28 w 44"/>
                  <a:gd name="T27" fmla="*/ 8 h 36"/>
                  <a:gd name="T28" fmla="*/ 32 w 44"/>
                  <a:gd name="T29" fmla="*/ 6 h 36"/>
                  <a:gd name="T30" fmla="*/ 32 w 44"/>
                  <a:gd name="T31" fmla="*/ 6 h 36"/>
                  <a:gd name="T32" fmla="*/ 32 w 44"/>
                  <a:gd name="T33" fmla="*/ 4 h 36"/>
                  <a:gd name="T34" fmla="*/ 34 w 44"/>
                  <a:gd name="T35" fmla="*/ 6 h 36"/>
                  <a:gd name="T36" fmla="*/ 38 w 44"/>
                  <a:gd name="T37" fmla="*/ 10 h 36"/>
                  <a:gd name="T38" fmla="*/ 44 w 44"/>
                  <a:gd name="T39" fmla="*/ 22 h 36"/>
                  <a:gd name="T40" fmla="*/ 44 w 44"/>
                  <a:gd name="T41" fmla="*/ 22 h 36"/>
                  <a:gd name="T42" fmla="*/ 44 w 44"/>
                  <a:gd name="T43" fmla="*/ 26 h 36"/>
                  <a:gd name="T44" fmla="*/ 42 w 44"/>
                  <a:gd name="T45" fmla="*/ 32 h 36"/>
                  <a:gd name="T46" fmla="*/ 42 w 44"/>
                  <a:gd name="T47" fmla="*/ 32 h 36"/>
                  <a:gd name="T48" fmla="*/ 40 w 44"/>
                  <a:gd name="T49" fmla="*/ 36 h 36"/>
                  <a:gd name="T50" fmla="*/ 38 w 44"/>
                  <a:gd name="T51" fmla="*/ 36 h 36"/>
                  <a:gd name="T52" fmla="*/ 38 w 44"/>
                  <a:gd name="T53" fmla="*/ 36 h 36"/>
                  <a:gd name="T54" fmla="*/ 32 w 44"/>
                  <a:gd name="T55" fmla="*/ 32 h 36"/>
                  <a:gd name="T56" fmla="*/ 32 w 44"/>
                  <a:gd name="T57" fmla="*/ 32 h 36"/>
                  <a:gd name="T58" fmla="*/ 30 w 44"/>
                  <a:gd name="T59" fmla="*/ 28 h 36"/>
                  <a:gd name="T60" fmla="*/ 28 w 44"/>
                  <a:gd name="T61" fmla="*/ 26 h 36"/>
                  <a:gd name="T62" fmla="*/ 22 w 44"/>
                  <a:gd name="T63" fmla="*/ 26 h 36"/>
                  <a:gd name="T64" fmla="*/ 20 w 44"/>
                  <a:gd name="T65" fmla="*/ 24 h 36"/>
                  <a:gd name="T66" fmla="*/ 18 w 44"/>
                  <a:gd name="T67" fmla="*/ 22 h 36"/>
                  <a:gd name="T68" fmla="*/ 16 w 44"/>
                  <a:gd name="T69" fmla="*/ 18 h 36"/>
                  <a:gd name="T70" fmla="*/ 14 w 44"/>
                  <a:gd name="T71" fmla="*/ 10 h 36"/>
                  <a:gd name="T72" fmla="*/ 14 w 44"/>
                  <a:gd name="T73" fmla="*/ 10 h 36"/>
                  <a:gd name="T74" fmla="*/ 14 w 44"/>
                  <a:gd name="T75" fmla="*/ 16 h 36"/>
                  <a:gd name="T76" fmla="*/ 14 w 44"/>
                  <a:gd name="T77" fmla="*/ 20 h 36"/>
                  <a:gd name="T78" fmla="*/ 14 w 44"/>
                  <a:gd name="T79" fmla="*/ 24 h 36"/>
                  <a:gd name="T80" fmla="*/ 12 w 44"/>
                  <a:gd name="T81" fmla="*/ 26 h 36"/>
                  <a:gd name="T82" fmla="*/ 12 w 44"/>
                  <a:gd name="T8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 h="36">
                    <a:moveTo>
                      <a:pt x="12" y="26"/>
                    </a:moveTo>
                    <a:lnTo>
                      <a:pt x="12" y="26"/>
                    </a:lnTo>
                    <a:lnTo>
                      <a:pt x="8" y="22"/>
                    </a:lnTo>
                    <a:lnTo>
                      <a:pt x="4" y="16"/>
                    </a:lnTo>
                    <a:lnTo>
                      <a:pt x="0" y="8"/>
                    </a:lnTo>
                    <a:lnTo>
                      <a:pt x="0" y="0"/>
                    </a:lnTo>
                    <a:lnTo>
                      <a:pt x="0" y="0"/>
                    </a:lnTo>
                    <a:lnTo>
                      <a:pt x="2" y="0"/>
                    </a:lnTo>
                    <a:lnTo>
                      <a:pt x="2" y="0"/>
                    </a:lnTo>
                    <a:lnTo>
                      <a:pt x="6" y="0"/>
                    </a:lnTo>
                    <a:lnTo>
                      <a:pt x="10" y="0"/>
                    </a:lnTo>
                    <a:lnTo>
                      <a:pt x="16" y="4"/>
                    </a:lnTo>
                    <a:lnTo>
                      <a:pt x="24" y="8"/>
                    </a:lnTo>
                    <a:lnTo>
                      <a:pt x="28" y="8"/>
                    </a:lnTo>
                    <a:lnTo>
                      <a:pt x="32" y="6"/>
                    </a:lnTo>
                    <a:lnTo>
                      <a:pt x="32" y="6"/>
                    </a:lnTo>
                    <a:lnTo>
                      <a:pt x="32" y="4"/>
                    </a:lnTo>
                    <a:lnTo>
                      <a:pt x="34" y="6"/>
                    </a:lnTo>
                    <a:lnTo>
                      <a:pt x="38" y="10"/>
                    </a:lnTo>
                    <a:lnTo>
                      <a:pt x="44" y="22"/>
                    </a:lnTo>
                    <a:lnTo>
                      <a:pt x="44" y="22"/>
                    </a:lnTo>
                    <a:lnTo>
                      <a:pt x="44" y="26"/>
                    </a:lnTo>
                    <a:lnTo>
                      <a:pt x="42" y="32"/>
                    </a:lnTo>
                    <a:lnTo>
                      <a:pt x="42" y="32"/>
                    </a:lnTo>
                    <a:lnTo>
                      <a:pt x="40" y="36"/>
                    </a:lnTo>
                    <a:lnTo>
                      <a:pt x="38" y="36"/>
                    </a:lnTo>
                    <a:lnTo>
                      <a:pt x="38" y="36"/>
                    </a:lnTo>
                    <a:lnTo>
                      <a:pt x="32" y="32"/>
                    </a:lnTo>
                    <a:lnTo>
                      <a:pt x="32" y="32"/>
                    </a:lnTo>
                    <a:lnTo>
                      <a:pt x="30" y="28"/>
                    </a:lnTo>
                    <a:lnTo>
                      <a:pt x="28" y="26"/>
                    </a:lnTo>
                    <a:lnTo>
                      <a:pt x="22" y="26"/>
                    </a:lnTo>
                    <a:lnTo>
                      <a:pt x="20" y="24"/>
                    </a:lnTo>
                    <a:lnTo>
                      <a:pt x="18" y="22"/>
                    </a:lnTo>
                    <a:lnTo>
                      <a:pt x="16" y="18"/>
                    </a:lnTo>
                    <a:lnTo>
                      <a:pt x="14" y="10"/>
                    </a:lnTo>
                    <a:lnTo>
                      <a:pt x="14" y="10"/>
                    </a:lnTo>
                    <a:lnTo>
                      <a:pt x="14" y="16"/>
                    </a:lnTo>
                    <a:lnTo>
                      <a:pt x="14" y="20"/>
                    </a:lnTo>
                    <a:lnTo>
                      <a:pt x="14" y="24"/>
                    </a:lnTo>
                    <a:lnTo>
                      <a:pt x="12" y="26"/>
                    </a:lnTo>
                    <a:lnTo>
                      <a:pt x="1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3" name="Freeform 1068">
                <a:extLst>
                  <a:ext uri="{FF2B5EF4-FFF2-40B4-BE49-F238E27FC236}">
                    <a16:creationId xmlns:a16="http://schemas.microsoft.com/office/drawing/2014/main" id="{685EBBF2-978F-7F7A-A341-CD8BDC03D8BD}"/>
                  </a:ext>
                </a:extLst>
              </p:cNvPr>
              <p:cNvSpPr>
                <a:spLocks/>
              </p:cNvSpPr>
              <p:nvPr/>
            </p:nvSpPr>
            <p:spPr bwMode="auto">
              <a:xfrm>
                <a:off x="5282" y="1585"/>
                <a:ext cx="28" cy="45"/>
              </a:xfrm>
              <a:custGeom>
                <a:avLst/>
                <a:gdLst>
                  <a:gd name="T0" fmla="*/ 22 w 28"/>
                  <a:gd name="T1" fmla="*/ 10 h 45"/>
                  <a:gd name="T2" fmla="*/ 22 w 28"/>
                  <a:gd name="T3" fmla="*/ 10 h 45"/>
                  <a:gd name="T4" fmla="*/ 26 w 28"/>
                  <a:gd name="T5" fmla="*/ 14 h 45"/>
                  <a:gd name="T6" fmla="*/ 28 w 28"/>
                  <a:gd name="T7" fmla="*/ 16 h 45"/>
                  <a:gd name="T8" fmla="*/ 28 w 28"/>
                  <a:gd name="T9" fmla="*/ 24 h 45"/>
                  <a:gd name="T10" fmla="*/ 28 w 28"/>
                  <a:gd name="T11" fmla="*/ 24 h 45"/>
                  <a:gd name="T12" fmla="*/ 26 w 28"/>
                  <a:gd name="T13" fmla="*/ 26 h 45"/>
                  <a:gd name="T14" fmla="*/ 24 w 28"/>
                  <a:gd name="T15" fmla="*/ 24 h 45"/>
                  <a:gd name="T16" fmla="*/ 24 w 28"/>
                  <a:gd name="T17" fmla="*/ 24 h 45"/>
                  <a:gd name="T18" fmla="*/ 24 w 28"/>
                  <a:gd name="T19" fmla="*/ 28 h 45"/>
                  <a:gd name="T20" fmla="*/ 24 w 28"/>
                  <a:gd name="T21" fmla="*/ 28 h 45"/>
                  <a:gd name="T22" fmla="*/ 22 w 28"/>
                  <a:gd name="T23" fmla="*/ 30 h 45"/>
                  <a:gd name="T24" fmla="*/ 20 w 28"/>
                  <a:gd name="T25" fmla="*/ 32 h 45"/>
                  <a:gd name="T26" fmla="*/ 20 w 28"/>
                  <a:gd name="T27" fmla="*/ 40 h 45"/>
                  <a:gd name="T28" fmla="*/ 20 w 28"/>
                  <a:gd name="T29" fmla="*/ 40 h 45"/>
                  <a:gd name="T30" fmla="*/ 18 w 28"/>
                  <a:gd name="T31" fmla="*/ 43 h 45"/>
                  <a:gd name="T32" fmla="*/ 14 w 28"/>
                  <a:gd name="T33" fmla="*/ 45 h 45"/>
                  <a:gd name="T34" fmla="*/ 12 w 28"/>
                  <a:gd name="T35" fmla="*/ 40 h 45"/>
                  <a:gd name="T36" fmla="*/ 10 w 28"/>
                  <a:gd name="T37" fmla="*/ 36 h 45"/>
                  <a:gd name="T38" fmla="*/ 10 w 28"/>
                  <a:gd name="T39" fmla="*/ 36 h 45"/>
                  <a:gd name="T40" fmla="*/ 8 w 28"/>
                  <a:gd name="T41" fmla="*/ 28 h 45"/>
                  <a:gd name="T42" fmla="*/ 4 w 28"/>
                  <a:gd name="T43" fmla="*/ 22 h 45"/>
                  <a:gd name="T44" fmla="*/ 2 w 28"/>
                  <a:gd name="T45" fmla="*/ 16 h 45"/>
                  <a:gd name="T46" fmla="*/ 0 w 28"/>
                  <a:gd name="T47" fmla="*/ 6 h 45"/>
                  <a:gd name="T48" fmla="*/ 0 w 28"/>
                  <a:gd name="T49" fmla="*/ 6 h 45"/>
                  <a:gd name="T50" fmla="*/ 2 w 28"/>
                  <a:gd name="T51" fmla="*/ 6 h 45"/>
                  <a:gd name="T52" fmla="*/ 2 w 28"/>
                  <a:gd name="T53" fmla="*/ 6 h 45"/>
                  <a:gd name="T54" fmla="*/ 2 w 28"/>
                  <a:gd name="T55" fmla="*/ 6 h 45"/>
                  <a:gd name="T56" fmla="*/ 8 w 28"/>
                  <a:gd name="T57" fmla="*/ 0 h 45"/>
                  <a:gd name="T58" fmla="*/ 12 w 28"/>
                  <a:gd name="T59" fmla="*/ 0 h 45"/>
                  <a:gd name="T60" fmla="*/ 18 w 28"/>
                  <a:gd name="T61" fmla="*/ 4 h 45"/>
                  <a:gd name="T62" fmla="*/ 22 w 28"/>
                  <a:gd name="T63" fmla="*/ 10 h 45"/>
                  <a:gd name="T64" fmla="*/ 22 w 28"/>
                  <a:gd name="T65"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5">
                    <a:moveTo>
                      <a:pt x="22" y="10"/>
                    </a:moveTo>
                    <a:lnTo>
                      <a:pt x="22" y="10"/>
                    </a:lnTo>
                    <a:lnTo>
                      <a:pt x="26" y="14"/>
                    </a:lnTo>
                    <a:lnTo>
                      <a:pt x="28" y="16"/>
                    </a:lnTo>
                    <a:lnTo>
                      <a:pt x="28" y="24"/>
                    </a:lnTo>
                    <a:lnTo>
                      <a:pt x="28" y="24"/>
                    </a:lnTo>
                    <a:lnTo>
                      <a:pt x="26" y="26"/>
                    </a:lnTo>
                    <a:lnTo>
                      <a:pt x="24" y="24"/>
                    </a:lnTo>
                    <a:lnTo>
                      <a:pt x="24" y="24"/>
                    </a:lnTo>
                    <a:lnTo>
                      <a:pt x="24" y="28"/>
                    </a:lnTo>
                    <a:lnTo>
                      <a:pt x="24" y="28"/>
                    </a:lnTo>
                    <a:lnTo>
                      <a:pt x="22" y="30"/>
                    </a:lnTo>
                    <a:lnTo>
                      <a:pt x="20" y="32"/>
                    </a:lnTo>
                    <a:lnTo>
                      <a:pt x="20" y="40"/>
                    </a:lnTo>
                    <a:lnTo>
                      <a:pt x="20" y="40"/>
                    </a:lnTo>
                    <a:lnTo>
                      <a:pt x="18" y="43"/>
                    </a:lnTo>
                    <a:lnTo>
                      <a:pt x="14" y="45"/>
                    </a:lnTo>
                    <a:lnTo>
                      <a:pt x="12" y="40"/>
                    </a:lnTo>
                    <a:lnTo>
                      <a:pt x="10" y="36"/>
                    </a:lnTo>
                    <a:lnTo>
                      <a:pt x="10" y="36"/>
                    </a:lnTo>
                    <a:lnTo>
                      <a:pt x="8" y="28"/>
                    </a:lnTo>
                    <a:lnTo>
                      <a:pt x="4" y="22"/>
                    </a:lnTo>
                    <a:lnTo>
                      <a:pt x="2" y="16"/>
                    </a:lnTo>
                    <a:lnTo>
                      <a:pt x="0" y="6"/>
                    </a:lnTo>
                    <a:lnTo>
                      <a:pt x="0" y="6"/>
                    </a:lnTo>
                    <a:lnTo>
                      <a:pt x="2" y="6"/>
                    </a:lnTo>
                    <a:lnTo>
                      <a:pt x="2" y="6"/>
                    </a:lnTo>
                    <a:lnTo>
                      <a:pt x="2" y="6"/>
                    </a:lnTo>
                    <a:lnTo>
                      <a:pt x="8" y="0"/>
                    </a:lnTo>
                    <a:lnTo>
                      <a:pt x="12" y="0"/>
                    </a:lnTo>
                    <a:lnTo>
                      <a:pt x="18" y="4"/>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4" name="Freeform 1069">
                <a:extLst>
                  <a:ext uri="{FF2B5EF4-FFF2-40B4-BE49-F238E27FC236}">
                    <a16:creationId xmlns:a16="http://schemas.microsoft.com/office/drawing/2014/main" id="{EB875C25-705C-89E8-A385-0648227CC548}"/>
                  </a:ext>
                </a:extLst>
              </p:cNvPr>
              <p:cNvSpPr>
                <a:spLocks/>
              </p:cNvSpPr>
              <p:nvPr/>
            </p:nvSpPr>
            <p:spPr bwMode="auto">
              <a:xfrm>
                <a:off x="5410" y="1575"/>
                <a:ext cx="50" cy="28"/>
              </a:xfrm>
              <a:custGeom>
                <a:avLst/>
                <a:gdLst>
                  <a:gd name="T0" fmla="*/ 18 w 50"/>
                  <a:gd name="T1" fmla="*/ 24 h 28"/>
                  <a:gd name="T2" fmla="*/ 18 w 50"/>
                  <a:gd name="T3" fmla="*/ 24 h 28"/>
                  <a:gd name="T4" fmla="*/ 18 w 50"/>
                  <a:gd name="T5" fmla="*/ 14 h 28"/>
                  <a:gd name="T6" fmla="*/ 16 w 50"/>
                  <a:gd name="T7" fmla="*/ 8 h 28"/>
                  <a:gd name="T8" fmla="*/ 14 w 50"/>
                  <a:gd name="T9" fmla="*/ 8 h 28"/>
                  <a:gd name="T10" fmla="*/ 8 w 50"/>
                  <a:gd name="T11" fmla="*/ 12 h 28"/>
                  <a:gd name="T12" fmla="*/ 8 w 50"/>
                  <a:gd name="T13" fmla="*/ 12 h 28"/>
                  <a:gd name="T14" fmla="*/ 6 w 50"/>
                  <a:gd name="T15" fmla="*/ 14 h 28"/>
                  <a:gd name="T16" fmla="*/ 2 w 50"/>
                  <a:gd name="T17" fmla="*/ 14 h 28"/>
                  <a:gd name="T18" fmla="*/ 0 w 50"/>
                  <a:gd name="T19" fmla="*/ 10 h 28"/>
                  <a:gd name="T20" fmla="*/ 0 w 50"/>
                  <a:gd name="T21" fmla="*/ 2 h 28"/>
                  <a:gd name="T22" fmla="*/ 0 w 50"/>
                  <a:gd name="T23" fmla="*/ 2 h 28"/>
                  <a:gd name="T24" fmla="*/ 6 w 50"/>
                  <a:gd name="T25" fmla="*/ 4 h 28"/>
                  <a:gd name="T26" fmla="*/ 14 w 50"/>
                  <a:gd name="T27" fmla="*/ 6 h 28"/>
                  <a:gd name="T28" fmla="*/ 20 w 50"/>
                  <a:gd name="T29" fmla="*/ 4 h 28"/>
                  <a:gd name="T30" fmla="*/ 28 w 50"/>
                  <a:gd name="T31" fmla="*/ 0 h 28"/>
                  <a:gd name="T32" fmla="*/ 28 w 50"/>
                  <a:gd name="T33" fmla="*/ 0 h 28"/>
                  <a:gd name="T34" fmla="*/ 30 w 50"/>
                  <a:gd name="T35" fmla="*/ 0 h 28"/>
                  <a:gd name="T36" fmla="*/ 32 w 50"/>
                  <a:gd name="T37" fmla="*/ 0 h 28"/>
                  <a:gd name="T38" fmla="*/ 36 w 50"/>
                  <a:gd name="T39" fmla="*/ 8 h 28"/>
                  <a:gd name="T40" fmla="*/ 36 w 50"/>
                  <a:gd name="T41" fmla="*/ 8 h 28"/>
                  <a:gd name="T42" fmla="*/ 38 w 50"/>
                  <a:gd name="T43" fmla="*/ 14 h 28"/>
                  <a:gd name="T44" fmla="*/ 38 w 50"/>
                  <a:gd name="T45" fmla="*/ 16 h 28"/>
                  <a:gd name="T46" fmla="*/ 42 w 50"/>
                  <a:gd name="T47" fmla="*/ 12 h 28"/>
                  <a:gd name="T48" fmla="*/ 42 w 50"/>
                  <a:gd name="T49" fmla="*/ 12 h 28"/>
                  <a:gd name="T50" fmla="*/ 46 w 50"/>
                  <a:gd name="T51" fmla="*/ 6 h 28"/>
                  <a:gd name="T52" fmla="*/ 48 w 50"/>
                  <a:gd name="T53" fmla="*/ 6 h 28"/>
                  <a:gd name="T54" fmla="*/ 48 w 50"/>
                  <a:gd name="T55" fmla="*/ 6 h 28"/>
                  <a:gd name="T56" fmla="*/ 48 w 50"/>
                  <a:gd name="T57" fmla="*/ 6 h 28"/>
                  <a:gd name="T58" fmla="*/ 50 w 50"/>
                  <a:gd name="T59" fmla="*/ 8 h 28"/>
                  <a:gd name="T60" fmla="*/ 50 w 50"/>
                  <a:gd name="T61" fmla="*/ 8 h 28"/>
                  <a:gd name="T62" fmla="*/ 48 w 50"/>
                  <a:gd name="T63" fmla="*/ 12 h 28"/>
                  <a:gd name="T64" fmla="*/ 48 w 50"/>
                  <a:gd name="T65" fmla="*/ 12 h 28"/>
                  <a:gd name="T66" fmla="*/ 48 w 50"/>
                  <a:gd name="T67" fmla="*/ 22 h 28"/>
                  <a:gd name="T68" fmla="*/ 46 w 50"/>
                  <a:gd name="T69" fmla="*/ 28 h 28"/>
                  <a:gd name="T70" fmla="*/ 44 w 50"/>
                  <a:gd name="T71" fmla="*/ 28 h 28"/>
                  <a:gd name="T72" fmla="*/ 42 w 50"/>
                  <a:gd name="T73" fmla="*/ 28 h 28"/>
                  <a:gd name="T74" fmla="*/ 34 w 50"/>
                  <a:gd name="T75" fmla="*/ 22 h 28"/>
                  <a:gd name="T76" fmla="*/ 34 w 50"/>
                  <a:gd name="T77" fmla="*/ 22 h 28"/>
                  <a:gd name="T78" fmla="*/ 32 w 50"/>
                  <a:gd name="T79" fmla="*/ 20 h 28"/>
                  <a:gd name="T80" fmla="*/ 30 w 50"/>
                  <a:gd name="T81" fmla="*/ 18 h 28"/>
                  <a:gd name="T82" fmla="*/ 28 w 50"/>
                  <a:gd name="T83" fmla="*/ 18 h 28"/>
                  <a:gd name="T84" fmla="*/ 24 w 50"/>
                  <a:gd name="T85" fmla="*/ 22 h 28"/>
                  <a:gd name="T86" fmla="*/ 24 w 50"/>
                  <a:gd name="T87" fmla="*/ 22 h 28"/>
                  <a:gd name="T88" fmla="*/ 22 w 50"/>
                  <a:gd name="T89" fmla="*/ 26 h 28"/>
                  <a:gd name="T90" fmla="*/ 20 w 50"/>
                  <a:gd name="T91" fmla="*/ 26 h 28"/>
                  <a:gd name="T92" fmla="*/ 18 w 50"/>
                  <a:gd name="T93" fmla="*/ 24 h 28"/>
                  <a:gd name="T94" fmla="*/ 18 w 50"/>
                  <a:gd name="T9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8">
                    <a:moveTo>
                      <a:pt x="18" y="24"/>
                    </a:moveTo>
                    <a:lnTo>
                      <a:pt x="18" y="24"/>
                    </a:lnTo>
                    <a:lnTo>
                      <a:pt x="18" y="14"/>
                    </a:lnTo>
                    <a:lnTo>
                      <a:pt x="16" y="8"/>
                    </a:lnTo>
                    <a:lnTo>
                      <a:pt x="14" y="8"/>
                    </a:lnTo>
                    <a:lnTo>
                      <a:pt x="8" y="12"/>
                    </a:lnTo>
                    <a:lnTo>
                      <a:pt x="8" y="12"/>
                    </a:lnTo>
                    <a:lnTo>
                      <a:pt x="6" y="14"/>
                    </a:lnTo>
                    <a:lnTo>
                      <a:pt x="2" y="14"/>
                    </a:lnTo>
                    <a:lnTo>
                      <a:pt x="0" y="10"/>
                    </a:lnTo>
                    <a:lnTo>
                      <a:pt x="0" y="2"/>
                    </a:lnTo>
                    <a:lnTo>
                      <a:pt x="0" y="2"/>
                    </a:lnTo>
                    <a:lnTo>
                      <a:pt x="6" y="4"/>
                    </a:lnTo>
                    <a:lnTo>
                      <a:pt x="14" y="6"/>
                    </a:lnTo>
                    <a:lnTo>
                      <a:pt x="20" y="4"/>
                    </a:lnTo>
                    <a:lnTo>
                      <a:pt x="28" y="0"/>
                    </a:lnTo>
                    <a:lnTo>
                      <a:pt x="28" y="0"/>
                    </a:lnTo>
                    <a:lnTo>
                      <a:pt x="30" y="0"/>
                    </a:lnTo>
                    <a:lnTo>
                      <a:pt x="32" y="0"/>
                    </a:lnTo>
                    <a:lnTo>
                      <a:pt x="36" y="8"/>
                    </a:lnTo>
                    <a:lnTo>
                      <a:pt x="36" y="8"/>
                    </a:lnTo>
                    <a:lnTo>
                      <a:pt x="38" y="14"/>
                    </a:lnTo>
                    <a:lnTo>
                      <a:pt x="38" y="16"/>
                    </a:lnTo>
                    <a:lnTo>
                      <a:pt x="42" y="12"/>
                    </a:lnTo>
                    <a:lnTo>
                      <a:pt x="42" y="12"/>
                    </a:lnTo>
                    <a:lnTo>
                      <a:pt x="46" y="6"/>
                    </a:lnTo>
                    <a:lnTo>
                      <a:pt x="48" y="6"/>
                    </a:lnTo>
                    <a:lnTo>
                      <a:pt x="48" y="6"/>
                    </a:lnTo>
                    <a:lnTo>
                      <a:pt x="48" y="6"/>
                    </a:lnTo>
                    <a:lnTo>
                      <a:pt x="50" y="8"/>
                    </a:lnTo>
                    <a:lnTo>
                      <a:pt x="50" y="8"/>
                    </a:lnTo>
                    <a:lnTo>
                      <a:pt x="48" y="12"/>
                    </a:lnTo>
                    <a:lnTo>
                      <a:pt x="48" y="12"/>
                    </a:lnTo>
                    <a:lnTo>
                      <a:pt x="48" y="22"/>
                    </a:lnTo>
                    <a:lnTo>
                      <a:pt x="46" y="28"/>
                    </a:lnTo>
                    <a:lnTo>
                      <a:pt x="44" y="28"/>
                    </a:lnTo>
                    <a:lnTo>
                      <a:pt x="42" y="28"/>
                    </a:lnTo>
                    <a:lnTo>
                      <a:pt x="34" y="22"/>
                    </a:lnTo>
                    <a:lnTo>
                      <a:pt x="34" y="22"/>
                    </a:lnTo>
                    <a:lnTo>
                      <a:pt x="32" y="20"/>
                    </a:lnTo>
                    <a:lnTo>
                      <a:pt x="30" y="18"/>
                    </a:lnTo>
                    <a:lnTo>
                      <a:pt x="28" y="18"/>
                    </a:lnTo>
                    <a:lnTo>
                      <a:pt x="24" y="22"/>
                    </a:lnTo>
                    <a:lnTo>
                      <a:pt x="24" y="22"/>
                    </a:lnTo>
                    <a:lnTo>
                      <a:pt x="22" y="26"/>
                    </a:lnTo>
                    <a:lnTo>
                      <a:pt x="20" y="26"/>
                    </a:lnTo>
                    <a:lnTo>
                      <a:pt x="18" y="24"/>
                    </a:lnTo>
                    <a:lnTo>
                      <a:pt x="1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5" name="Freeform 1070">
                <a:extLst>
                  <a:ext uri="{FF2B5EF4-FFF2-40B4-BE49-F238E27FC236}">
                    <a16:creationId xmlns:a16="http://schemas.microsoft.com/office/drawing/2014/main" id="{9F9FC717-2F05-8F5A-B394-406176980F7B}"/>
                  </a:ext>
                </a:extLst>
              </p:cNvPr>
              <p:cNvSpPr>
                <a:spLocks/>
              </p:cNvSpPr>
              <p:nvPr/>
            </p:nvSpPr>
            <p:spPr bwMode="auto">
              <a:xfrm>
                <a:off x="5532" y="1525"/>
                <a:ext cx="22" cy="28"/>
              </a:xfrm>
              <a:custGeom>
                <a:avLst/>
                <a:gdLst>
                  <a:gd name="T0" fmla="*/ 14 w 22"/>
                  <a:gd name="T1" fmla="*/ 18 h 28"/>
                  <a:gd name="T2" fmla="*/ 14 w 22"/>
                  <a:gd name="T3" fmla="*/ 18 h 28"/>
                  <a:gd name="T4" fmla="*/ 10 w 22"/>
                  <a:gd name="T5" fmla="*/ 26 h 28"/>
                  <a:gd name="T6" fmla="*/ 8 w 22"/>
                  <a:gd name="T7" fmla="*/ 28 h 28"/>
                  <a:gd name="T8" fmla="*/ 6 w 22"/>
                  <a:gd name="T9" fmla="*/ 24 h 28"/>
                  <a:gd name="T10" fmla="*/ 6 w 22"/>
                  <a:gd name="T11" fmla="*/ 24 h 28"/>
                  <a:gd name="T12" fmla="*/ 2 w 22"/>
                  <a:gd name="T13" fmla="*/ 18 h 28"/>
                  <a:gd name="T14" fmla="*/ 0 w 22"/>
                  <a:gd name="T15" fmla="*/ 12 h 28"/>
                  <a:gd name="T16" fmla="*/ 2 w 22"/>
                  <a:gd name="T17" fmla="*/ 4 h 28"/>
                  <a:gd name="T18" fmla="*/ 2 w 22"/>
                  <a:gd name="T19" fmla="*/ 4 h 28"/>
                  <a:gd name="T20" fmla="*/ 6 w 22"/>
                  <a:gd name="T21" fmla="*/ 0 h 28"/>
                  <a:gd name="T22" fmla="*/ 12 w 22"/>
                  <a:gd name="T23" fmla="*/ 0 h 28"/>
                  <a:gd name="T24" fmla="*/ 16 w 22"/>
                  <a:gd name="T25" fmla="*/ 2 h 28"/>
                  <a:gd name="T26" fmla="*/ 22 w 22"/>
                  <a:gd name="T27" fmla="*/ 8 h 28"/>
                  <a:gd name="T28" fmla="*/ 22 w 22"/>
                  <a:gd name="T29" fmla="*/ 8 h 28"/>
                  <a:gd name="T30" fmla="*/ 18 w 22"/>
                  <a:gd name="T31" fmla="*/ 12 h 28"/>
                  <a:gd name="T32" fmla="*/ 18 w 22"/>
                  <a:gd name="T33" fmla="*/ 16 h 28"/>
                  <a:gd name="T34" fmla="*/ 20 w 22"/>
                  <a:gd name="T35" fmla="*/ 20 h 28"/>
                  <a:gd name="T36" fmla="*/ 20 w 22"/>
                  <a:gd name="T37" fmla="*/ 20 h 28"/>
                  <a:gd name="T38" fmla="*/ 18 w 22"/>
                  <a:gd name="T39" fmla="*/ 22 h 28"/>
                  <a:gd name="T40" fmla="*/ 18 w 22"/>
                  <a:gd name="T41" fmla="*/ 20 h 28"/>
                  <a:gd name="T42" fmla="*/ 16 w 22"/>
                  <a:gd name="T43" fmla="*/ 18 h 28"/>
                  <a:gd name="T44" fmla="*/ 14 w 22"/>
                  <a:gd name="T45" fmla="*/ 18 h 28"/>
                  <a:gd name="T46" fmla="*/ 14 w 22"/>
                  <a:gd name="T47" fmla="*/ 18 h 28"/>
                  <a:gd name="T48" fmla="*/ 12 w 22"/>
                  <a:gd name="T49" fmla="*/ 14 h 28"/>
                  <a:gd name="T50" fmla="*/ 12 w 22"/>
                  <a:gd name="T51" fmla="*/ 14 h 28"/>
                  <a:gd name="T52" fmla="*/ 14 w 22"/>
                  <a:gd name="T53" fmla="*/ 18 h 28"/>
                  <a:gd name="T54" fmla="*/ 14 w 22"/>
                  <a:gd name="T5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8">
                    <a:moveTo>
                      <a:pt x="14" y="18"/>
                    </a:moveTo>
                    <a:lnTo>
                      <a:pt x="14" y="18"/>
                    </a:lnTo>
                    <a:lnTo>
                      <a:pt x="10" y="26"/>
                    </a:lnTo>
                    <a:lnTo>
                      <a:pt x="8" y="28"/>
                    </a:lnTo>
                    <a:lnTo>
                      <a:pt x="6" y="24"/>
                    </a:lnTo>
                    <a:lnTo>
                      <a:pt x="6" y="24"/>
                    </a:lnTo>
                    <a:lnTo>
                      <a:pt x="2" y="18"/>
                    </a:lnTo>
                    <a:lnTo>
                      <a:pt x="0" y="12"/>
                    </a:lnTo>
                    <a:lnTo>
                      <a:pt x="2" y="4"/>
                    </a:lnTo>
                    <a:lnTo>
                      <a:pt x="2" y="4"/>
                    </a:lnTo>
                    <a:lnTo>
                      <a:pt x="6" y="0"/>
                    </a:lnTo>
                    <a:lnTo>
                      <a:pt x="12" y="0"/>
                    </a:lnTo>
                    <a:lnTo>
                      <a:pt x="16" y="2"/>
                    </a:lnTo>
                    <a:lnTo>
                      <a:pt x="22" y="8"/>
                    </a:lnTo>
                    <a:lnTo>
                      <a:pt x="22" y="8"/>
                    </a:lnTo>
                    <a:lnTo>
                      <a:pt x="18" y="12"/>
                    </a:lnTo>
                    <a:lnTo>
                      <a:pt x="18" y="16"/>
                    </a:lnTo>
                    <a:lnTo>
                      <a:pt x="20" y="20"/>
                    </a:lnTo>
                    <a:lnTo>
                      <a:pt x="20" y="20"/>
                    </a:lnTo>
                    <a:lnTo>
                      <a:pt x="18" y="22"/>
                    </a:lnTo>
                    <a:lnTo>
                      <a:pt x="18" y="20"/>
                    </a:lnTo>
                    <a:lnTo>
                      <a:pt x="16" y="18"/>
                    </a:lnTo>
                    <a:lnTo>
                      <a:pt x="14" y="18"/>
                    </a:lnTo>
                    <a:lnTo>
                      <a:pt x="14" y="18"/>
                    </a:lnTo>
                    <a:lnTo>
                      <a:pt x="12" y="14"/>
                    </a:lnTo>
                    <a:lnTo>
                      <a:pt x="12" y="14"/>
                    </a:lnTo>
                    <a:lnTo>
                      <a:pt x="14" y="18"/>
                    </a:lnTo>
                    <a:lnTo>
                      <a:pt x="1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6" name="Freeform 1071">
                <a:extLst>
                  <a:ext uri="{FF2B5EF4-FFF2-40B4-BE49-F238E27FC236}">
                    <a16:creationId xmlns:a16="http://schemas.microsoft.com/office/drawing/2014/main" id="{9618C3EB-683E-072B-5539-7A9B4D376F59}"/>
                  </a:ext>
                </a:extLst>
              </p:cNvPr>
              <p:cNvSpPr>
                <a:spLocks/>
              </p:cNvSpPr>
              <p:nvPr/>
            </p:nvSpPr>
            <p:spPr bwMode="auto">
              <a:xfrm>
                <a:off x="5284" y="1503"/>
                <a:ext cx="6" cy="14"/>
              </a:xfrm>
              <a:custGeom>
                <a:avLst/>
                <a:gdLst>
                  <a:gd name="T0" fmla="*/ 4 w 6"/>
                  <a:gd name="T1" fmla="*/ 0 h 14"/>
                  <a:gd name="T2" fmla="*/ 4 w 6"/>
                  <a:gd name="T3" fmla="*/ 0 h 14"/>
                  <a:gd name="T4" fmla="*/ 6 w 6"/>
                  <a:gd name="T5" fmla="*/ 4 h 14"/>
                  <a:gd name="T6" fmla="*/ 6 w 6"/>
                  <a:gd name="T7" fmla="*/ 8 h 14"/>
                  <a:gd name="T8" fmla="*/ 6 w 6"/>
                  <a:gd name="T9" fmla="*/ 8 h 14"/>
                  <a:gd name="T10" fmla="*/ 6 w 6"/>
                  <a:gd name="T11" fmla="*/ 14 h 14"/>
                  <a:gd name="T12" fmla="*/ 4 w 6"/>
                  <a:gd name="T13" fmla="*/ 14 h 14"/>
                  <a:gd name="T14" fmla="*/ 4 w 6"/>
                  <a:gd name="T15" fmla="*/ 14 h 14"/>
                  <a:gd name="T16" fmla="*/ 2 w 6"/>
                  <a:gd name="T17" fmla="*/ 12 h 14"/>
                  <a:gd name="T18" fmla="*/ 0 w 6"/>
                  <a:gd name="T19" fmla="*/ 6 h 14"/>
                  <a:gd name="T20" fmla="*/ 0 w 6"/>
                  <a:gd name="T21" fmla="*/ 6 h 14"/>
                  <a:gd name="T22" fmla="*/ 2 w 6"/>
                  <a:gd name="T23" fmla="*/ 4 h 14"/>
                  <a:gd name="T24" fmla="*/ 4 w 6"/>
                  <a:gd name="T25" fmla="*/ 0 h 14"/>
                  <a:gd name="T26" fmla="*/ 4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4" y="0"/>
                    </a:moveTo>
                    <a:lnTo>
                      <a:pt x="4" y="0"/>
                    </a:lnTo>
                    <a:lnTo>
                      <a:pt x="6" y="4"/>
                    </a:lnTo>
                    <a:lnTo>
                      <a:pt x="6" y="8"/>
                    </a:lnTo>
                    <a:lnTo>
                      <a:pt x="6" y="8"/>
                    </a:lnTo>
                    <a:lnTo>
                      <a:pt x="6" y="14"/>
                    </a:lnTo>
                    <a:lnTo>
                      <a:pt x="4" y="14"/>
                    </a:lnTo>
                    <a:lnTo>
                      <a:pt x="4" y="14"/>
                    </a:lnTo>
                    <a:lnTo>
                      <a:pt x="2" y="12"/>
                    </a:lnTo>
                    <a:lnTo>
                      <a:pt x="0" y="6"/>
                    </a:lnTo>
                    <a:lnTo>
                      <a:pt x="0" y="6"/>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7" name="Freeform 1072">
                <a:extLst>
                  <a:ext uri="{FF2B5EF4-FFF2-40B4-BE49-F238E27FC236}">
                    <a16:creationId xmlns:a16="http://schemas.microsoft.com/office/drawing/2014/main" id="{9828E3B6-8180-DC7E-C2C9-4BE0112CEDCC}"/>
                  </a:ext>
                </a:extLst>
              </p:cNvPr>
              <p:cNvSpPr>
                <a:spLocks/>
              </p:cNvSpPr>
              <p:nvPr/>
            </p:nvSpPr>
            <p:spPr bwMode="auto">
              <a:xfrm>
                <a:off x="5294" y="1505"/>
                <a:ext cx="6" cy="14"/>
              </a:xfrm>
              <a:custGeom>
                <a:avLst/>
                <a:gdLst>
                  <a:gd name="T0" fmla="*/ 6 w 6"/>
                  <a:gd name="T1" fmla="*/ 6 h 14"/>
                  <a:gd name="T2" fmla="*/ 6 w 6"/>
                  <a:gd name="T3" fmla="*/ 6 h 14"/>
                  <a:gd name="T4" fmla="*/ 4 w 6"/>
                  <a:gd name="T5" fmla="*/ 12 h 14"/>
                  <a:gd name="T6" fmla="*/ 4 w 6"/>
                  <a:gd name="T7" fmla="*/ 14 h 14"/>
                  <a:gd name="T8" fmla="*/ 2 w 6"/>
                  <a:gd name="T9" fmla="*/ 14 h 14"/>
                  <a:gd name="T10" fmla="*/ 2 w 6"/>
                  <a:gd name="T11" fmla="*/ 14 h 14"/>
                  <a:gd name="T12" fmla="*/ 0 w 6"/>
                  <a:gd name="T13" fmla="*/ 12 h 14"/>
                  <a:gd name="T14" fmla="*/ 0 w 6"/>
                  <a:gd name="T15" fmla="*/ 8 h 14"/>
                  <a:gd name="T16" fmla="*/ 0 w 6"/>
                  <a:gd name="T17" fmla="*/ 8 h 14"/>
                  <a:gd name="T18" fmla="*/ 0 w 6"/>
                  <a:gd name="T19" fmla="*/ 2 h 14"/>
                  <a:gd name="T20" fmla="*/ 2 w 6"/>
                  <a:gd name="T21" fmla="*/ 0 h 14"/>
                  <a:gd name="T22" fmla="*/ 2 w 6"/>
                  <a:gd name="T23" fmla="*/ 0 h 14"/>
                  <a:gd name="T24" fmla="*/ 4 w 6"/>
                  <a:gd name="T25" fmla="*/ 2 h 14"/>
                  <a:gd name="T26" fmla="*/ 6 w 6"/>
                  <a:gd name="T27" fmla="*/ 6 h 14"/>
                  <a:gd name="T28" fmla="*/ 6 w 6"/>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6" y="6"/>
                    </a:moveTo>
                    <a:lnTo>
                      <a:pt x="6" y="6"/>
                    </a:lnTo>
                    <a:lnTo>
                      <a:pt x="4" y="12"/>
                    </a:lnTo>
                    <a:lnTo>
                      <a:pt x="4" y="14"/>
                    </a:lnTo>
                    <a:lnTo>
                      <a:pt x="2" y="14"/>
                    </a:lnTo>
                    <a:lnTo>
                      <a:pt x="2" y="14"/>
                    </a:lnTo>
                    <a:lnTo>
                      <a:pt x="0" y="12"/>
                    </a:lnTo>
                    <a:lnTo>
                      <a:pt x="0" y="8"/>
                    </a:lnTo>
                    <a:lnTo>
                      <a:pt x="0" y="8"/>
                    </a:lnTo>
                    <a:lnTo>
                      <a:pt x="0" y="2"/>
                    </a:lnTo>
                    <a:lnTo>
                      <a:pt x="2" y="0"/>
                    </a:lnTo>
                    <a:lnTo>
                      <a:pt x="2" y="0"/>
                    </a:lnTo>
                    <a:lnTo>
                      <a:pt x="4"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8" name="Freeform 1073">
                <a:extLst>
                  <a:ext uri="{FF2B5EF4-FFF2-40B4-BE49-F238E27FC236}">
                    <a16:creationId xmlns:a16="http://schemas.microsoft.com/office/drawing/2014/main" id="{322FCA36-8449-DF6E-FD39-4C1C29DCC09D}"/>
                  </a:ext>
                </a:extLst>
              </p:cNvPr>
              <p:cNvSpPr>
                <a:spLocks/>
              </p:cNvSpPr>
              <p:nvPr/>
            </p:nvSpPr>
            <p:spPr bwMode="auto">
              <a:xfrm>
                <a:off x="5246" y="1533"/>
                <a:ext cx="2" cy="10"/>
              </a:xfrm>
              <a:custGeom>
                <a:avLst/>
                <a:gdLst>
                  <a:gd name="T0" fmla="*/ 2 w 2"/>
                  <a:gd name="T1" fmla="*/ 4 h 10"/>
                  <a:gd name="T2" fmla="*/ 2 w 2"/>
                  <a:gd name="T3" fmla="*/ 4 h 10"/>
                  <a:gd name="T4" fmla="*/ 2 w 2"/>
                  <a:gd name="T5" fmla="*/ 8 h 10"/>
                  <a:gd name="T6" fmla="*/ 2 w 2"/>
                  <a:gd name="T7" fmla="*/ 10 h 10"/>
                  <a:gd name="T8" fmla="*/ 2 w 2"/>
                  <a:gd name="T9" fmla="*/ 10 h 10"/>
                  <a:gd name="T10" fmla="*/ 0 w 2"/>
                  <a:gd name="T11" fmla="*/ 8 h 10"/>
                  <a:gd name="T12" fmla="*/ 0 w 2"/>
                  <a:gd name="T13" fmla="*/ 4 h 10"/>
                  <a:gd name="T14" fmla="*/ 0 w 2"/>
                  <a:gd name="T15" fmla="*/ 4 h 10"/>
                  <a:gd name="T16" fmla="*/ 0 w 2"/>
                  <a:gd name="T17" fmla="*/ 2 h 10"/>
                  <a:gd name="T18" fmla="*/ 0 w 2"/>
                  <a:gd name="T19" fmla="*/ 0 h 10"/>
                  <a:gd name="T20" fmla="*/ 0 w 2"/>
                  <a:gd name="T21" fmla="*/ 0 h 10"/>
                  <a:gd name="T22" fmla="*/ 2 w 2"/>
                  <a:gd name="T23" fmla="*/ 0 h 10"/>
                  <a:gd name="T24" fmla="*/ 2 w 2"/>
                  <a:gd name="T25" fmla="*/ 4 h 10"/>
                  <a:gd name="T26" fmla="*/ 2 w 2"/>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0">
                    <a:moveTo>
                      <a:pt x="2" y="4"/>
                    </a:moveTo>
                    <a:lnTo>
                      <a:pt x="2" y="4"/>
                    </a:lnTo>
                    <a:lnTo>
                      <a:pt x="2" y="8"/>
                    </a:lnTo>
                    <a:lnTo>
                      <a:pt x="2" y="10"/>
                    </a:lnTo>
                    <a:lnTo>
                      <a:pt x="2" y="10"/>
                    </a:lnTo>
                    <a:lnTo>
                      <a:pt x="0" y="8"/>
                    </a:lnTo>
                    <a:lnTo>
                      <a:pt x="0" y="4"/>
                    </a:lnTo>
                    <a:lnTo>
                      <a:pt x="0" y="4"/>
                    </a:lnTo>
                    <a:lnTo>
                      <a:pt x="0" y="2"/>
                    </a:lnTo>
                    <a:lnTo>
                      <a:pt x="0" y="0"/>
                    </a:lnTo>
                    <a:lnTo>
                      <a:pt x="0"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9" name="Freeform 1074">
                <a:extLst>
                  <a:ext uri="{FF2B5EF4-FFF2-40B4-BE49-F238E27FC236}">
                    <a16:creationId xmlns:a16="http://schemas.microsoft.com/office/drawing/2014/main" id="{294B5FC8-D26C-E424-39D5-E5481495D463}"/>
                  </a:ext>
                </a:extLst>
              </p:cNvPr>
              <p:cNvSpPr>
                <a:spLocks/>
              </p:cNvSpPr>
              <p:nvPr/>
            </p:nvSpPr>
            <p:spPr bwMode="auto">
              <a:xfrm>
                <a:off x="1966" y="1533"/>
                <a:ext cx="76" cy="117"/>
              </a:xfrm>
              <a:custGeom>
                <a:avLst/>
                <a:gdLst>
                  <a:gd name="T0" fmla="*/ 2 w 76"/>
                  <a:gd name="T1" fmla="*/ 42 h 117"/>
                  <a:gd name="T2" fmla="*/ 0 w 76"/>
                  <a:gd name="T3" fmla="*/ 30 h 117"/>
                  <a:gd name="T4" fmla="*/ 14 w 76"/>
                  <a:gd name="T5" fmla="*/ 26 h 117"/>
                  <a:gd name="T6" fmla="*/ 20 w 76"/>
                  <a:gd name="T7" fmla="*/ 18 h 117"/>
                  <a:gd name="T8" fmla="*/ 26 w 76"/>
                  <a:gd name="T9" fmla="*/ 18 h 117"/>
                  <a:gd name="T10" fmla="*/ 24 w 76"/>
                  <a:gd name="T11" fmla="*/ 0 h 117"/>
                  <a:gd name="T12" fmla="*/ 30 w 76"/>
                  <a:gd name="T13" fmla="*/ 0 h 117"/>
                  <a:gd name="T14" fmla="*/ 38 w 76"/>
                  <a:gd name="T15" fmla="*/ 14 h 117"/>
                  <a:gd name="T16" fmla="*/ 42 w 76"/>
                  <a:gd name="T17" fmla="*/ 8 h 117"/>
                  <a:gd name="T18" fmla="*/ 46 w 76"/>
                  <a:gd name="T19" fmla="*/ 12 h 117"/>
                  <a:gd name="T20" fmla="*/ 50 w 76"/>
                  <a:gd name="T21" fmla="*/ 26 h 117"/>
                  <a:gd name="T22" fmla="*/ 50 w 76"/>
                  <a:gd name="T23" fmla="*/ 42 h 117"/>
                  <a:gd name="T24" fmla="*/ 52 w 76"/>
                  <a:gd name="T25" fmla="*/ 46 h 117"/>
                  <a:gd name="T26" fmla="*/ 54 w 76"/>
                  <a:gd name="T27" fmla="*/ 40 h 117"/>
                  <a:gd name="T28" fmla="*/ 62 w 76"/>
                  <a:gd name="T29" fmla="*/ 36 h 117"/>
                  <a:gd name="T30" fmla="*/ 64 w 76"/>
                  <a:gd name="T31" fmla="*/ 38 h 117"/>
                  <a:gd name="T32" fmla="*/ 68 w 76"/>
                  <a:gd name="T33" fmla="*/ 26 h 117"/>
                  <a:gd name="T34" fmla="*/ 76 w 76"/>
                  <a:gd name="T35" fmla="*/ 36 h 117"/>
                  <a:gd name="T36" fmla="*/ 76 w 76"/>
                  <a:gd name="T37" fmla="*/ 46 h 117"/>
                  <a:gd name="T38" fmla="*/ 72 w 76"/>
                  <a:gd name="T39" fmla="*/ 52 h 117"/>
                  <a:gd name="T40" fmla="*/ 62 w 76"/>
                  <a:gd name="T41" fmla="*/ 56 h 117"/>
                  <a:gd name="T42" fmla="*/ 54 w 76"/>
                  <a:gd name="T43" fmla="*/ 56 h 117"/>
                  <a:gd name="T44" fmla="*/ 54 w 76"/>
                  <a:gd name="T45" fmla="*/ 64 h 117"/>
                  <a:gd name="T46" fmla="*/ 60 w 76"/>
                  <a:gd name="T47" fmla="*/ 84 h 117"/>
                  <a:gd name="T48" fmla="*/ 54 w 76"/>
                  <a:gd name="T49" fmla="*/ 92 h 117"/>
                  <a:gd name="T50" fmla="*/ 56 w 76"/>
                  <a:gd name="T51" fmla="*/ 99 h 117"/>
                  <a:gd name="T52" fmla="*/ 58 w 76"/>
                  <a:gd name="T53" fmla="*/ 107 h 117"/>
                  <a:gd name="T54" fmla="*/ 52 w 76"/>
                  <a:gd name="T55" fmla="*/ 117 h 117"/>
                  <a:gd name="T56" fmla="*/ 48 w 76"/>
                  <a:gd name="T57" fmla="*/ 111 h 117"/>
                  <a:gd name="T58" fmla="*/ 42 w 76"/>
                  <a:gd name="T59" fmla="*/ 97 h 117"/>
                  <a:gd name="T60" fmla="*/ 38 w 76"/>
                  <a:gd name="T61" fmla="*/ 90 h 117"/>
                  <a:gd name="T62" fmla="*/ 34 w 76"/>
                  <a:gd name="T63" fmla="*/ 103 h 117"/>
                  <a:gd name="T64" fmla="*/ 28 w 76"/>
                  <a:gd name="T65" fmla="*/ 115 h 117"/>
                  <a:gd name="T66" fmla="*/ 20 w 76"/>
                  <a:gd name="T67" fmla="*/ 105 h 117"/>
                  <a:gd name="T68" fmla="*/ 14 w 76"/>
                  <a:gd name="T69" fmla="*/ 92 h 117"/>
                  <a:gd name="T70" fmla="*/ 22 w 76"/>
                  <a:gd name="T71" fmla="*/ 76 h 117"/>
                  <a:gd name="T72" fmla="*/ 30 w 76"/>
                  <a:gd name="T73" fmla="*/ 78 h 117"/>
                  <a:gd name="T74" fmla="*/ 38 w 76"/>
                  <a:gd name="T75" fmla="*/ 76 h 117"/>
                  <a:gd name="T76" fmla="*/ 32 w 76"/>
                  <a:gd name="T77" fmla="*/ 62 h 117"/>
                  <a:gd name="T78" fmla="*/ 22 w 76"/>
                  <a:gd name="T79" fmla="*/ 50 h 117"/>
                  <a:gd name="T80" fmla="*/ 16 w 76"/>
                  <a:gd name="T81" fmla="*/ 60 h 117"/>
                  <a:gd name="T82" fmla="*/ 14 w 76"/>
                  <a:gd name="T83" fmla="*/ 58 h 117"/>
                  <a:gd name="T84" fmla="*/ 8 w 76"/>
                  <a:gd name="T85" fmla="*/ 50 h 117"/>
                  <a:gd name="T86" fmla="*/ 4 w 76"/>
                  <a:gd name="T87" fmla="*/ 54 h 117"/>
                  <a:gd name="T88" fmla="*/ 0 w 76"/>
                  <a:gd name="T89" fmla="*/ 4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117">
                    <a:moveTo>
                      <a:pt x="0" y="48"/>
                    </a:moveTo>
                    <a:lnTo>
                      <a:pt x="0" y="48"/>
                    </a:lnTo>
                    <a:lnTo>
                      <a:pt x="2" y="42"/>
                    </a:lnTo>
                    <a:lnTo>
                      <a:pt x="2" y="40"/>
                    </a:lnTo>
                    <a:lnTo>
                      <a:pt x="0" y="36"/>
                    </a:lnTo>
                    <a:lnTo>
                      <a:pt x="0" y="30"/>
                    </a:lnTo>
                    <a:lnTo>
                      <a:pt x="0" y="30"/>
                    </a:lnTo>
                    <a:lnTo>
                      <a:pt x="6" y="30"/>
                    </a:lnTo>
                    <a:lnTo>
                      <a:pt x="14" y="26"/>
                    </a:lnTo>
                    <a:lnTo>
                      <a:pt x="14" y="26"/>
                    </a:lnTo>
                    <a:lnTo>
                      <a:pt x="18" y="20"/>
                    </a:lnTo>
                    <a:lnTo>
                      <a:pt x="20" y="18"/>
                    </a:lnTo>
                    <a:lnTo>
                      <a:pt x="24" y="18"/>
                    </a:lnTo>
                    <a:lnTo>
                      <a:pt x="24" y="18"/>
                    </a:lnTo>
                    <a:lnTo>
                      <a:pt x="26" y="18"/>
                    </a:lnTo>
                    <a:lnTo>
                      <a:pt x="28" y="14"/>
                    </a:lnTo>
                    <a:lnTo>
                      <a:pt x="28" y="8"/>
                    </a:lnTo>
                    <a:lnTo>
                      <a:pt x="24" y="0"/>
                    </a:lnTo>
                    <a:lnTo>
                      <a:pt x="24" y="0"/>
                    </a:lnTo>
                    <a:lnTo>
                      <a:pt x="28" y="0"/>
                    </a:lnTo>
                    <a:lnTo>
                      <a:pt x="30" y="0"/>
                    </a:lnTo>
                    <a:lnTo>
                      <a:pt x="34" y="6"/>
                    </a:lnTo>
                    <a:lnTo>
                      <a:pt x="34" y="6"/>
                    </a:lnTo>
                    <a:lnTo>
                      <a:pt x="38" y="14"/>
                    </a:lnTo>
                    <a:lnTo>
                      <a:pt x="38" y="12"/>
                    </a:lnTo>
                    <a:lnTo>
                      <a:pt x="42" y="8"/>
                    </a:lnTo>
                    <a:lnTo>
                      <a:pt x="42" y="8"/>
                    </a:lnTo>
                    <a:lnTo>
                      <a:pt x="42" y="8"/>
                    </a:lnTo>
                    <a:lnTo>
                      <a:pt x="44" y="8"/>
                    </a:lnTo>
                    <a:lnTo>
                      <a:pt x="46" y="12"/>
                    </a:lnTo>
                    <a:lnTo>
                      <a:pt x="48" y="18"/>
                    </a:lnTo>
                    <a:lnTo>
                      <a:pt x="50" y="26"/>
                    </a:lnTo>
                    <a:lnTo>
                      <a:pt x="50" y="26"/>
                    </a:lnTo>
                    <a:lnTo>
                      <a:pt x="50" y="38"/>
                    </a:lnTo>
                    <a:lnTo>
                      <a:pt x="50" y="38"/>
                    </a:lnTo>
                    <a:lnTo>
                      <a:pt x="50" y="42"/>
                    </a:lnTo>
                    <a:lnTo>
                      <a:pt x="52" y="46"/>
                    </a:lnTo>
                    <a:lnTo>
                      <a:pt x="52" y="46"/>
                    </a:lnTo>
                    <a:lnTo>
                      <a:pt x="52" y="46"/>
                    </a:lnTo>
                    <a:lnTo>
                      <a:pt x="54" y="44"/>
                    </a:lnTo>
                    <a:lnTo>
                      <a:pt x="54" y="40"/>
                    </a:lnTo>
                    <a:lnTo>
                      <a:pt x="54" y="40"/>
                    </a:lnTo>
                    <a:lnTo>
                      <a:pt x="58" y="32"/>
                    </a:lnTo>
                    <a:lnTo>
                      <a:pt x="60" y="32"/>
                    </a:lnTo>
                    <a:lnTo>
                      <a:pt x="62" y="36"/>
                    </a:lnTo>
                    <a:lnTo>
                      <a:pt x="62" y="36"/>
                    </a:lnTo>
                    <a:lnTo>
                      <a:pt x="64" y="38"/>
                    </a:lnTo>
                    <a:lnTo>
                      <a:pt x="64" y="38"/>
                    </a:lnTo>
                    <a:lnTo>
                      <a:pt x="66" y="34"/>
                    </a:lnTo>
                    <a:lnTo>
                      <a:pt x="66" y="34"/>
                    </a:lnTo>
                    <a:lnTo>
                      <a:pt x="68" y="26"/>
                    </a:lnTo>
                    <a:lnTo>
                      <a:pt x="72" y="26"/>
                    </a:lnTo>
                    <a:lnTo>
                      <a:pt x="74" y="28"/>
                    </a:lnTo>
                    <a:lnTo>
                      <a:pt x="76" y="36"/>
                    </a:lnTo>
                    <a:lnTo>
                      <a:pt x="76" y="36"/>
                    </a:lnTo>
                    <a:lnTo>
                      <a:pt x="76" y="42"/>
                    </a:lnTo>
                    <a:lnTo>
                      <a:pt x="76" y="46"/>
                    </a:lnTo>
                    <a:lnTo>
                      <a:pt x="76" y="46"/>
                    </a:lnTo>
                    <a:lnTo>
                      <a:pt x="74" y="50"/>
                    </a:lnTo>
                    <a:lnTo>
                      <a:pt x="72" y="52"/>
                    </a:lnTo>
                    <a:lnTo>
                      <a:pt x="68" y="54"/>
                    </a:lnTo>
                    <a:lnTo>
                      <a:pt x="68" y="54"/>
                    </a:lnTo>
                    <a:lnTo>
                      <a:pt x="62" y="56"/>
                    </a:lnTo>
                    <a:lnTo>
                      <a:pt x="56" y="56"/>
                    </a:lnTo>
                    <a:lnTo>
                      <a:pt x="56" y="56"/>
                    </a:lnTo>
                    <a:lnTo>
                      <a:pt x="54" y="56"/>
                    </a:lnTo>
                    <a:lnTo>
                      <a:pt x="54" y="58"/>
                    </a:lnTo>
                    <a:lnTo>
                      <a:pt x="54" y="64"/>
                    </a:lnTo>
                    <a:lnTo>
                      <a:pt x="54" y="64"/>
                    </a:lnTo>
                    <a:lnTo>
                      <a:pt x="58" y="72"/>
                    </a:lnTo>
                    <a:lnTo>
                      <a:pt x="60" y="78"/>
                    </a:lnTo>
                    <a:lnTo>
                      <a:pt x="60" y="84"/>
                    </a:lnTo>
                    <a:lnTo>
                      <a:pt x="60" y="84"/>
                    </a:lnTo>
                    <a:lnTo>
                      <a:pt x="56" y="92"/>
                    </a:lnTo>
                    <a:lnTo>
                      <a:pt x="54" y="92"/>
                    </a:lnTo>
                    <a:lnTo>
                      <a:pt x="52" y="92"/>
                    </a:lnTo>
                    <a:lnTo>
                      <a:pt x="52" y="92"/>
                    </a:lnTo>
                    <a:lnTo>
                      <a:pt x="56" y="99"/>
                    </a:lnTo>
                    <a:lnTo>
                      <a:pt x="56" y="101"/>
                    </a:lnTo>
                    <a:lnTo>
                      <a:pt x="58" y="107"/>
                    </a:lnTo>
                    <a:lnTo>
                      <a:pt x="58" y="107"/>
                    </a:lnTo>
                    <a:lnTo>
                      <a:pt x="56" y="113"/>
                    </a:lnTo>
                    <a:lnTo>
                      <a:pt x="52" y="117"/>
                    </a:lnTo>
                    <a:lnTo>
                      <a:pt x="52" y="117"/>
                    </a:lnTo>
                    <a:lnTo>
                      <a:pt x="52" y="117"/>
                    </a:lnTo>
                    <a:lnTo>
                      <a:pt x="50" y="117"/>
                    </a:lnTo>
                    <a:lnTo>
                      <a:pt x="48" y="111"/>
                    </a:lnTo>
                    <a:lnTo>
                      <a:pt x="48" y="111"/>
                    </a:lnTo>
                    <a:lnTo>
                      <a:pt x="44" y="103"/>
                    </a:lnTo>
                    <a:lnTo>
                      <a:pt x="42" y="97"/>
                    </a:lnTo>
                    <a:lnTo>
                      <a:pt x="42" y="97"/>
                    </a:lnTo>
                    <a:lnTo>
                      <a:pt x="40" y="92"/>
                    </a:lnTo>
                    <a:lnTo>
                      <a:pt x="38" y="90"/>
                    </a:lnTo>
                    <a:lnTo>
                      <a:pt x="36" y="95"/>
                    </a:lnTo>
                    <a:lnTo>
                      <a:pt x="34" y="103"/>
                    </a:lnTo>
                    <a:lnTo>
                      <a:pt x="34" y="103"/>
                    </a:lnTo>
                    <a:lnTo>
                      <a:pt x="34" y="111"/>
                    </a:lnTo>
                    <a:lnTo>
                      <a:pt x="32" y="117"/>
                    </a:lnTo>
                    <a:lnTo>
                      <a:pt x="28" y="115"/>
                    </a:lnTo>
                    <a:lnTo>
                      <a:pt x="26" y="113"/>
                    </a:lnTo>
                    <a:lnTo>
                      <a:pt x="26" y="113"/>
                    </a:lnTo>
                    <a:lnTo>
                      <a:pt x="20" y="105"/>
                    </a:lnTo>
                    <a:lnTo>
                      <a:pt x="16" y="101"/>
                    </a:lnTo>
                    <a:lnTo>
                      <a:pt x="14" y="92"/>
                    </a:lnTo>
                    <a:lnTo>
                      <a:pt x="14" y="92"/>
                    </a:lnTo>
                    <a:lnTo>
                      <a:pt x="16" y="84"/>
                    </a:lnTo>
                    <a:lnTo>
                      <a:pt x="18" y="78"/>
                    </a:lnTo>
                    <a:lnTo>
                      <a:pt x="22" y="76"/>
                    </a:lnTo>
                    <a:lnTo>
                      <a:pt x="26" y="78"/>
                    </a:lnTo>
                    <a:lnTo>
                      <a:pt x="26" y="78"/>
                    </a:lnTo>
                    <a:lnTo>
                      <a:pt x="30" y="78"/>
                    </a:lnTo>
                    <a:lnTo>
                      <a:pt x="32" y="78"/>
                    </a:lnTo>
                    <a:lnTo>
                      <a:pt x="36" y="76"/>
                    </a:lnTo>
                    <a:lnTo>
                      <a:pt x="38" y="76"/>
                    </a:lnTo>
                    <a:lnTo>
                      <a:pt x="38" y="76"/>
                    </a:lnTo>
                    <a:lnTo>
                      <a:pt x="32" y="62"/>
                    </a:lnTo>
                    <a:lnTo>
                      <a:pt x="32" y="62"/>
                    </a:lnTo>
                    <a:lnTo>
                      <a:pt x="28" y="56"/>
                    </a:lnTo>
                    <a:lnTo>
                      <a:pt x="24" y="52"/>
                    </a:lnTo>
                    <a:lnTo>
                      <a:pt x="22" y="50"/>
                    </a:lnTo>
                    <a:lnTo>
                      <a:pt x="20" y="52"/>
                    </a:lnTo>
                    <a:lnTo>
                      <a:pt x="16" y="60"/>
                    </a:lnTo>
                    <a:lnTo>
                      <a:pt x="16" y="60"/>
                    </a:lnTo>
                    <a:lnTo>
                      <a:pt x="16" y="62"/>
                    </a:lnTo>
                    <a:lnTo>
                      <a:pt x="14" y="62"/>
                    </a:lnTo>
                    <a:lnTo>
                      <a:pt x="14" y="58"/>
                    </a:lnTo>
                    <a:lnTo>
                      <a:pt x="14" y="58"/>
                    </a:lnTo>
                    <a:lnTo>
                      <a:pt x="10" y="52"/>
                    </a:lnTo>
                    <a:lnTo>
                      <a:pt x="8" y="50"/>
                    </a:lnTo>
                    <a:lnTo>
                      <a:pt x="6" y="50"/>
                    </a:lnTo>
                    <a:lnTo>
                      <a:pt x="6" y="50"/>
                    </a:lnTo>
                    <a:lnTo>
                      <a:pt x="4" y="54"/>
                    </a:lnTo>
                    <a:lnTo>
                      <a:pt x="2" y="52"/>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0" name="Freeform 1075">
                <a:extLst>
                  <a:ext uri="{FF2B5EF4-FFF2-40B4-BE49-F238E27FC236}">
                    <a16:creationId xmlns:a16="http://schemas.microsoft.com/office/drawing/2014/main" id="{A2E9F85E-048C-80C0-84A6-2BE120F5A11B}"/>
                  </a:ext>
                </a:extLst>
              </p:cNvPr>
              <p:cNvSpPr>
                <a:spLocks/>
              </p:cNvSpPr>
              <p:nvPr/>
            </p:nvSpPr>
            <p:spPr bwMode="auto">
              <a:xfrm>
                <a:off x="1906" y="1551"/>
                <a:ext cx="66" cy="93"/>
              </a:xfrm>
              <a:custGeom>
                <a:avLst/>
                <a:gdLst>
                  <a:gd name="T0" fmla="*/ 60 w 66"/>
                  <a:gd name="T1" fmla="*/ 30 h 93"/>
                  <a:gd name="T2" fmla="*/ 64 w 66"/>
                  <a:gd name="T3" fmla="*/ 32 h 93"/>
                  <a:gd name="T4" fmla="*/ 66 w 66"/>
                  <a:gd name="T5" fmla="*/ 26 h 93"/>
                  <a:gd name="T6" fmla="*/ 66 w 66"/>
                  <a:gd name="T7" fmla="*/ 40 h 93"/>
                  <a:gd name="T8" fmla="*/ 58 w 66"/>
                  <a:gd name="T9" fmla="*/ 42 h 93"/>
                  <a:gd name="T10" fmla="*/ 52 w 66"/>
                  <a:gd name="T11" fmla="*/ 36 h 93"/>
                  <a:gd name="T12" fmla="*/ 58 w 66"/>
                  <a:gd name="T13" fmla="*/ 42 h 93"/>
                  <a:gd name="T14" fmla="*/ 62 w 66"/>
                  <a:gd name="T15" fmla="*/ 46 h 93"/>
                  <a:gd name="T16" fmla="*/ 64 w 66"/>
                  <a:gd name="T17" fmla="*/ 58 h 93"/>
                  <a:gd name="T18" fmla="*/ 62 w 66"/>
                  <a:gd name="T19" fmla="*/ 72 h 93"/>
                  <a:gd name="T20" fmla="*/ 58 w 66"/>
                  <a:gd name="T21" fmla="*/ 85 h 93"/>
                  <a:gd name="T22" fmla="*/ 54 w 66"/>
                  <a:gd name="T23" fmla="*/ 89 h 93"/>
                  <a:gd name="T24" fmla="*/ 50 w 66"/>
                  <a:gd name="T25" fmla="*/ 87 h 93"/>
                  <a:gd name="T26" fmla="*/ 44 w 66"/>
                  <a:gd name="T27" fmla="*/ 77 h 93"/>
                  <a:gd name="T28" fmla="*/ 42 w 66"/>
                  <a:gd name="T29" fmla="*/ 66 h 93"/>
                  <a:gd name="T30" fmla="*/ 46 w 66"/>
                  <a:gd name="T31" fmla="*/ 58 h 93"/>
                  <a:gd name="T32" fmla="*/ 52 w 66"/>
                  <a:gd name="T33" fmla="*/ 56 h 93"/>
                  <a:gd name="T34" fmla="*/ 48 w 66"/>
                  <a:gd name="T35" fmla="*/ 54 h 93"/>
                  <a:gd name="T36" fmla="*/ 44 w 66"/>
                  <a:gd name="T37" fmla="*/ 56 h 93"/>
                  <a:gd name="T38" fmla="*/ 36 w 66"/>
                  <a:gd name="T39" fmla="*/ 60 h 93"/>
                  <a:gd name="T40" fmla="*/ 36 w 66"/>
                  <a:gd name="T41" fmla="*/ 79 h 93"/>
                  <a:gd name="T42" fmla="*/ 34 w 66"/>
                  <a:gd name="T43" fmla="*/ 79 h 93"/>
                  <a:gd name="T44" fmla="*/ 32 w 66"/>
                  <a:gd name="T45" fmla="*/ 81 h 93"/>
                  <a:gd name="T46" fmla="*/ 30 w 66"/>
                  <a:gd name="T47" fmla="*/ 83 h 93"/>
                  <a:gd name="T48" fmla="*/ 28 w 66"/>
                  <a:gd name="T49" fmla="*/ 93 h 93"/>
                  <a:gd name="T50" fmla="*/ 22 w 66"/>
                  <a:gd name="T51" fmla="*/ 81 h 93"/>
                  <a:gd name="T52" fmla="*/ 18 w 66"/>
                  <a:gd name="T53" fmla="*/ 77 h 93"/>
                  <a:gd name="T54" fmla="*/ 16 w 66"/>
                  <a:gd name="T55" fmla="*/ 70 h 93"/>
                  <a:gd name="T56" fmla="*/ 18 w 66"/>
                  <a:gd name="T57" fmla="*/ 62 h 93"/>
                  <a:gd name="T58" fmla="*/ 22 w 66"/>
                  <a:gd name="T59" fmla="*/ 60 h 93"/>
                  <a:gd name="T60" fmla="*/ 20 w 66"/>
                  <a:gd name="T61" fmla="*/ 56 h 93"/>
                  <a:gd name="T62" fmla="*/ 16 w 66"/>
                  <a:gd name="T63" fmla="*/ 54 h 93"/>
                  <a:gd name="T64" fmla="*/ 14 w 66"/>
                  <a:gd name="T65" fmla="*/ 48 h 93"/>
                  <a:gd name="T66" fmla="*/ 12 w 66"/>
                  <a:gd name="T67" fmla="*/ 44 h 93"/>
                  <a:gd name="T68" fmla="*/ 12 w 66"/>
                  <a:gd name="T69" fmla="*/ 38 h 93"/>
                  <a:gd name="T70" fmla="*/ 8 w 66"/>
                  <a:gd name="T71" fmla="*/ 40 h 93"/>
                  <a:gd name="T72" fmla="*/ 0 w 66"/>
                  <a:gd name="T73" fmla="*/ 32 h 93"/>
                  <a:gd name="T74" fmla="*/ 0 w 66"/>
                  <a:gd name="T75" fmla="*/ 26 h 93"/>
                  <a:gd name="T76" fmla="*/ 4 w 66"/>
                  <a:gd name="T77" fmla="*/ 28 h 93"/>
                  <a:gd name="T78" fmla="*/ 8 w 66"/>
                  <a:gd name="T79" fmla="*/ 20 h 93"/>
                  <a:gd name="T80" fmla="*/ 14 w 66"/>
                  <a:gd name="T81" fmla="*/ 0 h 93"/>
                  <a:gd name="T82" fmla="*/ 16 w 66"/>
                  <a:gd name="T83" fmla="*/ 10 h 93"/>
                  <a:gd name="T84" fmla="*/ 22 w 66"/>
                  <a:gd name="T85" fmla="*/ 14 h 93"/>
                  <a:gd name="T86" fmla="*/ 26 w 66"/>
                  <a:gd name="T87" fmla="*/ 10 h 93"/>
                  <a:gd name="T88" fmla="*/ 40 w 66"/>
                  <a:gd name="T89" fmla="*/ 2 h 93"/>
                  <a:gd name="T90" fmla="*/ 44 w 66"/>
                  <a:gd name="T91" fmla="*/ 4 h 93"/>
                  <a:gd name="T92" fmla="*/ 52 w 66"/>
                  <a:gd name="T93" fmla="*/ 22 h 93"/>
                  <a:gd name="T94" fmla="*/ 54 w 66"/>
                  <a:gd name="T95" fmla="*/ 24 h 93"/>
                  <a:gd name="T96" fmla="*/ 60 w 66"/>
                  <a:gd name="T97" fmla="*/ 3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93">
                    <a:moveTo>
                      <a:pt x="60" y="30"/>
                    </a:moveTo>
                    <a:lnTo>
                      <a:pt x="60" y="30"/>
                    </a:lnTo>
                    <a:lnTo>
                      <a:pt x="62" y="32"/>
                    </a:lnTo>
                    <a:lnTo>
                      <a:pt x="64" y="32"/>
                    </a:lnTo>
                    <a:lnTo>
                      <a:pt x="66" y="26"/>
                    </a:lnTo>
                    <a:lnTo>
                      <a:pt x="66" y="26"/>
                    </a:lnTo>
                    <a:lnTo>
                      <a:pt x="66" y="34"/>
                    </a:lnTo>
                    <a:lnTo>
                      <a:pt x="66" y="40"/>
                    </a:lnTo>
                    <a:lnTo>
                      <a:pt x="64" y="42"/>
                    </a:lnTo>
                    <a:lnTo>
                      <a:pt x="58" y="42"/>
                    </a:lnTo>
                    <a:lnTo>
                      <a:pt x="58" y="42"/>
                    </a:lnTo>
                    <a:lnTo>
                      <a:pt x="52" y="36"/>
                    </a:lnTo>
                    <a:lnTo>
                      <a:pt x="52" y="36"/>
                    </a:lnTo>
                    <a:lnTo>
                      <a:pt x="58" y="42"/>
                    </a:lnTo>
                    <a:lnTo>
                      <a:pt x="62" y="46"/>
                    </a:lnTo>
                    <a:lnTo>
                      <a:pt x="62" y="46"/>
                    </a:lnTo>
                    <a:lnTo>
                      <a:pt x="64" y="50"/>
                    </a:lnTo>
                    <a:lnTo>
                      <a:pt x="64" y="58"/>
                    </a:lnTo>
                    <a:lnTo>
                      <a:pt x="64" y="58"/>
                    </a:lnTo>
                    <a:lnTo>
                      <a:pt x="62" y="72"/>
                    </a:lnTo>
                    <a:lnTo>
                      <a:pt x="62" y="72"/>
                    </a:lnTo>
                    <a:lnTo>
                      <a:pt x="58" y="85"/>
                    </a:lnTo>
                    <a:lnTo>
                      <a:pt x="56" y="89"/>
                    </a:lnTo>
                    <a:lnTo>
                      <a:pt x="54" y="89"/>
                    </a:lnTo>
                    <a:lnTo>
                      <a:pt x="54" y="89"/>
                    </a:lnTo>
                    <a:lnTo>
                      <a:pt x="50" y="87"/>
                    </a:lnTo>
                    <a:lnTo>
                      <a:pt x="46" y="83"/>
                    </a:lnTo>
                    <a:lnTo>
                      <a:pt x="44" y="77"/>
                    </a:lnTo>
                    <a:lnTo>
                      <a:pt x="42" y="66"/>
                    </a:lnTo>
                    <a:lnTo>
                      <a:pt x="42" y="66"/>
                    </a:lnTo>
                    <a:lnTo>
                      <a:pt x="44" y="62"/>
                    </a:lnTo>
                    <a:lnTo>
                      <a:pt x="46" y="58"/>
                    </a:lnTo>
                    <a:lnTo>
                      <a:pt x="52" y="56"/>
                    </a:lnTo>
                    <a:lnTo>
                      <a:pt x="52" y="56"/>
                    </a:lnTo>
                    <a:lnTo>
                      <a:pt x="50" y="54"/>
                    </a:lnTo>
                    <a:lnTo>
                      <a:pt x="48" y="54"/>
                    </a:lnTo>
                    <a:lnTo>
                      <a:pt x="44" y="56"/>
                    </a:lnTo>
                    <a:lnTo>
                      <a:pt x="44" y="56"/>
                    </a:lnTo>
                    <a:lnTo>
                      <a:pt x="38" y="56"/>
                    </a:lnTo>
                    <a:lnTo>
                      <a:pt x="36" y="60"/>
                    </a:lnTo>
                    <a:lnTo>
                      <a:pt x="36" y="66"/>
                    </a:lnTo>
                    <a:lnTo>
                      <a:pt x="36" y="79"/>
                    </a:lnTo>
                    <a:lnTo>
                      <a:pt x="36" y="79"/>
                    </a:lnTo>
                    <a:lnTo>
                      <a:pt x="34" y="79"/>
                    </a:lnTo>
                    <a:lnTo>
                      <a:pt x="34" y="81"/>
                    </a:lnTo>
                    <a:lnTo>
                      <a:pt x="32" y="81"/>
                    </a:lnTo>
                    <a:lnTo>
                      <a:pt x="30" y="83"/>
                    </a:lnTo>
                    <a:lnTo>
                      <a:pt x="30" y="83"/>
                    </a:lnTo>
                    <a:lnTo>
                      <a:pt x="28" y="91"/>
                    </a:lnTo>
                    <a:lnTo>
                      <a:pt x="28" y="93"/>
                    </a:lnTo>
                    <a:lnTo>
                      <a:pt x="26" y="93"/>
                    </a:lnTo>
                    <a:lnTo>
                      <a:pt x="22" y="81"/>
                    </a:lnTo>
                    <a:lnTo>
                      <a:pt x="22" y="81"/>
                    </a:lnTo>
                    <a:lnTo>
                      <a:pt x="18" y="77"/>
                    </a:lnTo>
                    <a:lnTo>
                      <a:pt x="16" y="70"/>
                    </a:lnTo>
                    <a:lnTo>
                      <a:pt x="16" y="70"/>
                    </a:lnTo>
                    <a:lnTo>
                      <a:pt x="16" y="64"/>
                    </a:lnTo>
                    <a:lnTo>
                      <a:pt x="18" y="62"/>
                    </a:lnTo>
                    <a:lnTo>
                      <a:pt x="20" y="62"/>
                    </a:lnTo>
                    <a:lnTo>
                      <a:pt x="22" y="60"/>
                    </a:lnTo>
                    <a:lnTo>
                      <a:pt x="22" y="60"/>
                    </a:lnTo>
                    <a:lnTo>
                      <a:pt x="20" y="56"/>
                    </a:lnTo>
                    <a:lnTo>
                      <a:pt x="18" y="56"/>
                    </a:lnTo>
                    <a:lnTo>
                      <a:pt x="16" y="54"/>
                    </a:lnTo>
                    <a:lnTo>
                      <a:pt x="14" y="48"/>
                    </a:lnTo>
                    <a:lnTo>
                      <a:pt x="14" y="48"/>
                    </a:lnTo>
                    <a:lnTo>
                      <a:pt x="12" y="44"/>
                    </a:lnTo>
                    <a:lnTo>
                      <a:pt x="12" y="44"/>
                    </a:lnTo>
                    <a:lnTo>
                      <a:pt x="12" y="40"/>
                    </a:lnTo>
                    <a:lnTo>
                      <a:pt x="12" y="38"/>
                    </a:lnTo>
                    <a:lnTo>
                      <a:pt x="12" y="38"/>
                    </a:lnTo>
                    <a:lnTo>
                      <a:pt x="8" y="40"/>
                    </a:lnTo>
                    <a:lnTo>
                      <a:pt x="6" y="40"/>
                    </a:lnTo>
                    <a:lnTo>
                      <a:pt x="0" y="32"/>
                    </a:lnTo>
                    <a:lnTo>
                      <a:pt x="0" y="32"/>
                    </a:lnTo>
                    <a:lnTo>
                      <a:pt x="0" y="26"/>
                    </a:lnTo>
                    <a:lnTo>
                      <a:pt x="0" y="26"/>
                    </a:lnTo>
                    <a:lnTo>
                      <a:pt x="4" y="28"/>
                    </a:lnTo>
                    <a:lnTo>
                      <a:pt x="6" y="28"/>
                    </a:lnTo>
                    <a:lnTo>
                      <a:pt x="8" y="20"/>
                    </a:lnTo>
                    <a:lnTo>
                      <a:pt x="8" y="20"/>
                    </a:lnTo>
                    <a:lnTo>
                      <a:pt x="14" y="0"/>
                    </a:lnTo>
                    <a:lnTo>
                      <a:pt x="14" y="0"/>
                    </a:lnTo>
                    <a:lnTo>
                      <a:pt x="16" y="10"/>
                    </a:lnTo>
                    <a:lnTo>
                      <a:pt x="20" y="14"/>
                    </a:lnTo>
                    <a:lnTo>
                      <a:pt x="22" y="14"/>
                    </a:lnTo>
                    <a:lnTo>
                      <a:pt x="26" y="10"/>
                    </a:lnTo>
                    <a:lnTo>
                      <a:pt x="26" y="10"/>
                    </a:lnTo>
                    <a:lnTo>
                      <a:pt x="34" y="6"/>
                    </a:lnTo>
                    <a:lnTo>
                      <a:pt x="40" y="2"/>
                    </a:lnTo>
                    <a:lnTo>
                      <a:pt x="40" y="2"/>
                    </a:lnTo>
                    <a:lnTo>
                      <a:pt x="44" y="4"/>
                    </a:lnTo>
                    <a:lnTo>
                      <a:pt x="48" y="6"/>
                    </a:lnTo>
                    <a:lnTo>
                      <a:pt x="52" y="22"/>
                    </a:lnTo>
                    <a:lnTo>
                      <a:pt x="52" y="22"/>
                    </a:lnTo>
                    <a:lnTo>
                      <a:pt x="54" y="24"/>
                    </a:lnTo>
                    <a:lnTo>
                      <a:pt x="56" y="26"/>
                    </a:lnTo>
                    <a:lnTo>
                      <a:pt x="60" y="30"/>
                    </a:lnTo>
                    <a:lnTo>
                      <a:pt x="6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1" name="Freeform 1076">
                <a:extLst>
                  <a:ext uri="{FF2B5EF4-FFF2-40B4-BE49-F238E27FC236}">
                    <a16:creationId xmlns:a16="http://schemas.microsoft.com/office/drawing/2014/main" id="{115D9CF7-56DF-B3DD-1939-766CA7CBD01A}"/>
                  </a:ext>
                </a:extLst>
              </p:cNvPr>
              <p:cNvSpPr>
                <a:spLocks/>
              </p:cNvSpPr>
              <p:nvPr/>
            </p:nvSpPr>
            <p:spPr bwMode="auto">
              <a:xfrm>
                <a:off x="1838" y="1539"/>
                <a:ext cx="68" cy="68"/>
              </a:xfrm>
              <a:custGeom>
                <a:avLst/>
                <a:gdLst>
                  <a:gd name="T0" fmla="*/ 68 w 68"/>
                  <a:gd name="T1" fmla="*/ 38 h 68"/>
                  <a:gd name="T2" fmla="*/ 68 w 68"/>
                  <a:gd name="T3" fmla="*/ 44 h 68"/>
                  <a:gd name="T4" fmla="*/ 68 w 68"/>
                  <a:gd name="T5" fmla="*/ 46 h 68"/>
                  <a:gd name="T6" fmla="*/ 56 w 68"/>
                  <a:gd name="T7" fmla="*/ 44 h 68"/>
                  <a:gd name="T8" fmla="*/ 54 w 68"/>
                  <a:gd name="T9" fmla="*/ 48 h 68"/>
                  <a:gd name="T10" fmla="*/ 48 w 68"/>
                  <a:gd name="T11" fmla="*/ 50 h 68"/>
                  <a:gd name="T12" fmla="*/ 46 w 68"/>
                  <a:gd name="T13" fmla="*/ 64 h 68"/>
                  <a:gd name="T14" fmla="*/ 44 w 68"/>
                  <a:gd name="T15" fmla="*/ 66 h 68"/>
                  <a:gd name="T16" fmla="*/ 38 w 68"/>
                  <a:gd name="T17" fmla="*/ 66 h 68"/>
                  <a:gd name="T18" fmla="*/ 36 w 68"/>
                  <a:gd name="T19" fmla="*/ 64 h 68"/>
                  <a:gd name="T20" fmla="*/ 28 w 68"/>
                  <a:gd name="T21" fmla="*/ 62 h 68"/>
                  <a:gd name="T22" fmla="*/ 22 w 68"/>
                  <a:gd name="T23" fmla="*/ 64 h 68"/>
                  <a:gd name="T24" fmla="*/ 18 w 68"/>
                  <a:gd name="T25" fmla="*/ 56 h 68"/>
                  <a:gd name="T26" fmla="*/ 16 w 68"/>
                  <a:gd name="T27" fmla="*/ 42 h 68"/>
                  <a:gd name="T28" fmla="*/ 14 w 68"/>
                  <a:gd name="T29" fmla="*/ 30 h 68"/>
                  <a:gd name="T30" fmla="*/ 8 w 68"/>
                  <a:gd name="T31" fmla="*/ 42 h 68"/>
                  <a:gd name="T32" fmla="*/ 4 w 68"/>
                  <a:gd name="T33" fmla="*/ 46 h 68"/>
                  <a:gd name="T34" fmla="*/ 0 w 68"/>
                  <a:gd name="T35" fmla="*/ 42 h 68"/>
                  <a:gd name="T36" fmla="*/ 2 w 68"/>
                  <a:gd name="T37" fmla="*/ 28 h 68"/>
                  <a:gd name="T38" fmla="*/ 2 w 68"/>
                  <a:gd name="T39" fmla="*/ 16 h 68"/>
                  <a:gd name="T40" fmla="*/ 6 w 68"/>
                  <a:gd name="T41" fmla="*/ 14 h 68"/>
                  <a:gd name="T42" fmla="*/ 10 w 68"/>
                  <a:gd name="T43" fmla="*/ 6 h 68"/>
                  <a:gd name="T44" fmla="*/ 10 w 68"/>
                  <a:gd name="T45" fmla="*/ 2 h 68"/>
                  <a:gd name="T46" fmla="*/ 16 w 68"/>
                  <a:gd name="T47" fmla="*/ 2 h 68"/>
                  <a:gd name="T48" fmla="*/ 18 w 68"/>
                  <a:gd name="T49" fmla="*/ 2 h 68"/>
                  <a:gd name="T50" fmla="*/ 16 w 68"/>
                  <a:gd name="T51" fmla="*/ 10 h 68"/>
                  <a:gd name="T52" fmla="*/ 16 w 68"/>
                  <a:gd name="T53" fmla="*/ 16 h 68"/>
                  <a:gd name="T54" fmla="*/ 18 w 68"/>
                  <a:gd name="T55" fmla="*/ 18 h 68"/>
                  <a:gd name="T56" fmla="*/ 22 w 68"/>
                  <a:gd name="T57" fmla="*/ 18 h 68"/>
                  <a:gd name="T58" fmla="*/ 22 w 68"/>
                  <a:gd name="T59" fmla="*/ 14 h 68"/>
                  <a:gd name="T60" fmla="*/ 24 w 68"/>
                  <a:gd name="T61" fmla="*/ 4 h 68"/>
                  <a:gd name="T62" fmla="*/ 26 w 68"/>
                  <a:gd name="T63" fmla="*/ 6 h 68"/>
                  <a:gd name="T64" fmla="*/ 36 w 68"/>
                  <a:gd name="T65" fmla="*/ 8 h 68"/>
                  <a:gd name="T66" fmla="*/ 46 w 68"/>
                  <a:gd name="T67" fmla="*/ 8 h 68"/>
                  <a:gd name="T68" fmla="*/ 48 w 68"/>
                  <a:gd name="T69" fmla="*/ 14 h 68"/>
                  <a:gd name="T70" fmla="*/ 48 w 68"/>
                  <a:gd name="T71" fmla="*/ 24 h 68"/>
                  <a:gd name="T72" fmla="*/ 48 w 68"/>
                  <a:gd name="T73" fmla="*/ 26 h 68"/>
                  <a:gd name="T74" fmla="*/ 42 w 68"/>
                  <a:gd name="T75" fmla="*/ 24 h 68"/>
                  <a:gd name="T76" fmla="*/ 40 w 68"/>
                  <a:gd name="T77" fmla="*/ 22 h 68"/>
                  <a:gd name="T78" fmla="*/ 38 w 68"/>
                  <a:gd name="T79" fmla="*/ 22 h 68"/>
                  <a:gd name="T80" fmla="*/ 38 w 68"/>
                  <a:gd name="T81" fmla="*/ 24 h 68"/>
                  <a:gd name="T82" fmla="*/ 38 w 68"/>
                  <a:gd name="T83" fmla="*/ 22 h 68"/>
                  <a:gd name="T84" fmla="*/ 42 w 68"/>
                  <a:gd name="T85" fmla="*/ 22 h 68"/>
                  <a:gd name="T86" fmla="*/ 46 w 68"/>
                  <a:gd name="T87" fmla="*/ 30 h 68"/>
                  <a:gd name="T88" fmla="*/ 50 w 68"/>
                  <a:gd name="T89" fmla="*/ 30 h 68"/>
                  <a:gd name="T90" fmla="*/ 56 w 68"/>
                  <a:gd name="T91" fmla="*/ 32 h 68"/>
                  <a:gd name="T92" fmla="*/ 58 w 68"/>
                  <a:gd name="T93" fmla="*/ 30 h 68"/>
                  <a:gd name="T94" fmla="*/ 64 w 68"/>
                  <a:gd name="T95" fmla="*/ 28 h 68"/>
                  <a:gd name="T96" fmla="*/ 68 w 68"/>
                  <a:gd name="T97" fmla="*/ 34 h 68"/>
                  <a:gd name="T98" fmla="*/ 68 w 68"/>
                  <a:gd name="T99"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8">
                    <a:moveTo>
                      <a:pt x="68" y="38"/>
                    </a:moveTo>
                    <a:lnTo>
                      <a:pt x="68" y="38"/>
                    </a:lnTo>
                    <a:lnTo>
                      <a:pt x="68" y="44"/>
                    </a:lnTo>
                    <a:lnTo>
                      <a:pt x="68" y="44"/>
                    </a:lnTo>
                    <a:lnTo>
                      <a:pt x="68" y="46"/>
                    </a:lnTo>
                    <a:lnTo>
                      <a:pt x="68" y="46"/>
                    </a:lnTo>
                    <a:lnTo>
                      <a:pt x="60" y="44"/>
                    </a:lnTo>
                    <a:lnTo>
                      <a:pt x="56" y="44"/>
                    </a:lnTo>
                    <a:lnTo>
                      <a:pt x="54" y="48"/>
                    </a:lnTo>
                    <a:lnTo>
                      <a:pt x="54" y="48"/>
                    </a:lnTo>
                    <a:lnTo>
                      <a:pt x="48" y="50"/>
                    </a:lnTo>
                    <a:lnTo>
                      <a:pt x="48" y="50"/>
                    </a:lnTo>
                    <a:lnTo>
                      <a:pt x="46" y="60"/>
                    </a:lnTo>
                    <a:lnTo>
                      <a:pt x="46" y="64"/>
                    </a:lnTo>
                    <a:lnTo>
                      <a:pt x="44" y="66"/>
                    </a:lnTo>
                    <a:lnTo>
                      <a:pt x="44" y="66"/>
                    </a:lnTo>
                    <a:lnTo>
                      <a:pt x="42" y="68"/>
                    </a:lnTo>
                    <a:lnTo>
                      <a:pt x="38" y="66"/>
                    </a:lnTo>
                    <a:lnTo>
                      <a:pt x="38" y="66"/>
                    </a:lnTo>
                    <a:lnTo>
                      <a:pt x="36" y="64"/>
                    </a:lnTo>
                    <a:lnTo>
                      <a:pt x="34" y="62"/>
                    </a:lnTo>
                    <a:lnTo>
                      <a:pt x="28" y="62"/>
                    </a:lnTo>
                    <a:lnTo>
                      <a:pt x="28" y="62"/>
                    </a:lnTo>
                    <a:lnTo>
                      <a:pt x="22" y="64"/>
                    </a:lnTo>
                    <a:lnTo>
                      <a:pt x="20" y="62"/>
                    </a:lnTo>
                    <a:lnTo>
                      <a:pt x="18" y="56"/>
                    </a:lnTo>
                    <a:lnTo>
                      <a:pt x="16" y="42"/>
                    </a:lnTo>
                    <a:lnTo>
                      <a:pt x="16" y="42"/>
                    </a:lnTo>
                    <a:lnTo>
                      <a:pt x="14" y="30"/>
                    </a:lnTo>
                    <a:lnTo>
                      <a:pt x="14" y="30"/>
                    </a:lnTo>
                    <a:lnTo>
                      <a:pt x="10" y="36"/>
                    </a:lnTo>
                    <a:lnTo>
                      <a:pt x="8" y="42"/>
                    </a:lnTo>
                    <a:lnTo>
                      <a:pt x="6" y="46"/>
                    </a:lnTo>
                    <a:lnTo>
                      <a:pt x="4" y="46"/>
                    </a:lnTo>
                    <a:lnTo>
                      <a:pt x="2" y="46"/>
                    </a:lnTo>
                    <a:lnTo>
                      <a:pt x="0" y="42"/>
                    </a:lnTo>
                    <a:lnTo>
                      <a:pt x="0" y="42"/>
                    </a:lnTo>
                    <a:lnTo>
                      <a:pt x="2" y="28"/>
                    </a:lnTo>
                    <a:lnTo>
                      <a:pt x="2" y="16"/>
                    </a:lnTo>
                    <a:lnTo>
                      <a:pt x="2" y="16"/>
                    </a:lnTo>
                    <a:lnTo>
                      <a:pt x="4" y="16"/>
                    </a:lnTo>
                    <a:lnTo>
                      <a:pt x="6" y="14"/>
                    </a:lnTo>
                    <a:lnTo>
                      <a:pt x="8" y="12"/>
                    </a:lnTo>
                    <a:lnTo>
                      <a:pt x="10" y="6"/>
                    </a:lnTo>
                    <a:lnTo>
                      <a:pt x="10" y="6"/>
                    </a:lnTo>
                    <a:lnTo>
                      <a:pt x="10" y="2"/>
                    </a:lnTo>
                    <a:lnTo>
                      <a:pt x="12" y="0"/>
                    </a:lnTo>
                    <a:lnTo>
                      <a:pt x="16" y="2"/>
                    </a:lnTo>
                    <a:lnTo>
                      <a:pt x="16" y="2"/>
                    </a:lnTo>
                    <a:lnTo>
                      <a:pt x="18" y="2"/>
                    </a:lnTo>
                    <a:lnTo>
                      <a:pt x="18" y="4"/>
                    </a:lnTo>
                    <a:lnTo>
                      <a:pt x="16" y="10"/>
                    </a:lnTo>
                    <a:lnTo>
                      <a:pt x="16" y="10"/>
                    </a:lnTo>
                    <a:lnTo>
                      <a:pt x="16" y="16"/>
                    </a:lnTo>
                    <a:lnTo>
                      <a:pt x="18" y="18"/>
                    </a:lnTo>
                    <a:lnTo>
                      <a:pt x="18" y="18"/>
                    </a:lnTo>
                    <a:lnTo>
                      <a:pt x="20" y="20"/>
                    </a:lnTo>
                    <a:lnTo>
                      <a:pt x="22" y="18"/>
                    </a:lnTo>
                    <a:lnTo>
                      <a:pt x="22" y="14"/>
                    </a:lnTo>
                    <a:lnTo>
                      <a:pt x="22" y="14"/>
                    </a:lnTo>
                    <a:lnTo>
                      <a:pt x="22" y="6"/>
                    </a:lnTo>
                    <a:lnTo>
                      <a:pt x="24" y="4"/>
                    </a:lnTo>
                    <a:lnTo>
                      <a:pt x="26" y="6"/>
                    </a:lnTo>
                    <a:lnTo>
                      <a:pt x="26" y="6"/>
                    </a:lnTo>
                    <a:lnTo>
                      <a:pt x="30" y="8"/>
                    </a:lnTo>
                    <a:lnTo>
                      <a:pt x="36" y="8"/>
                    </a:lnTo>
                    <a:lnTo>
                      <a:pt x="40" y="6"/>
                    </a:lnTo>
                    <a:lnTo>
                      <a:pt x="46" y="8"/>
                    </a:lnTo>
                    <a:lnTo>
                      <a:pt x="46" y="8"/>
                    </a:lnTo>
                    <a:lnTo>
                      <a:pt x="48" y="14"/>
                    </a:lnTo>
                    <a:lnTo>
                      <a:pt x="50" y="18"/>
                    </a:lnTo>
                    <a:lnTo>
                      <a:pt x="48" y="24"/>
                    </a:lnTo>
                    <a:lnTo>
                      <a:pt x="48" y="24"/>
                    </a:lnTo>
                    <a:lnTo>
                      <a:pt x="48" y="26"/>
                    </a:lnTo>
                    <a:lnTo>
                      <a:pt x="46" y="26"/>
                    </a:lnTo>
                    <a:lnTo>
                      <a:pt x="42" y="24"/>
                    </a:lnTo>
                    <a:lnTo>
                      <a:pt x="42" y="24"/>
                    </a:lnTo>
                    <a:lnTo>
                      <a:pt x="40" y="22"/>
                    </a:lnTo>
                    <a:lnTo>
                      <a:pt x="38" y="22"/>
                    </a:lnTo>
                    <a:lnTo>
                      <a:pt x="38" y="22"/>
                    </a:lnTo>
                    <a:lnTo>
                      <a:pt x="38" y="24"/>
                    </a:lnTo>
                    <a:lnTo>
                      <a:pt x="38" y="24"/>
                    </a:lnTo>
                    <a:lnTo>
                      <a:pt x="38" y="24"/>
                    </a:lnTo>
                    <a:lnTo>
                      <a:pt x="38" y="22"/>
                    </a:lnTo>
                    <a:lnTo>
                      <a:pt x="38" y="22"/>
                    </a:lnTo>
                    <a:lnTo>
                      <a:pt x="42" y="22"/>
                    </a:lnTo>
                    <a:lnTo>
                      <a:pt x="44" y="26"/>
                    </a:lnTo>
                    <a:lnTo>
                      <a:pt x="46" y="30"/>
                    </a:lnTo>
                    <a:lnTo>
                      <a:pt x="50" y="30"/>
                    </a:lnTo>
                    <a:lnTo>
                      <a:pt x="50" y="30"/>
                    </a:lnTo>
                    <a:lnTo>
                      <a:pt x="54" y="32"/>
                    </a:lnTo>
                    <a:lnTo>
                      <a:pt x="56" y="32"/>
                    </a:lnTo>
                    <a:lnTo>
                      <a:pt x="58" y="30"/>
                    </a:lnTo>
                    <a:lnTo>
                      <a:pt x="58" y="30"/>
                    </a:lnTo>
                    <a:lnTo>
                      <a:pt x="60" y="28"/>
                    </a:lnTo>
                    <a:lnTo>
                      <a:pt x="64" y="28"/>
                    </a:lnTo>
                    <a:lnTo>
                      <a:pt x="68" y="34"/>
                    </a:lnTo>
                    <a:lnTo>
                      <a:pt x="68" y="34"/>
                    </a:lnTo>
                    <a:lnTo>
                      <a:pt x="68" y="38"/>
                    </a:lnTo>
                    <a:lnTo>
                      <a:pt x="6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2" name="Freeform 1077">
                <a:extLst>
                  <a:ext uri="{FF2B5EF4-FFF2-40B4-BE49-F238E27FC236}">
                    <a16:creationId xmlns:a16="http://schemas.microsoft.com/office/drawing/2014/main" id="{C045E7F9-3199-31BA-9842-F80F76187006}"/>
                  </a:ext>
                </a:extLst>
              </p:cNvPr>
              <p:cNvSpPr>
                <a:spLocks/>
              </p:cNvSpPr>
              <p:nvPr/>
            </p:nvSpPr>
            <p:spPr bwMode="auto">
              <a:xfrm>
                <a:off x="2028" y="1567"/>
                <a:ext cx="48" cy="65"/>
              </a:xfrm>
              <a:custGeom>
                <a:avLst/>
                <a:gdLst>
                  <a:gd name="T0" fmla="*/ 12 w 48"/>
                  <a:gd name="T1" fmla="*/ 10 h 65"/>
                  <a:gd name="T2" fmla="*/ 12 w 48"/>
                  <a:gd name="T3" fmla="*/ 10 h 65"/>
                  <a:gd name="T4" fmla="*/ 14 w 48"/>
                  <a:gd name="T5" fmla="*/ 2 h 65"/>
                  <a:gd name="T6" fmla="*/ 14 w 48"/>
                  <a:gd name="T7" fmla="*/ 2 h 65"/>
                  <a:gd name="T8" fmla="*/ 16 w 48"/>
                  <a:gd name="T9" fmla="*/ 2 h 65"/>
                  <a:gd name="T10" fmla="*/ 16 w 48"/>
                  <a:gd name="T11" fmla="*/ 2 h 65"/>
                  <a:gd name="T12" fmla="*/ 18 w 48"/>
                  <a:gd name="T13" fmla="*/ 6 h 65"/>
                  <a:gd name="T14" fmla="*/ 20 w 48"/>
                  <a:gd name="T15" fmla="*/ 8 h 65"/>
                  <a:gd name="T16" fmla="*/ 22 w 48"/>
                  <a:gd name="T17" fmla="*/ 6 h 65"/>
                  <a:gd name="T18" fmla="*/ 22 w 48"/>
                  <a:gd name="T19" fmla="*/ 6 h 65"/>
                  <a:gd name="T20" fmla="*/ 24 w 48"/>
                  <a:gd name="T21" fmla="*/ 0 h 65"/>
                  <a:gd name="T22" fmla="*/ 26 w 48"/>
                  <a:gd name="T23" fmla="*/ 0 h 65"/>
                  <a:gd name="T24" fmla="*/ 26 w 48"/>
                  <a:gd name="T25" fmla="*/ 4 h 65"/>
                  <a:gd name="T26" fmla="*/ 26 w 48"/>
                  <a:gd name="T27" fmla="*/ 4 h 65"/>
                  <a:gd name="T28" fmla="*/ 28 w 48"/>
                  <a:gd name="T29" fmla="*/ 10 h 65"/>
                  <a:gd name="T30" fmla="*/ 32 w 48"/>
                  <a:gd name="T31" fmla="*/ 14 h 65"/>
                  <a:gd name="T32" fmla="*/ 38 w 48"/>
                  <a:gd name="T33" fmla="*/ 20 h 65"/>
                  <a:gd name="T34" fmla="*/ 38 w 48"/>
                  <a:gd name="T35" fmla="*/ 20 h 65"/>
                  <a:gd name="T36" fmla="*/ 40 w 48"/>
                  <a:gd name="T37" fmla="*/ 32 h 65"/>
                  <a:gd name="T38" fmla="*/ 42 w 48"/>
                  <a:gd name="T39" fmla="*/ 36 h 65"/>
                  <a:gd name="T40" fmla="*/ 44 w 48"/>
                  <a:gd name="T41" fmla="*/ 40 h 65"/>
                  <a:gd name="T42" fmla="*/ 44 w 48"/>
                  <a:gd name="T43" fmla="*/ 40 h 65"/>
                  <a:gd name="T44" fmla="*/ 46 w 48"/>
                  <a:gd name="T45" fmla="*/ 42 h 65"/>
                  <a:gd name="T46" fmla="*/ 48 w 48"/>
                  <a:gd name="T47" fmla="*/ 52 h 65"/>
                  <a:gd name="T48" fmla="*/ 48 w 48"/>
                  <a:gd name="T49" fmla="*/ 52 h 65"/>
                  <a:gd name="T50" fmla="*/ 44 w 48"/>
                  <a:gd name="T51" fmla="*/ 56 h 65"/>
                  <a:gd name="T52" fmla="*/ 40 w 48"/>
                  <a:gd name="T53" fmla="*/ 58 h 65"/>
                  <a:gd name="T54" fmla="*/ 36 w 48"/>
                  <a:gd name="T55" fmla="*/ 58 h 65"/>
                  <a:gd name="T56" fmla="*/ 32 w 48"/>
                  <a:gd name="T57" fmla="*/ 56 h 65"/>
                  <a:gd name="T58" fmla="*/ 32 w 48"/>
                  <a:gd name="T59" fmla="*/ 56 h 65"/>
                  <a:gd name="T60" fmla="*/ 30 w 48"/>
                  <a:gd name="T61" fmla="*/ 54 h 65"/>
                  <a:gd name="T62" fmla="*/ 26 w 48"/>
                  <a:gd name="T63" fmla="*/ 54 h 65"/>
                  <a:gd name="T64" fmla="*/ 20 w 48"/>
                  <a:gd name="T65" fmla="*/ 56 h 65"/>
                  <a:gd name="T66" fmla="*/ 20 w 48"/>
                  <a:gd name="T67" fmla="*/ 56 h 65"/>
                  <a:gd name="T68" fmla="*/ 12 w 48"/>
                  <a:gd name="T69" fmla="*/ 58 h 65"/>
                  <a:gd name="T70" fmla="*/ 10 w 48"/>
                  <a:gd name="T71" fmla="*/ 61 h 65"/>
                  <a:gd name="T72" fmla="*/ 6 w 48"/>
                  <a:gd name="T73" fmla="*/ 63 h 65"/>
                  <a:gd name="T74" fmla="*/ 6 w 48"/>
                  <a:gd name="T75" fmla="*/ 63 h 65"/>
                  <a:gd name="T76" fmla="*/ 4 w 48"/>
                  <a:gd name="T77" fmla="*/ 65 h 65"/>
                  <a:gd name="T78" fmla="*/ 2 w 48"/>
                  <a:gd name="T79" fmla="*/ 65 h 65"/>
                  <a:gd name="T80" fmla="*/ 0 w 48"/>
                  <a:gd name="T81" fmla="*/ 56 h 65"/>
                  <a:gd name="T82" fmla="*/ 0 w 48"/>
                  <a:gd name="T83" fmla="*/ 56 h 65"/>
                  <a:gd name="T84" fmla="*/ 2 w 48"/>
                  <a:gd name="T85" fmla="*/ 52 h 65"/>
                  <a:gd name="T86" fmla="*/ 2 w 48"/>
                  <a:gd name="T87" fmla="*/ 46 h 65"/>
                  <a:gd name="T88" fmla="*/ 4 w 48"/>
                  <a:gd name="T89" fmla="*/ 40 h 65"/>
                  <a:gd name="T90" fmla="*/ 4 w 48"/>
                  <a:gd name="T91" fmla="*/ 40 h 65"/>
                  <a:gd name="T92" fmla="*/ 6 w 48"/>
                  <a:gd name="T93" fmla="*/ 38 h 65"/>
                  <a:gd name="T94" fmla="*/ 6 w 48"/>
                  <a:gd name="T95" fmla="*/ 38 h 65"/>
                  <a:gd name="T96" fmla="*/ 8 w 48"/>
                  <a:gd name="T97" fmla="*/ 38 h 65"/>
                  <a:gd name="T98" fmla="*/ 10 w 48"/>
                  <a:gd name="T99" fmla="*/ 40 h 65"/>
                  <a:gd name="T100" fmla="*/ 10 w 48"/>
                  <a:gd name="T101" fmla="*/ 40 h 65"/>
                  <a:gd name="T102" fmla="*/ 14 w 48"/>
                  <a:gd name="T103" fmla="*/ 42 h 65"/>
                  <a:gd name="T104" fmla="*/ 16 w 48"/>
                  <a:gd name="T105" fmla="*/ 42 h 65"/>
                  <a:gd name="T106" fmla="*/ 20 w 48"/>
                  <a:gd name="T107" fmla="*/ 38 h 65"/>
                  <a:gd name="T108" fmla="*/ 20 w 48"/>
                  <a:gd name="T109" fmla="*/ 38 h 65"/>
                  <a:gd name="T110" fmla="*/ 22 w 48"/>
                  <a:gd name="T111" fmla="*/ 34 h 65"/>
                  <a:gd name="T112" fmla="*/ 20 w 48"/>
                  <a:gd name="T113" fmla="*/ 30 h 65"/>
                  <a:gd name="T114" fmla="*/ 20 w 48"/>
                  <a:gd name="T115" fmla="*/ 30 h 65"/>
                  <a:gd name="T116" fmla="*/ 16 w 48"/>
                  <a:gd name="T117" fmla="*/ 22 h 65"/>
                  <a:gd name="T118" fmla="*/ 12 w 48"/>
                  <a:gd name="T119" fmla="*/ 10 h 65"/>
                  <a:gd name="T120" fmla="*/ 12 w 48"/>
                  <a:gd name="T121"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65">
                    <a:moveTo>
                      <a:pt x="12" y="10"/>
                    </a:moveTo>
                    <a:lnTo>
                      <a:pt x="12" y="10"/>
                    </a:lnTo>
                    <a:lnTo>
                      <a:pt x="14" y="2"/>
                    </a:lnTo>
                    <a:lnTo>
                      <a:pt x="14" y="2"/>
                    </a:lnTo>
                    <a:lnTo>
                      <a:pt x="16" y="2"/>
                    </a:lnTo>
                    <a:lnTo>
                      <a:pt x="16" y="2"/>
                    </a:lnTo>
                    <a:lnTo>
                      <a:pt x="18" y="6"/>
                    </a:lnTo>
                    <a:lnTo>
                      <a:pt x="20" y="8"/>
                    </a:lnTo>
                    <a:lnTo>
                      <a:pt x="22" y="6"/>
                    </a:lnTo>
                    <a:lnTo>
                      <a:pt x="22" y="6"/>
                    </a:lnTo>
                    <a:lnTo>
                      <a:pt x="24" y="0"/>
                    </a:lnTo>
                    <a:lnTo>
                      <a:pt x="26" y="0"/>
                    </a:lnTo>
                    <a:lnTo>
                      <a:pt x="26" y="4"/>
                    </a:lnTo>
                    <a:lnTo>
                      <a:pt x="26" y="4"/>
                    </a:lnTo>
                    <a:lnTo>
                      <a:pt x="28" y="10"/>
                    </a:lnTo>
                    <a:lnTo>
                      <a:pt x="32" y="14"/>
                    </a:lnTo>
                    <a:lnTo>
                      <a:pt x="38" y="20"/>
                    </a:lnTo>
                    <a:lnTo>
                      <a:pt x="38" y="20"/>
                    </a:lnTo>
                    <a:lnTo>
                      <a:pt x="40" y="32"/>
                    </a:lnTo>
                    <a:lnTo>
                      <a:pt x="42" y="36"/>
                    </a:lnTo>
                    <a:lnTo>
                      <a:pt x="44" y="40"/>
                    </a:lnTo>
                    <a:lnTo>
                      <a:pt x="44" y="40"/>
                    </a:lnTo>
                    <a:lnTo>
                      <a:pt x="46" y="42"/>
                    </a:lnTo>
                    <a:lnTo>
                      <a:pt x="48" y="52"/>
                    </a:lnTo>
                    <a:lnTo>
                      <a:pt x="48" y="52"/>
                    </a:lnTo>
                    <a:lnTo>
                      <a:pt x="44" y="56"/>
                    </a:lnTo>
                    <a:lnTo>
                      <a:pt x="40" y="58"/>
                    </a:lnTo>
                    <a:lnTo>
                      <a:pt x="36" y="58"/>
                    </a:lnTo>
                    <a:lnTo>
                      <a:pt x="32" y="56"/>
                    </a:lnTo>
                    <a:lnTo>
                      <a:pt x="32" y="56"/>
                    </a:lnTo>
                    <a:lnTo>
                      <a:pt x="30" y="54"/>
                    </a:lnTo>
                    <a:lnTo>
                      <a:pt x="26" y="54"/>
                    </a:lnTo>
                    <a:lnTo>
                      <a:pt x="20" y="56"/>
                    </a:lnTo>
                    <a:lnTo>
                      <a:pt x="20" y="56"/>
                    </a:lnTo>
                    <a:lnTo>
                      <a:pt x="12" y="58"/>
                    </a:lnTo>
                    <a:lnTo>
                      <a:pt x="10" y="61"/>
                    </a:lnTo>
                    <a:lnTo>
                      <a:pt x="6" y="63"/>
                    </a:lnTo>
                    <a:lnTo>
                      <a:pt x="6" y="63"/>
                    </a:lnTo>
                    <a:lnTo>
                      <a:pt x="4" y="65"/>
                    </a:lnTo>
                    <a:lnTo>
                      <a:pt x="2" y="65"/>
                    </a:lnTo>
                    <a:lnTo>
                      <a:pt x="0" y="56"/>
                    </a:lnTo>
                    <a:lnTo>
                      <a:pt x="0" y="56"/>
                    </a:lnTo>
                    <a:lnTo>
                      <a:pt x="2" y="52"/>
                    </a:lnTo>
                    <a:lnTo>
                      <a:pt x="2" y="46"/>
                    </a:lnTo>
                    <a:lnTo>
                      <a:pt x="4" y="40"/>
                    </a:lnTo>
                    <a:lnTo>
                      <a:pt x="4" y="40"/>
                    </a:lnTo>
                    <a:lnTo>
                      <a:pt x="6" y="38"/>
                    </a:lnTo>
                    <a:lnTo>
                      <a:pt x="6" y="38"/>
                    </a:lnTo>
                    <a:lnTo>
                      <a:pt x="8" y="38"/>
                    </a:lnTo>
                    <a:lnTo>
                      <a:pt x="10" y="40"/>
                    </a:lnTo>
                    <a:lnTo>
                      <a:pt x="10" y="40"/>
                    </a:lnTo>
                    <a:lnTo>
                      <a:pt x="14" y="42"/>
                    </a:lnTo>
                    <a:lnTo>
                      <a:pt x="16" y="42"/>
                    </a:lnTo>
                    <a:lnTo>
                      <a:pt x="20" y="38"/>
                    </a:lnTo>
                    <a:lnTo>
                      <a:pt x="20" y="38"/>
                    </a:lnTo>
                    <a:lnTo>
                      <a:pt x="22" y="34"/>
                    </a:lnTo>
                    <a:lnTo>
                      <a:pt x="20" y="30"/>
                    </a:lnTo>
                    <a:lnTo>
                      <a:pt x="20" y="30"/>
                    </a:lnTo>
                    <a:lnTo>
                      <a:pt x="16" y="22"/>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3" name="Freeform 1078">
                <a:extLst>
                  <a:ext uri="{FF2B5EF4-FFF2-40B4-BE49-F238E27FC236}">
                    <a16:creationId xmlns:a16="http://schemas.microsoft.com/office/drawing/2014/main" id="{96AEA5C4-AD28-9E17-BE1C-475C9031639C}"/>
                  </a:ext>
                </a:extLst>
              </p:cNvPr>
              <p:cNvSpPr>
                <a:spLocks/>
              </p:cNvSpPr>
              <p:nvPr/>
            </p:nvSpPr>
            <p:spPr bwMode="auto">
              <a:xfrm>
                <a:off x="2064" y="1585"/>
                <a:ext cx="44" cy="40"/>
              </a:xfrm>
              <a:custGeom>
                <a:avLst/>
                <a:gdLst>
                  <a:gd name="T0" fmla="*/ 12 w 44"/>
                  <a:gd name="T1" fmla="*/ 32 h 40"/>
                  <a:gd name="T2" fmla="*/ 12 w 44"/>
                  <a:gd name="T3" fmla="*/ 32 h 40"/>
                  <a:gd name="T4" fmla="*/ 8 w 44"/>
                  <a:gd name="T5" fmla="*/ 26 h 40"/>
                  <a:gd name="T6" fmla="*/ 6 w 44"/>
                  <a:gd name="T7" fmla="*/ 24 h 40"/>
                  <a:gd name="T8" fmla="*/ 6 w 44"/>
                  <a:gd name="T9" fmla="*/ 24 h 40"/>
                  <a:gd name="T10" fmla="*/ 2 w 44"/>
                  <a:gd name="T11" fmla="*/ 22 h 40"/>
                  <a:gd name="T12" fmla="*/ 0 w 44"/>
                  <a:gd name="T13" fmla="*/ 18 h 40"/>
                  <a:gd name="T14" fmla="*/ 0 w 44"/>
                  <a:gd name="T15" fmla="*/ 12 h 40"/>
                  <a:gd name="T16" fmla="*/ 2 w 44"/>
                  <a:gd name="T17" fmla="*/ 2 h 40"/>
                  <a:gd name="T18" fmla="*/ 2 w 44"/>
                  <a:gd name="T19" fmla="*/ 2 h 40"/>
                  <a:gd name="T20" fmla="*/ 4 w 44"/>
                  <a:gd name="T21" fmla="*/ 4 h 40"/>
                  <a:gd name="T22" fmla="*/ 6 w 44"/>
                  <a:gd name="T23" fmla="*/ 10 h 40"/>
                  <a:gd name="T24" fmla="*/ 8 w 44"/>
                  <a:gd name="T25" fmla="*/ 14 h 40"/>
                  <a:gd name="T26" fmla="*/ 10 w 44"/>
                  <a:gd name="T27" fmla="*/ 14 h 40"/>
                  <a:gd name="T28" fmla="*/ 12 w 44"/>
                  <a:gd name="T29" fmla="*/ 14 h 40"/>
                  <a:gd name="T30" fmla="*/ 12 w 44"/>
                  <a:gd name="T31" fmla="*/ 14 h 40"/>
                  <a:gd name="T32" fmla="*/ 14 w 44"/>
                  <a:gd name="T33" fmla="*/ 12 h 40"/>
                  <a:gd name="T34" fmla="*/ 18 w 44"/>
                  <a:gd name="T35" fmla="*/ 10 h 40"/>
                  <a:gd name="T36" fmla="*/ 18 w 44"/>
                  <a:gd name="T37" fmla="*/ 10 h 40"/>
                  <a:gd name="T38" fmla="*/ 20 w 44"/>
                  <a:gd name="T39" fmla="*/ 12 h 40"/>
                  <a:gd name="T40" fmla="*/ 22 w 44"/>
                  <a:gd name="T41" fmla="*/ 10 h 40"/>
                  <a:gd name="T42" fmla="*/ 20 w 44"/>
                  <a:gd name="T43" fmla="*/ 6 h 40"/>
                  <a:gd name="T44" fmla="*/ 20 w 44"/>
                  <a:gd name="T45" fmla="*/ 6 h 40"/>
                  <a:gd name="T46" fmla="*/ 20 w 44"/>
                  <a:gd name="T47" fmla="*/ 2 h 40"/>
                  <a:gd name="T48" fmla="*/ 20 w 44"/>
                  <a:gd name="T49" fmla="*/ 2 h 40"/>
                  <a:gd name="T50" fmla="*/ 24 w 44"/>
                  <a:gd name="T51" fmla="*/ 0 h 40"/>
                  <a:gd name="T52" fmla="*/ 24 w 44"/>
                  <a:gd name="T53" fmla="*/ 0 h 40"/>
                  <a:gd name="T54" fmla="*/ 30 w 44"/>
                  <a:gd name="T55" fmla="*/ 6 h 40"/>
                  <a:gd name="T56" fmla="*/ 30 w 44"/>
                  <a:gd name="T57" fmla="*/ 6 h 40"/>
                  <a:gd name="T58" fmla="*/ 36 w 44"/>
                  <a:gd name="T59" fmla="*/ 18 h 40"/>
                  <a:gd name="T60" fmla="*/ 36 w 44"/>
                  <a:gd name="T61" fmla="*/ 18 h 40"/>
                  <a:gd name="T62" fmla="*/ 34 w 44"/>
                  <a:gd name="T63" fmla="*/ 22 h 40"/>
                  <a:gd name="T64" fmla="*/ 34 w 44"/>
                  <a:gd name="T65" fmla="*/ 22 h 40"/>
                  <a:gd name="T66" fmla="*/ 36 w 44"/>
                  <a:gd name="T67" fmla="*/ 22 h 40"/>
                  <a:gd name="T68" fmla="*/ 36 w 44"/>
                  <a:gd name="T69" fmla="*/ 22 h 40"/>
                  <a:gd name="T70" fmla="*/ 38 w 44"/>
                  <a:gd name="T71" fmla="*/ 18 h 40"/>
                  <a:gd name="T72" fmla="*/ 38 w 44"/>
                  <a:gd name="T73" fmla="*/ 18 h 40"/>
                  <a:gd name="T74" fmla="*/ 40 w 44"/>
                  <a:gd name="T75" fmla="*/ 18 h 40"/>
                  <a:gd name="T76" fmla="*/ 42 w 44"/>
                  <a:gd name="T77" fmla="*/ 20 h 40"/>
                  <a:gd name="T78" fmla="*/ 44 w 44"/>
                  <a:gd name="T79" fmla="*/ 24 h 40"/>
                  <a:gd name="T80" fmla="*/ 42 w 44"/>
                  <a:gd name="T81" fmla="*/ 32 h 40"/>
                  <a:gd name="T82" fmla="*/ 42 w 44"/>
                  <a:gd name="T83" fmla="*/ 32 h 40"/>
                  <a:gd name="T84" fmla="*/ 40 w 44"/>
                  <a:gd name="T85" fmla="*/ 36 h 40"/>
                  <a:gd name="T86" fmla="*/ 36 w 44"/>
                  <a:gd name="T87" fmla="*/ 38 h 40"/>
                  <a:gd name="T88" fmla="*/ 32 w 44"/>
                  <a:gd name="T89" fmla="*/ 38 h 40"/>
                  <a:gd name="T90" fmla="*/ 32 w 44"/>
                  <a:gd name="T91" fmla="*/ 38 h 40"/>
                  <a:gd name="T92" fmla="*/ 24 w 44"/>
                  <a:gd name="T93" fmla="*/ 36 h 40"/>
                  <a:gd name="T94" fmla="*/ 20 w 44"/>
                  <a:gd name="T95" fmla="*/ 36 h 40"/>
                  <a:gd name="T96" fmla="*/ 16 w 44"/>
                  <a:gd name="T97" fmla="*/ 40 h 40"/>
                  <a:gd name="T98" fmla="*/ 16 w 44"/>
                  <a:gd name="T99" fmla="*/ 40 h 40"/>
                  <a:gd name="T100" fmla="*/ 14 w 44"/>
                  <a:gd name="T101" fmla="*/ 40 h 40"/>
                  <a:gd name="T102" fmla="*/ 14 w 44"/>
                  <a:gd name="T103" fmla="*/ 40 h 40"/>
                  <a:gd name="T104" fmla="*/ 12 w 44"/>
                  <a:gd name="T105" fmla="*/ 32 h 40"/>
                  <a:gd name="T106" fmla="*/ 12 w 44"/>
                  <a:gd name="T10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0">
                    <a:moveTo>
                      <a:pt x="12" y="32"/>
                    </a:moveTo>
                    <a:lnTo>
                      <a:pt x="12" y="32"/>
                    </a:lnTo>
                    <a:lnTo>
                      <a:pt x="8" y="26"/>
                    </a:lnTo>
                    <a:lnTo>
                      <a:pt x="6" y="24"/>
                    </a:lnTo>
                    <a:lnTo>
                      <a:pt x="6" y="24"/>
                    </a:lnTo>
                    <a:lnTo>
                      <a:pt x="2" y="22"/>
                    </a:lnTo>
                    <a:lnTo>
                      <a:pt x="0" y="18"/>
                    </a:lnTo>
                    <a:lnTo>
                      <a:pt x="0" y="12"/>
                    </a:lnTo>
                    <a:lnTo>
                      <a:pt x="2" y="2"/>
                    </a:lnTo>
                    <a:lnTo>
                      <a:pt x="2" y="2"/>
                    </a:lnTo>
                    <a:lnTo>
                      <a:pt x="4" y="4"/>
                    </a:lnTo>
                    <a:lnTo>
                      <a:pt x="6" y="10"/>
                    </a:lnTo>
                    <a:lnTo>
                      <a:pt x="8" y="14"/>
                    </a:lnTo>
                    <a:lnTo>
                      <a:pt x="10" y="14"/>
                    </a:lnTo>
                    <a:lnTo>
                      <a:pt x="12" y="14"/>
                    </a:lnTo>
                    <a:lnTo>
                      <a:pt x="12" y="14"/>
                    </a:lnTo>
                    <a:lnTo>
                      <a:pt x="14" y="12"/>
                    </a:lnTo>
                    <a:lnTo>
                      <a:pt x="18" y="10"/>
                    </a:lnTo>
                    <a:lnTo>
                      <a:pt x="18" y="10"/>
                    </a:lnTo>
                    <a:lnTo>
                      <a:pt x="20" y="12"/>
                    </a:lnTo>
                    <a:lnTo>
                      <a:pt x="22" y="10"/>
                    </a:lnTo>
                    <a:lnTo>
                      <a:pt x="20" y="6"/>
                    </a:lnTo>
                    <a:lnTo>
                      <a:pt x="20" y="6"/>
                    </a:lnTo>
                    <a:lnTo>
                      <a:pt x="20" y="2"/>
                    </a:lnTo>
                    <a:lnTo>
                      <a:pt x="20" y="2"/>
                    </a:lnTo>
                    <a:lnTo>
                      <a:pt x="24" y="0"/>
                    </a:lnTo>
                    <a:lnTo>
                      <a:pt x="24" y="0"/>
                    </a:lnTo>
                    <a:lnTo>
                      <a:pt x="30" y="6"/>
                    </a:lnTo>
                    <a:lnTo>
                      <a:pt x="30" y="6"/>
                    </a:lnTo>
                    <a:lnTo>
                      <a:pt x="36" y="18"/>
                    </a:lnTo>
                    <a:lnTo>
                      <a:pt x="36" y="18"/>
                    </a:lnTo>
                    <a:lnTo>
                      <a:pt x="34" y="22"/>
                    </a:lnTo>
                    <a:lnTo>
                      <a:pt x="34" y="22"/>
                    </a:lnTo>
                    <a:lnTo>
                      <a:pt x="36" y="22"/>
                    </a:lnTo>
                    <a:lnTo>
                      <a:pt x="36" y="22"/>
                    </a:lnTo>
                    <a:lnTo>
                      <a:pt x="38" y="18"/>
                    </a:lnTo>
                    <a:lnTo>
                      <a:pt x="38" y="18"/>
                    </a:lnTo>
                    <a:lnTo>
                      <a:pt x="40" y="18"/>
                    </a:lnTo>
                    <a:lnTo>
                      <a:pt x="42" y="20"/>
                    </a:lnTo>
                    <a:lnTo>
                      <a:pt x="44" y="24"/>
                    </a:lnTo>
                    <a:lnTo>
                      <a:pt x="42" y="32"/>
                    </a:lnTo>
                    <a:lnTo>
                      <a:pt x="42" y="32"/>
                    </a:lnTo>
                    <a:lnTo>
                      <a:pt x="40" y="36"/>
                    </a:lnTo>
                    <a:lnTo>
                      <a:pt x="36" y="38"/>
                    </a:lnTo>
                    <a:lnTo>
                      <a:pt x="32" y="38"/>
                    </a:lnTo>
                    <a:lnTo>
                      <a:pt x="32" y="38"/>
                    </a:lnTo>
                    <a:lnTo>
                      <a:pt x="24" y="36"/>
                    </a:lnTo>
                    <a:lnTo>
                      <a:pt x="20" y="36"/>
                    </a:lnTo>
                    <a:lnTo>
                      <a:pt x="16" y="40"/>
                    </a:lnTo>
                    <a:lnTo>
                      <a:pt x="16" y="40"/>
                    </a:lnTo>
                    <a:lnTo>
                      <a:pt x="14" y="40"/>
                    </a:lnTo>
                    <a:lnTo>
                      <a:pt x="14" y="40"/>
                    </a:lnTo>
                    <a:lnTo>
                      <a:pt x="12" y="32"/>
                    </a:lnTo>
                    <a:lnTo>
                      <a:pt x="1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4" name="Freeform 1079">
                <a:extLst>
                  <a:ext uri="{FF2B5EF4-FFF2-40B4-BE49-F238E27FC236}">
                    <a16:creationId xmlns:a16="http://schemas.microsoft.com/office/drawing/2014/main" id="{51A5EAAC-B9A0-28DE-32D6-2DE48DFD8456}"/>
                  </a:ext>
                </a:extLst>
              </p:cNvPr>
              <p:cNvSpPr>
                <a:spLocks/>
              </p:cNvSpPr>
              <p:nvPr/>
            </p:nvSpPr>
            <p:spPr bwMode="auto">
              <a:xfrm>
                <a:off x="1874" y="1545"/>
                <a:ext cx="32" cy="30"/>
              </a:xfrm>
              <a:custGeom>
                <a:avLst/>
                <a:gdLst>
                  <a:gd name="T0" fmla="*/ 32 w 32"/>
                  <a:gd name="T1" fmla="*/ 28 h 30"/>
                  <a:gd name="T2" fmla="*/ 32 w 32"/>
                  <a:gd name="T3" fmla="*/ 28 h 30"/>
                  <a:gd name="T4" fmla="*/ 24 w 32"/>
                  <a:gd name="T5" fmla="*/ 28 h 30"/>
                  <a:gd name="T6" fmla="*/ 14 w 32"/>
                  <a:gd name="T7" fmla="*/ 30 h 30"/>
                  <a:gd name="T8" fmla="*/ 14 w 32"/>
                  <a:gd name="T9" fmla="*/ 30 h 30"/>
                  <a:gd name="T10" fmla="*/ 12 w 32"/>
                  <a:gd name="T11" fmla="*/ 30 h 30"/>
                  <a:gd name="T12" fmla="*/ 12 w 32"/>
                  <a:gd name="T13" fmla="*/ 30 h 30"/>
                  <a:gd name="T14" fmla="*/ 8 w 32"/>
                  <a:gd name="T15" fmla="*/ 24 h 30"/>
                  <a:gd name="T16" fmla="*/ 4 w 32"/>
                  <a:gd name="T17" fmla="*/ 20 h 30"/>
                  <a:gd name="T18" fmla="*/ 0 w 32"/>
                  <a:gd name="T19" fmla="*/ 16 h 30"/>
                  <a:gd name="T20" fmla="*/ 0 w 32"/>
                  <a:gd name="T21" fmla="*/ 16 h 30"/>
                  <a:gd name="T22" fmla="*/ 4 w 32"/>
                  <a:gd name="T23" fmla="*/ 10 h 30"/>
                  <a:gd name="T24" fmla="*/ 6 w 32"/>
                  <a:gd name="T25" fmla="*/ 10 h 30"/>
                  <a:gd name="T26" fmla="*/ 8 w 32"/>
                  <a:gd name="T27" fmla="*/ 12 h 30"/>
                  <a:gd name="T28" fmla="*/ 8 w 32"/>
                  <a:gd name="T29" fmla="*/ 12 h 30"/>
                  <a:gd name="T30" fmla="*/ 10 w 32"/>
                  <a:gd name="T31" fmla="*/ 18 h 30"/>
                  <a:gd name="T32" fmla="*/ 10 w 32"/>
                  <a:gd name="T33" fmla="*/ 18 h 30"/>
                  <a:gd name="T34" fmla="*/ 12 w 32"/>
                  <a:gd name="T35" fmla="*/ 16 h 30"/>
                  <a:gd name="T36" fmla="*/ 12 w 32"/>
                  <a:gd name="T37" fmla="*/ 16 h 30"/>
                  <a:gd name="T38" fmla="*/ 12 w 32"/>
                  <a:gd name="T39" fmla="*/ 12 h 30"/>
                  <a:gd name="T40" fmla="*/ 12 w 32"/>
                  <a:gd name="T41" fmla="*/ 8 h 30"/>
                  <a:gd name="T42" fmla="*/ 10 w 32"/>
                  <a:gd name="T43" fmla="*/ 2 h 30"/>
                  <a:gd name="T44" fmla="*/ 10 w 32"/>
                  <a:gd name="T45" fmla="*/ 2 h 30"/>
                  <a:gd name="T46" fmla="*/ 12 w 32"/>
                  <a:gd name="T47" fmla="*/ 2 h 30"/>
                  <a:gd name="T48" fmla="*/ 12 w 32"/>
                  <a:gd name="T49" fmla="*/ 2 h 30"/>
                  <a:gd name="T50" fmla="*/ 16 w 32"/>
                  <a:gd name="T51" fmla="*/ 2 h 30"/>
                  <a:gd name="T52" fmla="*/ 20 w 32"/>
                  <a:gd name="T53" fmla="*/ 0 h 30"/>
                  <a:gd name="T54" fmla="*/ 20 w 32"/>
                  <a:gd name="T55" fmla="*/ 0 h 30"/>
                  <a:gd name="T56" fmla="*/ 20 w 32"/>
                  <a:gd name="T57" fmla="*/ 6 h 30"/>
                  <a:gd name="T58" fmla="*/ 20 w 32"/>
                  <a:gd name="T59" fmla="*/ 10 h 30"/>
                  <a:gd name="T60" fmla="*/ 20 w 32"/>
                  <a:gd name="T61" fmla="*/ 10 h 30"/>
                  <a:gd name="T62" fmla="*/ 18 w 32"/>
                  <a:gd name="T63" fmla="*/ 16 h 30"/>
                  <a:gd name="T64" fmla="*/ 18 w 32"/>
                  <a:gd name="T65" fmla="*/ 20 h 30"/>
                  <a:gd name="T66" fmla="*/ 18 w 32"/>
                  <a:gd name="T67" fmla="*/ 22 h 30"/>
                  <a:gd name="T68" fmla="*/ 18 w 32"/>
                  <a:gd name="T69" fmla="*/ 22 h 30"/>
                  <a:gd name="T70" fmla="*/ 20 w 32"/>
                  <a:gd name="T71" fmla="*/ 24 h 30"/>
                  <a:gd name="T72" fmla="*/ 20 w 32"/>
                  <a:gd name="T73" fmla="*/ 22 h 30"/>
                  <a:gd name="T74" fmla="*/ 22 w 32"/>
                  <a:gd name="T75" fmla="*/ 18 h 30"/>
                  <a:gd name="T76" fmla="*/ 22 w 32"/>
                  <a:gd name="T77" fmla="*/ 18 h 30"/>
                  <a:gd name="T78" fmla="*/ 26 w 32"/>
                  <a:gd name="T79" fmla="*/ 18 h 30"/>
                  <a:gd name="T80" fmla="*/ 28 w 32"/>
                  <a:gd name="T81" fmla="*/ 18 h 30"/>
                  <a:gd name="T82" fmla="*/ 32 w 32"/>
                  <a:gd name="T83" fmla="*/ 28 h 30"/>
                  <a:gd name="T84" fmla="*/ 32 w 32"/>
                  <a:gd name="T85"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30">
                    <a:moveTo>
                      <a:pt x="32" y="28"/>
                    </a:moveTo>
                    <a:lnTo>
                      <a:pt x="32" y="28"/>
                    </a:lnTo>
                    <a:lnTo>
                      <a:pt x="24" y="28"/>
                    </a:lnTo>
                    <a:lnTo>
                      <a:pt x="14" y="30"/>
                    </a:lnTo>
                    <a:lnTo>
                      <a:pt x="14" y="30"/>
                    </a:lnTo>
                    <a:lnTo>
                      <a:pt x="12" y="30"/>
                    </a:lnTo>
                    <a:lnTo>
                      <a:pt x="12" y="30"/>
                    </a:lnTo>
                    <a:lnTo>
                      <a:pt x="8" y="24"/>
                    </a:lnTo>
                    <a:lnTo>
                      <a:pt x="4" y="20"/>
                    </a:lnTo>
                    <a:lnTo>
                      <a:pt x="0" y="16"/>
                    </a:lnTo>
                    <a:lnTo>
                      <a:pt x="0" y="16"/>
                    </a:lnTo>
                    <a:lnTo>
                      <a:pt x="4" y="10"/>
                    </a:lnTo>
                    <a:lnTo>
                      <a:pt x="6" y="10"/>
                    </a:lnTo>
                    <a:lnTo>
                      <a:pt x="8" y="12"/>
                    </a:lnTo>
                    <a:lnTo>
                      <a:pt x="8" y="12"/>
                    </a:lnTo>
                    <a:lnTo>
                      <a:pt x="10" y="18"/>
                    </a:lnTo>
                    <a:lnTo>
                      <a:pt x="10" y="18"/>
                    </a:lnTo>
                    <a:lnTo>
                      <a:pt x="12" y="16"/>
                    </a:lnTo>
                    <a:lnTo>
                      <a:pt x="12" y="16"/>
                    </a:lnTo>
                    <a:lnTo>
                      <a:pt x="12" y="12"/>
                    </a:lnTo>
                    <a:lnTo>
                      <a:pt x="12" y="8"/>
                    </a:lnTo>
                    <a:lnTo>
                      <a:pt x="10" y="2"/>
                    </a:lnTo>
                    <a:lnTo>
                      <a:pt x="10" y="2"/>
                    </a:lnTo>
                    <a:lnTo>
                      <a:pt x="12" y="2"/>
                    </a:lnTo>
                    <a:lnTo>
                      <a:pt x="12" y="2"/>
                    </a:lnTo>
                    <a:lnTo>
                      <a:pt x="16" y="2"/>
                    </a:lnTo>
                    <a:lnTo>
                      <a:pt x="20" y="0"/>
                    </a:lnTo>
                    <a:lnTo>
                      <a:pt x="20" y="0"/>
                    </a:lnTo>
                    <a:lnTo>
                      <a:pt x="20" y="6"/>
                    </a:lnTo>
                    <a:lnTo>
                      <a:pt x="20" y="10"/>
                    </a:lnTo>
                    <a:lnTo>
                      <a:pt x="20" y="10"/>
                    </a:lnTo>
                    <a:lnTo>
                      <a:pt x="18" y="16"/>
                    </a:lnTo>
                    <a:lnTo>
                      <a:pt x="18" y="20"/>
                    </a:lnTo>
                    <a:lnTo>
                      <a:pt x="18" y="22"/>
                    </a:lnTo>
                    <a:lnTo>
                      <a:pt x="18" y="22"/>
                    </a:lnTo>
                    <a:lnTo>
                      <a:pt x="20" y="24"/>
                    </a:lnTo>
                    <a:lnTo>
                      <a:pt x="20" y="22"/>
                    </a:lnTo>
                    <a:lnTo>
                      <a:pt x="22" y="18"/>
                    </a:lnTo>
                    <a:lnTo>
                      <a:pt x="22" y="18"/>
                    </a:lnTo>
                    <a:lnTo>
                      <a:pt x="26" y="18"/>
                    </a:lnTo>
                    <a:lnTo>
                      <a:pt x="28" y="18"/>
                    </a:lnTo>
                    <a:lnTo>
                      <a:pt x="32" y="28"/>
                    </a:lnTo>
                    <a:lnTo>
                      <a:pt x="3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5" name="Freeform 1080">
                <a:extLst>
                  <a:ext uri="{FF2B5EF4-FFF2-40B4-BE49-F238E27FC236}">
                    <a16:creationId xmlns:a16="http://schemas.microsoft.com/office/drawing/2014/main" id="{A1455B9D-BC63-732D-7D0A-C0EF97671F09}"/>
                  </a:ext>
                </a:extLst>
              </p:cNvPr>
              <p:cNvSpPr>
                <a:spLocks/>
              </p:cNvSpPr>
              <p:nvPr/>
            </p:nvSpPr>
            <p:spPr bwMode="auto">
              <a:xfrm>
                <a:off x="2076" y="1577"/>
                <a:ext cx="18" cy="28"/>
              </a:xfrm>
              <a:custGeom>
                <a:avLst/>
                <a:gdLst>
                  <a:gd name="T0" fmla="*/ 18 w 18"/>
                  <a:gd name="T1" fmla="*/ 14 h 28"/>
                  <a:gd name="T2" fmla="*/ 18 w 18"/>
                  <a:gd name="T3" fmla="*/ 14 h 28"/>
                  <a:gd name="T4" fmla="*/ 16 w 18"/>
                  <a:gd name="T5" fmla="*/ 18 h 28"/>
                  <a:gd name="T6" fmla="*/ 14 w 18"/>
                  <a:gd name="T7" fmla="*/ 14 h 28"/>
                  <a:gd name="T8" fmla="*/ 12 w 18"/>
                  <a:gd name="T9" fmla="*/ 12 h 28"/>
                  <a:gd name="T10" fmla="*/ 10 w 18"/>
                  <a:gd name="T11" fmla="*/ 12 h 28"/>
                  <a:gd name="T12" fmla="*/ 10 w 18"/>
                  <a:gd name="T13" fmla="*/ 12 h 28"/>
                  <a:gd name="T14" fmla="*/ 10 w 18"/>
                  <a:gd name="T15" fmla="*/ 12 h 28"/>
                  <a:gd name="T16" fmla="*/ 10 w 18"/>
                  <a:gd name="T17" fmla="*/ 16 h 28"/>
                  <a:gd name="T18" fmla="*/ 12 w 18"/>
                  <a:gd name="T19" fmla="*/ 18 h 28"/>
                  <a:gd name="T20" fmla="*/ 12 w 18"/>
                  <a:gd name="T21" fmla="*/ 22 h 28"/>
                  <a:gd name="T22" fmla="*/ 14 w 18"/>
                  <a:gd name="T23" fmla="*/ 28 h 28"/>
                  <a:gd name="T24" fmla="*/ 14 w 18"/>
                  <a:gd name="T25" fmla="*/ 28 h 28"/>
                  <a:gd name="T26" fmla="*/ 12 w 18"/>
                  <a:gd name="T27" fmla="*/ 24 h 28"/>
                  <a:gd name="T28" fmla="*/ 10 w 18"/>
                  <a:gd name="T29" fmla="*/ 22 h 28"/>
                  <a:gd name="T30" fmla="*/ 6 w 18"/>
                  <a:gd name="T31" fmla="*/ 24 h 28"/>
                  <a:gd name="T32" fmla="*/ 2 w 18"/>
                  <a:gd name="T33" fmla="*/ 26 h 28"/>
                  <a:gd name="T34" fmla="*/ 2 w 18"/>
                  <a:gd name="T35" fmla="*/ 24 h 28"/>
                  <a:gd name="T36" fmla="*/ 0 w 18"/>
                  <a:gd name="T37" fmla="*/ 22 h 28"/>
                  <a:gd name="T38" fmla="*/ 0 w 18"/>
                  <a:gd name="T39" fmla="*/ 22 h 28"/>
                  <a:gd name="T40" fmla="*/ 2 w 18"/>
                  <a:gd name="T41" fmla="*/ 12 h 28"/>
                  <a:gd name="T42" fmla="*/ 6 w 18"/>
                  <a:gd name="T43" fmla="*/ 6 h 28"/>
                  <a:gd name="T44" fmla="*/ 10 w 18"/>
                  <a:gd name="T45" fmla="*/ 2 h 28"/>
                  <a:gd name="T46" fmla="*/ 16 w 18"/>
                  <a:gd name="T47" fmla="*/ 0 h 28"/>
                  <a:gd name="T48" fmla="*/ 16 w 18"/>
                  <a:gd name="T49" fmla="*/ 0 h 28"/>
                  <a:gd name="T50" fmla="*/ 18 w 18"/>
                  <a:gd name="T51" fmla="*/ 6 h 28"/>
                  <a:gd name="T52" fmla="*/ 18 w 18"/>
                  <a:gd name="T53" fmla="*/ 14 h 28"/>
                  <a:gd name="T54" fmla="*/ 18 w 18"/>
                  <a:gd name="T5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8">
                    <a:moveTo>
                      <a:pt x="18" y="14"/>
                    </a:moveTo>
                    <a:lnTo>
                      <a:pt x="18" y="14"/>
                    </a:lnTo>
                    <a:lnTo>
                      <a:pt x="16" y="18"/>
                    </a:lnTo>
                    <a:lnTo>
                      <a:pt x="14" y="14"/>
                    </a:lnTo>
                    <a:lnTo>
                      <a:pt x="12" y="12"/>
                    </a:lnTo>
                    <a:lnTo>
                      <a:pt x="10" y="12"/>
                    </a:lnTo>
                    <a:lnTo>
                      <a:pt x="10" y="12"/>
                    </a:lnTo>
                    <a:lnTo>
                      <a:pt x="10" y="12"/>
                    </a:lnTo>
                    <a:lnTo>
                      <a:pt x="10" y="16"/>
                    </a:lnTo>
                    <a:lnTo>
                      <a:pt x="12" y="18"/>
                    </a:lnTo>
                    <a:lnTo>
                      <a:pt x="12" y="22"/>
                    </a:lnTo>
                    <a:lnTo>
                      <a:pt x="14" y="28"/>
                    </a:lnTo>
                    <a:lnTo>
                      <a:pt x="14" y="28"/>
                    </a:lnTo>
                    <a:lnTo>
                      <a:pt x="12" y="24"/>
                    </a:lnTo>
                    <a:lnTo>
                      <a:pt x="10" y="22"/>
                    </a:lnTo>
                    <a:lnTo>
                      <a:pt x="6" y="24"/>
                    </a:lnTo>
                    <a:lnTo>
                      <a:pt x="2" y="26"/>
                    </a:lnTo>
                    <a:lnTo>
                      <a:pt x="2" y="24"/>
                    </a:lnTo>
                    <a:lnTo>
                      <a:pt x="0" y="22"/>
                    </a:lnTo>
                    <a:lnTo>
                      <a:pt x="0" y="22"/>
                    </a:lnTo>
                    <a:lnTo>
                      <a:pt x="2" y="12"/>
                    </a:lnTo>
                    <a:lnTo>
                      <a:pt x="6" y="6"/>
                    </a:lnTo>
                    <a:lnTo>
                      <a:pt x="10" y="2"/>
                    </a:lnTo>
                    <a:lnTo>
                      <a:pt x="16" y="0"/>
                    </a:lnTo>
                    <a:lnTo>
                      <a:pt x="16" y="0"/>
                    </a:lnTo>
                    <a:lnTo>
                      <a:pt x="18" y="6"/>
                    </a:lnTo>
                    <a:lnTo>
                      <a:pt x="18" y="14"/>
                    </a:ln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6" name="Freeform 1081">
                <a:extLst>
                  <a:ext uri="{FF2B5EF4-FFF2-40B4-BE49-F238E27FC236}">
                    <a16:creationId xmlns:a16="http://schemas.microsoft.com/office/drawing/2014/main" id="{4562352F-8164-31B0-B1D7-87DFAB3661EE}"/>
                  </a:ext>
                </a:extLst>
              </p:cNvPr>
              <p:cNvSpPr>
                <a:spLocks/>
              </p:cNvSpPr>
              <p:nvPr/>
            </p:nvSpPr>
            <p:spPr bwMode="auto">
              <a:xfrm>
                <a:off x="2044" y="1495"/>
                <a:ext cx="8" cy="10"/>
              </a:xfrm>
              <a:custGeom>
                <a:avLst/>
                <a:gdLst>
                  <a:gd name="T0" fmla="*/ 0 w 8"/>
                  <a:gd name="T1" fmla="*/ 0 h 10"/>
                  <a:gd name="T2" fmla="*/ 0 w 8"/>
                  <a:gd name="T3" fmla="*/ 0 h 10"/>
                  <a:gd name="T4" fmla="*/ 8 w 8"/>
                  <a:gd name="T5" fmla="*/ 0 h 10"/>
                  <a:gd name="T6" fmla="*/ 8 w 8"/>
                  <a:gd name="T7" fmla="*/ 0 h 10"/>
                  <a:gd name="T8" fmla="*/ 8 w 8"/>
                  <a:gd name="T9" fmla="*/ 6 h 10"/>
                  <a:gd name="T10" fmla="*/ 8 w 8"/>
                  <a:gd name="T11" fmla="*/ 10 h 10"/>
                  <a:gd name="T12" fmla="*/ 8 w 8"/>
                  <a:gd name="T13" fmla="*/ 10 h 10"/>
                  <a:gd name="T14" fmla="*/ 8 w 8"/>
                  <a:gd name="T15" fmla="*/ 10 h 10"/>
                  <a:gd name="T16" fmla="*/ 4 w 8"/>
                  <a:gd name="T17" fmla="*/ 10 h 10"/>
                  <a:gd name="T18" fmla="*/ 4 w 8"/>
                  <a:gd name="T19" fmla="*/ 8 h 10"/>
                  <a:gd name="T20" fmla="*/ 0 w 8"/>
                  <a:gd name="T21" fmla="*/ 0 h 10"/>
                  <a:gd name="T22" fmla="*/ 0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0" y="0"/>
                    </a:moveTo>
                    <a:lnTo>
                      <a:pt x="0" y="0"/>
                    </a:lnTo>
                    <a:lnTo>
                      <a:pt x="8" y="0"/>
                    </a:lnTo>
                    <a:lnTo>
                      <a:pt x="8" y="0"/>
                    </a:lnTo>
                    <a:lnTo>
                      <a:pt x="8" y="6"/>
                    </a:lnTo>
                    <a:lnTo>
                      <a:pt x="8" y="10"/>
                    </a:lnTo>
                    <a:lnTo>
                      <a:pt x="8" y="10"/>
                    </a:lnTo>
                    <a:lnTo>
                      <a:pt x="8" y="10"/>
                    </a:lnTo>
                    <a:lnTo>
                      <a:pt x="4" y="10"/>
                    </a:lnTo>
                    <a:lnTo>
                      <a:pt x="4"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7" name="Freeform 1082">
                <a:extLst>
                  <a:ext uri="{FF2B5EF4-FFF2-40B4-BE49-F238E27FC236}">
                    <a16:creationId xmlns:a16="http://schemas.microsoft.com/office/drawing/2014/main" id="{81A8AD92-7AB5-F94C-5DF9-52EB54CC8177}"/>
                  </a:ext>
                </a:extLst>
              </p:cNvPr>
              <p:cNvSpPr>
                <a:spLocks/>
              </p:cNvSpPr>
              <p:nvPr/>
            </p:nvSpPr>
            <p:spPr bwMode="auto">
              <a:xfrm>
                <a:off x="2092" y="1577"/>
                <a:ext cx="4" cy="14"/>
              </a:xfrm>
              <a:custGeom>
                <a:avLst/>
                <a:gdLst>
                  <a:gd name="T0" fmla="*/ 2 w 4"/>
                  <a:gd name="T1" fmla="*/ 14 h 14"/>
                  <a:gd name="T2" fmla="*/ 2 w 4"/>
                  <a:gd name="T3" fmla="*/ 14 h 14"/>
                  <a:gd name="T4" fmla="*/ 0 w 4"/>
                  <a:gd name="T5" fmla="*/ 8 h 14"/>
                  <a:gd name="T6" fmla="*/ 0 w 4"/>
                  <a:gd name="T7" fmla="*/ 0 h 14"/>
                  <a:gd name="T8" fmla="*/ 0 w 4"/>
                  <a:gd name="T9" fmla="*/ 0 h 14"/>
                  <a:gd name="T10" fmla="*/ 4 w 4"/>
                  <a:gd name="T11" fmla="*/ 0 h 14"/>
                  <a:gd name="T12" fmla="*/ 4 w 4"/>
                  <a:gd name="T13" fmla="*/ 0 h 14"/>
                  <a:gd name="T14" fmla="*/ 4 w 4"/>
                  <a:gd name="T15" fmla="*/ 8 h 14"/>
                  <a:gd name="T16" fmla="*/ 4 w 4"/>
                  <a:gd name="T17" fmla="*/ 12 h 14"/>
                  <a:gd name="T18" fmla="*/ 2 w 4"/>
                  <a:gd name="T19" fmla="*/ 14 h 14"/>
                  <a:gd name="T20" fmla="*/ 2 w 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2" y="14"/>
                    </a:moveTo>
                    <a:lnTo>
                      <a:pt x="2" y="14"/>
                    </a:lnTo>
                    <a:lnTo>
                      <a:pt x="0" y="8"/>
                    </a:lnTo>
                    <a:lnTo>
                      <a:pt x="0" y="0"/>
                    </a:lnTo>
                    <a:lnTo>
                      <a:pt x="0" y="0"/>
                    </a:lnTo>
                    <a:lnTo>
                      <a:pt x="4" y="0"/>
                    </a:lnTo>
                    <a:lnTo>
                      <a:pt x="4" y="0"/>
                    </a:lnTo>
                    <a:lnTo>
                      <a:pt x="4" y="8"/>
                    </a:lnTo>
                    <a:lnTo>
                      <a:pt x="4" y="12"/>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8" name="Freeform 1083">
                <a:extLst>
                  <a:ext uri="{FF2B5EF4-FFF2-40B4-BE49-F238E27FC236}">
                    <a16:creationId xmlns:a16="http://schemas.microsoft.com/office/drawing/2014/main" id="{D0386506-038D-3C9E-50ED-057710A2DD43}"/>
                  </a:ext>
                </a:extLst>
              </p:cNvPr>
              <p:cNvSpPr>
                <a:spLocks/>
              </p:cNvSpPr>
              <p:nvPr/>
            </p:nvSpPr>
            <p:spPr bwMode="auto">
              <a:xfrm>
                <a:off x="2044" y="1569"/>
                <a:ext cx="6" cy="8"/>
              </a:xfrm>
              <a:custGeom>
                <a:avLst/>
                <a:gdLst>
                  <a:gd name="T0" fmla="*/ 6 w 6"/>
                  <a:gd name="T1" fmla="*/ 4 h 8"/>
                  <a:gd name="T2" fmla="*/ 6 w 6"/>
                  <a:gd name="T3" fmla="*/ 4 h 8"/>
                  <a:gd name="T4" fmla="*/ 4 w 6"/>
                  <a:gd name="T5" fmla="*/ 8 h 8"/>
                  <a:gd name="T6" fmla="*/ 2 w 6"/>
                  <a:gd name="T7" fmla="*/ 6 h 8"/>
                  <a:gd name="T8" fmla="*/ 0 w 6"/>
                  <a:gd name="T9" fmla="*/ 0 h 8"/>
                  <a:gd name="T10" fmla="*/ 0 w 6"/>
                  <a:gd name="T11" fmla="*/ 0 h 8"/>
                  <a:gd name="T12" fmla="*/ 6 w 6"/>
                  <a:gd name="T13" fmla="*/ 4 h 8"/>
                  <a:gd name="T14" fmla="*/ 6 w 6"/>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4"/>
                    </a:moveTo>
                    <a:lnTo>
                      <a:pt x="6" y="4"/>
                    </a:lnTo>
                    <a:lnTo>
                      <a:pt x="4" y="8"/>
                    </a:lnTo>
                    <a:lnTo>
                      <a:pt x="2" y="6"/>
                    </a:lnTo>
                    <a:lnTo>
                      <a:pt x="0" y="0"/>
                    </a:lnTo>
                    <a:lnTo>
                      <a:pt x="0"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9" name="Freeform 1084">
                <a:extLst>
                  <a:ext uri="{FF2B5EF4-FFF2-40B4-BE49-F238E27FC236}">
                    <a16:creationId xmlns:a16="http://schemas.microsoft.com/office/drawing/2014/main" id="{8977509B-1C32-2996-A1EF-53695EC08AD4}"/>
                  </a:ext>
                </a:extLst>
              </p:cNvPr>
              <p:cNvSpPr>
                <a:spLocks/>
              </p:cNvSpPr>
              <p:nvPr/>
            </p:nvSpPr>
            <p:spPr bwMode="auto">
              <a:xfrm>
                <a:off x="5244" y="1607"/>
                <a:ext cx="306" cy="289"/>
              </a:xfrm>
              <a:custGeom>
                <a:avLst/>
                <a:gdLst>
                  <a:gd name="T0" fmla="*/ 68 w 306"/>
                  <a:gd name="T1" fmla="*/ 16 h 289"/>
                  <a:gd name="T2" fmla="*/ 80 w 306"/>
                  <a:gd name="T3" fmla="*/ 10 h 289"/>
                  <a:gd name="T4" fmla="*/ 96 w 306"/>
                  <a:gd name="T5" fmla="*/ 25 h 289"/>
                  <a:gd name="T6" fmla="*/ 118 w 306"/>
                  <a:gd name="T7" fmla="*/ 16 h 289"/>
                  <a:gd name="T8" fmla="*/ 136 w 306"/>
                  <a:gd name="T9" fmla="*/ 14 h 289"/>
                  <a:gd name="T10" fmla="*/ 152 w 306"/>
                  <a:gd name="T11" fmla="*/ 23 h 289"/>
                  <a:gd name="T12" fmla="*/ 166 w 306"/>
                  <a:gd name="T13" fmla="*/ 18 h 289"/>
                  <a:gd name="T14" fmla="*/ 192 w 306"/>
                  <a:gd name="T15" fmla="*/ 21 h 289"/>
                  <a:gd name="T16" fmla="*/ 212 w 306"/>
                  <a:gd name="T17" fmla="*/ 33 h 289"/>
                  <a:gd name="T18" fmla="*/ 232 w 306"/>
                  <a:gd name="T19" fmla="*/ 35 h 289"/>
                  <a:gd name="T20" fmla="*/ 258 w 306"/>
                  <a:gd name="T21" fmla="*/ 43 h 289"/>
                  <a:gd name="T22" fmla="*/ 290 w 306"/>
                  <a:gd name="T23" fmla="*/ 39 h 289"/>
                  <a:gd name="T24" fmla="*/ 278 w 306"/>
                  <a:gd name="T25" fmla="*/ 77 h 289"/>
                  <a:gd name="T26" fmla="*/ 244 w 306"/>
                  <a:gd name="T27" fmla="*/ 69 h 289"/>
                  <a:gd name="T28" fmla="*/ 224 w 306"/>
                  <a:gd name="T29" fmla="*/ 69 h 289"/>
                  <a:gd name="T30" fmla="*/ 204 w 306"/>
                  <a:gd name="T31" fmla="*/ 75 h 289"/>
                  <a:gd name="T32" fmla="*/ 234 w 306"/>
                  <a:gd name="T33" fmla="*/ 113 h 289"/>
                  <a:gd name="T34" fmla="*/ 242 w 306"/>
                  <a:gd name="T35" fmla="*/ 87 h 289"/>
                  <a:gd name="T36" fmla="*/ 256 w 306"/>
                  <a:gd name="T37" fmla="*/ 99 h 289"/>
                  <a:gd name="T38" fmla="*/ 274 w 306"/>
                  <a:gd name="T39" fmla="*/ 109 h 289"/>
                  <a:gd name="T40" fmla="*/ 302 w 306"/>
                  <a:gd name="T41" fmla="*/ 119 h 289"/>
                  <a:gd name="T42" fmla="*/ 294 w 306"/>
                  <a:gd name="T43" fmla="*/ 149 h 289"/>
                  <a:gd name="T44" fmla="*/ 278 w 306"/>
                  <a:gd name="T45" fmla="*/ 141 h 289"/>
                  <a:gd name="T46" fmla="*/ 264 w 306"/>
                  <a:gd name="T47" fmla="*/ 147 h 289"/>
                  <a:gd name="T48" fmla="*/ 244 w 306"/>
                  <a:gd name="T49" fmla="*/ 153 h 289"/>
                  <a:gd name="T50" fmla="*/ 214 w 306"/>
                  <a:gd name="T51" fmla="*/ 137 h 289"/>
                  <a:gd name="T52" fmla="*/ 208 w 306"/>
                  <a:gd name="T53" fmla="*/ 167 h 289"/>
                  <a:gd name="T54" fmla="*/ 230 w 306"/>
                  <a:gd name="T55" fmla="*/ 165 h 289"/>
                  <a:gd name="T56" fmla="*/ 240 w 306"/>
                  <a:gd name="T57" fmla="*/ 209 h 289"/>
                  <a:gd name="T58" fmla="*/ 248 w 306"/>
                  <a:gd name="T59" fmla="*/ 271 h 289"/>
                  <a:gd name="T60" fmla="*/ 222 w 306"/>
                  <a:gd name="T61" fmla="*/ 257 h 289"/>
                  <a:gd name="T62" fmla="*/ 212 w 306"/>
                  <a:gd name="T63" fmla="*/ 269 h 289"/>
                  <a:gd name="T64" fmla="*/ 186 w 306"/>
                  <a:gd name="T65" fmla="*/ 253 h 289"/>
                  <a:gd name="T66" fmla="*/ 170 w 306"/>
                  <a:gd name="T67" fmla="*/ 273 h 289"/>
                  <a:gd name="T68" fmla="*/ 130 w 306"/>
                  <a:gd name="T69" fmla="*/ 257 h 289"/>
                  <a:gd name="T70" fmla="*/ 130 w 306"/>
                  <a:gd name="T71" fmla="*/ 281 h 289"/>
                  <a:gd name="T72" fmla="*/ 104 w 306"/>
                  <a:gd name="T73" fmla="*/ 277 h 289"/>
                  <a:gd name="T74" fmla="*/ 88 w 306"/>
                  <a:gd name="T75" fmla="*/ 283 h 289"/>
                  <a:gd name="T76" fmla="*/ 86 w 306"/>
                  <a:gd name="T77" fmla="*/ 267 h 289"/>
                  <a:gd name="T78" fmla="*/ 86 w 306"/>
                  <a:gd name="T79" fmla="*/ 237 h 289"/>
                  <a:gd name="T80" fmla="*/ 60 w 306"/>
                  <a:gd name="T81" fmla="*/ 229 h 289"/>
                  <a:gd name="T82" fmla="*/ 18 w 306"/>
                  <a:gd name="T83" fmla="*/ 165 h 289"/>
                  <a:gd name="T84" fmla="*/ 30 w 306"/>
                  <a:gd name="T85" fmla="*/ 159 h 289"/>
                  <a:gd name="T86" fmla="*/ 36 w 306"/>
                  <a:gd name="T87" fmla="*/ 149 h 289"/>
                  <a:gd name="T88" fmla="*/ 38 w 306"/>
                  <a:gd name="T89" fmla="*/ 119 h 289"/>
                  <a:gd name="T90" fmla="*/ 68 w 306"/>
                  <a:gd name="T91" fmla="*/ 143 h 289"/>
                  <a:gd name="T92" fmla="*/ 86 w 306"/>
                  <a:gd name="T93" fmla="*/ 147 h 289"/>
                  <a:gd name="T94" fmla="*/ 78 w 306"/>
                  <a:gd name="T95" fmla="*/ 123 h 289"/>
                  <a:gd name="T96" fmla="*/ 98 w 306"/>
                  <a:gd name="T97" fmla="*/ 131 h 289"/>
                  <a:gd name="T98" fmla="*/ 112 w 306"/>
                  <a:gd name="T99" fmla="*/ 129 h 289"/>
                  <a:gd name="T100" fmla="*/ 74 w 306"/>
                  <a:gd name="T101" fmla="*/ 115 h 289"/>
                  <a:gd name="T102" fmla="*/ 58 w 306"/>
                  <a:gd name="T103" fmla="*/ 103 h 289"/>
                  <a:gd name="T104" fmla="*/ 28 w 306"/>
                  <a:gd name="T105" fmla="*/ 99 h 289"/>
                  <a:gd name="T106" fmla="*/ 2 w 306"/>
                  <a:gd name="T107" fmla="*/ 91 h 289"/>
                  <a:gd name="T108" fmla="*/ 20 w 306"/>
                  <a:gd name="T109" fmla="*/ 77 h 289"/>
                  <a:gd name="T110" fmla="*/ 40 w 306"/>
                  <a:gd name="T111" fmla="*/ 73 h 289"/>
                  <a:gd name="T112" fmla="*/ 82 w 306"/>
                  <a:gd name="T113" fmla="*/ 79 h 289"/>
                  <a:gd name="T114" fmla="*/ 74 w 306"/>
                  <a:gd name="T115" fmla="*/ 35 h 289"/>
                  <a:gd name="T116" fmla="*/ 48 w 306"/>
                  <a:gd name="T117" fmla="*/ 1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 h="289">
                    <a:moveTo>
                      <a:pt x="48" y="14"/>
                    </a:moveTo>
                    <a:lnTo>
                      <a:pt x="48" y="14"/>
                    </a:lnTo>
                    <a:lnTo>
                      <a:pt x="52" y="16"/>
                    </a:lnTo>
                    <a:lnTo>
                      <a:pt x="58" y="18"/>
                    </a:lnTo>
                    <a:lnTo>
                      <a:pt x="58" y="18"/>
                    </a:lnTo>
                    <a:lnTo>
                      <a:pt x="62" y="23"/>
                    </a:lnTo>
                    <a:lnTo>
                      <a:pt x="64" y="27"/>
                    </a:lnTo>
                    <a:lnTo>
                      <a:pt x="66" y="27"/>
                    </a:lnTo>
                    <a:lnTo>
                      <a:pt x="66" y="25"/>
                    </a:lnTo>
                    <a:lnTo>
                      <a:pt x="68" y="16"/>
                    </a:lnTo>
                    <a:lnTo>
                      <a:pt x="68" y="16"/>
                    </a:lnTo>
                    <a:lnTo>
                      <a:pt x="70" y="12"/>
                    </a:lnTo>
                    <a:lnTo>
                      <a:pt x="74" y="10"/>
                    </a:lnTo>
                    <a:lnTo>
                      <a:pt x="76" y="8"/>
                    </a:lnTo>
                    <a:lnTo>
                      <a:pt x="76" y="0"/>
                    </a:lnTo>
                    <a:lnTo>
                      <a:pt x="76" y="0"/>
                    </a:lnTo>
                    <a:lnTo>
                      <a:pt x="78" y="0"/>
                    </a:lnTo>
                    <a:lnTo>
                      <a:pt x="78" y="4"/>
                    </a:lnTo>
                    <a:lnTo>
                      <a:pt x="78" y="4"/>
                    </a:lnTo>
                    <a:lnTo>
                      <a:pt x="80" y="10"/>
                    </a:lnTo>
                    <a:lnTo>
                      <a:pt x="82" y="14"/>
                    </a:lnTo>
                    <a:lnTo>
                      <a:pt x="86" y="18"/>
                    </a:lnTo>
                    <a:lnTo>
                      <a:pt x="86" y="18"/>
                    </a:lnTo>
                    <a:lnTo>
                      <a:pt x="86" y="21"/>
                    </a:lnTo>
                    <a:lnTo>
                      <a:pt x="88" y="18"/>
                    </a:lnTo>
                    <a:lnTo>
                      <a:pt x="88" y="18"/>
                    </a:lnTo>
                    <a:lnTo>
                      <a:pt x="90" y="14"/>
                    </a:lnTo>
                    <a:lnTo>
                      <a:pt x="94" y="21"/>
                    </a:lnTo>
                    <a:lnTo>
                      <a:pt x="94" y="21"/>
                    </a:lnTo>
                    <a:lnTo>
                      <a:pt x="96" y="25"/>
                    </a:lnTo>
                    <a:lnTo>
                      <a:pt x="98" y="25"/>
                    </a:lnTo>
                    <a:lnTo>
                      <a:pt x="98" y="25"/>
                    </a:lnTo>
                    <a:lnTo>
                      <a:pt x="104" y="25"/>
                    </a:lnTo>
                    <a:lnTo>
                      <a:pt x="108" y="27"/>
                    </a:lnTo>
                    <a:lnTo>
                      <a:pt x="110" y="29"/>
                    </a:lnTo>
                    <a:lnTo>
                      <a:pt x="110" y="29"/>
                    </a:lnTo>
                    <a:lnTo>
                      <a:pt x="114" y="29"/>
                    </a:lnTo>
                    <a:lnTo>
                      <a:pt x="114" y="25"/>
                    </a:lnTo>
                    <a:lnTo>
                      <a:pt x="114" y="25"/>
                    </a:lnTo>
                    <a:lnTo>
                      <a:pt x="118" y="16"/>
                    </a:lnTo>
                    <a:lnTo>
                      <a:pt x="120" y="14"/>
                    </a:lnTo>
                    <a:lnTo>
                      <a:pt x="122" y="14"/>
                    </a:lnTo>
                    <a:lnTo>
                      <a:pt x="126" y="18"/>
                    </a:lnTo>
                    <a:lnTo>
                      <a:pt x="126" y="18"/>
                    </a:lnTo>
                    <a:lnTo>
                      <a:pt x="128" y="21"/>
                    </a:lnTo>
                    <a:lnTo>
                      <a:pt x="128" y="21"/>
                    </a:lnTo>
                    <a:lnTo>
                      <a:pt x="132" y="16"/>
                    </a:lnTo>
                    <a:lnTo>
                      <a:pt x="134" y="14"/>
                    </a:lnTo>
                    <a:lnTo>
                      <a:pt x="136" y="12"/>
                    </a:lnTo>
                    <a:lnTo>
                      <a:pt x="136" y="14"/>
                    </a:lnTo>
                    <a:lnTo>
                      <a:pt x="136" y="14"/>
                    </a:lnTo>
                    <a:lnTo>
                      <a:pt x="138" y="12"/>
                    </a:lnTo>
                    <a:lnTo>
                      <a:pt x="138" y="14"/>
                    </a:lnTo>
                    <a:lnTo>
                      <a:pt x="138" y="14"/>
                    </a:lnTo>
                    <a:lnTo>
                      <a:pt x="140" y="18"/>
                    </a:lnTo>
                    <a:lnTo>
                      <a:pt x="140" y="18"/>
                    </a:lnTo>
                    <a:lnTo>
                      <a:pt x="144" y="25"/>
                    </a:lnTo>
                    <a:lnTo>
                      <a:pt x="146" y="27"/>
                    </a:lnTo>
                    <a:lnTo>
                      <a:pt x="148" y="27"/>
                    </a:lnTo>
                    <a:lnTo>
                      <a:pt x="152" y="23"/>
                    </a:lnTo>
                    <a:lnTo>
                      <a:pt x="156" y="14"/>
                    </a:lnTo>
                    <a:lnTo>
                      <a:pt x="156" y="14"/>
                    </a:lnTo>
                    <a:lnTo>
                      <a:pt x="156" y="12"/>
                    </a:lnTo>
                    <a:lnTo>
                      <a:pt x="156" y="14"/>
                    </a:lnTo>
                    <a:lnTo>
                      <a:pt x="156" y="14"/>
                    </a:lnTo>
                    <a:lnTo>
                      <a:pt x="158" y="21"/>
                    </a:lnTo>
                    <a:lnTo>
                      <a:pt x="162" y="25"/>
                    </a:lnTo>
                    <a:lnTo>
                      <a:pt x="164" y="23"/>
                    </a:lnTo>
                    <a:lnTo>
                      <a:pt x="166" y="18"/>
                    </a:lnTo>
                    <a:lnTo>
                      <a:pt x="166" y="18"/>
                    </a:lnTo>
                    <a:lnTo>
                      <a:pt x="170" y="14"/>
                    </a:lnTo>
                    <a:lnTo>
                      <a:pt x="172" y="14"/>
                    </a:lnTo>
                    <a:lnTo>
                      <a:pt x="172" y="14"/>
                    </a:lnTo>
                    <a:lnTo>
                      <a:pt x="174" y="14"/>
                    </a:lnTo>
                    <a:lnTo>
                      <a:pt x="176" y="16"/>
                    </a:lnTo>
                    <a:lnTo>
                      <a:pt x="176" y="16"/>
                    </a:lnTo>
                    <a:lnTo>
                      <a:pt x="180" y="18"/>
                    </a:lnTo>
                    <a:lnTo>
                      <a:pt x="184" y="21"/>
                    </a:lnTo>
                    <a:lnTo>
                      <a:pt x="184" y="21"/>
                    </a:lnTo>
                    <a:lnTo>
                      <a:pt x="192" y="21"/>
                    </a:lnTo>
                    <a:lnTo>
                      <a:pt x="194" y="21"/>
                    </a:lnTo>
                    <a:lnTo>
                      <a:pt x="198" y="16"/>
                    </a:lnTo>
                    <a:lnTo>
                      <a:pt x="198" y="16"/>
                    </a:lnTo>
                    <a:lnTo>
                      <a:pt x="200" y="16"/>
                    </a:lnTo>
                    <a:lnTo>
                      <a:pt x="202" y="18"/>
                    </a:lnTo>
                    <a:lnTo>
                      <a:pt x="206" y="25"/>
                    </a:lnTo>
                    <a:lnTo>
                      <a:pt x="206" y="25"/>
                    </a:lnTo>
                    <a:lnTo>
                      <a:pt x="208" y="29"/>
                    </a:lnTo>
                    <a:lnTo>
                      <a:pt x="212" y="33"/>
                    </a:lnTo>
                    <a:lnTo>
                      <a:pt x="212" y="33"/>
                    </a:lnTo>
                    <a:lnTo>
                      <a:pt x="214" y="31"/>
                    </a:lnTo>
                    <a:lnTo>
                      <a:pt x="216" y="23"/>
                    </a:lnTo>
                    <a:lnTo>
                      <a:pt x="216" y="23"/>
                    </a:lnTo>
                    <a:lnTo>
                      <a:pt x="218" y="18"/>
                    </a:lnTo>
                    <a:lnTo>
                      <a:pt x="222" y="18"/>
                    </a:lnTo>
                    <a:lnTo>
                      <a:pt x="228" y="23"/>
                    </a:lnTo>
                    <a:lnTo>
                      <a:pt x="228" y="23"/>
                    </a:lnTo>
                    <a:lnTo>
                      <a:pt x="230" y="27"/>
                    </a:lnTo>
                    <a:lnTo>
                      <a:pt x="230" y="27"/>
                    </a:lnTo>
                    <a:lnTo>
                      <a:pt x="232" y="35"/>
                    </a:lnTo>
                    <a:lnTo>
                      <a:pt x="236" y="41"/>
                    </a:lnTo>
                    <a:lnTo>
                      <a:pt x="238" y="41"/>
                    </a:lnTo>
                    <a:lnTo>
                      <a:pt x="240" y="41"/>
                    </a:lnTo>
                    <a:lnTo>
                      <a:pt x="244" y="35"/>
                    </a:lnTo>
                    <a:lnTo>
                      <a:pt x="244" y="35"/>
                    </a:lnTo>
                    <a:lnTo>
                      <a:pt x="246" y="31"/>
                    </a:lnTo>
                    <a:lnTo>
                      <a:pt x="248" y="31"/>
                    </a:lnTo>
                    <a:lnTo>
                      <a:pt x="250" y="33"/>
                    </a:lnTo>
                    <a:lnTo>
                      <a:pt x="258" y="43"/>
                    </a:lnTo>
                    <a:lnTo>
                      <a:pt x="258" y="43"/>
                    </a:lnTo>
                    <a:lnTo>
                      <a:pt x="256" y="29"/>
                    </a:lnTo>
                    <a:lnTo>
                      <a:pt x="258" y="25"/>
                    </a:lnTo>
                    <a:lnTo>
                      <a:pt x="262" y="25"/>
                    </a:lnTo>
                    <a:lnTo>
                      <a:pt x="262" y="25"/>
                    </a:lnTo>
                    <a:lnTo>
                      <a:pt x="266" y="29"/>
                    </a:lnTo>
                    <a:lnTo>
                      <a:pt x="272" y="31"/>
                    </a:lnTo>
                    <a:lnTo>
                      <a:pt x="284" y="31"/>
                    </a:lnTo>
                    <a:lnTo>
                      <a:pt x="284" y="31"/>
                    </a:lnTo>
                    <a:lnTo>
                      <a:pt x="288" y="33"/>
                    </a:lnTo>
                    <a:lnTo>
                      <a:pt x="290" y="39"/>
                    </a:lnTo>
                    <a:lnTo>
                      <a:pt x="290" y="39"/>
                    </a:lnTo>
                    <a:lnTo>
                      <a:pt x="292" y="45"/>
                    </a:lnTo>
                    <a:lnTo>
                      <a:pt x="290" y="47"/>
                    </a:lnTo>
                    <a:lnTo>
                      <a:pt x="288" y="53"/>
                    </a:lnTo>
                    <a:lnTo>
                      <a:pt x="288" y="53"/>
                    </a:lnTo>
                    <a:lnTo>
                      <a:pt x="284" y="69"/>
                    </a:lnTo>
                    <a:lnTo>
                      <a:pt x="282" y="75"/>
                    </a:lnTo>
                    <a:lnTo>
                      <a:pt x="280" y="77"/>
                    </a:lnTo>
                    <a:lnTo>
                      <a:pt x="278" y="77"/>
                    </a:lnTo>
                    <a:lnTo>
                      <a:pt x="278" y="77"/>
                    </a:lnTo>
                    <a:lnTo>
                      <a:pt x="270" y="79"/>
                    </a:lnTo>
                    <a:lnTo>
                      <a:pt x="270" y="79"/>
                    </a:lnTo>
                    <a:lnTo>
                      <a:pt x="266" y="75"/>
                    </a:lnTo>
                    <a:lnTo>
                      <a:pt x="260" y="73"/>
                    </a:lnTo>
                    <a:lnTo>
                      <a:pt x="256" y="71"/>
                    </a:lnTo>
                    <a:lnTo>
                      <a:pt x="250" y="69"/>
                    </a:lnTo>
                    <a:lnTo>
                      <a:pt x="250" y="69"/>
                    </a:lnTo>
                    <a:lnTo>
                      <a:pt x="248" y="67"/>
                    </a:lnTo>
                    <a:lnTo>
                      <a:pt x="246" y="67"/>
                    </a:lnTo>
                    <a:lnTo>
                      <a:pt x="244" y="69"/>
                    </a:lnTo>
                    <a:lnTo>
                      <a:pt x="242" y="73"/>
                    </a:lnTo>
                    <a:lnTo>
                      <a:pt x="242" y="73"/>
                    </a:lnTo>
                    <a:lnTo>
                      <a:pt x="240" y="79"/>
                    </a:lnTo>
                    <a:lnTo>
                      <a:pt x="236" y="81"/>
                    </a:lnTo>
                    <a:lnTo>
                      <a:pt x="230" y="83"/>
                    </a:lnTo>
                    <a:lnTo>
                      <a:pt x="230" y="83"/>
                    </a:lnTo>
                    <a:lnTo>
                      <a:pt x="228" y="79"/>
                    </a:lnTo>
                    <a:lnTo>
                      <a:pt x="228" y="79"/>
                    </a:lnTo>
                    <a:lnTo>
                      <a:pt x="226" y="73"/>
                    </a:lnTo>
                    <a:lnTo>
                      <a:pt x="224" y="69"/>
                    </a:lnTo>
                    <a:lnTo>
                      <a:pt x="222" y="69"/>
                    </a:lnTo>
                    <a:lnTo>
                      <a:pt x="220" y="73"/>
                    </a:lnTo>
                    <a:lnTo>
                      <a:pt x="220" y="73"/>
                    </a:lnTo>
                    <a:lnTo>
                      <a:pt x="218" y="75"/>
                    </a:lnTo>
                    <a:lnTo>
                      <a:pt x="214" y="75"/>
                    </a:lnTo>
                    <a:lnTo>
                      <a:pt x="210" y="73"/>
                    </a:lnTo>
                    <a:lnTo>
                      <a:pt x="210" y="73"/>
                    </a:lnTo>
                    <a:lnTo>
                      <a:pt x="206" y="73"/>
                    </a:lnTo>
                    <a:lnTo>
                      <a:pt x="204" y="75"/>
                    </a:lnTo>
                    <a:lnTo>
                      <a:pt x="204" y="75"/>
                    </a:lnTo>
                    <a:lnTo>
                      <a:pt x="206" y="73"/>
                    </a:lnTo>
                    <a:lnTo>
                      <a:pt x="208" y="75"/>
                    </a:lnTo>
                    <a:lnTo>
                      <a:pt x="210" y="83"/>
                    </a:lnTo>
                    <a:lnTo>
                      <a:pt x="214" y="93"/>
                    </a:lnTo>
                    <a:lnTo>
                      <a:pt x="216" y="97"/>
                    </a:lnTo>
                    <a:lnTo>
                      <a:pt x="218" y="99"/>
                    </a:lnTo>
                    <a:lnTo>
                      <a:pt x="218" y="99"/>
                    </a:lnTo>
                    <a:lnTo>
                      <a:pt x="222" y="101"/>
                    </a:lnTo>
                    <a:lnTo>
                      <a:pt x="226" y="105"/>
                    </a:lnTo>
                    <a:lnTo>
                      <a:pt x="234" y="113"/>
                    </a:lnTo>
                    <a:lnTo>
                      <a:pt x="234" y="113"/>
                    </a:lnTo>
                    <a:lnTo>
                      <a:pt x="236" y="107"/>
                    </a:lnTo>
                    <a:lnTo>
                      <a:pt x="236" y="101"/>
                    </a:lnTo>
                    <a:lnTo>
                      <a:pt x="236" y="101"/>
                    </a:lnTo>
                    <a:lnTo>
                      <a:pt x="236" y="91"/>
                    </a:lnTo>
                    <a:lnTo>
                      <a:pt x="236" y="89"/>
                    </a:lnTo>
                    <a:lnTo>
                      <a:pt x="238" y="87"/>
                    </a:lnTo>
                    <a:lnTo>
                      <a:pt x="238" y="87"/>
                    </a:lnTo>
                    <a:lnTo>
                      <a:pt x="240" y="87"/>
                    </a:lnTo>
                    <a:lnTo>
                      <a:pt x="242" y="87"/>
                    </a:lnTo>
                    <a:lnTo>
                      <a:pt x="244" y="89"/>
                    </a:lnTo>
                    <a:lnTo>
                      <a:pt x="244" y="93"/>
                    </a:lnTo>
                    <a:lnTo>
                      <a:pt x="244" y="93"/>
                    </a:lnTo>
                    <a:lnTo>
                      <a:pt x="246" y="101"/>
                    </a:lnTo>
                    <a:lnTo>
                      <a:pt x="246" y="105"/>
                    </a:lnTo>
                    <a:lnTo>
                      <a:pt x="250" y="105"/>
                    </a:lnTo>
                    <a:lnTo>
                      <a:pt x="252" y="101"/>
                    </a:lnTo>
                    <a:lnTo>
                      <a:pt x="252" y="101"/>
                    </a:lnTo>
                    <a:lnTo>
                      <a:pt x="254" y="99"/>
                    </a:lnTo>
                    <a:lnTo>
                      <a:pt x="256" y="99"/>
                    </a:lnTo>
                    <a:lnTo>
                      <a:pt x="260" y="107"/>
                    </a:lnTo>
                    <a:lnTo>
                      <a:pt x="260" y="107"/>
                    </a:lnTo>
                    <a:lnTo>
                      <a:pt x="262" y="113"/>
                    </a:lnTo>
                    <a:lnTo>
                      <a:pt x="264" y="117"/>
                    </a:lnTo>
                    <a:lnTo>
                      <a:pt x="266" y="117"/>
                    </a:lnTo>
                    <a:lnTo>
                      <a:pt x="268" y="117"/>
                    </a:lnTo>
                    <a:lnTo>
                      <a:pt x="272" y="111"/>
                    </a:lnTo>
                    <a:lnTo>
                      <a:pt x="272" y="111"/>
                    </a:lnTo>
                    <a:lnTo>
                      <a:pt x="272" y="109"/>
                    </a:lnTo>
                    <a:lnTo>
                      <a:pt x="274" y="109"/>
                    </a:lnTo>
                    <a:lnTo>
                      <a:pt x="278" y="113"/>
                    </a:lnTo>
                    <a:lnTo>
                      <a:pt x="278" y="113"/>
                    </a:lnTo>
                    <a:lnTo>
                      <a:pt x="282" y="119"/>
                    </a:lnTo>
                    <a:lnTo>
                      <a:pt x="286" y="121"/>
                    </a:lnTo>
                    <a:lnTo>
                      <a:pt x="290" y="121"/>
                    </a:lnTo>
                    <a:lnTo>
                      <a:pt x="294" y="115"/>
                    </a:lnTo>
                    <a:lnTo>
                      <a:pt x="294" y="115"/>
                    </a:lnTo>
                    <a:lnTo>
                      <a:pt x="298" y="113"/>
                    </a:lnTo>
                    <a:lnTo>
                      <a:pt x="300" y="115"/>
                    </a:lnTo>
                    <a:lnTo>
                      <a:pt x="302" y="119"/>
                    </a:lnTo>
                    <a:lnTo>
                      <a:pt x="304" y="125"/>
                    </a:lnTo>
                    <a:lnTo>
                      <a:pt x="304" y="125"/>
                    </a:lnTo>
                    <a:lnTo>
                      <a:pt x="306" y="131"/>
                    </a:lnTo>
                    <a:lnTo>
                      <a:pt x="306" y="137"/>
                    </a:lnTo>
                    <a:lnTo>
                      <a:pt x="302" y="147"/>
                    </a:lnTo>
                    <a:lnTo>
                      <a:pt x="302" y="147"/>
                    </a:lnTo>
                    <a:lnTo>
                      <a:pt x="300" y="153"/>
                    </a:lnTo>
                    <a:lnTo>
                      <a:pt x="298" y="153"/>
                    </a:lnTo>
                    <a:lnTo>
                      <a:pt x="296" y="151"/>
                    </a:lnTo>
                    <a:lnTo>
                      <a:pt x="294" y="149"/>
                    </a:lnTo>
                    <a:lnTo>
                      <a:pt x="294" y="149"/>
                    </a:lnTo>
                    <a:lnTo>
                      <a:pt x="292" y="143"/>
                    </a:lnTo>
                    <a:lnTo>
                      <a:pt x="290" y="143"/>
                    </a:lnTo>
                    <a:lnTo>
                      <a:pt x="288" y="145"/>
                    </a:lnTo>
                    <a:lnTo>
                      <a:pt x="288" y="145"/>
                    </a:lnTo>
                    <a:lnTo>
                      <a:pt x="286" y="147"/>
                    </a:lnTo>
                    <a:lnTo>
                      <a:pt x="284" y="147"/>
                    </a:lnTo>
                    <a:lnTo>
                      <a:pt x="282" y="143"/>
                    </a:lnTo>
                    <a:lnTo>
                      <a:pt x="282" y="143"/>
                    </a:lnTo>
                    <a:lnTo>
                      <a:pt x="278" y="141"/>
                    </a:lnTo>
                    <a:lnTo>
                      <a:pt x="276" y="139"/>
                    </a:lnTo>
                    <a:lnTo>
                      <a:pt x="274" y="141"/>
                    </a:lnTo>
                    <a:lnTo>
                      <a:pt x="270" y="143"/>
                    </a:lnTo>
                    <a:lnTo>
                      <a:pt x="270" y="143"/>
                    </a:lnTo>
                    <a:lnTo>
                      <a:pt x="268" y="147"/>
                    </a:lnTo>
                    <a:lnTo>
                      <a:pt x="266" y="145"/>
                    </a:lnTo>
                    <a:lnTo>
                      <a:pt x="262" y="137"/>
                    </a:lnTo>
                    <a:lnTo>
                      <a:pt x="262" y="137"/>
                    </a:lnTo>
                    <a:lnTo>
                      <a:pt x="262" y="141"/>
                    </a:lnTo>
                    <a:lnTo>
                      <a:pt x="264" y="147"/>
                    </a:lnTo>
                    <a:lnTo>
                      <a:pt x="264" y="147"/>
                    </a:lnTo>
                    <a:lnTo>
                      <a:pt x="262" y="153"/>
                    </a:lnTo>
                    <a:lnTo>
                      <a:pt x="262" y="153"/>
                    </a:lnTo>
                    <a:lnTo>
                      <a:pt x="260" y="157"/>
                    </a:lnTo>
                    <a:lnTo>
                      <a:pt x="256" y="157"/>
                    </a:lnTo>
                    <a:lnTo>
                      <a:pt x="256" y="157"/>
                    </a:lnTo>
                    <a:lnTo>
                      <a:pt x="250" y="153"/>
                    </a:lnTo>
                    <a:lnTo>
                      <a:pt x="248" y="153"/>
                    </a:lnTo>
                    <a:lnTo>
                      <a:pt x="244" y="153"/>
                    </a:lnTo>
                    <a:lnTo>
                      <a:pt x="244" y="153"/>
                    </a:lnTo>
                    <a:lnTo>
                      <a:pt x="242" y="155"/>
                    </a:lnTo>
                    <a:lnTo>
                      <a:pt x="240" y="153"/>
                    </a:lnTo>
                    <a:lnTo>
                      <a:pt x="236" y="149"/>
                    </a:lnTo>
                    <a:lnTo>
                      <a:pt x="230" y="135"/>
                    </a:lnTo>
                    <a:lnTo>
                      <a:pt x="230" y="135"/>
                    </a:lnTo>
                    <a:lnTo>
                      <a:pt x="226" y="129"/>
                    </a:lnTo>
                    <a:lnTo>
                      <a:pt x="222" y="125"/>
                    </a:lnTo>
                    <a:lnTo>
                      <a:pt x="218" y="129"/>
                    </a:lnTo>
                    <a:lnTo>
                      <a:pt x="214" y="137"/>
                    </a:lnTo>
                    <a:lnTo>
                      <a:pt x="214" y="137"/>
                    </a:lnTo>
                    <a:lnTo>
                      <a:pt x="216" y="141"/>
                    </a:lnTo>
                    <a:lnTo>
                      <a:pt x="218" y="145"/>
                    </a:lnTo>
                    <a:lnTo>
                      <a:pt x="218" y="149"/>
                    </a:lnTo>
                    <a:lnTo>
                      <a:pt x="218" y="157"/>
                    </a:lnTo>
                    <a:lnTo>
                      <a:pt x="218" y="157"/>
                    </a:lnTo>
                    <a:lnTo>
                      <a:pt x="216" y="163"/>
                    </a:lnTo>
                    <a:lnTo>
                      <a:pt x="214" y="167"/>
                    </a:lnTo>
                    <a:lnTo>
                      <a:pt x="212" y="167"/>
                    </a:lnTo>
                    <a:lnTo>
                      <a:pt x="208" y="167"/>
                    </a:lnTo>
                    <a:lnTo>
                      <a:pt x="208" y="167"/>
                    </a:lnTo>
                    <a:lnTo>
                      <a:pt x="210" y="169"/>
                    </a:lnTo>
                    <a:lnTo>
                      <a:pt x="212" y="169"/>
                    </a:lnTo>
                    <a:lnTo>
                      <a:pt x="214" y="169"/>
                    </a:lnTo>
                    <a:lnTo>
                      <a:pt x="216" y="169"/>
                    </a:lnTo>
                    <a:lnTo>
                      <a:pt x="216" y="169"/>
                    </a:lnTo>
                    <a:lnTo>
                      <a:pt x="220" y="175"/>
                    </a:lnTo>
                    <a:lnTo>
                      <a:pt x="220" y="185"/>
                    </a:lnTo>
                    <a:lnTo>
                      <a:pt x="220" y="185"/>
                    </a:lnTo>
                    <a:lnTo>
                      <a:pt x="224" y="175"/>
                    </a:lnTo>
                    <a:lnTo>
                      <a:pt x="230" y="165"/>
                    </a:lnTo>
                    <a:lnTo>
                      <a:pt x="230" y="165"/>
                    </a:lnTo>
                    <a:lnTo>
                      <a:pt x="234" y="159"/>
                    </a:lnTo>
                    <a:lnTo>
                      <a:pt x="236" y="157"/>
                    </a:lnTo>
                    <a:lnTo>
                      <a:pt x="238" y="157"/>
                    </a:lnTo>
                    <a:lnTo>
                      <a:pt x="240" y="163"/>
                    </a:lnTo>
                    <a:lnTo>
                      <a:pt x="240" y="177"/>
                    </a:lnTo>
                    <a:lnTo>
                      <a:pt x="240" y="177"/>
                    </a:lnTo>
                    <a:lnTo>
                      <a:pt x="242" y="187"/>
                    </a:lnTo>
                    <a:lnTo>
                      <a:pt x="242" y="187"/>
                    </a:lnTo>
                    <a:lnTo>
                      <a:pt x="240" y="209"/>
                    </a:lnTo>
                    <a:lnTo>
                      <a:pt x="240" y="209"/>
                    </a:lnTo>
                    <a:lnTo>
                      <a:pt x="240" y="221"/>
                    </a:lnTo>
                    <a:lnTo>
                      <a:pt x="244" y="229"/>
                    </a:lnTo>
                    <a:lnTo>
                      <a:pt x="244" y="229"/>
                    </a:lnTo>
                    <a:lnTo>
                      <a:pt x="246" y="237"/>
                    </a:lnTo>
                    <a:lnTo>
                      <a:pt x="248" y="245"/>
                    </a:lnTo>
                    <a:lnTo>
                      <a:pt x="250" y="265"/>
                    </a:lnTo>
                    <a:lnTo>
                      <a:pt x="250" y="265"/>
                    </a:lnTo>
                    <a:lnTo>
                      <a:pt x="250" y="267"/>
                    </a:lnTo>
                    <a:lnTo>
                      <a:pt x="248" y="271"/>
                    </a:lnTo>
                    <a:lnTo>
                      <a:pt x="246" y="273"/>
                    </a:lnTo>
                    <a:lnTo>
                      <a:pt x="244" y="273"/>
                    </a:lnTo>
                    <a:lnTo>
                      <a:pt x="244" y="273"/>
                    </a:lnTo>
                    <a:lnTo>
                      <a:pt x="242" y="271"/>
                    </a:lnTo>
                    <a:lnTo>
                      <a:pt x="238" y="269"/>
                    </a:lnTo>
                    <a:lnTo>
                      <a:pt x="232" y="259"/>
                    </a:lnTo>
                    <a:lnTo>
                      <a:pt x="232" y="259"/>
                    </a:lnTo>
                    <a:lnTo>
                      <a:pt x="228" y="251"/>
                    </a:lnTo>
                    <a:lnTo>
                      <a:pt x="226" y="251"/>
                    </a:lnTo>
                    <a:lnTo>
                      <a:pt x="222" y="257"/>
                    </a:lnTo>
                    <a:lnTo>
                      <a:pt x="222" y="257"/>
                    </a:lnTo>
                    <a:lnTo>
                      <a:pt x="220" y="259"/>
                    </a:lnTo>
                    <a:lnTo>
                      <a:pt x="218" y="257"/>
                    </a:lnTo>
                    <a:lnTo>
                      <a:pt x="216" y="257"/>
                    </a:lnTo>
                    <a:lnTo>
                      <a:pt x="214" y="259"/>
                    </a:lnTo>
                    <a:lnTo>
                      <a:pt x="214" y="259"/>
                    </a:lnTo>
                    <a:lnTo>
                      <a:pt x="212" y="261"/>
                    </a:lnTo>
                    <a:lnTo>
                      <a:pt x="212" y="261"/>
                    </a:lnTo>
                    <a:lnTo>
                      <a:pt x="212" y="265"/>
                    </a:lnTo>
                    <a:lnTo>
                      <a:pt x="212" y="269"/>
                    </a:lnTo>
                    <a:lnTo>
                      <a:pt x="212" y="269"/>
                    </a:lnTo>
                    <a:lnTo>
                      <a:pt x="210" y="281"/>
                    </a:lnTo>
                    <a:lnTo>
                      <a:pt x="208" y="281"/>
                    </a:lnTo>
                    <a:lnTo>
                      <a:pt x="206" y="279"/>
                    </a:lnTo>
                    <a:lnTo>
                      <a:pt x="206" y="279"/>
                    </a:lnTo>
                    <a:lnTo>
                      <a:pt x="204" y="279"/>
                    </a:lnTo>
                    <a:lnTo>
                      <a:pt x="204" y="279"/>
                    </a:lnTo>
                    <a:lnTo>
                      <a:pt x="200" y="269"/>
                    </a:lnTo>
                    <a:lnTo>
                      <a:pt x="196" y="263"/>
                    </a:lnTo>
                    <a:lnTo>
                      <a:pt x="186" y="253"/>
                    </a:lnTo>
                    <a:lnTo>
                      <a:pt x="186" y="253"/>
                    </a:lnTo>
                    <a:lnTo>
                      <a:pt x="182" y="251"/>
                    </a:lnTo>
                    <a:lnTo>
                      <a:pt x="180" y="251"/>
                    </a:lnTo>
                    <a:lnTo>
                      <a:pt x="178" y="255"/>
                    </a:lnTo>
                    <a:lnTo>
                      <a:pt x="176" y="265"/>
                    </a:lnTo>
                    <a:lnTo>
                      <a:pt x="176" y="265"/>
                    </a:lnTo>
                    <a:lnTo>
                      <a:pt x="174" y="277"/>
                    </a:lnTo>
                    <a:lnTo>
                      <a:pt x="172" y="277"/>
                    </a:lnTo>
                    <a:lnTo>
                      <a:pt x="170" y="273"/>
                    </a:lnTo>
                    <a:lnTo>
                      <a:pt x="170" y="273"/>
                    </a:lnTo>
                    <a:lnTo>
                      <a:pt x="164" y="267"/>
                    </a:lnTo>
                    <a:lnTo>
                      <a:pt x="160" y="263"/>
                    </a:lnTo>
                    <a:lnTo>
                      <a:pt x="156" y="265"/>
                    </a:lnTo>
                    <a:lnTo>
                      <a:pt x="152" y="267"/>
                    </a:lnTo>
                    <a:lnTo>
                      <a:pt x="152" y="267"/>
                    </a:lnTo>
                    <a:lnTo>
                      <a:pt x="146" y="271"/>
                    </a:lnTo>
                    <a:lnTo>
                      <a:pt x="140" y="269"/>
                    </a:lnTo>
                    <a:lnTo>
                      <a:pt x="134" y="265"/>
                    </a:lnTo>
                    <a:lnTo>
                      <a:pt x="130" y="257"/>
                    </a:lnTo>
                    <a:lnTo>
                      <a:pt x="130" y="257"/>
                    </a:lnTo>
                    <a:lnTo>
                      <a:pt x="134" y="265"/>
                    </a:lnTo>
                    <a:lnTo>
                      <a:pt x="134" y="265"/>
                    </a:lnTo>
                    <a:lnTo>
                      <a:pt x="136" y="271"/>
                    </a:lnTo>
                    <a:lnTo>
                      <a:pt x="138" y="277"/>
                    </a:lnTo>
                    <a:lnTo>
                      <a:pt x="136" y="281"/>
                    </a:lnTo>
                    <a:lnTo>
                      <a:pt x="136" y="281"/>
                    </a:lnTo>
                    <a:lnTo>
                      <a:pt x="136" y="283"/>
                    </a:lnTo>
                    <a:lnTo>
                      <a:pt x="134" y="283"/>
                    </a:lnTo>
                    <a:lnTo>
                      <a:pt x="130" y="281"/>
                    </a:lnTo>
                    <a:lnTo>
                      <a:pt x="130" y="281"/>
                    </a:lnTo>
                    <a:lnTo>
                      <a:pt x="122" y="279"/>
                    </a:lnTo>
                    <a:lnTo>
                      <a:pt x="114" y="275"/>
                    </a:lnTo>
                    <a:lnTo>
                      <a:pt x="114" y="275"/>
                    </a:lnTo>
                    <a:lnTo>
                      <a:pt x="110" y="271"/>
                    </a:lnTo>
                    <a:lnTo>
                      <a:pt x="106" y="267"/>
                    </a:lnTo>
                    <a:lnTo>
                      <a:pt x="106" y="261"/>
                    </a:lnTo>
                    <a:lnTo>
                      <a:pt x="106" y="261"/>
                    </a:lnTo>
                    <a:lnTo>
                      <a:pt x="104" y="273"/>
                    </a:lnTo>
                    <a:lnTo>
                      <a:pt x="104" y="273"/>
                    </a:lnTo>
                    <a:lnTo>
                      <a:pt x="104" y="277"/>
                    </a:lnTo>
                    <a:lnTo>
                      <a:pt x="104" y="277"/>
                    </a:lnTo>
                    <a:lnTo>
                      <a:pt x="100" y="285"/>
                    </a:lnTo>
                    <a:lnTo>
                      <a:pt x="98" y="289"/>
                    </a:lnTo>
                    <a:lnTo>
                      <a:pt x="96" y="289"/>
                    </a:lnTo>
                    <a:lnTo>
                      <a:pt x="94" y="289"/>
                    </a:lnTo>
                    <a:lnTo>
                      <a:pt x="90" y="283"/>
                    </a:lnTo>
                    <a:lnTo>
                      <a:pt x="90" y="283"/>
                    </a:lnTo>
                    <a:lnTo>
                      <a:pt x="90" y="281"/>
                    </a:lnTo>
                    <a:lnTo>
                      <a:pt x="88" y="283"/>
                    </a:lnTo>
                    <a:lnTo>
                      <a:pt x="88" y="283"/>
                    </a:lnTo>
                    <a:lnTo>
                      <a:pt x="84" y="287"/>
                    </a:lnTo>
                    <a:lnTo>
                      <a:pt x="82" y="285"/>
                    </a:lnTo>
                    <a:lnTo>
                      <a:pt x="78" y="281"/>
                    </a:lnTo>
                    <a:lnTo>
                      <a:pt x="76" y="271"/>
                    </a:lnTo>
                    <a:lnTo>
                      <a:pt x="76" y="271"/>
                    </a:lnTo>
                    <a:lnTo>
                      <a:pt x="80" y="263"/>
                    </a:lnTo>
                    <a:lnTo>
                      <a:pt x="82" y="263"/>
                    </a:lnTo>
                    <a:lnTo>
                      <a:pt x="86" y="267"/>
                    </a:lnTo>
                    <a:lnTo>
                      <a:pt x="86" y="267"/>
                    </a:lnTo>
                    <a:lnTo>
                      <a:pt x="86" y="267"/>
                    </a:lnTo>
                    <a:lnTo>
                      <a:pt x="88" y="267"/>
                    </a:lnTo>
                    <a:lnTo>
                      <a:pt x="90" y="263"/>
                    </a:lnTo>
                    <a:lnTo>
                      <a:pt x="92" y="263"/>
                    </a:lnTo>
                    <a:lnTo>
                      <a:pt x="94" y="261"/>
                    </a:lnTo>
                    <a:lnTo>
                      <a:pt x="96" y="263"/>
                    </a:lnTo>
                    <a:lnTo>
                      <a:pt x="96" y="267"/>
                    </a:lnTo>
                    <a:lnTo>
                      <a:pt x="96" y="267"/>
                    </a:lnTo>
                    <a:lnTo>
                      <a:pt x="94" y="251"/>
                    </a:lnTo>
                    <a:lnTo>
                      <a:pt x="88" y="239"/>
                    </a:lnTo>
                    <a:lnTo>
                      <a:pt x="86" y="237"/>
                    </a:lnTo>
                    <a:lnTo>
                      <a:pt x="84" y="237"/>
                    </a:lnTo>
                    <a:lnTo>
                      <a:pt x="80" y="239"/>
                    </a:lnTo>
                    <a:lnTo>
                      <a:pt x="78" y="243"/>
                    </a:lnTo>
                    <a:lnTo>
                      <a:pt x="78" y="243"/>
                    </a:lnTo>
                    <a:lnTo>
                      <a:pt x="76" y="245"/>
                    </a:lnTo>
                    <a:lnTo>
                      <a:pt x="74" y="245"/>
                    </a:lnTo>
                    <a:lnTo>
                      <a:pt x="68" y="243"/>
                    </a:lnTo>
                    <a:lnTo>
                      <a:pt x="62" y="237"/>
                    </a:lnTo>
                    <a:lnTo>
                      <a:pt x="60" y="229"/>
                    </a:lnTo>
                    <a:lnTo>
                      <a:pt x="60" y="229"/>
                    </a:lnTo>
                    <a:lnTo>
                      <a:pt x="56" y="215"/>
                    </a:lnTo>
                    <a:lnTo>
                      <a:pt x="50" y="205"/>
                    </a:lnTo>
                    <a:lnTo>
                      <a:pt x="50" y="205"/>
                    </a:lnTo>
                    <a:lnTo>
                      <a:pt x="36" y="183"/>
                    </a:lnTo>
                    <a:lnTo>
                      <a:pt x="30" y="175"/>
                    </a:lnTo>
                    <a:lnTo>
                      <a:pt x="26" y="173"/>
                    </a:lnTo>
                    <a:lnTo>
                      <a:pt x="22" y="173"/>
                    </a:lnTo>
                    <a:lnTo>
                      <a:pt x="22" y="173"/>
                    </a:lnTo>
                    <a:lnTo>
                      <a:pt x="20" y="171"/>
                    </a:lnTo>
                    <a:lnTo>
                      <a:pt x="18" y="165"/>
                    </a:lnTo>
                    <a:lnTo>
                      <a:pt x="16" y="155"/>
                    </a:lnTo>
                    <a:lnTo>
                      <a:pt x="16" y="155"/>
                    </a:lnTo>
                    <a:lnTo>
                      <a:pt x="16" y="151"/>
                    </a:lnTo>
                    <a:lnTo>
                      <a:pt x="16" y="151"/>
                    </a:lnTo>
                    <a:lnTo>
                      <a:pt x="18" y="151"/>
                    </a:lnTo>
                    <a:lnTo>
                      <a:pt x="18" y="151"/>
                    </a:lnTo>
                    <a:lnTo>
                      <a:pt x="24" y="157"/>
                    </a:lnTo>
                    <a:lnTo>
                      <a:pt x="26" y="159"/>
                    </a:lnTo>
                    <a:lnTo>
                      <a:pt x="30" y="159"/>
                    </a:lnTo>
                    <a:lnTo>
                      <a:pt x="30" y="159"/>
                    </a:lnTo>
                    <a:lnTo>
                      <a:pt x="28" y="153"/>
                    </a:lnTo>
                    <a:lnTo>
                      <a:pt x="26" y="149"/>
                    </a:lnTo>
                    <a:lnTo>
                      <a:pt x="24" y="145"/>
                    </a:lnTo>
                    <a:lnTo>
                      <a:pt x="22" y="137"/>
                    </a:lnTo>
                    <a:lnTo>
                      <a:pt x="22" y="137"/>
                    </a:lnTo>
                    <a:lnTo>
                      <a:pt x="26" y="139"/>
                    </a:lnTo>
                    <a:lnTo>
                      <a:pt x="30" y="143"/>
                    </a:lnTo>
                    <a:lnTo>
                      <a:pt x="30" y="143"/>
                    </a:lnTo>
                    <a:lnTo>
                      <a:pt x="32" y="147"/>
                    </a:lnTo>
                    <a:lnTo>
                      <a:pt x="36" y="149"/>
                    </a:lnTo>
                    <a:lnTo>
                      <a:pt x="38" y="147"/>
                    </a:lnTo>
                    <a:lnTo>
                      <a:pt x="40" y="141"/>
                    </a:lnTo>
                    <a:lnTo>
                      <a:pt x="40" y="141"/>
                    </a:lnTo>
                    <a:lnTo>
                      <a:pt x="42" y="133"/>
                    </a:lnTo>
                    <a:lnTo>
                      <a:pt x="42" y="131"/>
                    </a:lnTo>
                    <a:lnTo>
                      <a:pt x="40" y="127"/>
                    </a:lnTo>
                    <a:lnTo>
                      <a:pt x="40" y="127"/>
                    </a:lnTo>
                    <a:lnTo>
                      <a:pt x="38" y="123"/>
                    </a:lnTo>
                    <a:lnTo>
                      <a:pt x="38" y="123"/>
                    </a:lnTo>
                    <a:lnTo>
                      <a:pt x="38" y="119"/>
                    </a:lnTo>
                    <a:lnTo>
                      <a:pt x="40" y="119"/>
                    </a:lnTo>
                    <a:lnTo>
                      <a:pt x="40" y="119"/>
                    </a:lnTo>
                    <a:lnTo>
                      <a:pt x="46" y="119"/>
                    </a:lnTo>
                    <a:lnTo>
                      <a:pt x="48" y="123"/>
                    </a:lnTo>
                    <a:lnTo>
                      <a:pt x="50" y="131"/>
                    </a:lnTo>
                    <a:lnTo>
                      <a:pt x="50" y="131"/>
                    </a:lnTo>
                    <a:lnTo>
                      <a:pt x="50" y="135"/>
                    </a:lnTo>
                    <a:lnTo>
                      <a:pt x="52" y="137"/>
                    </a:lnTo>
                    <a:lnTo>
                      <a:pt x="60" y="143"/>
                    </a:lnTo>
                    <a:lnTo>
                      <a:pt x="68" y="143"/>
                    </a:lnTo>
                    <a:lnTo>
                      <a:pt x="70" y="143"/>
                    </a:lnTo>
                    <a:lnTo>
                      <a:pt x="72" y="141"/>
                    </a:lnTo>
                    <a:lnTo>
                      <a:pt x="72" y="141"/>
                    </a:lnTo>
                    <a:lnTo>
                      <a:pt x="76" y="137"/>
                    </a:lnTo>
                    <a:lnTo>
                      <a:pt x="78" y="137"/>
                    </a:lnTo>
                    <a:lnTo>
                      <a:pt x="80" y="137"/>
                    </a:lnTo>
                    <a:lnTo>
                      <a:pt x="82" y="143"/>
                    </a:lnTo>
                    <a:lnTo>
                      <a:pt x="82" y="143"/>
                    </a:lnTo>
                    <a:lnTo>
                      <a:pt x="84" y="147"/>
                    </a:lnTo>
                    <a:lnTo>
                      <a:pt x="86" y="147"/>
                    </a:lnTo>
                    <a:lnTo>
                      <a:pt x="86" y="143"/>
                    </a:lnTo>
                    <a:lnTo>
                      <a:pt x="86" y="143"/>
                    </a:lnTo>
                    <a:lnTo>
                      <a:pt x="86" y="137"/>
                    </a:lnTo>
                    <a:lnTo>
                      <a:pt x="84" y="131"/>
                    </a:lnTo>
                    <a:lnTo>
                      <a:pt x="84" y="131"/>
                    </a:lnTo>
                    <a:lnTo>
                      <a:pt x="82" y="125"/>
                    </a:lnTo>
                    <a:lnTo>
                      <a:pt x="82" y="125"/>
                    </a:lnTo>
                    <a:lnTo>
                      <a:pt x="80" y="125"/>
                    </a:lnTo>
                    <a:lnTo>
                      <a:pt x="80" y="125"/>
                    </a:lnTo>
                    <a:lnTo>
                      <a:pt x="78" y="123"/>
                    </a:lnTo>
                    <a:lnTo>
                      <a:pt x="78" y="119"/>
                    </a:lnTo>
                    <a:lnTo>
                      <a:pt x="78" y="119"/>
                    </a:lnTo>
                    <a:lnTo>
                      <a:pt x="78" y="115"/>
                    </a:lnTo>
                    <a:lnTo>
                      <a:pt x="80" y="115"/>
                    </a:lnTo>
                    <a:lnTo>
                      <a:pt x="84" y="119"/>
                    </a:lnTo>
                    <a:lnTo>
                      <a:pt x="84" y="119"/>
                    </a:lnTo>
                    <a:lnTo>
                      <a:pt x="88" y="123"/>
                    </a:lnTo>
                    <a:lnTo>
                      <a:pt x="92" y="129"/>
                    </a:lnTo>
                    <a:lnTo>
                      <a:pt x="96" y="131"/>
                    </a:lnTo>
                    <a:lnTo>
                      <a:pt x="98" y="131"/>
                    </a:lnTo>
                    <a:lnTo>
                      <a:pt x="100" y="129"/>
                    </a:lnTo>
                    <a:lnTo>
                      <a:pt x="104" y="125"/>
                    </a:lnTo>
                    <a:lnTo>
                      <a:pt x="104" y="125"/>
                    </a:lnTo>
                    <a:lnTo>
                      <a:pt x="104" y="127"/>
                    </a:lnTo>
                    <a:lnTo>
                      <a:pt x="106" y="129"/>
                    </a:lnTo>
                    <a:lnTo>
                      <a:pt x="106" y="129"/>
                    </a:lnTo>
                    <a:lnTo>
                      <a:pt x="110" y="133"/>
                    </a:lnTo>
                    <a:lnTo>
                      <a:pt x="112" y="131"/>
                    </a:lnTo>
                    <a:lnTo>
                      <a:pt x="112" y="129"/>
                    </a:lnTo>
                    <a:lnTo>
                      <a:pt x="112" y="129"/>
                    </a:lnTo>
                    <a:lnTo>
                      <a:pt x="112" y="121"/>
                    </a:lnTo>
                    <a:lnTo>
                      <a:pt x="108" y="117"/>
                    </a:lnTo>
                    <a:lnTo>
                      <a:pt x="108" y="117"/>
                    </a:lnTo>
                    <a:lnTo>
                      <a:pt x="92" y="105"/>
                    </a:lnTo>
                    <a:lnTo>
                      <a:pt x="84" y="101"/>
                    </a:lnTo>
                    <a:lnTo>
                      <a:pt x="76" y="101"/>
                    </a:lnTo>
                    <a:lnTo>
                      <a:pt x="76" y="101"/>
                    </a:lnTo>
                    <a:lnTo>
                      <a:pt x="74" y="103"/>
                    </a:lnTo>
                    <a:lnTo>
                      <a:pt x="74" y="105"/>
                    </a:lnTo>
                    <a:lnTo>
                      <a:pt x="74" y="115"/>
                    </a:lnTo>
                    <a:lnTo>
                      <a:pt x="74" y="115"/>
                    </a:lnTo>
                    <a:lnTo>
                      <a:pt x="74" y="119"/>
                    </a:lnTo>
                    <a:lnTo>
                      <a:pt x="74" y="121"/>
                    </a:lnTo>
                    <a:lnTo>
                      <a:pt x="74" y="121"/>
                    </a:lnTo>
                    <a:lnTo>
                      <a:pt x="72" y="123"/>
                    </a:lnTo>
                    <a:lnTo>
                      <a:pt x="70" y="121"/>
                    </a:lnTo>
                    <a:lnTo>
                      <a:pt x="70" y="121"/>
                    </a:lnTo>
                    <a:lnTo>
                      <a:pt x="66" y="113"/>
                    </a:lnTo>
                    <a:lnTo>
                      <a:pt x="62" y="105"/>
                    </a:lnTo>
                    <a:lnTo>
                      <a:pt x="58" y="103"/>
                    </a:lnTo>
                    <a:lnTo>
                      <a:pt x="52" y="101"/>
                    </a:lnTo>
                    <a:lnTo>
                      <a:pt x="52" y="101"/>
                    </a:lnTo>
                    <a:lnTo>
                      <a:pt x="50" y="101"/>
                    </a:lnTo>
                    <a:lnTo>
                      <a:pt x="48" y="97"/>
                    </a:lnTo>
                    <a:lnTo>
                      <a:pt x="46" y="93"/>
                    </a:lnTo>
                    <a:lnTo>
                      <a:pt x="42" y="91"/>
                    </a:lnTo>
                    <a:lnTo>
                      <a:pt x="42" y="91"/>
                    </a:lnTo>
                    <a:lnTo>
                      <a:pt x="38" y="91"/>
                    </a:lnTo>
                    <a:lnTo>
                      <a:pt x="32" y="93"/>
                    </a:lnTo>
                    <a:lnTo>
                      <a:pt x="28" y="99"/>
                    </a:lnTo>
                    <a:lnTo>
                      <a:pt x="24" y="109"/>
                    </a:lnTo>
                    <a:lnTo>
                      <a:pt x="24" y="109"/>
                    </a:lnTo>
                    <a:lnTo>
                      <a:pt x="20" y="115"/>
                    </a:lnTo>
                    <a:lnTo>
                      <a:pt x="18" y="115"/>
                    </a:lnTo>
                    <a:lnTo>
                      <a:pt x="16" y="115"/>
                    </a:lnTo>
                    <a:lnTo>
                      <a:pt x="16" y="115"/>
                    </a:lnTo>
                    <a:lnTo>
                      <a:pt x="10" y="101"/>
                    </a:lnTo>
                    <a:lnTo>
                      <a:pt x="6" y="95"/>
                    </a:lnTo>
                    <a:lnTo>
                      <a:pt x="2" y="91"/>
                    </a:lnTo>
                    <a:lnTo>
                      <a:pt x="2" y="91"/>
                    </a:lnTo>
                    <a:lnTo>
                      <a:pt x="0" y="87"/>
                    </a:lnTo>
                    <a:lnTo>
                      <a:pt x="0" y="81"/>
                    </a:lnTo>
                    <a:lnTo>
                      <a:pt x="2" y="69"/>
                    </a:lnTo>
                    <a:lnTo>
                      <a:pt x="2" y="69"/>
                    </a:lnTo>
                    <a:lnTo>
                      <a:pt x="4" y="65"/>
                    </a:lnTo>
                    <a:lnTo>
                      <a:pt x="4" y="67"/>
                    </a:lnTo>
                    <a:lnTo>
                      <a:pt x="8" y="73"/>
                    </a:lnTo>
                    <a:lnTo>
                      <a:pt x="8" y="73"/>
                    </a:lnTo>
                    <a:lnTo>
                      <a:pt x="14" y="75"/>
                    </a:lnTo>
                    <a:lnTo>
                      <a:pt x="20" y="77"/>
                    </a:lnTo>
                    <a:lnTo>
                      <a:pt x="20" y="77"/>
                    </a:lnTo>
                    <a:lnTo>
                      <a:pt x="24" y="79"/>
                    </a:lnTo>
                    <a:lnTo>
                      <a:pt x="28" y="83"/>
                    </a:lnTo>
                    <a:lnTo>
                      <a:pt x="28" y="83"/>
                    </a:lnTo>
                    <a:lnTo>
                      <a:pt x="30" y="73"/>
                    </a:lnTo>
                    <a:lnTo>
                      <a:pt x="34" y="67"/>
                    </a:lnTo>
                    <a:lnTo>
                      <a:pt x="36" y="67"/>
                    </a:lnTo>
                    <a:lnTo>
                      <a:pt x="38" y="67"/>
                    </a:lnTo>
                    <a:lnTo>
                      <a:pt x="40" y="73"/>
                    </a:lnTo>
                    <a:lnTo>
                      <a:pt x="40" y="73"/>
                    </a:lnTo>
                    <a:lnTo>
                      <a:pt x="44" y="77"/>
                    </a:lnTo>
                    <a:lnTo>
                      <a:pt x="46" y="79"/>
                    </a:lnTo>
                    <a:lnTo>
                      <a:pt x="52" y="79"/>
                    </a:lnTo>
                    <a:lnTo>
                      <a:pt x="52" y="79"/>
                    </a:lnTo>
                    <a:lnTo>
                      <a:pt x="64" y="83"/>
                    </a:lnTo>
                    <a:lnTo>
                      <a:pt x="76" y="87"/>
                    </a:lnTo>
                    <a:lnTo>
                      <a:pt x="76" y="87"/>
                    </a:lnTo>
                    <a:lnTo>
                      <a:pt x="78" y="87"/>
                    </a:lnTo>
                    <a:lnTo>
                      <a:pt x="80" y="83"/>
                    </a:lnTo>
                    <a:lnTo>
                      <a:pt x="82" y="79"/>
                    </a:lnTo>
                    <a:lnTo>
                      <a:pt x="82" y="69"/>
                    </a:lnTo>
                    <a:lnTo>
                      <a:pt x="82" y="69"/>
                    </a:lnTo>
                    <a:lnTo>
                      <a:pt x="80" y="65"/>
                    </a:lnTo>
                    <a:lnTo>
                      <a:pt x="80" y="59"/>
                    </a:lnTo>
                    <a:lnTo>
                      <a:pt x="80" y="59"/>
                    </a:lnTo>
                    <a:lnTo>
                      <a:pt x="82" y="49"/>
                    </a:lnTo>
                    <a:lnTo>
                      <a:pt x="82" y="41"/>
                    </a:lnTo>
                    <a:lnTo>
                      <a:pt x="78" y="39"/>
                    </a:lnTo>
                    <a:lnTo>
                      <a:pt x="74" y="35"/>
                    </a:lnTo>
                    <a:lnTo>
                      <a:pt x="74" y="35"/>
                    </a:lnTo>
                    <a:lnTo>
                      <a:pt x="68" y="33"/>
                    </a:lnTo>
                    <a:lnTo>
                      <a:pt x="62" y="35"/>
                    </a:lnTo>
                    <a:lnTo>
                      <a:pt x="62" y="35"/>
                    </a:lnTo>
                    <a:lnTo>
                      <a:pt x="56" y="37"/>
                    </a:lnTo>
                    <a:lnTo>
                      <a:pt x="52" y="35"/>
                    </a:lnTo>
                    <a:lnTo>
                      <a:pt x="42" y="29"/>
                    </a:lnTo>
                    <a:lnTo>
                      <a:pt x="42" y="29"/>
                    </a:lnTo>
                    <a:lnTo>
                      <a:pt x="46" y="25"/>
                    </a:lnTo>
                    <a:lnTo>
                      <a:pt x="48" y="21"/>
                    </a:lnTo>
                    <a:lnTo>
                      <a:pt x="48" y="14"/>
                    </a:lnTo>
                    <a:lnTo>
                      <a:pt x="4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0" name="Freeform 1085">
                <a:extLst>
                  <a:ext uri="{FF2B5EF4-FFF2-40B4-BE49-F238E27FC236}">
                    <a16:creationId xmlns:a16="http://schemas.microsoft.com/office/drawing/2014/main" id="{3F92A904-FDCA-5F9C-EFCD-31C5E2090024}"/>
                  </a:ext>
                </a:extLst>
              </p:cNvPr>
              <p:cNvSpPr>
                <a:spLocks/>
              </p:cNvSpPr>
              <p:nvPr/>
            </p:nvSpPr>
            <p:spPr bwMode="auto">
              <a:xfrm>
                <a:off x="5084" y="1595"/>
                <a:ext cx="42" cy="26"/>
              </a:xfrm>
              <a:custGeom>
                <a:avLst/>
                <a:gdLst>
                  <a:gd name="T0" fmla="*/ 8 w 42"/>
                  <a:gd name="T1" fmla="*/ 26 h 26"/>
                  <a:gd name="T2" fmla="*/ 8 w 42"/>
                  <a:gd name="T3" fmla="*/ 26 h 26"/>
                  <a:gd name="T4" fmla="*/ 4 w 42"/>
                  <a:gd name="T5" fmla="*/ 22 h 26"/>
                  <a:gd name="T6" fmla="*/ 2 w 42"/>
                  <a:gd name="T7" fmla="*/ 20 h 26"/>
                  <a:gd name="T8" fmla="*/ 0 w 42"/>
                  <a:gd name="T9" fmla="*/ 16 h 26"/>
                  <a:gd name="T10" fmla="*/ 0 w 42"/>
                  <a:gd name="T11" fmla="*/ 6 h 26"/>
                  <a:gd name="T12" fmla="*/ 0 w 42"/>
                  <a:gd name="T13" fmla="*/ 6 h 26"/>
                  <a:gd name="T14" fmla="*/ 2 w 42"/>
                  <a:gd name="T15" fmla="*/ 6 h 26"/>
                  <a:gd name="T16" fmla="*/ 2 w 42"/>
                  <a:gd name="T17" fmla="*/ 10 h 26"/>
                  <a:gd name="T18" fmla="*/ 2 w 42"/>
                  <a:gd name="T19" fmla="*/ 14 h 26"/>
                  <a:gd name="T20" fmla="*/ 4 w 42"/>
                  <a:gd name="T21" fmla="*/ 14 h 26"/>
                  <a:gd name="T22" fmla="*/ 4 w 42"/>
                  <a:gd name="T23" fmla="*/ 14 h 26"/>
                  <a:gd name="T24" fmla="*/ 6 w 42"/>
                  <a:gd name="T25" fmla="*/ 16 h 26"/>
                  <a:gd name="T26" fmla="*/ 6 w 42"/>
                  <a:gd name="T27" fmla="*/ 16 h 26"/>
                  <a:gd name="T28" fmla="*/ 6 w 42"/>
                  <a:gd name="T29" fmla="*/ 12 h 26"/>
                  <a:gd name="T30" fmla="*/ 6 w 42"/>
                  <a:gd name="T31" fmla="*/ 12 h 26"/>
                  <a:gd name="T32" fmla="*/ 6 w 42"/>
                  <a:gd name="T33" fmla="*/ 4 h 26"/>
                  <a:gd name="T34" fmla="*/ 8 w 42"/>
                  <a:gd name="T35" fmla="*/ 0 h 26"/>
                  <a:gd name="T36" fmla="*/ 10 w 42"/>
                  <a:gd name="T37" fmla="*/ 2 h 26"/>
                  <a:gd name="T38" fmla="*/ 12 w 42"/>
                  <a:gd name="T39" fmla="*/ 6 h 26"/>
                  <a:gd name="T40" fmla="*/ 12 w 42"/>
                  <a:gd name="T41" fmla="*/ 6 h 26"/>
                  <a:gd name="T42" fmla="*/ 14 w 42"/>
                  <a:gd name="T43" fmla="*/ 8 h 26"/>
                  <a:gd name="T44" fmla="*/ 18 w 42"/>
                  <a:gd name="T45" fmla="*/ 8 h 26"/>
                  <a:gd name="T46" fmla="*/ 22 w 42"/>
                  <a:gd name="T47" fmla="*/ 8 h 26"/>
                  <a:gd name="T48" fmla="*/ 26 w 42"/>
                  <a:gd name="T49" fmla="*/ 10 h 26"/>
                  <a:gd name="T50" fmla="*/ 26 w 42"/>
                  <a:gd name="T51" fmla="*/ 10 h 26"/>
                  <a:gd name="T52" fmla="*/ 28 w 42"/>
                  <a:gd name="T53" fmla="*/ 8 h 26"/>
                  <a:gd name="T54" fmla="*/ 28 w 42"/>
                  <a:gd name="T55" fmla="*/ 8 h 26"/>
                  <a:gd name="T56" fmla="*/ 30 w 42"/>
                  <a:gd name="T57" fmla="*/ 2 h 26"/>
                  <a:gd name="T58" fmla="*/ 32 w 42"/>
                  <a:gd name="T59" fmla="*/ 0 h 26"/>
                  <a:gd name="T60" fmla="*/ 34 w 42"/>
                  <a:gd name="T61" fmla="*/ 0 h 26"/>
                  <a:gd name="T62" fmla="*/ 38 w 42"/>
                  <a:gd name="T63" fmla="*/ 6 h 26"/>
                  <a:gd name="T64" fmla="*/ 42 w 42"/>
                  <a:gd name="T65" fmla="*/ 16 h 26"/>
                  <a:gd name="T66" fmla="*/ 42 w 42"/>
                  <a:gd name="T67" fmla="*/ 16 h 26"/>
                  <a:gd name="T68" fmla="*/ 42 w 42"/>
                  <a:gd name="T69" fmla="*/ 18 h 26"/>
                  <a:gd name="T70" fmla="*/ 40 w 42"/>
                  <a:gd name="T71" fmla="*/ 18 h 26"/>
                  <a:gd name="T72" fmla="*/ 38 w 42"/>
                  <a:gd name="T73" fmla="*/ 18 h 26"/>
                  <a:gd name="T74" fmla="*/ 38 w 42"/>
                  <a:gd name="T75" fmla="*/ 18 h 26"/>
                  <a:gd name="T76" fmla="*/ 36 w 42"/>
                  <a:gd name="T77" fmla="*/ 18 h 26"/>
                  <a:gd name="T78" fmla="*/ 34 w 42"/>
                  <a:gd name="T79" fmla="*/ 18 h 26"/>
                  <a:gd name="T80" fmla="*/ 30 w 42"/>
                  <a:gd name="T81" fmla="*/ 22 h 26"/>
                  <a:gd name="T82" fmla="*/ 28 w 42"/>
                  <a:gd name="T83" fmla="*/ 24 h 26"/>
                  <a:gd name="T84" fmla="*/ 26 w 42"/>
                  <a:gd name="T85" fmla="*/ 24 h 26"/>
                  <a:gd name="T86" fmla="*/ 24 w 42"/>
                  <a:gd name="T87" fmla="*/ 22 h 26"/>
                  <a:gd name="T88" fmla="*/ 24 w 42"/>
                  <a:gd name="T89" fmla="*/ 22 h 26"/>
                  <a:gd name="T90" fmla="*/ 22 w 42"/>
                  <a:gd name="T91" fmla="*/ 20 h 26"/>
                  <a:gd name="T92" fmla="*/ 20 w 42"/>
                  <a:gd name="T93" fmla="*/ 20 h 26"/>
                  <a:gd name="T94" fmla="*/ 14 w 42"/>
                  <a:gd name="T95" fmla="*/ 22 h 26"/>
                  <a:gd name="T96" fmla="*/ 14 w 42"/>
                  <a:gd name="T97" fmla="*/ 22 h 26"/>
                  <a:gd name="T98" fmla="*/ 12 w 42"/>
                  <a:gd name="T99" fmla="*/ 26 h 26"/>
                  <a:gd name="T100" fmla="*/ 10 w 42"/>
                  <a:gd name="T101" fmla="*/ 26 h 26"/>
                  <a:gd name="T102" fmla="*/ 8 w 42"/>
                  <a:gd name="T103" fmla="*/ 26 h 26"/>
                  <a:gd name="T104" fmla="*/ 8 w 42"/>
                  <a:gd name="T10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26">
                    <a:moveTo>
                      <a:pt x="8" y="26"/>
                    </a:moveTo>
                    <a:lnTo>
                      <a:pt x="8" y="26"/>
                    </a:lnTo>
                    <a:lnTo>
                      <a:pt x="4" y="22"/>
                    </a:lnTo>
                    <a:lnTo>
                      <a:pt x="2" y="20"/>
                    </a:lnTo>
                    <a:lnTo>
                      <a:pt x="0" y="16"/>
                    </a:lnTo>
                    <a:lnTo>
                      <a:pt x="0" y="6"/>
                    </a:lnTo>
                    <a:lnTo>
                      <a:pt x="0" y="6"/>
                    </a:lnTo>
                    <a:lnTo>
                      <a:pt x="2" y="6"/>
                    </a:lnTo>
                    <a:lnTo>
                      <a:pt x="2" y="10"/>
                    </a:lnTo>
                    <a:lnTo>
                      <a:pt x="2" y="14"/>
                    </a:lnTo>
                    <a:lnTo>
                      <a:pt x="4" y="14"/>
                    </a:lnTo>
                    <a:lnTo>
                      <a:pt x="4" y="14"/>
                    </a:lnTo>
                    <a:lnTo>
                      <a:pt x="6" y="16"/>
                    </a:lnTo>
                    <a:lnTo>
                      <a:pt x="6" y="16"/>
                    </a:lnTo>
                    <a:lnTo>
                      <a:pt x="6" y="12"/>
                    </a:lnTo>
                    <a:lnTo>
                      <a:pt x="6" y="12"/>
                    </a:lnTo>
                    <a:lnTo>
                      <a:pt x="6" y="4"/>
                    </a:lnTo>
                    <a:lnTo>
                      <a:pt x="8" y="0"/>
                    </a:lnTo>
                    <a:lnTo>
                      <a:pt x="10" y="2"/>
                    </a:lnTo>
                    <a:lnTo>
                      <a:pt x="12" y="6"/>
                    </a:lnTo>
                    <a:lnTo>
                      <a:pt x="12" y="6"/>
                    </a:lnTo>
                    <a:lnTo>
                      <a:pt x="14" y="8"/>
                    </a:lnTo>
                    <a:lnTo>
                      <a:pt x="18" y="8"/>
                    </a:lnTo>
                    <a:lnTo>
                      <a:pt x="22" y="8"/>
                    </a:lnTo>
                    <a:lnTo>
                      <a:pt x="26" y="10"/>
                    </a:lnTo>
                    <a:lnTo>
                      <a:pt x="26" y="10"/>
                    </a:lnTo>
                    <a:lnTo>
                      <a:pt x="28" y="8"/>
                    </a:lnTo>
                    <a:lnTo>
                      <a:pt x="28" y="8"/>
                    </a:lnTo>
                    <a:lnTo>
                      <a:pt x="30" y="2"/>
                    </a:lnTo>
                    <a:lnTo>
                      <a:pt x="32" y="0"/>
                    </a:lnTo>
                    <a:lnTo>
                      <a:pt x="34" y="0"/>
                    </a:lnTo>
                    <a:lnTo>
                      <a:pt x="38" y="6"/>
                    </a:lnTo>
                    <a:lnTo>
                      <a:pt x="42" y="16"/>
                    </a:lnTo>
                    <a:lnTo>
                      <a:pt x="42" y="16"/>
                    </a:lnTo>
                    <a:lnTo>
                      <a:pt x="42" y="18"/>
                    </a:lnTo>
                    <a:lnTo>
                      <a:pt x="40" y="18"/>
                    </a:lnTo>
                    <a:lnTo>
                      <a:pt x="38" y="18"/>
                    </a:lnTo>
                    <a:lnTo>
                      <a:pt x="38" y="18"/>
                    </a:lnTo>
                    <a:lnTo>
                      <a:pt x="36" y="18"/>
                    </a:lnTo>
                    <a:lnTo>
                      <a:pt x="34" y="18"/>
                    </a:lnTo>
                    <a:lnTo>
                      <a:pt x="30" y="22"/>
                    </a:lnTo>
                    <a:lnTo>
                      <a:pt x="28" y="24"/>
                    </a:lnTo>
                    <a:lnTo>
                      <a:pt x="26" y="24"/>
                    </a:lnTo>
                    <a:lnTo>
                      <a:pt x="24" y="22"/>
                    </a:lnTo>
                    <a:lnTo>
                      <a:pt x="24" y="22"/>
                    </a:lnTo>
                    <a:lnTo>
                      <a:pt x="22" y="20"/>
                    </a:lnTo>
                    <a:lnTo>
                      <a:pt x="20" y="20"/>
                    </a:lnTo>
                    <a:lnTo>
                      <a:pt x="14" y="22"/>
                    </a:lnTo>
                    <a:lnTo>
                      <a:pt x="14" y="22"/>
                    </a:lnTo>
                    <a:lnTo>
                      <a:pt x="12" y="26"/>
                    </a:lnTo>
                    <a:lnTo>
                      <a:pt x="10" y="26"/>
                    </a:lnTo>
                    <a:lnTo>
                      <a:pt x="8" y="26"/>
                    </a:lnTo>
                    <a:lnTo>
                      <a:pt x="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1" name="Freeform 1086">
                <a:extLst>
                  <a:ext uri="{FF2B5EF4-FFF2-40B4-BE49-F238E27FC236}">
                    <a16:creationId xmlns:a16="http://schemas.microsoft.com/office/drawing/2014/main" id="{1057F81C-13CB-E6E8-615B-8F43FA408D68}"/>
                  </a:ext>
                </a:extLst>
              </p:cNvPr>
              <p:cNvSpPr>
                <a:spLocks/>
              </p:cNvSpPr>
              <p:nvPr/>
            </p:nvSpPr>
            <p:spPr bwMode="auto">
              <a:xfrm>
                <a:off x="5222" y="1599"/>
                <a:ext cx="26" cy="18"/>
              </a:xfrm>
              <a:custGeom>
                <a:avLst/>
                <a:gdLst>
                  <a:gd name="T0" fmla="*/ 0 w 26"/>
                  <a:gd name="T1" fmla="*/ 0 h 18"/>
                  <a:gd name="T2" fmla="*/ 0 w 26"/>
                  <a:gd name="T3" fmla="*/ 0 h 18"/>
                  <a:gd name="T4" fmla="*/ 22 w 26"/>
                  <a:gd name="T5" fmla="*/ 0 h 18"/>
                  <a:gd name="T6" fmla="*/ 22 w 26"/>
                  <a:gd name="T7" fmla="*/ 0 h 18"/>
                  <a:gd name="T8" fmla="*/ 24 w 26"/>
                  <a:gd name="T9" fmla="*/ 2 h 18"/>
                  <a:gd name="T10" fmla="*/ 26 w 26"/>
                  <a:gd name="T11" fmla="*/ 4 h 18"/>
                  <a:gd name="T12" fmla="*/ 26 w 26"/>
                  <a:gd name="T13" fmla="*/ 12 h 18"/>
                  <a:gd name="T14" fmla="*/ 26 w 26"/>
                  <a:gd name="T15" fmla="*/ 12 h 18"/>
                  <a:gd name="T16" fmla="*/ 26 w 26"/>
                  <a:gd name="T17" fmla="*/ 16 h 18"/>
                  <a:gd name="T18" fmla="*/ 26 w 26"/>
                  <a:gd name="T19" fmla="*/ 18 h 18"/>
                  <a:gd name="T20" fmla="*/ 22 w 26"/>
                  <a:gd name="T21" fmla="*/ 18 h 18"/>
                  <a:gd name="T22" fmla="*/ 22 w 26"/>
                  <a:gd name="T23" fmla="*/ 18 h 18"/>
                  <a:gd name="T24" fmla="*/ 18 w 26"/>
                  <a:gd name="T25" fmla="*/ 16 h 18"/>
                  <a:gd name="T26" fmla="*/ 14 w 26"/>
                  <a:gd name="T27" fmla="*/ 12 h 18"/>
                  <a:gd name="T28" fmla="*/ 10 w 26"/>
                  <a:gd name="T29" fmla="*/ 12 h 18"/>
                  <a:gd name="T30" fmla="*/ 8 w 26"/>
                  <a:gd name="T31" fmla="*/ 12 h 18"/>
                  <a:gd name="T32" fmla="*/ 6 w 26"/>
                  <a:gd name="T33" fmla="*/ 14 h 18"/>
                  <a:gd name="T34" fmla="*/ 4 w 26"/>
                  <a:gd name="T35" fmla="*/ 18 h 18"/>
                  <a:gd name="T36" fmla="*/ 4 w 26"/>
                  <a:gd name="T37" fmla="*/ 18 h 18"/>
                  <a:gd name="T38" fmla="*/ 0 w 26"/>
                  <a:gd name="T39" fmla="*/ 0 h 18"/>
                  <a:gd name="T40" fmla="*/ 0 w 26"/>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8">
                    <a:moveTo>
                      <a:pt x="0" y="0"/>
                    </a:moveTo>
                    <a:lnTo>
                      <a:pt x="0" y="0"/>
                    </a:lnTo>
                    <a:lnTo>
                      <a:pt x="22" y="0"/>
                    </a:lnTo>
                    <a:lnTo>
                      <a:pt x="22" y="0"/>
                    </a:lnTo>
                    <a:lnTo>
                      <a:pt x="24" y="2"/>
                    </a:lnTo>
                    <a:lnTo>
                      <a:pt x="26" y="4"/>
                    </a:lnTo>
                    <a:lnTo>
                      <a:pt x="26" y="12"/>
                    </a:lnTo>
                    <a:lnTo>
                      <a:pt x="26" y="12"/>
                    </a:lnTo>
                    <a:lnTo>
                      <a:pt x="26" y="16"/>
                    </a:lnTo>
                    <a:lnTo>
                      <a:pt x="26" y="18"/>
                    </a:lnTo>
                    <a:lnTo>
                      <a:pt x="22" y="18"/>
                    </a:lnTo>
                    <a:lnTo>
                      <a:pt x="22" y="18"/>
                    </a:lnTo>
                    <a:lnTo>
                      <a:pt x="18" y="16"/>
                    </a:lnTo>
                    <a:lnTo>
                      <a:pt x="14" y="12"/>
                    </a:lnTo>
                    <a:lnTo>
                      <a:pt x="10" y="12"/>
                    </a:lnTo>
                    <a:lnTo>
                      <a:pt x="8" y="12"/>
                    </a:lnTo>
                    <a:lnTo>
                      <a:pt x="6" y="14"/>
                    </a:lnTo>
                    <a:lnTo>
                      <a:pt x="4" y="18"/>
                    </a:lnTo>
                    <a:lnTo>
                      <a:pt x="4"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2" name="Freeform 1087">
                <a:extLst>
                  <a:ext uri="{FF2B5EF4-FFF2-40B4-BE49-F238E27FC236}">
                    <a16:creationId xmlns:a16="http://schemas.microsoft.com/office/drawing/2014/main" id="{D2DF8403-5CF3-EA22-4593-13A6A412A94F}"/>
                  </a:ext>
                </a:extLst>
              </p:cNvPr>
              <p:cNvSpPr>
                <a:spLocks/>
              </p:cNvSpPr>
              <p:nvPr/>
            </p:nvSpPr>
            <p:spPr bwMode="auto">
              <a:xfrm>
                <a:off x="5130" y="1599"/>
                <a:ext cx="20" cy="18"/>
              </a:xfrm>
              <a:custGeom>
                <a:avLst/>
                <a:gdLst>
                  <a:gd name="T0" fmla="*/ 20 w 20"/>
                  <a:gd name="T1" fmla="*/ 16 h 18"/>
                  <a:gd name="T2" fmla="*/ 20 w 20"/>
                  <a:gd name="T3" fmla="*/ 16 h 18"/>
                  <a:gd name="T4" fmla="*/ 16 w 20"/>
                  <a:gd name="T5" fmla="*/ 18 h 18"/>
                  <a:gd name="T6" fmla="*/ 14 w 20"/>
                  <a:gd name="T7" fmla="*/ 16 h 18"/>
                  <a:gd name="T8" fmla="*/ 8 w 20"/>
                  <a:gd name="T9" fmla="*/ 12 h 18"/>
                  <a:gd name="T10" fmla="*/ 4 w 20"/>
                  <a:gd name="T11" fmla="*/ 4 h 18"/>
                  <a:gd name="T12" fmla="*/ 0 w 20"/>
                  <a:gd name="T13" fmla="*/ 0 h 18"/>
                  <a:gd name="T14" fmla="*/ 0 w 20"/>
                  <a:gd name="T15" fmla="*/ 0 h 18"/>
                  <a:gd name="T16" fmla="*/ 6 w 20"/>
                  <a:gd name="T17" fmla="*/ 2 h 18"/>
                  <a:gd name="T18" fmla="*/ 10 w 20"/>
                  <a:gd name="T19" fmla="*/ 2 h 18"/>
                  <a:gd name="T20" fmla="*/ 14 w 20"/>
                  <a:gd name="T21" fmla="*/ 8 h 18"/>
                  <a:gd name="T22" fmla="*/ 20 w 20"/>
                  <a:gd name="T23" fmla="*/ 16 h 18"/>
                  <a:gd name="T24" fmla="*/ 20 w 20"/>
                  <a:gd name="T2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20" y="16"/>
                    </a:moveTo>
                    <a:lnTo>
                      <a:pt x="20" y="16"/>
                    </a:lnTo>
                    <a:lnTo>
                      <a:pt x="16" y="18"/>
                    </a:lnTo>
                    <a:lnTo>
                      <a:pt x="14" y="16"/>
                    </a:lnTo>
                    <a:lnTo>
                      <a:pt x="8" y="12"/>
                    </a:lnTo>
                    <a:lnTo>
                      <a:pt x="4" y="4"/>
                    </a:lnTo>
                    <a:lnTo>
                      <a:pt x="0" y="0"/>
                    </a:lnTo>
                    <a:lnTo>
                      <a:pt x="0" y="0"/>
                    </a:lnTo>
                    <a:lnTo>
                      <a:pt x="6" y="2"/>
                    </a:lnTo>
                    <a:lnTo>
                      <a:pt x="10" y="2"/>
                    </a:lnTo>
                    <a:lnTo>
                      <a:pt x="14" y="8"/>
                    </a:lnTo>
                    <a:lnTo>
                      <a:pt x="20" y="16"/>
                    </a:ln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3" name="Freeform 1088">
                <a:extLst>
                  <a:ext uri="{FF2B5EF4-FFF2-40B4-BE49-F238E27FC236}">
                    <a16:creationId xmlns:a16="http://schemas.microsoft.com/office/drawing/2014/main" id="{C52E518D-B390-02B6-6FD2-945B66341430}"/>
                  </a:ext>
                </a:extLst>
              </p:cNvPr>
              <p:cNvSpPr>
                <a:spLocks/>
              </p:cNvSpPr>
              <p:nvPr/>
            </p:nvSpPr>
            <p:spPr bwMode="auto">
              <a:xfrm>
                <a:off x="5022" y="1595"/>
                <a:ext cx="14" cy="18"/>
              </a:xfrm>
              <a:custGeom>
                <a:avLst/>
                <a:gdLst>
                  <a:gd name="T0" fmla="*/ 6 w 14"/>
                  <a:gd name="T1" fmla="*/ 18 h 18"/>
                  <a:gd name="T2" fmla="*/ 6 w 14"/>
                  <a:gd name="T3" fmla="*/ 18 h 18"/>
                  <a:gd name="T4" fmla="*/ 4 w 14"/>
                  <a:gd name="T5" fmla="*/ 16 h 18"/>
                  <a:gd name="T6" fmla="*/ 2 w 14"/>
                  <a:gd name="T7" fmla="*/ 14 h 18"/>
                  <a:gd name="T8" fmla="*/ 0 w 14"/>
                  <a:gd name="T9" fmla="*/ 12 h 18"/>
                  <a:gd name="T10" fmla="*/ 0 w 14"/>
                  <a:gd name="T11" fmla="*/ 8 h 18"/>
                  <a:gd name="T12" fmla="*/ 0 w 14"/>
                  <a:gd name="T13" fmla="*/ 8 h 18"/>
                  <a:gd name="T14" fmla="*/ 6 w 14"/>
                  <a:gd name="T15" fmla="*/ 6 h 18"/>
                  <a:gd name="T16" fmla="*/ 12 w 14"/>
                  <a:gd name="T17" fmla="*/ 0 h 18"/>
                  <a:gd name="T18" fmla="*/ 12 w 14"/>
                  <a:gd name="T19" fmla="*/ 0 h 18"/>
                  <a:gd name="T20" fmla="*/ 14 w 14"/>
                  <a:gd name="T21" fmla="*/ 10 h 18"/>
                  <a:gd name="T22" fmla="*/ 12 w 14"/>
                  <a:gd name="T23" fmla="*/ 16 h 18"/>
                  <a:gd name="T24" fmla="*/ 10 w 14"/>
                  <a:gd name="T25" fmla="*/ 18 h 18"/>
                  <a:gd name="T26" fmla="*/ 6 w 14"/>
                  <a:gd name="T27" fmla="*/ 18 h 18"/>
                  <a:gd name="T28" fmla="*/ 6 w 14"/>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6" y="18"/>
                    </a:moveTo>
                    <a:lnTo>
                      <a:pt x="6" y="18"/>
                    </a:lnTo>
                    <a:lnTo>
                      <a:pt x="4" y="16"/>
                    </a:lnTo>
                    <a:lnTo>
                      <a:pt x="2" y="14"/>
                    </a:lnTo>
                    <a:lnTo>
                      <a:pt x="0" y="12"/>
                    </a:lnTo>
                    <a:lnTo>
                      <a:pt x="0" y="8"/>
                    </a:lnTo>
                    <a:lnTo>
                      <a:pt x="0" y="8"/>
                    </a:lnTo>
                    <a:lnTo>
                      <a:pt x="6" y="6"/>
                    </a:lnTo>
                    <a:lnTo>
                      <a:pt x="12" y="0"/>
                    </a:lnTo>
                    <a:lnTo>
                      <a:pt x="12" y="0"/>
                    </a:lnTo>
                    <a:lnTo>
                      <a:pt x="14" y="10"/>
                    </a:lnTo>
                    <a:lnTo>
                      <a:pt x="12" y="16"/>
                    </a:lnTo>
                    <a:lnTo>
                      <a:pt x="10" y="18"/>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4" name="Freeform 1089">
                <a:extLst>
                  <a:ext uri="{FF2B5EF4-FFF2-40B4-BE49-F238E27FC236}">
                    <a16:creationId xmlns:a16="http://schemas.microsoft.com/office/drawing/2014/main" id="{C5A85EFE-98CD-5F0A-1C01-9D26D8030FF5}"/>
                  </a:ext>
                </a:extLst>
              </p:cNvPr>
              <p:cNvSpPr>
                <a:spLocks/>
              </p:cNvSpPr>
              <p:nvPr/>
            </p:nvSpPr>
            <p:spPr bwMode="auto">
              <a:xfrm>
                <a:off x="5178" y="1591"/>
                <a:ext cx="6" cy="14"/>
              </a:xfrm>
              <a:custGeom>
                <a:avLst/>
                <a:gdLst>
                  <a:gd name="T0" fmla="*/ 2 w 6"/>
                  <a:gd name="T1" fmla="*/ 0 h 14"/>
                  <a:gd name="T2" fmla="*/ 2 w 6"/>
                  <a:gd name="T3" fmla="*/ 0 h 14"/>
                  <a:gd name="T4" fmla="*/ 6 w 6"/>
                  <a:gd name="T5" fmla="*/ 4 h 14"/>
                  <a:gd name="T6" fmla="*/ 6 w 6"/>
                  <a:gd name="T7" fmla="*/ 12 h 14"/>
                  <a:gd name="T8" fmla="*/ 6 w 6"/>
                  <a:gd name="T9" fmla="*/ 12 h 14"/>
                  <a:gd name="T10" fmla="*/ 6 w 6"/>
                  <a:gd name="T11" fmla="*/ 14 h 14"/>
                  <a:gd name="T12" fmla="*/ 4 w 6"/>
                  <a:gd name="T13" fmla="*/ 14 h 14"/>
                  <a:gd name="T14" fmla="*/ 2 w 6"/>
                  <a:gd name="T15" fmla="*/ 12 h 14"/>
                  <a:gd name="T16" fmla="*/ 2 w 6"/>
                  <a:gd name="T17" fmla="*/ 12 h 14"/>
                  <a:gd name="T18" fmla="*/ 0 w 6"/>
                  <a:gd name="T19" fmla="*/ 8 h 14"/>
                  <a:gd name="T20" fmla="*/ 0 w 6"/>
                  <a:gd name="T21" fmla="*/ 6 h 14"/>
                  <a:gd name="T22" fmla="*/ 2 w 6"/>
                  <a:gd name="T23" fmla="*/ 0 h 14"/>
                  <a:gd name="T24" fmla="*/ 2 w 6"/>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0"/>
                    </a:moveTo>
                    <a:lnTo>
                      <a:pt x="2" y="0"/>
                    </a:lnTo>
                    <a:lnTo>
                      <a:pt x="6" y="4"/>
                    </a:lnTo>
                    <a:lnTo>
                      <a:pt x="6" y="12"/>
                    </a:lnTo>
                    <a:lnTo>
                      <a:pt x="6" y="12"/>
                    </a:lnTo>
                    <a:lnTo>
                      <a:pt x="6" y="14"/>
                    </a:lnTo>
                    <a:lnTo>
                      <a:pt x="4" y="14"/>
                    </a:lnTo>
                    <a:lnTo>
                      <a:pt x="2" y="12"/>
                    </a:lnTo>
                    <a:lnTo>
                      <a:pt x="2" y="12"/>
                    </a:lnTo>
                    <a:lnTo>
                      <a:pt x="0" y="8"/>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5" name="Freeform 1090">
                <a:extLst>
                  <a:ext uri="{FF2B5EF4-FFF2-40B4-BE49-F238E27FC236}">
                    <a16:creationId xmlns:a16="http://schemas.microsoft.com/office/drawing/2014/main" id="{B6EEC556-FD8C-160E-1057-2DA742852758}"/>
                  </a:ext>
                </a:extLst>
              </p:cNvPr>
              <p:cNvSpPr>
                <a:spLocks/>
              </p:cNvSpPr>
              <p:nvPr/>
            </p:nvSpPr>
            <p:spPr bwMode="auto">
              <a:xfrm>
                <a:off x="3656" y="1603"/>
                <a:ext cx="22" cy="18"/>
              </a:xfrm>
              <a:custGeom>
                <a:avLst/>
                <a:gdLst>
                  <a:gd name="T0" fmla="*/ 6 w 22"/>
                  <a:gd name="T1" fmla="*/ 18 h 18"/>
                  <a:gd name="T2" fmla="*/ 6 w 22"/>
                  <a:gd name="T3" fmla="*/ 18 h 18"/>
                  <a:gd name="T4" fmla="*/ 4 w 22"/>
                  <a:gd name="T5" fmla="*/ 16 h 18"/>
                  <a:gd name="T6" fmla="*/ 2 w 22"/>
                  <a:gd name="T7" fmla="*/ 14 h 18"/>
                  <a:gd name="T8" fmla="*/ 2 w 22"/>
                  <a:gd name="T9" fmla="*/ 14 h 18"/>
                  <a:gd name="T10" fmla="*/ 2 w 22"/>
                  <a:gd name="T11" fmla="*/ 6 h 18"/>
                  <a:gd name="T12" fmla="*/ 0 w 22"/>
                  <a:gd name="T13" fmla="*/ 0 h 18"/>
                  <a:gd name="T14" fmla="*/ 0 w 22"/>
                  <a:gd name="T15" fmla="*/ 0 h 18"/>
                  <a:gd name="T16" fmla="*/ 16 w 22"/>
                  <a:gd name="T17" fmla="*/ 0 h 18"/>
                  <a:gd name="T18" fmla="*/ 16 w 22"/>
                  <a:gd name="T19" fmla="*/ 0 h 18"/>
                  <a:gd name="T20" fmla="*/ 20 w 22"/>
                  <a:gd name="T21" fmla="*/ 2 h 18"/>
                  <a:gd name="T22" fmla="*/ 22 w 22"/>
                  <a:gd name="T23" fmla="*/ 6 h 18"/>
                  <a:gd name="T24" fmla="*/ 22 w 22"/>
                  <a:gd name="T25" fmla="*/ 10 h 18"/>
                  <a:gd name="T26" fmla="*/ 22 w 22"/>
                  <a:gd name="T27" fmla="*/ 10 h 18"/>
                  <a:gd name="T28" fmla="*/ 20 w 22"/>
                  <a:gd name="T29" fmla="*/ 14 h 18"/>
                  <a:gd name="T30" fmla="*/ 20 w 22"/>
                  <a:gd name="T31" fmla="*/ 14 h 18"/>
                  <a:gd name="T32" fmla="*/ 16 w 22"/>
                  <a:gd name="T33" fmla="*/ 10 h 18"/>
                  <a:gd name="T34" fmla="*/ 16 w 22"/>
                  <a:gd name="T35" fmla="*/ 10 h 18"/>
                  <a:gd name="T36" fmla="*/ 14 w 22"/>
                  <a:gd name="T37" fmla="*/ 8 h 18"/>
                  <a:gd name="T38" fmla="*/ 12 w 22"/>
                  <a:gd name="T39" fmla="*/ 8 h 18"/>
                  <a:gd name="T40" fmla="*/ 12 w 22"/>
                  <a:gd name="T41" fmla="*/ 12 h 18"/>
                  <a:gd name="T42" fmla="*/ 12 w 22"/>
                  <a:gd name="T43" fmla="*/ 12 h 18"/>
                  <a:gd name="T44" fmla="*/ 10 w 22"/>
                  <a:gd name="T45" fmla="*/ 16 h 18"/>
                  <a:gd name="T46" fmla="*/ 8 w 22"/>
                  <a:gd name="T47" fmla="*/ 18 h 18"/>
                  <a:gd name="T48" fmla="*/ 6 w 22"/>
                  <a:gd name="T49" fmla="*/ 18 h 18"/>
                  <a:gd name="T50" fmla="*/ 6 w 22"/>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8">
                    <a:moveTo>
                      <a:pt x="6" y="18"/>
                    </a:moveTo>
                    <a:lnTo>
                      <a:pt x="6" y="18"/>
                    </a:lnTo>
                    <a:lnTo>
                      <a:pt x="4" y="16"/>
                    </a:lnTo>
                    <a:lnTo>
                      <a:pt x="2" y="14"/>
                    </a:lnTo>
                    <a:lnTo>
                      <a:pt x="2" y="14"/>
                    </a:lnTo>
                    <a:lnTo>
                      <a:pt x="2" y="6"/>
                    </a:lnTo>
                    <a:lnTo>
                      <a:pt x="0" y="0"/>
                    </a:lnTo>
                    <a:lnTo>
                      <a:pt x="0" y="0"/>
                    </a:lnTo>
                    <a:lnTo>
                      <a:pt x="16" y="0"/>
                    </a:lnTo>
                    <a:lnTo>
                      <a:pt x="16" y="0"/>
                    </a:lnTo>
                    <a:lnTo>
                      <a:pt x="20" y="2"/>
                    </a:lnTo>
                    <a:lnTo>
                      <a:pt x="22" y="6"/>
                    </a:lnTo>
                    <a:lnTo>
                      <a:pt x="22" y="10"/>
                    </a:lnTo>
                    <a:lnTo>
                      <a:pt x="22" y="10"/>
                    </a:lnTo>
                    <a:lnTo>
                      <a:pt x="20" y="14"/>
                    </a:lnTo>
                    <a:lnTo>
                      <a:pt x="20" y="14"/>
                    </a:lnTo>
                    <a:lnTo>
                      <a:pt x="16" y="10"/>
                    </a:lnTo>
                    <a:lnTo>
                      <a:pt x="16" y="10"/>
                    </a:lnTo>
                    <a:lnTo>
                      <a:pt x="14" y="8"/>
                    </a:lnTo>
                    <a:lnTo>
                      <a:pt x="12" y="8"/>
                    </a:lnTo>
                    <a:lnTo>
                      <a:pt x="12" y="12"/>
                    </a:lnTo>
                    <a:lnTo>
                      <a:pt x="12" y="12"/>
                    </a:lnTo>
                    <a:lnTo>
                      <a:pt x="10" y="16"/>
                    </a:lnTo>
                    <a:lnTo>
                      <a:pt x="8" y="18"/>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6" name="Freeform 1091">
                <a:extLst>
                  <a:ext uri="{FF2B5EF4-FFF2-40B4-BE49-F238E27FC236}">
                    <a16:creationId xmlns:a16="http://schemas.microsoft.com/office/drawing/2014/main" id="{394922DC-91A1-EF2C-4233-66663C74BCC4}"/>
                  </a:ext>
                </a:extLst>
              </p:cNvPr>
              <p:cNvSpPr>
                <a:spLocks/>
              </p:cNvSpPr>
              <p:nvPr/>
            </p:nvSpPr>
            <p:spPr bwMode="auto">
              <a:xfrm>
                <a:off x="3588" y="1597"/>
                <a:ext cx="20" cy="20"/>
              </a:xfrm>
              <a:custGeom>
                <a:avLst/>
                <a:gdLst>
                  <a:gd name="T0" fmla="*/ 18 w 20"/>
                  <a:gd name="T1" fmla="*/ 18 h 20"/>
                  <a:gd name="T2" fmla="*/ 18 w 20"/>
                  <a:gd name="T3" fmla="*/ 18 h 20"/>
                  <a:gd name="T4" fmla="*/ 12 w 20"/>
                  <a:gd name="T5" fmla="*/ 16 h 20"/>
                  <a:gd name="T6" fmla="*/ 10 w 20"/>
                  <a:gd name="T7" fmla="*/ 16 h 20"/>
                  <a:gd name="T8" fmla="*/ 6 w 20"/>
                  <a:gd name="T9" fmla="*/ 18 h 20"/>
                  <a:gd name="T10" fmla="*/ 6 w 20"/>
                  <a:gd name="T11" fmla="*/ 18 h 20"/>
                  <a:gd name="T12" fmla="*/ 4 w 20"/>
                  <a:gd name="T13" fmla="*/ 20 h 20"/>
                  <a:gd name="T14" fmla="*/ 4 w 20"/>
                  <a:gd name="T15" fmla="*/ 18 h 20"/>
                  <a:gd name="T16" fmla="*/ 0 w 20"/>
                  <a:gd name="T17" fmla="*/ 8 h 20"/>
                  <a:gd name="T18" fmla="*/ 0 w 20"/>
                  <a:gd name="T19" fmla="*/ 8 h 20"/>
                  <a:gd name="T20" fmla="*/ 2 w 20"/>
                  <a:gd name="T21" fmla="*/ 10 h 20"/>
                  <a:gd name="T22" fmla="*/ 6 w 20"/>
                  <a:gd name="T23" fmla="*/ 8 h 20"/>
                  <a:gd name="T24" fmla="*/ 10 w 20"/>
                  <a:gd name="T25" fmla="*/ 2 h 20"/>
                  <a:gd name="T26" fmla="*/ 14 w 20"/>
                  <a:gd name="T27" fmla="*/ 0 h 20"/>
                  <a:gd name="T28" fmla="*/ 16 w 20"/>
                  <a:gd name="T29" fmla="*/ 0 h 20"/>
                  <a:gd name="T30" fmla="*/ 18 w 20"/>
                  <a:gd name="T31" fmla="*/ 2 h 20"/>
                  <a:gd name="T32" fmla="*/ 20 w 20"/>
                  <a:gd name="T33" fmla="*/ 8 h 20"/>
                  <a:gd name="T34" fmla="*/ 20 w 20"/>
                  <a:gd name="T35" fmla="*/ 8 h 20"/>
                  <a:gd name="T36" fmla="*/ 20 w 20"/>
                  <a:gd name="T37" fmla="*/ 10 h 20"/>
                  <a:gd name="T38" fmla="*/ 20 w 20"/>
                  <a:gd name="T39" fmla="*/ 10 h 20"/>
                  <a:gd name="T40" fmla="*/ 18 w 20"/>
                  <a:gd name="T41" fmla="*/ 18 h 20"/>
                  <a:gd name="T42" fmla="*/ 18 w 20"/>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8" y="18"/>
                    </a:moveTo>
                    <a:lnTo>
                      <a:pt x="18" y="18"/>
                    </a:lnTo>
                    <a:lnTo>
                      <a:pt x="12" y="16"/>
                    </a:lnTo>
                    <a:lnTo>
                      <a:pt x="10" y="16"/>
                    </a:lnTo>
                    <a:lnTo>
                      <a:pt x="6" y="18"/>
                    </a:lnTo>
                    <a:lnTo>
                      <a:pt x="6" y="18"/>
                    </a:lnTo>
                    <a:lnTo>
                      <a:pt x="4" y="20"/>
                    </a:lnTo>
                    <a:lnTo>
                      <a:pt x="4" y="18"/>
                    </a:lnTo>
                    <a:lnTo>
                      <a:pt x="0" y="8"/>
                    </a:lnTo>
                    <a:lnTo>
                      <a:pt x="0" y="8"/>
                    </a:lnTo>
                    <a:lnTo>
                      <a:pt x="2" y="10"/>
                    </a:lnTo>
                    <a:lnTo>
                      <a:pt x="6" y="8"/>
                    </a:lnTo>
                    <a:lnTo>
                      <a:pt x="10" y="2"/>
                    </a:lnTo>
                    <a:lnTo>
                      <a:pt x="14" y="0"/>
                    </a:lnTo>
                    <a:lnTo>
                      <a:pt x="16" y="0"/>
                    </a:lnTo>
                    <a:lnTo>
                      <a:pt x="18" y="2"/>
                    </a:lnTo>
                    <a:lnTo>
                      <a:pt x="20" y="8"/>
                    </a:lnTo>
                    <a:lnTo>
                      <a:pt x="20" y="8"/>
                    </a:lnTo>
                    <a:lnTo>
                      <a:pt x="20" y="10"/>
                    </a:lnTo>
                    <a:lnTo>
                      <a:pt x="20" y="10"/>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7" name="Freeform 1092">
                <a:extLst>
                  <a:ext uri="{FF2B5EF4-FFF2-40B4-BE49-F238E27FC236}">
                    <a16:creationId xmlns:a16="http://schemas.microsoft.com/office/drawing/2014/main" id="{E5E844F0-7E41-FCB4-DBB7-5F0AFC257ACD}"/>
                  </a:ext>
                </a:extLst>
              </p:cNvPr>
              <p:cNvSpPr>
                <a:spLocks/>
              </p:cNvSpPr>
              <p:nvPr/>
            </p:nvSpPr>
            <p:spPr bwMode="auto">
              <a:xfrm>
                <a:off x="3736" y="1613"/>
                <a:ext cx="28" cy="15"/>
              </a:xfrm>
              <a:custGeom>
                <a:avLst/>
                <a:gdLst>
                  <a:gd name="T0" fmla="*/ 28 w 28"/>
                  <a:gd name="T1" fmla="*/ 4 h 15"/>
                  <a:gd name="T2" fmla="*/ 28 w 28"/>
                  <a:gd name="T3" fmla="*/ 4 h 15"/>
                  <a:gd name="T4" fmla="*/ 18 w 28"/>
                  <a:gd name="T5" fmla="*/ 6 h 15"/>
                  <a:gd name="T6" fmla="*/ 14 w 28"/>
                  <a:gd name="T7" fmla="*/ 8 h 15"/>
                  <a:gd name="T8" fmla="*/ 10 w 28"/>
                  <a:gd name="T9" fmla="*/ 12 h 15"/>
                  <a:gd name="T10" fmla="*/ 10 w 28"/>
                  <a:gd name="T11" fmla="*/ 12 h 15"/>
                  <a:gd name="T12" fmla="*/ 6 w 28"/>
                  <a:gd name="T13" fmla="*/ 15 h 15"/>
                  <a:gd name="T14" fmla="*/ 4 w 28"/>
                  <a:gd name="T15" fmla="*/ 15 h 15"/>
                  <a:gd name="T16" fmla="*/ 2 w 28"/>
                  <a:gd name="T17" fmla="*/ 10 h 15"/>
                  <a:gd name="T18" fmla="*/ 0 w 28"/>
                  <a:gd name="T19" fmla="*/ 4 h 15"/>
                  <a:gd name="T20" fmla="*/ 0 w 28"/>
                  <a:gd name="T21" fmla="*/ 4 h 15"/>
                  <a:gd name="T22" fmla="*/ 2 w 28"/>
                  <a:gd name="T23" fmla="*/ 0 h 15"/>
                  <a:gd name="T24" fmla="*/ 2 w 28"/>
                  <a:gd name="T25" fmla="*/ 0 h 15"/>
                  <a:gd name="T26" fmla="*/ 4 w 28"/>
                  <a:gd name="T27" fmla="*/ 2 h 15"/>
                  <a:gd name="T28" fmla="*/ 8 w 28"/>
                  <a:gd name="T29" fmla="*/ 4 h 15"/>
                  <a:gd name="T30" fmla="*/ 14 w 28"/>
                  <a:gd name="T31" fmla="*/ 2 h 15"/>
                  <a:gd name="T32" fmla="*/ 22 w 28"/>
                  <a:gd name="T33" fmla="*/ 2 h 15"/>
                  <a:gd name="T34" fmla="*/ 24 w 28"/>
                  <a:gd name="T35" fmla="*/ 2 h 15"/>
                  <a:gd name="T36" fmla="*/ 28 w 28"/>
                  <a:gd name="T37" fmla="*/ 4 h 15"/>
                  <a:gd name="T38" fmla="*/ 28 w 28"/>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5">
                    <a:moveTo>
                      <a:pt x="28" y="4"/>
                    </a:moveTo>
                    <a:lnTo>
                      <a:pt x="28" y="4"/>
                    </a:lnTo>
                    <a:lnTo>
                      <a:pt x="18" y="6"/>
                    </a:lnTo>
                    <a:lnTo>
                      <a:pt x="14" y="8"/>
                    </a:lnTo>
                    <a:lnTo>
                      <a:pt x="10" y="12"/>
                    </a:lnTo>
                    <a:lnTo>
                      <a:pt x="10" y="12"/>
                    </a:lnTo>
                    <a:lnTo>
                      <a:pt x="6" y="15"/>
                    </a:lnTo>
                    <a:lnTo>
                      <a:pt x="4" y="15"/>
                    </a:lnTo>
                    <a:lnTo>
                      <a:pt x="2" y="10"/>
                    </a:lnTo>
                    <a:lnTo>
                      <a:pt x="0" y="4"/>
                    </a:lnTo>
                    <a:lnTo>
                      <a:pt x="0" y="4"/>
                    </a:lnTo>
                    <a:lnTo>
                      <a:pt x="2" y="0"/>
                    </a:lnTo>
                    <a:lnTo>
                      <a:pt x="2" y="0"/>
                    </a:lnTo>
                    <a:lnTo>
                      <a:pt x="4" y="2"/>
                    </a:lnTo>
                    <a:lnTo>
                      <a:pt x="8" y="4"/>
                    </a:lnTo>
                    <a:lnTo>
                      <a:pt x="14" y="2"/>
                    </a:lnTo>
                    <a:lnTo>
                      <a:pt x="22" y="2"/>
                    </a:lnTo>
                    <a:lnTo>
                      <a:pt x="24" y="2"/>
                    </a:lnTo>
                    <a:lnTo>
                      <a:pt x="28" y="4"/>
                    </a:lnTo>
                    <a:lnTo>
                      <a:pt x="2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8" name="Freeform 1093">
                <a:extLst>
                  <a:ext uri="{FF2B5EF4-FFF2-40B4-BE49-F238E27FC236}">
                    <a16:creationId xmlns:a16="http://schemas.microsoft.com/office/drawing/2014/main" id="{775D8696-3A15-8549-8412-FCFBAA9EF406}"/>
                  </a:ext>
                </a:extLst>
              </p:cNvPr>
              <p:cNvSpPr>
                <a:spLocks/>
              </p:cNvSpPr>
              <p:nvPr/>
            </p:nvSpPr>
            <p:spPr bwMode="auto">
              <a:xfrm>
                <a:off x="3608" y="1603"/>
                <a:ext cx="8" cy="18"/>
              </a:xfrm>
              <a:custGeom>
                <a:avLst/>
                <a:gdLst>
                  <a:gd name="T0" fmla="*/ 0 w 8"/>
                  <a:gd name="T1" fmla="*/ 18 h 18"/>
                  <a:gd name="T2" fmla="*/ 0 w 8"/>
                  <a:gd name="T3" fmla="*/ 18 h 18"/>
                  <a:gd name="T4" fmla="*/ 0 w 8"/>
                  <a:gd name="T5" fmla="*/ 14 h 18"/>
                  <a:gd name="T6" fmla="*/ 0 w 8"/>
                  <a:gd name="T7" fmla="*/ 14 h 18"/>
                  <a:gd name="T8" fmla="*/ 0 w 8"/>
                  <a:gd name="T9" fmla="*/ 4 h 18"/>
                  <a:gd name="T10" fmla="*/ 0 w 8"/>
                  <a:gd name="T11" fmla="*/ 4 h 18"/>
                  <a:gd name="T12" fmla="*/ 0 w 8"/>
                  <a:gd name="T13" fmla="*/ 2 h 18"/>
                  <a:gd name="T14" fmla="*/ 0 w 8"/>
                  <a:gd name="T15" fmla="*/ 2 h 18"/>
                  <a:gd name="T16" fmla="*/ 4 w 8"/>
                  <a:gd name="T17" fmla="*/ 0 h 18"/>
                  <a:gd name="T18" fmla="*/ 4 w 8"/>
                  <a:gd name="T19" fmla="*/ 0 h 18"/>
                  <a:gd name="T20" fmla="*/ 6 w 8"/>
                  <a:gd name="T21" fmla="*/ 2 h 18"/>
                  <a:gd name="T22" fmla="*/ 6 w 8"/>
                  <a:gd name="T23" fmla="*/ 2 h 18"/>
                  <a:gd name="T24" fmla="*/ 8 w 8"/>
                  <a:gd name="T25" fmla="*/ 8 h 18"/>
                  <a:gd name="T26" fmla="*/ 8 w 8"/>
                  <a:gd name="T27" fmla="*/ 14 h 18"/>
                  <a:gd name="T28" fmla="*/ 8 w 8"/>
                  <a:gd name="T29" fmla="*/ 14 h 18"/>
                  <a:gd name="T30" fmla="*/ 8 w 8"/>
                  <a:gd name="T31" fmla="*/ 16 h 18"/>
                  <a:gd name="T32" fmla="*/ 8 w 8"/>
                  <a:gd name="T33" fmla="*/ 18 h 18"/>
                  <a:gd name="T34" fmla="*/ 4 w 8"/>
                  <a:gd name="T35" fmla="*/ 18 h 18"/>
                  <a:gd name="T36" fmla="*/ 4 w 8"/>
                  <a:gd name="T37" fmla="*/ 18 h 18"/>
                  <a:gd name="T38" fmla="*/ 0 w 8"/>
                  <a:gd name="T39" fmla="*/ 18 h 18"/>
                  <a:gd name="T40" fmla="*/ 0 w 8"/>
                  <a:gd name="T4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8">
                    <a:moveTo>
                      <a:pt x="0" y="18"/>
                    </a:moveTo>
                    <a:lnTo>
                      <a:pt x="0" y="18"/>
                    </a:lnTo>
                    <a:lnTo>
                      <a:pt x="0" y="14"/>
                    </a:lnTo>
                    <a:lnTo>
                      <a:pt x="0" y="14"/>
                    </a:lnTo>
                    <a:lnTo>
                      <a:pt x="0" y="4"/>
                    </a:lnTo>
                    <a:lnTo>
                      <a:pt x="0" y="4"/>
                    </a:lnTo>
                    <a:lnTo>
                      <a:pt x="0" y="2"/>
                    </a:lnTo>
                    <a:lnTo>
                      <a:pt x="0" y="2"/>
                    </a:lnTo>
                    <a:lnTo>
                      <a:pt x="4" y="0"/>
                    </a:lnTo>
                    <a:lnTo>
                      <a:pt x="4" y="0"/>
                    </a:lnTo>
                    <a:lnTo>
                      <a:pt x="6" y="2"/>
                    </a:lnTo>
                    <a:lnTo>
                      <a:pt x="6" y="2"/>
                    </a:lnTo>
                    <a:lnTo>
                      <a:pt x="8" y="8"/>
                    </a:lnTo>
                    <a:lnTo>
                      <a:pt x="8" y="14"/>
                    </a:lnTo>
                    <a:lnTo>
                      <a:pt x="8" y="14"/>
                    </a:lnTo>
                    <a:lnTo>
                      <a:pt x="8" y="16"/>
                    </a:lnTo>
                    <a:lnTo>
                      <a:pt x="8" y="18"/>
                    </a:lnTo>
                    <a:lnTo>
                      <a:pt x="4" y="18"/>
                    </a:lnTo>
                    <a:lnTo>
                      <a:pt x="4" y="1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9" name="Freeform 1094">
                <a:extLst>
                  <a:ext uri="{FF2B5EF4-FFF2-40B4-BE49-F238E27FC236}">
                    <a16:creationId xmlns:a16="http://schemas.microsoft.com/office/drawing/2014/main" id="{6838417C-9465-D5B5-0013-B53A54A6C13C}"/>
                  </a:ext>
                </a:extLst>
              </p:cNvPr>
              <p:cNvSpPr>
                <a:spLocks/>
              </p:cNvSpPr>
              <p:nvPr/>
            </p:nvSpPr>
            <p:spPr bwMode="auto">
              <a:xfrm>
                <a:off x="3718" y="1605"/>
                <a:ext cx="10" cy="8"/>
              </a:xfrm>
              <a:custGeom>
                <a:avLst/>
                <a:gdLst>
                  <a:gd name="T0" fmla="*/ 10 w 10"/>
                  <a:gd name="T1" fmla="*/ 6 h 8"/>
                  <a:gd name="T2" fmla="*/ 10 w 10"/>
                  <a:gd name="T3" fmla="*/ 6 h 8"/>
                  <a:gd name="T4" fmla="*/ 8 w 10"/>
                  <a:gd name="T5" fmla="*/ 8 h 8"/>
                  <a:gd name="T6" fmla="*/ 6 w 10"/>
                  <a:gd name="T7" fmla="*/ 8 h 8"/>
                  <a:gd name="T8" fmla="*/ 2 w 10"/>
                  <a:gd name="T9" fmla="*/ 6 h 8"/>
                  <a:gd name="T10" fmla="*/ 0 w 10"/>
                  <a:gd name="T11" fmla="*/ 0 h 8"/>
                  <a:gd name="T12" fmla="*/ 0 w 10"/>
                  <a:gd name="T13" fmla="*/ 0 h 8"/>
                  <a:gd name="T14" fmla="*/ 10 w 10"/>
                  <a:gd name="T15" fmla="*/ 2 h 8"/>
                  <a:gd name="T16" fmla="*/ 10 w 10"/>
                  <a:gd name="T17" fmla="*/ 2 h 8"/>
                  <a:gd name="T18" fmla="*/ 10 w 10"/>
                  <a:gd name="T19" fmla="*/ 6 h 8"/>
                  <a:gd name="T20" fmla="*/ 10 w 10"/>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0" y="6"/>
                    </a:moveTo>
                    <a:lnTo>
                      <a:pt x="10" y="6"/>
                    </a:lnTo>
                    <a:lnTo>
                      <a:pt x="8" y="8"/>
                    </a:lnTo>
                    <a:lnTo>
                      <a:pt x="6" y="8"/>
                    </a:lnTo>
                    <a:lnTo>
                      <a:pt x="2" y="6"/>
                    </a:lnTo>
                    <a:lnTo>
                      <a:pt x="0" y="0"/>
                    </a:lnTo>
                    <a:lnTo>
                      <a:pt x="0" y="0"/>
                    </a:lnTo>
                    <a:lnTo>
                      <a:pt x="10" y="2"/>
                    </a:lnTo>
                    <a:lnTo>
                      <a:pt x="10"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0" name="Freeform 1095">
                <a:extLst>
                  <a:ext uri="{FF2B5EF4-FFF2-40B4-BE49-F238E27FC236}">
                    <a16:creationId xmlns:a16="http://schemas.microsoft.com/office/drawing/2014/main" id="{2D46B497-C1BF-D0F6-81DB-62068D46E5AE}"/>
                  </a:ext>
                </a:extLst>
              </p:cNvPr>
              <p:cNvSpPr>
                <a:spLocks/>
              </p:cNvSpPr>
              <p:nvPr/>
            </p:nvSpPr>
            <p:spPr bwMode="auto">
              <a:xfrm>
                <a:off x="3548" y="1595"/>
                <a:ext cx="4" cy="10"/>
              </a:xfrm>
              <a:custGeom>
                <a:avLst/>
                <a:gdLst>
                  <a:gd name="T0" fmla="*/ 4 w 4"/>
                  <a:gd name="T1" fmla="*/ 6 h 10"/>
                  <a:gd name="T2" fmla="*/ 4 w 4"/>
                  <a:gd name="T3" fmla="*/ 6 h 10"/>
                  <a:gd name="T4" fmla="*/ 4 w 4"/>
                  <a:gd name="T5" fmla="*/ 10 h 10"/>
                  <a:gd name="T6" fmla="*/ 2 w 4"/>
                  <a:gd name="T7" fmla="*/ 10 h 10"/>
                  <a:gd name="T8" fmla="*/ 2 w 4"/>
                  <a:gd name="T9" fmla="*/ 10 h 10"/>
                  <a:gd name="T10" fmla="*/ 0 w 4"/>
                  <a:gd name="T11" fmla="*/ 10 h 10"/>
                  <a:gd name="T12" fmla="*/ 0 w 4"/>
                  <a:gd name="T13" fmla="*/ 6 h 10"/>
                  <a:gd name="T14" fmla="*/ 0 w 4"/>
                  <a:gd name="T15" fmla="*/ 6 h 10"/>
                  <a:gd name="T16" fmla="*/ 0 w 4"/>
                  <a:gd name="T17" fmla="*/ 2 h 10"/>
                  <a:gd name="T18" fmla="*/ 2 w 4"/>
                  <a:gd name="T19" fmla="*/ 0 h 10"/>
                  <a:gd name="T20" fmla="*/ 2 w 4"/>
                  <a:gd name="T21" fmla="*/ 0 h 10"/>
                  <a:gd name="T22" fmla="*/ 4 w 4"/>
                  <a:gd name="T23" fmla="*/ 2 h 10"/>
                  <a:gd name="T24" fmla="*/ 4 w 4"/>
                  <a:gd name="T25" fmla="*/ 6 h 10"/>
                  <a:gd name="T26" fmla="*/ 4 w 4"/>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4" y="6"/>
                    </a:moveTo>
                    <a:lnTo>
                      <a:pt x="4" y="6"/>
                    </a:lnTo>
                    <a:lnTo>
                      <a:pt x="4" y="10"/>
                    </a:lnTo>
                    <a:lnTo>
                      <a:pt x="2" y="10"/>
                    </a:lnTo>
                    <a:lnTo>
                      <a:pt x="2" y="10"/>
                    </a:lnTo>
                    <a:lnTo>
                      <a:pt x="0" y="10"/>
                    </a:lnTo>
                    <a:lnTo>
                      <a:pt x="0" y="6"/>
                    </a:lnTo>
                    <a:lnTo>
                      <a:pt x="0" y="6"/>
                    </a:lnTo>
                    <a:lnTo>
                      <a:pt x="0" y="2"/>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1" name="Freeform 1096">
                <a:extLst>
                  <a:ext uri="{FF2B5EF4-FFF2-40B4-BE49-F238E27FC236}">
                    <a16:creationId xmlns:a16="http://schemas.microsoft.com/office/drawing/2014/main" id="{D9403FCB-C8B9-1B72-FC37-07B92603B167}"/>
                  </a:ext>
                </a:extLst>
              </p:cNvPr>
              <p:cNvSpPr>
                <a:spLocks/>
              </p:cNvSpPr>
              <p:nvPr/>
            </p:nvSpPr>
            <p:spPr bwMode="auto">
              <a:xfrm>
                <a:off x="3508" y="1605"/>
                <a:ext cx="6" cy="6"/>
              </a:xfrm>
              <a:custGeom>
                <a:avLst/>
                <a:gdLst>
                  <a:gd name="T0" fmla="*/ 6 w 6"/>
                  <a:gd name="T1" fmla="*/ 0 h 6"/>
                  <a:gd name="T2" fmla="*/ 6 w 6"/>
                  <a:gd name="T3" fmla="*/ 0 h 6"/>
                  <a:gd name="T4" fmla="*/ 4 w 6"/>
                  <a:gd name="T5" fmla="*/ 6 h 6"/>
                  <a:gd name="T6" fmla="*/ 0 w 6"/>
                  <a:gd name="T7" fmla="*/ 4 h 6"/>
                  <a:gd name="T8" fmla="*/ 0 w 6"/>
                  <a:gd name="T9" fmla="*/ 4 h 6"/>
                  <a:gd name="T10" fmla="*/ 2 w 6"/>
                  <a:gd name="T11" fmla="*/ 2 h 6"/>
                  <a:gd name="T12" fmla="*/ 2 w 6"/>
                  <a:gd name="T13" fmla="*/ 0 h 6"/>
                  <a:gd name="T14" fmla="*/ 6 w 6"/>
                  <a:gd name="T15" fmla="*/ 0 h 6"/>
                  <a:gd name="T16" fmla="*/ 6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0"/>
                    </a:moveTo>
                    <a:lnTo>
                      <a:pt x="6" y="0"/>
                    </a:lnTo>
                    <a:lnTo>
                      <a:pt x="4" y="6"/>
                    </a:lnTo>
                    <a:lnTo>
                      <a:pt x="0" y="4"/>
                    </a:lnTo>
                    <a:lnTo>
                      <a:pt x="0" y="4"/>
                    </a:lnTo>
                    <a:lnTo>
                      <a:pt x="2"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2" name="Freeform 1097">
                <a:extLst>
                  <a:ext uri="{FF2B5EF4-FFF2-40B4-BE49-F238E27FC236}">
                    <a16:creationId xmlns:a16="http://schemas.microsoft.com/office/drawing/2014/main" id="{3CBFFD1B-9504-909F-945E-8649015FF44F}"/>
                  </a:ext>
                </a:extLst>
              </p:cNvPr>
              <p:cNvSpPr>
                <a:spLocks/>
              </p:cNvSpPr>
              <p:nvPr/>
            </p:nvSpPr>
            <p:spPr bwMode="auto">
              <a:xfrm>
                <a:off x="3776" y="1617"/>
                <a:ext cx="8" cy="4"/>
              </a:xfrm>
              <a:custGeom>
                <a:avLst/>
                <a:gdLst>
                  <a:gd name="T0" fmla="*/ 8 w 8"/>
                  <a:gd name="T1" fmla="*/ 4 h 4"/>
                  <a:gd name="T2" fmla="*/ 8 w 8"/>
                  <a:gd name="T3" fmla="*/ 4 h 4"/>
                  <a:gd name="T4" fmla="*/ 0 w 8"/>
                  <a:gd name="T5" fmla="*/ 4 h 4"/>
                  <a:gd name="T6" fmla="*/ 0 w 8"/>
                  <a:gd name="T7" fmla="*/ 4 h 4"/>
                  <a:gd name="T8" fmla="*/ 2 w 8"/>
                  <a:gd name="T9" fmla="*/ 0 h 4"/>
                  <a:gd name="T10" fmla="*/ 2 w 8"/>
                  <a:gd name="T11" fmla="*/ 0 h 4"/>
                  <a:gd name="T12" fmla="*/ 8 w 8"/>
                  <a:gd name="T13" fmla="*/ 0 h 4"/>
                  <a:gd name="T14" fmla="*/ 8 w 8"/>
                  <a:gd name="T15" fmla="*/ 0 h 4"/>
                  <a:gd name="T16" fmla="*/ 8 w 8"/>
                  <a:gd name="T17" fmla="*/ 4 h 4"/>
                  <a:gd name="T18" fmla="*/ 8 w 8"/>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4"/>
                    </a:moveTo>
                    <a:lnTo>
                      <a:pt x="8" y="4"/>
                    </a:lnTo>
                    <a:lnTo>
                      <a:pt x="0" y="4"/>
                    </a:lnTo>
                    <a:lnTo>
                      <a:pt x="0" y="4"/>
                    </a:lnTo>
                    <a:lnTo>
                      <a:pt x="2" y="0"/>
                    </a:lnTo>
                    <a:lnTo>
                      <a:pt x="2" y="0"/>
                    </a:lnTo>
                    <a:lnTo>
                      <a:pt x="8" y="0"/>
                    </a:lnTo>
                    <a:lnTo>
                      <a:pt x="8"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3" name="Freeform 1098">
                <a:extLst>
                  <a:ext uri="{FF2B5EF4-FFF2-40B4-BE49-F238E27FC236}">
                    <a16:creationId xmlns:a16="http://schemas.microsoft.com/office/drawing/2014/main" id="{DE6C90D7-D9D7-CE7C-F18C-5B4D51425DFF}"/>
                  </a:ext>
                </a:extLst>
              </p:cNvPr>
              <p:cNvSpPr>
                <a:spLocks/>
              </p:cNvSpPr>
              <p:nvPr/>
            </p:nvSpPr>
            <p:spPr bwMode="auto">
              <a:xfrm>
                <a:off x="3914" y="1595"/>
                <a:ext cx="30" cy="26"/>
              </a:xfrm>
              <a:custGeom>
                <a:avLst/>
                <a:gdLst>
                  <a:gd name="T0" fmla="*/ 22 w 30"/>
                  <a:gd name="T1" fmla="*/ 22 h 26"/>
                  <a:gd name="T2" fmla="*/ 22 w 30"/>
                  <a:gd name="T3" fmla="*/ 22 h 26"/>
                  <a:gd name="T4" fmla="*/ 18 w 30"/>
                  <a:gd name="T5" fmla="*/ 22 h 26"/>
                  <a:gd name="T6" fmla="*/ 14 w 30"/>
                  <a:gd name="T7" fmla="*/ 20 h 26"/>
                  <a:gd name="T8" fmla="*/ 10 w 30"/>
                  <a:gd name="T9" fmla="*/ 18 h 26"/>
                  <a:gd name="T10" fmla="*/ 6 w 30"/>
                  <a:gd name="T11" fmla="*/ 20 h 26"/>
                  <a:gd name="T12" fmla="*/ 6 w 30"/>
                  <a:gd name="T13" fmla="*/ 20 h 26"/>
                  <a:gd name="T14" fmla="*/ 4 w 30"/>
                  <a:gd name="T15" fmla="*/ 20 h 26"/>
                  <a:gd name="T16" fmla="*/ 2 w 30"/>
                  <a:gd name="T17" fmla="*/ 18 h 26"/>
                  <a:gd name="T18" fmla="*/ 0 w 30"/>
                  <a:gd name="T19" fmla="*/ 8 h 26"/>
                  <a:gd name="T20" fmla="*/ 0 w 30"/>
                  <a:gd name="T21" fmla="*/ 8 h 26"/>
                  <a:gd name="T22" fmla="*/ 6 w 30"/>
                  <a:gd name="T23" fmla="*/ 8 h 26"/>
                  <a:gd name="T24" fmla="*/ 10 w 30"/>
                  <a:gd name="T25" fmla="*/ 6 h 26"/>
                  <a:gd name="T26" fmla="*/ 14 w 30"/>
                  <a:gd name="T27" fmla="*/ 2 h 26"/>
                  <a:gd name="T28" fmla="*/ 14 w 30"/>
                  <a:gd name="T29" fmla="*/ 2 h 26"/>
                  <a:gd name="T30" fmla="*/ 14 w 30"/>
                  <a:gd name="T31" fmla="*/ 0 h 26"/>
                  <a:gd name="T32" fmla="*/ 16 w 30"/>
                  <a:gd name="T33" fmla="*/ 0 h 26"/>
                  <a:gd name="T34" fmla="*/ 20 w 30"/>
                  <a:gd name="T35" fmla="*/ 4 h 26"/>
                  <a:gd name="T36" fmla="*/ 24 w 30"/>
                  <a:gd name="T37" fmla="*/ 6 h 26"/>
                  <a:gd name="T38" fmla="*/ 28 w 30"/>
                  <a:gd name="T39" fmla="*/ 8 h 26"/>
                  <a:gd name="T40" fmla="*/ 28 w 30"/>
                  <a:gd name="T41" fmla="*/ 8 h 26"/>
                  <a:gd name="T42" fmla="*/ 28 w 30"/>
                  <a:gd name="T43" fmla="*/ 14 h 26"/>
                  <a:gd name="T44" fmla="*/ 30 w 30"/>
                  <a:gd name="T45" fmla="*/ 22 h 26"/>
                  <a:gd name="T46" fmla="*/ 30 w 30"/>
                  <a:gd name="T47" fmla="*/ 22 h 26"/>
                  <a:gd name="T48" fmla="*/ 28 w 30"/>
                  <a:gd name="T49" fmla="*/ 26 h 26"/>
                  <a:gd name="T50" fmla="*/ 26 w 30"/>
                  <a:gd name="T51" fmla="*/ 26 h 26"/>
                  <a:gd name="T52" fmla="*/ 24 w 30"/>
                  <a:gd name="T53" fmla="*/ 26 h 26"/>
                  <a:gd name="T54" fmla="*/ 22 w 30"/>
                  <a:gd name="T55" fmla="*/ 26 h 26"/>
                  <a:gd name="T56" fmla="*/ 22 w 30"/>
                  <a:gd name="T57" fmla="*/ 26 h 26"/>
                  <a:gd name="T58" fmla="*/ 22 w 30"/>
                  <a:gd name="T59" fmla="*/ 26 h 26"/>
                  <a:gd name="T60" fmla="*/ 22 w 30"/>
                  <a:gd name="T61" fmla="*/ 22 h 26"/>
                  <a:gd name="T62" fmla="*/ 22 w 30"/>
                  <a:gd name="T63" fmla="*/ 22 h 26"/>
                  <a:gd name="T64" fmla="*/ 22 w 30"/>
                  <a:gd name="T65" fmla="*/ 18 h 26"/>
                  <a:gd name="T66" fmla="*/ 22 w 30"/>
                  <a:gd name="T67" fmla="*/ 18 h 26"/>
                  <a:gd name="T68" fmla="*/ 22 w 30"/>
                  <a:gd name="T69" fmla="*/ 18 h 26"/>
                  <a:gd name="T70" fmla="*/ 22 w 30"/>
                  <a:gd name="T71" fmla="*/ 20 h 26"/>
                  <a:gd name="T72" fmla="*/ 22 w 30"/>
                  <a:gd name="T73" fmla="*/ 20 h 26"/>
                  <a:gd name="T74" fmla="*/ 22 w 30"/>
                  <a:gd name="T75" fmla="*/ 22 h 26"/>
                  <a:gd name="T76" fmla="*/ 22 w 30"/>
                  <a:gd name="T7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26">
                    <a:moveTo>
                      <a:pt x="22" y="22"/>
                    </a:moveTo>
                    <a:lnTo>
                      <a:pt x="22" y="22"/>
                    </a:lnTo>
                    <a:lnTo>
                      <a:pt x="18" y="22"/>
                    </a:lnTo>
                    <a:lnTo>
                      <a:pt x="14" y="20"/>
                    </a:lnTo>
                    <a:lnTo>
                      <a:pt x="10" y="18"/>
                    </a:lnTo>
                    <a:lnTo>
                      <a:pt x="6" y="20"/>
                    </a:lnTo>
                    <a:lnTo>
                      <a:pt x="6" y="20"/>
                    </a:lnTo>
                    <a:lnTo>
                      <a:pt x="4" y="20"/>
                    </a:lnTo>
                    <a:lnTo>
                      <a:pt x="2" y="18"/>
                    </a:lnTo>
                    <a:lnTo>
                      <a:pt x="0" y="8"/>
                    </a:lnTo>
                    <a:lnTo>
                      <a:pt x="0" y="8"/>
                    </a:lnTo>
                    <a:lnTo>
                      <a:pt x="6" y="8"/>
                    </a:lnTo>
                    <a:lnTo>
                      <a:pt x="10" y="6"/>
                    </a:lnTo>
                    <a:lnTo>
                      <a:pt x="14" y="2"/>
                    </a:lnTo>
                    <a:lnTo>
                      <a:pt x="14" y="2"/>
                    </a:lnTo>
                    <a:lnTo>
                      <a:pt x="14" y="0"/>
                    </a:lnTo>
                    <a:lnTo>
                      <a:pt x="16" y="0"/>
                    </a:lnTo>
                    <a:lnTo>
                      <a:pt x="20" y="4"/>
                    </a:lnTo>
                    <a:lnTo>
                      <a:pt x="24" y="6"/>
                    </a:lnTo>
                    <a:lnTo>
                      <a:pt x="28" y="8"/>
                    </a:lnTo>
                    <a:lnTo>
                      <a:pt x="28" y="8"/>
                    </a:lnTo>
                    <a:lnTo>
                      <a:pt x="28" y="14"/>
                    </a:lnTo>
                    <a:lnTo>
                      <a:pt x="30" y="22"/>
                    </a:lnTo>
                    <a:lnTo>
                      <a:pt x="30" y="22"/>
                    </a:lnTo>
                    <a:lnTo>
                      <a:pt x="28" y="26"/>
                    </a:lnTo>
                    <a:lnTo>
                      <a:pt x="26" y="26"/>
                    </a:lnTo>
                    <a:lnTo>
                      <a:pt x="24" y="26"/>
                    </a:lnTo>
                    <a:lnTo>
                      <a:pt x="22" y="26"/>
                    </a:lnTo>
                    <a:lnTo>
                      <a:pt x="22" y="26"/>
                    </a:lnTo>
                    <a:lnTo>
                      <a:pt x="22" y="26"/>
                    </a:lnTo>
                    <a:lnTo>
                      <a:pt x="22" y="22"/>
                    </a:lnTo>
                    <a:lnTo>
                      <a:pt x="22" y="22"/>
                    </a:lnTo>
                    <a:lnTo>
                      <a:pt x="22" y="18"/>
                    </a:lnTo>
                    <a:lnTo>
                      <a:pt x="22" y="18"/>
                    </a:lnTo>
                    <a:lnTo>
                      <a:pt x="22" y="18"/>
                    </a:lnTo>
                    <a:lnTo>
                      <a:pt x="22" y="20"/>
                    </a:lnTo>
                    <a:lnTo>
                      <a:pt x="22" y="20"/>
                    </a:lnTo>
                    <a:lnTo>
                      <a:pt x="22" y="22"/>
                    </a:lnTo>
                    <a:lnTo>
                      <a:pt x="2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4" name="Freeform 1099">
                <a:extLst>
                  <a:ext uri="{FF2B5EF4-FFF2-40B4-BE49-F238E27FC236}">
                    <a16:creationId xmlns:a16="http://schemas.microsoft.com/office/drawing/2014/main" id="{9BBB1E93-F04B-DEA3-15C8-9082526AEAEB}"/>
                  </a:ext>
                </a:extLst>
              </p:cNvPr>
              <p:cNvSpPr>
                <a:spLocks/>
              </p:cNvSpPr>
              <p:nvPr/>
            </p:nvSpPr>
            <p:spPr bwMode="auto">
              <a:xfrm>
                <a:off x="3984" y="1603"/>
                <a:ext cx="20" cy="16"/>
              </a:xfrm>
              <a:custGeom>
                <a:avLst/>
                <a:gdLst>
                  <a:gd name="T0" fmla="*/ 0 w 20"/>
                  <a:gd name="T1" fmla="*/ 0 h 16"/>
                  <a:gd name="T2" fmla="*/ 0 w 20"/>
                  <a:gd name="T3" fmla="*/ 0 h 16"/>
                  <a:gd name="T4" fmla="*/ 16 w 20"/>
                  <a:gd name="T5" fmla="*/ 0 h 16"/>
                  <a:gd name="T6" fmla="*/ 16 w 20"/>
                  <a:gd name="T7" fmla="*/ 0 h 16"/>
                  <a:gd name="T8" fmla="*/ 18 w 20"/>
                  <a:gd name="T9" fmla="*/ 2 h 16"/>
                  <a:gd name="T10" fmla="*/ 20 w 20"/>
                  <a:gd name="T11" fmla="*/ 8 h 16"/>
                  <a:gd name="T12" fmla="*/ 20 w 20"/>
                  <a:gd name="T13" fmla="*/ 8 h 16"/>
                  <a:gd name="T14" fmla="*/ 18 w 20"/>
                  <a:gd name="T15" fmla="*/ 12 h 16"/>
                  <a:gd name="T16" fmla="*/ 18 w 20"/>
                  <a:gd name="T17" fmla="*/ 12 h 16"/>
                  <a:gd name="T18" fmla="*/ 14 w 20"/>
                  <a:gd name="T19" fmla="*/ 10 h 16"/>
                  <a:gd name="T20" fmla="*/ 14 w 20"/>
                  <a:gd name="T21" fmla="*/ 10 h 16"/>
                  <a:gd name="T22" fmla="*/ 12 w 20"/>
                  <a:gd name="T23" fmla="*/ 8 h 16"/>
                  <a:gd name="T24" fmla="*/ 10 w 20"/>
                  <a:gd name="T25" fmla="*/ 10 h 16"/>
                  <a:gd name="T26" fmla="*/ 10 w 20"/>
                  <a:gd name="T27" fmla="*/ 10 h 16"/>
                  <a:gd name="T28" fmla="*/ 6 w 20"/>
                  <a:gd name="T29" fmla="*/ 16 h 16"/>
                  <a:gd name="T30" fmla="*/ 4 w 20"/>
                  <a:gd name="T31" fmla="*/ 16 h 16"/>
                  <a:gd name="T32" fmla="*/ 4 w 20"/>
                  <a:gd name="T33" fmla="*/ 16 h 16"/>
                  <a:gd name="T34" fmla="*/ 2 w 20"/>
                  <a:gd name="T35" fmla="*/ 10 h 16"/>
                  <a:gd name="T36" fmla="*/ 0 w 20"/>
                  <a:gd name="T37" fmla="*/ 0 h 16"/>
                  <a:gd name="T38" fmla="*/ 0 w 2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6">
                    <a:moveTo>
                      <a:pt x="0" y="0"/>
                    </a:moveTo>
                    <a:lnTo>
                      <a:pt x="0" y="0"/>
                    </a:lnTo>
                    <a:lnTo>
                      <a:pt x="16" y="0"/>
                    </a:lnTo>
                    <a:lnTo>
                      <a:pt x="16" y="0"/>
                    </a:lnTo>
                    <a:lnTo>
                      <a:pt x="18" y="2"/>
                    </a:lnTo>
                    <a:lnTo>
                      <a:pt x="20" y="8"/>
                    </a:lnTo>
                    <a:lnTo>
                      <a:pt x="20" y="8"/>
                    </a:lnTo>
                    <a:lnTo>
                      <a:pt x="18" y="12"/>
                    </a:lnTo>
                    <a:lnTo>
                      <a:pt x="18" y="12"/>
                    </a:lnTo>
                    <a:lnTo>
                      <a:pt x="14" y="10"/>
                    </a:lnTo>
                    <a:lnTo>
                      <a:pt x="14" y="10"/>
                    </a:lnTo>
                    <a:lnTo>
                      <a:pt x="12" y="8"/>
                    </a:lnTo>
                    <a:lnTo>
                      <a:pt x="10" y="10"/>
                    </a:lnTo>
                    <a:lnTo>
                      <a:pt x="10" y="10"/>
                    </a:lnTo>
                    <a:lnTo>
                      <a:pt x="6" y="16"/>
                    </a:lnTo>
                    <a:lnTo>
                      <a:pt x="4" y="16"/>
                    </a:lnTo>
                    <a:lnTo>
                      <a:pt x="4" y="16"/>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5" name="Freeform 1100">
                <a:extLst>
                  <a:ext uri="{FF2B5EF4-FFF2-40B4-BE49-F238E27FC236}">
                    <a16:creationId xmlns:a16="http://schemas.microsoft.com/office/drawing/2014/main" id="{4496E8B8-5021-B6C3-625B-E8EDC916F7AF}"/>
                  </a:ext>
                </a:extLst>
              </p:cNvPr>
              <p:cNvSpPr>
                <a:spLocks/>
              </p:cNvSpPr>
              <p:nvPr/>
            </p:nvSpPr>
            <p:spPr bwMode="auto">
              <a:xfrm>
                <a:off x="3806" y="1599"/>
                <a:ext cx="12" cy="14"/>
              </a:xfrm>
              <a:custGeom>
                <a:avLst/>
                <a:gdLst>
                  <a:gd name="T0" fmla="*/ 10 w 12"/>
                  <a:gd name="T1" fmla="*/ 14 h 14"/>
                  <a:gd name="T2" fmla="*/ 10 w 12"/>
                  <a:gd name="T3" fmla="*/ 14 h 14"/>
                  <a:gd name="T4" fmla="*/ 8 w 12"/>
                  <a:gd name="T5" fmla="*/ 12 h 14"/>
                  <a:gd name="T6" fmla="*/ 6 w 12"/>
                  <a:gd name="T7" fmla="*/ 12 h 14"/>
                  <a:gd name="T8" fmla="*/ 4 w 12"/>
                  <a:gd name="T9" fmla="*/ 14 h 14"/>
                  <a:gd name="T10" fmla="*/ 4 w 12"/>
                  <a:gd name="T11" fmla="*/ 14 h 14"/>
                  <a:gd name="T12" fmla="*/ 2 w 12"/>
                  <a:gd name="T13" fmla="*/ 14 h 14"/>
                  <a:gd name="T14" fmla="*/ 0 w 12"/>
                  <a:gd name="T15" fmla="*/ 10 h 14"/>
                  <a:gd name="T16" fmla="*/ 0 w 12"/>
                  <a:gd name="T17" fmla="*/ 10 h 14"/>
                  <a:gd name="T18" fmla="*/ 2 w 12"/>
                  <a:gd name="T19" fmla="*/ 2 h 14"/>
                  <a:gd name="T20" fmla="*/ 4 w 12"/>
                  <a:gd name="T21" fmla="*/ 0 h 14"/>
                  <a:gd name="T22" fmla="*/ 4 w 12"/>
                  <a:gd name="T23" fmla="*/ 0 h 14"/>
                  <a:gd name="T24" fmla="*/ 6 w 12"/>
                  <a:gd name="T25" fmla="*/ 0 h 14"/>
                  <a:gd name="T26" fmla="*/ 8 w 12"/>
                  <a:gd name="T27" fmla="*/ 0 h 14"/>
                  <a:gd name="T28" fmla="*/ 10 w 12"/>
                  <a:gd name="T29" fmla="*/ 4 h 14"/>
                  <a:gd name="T30" fmla="*/ 12 w 12"/>
                  <a:gd name="T31" fmla="*/ 8 h 14"/>
                  <a:gd name="T32" fmla="*/ 12 w 12"/>
                  <a:gd name="T33" fmla="*/ 8 h 14"/>
                  <a:gd name="T34" fmla="*/ 12 w 12"/>
                  <a:gd name="T35" fmla="*/ 12 h 14"/>
                  <a:gd name="T36" fmla="*/ 12 w 12"/>
                  <a:gd name="T37" fmla="*/ 14 h 14"/>
                  <a:gd name="T38" fmla="*/ 10 w 12"/>
                  <a:gd name="T39" fmla="*/ 14 h 14"/>
                  <a:gd name="T40" fmla="*/ 10 w 12"/>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4">
                    <a:moveTo>
                      <a:pt x="10" y="14"/>
                    </a:moveTo>
                    <a:lnTo>
                      <a:pt x="10" y="14"/>
                    </a:lnTo>
                    <a:lnTo>
                      <a:pt x="8" y="12"/>
                    </a:lnTo>
                    <a:lnTo>
                      <a:pt x="6" y="12"/>
                    </a:lnTo>
                    <a:lnTo>
                      <a:pt x="4" y="14"/>
                    </a:lnTo>
                    <a:lnTo>
                      <a:pt x="4" y="14"/>
                    </a:lnTo>
                    <a:lnTo>
                      <a:pt x="2" y="14"/>
                    </a:lnTo>
                    <a:lnTo>
                      <a:pt x="0" y="10"/>
                    </a:lnTo>
                    <a:lnTo>
                      <a:pt x="0" y="10"/>
                    </a:lnTo>
                    <a:lnTo>
                      <a:pt x="2" y="2"/>
                    </a:lnTo>
                    <a:lnTo>
                      <a:pt x="4" y="0"/>
                    </a:lnTo>
                    <a:lnTo>
                      <a:pt x="4" y="0"/>
                    </a:lnTo>
                    <a:lnTo>
                      <a:pt x="6" y="0"/>
                    </a:lnTo>
                    <a:lnTo>
                      <a:pt x="8" y="0"/>
                    </a:lnTo>
                    <a:lnTo>
                      <a:pt x="10" y="4"/>
                    </a:lnTo>
                    <a:lnTo>
                      <a:pt x="12" y="8"/>
                    </a:lnTo>
                    <a:lnTo>
                      <a:pt x="12" y="8"/>
                    </a:lnTo>
                    <a:lnTo>
                      <a:pt x="12" y="12"/>
                    </a:lnTo>
                    <a:lnTo>
                      <a:pt x="12" y="14"/>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6" name="Freeform 1101">
                <a:extLst>
                  <a:ext uri="{FF2B5EF4-FFF2-40B4-BE49-F238E27FC236}">
                    <a16:creationId xmlns:a16="http://schemas.microsoft.com/office/drawing/2014/main" id="{B61D74C7-8F7F-B881-B6FF-3B49483F2558}"/>
                  </a:ext>
                </a:extLst>
              </p:cNvPr>
              <p:cNvSpPr>
                <a:spLocks/>
              </p:cNvSpPr>
              <p:nvPr/>
            </p:nvSpPr>
            <p:spPr bwMode="auto">
              <a:xfrm>
                <a:off x="3834" y="1605"/>
                <a:ext cx="8" cy="16"/>
              </a:xfrm>
              <a:custGeom>
                <a:avLst/>
                <a:gdLst>
                  <a:gd name="T0" fmla="*/ 6 w 8"/>
                  <a:gd name="T1" fmla="*/ 0 h 16"/>
                  <a:gd name="T2" fmla="*/ 6 w 8"/>
                  <a:gd name="T3" fmla="*/ 0 h 16"/>
                  <a:gd name="T4" fmla="*/ 8 w 8"/>
                  <a:gd name="T5" fmla="*/ 8 h 16"/>
                  <a:gd name="T6" fmla="*/ 8 w 8"/>
                  <a:gd name="T7" fmla="*/ 16 h 16"/>
                  <a:gd name="T8" fmla="*/ 8 w 8"/>
                  <a:gd name="T9" fmla="*/ 16 h 16"/>
                  <a:gd name="T10" fmla="*/ 4 w 8"/>
                  <a:gd name="T11" fmla="*/ 10 h 16"/>
                  <a:gd name="T12" fmla="*/ 0 w 8"/>
                  <a:gd name="T13" fmla="*/ 0 h 16"/>
                  <a:gd name="T14" fmla="*/ 0 w 8"/>
                  <a:gd name="T15" fmla="*/ 0 h 16"/>
                  <a:gd name="T16" fmla="*/ 6 w 8"/>
                  <a:gd name="T17" fmla="*/ 0 h 16"/>
                  <a:gd name="T18" fmla="*/ 6 w 8"/>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
                    <a:moveTo>
                      <a:pt x="6" y="0"/>
                    </a:moveTo>
                    <a:lnTo>
                      <a:pt x="6" y="0"/>
                    </a:lnTo>
                    <a:lnTo>
                      <a:pt x="8" y="8"/>
                    </a:lnTo>
                    <a:lnTo>
                      <a:pt x="8" y="16"/>
                    </a:lnTo>
                    <a:lnTo>
                      <a:pt x="8" y="16"/>
                    </a:lnTo>
                    <a:lnTo>
                      <a:pt x="4" y="10"/>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7" name="Freeform 1102">
                <a:extLst>
                  <a:ext uri="{FF2B5EF4-FFF2-40B4-BE49-F238E27FC236}">
                    <a16:creationId xmlns:a16="http://schemas.microsoft.com/office/drawing/2014/main" id="{1FDB72A0-0C05-3A2A-C01C-D91A33AB36B8}"/>
                  </a:ext>
                </a:extLst>
              </p:cNvPr>
              <p:cNvSpPr>
                <a:spLocks/>
              </p:cNvSpPr>
              <p:nvPr/>
            </p:nvSpPr>
            <p:spPr bwMode="auto">
              <a:xfrm>
                <a:off x="3874" y="1597"/>
                <a:ext cx="4" cy="8"/>
              </a:xfrm>
              <a:custGeom>
                <a:avLst/>
                <a:gdLst>
                  <a:gd name="T0" fmla="*/ 4 w 4"/>
                  <a:gd name="T1" fmla="*/ 6 h 8"/>
                  <a:gd name="T2" fmla="*/ 4 w 4"/>
                  <a:gd name="T3" fmla="*/ 6 h 8"/>
                  <a:gd name="T4" fmla="*/ 4 w 4"/>
                  <a:gd name="T5" fmla="*/ 8 h 8"/>
                  <a:gd name="T6" fmla="*/ 2 w 4"/>
                  <a:gd name="T7" fmla="*/ 8 h 8"/>
                  <a:gd name="T8" fmla="*/ 2 w 4"/>
                  <a:gd name="T9" fmla="*/ 8 h 8"/>
                  <a:gd name="T10" fmla="*/ 0 w 4"/>
                  <a:gd name="T11" fmla="*/ 6 h 8"/>
                  <a:gd name="T12" fmla="*/ 0 w 4"/>
                  <a:gd name="T13" fmla="*/ 2 h 8"/>
                  <a:gd name="T14" fmla="*/ 0 w 4"/>
                  <a:gd name="T15" fmla="*/ 2 h 8"/>
                  <a:gd name="T16" fmla="*/ 2 w 4"/>
                  <a:gd name="T17" fmla="*/ 0 h 8"/>
                  <a:gd name="T18" fmla="*/ 4 w 4"/>
                  <a:gd name="T19" fmla="*/ 0 h 8"/>
                  <a:gd name="T20" fmla="*/ 4 w 4"/>
                  <a:gd name="T21" fmla="*/ 0 h 8"/>
                  <a:gd name="T22" fmla="*/ 4 w 4"/>
                  <a:gd name="T23" fmla="*/ 2 h 8"/>
                  <a:gd name="T24" fmla="*/ 4 w 4"/>
                  <a:gd name="T25" fmla="*/ 6 h 8"/>
                  <a:gd name="T26" fmla="*/ 4 w 4"/>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4" y="6"/>
                    </a:moveTo>
                    <a:lnTo>
                      <a:pt x="4" y="6"/>
                    </a:lnTo>
                    <a:lnTo>
                      <a:pt x="4" y="8"/>
                    </a:lnTo>
                    <a:lnTo>
                      <a:pt x="2" y="8"/>
                    </a:lnTo>
                    <a:lnTo>
                      <a:pt x="2" y="8"/>
                    </a:lnTo>
                    <a:lnTo>
                      <a:pt x="0" y="6"/>
                    </a:lnTo>
                    <a:lnTo>
                      <a:pt x="0" y="2"/>
                    </a:lnTo>
                    <a:lnTo>
                      <a:pt x="0" y="2"/>
                    </a:lnTo>
                    <a:lnTo>
                      <a:pt x="2" y="0"/>
                    </a:lnTo>
                    <a:lnTo>
                      <a:pt x="4" y="0"/>
                    </a:lnTo>
                    <a:lnTo>
                      <a:pt x="4"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8" name="Freeform 1103">
                <a:extLst>
                  <a:ext uri="{FF2B5EF4-FFF2-40B4-BE49-F238E27FC236}">
                    <a16:creationId xmlns:a16="http://schemas.microsoft.com/office/drawing/2014/main" id="{E3B8C687-88D9-E8EE-F04D-51694C933E0D}"/>
                  </a:ext>
                </a:extLst>
              </p:cNvPr>
              <p:cNvSpPr>
                <a:spLocks/>
              </p:cNvSpPr>
              <p:nvPr/>
            </p:nvSpPr>
            <p:spPr bwMode="auto">
              <a:xfrm>
                <a:off x="4430" y="1585"/>
                <a:ext cx="36" cy="36"/>
              </a:xfrm>
              <a:custGeom>
                <a:avLst/>
                <a:gdLst>
                  <a:gd name="T0" fmla="*/ 24 w 36"/>
                  <a:gd name="T1" fmla="*/ 32 h 36"/>
                  <a:gd name="T2" fmla="*/ 24 w 36"/>
                  <a:gd name="T3" fmla="*/ 32 h 36"/>
                  <a:gd name="T4" fmla="*/ 20 w 36"/>
                  <a:gd name="T5" fmla="*/ 30 h 36"/>
                  <a:gd name="T6" fmla="*/ 16 w 36"/>
                  <a:gd name="T7" fmla="*/ 32 h 36"/>
                  <a:gd name="T8" fmla="*/ 16 w 36"/>
                  <a:gd name="T9" fmla="*/ 32 h 36"/>
                  <a:gd name="T10" fmla="*/ 12 w 36"/>
                  <a:gd name="T11" fmla="*/ 36 h 36"/>
                  <a:gd name="T12" fmla="*/ 10 w 36"/>
                  <a:gd name="T13" fmla="*/ 36 h 36"/>
                  <a:gd name="T14" fmla="*/ 6 w 36"/>
                  <a:gd name="T15" fmla="*/ 34 h 36"/>
                  <a:gd name="T16" fmla="*/ 2 w 36"/>
                  <a:gd name="T17" fmla="*/ 32 h 36"/>
                  <a:gd name="T18" fmla="*/ 2 w 36"/>
                  <a:gd name="T19" fmla="*/ 32 h 36"/>
                  <a:gd name="T20" fmla="*/ 0 w 36"/>
                  <a:gd name="T21" fmla="*/ 24 h 36"/>
                  <a:gd name="T22" fmla="*/ 0 w 36"/>
                  <a:gd name="T23" fmla="*/ 24 h 36"/>
                  <a:gd name="T24" fmla="*/ 0 w 36"/>
                  <a:gd name="T25" fmla="*/ 20 h 36"/>
                  <a:gd name="T26" fmla="*/ 0 w 36"/>
                  <a:gd name="T27" fmla="*/ 16 h 36"/>
                  <a:gd name="T28" fmla="*/ 0 w 36"/>
                  <a:gd name="T29" fmla="*/ 16 h 36"/>
                  <a:gd name="T30" fmla="*/ 2 w 36"/>
                  <a:gd name="T31" fmla="*/ 14 h 36"/>
                  <a:gd name="T32" fmla="*/ 2 w 36"/>
                  <a:gd name="T33" fmla="*/ 16 h 36"/>
                  <a:gd name="T34" fmla="*/ 4 w 36"/>
                  <a:gd name="T35" fmla="*/ 20 h 36"/>
                  <a:gd name="T36" fmla="*/ 4 w 36"/>
                  <a:gd name="T37" fmla="*/ 20 h 36"/>
                  <a:gd name="T38" fmla="*/ 6 w 36"/>
                  <a:gd name="T39" fmla="*/ 24 h 36"/>
                  <a:gd name="T40" fmla="*/ 6 w 36"/>
                  <a:gd name="T41" fmla="*/ 26 h 36"/>
                  <a:gd name="T42" fmla="*/ 8 w 36"/>
                  <a:gd name="T43" fmla="*/ 26 h 36"/>
                  <a:gd name="T44" fmla="*/ 8 w 36"/>
                  <a:gd name="T45" fmla="*/ 26 h 36"/>
                  <a:gd name="T46" fmla="*/ 8 w 36"/>
                  <a:gd name="T47" fmla="*/ 18 h 36"/>
                  <a:gd name="T48" fmla="*/ 6 w 36"/>
                  <a:gd name="T49" fmla="*/ 10 h 36"/>
                  <a:gd name="T50" fmla="*/ 6 w 36"/>
                  <a:gd name="T51" fmla="*/ 10 h 36"/>
                  <a:gd name="T52" fmla="*/ 10 w 36"/>
                  <a:gd name="T53" fmla="*/ 12 h 36"/>
                  <a:gd name="T54" fmla="*/ 10 w 36"/>
                  <a:gd name="T55" fmla="*/ 12 h 36"/>
                  <a:gd name="T56" fmla="*/ 12 w 36"/>
                  <a:gd name="T57" fmla="*/ 16 h 36"/>
                  <a:gd name="T58" fmla="*/ 14 w 36"/>
                  <a:gd name="T59" fmla="*/ 16 h 36"/>
                  <a:gd name="T60" fmla="*/ 16 w 36"/>
                  <a:gd name="T61" fmla="*/ 10 h 36"/>
                  <a:gd name="T62" fmla="*/ 14 w 36"/>
                  <a:gd name="T63" fmla="*/ 0 h 36"/>
                  <a:gd name="T64" fmla="*/ 14 w 36"/>
                  <a:gd name="T65" fmla="*/ 0 h 36"/>
                  <a:gd name="T66" fmla="*/ 18 w 36"/>
                  <a:gd name="T67" fmla="*/ 14 h 36"/>
                  <a:gd name="T68" fmla="*/ 20 w 36"/>
                  <a:gd name="T69" fmla="*/ 18 h 36"/>
                  <a:gd name="T70" fmla="*/ 24 w 36"/>
                  <a:gd name="T71" fmla="*/ 18 h 36"/>
                  <a:gd name="T72" fmla="*/ 24 w 36"/>
                  <a:gd name="T73" fmla="*/ 18 h 36"/>
                  <a:gd name="T74" fmla="*/ 26 w 36"/>
                  <a:gd name="T75" fmla="*/ 18 h 36"/>
                  <a:gd name="T76" fmla="*/ 28 w 36"/>
                  <a:gd name="T77" fmla="*/ 18 h 36"/>
                  <a:gd name="T78" fmla="*/ 28 w 36"/>
                  <a:gd name="T79" fmla="*/ 12 h 36"/>
                  <a:gd name="T80" fmla="*/ 28 w 36"/>
                  <a:gd name="T81" fmla="*/ 12 h 36"/>
                  <a:gd name="T82" fmla="*/ 30 w 36"/>
                  <a:gd name="T83" fmla="*/ 8 h 36"/>
                  <a:gd name="T84" fmla="*/ 32 w 36"/>
                  <a:gd name="T85" fmla="*/ 10 h 36"/>
                  <a:gd name="T86" fmla="*/ 34 w 36"/>
                  <a:gd name="T87" fmla="*/ 10 h 36"/>
                  <a:gd name="T88" fmla="*/ 36 w 36"/>
                  <a:gd name="T89" fmla="*/ 10 h 36"/>
                  <a:gd name="T90" fmla="*/ 36 w 36"/>
                  <a:gd name="T91" fmla="*/ 10 h 36"/>
                  <a:gd name="T92" fmla="*/ 36 w 36"/>
                  <a:gd name="T93" fmla="*/ 14 h 36"/>
                  <a:gd name="T94" fmla="*/ 36 w 36"/>
                  <a:gd name="T95" fmla="*/ 14 h 36"/>
                  <a:gd name="T96" fmla="*/ 36 w 36"/>
                  <a:gd name="T97" fmla="*/ 16 h 36"/>
                  <a:gd name="T98" fmla="*/ 36 w 36"/>
                  <a:gd name="T99" fmla="*/ 16 h 36"/>
                  <a:gd name="T100" fmla="*/ 34 w 36"/>
                  <a:gd name="T101" fmla="*/ 18 h 36"/>
                  <a:gd name="T102" fmla="*/ 34 w 36"/>
                  <a:gd name="T103" fmla="*/ 22 h 36"/>
                  <a:gd name="T104" fmla="*/ 34 w 36"/>
                  <a:gd name="T105" fmla="*/ 30 h 36"/>
                  <a:gd name="T106" fmla="*/ 34 w 36"/>
                  <a:gd name="T107" fmla="*/ 30 h 36"/>
                  <a:gd name="T108" fmla="*/ 32 w 36"/>
                  <a:gd name="T109" fmla="*/ 34 h 36"/>
                  <a:gd name="T110" fmla="*/ 30 w 36"/>
                  <a:gd name="T111" fmla="*/ 34 h 36"/>
                  <a:gd name="T112" fmla="*/ 24 w 36"/>
                  <a:gd name="T113" fmla="*/ 32 h 36"/>
                  <a:gd name="T114" fmla="*/ 24 w 36"/>
                  <a:gd name="T11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36">
                    <a:moveTo>
                      <a:pt x="24" y="32"/>
                    </a:moveTo>
                    <a:lnTo>
                      <a:pt x="24" y="32"/>
                    </a:lnTo>
                    <a:lnTo>
                      <a:pt x="20" y="30"/>
                    </a:lnTo>
                    <a:lnTo>
                      <a:pt x="16" y="32"/>
                    </a:lnTo>
                    <a:lnTo>
                      <a:pt x="16" y="32"/>
                    </a:lnTo>
                    <a:lnTo>
                      <a:pt x="12" y="36"/>
                    </a:lnTo>
                    <a:lnTo>
                      <a:pt x="10" y="36"/>
                    </a:lnTo>
                    <a:lnTo>
                      <a:pt x="6" y="34"/>
                    </a:lnTo>
                    <a:lnTo>
                      <a:pt x="2" y="32"/>
                    </a:lnTo>
                    <a:lnTo>
                      <a:pt x="2" y="32"/>
                    </a:lnTo>
                    <a:lnTo>
                      <a:pt x="0" y="24"/>
                    </a:lnTo>
                    <a:lnTo>
                      <a:pt x="0" y="24"/>
                    </a:lnTo>
                    <a:lnTo>
                      <a:pt x="0" y="20"/>
                    </a:lnTo>
                    <a:lnTo>
                      <a:pt x="0" y="16"/>
                    </a:lnTo>
                    <a:lnTo>
                      <a:pt x="0" y="16"/>
                    </a:lnTo>
                    <a:lnTo>
                      <a:pt x="2" y="14"/>
                    </a:lnTo>
                    <a:lnTo>
                      <a:pt x="2" y="16"/>
                    </a:lnTo>
                    <a:lnTo>
                      <a:pt x="4" y="20"/>
                    </a:lnTo>
                    <a:lnTo>
                      <a:pt x="4" y="20"/>
                    </a:lnTo>
                    <a:lnTo>
                      <a:pt x="6" y="24"/>
                    </a:lnTo>
                    <a:lnTo>
                      <a:pt x="6" y="26"/>
                    </a:lnTo>
                    <a:lnTo>
                      <a:pt x="8" y="26"/>
                    </a:lnTo>
                    <a:lnTo>
                      <a:pt x="8" y="26"/>
                    </a:lnTo>
                    <a:lnTo>
                      <a:pt x="8" y="18"/>
                    </a:lnTo>
                    <a:lnTo>
                      <a:pt x="6" y="10"/>
                    </a:lnTo>
                    <a:lnTo>
                      <a:pt x="6" y="10"/>
                    </a:lnTo>
                    <a:lnTo>
                      <a:pt x="10" y="12"/>
                    </a:lnTo>
                    <a:lnTo>
                      <a:pt x="10" y="12"/>
                    </a:lnTo>
                    <a:lnTo>
                      <a:pt x="12" y="16"/>
                    </a:lnTo>
                    <a:lnTo>
                      <a:pt x="14" y="16"/>
                    </a:lnTo>
                    <a:lnTo>
                      <a:pt x="16" y="10"/>
                    </a:lnTo>
                    <a:lnTo>
                      <a:pt x="14" y="0"/>
                    </a:lnTo>
                    <a:lnTo>
                      <a:pt x="14" y="0"/>
                    </a:lnTo>
                    <a:lnTo>
                      <a:pt x="18" y="14"/>
                    </a:lnTo>
                    <a:lnTo>
                      <a:pt x="20" y="18"/>
                    </a:lnTo>
                    <a:lnTo>
                      <a:pt x="24" y="18"/>
                    </a:lnTo>
                    <a:lnTo>
                      <a:pt x="24" y="18"/>
                    </a:lnTo>
                    <a:lnTo>
                      <a:pt x="26" y="18"/>
                    </a:lnTo>
                    <a:lnTo>
                      <a:pt x="28" y="18"/>
                    </a:lnTo>
                    <a:lnTo>
                      <a:pt x="28" y="12"/>
                    </a:lnTo>
                    <a:lnTo>
                      <a:pt x="28" y="12"/>
                    </a:lnTo>
                    <a:lnTo>
                      <a:pt x="30" y="8"/>
                    </a:lnTo>
                    <a:lnTo>
                      <a:pt x="32" y="10"/>
                    </a:lnTo>
                    <a:lnTo>
                      <a:pt x="34" y="10"/>
                    </a:lnTo>
                    <a:lnTo>
                      <a:pt x="36" y="10"/>
                    </a:lnTo>
                    <a:lnTo>
                      <a:pt x="36" y="10"/>
                    </a:lnTo>
                    <a:lnTo>
                      <a:pt x="36" y="14"/>
                    </a:lnTo>
                    <a:lnTo>
                      <a:pt x="36" y="14"/>
                    </a:lnTo>
                    <a:lnTo>
                      <a:pt x="36" y="16"/>
                    </a:lnTo>
                    <a:lnTo>
                      <a:pt x="36" y="16"/>
                    </a:lnTo>
                    <a:lnTo>
                      <a:pt x="34" y="18"/>
                    </a:lnTo>
                    <a:lnTo>
                      <a:pt x="34" y="22"/>
                    </a:lnTo>
                    <a:lnTo>
                      <a:pt x="34" y="30"/>
                    </a:lnTo>
                    <a:lnTo>
                      <a:pt x="34" y="30"/>
                    </a:lnTo>
                    <a:lnTo>
                      <a:pt x="32" y="34"/>
                    </a:lnTo>
                    <a:lnTo>
                      <a:pt x="30" y="34"/>
                    </a:lnTo>
                    <a:lnTo>
                      <a:pt x="24" y="32"/>
                    </a:lnTo>
                    <a:lnTo>
                      <a:pt x="2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9" name="Freeform 1104">
                <a:extLst>
                  <a:ext uri="{FF2B5EF4-FFF2-40B4-BE49-F238E27FC236}">
                    <a16:creationId xmlns:a16="http://schemas.microsoft.com/office/drawing/2014/main" id="{D1201067-483E-0AB7-E001-A6269BD1D7FC}"/>
                  </a:ext>
                </a:extLst>
              </p:cNvPr>
              <p:cNvSpPr>
                <a:spLocks/>
              </p:cNvSpPr>
              <p:nvPr/>
            </p:nvSpPr>
            <p:spPr bwMode="auto">
              <a:xfrm>
                <a:off x="4570" y="1597"/>
                <a:ext cx="26" cy="24"/>
              </a:xfrm>
              <a:custGeom>
                <a:avLst/>
                <a:gdLst>
                  <a:gd name="T0" fmla="*/ 20 w 26"/>
                  <a:gd name="T1" fmla="*/ 24 h 24"/>
                  <a:gd name="T2" fmla="*/ 20 w 26"/>
                  <a:gd name="T3" fmla="*/ 24 h 24"/>
                  <a:gd name="T4" fmla="*/ 20 w 26"/>
                  <a:gd name="T5" fmla="*/ 24 h 24"/>
                  <a:gd name="T6" fmla="*/ 20 w 26"/>
                  <a:gd name="T7" fmla="*/ 24 h 24"/>
                  <a:gd name="T8" fmla="*/ 20 w 26"/>
                  <a:gd name="T9" fmla="*/ 20 h 24"/>
                  <a:gd name="T10" fmla="*/ 20 w 26"/>
                  <a:gd name="T11" fmla="*/ 20 h 24"/>
                  <a:gd name="T12" fmla="*/ 20 w 26"/>
                  <a:gd name="T13" fmla="*/ 16 h 24"/>
                  <a:gd name="T14" fmla="*/ 20 w 26"/>
                  <a:gd name="T15" fmla="*/ 14 h 24"/>
                  <a:gd name="T16" fmla="*/ 20 w 26"/>
                  <a:gd name="T17" fmla="*/ 14 h 24"/>
                  <a:gd name="T18" fmla="*/ 18 w 26"/>
                  <a:gd name="T19" fmla="*/ 14 h 24"/>
                  <a:gd name="T20" fmla="*/ 16 w 26"/>
                  <a:gd name="T21" fmla="*/ 16 h 24"/>
                  <a:gd name="T22" fmla="*/ 16 w 26"/>
                  <a:gd name="T23" fmla="*/ 16 h 24"/>
                  <a:gd name="T24" fmla="*/ 10 w 26"/>
                  <a:gd name="T25" fmla="*/ 16 h 24"/>
                  <a:gd name="T26" fmla="*/ 6 w 26"/>
                  <a:gd name="T27" fmla="*/ 18 h 24"/>
                  <a:gd name="T28" fmla="*/ 6 w 26"/>
                  <a:gd name="T29" fmla="*/ 18 h 24"/>
                  <a:gd name="T30" fmla="*/ 4 w 26"/>
                  <a:gd name="T31" fmla="*/ 18 h 24"/>
                  <a:gd name="T32" fmla="*/ 2 w 26"/>
                  <a:gd name="T33" fmla="*/ 16 h 24"/>
                  <a:gd name="T34" fmla="*/ 0 w 26"/>
                  <a:gd name="T35" fmla="*/ 8 h 24"/>
                  <a:gd name="T36" fmla="*/ 0 w 26"/>
                  <a:gd name="T37" fmla="*/ 8 h 24"/>
                  <a:gd name="T38" fmla="*/ 0 w 26"/>
                  <a:gd name="T39" fmla="*/ 4 h 24"/>
                  <a:gd name="T40" fmla="*/ 2 w 26"/>
                  <a:gd name="T41" fmla="*/ 4 h 24"/>
                  <a:gd name="T42" fmla="*/ 4 w 26"/>
                  <a:gd name="T43" fmla="*/ 4 h 24"/>
                  <a:gd name="T44" fmla="*/ 4 w 26"/>
                  <a:gd name="T45" fmla="*/ 4 h 24"/>
                  <a:gd name="T46" fmla="*/ 4 w 26"/>
                  <a:gd name="T47" fmla="*/ 4 h 24"/>
                  <a:gd name="T48" fmla="*/ 8 w 26"/>
                  <a:gd name="T49" fmla="*/ 0 h 24"/>
                  <a:gd name="T50" fmla="*/ 12 w 26"/>
                  <a:gd name="T51" fmla="*/ 2 h 24"/>
                  <a:gd name="T52" fmla="*/ 16 w 26"/>
                  <a:gd name="T53" fmla="*/ 4 h 24"/>
                  <a:gd name="T54" fmla="*/ 18 w 26"/>
                  <a:gd name="T55" fmla="*/ 4 h 24"/>
                  <a:gd name="T56" fmla="*/ 18 w 26"/>
                  <a:gd name="T57" fmla="*/ 4 h 24"/>
                  <a:gd name="T58" fmla="*/ 22 w 26"/>
                  <a:gd name="T59" fmla="*/ 4 h 24"/>
                  <a:gd name="T60" fmla="*/ 24 w 26"/>
                  <a:gd name="T61" fmla="*/ 6 h 24"/>
                  <a:gd name="T62" fmla="*/ 26 w 26"/>
                  <a:gd name="T63" fmla="*/ 16 h 24"/>
                  <a:gd name="T64" fmla="*/ 26 w 26"/>
                  <a:gd name="T65" fmla="*/ 16 h 24"/>
                  <a:gd name="T66" fmla="*/ 26 w 26"/>
                  <a:gd name="T67" fmla="*/ 20 h 24"/>
                  <a:gd name="T68" fmla="*/ 24 w 26"/>
                  <a:gd name="T69" fmla="*/ 22 h 24"/>
                  <a:gd name="T70" fmla="*/ 20 w 26"/>
                  <a:gd name="T71" fmla="*/ 24 h 24"/>
                  <a:gd name="T72" fmla="*/ 20 w 26"/>
                  <a:gd name="T7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4">
                    <a:moveTo>
                      <a:pt x="20" y="24"/>
                    </a:moveTo>
                    <a:lnTo>
                      <a:pt x="20" y="24"/>
                    </a:lnTo>
                    <a:lnTo>
                      <a:pt x="20" y="24"/>
                    </a:lnTo>
                    <a:lnTo>
                      <a:pt x="20" y="24"/>
                    </a:lnTo>
                    <a:lnTo>
                      <a:pt x="20" y="20"/>
                    </a:lnTo>
                    <a:lnTo>
                      <a:pt x="20" y="20"/>
                    </a:lnTo>
                    <a:lnTo>
                      <a:pt x="20" y="16"/>
                    </a:lnTo>
                    <a:lnTo>
                      <a:pt x="20" y="14"/>
                    </a:lnTo>
                    <a:lnTo>
                      <a:pt x="20" y="14"/>
                    </a:lnTo>
                    <a:lnTo>
                      <a:pt x="18" y="14"/>
                    </a:lnTo>
                    <a:lnTo>
                      <a:pt x="16" y="16"/>
                    </a:lnTo>
                    <a:lnTo>
                      <a:pt x="16" y="16"/>
                    </a:lnTo>
                    <a:lnTo>
                      <a:pt x="10" y="16"/>
                    </a:lnTo>
                    <a:lnTo>
                      <a:pt x="6" y="18"/>
                    </a:lnTo>
                    <a:lnTo>
                      <a:pt x="6" y="18"/>
                    </a:lnTo>
                    <a:lnTo>
                      <a:pt x="4" y="18"/>
                    </a:lnTo>
                    <a:lnTo>
                      <a:pt x="2" y="16"/>
                    </a:lnTo>
                    <a:lnTo>
                      <a:pt x="0" y="8"/>
                    </a:lnTo>
                    <a:lnTo>
                      <a:pt x="0" y="8"/>
                    </a:lnTo>
                    <a:lnTo>
                      <a:pt x="0" y="4"/>
                    </a:lnTo>
                    <a:lnTo>
                      <a:pt x="2" y="4"/>
                    </a:lnTo>
                    <a:lnTo>
                      <a:pt x="4" y="4"/>
                    </a:lnTo>
                    <a:lnTo>
                      <a:pt x="4" y="4"/>
                    </a:lnTo>
                    <a:lnTo>
                      <a:pt x="4" y="4"/>
                    </a:lnTo>
                    <a:lnTo>
                      <a:pt x="8" y="0"/>
                    </a:lnTo>
                    <a:lnTo>
                      <a:pt x="12" y="2"/>
                    </a:lnTo>
                    <a:lnTo>
                      <a:pt x="16" y="4"/>
                    </a:lnTo>
                    <a:lnTo>
                      <a:pt x="18" y="4"/>
                    </a:lnTo>
                    <a:lnTo>
                      <a:pt x="18" y="4"/>
                    </a:lnTo>
                    <a:lnTo>
                      <a:pt x="22" y="4"/>
                    </a:lnTo>
                    <a:lnTo>
                      <a:pt x="24" y="6"/>
                    </a:lnTo>
                    <a:lnTo>
                      <a:pt x="26" y="16"/>
                    </a:lnTo>
                    <a:lnTo>
                      <a:pt x="26" y="16"/>
                    </a:lnTo>
                    <a:lnTo>
                      <a:pt x="26" y="20"/>
                    </a:lnTo>
                    <a:lnTo>
                      <a:pt x="24" y="22"/>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0" name="Freeform 1105">
                <a:extLst>
                  <a:ext uri="{FF2B5EF4-FFF2-40B4-BE49-F238E27FC236}">
                    <a16:creationId xmlns:a16="http://schemas.microsoft.com/office/drawing/2014/main" id="{9BAC8A48-890A-CE9F-F4EF-38FB7DAFB6D4}"/>
                  </a:ext>
                </a:extLst>
              </p:cNvPr>
              <p:cNvSpPr>
                <a:spLocks/>
              </p:cNvSpPr>
              <p:nvPr/>
            </p:nvSpPr>
            <p:spPr bwMode="auto">
              <a:xfrm>
                <a:off x="4638" y="1603"/>
                <a:ext cx="8" cy="14"/>
              </a:xfrm>
              <a:custGeom>
                <a:avLst/>
                <a:gdLst>
                  <a:gd name="T0" fmla="*/ 0 w 8"/>
                  <a:gd name="T1" fmla="*/ 0 h 14"/>
                  <a:gd name="T2" fmla="*/ 0 w 8"/>
                  <a:gd name="T3" fmla="*/ 0 h 14"/>
                  <a:gd name="T4" fmla="*/ 2 w 8"/>
                  <a:gd name="T5" fmla="*/ 0 h 14"/>
                  <a:gd name="T6" fmla="*/ 4 w 8"/>
                  <a:gd name="T7" fmla="*/ 0 h 14"/>
                  <a:gd name="T8" fmla="*/ 6 w 8"/>
                  <a:gd name="T9" fmla="*/ 2 h 14"/>
                  <a:gd name="T10" fmla="*/ 8 w 8"/>
                  <a:gd name="T11" fmla="*/ 6 h 14"/>
                  <a:gd name="T12" fmla="*/ 8 w 8"/>
                  <a:gd name="T13" fmla="*/ 6 h 14"/>
                  <a:gd name="T14" fmla="*/ 8 w 8"/>
                  <a:gd name="T15" fmla="*/ 10 h 14"/>
                  <a:gd name="T16" fmla="*/ 6 w 8"/>
                  <a:gd name="T17" fmla="*/ 14 h 14"/>
                  <a:gd name="T18" fmla="*/ 6 w 8"/>
                  <a:gd name="T19" fmla="*/ 14 h 14"/>
                  <a:gd name="T20" fmla="*/ 4 w 8"/>
                  <a:gd name="T21" fmla="*/ 14 h 14"/>
                  <a:gd name="T22" fmla="*/ 2 w 8"/>
                  <a:gd name="T23" fmla="*/ 10 h 14"/>
                  <a:gd name="T24" fmla="*/ 0 w 8"/>
                  <a:gd name="T25" fmla="*/ 0 h 14"/>
                  <a:gd name="T26" fmla="*/ 0 w 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0" y="0"/>
                    </a:moveTo>
                    <a:lnTo>
                      <a:pt x="0" y="0"/>
                    </a:lnTo>
                    <a:lnTo>
                      <a:pt x="2" y="0"/>
                    </a:lnTo>
                    <a:lnTo>
                      <a:pt x="4" y="0"/>
                    </a:lnTo>
                    <a:lnTo>
                      <a:pt x="6" y="2"/>
                    </a:lnTo>
                    <a:lnTo>
                      <a:pt x="8" y="6"/>
                    </a:lnTo>
                    <a:lnTo>
                      <a:pt x="8" y="6"/>
                    </a:lnTo>
                    <a:lnTo>
                      <a:pt x="8" y="10"/>
                    </a:lnTo>
                    <a:lnTo>
                      <a:pt x="6" y="14"/>
                    </a:lnTo>
                    <a:lnTo>
                      <a:pt x="6" y="14"/>
                    </a:lnTo>
                    <a:lnTo>
                      <a:pt x="4" y="14"/>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1" name="Freeform 1106">
                <a:extLst>
                  <a:ext uri="{FF2B5EF4-FFF2-40B4-BE49-F238E27FC236}">
                    <a16:creationId xmlns:a16="http://schemas.microsoft.com/office/drawing/2014/main" id="{8C57B1A5-CC4D-8A24-04B8-A1F010C2486A}"/>
                  </a:ext>
                </a:extLst>
              </p:cNvPr>
              <p:cNvSpPr>
                <a:spLocks/>
              </p:cNvSpPr>
              <p:nvPr/>
            </p:nvSpPr>
            <p:spPr bwMode="auto">
              <a:xfrm>
                <a:off x="4466" y="1599"/>
                <a:ext cx="8" cy="18"/>
              </a:xfrm>
              <a:custGeom>
                <a:avLst/>
                <a:gdLst>
                  <a:gd name="T0" fmla="*/ 8 w 8"/>
                  <a:gd name="T1" fmla="*/ 18 h 18"/>
                  <a:gd name="T2" fmla="*/ 8 w 8"/>
                  <a:gd name="T3" fmla="*/ 18 h 18"/>
                  <a:gd name="T4" fmla="*/ 6 w 8"/>
                  <a:gd name="T5" fmla="*/ 18 h 18"/>
                  <a:gd name="T6" fmla="*/ 6 w 8"/>
                  <a:gd name="T7" fmla="*/ 18 h 18"/>
                  <a:gd name="T8" fmla="*/ 6 w 8"/>
                  <a:gd name="T9" fmla="*/ 16 h 18"/>
                  <a:gd name="T10" fmla="*/ 4 w 8"/>
                  <a:gd name="T11" fmla="*/ 16 h 18"/>
                  <a:gd name="T12" fmla="*/ 2 w 8"/>
                  <a:gd name="T13" fmla="*/ 16 h 18"/>
                  <a:gd name="T14" fmla="*/ 0 w 8"/>
                  <a:gd name="T15" fmla="*/ 12 h 18"/>
                  <a:gd name="T16" fmla="*/ 0 w 8"/>
                  <a:gd name="T17" fmla="*/ 12 h 18"/>
                  <a:gd name="T18" fmla="*/ 0 w 8"/>
                  <a:gd name="T19" fmla="*/ 12 h 18"/>
                  <a:gd name="T20" fmla="*/ 2 w 8"/>
                  <a:gd name="T21" fmla="*/ 10 h 18"/>
                  <a:gd name="T22" fmla="*/ 2 w 8"/>
                  <a:gd name="T23" fmla="*/ 8 h 18"/>
                  <a:gd name="T24" fmla="*/ 2 w 8"/>
                  <a:gd name="T25" fmla="*/ 6 h 18"/>
                  <a:gd name="T26" fmla="*/ 2 w 8"/>
                  <a:gd name="T27" fmla="*/ 6 h 18"/>
                  <a:gd name="T28" fmla="*/ 0 w 8"/>
                  <a:gd name="T29" fmla="*/ 4 h 18"/>
                  <a:gd name="T30" fmla="*/ 0 w 8"/>
                  <a:gd name="T31" fmla="*/ 0 h 18"/>
                  <a:gd name="T32" fmla="*/ 0 w 8"/>
                  <a:gd name="T33" fmla="*/ 0 h 18"/>
                  <a:gd name="T34" fmla="*/ 0 w 8"/>
                  <a:gd name="T35" fmla="*/ 0 h 18"/>
                  <a:gd name="T36" fmla="*/ 4 w 8"/>
                  <a:gd name="T37" fmla="*/ 0 h 18"/>
                  <a:gd name="T38" fmla="*/ 6 w 8"/>
                  <a:gd name="T39" fmla="*/ 4 h 18"/>
                  <a:gd name="T40" fmla="*/ 8 w 8"/>
                  <a:gd name="T41" fmla="*/ 18 h 18"/>
                  <a:gd name="T42" fmla="*/ 8 w 8"/>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8">
                    <a:moveTo>
                      <a:pt x="8" y="18"/>
                    </a:moveTo>
                    <a:lnTo>
                      <a:pt x="8" y="18"/>
                    </a:lnTo>
                    <a:lnTo>
                      <a:pt x="6" y="18"/>
                    </a:lnTo>
                    <a:lnTo>
                      <a:pt x="6" y="18"/>
                    </a:lnTo>
                    <a:lnTo>
                      <a:pt x="6" y="16"/>
                    </a:lnTo>
                    <a:lnTo>
                      <a:pt x="4" y="16"/>
                    </a:lnTo>
                    <a:lnTo>
                      <a:pt x="2" y="16"/>
                    </a:lnTo>
                    <a:lnTo>
                      <a:pt x="0" y="12"/>
                    </a:lnTo>
                    <a:lnTo>
                      <a:pt x="0" y="12"/>
                    </a:lnTo>
                    <a:lnTo>
                      <a:pt x="0" y="12"/>
                    </a:lnTo>
                    <a:lnTo>
                      <a:pt x="2" y="10"/>
                    </a:lnTo>
                    <a:lnTo>
                      <a:pt x="2" y="8"/>
                    </a:lnTo>
                    <a:lnTo>
                      <a:pt x="2" y="6"/>
                    </a:lnTo>
                    <a:lnTo>
                      <a:pt x="2" y="6"/>
                    </a:lnTo>
                    <a:lnTo>
                      <a:pt x="0" y="4"/>
                    </a:lnTo>
                    <a:lnTo>
                      <a:pt x="0" y="0"/>
                    </a:lnTo>
                    <a:lnTo>
                      <a:pt x="0" y="0"/>
                    </a:lnTo>
                    <a:lnTo>
                      <a:pt x="0" y="0"/>
                    </a:lnTo>
                    <a:lnTo>
                      <a:pt x="4" y="0"/>
                    </a:lnTo>
                    <a:lnTo>
                      <a:pt x="6" y="4"/>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2" name="Freeform 1107">
                <a:extLst>
                  <a:ext uri="{FF2B5EF4-FFF2-40B4-BE49-F238E27FC236}">
                    <a16:creationId xmlns:a16="http://schemas.microsoft.com/office/drawing/2014/main" id="{B8FFEED5-319D-716A-1FA0-88CD838AC1F0}"/>
                  </a:ext>
                </a:extLst>
              </p:cNvPr>
              <p:cNvSpPr>
                <a:spLocks/>
              </p:cNvSpPr>
              <p:nvPr/>
            </p:nvSpPr>
            <p:spPr bwMode="auto">
              <a:xfrm>
                <a:off x="4650" y="1603"/>
                <a:ext cx="6" cy="10"/>
              </a:xfrm>
              <a:custGeom>
                <a:avLst/>
                <a:gdLst>
                  <a:gd name="T0" fmla="*/ 0 w 6"/>
                  <a:gd name="T1" fmla="*/ 0 h 10"/>
                  <a:gd name="T2" fmla="*/ 0 w 6"/>
                  <a:gd name="T3" fmla="*/ 0 h 10"/>
                  <a:gd name="T4" fmla="*/ 2 w 6"/>
                  <a:gd name="T5" fmla="*/ 0 h 10"/>
                  <a:gd name="T6" fmla="*/ 4 w 6"/>
                  <a:gd name="T7" fmla="*/ 0 h 10"/>
                  <a:gd name="T8" fmla="*/ 6 w 6"/>
                  <a:gd name="T9" fmla="*/ 8 h 10"/>
                  <a:gd name="T10" fmla="*/ 6 w 6"/>
                  <a:gd name="T11" fmla="*/ 8 h 10"/>
                  <a:gd name="T12" fmla="*/ 4 w 6"/>
                  <a:gd name="T13" fmla="*/ 10 h 10"/>
                  <a:gd name="T14" fmla="*/ 2 w 6"/>
                  <a:gd name="T15" fmla="*/ 8 h 10"/>
                  <a:gd name="T16" fmla="*/ 0 w 6"/>
                  <a:gd name="T17" fmla="*/ 0 h 10"/>
                  <a:gd name="T18" fmla="*/ 0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0"/>
                    </a:moveTo>
                    <a:lnTo>
                      <a:pt x="0" y="0"/>
                    </a:lnTo>
                    <a:lnTo>
                      <a:pt x="2" y="0"/>
                    </a:lnTo>
                    <a:lnTo>
                      <a:pt x="4" y="0"/>
                    </a:lnTo>
                    <a:lnTo>
                      <a:pt x="6" y="8"/>
                    </a:lnTo>
                    <a:lnTo>
                      <a:pt x="6" y="8"/>
                    </a:lnTo>
                    <a:lnTo>
                      <a:pt x="4" y="10"/>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3" name="Freeform 1108">
                <a:extLst>
                  <a:ext uri="{FF2B5EF4-FFF2-40B4-BE49-F238E27FC236}">
                    <a16:creationId xmlns:a16="http://schemas.microsoft.com/office/drawing/2014/main" id="{D9BCA4F8-AE96-3CE4-2B4D-28C3678AEE79}"/>
                  </a:ext>
                </a:extLst>
              </p:cNvPr>
              <p:cNvSpPr>
                <a:spLocks/>
              </p:cNvSpPr>
              <p:nvPr/>
            </p:nvSpPr>
            <p:spPr bwMode="auto">
              <a:xfrm>
                <a:off x="4586" y="1605"/>
                <a:ext cx="6" cy="12"/>
              </a:xfrm>
              <a:custGeom>
                <a:avLst/>
                <a:gdLst>
                  <a:gd name="T0" fmla="*/ 0 w 6"/>
                  <a:gd name="T1" fmla="*/ 8 h 12"/>
                  <a:gd name="T2" fmla="*/ 0 w 6"/>
                  <a:gd name="T3" fmla="*/ 8 h 12"/>
                  <a:gd name="T4" fmla="*/ 0 w 6"/>
                  <a:gd name="T5" fmla="*/ 2 h 12"/>
                  <a:gd name="T6" fmla="*/ 2 w 6"/>
                  <a:gd name="T7" fmla="*/ 0 h 12"/>
                  <a:gd name="T8" fmla="*/ 2 w 6"/>
                  <a:gd name="T9" fmla="*/ 0 h 12"/>
                  <a:gd name="T10" fmla="*/ 6 w 6"/>
                  <a:gd name="T11" fmla="*/ 2 h 12"/>
                  <a:gd name="T12" fmla="*/ 6 w 6"/>
                  <a:gd name="T13" fmla="*/ 6 h 12"/>
                  <a:gd name="T14" fmla="*/ 6 w 6"/>
                  <a:gd name="T15" fmla="*/ 6 h 12"/>
                  <a:gd name="T16" fmla="*/ 6 w 6"/>
                  <a:gd name="T17" fmla="*/ 10 h 12"/>
                  <a:gd name="T18" fmla="*/ 4 w 6"/>
                  <a:gd name="T19" fmla="*/ 12 h 12"/>
                  <a:gd name="T20" fmla="*/ 4 w 6"/>
                  <a:gd name="T21" fmla="*/ 12 h 12"/>
                  <a:gd name="T22" fmla="*/ 0 w 6"/>
                  <a:gd name="T23" fmla="*/ 8 h 12"/>
                  <a:gd name="T24" fmla="*/ 0 w 6"/>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0" y="8"/>
                    </a:moveTo>
                    <a:lnTo>
                      <a:pt x="0" y="8"/>
                    </a:lnTo>
                    <a:lnTo>
                      <a:pt x="0" y="2"/>
                    </a:lnTo>
                    <a:lnTo>
                      <a:pt x="2" y="0"/>
                    </a:lnTo>
                    <a:lnTo>
                      <a:pt x="2" y="0"/>
                    </a:lnTo>
                    <a:lnTo>
                      <a:pt x="6" y="2"/>
                    </a:lnTo>
                    <a:lnTo>
                      <a:pt x="6" y="6"/>
                    </a:lnTo>
                    <a:lnTo>
                      <a:pt x="6" y="6"/>
                    </a:lnTo>
                    <a:lnTo>
                      <a:pt x="6" y="10"/>
                    </a:lnTo>
                    <a:lnTo>
                      <a:pt x="4" y="12"/>
                    </a:lnTo>
                    <a:lnTo>
                      <a:pt x="4"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4" name="Freeform 1109">
                <a:extLst>
                  <a:ext uri="{FF2B5EF4-FFF2-40B4-BE49-F238E27FC236}">
                    <a16:creationId xmlns:a16="http://schemas.microsoft.com/office/drawing/2014/main" id="{C0C9D1EA-BAAB-CDD4-B1E0-6592E35BFF5B}"/>
                  </a:ext>
                </a:extLst>
              </p:cNvPr>
              <p:cNvSpPr>
                <a:spLocks/>
              </p:cNvSpPr>
              <p:nvPr/>
            </p:nvSpPr>
            <p:spPr bwMode="auto">
              <a:xfrm>
                <a:off x="4526" y="1595"/>
                <a:ext cx="4" cy="10"/>
              </a:xfrm>
              <a:custGeom>
                <a:avLst/>
                <a:gdLst>
                  <a:gd name="T0" fmla="*/ 4 w 4"/>
                  <a:gd name="T1" fmla="*/ 4 h 10"/>
                  <a:gd name="T2" fmla="*/ 4 w 4"/>
                  <a:gd name="T3" fmla="*/ 4 h 10"/>
                  <a:gd name="T4" fmla="*/ 4 w 4"/>
                  <a:gd name="T5" fmla="*/ 8 h 10"/>
                  <a:gd name="T6" fmla="*/ 4 w 4"/>
                  <a:gd name="T7" fmla="*/ 10 h 10"/>
                  <a:gd name="T8" fmla="*/ 4 w 4"/>
                  <a:gd name="T9" fmla="*/ 10 h 10"/>
                  <a:gd name="T10" fmla="*/ 2 w 4"/>
                  <a:gd name="T11" fmla="*/ 8 h 10"/>
                  <a:gd name="T12" fmla="*/ 0 w 4"/>
                  <a:gd name="T13" fmla="*/ 4 h 10"/>
                  <a:gd name="T14" fmla="*/ 0 w 4"/>
                  <a:gd name="T15" fmla="*/ 4 h 10"/>
                  <a:gd name="T16" fmla="*/ 2 w 4"/>
                  <a:gd name="T17" fmla="*/ 0 h 10"/>
                  <a:gd name="T18" fmla="*/ 2 w 4"/>
                  <a:gd name="T19" fmla="*/ 0 h 10"/>
                  <a:gd name="T20" fmla="*/ 4 w 4"/>
                  <a:gd name="T21" fmla="*/ 0 h 10"/>
                  <a:gd name="T22" fmla="*/ 4 w 4"/>
                  <a:gd name="T23" fmla="*/ 4 h 10"/>
                  <a:gd name="T24" fmla="*/ 4 w 4"/>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4"/>
                    </a:moveTo>
                    <a:lnTo>
                      <a:pt x="4" y="4"/>
                    </a:lnTo>
                    <a:lnTo>
                      <a:pt x="4" y="8"/>
                    </a:lnTo>
                    <a:lnTo>
                      <a:pt x="4" y="10"/>
                    </a:lnTo>
                    <a:lnTo>
                      <a:pt x="4" y="10"/>
                    </a:lnTo>
                    <a:lnTo>
                      <a:pt x="2" y="8"/>
                    </a:lnTo>
                    <a:lnTo>
                      <a:pt x="0" y="4"/>
                    </a:lnTo>
                    <a:lnTo>
                      <a:pt x="0" y="4"/>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5" name="Freeform 1110">
                <a:extLst>
                  <a:ext uri="{FF2B5EF4-FFF2-40B4-BE49-F238E27FC236}">
                    <a16:creationId xmlns:a16="http://schemas.microsoft.com/office/drawing/2014/main" id="{5DA33C93-4DE4-665A-A48D-53449A72AC88}"/>
                  </a:ext>
                </a:extLst>
              </p:cNvPr>
              <p:cNvSpPr>
                <a:spLocks/>
              </p:cNvSpPr>
              <p:nvPr/>
            </p:nvSpPr>
            <p:spPr bwMode="auto">
              <a:xfrm>
                <a:off x="3160" y="1597"/>
                <a:ext cx="38" cy="28"/>
              </a:xfrm>
              <a:custGeom>
                <a:avLst/>
                <a:gdLst>
                  <a:gd name="T0" fmla="*/ 30 w 38"/>
                  <a:gd name="T1" fmla="*/ 28 h 28"/>
                  <a:gd name="T2" fmla="*/ 30 w 38"/>
                  <a:gd name="T3" fmla="*/ 28 h 28"/>
                  <a:gd name="T4" fmla="*/ 26 w 38"/>
                  <a:gd name="T5" fmla="*/ 26 h 28"/>
                  <a:gd name="T6" fmla="*/ 22 w 38"/>
                  <a:gd name="T7" fmla="*/ 24 h 28"/>
                  <a:gd name="T8" fmla="*/ 18 w 38"/>
                  <a:gd name="T9" fmla="*/ 22 h 28"/>
                  <a:gd name="T10" fmla="*/ 14 w 38"/>
                  <a:gd name="T11" fmla="*/ 20 h 28"/>
                  <a:gd name="T12" fmla="*/ 14 w 38"/>
                  <a:gd name="T13" fmla="*/ 20 h 28"/>
                  <a:gd name="T14" fmla="*/ 10 w 38"/>
                  <a:gd name="T15" fmla="*/ 20 h 28"/>
                  <a:gd name="T16" fmla="*/ 6 w 38"/>
                  <a:gd name="T17" fmla="*/ 20 h 28"/>
                  <a:gd name="T18" fmla="*/ 6 w 38"/>
                  <a:gd name="T19" fmla="*/ 20 h 28"/>
                  <a:gd name="T20" fmla="*/ 2 w 38"/>
                  <a:gd name="T21" fmla="*/ 12 h 28"/>
                  <a:gd name="T22" fmla="*/ 0 w 38"/>
                  <a:gd name="T23" fmla="*/ 8 h 28"/>
                  <a:gd name="T24" fmla="*/ 0 w 38"/>
                  <a:gd name="T25" fmla="*/ 2 h 28"/>
                  <a:gd name="T26" fmla="*/ 0 w 38"/>
                  <a:gd name="T27" fmla="*/ 2 h 28"/>
                  <a:gd name="T28" fmla="*/ 6 w 38"/>
                  <a:gd name="T29" fmla="*/ 2 h 28"/>
                  <a:gd name="T30" fmla="*/ 6 w 38"/>
                  <a:gd name="T31" fmla="*/ 2 h 28"/>
                  <a:gd name="T32" fmla="*/ 8 w 38"/>
                  <a:gd name="T33" fmla="*/ 6 h 28"/>
                  <a:gd name="T34" fmla="*/ 10 w 38"/>
                  <a:gd name="T35" fmla="*/ 8 h 28"/>
                  <a:gd name="T36" fmla="*/ 12 w 38"/>
                  <a:gd name="T37" fmla="*/ 4 h 28"/>
                  <a:gd name="T38" fmla="*/ 14 w 38"/>
                  <a:gd name="T39" fmla="*/ 0 h 28"/>
                  <a:gd name="T40" fmla="*/ 14 w 38"/>
                  <a:gd name="T41" fmla="*/ 0 h 28"/>
                  <a:gd name="T42" fmla="*/ 18 w 38"/>
                  <a:gd name="T43" fmla="*/ 4 h 28"/>
                  <a:gd name="T44" fmla="*/ 20 w 38"/>
                  <a:gd name="T45" fmla="*/ 4 h 28"/>
                  <a:gd name="T46" fmla="*/ 24 w 38"/>
                  <a:gd name="T47" fmla="*/ 8 h 28"/>
                  <a:gd name="T48" fmla="*/ 28 w 38"/>
                  <a:gd name="T49" fmla="*/ 12 h 28"/>
                  <a:gd name="T50" fmla="*/ 28 w 38"/>
                  <a:gd name="T51" fmla="*/ 12 h 28"/>
                  <a:gd name="T52" fmla="*/ 32 w 38"/>
                  <a:gd name="T53" fmla="*/ 18 h 28"/>
                  <a:gd name="T54" fmla="*/ 38 w 38"/>
                  <a:gd name="T55" fmla="*/ 20 h 28"/>
                  <a:gd name="T56" fmla="*/ 38 w 38"/>
                  <a:gd name="T57" fmla="*/ 20 h 28"/>
                  <a:gd name="T58" fmla="*/ 36 w 38"/>
                  <a:gd name="T59" fmla="*/ 24 h 28"/>
                  <a:gd name="T60" fmla="*/ 34 w 38"/>
                  <a:gd name="T61" fmla="*/ 24 h 28"/>
                  <a:gd name="T62" fmla="*/ 32 w 38"/>
                  <a:gd name="T63" fmla="*/ 24 h 28"/>
                  <a:gd name="T64" fmla="*/ 30 w 38"/>
                  <a:gd name="T65" fmla="*/ 28 h 28"/>
                  <a:gd name="T66" fmla="*/ 30 w 38"/>
                  <a:gd name="T6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8">
                    <a:moveTo>
                      <a:pt x="30" y="28"/>
                    </a:moveTo>
                    <a:lnTo>
                      <a:pt x="30" y="28"/>
                    </a:lnTo>
                    <a:lnTo>
                      <a:pt x="26" y="26"/>
                    </a:lnTo>
                    <a:lnTo>
                      <a:pt x="22" y="24"/>
                    </a:lnTo>
                    <a:lnTo>
                      <a:pt x="18" y="22"/>
                    </a:lnTo>
                    <a:lnTo>
                      <a:pt x="14" y="20"/>
                    </a:lnTo>
                    <a:lnTo>
                      <a:pt x="14" y="20"/>
                    </a:lnTo>
                    <a:lnTo>
                      <a:pt x="10" y="20"/>
                    </a:lnTo>
                    <a:lnTo>
                      <a:pt x="6" y="20"/>
                    </a:lnTo>
                    <a:lnTo>
                      <a:pt x="6" y="20"/>
                    </a:lnTo>
                    <a:lnTo>
                      <a:pt x="2" y="12"/>
                    </a:lnTo>
                    <a:lnTo>
                      <a:pt x="0" y="8"/>
                    </a:lnTo>
                    <a:lnTo>
                      <a:pt x="0" y="2"/>
                    </a:lnTo>
                    <a:lnTo>
                      <a:pt x="0" y="2"/>
                    </a:lnTo>
                    <a:lnTo>
                      <a:pt x="6" y="2"/>
                    </a:lnTo>
                    <a:lnTo>
                      <a:pt x="6" y="2"/>
                    </a:lnTo>
                    <a:lnTo>
                      <a:pt x="8" y="6"/>
                    </a:lnTo>
                    <a:lnTo>
                      <a:pt x="10" y="8"/>
                    </a:lnTo>
                    <a:lnTo>
                      <a:pt x="12" y="4"/>
                    </a:lnTo>
                    <a:lnTo>
                      <a:pt x="14" y="0"/>
                    </a:lnTo>
                    <a:lnTo>
                      <a:pt x="14" y="0"/>
                    </a:lnTo>
                    <a:lnTo>
                      <a:pt x="18" y="4"/>
                    </a:lnTo>
                    <a:lnTo>
                      <a:pt x="20" y="4"/>
                    </a:lnTo>
                    <a:lnTo>
                      <a:pt x="24" y="8"/>
                    </a:lnTo>
                    <a:lnTo>
                      <a:pt x="28" y="12"/>
                    </a:lnTo>
                    <a:lnTo>
                      <a:pt x="28" y="12"/>
                    </a:lnTo>
                    <a:lnTo>
                      <a:pt x="32" y="18"/>
                    </a:lnTo>
                    <a:lnTo>
                      <a:pt x="38" y="20"/>
                    </a:lnTo>
                    <a:lnTo>
                      <a:pt x="38" y="20"/>
                    </a:lnTo>
                    <a:lnTo>
                      <a:pt x="36" y="24"/>
                    </a:lnTo>
                    <a:lnTo>
                      <a:pt x="34" y="24"/>
                    </a:lnTo>
                    <a:lnTo>
                      <a:pt x="32" y="24"/>
                    </a:lnTo>
                    <a:lnTo>
                      <a:pt x="30" y="28"/>
                    </a:lnTo>
                    <a:lnTo>
                      <a:pt x="3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6" name="Freeform 1111">
                <a:extLst>
                  <a:ext uri="{FF2B5EF4-FFF2-40B4-BE49-F238E27FC236}">
                    <a16:creationId xmlns:a16="http://schemas.microsoft.com/office/drawing/2014/main" id="{18827897-0E5A-A1B4-81F0-5400C0F84855}"/>
                  </a:ext>
                </a:extLst>
              </p:cNvPr>
              <p:cNvSpPr>
                <a:spLocks/>
              </p:cNvSpPr>
              <p:nvPr/>
            </p:nvSpPr>
            <p:spPr bwMode="auto">
              <a:xfrm>
                <a:off x="3260" y="1599"/>
                <a:ext cx="30" cy="26"/>
              </a:xfrm>
              <a:custGeom>
                <a:avLst/>
                <a:gdLst>
                  <a:gd name="T0" fmla="*/ 28 w 30"/>
                  <a:gd name="T1" fmla="*/ 26 h 26"/>
                  <a:gd name="T2" fmla="*/ 28 w 30"/>
                  <a:gd name="T3" fmla="*/ 26 h 26"/>
                  <a:gd name="T4" fmla="*/ 22 w 30"/>
                  <a:gd name="T5" fmla="*/ 22 h 26"/>
                  <a:gd name="T6" fmla="*/ 22 w 30"/>
                  <a:gd name="T7" fmla="*/ 22 h 26"/>
                  <a:gd name="T8" fmla="*/ 22 w 30"/>
                  <a:gd name="T9" fmla="*/ 18 h 26"/>
                  <a:gd name="T10" fmla="*/ 22 w 30"/>
                  <a:gd name="T11" fmla="*/ 18 h 26"/>
                  <a:gd name="T12" fmla="*/ 22 w 30"/>
                  <a:gd name="T13" fmla="*/ 16 h 26"/>
                  <a:gd name="T14" fmla="*/ 22 w 30"/>
                  <a:gd name="T15" fmla="*/ 16 h 26"/>
                  <a:gd name="T16" fmla="*/ 22 w 30"/>
                  <a:gd name="T17" fmla="*/ 16 h 26"/>
                  <a:gd name="T18" fmla="*/ 22 w 30"/>
                  <a:gd name="T19" fmla="*/ 16 h 26"/>
                  <a:gd name="T20" fmla="*/ 22 w 30"/>
                  <a:gd name="T21" fmla="*/ 18 h 26"/>
                  <a:gd name="T22" fmla="*/ 22 w 30"/>
                  <a:gd name="T23" fmla="*/ 18 h 26"/>
                  <a:gd name="T24" fmla="*/ 20 w 30"/>
                  <a:gd name="T25" fmla="*/ 16 h 26"/>
                  <a:gd name="T26" fmla="*/ 18 w 30"/>
                  <a:gd name="T27" fmla="*/ 14 h 26"/>
                  <a:gd name="T28" fmla="*/ 12 w 30"/>
                  <a:gd name="T29" fmla="*/ 16 h 26"/>
                  <a:gd name="T30" fmla="*/ 6 w 30"/>
                  <a:gd name="T31" fmla="*/ 14 h 26"/>
                  <a:gd name="T32" fmla="*/ 4 w 30"/>
                  <a:gd name="T33" fmla="*/ 12 h 26"/>
                  <a:gd name="T34" fmla="*/ 0 w 30"/>
                  <a:gd name="T35" fmla="*/ 8 h 26"/>
                  <a:gd name="T36" fmla="*/ 0 w 30"/>
                  <a:gd name="T37" fmla="*/ 8 h 26"/>
                  <a:gd name="T38" fmla="*/ 8 w 30"/>
                  <a:gd name="T39" fmla="*/ 2 h 26"/>
                  <a:gd name="T40" fmla="*/ 14 w 30"/>
                  <a:gd name="T41" fmla="*/ 0 h 26"/>
                  <a:gd name="T42" fmla="*/ 20 w 30"/>
                  <a:gd name="T43" fmla="*/ 0 h 26"/>
                  <a:gd name="T44" fmla="*/ 28 w 30"/>
                  <a:gd name="T45" fmla="*/ 4 h 26"/>
                  <a:gd name="T46" fmla="*/ 28 w 30"/>
                  <a:gd name="T47" fmla="*/ 4 h 26"/>
                  <a:gd name="T48" fmla="*/ 30 w 30"/>
                  <a:gd name="T49" fmla="*/ 8 h 26"/>
                  <a:gd name="T50" fmla="*/ 30 w 30"/>
                  <a:gd name="T51" fmla="*/ 12 h 26"/>
                  <a:gd name="T52" fmla="*/ 30 w 30"/>
                  <a:gd name="T53" fmla="*/ 20 h 26"/>
                  <a:gd name="T54" fmla="*/ 28 w 30"/>
                  <a:gd name="T55" fmla="*/ 26 h 26"/>
                  <a:gd name="T56" fmla="*/ 28 w 30"/>
                  <a:gd name="T5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6">
                    <a:moveTo>
                      <a:pt x="28" y="26"/>
                    </a:moveTo>
                    <a:lnTo>
                      <a:pt x="28" y="26"/>
                    </a:lnTo>
                    <a:lnTo>
                      <a:pt x="22" y="22"/>
                    </a:lnTo>
                    <a:lnTo>
                      <a:pt x="22" y="22"/>
                    </a:lnTo>
                    <a:lnTo>
                      <a:pt x="22" y="18"/>
                    </a:lnTo>
                    <a:lnTo>
                      <a:pt x="22" y="18"/>
                    </a:lnTo>
                    <a:lnTo>
                      <a:pt x="22" y="16"/>
                    </a:lnTo>
                    <a:lnTo>
                      <a:pt x="22" y="16"/>
                    </a:lnTo>
                    <a:lnTo>
                      <a:pt x="22" y="16"/>
                    </a:lnTo>
                    <a:lnTo>
                      <a:pt x="22" y="16"/>
                    </a:lnTo>
                    <a:lnTo>
                      <a:pt x="22" y="18"/>
                    </a:lnTo>
                    <a:lnTo>
                      <a:pt x="22" y="18"/>
                    </a:lnTo>
                    <a:lnTo>
                      <a:pt x="20" y="16"/>
                    </a:lnTo>
                    <a:lnTo>
                      <a:pt x="18" y="14"/>
                    </a:lnTo>
                    <a:lnTo>
                      <a:pt x="12" y="16"/>
                    </a:lnTo>
                    <a:lnTo>
                      <a:pt x="6" y="14"/>
                    </a:lnTo>
                    <a:lnTo>
                      <a:pt x="4" y="12"/>
                    </a:lnTo>
                    <a:lnTo>
                      <a:pt x="0" y="8"/>
                    </a:lnTo>
                    <a:lnTo>
                      <a:pt x="0" y="8"/>
                    </a:lnTo>
                    <a:lnTo>
                      <a:pt x="8" y="2"/>
                    </a:lnTo>
                    <a:lnTo>
                      <a:pt x="14" y="0"/>
                    </a:lnTo>
                    <a:lnTo>
                      <a:pt x="20" y="0"/>
                    </a:lnTo>
                    <a:lnTo>
                      <a:pt x="28" y="4"/>
                    </a:lnTo>
                    <a:lnTo>
                      <a:pt x="28" y="4"/>
                    </a:lnTo>
                    <a:lnTo>
                      <a:pt x="30" y="8"/>
                    </a:lnTo>
                    <a:lnTo>
                      <a:pt x="30" y="12"/>
                    </a:lnTo>
                    <a:lnTo>
                      <a:pt x="30" y="20"/>
                    </a:lnTo>
                    <a:lnTo>
                      <a:pt x="28" y="26"/>
                    </a:lnTo>
                    <a:lnTo>
                      <a:pt x="2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7" name="Freeform 1112">
                <a:extLst>
                  <a:ext uri="{FF2B5EF4-FFF2-40B4-BE49-F238E27FC236}">
                    <a16:creationId xmlns:a16="http://schemas.microsoft.com/office/drawing/2014/main" id="{C7CF4A11-67B2-5B44-6546-6E8F98D04744}"/>
                  </a:ext>
                </a:extLst>
              </p:cNvPr>
              <p:cNvSpPr>
                <a:spLocks/>
              </p:cNvSpPr>
              <p:nvPr/>
            </p:nvSpPr>
            <p:spPr bwMode="auto">
              <a:xfrm>
                <a:off x="3384" y="1599"/>
                <a:ext cx="22" cy="22"/>
              </a:xfrm>
              <a:custGeom>
                <a:avLst/>
                <a:gdLst>
                  <a:gd name="T0" fmla="*/ 18 w 22"/>
                  <a:gd name="T1" fmla="*/ 18 h 22"/>
                  <a:gd name="T2" fmla="*/ 18 w 22"/>
                  <a:gd name="T3" fmla="*/ 18 h 22"/>
                  <a:gd name="T4" fmla="*/ 16 w 22"/>
                  <a:gd name="T5" fmla="*/ 22 h 22"/>
                  <a:gd name="T6" fmla="*/ 14 w 22"/>
                  <a:gd name="T7" fmla="*/ 20 h 22"/>
                  <a:gd name="T8" fmla="*/ 12 w 22"/>
                  <a:gd name="T9" fmla="*/ 18 h 22"/>
                  <a:gd name="T10" fmla="*/ 10 w 22"/>
                  <a:gd name="T11" fmla="*/ 18 h 22"/>
                  <a:gd name="T12" fmla="*/ 10 w 22"/>
                  <a:gd name="T13" fmla="*/ 18 h 22"/>
                  <a:gd name="T14" fmla="*/ 6 w 22"/>
                  <a:gd name="T15" fmla="*/ 16 h 22"/>
                  <a:gd name="T16" fmla="*/ 6 w 22"/>
                  <a:gd name="T17" fmla="*/ 16 h 22"/>
                  <a:gd name="T18" fmla="*/ 4 w 22"/>
                  <a:gd name="T19" fmla="*/ 18 h 22"/>
                  <a:gd name="T20" fmla="*/ 2 w 22"/>
                  <a:gd name="T21" fmla="*/ 18 h 22"/>
                  <a:gd name="T22" fmla="*/ 0 w 22"/>
                  <a:gd name="T23" fmla="*/ 18 h 22"/>
                  <a:gd name="T24" fmla="*/ 0 w 22"/>
                  <a:gd name="T25" fmla="*/ 12 h 22"/>
                  <a:gd name="T26" fmla="*/ 0 w 22"/>
                  <a:gd name="T27" fmla="*/ 12 h 22"/>
                  <a:gd name="T28" fmla="*/ 0 w 22"/>
                  <a:gd name="T29" fmla="*/ 8 h 22"/>
                  <a:gd name="T30" fmla="*/ 2 w 22"/>
                  <a:gd name="T31" fmla="*/ 6 h 22"/>
                  <a:gd name="T32" fmla="*/ 6 w 22"/>
                  <a:gd name="T33" fmla="*/ 4 h 22"/>
                  <a:gd name="T34" fmla="*/ 6 w 22"/>
                  <a:gd name="T35" fmla="*/ 4 h 22"/>
                  <a:gd name="T36" fmla="*/ 12 w 22"/>
                  <a:gd name="T37" fmla="*/ 2 h 22"/>
                  <a:gd name="T38" fmla="*/ 18 w 22"/>
                  <a:gd name="T39" fmla="*/ 0 h 22"/>
                  <a:gd name="T40" fmla="*/ 18 w 22"/>
                  <a:gd name="T41" fmla="*/ 0 h 22"/>
                  <a:gd name="T42" fmla="*/ 22 w 22"/>
                  <a:gd name="T43" fmla="*/ 4 h 22"/>
                  <a:gd name="T44" fmla="*/ 22 w 22"/>
                  <a:gd name="T45" fmla="*/ 8 h 22"/>
                  <a:gd name="T46" fmla="*/ 20 w 22"/>
                  <a:gd name="T47" fmla="*/ 14 h 22"/>
                  <a:gd name="T48" fmla="*/ 18 w 22"/>
                  <a:gd name="T49" fmla="*/ 18 h 22"/>
                  <a:gd name="T50" fmla="*/ 18 w 22"/>
                  <a:gd name="T5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2">
                    <a:moveTo>
                      <a:pt x="18" y="18"/>
                    </a:moveTo>
                    <a:lnTo>
                      <a:pt x="18" y="18"/>
                    </a:lnTo>
                    <a:lnTo>
                      <a:pt x="16" y="22"/>
                    </a:lnTo>
                    <a:lnTo>
                      <a:pt x="14" y="20"/>
                    </a:lnTo>
                    <a:lnTo>
                      <a:pt x="12" y="18"/>
                    </a:lnTo>
                    <a:lnTo>
                      <a:pt x="10" y="18"/>
                    </a:lnTo>
                    <a:lnTo>
                      <a:pt x="10" y="18"/>
                    </a:lnTo>
                    <a:lnTo>
                      <a:pt x="6" y="16"/>
                    </a:lnTo>
                    <a:lnTo>
                      <a:pt x="6" y="16"/>
                    </a:lnTo>
                    <a:lnTo>
                      <a:pt x="4" y="18"/>
                    </a:lnTo>
                    <a:lnTo>
                      <a:pt x="2" y="18"/>
                    </a:lnTo>
                    <a:lnTo>
                      <a:pt x="0" y="18"/>
                    </a:lnTo>
                    <a:lnTo>
                      <a:pt x="0" y="12"/>
                    </a:lnTo>
                    <a:lnTo>
                      <a:pt x="0" y="12"/>
                    </a:lnTo>
                    <a:lnTo>
                      <a:pt x="0" y="8"/>
                    </a:lnTo>
                    <a:lnTo>
                      <a:pt x="2" y="6"/>
                    </a:lnTo>
                    <a:lnTo>
                      <a:pt x="6" y="4"/>
                    </a:lnTo>
                    <a:lnTo>
                      <a:pt x="6" y="4"/>
                    </a:lnTo>
                    <a:lnTo>
                      <a:pt x="12" y="2"/>
                    </a:lnTo>
                    <a:lnTo>
                      <a:pt x="18" y="0"/>
                    </a:lnTo>
                    <a:lnTo>
                      <a:pt x="18" y="0"/>
                    </a:lnTo>
                    <a:lnTo>
                      <a:pt x="22" y="4"/>
                    </a:lnTo>
                    <a:lnTo>
                      <a:pt x="22" y="8"/>
                    </a:lnTo>
                    <a:lnTo>
                      <a:pt x="20" y="14"/>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8" name="Freeform 1113">
                <a:extLst>
                  <a:ext uri="{FF2B5EF4-FFF2-40B4-BE49-F238E27FC236}">
                    <a16:creationId xmlns:a16="http://schemas.microsoft.com/office/drawing/2014/main" id="{C4A8A039-F9E7-EC43-5A6D-D0E0FAF03CAA}"/>
                  </a:ext>
                </a:extLst>
              </p:cNvPr>
              <p:cNvSpPr>
                <a:spLocks/>
              </p:cNvSpPr>
              <p:nvPr/>
            </p:nvSpPr>
            <p:spPr bwMode="auto">
              <a:xfrm>
                <a:off x="3214" y="1595"/>
                <a:ext cx="22" cy="22"/>
              </a:xfrm>
              <a:custGeom>
                <a:avLst/>
                <a:gdLst>
                  <a:gd name="T0" fmla="*/ 20 w 22"/>
                  <a:gd name="T1" fmla="*/ 22 h 22"/>
                  <a:gd name="T2" fmla="*/ 20 w 22"/>
                  <a:gd name="T3" fmla="*/ 22 h 22"/>
                  <a:gd name="T4" fmla="*/ 18 w 22"/>
                  <a:gd name="T5" fmla="*/ 22 h 22"/>
                  <a:gd name="T6" fmla="*/ 18 w 22"/>
                  <a:gd name="T7" fmla="*/ 22 h 22"/>
                  <a:gd name="T8" fmla="*/ 10 w 22"/>
                  <a:gd name="T9" fmla="*/ 22 h 22"/>
                  <a:gd name="T10" fmla="*/ 6 w 22"/>
                  <a:gd name="T11" fmla="*/ 18 h 22"/>
                  <a:gd name="T12" fmla="*/ 0 w 22"/>
                  <a:gd name="T13" fmla="*/ 12 h 22"/>
                  <a:gd name="T14" fmla="*/ 0 w 22"/>
                  <a:gd name="T15" fmla="*/ 12 h 22"/>
                  <a:gd name="T16" fmla="*/ 4 w 22"/>
                  <a:gd name="T17" fmla="*/ 8 h 22"/>
                  <a:gd name="T18" fmla="*/ 8 w 22"/>
                  <a:gd name="T19" fmla="*/ 2 h 22"/>
                  <a:gd name="T20" fmla="*/ 8 w 22"/>
                  <a:gd name="T21" fmla="*/ 0 h 22"/>
                  <a:gd name="T22" fmla="*/ 10 w 22"/>
                  <a:gd name="T23" fmla="*/ 2 h 22"/>
                  <a:gd name="T24" fmla="*/ 14 w 22"/>
                  <a:gd name="T25" fmla="*/ 12 h 22"/>
                  <a:gd name="T26" fmla="*/ 14 w 22"/>
                  <a:gd name="T27" fmla="*/ 12 h 22"/>
                  <a:gd name="T28" fmla="*/ 16 w 22"/>
                  <a:gd name="T29" fmla="*/ 14 h 22"/>
                  <a:gd name="T30" fmla="*/ 18 w 22"/>
                  <a:gd name="T31" fmla="*/ 14 h 22"/>
                  <a:gd name="T32" fmla="*/ 20 w 22"/>
                  <a:gd name="T33" fmla="*/ 12 h 22"/>
                  <a:gd name="T34" fmla="*/ 22 w 22"/>
                  <a:gd name="T35" fmla="*/ 14 h 22"/>
                  <a:gd name="T36" fmla="*/ 22 w 22"/>
                  <a:gd name="T37" fmla="*/ 14 h 22"/>
                  <a:gd name="T38" fmla="*/ 22 w 22"/>
                  <a:gd name="T39" fmla="*/ 16 h 22"/>
                  <a:gd name="T40" fmla="*/ 22 w 22"/>
                  <a:gd name="T41" fmla="*/ 22 h 22"/>
                  <a:gd name="T42" fmla="*/ 22 w 22"/>
                  <a:gd name="T43" fmla="*/ 22 h 22"/>
                  <a:gd name="T44" fmla="*/ 22 w 22"/>
                  <a:gd name="T45" fmla="*/ 22 h 22"/>
                  <a:gd name="T46" fmla="*/ 20 w 22"/>
                  <a:gd name="T47" fmla="*/ 22 h 22"/>
                  <a:gd name="T48" fmla="*/ 20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20" y="22"/>
                    </a:moveTo>
                    <a:lnTo>
                      <a:pt x="20" y="22"/>
                    </a:lnTo>
                    <a:lnTo>
                      <a:pt x="18" y="22"/>
                    </a:lnTo>
                    <a:lnTo>
                      <a:pt x="18" y="22"/>
                    </a:lnTo>
                    <a:lnTo>
                      <a:pt x="10" y="22"/>
                    </a:lnTo>
                    <a:lnTo>
                      <a:pt x="6" y="18"/>
                    </a:lnTo>
                    <a:lnTo>
                      <a:pt x="0" y="12"/>
                    </a:lnTo>
                    <a:lnTo>
                      <a:pt x="0" y="12"/>
                    </a:lnTo>
                    <a:lnTo>
                      <a:pt x="4" y="8"/>
                    </a:lnTo>
                    <a:lnTo>
                      <a:pt x="8" y="2"/>
                    </a:lnTo>
                    <a:lnTo>
                      <a:pt x="8" y="0"/>
                    </a:lnTo>
                    <a:lnTo>
                      <a:pt x="10" y="2"/>
                    </a:lnTo>
                    <a:lnTo>
                      <a:pt x="14" y="12"/>
                    </a:lnTo>
                    <a:lnTo>
                      <a:pt x="14" y="12"/>
                    </a:lnTo>
                    <a:lnTo>
                      <a:pt x="16" y="14"/>
                    </a:lnTo>
                    <a:lnTo>
                      <a:pt x="18" y="14"/>
                    </a:lnTo>
                    <a:lnTo>
                      <a:pt x="20" y="12"/>
                    </a:lnTo>
                    <a:lnTo>
                      <a:pt x="22" y="14"/>
                    </a:lnTo>
                    <a:lnTo>
                      <a:pt x="22" y="14"/>
                    </a:lnTo>
                    <a:lnTo>
                      <a:pt x="22" y="16"/>
                    </a:lnTo>
                    <a:lnTo>
                      <a:pt x="22" y="22"/>
                    </a:lnTo>
                    <a:lnTo>
                      <a:pt x="22" y="22"/>
                    </a:lnTo>
                    <a:lnTo>
                      <a:pt x="22" y="22"/>
                    </a:lnTo>
                    <a:lnTo>
                      <a:pt x="20" y="22"/>
                    </a:ln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9" name="Freeform 1114">
                <a:extLst>
                  <a:ext uri="{FF2B5EF4-FFF2-40B4-BE49-F238E27FC236}">
                    <a16:creationId xmlns:a16="http://schemas.microsoft.com/office/drawing/2014/main" id="{10A01753-A0A6-3188-8401-4683BAFB4A40}"/>
                  </a:ext>
                </a:extLst>
              </p:cNvPr>
              <p:cNvSpPr>
                <a:spLocks/>
              </p:cNvSpPr>
              <p:nvPr/>
            </p:nvSpPr>
            <p:spPr bwMode="auto">
              <a:xfrm>
                <a:off x="3328" y="1601"/>
                <a:ext cx="20" cy="20"/>
              </a:xfrm>
              <a:custGeom>
                <a:avLst/>
                <a:gdLst>
                  <a:gd name="T0" fmla="*/ 16 w 20"/>
                  <a:gd name="T1" fmla="*/ 8 h 20"/>
                  <a:gd name="T2" fmla="*/ 16 w 20"/>
                  <a:gd name="T3" fmla="*/ 8 h 20"/>
                  <a:gd name="T4" fmla="*/ 14 w 20"/>
                  <a:gd name="T5" fmla="*/ 12 h 20"/>
                  <a:gd name="T6" fmla="*/ 12 w 20"/>
                  <a:gd name="T7" fmla="*/ 16 h 20"/>
                  <a:gd name="T8" fmla="*/ 10 w 20"/>
                  <a:gd name="T9" fmla="*/ 20 h 20"/>
                  <a:gd name="T10" fmla="*/ 8 w 20"/>
                  <a:gd name="T11" fmla="*/ 20 h 20"/>
                  <a:gd name="T12" fmla="*/ 6 w 20"/>
                  <a:gd name="T13" fmla="*/ 20 h 20"/>
                  <a:gd name="T14" fmla="*/ 6 w 20"/>
                  <a:gd name="T15" fmla="*/ 20 h 20"/>
                  <a:gd name="T16" fmla="*/ 6 w 20"/>
                  <a:gd name="T17" fmla="*/ 20 h 20"/>
                  <a:gd name="T18" fmla="*/ 0 w 20"/>
                  <a:gd name="T19" fmla="*/ 0 h 20"/>
                  <a:gd name="T20" fmla="*/ 0 w 20"/>
                  <a:gd name="T21" fmla="*/ 0 h 20"/>
                  <a:gd name="T22" fmla="*/ 20 w 20"/>
                  <a:gd name="T23" fmla="*/ 4 h 20"/>
                  <a:gd name="T24" fmla="*/ 20 w 20"/>
                  <a:gd name="T25" fmla="*/ 4 h 20"/>
                  <a:gd name="T26" fmla="*/ 20 w 20"/>
                  <a:gd name="T27" fmla="*/ 6 h 20"/>
                  <a:gd name="T28" fmla="*/ 18 w 20"/>
                  <a:gd name="T29" fmla="*/ 8 h 20"/>
                  <a:gd name="T30" fmla="*/ 18 w 20"/>
                  <a:gd name="T31" fmla="*/ 8 h 20"/>
                  <a:gd name="T32" fmla="*/ 16 w 20"/>
                  <a:gd name="T33" fmla="*/ 8 h 20"/>
                  <a:gd name="T34" fmla="*/ 16 w 20"/>
                  <a:gd name="T3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0">
                    <a:moveTo>
                      <a:pt x="16" y="8"/>
                    </a:moveTo>
                    <a:lnTo>
                      <a:pt x="16" y="8"/>
                    </a:lnTo>
                    <a:lnTo>
                      <a:pt x="14" y="12"/>
                    </a:lnTo>
                    <a:lnTo>
                      <a:pt x="12" y="16"/>
                    </a:lnTo>
                    <a:lnTo>
                      <a:pt x="10" y="20"/>
                    </a:lnTo>
                    <a:lnTo>
                      <a:pt x="8" y="20"/>
                    </a:lnTo>
                    <a:lnTo>
                      <a:pt x="6" y="20"/>
                    </a:lnTo>
                    <a:lnTo>
                      <a:pt x="6" y="20"/>
                    </a:lnTo>
                    <a:lnTo>
                      <a:pt x="6" y="20"/>
                    </a:lnTo>
                    <a:lnTo>
                      <a:pt x="0" y="0"/>
                    </a:lnTo>
                    <a:lnTo>
                      <a:pt x="0" y="0"/>
                    </a:lnTo>
                    <a:lnTo>
                      <a:pt x="20" y="4"/>
                    </a:lnTo>
                    <a:lnTo>
                      <a:pt x="20" y="4"/>
                    </a:lnTo>
                    <a:lnTo>
                      <a:pt x="20" y="6"/>
                    </a:lnTo>
                    <a:lnTo>
                      <a:pt x="18" y="8"/>
                    </a:lnTo>
                    <a:lnTo>
                      <a:pt x="18" y="8"/>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0" name="Freeform 1115">
                <a:extLst>
                  <a:ext uri="{FF2B5EF4-FFF2-40B4-BE49-F238E27FC236}">
                    <a16:creationId xmlns:a16="http://schemas.microsoft.com/office/drawing/2014/main" id="{E031DABB-1057-5743-83A4-754DBAF89C3D}"/>
                  </a:ext>
                </a:extLst>
              </p:cNvPr>
              <p:cNvSpPr>
                <a:spLocks/>
              </p:cNvSpPr>
              <p:nvPr/>
            </p:nvSpPr>
            <p:spPr bwMode="auto">
              <a:xfrm>
                <a:off x="3344" y="1605"/>
                <a:ext cx="8" cy="10"/>
              </a:xfrm>
              <a:custGeom>
                <a:avLst/>
                <a:gdLst>
                  <a:gd name="T0" fmla="*/ 0 w 8"/>
                  <a:gd name="T1" fmla="*/ 4 h 10"/>
                  <a:gd name="T2" fmla="*/ 0 w 8"/>
                  <a:gd name="T3" fmla="*/ 4 h 10"/>
                  <a:gd name="T4" fmla="*/ 2 w 8"/>
                  <a:gd name="T5" fmla="*/ 2 h 10"/>
                  <a:gd name="T6" fmla="*/ 4 w 8"/>
                  <a:gd name="T7" fmla="*/ 0 h 10"/>
                  <a:gd name="T8" fmla="*/ 4 w 8"/>
                  <a:gd name="T9" fmla="*/ 0 h 10"/>
                  <a:gd name="T10" fmla="*/ 6 w 8"/>
                  <a:gd name="T11" fmla="*/ 4 h 10"/>
                  <a:gd name="T12" fmla="*/ 8 w 8"/>
                  <a:gd name="T13" fmla="*/ 8 h 10"/>
                  <a:gd name="T14" fmla="*/ 8 w 8"/>
                  <a:gd name="T15" fmla="*/ 8 h 10"/>
                  <a:gd name="T16" fmla="*/ 6 w 8"/>
                  <a:gd name="T17" fmla="*/ 10 h 10"/>
                  <a:gd name="T18" fmla="*/ 4 w 8"/>
                  <a:gd name="T19" fmla="*/ 10 h 10"/>
                  <a:gd name="T20" fmla="*/ 0 w 8"/>
                  <a:gd name="T21" fmla="*/ 4 h 10"/>
                  <a:gd name="T22" fmla="*/ 0 w 8"/>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0" y="4"/>
                    </a:moveTo>
                    <a:lnTo>
                      <a:pt x="0" y="4"/>
                    </a:lnTo>
                    <a:lnTo>
                      <a:pt x="2" y="2"/>
                    </a:lnTo>
                    <a:lnTo>
                      <a:pt x="4" y="0"/>
                    </a:lnTo>
                    <a:lnTo>
                      <a:pt x="4" y="0"/>
                    </a:lnTo>
                    <a:lnTo>
                      <a:pt x="6" y="4"/>
                    </a:lnTo>
                    <a:lnTo>
                      <a:pt x="8" y="8"/>
                    </a:lnTo>
                    <a:lnTo>
                      <a:pt x="8" y="8"/>
                    </a:lnTo>
                    <a:lnTo>
                      <a:pt x="6" y="10"/>
                    </a:lnTo>
                    <a:lnTo>
                      <a:pt x="4"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1" name="Freeform 1116">
                <a:extLst>
                  <a:ext uri="{FF2B5EF4-FFF2-40B4-BE49-F238E27FC236}">
                    <a16:creationId xmlns:a16="http://schemas.microsoft.com/office/drawing/2014/main" id="{EC0D822C-38ED-6254-9BAB-288C6DCB788B}"/>
                  </a:ext>
                </a:extLst>
              </p:cNvPr>
              <p:cNvSpPr>
                <a:spLocks/>
              </p:cNvSpPr>
              <p:nvPr/>
            </p:nvSpPr>
            <p:spPr bwMode="auto">
              <a:xfrm>
                <a:off x="4242" y="1599"/>
                <a:ext cx="28" cy="22"/>
              </a:xfrm>
              <a:custGeom>
                <a:avLst/>
                <a:gdLst>
                  <a:gd name="T0" fmla="*/ 22 w 28"/>
                  <a:gd name="T1" fmla="*/ 22 h 22"/>
                  <a:gd name="T2" fmla="*/ 22 w 28"/>
                  <a:gd name="T3" fmla="*/ 22 h 22"/>
                  <a:gd name="T4" fmla="*/ 20 w 28"/>
                  <a:gd name="T5" fmla="*/ 22 h 22"/>
                  <a:gd name="T6" fmla="*/ 20 w 28"/>
                  <a:gd name="T7" fmla="*/ 22 h 22"/>
                  <a:gd name="T8" fmla="*/ 20 w 28"/>
                  <a:gd name="T9" fmla="*/ 18 h 22"/>
                  <a:gd name="T10" fmla="*/ 20 w 28"/>
                  <a:gd name="T11" fmla="*/ 18 h 22"/>
                  <a:gd name="T12" fmla="*/ 20 w 28"/>
                  <a:gd name="T13" fmla="*/ 12 h 22"/>
                  <a:gd name="T14" fmla="*/ 18 w 28"/>
                  <a:gd name="T15" fmla="*/ 14 h 22"/>
                  <a:gd name="T16" fmla="*/ 18 w 28"/>
                  <a:gd name="T17" fmla="*/ 14 h 22"/>
                  <a:gd name="T18" fmla="*/ 12 w 28"/>
                  <a:gd name="T19" fmla="*/ 14 h 22"/>
                  <a:gd name="T20" fmla="*/ 8 w 28"/>
                  <a:gd name="T21" fmla="*/ 14 h 22"/>
                  <a:gd name="T22" fmla="*/ 8 w 28"/>
                  <a:gd name="T23" fmla="*/ 14 h 22"/>
                  <a:gd name="T24" fmla="*/ 6 w 28"/>
                  <a:gd name="T25" fmla="*/ 16 h 22"/>
                  <a:gd name="T26" fmla="*/ 4 w 28"/>
                  <a:gd name="T27" fmla="*/ 14 h 22"/>
                  <a:gd name="T28" fmla="*/ 0 w 28"/>
                  <a:gd name="T29" fmla="*/ 4 h 22"/>
                  <a:gd name="T30" fmla="*/ 0 w 28"/>
                  <a:gd name="T31" fmla="*/ 4 h 22"/>
                  <a:gd name="T32" fmla="*/ 6 w 28"/>
                  <a:gd name="T33" fmla="*/ 0 h 22"/>
                  <a:gd name="T34" fmla="*/ 12 w 28"/>
                  <a:gd name="T35" fmla="*/ 0 h 22"/>
                  <a:gd name="T36" fmla="*/ 24 w 28"/>
                  <a:gd name="T37" fmla="*/ 2 h 22"/>
                  <a:gd name="T38" fmla="*/ 24 w 28"/>
                  <a:gd name="T39" fmla="*/ 2 h 22"/>
                  <a:gd name="T40" fmla="*/ 26 w 28"/>
                  <a:gd name="T41" fmla="*/ 4 h 22"/>
                  <a:gd name="T42" fmla="*/ 28 w 28"/>
                  <a:gd name="T43" fmla="*/ 6 h 22"/>
                  <a:gd name="T44" fmla="*/ 28 w 28"/>
                  <a:gd name="T45" fmla="*/ 14 h 22"/>
                  <a:gd name="T46" fmla="*/ 28 w 28"/>
                  <a:gd name="T47" fmla="*/ 14 h 22"/>
                  <a:gd name="T48" fmla="*/ 28 w 28"/>
                  <a:gd name="T49" fmla="*/ 20 h 22"/>
                  <a:gd name="T50" fmla="*/ 26 w 28"/>
                  <a:gd name="T51" fmla="*/ 22 h 22"/>
                  <a:gd name="T52" fmla="*/ 22 w 28"/>
                  <a:gd name="T53" fmla="*/ 22 h 22"/>
                  <a:gd name="T54" fmla="*/ 22 w 28"/>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2">
                    <a:moveTo>
                      <a:pt x="22" y="22"/>
                    </a:moveTo>
                    <a:lnTo>
                      <a:pt x="22" y="22"/>
                    </a:lnTo>
                    <a:lnTo>
                      <a:pt x="20" y="22"/>
                    </a:lnTo>
                    <a:lnTo>
                      <a:pt x="20" y="22"/>
                    </a:lnTo>
                    <a:lnTo>
                      <a:pt x="20" y="18"/>
                    </a:lnTo>
                    <a:lnTo>
                      <a:pt x="20" y="18"/>
                    </a:lnTo>
                    <a:lnTo>
                      <a:pt x="20" y="12"/>
                    </a:lnTo>
                    <a:lnTo>
                      <a:pt x="18" y="14"/>
                    </a:lnTo>
                    <a:lnTo>
                      <a:pt x="18" y="14"/>
                    </a:lnTo>
                    <a:lnTo>
                      <a:pt x="12" y="14"/>
                    </a:lnTo>
                    <a:lnTo>
                      <a:pt x="8" y="14"/>
                    </a:lnTo>
                    <a:lnTo>
                      <a:pt x="8" y="14"/>
                    </a:lnTo>
                    <a:lnTo>
                      <a:pt x="6" y="16"/>
                    </a:lnTo>
                    <a:lnTo>
                      <a:pt x="4" y="14"/>
                    </a:lnTo>
                    <a:lnTo>
                      <a:pt x="0" y="4"/>
                    </a:lnTo>
                    <a:lnTo>
                      <a:pt x="0" y="4"/>
                    </a:lnTo>
                    <a:lnTo>
                      <a:pt x="6" y="0"/>
                    </a:lnTo>
                    <a:lnTo>
                      <a:pt x="12" y="0"/>
                    </a:lnTo>
                    <a:lnTo>
                      <a:pt x="24" y="2"/>
                    </a:lnTo>
                    <a:lnTo>
                      <a:pt x="24" y="2"/>
                    </a:lnTo>
                    <a:lnTo>
                      <a:pt x="26" y="4"/>
                    </a:lnTo>
                    <a:lnTo>
                      <a:pt x="28" y="6"/>
                    </a:lnTo>
                    <a:lnTo>
                      <a:pt x="28" y="14"/>
                    </a:lnTo>
                    <a:lnTo>
                      <a:pt x="28" y="14"/>
                    </a:lnTo>
                    <a:lnTo>
                      <a:pt x="28" y="20"/>
                    </a:lnTo>
                    <a:lnTo>
                      <a:pt x="26" y="22"/>
                    </a:lnTo>
                    <a:lnTo>
                      <a:pt x="22" y="22"/>
                    </a:lnTo>
                    <a:lnTo>
                      <a:pt x="2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2" name="Freeform 1117">
                <a:extLst>
                  <a:ext uri="{FF2B5EF4-FFF2-40B4-BE49-F238E27FC236}">
                    <a16:creationId xmlns:a16="http://schemas.microsoft.com/office/drawing/2014/main" id="{B9454520-F838-6797-D0E1-42F0B4BA4179}"/>
                  </a:ext>
                </a:extLst>
              </p:cNvPr>
              <p:cNvSpPr>
                <a:spLocks/>
              </p:cNvSpPr>
              <p:nvPr/>
            </p:nvSpPr>
            <p:spPr bwMode="auto">
              <a:xfrm>
                <a:off x="4312" y="1601"/>
                <a:ext cx="20" cy="16"/>
              </a:xfrm>
              <a:custGeom>
                <a:avLst/>
                <a:gdLst>
                  <a:gd name="T0" fmla="*/ 2 w 20"/>
                  <a:gd name="T1" fmla="*/ 16 h 16"/>
                  <a:gd name="T2" fmla="*/ 2 w 20"/>
                  <a:gd name="T3" fmla="*/ 16 h 16"/>
                  <a:gd name="T4" fmla="*/ 0 w 20"/>
                  <a:gd name="T5" fmla="*/ 10 h 16"/>
                  <a:gd name="T6" fmla="*/ 0 w 20"/>
                  <a:gd name="T7" fmla="*/ 0 h 16"/>
                  <a:gd name="T8" fmla="*/ 0 w 20"/>
                  <a:gd name="T9" fmla="*/ 0 h 16"/>
                  <a:gd name="T10" fmla="*/ 2 w 20"/>
                  <a:gd name="T11" fmla="*/ 2 h 16"/>
                  <a:gd name="T12" fmla="*/ 4 w 20"/>
                  <a:gd name="T13" fmla="*/ 2 h 16"/>
                  <a:gd name="T14" fmla="*/ 10 w 20"/>
                  <a:gd name="T15" fmla="*/ 2 h 16"/>
                  <a:gd name="T16" fmla="*/ 12 w 20"/>
                  <a:gd name="T17" fmla="*/ 2 h 16"/>
                  <a:gd name="T18" fmla="*/ 14 w 20"/>
                  <a:gd name="T19" fmla="*/ 4 h 16"/>
                  <a:gd name="T20" fmla="*/ 16 w 20"/>
                  <a:gd name="T21" fmla="*/ 8 h 16"/>
                  <a:gd name="T22" fmla="*/ 20 w 20"/>
                  <a:gd name="T23" fmla="*/ 14 h 16"/>
                  <a:gd name="T24" fmla="*/ 20 w 20"/>
                  <a:gd name="T25" fmla="*/ 14 h 16"/>
                  <a:gd name="T26" fmla="*/ 18 w 20"/>
                  <a:gd name="T27" fmla="*/ 14 h 16"/>
                  <a:gd name="T28" fmla="*/ 16 w 20"/>
                  <a:gd name="T29" fmla="*/ 12 h 16"/>
                  <a:gd name="T30" fmla="*/ 12 w 20"/>
                  <a:gd name="T31" fmla="*/ 10 h 16"/>
                  <a:gd name="T32" fmla="*/ 10 w 20"/>
                  <a:gd name="T33" fmla="*/ 8 h 16"/>
                  <a:gd name="T34" fmla="*/ 8 w 20"/>
                  <a:gd name="T35" fmla="*/ 12 h 16"/>
                  <a:gd name="T36" fmla="*/ 8 w 20"/>
                  <a:gd name="T37" fmla="*/ 12 h 16"/>
                  <a:gd name="T38" fmla="*/ 4 w 20"/>
                  <a:gd name="T39" fmla="*/ 12 h 16"/>
                  <a:gd name="T40" fmla="*/ 2 w 20"/>
                  <a:gd name="T41" fmla="*/ 16 h 16"/>
                  <a:gd name="T42" fmla="*/ 2 w 20"/>
                  <a:gd name="T4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6">
                    <a:moveTo>
                      <a:pt x="2" y="16"/>
                    </a:moveTo>
                    <a:lnTo>
                      <a:pt x="2" y="16"/>
                    </a:lnTo>
                    <a:lnTo>
                      <a:pt x="0" y="10"/>
                    </a:lnTo>
                    <a:lnTo>
                      <a:pt x="0" y="0"/>
                    </a:lnTo>
                    <a:lnTo>
                      <a:pt x="0" y="0"/>
                    </a:lnTo>
                    <a:lnTo>
                      <a:pt x="2" y="2"/>
                    </a:lnTo>
                    <a:lnTo>
                      <a:pt x="4" y="2"/>
                    </a:lnTo>
                    <a:lnTo>
                      <a:pt x="10" y="2"/>
                    </a:lnTo>
                    <a:lnTo>
                      <a:pt x="12" y="2"/>
                    </a:lnTo>
                    <a:lnTo>
                      <a:pt x="14" y="4"/>
                    </a:lnTo>
                    <a:lnTo>
                      <a:pt x="16" y="8"/>
                    </a:lnTo>
                    <a:lnTo>
                      <a:pt x="20" y="14"/>
                    </a:lnTo>
                    <a:lnTo>
                      <a:pt x="20" y="14"/>
                    </a:lnTo>
                    <a:lnTo>
                      <a:pt x="18" y="14"/>
                    </a:lnTo>
                    <a:lnTo>
                      <a:pt x="16" y="12"/>
                    </a:lnTo>
                    <a:lnTo>
                      <a:pt x="12" y="10"/>
                    </a:lnTo>
                    <a:lnTo>
                      <a:pt x="10" y="8"/>
                    </a:lnTo>
                    <a:lnTo>
                      <a:pt x="8" y="12"/>
                    </a:lnTo>
                    <a:lnTo>
                      <a:pt x="8" y="12"/>
                    </a:lnTo>
                    <a:lnTo>
                      <a:pt x="4" y="12"/>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3" name="Freeform 1118">
                <a:extLst>
                  <a:ext uri="{FF2B5EF4-FFF2-40B4-BE49-F238E27FC236}">
                    <a16:creationId xmlns:a16="http://schemas.microsoft.com/office/drawing/2014/main" id="{2EA7D7DC-4A7C-3A85-13F8-57B7BF288E31}"/>
                  </a:ext>
                </a:extLst>
              </p:cNvPr>
              <p:cNvSpPr>
                <a:spLocks/>
              </p:cNvSpPr>
              <p:nvPr/>
            </p:nvSpPr>
            <p:spPr bwMode="auto">
              <a:xfrm>
                <a:off x="4260" y="1605"/>
                <a:ext cx="6" cy="12"/>
              </a:xfrm>
              <a:custGeom>
                <a:avLst/>
                <a:gdLst>
                  <a:gd name="T0" fmla="*/ 0 w 6"/>
                  <a:gd name="T1" fmla="*/ 8 h 12"/>
                  <a:gd name="T2" fmla="*/ 0 w 6"/>
                  <a:gd name="T3" fmla="*/ 8 h 12"/>
                  <a:gd name="T4" fmla="*/ 0 w 6"/>
                  <a:gd name="T5" fmla="*/ 2 h 12"/>
                  <a:gd name="T6" fmla="*/ 2 w 6"/>
                  <a:gd name="T7" fmla="*/ 0 h 12"/>
                  <a:gd name="T8" fmla="*/ 2 w 6"/>
                  <a:gd name="T9" fmla="*/ 0 h 12"/>
                  <a:gd name="T10" fmla="*/ 4 w 6"/>
                  <a:gd name="T11" fmla="*/ 2 h 12"/>
                  <a:gd name="T12" fmla="*/ 6 w 6"/>
                  <a:gd name="T13" fmla="*/ 6 h 12"/>
                  <a:gd name="T14" fmla="*/ 6 w 6"/>
                  <a:gd name="T15" fmla="*/ 6 h 12"/>
                  <a:gd name="T16" fmla="*/ 4 w 6"/>
                  <a:gd name="T17" fmla="*/ 10 h 12"/>
                  <a:gd name="T18" fmla="*/ 2 w 6"/>
                  <a:gd name="T19" fmla="*/ 12 h 12"/>
                  <a:gd name="T20" fmla="*/ 2 w 6"/>
                  <a:gd name="T21" fmla="*/ 12 h 12"/>
                  <a:gd name="T22" fmla="*/ 0 w 6"/>
                  <a:gd name="T23" fmla="*/ 12 h 12"/>
                  <a:gd name="T24" fmla="*/ 0 w 6"/>
                  <a:gd name="T25" fmla="*/ 8 h 12"/>
                  <a:gd name="T26" fmla="*/ 0 w 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0" y="8"/>
                    </a:moveTo>
                    <a:lnTo>
                      <a:pt x="0" y="8"/>
                    </a:lnTo>
                    <a:lnTo>
                      <a:pt x="0" y="2"/>
                    </a:lnTo>
                    <a:lnTo>
                      <a:pt x="2" y="0"/>
                    </a:lnTo>
                    <a:lnTo>
                      <a:pt x="2" y="0"/>
                    </a:lnTo>
                    <a:lnTo>
                      <a:pt x="4" y="2"/>
                    </a:lnTo>
                    <a:lnTo>
                      <a:pt x="6" y="6"/>
                    </a:lnTo>
                    <a:lnTo>
                      <a:pt x="6" y="6"/>
                    </a:lnTo>
                    <a:lnTo>
                      <a:pt x="4" y="10"/>
                    </a:lnTo>
                    <a:lnTo>
                      <a:pt x="2" y="12"/>
                    </a:lnTo>
                    <a:lnTo>
                      <a:pt x="2"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4" name="Freeform 1119">
                <a:extLst>
                  <a:ext uri="{FF2B5EF4-FFF2-40B4-BE49-F238E27FC236}">
                    <a16:creationId xmlns:a16="http://schemas.microsoft.com/office/drawing/2014/main" id="{C089014E-CF33-ACCD-4C97-DE9451189ED2}"/>
                  </a:ext>
                </a:extLst>
              </p:cNvPr>
              <p:cNvSpPr>
                <a:spLocks/>
              </p:cNvSpPr>
              <p:nvPr/>
            </p:nvSpPr>
            <p:spPr bwMode="auto">
              <a:xfrm>
                <a:off x="4314" y="1607"/>
                <a:ext cx="6" cy="10"/>
              </a:xfrm>
              <a:custGeom>
                <a:avLst/>
                <a:gdLst>
                  <a:gd name="T0" fmla="*/ 0 w 6"/>
                  <a:gd name="T1" fmla="*/ 10 h 10"/>
                  <a:gd name="T2" fmla="*/ 0 w 6"/>
                  <a:gd name="T3" fmla="*/ 10 h 10"/>
                  <a:gd name="T4" fmla="*/ 0 w 6"/>
                  <a:gd name="T5" fmla="*/ 4 h 10"/>
                  <a:gd name="T6" fmla="*/ 2 w 6"/>
                  <a:gd name="T7" fmla="*/ 0 h 10"/>
                  <a:gd name="T8" fmla="*/ 2 w 6"/>
                  <a:gd name="T9" fmla="*/ 0 h 10"/>
                  <a:gd name="T10" fmla="*/ 4 w 6"/>
                  <a:gd name="T11" fmla="*/ 0 h 10"/>
                  <a:gd name="T12" fmla="*/ 4 w 6"/>
                  <a:gd name="T13" fmla="*/ 2 h 10"/>
                  <a:gd name="T14" fmla="*/ 6 w 6"/>
                  <a:gd name="T15" fmla="*/ 6 h 10"/>
                  <a:gd name="T16" fmla="*/ 6 w 6"/>
                  <a:gd name="T17" fmla="*/ 6 h 10"/>
                  <a:gd name="T18" fmla="*/ 4 w 6"/>
                  <a:gd name="T19" fmla="*/ 10 h 10"/>
                  <a:gd name="T20" fmla="*/ 0 w 6"/>
                  <a:gd name="T21" fmla="*/ 10 h 10"/>
                  <a:gd name="T22" fmla="*/ 0 w 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0" y="10"/>
                    </a:moveTo>
                    <a:lnTo>
                      <a:pt x="0" y="10"/>
                    </a:lnTo>
                    <a:lnTo>
                      <a:pt x="0" y="4"/>
                    </a:lnTo>
                    <a:lnTo>
                      <a:pt x="2" y="0"/>
                    </a:lnTo>
                    <a:lnTo>
                      <a:pt x="2" y="0"/>
                    </a:lnTo>
                    <a:lnTo>
                      <a:pt x="4" y="0"/>
                    </a:lnTo>
                    <a:lnTo>
                      <a:pt x="4" y="2"/>
                    </a:lnTo>
                    <a:lnTo>
                      <a:pt x="6" y="6"/>
                    </a:lnTo>
                    <a:lnTo>
                      <a:pt x="6" y="6"/>
                    </a:lnTo>
                    <a:lnTo>
                      <a:pt x="4"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5" name="Freeform 1120">
                <a:extLst>
                  <a:ext uri="{FF2B5EF4-FFF2-40B4-BE49-F238E27FC236}">
                    <a16:creationId xmlns:a16="http://schemas.microsoft.com/office/drawing/2014/main" id="{EE781683-B614-14C9-9F28-A85146DF5868}"/>
                  </a:ext>
                </a:extLst>
              </p:cNvPr>
              <p:cNvSpPr>
                <a:spLocks/>
              </p:cNvSpPr>
              <p:nvPr/>
            </p:nvSpPr>
            <p:spPr bwMode="auto">
              <a:xfrm>
                <a:off x="4894" y="1599"/>
                <a:ext cx="30" cy="18"/>
              </a:xfrm>
              <a:custGeom>
                <a:avLst/>
                <a:gdLst>
                  <a:gd name="T0" fmla="*/ 0 w 30"/>
                  <a:gd name="T1" fmla="*/ 2 h 18"/>
                  <a:gd name="T2" fmla="*/ 0 w 30"/>
                  <a:gd name="T3" fmla="*/ 2 h 18"/>
                  <a:gd name="T4" fmla="*/ 8 w 30"/>
                  <a:gd name="T5" fmla="*/ 0 h 18"/>
                  <a:gd name="T6" fmla="*/ 16 w 30"/>
                  <a:gd name="T7" fmla="*/ 0 h 18"/>
                  <a:gd name="T8" fmla="*/ 20 w 30"/>
                  <a:gd name="T9" fmla="*/ 0 h 18"/>
                  <a:gd name="T10" fmla="*/ 24 w 30"/>
                  <a:gd name="T11" fmla="*/ 4 h 18"/>
                  <a:gd name="T12" fmla="*/ 28 w 30"/>
                  <a:gd name="T13" fmla="*/ 8 h 18"/>
                  <a:gd name="T14" fmla="*/ 30 w 30"/>
                  <a:gd name="T15" fmla="*/ 16 h 18"/>
                  <a:gd name="T16" fmla="*/ 30 w 30"/>
                  <a:gd name="T17" fmla="*/ 16 h 18"/>
                  <a:gd name="T18" fmla="*/ 24 w 30"/>
                  <a:gd name="T19" fmla="*/ 18 h 18"/>
                  <a:gd name="T20" fmla="*/ 20 w 30"/>
                  <a:gd name="T21" fmla="*/ 16 h 18"/>
                  <a:gd name="T22" fmla="*/ 20 w 30"/>
                  <a:gd name="T23" fmla="*/ 16 h 18"/>
                  <a:gd name="T24" fmla="*/ 14 w 30"/>
                  <a:gd name="T25" fmla="*/ 12 h 18"/>
                  <a:gd name="T26" fmla="*/ 10 w 30"/>
                  <a:gd name="T27" fmla="*/ 12 h 18"/>
                  <a:gd name="T28" fmla="*/ 6 w 30"/>
                  <a:gd name="T29" fmla="*/ 16 h 18"/>
                  <a:gd name="T30" fmla="*/ 6 w 30"/>
                  <a:gd name="T31" fmla="*/ 16 h 18"/>
                  <a:gd name="T32" fmla="*/ 6 w 30"/>
                  <a:gd name="T33" fmla="*/ 16 h 18"/>
                  <a:gd name="T34" fmla="*/ 4 w 30"/>
                  <a:gd name="T35" fmla="*/ 16 h 18"/>
                  <a:gd name="T36" fmla="*/ 4 w 30"/>
                  <a:gd name="T37" fmla="*/ 12 h 18"/>
                  <a:gd name="T38" fmla="*/ 0 w 30"/>
                  <a:gd name="T39" fmla="*/ 2 h 18"/>
                  <a:gd name="T40" fmla="*/ 0 w 30"/>
                  <a:gd name="T4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18">
                    <a:moveTo>
                      <a:pt x="0" y="2"/>
                    </a:moveTo>
                    <a:lnTo>
                      <a:pt x="0" y="2"/>
                    </a:lnTo>
                    <a:lnTo>
                      <a:pt x="8" y="0"/>
                    </a:lnTo>
                    <a:lnTo>
                      <a:pt x="16" y="0"/>
                    </a:lnTo>
                    <a:lnTo>
                      <a:pt x="20" y="0"/>
                    </a:lnTo>
                    <a:lnTo>
                      <a:pt x="24" y="4"/>
                    </a:lnTo>
                    <a:lnTo>
                      <a:pt x="28" y="8"/>
                    </a:lnTo>
                    <a:lnTo>
                      <a:pt x="30" y="16"/>
                    </a:lnTo>
                    <a:lnTo>
                      <a:pt x="30" y="16"/>
                    </a:lnTo>
                    <a:lnTo>
                      <a:pt x="24" y="18"/>
                    </a:lnTo>
                    <a:lnTo>
                      <a:pt x="20" y="16"/>
                    </a:lnTo>
                    <a:lnTo>
                      <a:pt x="20" y="16"/>
                    </a:lnTo>
                    <a:lnTo>
                      <a:pt x="14" y="12"/>
                    </a:lnTo>
                    <a:lnTo>
                      <a:pt x="10" y="12"/>
                    </a:lnTo>
                    <a:lnTo>
                      <a:pt x="6" y="16"/>
                    </a:lnTo>
                    <a:lnTo>
                      <a:pt x="6" y="16"/>
                    </a:lnTo>
                    <a:lnTo>
                      <a:pt x="6" y="16"/>
                    </a:lnTo>
                    <a:lnTo>
                      <a:pt x="4" y="16"/>
                    </a:lnTo>
                    <a:lnTo>
                      <a:pt x="4" y="1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6" name="Freeform 1121">
                <a:extLst>
                  <a:ext uri="{FF2B5EF4-FFF2-40B4-BE49-F238E27FC236}">
                    <a16:creationId xmlns:a16="http://schemas.microsoft.com/office/drawing/2014/main" id="{59FA82E1-2987-2AAB-E6D4-948798E6137D}"/>
                  </a:ext>
                </a:extLst>
              </p:cNvPr>
              <p:cNvSpPr>
                <a:spLocks/>
              </p:cNvSpPr>
              <p:nvPr/>
            </p:nvSpPr>
            <p:spPr bwMode="auto">
              <a:xfrm>
                <a:off x="4850" y="1591"/>
                <a:ext cx="8" cy="30"/>
              </a:xfrm>
              <a:custGeom>
                <a:avLst/>
                <a:gdLst>
                  <a:gd name="T0" fmla="*/ 6 w 8"/>
                  <a:gd name="T1" fmla="*/ 30 h 30"/>
                  <a:gd name="T2" fmla="*/ 6 w 8"/>
                  <a:gd name="T3" fmla="*/ 30 h 30"/>
                  <a:gd name="T4" fmla="*/ 4 w 8"/>
                  <a:gd name="T5" fmla="*/ 30 h 30"/>
                  <a:gd name="T6" fmla="*/ 4 w 8"/>
                  <a:gd name="T7" fmla="*/ 30 h 30"/>
                  <a:gd name="T8" fmla="*/ 4 w 8"/>
                  <a:gd name="T9" fmla="*/ 28 h 30"/>
                  <a:gd name="T10" fmla="*/ 2 w 8"/>
                  <a:gd name="T11" fmla="*/ 26 h 30"/>
                  <a:gd name="T12" fmla="*/ 0 w 8"/>
                  <a:gd name="T13" fmla="*/ 26 h 30"/>
                  <a:gd name="T14" fmla="*/ 0 w 8"/>
                  <a:gd name="T15" fmla="*/ 22 h 30"/>
                  <a:gd name="T16" fmla="*/ 0 w 8"/>
                  <a:gd name="T17" fmla="*/ 22 h 30"/>
                  <a:gd name="T18" fmla="*/ 2 w 8"/>
                  <a:gd name="T19" fmla="*/ 18 h 30"/>
                  <a:gd name="T20" fmla="*/ 4 w 8"/>
                  <a:gd name="T21" fmla="*/ 14 h 30"/>
                  <a:gd name="T22" fmla="*/ 2 w 8"/>
                  <a:gd name="T23" fmla="*/ 8 h 30"/>
                  <a:gd name="T24" fmla="*/ 2 w 8"/>
                  <a:gd name="T25" fmla="*/ 8 h 30"/>
                  <a:gd name="T26" fmla="*/ 2 w 8"/>
                  <a:gd name="T27" fmla="*/ 4 h 30"/>
                  <a:gd name="T28" fmla="*/ 4 w 8"/>
                  <a:gd name="T29" fmla="*/ 0 h 30"/>
                  <a:gd name="T30" fmla="*/ 4 w 8"/>
                  <a:gd name="T31" fmla="*/ 0 h 30"/>
                  <a:gd name="T32" fmla="*/ 6 w 8"/>
                  <a:gd name="T33" fmla="*/ 6 h 30"/>
                  <a:gd name="T34" fmla="*/ 8 w 8"/>
                  <a:gd name="T35" fmla="*/ 12 h 30"/>
                  <a:gd name="T36" fmla="*/ 8 w 8"/>
                  <a:gd name="T37" fmla="*/ 20 h 30"/>
                  <a:gd name="T38" fmla="*/ 6 w 8"/>
                  <a:gd name="T39" fmla="*/ 30 h 30"/>
                  <a:gd name="T40" fmla="*/ 6 w 8"/>
                  <a:gd name="T4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0">
                    <a:moveTo>
                      <a:pt x="6" y="30"/>
                    </a:moveTo>
                    <a:lnTo>
                      <a:pt x="6" y="30"/>
                    </a:lnTo>
                    <a:lnTo>
                      <a:pt x="4" y="30"/>
                    </a:lnTo>
                    <a:lnTo>
                      <a:pt x="4" y="30"/>
                    </a:lnTo>
                    <a:lnTo>
                      <a:pt x="4" y="28"/>
                    </a:lnTo>
                    <a:lnTo>
                      <a:pt x="2" y="26"/>
                    </a:lnTo>
                    <a:lnTo>
                      <a:pt x="0" y="26"/>
                    </a:lnTo>
                    <a:lnTo>
                      <a:pt x="0" y="22"/>
                    </a:lnTo>
                    <a:lnTo>
                      <a:pt x="0" y="22"/>
                    </a:lnTo>
                    <a:lnTo>
                      <a:pt x="2" y="18"/>
                    </a:lnTo>
                    <a:lnTo>
                      <a:pt x="4" y="14"/>
                    </a:lnTo>
                    <a:lnTo>
                      <a:pt x="2" y="8"/>
                    </a:lnTo>
                    <a:lnTo>
                      <a:pt x="2" y="8"/>
                    </a:lnTo>
                    <a:lnTo>
                      <a:pt x="2" y="4"/>
                    </a:lnTo>
                    <a:lnTo>
                      <a:pt x="4" y="0"/>
                    </a:lnTo>
                    <a:lnTo>
                      <a:pt x="4" y="0"/>
                    </a:lnTo>
                    <a:lnTo>
                      <a:pt x="6" y="6"/>
                    </a:lnTo>
                    <a:lnTo>
                      <a:pt x="8" y="12"/>
                    </a:lnTo>
                    <a:lnTo>
                      <a:pt x="8" y="20"/>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7" name="Freeform 1122">
                <a:extLst>
                  <a:ext uri="{FF2B5EF4-FFF2-40B4-BE49-F238E27FC236}">
                    <a16:creationId xmlns:a16="http://schemas.microsoft.com/office/drawing/2014/main" id="{02CAAE8C-0EA6-4261-EC02-DA4C86108B31}"/>
                  </a:ext>
                </a:extLst>
              </p:cNvPr>
              <p:cNvSpPr>
                <a:spLocks/>
              </p:cNvSpPr>
              <p:nvPr/>
            </p:nvSpPr>
            <p:spPr bwMode="auto">
              <a:xfrm>
                <a:off x="4966" y="1603"/>
                <a:ext cx="8" cy="12"/>
              </a:xfrm>
              <a:custGeom>
                <a:avLst/>
                <a:gdLst>
                  <a:gd name="T0" fmla="*/ 8 w 8"/>
                  <a:gd name="T1" fmla="*/ 6 h 12"/>
                  <a:gd name="T2" fmla="*/ 8 w 8"/>
                  <a:gd name="T3" fmla="*/ 6 h 12"/>
                  <a:gd name="T4" fmla="*/ 4 w 8"/>
                  <a:gd name="T5" fmla="*/ 12 h 12"/>
                  <a:gd name="T6" fmla="*/ 2 w 8"/>
                  <a:gd name="T7" fmla="*/ 12 h 12"/>
                  <a:gd name="T8" fmla="*/ 2 w 8"/>
                  <a:gd name="T9" fmla="*/ 10 h 12"/>
                  <a:gd name="T10" fmla="*/ 2 w 8"/>
                  <a:gd name="T11" fmla="*/ 10 h 12"/>
                  <a:gd name="T12" fmla="*/ 0 w 8"/>
                  <a:gd name="T13" fmla="*/ 6 h 12"/>
                  <a:gd name="T14" fmla="*/ 0 w 8"/>
                  <a:gd name="T15" fmla="*/ 0 h 12"/>
                  <a:gd name="T16" fmla="*/ 0 w 8"/>
                  <a:gd name="T17" fmla="*/ 0 h 12"/>
                  <a:gd name="T18" fmla="*/ 2 w 8"/>
                  <a:gd name="T19" fmla="*/ 0 h 12"/>
                  <a:gd name="T20" fmla="*/ 4 w 8"/>
                  <a:gd name="T21" fmla="*/ 0 h 12"/>
                  <a:gd name="T22" fmla="*/ 8 w 8"/>
                  <a:gd name="T23" fmla="*/ 6 h 12"/>
                  <a:gd name="T24" fmla="*/ 8 w 8"/>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lnTo>
                      <a:pt x="8" y="6"/>
                    </a:lnTo>
                    <a:lnTo>
                      <a:pt x="4" y="12"/>
                    </a:lnTo>
                    <a:lnTo>
                      <a:pt x="2" y="12"/>
                    </a:lnTo>
                    <a:lnTo>
                      <a:pt x="2" y="10"/>
                    </a:lnTo>
                    <a:lnTo>
                      <a:pt x="2" y="10"/>
                    </a:lnTo>
                    <a:lnTo>
                      <a:pt x="0" y="6"/>
                    </a:lnTo>
                    <a:lnTo>
                      <a:pt x="0" y="0"/>
                    </a:lnTo>
                    <a:lnTo>
                      <a:pt x="0" y="0"/>
                    </a:lnTo>
                    <a:lnTo>
                      <a:pt x="2" y="0"/>
                    </a:lnTo>
                    <a:lnTo>
                      <a:pt x="4"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8" name="Freeform 1123">
                <a:extLst>
                  <a:ext uri="{FF2B5EF4-FFF2-40B4-BE49-F238E27FC236}">
                    <a16:creationId xmlns:a16="http://schemas.microsoft.com/office/drawing/2014/main" id="{6982D1B0-690F-B4E7-E723-A154323DB1B5}"/>
                  </a:ext>
                </a:extLst>
              </p:cNvPr>
              <p:cNvSpPr>
                <a:spLocks/>
              </p:cNvSpPr>
              <p:nvPr/>
            </p:nvSpPr>
            <p:spPr bwMode="auto">
              <a:xfrm>
                <a:off x="4976" y="1603"/>
                <a:ext cx="6" cy="8"/>
              </a:xfrm>
              <a:custGeom>
                <a:avLst/>
                <a:gdLst>
                  <a:gd name="T0" fmla="*/ 0 w 6"/>
                  <a:gd name="T1" fmla="*/ 0 h 8"/>
                  <a:gd name="T2" fmla="*/ 0 w 6"/>
                  <a:gd name="T3" fmla="*/ 0 h 8"/>
                  <a:gd name="T4" fmla="*/ 2 w 6"/>
                  <a:gd name="T5" fmla="*/ 0 h 8"/>
                  <a:gd name="T6" fmla="*/ 4 w 6"/>
                  <a:gd name="T7" fmla="*/ 0 h 8"/>
                  <a:gd name="T8" fmla="*/ 6 w 6"/>
                  <a:gd name="T9" fmla="*/ 8 h 8"/>
                  <a:gd name="T10" fmla="*/ 6 w 6"/>
                  <a:gd name="T11" fmla="*/ 8 h 8"/>
                  <a:gd name="T12" fmla="*/ 2 w 6"/>
                  <a:gd name="T13" fmla="*/ 8 h 8"/>
                  <a:gd name="T14" fmla="*/ 0 w 6"/>
                  <a:gd name="T15" fmla="*/ 0 h 8"/>
                  <a:gd name="T16" fmla="*/ 0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0"/>
                    </a:moveTo>
                    <a:lnTo>
                      <a:pt x="0" y="0"/>
                    </a:lnTo>
                    <a:lnTo>
                      <a:pt x="2" y="0"/>
                    </a:lnTo>
                    <a:lnTo>
                      <a:pt x="4" y="0"/>
                    </a:lnTo>
                    <a:lnTo>
                      <a:pt x="6" y="8"/>
                    </a:lnTo>
                    <a:lnTo>
                      <a:pt x="6" y="8"/>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9" name="Freeform 1124">
                <a:extLst>
                  <a:ext uri="{FF2B5EF4-FFF2-40B4-BE49-F238E27FC236}">
                    <a16:creationId xmlns:a16="http://schemas.microsoft.com/office/drawing/2014/main" id="{73B9DD62-5BC8-ADC3-00AB-2C08DBABA8B1}"/>
                  </a:ext>
                </a:extLst>
              </p:cNvPr>
              <p:cNvSpPr>
                <a:spLocks/>
              </p:cNvSpPr>
              <p:nvPr/>
            </p:nvSpPr>
            <p:spPr bwMode="auto">
              <a:xfrm>
                <a:off x="2936" y="1597"/>
                <a:ext cx="28" cy="28"/>
              </a:xfrm>
              <a:custGeom>
                <a:avLst/>
                <a:gdLst>
                  <a:gd name="T0" fmla="*/ 24 w 28"/>
                  <a:gd name="T1" fmla="*/ 28 h 28"/>
                  <a:gd name="T2" fmla="*/ 24 w 28"/>
                  <a:gd name="T3" fmla="*/ 28 h 28"/>
                  <a:gd name="T4" fmla="*/ 22 w 28"/>
                  <a:gd name="T5" fmla="*/ 24 h 28"/>
                  <a:gd name="T6" fmla="*/ 22 w 28"/>
                  <a:gd name="T7" fmla="*/ 24 h 28"/>
                  <a:gd name="T8" fmla="*/ 22 w 28"/>
                  <a:gd name="T9" fmla="*/ 18 h 28"/>
                  <a:gd name="T10" fmla="*/ 20 w 28"/>
                  <a:gd name="T11" fmla="*/ 16 h 28"/>
                  <a:gd name="T12" fmla="*/ 20 w 28"/>
                  <a:gd name="T13" fmla="*/ 20 h 28"/>
                  <a:gd name="T14" fmla="*/ 20 w 28"/>
                  <a:gd name="T15" fmla="*/ 20 h 28"/>
                  <a:gd name="T16" fmla="*/ 12 w 28"/>
                  <a:gd name="T17" fmla="*/ 16 h 28"/>
                  <a:gd name="T18" fmla="*/ 8 w 28"/>
                  <a:gd name="T19" fmla="*/ 14 h 28"/>
                  <a:gd name="T20" fmla="*/ 4 w 28"/>
                  <a:gd name="T21" fmla="*/ 18 h 28"/>
                  <a:gd name="T22" fmla="*/ 4 w 28"/>
                  <a:gd name="T23" fmla="*/ 18 h 28"/>
                  <a:gd name="T24" fmla="*/ 4 w 28"/>
                  <a:gd name="T25" fmla="*/ 20 h 28"/>
                  <a:gd name="T26" fmla="*/ 2 w 28"/>
                  <a:gd name="T27" fmla="*/ 18 h 28"/>
                  <a:gd name="T28" fmla="*/ 0 w 28"/>
                  <a:gd name="T29" fmla="*/ 10 h 28"/>
                  <a:gd name="T30" fmla="*/ 0 w 28"/>
                  <a:gd name="T31" fmla="*/ 10 h 28"/>
                  <a:gd name="T32" fmla="*/ 0 w 28"/>
                  <a:gd name="T33" fmla="*/ 8 h 28"/>
                  <a:gd name="T34" fmla="*/ 2 w 28"/>
                  <a:gd name="T35" fmla="*/ 6 h 28"/>
                  <a:gd name="T36" fmla="*/ 4 w 28"/>
                  <a:gd name="T37" fmla="*/ 6 h 28"/>
                  <a:gd name="T38" fmla="*/ 4 w 28"/>
                  <a:gd name="T39" fmla="*/ 6 h 28"/>
                  <a:gd name="T40" fmla="*/ 6 w 28"/>
                  <a:gd name="T41" fmla="*/ 8 h 28"/>
                  <a:gd name="T42" fmla="*/ 6 w 28"/>
                  <a:gd name="T43" fmla="*/ 8 h 28"/>
                  <a:gd name="T44" fmla="*/ 8 w 28"/>
                  <a:gd name="T45" fmla="*/ 2 h 28"/>
                  <a:gd name="T46" fmla="*/ 10 w 28"/>
                  <a:gd name="T47" fmla="*/ 0 h 28"/>
                  <a:gd name="T48" fmla="*/ 12 w 28"/>
                  <a:gd name="T49" fmla="*/ 0 h 28"/>
                  <a:gd name="T50" fmla="*/ 14 w 28"/>
                  <a:gd name="T51" fmla="*/ 0 h 28"/>
                  <a:gd name="T52" fmla="*/ 18 w 28"/>
                  <a:gd name="T53" fmla="*/ 4 h 28"/>
                  <a:gd name="T54" fmla="*/ 20 w 28"/>
                  <a:gd name="T55" fmla="*/ 4 h 28"/>
                  <a:gd name="T56" fmla="*/ 22 w 28"/>
                  <a:gd name="T57" fmla="*/ 6 h 28"/>
                  <a:gd name="T58" fmla="*/ 22 w 28"/>
                  <a:gd name="T59" fmla="*/ 6 h 28"/>
                  <a:gd name="T60" fmla="*/ 24 w 28"/>
                  <a:gd name="T61" fmla="*/ 4 h 28"/>
                  <a:gd name="T62" fmla="*/ 24 w 28"/>
                  <a:gd name="T63" fmla="*/ 6 h 28"/>
                  <a:gd name="T64" fmla="*/ 26 w 28"/>
                  <a:gd name="T65" fmla="*/ 10 h 28"/>
                  <a:gd name="T66" fmla="*/ 28 w 28"/>
                  <a:gd name="T67" fmla="*/ 24 h 28"/>
                  <a:gd name="T68" fmla="*/ 28 w 28"/>
                  <a:gd name="T69" fmla="*/ 24 h 28"/>
                  <a:gd name="T70" fmla="*/ 28 w 28"/>
                  <a:gd name="T71" fmla="*/ 26 h 28"/>
                  <a:gd name="T72" fmla="*/ 26 w 28"/>
                  <a:gd name="T73" fmla="*/ 28 h 28"/>
                  <a:gd name="T74" fmla="*/ 24 w 28"/>
                  <a:gd name="T75" fmla="*/ 28 h 28"/>
                  <a:gd name="T76" fmla="*/ 24 w 28"/>
                  <a:gd name="T7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28">
                    <a:moveTo>
                      <a:pt x="24" y="28"/>
                    </a:moveTo>
                    <a:lnTo>
                      <a:pt x="24" y="28"/>
                    </a:lnTo>
                    <a:lnTo>
                      <a:pt x="22" y="24"/>
                    </a:lnTo>
                    <a:lnTo>
                      <a:pt x="22" y="24"/>
                    </a:lnTo>
                    <a:lnTo>
                      <a:pt x="22" y="18"/>
                    </a:lnTo>
                    <a:lnTo>
                      <a:pt x="20" y="16"/>
                    </a:lnTo>
                    <a:lnTo>
                      <a:pt x="20" y="20"/>
                    </a:lnTo>
                    <a:lnTo>
                      <a:pt x="20" y="20"/>
                    </a:lnTo>
                    <a:lnTo>
                      <a:pt x="12" y="16"/>
                    </a:lnTo>
                    <a:lnTo>
                      <a:pt x="8" y="14"/>
                    </a:lnTo>
                    <a:lnTo>
                      <a:pt x="4" y="18"/>
                    </a:lnTo>
                    <a:lnTo>
                      <a:pt x="4" y="18"/>
                    </a:lnTo>
                    <a:lnTo>
                      <a:pt x="4" y="20"/>
                    </a:lnTo>
                    <a:lnTo>
                      <a:pt x="2" y="18"/>
                    </a:lnTo>
                    <a:lnTo>
                      <a:pt x="0" y="10"/>
                    </a:lnTo>
                    <a:lnTo>
                      <a:pt x="0" y="10"/>
                    </a:lnTo>
                    <a:lnTo>
                      <a:pt x="0" y="8"/>
                    </a:lnTo>
                    <a:lnTo>
                      <a:pt x="2" y="6"/>
                    </a:lnTo>
                    <a:lnTo>
                      <a:pt x="4" y="6"/>
                    </a:lnTo>
                    <a:lnTo>
                      <a:pt x="4" y="6"/>
                    </a:lnTo>
                    <a:lnTo>
                      <a:pt x="6" y="8"/>
                    </a:lnTo>
                    <a:lnTo>
                      <a:pt x="6" y="8"/>
                    </a:lnTo>
                    <a:lnTo>
                      <a:pt x="8" y="2"/>
                    </a:lnTo>
                    <a:lnTo>
                      <a:pt x="10" y="0"/>
                    </a:lnTo>
                    <a:lnTo>
                      <a:pt x="12" y="0"/>
                    </a:lnTo>
                    <a:lnTo>
                      <a:pt x="14" y="0"/>
                    </a:lnTo>
                    <a:lnTo>
                      <a:pt x="18" y="4"/>
                    </a:lnTo>
                    <a:lnTo>
                      <a:pt x="20" y="4"/>
                    </a:lnTo>
                    <a:lnTo>
                      <a:pt x="22" y="6"/>
                    </a:lnTo>
                    <a:lnTo>
                      <a:pt x="22" y="6"/>
                    </a:lnTo>
                    <a:lnTo>
                      <a:pt x="24" y="4"/>
                    </a:lnTo>
                    <a:lnTo>
                      <a:pt x="24" y="6"/>
                    </a:lnTo>
                    <a:lnTo>
                      <a:pt x="26" y="10"/>
                    </a:lnTo>
                    <a:lnTo>
                      <a:pt x="28" y="24"/>
                    </a:lnTo>
                    <a:lnTo>
                      <a:pt x="28" y="24"/>
                    </a:lnTo>
                    <a:lnTo>
                      <a:pt x="28" y="26"/>
                    </a:lnTo>
                    <a:lnTo>
                      <a:pt x="26" y="28"/>
                    </a:lnTo>
                    <a:lnTo>
                      <a:pt x="24" y="28"/>
                    </a:ln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0" name="Freeform 1125">
                <a:extLst>
                  <a:ext uri="{FF2B5EF4-FFF2-40B4-BE49-F238E27FC236}">
                    <a16:creationId xmlns:a16="http://schemas.microsoft.com/office/drawing/2014/main" id="{A2C4B0B3-AE64-9DDD-0103-E5A5F77E2934}"/>
                  </a:ext>
                </a:extLst>
              </p:cNvPr>
              <p:cNvSpPr>
                <a:spLocks/>
              </p:cNvSpPr>
              <p:nvPr/>
            </p:nvSpPr>
            <p:spPr bwMode="auto">
              <a:xfrm>
                <a:off x="3004" y="1605"/>
                <a:ext cx="22" cy="16"/>
              </a:xfrm>
              <a:custGeom>
                <a:avLst/>
                <a:gdLst>
                  <a:gd name="T0" fmla="*/ 0 w 22"/>
                  <a:gd name="T1" fmla="*/ 12 h 16"/>
                  <a:gd name="T2" fmla="*/ 0 w 22"/>
                  <a:gd name="T3" fmla="*/ 12 h 16"/>
                  <a:gd name="T4" fmla="*/ 4 w 22"/>
                  <a:gd name="T5" fmla="*/ 4 h 16"/>
                  <a:gd name="T6" fmla="*/ 6 w 22"/>
                  <a:gd name="T7" fmla="*/ 2 h 16"/>
                  <a:gd name="T8" fmla="*/ 12 w 22"/>
                  <a:gd name="T9" fmla="*/ 0 h 16"/>
                  <a:gd name="T10" fmla="*/ 12 w 22"/>
                  <a:gd name="T11" fmla="*/ 0 h 16"/>
                  <a:gd name="T12" fmla="*/ 14 w 22"/>
                  <a:gd name="T13" fmla="*/ 0 h 16"/>
                  <a:gd name="T14" fmla="*/ 18 w 22"/>
                  <a:gd name="T15" fmla="*/ 2 h 16"/>
                  <a:gd name="T16" fmla="*/ 22 w 22"/>
                  <a:gd name="T17" fmla="*/ 4 h 16"/>
                  <a:gd name="T18" fmla="*/ 22 w 22"/>
                  <a:gd name="T19" fmla="*/ 4 h 16"/>
                  <a:gd name="T20" fmla="*/ 20 w 22"/>
                  <a:gd name="T21" fmla="*/ 10 h 16"/>
                  <a:gd name="T22" fmla="*/ 20 w 22"/>
                  <a:gd name="T23" fmla="*/ 10 h 16"/>
                  <a:gd name="T24" fmla="*/ 18 w 22"/>
                  <a:gd name="T25" fmla="*/ 8 h 16"/>
                  <a:gd name="T26" fmla="*/ 16 w 22"/>
                  <a:gd name="T27" fmla="*/ 8 h 16"/>
                  <a:gd name="T28" fmla="*/ 12 w 22"/>
                  <a:gd name="T29" fmla="*/ 10 h 16"/>
                  <a:gd name="T30" fmla="*/ 8 w 22"/>
                  <a:gd name="T31" fmla="*/ 14 h 16"/>
                  <a:gd name="T32" fmla="*/ 4 w 22"/>
                  <a:gd name="T33" fmla="*/ 16 h 16"/>
                  <a:gd name="T34" fmla="*/ 4 w 22"/>
                  <a:gd name="T35" fmla="*/ 16 h 16"/>
                  <a:gd name="T36" fmla="*/ 2 w 22"/>
                  <a:gd name="T37" fmla="*/ 12 h 16"/>
                  <a:gd name="T38" fmla="*/ 0 w 22"/>
                  <a:gd name="T39" fmla="*/ 12 h 16"/>
                  <a:gd name="T40" fmla="*/ 0 w 22"/>
                  <a:gd name="T4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6">
                    <a:moveTo>
                      <a:pt x="0" y="12"/>
                    </a:moveTo>
                    <a:lnTo>
                      <a:pt x="0" y="12"/>
                    </a:lnTo>
                    <a:lnTo>
                      <a:pt x="4" y="4"/>
                    </a:lnTo>
                    <a:lnTo>
                      <a:pt x="6" y="2"/>
                    </a:lnTo>
                    <a:lnTo>
                      <a:pt x="12" y="0"/>
                    </a:lnTo>
                    <a:lnTo>
                      <a:pt x="12" y="0"/>
                    </a:lnTo>
                    <a:lnTo>
                      <a:pt x="14" y="0"/>
                    </a:lnTo>
                    <a:lnTo>
                      <a:pt x="18" y="2"/>
                    </a:lnTo>
                    <a:lnTo>
                      <a:pt x="22" y="4"/>
                    </a:lnTo>
                    <a:lnTo>
                      <a:pt x="22" y="4"/>
                    </a:lnTo>
                    <a:lnTo>
                      <a:pt x="20" y="10"/>
                    </a:lnTo>
                    <a:lnTo>
                      <a:pt x="20" y="10"/>
                    </a:lnTo>
                    <a:lnTo>
                      <a:pt x="18" y="8"/>
                    </a:lnTo>
                    <a:lnTo>
                      <a:pt x="16" y="8"/>
                    </a:lnTo>
                    <a:lnTo>
                      <a:pt x="12" y="10"/>
                    </a:lnTo>
                    <a:lnTo>
                      <a:pt x="8" y="14"/>
                    </a:lnTo>
                    <a:lnTo>
                      <a:pt x="4" y="16"/>
                    </a:lnTo>
                    <a:lnTo>
                      <a:pt x="4" y="16"/>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1" name="Freeform 1126">
                <a:extLst>
                  <a:ext uri="{FF2B5EF4-FFF2-40B4-BE49-F238E27FC236}">
                    <a16:creationId xmlns:a16="http://schemas.microsoft.com/office/drawing/2014/main" id="{7814B0FD-5807-13BE-E96F-F4B5A1025DD9}"/>
                  </a:ext>
                </a:extLst>
              </p:cNvPr>
              <p:cNvSpPr>
                <a:spLocks/>
              </p:cNvSpPr>
              <p:nvPr/>
            </p:nvSpPr>
            <p:spPr bwMode="auto">
              <a:xfrm>
                <a:off x="2892" y="1597"/>
                <a:ext cx="8" cy="20"/>
              </a:xfrm>
              <a:custGeom>
                <a:avLst/>
                <a:gdLst>
                  <a:gd name="T0" fmla="*/ 4 w 8"/>
                  <a:gd name="T1" fmla="*/ 20 h 20"/>
                  <a:gd name="T2" fmla="*/ 4 w 8"/>
                  <a:gd name="T3" fmla="*/ 20 h 20"/>
                  <a:gd name="T4" fmla="*/ 4 w 8"/>
                  <a:gd name="T5" fmla="*/ 18 h 20"/>
                  <a:gd name="T6" fmla="*/ 2 w 8"/>
                  <a:gd name="T7" fmla="*/ 16 h 20"/>
                  <a:gd name="T8" fmla="*/ 0 w 8"/>
                  <a:gd name="T9" fmla="*/ 14 h 20"/>
                  <a:gd name="T10" fmla="*/ 0 w 8"/>
                  <a:gd name="T11" fmla="*/ 10 h 20"/>
                  <a:gd name="T12" fmla="*/ 0 w 8"/>
                  <a:gd name="T13" fmla="*/ 10 h 20"/>
                  <a:gd name="T14" fmla="*/ 2 w 8"/>
                  <a:gd name="T15" fmla="*/ 2 h 20"/>
                  <a:gd name="T16" fmla="*/ 4 w 8"/>
                  <a:gd name="T17" fmla="*/ 0 h 20"/>
                  <a:gd name="T18" fmla="*/ 6 w 8"/>
                  <a:gd name="T19" fmla="*/ 0 h 20"/>
                  <a:gd name="T20" fmla="*/ 6 w 8"/>
                  <a:gd name="T21" fmla="*/ 0 h 20"/>
                  <a:gd name="T22" fmla="*/ 8 w 8"/>
                  <a:gd name="T23" fmla="*/ 4 h 20"/>
                  <a:gd name="T24" fmla="*/ 8 w 8"/>
                  <a:gd name="T25" fmla="*/ 8 h 20"/>
                  <a:gd name="T26" fmla="*/ 6 w 8"/>
                  <a:gd name="T27" fmla="*/ 14 h 20"/>
                  <a:gd name="T28" fmla="*/ 8 w 8"/>
                  <a:gd name="T29" fmla="*/ 18 h 20"/>
                  <a:gd name="T30" fmla="*/ 8 w 8"/>
                  <a:gd name="T31" fmla="*/ 18 h 20"/>
                  <a:gd name="T32" fmla="*/ 8 w 8"/>
                  <a:gd name="T33" fmla="*/ 20 h 20"/>
                  <a:gd name="T34" fmla="*/ 6 w 8"/>
                  <a:gd name="T35" fmla="*/ 20 h 20"/>
                  <a:gd name="T36" fmla="*/ 4 w 8"/>
                  <a:gd name="T37" fmla="*/ 20 h 20"/>
                  <a:gd name="T38" fmla="*/ 4 w 8"/>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0">
                    <a:moveTo>
                      <a:pt x="4" y="20"/>
                    </a:moveTo>
                    <a:lnTo>
                      <a:pt x="4" y="20"/>
                    </a:lnTo>
                    <a:lnTo>
                      <a:pt x="4" y="18"/>
                    </a:lnTo>
                    <a:lnTo>
                      <a:pt x="2" y="16"/>
                    </a:lnTo>
                    <a:lnTo>
                      <a:pt x="0" y="14"/>
                    </a:lnTo>
                    <a:lnTo>
                      <a:pt x="0" y="10"/>
                    </a:lnTo>
                    <a:lnTo>
                      <a:pt x="0" y="10"/>
                    </a:lnTo>
                    <a:lnTo>
                      <a:pt x="2" y="2"/>
                    </a:lnTo>
                    <a:lnTo>
                      <a:pt x="4" y="0"/>
                    </a:lnTo>
                    <a:lnTo>
                      <a:pt x="6" y="0"/>
                    </a:lnTo>
                    <a:lnTo>
                      <a:pt x="6" y="0"/>
                    </a:lnTo>
                    <a:lnTo>
                      <a:pt x="8" y="4"/>
                    </a:lnTo>
                    <a:lnTo>
                      <a:pt x="8" y="8"/>
                    </a:lnTo>
                    <a:lnTo>
                      <a:pt x="6" y="14"/>
                    </a:lnTo>
                    <a:lnTo>
                      <a:pt x="8" y="18"/>
                    </a:lnTo>
                    <a:lnTo>
                      <a:pt x="8" y="18"/>
                    </a:lnTo>
                    <a:lnTo>
                      <a:pt x="8" y="20"/>
                    </a:lnTo>
                    <a:lnTo>
                      <a:pt x="6" y="20"/>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2" name="Freeform 1127">
                <a:extLst>
                  <a:ext uri="{FF2B5EF4-FFF2-40B4-BE49-F238E27FC236}">
                    <a16:creationId xmlns:a16="http://schemas.microsoft.com/office/drawing/2014/main" id="{55866758-7ADF-F91B-F458-69027A35FCC0}"/>
                  </a:ext>
                </a:extLst>
              </p:cNvPr>
              <p:cNvSpPr>
                <a:spLocks/>
              </p:cNvSpPr>
              <p:nvPr/>
            </p:nvSpPr>
            <p:spPr bwMode="auto">
              <a:xfrm>
                <a:off x="2954" y="1607"/>
                <a:ext cx="6" cy="14"/>
              </a:xfrm>
              <a:custGeom>
                <a:avLst/>
                <a:gdLst>
                  <a:gd name="T0" fmla="*/ 2 w 6"/>
                  <a:gd name="T1" fmla="*/ 10 h 14"/>
                  <a:gd name="T2" fmla="*/ 2 w 6"/>
                  <a:gd name="T3" fmla="*/ 10 h 14"/>
                  <a:gd name="T4" fmla="*/ 0 w 6"/>
                  <a:gd name="T5" fmla="*/ 6 h 14"/>
                  <a:gd name="T6" fmla="*/ 0 w 6"/>
                  <a:gd name="T7" fmla="*/ 2 h 14"/>
                  <a:gd name="T8" fmla="*/ 0 w 6"/>
                  <a:gd name="T9" fmla="*/ 2 h 14"/>
                  <a:gd name="T10" fmla="*/ 0 w 6"/>
                  <a:gd name="T11" fmla="*/ 0 h 14"/>
                  <a:gd name="T12" fmla="*/ 2 w 6"/>
                  <a:gd name="T13" fmla="*/ 0 h 14"/>
                  <a:gd name="T14" fmla="*/ 4 w 6"/>
                  <a:gd name="T15" fmla="*/ 2 h 14"/>
                  <a:gd name="T16" fmla="*/ 4 w 6"/>
                  <a:gd name="T17" fmla="*/ 2 h 14"/>
                  <a:gd name="T18" fmla="*/ 6 w 6"/>
                  <a:gd name="T19" fmla="*/ 6 h 14"/>
                  <a:gd name="T20" fmla="*/ 4 w 6"/>
                  <a:gd name="T21" fmla="*/ 14 h 14"/>
                  <a:gd name="T22" fmla="*/ 4 w 6"/>
                  <a:gd name="T23" fmla="*/ 14 h 14"/>
                  <a:gd name="T24" fmla="*/ 2 w 6"/>
                  <a:gd name="T25" fmla="*/ 14 h 14"/>
                  <a:gd name="T26" fmla="*/ 2 w 6"/>
                  <a:gd name="T27" fmla="*/ 14 h 14"/>
                  <a:gd name="T28" fmla="*/ 2 w 6"/>
                  <a:gd name="T29" fmla="*/ 10 h 14"/>
                  <a:gd name="T30" fmla="*/ 2 w 6"/>
                  <a:gd name="T3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4">
                    <a:moveTo>
                      <a:pt x="2" y="10"/>
                    </a:moveTo>
                    <a:lnTo>
                      <a:pt x="2" y="10"/>
                    </a:lnTo>
                    <a:lnTo>
                      <a:pt x="0" y="6"/>
                    </a:lnTo>
                    <a:lnTo>
                      <a:pt x="0" y="2"/>
                    </a:lnTo>
                    <a:lnTo>
                      <a:pt x="0" y="2"/>
                    </a:lnTo>
                    <a:lnTo>
                      <a:pt x="0" y="0"/>
                    </a:lnTo>
                    <a:lnTo>
                      <a:pt x="2" y="0"/>
                    </a:lnTo>
                    <a:lnTo>
                      <a:pt x="4" y="2"/>
                    </a:lnTo>
                    <a:lnTo>
                      <a:pt x="4" y="2"/>
                    </a:lnTo>
                    <a:lnTo>
                      <a:pt x="6" y="6"/>
                    </a:lnTo>
                    <a:lnTo>
                      <a:pt x="4" y="14"/>
                    </a:lnTo>
                    <a:lnTo>
                      <a:pt x="4" y="14"/>
                    </a:lnTo>
                    <a:lnTo>
                      <a:pt x="2" y="14"/>
                    </a:lnTo>
                    <a:lnTo>
                      <a:pt x="2" y="14"/>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3" name="Freeform 1128">
                <a:extLst>
                  <a:ext uri="{FF2B5EF4-FFF2-40B4-BE49-F238E27FC236}">
                    <a16:creationId xmlns:a16="http://schemas.microsoft.com/office/drawing/2014/main" id="{F02BDC9F-0001-CA76-60C4-F03A09278A53}"/>
                  </a:ext>
                </a:extLst>
              </p:cNvPr>
              <p:cNvSpPr>
                <a:spLocks/>
              </p:cNvSpPr>
              <p:nvPr/>
            </p:nvSpPr>
            <p:spPr bwMode="auto">
              <a:xfrm>
                <a:off x="2342" y="1585"/>
                <a:ext cx="38" cy="38"/>
              </a:xfrm>
              <a:custGeom>
                <a:avLst/>
                <a:gdLst>
                  <a:gd name="T0" fmla="*/ 32 w 38"/>
                  <a:gd name="T1" fmla="*/ 32 h 38"/>
                  <a:gd name="T2" fmla="*/ 32 w 38"/>
                  <a:gd name="T3" fmla="*/ 32 h 38"/>
                  <a:gd name="T4" fmla="*/ 26 w 38"/>
                  <a:gd name="T5" fmla="*/ 34 h 38"/>
                  <a:gd name="T6" fmla="*/ 20 w 38"/>
                  <a:gd name="T7" fmla="*/ 36 h 38"/>
                  <a:gd name="T8" fmla="*/ 14 w 38"/>
                  <a:gd name="T9" fmla="*/ 38 h 38"/>
                  <a:gd name="T10" fmla="*/ 12 w 38"/>
                  <a:gd name="T11" fmla="*/ 36 h 38"/>
                  <a:gd name="T12" fmla="*/ 10 w 38"/>
                  <a:gd name="T13" fmla="*/ 32 h 38"/>
                  <a:gd name="T14" fmla="*/ 10 w 38"/>
                  <a:gd name="T15" fmla="*/ 32 h 38"/>
                  <a:gd name="T16" fmla="*/ 6 w 38"/>
                  <a:gd name="T17" fmla="*/ 20 h 38"/>
                  <a:gd name="T18" fmla="*/ 2 w 38"/>
                  <a:gd name="T19" fmla="*/ 6 h 38"/>
                  <a:gd name="T20" fmla="*/ 2 w 38"/>
                  <a:gd name="T21" fmla="*/ 6 h 38"/>
                  <a:gd name="T22" fmla="*/ 0 w 38"/>
                  <a:gd name="T23" fmla="*/ 4 h 38"/>
                  <a:gd name="T24" fmla="*/ 2 w 38"/>
                  <a:gd name="T25" fmla="*/ 4 h 38"/>
                  <a:gd name="T26" fmla="*/ 4 w 38"/>
                  <a:gd name="T27" fmla="*/ 2 h 38"/>
                  <a:gd name="T28" fmla="*/ 4 w 38"/>
                  <a:gd name="T29" fmla="*/ 2 h 38"/>
                  <a:gd name="T30" fmla="*/ 8 w 38"/>
                  <a:gd name="T31" fmla="*/ 12 h 38"/>
                  <a:gd name="T32" fmla="*/ 10 w 38"/>
                  <a:gd name="T33" fmla="*/ 16 h 38"/>
                  <a:gd name="T34" fmla="*/ 12 w 38"/>
                  <a:gd name="T35" fmla="*/ 14 h 38"/>
                  <a:gd name="T36" fmla="*/ 16 w 38"/>
                  <a:gd name="T37" fmla="*/ 8 h 38"/>
                  <a:gd name="T38" fmla="*/ 16 w 38"/>
                  <a:gd name="T39" fmla="*/ 8 h 38"/>
                  <a:gd name="T40" fmla="*/ 14 w 38"/>
                  <a:gd name="T41" fmla="*/ 8 h 38"/>
                  <a:gd name="T42" fmla="*/ 14 w 38"/>
                  <a:gd name="T43" fmla="*/ 8 h 38"/>
                  <a:gd name="T44" fmla="*/ 12 w 38"/>
                  <a:gd name="T45" fmla="*/ 8 h 38"/>
                  <a:gd name="T46" fmla="*/ 12 w 38"/>
                  <a:gd name="T47" fmla="*/ 6 h 38"/>
                  <a:gd name="T48" fmla="*/ 12 w 38"/>
                  <a:gd name="T49" fmla="*/ 6 h 38"/>
                  <a:gd name="T50" fmla="*/ 12 w 38"/>
                  <a:gd name="T51" fmla="*/ 4 h 38"/>
                  <a:gd name="T52" fmla="*/ 12 w 38"/>
                  <a:gd name="T53" fmla="*/ 4 h 38"/>
                  <a:gd name="T54" fmla="*/ 16 w 38"/>
                  <a:gd name="T55" fmla="*/ 0 h 38"/>
                  <a:gd name="T56" fmla="*/ 18 w 38"/>
                  <a:gd name="T57" fmla="*/ 0 h 38"/>
                  <a:gd name="T58" fmla="*/ 20 w 38"/>
                  <a:gd name="T59" fmla="*/ 4 h 38"/>
                  <a:gd name="T60" fmla="*/ 20 w 38"/>
                  <a:gd name="T61" fmla="*/ 4 h 38"/>
                  <a:gd name="T62" fmla="*/ 22 w 38"/>
                  <a:gd name="T63" fmla="*/ 18 h 38"/>
                  <a:gd name="T64" fmla="*/ 22 w 38"/>
                  <a:gd name="T65" fmla="*/ 18 h 38"/>
                  <a:gd name="T66" fmla="*/ 20 w 38"/>
                  <a:gd name="T67" fmla="*/ 22 h 38"/>
                  <a:gd name="T68" fmla="*/ 20 w 38"/>
                  <a:gd name="T69" fmla="*/ 22 h 38"/>
                  <a:gd name="T70" fmla="*/ 22 w 38"/>
                  <a:gd name="T71" fmla="*/ 22 h 38"/>
                  <a:gd name="T72" fmla="*/ 22 w 38"/>
                  <a:gd name="T73" fmla="*/ 22 h 38"/>
                  <a:gd name="T74" fmla="*/ 22 w 38"/>
                  <a:gd name="T75" fmla="*/ 20 h 38"/>
                  <a:gd name="T76" fmla="*/ 22 w 38"/>
                  <a:gd name="T77" fmla="*/ 18 h 38"/>
                  <a:gd name="T78" fmla="*/ 22 w 38"/>
                  <a:gd name="T79" fmla="*/ 18 h 38"/>
                  <a:gd name="T80" fmla="*/ 24 w 38"/>
                  <a:gd name="T81" fmla="*/ 16 h 38"/>
                  <a:gd name="T82" fmla="*/ 24 w 38"/>
                  <a:gd name="T83" fmla="*/ 14 h 38"/>
                  <a:gd name="T84" fmla="*/ 26 w 38"/>
                  <a:gd name="T85" fmla="*/ 6 h 38"/>
                  <a:gd name="T86" fmla="*/ 26 w 38"/>
                  <a:gd name="T87" fmla="*/ 6 h 38"/>
                  <a:gd name="T88" fmla="*/ 30 w 38"/>
                  <a:gd name="T89" fmla="*/ 6 h 38"/>
                  <a:gd name="T90" fmla="*/ 32 w 38"/>
                  <a:gd name="T91" fmla="*/ 8 h 38"/>
                  <a:gd name="T92" fmla="*/ 38 w 38"/>
                  <a:gd name="T93" fmla="*/ 16 h 38"/>
                  <a:gd name="T94" fmla="*/ 38 w 38"/>
                  <a:gd name="T95" fmla="*/ 16 h 38"/>
                  <a:gd name="T96" fmla="*/ 36 w 38"/>
                  <a:gd name="T97" fmla="*/ 20 h 38"/>
                  <a:gd name="T98" fmla="*/ 36 w 38"/>
                  <a:gd name="T99" fmla="*/ 20 h 38"/>
                  <a:gd name="T100" fmla="*/ 32 w 38"/>
                  <a:gd name="T101" fmla="*/ 18 h 38"/>
                  <a:gd name="T102" fmla="*/ 30 w 38"/>
                  <a:gd name="T103" fmla="*/ 18 h 38"/>
                  <a:gd name="T104" fmla="*/ 30 w 38"/>
                  <a:gd name="T105" fmla="*/ 20 h 38"/>
                  <a:gd name="T106" fmla="*/ 32 w 38"/>
                  <a:gd name="T107" fmla="*/ 32 h 38"/>
                  <a:gd name="T108" fmla="*/ 32 w 38"/>
                  <a:gd name="T109"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38">
                    <a:moveTo>
                      <a:pt x="32" y="32"/>
                    </a:moveTo>
                    <a:lnTo>
                      <a:pt x="32" y="32"/>
                    </a:lnTo>
                    <a:lnTo>
                      <a:pt x="26" y="34"/>
                    </a:lnTo>
                    <a:lnTo>
                      <a:pt x="20" y="36"/>
                    </a:lnTo>
                    <a:lnTo>
                      <a:pt x="14" y="38"/>
                    </a:lnTo>
                    <a:lnTo>
                      <a:pt x="12" y="36"/>
                    </a:lnTo>
                    <a:lnTo>
                      <a:pt x="10" y="32"/>
                    </a:lnTo>
                    <a:lnTo>
                      <a:pt x="10" y="32"/>
                    </a:lnTo>
                    <a:lnTo>
                      <a:pt x="6" y="20"/>
                    </a:lnTo>
                    <a:lnTo>
                      <a:pt x="2" y="6"/>
                    </a:lnTo>
                    <a:lnTo>
                      <a:pt x="2" y="6"/>
                    </a:lnTo>
                    <a:lnTo>
                      <a:pt x="0" y="4"/>
                    </a:lnTo>
                    <a:lnTo>
                      <a:pt x="2" y="4"/>
                    </a:lnTo>
                    <a:lnTo>
                      <a:pt x="4" y="2"/>
                    </a:lnTo>
                    <a:lnTo>
                      <a:pt x="4" y="2"/>
                    </a:lnTo>
                    <a:lnTo>
                      <a:pt x="8" y="12"/>
                    </a:lnTo>
                    <a:lnTo>
                      <a:pt x="10" y="16"/>
                    </a:lnTo>
                    <a:lnTo>
                      <a:pt x="12" y="14"/>
                    </a:lnTo>
                    <a:lnTo>
                      <a:pt x="16" y="8"/>
                    </a:lnTo>
                    <a:lnTo>
                      <a:pt x="16" y="8"/>
                    </a:lnTo>
                    <a:lnTo>
                      <a:pt x="14" y="8"/>
                    </a:lnTo>
                    <a:lnTo>
                      <a:pt x="14" y="8"/>
                    </a:lnTo>
                    <a:lnTo>
                      <a:pt x="12" y="8"/>
                    </a:lnTo>
                    <a:lnTo>
                      <a:pt x="12" y="6"/>
                    </a:lnTo>
                    <a:lnTo>
                      <a:pt x="12" y="6"/>
                    </a:lnTo>
                    <a:lnTo>
                      <a:pt x="12" y="4"/>
                    </a:lnTo>
                    <a:lnTo>
                      <a:pt x="12" y="4"/>
                    </a:lnTo>
                    <a:lnTo>
                      <a:pt x="16" y="0"/>
                    </a:lnTo>
                    <a:lnTo>
                      <a:pt x="18" y="0"/>
                    </a:lnTo>
                    <a:lnTo>
                      <a:pt x="20" y="4"/>
                    </a:lnTo>
                    <a:lnTo>
                      <a:pt x="20" y="4"/>
                    </a:lnTo>
                    <a:lnTo>
                      <a:pt x="22" y="18"/>
                    </a:lnTo>
                    <a:lnTo>
                      <a:pt x="22" y="18"/>
                    </a:lnTo>
                    <a:lnTo>
                      <a:pt x="20" y="22"/>
                    </a:lnTo>
                    <a:lnTo>
                      <a:pt x="20" y="22"/>
                    </a:lnTo>
                    <a:lnTo>
                      <a:pt x="22" y="22"/>
                    </a:lnTo>
                    <a:lnTo>
                      <a:pt x="22" y="22"/>
                    </a:lnTo>
                    <a:lnTo>
                      <a:pt x="22" y="20"/>
                    </a:lnTo>
                    <a:lnTo>
                      <a:pt x="22" y="18"/>
                    </a:lnTo>
                    <a:lnTo>
                      <a:pt x="22" y="18"/>
                    </a:lnTo>
                    <a:lnTo>
                      <a:pt x="24" y="16"/>
                    </a:lnTo>
                    <a:lnTo>
                      <a:pt x="24" y="14"/>
                    </a:lnTo>
                    <a:lnTo>
                      <a:pt x="26" y="6"/>
                    </a:lnTo>
                    <a:lnTo>
                      <a:pt x="26" y="6"/>
                    </a:lnTo>
                    <a:lnTo>
                      <a:pt x="30" y="6"/>
                    </a:lnTo>
                    <a:lnTo>
                      <a:pt x="32" y="8"/>
                    </a:lnTo>
                    <a:lnTo>
                      <a:pt x="38" y="16"/>
                    </a:lnTo>
                    <a:lnTo>
                      <a:pt x="38" y="16"/>
                    </a:lnTo>
                    <a:lnTo>
                      <a:pt x="36" y="20"/>
                    </a:lnTo>
                    <a:lnTo>
                      <a:pt x="36" y="20"/>
                    </a:lnTo>
                    <a:lnTo>
                      <a:pt x="32" y="18"/>
                    </a:lnTo>
                    <a:lnTo>
                      <a:pt x="30" y="18"/>
                    </a:lnTo>
                    <a:lnTo>
                      <a:pt x="30" y="20"/>
                    </a:lnTo>
                    <a:lnTo>
                      <a:pt x="32" y="32"/>
                    </a:lnTo>
                    <a:lnTo>
                      <a:pt x="3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4" name="Freeform 1129">
                <a:extLst>
                  <a:ext uri="{FF2B5EF4-FFF2-40B4-BE49-F238E27FC236}">
                    <a16:creationId xmlns:a16="http://schemas.microsoft.com/office/drawing/2014/main" id="{7EBE8446-B49A-7648-C360-E0E769DB0CD9}"/>
                  </a:ext>
                </a:extLst>
              </p:cNvPr>
              <p:cNvSpPr>
                <a:spLocks/>
              </p:cNvSpPr>
              <p:nvPr/>
            </p:nvSpPr>
            <p:spPr bwMode="auto">
              <a:xfrm>
                <a:off x="2498" y="1603"/>
                <a:ext cx="20" cy="14"/>
              </a:xfrm>
              <a:custGeom>
                <a:avLst/>
                <a:gdLst>
                  <a:gd name="T0" fmla="*/ 14 w 20"/>
                  <a:gd name="T1" fmla="*/ 14 h 14"/>
                  <a:gd name="T2" fmla="*/ 14 w 20"/>
                  <a:gd name="T3" fmla="*/ 14 h 14"/>
                  <a:gd name="T4" fmla="*/ 12 w 20"/>
                  <a:gd name="T5" fmla="*/ 10 h 14"/>
                  <a:gd name="T6" fmla="*/ 10 w 20"/>
                  <a:gd name="T7" fmla="*/ 10 h 14"/>
                  <a:gd name="T8" fmla="*/ 8 w 20"/>
                  <a:gd name="T9" fmla="*/ 14 h 14"/>
                  <a:gd name="T10" fmla="*/ 8 w 20"/>
                  <a:gd name="T11" fmla="*/ 14 h 14"/>
                  <a:gd name="T12" fmla="*/ 4 w 20"/>
                  <a:gd name="T13" fmla="*/ 12 h 14"/>
                  <a:gd name="T14" fmla="*/ 0 w 20"/>
                  <a:gd name="T15" fmla="*/ 8 h 14"/>
                  <a:gd name="T16" fmla="*/ 0 w 20"/>
                  <a:gd name="T17" fmla="*/ 8 h 14"/>
                  <a:gd name="T18" fmla="*/ 4 w 20"/>
                  <a:gd name="T19" fmla="*/ 2 h 14"/>
                  <a:gd name="T20" fmla="*/ 8 w 20"/>
                  <a:gd name="T21" fmla="*/ 0 h 14"/>
                  <a:gd name="T22" fmla="*/ 16 w 20"/>
                  <a:gd name="T23" fmla="*/ 0 h 14"/>
                  <a:gd name="T24" fmla="*/ 16 w 20"/>
                  <a:gd name="T25" fmla="*/ 0 h 14"/>
                  <a:gd name="T26" fmla="*/ 20 w 20"/>
                  <a:gd name="T27" fmla="*/ 8 h 14"/>
                  <a:gd name="T28" fmla="*/ 20 w 20"/>
                  <a:gd name="T29" fmla="*/ 8 h 14"/>
                  <a:gd name="T30" fmla="*/ 16 w 20"/>
                  <a:gd name="T31" fmla="*/ 12 h 14"/>
                  <a:gd name="T32" fmla="*/ 14 w 20"/>
                  <a:gd name="T33" fmla="*/ 14 h 14"/>
                  <a:gd name="T34" fmla="*/ 14 w 20"/>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4">
                    <a:moveTo>
                      <a:pt x="14" y="14"/>
                    </a:moveTo>
                    <a:lnTo>
                      <a:pt x="14" y="14"/>
                    </a:lnTo>
                    <a:lnTo>
                      <a:pt x="12" y="10"/>
                    </a:lnTo>
                    <a:lnTo>
                      <a:pt x="10" y="10"/>
                    </a:lnTo>
                    <a:lnTo>
                      <a:pt x="8" y="14"/>
                    </a:lnTo>
                    <a:lnTo>
                      <a:pt x="8" y="14"/>
                    </a:lnTo>
                    <a:lnTo>
                      <a:pt x="4" y="12"/>
                    </a:lnTo>
                    <a:lnTo>
                      <a:pt x="0" y="8"/>
                    </a:lnTo>
                    <a:lnTo>
                      <a:pt x="0" y="8"/>
                    </a:lnTo>
                    <a:lnTo>
                      <a:pt x="4" y="2"/>
                    </a:lnTo>
                    <a:lnTo>
                      <a:pt x="8" y="0"/>
                    </a:lnTo>
                    <a:lnTo>
                      <a:pt x="16" y="0"/>
                    </a:lnTo>
                    <a:lnTo>
                      <a:pt x="16" y="0"/>
                    </a:lnTo>
                    <a:lnTo>
                      <a:pt x="20" y="8"/>
                    </a:lnTo>
                    <a:lnTo>
                      <a:pt x="20" y="8"/>
                    </a:lnTo>
                    <a:lnTo>
                      <a:pt x="16" y="12"/>
                    </a:lnTo>
                    <a:lnTo>
                      <a:pt x="14" y="14"/>
                    </a:ln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5" name="Freeform 1130">
                <a:extLst>
                  <a:ext uri="{FF2B5EF4-FFF2-40B4-BE49-F238E27FC236}">
                    <a16:creationId xmlns:a16="http://schemas.microsoft.com/office/drawing/2014/main" id="{E3C3D2BF-62F5-6C9B-D6FC-A0052954EE69}"/>
                  </a:ext>
                </a:extLst>
              </p:cNvPr>
              <p:cNvSpPr>
                <a:spLocks/>
              </p:cNvSpPr>
              <p:nvPr/>
            </p:nvSpPr>
            <p:spPr bwMode="auto">
              <a:xfrm>
                <a:off x="3056" y="1599"/>
                <a:ext cx="24" cy="22"/>
              </a:xfrm>
              <a:custGeom>
                <a:avLst/>
                <a:gdLst>
                  <a:gd name="T0" fmla="*/ 18 w 24"/>
                  <a:gd name="T1" fmla="*/ 22 h 22"/>
                  <a:gd name="T2" fmla="*/ 18 w 24"/>
                  <a:gd name="T3" fmla="*/ 22 h 22"/>
                  <a:gd name="T4" fmla="*/ 12 w 24"/>
                  <a:gd name="T5" fmla="*/ 18 h 22"/>
                  <a:gd name="T6" fmla="*/ 12 w 24"/>
                  <a:gd name="T7" fmla="*/ 18 h 22"/>
                  <a:gd name="T8" fmla="*/ 12 w 24"/>
                  <a:gd name="T9" fmla="*/ 14 h 22"/>
                  <a:gd name="T10" fmla="*/ 12 w 24"/>
                  <a:gd name="T11" fmla="*/ 14 h 22"/>
                  <a:gd name="T12" fmla="*/ 14 w 24"/>
                  <a:gd name="T13" fmla="*/ 12 h 22"/>
                  <a:gd name="T14" fmla="*/ 14 w 24"/>
                  <a:gd name="T15" fmla="*/ 12 h 22"/>
                  <a:gd name="T16" fmla="*/ 12 w 24"/>
                  <a:gd name="T17" fmla="*/ 14 h 22"/>
                  <a:gd name="T18" fmla="*/ 12 w 24"/>
                  <a:gd name="T19" fmla="*/ 14 h 22"/>
                  <a:gd name="T20" fmla="*/ 8 w 24"/>
                  <a:gd name="T21" fmla="*/ 20 h 22"/>
                  <a:gd name="T22" fmla="*/ 4 w 24"/>
                  <a:gd name="T23" fmla="*/ 20 h 22"/>
                  <a:gd name="T24" fmla="*/ 2 w 24"/>
                  <a:gd name="T25" fmla="*/ 16 h 22"/>
                  <a:gd name="T26" fmla="*/ 2 w 24"/>
                  <a:gd name="T27" fmla="*/ 16 h 22"/>
                  <a:gd name="T28" fmla="*/ 0 w 24"/>
                  <a:gd name="T29" fmla="*/ 10 h 22"/>
                  <a:gd name="T30" fmla="*/ 0 w 24"/>
                  <a:gd name="T31" fmla="*/ 10 h 22"/>
                  <a:gd name="T32" fmla="*/ 6 w 24"/>
                  <a:gd name="T33" fmla="*/ 6 h 22"/>
                  <a:gd name="T34" fmla="*/ 12 w 24"/>
                  <a:gd name="T35" fmla="*/ 4 h 22"/>
                  <a:gd name="T36" fmla="*/ 12 w 24"/>
                  <a:gd name="T37" fmla="*/ 4 h 22"/>
                  <a:gd name="T38" fmla="*/ 14 w 24"/>
                  <a:gd name="T39" fmla="*/ 4 h 22"/>
                  <a:gd name="T40" fmla="*/ 14 w 24"/>
                  <a:gd name="T41" fmla="*/ 2 h 22"/>
                  <a:gd name="T42" fmla="*/ 14 w 24"/>
                  <a:gd name="T43" fmla="*/ 2 h 22"/>
                  <a:gd name="T44" fmla="*/ 18 w 24"/>
                  <a:gd name="T45" fmla="*/ 2 h 22"/>
                  <a:gd name="T46" fmla="*/ 20 w 24"/>
                  <a:gd name="T47" fmla="*/ 0 h 22"/>
                  <a:gd name="T48" fmla="*/ 22 w 24"/>
                  <a:gd name="T49" fmla="*/ 2 h 22"/>
                  <a:gd name="T50" fmla="*/ 24 w 24"/>
                  <a:gd name="T51" fmla="*/ 6 h 22"/>
                  <a:gd name="T52" fmla="*/ 24 w 24"/>
                  <a:gd name="T53" fmla="*/ 6 h 22"/>
                  <a:gd name="T54" fmla="*/ 24 w 24"/>
                  <a:gd name="T55" fmla="*/ 12 h 22"/>
                  <a:gd name="T56" fmla="*/ 22 w 24"/>
                  <a:gd name="T57" fmla="*/ 14 h 22"/>
                  <a:gd name="T58" fmla="*/ 18 w 24"/>
                  <a:gd name="T59" fmla="*/ 22 h 22"/>
                  <a:gd name="T60" fmla="*/ 18 w 24"/>
                  <a:gd name="T6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2">
                    <a:moveTo>
                      <a:pt x="18" y="22"/>
                    </a:moveTo>
                    <a:lnTo>
                      <a:pt x="18" y="22"/>
                    </a:lnTo>
                    <a:lnTo>
                      <a:pt x="12" y="18"/>
                    </a:lnTo>
                    <a:lnTo>
                      <a:pt x="12" y="18"/>
                    </a:lnTo>
                    <a:lnTo>
                      <a:pt x="12" y="14"/>
                    </a:lnTo>
                    <a:lnTo>
                      <a:pt x="12" y="14"/>
                    </a:lnTo>
                    <a:lnTo>
                      <a:pt x="14" y="12"/>
                    </a:lnTo>
                    <a:lnTo>
                      <a:pt x="14" y="12"/>
                    </a:lnTo>
                    <a:lnTo>
                      <a:pt x="12" y="14"/>
                    </a:lnTo>
                    <a:lnTo>
                      <a:pt x="12" y="14"/>
                    </a:lnTo>
                    <a:lnTo>
                      <a:pt x="8" y="20"/>
                    </a:lnTo>
                    <a:lnTo>
                      <a:pt x="4" y="20"/>
                    </a:lnTo>
                    <a:lnTo>
                      <a:pt x="2" y="16"/>
                    </a:lnTo>
                    <a:lnTo>
                      <a:pt x="2" y="16"/>
                    </a:lnTo>
                    <a:lnTo>
                      <a:pt x="0" y="10"/>
                    </a:lnTo>
                    <a:lnTo>
                      <a:pt x="0" y="10"/>
                    </a:lnTo>
                    <a:lnTo>
                      <a:pt x="6" y="6"/>
                    </a:lnTo>
                    <a:lnTo>
                      <a:pt x="12" y="4"/>
                    </a:lnTo>
                    <a:lnTo>
                      <a:pt x="12" y="4"/>
                    </a:lnTo>
                    <a:lnTo>
                      <a:pt x="14" y="4"/>
                    </a:lnTo>
                    <a:lnTo>
                      <a:pt x="14" y="2"/>
                    </a:lnTo>
                    <a:lnTo>
                      <a:pt x="14" y="2"/>
                    </a:lnTo>
                    <a:lnTo>
                      <a:pt x="18" y="2"/>
                    </a:lnTo>
                    <a:lnTo>
                      <a:pt x="20" y="0"/>
                    </a:lnTo>
                    <a:lnTo>
                      <a:pt x="22" y="2"/>
                    </a:lnTo>
                    <a:lnTo>
                      <a:pt x="24" y="6"/>
                    </a:lnTo>
                    <a:lnTo>
                      <a:pt x="24" y="6"/>
                    </a:lnTo>
                    <a:lnTo>
                      <a:pt x="24" y="12"/>
                    </a:lnTo>
                    <a:lnTo>
                      <a:pt x="22" y="14"/>
                    </a:lnTo>
                    <a:lnTo>
                      <a:pt x="18" y="22"/>
                    </a:ln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6" name="Freeform 1131">
                <a:extLst>
                  <a:ext uri="{FF2B5EF4-FFF2-40B4-BE49-F238E27FC236}">
                    <a16:creationId xmlns:a16="http://schemas.microsoft.com/office/drawing/2014/main" id="{5211086F-263A-9793-FCA2-03761030F0F8}"/>
                  </a:ext>
                </a:extLst>
              </p:cNvPr>
              <p:cNvSpPr>
                <a:spLocks/>
              </p:cNvSpPr>
              <p:nvPr/>
            </p:nvSpPr>
            <p:spPr bwMode="auto">
              <a:xfrm>
                <a:off x="3152" y="1599"/>
                <a:ext cx="14" cy="18"/>
              </a:xfrm>
              <a:custGeom>
                <a:avLst/>
                <a:gdLst>
                  <a:gd name="T0" fmla="*/ 8 w 14"/>
                  <a:gd name="T1" fmla="*/ 0 h 18"/>
                  <a:gd name="T2" fmla="*/ 8 w 14"/>
                  <a:gd name="T3" fmla="*/ 0 h 18"/>
                  <a:gd name="T4" fmla="*/ 12 w 14"/>
                  <a:gd name="T5" fmla="*/ 6 h 18"/>
                  <a:gd name="T6" fmla="*/ 14 w 14"/>
                  <a:gd name="T7" fmla="*/ 12 h 18"/>
                  <a:gd name="T8" fmla="*/ 14 w 14"/>
                  <a:gd name="T9" fmla="*/ 18 h 18"/>
                  <a:gd name="T10" fmla="*/ 14 w 14"/>
                  <a:gd name="T11" fmla="*/ 18 h 18"/>
                  <a:gd name="T12" fmla="*/ 8 w 14"/>
                  <a:gd name="T13" fmla="*/ 14 h 18"/>
                  <a:gd name="T14" fmla="*/ 8 w 14"/>
                  <a:gd name="T15" fmla="*/ 14 h 18"/>
                  <a:gd name="T16" fmla="*/ 4 w 14"/>
                  <a:gd name="T17" fmla="*/ 16 h 18"/>
                  <a:gd name="T18" fmla="*/ 2 w 14"/>
                  <a:gd name="T19" fmla="*/ 16 h 18"/>
                  <a:gd name="T20" fmla="*/ 0 w 14"/>
                  <a:gd name="T21" fmla="*/ 6 h 18"/>
                  <a:gd name="T22" fmla="*/ 0 w 14"/>
                  <a:gd name="T23" fmla="*/ 6 h 18"/>
                  <a:gd name="T24" fmla="*/ 4 w 14"/>
                  <a:gd name="T25" fmla="*/ 0 h 18"/>
                  <a:gd name="T26" fmla="*/ 6 w 14"/>
                  <a:gd name="T27" fmla="*/ 0 h 18"/>
                  <a:gd name="T28" fmla="*/ 8 w 14"/>
                  <a:gd name="T29" fmla="*/ 0 h 18"/>
                  <a:gd name="T30" fmla="*/ 8 w 14"/>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8" y="0"/>
                    </a:moveTo>
                    <a:lnTo>
                      <a:pt x="8" y="0"/>
                    </a:lnTo>
                    <a:lnTo>
                      <a:pt x="12" y="6"/>
                    </a:lnTo>
                    <a:lnTo>
                      <a:pt x="14" y="12"/>
                    </a:lnTo>
                    <a:lnTo>
                      <a:pt x="14" y="18"/>
                    </a:lnTo>
                    <a:lnTo>
                      <a:pt x="14" y="18"/>
                    </a:lnTo>
                    <a:lnTo>
                      <a:pt x="8" y="14"/>
                    </a:lnTo>
                    <a:lnTo>
                      <a:pt x="8" y="14"/>
                    </a:lnTo>
                    <a:lnTo>
                      <a:pt x="4" y="16"/>
                    </a:lnTo>
                    <a:lnTo>
                      <a:pt x="2" y="16"/>
                    </a:lnTo>
                    <a:lnTo>
                      <a:pt x="0" y="6"/>
                    </a:lnTo>
                    <a:lnTo>
                      <a:pt x="0" y="6"/>
                    </a:lnTo>
                    <a:lnTo>
                      <a:pt x="4"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7" name="Freeform 1132">
                <a:extLst>
                  <a:ext uri="{FF2B5EF4-FFF2-40B4-BE49-F238E27FC236}">
                    <a16:creationId xmlns:a16="http://schemas.microsoft.com/office/drawing/2014/main" id="{036CE9EC-2CA2-63EA-7A0F-BB1BBC5E5B76}"/>
                  </a:ext>
                </a:extLst>
              </p:cNvPr>
              <p:cNvSpPr>
                <a:spLocks/>
              </p:cNvSpPr>
              <p:nvPr/>
            </p:nvSpPr>
            <p:spPr bwMode="auto">
              <a:xfrm>
                <a:off x="3142" y="1597"/>
                <a:ext cx="18" cy="20"/>
              </a:xfrm>
              <a:custGeom>
                <a:avLst/>
                <a:gdLst>
                  <a:gd name="T0" fmla="*/ 10 w 18"/>
                  <a:gd name="T1" fmla="*/ 8 h 20"/>
                  <a:gd name="T2" fmla="*/ 10 w 18"/>
                  <a:gd name="T3" fmla="*/ 8 h 20"/>
                  <a:gd name="T4" fmla="*/ 12 w 18"/>
                  <a:gd name="T5" fmla="*/ 14 h 20"/>
                  <a:gd name="T6" fmla="*/ 14 w 18"/>
                  <a:gd name="T7" fmla="*/ 16 h 20"/>
                  <a:gd name="T8" fmla="*/ 16 w 18"/>
                  <a:gd name="T9" fmla="*/ 16 h 20"/>
                  <a:gd name="T10" fmla="*/ 18 w 18"/>
                  <a:gd name="T11" fmla="*/ 16 h 20"/>
                  <a:gd name="T12" fmla="*/ 18 w 18"/>
                  <a:gd name="T13" fmla="*/ 16 h 20"/>
                  <a:gd name="T14" fmla="*/ 16 w 18"/>
                  <a:gd name="T15" fmla="*/ 20 h 20"/>
                  <a:gd name="T16" fmla="*/ 16 w 18"/>
                  <a:gd name="T17" fmla="*/ 20 h 20"/>
                  <a:gd name="T18" fmla="*/ 16 w 18"/>
                  <a:gd name="T19" fmla="*/ 20 h 20"/>
                  <a:gd name="T20" fmla="*/ 10 w 18"/>
                  <a:gd name="T21" fmla="*/ 20 h 20"/>
                  <a:gd name="T22" fmla="*/ 6 w 18"/>
                  <a:gd name="T23" fmla="*/ 18 h 20"/>
                  <a:gd name="T24" fmla="*/ 2 w 18"/>
                  <a:gd name="T25" fmla="*/ 12 h 20"/>
                  <a:gd name="T26" fmla="*/ 0 w 18"/>
                  <a:gd name="T27" fmla="*/ 0 h 20"/>
                  <a:gd name="T28" fmla="*/ 0 w 18"/>
                  <a:gd name="T29" fmla="*/ 0 h 20"/>
                  <a:gd name="T30" fmla="*/ 6 w 18"/>
                  <a:gd name="T31" fmla="*/ 8 h 20"/>
                  <a:gd name="T32" fmla="*/ 8 w 18"/>
                  <a:gd name="T33" fmla="*/ 10 h 20"/>
                  <a:gd name="T34" fmla="*/ 10 w 18"/>
                  <a:gd name="T35" fmla="*/ 8 h 20"/>
                  <a:gd name="T36" fmla="*/ 10 w 18"/>
                  <a:gd name="T3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0" y="8"/>
                    </a:moveTo>
                    <a:lnTo>
                      <a:pt x="10" y="8"/>
                    </a:lnTo>
                    <a:lnTo>
                      <a:pt x="12" y="14"/>
                    </a:lnTo>
                    <a:lnTo>
                      <a:pt x="14" y="16"/>
                    </a:lnTo>
                    <a:lnTo>
                      <a:pt x="16" y="16"/>
                    </a:lnTo>
                    <a:lnTo>
                      <a:pt x="18" y="16"/>
                    </a:lnTo>
                    <a:lnTo>
                      <a:pt x="18" y="16"/>
                    </a:lnTo>
                    <a:lnTo>
                      <a:pt x="16" y="20"/>
                    </a:lnTo>
                    <a:lnTo>
                      <a:pt x="16" y="20"/>
                    </a:lnTo>
                    <a:lnTo>
                      <a:pt x="16" y="20"/>
                    </a:lnTo>
                    <a:lnTo>
                      <a:pt x="10" y="20"/>
                    </a:lnTo>
                    <a:lnTo>
                      <a:pt x="6" y="18"/>
                    </a:lnTo>
                    <a:lnTo>
                      <a:pt x="2" y="12"/>
                    </a:lnTo>
                    <a:lnTo>
                      <a:pt x="0" y="0"/>
                    </a:lnTo>
                    <a:lnTo>
                      <a:pt x="0" y="0"/>
                    </a:lnTo>
                    <a:lnTo>
                      <a:pt x="6" y="8"/>
                    </a:lnTo>
                    <a:lnTo>
                      <a:pt x="8" y="10"/>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8" name="Freeform 1133">
                <a:extLst>
                  <a:ext uri="{FF2B5EF4-FFF2-40B4-BE49-F238E27FC236}">
                    <a16:creationId xmlns:a16="http://schemas.microsoft.com/office/drawing/2014/main" id="{D8AD4BFB-5DB6-0C7B-ADD7-7F12A8D238EC}"/>
                  </a:ext>
                </a:extLst>
              </p:cNvPr>
              <p:cNvSpPr>
                <a:spLocks/>
              </p:cNvSpPr>
              <p:nvPr/>
            </p:nvSpPr>
            <p:spPr bwMode="auto">
              <a:xfrm>
                <a:off x="2680" y="1611"/>
                <a:ext cx="6" cy="14"/>
              </a:xfrm>
              <a:custGeom>
                <a:avLst/>
                <a:gdLst>
                  <a:gd name="T0" fmla="*/ 2 w 6"/>
                  <a:gd name="T1" fmla="*/ 14 h 14"/>
                  <a:gd name="T2" fmla="*/ 2 w 6"/>
                  <a:gd name="T3" fmla="*/ 14 h 14"/>
                  <a:gd name="T4" fmla="*/ 0 w 6"/>
                  <a:gd name="T5" fmla="*/ 10 h 14"/>
                  <a:gd name="T6" fmla="*/ 0 w 6"/>
                  <a:gd name="T7" fmla="*/ 10 h 14"/>
                  <a:gd name="T8" fmla="*/ 0 w 6"/>
                  <a:gd name="T9" fmla="*/ 6 h 14"/>
                  <a:gd name="T10" fmla="*/ 0 w 6"/>
                  <a:gd name="T11" fmla="*/ 6 h 14"/>
                  <a:gd name="T12" fmla="*/ 2 w 6"/>
                  <a:gd name="T13" fmla="*/ 2 h 14"/>
                  <a:gd name="T14" fmla="*/ 4 w 6"/>
                  <a:gd name="T15" fmla="*/ 0 h 14"/>
                  <a:gd name="T16" fmla="*/ 6 w 6"/>
                  <a:gd name="T17" fmla="*/ 10 h 14"/>
                  <a:gd name="T18" fmla="*/ 6 w 6"/>
                  <a:gd name="T19" fmla="*/ 10 h 14"/>
                  <a:gd name="T20" fmla="*/ 2 w 6"/>
                  <a:gd name="T21" fmla="*/ 14 h 14"/>
                  <a:gd name="T22" fmla="*/ 2 w 6"/>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2" y="14"/>
                    </a:moveTo>
                    <a:lnTo>
                      <a:pt x="2" y="14"/>
                    </a:lnTo>
                    <a:lnTo>
                      <a:pt x="0" y="10"/>
                    </a:lnTo>
                    <a:lnTo>
                      <a:pt x="0" y="10"/>
                    </a:lnTo>
                    <a:lnTo>
                      <a:pt x="0" y="6"/>
                    </a:lnTo>
                    <a:lnTo>
                      <a:pt x="0" y="6"/>
                    </a:lnTo>
                    <a:lnTo>
                      <a:pt x="2" y="2"/>
                    </a:lnTo>
                    <a:lnTo>
                      <a:pt x="4" y="0"/>
                    </a:lnTo>
                    <a:lnTo>
                      <a:pt x="6" y="10"/>
                    </a:lnTo>
                    <a:lnTo>
                      <a:pt x="6" y="10"/>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9" name="Freeform 1134">
                <a:extLst>
                  <a:ext uri="{FF2B5EF4-FFF2-40B4-BE49-F238E27FC236}">
                    <a16:creationId xmlns:a16="http://schemas.microsoft.com/office/drawing/2014/main" id="{961E89ED-8910-754E-687E-E858D7FC3039}"/>
                  </a:ext>
                </a:extLst>
              </p:cNvPr>
              <p:cNvSpPr>
                <a:spLocks/>
              </p:cNvSpPr>
              <p:nvPr/>
            </p:nvSpPr>
            <p:spPr bwMode="auto">
              <a:xfrm>
                <a:off x="2010" y="1613"/>
                <a:ext cx="376" cy="295"/>
              </a:xfrm>
              <a:custGeom>
                <a:avLst/>
                <a:gdLst>
                  <a:gd name="T0" fmla="*/ 96 w 376"/>
                  <a:gd name="T1" fmla="*/ 4 h 295"/>
                  <a:gd name="T2" fmla="*/ 140 w 376"/>
                  <a:gd name="T3" fmla="*/ 8 h 295"/>
                  <a:gd name="T4" fmla="*/ 166 w 376"/>
                  <a:gd name="T5" fmla="*/ 4 h 295"/>
                  <a:gd name="T6" fmla="*/ 216 w 376"/>
                  <a:gd name="T7" fmla="*/ 2 h 295"/>
                  <a:gd name="T8" fmla="*/ 218 w 376"/>
                  <a:gd name="T9" fmla="*/ 33 h 295"/>
                  <a:gd name="T10" fmla="*/ 212 w 376"/>
                  <a:gd name="T11" fmla="*/ 53 h 295"/>
                  <a:gd name="T12" fmla="*/ 226 w 376"/>
                  <a:gd name="T13" fmla="*/ 31 h 295"/>
                  <a:gd name="T14" fmla="*/ 246 w 376"/>
                  <a:gd name="T15" fmla="*/ 51 h 295"/>
                  <a:gd name="T16" fmla="*/ 260 w 376"/>
                  <a:gd name="T17" fmla="*/ 71 h 295"/>
                  <a:gd name="T18" fmla="*/ 276 w 376"/>
                  <a:gd name="T19" fmla="*/ 51 h 295"/>
                  <a:gd name="T20" fmla="*/ 302 w 376"/>
                  <a:gd name="T21" fmla="*/ 65 h 295"/>
                  <a:gd name="T22" fmla="*/ 338 w 376"/>
                  <a:gd name="T23" fmla="*/ 79 h 295"/>
                  <a:gd name="T24" fmla="*/ 358 w 376"/>
                  <a:gd name="T25" fmla="*/ 87 h 295"/>
                  <a:gd name="T26" fmla="*/ 320 w 376"/>
                  <a:gd name="T27" fmla="*/ 113 h 295"/>
                  <a:gd name="T28" fmla="*/ 294 w 376"/>
                  <a:gd name="T29" fmla="*/ 105 h 295"/>
                  <a:gd name="T30" fmla="*/ 278 w 376"/>
                  <a:gd name="T31" fmla="*/ 103 h 295"/>
                  <a:gd name="T32" fmla="*/ 254 w 376"/>
                  <a:gd name="T33" fmla="*/ 109 h 295"/>
                  <a:gd name="T34" fmla="*/ 234 w 376"/>
                  <a:gd name="T35" fmla="*/ 107 h 295"/>
                  <a:gd name="T36" fmla="*/ 234 w 376"/>
                  <a:gd name="T37" fmla="*/ 125 h 295"/>
                  <a:gd name="T38" fmla="*/ 256 w 376"/>
                  <a:gd name="T39" fmla="*/ 147 h 295"/>
                  <a:gd name="T40" fmla="*/ 276 w 376"/>
                  <a:gd name="T41" fmla="*/ 149 h 295"/>
                  <a:gd name="T42" fmla="*/ 298 w 376"/>
                  <a:gd name="T43" fmla="*/ 161 h 295"/>
                  <a:gd name="T44" fmla="*/ 308 w 376"/>
                  <a:gd name="T45" fmla="*/ 165 h 295"/>
                  <a:gd name="T46" fmla="*/ 322 w 376"/>
                  <a:gd name="T47" fmla="*/ 131 h 295"/>
                  <a:gd name="T48" fmla="*/ 336 w 376"/>
                  <a:gd name="T49" fmla="*/ 135 h 295"/>
                  <a:gd name="T50" fmla="*/ 348 w 376"/>
                  <a:gd name="T51" fmla="*/ 117 h 295"/>
                  <a:gd name="T52" fmla="*/ 348 w 376"/>
                  <a:gd name="T53" fmla="*/ 133 h 295"/>
                  <a:gd name="T54" fmla="*/ 362 w 376"/>
                  <a:gd name="T55" fmla="*/ 157 h 295"/>
                  <a:gd name="T56" fmla="*/ 368 w 376"/>
                  <a:gd name="T57" fmla="*/ 191 h 295"/>
                  <a:gd name="T58" fmla="*/ 348 w 376"/>
                  <a:gd name="T59" fmla="*/ 205 h 295"/>
                  <a:gd name="T60" fmla="*/ 316 w 376"/>
                  <a:gd name="T61" fmla="*/ 193 h 295"/>
                  <a:gd name="T62" fmla="*/ 262 w 376"/>
                  <a:gd name="T63" fmla="*/ 183 h 295"/>
                  <a:gd name="T64" fmla="*/ 220 w 376"/>
                  <a:gd name="T65" fmla="*/ 201 h 295"/>
                  <a:gd name="T66" fmla="*/ 200 w 376"/>
                  <a:gd name="T67" fmla="*/ 213 h 295"/>
                  <a:gd name="T68" fmla="*/ 190 w 376"/>
                  <a:gd name="T69" fmla="*/ 251 h 295"/>
                  <a:gd name="T70" fmla="*/ 214 w 376"/>
                  <a:gd name="T71" fmla="*/ 233 h 295"/>
                  <a:gd name="T72" fmla="*/ 228 w 376"/>
                  <a:gd name="T73" fmla="*/ 259 h 295"/>
                  <a:gd name="T74" fmla="*/ 226 w 376"/>
                  <a:gd name="T75" fmla="*/ 293 h 295"/>
                  <a:gd name="T76" fmla="*/ 196 w 376"/>
                  <a:gd name="T77" fmla="*/ 273 h 295"/>
                  <a:gd name="T78" fmla="*/ 166 w 376"/>
                  <a:gd name="T79" fmla="*/ 277 h 295"/>
                  <a:gd name="T80" fmla="*/ 142 w 376"/>
                  <a:gd name="T81" fmla="*/ 273 h 295"/>
                  <a:gd name="T82" fmla="*/ 128 w 376"/>
                  <a:gd name="T83" fmla="*/ 285 h 295"/>
                  <a:gd name="T84" fmla="*/ 96 w 376"/>
                  <a:gd name="T85" fmla="*/ 281 h 295"/>
                  <a:gd name="T86" fmla="*/ 76 w 376"/>
                  <a:gd name="T87" fmla="*/ 287 h 295"/>
                  <a:gd name="T88" fmla="*/ 58 w 376"/>
                  <a:gd name="T89" fmla="*/ 263 h 295"/>
                  <a:gd name="T90" fmla="*/ 40 w 376"/>
                  <a:gd name="T91" fmla="*/ 253 h 295"/>
                  <a:gd name="T92" fmla="*/ 6 w 376"/>
                  <a:gd name="T93" fmla="*/ 245 h 295"/>
                  <a:gd name="T94" fmla="*/ 14 w 376"/>
                  <a:gd name="T95" fmla="*/ 215 h 295"/>
                  <a:gd name="T96" fmla="*/ 28 w 376"/>
                  <a:gd name="T97" fmla="*/ 213 h 295"/>
                  <a:gd name="T98" fmla="*/ 42 w 376"/>
                  <a:gd name="T99" fmla="*/ 197 h 295"/>
                  <a:gd name="T100" fmla="*/ 76 w 376"/>
                  <a:gd name="T101" fmla="*/ 183 h 295"/>
                  <a:gd name="T102" fmla="*/ 128 w 376"/>
                  <a:gd name="T103" fmla="*/ 181 h 295"/>
                  <a:gd name="T104" fmla="*/ 94 w 376"/>
                  <a:gd name="T105" fmla="*/ 155 h 295"/>
                  <a:gd name="T106" fmla="*/ 56 w 376"/>
                  <a:gd name="T107" fmla="*/ 149 h 295"/>
                  <a:gd name="T108" fmla="*/ 26 w 376"/>
                  <a:gd name="T109" fmla="*/ 111 h 295"/>
                  <a:gd name="T110" fmla="*/ 12 w 376"/>
                  <a:gd name="T111" fmla="*/ 101 h 295"/>
                  <a:gd name="T112" fmla="*/ 36 w 376"/>
                  <a:gd name="T113" fmla="*/ 75 h 295"/>
                  <a:gd name="T114" fmla="*/ 74 w 376"/>
                  <a:gd name="T115" fmla="*/ 83 h 295"/>
                  <a:gd name="T116" fmla="*/ 36 w 376"/>
                  <a:gd name="T117" fmla="*/ 49 h 295"/>
                  <a:gd name="T118" fmla="*/ 50 w 376"/>
                  <a:gd name="T119"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6" h="295">
                    <a:moveTo>
                      <a:pt x="66" y="4"/>
                    </a:moveTo>
                    <a:lnTo>
                      <a:pt x="66" y="4"/>
                    </a:lnTo>
                    <a:lnTo>
                      <a:pt x="70" y="8"/>
                    </a:lnTo>
                    <a:lnTo>
                      <a:pt x="72" y="8"/>
                    </a:lnTo>
                    <a:lnTo>
                      <a:pt x="74" y="4"/>
                    </a:lnTo>
                    <a:lnTo>
                      <a:pt x="74" y="4"/>
                    </a:lnTo>
                    <a:lnTo>
                      <a:pt x="76" y="0"/>
                    </a:lnTo>
                    <a:lnTo>
                      <a:pt x="78" y="0"/>
                    </a:lnTo>
                    <a:lnTo>
                      <a:pt x="78" y="0"/>
                    </a:lnTo>
                    <a:lnTo>
                      <a:pt x="82" y="4"/>
                    </a:lnTo>
                    <a:lnTo>
                      <a:pt x="86" y="4"/>
                    </a:lnTo>
                    <a:lnTo>
                      <a:pt x="92" y="4"/>
                    </a:lnTo>
                    <a:lnTo>
                      <a:pt x="96" y="4"/>
                    </a:lnTo>
                    <a:lnTo>
                      <a:pt x="96" y="4"/>
                    </a:lnTo>
                    <a:lnTo>
                      <a:pt x="98" y="4"/>
                    </a:lnTo>
                    <a:lnTo>
                      <a:pt x="102" y="4"/>
                    </a:lnTo>
                    <a:lnTo>
                      <a:pt x="108" y="8"/>
                    </a:lnTo>
                    <a:lnTo>
                      <a:pt x="112" y="8"/>
                    </a:lnTo>
                    <a:lnTo>
                      <a:pt x="114" y="8"/>
                    </a:lnTo>
                    <a:lnTo>
                      <a:pt x="118" y="8"/>
                    </a:lnTo>
                    <a:lnTo>
                      <a:pt x="120" y="2"/>
                    </a:lnTo>
                    <a:lnTo>
                      <a:pt x="120" y="2"/>
                    </a:lnTo>
                    <a:lnTo>
                      <a:pt x="122" y="2"/>
                    </a:lnTo>
                    <a:lnTo>
                      <a:pt x="124" y="2"/>
                    </a:lnTo>
                    <a:lnTo>
                      <a:pt x="126" y="4"/>
                    </a:lnTo>
                    <a:lnTo>
                      <a:pt x="126" y="4"/>
                    </a:lnTo>
                    <a:lnTo>
                      <a:pt x="134" y="8"/>
                    </a:lnTo>
                    <a:lnTo>
                      <a:pt x="140" y="8"/>
                    </a:lnTo>
                    <a:lnTo>
                      <a:pt x="140" y="8"/>
                    </a:lnTo>
                    <a:lnTo>
                      <a:pt x="140" y="8"/>
                    </a:lnTo>
                    <a:lnTo>
                      <a:pt x="140" y="8"/>
                    </a:lnTo>
                    <a:lnTo>
                      <a:pt x="142" y="6"/>
                    </a:lnTo>
                    <a:lnTo>
                      <a:pt x="144" y="6"/>
                    </a:lnTo>
                    <a:lnTo>
                      <a:pt x="146" y="10"/>
                    </a:lnTo>
                    <a:lnTo>
                      <a:pt x="150" y="15"/>
                    </a:lnTo>
                    <a:lnTo>
                      <a:pt x="152" y="15"/>
                    </a:lnTo>
                    <a:lnTo>
                      <a:pt x="152" y="12"/>
                    </a:lnTo>
                    <a:lnTo>
                      <a:pt x="152" y="12"/>
                    </a:lnTo>
                    <a:lnTo>
                      <a:pt x="156" y="8"/>
                    </a:lnTo>
                    <a:lnTo>
                      <a:pt x="158" y="6"/>
                    </a:lnTo>
                    <a:lnTo>
                      <a:pt x="166" y="4"/>
                    </a:lnTo>
                    <a:lnTo>
                      <a:pt x="166" y="4"/>
                    </a:lnTo>
                    <a:lnTo>
                      <a:pt x="180" y="4"/>
                    </a:lnTo>
                    <a:lnTo>
                      <a:pt x="186" y="4"/>
                    </a:lnTo>
                    <a:lnTo>
                      <a:pt x="194" y="0"/>
                    </a:lnTo>
                    <a:lnTo>
                      <a:pt x="194" y="0"/>
                    </a:lnTo>
                    <a:lnTo>
                      <a:pt x="194" y="2"/>
                    </a:lnTo>
                    <a:lnTo>
                      <a:pt x="194" y="2"/>
                    </a:lnTo>
                    <a:lnTo>
                      <a:pt x="194" y="4"/>
                    </a:lnTo>
                    <a:lnTo>
                      <a:pt x="194" y="4"/>
                    </a:lnTo>
                    <a:lnTo>
                      <a:pt x="198" y="8"/>
                    </a:lnTo>
                    <a:lnTo>
                      <a:pt x="202" y="10"/>
                    </a:lnTo>
                    <a:lnTo>
                      <a:pt x="206" y="10"/>
                    </a:lnTo>
                    <a:lnTo>
                      <a:pt x="212" y="6"/>
                    </a:lnTo>
                    <a:lnTo>
                      <a:pt x="212" y="6"/>
                    </a:lnTo>
                    <a:lnTo>
                      <a:pt x="216" y="2"/>
                    </a:lnTo>
                    <a:lnTo>
                      <a:pt x="220" y="2"/>
                    </a:lnTo>
                    <a:lnTo>
                      <a:pt x="230" y="4"/>
                    </a:lnTo>
                    <a:lnTo>
                      <a:pt x="230" y="4"/>
                    </a:lnTo>
                    <a:lnTo>
                      <a:pt x="232" y="2"/>
                    </a:lnTo>
                    <a:lnTo>
                      <a:pt x="234" y="4"/>
                    </a:lnTo>
                    <a:lnTo>
                      <a:pt x="234" y="4"/>
                    </a:lnTo>
                    <a:lnTo>
                      <a:pt x="234" y="8"/>
                    </a:lnTo>
                    <a:lnTo>
                      <a:pt x="234" y="8"/>
                    </a:lnTo>
                    <a:lnTo>
                      <a:pt x="230" y="15"/>
                    </a:lnTo>
                    <a:lnTo>
                      <a:pt x="228" y="21"/>
                    </a:lnTo>
                    <a:lnTo>
                      <a:pt x="220" y="31"/>
                    </a:lnTo>
                    <a:lnTo>
                      <a:pt x="220" y="31"/>
                    </a:lnTo>
                    <a:lnTo>
                      <a:pt x="220" y="33"/>
                    </a:lnTo>
                    <a:lnTo>
                      <a:pt x="218" y="33"/>
                    </a:lnTo>
                    <a:lnTo>
                      <a:pt x="218" y="27"/>
                    </a:lnTo>
                    <a:lnTo>
                      <a:pt x="218" y="21"/>
                    </a:lnTo>
                    <a:lnTo>
                      <a:pt x="216" y="19"/>
                    </a:lnTo>
                    <a:lnTo>
                      <a:pt x="216" y="19"/>
                    </a:lnTo>
                    <a:lnTo>
                      <a:pt x="216" y="19"/>
                    </a:lnTo>
                    <a:lnTo>
                      <a:pt x="214" y="29"/>
                    </a:lnTo>
                    <a:lnTo>
                      <a:pt x="212" y="33"/>
                    </a:lnTo>
                    <a:lnTo>
                      <a:pt x="210" y="35"/>
                    </a:lnTo>
                    <a:lnTo>
                      <a:pt x="210" y="35"/>
                    </a:lnTo>
                    <a:lnTo>
                      <a:pt x="208" y="39"/>
                    </a:lnTo>
                    <a:lnTo>
                      <a:pt x="208" y="45"/>
                    </a:lnTo>
                    <a:lnTo>
                      <a:pt x="208" y="45"/>
                    </a:lnTo>
                    <a:lnTo>
                      <a:pt x="210" y="51"/>
                    </a:lnTo>
                    <a:lnTo>
                      <a:pt x="212" y="53"/>
                    </a:lnTo>
                    <a:lnTo>
                      <a:pt x="212" y="53"/>
                    </a:lnTo>
                    <a:lnTo>
                      <a:pt x="216" y="53"/>
                    </a:lnTo>
                    <a:lnTo>
                      <a:pt x="218" y="57"/>
                    </a:lnTo>
                    <a:lnTo>
                      <a:pt x="218" y="57"/>
                    </a:lnTo>
                    <a:lnTo>
                      <a:pt x="220" y="63"/>
                    </a:lnTo>
                    <a:lnTo>
                      <a:pt x="222" y="65"/>
                    </a:lnTo>
                    <a:lnTo>
                      <a:pt x="224" y="65"/>
                    </a:lnTo>
                    <a:lnTo>
                      <a:pt x="224" y="65"/>
                    </a:lnTo>
                    <a:lnTo>
                      <a:pt x="224" y="61"/>
                    </a:lnTo>
                    <a:lnTo>
                      <a:pt x="226" y="57"/>
                    </a:lnTo>
                    <a:lnTo>
                      <a:pt x="226" y="47"/>
                    </a:lnTo>
                    <a:lnTo>
                      <a:pt x="226" y="47"/>
                    </a:lnTo>
                    <a:lnTo>
                      <a:pt x="224" y="35"/>
                    </a:lnTo>
                    <a:lnTo>
                      <a:pt x="226" y="31"/>
                    </a:lnTo>
                    <a:lnTo>
                      <a:pt x="228" y="29"/>
                    </a:lnTo>
                    <a:lnTo>
                      <a:pt x="228" y="29"/>
                    </a:lnTo>
                    <a:lnTo>
                      <a:pt x="230" y="29"/>
                    </a:lnTo>
                    <a:lnTo>
                      <a:pt x="232" y="31"/>
                    </a:lnTo>
                    <a:lnTo>
                      <a:pt x="234" y="37"/>
                    </a:lnTo>
                    <a:lnTo>
                      <a:pt x="234" y="45"/>
                    </a:lnTo>
                    <a:lnTo>
                      <a:pt x="234" y="45"/>
                    </a:lnTo>
                    <a:lnTo>
                      <a:pt x="234" y="51"/>
                    </a:lnTo>
                    <a:lnTo>
                      <a:pt x="236" y="55"/>
                    </a:lnTo>
                    <a:lnTo>
                      <a:pt x="240" y="61"/>
                    </a:lnTo>
                    <a:lnTo>
                      <a:pt x="240" y="61"/>
                    </a:lnTo>
                    <a:lnTo>
                      <a:pt x="242" y="61"/>
                    </a:lnTo>
                    <a:lnTo>
                      <a:pt x="244" y="59"/>
                    </a:lnTo>
                    <a:lnTo>
                      <a:pt x="246" y="51"/>
                    </a:lnTo>
                    <a:lnTo>
                      <a:pt x="246" y="51"/>
                    </a:lnTo>
                    <a:lnTo>
                      <a:pt x="246" y="47"/>
                    </a:lnTo>
                    <a:lnTo>
                      <a:pt x="248" y="45"/>
                    </a:lnTo>
                    <a:lnTo>
                      <a:pt x="250" y="47"/>
                    </a:lnTo>
                    <a:lnTo>
                      <a:pt x="250" y="47"/>
                    </a:lnTo>
                    <a:lnTo>
                      <a:pt x="250" y="51"/>
                    </a:lnTo>
                    <a:lnTo>
                      <a:pt x="248" y="57"/>
                    </a:lnTo>
                    <a:lnTo>
                      <a:pt x="248" y="57"/>
                    </a:lnTo>
                    <a:lnTo>
                      <a:pt x="248" y="63"/>
                    </a:lnTo>
                    <a:lnTo>
                      <a:pt x="250" y="67"/>
                    </a:lnTo>
                    <a:lnTo>
                      <a:pt x="250" y="67"/>
                    </a:lnTo>
                    <a:lnTo>
                      <a:pt x="256" y="71"/>
                    </a:lnTo>
                    <a:lnTo>
                      <a:pt x="258" y="73"/>
                    </a:lnTo>
                    <a:lnTo>
                      <a:pt x="260" y="71"/>
                    </a:lnTo>
                    <a:lnTo>
                      <a:pt x="260" y="71"/>
                    </a:lnTo>
                    <a:lnTo>
                      <a:pt x="262" y="69"/>
                    </a:lnTo>
                    <a:lnTo>
                      <a:pt x="264" y="63"/>
                    </a:lnTo>
                    <a:lnTo>
                      <a:pt x="264" y="57"/>
                    </a:lnTo>
                    <a:lnTo>
                      <a:pt x="264" y="49"/>
                    </a:lnTo>
                    <a:lnTo>
                      <a:pt x="264" y="49"/>
                    </a:lnTo>
                    <a:lnTo>
                      <a:pt x="262" y="43"/>
                    </a:lnTo>
                    <a:lnTo>
                      <a:pt x="264" y="39"/>
                    </a:lnTo>
                    <a:lnTo>
                      <a:pt x="266" y="39"/>
                    </a:lnTo>
                    <a:lnTo>
                      <a:pt x="268" y="39"/>
                    </a:lnTo>
                    <a:lnTo>
                      <a:pt x="268" y="39"/>
                    </a:lnTo>
                    <a:lnTo>
                      <a:pt x="270" y="41"/>
                    </a:lnTo>
                    <a:lnTo>
                      <a:pt x="272" y="43"/>
                    </a:lnTo>
                    <a:lnTo>
                      <a:pt x="276" y="51"/>
                    </a:lnTo>
                    <a:lnTo>
                      <a:pt x="276" y="51"/>
                    </a:lnTo>
                    <a:lnTo>
                      <a:pt x="278" y="57"/>
                    </a:lnTo>
                    <a:lnTo>
                      <a:pt x="280" y="57"/>
                    </a:lnTo>
                    <a:lnTo>
                      <a:pt x="282" y="53"/>
                    </a:lnTo>
                    <a:lnTo>
                      <a:pt x="282" y="53"/>
                    </a:lnTo>
                    <a:lnTo>
                      <a:pt x="284" y="49"/>
                    </a:lnTo>
                    <a:lnTo>
                      <a:pt x="286" y="49"/>
                    </a:lnTo>
                    <a:lnTo>
                      <a:pt x="286" y="51"/>
                    </a:lnTo>
                    <a:lnTo>
                      <a:pt x="286" y="51"/>
                    </a:lnTo>
                    <a:lnTo>
                      <a:pt x="288" y="57"/>
                    </a:lnTo>
                    <a:lnTo>
                      <a:pt x="290" y="61"/>
                    </a:lnTo>
                    <a:lnTo>
                      <a:pt x="294" y="61"/>
                    </a:lnTo>
                    <a:lnTo>
                      <a:pt x="294" y="61"/>
                    </a:lnTo>
                    <a:lnTo>
                      <a:pt x="302" y="65"/>
                    </a:lnTo>
                    <a:lnTo>
                      <a:pt x="310" y="73"/>
                    </a:lnTo>
                    <a:lnTo>
                      <a:pt x="310" y="73"/>
                    </a:lnTo>
                    <a:lnTo>
                      <a:pt x="312" y="75"/>
                    </a:lnTo>
                    <a:lnTo>
                      <a:pt x="316" y="75"/>
                    </a:lnTo>
                    <a:lnTo>
                      <a:pt x="318" y="73"/>
                    </a:lnTo>
                    <a:lnTo>
                      <a:pt x="320" y="67"/>
                    </a:lnTo>
                    <a:lnTo>
                      <a:pt x="320" y="67"/>
                    </a:lnTo>
                    <a:lnTo>
                      <a:pt x="322" y="63"/>
                    </a:lnTo>
                    <a:lnTo>
                      <a:pt x="326" y="61"/>
                    </a:lnTo>
                    <a:lnTo>
                      <a:pt x="328" y="61"/>
                    </a:lnTo>
                    <a:lnTo>
                      <a:pt x="330" y="61"/>
                    </a:lnTo>
                    <a:lnTo>
                      <a:pt x="336" y="67"/>
                    </a:lnTo>
                    <a:lnTo>
                      <a:pt x="338" y="79"/>
                    </a:lnTo>
                    <a:lnTo>
                      <a:pt x="338" y="79"/>
                    </a:lnTo>
                    <a:lnTo>
                      <a:pt x="340" y="87"/>
                    </a:lnTo>
                    <a:lnTo>
                      <a:pt x="342" y="87"/>
                    </a:lnTo>
                    <a:lnTo>
                      <a:pt x="342" y="87"/>
                    </a:lnTo>
                    <a:lnTo>
                      <a:pt x="344" y="81"/>
                    </a:lnTo>
                    <a:lnTo>
                      <a:pt x="344" y="81"/>
                    </a:lnTo>
                    <a:lnTo>
                      <a:pt x="346" y="77"/>
                    </a:lnTo>
                    <a:lnTo>
                      <a:pt x="350" y="77"/>
                    </a:lnTo>
                    <a:lnTo>
                      <a:pt x="352" y="75"/>
                    </a:lnTo>
                    <a:lnTo>
                      <a:pt x="356" y="73"/>
                    </a:lnTo>
                    <a:lnTo>
                      <a:pt x="356" y="73"/>
                    </a:lnTo>
                    <a:lnTo>
                      <a:pt x="356" y="73"/>
                    </a:lnTo>
                    <a:lnTo>
                      <a:pt x="358" y="79"/>
                    </a:lnTo>
                    <a:lnTo>
                      <a:pt x="358" y="79"/>
                    </a:lnTo>
                    <a:lnTo>
                      <a:pt x="358" y="87"/>
                    </a:lnTo>
                    <a:lnTo>
                      <a:pt x="358" y="91"/>
                    </a:lnTo>
                    <a:lnTo>
                      <a:pt x="356" y="93"/>
                    </a:lnTo>
                    <a:lnTo>
                      <a:pt x="356" y="93"/>
                    </a:lnTo>
                    <a:lnTo>
                      <a:pt x="350" y="99"/>
                    </a:lnTo>
                    <a:lnTo>
                      <a:pt x="346" y="103"/>
                    </a:lnTo>
                    <a:lnTo>
                      <a:pt x="340" y="103"/>
                    </a:lnTo>
                    <a:lnTo>
                      <a:pt x="334" y="99"/>
                    </a:lnTo>
                    <a:lnTo>
                      <a:pt x="334" y="99"/>
                    </a:lnTo>
                    <a:lnTo>
                      <a:pt x="330" y="95"/>
                    </a:lnTo>
                    <a:lnTo>
                      <a:pt x="328" y="95"/>
                    </a:lnTo>
                    <a:lnTo>
                      <a:pt x="324" y="101"/>
                    </a:lnTo>
                    <a:lnTo>
                      <a:pt x="324" y="101"/>
                    </a:lnTo>
                    <a:lnTo>
                      <a:pt x="322" y="109"/>
                    </a:lnTo>
                    <a:lnTo>
                      <a:pt x="320" y="113"/>
                    </a:lnTo>
                    <a:lnTo>
                      <a:pt x="318" y="119"/>
                    </a:lnTo>
                    <a:lnTo>
                      <a:pt x="318" y="119"/>
                    </a:lnTo>
                    <a:lnTo>
                      <a:pt x="318" y="125"/>
                    </a:lnTo>
                    <a:lnTo>
                      <a:pt x="316" y="127"/>
                    </a:lnTo>
                    <a:lnTo>
                      <a:pt x="314" y="125"/>
                    </a:lnTo>
                    <a:lnTo>
                      <a:pt x="312" y="121"/>
                    </a:lnTo>
                    <a:lnTo>
                      <a:pt x="312" y="121"/>
                    </a:lnTo>
                    <a:lnTo>
                      <a:pt x="308" y="109"/>
                    </a:lnTo>
                    <a:lnTo>
                      <a:pt x="304" y="103"/>
                    </a:lnTo>
                    <a:lnTo>
                      <a:pt x="298" y="101"/>
                    </a:lnTo>
                    <a:lnTo>
                      <a:pt x="294" y="95"/>
                    </a:lnTo>
                    <a:lnTo>
                      <a:pt x="294" y="95"/>
                    </a:lnTo>
                    <a:lnTo>
                      <a:pt x="294" y="101"/>
                    </a:lnTo>
                    <a:lnTo>
                      <a:pt x="294" y="105"/>
                    </a:lnTo>
                    <a:lnTo>
                      <a:pt x="296" y="111"/>
                    </a:lnTo>
                    <a:lnTo>
                      <a:pt x="296" y="111"/>
                    </a:lnTo>
                    <a:lnTo>
                      <a:pt x="298" y="115"/>
                    </a:lnTo>
                    <a:lnTo>
                      <a:pt x="298" y="123"/>
                    </a:lnTo>
                    <a:lnTo>
                      <a:pt x="298" y="123"/>
                    </a:lnTo>
                    <a:lnTo>
                      <a:pt x="296" y="129"/>
                    </a:lnTo>
                    <a:lnTo>
                      <a:pt x="294" y="131"/>
                    </a:lnTo>
                    <a:lnTo>
                      <a:pt x="292" y="129"/>
                    </a:lnTo>
                    <a:lnTo>
                      <a:pt x="292" y="129"/>
                    </a:lnTo>
                    <a:lnTo>
                      <a:pt x="286" y="121"/>
                    </a:lnTo>
                    <a:lnTo>
                      <a:pt x="284" y="117"/>
                    </a:lnTo>
                    <a:lnTo>
                      <a:pt x="280" y="111"/>
                    </a:lnTo>
                    <a:lnTo>
                      <a:pt x="280" y="111"/>
                    </a:lnTo>
                    <a:lnTo>
                      <a:pt x="278" y="103"/>
                    </a:lnTo>
                    <a:lnTo>
                      <a:pt x="276" y="99"/>
                    </a:lnTo>
                    <a:lnTo>
                      <a:pt x="274" y="99"/>
                    </a:lnTo>
                    <a:lnTo>
                      <a:pt x="270" y="101"/>
                    </a:lnTo>
                    <a:lnTo>
                      <a:pt x="270" y="101"/>
                    </a:lnTo>
                    <a:lnTo>
                      <a:pt x="264" y="109"/>
                    </a:lnTo>
                    <a:lnTo>
                      <a:pt x="260" y="113"/>
                    </a:lnTo>
                    <a:lnTo>
                      <a:pt x="258" y="117"/>
                    </a:lnTo>
                    <a:lnTo>
                      <a:pt x="258" y="117"/>
                    </a:lnTo>
                    <a:lnTo>
                      <a:pt x="256" y="121"/>
                    </a:lnTo>
                    <a:lnTo>
                      <a:pt x="256" y="121"/>
                    </a:lnTo>
                    <a:lnTo>
                      <a:pt x="254" y="119"/>
                    </a:lnTo>
                    <a:lnTo>
                      <a:pt x="254" y="119"/>
                    </a:lnTo>
                    <a:lnTo>
                      <a:pt x="252" y="115"/>
                    </a:lnTo>
                    <a:lnTo>
                      <a:pt x="254" y="109"/>
                    </a:lnTo>
                    <a:lnTo>
                      <a:pt x="254" y="109"/>
                    </a:lnTo>
                    <a:lnTo>
                      <a:pt x="256" y="101"/>
                    </a:lnTo>
                    <a:lnTo>
                      <a:pt x="256" y="99"/>
                    </a:lnTo>
                    <a:lnTo>
                      <a:pt x="254" y="97"/>
                    </a:lnTo>
                    <a:lnTo>
                      <a:pt x="254" y="97"/>
                    </a:lnTo>
                    <a:lnTo>
                      <a:pt x="248" y="95"/>
                    </a:lnTo>
                    <a:lnTo>
                      <a:pt x="246" y="95"/>
                    </a:lnTo>
                    <a:lnTo>
                      <a:pt x="244" y="101"/>
                    </a:lnTo>
                    <a:lnTo>
                      <a:pt x="244" y="101"/>
                    </a:lnTo>
                    <a:lnTo>
                      <a:pt x="242" y="111"/>
                    </a:lnTo>
                    <a:lnTo>
                      <a:pt x="240" y="115"/>
                    </a:lnTo>
                    <a:lnTo>
                      <a:pt x="238" y="113"/>
                    </a:lnTo>
                    <a:lnTo>
                      <a:pt x="234" y="107"/>
                    </a:lnTo>
                    <a:lnTo>
                      <a:pt x="234" y="107"/>
                    </a:lnTo>
                    <a:lnTo>
                      <a:pt x="232" y="105"/>
                    </a:lnTo>
                    <a:lnTo>
                      <a:pt x="230" y="103"/>
                    </a:lnTo>
                    <a:lnTo>
                      <a:pt x="224" y="103"/>
                    </a:lnTo>
                    <a:lnTo>
                      <a:pt x="224" y="103"/>
                    </a:lnTo>
                    <a:lnTo>
                      <a:pt x="222" y="105"/>
                    </a:lnTo>
                    <a:lnTo>
                      <a:pt x="220" y="107"/>
                    </a:lnTo>
                    <a:lnTo>
                      <a:pt x="218" y="117"/>
                    </a:lnTo>
                    <a:lnTo>
                      <a:pt x="218" y="117"/>
                    </a:lnTo>
                    <a:lnTo>
                      <a:pt x="220" y="123"/>
                    </a:lnTo>
                    <a:lnTo>
                      <a:pt x="220" y="125"/>
                    </a:lnTo>
                    <a:lnTo>
                      <a:pt x="224" y="127"/>
                    </a:lnTo>
                    <a:lnTo>
                      <a:pt x="224" y="127"/>
                    </a:lnTo>
                    <a:lnTo>
                      <a:pt x="234" y="125"/>
                    </a:lnTo>
                    <a:lnTo>
                      <a:pt x="234" y="125"/>
                    </a:lnTo>
                    <a:lnTo>
                      <a:pt x="236" y="125"/>
                    </a:lnTo>
                    <a:lnTo>
                      <a:pt x="236" y="125"/>
                    </a:lnTo>
                    <a:lnTo>
                      <a:pt x="236" y="125"/>
                    </a:lnTo>
                    <a:lnTo>
                      <a:pt x="236" y="125"/>
                    </a:lnTo>
                    <a:lnTo>
                      <a:pt x="238" y="137"/>
                    </a:lnTo>
                    <a:lnTo>
                      <a:pt x="240" y="139"/>
                    </a:lnTo>
                    <a:lnTo>
                      <a:pt x="242" y="137"/>
                    </a:lnTo>
                    <a:lnTo>
                      <a:pt x="246" y="135"/>
                    </a:lnTo>
                    <a:lnTo>
                      <a:pt x="246" y="135"/>
                    </a:lnTo>
                    <a:lnTo>
                      <a:pt x="246" y="135"/>
                    </a:lnTo>
                    <a:lnTo>
                      <a:pt x="248" y="135"/>
                    </a:lnTo>
                    <a:lnTo>
                      <a:pt x="248" y="135"/>
                    </a:lnTo>
                    <a:lnTo>
                      <a:pt x="252" y="145"/>
                    </a:lnTo>
                    <a:lnTo>
                      <a:pt x="256" y="147"/>
                    </a:lnTo>
                    <a:lnTo>
                      <a:pt x="258" y="147"/>
                    </a:lnTo>
                    <a:lnTo>
                      <a:pt x="262" y="141"/>
                    </a:lnTo>
                    <a:lnTo>
                      <a:pt x="264" y="131"/>
                    </a:lnTo>
                    <a:lnTo>
                      <a:pt x="264" y="131"/>
                    </a:lnTo>
                    <a:lnTo>
                      <a:pt x="266" y="135"/>
                    </a:lnTo>
                    <a:lnTo>
                      <a:pt x="268" y="141"/>
                    </a:lnTo>
                    <a:lnTo>
                      <a:pt x="268" y="147"/>
                    </a:lnTo>
                    <a:lnTo>
                      <a:pt x="270" y="149"/>
                    </a:lnTo>
                    <a:lnTo>
                      <a:pt x="270" y="149"/>
                    </a:lnTo>
                    <a:lnTo>
                      <a:pt x="272" y="153"/>
                    </a:lnTo>
                    <a:lnTo>
                      <a:pt x="274" y="155"/>
                    </a:lnTo>
                    <a:lnTo>
                      <a:pt x="274" y="153"/>
                    </a:lnTo>
                    <a:lnTo>
                      <a:pt x="274" y="153"/>
                    </a:lnTo>
                    <a:lnTo>
                      <a:pt x="276" y="149"/>
                    </a:lnTo>
                    <a:lnTo>
                      <a:pt x="276" y="141"/>
                    </a:lnTo>
                    <a:lnTo>
                      <a:pt x="276" y="141"/>
                    </a:lnTo>
                    <a:lnTo>
                      <a:pt x="276" y="137"/>
                    </a:lnTo>
                    <a:lnTo>
                      <a:pt x="278" y="135"/>
                    </a:lnTo>
                    <a:lnTo>
                      <a:pt x="278" y="135"/>
                    </a:lnTo>
                    <a:lnTo>
                      <a:pt x="280" y="135"/>
                    </a:lnTo>
                    <a:lnTo>
                      <a:pt x="282" y="139"/>
                    </a:lnTo>
                    <a:lnTo>
                      <a:pt x="282" y="139"/>
                    </a:lnTo>
                    <a:lnTo>
                      <a:pt x="284" y="151"/>
                    </a:lnTo>
                    <a:lnTo>
                      <a:pt x="286" y="157"/>
                    </a:lnTo>
                    <a:lnTo>
                      <a:pt x="290" y="159"/>
                    </a:lnTo>
                    <a:lnTo>
                      <a:pt x="294" y="159"/>
                    </a:lnTo>
                    <a:lnTo>
                      <a:pt x="294" y="159"/>
                    </a:lnTo>
                    <a:lnTo>
                      <a:pt x="298" y="161"/>
                    </a:lnTo>
                    <a:lnTo>
                      <a:pt x="300" y="165"/>
                    </a:lnTo>
                    <a:lnTo>
                      <a:pt x="302" y="171"/>
                    </a:lnTo>
                    <a:lnTo>
                      <a:pt x="306" y="173"/>
                    </a:lnTo>
                    <a:lnTo>
                      <a:pt x="306" y="173"/>
                    </a:lnTo>
                    <a:lnTo>
                      <a:pt x="308" y="175"/>
                    </a:lnTo>
                    <a:lnTo>
                      <a:pt x="310" y="177"/>
                    </a:lnTo>
                    <a:lnTo>
                      <a:pt x="312" y="175"/>
                    </a:lnTo>
                    <a:lnTo>
                      <a:pt x="312" y="175"/>
                    </a:lnTo>
                    <a:lnTo>
                      <a:pt x="312" y="173"/>
                    </a:lnTo>
                    <a:lnTo>
                      <a:pt x="312" y="167"/>
                    </a:lnTo>
                    <a:lnTo>
                      <a:pt x="312" y="167"/>
                    </a:lnTo>
                    <a:lnTo>
                      <a:pt x="312" y="163"/>
                    </a:lnTo>
                    <a:lnTo>
                      <a:pt x="310" y="163"/>
                    </a:lnTo>
                    <a:lnTo>
                      <a:pt x="308" y="165"/>
                    </a:lnTo>
                    <a:lnTo>
                      <a:pt x="306" y="165"/>
                    </a:lnTo>
                    <a:lnTo>
                      <a:pt x="306" y="165"/>
                    </a:lnTo>
                    <a:lnTo>
                      <a:pt x="306" y="155"/>
                    </a:lnTo>
                    <a:lnTo>
                      <a:pt x="308" y="149"/>
                    </a:lnTo>
                    <a:lnTo>
                      <a:pt x="310" y="147"/>
                    </a:lnTo>
                    <a:lnTo>
                      <a:pt x="312" y="147"/>
                    </a:lnTo>
                    <a:lnTo>
                      <a:pt x="318" y="149"/>
                    </a:lnTo>
                    <a:lnTo>
                      <a:pt x="320" y="149"/>
                    </a:lnTo>
                    <a:lnTo>
                      <a:pt x="322" y="147"/>
                    </a:lnTo>
                    <a:lnTo>
                      <a:pt x="322" y="147"/>
                    </a:lnTo>
                    <a:lnTo>
                      <a:pt x="320" y="139"/>
                    </a:lnTo>
                    <a:lnTo>
                      <a:pt x="320" y="135"/>
                    </a:lnTo>
                    <a:lnTo>
                      <a:pt x="322" y="131"/>
                    </a:lnTo>
                    <a:lnTo>
                      <a:pt x="322" y="131"/>
                    </a:lnTo>
                    <a:lnTo>
                      <a:pt x="324" y="129"/>
                    </a:lnTo>
                    <a:lnTo>
                      <a:pt x="326" y="129"/>
                    </a:lnTo>
                    <a:lnTo>
                      <a:pt x="330" y="133"/>
                    </a:lnTo>
                    <a:lnTo>
                      <a:pt x="332" y="139"/>
                    </a:lnTo>
                    <a:lnTo>
                      <a:pt x="332" y="139"/>
                    </a:lnTo>
                    <a:lnTo>
                      <a:pt x="334" y="145"/>
                    </a:lnTo>
                    <a:lnTo>
                      <a:pt x="336" y="147"/>
                    </a:lnTo>
                    <a:lnTo>
                      <a:pt x="338" y="147"/>
                    </a:lnTo>
                    <a:lnTo>
                      <a:pt x="340" y="141"/>
                    </a:lnTo>
                    <a:lnTo>
                      <a:pt x="340" y="141"/>
                    </a:lnTo>
                    <a:lnTo>
                      <a:pt x="340" y="139"/>
                    </a:lnTo>
                    <a:lnTo>
                      <a:pt x="338" y="137"/>
                    </a:lnTo>
                    <a:lnTo>
                      <a:pt x="338" y="137"/>
                    </a:lnTo>
                    <a:lnTo>
                      <a:pt x="336" y="135"/>
                    </a:lnTo>
                    <a:lnTo>
                      <a:pt x="336" y="135"/>
                    </a:lnTo>
                    <a:lnTo>
                      <a:pt x="334" y="129"/>
                    </a:lnTo>
                    <a:lnTo>
                      <a:pt x="334" y="121"/>
                    </a:lnTo>
                    <a:lnTo>
                      <a:pt x="334" y="121"/>
                    </a:lnTo>
                    <a:lnTo>
                      <a:pt x="334" y="117"/>
                    </a:lnTo>
                    <a:lnTo>
                      <a:pt x="336" y="115"/>
                    </a:lnTo>
                    <a:lnTo>
                      <a:pt x="338" y="115"/>
                    </a:lnTo>
                    <a:lnTo>
                      <a:pt x="340" y="117"/>
                    </a:lnTo>
                    <a:lnTo>
                      <a:pt x="340" y="117"/>
                    </a:lnTo>
                    <a:lnTo>
                      <a:pt x="342" y="121"/>
                    </a:lnTo>
                    <a:lnTo>
                      <a:pt x="344" y="123"/>
                    </a:lnTo>
                    <a:lnTo>
                      <a:pt x="346" y="121"/>
                    </a:lnTo>
                    <a:lnTo>
                      <a:pt x="348" y="117"/>
                    </a:lnTo>
                    <a:lnTo>
                      <a:pt x="348" y="117"/>
                    </a:lnTo>
                    <a:lnTo>
                      <a:pt x="348" y="117"/>
                    </a:lnTo>
                    <a:lnTo>
                      <a:pt x="350" y="119"/>
                    </a:lnTo>
                    <a:lnTo>
                      <a:pt x="354" y="123"/>
                    </a:lnTo>
                    <a:lnTo>
                      <a:pt x="358" y="131"/>
                    </a:lnTo>
                    <a:lnTo>
                      <a:pt x="360" y="137"/>
                    </a:lnTo>
                    <a:lnTo>
                      <a:pt x="360" y="137"/>
                    </a:lnTo>
                    <a:lnTo>
                      <a:pt x="360" y="143"/>
                    </a:lnTo>
                    <a:lnTo>
                      <a:pt x="356" y="145"/>
                    </a:lnTo>
                    <a:lnTo>
                      <a:pt x="356" y="145"/>
                    </a:lnTo>
                    <a:lnTo>
                      <a:pt x="356" y="143"/>
                    </a:lnTo>
                    <a:lnTo>
                      <a:pt x="354" y="141"/>
                    </a:lnTo>
                    <a:lnTo>
                      <a:pt x="352" y="135"/>
                    </a:lnTo>
                    <a:lnTo>
                      <a:pt x="352" y="135"/>
                    </a:lnTo>
                    <a:lnTo>
                      <a:pt x="348" y="133"/>
                    </a:lnTo>
                    <a:lnTo>
                      <a:pt x="348" y="133"/>
                    </a:lnTo>
                    <a:lnTo>
                      <a:pt x="346" y="135"/>
                    </a:lnTo>
                    <a:lnTo>
                      <a:pt x="346" y="135"/>
                    </a:lnTo>
                    <a:lnTo>
                      <a:pt x="346" y="139"/>
                    </a:lnTo>
                    <a:lnTo>
                      <a:pt x="346" y="143"/>
                    </a:lnTo>
                    <a:lnTo>
                      <a:pt x="348" y="147"/>
                    </a:lnTo>
                    <a:lnTo>
                      <a:pt x="348" y="147"/>
                    </a:lnTo>
                    <a:lnTo>
                      <a:pt x="354" y="163"/>
                    </a:lnTo>
                    <a:lnTo>
                      <a:pt x="354" y="163"/>
                    </a:lnTo>
                    <a:lnTo>
                      <a:pt x="356" y="165"/>
                    </a:lnTo>
                    <a:lnTo>
                      <a:pt x="358" y="167"/>
                    </a:lnTo>
                    <a:lnTo>
                      <a:pt x="360" y="165"/>
                    </a:lnTo>
                    <a:lnTo>
                      <a:pt x="362" y="157"/>
                    </a:lnTo>
                    <a:lnTo>
                      <a:pt x="362" y="157"/>
                    </a:lnTo>
                    <a:lnTo>
                      <a:pt x="362" y="151"/>
                    </a:lnTo>
                    <a:lnTo>
                      <a:pt x="364" y="147"/>
                    </a:lnTo>
                    <a:lnTo>
                      <a:pt x="368" y="143"/>
                    </a:lnTo>
                    <a:lnTo>
                      <a:pt x="368" y="143"/>
                    </a:lnTo>
                    <a:lnTo>
                      <a:pt x="370" y="143"/>
                    </a:lnTo>
                    <a:lnTo>
                      <a:pt x="372" y="147"/>
                    </a:lnTo>
                    <a:lnTo>
                      <a:pt x="372" y="157"/>
                    </a:lnTo>
                    <a:lnTo>
                      <a:pt x="372" y="157"/>
                    </a:lnTo>
                    <a:lnTo>
                      <a:pt x="376" y="173"/>
                    </a:lnTo>
                    <a:lnTo>
                      <a:pt x="376" y="181"/>
                    </a:lnTo>
                    <a:lnTo>
                      <a:pt x="372" y="189"/>
                    </a:lnTo>
                    <a:lnTo>
                      <a:pt x="372" y="189"/>
                    </a:lnTo>
                    <a:lnTo>
                      <a:pt x="370" y="191"/>
                    </a:lnTo>
                    <a:lnTo>
                      <a:pt x="368" y="191"/>
                    </a:lnTo>
                    <a:lnTo>
                      <a:pt x="368" y="191"/>
                    </a:lnTo>
                    <a:lnTo>
                      <a:pt x="366" y="187"/>
                    </a:lnTo>
                    <a:lnTo>
                      <a:pt x="366" y="187"/>
                    </a:lnTo>
                    <a:lnTo>
                      <a:pt x="364" y="177"/>
                    </a:lnTo>
                    <a:lnTo>
                      <a:pt x="362" y="175"/>
                    </a:lnTo>
                    <a:lnTo>
                      <a:pt x="360" y="177"/>
                    </a:lnTo>
                    <a:lnTo>
                      <a:pt x="360" y="177"/>
                    </a:lnTo>
                    <a:lnTo>
                      <a:pt x="356" y="179"/>
                    </a:lnTo>
                    <a:lnTo>
                      <a:pt x="356" y="183"/>
                    </a:lnTo>
                    <a:lnTo>
                      <a:pt x="356" y="191"/>
                    </a:lnTo>
                    <a:lnTo>
                      <a:pt x="356" y="191"/>
                    </a:lnTo>
                    <a:lnTo>
                      <a:pt x="354" y="197"/>
                    </a:lnTo>
                    <a:lnTo>
                      <a:pt x="348" y="205"/>
                    </a:lnTo>
                    <a:lnTo>
                      <a:pt x="348" y="205"/>
                    </a:lnTo>
                    <a:lnTo>
                      <a:pt x="346" y="207"/>
                    </a:lnTo>
                    <a:lnTo>
                      <a:pt x="346" y="205"/>
                    </a:lnTo>
                    <a:lnTo>
                      <a:pt x="342" y="195"/>
                    </a:lnTo>
                    <a:lnTo>
                      <a:pt x="342" y="195"/>
                    </a:lnTo>
                    <a:lnTo>
                      <a:pt x="340" y="189"/>
                    </a:lnTo>
                    <a:lnTo>
                      <a:pt x="338" y="185"/>
                    </a:lnTo>
                    <a:lnTo>
                      <a:pt x="336" y="185"/>
                    </a:lnTo>
                    <a:lnTo>
                      <a:pt x="332" y="187"/>
                    </a:lnTo>
                    <a:lnTo>
                      <a:pt x="332" y="187"/>
                    </a:lnTo>
                    <a:lnTo>
                      <a:pt x="330" y="189"/>
                    </a:lnTo>
                    <a:lnTo>
                      <a:pt x="328" y="189"/>
                    </a:lnTo>
                    <a:lnTo>
                      <a:pt x="328" y="189"/>
                    </a:lnTo>
                    <a:lnTo>
                      <a:pt x="322" y="189"/>
                    </a:lnTo>
                    <a:lnTo>
                      <a:pt x="316" y="193"/>
                    </a:lnTo>
                    <a:lnTo>
                      <a:pt x="310" y="193"/>
                    </a:lnTo>
                    <a:lnTo>
                      <a:pt x="308" y="193"/>
                    </a:lnTo>
                    <a:lnTo>
                      <a:pt x="306" y="189"/>
                    </a:lnTo>
                    <a:lnTo>
                      <a:pt x="306" y="189"/>
                    </a:lnTo>
                    <a:lnTo>
                      <a:pt x="300" y="199"/>
                    </a:lnTo>
                    <a:lnTo>
                      <a:pt x="298" y="201"/>
                    </a:lnTo>
                    <a:lnTo>
                      <a:pt x="294" y="201"/>
                    </a:lnTo>
                    <a:lnTo>
                      <a:pt x="290" y="195"/>
                    </a:lnTo>
                    <a:lnTo>
                      <a:pt x="284" y="189"/>
                    </a:lnTo>
                    <a:lnTo>
                      <a:pt x="284" y="189"/>
                    </a:lnTo>
                    <a:lnTo>
                      <a:pt x="280" y="183"/>
                    </a:lnTo>
                    <a:lnTo>
                      <a:pt x="274" y="181"/>
                    </a:lnTo>
                    <a:lnTo>
                      <a:pt x="268" y="181"/>
                    </a:lnTo>
                    <a:lnTo>
                      <a:pt x="262" y="183"/>
                    </a:lnTo>
                    <a:lnTo>
                      <a:pt x="262" y="183"/>
                    </a:lnTo>
                    <a:lnTo>
                      <a:pt x="248" y="187"/>
                    </a:lnTo>
                    <a:lnTo>
                      <a:pt x="242" y="191"/>
                    </a:lnTo>
                    <a:lnTo>
                      <a:pt x="234" y="197"/>
                    </a:lnTo>
                    <a:lnTo>
                      <a:pt x="234" y="197"/>
                    </a:lnTo>
                    <a:lnTo>
                      <a:pt x="234" y="199"/>
                    </a:lnTo>
                    <a:lnTo>
                      <a:pt x="232" y="199"/>
                    </a:lnTo>
                    <a:lnTo>
                      <a:pt x="230" y="195"/>
                    </a:lnTo>
                    <a:lnTo>
                      <a:pt x="230" y="195"/>
                    </a:lnTo>
                    <a:lnTo>
                      <a:pt x="228" y="193"/>
                    </a:lnTo>
                    <a:lnTo>
                      <a:pt x="226" y="193"/>
                    </a:lnTo>
                    <a:lnTo>
                      <a:pt x="226" y="193"/>
                    </a:lnTo>
                    <a:lnTo>
                      <a:pt x="224" y="199"/>
                    </a:lnTo>
                    <a:lnTo>
                      <a:pt x="220" y="201"/>
                    </a:lnTo>
                    <a:lnTo>
                      <a:pt x="216" y="203"/>
                    </a:lnTo>
                    <a:lnTo>
                      <a:pt x="214" y="201"/>
                    </a:lnTo>
                    <a:lnTo>
                      <a:pt x="208" y="195"/>
                    </a:lnTo>
                    <a:lnTo>
                      <a:pt x="200" y="189"/>
                    </a:lnTo>
                    <a:lnTo>
                      <a:pt x="200" y="189"/>
                    </a:lnTo>
                    <a:lnTo>
                      <a:pt x="198" y="189"/>
                    </a:lnTo>
                    <a:lnTo>
                      <a:pt x="196" y="191"/>
                    </a:lnTo>
                    <a:lnTo>
                      <a:pt x="192" y="197"/>
                    </a:lnTo>
                    <a:lnTo>
                      <a:pt x="192" y="197"/>
                    </a:lnTo>
                    <a:lnTo>
                      <a:pt x="194" y="201"/>
                    </a:lnTo>
                    <a:lnTo>
                      <a:pt x="196" y="205"/>
                    </a:lnTo>
                    <a:lnTo>
                      <a:pt x="198" y="209"/>
                    </a:lnTo>
                    <a:lnTo>
                      <a:pt x="200" y="213"/>
                    </a:lnTo>
                    <a:lnTo>
                      <a:pt x="200" y="213"/>
                    </a:lnTo>
                    <a:lnTo>
                      <a:pt x="198" y="219"/>
                    </a:lnTo>
                    <a:lnTo>
                      <a:pt x="196" y="219"/>
                    </a:lnTo>
                    <a:lnTo>
                      <a:pt x="194" y="217"/>
                    </a:lnTo>
                    <a:lnTo>
                      <a:pt x="190" y="217"/>
                    </a:lnTo>
                    <a:lnTo>
                      <a:pt x="190" y="217"/>
                    </a:lnTo>
                    <a:lnTo>
                      <a:pt x="186" y="219"/>
                    </a:lnTo>
                    <a:lnTo>
                      <a:pt x="186" y="221"/>
                    </a:lnTo>
                    <a:lnTo>
                      <a:pt x="184" y="225"/>
                    </a:lnTo>
                    <a:lnTo>
                      <a:pt x="184" y="225"/>
                    </a:lnTo>
                    <a:lnTo>
                      <a:pt x="184" y="237"/>
                    </a:lnTo>
                    <a:lnTo>
                      <a:pt x="186" y="247"/>
                    </a:lnTo>
                    <a:lnTo>
                      <a:pt x="186" y="247"/>
                    </a:lnTo>
                    <a:lnTo>
                      <a:pt x="188" y="251"/>
                    </a:lnTo>
                    <a:lnTo>
                      <a:pt x="190" y="251"/>
                    </a:lnTo>
                    <a:lnTo>
                      <a:pt x="192" y="245"/>
                    </a:lnTo>
                    <a:lnTo>
                      <a:pt x="192" y="245"/>
                    </a:lnTo>
                    <a:lnTo>
                      <a:pt x="194" y="237"/>
                    </a:lnTo>
                    <a:lnTo>
                      <a:pt x="196" y="235"/>
                    </a:lnTo>
                    <a:lnTo>
                      <a:pt x="196" y="237"/>
                    </a:lnTo>
                    <a:lnTo>
                      <a:pt x="198" y="243"/>
                    </a:lnTo>
                    <a:lnTo>
                      <a:pt x="198" y="243"/>
                    </a:lnTo>
                    <a:lnTo>
                      <a:pt x="202" y="249"/>
                    </a:lnTo>
                    <a:lnTo>
                      <a:pt x="204" y="251"/>
                    </a:lnTo>
                    <a:lnTo>
                      <a:pt x="206" y="249"/>
                    </a:lnTo>
                    <a:lnTo>
                      <a:pt x="208" y="243"/>
                    </a:lnTo>
                    <a:lnTo>
                      <a:pt x="208" y="243"/>
                    </a:lnTo>
                    <a:lnTo>
                      <a:pt x="212" y="235"/>
                    </a:lnTo>
                    <a:lnTo>
                      <a:pt x="214" y="233"/>
                    </a:lnTo>
                    <a:lnTo>
                      <a:pt x="216" y="235"/>
                    </a:lnTo>
                    <a:lnTo>
                      <a:pt x="216" y="235"/>
                    </a:lnTo>
                    <a:lnTo>
                      <a:pt x="218" y="239"/>
                    </a:lnTo>
                    <a:lnTo>
                      <a:pt x="220" y="243"/>
                    </a:lnTo>
                    <a:lnTo>
                      <a:pt x="218" y="253"/>
                    </a:lnTo>
                    <a:lnTo>
                      <a:pt x="218" y="253"/>
                    </a:lnTo>
                    <a:lnTo>
                      <a:pt x="218" y="259"/>
                    </a:lnTo>
                    <a:lnTo>
                      <a:pt x="218" y="261"/>
                    </a:lnTo>
                    <a:lnTo>
                      <a:pt x="222" y="265"/>
                    </a:lnTo>
                    <a:lnTo>
                      <a:pt x="222" y="265"/>
                    </a:lnTo>
                    <a:lnTo>
                      <a:pt x="224" y="267"/>
                    </a:lnTo>
                    <a:lnTo>
                      <a:pt x="226" y="267"/>
                    </a:lnTo>
                    <a:lnTo>
                      <a:pt x="228" y="259"/>
                    </a:lnTo>
                    <a:lnTo>
                      <a:pt x="228" y="259"/>
                    </a:lnTo>
                    <a:lnTo>
                      <a:pt x="232" y="235"/>
                    </a:lnTo>
                    <a:lnTo>
                      <a:pt x="238" y="217"/>
                    </a:lnTo>
                    <a:lnTo>
                      <a:pt x="238" y="217"/>
                    </a:lnTo>
                    <a:lnTo>
                      <a:pt x="240" y="241"/>
                    </a:lnTo>
                    <a:lnTo>
                      <a:pt x="242" y="265"/>
                    </a:lnTo>
                    <a:lnTo>
                      <a:pt x="242" y="265"/>
                    </a:lnTo>
                    <a:lnTo>
                      <a:pt x="234" y="281"/>
                    </a:lnTo>
                    <a:lnTo>
                      <a:pt x="234" y="281"/>
                    </a:lnTo>
                    <a:lnTo>
                      <a:pt x="234" y="291"/>
                    </a:lnTo>
                    <a:lnTo>
                      <a:pt x="234" y="291"/>
                    </a:lnTo>
                    <a:lnTo>
                      <a:pt x="232" y="295"/>
                    </a:lnTo>
                    <a:lnTo>
                      <a:pt x="232" y="295"/>
                    </a:lnTo>
                    <a:lnTo>
                      <a:pt x="228" y="295"/>
                    </a:lnTo>
                    <a:lnTo>
                      <a:pt x="226" y="293"/>
                    </a:lnTo>
                    <a:lnTo>
                      <a:pt x="220" y="287"/>
                    </a:lnTo>
                    <a:lnTo>
                      <a:pt x="210" y="269"/>
                    </a:lnTo>
                    <a:lnTo>
                      <a:pt x="210" y="269"/>
                    </a:lnTo>
                    <a:lnTo>
                      <a:pt x="210" y="265"/>
                    </a:lnTo>
                    <a:lnTo>
                      <a:pt x="210" y="265"/>
                    </a:lnTo>
                    <a:lnTo>
                      <a:pt x="210" y="261"/>
                    </a:lnTo>
                    <a:lnTo>
                      <a:pt x="208" y="261"/>
                    </a:lnTo>
                    <a:lnTo>
                      <a:pt x="206" y="263"/>
                    </a:lnTo>
                    <a:lnTo>
                      <a:pt x="206" y="263"/>
                    </a:lnTo>
                    <a:lnTo>
                      <a:pt x="204" y="265"/>
                    </a:lnTo>
                    <a:lnTo>
                      <a:pt x="202" y="269"/>
                    </a:lnTo>
                    <a:lnTo>
                      <a:pt x="198" y="273"/>
                    </a:lnTo>
                    <a:lnTo>
                      <a:pt x="196" y="273"/>
                    </a:lnTo>
                    <a:lnTo>
                      <a:pt x="196" y="273"/>
                    </a:lnTo>
                    <a:lnTo>
                      <a:pt x="194" y="271"/>
                    </a:lnTo>
                    <a:lnTo>
                      <a:pt x="194" y="271"/>
                    </a:lnTo>
                    <a:lnTo>
                      <a:pt x="186" y="267"/>
                    </a:lnTo>
                    <a:lnTo>
                      <a:pt x="182" y="267"/>
                    </a:lnTo>
                    <a:lnTo>
                      <a:pt x="178" y="271"/>
                    </a:lnTo>
                    <a:lnTo>
                      <a:pt x="178" y="271"/>
                    </a:lnTo>
                    <a:lnTo>
                      <a:pt x="178" y="271"/>
                    </a:lnTo>
                    <a:lnTo>
                      <a:pt x="176" y="271"/>
                    </a:lnTo>
                    <a:lnTo>
                      <a:pt x="176" y="271"/>
                    </a:lnTo>
                    <a:lnTo>
                      <a:pt x="172" y="265"/>
                    </a:lnTo>
                    <a:lnTo>
                      <a:pt x="170" y="265"/>
                    </a:lnTo>
                    <a:lnTo>
                      <a:pt x="168" y="271"/>
                    </a:lnTo>
                    <a:lnTo>
                      <a:pt x="166" y="277"/>
                    </a:lnTo>
                    <a:lnTo>
                      <a:pt x="166" y="277"/>
                    </a:lnTo>
                    <a:lnTo>
                      <a:pt x="164" y="279"/>
                    </a:lnTo>
                    <a:lnTo>
                      <a:pt x="164" y="279"/>
                    </a:lnTo>
                    <a:lnTo>
                      <a:pt x="158" y="271"/>
                    </a:lnTo>
                    <a:lnTo>
                      <a:pt x="154" y="267"/>
                    </a:lnTo>
                    <a:lnTo>
                      <a:pt x="150" y="263"/>
                    </a:lnTo>
                    <a:lnTo>
                      <a:pt x="150" y="263"/>
                    </a:lnTo>
                    <a:lnTo>
                      <a:pt x="150" y="261"/>
                    </a:lnTo>
                    <a:lnTo>
                      <a:pt x="148" y="261"/>
                    </a:lnTo>
                    <a:lnTo>
                      <a:pt x="146" y="265"/>
                    </a:lnTo>
                    <a:lnTo>
                      <a:pt x="146" y="265"/>
                    </a:lnTo>
                    <a:lnTo>
                      <a:pt x="146" y="271"/>
                    </a:lnTo>
                    <a:lnTo>
                      <a:pt x="142" y="273"/>
                    </a:lnTo>
                    <a:lnTo>
                      <a:pt x="142" y="273"/>
                    </a:lnTo>
                    <a:lnTo>
                      <a:pt x="142" y="273"/>
                    </a:lnTo>
                    <a:lnTo>
                      <a:pt x="140" y="271"/>
                    </a:lnTo>
                    <a:lnTo>
                      <a:pt x="138" y="267"/>
                    </a:lnTo>
                    <a:lnTo>
                      <a:pt x="134" y="263"/>
                    </a:lnTo>
                    <a:lnTo>
                      <a:pt x="132" y="259"/>
                    </a:lnTo>
                    <a:lnTo>
                      <a:pt x="132" y="259"/>
                    </a:lnTo>
                    <a:lnTo>
                      <a:pt x="132" y="269"/>
                    </a:lnTo>
                    <a:lnTo>
                      <a:pt x="132" y="277"/>
                    </a:lnTo>
                    <a:lnTo>
                      <a:pt x="132" y="277"/>
                    </a:lnTo>
                    <a:lnTo>
                      <a:pt x="132" y="281"/>
                    </a:lnTo>
                    <a:lnTo>
                      <a:pt x="132" y="285"/>
                    </a:lnTo>
                    <a:lnTo>
                      <a:pt x="132" y="285"/>
                    </a:lnTo>
                    <a:lnTo>
                      <a:pt x="128" y="287"/>
                    </a:lnTo>
                    <a:lnTo>
                      <a:pt x="128" y="285"/>
                    </a:lnTo>
                    <a:lnTo>
                      <a:pt x="128" y="285"/>
                    </a:lnTo>
                    <a:lnTo>
                      <a:pt x="124" y="275"/>
                    </a:lnTo>
                    <a:lnTo>
                      <a:pt x="122" y="273"/>
                    </a:lnTo>
                    <a:lnTo>
                      <a:pt x="120" y="273"/>
                    </a:lnTo>
                    <a:lnTo>
                      <a:pt x="116" y="275"/>
                    </a:lnTo>
                    <a:lnTo>
                      <a:pt x="112" y="279"/>
                    </a:lnTo>
                    <a:lnTo>
                      <a:pt x="112" y="279"/>
                    </a:lnTo>
                    <a:lnTo>
                      <a:pt x="106" y="273"/>
                    </a:lnTo>
                    <a:lnTo>
                      <a:pt x="106" y="273"/>
                    </a:lnTo>
                    <a:lnTo>
                      <a:pt x="102" y="269"/>
                    </a:lnTo>
                    <a:lnTo>
                      <a:pt x="100" y="269"/>
                    </a:lnTo>
                    <a:lnTo>
                      <a:pt x="98" y="271"/>
                    </a:lnTo>
                    <a:lnTo>
                      <a:pt x="96" y="279"/>
                    </a:lnTo>
                    <a:lnTo>
                      <a:pt x="96" y="279"/>
                    </a:lnTo>
                    <a:lnTo>
                      <a:pt x="96" y="281"/>
                    </a:lnTo>
                    <a:lnTo>
                      <a:pt x="94" y="281"/>
                    </a:lnTo>
                    <a:lnTo>
                      <a:pt x="94" y="281"/>
                    </a:lnTo>
                    <a:lnTo>
                      <a:pt x="90" y="279"/>
                    </a:lnTo>
                    <a:lnTo>
                      <a:pt x="90" y="279"/>
                    </a:lnTo>
                    <a:lnTo>
                      <a:pt x="88" y="277"/>
                    </a:lnTo>
                    <a:lnTo>
                      <a:pt x="86" y="279"/>
                    </a:lnTo>
                    <a:lnTo>
                      <a:pt x="86" y="285"/>
                    </a:lnTo>
                    <a:lnTo>
                      <a:pt x="84" y="289"/>
                    </a:lnTo>
                    <a:lnTo>
                      <a:pt x="84" y="289"/>
                    </a:lnTo>
                    <a:lnTo>
                      <a:pt x="82" y="291"/>
                    </a:lnTo>
                    <a:lnTo>
                      <a:pt x="82" y="291"/>
                    </a:lnTo>
                    <a:lnTo>
                      <a:pt x="82" y="291"/>
                    </a:lnTo>
                    <a:lnTo>
                      <a:pt x="78" y="289"/>
                    </a:lnTo>
                    <a:lnTo>
                      <a:pt x="76" y="287"/>
                    </a:lnTo>
                    <a:lnTo>
                      <a:pt x="70" y="277"/>
                    </a:lnTo>
                    <a:lnTo>
                      <a:pt x="70" y="277"/>
                    </a:lnTo>
                    <a:lnTo>
                      <a:pt x="66" y="271"/>
                    </a:lnTo>
                    <a:lnTo>
                      <a:pt x="64" y="267"/>
                    </a:lnTo>
                    <a:lnTo>
                      <a:pt x="62" y="263"/>
                    </a:lnTo>
                    <a:lnTo>
                      <a:pt x="62" y="263"/>
                    </a:lnTo>
                    <a:lnTo>
                      <a:pt x="62" y="257"/>
                    </a:lnTo>
                    <a:lnTo>
                      <a:pt x="64" y="253"/>
                    </a:lnTo>
                    <a:lnTo>
                      <a:pt x="64" y="253"/>
                    </a:lnTo>
                    <a:lnTo>
                      <a:pt x="62" y="251"/>
                    </a:lnTo>
                    <a:lnTo>
                      <a:pt x="62" y="251"/>
                    </a:lnTo>
                    <a:lnTo>
                      <a:pt x="62" y="251"/>
                    </a:lnTo>
                    <a:lnTo>
                      <a:pt x="60" y="259"/>
                    </a:lnTo>
                    <a:lnTo>
                      <a:pt x="58" y="263"/>
                    </a:lnTo>
                    <a:lnTo>
                      <a:pt x="56" y="263"/>
                    </a:lnTo>
                    <a:lnTo>
                      <a:pt x="52" y="263"/>
                    </a:lnTo>
                    <a:lnTo>
                      <a:pt x="48" y="257"/>
                    </a:lnTo>
                    <a:lnTo>
                      <a:pt x="44" y="251"/>
                    </a:lnTo>
                    <a:lnTo>
                      <a:pt x="44" y="251"/>
                    </a:lnTo>
                    <a:lnTo>
                      <a:pt x="36" y="243"/>
                    </a:lnTo>
                    <a:lnTo>
                      <a:pt x="32" y="243"/>
                    </a:lnTo>
                    <a:lnTo>
                      <a:pt x="28" y="243"/>
                    </a:lnTo>
                    <a:lnTo>
                      <a:pt x="28" y="243"/>
                    </a:lnTo>
                    <a:lnTo>
                      <a:pt x="32" y="243"/>
                    </a:lnTo>
                    <a:lnTo>
                      <a:pt x="34" y="243"/>
                    </a:lnTo>
                    <a:lnTo>
                      <a:pt x="38" y="245"/>
                    </a:lnTo>
                    <a:lnTo>
                      <a:pt x="40" y="253"/>
                    </a:lnTo>
                    <a:lnTo>
                      <a:pt x="40" y="253"/>
                    </a:lnTo>
                    <a:lnTo>
                      <a:pt x="40" y="257"/>
                    </a:lnTo>
                    <a:lnTo>
                      <a:pt x="38" y="261"/>
                    </a:lnTo>
                    <a:lnTo>
                      <a:pt x="34" y="265"/>
                    </a:lnTo>
                    <a:lnTo>
                      <a:pt x="34" y="265"/>
                    </a:lnTo>
                    <a:lnTo>
                      <a:pt x="34" y="265"/>
                    </a:lnTo>
                    <a:lnTo>
                      <a:pt x="32" y="265"/>
                    </a:lnTo>
                    <a:lnTo>
                      <a:pt x="28" y="261"/>
                    </a:lnTo>
                    <a:lnTo>
                      <a:pt x="28" y="261"/>
                    </a:lnTo>
                    <a:lnTo>
                      <a:pt x="18" y="251"/>
                    </a:lnTo>
                    <a:lnTo>
                      <a:pt x="14" y="247"/>
                    </a:lnTo>
                    <a:lnTo>
                      <a:pt x="12" y="245"/>
                    </a:lnTo>
                    <a:lnTo>
                      <a:pt x="8" y="245"/>
                    </a:lnTo>
                    <a:lnTo>
                      <a:pt x="8" y="245"/>
                    </a:lnTo>
                    <a:lnTo>
                      <a:pt x="6" y="245"/>
                    </a:lnTo>
                    <a:lnTo>
                      <a:pt x="2" y="241"/>
                    </a:lnTo>
                    <a:lnTo>
                      <a:pt x="2" y="241"/>
                    </a:lnTo>
                    <a:lnTo>
                      <a:pt x="0" y="235"/>
                    </a:lnTo>
                    <a:lnTo>
                      <a:pt x="0" y="229"/>
                    </a:lnTo>
                    <a:lnTo>
                      <a:pt x="0" y="229"/>
                    </a:lnTo>
                    <a:lnTo>
                      <a:pt x="2" y="223"/>
                    </a:lnTo>
                    <a:lnTo>
                      <a:pt x="4" y="221"/>
                    </a:lnTo>
                    <a:lnTo>
                      <a:pt x="4" y="221"/>
                    </a:lnTo>
                    <a:lnTo>
                      <a:pt x="6" y="219"/>
                    </a:lnTo>
                    <a:lnTo>
                      <a:pt x="8" y="219"/>
                    </a:lnTo>
                    <a:lnTo>
                      <a:pt x="10" y="219"/>
                    </a:lnTo>
                    <a:lnTo>
                      <a:pt x="14" y="219"/>
                    </a:lnTo>
                    <a:lnTo>
                      <a:pt x="14" y="219"/>
                    </a:lnTo>
                    <a:lnTo>
                      <a:pt x="14" y="215"/>
                    </a:lnTo>
                    <a:lnTo>
                      <a:pt x="14" y="215"/>
                    </a:lnTo>
                    <a:lnTo>
                      <a:pt x="10" y="209"/>
                    </a:lnTo>
                    <a:lnTo>
                      <a:pt x="8" y="205"/>
                    </a:lnTo>
                    <a:lnTo>
                      <a:pt x="10" y="201"/>
                    </a:lnTo>
                    <a:lnTo>
                      <a:pt x="10" y="201"/>
                    </a:lnTo>
                    <a:lnTo>
                      <a:pt x="10" y="197"/>
                    </a:lnTo>
                    <a:lnTo>
                      <a:pt x="12" y="199"/>
                    </a:lnTo>
                    <a:lnTo>
                      <a:pt x="16" y="201"/>
                    </a:lnTo>
                    <a:lnTo>
                      <a:pt x="16" y="201"/>
                    </a:lnTo>
                    <a:lnTo>
                      <a:pt x="18" y="201"/>
                    </a:lnTo>
                    <a:lnTo>
                      <a:pt x="20" y="203"/>
                    </a:lnTo>
                    <a:lnTo>
                      <a:pt x="24" y="209"/>
                    </a:lnTo>
                    <a:lnTo>
                      <a:pt x="24" y="209"/>
                    </a:lnTo>
                    <a:lnTo>
                      <a:pt x="28" y="213"/>
                    </a:lnTo>
                    <a:lnTo>
                      <a:pt x="32" y="215"/>
                    </a:lnTo>
                    <a:lnTo>
                      <a:pt x="36" y="217"/>
                    </a:lnTo>
                    <a:lnTo>
                      <a:pt x="40" y="219"/>
                    </a:lnTo>
                    <a:lnTo>
                      <a:pt x="40" y="219"/>
                    </a:lnTo>
                    <a:lnTo>
                      <a:pt x="34" y="213"/>
                    </a:lnTo>
                    <a:lnTo>
                      <a:pt x="34" y="213"/>
                    </a:lnTo>
                    <a:lnTo>
                      <a:pt x="32" y="211"/>
                    </a:lnTo>
                    <a:lnTo>
                      <a:pt x="30" y="205"/>
                    </a:lnTo>
                    <a:lnTo>
                      <a:pt x="30" y="205"/>
                    </a:lnTo>
                    <a:lnTo>
                      <a:pt x="32" y="199"/>
                    </a:lnTo>
                    <a:lnTo>
                      <a:pt x="36" y="197"/>
                    </a:lnTo>
                    <a:lnTo>
                      <a:pt x="36" y="197"/>
                    </a:lnTo>
                    <a:lnTo>
                      <a:pt x="38" y="199"/>
                    </a:lnTo>
                    <a:lnTo>
                      <a:pt x="42" y="197"/>
                    </a:lnTo>
                    <a:lnTo>
                      <a:pt x="46" y="195"/>
                    </a:lnTo>
                    <a:lnTo>
                      <a:pt x="48" y="187"/>
                    </a:lnTo>
                    <a:lnTo>
                      <a:pt x="48" y="187"/>
                    </a:lnTo>
                    <a:lnTo>
                      <a:pt x="50" y="185"/>
                    </a:lnTo>
                    <a:lnTo>
                      <a:pt x="52" y="185"/>
                    </a:lnTo>
                    <a:lnTo>
                      <a:pt x="52" y="185"/>
                    </a:lnTo>
                    <a:lnTo>
                      <a:pt x="54" y="189"/>
                    </a:lnTo>
                    <a:lnTo>
                      <a:pt x="56" y="189"/>
                    </a:lnTo>
                    <a:lnTo>
                      <a:pt x="62" y="189"/>
                    </a:lnTo>
                    <a:lnTo>
                      <a:pt x="66" y="185"/>
                    </a:lnTo>
                    <a:lnTo>
                      <a:pt x="72" y="181"/>
                    </a:lnTo>
                    <a:lnTo>
                      <a:pt x="72" y="181"/>
                    </a:lnTo>
                    <a:lnTo>
                      <a:pt x="76" y="183"/>
                    </a:lnTo>
                    <a:lnTo>
                      <a:pt x="76" y="183"/>
                    </a:lnTo>
                    <a:lnTo>
                      <a:pt x="82" y="185"/>
                    </a:lnTo>
                    <a:lnTo>
                      <a:pt x="88" y="185"/>
                    </a:lnTo>
                    <a:lnTo>
                      <a:pt x="94" y="185"/>
                    </a:lnTo>
                    <a:lnTo>
                      <a:pt x="100" y="181"/>
                    </a:lnTo>
                    <a:lnTo>
                      <a:pt x="100" y="181"/>
                    </a:lnTo>
                    <a:lnTo>
                      <a:pt x="102" y="179"/>
                    </a:lnTo>
                    <a:lnTo>
                      <a:pt x="104" y="179"/>
                    </a:lnTo>
                    <a:lnTo>
                      <a:pt x="104" y="179"/>
                    </a:lnTo>
                    <a:lnTo>
                      <a:pt x="108" y="185"/>
                    </a:lnTo>
                    <a:lnTo>
                      <a:pt x="110" y="187"/>
                    </a:lnTo>
                    <a:lnTo>
                      <a:pt x="114" y="187"/>
                    </a:lnTo>
                    <a:lnTo>
                      <a:pt x="118" y="185"/>
                    </a:lnTo>
                    <a:lnTo>
                      <a:pt x="124" y="181"/>
                    </a:lnTo>
                    <a:lnTo>
                      <a:pt x="128" y="181"/>
                    </a:lnTo>
                    <a:lnTo>
                      <a:pt x="130" y="181"/>
                    </a:lnTo>
                    <a:lnTo>
                      <a:pt x="130" y="181"/>
                    </a:lnTo>
                    <a:lnTo>
                      <a:pt x="128" y="169"/>
                    </a:lnTo>
                    <a:lnTo>
                      <a:pt x="124" y="163"/>
                    </a:lnTo>
                    <a:lnTo>
                      <a:pt x="120" y="159"/>
                    </a:lnTo>
                    <a:lnTo>
                      <a:pt x="114" y="159"/>
                    </a:lnTo>
                    <a:lnTo>
                      <a:pt x="114" y="159"/>
                    </a:lnTo>
                    <a:lnTo>
                      <a:pt x="108" y="161"/>
                    </a:lnTo>
                    <a:lnTo>
                      <a:pt x="102" y="165"/>
                    </a:lnTo>
                    <a:lnTo>
                      <a:pt x="102" y="165"/>
                    </a:lnTo>
                    <a:lnTo>
                      <a:pt x="100" y="165"/>
                    </a:lnTo>
                    <a:lnTo>
                      <a:pt x="98" y="163"/>
                    </a:lnTo>
                    <a:lnTo>
                      <a:pt x="94" y="155"/>
                    </a:lnTo>
                    <a:lnTo>
                      <a:pt x="94" y="155"/>
                    </a:lnTo>
                    <a:lnTo>
                      <a:pt x="94" y="165"/>
                    </a:lnTo>
                    <a:lnTo>
                      <a:pt x="94" y="169"/>
                    </a:lnTo>
                    <a:lnTo>
                      <a:pt x="92" y="171"/>
                    </a:lnTo>
                    <a:lnTo>
                      <a:pt x="92" y="171"/>
                    </a:lnTo>
                    <a:lnTo>
                      <a:pt x="88" y="171"/>
                    </a:lnTo>
                    <a:lnTo>
                      <a:pt x="84" y="171"/>
                    </a:lnTo>
                    <a:lnTo>
                      <a:pt x="80" y="169"/>
                    </a:lnTo>
                    <a:lnTo>
                      <a:pt x="76" y="163"/>
                    </a:lnTo>
                    <a:lnTo>
                      <a:pt x="76" y="163"/>
                    </a:lnTo>
                    <a:lnTo>
                      <a:pt x="72" y="153"/>
                    </a:lnTo>
                    <a:lnTo>
                      <a:pt x="66" y="149"/>
                    </a:lnTo>
                    <a:lnTo>
                      <a:pt x="62" y="149"/>
                    </a:lnTo>
                    <a:lnTo>
                      <a:pt x="56" y="149"/>
                    </a:lnTo>
                    <a:lnTo>
                      <a:pt x="56" y="149"/>
                    </a:lnTo>
                    <a:lnTo>
                      <a:pt x="52" y="151"/>
                    </a:lnTo>
                    <a:lnTo>
                      <a:pt x="50" y="149"/>
                    </a:lnTo>
                    <a:lnTo>
                      <a:pt x="46" y="147"/>
                    </a:lnTo>
                    <a:lnTo>
                      <a:pt x="44" y="141"/>
                    </a:lnTo>
                    <a:lnTo>
                      <a:pt x="44" y="141"/>
                    </a:lnTo>
                    <a:lnTo>
                      <a:pt x="42" y="135"/>
                    </a:lnTo>
                    <a:lnTo>
                      <a:pt x="38" y="133"/>
                    </a:lnTo>
                    <a:lnTo>
                      <a:pt x="38" y="133"/>
                    </a:lnTo>
                    <a:lnTo>
                      <a:pt x="36" y="131"/>
                    </a:lnTo>
                    <a:lnTo>
                      <a:pt x="34" y="129"/>
                    </a:lnTo>
                    <a:lnTo>
                      <a:pt x="30" y="119"/>
                    </a:lnTo>
                    <a:lnTo>
                      <a:pt x="30" y="119"/>
                    </a:lnTo>
                    <a:lnTo>
                      <a:pt x="28" y="113"/>
                    </a:lnTo>
                    <a:lnTo>
                      <a:pt x="26" y="111"/>
                    </a:lnTo>
                    <a:lnTo>
                      <a:pt x="26" y="113"/>
                    </a:lnTo>
                    <a:lnTo>
                      <a:pt x="24" y="121"/>
                    </a:lnTo>
                    <a:lnTo>
                      <a:pt x="24" y="121"/>
                    </a:lnTo>
                    <a:lnTo>
                      <a:pt x="22" y="129"/>
                    </a:lnTo>
                    <a:lnTo>
                      <a:pt x="20" y="129"/>
                    </a:lnTo>
                    <a:lnTo>
                      <a:pt x="16" y="131"/>
                    </a:lnTo>
                    <a:lnTo>
                      <a:pt x="16" y="131"/>
                    </a:lnTo>
                    <a:lnTo>
                      <a:pt x="14" y="129"/>
                    </a:lnTo>
                    <a:lnTo>
                      <a:pt x="12" y="127"/>
                    </a:lnTo>
                    <a:lnTo>
                      <a:pt x="10" y="117"/>
                    </a:lnTo>
                    <a:lnTo>
                      <a:pt x="10" y="117"/>
                    </a:lnTo>
                    <a:lnTo>
                      <a:pt x="10" y="107"/>
                    </a:lnTo>
                    <a:lnTo>
                      <a:pt x="10" y="103"/>
                    </a:lnTo>
                    <a:lnTo>
                      <a:pt x="12" y="101"/>
                    </a:lnTo>
                    <a:lnTo>
                      <a:pt x="12" y="101"/>
                    </a:lnTo>
                    <a:lnTo>
                      <a:pt x="16" y="97"/>
                    </a:lnTo>
                    <a:lnTo>
                      <a:pt x="18" y="89"/>
                    </a:lnTo>
                    <a:lnTo>
                      <a:pt x="22" y="69"/>
                    </a:lnTo>
                    <a:lnTo>
                      <a:pt x="22" y="69"/>
                    </a:lnTo>
                    <a:lnTo>
                      <a:pt x="22" y="65"/>
                    </a:lnTo>
                    <a:lnTo>
                      <a:pt x="22" y="65"/>
                    </a:lnTo>
                    <a:lnTo>
                      <a:pt x="26" y="59"/>
                    </a:lnTo>
                    <a:lnTo>
                      <a:pt x="26" y="57"/>
                    </a:lnTo>
                    <a:lnTo>
                      <a:pt x="28" y="59"/>
                    </a:lnTo>
                    <a:lnTo>
                      <a:pt x="30" y="61"/>
                    </a:lnTo>
                    <a:lnTo>
                      <a:pt x="32" y="67"/>
                    </a:lnTo>
                    <a:lnTo>
                      <a:pt x="32" y="67"/>
                    </a:lnTo>
                    <a:lnTo>
                      <a:pt x="36" y="75"/>
                    </a:lnTo>
                    <a:lnTo>
                      <a:pt x="40" y="83"/>
                    </a:lnTo>
                    <a:lnTo>
                      <a:pt x="44" y="87"/>
                    </a:lnTo>
                    <a:lnTo>
                      <a:pt x="48" y="89"/>
                    </a:lnTo>
                    <a:lnTo>
                      <a:pt x="56" y="91"/>
                    </a:lnTo>
                    <a:lnTo>
                      <a:pt x="66" y="93"/>
                    </a:lnTo>
                    <a:lnTo>
                      <a:pt x="66" y="93"/>
                    </a:lnTo>
                    <a:lnTo>
                      <a:pt x="72" y="93"/>
                    </a:lnTo>
                    <a:lnTo>
                      <a:pt x="78" y="91"/>
                    </a:lnTo>
                    <a:lnTo>
                      <a:pt x="84" y="89"/>
                    </a:lnTo>
                    <a:lnTo>
                      <a:pt x="90" y="83"/>
                    </a:lnTo>
                    <a:lnTo>
                      <a:pt x="90" y="83"/>
                    </a:lnTo>
                    <a:lnTo>
                      <a:pt x="84" y="87"/>
                    </a:lnTo>
                    <a:lnTo>
                      <a:pt x="80" y="87"/>
                    </a:lnTo>
                    <a:lnTo>
                      <a:pt x="74" y="83"/>
                    </a:lnTo>
                    <a:lnTo>
                      <a:pt x="70" y="73"/>
                    </a:lnTo>
                    <a:lnTo>
                      <a:pt x="70" y="73"/>
                    </a:lnTo>
                    <a:lnTo>
                      <a:pt x="68" y="83"/>
                    </a:lnTo>
                    <a:lnTo>
                      <a:pt x="68" y="85"/>
                    </a:lnTo>
                    <a:lnTo>
                      <a:pt x="68" y="87"/>
                    </a:lnTo>
                    <a:lnTo>
                      <a:pt x="68" y="87"/>
                    </a:lnTo>
                    <a:lnTo>
                      <a:pt x="66" y="85"/>
                    </a:lnTo>
                    <a:lnTo>
                      <a:pt x="64" y="85"/>
                    </a:lnTo>
                    <a:lnTo>
                      <a:pt x="60" y="87"/>
                    </a:lnTo>
                    <a:lnTo>
                      <a:pt x="58" y="89"/>
                    </a:lnTo>
                    <a:lnTo>
                      <a:pt x="54" y="83"/>
                    </a:lnTo>
                    <a:lnTo>
                      <a:pt x="54" y="83"/>
                    </a:lnTo>
                    <a:lnTo>
                      <a:pt x="42" y="59"/>
                    </a:lnTo>
                    <a:lnTo>
                      <a:pt x="36" y="49"/>
                    </a:lnTo>
                    <a:lnTo>
                      <a:pt x="28" y="41"/>
                    </a:lnTo>
                    <a:lnTo>
                      <a:pt x="28" y="41"/>
                    </a:lnTo>
                    <a:lnTo>
                      <a:pt x="24" y="37"/>
                    </a:lnTo>
                    <a:lnTo>
                      <a:pt x="22" y="27"/>
                    </a:lnTo>
                    <a:lnTo>
                      <a:pt x="22" y="27"/>
                    </a:lnTo>
                    <a:lnTo>
                      <a:pt x="22" y="21"/>
                    </a:lnTo>
                    <a:lnTo>
                      <a:pt x="24" y="17"/>
                    </a:lnTo>
                    <a:lnTo>
                      <a:pt x="24" y="17"/>
                    </a:lnTo>
                    <a:lnTo>
                      <a:pt x="30" y="12"/>
                    </a:lnTo>
                    <a:lnTo>
                      <a:pt x="38" y="8"/>
                    </a:lnTo>
                    <a:lnTo>
                      <a:pt x="38" y="8"/>
                    </a:lnTo>
                    <a:lnTo>
                      <a:pt x="42" y="4"/>
                    </a:lnTo>
                    <a:lnTo>
                      <a:pt x="46" y="2"/>
                    </a:lnTo>
                    <a:lnTo>
                      <a:pt x="50" y="4"/>
                    </a:lnTo>
                    <a:lnTo>
                      <a:pt x="54" y="8"/>
                    </a:lnTo>
                    <a:lnTo>
                      <a:pt x="54" y="8"/>
                    </a:lnTo>
                    <a:lnTo>
                      <a:pt x="56" y="10"/>
                    </a:lnTo>
                    <a:lnTo>
                      <a:pt x="56" y="10"/>
                    </a:lnTo>
                    <a:lnTo>
                      <a:pt x="60" y="8"/>
                    </a:lnTo>
                    <a:lnTo>
                      <a:pt x="62" y="4"/>
                    </a:lnTo>
                    <a:lnTo>
                      <a:pt x="66" y="4"/>
                    </a:lnTo>
                    <a:lnTo>
                      <a:pt x="6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0" name="Freeform 1135">
                <a:extLst>
                  <a:ext uri="{FF2B5EF4-FFF2-40B4-BE49-F238E27FC236}">
                    <a16:creationId xmlns:a16="http://schemas.microsoft.com/office/drawing/2014/main" id="{FF43D354-454B-8496-FEBF-65A5208B10B5}"/>
                  </a:ext>
                </a:extLst>
              </p:cNvPr>
              <p:cNvSpPr>
                <a:spLocks/>
              </p:cNvSpPr>
              <p:nvPr/>
            </p:nvSpPr>
            <p:spPr bwMode="auto">
              <a:xfrm>
                <a:off x="2146" y="1599"/>
                <a:ext cx="20" cy="16"/>
              </a:xfrm>
              <a:custGeom>
                <a:avLst/>
                <a:gdLst>
                  <a:gd name="T0" fmla="*/ 20 w 20"/>
                  <a:gd name="T1" fmla="*/ 4 h 16"/>
                  <a:gd name="T2" fmla="*/ 20 w 20"/>
                  <a:gd name="T3" fmla="*/ 4 h 16"/>
                  <a:gd name="T4" fmla="*/ 20 w 20"/>
                  <a:gd name="T5" fmla="*/ 6 h 16"/>
                  <a:gd name="T6" fmla="*/ 18 w 20"/>
                  <a:gd name="T7" fmla="*/ 6 h 16"/>
                  <a:gd name="T8" fmla="*/ 16 w 20"/>
                  <a:gd name="T9" fmla="*/ 8 h 16"/>
                  <a:gd name="T10" fmla="*/ 16 w 20"/>
                  <a:gd name="T11" fmla="*/ 10 h 16"/>
                  <a:gd name="T12" fmla="*/ 16 w 20"/>
                  <a:gd name="T13" fmla="*/ 10 h 16"/>
                  <a:gd name="T14" fmla="*/ 12 w 20"/>
                  <a:gd name="T15" fmla="*/ 16 h 16"/>
                  <a:gd name="T16" fmla="*/ 8 w 20"/>
                  <a:gd name="T17" fmla="*/ 16 h 16"/>
                  <a:gd name="T18" fmla="*/ 4 w 20"/>
                  <a:gd name="T19" fmla="*/ 16 h 16"/>
                  <a:gd name="T20" fmla="*/ 0 w 20"/>
                  <a:gd name="T21" fmla="*/ 16 h 16"/>
                  <a:gd name="T22" fmla="*/ 0 w 20"/>
                  <a:gd name="T23" fmla="*/ 16 h 16"/>
                  <a:gd name="T24" fmla="*/ 0 w 20"/>
                  <a:gd name="T25" fmla="*/ 10 h 16"/>
                  <a:gd name="T26" fmla="*/ 0 w 20"/>
                  <a:gd name="T27" fmla="*/ 6 h 16"/>
                  <a:gd name="T28" fmla="*/ 0 w 20"/>
                  <a:gd name="T29" fmla="*/ 6 h 16"/>
                  <a:gd name="T30" fmla="*/ 6 w 20"/>
                  <a:gd name="T31" fmla="*/ 6 h 16"/>
                  <a:gd name="T32" fmla="*/ 10 w 20"/>
                  <a:gd name="T33" fmla="*/ 2 h 16"/>
                  <a:gd name="T34" fmla="*/ 16 w 20"/>
                  <a:gd name="T35" fmla="*/ 0 h 16"/>
                  <a:gd name="T36" fmla="*/ 18 w 20"/>
                  <a:gd name="T37" fmla="*/ 2 h 16"/>
                  <a:gd name="T38" fmla="*/ 20 w 20"/>
                  <a:gd name="T39" fmla="*/ 4 h 16"/>
                  <a:gd name="T40" fmla="*/ 20 w 20"/>
                  <a:gd name="T4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6">
                    <a:moveTo>
                      <a:pt x="20" y="4"/>
                    </a:moveTo>
                    <a:lnTo>
                      <a:pt x="20" y="4"/>
                    </a:lnTo>
                    <a:lnTo>
                      <a:pt x="20" y="6"/>
                    </a:lnTo>
                    <a:lnTo>
                      <a:pt x="18" y="6"/>
                    </a:lnTo>
                    <a:lnTo>
                      <a:pt x="16" y="8"/>
                    </a:lnTo>
                    <a:lnTo>
                      <a:pt x="16" y="10"/>
                    </a:lnTo>
                    <a:lnTo>
                      <a:pt x="16" y="10"/>
                    </a:lnTo>
                    <a:lnTo>
                      <a:pt x="12" y="16"/>
                    </a:lnTo>
                    <a:lnTo>
                      <a:pt x="8" y="16"/>
                    </a:lnTo>
                    <a:lnTo>
                      <a:pt x="4" y="16"/>
                    </a:lnTo>
                    <a:lnTo>
                      <a:pt x="0" y="16"/>
                    </a:lnTo>
                    <a:lnTo>
                      <a:pt x="0" y="16"/>
                    </a:lnTo>
                    <a:lnTo>
                      <a:pt x="0" y="10"/>
                    </a:lnTo>
                    <a:lnTo>
                      <a:pt x="0" y="6"/>
                    </a:lnTo>
                    <a:lnTo>
                      <a:pt x="0" y="6"/>
                    </a:lnTo>
                    <a:lnTo>
                      <a:pt x="6" y="6"/>
                    </a:lnTo>
                    <a:lnTo>
                      <a:pt x="10" y="2"/>
                    </a:lnTo>
                    <a:lnTo>
                      <a:pt x="16" y="0"/>
                    </a:lnTo>
                    <a:lnTo>
                      <a:pt x="18" y="2"/>
                    </a:lnTo>
                    <a:lnTo>
                      <a:pt x="20"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1" name="Freeform 1136">
                <a:extLst>
                  <a:ext uri="{FF2B5EF4-FFF2-40B4-BE49-F238E27FC236}">
                    <a16:creationId xmlns:a16="http://schemas.microsoft.com/office/drawing/2014/main" id="{43A0DBC6-7590-1EBD-B76A-B74F23D1B7A5}"/>
                  </a:ext>
                </a:extLst>
              </p:cNvPr>
              <p:cNvSpPr>
                <a:spLocks/>
              </p:cNvSpPr>
              <p:nvPr/>
            </p:nvSpPr>
            <p:spPr bwMode="auto">
              <a:xfrm>
                <a:off x="2094" y="1603"/>
                <a:ext cx="8" cy="10"/>
              </a:xfrm>
              <a:custGeom>
                <a:avLst/>
                <a:gdLst>
                  <a:gd name="T0" fmla="*/ 8 w 8"/>
                  <a:gd name="T1" fmla="*/ 0 h 10"/>
                  <a:gd name="T2" fmla="*/ 8 w 8"/>
                  <a:gd name="T3" fmla="*/ 0 h 10"/>
                  <a:gd name="T4" fmla="*/ 8 w 8"/>
                  <a:gd name="T5" fmla="*/ 6 h 10"/>
                  <a:gd name="T6" fmla="*/ 8 w 8"/>
                  <a:gd name="T7" fmla="*/ 8 h 10"/>
                  <a:gd name="T8" fmla="*/ 6 w 8"/>
                  <a:gd name="T9" fmla="*/ 10 h 10"/>
                  <a:gd name="T10" fmla="*/ 6 w 8"/>
                  <a:gd name="T11" fmla="*/ 10 h 10"/>
                  <a:gd name="T12" fmla="*/ 0 w 8"/>
                  <a:gd name="T13" fmla="*/ 4 h 10"/>
                  <a:gd name="T14" fmla="*/ 0 w 8"/>
                  <a:gd name="T15" fmla="*/ 4 h 10"/>
                  <a:gd name="T16" fmla="*/ 2 w 8"/>
                  <a:gd name="T17" fmla="*/ 0 h 10"/>
                  <a:gd name="T18" fmla="*/ 2 w 8"/>
                  <a:gd name="T19" fmla="*/ 0 h 10"/>
                  <a:gd name="T20" fmla="*/ 6 w 8"/>
                  <a:gd name="T21" fmla="*/ 0 h 10"/>
                  <a:gd name="T22" fmla="*/ 6 w 8"/>
                  <a:gd name="T23" fmla="*/ 0 h 10"/>
                  <a:gd name="T24" fmla="*/ 8 w 8"/>
                  <a:gd name="T25" fmla="*/ 0 h 10"/>
                  <a:gd name="T26" fmla="*/ 8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0"/>
                    </a:moveTo>
                    <a:lnTo>
                      <a:pt x="8" y="0"/>
                    </a:lnTo>
                    <a:lnTo>
                      <a:pt x="8" y="6"/>
                    </a:lnTo>
                    <a:lnTo>
                      <a:pt x="8" y="8"/>
                    </a:lnTo>
                    <a:lnTo>
                      <a:pt x="6" y="10"/>
                    </a:lnTo>
                    <a:lnTo>
                      <a:pt x="6" y="10"/>
                    </a:lnTo>
                    <a:lnTo>
                      <a:pt x="0" y="4"/>
                    </a:lnTo>
                    <a:lnTo>
                      <a:pt x="0" y="4"/>
                    </a:lnTo>
                    <a:lnTo>
                      <a:pt x="2" y="0"/>
                    </a:lnTo>
                    <a:lnTo>
                      <a:pt x="2" y="0"/>
                    </a:lnTo>
                    <a:lnTo>
                      <a:pt x="6"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2" name="Freeform 1137">
                <a:extLst>
                  <a:ext uri="{FF2B5EF4-FFF2-40B4-BE49-F238E27FC236}">
                    <a16:creationId xmlns:a16="http://schemas.microsoft.com/office/drawing/2014/main" id="{8104D937-814A-3AAA-8947-E82CCD5837C8}"/>
                  </a:ext>
                </a:extLst>
              </p:cNvPr>
              <p:cNvSpPr>
                <a:spLocks/>
              </p:cNvSpPr>
              <p:nvPr/>
            </p:nvSpPr>
            <p:spPr bwMode="auto">
              <a:xfrm>
                <a:off x="4756" y="1593"/>
                <a:ext cx="44" cy="28"/>
              </a:xfrm>
              <a:custGeom>
                <a:avLst/>
                <a:gdLst>
                  <a:gd name="T0" fmla="*/ 40 w 44"/>
                  <a:gd name="T1" fmla="*/ 20 h 28"/>
                  <a:gd name="T2" fmla="*/ 40 w 44"/>
                  <a:gd name="T3" fmla="*/ 20 h 28"/>
                  <a:gd name="T4" fmla="*/ 36 w 44"/>
                  <a:gd name="T5" fmla="*/ 18 h 28"/>
                  <a:gd name="T6" fmla="*/ 34 w 44"/>
                  <a:gd name="T7" fmla="*/ 20 h 28"/>
                  <a:gd name="T8" fmla="*/ 32 w 44"/>
                  <a:gd name="T9" fmla="*/ 24 h 28"/>
                  <a:gd name="T10" fmla="*/ 32 w 44"/>
                  <a:gd name="T11" fmla="*/ 24 h 28"/>
                  <a:gd name="T12" fmla="*/ 30 w 44"/>
                  <a:gd name="T13" fmla="*/ 24 h 28"/>
                  <a:gd name="T14" fmla="*/ 30 w 44"/>
                  <a:gd name="T15" fmla="*/ 24 h 28"/>
                  <a:gd name="T16" fmla="*/ 24 w 44"/>
                  <a:gd name="T17" fmla="*/ 22 h 28"/>
                  <a:gd name="T18" fmla="*/ 20 w 44"/>
                  <a:gd name="T19" fmla="*/ 22 h 28"/>
                  <a:gd name="T20" fmla="*/ 14 w 44"/>
                  <a:gd name="T21" fmla="*/ 26 h 28"/>
                  <a:gd name="T22" fmla="*/ 8 w 44"/>
                  <a:gd name="T23" fmla="*/ 28 h 28"/>
                  <a:gd name="T24" fmla="*/ 8 w 44"/>
                  <a:gd name="T25" fmla="*/ 28 h 28"/>
                  <a:gd name="T26" fmla="*/ 6 w 44"/>
                  <a:gd name="T27" fmla="*/ 24 h 28"/>
                  <a:gd name="T28" fmla="*/ 4 w 44"/>
                  <a:gd name="T29" fmla="*/ 22 h 28"/>
                  <a:gd name="T30" fmla="*/ 2 w 44"/>
                  <a:gd name="T31" fmla="*/ 16 h 28"/>
                  <a:gd name="T32" fmla="*/ 0 w 44"/>
                  <a:gd name="T33" fmla="*/ 8 h 28"/>
                  <a:gd name="T34" fmla="*/ 0 w 44"/>
                  <a:gd name="T35" fmla="*/ 8 h 28"/>
                  <a:gd name="T36" fmla="*/ 2 w 44"/>
                  <a:gd name="T37" fmla="*/ 10 h 28"/>
                  <a:gd name="T38" fmla="*/ 4 w 44"/>
                  <a:gd name="T39" fmla="*/ 12 h 28"/>
                  <a:gd name="T40" fmla="*/ 6 w 44"/>
                  <a:gd name="T41" fmla="*/ 16 h 28"/>
                  <a:gd name="T42" fmla="*/ 8 w 44"/>
                  <a:gd name="T43" fmla="*/ 18 h 28"/>
                  <a:gd name="T44" fmla="*/ 8 w 44"/>
                  <a:gd name="T45" fmla="*/ 18 h 28"/>
                  <a:gd name="T46" fmla="*/ 8 w 44"/>
                  <a:gd name="T47" fmla="*/ 8 h 28"/>
                  <a:gd name="T48" fmla="*/ 8 w 44"/>
                  <a:gd name="T49" fmla="*/ 4 h 28"/>
                  <a:gd name="T50" fmla="*/ 10 w 44"/>
                  <a:gd name="T51" fmla="*/ 2 h 28"/>
                  <a:gd name="T52" fmla="*/ 10 w 44"/>
                  <a:gd name="T53" fmla="*/ 2 h 28"/>
                  <a:gd name="T54" fmla="*/ 14 w 44"/>
                  <a:gd name="T55" fmla="*/ 8 h 28"/>
                  <a:gd name="T56" fmla="*/ 14 w 44"/>
                  <a:gd name="T57" fmla="*/ 8 h 28"/>
                  <a:gd name="T58" fmla="*/ 16 w 44"/>
                  <a:gd name="T59" fmla="*/ 12 h 28"/>
                  <a:gd name="T60" fmla="*/ 18 w 44"/>
                  <a:gd name="T61" fmla="*/ 12 h 28"/>
                  <a:gd name="T62" fmla="*/ 22 w 44"/>
                  <a:gd name="T63" fmla="*/ 10 h 28"/>
                  <a:gd name="T64" fmla="*/ 24 w 44"/>
                  <a:gd name="T65" fmla="*/ 10 h 28"/>
                  <a:gd name="T66" fmla="*/ 24 w 44"/>
                  <a:gd name="T67" fmla="*/ 10 h 28"/>
                  <a:gd name="T68" fmla="*/ 26 w 44"/>
                  <a:gd name="T69" fmla="*/ 12 h 28"/>
                  <a:gd name="T70" fmla="*/ 28 w 44"/>
                  <a:gd name="T71" fmla="*/ 12 h 28"/>
                  <a:gd name="T72" fmla="*/ 28 w 44"/>
                  <a:gd name="T73" fmla="*/ 8 h 28"/>
                  <a:gd name="T74" fmla="*/ 28 w 44"/>
                  <a:gd name="T75" fmla="*/ 0 h 28"/>
                  <a:gd name="T76" fmla="*/ 28 w 44"/>
                  <a:gd name="T77" fmla="*/ 0 h 28"/>
                  <a:gd name="T78" fmla="*/ 36 w 44"/>
                  <a:gd name="T79" fmla="*/ 2 h 28"/>
                  <a:gd name="T80" fmla="*/ 36 w 44"/>
                  <a:gd name="T81" fmla="*/ 2 h 28"/>
                  <a:gd name="T82" fmla="*/ 40 w 44"/>
                  <a:gd name="T83" fmla="*/ 8 h 28"/>
                  <a:gd name="T84" fmla="*/ 42 w 44"/>
                  <a:gd name="T85" fmla="*/ 14 h 28"/>
                  <a:gd name="T86" fmla="*/ 44 w 44"/>
                  <a:gd name="T87" fmla="*/ 20 h 28"/>
                  <a:gd name="T88" fmla="*/ 44 w 44"/>
                  <a:gd name="T89" fmla="*/ 20 h 28"/>
                  <a:gd name="T90" fmla="*/ 40 w 44"/>
                  <a:gd name="T91" fmla="*/ 20 h 28"/>
                  <a:gd name="T92" fmla="*/ 40 w 44"/>
                  <a:gd name="T9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 h="28">
                    <a:moveTo>
                      <a:pt x="40" y="20"/>
                    </a:moveTo>
                    <a:lnTo>
                      <a:pt x="40" y="20"/>
                    </a:lnTo>
                    <a:lnTo>
                      <a:pt x="36" y="18"/>
                    </a:lnTo>
                    <a:lnTo>
                      <a:pt x="34" y="20"/>
                    </a:lnTo>
                    <a:lnTo>
                      <a:pt x="32" y="24"/>
                    </a:lnTo>
                    <a:lnTo>
                      <a:pt x="32" y="24"/>
                    </a:lnTo>
                    <a:lnTo>
                      <a:pt x="30" y="24"/>
                    </a:lnTo>
                    <a:lnTo>
                      <a:pt x="30" y="24"/>
                    </a:lnTo>
                    <a:lnTo>
                      <a:pt x="24" y="22"/>
                    </a:lnTo>
                    <a:lnTo>
                      <a:pt x="20" y="22"/>
                    </a:lnTo>
                    <a:lnTo>
                      <a:pt x="14" y="26"/>
                    </a:lnTo>
                    <a:lnTo>
                      <a:pt x="8" y="28"/>
                    </a:lnTo>
                    <a:lnTo>
                      <a:pt x="8" y="28"/>
                    </a:lnTo>
                    <a:lnTo>
                      <a:pt x="6" y="24"/>
                    </a:lnTo>
                    <a:lnTo>
                      <a:pt x="4" y="22"/>
                    </a:lnTo>
                    <a:lnTo>
                      <a:pt x="2" y="16"/>
                    </a:lnTo>
                    <a:lnTo>
                      <a:pt x="0" y="8"/>
                    </a:lnTo>
                    <a:lnTo>
                      <a:pt x="0" y="8"/>
                    </a:lnTo>
                    <a:lnTo>
                      <a:pt x="2" y="10"/>
                    </a:lnTo>
                    <a:lnTo>
                      <a:pt x="4" y="12"/>
                    </a:lnTo>
                    <a:lnTo>
                      <a:pt x="6" y="16"/>
                    </a:lnTo>
                    <a:lnTo>
                      <a:pt x="8" y="18"/>
                    </a:lnTo>
                    <a:lnTo>
                      <a:pt x="8" y="18"/>
                    </a:lnTo>
                    <a:lnTo>
                      <a:pt x="8" y="8"/>
                    </a:lnTo>
                    <a:lnTo>
                      <a:pt x="8" y="4"/>
                    </a:lnTo>
                    <a:lnTo>
                      <a:pt x="10" y="2"/>
                    </a:lnTo>
                    <a:lnTo>
                      <a:pt x="10" y="2"/>
                    </a:lnTo>
                    <a:lnTo>
                      <a:pt x="14" y="8"/>
                    </a:lnTo>
                    <a:lnTo>
                      <a:pt x="14" y="8"/>
                    </a:lnTo>
                    <a:lnTo>
                      <a:pt x="16" y="12"/>
                    </a:lnTo>
                    <a:lnTo>
                      <a:pt x="18" y="12"/>
                    </a:lnTo>
                    <a:lnTo>
                      <a:pt x="22" y="10"/>
                    </a:lnTo>
                    <a:lnTo>
                      <a:pt x="24" y="10"/>
                    </a:lnTo>
                    <a:lnTo>
                      <a:pt x="24" y="10"/>
                    </a:lnTo>
                    <a:lnTo>
                      <a:pt x="26" y="12"/>
                    </a:lnTo>
                    <a:lnTo>
                      <a:pt x="28" y="12"/>
                    </a:lnTo>
                    <a:lnTo>
                      <a:pt x="28" y="8"/>
                    </a:lnTo>
                    <a:lnTo>
                      <a:pt x="28" y="0"/>
                    </a:lnTo>
                    <a:lnTo>
                      <a:pt x="28" y="0"/>
                    </a:lnTo>
                    <a:lnTo>
                      <a:pt x="36" y="2"/>
                    </a:lnTo>
                    <a:lnTo>
                      <a:pt x="36" y="2"/>
                    </a:lnTo>
                    <a:lnTo>
                      <a:pt x="40" y="8"/>
                    </a:lnTo>
                    <a:lnTo>
                      <a:pt x="42" y="14"/>
                    </a:lnTo>
                    <a:lnTo>
                      <a:pt x="44" y="20"/>
                    </a:lnTo>
                    <a:lnTo>
                      <a:pt x="44" y="20"/>
                    </a:lnTo>
                    <a:lnTo>
                      <a:pt x="40" y="20"/>
                    </a:lnTo>
                    <a:lnTo>
                      <a:pt x="4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3" name="Freeform 1138">
                <a:extLst>
                  <a:ext uri="{FF2B5EF4-FFF2-40B4-BE49-F238E27FC236}">
                    <a16:creationId xmlns:a16="http://schemas.microsoft.com/office/drawing/2014/main" id="{55E28148-06CA-0D9B-DE2F-94E80731663D}"/>
                  </a:ext>
                </a:extLst>
              </p:cNvPr>
              <p:cNvSpPr>
                <a:spLocks/>
              </p:cNvSpPr>
              <p:nvPr/>
            </p:nvSpPr>
            <p:spPr bwMode="auto">
              <a:xfrm>
                <a:off x="4124" y="1595"/>
                <a:ext cx="22" cy="22"/>
              </a:xfrm>
              <a:custGeom>
                <a:avLst/>
                <a:gdLst>
                  <a:gd name="T0" fmla="*/ 22 w 22"/>
                  <a:gd name="T1" fmla="*/ 20 h 22"/>
                  <a:gd name="T2" fmla="*/ 22 w 22"/>
                  <a:gd name="T3" fmla="*/ 20 h 22"/>
                  <a:gd name="T4" fmla="*/ 20 w 22"/>
                  <a:gd name="T5" fmla="*/ 18 h 22"/>
                  <a:gd name="T6" fmla="*/ 16 w 22"/>
                  <a:gd name="T7" fmla="*/ 18 h 22"/>
                  <a:gd name="T8" fmla="*/ 10 w 22"/>
                  <a:gd name="T9" fmla="*/ 20 h 22"/>
                  <a:gd name="T10" fmla="*/ 8 w 22"/>
                  <a:gd name="T11" fmla="*/ 22 h 22"/>
                  <a:gd name="T12" fmla="*/ 6 w 22"/>
                  <a:gd name="T13" fmla="*/ 20 h 22"/>
                  <a:gd name="T14" fmla="*/ 2 w 22"/>
                  <a:gd name="T15" fmla="*/ 18 h 22"/>
                  <a:gd name="T16" fmla="*/ 0 w 22"/>
                  <a:gd name="T17" fmla="*/ 10 h 22"/>
                  <a:gd name="T18" fmla="*/ 0 w 22"/>
                  <a:gd name="T19" fmla="*/ 10 h 22"/>
                  <a:gd name="T20" fmla="*/ 2 w 22"/>
                  <a:gd name="T21" fmla="*/ 10 h 22"/>
                  <a:gd name="T22" fmla="*/ 6 w 22"/>
                  <a:gd name="T23" fmla="*/ 12 h 22"/>
                  <a:gd name="T24" fmla="*/ 8 w 22"/>
                  <a:gd name="T25" fmla="*/ 12 h 22"/>
                  <a:gd name="T26" fmla="*/ 8 w 22"/>
                  <a:gd name="T27" fmla="*/ 10 h 22"/>
                  <a:gd name="T28" fmla="*/ 10 w 22"/>
                  <a:gd name="T29" fmla="*/ 0 h 22"/>
                  <a:gd name="T30" fmla="*/ 10 w 22"/>
                  <a:gd name="T31" fmla="*/ 0 h 22"/>
                  <a:gd name="T32" fmla="*/ 14 w 22"/>
                  <a:gd name="T33" fmla="*/ 2 h 22"/>
                  <a:gd name="T34" fmla="*/ 18 w 22"/>
                  <a:gd name="T35" fmla="*/ 4 h 22"/>
                  <a:gd name="T36" fmla="*/ 20 w 22"/>
                  <a:gd name="T37" fmla="*/ 8 h 22"/>
                  <a:gd name="T38" fmla="*/ 22 w 22"/>
                  <a:gd name="T39" fmla="*/ 20 h 22"/>
                  <a:gd name="T40" fmla="*/ 22 w 22"/>
                  <a:gd name="T4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2">
                    <a:moveTo>
                      <a:pt x="22" y="20"/>
                    </a:moveTo>
                    <a:lnTo>
                      <a:pt x="22" y="20"/>
                    </a:lnTo>
                    <a:lnTo>
                      <a:pt x="20" y="18"/>
                    </a:lnTo>
                    <a:lnTo>
                      <a:pt x="16" y="18"/>
                    </a:lnTo>
                    <a:lnTo>
                      <a:pt x="10" y="20"/>
                    </a:lnTo>
                    <a:lnTo>
                      <a:pt x="8" y="22"/>
                    </a:lnTo>
                    <a:lnTo>
                      <a:pt x="6" y="20"/>
                    </a:lnTo>
                    <a:lnTo>
                      <a:pt x="2" y="18"/>
                    </a:lnTo>
                    <a:lnTo>
                      <a:pt x="0" y="10"/>
                    </a:lnTo>
                    <a:lnTo>
                      <a:pt x="0" y="10"/>
                    </a:lnTo>
                    <a:lnTo>
                      <a:pt x="2" y="10"/>
                    </a:lnTo>
                    <a:lnTo>
                      <a:pt x="6" y="12"/>
                    </a:lnTo>
                    <a:lnTo>
                      <a:pt x="8" y="12"/>
                    </a:lnTo>
                    <a:lnTo>
                      <a:pt x="8" y="10"/>
                    </a:lnTo>
                    <a:lnTo>
                      <a:pt x="10" y="0"/>
                    </a:lnTo>
                    <a:lnTo>
                      <a:pt x="10" y="0"/>
                    </a:lnTo>
                    <a:lnTo>
                      <a:pt x="14" y="2"/>
                    </a:lnTo>
                    <a:lnTo>
                      <a:pt x="18" y="4"/>
                    </a:lnTo>
                    <a:lnTo>
                      <a:pt x="20" y="8"/>
                    </a:lnTo>
                    <a:lnTo>
                      <a:pt x="22" y="2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4" name="Freeform 1139">
                <a:extLst>
                  <a:ext uri="{FF2B5EF4-FFF2-40B4-BE49-F238E27FC236}">
                    <a16:creationId xmlns:a16="http://schemas.microsoft.com/office/drawing/2014/main" id="{E6B8AE77-8843-FE8E-E1B2-E90292F6A641}"/>
                  </a:ext>
                </a:extLst>
              </p:cNvPr>
              <p:cNvSpPr>
                <a:spLocks/>
              </p:cNvSpPr>
              <p:nvPr/>
            </p:nvSpPr>
            <p:spPr bwMode="auto">
              <a:xfrm>
                <a:off x="4104" y="1599"/>
                <a:ext cx="16" cy="22"/>
              </a:xfrm>
              <a:custGeom>
                <a:avLst/>
                <a:gdLst>
                  <a:gd name="T0" fmla="*/ 8 w 16"/>
                  <a:gd name="T1" fmla="*/ 22 h 22"/>
                  <a:gd name="T2" fmla="*/ 8 w 16"/>
                  <a:gd name="T3" fmla="*/ 22 h 22"/>
                  <a:gd name="T4" fmla="*/ 6 w 16"/>
                  <a:gd name="T5" fmla="*/ 18 h 22"/>
                  <a:gd name="T6" fmla="*/ 2 w 16"/>
                  <a:gd name="T7" fmla="*/ 16 h 22"/>
                  <a:gd name="T8" fmla="*/ 0 w 16"/>
                  <a:gd name="T9" fmla="*/ 12 h 22"/>
                  <a:gd name="T10" fmla="*/ 0 w 16"/>
                  <a:gd name="T11" fmla="*/ 4 h 22"/>
                  <a:gd name="T12" fmla="*/ 0 w 16"/>
                  <a:gd name="T13" fmla="*/ 4 h 22"/>
                  <a:gd name="T14" fmla="*/ 2 w 16"/>
                  <a:gd name="T15" fmla="*/ 6 h 22"/>
                  <a:gd name="T16" fmla="*/ 4 w 16"/>
                  <a:gd name="T17" fmla="*/ 10 h 22"/>
                  <a:gd name="T18" fmla="*/ 6 w 16"/>
                  <a:gd name="T19" fmla="*/ 14 h 22"/>
                  <a:gd name="T20" fmla="*/ 8 w 16"/>
                  <a:gd name="T21" fmla="*/ 14 h 22"/>
                  <a:gd name="T22" fmla="*/ 8 w 16"/>
                  <a:gd name="T23" fmla="*/ 12 h 22"/>
                  <a:gd name="T24" fmla="*/ 8 w 16"/>
                  <a:gd name="T25" fmla="*/ 12 h 22"/>
                  <a:gd name="T26" fmla="*/ 8 w 16"/>
                  <a:gd name="T27" fmla="*/ 6 h 22"/>
                  <a:gd name="T28" fmla="*/ 8 w 16"/>
                  <a:gd name="T29" fmla="*/ 4 h 22"/>
                  <a:gd name="T30" fmla="*/ 8 w 16"/>
                  <a:gd name="T31" fmla="*/ 0 h 22"/>
                  <a:gd name="T32" fmla="*/ 8 w 16"/>
                  <a:gd name="T33" fmla="*/ 0 h 22"/>
                  <a:gd name="T34" fmla="*/ 12 w 16"/>
                  <a:gd name="T35" fmla="*/ 0 h 22"/>
                  <a:gd name="T36" fmla="*/ 14 w 16"/>
                  <a:gd name="T37" fmla="*/ 4 h 22"/>
                  <a:gd name="T38" fmla="*/ 16 w 16"/>
                  <a:gd name="T39" fmla="*/ 12 h 22"/>
                  <a:gd name="T40" fmla="*/ 16 w 16"/>
                  <a:gd name="T41" fmla="*/ 12 h 22"/>
                  <a:gd name="T42" fmla="*/ 16 w 16"/>
                  <a:gd name="T43" fmla="*/ 16 h 22"/>
                  <a:gd name="T44" fmla="*/ 16 w 16"/>
                  <a:gd name="T45" fmla="*/ 18 h 22"/>
                  <a:gd name="T46" fmla="*/ 12 w 16"/>
                  <a:gd name="T47" fmla="*/ 20 h 22"/>
                  <a:gd name="T48" fmla="*/ 12 w 16"/>
                  <a:gd name="T49" fmla="*/ 20 h 22"/>
                  <a:gd name="T50" fmla="*/ 10 w 16"/>
                  <a:gd name="T51" fmla="*/ 22 h 22"/>
                  <a:gd name="T52" fmla="*/ 8 w 16"/>
                  <a:gd name="T53" fmla="*/ 22 h 22"/>
                  <a:gd name="T54" fmla="*/ 8 w 16"/>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2">
                    <a:moveTo>
                      <a:pt x="8" y="22"/>
                    </a:moveTo>
                    <a:lnTo>
                      <a:pt x="8" y="22"/>
                    </a:lnTo>
                    <a:lnTo>
                      <a:pt x="6" y="18"/>
                    </a:lnTo>
                    <a:lnTo>
                      <a:pt x="2" y="16"/>
                    </a:lnTo>
                    <a:lnTo>
                      <a:pt x="0" y="12"/>
                    </a:lnTo>
                    <a:lnTo>
                      <a:pt x="0" y="4"/>
                    </a:lnTo>
                    <a:lnTo>
                      <a:pt x="0" y="4"/>
                    </a:lnTo>
                    <a:lnTo>
                      <a:pt x="2" y="6"/>
                    </a:lnTo>
                    <a:lnTo>
                      <a:pt x="4" y="10"/>
                    </a:lnTo>
                    <a:lnTo>
                      <a:pt x="6" y="14"/>
                    </a:lnTo>
                    <a:lnTo>
                      <a:pt x="8" y="14"/>
                    </a:lnTo>
                    <a:lnTo>
                      <a:pt x="8" y="12"/>
                    </a:lnTo>
                    <a:lnTo>
                      <a:pt x="8" y="12"/>
                    </a:lnTo>
                    <a:lnTo>
                      <a:pt x="8" y="6"/>
                    </a:lnTo>
                    <a:lnTo>
                      <a:pt x="8" y="4"/>
                    </a:lnTo>
                    <a:lnTo>
                      <a:pt x="8" y="0"/>
                    </a:lnTo>
                    <a:lnTo>
                      <a:pt x="8" y="0"/>
                    </a:lnTo>
                    <a:lnTo>
                      <a:pt x="12" y="0"/>
                    </a:lnTo>
                    <a:lnTo>
                      <a:pt x="14" y="4"/>
                    </a:lnTo>
                    <a:lnTo>
                      <a:pt x="16" y="12"/>
                    </a:lnTo>
                    <a:lnTo>
                      <a:pt x="16" y="12"/>
                    </a:lnTo>
                    <a:lnTo>
                      <a:pt x="16" y="16"/>
                    </a:lnTo>
                    <a:lnTo>
                      <a:pt x="16" y="18"/>
                    </a:lnTo>
                    <a:lnTo>
                      <a:pt x="12" y="20"/>
                    </a:lnTo>
                    <a:lnTo>
                      <a:pt x="12" y="20"/>
                    </a:lnTo>
                    <a:lnTo>
                      <a:pt x="10" y="22"/>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5" name="Freeform 1140">
                <a:extLst>
                  <a:ext uri="{FF2B5EF4-FFF2-40B4-BE49-F238E27FC236}">
                    <a16:creationId xmlns:a16="http://schemas.microsoft.com/office/drawing/2014/main" id="{97D53665-A9DB-5779-B253-4F46B3481F59}"/>
                  </a:ext>
                </a:extLst>
              </p:cNvPr>
              <p:cNvSpPr>
                <a:spLocks/>
              </p:cNvSpPr>
              <p:nvPr/>
            </p:nvSpPr>
            <p:spPr bwMode="auto">
              <a:xfrm>
                <a:off x="2232" y="1595"/>
                <a:ext cx="20" cy="22"/>
              </a:xfrm>
              <a:custGeom>
                <a:avLst/>
                <a:gdLst>
                  <a:gd name="T0" fmla="*/ 12 w 20"/>
                  <a:gd name="T1" fmla="*/ 22 h 22"/>
                  <a:gd name="T2" fmla="*/ 12 w 20"/>
                  <a:gd name="T3" fmla="*/ 22 h 22"/>
                  <a:gd name="T4" fmla="*/ 8 w 20"/>
                  <a:gd name="T5" fmla="*/ 22 h 22"/>
                  <a:gd name="T6" fmla="*/ 8 w 20"/>
                  <a:gd name="T7" fmla="*/ 22 h 22"/>
                  <a:gd name="T8" fmla="*/ 8 w 20"/>
                  <a:gd name="T9" fmla="*/ 18 h 22"/>
                  <a:gd name="T10" fmla="*/ 6 w 20"/>
                  <a:gd name="T11" fmla="*/ 16 h 22"/>
                  <a:gd name="T12" fmla="*/ 4 w 20"/>
                  <a:gd name="T13" fmla="*/ 14 h 22"/>
                  <a:gd name="T14" fmla="*/ 0 w 20"/>
                  <a:gd name="T15" fmla="*/ 10 h 22"/>
                  <a:gd name="T16" fmla="*/ 0 w 20"/>
                  <a:gd name="T17" fmla="*/ 10 h 22"/>
                  <a:gd name="T18" fmla="*/ 4 w 20"/>
                  <a:gd name="T19" fmla="*/ 8 h 22"/>
                  <a:gd name="T20" fmla="*/ 6 w 20"/>
                  <a:gd name="T21" fmla="*/ 10 h 22"/>
                  <a:gd name="T22" fmla="*/ 8 w 20"/>
                  <a:gd name="T23" fmla="*/ 10 h 22"/>
                  <a:gd name="T24" fmla="*/ 8 w 20"/>
                  <a:gd name="T25" fmla="*/ 8 h 22"/>
                  <a:gd name="T26" fmla="*/ 8 w 20"/>
                  <a:gd name="T27" fmla="*/ 8 h 22"/>
                  <a:gd name="T28" fmla="*/ 10 w 20"/>
                  <a:gd name="T29" fmla="*/ 6 h 22"/>
                  <a:gd name="T30" fmla="*/ 12 w 20"/>
                  <a:gd name="T31" fmla="*/ 4 h 22"/>
                  <a:gd name="T32" fmla="*/ 14 w 20"/>
                  <a:gd name="T33" fmla="*/ 2 h 22"/>
                  <a:gd name="T34" fmla="*/ 14 w 20"/>
                  <a:gd name="T35" fmla="*/ 0 h 22"/>
                  <a:gd name="T36" fmla="*/ 14 w 20"/>
                  <a:gd name="T37" fmla="*/ 0 h 22"/>
                  <a:gd name="T38" fmla="*/ 16 w 20"/>
                  <a:gd name="T39" fmla="*/ 4 h 22"/>
                  <a:gd name="T40" fmla="*/ 16 w 20"/>
                  <a:gd name="T41" fmla="*/ 4 h 22"/>
                  <a:gd name="T42" fmla="*/ 16 w 20"/>
                  <a:gd name="T43" fmla="*/ 8 h 22"/>
                  <a:gd name="T44" fmla="*/ 18 w 20"/>
                  <a:gd name="T45" fmla="*/ 12 h 22"/>
                  <a:gd name="T46" fmla="*/ 20 w 20"/>
                  <a:gd name="T47" fmla="*/ 16 h 22"/>
                  <a:gd name="T48" fmla="*/ 20 w 20"/>
                  <a:gd name="T49" fmla="*/ 20 h 22"/>
                  <a:gd name="T50" fmla="*/ 20 w 20"/>
                  <a:gd name="T51" fmla="*/ 20 h 22"/>
                  <a:gd name="T52" fmla="*/ 18 w 20"/>
                  <a:gd name="T53" fmla="*/ 22 h 22"/>
                  <a:gd name="T54" fmla="*/ 16 w 20"/>
                  <a:gd name="T55" fmla="*/ 22 h 22"/>
                  <a:gd name="T56" fmla="*/ 12 w 20"/>
                  <a:gd name="T57" fmla="*/ 22 h 22"/>
                  <a:gd name="T58" fmla="*/ 12 w 20"/>
                  <a:gd name="T5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2">
                    <a:moveTo>
                      <a:pt x="12" y="22"/>
                    </a:moveTo>
                    <a:lnTo>
                      <a:pt x="12" y="22"/>
                    </a:lnTo>
                    <a:lnTo>
                      <a:pt x="8" y="22"/>
                    </a:lnTo>
                    <a:lnTo>
                      <a:pt x="8" y="22"/>
                    </a:lnTo>
                    <a:lnTo>
                      <a:pt x="8" y="18"/>
                    </a:lnTo>
                    <a:lnTo>
                      <a:pt x="6" y="16"/>
                    </a:lnTo>
                    <a:lnTo>
                      <a:pt x="4" y="14"/>
                    </a:lnTo>
                    <a:lnTo>
                      <a:pt x="0" y="10"/>
                    </a:lnTo>
                    <a:lnTo>
                      <a:pt x="0" y="10"/>
                    </a:lnTo>
                    <a:lnTo>
                      <a:pt x="4" y="8"/>
                    </a:lnTo>
                    <a:lnTo>
                      <a:pt x="6" y="10"/>
                    </a:lnTo>
                    <a:lnTo>
                      <a:pt x="8" y="10"/>
                    </a:lnTo>
                    <a:lnTo>
                      <a:pt x="8" y="8"/>
                    </a:lnTo>
                    <a:lnTo>
                      <a:pt x="8" y="8"/>
                    </a:lnTo>
                    <a:lnTo>
                      <a:pt x="10" y="6"/>
                    </a:lnTo>
                    <a:lnTo>
                      <a:pt x="12" y="4"/>
                    </a:lnTo>
                    <a:lnTo>
                      <a:pt x="14" y="2"/>
                    </a:lnTo>
                    <a:lnTo>
                      <a:pt x="14" y="0"/>
                    </a:lnTo>
                    <a:lnTo>
                      <a:pt x="14" y="0"/>
                    </a:lnTo>
                    <a:lnTo>
                      <a:pt x="16" y="4"/>
                    </a:lnTo>
                    <a:lnTo>
                      <a:pt x="16" y="4"/>
                    </a:lnTo>
                    <a:lnTo>
                      <a:pt x="16" y="8"/>
                    </a:lnTo>
                    <a:lnTo>
                      <a:pt x="18" y="12"/>
                    </a:lnTo>
                    <a:lnTo>
                      <a:pt x="20" y="16"/>
                    </a:lnTo>
                    <a:lnTo>
                      <a:pt x="20" y="20"/>
                    </a:lnTo>
                    <a:lnTo>
                      <a:pt x="20" y="20"/>
                    </a:lnTo>
                    <a:lnTo>
                      <a:pt x="18" y="22"/>
                    </a:lnTo>
                    <a:lnTo>
                      <a:pt x="16" y="22"/>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6" name="Freeform 1141">
                <a:extLst>
                  <a:ext uri="{FF2B5EF4-FFF2-40B4-BE49-F238E27FC236}">
                    <a16:creationId xmlns:a16="http://schemas.microsoft.com/office/drawing/2014/main" id="{C035D1F6-A167-93D3-59B3-6EC47DA0A0B4}"/>
                  </a:ext>
                </a:extLst>
              </p:cNvPr>
              <p:cNvSpPr>
                <a:spLocks/>
              </p:cNvSpPr>
              <p:nvPr/>
            </p:nvSpPr>
            <p:spPr bwMode="auto">
              <a:xfrm>
                <a:off x="2240" y="1593"/>
                <a:ext cx="6" cy="12"/>
              </a:xfrm>
              <a:custGeom>
                <a:avLst/>
                <a:gdLst>
                  <a:gd name="T0" fmla="*/ 6 w 6"/>
                  <a:gd name="T1" fmla="*/ 2 h 12"/>
                  <a:gd name="T2" fmla="*/ 6 w 6"/>
                  <a:gd name="T3" fmla="*/ 2 h 12"/>
                  <a:gd name="T4" fmla="*/ 6 w 6"/>
                  <a:gd name="T5" fmla="*/ 10 h 12"/>
                  <a:gd name="T6" fmla="*/ 6 w 6"/>
                  <a:gd name="T7" fmla="*/ 12 h 12"/>
                  <a:gd name="T8" fmla="*/ 0 w 6"/>
                  <a:gd name="T9" fmla="*/ 10 h 12"/>
                  <a:gd name="T10" fmla="*/ 0 w 6"/>
                  <a:gd name="T11" fmla="*/ 10 h 12"/>
                  <a:gd name="T12" fmla="*/ 0 w 6"/>
                  <a:gd name="T13" fmla="*/ 10 h 12"/>
                  <a:gd name="T14" fmla="*/ 0 w 6"/>
                  <a:gd name="T15" fmla="*/ 2 h 12"/>
                  <a:gd name="T16" fmla="*/ 2 w 6"/>
                  <a:gd name="T17" fmla="*/ 0 h 12"/>
                  <a:gd name="T18" fmla="*/ 4 w 6"/>
                  <a:gd name="T19" fmla="*/ 0 h 12"/>
                  <a:gd name="T20" fmla="*/ 6 w 6"/>
                  <a:gd name="T21" fmla="*/ 2 h 12"/>
                  <a:gd name="T22" fmla="*/ 6 w 6"/>
                  <a:gd name="T23" fmla="*/ 2 h 12"/>
                  <a:gd name="T24" fmla="*/ 6 w 6"/>
                  <a:gd name="T25" fmla="*/ 2 h 12"/>
                  <a:gd name="T26" fmla="*/ 6 w 6"/>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6" y="2"/>
                    </a:moveTo>
                    <a:lnTo>
                      <a:pt x="6" y="2"/>
                    </a:lnTo>
                    <a:lnTo>
                      <a:pt x="6" y="10"/>
                    </a:lnTo>
                    <a:lnTo>
                      <a:pt x="6" y="12"/>
                    </a:lnTo>
                    <a:lnTo>
                      <a:pt x="0" y="10"/>
                    </a:lnTo>
                    <a:lnTo>
                      <a:pt x="0" y="10"/>
                    </a:lnTo>
                    <a:lnTo>
                      <a:pt x="0" y="10"/>
                    </a:lnTo>
                    <a:lnTo>
                      <a:pt x="0" y="2"/>
                    </a:lnTo>
                    <a:lnTo>
                      <a:pt x="2" y="0"/>
                    </a:lnTo>
                    <a:lnTo>
                      <a:pt x="4" y="0"/>
                    </a:lnTo>
                    <a:lnTo>
                      <a:pt x="6" y="2"/>
                    </a:lnTo>
                    <a:lnTo>
                      <a:pt x="6"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7" name="Freeform 1142">
                <a:extLst>
                  <a:ext uri="{FF2B5EF4-FFF2-40B4-BE49-F238E27FC236}">
                    <a16:creationId xmlns:a16="http://schemas.microsoft.com/office/drawing/2014/main" id="{7BF129EE-15D2-F3DA-7376-E47AF28A8920}"/>
                  </a:ext>
                </a:extLst>
              </p:cNvPr>
              <p:cNvSpPr>
                <a:spLocks/>
              </p:cNvSpPr>
              <p:nvPr/>
            </p:nvSpPr>
            <p:spPr bwMode="auto">
              <a:xfrm>
                <a:off x="2238" y="1591"/>
                <a:ext cx="8" cy="12"/>
              </a:xfrm>
              <a:custGeom>
                <a:avLst/>
                <a:gdLst>
                  <a:gd name="T0" fmla="*/ 8 w 8"/>
                  <a:gd name="T1" fmla="*/ 4 h 12"/>
                  <a:gd name="T2" fmla="*/ 8 w 8"/>
                  <a:gd name="T3" fmla="*/ 4 h 12"/>
                  <a:gd name="T4" fmla="*/ 4 w 8"/>
                  <a:gd name="T5" fmla="*/ 4 h 12"/>
                  <a:gd name="T6" fmla="*/ 2 w 8"/>
                  <a:gd name="T7" fmla="*/ 12 h 12"/>
                  <a:gd name="T8" fmla="*/ 2 w 8"/>
                  <a:gd name="T9" fmla="*/ 12 h 12"/>
                  <a:gd name="T10" fmla="*/ 0 w 8"/>
                  <a:gd name="T11" fmla="*/ 8 h 12"/>
                  <a:gd name="T12" fmla="*/ 2 w 8"/>
                  <a:gd name="T13" fmla="*/ 2 h 12"/>
                  <a:gd name="T14" fmla="*/ 2 w 8"/>
                  <a:gd name="T15" fmla="*/ 2 h 12"/>
                  <a:gd name="T16" fmla="*/ 2 w 8"/>
                  <a:gd name="T17" fmla="*/ 0 h 12"/>
                  <a:gd name="T18" fmla="*/ 4 w 8"/>
                  <a:gd name="T19" fmla="*/ 0 h 12"/>
                  <a:gd name="T20" fmla="*/ 6 w 8"/>
                  <a:gd name="T21" fmla="*/ 0 h 12"/>
                  <a:gd name="T22" fmla="*/ 8 w 8"/>
                  <a:gd name="T23" fmla="*/ 4 h 12"/>
                  <a:gd name="T24" fmla="*/ 8 w 8"/>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4"/>
                    </a:moveTo>
                    <a:lnTo>
                      <a:pt x="8" y="4"/>
                    </a:lnTo>
                    <a:lnTo>
                      <a:pt x="4" y="4"/>
                    </a:lnTo>
                    <a:lnTo>
                      <a:pt x="2" y="12"/>
                    </a:lnTo>
                    <a:lnTo>
                      <a:pt x="2" y="12"/>
                    </a:lnTo>
                    <a:lnTo>
                      <a:pt x="0" y="8"/>
                    </a:lnTo>
                    <a:lnTo>
                      <a:pt x="2" y="2"/>
                    </a:lnTo>
                    <a:lnTo>
                      <a:pt x="2" y="2"/>
                    </a:lnTo>
                    <a:lnTo>
                      <a:pt x="2" y="0"/>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8" name="Freeform 1143">
                <a:extLst>
                  <a:ext uri="{FF2B5EF4-FFF2-40B4-BE49-F238E27FC236}">
                    <a16:creationId xmlns:a16="http://schemas.microsoft.com/office/drawing/2014/main" id="{73C6677F-558D-1AB8-BFED-3D894742D437}"/>
                  </a:ext>
                </a:extLst>
              </p:cNvPr>
              <p:cNvSpPr>
                <a:spLocks/>
              </p:cNvSpPr>
              <p:nvPr/>
            </p:nvSpPr>
            <p:spPr bwMode="auto">
              <a:xfrm>
                <a:off x="2204" y="1605"/>
                <a:ext cx="6" cy="12"/>
              </a:xfrm>
              <a:custGeom>
                <a:avLst/>
                <a:gdLst>
                  <a:gd name="T0" fmla="*/ 0 w 6"/>
                  <a:gd name="T1" fmla="*/ 12 h 12"/>
                  <a:gd name="T2" fmla="*/ 0 w 6"/>
                  <a:gd name="T3" fmla="*/ 12 h 12"/>
                  <a:gd name="T4" fmla="*/ 0 w 6"/>
                  <a:gd name="T5" fmla="*/ 8 h 12"/>
                  <a:gd name="T6" fmla="*/ 0 w 6"/>
                  <a:gd name="T7" fmla="*/ 8 h 12"/>
                  <a:gd name="T8" fmla="*/ 0 w 6"/>
                  <a:gd name="T9" fmla="*/ 8 h 12"/>
                  <a:gd name="T10" fmla="*/ 0 w 6"/>
                  <a:gd name="T11" fmla="*/ 6 h 12"/>
                  <a:gd name="T12" fmla="*/ 2 w 6"/>
                  <a:gd name="T13" fmla="*/ 4 h 12"/>
                  <a:gd name="T14" fmla="*/ 4 w 6"/>
                  <a:gd name="T15" fmla="*/ 4 h 12"/>
                  <a:gd name="T16" fmla="*/ 6 w 6"/>
                  <a:gd name="T17" fmla="*/ 0 h 12"/>
                  <a:gd name="T18" fmla="*/ 6 w 6"/>
                  <a:gd name="T19" fmla="*/ 0 h 12"/>
                  <a:gd name="T20" fmla="*/ 6 w 6"/>
                  <a:gd name="T21" fmla="*/ 0 h 12"/>
                  <a:gd name="T22" fmla="*/ 4 w 6"/>
                  <a:gd name="T23" fmla="*/ 10 h 12"/>
                  <a:gd name="T24" fmla="*/ 2 w 6"/>
                  <a:gd name="T25" fmla="*/ 12 h 12"/>
                  <a:gd name="T26" fmla="*/ 0 w 6"/>
                  <a:gd name="T27" fmla="*/ 12 h 12"/>
                  <a:gd name="T28" fmla="*/ 0 w 6"/>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0" y="12"/>
                    </a:moveTo>
                    <a:lnTo>
                      <a:pt x="0" y="12"/>
                    </a:lnTo>
                    <a:lnTo>
                      <a:pt x="0" y="8"/>
                    </a:lnTo>
                    <a:lnTo>
                      <a:pt x="0" y="8"/>
                    </a:lnTo>
                    <a:lnTo>
                      <a:pt x="0" y="8"/>
                    </a:lnTo>
                    <a:lnTo>
                      <a:pt x="0" y="6"/>
                    </a:lnTo>
                    <a:lnTo>
                      <a:pt x="2" y="4"/>
                    </a:lnTo>
                    <a:lnTo>
                      <a:pt x="4" y="4"/>
                    </a:lnTo>
                    <a:lnTo>
                      <a:pt x="6" y="0"/>
                    </a:lnTo>
                    <a:lnTo>
                      <a:pt x="6" y="0"/>
                    </a:lnTo>
                    <a:lnTo>
                      <a:pt x="6" y="0"/>
                    </a:lnTo>
                    <a:lnTo>
                      <a:pt x="4" y="10"/>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9" name="Freeform 1144">
                <a:extLst>
                  <a:ext uri="{FF2B5EF4-FFF2-40B4-BE49-F238E27FC236}">
                    <a16:creationId xmlns:a16="http://schemas.microsoft.com/office/drawing/2014/main" id="{017B24A8-26C6-02B2-4D93-4742F59694AB}"/>
                  </a:ext>
                </a:extLst>
              </p:cNvPr>
              <p:cNvSpPr>
                <a:spLocks/>
              </p:cNvSpPr>
              <p:nvPr/>
            </p:nvSpPr>
            <p:spPr bwMode="auto">
              <a:xfrm>
                <a:off x="2622" y="1601"/>
                <a:ext cx="12" cy="20"/>
              </a:xfrm>
              <a:custGeom>
                <a:avLst/>
                <a:gdLst>
                  <a:gd name="T0" fmla="*/ 8 w 12"/>
                  <a:gd name="T1" fmla="*/ 20 h 20"/>
                  <a:gd name="T2" fmla="*/ 8 w 12"/>
                  <a:gd name="T3" fmla="*/ 20 h 20"/>
                  <a:gd name="T4" fmla="*/ 8 w 12"/>
                  <a:gd name="T5" fmla="*/ 18 h 20"/>
                  <a:gd name="T6" fmla="*/ 8 w 12"/>
                  <a:gd name="T7" fmla="*/ 18 h 20"/>
                  <a:gd name="T8" fmla="*/ 2 w 12"/>
                  <a:gd name="T9" fmla="*/ 12 h 20"/>
                  <a:gd name="T10" fmla="*/ 0 w 12"/>
                  <a:gd name="T11" fmla="*/ 8 h 20"/>
                  <a:gd name="T12" fmla="*/ 0 w 12"/>
                  <a:gd name="T13" fmla="*/ 2 h 20"/>
                  <a:gd name="T14" fmla="*/ 0 w 12"/>
                  <a:gd name="T15" fmla="*/ 2 h 20"/>
                  <a:gd name="T16" fmla="*/ 2 w 12"/>
                  <a:gd name="T17" fmla="*/ 0 h 20"/>
                  <a:gd name="T18" fmla="*/ 4 w 12"/>
                  <a:gd name="T19" fmla="*/ 2 h 20"/>
                  <a:gd name="T20" fmla="*/ 6 w 12"/>
                  <a:gd name="T21" fmla="*/ 6 h 20"/>
                  <a:gd name="T22" fmla="*/ 8 w 12"/>
                  <a:gd name="T23" fmla="*/ 6 h 20"/>
                  <a:gd name="T24" fmla="*/ 10 w 12"/>
                  <a:gd name="T25" fmla="*/ 6 h 20"/>
                  <a:gd name="T26" fmla="*/ 10 w 12"/>
                  <a:gd name="T27" fmla="*/ 6 h 20"/>
                  <a:gd name="T28" fmla="*/ 10 w 12"/>
                  <a:gd name="T29" fmla="*/ 6 h 20"/>
                  <a:gd name="T30" fmla="*/ 12 w 12"/>
                  <a:gd name="T31" fmla="*/ 8 h 20"/>
                  <a:gd name="T32" fmla="*/ 12 w 12"/>
                  <a:gd name="T33" fmla="*/ 14 h 20"/>
                  <a:gd name="T34" fmla="*/ 12 w 12"/>
                  <a:gd name="T35" fmla="*/ 14 h 20"/>
                  <a:gd name="T36" fmla="*/ 12 w 12"/>
                  <a:gd name="T37" fmla="*/ 18 h 20"/>
                  <a:gd name="T38" fmla="*/ 10 w 12"/>
                  <a:gd name="T39" fmla="*/ 20 h 20"/>
                  <a:gd name="T40" fmla="*/ 8 w 12"/>
                  <a:gd name="T41" fmla="*/ 20 h 20"/>
                  <a:gd name="T42" fmla="*/ 8 w 12"/>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8" y="20"/>
                    </a:moveTo>
                    <a:lnTo>
                      <a:pt x="8" y="20"/>
                    </a:lnTo>
                    <a:lnTo>
                      <a:pt x="8" y="18"/>
                    </a:lnTo>
                    <a:lnTo>
                      <a:pt x="8" y="18"/>
                    </a:lnTo>
                    <a:lnTo>
                      <a:pt x="2" y="12"/>
                    </a:lnTo>
                    <a:lnTo>
                      <a:pt x="0" y="8"/>
                    </a:lnTo>
                    <a:lnTo>
                      <a:pt x="0" y="2"/>
                    </a:lnTo>
                    <a:lnTo>
                      <a:pt x="0" y="2"/>
                    </a:lnTo>
                    <a:lnTo>
                      <a:pt x="2" y="0"/>
                    </a:lnTo>
                    <a:lnTo>
                      <a:pt x="4" y="2"/>
                    </a:lnTo>
                    <a:lnTo>
                      <a:pt x="6" y="6"/>
                    </a:lnTo>
                    <a:lnTo>
                      <a:pt x="8" y="6"/>
                    </a:lnTo>
                    <a:lnTo>
                      <a:pt x="10" y="6"/>
                    </a:lnTo>
                    <a:lnTo>
                      <a:pt x="10" y="6"/>
                    </a:lnTo>
                    <a:lnTo>
                      <a:pt x="10" y="6"/>
                    </a:lnTo>
                    <a:lnTo>
                      <a:pt x="12" y="8"/>
                    </a:lnTo>
                    <a:lnTo>
                      <a:pt x="12" y="14"/>
                    </a:lnTo>
                    <a:lnTo>
                      <a:pt x="12" y="14"/>
                    </a:lnTo>
                    <a:lnTo>
                      <a:pt x="12" y="18"/>
                    </a:lnTo>
                    <a:lnTo>
                      <a:pt x="10" y="20"/>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0" name="Freeform 1145">
                <a:extLst>
                  <a:ext uri="{FF2B5EF4-FFF2-40B4-BE49-F238E27FC236}">
                    <a16:creationId xmlns:a16="http://schemas.microsoft.com/office/drawing/2014/main" id="{02CE1BAE-29E0-6206-C093-47406587D234}"/>
                  </a:ext>
                </a:extLst>
              </p:cNvPr>
              <p:cNvSpPr>
                <a:spLocks/>
              </p:cNvSpPr>
              <p:nvPr/>
            </p:nvSpPr>
            <p:spPr bwMode="auto">
              <a:xfrm>
                <a:off x="2566" y="1597"/>
                <a:ext cx="8" cy="24"/>
              </a:xfrm>
              <a:custGeom>
                <a:avLst/>
                <a:gdLst>
                  <a:gd name="T0" fmla="*/ 8 w 8"/>
                  <a:gd name="T1" fmla="*/ 24 h 24"/>
                  <a:gd name="T2" fmla="*/ 8 w 8"/>
                  <a:gd name="T3" fmla="*/ 24 h 24"/>
                  <a:gd name="T4" fmla="*/ 4 w 8"/>
                  <a:gd name="T5" fmla="*/ 22 h 24"/>
                  <a:gd name="T6" fmla="*/ 2 w 8"/>
                  <a:gd name="T7" fmla="*/ 20 h 24"/>
                  <a:gd name="T8" fmla="*/ 2 w 8"/>
                  <a:gd name="T9" fmla="*/ 20 h 24"/>
                  <a:gd name="T10" fmla="*/ 0 w 8"/>
                  <a:gd name="T11" fmla="*/ 16 h 24"/>
                  <a:gd name="T12" fmla="*/ 0 w 8"/>
                  <a:gd name="T13" fmla="*/ 12 h 24"/>
                  <a:gd name="T14" fmla="*/ 0 w 8"/>
                  <a:gd name="T15" fmla="*/ 10 h 24"/>
                  <a:gd name="T16" fmla="*/ 0 w 8"/>
                  <a:gd name="T17" fmla="*/ 10 h 24"/>
                  <a:gd name="T18" fmla="*/ 2 w 8"/>
                  <a:gd name="T19" fmla="*/ 4 h 24"/>
                  <a:gd name="T20" fmla="*/ 4 w 8"/>
                  <a:gd name="T21" fmla="*/ 0 h 24"/>
                  <a:gd name="T22" fmla="*/ 6 w 8"/>
                  <a:gd name="T23" fmla="*/ 0 h 24"/>
                  <a:gd name="T24" fmla="*/ 6 w 8"/>
                  <a:gd name="T25" fmla="*/ 0 h 24"/>
                  <a:gd name="T26" fmla="*/ 6 w 8"/>
                  <a:gd name="T27" fmla="*/ 4 h 24"/>
                  <a:gd name="T28" fmla="*/ 6 w 8"/>
                  <a:gd name="T29" fmla="*/ 10 h 24"/>
                  <a:gd name="T30" fmla="*/ 6 w 8"/>
                  <a:gd name="T31" fmla="*/ 10 h 24"/>
                  <a:gd name="T32" fmla="*/ 8 w 8"/>
                  <a:gd name="T33" fmla="*/ 16 h 24"/>
                  <a:gd name="T34" fmla="*/ 8 w 8"/>
                  <a:gd name="T35" fmla="*/ 24 h 24"/>
                  <a:gd name="T36" fmla="*/ 8 w 8"/>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4">
                    <a:moveTo>
                      <a:pt x="8" y="24"/>
                    </a:moveTo>
                    <a:lnTo>
                      <a:pt x="8" y="24"/>
                    </a:lnTo>
                    <a:lnTo>
                      <a:pt x="4" y="22"/>
                    </a:lnTo>
                    <a:lnTo>
                      <a:pt x="2" y="20"/>
                    </a:lnTo>
                    <a:lnTo>
                      <a:pt x="2" y="20"/>
                    </a:lnTo>
                    <a:lnTo>
                      <a:pt x="0" y="16"/>
                    </a:lnTo>
                    <a:lnTo>
                      <a:pt x="0" y="12"/>
                    </a:lnTo>
                    <a:lnTo>
                      <a:pt x="0" y="10"/>
                    </a:lnTo>
                    <a:lnTo>
                      <a:pt x="0" y="10"/>
                    </a:lnTo>
                    <a:lnTo>
                      <a:pt x="2" y="4"/>
                    </a:lnTo>
                    <a:lnTo>
                      <a:pt x="4" y="0"/>
                    </a:lnTo>
                    <a:lnTo>
                      <a:pt x="6" y="0"/>
                    </a:lnTo>
                    <a:lnTo>
                      <a:pt x="6" y="0"/>
                    </a:lnTo>
                    <a:lnTo>
                      <a:pt x="6" y="4"/>
                    </a:lnTo>
                    <a:lnTo>
                      <a:pt x="6" y="10"/>
                    </a:lnTo>
                    <a:lnTo>
                      <a:pt x="6" y="10"/>
                    </a:lnTo>
                    <a:lnTo>
                      <a:pt x="8" y="16"/>
                    </a:lnTo>
                    <a:lnTo>
                      <a:pt x="8" y="24"/>
                    </a:lnTo>
                    <a:lnTo>
                      <a:pt x="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1" name="Freeform 1146">
                <a:extLst>
                  <a:ext uri="{FF2B5EF4-FFF2-40B4-BE49-F238E27FC236}">
                    <a16:creationId xmlns:a16="http://schemas.microsoft.com/office/drawing/2014/main" id="{B0B55A7C-4E7C-0BA8-2E9B-286F5EB09372}"/>
                  </a:ext>
                </a:extLst>
              </p:cNvPr>
              <p:cNvSpPr>
                <a:spLocks/>
              </p:cNvSpPr>
              <p:nvPr/>
            </p:nvSpPr>
            <p:spPr bwMode="auto">
              <a:xfrm>
                <a:off x="2302" y="1593"/>
                <a:ext cx="32" cy="24"/>
              </a:xfrm>
              <a:custGeom>
                <a:avLst/>
                <a:gdLst>
                  <a:gd name="T0" fmla="*/ 2 w 32"/>
                  <a:gd name="T1" fmla="*/ 10 h 24"/>
                  <a:gd name="T2" fmla="*/ 2 w 32"/>
                  <a:gd name="T3" fmla="*/ 10 h 24"/>
                  <a:gd name="T4" fmla="*/ 0 w 32"/>
                  <a:gd name="T5" fmla="*/ 10 h 24"/>
                  <a:gd name="T6" fmla="*/ 0 w 32"/>
                  <a:gd name="T7" fmla="*/ 10 h 24"/>
                  <a:gd name="T8" fmla="*/ 0 w 32"/>
                  <a:gd name="T9" fmla="*/ 0 h 24"/>
                  <a:gd name="T10" fmla="*/ 2 w 32"/>
                  <a:gd name="T11" fmla="*/ 0 h 24"/>
                  <a:gd name="T12" fmla="*/ 6 w 32"/>
                  <a:gd name="T13" fmla="*/ 0 h 24"/>
                  <a:gd name="T14" fmla="*/ 6 w 32"/>
                  <a:gd name="T15" fmla="*/ 0 h 24"/>
                  <a:gd name="T16" fmla="*/ 8 w 32"/>
                  <a:gd name="T17" fmla="*/ 0 h 24"/>
                  <a:gd name="T18" fmla="*/ 10 w 32"/>
                  <a:gd name="T19" fmla="*/ 4 h 24"/>
                  <a:gd name="T20" fmla="*/ 12 w 32"/>
                  <a:gd name="T21" fmla="*/ 10 h 24"/>
                  <a:gd name="T22" fmla="*/ 12 w 32"/>
                  <a:gd name="T23" fmla="*/ 10 h 24"/>
                  <a:gd name="T24" fmla="*/ 14 w 32"/>
                  <a:gd name="T25" fmla="*/ 14 h 24"/>
                  <a:gd name="T26" fmla="*/ 18 w 32"/>
                  <a:gd name="T27" fmla="*/ 16 h 24"/>
                  <a:gd name="T28" fmla="*/ 18 w 32"/>
                  <a:gd name="T29" fmla="*/ 16 h 24"/>
                  <a:gd name="T30" fmla="*/ 20 w 32"/>
                  <a:gd name="T31" fmla="*/ 12 h 24"/>
                  <a:gd name="T32" fmla="*/ 18 w 32"/>
                  <a:gd name="T33" fmla="*/ 8 h 24"/>
                  <a:gd name="T34" fmla="*/ 16 w 32"/>
                  <a:gd name="T35" fmla="*/ 6 h 24"/>
                  <a:gd name="T36" fmla="*/ 18 w 32"/>
                  <a:gd name="T37" fmla="*/ 2 h 24"/>
                  <a:gd name="T38" fmla="*/ 18 w 32"/>
                  <a:gd name="T39" fmla="*/ 2 h 24"/>
                  <a:gd name="T40" fmla="*/ 20 w 32"/>
                  <a:gd name="T41" fmla="*/ 0 h 24"/>
                  <a:gd name="T42" fmla="*/ 22 w 32"/>
                  <a:gd name="T43" fmla="*/ 0 h 24"/>
                  <a:gd name="T44" fmla="*/ 24 w 32"/>
                  <a:gd name="T45" fmla="*/ 2 h 24"/>
                  <a:gd name="T46" fmla="*/ 24 w 32"/>
                  <a:gd name="T47" fmla="*/ 2 h 24"/>
                  <a:gd name="T48" fmla="*/ 30 w 32"/>
                  <a:gd name="T49" fmla="*/ 10 h 24"/>
                  <a:gd name="T50" fmla="*/ 30 w 32"/>
                  <a:gd name="T51" fmla="*/ 10 h 24"/>
                  <a:gd name="T52" fmla="*/ 30 w 32"/>
                  <a:gd name="T53" fmla="*/ 14 h 24"/>
                  <a:gd name="T54" fmla="*/ 32 w 32"/>
                  <a:gd name="T55" fmla="*/ 14 h 24"/>
                  <a:gd name="T56" fmla="*/ 32 w 32"/>
                  <a:gd name="T57" fmla="*/ 14 h 24"/>
                  <a:gd name="T58" fmla="*/ 32 w 32"/>
                  <a:gd name="T59" fmla="*/ 18 h 24"/>
                  <a:gd name="T60" fmla="*/ 30 w 32"/>
                  <a:gd name="T61" fmla="*/ 20 h 24"/>
                  <a:gd name="T62" fmla="*/ 30 w 32"/>
                  <a:gd name="T63" fmla="*/ 20 h 24"/>
                  <a:gd name="T64" fmla="*/ 26 w 32"/>
                  <a:gd name="T65" fmla="*/ 20 h 24"/>
                  <a:gd name="T66" fmla="*/ 22 w 32"/>
                  <a:gd name="T67" fmla="*/ 22 h 24"/>
                  <a:gd name="T68" fmla="*/ 14 w 32"/>
                  <a:gd name="T69" fmla="*/ 24 h 24"/>
                  <a:gd name="T70" fmla="*/ 14 w 32"/>
                  <a:gd name="T71" fmla="*/ 24 h 24"/>
                  <a:gd name="T72" fmla="*/ 12 w 32"/>
                  <a:gd name="T73" fmla="*/ 22 h 24"/>
                  <a:gd name="T74" fmla="*/ 10 w 32"/>
                  <a:gd name="T75" fmla="*/ 22 h 24"/>
                  <a:gd name="T76" fmla="*/ 8 w 32"/>
                  <a:gd name="T77" fmla="*/ 22 h 24"/>
                  <a:gd name="T78" fmla="*/ 8 w 32"/>
                  <a:gd name="T79" fmla="*/ 22 h 24"/>
                  <a:gd name="T80" fmla="*/ 8 w 32"/>
                  <a:gd name="T81" fmla="*/ 22 h 24"/>
                  <a:gd name="T82" fmla="*/ 4 w 32"/>
                  <a:gd name="T83" fmla="*/ 14 h 24"/>
                  <a:gd name="T84" fmla="*/ 2 w 32"/>
                  <a:gd name="T85" fmla="*/ 10 h 24"/>
                  <a:gd name="T86" fmla="*/ 2 w 32"/>
                  <a:gd name="T8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24">
                    <a:moveTo>
                      <a:pt x="2" y="10"/>
                    </a:moveTo>
                    <a:lnTo>
                      <a:pt x="2" y="10"/>
                    </a:lnTo>
                    <a:lnTo>
                      <a:pt x="0" y="10"/>
                    </a:lnTo>
                    <a:lnTo>
                      <a:pt x="0" y="10"/>
                    </a:lnTo>
                    <a:lnTo>
                      <a:pt x="0" y="0"/>
                    </a:lnTo>
                    <a:lnTo>
                      <a:pt x="2" y="0"/>
                    </a:lnTo>
                    <a:lnTo>
                      <a:pt x="6" y="0"/>
                    </a:lnTo>
                    <a:lnTo>
                      <a:pt x="6" y="0"/>
                    </a:lnTo>
                    <a:lnTo>
                      <a:pt x="8" y="0"/>
                    </a:lnTo>
                    <a:lnTo>
                      <a:pt x="10" y="4"/>
                    </a:lnTo>
                    <a:lnTo>
                      <a:pt x="12" y="10"/>
                    </a:lnTo>
                    <a:lnTo>
                      <a:pt x="12" y="10"/>
                    </a:lnTo>
                    <a:lnTo>
                      <a:pt x="14" y="14"/>
                    </a:lnTo>
                    <a:lnTo>
                      <a:pt x="18" y="16"/>
                    </a:lnTo>
                    <a:lnTo>
                      <a:pt x="18" y="16"/>
                    </a:lnTo>
                    <a:lnTo>
                      <a:pt x="20" y="12"/>
                    </a:lnTo>
                    <a:lnTo>
                      <a:pt x="18" y="8"/>
                    </a:lnTo>
                    <a:lnTo>
                      <a:pt x="16" y="6"/>
                    </a:lnTo>
                    <a:lnTo>
                      <a:pt x="18" y="2"/>
                    </a:lnTo>
                    <a:lnTo>
                      <a:pt x="18" y="2"/>
                    </a:lnTo>
                    <a:lnTo>
                      <a:pt x="20" y="0"/>
                    </a:lnTo>
                    <a:lnTo>
                      <a:pt x="22" y="0"/>
                    </a:lnTo>
                    <a:lnTo>
                      <a:pt x="24" y="2"/>
                    </a:lnTo>
                    <a:lnTo>
                      <a:pt x="24" y="2"/>
                    </a:lnTo>
                    <a:lnTo>
                      <a:pt x="30" y="10"/>
                    </a:lnTo>
                    <a:lnTo>
                      <a:pt x="30" y="10"/>
                    </a:lnTo>
                    <a:lnTo>
                      <a:pt x="30" y="14"/>
                    </a:lnTo>
                    <a:lnTo>
                      <a:pt x="32" y="14"/>
                    </a:lnTo>
                    <a:lnTo>
                      <a:pt x="32" y="14"/>
                    </a:lnTo>
                    <a:lnTo>
                      <a:pt x="32" y="18"/>
                    </a:lnTo>
                    <a:lnTo>
                      <a:pt x="30" y="20"/>
                    </a:lnTo>
                    <a:lnTo>
                      <a:pt x="30" y="20"/>
                    </a:lnTo>
                    <a:lnTo>
                      <a:pt x="26" y="20"/>
                    </a:lnTo>
                    <a:lnTo>
                      <a:pt x="22" y="22"/>
                    </a:lnTo>
                    <a:lnTo>
                      <a:pt x="14" y="24"/>
                    </a:lnTo>
                    <a:lnTo>
                      <a:pt x="14" y="24"/>
                    </a:lnTo>
                    <a:lnTo>
                      <a:pt x="12" y="22"/>
                    </a:lnTo>
                    <a:lnTo>
                      <a:pt x="10" y="22"/>
                    </a:lnTo>
                    <a:lnTo>
                      <a:pt x="8" y="22"/>
                    </a:lnTo>
                    <a:lnTo>
                      <a:pt x="8" y="22"/>
                    </a:lnTo>
                    <a:lnTo>
                      <a:pt x="8" y="22"/>
                    </a:lnTo>
                    <a:lnTo>
                      <a:pt x="4" y="14"/>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2" name="Freeform 1147">
                <a:extLst>
                  <a:ext uri="{FF2B5EF4-FFF2-40B4-BE49-F238E27FC236}">
                    <a16:creationId xmlns:a16="http://schemas.microsoft.com/office/drawing/2014/main" id="{388B04EE-A5FC-5B4B-111E-23707A1851F1}"/>
                  </a:ext>
                </a:extLst>
              </p:cNvPr>
              <p:cNvSpPr>
                <a:spLocks/>
              </p:cNvSpPr>
              <p:nvPr/>
            </p:nvSpPr>
            <p:spPr bwMode="auto">
              <a:xfrm>
                <a:off x="2328" y="1603"/>
                <a:ext cx="6" cy="6"/>
              </a:xfrm>
              <a:custGeom>
                <a:avLst/>
                <a:gdLst>
                  <a:gd name="T0" fmla="*/ 6 w 6"/>
                  <a:gd name="T1" fmla="*/ 4 h 6"/>
                  <a:gd name="T2" fmla="*/ 6 w 6"/>
                  <a:gd name="T3" fmla="*/ 4 h 6"/>
                  <a:gd name="T4" fmla="*/ 4 w 6"/>
                  <a:gd name="T5" fmla="*/ 6 h 6"/>
                  <a:gd name="T6" fmla="*/ 2 w 6"/>
                  <a:gd name="T7" fmla="*/ 6 h 6"/>
                  <a:gd name="T8" fmla="*/ 2 w 6"/>
                  <a:gd name="T9" fmla="*/ 6 h 6"/>
                  <a:gd name="T10" fmla="*/ 0 w 6"/>
                  <a:gd name="T11" fmla="*/ 6 h 6"/>
                  <a:gd name="T12" fmla="*/ 0 w 6"/>
                  <a:gd name="T13" fmla="*/ 2 h 6"/>
                  <a:gd name="T14" fmla="*/ 0 w 6"/>
                  <a:gd name="T15" fmla="*/ 2 h 6"/>
                  <a:gd name="T16" fmla="*/ 0 w 6"/>
                  <a:gd name="T17" fmla="*/ 0 h 6"/>
                  <a:gd name="T18" fmla="*/ 4 w 6"/>
                  <a:gd name="T19" fmla="*/ 0 h 6"/>
                  <a:gd name="T20" fmla="*/ 4 w 6"/>
                  <a:gd name="T21" fmla="*/ 0 h 6"/>
                  <a:gd name="T22" fmla="*/ 6 w 6"/>
                  <a:gd name="T23" fmla="*/ 4 h 6"/>
                  <a:gd name="T24" fmla="*/ 6 w 6"/>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6" y="4"/>
                    </a:moveTo>
                    <a:lnTo>
                      <a:pt x="6" y="4"/>
                    </a:lnTo>
                    <a:lnTo>
                      <a:pt x="4" y="6"/>
                    </a:lnTo>
                    <a:lnTo>
                      <a:pt x="2" y="6"/>
                    </a:lnTo>
                    <a:lnTo>
                      <a:pt x="2" y="6"/>
                    </a:lnTo>
                    <a:lnTo>
                      <a:pt x="0" y="6"/>
                    </a:lnTo>
                    <a:lnTo>
                      <a:pt x="0" y="2"/>
                    </a:lnTo>
                    <a:lnTo>
                      <a:pt x="0" y="2"/>
                    </a:lnTo>
                    <a:lnTo>
                      <a:pt x="0" y="0"/>
                    </a:lnTo>
                    <a:lnTo>
                      <a:pt x="4"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3" name="Freeform 1148">
                <a:extLst>
                  <a:ext uri="{FF2B5EF4-FFF2-40B4-BE49-F238E27FC236}">
                    <a16:creationId xmlns:a16="http://schemas.microsoft.com/office/drawing/2014/main" id="{1F3C05DB-CD51-A94A-A194-2421812AA8A0}"/>
                  </a:ext>
                </a:extLst>
              </p:cNvPr>
              <p:cNvSpPr>
                <a:spLocks/>
              </p:cNvSpPr>
              <p:nvPr/>
            </p:nvSpPr>
            <p:spPr bwMode="auto">
              <a:xfrm>
                <a:off x="4804" y="1599"/>
                <a:ext cx="18" cy="20"/>
              </a:xfrm>
              <a:custGeom>
                <a:avLst/>
                <a:gdLst>
                  <a:gd name="T0" fmla="*/ 8 w 18"/>
                  <a:gd name="T1" fmla="*/ 0 h 20"/>
                  <a:gd name="T2" fmla="*/ 8 w 18"/>
                  <a:gd name="T3" fmla="*/ 0 h 20"/>
                  <a:gd name="T4" fmla="*/ 8 w 18"/>
                  <a:gd name="T5" fmla="*/ 2 h 20"/>
                  <a:gd name="T6" fmla="*/ 10 w 18"/>
                  <a:gd name="T7" fmla="*/ 4 h 20"/>
                  <a:gd name="T8" fmla="*/ 14 w 18"/>
                  <a:gd name="T9" fmla="*/ 4 h 20"/>
                  <a:gd name="T10" fmla="*/ 14 w 18"/>
                  <a:gd name="T11" fmla="*/ 4 h 20"/>
                  <a:gd name="T12" fmla="*/ 16 w 18"/>
                  <a:gd name="T13" fmla="*/ 8 h 20"/>
                  <a:gd name="T14" fmla="*/ 16 w 18"/>
                  <a:gd name="T15" fmla="*/ 8 h 20"/>
                  <a:gd name="T16" fmla="*/ 18 w 18"/>
                  <a:gd name="T17" fmla="*/ 12 h 20"/>
                  <a:gd name="T18" fmla="*/ 18 w 18"/>
                  <a:gd name="T19" fmla="*/ 18 h 20"/>
                  <a:gd name="T20" fmla="*/ 18 w 18"/>
                  <a:gd name="T21" fmla="*/ 18 h 20"/>
                  <a:gd name="T22" fmla="*/ 16 w 18"/>
                  <a:gd name="T23" fmla="*/ 20 h 20"/>
                  <a:gd name="T24" fmla="*/ 16 w 18"/>
                  <a:gd name="T25" fmla="*/ 20 h 20"/>
                  <a:gd name="T26" fmla="*/ 12 w 18"/>
                  <a:gd name="T27" fmla="*/ 18 h 20"/>
                  <a:gd name="T28" fmla="*/ 12 w 18"/>
                  <a:gd name="T29" fmla="*/ 18 h 20"/>
                  <a:gd name="T30" fmla="*/ 8 w 18"/>
                  <a:gd name="T31" fmla="*/ 14 h 20"/>
                  <a:gd name="T32" fmla="*/ 6 w 18"/>
                  <a:gd name="T33" fmla="*/ 12 h 20"/>
                  <a:gd name="T34" fmla="*/ 4 w 18"/>
                  <a:gd name="T35" fmla="*/ 12 h 20"/>
                  <a:gd name="T36" fmla="*/ 4 w 18"/>
                  <a:gd name="T37" fmla="*/ 12 h 20"/>
                  <a:gd name="T38" fmla="*/ 4 w 18"/>
                  <a:gd name="T39" fmla="*/ 12 h 20"/>
                  <a:gd name="T40" fmla="*/ 2 w 18"/>
                  <a:gd name="T41" fmla="*/ 10 h 20"/>
                  <a:gd name="T42" fmla="*/ 0 w 18"/>
                  <a:gd name="T43" fmla="*/ 4 h 20"/>
                  <a:gd name="T44" fmla="*/ 0 w 18"/>
                  <a:gd name="T45" fmla="*/ 4 h 20"/>
                  <a:gd name="T46" fmla="*/ 2 w 18"/>
                  <a:gd name="T47" fmla="*/ 0 h 20"/>
                  <a:gd name="T48" fmla="*/ 4 w 18"/>
                  <a:gd name="T49" fmla="*/ 0 h 20"/>
                  <a:gd name="T50" fmla="*/ 6 w 18"/>
                  <a:gd name="T51" fmla="*/ 0 h 20"/>
                  <a:gd name="T52" fmla="*/ 8 w 18"/>
                  <a:gd name="T53" fmla="*/ 0 h 20"/>
                  <a:gd name="T54" fmla="*/ 8 w 18"/>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0">
                    <a:moveTo>
                      <a:pt x="8" y="0"/>
                    </a:moveTo>
                    <a:lnTo>
                      <a:pt x="8" y="0"/>
                    </a:lnTo>
                    <a:lnTo>
                      <a:pt x="8" y="2"/>
                    </a:lnTo>
                    <a:lnTo>
                      <a:pt x="10" y="4"/>
                    </a:lnTo>
                    <a:lnTo>
                      <a:pt x="14" y="4"/>
                    </a:lnTo>
                    <a:lnTo>
                      <a:pt x="14" y="4"/>
                    </a:lnTo>
                    <a:lnTo>
                      <a:pt x="16" y="8"/>
                    </a:lnTo>
                    <a:lnTo>
                      <a:pt x="16" y="8"/>
                    </a:lnTo>
                    <a:lnTo>
                      <a:pt x="18" y="12"/>
                    </a:lnTo>
                    <a:lnTo>
                      <a:pt x="18" y="18"/>
                    </a:lnTo>
                    <a:lnTo>
                      <a:pt x="18" y="18"/>
                    </a:lnTo>
                    <a:lnTo>
                      <a:pt x="16" y="20"/>
                    </a:lnTo>
                    <a:lnTo>
                      <a:pt x="16" y="20"/>
                    </a:lnTo>
                    <a:lnTo>
                      <a:pt x="12" y="18"/>
                    </a:lnTo>
                    <a:lnTo>
                      <a:pt x="12" y="18"/>
                    </a:lnTo>
                    <a:lnTo>
                      <a:pt x="8" y="14"/>
                    </a:lnTo>
                    <a:lnTo>
                      <a:pt x="6" y="12"/>
                    </a:lnTo>
                    <a:lnTo>
                      <a:pt x="4" y="12"/>
                    </a:lnTo>
                    <a:lnTo>
                      <a:pt x="4" y="12"/>
                    </a:lnTo>
                    <a:lnTo>
                      <a:pt x="4" y="12"/>
                    </a:lnTo>
                    <a:lnTo>
                      <a:pt x="2" y="10"/>
                    </a:lnTo>
                    <a:lnTo>
                      <a:pt x="0" y="4"/>
                    </a:lnTo>
                    <a:lnTo>
                      <a:pt x="0" y="4"/>
                    </a:lnTo>
                    <a:lnTo>
                      <a:pt x="2" y="0"/>
                    </a:lnTo>
                    <a:lnTo>
                      <a:pt x="4"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4" name="Freeform 1149">
                <a:extLst>
                  <a:ext uri="{FF2B5EF4-FFF2-40B4-BE49-F238E27FC236}">
                    <a16:creationId xmlns:a16="http://schemas.microsoft.com/office/drawing/2014/main" id="{6206BF1D-C167-A1A8-5883-28D4D604BE8B}"/>
                  </a:ext>
                </a:extLst>
              </p:cNvPr>
              <p:cNvSpPr>
                <a:spLocks/>
              </p:cNvSpPr>
              <p:nvPr/>
            </p:nvSpPr>
            <p:spPr bwMode="auto">
              <a:xfrm>
                <a:off x="2528" y="1603"/>
                <a:ext cx="6" cy="14"/>
              </a:xfrm>
              <a:custGeom>
                <a:avLst/>
                <a:gdLst>
                  <a:gd name="T0" fmla="*/ 2 w 6"/>
                  <a:gd name="T1" fmla="*/ 0 h 14"/>
                  <a:gd name="T2" fmla="*/ 2 w 6"/>
                  <a:gd name="T3" fmla="*/ 0 h 14"/>
                  <a:gd name="T4" fmla="*/ 2 w 6"/>
                  <a:gd name="T5" fmla="*/ 2 h 14"/>
                  <a:gd name="T6" fmla="*/ 2 w 6"/>
                  <a:gd name="T7" fmla="*/ 2 h 14"/>
                  <a:gd name="T8" fmla="*/ 4 w 6"/>
                  <a:gd name="T9" fmla="*/ 6 h 14"/>
                  <a:gd name="T10" fmla="*/ 6 w 6"/>
                  <a:gd name="T11" fmla="*/ 12 h 14"/>
                  <a:gd name="T12" fmla="*/ 6 w 6"/>
                  <a:gd name="T13" fmla="*/ 12 h 14"/>
                  <a:gd name="T14" fmla="*/ 4 w 6"/>
                  <a:gd name="T15" fmla="*/ 14 h 14"/>
                  <a:gd name="T16" fmla="*/ 2 w 6"/>
                  <a:gd name="T17" fmla="*/ 12 h 14"/>
                  <a:gd name="T18" fmla="*/ 2 w 6"/>
                  <a:gd name="T19" fmla="*/ 12 h 14"/>
                  <a:gd name="T20" fmla="*/ 0 w 6"/>
                  <a:gd name="T21" fmla="*/ 6 h 14"/>
                  <a:gd name="T22" fmla="*/ 2 w 6"/>
                  <a:gd name="T23" fmla="*/ 0 h 14"/>
                  <a:gd name="T24" fmla="*/ 2 w 6"/>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0"/>
                    </a:moveTo>
                    <a:lnTo>
                      <a:pt x="2" y="0"/>
                    </a:lnTo>
                    <a:lnTo>
                      <a:pt x="2" y="2"/>
                    </a:lnTo>
                    <a:lnTo>
                      <a:pt x="2" y="2"/>
                    </a:lnTo>
                    <a:lnTo>
                      <a:pt x="4" y="6"/>
                    </a:lnTo>
                    <a:lnTo>
                      <a:pt x="6" y="12"/>
                    </a:lnTo>
                    <a:lnTo>
                      <a:pt x="6" y="12"/>
                    </a:lnTo>
                    <a:lnTo>
                      <a:pt x="4" y="14"/>
                    </a:lnTo>
                    <a:lnTo>
                      <a:pt x="2" y="12"/>
                    </a:lnTo>
                    <a:lnTo>
                      <a:pt x="2" y="12"/>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5" name="Freeform 1150">
                <a:extLst>
                  <a:ext uri="{FF2B5EF4-FFF2-40B4-BE49-F238E27FC236}">
                    <a16:creationId xmlns:a16="http://schemas.microsoft.com/office/drawing/2014/main" id="{A7C435DA-66A9-4FE8-61C2-CCA537ADD5DF}"/>
                  </a:ext>
                </a:extLst>
              </p:cNvPr>
              <p:cNvSpPr>
                <a:spLocks/>
              </p:cNvSpPr>
              <p:nvPr/>
            </p:nvSpPr>
            <p:spPr bwMode="auto">
              <a:xfrm>
                <a:off x="2056" y="1489"/>
                <a:ext cx="8" cy="10"/>
              </a:xfrm>
              <a:custGeom>
                <a:avLst/>
                <a:gdLst>
                  <a:gd name="T0" fmla="*/ 0 w 8"/>
                  <a:gd name="T1" fmla="*/ 6 h 10"/>
                  <a:gd name="T2" fmla="*/ 0 w 8"/>
                  <a:gd name="T3" fmla="*/ 6 h 10"/>
                  <a:gd name="T4" fmla="*/ 2 w 8"/>
                  <a:gd name="T5" fmla="*/ 2 h 10"/>
                  <a:gd name="T6" fmla="*/ 2 w 8"/>
                  <a:gd name="T7" fmla="*/ 0 h 10"/>
                  <a:gd name="T8" fmla="*/ 6 w 8"/>
                  <a:gd name="T9" fmla="*/ 0 h 10"/>
                  <a:gd name="T10" fmla="*/ 6 w 8"/>
                  <a:gd name="T11" fmla="*/ 0 h 10"/>
                  <a:gd name="T12" fmla="*/ 8 w 8"/>
                  <a:gd name="T13" fmla="*/ 8 h 10"/>
                  <a:gd name="T14" fmla="*/ 8 w 8"/>
                  <a:gd name="T15" fmla="*/ 8 h 10"/>
                  <a:gd name="T16" fmla="*/ 6 w 8"/>
                  <a:gd name="T17" fmla="*/ 10 h 10"/>
                  <a:gd name="T18" fmla="*/ 4 w 8"/>
                  <a:gd name="T19" fmla="*/ 10 h 10"/>
                  <a:gd name="T20" fmla="*/ 2 w 8"/>
                  <a:gd name="T21" fmla="*/ 8 h 10"/>
                  <a:gd name="T22" fmla="*/ 0 w 8"/>
                  <a:gd name="T23" fmla="*/ 6 h 10"/>
                  <a:gd name="T24" fmla="*/ 0 w 8"/>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0" y="6"/>
                    </a:moveTo>
                    <a:lnTo>
                      <a:pt x="0" y="6"/>
                    </a:lnTo>
                    <a:lnTo>
                      <a:pt x="2" y="2"/>
                    </a:lnTo>
                    <a:lnTo>
                      <a:pt x="2" y="0"/>
                    </a:lnTo>
                    <a:lnTo>
                      <a:pt x="6" y="0"/>
                    </a:lnTo>
                    <a:lnTo>
                      <a:pt x="6" y="0"/>
                    </a:lnTo>
                    <a:lnTo>
                      <a:pt x="8" y="8"/>
                    </a:lnTo>
                    <a:lnTo>
                      <a:pt x="8" y="8"/>
                    </a:lnTo>
                    <a:lnTo>
                      <a:pt x="6" y="10"/>
                    </a:lnTo>
                    <a:lnTo>
                      <a:pt x="4" y="10"/>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6" name="Freeform 1151">
                <a:extLst>
                  <a:ext uri="{FF2B5EF4-FFF2-40B4-BE49-F238E27FC236}">
                    <a16:creationId xmlns:a16="http://schemas.microsoft.com/office/drawing/2014/main" id="{883DFCFB-F32F-CE72-C8FB-66C8BAADFCF7}"/>
                  </a:ext>
                </a:extLst>
              </p:cNvPr>
              <p:cNvSpPr>
                <a:spLocks/>
              </p:cNvSpPr>
              <p:nvPr/>
            </p:nvSpPr>
            <p:spPr bwMode="auto">
              <a:xfrm>
                <a:off x="2086" y="1477"/>
                <a:ext cx="4" cy="8"/>
              </a:xfrm>
              <a:custGeom>
                <a:avLst/>
                <a:gdLst>
                  <a:gd name="T0" fmla="*/ 4 w 4"/>
                  <a:gd name="T1" fmla="*/ 2 h 8"/>
                  <a:gd name="T2" fmla="*/ 4 w 4"/>
                  <a:gd name="T3" fmla="*/ 2 h 8"/>
                  <a:gd name="T4" fmla="*/ 4 w 4"/>
                  <a:gd name="T5" fmla="*/ 6 h 8"/>
                  <a:gd name="T6" fmla="*/ 2 w 4"/>
                  <a:gd name="T7" fmla="*/ 8 h 8"/>
                  <a:gd name="T8" fmla="*/ 2 w 4"/>
                  <a:gd name="T9" fmla="*/ 8 h 8"/>
                  <a:gd name="T10" fmla="*/ 0 w 4"/>
                  <a:gd name="T11" fmla="*/ 4 h 8"/>
                  <a:gd name="T12" fmla="*/ 0 w 4"/>
                  <a:gd name="T13" fmla="*/ 4 h 8"/>
                  <a:gd name="T14" fmla="*/ 0 w 4"/>
                  <a:gd name="T15" fmla="*/ 2 h 8"/>
                  <a:gd name="T16" fmla="*/ 2 w 4"/>
                  <a:gd name="T17" fmla="*/ 0 h 8"/>
                  <a:gd name="T18" fmla="*/ 2 w 4"/>
                  <a:gd name="T19" fmla="*/ 0 h 8"/>
                  <a:gd name="T20" fmla="*/ 2 w 4"/>
                  <a:gd name="T21" fmla="*/ 0 h 8"/>
                  <a:gd name="T22" fmla="*/ 4 w 4"/>
                  <a:gd name="T23" fmla="*/ 2 h 8"/>
                  <a:gd name="T24" fmla="*/ 4 w 4"/>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2"/>
                    </a:moveTo>
                    <a:lnTo>
                      <a:pt x="4" y="2"/>
                    </a:lnTo>
                    <a:lnTo>
                      <a:pt x="4" y="6"/>
                    </a:lnTo>
                    <a:lnTo>
                      <a:pt x="2" y="8"/>
                    </a:lnTo>
                    <a:lnTo>
                      <a:pt x="2" y="8"/>
                    </a:lnTo>
                    <a:lnTo>
                      <a:pt x="0" y="4"/>
                    </a:lnTo>
                    <a:lnTo>
                      <a:pt x="0" y="4"/>
                    </a:lnTo>
                    <a:lnTo>
                      <a:pt x="0" y="2"/>
                    </a:lnTo>
                    <a:lnTo>
                      <a:pt x="2"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7" name="Freeform 1152">
                <a:extLst>
                  <a:ext uri="{FF2B5EF4-FFF2-40B4-BE49-F238E27FC236}">
                    <a16:creationId xmlns:a16="http://schemas.microsoft.com/office/drawing/2014/main" id="{C39534D3-C9DA-1EEC-3B4E-D996E8A3E1F0}"/>
                  </a:ext>
                </a:extLst>
              </p:cNvPr>
              <p:cNvSpPr>
                <a:spLocks/>
              </p:cNvSpPr>
              <p:nvPr/>
            </p:nvSpPr>
            <p:spPr bwMode="auto">
              <a:xfrm>
                <a:off x="2204" y="1605"/>
                <a:ext cx="6" cy="8"/>
              </a:xfrm>
              <a:custGeom>
                <a:avLst/>
                <a:gdLst>
                  <a:gd name="T0" fmla="*/ 6 w 6"/>
                  <a:gd name="T1" fmla="*/ 0 h 8"/>
                  <a:gd name="T2" fmla="*/ 6 w 6"/>
                  <a:gd name="T3" fmla="*/ 0 h 8"/>
                  <a:gd name="T4" fmla="*/ 2 w 6"/>
                  <a:gd name="T5" fmla="*/ 8 h 8"/>
                  <a:gd name="T6" fmla="*/ 0 w 6"/>
                  <a:gd name="T7" fmla="*/ 8 h 8"/>
                  <a:gd name="T8" fmla="*/ 0 w 6"/>
                  <a:gd name="T9" fmla="*/ 8 h 8"/>
                  <a:gd name="T10" fmla="*/ 0 w 6"/>
                  <a:gd name="T11" fmla="*/ 2 h 8"/>
                  <a:gd name="T12" fmla="*/ 2 w 6"/>
                  <a:gd name="T13" fmla="*/ 0 h 8"/>
                  <a:gd name="T14" fmla="*/ 4 w 6"/>
                  <a:gd name="T15" fmla="*/ 2 h 8"/>
                  <a:gd name="T16" fmla="*/ 6 w 6"/>
                  <a:gd name="T17" fmla="*/ 0 h 8"/>
                  <a:gd name="T18" fmla="*/ 6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0"/>
                    </a:moveTo>
                    <a:lnTo>
                      <a:pt x="6" y="0"/>
                    </a:lnTo>
                    <a:lnTo>
                      <a:pt x="2" y="8"/>
                    </a:lnTo>
                    <a:lnTo>
                      <a:pt x="0" y="8"/>
                    </a:lnTo>
                    <a:lnTo>
                      <a:pt x="0" y="8"/>
                    </a:lnTo>
                    <a:lnTo>
                      <a:pt x="0" y="2"/>
                    </a:lnTo>
                    <a:lnTo>
                      <a:pt x="2" y="0"/>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8" name="Freeform 1153">
                <a:extLst>
                  <a:ext uri="{FF2B5EF4-FFF2-40B4-BE49-F238E27FC236}">
                    <a16:creationId xmlns:a16="http://schemas.microsoft.com/office/drawing/2014/main" id="{03798A76-9F51-C824-2891-32904D673503}"/>
                  </a:ext>
                </a:extLst>
              </p:cNvPr>
              <p:cNvSpPr>
                <a:spLocks/>
              </p:cNvSpPr>
              <p:nvPr/>
            </p:nvSpPr>
            <p:spPr bwMode="auto">
              <a:xfrm>
                <a:off x="4622" y="1479"/>
                <a:ext cx="8" cy="8"/>
              </a:xfrm>
              <a:custGeom>
                <a:avLst/>
                <a:gdLst>
                  <a:gd name="T0" fmla="*/ 0 w 8"/>
                  <a:gd name="T1" fmla="*/ 6 h 8"/>
                  <a:gd name="T2" fmla="*/ 0 w 8"/>
                  <a:gd name="T3" fmla="*/ 6 h 8"/>
                  <a:gd name="T4" fmla="*/ 4 w 8"/>
                  <a:gd name="T5" fmla="*/ 0 h 8"/>
                  <a:gd name="T6" fmla="*/ 6 w 8"/>
                  <a:gd name="T7" fmla="*/ 0 h 8"/>
                  <a:gd name="T8" fmla="*/ 8 w 8"/>
                  <a:gd name="T9" fmla="*/ 2 h 8"/>
                  <a:gd name="T10" fmla="*/ 8 w 8"/>
                  <a:gd name="T11" fmla="*/ 2 h 8"/>
                  <a:gd name="T12" fmla="*/ 4 w 8"/>
                  <a:gd name="T13" fmla="*/ 8 h 8"/>
                  <a:gd name="T14" fmla="*/ 2 w 8"/>
                  <a:gd name="T15" fmla="*/ 8 h 8"/>
                  <a:gd name="T16" fmla="*/ 0 w 8"/>
                  <a:gd name="T17" fmla="*/ 6 h 8"/>
                  <a:gd name="T18" fmla="*/ 0 w 8"/>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0" y="6"/>
                    </a:moveTo>
                    <a:lnTo>
                      <a:pt x="0" y="6"/>
                    </a:lnTo>
                    <a:lnTo>
                      <a:pt x="4" y="0"/>
                    </a:lnTo>
                    <a:lnTo>
                      <a:pt x="6" y="0"/>
                    </a:lnTo>
                    <a:lnTo>
                      <a:pt x="8" y="2"/>
                    </a:lnTo>
                    <a:lnTo>
                      <a:pt x="8" y="2"/>
                    </a:lnTo>
                    <a:lnTo>
                      <a:pt x="4" y="8"/>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9" name="Freeform 1154">
                <a:extLst>
                  <a:ext uri="{FF2B5EF4-FFF2-40B4-BE49-F238E27FC236}">
                    <a16:creationId xmlns:a16="http://schemas.microsoft.com/office/drawing/2014/main" id="{5533411D-791F-96DD-8A3F-6B25FC0E00A7}"/>
                  </a:ext>
                </a:extLst>
              </p:cNvPr>
              <p:cNvSpPr>
                <a:spLocks/>
              </p:cNvSpPr>
              <p:nvPr/>
            </p:nvSpPr>
            <p:spPr bwMode="auto">
              <a:xfrm>
                <a:off x="3472" y="1607"/>
                <a:ext cx="6" cy="6"/>
              </a:xfrm>
              <a:custGeom>
                <a:avLst/>
                <a:gdLst>
                  <a:gd name="T0" fmla="*/ 6 w 6"/>
                  <a:gd name="T1" fmla="*/ 4 h 6"/>
                  <a:gd name="T2" fmla="*/ 6 w 6"/>
                  <a:gd name="T3" fmla="*/ 4 h 6"/>
                  <a:gd name="T4" fmla="*/ 4 w 6"/>
                  <a:gd name="T5" fmla="*/ 6 h 6"/>
                  <a:gd name="T6" fmla="*/ 2 w 6"/>
                  <a:gd name="T7" fmla="*/ 6 h 6"/>
                  <a:gd name="T8" fmla="*/ 0 w 6"/>
                  <a:gd name="T9" fmla="*/ 0 h 6"/>
                  <a:gd name="T10" fmla="*/ 0 w 6"/>
                  <a:gd name="T11" fmla="*/ 0 h 6"/>
                  <a:gd name="T12" fmla="*/ 4 w 6"/>
                  <a:gd name="T13" fmla="*/ 0 h 6"/>
                  <a:gd name="T14" fmla="*/ 6 w 6"/>
                  <a:gd name="T15" fmla="*/ 4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4"/>
                    </a:lnTo>
                    <a:lnTo>
                      <a:pt x="4" y="6"/>
                    </a:lnTo>
                    <a:lnTo>
                      <a:pt x="2" y="6"/>
                    </a:lnTo>
                    <a:lnTo>
                      <a:pt x="0" y="0"/>
                    </a:lnTo>
                    <a:lnTo>
                      <a:pt x="0"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0" name="Freeform 1155">
                <a:extLst>
                  <a:ext uri="{FF2B5EF4-FFF2-40B4-BE49-F238E27FC236}">
                    <a16:creationId xmlns:a16="http://schemas.microsoft.com/office/drawing/2014/main" id="{730EFE6A-0026-AD6D-B48F-9A7A75F2DAAC}"/>
                  </a:ext>
                </a:extLst>
              </p:cNvPr>
              <p:cNvSpPr>
                <a:spLocks/>
              </p:cNvSpPr>
              <p:nvPr/>
            </p:nvSpPr>
            <p:spPr bwMode="auto">
              <a:xfrm>
                <a:off x="4888" y="1477"/>
                <a:ext cx="4" cy="6"/>
              </a:xfrm>
              <a:custGeom>
                <a:avLst/>
                <a:gdLst>
                  <a:gd name="T0" fmla="*/ 2 w 4"/>
                  <a:gd name="T1" fmla="*/ 0 h 6"/>
                  <a:gd name="T2" fmla="*/ 2 w 4"/>
                  <a:gd name="T3" fmla="*/ 0 h 6"/>
                  <a:gd name="T4" fmla="*/ 4 w 4"/>
                  <a:gd name="T5" fmla="*/ 2 h 6"/>
                  <a:gd name="T6" fmla="*/ 4 w 4"/>
                  <a:gd name="T7" fmla="*/ 4 h 6"/>
                  <a:gd name="T8" fmla="*/ 4 w 4"/>
                  <a:gd name="T9" fmla="*/ 4 h 6"/>
                  <a:gd name="T10" fmla="*/ 2 w 4"/>
                  <a:gd name="T11" fmla="*/ 6 h 6"/>
                  <a:gd name="T12" fmla="*/ 2 w 4"/>
                  <a:gd name="T13" fmla="*/ 6 h 6"/>
                  <a:gd name="T14" fmla="*/ 2 w 4"/>
                  <a:gd name="T15" fmla="*/ 6 h 6"/>
                  <a:gd name="T16" fmla="*/ 0 w 4"/>
                  <a:gd name="T17" fmla="*/ 4 h 6"/>
                  <a:gd name="T18" fmla="*/ 0 w 4"/>
                  <a:gd name="T19" fmla="*/ 4 h 6"/>
                  <a:gd name="T20" fmla="*/ 2 w 4"/>
                  <a:gd name="T21" fmla="*/ 0 h 6"/>
                  <a:gd name="T22" fmla="*/ 2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0"/>
                    </a:moveTo>
                    <a:lnTo>
                      <a:pt x="2" y="0"/>
                    </a:lnTo>
                    <a:lnTo>
                      <a:pt x="4" y="2"/>
                    </a:lnTo>
                    <a:lnTo>
                      <a:pt x="4" y="4"/>
                    </a:lnTo>
                    <a:lnTo>
                      <a:pt x="4" y="4"/>
                    </a:lnTo>
                    <a:lnTo>
                      <a:pt x="2" y="6"/>
                    </a:lnTo>
                    <a:lnTo>
                      <a:pt x="2" y="6"/>
                    </a:lnTo>
                    <a:lnTo>
                      <a:pt x="2" y="6"/>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1" name="Freeform 1156">
                <a:extLst>
                  <a:ext uri="{FF2B5EF4-FFF2-40B4-BE49-F238E27FC236}">
                    <a16:creationId xmlns:a16="http://schemas.microsoft.com/office/drawing/2014/main" id="{0DBC8836-63FB-2BFF-4428-3FF113CE9A07}"/>
                  </a:ext>
                </a:extLst>
              </p:cNvPr>
              <p:cNvSpPr>
                <a:spLocks/>
              </p:cNvSpPr>
              <p:nvPr/>
            </p:nvSpPr>
            <p:spPr bwMode="auto">
              <a:xfrm>
                <a:off x="2838" y="1613"/>
                <a:ext cx="14" cy="10"/>
              </a:xfrm>
              <a:custGeom>
                <a:avLst/>
                <a:gdLst>
                  <a:gd name="T0" fmla="*/ 14 w 14"/>
                  <a:gd name="T1" fmla="*/ 4 h 10"/>
                  <a:gd name="T2" fmla="*/ 14 w 14"/>
                  <a:gd name="T3" fmla="*/ 4 h 10"/>
                  <a:gd name="T4" fmla="*/ 10 w 14"/>
                  <a:gd name="T5" fmla="*/ 8 h 10"/>
                  <a:gd name="T6" fmla="*/ 8 w 14"/>
                  <a:gd name="T7" fmla="*/ 10 h 10"/>
                  <a:gd name="T8" fmla="*/ 4 w 14"/>
                  <a:gd name="T9" fmla="*/ 10 h 10"/>
                  <a:gd name="T10" fmla="*/ 0 w 14"/>
                  <a:gd name="T11" fmla="*/ 4 h 10"/>
                  <a:gd name="T12" fmla="*/ 0 w 14"/>
                  <a:gd name="T13" fmla="*/ 4 h 10"/>
                  <a:gd name="T14" fmla="*/ 4 w 14"/>
                  <a:gd name="T15" fmla="*/ 2 h 10"/>
                  <a:gd name="T16" fmla="*/ 8 w 14"/>
                  <a:gd name="T17" fmla="*/ 0 h 10"/>
                  <a:gd name="T18" fmla="*/ 14 w 14"/>
                  <a:gd name="T19" fmla="*/ 4 h 10"/>
                  <a:gd name="T20" fmla="*/ 14 w 14"/>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14" y="4"/>
                    </a:moveTo>
                    <a:lnTo>
                      <a:pt x="14" y="4"/>
                    </a:lnTo>
                    <a:lnTo>
                      <a:pt x="10" y="8"/>
                    </a:lnTo>
                    <a:lnTo>
                      <a:pt x="8" y="10"/>
                    </a:lnTo>
                    <a:lnTo>
                      <a:pt x="4" y="10"/>
                    </a:lnTo>
                    <a:lnTo>
                      <a:pt x="0" y="4"/>
                    </a:lnTo>
                    <a:lnTo>
                      <a:pt x="0" y="4"/>
                    </a:lnTo>
                    <a:lnTo>
                      <a:pt x="4" y="2"/>
                    </a:lnTo>
                    <a:lnTo>
                      <a:pt x="8" y="0"/>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2" name="Freeform 1157">
                <a:extLst>
                  <a:ext uri="{FF2B5EF4-FFF2-40B4-BE49-F238E27FC236}">
                    <a16:creationId xmlns:a16="http://schemas.microsoft.com/office/drawing/2014/main" id="{DB695E02-447B-D417-3447-C86FDBD6D0BF}"/>
                  </a:ext>
                </a:extLst>
              </p:cNvPr>
              <p:cNvSpPr>
                <a:spLocks/>
              </p:cNvSpPr>
              <p:nvPr/>
            </p:nvSpPr>
            <p:spPr bwMode="auto">
              <a:xfrm>
                <a:off x="2852" y="1615"/>
                <a:ext cx="12" cy="15"/>
              </a:xfrm>
              <a:custGeom>
                <a:avLst/>
                <a:gdLst>
                  <a:gd name="T0" fmla="*/ 12 w 12"/>
                  <a:gd name="T1" fmla="*/ 10 h 15"/>
                  <a:gd name="T2" fmla="*/ 12 w 12"/>
                  <a:gd name="T3" fmla="*/ 10 h 15"/>
                  <a:gd name="T4" fmla="*/ 8 w 12"/>
                  <a:gd name="T5" fmla="*/ 15 h 15"/>
                  <a:gd name="T6" fmla="*/ 6 w 12"/>
                  <a:gd name="T7" fmla="*/ 13 h 15"/>
                  <a:gd name="T8" fmla="*/ 0 w 12"/>
                  <a:gd name="T9" fmla="*/ 2 h 15"/>
                  <a:gd name="T10" fmla="*/ 0 w 12"/>
                  <a:gd name="T11" fmla="*/ 2 h 15"/>
                  <a:gd name="T12" fmla="*/ 4 w 12"/>
                  <a:gd name="T13" fmla="*/ 0 h 15"/>
                  <a:gd name="T14" fmla="*/ 6 w 12"/>
                  <a:gd name="T15" fmla="*/ 2 h 15"/>
                  <a:gd name="T16" fmla="*/ 12 w 12"/>
                  <a:gd name="T17" fmla="*/ 10 h 15"/>
                  <a:gd name="T18" fmla="*/ 12 w 12"/>
                  <a:gd name="T1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5">
                    <a:moveTo>
                      <a:pt x="12" y="10"/>
                    </a:moveTo>
                    <a:lnTo>
                      <a:pt x="12" y="10"/>
                    </a:lnTo>
                    <a:lnTo>
                      <a:pt x="8" y="15"/>
                    </a:lnTo>
                    <a:lnTo>
                      <a:pt x="6" y="13"/>
                    </a:lnTo>
                    <a:lnTo>
                      <a:pt x="0" y="2"/>
                    </a:lnTo>
                    <a:lnTo>
                      <a:pt x="0" y="2"/>
                    </a:lnTo>
                    <a:lnTo>
                      <a:pt x="4" y="0"/>
                    </a:lnTo>
                    <a:lnTo>
                      <a:pt x="6" y="2"/>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3" name="Freeform 1158">
                <a:extLst>
                  <a:ext uri="{FF2B5EF4-FFF2-40B4-BE49-F238E27FC236}">
                    <a16:creationId xmlns:a16="http://schemas.microsoft.com/office/drawing/2014/main" id="{517D0622-E871-DA39-3E09-65642133500B}"/>
                  </a:ext>
                </a:extLst>
              </p:cNvPr>
              <p:cNvSpPr>
                <a:spLocks/>
              </p:cNvSpPr>
              <p:nvPr/>
            </p:nvSpPr>
            <p:spPr bwMode="auto">
              <a:xfrm>
                <a:off x="2286" y="1609"/>
                <a:ext cx="30" cy="16"/>
              </a:xfrm>
              <a:custGeom>
                <a:avLst/>
                <a:gdLst>
                  <a:gd name="T0" fmla="*/ 24 w 30"/>
                  <a:gd name="T1" fmla="*/ 4 h 16"/>
                  <a:gd name="T2" fmla="*/ 24 w 30"/>
                  <a:gd name="T3" fmla="*/ 4 h 16"/>
                  <a:gd name="T4" fmla="*/ 28 w 30"/>
                  <a:gd name="T5" fmla="*/ 2 h 16"/>
                  <a:gd name="T6" fmla="*/ 30 w 30"/>
                  <a:gd name="T7" fmla="*/ 2 h 16"/>
                  <a:gd name="T8" fmla="*/ 30 w 30"/>
                  <a:gd name="T9" fmla="*/ 8 h 16"/>
                  <a:gd name="T10" fmla="*/ 30 w 30"/>
                  <a:gd name="T11" fmla="*/ 8 h 16"/>
                  <a:gd name="T12" fmla="*/ 26 w 30"/>
                  <a:gd name="T13" fmla="*/ 12 h 16"/>
                  <a:gd name="T14" fmla="*/ 22 w 30"/>
                  <a:gd name="T15" fmla="*/ 14 h 16"/>
                  <a:gd name="T16" fmla="*/ 20 w 30"/>
                  <a:gd name="T17" fmla="*/ 16 h 16"/>
                  <a:gd name="T18" fmla="*/ 16 w 30"/>
                  <a:gd name="T19" fmla="*/ 14 h 16"/>
                  <a:gd name="T20" fmla="*/ 8 w 30"/>
                  <a:gd name="T21" fmla="*/ 10 h 16"/>
                  <a:gd name="T22" fmla="*/ 0 w 30"/>
                  <a:gd name="T23" fmla="*/ 8 h 16"/>
                  <a:gd name="T24" fmla="*/ 0 w 30"/>
                  <a:gd name="T25" fmla="*/ 8 h 16"/>
                  <a:gd name="T26" fmla="*/ 2 w 30"/>
                  <a:gd name="T27" fmla="*/ 8 h 16"/>
                  <a:gd name="T28" fmla="*/ 4 w 30"/>
                  <a:gd name="T29" fmla="*/ 6 h 16"/>
                  <a:gd name="T30" fmla="*/ 6 w 30"/>
                  <a:gd name="T31" fmla="*/ 2 h 16"/>
                  <a:gd name="T32" fmla="*/ 8 w 30"/>
                  <a:gd name="T33" fmla="*/ 0 h 16"/>
                  <a:gd name="T34" fmla="*/ 8 w 30"/>
                  <a:gd name="T35" fmla="*/ 0 h 16"/>
                  <a:gd name="T36" fmla="*/ 16 w 30"/>
                  <a:gd name="T37" fmla="*/ 2 h 16"/>
                  <a:gd name="T38" fmla="*/ 20 w 30"/>
                  <a:gd name="T39" fmla="*/ 2 h 16"/>
                  <a:gd name="T40" fmla="*/ 24 w 30"/>
                  <a:gd name="T41" fmla="*/ 4 h 16"/>
                  <a:gd name="T42" fmla="*/ 24 w 30"/>
                  <a:gd name="T4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6">
                    <a:moveTo>
                      <a:pt x="24" y="4"/>
                    </a:moveTo>
                    <a:lnTo>
                      <a:pt x="24" y="4"/>
                    </a:lnTo>
                    <a:lnTo>
                      <a:pt x="28" y="2"/>
                    </a:lnTo>
                    <a:lnTo>
                      <a:pt x="30" y="2"/>
                    </a:lnTo>
                    <a:lnTo>
                      <a:pt x="30" y="8"/>
                    </a:lnTo>
                    <a:lnTo>
                      <a:pt x="30" y="8"/>
                    </a:lnTo>
                    <a:lnTo>
                      <a:pt x="26" y="12"/>
                    </a:lnTo>
                    <a:lnTo>
                      <a:pt x="22" y="14"/>
                    </a:lnTo>
                    <a:lnTo>
                      <a:pt x="20" y="16"/>
                    </a:lnTo>
                    <a:lnTo>
                      <a:pt x="16" y="14"/>
                    </a:lnTo>
                    <a:lnTo>
                      <a:pt x="8" y="10"/>
                    </a:lnTo>
                    <a:lnTo>
                      <a:pt x="0" y="8"/>
                    </a:lnTo>
                    <a:lnTo>
                      <a:pt x="0" y="8"/>
                    </a:lnTo>
                    <a:lnTo>
                      <a:pt x="2" y="8"/>
                    </a:lnTo>
                    <a:lnTo>
                      <a:pt x="4" y="6"/>
                    </a:lnTo>
                    <a:lnTo>
                      <a:pt x="6" y="2"/>
                    </a:lnTo>
                    <a:lnTo>
                      <a:pt x="8" y="0"/>
                    </a:lnTo>
                    <a:lnTo>
                      <a:pt x="8" y="0"/>
                    </a:lnTo>
                    <a:lnTo>
                      <a:pt x="16" y="2"/>
                    </a:lnTo>
                    <a:lnTo>
                      <a:pt x="20" y="2"/>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4" name="Freeform 1159">
                <a:extLst>
                  <a:ext uri="{FF2B5EF4-FFF2-40B4-BE49-F238E27FC236}">
                    <a16:creationId xmlns:a16="http://schemas.microsoft.com/office/drawing/2014/main" id="{8845A93E-294E-6855-FDEC-44A80A3C63F6}"/>
                  </a:ext>
                </a:extLst>
              </p:cNvPr>
              <p:cNvSpPr>
                <a:spLocks/>
              </p:cNvSpPr>
              <p:nvPr/>
            </p:nvSpPr>
            <p:spPr bwMode="auto">
              <a:xfrm>
                <a:off x="2294" y="1601"/>
                <a:ext cx="16" cy="16"/>
              </a:xfrm>
              <a:custGeom>
                <a:avLst/>
                <a:gdLst>
                  <a:gd name="T0" fmla="*/ 16 w 16"/>
                  <a:gd name="T1" fmla="*/ 12 h 16"/>
                  <a:gd name="T2" fmla="*/ 16 w 16"/>
                  <a:gd name="T3" fmla="*/ 12 h 16"/>
                  <a:gd name="T4" fmla="*/ 12 w 16"/>
                  <a:gd name="T5" fmla="*/ 14 h 16"/>
                  <a:gd name="T6" fmla="*/ 8 w 16"/>
                  <a:gd name="T7" fmla="*/ 16 h 16"/>
                  <a:gd name="T8" fmla="*/ 4 w 16"/>
                  <a:gd name="T9" fmla="*/ 14 h 16"/>
                  <a:gd name="T10" fmla="*/ 0 w 16"/>
                  <a:gd name="T11" fmla="*/ 8 h 16"/>
                  <a:gd name="T12" fmla="*/ 0 w 16"/>
                  <a:gd name="T13" fmla="*/ 8 h 16"/>
                  <a:gd name="T14" fmla="*/ 2 w 16"/>
                  <a:gd name="T15" fmla="*/ 4 h 16"/>
                  <a:gd name="T16" fmla="*/ 4 w 16"/>
                  <a:gd name="T17" fmla="*/ 4 h 16"/>
                  <a:gd name="T18" fmla="*/ 8 w 16"/>
                  <a:gd name="T19" fmla="*/ 4 h 16"/>
                  <a:gd name="T20" fmla="*/ 10 w 16"/>
                  <a:gd name="T21" fmla="*/ 2 h 16"/>
                  <a:gd name="T22" fmla="*/ 10 w 16"/>
                  <a:gd name="T23" fmla="*/ 2 h 16"/>
                  <a:gd name="T24" fmla="*/ 12 w 16"/>
                  <a:gd name="T25" fmla="*/ 2 h 16"/>
                  <a:gd name="T26" fmla="*/ 14 w 16"/>
                  <a:gd name="T27" fmla="*/ 0 h 16"/>
                  <a:gd name="T28" fmla="*/ 16 w 16"/>
                  <a:gd name="T29" fmla="*/ 4 h 16"/>
                  <a:gd name="T30" fmla="*/ 16 w 16"/>
                  <a:gd name="T31" fmla="*/ 12 h 16"/>
                  <a:gd name="T32" fmla="*/ 16 w 16"/>
                  <a:gd name="T3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16" y="12"/>
                    </a:moveTo>
                    <a:lnTo>
                      <a:pt x="16" y="12"/>
                    </a:lnTo>
                    <a:lnTo>
                      <a:pt x="12" y="14"/>
                    </a:lnTo>
                    <a:lnTo>
                      <a:pt x="8" y="16"/>
                    </a:lnTo>
                    <a:lnTo>
                      <a:pt x="4" y="14"/>
                    </a:lnTo>
                    <a:lnTo>
                      <a:pt x="0" y="8"/>
                    </a:lnTo>
                    <a:lnTo>
                      <a:pt x="0" y="8"/>
                    </a:lnTo>
                    <a:lnTo>
                      <a:pt x="2" y="4"/>
                    </a:lnTo>
                    <a:lnTo>
                      <a:pt x="4" y="4"/>
                    </a:lnTo>
                    <a:lnTo>
                      <a:pt x="8" y="4"/>
                    </a:lnTo>
                    <a:lnTo>
                      <a:pt x="10" y="2"/>
                    </a:lnTo>
                    <a:lnTo>
                      <a:pt x="10" y="2"/>
                    </a:lnTo>
                    <a:lnTo>
                      <a:pt x="12" y="2"/>
                    </a:lnTo>
                    <a:lnTo>
                      <a:pt x="14" y="0"/>
                    </a:lnTo>
                    <a:lnTo>
                      <a:pt x="16" y="4"/>
                    </a:lnTo>
                    <a:lnTo>
                      <a:pt x="16" y="12"/>
                    </a:lnTo>
                    <a:lnTo>
                      <a:pt x="1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5" name="Freeform 1160">
                <a:extLst>
                  <a:ext uri="{FF2B5EF4-FFF2-40B4-BE49-F238E27FC236}">
                    <a16:creationId xmlns:a16="http://schemas.microsoft.com/office/drawing/2014/main" id="{E3E85FD2-7F33-D3F1-5BC7-55610241E7EC}"/>
                  </a:ext>
                </a:extLst>
              </p:cNvPr>
              <p:cNvSpPr>
                <a:spLocks/>
              </p:cNvSpPr>
              <p:nvPr/>
            </p:nvSpPr>
            <p:spPr bwMode="auto">
              <a:xfrm>
                <a:off x="4374" y="1605"/>
                <a:ext cx="4" cy="8"/>
              </a:xfrm>
              <a:custGeom>
                <a:avLst/>
                <a:gdLst>
                  <a:gd name="T0" fmla="*/ 0 w 4"/>
                  <a:gd name="T1" fmla="*/ 4 h 8"/>
                  <a:gd name="T2" fmla="*/ 0 w 4"/>
                  <a:gd name="T3" fmla="*/ 4 h 8"/>
                  <a:gd name="T4" fmla="*/ 2 w 4"/>
                  <a:gd name="T5" fmla="*/ 0 h 8"/>
                  <a:gd name="T6" fmla="*/ 4 w 4"/>
                  <a:gd name="T7" fmla="*/ 2 h 8"/>
                  <a:gd name="T8" fmla="*/ 4 w 4"/>
                  <a:gd name="T9" fmla="*/ 2 h 8"/>
                  <a:gd name="T10" fmla="*/ 4 w 4"/>
                  <a:gd name="T11" fmla="*/ 6 h 8"/>
                  <a:gd name="T12" fmla="*/ 4 w 4"/>
                  <a:gd name="T13" fmla="*/ 6 h 8"/>
                  <a:gd name="T14" fmla="*/ 4 w 4"/>
                  <a:gd name="T15" fmla="*/ 8 h 8"/>
                  <a:gd name="T16" fmla="*/ 2 w 4"/>
                  <a:gd name="T17" fmla="*/ 6 h 8"/>
                  <a:gd name="T18" fmla="*/ 0 w 4"/>
                  <a:gd name="T19" fmla="*/ 4 h 8"/>
                  <a:gd name="T20" fmla="*/ 0 w 4"/>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4"/>
                    </a:moveTo>
                    <a:lnTo>
                      <a:pt x="0" y="4"/>
                    </a:lnTo>
                    <a:lnTo>
                      <a:pt x="2" y="0"/>
                    </a:lnTo>
                    <a:lnTo>
                      <a:pt x="4" y="2"/>
                    </a:lnTo>
                    <a:lnTo>
                      <a:pt x="4" y="2"/>
                    </a:lnTo>
                    <a:lnTo>
                      <a:pt x="4" y="6"/>
                    </a:lnTo>
                    <a:lnTo>
                      <a:pt x="4" y="6"/>
                    </a:lnTo>
                    <a:lnTo>
                      <a:pt x="4" y="8"/>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6" name="Freeform 1161">
                <a:extLst>
                  <a:ext uri="{FF2B5EF4-FFF2-40B4-BE49-F238E27FC236}">
                    <a16:creationId xmlns:a16="http://schemas.microsoft.com/office/drawing/2014/main" id="{F35734E1-FD08-B4B9-145A-0325A1D15BF3}"/>
                  </a:ext>
                </a:extLst>
              </p:cNvPr>
              <p:cNvSpPr>
                <a:spLocks/>
              </p:cNvSpPr>
              <p:nvPr/>
            </p:nvSpPr>
            <p:spPr bwMode="auto">
              <a:xfrm>
                <a:off x="4048" y="1607"/>
                <a:ext cx="4" cy="6"/>
              </a:xfrm>
              <a:custGeom>
                <a:avLst/>
                <a:gdLst>
                  <a:gd name="T0" fmla="*/ 0 w 4"/>
                  <a:gd name="T1" fmla="*/ 2 h 6"/>
                  <a:gd name="T2" fmla="*/ 0 w 4"/>
                  <a:gd name="T3" fmla="*/ 2 h 6"/>
                  <a:gd name="T4" fmla="*/ 2 w 4"/>
                  <a:gd name="T5" fmla="*/ 0 h 6"/>
                  <a:gd name="T6" fmla="*/ 2 w 4"/>
                  <a:gd name="T7" fmla="*/ 0 h 6"/>
                  <a:gd name="T8" fmla="*/ 4 w 4"/>
                  <a:gd name="T9" fmla="*/ 0 h 6"/>
                  <a:gd name="T10" fmla="*/ 4 w 4"/>
                  <a:gd name="T11" fmla="*/ 2 h 6"/>
                  <a:gd name="T12" fmla="*/ 4 w 4"/>
                  <a:gd name="T13" fmla="*/ 2 h 6"/>
                  <a:gd name="T14" fmla="*/ 2 w 4"/>
                  <a:gd name="T15" fmla="*/ 6 h 6"/>
                  <a:gd name="T16" fmla="*/ 2 w 4"/>
                  <a:gd name="T17" fmla="*/ 6 h 6"/>
                  <a:gd name="T18" fmla="*/ 2 w 4"/>
                  <a:gd name="T19" fmla="*/ 4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4" y="0"/>
                    </a:lnTo>
                    <a:lnTo>
                      <a:pt x="4" y="2"/>
                    </a:lnTo>
                    <a:lnTo>
                      <a:pt x="4" y="2"/>
                    </a:lnTo>
                    <a:lnTo>
                      <a:pt x="2" y="6"/>
                    </a:lnTo>
                    <a:lnTo>
                      <a:pt x="2" y="6"/>
                    </a:lnTo>
                    <a:lnTo>
                      <a:pt x="2" y="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7" name="Freeform 1162">
                <a:extLst>
                  <a:ext uri="{FF2B5EF4-FFF2-40B4-BE49-F238E27FC236}">
                    <a16:creationId xmlns:a16="http://schemas.microsoft.com/office/drawing/2014/main" id="{40B8088F-FCC8-B3F3-293D-14B46544C20A}"/>
                  </a:ext>
                </a:extLst>
              </p:cNvPr>
              <p:cNvSpPr>
                <a:spLocks/>
              </p:cNvSpPr>
              <p:nvPr/>
            </p:nvSpPr>
            <p:spPr bwMode="auto">
              <a:xfrm>
                <a:off x="2050" y="2791"/>
                <a:ext cx="18" cy="32"/>
              </a:xfrm>
              <a:custGeom>
                <a:avLst/>
                <a:gdLst>
                  <a:gd name="T0" fmla="*/ 12 w 18"/>
                  <a:gd name="T1" fmla="*/ 14 h 32"/>
                  <a:gd name="T2" fmla="*/ 12 w 18"/>
                  <a:gd name="T3" fmla="*/ 14 h 32"/>
                  <a:gd name="T4" fmla="*/ 14 w 18"/>
                  <a:gd name="T5" fmla="*/ 14 h 32"/>
                  <a:gd name="T6" fmla="*/ 14 w 18"/>
                  <a:gd name="T7" fmla="*/ 14 h 32"/>
                  <a:gd name="T8" fmla="*/ 16 w 18"/>
                  <a:gd name="T9" fmla="*/ 18 h 32"/>
                  <a:gd name="T10" fmla="*/ 18 w 18"/>
                  <a:gd name="T11" fmla="*/ 22 h 32"/>
                  <a:gd name="T12" fmla="*/ 16 w 18"/>
                  <a:gd name="T13" fmla="*/ 28 h 32"/>
                  <a:gd name="T14" fmla="*/ 16 w 18"/>
                  <a:gd name="T15" fmla="*/ 28 h 32"/>
                  <a:gd name="T16" fmla="*/ 16 w 18"/>
                  <a:gd name="T17" fmla="*/ 28 h 32"/>
                  <a:gd name="T18" fmla="*/ 14 w 18"/>
                  <a:gd name="T19" fmla="*/ 28 h 32"/>
                  <a:gd name="T20" fmla="*/ 10 w 18"/>
                  <a:gd name="T21" fmla="*/ 30 h 32"/>
                  <a:gd name="T22" fmla="*/ 8 w 18"/>
                  <a:gd name="T23" fmla="*/ 32 h 32"/>
                  <a:gd name="T24" fmla="*/ 6 w 18"/>
                  <a:gd name="T25" fmla="*/ 30 h 32"/>
                  <a:gd name="T26" fmla="*/ 4 w 18"/>
                  <a:gd name="T27" fmla="*/ 24 h 32"/>
                  <a:gd name="T28" fmla="*/ 4 w 18"/>
                  <a:gd name="T29" fmla="*/ 24 h 32"/>
                  <a:gd name="T30" fmla="*/ 2 w 18"/>
                  <a:gd name="T31" fmla="*/ 16 h 32"/>
                  <a:gd name="T32" fmla="*/ 2 w 18"/>
                  <a:gd name="T33" fmla="*/ 16 h 32"/>
                  <a:gd name="T34" fmla="*/ 0 w 18"/>
                  <a:gd name="T35" fmla="*/ 10 h 32"/>
                  <a:gd name="T36" fmla="*/ 0 w 18"/>
                  <a:gd name="T37" fmla="*/ 2 h 32"/>
                  <a:gd name="T38" fmla="*/ 0 w 18"/>
                  <a:gd name="T39" fmla="*/ 2 h 32"/>
                  <a:gd name="T40" fmla="*/ 2 w 18"/>
                  <a:gd name="T41" fmla="*/ 0 h 32"/>
                  <a:gd name="T42" fmla="*/ 4 w 18"/>
                  <a:gd name="T43" fmla="*/ 0 h 32"/>
                  <a:gd name="T44" fmla="*/ 6 w 18"/>
                  <a:gd name="T45" fmla="*/ 2 h 32"/>
                  <a:gd name="T46" fmla="*/ 6 w 18"/>
                  <a:gd name="T47" fmla="*/ 2 h 32"/>
                  <a:gd name="T48" fmla="*/ 6 w 18"/>
                  <a:gd name="T49" fmla="*/ 2 h 32"/>
                  <a:gd name="T50" fmla="*/ 8 w 18"/>
                  <a:gd name="T51" fmla="*/ 8 h 32"/>
                  <a:gd name="T52" fmla="*/ 8 w 18"/>
                  <a:gd name="T53" fmla="*/ 10 h 32"/>
                  <a:gd name="T54" fmla="*/ 12 w 18"/>
                  <a:gd name="T55" fmla="*/ 14 h 32"/>
                  <a:gd name="T56" fmla="*/ 12 w 18"/>
                  <a:gd name="T5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2">
                    <a:moveTo>
                      <a:pt x="12" y="14"/>
                    </a:moveTo>
                    <a:lnTo>
                      <a:pt x="12" y="14"/>
                    </a:lnTo>
                    <a:lnTo>
                      <a:pt x="14" y="14"/>
                    </a:lnTo>
                    <a:lnTo>
                      <a:pt x="14" y="14"/>
                    </a:lnTo>
                    <a:lnTo>
                      <a:pt x="16" y="18"/>
                    </a:lnTo>
                    <a:lnTo>
                      <a:pt x="18" y="22"/>
                    </a:lnTo>
                    <a:lnTo>
                      <a:pt x="16" y="28"/>
                    </a:lnTo>
                    <a:lnTo>
                      <a:pt x="16" y="28"/>
                    </a:lnTo>
                    <a:lnTo>
                      <a:pt x="16" y="28"/>
                    </a:lnTo>
                    <a:lnTo>
                      <a:pt x="14" y="28"/>
                    </a:lnTo>
                    <a:lnTo>
                      <a:pt x="10" y="30"/>
                    </a:lnTo>
                    <a:lnTo>
                      <a:pt x="8" y="32"/>
                    </a:lnTo>
                    <a:lnTo>
                      <a:pt x="6" y="30"/>
                    </a:lnTo>
                    <a:lnTo>
                      <a:pt x="4" y="24"/>
                    </a:lnTo>
                    <a:lnTo>
                      <a:pt x="4" y="24"/>
                    </a:lnTo>
                    <a:lnTo>
                      <a:pt x="2" y="16"/>
                    </a:lnTo>
                    <a:lnTo>
                      <a:pt x="2" y="16"/>
                    </a:lnTo>
                    <a:lnTo>
                      <a:pt x="0" y="10"/>
                    </a:lnTo>
                    <a:lnTo>
                      <a:pt x="0" y="2"/>
                    </a:lnTo>
                    <a:lnTo>
                      <a:pt x="0" y="2"/>
                    </a:lnTo>
                    <a:lnTo>
                      <a:pt x="2" y="0"/>
                    </a:lnTo>
                    <a:lnTo>
                      <a:pt x="4" y="0"/>
                    </a:lnTo>
                    <a:lnTo>
                      <a:pt x="6" y="2"/>
                    </a:lnTo>
                    <a:lnTo>
                      <a:pt x="6" y="2"/>
                    </a:lnTo>
                    <a:lnTo>
                      <a:pt x="6" y="2"/>
                    </a:lnTo>
                    <a:lnTo>
                      <a:pt x="8" y="8"/>
                    </a:lnTo>
                    <a:lnTo>
                      <a:pt x="8" y="10"/>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8" name="Freeform 1163">
                <a:extLst>
                  <a:ext uri="{FF2B5EF4-FFF2-40B4-BE49-F238E27FC236}">
                    <a16:creationId xmlns:a16="http://schemas.microsoft.com/office/drawing/2014/main" id="{DFBFB339-04FF-EDBA-56D0-A7BD0A98E291}"/>
                  </a:ext>
                </a:extLst>
              </p:cNvPr>
              <p:cNvSpPr>
                <a:spLocks/>
              </p:cNvSpPr>
              <p:nvPr/>
            </p:nvSpPr>
            <p:spPr bwMode="auto">
              <a:xfrm>
                <a:off x="2064" y="2793"/>
                <a:ext cx="12" cy="26"/>
              </a:xfrm>
              <a:custGeom>
                <a:avLst/>
                <a:gdLst>
                  <a:gd name="T0" fmla="*/ 2 w 12"/>
                  <a:gd name="T1" fmla="*/ 26 h 26"/>
                  <a:gd name="T2" fmla="*/ 2 w 12"/>
                  <a:gd name="T3" fmla="*/ 26 h 26"/>
                  <a:gd name="T4" fmla="*/ 2 w 12"/>
                  <a:gd name="T5" fmla="*/ 18 h 26"/>
                  <a:gd name="T6" fmla="*/ 0 w 12"/>
                  <a:gd name="T7" fmla="*/ 12 h 26"/>
                  <a:gd name="T8" fmla="*/ 0 w 12"/>
                  <a:gd name="T9" fmla="*/ 12 h 26"/>
                  <a:gd name="T10" fmla="*/ 4 w 12"/>
                  <a:gd name="T11" fmla="*/ 2 h 26"/>
                  <a:gd name="T12" fmla="*/ 6 w 12"/>
                  <a:gd name="T13" fmla="*/ 0 h 26"/>
                  <a:gd name="T14" fmla="*/ 8 w 12"/>
                  <a:gd name="T15" fmla="*/ 0 h 26"/>
                  <a:gd name="T16" fmla="*/ 8 w 12"/>
                  <a:gd name="T17" fmla="*/ 0 h 26"/>
                  <a:gd name="T18" fmla="*/ 10 w 12"/>
                  <a:gd name="T19" fmla="*/ 0 h 26"/>
                  <a:gd name="T20" fmla="*/ 12 w 12"/>
                  <a:gd name="T21" fmla="*/ 4 h 26"/>
                  <a:gd name="T22" fmla="*/ 12 w 12"/>
                  <a:gd name="T23" fmla="*/ 4 h 26"/>
                  <a:gd name="T24" fmla="*/ 10 w 12"/>
                  <a:gd name="T25" fmla="*/ 4 h 26"/>
                  <a:gd name="T26" fmla="*/ 8 w 12"/>
                  <a:gd name="T27" fmla="*/ 6 h 26"/>
                  <a:gd name="T28" fmla="*/ 6 w 12"/>
                  <a:gd name="T29" fmla="*/ 16 h 26"/>
                  <a:gd name="T30" fmla="*/ 6 w 12"/>
                  <a:gd name="T31" fmla="*/ 16 h 26"/>
                  <a:gd name="T32" fmla="*/ 6 w 12"/>
                  <a:gd name="T33" fmla="*/ 22 h 26"/>
                  <a:gd name="T34" fmla="*/ 4 w 12"/>
                  <a:gd name="T35" fmla="*/ 24 h 26"/>
                  <a:gd name="T36" fmla="*/ 2 w 12"/>
                  <a:gd name="T37" fmla="*/ 26 h 26"/>
                  <a:gd name="T38" fmla="*/ 2 w 12"/>
                  <a:gd name="T3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6">
                    <a:moveTo>
                      <a:pt x="2" y="26"/>
                    </a:moveTo>
                    <a:lnTo>
                      <a:pt x="2" y="26"/>
                    </a:lnTo>
                    <a:lnTo>
                      <a:pt x="2" y="18"/>
                    </a:lnTo>
                    <a:lnTo>
                      <a:pt x="0" y="12"/>
                    </a:lnTo>
                    <a:lnTo>
                      <a:pt x="0" y="12"/>
                    </a:lnTo>
                    <a:lnTo>
                      <a:pt x="4" y="2"/>
                    </a:lnTo>
                    <a:lnTo>
                      <a:pt x="6" y="0"/>
                    </a:lnTo>
                    <a:lnTo>
                      <a:pt x="8" y="0"/>
                    </a:lnTo>
                    <a:lnTo>
                      <a:pt x="8" y="0"/>
                    </a:lnTo>
                    <a:lnTo>
                      <a:pt x="10" y="0"/>
                    </a:lnTo>
                    <a:lnTo>
                      <a:pt x="12" y="4"/>
                    </a:lnTo>
                    <a:lnTo>
                      <a:pt x="12" y="4"/>
                    </a:lnTo>
                    <a:lnTo>
                      <a:pt x="10" y="4"/>
                    </a:lnTo>
                    <a:lnTo>
                      <a:pt x="8" y="6"/>
                    </a:lnTo>
                    <a:lnTo>
                      <a:pt x="6" y="16"/>
                    </a:lnTo>
                    <a:lnTo>
                      <a:pt x="6" y="16"/>
                    </a:lnTo>
                    <a:lnTo>
                      <a:pt x="6" y="22"/>
                    </a:lnTo>
                    <a:lnTo>
                      <a:pt x="4" y="24"/>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9" name="Freeform 1164">
                <a:extLst>
                  <a:ext uri="{FF2B5EF4-FFF2-40B4-BE49-F238E27FC236}">
                    <a16:creationId xmlns:a16="http://schemas.microsoft.com/office/drawing/2014/main" id="{2A1AD827-85E1-E861-117B-E183A0047CB2}"/>
                  </a:ext>
                </a:extLst>
              </p:cNvPr>
              <p:cNvSpPr>
                <a:spLocks/>
              </p:cNvSpPr>
              <p:nvPr/>
            </p:nvSpPr>
            <p:spPr bwMode="auto">
              <a:xfrm>
                <a:off x="2072" y="2807"/>
                <a:ext cx="4" cy="8"/>
              </a:xfrm>
              <a:custGeom>
                <a:avLst/>
                <a:gdLst>
                  <a:gd name="T0" fmla="*/ 4 w 4"/>
                  <a:gd name="T1" fmla="*/ 0 h 8"/>
                  <a:gd name="T2" fmla="*/ 4 w 4"/>
                  <a:gd name="T3" fmla="*/ 0 h 8"/>
                  <a:gd name="T4" fmla="*/ 2 w 4"/>
                  <a:gd name="T5" fmla="*/ 6 h 8"/>
                  <a:gd name="T6" fmla="*/ 2 w 4"/>
                  <a:gd name="T7" fmla="*/ 8 h 8"/>
                  <a:gd name="T8" fmla="*/ 0 w 4"/>
                  <a:gd name="T9" fmla="*/ 8 h 8"/>
                  <a:gd name="T10" fmla="*/ 0 w 4"/>
                  <a:gd name="T11" fmla="*/ 8 h 8"/>
                  <a:gd name="T12" fmla="*/ 0 w 4"/>
                  <a:gd name="T13" fmla="*/ 4 h 8"/>
                  <a:gd name="T14" fmla="*/ 0 w 4"/>
                  <a:gd name="T15" fmla="*/ 4 h 8"/>
                  <a:gd name="T16" fmla="*/ 2 w 4"/>
                  <a:gd name="T17" fmla="*/ 2 h 8"/>
                  <a:gd name="T18" fmla="*/ 4 w 4"/>
                  <a:gd name="T19" fmla="*/ 0 h 8"/>
                  <a:gd name="T20" fmla="*/ 4 w 4"/>
                  <a:gd name="T21" fmla="*/ 0 h 8"/>
                  <a:gd name="T22" fmla="*/ 4 w 4"/>
                  <a:gd name="T23" fmla="*/ 0 h 8"/>
                  <a:gd name="T24" fmla="*/ 4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0"/>
                    </a:moveTo>
                    <a:lnTo>
                      <a:pt x="4" y="0"/>
                    </a:lnTo>
                    <a:lnTo>
                      <a:pt x="2" y="6"/>
                    </a:lnTo>
                    <a:lnTo>
                      <a:pt x="2" y="8"/>
                    </a:lnTo>
                    <a:lnTo>
                      <a:pt x="0" y="8"/>
                    </a:lnTo>
                    <a:lnTo>
                      <a:pt x="0" y="8"/>
                    </a:lnTo>
                    <a:lnTo>
                      <a:pt x="0" y="4"/>
                    </a:lnTo>
                    <a:lnTo>
                      <a:pt x="0" y="4"/>
                    </a:lnTo>
                    <a:lnTo>
                      <a:pt x="2" y="2"/>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0" name="Freeform 1165">
                <a:extLst>
                  <a:ext uri="{FF2B5EF4-FFF2-40B4-BE49-F238E27FC236}">
                    <a16:creationId xmlns:a16="http://schemas.microsoft.com/office/drawing/2014/main" id="{917FE83B-2A96-1BA2-CB33-6B05E61C7B27}"/>
                  </a:ext>
                </a:extLst>
              </p:cNvPr>
              <p:cNvSpPr>
                <a:spLocks/>
              </p:cNvSpPr>
              <p:nvPr/>
            </p:nvSpPr>
            <p:spPr bwMode="auto">
              <a:xfrm>
                <a:off x="2002" y="2793"/>
                <a:ext cx="6" cy="18"/>
              </a:xfrm>
              <a:custGeom>
                <a:avLst/>
                <a:gdLst>
                  <a:gd name="T0" fmla="*/ 2 w 6"/>
                  <a:gd name="T1" fmla="*/ 0 h 18"/>
                  <a:gd name="T2" fmla="*/ 2 w 6"/>
                  <a:gd name="T3" fmla="*/ 0 h 18"/>
                  <a:gd name="T4" fmla="*/ 4 w 6"/>
                  <a:gd name="T5" fmla="*/ 6 h 18"/>
                  <a:gd name="T6" fmla="*/ 6 w 6"/>
                  <a:gd name="T7" fmla="*/ 12 h 18"/>
                  <a:gd name="T8" fmla="*/ 6 w 6"/>
                  <a:gd name="T9" fmla="*/ 12 h 18"/>
                  <a:gd name="T10" fmla="*/ 6 w 6"/>
                  <a:gd name="T11" fmla="*/ 18 h 18"/>
                  <a:gd name="T12" fmla="*/ 4 w 6"/>
                  <a:gd name="T13" fmla="*/ 18 h 18"/>
                  <a:gd name="T14" fmla="*/ 2 w 6"/>
                  <a:gd name="T15" fmla="*/ 16 h 18"/>
                  <a:gd name="T16" fmla="*/ 2 w 6"/>
                  <a:gd name="T17" fmla="*/ 16 h 18"/>
                  <a:gd name="T18" fmla="*/ 2 w 6"/>
                  <a:gd name="T19" fmla="*/ 14 h 18"/>
                  <a:gd name="T20" fmla="*/ 0 w 6"/>
                  <a:gd name="T21" fmla="*/ 10 h 18"/>
                  <a:gd name="T22" fmla="*/ 2 w 6"/>
                  <a:gd name="T23" fmla="*/ 0 h 18"/>
                  <a:gd name="T24" fmla="*/ 2 w 6"/>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8">
                    <a:moveTo>
                      <a:pt x="2" y="0"/>
                    </a:moveTo>
                    <a:lnTo>
                      <a:pt x="2" y="0"/>
                    </a:lnTo>
                    <a:lnTo>
                      <a:pt x="4" y="6"/>
                    </a:lnTo>
                    <a:lnTo>
                      <a:pt x="6" y="12"/>
                    </a:lnTo>
                    <a:lnTo>
                      <a:pt x="6" y="12"/>
                    </a:lnTo>
                    <a:lnTo>
                      <a:pt x="6" y="18"/>
                    </a:lnTo>
                    <a:lnTo>
                      <a:pt x="4" y="18"/>
                    </a:lnTo>
                    <a:lnTo>
                      <a:pt x="2" y="16"/>
                    </a:lnTo>
                    <a:lnTo>
                      <a:pt x="2" y="16"/>
                    </a:lnTo>
                    <a:lnTo>
                      <a:pt x="2" y="14"/>
                    </a:lnTo>
                    <a:lnTo>
                      <a:pt x="0" y="1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1" name="Freeform 1166">
                <a:extLst>
                  <a:ext uri="{FF2B5EF4-FFF2-40B4-BE49-F238E27FC236}">
                    <a16:creationId xmlns:a16="http://schemas.microsoft.com/office/drawing/2014/main" id="{3A5D3AC3-2415-A66E-554E-3D7ABCAC414E}"/>
                  </a:ext>
                </a:extLst>
              </p:cNvPr>
              <p:cNvSpPr>
                <a:spLocks/>
              </p:cNvSpPr>
              <p:nvPr/>
            </p:nvSpPr>
            <p:spPr bwMode="auto">
              <a:xfrm>
                <a:off x="1704" y="1539"/>
                <a:ext cx="106" cy="179"/>
              </a:xfrm>
              <a:custGeom>
                <a:avLst/>
                <a:gdLst>
                  <a:gd name="T0" fmla="*/ 60 w 106"/>
                  <a:gd name="T1" fmla="*/ 8 h 179"/>
                  <a:gd name="T2" fmla="*/ 68 w 106"/>
                  <a:gd name="T3" fmla="*/ 12 h 179"/>
                  <a:gd name="T4" fmla="*/ 76 w 106"/>
                  <a:gd name="T5" fmla="*/ 14 h 179"/>
                  <a:gd name="T6" fmla="*/ 84 w 106"/>
                  <a:gd name="T7" fmla="*/ 8 h 179"/>
                  <a:gd name="T8" fmla="*/ 90 w 106"/>
                  <a:gd name="T9" fmla="*/ 10 h 179"/>
                  <a:gd name="T10" fmla="*/ 98 w 106"/>
                  <a:gd name="T11" fmla="*/ 38 h 179"/>
                  <a:gd name="T12" fmla="*/ 94 w 106"/>
                  <a:gd name="T13" fmla="*/ 44 h 179"/>
                  <a:gd name="T14" fmla="*/ 88 w 106"/>
                  <a:gd name="T15" fmla="*/ 42 h 179"/>
                  <a:gd name="T16" fmla="*/ 90 w 106"/>
                  <a:gd name="T17" fmla="*/ 40 h 179"/>
                  <a:gd name="T18" fmla="*/ 92 w 106"/>
                  <a:gd name="T19" fmla="*/ 50 h 179"/>
                  <a:gd name="T20" fmla="*/ 92 w 106"/>
                  <a:gd name="T21" fmla="*/ 64 h 179"/>
                  <a:gd name="T22" fmla="*/ 94 w 106"/>
                  <a:gd name="T23" fmla="*/ 60 h 179"/>
                  <a:gd name="T24" fmla="*/ 100 w 106"/>
                  <a:gd name="T25" fmla="*/ 54 h 179"/>
                  <a:gd name="T26" fmla="*/ 106 w 106"/>
                  <a:gd name="T27" fmla="*/ 70 h 179"/>
                  <a:gd name="T28" fmla="*/ 96 w 106"/>
                  <a:gd name="T29" fmla="*/ 89 h 179"/>
                  <a:gd name="T30" fmla="*/ 76 w 106"/>
                  <a:gd name="T31" fmla="*/ 89 h 179"/>
                  <a:gd name="T32" fmla="*/ 60 w 106"/>
                  <a:gd name="T33" fmla="*/ 95 h 179"/>
                  <a:gd name="T34" fmla="*/ 58 w 106"/>
                  <a:gd name="T35" fmla="*/ 109 h 179"/>
                  <a:gd name="T36" fmla="*/ 62 w 106"/>
                  <a:gd name="T37" fmla="*/ 123 h 179"/>
                  <a:gd name="T38" fmla="*/ 56 w 106"/>
                  <a:gd name="T39" fmla="*/ 139 h 179"/>
                  <a:gd name="T40" fmla="*/ 52 w 106"/>
                  <a:gd name="T41" fmla="*/ 131 h 179"/>
                  <a:gd name="T42" fmla="*/ 56 w 106"/>
                  <a:gd name="T43" fmla="*/ 159 h 179"/>
                  <a:gd name="T44" fmla="*/ 42 w 106"/>
                  <a:gd name="T45" fmla="*/ 179 h 179"/>
                  <a:gd name="T46" fmla="*/ 36 w 106"/>
                  <a:gd name="T47" fmla="*/ 171 h 179"/>
                  <a:gd name="T48" fmla="*/ 40 w 106"/>
                  <a:gd name="T49" fmla="*/ 157 h 179"/>
                  <a:gd name="T50" fmla="*/ 34 w 106"/>
                  <a:gd name="T51" fmla="*/ 165 h 179"/>
                  <a:gd name="T52" fmla="*/ 30 w 106"/>
                  <a:gd name="T53" fmla="*/ 161 h 179"/>
                  <a:gd name="T54" fmla="*/ 24 w 106"/>
                  <a:gd name="T55" fmla="*/ 137 h 179"/>
                  <a:gd name="T56" fmla="*/ 16 w 106"/>
                  <a:gd name="T57" fmla="*/ 129 h 179"/>
                  <a:gd name="T58" fmla="*/ 8 w 106"/>
                  <a:gd name="T59" fmla="*/ 153 h 179"/>
                  <a:gd name="T60" fmla="*/ 4 w 106"/>
                  <a:gd name="T61" fmla="*/ 151 h 179"/>
                  <a:gd name="T62" fmla="*/ 6 w 106"/>
                  <a:gd name="T63" fmla="*/ 131 h 179"/>
                  <a:gd name="T64" fmla="*/ 0 w 106"/>
                  <a:gd name="T65" fmla="*/ 109 h 179"/>
                  <a:gd name="T66" fmla="*/ 6 w 106"/>
                  <a:gd name="T67" fmla="*/ 82 h 179"/>
                  <a:gd name="T68" fmla="*/ 14 w 106"/>
                  <a:gd name="T69" fmla="*/ 84 h 179"/>
                  <a:gd name="T70" fmla="*/ 20 w 106"/>
                  <a:gd name="T71" fmla="*/ 74 h 179"/>
                  <a:gd name="T72" fmla="*/ 24 w 106"/>
                  <a:gd name="T73" fmla="*/ 70 h 179"/>
                  <a:gd name="T74" fmla="*/ 20 w 106"/>
                  <a:gd name="T75" fmla="*/ 54 h 179"/>
                  <a:gd name="T76" fmla="*/ 22 w 106"/>
                  <a:gd name="T77" fmla="*/ 40 h 179"/>
                  <a:gd name="T78" fmla="*/ 34 w 106"/>
                  <a:gd name="T79" fmla="*/ 60 h 179"/>
                  <a:gd name="T80" fmla="*/ 32 w 106"/>
                  <a:gd name="T81" fmla="*/ 82 h 179"/>
                  <a:gd name="T82" fmla="*/ 44 w 106"/>
                  <a:gd name="T83" fmla="*/ 82 h 179"/>
                  <a:gd name="T84" fmla="*/ 48 w 106"/>
                  <a:gd name="T85" fmla="*/ 72 h 179"/>
                  <a:gd name="T86" fmla="*/ 58 w 106"/>
                  <a:gd name="T87" fmla="*/ 74 h 179"/>
                  <a:gd name="T88" fmla="*/ 70 w 106"/>
                  <a:gd name="T89" fmla="*/ 72 h 179"/>
                  <a:gd name="T90" fmla="*/ 66 w 106"/>
                  <a:gd name="T91" fmla="*/ 56 h 179"/>
                  <a:gd name="T92" fmla="*/ 62 w 106"/>
                  <a:gd name="T93" fmla="*/ 54 h 179"/>
                  <a:gd name="T94" fmla="*/ 56 w 106"/>
                  <a:gd name="T95" fmla="*/ 40 h 179"/>
                  <a:gd name="T96" fmla="*/ 68 w 106"/>
                  <a:gd name="T97" fmla="*/ 36 h 179"/>
                  <a:gd name="T98" fmla="*/ 72 w 106"/>
                  <a:gd name="T99" fmla="*/ 34 h 179"/>
                  <a:gd name="T100" fmla="*/ 68 w 106"/>
                  <a:gd name="T101" fmla="*/ 28 h 179"/>
                  <a:gd name="T102" fmla="*/ 54 w 106"/>
                  <a:gd name="T103" fmla="*/ 22 h 179"/>
                  <a:gd name="T104" fmla="*/ 46 w 106"/>
                  <a:gd name="T105" fmla="*/ 12 h 179"/>
                  <a:gd name="T106" fmla="*/ 50 w 106"/>
                  <a:gd name="T107" fmla="*/ 4 h 179"/>
                  <a:gd name="T108" fmla="*/ 56 w 106"/>
                  <a:gd name="T109" fmla="*/ 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79">
                    <a:moveTo>
                      <a:pt x="56" y="4"/>
                    </a:moveTo>
                    <a:lnTo>
                      <a:pt x="56" y="4"/>
                    </a:lnTo>
                    <a:lnTo>
                      <a:pt x="58" y="8"/>
                    </a:lnTo>
                    <a:lnTo>
                      <a:pt x="60" y="8"/>
                    </a:lnTo>
                    <a:lnTo>
                      <a:pt x="60" y="8"/>
                    </a:lnTo>
                    <a:lnTo>
                      <a:pt x="62" y="6"/>
                    </a:lnTo>
                    <a:lnTo>
                      <a:pt x="64" y="6"/>
                    </a:lnTo>
                    <a:lnTo>
                      <a:pt x="68" y="12"/>
                    </a:lnTo>
                    <a:lnTo>
                      <a:pt x="68" y="12"/>
                    </a:lnTo>
                    <a:lnTo>
                      <a:pt x="70" y="12"/>
                    </a:lnTo>
                    <a:lnTo>
                      <a:pt x="70" y="12"/>
                    </a:lnTo>
                    <a:lnTo>
                      <a:pt x="76" y="14"/>
                    </a:lnTo>
                    <a:lnTo>
                      <a:pt x="78" y="14"/>
                    </a:lnTo>
                    <a:lnTo>
                      <a:pt x="80" y="12"/>
                    </a:lnTo>
                    <a:lnTo>
                      <a:pt x="80" y="12"/>
                    </a:lnTo>
                    <a:lnTo>
                      <a:pt x="84" y="8"/>
                    </a:lnTo>
                    <a:lnTo>
                      <a:pt x="84" y="8"/>
                    </a:lnTo>
                    <a:lnTo>
                      <a:pt x="86" y="6"/>
                    </a:lnTo>
                    <a:lnTo>
                      <a:pt x="88" y="6"/>
                    </a:lnTo>
                    <a:lnTo>
                      <a:pt x="90" y="10"/>
                    </a:lnTo>
                    <a:lnTo>
                      <a:pt x="94" y="26"/>
                    </a:lnTo>
                    <a:lnTo>
                      <a:pt x="94" y="26"/>
                    </a:lnTo>
                    <a:lnTo>
                      <a:pt x="96" y="32"/>
                    </a:lnTo>
                    <a:lnTo>
                      <a:pt x="98" y="38"/>
                    </a:lnTo>
                    <a:lnTo>
                      <a:pt x="96" y="42"/>
                    </a:lnTo>
                    <a:lnTo>
                      <a:pt x="96" y="42"/>
                    </a:lnTo>
                    <a:lnTo>
                      <a:pt x="96" y="44"/>
                    </a:lnTo>
                    <a:lnTo>
                      <a:pt x="94" y="44"/>
                    </a:lnTo>
                    <a:lnTo>
                      <a:pt x="90" y="40"/>
                    </a:lnTo>
                    <a:lnTo>
                      <a:pt x="90" y="40"/>
                    </a:lnTo>
                    <a:lnTo>
                      <a:pt x="90" y="38"/>
                    </a:lnTo>
                    <a:lnTo>
                      <a:pt x="88" y="42"/>
                    </a:lnTo>
                    <a:lnTo>
                      <a:pt x="88" y="42"/>
                    </a:lnTo>
                    <a:lnTo>
                      <a:pt x="88" y="42"/>
                    </a:lnTo>
                    <a:lnTo>
                      <a:pt x="90" y="42"/>
                    </a:lnTo>
                    <a:lnTo>
                      <a:pt x="90" y="40"/>
                    </a:lnTo>
                    <a:lnTo>
                      <a:pt x="90" y="40"/>
                    </a:lnTo>
                    <a:lnTo>
                      <a:pt x="90" y="40"/>
                    </a:lnTo>
                    <a:lnTo>
                      <a:pt x="92" y="44"/>
                    </a:lnTo>
                    <a:lnTo>
                      <a:pt x="92" y="50"/>
                    </a:lnTo>
                    <a:lnTo>
                      <a:pt x="92" y="50"/>
                    </a:lnTo>
                    <a:lnTo>
                      <a:pt x="92" y="62"/>
                    </a:lnTo>
                    <a:lnTo>
                      <a:pt x="92" y="62"/>
                    </a:lnTo>
                    <a:lnTo>
                      <a:pt x="92" y="64"/>
                    </a:lnTo>
                    <a:lnTo>
                      <a:pt x="92" y="62"/>
                    </a:lnTo>
                    <a:lnTo>
                      <a:pt x="92" y="62"/>
                    </a:lnTo>
                    <a:lnTo>
                      <a:pt x="94" y="60"/>
                    </a:lnTo>
                    <a:lnTo>
                      <a:pt x="94" y="60"/>
                    </a:lnTo>
                    <a:lnTo>
                      <a:pt x="96" y="56"/>
                    </a:lnTo>
                    <a:lnTo>
                      <a:pt x="98" y="54"/>
                    </a:lnTo>
                    <a:lnTo>
                      <a:pt x="98" y="54"/>
                    </a:lnTo>
                    <a:lnTo>
                      <a:pt x="100" y="54"/>
                    </a:lnTo>
                    <a:lnTo>
                      <a:pt x="102" y="56"/>
                    </a:lnTo>
                    <a:lnTo>
                      <a:pt x="106" y="64"/>
                    </a:lnTo>
                    <a:lnTo>
                      <a:pt x="106" y="64"/>
                    </a:lnTo>
                    <a:lnTo>
                      <a:pt x="106" y="70"/>
                    </a:lnTo>
                    <a:lnTo>
                      <a:pt x="106" y="74"/>
                    </a:lnTo>
                    <a:lnTo>
                      <a:pt x="102" y="78"/>
                    </a:lnTo>
                    <a:lnTo>
                      <a:pt x="102" y="78"/>
                    </a:lnTo>
                    <a:lnTo>
                      <a:pt x="96" y="89"/>
                    </a:lnTo>
                    <a:lnTo>
                      <a:pt x="90" y="93"/>
                    </a:lnTo>
                    <a:lnTo>
                      <a:pt x="84" y="93"/>
                    </a:lnTo>
                    <a:lnTo>
                      <a:pt x="76" y="89"/>
                    </a:lnTo>
                    <a:lnTo>
                      <a:pt x="76" y="89"/>
                    </a:lnTo>
                    <a:lnTo>
                      <a:pt x="72" y="86"/>
                    </a:lnTo>
                    <a:lnTo>
                      <a:pt x="68" y="89"/>
                    </a:lnTo>
                    <a:lnTo>
                      <a:pt x="68" y="89"/>
                    </a:lnTo>
                    <a:lnTo>
                      <a:pt x="60" y="95"/>
                    </a:lnTo>
                    <a:lnTo>
                      <a:pt x="52" y="107"/>
                    </a:lnTo>
                    <a:lnTo>
                      <a:pt x="52" y="107"/>
                    </a:lnTo>
                    <a:lnTo>
                      <a:pt x="54" y="109"/>
                    </a:lnTo>
                    <a:lnTo>
                      <a:pt x="58" y="109"/>
                    </a:lnTo>
                    <a:lnTo>
                      <a:pt x="60" y="111"/>
                    </a:lnTo>
                    <a:lnTo>
                      <a:pt x="62" y="117"/>
                    </a:lnTo>
                    <a:lnTo>
                      <a:pt x="62" y="117"/>
                    </a:lnTo>
                    <a:lnTo>
                      <a:pt x="62" y="123"/>
                    </a:lnTo>
                    <a:lnTo>
                      <a:pt x="60" y="129"/>
                    </a:lnTo>
                    <a:lnTo>
                      <a:pt x="58" y="137"/>
                    </a:lnTo>
                    <a:lnTo>
                      <a:pt x="58" y="137"/>
                    </a:lnTo>
                    <a:lnTo>
                      <a:pt x="56" y="139"/>
                    </a:lnTo>
                    <a:lnTo>
                      <a:pt x="56" y="139"/>
                    </a:lnTo>
                    <a:lnTo>
                      <a:pt x="54" y="135"/>
                    </a:lnTo>
                    <a:lnTo>
                      <a:pt x="52" y="131"/>
                    </a:lnTo>
                    <a:lnTo>
                      <a:pt x="52" y="131"/>
                    </a:lnTo>
                    <a:lnTo>
                      <a:pt x="54" y="143"/>
                    </a:lnTo>
                    <a:lnTo>
                      <a:pt x="54" y="143"/>
                    </a:lnTo>
                    <a:lnTo>
                      <a:pt x="56" y="151"/>
                    </a:lnTo>
                    <a:lnTo>
                      <a:pt x="56" y="159"/>
                    </a:lnTo>
                    <a:lnTo>
                      <a:pt x="50" y="171"/>
                    </a:lnTo>
                    <a:lnTo>
                      <a:pt x="50" y="171"/>
                    </a:lnTo>
                    <a:lnTo>
                      <a:pt x="46" y="177"/>
                    </a:lnTo>
                    <a:lnTo>
                      <a:pt x="42" y="179"/>
                    </a:lnTo>
                    <a:lnTo>
                      <a:pt x="42" y="179"/>
                    </a:lnTo>
                    <a:lnTo>
                      <a:pt x="40" y="177"/>
                    </a:lnTo>
                    <a:lnTo>
                      <a:pt x="38" y="175"/>
                    </a:lnTo>
                    <a:lnTo>
                      <a:pt x="36" y="171"/>
                    </a:lnTo>
                    <a:lnTo>
                      <a:pt x="36" y="171"/>
                    </a:lnTo>
                    <a:lnTo>
                      <a:pt x="38" y="163"/>
                    </a:lnTo>
                    <a:lnTo>
                      <a:pt x="40" y="157"/>
                    </a:lnTo>
                    <a:lnTo>
                      <a:pt x="40" y="157"/>
                    </a:lnTo>
                    <a:lnTo>
                      <a:pt x="38" y="157"/>
                    </a:lnTo>
                    <a:lnTo>
                      <a:pt x="38" y="157"/>
                    </a:lnTo>
                    <a:lnTo>
                      <a:pt x="36" y="161"/>
                    </a:lnTo>
                    <a:lnTo>
                      <a:pt x="34" y="165"/>
                    </a:lnTo>
                    <a:lnTo>
                      <a:pt x="32" y="169"/>
                    </a:lnTo>
                    <a:lnTo>
                      <a:pt x="32" y="169"/>
                    </a:lnTo>
                    <a:lnTo>
                      <a:pt x="30" y="165"/>
                    </a:lnTo>
                    <a:lnTo>
                      <a:pt x="30" y="161"/>
                    </a:lnTo>
                    <a:lnTo>
                      <a:pt x="30" y="161"/>
                    </a:lnTo>
                    <a:lnTo>
                      <a:pt x="30" y="153"/>
                    </a:lnTo>
                    <a:lnTo>
                      <a:pt x="28" y="147"/>
                    </a:lnTo>
                    <a:lnTo>
                      <a:pt x="24" y="137"/>
                    </a:lnTo>
                    <a:lnTo>
                      <a:pt x="24" y="137"/>
                    </a:lnTo>
                    <a:lnTo>
                      <a:pt x="20" y="129"/>
                    </a:lnTo>
                    <a:lnTo>
                      <a:pt x="18" y="129"/>
                    </a:lnTo>
                    <a:lnTo>
                      <a:pt x="16" y="129"/>
                    </a:lnTo>
                    <a:lnTo>
                      <a:pt x="14" y="133"/>
                    </a:lnTo>
                    <a:lnTo>
                      <a:pt x="10" y="145"/>
                    </a:lnTo>
                    <a:lnTo>
                      <a:pt x="10" y="145"/>
                    </a:lnTo>
                    <a:lnTo>
                      <a:pt x="8" y="153"/>
                    </a:lnTo>
                    <a:lnTo>
                      <a:pt x="8" y="157"/>
                    </a:lnTo>
                    <a:lnTo>
                      <a:pt x="4" y="155"/>
                    </a:lnTo>
                    <a:lnTo>
                      <a:pt x="4" y="155"/>
                    </a:lnTo>
                    <a:lnTo>
                      <a:pt x="4" y="151"/>
                    </a:lnTo>
                    <a:lnTo>
                      <a:pt x="2" y="147"/>
                    </a:lnTo>
                    <a:lnTo>
                      <a:pt x="4" y="137"/>
                    </a:lnTo>
                    <a:lnTo>
                      <a:pt x="4" y="137"/>
                    </a:lnTo>
                    <a:lnTo>
                      <a:pt x="6" y="131"/>
                    </a:lnTo>
                    <a:lnTo>
                      <a:pt x="4" y="125"/>
                    </a:lnTo>
                    <a:lnTo>
                      <a:pt x="4" y="125"/>
                    </a:lnTo>
                    <a:lnTo>
                      <a:pt x="2" y="117"/>
                    </a:lnTo>
                    <a:lnTo>
                      <a:pt x="0" y="109"/>
                    </a:lnTo>
                    <a:lnTo>
                      <a:pt x="2" y="91"/>
                    </a:lnTo>
                    <a:lnTo>
                      <a:pt x="2" y="91"/>
                    </a:lnTo>
                    <a:lnTo>
                      <a:pt x="4" y="84"/>
                    </a:lnTo>
                    <a:lnTo>
                      <a:pt x="6" y="82"/>
                    </a:lnTo>
                    <a:lnTo>
                      <a:pt x="8" y="82"/>
                    </a:lnTo>
                    <a:lnTo>
                      <a:pt x="12" y="82"/>
                    </a:lnTo>
                    <a:lnTo>
                      <a:pt x="12" y="82"/>
                    </a:lnTo>
                    <a:lnTo>
                      <a:pt x="14" y="84"/>
                    </a:lnTo>
                    <a:lnTo>
                      <a:pt x="16" y="82"/>
                    </a:lnTo>
                    <a:lnTo>
                      <a:pt x="18" y="78"/>
                    </a:lnTo>
                    <a:lnTo>
                      <a:pt x="18" y="78"/>
                    </a:lnTo>
                    <a:lnTo>
                      <a:pt x="20" y="74"/>
                    </a:lnTo>
                    <a:lnTo>
                      <a:pt x="22" y="74"/>
                    </a:lnTo>
                    <a:lnTo>
                      <a:pt x="24" y="72"/>
                    </a:lnTo>
                    <a:lnTo>
                      <a:pt x="24" y="70"/>
                    </a:lnTo>
                    <a:lnTo>
                      <a:pt x="24" y="70"/>
                    </a:lnTo>
                    <a:lnTo>
                      <a:pt x="24" y="66"/>
                    </a:lnTo>
                    <a:lnTo>
                      <a:pt x="22" y="62"/>
                    </a:lnTo>
                    <a:lnTo>
                      <a:pt x="20" y="60"/>
                    </a:lnTo>
                    <a:lnTo>
                      <a:pt x="20" y="54"/>
                    </a:lnTo>
                    <a:lnTo>
                      <a:pt x="20" y="54"/>
                    </a:lnTo>
                    <a:lnTo>
                      <a:pt x="20" y="44"/>
                    </a:lnTo>
                    <a:lnTo>
                      <a:pt x="20" y="44"/>
                    </a:lnTo>
                    <a:lnTo>
                      <a:pt x="22" y="40"/>
                    </a:lnTo>
                    <a:lnTo>
                      <a:pt x="24" y="40"/>
                    </a:lnTo>
                    <a:lnTo>
                      <a:pt x="24" y="40"/>
                    </a:lnTo>
                    <a:lnTo>
                      <a:pt x="30" y="50"/>
                    </a:lnTo>
                    <a:lnTo>
                      <a:pt x="34" y="60"/>
                    </a:lnTo>
                    <a:lnTo>
                      <a:pt x="34" y="72"/>
                    </a:lnTo>
                    <a:lnTo>
                      <a:pt x="30" y="86"/>
                    </a:lnTo>
                    <a:lnTo>
                      <a:pt x="30" y="86"/>
                    </a:lnTo>
                    <a:lnTo>
                      <a:pt x="32" y="82"/>
                    </a:lnTo>
                    <a:lnTo>
                      <a:pt x="36" y="82"/>
                    </a:lnTo>
                    <a:lnTo>
                      <a:pt x="40" y="84"/>
                    </a:lnTo>
                    <a:lnTo>
                      <a:pt x="40" y="84"/>
                    </a:lnTo>
                    <a:lnTo>
                      <a:pt x="44" y="82"/>
                    </a:lnTo>
                    <a:lnTo>
                      <a:pt x="46" y="80"/>
                    </a:lnTo>
                    <a:lnTo>
                      <a:pt x="48" y="76"/>
                    </a:lnTo>
                    <a:lnTo>
                      <a:pt x="48" y="76"/>
                    </a:lnTo>
                    <a:lnTo>
                      <a:pt x="48" y="72"/>
                    </a:lnTo>
                    <a:lnTo>
                      <a:pt x="50" y="70"/>
                    </a:lnTo>
                    <a:lnTo>
                      <a:pt x="54" y="72"/>
                    </a:lnTo>
                    <a:lnTo>
                      <a:pt x="54" y="72"/>
                    </a:lnTo>
                    <a:lnTo>
                      <a:pt x="58" y="74"/>
                    </a:lnTo>
                    <a:lnTo>
                      <a:pt x="64" y="74"/>
                    </a:lnTo>
                    <a:lnTo>
                      <a:pt x="72" y="72"/>
                    </a:lnTo>
                    <a:lnTo>
                      <a:pt x="72" y="72"/>
                    </a:lnTo>
                    <a:lnTo>
                      <a:pt x="70" y="72"/>
                    </a:lnTo>
                    <a:lnTo>
                      <a:pt x="66" y="70"/>
                    </a:lnTo>
                    <a:lnTo>
                      <a:pt x="66" y="66"/>
                    </a:lnTo>
                    <a:lnTo>
                      <a:pt x="66" y="56"/>
                    </a:lnTo>
                    <a:lnTo>
                      <a:pt x="66" y="56"/>
                    </a:lnTo>
                    <a:lnTo>
                      <a:pt x="64" y="54"/>
                    </a:lnTo>
                    <a:lnTo>
                      <a:pt x="64" y="54"/>
                    </a:lnTo>
                    <a:lnTo>
                      <a:pt x="62" y="54"/>
                    </a:lnTo>
                    <a:lnTo>
                      <a:pt x="62" y="54"/>
                    </a:lnTo>
                    <a:lnTo>
                      <a:pt x="60" y="56"/>
                    </a:lnTo>
                    <a:lnTo>
                      <a:pt x="58" y="54"/>
                    </a:lnTo>
                    <a:lnTo>
                      <a:pt x="56" y="40"/>
                    </a:lnTo>
                    <a:lnTo>
                      <a:pt x="56" y="40"/>
                    </a:lnTo>
                    <a:lnTo>
                      <a:pt x="60" y="34"/>
                    </a:lnTo>
                    <a:lnTo>
                      <a:pt x="62" y="32"/>
                    </a:lnTo>
                    <a:lnTo>
                      <a:pt x="64" y="32"/>
                    </a:lnTo>
                    <a:lnTo>
                      <a:pt x="68" y="36"/>
                    </a:lnTo>
                    <a:lnTo>
                      <a:pt x="68" y="36"/>
                    </a:lnTo>
                    <a:lnTo>
                      <a:pt x="70" y="38"/>
                    </a:lnTo>
                    <a:lnTo>
                      <a:pt x="70" y="38"/>
                    </a:lnTo>
                    <a:lnTo>
                      <a:pt x="72" y="34"/>
                    </a:lnTo>
                    <a:lnTo>
                      <a:pt x="72" y="34"/>
                    </a:lnTo>
                    <a:lnTo>
                      <a:pt x="70" y="30"/>
                    </a:lnTo>
                    <a:lnTo>
                      <a:pt x="68" y="28"/>
                    </a:lnTo>
                    <a:lnTo>
                      <a:pt x="68" y="28"/>
                    </a:lnTo>
                    <a:lnTo>
                      <a:pt x="62" y="24"/>
                    </a:lnTo>
                    <a:lnTo>
                      <a:pt x="58" y="22"/>
                    </a:lnTo>
                    <a:lnTo>
                      <a:pt x="54" y="22"/>
                    </a:lnTo>
                    <a:lnTo>
                      <a:pt x="54" y="22"/>
                    </a:lnTo>
                    <a:lnTo>
                      <a:pt x="50" y="20"/>
                    </a:lnTo>
                    <a:lnTo>
                      <a:pt x="46" y="18"/>
                    </a:lnTo>
                    <a:lnTo>
                      <a:pt x="46" y="18"/>
                    </a:lnTo>
                    <a:lnTo>
                      <a:pt x="46" y="12"/>
                    </a:lnTo>
                    <a:lnTo>
                      <a:pt x="46" y="12"/>
                    </a:lnTo>
                    <a:lnTo>
                      <a:pt x="48" y="6"/>
                    </a:lnTo>
                    <a:lnTo>
                      <a:pt x="48" y="6"/>
                    </a:lnTo>
                    <a:lnTo>
                      <a:pt x="50" y="4"/>
                    </a:lnTo>
                    <a:lnTo>
                      <a:pt x="52" y="0"/>
                    </a:lnTo>
                    <a:lnTo>
                      <a:pt x="54" y="0"/>
                    </a:lnTo>
                    <a:lnTo>
                      <a:pt x="56" y="4"/>
                    </a:lnTo>
                    <a:lnTo>
                      <a:pt x="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2" name="Freeform 1167">
                <a:extLst>
                  <a:ext uri="{FF2B5EF4-FFF2-40B4-BE49-F238E27FC236}">
                    <a16:creationId xmlns:a16="http://schemas.microsoft.com/office/drawing/2014/main" id="{C2E56D6A-7F97-0029-02AD-38F8D3C87428}"/>
                  </a:ext>
                </a:extLst>
              </p:cNvPr>
              <p:cNvSpPr>
                <a:spLocks/>
              </p:cNvSpPr>
              <p:nvPr/>
            </p:nvSpPr>
            <p:spPr bwMode="auto">
              <a:xfrm>
                <a:off x="1788" y="1539"/>
                <a:ext cx="56" cy="99"/>
              </a:xfrm>
              <a:custGeom>
                <a:avLst/>
                <a:gdLst>
                  <a:gd name="T0" fmla="*/ 10 w 56"/>
                  <a:gd name="T1" fmla="*/ 26 h 99"/>
                  <a:gd name="T2" fmla="*/ 6 w 56"/>
                  <a:gd name="T3" fmla="*/ 22 h 99"/>
                  <a:gd name="T4" fmla="*/ 6 w 56"/>
                  <a:gd name="T5" fmla="*/ 14 h 99"/>
                  <a:gd name="T6" fmla="*/ 2 w 56"/>
                  <a:gd name="T7" fmla="*/ 8 h 99"/>
                  <a:gd name="T8" fmla="*/ 0 w 56"/>
                  <a:gd name="T9" fmla="*/ 8 h 99"/>
                  <a:gd name="T10" fmla="*/ 4 w 56"/>
                  <a:gd name="T11" fmla="*/ 0 h 99"/>
                  <a:gd name="T12" fmla="*/ 8 w 56"/>
                  <a:gd name="T13" fmla="*/ 8 h 99"/>
                  <a:gd name="T14" fmla="*/ 10 w 56"/>
                  <a:gd name="T15" fmla="*/ 12 h 99"/>
                  <a:gd name="T16" fmla="*/ 14 w 56"/>
                  <a:gd name="T17" fmla="*/ 14 h 99"/>
                  <a:gd name="T18" fmla="*/ 16 w 56"/>
                  <a:gd name="T19" fmla="*/ 18 h 99"/>
                  <a:gd name="T20" fmla="*/ 18 w 56"/>
                  <a:gd name="T21" fmla="*/ 10 h 99"/>
                  <a:gd name="T22" fmla="*/ 22 w 56"/>
                  <a:gd name="T23" fmla="*/ 2 h 99"/>
                  <a:gd name="T24" fmla="*/ 24 w 56"/>
                  <a:gd name="T25" fmla="*/ 4 h 99"/>
                  <a:gd name="T26" fmla="*/ 24 w 56"/>
                  <a:gd name="T27" fmla="*/ 8 h 99"/>
                  <a:gd name="T28" fmla="*/ 32 w 56"/>
                  <a:gd name="T29" fmla="*/ 8 h 99"/>
                  <a:gd name="T30" fmla="*/ 46 w 56"/>
                  <a:gd name="T31" fmla="*/ 12 h 99"/>
                  <a:gd name="T32" fmla="*/ 52 w 56"/>
                  <a:gd name="T33" fmla="*/ 16 h 99"/>
                  <a:gd name="T34" fmla="*/ 54 w 56"/>
                  <a:gd name="T35" fmla="*/ 22 h 99"/>
                  <a:gd name="T36" fmla="*/ 56 w 56"/>
                  <a:gd name="T37" fmla="*/ 26 h 99"/>
                  <a:gd name="T38" fmla="*/ 50 w 56"/>
                  <a:gd name="T39" fmla="*/ 42 h 99"/>
                  <a:gd name="T40" fmla="*/ 48 w 56"/>
                  <a:gd name="T41" fmla="*/ 42 h 99"/>
                  <a:gd name="T42" fmla="*/ 44 w 56"/>
                  <a:gd name="T43" fmla="*/ 44 h 99"/>
                  <a:gd name="T44" fmla="*/ 42 w 56"/>
                  <a:gd name="T45" fmla="*/ 46 h 99"/>
                  <a:gd name="T46" fmla="*/ 34 w 56"/>
                  <a:gd name="T47" fmla="*/ 50 h 99"/>
                  <a:gd name="T48" fmla="*/ 24 w 56"/>
                  <a:gd name="T49" fmla="*/ 52 h 99"/>
                  <a:gd name="T50" fmla="*/ 26 w 56"/>
                  <a:gd name="T51" fmla="*/ 58 h 99"/>
                  <a:gd name="T52" fmla="*/ 30 w 56"/>
                  <a:gd name="T53" fmla="*/ 70 h 99"/>
                  <a:gd name="T54" fmla="*/ 32 w 56"/>
                  <a:gd name="T55" fmla="*/ 72 h 99"/>
                  <a:gd name="T56" fmla="*/ 34 w 56"/>
                  <a:gd name="T57" fmla="*/ 76 h 99"/>
                  <a:gd name="T58" fmla="*/ 34 w 56"/>
                  <a:gd name="T59" fmla="*/ 80 h 99"/>
                  <a:gd name="T60" fmla="*/ 30 w 56"/>
                  <a:gd name="T61" fmla="*/ 93 h 99"/>
                  <a:gd name="T62" fmla="*/ 26 w 56"/>
                  <a:gd name="T63" fmla="*/ 99 h 99"/>
                  <a:gd name="T64" fmla="*/ 22 w 56"/>
                  <a:gd name="T65" fmla="*/ 93 h 99"/>
                  <a:gd name="T66" fmla="*/ 20 w 56"/>
                  <a:gd name="T67" fmla="*/ 84 h 99"/>
                  <a:gd name="T68" fmla="*/ 18 w 56"/>
                  <a:gd name="T69" fmla="*/ 74 h 99"/>
                  <a:gd name="T70" fmla="*/ 20 w 56"/>
                  <a:gd name="T71" fmla="*/ 70 h 99"/>
                  <a:gd name="T72" fmla="*/ 20 w 56"/>
                  <a:gd name="T73" fmla="*/ 66 h 99"/>
                  <a:gd name="T74" fmla="*/ 16 w 56"/>
                  <a:gd name="T75" fmla="*/ 58 h 99"/>
                  <a:gd name="T76" fmla="*/ 14 w 56"/>
                  <a:gd name="T77" fmla="*/ 58 h 99"/>
                  <a:gd name="T78" fmla="*/ 8 w 56"/>
                  <a:gd name="T79" fmla="*/ 64 h 99"/>
                  <a:gd name="T80" fmla="*/ 8 w 56"/>
                  <a:gd name="T81" fmla="*/ 64 h 99"/>
                  <a:gd name="T82" fmla="*/ 6 w 56"/>
                  <a:gd name="T83" fmla="*/ 58 h 99"/>
                  <a:gd name="T84" fmla="*/ 8 w 56"/>
                  <a:gd name="T85" fmla="*/ 52 h 99"/>
                  <a:gd name="T86" fmla="*/ 12 w 56"/>
                  <a:gd name="T87" fmla="*/ 44 h 99"/>
                  <a:gd name="T88" fmla="*/ 18 w 56"/>
                  <a:gd name="T89" fmla="*/ 38 h 99"/>
                  <a:gd name="T90" fmla="*/ 22 w 56"/>
                  <a:gd name="T91" fmla="*/ 24 h 99"/>
                  <a:gd name="T92" fmla="*/ 20 w 56"/>
                  <a:gd name="T93" fmla="*/ 26 h 99"/>
                  <a:gd name="T94" fmla="*/ 18 w 56"/>
                  <a:gd name="T95" fmla="*/ 28 h 99"/>
                  <a:gd name="T96" fmla="*/ 14 w 56"/>
                  <a:gd name="T97" fmla="*/ 32 h 99"/>
                  <a:gd name="T98" fmla="*/ 10 w 56"/>
                  <a:gd name="T99" fmla="*/ 2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99">
                    <a:moveTo>
                      <a:pt x="10" y="26"/>
                    </a:moveTo>
                    <a:lnTo>
                      <a:pt x="10" y="26"/>
                    </a:lnTo>
                    <a:lnTo>
                      <a:pt x="8" y="26"/>
                    </a:lnTo>
                    <a:lnTo>
                      <a:pt x="6" y="22"/>
                    </a:lnTo>
                    <a:lnTo>
                      <a:pt x="6" y="22"/>
                    </a:lnTo>
                    <a:lnTo>
                      <a:pt x="6" y="14"/>
                    </a:lnTo>
                    <a:lnTo>
                      <a:pt x="4" y="10"/>
                    </a:lnTo>
                    <a:lnTo>
                      <a:pt x="2" y="8"/>
                    </a:lnTo>
                    <a:lnTo>
                      <a:pt x="0" y="8"/>
                    </a:lnTo>
                    <a:lnTo>
                      <a:pt x="0" y="8"/>
                    </a:lnTo>
                    <a:lnTo>
                      <a:pt x="4" y="0"/>
                    </a:lnTo>
                    <a:lnTo>
                      <a:pt x="4" y="0"/>
                    </a:lnTo>
                    <a:lnTo>
                      <a:pt x="6" y="0"/>
                    </a:lnTo>
                    <a:lnTo>
                      <a:pt x="8" y="8"/>
                    </a:lnTo>
                    <a:lnTo>
                      <a:pt x="8" y="8"/>
                    </a:lnTo>
                    <a:lnTo>
                      <a:pt x="10" y="12"/>
                    </a:lnTo>
                    <a:lnTo>
                      <a:pt x="14" y="14"/>
                    </a:lnTo>
                    <a:lnTo>
                      <a:pt x="14" y="14"/>
                    </a:lnTo>
                    <a:lnTo>
                      <a:pt x="16" y="18"/>
                    </a:lnTo>
                    <a:lnTo>
                      <a:pt x="16" y="18"/>
                    </a:lnTo>
                    <a:lnTo>
                      <a:pt x="18" y="10"/>
                    </a:lnTo>
                    <a:lnTo>
                      <a:pt x="18" y="10"/>
                    </a:lnTo>
                    <a:lnTo>
                      <a:pt x="20" y="2"/>
                    </a:lnTo>
                    <a:lnTo>
                      <a:pt x="22" y="2"/>
                    </a:lnTo>
                    <a:lnTo>
                      <a:pt x="24" y="4"/>
                    </a:lnTo>
                    <a:lnTo>
                      <a:pt x="24" y="4"/>
                    </a:lnTo>
                    <a:lnTo>
                      <a:pt x="24" y="8"/>
                    </a:lnTo>
                    <a:lnTo>
                      <a:pt x="24" y="8"/>
                    </a:lnTo>
                    <a:lnTo>
                      <a:pt x="24" y="8"/>
                    </a:lnTo>
                    <a:lnTo>
                      <a:pt x="32" y="8"/>
                    </a:lnTo>
                    <a:lnTo>
                      <a:pt x="38" y="8"/>
                    </a:lnTo>
                    <a:lnTo>
                      <a:pt x="46" y="12"/>
                    </a:lnTo>
                    <a:lnTo>
                      <a:pt x="52" y="16"/>
                    </a:lnTo>
                    <a:lnTo>
                      <a:pt x="52" y="16"/>
                    </a:lnTo>
                    <a:lnTo>
                      <a:pt x="52" y="20"/>
                    </a:lnTo>
                    <a:lnTo>
                      <a:pt x="54" y="22"/>
                    </a:lnTo>
                    <a:lnTo>
                      <a:pt x="56" y="26"/>
                    </a:lnTo>
                    <a:lnTo>
                      <a:pt x="56" y="26"/>
                    </a:lnTo>
                    <a:lnTo>
                      <a:pt x="50" y="42"/>
                    </a:lnTo>
                    <a:lnTo>
                      <a:pt x="50" y="42"/>
                    </a:lnTo>
                    <a:lnTo>
                      <a:pt x="48" y="42"/>
                    </a:lnTo>
                    <a:lnTo>
                      <a:pt x="48" y="42"/>
                    </a:lnTo>
                    <a:lnTo>
                      <a:pt x="44" y="42"/>
                    </a:lnTo>
                    <a:lnTo>
                      <a:pt x="44" y="44"/>
                    </a:lnTo>
                    <a:lnTo>
                      <a:pt x="42" y="46"/>
                    </a:lnTo>
                    <a:lnTo>
                      <a:pt x="42" y="46"/>
                    </a:lnTo>
                    <a:lnTo>
                      <a:pt x="38" y="50"/>
                    </a:lnTo>
                    <a:lnTo>
                      <a:pt x="34" y="50"/>
                    </a:lnTo>
                    <a:lnTo>
                      <a:pt x="30" y="50"/>
                    </a:lnTo>
                    <a:lnTo>
                      <a:pt x="24" y="52"/>
                    </a:lnTo>
                    <a:lnTo>
                      <a:pt x="24" y="52"/>
                    </a:lnTo>
                    <a:lnTo>
                      <a:pt x="26" y="58"/>
                    </a:lnTo>
                    <a:lnTo>
                      <a:pt x="28" y="64"/>
                    </a:lnTo>
                    <a:lnTo>
                      <a:pt x="30" y="70"/>
                    </a:lnTo>
                    <a:lnTo>
                      <a:pt x="30" y="72"/>
                    </a:lnTo>
                    <a:lnTo>
                      <a:pt x="32" y="72"/>
                    </a:lnTo>
                    <a:lnTo>
                      <a:pt x="32" y="72"/>
                    </a:lnTo>
                    <a:lnTo>
                      <a:pt x="34" y="76"/>
                    </a:lnTo>
                    <a:lnTo>
                      <a:pt x="34" y="76"/>
                    </a:lnTo>
                    <a:lnTo>
                      <a:pt x="34" y="80"/>
                    </a:lnTo>
                    <a:lnTo>
                      <a:pt x="34" y="80"/>
                    </a:lnTo>
                    <a:lnTo>
                      <a:pt x="30" y="93"/>
                    </a:lnTo>
                    <a:lnTo>
                      <a:pt x="28" y="99"/>
                    </a:lnTo>
                    <a:lnTo>
                      <a:pt x="26" y="99"/>
                    </a:lnTo>
                    <a:lnTo>
                      <a:pt x="24" y="99"/>
                    </a:lnTo>
                    <a:lnTo>
                      <a:pt x="22" y="93"/>
                    </a:lnTo>
                    <a:lnTo>
                      <a:pt x="22" y="93"/>
                    </a:lnTo>
                    <a:lnTo>
                      <a:pt x="20" y="84"/>
                    </a:lnTo>
                    <a:lnTo>
                      <a:pt x="18" y="74"/>
                    </a:lnTo>
                    <a:lnTo>
                      <a:pt x="18" y="74"/>
                    </a:lnTo>
                    <a:lnTo>
                      <a:pt x="20" y="72"/>
                    </a:lnTo>
                    <a:lnTo>
                      <a:pt x="20" y="70"/>
                    </a:lnTo>
                    <a:lnTo>
                      <a:pt x="20" y="66"/>
                    </a:lnTo>
                    <a:lnTo>
                      <a:pt x="20" y="66"/>
                    </a:lnTo>
                    <a:lnTo>
                      <a:pt x="18" y="60"/>
                    </a:lnTo>
                    <a:lnTo>
                      <a:pt x="16" y="58"/>
                    </a:lnTo>
                    <a:lnTo>
                      <a:pt x="14" y="58"/>
                    </a:lnTo>
                    <a:lnTo>
                      <a:pt x="14" y="58"/>
                    </a:lnTo>
                    <a:lnTo>
                      <a:pt x="8" y="64"/>
                    </a:lnTo>
                    <a:lnTo>
                      <a:pt x="8" y="64"/>
                    </a:lnTo>
                    <a:lnTo>
                      <a:pt x="8" y="64"/>
                    </a:lnTo>
                    <a:lnTo>
                      <a:pt x="8" y="64"/>
                    </a:lnTo>
                    <a:lnTo>
                      <a:pt x="8" y="64"/>
                    </a:lnTo>
                    <a:lnTo>
                      <a:pt x="6" y="58"/>
                    </a:lnTo>
                    <a:lnTo>
                      <a:pt x="6" y="54"/>
                    </a:lnTo>
                    <a:lnTo>
                      <a:pt x="8" y="52"/>
                    </a:lnTo>
                    <a:lnTo>
                      <a:pt x="8" y="52"/>
                    </a:lnTo>
                    <a:lnTo>
                      <a:pt x="12" y="44"/>
                    </a:lnTo>
                    <a:lnTo>
                      <a:pt x="18" y="38"/>
                    </a:lnTo>
                    <a:lnTo>
                      <a:pt x="18" y="38"/>
                    </a:lnTo>
                    <a:lnTo>
                      <a:pt x="20" y="30"/>
                    </a:lnTo>
                    <a:lnTo>
                      <a:pt x="22" y="24"/>
                    </a:lnTo>
                    <a:lnTo>
                      <a:pt x="22" y="24"/>
                    </a:lnTo>
                    <a:lnTo>
                      <a:pt x="20" y="26"/>
                    </a:lnTo>
                    <a:lnTo>
                      <a:pt x="18" y="28"/>
                    </a:lnTo>
                    <a:lnTo>
                      <a:pt x="18" y="28"/>
                    </a:lnTo>
                    <a:lnTo>
                      <a:pt x="16" y="32"/>
                    </a:lnTo>
                    <a:lnTo>
                      <a:pt x="14" y="32"/>
                    </a:lnTo>
                    <a:lnTo>
                      <a:pt x="12" y="30"/>
                    </a:lnTo>
                    <a:lnTo>
                      <a:pt x="10" y="26"/>
                    </a:lnTo>
                    <a:lnTo>
                      <a:pt x="1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3" name="Freeform 1168">
                <a:extLst>
                  <a:ext uri="{FF2B5EF4-FFF2-40B4-BE49-F238E27FC236}">
                    <a16:creationId xmlns:a16="http://schemas.microsoft.com/office/drawing/2014/main" id="{62CC040F-5E66-F835-7ACE-56F18D024CBA}"/>
                  </a:ext>
                </a:extLst>
              </p:cNvPr>
              <p:cNvSpPr>
                <a:spLocks/>
              </p:cNvSpPr>
              <p:nvPr/>
            </p:nvSpPr>
            <p:spPr bwMode="auto">
              <a:xfrm>
                <a:off x="1714" y="1495"/>
                <a:ext cx="68" cy="76"/>
              </a:xfrm>
              <a:custGeom>
                <a:avLst/>
                <a:gdLst>
                  <a:gd name="T0" fmla="*/ 46 w 68"/>
                  <a:gd name="T1" fmla="*/ 48 h 76"/>
                  <a:gd name="T2" fmla="*/ 42 w 68"/>
                  <a:gd name="T3" fmla="*/ 46 h 76"/>
                  <a:gd name="T4" fmla="*/ 42 w 68"/>
                  <a:gd name="T5" fmla="*/ 50 h 76"/>
                  <a:gd name="T6" fmla="*/ 40 w 68"/>
                  <a:gd name="T7" fmla="*/ 54 h 76"/>
                  <a:gd name="T8" fmla="*/ 38 w 68"/>
                  <a:gd name="T9" fmla="*/ 52 h 76"/>
                  <a:gd name="T10" fmla="*/ 32 w 68"/>
                  <a:gd name="T11" fmla="*/ 50 h 76"/>
                  <a:gd name="T12" fmla="*/ 26 w 68"/>
                  <a:gd name="T13" fmla="*/ 48 h 76"/>
                  <a:gd name="T14" fmla="*/ 28 w 68"/>
                  <a:gd name="T15" fmla="*/ 58 h 76"/>
                  <a:gd name="T16" fmla="*/ 24 w 68"/>
                  <a:gd name="T17" fmla="*/ 72 h 76"/>
                  <a:gd name="T18" fmla="*/ 20 w 68"/>
                  <a:gd name="T19" fmla="*/ 76 h 76"/>
                  <a:gd name="T20" fmla="*/ 20 w 68"/>
                  <a:gd name="T21" fmla="*/ 68 h 76"/>
                  <a:gd name="T22" fmla="*/ 20 w 68"/>
                  <a:gd name="T23" fmla="*/ 60 h 76"/>
                  <a:gd name="T24" fmla="*/ 18 w 68"/>
                  <a:gd name="T25" fmla="*/ 58 h 76"/>
                  <a:gd name="T26" fmla="*/ 12 w 68"/>
                  <a:gd name="T27" fmla="*/ 54 h 76"/>
                  <a:gd name="T28" fmla="*/ 8 w 68"/>
                  <a:gd name="T29" fmla="*/ 50 h 76"/>
                  <a:gd name="T30" fmla="*/ 6 w 68"/>
                  <a:gd name="T31" fmla="*/ 42 h 76"/>
                  <a:gd name="T32" fmla="*/ 8 w 68"/>
                  <a:gd name="T33" fmla="*/ 36 h 76"/>
                  <a:gd name="T34" fmla="*/ 12 w 68"/>
                  <a:gd name="T35" fmla="*/ 34 h 76"/>
                  <a:gd name="T36" fmla="*/ 10 w 68"/>
                  <a:gd name="T37" fmla="*/ 32 h 76"/>
                  <a:gd name="T38" fmla="*/ 4 w 68"/>
                  <a:gd name="T39" fmla="*/ 30 h 76"/>
                  <a:gd name="T40" fmla="*/ 2 w 68"/>
                  <a:gd name="T41" fmla="*/ 26 h 76"/>
                  <a:gd name="T42" fmla="*/ 0 w 68"/>
                  <a:gd name="T43" fmla="*/ 18 h 76"/>
                  <a:gd name="T44" fmla="*/ 2 w 68"/>
                  <a:gd name="T45" fmla="*/ 14 h 76"/>
                  <a:gd name="T46" fmla="*/ 4 w 68"/>
                  <a:gd name="T47" fmla="*/ 12 h 76"/>
                  <a:gd name="T48" fmla="*/ 6 w 68"/>
                  <a:gd name="T49" fmla="*/ 16 h 76"/>
                  <a:gd name="T50" fmla="*/ 10 w 68"/>
                  <a:gd name="T51" fmla="*/ 18 h 76"/>
                  <a:gd name="T52" fmla="*/ 16 w 68"/>
                  <a:gd name="T53" fmla="*/ 24 h 76"/>
                  <a:gd name="T54" fmla="*/ 18 w 68"/>
                  <a:gd name="T55" fmla="*/ 24 h 76"/>
                  <a:gd name="T56" fmla="*/ 16 w 68"/>
                  <a:gd name="T57" fmla="*/ 16 h 76"/>
                  <a:gd name="T58" fmla="*/ 14 w 68"/>
                  <a:gd name="T59" fmla="*/ 8 h 76"/>
                  <a:gd name="T60" fmla="*/ 14 w 68"/>
                  <a:gd name="T61" fmla="*/ 0 h 76"/>
                  <a:gd name="T62" fmla="*/ 20 w 68"/>
                  <a:gd name="T63" fmla="*/ 12 h 76"/>
                  <a:gd name="T64" fmla="*/ 26 w 68"/>
                  <a:gd name="T65" fmla="*/ 16 h 76"/>
                  <a:gd name="T66" fmla="*/ 28 w 68"/>
                  <a:gd name="T67" fmla="*/ 16 h 76"/>
                  <a:gd name="T68" fmla="*/ 30 w 68"/>
                  <a:gd name="T69" fmla="*/ 20 h 76"/>
                  <a:gd name="T70" fmla="*/ 34 w 68"/>
                  <a:gd name="T71" fmla="*/ 30 h 76"/>
                  <a:gd name="T72" fmla="*/ 38 w 68"/>
                  <a:gd name="T73" fmla="*/ 10 h 76"/>
                  <a:gd name="T74" fmla="*/ 40 w 68"/>
                  <a:gd name="T75" fmla="*/ 8 h 76"/>
                  <a:gd name="T76" fmla="*/ 44 w 68"/>
                  <a:gd name="T77" fmla="*/ 14 h 76"/>
                  <a:gd name="T78" fmla="*/ 50 w 68"/>
                  <a:gd name="T79" fmla="*/ 10 h 76"/>
                  <a:gd name="T80" fmla="*/ 54 w 68"/>
                  <a:gd name="T81" fmla="*/ 4 h 76"/>
                  <a:gd name="T82" fmla="*/ 54 w 68"/>
                  <a:gd name="T83" fmla="*/ 0 h 76"/>
                  <a:gd name="T84" fmla="*/ 62 w 68"/>
                  <a:gd name="T85" fmla="*/ 0 h 76"/>
                  <a:gd name="T86" fmla="*/ 68 w 68"/>
                  <a:gd name="T87" fmla="*/ 18 h 76"/>
                  <a:gd name="T88" fmla="*/ 62 w 68"/>
                  <a:gd name="T89" fmla="*/ 20 h 76"/>
                  <a:gd name="T90" fmla="*/ 48 w 68"/>
                  <a:gd name="T91" fmla="*/ 28 h 76"/>
                  <a:gd name="T92" fmla="*/ 44 w 68"/>
                  <a:gd name="T93" fmla="*/ 36 h 76"/>
                  <a:gd name="T94" fmla="*/ 46 w 68"/>
                  <a:gd name="T95"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76">
                    <a:moveTo>
                      <a:pt x="46" y="48"/>
                    </a:moveTo>
                    <a:lnTo>
                      <a:pt x="46" y="48"/>
                    </a:lnTo>
                    <a:lnTo>
                      <a:pt x="44" y="46"/>
                    </a:lnTo>
                    <a:lnTo>
                      <a:pt x="42" y="46"/>
                    </a:lnTo>
                    <a:lnTo>
                      <a:pt x="42" y="50"/>
                    </a:lnTo>
                    <a:lnTo>
                      <a:pt x="42" y="50"/>
                    </a:lnTo>
                    <a:lnTo>
                      <a:pt x="42" y="54"/>
                    </a:lnTo>
                    <a:lnTo>
                      <a:pt x="40" y="54"/>
                    </a:lnTo>
                    <a:lnTo>
                      <a:pt x="38" y="52"/>
                    </a:lnTo>
                    <a:lnTo>
                      <a:pt x="38" y="52"/>
                    </a:lnTo>
                    <a:lnTo>
                      <a:pt x="34" y="50"/>
                    </a:lnTo>
                    <a:lnTo>
                      <a:pt x="32" y="50"/>
                    </a:lnTo>
                    <a:lnTo>
                      <a:pt x="28" y="50"/>
                    </a:lnTo>
                    <a:lnTo>
                      <a:pt x="26" y="48"/>
                    </a:lnTo>
                    <a:lnTo>
                      <a:pt x="26" y="48"/>
                    </a:lnTo>
                    <a:lnTo>
                      <a:pt x="28" y="58"/>
                    </a:lnTo>
                    <a:lnTo>
                      <a:pt x="28" y="66"/>
                    </a:lnTo>
                    <a:lnTo>
                      <a:pt x="24" y="72"/>
                    </a:lnTo>
                    <a:lnTo>
                      <a:pt x="20" y="76"/>
                    </a:lnTo>
                    <a:lnTo>
                      <a:pt x="20" y="76"/>
                    </a:lnTo>
                    <a:lnTo>
                      <a:pt x="18" y="74"/>
                    </a:lnTo>
                    <a:lnTo>
                      <a:pt x="20" y="68"/>
                    </a:lnTo>
                    <a:lnTo>
                      <a:pt x="20" y="64"/>
                    </a:lnTo>
                    <a:lnTo>
                      <a:pt x="20" y="60"/>
                    </a:lnTo>
                    <a:lnTo>
                      <a:pt x="20" y="60"/>
                    </a:lnTo>
                    <a:lnTo>
                      <a:pt x="18" y="58"/>
                    </a:lnTo>
                    <a:lnTo>
                      <a:pt x="16" y="56"/>
                    </a:lnTo>
                    <a:lnTo>
                      <a:pt x="12" y="54"/>
                    </a:lnTo>
                    <a:lnTo>
                      <a:pt x="12" y="54"/>
                    </a:lnTo>
                    <a:lnTo>
                      <a:pt x="8" y="50"/>
                    </a:lnTo>
                    <a:lnTo>
                      <a:pt x="6" y="46"/>
                    </a:lnTo>
                    <a:lnTo>
                      <a:pt x="6" y="42"/>
                    </a:lnTo>
                    <a:lnTo>
                      <a:pt x="6" y="42"/>
                    </a:lnTo>
                    <a:lnTo>
                      <a:pt x="8" y="36"/>
                    </a:lnTo>
                    <a:lnTo>
                      <a:pt x="8" y="34"/>
                    </a:lnTo>
                    <a:lnTo>
                      <a:pt x="12" y="34"/>
                    </a:lnTo>
                    <a:lnTo>
                      <a:pt x="12" y="34"/>
                    </a:lnTo>
                    <a:lnTo>
                      <a:pt x="10" y="32"/>
                    </a:lnTo>
                    <a:lnTo>
                      <a:pt x="8" y="32"/>
                    </a:lnTo>
                    <a:lnTo>
                      <a:pt x="4" y="30"/>
                    </a:lnTo>
                    <a:lnTo>
                      <a:pt x="4" y="30"/>
                    </a:lnTo>
                    <a:lnTo>
                      <a:pt x="2" y="26"/>
                    </a:lnTo>
                    <a:lnTo>
                      <a:pt x="0" y="18"/>
                    </a:lnTo>
                    <a:lnTo>
                      <a:pt x="0" y="18"/>
                    </a:lnTo>
                    <a:lnTo>
                      <a:pt x="0" y="14"/>
                    </a:lnTo>
                    <a:lnTo>
                      <a:pt x="2" y="14"/>
                    </a:lnTo>
                    <a:lnTo>
                      <a:pt x="4" y="14"/>
                    </a:lnTo>
                    <a:lnTo>
                      <a:pt x="4" y="12"/>
                    </a:lnTo>
                    <a:lnTo>
                      <a:pt x="4" y="12"/>
                    </a:lnTo>
                    <a:lnTo>
                      <a:pt x="6" y="16"/>
                    </a:lnTo>
                    <a:lnTo>
                      <a:pt x="10" y="18"/>
                    </a:lnTo>
                    <a:lnTo>
                      <a:pt x="10" y="18"/>
                    </a:lnTo>
                    <a:lnTo>
                      <a:pt x="14" y="22"/>
                    </a:lnTo>
                    <a:lnTo>
                      <a:pt x="16" y="24"/>
                    </a:lnTo>
                    <a:lnTo>
                      <a:pt x="18" y="24"/>
                    </a:lnTo>
                    <a:lnTo>
                      <a:pt x="18" y="24"/>
                    </a:lnTo>
                    <a:lnTo>
                      <a:pt x="18" y="18"/>
                    </a:lnTo>
                    <a:lnTo>
                      <a:pt x="16" y="16"/>
                    </a:lnTo>
                    <a:lnTo>
                      <a:pt x="14" y="8"/>
                    </a:lnTo>
                    <a:lnTo>
                      <a:pt x="14" y="8"/>
                    </a:lnTo>
                    <a:lnTo>
                      <a:pt x="12" y="2"/>
                    </a:lnTo>
                    <a:lnTo>
                      <a:pt x="14" y="0"/>
                    </a:lnTo>
                    <a:lnTo>
                      <a:pt x="14" y="0"/>
                    </a:lnTo>
                    <a:lnTo>
                      <a:pt x="20" y="12"/>
                    </a:lnTo>
                    <a:lnTo>
                      <a:pt x="22" y="16"/>
                    </a:lnTo>
                    <a:lnTo>
                      <a:pt x="26" y="16"/>
                    </a:lnTo>
                    <a:lnTo>
                      <a:pt x="26" y="16"/>
                    </a:lnTo>
                    <a:lnTo>
                      <a:pt x="28" y="16"/>
                    </a:lnTo>
                    <a:lnTo>
                      <a:pt x="30" y="16"/>
                    </a:lnTo>
                    <a:lnTo>
                      <a:pt x="30" y="20"/>
                    </a:lnTo>
                    <a:lnTo>
                      <a:pt x="34" y="30"/>
                    </a:lnTo>
                    <a:lnTo>
                      <a:pt x="34" y="30"/>
                    </a:lnTo>
                    <a:lnTo>
                      <a:pt x="36" y="18"/>
                    </a:lnTo>
                    <a:lnTo>
                      <a:pt x="38" y="10"/>
                    </a:lnTo>
                    <a:lnTo>
                      <a:pt x="38" y="10"/>
                    </a:lnTo>
                    <a:lnTo>
                      <a:pt x="40" y="8"/>
                    </a:lnTo>
                    <a:lnTo>
                      <a:pt x="44" y="14"/>
                    </a:lnTo>
                    <a:lnTo>
                      <a:pt x="44" y="14"/>
                    </a:lnTo>
                    <a:lnTo>
                      <a:pt x="46" y="10"/>
                    </a:lnTo>
                    <a:lnTo>
                      <a:pt x="50" y="10"/>
                    </a:lnTo>
                    <a:lnTo>
                      <a:pt x="52" y="10"/>
                    </a:lnTo>
                    <a:lnTo>
                      <a:pt x="54" y="4"/>
                    </a:lnTo>
                    <a:lnTo>
                      <a:pt x="54" y="4"/>
                    </a:lnTo>
                    <a:lnTo>
                      <a:pt x="54" y="0"/>
                    </a:lnTo>
                    <a:lnTo>
                      <a:pt x="58" y="0"/>
                    </a:lnTo>
                    <a:lnTo>
                      <a:pt x="62" y="0"/>
                    </a:lnTo>
                    <a:lnTo>
                      <a:pt x="62" y="0"/>
                    </a:lnTo>
                    <a:lnTo>
                      <a:pt x="68" y="18"/>
                    </a:lnTo>
                    <a:lnTo>
                      <a:pt x="68" y="18"/>
                    </a:lnTo>
                    <a:lnTo>
                      <a:pt x="62" y="20"/>
                    </a:lnTo>
                    <a:lnTo>
                      <a:pt x="54" y="22"/>
                    </a:lnTo>
                    <a:lnTo>
                      <a:pt x="48" y="28"/>
                    </a:lnTo>
                    <a:lnTo>
                      <a:pt x="44" y="36"/>
                    </a:lnTo>
                    <a:lnTo>
                      <a:pt x="44" y="36"/>
                    </a:lnTo>
                    <a:lnTo>
                      <a:pt x="46" y="40"/>
                    </a:lnTo>
                    <a:lnTo>
                      <a:pt x="46" y="48"/>
                    </a:lnTo>
                    <a:lnTo>
                      <a:pt x="4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4" name="Freeform 1169">
                <a:extLst>
                  <a:ext uri="{FF2B5EF4-FFF2-40B4-BE49-F238E27FC236}">
                    <a16:creationId xmlns:a16="http://schemas.microsoft.com/office/drawing/2014/main" id="{D64C158E-6346-17B2-3AD3-F5836499559B}"/>
                  </a:ext>
                </a:extLst>
              </p:cNvPr>
              <p:cNvSpPr>
                <a:spLocks/>
              </p:cNvSpPr>
              <p:nvPr/>
            </p:nvSpPr>
            <p:spPr bwMode="auto">
              <a:xfrm>
                <a:off x="1822" y="1489"/>
                <a:ext cx="22" cy="36"/>
              </a:xfrm>
              <a:custGeom>
                <a:avLst/>
                <a:gdLst>
                  <a:gd name="T0" fmla="*/ 18 w 22"/>
                  <a:gd name="T1" fmla="*/ 18 h 36"/>
                  <a:gd name="T2" fmla="*/ 18 w 22"/>
                  <a:gd name="T3" fmla="*/ 18 h 36"/>
                  <a:gd name="T4" fmla="*/ 22 w 22"/>
                  <a:gd name="T5" fmla="*/ 26 h 36"/>
                  <a:gd name="T6" fmla="*/ 22 w 22"/>
                  <a:gd name="T7" fmla="*/ 26 h 36"/>
                  <a:gd name="T8" fmla="*/ 20 w 22"/>
                  <a:gd name="T9" fmla="*/ 26 h 36"/>
                  <a:gd name="T10" fmla="*/ 18 w 22"/>
                  <a:gd name="T11" fmla="*/ 26 h 36"/>
                  <a:gd name="T12" fmla="*/ 18 w 22"/>
                  <a:gd name="T13" fmla="*/ 26 h 36"/>
                  <a:gd name="T14" fmla="*/ 14 w 22"/>
                  <a:gd name="T15" fmla="*/ 32 h 36"/>
                  <a:gd name="T16" fmla="*/ 14 w 22"/>
                  <a:gd name="T17" fmla="*/ 28 h 36"/>
                  <a:gd name="T18" fmla="*/ 14 w 22"/>
                  <a:gd name="T19" fmla="*/ 20 h 36"/>
                  <a:gd name="T20" fmla="*/ 14 w 22"/>
                  <a:gd name="T21" fmla="*/ 20 h 36"/>
                  <a:gd name="T22" fmla="*/ 12 w 22"/>
                  <a:gd name="T23" fmla="*/ 22 h 36"/>
                  <a:gd name="T24" fmla="*/ 10 w 22"/>
                  <a:gd name="T25" fmla="*/ 26 h 36"/>
                  <a:gd name="T26" fmla="*/ 10 w 22"/>
                  <a:gd name="T27" fmla="*/ 36 h 36"/>
                  <a:gd name="T28" fmla="*/ 10 w 22"/>
                  <a:gd name="T29" fmla="*/ 36 h 36"/>
                  <a:gd name="T30" fmla="*/ 8 w 22"/>
                  <a:gd name="T31" fmla="*/ 30 h 36"/>
                  <a:gd name="T32" fmla="*/ 6 w 22"/>
                  <a:gd name="T33" fmla="*/ 24 h 36"/>
                  <a:gd name="T34" fmla="*/ 0 w 22"/>
                  <a:gd name="T35" fmla="*/ 14 h 36"/>
                  <a:gd name="T36" fmla="*/ 0 w 22"/>
                  <a:gd name="T37" fmla="*/ 14 h 36"/>
                  <a:gd name="T38" fmla="*/ 2 w 22"/>
                  <a:gd name="T39" fmla="*/ 14 h 36"/>
                  <a:gd name="T40" fmla="*/ 2 w 22"/>
                  <a:gd name="T41" fmla="*/ 14 h 36"/>
                  <a:gd name="T42" fmla="*/ 2 w 22"/>
                  <a:gd name="T43" fmla="*/ 14 h 36"/>
                  <a:gd name="T44" fmla="*/ 4 w 22"/>
                  <a:gd name="T45" fmla="*/ 12 h 36"/>
                  <a:gd name="T46" fmla="*/ 4 w 22"/>
                  <a:gd name="T47" fmla="*/ 6 h 36"/>
                  <a:gd name="T48" fmla="*/ 6 w 22"/>
                  <a:gd name="T49" fmla="*/ 0 h 36"/>
                  <a:gd name="T50" fmla="*/ 8 w 22"/>
                  <a:gd name="T51" fmla="*/ 0 h 36"/>
                  <a:gd name="T52" fmla="*/ 10 w 22"/>
                  <a:gd name="T53" fmla="*/ 2 h 36"/>
                  <a:gd name="T54" fmla="*/ 10 w 22"/>
                  <a:gd name="T55" fmla="*/ 2 h 36"/>
                  <a:gd name="T56" fmla="*/ 14 w 22"/>
                  <a:gd name="T57" fmla="*/ 10 h 36"/>
                  <a:gd name="T58" fmla="*/ 18 w 22"/>
                  <a:gd name="T59" fmla="*/ 18 h 36"/>
                  <a:gd name="T60" fmla="*/ 18 w 22"/>
                  <a:gd name="T6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6">
                    <a:moveTo>
                      <a:pt x="18" y="18"/>
                    </a:moveTo>
                    <a:lnTo>
                      <a:pt x="18" y="18"/>
                    </a:lnTo>
                    <a:lnTo>
                      <a:pt x="22" y="26"/>
                    </a:lnTo>
                    <a:lnTo>
                      <a:pt x="22" y="26"/>
                    </a:lnTo>
                    <a:lnTo>
                      <a:pt x="20" y="26"/>
                    </a:lnTo>
                    <a:lnTo>
                      <a:pt x="18" y="26"/>
                    </a:lnTo>
                    <a:lnTo>
                      <a:pt x="18" y="26"/>
                    </a:lnTo>
                    <a:lnTo>
                      <a:pt x="14" y="32"/>
                    </a:lnTo>
                    <a:lnTo>
                      <a:pt x="14" y="28"/>
                    </a:lnTo>
                    <a:lnTo>
                      <a:pt x="14" y="20"/>
                    </a:lnTo>
                    <a:lnTo>
                      <a:pt x="14" y="20"/>
                    </a:lnTo>
                    <a:lnTo>
                      <a:pt x="12" y="22"/>
                    </a:lnTo>
                    <a:lnTo>
                      <a:pt x="10" y="26"/>
                    </a:lnTo>
                    <a:lnTo>
                      <a:pt x="10" y="36"/>
                    </a:lnTo>
                    <a:lnTo>
                      <a:pt x="10" y="36"/>
                    </a:lnTo>
                    <a:lnTo>
                      <a:pt x="8" y="30"/>
                    </a:lnTo>
                    <a:lnTo>
                      <a:pt x="6" y="24"/>
                    </a:lnTo>
                    <a:lnTo>
                      <a:pt x="0" y="14"/>
                    </a:lnTo>
                    <a:lnTo>
                      <a:pt x="0" y="14"/>
                    </a:lnTo>
                    <a:lnTo>
                      <a:pt x="2" y="14"/>
                    </a:lnTo>
                    <a:lnTo>
                      <a:pt x="2" y="14"/>
                    </a:lnTo>
                    <a:lnTo>
                      <a:pt x="2" y="14"/>
                    </a:lnTo>
                    <a:lnTo>
                      <a:pt x="4" y="12"/>
                    </a:lnTo>
                    <a:lnTo>
                      <a:pt x="4" y="6"/>
                    </a:lnTo>
                    <a:lnTo>
                      <a:pt x="6" y="0"/>
                    </a:lnTo>
                    <a:lnTo>
                      <a:pt x="8" y="0"/>
                    </a:lnTo>
                    <a:lnTo>
                      <a:pt x="10" y="2"/>
                    </a:lnTo>
                    <a:lnTo>
                      <a:pt x="10" y="2"/>
                    </a:lnTo>
                    <a:lnTo>
                      <a:pt x="14" y="10"/>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5" name="Freeform 1170">
                <a:extLst>
                  <a:ext uri="{FF2B5EF4-FFF2-40B4-BE49-F238E27FC236}">
                    <a16:creationId xmlns:a16="http://schemas.microsoft.com/office/drawing/2014/main" id="{5E04277E-2F67-05D5-8DCC-612C7CE8995F}"/>
                  </a:ext>
                </a:extLst>
              </p:cNvPr>
              <p:cNvSpPr>
                <a:spLocks/>
              </p:cNvSpPr>
              <p:nvPr/>
            </p:nvSpPr>
            <p:spPr bwMode="auto">
              <a:xfrm>
                <a:off x="1774" y="1547"/>
                <a:ext cx="10" cy="12"/>
              </a:xfrm>
              <a:custGeom>
                <a:avLst/>
                <a:gdLst>
                  <a:gd name="T0" fmla="*/ 10 w 10"/>
                  <a:gd name="T1" fmla="*/ 4 h 12"/>
                  <a:gd name="T2" fmla="*/ 10 w 10"/>
                  <a:gd name="T3" fmla="*/ 4 h 12"/>
                  <a:gd name="T4" fmla="*/ 8 w 10"/>
                  <a:gd name="T5" fmla="*/ 10 h 12"/>
                  <a:gd name="T6" fmla="*/ 6 w 10"/>
                  <a:gd name="T7" fmla="*/ 12 h 12"/>
                  <a:gd name="T8" fmla="*/ 2 w 10"/>
                  <a:gd name="T9" fmla="*/ 10 h 12"/>
                  <a:gd name="T10" fmla="*/ 0 w 10"/>
                  <a:gd name="T11" fmla="*/ 4 h 12"/>
                  <a:gd name="T12" fmla="*/ 0 w 10"/>
                  <a:gd name="T13" fmla="*/ 4 h 12"/>
                  <a:gd name="T14" fmla="*/ 2 w 10"/>
                  <a:gd name="T15" fmla="*/ 0 h 12"/>
                  <a:gd name="T16" fmla="*/ 6 w 10"/>
                  <a:gd name="T17" fmla="*/ 0 h 12"/>
                  <a:gd name="T18" fmla="*/ 8 w 10"/>
                  <a:gd name="T19" fmla="*/ 2 h 12"/>
                  <a:gd name="T20" fmla="*/ 10 w 10"/>
                  <a:gd name="T21" fmla="*/ 4 h 12"/>
                  <a:gd name="T22" fmla="*/ 10 w 10"/>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
                    <a:moveTo>
                      <a:pt x="10" y="4"/>
                    </a:moveTo>
                    <a:lnTo>
                      <a:pt x="10" y="4"/>
                    </a:lnTo>
                    <a:lnTo>
                      <a:pt x="8" y="10"/>
                    </a:lnTo>
                    <a:lnTo>
                      <a:pt x="6" y="12"/>
                    </a:lnTo>
                    <a:lnTo>
                      <a:pt x="2" y="10"/>
                    </a:lnTo>
                    <a:lnTo>
                      <a:pt x="0" y="4"/>
                    </a:lnTo>
                    <a:lnTo>
                      <a:pt x="0" y="4"/>
                    </a:lnTo>
                    <a:lnTo>
                      <a:pt x="2" y="0"/>
                    </a:lnTo>
                    <a:lnTo>
                      <a:pt x="6" y="0"/>
                    </a:lnTo>
                    <a:lnTo>
                      <a:pt x="8" y="2"/>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6" name="Freeform 1171">
                <a:extLst>
                  <a:ext uri="{FF2B5EF4-FFF2-40B4-BE49-F238E27FC236}">
                    <a16:creationId xmlns:a16="http://schemas.microsoft.com/office/drawing/2014/main" id="{6908B7E9-F9DF-FB4B-BA9F-B1AA51937D1C}"/>
                  </a:ext>
                </a:extLst>
              </p:cNvPr>
              <p:cNvSpPr>
                <a:spLocks/>
              </p:cNvSpPr>
              <p:nvPr/>
            </p:nvSpPr>
            <p:spPr bwMode="auto">
              <a:xfrm>
                <a:off x="1848" y="1503"/>
                <a:ext cx="10" cy="12"/>
              </a:xfrm>
              <a:custGeom>
                <a:avLst/>
                <a:gdLst>
                  <a:gd name="T0" fmla="*/ 6 w 10"/>
                  <a:gd name="T1" fmla="*/ 0 h 12"/>
                  <a:gd name="T2" fmla="*/ 6 w 10"/>
                  <a:gd name="T3" fmla="*/ 0 h 12"/>
                  <a:gd name="T4" fmla="*/ 8 w 10"/>
                  <a:gd name="T5" fmla="*/ 0 h 12"/>
                  <a:gd name="T6" fmla="*/ 10 w 10"/>
                  <a:gd name="T7" fmla="*/ 4 h 12"/>
                  <a:gd name="T8" fmla="*/ 10 w 10"/>
                  <a:gd name="T9" fmla="*/ 4 h 12"/>
                  <a:gd name="T10" fmla="*/ 8 w 10"/>
                  <a:gd name="T11" fmla="*/ 8 h 12"/>
                  <a:gd name="T12" fmla="*/ 4 w 10"/>
                  <a:gd name="T13" fmla="*/ 10 h 12"/>
                  <a:gd name="T14" fmla="*/ 0 w 10"/>
                  <a:gd name="T15" fmla="*/ 12 h 12"/>
                  <a:gd name="T16" fmla="*/ 0 w 10"/>
                  <a:gd name="T17" fmla="*/ 12 h 12"/>
                  <a:gd name="T18" fmla="*/ 0 w 10"/>
                  <a:gd name="T19" fmla="*/ 4 h 12"/>
                  <a:gd name="T20" fmla="*/ 2 w 10"/>
                  <a:gd name="T21" fmla="*/ 2 h 12"/>
                  <a:gd name="T22" fmla="*/ 4 w 10"/>
                  <a:gd name="T23" fmla="*/ 0 h 12"/>
                  <a:gd name="T24" fmla="*/ 6 w 10"/>
                  <a:gd name="T25" fmla="*/ 0 h 12"/>
                  <a:gd name="T26" fmla="*/ 6 w 10"/>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2">
                    <a:moveTo>
                      <a:pt x="6" y="0"/>
                    </a:moveTo>
                    <a:lnTo>
                      <a:pt x="6" y="0"/>
                    </a:lnTo>
                    <a:lnTo>
                      <a:pt x="8" y="0"/>
                    </a:lnTo>
                    <a:lnTo>
                      <a:pt x="10" y="4"/>
                    </a:lnTo>
                    <a:lnTo>
                      <a:pt x="10" y="4"/>
                    </a:lnTo>
                    <a:lnTo>
                      <a:pt x="8" y="8"/>
                    </a:lnTo>
                    <a:lnTo>
                      <a:pt x="4" y="10"/>
                    </a:lnTo>
                    <a:lnTo>
                      <a:pt x="0" y="12"/>
                    </a:lnTo>
                    <a:lnTo>
                      <a:pt x="0" y="12"/>
                    </a:lnTo>
                    <a:lnTo>
                      <a:pt x="0" y="4"/>
                    </a:lnTo>
                    <a:lnTo>
                      <a:pt x="2" y="2"/>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7" name="Freeform 1172">
                <a:extLst>
                  <a:ext uri="{FF2B5EF4-FFF2-40B4-BE49-F238E27FC236}">
                    <a16:creationId xmlns:a16="http://schemas.microsoft.com/office/drawing/2014/main" id="{0BDF63E2-95A8-7E28-34C5-A8475DD9687C}"/>
                  </a:ext>
                </a:extLst>
              </p:cNvPr>
              <p:cNvSpPr>
                <a:spLocks/>
              </p:cNvSpPr>
              <p:nvPr/>
            </p:nvSpPr>
            <p:spPr bwMode="auto">
              <a:xfrm>
                <a:off x="1764" y="1539"/>
                <a:ext cx="8" cy="12"/>
              </a:xfrm>
              <a:custGeom>
                <a:avLst/>
                <a:gdLst>
                  <a:gd name="T0" fmla="*/ 8 w 8"/>
                  <a:gd name="T1" fmla="*/ 12 h 12"/>
                  <a:gd name="T2" fmla="*/ 8 w 8"/>
                  <a:gd name="T3" fmla="*/ 12 h 12"/>
                  <a:gd name="T4" fmla="*/ 0 w 8"/>
                  <a:gd name="T5" fmla="*/ 8 h 12"/>
                  <a:gd name="T6" fmla="*/ 0 w 8"/>
                  <a:gd name="T7" fmla="*/ 8 h 12"/>
                  <a:gd name="T8" fmla="*/ 2 w 8"/>
                  <a:gd name="T9" fmla="*/ 2 h 12"/>
                  <a:gd name="T10" fmla="*/ 4 w 8"/>
                  <a:gd name="T11" fmla="*/ 0 h 12"/>
                  <a:gd name="T12" fmla="*/ 4 w 8"/>
                  <a:gd name="T13" fmla="*/ 2 h 12"/>
                  <a:gd name="T14" fmla="*/ 8 w 8"/>
                  <a:gd name="T15" fmla="*/ 12 h 12"/>
                  <a:gd name="T16" fmla="*/ 8 w 8"/>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8" y="12"/>
                    </a:moveTo>
                    <a:lnTo>
                      <a:pt x="8" y="12"/>
                    </a:lnTo>
                    <a:lnTo>
                      <a:pt x="0" y="8"/>
                    </a:lnTo>
                    <a:lnTo>
                      <a:pt x="0" y="8"/>
                    </a:lnTo>
                    <a:lnTo>
                      <a:pt x="2" y="2"/>
                    </a:lnTo>
                    <a:lnTo>
                      <a:pt x="4" y="0"/>
                    </a:lnTo>
                    <a:lnTo>
                      <a:pt x="4" y="2"/>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8" name="Freeform 1173">
                <a:extLst>
                  <a:ext uri="{FF2B5EF4-FFF2-40B4-BE49-F238E27FC236}">
                    <a16:creationId xmlns:a16="http://schemas.microsoft.com/office/drawing/2014/main" id="{F2612106-415D-C2DE-6483-0C0F16426164}"/>
                  </a:ext>
                </a:extLst>
              </p:cNvPr>
              <p:cNvSpPr>
                <a:spLocks/>
              </p:cNvSpPr>
              <p:nvPr/>
            </p:nvSpPr>
            <p:spPr bwMode="auto">
              <a:xfrm>
                <a:off x="1810" y="1543"/>
                <a:ext cx="2" cy="8"/>
              </a:xfrm>
              <a:custGeom>
                <a:avLst/>
                <a:gdLst>
                  <a:gd name="T0" fmla="*/ 2 w 2"/>
                  <a:gd name="T1" fmla="*/ 4 h 8"/>
                  <a:gd name="T2" fmla="*/ 2 w 2"/>
                  <a:gd name="T3" fmla="*/ 4 h 8"/>
                  <a:gd name="T4" fmla="*/ 0 w 2"/>
                  <a:gd name="T5" fmla="*/ 8 h 8"/>
                  <a:gd name="T6" fmla="*/ 0 w 2"/>
                  <a:gd name="T7" fmla="*/ 8 h 8"/>
                  <a:gd name="T8" fmla="*/ 0 w 2"/>
                  <a:gd name="T9" fmla="*/ 6 h 8"/>
                  <a:gd name="T10" fmla="*/ 0 w 2"/>
                  <a:gd name="T11" fmla="*/ 6 h 8"/>
                  <a:gd name="T12" fmla="*/ 0 w 2"/>
                  <a:gd name="T13" fmla="*/ 2 h 8"/>
                  <a:gd name="T14" fmla="*/ 2 w 2"/>
                  <a:gd name="T15" fmla="*/ 0 h 8"/>
                  <a:gd name="T16" fmla="*/ 2 w 2"/>
                  <a:gd name="T17" fmla="*/ 0 h 8"/>
                  <a:gd name="T18" fmla="*/ 2 w 2"/>
                  <a:gd name="T19" fmla="*/ 4 h 8"/>
                  <a:gd name="T20" fmla="*/ 2 w 2"/>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4"/>
                    </a:moveTo>
                    <a:lnTo>
                      <a:pt x="2" y="4"/>
                    </a:lnTo>
                    <a:lnTo>
                      <a:pt x="0" y="8"/>
                    </a:lnTo>
                    <a:lnTo>
                      <a:pt x="0" y="8"/>
                    </a:lnTo>
                    <a:lnTo>
                      <a:pt x="0" y="6"/>
                    </a:lnTo>
                    <a:lnTo>
                      <a:pt x="0" y="6"/>
                    </a:lnTo>
                    <a:lnTo>
                      <a:pt x="0" y="2"/>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9" name="Freeform 1174">
                <a:extLst>
                  <a:ext uri="{FF2B5EF4-FFF2-40B4-BE49-F238E27FC236}">
                    <a16:creationId xmlns:a16="http://schemas.microsoft.com/office/drawing/2014/main" id="{28061CFB-120E-75A1-A4A4-C9528829E6A9}"/>
                  </a:ext>
                </a:extLst>
              </p:cNvPr>
              <p:cNvSpPr>
                <a:spLocks/>
              </p:cNvSpPr>
              <p:nvPr/>
            </p:nvSpPr>
            <p:spPr bwMode="auto">
              <a:xfrm>
                <a:off x="1960" y="1485"/>
                <a:ext cx="14" cy="18"/>
              </a:xfrm>
              <a:custGeom>
                <a:avLst/>
                <a:gdLst>
                  <a:gd name="T0" fmla="*/ 6 w 14"/>
                  <a:gd name="T1" fmla="*/ 0 h 18"/>
                  <a:gd name="T2" fmla="*/ 6 w 14"/>
                  <a:gd name="T3" fmla="*/ 0 h 18"/>
                  <a:gd name="T4" fmla="*/ 8 w 14"/>
                  <a:gd name="T5" fmla="*/ 4 h 18"/>
                  <a:gd name="T6" fmla="*/ 8 w 14"/>
                  <a:gd name="T7" fmla="*/ 4 h 18"/>
                  <a:gd name="T8" fmla="*/ 12 w 14"/>
                  <a:gd name="T9" fmla="*/ 6 h 18"/>
                  <a:gd name="T10" fmla="*/ 14 w 14"/>
                  <a:gd name="T11" fmla="*/ 8 h 18"/>
                  <a:gd name="T12" fmla="*/ 14 w 14"/>
                  <a:gd name="T13" fmla="*/ 14 h 18"/>
                  <a:gd name="T14" fmla="*/ 14 w 14"/>
                  <a:gd name="T15" fmla="*/ 14 h 18"/>
                  <a:gd name="T16" fmla="*/ 12 w 14"/>
                  <a:gd name="T17" fmla="*/ 18 h 18"/>
                  <a:gd name="T18" fmla="*/ 10 w 14"/>
                  <a:gd name="T19" fmla="*/ 18 h 18"/>
                  <a:gd name="T20" fmla="*/ 6 w 14"/>
                  <a:gd name="T21" fmla="*/ 18 h 18"/>
                  <a:gd name="T22" fmla="*/ 6 w 14"/>
                  <a:gd name="T23" fmla="*/ 18 h 18"/>
                  <a:gd name="T24" fmla="*/ 4 w 14"/>
                  <a:gd name="T25" fmla="*/ 14 h 18"/>
                  <a:gd name="T26" fmla="*/ 0 w 14"/>
                  <a:gd name="T27" fmla="*/ 10 h 18"/>
                  <a:gd name="T28" fmla="*/ 0 w 14"/>
                  <a:gd name="T29" fmla="*/ 10 h 18"/>
                  <a:gd name="T30" fmla="*/ 2 w 14"/>
                  <a:gd name="T31" fmla="*/ 2 h 18"/>
                  <a:gd name="T32" fmla="*/ 4 w 14"/>
                  <a:gd name="T33" fmla="*/ 0 h 18"/>
                  <a:gd name="T34" fmla="*/ 6 w 14"/>
                  <a:gd name="T35" fmla="*/ 0 h 18"/>
                  <a:gd name="T36" fmla="*/ 6 w 14"/>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6" y="0"/>
                    </a:moveTo>
                    <a:lnTo>
                      <a:pt x="6" y="0"/>
                    </a:lnTo>
                    <a:lnTo>
                      <a:pt x="8" y="4"/>
                    </a:lnTo>
                    <a:lnTo>
                      <a:pt x="8" y="4"/>
                    </a:lnTo>
                    <a:lnTo>
                      <a:pt x="12" y="6"/>
                    </a:lnTo>
                    <a:lnTo>
                      <a:pt x="14" y="8"/>
                    </a:lnTo>
                    <a:lnTo>
                      <a:pt x="14" y="14"/>
                    </a:lnTo>
                    <a:lnTo>
                      <a:pt x="14" y="14"/>
                    </a:lnTo>
                    <a:lnTo>
                      <a:pt x="12" y="18"/>
                    </a:lnTo>
                    <a:lnTo>
                      <a:pt x="10" y="18"/>
                    </a:lnTo>
                    <a:lnTo>
                      <a:pt x="6" y="18"/>
                    </a:lnTo>
                    <a:lnTo>
                      <a:pt x="6" y="18"/>
                    </a:lnTo>
                    <a:lnTo>
                      <a:pt x="4" y="14"/>
                    </a:lnTo>
                    <a:lnTo>
                      <a:pt x="0" y="10"/>
                    </a:lnTo>
                    <a:lnTo>
                      <a:pt x="0" y="10"/>
                    </a:lnTo>
                    <a:lnTo>
                      <a:pt x="2" y="2"/>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0" name="Freeform 1175">
                <a:extLst>
                  <a:ext uri="{FF2B5EF4-FFF2-40B4-BE49-F238E27FC236}">
                    <a16:creationId xmlns:a16="http://schemas.microsoft.com/office/drawing/2014/main" id="{3929FB00-8CC2-BDD1-3555-13634475F8AA}"/>
                  </a:ext>
                </a:extLst>
              </p:cNvPr>
              <p:cNvSpPr>
                <a:spLocks/>
              </p:cNvSpPr>
              <p:nvPr/>
            </p:nvSpPr>
            <p:spPr bwMode="auto">
              <a:xfrm>
                <a:off x="1890" y="1489"/>
                <a:ext cx="12" cy="14"/>
              </a:xfrm>
              <a:custGeom>
                <a:avLst/>
                <a:gdLst>
                  <a:gd name="T0" fmla="*/ 0 w 12"/>
                  <a:gd name="T1" fmla="*/ 2 h 14"/>
                  <a:gd name="T2" fmla="*/ 0 w 12"/>
                  <a:gd name="T3" fmla="*/ 2 h 14"/>
                  <a:gd name="T4" fmla="*/ 2 w 12"/>
                  <a:gd name="T5" fmla="*/ 0 h 14"/>
                  <a:gd name="T6" fmla="*/ 6 w 12"/>
                  <a:gd name="T7" fmla="*/ 0 h 14"/>
                  <a:gd name="T8" fmla="*/ 6 w 12"/>
                  <a:gd name="T9" fmla="*/ 0 h 14"/>
                  <a:gd name="T10" fmla="*/ 8 w 12"/>
                  <a:gd name="T11" fmla="*/ 0 h 14"/>
                  <a:gd name="T12" fmla="*/ 10 w 12"/>
                  <a:gd name="T13" fmla="*/ 2 h 14"/>
                  <a:gd name="T14" fmla="*/ 12 w 12"/>
                  <a:gd name="T15" fmla="*/ 6 h 14"/>
                  <a:gd name="T16" fmla="*/ 12 w 12"/>
                  <a:gd name="T17" fmla="*/ 6 h 14"/>
                  <a:gd name="T18" fmla="*/ 12 w 12"/>
                  <a:gd name="T19" fmla="*/ 10 h 14"/>
                  <a:gd name="T20" fmla="*/ 12 w 12"/>
                  <a:gd name="T21" fmla="*/ 12 h 14"/>
                  <a:gd name="T22" fmla="*/ 12 w 12"/>
                  <a:gd name="T23" fmla="*/ 12 h 14"/>
                  <a:gd name="T24" fmla="*/ 10 w 12"/>
                  <a:gd name="T25" fmla="*/ 14 h 14"/>
                  <a:gd name="T26" fmla="*/ 8 w 12"/>
                  <a:gd name="T27" fmla="*/ 14 h 14"/>
                  <a:gd name="T28" fmla="*/ 4 w 12"/>
                  <a:gd name="T29" fmla="*/ 8 h 14"/>
                  <a:gd name="T30" fmla="*/ 4 w 12"/>
                  <a:gd name="T31" fmla="*/ 8 h 14"/>
                  <a:gd name="T32" fmla="*/ 2 w 12"/>
                  <a:gd name="T33" fmla="*/ 6 h 14"/>
                  <a:gd name="T34" fmla="*/ 2 w 12"/>
                  <a:gd name="T35" fmla="*/ 6 h 14"/>
                  <a:gd name="T36" fmla="*/ 0 w 12"/>
                  <a:gd name="T37" fmla="*/ 2 h 14"/>
                  <a:gd name="T38" fmla="*/ 0 w 12"/>
                  <a:gd name="T3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4">
                    <a:moveTo>
                      <a:pt x="0" y="2"/>
                    </a:moveTo>
                    <a:lnTo>
                      <a:pt x="0" y="2"/>
                    </a:lnTo>
                    <a:lnTo>
                      <a:pt x="2" y="0"/>
                    </a:lnTo>
                    <a:lnTo>
                      <a:pt x="6" y="0"/>
                    </a:lnTo>
                    <a:lnTo>
                      <a:pt x="6" y="0"/>
                    </a:lnTo>
                    <a:lnTo>
                      <a:pt x="8" y="0"/>
                    </a:lnTo>
                    <a:lnTo>
                      <a:pt x="10" y="2"/>
                    </a:lnTo>
                    <a:lnTo>
                      <a:pt x="12" y="6"/>
                    </a:lnTo>
                    <a:lnTo>
                      <a:pt x="12" y="6"/>
                    </a:lnTo>
                    <a:lnTo>
                      <a:pt x="12" y="10"/>
                    </a:lnTo>
                    <a:lnTo>
                      <a:pt x="12" y="12"/>
                    </a:lnTo>
                    <a:lnTo>
                      <a:pt x="12" y="12"/>
                    </a:lnTo>
                    <a:lnTo>
                      <a:pt x="10" y="14"/>
                    </a:lnTo>
                    <a:lnTo>
                      <a:pt x="8" y="14"/>
                    </a:lnTo>
                    <a:lnTo>
                      <a:pt x="4" y="8"/>
                    </a:lnTo>
                    <a:lnTo>
                      <a:pt x="4" y="8"/>
                    </a:lnTo>
                    <a:lnTo>
                      <a:pt x="2"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1" name="Freeform 1176">
                <a:extLst>
                  <a:ext uri="{FF2B5EF4-FFF2-40B4-BE49-F238E27FC236}">
                    <a16:creationId xmlns:a16="http://schemas.microsoft.com/office/drawing/2014/main" id="{CD802DB7-E600-FB5F-B6AF-76EE10D17B85}"/>
                  </a:ext>
                </a:extLst>
              </p:cNvPr>
              <p:cNvSpPr>
                <a:spLocks/>
              </p:cNvSpPr>
              <p:nvPr/>
            </p:nvSpPr>
            <p:spPr bwMode="auto">
              <a:xfrm>
                <a:off x="1946" y="1485"/>
                <a:ext cx="8" cy="10"/>
              </a:xfrm>
              <a:custGeom>
                <a:avLst/>
                <a:gdLst>
                  <a:gd name="T0" fmla="*/ 0 w 8"/>
                  <a:gd name="T1" fmla="*/ 8 h 10"/>
                  <a:gd name="T2" fmla="*/ 0 w 8"/>
                  <a:gd name="T3" fmla="*/ 8 h 10"/>
                  <a:gd name="T4" fmla="*/ 2 w 8"/>
                  <a:gd name="T5" fmla="*/ 2 h 10"/>
                  <a:gd name="T6" fmla="*/ 4 w 8"/>
                  <a:gd name="T7" fmla="*/ 0 h 10"/>
                  <a:gd name="T8" fmla="*/ 6 w 8"/>
                  <a:gd name="T9" fmla="*/ 2 h 10"/>
                  <a:gd name="T10" fmla="*/ 8 w 8"/>
                  <a:gd name="T11" fmla="*/ 8 h 10"/>
                  <a:gd name="T12" fmla="*/ 8 w 8"/>
                  <a:gd name="T13" fmla="*/ 8 h 10"/>
                  <a:gd name="T14" fmla="*/ 6 w 8"/>
                  <a:gd name="T15" fmla="*/ 10 h 10"/>
                  <a:gd name="T16" fmla="*/ 4 w 8"/>
                  <a:gd name="T17" fmla="*/ 10 h 10"/>
                  <a:gd name="T18" fmla="*/ 0 w 8"/>
                  <a:gd name="T19" fmla="*/ 8 h 10"/>
                  <a:gd name="T20" fmla="*/ 0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0" y="8"/>
                    </a:moveTo>
                    <a:lnTo>
                      <a:pt x="0" y="8"/>
                    </a:lnTo>
                    <a:lnTo>
                      <a:pt x="2" y="2"/>
                    </a:lnTo>
                    <a:lnTo>
                      <a:pt x="4" y="0"/>
                    </a:lnTo>
                    <a:lnTo>
                      <a:pt x="6" y="2"/>
                    </a:lnTo>
                    <a:lnTo>
                      <a:pt x="8" y="8"/>
                    </a:lnTo>
                    <a:lnTo>
                      <a:pt x="8" y="8"/>
                    </a:lnTo>
                    <a:lnTo>
                      <a:pt x="6" y="10"/>
                    </a:lnTo>
                    <a:lnTo>
                      <a:pt x="4"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2" name="Freeform 1177">
                <a:extLst>
                  <a:ext uri="{FF2B5EF4-FFF2-40B4-BE49-F238E27FC236}">
                    <a16:creationId xmlns:a16="http://schemas.microsoft.com/office/drawing/2014/main" id="{0E041B36-FE92-2C9E-72CB-4DDDD5466146}"/>
                  </a:ext>
                </a:extLst>
              </p:cNvPr>
              <p:cNvSpPr>
                <a:spLocks/>
              </p:cNvSpPr>
              <p:nvPr/>
            </p:nvSpPr>
            <p:spPr bwMode="auto">
              <a:xfrm>
                <a:off x="1926" y="1489"/>
                <a:ext cx="6" cy="6"/>
              </a:xfrm>
              <a:custGeom>
                <a:avLst/>
                <a:gdLst>
                  <a:gd name="T0" fmla="*/ 2 w 6"/>
                  <a:gd name="T1" fmla="*/ 6 h 6"/>
                  <a:gd name="T2" fmla="*/ 2 w 6"/>
                  <a:gd name="T3" fmla="*/ 6 h 6"/>
                  <a:gd name="T4" fmla="*/ 0 w 6"/>
                  <a:gd name="T5" fmla="*/ 4 h 6"/>
                  <a:gd name="T6" fmla="*/ 0 w 6"/>
                  <a:gd name="T7" fmla="*/ 4 h 6"/>
                  <a:gd name="T8" fmla="*/ 2 w 6"/>
                  <a:gd name="T9" fmla="*/ 0 h 6"/>
                  <a:gd name="T10" fmla="*/ 2 w 6"/>
                  <a:gd name="T11" fmla="*/ 0 h 6"/>
                  <a:gd name="T12" fmla="*/ 6 w 6"/>
                  <a:gd name="T13" fmla="*/ 4 h 6"/>
                  <a:gd name="T14" fmla="*/ 6 w 6"/>
                  <a:gd name="T15" fmla="*/ 4 h 6"/>
                  <a:gd name="T16" fmla="*/ 6 w 6"/>
                  <a:gd name="T17" fmla="*/ 6 h 6"/>
                  <a:gd name="T18" fmla="*/ 4 w 6"/>
                  <a:gd name="T19" fmla="*/ 6 h 6"/>
                  <a:gd name="T20" fmla="*/ 2 w 6"/>
                  <a:gd name="T21" fmla="*/ 6 h 6"/>
                  <a:gd name="T22" fmla="*/ 2 w 6"/>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2" y="6"/>
                    </a:moveTo>
                    <a:lnTo>
                      <a:pt x="2" y="6"/>
                    </a:lnTo>
                    <a:lnTo>
                      <a:pt x="0" y="4"/>
                    </a:lnTo>
                    <a:lnTo>
                      <a:pt x="0" y="4"/>
                    </a:lnTo>
                    <a:lnTo>
                      <a:pt x="2" y="0"/>
                    </a:lnTo>
                    <a:lnTo>
                      <a:pt x="2" y="0"/>
                    </a:lnTo>
                    <a:lnTo>
                      <a:pt x="6" y="4"/>
                    </a:lnTo>
                    <a:lnTo>
                      <a:pt x="6" y="4"/>
                    </a:lnTo>
                    <a:lnTo>
                      <a:pt x="6" y="6"/>
                    </a:lnTo>
                    <a:lnTo>
                      <a:pt x="4"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3" name="Freeform 1178">
                <a:extLst>
                  <a:ext uri="{FF2B5EF4-FFF2-40B4-BE49-F238E27FC236}">
                    <a16:creationId xmlns:a16="http://schemas.microsoft.com/office/drawing/2014/main" id="{E2103526-D4BF-98C3-821D-F9BC3AC488E2}"/>
                  </a:ext>
                </a:extLst>
              </p:cNvPr>
              <p:cNvSpPr>
                <a:spLocks/>
              </p:cNvSpPr>
              <p:nvPr/>
            </p:nvSpPr>
            <p:spPr bwMode="auto">
              <a:xfrm>
                <a:off x="1614" y="1525"/>
                <a:ext cx="36" cy="50"/>
              </a:xfrm>
              <a:custGeom>
                <a:avLst/>
                <a:gdLst>
                  <a:gd name="T0" fmla="*/ 6 w 36"/>
                  <a:gd name="T1" fmla="*/ 26 h 50"/>
                  <a:gd name="T2" fmla="*/ 6 w 36"/>
                  <a:gd name="T3" fmla="*/ 26 h 50"/>
                  <a:gd name="T4" fmla="*/ 4 w 36"/>
                  <a:gd name="T5" fmla="*/ 22 h 50"/>
                  <a:gd name="T6" fmla="*/ 2 w 36"/>
                  <a:gd name="T7" fmla="*/ 18 h 50"/>
                  <a:gd name="T8" fmla="*/ 0 w 36"/>
                  <a:gd name="T9" fmla="*/ 16 h 50"/>
                  <a:gd name="T10" fmla="*/ 0 w 36"/>
                  <a:gd name="T11" fmla="*/ 8 h 50"/>
                  <a:gd name="T12" fmla="*/ 0 w 36"/>
                  <a:gd name="T13" fmla="*/ 8 h 50"/>
                  <a:gd name="T14" fmla="*/ 18 w 36"/>
                  <a:gd name="T15" fmla="*/ 18 h 50"/>
                  <a:gd name="T16" fmla="*/ 18 w 36"/>
                  <a:gd name="T17" fmla="*/ 18 h 50"/>
                  <a:gd name="T18" fmla="*/ 18 w 36"/>
                  <a:gd name="T19" fmla="*/ 12 h 50"/>
                  <a:gd name="T20" fmla="*/ 16 w 36"/>
                  <a:gd name="T21" fmla="*/ 6 h 50"/>
                  <a:gd name="T22" fmla="*/ 16 w 36"/>
                  <a:gd name="T23" fmla="*/ 2 h 50"/>
                  <a:gd name="T24" fmla="*/ 18 w 36"/>
                  <a:gd name="T25" fmla="*/ 0 h 50"/>
                  <a:gd name="T26" fmla="*/ 20 w 36"/>
                  <a:gd name="T27" fmla="*/ 0 h 50"/>
                  <a:gd name="T28" fmla="*/ 20 w 36"/>
                  <a:gd name="T29" fmla="*/ 0 h 50"/>
                  <a:gd name="T30" fmla="*/ 22 w 36"/>
                  <a:gd name="T31" fmla="*/ 0 h 50"/>
                  <a:gd name="T32" fmla="*/ 24 w 36"/>
                  <a:gd name="T33" fmla="*/ 2 h 50"/>
                  <a:gd name="T34" fmla="*/ 26 w 36"/>
                  <a:gd name="T35" fmla="*/ 2 h 50"/>
                  <a:gd name="T36" fmla="*/ 28 w 36"/>
                  <a:gd name="T37" fmla="*/ 2 h 50"/>
                  <a:gd name="T38" fmla="*/ 28 w 36"/>
                  <a:gd name="T39" fmla="*/ 2 h 50"/>
                  <a:gd name="T40" fmla="*/ 32 w 36"/>
                  <a:gd name="T41" fmla="*/ 4 h 50"/>
                  <a:gd name="T42" fmla="*/ 34 w 36"/>
                  <a:gd name="T43" fmla="*/ 6 h 50"/>
                  <a:gd name="T44" fmla="*/ 36 w 36"/>
                  <a:gd name="T45" fmla="*/ 12 h 50"/>
                  <a:gd name="T46" fmla="*/ 36 w 36"/>
                  <a:gd name="T47" fmla="*/ 18 h 50"/>
                  <a:gd name="T48" fmla="*/ 36 w 36"/>
                  <a:gd name="T49" fmla="*/ 18 h 50"/>
                  <a:gd name="T50" fmla="*/ 36 w 36"/>
                  <a:gd name="T51" fmla="*/ 24 h 50"/>
                  <a:gd name="T52" fmla="*/ 34 w 36"/>
                  <a:gd name="T53" fmla="*/ 28 h 50"/>
                  <a:gd name="T54" fmla="*/ 32 w 36"/>
                  <a:gd name="T55" fmla="*/ 28 h 50"/>
                  <a:gd name="T56" fmla="*/ 30 w 36"/>
                  <a:gd name="T57" fmla="*/ 30 h 50"/>
                  <a:gd name="T58" fmla="*/ 30 w 36"/>
                  <a:gd name="T59" fmla="*/ 30 h 50"/>
                  <a:gd name="T60" fmla="*/ 28 w 36"/>
                  <a:gd name="T61" fmla="*/ 30 h 50"/>
                  <a:gd name="T62" fmla="*/ 28 w 36"/>
                  <a:gd name="T63" fmla="*/ 32 h 50"/>
                  <a:gd name="T64" fmla="*/ 28 w 36"/>
                  <a:gd name="T65" fmla="*/ 38 h 50"/>
                  <a:gd name="T66" fmla="*/ 28 w 36"/>
                  <a:gd name="T67" fmla="*/ 38 h 50"/>
                  <a:gd name="T68" fmla="*/ 28 w 36"/>
                  <a:gd name="T69" fmla="*/ 44 h 50"/>
                  <a:gd name="T70" fmla="*/ 28 w 36"/>
                  <a:gd name="T71" fmla="*/ 44 h 50"/>
                  <a:gd name="T72" fmla="*/ 26 w 36"/>
                  <a:gd name="T73" fmla="*/ 48 h 50"/>
                  <a:gd name="T74" fmla="*/ 24 w 36"/>
                  <a:gd name="T75" fmla="*/ 50 h 50"/>
                  <a:gd name="T76" fmla="*/ 24 w 36"/>
                  <a:gd name="T77" fmla="*/ 50 h 50"/>
                  <a:gd name="T78" fmla="*/ 22 w 36"/>
                  <a:gd name="T79" fmla="*/ 50 h 50"/>
                  <a:gd name="T80" fmla="*/ 22 w 36"/>
                  <a:gd name="T81" fmla="*/ 50 h 50"/>
                  <a:gd name="T82" fmla="*/ 14 w 36"/>
                  <a:gd name="T83" fmla="*/ 44 h 50"/>
                  <a:gd name="T84" fmla="*/ 10 w 36"/>
                  <a:gd name="T85" fmla="*/ 40 h 50"/>
                  <a:gd name="T86" fmla="*/ 8 w 36"/>
                  <a:gd name="T87" fmla="*/ 32 h 50"/>
                  <a:gd name="T88" fmla="*/ 8 w 36"/>
                  <a:gd name="T89" fmla="*/ 32 h 50"/>
                  <a:gd name="T90" fmla="*/ 6 w 36"/>
                  <a:gd name="T91" fmla="*/ 26 h 50"/>
                  <a:gd name="T92" fmla="*/ 6 w 36"/>
                  <a:gd name="T9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50">
                    <a:moveTo>
                      <a:pt x="6" y="26"/>
                    </a:moveTo>
                    <a:lnTo>
                      <a:pt x="6" y="26"/>
                    </a:lnTo>
                    <a:lnTo>
                      <a:pt x="4" y="22"/>
                    </a:lnTo>
                    <a:lnTo>
                      <a:pt x="2" y="18"/>
                    </a:lnTo>
                    <a:lnTo>
                      <a:pt x="0" y="16"/>
                    </a:lnTo>
                    <a:lnTo>
                      <a:pt x="0" y="8"/>
                    </a:lnTo>
                    <a:lnTo>
                      <a:pt x="0" y="8"/>
                    </a:lnTo>
                    <a:lnTo>
                      <a:pt x="18" y="18"/>
                    </a:lnTo>
                    <a:lnTo>
                      <a:pt x="18" y="18"/>
                    </a:lnTo>
                    <a:lnTo>
                      <a:pt x="18" y="12"/>
                    </a:lnTo>
                    <a:lnTo>
                      <a:pt x="16" y="6"/>
                    </a:lnTo>
                    <a:lnTo>
                      <a:pt x="16" y="2"/>
                    </a:lnTo>
                    <a:lnTo>
                      <a:pt x="18" y="0"/>
                    </a:lnTo>
                    <a:lnTo>
                      <a:pt x="20" y="0"/>
                    </a:lnTo>
                    <a:lnTo>
                      <a:pt x="20" y="0"/>
                    </a:lnTo>
                    <a:lnTo>
                      <a:pt x="22" y="0"/>
                    </a:lnTo>
                    <a:lnTo>
                      <a:pt x="24" y="2"/>
                    </a:lnTo>
                    <a:lnTo>
                      <a:pt x="26" y="2"/>
                    </a:lnTo>
                    <a:lnTo>
                      <a:pt x="28" y="2"/>
                    </a:lnTo>
                    <a:lnTo>
                      <a:pt x="28" y="2"/>
                    </a:lnTo>
                    <a:lnTo>
                      <a:pt x="32" y="4"/>
                    </a:lnTo>
                    <a:lnTo>
                      <a:pt x="34" y="6"/>
                    </a:lnTo>
                    <a:lnTo>
                      <a:pt x="36" y="12"/>
                    </a:lnTo>
                    <a:lnTo>
                      <a:pt x="36" y="18"/>
                    </a:lnTo>
                    <a:lnTo>
                      <a:pt x="36" y="18"/>
                    </a:lnTo>
                    <a:lnTo>
                      <a:pt x="36" y="24"/>
                    </a:lnTo>
                    <a:lnTo>
                      <a:pt x="34" y="28"/>
                    </a:lnTo>
                    <a:lnTo>
                      <a:pt x="32" y="28"/>
                    </a:lnTo>
                    <a:lnTo>
                      <a:pt x="30" y="30"/>
                    </a:lnTo>
                    <a:lnTo>
                      <a:pt x="30" y="30"/>
                    </a:lnTo>
                    <a:lnTo>
                      <a:pt x="28" y="30"/>
                    </a:lnTo>
                    <a:lnTo>
                      <a:pt x="28" y="32"/>
                    </a:lnTo>
                    <a:lnTo>
                      <a:pt x="28" y="38"/>
                    </a:lnTo>
                    <a:lnTo>
                      <a:pt x="28" y="38"/>
                    </a:lnTo>
                    <a:lnTo>
                      <a:pt x="28" y="44"/>
                    </a:lnTo>
                    <a:lnTo>
                      <a:pt x="28" y="44"/>
                    </a:lnTo>
                    <a:lnTo>
                      <a:pt x="26" y="48"/>
                    </a:lnTo>
                    <a:lnTo>
                      <a:pt x="24" y="50"/>
                    </a:lnTo>
                    <a:lnTo>
                      <a:pt x="24" y="50"/>
                    </a:lnTo>
                    <a:lnTo>
                      <a:pt x="22" y="50"/>
                    </a:lnTo>
                    <a:lnTo>
                      <a:pt x="22" y="50"/>
                    </a:lnTo>
                    <a:lnTo>
                      <a:pt x="14" y="44"/>
                    </a:lnTo>
                    <a:lnTo>
                      <a:pt x="10" y="40"/>
                    </a:lnTo>
                    <a:lnTo>
                      <a:pt x="8" y="32"/>
                    </a:lnTo>
                    <a:lnTo>
                      <a:pt x="8" y="32"/>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4" name="Freeform 1179">
                <a:extLst>
                  <a:ext uri="{FF2B5EF4-FFF2-40B4-BE49-F238E27FC236}">
                    <a16:creationId xmlns:a16="http://schemas.microsoft.com/office/drawing/2014/main" id="{4B4DA578-E94B-C957-B754-709EDA49B197}"/>
                  </a:ext>
                </a:extLst>
              </p:cNvPr>
              <p:cNvSpPr>
                <a:spLocks/>
              </p:cNvSpPr>
              <p:nvPr/>
            </p:nvSpPr>
            <p:spPr bwMode="auto">
              <a:xfrm>
                <a:off x="1646" y="1507"/>
                <a:ext cx="28" cy="44"/>
              </a:xfrm>
              <a:custGeom>
                <a:avLst/>
                <a:gdLst>
                  <a:gd name="T0" fmla="*/ 10 w 28"/>
                  <a:gd name="T1" fmla="*/ 8 h 44"/>
                  <a:gd name="T2" fmla="*/ 10 w 28"/>
                  <a:gd name="T3" fmla="*/ 8 h 44"/>
                  <a:gd name="T4" fmla="*/ 12 w 28"/>
                  <a:gd name="T5" fmla="*/ 10 h 44"/>
                  <a:gd name="T6" fmla="*/ 12 w 28"/>
                  <a:gd name="T7" fmla="*/ 10 h 44"/>
                  <a:gd name="T8" fmla="*/ 14 w 28"/>
                  <a:gd name="T9" fmla="*/ 6 h 44"/>
                  <a:gd name="T10" fmla="*/ 18 w 28"/>
                  <a:gd name="T11" fmla="*/ 8 h 44"/>
                  <a:gd name="T12" fmla="*/ 18 w 28"/>
                  <a:gd name="T13" fmla="*/ 8 h 44"/>
                  <a:gd name="T14" fmla="*/ 20 w 28"/>
                  <a:gd name="T15" fmla="*/ 8 h 44"/>
                  <a:gd name="T16" fmla="*/ 22 w 28"/>
                  <a:gd name="T17" fmla="*/ 10 h 44"/>
                  <a:gd name="T18" fmla="*/ 22 w 28"/>
                  <a:gd name="T19" fmla="*/ 10 h 44"/>
                  <a:gd name="T20" fmla="*/ 26 w 28"/>
                  <a:gd name="T21" fmla="*/ 12 h 44"/>
                  <a:gd name="T22" fmla="*/ 28 w 28"/>
                  <a:gd name="T23" fmla="*/ 18 h 44"/>
                  <a:gd name="T24" fmla="*/ 28 w 28"/>
                  <a:gd name="T25" fmla="*/ 18 h 44"/>
                  <a:gd name="T26" fmla="*/ 28 w 28"/>
                  <a:gd name="T27" fmla="*/ 24 h 44"/>
                  <a:gd name="T28" fmla="*/ 26 w 28"/>
                  <a:gd name="T29" fmla="*/ 28 h 44"/>
                  <a:gd name="T30" fmla="*/ 26 w 28"/>
                  <a:gd name="T31" fmla="*/ 28 h 44"/>
                  <a:gd name="T32" fmla="*/ 22 w 28"/>
                  <a:gd name="T33" fmla="*/ 40 h 44"/>
                  <a:gd name="T34" fmla="*/ 20 w 28"/>
                  <a:gd name="T35" fmla="*/ 44 h 44"/>
                  <a:gd name="T36" fmla="*/ 20 w 28"/>
                  <a:gd name="T37" fmla="*/ 44 h 44"/>
                  <a:gd name="T38" fmla="*/ 18 w 28"/>
                  <a:gd name="T39" fmla="*/ 44 h 44"/>
                  <a:gd name="T40" fmla="*/ 14 w 28"/>
                  <a:gd name="T41" fmla="*/ 38 h 44"/>
                  <a:gd name="T42" fmla="*/ 14 w 28"/>
                  <a:gd name="T43" fmla="*/ 38 h 44"/>
                  <a:gd name="T44" fmla="*/ 14 w 28"/>
                  <a:gd name="T45" fmla="*/ 28 h 44"/>
                  <a:gd name="T46" fmla="*/ 14 w 28"/>
                  <a:gd name="T47" fmla="*/ 28 h 44"/>
                  <a:gd name="T48" fmla="*/ 14 w 28"/>
                  <a:gd name="T49" fmla="*/ 26 h 44"/>
                  <a:gd name="T50" fmla="*/ 14 w 28"/>
                  <a:gd name="T51" fmla="*/ 26 h 44"/>
                  <a:gd name="T52" fmla="*/ 14 w 28"/>
                  <a:gd name="T53" fmla="*/ 26 h 44"/>
                  <a:gd name="T54" fmla="*/ 14 w 28"/>
                  <a:gd name="T55" fmla="*/ 26 h 44"/>
                  <a:gd name="T56" fmla="*/ 10 w 28"/>
                  <a:gd name="T57" fmla="*/ 24 h 44"/>
                  <a:gd name="T58" fmla="*/ 6 w 28"/>
                  <a:gd name="T59" fmla="*/ 22 h 44"/>
                  <a:gd name="T60" fmla="*/ 0 w 28"/>
                  <a:gd name="T61" fmla="*/ 16 h 44"/>
                  <a:gd name="T62" fmla="*/ 0 w 28"/>
                  <a:gd name="T63" fmla="*/ 16 h 44"/>
                  <a:gd name="T64" fmla="*/ 0 w 28"/>
                  <a:gd name="T65" fmla="*/ 14 h 44"/>
                  <a:gd name="T66" fmla="*/ 0 w 28"/>
                  <a:gd name="T67" fmla="*/ 14 h 44"/>
                  <a:gd name="T68" fmla="*/ 2 w 28"/>
                  <a:gd name="T69" fmla="*/ 2 h 44"/>
                  <a:gd name="T70" fmla="*/ 4 w 28"/>
                  <a:gd name="T71" fmla="*/ 0 h 44"/>
                  <a:gd name="T72" fmla="*/ 6 w 28"/>
                  <a:gd name="T73" fmla="*/ 0 h 44"/>
                  <a:gd name="T74" fmla="*/ 6 w 28"/>
                  <a:gd name="T75" fmla="*/ 0 h 44"/>
                  <a:gd name="T76" fmla="*/ 6 w 28"/>
                  <a:gd name="T77" fmla="*/ 0 h 44"/>
                  <a:gd name="T78" fmla="*/ 8 w 28"/>
                  <a:gd name="T79" fmla="*/ 4 h 44"/>
                  <a:gd name="T80" fmla="*/ 10 w 28"/>
                  <a:gd name="T81" fmla="*/ 8 h 44"/>
                  <a:gd name="T82" fmla="*/ 10 w 28"/>
                  <a:gd name="T83"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44">
                    <a:moveTo>
                      <a:pt x="10" y="8"/>
                    </a:moveTo>
                    <a:lnTo>
                      <a:pt x="10" y="8"/>
                    </a:lnTo>
                    <a:lnTo>
                      <a:pt x="12" y="10"/>
                    </a:lnTo>
                    <a:lnTo>
                      <a:pt x="12" y="10"/>
                    </a:lnTo>
                    <a:lnTo>
                      <a:pt x="14" y="6"/>
                    </a:lnTo>
                    <a:lnTo>
                      <a:pt x="18" y="8"/>
                    </a:lnTo>
                    <a:lnTo>
                      <a:pt x="18" y="8"/>
                    </a:lnTo>
                    <a:lnTo>
                      <a:pt x="20" y="8"/>
                    </a:lnTo>
                    <a:lnTo>
                      <a:pt x="22" y="10"/>
                    </a:lnTo>
                    <a:lnTo>
                      <a:pt x="22" y="10"/>
                    </a:lnTo>
                    <a:lnTo>
                      <a:pt x="26" y="12"/>
                    </a:lnTo>
                    <a:lnTo>
                      <a:pt x="28" y="18"/>
                    </a:lnTo>
                    <a:lnTo>
                      <a:pt x="28" y="18"/>
                    </a:lnTo>
                    <a:lnTo>
                      <a:pt x="28" y="24"/>
                    </a:lnTo>
                    <a:lnTo>
                      <a:pt x="26" y="28"/>
                    </a:lnTo>
                    <a:lnTo>
                      <a:pt x="26" y="28"/>
                    </a:lnTo>
                    <a:lnTo>
                      <a:pt x="22" y="40"/>
                    </a:lnTo>
                    <a:lnTo>
                      <a:pt x="20" y="44"/>
                    </a:lnTo>
                    <a:lnTo>
                      <a:pt x="20" y="44"/>
                    </a:lnTo>
                    <a:lnTo>
                      <a:pt x="18" y="44"/>
                    </a:lnTo>
                    <a:lnTo>
                      <a:pt x="14" y="38"/>
                    </a:lnTo>
                    <a:lnTo>
                      <a:pt x="14" y="38"/>
                    </a:lnTo>
                    <a:lnTo>
                      <a:pt x="14" y="28"/>
                    </a:lnTo>
                    <a:lnTo>
                      <a:pt x="14" y="28"/>
                    </a:lnTo>
                    <a:lnTo>
                      <a:pt x="14" y="26"/>
                    </a:lnTo>
                    <a:lnTo>
                      <a:pt x="14" y="26"/>
                    </a:lnTo>
                    <a:lnTo>
                      <a:pt x="14" y="26"/>
                    </a:lnTo>
                    <a:lnTo>
                      <a:pt x="14" y="26"/>
                    </a:lnTo>
                    <a:lnTo>
                      <a:pt x="10" y="24"/>
                    </a:lnTo>
                    <a:lnTo>
                      <a:pt x="6" y="22"/>
                    </a:lnTo>
                    <a:lnTo>
                      <a:pt x="0" y="16"/>
                    </a:lnTo>
                    <a:lnTo>
                      <a:pt x="0" y="16"/>
                    </a:lnTo>
                    <a:lnTo>
                      <a:pt x="0" y="14"/>
                    </a:lnTo>
                    <a:lnTo>
                      <a:pt x="0" y="14"/>
                    </a:lnTo>
                    <a:lnTo>
                      <a:pt x="2" y="2"/>
                    </a:lnTo>
                    <a:lnTo>
                      <a:pt x="4" y="0"/>
                    </a:lnTo>
                    <a:lnTo>
                      <a:pt x="6" y="0"/>
                    </a:lnTo>
                    <a:lnTo>
                      <a:pt x="6" y="0"/>
                    </a:lnTo>
                    <a:lnTo>
                      <a:pt x="6" y="0"/>
                    </a:lnTo>
                    <a:lnTo>
                      <a:pt x="8" y="4"/>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5" name="Freeform 1180">
                <a:extLst>
                  <a:ext uri="{FF2B5EF4-FFF2-40B4-BE49-F238E27FC236}">
                    <a16:creationId xmlns:a16="http://schemas.microsoft.com/office/drawing/2014/main" id="{41DA7823-DF26-66D2-3538-191220D911D6}"/>
                  </a:ext>
                </a:extLst>
              </p:cNvPr>
              <p:cNvSpPr>
                <a:spLocks/>
              </p:cNvSpPr>
              <p:nvPr/>
            </p:nvSpPr>
            <p:spPr bwMode="auto">
              <a:xfrm>
                <a:off x="1634" y="1519"/>
                <a:ext cx="14" cy="14"/>
              </a:xfrm>
              <a:custGeom>
                <a:avLst/>
                <a:gdLst>
                  <a:gd name="T0" fmla="*/ 8 w 14"/>
                  <a:gd name="T1" fmla="*/ 14 h 14"/>
                  <a:gd name="T2" fmla="*/ 8 w 14"/>
                  <a:gd name="T3" fmla="*/ 14 h 14"/>
                  <a:gd name="T4" fmla="*/ 6 w 14"/>
                  <a:gd name="T5" fmla="*/ 14 h 14"/>
                  <a:gd name="T6" fmla="*/ 4 w 14"/>
                  <a:gd name="T7" fmla="*/ 12 h 14"/>
                  <a:gd name="T8" fmla="*/ 0 w 14"/>
                  <a:gd name="T9" fmla="*/ 6 h 14"/>
                  <a:gd name="T10" fmla="*/ 0 w 14"/>
                  <a:gd name="T11" fmla="*/ 6 h 14"/>
                  <a:gd name="T12" fmla="*/ 2 w 14"/>
                  <a:gd name="T13" fmla="*/ 0 h 14"/>
                  <a:gd name="T14" fmla="*/ 6 w 14"/>
                  <a:gd name="T15" fmla="*/ 0 h 14"/>
                  <a:gd name="T16" fmla="*/ 12 w 14"/>
                  <a:gd name="T17" fmla="*/ 2 h 14"/>
                  <a:gd name="T18" fmla="*/ 12 w 14"/>
                  <a:gd name="T19" fmla="*/ 2 h 14"/>
                  <a:gd name="T20" fmla="*/ 12 w 14"/>
                  <a:gd name="T21" fmla="*/ 2 h 14"/>
                  <a:gd name="T22" fmla="*/ 12 w 14"/>
                  <a:gd name="T23" fmla="*/ 2 h 14"/>
                  <a:gd name="T24" fmla="*/ 14 w 14"/>
                  <a:gd name="T25" fmla="*/ 10 h 14"/>
                  <a:gd name="T26" fmla="*/ 12 w 14"/>
                  <a:gd name="T27" fmla="*/ 12 h 14"/>
                  <a:gd name="T28" fmla="*/ 10 w 14"/>
                  <a:gd name="T29" fmla="*/ 12 h 14"/>
                  <a:gd name="T30" fmla="*/ 8 w 14"/>
                  <a:gd name="T31" fmla="*/ 14 h 14"/>
                  <a:gd name="T32" fmla="*/ 8 w 14"/>
                  <a:gd name="T3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4">
                    <a:moveTo>
                      <a:pt x="8" y="14"/>
                    </a:moveTo>
                    <a:lnTo>
                      <a:pt x="8" y="14"/>
                    </a:lnTo>
                    <a:lnTo>
                      <a:pt x="6" y="14"/>
                    </a:lnTo>
                    <a:lnTo>
                      <a:pt x="4" y="12"/>
                    </a:lnTo>
                    <a:lnTo>
                      <a:pt x="0" y="6"/>
                    </a:lnTo>
                    <a:lnTo>
                      <a:pt x="0" y="6"/>
                    </a:lnTo>
                    <a:lnTo>
                      <a:pt x="2" y="0"/>
                    </a:lnTo>
                    <a:lnTo>
                      <a:pt x="6" y="0"/>
                    </a:lnTo>
                    <a:lnTo>
                      <a:pt x="12" y="2"/>
                    </a:lnTo>
                    <a:lnTo>
                      <a:pt x="12" y="2"/>
                    </a:lnTo>
                    <a:lnTo>
                      <a:pt x="12" y="2"/>
                    </a:lnTo>
                    <a:lnTo>
                      <a:pt x="12" y="2"/>
                    </a:lnTo>
                    <a:lnTo>
                      <a:pt x="14" y="10"/>
                    </a:lnTo>
                    <a:lnTo>
                      <a:pt x="12" y="12"/>
                    </a:lnTo>
                    <a:lnTo>
                      <a:pt x="10" y="12"/>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6" name="Freeform 1181">
                <a:extLst>
                  <a:ext uri="{FF2B5EF4-FFF2-40B4-BE49-F238E27FC236}">
                    <a16:creationId xmlns:a16="http://schemas.microsoft.com/office/drawing/2014/main" id="{6475C51F-5AC3-D1AA-5E0A-7C7F7BB852A5}"/>
                  </a:ext>
                </a:extLst>
              </p:cNvPr>
              <p:cNvSpPr>
                <a:spLocks/>
              </p:cNvSpPr>
              <p:nvPr/>
            </p:nvSpPr>
            <p:spPr bwMode="auto">
              <a:xfrm>
                <a:off x="1614" y="1499"/>
                <a:ext cx="6" cy="18"/>
              </a:xfrm>
              <a:custGeom>
                <a:avLst/>
                <a:gdLst>
                  <a:gd name="T0" fmla="*/ 6 w 6"/>
                  <a:gd name="T1" fmla="*/ 16 h 18"/>
                  <a:gd name="T2" fmla="*/ 6 w 6"/>
                  <a:gd name="T3" fmla="*/ 16 h 18"/>
                  <a:gd name="T4" fmla="*/ 4 w 6"/>
                  <a:gd name="T5" fmla="*/ 18 h 18"/>
                  <a:gd name="T6" fmla="*/ 2 w 6"/>
                  <a:gd name="T7" fmla="*/ 16 h 18"/>
                  <a:gd name="T8" fmla="*/ 0 w 6"/>
                  <a:gd name="T9" fmla="*/ 4 h 18"/>
                  <a:gd name="T10" fmla="*/ 0 w 6"/>
                  <a:gd name="T11" fmla="*/ 4 h 18"/>
                  <a:gd name="T12" fmla="*/ 4 w 6"/>
                  <a:gd name="T13" fmla="*/ 0 h 18"/>
                  <a:gd name="T14" fmla="*/ 6 w 6"/>
                  <a:gd name="T15" fmla="*/ 2 h 18"/>
                  <a:gd name="T16" fmla="*/ 6 w 6"/>
                  <a:gd name="T17" fmla="*/ 16 h 18"/>
                  <a:gd name="T18" fmla="*/ 6 w 6"/>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8">
                    <a:moveTo>
                      <a:pt x="6" y="16"/>
                    </a:moveTo>
                    <a:lnTo>
                      <a:pt x="6" y="16"/>
                    </a:lnTo>
                    <a:lnTo>
                      <a:pt x="4" y="18"/>
                    </a:lnTo>
                    <a:lnTo>
                      <a:pt x="2" y="16"/>
                    </a:lnTo>
                    <a:lnTo>
                      <a:pt x="0" y="4"/>
                    </a:lnTo>
                    <a:lnTo>
                      <a:pt x="0" y="4"/>
                    </a:lnTo>
                    <a:lnTo>
                      <a:pt x="4" y="0"/>
                    </a:lnTo>
                    <a:lnTo>
                      <a:pt x="6" y="2"/>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7" name="Freeform 1182">
                <a:extLst>
                  <a:ext uri="{FF2B5EF4-FFF2-40B4-BE49-F238E27FC236}">
                    <a16:creationId xmlns:a16="http://schemas.microsoft.com/office/drawing/2014/main" id="{580454F8-5985-25E3-6282-BFB658AFAA72}"/>
                  </a:ext>
                </a:extLst>
              </p:cNvPr>
              <p:cNvSpPr>
                <a:spLocks/>
              </p:cNvSpPr>
              <p:nvPr/>
            </p:nvSpPr>
            <p:spPr bwMode="auto">
              <a:xfrm>
                <a:off x="1616" y="1489"/>
                <a:ext cx="12" cy="6"/>
              </a:xfrm>
              <a:custGeom>
                <a:avLst/>
                <a:gdLst>
                  <a:gd name="T0" fmla="*/ 0 w 12"/>
                  <a:gd name="T1" fmla="*/ 0 h 6"/>
                  <a:gd name="T2" fmla="*/ 0 w 12"/>
                  <a:gd name="T3" fmla="*/ 0 h 6"/>
                  <a:gd name="T4" fmla="*/ 2 w 12"/>
                  <a:gd name="T5" fmla="*/ 0 h 6"/>
                  <a:gd name="T6" fmla="*/ 6 w 12"/>
                  <a:gd name="T7" fmla="*/ 0 h 6"/>
                  <a:gd name="T8" fmla="*/ 12 w 12"/>
                  <a:gd name="T9" fmla="*/ 4 h 6"/>
                  <a:gd name="T10" fmla="*/ 12 w 12"/>
                  <a:gd name="T11" fmla="*/ 4 h 6"/>
                  <a:gd name="T12" fmla="*/ 8 w 12"/>
                  <a:gd name="T13" fmla="*/ 6 h 6"/>
                  <a:gd name="T14" fmla="*/ 6 w 12"/>
                  <a:gd name="T15" fmla="*/ 6 h 6"/>
                  <a:gd name="T16" fmla="*/ 0 w 12"/>
                  <a:gd name="T17" fmla="*/ 0 h 6"/>
                  <a:gd name="T18" fmla="*/ 0 w 1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0" y="0"/>
                    </a:moveTo>
                    <a:lnTo>
                      <a:pt x="0" y="0"/>
                    </a:lnTo>
                    <a:lnTo>
                      <a:pt x="2" y="0"/>
                    </a:lnTo>
                    <a:lnTo>
                      <a:pt x="6" y="0"/>
                    </a:lnTo>
                    <a:lnTo>
                      <a:pt x="12" y="4"/>
                    </a:lnTo>
                    <a:lnTo>
                      <a:pt x="12" y="4"/>
                    </a:lnTo>
                    <a:lnTo>
                      <a:pt x="8" y="6"/>
                    </a:lnTo>
                    <a:lnTo>
                      <a:pt x="6"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8" name="Freeform 1183">
                <a:extLst>
                  <a:ext uri="{FF2B5EF4-FFF2-40B4-BE49-F238E27FC236}">
                    <a16:creationId xmlns:a16="http://schemas.microsoft.com/office/drawing/2014/main" id="{2970B882-1F72-D61A-55C8-258BC477FE4C}"/>
                  </a:ext>
                </a:extLst>
              </p:cNvPr>
              <p:cNvSpPr>
                <a:spLocks/>
              </p:cNvSpPr>
              <p:nvPr/>
            </p:nvSpPr>
            <p:spPr bwMode="auto">
              <a:xfrm>
                <a:off x="1604" y="1503"/>
                <a:ext cx="4" cy="12"/>
              </a:xfrm>
              <a:custGeom>
                <a:avLst/>
                <a:gdLst>
                  <a:gd name="T0" fmla="*/ 0 w 4"/>
                  <a:gd name="T1" fmla="*/ 12 h 12"/>
                  <a:gd name="T2" fmla="*/ 0 w 4"/>
                  <a:gd name="T3" fmla="*/ 12 h 12"/>
                  <a:gd name="T4" fmla="*/ 2 w 4"/>
                  <a:gd name="T5" fmla="*/ 0 h 12"/>
                  <a:gd name="T6" fmla="*/ 2 w 4"/>
                  <a:gd name="T7" fmla="*/ 0 h 12"/>
                  <a:gd name="T8" fmla="*/ 4 w 4"/>
                  <a:gd name="T9" fmla="*/ 4 h 12"/>
                  <a:gd name="T10" fmla="*/ 4 w 4"/>
                  <a:gd name="T11" fmla="*/ 8 h 12"/>
                  <a:gd name="T12" fmla="*/ 4 w 4"/>
                  <a:gd name="T13" fmla="*/ 8 h 12"/>
                  <a:gd name="T14" fmla="*/ 4 w 4"/>
                  <a:gd name="T15" fmla="*/ 12 h 12"/>
                  <a:gd name="T16" fmla="*/ 0 w 4"/>
                  <a:gd name="T17" fmla="*/ 12 h 12"/>
                  <a:gd name="T18" fmla="*/ 0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12"/>
                    </a:moveTo>
                    <a:lnTo>
                      <a:pt x="0" y="12"/>
                    </a:lnTo>
                    <a:lnTo>
                      <a:pt x="2" y="0"/>
                    </a:lnTo>
                    <a:lnTo>
                      <a:pt x="2" y="0"/>
                    </a:lnTo>
                    <a:lnTo>
                      <a:pt x="4" y="4"/>
                    </a:lnTo>
                    <a:lnTo>
                      <a:pt x="4" y="8"/>
                    </a:lnTo>
                    <a:lnTo>
                      <a:pt x="4" y="8"/>
                    </a:lnTo>
                    <a:lnTo>
                      <a:pt x="4"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9" name="Freeform 1184">
                <a:extLst>
                  <a:ext uri="{FF2B5EF4-FFF2-40B4-BE49-F238E27FC236}">
                    <a16:creationId xmlns:a16="http://schemas.microsoft.com/office/drawing/2014/main" id="{8BC73F8B-C1C0-0DA7-5ECF-0DCF33BCE58C}"/>
                  </a:ext>
                </a:extLst>
              </p:cNvPr>
              <p:cNvSpPr>
                <a:spLocks/>
              </p:cNvSpPr>
              <p:nvPr/>
            </p:nvSpPr>
            <p:spPr bwMode="auto">
              <a:xfrm>
                <a:off x="1658" y="1507"/>
                <a:ext cx="6" cy="10"/>
              </a:xfrm>
              <a:custGeom>
                <a:avLst/>
                <a:gdLst>
                  <a:gd name="T0" fmla="*/ 6 w 6"/>
                  <a:gd name="T1" fmla="*/ 8 h 10"/>
                  <a:gd name="T2" fmla="*/ 6 w 6"/>
                  <a:gd name="T3" fmla="*/ 8 h 10"/>
                  <a:gd name="T4" fmla="*/ 4 w 6"/>
                  <a:gd name="T5" fmla="*/ 10 h 10"/>
                  <a:gd name="T6" fmla="*/ 2 w 6"/>
                  <a:gd name="T7" fmla="*/ 10 h 10"/>
                  <a:gd name="T8" fmla="*/ 0 w 6"/>
                  <a:gd name="T9" fmla="*/ 10 h 10"/>
                  <a:gd name="T10" fmla="*/ 0 w 6"/>
                  <a:gd name="T11" fmla="*/ 10 h 10"/>
                  <a:gd name="T12" fmla="*/ 0 w 6"/>
                  <a:gd name="T13" fmla="*/ 4 h 10"/>
                  <a:gd name="T14" fmla="*/ 0 w 6"/>
                  <a:gd name="T15" fmla="*/ 2 h 10"/>
                  <a:gd name="T16" fmla="*/ 2 w 6"/>
                  <a:gd name="T17" fmla="*/ 0 h 10"/>
                  <a:gd name="T18" fmla="*/ 2 w 6"/>
                  <a:gd name="T19" fmla="*/ 0 h 10"/>
                  <a:gd name="T20" fmla="*/ 4 w 6"/>
                  <a:gd name="T21" fmla="*/ 2 h 10"/>
                  <a:gd name="T22" fmla="*/ 6 w 6"/>
                  <a:gd name="T23" fmla="*/ 8 h 10"/>
                  <a:gd name="T24" fmla="*/ 6 w 6"/>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8"/>
                    </a:moveTo>
                    <a:lnTo>
                      <a:pt x="6" y="8"/>
                    </a:lnTo>
                    <a:lnTo>
                      <a:pt x="4" y="10"/>
                    </a:lnTo>
                    <a:lnTo>
                      <a:pt x="2" y="10"/>
                    </a:lnTo>
                    <a:lnTo>
                      <a:pt x="0" y="10"/>
                    </a:lnTo>
                    <a:lnTo>
                      <a:pt x="0" y="10"/>
                    </a:lnTo>
                    <a:lnTo>
                      <a:pt x="0" y="4"/>
                    </a:lnTo>
                    <a:lnTo>
                      <a:pt x="0" y="2"/>
                    </a:lnTo>
                    <a:lnTo>
                      <a:pt x="2" y="0"/>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0" name="Freeform 1185">
                <a:extLst>
                  <a:ext uri="{FF2B5EF4-FFF2-40B4-BE49-F238E27FC236}">
                    <a16:creationId xmlns:a16="http://schemas.microsoft.com/office/drawing/2014/main" id="{80C419AA-4205-AD1E-E78E-D3D61E43A678}"/>
                  </a:ext>
                </a:extLst>
              </p:cNvPr>
              <p:cNvSpPr>
                <a:spLocks/>
              </p:cNvSpPr>
              <p:nvPr/>
            </p:nvSpPr>
            <p:spPr bwMode="auto">
              <a:xfrm>
                <a:off x="1652" y="1507"/>
                <a:ext cx="4" cy="10"/>
              </a:xfrm>
              <a:custGeom>
                <a:avLst/>
                <a:gdLst>
                  <a:gd name="T0" fmla="*/ 4 w 4"/>
                  <a:gd name="T1" fmla="*/ 8 h 10"/>
                  <a:gd name="T2" fmla="*/ 4 w 4"/>
                  <a:gd name="T3" fmla="*/ 8 h 10"/>
                  <a:gd name="T4" fmla="*/ 2 w 4"/>
                  <a:gd name="T5" fmla="*/ 10 h 10"/>
                  <a:gd name="T6" fmla="*/ 0 w 4"/>
                  <a:gd name="T7" fmla="*/ 10 h 10"/>
                  <a:gd name="T8" fmla="*/ 0 w 4"/>
                  <a:gd name="T9" fmla="*/ 8 h 10"/>
                  <a:gd name="T10" fmla="*/ 0 w 4"/>
                  <a:gd name="T11" fmla="*/ 8 h 10"/>
                  <a:gd name="T12" fmla="*/ 0 w 4"/>
                  <a:gd name="T13" fmla="*/ 4 h 10"/>
                  <a:gd name="T14" fmla="*/ 0 w 4"/>
                  <a:gd name="T15" fmla="*/ 0 h 10"/>
                  <a:gd name="T16" fmla="*/ 0 w 4"/>
                  <a:gd name="T17" fmla="*/ 0 h 10"/>
                  <a:gd name="T18" fmla="*/ 2 w 4"/>
                  <a:gd name="T19" fmla="*/ 2 h 10"/>
                  <a:gd name="T20" fmla="*/ 4 w 4"/>
                  <a:gd name="T21" fmla="*/ 8 h 10"/>
                  <a:gd name="T22" fmla="*/ 4 w 4"/>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4" y="8"/>
                    </a:moveTo>
                    <a:lnTo>
                      <a:pt x="4" y="8"/>
                    </a:lnTo>
                    <a:lnTo>
                      <a:pt x="2" y="10"/>
                    </a:lnTo>
                    <a:lnTo>
                      <a:pt x="0" y="10"/>
                    </a:lnTo>
                    <a:lnTo>
                      <a:pt x="0" y="8"/>
                    </a:lnTo>
                    <a:lnTo>
                      <a:pt x="0" y="8"/>
                    </a:lnTo>
                    <a:lnTo>
                      <a:pt x="0" y="4"/>
                    </a:lnTo>
                    <a:lnTo>
                      <a:pt x="0" y="0"/>
                    </a:lnTo>
                    <a:lnTo>
                      <a:pt x="0" y="0"/>
                    </a:lnTo>
                    <a:lnTo>
                      <a:pt x="2"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1" name="Freeform 1186">
                <a:extLst>
                  <a:ext uri="{FF2B5EF4-FFF2-40B4-BE49-F238E27FC236}">
                    <a16:creationId xmlns:a16="http://schemas.microsoft.com/office/drawing/2014/main" id="{50EBAE4F-16BE-6E55-57A9-FE4EE7145972}"/>
                  </a:ext>
                </a:extLst>
              </p:cNvPr>
              <p:cNvSpPr>
                <a:spLocks/>
              </p:cNvSpPr>
              <p:nvPr/>
            </p:nvSpPr>
            <p:spPr bwMode="auto">
              <a:xfrm>
                <a:off x="1614" y="2552"/>
                <a:ext cx="24" cy="36"/>
              </a:xfrm>
              <a:custGeom>
                <a:avLst/>
                <a:gdLst>
                  <a:gd name="T0" fmla="*/ 6 w 24"/>
                  <a:gd name="T1" fmla="*/ 20 h 36"/>
                  <a:gd name="T2" fmla="*/ 6 w 24"/>
                  <a:gd name="T3" fmla="*/ 20 h 36"/>
                  <a:gd name="T4" fmla="*/ 4 w 24"/>
                  <a:gd name="T5" fmla="*/ 12 h 36"/>
                  <a:gd name="T6" fmla="*/ 4 w 24"/>
                  <a:gd name="T7" fmla="*/ 12 h 36"/>
                  <a:gd name="T8" fmla="*/ 2 w 24"/>
                  <a:gd name="T9" fmla="*/ 12 h 36"/>
                  <a:gd name="T10" fmla="*/ 0 w 24"/>
                  <a:gd name="T11" fmla="*/ 8 h 36"/>
                  <a:gd name="T12" fmla="*/ 0 w 24"/>
                  <a:gd name="T13" fmla="*/ 8 h 36"/>
                  <a:gd name="T14" fmla="*/ 2 w 24"/>
                  <a:gd name="T15" fmla="*/ 2 h 36"/>
                  <a:gd name="T16" fmla="*/ 2 w 24"/>
                  <a:gd name="T17" fmla="*/ 2 h 36"/>
                  <a:gd name="T18" fmla="*/ 4 w 24"/>
                  <a:gd name="T19" fmla="*/ 0 h 36"/>
                  <a:gd name="T20" fmla="*/ 6 w 24"/>
                  <a:gd name="T21" fmla="*/ 2 h 36"/>
                  <a:gd name="T22" fmla="*/ 6 w 24"/>
                  <a:gd name="T23" fmla="*/ 2 h 36"/>
                  <a:gd name="T24" fmla="*/ 8 w 24"/>
                  <a:gd name="T25" fmla="*/ 2 h 36"/>
                  <a:gd name="T26" fmla="*/ 8 w 24"/>
                  <a:gd name="T27" fmla="*/ 2 h 36"/>
                  <a:gd name="T28" fmla="*/ 12 w 24"/>
                  <a:gd name="T29" fmla="*/ 2 h 36"/>
                  <a:gd name="T30" fmla="*/ 12 w 24"/>
                  <a:gd name="T31" fmla="*/ 2 h 36"/>
                  <a:gd name="T32" fmla="*/ 24 w 24"/>
                  <a:gd name="T33" fmla="*/ 22 h 36"/>
                  <a:gd name="T34" fmla="*/ 24 w 24"/>
                  <a:gd name="T35" fmla="*/ 22 h 36"/>
                  <a:gd name="T36" fmla="*/ 24 w 24"/>
                  <a:gd name="T37" fmla="*/ 28 h 36"/>
                  <a:gd name="T38" fmla="*/ 22 w 24"/>
                  <a:gd name="T39" fmla="*/ 30 h 36"/>
                  <a:gd name="T40" fmla="*/ 20 w 24"/>
                  <a:gd name="T41" fmla="*/ 34 h 36"/>
                  <a:gd name="T42" fmla="*/ 20 w 24"/>
                  <a:gd name="T43" fmla="*/ 34 h 36"/>
                  <a:gd name="T44" fmla="*/ 18 w 24"/>
                  <a:gd name="T45" fmla="*/ 36 h 36"/>
                  <a:gd name="T46" fmla="*/ 16 w 24"/>
                  <a:gd name="T47" fmla="*/ 34 h 36"/>
                  <a:gd name="T48" fmla="*/ 14 w 24"/>
                  <a:gd name="T49" fmla="*/ 30 h 36"/>
                  <a:gd name="T50" fmla="*/ 14 w 24"/>
                  <a:gd name="T51" fmla="*/ 30 h 36"/>
                  <a:gd name="T52" fmla="*/ 12 w 24"/>
                  <a:gd name="T53" fmla="*/ 26 h 36"/>
                  <a:gd name="T54" fmla="*/ 12 w 24"/>
                  <a:gd name="T55" fmla="*/ 26 h 36"/>
                  <a:gd name="T56" fmla="*/ 12 w 24"/>
                  <a:gd name="T57" fmla="*/ 22 h 36"/>
                  <a:gd name="T58" fmla="*/ 10 w 24"/>
                  <a:gd name="T59" fmla="*/ 20 h 36"/>
                  <a:gd name="T60" fmla="*/ 6 w 24"/>
                  <a:gd name="T61" fmla="*/ 20 h 36"/>
                  <a:gd name="T62" fmla="*/ 6 w 24"/>
                  <a:gd name="T6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6">
                    <a:moveTo>
                      <a:pt x="6" y="20"/>
                    </a:moveTo>
                    <a:lnTo>
                      <a:pt x="6" y="20"/>
                    </a:lnTo>
                    <a:lnTo>
                      <a:pt x="4" y="12"/>
                    </a:lnTo>
                    <a:lnTo>
                      <a:pt x="4" y="12"/>
                    </a:lnTo>
                    <a:lnTo>
                      <a:pt x="2" y="12"/>
                    </a:lnTo>
                    <a:lnTo>
                      <a:pt x="0" y="8"/>
                    </a:lnTo>
                    <a:lnTo>
                      <a:pt x="0" y="8"/>
                    </a:lnTo>
                    <a:lnTo>
                      <a:pt x="2" y="2"/>
                    </a:lnTo>
                    <a:lnTo>
                      <a:pt x="2" y="2"/>
                    </a:lnTo>
                    <a:lnTo>
                      <a:pt x="4" y="0"/>
                    </a:lnTo>
                    <a:lnTo>
                      <a:pt x="6" y="2"/>
                    </a:lnTo>
                    <a:lnTo>
                      <a:pt x="6" y="2"/>
                    </a:lnTo>
                    <a:lnTo>
                      <a:pt x="8" y="2"/>
                    </a:lnTo>
                    <a:lnTo>
                      <a:pt x="8" y="2"/>
                    </a:lnTo>
                    <a:lnTo>
                      <a:pt x="12" y="2"/>
                    </a:lnTo>
                    <a:lnTo>
                      <a:pt x="12" y="2"/>
                    </a:lnTo>
                    <a:lnTo>
                      <a:pt x="24" y="22"/>
                    </a:lnTo>
                    <a:lnTo>
                      <a:pt x="24" y="22"/>
                    </a:lnTo>
                    <a:lnTo>
                      <a:pt x="24" y="28"/>
                    </a:lnTo>
                    <a:lnTo>
                      <a:pt x="22" y="30"/>
                    </a:lnTo>
                    <a:lnTo>
                      <a:pt x="20" y="34"/>
                    </a:lnTo>
                    <a:lnTo>
                      <a:pt x="20" y="34"/>
                    </a:lnTo>
                    <a:lnTo>
                      <a:pt x="18" y="36"/>
                    </a:lnTo>
                    <a:lnTo>
                      <a:pt x="16" y="34"/>
                    </a:lnTo>
                    <a:lnTo>
                      <a:pt x="14" y="30"/>
                    </a:lnTo>
                    <a:lnTo>
                      <a:pt x="14" y="30"/>
                    </a:lnTo>
                    <a:lnTo>
                      <a:pt x="12" y="26"/>
                    </a:lnTo>
                    <a:lnTo>
                      <a:pt x="12" y="26"/>
                    </a:lnTo>
                    <a:lnTo>
                      <a:pt x="12" y="22"/>
                    </a:lnTo>
                    <a:lnTo>
                      <a:pt x="10" y="20"/>
                    </a:lnTo>
                    <a:lnTo>
                      <a:pt x="6" y="20"/>
                    </a:ln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2" name="Freeform 1187">
                <a:extLst>
                  <a:ext uri="{FF2B5EF4-FFF2-40B4-BE49-F238E27FC236}">
                    <a16:creationId xmlns:a16="http://schemas.microsoft.com/office/drawing/2014/main" id="{E0FC7345-9D71-6581-A730-99AD60165521}"/>
                  </a:ext>
                </a:extLst>
              </p:cNvPr>
              <p:cNvSpPr>
                <a:spLocks/>
              </p:cNvSpPr>
              <p:nvPr/>
            </p:nvSpPr>
            <p:spPr bwMode="auto">
              <a:xfrm>
                <a:off x="1622" y="2584"/>
                <a:ext cx="14" cy="20"/>
              </a:xfrm>
              <a:custGeom>
                <a:avLst/>
                <a:gdLst>
                  <a:gd name="T0" fmla="*/ 14 w 14"/>
                  <a:gd name="T1" fmla="*/ 18 h 20"/>
                  <a:gd name="T2" fmla="*/ 14 w 14"/>
                  <a:gd name="T3" fmla="*/ 18 h 20"/>
                  <a:gd name="T4" fmla="*/ 10 w 14"/>
                  <a:gd name="T5" fmla="*/ 18 h 20"/>
                  <a:gd name="T6" fmla="*/ 8 w 14"/>
                  <a:gd name="T7" fmla="*/ 18 h 20"/>
                  <a:gd name="T8" fmla="*/ 8 w 14"/>
                  <a:gd name="T9" fmla="*/ 20 h 20"/>
                  <a:gd name="T10" fmla="*/ 8 w 14"/>
                  <a:gd name="T11" fmla="*/ 20 h 20"/>
                  <a:gd name="T12" fmla="*/ 0 w 14"/>
                  <a:gd name="T13" fmla="*/ 8 h 20"/>
                  <a:gd name="T14" fmla="*/ 0 w 14"/>
                  <a:gd name="T15" fmla="*/ 8 h 20"/>
                  <a:gd name="T16" fmla="*/ 0 w 14"/>
                  <a:gd name="T17" fmla="*/ 4 h 20"/>
                  <a:gd name="T18" fmla="*/ 2 w 14"/>
                  <a:gd name="T19" fmla="*/ 2 h 20"/>
                  <a:gd name="T20" fmla="*/ 2 w 14"/>
                  <a:gd name="T21" fmla="*/ 2 h 20"/>
                  <a:gd name="T22" fmla="*/ 4 w 14"/>
                  <a:gd name="T23" fmla="*/ 0 h 20"/>
                  <a:gd name="T24" fmla="*/ 4 w 14"/>
                  <a:gd name="T25" fmla="*/ 0 h 20"/>
                  <a:gd name="T26" fmla="*/ 10 w 14"/>
                  <a:gd name="T27" fmla="*/ 6 h 20"/>
                  <a:gd name="T28" fmla="*/ 12 w 14"/>
                  <a:gd name="T29" fmla="*/ 10 h 20"/>
                  <a:gd name="T30" fmla="*/ 14 w 14"/>
                  <a:gd name="T31" fmla="*/ 18 h 20"/>
                  <a:gd name="T32" fmla="*/ 14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14" y="18"/>
                    </a:moveTo>
                    <a:lnTo>
                      <a:pt x="14" y="18"/>
                    </a:lnTo>
                    <a:lnTo>
                      <a:pt x="10" y="18"/>
                    </a:lnTo>
                    <a:lnTo>
                      <a:pt x="8" y="18"/>
                    </a:lnTo>
                    <a:lnTo>
                      <a:pt x="8" y="20"/>
                    </a:lnTo>
                    <a:lnTo>
                      <a:pt x="8" y="20"/>
                    </a:lnTo>
                    <a:lnTo>
                      <a:pt x="0" y="8"/>
                    </a:lnTo>
                    <a:lnTo>
                      <a:pt x="0" y="8"/>
                    </a:lnTo>
                    <a:lnTo>
                      <a:pt x="0" y="4"/>
                    </a:lnTo>
                    <a:lnTo>
                      <a:pt x="2" y="2"/>
                    </a:lnTo>
                    <a:lnTo>
                      <a:pt x="2" y="2"/>
                    </a:lnTo>
                    <a:lnTo>
                      <a:pt x="4" y="0"/>
                    </a:lnTo>
                    <a:lnTo>
                      <a:pt x="4" y="0"/>
                    </a:lnTo>
                    <a:lnTo>
                      <a:pt x="10" y="6"/>
                    </a:lnTo>
                    <a:lnTo>
                      <a:pt x="12" y="10"/>
                    </a:lnTo>
                    <a:lnTo>
                      <a:pt x="14" y="18"/>
                    </a:lnTo>
                    <a:lnTo>
                      <a:pt x="1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3" name="Freeform 1188">
                <a:extLst>
                  <a:ext uri="{FF2B5EF4-FFF2-40B4-BE49-F238E27FC236}">
                    <a16:creationId xmlns:a16="http://schemas.microsoft.com/office/drawing/2014/main" id="{05E99F6F-E60B-B348-8472-990DFFEE79B7}"/>
                  </a:ext>
                </a:extLst>
              </p:cNvPr>
              <p:cNvSpPr>
                <a:spLocks/>
              </p:cNvSpPr>
              <p:nvPr/>
            </p:nvSpPr>
            <p:spPr bwMode="auto">
              <a:xfrm>
                <a:off x="1610" y="2592"/>
                <a:ext cx="8" cy="14"/>
              </a:xfrm>
              <a:custGeom>
                <a:avLst/>
                <a:gdLst>
                  <a:gd name="T0" fmla="*/ 6 w 8"/>
                  <a:gd name="T1" fmla="*/ 2 h 14"/>
                  <a:gd name="T2" fmla="*/ 6 w 8"/>
                  <a:gd name="T3" fmla="*/ 2 h 14"/>
                  <a:gd name="T4" fmla="*/ 8 w 8"/>
                  <a:gd name="T5" fmla="*/ 6 h 14"/>
                  <a:gd name="T6" fmla="*/ 8 w 8"/>
                  <a:gd name="T7" fmla="*/ 10 h 14"/>
                  <a:gd name="T8" fmla="*/ 8 w 8"/>
                  <a:gd name="T9" fmla="*/ 10 h 14"/>
                  <a:gd name="T10" fmla="*/ 8 w 8"/>
                  <a:gd name="T11" fmla="*/ 12 h 14"/>
                  <a:gd name="T12" fmla="*/ 6 w 8"/>
                  <a:gd name="T13" fmla="*/ 14 h 14"/>
                  <a:gd name="T14" fmla="*/ 2 w 8"/>
                  <a:gd name="T15" fmla="*/ 12 h 14"/>
                  <a:gd name="T16" fmla="*/ 2 w 8"/>
                  <a:gd name="T17" fmla="*/ 12 h 14"/>
                  <a:gd name="T18" fmla="*/ 0 w 8"/>
                  <a:gd name="T19" fmla="*/ 10 h 14"/>
                  <a:gd name="T20" fmla="*/ 0 w 8"/>
                  <a:gd name="T21" fmla="*/ 6 h 14"/>
                  <a:gd name="T22" fmla="*/ 0 w 8"/>
                  <a:gd name="T23" fmla="*/ 6 h 14"/>
                  <a:gd name="T24" fmla="*/ 2 w 8"/>
                  <a:gd name="T25" fmla="*/ 2 h 14"/>
                  <a:gd name="T26" fmla="*/ 2 w 8"/>
                  <a:gd name="T27" fmla="*/ 2 h 14"/>
                  <a:gd name="T28" fmla="*/ 6 w 8"/>
                  <a:gd name="T29" fmla="*/ 2 h 14"/>
                  <a:gd name="T30" fmla="*/ 6 w 8"/>
                  <a:gd name="T31" fmla="*/ 2 h 14"/>
                  <a:gd name="T32" fmla="*/ 6 w 8"/>
                  <a:gd name="T33" fmla="*/ 0 h 14"/>
                  <a:gd name="T34" fmla="*/ 6 w 8"/>
                  <a:gd name="T35" fmla="*/ 2 h 14"/>
                  <a:gd name="T36" fmla="*/ 6 w 8"/>
                  <a:gd name="T3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4">
                    <a:moveTo>
                      <a:pt x="6" y="2"/>
                    </a:moveTo>
                    <a:lnTo>
                      <a:pt x="6" y="2"/>
                    </a:lnTo>
                    <a:lnTo>
                      <a:pt x="8" y="6"/>
                    </a:lnTo>
                    <a:lnTo>
                      <a:pt x="8" y="10"/>
                    </a:lnTo>
                    <a:lnTo>
                      <a:pt x="8" y="10"/>
                    </a:lnTo>
                    <a:lnTo>
                      <a:pt x="8" y="12"/>
                    </a:lnTo>
                    <a:lnTo>
                      <a:pt x="6" y="14"/>
                    </a:lnTo>
                    <a:lnTo>
                      <a:pt x="2" y="12"/>
                    </a:lnTo>
                    <a:lnTo>
                      <a:pt x="2" y="12"/>
                    </a:lnTo>
                    <a:lnTo>
                      <a:pt x="0" y="10"/>
                    </a:lnTo>
                    <a:lnTo>
                      <a:pt x="0" y="6"/>
                    </a:lnTo>
                    <a:lnTo>
                      <a:pt x="0" y="6"/>
                    </a:lnTo>
                    <a:lnTo>
                      <a:pt x="2" y="2"/>
                    </a:lnTo>
                    <a:lnTo>
                      <a:pt x="2" y="2"/>
                    </a:lnTo>
                    <a:lnTo>
                      <a:pt x="6" y="2"/>
                    </a:lnTo>
                    <a:lnTo>
                      <a:pt x="6" y="2"/>
                    </a:lnTo>
                    <a:lnTo>
                      <a:pt x="6"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4" name="Freeform 1189">
                <a:extLst>
                  <a:ext uri="{FF2B5EF4-FFF2-40B4-BE49-F238E27FC236}">
                    <a16:creationId xmlns:a16="http://schemas.microsoft.com/office/drawing/2014/main" id="{C1DA8ADA-207A-DDA3-9DBD-81966991682E}"/>
                  </a:ext>
                </a:extLst>
              </p:cNvPr>
              <p:cNvSpPr>
                <a:spLocks/>
              </p:cNvSpPr>
              <p:nvPr/>
            </p:nvSpPr>
            <p:spPr bwMode="auto">
              <a:xfrm>
                <a:off x="1614" y="2572"/>
                <a:ext cx="4" cy="8"/>
              </a:xfrm>
              <a:custGeom>
                <a:avLst/>
                <a:gdLst>
                  <a:gd name="T0" fmla="*/ 0 w 4"/>
                  <a:gd name="T1" fmla="*/ 8 h 8"/>
                  <a:gd name="T2" fmla="*/ 0 w 4"/>
                  <a:gd name="T3" fmla="*/ 8 h 8"/>
                  <a:gd name="T4" fmla="*/ 0 w 4"/>
                  <a:gd name="T5" fmla="*/ 6 h 8"/>
                  <a:gd name="T6" fmla="*/ 0 w 4"/>
                  <a:gd name="T7" fmla="*/ 6 h 8"/>
                  <a:gd name="T8" fmla="*/ 2 w 4"/>
                  <a:gd name="T9" fmla="*/ 0 h 8"/>
                  <a:gd name="T10" fmla="*/ 4 w 4"/>
                  <a:gd name="T11" fmla="*/ 0 h 8"/>
                  <a:gd name="T12" fmla="*/ 4 w 4"/>
                  <a:gd name="T13" fmla="*/ 0 h 8"/>
                  <a:gd name="T14" fmla="*/ 4 w 4"/>
                  <a:gd name="T15" fmla="*/ 6 h 8"/>
                  <a:gd name="T16" fmla="*/ 0 w 4"/>
                  <a:gd name="T17" fmla="*/ 8 h 8"/>
                  <a:gd name="T18" fmla="*/ 0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8"/>
                    </a:moveTo>
                    <a:lnTo>
                      <a:pt x="0" y="8"/>
                    </a:lnTo>
                    <a:lnTo>
                      <a:pt x="0" y="6"/>
                    </a:lnTo>
                    <a:lnTo>
                      <a:pt x="0" y="6"/>
                    </a:lnTo>
                    <a:lnTo>
                      <a:pt x="2" y="0"/>
                    </a:lnTo>
                    <a:lnTo>
                      <a:pt x="4" y="0"/>
                    </a:lnTo>
                    <a:lnTo>
                      <a:pt x="4" y="0"/>
                    </a:lnTo>
                    <a:lnTo>
                      <a:pt x="4" y="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5" name="Freeform 1190">
                <a:extLst>
                  <a:ext uri="{FF2B5EF4-FFF2-40B4-BE49-F238E27FC236}">
                    <a16:creationId xmlns:a16="http://schemas.microsoft.com/office/drawing/2014/main" id="{67AFB417-0026-D447-A675-CB7FFBFE6F2E}"/>
                  </a:ext>
                </a:extLst>
              </p:cNvPr>
              <p:cNvSpPr>
                <a:spLocks/>
              </p:cNvSpPr>
              <p:nvPr/>
            </p:nvSpPr>
            <p:spPr bwMode="auto">
              <a:xfrm>
                <a:off x="1626" y="2612"/>
                <a:ext cx="4" cy="12"/>
              </a:xfrm>
              <a:custGeom>
                <a:avLst/>
                <a:gdLst>
                  <a:gd name="T0" fmla="*/ 4 w 4"/>
                  <a:gd name="T1" fmla="*/ 4 h 12"/>
                  <a:gd name="T2" fmla="*/ 4 w 4"/>
                  <a:gd name="T3" fmla="*/ 4 h 12"/>
                  <a:gd name="T4" fmla="*/ 2 w 4"/>
                  <a:gd name="T5" fmla="*/ 6 h 12"/>
                  <a:gd name="T6" fmla="*/ 0 w 4"/>
                  <a:gd name="T7" fmla="*/ 12 h 12"/>
                  <a:gd name="T8" fmla="*/ 0 w 4"/>
                  <a:gd name="T9" fmla="*/ 12 h 12"/>
                  <a:gd name="T10" fmla="*/ 0 w 4"/>
                  <a:gd name="T11" fmla="*/ 6 h 12"/>
                  <a:gd name="T12" fmla="*/ 0 w 4"/>
                  <a:gd name="T13" fmla="*/ 2 h 12"/>
                  <a:gd name="T14" fmla="*/ 0 w 4"/>
                  <a:gd name="T15" fmla="*/ 2 h 12"/>
                  <a:gd name="T16" fmla="*/ 2 w 4"/>
                  <a:gd name="T17" fmla="*/ 0 h 12"/>
                  <a:gd name="T18" fmla="*/ 2 w 4"/>
                  <a:gd name="T19" fmla="*/ 0 h 12"/>
                  <a:gd name="T20" fmla="*/ 4 w 4"/>
                  <a:gd name="T21" fmla="*/ 4 h 12"/>
                  <a:gd name="T22" fmla="*/ 4 w 4"/>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4" y="4"/>
                    </a:moveTo>
                    <a:lnTo>
                      <a:pt x="4" y="4"/>
                    </a:lnTo>
                    <a:lnTo>
                      <a:pt x="2" y="6"/>
                    </a:lnTo>
                    <a:lnTo>
                      <a:pt x="0" y="12"/>
                    </a:lnTo>
                    <a:lnTo>
                      <a:pt x="0" y="12"/>
                    </a:lnTo>
                    <a:lnTo>
                      <a:pt x="0"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6" name="Freeform 1191">
                <a:extLst>
                  <a:ext uri="{FF2B5EF4-FFF2-40B4-BE49-F238E27FC236}">
                    <a16:creationId xmlns:a16="http://schemas.microsoft.com/office/drawing/2014/main" id="{ABB2DE72-6B6A-A905-5FDA-0791F71E5FFE}"/>
                  </a:ext>
                </a:extLst>
              </p:cNvPr>
              <p:cNvSpPr>
                <a:spLocks/>
              </p:cNvSpPr>
              <p:nvPr/>
            </p:nvSpPr>
            <p:spPr bwMode="auto">
              <a:xfrm>
                <a:off x="1592" y="2516"/>
                <a:ext cx="28" cy="44"/>
              </a:xfrm>
              <a:custGeom>
                <a:avLst/>
                <a:gdLst>
                  <a:gd name="T0" fmla="*/ 8 w 28"/>
                  <a:gd name="T1" fmla="*/ 30 h 44"/>
                  <a:gd name="T2" fmla="*/ 8 w 28"/>
                  <a:gd name="T3" fmla="*/ 30 h 44"/>
                  <a:gd name="T4" fmla="*/ 4 w 28"/>
                  <a:gd name="T5" fmla="*/ 28 h 44"/>
                  <a:gd name="T6" fmla="*/ 2 w 28"/>
                  <a:gd name="T7" fmla="*/ 24 h 44"/>
                  <a:gd name="T8" fmla="*/ 0 w 28"/>
                  <a:gd name="T9" fmla="*/ 18 h 44"/>
                  <a:gd name="T10" fmla="*/ 2 w 28"/>
                  <a:gd name="T11" fmla="*/ 8 h 44"/>
                  <a:gd name="T12" fmla="*/ 2 w 28"/>
                  <a:gd name="T13" fmla="*/ 8 h 44"/>
                  <a:gd name="T14" fmla="*/ 4 w 28"/>
                  <a:gd name="T15" fmla="*/ 4 h 44"/>
                  <a:gd name="T16" fmla="*/ 6 w 28"/>
                  <a:gd name="T17" fmla="*/ 4 h 44"/>
                  <a:gd name="T18" fmla="*/ 10 w 28"/>
                  <a:gd name="T19" fmla="*/ 2 h 44"/>
                  <a:gd name="T20" fmla="*/ 10 w 28"/>
                  <a:gd name="T21" fmla="*/ 2 h 44"/>
                  <a:gd name="T22" fmla="*/ 18 w 28"/>
                  <a:gd name="T23" fmla="*/ 2 h 44"/>
                  <a:gd name="T24" fmla="*/ 18 w 28"/>
                  <a:gd name="T25" fmla="*/ 2 h 44"/>
                  <a:gd name="T26" fmla="*/ 18 w 28"/>
                  <a:gd name="T27" fmla="*/ 4 h 44"/>
                  <a:gd name="T28" fmla="*/ 20 w 28"/>
                  <a:gd name="T29" fmla="*/ 4 h 44"/>
                  <a:gd name="T30" fmla="*/ 22 w 28"/>
                  <a:gd name="T31" fmla="*/ 0 h 44"/>
                  <a:gd name="T32" fmla="*/ 24 w 28"/>
                  <a:gd name="T33" fmla="*/ 0 h 44"/>
                  <a:gd name="T34" fmla="*/ 24 w 28"/>
                  <a:gd name="T35" fmla="*/ 2 h 44"/>
                  <a:gd name="T36" fmla="*/ 24 w 28"/>
                  <a:gd name="T37" fmla="*/ 2 h 44"/>
                  <a:gd name="T38" fmla="*/ 26 w 28"/>
                  <a:gd name="T39" fmla="*/ 16 h 44"/>
                  <a:gd name="T40" fmla="*/ 28 w 28"/>
                  <a:gd name="T41" fmla="*/ 24 h 44"/>
                  <a:gd name="T42" fmla="*/ 26 w 28"/>
                  <a:gd name="T43" fmla="*/ 30 h 44"/>
                  <a:gd name="T44" fmla="*/ 26 w 28"/>
                  <a:gd name="T45" fmla="*/ 30 h 44"/>
                  <a:gd name="T46" fmla="*/ 24 w 28"/>
                  <a:gd name="T47" fmla="*/ 34 h 44"/>
                  <a:gd name="T48" fmla="*/ 24 w 28"/>
                  <a:gd name="T49" fmla="*/ 34 h 44"/>
                  <a:gd name="T50" fmla="*/ 22 w 28"/>
                  <a:gd name="T51" fmla="*/ 34 h 44"/>
                  <a:gd name="T52" fmla="*/ 20 w 28"/>
                  <a:gd name="T53" fmla="*/ 38 h 44"/>
                  <a:gd name="T54" fmla="*/ 20 w 28"/>
                  <a:gd name="T55" fmla="*/ 38 h 44"/>
                  <a:gd name="T56" fmla="*/ 18 w 28"/>
                  <a:gd name="T57" fmla="*/ 44 h 44"/>
                  <a:gd name="T58" fmla="*/ 18 w 28"/>
                  <a:gd name="T59" fmla="*/ 44 h 44"/>
                  <a:gd name="T60" fmla="*/ 18 w 28"/>
                  <a:gd name="T61" fmla="*/ 44 h 44"/>
                  <a:gd name="T62" fmla="*/ 18 w 28"/>
                  <a:gd name="T63" fmla="*/ 44 h 44"/>
                  <a:gd name="T64" fmla="*/ 12 w 28"/>
                  <a:gd name="T65" fmla="*/ 44 h 44"/>
                  <a:gd name="T66" fmla="*/ 12 w 28"/>
                  <a:gd name="T67" fmla="*/ 44 h 44"/>
                  <a:gd name="T68" fmla="*/ 12 w 28"/>
                  <a:gd name="T69" fmla="*/ 36 h 44"/>
                  <a:gd name="T70" fmla="*/ 8 w 28"/>
                  <a:gd name="T71" fmla="*/ 30 h 44"/>
                  <a:gd name="T72" fmla="*/ 8 w 28"/>
                  <a:gd name="T7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44">
                    <a:moveTo>
                      <a:pt x="8" y="30"/>
                    </a:moveTo>
                    <a:lnTo>
                      <a:pt x="8" y="30"/>
                    </a:lnTo>
                    <a:lnTo>
                      <a:pt x="4" y="28"/>
                    </a:lnTo>
                    <a:lnTo>
                      <a:pt x="2" y="24"/>
                    </a:lnTo>
                    <a:lnTo>
                      <a:pt x="0" y="18"/>
                    </a:lnTo>
                    <a:lnTo>
                      <a:pt x="2" y="8"/>
                    </a:lnTo>
                    <a:lnTo>
                      <a:pt x="2" y="8"/>
                    </a:lnTo>
                    <a:lnTo>
                      <a:pt x="4" y="4"/>
                    </a:lnTo>
                    <a:lnTo>
                      <a:pt x="6" y="4"/>
                    </a:lnTo>
                    <a:lnTo>
                      <a:pt x="10" y="2"/>
                    </a:lnTo>
                    <a:lnTo>
                      <a:pt x="10" y="2"/>
                    </a:lnTo>
                    <a:lnTo>
                      <a:pt x="18" y="2"/>
                    </a:lnTo>
                    <a:lnTo>
                      <a:pt x="18" y="2"/>
                    </a:lnTo>
                    <a:lnTo>
                      <a:pt x="18" y="4"/>
                    </a:lnTo>
                    <a:lnTo>
                      <a:pt x="20" y="4"/>
                    </a:lnTo>
                    <a:lnTo>
                      <a:pt x="22" y="0"/>
                    </a:lnTo>
                    <a:lnTo>
                      <a:pt x="24" y="0"/>
                    </a:lnTo>
                    <a:lnTo>
                      <a:pt x="24" y="2"/>
                    </a:lnTo>
                    <a:lnTo>
                      <a:pt x="24" y="2"/>
                    </a:lnTo>
                    <a:lnTo>
                      <a:pt x="26" y="16"/>
                    </a:lnTo>
                    <a:lnTo>
                      <a:pt x="28" y="24"/>
                    </a:lnTo>
                    <a:lnTo>
                      <a:pt x="26" y="30"/>
                    </a:lnTo>
                    <a:lnTo>
                      <a:pt x="26" y="30"/>
                    </a:lnTo>
                    <a:lnTo>
                      <a:pt x="24" y="34"/>
                    </a:lnTo>
                    <a:lnTo>
                      <a:pt x="24" y="34"/>
                    </a:lnTo>
                    <a:lnTo>
                      <a:pt x="22" y="34"/>
                    </a:lnTo>
                    <a:lnTo>
                      <a:pt x="20" y="38"/>
                    </a:lnTo>
                    <a:lnTo>
                      <a:pt x="20" y="38"/>
                    </a:lnTo>
                    <a:lnTo>
                      <a:pt x="18" y="44"/>
                    </a:lnTo>
                    <a:lnTo>
                      <a:pt x="18" y="44"/>
                    </a:lnTo>
                    <a:lnTo>
                      <a:pt x="18" y="44"/>
                    </a:lnTo>
                    <a:lnTo>
                      <a:pt x="18" y="44"/>
                    </a:lnTo>
                    <a:lnTo>
                      <a:pt x="12" y="44"/>
                    </a:lnTo>
                    <a:lnTo>
                      <a:pt x="12" y="44"/>
                    </a:lnTo>
                    <a:lnTo>
                      <a:pt x="12" y="36"/>
                    </a:lnTo>
                    <a:lnTo>
                      <a:pt x="8" y="30"/>
                    </a:lnTo>
                    <a:lnTo>
                      <a:pt x="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7" name="Freeform 1192">
                <a:extLst>
                  <a:ext uri="{FF2B5EF4-FFF2-40B4-BE49-F238E27FC236}">
                    <a16:creationId xmlns:a16="http://schemas.microsoft.com/office/drawing/2014/main" id="{79571401-128A-8FB8-B702-7BFC1D852289}"/>
                  </a:ext>
                </a:extLst>
              </p:cNvPr>
              <p:cNvSpPr>
                <a:spLocks/>
              </p:cNvSpPr>
              <p:nvPr/>
            </p:nvSpPr>
            <p:spPr bwMode="auto">
              <a:xfrm>
                <a:off x="1592" y="2544"/>
                <a:ext cx="16" cy="26"/>
              </a:xfrm>
              <a:custGeom>
                <a:avLst/>
                <a:gdLst>
                  <a:gd name="T0" fmla="*/ 8 w 16"/>
                  <a:gd name="T1" fmla="*/ 2 h 26"/>
                  <a:gd name="T2" fmla="*/ 8 w 16"/>
                  <a:gd name="T3" fmla="*/ 2 h 26"/>
                  <a:gd name="T4" fmla="*/ 10 w 16"/>
                  <a:gd name="T5" fmla="*/ 2 h 26"/>
                  <a:gd name="T6" fmla="*/ 10 w 16"/>
                  <a:gd name="T7" fmla="*/ 2 h 26"/>
                  <a:gd name="T8" fmla="*/ 12 w 16"/>
                  <a:gd name="T9" fmla="*/ 2 h 26"/>
                  <a:gd name="T10" fmla="*/ 14 w 16"/>
                  <a:gd name="T11" fmla="*/ 2 h 26"/>
                  <a:gd name="T12" fmla="*/ 14 w 16"/>
                  <a:gd name="T13" fmla="*/ 0 h 26"/>
                  <a:gd name="T14" fmla="*/ 16 w 16"/>
                  <a:gd name="T15" fmla="*/ 4 h 26"/>
                  <a:gd name="T16" fmla="*/ 16 w 16"/>
                  <a:gd name="T17" fmla="*/ 4 h 26"/>
                  <a:gd name="T18" fmla="*/ 16 w 16"/>
                  <a:gd name="T19" fmla="*/ 10 h 26"/>
                  <a:gd name="T20" fmla="*/ 14 w 16"/>
                  <a:gd name="T21" fmla="*/ 12 h 26"/>
                  <a:gd name="T22" fmla="*/ 12 w 16"/>
                  <a:gd name="T23" fmla="*/ 14 h 26"/>
                  <a:gd name="T24" fmla="*/ 12 w 16"/>
                  <a:gd name="T25" fmla="*/ 16 h 26"/>
                  <a:gd name="T26" fmla="*/ 12 w 16"/>
                  <a:gd name="T27" fmla="*/ 16 h 26"/>
                  <a:gd name="T28" fmla="*/ 10 w 16"/>
                  <a:gd name="T29" fmla="*/ 20 h 26"/>
                  <a:gd name="T30" fmla="*/ 8 w 16"/>
                  <a:gd name="T31" fmla="*/ 20 h 26"/>
                  <a:gd name="T32" fmla="*/ 8 w 16"/>
                  <a:gd name="T33" fmla="*/ 20 h 26"/>
                  <a:gd name="T34" fmla="*/ 6 w 16"/>
                  <a:gd name="T35" fmla="*/ 26 h 26"/>
                  <a:gd name="T36" fmla="*/ 4 w 16"/>
                  <a:gd name="T37" fmla="*/ 26 h 26"/>
                  <a:gd name="T38" fmla="*/ 2 w 16"/>
                  <a:gd name="T39" fmla="*/ 26 h 26"/>
                  <a:gd name="T40" fmla="*/ 2 w 16"/>
                  <a:gd name="T41" fmla="*/ 26 h 26"/>
                  <a:gd name="T42" fmla="*/ 0 w 16"/>
                  <a:gd name="T43" fmla="*/ 18 h 26"/>
                  <a:gd name="T44" fmla="*/ 0 w 16"/>
                  <a:gd name="T45" fmla="*/ 12 h 26"/>
                  <a:gd name="T46" fmla="*/ 0 w 16"/>
                  <a:gd name="T47" fmla="*/ 12 h 26"/>
                  <a:gd name="T48" fmla="*/ 2 w 16"/>
                  <a:gd name="T49" fmla="*/ 10 h 26"/>
                  <a:gd name="T50" fmla="*/ 2 w 16"/>
                  <a:gd name="T51" fmla="*/ 10 h 26"/>
                  <a:gd name="T52" fmla="*/ 6 w 16"/>
                  <a:gd name="T53" fmla="*/ 6 h 26"/>
                  <a:gd name="T54" fmla="*/ 8 w 16"/>
                  <a:gd name="T55" fmla="*/ 2 h 26"/>
                  <a:gd name="T56" fmla="*/ 8 w 16"/>
                  <a:gd name="T5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6">
                    <a:moveTo>
                      <a:pt x="8" y="2"/>
                    </a:moveTo>
                    <a:lnTo>
                      <a:pt x="8" y="2"/>
                    </a:lnTo>
                    <a:lnTo>
                      <a:pt x="10" y="2"/>
                    </a:lnTo>
                    <a:lnTo>
                      <a:pt x="10" y="2"/>
                    </a:lnTo>
                    <a:lnTo>
                      <a:pt x="12" y="2"/>
                    </a:lnTo>
                    <a:lnTo>
                      <a:pt x="14" y="2"/>
                    </a:lnTo>
                    <a:lnTo>
                      <a:pt x="14" y="0"/>
                    </a:lnTo>
                    <a:lnTo>
                      <a:pt x="16" y="4"/>
                    </a:lnTo>
                    <a:lnTo>
                      <a:pt x="16" y="4"/>
                    </a:lnTo>
                    <a:lnTo>
                      <a:pt x="16" y="10"/>
                    </a:lnTo>
                    <a:lnTo>
                      <a:pt x="14" y="12"/>
                    </a:lnTo>
                    <a:lnTo>
                      <a:pt x="12" y="14"/>
                    </a:lnTo>
                    <a:lnTo>
                      <a:pt x="12" y="16"/>
                    </a:lnTo>
                    <a:lnTo>
                      <a:pt x="12" y="16"/>
                    </a:lnTo>
                    <a:lnTo>
                      <a:pt x="10" y="20"/>
                    </a:lnTo>
                    <a:lnTo>
                      <a:pt x="8" y="20"/>
                    </a:lnTo>
                    <a:lnTo>
                      <a:pt x="8" y="20"/>
                    </a:lnTo>
                    <a:lnTo>
                      <a:pt x="6" y="26"/>
                    </a:lnTo>
                    <a:lnTo>
                      <a:pt x="4" y="26"/>
                    </a:lnTo>
                    <a:lnTo>
                      <a:pt x="2" y="26"/>
                    </a:lnTo>
                    <a:lnTo>
                      <a:pt x="2" y="26"/>
                    </a:lnTo>
                    <a:lnTo>
                      <a:pt x="0" y="18"/>
                    </a:lnTo>
                    <a:lnTo>
                      <a:pt x="0" y="12"/>
                    </a:lnTo>
                    <a:lnTo>
                      <a:pt x="0" y="12"/>
                    </a:lnTo>
                    <a:lnTo>
                      <a:pt x="2" y="10"/>
                    </a:lnTo>
                    <a:lnTo>
                      <a:pt x="2" y="10"/>
                    </a:lnTo>
                    <a:lnTo>
                      <a:pt x="6" y="6"/>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8" name="Freeform 1193">
                <a:extLst>
                  <a:ext uri="{FF2B5EF4-FFF2-40B4-BE49-F238E27FC236}">
                    <a16:creationId xmlns:a16="http://schemas.microsoft.com/office/drawing/2014/main" id="{64728EB1-623A-E6F3-82BC-972EB12FF366}"/>
                  </a:ext>
                </a:extLst>
              </p:cNvPr>
              <p:cNvSpPr>
                <a:spLocks/>
              </p:cNvSpPr>
              <p:nvPr/>
            </p:nvSpPr>
            <p:spPr bwMode="auto">
              <a:xfrm>
                <a:off x="1586" y="2548"/>
                <a:ext cx="14" cy="34"/>
              </a:xfrm>
              <a:custGeom>
                <a:avLst/>
                <a:gdLst>
                  <a:gd name="T0" fmla="*/ 0 w 14"/>
                  <a:gd name="T1" fmla="*/ 24 h 34"/>
                  <a:gd name="T2" fmla="*/ 0 w 14"/>
                  <a:gd name="T3" fmla="*/ 24 h 34"/>
                  <a:gd name="T4" fmla="*/ 2 w 14"/>
                  <a:gd name="T5" fmla="*/ 16 h 34"/>
                  <a:gd name="T6" fmla="*/ 2 w 14"/>
                  <a:gd name="T7" fmla="*/ 6 h 34"/>
                  <a:gd name="T8" fmla="*/ 2 w 14"/>
                  <a:gd name="T9" fmla="*/ 6 h 34"/>
                  <a:gd name="T10" fmla="*/ 6 w 14"/>
                  <a:gd name="T11" fmla="*/ 0 h 34"/>
                  <a:gd name="T12" fmla="*/ 8 w 14"/>
                  <a:gd name="T13" fmla="*/ 6 h 34"/>
                  <a:gd name="T14" fmla="*/ 8 w 14"/>
                  <a:gd name="T15" fmla="*/ 6 h 34"/>
                  <a:gd name="T16" fmla="*/ 8 w 14"/>
                  <a:gd name="T17" fmla="*/ 6 h 34"/>
                  <a:gd name="T18" fmla="*/ 6 w 14"/>
                  <a:gd name="T19" fmla="*/ 14 h 34"/>
                  <a:gd name="T20" fmla="*/ 6 w 14"/>
                  <a:gd name="T21" fmla="*/ 18 h 34"/>
                  <a:gd name="T22" fmla="*/ 8 w 14"/>
                  <a:gd name="T23" fmla="*/ 22 h 34"/>
                  <a:gd name="T24" fmla="*/ 14 w 14"/>
                  <a:gd name="T25" fmla="*/ 24 h 34"/>
                  <a:gd name="T26" fmla="*/ 14 w 14"/>
                  <a:gd name="T27" fmla="*/ 24 h 34"/>
                  <a:gd name="T28" fmla="*/ 14 w 14"/>
                  <a:gd name="T29" fmla="*/ 30 h 34"/>
                  <a:gd name="T30" fmla="*/ 14 w 14"/>
                  <a:gd name="T31" fmla="*/ 30 h 34"/>
                  <a:gd name="T32" fmla="*/ 10 w 14"/>
                  <a:gd name="T33" fmla="*/ 34 h 34"/>
                  <a:gd name="T34" fmla="*/ 8 w 14"/>
                  <a:gd name="T35" fmla="*/ 32 h 34"/>
                  <a:gd name="T36" fmla="*/ 8 w 14"/>
                  <a:gd name="T37" fmla="*/ 32 h 34"/>
                  <a:gd name="T38" fmla="*/ 6 w 14"/>
                  <a:gd name="T39" fmla="*/ 30 h 34"/>
                  <a:gd name="T40" fmla="*/ 4 w 14"/>
                  <a:gd name="T41" fmla="*/ 30 h 34"/>
                  <a:gd name="T42" fmla="*/ 2 w 14"/>
                  <a:gd name="T43" fmla="*/ 30 h 34"/>
                  <a:gd name="T44" fmla="*/ 0 w 14"/>
                  <a:gd name="T45" fmla="*/ 24 h 34"/>
                  <a:gd name="T46" fmla="*/ 0 w 14"/>
                  <a:gd name="T47"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4">
                    <a:moveTo>
                      <a:pt x="0" y="24"/>
                    </a:moveTo>
                    <a:lnTo>
                      <a:pt x="0" y="24"/>
                    </a:lnTo>
                    <a:lnTo>
                      <a:pt x="2" y="16"/>
                    </a:lnTo>
                    <a:lnTo>
                      <a:pt x="2" y="6"/>
                    </a:lnTo>
                    <a:lnTo>
                      <a:pt x="2" y="6"/>
                    </a:lnTo>
                    <a:lnTo>
                      <a:pt x="6" y="0"/>
                    </a:lnTo>
                    <a:lnTo>
                      <a:pt x="8" y="6"/>
                    </a:lnTo>
                    <a:lnTo>
                      <a:pt x="8" y="6"/>
                    </a:lnTo>
                    <a:lnTo>
                      <a:pt x="8" y="6"/>
                    </a:lnTo>
                    <a:lnTo>
                      <a:pt x="6" y="14"/>
                    </a:lnTo>
                    <a:lnTo>
                      <a:pt x="6" y="18"/>
                    </a:lnTo>
                    <a:lnTo>
                      <a:pt x="8" y="22"/>
                    </a:lnTo>
                    <a:lnTo>
                      <a:pt x="14" y="24"/>
                    </a:lnTo>
                    <a:lnTo>
                      <a:pt x="14" y="24"/>
                    </a:lnTo>
                    <a:lnTo>
                      <a:pt x="14" y="30"/>
                    </a:lnTo>
                    <a:lnTo>
                      <a:pt x="14" y="30"/>
                    </a:lnTo>
                    <a:lnTo>
                      <a:pt x="10" y="34"/>
                    </a:lnTo>
                    <a:lnTo>
                      <a:pt x="8" y="32"/>
                    </a:lnTo>
                    <a:lnTo>
                      <a:pt x="8" y="32"/>
                    </a:lnTo>
                    <a:lnTo>
                      <a:pt x="6" y="30"/>
                    </a:lnTo>
                    <a:lnTo>
                      <a:pt x="4" y="30"/>
                    </a:lnTo>
                    <a:lnTo>
                      <a:pt x="2"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9" name="Freeform 1194">
                <a:extLst>
                  <a:ext uri="{FF2B5EF4-FFF2-40B4-BE49-F238E27FC236}">
                    <a16:creationId xmlns:a16="http://schemas.microsoft.com/office/drawing/2014/main" id="{7E2CF11A-3252-793E-A2F5-AF7FED5BA9DD}"/>
                  </a:ext>
                </a:extLst>
              </p:cNvPr>
              <p:cNvSpPr>
                <a:spLocks/>
              </p:cNvSpPr>
              <p:nvPr/>
            </p:nvSpPr>
            <p:spPr bwMode="auto">
              <a:xfrm>
                <a:off x="1590" y="2554"/>
                <a:ext cx="10" cy="18"/>
              </a:xfrm>
              <a:custGeom>
                <a:avLst/>
                <a:gdLst>
                  <a:gd name="T0" fmla="*/ 10 w 10"/>
                  <a:gd name="T1" fmla="*/ 18 h 18"/>
                  <a:gd name="T2" fmla="*/ 10 w 10"/>
                  <a:gd name="T3" fmla="*/ 18 h 18"/>
                  <a:gd name="T4" fmla="*/ 4 w 10"/>
                  <a:gd name="T5" fmla="*/ 18 h 18"/>
                  <a:gd name="T6" fmla="*/ 4 w 10"/>
                  <a:gd name="T7" fmla="*/ 18 h 18"/>
                  <a:gd name="T8" fmla="*/ 2 w 10"/>
                  <a:gd name="T9" fmla="*/ 18 h 18"/>
                  <a:gd name="T10" fmla="*/ 0 w 10"/>
                  <a:gd name="T11" fmla="*/ 18 h 18"/>
                  <a:gd name="T12" fmla="*/ 0 w 10"/>
                  <a:gd name="T13" fmla="*/ 14 h 18"/>
                  <a:gd name="T14" fmla="*/ 0 w 10"/>
                  <a:gd name="T15" fmla="*/ 14 h 18"/>
                  <a:gd name="T16" fmla="*/ 0 w 10"/>
                  <a:gd name="T17" fmla="*/ 6 h 18"/>
                  <a:gd name="T18" fmla="*/ 2 w 10"/>
                  <a:gd name="T19" fmla="*/ 2 h 18"/>
                  <a:gd name="T20" fmla="*/ 4 w 10"/>
                  <a:gd name="T21" fmla="*/ 0 h 18"/>
                  <a:gd name="T22" fmla="*/ 4 w 10"/>
                  <a:gd name="T23" fmla="*/ 0 h 18"/>
                  <a:gd name="T24" fmla="*/ 4 w 10"/>
                  <a:gd name="T25" fmla="*/ 10 h 18"/>
                  <a:gd name="T26" fmla="*/ 6 w 10"/>
                  <a:gd name="T27" fmla="*/ 14 h 18"/>
                  <a:gd name="T28" fmla="*/ 8 w 10"/>
                  <a:gd name="T29" fmla="*/ 12 h 18"/>
                  <a:gd name="T30" fmla="*/ 10 w 10"/>
                  <a:gd name="T31" fmla="*/ 10 h 18"/>
                  <a:gd name="T32" fmla="*/ 10 w 10"/>
                  <a:gd name="T33" fmla="*/ 10 h 18"/>
                  <a:gd name="T34" fmla="*/ 10 w 10"/>
                  <a:gd name="T35" fmla="*/ 18 h 18"/>
                  <a:gd name="T36" fmla="*/ 10 w 10"/>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8">
                    <a:moveTo>
                      <a:pt x="10" y="18"/>
                    </a:moveTo>
                    <a:lnTo>
                      <a:pt x="10" y="18"/>
                    </a:lnTo>
                    <a:lnTo>
                      <a:pt x="4" y="18"/>
                    </a:lnTo>
                    <a:lnTo>
                      <a:pt x="4" y="18"/>
                    </a:lnTo>
                    <a:lnTo>
                      <a:pt x="2" y="18"/>
                    </a:lnTo>
                    <a:lnTo>
                      <a:pt x="0" y="18"/>
                    </a:lnTo>
                    <a:lnTo>
                      <a:pt x="0" y="14"/>
                    </a:lnTo>
                    <a:lnTo>
                      <a:pt x="0" y="14"/>
                    </a:lnTo>
                    <a:lnTo>
                      <a:pt x="0" y="6"/>
                    </a:lnTo>
                    <a:lnTo>
                      <a:pt x="2" y="2"/>
                    </a:lnTo>
                    <a:lnTo>
                      <a:pt x="4" y="0"/>
                    </a:lnTo>
                    <a:lnTo>
                      <a:pt x="4" y="0"/>
                    </a:lnTo>
                    <a:lnTo>
                      <a:pt x="4" y="10"/>
                    </a:lnTo>
                    <a:lnTo>
                      <a:pt x="6" y="14"/>
                    </a:lnTo>
                    <a:lnTo>
                      <a:pt x="8" y="12"/>
                    </a:lnTo>
                    <a:lnTo>
                      <a:pt x="10" y="10"/>
                    </a:lnTo>
                    <a:lnTo>
                      <a:pt x="10" y="10"/>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0" name="Freeform 1195">
                <a:extLst>
                  <a:ext uri="{FF2B5EF4-FFF2-40B4-BE49-F238E27FC236}">
                    <a16:creationId xmlns:a16="http://schemas.microsoft.com/office/drawing/2014/main" id="{6C85F909-2BEE-B12E-5771-36217E31AF1A}"/>
                  </a:ext>
                </a:extLst>
              </p:cNvPr>
              <p:cNvSpPr>
                <a:spLocks/>
              </p:cNvSpPr>
              <p:nvPr/>
            </p:nvSpPr>
            <p:spPr bwMode="auto">
              <a:xfrm>
                <a:off x="1656" y="2656"/>
                <a:ext cx="42" cy="105"/>
              </a:xfrm>
              <a:custGeom>
                <a:avLst/>
                <a:gdLst>
                  <a:gd name="T0" fmla="*/ 40 w 42"/>
                  <a:gd name="T1" fmla="*/ 105 h 105"/>
                  <a:gd name="T2" fmla="*/ 36 w 42"/>
                  <a:gd name="T3" fmla="*/ 103 h 105"/>
                  <a:gd name="T4" fmla="*/ 26 w 42"/>
                  <a:gd name="T5" fmla="*/ 93 h 105"/>
                  <a:gd name="T6" fmla="*/ 22 w 42"/>
                  <a:gd name="T7" fmla="*/ 89 h 105"/>
                  <a:gd name="T8" fmla="*/ 18 w 42"/>
                  <a:gd name="T9" fmla="*/ 67 h 105"/>
                  <a:gd name="T10" fmla="*/ 18 w 42"/>
                  <a:gd name="T11" fmla="*/ 61 h 105"/>
                  <a:gd name="T12" fmla="*/ 16 w 42"/>
                  <a:gd name="T13" fmla="*/ 59 h 105"/>
                  <a:gd name="T14" fmla="*/ 14 w 42"/>
                  <a:gd name="T15" fmla="*/ 57 h 105"/>
                  <a:gd name="T16" fmla="*/ 10 w 42"/>
                  <a:gd name="T17" fmla="*/ 36 h 105"/>
                  <a:gd name="T18" fmla="*/ 8 w 42"/>
                  <a:gd name="T19" fmla="*/ 30 h 105"/>
                  <a:gd name="T20" fmla="*/ 6 w 42"/>
                  <a:gd name="T21" fmla="*/ 24 h 105"/>
                  <a:gd name="T22" fmla="*/ 2 w 42"/>
                  <a:gd name="T23" fmla="*/ 14 h 105"/>
                  <a:gd name="T24" fmla="*/ 0 w 42"/>
                  <a:gd name="T25" fmla="*/ 6 h 105"/>
                  <a:gd name="T26" fmla="*/ 0 w 42"/>
                  <a:gd name="T27" fmla="*/ 0 h 105"/>
                  <a:gd name="T28" fmla="*/ 2 w 42"/>
                  <a:gd name="T29" fmla="*/ 0 h 105"/>
                  <a:gd name="T30" fmla="*/ 8 w 42"/>
                  <a:gd name="T31" fmla="*/ 0 h 105"/>
                  <a:gd name="T32" fmla="*/ 12 w 42"/>
                  <a:gd name="T33" fmla="*/ 2 h 105"/>
                  <a:gd name="T34" fmla="*/ 14 w 42"/>
                  <a:gd name="T35" fmla="*/ 8 h 105"/>
                  <a:gd name="T36" fmla="*/ 16 w 42"/>
                  <a:gd name="T37" fmla="*/ 24 h 105"/>
                  <a:gd name="T38" fmla="*/ 18 w 42"/>
                  <a:gd name="T39" fmla="*/ 34 h 105"/>
                  <a:gd name="T40" fmla="*/ 18 w 42"/>
                  <a:gd name="T41" fmla="*/ 39 h 105"/>
                  <a:gd name="T42" fmla="*/ 24 w 42"/>
                  <a:gd name="T43" fmla="*/ 39 h 105"/>
                  <a:gd name="T44" fmla="*/ 26 w 42"/>
                  <a:gd name="T45" fmla="*/ 39 h 105"/>
                  <a:gd name="T46" fmla="*/ 26 w 42"/>
                  <a:gd name="T47" fmla="*/ 41 h 105"/>
                  <a:gd name="T48" fmla="*/ 30 w 42"/>
                  <a:gd name="T49" fmla="*/ 45 h 105"/>
                  <a:gd name="T50" fmla="*/ 30 w 42"/>
                  <a:gd name="T51" fmla="*/ 41 h 105"/>
                  <a:gd name="T52" fmla="*/ 32 w 42"/>
                  <a:gd name="T53" fmla="*/ 45 h 105"/>
                  <a:gd name="T54" fmla="*/ 34 w 42"/>
                  <a:gd name="T55" fmla="*/ 57 h 105"/>
                  <a:gd name="T56" fmla="*/ 28 w 42"/>
                  <a:gd name="T57" fmla="*/ 65 h 105"/>
                  <a:gd name="T58" fmla="*/ 28 w 42"/>
                  <a:gd name="T59" fmla="*/ 73 h 105"/>
                  <a:gd name="T60" fmla="*/ 32 w 42"/>
                  <a:gd name="T61" fmla="*/ 77 h 105"/>
                  <a:gd name="T62" fmla="*/ 34 w 42"/>
                  <a:gd name="T63" fmla="*/ 81 h 105"/>
                  <a:gd name="T64" fmla="*/ 36 w 42"/>
                  <a:gd name="T65" fmla="*/ 81 h 105"/>
                  <a:gd name="T66" fmla="*/ 40 w 42"/>
                  <a:gd name="T67" fmla="*/ 91 h 105"/>
                  <a:gd name="T68" fmla="*/ 40 w 42"/>
                  <a:gd name="T6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05">
                    <a:moveTo>
                      <a:pt x="40" y="105"/>
                    </a:moveTo>
                    <a:lnTo>
                      <a:pt x="40" y="105"/>
                    </a:lnTo>
                    <a:lnTo>
                      <a:pt x="38" y="105"/>
                    </a:lnTo>
                    <a:lnTo>
                      <a:pt x="36" y="103"/>
                    </a:lnTo>
                    <a:lnTo>
                      <a:pt x="30" y="99"/>
                    </a:lnTo>
                    <a:lnTo>
                      <a:pt x="26" y="93"/>
                    </a:lnTo>
                    <a:lnTo>
                      <a:pt x="22" y="89"/>
                    </a:lnTo>
                    <a:lnTo>
                      <a:pt x="22" y="89"/>
                    </a:lnTo>
                    <a:lnTo>
                      <a:pt x="18" y="79"/>
                    </a:lnTo>
                    <a:lnTo>
                      <a:pt x="18" y="67"/>
                    </a:lnTo>
                    <a:lnTo>
                      <a:pt x="18" y="67"/>
                    </a:lnTo>
                    <a:lnTo>
                      <a:pt x="18" y="61"/>
                    </a:lnTo>
                    <a:lnTo>
                      <a:pt x="16" y="59"/>
                    </a:lnTo>
                    <a:lnTo>
                      <a:pt x="16" y="59"/>
                    </a:lnTo>
                    <a:lnTo>
                      <a:pt x="14" y="59"/>
                    </a:lnTo>
                    <a:lnTo>
                      <a:pt x="14" y="57"/>
                    </a:lnTo>
                    <a:lnTo>
                      <a:pt x="12" y="53"/>
                    </a:lnTo>
                    <a:lnTo>
                      <a:pt x="10" y="36"/>
                    </a:lnTo>
                    <a:lnTo>
                      <a:pt x="10" y="36"/>
                    </a:lnTo>
                    <a:lnTo>
                      <a:pt x="8" y="30"/>
                    </a:lnTo>
                    <a:lnTo>
                      <a:pt x="8" y="30"/>
                    </a:lnTo>
                    <a:lnTo>
                      <a:pt x="6" y="24"/>
                    </a:lnTo>
                    <a:lnTo>
                      <a:pt x="4" y="18"/>
                    </a:lnTo>
                    <a:lnTo>
                      <a:pt x="2" y="14"/>
                    </a:lnTo>
                    <a:lnTo>
                      <a:pt x="0" y="6"/>
                    </a:lnTo>
                    <a:lnTo>
                      <a:pt x="0" y="6"/>
                    </a:lnTo>
                    <a:lnTo>
                      <a:pt x="0" y="0"/>
                    </a:lnTo>
                    <a:lnTo>
                      <a:pt x="0" y="0"/>
                    </a:lnTo>
                    <a:lnTo>
                      <a:pt x="2" y="0"/>
                    </a:lnTo>
                    <a:lnTo>
                      <a:pt x="2" y="0"/>
                    </a:lnTo>
                    <a:lnTo>
                      <a:pt x="6" y="0"/>
                    </a:lnTo>
                    <a:lnTo>
                      <a:pt x="8" y="0"/>
                    </a:lnTo>
                    <a:lnTo>
                      <a:pt x="10" y="2"/>
                    </a:lnTo>
                    <a:lnTo>
                      <a:pt x="12" y="2"/>
                    </a:lnTo>
                    <a:lnTo>
                      <a:pt x="12" y="2"/>
                    </a:lnTo>
                    <a:lnTo>
                      <a:pt x="14" y="8"/>
                    </a:lnTo>
                    <a:lnTo>
                      <a:pt x="14" y="12"/>
                    </a:lnTo>
                    <a:lnTo>
                      <a:pt x="16" y="24"/>
                    </a:lnTo>
                    <a:lnTo>
                      <a:pt x="16" y="24"/>
                    </a:lnTo>
                    <a:lnTo>
                      <a:pt x="18" y="34"/>
                    </a:lnTo>
                    <a:lnTo>
                      <a:pt x="18" y="34"/>
                    </a:lnTo>
                    <a:lnTo>
                      <a:pt x="18" y="39"/>
                    </a:lnTo>
                    <a:lnTo>
                      <a:pt x="20" y="41"/>
                    </a:lnTo>
                    <a:lnTo>
                      <a:pt x="24" y="39"/>
                    </a:lnTo>
                    <a:lnTo>
                      <a:pt x="24" y="39"/>
                    </a:lnTo>
                    <a:lnTo>
                      <a:pt x="26" y="39"/>
                    </a:lnTo>
                    <a:lnTo>
                      <a:pt x="26" y="39"/>
                    </a:lnTo>
                    <a:lnTo>
                      <a:pt x="26" y="41"/>
                    </a:lnTo>
                    <a:lnTo>
                      <a:pt x="28" y="43"/>
                    </a:lnTo>
                    <a:lnTo>
                      <a:pt x="30" y="45"/>
                    </a:lnTo>
                    <a:lnTo>
                      <a:pt x="30" y="41"/>
                    </a:lnTo>
                    <a:lnTo>
                      <a:pt x="30" y="41"/>
                    </a:lnTo>
                    <a:lnTo>
                      <a:pt x="32" y="45"/>
                    </a:lnTo>
                    <a:lnTo>
                      <a:pt x="32" y="45"/>
                    </a:lnTo>
                    <a:lnTo>
                      <a:pt x="34" y="51"/>
                    </a:lnTo>
                    <a:lnTo>
                      <a:pt x="34" y="57"/>
                    </a:lnTo>
                    <a:lnTo>
                      <a:pt x="34" y="57"/>
                    </a:lnTo>
                    <a:lnTo>
                      <a:pt x="28" y="65"/>
                    </a:lnTo>
                    <a:lnTo>
                      <a:pt x="28" y="73"/>
                    </a:lnTo>
                    <a:lnTo>
                      <a:pt x="28" y="73"/>
                    </a:lnTo>
                    <a:lnTo>
                      <a:pt x="32" y="77"/>
                    </a:lnTo>
                    <a:lnTo>
                      <a:pt x="32" y="77"/>
                    </a:lnTo>
                    <a:lnTo>
                      <a:pt x="32" y="83"/>
                    </a:lnTo>
                    <a:lnTo>
                      <a:pt x="34" y="81"/>
                    </a:lnTo>
                    <a:lnTo>
                      <a:pt x="34" y="79"/>
                    </a:lnTo>
                    <a:lnTo>
                      <a:pt x="36" y="81"/>
                    </a:lnTo>
                    <a:lnTo>
                      <a:pt x="36" y="81"/>
                    </a:lnTo>
                    <a:lnTo>
                      <a:pt x="40" y="91"/>
                    </a:lnTo>
                    <a:lnTo>
                      <a:pt x="42" y="97"/>
                    </a:lnTo>
                    <a:lnTo>
                      <a:pt x="40" y="105"/>
                    </a:lnTo>
                    <a:lnTo>
                      <a:pt x="4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1" name="Freeform 1196">
                <a:extLst>
                  <a:ext uri="{FF2B5EF4-FFF2-40B4-BE49-F238E27FC236}">
                    <a16:creationId xmlns:a16="http://schemas.microsoft.com/office/drawing/2014/main" id="{F4D60754-D7BC-A628-BF61-2326B7BAF39F}"/>
                  </a:ext>
                </a:extLst>
              </p:cNvPr>
              <p:cNvSpPr>
                <a:spLocks/>
              </p:cNvSpPr>
              <p:nvPr/>
            </p:nvSpPr>
            <p:spPr bwMode="auto">
              <a:xfrm>
                <a:off x="1642" y="2570"/>
                <a:ext cx="32" cy="58"/>
              </a:xfrm>
              <a:custGeom>
                <a:avLst/>
                <a:gdLst>
                  <a:gd name="T0" fmla="*/ 26 w 32"/>
                  <a:gd name="T1" fmla="*/ 46 h 58"/>
                  <a:gd name="T2" fmla="*/ 26 w 32"/>
                  <a:gd name="T3" fmla="*/ 46 h 58"/>
                  <a:gd name="T4" fmla="*/ 24 w 32"/>
                  <a:gd name="T5" fmla="*/ 48 h 58"/>
                  <a:gd name="T6" fmla="*/ 24 w 32"/>
                  <a:gd name="T7" fmla="*/ 48 h 58"/>
                  <a:gd name="T8" fmla="*/ 24 w 32"/>
                  <a:gd name="T9" fmla="*/ 56 h 58"/>
                  <a:gd name="T10" fmla="*/ 24 w 32"/>
                  <a:gd name="T11" fmla="*/ 58 h 58"/>
                  <a:gd name="T12" fmla="*/ 22 w 32"/>
                  <a:gd name="T13" fmla="*/ 56 h 58"/>
                  <a:gd name="T14" fmla="*/ 22 w 32"/>
                  <a:gd name="T15" fmla="*/ 56 h 58"/>
                  <a:gd name="T16" fmla="*/ 18 w 32"/>
                  <a:gd name="T17" fmla="*/ 52 h 58"/>
                  <a:gd name="T18" fmla="*/ 18 w 32"/>
                  <a:gd name="T19" fmla="*/ 48 h 58"/>
                  <a:gd name="T20" fmla="*/ 18 w 32"/>
                  <a:gd name="T21" fmla="*/ 42 h 58"/>
                  <a:gd name="T22" fmla="*/ 18 w 32"/>
                  <a:gd name="T23" fmla="*/ 42 h 58"/>
                  <a:gd name="T24" fmla="*/ 20 w 32"/>
                  <a:gd name="T25" fmla="*/ 34 h 58"/>
                  <a:gd name="T26" fmla="*/ 18 w 32"/>
                  <a:gd name="T27" fmla="*/ 30 h 58"/>
                  <a:gd name="T28" fmla="*/ 16 w 32"/>
                  <a:gd name="T29" fmla="*/ 28 h 58"/>
                  <a:gd name="T30" fmla="*/ 16 w 32"/>
                  <a:gd name="T31" fmla="*/ 28 h 58"/>
                  <a:gd name="T32" fmla="*/ 16 w 32"/>
                  <a:gd name="T33" fmla="*/ 28 h 58"/>
                  <a:gd name="T34" fmla="*/ 14 w 32"/>
                  <a:gd name="T35" fmla="*/ 30 h 58"/>
                  <a:gd name="T36" fmla="*/ 14 w 32"/>
                  <a:gd name="T37" fmla="*/ 38 h 58"/>
                  <a:gd name="T38" fmla="*/ 14 w 32"/>
                  <a:gd name="T39" fmla="*/ 38 h 58"/>
                  <a:gd name="T40" fmla="*/ 14 w 32"/>
                  <a:gd name="T41" fmla="*/ 44 h 58"/>
                  <a:gd name="T42" fmla="*/ 14 w 32"/>
                  <a:gd name="T43" fmla="*/ 46 h 58"/>
                  <a:gd name="T44" fmla="*/ 14 w 32"/>
                  <a:gd name="T45" fmla="*/ 46 h 58"/>
                  <a:gd name="T46" fmla="*/ 10 w 32"/>
                  <a:gd name="T47" fmla="*/ 42 h 58"/>
                  <a:gd name="T48" fmla="*/ 6 w 32"/>
                  <a:gd name="T49" fmla="*/ 40 h 58"/>
                  <a:gd name="T50" fmla="*/ 4 w 32"/>
                  <a:gd name="T51" fmla="*/ 38 h 58"/>
                  <a:gd name="T52" fmla="*/ 0 w 32"/>
                  <a:gd name="T53" fmla="*/ 32 h 58"/>
                  <a:gd name="T54" fmla="*/ 0 w 32"/>
                  <a:gd name="T55" fmla="*/ 32 h 58"/>
                  <a:gd name="T56" fmla="*/ 0 w 32"/>
                  <a:gd name="T57" fmla="*/ 26 h 58"/>
                  <a:gd name="T58" fmla="*/ 2 w 32"/>
                  <a:gd name="T59" fmla="*/ 24 h 58"/>
                  <a:gd name="T60" fmla="*/ 6 w 32"/>
                  <a:gd name="T61" fmla="*/ 20 h 58"/>
                  <a:gd name="T62" fmla="*/ 6 w 32"/>
                  <a:gd name="T63" fmla="*/ 20 h 58"/>
                  <a:gd name="T64" fmla="*/ 6 w 32"/>
                  <a:gd name="T65" fmla="*/ 20 h 58"/>
                  <a:gd name="T66" fmla="*/ 8 w 32"/>
                  <a:gd name="T67" fmla="*/ 18 h 58"/>
                  <a:gd name="T68" fmla="*/ 8 w 32"/>
                  <a:gd name="T69" fmla="*/ 18 h 58"/>
                  <a:gd name="T70" fmla="*/ 8 w 32"/>
                  <a:gd name="T71" fmla="*/ 12 h 58"/>
                  <a:gd name="T72" fmla="*/ 8 w 32"/>
                  <a:gd name="T73" fmla="*/ 12 h 58"/>
                  <a:gd name="T74" fmla="*/ 8 w 32"/>
                  <a:gd name="T75" fmla="*/ 4 h 58"/>
                  <a:gd name="T76" fmla="*/ 12 w 32"/>
                  <a:gd name="T77" fmla="*/ 0 h 58"/>
                  <a:gd name="T78" fmla="*/ 12 w 32"/>
                  <a:gd name="T79" fmla="*/ 0 h 58"/>
                  <a:gd name="T80" fmla="*/ 14 w 32"/>
                  <a:gd name="T81" fmla="*/ 0 h 58"/>
                  <a:gd name="T82" fmla="*/ 18 w 32"/>
                  <a:gd name="T83" fmla="*/ 4 h 58"/>
                  <a:gd name="T84" fmla="*/ 18 w 32"/>
                  <a:gd name="T85" fmla="*/ 4 h 58"/>
                  <a:gd name="T86" fmla="*/ 20 w 32"/>
                  <a:gd name="T87" fmla="*/ 14 h 58"/>
                  <a:gd name="T88" fmla="*/ 22 w 32"/>
                  <a:gd name="T89" fmla="*/ 20 h 58"/>
                  <a:gd name="T90" fmla="*/ 22 w 32"/>
                  <a:gd name="T91" fmla="*/ 20 h 58"/>
                  <a:gd name="T92" fmla="*/ 28 w 32"/>
                  <a:gd name="T93" fmla="*/ 26 h 58"/>
                  <a:gd name="T94" fmla="*/ 28 w 32"/>
                  <a:gd name="T95" fmla="*/ 26 h 58"/>
                  <a:gd name="T96" fmla="*/ 30 w 32"/>
                  <a:gd name="T97" fmla="*/ 30 h 58"/>
                  <a:gd name="T98" fmla="*/ 32 w 32"/>
                  <a:gd name="T99" fmla="*/ 36 h 58"/>
                  <a:gd name="T100" fmla="*/ 32 w 32"/>
                  <a:gd name="T101" fmla="*/ 36 h 58"/>
                  <a:gd name="T102" fmla="*/ 32 w 32"/>
                  <a:gd name="T103" fmla="*/ 42 h 58"/>
                  <a:gd name="T104" fmla="*/ 32 w 32"/>
                  <a:gd name="T105" fmla="*/ 48 h 58"/>
                  <a:gd name="T106" fmla="*/ 32 w 32"/>
                  <a:gd name="T107" fmla="*/ 48 h 58"/>
                  <a:gd name="T108" fmla="*/ 30 w 32"/>
                  <a:gd name="T109" fmla="*/ 50 h 58"/>
                  <a:gd name="T110" fmla="*/ 28 w 32"/>
                  <a:gd name="T111" fmla="*/ 48 h 58"/>
                  <a:gd name="T112" fmla="*/ 26 w 32"/>
                  <a:gd name="T113" fmla="*/ 46 h 58"/>
                  <a:gd name="T114" fmla="*/ 26 w 32"/>
                  <a:gd name="T115"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58">
                    <a:moveTo>
                      <a:pt x="26" y="46"/>
                    </a:moveTo>
                    <a:lnTo>
                      <a:pt x="26" y="46"/>
                    </a:lnTo>
                    <a:lnTo>
                      <a:pt x="24" y="48"/>
                    </a:lnTo>
                    <a:lnTo>
                      <a:pt x="24" y="48"/>
                    </a:lnTo>
                    <a:lnTo>
                      <a:pt x="24" y="56"/>
                    </a:lnTo>
                    <a:lnTo>
                      <a:pt x="24" y="58"/>
                    </a:lnTo>
                    <a:lnTo>
                      <a:pt x="22" y="56"/>
                    </a:lnTo>
                    <a:lnTo>
                      <a:pt x="22" y="56"/>
                    </a:lnTo>
                    <a:lnTo>
                      <a:pt x="18" y="52"/>
                    </a:lnTo>
                    <a:lnTo>
                      <a:pt x="18" y="48"/>
                    </a:lnTo>
                    <a:lnTo>
                      <a:pt x="18" y="42"/>
                    </a:lnTo>
                    <a:lnTo>
                      <a:pt x="18" y="42"/>
                    </a:lnTo>
                    <a:lnTo>
                      <a:pt x="20" y="34"/>
                    </a:lnTo>
                    <a:lnTo>
                      <a:pt x="18" y="30"/>
                    </a:lnTo>
                    <a:lnTo>
                      <a:pt x="16" y="28"/>
                    </a:lnTo>
                    <a:lnTo>
                      <a:pt x="16" y="28"/>
                    </a:lnTo>
                    <a:lnTo>
                      <a:pt x="16" y="28"/>
                    </a:lnTo>
                    <a:lnTo>
                      <a:pt x="14" y="30"/>
                    </a:lnTo>
                    <a:lnTo>
                      <a:pt x="14" y="38"/>
                    </a:lnTo>
                    <a:lnTo>
                      <a:pt x="14" y="38"/>
                    </a:lnTo>
                    <a:lnTo>
                      <a:pt x="14" y="44"/>
                    </a:lnTo>
                    <a:lnTo>
                      <a:pt x="14" y="46"/>
                    </a:lnTo>
                    <a:lnTo>
                      <a:pt x="14" y="46"/>
                    </a:lnTo>
                    <a:lnTo>
                      <a:pt x="10" y="42"/>
                    </a:lnTo>
                    <a:lnTo>
                      <a:pt x="6" y="40"/>
                    </a:lnTo>
                    <a:lnTo>
                      <a:pt x="4" y="38"/>
                    </a:lnTo>
                    <a:lnTo>
                      <a:pt x="0" y="32"/>
                    </a:lnTo>
                    <a:lnTo>
                      <a:pt x="0" y="32"/>
                    </a:lnTo>
                    <a:lnTo>
                      <a:pt x="0" y="26"/>
                    </a:lnTo>
                    <a:lnTo>
                      <a:pt x="2" y="24"/>
                    </a:lnTo>
                    <a:lnTo>
                      <a:pt x="6" y="20"/>
                    </a:lnTo>
                    <a:lnTo>
                      <a:pt x="6" y="20"/>
                    </a:lnTo>
                    <a:lnTo>
                      <a:pt x="6" y="20"/>
                    </a:lnTo>
                    <a:lnTo>
                      <a:pt x="8" y="18"/>
                    </a:lnTo>
                    <a:lnTo>
                      <a:pt x="8" y="18"/>
                    </a:lnTo>
                    <a:lnTo>
                      <a:pt x="8" y="12"/>
                    </a:lnTo>
                    <a:lnTo>
                      <a:pt x="8" y="12"/>
                    </a:lnTo>
                    <a:lnTo>
                      <a:pt x="8" y="4"/>
                    </a:lnTo>
                    <a:lnTo>
                      <a:pt x="12" y="0"/>
                    </a:lnTo>
                    <a:lnTo>
                      <a:pt x="12" y="0"/>
                    </a:lnTo>
                    <a:lnTo>
                      <a:pt x="14" y="0"/>
                    </a:lnTo>
                    <a:lnTo>
                      <a:pt x="18" y="4"/>
                    </a:lnTo>
                    <a:lnTo>
                      <a:pt x="18" y="4"/>
                    </a:lnTo>
                    <a:lnTo>
                      <a:pt x="20" y="14"/>
                    </a:lnTo>
                    <a:lnTo>
                      <a:pt x="22" y="20"/>
                    </a:lnTo>
                    <a:lnTo>
                      <a:pt x="22" y="20"/>
                    </a:lnTo>
                    <a:lnTo>
                      <a:pt x="28" y="26"/>
                    </a:lnTo>
                    <a:lnTo>
                      <a:pt x="28" y="26"/>
                    </a:lnTo>
                    <a:lnTo>
                      <a:pt x="30" y="30"/>
                    </a:lnTo>
                    <a:lnTo>
                      <a:pt x="32" y="36"/>
                    </a:lnTo>
                    <a:lnTo>
                      <a:pt x="32" y="36"/>
                    </a:lnTo>
                    <a:lnTo>
                      <a:pt x="32" y="42"/>
                    </a:lnTo>
                    <a:lnTo>
                      <a:pt x="32" y="48"/>
                    </a:lnTo>
                    <a:lnTo>
                      <a:pt x="32" y="48"/>
                    </a:lnTo>
                    <a:lnTo>
                      <a:pt x="30" y="50"/>
                    </a:lnTo>
                    <a:lnTo>
                      <a:pt x="28" y="48"/>
                    </a:lnTo>
                    <a:lnTo>
                      <a:pt x="26" y="46"/>
                    </a:lnTo>
                    <a:lnTo>
                      <a:pt x="26"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2" name="Freeform 1197">
                <a:extLst>
                  <a:ext uri="{FF2B5EF4-FFF2-40B4-BE49-F238E27FC236}">
                    <a16:creationId xmlns:a16="http://schemas.microsoft.com/office/drawing/2014/main" id="{360B1C4E-D6FF-DC4F-949E-C761A24BDFD4}"/>
                  </a:ext>
                </a:extLst>
              </p:cNvPr>
              <p:cNvSpPr>
                <a:spLocks/>
              </p:cNvSpPr>
              <p:nvPr/>
            </p:nvSpPr>
            <p:spPr bwMode="auto">
              <a:xfrm>
                <a:off x="1646" y="2626"/>
                <a:ext cx="44" cy="58"/>
              </a:xfrm>
              <a:custGeom>
                <a:avLst/>
                <a:gdLst>
                  <a:gd name="T0" fmla="*/ 26 w 44"/>
                  <a:gd name="T1" fmla="*/ 56 h 58"/>
                  <a:gd name="T2" fmla="*/ 22 w 44"/>
                  <a:gd name="T3" fmla="*/ 46 h 58"/>
                  <a:gd name="T4" fmla="*/ 22 w 44"/>
                  <a:gd name="T5" fmla="*/ 34 h 58"/>
                  <a:gd name="T6" fmla="*/ 16 w 44"/>
                  <a:gd name="T7" fmla="*/ 28 h 58"/>
                  <a:gd name="T8" fmla="*/ 12 w 44"/>
                  <a:gd name="T9" fmla="*/ 20 h 58"/>
                  <a:gd name="T10" fmla="*/ 6 w 44"/>
                  <a:gd name="T11" fmla="*/ 16 h 58"/>
                  <a:gd name="T12" fmla="*/ 0 w 44"/>
                  <a:gd name="T13" fmla="*/ 22 h 58"/>
                  <a:gd name="T14" fmla="*/ 0 w 44"/>
                  <a:gd name="T15" fmla="*/ 0 h 58"/>
                  <a:gd name="T16" fmla="*/ 6 w 44"/>
                  <a:gd name="T17" fmla="*/ 6 h 58"/>
                  <a:gd name="T18" fmla="*/ 8 w 44"/>
                  <a:gd name="T19" fmla="*/ 4 h 58"/>
                  <a:gd name="T20" fmla="*/ 10 w 44"/>
                  <a:gd name="T21" fmla="*/ 4 h 58"/>
                  <a:gd name="T22" fmla="*/ 12 w 44"/>
                  <a:gd name="T23" fmla="*/ 6 h 58"/>
                  <a:gd name="T24" fmla="*/ 20 w 44"/>
                  <a:gd name="T25" fmla="*/ 16 h 58"/>
                  <a:gd name="T26" fmla="*/ 24 w 44"/>
                  <a:gd name="T27" fmla="*/ 12 h 58"/>
                  <a:gd name="T28" fmla="*/ 26 w 44"/>
                  <a:gd name="T29" fmla="*/ 8 h 58"/>
                  <a:gd name="T30" fmla="*/ 30 w 44"/>
                  <a:gd name="T31" fmla="*/ 10 h 58"/>
                  <a:gd name="T32" fmla="*/ 36 w 44"/>
                  <a:gd name="T33" fmla="*/ 20 h 58"/>
                  <a:gd name="T34" fmla="*/ 42 w 44"/>
                  <a:gd name="T35" fmla="*/ 24 h 58"/>
                  <a:gd name="T36" fmla="*/ 44 w 44"/>
                  <a:gd name="T37" fmla="*/ 34 h 58"/>
                  <a:gd name="T38" fmla="*/ 42 w 44"/>
                  <a:gd name="T39" fmla="*/ 38 h 58"/>
                  <a:gd name="T40" fmla="*/ 38 w 44"/>
                  <a:gd name="T41" fmla="*/ 40 h 58"/>
                  <a:gd name="T42" fmla="*/ 36 w 44"/>
                  <a:gd name="T43" fmla="*/ 38 h 58"/>
                  <a:gd name="T44" fmla="*/ 28 w 44"/>
                  <a:gd name="T45" fmla="*/ 32 h 58"/>
                  <a:gd name="T46" fmla="*/ 26 w 44"/>
                  <a:gd name="T47" fmla="*/ 34 h 58"/>
                  <a:gd name="T48" fmla="*/ 26 w 44"/>
                  <a:gd name="T49" fmla="*/ 34 h 58"/>
                  <a:gd name="T50" fmla="*/ 26 w 44"/>
                  <a:gd name="T51" fmla="*/ 34 h 58"/>
                  <a:gd name="T52" fmla="*/ 30 w 44"/>
                  <a:gd name="T53" fmla="*/ 32 h 58"/>
                  <a:gd name="T54" fmla="*/ 32 w 44"/>
                  <a:gd name="T55" fmla="*/ 38 h 58"/>
                  <a:gd name="T56" fmla="*/ 30 w 44"/>
                  <a:gd name="T57" fmla="*/ 40 h 58"/>
                  <a:gd name="T58" fmla="*/ 28 w 44"/>
                  <a:gd name="T59" fmla="*/ 42 h 58"/>
                  <a:gd name="T60" fmla="*/ 30 w 44"/>
                  <a:gd name="T61" fmla="*/ 46 h 58"/>
                  <a:gd name="T62" fmla="*/ 30 w 44"/>
                  <a:gd name="T63" fmla="*/ 58 h 58"/>
                  <a:gd name="T64" fmla="*/ 28 w 44"/>
                  <a:gd name="T65" fmla="*/ 58 h 58"/>
                  <a:gd name="T66" fmla="*/ 26 w 44"/>
                  <a:gd name="T6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8">
                    <a:moveTo>
                      <a:pt x="26" y="56"/>
                    </a:moveTo>
                    <a:lnTo>
                      <a:pt x="26" y="56"/>
                    </a:lnTo>
                    <a:lnTo>
                      <a:pt x="24" y="52"/>
                    </a:lnTo>
                    <a:lnTo>
                      <a:pt x="22" y="46"/>
                    </a:lnTo>
                    <a:lnTo>
                      <a:pt x="22" y="40"/>
                    </a:lnTo>
                    <a:lnTo>
                      <a:pt x="22" y="34"/>
                    </a:lnTo>
                    <a:lnTo>
                      <a:pt x="22" y="34"/>
                    </a:lnTo>
                    <a:lnTo>
                      <a:pt x="16" y="28"/>
                    </a:lnTo>
                    <a:lnTo>
                      <a:pt x="12" y="20"/>
                    </a:lnTo>
                    <a:lnTo>
                      <a:pt x="12" y="20"/>
                    </a:lnTo>
                    <a:lnTo>
                      <a:pt x="8" y="16"/>
                    </a:lnTo>
                    <a:lnTo>
                      <a:pt x="6" y="16"/>
                    </a:lnTo>
                    <a:lnTo>
                      <a:pt x="0" y="22"/>
                    </a:lnTo>
                    <a:lnTo>
                      <a:pt x="0" y="22"/>
                    </a:lnTo>
                    <a:lnTo>
                      <a:pt x="0" y="0"/>
                    </a:lnTo>
                    <a:lnTo>
                      <a:pt x="0" y="0"/>
                    </a:lnTo>
                    <a:lnTo>
                      <a:pt x="4" y="8"/>
                    </a:lnTo>
                    <a:lnTo>
                      <a:pt x="6" y="6"/>
                    </a:lnTo>
                    <a:lnTo>
                      <a:pt x="8" y="4"/>
                    </a:lnTo>
                    <a:lnTo>
                      <a:pt x="8" y="4"/>
                    </a:lnTo>
                    <a:lnTo>
                      <a:pt x="10" y="2"/>
                    </a:lnTo>
                    <a:lnTo>
                      <a:pt x="10" y="4"/>
                    </a:lnTo>
                    <a:lnTo>
                      <a:pt x="12" y="6"/>
                    </a:lnTo>
                    <a:lnTo>
                      <a:pt x="12" y="6"/>
                    </a:lnTo>
                    <a:lnTo>
                      <a:pt x="18" y="16"/>
                    </a:lnTo>
                    <a:lnTo>
                      <a:pt x="20" y="16"/>
                    </a:lnTo>
                    <a:lnTo>
                      <a:pt x="20" y="16"/>
                    </a:lnTo>
                    <a:lnTo>
                      <a:pt x="24" y="12"/>
                    </a:lnTo>
                    <a:lnTo>
                      <a:pt x="24" y="12"/>
                    </a:lnTo>
                    <a:lnTo>
                      <a:pt x="26" y="8"/>
                    </a:lnTo>
                    <a:lnTo>
                      <a:pt x="30" y="10"/>
                    </a:lnTo>
                    <a:lnTo>
                      <a:pt x="30" y="10"/>
                    </a:lnTo>
                    <a:lnTo>
                      <a:pt x="32" y="16"/>
                    </a:lnTo>
                    <a:lnTo>
                      <a:pt x="36" y="20"/>
                    </a:lnTo>
                    <a:lnTo>
                      <a:pt x="36" y="20"/>
                    </a:lnTo>
                    <a:lnTo>
                      <a:pt x="42" y="24"/>
                    </a:lnTo>
                    <a:lnTo>
                      <a:pt x="44" y="28"/>
                    </a:lnTo>
                    <a:lnTo>
                      <a:pt x="44" y="34"/>
                    </a:lnTo>
                    <a:lnTo>
                      <a:pt x="44" y="34"/>
                    </a:lnTo>
                    <a:lnTo>
                      <a:pt x="42" y="38"/>
                    </a:lnTo>
                    <a:lnTo>
                      <a:pt x="40" y="40"/>
                    </a:lnTo>
                    <a:lnTo>
                      <a:pt x="38" y="40"/>
                    </a:lnTo>
                    <a:lnTo>
                      <a:pt x="36" y="38"/>
                    </a:lnTo>
                    <a:lnTo>
                      <a:pt x="36" y="38"/>
                    </a:lnTo>
                    <a:lnTo>
                      <a:pt x="32" y="32"/>
                    </a:lnTo>
                    <a:lnTo>
                      <a:pt x="28" y="32"/>
                    </a:lnTo>
                    <a:lnTo>
                      <a:pt x="28" y="32"/>
                    </a:lnTo>
                    <a:lnTo>
                      <a:pt x="26" y="34"/>
                    </a:lnTo>
                    <a:lnTo>
                      <a:pt x="26" y="34"/>
                    </a:lnTo>
                    <a:lnTo>
                      <a:pt x="26" y="34"/>
                    </a:lnTo>
                    <a:lnTo>
                      <a:pt x="26" y="34"/>
                    </a:lnTo>
                    <a:lnTo>
                      <a:pt x="26" y="34"/>
                    </a:lnTo>
                    <a:lnTo>
                      <a:pt x="26" y="34"/>
                    </a:lnTo>
                    <a:lnTo>
                      <a:pt x="30" y="32"/>
                    </a:lnTo>
                    <a:lnTo>
                      <a:pt x="32" y="34"/>
                    </a:lnTo>
                    <a:lnTo>
                      <a:pt x="32" y="38"/>
                    </a:lnTo>
                    <a:lnTo>
                      <a:pt x="32" y="38"/>
                    </a:lnTo>
                    <a:lnTo>
                      <a:pt x="30" y="40"/>
                    </a:lnTo>
                    <a:lnTo>
                      <a:pt x="30" y="40"/>
                    </a:lnTo>
                    <a:lnTo>
                      <a:pt x="28" y="42"/>
                    </a:lnTo>
                    <a:lnTo>
                      <a:pt x="30" y="46"/>
                    </a:lnTo>
                    <a:lnTo>
                      <a:pt x="30" y="46"/>
                    </a:lnTo>
                    <a:lnTo>
                      <a:pt x="30" y="52"/>
                    </a:lnTo>
                    <a:lnTo>
                      <a:pt x="30" y="58"/>
                    </a:lnTo>
                    <a:lnTo>
                      <a:pt x="30" y="58"/>
                    </a:lnTo>
                    <a:lnTo>
                      <a:pt x="28" y="58"/>
                    </a:lnTo>
                    <a:lnTo>
                      <a:pt x="26" y="56"/>
                    </a:lnTo>
                    <a:lnTo>
                      <a:pt x="26"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3" name="Freeform 1198">
                <a:extLst>
                  <a:ext uri="{FF2B5EF4-FFF2-40B4-BE49-F238E27FC236}">
                    <a16:creationId xmlns:a16="http://schemas.microsoft.com/office/drawing/2014/main" id="{37CDF48C-33AF-45B4-37AE-6C7BACC43635}"/>
                  </a:ext>
                </a:extLst>
              </p:cNvPr>
              <p:cNvSpPr>
                <a:spLocks/>
              </p:cNvSpPr>
              <p:nvPr/>
            </p:nvSpPr>
            <p:spPr bwMode="auto">
              <a:xfrm>
                <a:off x="1666" y="2588"/>
                <a:ext cx="26" cy="54"/>
              </a:xfrm>
              <a:custGeom>
                <a:avLst/>
                <a:gdLst>
                  <a:gd name="T0" fmla="*/ 10 w 26"/>
                  <a:gd name="T1" fmla="*/ 50 h 54"/>
                  <a:gd name="T2" fmla="*/ 10 w 26"/>
                  <a:gd name="T3" fmla="*/ 50 h 54"/>
                  <a:gd name="T4" fmla="*/ 4 w 26"/>
                  <a:gd name="T5" fmla="*/ 50 h 54"/>
                  <a:gd name="T6" fmla="*/ 4 w 26"/>
                  <a:gd name="T7" fmla="*/ 50 h 54"/>
                  <a:gd name="T8" fmla="*/ 2 w 26"/>
                  <a:gd name="T9" fmla="*/ 50 h 54"/>
                  <a:gd name="T10" fmla="*/ 0 w 26"/>
                  <a:gd name="T11" fmla="*/ 48 h 54"/>
                  <a:gd name="T12" fmla="*/ 2 w 26"/>
                  <a:gd name="T13" fmla="*/ 42 h 54"/>
                  <a:gd name="T14" fmla="*/ 2 w 26"/>
                  <a:gd name="T15" fmla="*/ 42 h 54"/>
                  <a:gd name="T16" fmla="*/ 2 w 26"/>
                  <a:gd name="T17" fmla="*/ 34 h 54"/>
                  <a:gd name="T18" fmla="*/ 2 w 26"/>
                  <a:gd name="T19" fmla="*/ 28 h 54"/>
                  <a:gd name="T20" fmla="*/ 2 w 26"/>
                  <a:gd name="T21" fmla="*/ 28 h 54"/>
                  <a:gd name="T22" fmla="*/ 4 w 26"/>
                  <a:gd name="T23" fmla="*/ 24 h 54"/>
                  <a:gd name="T24" fmla="*/ 4 w 26"/>
                  <a:gd name="T25" fmla="*/ 26 h 54"/>
                  <a:gd name="T26" fmla="*/ 6 w 26"/>
                  <a:gd name="T27" fmla="*/ 30 h 54"/>
                  <a:gd name="T28" fmla="*/ 6 w 26"/>
                  <a:gd name="T29" fmla="*/ 26 h 54"/>
                  <a:gd name="T30" fmla="*/ 6 w 26"/>
                  <a:gd name="T31" fmla="*/ 26 h 54"/>
                  <a:gd name="T32" fmla="*/ 6 w 26"/>
                  <a:gd name="T33" fmla="*/ 18 h 54"/>
                  <a:gd name="T34" fmla="*/ 2 w 26"/>
                  <a:gd name="T35" fmla="*/ 10 h 54"/>
                  <a:gd name="T36" fmla="*/ 2 w 26"/>
                  <a:gd name="T37" fmla="*/ 10 h 54"/>
                  <a:gd name="T38" fmla="*/ 6 w 26"/>
                  <a:gd name="T39" fmla="*/ 2 h 54"/>
                  <a:gd name="T40" fmla="*/ 8 w 26"/>
                  <a:gd name="T41" fmla="*/ 0 h 54"/>
                  <a:gd name="T42" fmla="*/ 10 w 26"/>
                  <a:gd name="T43" fmla="*/ 0 h 54"/>
                  <a:gd name="T44" fmla="*/ 10 w 26"/>
                  <a:gd name="T45" fmla="*/ 0 h 54"/>
                  <a:gd name="T46" fmla="*/ 14 w 26"/>
                  <a:gd name="T47" fmla="*/ 10 h 54"/>
                  <a:gd name="T48" fmla="*/ 16 w 26"/>
                  <a:gd name="T49" fmla="*/ 24 h 54"/>
                  <a:gd name="T50" fmla="*/ 16 w 26"/>
                  <a:gd name="T51" fmla="*/ 24 h 54"/>
                  <a:gd name="T52" fmla="*/ 18 w 26"/>
                  <a:gd name="T53" fmla="*/ 24 h 54"/>
                  <a:gd name="T54" fmla="*/ 18 w 26"/>
                  <a:gd name="T55" fmla="*/ 24 h 54"/>
                  <a:gd name="T56" fmla="*/ 22 w 26"/>
                  <a:gd name="T57" fmla="*/ 24 h 54"/>
                  <a:gd name="T58" fmla="*/ 22 w 26"/>
                  <a:gd name="T59" fmla="*/ 24 h 54"/>
                  <a:gd name="T60" fmla="*/ 24 w 26"/>
                  <a:gd name="T61" fmla="*/ 24 h 54"/>
                  <a:gd name="T62" fmla="*/ 24 w 26"/>
                  <a:gd name="T63" fmla="*/ 26 h 54"/>
                  <a:gd name="T64" fmla="*/ 26 w 26"/>
                  <a:gd name="T65" fmla="*/ 34 h 54"/>
                  <a:gd name="T66" fmla="*/ 26 w 26"/>
                  <a:gd name="T67" fmla="*/ 34 h 54"/>
                  <a:gd name="T68" fmla="*/ 26 w 26"/>
                  <a:gd name="T69" fmla="*/ 40 h 54"/>
                  <a:gd name="T70" fmla="*/ 24 w 26"/>
                  <a:gd name="T71" fmla="*/ 42 h 54"/>
                  <a:gd name="T72" fmla="*/ 24 w 26"/>
                  <a:gd name="T73" fmla="*/ 42 h 54"/>
                  <a:gd name="T74" fmla="*/ 22 w 26"/>
                  <a:gd name="T75" fmla="*/ 44 h 54"/>
                  <a:gd name="T76" fmla="*/ 20 w 26"/>
                  <a:gd name="T77" fmla="*/ 42 h 54"/>
                  <a:gd name="T78" fmla="*/ 18 w 26"/>
                  <a:gd name="T79" fmla="*/ 44 h 54"/>
                  <a:gd name="T80" fmla="*/ 16 w 26"/>
                  <a:gd name="T81" fmla="*/ 50 h 54"/>
                  <a:gd name="T82" fmla="*/ 16 w 26"/>
                  <a:gd name="T83" fmla="*/ 50 h 54"/>
                  <a:gd name="T84" fmla="*/ 16 w 26"/>
                  <a:gd name="T85" fmla="*/ 54 h 54"/>
                  <a:gd name="T86" fmla="*/ 14 w 26"/>
                  <a:gd name="T87" fmla="*/ 54 h 54"/>
                  <a:gd name="T88" fmla="*/ 12 w 26"/>
                  <a:gd name="T89" fmla="*/ 52 h 54"/>
                  <a:gd name="T90" fmla="*/ 10 w 26"/>
                  <a:gd name="T91" fmla="*/ 50 h 54"/>
                  <a:gd name="T92" fmla="*/ 10 w 26"/>
                  <a:gd name="T93"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4">
                    <a:moveTo>
                      <a:pt x="10" y="50"/>
                    </a:moveTo>
                    <a:lnTo>
                      <a:pt x="10" y="50"/>
                    </a:lnTo>
                    <a:lnTo>
                      <a:pt x="4" y="50"/>
                    </a:lnTo>
                    <a:lnTo>
                      <a:pt x="4" y="50"/>
                    </a:lnTo>
                    <a:lnTo>
                      <a:pt x="2" y="50"/>
                    </a:lnTo>
                    <a:lnTo>
                      <a:pt x="0" y="48"/>
                    </a:lnTo>
                    <a:lnTo>
                      <a:pt x="2" y="42"/>
                    </a:lnTo>
                    <a:lnTo>
                      <a:pt x="2" y="42"/>
                    </a:lnTo>
                    <a:lnTo>
                      <a:pt x="2" y="34"/>
                    </a:lnTo>
                    <a:lnTo>
                      <a:pt x="2" y="28"/>
                    </a:lnTo>
                    <a:lnTo>
                      <a:pt x="2" y="28"/>
                    </a:lnTo>
                    <a:lnTo>
                      <a:pt x="4" y="24"/>
                    </a:lnTo>
                    <a:lnTo>
                      <a:pt x="4" y="26"/>
                    </a:lnTo>
                    <a:lnTo>
                      <a:pt x="6" y="30"/>
                    </a:lnTo>
                    <a:lnTo>
                      <a:pt x="6" y="26"/>
                    </a:lnTo>
                    <a:lnTo>
                      <a:pt x="6" y="26"/>
                    </a:lnTo>
                    <a:lnTo>
                      <a:pt x="6" y="18"/>
                    </a:lnTo>
                    <a:lnTo>
                      <a:pt x="2" y="10"/>
                    </a:lnTo>
                    <a:lnTo>
                      <a:pt x="2" y="10"/>
                    </a:lnTo>
                    <a:lnTo>
                      <a:pt x="6" y="2"/>
                    </a:lnTo>
                    <a:lnTo>
                      <a:pt x="8" y="0"/>
                    </a:lnTo>
                    <a:lnTo>
                      <a:pt x="10" y="0"/>
                    </a:lnTo>
                    <a:lnTo>
                      <a:pt x="10" y="0"/>
                    </a:lnTo>
                    <a:lnTo>
                      <a:pt x="14" y="10"/>
                    </a:lnTo>
                    <a:lnTo>
                      <a:pt x="16" y="24"/>
                    </a:lnTo>
                    <a:lnTo>
                      <a:pt x="16" y="24"/>
                    </a:lnTo>
                    <a:lnTo>
                      <a:pt x="18" y="24"/>
                    </a:lnTo>
                    <a:lnTo>
                      <a:pt x="18" y="24"/>
                    </a:lnTo>
                    <a:lnTo>
                      <a:pt x="22" y="24"/>
                    </a:lnTo>
                    <a:lnTo>
                      <a:pt x="22" y="24"/>
                    </a:lnTo>
                    <a:lnTo>
                      <a:pt x="24" y="24"/>
                    </a:lnTo>
                    <a:lnTo>
                      <a:pt x="24" y="26"/>
                    </a:lnTo>
                    <a:lnTo>
                      <a:pt x="26" y="34"/>
                    </a:lnTo>
                    <a:lnTo>
                      <a:pt x="26" y="34"/>
                    </a:lnTo>
                    <a:lnTo>
                      <a:pt x="26" y="40"/>
                    </a:lnTo>
                    <a:lnTo>
                      <a:pt x="24" y="42"/>
                    </a:lnTo>
                    <a:lnTo>
                      <a:pt x="24" y="42"/>
                    </a:lnTo>
                    <a:lnTo>
                      <a:pt x="22" y="44"/>
                    </a:lnTo>
                    <a:lnTo>
                      <a:pt x="20" y="42"/>
                    </a:lnTo>
                    <a:lnTo>
                      <a:pt x="18" y="44"/>
                    </a:lnTo>
                    <a:lnTo>
                      <a:pt x="16" y="50"/>
                    </a:lnTo>
                    <a:lnTo>
                      <a:pt x="16" y="50"/>
                    </a:lnTo>
                    <a:lnTo>
                      <a:pt x="16" y="54"/>
                    </a:lnTo>
                    <a:lnTo>
                      <a:pt x="14" y="54"/>
                    </a:lnTo>
                    <a:lnTo>
                      <a:pt x="12" y="52"/>
                    </a:lnTo>
                    <a:lnTo>
                      <a:pt x="10" y="50"/>
                    </a:lnTo>
                    <a:lnTo>
                      <a:pt x="1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4" name="Freeform 1199">
                <a:extLst>
                  <a:ext uri="{FF2B5EF4-FFF2-40B4-BE49-F238E27FC236}">
                    <a16:creationId xmlns:a16="http://schemas.microsoft.com/office/drawing/2014/main" id="{8556F313-C7FA-8833-5969-A40FA08EB66D}"/>
                  </a:ext>
                </a:extLst>
              </p:cNvPr>
              <p:cNvSpPr>
                <a:spLocks/>
              </p:cNvSpPr>
              <p:nvPr/>
            </p:nvSpPr>
            <p:spPr bwMode="auto">
              <a:xfrm>
                <a:off x="1648" y="2690"/>
                <a:ext cx="18" cy="45"/>
              </a:xfrm>
              <a:custGeom>
                <a:avLst/>
                <a:gdLst>
                  <a:gd name="T0" fmla="*/ 4 w 18"/>
                  <a:gd name="T1" fmla="*/ 0 h 45"/>
                  <a:gd name="T2" fmla="*/ 4 w 18"/>
                  <a:gd name="T3" fmla="*/ 0 h 45"/>
                  <a:gd name="T4" fmla="*/ 6 w 18"/>
                  <a:gd name="T5" fmla="*/ 5 h 45"/>
                  <a:gd name="T6" fmla="*/ 8 w 18"/>
                  <a:gd name="T7" fmla="*/ 7 h 45"/>
                  <a:gd name="T8" fmla="*/ 14 w 18"/>
                  <a:gd name="T9" fmla="*/ 7 h 45"/>
                  <a:gd name="T10" fmla="*/ 14 w 18"/>
                  <a:gd name="T11" fmla="*/ 7 h 45"/>
                  <a:gd name="T12" fmla="*/ 14 w 18"/>
                  <a:gd name="T13" fmla="*/ 13 h 45"/>
                  <a:gd name="T14" fmla="*/ 14 w 18"/>
                  <a:gd name="T15" fmla="*/ 13 h 45"/>
                  <a:gd name="T16" fmla="*/ 10 w 18"/>
                  <a:gd name="T17" fmla="*/ 15 h 45"/>
                  <a:gd name="T18" fmla="*/ 10 w 18"/>
                  <a:gd name="T19" fmla="*/ 17 h 45"/>
                  <a:gd name="T20" fmla="*/ 10 w 18"/>
                  <a:gd name="T21" fmla="*/ 21 h 45"/>
                  <a:gd name="T22" fmla="*/ 10 w 18"/>
                  <a:gd name="T23" fmla="*/ 21 h 45"/>
                  <a:gd name="T24" fmla="*/ 10 w 18"/>
                  <a:gd name="T25" fmla="*/ 23 h 45"/>
                  <a:gd name="T26" fmla="*/ 10 w 18"/>
                  <a:gd name="T27" fmla="*/ 21 h 45"/>
                  <a:gd name="T28" fmla="*/ 10 w 18"/>
                  <a:gd name="T29" fmla="*/ 19 h 45"/>
                  <a:gd name="T30" fmla="*/ 10 w 18"/>
                  <a:gd name="T31" fmla="*/ 19 h 45"/>
                  <a:gd name="T32" fmla="*/ 12 w 18"/>
                  <a:gd name="T33" fmla="*/ 15 h 45"/>
                  <a:gd name="T34" fmla="*/ 16 w 18"/>
                  <a:gd name="T35" fmla="*/ 13 h 45"/>
                  <a:gd name="T36" fmla="*/ 16 w 18"/>
                  <a:gd name="T37" fmla="*/ 13 h 45"/>
                  <a:gd name="T38" fmla="*/ 18 w 18"/>
                  <a:gd name="T39" fmla="*/ 19 h 45"/>
                  <a:gd name="T40" fmla="*/ 18 w 18"/>
                  <a:gd name="T41" fmla="*/ 25 h 45"/>
                  <a:gd name="T42" fmla="*/ 18 w 18"/>
                  <a:gd name="T43" fmla="*/ 25 h 45"/>
                  <a:gd name="T44" fmla="*/ 18 w 18"/>
                  <a:gd name="T45" fmla="*/ 31 h 45"/>
                  <a:gd name="T46" fmla="*/ 18 w 18"/>
                  <a:gd name="T47" fmla="*/ 37 h 45"/>
                  <a:gd name="T48" fmla="*/ 18 w 18"/>
                  <a:gd name="T49" fmla="*/ 41 h 45"/>
                  <a:gd name="T50" fmla="*/ 16 w 18"/>
                  <a:gd name="T51" fmla="*/ 45 h 45"/>
                  <a:gd name="T52" fmla="*/ 16 w 18"/>
                  <a:gd name="T53" fmla="*/ 45 h 45"/>
                  <a:gd name="T54" fmla="*/ 14 w 18"/>
                  <a:gd name="T55" fmla="*/ 45 h 45"/>
                  <a:gd name="T56" fmla="*/ 14 w 18"/>
                  <a:gd name="T57" fmla="*/ 43 h 45"/>
                  <a:gd name="T58" fmla="*/ 12 w 18"/>
                  <a:gd name="T59" fmla="*/ 39 h 45"/>
                  <a:gd name="T60" fmla="*/ 12 w 18"/>
                  <a:gd name="T61" fmla="*/ 35 h 45"/>
                  <a:gd name="T62" fmla="*/ 10 w 18"/>
                  <a:gd name="T63" fmla="*/ 41 h 45"/>
                  <a:gd name="T64" fmla="*/ 10 w 18"/>
                  <a:gd name="T65" fmla="*/ 41 h 45"/>
                  <a:gd name="T66" fmla="*/ 8 w 18"/>
                  <a:gd name="T67" fmla="*/ 41 h 45"/>
                  <a:gd name="T68" fmla="*/ 8 w 18"/>
                  <a:gd name="T69" fmla="*/ 41 h 45"/>
                  <a:gd name="T70" fmla="*/ 8 w 18"/>
                  <a:gd name="T71" fmla="*/ 41 h 45"/>
                  <a:gd name="T72" fmla="*/ 8 w 18"/>
                  <a:gd name="T73" fmla="*/ 37 h 45"/>
                  <a:gd name="T74" fmla="*/ 8 w 18"/>
                  <a:gd name="T75" fmla="*/ 37 h 45"/>
                  <a:gd name="T76" fmla="*/ 6 w 18"/>
                  <a:gd name="T77" fmla="*/ 19 h 45"/>
                  <a:gd name="T78" fmla="*/ 0 w 18"/>
                  <a:gd name="T79" fmla="*/ 5 h 45"/>
                  <a:gd name="T80" fmla="*/ 0 w 18"/>
                  <a:gd name="T81" fmla="*/ 5 h 45"/>
                  <a:gd name="T82" fmla="*/ 0 w 18"/>
                  <a:gd name="T83" fmla="*/ 0 h 45"/>
                  <a:gd name="T84" fmla="*/ 0 w 18"/>
                  <a:gd name="T85" fmla="*/ 0 h 45"/>
                  <a:gd name="T86" fmla="*/ 0 w 18"/>
                  <a:gd name="T87" fmla="*/ 0 h 45"/>
                  <a:gd name="T88" fmla="*/ 0 w 18"/>
                  <a:gd name="T89" fmla="*/ 0 h 45"/>
                  <a:gd name="T90" fmla="*/ 0 w 18"/>
                  <a:gd name="T91" fmla="*/ 0 h 45"/>
                  <a:gd name="T92" fmla="*/ 0 w 18"/>
                  <a:gd name="T93" fmla="*/ 0 h 45"/>
                  <a:gd name="T94" fmla="*/ 2 w 18"/>
                  <a:gd name="T95" fmla="*/ 0 h 45"/>
                  <a:gd name="T96" fmla="*/ 4 w 18"/>
                  <a:gd name="T97" fmla="*/ 0 h 45"/>
                  <a:gd name="T98" fmla="*/ 4 w 18"/>
                  <a:gd name="T99" fmla="*/ 0 h 45"/>
                  <a:gd name="T100" fmla="*/ 4 w 18"/>
                  <a:gd name="T10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45">
                    <a:moveTo>
                      <a:pt x="4" y="0"/>
                    </a:moveTo>
                    <a:lnTo>
                      <a:pt x="4" y="0"/>
                    </a:lnTo>
                    <a:lnTo>
                      <a:pt x="6" y="5"/>
                    </a:lnTo>
                    <a:lnTo>
                      <a:pt x="8" y="7"/>
                    </a:lnTo>
                    <a:lnTo>
                      <a:pt x="14" y="7"/>
                    </a:lnTo>
                    <a:lnTo>
                      <a:pt x="14" y="7"/>
                    </a:lnTo>
                    <a:lnTo>
                      <a:pt x="14" y="13"/>
                    </a:lnTo>
                    <a:lnTo>
                      <a:pt x="14" y="13"/>
                    </a:lnTo>
                    <a:lnTo>
                      <a:pt x="10" y="15"/>
                    </a:lnTo>
                    <a:lnTo>
                      <a:pt x="10" y="17"/>
                    </a:lnTo>
                    <a:lnTo>
                      <a:pt x="10" y="21"/>
                    </a:lnTo>
                    <a:lnTo>
                      <a:pt x="10" y="21"/>
                    </a:lnTo>
                    <a:lnTo>
                      <a:pt x="10" y="23"/>
                    </a:lnTo>
                    <a:lnTo>
                      <a:pt x="10" y="21"/>
                    </a:lnTo>
                    <a:lnTo>
                      <a:pt x="10" y="19"/>
                    </a:lnTo>
                    <a:lnTo>
                      <a:pt x="10" y="19"/>
                    </a:lnTo>
                    <a:lnTo>
                      <a:pt x="12" y="15"/>
                    </a:lnTo>
                    <a:lnTo>
                      <a:pt x="16" y="13"/>
                    </a:lnTo>
                    <a:lnTo>
                      <a:pt x="16" y="13"/>
                    </a:lnTo>
                    <a:lnTo>
                      <a:pt x="18" y="19"/>
                    </a:lnTo>
                    <a:lnTo>
                      <a:pt x="18" y="25"/>
                    </a:lnTo>
                    <a:lnTo>
                      <a:pt x="18" y="25"/>
                    </a:lnTo>
                    <a:lnTo>
                      <a:pt x="18" y="31"/>
                    </a:lnTo>
                    <a:lnTo>
                      <a:pt x="18" y="37"/>
                    </a:lnTo>
                    <a:lnTo>
                      <a:pt x="18" y="41"/>
                    </a:lnTo>
                    <a:lnTo>
                      <a:pt x="16" y="45"/>
                    </a:lnTo>
                    <a:lnTo>
                      <a:pt x="16" y="45"/>
                    </a:lnTo>
                    <a:lnTo>
                      <a:pt x="14" y="45"/>
                    </a:lnTo>
                    <a:lnTo>
                      <a:pt x="14" y="43"/>
                    </a:lnTo>
                    <a:lnTo>
                      <a:pt x="12" y="39"/>
                    </a:lnTo>
                    <a:lnTo>
                      <a:pt x="12" y="35"/>
                    </a:lnTo>
                    <a:lnTo>
                      <a:pt x="10" y="41"/>
                    </a:lnTo>
                    <a:lnTo>
                      <a:pt x="10" y="41"/>
                    </a:lnTo>
                    <a:lnTo>
                      <a:pt x="8" y="41"/>
                    </a:lnTo>
                    <a:lnTo>
                      <a:pt x="8" y="41"/>
                    </a:lnTo>
                    <a:lnTo>
                      <a:pt x="8" y="41"/>
                    </a:lnTo>
                    <a:lnTo>
                      <a:pt x="8" y="37"/>
                    </a:lnTo>
                    <a:lnTo>
                      <a:pt x="8" y="37"/>
                    </a:lnTo>
                    <a:lnTo>
                      <a:pt x="6" y="19"/>
                    </a:lnTo>
                    <a:lnTo>
                      <a:pt x="0" y="5"/>
                    </a:lnTo>
                    <a:lnTo>
                      <a:pt x="0" y="5"/>
                    </a:lnTo>
                    <a:lnTo>
                      <a:pt x="0" y="0"/>
                    </a:lnTo>
                    <a:lnTo>
                      <a:pt x="0" y="0"/>
                    </a:lnTo>
                    <a:lnTo>
                      <a:pt x="0" y="0"/>
                    </a:lnTo>
                    <a:lnTo>
                      <a:pt x="0" y="0"/>
                    </a:lnTo>
                    <a:lnTo>
                      <a:pt x="0" y="0"/>
                    </a:lnTo>
                    <a:lnTo>
                      <a:pt x="0" y="0"/>
                    </a:lnTo>
                    <a:lnTo>
                      <a:pt x="2"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5" name="Freeform 1200">
                <a:extLst>
                  <a:ext uri="{FF2B5EF4-FFF2-40B4-BE49-F238E27FC236}">
                    <a16:creationId xmlns:a16="http://schemas.microsoft.com/office/drawing/2014/main" id="{51FF0990-9123-1854-B485-D2D8D0DFC2D0}"/>
                  </a:ext>
                </a:extLst>
              </p:cNvPr>
              <p:cNvSpPr>
                <a:spLocks/>
              </p:cNvSpPr>
              <p:nvPr/>
            </p:nvSpPr>
            <p:spPr bwMode="auto">
              <a:xfrm>
                <a:off x="1626" y="2580"/>
                <a:ext cx="22" cy="22"/>
              </a:xfrm>
              <a:custGeom>
                <a:avLst/>
                <a:gdLst>
                  <a:gd name="T0" fmla="*/ 22 w 22"/>
                  <a:gd name="T1" fmla="*/ 14 h 22"/>
                  <a:gd name="T2" fmla="*/ 22 w 22"/>
                  <a:gd name="T3" fmla="*/ 14 h 22"/>
                  <a:gd name="T4" fmla="*/ 22 w 22"/>
                  <a:gd name="T5" fmla="*/ 16 h 22"/>
                  <a:gd name="T6" fmla="*/ 20 w 22"/>
                  <a:gd name="T7" fmla="*/ 18 h 22"/>
                  <a:gd name="T8" fmla="*/ 18 w 22"/>
                  <a:gd name="T9" fmla="*/ 18 h 22"/>
                  <a:gd name="T10" fmla="*/ 16 w 22"/>
                  <a:gd name="T11" fmla="*/ 22 h 22"/>
                  <a:gd name="T12" fmla="*/ 16 w 22"/>
                  <a:gd name="T13" fmla="*/ 22 h 22"/>
                  <a:gd name="T14" fmla="*/ 10 w 22"/>
                  <a:gd name="T15" fmla="*/ 22 h 22"/>
                  <a:gd name="T16" fmla="*/ 10 w 22"/>
                  <a:gd name="T17" fmla="*/ 22 h 22"/>
                  <a:gd name="T18" fmla="*/ 0 w 22"/>
                  <a:gd name="T19" fmla="*/ 6 h 22"/>
                  <a:gd name="T20" fmla="*/ 0 w 22"/>
                  <a:gd name="T21" fmla="*/ 6 h 22"/>
                  <a:gd name="T22" fmla="*/ 0 w 22"/>
                  <a:gd name="T23" fmla="*/ 6 h 22"/>
                  <a:gd name="T24" fmla="*/ 2 w 22"/>
                  <a:gd name="T25" fmla="*/ 4 h 22"/>
                  <a:gd name="T26" fmla="*/ 0 w 22"/>
                  <a:gd name="T27" fmla="*/ 0 h 22"/>
                  <a:gd name="T28" fmla="*/ 0 w 22"/>
                  <a:gd name="T29" fmla="*/ 0 h 22"/>
                  <a:gd name="T30" fmla="*/ 2 w 22"/>
                  <a:gd name="T31" fmla="*/ 0 h 22"/>
                  <a:gd name="T32" fmla="*/ 4 w 22"/>
                  <a:gd name="T33" fmla="*/ 2 h 22"/>
                  <a:gd name="T34" fmla="*/ 6 w 22"/>
                  <a:gd name="T35" fmla="*/ 6 h 22"/>
                  <a:gd name="T36" fmla="*/ 6 w 22"/>
                  <a:gd name="T37" fmla="*/ 6 h 22"/>
                  <a:gd name="T38" fmla="*/ 14 w 22"/>
                  <a:gd name="T39" fmla="*/ 8 h 22"/>
                  <a:gd name="T40" fmla="*/ 18 w 22"/>
                  <a:gd name="T41" fmla="*/ 10 h 22"/>
                  <a:gd name="T42" fmla="*/ 22 w 22"/>
                  <a:gd name="T43" fmla="*/ 14 h 22"/>
                  <a:gd name="T44" fmla="*/ 22 w 22"/>
                  <a:gd name="T4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2">
                    <a:moveTo>
                      <a:pt x="22" y="14"/>
                    </a:moveTo>
                    <a:lnTo>
                      <a:pt x="22" y="14"/>
                    </a:lnTo>
                    <a:lnTo>
                      <a:pt x="22" y="16"/>
                    </a:lnTo>
                    <a:lnTo>
                      <a:pt x="20" y="18"/>
                    </a:lnTo>
                    <a:lnTo>
                      <a:pt x="18" y="18"/>
                    </a:lnTo>
                    <a:lnTo>
                      <a:pt x="16" y="22"/>
                    </a:lnTo>
                    <a:lnTo>
                      <a:pt x="16" y="22"/>
                    </a:lnTo>
                    <a:lnTo>
                      <a:pt x="10" y="22"/>
                    </a:lnTo>
                    <a:lnTo>
                      <a:pt x="10" y="22"/>
                    </a:lnTo>
                    <a:lnTo>
                      <a:pt x="0" y="6"/>
                    </a:lnTo>
                    <a:lnTo>
                      <a:pt x="0" y="6"/>
                    </a:lnTo>
                    <a:lnTo>
                      <a:pt x="0" y="6"/>
                    </a:lnTo>
                    <a:lnTo>
                      <a:pt x="2" y="4"/>
                    </a:lnTo>
                    <a:lnTo>
                      <a:pt x="0" y="0"/>
                    </a:lnTo>
                    <a:lnTo>
                      <a:pt x="0" y="0"/>
                    </a:lnTo>
                    <a:lnTo>
                      <a:pt x="2" y="0"/>
                    </a:lnTo>
                    <a:lnTo>
                      <a:pt x="4" y="2"/>
                    </a:lnTo>
                    <a:lnTo>
                      <a:pt x="6" y="6"/>
                    </a:lnTo>
                    <a:lnTo>
                      <a:pt x="6" y="6"/>
                    </a:lnTo>
                    <a:lnTo>
                      <a:pt x="14" y="8"/>
                    </a:lnTo>
                    <a:lnTo>
                      <a:pt x="18" y="10"/>
                    </a:lnTo>
                    <a:lnTo>
                      <a:pt x="22" y="14"/>
                    </a:lnTo>
                    <a:lnTo>
                      <a:pt x="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6" name="Freeform 1201">
                <a:extLst>
                  <a:ext uri="{FF2B5EF4-FFF2-40B4-BE49-F238E27FC236}">
                    <a16:creationId xmlns:a16="http://schemas.microsoft.com/office/drawing/2014/main" id="{62D9FFA9-3FAD-5E57-5154-88F241C1CB13}"/>
                  </a:ext>
                </a:extLst>
              </p:cNvPr>
              <p:cNvSpPr>
                <a:spLocks/>
              </p:cNvSpPr>
              <p:nvPr/>
            </p:nvSpPr>
            <p:spPr bwMode="auto">
              <a:xfrm>
                <a:off x="1656" y="2646"/>
                <a:ext cx="12" cy="16"/>
              </a:xfrm>
              <a:custGeom>
                <a:avLst/>
                <a:gdLst>
                  <a:gd name="T0" fmla="*/ 2 w 12"/>
                  <a:gd name="T1" fmla="*/ 0 h 16"/>
                  <a:gd name="T2" fmla="*/ 2 w 12"/>
                  <a:gd name="T3" fmla="*/ 0 h 16"/>
                  <a:gd name="T4" fmla="*/ 4 w 12"/>
                  <a:gd name="T5" fmla="*/ 0 h 16"/>
                  <a:gd name="T6" fmla="*/ 8 w 12"/>
                  <a:gd name="T7" fmla="*/ 2 h 16"/>
                  <a:gd name="T8" fmla="*/ 12 w 12"/>
                  <a:gd name="T9" fmla="*/ 14 h 16"/>
                  <a:gd name="T10" fmla="*/ 12 w 12"/>
                  <a:gd name="T11" fmla="*/ 14 h 16"/>
                  <a:gd name="T12" fmla="*/ 8 w 12"/>
                  <a:gd name="T13" fmla="*/ 16 h 16"/>
                  <a:gd name="T14" fmla="*/ 6 w 12"/>
                  <a:gd name="T15" fmla="*/ 16 h 16"/>
                  <a:gd name="T16" fmla="*/ 4 w 12"/>
                  <a:gd name="T17" fmla="*/ 12 h 16"/>
                  <a:gd name="T18" fmla="*/ 2 w 12"/>
                  <a:gd name="T19" fmla="*/ 10 h 16"/>
                  <a:gd name="T20" fmla="*/ 2 w 12"/>
                  <a:gd name="T21" fmla="*/ 10 h 16"/>
                  <a:gd name="T22" fmla="*/ 2 w 12"/>
                  <a:gd name="T23" fmla="*/ 6 h 16"/>
                  <a:gd name="T24" fmla="*/ 0 w 12"/>
                  <a:gd name="T25" fmla="*/ 2 h 16"/>
                  <a:gd name="T26" fmla="*/ 2 w 12"/>
                  <a:gd name="T27" fmla="*/ 0 h 16"/>
                  <a:gd name="T28" fmla="*/ 2 w 1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2" y="0"/>
                    </a:moveTo>
                    <a:lnTo>
                      <a:pt x="2" y="0"/>
                    </a:lnTo>
                    <a:lnTo>
                      <a:pt x="4" y="0"/>
                    </a:lnTo>
                    <a:lnTo>
                      <a:pt x="8" y="2"/>
                    </a:lnTo>
                    <a:lnTo>
                      <a:pt x="12" y="14"/>
                    </a:lnTo>
                    <a:lnTo>
                      <a:pt x="12" y="14"/>
                    </a:lnTo>
                    <a:lnTo>
                      <a:pt x="8" y="16"/>
                    </a:lnTo>
                    <a:lnTo>
                      <a:pt x="6" y="16"/>
                    </a:lnTo>
                    <a:lnTo>
                      <a:pt x="4" y="12"/>
                    </a:lnTo>
                    <a:lnTo>
                      <a:pt x="2" y="10"/>
                    </a:lnTo>
                    <a:lnTo>
                      <a:pt x="2" y="10"/>
                    </a:lnTo>
                    <a:lnTo>
                      <a:pt x="2"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7" name="Freeform 1202">
                <a:extLst>
                  <a:ext uri="{FF2B5EF4-FFF2-40B4-BE49-F238E27FC236}">
                    <a16:creationId xmlns:a16="http://schemas.microsoft.com/office/drawing/2014/main" id="{2A5BB843-CE62-D647-15DF-E0CF82CCC5DE}"/>
                  </a:ext>
                </a:extLst>
              </p:cNvPr>
              <p:cNvSpPr>
                <a:spLocks/>
              </p:cNvSpPr>
              <p:nvPr/>
            </p:nvSpPr>
            <p:spPr bwMode="auto">
              <a:xfrm>
                <a:off x="1636" y="2608"/>
                <a:ext cx="6" cy="10"/>
              </a:xfrm>
              <a:custGeom>
                <a:avLst/>
                <a:gdLst>
                  <a:gd name="T0" fmla="*/ 0 w 6"/>
                  <a:gd name="T1" fmla="*/ 4 h 10"/>
                  <a:gd name="T2" fmla="*/ 0 w 6"/>
                  <a:gd name="T3" fmla="*/ 4 h 10"/>
                  <a:gd name="T4" fmla="*/ 4 w 6"/>
                  <a:gd name="T5" fmla="*/ 0 h 10"/>
                  <a:gd name="T6" fmla="*/ 4 w 6"/>
                  <a:gd name="T7" fmla="*/ 2 h 10"/>
                  <a:gd name="T8" fmla="*/ 6 w 6"/>
                  <a:gd name="T9" fmla="*/ 4 h 10"/>
                  <a:gd name="T10" fmla="*/ 6 w 6"/>
                  <a:gd name="T11" fmla="*/ 4 h 10"/>
                  <a:gd name="T12" fmla="*/ 6 w 6"/>
                  <a:gd name="T13" fmla="*/ 6 h 10"/>
                  <a:gd name="T14" fmla="*/ 6 w 6"/>
                  <a:gd name="T15" fmla="*/ 10 h 10"/>
                  <a:gd name="T16" fmla="*/ 6 w 6"/>
                  <a:gd name="T17" fmla="*/ 10 h 10"/>
                  <a:gd name="T18" fmla="*/ 4 w 6"/>
                  <a:gd name="T19" fmla="*/ 10 h 10"/>
                  <a:gd name="T20" fmla="*/ 2 w 6"/>
                  <a:gd name="T21" fmla="*/ 10 h 10"/>
                  <a:gd name="T22" fmla="*/ 0 w 6"/>
                  <a:gd name="T23" fmla="*/ 4 h 10"/>
                  <a:gd name="T24" fmla="*/ 0 w 6"/>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0" y="4"/>
                    </a:moveTo>
                    <a:lnTo>
                      <a:pt x="0" y="4"/>
                    </a:lnTo>
                    <a:lnTo>
                      <a:pt x="4" y="0"/>
                    </a:lnTo>
                    <a:lnTo>
                      <a:pt x="4" y="2"/>
                    </a:lnTo>
                    <a:lnTo>
                      <a:pt x="6" y="4"/>
                    </a:lnTo>
                    <a:lnTo>
                      <a:pt x="6" y="4"/>
                    </a:lnTo>
                    <a:lnTo>
                      <a:pt x="6" y="6"/>
                    </a:lnTo>
                    <a:lnTo>
                      <a:pt x="6" y="10"/>
                    </a:lnTo>
                    <a:lnTo>
                      <a:pt x="6" y="10"/>
                    </a:lnTo>
                    <a:lnTo>
                      <a:pt x="4" y="10"/>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8" name="Freeform 1203">
                <a:extLst>
                  <a:ext uri="{FF2B5EF4-FFF2-40B4-BE49-F238E27FC236}">
                    <a16:creationId xmlns:a16="http://schemas.microsoft.com/office/drawing/2014/main" id="{CFA613F3-DAAE-42F3-395A-C99870FB1F17}"/>
                  </a:ext>
                </a:extLst>
              </p:cNvPr>
              <p:cNvSpPr>
                <a:spLocks/>
              </p:cNvSpPr>
              <p:nvPr/>
            </p:nvSpPr>
            <p:spPr bwMode="auto">
              <a:xfrm>
                <a:off x="3318" y="2815"/>
                <a:ext cx="28" cy="26"/>
              </a:xfrm>
              <a:custGeom>
                <a:avLst/>
                <a:gdLst>
                  <a:gd name="T0" fmla="*/ 28 w 28"/>
                  <a:gd name="T1" fmla="*/ 18 h 26"/>
                  <a:gd name="T2" fmla="*/ 28 w 28"/>
                  <a:gd name="T3" fmla="*/ 18 h 26"/>
                  <a:gd name="T4" fmla="*/ 26 w 28"/>
                  <a:gd name="T5" fmla="*/ 22 h 26"/>
                  <a:gd name="T6" fmla="*/ 24 w 28"/>
                  <a:gd name="T7" fmla="*/ 22 h 26"/>
                  <a:gd name="T8" fmla="*/ 24 w 28"/>
                  <a:gd name="T9" fmla="*/ 22 h 26"/>
                  <a:gd name="T10" fmla="*/ 18 w 28"/>
                  <a:gd name="T11" fmla="*/ 20 h 26"/>
                  <a:gd name="T12" fmla="*/ 14 w 28"/>
                  <a:gd name="T13" fmla="*/ 18 h 26"/>
                  <a:gd name="T14" fmla="*/ 4 w 28"/>
                  <a:gd name="T15" fmla="*/ 24 h 26"/>
                  <a:gd name="T16" fmla="*/ 4 w 28"/>
                  <a:gd name="T17" fmla="*/ 24 h 26"/>
                  <a:gd name="T18" fmla="*/ 2 w 28"/>
                  <a:gd name="T19" fmla="*/ 24 h 26"/>
                  <a:gd name="T20" fmla="*/ 0 w 28"/>
                  <a:gd name="T21" fmla="*/ 26 h 26"/>
                  <a:gd name="T22" fmla="*/ 0 w 28"/>
                  <a:gd name="T23" fmla="*/ 26 h 26"/>
                  <a:gd name="T24" fmla="*/ 4 w 28"/>
                  <a:gd name="T25" fmla="*/ 14 h 26"/>
                  <a:gd name="T26" fmla="*/ 4 w 28"/>
                  <a:gd name="T27" fmla="*/ 14 h 26"/>
                  <a:gd name="T28" fmla="*/ 4 w 28"/>
                  <a:gd name="T29" fmla="*/ 12 h 26"/>
                  <a:gd name="T30" fmla="*/ 4 w 28"/>
                  <a:gd name="T31" fmla="*/ 8 h 26"/>
                  <a:gd name="T32" fmla="*/ 4 w 28"/>
                  <a:gd name="T33" fmla="*/ 8 h 26"/>
                  <a:gd name="T34" fmla="*/ 6 w 28"/>
                  <a:gd name="T35" fmla="*/ 0 h 26"/>
                  <a:gd name="T36" fmla="*/ 6 w 28"/>
                  <a:gd name="T37" fmla="*/ 0 h 26"/>
                  <a:gd name="T38" fmla="*/ 12 w 28"/>
                  <a:gd name="T39" fmla="*/ 0 h 26"/>
                  <a:gd name="T40" fmla="*/ 18 w 28"/>
                  <a:gd name="T41" fmla="*/ 4 h 26"/>
                  <a:gd name="T42" fmla="*/ 24 w 28"/>
                  <a:gd name="T43" fmla="*/ 10 h 26"/>
                  <a:gd name="T44" fmla="*/ 28 w 28"/>
                  <a:gd name="T45" fmla="*/ 18 h 26"/>
                  <a:gd name="T46" fmla="*/ 28 w 28"/>
                  <a:gd name="T4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6">
                    <a:moveTo>
                      <a:pt x="28" y="18"/>
                    </a:moveTo>
                    <a:lnTo>
                      <a:pt x="28" y="18"/>
                    </a:lnTo>
                    <a:lnTo>
                      <a:pt x="26" y="22"/>
                    </a:lnTo>
                    <a:lnTo>
                      <a:pt x="24" y="22"/>
                    </a:lnTo>
                    <a:lnTo>
                      <a:pt x="24" y="22"/>
                    </a:lnTo>
                    <a:lnTo>
                      <a:pt x="18" y="20"/>
                    </a:lnTo>
                    <a:lnTo>
                      <a:pt x="14" y="18"/>
                    </a:lnTo>
                    <a:lnTo>
                      <a:pt x="4" y="24"/>
                    </a:lnTo>
                    <a:lnTo>
                      <a:pt x="4" y="24"/>
                    </a:lnTo>
                    <a:lnTo>
                      <a:pt x="2" y="24"/>
                    </a:lnTo>
                    <a:lnTo>
                      <a:pt x="0" y="26"/>
                    </a:lnTo>
                    <a:lnTo>
                      <a:pt x="0" y="26"/>
                    </a:lnTo>
                    <a:lnTo>
                      <a:pt x="4" y="14"/>
                    </a:lnTo>
                    <a:lnTo>
                      <a:pt x="4" y="14"/>
                    </a:lnTo>
                    <a:lnTo>
                      <a:pt x="4" y="12"/>
                    </a:lnTo>
                    <a:lnTo>
                      <a:pt x="4" y="8"/>
                    </a:lnTo>
                    <a:lnTo>
                      <a:pt x="4" y="8"/>
                    </a:lnTo>
                    <a:lnTo>
                      <a:pt x="6" y="0"/>
                    </a:lnTo>
                    <a:lnTo>
                      <a:pt x="6" y="0"/>
                    </a:lnTo>
                    <a:lnTo>
                      <a:pt x="12" y="0"/>
                    </a:lnTo>
                    <a:lnTo>
                      <a:pt x="18" y="4"/>
                    </a:lnTo>
                    <a:lnTo>
                      <a:pt x="24" y="10"/>
                    </a:lnTo>
                    <a:lnTo>
                      <a:pt x="28" y="18"/>
                    </a:lnTo>
                    <a:lnTo>
                      <a:pt x="2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9" name="Freeform 1204">
                <a:extLst>
                  <a:ext uri="{FF2B5EF4-FFF2-40B4-BE49-F238E27FC236}">
                    <a16:creationId xmlns:a16="http://schemas.microsoft.com/office/drawing/2014/main" id="{AF409ECF-BB57-2066-DEBA-C6C57DB16B58}"/>
                  </a:ext>
                </a:extLst>
              </p:cNvPr>
              <p:cNvSpPr>
                <a:spLocks/>
              </p:cNvSpPr>
              <p:nvPr/>
            </p:nvSpPr>
            <p:spPr bwMode="auto">
              <a:xfrm>
                <a:off x="3304" y="2835"/>
                <a:ext cx="4" cy="6"/>
              </a:xfrm>
              <a:custGeom>
                <a:avLst/>
                <a:gdLst>
                  <a:gd name="T0" fmla="*/ 2 w 4"/>
                  <a:gd name="T1" fmla="*/ 6 h 6"/>
                  <a:gd name="T2" fmla="*/ 2 w 4"/>
                  <a:gd name="T3" fmla="*/ 6 h 6"/>
                  <a:gd name="T4" fmla="*/ 0 w 4"/>
                  <a:gd name="T5" fmla="*/ 2 h 6"/>
                  <a:gd name="T6" fmla="*/ 0 w 4"/>
                  <a:gd name="T7" fmla="*/ 2 h 6"/>
                  <a:gd name="T8" fmla="*/ 2 w 4"/>
                  <a:gd name="T9" fmla="*/ 0 h 6"/>
                  <a:gd name="T10" fmla="*/ 2 w 4"/>
                  <a:gd name="T11" fmla="*/ 0 h 6"/>
                  <a:gd name="T12" fmla="*/ 2 w 4"/>
                  <a:gd name="T13" fmla="*/ 0 h 6"/>
                  <a:gd name="T14" fmla="*/ 4 w 4"/>
                  <a:gd name="T15" fmla="*/ 2 h 6"/>
                  <a:gd name="T16" fmla="*/ 4 w 4"/>
                  <a:gd name="T17" fmla="*/ 6 h 6"/>
                  <a:gd name="T18" fmla="*/ 4 w 4"/>
                  <a:gd name="T19" fmla="*/ 6 h 6"/>
                  <a:gd name="T20" fmla="*/ 2 w 4"/>
                  <a:gd name="T21" fmla="*/ 6 h 6"/>
                  <a:gd name="T22" fmla="*/ 2 w 4"/>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6"/>
                    </a:moveTo>
                    <a:lnTo>
                      <a:pt x="2" y="6"/>
                    </a:lnTo>
                    <a:lnTo>
                      <a:pt x="0" y="2"/>
                    </a:lnTo>
                    <a:lnTo>
                      <a:pt x="0" y="2"/>
                    </a:lnTo>
                    <a:lnTo>
                      <a:pt x="2" y="0"/>
                    </a:lnTo>
                    <a:lnTo>
                      <a:pt x="2" y="0"/>
                    </a:lnTo>
                    <a:lnTo>
                      <a:pt x="2" y="0"/>
                    </a:lnTo>
                    <a:lnTo>
                      <a:pt x="4" y="2"/>
                    </a:lnTo>
                    <a:lnTo>
                      <a:pt x="4" y="6"/>
                    </a:lnTo>
                    <a:lnTo>
                      <a:pt x="4"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0" name="Freeform 1205">
                <a:extLst>
                  <a:ext uri="{FF2B5EF4-FFF2-40B4-BE49-F238E27FC236}">
                    <a16:creationId xmlns:a16="http://schemas.microsoft.com/office/drawing/2014/main" id="{2659D8B1-0079-4FBE-BAC0-A6CD97886AB7}"/>
                  </a:ext>
                </a:extLst>
              </p:cNvPr>
              <p:cNvSpPr>
                <a:spLocks/>
              </p:cNvSpPr>
              <p:nvPr/>
            </p:nvSpPr>
            <p:spPr bwMode="auto">
              <a:xfrm>
                <a:off x="3320" y="2823"/>
                <a:ext cx="6" cy="8"/>
              </a:xfrm>
              <a:custGeom>
                <a:avLst/>
                <a:gdLst>
                  <a:gd name="T0" fmla="*/ 2 w 6"/>
                  <a:gd name="T1" fmla="*/ 0 h 8"/>
                  <a:gd name="T2" fmla="*/ 2 w 6"/>
                  <a:gd name="T3" fmla="*/ 0 h 8"/>
                  <a:gd name="T4" fmla="*/ 4 w 6"/>
                  <a:gd name="T5" fmla="*/ 0 h 8"/>
                  <a:gd name="T6" fmla="*/ 6 w 6"/>
                  <a:gd name="T7" fmla="*/ 2 h 8"/>
                  <a:gd name="T8" fmla="*/ 6 w 6"/>
                  <a:gd name="T9" fmla="*/ 4 h 8"/>
                  <a:gd name="T10" fmla="*/ 6 w 6"/>
                  <a:gd name="T11" fmla="*/ 4 h 8"/>
                  <a:gd name="T12" fmla="*/ 6 w 6"/>
                  <a:gd name="T13" fmla="*/ 6 h 8"/>
                  <a:gd name="T14" fmla="*/ 4 w 6"/>
                  <a:gd name="T15" fmla="*/ 8 h 8"/>
                  <a:gd name="T16" fmla="*/ 2 w 6"/>
                  <a:gd name="T17" fmla="*/ 6 h 8"/>
                  <a:gd name="T18" fmla="*/ 2 w 6"/>
                  <a:gd name="T19" fmla="*/ 6 h 8"/>
                  <a:gd name="T20" fmla="*/ 0 w 6"/>
                  <a:gd name="T21" fmla="*/ 4 h 8"/>
                  <a:gd name="T22" fmla="*/ 2 w 6"/>
                  <a:gd name="T23" fmla="*/ 0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4" y="0"/>
                    </a:lnTo>
                    <a:lnTo>
                      <a:pt x="6" y="2"/>
                    </a:lnTo>
                    <a:lnTo>
                      <a:pt x="6" y="4"/>
                    </a:lnTo>
                    <a:lnTo>
                      <a:pt x="6" y="4"/>
                    </a:lnTo>
                    <a:lnTo>
                      <a:pt x="6" y="6"/>
                    </a:lnTo>
                    <a:lnTo>
                      <a:pt x="4" y="8"/>
                    </a:lnTo>
                    <a:lnTo>
                      <a:pt x="2" y="6"/>
                    </a:lnTo>
                    <a:lnTo>
                      <a:pt x="2" y="6"/>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1" name="Freeform 1206">
                <a:extLst>
                  <a:ext uri="{FF2B5EF4-FFF2-40B4-BE49-F238E27FC236}">
                    <a16:creationId xmlns:a16="http://schemas.microsoft.com/office/drawing/2014/main" id="{B00CE5A4-B420-E317-6B40-AD462F5E8C34}"/>
                  </a:ext>
                </a:extLst>
              </p:cNvPr>
              <p:cNvSpPr>
                <a:spLocks/>
              </p:cNvSpPr>
              <p:nvPr/>
            </p:nvSpPr>
            <p:spPr bwMode="auto">
              <a:xfrm>
                <a:off x="1780" y="2723"/>
                <a:ext cx="142" cy="84"/>
              </a:xfrm>
              <a:custGeom>
                <a:avLst/>
                <a:gdLst>
                  <a:gd name="T0" fmla="*/ 136 w 142"/>
                  <a:gd name="T1" fmla="*/ 16 h 84"/>
                  <a:gd name="T2" fmla="*/ 134 w 142"/>
                  <a:gd name="T3" fmla="*/ 20 h 84"/>
                  <a:gd name="T4" fmla="*/ 134 w 142"/>
                  <a:gd name="T5" fmla="*/ 34 h 84"/>
                  <a:gd name="T6" fmla="*/ 130 w 142"/>
                  <a:gd name="T7" fmla="*/ 28 h 84"/>
                  <a:gd name="T8" fmla="*/ 128 w 142"/>
                  <a:gd name="T9" fmla="*/ 24 h 84"/>
                  <a:gd name="T10" fmla="*/ 120 w 142"/>
                  <a:gd name="T11" fmla="*/ 52 h 84"/>
                  <a:gd name="T12" fmla="*/ 122 w 142"/>
                  <a:gd name="T13" fmla="*/ 54 h 84"/>
                  <a:gd name="T14" fmla="*/ 122 w 142"/>
                  <a:gd name="T15" fmla="*/ 62 h 84"/>
                  <a:gd name="T16" fmla="*/ 118 w 142"/>
                  <a:gd name="T17" fmla="*/ 84 h 84"/>
                  <a:gd name="T18" fmla="*/ 112 w 142"/>
                  <a:gd name="T19" fmla="*/ 72 h 84"/>
                  <a:gd name="T20" fmla="*/ 102 w 142"/>
                  <a:gd name="T21" fmla="*/ 62 h 84"/>
                  <a:gd name="T22" fmla="*/ 96 w 142"/>
                  <a:gd name="T23" fmla="*/ 68 h 84"/>
                  <a:gd name="T24" fmla="*/ 92 w 142"/>
                  <a:gd name="T25" fmla="*/ 74 h 84"/>
                  <a:gd name="T26" fmla="*/ 88 w 142"/>
                  <a:gd name="T27" fmla="*/ 66 h 84"/>
                  <a:gd name="T28" fmla="*/ 82 w 142"/>
                  <a:gd name="T29" fmla="*/ 52 h 84"/>
                  <a:gd name="T30" fmla="*/ 76 w 142"/>
                  <a:gd name="T31" fmla="*/ 58 h 84"/>
                  <a:gd name="T32" fmla="*/ 72 w 142"/>
                  <a:gd name="T33" fmla="*/ 68 h 84"/>
                  <a:gd name="T34" fmla="*/ 70 w 142"/>
                  <a:gd name="T35" fmla="*/ 66 h 84"/>
                  <a:gd name="T36" fmla="*/ 64 w 142"/>
                  <a:gd name="T37" fmla="*/ 64 h 84"/>
                  <a:gd name="T38" fmla="*/ 60 w 142"/>
                  <a:gd name="T39" fmla="*/ 60 h 84"/>
                  <a:gd name="T40" fmla="*/ 54 w 142"/>
                  <a:gd name="T41" fmla="*/ 60 h 84"/>
                  <a:gd name="T42" fmla="*/ 52 w 142"/>
                  <a:gd name="T43" fmla="*/ 60 h 84"/>
                  <a:gd name="T44" fmla="*/ 48 w 142"/>
                  <a:gd name="T45" fmla="*/ 62 h 84"/>
                  <a:gd name="T46" fmla="*/ 36 w 142"/>
                  <a:gd name="T47" fmla="*/ 52 h 84"/>
                  <a:gd name="T48" fmla="*/ 30 w 142"/>
                  <a:gd name="T49" fmla="*/ 52 h 84"/>
                  <a:gd name="T50" fmla="*/ 24 w 142"/>
                  <a:gd name="T51" fmla="*/ 48 h 84"/>
                  <a:gd name="T52" fmla="*/ 6 w 142"/>
                  <a:gd name="T53" fmla="*/ 44 h 84"/>
                  <a:gd name="T54" fmla="*/ 2 w 142"/>
                  <a:gd name="T55" fmla="*/ 40 h 84"/>
                  <a:gd name="T56" fmla="*/ 0 w 142"/>
                  <a:gd name="T57" fmla="*/ 22 h 84"/>
                  <a:gd name="T58" fmla="*/ 2 w 142"/>
                  <a:gd name="T59" fmla="*/ 14 h 84"/>
                  <a:gd name="T60" fmla="*/ 8 w 142"/>
                  <a:gd name="T61" fmla="*/ 14 h 84"/>
                  <a:gd name="T62" fmla="*/ 18 w 142"/>
                  <a:gd name="T63" fmla="*/ 14 h 84"/>
                  <a:gd name="T64" fmla="*/ 22 w 142"/>
                  <a:gd name="T65" fmla="*/ 20 h 84"/>
                  <a:gd name="T66" fmla="*/ 24 w 142"/>
                  <a:gd name="T67" fmla="*/ 12 h 84"/>
                  <a:gd name="T68" fmla="*/ 30 w 142"/>
                  <a:gd name="T69" fmla="*/ 2 h 84"/>
                  <a:gd name="T70" fmla="*/ 34 w 142"/>
                  <a:gd name="T71" fmla="*/ 14 h 84"/>
                  <a:gd name="T72" fmla="*/ 38 w 142"/>
                  <a:gd name="T73" fmla="*/ 12 h 84"/>
                  <a:gd name="T74" fmla="*/ 42 w 142"/>
                  <a:gd name="T75" fmla="*/ 20 h 84"/>
                  <a:gd name="T76" fmla="*/ 46 w 142"/>
                  <a:gd name="T77" fmla="*/ 34 h 84"/>
                  <a:gd name="T78" fmla="*/ 48 w 142"/>
                  <a:gd name="T79" fmla="*/ 38 h 84"/>
                  <a:gd name="T80" fmla="*/ 52 w 142"/>
                  <a:gd name="T81" fmla="*/ 22 h 84"/>
                  <a:gd name="T82" fmla="*/ 52 w 142"/>
                  <a:gd name="T83" fmla="*/ 16 h 84"/>
                  <a:gd name="T84" fmla="*/ 60 w 142"/>
                  <a:gd name="T85" fmla="*/ 12 h 84"/>
                  <a:gd name="T86" fmla="*/ 76 w 142"/>
                  <a:gd name="T87" fmla="*/ 20 h 84"/>
                  <a:gd name="T88" fmla="*/ 82 w 142"/>
                  <a:gd name="T89" fmla="*/ 30 h 84"/>
                  <a:gd name="T90" fmla="*/ 82 w 142"/>
                  <a:gd name="T91" fmla="*/ 28 h 84"/>
                  <a:gd name="T92" fmla="*/ 86 w 142"/>
                  <a:gd name="T93" fmla="*/ 8 h 84"/>
                  <a:gd name="T94" fmla="*/ 94 w 142"/>
                  <a:gd name="T95" fmla="*/ 8 h 84"/>
                  <a:gd name="T96" fmla="*/ 104 w 142"/>
                  <a:gd name="T97" fmla="*/ 8 h 84"/>
                  <a:gd name="T98" fmla="*/ 106 w 142"/>
                  <a:gd name="T99" fmla="*/ 8 h 84"/>
                  <a:gd name="T100" fmla="*/ 118 w 142"/>
                  <a:gd name="T101" fmla="*/ 30 h 84"/>
                  <a:gd name="T102" fmla="*/ 118 w 142"/>
                  <a:gd name="T103" fmla="*/ 10 h 84"/>
                  <a:gd name="T104" fmla="*/ 124 w 142"/>
                  <a:gd name="T105" fmla="*/ 4 h 84"/>
                  <a:gd name="T106" fmla="*/ 136 w 142"/>
                  <a:gd name="T107" fmla="*/ 6 h 84"/>
                  <a:gd name="T108" fmla="*/ 142 w 142"/>
                  <a:gd name="T109" fmla="*/ 2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84">
                    <a:moveTo>
                      <a:pt x="142" y="22"/>
                    </a:moveTo>
                    <a:lnTo>
                      <a:pt x="142" y="22"/>
                    </a:lnTo>
                    <a:lnTo>
                      <a:pt x="136" y="16"/>
                    </a:lnTo>
                    <a:lnTo>
                      <a:pt x="136" y="16"/>
                    </a:lnTo>
                    <a:lnTo>
                      <a:pt x="134" y="20"/>
                    </a:lnTo>
                    <a:lnTo>
                      <a:pt x="134" y="20"/>
                    </a:lnTo>
                    <a:lnTo>
                      <a:pt x="136" y="28"/>
                    </a:lnTo>
                    <a:lnTo>
                      <a:pt x="134" y="34"/>
                    </a:lnTo>
                    <a:lnTo>
                      <a:pt x="134" y="34"/>
                    </a:lnTo>
                    <a:lnTo>
                      <a:pt x="134" y="36"/>
                    </a:lnTo>
                    <a:lnTo>
                      <a:pt x="132" y="34"/>
                    </a:lnTo>
                    <a:lnTo>
                      <a:pt x="130" y="28"/>
                    </a:lnTo>
                    <a:lnTo>
                      <a:pt x="130" y="28"/>
                    </a:lnTo>
                    <a:lnTo>
                      <a:pt x="128" y="24"/>
                    </a:lnTo>
                    <a:lnTo>
                      <a:pt x="128" y="24"/>
                    </a:lnTo>
                    <a:lnTo>
                      <a:pt x="126" y="26"/>
                    </a:lnTo>
                    <a:lnTo>
                      <a:pt x="126" y="26"/>
                    </a:lnTo>
                    <a:lnTo>
                      <a:pt x="120" y="52"/>
                    </a:lnTo>
                    <a:lnTo>
                      <a:pt x="120" y="52"/>
                    </a:lnTo>
                    <a:lnTo>
                      <a:pt x="120" y="54"/>
                    </a:lnTo>
                    <a:lnTo>
                      <a:pt x="122" y="54"/>
                    </a:lnTo>
                    <a:lnTo>
                      <a:pt x="124" y="56"/>
                    </a:lnTo>
                    <a:lnTo>
                      <a:pt x="124" y="56"/>
                    </a:lnTo>
                    <a:lnTo>
                      <a:pt x="122" y="62"/>
                    </a:lnTo>
                    <a:lnTo>
                      <a:pt x="122" y="70"/>
                    </a:lnTo>
                    <a:lnTo>
                      <a:pt x="120" y="78"/>
                    </a:lnTo>
                    <a:lnTo>
                      <a:pt x="118" y="84"/>
                    </a:lnTo>
                    <a:lnTo>
                      <a:pt x="118" y="84"/>
                    </a:lnTo>
                    <a:lnTo>
                      <a:pt x="118" y="84"/>
                    </a:lnTo>
                    <a:lnTo>
                      <a:pt x="112" y="72"/>
                    </a:lnTo>
                    <a:lnTo>
                      <a:pt x="104" y="64"/>
                    </a:lnTo>
                    <a:lnTo>
                      <a:pt x="104" y="64"/>
                    </a:lnTo>
                    <a:lnTo>
                      <a:pt x="102" y="62"/>
                    </a:lnTo>
                    <a:lnTo>
                      <a:pt x="100" y="60"/>
                    </a:lnTo>
                    <a:lnTo>
                      <a:pt x="98" y="62"/>
                    </a:lnTo>
                    <a:lnTo>
                      <a:pt x="96" y="68"/>
                    </a:lnTo>
                    <a:lnTo>
                      <a:pt x="96" y="68"/>
                    </a:lnTo>
                    <a:lnTo>
                      <a:pt x="94" y="72"/>
                    </a:lnTo>
                    <a:lnTo>
                      <a:pt x="92" y="74"/>
                    </a:lnTo>
                    <a:lnTo>
                      <a:pt x="90" y="72"/>
                    </a:lnTo>
                    <a:lnTo>
                      <a:pt x="88" y="66"/>
                    </a:lnTo>
                    <a:lnTo>
                      <a:pt x="88" y="66"/>
                    </a:lnTo>
                    <a:lnTo>
                      <a:pt x="86" y="56"/>
                    </a:lnTo>
                    <a:lnTo>
                      <a:pt x="86" y="56"/>
                    </a:lnTo>
                    <a:lnTo>
                      <a:pt x="82" y="52"/>
                    </a:lnTo>
                    <a:lnTo>
                      <a:pt x="80" y="50"/>
                    </a:lnTo>
                    <a:lnTo>
                      <a:pt x="78" y="52"/>
                    </a:lnTo>
                    <a:lnTo>
                      <a:pt x="76" y="58"/>
                    </a:lnTo>
                    <a:lnTo>
                      <a:pt x="76" y="58"/>
                    </a:lnTo>
                    <a:lnTo>
                      <a:pt x="74" y="66"/>
                    </a:lnTo>
                    <a:lnTo>
                      <a:pt x="72" y="68"/>
                    </a:lnTo>
                    <a:lnTo>
                      <a:pt x="70" y="66"/>
                    </a:lnTo>
                    <a:lnTo>
                      <a:pt x="70" y="66"/>
                    </a:lnTo>
                    <a:lnTo>
                      <a:pt x="70" y="66"/>
                    </a:lnTo>
                    <a:lnTo>
                      <a:pt x="68" y="62"/>
                    </a:lnTo>
                    <a:lnTo>
                      <a:pt x="66" y="62"/>
                    </a:lnTo>
                    <a:lnTo>
                      <a:pt x="64" y="64"/>
                    </a:lnTo>
                    <a:lnTo>
                      <a:pt x="60" y="60"/>
                    </a:lnTo>
                    <a:lnTo>
                      <a:pt x="60" y="60"/>
                    </a:lnTo>
                    <a:lnTo>
                      <a:pt x="60" y="60"/>
                    </a:lnTo>
                    <a:lnTo>
                      <a:pt x="58" y="60"/>
                    </a:lnTo>
                    <a:lnTo>
                      <a:pt x="54" y="60"/>
                    </a:lnTo>
                    <a:lnTo>
                      <a:pt x="54" y="60"/>
                    </a:lnTo>
                    <a:lnTo>
                      <a:pt x="54" y="56"/>
                    </a:lnTo>
                    <a:lnTo>
                      <a:pt x="52" y="56"/>
                    </a:lnTo>
                    <a:lnTo>
                      <a:pt x="52" y="60"/>
                    </a:lnTo>
                    <a:lnTo>
                      <a:pt x="52" y="60"/>
                    </a:lnTo>
                    <a:lnTo>
                      <a:pt x="48" y="62"/>
                    </a:lnTo>
                    <a:lnTo>
                      <a:pt x="48" y="62"/>
                    </a:lnTo>
                    <a:lnTo>
                      <a:pt x="44" y="64"/>
                    </a:lnTo>
                    <a:lnTo>
                      <a:pt x="42" y="62"/>
                    </a:lnTo>
                    <a:lnTo>
                      <a:pt x="36" y="52"/>
                    </a:lnTo>
                    <a:lnTo>
                      <a:pt x="36" y="52"/>
                    </a:lnTo>
                    <a:lnTo>
                      <a:pt x="32" y="54"/>
                    </a:lnTo>
                    <a:lnTo>
                      <a:pt x="30" y="52"/>
                    </a:lnTo>
                    <a:lnTo>
                      <a:pt x="28" y="50"/>
                    </a:lnTo>
                    <a:lnTo>
                      <a:pt x="24" y="48"/>
                    </a:lnTo>
                    <a:lnTo>
                      <a:pt x="24" y="48"/>
                    </a:lnTo>
                    <a:lnTo>
                      <a:pt x="16" y="46"/>
                    </a:lnTo>
                    <a:lnTo>
                      <a:pt x="6" y="44"/>
                    </a:lnTo>
                    <a:lnTo>
                      <a:pt x="6" y="44"/>
                    </a:lnTo>
                    <a:lnTo>
                      <a:pt x="4" y="44"/>
                    </a:lnTo>
                    <a:lnTo>
                      <a:pt x="2" y="40"/>
                    </a:lnTo>
                    <a:lnTo>
                      <a:pt x="2" y="40"/>
                    </a:lnTo>
                    <a:lnTo>
                      <a:pt x="0" y="32"/>
                    </a:lnTo>
                    <a:lnTo>
                      <a:pt x="0" y="22"/>
                    </a:lnTo>
                    <a:lnTo>
                      <a:pt x="0" y="22"/>
                    </a:lnTo>
                    <a:lnTo>
                      <a:pt x="0" y="16"/>
                    </a:lnTo>
                    <a:lnTo>
                      <a:pt x="2" y="14"/>
                    </a:lnTo>
                    <a:lnTo>
                      <a:pt x="2" y="14"/>
                    </a:lnTo>
                    <a:lnTo>
                      <a:pt x="2" y="14"/>
                    </a:lnTo>
                    <a:lnTo>
                      <a:pt x="4" y="14"/>
                    </a:lnTo>
                    <a:lnTo>
                      <a:pt x="8" y="14"/>
                    </a:lnTo>
                    <a:lnTo>
                      <a:pt x="12" y="12"/>
                    </a:lnTo>
                    <a:lnTo>
                      <a:pt x="16" y="12"/>
                    </a:lnTo>
                    <a:lnTo>
                      <a:pt x="18" y="14"/>
                    </a:lnTo>
                    <a:lnTo>
                      <a:pt x="20" y="16"/>
                    </a:lnTo>
                    <a:lnTo>
                      <a:pt x="20" y="16"/>
                    </a:lnTo>
                    <a:lnTo>
                      <a:pt x="22" y="20"/>
                    </a:lnTo>
                    <a:lnTo>
                      <a:pt x="22" y="18"/>
                    </a:lnTo>
                    <a:lnTo>
                      <a:pt x="24" y="12"/>
                    </a:lnTo>
                    <a:lnTo>
                      <a:pt x="24" y="12"/>
                    </a:lnTo>
                    <a:lnTo>
                      <a:pt x="26" y="2"/>
                    </a:lnTo>
                    <a:lnTo>
                      <a:pt x="28" y="0"/>
                    </a:lnTo>
                    <a:lnTo>
                      <a:pt x="30" y="2"/>
                    </a:lnTo>
                    <a:lnTo>
                      <a:pt x="34" y="12"/>
                    </a:lnTo>
                    <a:lnTo>
                      <a:pt x="34" y="12"/>
                    </a:lnTo>
                    <a:lnTo>
                      <a:pt x="34" y="14"/>
                    </a:lnTo>
                    <a:lnTo>
                      <a:pt x="36" y="14"/>
                    </a:lnTo>
                    <a:lnTo>
                      <a:pt x="36" y="14"/>
                    </a:lnTo>
                    <a:lnTo>
                      <a:pt x="38" y="12"/>
                    </a:lnTo>
                    <a:lnTo>
                      <a:pt x="40" y="14"/>
                    </a:lnTo>
                    <a:lnTo>
                      <a:pt x="42" y="20"/>
                    </a:lnTo>
                    <a:lnTo>
                      <a:pt x="42" y="20"/>
                    </a:lnTo>
                    <a:lnTo>
                      <a:pt x="44" y="26"/>
                    </a:lnTo>
                    <a:lnTo>
                      <a:pt x="44" y="26"/>
                    </a:lnTo>
                    <a:lnTo>
                      <a:pt x="46" y="34"/>
                    </a:lnTo>
                    <a:lnTo>
                      <a:pt x="46" y="38"/>
                    </a:lnTo>
                    <a:lnTo>
                      <a:pt x="48" y="38"/>
                    </a:lnTo>
                    <a:lnTo>
                      <a:pt x="48" y="38"/>
                    </a:lnTo>
                    <a:lnTo>
                      <a:pt x="50" y="36"/>
                    </a:lnTo>
                    <a:lnTo>
                      <a:pt x="52" y="32"/>
                    </a:lnTo>
                    <a:lnTo>
                      <a:pt x="52" y="22"/>
                    </a:lnTo>
                    <a:lnTo>
                      <a:pt x="52" y="22"/>
                    </a:lnTo>
                    <a:lnTo>
                      <a:pt x="52" y="16"/>
                    </a:lnTo>
                    <a:lnTo>
                      <a:pt x="52" y="16"/>
                    </a:lnTo>
                    <a:lnTo>
                      <a:pt x="54" y="12"/>
                    </a:lnTo>
                    <a:lnTo>
                      <a:pt x="56" y="12"/>
                    </a:lnTo>
                    <a:lnTo>
                      <a:pt x="60" y="12"/>
                    </a:lnTo>
                    <a:lnTo>
                      <a:pt x="60" y="12"/>
                    </a:lnTo>
                    <a:lnTo>
                      <a:pt x="70" y="16"/>
                    </a:lnTo>
                    <a:lnTo>
                      <a:pt x="76" y="20"/>
                    </a:lnTo>
                    <a:lnTo>
                      <a:pt x="80" y="28"/>
                    </a:lnTo>
                    <a:lnTo>
                      <a:pt x="80" y="28"/>
                    </a:lnTo>
                    <a:lnTo>
                      <a:pt x="82" y="30"/>
                    </a:lnTo>
                    <a:lnTo>
                      <a:pt x="82" y="30"/>
                    </a:lnTo>
                    <a:lnTo>
                      <a:pt x="82" y="28"/>
                    </a:lnTo>
                    <a:lnTo>
                      <a:pt x="82" y="28"/>
                    </a:lnTo>
                    <a:lnTo>
                      <a:pt x="82" y="16"/>
                    </a:lnTo>
                    <a:lnTo>
                      <a:pt x="84" y="10"/>
                    </a:lnTo>
                    <a:lnTo>
                      <a:pt x="86" y="8"/>
                    </a:lnTo>
                    <a:lnTo>
                      <a:pt x="90" y="8"/>
                    </a:lnTo>
                    <a:lnTo>
                      <a:pt x="90" y="8"/>
                    </a:lnTo>
                    <a:lnTo>
                      <a:pt x="94" y="8"/>
                    </a:lnTo>
                    <a:lnTo>
                      <a:pt x="98" y="8"/>
                    </a:lnTo>
                    <a:lnTo>
                      <a:pt x="100" y="6"/>
                    </a:lnTo>
                    <a:lnTo>
                      <a:pt x="104" y="8"/>
                    </a:lnTo>
                    <a:lnTo>
                      <a:pt x="104" y="8"/>
                    </a:lnTo>
                    <a:lnTo>
                      <a:pt x="106" y="8"/>
                    </a:lnTo>
                    <a:lnTo>
                      <a:pt x="106" y="8"/>
                    </a:lnTo>
                    <a:lnTo>
                      <a:pt x="108" y="10"/>
                    </a:lnTo>
                    <a:lnTo>
                      <a:pt x="112" y="14"/>
                    </a:lnTo>
                    <a:lnTo>
                      <a:pt x="118" y="30"/>
                    </a:lnTo>
                    <a:lnTo>
                      <a:pt x="118" y="30"/>
                    </a:lnTo>
                    <a:lnTo>
                      <a:pt x="118" y="18"/>
                    </a:lnTo>
                    <a:lnTo>
                      <a:pt x="118" y="10"/>
                    </a:lnTo>
                    <a:lnTo>
                      <a:pt x="120" y="6"/>
                    </a:lnTo>
                    <a:lnTo>
                      <a:pt x="124" y="4"/>
                    </a:lnTo>
                    <a:lnTo>
                      <a:pt x="124" y="4"/>
                    </a:lnTo>
                    <a:lnTo>
                      <a:pt x="130" y="4"/>
                    </a:lnTo>
                    <a:lnTo>
                      <a:pt x="136" y="6"/>
                    </a:lnTo>
                    <a:lnTo>
                      <a:pt x="136" y="6"/>
                    </a:lnTo>
                    <a:lnTo>
                      <a:pt x="138" y="8"/>
                    </a:lnTo>
                    <a:lnTo>
                      <a:pt x="140" y="12"/>
                    </a:lnTo>
                    <a:lnTo>
                      <a:pt x="142" y="22"/>
                    </a:lnTo>
                    <a:lnTo>
                      <a:pt x="14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2" name="Freeform 1207">
                <a:extLst>
                  <a:ext uri="{FF2B5EF4-FFF2-40B4-BE49-F238E27FC236}">
                    <a16:creationId xmlns:a16="http://schemas.microsoft.com/office/drawing/2014/main" id="{364F72C5-A87C-3085-3248-C9EBDAE317E0}"/>
                  </a:ext>
                </a:extLst>
              </p:cNvPr>
              <p:cNvSpPr>
                <a:spLocks/>
              </p:cNvSpPr>
              <p:nvPr/>
            </p:nvSpPr>
            <p:spPr bwMode="auto">
              <a:xfrm>
                <a:off x="1750" y="2666"/>
                <a:ext cx="68" cy="89"/>
              </a:xfrm>
              <a:custGeom>
                <a:avLst/>
                <a:gdLst>
                  <a:gd name="T0" fmla="*/ 66 w 68"/>
                  <a:gd name="T1" fmla="*/ 73 h 89"/>
                  <a:gd name="T2" fmla="*/ 66 w 68"/>
                  <a:gd name="T3" fmla="*/ 89 h 89"/>
                  <a:gd name="T4" fmla="*/ 58 w 68"/>
                  <a:gd name="T5" fmla="*/ 57 h 89"/>
                  <a:gd name="T6" fmla="*/ 54 w 68"/>
                  <a:gd name="T7" fmla="*/ 81 h 89"/>
                  <a:gd name="T8" fmla="*/ 52 w 68"/>
                  <a:gd name="T9" fmla="*/ 83 h 89"/>
                  <a:gd name="T10" fmla="*/ 48 w 68"/>
                  <a:gd name="T11" fmla="*/ 79 h 89"/>
                  <a:gd name="T12" fmla="*/ 44 w 68"/>
                  <a:gd name="T13" fmla="*/ 69 h 89"/>
                  <a:gd name="T14" fmla="*/ 40 w 68"/>
                  <a:gd name="T15" fmla="*/ 81 h 89"/>
                  <a:gd name="T16" fmla="*/ 38 w 68"/>
                  <a:gd name="T17" fmla="*/ 77 h 89"/>
                  <a:gd name="T18" fmla="*/ 34 w 68"/>
                  <a:gd name="T19" fmla="*/ 73 h 89"/>
                  <a:gd name="T20" fmla="*/ 30 w 68"/>
                  <a:gd name="T21" fmla="*/ 79 h 89"/>
                  <a:gd name="T22" fmla="*/ 26 w 68"/>
                  <a:gd name="T23" fmla="*/ 83 h 89"/>
                  <a:gd name="T24" fmla="*/ 22 w 68"/>
                  <a:gd name="T25" fmla="*/ 79 h 89"/>
                  <a:gd name="T26" fmla="*/ 18 w 68"/>
                  <a:gd name="T27" fmla="*/ 77 h 89"/>
                  <a:gd name="T28" fmla="*/ 16 w 68"/>
                  <a:gd name="T29" fmla="*/ 83 h 89"/>
                  <a:gd name="T30" fmla="*/ 14 w 68"/>
                  <a:gd name="T31" fmla="*/ 87 h 89"/>
                  <a:gd name="T32" fmla="*/ 12 w 68"/>
                  <a:gd name="T33" fmla="*/ 87 h 89"/>
                  <a:gd name="T34" fmla="*/ 12 w 68"/>
                  <a:gd name="T35" fmla="*/ 85 h 89"/>
                  <a:gd name="T36" fmla="*/ 8 w 68"/>
                  <a:gd name="T37" fmla="*/ 77 h 89"/>
                  <a:gd name="T38" fmla="*/ 4 w 68"/>
                  <a:gd name="T39" fmla="*/ 87 h 89"/>
                  <a:gd name="T40" fmla="*/ 2 w 68"/>
                  <a:gd name="T41" fmla="*/ 89 h 89"/>
                  <a:gd name="T42" fmla="*/ 0 w 68"/>
                  <a:gd name="T43" fmla="*/ 85 h 89"/>
                  <a:gd name="T44" fmla="*/ 4 w 68"/>
                  <a:gd name="T45" fmla="*/ 63 h 89"/>
                  <a:gd name="T46" fmla="*/ 4 w 68"/>
                  <a:gd name="T47" fmla="*/ 59 h 89"/>
                  <a:gd name="T48" fmla="*/ 10 w 68"/>
                  <a:gd name="T49" fmla="*/ 59 h 89"/>
                  <a:gd name="T50" fmla="*/ 12 w 68"/>
                  <a:gd name="T51" fmla="*/ 61 h 89"/>
                  <a:gd name="T52" fmla="*/ 16 w 68"/>
                  <a:gd name="T53" fmla="*/ 53 h 89"/>
                  <a:gd name="T54" fmla="*/ 26 w 68"/>
                  <a:gd name="T55" fmla="*/ 53 h 89"/>
                  <a:gd name="T56" fmla="*/ 30 w 68"/>
                  <a:gd name="T57" fmla="*/ 59 h 89"/>
                  <a:gd name="T58" fmla="*/ 32 w 68"/>
                  <a:gd name="T59" fmla="*/ 63 h 89"/>
                  <a:gd name="T60" fmla="*/ 36 w 68"/>
                  <a:gd name="T61" fmla="*/ 63 h 89"/>
                  <a:gd name="T62" fmla="*/ 36 w 68"/>
                  <a:gd name="T63" fmla="*/ 63 h 89"/>
                  <a:gd name="T64" fmla="*/ 34 w 68"/>
                  <a:gd name="T65" fmla="*/ 59 h 89"/>
                  <a:gd name="T66" fmla="*/ 34 w 68"/>
                  <a:gd name="T67" fmla="*/ 49 h 89"/>
                  <a:gd name="T68" fmla="*/ 32 w 68"/>
                  <a:gd name="T69" fmla="*/ 45 h 89"/>
                  <a:gd name="T70" fmla="*/ 32 w 68"/>
                  <a:gd name="T71" fmla="*/ 35 h 89"/>
                  <a:gd name="T72" fmla="*/ 32 w 68"/>
                  <a:gd name="T73" fmla="*/ 31 h 89"/>
                  <a:gd name="T74" fmla="*/ 34 w 68"/>
                  <a:gd name="T75" fmla="*/ 29 h 89"/>
                  <a:gd name="T76" fmla="*/ 36 w 68"/>
                  <a:gd name="T77" fmla="*/ 26 h 89"/>
                  <a:gd name="T78" fmla="*/ 36 w 68"/>
                  <a:gd name="T79" fmla="*/ 22 h 89"/>
                  <a:gd name="T80" fmla="*/ 38 w 68"/>
                  <a:gd name="T81" fmla="*/ 16 h 89"/>
                  <a:gd name="T82" fmla="*/ 40 w 68"/>
                  <a:gd name="T83" fmla="*/ 8 h 89"/>
                  <a:gd name="T84" fmla="*/ 42 w 68"/>
                  <a:gd name="T85" fmla="*/ 0 h 89"/>
                  <a:gd name="T86" fmla="*/ 52 w 68"/>
                  <a:gd name="T87" fmla="*/ 6 h 89"/>
                  <a:gd name="T88" fmla="*/ 56 w 68"/>
                  <a:gd name="T89" fmla="*/ 10 h 89"/>
                  <a:gd name="T90" fmla="*/ 56 w 68"/>
                  <a:gd name="T91" fmla="*/ 14 h 89"/>
                  <a:gd name="T92" fmla="*/ 56 w 68"/>
                  <a:gd name="T93" fmla="*/ 37 h 89"/>
                  <a:gd name="T94" fmla="*/ 52 w 68"/>
                  <a:gd name="T95" fmla="*/ 47 h 89"/>
                  <a:gd name="T96" fmla="*/ 44 w 68"/>
                  <a:gd name="T97" fmla="*/ 51 h 89"/>
                  <a:gd name="T98" fmla="*/ 46 w 68"/>
                  <a:gd name="T99" fmla="*/ 53 h 89"/>
                  <a:gd name="T100" fmla="*/ 52 w 68"/>
                  <a:gd name="T101" fmla="*/ 53 h 89"/>
                  <a:gd name="T102" fmla="*/ 54 w 68"/>
                  <a:gd name="T103" fmla="*/ 47 h 89"/>
                  <a:gd name="T104" fmla="*/ 60 w 68"/>
                  <a:gd name="T105" fmla="*/ 51 h 89"/>
                  <a:gd name="T106" fmla="*/ 64 w 68"/>
                  <a:gd name="T107" fmla="*/ 55 h 89"/>
                  <a:gd name="T108" fmla="*/ 64 w 68"/>
                  <a:gd name="T109" fmla="*/ 59 h 89"/>
                  <a:gd name="T110" fmla="*/ 66 w 68"/>
                  <a:gd name="T111" fmla="*/ 59 h 89"/>
                  <a:gd name="T112" fmla="*/ 68 w 68"/>
                  <a:gd name="T113" fmla="*/ 65 h 89"/>
                  <a:gd name="T114" fmla="*/ 66 w 68"/>
                  <a:gd name="T115" fmla="*/ 7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89">
                    <a:moveTo>
                      <a:pt x="66" y="73"/>
                    </a:moveTo>
                    <a:lnTo>
                      <a:pt x="66" y="73"/>
                    </a:lnTo>
                    <a:lnTo>
                      <a:pt x="66" y="89"/>
                    </a:lnTo>
                    <a:lnTo>
                      <a:pt x="66" y="89"/>
                    </a:lnTo>
                    <a:lnTo>
                      <a:pt x="58" y="57"/>
                    </a:lnTo>
                    <a:lnTo>
                      <a:pt x="58" y="57"/>
                    </a:lnTo>
                    <a:lnTo>
                      <a:pt x="56" y="73"/>
                    </a:lnTo>
                    <a:lnTo>
                      <a:pt x="54" y="81"/>
                    </a:lnTo>
                    <a:lnTo>
                      <a:pt x="52" y="83"/>
                    </a:lnTo>
                    <a:lnTo>
                      <a:pt x="52" y="83"/>
                    </a:lnTo>
                    <a:lnTo>
                      <a:pt x="50" y="83"/>
                    </a:lnTo>
                    <a:lnTo>
                      <a:pt x="48" y="79"/>
                    </a:lnTo>
                    <a:lnTo>
                      <a:pt x="44" y="69"/>
                    </a:lnTo>
                    <a:lnTo>
                      <a:pt x="44" y="69"/>
                    </a:lnTo>
                    <a:lnTo>
                      <a:pt x="42" y="79"/>
                    </a:lnTo>
                    <a:lnTo>
                      <a:pt x="40" y="81"/>
                    </a:lnTo>
                    <a:lnTo>
                      <a:pt x="38" y="77"/>
                    </a:lnTo>
                    <a:lnTo>
                      <a:pt x="38" y="77"/>
                    </a:lnTo>
                    <a:lnTo>
                      <a:pt x="36" y="73"/>
                    </a:lnTo>
                    <a:lnTo>
                      <a:pt x="34" y="73"/>
                    </a:lnTo>
                    <a:lnTo>
                      <a:pt x="30" y="79"/>
                    </a:lnTo>
                    <a:lnTo>
                      <a:pt x="30" y="79"/>
                    </a:lnTo>
                    <a:lnTo>
                      <a:pt x="28" y="83"/>
                    </a:lnTo>
                    <a:lnTo>
                      <a:pt x="26" y="83"/>
                    </a:lnTo>
                    <a:lnTo>
                      <a:pt x="26" y="83"/>
                    </a:lnTo>
                    <a:lnTo>
                      <a:pt x="22" y="79"/>
                    </a:lnTo>
                    <a:lnTo>
                      <a:pt x="22" y="79"/>
                    </a:lnTo>
                    <a:lnTo>
                      <a:pt x="18" y="77"/>
                    </a:lnTo>
                    <a:lnTo>
                      <a:pt x="16" y="79"/>
                    </a:lnTo>
                    <a:lnTo>
                      <a:pt x="16" y="83"/>
                    </a:lnTo>
                    <a:lnTo>
                      <a:pt x="16" y="83"/>
                    </a:lnTo>
                    <a:lnTo>
                      <a:pt x="14" y="87"/>
                    </a:lnTo>
                    <a:lnTo>
                      <a:pt x="14" y="87"/>
                    </a:lnTo>
                    <a:lnTo>
                      <a:pt x="12" y="87"/>
                    </a:lnTo>
                    <a:lnTo>
                      <a:pt x="12" y="85"/>
                    </a:lnTo>
                    <a:lnTo>
                      <a:pt x="12" y="85"/>
                    </a:lnTo>
                    <a:lnTo>
                      <a:pt x="8" y="77"/>
                    </a:lnTo>
                    <a:lnTo>
                      <a:pt x="8" y="77"/>
                    </a:lnTo>
                    <a:lnTo>
                      <a:pt x="6" y="77"/>
                    </a:lnTo>
                    <a:lnTo>
                      <a:pt x="4" y="87"/>
                    </a:lnTo>
                    <a:lnTo>
                      <a:pt x="4" y="87"/>
                    </a:lnTo>
                    <a:lnTo>
                      <a:pt x="2" y="89"/>
                    </a:lnTo>
                    <a:lnTo>
                      <a:pt x="0" y="85"/>
                    </a:lnTo>
                    <a:lnTo>
                      <a:pt x="0" y="85"/>
                    </a:lnTo>
                    <a:lnTo>
                      <a:pt x="2" y="75"/>
                    </a:lnTo>
                    <a:lnTo>
                      <a:pt x="4" y="63"/>
                    </a:lnTo>
                    <a:lnTo>
                      <a:pt x="4" y="63"/>
                    </a:lnTo>
                    <a:lnTo>
                      <a:pt x="4" y="59"/>
                    </a:lnTo>
                    <a:lnTo>
                      <a:pt x="6" y="57"/>
                    </a:lnTo>
                    <a:lnTo>
                      <a:pt x="10" y="59"/>
                    </a:lnTo>
                    <a:lnTo>
                      <a:pt x="10" y="59"/>
                    </a:lnTo>
                    <a:lnTo>
                      <a:pt x="12" y="61"/>
                    </a:lnTo>
                    <a:lnTo>
                      <a:pt x="12" y="61"/>
                    </a:lnTo>
                    <a:lnTo>
                      <a:pt x="16" y="53"/>
                    </a:lnTo>
                    <a:lnTo>
                      <a:pt x="20" y="51"/>
                    </a:lnTo>
                    <a:lnTo>
                      <a:pt x="26" y="53"/>
                    </a:lnTo>
                    <a:lnTo>
                      <a:pt x="30" y="59"/>
                    </a:lnTo>
                    <a:lnTo>
                      <a:pt x="30" y="59"/>
                    </a:lnTo>
                    <a:lnTo>
                      <a:pt x="30" y="63"/>
                    </a:lnTo>
                    <a:lnTo>
                      <a:pt x="32" y="63"/>
                    </a:lnTo>
                    <a:lnTo>
                      <a:pt x="36" y="63"/>
                    </a:lnTo>
                    <a:lnTo>
                      <a:pt x="36" y="63"/>
                    </a:lnTo>
                    <a:lnTo>
                      <a:pt x="36" y="63"/>
                    </a:lnTo>
                    <a:lnTo>
                      <a:pt x="36" y="63"/>
                    </a:lnTo>
                    <a:lnTo>
                      <a:pt x="36" y="63"/>
                    </a:lnTo>
                    <a:lnTo>
                      <a:pt x="34" y="59"/>
                    </a:lnTo>
                    <a:lnTo>
                      <a:pt x="34" y="59"/>
                    </a:lnTo>
                    <a:lnTo>
                      <a:pt x="34" y="49"/>
                    </a:lnTo>
                    <a:lnTo>
                      <a:pt x="34" y="49"/>
                    </a:lnTo>
                    <a:lnTo>
                      <a:pt x="32" y="45"/>
                    </a:lnTo>
                    <a:lnTo>
                      <a:pt x="32" y="45"/>
                    </a:lnTo>
                    <a:lnTo>
                      <a:pt x="32" y="35"/>
                    </a:lnTo>
                    <a:lnTo>
                      <a:pt x="32" y="35"/>
                    </a:lnTo>
                    <a:lnTo>
                      <a:pt x="32" y="31"/>
                    </a:lnTo>
                    <a:lnTo>
                      <a:pt x="32" y="31"/>
                    </a:lnTo>
                    <a:lnTo>
                      <a:pt x="34" y="29"/>
                    </a:lnTo>
                    <a:lnTo>
                      <a:pt x="34" y="29"/>
                    </a:lnTo>
                    <a:lnTo>
                      <a:pt x="36" y="26"/>
                    </a:lnTo>
                    <a:lnTo>
                      <a:pt x="36" y="22"/>
                    </a:lnTo>
                    <a:lnTo>
                      <a:pt x="36" y="22"/>
                    </a:lnTo>
                    <a:lnTo>
                      <a:pt x="38" y="16"/>
                    </a:lnTo>
                    <a:lnTo>
                      <a:pt x="38" y="16"/>
                    </a:lnTo>
                    <a:lnTo>
                      <a:pt x="40" y="14"/>
                    </a:lnTo>
                    <a:lnTo>
                      <a:pt x="40" y="8"/>
                    </a:lnTo>
                    <a:lnTo>
                      <a:pt x="42" y="0"/>
                    </a:lnTo>
                    <a:lnTo>
                      <a:pt x="42" y="0"/>
                    </a:lnTo>
                    <a:lnTo>
                      <a:pt x="48" y="2"/>
                    </a:lnTo>
                    <a:lnTo>
                      <a:pt x="52" y="6"/>
                    </a:lnTo>
                    <a:lnTo>
                      <a:pt x="56" y="10"/>
                    </a:lnTo>
                    <a:lnTo>
                      <a:pt x="56" y="10"/>
                    </a:lnTo>
                    <a:lnTo>
                      <a:pt x="56" y="14"/>
                    </a:lnTo>
                    <a:lnTo>
                      <a:pt x="56" y="14"/>
                    </a:lnTo>
                    <a:lnTo>
                      <a:pt x="56" y="37"/>
                    </a:lnTo>
                    <a:lnTo>
                      <a:pt x="56" y="37"/>
                    </a:lnTo>
                    <a:lnTo>
                      <a:pt x="54" y="43"/>
                    </a:lnTo>
                    <a:lnTo>
                      <a:pt x="52" y="47"/>
                    </a:lnTo>
                    <a:lnTo>
                      <a:pt x="48" y="49"/>
                    </a:lnTo>
                    <a:lnTo>
                      <a:pt x="44" y="51"/>
                    </a:lnTo>
                    <a:lnTo>
                      <a:pt x="44" y="51"/>
                    </a:lnTo>
                    <a:lnTo>
                      <a:pt x="46" y="53"/>
                    </a:lnTo>
                    <a:lnTo>
                      <a:pt x="50" y="55"/>
                    </a:lnTo>
                    <a:lnTo>
                      <a:pt x="52" y="53"/>
                    </a:lnTo>
                    <a:lnTo>
                      <a:pt x="54" y="47"/>
                    </a:lnTo>
                    <a:lnTo>
                      <a:pt x="54" y="47"/>
                    </a:lnTo>
                    <a:lnTo>
                      <a:pt x="58" y="47"/>
                    </a:lnTo>
                    <a:lnTo>
                      <a:pt x="60" y="51"/>
                    </a:lnTo>
                    <a:lnTo>
                      <a:pt x="60" y="51"/>
                    </a:lnTo>
                    <a:lnTo>
                      <a:pt x="64" y="55"/>
                    </a:lnTo>
                    <a:lnTo>
                      <a:pt x="64" y="55"/>
                    </a:lnTo>
                    <a:lnTo>
                      <a:pt x="64" y="59"/>
                    </a:lnTo>
                    <a:lnTo>
                      <a:pt x="64" y="59"/>
                    </a:lnTo>
                    <a:lnTo>
                      <a:pt x="66" y="59"/>
                    </a:lnTo>
                    <a:lnTo>
                      <a:pt x="66" y="59"/>
                    </a:lnTo>
                    <a:lnTo>
                      <a:pt x="68" y="65"/>
                    </a:lnTo>
                    <a:lnTo>
                      <a:pt x="68" y="65"/>
                    </a:lnTo>
                    <a:lnTo>
                      <a:pt x="66" y="73"/>
                    </a:lnTo>
                    <a:lnTo>
                      <a:pt x="6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3" name="Freeform 1208">
                <a:extLst>
                  <a:ext uri="{FF2B5EF4-FFF2-40B4-BE49-F238E27FC236}">
                    <a16:creationId xmlns:a16="http://schemas.microsoft.com/office/drawing/2014/main" id="{B231B85D-BD97-0B45-847B-DC54D33185BA}"/>
                  </a:ext>
                </a:extLst>
              </p:cNvPr>
              <p:cNvSpPr>
                <a:spLocks/>
              </p:cNvSpPr>
              <p:nvPr/>
            </p:nvSpPr>
            <p:spPr bwMode="auto">
              <a:xfrm>
                <a:off x="1724" y="2739"/>
                <a:ext cx="30" cy="36"/>
              </a:xfrm>
              <a:custGeom>
                <a:avLst/>
                <a:gdLst>
                  <a:gd name="T0" fmla="*/ 26 w 30"/>
                  <a:gd name="T1" fmla="*/ 10 h 36"/>
                  <a:gd name="T2" fmla="*/ 26 w 30"/>
                  <a:gd name="T3" fmla="*/ 10 h 36"/>
                  <a:gd name="T4" fmla="*/ 28 w 30"/>
                  <a:gd name="T5" fmla="*/ 14 h 36"/>
                  <a:gd name="T6" fmla="*/ 30 w 30"/>
                  <a:gd name="T7" fmla="*/ 14 h 36"/>
                  <a:gd name="T8" fmla="*/ 30 w 30"/>
                  <a:gd name="T9" fmla="*/ 14 h 36"/>
                  <a:gd name="T10" fmla="*/ 30 w 30"/>
                  <a:gd name="T11" fmla="*/ 22 h 36"/>
                  <a:gd name="T12" fmla="*/ 30 w 30"/>
                  <a:gd name="T13" fmla="*/ 22 h 36"/>
                  <a:gd name="T14" fmla="*/ 14 w 30"/>
                  <a:gd name="T15" fmla="*/ 32 h 36"/>
                  <a:gd name="T16" fmla="*/ 14 w 30"/>
                  <a:gd name="T17" fmla="*/ 32 h 36"/>
                  <a:gd name="T18" fmla="*/ 10 w 30"/>
                  <a:gd name="T19" fmla="*/ 32 h 36"/>
                  <a:gd name="T20" fmla="*/ 8 w 30"/>
                  <a:gd name="T21" fmla="*/ 36 h 36"/>
                  <a:gd name="T22" fmla="*/ 8 w 30"/>
                  <a:gd name="T23" fmla="*/ 36 h 36"/>
                  <a:gd name="T24" fmla="*/ 8 w 30"/>
                  <a:gd name="T25" fmla="*/ 36 h 36"/>
                  <a:gd name="T26" fmla="*/ 8 w 30"/>
                  <a:gd name="T27" fmla="*/ 36 h 36"/>
                  <a:gd name="T28" fmla="*/ 2 w 30"/>
                  <a:gd name="T29" fmla="*/ 26 h 36"/>
                  <a:gd name="T30" fmla="*/ 0 w 30"/>
                  <a:gd name="T31" fmla="*/ 10 h 36"/>
                  <a:gd name="T32" fmla="*/ 0 w 30"/>
                  <a:gd name="T33" fmla="*/ 10 h 36"/>
                  <a:gd name="T34" fmla="*/ 2 w 30"/>
                  <a:gd name="T35" fmla="*/ 4 h 36"/>
                  <a:gd name="T36" fmla="*/ 2 w 30"/>
                  <a:gd name="T37" fmla="*/ 4 h 36"/>
                  <a:gd name="T38" fmla="*/ 6 w 30"/>
                  <a:gd name="T39" fmla="*/ 2 h 36"/>
                  <a:gd name="T40" fmla="*/ 8 w 30"/>
                  <a:gd name="T41" fmla="*/ 0 h 36"/>
                  <a:gd name="T42" fmla="*/ 12 w 30"/>
                  <a:gd name="T43" fmla="*/ 0 h 36"/>
                  <a:gd name="T44" fmla="*/ 14 w 30"/>
                  <a:gd name="T45" fmla="*/ 4 h 36"/>
                  <a:gd name="T46" fmla="*/ 14 w 30"/>
                  <a:gd name="T47" fmla="*/ 4 h 36"/>
                  <a:gd name="T48" fmla="*/ 16 w 30"/>
                  <a:gd name="T49" fmla="*/ 6 h 36"/>
                  <a:gd name="T50" fmla="*/ 18 w 30"/>
                  <a:gd name="T51" fmla="*/ 8 h 36"/>
                  <a:gd name="T52" fmla="*/ 20 w 30"/>
                  <a:gd name="T53" fmla="*/ 6 h 36"/>
                  <a:gd name="T54" fmla="*/ 24 w 30"/>
                  <a:gd name="T55" fmla="*/ 6 h 36"/>
                  <a:gd name="T56" fmla="*/ 24 w 30"/>
                  <a:gd name="T57" fmla="*/ 8 h 36"/>
                  <a:gd name="T58" fmla="*/ 26 w 30"/>
                  <a:gd name="T59" fmla="*/ 10 h 36"/>
                  <a:gd name="T60" fmla="*/ 26 w 30"/>
                  <a:gd name="T6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6">
                    <a:moveTo>
                      <a:pt x="26" y="10"/>
                    </a:moveTo>
                    <a:lnTo>
                      <a:pt x="26" y="10"/>
                    </a:lnTo>
                    <a:lnTo>
                      <a:pt x="28" y="14"/>
                    </a:lnTo>
                    <a:lnTo>
                      <a:pt x="30" y="14"/>
                    </a:lnTo>
                    <a:lnTo>
                      <a:pt x="30" y="14"/>
                    </a:lnTo>
                    <a:lnTo>
                      <a:pt x="30" y="22"/>
                    </a:lnTo>
                    <a:lnTo>
                      <a:pt x="30" y="22"/>
                    </a:lnTo>
                    <a:lnTo>
                      <a:pt x="14" y="32"/>
                    </a:lnTo>
                    <a:lnTo>
                      <a:pt x="14" y="32"/>
                    </a:lnTo>
                    <a:lnTo>
                      <a:pt x="10" y="32"/>
                    </a:lnTo>
                    <a:lnTo>
                      <a:pt x="8" y="36"/>
                    </a:lnTo>
                    <a:lnTo>
                      <a:pt x="8" y="36"/>
                    </a:lnTo>
                    <a:lnTo>
                      <a:pt x="8" y="36"/>
                    </a:lnTo>
                    <a:lnTo>
                      <a:pt x="8" y="36"/>
                    </a:lnTo>
                    <a:lnTo>
                      <a:pt x="2" y="26"/>
                    </a:lnTo>
                    <a:lnTo>
                      <a:pt x="0" y="10"/>
                    </a:lnTo>
                    <a:lnTo>
                      <a:pt x="0" y="10"/>
                    </a:lnTo>
                    <a:lnTo>
                      <a:pt x="2" y="4"/>
                    </a:lnTo>
                    <a:lnTo>
                      <a:pt x="2" y="4"/>
                    </a:lnTo>
                    <a:lnTo>
                      <a:pt x="6" y="2"/>
                    </a:lnTo>
                    <a:lnTo>
                      <a:pt x="8" y="0"/>
                    </a:lnTo>
                    <a:lnTo>
                      <a:pt x="12" y="0"/>
                    </a:lnTo>
                    <a:lnTo>
                      <a:pt x="14" y="4"/>
                    </a:lnTo>
                    <a:lnTo>
                      <a:pt x="14" y="4"/>
                    </a:lnTo>
                    <a:lnTo>
                      <a:pt x="16" y="6"/>
                    </a:lnTo>
                    <a:lnTo>
                      <a:pt x="18" y="8"/>
                    </a:lnTo>
                    <a:lnTo>
                      <a:pt x="20" y="6"/>
                    </a:lnTo>
                    <a:lnTo>
                      <a:pt x="24" y="6"/>
                    </a:lnTo>
                    <a:lnTo>
                      <a:pt x="24" y="8"/>
                    </a:lnTo>
                    <a:lnTo>
                      <a:pt x="26" y="10"/>
                    </a:ln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4" name="Freeform 1209">
                <a:extLst>
                  <a:ext uri="{FF2B5EF4-FFF2-40B4-BE49-F238E27FC236}">
                    <a16:creationId xmlns:a16="http://schemas.microsoft.com/office/drawing/2014/main" id="{F8DEA52B-1506-785A-6CAE-A336D0D7D55E}"/>
                  </a:ext>
                </a:extLst>
              </p:cNvPr>
              <p:cNvSpPr>
                <a:spLocks/>
              </p:cNvSpPr>
              <p:nvPr/>
            </p:nvSpPr>
            <p:spPr bwMode="auto">
              <a:xfrm>
                <a:off x="1786" y="2763"/>
                <a:ext cx="30" cy="18"/>
              </a:xfrm>
              <a:custGeom>
                <a:avLst/>
                <a:gdLst>
                  <a:gd name="T0" fmla="*/ 0 w 30"/>
                  <a:gd name="T1" fmla="*/ 0 h 18"/>
                  <a:gd name="T2" fmla="*/ 0 w 30"/>
                  <a:gd name="T3" fmla="*/ 0 h 18"/>
                  <a:gd name="T4" fmla="*/ 16 w 30"/>
                  <a:gd name="T5" fmla="*/ 2 h 18"/>
                  <a:gd name="T6" fmla="*/ 22 w 30"/>
                  <a:gd name="T7" fmla="*/ 6 h 18"/>
                  <a:gd name="T8" fmla="*/ 30 w 30"/>
                  <a:gd name="T9" fmla="*/ 12 h 18"/>
                  <a:gd name="T10" fmla="*/ 30 w 30"/>
                  <a:gd name="T11" fmla="*/ 12 h 18"/>
                  <a:gd name="T12" fmla="*/ 30 w 30"/>
                  <a:gd name="T13" fmla="*/ 16 h 18"/>
                  <a:gd name="T14" fmla="*/ 30 w 30"/>
                  <a:gd name="T15" fmla="*/ 18 h 18"/>
                  <a:gd name="T16" fmla="*/ 28 w 30"/>
                  <a:gd name="T17" fmla="*/ 18 h 18"/>
                  <a:gd name="T18" fmla="*/ 28 w 30"/>
                  <a:gd name="T19" fmla="*/ 18 h 18"/>
                  <a:gd name="T20" fmla="*/ 26 w 30"/>
                  <a:gd name="T21" fmla="*/ 18 h 18"/>
                  <a:gd name="T22" fmla="*/ 22 w 30"/>
                  <a:gd name="T23" fmla="*/ 18 h 18"/>
                  <a:gd name="T24" fmla="*/ 18 w 30"/>
                  <a:gd name="T25" fmla="*/ 16 h 18"/>
                  <a:gd name="T26" fmla="*/ 16 w 30"/>
                  <a:gd name="T27" fmla="*/ 12 h 18"/>
                  <a:gd name="T28" fmla="*/ 16 w 30"/>
                  <a:gd name="T29" fmla="*/ 12 h 18"/>
                  <a:gd name="T30" fmla="*/ 14 w 30"/>
                  <a:gd name="T31" fmla="*/ 10 h 18"/>
                  <a:gd name="T32" fmla="*/ 10 w 30"/>
                  <a:gd name="T33" fmla="*/ 16 h 18"/>
                  <a:gd name="T34" fmla="*/ 10 w 30"/>
                  <a:gd name="T35" fmla="*/ 16 h 18"/>
                  <a:gd name="T36" fmla="*/ 10 w 30"/>
                  <a:gd name="T37" fmla="*/ 18 h 18"/>
                  <a:gd name="T38" fmla="*/ 6 w 30"/>
                  <a:gd name="T39" fmla="*/ 18 h 18"/>
                  <a:gd name="T40" fmla="*/ 4 w 30"/>
                  <a:gd name="T41" fmla="*/ 16 h 18"/>
                  <a:gd name="T42" fmla="*/ 0 w 30"/>
                  <a:gd name="T43" fmla="*/ 16 h 18"/>
                  <a:gd name="T44" fmla="*/ 0 w 30"/>
                  <a:gd name="T45" fmla="*/ 16 h 18"/>
                  <a:gd name="T46" fmla="*/ 0 w 30"/>
                  <a:gd name="T47" fmla="*/ 12 h 18"/>
                  <a:gd name="T48" fmla="*/ 0 w 30"/>
                  <a:gd name="T49" fmla="*/ 12 h 18"/>
                  <a:gd name="T50" fmla="*/ 0 w 30"/>
                  <a:gd name="T51" fmla="*/ 12 h 18"/>
                  <a:gd name="T52" fmla="*/ 0 w 30"/>
                  <a:gd name="T53" fmla="*/ 12 h 18"/>
                  <a:gd name="T54" fmla="*/ 2 w 30"/>
                  <a:gd name="T55" fmla="*/ 8 h 18"/>
                  <a:gd name="T56" fmla="*/ 0 w 30"/>
                  <a:gd name="T57" fmla="*/ 4 h 18"/>
                  <a:gd name="T58" fmla="*/ 0 w 30"/>
                  <a:gd name="T59" fmla="*/ 4 h 18"/>
                  <a:gd name="T60" fmla="*/ 0 w 30"/>
                  <a:gd name="T61" fmla="*/ 0 h 18"/>
                  <a:gd name="T62" fmla="*/ 0 w 30"/>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8">
                    <a:moveTo>
                      <a:pt x="0" y="0"/>
                    </a:moveTo>
                    <a:lnTo>
                      <a:pt x="0" y="0"/>
                    </a:lnTo>
                    <a:lnTo>
                      <a:pt x="16" y="2"/>
                    </a:lnTo>
                    <a:lnTo>
                      <a:pt x="22" y="6"/>
                    </a:lnTo>
                    <a:lnTo>
                      <a:pt x="30" y="12"/>
                    </a:lnTo>
                    <a:lnTo>
                      <a:pt x="30" y="12"/>
                    </a:lnTo>
                    <a:lnTo>
                      <a:pt x="30" y="16"/>
                    </a:lnTo>
                    <a:lnTo>
                      <a:pt x="30" y="18"/>
                    </a:lnTo>
                    <a:lnTo>
                      <a:pt x="28" y="18"/>
                    </a:lnTo>
                    <a:lnTo>
                      <a:pt x="28" y="18"/>
                    </a:lnTo>
                    <a:lnTo>
                      <a:pt x="26" y="18"/>
                    </a:lnTo>
                    <a:lnTo>
                      <a:pt x="22" y="18"/>
                    </a:lnTo>
                    <a:lnTo>
                      <a:pt x="18" y="16"/>
                    </a:lnTo>
                    <a:lnTo>
                      <a:pt x="16" y="12"/>
                    </a:lnTo>
                    <a:lnTo>
                      <a:pt x="16" y="12"/>
                    </a:lnTo>
                    <a:lnTo>
                      <a:pt x="14" y="10"/>
                    </a:lnTo>
                    <a:lnTo>
                      <a:pt x="10" y="16"/>
                    </a:lnTo>
                    <a:lnTo>
                      <a:pt x="10" y="16"/>
                    </a:lnTo>
                    <a:lnTo>
                      <a:pt x="10" y="18"/>
                    </a:lnTo>
                    <a:lnTo>
                      <a:pt x="6" y="18"/>
                    </a:lnTo>
                    <a:lnTo>
                      <a:pt x="4" y="16"/>
                    </a:lnTo>
                    <a:lnTo>
                      <a:pt x="0" y="16"/>
                    </a:lnTo>
                    <a:lnTo>
                      <a:pt x="0" y="16"/>
                    </a:lnTo>
                    <a:lnTo>
                      <a:pt x="0" y="12"/>
                    </a:lnTo>
                    <a:lnTo>
                      <a:pt x="0" y="12"/>
                    </a:lnTo>
                    <a:lnTo>
                      <a:pt x="0" y="12"/>
                    </a:lnTo>
                    <a:lnTo>
                      <a:pt x="0" y="12"/>
                    </a:lnTo>
                    <a:lnTo>
                      <a:pt x="2" y="8"/>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1" name="Group 1411">
              <a:extLst>
                <a:ext uri="{FF2B5EF4-FFF2-40B4-BE49-F238E27FC236}">
                  <a16:creationId xmlns:a16="http://schemas.microsoft.com/office/drawing/2014/main" id="{2E93151D-3AAE-3038-9AEB-E8EE16AAE333}"/>
                </a:ext>
              </a:extLst>
            </p:cNvPr>
            <p:cNvGrpSpPr>
              <a:grpSpLocks/>
            </p:cNvGrpSpPr>
            <p:nvPr/>
          </p:nvGrpSpPr>
          <p:grpSpPr bwMode="auto">
            <a:xfrm>
              <a:off x="1568" y="1509"/>
              <a:ext cx="4396" cy="1342"/>
              <a:chOff x="1568" y="1509"/>
              <a:chExt cx="4396" cy="1342"/>
            </a:xfrm>
            <a:grpFill/>
          </p:grpSpPr>
          <p:sp>
            <p:nvSpPr>
              <p:cNvPr id="2185" name="Freeform 1211">
                <a:extLst>
                  <a:ext uri="{FF2B5EF4-FFF2-40B4-BE49-F238E27FC236}">
                    <a16:creationId xmlns:a16="http://schemas.microsoft.com/office/drawing/2014/main" id="{6C35D43B-3B90-5C11-3A82-68F1220E8835}"/>
                  </a:ext>
                </a:extLst>
              </p:cNvPr>
              <p:cNvSpPr>
                <a:spLocks/>
              </p:cNvSpPr>
              <p:nvPr/>
            </p:nvSpPr>
            <p:spPr bwMode="auto">
              <a:xfrm>
                <a:off x="1772" y="2751"/>
                <a:ext cx="16" cy="28"/>
              </a:xfrm>
              <a:custGeom>
                <a:avLst/>
                <a:gdLst>
                  <a:gd name="T0" fmla="*/ 14 w 16"/>
                  <a:gd name="T1" fmla="*/ 24 h 28"/>
                  <a:gd name="T2" fmla="*/ 14 w 16"/>
                  <a:gd name="T3" fmla="*/ 24 h 28"/>
                  <a:gd name="T4" fmla="*/ 14 w 16"/>
                  <a:gd name="T5" fmla="*/ 28 h 28"/>
                  <a:gd name="T6" fmla="*/ 14 w 16"/>
                  <a:gd name="T7" fmla="*/ 28 h 28"/>
                  <a:gd name="T8" fmla="*/ 0 w 16"/>
                  <a:gd name="T9" fmla="*/ 10 h 28"/>
                  <a:gd name="T10" fmla="*/ 0 w 16"/>
                  <a:gd name="T11" fmla="*/ 10 h 28"/>
                  <a:gd name="T12" fmla="*/ 0 w 16"/>
                  <a:gd name="T13" fmla="*/ 4 h 28"/>
                  <a:gd name="T14" fmla="*/ 2 w 16"/>
                  <a:gd name="T15" fmla="*/ 2 h 28"/>
                  <a:gd name="T16" fmla="*/ 2 w 16"/>
                  <a:gd name="T17" fmla="*/ 2 h 28"/>
                  <a:gd name="T18" fmla="*/ 2 w 16"/>
                  <a:gd name="T19" fmla="*/ 2 h 28"/>
                  <a:gd name="T20" fmla="*/ 4 w 16"/>
                  <a:gd name="T21" fmla="*/ 0 h 28"/>
                  <a:gd name="T22" fmla="*/ 6 w 16"/>
                  <a:gd name="T23" fmla="*/ 0 h 28"/>
                  <a:gd name="T24" fmla="*/ 6 w 16"/>
                  <a:gd name="T25" fmla="*/ 0 h 28"/>
                  <a:gd name="T26" fmla="*/ 12 w 16"/>
                  <a:gd name="T27" fmla="*/ 10 h 28"/>
                  <a:gd name="T28" fmla="*/ 12 w 16"/>
                  <a:gd name="T29" fmla="*/ 10 h 28"/>
                  <a:gd name="T30" fmla="*/ 12 w 16"/>
                  <a:gd name="T31" fmla="*/ 12 h 28"/>
                  <a:gd name="T32" fmla="*/ 14 w 16"/>
                  <a:gd name="T33" fmla="*/ 12 h 28"/>
                  <a:gd name="T34" fmla="*/ 14 w 16"/>
                  <a:gd name="T35" fmla="*/ 12 h 28"/>
                  <a:gd name="T36" fmla="*/ 14 w 16"/>
                  <a:gd name="T37" fmla="*/ 16 h 28"/>
                  <a:gd name="T38" fmla="*/ 14 w 16"/>
                  <a:gd name="T39" fmla="*/ 16 h 28"/>
                  <a:gd name="T40" fmla="*/ 16 w 16"/>
                  <a:gd name="T41" fmla="*/ 20 h 28"/>
                  <a:gd name="T42" fmla="*/ 14 w 16"/>
                  <a:gd name="T43" fmla="*/ 24 h 28"/>
                  <a:gd name="T44" fmla="*/ 14 w 16"/>
                  <a:gd name="T4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8">
                    <a:moveTo>
                      <a:pt x="14" y="24"/>
                    </a:moveTo>
                    <a:lnTo>
                      <a:pt x="14" y="24"/>
                    </a:lnTo>
                    <a:lnTo>
                      <a:pt x="14" y="28"/>
                    </a:lnTo>
                    <a:lnTo>
                      <a:pt x="14" y="28"/>
                    </a:lnTo>
                    <a:lnTo>
                      <a:pt x="0" y="10"/>
                    </a:lnTo>
                    <a:lnTo>
                      <a:pt x="0" y="10"/>
                    </a:lnTo>
                    <a:lnTo>
                      <a:pt x="0" y="4"/>
                    </a:lnTo>
                    <a:lnTo>
                      <a:pt x="2" y="2"/>
                    </a:lnTo>
                    <a:lnTo>
                      <a:pt x="2" y="2"/>
                    </a:lnTo>
                    <a:lnTo>
                      <a:pt x="2" y="2"/>
                    </a:lnTo>
                    <a:lnTo>
                      <a:pt x="4" y="0"/>
                    </a:lnTo>
                    <a:lnTo>
                      <a:pt x="6" y="0"/>
                    </a:lnTo>
                    <a:lnTo>
                      <a:pt x="6" y="0"/>
                    </a:lnTo>
                    <a:lnTo>
                      <a:pt x="12" y="10"/>
                    </a:lnTo>
                    <a:lnTo>
                      <a:pt x="12" y="10"/>
                    </a:lnTo>
                    <a:lnTo>
                      <a:pt x="12" y="12"/>
                    </a:lnTo>
                    <a:lnTo>
                      <a:pt x="14" y="12"/>
                    </a:lnTo>
                    <a:lnTo>
                      <a:pt x="14" y="12"/>
                    </a:lnTo>
                    <a:lnTo>
                      <a:pt x="14" y="16"/>
                    </a:lnTo>
                    <a:lnTo>
                      <a:pt x="14" y="16"/>
                    </a:lnTo>
                    <a:lnTo>
                      <a:pt x="16" y="20"/>
                    </a:lnTo>
                    <a:lnTo>
                      <a:pt x="14" y="24"/>
                    </a:lnTo>
                    <a:lnTo>
                      <a:pt x="1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6" name="Freeform 1212">
                <a:extLst>
                  <a:ext uri="{FF2B5EF4-FFF2-40B4-BE49-F238E27FC236}">
                    <a16:creationId xmlns:a16="http://schemas.microsoft.com/office/drawing/2014/main" id="{B40968E6-FF15-12DC-FB50-71D7D19B93EC}"/>
                  </a:ext>
                </a:extLst>
              </p:cNvPr>
              <p:cNvSpPr>
                <a:spLocks/>
              </p:cNvSpPr>
              <p:nvPr/>
            </p:nvSpPr>
            <p:spPr bwMode="auto">
              <a:xfrm>
                <a:off x="1822" y="2789"/>
                <a:ext cx="12" cy="24"/>
              </a:xfrm>
              <a:custGeom>
                <a:avLst/>
                <a:gdLst>
                  <a:gd name="T0" fmla="*/ 4 w 12"/>
                  <a:gd name="T1" fmla="*/ 0 h 24"/>
                  <a:gd name="T2" fmla="*/ 4 w 12"/>
                  <a:gd name="T3" fmla="*/ 0 h 24"/>
                  <a:gd name="T4" fmla="*/ 10 w 12"/>
                  <a:gd name="T5" fmla="*/ 14 h 24"/>
                  <a:gd name="T6" fmla="*/ 10 w 12"/>
                  <a:gd name="T7" fmla="*/ 14 h 24"/>
                  <a:gd name="T8" fmla="*/ 12 w 12"/>
                  <a:gd name="T9" fmla="*/ 20 h 24"/>
                  <a:gd name="T10" fmla="*/ 12 w 12"/>
                  <a:gd name="T11" fmla="*/ 22 h 24"/>
                  <a:gd name="T12" fmla="*/ 8 w 12"/>
                  <a:gd name="T13" fmla="*/ 22 h 24"/>
                  <a:gd name="T14" fmla="*/ 8 w 12"/>
                  <a:gd name="T15" fmla="*/ 22 h 24"/>
                  <a:gd name="T16" fmla="*/ 6 w 12"/>
                  <a:gd name="T17" fmla="*/ 24 h 24"/>
                  <a:gd name="T18" fmla="*/ 4 w 12"/>
                  <a:gd name="T19" fmla="*/ 24 h 24"/>
                  <a:gd name="T20" fmla="*/ 4 w 12"/>
                  <a:gd name="T21" fmla="*/ 18 h 24"/>
                  <a:gd name="T22" fmla="*/ 4 w 12"/>
                  <a:gd name="T23" fmla="*/ 18 h 24"/>
                  <a:gd name="T24" fmla="*/ 0 w 12"/>
                  <a:gd name="T25" fmla="*/ 12 h 24"/>
                  <a:gd name="T26" fmla="*/ 0 w 12"/>
                  <a:gd name="T27" fmla="*/ 12 h 24"/>
                  <a:gd name="T28" fmla="*/ 0 w 12"/>
                  <a:gd name="T29" fmla="*/ 4 h 24"/>
                  <a:gd name="T30" fmla="*/ 2 w 12"/>
                  <a:gd name="T31" fmla="*/ 2 h 24"/>
                  <a:gd name="T32" fmla="*/ 4 w 12"/>
                  <a:gd name="T33" fmla="*/ 0 h 24"/>
                  <a:gd name="T34" fmla="*/ 4 w 12"/>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4">
                    <a:moveTo>
                      <a:pt x="4" y="0"/>
                    </a:moveTo>
                    <a:lnTo>
                      <a:pt x="4" y="0"/>
                    </a:lnTo>
                    <a:lnTo>
                      <a:pt x="10" y="14"/>
                    </a:lnTo>
                    <a:lnTo>
                      <a:pt x="10" y="14"/>
                    </a:lnTo>
                    <a:lnTo>
                      <a:pt x="12" y="20"/>
                    </a:lnTo>
                    <a:lnTo>
                      <a:pt x="12" y="22"/>
                    </a:lnTo>
                    <a:lnTo>
                      <a:pt x="8" y="22"/>
                    </a:lnTo>
                    <a:lnTo>
                      <a:pt x="8" y="22"/>
                    </a:lnTo>
                    <a:lnTo>
                      <a:pt x="6" y="24"/>
                    </a:lnTo>
                    <a:lnTo>
                      <a:pt x="4" y="24"/>
                    </a:lnTo>
                    <a:lnTo>
                      <a:pt x="4" y="18"/>
                    </a:lnTo>
                    <a:lnTo>
                      <a:pt x="4" y="18"/>
                    </a:lnTo>
                    <a:lnTo>
                      <a:pt x="0" y="12"/>
                    </a:lnTo>
                    <a:lnTo>
                      <a:pt x="0" y="12"/>
                    </a:lnTo>
                    <a:lnTo>
                      <a:pt x="0" y="4"/>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7" name="Freeform 1213">
                <a:extLst>
                  <a:ext uri="{FF2B5EF4-FFF2-40B4-BE49-F238E27FC236}">
                    <a16:creationId xmlns:a16="http://schemas.microsoft.com/office/drawing/2014/main" id="{0750A64C-5A04-5B26-FC36-59CC2320D715}"/>
                  </a:ext>
                </a:extLst>
              </p:cNvPr>
              <p:cNvSpPr>
                <a:spLocks/>
              </p:cNvSpPr>
              <p:nvPr/>
            </p:nvSpPr>
            <p:spPr bwMode="auto">
              <a:xfrm>
                <a:off x="1768" y="2751"/>
                <a:ext cx="6" cy="10"/>
              </a:xfrm>
              <a:custGeom>
                <a:avLst/>
                <a:gdLst>
                  <a:gd name="T0" fmla="*/ 6 w 6"/>
                  <a:gd name="T1" fmla="*/ 2 h 10"/>
                  <a:gd name="T2" fmla="*/ 6 w 6"/>
                  <a:gd name="T3" fmla="*/ 2 h 10"/>
                  <a:gd name="T4" fmla="*/ 4 w 6"/>
                  <a:gd name="T5" fmla="*/ 10 h 10"/>
                  <a:gd name="T6" fmla="*/ 4 w 6"/>
                  <a:gd name="T7" fmla="*/ 10 h 10"/>
                  <a:gd name="T8" fmla="*/ 2 w 6"/>
                  <a:gd name="T9" fmla="*/ 6 h 10"/>
                  <a:gd name="T10" fmla="*/ 0 w 6"/>
                  <a:gd name="T11" fmla="*/ 4 h 10"/>
                  <a:gd name="T12" fmla="*/ 0 w 6"/>
                  <a:gd name="T13" fmla="*/ 2 h 10"/>
                  <a:gd name="T14" fmla="*/ 0 w 6"/>
                  <a:gd name="T15" fmla="*/ 2 h 10"/>
                  <a:gd name="T16" fmla="*/ 2 w 6"/>
                  <a:gd name="T17" fmla="*/ 0 h 10"/>
                  <a:gd name="T18" fmla="*/ 2 w 6"/>
                  <a:gd name="T19" fmla="*/ 0 h 10"/>
                  <a:gd name="T20" fmla="*/ 4 w 6"/>
                  <a:gd name="T21" fmla="*/ 2 h 10"/>
                  <a:gd name="T22" fmla="*/ 6 w 6"/>
                  <a:gd name="T23" fmla="*/ 2 h 10"/>
                  <a:gd name="T24" fmla="*/ 6 w 6"/>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2"/>
                    </a:moveTo>
                    <a:lnTo>
                      <a:pt x="6" y="2"/>
                    </a:lnTo>
                    <a:lnTo>
                      <a:pt x="4" y="10"/>
                    </a:lnTo>
                    <a:lnTo>
                      <a:pt x="4" y="10"/>
                    </a:lnTo>
                    <a:lnTo>
                      <a:pt x="2" y="6"/>
                    </a:lnTo>
                    <a:lnTo>
                      <a:pt x="0" y="4"/>
                    </a:lnTo>
                    <a:lnTo>
                      <a:pt x="0" y="2"/>
                    </a:lnTo>
                    <a:lnTo>
                      <a:pt x="0" y="2"/>
                    </a:lnTo>
                    <a:lnTo>
                      <a:pt x="2" y="0"/>
                    </a:lnTo>
                    <a:lnTo>
                      <a:pt x="2" y="0"/>
                    </a:lnTo>
                    <a:lnTo>
                      <a:pt x="4"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8" name="Freeform 1214">
                <a:extLst>
                  <a:ext uri="{FF2B5EF4-FFF2-40B4-BE49-F238E27FC236}">
                    <a16:creationId xmlns:a16="http://schemas.microsoft.com/office/drawing/2014/main" id="{07C62F85-7359-1217-D0AB-53055C3CCEA6}"/>
                  </a:ext>
                </a:extLst>
              </p:cNvPr>
              <p:cNvSpPr>
                <a:spLocks/>
              </p:cNvSpPr>
              <p:nvPr/>
            </p:nvSpPr>
            <p:spPr bwMode="auto">
              <a:xfrm>
                <a:off x="1772" y="2745"/>
                <a:ext cx="6" cy="8"/>
              </a:xfrm>
              <a:custGeom>
                <a:avLst/>
                <a:gdLst>
                  <a:gd name="T0" fmla="*/ 6 w 6"/>
                  <a:gd name="T1" fmla="*/ 8 h 8"/>
                  <a:gd name="T2" fmla="*/ 6 w 6"/>
                  <a:gd name="T3" fmla="*/ 8 h 8"/>
                  <a:gd name="T4" fmla="*/ 2 w 6"/>
                  <a:gd name="T5" fmla="*/ 8 h 8"/>
                  <a:gd name="T6" fmla="*/ 2 w 6"/>
                  <a:gd name="T7" fmla="*/ 8 h 8"/>
                  <a:gd name="T8" fmla="*/ 0 w 6"/>
                  <a:gd name="T9" fmla="*/ 0 h 8"/>
                  <a:gd name="T10" fmla="*/ 0 w 6"/>
                  <a:gd name="T11" fmla="*/ 0 h 8"/>
                  <a:gd name="T12" fmla="*/ 2 w 6"/>
                  <a:gd name="T13" fmla="*/ 0 h 8"/>
                  <a:gd name="T14" fmla="*/ 2 w 6"/>
                  <a:gd name="T15" fmla="*/ 0 h 8"/>
                  <a:gd name="T16" fmla="*/ 4 w 6"/>
                  <a:gd name="T17" fmla="*/ 2 h 8"/>
                  <a:gd name="T18" fmla="*/ 6 w 6"/>
                  <a:gd name="T19" fmla="*/ 4 h 8"/>
                  <a:gd name="T20" fmla="*/ 6 w 6"/>
                  <a:gd name="T21" fmla="*/ 8 h 8"/>
                  <a:gd name="T22" fmla="*/ 6 w 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8"/>
                    </a:moveTo>
                    <a:lnTo>
                      <a:pt x="6" y="8"/>
                    </a:lnTo>
                    <a:lnTo>
                      <a:pt x="2" y="8"/>
                    </a:lnTo>
                    <a:lnTo>
                      <a:pt x="2" y="8"/>
                    </a:lnTo>
                    <a:lnTo>
                      <a:pt x="0" y="0"/>
                    </a:lnTo>
                    <a:lnTo>
                      <a:pt x="0" y="0"/>
                    </a:lnTo>
                    <a:lnTo>
                      <a:pt x="2" y="0"/>
                    </a:lnTo>
                    <a:lnTo>
                      <a:pt x="2" y="0"/>
                    </a:lnTo>
                    <a:lnTo>
                      <a:pt x="4" y="2"/>
                    </a:lnTo>
                    <a:lnTo>
                      <a:pt x="6" y="4"/>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9" name="Freeform 1215">
                <a:extLst>
                  <a:ext uri="{FF2B5EF4-FFF2-40B4-BE49-F238E27FC236}">
                    <a16:creationId xmlns:a16="http://schemas.microsoft.com/office/drawing/2014/main" id="{8895CDA3-26E1-629C-C288-C36543F9D5A3}"/>
                  </a:ext>
                </a:extLst>
              </p:cNvPr>
              <p:cNvSpPr>
                <a:spLocks/>
              </p:cNvSpPr>
              <p:nvPr/>
            </p:nvSpPr>
            <p:spPr bwMode="auto">
              <a:xfrm>
                <a:off x="4588" y="2809"/>
                <a:ext cx="64" cy="38"/>
              </a:xfrm>
              <a:custGeom>
                <a:avLst/>
                <a:gdLst>
                  <a:gd name="T0" fmla="*/ 2 w 64"/>
                  <a:gd name="T1" fmla="*/ 20 h 38"/>
                  <a:gd name="T2" fmla="*/ 0 w 64"/>
                  <a:gd name="T3" fmla="*/ 12 h 38"/>
                  <a:gd name="T4" fmla="*/ 0 w 64"/>
                  <a:gd name="T5" fmla="*/ 12 h 38"/>
                  <a:gd name="T6" fmla="*/ 6 w 64"/>
                  <a:gd name="T7" fmla="*/ 12 h 38"/>
                  <a:gd name="T8" fmla="*/ 16 w 64"/>
                  <a:gd name="T9" fmla="*/ 8 h 38"/>
                  <a:gd name="T10" fmla="*/ 20 w 64"/>
                  <a:gd name="T11" fmla="*/ 16 h 38"/>
                  <a:gd name="T12" fmla="*/ 22 w 64"/>
                  <a:gd name="T13" fmla="*/ 24 h 38"/>
                  <a:gd name="T14" fmla="*/ 24 w 64"/>
                  <a:gd name="T15" fmla="*/ 16 h 38"/>
                  <a:gd name="T16" fmla="*/ 24 w 64"/>
                  <a:gd name="T17" fmla="*/ 10 h 38"/>
                  <a:gd name="T18" fmla="*/ 26 w 64"/>
                  <a:gd name="T19" fmla="*/ 12 h 38"/>
                  <a:gd name="T20" fmla="*/ 30 w 64"/>
                  <a:gd name="T21" fmla="*/ 28 h 38"/>
                  <a:gd name="T22" fmla="*/ 34 w 64"/>
                  <a:gd name="T23" fmla="*/ 16 h 38"/>
                  <a:gd name="T24" fmla="*/ 44 w 64"/>
                  <a:gd name="T25" fmla="*/ 2 h 38"/>
                  <a:gd name="T26" fmla="*/ 50 w 64"/>
                  <a:gd name="T27" fmla="*/ 2 h 38"/>
                  <a:gd name="T28" fmla="*/ 54 w 64"/>
                  <a:gd name="T29" fmla="*/ 6 h 38"/>
                  <a:gd name="T30" fmla="*/ 60 w 64"/>
                  <a:gd name="T31" fmla="*/ 18 h 38"/>
                  <a:gd name="T32" fmla="*/ 64 w 64"/>
                  <a:gd name="T33" fmla="*/ 20 h 38"/>
                  <a:gd name="T34" fmla="*/ 60 w 64"/>
                  <a:gd name="T35" fmla="*/ 24 h 38"/>
                  <a:gd name="T36" fmla="*/ 54 w 64"/>
                  <a:gd name="T37" fmla="*/ 20 h 38"/>
                  <a:gd name="T38" fmla="*/ 54 w 64"/>
                  <a:gd name="T39" fmla="*/ 20 h 38"/>
                  <a:gd name="T40" fmla="*/ 52 w 64"/>
                  <a:gd name="T41" fmla="*/ 20 h 38"/>
                  <a:gd name="T42" fmla="*/ 52 w 64"/>
                  <a:gd name="T43" fmla="*/ 26 h 38"/>
                  <a:gd name="T44" fmla="*/ 50 w 64"/>
                  <a:gd name="T45" fmla="*/ 30 h 38"/>
                  <a:gd name="T46" fmla="*/ 50 w 64"/>
                  <a:gd name="T47" fmla="*/ 30 h 38"/>
                  <a:gd name="T48" fmla="*/ 46 w 64"/>
                  <a:gd name="T49" fmla="*/ 18 h 38"/>
                  <a:gd name="T50" fmla="*/ 44 w 64"/>
                  <a:gd name="T51" fmla="*/ 18 h 38"/>
                  <a:gd name="T52" fmla="*/ 40 w 64"/>
                  <a:gd name="T53" fmla="*/ 22 h 38"/>
                  <a:gd name="T54" fmla="*/ 36 w 64"/>
                  <a:gd name="T55" fmla="*/ 36 h 38"/>
                  <a:gd name="T56" fmla="*/ 34 w 64"/>
                  <a:gd name="T57" fmla="*/ 36 h 38"/>
                  <a:gd name="T58" fmla="*/ 32 w 64"/>
                  <a:gd name="T59" fmla="*/ 36 h 38"/>
                  <a:gd name="T60" fmla="*/ 30 w 64"/>
                  <a:gd name="T61" fmla="*/ 32 h 38"/>
                  <a:gd name="T62" fmla="*/ 24 w 64"/>
                  <a:gd name="T63" fmla="*/ 32 h 38"/>
                  <a:gd name="T64" fmla="*/ 22 w 64"/>
                  <a:gd name="T65" fmla="*/ 32 h 38"/>
                  <a:gd name="T66" fmla="*/ 18 w 64"/>
                  <a:gd name="T67" fmla="*/ 24 h 38"/>
                  <a:gd name="T68" fmla="*/ 16 w 64"/>
                  <a:gd name="T69" fmla="*/ 18 h 38"/>
                  <a:gd name="T70" fmla="*/ 10 w 64"/>
                  <a:gd name="T71" fmla="*/ 20 h 38"/>
                  <a:gd name="T72" fmla="*/ 8 w 64"/>
                  <a:gd name="T73" fmla="*/ 20 h 38"/>
                  <a:gd name="T74" fmla="*/ 6 w 64"/>
                  <a:gd name="T75" fmla="*/ 18 h 38"/>
                  <a:gd name="T76" fmla="*/ 2 w 64"/>
                  <a:gd name="T7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38">
                    <a:moveTo>
                      <a:pt x="2" y="20"/>
                    </a:moveTo>
                    <a:lnTo>
                      <a:pt x="2" y="20"/>
                    </a:lnTo>
                    <a:lnTo>
                      <a:pt x="0" y="16"/>
                    </a:lnTo>
                    <a:lnTo>
                      <a:pt x="0" y="12"/>
                    </a:lnTo>
                    <a:lnTo>
                      <a:pt x="0" y="12"/>
                    </a:lnTo>
                    <a:lnTo>
                      <a:pt x="0" y="12"/>
                    </a:lnTo>
                    <a:lnTo>
                      <a:pt x="4" y="12"/>
                    </a:lnTo>
                    <a:lnTo>
                      <a:pt x="6" y="12"/>
                    </a:lnTo>
                    <a:lnTo>
                      <a:pt x="12" y="8"/>
                    </a:lnTo>
                    <a:lnTo>
                      <a:pt x="16" y="8"/>
                    </a:lnTo>
                    <a:lnTo>
                      <a:pt x="18" y="10"/>
                    </a:lnTo>
                    <a:lnTo>
                      <a:pt x="20" y="16"/>
                    </a:lnTo>
                    <a:lnTo>
                      <a:pt x="22" y="24"/>
                    </a:lnTo>
                    <a:lnTo>
                      <a:pt x="22" y="24"/>
                    </a:lnTo>
                    <a:lnTo>
                      <a:pt x="24" y="20"/>
                    </a:lnTo>
                    <a:lnTo>
                      <a:pt x="24" y="16"/>
                    </a:lnTo>
                    <a:lnTo>
                      <a:pt x="22" y="12"/>
                    </a:lnTo>
                    <a:lnTo>
                      <a:pt x="24" y="10"/>
                    </a:lnTo>
                    <a:lnTo>
                      <a:pt x="24" y="10"/>
                    </a:lnTo>
                    <a:lnTo>
                      <a:pt x="26" y="12"/>
                    </a:lnTo>
                    <a:lnTo>
                      <a:pt x="28" y="16"/>
                    </a:lnTo>
                    <a:lnTo>
                      <a:pt x="30" y="28"/>
                    </a:lnTo>
                    <a:lnTo>
                      <a:pt x="30" y="28"/>
                    </a:lnTo>
                    <a:lnTo>
                      <a:pt x="34" y="16"/>
                    </a:lnTo>
                    <a:lnTo>
                      <a:pt x="40" y="6"/>
                    </a:lnTo>
                    <a:lnTo>
                      <a:pt x="44" y="2"/>
                    </a:lnTo>
                    <a:lnTo>
                      <a:pt x="46" y="0"/>
                    </a:lnTo>
                    <a:lnTo>
                      <a:pt x="50" y="2"/>
                    </a:lnTo>
                    <a:lnTo>
                      <a:pt x="54" y="6"/>
                    </a:lnTo>
                    <a:lnTo>
                      <a:pt x="54" y="6"/>
                    </a:lnTo>
                    <a:lnTo>
                      <a:pt x="58" y="14"/>
                    </a:lnTo>
                    <a:lnTo>
                      <a:pt x="60" y="18"/>
                    </a:lnTo>
                    <a:lnTo>
                      <a:pt x="64" y="20"/>
                    </a:lnTo>
                    <a:lnTo>
                      <a:pt x="64" y="20"/>
                    </a:lnTo>
                    <a:lnTo>
                      <a:pt x="62" y="24"/>
                    </a:lnTo>
                    <a:lnTo>
                      <a:pt x="60" y="24"/>
                    </a:lnTo>
                    <a:lnTo>
                      <a:pt x="58" y="22"/>
                    </a:lnTo>
                    <a:lnTo>
                      <a:pt x="54" y="20"/>
                    </a:lnTo>
                    <a:lnTo>
                      <a:pt x="54" y="20"/>
                    </a:lnTo>
                    <a:lnTo>
                      <a:pt x="54" y="20"/>
                    </a:lnTo>
                    <a:lnTo>
                      <a:pt x="52" y="20"/>
                    </a:lnTo>
                    <a:lnTo>
                      <a:pt x="52" y="20"/>
                    </a:lnTo>
                    <a:lnTo>
                      <a:pt x="50" y="22"/>
                    </a:lnTo>
                    <a:lnTo>
                      <a:pt x="52" y="26"/>
                    </a:lnTo>
                    <a:lnTo>
                      <a:pt x="52" y="30"/>
                    </a:lnTo>
                    <a:lnTo>
                      <a:pt x="50" y="30"/>
                    </a:lnTo>
                    <a:lnTo>
                      <a:pt x="50" y="30"/>
                    </a:lnTo>
                    <a:lnTo>
                      <a:pt x="50" y="30"/>
                    </a:lnTo>
                    <a:lnTo>
                      <a:pt x="48" y="24"/>
                    </a:lnTo>
                    <a:lnTo>
                      <a:pt x="46" y="18"/>
                    </a:lnTo>
                    <a:lnTo>
                      <a:pt x="46" y="18"/>
                    </a:lnTo>
                    <a:lnTo>
                      <a:pt x="44" y="18"/>
                    </a:lnTo>
                    <a:lnTo>
                      <a:pt x="42" y="18"/>
                    </a:lnTo>
                    <a:lnTo>
                      <a:pt x="40" y="22"/>
                    </a:lnTo>
                    <a:lnTo>
                      <a:pt x="36" y="36"/>
                    </a:lnTo>
                    <a:lnTo>
                      <a:pt x="36" y="36"/>
                    </a:lnTo>
                    <a:lnTo>
                      <a:pt x="34" y="36"/>
                    </a:lnTo>
                    <a:lnTo>
                      <a:pt x="34" y="36"/>
                    </a:lnTo>
                    <a:lnTo>
                      <a:pt x="34" y="38"/>
                    </a:lnTo>
                    <a:lnTo>
                      <a:pt x="32" y="36"/>
                    </a:lnTo>
                    <a:lnTo>
                      <a:pt x="32" y="36"/>
                    </a:lnTo>
                    <a:lnTo>
                      <a:pt x="30" y="32"/>
                    </a:lnTo>
                    <a:lnTo>
                      <a:pt x="28" y="32"/>
                    </a:lnTo>
                    <a:lnTo>
                      <a:pt x="24" y="32"/>
                    </a:lnTo>
                    <a:lnTo>
                      <a:pt x="24" y="32"/>
                    </a:lnTo>
                    <a:lnTo>
                      <a:pt x="22" y="32"/>
                    </a:lnTo>
                    <a:lnTo>
                      <a:pt x="20" y="28"/>
                    </a:lnTo>
                    <a:lnTo>
                      <a:pt x="18" y="24"/>
                    </a:lnTo>
                    <a:lnTo>
                      <a:pt x="18" y="24"/>
                    </a:lnTo>
                    <a:lnTo>
                      <a:pt x="16" y="18"/>
                    </a:lnTo>
                    <a:lnTo>
                      <a:pt x="14" y="18"/>
                    </a:lnTo>
                    <a:lnTo>
                      <a:pt x="10" y="20"/>
                    </a:lnTo>
                    <a:lnTo>
                      <a:pt x="8" y="20"/>
                    </a:lnTo>
                    <a:lnTo>
                      <a:pt x="8" y="20"/>
                    </a:lnTo>
                    <a:lnTo>
                      <a:pt x="8" y="20"/>
                    </a:lnTo>
                    <a:lnTo>
                      <a:pt x="6" y="18"/>
                    </a:lnTo>
                    <a:lnTo>
                      <a:pt x="4" y="18"/>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0" name="Freeform 1216">
                <a:extLst>
                  <a:ext uri="{FF2B5EF4-FFF2-40B4-BE49-F238E27FC236}">
                    <a16:creationId xmlns:a16="http://schemas.microsoft.com/office/drawing/2014/main" id="{9DF2DC95-EB45-1574-2D1B-6BC8CB9261CA}"/>
                  </a:ext>
                </a:extLst>
              </p:cNvPr>
              <p:cNvSpPr>
                <a:spLocks/>
              </p:cNvSpPr>
              <p:nvPr/>
            </p:nvSpPr>
            <p:spPr bwMode="auto">
              <a:xfrm>
                <a:off x="4544" y="2807"/>
                <a:ext cx="34" cy="30"/>
              </a:xfrm>
              <a:custGeom>
                <a:avLst/>
                <a:gdLst>
                  <a:gd name="T0" fmla="*/ 0 w 34"/>
                  <a:gd name="T1" fmla="*/ 16 h 30"/>
                  <a:gd name="T2" fmla="*/ 0 w 34"/>
                  <a:gd name="T3" fmla="*/ 16 h 30"/>
                  <a:gd name="T4" fmla="*/ 0 w 34"/>
                  <a:gd name="T5" fmla="*/ 10 h 30"/>
                  <a:gd name="T6" fmla="*/ 0 w 34"/>
                  <a:gd name="T7" fmla="*/ 6 h 30"/>
                  <a:gd name="T8" fmla="*/ 2 w 34"/>
                  <a:gd name="T9" fmla="*/ 6 h 30"/>
                  <a:gd name="T10" fmla="*/ 2 w 34"/>
                  <a:gd name="T11" fmla="*/ 6 h 30"/>
                  <a:gd name="T12" fmla="*/ 4 w 34"/>
                  <a:gd name="T13" fmla="*/ 6 h 30"/>
                  <a:gd name="T14" fmla="*/ 8 w 34"/>
                  <a:gd name="T15" fmla="*/ 6 h 30"/>
                  <a:gd name="T16" fmla="*/ 12 w 34"/>
                  <a:gd name="T17" fmla="*/ 2 h 30"/>
                  <a:gd name="T18" fmla="*/ 12 w 34"/>
                  <a:gd name="T19" fmla="*/ 2 h 30"/>
                  <a:gd name="T20" fmla="*/ 14 w 34"/>
                  <a:gd name="T21" fmla="*/ 0 h 30"/>
                  <a:gd name="T22" fmla="*/ 14 w 34"/>
                  <a:gd name="T23" fmla="*/ 2 h 30"/>
                  <a:gd name="T24" fmla="*/ 14 w 34"/>
                  <a:gd name="T25" fmla="*/ 2 h 30"/>
                  <a:gd name="T26" fmla="*/ 16 w 34"/>
                  <a:gd name="T27" fmla="*/ 6 h 30"/>
                  <a:gd name="T28" fmla="*/ 20 w 34"/>
                  <a:gd name="T29" fmla="*/ 10 h 30"/>
                  <a:gd name="T30" fmla="*/ 24 w 34"/>
                  <a:gd name="T31" fmla="*/ 12 h 30"/>
                  <a:gd name="T32" fmla="*/ 30 w 34"/>
                  <a:gd name="T33" fmla="*/ 16 h 30"/>
                  <a:gd name="T34" fmla="*/ 32 w 34"/>
                  <a:gd name="T35" fmla="*/ 18 h 30"/>
                  <a:gd name="T36" fmla="*/ 34 w 34"/>
                  <a:gd name="T37" fmla="*/ 22 h 30"/>
                  <a:gd name="T38" fmla="*/ 34 w 34"/>
                  <a:gd name="T39" fmla="*/ 22 h 30"/>
                  <a:gd name="T40" fmla="*/ 32 w 34"/>
                  <a:gd name="T41" fmla="*/ 22 h 30"/>
                  <a:gd name="T42" fmla="*/ 28 w 34"/>
                  <a:gd name="T43" fmla="*/ 20 h 30"/>
                  <a:gd name="T44" fmla="*/ 24 w 34"/>
                  <a:gd name="T45" fmla="*/ 20 h 30"/>
                  <a:gd name="T46" fmla="*/ 22 w 34"/>
                  <a:gd name="T47" fmla="*/ 26 h 30"/>
                  <a:gd name="T48" fmla="*/ 22 w 34"/>
                  <a:gd name="T49" fmla="*/ 26 h 30"/>
                  <a:gd name="T50" fmla="*/ 18 w 34"/>
                  <a:gd name="T51" fmla="*/ 30 h 30"/>
                  <a:gd name="T52" fmla="*/ 16 w 34"/>
                  <a:gd name="T53" fmla="*/ 30 h 30"/>
                  <a:gd name="T54" fmla="*/ 16 w 34"/>
                  <a:gd name="T55" fmla="*/ 28 h 30"/>
                  <a:gd name="T56" fmla="*/ 16 w 34"/>
                  <a:gd name="T57" fmla="*/ 28 h 30"/>
                  <a:gd name="T58" fmla="*/ 12 w 34"/>
                  <a:gd name="T59" fmla="*/ 20 h 30"/>
                  <a:gd name="T60" fmla="*/ 8 w 34"/>
                  <a:gd name="T61" fmla="*/ 16 h 30"/>
                  <a:gd name="T62" fmla="*/ 4 w 34"/>
                  <a:gd name="T63" fmla="*/ 16 h 30"/>
                  <a:gd name="T64" fmla="*/ 0 w 34"/>
                  <a:gd name="T65" fmla="*/ 16 h 30"/>
                  <a:gd name="T66" fmla="*/ 0 w 34"/>
                  <a:gd name="T67"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0">
                    <a:moveTo>
                      <a:pt x="0" y="16"/>
                    </a:moveTo>
                    <a:lnTo>
                      <a:pt x="0" y="16"/>
                    </a:lnTo>
                    <a:lnTo>
                      <a:pt x="0" y="10"/>
                    </a:lnTo>
                    <a:lnTo>
                      <a:pt x="0" y="6"/>
                    </a:lnTo>
                    <a:lnTo>
                      <a:pt x="2" y="6"/>
                    </a:lnTo>
                    <a:lnTo>
                      <a:pt x="2" y="6"/>
                    </a:lnTo>
                    <a:lnTo>
                      <a:pt x="4" y="6"/>
                    </a:lnTo>
                    <a:lnTo>
                      <a:pt x="8" y="6"/>
                    </a:lnTo>
                    <a:lnTo>
                      <a:pt x="12" y="2"/>
                    </a:lnTo>
                    <a:lnTo>
                      <a:pt x="12" y="2"/>
                    </a:lnTo>
                    <a:lnTo>
                      <a:pt x="14" y="0"/>
                    </a:lnTo>
                    <a:lnTo>
                      <a:pt x="14" y="2"/>
                    </a:lnTo>
                    <a:lnTo>
                      <a:pt x="14" y="2"/>
                    </a:lnTo>
                    <a:lnTo>
                      <a:pt x="16" y="6"/>
                    </a:lnTo>
                    <a:lnTo>
                      <a:pt x="20" y="10"/>
                    </a:lnTo>
                    <a:lnTo>
                      <a:pt x="24" y="12"/>
                    </a:lnTo>
                    <a:lnTo>
                      <a:pt x="30" y="16"/>
                    </a:lnTo>
                    <a:lnTo>
                      <a:pt x="32" y="18"/>
                    </a:lnTo>
                    <a:lnTo>
                      <a:pt x="34" y="22"/>
                    </a:lnTo>
                    <a:lnTo>
                      <a:pt x="34" y="22"/>
                    </a:lnTo>
                    <a:lnTo>
                      <a:pt x="32" y="22"/>
                    </a:lnTo>
                    <a:lnTo>
                      <a:pt x="28" y="20"/>
                    </a:lnTo>
                    <a:lnTo>
                      <a:pt x="24" y="20"/>
                    </a:lnTo>
                    <a:lnTo>
                      <a:pt x="22" y="26"/>
                    </a:lnTo>
                    <a:lnTo>
                      <a:pt x="22" y="26"/>
                    </a:lnTo>
                    <a:lnTo>
                      <a:pt x="18" y="30"/>
                    </a:lnTo>
                    <a:lnTo>
                      <a:pt x="16" y="30"/>
                    </a:lnTo>
                    <a:lnTo>
                      <a:pt x="16" y="28"/>
                    </a:lnTo>
                    <a:lnTo>
                      <a:pt x="16" y="28"/>
                    </a:lnTo>
                    <a:lnTo>
                      <a:pt x="12" y="20"/>
                    </a:lnTo>
                    <a:lnTo>
                      <a:pt x="8" y="16"/>
                    </a:lnTo>
                    <a:lnTo>
                      <a:pt x="4"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1" name="Freeform 1217">
                <a:extLst>
                  <a:ext uri="{FF2B5EF4-FFF2-40B4-BE49-F238E27FC236}">
                    <a16:creationId xmlns:a16="http://schemas.microsoft.com/office/drawing/2014/main" id="{ABD0022F-EEBE-523A-237E-ECE166A15520}"/>
                  </a:ext>
                </a:extLst>
              </p:cNvPr>
              <p:cNvSpPr>
                <a:spLocks/>
              </p:cNvSpPr>
              <p:nvPr/>
            </p:nvSpPr>
            <p:spPr bwMode="auto">
              <a:xfrm>
                <a:off x="4616" y="2845"/>
                <a:ext cx="6" cy="6"/>
              </a:xfrm>
              <a:custGeom>
                <a:avLst/>
                <a:gdLst>
                  <a:gd name="T0" fmla="*/ 4 w 6"/>
                  <a:gd name="T1" fmla="*/ 0 h 6"/>
                  <a:gd name="T2" fmla="*/ 4 w 6"/>
                  <a:gd name="T3" fmla="*/ 0 h 6"/>
                  <a:gd name="T4" fmla="*/ 6 w 6"/>
                  <a:gd name="T5" fmla="*/ 0 h 6"/>
                  <a:gd name="T6" fmla="*/ 6 w 6"/>
                  <a:gd name="T7" fmla="*/ 0 h 6"/>
                  <a:gd name="T8" fmla="*/ 6 w 6"/>
                  <a:gd name="T9" fmla="*/ 4 h 6"/>
                  <a:gd name="T10" fmla="*/ 4 w 6"/>
                  <a:gd name="T11" fmla="*/ 6 h 6"/>
                  <a:gd name="T12" fmla="*/ 0 w 6"/>
                  <a:gd name="T13" fmla="*/ 0 h 6"/>
                  <a:gd name="T14" fmla="*/ 0 w 6"/>
                  <a:gd name="T15" fmla="*/ 0 h 6"/>
                  <a:gd name="T16" fmla="*/ 4 w 6"/>
                  <a:gd name="T17" fmla="*/ 0 h 6"/>
                  <a:gd name="T18" fmla="*/ 4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lnTo>
                      <a:pt x="4" y="0"/>
                    </a:lnTo>
                    <a:lnTo>
                      <a:pt x="6" y="0"/>
                    </a:lnTo>
                    <a:lnTo>
                      <a:pt x="6" y="0"/>
                    </a:lnTo>
                    <a:lnTo>
                      <a:pt x="6" y="4"/>
                    </a:lnTo>
                    <a:lnTo>
                      <a:pt x="4" y="6"/>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2" name="Freeform 1218">
                <a:extLst>
                  <a:ext uri="{FF2B5EF4-FFF2-40B4-BE49-F238E27FC236}">
                    <a16:creationId xmlns:a16="http://schemas.microsoft.com/office/drawing/2014/main" id="{67B5C862-A1E4-FDD2-2C14-435171FB627B}"/>
                  </a:ext>
                </a:extLst>
              </p:cNvPr>
              <p:cNvSpPr>
                <a:spLocks/>
              </p:cNvSpPr>
              <p:nvPr/>
            </p:nvSpPr>
            <p:spPr bwMode="auto">
              <a:xfrm>
                <a:off x="4696" y="2823"/>
                <a:ext cx="4" cy="10"/>
              </a:xfrm>
              <a:custGeom>
                <a:avLst/>
                <a:gdLst>
                  <a:gd name="T0" fmla="*/ 2 w 4"/>
                  <a:gd name="T1" fmla="*/ 0 h 10"/>
                  <a:gd name="T2" fmla="*/ 2 w 4"/>
                  <a:gd name="T3" fmla="*/ 0 h 10"/>
                  <a:gd name="T4" fmla="*/ 4 w 4"/>
                  <a:gd name="T5" fmla="*/ 2 h 10"/>
                  <a:gd name="T6" fmla="*/ 4 w 4"/>
                  <a:gd name="T7" fmla="*/ 6 h 10"/>
                  <a:gd name="T8" fmla="*/ 2 w 4"/>
                  <a:gd name="T9" fmla="*/ 10 h 10"/>
                  <a:gd name="T10" fmla="*/ 2 w 4"/>
                  <a:gd name="T11" fmla="*/ 10 h 10"/>
                  <a:gd name="T12" fmla="*/ 0 w 4"/>
                  <a:gd name="T13" fmla="*/ 6 h 10"/>
                  <a:gd name="T14" fmla="*/ 0 w 4"/>
                  <a:gd name="T15" fmla="*/ 2 h 10"/>
                  <a:gd name="T16" fmla="*/ 2 w 4"/>
                  <a:gd name="T17" fmla="*/ 0 h 10"/>
                  <a:gd name="T18" fmla="*/ 2 w 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2" y="0"/>
                    </a:moveTo>
                    <a:lnTo>
                      <a:pt x="2" y="0"/>
                    </a:lnTo>
                    <a:lnTo>
                      <a:pt x="4" y="2"/>
                    </a:lnTo>
                    <a:lnTo>
                      <a:pt x="4" y="6"/>
                    </a:lnTo>
                    <a:lnTo>
                      <a:pt x="2" y="10"/>
                    </a:lnTo>
                    <a:lnTo>
                      <a:pt x="2" y="10"/>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3" name="Freeform 1219">
                <a:extLst>
                  <a:ext uri="{FF2B5EF4-FFF2-40B4-BE49-F238E27FC236}">
                    <a16:creationId xmlns:a16="http://schemas.microsoft.com/office/drawing/2014/main" id="{7CD5A47F-4377-26D0-DD64-F12DB26ED2FA}"/>
                  </a:ext>
                </a:extLst>
              </p:cNvPr>
              <p:cNvSpPr>
                <a:spLocks/>
              </p:cNvSpPr>
              <p:nvPr/>
            </p:nvSpPr>
            <p:spPr bwMode="auto">
              <a:xfrm>
                <a:off x="3124" y="2827"/>
                <a:ext cx="4" cy="10"/>
              </a:xfrm>
              <a:custGeom>
                <a:avLst/>
                <a:gdLst>
                  <a:gd name="T0" fmla="*/ 0 w 4"/>
                  <a:gd name="T1" fmla="*/ 0 h 10"/>
                  <a:gd name="T2" fmla="*/ 0 w 4"/>
                  <a:gd name="T3" fmla="*/ 0 h 10"/>
                  <a:gd name="T4" fmla="*/ 2 w 4"/>
                  <a:gd name="T5" fmla="*/ 0 h 10"/>
                  <a:gd name="T6" fmla="*/ 4 w 4"/>
                  <a:gd name="T7" fmla="*/ 0 h 10"/>
                  <a:gd name="T8" fmla="*/ 4 w 4"/>
                  <a:gd name="T9" fmla="*/ 4 h 10"/>
                  <a:gd name="T10" fmla="*/ 4 w 4"/>
                  <a:gd name="T11" fmla="*/ 10 h 10"/>
                  <a:gd name="T12" fmla="*/ 4 w 4"/>
                  <a:gd name="T13" fmla="*/ 10 h 10"/>
                  <a:gd name="T14" fmla="*/ 2 w 4"/>
                  <a:gd name="T15" fmla="*/ 10 h 10"/>
                  <a:gd name="T16" fmla="*/ 0 w 4"/>
                  <a:gd name="T17" fmla="*/ 8 h 10"/>
                  <a:gd name="T18" fmla="*/ 0 w 4"/>
                  <a:gd name="T19" fmla="*/ 0 h 10"/>
                  <a:gd name="T20" fmla="*/ 0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0"/>
                    </a:moveTo>
                    <a:lnTo>
                      <a:pt x="0" y="0"/>
                    </a:lnTo>
                    <a:lnTo>
                      <a:pt x="2" y="0"/>
                    </a:lnTo>
                    <a:lnTo>
                      <a:pt x="4" y="0"/>
                    </a:lnTo>
                    <a:lnTo>
                      <a:pt x="4" y="4"/>
                    </a:lnTo>
                    <a:lnTo>
                      <a:pt x="4" y="10"/>
                    </a:lnTo>
                    <a:lnTo>
                      <a:pt x="4" y="10"/>
                    </a:lnTo>
                    <a:lnTo>
                      <a:pt x="2"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4" name="Freeform 1220">
                <a:extLst>
                  <a:ext uri="{FF2B5EF4-FFF2-40B4-BE49-F238E27FC236}">
                    <a16:creationId xmlns:a16="http://schemas.microsoft.com/office/drawing/2014/main" id="{754B9EAA-13A1-3B5D-9802-4032C0581886}"/>
                  </a:ext>
                </a:extLst>
              </p:cNvPr>
              <p:cNvSpPr>
                <a:spLocks/>
              </p:cNvSpPr>
              <p:nvPr/>
            </p:nvSpPr>
            <p:spPr bwMode="auto">
              <a:xfrm>
                <a:off x="3078" y="2837"/>
                <a:ext cx="12" cy="12"/>
              </a:xfrm>
              <a:custGeom>
                <a:avLst/>
                <a:gdLst>
                  <a:gd name="T0" fmla="*/ 0 w 12"/>
                  <a:gd name="T1" fmla="*/ 0 h 12"/>
                  <a:gd name="T2" fmla="*/ 0 w 12"/>
                  <a:gd name="T3" fmla="*/ 0 h 12"/>
                  <a:gd name="T4" fmla="*/ 4 w 12"/>
                  <a:gd name="T5" fmla="*/ 0 h 12"/>
                  <a:gd name="T6" fmla="*/ 6 w 12"/>
                  <a:gd name="T7" fmla="*/ 0 h 12"/>
                  <a:gd name="T8" fmla="*/ 8 w 12"/>
                  <a:gd name="T9" fmla="*/ 2 h 12"/>
                  <a:gd name="T10" fmla="*/ 12 w 12"/>
                  <a:gd name="T11" fmla="*/ 8 h 12"/>
                  <a:gd name="T12" fmla="*/ 12 w 12"/>
                  <a:gd name="T13" fmla="*/ 8 h 12"/>
                  <a:gd name="T14" fmla="*/ 8 w 12"/>
                  <a:gd name="T15" fmla="*/ 12 h 12"/>
                  <a:gd name="T16" fmla="*/ 6 w 12"/>
                  <a:gd name="T17" fmla="*/ 12 h 12"/>
                  <a:gd name="T18" fmla="*/ 2 w 12"/>
                  <a:gd name="T19" fmla="*/ 8 h 12"/>
                  <a:gd name="T20" fmla="*/ 0 w 12"/>
                  <a:gd name="T21" fmla="*/ 0 h 12"/>
                  <a:gd name="T22" fmla="*/ 0 w 1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0" y="0"/>
                    </a:moveTo>
                    <a:lnTo>
                      <a:pt x="0" y="0"/>
                    </a:lnTo>
                    <a:lnTo>
                      <a:pt x="4" y="0"/>
                    </a:lnTo>
                    <a:lnTo>
                      <a:pt x="6" y="0"/>
                    </a:lnTo>
                    <a:lnTo>
                      <a:pt x="8" y="2"/>
                    </a:lnTo>
                    <a:lnTo>
                      <a:pt x="12" y="8"/>
                    </a:lnTo>
                    <a:lnTo>
                      <a:pt x="12" y="8"/>
                    </a:lnTo>
                    <a:lnTo>
                      <a:pt x="8" y="12"/>
                    </a:lnTo>
                    <a:lnTo>
                      <a:pt x="6" y="12"/>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5" name="Freeform 1221">
                <a:extLst>
                  <a:ext uri="{FF2B5EF4-FFF2-40B4-BE49-F238E27FC236}">
                    <a16:creationId xmlns:a16="http://schemas.microsoft.com/office/drawing/2014/main" id="{D724AEDC-AEA2-8D76-DA37-B66F532B41BB}"/>
                  </a:ext>
                </a:extLst>
              </p:cNvPr>
              <p:cNvSpPr>
                <a:spLocks/>
              </p:cNvSpPr>
              <p:nvPr/>
            </p:nvSpPr>
            <p:spPr bwMode="auto">
              <a:xfrm>
                <a:off x="3068" y="2823"/>
                <a:ext cx="10" cy="14"/>
              </a:xfrm>
              <a:custGeom>
                <a:avLst/>
                <a:gdLst>
                  <a:gd name="T0" fmla="*/ 0 w 10"/>
                  <a:gd name="T1" fmla="*/ 0 h 14"/>
                  <a:gd name="T2" fmla="*/ 0 w 10"/>
                  <a:gd name="T3" fmla="*/ 0 h 14"/>
                  <a:gd name="T4" fmla="*/ 2 w 10"/>
                  <a:gd name="T5" fmla="*/ 2 h 14"/>
                  <a:gd name="T6" fmla="*/ 6 w 10"/>
                  <a:gd name="T7" fmla="*/ 2 h 14"/>
                  <a:gd name="T8" fmla="*/ 6 w 10"/>
                  <a:gd name="T9" fmla="*/ 2 h 14"/>
                  <a:gd name="T10" fmla="*/ 8 w 10"/>
                  <a:gd name="T11" fmla="*/ 0 h 14"/>
                  <a:gd name="T12" fmla="*/ 8 w 10"/>
                  <a:gd name="T13" fmla="*/ 2 h 14"/>
                  <a:gd name="T14" fmla="*/ 10 w 10"/>
                  <a:gd name="T15" fmla="*/ 10 h 14"/>
                  <a:gd name="T16" fmla="*/ 10 w 10"/>
                  <a:gd name="T17" fmla="*/ 10 h 14"/>
                  <a:gd name="T18" fmla="*/ 8 w 10"/>
                  <a:gd name="T19" fmla="*/ 8 h 14"/>
                  <a:gd name="T20" fmla="*/ 6 w 10"/>
                  <a:gd name="T21" fmla="*/ 6 h 14"/>
                  <a:gd name="T22" fmla="*/ 2 w 10"/>
                  <a:gd name="T23" fmla="*/ 10 h 14"/>
                  <a:gd name="T24" fmla="*/ 2 w 10"/>
                  <a:gd name="T25" fmla="*/ 10 h 14"/>
                  <a:gd name="T26" fmla="*/ 0 w 10"/>
                  <a:gd name="T27" fmla="*/ 14 h 14"/>
                  <a:gd name="T28" fmla="*/ 0 w 10"/>
                  <a:gd name="T29" fmla="*/ 6 h 14"/>
                  <a:gd name="T30" fmla="*/ 0 w 10"/>
                  <a:gd name="T31" fmla="*/ 6 h 14"/>
                  <a:gd name="T32" fmla="*/ 0 w 10"/>
                  <a:gd name="T33" fmla="*/ 4 h 14"/>
                  <a:gd name="T34" fmla="*/ 0 w 10"/>
                  <a:gd name="T35" fmla="*/ 4 h 14"/>
                  <a:gd name="T36" fmla="*/ 0 w 10"/>
                  <a:gd name="T37" fmla="*/ 0 h 14"/>
                  <a:gd name="T38" fmla="*/ 0 w 10"/>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4">
                    <a:moveTo>
                      <a:pt x="0" y="0"/>
                    </a:moveTo>
                    <a:lnTo>
                      <a:pt x="0" y="0"/>
                    </a:lnTo>
                    <a:lnTo>
                      <a:pt x="2" y="2"/>
                    </a:lnTo>
                    <a:lnTo>
                      <a:pt x="6" y="2"/>
                    </a:lnTo>
                    <a:lnTo>
                      <a:pt x="6" y="2"/>
                    </a:lnTo>
                    <a:lnTo>
                      <a:pt x="8" y="0"/>
                    </a:lnTo>
                    <a:lnTo>
                      <a:pt x="8" y="2"/>
                    </a:lnTo>
                    <a:lnTo>
                      <a:pt x="10" y="10"/>
                    </a:lnTo>
                    <a:lnTo>
                      <a:pt x="10" y="10"/>
                    </a:lnTo>
                    <a:lnTo>
                      <a:pt x="8" y="8"/>
                    </a:lnTo>
                    <a:lnTo>
                      <a:pt x="6" y="6"/>
                    </a:lnTo>
                    <a:lnTo>
                      <a:pt x="2" y="10"/>
                    </a:lnTo>
                    <a:lnTo>
                      <a:pt x="2" y="10"/>
                    </a:lnTo>
                    <a:lnTo>
                      <a:pt x="0" y="14"/>
                    </a:lnTo>
                    <a:lnTo>
                      <a:pt x="0" y="6"/>
                    </a:lnTo>
                    <a:lnTo>
                      <a:pt x="0" y="6"/>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6" name="Freeform 1222">
                <a:extLst>
                  <a:ext uri="{FF2B5EF4-FFF2-40B4-BE49-F238E27FC236}">
                    <a16:creationId xmlns:a16="http://schemas.microsoft.com/office/drawing/2014/main" id="{3E4E796C-EF71-3F80-22D4-49EF52B56F23}"/>
                  </a:ext>
                </a:extLst>
              </p:cNvPr>
              <p:cNvSpPr>
                <a:spLocks/>
              </p:cNvSpPr>
              <p:nvPr/>
            </p:nvSpPr>
            <p:spPr bwMode="auto">
              <a:xfrm>
                <a:off x="3062" y="2821"/>
                <a:ext cx="6" cy="12"/>
              </a:xfrm>
              <a:custGeom>
                <a:avLst/>
                <a:gdLst>
                  <a:gd name="T0" fmla="*/ 6 w 6"/>
                  <a:gd name="T1" fmla="*/ 8 h 12"/>
                  <a:gd name="T2" fmla="*/ 6 w 6"/>
                  <a:gd name="T3" fmla="*/ 8 h 12"/>
                  <a:gd name="T4" fmla="*/ 4 w 6"/>
                  <a:gd name="T5" fmla="*/ 12 h 12"/>
                  <a:gd name="T6" fmla="*/ 2 w 6"/>
                  <a:gd name="T7" fmla="*/ 12 h 12"/>
                  <a:gd name="T8" fmla="*/ 0 w 6"/>
                  <a:gd name="T9" fmla="*/ 10 h 12"/>
                  <a:gd name="T10" fmla="*/ 0 w 6"/>
                  <a:gd name="T11" fmla="*/ 2 h 12"/>
                  <a:gd name="T12" fmla="*/ 0 w 6"/>
                  <a:gd name="T13" fmla="*/ 2 h 12"/>
                  <a:gd name="T14" fmla="*/ 0 w 6"/>
                  <a:gd name="T15" fmla="*/ 2 h 12"/>
                  <a:gd name="T16" fmla="*/ 4 w 6"/>
                  <a:gd name="T17" fmla="*/ 0 h 12"/>
                  <a:gd name="T18" fmla="*/ 4 w 6"/>
                  <a:gd name="T19" fmla="*/ 2 h 12"/>
                  <a:gd name="T20" fmla="*/ 6 w 6"/>
                  <a:gd name="T21" fmla="*/ 8 h 12"/>
                  <a:gd name="T22" fmla="*/ 6 w 6"/>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8"/>
                    </a:moveTo>
                    <a:lnTo>
                      <a:pt x="6" y="8"/>
                    </a:lnTo>
                    <a:lnTo>
                      <a:pt x="4" y="12"/>
                    </a:lnTo>
                    <a:lnTo>
                      <a:pt x="2" y="12"/>
                    </a:lnTo>
                    <a:lnTo>
                      <a:pt x="0" y="10"/>
                    </a:lnTo>
                    <a:lnTo>
                      <a:pt x="0" y="2"/>
                    </a:lnTo>
                    <a:lnTo>
                      <a:pt x="0" y="2"/>
                    </a:lnTo>
                    <a:lnTo>
                      <a:pt x="0" y="2"/>
                    </a:lnTo>
                    <a:lnTo>
                      <a:pt x="4"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7" name="Freeform 1223">
                <a:extLst>
                  <a:ext uri="{FF2B5EF4-FFF2-40B4-BE49-F238E27FC236}">
                    <a16:creationId xmlns:a16="http://schemas.microsoft.com/office/drawing/2014/main" id="{FD87DC89-5D03-8294-17FA-09D005504BF7}"/>
                  </a:ext>
                </a:extLst>
              </p:cNvPr>
              <p:cNvSpPr>
                <a:spLocks/>
              </p:cNvSpPr>
              <p:nvPr/>
            </p:nvSpPr>
            <p:spPr bwMode="auto">
              <a:xfrm>
                <a:off x="5564" y="1577"/>
                <a:ext cx="64" cy="65"/>
              </a:xfrm>
              <a:custGeom>
                <a:avLst/>
                <a:gdLst>
                  <a:gd name="T0" fmla="*/ 8 w 64"/>
                  <a:gd name="T1" fmla="*/ 14 h 65"/>
                  <a:gd name="T2" fmla="*/ 12 w 64"/>
                  <a:gd name="T3" fmla="*/ 14 h 65"/>
                  <a:gd name="T4" fmla="*/ 20 w 64"/>
                  <a:gd name="T5" fmla="*/ 12 h 65"/>
                  <a:gd name="T6" fmla="*/ 22 w 64"/>
                  <a:gd name="T7" fmla="*/ 14 h 65"/>
                  <a:gd name="T8" fmla="*/ 24 w 64"/>
                  <a:gd name="T9" fmla="*/ 12 h 65"/>
                  <a:gd name="T10" fmla="*/ 24 w 64"/>
                  <a:gd name="T11" fmla="*/ 8 h 65"/>
                  <a:gd name="T12" fmla="*/ 22 w 64"/>
                  <a:gd name="T13" fmla="*/ 4 h 65"/>
                  <a:gd name="T14" fmla="*/ 22 w 64"/>
                  <a:gd name="T15" fmla="*/ 0 h 65"/>
                  <a:gd name="T16" fmla="*/ 26 w 64"/>
                  <a:gd name="T17" fmla="*/ 0 h 65"/>
                  <a:gd name="T18" fmla="*/ 32 w 64"/>
                  <a:gd name="T19" fmla="*/ 12 h 65"/>
                  <a:gd name="T20" fmla="*/ 36 w 64"/>
                  <a:gd name="T21" fmla="*/ 14 h 65"/>
                  <a:gd name="T22" fmla="*/ 40 w 64"/>
                  <a:gd name="T23" fmla="*/ 34 h 65"/>
                  <a:gd name="T24" fmla="*/ 42 w 64"/>
                  <a:gd name="T25" fmla="*/ 40 h 65"/>
                  <a:gd name="T26" fmla="*/ 48 w 64"/>
                  <a:gd name="T27" fmla="*/ 46 h 65"/>
                  <a:gd name="T28" fmla="*/ 50 w 64"/>
                  <a:gd name="T29" fmla="*/ 48 h 65"/>
                  <a:gd name="T30" fmla="*/ 60 w 64"/>
                  <a:gd name="T31" fmla="*/ 44 h 65"/>
                  <a:gd name="T32" fmla="*/ 64 w 64"/>
                  <a:gd name="T33" fmla="*/ 46 h 65"/>
                  <a:gd name="T34" fmla="*/ 64 w 64"/>
                  <a:gd name="T35" fmla="*/ 51 h 65"/>
                  <a:gd name="T36" fmla="*/ 62 w 64"/>
                  <a:gd name="T37" fmla="*/ 55 h 65"/>
                  <a:gd name="T38" fmla="*/ 56 w 64"/>
                  <a:gd name="T39" fmla="*/ 63 h 65"/>
                  <a:gd name="T40" fmla="*/ 50 w 64"/>
                  <a:gd name="T41" fmla="*/ 65 h 65"/>
                  <a:gd name="T42" fmla="*/ 44 w 64"/>
                  <a:gd name="T43" fmla="*/ 65 h 65"/>
                  <a:gd name="T44" fmla="*/ 40 w 64"/>
                  <a:gd name="T45" fmla="*/ 59 h 65"/>
                  <a:gd name="T46" fmla="*/ 38 w 64"/>
                  <a:gd name="T47" fmla="*/ 57 h 65"/>
                  <a:gd name="T48" fmla="*/ 32 w 64"/>
                  <a:gd name="T49" fmla="*/ 59 h 65"/>
                  <a:gd name="T50" fmla="*/ 30 w 64"/>
                  <a:gd name="T51" fmla="*/ 59 h 65"/>
                  <a:gd name="T52" fmla="*/ 28 w 64"/>
                  <a:gd name="T53" fmla="*/ 57 h 65"/>
                  <a:gd name="T54" fmla="*/ 28 w 64"/>
                  <a:gd name="T55" fmla="*/ 51 h 65"/>
                  <a:gd name="T56" fmla="*/ 32 w 64"/>
                  <a:gd name="T57" fmla="*/ 51 h 65"/>
                  <a:gd name="T58" fmla="*/ 28 w 64"/>
                  <a:gd name="T59" fmla="*/ 46 h 65"/>
                  <a:gd name="T60" fmla="*/ 26 w 64"/>
                  <a:gd name="T61" fmla="*/ 40 h 65"/>
                  <a:gd name="T62" fmla="*/ 24 w 64"/>
                  <a:gd name="T63" fmla="*/ 30 h 65"/>
                  <a:gd name="T64" fmla="*/ 22 w 64"/>
                  <a:gd name="T65" fmla="*/ 26 h 65"/>
                  <a:gd name="T66" fmla="*/ 22 w 64"/>
                  <a:gd name="T67" fmla="*/ 28 h 65"/>
                  <a:gd name="T68" fmla="*/ 22 w 64"/>
                  <a:gd name="T69" fmla="*/ 34 h 65"/>
                  <a:gd name="T70" fmla="*/ 18 w 64"/>
                  <a:gd name="T71" fmla="*/ 38 h 65"/>
                  <a:gd name="T72" fmla="*/ 14 w 64"/>
                  <a:gd name="T73" fmla="*/ 36 h 65"/>
                  <a:gd name="T74" fmla="*/ 2 w 64"/>
                  <a:gd name="T75" fmla="*/ 24 h 65"/>
                  <a:gd name="T76" fmla="*/ 0 w 64"/>
                  <a:gd name="T77" fmla="*/ 18 h 65"/>
                  <a:gd name="T78" fmla="*/ 0 w 64"/>
                  <a:gd name="T79" fmla="*/ 10 h 65"/>
                  <a:gd name="T80" fmla="*/ 8 w 64"/>
                  <a:gd name="T81"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65">
                    <a:moveTo>
                      <a:pt x="8" y="14"/>
                    </a:moveTo>
                    <a:lnTo>
                      <a:pt x="8" y="14"/>
                    </a:lnTo>
                    <a:lnTo>
                      <a:pt x="12" y="14"/>
                    </a:lnTo>
                    <a:lnTo>
                      <a:pt x="12" y="14"/>
                    </a:lnTo>
                    <a:lnTo>
                      <a:pt x="16" y="12"/>
                    </a:lnTo>
                    <a:lnTo>
                      <a:pt x="20" y="12"/>
                    </a:lnTo>
                    <a:lnTo>
                      <a:pt x="22" y="14"/>
                    </a:lnTo>
                    <a:lnTo>
                      <a:pt x="22" y="14"/>
                    </a:lnTo>
                    <a:lnTo>
                      <a:pt x="24" y="14"/>
                    </a:lnTo>
                    <a:lnTo>
                      <a:pt x="24" y="12"/>
                    </a:lnTo>
                    <a:lnTo>
                      <a:pt x="24" y="12"/>
                    </a:lnTo>
                    <a:lnTo>
                      <a:pt x="24" y="8"/>
                    </a:lnTo>
                    <a:lnTo>
                      <a:pt x="24" y="6"/>
                    </a:lnTo>
                    <a:lnTo>
                      <a:pt x="22" y="4"/>
                    </a:lnTo>
                    <a:lnTo>
                      <a:pt x="22" y="0"/>
                    </a:lnTo>
                    <a:lnTo>
                      <a:pt x="22" y="0"/>
                    </a:lnTo>
                    <a:lnTo>
                      <a:pt x="24" y="0"/>
                    </a:lnTo>
                    <a:lnTo>
                      <a:pt x="26" y="0"/>
                    </a:lnTo>
                    <a:lnTo>
                      <a:pt x="30" y="6"/>
                    </a:lnTo>
                    <a:lnTo>
                      <a:pt x="32" y="12"/>
                    </a:lnTo>
                    <a:lnTo>
                      <a:pt x="36" y="14"/>
                    </a:lnTo>
                    <a:lnTo>
                      <a:pt x="36" y="14"/>
                    </a:lnTo>
                    <a:lnTo>
                      <a:pt x="38" y="24"/>
                    </a:lnTo>
                    <a:lnTo>
                      <a:pt x="40" y="34"/>
                    </a:lnTo>
                    <a:lnTo>
                      <a:pt x="40" y="34"/>
                    </a:lnTo>
                    <a:lnTo>
                      <a:pt x="42" y="40"/>
                    </a:lnTo>
                    <a:lnTo>
                      <a:pt x="44" y="44"/>
                    </a:lnTo>
                    <a:lnTo>
                      <a:pt x="48" y="46"/>
                    </a:lnTo>
                    <a:lnTo>
                      <a:pt x="50" y="48"/>
                    </a:lnTo>
                    <a:lnTo>
                      <a:pt x="50" y="48"/>
                    </a:lnTo>
                    <a:lnTo>
                      <a:pt x="56" y="46"/>
                    </a:lnTo>
                    <a:lnTo>
                      <a:pt x="60" y="44"/>
                    </a:lnTo>
                    <a:lnTo>
                      <a:pt x="60" y="44"/>
                    </a:lnTo>
                    <a:lnTo>
                      <a:pt x="64" y="46"/>
                    </a:lnTo>
                    <a:lnTo>
                      <a:pt x="64" y="46"/>
                    </a:lnTo>
                    <a:lnTo>
                      <a:pt x="64" y="51"/>
                    </a:lnTo>
                    <a:lnTo>
                      <a:pt x="64" y="51"/>
                    </a:lnTo>
                    <a:lnTo>
                      <a:pt x="62" y="55"/>
                    </a:lnTo>
                    <a:lnTo>
                      <a:pt x="62" y="55"/>
                    </a:lnTo>
                    <a:lnTo>
                      <a:pt x="56" y="63"/>
                    </a:lnTo>
                    <a:lnTo>
                      <a:pt x="54" y="65"/>
                    </a:lnTo>
                    <a:lnTo>
                      <a:pt x="50" y="65"/>
                    </a:lnTo>
                    <a:lnTo>
                      <a:pt x="50" y="65"/>
                    </a:lnTo>
                    <a:lnTo>
                      <a:pt x="44" y="65"/>
                    </a:lnTo>
                    <a:lnTo>
                      <a:pt x="42" y="63"/>
                    </a:lnTo>
                    <a:lnTo>
                      <a:pt x="40" y="59"/>
                    </a:lnTo>
                    <a:lnTo>
                      <a:pt x="40" y="59"/>
                    </a:lnTo>
                    <a:lnTo>
                      <a:pt x="38" y="57"/>
                    </a:lnTo>
                    <a:lnTo>
                      <a:pt x="34" y="57"/>
                    </a:lnTo>
                    <a:lnTo>
                      <a:pt x="32" y="59"/>
                    </a:lnTo>
                    <a:lnTo>
                      <a:pt x="30" y="59"/>
                    </a:lnTo>
                    <a:lnTo>
                      <a:pt x="30" y="59"/>
                    </a:lnTo>
                    <a:lnTo>
                      <a:pt x="28" y="57"/>
                    </a:lnTo>
                    <a:lnTo>
                      <a:pt x="28" y="57"/>
                    </a:lnTo>
                    <a:lnTo>
                      <a:pt x="28" y="51"/>
                    </a:lnTo>
                    <a:lnTo>
                      <a:pt x="28" y="51"/>
                    </a:lnTo>
                    <a:lnTo>
                      <a:pt x="30" y="48"/>
                    </a:lnTo>
                    <a:lnTo>
                      <a:pt x="32" y="51"/>
                    </a:lnTo>
                    <a:lnTo>
                      <a:pt x="32" y="51"/>
                    </a:lnTo>
                    <a:lnTo>
                      <a:pt x="28" y="46"/>
                    </a:lnTo>
                    <a:lnTo>
                      <a:pt x="26" y="40"/>
                    </a:lnTo>
                    <a:lnTo>
                      <a:pt x="26" y="40"/>
                    </a:lnTo>
                    <a:lnTo>
                      <a:pt x="24" y="30"/>
                    </a:lnTo>
                    <a:lnTo>
                      <a:pt x="24" y="30"/>
                    </a:lnTo>
                    <a:lnTo>
                      <a:pt x="24" y="26"/>
                    </a:lnTo>
                    <a:lnTo>
                      <a:pt x="22" y="26"/>
                    </a:lnTo>
                    <a:lnTo>
                      <a:pt x="22" y="26"/>
                    </a:lnTo>
                    <a:lnTo>
                      <a:pt x="22" y="28"/>
                    </a:lnTo>
                    <a:lnTo>
                      <a:pt x="22" y="34"/>
                    </a:lnTo>
                    <a:lnTo>
                      <a:pt x="22" y="34"/>
                    </a:lnTo>
                    <a:lnTo>
                      <a:pt x="20" y="36"/>
                    </a:lnTo>
                    <a:lnTo>
                      <a:pt x="18" y="38"/>
                    </a:lnTo>
                    <a:lnTo>
                      <a:pt x="14" y="36"/>
                    </a:lnTo>
                    <a:lnTo>
                      <a:pt x="14" y="36"/>
                    </a:lnTo>
                    <a:lnTo>
                      <a:pt x="8" y="30"/>
                    </a:lnTo>
                    <a:lnTo>
                      <a:pt x="2" y="24"/>
                    </a:lnTo>
                    <a:lnTo>
                      <a:pt x="2" y="24"/>
                    </a:lnTo>
                    <a:lnTo>
                      <a:pt x="0" y="18"/>
                    </a:lnTo>
                    <a:lnTo>
                      <a:pt x="0" y="10"/>
                    </a:lnTo>
                    <a:lnTo>
                      <a:pt x="0" y="10"/>
                    </a:lnTo>
                    <a:lnTo>
                      <a:pt x="4" y="12"/>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8" name="Freeform 1224">
                <a:extLst>
                  <a:ext uri="{FF2B5EF4-FFF2-40B4-BE49-F238E27FC236}">
                    <a16:creationId xmlns:a16="http://schemas.microsoft.com/office/drawing/2014/main" id="{1FEE7301-9342-F3B4-F831-D67E62E72141}"/>
                  </a:ext>
                </a:extLst>
              </p:cNvPr>
              <p:cNvSpPr>
                <a:spLocks/>
              </p:cNvSpPr>
              <p:nvPr/>
            </p:nvSpPr>
            <p:spPr bwMode="auto">
              <a:xfrm>
                <a:off x="5660" y="1591"/>
                <a:ext cx="44" cy="51"/>
              </a:xfrm>
              <a:custGeom>
                <a:avLst/>
                <a:gdLst>
                  <a:gd name="T0" fmla="*/ 6 w 44"/>
                  <a:gd name="T1" fmla="*/ 12 h 51"/>
                  <a:gd name="T2" fmla="*/ 6 w 44"/>
                  <a:gd name="T3" fmla="*/ 12 h 51"/>
                  <a:gd name="T4" fmla="*/ 8 w 44"/>
                  <a:gd name="T5" fmla="*/ 6 h 51"/>
                  <a:gd name="T6" fmla="*/ 10 w 44"/>
                  <a:gd name="T7" fmla="*/ 6 h 51"/>
                  <a:gd name="T8" fmla="*/ 12 w 44"/>
                  <a:gd name="T9" fmla="*/ 6 h 51"/>
                  <a:gd name="T10" fmla="*/ 14 w 44"/>
                  <a:gd name="T11" fmla="*/ 4 h 51"/>
                  <a:gd name="T12" fmla="*/ 14 w 44"/>
                  <a:gd name="T13" fmla="*/ 4 h 51"/>
                  <a:gd name="T14" fmla="*/ 18 w 44"/>
                  <a:gd name="T15" fmla="*/ 0 h 51"/>
                  <a:gd name="T16" fmla="*/ 20 w 44"/>
                  <a:gd name="T17" fmla="*/ 0 h 51"/>
                  <a:gd name="T18" fmla="*/ 28 w 44"/>
                  <a:gd name="T19" fmla="*/ 2 h 51"/>
                  <a:gd name="T20" fmla="*/ 28 w 44"/>
                  <a:gd name="T21" fmla="*/ 2 h 51"/>
                  <a:gd name="T22" fmla="*/ 32 w 44"/>
                  <a:gd name="T23" fmla="*/ 4 h 51"/>
                  <a:gd name="T24" fmla="*/ 34 w 44"/>
                  <a:gd name="T25" fmla="*/ 4 h 51"/>
                  <a:gd name="T26" fmla="*/ 36 w 44"/>
                  <a:gd name="T27" fmla="*/ 2 h 51"/>
                  <a:gd name="T28" fmla="*/ 36 w 44"/>
                  <a:gd name="T29" fmla="*/ 2 h 51"/>
                  <a:gd name="T30" fmla="*/ 40 w 44"/>
                  <a:gd name="T31" fmla="*/ 0 h 51"/>
                  <a:gd name="T32" fmla="*/ 42 w 44"/>
                  <a:gd name="T33" fmla="*/ 2 h 51"/>
                  <a:gd name="T34" fmla="*/ 42 w 44"/>
                  <a:gd name="T35" fmla="*/ 6 h 51"/>
                  <a:gd name="T36" fmla="*/ 44 w 44"/>
                  <a:gd name="T37" fmla="*/ 16 h 51"/>
                  <a:gd name="T38" fmla="*/ 44 w 44"/>
                  <a:gd name="T39" fmla="*/ 16 h 51"/>
                  <a:gd name="T40" fmla="*/ 40 w 44"/>
                  <a:gd name="T41" fmla="*/ 30 h 51"/>
                  <a:gd name="T42" fmla="*/ 40 w 44"/>
                  <a:gd name="T43" fmla="*/ 30 h 51"/>
                  <a:gd name="T44" fmla="*/ 36 w 44"/>
                  <a:gd name="T45" fmla="*/ 34 h 51"/>
                  <a:gd name="T46" fmla="*/ 32 w 44"/>
                  <a:gd name="T47" fmla="*/ 37 h 51"/>
                  <a:gd name="T48" fmla="*/ 24 w 44"/>
                  <a:gd name="T49" fmla="*/ 41 h 51"/>
                  <a:gd name="T50" fmla="*/ 24 w 44"/>
                  <a:gd name="T51" fmla="*/ 41 h 51"/>
                  <a:gd name="T52" fmla="*/ 12 w 44"/>
                  <a:gd name="T53" fmla="*/ 51 h 51"/>
                  <a:gd name="T54" fmla="*/ 12 w 44"/>
                  <a:gd name="T55" fmla="*/ 51 h 51"/>
                  <a:gd name="T56" fmla="*/ 10 w 44"/>
                  <a:gd name="T57" fmla="*/ 51 h 51"/>
                  <a:gd name="T58" fmla="*/ 8 w 44"/>
                  <a:gd name="T59" fmla="*/ 49 h 51"/>
                  <a:gd name="T60" fmla="*/ 4 w 44"/>
                  <a:gd name="T61" fmla="*/ 43 h 51"/>
                  <a:gd name="T62" fmla="*/ 4 w 44"/>
                  <a:gd name="T63" fmla="*/ 43 h 51"/>
                  <a:gd name="T64" fmla="*/ 2 w 44"/>
                  <a:gd name="T65" fmla="*/ 32 h 51"/>
                  <a:gd name="T66" fmla="*/ 2 w 44"/>
                  <a:gd name="T67" fmla="*/ 26 h 51"/>
                  <a:gd name="T68" fmla="*/ 4 w 44"/>
                  <a:gd name="T69" fmla="*/ 20 h 51"/>
                  <a:gd name="T70" fmla="*/ 4 w 44"/>
                  <a:gd name="T71" fmla="*/ 20 h 51"/>
                  <a:gd name="T72" fmla="*/ 2 w 44"/>
                  <a:gd name="T73" fmla="*/ 20 h 51"/>
                  <a:gd name="T74" fmla="*/ 2 w 44"/>
                  <a:gd name="T75" fmla="*/ 20 h 51"/>
                  <a:gd name="T76" fmla="*/ 2 w 44"/>
                  <a:gd name="T77" fmla="*/ 20 h 51"/>
                  <a:gd name="T78" fmla="*/ 0 w 44"/>
                  <a:gd name="T79" fmla="*/ 16 h 51"/>
                  <a:gd name="T80" fmla="*/ 0 w 44"/>
                  <a:gd name="T81" fmla="*/ 16 h 51"/>
                  <a:gd name="T82" fmla="*/ 2 w 44"/>
                  <a:gd name="T83" fmla="*/ 14 h 51"/>
                  <a:gd name="T84" fmla="*/ 4 w 44"/>
                  <a:gd name="T85" fmla="*/ 14 h 51"/>
                  <a:gd name="T86" fmla="*/ 6 w 44"/>
                  <a:gd name="T87" fmla="*/ 14 h 51"/>
                  <a:gd name="T88" fmla="*/ 6 w 44"/>
                  <a:gd name="T89" fmla="*/ 12 h 51"/>
                  <a:gd name="T90" fmla="*/ 6 w 44"/>
                  <a:gd name="T91"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51">
                    <a:moveTo>
                      <a:pt x="6" y="12"/>
                    </a:moveTo>
                    <a:lnTo>
                      <a:pt x="6" y="12"/>
                    </a:lnTo>
                    <a:lnTo>
                      <a:pt x="8" y="6"/>
                    </a:lnTo>
                    <a:lnTo>
                      <a:pt x="10" y="6"/>
                    </a:lnTo>
                    <a:lnTo>
                      <a:pt x="12" y="6"/>
                    </a:lnTo>
                    <a:lnTo>
                      <a:pt x="14" y="4"/>
                    </a:lnTo>
                    <a:lnTo>
                      <a:pt x="14" y="4"/>
                    </a:lnTo>
                    <a:lnTo>
                      <a:pt x="18" y="0"/>
                    </a:lnTo>
                    <a:lnTo>
                      <a:pt x="20" y="0"/>
                    </a:lnTo>
                    <a:lnTo>
                      <a:pt x="28" y="2"/>
                    </a:lnTo>
                    <a:lnTo>
                      <a:pt x="28" y="2"/>
                    </a:lnTo>
                    <a:lnTo>
                      <a:pt x="32" y="4"/>
                    </a:lnTo>
                    <a:lnTo>
                      <a:pt x="34" y="4"/>
                    </a:lnTo>
                    <a:lnTo>
                      <a:pt x="36" y="2"/>
                    </a:lnTo>
                    <a:lnTo>
                      <a:pt x="36" y="2"/>
                    </a:lnTo>
                    <a:lnTo>
                      <a:pt x="40" y="0"/>
                    </a:lnTo>
                    <a:lnTo>
                      <a:pt x="42" y="2"/>
                    </a:lnTo>
                    <a:lnTo>
                      <a:pt x="42" y="6"/>
                    </a:lnTo>
                    <a:lnTo>
                      <a:pt x="44" y="16"/>
                    </a:lnTo>
                    <a:lnTo>
                      <a:pt x="44" y="16"/>
                    </a:lnTo>
                    <a:lnTo>
                      <a:pt x="40" y="30"/>
                    </a:lnTo>
                    <a:lnTo>
                      <a:pt x="40" y="30"/>
                    </a:lnTo>
                    <a:lnTo>
                      <a:pt x="36" y="34"/>
                    </a:lnTo>
                    <a:lnTo>
                      <a:pt x="32" y="37"/>
                    </a:lnTo>
                    <a:lnTo>
                      <a:pt x="24" y="41"/>
                    </a:lnTo>
                    <a:lnTo>
                      <a:pt x="24" y="41"/>
                    </a:lnTo>
                    <a:lnTo>
                      <a:pt x="12" y="51"/>
                    </a:lnTo>
                    <a:lnTo>
                      <a:pt x="12" y="51"/>
                    </a:lnTo>
                    <a:lnTo>
                      <a:pt x="10" y="51"/>
                    </a:lnTo>
                    <a:lnTo>
                      <a:pt x="8" y="49"/>
                    </a:lnTo>
                    <a:lnTo>
                      <a:pt x="4" y="43"/>
                    </a:lnTo>
                    <a:lnTo>
                      <a:pt x="4" y="43"/>
                    </a:lnTo>
                    <a:lnTo>
                      <a:pt x="2" y="32"/>
                    </a:lnTo>
                    <a:lnTo>
                      <a:pt x="2" y="26"/>
                    </a:lnTo>
                    <a:lnTo>
                      <a:pt x="4" y="20"/>
                    </a:lnTo>
                    <a:lnTo>
                      <a:pt x="4" y="20"/>
                    </a:lnTo>
                    <a:lnTo>
                      <a:pt x="2" y="20"/>
                    </a:lnTo>
                    <a:lnTo>
                      <a:pt x="2" y="20"/>
                    </a:lnTo>
                    <a:lnTo>
                      <a:pt x="2" y="20"/>
                    </a:lnTo>
                    <a:lnTo>
                      <a:pt x="0" y="16"/>
                    </a:lnTo>
                    <a:lnTo>
                      <a:pt x="0" y="16"/>
                    </a:lnTo>
                    <a:lnTo>
                      <a:pt x="2" y="14"/>
                    </a:lnTo>
                    <a:lnTo>
                      <a:pt x="4" y="14"/>
                    </a:lnTo>
                    <a:lnTo>
                      <a:pt x="6" y="14"/>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9" name="Freeform 1225">
                <a:extLst>
                  <a:ext uri="{FF2B5EF4-FFF2-40B4-BE49-F238E27FC236}">
                    <a16:creationId xmlns:a16="http://schemas.microsoft.com/office/drawing/2014/main" id="{E0AAC95D-88C3-ECB6-F073-BA086B6CAF9C}"/>
                  </a:ext>
                </a:extLst>
              </p:cNvPr>
              <p:cNvSpPr>
                <a:spLocks/>
              </p:cNvSpPr>
              <p:nvPr/>
            </p:nvSpPr>
            <p:spPr bwMode="auto">
              <a:xfrm>
                <a:off x="5644" y="1593"/>
                <a:ext cx="22" cy="51"/>
              </a:xfrm>
              <a:custGeom>
                <a:avLst/>
                <a:gdLst>
                  <a:gd name="T0" fmla="*/ 22 w 22"/>
                  <a:gd name="T1" fmla="*/ 10 h 51"/>
                  <a:gd name="T2" fmla="*/ 22 w 22"/>
                  <a:gd name="T3" fmla="*/ 10 h 51"/>
                  <a:gd name="T4" fmla="*/ 20 w 22"/>
                  <a:gd name="T5" fmla="*/ 16 h 51"/>
                  <a:gd name="T6" fmla="*/ 20 w 22"/>
                  <a:gd name="T7" fmla="*/ 24 h 51"/>
                  <a:gd name="T8" fmla="*/ 22 w 22"/>
                  <a:gd name="T9" fmla="*/ 39 h 51"/>
                  <a:gd name="T10" fmla="*/ 22 w 22"/>
                  <a:gd name="T11" fmla="*/ 39 h 51"/>
                  <a:gd name="T12" fmla="*/ 20 w 22"/>
                  <a:gd name="T13" fmla="*/ 47 h 51"/>
                  <a:gd name="T14" fmla="*/ 18 w 22"/>
                  <a:gd name="T15" fmla="*/ 51 h 51"/>
                  <a:gd name="T16" fmla="*/ 16 w 22"/>
                  <a:gd name="T17" fmla="*/ 51 h 51"/>
                  <a:gd name="T18" fmla="*/ 12 w 22"/>
                  <a:gd name="T19" fmla="*/ 47 h 51"/>
                  <a:gd name="T20" fmla="*/ 12 w 22"/>
                  <a:gd name="T21" fmla="*/ 47 h 51"/>
                  <a:gd name="T22" fmla="*/ 8 w 22"/>
                  <a:gd name="T23" fmla="*/ 37 h 51"/>
                  <a:gd name="T24" fmla="*/ 8 w 22"/>
                  <a:gd name="T25" fmla="*/ 37 h 51"/>
                  <a:gd name="T26" fmla="*/ 6 w 22"/>
                  <a:gd name="T27" fmla="*/ 37 h 51"/>
                  <a:gd name="T28" fmla="*/ 4 w 22"/>
                  <a:gd name="T29" fmla="*/ 45 h 51"/>
                  <a:gd name="T30" fmla="*/ 4 w 22"/>
                  <a:gd name="T31" fmla="*/ 45 h 51"/>
                  <a:gd name="T32" fmla="*/ 2 w 22"/>
                  <a:gd name="T33" fmla="*/ 47 h 51"/>
                  <a:gd name="T34" fmla="*/ 2 w 22"/>
                  <a:gd name="T35" fmla="*/ 45 h 51"/>
                  <a:gd name="T36" fmla="*/ 0 w 22"/>
                  <a:gd name="T37" fmla="*/ 37 h 51"/>
                  <a:gd name="T38" fmla="*/ 0 w 22"/>
                  <a:gd name="T39" fmla="*/ 37 h 51"/>
                  <a:gd name="T40" fmla="*/ 2 w 22"/>
                  <a:gd name="T41" fmla="*/ 20 h 51"/>
                  <a:gd name="T42" fmla="*/ 2 w 22"/>
                  <a:gd name="T43" fmla="*/ 20 h 51"/>
                  <a:gd name="T44" fmla="*/ 2 w 22"/>
                  <a:gd name="T45" fmla="*/ 16 h 51"/>
                  <a:gd name="T46" fmla="*/ 2 w 22"/>
                  <a:gd name="T47" fmla="*/ 10 h 51"/>
                  <a:gd name="T48" fmla="*/ 2 w 22"/>
                  <a:gd name="T49" fmla="*/ 10 h 51"/>
                  <a:gd name="T50" fmla="*/ 0 w 22"/>
                  <a:gd name="T51" fmla="*/ 2 h 51"/>
                  <a:gd name="T52" fmla="*/ 2 w 22"/>
                  <a:gd name="T53" fmla="*/ 0 h 51"/>
                  <a:gd name="T54" fmla="*/ 4 w 22"/>
                  <a:gd name="T55" fmla="*/ 0 h 51"/>
                  <a:gd name="T56" fmla="*/ 6 w 22"/>
                  <a:gd name="T57" fmla="*/ 2 h 51"/>
                  <a:gd name="T58" fmla="*/ 6 w 22"/>
                  <a:gd name="T59" fmla="*/ 2 h 51"/>
                  <a:gd name="T60" fmla="*/ 10 w 22"/>
                  <a:gd name="T61" fmla="*/ 8 h 51"/>
                  <a:gd name="T62" fmla="*/ 14 w 22"/>
                  <a:gd name="T63" fmla="*/ 8 h 51"/>
                  <a:gd name="T64" fmla="*/ 18 w 22"/>
                  <a:gd name="T65" fmla="*/ 8 h 51"/>
                  <a:gd name="T66" fmla="*/ 22 w 22"/>
                  <a:gd name="T67" fmla="*/ 10 h 51"/>
                  <a:gd name="T68" fmla="*/ 22 w 22"/>
                  <a:gd name="T69"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51">
                    <a:moveTo>
                      <a:pt x="22" y="10"/>
                    </a:moveTo>
                    <a:lnTo>
                      <a:pt x="22" y="10"/>
                    </a:lnTo>
                    <a:lnTo>
                      <a:pt x="20" y="16"/>
                    </a:lnTo>
                    <a:lnTo>
                      <a:pt x="20" y="24"/>
                    </a:lnTo>
                    <a:lnTo>
                      <a:pt x="22" y="39"/>
                    </a:lnTo>
                    <a:lnTo>
                      <a:pt x="22" y="39"/>
                    </a:lnTo>
                    <a:lnTo>
                      <a:pt x="20" y="47"/>
                    </a:lnTo>
                    <a:lnTo>
                      <a:pt x="18" y="51"/>
                    </a:lnTo>
                    <a:lnTo>
                      <a:pt x="16" y="51"/>
                    </a:lnTo>
                    <a:lnTo>
                      <a:pt x="12" y="47"/>
                    </a:lnTo>
                    <a:lnTo>
                      <a:pt x="12" y="47"/>
                    </a:lnTo>
                    <a:lnTo>
                      <a:pt x="8" y="37"/>
                    </a:lnTo>
                    <a:lnTo>
                      <a:pt x="8" y="37"/>
                    </a:lnTo>
                    <a:lnTo>
                      <a:pt x="6" y="37"/>
                    </a:lnTo>
                    <a:lnTo>
                      <a:pt x="4" y="45"/>
                    </a:lnTo>
                    <a:lnTo>
                      <a:pt x="4" y="45"/>
                    </a:lnTo>
                    <a:lnTo>
                      <a:pt x="2" y="47"/>
                    </a:lnTo>
                    <a:lnTo>
                      <a:pt x="2" y="45"/>
                    </a:lnTo>
                    <a:lnTo>
                      <a:pt x="0" y="37"/>
                    </a:lnTo>
                    <a:lnTo>
                      <a:pt x="0" y="37"/>
                    </a:lnTo>
                    <a:lnTo>
                      <a:pt x="2" y="20"/>
                    </a:lnTo>
                    <a:lnTo>
                      <a:pt x="2" y="20"/>
                    </a:lnTo>
                    <a:lnTo>
                      <a:pt x="2" y="16"/>
                    </a:lnTo>
                    <a:lnTo>
                      <a:pt x="2" y="10"/>
                    </a:lnTo>
                    <a:lnTo>
                      <a:pt x="2" y="10"/>
                    </a:lnTo>
                    <a:lnTo>
                      <a:pt x="0" y="2"/>
                    </a:lnTo>
                    <a:lnTo>
                      <a:pt x="2" y="0"/>
                    </a:lnTo>
                    <a:lnTo>
                      <a:pt x="4" y="0"/>
                    </a:lnTo>
                    <a:lnTo>
                      <a:pt x="6" y="2"/>
                    </a:lnTo>
                    <a:lnTo>
                      <a:pt x="6" y="2"/>
                    </a:lnTo>
                    <a:lnTo>
                      <a:pt x="10" y="8"/>
                    </a:lnTo>
                    <a:lnTo>
                      <a:pt x="14" y="8"/>
                    </a:lnTo>
                    <a:lnTo>
                      <a:pt x="18" y="8"/>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0" name="Freeform 1226">
                <a:extLst>
                  <a:ext uri="{FF2B5EF4-FFF2-40B4-BE49-F238E27FC236}">
                    <a16:creationId xmlns:a16="http://schemas.microsoft.com/office/drawing/2014/main" id="{85E3663B-0A3E-B2CE-E956-287D7C03BF8B}"/>
                  </a:ext>
                </a:extLst>
              </p:cNvPr>
              <p:cNvSpPr>
                <a:spLocks/>
              </p:cNvSpPr>
              <p:nvPr/>
            </p:nvSpPr>
            <p:spPr bwMode="auto">
              <a:xfrm>
                <a:off x="5614" y="1587"/>
                <a:ext cx="32" cy="51"/>
              </a:xfrm>
              <a:custGeom>
                <a:avLst/>
                <a:gdLst>
                  <a:gd name="T0" fmla="*/ 32 w 32"/>
                  <a:gd name="T1" fmla="*/ 26 h 51"/>
                  <a:gd name="T2" fmla="*/ 32 w 32"/>
                  <a:gd name="T3" fmla="*/ 26 h 51"/>
                  <a:gd name="T4" fmla="*/ 32 w 32"/>
                  <a:gd name="T5" fmla="*/ 34 h 51"/>
                  <a:gd name="T6" fmla="*/ 30 w 32"/>
                  <a:gd name="T7" fmla="*/ 43 h 51"/>
                  <a:gd name="T8" fmla="*/ 30 w 32"/>
                  <a:gd name="T9" fmla="*/ 43 h 51"/>
                  <a:gd name="T10" fmla="*/ 26 w 32"/>
                  <a:gd name="T11" fmla="*/ 49 h 51"/>
                  <a:gd name="T12" fmla="*/ 22 w 32"/>
                  <a:gd name="T13" fmla="*/ 51 h 51"/>
                  <a:gd name="T14" fmla="*/ 18 w 32"/>
                  <a:gd name="T15" fmla="*/ 47 h 51"/>
                  <a:gd name="T16" fmla="*/ 14 w 32"/>
                  <a:gd name="T17" fmla="*/ 43 h 51"/>
                  <a:gd name="T18" fmla="*/ 14 w 32"/>
                  <a:gd name="T19" fmla="*/ 43 h 51"/>
                  <a:gd name="T20" fmla="*/ 14 w 32"/>
                  <a:gd name="T21" fmla="*/ 38 h 51"/>
                  <a:gd name="T22" fmla="*/ 14 w 32"/>
                  <a:gd name="T23" fmla="*/ 38 h 51"/>
                  <a:gd name="T24" fmla="*/ 12 w 32"/>
                  <a:gd name="T25" fmla="*/ 26 h 51"/>
                  <a:gd name="T26" fmla="*/ 10 w 32"/>
                  <a:gd name="T27" fmla="*/ 24 h 51"/>
                  <a:gd name="T28" fmla="*/ 6 w 32"/>
                  <a:gd name="T29" fmla="*/ 26 h 51"/>
                  <a:gd name="T30" fmla="*/ 6 w 32"/>
                  <a:gd name="T31" fmla="*/ 26 h 51"/>
                  <a:gd name="T32" fmla="*/ 4 w 32"/>
                  <a:gd name="T33" fmla="*/ 28 h 51"/>
                  <a:gd name="T34" fmla="*/ 2 w 32"/>
                  <a:gd name="T35" fmla="*/ 28 h 51"/>
                  <a:gd name="T36" fmla="*/ 0 w 32"/>
                  <a:gd name="T37" fmla="*/ 24 h 51"/>
                  <a:gd name="T38" fmla="*/ 0 w 32"/>
                  <a:gd name="T39" fmla="*/ 16 h 51"/>
                  <a:gd name="T40" fmla="*/ 0 w 32"/>
                  <a:gd name="T41" fmla="*/ 16 h 51"/>
                  <a:gd name="T42" fmla="*/ 0 w 32"/>
                  <a:gd name="T43" fmla="*/ 8 h 51"/>
                  <a:gd name="T44" fmla="*/ 2 w 32"/>
                  <a:gd name="T45" fmla="*/ 0 h 51"/>
                  <a:gd name="T46" fmla="*/ 2 w 32"/>
                  <a:gd name="T47" fmla="*/ 0 h 51"/>
                  <a:gd name="T48" fmla="*/ 4 w 32"/>
                  <a:gd name="T49" fmla="*/ 0 h 51"/>
                  <a:gd name="T50" fmla="*/ 4 w 32"/>
                  <a:gd name="T51" fmla="*/ 0 h 51"/>
                  <a:gd name="T52" fmla="*/ 6 w 32"/>
                  <a:gd name="T53" fmla="*/ 6 h 51"/>
                  <a:gd name="T54" fmla="*/ 10 w 32"/>
                  <a:gd name="T55" fmla="*/ 8 h 51"/>
                  <a:gd name="T56" fmla="*/ 14 w 32"/>
                  <a:gd name="T57" fmla="*/ 6 h 51"/>
                  <a:gd name="T58" fmla="*/ 14 w 32"/>
                  <a:gd name="T59" fmla="*/ 6 h 51"/>
                  <a:gd name="T60" fmla="*/ 18 w 32"/>
                  <a:gd name="T61" fmla="*/ 6 h 51"/>
                  <a:gd name="T62" fmla="*/ 20 w 32"/>
                  <a:gd name="T63" fmla="*/ 8 h 51"/>
                  <a:gd name="T64" fmla="*/ 24 w 32"/>
                  <a:gd name="T65" fmla="*/ 12 h 51"/>
                  <a:gd name="T66" fmla="*/ 32 w 32"/>
                  <a:gd name="T67" fmla="*/ 26 h 51"/>
                  <a:gd name="T68" fmla="*/ 32 w 32"/>
                  <a:gd name="T69"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51">
                    <a:moveTo>
                      <a:pt x="32" y="26"/>
                    </a:moveTo>
                    <a:lnTo>
                      <a:pt x="32" y="26"/>
                    </a:lnTo>
                    <a:lnTo>
                      <a:pt x="32" y="34"/>
                    </a:lnTo>
                    <a:lnTo>
                      <a:pt x="30" y="43"/>
                    </a:lnTo>
                    <a:lnTo>
                      <a:pt x="30" y="43"/>
                    </a:lnTo>
                    <a:lnTo>
                      <a:pt x="26" y="49"/>
                    </a:lnTo>
                    <a:lnTo>
                      <a:pt x="22" y="51"/>
                    </a:lnTo>
                    <a:lnTo>
                      <a:pt x="18" y="47"/>
                    </a:lnTo>
                    <a:lnTo>
                      <a:pt x="14" y="43"/>
                    </a:lnTo>
                    <a:lnTo>
                      <a:pt x="14" y="43"/>
                    </a:lnTo>
                    <a:lnTo>
                      <a:pt x="14" y="38"/>
                    </a:lnTo>
                    <a:lnTo>
                      <a:pt x="14" y="38"/>
                    </a:lnTo>
                    <a:lnTo>
                      <a:pt x="12" y="26"/>
                    </a:lnTo>
                    <a:lnTo>
                      <a:pt x="10" y="24"/>
                    </a:lnTo>
                    <a:lnTo>
                      <a:pt x="6" y="26"/>
                    </a:lnTo>
                    <a:lnTo>
                      <a:pt x="6" y="26"/>
                    </a:lnTo>
                    <a:lnTo>
                      <a:pt x="4" y="28"/>
                    </a:lnTo>
                    <a:lnTo>
                      <a:pt x="2" y="28"/>
                    </a:lnTo>
                    <a:lnTo>
                      <a:pt x="0" y="24"/>
                    </a:lnTo>
                    <a:lnTo>
                      <a:pt x="0" y="16"/>
                    </a:lnTo>
                    <a:lnTo>
                      <a:pt x="0" y="16"/>
                    </a:lnTo>
                    <a:lnTo>
                      <a:pt x="0" y="8"/>
                    </a:lnTo>
                    <a:lnTo>
                      <a:pt x="2" y="0"/>
                    </a:lnTo>
                    <a:lnTo>
                      <a:pt x="2" y="0"/>
                    </a:lnTo>
                    <a:lnTo>
                      <a:pt x="4" y="0"/>
                    </a:lnTo>
                    <a:lnTo>
                      <a:pt x="4" y="0"/>
                    </a:lnTo>
                    <a:lnTo>
                      <a:pt x="6" y="6"/>
                    </a:lnTo>
                    <a:lnTo>
                      <a:pt x="10" y="8"/>
                    </a:lnTo>
                    <a:lnTo>
                      <a:pt x="14" y="6"/>
                    </a:lnTo>
                    <a:lnTo>
                      <a:pt x="14" y="6"/>
                    </a:lnTo>
                    <a:lnTo>
                      <a:pt x="18" y="6"/>
                    </a:lnTo>
                    <a:lnTo>
                      <a:pt x="20" y="8"/>
                    </a:lnTo>
                    <a:lnTo>
                      <a:pt x="24" y="12"/>
                    </a:lnTo>
                    <a:lnTo>
                      <a:pt x="32" y="26"/>
                    </a:ln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1" name="Freeform 1227">
                <a:extLst>
                  <a:ext uri="{FF2B5EF4-FFF2-40B4-BE49-F238E27FC236}">
                    <a16:creationId xmlns:a16="http://schemas.microsoft.com/office/drawing/2014/main" id="{23BD9ECF-87D8-1FEA-680E-F8E506BE8EDD}"/>
                  </a:ext>
                </a:extLst>
              </p:cNvPr>
              <p:cNvSpPr>
                <a:spLocks/>
              </p:cNvSpPr>
              <p:nvPr/>
            </p:nvSpPr>
            <p:spPr bwMode="auto">
              <a:xfrm>
                <a:off x="5670" y="1559"/>
                <a:ext cx="32" cy="38"/>
              </a:xfrm>
              <a:custGeom>
                <a:avLst/>
                <a:gdLst>
                  <a:gd name="T0" fmla="*/ 18 w 32"/>
                  <a:gd name="T1" fmla="*/ 36 h 38"/>
                  <a:gd name="T2" fmla="*/ 18 w 32"/>
                  <a:gd name="T3" fmla="*/ 36 h 38"/>
                  <a:gd name="T4" fmla="*/ 4 w 32"/>
                  <a:gd name="T5" fmla="*/ 36 h 38"/>
                  <a:gd name="T6" fmla="*/ 4 w 32"/>
                  <a:gd name="T7" fmla="*/ 36 h 38"/>
                  <a:gd name="T8" fmla="*/ 4 w 32"/>
                  <a:gd name="T9" fmla="*/ 28 h 38"/>
                  <a:gd name="T10" fmla="*/ 4 w 32"/>
                  <a:gd name="T11" fmla="*/ 28 h 38"/>
                  <a:gd name="T12" fmla="*/ 2 w 32"/>
                  <a:gd name="T13" fmla="*/ 28 h 38"/>
                  <a:gd name="T14" fmla="*/ 0 w 32"/>
                  <a:gd name="T15" fmla="*/ 28 h 38"/>
                  <a:gd name="T16" fmla="*/ 0 w 32"/>
                  <a:gd name="T17" fmla="*/ 24 h 38"/>
                  <a:gd name="T18" fmla="*/ 0 w 32"/>
                  <a:gd name="T19" fmla="*/ 24 h 38"/>
                  <a:gd name="T20" fmla="*/ 0 w 32"/>
                  <a:gd name="T21" fmla="*/ 20 h 38"/>
                  <a:gd name="T22" fmla="*/ 0 w 32"/>
                  <a:gd name="T23" fmla="*/ 12 h 38"/>
                  <a:gd name="T24" fmla="*/ 0 w 32"/>
                  <a:gd name="T25" fmla="*/ 6 h 38"/>
                  <a:gd name="T26" fmla="*/ 2 w 32"/>
                  <a:gd name="T27" fmla="*/ 2 h 38"/>
                  <a:gd name="T28" fmla="*/ 2 w 32"/>
                  <a:gd name="T29" fmla="*/ 2 h 38"/>
                  <a:gd name="T30" fmla="*/ 2 w 32"/>
                  <a:gd name="T31" fmla="*/ 0 h 38"/>
                  <a:gd name="T32" fmla="*/ 4 w 32"/>
                  <a:gd name="T33" fmla="*/ 2 h 38"/>
                  <a:gd name="T34" fmla="*/ 6 w 32"/>
                  <a:gd name="T35" fmla="*/ 6 h 38"/>
                  <a:gd name="T36" fmla="*/ 8 w 32"/>
                  <a:gd name="T37" fmla="*/ 8 h 38"/>
                  <a:gd name="T38" fmla="*/ 10 w 32"/>
                  <a:gd name="T39" fmla="*/ 10 h 38"/>
                  <a:gd name="T40" fmla="*/ 10 w 32"/>
                  <a:gd name="T41" fmla="*/ 8 h 38"/>
                  <a:gd name="T42" fmla="*/ 10 w 32"/>
                  <a:gd name="T43" fmla="*/ 8 h 38"/>
                  <a:gd name="T44" fmla="*/ 12 w 32"/>
                  <a:gd name="T45" fmla="*/ 8 h 38"/>
                  <a:gd name="T46" fmla="*/ 12 w 32"/>
                  <a:gd name="T47" fmla="*/ 10 h 38"/>
                  <a:gd name="T48" fmla="*/ 14 w 32"/>
                  <a:gd name="T49" fmla="*/ 16 h 38"/>
                  <a:gd name="T50" fmla="*/ 14 w 32"/>
                  <a:gd name="T51" fmla="*/ 16 h 38"/>
                  <a:gd name="T52" fmla="*/ 10 w 32"/>
                  <a:gd name="T53" fmla="*/ 26 h 38"/>
                  <a:gd name="T54" fmla="*/ 12 w 32"/>
                  <a:gd name="T55" fmla="*/ 28 h 38"/>
                  <a:gd name="T56" fmla="*/ 12 w 32"/>
                  <a:gd name="T57" fmla="*/ 30 h 38"/>
                  <a:gd name="T58" fmla="*/ 16 w 32"/>
                  <a:gd name="T59" fmla="*/ 32 h 38"/>
                  <a:gd name="T60" fmla="*/ 16 w 32"/>
                  <a:gd name="T61" fmla="*/ 32 h 38"/>
                  <a:gd name="T62" fmla="*/ 18 w 32"/>
                  <a:gd name="T63" fmla="*/ 34 h 38"/>
                  <a:gd name="T64" fmla="*/ 18 w 32"/>
                  <a:gd name="T65" fmla="*/ 34 h 38"/>
                  <a:gd name="T66" fmla="*/ 18 w 32"/>
                  <a:gd name="T67" fmla="*/ 30 h 38"/>
                  <a:gd name="T68" fmla="*/ 18 w 32"/>
                  <a:gd name="T69" fmla="*/ 26 h 38"/>
                  <a:gd name="T70" fmla="*/ 16 w 32"/>
                  <a:gd name="T71" fmla="*/ 24 h 38"/>
                  <a:gd name="T72" fmla="*/ 16 w 32"/>
                  <a:gd name="T73" fmla="*/ 20 h 38"/>
                  <a:gd name="T74" fmla="*/ 16 w 32"/>
                  <a:gd name="T75" fmla="*/ 20 h 38"/>
                  <a:gd name="T76" fmla="*/ 18 w 32"/>
                  <a:gd name="T77" fmla="*/ 18 h 38"/>
                  <a:gd name="T78" fmla="*/ 20 w 32"/>
                  <a:gd name="T79" fmla="*/ 20 h 38"/>
                  <a:gd name="T80" fmla="*/ 20 w 32"/>
                  <a:gd name="T81" fmla="*/ 20 h 38"/>
                  <a:gd name="T82" fmla="*/ 22 w 32"/>
                  <a:gd name="T83" fmla="*/ 26 h 38"/>
                  <a:gd name="T84" fmla="*/ 24 w 32"/>
                  <a:gd name="T85" fmla="*/ 26 h 38"/>
                  <a:gd name="T86" fmla="*/ 24 w 32"/>
                  <a:gd name="T87" fmla="*/ 26 h 38"/>
                  <a:gd name="T88" fmla="*/ 26 w 32"/>
                  <a:gd name="T89" fmla="*/ 22 h 38"/>
                  <a:gd name="T90" fmla="*/ 28 w 32"/>
                  <a:gd name="T91" fmla="*/ 14 h 38"/>
                  <a:gd name="T92" fmla="*/ 28 w 32"/>
                  <a:gd name="T93" fmla="*/ 14 h 38"/>
                  <a:gd name="T94" fmla="*/ 32 w 32"/>
                  <a:gd name="T95" fmla="*/ 24 h 38"/>
                  <a:gd name="T96" fmla="*/ 32 w 32"/>
                  <a:gd name="T97" fmla="*/ 30 h 38"/>
                  <a:gd name="T98" fmla="*/ 30 w 32"/>
                  <a:gd name="T99" fmla="*/ 34 h 38"/>
                  <a:gd name="T100" fmla="*/ 26 w 32"/>
                  <a:gd name="T101" fmla="*/ 36 h 38"/>
                  <a:gd name="T102" fmla="*/ 26 w 32"/>
                  <a:gd name="T103" fmla="*/ 36 h 38"/>
                  <a:gd name="T104" fmla="*/ 22 w 32"/>
                  <a:gd name="T105" fmla="*/ 38 h 38"/>
                  <a:gd name="T106" fmla="*/ 20 w 32"/>
                  <a:gd name="T107" fmla="*/ 38 h 38"/>
                  <a:gd name="T108" fmla="*/ 18 w 32"/>
                  <a:gd name="T109" fmla="*/ 36 h 38"/>
                  <a:gd name="T110" fmla="*/ 18 w 32"/>
                  <a:gd name="T11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38">
                    <a:moveTo>
                      <a:pt x="18" y="36"/>
                    </a:moveTo>
                    <a:lnTo>
                      <a:pt x="18" y="36"/>
                    </a:lnTo>
                    <a:lnTo>
                      <a:pt x="4" y="36"/>
                    </a:lnTo>
                    <a:lnTo>
                      <a:pt x="4" y="36"/>
                    </a:lnTo>
                    <a:lnTo>
                      <a:pt x="4" y="28"/>
                    </a:lnTo>
                    <a:lnTo>
                      <a:pt x="4" y="28"/>
                    </a:lnTo>
                    <a:lnTo>
                      <a:pt x="2" y="28"/>
                    </a:lnTo>
                    <a:lnTo>
                      <a:pt x="0" y="28"/>
                    </a:lnTo>
                    <a:lnTo>
                      <a:pt x="0" y="24"/>
                    </a:lnTo>
                    <a:lnTo>
                      <a:pt x="0" y="24"/>
                    </a:lnTo>
                    <a:lnTo>
                      <a:pt x="0" y="20"/>
                    </a:lnTo>
                    <a:lnTo>
                      <a:pt x="0" y="12"/>
                    </a:lnTo>
                    <a:lnTo>
                      <a:pt x="0" y="6"/>
                    </a:lnTo>
                    <a:lnTo>
                      <a:pt x="2" y="2"/>
                    </a:lnTo>
                    <a:lnTo>
                      <a:pt x="2" y="2"/>
                    </a:lnTo>
                    <a:lnTo>
                      <a:pt x="2" y="0"/>
                    </a:lnTo>
                    <a:lnTo>
                      <a:pt x="4" y="2"/>
                    </a:lnTo>
                    <a:lnTo>
                      <a:pt x="6" y="6"/>
                    </a:lnTo>
                    <a:lnTo>
                      <a:pt x="8" y="8"/>
                    </a:lnTo>
                    <a:lnTo>
                      <a:pt x="10" y="10"/>
                    </a:lnTo>
                    <a:lnTo>
                      <a:pt x="10" y="8"/>
                    </a:lnTo>
                    <a:lnTo>
                      <a:pt x="10" y="8"/>
                    </a:lnTo>
                    <a:lnTo>
                      <a:pt x="12" y="8"/>
                    </a:lnTo>
                    <a:lnTo>
                      <a:pt x="12" y="10"/>
                    </a:lnTo>
                    <a:lnTo>
                      <a:pt x="14" y="16"/>
                    </a:lnTo>
                    <a:lnTo>
                      <a:pt x="14" y="16"/>
                    </a:lnTo>
                    <a:lnTo>
                      <a:pt x="10" y="26"/>
                    </a:lnTo>
                    <a:lnTo>
                      <a:pt x="12" y="28"/>
                    </a:lnTo>
                    <a:lnTo>
                      <a:pt x="12" y="30"/>
                    </a:lnTo>
                    <a:lnTo>
                      <a:pt x="16" y="32"/>
                    </a:lnTo>
                    <a:lnTo>
                      <a:pt x="16" y="32"/>
                    </a:lnTo>
                    <a:lnTo>
                      <a:pt x="18" y="34"/>
                    </a:lnTo>
                    <a:lnTo>
                      <a:pt x="18" y="34"/>
                    </a:lnTo>
                    <a:lnTo>
                      <a:pt x="18" y="30"/>
                    </a:lnTo>
                    <a:lnTo>
                      <a:pt x="18" y="26"/>
                    </a:lnTo>
                    <a:lnTo>
                      <a:pt x="16" y="24"/>
                    </a:lnTo>
                    <a:lnTo>
                      <a:pt x="16" y="20"/>
                    </a:lnTo>
                    <a:lnTo>
                      <a:pt x="16" y="20"/>
                    </a:lnTo>
                    <a:lnTo>
                      <a:pt x="18" y="18"/>
                    </a:lnTo>
                    <a:lnTo>
                      <a:pt x="20" y="20"/>
                    </a:lnTo>
                    <a:lnTo>
                      <a:pt x="20" y="20"/>
                    </a:lnTo>
                    <a:lnTo>
                      <a:pt x="22" y="26"/>
                    </a:lnTo>
                    <a:lnTo>
                      <a:pt x="24" y="26"/>
                    </a:lnTo>
                    <a:lnTo>
                      <a:pt x="24" y="26"/>
                    </a:lnTo>
                    <a:lnTo>
                      <a:pt x="26" y="22"/>
                    </a:lnTo>
                    <a:lnTo>
                      <a:pt x="28" y="14"/>
                    </a:lnTo>
                    <a:lnTo>
                      <a:pt x="28" y="14"/>
                    </a:lnTo>
                    <a:lnTo>
                      <a:pt x="32" y="24"/>
                    </a:lnTo>
                    <a:lnTo>
                      <a:pt x="32" y="30"/>
                    </a:lnTo>
                    <a:lnTo>
                      <a:pt x="30" y="34"/>
                    </a:lnTo>
                    <a:lnTo>
                      <a:pt x="26" y="36"/>
                    </a:lnTo>
                    <a:lnTo>
                      <a:pt x="26" y="36"/>
                    </a:lnTo>
                    <a:lnTo>
                      <a:pt x="22" y="38"/>
                    </a:lnTo>
                    <a:lnTo>
                      <a:pt x="20" y="38"/>
                    </a:lnTo>
                    <a:lnTo>
                      <a:pt x="18" y="36"/>
                    </a:lnTo>
                    <a:lnTo>
                      <a:pt x="1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2" name="Freeform 1228">
                <a:extLst>
                  <a:ext uri="{FF2B5EF4-FFF2-40B4-BE49-F238E27FC236}">
                    <a16:creationId xmlns:a16="http://schemas.microsoft.com/office/drawing/2014/main" id="{C4755381-BF00-B3B9-CFDA-8F11EC20BB6B}"/>
                  </a:ext>
                </a:extLst>
              </p:cNvPr>
              <p:cNvSpPr>
                <a:spLocks/>
              </p:cNvSpPr>
              <p:nvPr/>
            </p:nvSpPr>
            <p:spPr bwMode="auto">
              <a:xfrm>
                <a:off x="5618" y="1585"/>
                <a:ext cx="32" cy="28"/>
              </a:xfrm>
              <a:custGeom>
                <a:avLst/>
                <a:gdLst>
                  <a:gd name="T0" fmla="*/ 28 w 32"/>
                  <a:gd name="T1" fmla="*/ 28 h 28"/>
                  <a:gd name="T2" fmla="*/ 28 w 32"/>
                  <a:gd name="T3" fmla="*/ 28 h 28"/>
                  <a:gd name="T4" fmla="*/ 26 w 32"/>
                  <a:gd name="T5" fmla="*/ 26 h 28"/>
                  <a:gd name="T6" fmla="*/ 22 w 32"/>
                  <a:gd name="T7" fmla="*/ 24 h 28"/>
                  <a:gd name="T8" fmla="*/ 20 w 32"/>
                  <a:gd name="T9" fmla="*/ 20 h 28"/>
                  <a:gd name="T10" fmla="*/ 16 w 32"/>
                  <a:gd name="T11" fmla="*/ 12 h 28"/>
                  <a:gd name="T12" fmla="*/ 16 w 32"/>
                  <a:gd name="T13" fmla="*/ 12 h 28"/>
                  <a:gd name="T14" fmla="*/ 16 w 32"/>
                  <a:gd name="T15" fmla="*/ 12 h 28"/>
                  <a:gd name="T16" fmla="*/ 14 w 32"/>
                  <a:gd name="T17" fmla="*/ 12 h 28"/>
                  <a:gd name="T18" fmla="*/ 8 w 32"/>
                  <a:gd name="T19" fmla="*/ 14 h 28"/>
                  <a:gd name="T20" fmla="*/ 8 w 32"/>
                  <a:gd name="T21" fmla="*/ 14 h 28"/>
                  <a:gd name="T22" fmla="*/ 4 w 32"/>
                  <a:gd name="T23" fmla="*/ 14 h 28"/>
                  <a:gd name="T24" fmla="*/ 2 w 32"/>
                  <a:gd name="T25" fmla="*/ 12 h 28"/>
                  <a:gd name="T26" fmla="*/ 0 w 32"/>
                  <a:gd name="T27" fmla="*/ 2 h 28"/>
                  <a:gd name="T28" fmla="*/ 0 w 32"/>
                  <a:gd name="T29" fmla="*/ 2 h 28"/>
                  <a:gd name="T30" fmla="*/ 4 w 32"/>
                  <a:gd name="T31" fmla="*/ 0 h 28"/>
                  <a:gd name="T32" fmla="*/ 6 w 32"/>
                  <a:gd name="T33" fmla="*/ 0 h 28"/>
                  <a:gd name="T34" fmla="*/ 8 w 32"/>
                  <a:gd name="T35" fmla="*/ 2 h 28"/>
                  <a:gd name="T36" fmla="*/ 8 w 32"/>
                  <a:gd name="T37" fmla="*/ 2 h 28"/>
                  <a:gd name="T38" fmla="*/ 10 w 32"/>
                  <a:gd name="T39" fmla="*/ 6 h 28"/>
                  <a:gd name="T40" fmla="*/ 12 w 32"/>
                  <a:gd name="T41" fmla="*/ 8 h 28"/>
                  <a:gd name="T42" fmla="*/ 14 w 32"/>
                  <a:gd name="T43" fmla="*/ 6 h 28"/>
                  <a:gd name="T44" fmla="*/ 14 w 32"/>
                  <a:gd name="T45" fmla="*/ 6 h 28"/>
                  <a:gd name="T46" fmla="*/ 16 w 32"/>
                  <a:gd name="T47" fmla="*/ 2 h 28"/>
                  <a:gd name="T48" fmla="*/ 18 w 32"/>
                  <a:gd name="T49" fmla="*/ 2 h 28"/>
                  <a:gd name="T50" fmla="*/ 22 w 32"/>
                  <a:gd name="T51" fmla="*/ 4 h 28"/>
                  <a:gd name="T52" fmla="*/ 28 w 32"/>
                  <a:gd name="T53" fmla="*/ 8 h 28"/>
                  <a:gd name="T54" fmla="*/ 32 w 32"/>
                  <a:gd name="T55" fmla="*/ 10 h 28"/>
                  <a:gd name="T56" fmla="*/ 32 w 32"/>
                  <a:gd name="T57" fmla="*/ 10 h 28"/>
                  <a:gd name="T58" fmla="*/ 28 w 32"/>
                  <a:gd name="T59" fmla="*/ 10 h 28"/>
                  <a:gd name="T60" fmla="*/ 28 w 32"/>
                  <a:gd name="T61" fmla="*/ 12 h 28"/>
                  <a:gd name="T62" fmla="*/ 30 w 32"/>
                  <a:gd name="T63" fmla="*/ 18 h 28"/>
                  <a:gd name="T64" fmla="*/ 30 w 32"/>
                  <a:gd name="T65" fmla="*/ 18 h 28"/>
                  <a:gd name="T66" fmla="*/ 32 w 32"/>
                  <a:gd name="T67" fmla="*/ 24 h 28"/>
                  <a:gd name="T68" fmla="*/ 32 w 32"/>
                  <a:gd name="T69" fmla="*/ 26 h 28"/>
                  <a:gd name="T70" fmla="*/ 28 w 32"/>
                  <a:gd name="T71" fmla="*/ 28 h 28"/>
                  <a:gd name="T72" fmla="*/ 28 w 32"/>
                  <a:gd name="T7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28">
                    <a:moveTo>
                      <a:pt x="28" y="28"/>
                    </a:moveTo>
                    <a:lnTo>
                      <a:pt x="28" y="28"/>
                    </a:lnTo>
                    <a:lnTo>
                      <a:pt x="26" y="26"/>
                    </a:lnTo>
                    <a:lnTo>
                      <a:pt x="22" y="24"/>
                    </a:lnTo>
                    <a:lnTo>
                      <a:pt x="20" y="20"/>
                    </a:lnTo>
                    <a:lnTo>
                      <a:pt x="16" y="12"/>
                    </a:lnTo>
                    <a:lnTo>
                      <a:pt x="16" y="12"/>
                    </a:lnTo>
                    <a:lnTo>
                      <a:pt x="16" y="12"/>
                    </a:lnTo>
                    <a:lnTo>
                      <a:pt x="14" y="12"/>
                    </a:lnTo>
                    <a:lnTo>
                      <a:pt x="8" y="14"/>
                    </a:lnTo>
                    <a:lnTo>
                      <a:pt x="8" y="14"/>
                    </a:lnTo>
                    <a:lnTo>
                      <a:pt x="4" y="14"/>
                    </a:lnTo>
                    <a:lnTo>
                      <a:pt x="2" y="12"/>
                    </a:lnTo>
                    <a:lnTo>
                      <a:pt x="0" y="2"/>
                    </a:lnTo>
                    <a:lnTo>
                      <a:pt x="0" y="2"/>
                    </a:lnTo>
                    <a:lnTo>
                      <a:pt x="4" y="0"/>
                    </a:lnTo>
                    <a:lnTo>
                      <a:pt x="6" y="0"/>
                    </a:lnTo>
                    <a:lnTo>
                      <a:pt x="8" y="2"/>
                    </a:lnTo>
                    <a:lnTo>
                      <a:pt x="8" y="2"/>
                    </a:lnTo>
                    <a:lnTo>
                      <a:pt x="10" y="6"/>
                    </a:lnTo>
                    <a:lnTo>
                      <a:pt x="12" y="8"/>
                    </a:lnTo>
                    <a:lnTo>
                      <a:pt x="14" y="6"/>
                    </a:lnTo>
                    <a:lnTo>
                      <a:pt x="14" y="6"/>
                    </a:lnTo>
                    <a:lnTo>
                      <a:pt x="16" y="2"/>
                    </a:lnTo>
                    <a:lnTo>
                      <a:pt x="18" y="2"/>
                    </a:lnTo>
                    <a:lnTo>
                      <a:pt x="22" y="4"/>
                    </a:lnTo>
                    <a:lnTo>
                      <a:pt x="28" y="8"/>
                    </a:lnTo>
                    <a:lnTo>
                      <a:pt x="32" y="10"/>
                    </a:lnTo>
                    <a:lnTo>
                      <a:pt x="32" y="10"/>
                    </a:lnTo>
                    <a:lnTo>
                      <a:pt x="28" y="10"/>
                    </a:lnTo>
                    <a:lnTo>
                      <a:pt x="28" y="12"/>
                    </a:lnTo>
                    <a:lnTo>
                      <a:pt x="30" y="18"/>
                    </a:lnTo>
                    <a:lnTo>
                      <a:pt x="30" y="18"/>
                    </a:lnTo>
                    <a:lnTo>
                      <a:pt x="32" y="24"/>
                    </a:lnTo>
                    <a:lnTo>
                      <a:pt x="32" y="26"/>
                    </a:lnTo>
                    <a:lnTo>
                      <a:pt x="28" y="28"/>
                    </a:lnTo>
                    <a:lnTo>
                      <a:pt x="2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3" name="Freeform 1229">
                <a:extLst>
                  <a:ext uri="{FF2B5EF4-FFF2-40B4-BE49-F238E27FC236}">
                    <a16:creationId xmlns:a16="http://schemas.microsoft.com/office/drawing/2014/main" id="{197302E0-B1D8-5289-406D-D150720F8DC7}"/>
                  </a:ext>
                </a:extLst>
              </p:cNvPr>
              <p:cNvSpPr>
                <a:spLocks/>
              </p:cNvSpPr>
              <p:nvPr/>
            </p:nvSpPr>
            <p:spPr bwMode="auto">
              <a:xfrm>
                <a:off x="5600" y="1591"/>
                <a:ext cx="24" cy="39"/>
              </a:xfrm>
              <a:custGeom>
                <a:avLst/>
                <a:gdLst>
                  <a:gd name="T0" fmla="*/ 24 w 24"/>
                  <a:gd name="T1" fmla="*/ 34 h 39"/>
                  <a:gd name="T2" fmla="*/ 24 w 24"/>
                  <a:gd name="T3" fmla="*/ 34 h 39"/>
                  <a:gd name="T4" fmla="*/ 14 w 24"/>
                  <a:gd name="T5" fmla="*/ 39 h 39"/>
                  <a:gd name="T6" fmla="*/ 12 w 24"/>
                  <a:gd name="T7" fmla="*/ 39 h 39"/>
                  <a:gd name="T8" fmla="*/ 10 w 24"/>
                  <a:gd name="T9" fmla="*/ 39 h 39"/>
                  <a:gd name="T10" fmla="*/ 4 w 24"/>
                  <a:gd name="T11" fmla="*/ 30 h 39"/>
                  <a:gd name="T12" fmla="*/ 4 w 24"/>
                  <a:gd name="T13" fmla="*/ 30 h 39"/>
                  <a:gd name="T14" fmla="*/ 2 w 24"/>
                  <a:gd name="T15" fmla="*/ 26 h 39"/>
                  <a:gd name="T16" fmla="*/ 2 w 24"/>
                  <a:gd name="T17" fmla="*/ 18 h 39"/>
                  <a:gd name="T18" fmla="*/ 2 w 24"/>
                  <a:gd name="T19" fmla="*/ 18 h 39"/>
                  <a:gd name="T20" fmla="*/ 2 w 24"/>
                  <a:gd name="T21" fmla="*/ 14 h 39"/>
                  <a:gd name="T22" fmla="*/ 2 w 24"/>
                  <a:gd name="T23" fmla="*/ 10 h 39"/>
                  <a:gd name="T24" fmla="*/ 0 w 24"/>
                  <a:gd name="T25" fmla="*/ 6 h 39"/>
                  <a:gd name="T26" fmla="*/ 0 w 24"/>
                  <a:gd name="T27" fmla="*/ 0 h 39"/>
                  <a:gd name="T28" fmla="*/ 0 w 24"/>
                  <a:gd name="T29" fmla="*/ 0 h 39"/>
                  <a:gd name="T30" fmla="*/ 2 w 24"/>
                  <a:gd name="T31" fmla="*/ 4 h 39"/>
                  <a:gd name="T32" fmla="*/ 2 w 24"/>
                  <a:gd name="T33" fmla="*/ 4 h 39"/>
                  <a:gd name="T34" fmla="*/ 6 w 24"/>
                  <a:gd name="T35" fmla="*/ 8 h 39"/>
                  <a:gd name="T36" fmla="*/ 10 w 24"/>
                  <a:gd name="T37" fmla="*/ 14 h 39"/>
                  <a:gd name="T38" fmla="*/ 10 w 24"/>
                  <a:gd name="T39" fmla="*/ 14 h 39"/>
                  <a:gd name="T40" fmla="*/ 14 w 24"/>
                  <a:gd name="T41" fmla="*/ 22 h 39"/>
                  <a:gd name="T42" fmla="*/ 20 w 24"/>
                  <a:gd name="T43" fmla="*/ 26 h 39"/>
                  <a:gd name="T44" fmla="*/ 20 w 24"/>
                  <a:gd name="T45" fmla="*/ 26 h 39"/>
                  <a:gd name="T46" fmla="*/ 24 w 24"/>
                  <a:gd name="T47" fmla="*/ 26 h 39"/>
                  <a:gd name="T48" fmla="*/ 24 w 24"/>
                  <a:gd name="T49" fmla="*/ 34 h 39"/>
                  <a:gd name="T50" fmla="*/ 24 w 24"/>
                  <a:gd name="T5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39">
                    <a:moveTo>
                      <a:pt x="24" y="34"/>
                    </a:moveTo>
                    <a:lnTo>
                      <a:pt x="24" y="34"/>
                    </a:lnTo>
                    <a:lnTo>
                      <a:pt x="14" y="39"/>
                    </a:lnTo>
                    <a:lnTo>
                      <a:pt x="12" y="39"/>
                    </a:lnTo>
                    <a:lnTo>
                      <a:pt x="10" y="39"/>
                    </a:lnTo>
                    <a:lnTo>
                      <a:pt x="4" y="30"/>
                    </a:lnTo>
                    <a:lnTo>
                      <a:pt x="4" y="30"/>
                    </a:lnTo>
                    <a:lnTo>
                      <a:pt x="2" y="26"/>
                    </a:lnTo>
                    <a:lnTo>
                      <a:pt x="2" y="18"/>
                    </a:lnTo>
                    <a:lnTo>
                      <a:pt x="2" y="18"/>
                    </a:lnTo>
                    <a:lnTo>
                      <a:pt x="2" y="14"/>
                    </a:lnTo>
                    <a:lnTo>
                      <a:pt x="2" y="10"/>
                    </a:lnTo>
                    <a:lnTo>
                      <a:pt x="0" y="6"/>
                    </a:lnTo>
                    <a:lnTo>
                      <a:pt x="0" y="0"/>
                    </a:lnTo>
                    <a:lnTo>
                      <a:pt x="0" y="0"/>
                    </a:lnTo>
                    <a:lnTo>
                      <a:pt x="2" y="4"/>
                    </a:lnTo>
                    <a:lnTo>
                      <a:pt x="2" y="4"/>
                    </a:lnTo>
                    <a:lnTo>
                      <a:pt x="6" y="8"/>
                    </a:lnTo>
                    <a:lnTo>
                      <a:pt x="10" y="14"/>
                    </a:lnTo>
                    <a:lnTo>
                      <a:pt x="10" y="14"/>
                    </a:lnTo>
                    <a:lnTo>
                      <a:pt x="14" y="22"/>
                    </a:lnTo>
                    <a:lnTo>
                      <a:pt x="20" y="26"/>
                    </a:lnTo>
                    <a:lnTo>
                      <a:pt x="20" y="26"/>
                    </a:lnTo>
                    <a:lnTo>
                      <a:pt x="24" y="26"/>
                    </a:lnTo>
                    <a:lnTo>
                      <a:pt x="24" y="34"/>
                    </a:lnTo>
                    <a:lnTo>
                      <a:pt x="2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4" name="Freeform 1230">
                <a:extLst>
                  <a:ext uri="{FF2B5EF4-FFF2-40B4-BE49-F238E27FC236}">
                    <a16:creationId xmlns:a16="http://schemas.microsoft.com/office/drawing/2014/main" id="{49D91807-DC2D-43A4-3822-4E1E901386B7}"/>
                  </a:ext>
                </a:extLst>
              </p:cNvPr>
              <p:cNvSpPr>
                <a:spLocks/>
              </p:cNvSpPr>
              <p:nvPr/>
            </p:nvSpPr>
            <p:spPr bwMode="auto">
              <a:xfrm>
                <a:off x="5620" y="1525"/>
                <a:ext cx="14" cy="22"/>
              </a:xfrm>
              <a:custGeom>
                <a:avLst/>
                <a:gdLst>
                  <a:gd name="T0" fmla="*/ 14 w 14"/>
                  <a:gd name="T1" fmla="*/ 8 h 22"/>
                  <a:gd name="T2" fmla="*/ 14 w 14"/>
                  <a:gd name="T3" fmla="*/ 8 h 22"/>
                  <a:gd name="T4" fmla="*/ 12 w 14"/>
                  <a:gd name="T5" fmla="*/ 6 h 22"/>
                  <a:gd name="T6" fmla="*/ 10 w 14"/>
                  <a:gd name="T7" fmla="*/ 4 h 22"/>
                  <a:gd name="T8" fmla="*/ 8 w 14"/>
                  <a:gd name="T9" fmla="*/ 4 h 22"/>
                  <a:gd name="T10" fmla="*/ 6 w 14"/>
                  <a:gd name="T11" fmla="*/ 8 h 22"/>
                  <a:gd name="T12" fmla="*/ 6 w 14"/>
                  <a:gd name="T13" fmla="*/ 8 h 22"/>
                  <a:gd name="T14" fmla="*/ 6 w 14"/>
                  <a:gd name="T15" fmla="*/ 10 h 22"/>
                  <a:gd name="T16" fmla="*/ 8 w 14"/>
                  <a:gd name="T17" fmla="*/ 12 h 22"/>
                  <a:gd name="T18" fmla="*/ 10 w 14"/>
                  <a:gd name="T19" fmla="*/ 16 h 22"/>
                  <a:gd name="T20" fmla="*/ 10 w 14"/>
                  <a:gd name="T21" fmla="*/ 22 h 22"/>
                  <a:gd name="T22" fmla="*/ 10 w 14"/>
                  <a:gd name="T23" fmla="*/ 22 h 22"/>
                  <a:gd name="T24" fmla="*/ 2 w 14"/>
                  <a:gd name="T25" fmla="*/ 14 h 22"/>
                  <a:gd name="T26" fmla="*/ 2 w 14"/>
                  <a:gd name="T27" fmla="*/ 14 h 22"/>
                  <a:gd name="T28" fmla="*/ 0 w 14"/>
                  <a:gd name="T29" fmla="*/ 12 h 22"/>
                  <a:gd name="T30" fmla="*/ 0 w 14"/>
                  <a:gd name="T31" fmla="*/ 8 h 22"/>
                  <a:gd name="T32" fmla="*/ 0 w 14"/>
                  <a:gd name="T33" fmla="*/ 8 h 22"/>
                  <a:gd name="T34" fmla="*/ 2 w 14"/>
                  <a:gd name="T35" fmla="*/ 2 h 22"/>
                  <a:gd name="T36" fmla="*/ 2 w 14"/>
                  <a:gd name="T37" fmla="*/ 2 h 22"/>
                  <a:gd name="T38" fmla="*/ 8 w 14"/>
                  <a:gd name="T39" fmla="*/ 0 h 22"/>
                  <a:gd name="T40" fmla="*/ 10 w 14"/>
                  <a:gd name="T41" fmla="*/ 2 h 22"/>
                  <a:gd name="T42" fmla="*/ 14 w 14"/>
                  <a:gd name="T43" fmla="*/ 8 h 22"/>
                  <a:gd name="T44" fmla="*/ 14 w 14"/>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2">
                    <a:moveTo>
                      <a:pt x="14" y="8"/>
                    </a:moveTo>
                    <a:lnTo>
                      <a:pt x="14" y="8"/>
                    </a:lnTo>
                    <a:lnTo>
                      <a:pt x="12" y="6"/>
                    </a:lnTo>
                    <a:lnTo>
                      <a:pt x="10" y="4"/>
                    </a:lnTo>
                    <a:lnTo>
                      <a:pt x="8" y="4"/>
                    </a:lnTo>
                    <a:lnTo>
                      <a:pt x="6" y="8"/>
                    </a:lnTo>
                    <a:lnTo>
                      <a:pt x="6" y="8"/>
                    </a:lnTo>
                    <a:lnTo>
                      <a:pt x="6" y="10"/>
                    </a:lnTo>
                    <a:lnTo>
                      <a:pt x="8" y="12"/>
                    </a:lnTo>
                    <a:lnTo>
                      <a:pt x="10" y="16"/>
                    </a:lnTo>
                    <a:lnTo>
                      <a:pt x="10" y="22"/>
                    </a:lnTo>
                    <a:lnTo>
                      <a:pt x="10" y="22"/>
                    </a:lnTo>
                    <a:lnTo>
                      <a:pt x="2" y="14"/>
                    </a:lnTo>
                    <a:lnTo>
                      <a:pt x="2" y="14"/>
                    </a:lnTo>
                    <a:lnTo>
                      <a:pt x="0" y="12"/>
                    </a:lnTo>
                    <a:lnTo>
                      <a:pt x="0" y="8"/>
                    </a:lnTo>
                    <a:lnTo>
                      <a:pt x="0" y="8"/>
                    </a:lnTo>
                    <a:lnTo>
                      <a:pt x="2" y="2"/>
                    </a:lnTo>
                    <a:lnTo>
                      <a:pt x="2" y="2"/>
                    </a:lnTo>
                    <a:lnTo>
                      <a:pt x="8" y="0"/>
                    </a:lnTo>
                    <a:lnTo>
                      <a:pt x="10" y="2"/>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5" name="Freeform 1231">
                <a:extLst>
                  <a:ext uri="{FF2B5EF4-FFF2-40B4-BE49-F238E27FC236}">
                    <a16:creationId xmlns:a16="http://schemas.microsoft.com/office/drawing/2014/main" id="{88C3D5EB-3A4C-FD83-F0F4-E1DB8406B604}"/>
                  </a:ext>
                </a:extLst>
              </p:cNvPr>
              <p:cNvSpPr>
                <a:spLocks/>
              </p:cNvSpPr>
              <p:nvPr/>
            </p:nvSpPr>
            <p:spPr bwMode="auto">
              <a:xfrm>
                <a:off x="5602" y="1589"/>
                <a:ext cx="8" cy="16"/>
              </a:xfrm>
              <a:custGeom>
                <a:avLst/>
                <a:gdLst>
                  <a:gd name="T0" fmla="*/ 6 w 8"/>
                  <a:gd name="T1" fmla="*/ 16 h 16"/>
                  <a:gd name="T2" fmla="*/ 6 w 8"/>
                  <a:gd name="T3" fmla="*/ 16 h 16"/>
                  <a:gd name="T4" fmla="*/ 4 w 8"/>
                  <a:gd name="T5" fmla="*/ 16 h 16"/>
                  <a:gd name="T6" fmla="*/ 4 w 8"/>
                  <a:gd name="T7" fmla="*/ 12 h 16"/>
                  <a:gd name="T8" fmla="*/ 0 w 8"/>
                  <a:gd name="T9" fmla="*/ 6 h 16"/>
                  <a:gd name="T10" fmla="*/ 0 w 8"/>
                  <a:gd name="T11" fmla="*/ 6 h 16"/>
                  <a:gd name="T12" fmla="*/ 2 w 8"/>
                  <a:gd name="T13" fmla="*/ 6 h 16"/>
                  <a:gd name="T14" fmla="*/ 2 w 8"/>
                  <a:gd name="T15" fmla="*/ 6 h 16"/>
                  <a:gd name="T16" fmla="*/ 4 w 8"/>
                  <a:gd name="T17" fmla="*/ 4 h 16"/>
                  <a:gd name="T18" fmla="*/ 6 w 8"/>
                  <a:gd name="T19" fmla="*/ 0 h 16"/>
                  <a:gd name="T20" fmla="*/ 6 w 8"/>
                  <a:gd name="T21" fmla="*/ 0 h 16"/>
                  <a:gd name="T22" fmla="*/ 8 w 8"/>
                  <a:gd name="T23" fmla="*/ 2 h 16"/>
                  <a:gd name="T24" fmla="*/ 8 w 8"/>
                  <a:gd name="T25" fmla="*/ 2 h 16"/>
                  <a:gd name="T26" fmla="*/ 8 w 8"/>
                  <a:gd name="T27" fmla="*/ 4 h 16"/>
                  <a:gd name="T28" fmla="*/ 8 w 8"/>
                  <a:gd name="T29" fmla="*/ 4 h 16"/>
                  <a:gd name="T30" fmla="*/ 8 w 8"/>
                  <a:gd name="T31" fmla="*/ 16 h 16"/>
                  <a:gd name="T32" fmla="*/ 8 w 8"/>
                  <a:gd name="T33" fmla="*/ 16 h 16"/>
                  <a:gd name="T34" fmla="*/ 6 w 8"/>
                  <a:gd name="T35" fmla="*/ 16 h 16"/>
                  <a:gd name="T36" fmla="*/ 6 w 8"/>
                  <a:gd name="T3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6">
                    <a:moveTo>
                      <a:pt x="6" y="16"/>
                    </a:moveTo>
                    <a:lnTo>
                      <a:pt x="6" y="16"/>
                    </a:lnTo>
                    <a:lnTo>
                      <a:pt x="4" y="16"/>
                    </a:lnTo>
                    <a:lnTo>
                      <a:pt x="4" y="12"/>
                    </a:lnTo>
                    <a:lnTo>
                      <a:pt x="0" y="6"/>
                    </a:lnTo>
                    <a:lnTo>
                      <a:pt x="0" y="6"/>
                    </a:lnTo>
                    <a:lnTo>
                      <a:pt x="2" y="6"/>
                    </a:lnTo>
                    <a:lnTo>
                      <a:pt x="2" y="6"/>
                    </a:lnTo>
                    <a:lnTo>
                      <a:pt x="4" y="4"/>
                    </a:lnTo>
                    <a:lnTo>
                      <a:pt x="6" y="0"/>
                    </a:lnTo>
                    <a:lnTo>
                      <a:pt x="6" y="0"/>
                    </a:lnTo>
                    <a:lnTo>
                      <a:pt x="8" y="2"/>
                    </a:lnTo>
                    <a:lnTo>
                      <a:pt x="8" y="2"/>
                    </a:lnTo>
                    <a:lnTo>
                      <a:pt x="8" y="4"/>
                    </a:lnTo>
                    <a:lnTo>
                      <a:pt x="8" y="4"/>
                    </a:lnTo>
                    <a:lnTo>
                      <a:pt x="8" y="16"/>
                    </a:lnTo>
                    <a:lnTo>
                      <a:pt x="8" y="16"/>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6" name="Freeform 1232">
                <a:extLst>
                  <a:ext uri="{FF2B5EF4-FFF2-40B4-BE49-F238E27FC236}">
                    <a16:creationId xmlns:a16="http://schemas.microsoft.com/office/drawing/2014/main" id="{B574ECDC-165D-DF68-B1D1-64DDC0331714}"/>
                  </a:ext>
                </a:extLst>
              </p:cNvPr>
              <p:cNvSpPr>
                <a:spLocks/>
              </p:cNvSpPr>
              <p:nvPr/>
            </p:nvSpPr>
            <p:spPr bwMode="auto">
              <a:xfrm>
                <a:off x="5610" y="1587"/>
                <a:ext cx="6" cy="16"/>
              </a:xfrm>
              <a:custGeom>
                <a:avLst/>
                <a:gdLst>
                  <a:gd name="T0" fmla="*/ 6 w 6"/>
                  <a:gd name="T1" fmla="*/ 0 h 16"/>
                  <a:gd name="T2" fmla="*/ 6 w 6"/>
                  <a:gd name="T3" fmla="*/ 0 h 16"/>
                  <a:gd name="T4" fmla="*/ 6 w 6"/>
                  <a:gd name="T5" fmla="*/ 8 h 16"/>
                  <a:gd name="T6" fmla="*/ 6 w 6"/>
                  <a:gd name="T7" fmla="*/ 12 h 16"/>
                  <a:gd name="T8" fmla="*/ 6 w 6"/>
                  <a:gd name="T9" fmla="*/ 16 h 16"/>
                  <a:gd name="T10" fmla="*/ 6 w 6"/>
                  <a:gd name="T11" fmla="*/ 16 h 16"/>
                  <a:gd name="T12" fmla="*/ 4 w 6"/>
                  <a:gd name="T13" fmla="*/ 16 h 16"/>
                  <a:gd name="T14" fmla="*/ 4 w 6"/>
                  <a:gd name="T15" fmla="*/ 16 h 16"/>
                  <a:gd name="T16" fmla="*/ 2 w 6"/>
                  <a:gd name="T17" fmla="*/ 12 h 16"/>
                  <a:gd name="T18" fmla="*/ 0 w 6"/>
                  <a:gd name="T19" fmla="*/ 10 h 16"/>
                  <a:gd name="T20" fmla="*/ 0 w 6"/>
                  <a:gd name="T21" fmla="*/ 4 h 16"/>
                  <a:gd name="T22" fmla="*/ 0 w 6"/>
                  <a:gd name="T23" fmla="*/ 4 h 16"/>
                  <a:gd name="T24" fmla="*/ 0 w 6"/>
                  <a:gd name="T25" fmla="*/ 4 h 16"/>
                  <a:gd name="T26" fmla="*/ 4 w 6"/>
                  <a:gd name="T27" fmla="*/ 4 h 16"/>
                  <a:gd name="T28" fmla="*/ 6 w 6"/>
                  <a:gd name="T29" fmla="*/ 0 h 16"/>
                  <a:gd name="T30" fmla="*/ 6 w 6"/>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6">
                    <a:moveTo>
                      <a:pt x="6" y="0"/>
                    </a:moveTo>
                    <a:lnTo>
                      <a:pt x="6" y="0"/>
                    </a:lnTo>
                    <a:lnTo>
                      <a:pt x="6" y="8"/>
                    </a:lnTo>
                    <a:lnTo>
                      <a:pt x="6" y="12"/>
                    </a:lnTo>
                    <a:lnTo>
                      <a:pt x="6" y="16"/>
                    </a:lnTo>
                    <a:lnTo>
                      <a:pt x="6" y="16"/>
                    </a:lnTo>
                    <a:lnTo>
                      <a:pt x="4" y="16"/>
                    </a:lnTo>
                    <a:lnTo>
                      <a:pt x="4" y="16"/>
                    </a:lnTo>
                    <a:lnTo>
                      <a:pt x="2" y="12"/>
                    </a:lnTo>
                    <a:lnTo>
                      <a:pt x="0" y="10"/>
                    </a:lnTo>
                    <a:lnTo>
                      <a:pt x="0" y="4"/>
                    </a:lnTo>
                    <a:lnTo>
                      <a:pt x="0" y="4"/>
                    </a:lnTo>
                    <a:lnTo>
                      <a:pt x="0" y="4"/>
                    </a:lnTo>
                    <a:lnTo>
                      <a:pt x="4"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7" name="Freeform 1233">
                <a:extLst>
                  <a:ext uri="{FF2B5EF4-FFF2-40B4-BE49-F238E27FC236}">
                    <a16:creationId xmlns:a16="http://schemas.microsoft.com/office/drawing/2014/main" id="{BFDFEAC8-AC75-0DFC-714F-CAB1F289B0BB}"/>
                  </a:ext>
                </a:extLst>
              </p:cNvPr>
              <p:cNvSpPr>
                <a:spLocks/>
              </p:cNvSpPr>
              <p:nvPr/>
            </p:nvSpPr>
            <p:spPr bwMode="auto">
              <a:xfrm>
                <a:off x="5688" y="1517"/>
                <a:ext cx="64" cy="98"/>
              </a:xfrm>
              <a:custGeom>
                <a:avLst/>
                <a:gdLst>
                  <a:gd name="T0" fmla="*/ 6 w 64"/>
                  <a:gd name="T1" fmla="*/ 74 h 98"/>
                  <a:gd name="T2" fmla="*/ 12 w 64"/>
                  <a:gd name="T3" fmla="*/ 64 h 98"/>
                  <a:gd name="T4" fmla="*/ 12 w 64"/>
                  <a:gd name="T5" fmla="*/ 56 h 98"/>
                  <a:gd name="T6" fmla="*/ 14 w 64"/>
                  <a:gd name="T7" fmla="*/ 56 h 98"/>
                  <a:gd name="T8" fmla="*/ 20 w 64"/>
                  <a:gd name="T9" fmla="*/ 70 h 98"/>
                  <a:gd name="T10" fmla="*/ 14 w 64"/>
                  <a:gd name="T11" fmla="*/ 54 h 98"/>
                  <a:gd name="T12" fmla="*/ 10 w 64"/>
                  <a:gd name="T13" fmla="*/ 48 h 98"/>
                  <a:gd name="T14" fmla="*/ 4 w 64"/>
                  <a:gd name="T15" fmla="*/ 26 h 98"/>
                  <a:gd name="T16" fmla="*/ 12 w 64"/>
                  <a:gd name="T17" fmla="*/ 10 h 98"/>
                  <a:gd name="T18" fmla="*/ 14 w 64"/>
                  <a:gd name="T19" fmla="*/ 12 h 98"/>
                  <a:gd name="T20" fmla="*/ 20 w 64"/>
                  <a:gd name="T21" fmla="*/ 24 h 98"/>
                  <a:gd name="T22" fmla="*/ 26 w 64"/>
                  <a:gd name="T23" fmla="*/ 26 h 98"/>
                  <a:gd name="T24" fmla="*/ 24 w 64"/>
                  <a:gd name="T25" fmla="*/ 40 h 98"/>
                  <a:gd name="T26" fmla="*/ 30 w 64"/>
                  <a:gd name="T27" fmla="*/ 30 h 98"/>
                  <a:gd name="T28" fmla="*/ 28 w 64"/>
                  <a:gd name="T29" fmla="*/ 24 h 98"/>
                  <a:gd name="T30" fmla="*/ 24 w 64"/>
                  <a:gd name="T31" fmla="*/ 14 h 98"/>
                  <a:gd name="T32" fmla="*/ 26 w 64"/>
                  <a:gd name="T33" fmla="*/ 8 h 98"/>
                  <a:gd name="T34" fmla="*/ 34 w 64"/>
                  <a:gd name="T35" fmla="*/ 4 h 98"/>
                  <a:gd name="T36" fmla="*/ 46 w 64"/>
                  <a:gd name="T37" fmla="*/ 0 h 98"/>
                  <a:gd name="T38" fmla="*/ 50 w 64"/>
                  <a:gd name="T39" fmla="*/ 16 h 98"/>
                  <a:gd name="T40" fmla="*/ 46 w 64"/>
                  <a:gd name="T41" fmla="*/ 22 h 98"/>
                  <a:gd name="T42" fmla="*/ 50 w 64"/>
                  <a:gd name="T43" fmla="*/ 22 h 98"/>
                  <a:gd name="T44" fmla="*/ 56 w 64"/>
                  <a:gd name="T45" fmla="*/ 28 h 98"/>
                  <a:gd name="T46" fmla="*/ 62 w 64"/>
                  <a:gd name="T47" fmla="*/ 30 h 98"/>
                  <a:gd name="T48" fmla="*/ 64 w 64"/>
                  <a:gd name="T49" fmla="*/ 36 h 98"/>
                  <a:gd name="T50" fmla="*/ 56 w 64"/>
                  <a:gd name="T51" fmla="*/ 46 h 98"/>
                  <a:gd name="T52" fmla="*/ 50 w 64"/>
                  <a:gd name="T53" fmla="*/ 44 h 98"/>
                  <a:gd name="T54" fmla="*/ 44 w 64"/>
                  <a:gd name="T55" fmla="*/ 34 h 98"/>
                  <a:gd name="T56" fmla="*/ 44 w 64"/>
                  <a:gd name="T57" fmla="*/ 36 h 98"/>
                  <a:gd name="T58" fmla="*/ 44 w 64"/>
                  <a:gd name="T59" fmla="*/ 34 h 98"/>
                  <a:gd name="T60" fmla="*/ 48 w 64"/>
                  <a:gd name="T61" fmla="*/ 42 h 98"/>
                  <a:gd name="T62" fmla="*/ 38 w 64"/>
                  <a:gd name="T63" fmla="*/ 50 h 98"/>
                  <a:gd name="T64" fmla="*/ 26 w 64"/>
                  <a:gd name="T65" fmla="*/ 58 h 98"/>
                  <a:gd name="T66" fmla="*/ 28 w 64"/>
                  <a:gd name="T67" fmla="*/ 70 h 98"/>
                  <a:gd name="T68" fmla="*/ 30 w 64"/>
                  <a:gd name="T69" fmla="*/ 74 h 98"/>
                  <a:gd name="T70" fmla="*/ 34 w 64"/>
                  <a:gd name="T71" fmla="*/ 78 h 98"/>
                  <a:gd name="T72" fmla="*/ 34 w 64"/>
                  <a:gd name="T73" fmla="*/ 90 h 98"/>
                  <a:gd name="T74" fmla="*/ 28 w 64"/>
                  <a:gd name="T75" fmla="*/ 98 h 98"/>
                  <a:gd name="T76" fmla="*/ 16 w 64"/>
                  <a:gd name="T77" fmla="*/ 96 h 98"/>
                  <a:gd name="T78" fmla="*/ 14 w 64"/>
                  <a:gd name="T79" fmla="*/ 90 h 98"/>
                  <a:gd name="T80" fmla="*/ 8 w 64"/>
                  <a:gd name="T81" fmla="*/ 82 h 98"/>
                  <a:gd name="T82" fmla="*/ 4 w 64"/>
                  <a:gd name="T83"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98">
                    <a:moveTo>
                      <a:pt x="0" y="78"/>
                    </a:moveTo>
                    <a:lnTo>
                      <a:pt x="0" y="78"/>
                    </a:lnTo>
                    <a:lnTo>
                      <a:pt x="6" y="74"/>
                    </a:lnTo>
                    <a:lnTo>
                      <a:pt x="12" y="74"/>
                    </a:lnTo>
                    <a:lnTo>
                      <a:pt x="12" y="74"/>
                    </a:lnTo>
                    <a:lnTo>
                      <a:pt x="12" y="64"/>
                    </a:lnTo>
                    <a:lnTo>
                      <a:pt x="10" y="56"/>
                    </a:lnTo>
                    <a:lnTo>
                      <a:pt x="10" y="56"/>
                    </a:lnTo>
                    <a:lnTo>
                      <a:pt x="12" y="56"/>
                    </a:lnTo>
                    <a:lnTo>
                      <a:pt x="12" y="56"/>
                    </a:lnTo>
                    <a:lnTo>
                      <a:pt x="14" y="56"/>
                    </a:lnTo>
                    <a:lnTo>
                      <a:pt x="14" y="56"/>
                    </a:lnTo>
                    <a:lnTo>
                      <a:pt x="16" y="62"/>
                    </a:lnTo>
                    <a:lnTo>
                      <a:pt x="18" y="68"/>
                    </a:lnTo>
                    <a:lnTo>
                      <a:pt x="20" y="70"/>
                    </a:lnTo>
                    <a:lnTo>
                      <a:pt x="20" y="70"/>
                    </a:lnTo>
                    <a:lnTo>
                      <a:pt x="18" y="58"/>
                    </a:lnTo>
                    <a:lnTo>
                      <a:pt x="14" y="54"/>
                    </a:lnTo>
                    <a:lnTo>
                      <a:pt x="12" y="52"/>
                    </a:lnTo>
                    <a:lnTo>
                      <a:pt x="12" y="52"/>
                    </a:lnTo>
                    <a:lnTo>
                      <a:pt x="10" y="48"/>
                    </a:lnTo>
                    <a:lnTo>
                      <a:pt x="8" y="40"/>
                    </a:lnTo>
                    <a:lnTo>
                      <a:pt x="4" y="26"/>
                    </a:lnTo>
                    <a:lnTo>
                      <a:pt x="4" y="26"/>
                    </a:lnTo>
                    <a:lnTo>
                      <a:pt x="8" y="20"/>
                    </a:lnTo>
                    <a:lnTo>
                      <a:pt x="12" y="10"/>
                    </a:lnTo>
                    <a:lnTo>
                      <a:pt x="12" y="10"/>
                    </a:lnTo>
                    <a:lnTo>
                      <a:pt x="14" y="10"/>
                    </a:lnTo>
                    <a:lnTo>
                      <a:pt x="14" y="12"/>
                    </a:lnTo>
                    <a:lnTo>
                      <a:pt x="14" y="12"/>
                    </a:lnTo>
                    <a:lnTo>
                      <a:pt x="14" y="12"/>
                    </a:lnTo>
                    <a:lnTo>
                      <a:pt x="18" y="20"/>
                    </a:lnTo>
                    <a:lnTo>
                      <a:pt x="20" y="24"/>
                    </a:lnTo>
                    <a:lnTo>
                      <a:pt x="22" y="26"/>
                    </a:lnTo>
                    <a:lnTo>
                      <a:pt x="22" y="26"/>
                    </a:lnTo>
                    <a:lnTo>
                      <a:pt x="26" y="26"/>
                    </a:lnTo>
                    <a:lnTo>
                      <a:pt x="26" y="30"/>
                    </a:lnTo>
                    <a:lnTo>
                      <a:pt x="24" y="40"/>
                    </a:lnTo>
                    <a:lnTo>
                      <a:pt x="24" y="40"/>
                    </a:lnTo>
                    <a:lnTo>
                      <a:pt x="26" y="38"/>
                    </a:lnTo>
                    <a:lnTo>
                      <a:pt x="28" y="36"/>
                    </a:lnTo>
                    <a:lnTo>
                      <a:pt x="30" y="30"/>
                    </a:lnTo>
                    <a:lnTo>
                      <a:pt x="30" y="30"/>
                    </a:lnTo>
                    <a:lnTo>
                      <a:pt x="30" y="26"/>
                    </a:lnTo>
                    <a:lnTo>
                      <a:pt x="28" y="24"/>
                    </a:lnTo>
                    <a:lnTo>
                      <a:pt x="28" y="24"/>
                    </a:lnTo>
                    <a:lnTo>
                      <a:pt x="26" y="20"/>
                    </a:lnTo>
                    <a:lnTo>
                      <a:pt x="24" y="14"/>
                    </a:lnTo>
                    <a:lnTo>
                      <a:pt x="24" y="14"/>
                    </a:lnTo>
                    <a:lnTo>
                      <a:pt x="24" y="10"/>
                    </a:lnTo>
                    <a:lnTo>
                      <a:pt x="26" y="8"/>
                    </a:lnTo>
                    <a:lnTo>
                      <a:pt x="30" y="6"/>
                    </a:lnTo>
                    <a:lnTo>
                      <a:pt x="30" y="6"/>
                    </a:lnTo>
                    <a:lnTo>
                      <a:pt x="34" y="4"/>
                    </a:lnTo>
                    <a:lnTo>
                      <a:pt x="38" y="4"/>
                    </a:lnTo>
                    <a:lnTo>
                      <a:pt x="42" y="2"/>
                    </a:lnTo>
                    <a:lnTo>
                      <a:pt x="46" y="0"/>
                    </a:lnTo>
                    <a:lnTo>
                      <a:pt x="46" y="0"/>
                    </a:lnTo>
                    <a:lnTo>
                      <a:pt x="50" y="16"/>
                    </a:lnTo>
                    <a:lnTo>
                      <a:pt x="50" y="16"/>
                    </a:lnTo>
                    <a:lnTo>
                      <a:pt x="48" y="20"/>
                    </a:lnTo>
                    <a:lnTo>
                      <a:pt x="46" y="22"/>
                    </a:lnTo>
                    <a:lnTo>
                      <a:pt x="46" y="22"/>
                    </a:lnTo>
                    <a:lnTo>
                      <a:pt x="46" y="22"/>
                    </a:lnTo>
                    <a:lnTo>
                      <a:pt x="48" y="22"/>
                    </a:lnTo>
                    <a:lnTo>
                      <a:pt x="50" y="22"/>
                    </a:lnTo>
                    <a:lnTo>
                      <a:pt x="52" y="22"/>
                    </a:lnTo>
                    <a:lnTo>
                      <a:pt x="52" y="22"/>
                    </a:lnTo>
                    <a:lnTo>
                      <a:pt x="56" y="28"/>
                    </a:lnTo>
                    <a:lnTo>
                      <a:pt x="58" y="30"/>
                    </a:lnTo>
                    <a:lnTo>
                      <a:pt x="58" y="30"/>
                    </a:lnTo>
                    <a:lnTo>
                      <a:pt x="62" y="30"/>
                    </a:lnTo>
                    <a:lnTo>
                      <a:pt x="64" y="32"/>
                    </a:lnTo>
                    <a:lnTo>
                      <a:pt x="64" y="36"/>
                    </a:lnTo>
                    <a:lnTo>
                      <a:pt x="64" y="36"/>
                    </a:lnTo>
                    <a:lnTo>
                      <a:pt x="64" y="42"/>
                    </a:lnTo>
                    <a:lnTo>
                      <a:pt x="64" y="42"/>
                    </a:lnTo>
                    <a:lnTo>
                      <a:pt x="56" y="46"/>
                    </a:lnTo>
                    <a:lnTo>
                      <a:pt x="52" y="46"/>
                    </a:lnTo>
                    <a:lnTo>
                      <a:pt x="50" y="44"/>
                    </a:lnTo>
                    <a:lnTo>
                      <a:pt x="50" y="44"/>
                    </a:lnTo>
                    <a:lnTo>
                      <a:pt x="48" y="38"/>
                    </a:lnTo>
                    <a:lnTo>
                      <a:pt x="46" y="36"/>
                    </a:lnTo>
                    <a:lnTo>
                      <a:pt x="44" y="34"/>
                    </a:lnTo>
                    <a:lnTo>
                      <a:pt x="44" y="34"/>
                    </a:lnTo>
                    <a:lnTo>
                      <a:pt x="44" y="34"/>
                    </a:lnTo>
                    <a:lnTo>
                      <a:pt x="44" y="36"/>
                    </a:lnTo>
                    <a:lnTo>
                      <a:pt x="44" y="34"/>
                    </a:lnTo>
                    <a:lnTo>
                      <a:pt x="44" y="34"/>
                    </a:lnTo>
                    <a:lnTo>
                      <a:pt x="44" y="34"/>
                    </a:lnTo>
                    <a:lnTo>
                      <a:pt x="44" y="34"/>
                    </a:lnTo>
                    <a:lnTo>
                      <a:pt x="46" y="36"/>
                    </a:lnTo>
                    <a:lnTo>
                      <a:pt x="48" y="42"/>
                    </a:lnTo>
                    <a:lnTo>
                      <a:pt x="48" y="42"/>
                    </a:lnTo>
                    <a:lnTo>
                      <a:pt x="42" y="46"/>
                    </a:lnTo>
                    <a:lnTo>
                      <a:pt x="38" y="50"/>
                    </a:lnTo>
                    <a:lnTo>
                      <a:pt x="32" y="56"/>
                    </a:lnTo>
                    <a:lnTo>
                      <a:pt x="26" y="58"/>
                    </a:lnTo>
                    <a:lnTo>
                      <a:pt x="26" y="58"/>
                    </a:lnTo>
                    <a:lnTo>
                      <a:pt x="26" y="62"/>
                    </a:lnTo>
                    <a:lnTo>
                      <a:pt x="26" y="64"/>
                    </a:lnTo>
                    <a:lnTo>
                      <a:pt x="28" y="70"/>
                    </a:lnTo>
                    <a:lnTo>
                      <a:pt x="28" y="70"/>
                    </a:lnTo>
                    <a:lnTo>
                      <a:pt x="28" y="72"/>
                    </a:lnTo>
                    <a:lnTo>
                      <a:pt x="30" y="74"/>
                    </a:lnTo>
                    <a:lnTo>
                      <a:pt x="32" y="74"/>
                    </a:lnTo>
                    <a:lnTo>
                      <a:pt x="34" y="78"/>
                    </a:lnTo>
                    <a:lnTo>
                      <a:pt x="34" y="78"/>
                    </a:lnTo>
                    <a:lnTo>
                      <a:pt x="34" y="84"/>
                    </a:lnTo>
                    <a:lnTo>
                      <a:pt x="34" y="90"/>
                    </a:lnTo>
                    <a:lnTo>
                      <a:pt x="34" y="90"/>
                    </a:lnTo>
                    <a:lnTo>
                      <a:pt x="30" y="96"/>
                    </a:lnTo>
                    <a:lnTo>
                      <a:pt x="30" y="96"/>
                    </a:lnTo>
                    <a:lnTo>
                      <a:pt x="28" y="98"/>
                    </a:lnTo>
                    <a:lnTo>
                      <a:pt x="24" y="98"/>
                    </a:lnTo>
                    <a:lnTo>
                      <a:pt x="16" y="96"/>
                    </a:lnTo>
                    <a:lnTo>
                      <a:pt x="16" y="96"/>
                    </a:lnTo>
                    <a:lnTo>
                      <a:pt x="16" y="94"/>
                    </a:lnTo>
                    <a:lnTo>
                      <a:pt x="14" y="90"/>
                    </a:lnTo>
                    <a:lnTo>
                      <a:pt x="14" y="90"/>
                    </a:lnTo>
                    <a:lnTo>
                      <a:pt x="12" y="80"/>
                    </a:lnTo>
                    <a:lnTo>
                      <a:pt x="10" y="78"/>
                    </a:lnTo>
                    <a:lnTo>
                      <a:pt x="8" y="82"/>
                    </a:lnTo>
                    <a:lnTo>
                      <a:pt x="8" y="82"/>
                    </a:lnTo>
                    <a:lnTo>
                      <a:pt x="6" y="84"/>
                    </a:lnTo>
                    <a:lnTo>
                      <a:pt x="4" y="84"/>
                    </a:lnTo>
                    <a:lnTo>
                      <a:pt x="0" y="78"/>
                    </a:lnTo>
                    <a:lnTo>
                      <a:pt x="0"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8" name="Freeform 1234">
                <a:extLst>
                  <a:ext uri="{FF2B5EF4-FFF2-40B4-BE49-F238E27FC236}">
                    <a16:creationId xmlns:a16="http://schemas.microsoft.com/office/drawing/2014/main" id="{39FA62A4-5D2A-73A3-3D2F-DC0E27174197}"/>
                  </a:ext>
                </a:extLst>
              </p:cNvPr>
              <p:cNvSpPr>
                <a:spLocks/>
              </p:cNvSpPr>
              <p:nvPr/>
            </p:nvSpPr>
            <p:spPr bwMode="auto">
              <a:xfrm>
                <a:off x="5728" y="1523"/>
                <a:ext cx="44" cy="60"/>
              </a:xfrm>
              <a:custGeom>
                <a:avLst/>
                <a:gdLst>
                  <a:gd name="T0" fmla="*/ 12 w 44"/>
                  <a:gd name="T1" fmla="*/ 16 h 60"/>
                  <a:gd name="T2" fmla="*/ 12 w 44"/>
                  <a:gd name="T3" fmla="*/ 16 h 60"/>
                  <a:gd name="T4" fmla="*/ 8 w 44"/>
                  <a:gd name="T5" fmla="*/ 20 h 60"/>
                  <a:gd name="T6" fmla="*/ 6 w 44"/>
                  <a:gd name="T7" fmla="*/ 20 h 60"/>
                  <a:gd name="T8" fmla="*/ 4 w 44"/>
                  <a:gd name="T9" fmla="*/ 20 h 60"/>
                  <a:gd name="T10" fmla="*/ 0 w 44"/>
                  <a:gd name="T11" fmla="*/ 16 h 60"/>
                  <a:gd name="T12" fmla="*/ 0 w 44"/>
                  <a:gd name="T13" fmla="*/ 16 h 60"/>
                  <a:gd name="T14" fmla="*/ 2 w 44"/>
                  <a:gd name="T15" fmla="*/ 14 h 60"/>
                  <a:gd name="T16" fmla="*/ 6 w 44"/>
                  <a:gd name="T17" fmla="*/ 12 h 60"/>
                  <a:gd name="T18" fmla="*/ 8 w 44"/>
                  <a:gd name="T19" fmla="*/ 12 h 60"/>
                  <a:gd name="T20" fmla="*/ 10 w 44"/>
                  <a:gd name="T21" fmla="*/ 10 h 60"/>
                  <a:gd name="T22" fmla="*/ 10 w 44"/>
                  <a:gd name="T23" fmla="*/ 10 h 60"/>
                  <a:gd name="T24" fmla="*/ 14 w 44"/>
                  <a:gd name="T25" fmla="*/ 8 h 60"/>
                  <a:gd name="T26" fmla="*/ 18 w 44"/>
                  <a:gd name="T27" fmla="*/ 4 h 60"/>
                  <a:gd name="T28" fmla="*/ 24 w 44"/>
                  <a:gd name="T29" fmla="*/ 2 h 60"/>
                  <a:gd name="T30" fmla="*/ 28 w 44"/>
                  <a:gd name="T31" fmla="*/ 0 h 60"/>
                  <a:gd name="T32" fmla="*/ 28 w 44"/>
                  <a:gd name="T33" fmla="*/ 0 h 60"/>
                  <a:gd name="T34" fmla="*/ 32 w 44"/>
                  <a:gd name="T35" fmla="*/ 0 h 60"/>
                  <a:gd name="T36" fmla="*/ 36 w 44"/>
                  <a:gd name="T37" fmla="*/ 0 h 60"/>
                  <a:gd name="T38" fmla="*/ 38 w 44"/>
                  <a:gd name="T39" fmla="*/ 2 h 60"/>
                  <a:gd name="T40" fmla="*/ 38 w 44"/>
                  <a:gd name="T41" fmla="*/ 2 h 60"/>
                  <a:gd name="T42" fmla="*/ 36 w 44"/>
                  <a:gd name="T43" fmla="*/ 6 h 60"/>
                  <a:gd name="T44" fmla="*/ 36 w 44"/>
                  <a:gd name="T45" fmla="*/ 6 h 60"/>
                  <a:gd name="T46" fmla="*/ 32 w 44"/>
                  <a:gd name="T47" fmla="*/ 8 h 60"/>
                  <a:gd name="T48" fmla="*/ 32 w 44"/>
                  <a:gd name="T49" fmla="*/ 10 h 60"/>
                  <a:gd name="T50" fmla="*/ 32 w 44"/>
                  <a:gd name="T51" fmla="*/ 16 h 60"/>
                  <a:gd name="T52" fmla="*/ 32 w 44"/>
                  <a:gd name="T53" fmla="*/ 16 h 60"/>
                  <a:gd name="T54" fmla="*/ 34 w 44"/>
                  <a:gd name="T55" fmla="*/ 24 h 60"/>
                  <a:gd name="T56" fmla="*/ 38 w 44"/>
                  <a:gd name="T57" fmla="*/ 28 h 60"/>
                  <a:gd name="T58" fmla="*/ 38 w 44"/>
                  <a:gd name="T59" fmla="*/ 28 h 60"/>
                  <a:gd name="T60" fmla="*/ 40 w 44"/>
                  <a:gd name="T61" fmla="*/ 26 h 60"/>
                  <a:gd name="T62" fmla="*/ 42 w 44"/>
                  <a:gd name="T63" fmla="*/ 26 h 60"/>
                  <a:gd name="T64" fmla="*/ 44 w 44"/>
                  <a:gd name="T65" fmla="*/ 28 h 60"/>
                  <a:gd name="T66" fmla="*/ 44 w 44"/>
                  <a:gd name="T67" fmla="*/ 28 h 60"/>
                  <a:gd name="T68" fmla="*/ 44 w 44"/>
                  <a:gd name="T69" fmla="*/ 34 h 60"/>
                  <a:gd name="T70" fmla="*/ 44 w 44"/>
                  <a:gd name="T71" fmla="*/ 38 h 60"/>
                  <a:gd name="T72" fmla="*/ 44 w 44"/>
                  <a:gd name="T73" fmla="*/ 38 h 60"/>
                  <a:gd name="T74" fmla="*/ 42 w 44"/>
                  <a:gd name="T75" fmla="*/ 42 h 60"/>
                  <a:gd name="T76" fmla="*/ 40 w 44"/>
                  <a:gd name="T77" fmla="*/ 46 h 60"/>
                  <a:gd name="T78" fmla="*/ 40 w 44"/>
                  <a:gd name="T79" fmla="*/ 58 h 60"/>
                  <a:gd name="T80" fmla="*/ 40 w 44"/>
                  <a:gd name="T81" fmla="*/ 58 h 60"/>
                  <a:gd name="T82" fmla="*/ 40 w 44"/>
                  <a:gd name="T83" fmla="*/ 60 h 60"/>
                  <a:gd name="T84" fmla="*/ 38 w 44"/>
                  <a:gd name="T85" fmla="*/ 60 h 60"/>
                  <a:gd name="T86" fmla="*/ 34 w 44"/>
                  <a:gd name="T87" fmla="*/ 56 h 60"/>
                  <a:gd name="T88" fmla="*/ 34 w 44"/>
                  <a:gd name="T89" fmla="*/ 56 h 60"/>
                  <a:gd name="T90" fmla="*/ 32 w 44"/>
                  <a:gd name="T91" fmla="*/ 42 h 60"/>
                  <a:gd name="T92" fmla="*/ 32 w 44"/>
                  <a:gd name="T93" fmla="*/ 42 h 60"/>
                  <a:gd name="T94" fmla="*/ 28 w 44"/>
                  <a:gd name="T95" fmla="*/ 32 h 60"/>
                  <a:gd name="T96" fmla="*/ 28 w 44"/>
                  <a:gd name="T97" fmla="*/ 32 h 60"/>
                  <a:gd name="T98" fmla="*/ 26 w 44"/>
                  <a:gd name="T99" fmla="*/ 24 h 60"/>
                  <a:gd name="T100" fmla="*/ 24 w 44"/>
                  <a:gd name="T101" fmla="*/ 18 h 60"/>
                  <a:gd name="T102" fmla="*/ 22 w 44"/>
                  <a:gd name="T103" fmla="*/ 16 h 60"/>
                  <a:gd name="T104" fmla="*/ 20 w 44"/>
                  <a:gd name="T105" fmla="*/ 16 h 60"/>
                  <a:gd name="T106" fmla="*/ 16 w 44"/>
                  <a:gd name="T107" fmla="*/ 20 h 60"/>
                  <a:gd name="T108" fmla="*/ 16 w 44"/>
                  <a:gd name="T109" fmla="*/ 20 h 60"/>
                  <a:gd name="T110" fmla="*/ 14 w 44"/>
                  <a:gd name="T111" fmla="*/ 20 h 60"/>
                  <a:gd name="T112" fmla="*/ 14 w 44"/>
                  <a:gd name="T113" fmla="*/ 20 h 60"/>
                  <a:gd name="T114" fmla="*/ 12 w 44"/>
                  <a:gd name="T115" fmla="*/ 16 h 60"/>
                  <a:gd name="T116" fmla="*/ 12 w 44"/>
                  <a:gd name="T117"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60">
                    <a:moveTo>
                      <a:pt x="12" y="16"/>
                    </a:moveTo>
                    <a:lnTo>
                      <a:pt x="12" y="16"/>
                    </a:lnTo>
                    <a:lnTo>
                      <a:pt x="8" y="20"/>
                    </a:lnTo>
                    <a:lnTo>
                      <a:pt x="6" y="20"/>
                    </a:lnTo>
                    <a:lnTo>
                      <a:pt x="4" y="20"/>
                    </a:lnTo>
                    <a:lnTo>
                      <a:pt x="0" y="16"/>
                    </a:lnTo>
                    <a:lnTo>
                      <a:pt x="0" y="16"/>
                    </a:lnTo>
                    <a:lnTo>
                      <a:pt x="2" y="14"/>
                    </a:lnTo>
                    <a:lnTo>
                      <a:pt x="6" y="12"/>
                    </a:lnTo>
                    <a:lnTo>
                      <a:pt x="8" y="12"/>
                    </a:lnTo>
                    <a:lnTo>
                      <a:pt x="10" y="10"/>
                    </a:lnTo>
                    <a:lnTo>
                      <a:pt x="10" y="10"/>
                    </a:lnTo>
                    <a:lnTo>
                      <a:pt x="14" y="8"/>
                    </a:lnTo>
                    <a:lnTo>
                      <a:pt x="18" y="4"/>
                    </a:lnTo>
                    <a:lnTo>
                      <a:pt x="24" y="2"/>
                    </a:lnTo>
                    <a:lnTo>
                      <a:pt x="28" y="0"/>
                    </a:lnTo>
                    <a:lnTo>
                      <a:pt x="28" y="0"/>
                    </a:lnTo>
                    <a:lnTo>
                      <a:pt x="32" y="0"/>
                    </a:lnTo>
                    <a:lnTo>
                      <a:pt x="36" y="0"/>
                    </a:lnTo>
                    <a:lnTo>
                      <a:pt x="38" y="2"/>
                    </a:lnTo>
                    <a:lnTo>
                      <a:pt x="38" y="2"/>
                    </a:lnTo>
                    <a:lnTo>
                      <a:pt x="36" y="6"/>
                    </a:lnTo>
                    <a:lnTo>
                      <a:pt x="36" y="6"/>
                    </a:lnTo>
                    <a:lnTo>
                      <a:pt x="32" y="8"/>
                    </a:lnTo>
                    <a:lnTo>
                      <a:pt x="32" y="10"/>
                    </a:lnTo>
                    <a:lnTo>
                      <a:pt x="32" y="16"/>
                    </a:lnTo>
                    <a:lnTo>
                      <a:pt x="32" y="16"/>
                    </a:lnTo>
                    <a:lnTo>
                      <a:pt x="34" y="24"/>
                    </a:lnTo>
                    <a:lnTo>
                      <a:pt x="38" y="28"/>
                    </a:lnTo>
                    <a:lnTo>
                      <a:pt x="38" y="28"/>
                    </a:lnTo>
                    <a:lnTo>
                      <a:pt x="40" y="26"/>
                    </a:lnTo>
                    <a:lnTo>
                      <a:pt x="42" y="26"/>
                    </a:lnTo>
                    <a:lnTo>
                      <a:pt x="44" y="28"/>
                    </a:lnTo>
                    <a:lnTo>
                      <a:pt x="44" y="28"/>
                    </a:lnTo>
                    <a:lnTo>
                      <a:pt x="44" y="34"/>
                    </a:lnTo>
                    <a:lnTo>
                      <a:pt x="44" y="38"/>
                    </a:lnTo>
                    <a:lnTo>
                      <a:pt x="44" y="38"/>
                    </a:lnTo>
                    <a:lnTo>
                      <a:pt x="42" y="42"/>
                    </a:lnTo>
                    <a:lnTo>
                      <a:pt x="40" y="46"/>
                    </a:lnTo>
                    <a:lnTo>
                      <a:pt x="40" y="58"/>
                    </a:lnTo>
                    <a:lnTo>
                      <a:pt x="40" y="58"/>
                    </a:lnTo>
                    <a:lnTo>
                      <a:pt x="40" y="60"/>
                    </a:lnTo>
                    <a:lnTo>
                      <a:pt x="38" y="60"/>
                    </a:lnTo>
                    <a:lnTo>
                      <a:pt x="34" y="56"/>
                    </a:lnTo>
                    <a:lnTo>
                      <a:pt x="34" y="56"/>
                    </a:lnTo>
                    <a:lnTo>
                      <a:pt x="32" y="42"/>
                    </a:lnTo>
                    <a:lnTo>
                      <a:pt x="32" y="42"/>
                    </a:lnTo>
                    <a:lnTo>
                      <a:pt x="28" y="32"/>
                    </a:lnTo>
                    <a:lnTo>
                      <a:pt x="28" y="32"/>
                    </a:lnTo>
                    <a:lnTo>
                      <a:pt x="26" y="24"/>
                    </a:lnTo>
                    <a:lnTo>
                      <a:pt x="24" y="18"/>
                    </a:lnTo>
                    <a:lnTo>
                      <a:pt x="22" y="16"/>
                    </a:lnTo>
                    <a:lnTo>
                      <a:pt x="20" y="16"/>
                    </a:lnTo>
                    <a:lnTo>
                      <a:pt x="16" y="20"/>
                    </a:lnTo>
                    <a:lnTo>
                      <a:pt x="16" y="20"/>
                    </a:lnTo>
                    <a:lnTo>
                      <a:pt x="14" y="20"/>
                    </a:lnTo>
                    <a:lnTo>
                      <a:pt x="14" y="20"/>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9" name="Freeform 1235">
                <a:extLst>
                  <a:ext uri="{FF2B5EF4-FFF2-40B4-BE49-F238E27FC236}">
                    <a16:creationId xmlns:a16="http://schemas.microsoft.com/office/drawing/2014/main" id="{E2FD2930-57A1-7554-E936-A816FFA11CEE}"/>
                  </a:ext>
                </a:extLst>
              </p:cNvPr>
              <p:cNvSpPr>
                <a:spLocks/>
              </p:cNvSpPr>
              <p:nvPr/>
            </p:nvSpPr>
            <p:spPr bwMode="auto">
              <a:xfrm>
                <a:off x="5702" y="1515"/>
                <a:ext cx="32" cy="46"/>
              </a:xfrm>
              <a:custGeom>
                <a:avLst/>
                <a:gdLst>
                  <a:gd name="T0" fmla="*/ 32 w 32"/>
                  <a:gd name="T1" fmla="*/ 2 h 46"/>
                  <a:gd name="T2" fmla="*/ 32 w 32"/>
                  <a:gd name="T3" fmla="*/ 2 h 46"/>
                  <a:gd name="T4" fmla="*/ 30 w 32"/>
                  <a:gd name="T5" fmla="*/ 8 h 46"/>
                  <a:gd name="T6" fmla="*/ 28 w 32"/>
                  <a:gd name="T7" fmla="*/ 10 h 46"/>
                  <a:gd name="T8" fmla="*/ 28 w 32"/>
                  <a:gd name="T9" fmla="*/ 10 h 46"/>
                  <a:gd name="T10" fmla="*/ 26 w 32"/>
                  <a:gd name="T11" fmla="*/ 8 h 46"/>
                  <a:gd name="T12" fmla="*/ 24 w 32"/>
                  <a:gd name="T13" fmla="*/ 8 h 46"/>
                  <a:gd name="T14" fmla="*/ 20 w 32"/>
                  <a:gd name="T15" fmla="*/ 10 h 46"/>
                  <a:gd name="T16" fmla="*/ 16 w 32"/>
                  <a:gd name="T17" fmla="*/ 14 h 46"/>
                  <a:gd name="T18" fmla="*/ 14 w 32"/>
                  <a:gd name="T19" fmla="*/ 14 h 46"/>
                  <a:gd name="T20" fmla="*/ 10 w 32"/>
                  <a:gd name="T21" fmla="*/ 14 h 46"/>
                  <a:gd name="T22" fmla="*/ 10 w 32"/>
                  <a:gd name="T23" fmla="*/ 14 h 46"/>
                  <a:gd name="T24" fmla="*/ 12 w 32"/>
                  <a:gd name="T25" fmla="*/ 20 h 46"/>
                  <a:gd name="T26" fmla="*/ 16 w 32"/>
                  <a:gd name="T27" fmla="*/ 24 h 46"/>
                  <a:gd name="T28" fmla="*/ 18 w 32"/>
                  <a:gd name="T29" fmla="*/ 24 h 46"/>
                  <a:gd name="T30" fmla="*/ 22 w 32"/>
                  <a:gd name="T31" fmla="*/ 26 h 46"/>
                  <a:gd name="T32" fmla="*/ 22 w 32"/>
                  <a:gd name="T33" fmla="*/ 26 h 46"/>
                  <a:gd name="T34" fmla="*/ 16 w 32"/>
                  <a:gd name="T35" fmla="*/ 38 h 46"/>
                  <a:gd name="T36" fmla="*/ 12 w 32"/>
                  <a:gd name="T37" fmla="*/ 44 h 46"/>
                  <a:gd name="T38" fmla="*/ 12 w 32"/>
                  <a:gd name="T39" fmla="*/ 46 h 46"/>
                  <a:gd name="T40" fmla="*/ 10 w 32"/>
                  <a:gd name="T41" fmla="*/ 44 h 46"/>
                  <a:gd name="T42" fmla="*/ 6 w 32"/>
                  <a:gd name="T43" fmla="*/ 40 h 46"/>
                  <a:gd name="T44" fmla="*/ 6 w 32"/>
                  <a:gd name="T45" fmla="*/ 40 h 46"/>
                  <a:gd name="T46" fmla="*/ 8 w 32"/>
                  <a:gd name="T47" fmla="*/ 38 h 46"/>
                  <a:gd name="T48" fmla="*/ 8 w 32"/>
                  <a:gd name="T49" fmla="*/ 40 h 46"/>
                  <a:gd name="T50" fmla="*/ 10 w 32"/>
                  <a:gd name="T51" fmla="*/ 38 h 46"/>
                  <a:gd name="T52" fmla="*/ 12 w 32"/>
                  <a:gd name="T53" fmla="*/ 36 h 46"/>
                  <a:gd name="T54" fmla="*/ 12 w 32"/>
                  <a:gd name="T55" fmla="*/ 36 h 46"/>
                  <a:gd name="T56" fmla="*/ 8 w 32"/>
                  <a:gd name="T57" fmla="*/ 30 h 46"/>
                  <a:gd name="T58" fmla="*/ 6 w 32"/>
                  <a:gd name="T59" fmla="*/ 28 h 46"/>
                  <a:gd name="T60" fmla="*/ 2 w 32"/>
                  <a:gd name="T61" fmla="*/ 24 h 46"/>
                  <a:gd name="T62" fmla="*/ 0 w 32"/>
                  <a:gd name="T63" fmla="*/ 14 h 46"/>
                  <a:gd name="T64" fmla="*/ 0 w 32"/>
                  <a:gd name="T65" fmla="*/ 14 h 46"/>
                  <a:gd name="T66" fmla="*/ 6 w 32"/>
                  <a:gd name="T67" fmla="*/ 24 h 46"/>
                  <a:gd name="T68" fmla="*/ 6 w 32"/>
                  <a:gd name="T69" fmla="*/ 24 h 46"/>
                  <a:gd name="T70" fmla="*/ 8 w 32"/>
                  <a:gd name="T71" fmla="*/ 14 h 46"/>
                  <a:gd name="T72" fmla="*/ 10 w 32"/>
                  <a:gd name="T73" fmla="*/ 6 h 46"/>
                  <a:gd name="T74" fmla="*/ 12 w 32"/>
                  <a:gd name="T75" fmla="*/ 2 h 46"/>
                  <a:gd name="T76" fmla="*/ 18 w 32"/>
                  <a:gd name="T77" fmla="*/ 0 h 46"/>
                  <a:gd name="T78" fmla="*/ 18 w 32"/>
                  <a:gd name="T79" fmla="*/ 0 h 46"/>
                  <a:gd name="T80" fmla="*/ 24 w 32"/>
                  <a:gd name="T81" fmla="*/ 2 h 46"/>
                  <a:gd name="T82" fmla="*/ 32 w 32"/>
                  <a:gd name="T83" fmla="*/ 2 h 46"/>
                  <a:gd name="T84" fmla="*/ 32 w 32"/>
                  <a:gd name="T85"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46">
                    <a:moveTo>
                      <a:pt x="32" y="2"/>
                    </a:moveTo>
                    <a:lnTo>
                      <a:pt x="32" y="2"/>
                    </a:lnTo>
                    <a:lnTo>
                      <a:pt x="30" y="8"/>
                    </a:lnTo>
                    <a:lnTo>
                      <a:pt x="28" y="10"/>
                    </a:lnTo>
                    <a:lnTo>
                      <a:pt x="28" y="10"/>
                    </a:lnTo>
                    <a:lnTo>
                      <a:pt x="26" y="8"/>
                    </a:lnTo>
                    <a:lnTo>
                      <a:pt x="24" y="8"/>
                    </a:lnTo>
                    <a:lnTo>
                      <a:pt x="20" y="10"/>
                    </a:lnTo>
                    <a:lnTo>
                      <a:pt x="16" y="14"/>
                    </a:lnTo>
                    <a:lnTo>
                      <a:pt x="14" y="14"/>
                    </a:lnTo>
                    <a:lnTo>
                      <a:pt x="10" y="14"/>
                    </a:lnTo>
                    <a:lnTo>
                      <a:pt x="10" y="14"/>
                    </a:lnTo>
                    <a:lnTo>
                      <a:pt x="12" y="20"/>
                    </a:lnTo>
                    <a:lnTo>
                      <a:pt x="16" y="24"/>
                    </a:lnTo>
                    <a:lnTo>
                      <a:pt x="18" y="24"/>
                    </a:lnTo>
                    <a:lnTo>
                      <a:pt x="22" y="26"/>
                    </a:lnTo>
                    <a:lnTo>
                      <a:pt x="22" y="26"/>
                    </a:lnTo>
                    <a:lnTo>
                      <a:pt x="16" y="38"/>
                    </a:lnTo>
                    <a:lnTo>
                      <a:pt x="12" y="44"/>
                    </a:lnTo>
                    <a:lnTo>
                      <a:pt x="12" y="46"/>
                    </a:lnTo>
                    <a:lnTo>
                      <a:pt x="10" y="44"/>
                    </a:lnTo>
                    <a:lnTo>
                      <a:pt x="6" y="40"/>
                    </a:lnTo>
                    <a:lnTo>
                      <a:pt x="6" y="40"/>
                    </a:lnTo>
                    <a:lnTo>
                      <a:pt x="8" y="38"/>
                    </a:lnTo>
                    <a:lnTo>
                      <a:pt x="8" y="40"/>
                    </a:lnTo>
                    <a:lnTo>
                      <a:pt x="10" y="38"/>
                    </a:lnTo>
                    <a:lnTo>
                      <a:pt x="12" y="36"/>
                    </a:lnTo>
                    <a:lnTo>
                      <a:pt x="12" y="36"/>
                    </a:lnTo>
                    <a:lnTo>
                      <a:pt x="8" y="30"/>
                    </a:lnTo>
                    <a:lnTo>
                      <a:pt x="6" y="28"/>
                    </a:lnTo>
                    <a:lnTo>
                      <a:pt x="2" y="24"/>
                    </a:lnTo>
                    <a:lnTo>
                      <a:pt x="0" y="14"/>
                    </a:lnTo>
                    <a:lnTo>
                      <a:pt x="0" y="14"/>
                    </a:lnTo>
                    <a:lnTo>
                      <a:pt x="6" y="24"/>
                    </a:lnTo>
                    <a:lnTo>
                      <a:pt x="6" y="24"/>
                    </a:lnTo>
                    <a:lnTo>
                      <a:pt x="8" y="14"/>
                    </a:lnTo>
                    <a:lnTo>
                      <a:pt x="10" y="6"/>
                    </a:lnTo>
                    <a:lnTo>
                      <a:pt x="12" y="2"/>
                    </a:lnTo>
                    <a:lnTo>
                      <a:pt x="18" y="0"/>
                    </a:lnTo>
                    <a:lnTo>
                      <a:pt x="18" y="0"/>
                    </a:lnTo>
                    <a:lnTo>
                      <a:pt x="24" y="2"/>
                    </a:lnTo>
                    <a:lnTo>
                      <a:pt x="32" y="2"/>
                    </a:lnTo>
                    <a:lnTo>
                      <a:pt x="3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0" name="Freeform 1236">
                <a:extLst>
                  <a:ext uri="{FF2B5EF4-FFF2-40B4-BE49-F238E27FC236}">
                    <a16:creationId xmlns:a16="http://schemas.microsoft.com/office/drawing/2014/main" id="{1A91A756-1DEC-81B1-5CE5-CBC712EB87A0}"/>
                  </a:ext>
                </a:extLst>
              </p:cNvPr>
              <p:cNvSpPr>
                <a:spLocks/>
              </p:cNvSpPr>
              <p:nvPr/>
            </p:nvSpPr>
            <p:spPr bwMode="auto">
              <a:xfrm>
                <a:off x="5674" y="1509"/>
                <a:ext cx="28" cy="24"/>
              </a:xfrm>
              <a:custGeom>
                <a:avLst/>
                <a:gdLst>
                  <a:gd name="T0" fmla="*/ 28 w 28"/>
                  <a:gd name="T1" fmla="*/ 20 h 24"/>
                  <a:gd name="T2" fmla="*/ 28 w 28"/>
                  <a:gd name="T3" fmla="*/ 20 h 24"/>
                  <a:gd name="T4" fmla="*/ 26 w 28"/>
                  <a:gd name="T5" fmla="*/ 20 h 24"/>
                  <a:gd name="T6" fmla="*/ 26 w 28"/>
                  <a:gd name="T7" fmla="*/ 20 h 24"/>
                  <a:gd name="T8" fmla="*/ 22 w 28"/>
                  <a:gd name="T9" fmla="*/ 24 h 24"/>
                  <a:gd name="T10" fmla="*/ 20 w 28"/>
                  <a:gd name="T11" fmla="*/ 22 h 24"/>
                  <a:gd name="T12" fmla="*/ 14 w 28"/>
                  <a:gd name="T13" fmla="*/ 16 h 24"/>
                  <a:gd name="T14" fmla="*/ 14 w 28"/>
                  <a:gd name="T15" fmla="*/ 16 h 24"/>
                  <a:gd name="T16" fmla="*/ 4 w 28"/>
                  <a:gd name="T17" fmla="*/ 20 h 24"/>
                  <a:gd name="T18" fmla="*/ 4 w 28"/>
                  <a:gd name="T19" fmla="*/ 20 h 24"/>
                  <a:gd name="T20" fmla="*/ 4 w 28"/>
                  <a:gd name="T21" fmla="*/ 14 h 24"/>
                  <a:gd name="T22" fmla="*/ 4 w 28"/>
                  <a:gd name="T23" fmla="*/ 14 h 24"/>
                  <a:gd name="T24" fmla="*/ 0 w 28"/>
                  <a:gd name="T25" fmla="*/ 12 h 24"/>
                  <a:gd name="T26" fmla="*/ 0 w 28"/>
                  <a:gd name="T27" fmla="*/ 10 h 24"/>
                  <a:gd name="T28" fmla="*/ 0 w 28"/>
                  <a:gd name="T29" fmla="*/ 4 h 24"/>
                  <a:gd name="T30" fmla="*/ 0 w 28"/>
                  <a:gd name="T31" fmla="*/ 4 h 24"/>
                  <a:gd name="T32" fmla="*/ 0 w 28"/>
                  <a:gd name="T33" fmla="*/ 2 h 24"/>
                  <a:gd name="T34" fmla="*/ 2 w 28"/>
                  <a:gd name="T35" fmla="*/ 0 h 24"/>
                  <a:gd name="T36" fmla="*/ 6 w 28"/>
                  <a:gd name="T37" fmla="*/ 2 h 24"/>
                  <a:gd name="T38" fmla="*/ 6 w 28"/>
                  <a:gd name="T39" fmla="*/ 2 h 24"/>
                  <a:gd name="T40" fmla="*/ 18 w 28"/>
                  <a:gd name="T41" fmla="*/ 8 h 24"/>
                  <a:gd name="T42" fmla="*/ 24 w 28"/>
                  <a:gd name="T43" fmla="*/ 12 h 24"/>
                  <a:gd name="T44" fmla="*/ 28 w 28"/>
                  <a:gd name="T45" fmla="*/ 20 h 24"/>
                  <a:gd name="T46" fmla="*/ 28 w 28"/>
                  <a:gd name="T4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28" y="20"/>
                    </a:moveTo>
                    <a:lnTo>
                      <a:pt x="28" y="20"/>
                    </a:lnTo>
                    <a:lnTo>
                      <a:pt x="26" y="20"/>
                    </a:lnTo>
                    <a:lnTo>
                      <a:pt x="26" y="20"/>
                    </a:lnTo>
                    <a:lnTo>
                      <a:pt x="22" y="24"/>
                    </a:lnTo>
                    <a:lnTo>
                      <a:pt x="20" y="22"/>
                    </a:lnTo>
                    <a:lnTo>
                      <a:pt x="14" y="16"/>
                    </a:lnTo>
                    <a:lnTo>
                      <a:pt x="14" y="16"/>
                    </a:lnTo>
                    <a:lnTo>
                      <a:pt x="4" y="20"/>
                    </a:lnTo>
                    <a:lnTo>
                      <a:pt x="4" y="20"/>
                    </a:lnTo>
                    <a:lnTo>
                      <a:pt x="4" y="14"/>
                    </a:lnTo>
                    <a:lnTo>
                      <a:pt x="4" y="14"/>
                    </a:lnTo>
                    <a:lnTo>
                      <a:pt x="0" y="12"/>
                    </a:lnTo>
                    <a:lnTo>
                      <a:pt x="0" y="10"/>
                    </a:lnTo>
                    <a:lnTo>
                      <a:pt x="0" y="4"/>
                    </a:lnTo>
                    <a:lnTo>
                      <a:pt x="0" y="4"/>
                    </a:lnTo>
                    <a:lnTo>
                      <a:pt x="0" y="2"/>
                    </a:lnTo>
                    <a:lnTo>
                      <a:pt x="2" y="0"/>
                    </a:lnTo>
                    <a:lnTo>
                      <a:pt x="6" y="2"/>
                    </a:lnTo>
                    <a:lnTo>
                      <a:pt x="6" y="2"/>
                    </a:lnTo>
                    <a:lnTo>
                      <a:pt x="18" y="8"/>
                    </a:lnTo>
                    <a:lnTo>
                      <a:pt x="24" y="12"/>
                    </a:lnTo>
                    <a:lnTo>
                      <a:pt x="28" y="20"/>
                    </a:lnTo>
                    <a:lnTo>
                      <a:pt x="2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1" name="Freeform 1237">
                <a:extLst>
                  <a:ext uri="{FF2B5EF4-FFF2-40B4-BE49-F238E27FC236}">
                    <a16:creationId xmlns:a16="http://schemas.microsoft.com/office/drawing/2014/main" id="{85CE4102-2E42-4543-AE99-2706A51660BF}"/>
                  </a:ext>
                </a:extLst>
              </p:cNvPr>
              <p:cNvSpPr>
                <a:spLocks/>
              </p:cNvSpPr>
              <p:nvPr/>
            </p:nvSpPr>
            <p:spPr bwMode="auto">
              <a:xfrm>
                <a:off x="5660" y="1533"/>
                <a:ext cx="26" cy="20"/>
              </a:xfrm>
              <a:custGeom>
                <a:avLst/>
                <a:gdLst>
                  <a:gd name="T0" fmla="*/ 0 w 26"/>
                  <a:gd name="T1" fmla="*/ 6 h 20"/>
                  <a:gd name="T2" fmla="*/ 0 w 26"/>
                  <a:gd name="T3" fmla="*/ 6 h 20"/>
                  <a:gd name="T4" fmla="*/ 4 w 26"/>
                  <a:gd name="T5" fmla="*/ 8 h 20"/>
                  <a:gd name="T6" fmla="*/ 10 w 26"/>
                  <a:gd name="T7" fmla="*/ 6 h 20"/>
                  <a:gd name="T8" fmla="*/ 16 w 26"/>
                  <a:gd name="T9" fmla="*/ 6 h 20"/>
                  <a:gd name="T10" fmla="*/ 18 w 26"/>
                  <a:gd name="T11" fmla="*/ 6 h 20"/>
                  <a:gd name="T12" fmla="*/ 22 w 26"/>
                  <a:gd name="T13" fmla="*/ 8 h 20"/>
                  <a:gd name="T14" fmla="*/ 22 w 26"/>
                  <a:gd name="T15" fmla="*/ 8 h 20"/>
                  <a:gd name="T16" fmla="*/ 22 w 26"/>
                  <a:gd name="T17" fmla="*/ 10 h 20"/>
                  <a:gd name="T18" fmla="*/ 22 w 26"/>
                  <a:gd name="T19" fmla="*/ 8 h 20"/>
                  <a:gd name="T20" fmla="*/ 24 w 26"/>
                  <a:gd name="T21" fmla="*/ 4 h 20"/>
                  <a:gd name="T22" fmla="*/ 24 w 26"/>
                  <a:gd name="T23" fmla="*/ 2 h 20"/>
                  <a:gd name="T24" fmla="*/ 26 w 26"/>
                  <a:gd name="T25" fmla="*/ 0 h 20"/>
                  <a:gd name="T26" fmla="*/ 26 w 26"/>
                  <a:gd name="T27" fmla="*/ 0 h 20"/>
                  <a:gd name="T28" fmla="*/ 26 w 26"/>
                  <a:gd name="T29" fmla="*/ 8 h 20"/>
                  <a:gd name="T30" fmla="*/ 24 w 26"/>
                  <a:gd name="T31" fmla="*/ 16 h 20"/>
                  <a:gd name="T32" fmla="*/ 22 w 26"/>
                  <a:gd name="T33" fmla="*/ 20 h 20"/>
                  <a:gd name="T34" fmla="*/ 20 w 26"/>
                  <a:gd name="T35" fmla="*/ 20 h 20"/>
                  <a:gd name="T36" fmla="*/ 18 w 26"/>
                  <a:gd name="T37" fmla="*/ 20 h 20"/>
                  <a:gd name="T38" fmla="*/ 18 w 26"/>
                  <a:gd name="T39" fmla="*/ 20 h 20"/>
                  <a:gd name="T40" fmla="*/ 12 w 26"/>
                  <a:gd name="T41" fmla="*/ 16 h 20"/>
                  <a:gd name="T42" fmla="*/ 10 w 26"/>
                  <a:gd name="T43" fmla="*/ 16 h 20"/>
                  <a:gd name="T44" fmla="*/ 6 w 26"/>
                  <a:gd name="T45" fmla="*/ 18 h 20"/>
                  <a:gd name="T46" fmla="*/ 6 w 26"/>
                  <a:gd name="T47" fmla="*/ 18 h 20"/>
                  <a:gd name="T48" fmla="*/ 4 w 26"/>
                  <a:gd name="T49" fmla="*/ 18 h 20"/>
                  <a:gd name="T50" fmla="*/ 2 w 26"/>
                  <a:gd name="T51" fmla="*/ 16 h 20"/>
                  <a:gd name="T52" fmla="*/ 0 w 26"/>
                  <a:gd name="T53" fmla="*/ 6 h 20"/>
                  <a:gd name="T54" fmla="*/ 0 w 26"/>
                  <a:gd name="T5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0">
                    <a:moveTo>
                      <a:pt x="0" y="6"/>
                    </a:moveTo>
                    <a:lnTo>
                      <a:pt x="0" y="6"/>
                    </a:lnTo>
                    <a:lnTo>
                      <a:pt x="4" y="8"/>
                    </a:lnTo>
                    <a:lnTo>
                      <a:pt x="10" y="6"/>
                    </a:lnTo>
                    <a:lnTo>
                      <a:pt x="16" y="6"/>
                    </a:lnTo>
                    <a:lnTo>
                      <a:pt x="18" y="6"/>
                    </a:lnTo>
                    <a:lnTo>
                      <a:pt x="22" y="8"/>
                    </a:lnTo>
                    <a:lnTo>
                      <a:pt x="22" y="8"/>
                    </a:lnTo>
                    <a:lnTo>
                      <a:pt x="22" y="10"/>
                    </a:lnTo>
                    <a:lnTo>
                      <a:pt x="22" y="8"/>
                    </a:lnTo>
                    <a:lnTo>
                      <a:pt x="24" y="4"/>
                    </a:lnTo>
                    <a:lnTo>
                      <a:pt x="24" y="2"/>
                    </a:lnTo>
                    <a:lnTo>
                      <a:pt x="26" y="0"/>
                    </a:lnTo>
                    <a:lnTo>
                      <a:pt x="26" y="0"/>
                    </a:lnTo>
                    <a:lnTo>
                      <a:pt x="26" y="8"/>
                    </a:lnTo>
                    <a:lnTo>
                      <a:pt x="24" y="16"/>
                    </a:lnTo>
                    <a:lnTo>
                      <a:pt x="22" y="20"/>
                    </a:lnTo>
                    <a:lnTo>
                      <a:pt x="20" y="20"/>
                    </a:lnTo>
                    <a:lnTo>
                      <a:pt x="18" y="20"/>
                    </a:lnTo>
                    <a:lnTo>
                      <a:pt x="18" y="20"/>
                    </a:lnTo>
                    <a:lnTo>
                      <a:pt x="12" y="16"/>
                    </a:lnTo>
                    <a:lnTo>
                      <a:pt x="10" y="16"/>
                    </a:lnTo>
                    <a:lnTo>
                      <a:pt x="6" y="18"/>
                    </a:lnTo>
                    <a:lnTo>
                      <a:pt x="6" y="18"/>
                    </a:lnTo>
                    <a:lnTo>
                      <a:pt x="4" y="18"/>
                    </a:lnTo>
                    <a:lnTo>
                      <a:pt x="2" y="1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2" name="Freeform 1238">
                <a:extLst>
                  <a:ext uri="{FF2B5EF4-FFF2-40B4-BE49-F238E27FC236}">
                    <a16:creationId xmlns:a16="http://schemas.microsoft.com/office/drawing/2014/main" id="{A458657E-D965-5B1E-6C8E-F1AE99B48EFB}"/>
                  </a:ext>
                </a:extLst>
              </p:cNvPr>
              <p:cNvSpPr>
                <a:spLocks/>
              </p:cNvSpPr>
              <p:nvPr/>
            </p:nvSpPr>
            <p:spPr bwMode="auto">
              <a:xfrm>
                <a:off x="5700" y="1569"/>
                <a:ext cx="12" cy="26"/>
              </a:xfrm>
              <a:custGeom>
                <a:avLst/>
                <a:gdLst>
                  <a:gd name="T0" fmla="*/ 0 w 12"/>
                  <a:gd name="T1" fmla="*/ 0 h 26"/>
                  <a:gd name="T2" fmla="*/ 0 w 12"/>
                  <a:gd name="T3" fmla="*/ 0 h 26"/>
                  <a:gd name="T4" fmla="*/ 4 w 12"/>
                  <a:gd name="T5" fmla="*/ 0 h 26"/>
                  <a:gd name="T6" fmla="*/ 6 w 12"/>
                  <a:gd name="T7" fmla="*/ 6 h 26"/>
                  <a:gd name="T8" fmla="*/ 10 w 12"/>
                  <a:gd name="T9" fmla="*/ 12 h 26"/>
                  <a:gd name="T10" fmla="*/ 12 w 12"/>
                  <a:gd name="T11" fmla="*/ 18 h 26"/>
                  <a:gd name="T12" fmla="*/ 12 w 12"/>
                  <a:gd name="T13" fmla="*/ 18 h 26"/>
                  <a:gd name="T14" fmla="*/ 12 w 12"/>
                  <a:gd name="T15" fmla="*/ 24 h 26"/>
                  <a:gd name="T16" fmla="*/ 10 w 12"/>
                  <a:gd name="T17" fmla="*/ 26 h 26"/>
                  <a:gd name="T18" fmla="*/ 10 w 12"/>
                  <a:gd name="T19" fmla="*/ 26 h 26"/>
                  <a:gd name="T20" fmla="*/ 6 w 12"/>
                  <a:gd name="T21" fmla="*/ 26 h 26"/>
                  <a:gd name="T22" fmla="*/ 6 w 12"/>
                  <a:gd name="T23" fmla="*/ 24 h 26"/>
                  <a:gd name="T24" fmla="*/ 4 w 12"/>
                  <a:gd name="T25" fmla="*/ 22 h 26"/>
                  <a:gd name="T26" fmla="*/ 4 w 12"/>
                  <a:gd name="T27" fmla="*/ 22 h 26"/>
                  <a:gd name="T28" fmla="*/ 4 w 12"/>
                  <a:gd name="T29" fmla="*/ 12 h 26"/>
                  <a:gd name="T30" fmla="*/ 0 w 12"/>
                  <a:gd name="T31" fmla="*/ 4 h 26"/>
                  <a:gd name="T32" fmla="*/ 0 w 12"/>
                  <a:gd name="T33" fmla="*/ 4 h 26"/>
                  <a:gd name="T34" fmla="*/ 0 w 12"/>
                  <a:gd name="T35" fmla="*/ 0 h 26"/>
                  <a:gd name="T36" fmla="*/ 0 w 12"/>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6">
                    <a:moveTo>
                      <a:pt x="0" y="0"/>
                    </a:moveTo>
                    <a:lnTo>
                      <a:pt x="0" y="0"/>
                    </a:lnTo>
                    <a:lnTo>
                      <a:pt x="4" y="0"/>
                    </a:lnTo>
                    <a:lnTo>
                      <a:pt x="6" y="6"/>
                    </a:lnTo>
                    <a:lnTo>
                      <a:pt x="10" y="12"/>
                    </a:lnTo>
                    <a:lnTo>
                      <a:pt x="12" y="18"/>
                    </a:lnTo>
                    <a:lnTo>
                      <a:pt x="12" y="18"/>
                    </a:lnTo>
                    <a:lnTo>
                      <a:pt x="12" y="24"/>
                    </a:lnTo>
                    <a:lnTo>
                      <a:pt x="10" y="26"/>
                    </a:lnTo>
                    <a:lnTo>
                      <a:pt x="10" y="26"/>
                    </a:lnTo>
                    <a:lnTo>
                      <a:pt x="6" y="26"/>
                    </a:lnTo>
                    <a:lnTo>
                      <a:pt x="6" y="24"/>
                    </a:lnTo>
                    <a:lnTo>
                      <a:pt x="4" y="22"/>
                    </a:lnTo>
                    <a:lnTo>
                      <a:pt x="4" y="22"/>
                    </a:lnTo>
                    <a:lnTo>
                      <a:pt x="4" y="12"/>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3" name="Freeform 1239">
                <a:extLst>
                  <a:ext uri="{FF2B5EF4-FFF2-40B4-BE49-F238E27FC236}">
                    <a16:creationId xmlns:a16="http://schemas.microsoft.com/office/drawing/2014/main" id="{A4F8857C-3F64-BF10-30AA-D4752AD45DD0}"/>
                  </a:ext>
                </a:extLst>
              </p:cNvPr>
              <p:cNvSpPr>
                <a:spLocks/>
              </p:cNvSpPr>
              <p:nvPr/>
            </p:nvSpPr>
            <p:spPr bwMode="auto">
              <a:xfrm>
                <a:off x="5688" y="1525"/>
                <a:ext cx="12" cy="20"/>
              </a:xfrm>
              <a:custGeom>
                <a:avLst/>
                <a:gdLst>
                  <a:gd name="T0" fmla="*/ 0 w 12"/>
                  <a:gd name="T1" fmla="*/ 0 h 20"/>
                  <a:gd name="T2" fmla="*/ 0 w 12"/>
                  <a:gd name="T3" fmla="*/ 0 h 20"/>
                  <a:gd name="T4" fmla="*/ 4 w 12"/>
                  <a:gd name="T5" fmla="*/ 0 h 20"/>
                  <a:gd name="T6" fmla="*/ 6 w 12"/>
                  <a:gd name="T7" fmla="*/ 2 h 20"/>
                  <a:gd name="T8" fmla="*/ 10 w 12"/>
                  <a:gd name="T9" fmla="*/ 4 h 20"/>
                  <a:gd name="T10" fmla="*/ 12 w 12"/>
                  <a:gd name="T11" fmla="*/ 4 h 20"/>
                  <a:gd name="T12" fmla="*/ 12 w 12"/>
                  <a:gd name="T13" fmla="*/ 4 h 20"/>
                  <a:gd name="T14" fmla="*/ 10 w 12"/>
                  <a:gd name="T15" fmla="*/ 16 h 20"/>
                  <a:gd name="T16" fmla="*/ 8 w 12"/>
                  <a:gd name="T17" fmla="*/ 20 h 20"/>
                  <a:gd name="T18" fmla="*/ 4 w 12"/>
                  <a:gd name="T19" fmla="*/ 18 h 20"/>
                  <a:gd name="T20" fmla="*/ 4 w 12"/>
                  <a:gd name="T21" fmla="*/ 18 h 20"/>
                  <a:gd name="T22" fmla="*/ 4 w 12"/>
                  <a:gd name="T23" fmla="*/ 12 h 20"/>
                  <a:gd name="T24" fmla="*/ 2 w 12"/>
                  <a:gd name="T25" fmla="*/ 8 h 20"/>
                  <a:gd name="T26" fmla="*/ 0 w 12"/>
                  <a:gd name="T27" fmla="*/ 8 h 20"/>
                  <a:gd name="T28" fmla="*/ 0 w 12"/>
                  <a:gd name="T29" fmla="*/ 8 h 20"/>
                  <a:gd name="T30" fmla="*/ 0 w 12"/>
                  <a:gd name="T31" fmla="*/ 0 h 20"/>
                  <a:gd name="T32" fmla="*/ 0 w 12"/>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0" y="0"/>
                    </a:moveTo>
                    <a:lnTo>
                      <a:pt x="0" y="0"/>
                    </a:lnTo>
                    <a:lnTo>
                      <a:pt x="4" y="0"/>
                    </a:lnTo>
                    <a:lnTo>
                      <a:pt x="6" y="2"/>
                    </a:lnTo>
                    <a:lnTo>
                      <a:pt x="10" y="4"/>
                    </a:lnTo>
                    <a:lnTo>
                      <a:pt x="12" y="4"/>
                    </a:lnTo>
                    <a:lnTo>
                      <a:pt x="12" y="4"/>
                    </a:lnTo>
                    <a:lnTo>
                      <a:pt x="10" y="16"/>
                    </a:lnTo>
                    <a:lnTo>
                      <a:pt x="8" y="20"/>
                    </a:lnTo>
                    <a:lnTo>
                      <a:pt x="4" y="18"/>
                    </a:lnTo>
                    <a:lnTo>
                      <a:pt x="4" y="18"/>
                    </a:lnTo>
                    <a:lnTo>
                      <a:pt x="4" y="12"/>
                    </a:lnTo>
                    <a:lnTo>
                      <a:pt x="2" y="8"/>
                    </a:lnTo>
                    <a:lnTo>
                      <a:pt x="0" y="8"/>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4" name="Freeform 1240">
                <a:extLst>
                  <a:ext uri="{FF2B5EF4-FFF2-40B4-BE49-F238E27FC236}">
                    <a16:creationId xmlns:a16="http://schemas.microsoft.com/office/drawing/2014/main" id="{61CF58DA-E1CE-6EE0-62F9-CC659399E015}"/>
                  </a:ext>
                </a:extLst>
              </p:cNvPr>
              <p:cNvSpPr>
                <a:spLocks/>
              </p:cNvSpPr>
              <p:nvPr/>
            </p:nvSpPr>
            <p:spPr bwMode="auto">
              <a:xfrm>
                <a:off x="4856" y="2821"/>
                <a:ext cx="14" cy="16"/>
              </a:xfrm>
              <a:custGeom>
                <a:avLst/>
                <a:gdLst>
                  <a:gd name="T0" fmla="*/ 14 w 14"/>
                  <a:gd name="T1" fmla="*/ 2 h 16"/>
                  <a:gd name="T2" fmla="*/ 14 w 14"/>
                  <a:gd name="T3" fmla="*/ 2 h 16"/>
                  <a:gd name="T4" fmla="*/ 12 w 14"/>
                  <a:gd name="T5" fmla="*/ 12 h 16"/>
                  <a:gd name="T6" fmla="*/ 10 w 14"/>
                  <a:gd name="T7" fmla="*/ 14 h 16"/>
                  <a:gd name="T8" fmla="*/ 8 w 14"/>
                  <a:gd name="T9" fmla="*/ 16 h 16"/>
                  <a:gd name="T10" fmla="*/ 8 w 14"/>
                  <a:gd name="T11" fmla="*/ 16 h 16"/>
                  <a:gd name="T12" fmla="*/ 0 w 14"/>
                  <a:gd name="T13" fmla="*/ 16 h 16"/>
                  <a:gd name="T14" fmla="*/ 0 w 14"/>
                  <a:gd name="T15" fmla="*/ 16 h 16"/>
                  <a:gd name="T16" fmla="*/ 2 w 14"/>
                  <a:gd name="T17" fmla="*/ 10 h 16"/>
                  <a:gd name="T18" fmla="*/ 2 w 14"/>
                  <a:gd name="T19" fmla="*/ 10 h 16"/>
                  <a:gd name="T20" fmla="*/ 8 w 14"/>
                  <a:gd name="T21" fmla="*/ 4 h 16"/>
                  <a:gd name="T22" fmla="*/ 12 w 14"/>
                  <a:gd name="T23" fmla="*/ 0 h 16"/>
                  <a:gd name="T24" fmla="*/ 14 w 14"/>
                  <a:gd name="T25" fmla="*/ 2 h 16"/>
                  <a:gd name="T26" fmla="*/ 14 w 14"/>
                  <a:gd name="T2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6">
                    <a:moveTo>
                      <a:pt x="14" y="2"/>
                    </a:moveTo>
                    <a:lnTo>
                      <a:pt x="14" y="2"/>
                    </a:lnTo>
                    <a:lnTo>
                      <a:pt x="12" y="12"/>
                    </a:lnTo>
                    <a:lnTo>
                      <a:pt x="10" y="14"/>
                    </a:lnTo>
                    <a:lnTo>
                      <a:pt x="8" y="16"/>
                    </a:lnTo>
                    <a:lnTo>
                      <a:pt x="8" y="16"/>
                    </a:lnTo>
                    <a:lnTo>
                      <a:pt x="0" y="16"/>
                    </a:lnTo>
                    <a:lnTo>
                      <a:pt x="0" y="16"/>
                    </a:lnTo>
                    <a:lnTo>
                      <a:pt x="2" y="10"/>
                    </a:lnTo>
                    <a:lnTo>
                      <a:pt x="2" y="10"/>
                    </a:lnTo>
                    <a:lnTo>
                      <a:pt x="8" y="4"/>
                    </a:lnTo>
                    <a:lnTo>
                      <a:pt x="12" y="0"/>
                    </a:lnTo>
                    <a:lnTo>
                      <a:pt x="14"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5" name="Freeform 1241">
                <a:extLst>
                  <a:ext uri="{FF2B5EF4-FFF2-40B4-BE49-F238E27FC236}">
                    <a16:creationId xmlns:a16="http://schemas.microsoft.com/office/drawing/2014/main" id="{07AA0215-FE9C-BCF1-8A4B-2716BCCE8880}"/>
                  </a:ext>
                </a:extLst>
              </p:cNvPr>
              <p:cNvSpPr>
                <a:spLocks/>
              </p:cNvSpPr>
              <p:nvPr/>
            </p:nvSpPr>
            <p:spPr bwMode="auto">
              <a:xfrm>
                <a:off x="4802" y="2825"/>
                <a:ext cx="4" cy="8"/>
              </a:xfrm>
              <a:custGeom>
                <a:avLst/>
                <a:gdLst>
                  <a:gd name="T0" fmla="*/ 4 w 4"/>
                  <a:gd name="T1" fmla="*/ 4 h 8"/>
                  <a:gd name="T2" fmla="*/ 4 w 4"/>
                  <a:gd name="T3" fmla="*/ 4 h 8"/>
                  <a:gd name="T4" fmla="*/ 2 w 4"/>
                  <a:gd name="T5" fmla="*/ 8 h 8"/>
                  <a:gd name="T6" fmla="*/ 2 w 4"/>
                  <a:gd name="T7" fmla="*/ 8 h 8"/>
                  <a:gd name="T8" fmla="*/ 0 w 4"/>
                  <a:gd name="T9" fmla="*/ 2 h 8"/>
                  <a:gd name="T10" fmla="*/ 0 w 4"/>
                  <a:gd name="T11" fmla="*/ 2 h 8"/>
                  <a:gd name="T12" fmla="*/ 2 w 4"/>
                  <a:gd name="T13" fmla="*/ 0 h 8"/>
                  <a:gd name="T14" fmla="*/ 2 w 4"/>
                  <a:gd name="T15" fmla="*/ 0 h 8"/>
                  <a:gd name="T16" fmla="*/ 4 w 4"/>
                  <a:gd name="T17" fmla="*/ 4 h 8"/>
                  <a:gd name="T18" fmla="*/ 4 w 4"/>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4"/>
                    </a:moveTo>
                    <a:lnTo>
                      <a:pt x="4" y="4"/>
                    </a:lnTo>
                    <a:lnTo>
                      <a:pt x="2" y="8"/>
                    </a:lnTo>
                    <a:lnTo>
                      <a:pt x="2" y="8"/>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6" name="Freeform 1242">
                <a:extLst>
                  <a:ext uri="{FF2B5EF4-FFF2-40B4-BE49-F238E27FC236}">
                    <a16:creationId xmlns:a16="http://schemas.microsoft.com/office/drawing/2014/main" id="{FFB4914E-8C84-8C9F-A1F6-3C17C41F6E5D}"/>
                  </a:ext>
                </a:extLst>
              </p:cNvPr>
              <p:cNvSpPr>
                <a:spLocks/>
              </p:cNvSpPr>
              <p:nvPr/>
            </p:nvSpPr>
            <p:spPr bwMode="auto">
              <a:xfrm>
                <a:off x="4746" y="2819"/>
                <a:ext cx="8" cy="4"/>
              </a:xfrm>
              <a:custGeom>
                <a:avLst/>
                <a:gdLst>
                  <a:gd name="T0" fmla="*/ 0 w 8"/>
                  <a:gd name="T1" fmla="*/ 4 h 4"/>
                  <a:gd name="T2" fmla="*/ 0 w 8"/>
                  <a:gd name="T3" fmla="*/ 4 h 4"/>
                  <a:gd name="T4" fmla="*/ 2 w 8"/>
                  <a:gd name="T5" fmla="*/ 0 h 4"/>
                  <a:gd name="T6" fmla="*/ 4 w 8"/>
                  <a:gd name="T7" fmla="*/ 0 h 4"/>
                  <a:gd name="T8" fmla="*/ 6 w 8"/>
                  <a:gd name="T9" fmla="*/ 0 h 4"/>
                  <a:gd name="T10" fmla="*/ 8 w 8"/>
                  <a:gd name="T11" fmla="*/ 4 h 4"/>
                  <a:gd name="T12" fmla="*/ 8 w 8"/>
                  <a:gd name="T13" fmla="*/ 4 h 4"/>
                  <a:gd name="T14" fmla="*/ 0 w 8"/>
                  <a:gd name="T15" fmla="*/ 4 h 4"/>
                  <a:gd name="T16" fmla="*/ 0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4"/>
                    </a:moveTo>
                    <a:lnTo>
                      <a:pt x="0" y="4"/>
                    </a:lnTo>
                    <a:lnTo>
                      <a:pt x="2" y="0"/>
                    </a:lnTo>
                    <a:lnTo>
                      <a:pt x="4" y="0"/>
                    </a:lnTo>
                    <a:lnTo>
                      <a:pt x="6" y="0"/>
                    </a:lnTo>
                    <a:lnTo>
                      <a:pt x="8" y="4"/>
                    </a:lnTo>
                    <a:lnTo>
                      <a:pt x="8"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7" name="Freeform 1243">
                <a:extLst>
                  <a:ext uri="{FF2B5EF4-FFF2-40B4-BE49-F238E27FC236}">
                    <a16:creationId xmlns:a16="http://schemas.microsoft.com/office/drawing/2014/main" id="{A8968A24-DC3B-F117-7408-550A357E6770}"/>
                  </a:ext>
                </a:extLst>
              </p:cNvPr>
              <p:cNvSpPr>
                <a:spLocks/>
              </p:cNvSpPr>
              <p:nvPr/>
            </p:nvSpPr>
            <p:spPr bwMode="auto">
              <a:xfrm>
                <a:off x="5196" y="2799"/>
                <a:ext cx="106" cy="44"/>
              </a:xfrm>
              <a:custGeom>
                <a:avLst/>
                <a:gdLst>
                  <a:gd name="T0" fmla="*/ 2 w 106"/>
                  <a:gd name="T1" fmla="*/ 24 h 44"/>
                  <a:gd name="T2" fmla="*/ 0 w 106"/>
                  <a:gd name="T3" fmla="*/ 24 h 44"/>
                  <a:gd name="T4" fmla="*/ 4 w 106"/>
                  <a:gd name="T5" fmla="*/ 8 h 44"/>
                  <a:gd name="T6" fmla="*/ 10 w 106"/>
                  <a:gd name="T7" fmla="*/ 6 h 44"/>
                  <a:gd name="T8" fmla="*/ 14 w 106"/>
                  <a:gd name="T9" fmla="*/ 6 h 44"/>
                  <a:gd name="T10" fmla="*/ 20 w 106"/>
                  <a:gd name="T11" fmla="*/ 10 h 44"/>
                  <a:gd name="T12" fmla="*/ 22 w 106"/>
                  <a:gd name="T13" fmla="*/ 16 h 44"/>
                  <a:gd name="T14" fmla="*/ 24 w 106"/>
                  <a:gd name="T15" fmla="*/ 20 h 44"/>
                  <a:gd name="T16" fmla="*/ 26 w 106"/>
                  <a:gd name="T17" fmla="*/ 20 h 44"/>
                  <a:gd name="T18" fmla="*/ 34 w 106"/>
                  <a:gd name="T19" fmla="*/ 14 h 44"/>
                  <a:gd name="T20" fmla="*/ 44 w 106"/>
                  <a:gd name="T21" fmla="*/ 10 h 44"/>
                  <a:gd name="T22" fmla="*/ 46 w 106"/>
                  <a:gd name="T23" fmla="*/ 10 h 44"/>
                  <a:gd name="T24" fmla="*/ 50 w 106"/>
                  <a:gd name="T25" fmla="*/ 14 h 44"/>
                  <a:gd name="T26" fmla="*/ 54 w 106"/>
                  <a:gd name="T27" fmla="*/ 18 h 44"/>
                  <a:gd name="T28" fmla="*/ 60 w 106"/>
                  <a:gd name="T29" fmla="*/ 16 h 44"/>
                  <a:gd name="T30" fmla="*/ 60 w 106"/>
                  <a:gd name="T31" fmla="*/ 14 h 44"/>
                  <a:gd name="T32" fmla="*/ 64 w 106"/>
                  <a:gd name="T33" fmla="*/ 22 h 44"/>
                  <a:gd name="T34" fmla="*/ 66 w 106"/>
                  <a:gd name="T35" fmla="*/ 28 h 44"/>
                  <a:gd name="T36" fmla="*/ 68 w 106"/>
                  <a:gd name="T37" fmla="*/ 30 h 44"/>
                  <a:gd name="T38" fmla="*/ 68 w 106"/>
                  <a:gd name="T39" fmla="*/ 26 h 44"/>
                  <a:gd name="T40" fmla="*/ 66 w 106"/>
                  <a:gd name="T41" fmla="*/ 18 h 44"/>
                  <a:gd name="T42" fmla="*/ 66 w 106"/>
                  <a:gd name="T43" fmla="*/ 14 h 44"/>
                  <a:gd name="T44" fmla="*/ 76 w 106"/>
                  <a:gd name="T45" fmla="*/ 24 h 44"/>
                  <a:gd name="T46" fmla="*/ 78 w 106"/>
                  <a:gd name="T47" fmla="*/ 26 h 44"/>
                  <a:gd name="T48" fmla="*/ 82 w 106"/>
                  <a:gd name="T49" fmla="*/ 24 h 44"/>
                  <a:gd name="T50" fmla="*/ 84 w 106"/>
                  <a:gd name="T51" fmla="*/ 6 h 44"/>
                  <a:gd name="T52" fmla="*/ 86 w 106"/>
                  <a:gd name="T53" fmla="*/ 0 h 44"/>
                  <a:gd name="T54" fmla="*/ 88 w 106"/>
                  <a:gd name="T55" fmla="*/ 8 h 44"/>
                  <a:gd name="T56" fmla="*/ 96 w 106"/>
                  <a:gd name="T57" fmla="*/ 14 h 44"/>
                  <a:gd name="T58" fmla="*/ 100 w 106"/>
                  <a:gd name="T59" fmla="*/ 14 h 44"/>
                  <a:gd name="T60" fmla="*/ 104 w 106"/>
                  <a:gd name="T61" fmla="*/ 16 h 44"/>
                  <a:gd name="T62" fmla="*/ 104 w 106"/>
                  <a:gd name="T63" fmla="*/ 28 h 44"/>
                  <a:gd name="T64" fmla="*/ 104 w 106"/>
                  <a:gd name="T65" fmla="*/ 28 h 44"/>
                  <a:gd name="T66" fmla="*/ 102 w 106"/>
                  <a:gd name="T67" fmla="*/ 28 h 44"/>
                  <a:gd name="T68" fmla="*/ 98 w 106"/>
                  <a:gd name="T69" fmla="*/ 30 h 44"/>
                  <a:gd name="T70" fmla="*/ 96 w 106"/>
                  <a:gd name="T71" fmla="*/ 40 h 44"/>
                  <a:gd name="T72" fmla="*/ 94 w 106"/>
                  <a:gd name="T73" fmla="*/ 40 h 44"/>
                  <a:gd name="T74" fmla="*/ 88 w 106"/>
                  <a:gd name="T75" fmla="*/ 26 h 44"/>
                  <a:gd name="T76" fmla="*/ 82 w 106"/>
                  <a:gd name="T77" fmla="*/ 36 h 44"/>
                  <a:gd name="T78" fmla="*/ 78 w 106"/>
                  <a:gd name="T79" fmla="*/ 40 h 44"/>
                  <a:gd name="T80" fmla="*/ 66 w 106"/>
                  <a:gd name="T81" fmla="*/ 42 h 44"/>
                  <a:gd name="T82" fmla="*/ 64 w 106"/>
                  <a:gd name="T83" fmla="*/ 38 h 44"/>
                  <a:gd name="T84" fmla="*/ 60 w 106"/>
                  <a:gd name="T85" fmla="*/ 28 h 44"/>
                  <a:gd name="T86" fmla="*/ 56 w 106"/>
                  <a:gd name="T87" fmla="*/ 26 h 44"/>
                  <a:gd name="T88" fmla="*/ 50 w 106"/>
                  <a:gd name="T89" fmla="*/ 34 h 44"/>
                  <a:gd name="T90" fmla="*/ 50 w 106"/>
                  <a:gd name="T91" fmla="*/ 42 h 44"/>
                  <a:gd name="T92" fmla="*/ 46 w 106"/>
                  <a:gd name="T93" fmla="*/ 42 h 44"/>
                  <a:gd name="T94" fmla="*/ 46 w 106"/>
                  <a:gd name="T95" fmla="*/ 40 h 44"/>
                  <a:gd name="T96" fmla="*/ 34 w 106"/>
                  <a:gd name="T97" fmla="*/ 30 h 44"/>
                  <a:gd name="T98" fmla="*/ 22 w 106"/>
                  <a:gd name="T99" fmla="*/ 32 h 44"/>
                  <a:gd name="T100" fmla="*/ 20 w 106"/>
                  <a:gd name="T101" fmla="*/ 32 h 44"/>
                  <a:gd name="T102" fmla="*/ 14 w 106"/>
                  <a:gd name="T103" fmla="*/ 30 h 44"/>
                  <a:gd name="T104" fmla="*/ 12 w 106"/>
                  <a:gd name="T105" fmla="*/ 26 h 44"/>
                  <a:gd name="T106" fmla="*/ 6 w 106"/>
                  <a:gd name="T107" fmla="*/ 24 h 44"/>
                  <a:gd name="T108" fmla="*/ 2 w 106"/>
                  <a:gd name="T10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44">
                    <a:moveTo>
                      <a:pt x="2" y="24"/>
                    </a:moveTo>
                    <a:lnTo>
                      <a:pt x="2" y="24"/>
                    </a:lnTo>
                    <a:lnTo>
                      <a:pt x="0" y="24"/>
                    </a:lnTo>
                    <a:lnTo>
                      <a:pt x="0" y="24"/>
                    </a:lnTo>
                    <a:lnTo>
                      <a:pt x="0" y="12"/>
                    </a:lnTo>
                    <a:lnTo>
                      <a:pt x="4" y="8"/>
                    </a:lnTo>
                    <a:lnTo>
                      <a:pt x="6" y="6"/>
                    </a:lnTo>
                    <a:lnTo>
                      <a:pt x="10" y="6"/>
                    </a:lnTo>
                    <a:lnTo>
                      <a:pt x="10" y="6"/>
                    </a:lnTo>
                    <a:lnTo>
                      <a:pt x="14" y="6"/>
                    </a:lnTo>
                    <a:lnTo>
                      <a:pt x="16" y="6"/>
                    </a:lnTo>
                    <a:lnTo>
                      <a:pt x="20" y="10"/>
                    </a:lnTo>
                    <a:lnTo>
                      <a:pt x="22" y="16"/>
                    </a:lnTo>
                    <a:lnTo>
                      <a:pt x="22" y="16"/>
                    </a:lnTo>
                    <a:lnTo>
                      <a:pt x="24" y="20"/>
                    </a:lnTo>
                    <a:lnTo>
                      <a:pt x="24" y="20"/>
                    </a:lnTo>
                    <a:lnTo>
                      <a:pt x="26" y="20"/>
                    </a:lnTo>
                    <a:lnTo>
                      <a:pt x="26" y="20"/>
                    </a:lnTo>
                    <a:lnTo>
                      <a:pt x="30" y="16"/>
                    </a:lnTo>
                    <a:lnTo>
                      <a:pt x="34" y="14"/>
                    </a:lnTo>
                    <a:lnTo>
                      <a:pt x="40" y="14"/>
                    </a:lnTo>
                    <a:lnTo>
                      <a:pt x="44" y="10"/>
                    </a:lnTo>
                    <a:lnTo>
                      <a:pt x="44" y="10"/>
                    </a:lnTo>
                    <a:lnTo>
                      <a:pt x="46" y="10"/>
                    </a:lnTo>
                    <a:lnTo>
                      <a:pt x="48" y="10"/>
                    </a:lnTo>
                    <a:lnTo>
                      <a:pt x="50" y="14"/>
                    </a:lnTo>
                    <a:lnTo>
                      <a:pt x="50" y="14"/>
                    </a:lnTo>
                    <a:lnTo>
                      <a:pt x="54" y="18"/>
                    </a:lnTo>
                    <a:lnTo>
                      <a:pt x="56" y="20"/>
                    </a:lnTo>
                    <a:lnTo>
                      <a:pt x="60" y="16"/>
                    </a:lnTo>
                    <a:lnTo>
                      <a:pt x="60" y="16"/>
                    </a:lnTo>
                    <a:lnTo>
                      <a:pt x="60" y="14"/>
                    </a:lnTo>
                    <a:lnTo>
                      <a:pt x="62" y="16"/>
                    </a:lnTo>
                    <a:lnTo>
                      <a:pt x="64" y="22"/>
                    </a:lnTo>
                    <a:lnTo>
                      <a:pt x="64" y="22"/>
                    </a:lnTo>
                    <a:lnTo>
                      <a:pt x="66" y="28"/>
                    </a:lnTo>
                    <a:lnTo>
                      <a:pt x="66" y="30"/>
                    </a:lnTo>
                    <a:lnTo>
                      <a:pt x="68" y="30"/>
                    </a:lnTo>
                    <a:lnTo>
                      <a:pt x="68" y="30"/>
                    </a:lnTo>
                    <a:lnTo>
                      <a:pt x="68" y="26"/>
                    </a:lnTo>
                    <a:lnTo>
                      <a:pt x="68" y="22"/>
                    </a:lnTo>
                    <a:lnTo>
                      <a:pt x="66" y="18"/>
                    </a:lnTo>
                    <a:lnTo>
                      <a:pt x="66" y="14"/>
                    </a:lnTo>
                    <a:lnTo>
                      <a:pt x="66" y="14"/>
                    </a:lnTo>
                    <a:lnTo>
                      <a:pt x="72" y="22"/>
                    </a:lnTo>
                    <a:lnTo>
                      <a:pt x="76" y="24"/>
                    </a:lnTo>
                    <a:lnTo>
                      <a:pt x="78" y="26"/>
                    </a:lnTo>
                    <a:lnTo>
                      <a:pt x="78" y="26"/>
                    </a:lnTo>
                    <a:lnTo>
                      <a:pt x="80" y="26"/>
                    </a:lnTo>
                    <a:lnTo>
                      <a:pt x="82" y="24"/>
                    </a:lnTo>
                    <a:lnTo>
                      <a:pt x="82" y="16"/>
                    </a:lnTo>
                    <a:lnTo>
                      <a:pt x="84" y="6"/>
                    </a:lnTo>
                    <a:lnTo>
                      <a:pt x="84" y="2"/>
                    </a:lnTo>
                    <a:lnTo>
                      <a:pt x="86" y="0"/>
                    </a:lnTo>
                    <a:lnTo>
                      <a:pt x="86" y="0"/>
                    </a:lnTo>
                    <a:lnTo>
                      <a:pt x="88" y="8"/>
                    </a:lnTo>
                    <a:lnTo>
                      <a:pt x="92" y="12"/>
                    </a:lnTo>
                    <a:lnTo>
                      <a:pt x="96" y="14"/>
                    </a:lnTo>
                    <a:lnTo>
                      <a:pt x="100" y="14"/>
                    </a:lnTo>
                    <a:lnTo>
                      <a:pt x="100" y="14"/>
                    </a:lnTo>
                    <a:lnTo>
                      <a:pt x="102" y="14"/>
                    </a:lnTo>
                    <a:lnTo>
                      <a:pt x="104" y="16"/>
                    </a:lnTo>
                    <a:lnTo>
                      <a:pt x="106" y="20"/>
                    </a:lnTo>
                    <a:lnTo>
                      <a:pt x="104" y="28"/>
                    </a:lnTo>
                    <a:lnTo>
                      <a:pt x="104" y="28"/>
                    </a:lnTo>
                    <a:lnTo>
                      <a:pt x="104" y="28"/>
                    </a:lnTo>
                    <a:lnTo>
                      <a:pt x="102" y="28"/>
                    </a:lnTo>
                    <a:lnTo>
                      <a:pt x="102" y="28"/>
                    </a:lnTo>
                    <a:lnTo>
                      <a:pt x="100" y="26"/>
                    </a:lnTo>
                    <a:lnTo>
                      <a:pt x="98" y="30"/>
                    </a:lnTo>
                    <a:lnTo>
                      <a:pt x="96" y="40"/>
                    </a:lnTo>
                    <a:lnTo>
                      <a:pt x="96" y="40"/>
                    </a:lnTo>
                    <a:lnTo>
                      <a:pt x="94" y="40"/>
                    </a:lnTo>
                    <a:lnTo>
                      <a:pt x="94" y="40"/>
                    </a:lnTo>
                    <a:lnTo>
                      <a:pt x="90" y="30"/>
                    </a:lnTo>
                    <a:lnTo>
                      <a:pt x="88" y="26"/>
                    </a:lnTo>
                    <a:lnTo>
                      <a:pt x="86" y="28"/>
                    </a:lnTo>
                    <a:lnTo>
                      <a:pt x="82" y="36"/>
                    </a:lnTo>
                    <a:lnTo>
                      <a:pt x="82" y="36"/>
                    </a:lnTo>
                    <a:lnTo>
                      <a:pt x="78" y="40"/>
                    </a:lnTo>
                    <a:lnTo>
                      <a:pt x="72" y="42"/>
                    </a:lnTo>
                    <a:lnTo>
                      <a:pt x="66" y="42"/>
                    </a:lnTo>
                    <a:lnTo>
                      <a:pt x="64" y="40"/>
                    </a:lnTo>
                    <a:lnTo>
                      <a:pt x="64" y="38"/>
                    </a:lnTo>
                    <a:lnTo>
                      <a:pt x="64" y="38"/>
                    </a:lnTo>
                    <a:lnTo>
                      <a:pt x="60" y="28"/>
                    </a:lnTo>
                    <a:lnTo>
                      <a:pt x="58" y="28"/>
                    </a:lnTo>
                    <a:lnTo>
                      <a:pt x="56" y="26"/>
                    </a:lnTo>
                    <a:lnTo>
                      <a:pt x="54" y="30"/>
                    </a:lnTo>
                    <a:lnTo>
                      <a:pt x="50" y="34"/>
                    </a:lnTo>
                    <a:lnTo>
                      <a:pt x="50" y="34"/>
                    </a:lnTo>
                    <a:lnTo>
                      <a:pt x="50" y="42"/>
                    </a:lnTo>
                    <a:lnTo>
                      <a:pt x="48" y="44"/>
                    </a:lnTo>
                    <a:lnTo>
                      <a:pt x="46" y="42"/>
                    </a:lnTo>
                    <a:lnTo>
                      <a:pt x="46" y="40"/>
                    </a:lnTo>
                    <a:lnTo>
                      <a:pt x="46" y="40"/>
                    </a:lnTo>
                    <a:lnTo>
                      <a:pt x="40" y="34"/>
                    </a:lnTo>
                    <a:lnTo>
                      <a:pt x="34" y="30"/>
                    </a:lnTo>
                    <a:lnTo>
                      <a:pt x="28" y="30"/>
                    </a:lnTo>
                    <a:lnTo>
                      <a:pt x="22" y="32"/>
                    </a:lnTo>
                    <a:lnTo>
                      <a:pt x="22" y="32"/>
                    </a:lnTo>
                    <a:lnTo>
                      <a:pt x="20" y="32"/>
                    </a:lnTo>
                    <a:lnTo>
                      <a:pt x="18" y="32"/>
                    </a:lnTo>
                    <a:lnTo>
                      <a:pt x="14" y="30"/>
                    </a:lnTo>
                    <a:lnTo>
                      <a:pt x="12" y="26"/>
                    </a:lnTo>
                    <a:lnTo>
                      <a:pt x="12" y="26"/>
                    </a:lnTo>
                    <a:lnTo>
                      <a:pt x="10" y="24"/>
                    </a:lnTo>
                    <a:lnTo>
                      <a:pt x="6" y="24"/>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8" name="Freeform 1244">
                <a:extLst>
                  <a:ext uri="{FF2B5EF4-FFF2-40B4-BE49-F238E27FC236}">
                    <a16:creationId xmlns:a16="http://schemas.microsoft.com/office/drawing/2014/main" id="{69516875-29D6-70E9-45EB-8C99921F966D}"/>
                  </a:ext>
                </a:extLst>
              </p:cNvPr>
              <p:cNvSpPr>
                <a:spLocks/>
              </p:cNvSpPr>
              <p:nvPr/>
            </p:nvSpPr>
            <p:spPr bwMode="auto">
              <a:xfrm>
                <a:off x="5298" y="2793"/>
                <a:ext cx="64" cy="44"/>
              </a:xfrm>
              <a:custGeom>
                <a:avLst/>
                <a:gdLst>
                  <a:gd name="T0" fmla="*/ 0 w 64"/>
                  <a:gd name="T1" fmla="*/ 34 h 44"/>
                  <a:gd name="T2" fmla="*/ 2 w 64"/>
                  <a:gd name="T3" fmla="*/ 34 h 44"/>
                  <a:gd name="T4" fmla="*/ 8 w 64"/>
                  <a:gd name="T5" fmla="*/ 28 h 44"/>
                  <a:gd name="T6" fmla="*/ 22 w 64"/>
                  <a:gd name="T7" fmla="*/ 30 h 44"/>
                  <a:gd name="T8" fmla="*/ 28 w 64"/>
                  <a:gd name="T9" fmla="*/ 28 h 44"/>
                  <a:gd name="T10" fmla="*/ 26 w 64"/>
                  <a:gd name="T11" fmla="*/ 20 h 44"/>
                  <a:gd name="T12" fmla="*/ 18 w 64"/>
                  <a:gd name="T13" fmla="*/ 14 h 44"/>
                  <a:gd name="T14" fmla="*/ 12 w 64"/>
                  <a:gd name="T15" fmla="*/ 16 h 44"/>
                  <a:gd name="T16" fmla="*/ 22 w 64"/>
                  <a:gd name="T17" fmla="*/ 4 h 44"/>
                  <a:gd name="T18" fmla="*/ 28 w 64"/>
                  <a:gd name="T19" fmla="*/ 4 h 44"/>
                  <a:gd name="T20" fmla="*/ 34 w 64"/>
                  <a:gd name="T21" fmla="*/ 14 h 44"/>
                  <a:gd name="T22" fmla="*/ 38 w 64"/>
                  <a:gd name="T23" fmla="*/ 2 h 44"/>
                  <a:gd name="T24" fmla="*/ 44 w 64"/>
                  <a:gd name="T25" fmla="*/ 4 h 44"/>
                  <a:gd name="T26" fmla="*/ 44 w 64"/>
                  <a:gd name="T27" fmla="*/ 12 h 44"/>
                  <a:gd name="T28" fmla="*/ 40 w 64"/>
                  <a:gd name="T29" fmla="*/ 12 h 44"/>
                  <a:gd name="T30" fmla="*/ 42 w 64"/>
                  <a:gd name="T31" fmla="*/ 16 h 44"/>
                  <a:gd name="T32" fmla="*/ 48 w 64"/>
                  <a:gd name="T33" fmla="*/ 14 h 44"/>
                  <a:gd name="T34" fmla="*/ 52 w 64"/>
                  <a:gd name="T35" fmla="*/ 12 h 44"/>
                  <a:gd name="T36" fmla="*/ 60 w 64"/>
                  <a:gd name="T37" fmla="*/ 16 h 44"/>
                  <a:gd name="T38" fmla="*/ 64 w 64"/>
                  <a:gd name="T39" fmla="*/ 22 h 44"/>
                  <a:gd name="T40" fmla="*/ 62 w 64"/>
                  <a:gd name="T41" fmla="*/ 26 h 44"/>
                  <a:gd name="T42" fmla="*/ 56 w 64"/>
                  <a:gd name="T43" fmla="*/ 28 h 44"/>
                  <a:gd name="T44" fmla="*/ 54 w 64"/>
                  <a:gd name="T45" fmla="*/ 30 h 44"/>
                  <a:gd name="T46" fmla="*/ 48 w 64"/>
                  <a:gd name="T47" fmla="*/ 26 h 44"/>
                  <a:gd name="T48" fmla="*/ 40 w 64"/>
                  <a:gd name="T49" fmla="*/ 28 h 44"/>
                  <a:gd name="T50" fmla="*/ 40 w 64"/>
                  <a:gd name="T51" fmla="*/ 32 h 44"/>
                  <a:gd name="T52" fmla="*/ 40 w 64"/>
                  <a:gd name="T53" fmla="*/ 36 h 44"/>
                  <a:gd name="T54" fmla="*/ 40 w 64"/>
                  <a:gd name="T55" fmla="*/ 40 h 44"/>
                  <a:gd name="T56" fmla="*/ 38 w 64"/>
                  <a:gd name="T57" fmla="*/ 36 h 44"/>
                  <a:gd name="T58" fmla="*/ 36 w 64"/>
                  <a:gd name="T59" fmla="*/ 42 h 44"/>
                  <a:gd name="T60" fmla="*/ 36 w 64"/>
                  <a:gd name="T61" fmla="*/ 44 h 44"/>
                  <a:gd name="T62" fmla="*/ 32 w 64"/>
                  <a:gd name="T63" fmla="*/ 40 h 44"/>
                  <a:gd name="T64" fmla="*/ 22 w 64"/>
                  <a:gd name="T65" fmla="*/ 36 h 44"/>
                  <a:gd name="T66" fmla="*/ 10 w 64"/>
                  <a:gd name="T67" fmla="*/ 44 h 44"/>
                  <a:gd name="T68" fmla="*/ 8 w 64"/>
                  <a:gd name="T69" fmla="*/ 38 h 44"/>
                  <a:gd name="T70" fmla="*/ 2 w 64"/>
                  <a:gd name="T71" fmla="*/ 38 h 44"/>
                  <a:gd name="T72" fmla="*/ 0 w 64"/>
                  <a:gd name="T73"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44">
                    <a:moveTo>
                      <a:pt x="0" y="34"/>
                    </a:moveTo>
                    <a:lnTo>
                      <a:pt x="0" y="34"/>
                    </a:lnTo>
                    <a:lnTo>
                      <a:pt x="2" y="34"/>
                    </a:lnTo>
                    <a:lnTo>
                      <a:pt x="2" y="34"/>
                    </a:lnTo>
                    <a:lnTo>
                      <a:pt x="6" y="30"/>
                    </a:lnTo>
                    <a:lnTo>
                      <a:pt x="8" y="28"/>
                    </a:lnTo>
                    <a:lnTo>
                      <a:pt x="16" y="30"/>
                    </a:lnTo>
                    <a:lnTo>
                      <a:pt x="22" y="30"/>
                    </a:lnTo>
                    <a:lnTo>
                      <a:pt x="24" y="30"/>
                    </a:lnTo>
                    <a:lnTo>
                      <a:pt x="28" y="28"/>
                    </a:lnTo>
                    <a:lnTo>
                      <a:pt x="28" y="28"/>
                    </a:lnTo>
                    <a:lnTo>
                      <a:pt x="26" y="20"/>
                    </a:lnTo>
                    <a:lnTo>
                      <a:pt x="22" y="14"/>
                    </a:lnTo>
                    <a:lnTo>
                      <a:pt x="18" y="14"/>
                    </a:lnTo>
                    <a:lnTo>
                      <a:pt x="12" y="16"/>
                    </a:lnTo>
                    <a:lnTo>
                      <a:pt x="12" y="16"/>
                    </a:lnTo>
                    <a:lnTo>
                      <a:pt x="18" y="6"/>
                    </a:lnTo>
                    <a:lnTo>
                      <a:pt x="22" y="4"/>
                    </a:lnTo>
                    <a:lnTo>
                      <a:pt x="24" y="2"/>
                    </a:lnTo>
                    <a:lnTo>
                      <a:pt x="28" y="4"/>
                    </a:lnTo>
                    <a:lnTo>
                      <a:pt x="30" y="6"/>
                    </a:lnTo>
                    <a:lnTo>
                      <a:pt x="34" y="14"/>
                    </a:lnTo>
                    <a:lnTo>
                      <a:pt x="34" y="14"/>
                    </a:lnTo>
                    <a:lnTo>
                      <a:pt x="38" y="2"/>
                    </a:lnTo>
                    <a:lnTo>
                      <a:pt x="40" y="0"/>
                    </a:lnTo>
                    <a:lnTo>
                      <a:pt x="44" y="4"/>
                    </a:lnTo>
                    <a:lnTo>
                      <a:pt x="44" y="4"/>
                    </a:lnTo>
                    <a:lnTo>
                      <a:pt x="44" y="12"/>
                    </a:lnTo>
                    <a:lnTo>
                      <a:pt x="42" y="12"/>
                    </a:lnTo>
                    <a:lnTo>
                      <a:pt x="40" y="12"/>
                    </a:lnTo>
                    <a:lnTo>
                      <a:pt x="40" y="12"/>
                    </a:lnTo>
                    <a:lnTo>
                      <a:pt x="42" y="16"/>
                    </a:lnTo>
                    <a:lnTo>
                      <a:pt x="44" y="16"/>
                    </a:lnTo>
                    <a:lnTo>
                      <a:pt x="48" y="14"/>
                    </a:lnTo>
                    <a:lnTo>
                      <a:pt x="48" y="14"/>
                    </a:lnTo>
                    <a:lnTo>
                      <a:pt x="52" y="12"/>
                    </a:lnTo>
                    <a:lnTo>
                      <a:pt x="56" y="12"/>
                    </a:lnTo>
                    <a:lnTo>
                      <a:pt x="60" y="16"/>
                    </a:lnTo>
                    <a:lnTo>
                      <a:pt x="64" y="22"/>
                    </a:lnTo>
                    <a:lnTo>
                      <a:pt x="64" y="22"/>
                    </a:lnTo>
                    <a:lnTo>
                      <a:pt x="64" y="22"/>
                    </a:lnTo>
                    <a:lnTo>
                      <a:pt x="62" y="26"/>
                    </a:lnTo>
                    <a:lnTo>
                      <a:pt x="58" y="26"/>
                    </a:lnTo>
                    <a:lnTo>
                      <a:pt x="56" y="28"/>
                    </a:lnTo>
                    <a:lnTo>
                      <a:pt x="54" y="30"/>
                    </a:lnTo>
                    <a:lnTo>
                      <a:pt x="54" y="30"/>
                    </a:lnTo>
                    <a:lnTo>
                      <a:pt x="50" y="28"/>
                    </a:lnTo>
                    <a:lnTo>
                      <a:pt x="48" y="26"/>
                    </a:lnTo>
                    <a:lnTo>
                      <a:pt x="40" y="28"/>
                    </a:lnTo>
                    <a:lnTo>
                      <a:pt x="40" y="28"/>
                    </a:lnTo>
                    <a:lnTo>
                      <a:pt x="40" y="30"/>
                    </a:lnTo>
                    <a:lnTo>
                      <a:pt x="40" y="32"/>
                    </a:lnTo>
                    <a:lnTo>
                      <a:pt x="40" y="36"/>
                    </a:lnTo>
                    <a:lnTo>
                      <a:pt x="40" y="36"/>
                    </a:lnTo>
                    <a:lnTo>
                      <a:pt x="40" y="40"/>
                    </a:lnTo>
                    <a:lnTo>
                      <a:pt x="40" y="40"/>
                    </a:lnTo>
                    <a:lnTo>
                      <a:pt x="38" y="36"/>
                    </a:lnTo>
                    <a:lnTo>
                      <a:pt x="38" y="36"/>
                    </a:lnTo>
                    <a:lnTo>
                      <a:pt x="38" y="36"/>
                    </a:lnTo>
                    <a:lnTo>
                      <a:pt x="36" y="42"/>
                    </a:lnTo>
                    <a:lnTo>
                      <a:pt x="36" y="44"/>
                    </a:lnTo>
                    <a:lnTo>
                      <a:pt x="36" y="44"/>
                    </a:lnTo>
                    <a:lnTo>
                      <a:pt x="36" y="44"/>
                    </a:lnTo>
                    <a:lnTo>
                      <a:pt x="32" y="40"/>
                    </a:lnTo>
                    <a:lnTo>
                      <a:pt x="30" y="38"/>
                    </a:lnTo>
                    <a:lnTo>
                      <a:pt x="22" y="36"/>
                    </a:lnTo>
                    <a:lnTo>
                      <a:pt x="16" y="40"/>
                    </a:lnTo>
                    <a:lnTo>
                      <a:pt x="10" y="44"/>
                    </a:lnTo>
                    <a:lnTo>
                      <a:pt x="10" y="44"/>
                    </a:lnTo>
                    <a:lnTo>
                      <a:pt x="8" y="38"/>
                    </a:lnTo>
                    <a:lnTo>
                      <a:pt x="4" y="38"/>
                    </a:lnTo>
                    <a:lnTo>
                      <a:pt x="2"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9" name="Freeform 1245">
                <a:extLst>
                  <a:ext uri="{FF2B5EF4-FFF2-40B4-BE49-F238E27FC236}">
                    <a16:creationId xmlns:a16="http://schemas.microsoft.com/office/drawing/2014/main" id="{A41E64B5-ADB2-1133-BE3B-5F42352BD8D3}"/>
                  </a:ext>
                </a:extLst>
              </p:cNvPr>
              <p:cNvSpPr>
                <a:spLocks/>
              </p:cNvSpPr>
              <p:nvPr/>
            </p:nvSpPr>
            <p:spPr bwMode="auto">
              <a:xfrm>
                <a:off x="5110" y="2171"/>
                <a:ext cx="546" cy="662"/>
              </a:xfrm>
              <a:custGeom>
                <a:avLst/>
                <a:gdLst>
                  <a:gd name="T0" fmla="*/ 242 w 546"/>
                  <a:gd name="T1" fmla="*/ 608 h 662"/>
                  <a:gd name="T2" fmla="*/ 220 w 546"/>
                  <a:gd name="T3" fmla="*/ 594 h 662"/>
                  <a:gd name="T4" fmla="*/ 172 w 546"/>
                  <a:gd name="T5" fmla="*/ 560 h 662"/>
                  <a:gd name="T6" fmla="*/ 152 w 546"/>
                  <a:gd name="T7" fmla="*/ 542 h 662"/>
                  <a:gd name="T8" fmla="*/ 150 w 546"/>
                  <a:gd name="T9" fmla="*/ 562 h 662"/>
                  <a:gd name="T10" fmla="*/ 106 w 546"/>
                  <a:gd name="T11" fmla="*/ 570 h 662"/>
                  <a:gd name="T12" fmla="*/ 114 w 546"/>
                  <a:gd name="T13" fmla="*/ 528 h 662"/>
                  <a:gd name="T14" fmla="*/ 102 w 546"/>
                  <a:gd name="T15" fmla="*/ 489 h 662"/>
                  <a:gd name="T16" fmla="*/ 144 w 546"/>
                  <a:gd name="T17" fmla="*/ 511 h 662"/>
                  <a:gd name="T18" fmla="*/ 176 w 546"/>
                  <a:gd name="T19" fmla="*/ 505 h 662"/>
                  <a:gd name="T20" fmla="*/ 190 w 546"/>
                  <a:gd name="T21" fmla="*/ 495 h 662"/>
                  <a:gd name="T22" fmla="*/ 226 w 546"/>
                  <a:gd name="T23" fmla="*/ 491 h 662"/>
                  <a:gd name="T24" fmla="*/ 236 w 546"/>
                  <a:gd name="T25" fmla="*/ 503 h 662"/>
                  <a:gd name="T26" fmla="*/ 254 w 546"/>
                  <a:gd name="T27" fmla="*/ 477 h 662"/>
                  <a:gd name="T28" fmla="*/ 274 w 546"/>
                  <a:gd name="T29" fmla="*/ 419 h 662"/>
                  <a:gd name="T30" fmla="*/ 236 w 546"/>
                  <a:gd name="T31" fmla="*/ 439 h 662"/>
                  <a:gd name="T32" fmla="*/ 204 w 546"/>
                  <a:gd name="T33" fmla="*/ 421 h 662"/>
                  <a:gd name="T34" fmla="*/ 138 w 546"/>
                  <a:gd name="T35" fmla="*/ 443 h 662"/>
                  <a:gd name="T36" fmla="*/ 102 w 546"/>
                  <a:gd name="T37" fmla="*/ 457 h 662"/>
                  <a:gd name="T38" fmla="*/ 26 w 546"/>
                  <a:gd name="T39" fmla="*/ 441 h 662"/>
                  <a:gd name="T40" fmla="*/ 26 w 546"/>
                  <a:gd name="T41" fmla="*/ 387 h 662"/>
                  <a:gd name="T42" fmla="*/ 50 w 546"/>
                  <a:gd name="T43" fmla="*/ 393 h 662"/>
                  <a:gd name="T44" fmla="*/ 88 w 546"/>
                  <a:gd name="T45" fmla="*/ 385 h 662"/>
                  <a:gd name="T46" fmla="*/ 164 w 546"/>
                  <a:gd name="T47" fmla="*/ 421 h 662"/>
                  <a:gd name="T48" fmla="*/ 206 w 546"/>
                  <a:gd name="T49" fmla="*/ 403 h 662"/>
                  <a:gd name="T50" fmla="*/ 218 w 546"/>
                  <a:gd name="T51" fmla="*/ 369 h 662"/>
                  <a:gd name="T52" fmla="*/ 200 w 546"/>
                  <a:gd name="T53" fmla="*/ 249 h 662"/>
                  <a:gd name="T54" fmla="*/ 164 w 546"/>
                  <a:gd name="T55" fmla="*/ 283 h 662"/>
                  <a:gd name="T56" fmla="*/ 212 w 546"/>
                  <a:gd name="T57" fmla="*/ 213 h 662"/>
                  <a:gd name="T58" fmla="*/ 260 w 546"/>
                  <a:gd name="T59" fmla="*/ 183 h 662"/>
                  <a:gd name="T60" fmla="*/ 284 w 546"/>
                  <a:gd name="T61" fmla="*/ 247 h 662"/>
                  <a:gd name="T62" fmla="*/ 316 w 546"/>
                  <a:gd name="T63" fmla="*/ 193 h 662"/>
                  <a:gd name="T64" fmla="*/ 368 w 546"/>
                  <a:gd name="T65" fmla="*/ 181 h 662"/>
                  <a:gd name="T66" fmla="*/ 328 w 546"/>
                  <a:gd name="T67" fmla="*/ 102 h 662"/>
                  <a:gd name="T68" fmla="*/ 288 w 546"/>
                  <a:gd name="T69" fmla="*/ 40 h 662"/>
                  <a:gd name="T70" fmla="*/ 330 w 546"/>
                  <a:gd name="T71" fmla="*/ 54 h 662"/>
                  <a:gd name="T72" fmla="*/ 360 w 546"/>
                  <a:gd name="T73" fmla="*/ 14 h 662"/>
                  <a:gd name="T74" fmla="*/ 400 w 546"/>
                  <a:gd name="T75" fmla="*/ 4 h 662"/>
                  <a:gd name="T76" fmla="*/ 440 w 546"/>
                  <a:gd name="T77" fmla="*/ 20 h 662"/>
                  <a:gd name="T78" fmla="*/ 484 w 546"/>
                  <a:gd name="T79" fmla="*/ 82 h 662"/>
                  <a:gd name="T80" fmla="*/ 498 w 546"/>
                  <a:gd name="T81" fmla="*/ 152 h 662"/>
                  <a:gd name="T82" fmla="*/ 468 w 546"/>
                  <a:gd name="T83" fmla="*/ 217 h 662"/>
                  <a:gd name="T84" fmla="*/ 410 w 546"/>
                  <a:gd name="T85" fmla="*/ 225 h 662"/>
                  <a:gd name="T86" fmla="*/ 354 w 546"/>
                  <a:gd name="T87" fmla="*/ 223 h 662"/>
                  <a:gd name="T88" fmla="*/ 412 w 546"/>
                  <a:gd name="T89" fmla="*/ 299 h 662"/>
                  <a:gd name="T90" fmla="*/ 398 w 546"/>
                  <a:gd name="T91" fmla="*/ 407 h 662"/>
                  <a:gd name="T92" fmla="*/ 354 w 546"/>
                  <a:gd name="T93" fmla="*/ 423 h 662"/>
                  <a:gd name="T94" fmla="*/ 394 w 546"/>
                  <a:gd name="T95" fmla="*/ 445 h 662"/>
                  <a:gd name="T96" fmla="*/ 418 w 546"/>
                  <a:gd name="T97" fmla="*/ 429 h 662"/>
                  <a:gd name="T98" fmla="*/ 404 w 546"/>
                  <a:gd name="T99" fmla="*/ 501 h 662"/>
                  <a:gd name="T100" fmla="*/ 380 w 546"/>
                  <a:gd name="T101" fmla="*/ 546 h 662"/>
                  <a:gd name="T102" fmla="*/ 362 w 546"/>
                  <a:gd name="T103" fmla="*/ 548 h 662"/>
                  <a:gd name="T104" fmla="*/ 340 w 546"/>
                  <a:gd name="T105" fmla="*/ 560 h 662"/>
                  <a:gd name="T106" fmla="*/ 424 w 546"/>
                  <a:gd name="T107" fmla="*/ 570 h 662"/>
                  <a:gd name="T108" fmla="*/ 468 w 546"/>
                  <a:gd name="T109" fmla="*/ 562 h 662"/>
                  <a:gd name="T110" fmla="*/ 542 w 546"/>
                  <a:gd name="T111" fmla="*/ 588 h 662"/>
                  <a:gd name="T112" fmla="*/ 510 w 546"/>
                  <a:gd name="T113" fmla="*/ 632 h 662"/>
                  <a:gd name="T114" fmla="*/ 470 w 546"/>
                  <a:gd name="T115" fmla="*/ 620 h 662"/>
                  <a:gd name="T116" fmla="*/ 420 w 546"/>
                  <a:gd name="T117" fmla="*/ 636 h 662"/>
                  <a:gd name="T118" fmla="*/ 378 w 546"/>
                  <a:gd name="T119" fmla="*/ 642 h 662"/>
                  <a:gd name="T120" fmla="*/ 342 w 546"/>
                  <a:gd name="T121" fmla="*/ 648 h 662"/>
                  <a:gd name="T122" fmla="*/ 266 w 546"/>
                  <a:gd name="T123" fmla="*/ 634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6" h="662">
                    <a:moveTo>
                      <a:pt x="252" y="644"/>
                    </a:moveTo>
                    <a:lnTo>
                      <a:pt x="252" y="644"/>
                    </a:lnTo>
                    <a:lnTo>
                      <a:pt x="248" y="640"/>
                    </a:lnTo>
                    <a:lnTo>
                      <a:pt x="244" y="638"/>
                    </a:lnTo>
                    <a:lnTo>
                      <a:pt x="238" y="638"/>
                    </a:lnTo>
                    <a:lnTo>
                      <a:pt x="234" y="644"/>
                    </a:lnTo>
                    <a:lnTo>
                      <a:pt x="234" y="644"/>
                    </a:lnTo>
                    <a:lnTo>
                      <a:pt x="232" y="644"/>
                    </a:lnTo>
                    <a:lnTo>
                      <a:pt x="230" y="644"/>
                    </a:lnTo>
                    <a:lnTo>
                      <a:pt x="226" y="636"/>
                    </a:lnTo>
                    <a:lnTo>
                      <a:pt x="226" y="636"/>
                    </a:lnTo>
                    <a:lnTo>
                      <a:pt x="228" y="634"/>
                    </a:lnTo>
                    <a:lnTo>
                      <a:pt x="230" y="632"/>
                    </a:lnTo>
                    <a:lnTo>
                      <a:pt x="230" y="630"/>
                    </a:lnTo>
                    <a:lnTo>
                      <a:pt x="232" y="626"/>
                    </a:lnTo>
                    <a:lnTo>
                      <a:pt x="232" y="626"/>
                    </a:lnTo>
                    <a:lnTo>
                      <a:pt x="232" y="624"/>
                    </a:lnTo>
                    <a:lnTo>
                      <a:pt x="234" y="626"/>
                    </a:lnTo>
                    <a:lnTo>
                      <a:pt x="236" y="628"/>
                    </a:lnTo>
                    <a:lnTo>
                      <a:pt x="236" y="628"/>
                    </a:lnTo>
                    <a:lnTo>
                      <a:pt x="240" y="630"/>
                    </a:lnTo>
                    <a:lnTo>
                      <a:pt x="242" y="630"/>
                    </a:lnTo>
                    <a:lnTo>
                      <a:pt x="244" y="626"/>
                    </a:lnTo>
                    <a:lnTo>
                      <a:pt x="242" y="616"/>
                    </a:lnTo>
                    <a:lnTo>
                      <a:pt x="242" y="616"/>
                    </a:lnTo>
                    <a:lnTo>
                      <a:pt x="242" y="608"/>
                    </a:lnTo>
                    <a:lnTo>
                      <a:pt x="244" y="604"/>
                    </a:lnTo>
                    <a:lnTo>
                      <a:pt x="246" y="596"/>
                    </a:lnTo>
                    <a:lnTo>
                      <a:pt x="246" y="596"/>
                    </a:lnTo>
                    <a:lnTo>
                      <a:pt x="248" y="588"/>
                    </a:lnTo>
                    <a:lnTo>
                      <a:pt x="248" y="578"/>
                    </a:lnTo>
                    <a:lnTo>
                      <a:pt x="248" y="578"/>
                    </a:lnTo>
                    <a:lnTo>
                      <a:pt x="246" y="576"/>
                    </a:lnTo>
                    <a:lnTo>
                      <a:pt x="246" y="576"/>
                    </a:lnTo>
                    <a:lnTo>
                      <a:pt x="242" y="582"/>
                    </a:lnTo>
                    <a:lnTo>
                      <a:pt x="242" y="582"/>
                    </a:lnTo>
                    <a:lnTo>
                      <a:pt x="238" y="582"/>
                    </a:lnTo>
                    <a:lnTo>
                      <a:pt x="232" y="580"/>
                    </a:lnTo>
                    <a:lnTo>
                      <a:pt x="232" y="580"/>
                    </a:lnTo>
                    <a:lnTo>
                      <a:pt x="234" y="594"/>
                    </a:lnTo>
                    <a:lnTo>
                      <a:pt x="236" y="602"/>
                    </a:lnTo>
                    <a:lnTo>
                      <a:pt x="234" y="612"/>
                    </a:lnTo>
                    <a:lnTo>
                      <a:pt x="234" y="612"/>
                    </a:lnTo>
                    <a:lnTo>
                      <a:pt x="232" y="608"/>
                    </a:lnTo>
                    <a:lnTo>
                      <a:pt x="230" y="602"/>
                    </a:lnTo>
                    <a:lnTo>
                      <a:pt x="230" y="596"/>
                    </a:lnTo>
                    <a:lnTo>
                      <a:pt x="228" y="592"/>
                    </a:lnTo>
                    <a:lnTo>
                      <a:pt x="228" y="592"/>
                    </a:lnTo>
                    <a:lnTo>
                      <a:pt x="224" y="586"/>
                    </a:lnTo>
                    <a:lnTo>
                      <a:pt x="222" y="586"/>
                    </a:lnTo>
                    <a:lnTo>
                      <a:pt x="222" y="586"/>
                    </a:lnTo>
                    <a:lnTo>
                      <a:pt x="220" y="594"/>
                    </a:lnTo>
                    <a:lnTo>
                      <a:pt x="220" y="594"/>
                    </a:lnTo>
                    <a:lnTo>
                      <a:pt x="218" y="596"/>
                    </a:lnTo>
                    <a:lnTo>
                      <a:pt x="216" y="596"/>
                    </a:lnTo>
                    <a:lnTo>
                      <a:pt x="214" y="590"/>
                    </a:lnTo>
                    <a:lnTo>
                      <a:pt x="214" y="590"/>
                    </a:lnTo>
                    <a:lnTo>
                      <a:pt x="210" y="580"/>
                    </a:lnTo>
                    <a:lnTo>
                      <a:pt x="208" y="580"/>
                    </a:lnTo>
                    <a:lnTo>
                      <a:pt x="206" y="580"/>
                    </a:lnTo>
                    <a:lnTo>
                      <a:pt x="204" y="584"/>
                    </a:lnTo>
                    <a:lnTo>
                      <a:pt x="204" y="584"/>
                    </a:lnTo>
                    <a:lnTo>
                      <a:pt x="204" y="586"/>
                    </a:lnTo>
                    <a:lnTo>
                      <a:pt x="202" y="584"/>
                    </a:lnTo>
                    <a:lnTo>
                      <a:pt x="202" y="580"/>
                    </a:lnTo>
                    <a:lnTo>
                      <a:pt x="202" y="580"/>
                    </a:lnTo>
                    <a:lnTo>
                      <a:pt x="202" y="570"/>
                    </a:lnTo>
                    <a:lnTo>
                      <a:pt x="200" y="564"/>
                    </a:lnTo>
                    <a:lnTo>
                      <a:pt x="196" y="564"/>
                    </a:lnTo>
                    <a:lnTo>
                      <a:pt x="194" y="564"/>
                    </a:lnTo>
                    <a:lnTo>
                      <a:pt x="194" y="564"/>
                    </a:lnTo>
                    <a:lnTo>
                      <a:pt x="190" y="566"/>
                    </a:lnTo>
                    <a:lnTo>
                      <a:pt x="184" y="566"/>
                    </a:lnTo>
                    <a:lnTo>
                      <a:pt x="180" y="566"/>
                    </a:lnTo>
                    <a:lnTo>
                      <a:pt x="174" y="566"/>
                    </a:lnTo>
                    <a:lnTo>
                      <a:pt x="174" y="566"/>
                    </a:lnTo>
                    <a:lnTo>
                      <a:pt x="174" y="564"/>
                    </a:lnTo>
                    <a:lnTo>
                      <a:pt x="172" y="560"/>
                    </a:lnTo>
                    <a:lnTo>
                      <a:pt x="172" y="560"/>
                    </a:lnTo>
                    <a:lnTo>
                      <a:pt x="172" y="556"/>
                    </a:lnTo>
                    <a:lnTo>
                      <a:pt x="174" y="552"/>
                    </a:lnTo>
                    <a:lnTo>
                      <a:pt x="174" y="552"/>
                    </a:lnTo>
                    <a:lnTo>
                      <a:pt x="176" y="548"/>
                    </a:lnTo>
                    <a:lnTo>
                      <a:pt x="176" y="540"/>
                    </a:lnTo>
                    <a:lnTo>
                      <a:pt x="176" y="540"/>
                    </a:lnTo>
                    <a:lnTo>
                      <a:pt x="176" y="538"/>
                    </a:lnTo>
                    <a:lnTo>
                      <a:pt x="176" y="538"/>
                    </a:lnTo>
                    <a:lnTo>
                      <a:pt x="172" y="540"/>
                    </a:lnTo>
                    <a:lnTo>
                      <a:pt x="172" y="540"/>
                    </a:lnTo>
                    <a:lnTo>
                      <a:pt x="170" y="536"/>
                    </a:lnTo>
                    <a:lnTo>
                      <a:pt x="166" y="532"/>
                    </a:lnTo>
                    <a:lnTo>
                      <a:pt x="162" y="515"/>
                    </a:lnTo>
                    <a:lnTo>
                      <a:pt x="162" y="515"/>
                    </a:lnTo>
                    <a:lnTo>
                      <a:pt x="164" y="509"/>
                    </a:lnTo>
                    <a:lnTo>
                      <a:pt x="166" y="511"/>
                    </a:lnTo>
                    <a:lnTo>
                      <a:pt x="166" y="511"/>
                    </a:lnTo>
                    <a:lnTo>
                      <a:pt x="164" y="509"/>
                    </a:lnTo>
                    <a:lnTo>
                      <a:pt x="162" y="509"/>
                    </a:lnTo>
                    <a:lnTo>
                      <a:pt x="162" y="511"/>
                    </a:lnTo>
                    <a:lnTo>
                      <a:pt x="160" y="515"/>
                    </a:lnTo>
                    <a:lnTo>
                      <a:pt x="160" y="515"/>
                    </a:lnTo>
                    <a:lnTo>
                      <a:pt x="156" y="530"/>
                    </a:lnTo>
                    <a:lnTo>
                      <a:pt x="152" y="542"/>
                    </a:lnTo>
                    <a:lnTo>
                      <a:pt x="152" y="542"/>
                    </a:lnTo>
                    <a:lnTo>
                      <a:pt x="154" y="544"/>
                    </a:lnTo>
                    <a:lnTo>
                      <a:pt x="158" y="544"/>
                    </a:lnTo>
                    <a:lnTo>
                      <a:pt x="162" y="544"/>
                    </a:lnTo>
                    <a:lnTo>
                      <a:pt x="164" y="546"/>
                    </a:lnTo>
                    <a:lnTo>
                      <a:pt x="166" y="548"/>
                    </a:lnTo>
                    <a:lnTo>
                      <a:pt x="168" y="560"/>
                    </a:lnTo>
                    <a:lnTo>
                      <a:pt x="168" y="560"/>
                    </a:lnTo>
                    <a:lnTo>
                      <a:pt x="164" y="566"/>
                    </a:lnTo>
                    <a:lnTo>
                      <a:pt x="164" y="566"/>
                    </a:lnTo>
                    <a:lnTo>
                      <a:pt x="164" y="564"/>
                    </a:lnTo>
                    <a:lnTo>
                      <a:pt x="162" y="556"/>
                    </a:lnTo>
                    <a:lnTo>
                      <a:pt x="162" y="556"/>
                    </a:lnTo>
                    <a:lnTo>
                      <a:pt x="162" y="552"/>
                    </a:lnTo>
                    <a:lnTo>
                      <a:pt x="160" y="552"/>
                    </a:lnTo>
                    <a:lnTo>
                      <a:pt x="158" y="554"/>
                    </a:lnTo>
                    <a:lnTo>
                      <a:pt x="158" y="554"/>
                    </a:lnTo>
                    <a:lnTo>
                      <a:pt x="154" y="558"/>
                    </a:lnTo>
                    <a:lnTo>
                      <a:pt x="154" y="560"/>
                    </a:lnTo>
                    <a:lnTo>
                      <a:pt x="154" y="564"/>
                    </a:lnTo>
                    <a:lnTo>
                      <a:pt x="154" y="564"/>
                    </a:lnTo>
                    <a:lnTo>
                      <a:pt x="156" y="568"/>
                    </a:lnTo>
                    <a:lnTo>
                      <a:pt x="154" y="572"/>
                    </a:lnTo>
                    <a:lnTo>
                      <a:pt x="154" y="572"/>
                    </a:lnTo>
                    <a:lnTo>
                      <a:pt x="152" y="568"/>
                    </a:lnTo>
                    <a:lnTo>
                      <a:pt x="150" y="562"/>
                    </a:lnTo>
                    <a:lnTo>
                      <a:pt x="150" y="562"/>
                    </a:lnTo>
                    <a:lnTo>
                      <a:pt x="146" y="556"/>
                    </a:lnTo>
                    <a:lnTo>
                      <a:pt x="146" y="556"/>
                    </a:lnTo>
                    <a:lnTo>
                      <a:pt x="146" y="556"/>
                    </a:lnTo>
                    <a:lnTo>
                      <a:pt x="144" y="564"/>
                    </a:lnTo>
                    <a:lnTo>
                      <a:pt x="144" y="564"/>
                    </a:lnTo>
                    <a:lnTo>
                      <a:pt x="144" y="566"/>
                    </a:lnTo>
                    <a:lnTo>
                      <a:pt x="142" y="564"/>
                    </a:lnTo>
                    <a:lnTo>
                      <a:pt x="142" y="564"/>
                    </a:lnTo>
                    <a:lnTo>
                      <a:pt x="140" y="560"/>
                    </a:lnTo>
                    <a:lnTo>
                      <a:pt x="138" y="562"/>
                    </a:lnTo>
                    <a:lnTo>
                      <a:pt x="136" y="568"/>
                    </a:lnTo>
                    <a:lnTo>
                      <a:pt x="136" y="568"/>
                    </a:lnTo>
                    <a:lnTo>
                      <a:pt x="134" y="572"/>
                    </a:lnTo>
                    <a:lnTo>
                      <a:pt x="132" y="574"/>
                    </a:lnTo>
                    <a:lnTo>
                      <a:pt x="126" y="570"/>
                    </a:lnTo>
                    <a:lnTo>
                      <a:pt x="126" y="570"/>
                    </a:lnTo>
                    <a:lnTo>
                      <a:pt x="118" y="562"/>
                    </a:lnTo>
                    <a:lnTo>
                      <a:pt x="116" y="562"/>
                    </a:lnTo>
                    <a:lnTo>
                      <a:pt x="114" y="562"/>
                    </a:lnTo>
                    <a:lnTo>
                      <a:pt x="112" y="566"/>
                    </a:lnTo>
                    <a:lnTo>
                      <a:pt x="110" y="572"/>
                    </a:lnTo>
                    <a:lnTo>
                      <a:pt x="110" y="572"/>
                    </a:lnTo>
                    <a:lnTo>
                      <a:pt x="110" y="574"/>
                    </a:lnTo>
                    <a:lnTo>
                      <a:pt x="108" y="572"/>
                    </a:lnTo>
                    <a:lnTo>
                      <a:pt x="106" y="572"/>
                    </a:lnTo>
                    <a:lnTo>
                      <a:pt x="106" y="570"/>
                    </a:lnTo>
                    <a:lnTo>
                      <a:pt x="106" y="570"/>
                    </a:lnTo>
                    <a:lnTo>
                      <a:pt x="104" y="556"/>
                    </a:lnTo>
                    <a:lnTo>
                      <a:pt x="102" y="542"/>
                    </a:lnTo>
                    <a:lnTo>
                      <a:pt x="102" y="542"/>
                    </a:lnTo>
                    <a:lnTo>
                      <a:pt x="104" y="536"/>
                    </a:lnTo>
                    <a:lnTo>
                      <a:pt x="108" y="534"/>
                    </a:lnTo>
                    <a:lnTo>
                      <a:pt x="110" y="534"/>
                    </a:lnTo>
                    <a:lnTo>
                      <a:pt x="112" y="536"/>
                    </a:lnTo>
                    <a:lnTo>
                      <a:pt x="112" y="536"/>
                    </a:lnTo>
                    <a:lnTo>
                      <a:pt x="114" y="538"/>
                    </a:lnTo>
                    <a:lnTo>
                      <a:pt x="116" y="534"/>
                    </a:lnTo>
                    <a:lnTo>
                      <a:pt x="116" y="534"/>
                    </a:lnTo>
                    <a:lnTo>
                      <a:pt x="118" y="534"/>
                    </a:lnTo>
                    <a:lnTo>
                      <a:pt x="120" y="534"/>
                    </a:lnTo>
                    <a:lnTo>
                      <a:pt x="124" y="540"/>
                    </a:lnTo>
                    <a:lnTo>
                      <a:pt x="128" y="546"/>
                    </a:lnTo>
                    <a:lnTo>
                      <a:pt x="132" y="550"/>
                    </a:lnTo>
                    <a:lnTo>
                      <a:pt x="132" y="550"/>
                    </a:lnTo>
                    <a:lnTo>
                      <a:pt x="130" y="538"/>
                    </a:lnTo>
                    <a:lnTo>
                      <a:pt x="128" y="530"/>
                    </a:lnTo>
                    <a:lnTo>
                      <a:pt x="124" y="526"/>
                    </a:lnTo>
                    <a:lnTo>
                      <a:pt x="122" y="524"/>
                    </a:lnTo>
                    <a:lnTo>
                      <a:pt x="120" y="526"/>
                    </a:lnTo>
                    <a:lnTo>
                      <a:pt x="120" y="526"/>
                    </a:lnTo>
                    <a:lnTo>
                      <a:pt x="116" y="528"/>
                    </a:lnTo>
                    <a:lnTo>
                      <a:pt x="114" y="528"/>
                    </a:lnTo>
                    <a:lnTo>
                      <a:pt x="112" y="528"/>
                    </a:lnTo>
                    <a:lnTo>
                      <a:pt x="112" y="528"/>
                    </a:lnTo>
                    <a:lnTo>
                      <a:pt x="108" y="528"/>
                    </a:lnTo>
                    <a:lnTo>
                      <a:pt x="106" y="530"/>
                    </a:lnTo>
                    <a:lnTo>
                      <a:pt x="104" y="538"/>
                    </a:lnTo>
                    <a:lnTo>
                      <a:pt x="104" y="538"/>
                    </a:lnTo>
                    <a:lnTo>
                      <a:pt x="100" y="540"/>
                    </a:lnTo>
                    <a:lnTo>
                      <a:pt x="98" y="536"/>
                    </a:lnTo>
                    <a:lnTo>
                      <a:pt x="98" y="524"/>
                    </a:lnTo>
                    <a:lnTo>
                      <a:pt x="98" y="524"/>
                    </a:lnTo>
                    <a:lnTo>
                      <a:pt x="100" y="519"/>
                    </a:lnTo>
                    <a:lnTo>
                      <a:pt x="100" y="519"/>
                    </a:lnTo>
                    <a:lnTo>
                      <a:pt x="100" y="517"/>
                    </a:lnTo>
                    <a:lnTo>
                      <a:pt x="98" y="519"/>
                    </a:lnTo>
                    <a:lnTo>
                      <a:pt x="96" y="524"/>
                    </a:lnTo>
                    <a:lnTo>
                      <a:pt x="96" y="524"/>
                    </a:lnTo>
                    <a:lnTo>
                      <a:pt x="94" y="526"/>
                    </a:lnTo>
                    <a:lnTo>
                      <a:pt x="92" y="526"/>
                    </a:lnTo>
                    <a:lnTo>
                      <a:pt x="90" y="521"/>
                    </a:lnTo>
                    <a:lnTo>
                      <a:pt x="90" y="521"/>
                    </a:lnTo>
                    <a:lnTo>
                      <a:pt x="90" y="519"/>
                    </a:lnTo>
                    <a:lnTo>
                      <a:pt x="90" y="519"/>
                    </a:lnTo>
                    <a:lnTo>
                      <a:pt x="90" y="507"/>
                    </a:lnTo>
                    <a:lnTo>
                      <a:pt x="94" y="501"/>
                    </a:lnTo>
                    <a:lnTo>
                      <a:pt x="98" y="495"/>
                    </a:lnTo>
                    <a:lnTo>
                      <a:pt x="102" y="489"/>
                    </a:lnTo>
                    <a:lnTo>
                      <a:pt x="102" y="489"/>
                    </a:lnTo>
                    <a:lnTo>
                      <a:pt x="102" y="487"/>
                    </a:lnTo>
                    <a:lnTo>
                      <a:pt x="104" y="489"/>
                    </a:lnTo>
                    <a:lnTo>
                      <a:pt x="104" y="491"/>
                    </a:lnTo>
                    <a:lnTo>
                      <a:pt x="104" y="491"/>
                    </a:lnTo>
                    <a:lnTo>
                      <a:pt x="112" y="503"/>
                    </a:lnTo>
                    <a:lnTo>
                      <a:pt x="114" y="507"/>
                    </a:lnTo>
                    <a:lnTo>
                      <a:pt x="116" y="507"/>
                    </a:lnTo>
                    <a:lnTo>
                      <a:pt x="118" y="507"/>
                    </a:lnTo>
                    <a:lnTo>
                      <a:pt x="120" y="503"/>
                    </a:lnTo>
                    <a:lnTo>
                      <a:pt x="126" y="493"/>
                    </a:lnTo>
                    <a:lnTo>
                      <a:pt x="126" y="493"/>
                    </a:lnTo>
                    <a:lnTo>
                      <a:pt x="130" y="489"/>
                    </a:lnTo>
                    <a:lnTo>
                      <a:pt x="132" y="489"/>
                    </a:lnTo>
                    <a:lnTo>
                      <a:pt x="132" y="489"/>
                    </a:lnTo>
                    <a:lnTo>
                      <a:pt x="140" y="495"/>
                    </a:lnTo>
                    <a:lnTo>
                      <a:pt x="140" y="495"/>
                    </a:lnTo>
                    <a:lnTo>
                      <a:pt x="140" y="495"/>
                    </a:lnTo>
                    <a:lnTo>
                      <a:pt x="142" y="493"/>
                    </a:lnTo>
                    <a:lnTo>
                      <a:pt x="144" y="491"/>
                    </a:lnTo>
                    <a:lnTo>
                      <a:pt x="146" y="493"/>
                    </a:lnTo>
                    <a:lnTo>
                      <a:pt x="146" y="493"/>
                    </a:lnTo>
                    <a:lnTo>
                      <a:pt x="144" y="497"/>
                    </a:lnTo>
                    <a:lnTo>
                      <a:pt x="144" y="501"/>
                    </a:lnTo>
                    <a:lnTo>
                      <a:pt x="142" y="505"/>
                    </a:lnTo>
                    <a:lnTo>
                      <a:pt x="144" y="511"/>
                    </a:lnTo>
                    <a:lnTo>
                      <a:pt x="144" y="511"/>
                    </a:lnTo>
                    <a:lnTo>
                      <a:pt x="146" y="513"/>
                    </a:lnTo>
                    <a:lnTo>
                      <a:pt x="148" y="513"/>
                    </a:lnTo>
                    <a:lnTo>
                      <a:pt x="150" y="513"/>
                    </a:lnTo>
                    <a:lnTo>
                      <a:pt x="150" y="507"/>
                    </a:lnTo>
                    <a:lnTo>
                      <a:pt x="150" y="507"/>
                    </a:lnTo>
                    <a:lnTo>
                      <a:pt x="152" y="501"/>
                    </a:lnTo>
                    <a:lnTo>
                      <a:pt x="154" y="495"/>
                    </a:lnTo>
                    <a:lnTo>
                      <a:pt x="154" y="489"/>
                    </a:lnTo>
                    <a:lnTo>
                      <a:pt x="156" y="483"/>
                    </a:lnTo>
                    <a:lnTo>
                      <a:pt x="156" y="483"/>
                    </a:lnTo>
                    <a:lnTo>
                      <a:pt x="156" y="479"/>
                    </a:lnTo>
                    <a:lnTo>
                      <a:pt x="158" y="479"/>
                    </a:lnTo>
                    <a:lnTo>
                      <a:pt x="158" y="479"/>
                    </a:lnTo>
                    <a:lnTo>
                      <a:pt x="164" y="487"/>
                    </a:lnTo>
                    <a:lnTo>
                      <a:pt x="168" y="497"/>
                    </a:lnTo>
                    <a:lnTo>
                      <a:pt x="168" y="497"/>
                    </a:lnTo>
                    <a:lnTo>
                      <a:pt x="170" y="487"/>
                    </a:lnTo>
                    <a:lnTo>
                      <a:pt x="170" y="483"/>
                    </a:lnTo>
                    <a:lnTo>
                      <a:pt x="174" y="483"/>
                    </a:lnTo>
                    <a:lnTo>
                      <a:pt x="174" y="483"/>
                    </a:lnTo>
                    <a:lnTo>
                      <a:pt x="174" y="485"/>
                    </a:lnTo>
                    <a:lnTo>
                      <a:pt x="176" y="489"/>
                    </a:lnTo>
                    <a:lnTo>
                      <a:pt x="176" y="497"/>
                    </a:lnTo>
                    <a:lnTo>
                      <a:pt x="176" y="497"/>
                    </a:lnTo>
                    <a:lnTo>
                      <a:pt x="176" y="505"/>
                    </a:lnTo>
                    <a:lnTo>
                      <a:pt x="178" y="505"/>
                    </a:lnTo>
                    <a:lnTo>
                      <a:pt x="180" y="505"/>
                    </a:lnTo>
                    <a:lnTo>
                      <a:pt x="180" y="505"/>
                    </a:lnTo>
                    <a:lnTo>
                      <a:pt x="184" y="497"/>
                    </a:lnTo>
                    <a:lnTo>
                      <a:pt x="184" y="491"/>
                    </a:lnTo>
                    <a:lnTo>
                      <a:pt x="184" y="483"/>
                    </a:lnTo>
                    <a:lnTo>
                      <a:pt x="184" y="483"/>
                    </a:lnTo>
                    <a:lnTo>
                      <a:pt x="182" y="477"/>
                    </a:lnTo>
                    <a:lnTo>
                      <a:pt x="182" y="475"/>
                    </a:lnTo>
                    <a:lnTo>
                      <a:pt x="182" y="473"/>
                    </a:lnTo>
                    <a:lnTo>
                      <a:pt x="182" y="473"/>
                    </a:lnTo>
                    <a:lnTo>
                      <a:pt x="184" y="471"/>
                    </a:lnTo>
                    <a:lnTo>
                      <a:pt x="186" y="471"/>
                    </a:lnTo>
                    <a:lnTo>
                      <a:pt x="188" y="477"/>
                    </a:lnTo>
                    <a:lnTo>
                      <a:pt x="188" y="477"/>
                    </a:lnTo>
                    <a:lnTo>
                      <a:pt x="190" y="483"/>
                    </a:lnTo>
                    <a:lnTo>
                      <a:pt x="190" y="483"/>
                    </a:lnTo>
                    <a:lnTo>
                      <a:pt x="192" y="483"/>
                    </a:lnTo>
                    <a:lnTo>
                      <a:pt x="192" y="481"/>
                    </a:lnTo>
                    <a:lnTo>
                      <a:pt x="194" y="481"/>
                    </a:lnTo>
                    <a:lnTo>
                      <a:pt x="194" y="483"/>
                    </a:lnTo>
                    <a:lnTo>
                      <a:pt x="194" y="483"/>
                    </a:lnTo>
                    <a:lnTo>
                      <a:pt x="194" y="489"/>
                    </a:lnTo>
                    <a:lnTo>
                      <a:pt x="194" y="491"/>
                    </a:lnTo>
                    <a:lnTo>
                      <a:pt x="192" y="493"/>
                    </a:lnTo>
                    <a:lnTo>
                      <a:pt x="190" y="495"/>
                    </a:lnTo>
                    <a:lnTo>
                      <a:pt x="190" y="495"/>
                    </a:lnTo>
                    <a:lnTo>
                      <a:pt x="194" y="501"/>
                    </a:lnTo>
                    <a:lnTo>
                      <a:pt x="196" y="503"/>
                    </a:lnTo>
                    <a:lnTo>
                      <a:pt x="200" y="505"/>
                    </a:lnTo>
                    <a:lnTo>
                      <a:pt x="202" y="511"/>
                    </a:lnTo>
                    <a:lnTo>
                      <a:pt x="202" y="511"/>
                    </a:lnTo>
                    <a:lnTo>
                      <a:pt x="202" y="515"/>
                    </a:lnTo>
                    <a:lnTo>
                      <a:pt x="202" y="515"/>
                    </a:lnTo>
                    <a:lnTo>
                      <a:pt x="202" y="517"/>
                    </a:lnTo>
                    <a:lnTo>
                      <a:pt x="202" y="515"/>
                    </a:lnTo>
                    <a:lnTo>
                      <a:pt x="202" y="515"/>
                    </a:lnTo>
                    <a:lnTo>
                      <a:pt x="204" y="515"/>
                    </a:lnTo>
                    <a:lnTo>
                      <a:pt x="206" y="511"/>
                    </a:lnTo>
                    <a:lnTo>
                      <a:pt x="206" y="503"/>
                    </a:lnTo>
                    <a:lnTo>
                      <a:pt x="206" y="503"/>
                    </a:lnTo>
                    <a:lnTo>
                      <a:pt x="208" y="495"/>
                    </a:lnTo>
                    <a:lnTo>
                      <a:pt x="210" y="493"/>
                    </a:lnTo>
                    <a:lnTo>
                      <a:pt x="212" y="495"/>
                    </a:lnTo>
                    <a:lnTo>
                      <a:pt x="212" y="495"/>
                    </a:lnTo>
                    <a:lnTo>
                      <a:pt x="214" y="499"/>
                    </a:lnTo>
                    <a:lnTo>
                      <a:pt x="216" y="499"/>
                    </a:lnTo>
                    <a:lnTo>
                      <a:pt x="222" y="497"/>
                    </a:lnTo>
                    <a:lnTo>
                      <a:pt x="222" y="497"/>
                    </a:lnTo>
                    <a:lnTo>
                      <a:pt x="224" y="495"/>
                    </a:lnTo>
                    <a:lnTo>
                      <a:pt x="226" y="491"/>
                    </a:lnTo>
                    <a:lnTo>
                      <a:pt x="226" y="491"/>
                    </a:lnTo>
                    <a:lnTo>
                      <a:pt x="224" y="487"/>
                    </a:lnTo>
                    <a:lnTo>
                      <a:pt x="224" y="485"/>
                    </a:lnTo>
                    <a:lnTo>
                      <a:pt x="220" y="485"/>
                    </a:lnTo>
                    <a:lnTo>
                      <a:pt x="220" y="485"/>
                    </a:lnTo>
                    <a:lnTo>
                      <a:pt x="218" y="489"/>
                    </a:lnTo>
                    <a:lnTo>
                      <a:pt x="214" y="487"/>
                    </a:lnTo>
                    <a:lnTo>
                      <a:pt x="212" y="485"/>
                    </a:lnTo>
                    <a:lnTo>
                      <a:pt x="210" y="479"/>
                    </a:lnTo>
                    <a:lnTo>
                      <a:pt x="210" y="479"/>
                    </a:lnTo>
                    <a:lnTo>
                      <a:pt x="208" y="475"/>
                    </a:lnTo>
                    <a:lnTo>
                      <a:pt x="208" y="471"/>
                    </a:lnTo>
                    <a:lnTo>
                      <a:pt x="208" y="471"/>
                    </a:lnTo>
                    <a:lnTo>
                      <a:pt x="210" y="467"/>
                    </a:lnTo>
                    <a:lnTo>
                      <a:pt x="212" y="467"/>
                    </a:lnTo>
                    <a:lnTo>
                      <a:pt x="212" y="467"/>
                    </a:lnTo>
                    <a:lnTo>
                      <a:pt x="218" y="473"/>
                    </a:lnTo>
                    <a:lnTo>
                      <a:pt x="222" y="473"/>
                    </a:lnTo>
                    <a:lnTo>
                      <a:pt x="226" y="469"/>
                    </a:lnTo>
                    <a:lnTo>
                      <a:pt x="226" y="469"/>
                    </a:lnTo>
                    <a:lnTo>
                      <a:pt x="228" y="469"/>
                    </a:lnTo>
                    <a:lnTo>
                      <a:pt x="230" y="469"/>
                    </a:lnTo>
                    <a:lnTo>
                      <a:pt x="234" y="475"/>
                    </a:lnTo>
                    <a:lnTo>
                      <a:pt x="236" y="485"/>
                    </a:lnTo>
                    <a:lnTo>
                      <a:pt x="236" y="497"/>
                    </a:lnTo>
                    <a:lnTo>
                      <a:pt x="236" y="497"/>
                    </a:lnTo>
                    <a:lnTo>
                      <a:pt x="236" y="503"/>
                    </a:lnTo>
                    <a:lnTo>
                      <a:pt x="238" y="507"/>
                    </a:lnTo>
                    <a:lnTo>
                      <a:pt x="238" y="507"/>
                    </a:lnTo>
                    <a:lnTo>
                      <a:pt x="238" y="509"/>
                    </a:lnTo>
                    <a:lnTo>
                      <a:pt x="240" y="511"/>
                    </a:lnTo>
                    <a:lnTo>
                      <a:pt x="244" y="509"/>
                    </a:lnTo>
                    <a:lnTo>
                      <a:pt x="244" y="509"/>
                    </a:lnTo>
                    <a:lnTo>
                      <a:pt x="248" y="501"/>
                    </a:lnTo>
                    <a:lnTo>
                      <a:pt x="248" y="501"/>
                    </a:lnTo>
                    <a:lnTo>
                      <a:pt x="250" y="501"/>
                    </a:lnTo>
                    <a:lnTo>
                      <a:pt x="252" y="505"/>
                    </a:lnTo>
                    <a:lnTo>
                      <a:pt x="252" y="505"/>
                    </a:lnTo>
                    <a:lnTo>
                      <a:pt x="252" y="507"/>
                    </a:lnTo>
                    <a:lnTo>
                      <a:pt x="254" y="505"/>
                    </a:lnTo>
                    <a:lnTo>
                      <a:pt x="256" y="499"/>
                    </a:lnTo>
                    <a:lnTo>
                      <a:pt x="256" y="499"/>
                    </a:lnTo>
                    <a:lnTo>
                      <a:pt x="256" y="497"/>
                    </a:lnTo>
                    <a:lnTo>
                      <a:pt x="256" y="495"/>
                    </a:lnTo>
                    <a:lnTo>
                      <a:pt x="254" y="493"/>
                    </a:lnTo>
                    <a:lnTo>
                      <a:pt x="254" y="493"/>
                    </a:lnTo>
                    <a:lnTo>
                      <a:pt x="250" y="489"/>
                    </a:lnTo>
                    <a:lnTo>
                      <a:pt x="250" y="481"/>
                    </a:lnTo>
                    <a:lnTo>
                      <a:pt x="250" y="481"/>
                    </a:lnTo>
                    <a:lnTo>
                      <a:pt x="250" y="479"/>
                    </a:lnTo>
                    <a:lnTo>
                      <a:pt x="252" y="477"/>
                    </a:lnTo>
                    <a:lnTo>
                      <a:pt x="254" y="477"/>
                    </a:lnTo>
                    <a:lnTo>
                      <a:pt x="254" y="477"/>
                    </a:lnTo>
                    <a:lnTo>
                      <a:pt x="260" y="477"/>
                    </a:lnTo>
                    <a:lnTo>
                      <a:pt x="262" y="477"/>
                    </a:lnTo>
                    <a:lnTo>
                      <a:pt x="262" y="473"/>
                    </a:lnTo>
                    <a:lnTo>
                      <a:pt x="262" y="473"/>
                    </a:lnTo>
                    <a:lnTo>
                      <a:pt x="262" y="465"/>
                    </a:lnTo>
                    <a:lnTo>
                      <a:pt x="260" y="457"/>
                    </a:lnTo>
                    <a:lnTo>
                      <a:pt x="260" y="457"/>
                    </a:lnTo>
                    <a:lnTo>
                      <a:pt x="258" y="453"/>
                    </a:lnTo>
                    <a:lnTo>
                      <a:pt x="256" y="453"/>
                    </a:lnTo>
                    <a:lnTo>
                      <a:pt x="252" y="457"/>
                    </a:lnTo>
                    <a:lnTo>
                      <a:pt x="252" y="457"/>
                    </a:lnTo>
                    <a:lnTo>
                      <a:pt x="250" y="459"/>
                    </a:lnTo>
                    <a:lnTo>
                      <a:pt x="248" y="457"/>
                    </a:lnTo>
                    <a:lnTo>
                      <a:pt x="248" y="445"/>
                    </a:lnTo>
                    <a:lnTo>
                      <a:pt x="248" y="445"/>
                    </a:lnTo>
                    <a:lnTo>
                      <a:pt x="252" y="437"/>
                    </a:lnTo>
                    <a:lnTo>
                      <a:pt x="256" y="433"/>
                    </a:lnTo>
                    <a:lnTo>
                      <a:pt x="260" y="431"/>
                    </a:lnTo>
                    <a:lnTo>
                      <a:pt x="264" y="433"/>
                    </a:lnTo>
                    <a:lnTo>
                      <a:pt x="264" y="433"/>
                    </a:lnTo>
                    <a:lnTo>
                      <a:pt x="268" y="435"/>
                    </a:lnTo>
                    <a:lnTo>
                      <a:pt x="272" y="435"/>
                    </a:lnTo>
                    <a:lnTo>
                      <a:pt x="280" y="433"/>
                    </a:lnTo>
                    <a:lnTo>
                      <a:pt x="280" y="433"/>
                    </a:lnTo>
                    <a:lnTo>
                      <a:pt x="276" y="425"/>
                    </a:lnTo>
                    <a:lnTo>
                      <a:pt x="274" y="419"/>
                    </a:lnTo>
                    <a:lnTo>
                      <a:pt x="272" y="411"/>
                    </a:lnTo>
                    <a:lnTo>
                      <a:pt x="272" y="411"/>
                    </a:lnTo>
                    <a:lnTo>
                      <a:pt x="272" y="407"/>
                    </a:lnTo>
                    <a:lnTo>
                      <a:pt x="272" y="407"/>
                    </a:lnTo>
                    <a:lnTo>
                      <a:pt x="268" y="411"/>
                    </a:lnTo>
                    <a:lnTo>
                      <a:pt x="268" y="411"/>
                    </a:lnTo>
                    <a:lnTo>
                      <a:pt x="264" y="419"/>
                    </a:lnTo>
                    <a:lnTo>
                      <a:pt x="260" y="419"/>
                    </a:lnTo>
                    <a:lnTo>
                      <a:pt x="258" y="415"/>
                    </a:lnTo>
                    <a:lnTo>
                      <a:pt x="254" y="407"/>
                    </a:lnTo>
                    <a:lnTo>
                      <a:pt x="254" y="407"/>
                    </a:lnTo>
                    <a:lnTo>
                      <a:pt x="256" y="413"/>
                    </a:lnTo>
                    <a:lnTo>
                      <a:pt x="256" y="417"/>
                    </a:lnTo>
                    <a:lnTo>
                      <a:pt x="254" y="421"/>
                    </a:lnTo>
                    <a:lnTo>
                      <a:pt x="254" y="421"/>
                    </a:lnTo>
                    <a:lnTo>
                      <a:pt x="250" y="423"/>
                    </a:lnTo>
                    <a:lnTo>
                      <a:pt x="246" y="421"/>
                    </a:lnTo>
                    <a:lnTo>
                      <a:pt x="242" y="415"/>
                    </a:lnTo>
                    <a:lnTo>
                      <a:pt x="240" y="403"/>
                    </a:lnTo>
                    <a:lnTo>
                      <a:pt x="240" y="403"/>
                    </a:lnTo>
                    <a:lnTo>
                      <a:pt x="242" y="421"/>
                    </a:lnTo>
                    <a:lnTo>
                      <a:pt x="244" y="429"/>
                    </a:lnTo>
                    <a:lnTo>
                      <a:pt x="242" y="437"/>
                    </a:lnTo>
                    <a:lnTo>
                      <a:pt x="242" y="437"/>
                    </a:lnTo>
                    <a:lnTo>
                      <a:pt x="240" y="437"/>
                    </a:lnTo>
                    <a:lnTo>
                      <a:pt x="236" y="439"/>
                    </a:lnTo>
                    <a:lnTo>
                      <a:pt x="234" y="445"/>
                    </a:lnTo>
                    <a:lnTo>
                      <a:pt x="234" y="453"/>
                    </a:lnTo>
                    <a:lnTo>
                      <a:pt x="234" y="453"/>
                    </a:lnTo>
                    <a:lnTo>
                      <a:pt x="232" y="457"/>
                    </a:lnTo>
                    <a:lnTo>
                      <a:pt x="232" y="459"/>
                    </a:lnTo>
                    <a:lnTo>
                      <a:pt x="232" y="459"/>
                    </a:lnTo>
                    <a:lnTo>
                      <a:pt x="230" y="457"/>
                    </a:lnTo>
                    <a:lnTo>
                      <a:pt x="228" y="453"/>
                    </a:lnTo>
                    <a:lnTo>
                      <a:pt x="228" y="453"/>
                    </a:lnTo>
                    <a:lnTo>
                      <a:pt x="230" y="441"/>
                    </a:lnTo>
                    <a:lnTo>
                      <a:pt x="230" y="437"/>
                    </a:lnTo>
                    <a:lnTo>
                      <a:pt x="228" y="437"/>
                    </a:lnTo>
                    <a:lnTo>
                      <a:pt x="226" y="437"/>
                    </a:lnTo>
                    <a:lnTo>
                      <a:pt x="222" y="437"/>
                    </a:lnTo>
                    <a:lnTo>
                      <a:pt x="222" y="437"/>
                    </a:lnTo>
                    <a:lnTo>
                      <a:pt x="220" y="431"/>
                    </a:lnTo>
                    <a:lnTo>
                      <a:pt x="222" y="425"/>
                    </a:lnTo>
                    <a:lnTo>
                      <a:pt x="222" y="425"/>
                    </a:lnTo>
                    <a:lnTo>
                      <a:pt x="224" y="421"/>
                    </a:lnTo>
                    <a:lnTo>
                      <a:pt x="226" y="421"/>
                    </a:lnTo>
                    <a:lnTo>
                      <a:pt x="228" y="423"/>
                    </a:lnTo>
                    <a:lnTo>
                      <a:pt x="230" y="421"/>
                    </a:lnTo>
                    <a:lnTo>
                      <a:pt x="230" y="421"/>
                    </a:lnTo>
                    <a:lnTo>
                      <a:pt x="222" y="419"/>
                    </a:lnTo>
                    <a:lnTo>
                      <a:pt x="212" y="419"/>
                    </a:lnTo>
                    <a:lnTo>
                      <a:pt x="204" y="421"/>
                    </a:lnTo>
                    <a:lnTo>
                      <a:pt x="196" y="427"/>
                    </a:lnTo>
                    <a:lnTo>
                      <a:pt x="196" y="427"/>
                    </a:lnTo>
                    <a:lnTo>
                      <a:pt x="194" y="435"/>
                    </a:lnTo>
                    <a:lnTo>
                      <a:pt x="190" y="441"/>
                    </a:lnTo>
                    <a:lnTo>
                      <a:pt x="184" y="451"/>
                    </a:lnTo>
                    <a:lnTo>
                      <a:pt x="184" y="451"/>
                    </a:lnTo>
                    <a:lnTo>
                      <a:pt x="182" y="449"/>
                    </a:lnTo>
                    <a:lnTo>
                      <a:pt x="182" y="449"/>
                    </a:lnTo>
                    <a:lnTo>
                      <a:pt x="182" y="443"/>
                    </a:lnTo>
                    <a:lnTo>
                      <a:pt x="182" y="437"/>
                    </a:lnTo>
                    <a:lnTo>
                      <a:pt x="182" y="431"/>
                    </a:lnTo>
                    <a:lnTo>
                      <a:pt x="182" y="427"/>
                    </a:lnTo>
                    <a:lnTo>
                      <a:pt x="182" y="427"/>
                    </a:lnTo>
                    <a:lnTo>
                      <a:pt x="180" y="431"/>
                    </a:lnTo>
                    <a:lnTo>
                      <a:pt x="180" y="435"/>
                    </a:lnTo>
                    <a:lnTo>
                      <a:pt x="180" y="445"/>
                    </a:lnTo>
                    <a:lnTo>
                      <a:pt x="180" y="445"/>
                    </a:lnTo>
                    <a:lnTo>
                      <a:pt x="174" y="443"/>
                    </a:lnTo>
                    <a:lnTo>
                      <a:pt x="168" y="443"/>
                    </a:lnTo>
                    <a:lnTo>
                      <a:pt x="158" y="445"/>
                    </a:lnTo>
                    <a:lnTo>
                      <a:pt x="148" y="449"/>
                    </a:lnTo>
                    <a:lnTo>
                      <a:pt x="136" y="457"/>
                    </a:lnTo>
                    <a:lnTo>
                      <a:pt x="136" y="457"/>
                    </a:lnTo>
                    <a:lnTo>
                      <a:pt x="138" y="449"/>
                    </a:lnTo>
                    <a:lnTo>
                      <a:pt x="138" y="443"/>
                    </a:lnTo>
                    <a:lnTo>
                      <a:pt x="138" y="443"/>
                    </a:lnTo>
                    <a:lnTo>
                      <a:pt x="138" y="435"/>
                    </a:lnTo>
                    <a:lnTo>
                      <a:pt x="138" y="431"/>
                    </a:lnTo>
                    <a:lnTo>
                      <a:pt x="138" y="429"/>
                    </a:lnTo>
                    <a:lnTo>
                      <a:pt x="138" y="429"/>
                    </a:lnTo>
                    <a:lnTo>
                      <a:pt x="136" y="429"/>
                    </a:lnTo>
                    <a:lnTo>
                      <a:pt x="134" y="431"/>
                    </a:lnTo>
                    <a:lnTo>
                      <a:pt x="134" y="437"/>
                    </a:lnTo>
                    <a:lnTo>
                      <a:pt x="134" y="437"/>
                    </a:lnTo>
                    <a:lnTo>
                      <a:pt x="132" y="447"/>
                    </a:lnTo>
                    <a:lnTo>
                      <a:pt x="128" y="449"/>
                    </a:lnTo>
                    <a:lnTo>
                      <a:pt x="124" y="449"/>
                    </a:lnTo>
                    <a:lnTo>
                      <a:pt x="120" y="447"/>
                    </a:lnTo>
                    <a:lnTo>
                      <a:pt x="120" y="447"/>
                    </a:lnTo>
                    <a:lnTo>
                      <a:pt x="112" y="445"/>
                    </a:lnTo>
                    <a:lnTo>
                      <a:pt x="110" y="445"/>
                    </a:lnTo>
                    <a:lnTo>
                      <a:pt x="106" y="447"/>
                    </a:lnTo>
                    <a:lnTo>
                      <a:pt x="106" y="447"/>
                    </a:lnTo>
                    <a:lnTo>
                      <a:pt x="106" y="451"/>
                    </a:lnTo>
                    <a:lnTo>
                      <a:pt x="108" y="453"/>
                    </a:lnTo>
                    <a:lnTo>
                      <a:pt x="110" y="453"/>
                    </a:lnTo>
                    <a:lnTo>
                      <a:pt x="110" y="457"/>
                    </a:lnTo>
                    <a:lnTo>
                      <a:pt x="110" y="457"/>
                    </a:lnTo>
                    <a:lnTo>
                      <a:pt x="110" y="459"/>
                    </a:lnTo>
                    <a:lnTo>
                      <a:pt x="110" y="459"/>
                    </a:lnTo>
                    <a:lnTo>
                      <a:pt x="106" y="457"/>
                    </a:lnTo>
                    <a:lnTo>
                      <a:pt x="102" y="457"/>
                    </a:lnTo>
                    <a:lnTo>
                      <a:pt x="98" y="453"/>
                    </a:lnTo>
                    <a:lnTo>
                      <a:pt x="94" y="445"/>
                    </a:lnTo>
                    <a:lnTo>
                      <a:pt x="94" y="445"/>
                    </a:lnTo>
                    <a:lnTo>
                      <a:pt x="92" y="437"/>
                    </a:lnTo>
                    <a:lnTo>
                      <a:pt x="92" y="437"/>
                    </a:lnTo>
                    <a:lnTo>
                      <a:pt x="90" y="437"/>
                    </a:lnTo>
                    <a:lnTo>
                      <a:pt x="88" y="443"/>
                    </a:lnTo>
                    <a:lnTo>
                      <a:pt x="88" y="443"/>
                    </a:lnTo>
                    <a:lnTo>
                      <a:pt x="86" y="445"/>
                    </a:lnTo>
                    <a:lnTo>
                      <a:pt x="86" y="445"/>
                    </a:lnTo>
                    <a:lnTo>
                      <a:pt x="82" y="445"/>
                    </a:lnTo>
                    <a:lnTo>
                      <a:pt x="76" y="447"/>
                    </a:lnTo>
                    <a:lnTo>
                      <a:pt x="66" y="449"/>
                    </a:lnTo>
                    <a:lnTo>
                      <a:pt x="62" y="451"/>
                    </a:lnTo>
                    <a:lnTo>
                      <a:pt x="56" y="451"/>
                    </a:lnTo>
                    <a:lnTo>
                      <a:pt x="52" y="449"/>
                    </a:lnTo>
                    <a:lnTo>
                      <a:pt x="48" y="443"/>
                    </a:lnTo>
                    <a:lnTo>
                      <a:pt x="48" y="443"/>
                    </a:lnTo>
                    <a:lnTo>
                      <a:pt x="42" y="439"/>
                    </a:lnTo>
                    <a:lnTo>
                      <a:pt x="38" y="439"/>
                    </a:lnTo>
                    <a:lnTo>
                      <a:pt x="34" y="439"/>
                    </a:lnTo>
                    <a:lnTo>
                      <a:pt x="30" y="435"/>
                    </a:lnTo>
                    <a:lnTo>
                      <a:pt x="30" y="435"/>
                    </a:lnTo>
                    <a:lnTo>
                      <a:pt x="30" y="435"/>
                    </a:lnTo>
                    <a:lnTo>
                      <a:pt x="30" y="435"/>
                    </a:lnTo>
                    <a:lnTo>
                      <a:pt x="26" y="441"/>
                    </a:lnTo>
                    <a:lnTo>
                      <a:pt x="22" y="443"/>
                    </a:lnTo>
                    <a:lnTo>
                      <a:pt x="18" y="445"/>
                    </a:lnTo>
                    <a:lnTo>
                      <a:pt x="14" y="443"/>
                    </a:lnTo>
                    <a:lnTo>
                      <a:pt x="8" y="439"/>
                    </a:lnTo>
                    <a:lnTo>
                      <a:pt x="0" y="437"/>
                    </a:lnTo>
                    <a:lnTo>
                      <a:pt x="0" y="437"/>
                    </a:lnTo>
                    <a:lnTo>
                      <a:pt x="0" y="429"/>
                    </a:lnTo>
                    <a:lnTo>
                      <a:pt x="0" y="419"/>
                    </a:lnTo>
                    <a:lnTo>
                      <a:pt x="0" y="419"/>
                    </a:lnTo>
                    <a:lnTo>
                      <a:pt x="6" y="419"/>
                    </a:lnTo>
                    <a:lnTo>
                      <a:pt x="12" y="417"/>
                    </a:lnTo>
                    <a:lnTo>
                      <a:pt x="24" y="409"/>
                    </a:lnTo>
                    <a:lnTo>
                      <a:pt x="24" y="409"/>
                    </a:lnTo>
                    <a:lnTo>
                      <a:pt x="26" y="403"/>
                    </a:lnTo>
                    <a:lnTo>
                      <a:pt x="26" y="403"/>
                    </a:lnTo>
                    <a:lnTo>
                      <a:pt x="26" y="399"/>
                    </a:lnTo>
                    <a:lnTo>
                      <a:pt x="24" y="397"/>
                    </a:lnTo>
                    <a:lnTo>
                      <a:pt x="24" y="397"/>
                    </a:lnTo>
                    <a:lnTo>
                      <a:pt x="22" y="395"/>
                    </a:lnTo>
                    <a:lnTo>
                      <a:pt x="20" y="393"/>
                    </a:lnTo>
                    <a:lnTo>
                      <a:pt x="20" y="391"/>
                    </a:lnTo>
                    <a:lnTo>
                      <a:pt x="20" y="387"/>
                    </a:lnTo>
                    <a:lnTo>
                      <a:pt x="20" y="387"/>
                    </a:lnTo>
                    <a:lnTo>
                      <a:pt x="20" y="383"/>
                    </a:lnTo>
                    <a:lnTo>
                      <a:pt x="22" y="383"/>
                    </a:lnTo>
                    <a:lnTo>
                      <a:pt x="26" y="387"/>
                    </a:lnTo>
                    <a:lnTo>
                      <a:pt x="26" y="387"/>
                    </a:lnTo>
                    <a:lnTo>
                      <a:pt x="28" y="387"/>
                    </a:lnTo>
                    <a:lnTo>
                      <a:pt x="30" y="387"/>
                    </a:lnTo>
                    <a:lnTo>
                      <a:pt x="34" y="379"/>
                    </a:lnTo>
                    <a:lnTo>
                      <a:pt x="34" y="379"/>
                    </a:lnTo>
                    <a:lnTo>
                      <a:pt x="34" y="375"/>
                    </a:lnTo>
                    <a:lnTo>
                      <a:pt x="34" y="371"/>
                    </a:lnTo>
                    <a:lnTo>
                      <a:pt x="32" y="365"/>
                    </a:lnTo>
                    <a:lnTo>
                      <a:pt x="32" y="365"/>
                    </a:lnTo>
                    <a:lnTo>
                      <a:pt x="30" y="359"/>
                    </a:lnTo>
                    <a:lnTo>
                      <a:pt x="30" y="353"/>
                    </a:lnTo>
                    <a:lnTo>
                      <a:pt x="30" y="353"/>
                    </a:lnTo>
                    <a:lnTo>
                      <a:pt x="32" y="351"/>
                    </a:lnTo>
                    <a:lnTo>
                      <a:pt x="34" y="351"/>
                    </a:lnTo>
                    <a:lnTo>
                      <a:pt x="36" y="355"/>
                    </a:lnTo>
                    <a:lnTo>
                      <a:pt x="36" y="355"/>
                    </a:lnTo>
                    <a:lnTo>
                      <a:pt x="38" y="359"/>
                    </a:lnTo>
                    <a:lnTo>
                      <a:pt x="40" y="363"/>
                    </a:lnTo>
                    <a:lnTo>
                      <a:pt x="40" y="363"/>
                    </a:lnTo>
                    <a:lnTo>
                      <a:pt x="44" y="365"/>
                    </a:lnTo>
                    <a:lnTo>
                      <a:pt x="46" y="369"/>
                    </a:lnTo>
                    <a:lnTo>
                      <a:pt x="48" y="385"/>
                    </a:lnTo>
                    <a:lnTo>
                      <a:pt x="48" y="385"/>
                    </a:lnTo>
                    <a:lnTo>
                      <a:pt x="48" y="391"/>
                    </a:lnTo>
                    <a:lnTo>
                      <a:pt x="48" y="393"/>
                    </a:lnTo>
                    <a:lnTo>
                      <a:pt x="50" y="393"/>
                    </a:lnTo>
                    <a:lnTo>
                      <a:pt x="50" y="393"/>
                    </a:lnTo>
                    <a:lnTo>
                      <a:pt x="52" y="395"/>
                    </a:lnTo>
                    <a:lnTo>
                      <a:pt x="54" y="399"/>
                    </a:lnTo>
                    <a:lnTo>
                      <a:pt x="56" y="409"/>
                    </a:lnTo>
                    <a:lnTo>
                      <a:pt x="56" y="409"/>
                    </a:lnTo>
                    <a:lnTo>
                      <a:pt x="60" y="419"/>
                    </a:lnTo>
                    <a:lnTo>
                      <a:pt x="60" y="419"/>
                    </a:lnTo>
                    <a:lnTo>
                      <a:pt x="62" y="419"/>
                    </a:lnTo>
                    <a:lnTo>
                      <a:pt x="62" y="407"/>
                    </a:lnTo>
                    <a:lnTo>
                      <a:pt x="62" y="407"/>
                    </a:lnTo>
                    <a:lnTo>
                      <a:pt x="64" y="405"/>
                    </a:lnTo>
                    <a:lnTo>
                      <a:pt x="66" y="405"/>
                    </a:lnTo>
                    <a:lnTo>
                      <a:pt x="68" y="405"/>
                    </a:lnTo>
                    <a:lnTo>
                      <a:pt x="68" y="405"/>
                    </a:lnTo>
                    <a:lnTo>
                      <a:pt x="70" y="405"/>
                    </a:lnTo>
                    <a:lnTo>
                      <a:pt x="72" y="403"/>
                    </a:lnTo>
                    <a:lnTo>
                      <a:pt x="74" y="399"/>
                    </a:lnTo>
                    <a:lnTo>
                      <a:pt x="74" y="391"/>
                    </a:lnTo>
                    <a:lnTo>
                      <a:pt x="74" y="391"/>
                    </a:lnTo>
                    <a:lnTo>
                      <a:pt x="74" y="387"/>
                    </a:lnTo>
                    <a:lnTo>
                      <a:pt x="76" y="387"/>
                    </a:lnTo>
                    <a:lnTo>
                      <a:pt x="76" y="387"/>
                    </a:lnTo>
                    <a:lnTo>
                      <a:pt x="76" y="387"/>
                    </a:lnTo>
                    <a:lnTo>
                      <a:pt x="80" y="393"/>
                    </a:lnTo>
                    <a:lnTo>
                      <a:pt x="82" y="393"/>
                    </a:lnTo>
                    <a:lnTo>
                      <a:pt x="88" y="385"/>
                    </a:lnTo>
                    <a:lnTo>
                      <a:pt x="88" y="385"/>
                    </a:lnTo>
                    <a:lnTo>
                      <a:pt x="90" y="381"/>
                    </a:lnTo>
                    <a:lnTo>
                      <a:pt x="94" y="379"/>
                    </a:lnTo>
                    <a:lnTo>
                      <a:pt x="102" y="375"/>
                    </a:lnTo>
                    <a:lnTo>
                      <a:pt x="102" y="375"/>
                    </a:lnTo>
                    <a:lnTo>
                      <a:pt x="100" y="393"/>
                    </a:lnTo>
                    <a:lnTo>
                      <a:pt x="102" y="407"/>
                    </a:lnTo>
                    <a:lnTo>
                      <a:pt x="102" y="407"/>
                    </a:lnTo>
                    <a:lnTo>
                      <a:pt x="104" y="415"/>
                    </a:lnTo>
                    <a:lnTo>
                      <a:pt x="106" y="417"/>
                    </a:lnTo>
                    <a:lnTo>
                      <a:pt x="110" y="415"/>
                    </a:lnTo>
                    <a:lnTo>
                      <a:pt x="114" y="413"/>
                    </a:lnTo>
                    <a:lnTo>
                      <a:pt x="114" y="413"/>
                    </a:lnTo>
                    <a:lnTo>
                      <a:pt x="122" y="403"/>
                    </a:lnTo>
                    <a:lnTo>
                      <a:pt x="124" y="399"/>
                    </a:lnTo>
                    <a:lnTo>
                      <a:pt x="128" y="397"/>
                    </a:lnTo>
                    <a:lnTo>
                      <a:pt x="128" y="397"/>
                    </a:lnTo>
                    <a:lnTo>
                      <a:pt x="136" y="397"/>
                    </a:lnTo>
                    <a:lnTo>
                      <a:pt x="144" y="399"/>
                    </a:lnTo>
                    <a:lnTo>
                      <a:pt x="152" y="407"/>
                    </a:lnTo>
                    <a:lnTo>
                      <a:pt x="158" y="419"/>
                    </a:lnTo>
                    <a:lnTo>
                      <a:pt x="158" y="419"/>
                    </a:lnTo>
                    <a:lnTo>
                      <a:pt x="162" y="423"/>
                    </a:lnTo>
                    <a:lnTo>
                      <a:pt x="164" y="423"/>
                    </a:lnTo>
                    <a:lnTo>
                      <a:pt x="164" y="421"/>
                    </a:lnTo>
                    <a:lnTo>
                      <a:pt x="164" y="421"/>
                    </a:lnTo>
                    <a:lnTo>
                      <a:pt x="166" y="417"/>
                    </a:lnTo>
                    <a:lnTo>
                      <a:pt x="164" y="415"/>
                    </a:lnTo>
                    <a:lnTo>
                      <a:pt x="162" y="409"/>
                    </a:lnTo>
                    <a:lnTo>
                      <a:pt x="162" y="409"/>
                    </a:lnTo>
                    <a:lnTo>
                      <a:pt x="160" y="403"/>
                    </a:lnTo>
                    <a:lnTo>
                      <a:pt x="162" y="397"/>
                    </a:lnTo>
                    <a:lnTo>
                      <a:pt x="162" y="397"/>
                    </a:lnTo>
                    <a:lnTo>
                      <a:pt x="164" y="393"/>
                    </a:lnTo>
                    <a:lnTo>
                      <a:pt x="164" y="391"/>
                    </a:lnTo>
                    <a:lnTo>
                      <a:pt x="166" y="393"/>
                    </a:lnTo>
                    <a:lnTo>
                      <a:pt x="166" y="393"/>
                    </a:lnTo>
                    <a:lnTo>
                      <a:pt x="170" y="397"/>
                    </a:lnTo>
                    <a:lnTo>
                      <a:pt x="170" y="397"/>
                    </a:lnTo>
                    <a:lnTo>
                      <a:pt x="172" y="391"/>
                    </a:lnTo>
                    <a:lnTo>
                      <a:pt x="176" y="391"/>
                    </a:lnTo>
                    <a:lnTo>
                      <a:pt x="178" y="393"/>
                    </a:lnTo>
                    <a:lnTo>
                      <a:pt x="180" y="397"/>
                    </a:lnTo>
                    <a:lnTo>
                      <a:pt x="186" y="405"/>
                    </a:lnTo>
                    <a:lnTo>
                      <a:pt x="190" y="407"/>
                    </a:lnTo>
                    <a:lnTo>
                      <a:pt x="192" y="407"/>
                    </a:lnTo>
                    <a:lnTo>
                      <a:pt x="192" y="407"/>
                    </a:lnTo>
                    <a:lnTo>
                      <a:pt x="198" y="405"/>
                    </a:lnTo>
                    <a:lnTo>
                      <a:pt x="206" y="409"/>
                    </a:lnTo>
                    <a:lnTo>
                      <a:pt x="206" y="409"/>
                    </a:lnTo>
                    <a:lnTo>
                      <a:pt x="206" y="403"/>
                    </a:lnTo>
                    <a:lnTo>
                      <a:pt x="206" y="403"/>
                    </a:lnTo>
                    <a:lnTo>
                      <a:pt x="204" y="399"/>
                    </a:lnTo>
                    <a:lnTo>
                      <a:pt x="202" y="397"/>
                    </a:lnTo>
                    <a:lnTo>
                      <a:pt x="200" y="395"/>
                    </a:lnTo>
                    <a:lnTo>
                      <a:pt x="200" y="389"/>
                    </a:lnTo>
                    <a:lnTo>
                      <a:pt x="200" y="389"/>
                    </a:lnTo>
                    <a:lnTo>
                      <a:pt x="202" y="387"/>
                    </a:lnTo>
                    <a:lnTo>
                      <a:pt x="204" y="387"/>
                    </a:lnTo>
                    <a:lnTo>
                      <a:pt x="208" y="391"/>
                    </a:lnTo>
                    <a:lnTo>
                      <a:pt x="208" y="391"/>
                    </a:lnTo>
                    <a:lnTo>
                      <a:pt x="210" y="391"/>
                    </a:lnTo>
                    <a:lnTo>
                      <a:pt x="212" y="389"/>
                    </a:lnTo>
                    <a:lnTo>
                      <a:pt x="212" y="389"/>
                    </a:lnTo>
                    <a:lnTo>
                      <a:pt x="212" y="383"/>
                    </a:lnTo>
                    <a:lnTo>
                      <a:pt x="210" y="379"/>
                    </a:lnTo>
                    <a:lnTo>
                      <a:pt x="210" y="379"/>
                    </a:lnTo>
                    <a:lnTo>
                      <a:pt x="208" y="371"/>
                    </a:lnTo>
                    <a:lnTo>
                      <a:pt x="208" y="367"/>
                    </a:lnTo>
                    <a:lnTo>
                      <a:pt x="208" y="363"/>
                    </a:lnTo>
                    <a:lnTo>
                      <a:pt x="208" y="363"/>
                    </a:lnTo>
                    <a:lnTo>
                      <a:pt x="210" y="361"/>
                    </a:lnTo>
                    <a:lnTo>
                      <a:pt x="212" y="361"/>
                    </a:lnTo>
                    <a:lnTo>
                      <a:pt x="214" y="365"/>
                    </a:lnTo>
                    <a:lnTo>
                      <a:pt x="214" y="365"/>
                    </a:lnTo>
                    <a:lnTo>
                      <a:pt x="216" y="369"/>
                    </a:lnTo>
                    <a:lnTo>
                      <a:pt x="216" y="371"/>
                    </a:lnTo>
                    <a:lnTo>
                      <a:pt x="218" y="369"/>
                    </a:lnTo>
                    <a:lnTo>
                      <a:pt x="218" y="369"/>
                    </a:lnTo>
                    <a:lnTo>
                      <a:pt x="218" y="363"/>
                    </a:lnTo>
                    <a:lnTo>
                      <a:pt x="218" y="357"/>
                    </a:lnTo>
                    <a:lnTo>
                      <a:pt x="218" y="357"/>
                    </a:lnTo>
                    <a:lnTo>
                      <a:pt x="214" y="343"/>
                    </a:lnTo>
                    <a:lnTo>
                      <a:pt x="208" y="335"/>
                    </a:lnTo>
                    <a:lnTo>
                      <a:pt x="202" y="329"/>
                    </a:lnTo>
                    <a:lnTo>
                      <a:pt x="196" y="323"/>
                    </a:lnTo>
                    <a:lnTo>
                      <a:pt x="196" y="323"/>
                    </a:lnTo>
                    <a:lnTo>
                      <a:pt x="192" y="323"/>
                    </a:lnTo>
                    <a:lnTo>
                      <a:pt x="192" y="321"/>
                    </a:lnTo>
                    <a:lnTo>
                      <a:pt x="192" y="317"/>
                    </a:lnTo>
                    <a:lnTo>
                      <a:pt x="192" y="317"/>
                    </a:lnTo>
                    <a:lnTo>
                      <a:pt x="192" y="311"/>
                    </a:lnTo>
                    <a:lnTo>
                      <a:pt x="190" y="305"/>
                    </a:lnTo>
                    <a:lnTo>
                      <a:pt x="190" y="299"/>
                    </a:lnTo>
                    <a:lnTo>
                      <a:pt x="194" y="293"/>
                    </a:lnTo>
                    <a:lnTo>
                      <a:pt x="194" y="293"/>
                    </a:lnTo>
                    <a:lnTo>
                      <a:pt x="198" y="287"/>
                    </a:lnTo>
                    <a:lnTo>
                      <a:pt x="200" y="281"/>
                    </a:lnTo>
                    <a:lnTo>
                      <a:pt x="200" y="275"/>
                    </a:lnTo>
                    <a:lnTo>
                      <a:pt x="200" y="275"/>
                    </a:lnTo>
                    <a:lnTo>
                      <a:pt x="202" y="261"/>
                    </a:lnTo>
                    <a:lnTo>
                      <a:pt x="202" y="253"/>
                    </a:lnTo>
                    <a:lnTo>
                      <a:pt x="200" y="249"/>
                    </a:lnTo>
                    <a:lnTo>
                      <a:pt x="200" y="249"/>
                    </a:lnTo>
                    <a:lnTo>
                      <a:pt x="196" y="245"/>
                    </a:lnTo>
                    <a:lnTo>
                      <a:pt x="192" y="245"/>
                    </a:lnTo>
                    <a:lnTo>
                      <a:pt x="186" y="247"/>
                    </a:lnTo>
                    <a:lnTo>
                      <a:pt x="186" y="247"/>
                    </a:lnTo>
                    <a:lnTo>
                      <a:pt x="184" y="253"/>
                    </a:lnTo>
                    <a:lnTo>
                      <a:pt x="184" y="253"/>
                    </a:lnTo>
                    <a:lnTo>
                      <a:pt x="182" y="261"/>
                    </a:lnTo>
                    <a:lnTo>
                      <a:pt x="178" y="265"/>
                    </a:lnTo>
                    <a:lnTo>
                      <a:pt x="176" y="265"/>
                    </a:lnTo>
                    <a:lnTo>
                      <a:pt x="172" y="263"/>
                    </a:lnTo>
                    <a:lnTo>
                      <a:pt x="172" y="263"/>
                    </a:lnTo>
                    <a:lnTo>
                      <a:pt x="168" y="255"/>
                    </a:lnTo>
                    <a:lnTo>
                      <a:pt x="168" y="255"/>
                    </a:lnTo>
                    <a:lnTo>
                      <a:pt x="164" y="253"/>
                    </a:lnTo>
                    <a:lnTo>
                      <a:pt x="162" y="255"/>
                    </a:lnTo>
                    <a:lnTo>
                      <a:pt x="160" y="257"/>
                    </a:lnTo>
                    <a:lnTo>
                      <a:pt x="160" y="257"/>
                    </a:lnTo>
                    <a:lnTo>
                      <a:pt x="160" y="261"/>
                    </a:lnTo>
                    <a:lnTo>
                      <a:pt x="162" y="265"/>
                    </a:lnTo>
                    <a:lnTo>
                      <a:pt x="164" y="269"/>
                    </a:lnTo>
                    <a:lnTo>
                      <a:pt x="164" y="269"/>
                    </a:lnTo>
                    <a:lnTo>
                      <a:pt x="166" y="273"/>
                    </a:lnTo>
                    <a:lnTo>
                      <a:pt x="166" y="279"/>
                    </a:lnTo>
                    <a:lnTo>
                      <a:pt x="166" y="279"/>
                    </a:lnTo>
                    <a:lnTo>
                      <a:pt x="166" y="283"/>
                    </a:lnTo>
                    <a:lnTo>
                      <a:pt x="164" y="283"/>
                    </a:lnTo>
                    <a:lnTo>
                      <a:pt x="162" y="279"/>
                    </a:lnTo>
                    <a:lnTo>
                      <a:pt x="162" y="279"/>
                    </a:lnTo>
                    <a:lnTo>
                      <a:pt x="158" y="271"/>
                    </a:lnTo>
                    <a:lnTo>
                      <a:pt x="154" y="261"/>
                    </a:lnTo>
                    <a:lnTo>
                      <a:pt x="152" y="237"/>
                    </a:lnTo>
                    <a:lnTo>
                      <a:pt x="152" y="237"/>
                    </a:lnTo>
                    <a:lnTo>
                      <a:pt x="154" y="239"/>
                    </a:lnTo>
                    <a:lnTo>
                      <a:pt x="156" y="237"/>
                    </a:lnTo>
                    <a:lnTo>
                      <a:pt x="160" y="229"/>
                    </a:lnTo>
                    <a:lnTo>
                      <a:pt x="160" y="229"/>
                    </a:lnTo>
                    <a:lnTo>
                      <a:pt x="164" y="225"/>
                    </a:lnTo>
                    <a:lnTo>
                      <a:pt x="166" y="223"/>
                    </a:lnTo>
                    <a:lnTo>
                      <a:pt x="170" y="223"/>
                    </a:lnTo>
                    <a:lnTo>
                      <a:pt x="172" y="225"/>
                    </a:lnTo>
                    <a:lnTo>
                      <a:pt x="184" y="231"/>
                    </a:lnTo>
                    <a:lnTo>
                      <a:pt x="184" y="231"/>
                    </a:lnTo>
                    <a:lnTo>
                      <a:pt x="186" y="233"/>
                    </a:lnTo>
                    <a:lnTo>
                      <a:pt x="188" y="233"/>
                    </a:lnTo>
                    <a:lnTo>
                      <a:pt x="188" y="233"/>
                    </a:lnTo>
                    <a:lnTo>
                      <a:pt x="188" y="233"/>
                    </a:lnTo>
                    <a:lnTo>
                      <a:pt x="194" y="225"/>
                    </a:lnTo>
                    <a:lnTo>
                      <a:pt x="198" y="219"/>
                    </a:lnTo>
                    <a:lnTo>
                      <a:pt x="204" y="217"/>
                    </a:lnTo>
                    <a:lnTo>
                      <a:pt x="208" y="215"/>
                    </a:lnTo>
                    <a:lnTo>
                      <a:pt x="208" y="215"/>
                    </a:lnTo>
                    <a:lnTo>
                      <a:pt x="212" y="213"/>
                    </a:lnTo>
                    <a:lnTo>
                      <a:pt x="212" y="211"/>
                    </a:lnTo>
                    <a:lnTo>
                      <a:pt x="214" y="211"/>
                    </a:lnTo>
                    <a:lnTo>
                      <a:pt x="214" y="211"/>
                    </a:lnTo>
                    <a:lnTo>
                      <a:pt x="216" y="217"/>
                    </a:lnTo>
                    <a:lnTo>
                      <a:pt x="220" y="219"/>
                    </a:lnTo>
                    <a:lnTo>
                      <a:pt x="220" y="219"/>
                    </a:lnTo>
                    <a:lnTo>
                      <a:pt x="222" y="217"/>
                    </a:lnTo>
                    <a:lnTo>
                      <a:pt x="222" y="205"/>
                    </a:lnTo>
                    <a:lnTo>
                      <a:pt x="222" y="205"/>
                    </a:lnTo>
                    <a:lnTo>
                      <a:pt x="224" y="203"/>
                    </a:lnTo>
                    <a:lnTo>
                      <a:pt x="226" y="201"/>
                    </a:lnTo>
                    <a:lnTo>
                      <a:pt x="230" y="203"/>
                    </a:lnTo>
                    <a:lnTo>
                      <a:pt x="232" y="205"/>
                    </a:lnTo>
                    <a:lnTo>
                      <a:pt x="232" y="205"/>
                    </a:lnTo>
                    <a:lnTo>
                      <a:pt x="234" y="209"/>
                    </a:lnTo>
                    <a:lnTo>
                      <a:pt x="236" y="211"/>
                    </a:lnTo>
                    <a:lnTo>
                      <a:pt x="242" y="207"/>
                    </a:lnTo>
                    <a:lnTo>
                      <a:pt x="242" y="207"/>
                    </a:lnTo>
                    <a:lnTo>
                      <a:pt x="248" y="201"/>
                    </a:lnTo>
                    <a:lnTo>
                      <a:pt x="252" y="197"/>
                    </a:lnTo>
                    <a:lnTo>
                      <a:pt x="254" y="189"/>
                    </a:lnTo>
                    <a:lnTo>
                      <a:pt x="254" y="189"/>
                    </a:lnTo>
                    <a:lnTo>
                      <a:pt x="256" y="187"/>
                    </a:lnTo>
                    <a:lnTo>
                      <a:pt x="258" y="185"/>
                    </a:lnTo>
                    <a:lnTo>
                      <a:pt x="258" y="185"/>
                    </a:lnTo>
                    <a:lnTo>
                      <a:pt x="260" y="183"/>
                    </a:lnTo>
                    <a:lnTo>
                      <a:pt x="264" y="183"/>
                    </a:lnTo>
                    <a:lnTo>
                      <a:pt x="266" y="185"/>
                    </a:lnTo>
                    <a:lnTo>
                      <a:pt x="266" y="191"/>
                    </a:lnTo>
                    <a:lnTo>
                      <a:pt x="266" y="191"/>
                    </a:lnTo>
                    <a:lnTo>
                      <a:pt x="266" y="197"/>
                    </a:lnTo>
                    <a:lnTo>
                      <a:pt x="266" y="201"/>
                    </a:lnTo>
                    <a:lnTo>
                      <a:pt x="260" y="205"/>
                    </a:lnTo>
                    <a:lnTo>
                      <a:pt x="260" y="205"/>
                    </a:lnTo>
                    <a:lnTo>
                      <a:pt x="258" y="209"/>
                    </a:lnTo>
                    <a:lnTo>
                      <a:pt x="254" y="215"/>
                    </a:lnTo>
                    <a:lnTo>
                      <a:pt x="254" y="215"/>
                    </a:lnTo>
                    <a:lnTo>
                      <a:pt x="260" y="219"/>
                    </a:lnTo>
                    <a:lnTo>
                      <a:pt x="264" y="225"/>
                    </a:lnTo>
                    <a:lnTo>
                      <a:pt x="266" y="227"/>
                    </a:lnTo>
                    <a:lnTo>
                      <a:pt x="270" y="227"/>
                    </a:lnTo>
                    <a:lnTo>
                      <a:pt x="272" y="225"/>
                    </a:lnTo>
                    <a:lnTo>
                      <a:pt x="274" y="219"/>
                    </a:lnTo>
                    <a:lnTo>
                      <a:pt x="274" y="219"/>
                    </a:lnTo>
                    <a:lnTo>
                      <a:pt x="276" y="217"/>
                    </a:lnTo>
                    <a:lnTo>
                      <a:pt x="280" y="217"/>
                    </a:lnTo>
                    <a:lnTo>
                      <a:pt x="282" y="221"/>
                    </a:lnTo>
                    <a:lnTo>
                      <a:pt x="284" y="229"/>
                    </a:lnTo>
                    <a:lnTo>
                      <a:pt x="284" y="229"/>
                    </a:lnTo>
                    <a:lnTo>
                      <a:pt x="280" y="243"/>
                    </a:lnTo>
                    <a:lnTo>
                      <a:pt x="280" y="243"/>
                    </a:lnTo>
                    <a:lnTo>
                      <a:pt x="284" y="247"/>
                    </a:lnTo>
                    <a:lnTo>
                      <a:pt x="288" y="247"/>
                    </a:lnTo>
                    <a:lnTo>
                      <a:pt x="294" y="247"/>
                    </a:lnTo>
                    <a:lnTo>
                      <a:pt x="294" y="247"/>
                    </a:lnTo>
                    <a:lnTo>
                      <a:pt x="292" y="241"/>
                    </a:lnTo>
                    <a:lnTo>
                      <a:pt x="290" y="237"/>
                    </a:lnTo>
                    <a:lnTo>
                      <a:pt x="288" y="235"/>
                    </a:lnTo>
                    <a:lnTo>
                      <a:pt x="286" y="229"/>
                    </a:lnTo>
                    <a:lnTo>
                      <a:pt x="286" y="229"/>
                    </a:lnTo>
                    <a:lnTo>
                      <a:pt x="294" y="215"/>
                    </a:lnTo>
                    <a:lnTo>
                      <a:pt x="296" y="209"/>
                    </a:lnTo>
                    <a:lnTo>
                      <a:pt x="298" y="209"/>
                    </a:lnTo>
                    <a:lnTo>
                      <a:pt x="302" y="209"/>
                    </a:lnTo>
                    <a:lnTo>
                      <a:pt x="302" y="209"/>
                    </a:lnTo>
                    <a:lnTo>
                      <a:pt x="302" y="209"/>
                    </a:lnTo>
                    <a:lnTo>
                      <a:pt x="304" y="205"/>
                    </a:lnTo>
                    <a:lnTo>
                      <a:pt x="304" y="205"/>
                    </a:lnTo>
                    <a:lnTo>
                      <a:pt x="304" y="197"/>
                    </a:lnTo>
                    <a:lnTo>
                      <a:pt x="306" y="191"/>
                    </a:lnTo>
                    <a:lnTo>
                      <a:pt x="308" y="185"/>
                    </a:lnTo>
                    <a:lnTo>
                      <a:pt x="310" y="179"/>
                    </a:lnTo>
                    <a:lnTo>
                      <a:pt x="310" y="179"/>
                    </a:lnTo>
                    <a:lnTo>
                      <a:pt x="312" y="183"/>
                    </a:lnTo>
                    <a:lnTo>
                      <a:pt x="312" y="187"/>
                    </a:lnTo>
                    <a:lnTo>
                      <a:pt x="314" y="191"/>
                    </a:lnTo>
                    <a:lnTo>
                      <a:pt x="314" y="193"/>
                    </a:lnTo>
                    <a:lnTo>
                      <a:pt x="316" y="193"/>
                    </a:lnTo>
                    <a:lnTo>
                      <a:pt x="316" y="193"/>
                    </a:lnTo>
                    <a:lnTo>
                      <a:pt x="318" y="185"/>
                    </a:lnTo>
                    <a:lnTo>
                      <a:pt x="320" y="173"/>
                    </a:lnTo>
                    <a:lnTo>
                      <a:pt x="320" y="173"/>
                    </a:lnTo>
                    <a:lnTo>
                      <a:pt x="320" y="164"/>
                    </a:lnTo>
                    <a:lnTo>
                      <a:pt x="322" y="160"/>
                    </a:lnTo>
                    <a:lnTo>
                      <a:pt x="324" y="160"/>
                    </a:lnTo>
                    <a:lnTo>
                      <a:pt x="326" y="166"/>
                    </a:lnTo>
                    <a:lnTo>
                      <a:pt x="326" y="166"/>
                    </a:lnTo>
                    <a:lnTo>
                      <a:pt x="332" y="173"/>
                    </a:lnTo>
                    <a:lnTo>
                      <a:pt x="336" y="179"/>
                    </a:lnTo>
                    <a:lnTo>
                      <a:pt x="346" y="187"/>
                    </a:lnTo>
                    <a:lnTo>
                      <a:pt x="346" y="187"/>
                    </a:lnTo>
                    <a:lnTo>
                      <a:pt x="352" y="189"/>
                    </a:lnTo>
                    <a:lnTo>
                      <a:pt x="356" y="191"/>
                    </a:lnTo>
                    <a:lnTo>
                      <a:pt x="362" y="191"/>
                    </a:lnTo>
                    <a:lnTo>
                      <a:pt x="366" y="197"/>
                    </a:lnTo>
                    <a:lnTo>
                      <a:pt x="366" y="197"/>
                    </a:lnTo>
                    <a:lnTo>
                      <a:pt x="368" y="197"/>
                    </a:lnTo>
                    <a:lnTo>
                      <a:pt x="370" y="195"/>
                    </a:lnTo>
                    <a:lnTo>
                      <a:pt x="372" y="187"/>
                    </a:lnTo>
                    <a:lnTo>
                      <a:pt x="372" y="187"/>
                    </a:lnTo>
                    <a:lnTo>
                      <a:pt x="372" y="183"/>
                    </a:lnTo>
                    <a:lnTo>
                      <a:pt x="370" y="181"/>
                    </a:lnTo>
                    <a:lnTo>
                      <a:pt x="368" y="181"/>
                    </a:lnTo>
                    <a:lnTo>
                      <a:pt x="368" y="181"/>
                    </a:lnTo>
                    <a:lnTo>
                      <a:pt x="360" y="171"/>
                    </a:lnTo>
                    <a:lnTo>
                      <a:pt x="356" y="164"/>
                    </a:lnTo>
                    <a:lnTo>
                      <a:pt x="354" y="154"/>
                    </a:lnTo>
                    <a:lnTo>
                      <a:pt x="354" y="154"/>
                    </a:lnTo>
                    <a:lnTo>
                      <a:pt x="352" y="146"/>
                    </a:lnTo>
                    <a:lnTo>
                      <a:pt x="348" y="140"/>
                    </a:lnTo>
                    <a:lnTo>
                      <a:pt x="344" y="136"/>
                    </a:lnTo>
                    <a:lnTo>
                      <a:pt x="342" y="136"/>
                    </a:lnTo>
                    <a:lnTo>
                      <a:pt x="340" y="138"/>
                    </a:lnTo>
                    <a:lnTo>
                      <a:pt x="340" y="138"/>
                    </a:lnTo>
                    <a:lnTo>
                      <a:pt x="338" y="138"/>
                    </a:lnTo>
                    <a:lnTo>
                      <a:pt x="334" y="136"/>
                    </a:lnTo>
                    <a:lnTo>
                      <a:pt x="334" y="136"/>
                    </a:lnTo>
                    <a:lnTo>
                      <a:pt x="332" y="132"/>
                    </a:lnTo>
                    <a:lnTo>
                      <a:pt x="330" y="124"/>
                    </a:lnTo>
                    <a:lnTo>
                      <a:pt x="330" y="124"/>
                    </a:lnTo>
                    <a:lnTo>
                      <a:pt x="332" y="118"/>
                    </a:lnTo>
                    <a:lnTo>
                      <a:pt x="334" y="116"/>
                    </a:lnTo>
                    <a:lnTo>
                      <a:pt x="334" y="116"/>
                    </a:lnTo>
                    <a:lnTo>
                      <a:pt x="336" y="114"/>
                    </a:lnTo>
                    <a:lnTo>
                      <a:pt x="338" y="106"/>
                    </a:lnTo>
                    <a:lnTo>
                      <a:pt x="338" y="106"/>
                    </a:lnTo>
                    <a:lnTo>
                      <a:pt x="336" y="108"/>
                    </a:lnTo>
                    <a:lnTo>
                      <a:pt x="334" y="108"/>
                    </a:lnTo>
                    <a:lnTo>
                      <a:pt x="330" y="104"/>
                    </a:lnTo>
                    <a:lnTo>
                      <a:pt x="328" y="102"/>
                    </a:lnTo>
                    <a:lnTo>
                      <a:pt x="328" y="102"/>
                    </a:lnTo>
                    <a:lnTo>
                      <a:pt x="326" y="104"/>
                    </a:lnTo>
                    <a:lnTo>
                      <a:pt x="322" y="108"/>
                    </a:lnTo>
                    <a:lnTo>
                      <a:pt x="322" y="108"/>
                    </a:lnTo>
                    <a:lnTo>
                      <a:pt x="322" y="110"/>
                    </a:lnTo>
                    <a:lnTo>
                      <a:pt x="320" y="108"/>
                    </a:lnTo>
                    <a:lnTo>
                      <a:pt x="320" y="100"/>
                    </a:lnTo>
                    <a:lnTo>
                      <a:pt x="320" y="100"/>
                    </a:lnTo>
                    <a:lnTo>
                      <a:pt x="316" y="82"/>
                    </a:lnTo>
                    <a:lnTo>
                      <a:pt x="310" y="68"/>
                    </a:lnTo>
                    <a:lnTo>
                      <a:pt x="304" y="56"/>
                    </a:lnTo>
                    <a:lnTo>
                      <a:pt x="296" y="48"/>
                    </a:lnTo>
                    <a:lnTo>
                      <a:pt x="296" y="48"/>
                    </a:lnTo>
                    <a:lnTo>
                      <a:pt x="294" y="46"/>
                    </a:lnTo>
                    <a:lnTo>
                      <a:pt x="292" y="46"/>
                    </a:lnTo>
                    <a:lnTo>
                      <a:pt x="292" y="52"/>
                    </a:lnTo>
                    <a:lnTo>
                      <a:pt x="292" y="52"/>
                    </a:lnTo>
                    <a:lnTo>
                      <a:pt x="290" y="56"/>
                    </a:lnTo>
                    <a:lnTo>
                      <a:pt x="288" y="58"/>
                    </a:lnTo>
                    <a:lnTo>
                      <a:pt x="286" y="56"/>
                    </a:lnTo>
                    <a:lnTo>
                      <a:pt x="286" y="56"/>
                    </a:lnTo>
                    <a:lnTo>
                      <a:pt x="286" y="52"/>
                    </a:lnTo>
                    <a:lnTo>
                      <a:pt x="286" y="50"/>
                    </a:lnTo>
                    <a:lnTo>
                      <a:pt x="288" y="44"/>
                    </a:lnTo>
                    <a:lnTo>
                      <a:pt x="288" y="44"/>
                    </a:lnTo>
                    <a:lnTo>
                      <a:pt x="288" y="40"/>
                    </a:lnTo>
                    <a:lnTo>
                      <a:pt x="288" y="36"/>
                    </a:lnTo>
                    <a:lnTo>
                      <a:pt x="288" y="36"/>
                    </a:lnTo>
                    <a:lnTo>
                      <a:pt x="294" y="28"/>
                    </a:lnTo>
                    <a:lnTo>
                      <a:pt x="298" y="14"/>
                    </a:lnTo>
                    <a:lnTo>
                      <a:pt x="298" y="14"/>
                    </a:lnTo>
                    <a:lnTo>
                      <a:pt x="300" y="12"/>
                    </a:lnTo>
                    <a:lnTo>
                      <a:pt x="300" y="8"/>
                    </a:lnTo>
                    <a:lnTo>
                      <a:pt x="300" y="8"/>
                    </a:lnTo>
                    <a:lnTo>
                      <a:pt x="302" y="8"/>
                    </a:lnTo>
                    <a:lnTo>
                      <a:pt x="304" y="10"/>
                    </a:lnTo>
                    <a:lnTo>
                      <a:pt x="310" y="16"/>
                    </a:lnTo>
                    <a:lnTo>
                      <a:pt x="316" y="26"/>
                    </a:lnTo>
                    <a:lnTo>
                      <a:pt x="318" y="34"/>
                    </a:lnTo>
                    <a:lnTo>
                      <a:pt x="318" y="34"/>
                    </a:lnTo>
                    <a:lnTo>
                      <a:pt x="320" y="30"/>
                    </a:lnTo>
                    <a:lnTo>
                      <a:pt x="322" y="26"/>
                    </a:lnTo>
                    <a:lnTo>
                      <a:pt x="324" y="22"/>
                    </a:lnTo>
                    <a:lnTo>
                      <a:pt x="326" y="22"/>
                    </a:lnTo>
                    <a:lnTo>
                      <a:pt x="328" y="26"/>
                    </a:lnTo>
                    <a:lnTo>
                      <a:pt x="328" y="26"/>
                    </a:lnTo>
                    <a:lnTo>
                      <a:pt x="328" y="34"/>
                    </a:lnTo>
                    <a:lnTo>
                      <a:pt x="328" y="42"/>
                    </a:lnTo>
                    <a:lnTo>
                      <a:pt x="322" y="60"/>
                    </a:lnTo>
                    <a:lnTo>
                      <a:pt x="322" y="60"/>
                    </a:lnTo>
                    <a:lnTo>
                      <a:pt x="326" y="56"/>
                    </a:lnTo>
                    <a:lnTo>
                      <a:pt x="330" y="54"/>
                    </a:lnTo>
                    <a:lnTo>
                      <a:pt x="332" y="54"/>
                    </a:lnTo>
                    <a:lnTo>
                      <a:pt x="336" y="58"/>
                    </a:lnTo>
                    <a:lnTo>
                      <a:pt x="336" y="58"/>
                    </a:lnTo>
                    <a:lnTo>
                      <a:pt x="336" y="60"/>
                    </a:lnTo>
                    <a:lnTo>
                      <a:pt x="338" y="58"/>
                    </a:lnTo>
                    <a:lnTo>
                      <a:pt x="340" y="50"/>
                    </a:lnTo>
                    <a:lnTo>
                      <a:pt x="340" y="50"/>
                    </a:lnTo>
                    <a:lnTo>
                      <a:pt x="342" y="40"/>
                    </a:lnTo>
                    <a:lnTo>
                      <a:pt x="346" y="34"/>
                    </a:lnTo>
                    <a:lnTo>
                      <a:pt x="348" y="34"/>
                    </a:lnTo>
                    <a:lnTo>
                      <a:pt x="352" y="40"/>
                    </a:lnTo>
                    <a:lnTo>
                      <a:pt x="352" y="40"/>
                    </a:lnTo>
                    <a:lnTo>
                      <a:pt x="356" y="48"/>
                    </a:lnTo>
                    <a:lnTo>
                      <a:pt x="362" y="58"/>
                    </a:lnTo>
                    <a:lnTo>
                      <a:pt x="362" y="58"/>
                    </a:lnTo>
                    <a:lnTo>
                      <a:pt x="358" y="44"/>
                    </a:lnTo>
                    <a:lnTo>
                      <a:pt x="354" y="34"/>
                    </a:lnTo>
                    <a:lnTo>
                      <a:pt x="354" y="34"/>
                    </a:lnTo>
                    <a:lnTo>
                      <a:pt x="352" y="26"/>
                    </a:lnTo>
                    <a:lnTo>
                      <a:pt x="352" y="16"/>
                    </a:lnTo>
                    <a:lnTo>
                      <a:pt x="352" y="16"/>
                    </a:lnTo>
                    <a:lnTo>
                      <a:pt x="352" y="12"/>
                    </a:lnTo>
                    <a:lnTo>
                      <a:pt x="354" y="12"/>
                    </a:lnTo>
                    <a:lnTo>
                      <a:pt x="358" y="12"/>
                    </a:lnTo>
                    <a:lnTo>
                      <a:pt x="358" y="12"/>
                    </a:lnTo>
                    <a:lnTo>
                      <a:pt x="360" y="14"/>
                    </a:lnTo>
                    <a:lnTo>
                      <a:pt x="362" y="12"/>
                    </a:lnTo>
                    <a:lnTo>
                      <a:pt x="366" y="12"/>
                    </a:lnTo>
                    <a:lnTo>
                      <a:pt x="368" y="14"/>
                    </a:lnTo>
                    <a:lnTo>
                      <a:pt x="368" y="14"/>
                    </a:lnTo>
                    <a:lnTo>
                      <a:pt x="372" y="24"/>
                    </a:lnTo>
                    <a:lnTo>
                      <a:pt x="372" y="24"/>
                    </a:lnTo>
                    <a:lnTo>
                      <a:pt x="376" y="34"/>
                    </a:lnTo>
                    <a:lnTo>
                      <a:pt x="380" y="46"/>
                    </a:lnTo>
                    <a:lnTo>
                      <a:pt x="380" y="46"/>
                    </a:lnTo>
                    <a:lnTo>
                      <a:pt x="382" y="52"/>
                    </a:lnTo>
                    <a:lnTo>
                      <a:pt x="384" y="54"/>
                    </a:lnTo>
                    <a:lnTo>
                      <a:pt x="386" y="54"/>
                    </a:lnTo>
                    <a:lnTo>
                      <a:pt x="390" y="52"/>
                    </a:lnTo>
                    <a:lnTo>
                      <a:pt x="390" y="52"/>
                    </a:lnTo>
                    <a:lnTo>
                      <a:pt x="392" y="48"/>
                    </a:lnTo>
                    <a:lnTo>
                      <a:pt x="390" y="42"/>
                    </a:lnTo>
                    <a:lnTo>
                      <a:pt x="390" y="42"/>
                    </a:lnTo>
                    <a:lnTo>
                      <a:pt x="390" y="36"/>
                    </a:lnTo>
                    <a:lnTo>
                      <a:pt x="390" y="30"/>
                    </a:lnTo>
                    <a:lnTo>
                      <a:pt x="392" y="26"/>
                    </a:lnTo>
                    <a:lnTo>
                      <a:pt x="394" y="22"/>
                    </a:lnTo>
                    <a:lnTo>
                      <a:pt x="394" y="22"/>
                    </a:lnTo>
                    <a:lnTo>
                      <a:pt x="396" y="18"/>
                    </a:lnTo>
                    <a:lnTo>
                      <a:pt x="398" y="12"/>
                    </a:lnTo>
                    <a:lnTo>
                      <a:pt x="398" y="6"/>
                    </a:lnTo>
                    <a:lnTo>
                      <a:pt x="400" y="4"/>
                    </a:lnTo>
                    <a:lnTo>
                      <a:pt x="400" y="4"/>
                    </a:lnTo>
                    <a:lnTo>
                      <a:pt x="400" y="4"/>
                    </a:lnTo>
                    <a:lnTo>
                      <a:pt x="402" y="4"/>
                    </a:lnTo>
                    <a:lnTo>
                      <a:pt x="402" y="4"/>
                    </a:lnTo>
                    <a:lnTo>
                      <a:pt x="402" y="4"/>
                    </a:lnTo>
                    <a:lnTo>
                      <a:pt x="406" y="12"/>
                    </a:lnTo>
                    <a:lnTo>
                      <a:pt x="410" y="16"/>
                    </a:lnTo>
                    <a:lnTo>
                      <a:pt x="412" y="16"/>
                    </a:lnTo>
                    <a:lnTo>
                      <a:pt x="414" y="14"/>
                    </a:lnTo>
                    <a:lnTo>
                      <a:pt x="418" y="4"/>
                    </a:lnTo>
                    <a:lnTo>
                      <a:pt x="418" y="4"/>
                    </a:lnTo>
                    <a:lnTo>
                      <a:pt x="420" y="0"/>
                    </a:lnTo>
                    <a:lnTo>
                      <a:pt x="422" y="2"/>
                    </a:lnTo>
                    <a:lnTo>
                      <a:pt x="424" y="16"/>
                    </a:lnTo>
                    <a:lnTo>
                      <a:pt x="424" y="16"/>
                    </a:lnTo>
                    <a:lnTo>
                      <a:pt x="424" y="26"/>
                    </a:lnTo>
                    <a:lnTo>
                      <a:pt x="424" y="26"/>
                    </a:lnTo>
                    <a:lnTo>
                      <a:pt x="424" y="16"/>
                    </a:lnTo>
                    <a:lnTo>
                      <a:pt x="424" y="16"/>
                    </a:lnTo>
                    <a:lnTo>
                      <a:pt x="428" y="8"/>
                    </a:lnTo>
                    <a:lnTo>
                      <a:pt x="430" y="6"/>
                    </a:lnTo>
                    <a:lnTo>
                      <a:pt x="432" y="8"/>
                    </a:lnTo>
                    <a:lnTo>
                      <a:pt x="436" y="16"/>
                    </a:lnTo>
                    <a:lnTo>
                      <a:pt x="436" y="16"/>
                    </a:lnTo>
                    <a:lnTo>
                      <a:pt x="438" y="20"/>
                    </a:lnTo>
                    <a:lnTo>
                      <a:pt x="440" y="20"/>
                    </a:lnTo>
                    <a:lnTo>
                      <a:pt x="442" y="22"/>
                    </a:lnTo>
                    <a:lnTo>
                      <a:pt x="444" y="22"/>
                    </a:lnTo>
                    <a:lnTo>
                      <a:pt x="444" y="22"/>
                    </a:lnTo>
                    <a:lnTo>
                      <a:pt x="446" y="28"/>
                    </a:lnTo>
                    <a:lnTo>
                      <a:pt x="446" y="30"/>
                    </a:lnTo>
                    <a:lnTo>
                      <a:pt x="448" y="30"/>
                    </a:lnTo>
                    <a:lnTo>
                      <a:pt x="448" y="30"/>
                    </a:lnTo>
                    <a:lnTo>
                      <a:pt x="452" y="26"/>
                    </a:lnTo>
                    <a:lnTo>
                      <a:pt x="454" y="24"/>
                    </a:lnTo>
                    <a:lnTo>
                      <a:pt x="454" y="26"/>
                    </a:lnTo>
                    <a:lnTo>
                      <a:pt x="456" y="32"/>
                    </a:lnTo>
                    <a:lnTo>
                      <a:pt x="456" y="44"/>
                    </a:lnTo>
                    <a:lnTo>
                      <a:pt x="456" y="44"/>
                    </a:lnTo>
                    <a:lnTo>
                      <a:pt x="460" y="42"/>
                    </a:lnTo>
                    <a:lnTo>
                      <a:pt x="462" y="44"/>
                    </a:lnTo>
                    <a:lnTo>
                      <a:pt x="464" y="50"/>
                    </a:lnTo>
                    <a:lnTo>
                      <a:pt x="466" y="60"/>
                    </a:lnTo>
                    <a:lnTo>
                      <a:pt x="466" y="60"/>
                    </a:lnTo>
                    <a:lnTo>
                      <a:pt x="468" y="66"/>
                    </a:lnTo>
                    <a:lnTo>
                      <a:pt x="470" y="70"/>
                    </a:lnTo>
                    <a:lnTo>
                      <a:pt x="474" y="72"/>
                    </a:lnTo>
                    <a:lnTo>
                      <a:pt x="476" y="72"/>
                    </a:lnTo>
                    <a:lnTo>
                      <a:pt x="476" y="72"/>
                    </a:lnTo>
                    <a:lnTo>
                      <a:pt x="482" y="72"/>
                    </a:lnTo>
                    <a:lnTo>
                      <a:pt x="484" y="74"/>
                    </a:lnTo>
                    <a:lnTo>
                      <a:pt x="484" y="82"/>
                    </a:lnTo>
                    <a:lnTo>
                      <a:pt x="484" y="96"/>
                    </a:lnTo>
                    <a:lnTo>
                      <a:pt x="484" y="96"/>
                    </a:lnTo>
                    <a:lnTo>
                      <a:pt x="484" y="102"/>
                    </a:lnTo>
                    <a:lnTo>
                      <a:pt x="484" y="102"/>
                    </a:lnTo>
                    <a:lnTo>
                      <a:pt x="490" y="90"/>
                    </a:lnTo>
                    <a:lnTo>
                      <a:pt x="492" y="88"/>
                    </a:lnTo>
                    <a:lnTo>
                      <a:pt x="496" y="92"/>
                    </a:lnTo>
                    <a:lnTo>
                      <a:pt x="496" y="92"/>
                    </a:lnTo>
                    <a:lnTo>
                      <a:pt x="500" y="102"/>
                    </a:lnTo>
                    <a:lnTo>
                      <a:pt x="500" y="102"/>
                    </a:lnTo>
                    <a:lnTo>
                      <a:pt x="504" y="108"/>
                    </a:lnTo>
                    <a:lnTo>
                      <a:pt x="504" y="108"/>
                    </a:lnTo>
                    <a:lnTo>
                      <a:pt x="504" y="118"/>
                    </a:lnTo>
                    <a:lnTo>
                      <a:pt x="506" y="122"/>
                    </a:lnTo>
                    <a:lnTo>
                      <a:pt x="506" y="124"/>
                    </a:lnTo>
                    <a:lnTo>
                      <a:pt x="506" y="124"/>
                    </a:lnTo>
                    <a:lnTo>
                      <a:pt x="510" y="128"/>
                    </a:lnTo>
                    <a:lnTo>
                      <a:pt x="510" y="128"/>
                    </a:lnTo>
                    <a:lnTo>
                      <a:pt x="510" y="134"/>
                    </a:lnTo>
                    <a:lnTo>
                      <a:pt x="508" y="138"/>
                    </a:lnTo>
                    <a:lnTo>
                      <a:pt x="504" y="142"/>
                    </a:lnTo>
                    <a:lnTo>
                      <a:pt x="504" y="142"/>
                    </a:lnTo>
                    <a:lnTo>
                      <a:pt x="500" y="144"/>
                    </a:lnTo>
                    <a:lnTo>
                      <a:pt x="498" y="146"/>
                    </a:lnTo>
                    <a:lnTo>
                      <a:pt x="498" y="152"/>
                    </a:lnTo>
                    <a:lnTo>
                      <a:pt x="498" y="152"/>
                    </a:lnTo>
                    <a:lnTo>
                      <a:pt x="504" y="156"/>
                    </a:lnTo>
                    <a:lnTo>
                      <a:pt x="506" y="160"/>
                    </a:lnTo>
                    <a:lnTo>
                      <a:pt x="506" y="171"/>
                    </a:lnTo>
                    <a:lnTo>
                      <a:pt x="506" y="171"/>
                    </a:lnTo>
                    <a:lnTo>
                      <a:pt x="506" y="177"/>
                    </a:lnTo>
                    <a:lnTo>
                      <a:pt x="502" y="181"/>
                    </a:lnTo>
                    <a:lnTo>
                      <a:pt x="498" y="183"/>
                    </a:lnTo>
                    <a:lnTo>
                      <a:pt x="494" y="181"/>
                    </a:lnTo>
                    <a:lnTo>
                      <a:pt x="494" y="181"/>
                    </a:lnTo>
                    <a:lnTo>
                      <a:pt x="498" y="195"/>
                    </a:lnTo>
                    <a:lnTo>
                      <a:pt x="500" y="209"/>
                    </a:lnTo>
                    <a:lnTo>
                      <a:pt x="500" y="209"/>
                    </a:lnTo>
                    <a:lnTo>
                      <a:pt x="500" y="215"/>
                    </a:lnTo>
                    <a:lnTo>
                      <a:pt x="500" y="221"/>
                    </a:lnTo>
                    <a:lnTo>
                      <a:pt x="500" y="221"/>
                    </a:lnTo>
                    <a:lnTo>
                      <a:pt x="498" y="223"/>
                    </a:lnTo>
                    <a:lnTo>
                      <a:pt x="498" y="223"/>
                    </a:lnTo>
                    <a:lnTo>
                      <a:pt x="496" y="219"/>
                    </a:lnTo>
                    <a:lnTo>
                      <a:pt x="496" y="219"/>
                    </a:lnTo>
                    <a:lnTo>
                      <a:pt x="490" y="211"/>
                    </a:lnTo>
                    <a:lnTo>
                      <a:pt x="490" y="211"/>
                    </a:lnTo>
                    <a:lnTo>
                      <a:pt x="486" y="205"/>
                    </a:lnTo>
                    <a:lnTo>
                      <a:pt x="482" y="205"/>
                    </a:lnTo>
                    <a:lnTo>
                      <a:pt x="480" y="205"/>
                    </a:lnTo>
                    <a:lnTo>
                      <a:pt x="474" y="209"/>
                    </a:lnTo>
                    <a:lnTo>
                      <a:pt x="468" y="217"/>
                    </a:lnTo>
                    <a:lnTo>
                      <a:pt x="468" y="217"/>
                    </a:lnTo>
                    <a:lnTo>
                      <a:pt x="466" y="223"/>
                    </a:lnTo>
                    <a:lnTo>
                      <a:pt x="464" y="223"/>
                    </a:lnTo>
                    <a:lnTo>
                      <a:pt x="462" y="223"/>
                    </a:lnTo>
                    <a:lnTo>
                      <a:pt x="462" y="223"/>
                    </a:lnTo>
                    <a:lnTo>
                      <a:pt x="460" y="223"/>
                    </a:lnTo>
                    <a:lnTo>
                      <a:pt x="458" y="223"/>
                    </a:lnTo>
                    <a:lnTo>
                      <a:pt x="456" y="225"/>
                    </a:lnTo>
                    <a:lnTo>
                      <a:pt x="452" y="229"/>
                    </a:lnTo>
                    <a:lnTo>
                      <a:pt x="452" y="229"/>
                    </a:lnTo>
                    <a:lnTo>
                      <a:pt x="452" y="231"/>
                    </a:lnTo>
                    <a:lnTo>
                      <a:pt x="450" y="231"/>
                    </a:lnTo>
                    <a:lnTo>
                      <a:pt x="446" y="223"/>
                    </a:lnTo>
                    <a:lnTo>
                      <a:pt x="446" y="223"/>
                    </a:lnTo>
                    <a:lnTo>
                      <a:pt x="442" y="217"/>
                    </a:lnTo>
                    <a:lnTo>
                      <a:pt x="440" y="215"/>
                    </a:lnTo>
                    <a:lnTo>
                      <a:pt x="436" y="217"/>
                    </a:lnTo>
                    <a:lnTo>
                      <a:pt x="432" y="223"/>
                    </a:lnTo>
                    <a:lnTo>
                      <a:pt x="432" y="223"/>
                    </a:lnTo>
                    <a:lnTo>
                      <a:pt x="430" y="229"/>
                    </a:lnTo>
                    <a:lnTo>
                      <a:pt x="428" y="231"/>
                    </a:lnTo>
                    <a:lnTo>
                      <a:pt x="424" y="231"/>
                    </a:lnTo>
                    <a:lnTo>
                      <a:pt x="422" y="229"/>
                    </a:lnTo>
                    <a:lnTo>
                      <a:pt x="422" y="229"/>
                    </a:lnTo>
                    <a:lnTo>
                      <a:pt x="416" y="227"/>
                    </a:lnTo>
                    <a:lnTo>
                      <a:pt x="410" y="225"/>
                    </a:lnTo>
                    <a:lnTo>
                      <a:pt x="402" y="223"/>
                    </a:lnTo>
                    <a:lnTo>
                      <a:pt x="396" y="217"/>
                    </a:lnTo>
                    <a:lnTo>
                      <a:pt x="396" y="217"/>
                    </a:lnTo>
                    <a:lnTo>
                      <a:pt x="394" y="217"/>
                    </a:lnTo>
                    <a:lnTo>
                      <a:pt x="392" y="217"/>
                    </a:lnTo>
                    <a:lnTo>
                      <a:pt x="390" y="221"/>
                    </a:lnTo>
                    <a:lnTo>
                      <a:pt x="390" y="221"/>
                    </a:lnTo>
                    <a:lnTo>
                      <a:pt x="386" y="225"/>
                    </a:lnTo>
                    <a:lnTo>
                      <a:pt x="384" y="227"/>
                    </a:lnTo>
                    <a:lnTo>
                      <a:pt x="382" y="225"/>
                    </a:lnTo>
                    <a:lnTo>
                      <a:pt x="378" y="223"/>
                    </a:lnTo>
                    <a:lnTo>
                      <a:pt x="378" y="223"/>
                    </a:lnTo>
                    <a:lnTo>
                      <a:pt x="374" y="217"/>
                    </a:lnTo>
                    <a:lnTo>
                      <a:pt x="370" y="217"/>
                    </a:lnTo>
                    <a:lnTo>
                      <a:pt x="368" y="217"/>
                    </a:lnTo>
                    <a:lnTo>
                      <a:pt x="368" y="217"/>
                    </a:lnTo>
                    <a:lnTo>
                      <a:pt x="366" y="217"/>
                    </a:lnTo>
                    <a:lnTo>
                      <a:pt x="364" y="219"/>
                    </a:lnTo>
                    <a:lnTo>
                      <a:pt x="364" y="219"/>
                    </a:lnTo>
                    <a:lnTo>
                      <a:pt x="360" y="227"/>
                    </a:lnTo>
                    <a:lnTo>
                      <a:pt x="358" y="229"/>
                    </a:lnTo>
                    <a:lnTo>
                      <a:pt x="356" y="225"/>
                    </a:lnTo>
                    <a:lnTo>
                      <a:pt x="354" y="213"/>
                    </a:lnTo>
                    <a:lnTo>
                      <a:pt x="354" y="213"/>
                    </a:lnTo>
                    <a:lnTo>
                      <a:pt x="352" y="219"/>
                    </a:lnTo>
                    <a:lnTo>
                      <a:pt x="354" y="223"/>
                    </a:lnTo>
                    <a:lnTo>
                      <a:pt x="354" y="223"/>
                    </a:lnTo>
                    <a:lnTo>
                      <a:pt x="356" y="235"/>
                    </a:lnTo>
                    <a:lnTo>
                      <a:pt x="356" y="251"/>
                    </a:lnTo>
                    <a:lnTo>
                      <a:pt x="356" y="251"/>
                    </a:lnTo>
                    <a:lnTo>
                      <a:pt x="356" y="257"/>
                    </a:lnTo>
                    <a:lnTo>
                      <a:pt x="356" y="259"/>
                    </a:lnTo>
                    <a:lnTo>
                      <a:pt x="358" y="261"/>
                    </a:lnTo>
                    <a:lnTo>
                      <a:pt x="360" y="259"/>
                    </a:lnTo>
                    <a:lnTo>
                      <a:pt x="360" y="259"/>
                    </a:lnTo>
                    <a:lnTo>
                      <a:pt x="364" y="253"/>
                    </a:lnTo>
                    <a:lnTo>
                      <a:pt x="370" y="253"/>
                    </a:lnTo>
                    <a:lnTo>
                      <a:pt x="374" y="255"/>
                    </a:lnTo>
                    <a:lnTo>
                      <a:pt x="378" y="263"/>
                    </a:lnTo>
                    <a:lnTo>
                      <a:pt x="378" y="263"/>
                    </a:lnTo>
                    <a:lnTo>
                      <a:pt x="382" y="267"/>
                    </a:lnTo>
                    <a:lnTo>
                      <a:pt x="386" y="269"/>
                    </a:lnTo>
                    <a:lnTo>
                      <a:pt x="396" y="269"/>
                    </a:lnTo>
                    <a:lnTo>
                      <a:pt x="396" y="269"/>
                    </a:lnTo>
                    <a:lnTo>
                      <a:pt x="400" y="269"/>
                    </a:lnTo>
                    <a:lnTo>
                      <a:pt x="402" y="271"/>
                    </a:lnTo>
                    <a:lnTo>
                      <a:pt x="404" y="275"/>
                    </a:lnTo>
                    <a:lnTo>
                      <a:pt x="406" y="281"/>
                    </a:lnTo>
                    <a:lnTo>
                      <a:pt x="406" y="281"/>
                    </a:lnTo>
                    <a:lnTo>
                      <a:pt x="408" y="287"/>
                    </a:lnTo>
                    <a:lnTo>
                      <a:pt x="408" y="287"/>
                    </a:lnTo>
                    <a:lnTo>
                      <a:pt x="412" y="299"/>
                    </a:lnTo>
                    <a:lnTo>
                      <a:pt x="412" y="307"/>
                    </a:lnTo>
                    <a:lnTo>
                      <a:pt x="410" y="315"/>
                    </a:lnTo>
                    <a:lnTo>
                      <a:pt x="406" y="325"/>
                    </a:lnTo>
                    <a:lnTo>
                      <a:pt x="406" y="325"/>
                    </a:lnTo>
                    <a:lnTo>
                      <a:pt x="402" y="329"/>
                    </a:lnTo>
                    <a:lnTo>
                      <a:pt x="402" y="329"/>
                    </a:lnTo>
                    <a:lnTo>
                      <a:pt x="398" y="335"/>
                    </a:lnTo>
                    <a:lnTo>
                      <a:pt x="398" y="335"/>
                    </a:lnTo>
                    <a:lnTo>
                      <a:pt x="400" y="335"/>
                    </a:lnTo>
                    <a:lnTo>
                      <a:pt x="402" y="337"/>
                    </a:lnTo>
                    <a:lnTo>
                      <a:pt x="404" y="341"/>
                    </a:lnTo>
                    <a:lnTo>
                      <a:pt x="404" y="341"/>
                    </a:lnTo>
                    <a:lnTo>
                      <a:pt x="404" y="351"/>
                    </a:lnTo>
                    <a:lnTo>
                      <a:pt x="404" y="353"/>
                    </a:lnTo>
                    <a:lnTo>
                      <a:pt x="402" y="357"/>
                    </a:lnTo>
                    <a:lnTo>
                      <a:pt x="402" y="357"/>
                    </a:lnTo>
                    <a:lnTo>
                      <a:pt x="398" y="353"/>
                    </a:lnTo>
                    <a:lnTo>
                      <a:pt x="396" y="353"/>
                    </a:lnTo>
                    <a:lnTo>
                      <a:pt x="394" y="359"/>
                    </a:lnTo>
                    <a:lnTo>
                      <a:pt x="388" y="379"/>
                    </a:lnTo>
                    <a:lnTo>
                      <a:pt x="388" y="379"/>
                    </a:lnTo>
                    <a:lnTo>
                      <a:pt x="394" y="385"/>
                    </a:lnTo>
                    <a:lnTo>
                      <a:pt x="398" y="393"/>
                    </a:lnTo>
                    <a:lnTo>
                      <a:pt x="398" y="393"/>
                    </a:lnTo>
                    <a:lnTo>
                      <a:pt x="398" y="403"/>
                    </a:lnTo>
                    <a:lnTo>
                      <a:pt x="398" y="407"/>
                    </a:lnTo>
                    <a:lnTo>
                      <a:pt x="396" y="407"/>
                    </a:lnTo>
                    <a:lnTo>
                      <a:pt x="396" y="407"/>
                    </a:lnTo>
                    <a:lnTo>
                      <a:pt x="392" y="407"/>
                    </a:lnTo>
                    <a:lnTo>
                      <a:pt x="390" y="409"/>
                    </a:lnTo>
                    <a:lnTo>
                      <a:pt x="390" y="411"/>
                    </a:lnTo>
                    <a:lnTo>
                      <a:pt x="390" y="419"/>
                    </a:lnTo>
                    <a:lnTo>
                      <a:pt x="390" y="419"/>
                    </a:lnTo>
                    <a:lnTo>
                      <a:pt x="388" y="423"/>
                    </a:lnTo>
                    <a:lnTo>
                      <a:pt x="384" y="427"/>
                    </a:lnTo>
                    <a:lnTo>
                      <a:pt x="380" y="429"/>
                    </a:lnTo>
                    <a:lnTo>
                      <a:pt x="376" y="427"/>
                    </a:lnTo>
                    <a:lnTo>
                      <a:pt x="376" y="427"/>
                    </a:lnTo>
                    <a:lnTo>
                      <a:pt x="370" y="421"/>
                    </a:lnTo>
                    <a:lnTo>
                      <a:pt x="366" y="409"/>
                    </a:lnTo>
                    <a:lnTo>
                      <a:pt x="366" y="409"/>
                    </a:lnTo>
                    <a:lnTo>
                      <a:pt x="366" y="421"/>
                    </a:lnTo>
                    <a:lnTo>
                      <a:pt x="366" y="425"/>
                    </a:lnTo>
                    <a:lnTo>
                      <a:pt x="366" y="429"/>
                    </a:lnTo>
                    <a:lnTo>
                      <a:pt x="366" y="429"/>
                    </a:lnTo>
                    <a:lnTo>
                      <a:pt x="364" y="429"/>
                    </a:lnTo>
                    <a:lnTo>
                      <a:pt x="362" y="427"/>
                    </a:lnTo>
                    <a:lnTo>
                      <a:pt x="358" y="423"/>
                    </a:lnTo>
                    <a:lnTo>
                      <a:pt x="358" y="423"/>
                    </a:lnTo>
                    <a:lnTo>
                      <a:pt x="356" y="421"/>
                    </a:lnTo>
                    <a:lnTo>
                      <a:pt x="354" y="423"/>
                    </a:lnTo>
                    <a:lnTo>
                      <a:pt x="354" y="423"/>
                    </a:lnTo>
                    <a:lnTo>
                      <a:pt x="352" y="433"/>
                    </a:lnTo>
                    <a:lnTo>
                      <a:pt x="350" y="433"/>
                    </a:lnTo>
                    <a:lnTo>
                      <a:pt x="348" y="433"/>
                    </a:lnTo>
                    <a:lnTo>
                      <a:pt x="346" y="429"/>
                    </a:lnTo>
                    <a:lnTo>
                      <a:pt x="342" y="423"/>
                    </a:lnTo>
                    <a:lnTo>
                      <a:pt x="342" y="423"/>
                    </a:lnTo>
                    <a:lnTo>
                      <a:pt x="344" y="429"/>
                    </a:lnTo>
                    <a:lnTo>
                      <a:pt x="346" y="433"/>
                    </a:lnTo>
                    <a:lnTo>
                      <a:pt x="348" y="435"/>
                    </a:lnTo>
                    <a:lnTo>
                      <a:pt x="352" y="433"/>
                    </a:lnTo>
                    <a:lnTo>
                      <a:pt x="352" y="433"/>
                    </a:lnTo>
                    <a:lnTo>
                      <a:pt x="354" y="429"/>
                    </a:lnTo>
                    <a:lnTo>
                      <a:pt x="356" y="429"/>
                    </a:lnTo>
                    <a:lnTo>
                      <a:pt x="358" y="431"/>
                    </a:lnTo>
                    <a:lnTo>
                      <a:pt x="358" y="431"/>
                    </a:lnTo>
                    <a:lnTo>
                      <a:pt x="360" y="435"/>
                    </a:lnTo>
                    <a:lnTo>
                      <a:pt x="362" y="437"/>
                    </a:lnTo>
                    <a:lnTo>
                      <a:pt x="362" y="437"/>
                    </a:lnTo>
                    <a:lnTo>
                      <a:pt x="366" y="435"/>
                    </a:lnTo>
                    <a:lnTo>
                      <a:pt x="370" y="437"/>
                    </a:lnTo>
                    <a:lnTo>
                      <a:pt x="378" y="443"/>
                    </a:lnTo>
                    <a:lnTo>
                      <a:pt x="378" y="443"/>
                    </a:lnTo>
                    <a:lnTo>
                      <a:pt x="380" y="443"/>
                    </a:lnTo>
                    <a:lnTo>
                      <a:pt x="380" y="443"/>
                    </a:lnTo>
                    <a:lnTo>
                      <a:pt x="386" y="445"/>
                    </a:lnTo>
                    <a:lnTo>
                      <a:pt x="394" y="445"/>
                    </a:lnTo>
                    <a:lnTo>
                      <a:pt x="402" y="441"/>
                    </a:lnTo>
                    <a:lnTo>
                      <a:pt x="410" y="439"/>
                    </a:lnTo>
                    <a:lnTo>
                      <a:pt x="410" y="439"/>
                    </a:lnTo>
                    <a:lnTo>
                      <a:pt x="408" y="433"/>
                    </a:lnTo>
                    <a:lnTo>
                      <a:pt x="404" y="429"/>
                    </a:lnTo>
                    <a:lnTo>
                      <a:pt x="402" y="429"/>
                    </a:lnTo>
                    <a:lnTo>
                      <a:pt x="400" y="427"/>
                    </a:lnTo>
                    <a:lnTo>
                      <a:pt x="400" y="427"/>
                    </a:lnTo>
                    <a:lnTo>
                      <a:pt x="398" y="427"/>
                    </a:lnTo>
                    <a:lnTo>
                      <a:pt x="396" y="425"/>
                    </a:lnTo>
                    <a:lnTo>
                      <a:pt x="394" y="417"/>
                    </a:lnTo>
                    <a:lnTo>
                      <a:pt x="394" y="417"/>
                    </a:lnTo>
                    <a:lnTo>
                      <a:pt x="394" y="413"/>
                    </a:lnTo>
                    <a:lnTo>
                      <a:pt x="396" y="411"/>
                    </a:lnTo>
                    <a:lnTo>
                      <a:pt x="398" y="409"/>
                    </a:lnTo>
                    <a:lnTo>
                      <a:pt x="398" y="409"/>
                    </a:lnTo>
                    <a:lnTo>
                      <a:pt x="402" y="405"/>
                    </a:lnTo>
                    <a:lnTo>
                      <a:pt x="404" y="407"/>
                    </a:lnTo>
                    <a:lnTo>
                      <a:pt x="408" y="409"/>
                    </a:lnTo>
                    <a:lnTo>
                      <a:pt x="410" y="415"/>
                    </a:lnTo>
                    <a:lnTo>
                      <a:pt x="410" y="415"/>
                    </a:lnTo>
                    <a:lnTo>
                      <a:pt x="412" y="421"/>
                    </a:lnTo>
                    <a:lnTo>
                      <a:pt x="416" y="423"/>
                    </a:lnTo>
                    <a:lnTo>
                      <a:pt x="416" y="423"/>
                    </a:lnTo>
                    <a:lnTo>
                      <a:pt x="418" y="429"/>
                    </a:lnTo>
                    <a:lnTo>
                      <a:pt x="418" y="429"/>
                    </a:lnTo>
                    <a:lnTo>
                      <a:pt x="422" y="445"/>
                    </a:lnTo>
                    <a:lnTo>
                      <a:pt x="422" y="445"/>
                    </a:lnTo>
                    <a:lnTo>
                      <a:pt x="424" y="451"/>
                    </a:lnTo>
                    <a:lnTo>
                      <a:pt x="424" y="451"/>
                    </a:lnTo>
                    <a:lnTo>
                      <a:pt x="424" y="463"/>
                    </a:lnTo>
                    <a:lnTo>
                      <a:pt x="424" y="469"/>
                    </a:lnTo>
                    <a:lnTo>
                      <a:pt x="422" y="475"/>
                    </a:lnTo>
                    <a:lnTo>
                      <a:pt x="422" y="475"/>
                    </a:lnTo>
                    <a:lnTo>
                      <a:pt x="418" y="477"/>
                    </a:lnTo>
                    <a:lnTo>
                      <a:pt x="416" y="475"/>
                    </a:lnTo>
                    <a:lnTo>
                      <a:pt x="412" y="467"/>
                    </a:lnTo>
                    <a:lnTo>
                      <a:pt x="412" y="467"/>
                    </a:lnTo>
                    <a:lnTo>
                      <a:pt x="414" y="475"/>
                    </a:lnTo>
                    <a:lnTo>
                      <a:pt x="416" y="485"/>
                    </a:lnTo>
                    <a:lnTo>
                      <a:pt x="416" y="503"/>
                    </a:lnTo>
                    <a:lnTo>
                      <a:pt x="416" y="503"/>
                    </a:lnTo>
                    <a:lnTo>
                      <a:pt x="416" y="509"/>
                    </a:lnTo>
                    <a:lnTo>
                      <a:pt x="414" y="513"/>
                    </a:lnTo>
                    <a:lnTo>
                      <a:pt x="412" y="515"/>
                    </a:lnTo>
                    <a:lnTo>
                      <a:pt x="410" y="515"/>
                    </a:lnTo>
                    <a:lnTo>
                      <a:pt x="410" y="515"/>
                    </a:lnTo>
                    <a:lnTo>
                      <a:pt x="408" y="513"/>
                    </a:lnTo>
                    <a:lnTo>
                      <a:pt x="406" y="511"/>
                    </a:lnTo>
                    <a:lnTo>
                      <a:pt x="404" y="507"/>
                    </a:lnTo>
                    <a:lnTo>
                      <a:pt x="404" y="501"/>
                    </a:lnTo>
                    <a:lnTo>
                      <a:pt x="404" y="501"/>
                    </a:lnTo>
                    <a:lnTo>
                      <a:pt x="406" y="499"/>
                    </a:lnTo>
                    <a:lnTo>
                      <a:pt x="406" y="497"/>
                    </a:lnTo>
                    <a:lnTo>
                      <a:pt x="406" y="495"/>
                    </a:lnTo>
                    <a:lnTo>
                      <a:pt x="406" y="495"/>
                    </a:lnTo>
                    <a:lnTo>
                      <a:pt x="402" y="491"/>
                    </a:lnTo>
                    <a:lnTo>
                      <a:pt x="396" y="487"/>
                    </a:lnTo>
                    <a:lnTo>
                      <a:pt x="396" y="487"/>
                    </a:lnTo>
                    <a:lnTo>
                      <a:pt x="394" y="485"/>
                    </a:lnTo>
                    <a:lnTo>
                      <a:pt x="392" y="487"/>
                    </a:lnTo>
                    <a:lnTo>
                      <a:pt x="392" y="491"/>
                    </a:lnTo>
                    <a:lnTo>
                      <a:pt x="392" y="491"/>
                    </a:lnTo>
                    <a:lnTo>
                      <a:pt x="390" y="499"/>
                    </a:lnTo>
                    <a:lnTo>
                      <a:pt x="390" y="499"/>
                    </a:lnTo>
                    <a:lnTo>
                      <a:pt x="386" y="505"/>
                    </a:lnTo>
                    <a:lnTo>
                      <a:pt x="386" y="511"/>
                    </a:lnTo>
                    <a:lnTo>
                      <a:pt x="388" y="526"/>
                    </a:lnTo>
                    <a:lnTo>
                      <a:pt x="388" y="526"/>
                    </a:lnTo>
                    <a:lnTo>
                      <a:pt x="390" y="536"/>
                    </a:lnTo>
                    <a:lnTo>
                      <a:pt x="392" y="540"/>
                    </a:lnTo>
                    <a:lnTo>
                      <a:pt x="390" y="546"/>
                    </a:lnTo>
                    <a:lnTo>
                      <a:pt x="390" y="546"/>
                    </a:lnTo>
                    <a:lnTo>
                      <a:pt x="388" y="548"/>
                    </a:lnTo>
                    <a:lnTo>
                      <a:pt x="386" y="550"/>
                    </a:lnTo>
                    <a:lnTo>
                      <a:pt x="382" y="548"/>
                    </a:lnTo>
                    <a:lnTo>
                      <a:pt x="382" y="548"/>
                    </a:lnTo>
                    <a:lnTo>
                      <a:pt x="380" y="546"/>
                    </a:lnTo>
                    <a:lnTo>
                      <a:pt x="380" y="546"/>
                    </a:lnTo>
                    <a:lnTo>
                      <a:pt x="378" y="532"/>
                    </a:lnTo>
                    <a:lnTo>
                      <a:pt x="376" y="524"/>
                    </a:lnTo>
                    <a:lnTo>
                      <a:pt x="376" y="517"/>
                    </a:lnTo>
                    <a:lnTo>
                      <a:pt x="376" y="517"/>
                    </a:lnTo>
                    <a:lnTo>
                      <a:pt x="372" y="524"/>
                    </a:lnTo>
                    <a:lnTo>
                      <a:pt x="372" y="526"/>
                    </a:lnTo>
                    <a:lnTo>
                      <a:pt x="370" y="524"/>
                    </a:lnTo>
                    <a:lnTo>
                      <a:pt x="370" y="524"/>
                    </a:lnTo>
                    <a:lnTo>
                      <a:pt x="366" y="515"/>
                    </a:lnTo>
                    <a:lnTo>
                      <a:pt x="360" y="511"/>
                    </a:lnTo>
                    <a:lnTo>
                      <a:pt x="354" y="509"/>
                    </a:lnTo>
                    <a:lnTo>
                      <a:pt x="350" y="505"/>
                    </a:lnTo>
                    <a:lnTo>
                      <a:pt x="350" y="505"/>
                    </a:lnTo>
                    <a:lnTo>
                      <a:pt x="352" y="519"/>
                    </a:lnTo>
                    <a:lnTo>
                      <a:pt x="354" y="526"/>
                    </a:lnTo>
                    <a:lnTo>
                      <a:pt x="358" y="528"/>
                    </a:lnTo>
                    <a:lnTo>
                      <a:pt x="358" y="528"/>
                    </a:lnTo>
                    <a:lnTo>
                      <a:pt x="362" y="530"/>
                    </a:lnTo>
                    <a:lnTo>
                      <a:pt x="362" y="530"/>
                    </a:lnTo>
                    <a:lnTo>
                      <a:pt x="366" y="534"/>
                    </a:lnTo>
                    <a:lnTo>
                      <a:pt x="366" y="540"/>
                    </a:lnTo>
                    <a:lnTo>
                      <a:pt x="366" y="540"/>
                    </a:lnTo>
                    <a:lnTo>
                      <a:pt x="364" y="546"/>
                    </a:lnTo>
                    <a:lnTo>
                      <a:pt x="362" y="548"/>
                    </a:lnTo>
                    <a:lnTo>
                      <a:pt x="362" y="548"/>
                    </a:lnTo>
                    <a:lnTo>
                      <a:pt x="356" y="548"/>
                    </a:lnTo>
                    <a:lnTo>
                      <a:pt x="354" y="548"/>
                    </a:lnTo>
                    <a:lnTo>
                      <a:pt x="352" y="544"/>
                    </a:lnTo>
                    <a:lnTo>
                      <a:pt x="352" y="544"/>
                    </a:lnTo>
                    <a:lnTo>
                      <a:pt x="348" y="540"/>
                    </a:lnTo>
                    <a:lnTo>
                      <a:pt x="346" y="540"/>
                    </a:lnTo>
                    <a:lnTo>
                      <a:pt x="344" y="542"/>
                    </a:lnTo>
                    <a:lnTo>
                      <a:pt x="344" y="542"/>
                    </a:lnTo>
                    <a:lnTo>
                      <a:pt x="342" y="542"/>
                    </a:lnTo>
                    <a:lnTo>
                      <a:pt x="342" y="542"/>
                    </a:lnTo>
                    <a:lnTo>
                      <a:pt x="340" y="540"/>
                    </a:lnTo>
                    <a:lnTo>
                      <a:pt x="340" y="540"/>
                    </a:lnTo>
                    <a:lnTo>
                      <a:pt x="338" y="538"/>
                    </a:lnTo>
                    <a:lnTo>
                      <a:pt x="338" y="538"/>
                    </a:lnTo>
                    <a:lnTo>
                      <a:pt x="334" y="540"/>
                    </a:lnTo>
                    <a:lnTo>
                      <a:pt x="332" y="542"/>
                    </a:lnTo>
                    <a:lnTo>
                      <a:pt x="330" y="542"/>
                    </a:lnTo>
                    <a:lnTo>
                      <a:pt x="328" y="540"/>
                    </a:lnTo>
                    <a:lnTo>
                      <a:pt x="328" y="540"/>
                    </a:lnTo>
                    <a:lnTo>
                      <a:pt x="328" y="542"/>
                    </a:lnTo>
                    <a:lnTo>
                      <a:pt x="328" y="542"/>
                    </a:lnTo>
                    <a:lnTo>
                      <a:pt x="330" y="550"/>
                    </a:lnTo>
                    <a:lnTo>
                      <a:pt x="332" y="556"/>
                    </a:lnTo>
                    <a:lnTo>
                      <a:pt x="334" y="560"/>
                    </a:lnTo>
                    <a:lnTo>
                      <a:pt x="336" y="560"/>
                    </a:lnTo>
                    <a:lnTo>
                      <a:pt x="340" y="560"/>
                    </a:lnTo>
                    <a:lnTo>
                      <a:pt x="344" y="560"/>
                    </a:lnTo>
                    <a:lnTo>
                      <a:pt x="346" y="562"/>
                    </a:lnTo>
                    <a:lnTo>
                      <a:pt x="346" y="562"/>
                    </a:lnTo>
                    <a:lnTo>
                      <a:pt x="360" y="566"/>
                    </a:lnTo>
                    <a:lnTo>
                      <a:pt x="374" y="568"/>
                    </a:lnTo>
                    <a:lnTo>
                      <a:pt x="374" y="568"/>
                    </a:lnTo>
                    <a:lnTo>
                      <a:pt x="380" y="568"/>
                    </a:lnTo>
                    <a:lnTo>
                      <a:pt x="388" y="572"/>
                    </a:lnTo>
                    <a:lnTo>
                      <a:pt x="394" y="572"/>
                    </a:lnTo>
                    <a:lnTo>
                      <a:pt x="398" y="570"/>
                    </a:lnTo>
                    <a:lnTo>
                      <a:pt x="402" y="568"/>
                    </a:lnTo>
                    <a:lnTo>
                      <a:pt x="402" y="568"/>
                    </a:lnTo>
                    <a:lnTo>
                      <a:pt x="408" y="570"/>
                    </a:lnTo>
                    <a:lnTo>
                      <a:pt x="408" y="570"/>
                    </a:lnTo>
                    <a:lnTo>
                      <a:pt x="410" y="572"/>
                    </a:lnTo>
                    <a:lnTo>
                      <a:pt x="410" y="570"/>
                    </a:lnTo>
                    <a:lnTo>
                      <a:pt x="410" y="570"/>
                    </a:lnTo>
                    <a:lnTo>
                      <a:pt x="408" y="566"/>
                    </a:lnTo>
                    <a:lnTo>
                      <a:pt x="408" y="566"/>
                    </a:lnTo>
                    <a:lnTo>
                      <a:pt x="412" y="554"/>
                    </a:lnTo>
                    <a:lnTo>
                      <a:pt x="414" y="550"/>
                    </a:lnTo>
                    <a:lnTo>
                      <a:pt x="418" y="552"/>
                    </a:lnTo>
                    <a:lnTo>
                      <a:pt x="418" y="552"/>
                    </a:lnTo>
                    <a:lnTo>
                      <a:pt x="422" y="558"/>
                    </a:lnTo>
                    <a:lnTo>
                      <a:pt x="424" y="570"/>
                    </a:lnTo>
                    <a:lnTo>
                      <a:pt x="424" y="570"/>
                    </a:lnTo>
                    <a:lnTo>
                      <a:pt x="428" y="572"/>
                    </a:lnTo>
                    <a:lnTo>
                      <a:pt x="430" y="574"/>
                    </a:lnTo>
                    <a:lnTo>
                      <a:pt x="434" y="576"/>
                    </a:lnTo>
                    <a:lnTo>
                      <a:pt x="436" y="578"/>
                    </a:lnTo>
                    <a:lnTo>
                      <a:pt x="436" y="578"/>
                    </a:lnTo>
                    <a:lnTo>
                      <a:pt x="436" y="572"/>
                    </a:lnTo>
                    <a:lnTo>
                      <a:pt x="436" y="568"/>
                    </a:lnTo>
                    <a:lnTo>
                      <a:pt x="436" y="562"/>
                    </a:lnTo>
                    <a:lnTo>
                      <a:pt x="438" y="558"/>
                    </a:lnTo>
                    <a:lnTo>
                      <a:pt x="438" y="558"/>
                    </a:lnTo>
                    <a:lnTo>
                      <a:pt x="440" y="558"/>
                    </a:lnTo>
                    <a:lnTo>
                      <a:pt x="442" y="560"/>
                    </a:lnTo>
                    <a:lnTo>
                      <a:pt x="444" y="566"/>
                    </a:lnTo>
                    <a:lnTo>
                      <a:pt x="444" y="566"/>
                    </a:lnTo>
                    <a:lnTo>
                      <a:pt x="448" y="570"/>
                    </a:lnTo>
                    <a:lnTo>
                      <a:pt x="452" y="572"/>
                    </a:lnTo>
                    <a:lnTo>
                      <a:pt x="454" y="574"/>
                    </a:lnTo>
                    <a:lnTo>
                      <a:pt x="458" y="578"/>
                    </a:lnTo>
                    <a:lnTo>
                      <a:pt x="458" y="578"/>
                    </a:lnTo>
                    <a:lnTo>
                      <a:pt x="458" y="580"/>
                    </a:lnTo>
                    <a:lnTo>
                      <a:pt x="458" y="580"/>
                    </a:lnTo>
                    <a:lnTo>
                      <a:pt x="458" y="576"/>
                    </a:lnTo>
                    <a:lnTo>
                      <a:pt x="458" y="576"/>
                    </a:lnTo>
                    <a:lnTo>
                      <a:pt x="462" y="568"/>
                    </a:lnTo>
                    <a:lnTo>
                      <a:pt x="464" y="564"/>
                    </a:lnTo>
                    <a:lnTo>
                      <a:pt x="468" y="562"/>
                    </a:lnTo>
                    <a:lnTo>
                      <a:pt x="472" y="566"/>
                    </a:lnTo>
                    <a:lnTo>
                      <a:pt x="472" y="566"/>
                    </a:lnTo>
                    <a:lnTo>
                      <a:pt x="474" y="568"/>
                    </a:lnTo>
                    <a:lnTo>
                      <a:pt x="476" y="566"/>
                    </a:lnTo>
                    <a:lnTo>
                      <a:pt x="480" y="564"/>
                    </a:lnTo>
                    <a:lnTo>
                      <a:pt x="482" y="564"/>
                    </a:lnTo>
                    <a:lnTo>
                      <a:pt x="482" y="564"/>
                    </a:lnTo>
                    <a:lnTo>
                      <a:pt x="492" y="562"/>
                    </a:lnTo>
                    <a:lnTo>
                      <a:pt x="496" y="562"/>
                    </a:lnTo>
                    <a:lnTo>
                      <a:pt x="500" y="564"/>
                    </a:lnTo>
                    <a:lnTo>
                      <a:pt x="502" y="570"/>
                    </a:lnTo>
                    <a:lnTo>
                      <a:pt x="506" y="578"/>
                    </a:lnTo>
                    <a:lnTo>
                      <a:pt x="512" y="608"/>
                    </a:lnTo>
                    <a:lnTo>
                      <a:pt x="512" y="608"/>
                    </a:lnTo>
                    <a:lnTo>
                      <a:pt x="510" y="592"/>
                    </a:lnTo>
                    <a:lnTo>
                      <a:pt x="510" y="576"/>
                    </a:lnTo>
                    <a:lnTo>
                      <a:pt x="510" y="576"/>
                    </a:lnTo>
                    <a:lnTo>
                      <a:pt x="512" y="568"/>
                    </a:lnTo>
                    <a:lnTo>
                      <a:pt x="516" y="564"/>
                    </a:lnTo>
                    <a:lnTo>
                      <a:pt x="518" y="564"/>
                    </a:lnTo>
                    <a:lnTo>
                      <a:pt x="522" y="568"/>
                    </a:lnTo>
                    <a:lnTo>
                      <a:pt x="522" y="568"/>
                    </a:lnTo>
                    <a:lnTo>
                      <a:pt x="526" y="576"/>
                    </a:lnTo>
                    <a:lnTo>
                      <a:pt x="530" y="582"/>
                    </a:lnTo>
                    <a:lnTo>
                      <a:pt x="542" y="588"/>
                    </a:lnTo>
                    <a:lnTo>
                      <a:pt x="542" y="588"/>
                    </a:lnTo>
                    <a:lnTo>
                      <a:pt x="546" y="604"/>
                    </a:lnTo>
                    <a:lnTo>
                      <a:pt x="546" y="608"/>
                    </a:lnTo>
                    <a:lnTo>
                      <a:pt x="544" y="614"/>
                    </a:lnTo>
                    <a:lnTo>
                      <a:pt x="544" y="614"/>
                    </a:lnTo>
                    <a:lnTo>
                      <a:pt x="540" y="614"/>
                    </a:lnTo>
                    <a:lnTo>
                      <a:pt x="540" y="614"/>
                    </a:lnTo>
                    <a:lnTo>
                      <a:pt x="538" y="616"/>
                    </a:lnTo>
                    <a:lnTo>
                      <a:pt x="536" y="614"/>
                    </a:lnTo>
                    <a:lnTo>
                      <a:pt x="534" y="610"/>
                    </a:lnTo>
                    <a:lnTo>
                      <a:pt x="532" y="608"/>
                    </a:lnTo>
                    <a:lnTo>
                      <a:pt x="532" y="608"/>
                    </a:lnTo>
                    <a:lnTo>
                      <a:pt x="534" y="614"/>
                    </a:lnTo>
                    <a:lnTo>
                      <a:pt x="534" y="620"/>
                    </a:lnTo>
                    <a:lnTo>
                      <a:pt x="534" y="624"/>
                    </a:lnTo>
                    <a:lnTo>
                      <a:pt x="532" y="626"/>
                    </a:lnTo>
                    <a:lnTo>
                      <a:pt x="530" y="626"/>
                    </a:lnTo>
                    <a:lnTo>
                      <a:pt x="530" y="626"/>
                    </a:lnTo>
                    <a:lnTo>
                      <a:pt x="528" y="622"/>
                    </a:lnTo>
                    <a:lnTo>
                      <a:pt x="526" y="620"/>
                    </a:lnTo>
                    <a:lnTo>
                      <a:pt x="524" y="620"/>
                    </a:lnTo>
                    <a:lnTo>
                      <a:pt x="522" y="620"/>
                    </a:lnTo>
                    <a:lnTo>
                      <a:pt x="518" y="624"/>
                    </a:lnTo>
                    <a:lnTo>
                      <a:pt x="514" y="626"/>
                    </a:lnTo>
                    <a:lnTo>
                      <a:pt x="514" y="626"/>
                    </a:lnTo>
                    <a:lnTo>
                      <a:pt x="512" y="632"/>
                    </a:lnTo>
                    <a:lnTo>
                      <a:pt x="510" y="632"/>
                    </a:lnTo>
                    <a:lnTo>
                      <a:pt x="506" y="628"/>
                    </a:lnTo>
                    <a:lnTo>
                      <a:pt x="506" y="628"/>
                    </a:lnTo>
                    <a:lnTo>
                      <a:pt x="506" y="626"/>
                    </a:lnTo>
                    <a:lnTo>
                      <a:pt x="504" y="626"/>
                    </a:lnTo>
                    <a:lnTo>
                      <a:pt x="500" y="626"/>
                    </a:lnTo>
                    <a:lnTo>
                      <a:pt x="500" y="626"/>
                    </a:lnTo>
                    <a:lnTo>
                      <a:pt x="498" y="624"/>
                    </a:lnTo>
                    <a:lnTo>
                      <a:pt x="496" y="624"/>
                    </a:lnTo>
                    <a:lnTo>
                      <a:pt x="492" y="628"/>
                    </a:lnTo>
                    <a:lnTo>
                      <a:pt x="488" y="642"/>
                    </a:lnTo>
                    <a:lnTo>
                      <a:pt x="488" y="642"/>
                    </a:lnTo>
                    <a:lnTo>
                      <a:pt x="488" y="646"/>
                    </a:lnTo>
                    <a:lnTo>
                      <a:pt x="486" y="648"/>
                    </a:lnTo>
                    <a:lnTo>
                      <a:pt x="486" y="648"/>
                    </a:lnTo>
                    <a:lnTo>
                      <a:pt x="484" y="650"/>
                    </a:lnTo>
                    <a:lnTo>
                      <a:pt x="484" y="648"/>
                    </a:lnTo>
                    <a:lnTo>
                      <a:pt x="482" y="640"/>
                    </a:lnTo>
                    <a:lnTo>
                      <a:pt x="482" y="640"/>
                    </a:lnTo>
                    <a:lnTo>
                      <a:pt x="482" y="634"/>
                    </a:lnTo>
                    <a:lnTo>
                      <a:pt x="478" y="630"/>
                    </a:lnTo>
                    <a:lnTo>
                      <a:pt x="476" y="624"/>
                    </a:lnTo>
                    <a:lnTo>
                      <a:pt x="476" y="616"/>
                    </a:lnTo>
                    <a:lnTo>
                      <a:pt x="476" y="616"/>
                    </a:lnTo>
                    <a:lnTo>
                      <a:pt x="472" y="616"/>
                    </a:lnTo>
                    <a:lnTo>
                      <a:pt x="472" y="618"/>
                    </a:lnTo>
                    <a:lnTo>
                      <a:pt x="470" y="620"/>
                    </a:lnTo>
                    <a:lnTo>
                      <a:pt x="470" y="620"/>
                    </a:lnTo>
                    <a:lnTo>
                      <a:pt x="472" y="628"/>
                    </a:lnTo>
                    <a:lnTo>
                      <a:pt x="470" y="634"/>
                    </a:lnTo>
                    <a:lnTo>
                      <a:pt x="466" y="638"/>
                    </a:lnTo>
                    <a:lnTo>
                      <a:pt x="466" y="644"/>
                    </a:lnTo>
                    <a:lnTo>
                      <a:pt x="466" y="644"/>
                    </a:lnTo>
                    <a:lnTo>
                      <a:pt x="458" y="634"/>
                    </a:lnTo>
                    <a:lnTo>
                      <a:pt x="458" y="634"/>
                    </a:lnTo>
                    <a:lnTo>
                      <a:pt x="454" y="634"/>
                    </a:lnTo>
                    <a:lnTo>
                      <a:pt x="448" y="630"/>
                    </a:lnTo>
                    <a:lnTo>
                      <a:pt x="440" y="620"/>
                    </a:lnTo>
                    <a:lnTo>
                      <a:pt x="440" y="620"/>
                    </a:lnTo>
                    <a:lnTo>
                      <a:pt x="442" y="624"/>
                    </a:lnTo>
                    <a:lnTo>
                      <a:pt x="444" y="626"/>
                    </a:lnTo>
                    <a:lnTo>
                      <a:pt x="444" y="632"/>
                    </a:lnTo>
                    <a:lnTo>
                      <a:pt x="444" y="632"/>
                    </a:lnTo>
                    <a:lnTo>
                      <a:pt x="442" y="640"/>
                    </a:lnTo>
                    <a:lnTo>
                      <a:pt x="438" y="648"/>
                    </a:lnTo>
                    <a:lnTo>
                      <a:pt x="438" y="648"/>
                    </a:lnTo>
                    <a:lnTo>
                      <a:pt x="436" y="648"/>
                    </a:lnTo>
                    <a:lnTo>
                      <a:pt x="436" y="648"/>
                    </a:lnTo>
                    <a:lnTo>
                      <a:pt x="434" y="640"/>
                    </a:lnTo>
                    <a:lnTo>
                      <a:pt x="434" y="640"/>
                    </a:lnTo>
                    <a:lnTo>
                      <a:pt x="430" y="634"/>
                    </a:lnTo>
                    <a:lnTo>
                      <a:pt x="426" y="632"/>
                    </a:lnTo>
                    <a:lnTo>
                      <a:pt x="420" y="636"/>
                    </a:lnTo>
                    <a:lnTo>
                      <a:pt x="420" y="636"/>
                    </a:lnTo>
                    <a:lnTo>
                      <a:pt x="418" y="640"/>
                    </a:lnTo>
                    <a:lnTo>
                      <a:pt x="418" y="640"/>
                    </a:lnTo>
                    <a:lnTo>
                      <a:pt x="414" y="642"/>
                    </a:lnTo>
                    <a:lnTo>
                      <a:pt x="412" y="640"/>
                    </a:lnTo>
                    <a:lnTo>
                      <a:pt x="410" y="638"/>
                    </a:lnTo>
                    <a:lnTo>
                      <a:pt x="410" y="638"/>
                    </a:lnTo>
                    <a:lnTo>
                      <a:pt x="408" y="634"/>
                    </a:lnTo>
                    <a:lnTo>
                      <a:pt x="408" y="630"/>
                    </a:lnTo>
                    <a:lnTo>
                      <a:pt x="410" y="622"/>
                    </a:lnTo>
                    <a:lnTo>
                      <a:pt x="410" y="622"/>
                    </a:lnTo>
                    <a:lnTo>
                      <a:pt x="404" y="622"/>
                    </a:lnTo>
                    <a:lnTo>
                      <a:pt x="396" y="624"/>
                    </a:lnTo>
                    <a:lnTo>
                      <a:pt x="394" y="624"/>
                    </a:lnTo>
                    <a:lnTo>
                      <a:pt x="390" y="622"/>
                    </a:lnTo>
                    <a:lnTo>
                      <a:pt x="388" y="618"/>
                    </a:lnTo>
                    <a:lnTo>
                      <a:pt x="386" y="614"/>
                    </a:lnTo>
                    <a:lnTo>
                      <a:pt x="386" y="614"/>
                    </a:lnTo>
                    <a:lnTo>
                      <a:pt x="388" y="624"/>
                    </a:lnTo>
                    <a:lnTo>
                      <a:pt x="388" y="630"/>
                    </a:lnTo>
                    <a:lnTo>
                      <a:pt x="386" y="636"/>
                    </a:lnTo>
                    <a:lnTo>
                      <a:pt x="386" y="636"/>
                    </a:lnTo>
                    <a:lnTo>
                      <a:pt x="386" y="642"/>
                    </a:lnTo>
                    <a:lnTo>
                      <a:pt x="384" y="644"/>
                    </a:lnTo>
                    <a:lnTo>
                      <a:pt x="378" y="642"/>
                    </a:lnTo>
                    <a:lnTo>
                      <a:pt x="378" y="642"/>
                    </a:lnTo>
                    <a:lnTo>
                      <a:pt x="380" y="646"/>
                    </a:lnTo>
                    <a:lnTo>
                      <a:pt x="380" y="646"/>
                    </a:lnTo>
                    <a:lnTo>
                      <a:pt x="382" y="652"/>
                    </a:lnTo>
                    <a:lnTo>
                      <a:pt x="384" y="654"/>
                    </a:lnTo>
                    <a:lnTo>
                      <a:pt x="384" y="658"/>
                    </a:lnTo>
                    <a:lnTo>
                      <a:pt x="384" y="658"/>
                    </a:lnTo>
                    <a:lnTo>
                      <a:pt x="382" y="662"/>
                    </a:lnTo>
                    <a:lnTo>
                      <a:pt x="380" y="662"/>
                    </a:lnTo>
                    <a:lnTo>
                      <a:pt x="376" y="658"/>
                    </a:lnTo>
                    <a:lnTo>
                      <a:pt x="376" y="658"/>
                    </a:lnTo>
                    <a:lnTo>
                      <a:pt x="368" y="652"/>
                    </a:lnTo>
                    <a:lnTo>
                      <a:pt x="360" y="644"/>
                    </a:lnTo>
                    <a:lnTo>
                      <a:pt x="360" y="644"/>
                    </a:lnTo>
                    <a:lnTo>
                      <a:pt x="356" y="638"/>
                    </a:lnTo>
                    <a:lnTo>
                      <a:pt x="354" y="638"/>
                    </a:lnTo>
                    <a:lnTo>
                      <a:pt x="354" y="640"/>
                    </a:lnTo>
                    <a:lnTo>
                      <a:pt x="352" y="646"/>
                    </a:lnTo>
                    <a:lnTo>
                      <a:pt x="352" y="646"/>
                    </a:lnTo>
                    <a:lnTo>
                      <a:pt x="352" y="648"/>
                    </a:lnTo>
                    <a:lnTo>
                      <a:pt x="350" y="648"/>
                    </a:lnTo>
                    <a:lnTo>
                      <a:pt x="346" y="644"/>
                    </a:lnTo>
                    <a:lnTo>
                      <a:pt x="346" y="644"/>
                    </a:lnTo>
                    <a:lnTo>
                      <a:pt x="344" y="644"/>
                    </a:lnTo>
                    <a:lnTo>
                      <a:pt x="344" y="644"/>
                    </a:lnTo>
                    <a:lnTo>
                      <a:pt x="342" y="648"/>
                    </a:lnTo>
                    <a:lnTo>
                      <a:pt x="342" y="648"/>
                    </a:lnTo>
                    <a:lnTo>
                      <a:pt x="342" y="654"/>
                    </a:lnTo>
                    <a:lnTo>
                      <a:pt x="344" y="660"/>
                    </a:lnTo>
                    <a:lnTo>
                      <a:pt x="344" y="660"/>
                    </a:lnTo>
                    <a:lnTo>
                      <a:pt x="344" y="660"/>
                    </a:lnTo>
                    <a:lnTo>
                      <a:pt x="340" y="660"/>
                    </a:lnTo>
                    <a:lnTo>
                      <a:pt x="338" y="662"/>
                    </a:lnTo>
                    <a:lnTo>
                      <a:pt x="334" y="660"/>
                    </a:lnTo>
                    <a:lnTo>
                      <a:pt x="330" y="656"/>
                    </a:lnTo>
                    <a:lnTo>
                      <a:pt x="330" y="656"/>
                    </a:lnTo>
                    <a:lnTo>
                      <a:pt x="326" y="650"/>
                    </a:lnTo>
                    <a:lnTo>
                      <a:pt x="324" y="648"/>
                    </a:lnTo>
                    <a:lnTo>
                      <a:pt x="324" y="642"/>
                    </a:lnTo>
                    <a:lnTo>
                      <a:pt x="324" y="642"/>
                    </a:lnTo>
                    <a:lnTo>
                      <a:pt x="322" y="638"/>
                    </a:lnTo>
                    <a:lnTo>
                      <a:pt x="320" y="640"/>
                    </a:lnTo>
                    <a:lnTo>
                      <a:pt x="320" y="640"/>
                    </a:lnTo>
                    <a:lnTo>
                      <a:pt x="314" y="646"/>
                    </a:lnTo>
                    <a:lnTo>
                      <a:pt x="310" y="648"/>
                    </a:lnTo>
                    <a:lnTo>
                      <a:pt x="298" y="646"/>
                    </a:lnTo>
                    <a:lnTo>
                      <a:pt x="298" y="646"/>
                    </a:lnTo>
                    <a:lnTo>
                      <a:pt x="286" y="644"/>
                    </a:lnTo>
                    <a:lnTo>
                      <a:pt x="282" y="644"/>
                    </a:lnTo>
                    <a:lnTo>
                      <a:pt x="276" y="642"/>
                    </a:lnTo>
                    <a:lnTo>
                      <a:pt x="276" y="642"/>
                    </a:lnTo>
                    <a:lnTo>
                      <a:pt x="268" y="636"/>
                    </a:lnTo>
                    <a:lnTo>
                      <a:pt x="266" y="634"/>
                    </a:lnTo>
                    <a:lnTo>
                      <a:pt x="262" y="634"/>
                    </a:lnTo>
                    <a:lnTo>
                      <a:pt x="262" y="634"/>
                    </a:lnTo>
                    <a:lnTo>
                      <a:pt x="256" y="636"/>
                    </a:lnTo>
                    <a:lnTo>
                      <a:pt x="254" y="638"/>
                    </a:lnTo>
                    <a:lnTo>
                      <a:pt x="252" y="644"/>
                    </a:lnTo>
                    <a:lnTo>
                      <a:pt x="252"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0" name="Freeform 1246">
                <a:extLst>
                  <a:ext uri="{FF2B5EF4-FFF2-40B4-BE49-F238E27FC236}">
                    <a16:creationId xmlns:a16="http://schemas.microsoft.com/office/drawing/2014/main" id="{CA12FD9C-9767-1D48-6BB5-BD9E240BEFC0}"/>
                  </a:ext>
                </a:extLst>
              </p:cNvPr>
              <p:cNvSpPr>
                <a:spLocks/>
              </p:cNvSpPr>
              <p:nvPr/>
            </p:nvSpPr>
            <p:spPr bwMode="auto">
              <a:xfrm>
                <a:off x="2584" y="2823"/>
                <a:ext cx="6" cy="22"/>
              </a:xfrm>
              <a:custGeom>
                <a:avLst/>
                <a:gdLst>
                  <a:gd name="T0" fmla="*/ 2 w 6"/>
                  <a:gd name="T1" fmla="*/ 0 h 22"/>
                  <a:gd name="T2" fmla="*/ 2 w 6"/>
                  <a:gd name="T3" fmla="*/ 0 h 22"/>
                  <a:gd name="T4" fmla="*/ 2 w 6"/>
                  <a:gd name="T5" fmla="*/ 6 h 22"/>
                  <a:gd name="T6" fmla="*/ 4 w 6"/>
                  <a:gd name="T7" fmla="*/ 10 h 22"/>
                  <a:gd name="T8" fmla="*/ 4 w 6"/>
                  <a:gd name="T9" fmla="*/ 10 h 22"/>
                  <a:gd name="T10" fmla="*/ 6 w 6"/>
                  <a:gd name="T11" fmla="*/ 14 h 22"/>
                  <a:gd name="T12" fmla="*/ 4 w 6"/>
                  <a:gd name="T13" fmla="*/ 22 h 22"/>
                  <a:gd name="T14" fmla="*/ 4 w 6"/>
                  <a:gd name="T15" fmla="*/ 22 h 22"/>
                  <a:gd name="T16" fmla="*/ 4 w 6"/>
                  <a:gd name="T17" fmla="*/ 16 h 22"/>
                  <a:gd name="T18" fmla="*/ 2 w 6"/>
                  <a:gd name="T19" fmla="*/ 12 h 22"/>
                  <a:gd name="T20" fmla="*/ 0 w 6"/>
                  <a:gd name="T21" fmla="*/ 6 h 22"/>
                  <a:gd name="T22" fmla="*/ 2 w 6"/>
                  <a:gd name="T23" fmla="*/ 0 h 22"/>
                  <a:gd name="T24" fmla="*/ 2 w 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
                    <a:moveTo>
                      <a:pt x="2" y="0"/>
                    </a:moveTo>
                    <a:lnTo>
                      <a:pt x="2" y="0"/>
                    </a:lnTo>
                    <a:lnTo>
                      <a:pt x="2" y="6"/>
                    </a:lnTo>
                    <a:lnTo>
                      <a:pt x="4" y="10"/>
                    </a:lnTo>
                    <a:lnTo>
                      <a:pt x="4" y="10"/>
                    </a:lnTo>
                    <a:lnTo>
                      <a:pt x="6" y="14"/>
                    </a:lnTo>
                    <a:lnTo>
                      <a:pt x="4" y="22"/>
                    </a:lnTo>
                    <a:lnTo>
                      <a:pt x="4" y="22"/>
                    </a:lnTo>
                    <a:lnTo>
                      <a:pt x="4" y="16"/>
                    </a:lnTo>
                    <a:lnTo>
                      <a:pt x="2" y="12"/>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1" name="Freeform 1247">
                <a:extLst>
                  <a:ext uri="{FF2B5EF4-FFF2-40B4-BE49-F238E27FC236}">
                    <a16:creationId xmlns:a16="http://schemas.microsoft.com/office/drawing/2014/main" id="{212CD996-58E5-570D-BBB7-FBF84EFCE92C}"/>
                  </a:ext>
                </a:extLst>
              </p:cNvPr>
              <p:cNvSpPr>
                <a:spLocks/>
              </p:cNvSpPr>
              <p:nvPr/>
            </p:nvSpPr>
            <p:spPr bwMode="auto">
              <a:xfrm>
                <a:off x="2670" y="2823"/>
                <a:ext cx="4" cy="6"/>
              </a:xfrm>
              <a:custGeom>
                <a:avLst/>
                <a:gdLst>
                  <a:gd name="T0" fmla="*/ 4 w 4"/>
                  <a:gd name="T1" fmla="*/ 2 h 6"/>
                  <a:gd name="T2" fmla="*/ 4 w 4"/>
                  <a:gd name="T3" fmla="*/ 2 h 6"/>
                  <a:gd name="T4" fmla="*/ 2 w 4"/>
                  <a:gd name="T5" fmla="*/ 6 h 6"/>
                  <a:gd name="T6" fmla="*/ 0 w 4"/>
                  <a:gd name="T7" fmla="*/ 6 h 6"/>
                  <a:gd name="T8" fmla="*/ 0 w 4"/>
                  <a:gd name="T9" fmla="*/ 6 h 6"/>
                  <a:gd name="T10" fmla="*/ 0 w 4"/>
                  <a:gd name="T11" fmla="*/ 6 h 6"/>
                  <a:gd name="T12" fmla="*/ 0 w 4"/>
                  <a:gd name="T13" fmla="*/ 4 h 6"/>
                  <a:gd name="T14" fmla="*/ 0 w 4"/>
                  <a:gd name="T15" fmla="*/ 4 h 6"/>
                  <a:gd name="T16" fmla="*/ 0 w 4"/>
                  <a:gd name="T17" fmla="*/ 0 h 6"/>
                  <a:gd name="T18" fmla="*/ 2 w 4"/>
                  <a:gd name="T19" fmla="*/ 0 h 6"/>
                  <a:gd name="T20" fmla="*/ 2 w 4"/>
                  <a:gd name="T21" fmla="*/ 0 h 6"/>
                  <a:gd name="T22" fmla="*/ 4 w 4"/>
                  <a:gd name="T23" fmla="*/ 2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lnTo>
                      <a:pt x="4" y="2"/>
                    </a:lnTo>
                    <a:lnTo>
                      <a:pt x="2" y="6"/>
                    </a:lnTo>
                    <a:lnTo>
                      <a:pt x="0" y="6"/>
                    </a:lnTo>
                    <a:lnTo>
                      <a:pt x="0" y="6"/>
                    </a:lnTo>
                    <a:lnTo>
                      <a:pt x="0" y="6"/>
                    </a:lnTo>
                    <a:lnTo>
                      <a:pt x="0" y="4"/>
                    </a:lnTo>
                    <a:lnTo>
                      <a:pt x="0" y="4"/>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2" name="Freeform 1248">
                <a:extLst>
                  <a:ext uri="{FF2B5EF4-FFF2-40B4-BE49-F238E27FC236}">
                    <a16:creationId xmlns:a16="http://schemas.microsoft.com/office/drawing/2014/main" id="{BB294A70-8CF3-BB71-C261-96CA5AF9A3FB}"/>
                  </a:ext>
                </a:extLst>
              </p:cNvPr>
              <p:cNvSpPr>
                <a:spLocks/>
              </p:cNvSpPr>
              <p:nvPr/>
            </p:nvSpPr>
            <p:spPr bwMode="auto">
              <a:xfrm>
                <a:off x="2592" y="2835"/>
                <a:ext cx="4" cy="12"/>
              </a:xfrm>
              <a:custGeom>
                <a:avLst/>
                <a:gdLst>
                  <a:gd name="T0" fmla="*/ 2 w 4"/>
                  <a:gd name="T1" fmla="*/ 12 h 12"/>
                  <a:gd name="T2" fmla="*/ 2 w 4"/>
                  <a:gd name="T3" fmla="*/ 12 h 12"/>
                  <a:gd name="T4" fmla="*/ 0 w 4"/>
                  <a:gd name="T5" fmla="*/ 10 h 12"/>
                  <a:gd name="T6" fmla="*/ 0 w 4"/>
                  <a:gd name="T7" fmla="*/ 6 h 12"/>
                  <a:gd name="T8" fmla="*/ 0 w 4"/>
                  <a:gd name="T9" fmla="*/ 6 h 12"/>
                  <a:gd name="T10" fmla="*/ 0 w 4"/>
                  <a:gd name="T11" fmla="*/ 2 h 12"/>
                  <a:gd name="T12" fmla="*/ 2 w 4"/>
                  <a:gd name="T13" fmla="*/ 0 h 12"/>
                  <a:gd name="T14" fmla="*/ 2 w 4"/>
                  <a:gd name="T15" fmla="*/ 0 h 12"/>
                  <a:gd name="T16" fmla="*/ 4 w 4"/>
                  <a:gd name="T17" fmla="*/ 2 h 12"/>
                  <a:gd name="T18" fmla="*/ 4 w 4"/>
                  <a:gd name="T19" fmla="*/ 6 h 12"/>
                  <a:gd name="T20" fmla="*/ 4 w 4"/>
                  <a:gd name="T21" fmla="*/ 6 h 12"/>
                  <a:gd name="T22" fmla="*/ 4 w 4"/>
                  <a:gd name="T23" fmla="*/ 10 h 12"/>
                  <a:gd name="T24" fmla="*/ 2 w 4"/>
                  <a:gd name="T25" fmla="*/ 12 h 12"/>
                  <a:gd name="T26" fmla="*/ 2 w 4"/>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2" y="12"/>
                    </a:moveTo>
                    <a:lnTo>
                      <a:pt x="2" y="12"/>
                    </a:lnTo>
                    <a:lnTo>
                      <a:pt x="0" y="10"/>
                    </a:lnTo>
                    <a:lnTo>
                      <a:pt x="0" y="6"/>
                    </a:lnTo>
                    <a:lnTo>
                      <a:pt x="0" y="6"/>
                    </a:lnTo>
                    <a:lnTo>
                      <a:pt x="0" y="2"/>
                    </a:lnTo>
                    <a:lnTo>
                      <a:pt x="2" y="0"/>
                    </a:lnTo>
                    <a:lnTo>
                      <a:pt x="2" y="0"/>
                    </a:lnTo>
                    <a:lnTo>
                      <a:pt x="4" y="2"/>
                    </a:lnTo>
                    <a:lnTo>
                      <a:pt x="4" y="6"/>
                    </a:lnTo>
                    <a:lnTo>
                      <a:pt x="4" y="6"/>
                    </a:lnTo>
                    <a:lnTo>
                      <a:pt x="4" y="10"/>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3" name="Freeform 1249">
                <a:extLst>
                  <a:ext uri="{FF2B5EF4-FFF2-40B4-BE49-F238E27FC236}">
                    <a16:creationId xmlns:a16="http://schemas.microsoft.com/office/drawing/2014/main" id="{67F8F217-E168-B050-BF83-52DA5CE84870}"/>
                  </a:ext>
                </a:extLst>
              </p:cNvPr>
              <p:cNvSpPr>
                <a:spLocks/>
              </p:cNvSpPr>
              <p:nvPr/>
            </p:nvSpPr>
            <p:spPr bwMode="auto">
              <a:xfrm>
                <a:off x="5802" y="1511"/>
                <a:ext cx="58" cy="60"/>
              </a:xfrm>
              <a:custGeom>
                <a:avLst/>
                <a:gdLst>
                  <a:gd name="T0" fmla="*/ 6 w 58"/>
                  <a:gd name="T1" fmla="*/ 18 h 60"/>
                  <a:gd name="T2" fmla="*/ 10 w 58"/>
                  <a:gd name="T3" fmla="*/ 10 h 60"/>
                  <a:gd name="T4" fmla="*/ 16 w 58"/>
                  <a:gd name="T5" fmla="*/ 4 h 60"/>
                  <a:gd name="T6" fmla="*/ 18 w 58"/>
                  <a:gd name="T7" fmla="*/ 0 h 60"/>
                  <a:gd name="T8" fmla="*/ 22 w 58"/>
                  <a:gd name="T9" fmla="*/ 4 h 60"/>
                  <a:gd name="T10" fmla="*/ 30 w 58"/>
                  <a:gd name="T11" fmla="*/ 14 h 60"/>
                  <a:gd name="T12" fmla="*/ 40 w 58"/>
                  <a:gd name="T13" fmla="*/ 14 h 60"/>
                  <a:gd name="T14" fmla="*/ 48 w 58"/>
                  <a:gd name="T15" fmla="*/ 14 h 60"/>
                  <a:gd name="T16" fmla="*/ 58 w 58"/>
                  <a:gd name="T17" fmla="*/ 14 h 60"/>
                  <a:gd name="T18" fmla="*/ 58 w 58"/>
                  <a:gd name="T19" fmla="*/ 32 h 60"/>
                  <a:gd name="T20" fmla="*/ 58 w 58"/>
                  <a:gd name="T21" fmla="*/ 40 h 60"/>
                  <a:gd name="T22" fmla="*/ 54 w 58"/>
                  <a:gd name="T23" fmla="*/ 46 h 60"/>
                  <a:gd name="T24" fmla="*/ 50 w 58"/>
                  <a:gd name="T25" fmla="*/ 48 h 60"/>
                  <a:gd name="T26" fmla="*/ 44 w 58"/>
                  <a:gd name="T27" fmla="*/ 44 h 60"/>
                  <a:gd name="T28" fmla="*/ 40 w 58"/>
                  <a:gd name="T29" fmla="*/ 32 h 60"/>
                  <a:gd name="T30" fmla="*/ 38 w 58"/>
                  <a:gd name="T31" fmla="*/ 44 h 60"/>
                  <a:gd name="T32" fmla="*/ 34 w 58"/>
                  <a:gd name="T33" fmla="*/ 44 h 60"/>
                  <a:gd name="T34" fmla="*/ 36 w 58"/>
                  <a:gd name="T35" fmla="*/ 46 h 60"/>
                  <a:gd name="T36" fmla="*/ 40 w 58"/>
                  <a:gd name="T37" fmla="*/ 46 h 60"/>
                  <a:gd name="T38" fmla="*/ 42 w 58"/>
                  <a:gd name="T39" fmla="*/ 52 h 60"/>
                  <a:gd name="T40" fmla="*/ 40 w 58"/>
                  <a:gd name="T41" fmla="*/ 58 h 60"/>
                  <a:gd name="T42" fmla="*/ 38 w 58"/>
                  <a:gd name="T43" fmla="*/ 60 h 60"/>
                  <a:gd name="T44" fmla="*/ 36 w 58"/>
                  <a:gd name="T45" fmla="*/ 60 h 60"/>
                  <a:gd name="T46" fmla="*/ 26 w 58"/>
                  <a:gd name="T47" fmla="*/ 58 h 60"/>
                  <a:gd name="T48" fmla="*/ 24 w 58"/>
                  <a:gd name="T49" fmla="*/ 56 h 60"/>
                  <a:gd name="T50" fmla="*/ 18 w 58"/>
                  <a:gd name="T51" fmla="*/ 44 h 60"/>
                  <a:gd name="T52" fmla="*/ 12 w 58"/>
                  <a:gd name="T53" fmla="*/ 40 h 60"/>
                  <a:gd name="T54" fmla="*/ 10 w 58"/>
                  <a:gd name="T55" fmla="*/ 42 h 60"/>
                  <a:gd name="T56" fmla="*/ 6 w 58"/>
                  <a:gd name="T57" fmla="*/ 44 h 60"/>
                  <a:gd name="T58" fmla="*/ 0 w 58"/>
                  <a:gd name="T59" fmla="*/ 38 h 60"/>
                  <a:gd name="T60" fmla="*/ 2 w 58"/>
                  <a:gd name="T61" fmla="*/ 32 h 60"/>
                  <a:gd name="T62" fmla="*/ 4 w 58"/>
                  <a:gd name="T63" fmla="*/ 24 h 60"/>
                  <a:gd name="T64" fmla="*/ 6 w 58"/>
                  <a:gd name="T65"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0">
                    <a:moveTo>
                      <a:pt x="6" y="18"/>
                    </a:moveTo>
                    <a:lnTo>
                      <a:pt x="6" y="18"/>
                    </a:lnTo>
                    <a:lnTo>
                      <a:pt x="8" y="12"/>
                    </a:lnTo>
                    <a:lnTo>
                      <a:pt x="10" y="10"/>
                    </a:lnTo>
                    <a:lnTo>
                      <a:pt x="14" y="8"/>
                    </a:lnTo>
                    <a:lnTo>
                      <a:pt x="16" y="4"/>
                    </a:lnTo>
                    <a:lnTo>
                      <a:pt x="16" y="4"/>
                    </a:lnTo>
                    <a:lnTo>
                      <a:pt x="18" y="0"/>
                    </a:lnTo>
                    <a:lnTo>
                      <a:pt x="22" y="4"/>
                    </a:lnTo>
                    <a:lnTo>
                      <a:pt x="22" y="4"/>
                    </a:lnTo>
                    <a:lnTo>
                      <a:pt x="26" y="12"/>
                    </a:lnTo>
                    <a:lnTo>
                      <a:pt x="30" y="14"/>
                    </a:lnTo>
                    <a:lnTo>
                      <a:pt x="36" y="14"/>
                    </a:lnTo>
                    <a:lnTo>
                      <a:pt x="40" y="14"/>
                    </a:lnTo>
                    <a:lnTo>
                      <a:pt x="40" y="14"/>
                    </a:lnTo>
                    <a:lnTo>
                      <a:pt x="48" y="14"/>
                    </a:lnTo>
                    <a:lnTo>
                      <a:pt x="58" y="14"/>
                    </a:lnTo>
                    <a:lnTo>
                      <a:pt x="58" y="14"/>
                    </a:lnTo>
                    <a:lnTo>
                      <a:pt x="58" y="22"/>
                    </a:lnTo>
                    <a:lnTo>
                      <a:pt x="58" y="32"/>
                    </a:lnTo>
                    <a:lnTo>
                      <a:pt x="58" y="32"/>
                    </a:lnTo>
                    <a:lnTo>
                      <a:pt x="58" y="40"/>
                    </a:lnTo>
                    <a:lnTo>
                      <a:pt x="56" y="44"/>
                    </a:lnTo>
                    <a:lnTo>
                      <a:pt x="54" y="46"/>
                    </a:lnTo>
                    <a:lnTo>
                      <a:pt x="50" y="48"/>
                    </a:lnTo>
                    <a:lnTo>
                      <a:pt x="50" y="48"/>
                    </a:lnTo>
                    <a:lnTo>
                      <a:pt x="48" y="48"/>
                    </a:lnTo>
                    <a:lnTo>
                      <a:pt x="44" y="44"/>
                    </a:lnTo>
                    <a:lnTo>
                      <a:pt x="40" y="32"/>
                    </a:lnTo>
                    <a:lnTo>
                      <a:pt x="40" y="32"/>
                    </a:lnTo>
                    <a:lnTo>
                      <a:pt x="38" y="40"/>
                    </a:lnTo>
                    <a:lnTo>
                      <a:pt x="38" y="44"/>
                    </a:lnTo>
                    <a:lnTo>
                      <a:pt x="36" y="46"/>
                    </a:lnTo>
                    <a:lnTo>
                      <a:pt x="34" y="44"/>
                    </a:lnTo>
                    <a:lnTo>
                      <a:pt x="34" y="44"/>
                    </a:lnTo>
                    <a:lnTo>
                      <a:pt x="36" y="46"/>
                    </a:lnTo>
                    <a:lnTo>
                      <a:pt x="36" y="46"/>
                    </a:lnTo>
                    <a:lnTo>
                      <a:pt x="40" y="46"/>
                    </a:lnTo>
                    <a:lnTo>
                      <a:pt x="40" y="48"/>
                    </a:lnTo>
                    <a:lnTo>
                      <a:pt x="42" y="52"/>
                    </a:lnTo>
                    <a:lnTo>
                      <a:pt x="42" y="52"/>
                    </a:lnTo>
                    <a:lnTo>
                      <a:pt x="40" y="58"/>
                    </a:lnTo>
                    <a:lnTo>
                      <a:pt x="40" y="60"/>
                    </a:lnTo>
                    <a:lnTo>
                      <a:pt x="38" y="60"/>
                    </a:lnTo>
                    <a:lnTo>
                      <a:pt x="36" y="60"/>
                    </a:lnTo>
                    <a:lnTo>
                      <a:pt x="36" y="60"/>
                    </a:lnTo>
                    <a:lnTo>
                      <a:pt x="30" y="60"/>
                    </a:lnTo>
                    <a:lnTo>
                      <a:pt x="26" y="58"/>
                    </a:lnTo>
                    <a:lnTo>
                      <a:pt x="24" y="56"/>
                    </a:lnTo>
                    <a:lnTo>
                      <a:pt x="24" y="56"/>
                    </a:lnTo>
                    <a:lnTo>
                      <a:pt x="18" y="44"/>
                    </a:lnTo>
                    <a:lnTo>
                      <a:pt x="18" y="44"/>
                    </a:lnTo>
                    <a:lnTo>
                      <a:pt x="14" y="40"/>
                    </a:lnTo>
                    <a:lnTo>
                      <a:pt x="12" y="40"/>
                    </a:lnTo>
                    <a:lnTo>
                      <a:pt x="10" y="42"/>
                    </a:lnTo>
                    <a:lnTo>
                      <a:pt x="10" y="42"/>
                    </a:lnTo>
                    <a:lnTo>
                      <a:pt x="8" y="44"/>
                    </a:lnTo>
                    <a:lnTo>
                      <a:pt x="6" y="44"/>
                    </a:lnTo>
                    <a:lnTo>
                      <a:pt x="4" y="42"/>
                    </a:lnTo>
                    <a:lnTo>
                      <a:pt x="0" y="38"/>
                    </a:lnTo>
                    <a:lnTo>
                      <a:pt x="0" y="38"/>
                    </a:lnTo>
                    <a:lnTo>
                      <a:pt x="2" y="32"/>
                    </a:lnTo>
                    <a:lnTo>
                      <a:pt x="4" y="28"/>
                    </a:lnTo>
                    <a:lnTo>
                      <a:pt x="4" y="24"/>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4" name="Freeform 1250">
                <a:extLst>
                  <a:ext uri="{FF2B5EF4-FFF2-40B4-BE49-F238E27FC236}">
                    <a16:creationId xmlns:a16="http://schemas.microsoft.com/office/drawing/2014/main" id="{51A89B6B-8D25-F405-3CB4-B0B576C2E4F5}"/>
                  </a:ext>
                </a:extLst>
              </p:cNvPr>
              <p:cNvSpPr>
                <a:spLocks/>
              </p:cNvSpPr>
              <p:nvPr/>
            </p:nvSpPr>
            <p:spPr bwMode="auto">
              <a:xfrm>
                <a:off x="5852" y="1525"/>
                <a:ext cx="46" cy="76"/>
              </a:xfrm>
              <a:custGeom>
                <a:avLst/>
                <a:gdLst>
                  <a:gd name="T0" fmla="*/ 0 w 46"/>
                  <a:gd name="T1" fmla="*/ 34 h 76"/>
                  <a:gd name="T2" fmla="*/ 0 w 46"/>
                  <a:gd name="T3" fmla="*/ 34 h 76"/>
                  <a:gd name="T4" fmla="*/ 4 w 46"/>
                  <a:gd name="T5" fmla="*/ 28 h 76"/>
                  <a:gd name="T6" fmla="*/ 8 w 46"/>
                  <a:gd name="T7" fmla="*/ 24 h 76"/>
                  <a:gd name="T8" fmla="*/ 8 w 46"/>
                  <a:gd name="T9" fmla="*/ 24 h 76"/>
                  <a:gd name="T10" fmla="*/ 4 w 46"/>
                  <a:gd name="T11" fmla="*/ 16 h 76"/>
                  <a:gd name="T12" fmla="*/ 4 w 46"/>
                  <a:gd name="T13" fmla="*/ 10 h 76"/>
                  <a:gd name="T14" fmla="*/ 4 w 46"/>
                  <a:gd name="T15" fmla="*/ 4 h 76"/>
                  <a:gd name="T16" fmla="*/ 8 w 46"/>
                  <a:gd name="T17" fmla="*/ 0 h 76"/>
                  <a:gd name="T18" fmla="*/ 8 w 46"/>
                  <a:gd name="T19" fmla="*/ 0 h 76"/>
                  <a:gd name="T20" fmla="*/ 34 w 46"/>
                  <a:gd name="T21" fmla="*/ 4 h 76"/>
                  <a:gd name="T22" fmla="*/ 34 w 46"/>
                  <a:gd name="T23" fmla="*/ 4 h 76"/>
                  <a:gd name="T24" fmla="*/ 32 w 46"/>
                  <a:gd name="T25" fmla="*/ 8 h 76"/>
                  <a:gd name="T26" fmla="*/ 32 w 46"/>
                  <a:gd name="T27" fmla="*/ 14 h 76"/>
                  <a:gd name="T28" fmla="*/ 34 w 46"/>
                  <a:gd name="T29" fmla="*/ 18 h 76"/>
                  <a:gd name="T30" fmla="*/ 34 w 46"/>
                  <a:gd name="T31" fmla="*/ 22 h 76"/>
                  <a:gd name="T32" fmla="*/ 34 w 46"/>
                  <a:gd name="T33" fmla="*/ 22 h 76"/>
                  <a:gd name="T34" fmla="*/ 32 w 46"/>
                  <a:gd name="T35" fmla="*/ 32 h 76"/>
                  <a:gd name="T36" fmla="*/ 28 w 46"/>
                  <a:gd name="T37" fmla="*/ 38 h 76"/>
                  <a:gd name="T38" fmla="*/ 28 w 46"/>
                  <a:gd name="T39" fmla="*/ 38 h 76"/>
                  <a:gd name="T40" fmla="*/ 28 w 46"/>
                  <a:gd name="T41" fmla="*/ 38 h 76"/>
                  <a:gd name="T42" fmla="*/ 28 w 46"/>
                  <a:gd name="T43" fmla="*/ 38 h 76"/>
                  <a:gd name="T44" fmla="*/ 28 w 46"/>
                  <a:gd name="T45" fmla="*/ 38 h 76"/>
                  <a:gd name="T46" fmla="*/ 34 w 46"/>
                  <a:gd name="T47" fmla="*/ 42 h 76"/>
                  <a:gd name="T48" fmla="*/ 40 w 46"/>
                  <a:gd name="T49" fmla="*/ 46 h 76"/>
                  <a:gd name="T50" fmla="*/ 44 w 46"/>
                  <a:gd name="T51" fmla="*/ 56 h 76"/>
                  <a:gd name="T52" fmla="*/ 46 w 46"/>
                  <a:gd name="T53" fmla="*/ 72 h 76"/>
                  <a:gd name="T54" fmla="*/ 46 w 46"/>
                  <a:gd name="T55" fmla="*/ 72 h 76"/>
                  <a:gd name="T56" fmla="*/ 42 w 46"/>
                  <a:gd name="T57" fmla="*/ 74 h 76"/>
                  <a:gd name="T58" fmla="*/ 40 w 46"/>
                  <a:gd name="T59" fmla="*/ 72 h 76"/>
                  <a:gd name="T60" fmla="*/ 40 w 46"/>
                  <a:gd name="T61" fmla="*/ 72 h 76"/>
                  <a:gd name="T62" fmla="*/ 38 w 46"/>
                  <a:gd name="T63" fmla="*/ 64 h 76"/>
                  <a:gd name="T64" fmla="*/ 36 w 46"/>
                  <a:gd name="T65" fmla="*/ 62 h 76"/>
                  <a:gd name="T66" fmla="*/ 34 w 46"/>
                  <a:gd name="T67" fmla="*/ 64 h 76"/>
                  <a:gd name="T68" fmla="*/ 32 w 46"/>
                  <a:gd name="T69" fmla="*/ 72 h 76"/>
                  <a:gd name="T70" fmla="*/ 32 w 46"/>
                  <a:gd name="T71" fmla="*/ 72 h 76"/>
                  <a:gd name="T72" fmla="*/ 30 w 46"/>
                  <a:gd name="T73" fmla="*/ 76 h 76"/>
                  <a:gd name="T74" fmla="*/ 28 w 46"/>
                  <a:gd name="T75" fmla="*/ 76 h 76"/>
                  <a:gd name="T76" fmla="*/ 28 w 46"/>
                  <a:gd name="T77" fmla="*/ 76 h 76"/>
                  <a:gd name="T78" fmla="*/ 26 w 46"/>
                  <a:gd name="T79" fmla="*/ 72 h 76"/>
                  <a:gd name="T80" fmla="*/ 26 w 46"/>
                  <a:gd name="T81" fmla="*/ 72 h 76"/>
                  <a:gd name="T82" fmla="*/ 28 w 46"/>
                  <a:gd name="T83" fmla="*/ 62 h 76"/>
                  <a:gd name="T84" fmla="*/ 26 w 46"/>
                  <a:gd name="T85" fmla="*/ 54 h 76"/>
                  <a:gd name="T86" fmla="*/ 24 w 46"/>
                  <a:gd name="T87" fmla="*/ 50 h 76"/>
                  <a:gd name="T88" fmla="*/ 20 w 46"/>
                  <a:gd name="T89" fmla="*/ 48 h 76"/>
                  <a:gd name="T90" fmla="*/ 20 w 46"/>
                  <a:gd name="T91" fmla="*/ 48 h 76"/>
                  <a:gd name="T92" fmla="*/ 18 w 46"/>
                  <a:gd name="T93" fmla="*/ 44 h 76"/>
                  <a:gd name="T94" fmla="*/ 18 w 46"/>
                  <a:gd name="T95" fmla="*/ 44 h 76"/>
                  <a:gd name="T96" fmla="*/ 16 w 46"/>
                  <a:gd name="T97" fmla="*/ 38 h 76"/>
                  <a:gd name="T98" fmla="*/ 16 w 46"/>
                  <a:gd name="T99" fmla="*/ 36 h 76"/>
                  <a:gd name="T100" fmla="*/ 14 w 46"/>
                  <a:gd name="T101" fmla="*/ 38 h 76"/>
                  <a:gd name="T102" fmla="*/ 14 w 46"/>
                  <a:gd name="T103" fmla="*/ 38 h 76"/>
                  <a:gd name="T104" fmla="*/ 10 w 46"/>
                  <a:gd name="T105" fmla="*/ 38 h 76"/>
                  <a:gd name="T106" fmla="*/ 8 w 46"/>
                  <a:gd name="T107" fmla="*/ 36 h 76"/>
                  <a:gd name="T108" fmla="*/ 8 w 46"/>
                  <a:gd name="T109" fmla="*/ 36 h 76"/>
                  <a:gd name="T110" fmla="*/ 6 w 46"/>
                  <a:gd name="T111" fmla="*/ 36 h 76"/>
                  <a:gd name="T112" fmla="*/ 4 w 46"/>
                  <a:gd name="T113" fmla="*/ 38 h 76"/>
                  <a:gd name="T114" fmla="*/ 2 w 46"/>
                  <a:gd name="T115" fmla="*/ 38 h 76"/>
                  <a:gd name="T116" fmla="*/ 0 w 46"/>
                  <a:gd name="T117" fmla="*/ 36 h 76"/>
                  <a:gd name="T118" fmla="*/ 0 w 46"/>
                  <a:gd name="T119" fmla="*/ 36 h 76"/>
                  <a:gd name="T120" fmla="*/ 0 w 46"/>
                  <a:gd name="T121" fmla="*/ 34 h 76"/>
                  <a:gd name="T122" fmla="*/ 0 w 46"/>
                  <a:gd name="T123"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0" y="34"/>
                    </a:moveTo>
                    <a:lnTo>
                      <a:pt x="0" y="34"/>
                    </a:lnTo>
                    <a:lnTo>
                      <a:pt x="4" y="28"/>
                    </a:lnTo>
                    <a:lnTo>
                      <a:pt x="8" y="24"/>
                    </a:lnTo>
                    <a:lnTo>
                      <a:pt x="8" y="24"/>
                    </a:lnTo>
                    <a:lnTo>
                      <a:pt x="4" y="16"/>
                    </a:lnTo>
                    <a:lnTo>
                      <a:pt x="4" y="10"/>
                    </a:lnTo>
                    <a:lnTo>
                      <a:pt x="4" y="4"/>
                    </a:lnTo>
                    <a:lnTo>
                      <a:pt x="8" y="0"/>
                    </a:lnTo>
                    <a:lnTo>
                      <a:pt x="8" y="0"/>
                    </a:lnTo>
                    <a:lnTo>
                      <a:pt x="34" y="4"/>
                    </a:lnTo>
                    <a:lnTo>
                      <a:pt x="34" y="4"/>
                    </a:lnTo>
                    <a:lnTo>
                      <a:pt x="32" y="8"/>
                    </a:lnTo>
                    <a:lnTo>
                      <a:pt x="32" y="14"/>
                    </a:lnTo>
                    <a:lnTo>
                      <a:pt x="34" y="18"/>
                    </a:lnTo>
                    <a:lnTo>
                      <a:pt x="34" y="22"/>
                    </a:lnTo>
                    <a:lnTo>
                      <a:pt x="34" y="22"/>
                    </a:lnTo>
                    <a:lnTo>
                      <a:pt x="32" y="32"/>
                    </a:lnTo>
                    <a:lnTo>
                      <a:pt x="28" y="38"/>
                    </a:lnTo>
                    <a:lnTo>
                      <a:pt x="28" y="38"/>
                    </a:lnTo>
                    <a:lnTo>
                      <a:pt x="28" y="38"/>
                    </a:lnTo>
                    <a:lnTo>
                      <a:pt x="28" y="38"/>
                    </a:lnTo>
                    <a:lnTo>
                      <a:pt x="28" y="38"/>
                    </a:lnTo>
                    <a:lnTo>
                      <a:pt x="34" y="42"/>
                    </a:lnTo>
                    <a:lnTo>
                      <a:pt x="40" y="46"/>
                    </a:lnTo>
                    <a:lnTo>
                      <a:pt x="44" y="56"/>
                    </a:lnTo>
                    <a:lnTo>
                      <a:pt x="46" y="72"/>
                    </a:lnTo>
                    <a:lnTo>
                      <a:pt x="46" y="72"/>
                    </a:lnTo>
                    <a:lnTo>
                      <a:pt x="42" y="74"/>
                    </a:lnTo>
                    <a:lnTo>
                      <a:pt x="40" y="72"/>
                    </a:lnTo>
                    <a:lnTo>
                      <a:pt x="40" y="72"/>
                    </a:lnTo>
                    <a:lnTo>
                      <a:pt x="38" y="64"/>
                    </a:lnTo>
                    <a:lnTo>
                      <a:pt x="36" y="62"/>
                    </a:lnTo>
                    <a:lnTo>
                      <a:pt x="34" y="64"/>
                    </a:lnTo>
                    <a:lnTo>
                      <a:pt x="32" y="72"/>
                    </a:lnTo>
                    <a:lnTo>
                      <a:pt x="32" y="72"/>
                    </a:lnTo>
                    <a:lnTo>
                      <a:pt x="30" y="76"/>
                    </a:lnTo>
                    <a:lnTo>
                      <a:pt x="28" y="76"/>
                    </a:lnTo>
                    <a:lnTo>
                      <a:pt x="28" y="76"/>
                    </a:lnTo>
                    <a:lnTo>
                      <a:pt x="26" y="72"/>
                    </a:lnTo>
                    <a:lnTo>
                      <a:pt x="26" y="72"/>
                    </a:lnTo>
                    <a:lnTo>
                      <a:pt x="28" y="62"/>
                    </a:lnTo>
                    <a:lnTo>
                      <a:pt x="26" y="54"/>
                    </a:lnTo>
                    <a:lnTo>
                      <a:pt x="24" y="50"/>
                    </a:lnTo>
                    <a:lnTo>
                      <a:pt x="20" y="48"/>
                    </a:lnTo>
                    <a:lnTo>
                      <a:pt x="20" y="48"/>
                    </a:lnTo>
                    <a:lnTo>
                      <a:pt x="18" y="44"/>
                    </a:lnTo>
                    <a:lnTo>
                      <a:pt x="18" y="44"/>
                    </a:lnTo>
                    <a:lnTo>
                      <a:pt x="16" y="38"/>
                    </a:lnTo>
                    <a:lnTo>
                      <a:pt x="16" y="36"/>
                    </a:lnTo>
                    <a:lnTo>
                      <a:pt x="14" y="38"/>
                    </a:lnTo>
                    <a:lnTo>
                      <a:pt x="14" y="38"/>
                    </a:lnTo>
                    <a:lnTo>
                      <a:pt x="10" y="38"/>
                    </a:lnTo>
                    <a:lnTo>
                      <a:pt x="8" y="36"/>
                    </a:lnTo>
                    <a:lnTo>
                      <a:pt x="8" y="36"/>
                    </a:lnTo>
                    <a:lnTo>
                      <a:pt x="6" y="36"/>
                    </a:lnTo>
                    <a:lnTo>
                      <a:pt x="4" y="38"/>
                    </a:lnTo>
                    <a:lnTo>
                      <a:pt x="2" y="38"/>
                    </a:lnTo>
                    <a:lnTo>
                      <a:pt x="0" y="36"/>
                    </a:lnTo>
                    <a:lnTo>
                      <a:pt x="0" y="36"/>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5" name="Freeform 1251">
                <a:extLst>
                  <a:ext uri="{FF2B5EF4-FFF2-40B4-BE49-F238E27FC236}">
                    <a16:creationId xmlns:a16="http://schemas.microsoft.com/office/drawing/2014/main" id="{FB22F142-9B55-53CC-577D-A73C9BF07B8C}"/>
                  </a:ext>
                </a:extLst>
              </p:cNvPr>
              <p:cNvSpPr>
                <a:spLocks/>
              </p:cNvSpPr>
              <p:nvPr/>
            </p:nvSpPr>
            <p:spPr bwMode="auto">
              <a:xfrm>
                <a:off x="5884" y="1529"/>
                <a:ext cx="22" cy="26"/>
              </a:xfrm>
              <a:custGeom>
                <a:avLst/>
                <a:gdLst>
                  <a:gd name="T0" fmla="*/ 2 w 22"/>
                  <a:gd name="T1" fmla="*/ 18 h 26"/>
                  <a:gd name="T2" fmla="*/ 2 w 22"/>
                  <a:gd name="T3" fmla="*/ 18 h 26"/>
                  <a:gd name="T4" fmla="*/ 0 w 22"/>
                  <a:gd name="T5" fmla="*/ 8 h 26"/>
                  <a:gd name="T6" fmla="*/ 0 w 22"/>
                  <a:gd name="T7" fmla="*/ 4 h 26"/>
                  <a:gd name="T8" fmla="*/ 2 w 22"/>
                  <a:gd name="T9" fmla="*/ 0 h 26"/>
                  <a:gd name="T10" fmla="*/ 2 w 22"/>
                  <a:gd name="T11" fmla="*/ 0 h 26"/>
                  <a:gd name="T12" fmla="*/ 4 w 22"/>
                  <a:gd name="T13" fmla="*/ 0 h 26"/>
                  <a:gd name="T14" fmla="*/ 4 w 22"/>
                  <a:gd name="T15" fmla="*/ 0 h 26"/>
                  <a:gd name="T16" fmla="*/ 4 w 22"/>
                  <a:gd name="T17" fmla="*/ 0 h 26"/>
                  <a:gd name="T18" fmla="*/ 4 w 22"/>
                  <a:gd name="T19" fmla="*/ 0 h 26"/>
                  <a:gd name="T20" fmla="*/ 10 w 22"/>
                  <a:gd name="T21" fmla="*/ 10 h 26"/>
                  <a:gd name="T22" fmla="*/ 14 w 22"/>
                  <a:gd name="T23" fmla="*/ 12 h 26"/>
                  <a:gd name="T24" fmla="*/ 16 w 22"/>
                  <a:gd name="T25" fmla="*/ 10 h 26"/>
                  <a:gd name="T26" fmla="*/ 18 w 22"/>
                  <a:gd name="T27" fmla="*/ 8 h 26"/>
                  <a:gd name="T28" fmla="*/ 18 w 22"/>
                  <a:gd name="T29" fmla="*/ 8 h 26"/>
                  <a:gd name="T30" fmla="*/ 18 w 22"/>
                  <a:gd name="T31" fmla="*/ 8 h 26"/>
                  <a:gd name="T32" fmla="*/ 20 w 22"/>
                  <a:gd name="T33" fmla="*/ 10 h 26"/>
                  <a:gd name="T34" fmla="*/ 22 w 22"/>
                  <a:gd name="T35" fmla="*/ 16 h 26"/>
                  <a:gd name="T36" fmla="*/ 22 w 22"/>
                  <a:gd name="T37" fmla="*/ 16 h 26"/>
                  <a:gd name="T38" fmla="*/ 20 w 22"/>
                  <a:gd name="T39" fmla="*/ 20 h 26"/>
                  <a:gd name="T40" fmla="*/ 20 w 22"/>
                  <a:gd name="T41" fmla="*/ 20 h 26"/>
                  <a:gd name="T42" fmla="*/ 18 w 22"/>
                  <a:gd name="T43" fmla="*/ 24 h 26"/>
                  <a:gd name="T44" fmla="*/ 16 w 22"/>
                  <a:gd name="T45" fmla="*/ 26 h 26"/>
                  <a:gd name="T46" fmla="*/ 10 w 22"/>
                  <a:gd name="T47" fmla="*/ 26 h 26"/>
                  <a:gd name="T48" fmla="*/ 10 w 22"/>
                  <a:gd name="T49" fmla="*/ 26 h 26"/>
                  <a:gd name="T50" fmla="*/ 6 w 22"/>
                  <a:gd name="T51" fmla="*/ 24 h 26"/>
                  <a:gd name="T52" fmla="*/ 2 w 22"/>
                  <a:gd name="T53" fmla="*/ 18 h 26"/>
                  <a:gd name="T54" fmla="*/ 2 w 22"/>
                  <a:gd name="T5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6">
                    <a:moveTo>
                      <a:pt x="2" y="18"/>
                    </a:moveTo>
                    <a:lnTo>
                      <a:pt x="2" y="18"/>
                    </a:lnTo>
                    <a:lnTo>
                      <a:pt x="0" y="8"/>
                    </a:lnTo>
                    <a:lnTo>
                      <a:pt x="0" y="4"/>
                    </a:lnTo>
                    <a:lnTo>
                      <a:pt x="2" y="0"/>
                    </a:lnTo>
                    <a:lnTo>
                      <a:pt x="2" y="0"/>
                    </a:lnTo>
                    <a:lnTo>
                      <a:pt x="4" y="0"/>
                    </a:lnTo>
                    <a:lnTo>
                      <a:pt x="4" y="0"/>
                    </a:lnTo>
                    <a:lnTo>
                      <a:pt x="4" y="0"/>
                    </a:lnTo>
                    <a:lnTo>
                      <a:pt x="4" y="0"/>
                    </a:lnTo>
                    <a:lnTo>
                      <a:pt x="10" y="10"/>
                    </a:lnTo>
                    <a:lnTo>
                      <a:pt x="14" y="12"/>
                    </a:lnTo>
                    <a:lnTo>
                      <a:pt x="16" y="10"/>
                    </a:lnTo>
                    <a:lnTo>
                      <a:pt x="18" y="8"/>
                    </a:lnTo>
                    <a:lnTo>
                      <a:pt x="18" y="8"/>
                    </a:lnTo>
                    <a:lnTo>
                      <a:pt x="18" y="8"/>
                    </a:lnTo>
                    <a:lnTo>
                      <a:pt x="20" y="10"/>
                    </a:lnTo>
                    <a:lnTo>
                      <a:pt x="22" y="16"/>
                    </a:lnTo>
                    <a:lnTo>
                      <a:pt x="22" y="16"/>
                    </a:lnTo>
                    <a:lnTo>
                      <a:pt x="20" y="20"/>
                    </a:lnTo>
                    <a:lnTo>
                      <a:pt x="20" y="20"/>
                    </a:lnTo>
                    <a:lnTo>
                      <a:pt x="18" y="24"/>
                    </a:lnTo>
                    <a:lnTo>
                      <a:pt x="16" y="26"/>
                    </a:lnTo>
                    <a:lnTo>
                      <a:pt x="10" y="26"/>
                    </a:lnTo>
                    <a:lnTo>
                      <a:pt x="10" y="26"/>
                    </a:lnTo>
                    <a:lnTo>
                      <a:pt x="6" y="24"/>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6" name="Freeform 1252">
                <a:extLst>
                  <a:ext uri="{FF2B5EF4-FFF2-40B4-BE49-F238E27FC236}">
                    <a16:creationId xmlns:a16="http://schemas.microsoft.com/office/drawing/2014/main" id="{C2987A82-95FC-451D-1BBE-4D9E048A9383}"/>
                  </a:ext>
                </a:extLst>
              </p:cNvPr>
              <p:cNvSpPr>
                <a:spLocks/>
              </p:cNvSpPr>
              <p:nvPr/>
            </p:nvSpPr>
            <p:spPr bwMode="auto">
              <a:xfrm>
                <a:off x="5836" y="1511"/>
                <a:ext cx="2" cy="6"/>
              </a:xfrm>
              <a:custGeom>
                <a:avLst/>
                <a:gdLst>
                  <a:gd name="T0" fmla="*/ 0 w 2"/>
                  <a:gd name="T1" fmla="*/ 0 h 6"/>
                  <a:gd name="T2" fmla="*/ 0 w 2"/>
                  <a:gd name="T3" fmla="*/ 0 h 6"/>
                  <a:gd name="T4" fmla="*/ 2 w 2"/>
                  <a:gd name="T5" fmla="*/ 2 h 6"/>
                  <a:gd name="T6" fmla="*/ 2 w 2"/>
                  <a:gd name="T7" fmla="*/ 2 h 6"/>
                  <a:gd name="T8" fmla="*/ 2 w 2"/>
                  <a:gd name="T9" fmla="*/ 6 h 6"/>
                  <a:gd name="T10" fmla="*/ 2 w 2"/>
                  <a:gd name="T11" fmla="*/ 6 h 6"/>
                  <a:gd name="T12" fmla="*/ 2 w 2"/>
                  <a:gd name="T13" fmla="*/ 6 h 6"/>
                  <a:gd name="T14" fmla="*/ 0 w 2"/>
                  <a:gd name="T15" fmla="*/ 4 h 6"/>
                  <a:gd name="T16" fmla="*/ 0 w 2"/>
                  <a:gd name="T17" fmla="*/ 4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2" y="2"/>
                    </a:lnTo>
                    <a:lnTo>
                      <a:pt x="2" y="2"/>
                    </a:lnTo>
                    <a:lnTo>
                      <a:pt x="2" y="6"/>
                    </a:lnTo>
                    <a:lnTo>
                      <a:pt x="2" y="6"/>
                    </a:lnTo>
                    <a:lnTo>
                      <a:pt x="2" y="6"/>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7" name="Freeform 1253">
                <a:extLst>
                  <a:ext uri="{FF2B5EF4-FFF2-40B4-BE49-F238E27FC236}">
                    <a16:creationId xmlns:a16="http://schemas.microsoft.com/office/drawing/2014/main" id="{4A3B8EA7-B3D9-4DD1-771C-BDB659833EB5}"/>
                  </a:ext>
                </a:extLst>
              </p:cNvPr>
              <p:cNvSpPr>
                <a:spLocks/>
              </p:cNvSpPr>
              <p:nvPr/>
            </p:nvSpPr>
            <p:spPr bwMode="auto">
              <a:xfrm>
                <a:off x="5798" y="1529"/>
                <a:ext cx="12" cy="20"/>
              </a:xfrm>
              <a:custGeom>
                <a:avLst/>
                <a:gdLst>
                  <a:gd name="T0" fmla="*/ 10 w 12"/>
                  <a:gd name="T1" fmla="*/ 0 h 20"/>
                  <a:gd name="T2" fmla="*/ 10 w 12"/>
                  <a:gd name="T3" fmla="*/ 0 h 20"/>
                  <a:gd name="T4" fmla="*/ 12 w 12"/>
                  <a:gd name="T5" fmla="*/ 8 h 20"/>
                  <a:gd name="T6" fmla="*/ 10 w 12"/>
                  <a:gd name="T7" fmla="*/ 12 h 20"/>
                  <a:gd name="T8" fmla="*/ 8 w 12"/>
                  <a:gd name="T9" fmla="*/ 16 h 20"/>
                  <a:gd name="T10" fmla="*/ 6 w 12"/>
                  <a:gd name="T11" fmla="*/ 18 h 20"/>
                  <a:gd name="T12" fmla="*/ 6 w 12"/>
                  <a:gd name="T13" fmla="*/ 18 h 20"/>
                  <a:gd name="T14" fmla="*/ 4 w 12"/>
                  <a:gd name="T15" fmla="*/ 20 h 20"/>
                  <a:gd name="T16" fmla="*/ 2 w 12"/>
                  <a:gd name="T17" fmla="*/ 18 h 20"/>
                  <a:gd name="T18" fmla="*/ 0 w 12"/>
                  <a:gd name="T19" fmla="*/ 16 h 20"/>
                  <a:gd name="T20" fmla="*/ 0 w 12"/>
                  <a:gd name="T21" fmla="*/ 16 h 20"/>
                  <a:gd name="T22" fmla="*/ 0 w 12"/>
                  <a:gd name="T23" fmla="*/ 10 h 20"/>
                  <a:gd name="T24" fmla="*/ 0 w 12"/>
                  <a:gd name="T25" fmla="*/ 10 h 20"/>
                  <a:gd name="T26" fmla="*/ 4 w 12"/>
                  <a:gd name="T27" fmla="*/ 6 h 20"/>
                  <a:gd name="T28" fmla="*/ 6 w 12"/>
                  <a:gd name="T29" fmla="*/ 0 h 20"/>
                  <a:gd name="T30" fmla="*/ 6 w 12"/>
                  <a:gd name="T31" fmla="*/ 0 h 20"/>
                  <a:gd name="T32" fmla="*/ 10 w 12"/>
                  <a:gd name="T33" fmla="*/ 0 h 20"/>
                  <a:gd name="T34" fmla="*/ 10 w 12"/>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0">
                    <a:moveTo>
                      <a:pt x="10" y="0"/>
                    </a:moveTo>
                    <a:lnTo>
                      <a:pt x="10" y="0"/>
                    </a:lnTo>
                    <a:lnTo>
                      <a:pt x="12" y="8"/>
                    </a:lnTo>
                    <a:lnTo>
                      <a:pt x="10" y="12"/>
                    </a:lnTo>
                    <a:lnTo>
                      <a:pt x="8" y="16"/>
                    </a:lnTo>
                    <a:lnTo>
                      <a:pt x="6" y="18"/>
                    </a:lnTo>
                    <a:lnTo>
                      <a:pt x="6" y="18"/>
                    </a:lnTo>
                    <a:lnTo>
                      <a:pt x="4" y="20"/>
                    </a:lnTo>
                    <a:lnTo>
                      <a:pt x="2" y="18"/>
                    </a:lnTo>
                    <a:lnTo>
                      <a:pt x="0" y="16"/>
                    </a:lnTo>
                    <a:lnTo>
                      <a:pt x="0" y="16"/>
                    </a:lnTo>
                    <a:lnTo>
                      <a:pt x="0" y="10"/>
                    </a:lnTo>
                    <a:lnTo>
                      <a:pt x="0" y="10"/>
                    </a:lnTo>
                    <a:lnTo>
                      <a:pt x="4" y="6"/>
                    </a:lnTo>
                    <a:lnTo>
                      <a:pt x="6" y="0"/>
                    </a:lnTo>
                    <a:lnTo>
                      <a:pt x="6"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8" name="Freeform 1254">
                <a:extLst>
                  <a:ext uri="{FF2B5EF4-FFF2-40B4-BE49-F238E27FC236}">
                    <a16:creationId xmlns:a16="http://schemas.microsoft.com/office/drawing/2014/main" id="{902C3D23-BE49-C6D2-2EBB-C724A47CDD8A}"/>
                  </a:ext>
                </a:extLst>
              </p:cNvPr>
              <p:cNvSpPr>
                <a:spLocks/>
              </p:cNvSpPr>
              <p:nvPr/>
            </p:nvSpPr>
            <p:spPr bwMode="auto">
              <a:xfrm>
                <a:off x="1570" y="2432"/>
                <a:ext cx="36" cy="102"/>
              </a:xfrm>
              <a:custGeom>
                <a:avLst/>
                <a:gdLst>
                  <a:gd name="T0" fmla="*/ 8 w 36"/>
                  <a:gd name="T1" fmla="*/ 96 h 102"/>
                  <a:gd name="T2" fmla="*/ 8 w 36"/>
                  <a:gd name="T3" fmla="*/ 90 h 102"/>
                  <a:gd name="T4" fmla="*/ 2 w 36"/>
                  <a:gd name="T5" fmla="*/ 80 h 102"/>
                  <a:gd name="T6" fmla="*/ 2 w 36"/>
                  <a:gd name="T7" fmla="*/ 78 h 102"/>
                  <a:gd name="T8" fmla="*/ 0 w 36"/>
                  <a:gd name="T9" fmla="*/ 64 h 102"/>
                  <a:gd name="T10" fmla="*/ 6 w 36"/>
                  <a:gd name="T11" fmla="*/ 58 h 102"/>
                  <a:gd name="T12" fmla="*/ 10 w 36"/>
                  <a:gd name="T13" fmla="*/ 56 h 102"/>
                  <a:gd name="T14" fmla="*/ 14 w 36"/>
                  <a:gd name="T15" fmla="*/ 36 h 102"/>
                  <a:gd name="T16" fmla="*/ 16 w 36"/>
                  <a:gd name="T17" fmla="*/ 28 h 102"/>
                  <a:gd name="T18" fmla="*/ 18 w 36"/>
                  <a:gd name="T19" fmla="*/ 22 h 102"/>
                  <a:gd name="T20" fmla="*/ 18 w 36"/>
                  <a:gd name="T21" fmla="*/ 20 h 102"/>
                  <a:gd name="T22" fmla="*/ 18 w 36"/>
                  <a:gd name="T23" fmla="*/ 20 h 102"/>
                  <a:gd name="T24" fmla="*/ 16 w 36"/>
                  <a:gd name="T25" fmla="*/ 20 h 102"/>
                  <a:gd name="T26" fmla="*/ 10 w 36"/>
                  <a:gd name="T27" fmla="*/ 12 h 102"/>
                  <a:gd name="T28" fmla="*/ 14 w 36"/>
                  <a:gd name="T29" fmla="*/ 0 h 102"/>
                  <a:gd name="T30" fmla="*/ 16 w 36"/>
                  <a:gd name="T31" fmla="*/ 2 h 102"/>
                  <a:gd name="T32" fmla="*/ 20 w 36"/>
                  <a:gd name="T33" fmla="*/ 2 h 102"/>
                  <a:gd name="T34" fmla="*/ 22 w 36"/>
                  <a:gd name="T35" fmla="*/ 4 h 102"/>
                  <a:gd name="T36" fmla="*/ 34 w 36"/>
                  <a:gd name="T37" fmla="*/ 14 h 102"/>
                  <a:gd name="T38" fmla="*/ 36 w 36"/>
                  <a:gd name="T39" fmla="*/ 24 h 102"/>
                  <a:gd name="T40" fmla="*/ 32 w 36"/>
                  <a:gd name="T41" fmla="*/ 28 h 102"/>
                  <a:gd name="T42" fmla="*/ 28 w 36"/>
                  <a:gd name="T43" fmla="*/ 28 h 102"/>
                  <a:gd name="T44" fmla="*/ 28 w 36"/>
                  <a:gd name="T45" fmla="*/ 26 h 102"/>
                  <a:gd name="T46" fmla="*/ 28 w 36"/>
                  <a:gd name="T47" fmla="*/ 30 h 102"/>
                  <a:gd name="T48" fmla="*/ 30 w 36"/>
                  <a:gd name="T49" fmla="*/ 32 h 102"/>
                  <a:gd name="T50" fmla="*/ 30 w 36"/>
                  <a:gd name="T51" fmla="*/ 36 h 102"/>
                  <a:gd name="T52" fmla="*/ 30 w 36"/>
                  <a:gd name="T53" fmla="*/ 38 h 102"/>
                  <a:gd name="T54" fmla="*/ 26 w 36"/>
                  <a:gd name="T55" fmla="*/ 42 h 102"/>
                  <a:gd name="T56" fmla="*/ 26 w 36"/>
                  <a:gd name="T57" fmla="*/ 46 h 102"/>
                  <a:gd name="T58" fmla="*/ 20 w 36"/>
                  <a:gd name="T59" fmla="*/ 66 h 102"/>
                  <a:gd name="T60" fmla="*/ 18 w 36"/>
                  <a:gd name="T61" fmla="*/ 72 h 102"/>
                  <a:gd name="T62" fmla="*/ 18 w 36"/>
                  <a:gd name="T63" fmla="*/ 78 h 102"/>
                  <a:gd name="T64" fmla="*/ 16 w 36"/>
                  <a:gd name="T65" fmla="*/ 80 h 102"/>
                  <a:gd name="T66" fmla="*/ 14 w 36"/>
                  <a:gd name="T67" fmla="*/ 80 h 102"/>
                  <a:gd name="T68" fmla="*/ 12 w 36"/>
                  <a:gd name="T69" fmla="*/ 84 h 102"/>
                  <a:gd name="T70" fmla="*/ 14 w 36"/>
                  <a:gd name="T71" fmla="*/ 92 h 102"/>
                  <a:gd name="T72" fmla="*/ 14 w 36"/>
                  <a:gd name="T73" fmla="*/ 92 h 102"/>
                  <a:gd name="T74" fmla="*/ 18 w 36"/>
                  <a:gd name="T75" fmla="*/ 96 h 102"/>
                  <a:gd name="T76" fmla="*/ 18 w 36"/>
                  <a:gd name="T77" fmla="*/ 98 h 102"/>
                  <a:gd name="T78" fmla="*/ 16 w 36"/>
                  <a:gd name="T79" fmla="*/ 102 h 102"/>
                  <a:gd name="T80" fmla="*/ 14 w 36"/>
                  <a:gd name="T81" fmla="*/ 100 h 102"/>
                  <a:gd name="T82" fmla="*/ 8 w 36"/>
                  <a:gd name="T83" fmla="*/ 98 h 102"/>
                  <a:gd name="T84" fmla="*/ 8 w 36"/>
                  <a:gd name="T85" fmla="*/ 9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102">
                    <a:moveTo>
                      <a:pt x="8" y="96"/>
                    </a:moveTo>
                    <a:lnTo>
                      <a:pt x="8" y="96"/>
                    </a:lnTo>
                    <a:lnTo>
                      <a:pt x="10" y="94"/>
                    </a:lnTo>
                    <a:lnTo>
                      <a:pt x="8" y="90"/>
                    </a:lnTo>
                    <a:lnTo>
                      <a:pt x="8" y="90"/>
                    </a:lnTo>
                    <a:lnTo>
                      <a:pt x="2" y="80"/>
                    </a:lnTo>
                    <a:lnTo>
                      <a:pt x="2" y="80"/>
                    </a:lnTo>
                    <a:lnTo>
                      <a:pt x="2" y="78"/>
                    </a:lnTo>
                    <a:lnTo>
                      <a:pt x="2" y="78"/>
                    </a:lnTo>
                    <a:lnTo>
                      <a:pt x="0" y="64"/>
                    </a:lnTo>
                    <a:lnTo>
                      <a:pt x="2" y="58"/>
                    </a:lnTo>
                    <a:lnTo>
                      <a:pt x="6" y="58"/>
                    </a:lnTo>
                    <a:lnTo>
                      <a:pt x="6" y="58"/>
                    </a:lnTo>
                    <a:lnTo>
                      <a:pt x="10" y="56"/>
                    </a:lnTo>
                    <a:lnTo>
                      <a:pt x="12" y="50"/>
                    </a:lnTo>
                    <a:lnTo>
                      <a:pt x="14" y="36"/>
                    </a:lnTo>
                    <a:lnTo>
                      <a:pt x="14" y="36"/>
                    </a:lnTo>
                    <a:lnTo>
                      <a:pt x="16" y="28"/>
                    </a:lnTo>
                    <a:lnTo>
                      <a:pt x="16" y="24"/>
                    </a:lnTo>
                    <a:lnTo>
                      <a:pt x="18" y="22"/>
                    </a:lnTo>
                    <a:lnTo>
                      <a:pt x="18" y="22"/>
                    </a:lnTo>
                    <a:lnTo>
                      <a:pt x="18" y="20"/>
                    </a:lnTo>
                    <a:lnTo>
                      <a:pt x="18" y="20"/>
                    </a:lnTo>
                    <a:lnTo>
                      <a:pt x="18" y="20"/>
                    </a:lnTo>
                    <a:lnTo>
                      <a:pt x="16" y="20"/>
                    </a:lnTo>
                    <a:lnTo>
                      <a:pt x="16" y="20"/>
                    </a:lnTo>
                    <a:lnTo>
                      <a:pt x="12" y="16"/>
                    </a:lnTo>
                    <a:lnTo>
                      <a:pt x="10" y="12"/>
                    </a:lnTo>
                    <a:lnTo>
                      <a:pt x="12" y="8"/>
                    </a:lnTo>
                    <a:lnTo>
                      <a:pt x="14" y="0"/>
                    </a:lnTo>
                    <a:lnTo>
                      <a:pt x="14" y="0"/>
                    </a:lnTo>
                    <a:lnTo>
                      <a:pt x="16" y="2"/>
                    </a:lnTo>
                    <a:lnTo>
                      <a:pt x="20" y="2"/>
                    </a:lnTo>
                    <a:lnTo>
                      <a:pt x="20" y="2"/>
                    </a:lnTo>
                    <a:lnTo>
                      <a:pt x="22" y="4"/>
                    </a:lnTo>
                    <a:lnTo>
                      <a:pt x="22" y="4"/>
                    </a:lnTo>
                    <a:lnTo>
                      <a:pt x="30" y="10"/>
                    </a:lnTo>
                    <a:lnTo>
                      <a:pt x="34" y="14"/>
                    </a:lnTo>
                    <a:lnTo>
                      <a:pt x="36" y="24"/>
                    </a:lnTo>
                    <a:lnTo>
                      <a:pt x="36" y="24"/>
                    </a:lnTo>
                    <a:lnTo>
                      <a:pt x="34" y="28"/>
                    </a:lnTo>
                    <a:lnTo>
                      <a:pt x="32" y="28"/>
                    </a:lnTo>
                    <a:lnTo>
                      <a:pt x="28" y="28"/>
                    </a:lnTo>
                    <a:lnTo>
                      <a:pt x="28" y="28"/>
                    </a:lnTo>
                    <a:lnTo>
                      <a:pt x="28" y="26"/>
                    </a:lnTo>
                    <a:lnTo>
                      <a:pt x="28" y="26"/>
                    </a:lnTo>
                    <a:lnTo>
                      <a:pt x="28" y="28"/>
                    </a:lnTo>
                    <a:lnTo>
                      <a:pt x="28" y="30"/>
                    </a:lnTo>
                    <a:lnTo>
                      <a:pt x="28" y="30"/>
                    </a:lnTo>
                    <a:lnTo>
                      <a:pt x="30" y="32"/>
                    </a:lnTo>
                    <a:lnTo>
                      <a:pt x="30" y="32"/>
                    </a:lnTo>
                    <a:lnTo>
                      <a:pt x="30" y="36"/>
                    </a:lnTo>
                    <a:lnTo>
                      <a:pt x="30" y="38"/>
                    </a:lnTo>
                    <a:lnTo>
                      <a:pt x="30" y="38"/>
                    </a:lnTo>
                    <a:lnTo>
                      <a:pt x="28" y="40"/>
                    </a:lnTo>
                    <a:lnTo>
                      <a:pt x="26" y="42"/>
                    </a:lnTo>
                    <a:lnTo>
                      <a:pt x="26" y="46"/>
                    </a:lnTo>
                    <a:lnTo>
                      <a:pt x="26" y="46"/>
                    </a:lnTo>
                    <a:lnTo>
                      <a:pt x="20" y="66"/>
                    </a:lnTo>
                    <a:lnTo>
                      <a:pt x="20" y="66"/>
                    </a:lnTo>
                    <a:lnTo>
                      <a:pt x="18" y="68"/>
                    </a:lnTo>
                    <a:lnTo>
                      <a:pt x="18" y="72"/>
                    </a:lnTo>
                    <a:lnTo>
                      <a:pt x="18" y="78"/>
                    </a:lnTo>
                    <a:lnTo>
                      <a:pt x="18" y="78"/>
                    </a:lnTo>
                    <a:lnTo>
                      <a:pt x="18" y="80"/>
                    </a:lnTo>
                    <a:lnTo>
                      <a:pt x="16" y="80"/>
                    </a:lnTo>
                    <a:lnTo>
                      <a:pt x="16" y="80"/>
                    </a:lnTo>
                    <a:lnTo>
                      <a:pt x="14" y="80"/>
                    </a:lnTo>
                    <a:lnTo>
                      <a:pt x="12" y="84"/>
                    </a:lnTo>
                    <a:lnTo>
                      <a:pt x="12" y="84"/>
                    </a:lnTo>
                    <a:lnTo>
                      <a:pt x="12" y="88"/>
                    </a:lnTo>
                    <a:lnTo>
                      <a:pt x="14" y="92"/>
                    </a:lnTo>
                    <a:lnTo>
                      <a:pt x="14" y="92"/>
                    </a:lnTo>
                    <a:lnTo>
                      <a:pt x="14" y="92"/>
                    </a:lnTo>
                    <a:lnTo>
                      <a:pt x="16" y="94"/>
                    </a:lnTo>
                    <a:lnTo>
                      <a:pt x="18" y="96"/>
                    </a:lnTo>
                    <a:lnTo>
                      <a:pt x="18" y="98"/>
                    </a:lnTo>
                    <a:lnTo>
                      <a:pt x="18" y="98"/>
                    </a:lnTo>
                    <a:lnTo>
                      <a:pt x="16" y="100"/>
                    </a:lnTo>
                    <a:lnTo>
                      <a:pt x="16" y="102"/>
                    </a:lnTo>
                    <a:lnTo>
                      <a:pt x="14" y="100"/>
                    </a:lnTo>
                    <a:lnTo>
                      <a:pt x="14" y="100"/>
                    </a:lnTo>
                    <a:lnTo>
                      <a:pt x="10" y="100"/>
                    </a:lnTo>
                    <a:lnTo>
                      <a:pt x="8" y="98"/>
                    </a:lnTo>
                    <a:lnTo>
                      <a:pt x="8" y="96"/>
                    </a:lnTo>
                    <a:lnTo>
                      <a:pt x="8"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9" name="Freeform 1255">
                <a:extLst>
                  <a:ext uri="{FF2B5EF4-FFF2-40B4-BE49-F238E27FC236}">
                    <a16:creationId xmlns:a16="http://schemas.microsoft.com/office/drawing/2014/main" id="{8BE8BB6F-B2F5-D901-6AC7-D655650889F2}"/>
                  </a:ext>
                </a:extLst>
              </p:cNvPr>
              <p:cNvSpPr>
                <a:spLocks/>
              </p:cNvSpPr>
              <p:nvPr/>
            </p:nvSpPr>
            <p:spPr bwMode="auto">
              <a:xfrm>
                <a:off x="1590" y="2482"/>
                <a:ext cx="18" cy="42"/>
              </a:xfrm>
              <a:custGeom>
                <a:avLst/>
                <a:gdLst>
                  <a:gd name="T0" fmla="*/ 14 w 18"/>
                  <a:gd name="T1" fmla="*/ 38 h 42"/>
                  <a:gd name="T2" fmla="*/ 14 w 18"/>
                  <a:gd name="T3" fmla="*/ 38 h 42"/>
                  <a:gd name="T4" fmla="*/ 12 w 18"/>
                  <a:gd name="T5" fmla="*/ 42 h 42"/>
                  <a:gd name="T6" fmla="*/ 8 w 18"/>
                  <a:gd name="T7" fmla="*/ 42 h 42"/>
                  <a:gd name="T8" fmla="*/ 6 w 18"/>
                  <a:gd name="T9" fmla="*/ 42 h 42"/>
                  <a:gd name="T10" fmla="*/ 4 w 18"/>
                  <a:gd name="T11" fmla="*/ 42 h 42"/>
                  <a:gd name="T12" fmla="*/ 4 w 18"/>
                  <a:gd name="T13" fmla="*/ 42 h 42"/>
                  <a:gd name="T14" fmla="*/ 2 w 18"/>
                  <a:gd name="T15" fmla="*/ 38 h 42"/>
                  <a:gd name="T16" fmla="*/ 2 w 18"/>
                  <a:gd name="T17" fmla="*/ 38 h 42"/>
                  <a:gd name="T18" fmla="*/ 0 w 18"/>
                  <a:gd name="T19" fmla="*/ 34 h 42"/>
                  <a:gd name="T20" fmla="*/ 0 w 18"/>
                  <a:gd name="T21" fmla="*/ 34 h 42"/>
                  <a:gd name="T22" fmla="*/ 0 w 18"/>
                  <a:gd name="T23" fmla="*/ 28 h 42"/>
                  <a:gd name="T24" fmla="*/ 0 w 18"/>
                  <a:gd name="T25" fmla="*/ 28 h 42"/>
                  <a:gd name="T26" fmla="*/ 2 w 18"/>
                  <a:gd name="T27" fmla="*/ 18 h 42"/>
                  <a:gd name="T28" fmla="*/ 2 w 18"/>
                  <a:gd name="T29" fmla="*/ 18 h 42"/>
                  <a:gd name="T30" fmla="*/ 6 w 18"/>
                  <a:gd name="T31" fmla="*/ 4 h 42"/>
                  <a:gd name="T32" fmla="*/ 8 w 18"/>
                  <a:gd name="T33" fmla="*/ 0 h 42"/>
                  <a:gd name="T34" fmla="*/ 10 w 18"/>
                  <a:gd name="T35" fmla="*/ 0 h 42"/>
                  <a:gd name="T36" fmla="*/ 12 w 18"/>
                  <a:gd name="T37" fmla="*/ 0 h 42"/>
                  <a:gd name="T38" fmla="*/ 12 w 18"/>
                  <a:gd name="T39" fmla="*/ 0 h 42"/>
                  <a:gd name="T40" fmla="*/ 12 w 18"/>
                  <a:gd name="T41" fmla="*/ 8 h 42"/>
                  <a:gd name="T42" fmla="*/ 12 w 18"/>
                  <a:gd name="T43" fmla="*/ 8 h 42"/>
                  <a:gd name="T44" fmla="*/ 12 w 18"/>
                  <a:gd name="T45" fmla="*/ 10 h 42"/>
                  <a:gd name="T46" fmla="*/ 14 w 18"/>
                  <a:gd name="T47" fmla="*/ 14 h 42"/>
                  <a:gd name="T48" fmla="*/ 14 w 18"/>
                  <a:gd name="T49" fmla="*/ 20 h 42"/>
                  <a:gd name="T50" fmla="*/ 14 w 18"/>
                  <a:gd name="T51" fmla="*/ 20 h 42"/>
                  <a:gd name="T52" fmla="*/ 14 w 18"/>
                  <a:gd name="T53" fmla="*/ 24 h 42"/>
                  <a:gd name="T54" fmla="*/ 16 w 18"/>
                  <a:gd name="T55" fmla="*/ 22 h 42"/>
                  <a:gd name="T56" fmla="*/ 16 w 18"/>
                  <a:gd name="T57" fmla="*/ 22 h 42"/>
                  <a:gd name="T58" fmla="*/ 18 w 18"/>
                  <a:gd name="T59" fmla="*/ 24 h 42"/>
                  <a:gd name="T60" fmla="*/ 18 w 18"/>
                  <a:gd name="T61" fmla="*/ 24 h 42"/>
                  <a:gd name="T62" fmla="*/ 18 w 18"/>
                  <a:gd name="T63" fmla="*/ 32 h 42"/>
                  <a:gd name="T64" fmla="*/ 18 w 18"/>
                  <a:gd name="T65" fmla="*/ 36 h 42"/>
                  <a:gd name="T66" fmla="*/ 16 w 18"/>
                  <a:gd name="T67" fmla="*/ 38 h 42"/>
                  <a:gd name="T68" fmla="*/ 14 w 18"/>
                  <a:gd name="T69" fmla="*/ 38 h 42"/>
                  <a:gd name="T70" fmla="*/ 14 w 18"/>
                  <a:gd name="T71"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42">
                    <a:moveTo>
                      <a:pt x="14" y="38"/>
                    </a:moveTo>
                    <a:lnTo>
                      <a:pt x="14" y="38"/>
                    </a:lnTo>
                    <a:lnTo>
                      <a:pt x="12" y="42"/>
                    </a:lnTo>
                    <a:lnTo>
                      <a:pt x="8" y="42"/>
                    </a:lnTo>
                    <a:lnTo>
                      <a:pt x="6" y="42"/>
                    </a:lnTo>
                    <a:lnTo>
                      <a:pt x="4" y="42"/>
                    </a:lnTo>
                    <a:lnTo>
                      <a:pt x="4" y="42"/>
                    </a:lnTo>
                    <a:lnTo>
                      <a:pt x="2" y="38"/>
                    </a:lnTo>
                    <a:lnTo>
                      <a:pt x="2" y="38"/>
                    </a:lnTo>
                    <a:lnTo>
                      <a:pt x="0" y="34"/>
                    </a:lnTo>
                    <a:lnTo>
                      <a:pt x="0" y="34"/>
                    </a:lnTo>
                    <a:lnTo>
                      <a:pt x="0" y="28"/>
                    </a:lnTo>
                    <a:lnTo>
                      <a:pt x="0" y="28"/>
                    </a:lnTo>
                    <a:lnTo>
                      <a:pt x="2" y="18"/>
                    </a:lnTo>
                    <a:lnTo>
                      <a:pt x="2" y="18"/>
                    </a:lnTo>
                    <a:lnTo>
                      <a:pt x="6" y="4"/>
                    </a:lnTo>
                    <a:lnTo>
                      <a:pt x="8" y="0"/>
                    </a:lnTo>
                    <a:lnTo>
                      <a:pt x="10" y="0"/>
                    </a:lnTo>
                    <a:lnTo>
                      <a:pt x="12" y="0"/>
                    </a:lnTo>
                    <a:lnTo>
                      <a:pt x="12" y="0"/>
                    </a:lnTo>
                    <a:lnTo>
                      <a:pt x="12" y="8"/>
                    </a:lnTo>
                    <a:lnTo>
                      <a:pt x="12" y="8"/>
                    </a:lnTo>
                    <a:lnTo>
                      <a:pt x="12" y="10"/>
                    </a:lnTo>
                    <a:lnTo>
                      <a:pt x="14" y="14"/>
                    </a:lnTo>
                    <a:lnTo>
                      <a:pt x="14" y="20"/>
                    </a:lnTo>
                    <a:lnTo>
                      <a:pt x="14" y="20"/>
                    </a:lnTo>
                    <a:lnTo>
                      <a:pt x="14" y="24"/>
                    </a:lnTo>
                    <a:lnTo>
                      <a:pt x="16" y="22"/>
                    </a:lnTo>
                    <a:lnTo>
                      <a:pt x="16" y="22"/>
                    </a:lnTo>
                    <a:lnTo>
                      <a:pt x="18" y="24"/>
                    </a:lnTo>
                    <a:lnTo>
                      <a:pt x="18" y="24"/>
                    </a:lnTo>
                    <a:lnTo>
                      <a:pt x="18" y="32"/>
                    </a:lnTo>
                    <a:lnTo>
                      <a:pt x="18" y="36"/>
                    </a:lnTo>
                    <a:lnTo>
                      <a:pt x="16" y="38"/>
                    </a:lnTo>
                    <a:lnTo>
                      <a:pt x="14" y="38"/>
                    </a:lnTo>
                    <a:lnTo>
                      <a:pt x="1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0" name="Freeform 1256">
                <a:extLst>
                  <a:ext uri="{FF2B5EF4-FFF2-40B4-BE49-F238E27FC236}">
                    <a16:creationId xmlns:a16="http://schemas.microsoft.com/office/drawing/2014/main" id="{CFB06A19-E7EF-30F4-AB73-B2FC82D53A32}"/>
                  </a:ext>
                </a:extLst>
              </p:cNvPr>
              <p:cNvSpPr>
                <a:spLocks/>
              </p:cNvSpPr>
              <p:nvPr/>
            </p:nvSpPr>
            <p:spPr bwMode="auto">
              <a:xfrm>
                <a:off x="1584" y="2524"/>
                <a:ext cx="6" cy="12"/>
              </a:xfrm>
              <a:custGeom>
                <a:avLst/>
                <a:gdLst>
                  <a:gd name="T0" fmla="*/ 0 w 6"/>
                  <a:gd name="T1" fmla="*/ 8 h 12"/>
                  <a:gd name="T2" fmla="*/ 0 w 6"/>
                  <a:gd name="T3" fmla="*/ 8 h 12"/>
                  <a:gd name="T4" fmla="*/ 0 w 6"/>
                  <a:gd name="T5" fmla="*/ 8 h 12"/>
                  <a:gd name="T6" fmla="*/ 2 w 6"/>
                  <a:gd name="T7" fmla="*/ 6 h 12"/>
                  <a:gd name="T8" fmla="*/ 2 w 6"/>
                  <a:gd name="T9" fmla="*/ 6 h 12"/>
                  <a:gd name="T10" fmla="*/ 0 w 6"/>
                  <a:gd name="T11" fmla="*/ 0 h 12"/>
                  <a:gd name="T12" fmla="*/ 0 w 6"/>
                  <a:gd name="T13" fmla="*/ 0 h 12"/>
                  <a:gd name="T14" fmla="*/ 4 w 6"/>
                  <a:gd name="T15" fmla="*/ 0 h 12"/>
                  <a:gd name="T16" fmla="*/ 4 w 6"/>
                  <a:gd name="T17" fmla="*/ 0 h 12"/>
                  <a:gd name="T18" fmla="*/ 6 w 6"/>
                  <a:gd name="T19" fmla="*/ 2 h 12"/>
                  <a:gd name="T20" fmla="*/ 6 w 6"/>
                  <a:gd name="T21" fmla="*/ 8 h 12"/>
                  <a:gd name="T22" fmla="*/ 6 w 6"/>
                  <a:gd name="T23" fmla="*/ 8 h 12"/>
                  <a:gd name="T24" fmla="*/ 6 w 6"/>
                  <a:gd name="T25" fmla="*/ 12 h 12"/>
                  <a:gd name="T26" fmla="*/ 6 w 6"/>
                  <a:gd name="T27" fmla="*/ 12 h 12"/>
                  <a:gd name="T28" fmla="*/ 2 w 6"/>
                  <a:gd name="T29" fmla="*/ 12 h 12"/>
                  <a:gd name="T30" fmla="*/ 2 w 6"/>
                  <a:gd name="T31" fmla="*/ 12 h 12"/>
                  <a:gd name="T32" fmla="*/ 0 w 6"/>
                  <a:gd name="T33" fmla="*/ 10 h 12"/>
                  <a:gd name="T34" fmla="*/ 0 w 6"/>
                  <a:gd name="T35" fmla="*/ 8 h 12"/>
                  <a:gd name="T36" fmla="*/ 0 w 6"/>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2">
                    <a:moveTo>
                      <a:pt x="0" y="8"/>
                    </a:moveTo>
                    <a:lnTo>
                      <a:pt x="0" y="8"/>
                    </a:lnTo>
                    <a:lnTo>
                      <a:pt x="0" y="8"/>
                    </a:lnTo>
                    <a:lnTo>
                      <a:pt x="2" y="6"/>
                    </a:lnTo>
                    <a:lnTo>
                      <a:pt x="2" y="6"/>
                    </a:lnTo>
                    <a:lnTo>
                      <a:pt x="0" y="0"/>
                    </a:lnTo>
                    <a:lnTo>
                      <a:pt x="0" y="0"/>
                    </a:lnTo>
                    <a:lnTo>
                      <a:pt x="4" y="0"/>
                    </a:lnTo>
                    <a:lnTo>
                      <a:pt x="4" y="0"/>
                    </a:lnTo>
                    <a:lnTo>
                      <a:pt x="6" y="2"/>
                    </a:lnTo>
                    <a:lnTo>
                      <a:pt x="6" y="8"/>
                    </a:lnTo>
                    <a:lnTo>
                      <a:pt x="6" y="8"/>
                    </a:lnTo>
                    <a:lnTo>
                      <a:pt x="6" y="12"/>
                    </a:lnTo>
                    <a:lnTo>
                      <a:pt x="6" y="12"/>
                    </a:lnTo>
                    <a:lnTo>
                      <a:pt x="2" y="12"/>
                    </a:lnTo>
                    <a:lnTo>
                      <a:pt x="2" y="12"/>
                    </a:lnTo>
                    <a:lnTo>
                      <a:pt x="0"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1" name="Freeform 1257">
                <a:extLst>
                  <a:ext uri="{FF2B5EF4-FFF2-40B4-BE49-F238E27FC236}">
                    <a16:creationId xmlns:a16="http://schemas.microsoft.com/office/drawing/2014/main" id="{79FD1287-FCAB-529A-F5F5-55D8AC942D6C}"/>
                  </a:ext>
                </a:extLst>
              </p:cNvPr>
              <p:cNvSpPr>
                <a:spLocks/>
              </p:cNvSpPr>
              <p:nvPr/>
            </p:nvSpPr>
            <p:spPr bwMode="auto">
              <a:xfrm>
                <a:off x="1584" y="2510"/>
                <a:ext cx="6" cy="8"/>
              </a:xfrm>
              <a:custGeom>
                <a:avLst/>
                <a:gdLst>
                  <a:gd name="T0" fmla="*/ 0 w 6"/>
                  <a:gd name="T1" fmla="*/ 0 h 8"/>
                  <a:gd name="T2" fmla="*/ 0 w 6"/>
                  <a:gd name="T3" fmla="*/ 0 h 8"/>
                  <a:gd name="T4" fmla="*/ 4 w 6"/>
                  <a:gd name="T5" fmla="*/ 0 h 8"/>
                  <a:gd name="T6" fmla="*/ 4 w 6"/>
                  <a:gd name="T7" fmla="*/ 0 h 8"/>
                  <a:gd name="T8" fmla="*/ 6 w 6"/>
                  <a:gd name="T9" fmla="*/ 0 h 8"/>
                  <a:gd name="T10" fmla="*/ 6 w 6"/>
                  <a:gd name="T11" fmla="*/ 2 h 8"/>
                  <a:gd name="T12" fmla="*/ 6 w 6"/>
                  <a:gd name="T13" fmla="*/ 4 h 8"/>
                  <a:gd name="T14" fmla="*/ 6 w 6"/>
                  <a:gd name="T15" fmla="*/ 4 h 8"/>
                  <a:gd name="T16" fmla="*/ 4 w 6"/>
                  <a:gd name="T17" fmla="*/ 8 h 8"/>
                  <a:gd name="T18" fmla="*/ 4 w 6"/>
                  <a:gd name="T19" fmla="*/ 8 h 8"/>
                  <a:gd name="T20" fmla="*/ 2 w 6"/>
                  <a:gd name="T21" fmla="*/ 6 h 8"/>
                  <a:gd name="T22" fmla="*/ 2 w 6"/>
                  <a:gd name="T23" fmla="*/ 6 h 8"/>
                  <a:gd name="T24" fmla="*/ 0 w 6"/>
                  <a:gd name="T25" fmla="*/ 4 h 8"/>
                  <a:gd name="T26" fmla="*/ 0 w 6"/>
                  <a:gd name="T27" fmla="*/ 4 h 8"/>
                  <a:gd name="T28" fmla="*/ 0 w 6"/>
                  <a:gd name="T29" fmla="*/ 0 h 8"/>
                  <a:gd name="T30" fmla="*/ 0 w 6"/>
                  <a:gd name="T31" fmla="*/ 0 h 8"/>
                  <a:gd name="T32" fmla="*/ 0 w 6"/>
                  <a:gd name="T33" fmla="*/ 0 h 8"/>
                  <a:gd name="T34" fmla="*/ 0 w 6"/>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8">
                    <a:moveTo>
                      <a:pt x="0" y="0"/>
                    </a:moveTo>
                    <a:lnTo>
                      <a:pt x="0" y="0"/>
                    </a:lnTo>
                    <a:lnTo>
                      <a:pt x="4" y="0"/>
                    </a:lnTo>
                    <a:lnTo>
                      <a:pt x="4" y="0"/>
                    </a:lnTo>
                    <a:lnTo>
                      <a:pt x="6" y="0"/>
                    </a:lnTo>
                    <a:lnTo>
                      <a:pt x="6" y="2"/>
                    </a:lnTo>
                    <a:lnTo>
                      <a:pt x="6" y="4"/>
                    </a:lnTo>
                    <a:lnTo>
                      <a:pt x="6" y="4"/>
                    </a:lnTo>
                    <a:lnTo>
                      <a:pt x="4" y="8"/>
                    </a:lnTo>
                    <a:lnTo>
                      <a:pt x="4" y="8"/>
                    </a:lnTo>
                    <a:lnTo>
                      <a:pt x="2" y="6"/>
                    </a:lnTo>
                    <a:lnTo>
                      <a:pt x="2" y="6"/>
                    </a:lnTo>
                    <a:lnTo>
                      <a:pt x="0" y="4"/>
                    </a:lnTo>
                    <a:lnTo>
                      <a:pt x="0" y="4"/>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2" name="Freeform 1258">
                <a:extLst>
                  <a:ext uri="{FF2B5EF4-FFF2-40B4-BE49-F238E27FC236}">
                    <a16:creationId xmlns:a16="http://schemas.microsoft.com/office/drawing/2014/main" id="{6D57F03E-4E7D-3D9E-9C98-04DC1C0396B5}"/>
                  </a:ext>
                </a:extLst>
              </p:cNvPr>
              <p:cNvSpPr>
                <a:spLocks/>
              </p:cNvSpPr>
              <p:nvPr/>
            </p:nvSpPr>
            <p:spPr bwMode="auto">
              <a:xfrm>
                <a:off x="1582" y="2510"/>
                <a:ext cx="2" cy="14"/>
              </a:xfrm>
              <a:custGeom>
                <a:avLst/>
                <a:gdLst>
                  <a:gd name="T0" fmla="*/ 2 w 2"/>
                  <a:gd name="T1" fmla="*/ 0 h 14"/>
                  <a:gd name="T2" fmla="*/ 2 w 2"/>
                  <a:gd name="T3" fmla="*/ 0 h 14"/>
                  <a:gd name="T4" fmla="*/ 2 w 2"/>
                  <a:gd name="T5" fmla="*/ 4 h 14"/>
                  <a:gd name="T6" fmla="*/ 2 w 2"/>
                  <a:gd name="T7" fmla="*/ 4 h 14"/>
                  <a:gd name="T8" fmla="*/ 2 w 2"/>
                  <a:gd name="T9" fmla="*/ 6 h 14"/>
                  <a:gd name="T10" fmla="*/ 2 w 2"/>
                  <a:gd name="T11" fmla="*/ 8 h 14"/>
                  <a:gd name="T12" fmla="*/ 2 w 2"/>
                  <a:gd name="T13" fmla="*/ 14 h 14"/>
                  <a:gd name="T14" fmla="*/ 2 w 2"/>
                  <a:gd name="T15" fmla="*/ 14 h 14"/>
                  <a:gd name="T16" fmla="*/ 0 w 2"/>
                  <a:gd name="T17" fmla="*/ 12 h 14"/>
                  <a:gd name="T18" fmla="*/ 0 w 2"/>
                  <a:gd name="T19" fmla="*/ 6 h 14"/>
                  <a:gd name="T20" fmla="*/ 0 w 2"/>
                  <a:gd name="T21" fmla="*/ 6 h 14"/>
                  <a:gd name="T22" fmla="*/ 0 w 2"/>
                  <a:gd name="T23" fmla="*/ 2 h 14"/>
                  <a:gd name="T24" fmla="*/ 2 w 2"/>
                  <a:gd name="T25" fmla="*/ 0 h 14"/>
                  <a:gd name="T26" fmla="*/ 2 w 2"/>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4">
                    <a:moveTo>
                      <a:pt x="2" y="0"/>
                    </a:moveTo>
                    <a:lnTo>
                      <a:pt x="2" y="0"/>
                    </a:lnTo>
                    <a:lnTo>
                      <a:pt x="2" y="4"/>
                    </a:lnTo>
                    <a:lnTo>
                      <a:pt x="2" y="4"/>
                    </a:lnTo>
                    <a:lnTo>
                      <a:pt x="2" y="6"/>
                    </a:lnTo>
                    <a:lnTo>
                      <a:pt x="2" y="8"/>
                    </a:lnTo>
                    <a:lnTo>
                      <a:pt x="2" y="14"/>
                    </a:lnTo>
                    <a:lnTo>
                      <a:pt x="2" y="14"/>
                    </a:lnTo>
                    <a:lnTo>
                      <a:pt x="0" y="12"/>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3" name="Freeform 1259">
                <a:extLst>
                  <a:ext uri="{FF2B5EF4-FFF2-40B4-BE49-F238E27FC236}">
                    <a16:creationId xmlns:a16="http://schemas.microsoft.com/office/drawing/2014/main" id="{656D4D82-2FD8-206B-5B68-96D7679A158F}"/>
                  </a:ext>
                </a:extLst>
              </p:cNvPr>
              <p:cNvSpPr>
                <a:spLocks/>
              </p:cNvSpPr>
              <p:nvPr/>
            </p:nvSpPr>
            <p:spPr bwMode="auto">
              <a:xfrm>
                <a:off x="1586" y="2514"/>
                <a:ext cx="6" cy="6"/>
              </a:xfrm>
              <a:custGeom>
                <a:avLst/>
                <a:gdLst>
                  <a:gd name="T0" fmla="*/ 0 w 6"/>
                  <a:gd name="T1" fmla="*/ 2 h 6"/>
                  <a:gd name="T2" fmla="*/ 0 w 6"/>
                  <a:gd name="T3" fmla="*/ 2 h 6"/>
                  <a:gd name="T4" fmla="*/ 4 w 6"/>
                  <a:gd name="T5" fmla="*/ 0 h 6"/>
                  <a:gd name="T6" fmla="*/ 4 w 6"/>
                  <a:gd name="T7" fmla="*/ 0 h 6"/>
                  <a:gd name="T8" fmla="*/ 6 w 6"/>
                  <a:gd name="T9" fmla="*/ 6 h 6"/>
                  <a:gd name="T10" fmla="*/ 6 w 6"/>
                  <a:gd name="T11" fmla="*/ 6 h 6"/>
                  <a:gd name="T12" fmla="*/ 2 w 6"/>
                  <a:gd name="T13" fmla="*/ 6 h 6"/>
                  <a:gd name="T14" fmla="*/ 2 w 6"/>
                  <a:gd name="T15" fmla="*/ 6 h 6"/>
                  <a:gd name="T16" fmla="*/ 0 w 6"/>
                  <a:gd name="T17" fmla="*/ 2 h 6"/>
                  <a:gd name="T18" fmla="*/ 0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2"/>
                    </a:moveTo>
                    <a:lnTo>
                      <a:pt x="0" y="2"/>
                    </a:lnTo>
                    <a:lnTo>
                      <a:pt x="4" y="0"/>
                    </a:lnTo>
                    <a:lnTo>
                      <a:pt x="4" y="0"/>
                    </a:lnTo>
                    <a:lnTo>
                      <a:pt x="6" y="6"/>
                    </a:lnTo>
                    <a:lnTo>
                      <a:pt x="6" y="6"/>
                    </a:lnTo>
                    <a:lnTo>
                      <a:pt x="2"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4" name="Freeform 1260">
                <a:extLst>
                  <a:ext uri="{FF2B5EF4-FFF2-40B4-BE49-F238E27FC236}">
                    <a16:creationId xmlns:a16="http://schemas.microsoft.com/office/drawing/2014/main" id="{8093CDC5-FF81-449D-57C9-7C9A2A721220}"/>
                  </a:ext>
                </a:extLst>
              </p:cNvPr>
              <p:cNvSpPr>
                <a:spLocks/>
              </p:cNvSpPr>
              <p:nvPr/>
            </p:nvSpPr>
            <p:spPr bwMode="auto">
              <a:xfrm>
                <a:off x="1568" y="2564"/>
                <a:ext cx="6" cy="6"/>
              </a:xfrm>
              <a:custGeom>
                <a:avLst/>
                <a:gdLst>
                  <a:gd name="T0" fmla="*/ 6 w 6"/>
                  <a:gd name="T1" fmla="*/ 6 h 6"/>
                  <a:gd name="T2" fmla="*/ 6 w 6"/>
                  <a:gd name="T3" fmla="*/ 6 h 6"/>
                  <a:gd name="T4" fmla="*/ 4 w 6"/>
                  <a:gd name="T5" fmla="*/ 6 h 6"/>
                  <a:gd name="T6" fmla="*/ 2 w 6"/>
                  <a:gd name="T7" fmla="*/ 6 h 6"/>
                  <a:gd name="T8" fmla="*/ 0 w 6"/>
                  <a:gd name="T9" fmla="*/ 2 h 6"/>
                  <a:gd name="T10" fmla="*/ 0 w 6"/>
                  <a:gd name="T11" fmla="*/ 2 h 6"/>
                  <a:gd name="T12" fmla="*/ 4 w 6"/>
                  <a:gd name="T13" fmla="*/ 0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lnTo>
                      <a:pt x="6" y="6"/>
                    </a:lnTo>
                    <a:lnTo>
                      <a:pt x="4" y="6"/>
                    </a:lnTo>
                    <a:lnTo>
                      <a:pt x="2" y="6"/>
                    </a:lnTo>
                    <a:lnTo>
                      <a:pt x="0" y="2"/>
                    </a:lnTo>
                    <a:lnTo>
                      <a:pt x="0" y="2"/>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5" name="Freeform 1261">
                <a:extLst>
                  <a:ext uri="{FF2B5EF4-FFF2-40B4-BE49-F238E27FC236}">
                    <a16:creationId xmlns:a16="http://schemas.microsoft.com/office/drawing/2014/main" id="{157A05F2-1337-27BE-6EF8-7B76FFA265A6}"/>
                  </a:ext>
                </a:extLst>
              </p:cNvPr>
              <p:cNvSpPr>
                <a:spLocks/>
              </p:cNvSpPr>
              <p:nvPr/>
            </p:nvSpPr>
            <p:spPr bwMode="auto">
              <a:xfrm>
                <a:off x="5852" y="2660"/>
                <a:ext cx="64" cy="101"/>
              </a:xfrm>
              <a:custGeom>
                <a:avLst/>
                <a:gdLst>
                  <a:gd name="T0" fmla="*/ 14 w 64"/>
                  <a:gd name="T1" fmla="*/ 93 h 101"/>
                  <a:gd name="T2" fmla="*/ 6 w 64"/>
                  <a:gd name="T3" fmla="*/ 89 h 101"/>
                  <a:gd name="T4" fmla="*/ 4 w 64"/>
                  <a:gd name="T5" fmla="*/ 89 h 101"/>
                  <a:gd name="T6" fmla="*/ 2 w 64"/>
                  <a:gd name="T7" fmla="*/ 77 h 101"/>
                  <a:gd name="T8" fmla="*/ 4 w 64"/>
                  <a:gd name="T9" fmla="*/ 75 h 101"/>
                  <a:gd name="T10" fmla="*/ 6 w 64"/>
                  <a:gd name="T11" fmla="*/ 75 h 101"/>
                  <a:gd name="T12" fmla="*/ 8 w 64"/>
                  <a:gd name="T13" fmla="*/ 77 h 101"/>
                  <a:gd name="T14" fmla="*/ 6 w 64"/>
                  <a:gd name="T15" fmla="*/ 75 h 101"/>
                  <a:gd name="T16" fmla="*/ 2 w 64"/>
                  <a:gd name="T17" fmla="*/ 67 h 101"/>
                  <a:gd name="T18" fmla="*/ 2 w 64"/>
                  <a:gd name="T19" fmla="*/ 57 h 101"/>
                  <a:gd name="T20" fmla="*/ 0 w 64"/>
                  <a:gd name="T21" fmla="*/ 41 h 101"/>
                  <a:gd name="T22" fmla="*/ 0 w 64"/>
                  <a:gd name="T23" fmla="*/ 30 h 101"/>
                  <a:gd name="T24" fmla="*/ 0 w 64"/>
                  <a:gd name="T25" fmla="*/ 18 h 101"/>
                  <a:gd name="T26" fmla="*/ 0 w 64"/>
                  <a:gd name="T27" fmla="*/ 10 h 101"/>
                  <a:gd name="T28" fmla="*/ 0 w 64"/>
                  <a:gd name="T29" fmla="*/ 2 h 101"/>
                  <a:gd name="T30" fmla="*/ 4 w 64"/>
                  <a:gd name="T31" fmla="*/ 0 h 101"/>
                  <a:gd name="T32" fmla="*/ 6 w 64"/>
                  <a:gd name="T33" fmla="*/ 6 h 101"/>
                  <a:gd name="T34" fmla="*/ 8 w 64"/>
                  <a:gd name="T35" fmla="*/ 8 h 101"/>
                  <a:gd name="T36" fmla="*/ 12 w 64"/>
                  <a:gd name="T37" fmla="*/ 28 h 101"/>
                  <a:gd name="T38" fmla="*/ 12 w 64"/>
                  <a:gd name="T39" fmla="*/ 32 h 101"/>
                  <a:gd name="T40" fmla="*/ 12 w 64"/>
                  <a:gd name="T41" fmla="*/ 37 h 101"/>
                  <a:gd name="T42" fmla="*/ 14 w 64"/>
                  <a:gd name="T43" fmla="*/ 41 h 101"/>
                  <a:gd name="T44" fmla="*/ 16 w 64"/>
                  <a:gd name="T45" fmla="*/ 47 h 101"/>
                  <a:gd name="T46" fmla="*/ 16 w 64"/>
                  <a:gd name="T47" fmla="*/ 49 h 101"/>
                  <a:gd name="T48" fmla="*/ 14 w 64"/>
                  <a:gd name="T49" fmla="*/ 51 h 101"/>
                  <a:gd name="T50" fmla="*/ 16 w 64"/>
                  <a:gd name="T51" fmla="*/ 51 h 101"/>
                  <a:gd name="T52" fmla="*/ 16 w 64"/>
                  <a:gd name="T53" fmla="*/ 51 h 101"/>
                  <a:gd name="T54" fmla="*/ 20 w 64"/>
                  <a:gd name="T55" fmla="*/ 41 h 101"/>
                  <a:gd name="T56" fmla="*/ 26 w 64"/>
                  <a:gd name="T57" fmla="*/ 41 h 101"/>
                  <a:gd name="T58" fmla="*/ 38 w 64"/>
                  <a:gd name="T59" fmla="*/ 49 h 101"/>
                  <a:gd name="T60" fmla="*/ 42 w 64"/>
                  <a:gd name="T61" fmla="*/ 51 h 101"/>
                  <a:gd name="T62" fmla="*/ 48 w 64"/>
                  <a:gd name="T63" fmla="*/ 49 h 101"/>
                  <a:gd name="T64" fmla="*/ 50 w 64"/>
                  <a:gd name="T65" fmla="*/ 53 h 101"/>
                  <a:gd name="T66" fmla="*/ 50 w 64"/>
                  <a:gd name="T67" fmla="*/ 57 h 101"/>
                  <a:gd name="T68" fmla="*/ 52 w 64"/>
                  <a:gd name="T69" fmla="*/ 55 h 101"/>
                  <a:gd name="T70" fmla="*/ 54 w 64"/>
                  <a:gd name="T71" fmla="*/ 57 h 101"/>
                  <a:gd name="T72" fmla="*/ 56 w 64"/>
                  <a:gd name="T73" fmla="*/ 63 h 101"/>
                  <a:gd name="T74" fmla="*/ 56 w 64"/>
                  <a:gd name="T75" fmla="*/ 67 h 101"/>
                  <a:gd name="T76" fmla="*/ 58 w 64"/>
                  <a:gd name="T77" fmla="*/ 63 h 101"/>
                  <a:gd name="T78" fmla="*/ 56 w 64"/>
                  <a:gd name="T79" fmla="*/ 57 h 101"/>
                  <a:gd name="T80" fmla="*/ 62 w 64"/>
                  <a:gd name="T81" fmla="*/ 51 h 101"/>
                  <a:gd name="T82" fmla="*/ 64 w 64"/>
                  <a:gd name="T83" fmla="*/ 51 h 101"/>
                  <a:gd name="T84" fmla="*/ 64 w 64"/>
                  <a:gd name="T85" fmla="*/ 57 h 101"/>
                  <a:gd name="T86" fmla="*/ 62 w 64"/>
                  <a:gd name="T87" fmla="*/ 81 h 101"/>
                  <a:gd name="T88" fmla="*/ 60 w 64"/>
                  <a:gd name="T89" fmla="*/ 85 h 101"/>
                  <a:gd name="T90" fmla="*/ 54 w 64"/>
                  <a:gd name="T91" fmla="*/ 81 h 101"/>
                  <a:gd name="T92" fmla="*/ 52 w 64"/>
                  <a:gd name="T93" fmla="*/ 81 h 101"/>
                  <a:gd name="T94" fmla="*/ 50 w 64"/>
                  <a:gd name="T95" fmla="*/ 83 h 101"/>
                  <a:gd name="T96" fmla="*/ 50 w 64"/>
                  <a:gd name="T97" fmla="*/ 89 h 101"/>
                  <a:gd name="T98" fmla="*/ 46 w 64"/>
                  <a:gd name="T99" fmla="*/ 91 h 101"/>
                  <a:gd name="T100" fmla="*/ 42 w 64"/>
                  <a:gd name="T101" fmla="*/ 95 h 101"/>
                  <a:gd name="T102" fmla="*/ 36 w 64"/>
                  <a:gd name="T103" fmla="*/ 93 h 101"/>
                  <a:gd name="T104" fmla="*/ 34 w 64"/>
                  <a:gd name="T105" fmla="*/ 87 h 101"/>
                  <a:gd name="T106" fmla="*/ 32 w 64"/>
                  <a:gd name="T107" fmla="*/ 101 h 101"/>
                  <a:gd name="T108" fmla="*/ 32 w 64"/>
                  <a:gd name="T109" fmla="*/ 99 h 101"/>
                  <a:gd name="T110" fmla="*/ 26 w 64"/>
                  <a:gd name="T111" fmla="*/ 93 h 101"/>
                  <a:gd name="T112" fmla="*/ 22 w 64"/>
                  <a:gd name="T113" fmla="*/ 93 h 101"/>
                  <a:gd name="T114" fmla="*/ 16 w 64"/>
                  <a:gd name="T115" fmla="*/ 95 h 101"/>
                  <a:gd name="T116" fmla="*/ 14 w 64"/>
                  <a:gd name="T117" fmla="*/ 9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101">
                    <a:moveTo>
                      <a:pt x="14" y="93"/>
                    </a:moveTo>
                    <a:lnTo>
                      <a:pt x="14" y="93"/>
                    </a:lnTo>
                    <a:lnTo>
                      <a:pt x="10" y="89"/>
                    </a:lnTo>
                    <a:lnTo>
                      <a:pt x="6" y="89"/>
                    </a:lnTo>
                    <a:lnTo>
                      <a:pt x="6" y="89"/>
                    </a:lnTo>
                    <a:lnTo>
                      <a:pt x="4" y="89"/>
                    </a:lnTo>
                    <a:lnTo>
                      <a:pt x="4" y="87"/>
                    </a:lnTo>
                    <a:lnTo>
                      <a:pt x="2" y="77"/>
                    </a:lnTo>
                    <a:lnTo>
                      <a:pt x="2" y="77"/>
                    </a:lnTo>
                    <a:lnTo>
                      <a:pt x="4" y="75"/>
                    </a:lnTo>
                    <a:lnTo>
                      <a:pt x="6" y="75"/>
                    </a:lnTo>
                    <a:lnTo>
                      <a:pt x="6" y="75"/>
                    </a:lnTo>
                    <a:lnTo>
                      <a:pt x="8" y="77"/>
                    </a:lnTo>
                    <a:lnTo>
                      <a:pt x="8" y="77"/>
                    </a:lnTo>
                    <a:lnTo>
                      <a:pt x="6" y="75"/>
                    </a:lnTo>
                    <a:lnTo>
                      <a:pt x="6" y="75"/>
                    </a:lnTo>
                    <a:lnTo>
                      <a:pt x="4" y="73"/>
                    </a:lnTo>
                    <a:lnTo>
                      <a:pt x="2" y="67"/>
                    </a:lnTo>
                    <a:lnTo>
                      <a:pt x="2" y="67"/>
                    </a:lnTo>
                    <a:lnTo>
                      <a:pt x="2" y="57"/>
                    </a:lnTo>
                    <a:lnTo>
                      <a:pt x="2" y="49"/>
                    </a:lnTo>
                    <a:lnTo>
                      <a:pt x="0" y="41"/>
                    </a:lnTo>
                    <a:lnTo>
                      <a:pt x="0" y="30"/>
                    </a:lnTo>
                    <a:lnTo>
                      <a:pt x="0" y="30"/>
                    </a:lnTo>
                    <a:lnTo>
                      <a:pt x="2" y="24"/>
                    </a:lnTo>
                    <a:lnTo>
                      <a:pt x="0" y="18"/>
                    </a:lnTo>
                    <a:lnTo>
                      <a:pt x="0" y="18"/>
                    </a:lnTo>
                    <a:lnTo>
                      <a:pt x="0" y="10"/>
                    </a:lnTo>
                    <a:lnTo>
                      <a:pt x="0" y="2"/>
                    </a:lnTo>
                    <a:lnTo>
                      <a:pt x="0" y="2"/>
                    </a:lnTo>
                    <a:lnTo>
                      <a:pt x="2" y="0"/>
                    </a:lnTo>
                    <a:lnTo>
                      <a:pt x="4" y="0"/>
                    </a:lnTo>
                    <a:lnTo>
                      <a:pt x="6" y="6"/>
                    </a:lnTo>
                    <a:lnTo>
                      <a:pt x="6" y="6"/>
                    </a:lnTo>
                    <a:lnTo>
                      <a:pt x="8" y="8"/>
                    </a:lnTo>
                    <a:lnTo>
                      <a:pt x="8" y="8"/>
                    </a:lnTo>
                    <a:lnTo>
                      <a:pt x="12" y="28"/>
                    </a:lnTo>
                    <a:lnTo>
                      <a:pt x="12" y="28"/>
                    </a:lnTo>
                    <a:lnTo>
                      <a:pt x="12" y="30"/>
                    </a:lnTo>
                    <a:lnTo>
                      <a:pt x="12" y="32"/>
                    </a:lnTo>
                    <a:lnTo>
                      <a:pt x="12" y="35"/>
                    </a:lnTo>
                    <a:lnTo>
                      <a:pt x="12" y="37"/>
                    </a:lnTo>
                    <a:lnTo>
                      <a:pt x="12" y="37"/>
                    </a:lnTo>
                    <a:lnTo>
                      <a:pt x="14" y="41"/>
                    </a:lnTo>
                    <a:lnTo>
                      <a:pt x="16" y="47"/>
                    </a:lnTo>
                    <a:lnTo>
                      <a:pt x="16" y="47"/>
                    </a:lnTo>
                    <a:lnTo>
                      <a:pt x="16" y="47"/>
                    </a:lnTo>
                    <a:lnTo>
                      <a:pt x="16" y="49"/>
                    </a:lnTo>
                    <a:lnTo>
                      <a:pt x="16" y="49"/>
                    </a:lnTo>
                    <a:lnTo>
                      <a:pt x="14" y="51"/>
                    </a:lnTo>
                    <a:lnTo>
                      <a:pt x="14" y="51"/>
                    </a:lnTo>
                    <a:lnTo>
                      <a:pt x="16" y="51"/>
                    </a:lnTo>
                    <a:lnTo>
                      <a:pt x="16" y="51"/>
                    </a:lnTo>
                    <a:lnTo>
                      <a:pt x="16" y="51"/>
                    </a:lnTo>
                    <a:lnTo>
                      <a:pt x="18" y="45"/>
                    </a:lnTo>
                    <a:lnTo>
                      <a:pt x="20" y="41"/>
                    </a:lnTo>
                    <a:lnTo>
                      <a:pt x="24" y="41"/>
                    </a:lnTo>
                    <a:lnTo>
                      <a:pt x="26" y="41"/>
                    </a:lnTo>
                    <a:lnTo>
                      <a:pt x="32" y="45"/>
                    </a:lnTo>
                    <a:lnTo>
                      <a:pt x="38" y="49"/>
                    </a:lnTo>
                    <a:lnTo>
                      <a:pt x="38" y="49"/>
                    </a:lnTo>
                    <a:lnTo>
                      <a:pt x="42" y="51"/>
                    </a:lnTo>
                    <a:lnTo>
                      <a:pt x="44" y="49"/>
                    </a:lnTo>
                    <a:lnTo>
                      <a:pt x="48" y="49"/>
                    </a:lnTo>
                    <a:lnTo>
                      <a:pt x="50" y="53"/>
                    </a:lnTo>
                    <a:lnTo>
                      <a:pt x="50" y="53"/>
                    </a:lnTo>
                    <a:lnTo>
                      <a:pt x="50" y="57"/>
                    </a:lnTo>
                    <a:lnTo>
                      <a:pt x="50" y="57"/>
                    </a:lnTo>
                    <a:lnTo>
                      <a:pt x="50" y="57"/>
                    </a:lnTo>
                    <a:lnTo>
                      <a:pt x="52" y="55"/>
                    </a:lnTo>
                    <a:lnTo>
                      <a:pt x="52" y="55"/>
                    </a:lnTo>
                    <a:lnTo>
                      <a:pt x="54" y="57"/>
                    </a:lnTo>
                    <a:lnTo>
                      <a:pt x="56" y="63"/>
                    </a:lnTo>
                    <a:lnTo>
                      <a:pt x="56" y="63"/>
                    </a:lnTo>
                    <a:lnTo>
                      <a:pt x="56" y="67"/>
                    </a:lnTo>
                    <a:lnTo>
                      <a:pt x="56" y="67"/>
                    </a:lnTo>
                    <a:lnTo>
                      <a:pt x="58" y="65"/>
                    </a:lnTo>
                    <a:lnTo>
                      <a:pt x="58" y="63"/>
                    </a:lnTo>
                    <a:lnTo>
                      <a:pt x="56" y="57"/>
                    </a:lnTo>
                    <a:lnTo>
                      <a:pt x="56" y="57"/>
                    </a:lnTo>
                    <a:lnTo>
                      <a:pt x="60" y="51"/>
                    </a:lnTo>
                    <a:lnTo>
                      <a:pt x="62" y="51"/>
                    </a:lnTo>
                    <a:lnTo>
                      <a:pt x="64" y="51"/>
                    </a:lnTo>
                    <a:lnTo>
                      <a:pt x="64" y="51"/>
                    </a:lnTo>
                    <a:lnTo>
                      <a:pt x="64" y="57"/>
                    </a:lnTo>
                    <a:lnTo>
                      <a:pt x="64" y="57"/>
                    </a:lnTo>
                    <a:lnTo>
                      <a:pt x="64" y="73"/>
                    </a:lnTo>
                    <a:lnTo>
                      <a:pt x="62" y="81"/>
                    </a:lnTo>
                    <a:lnTo>
                      <a:pt x="60" y="83"/>
                    </a:lnTo>
                    <a:lnTo>
                      <a:pt x="60" y="85"/>
                    </a:lnTo>
                    <a:lnTo>
                      <a:pt x="54" y="81"/>
                    </a:lnTo>
                    <a:lnTo>
                      <a:pt x="54" y="81"/>
                    </a:lnTo>
                    <a:lnTo>
                      <a:pt x="52" y="81"/>
                    </a:lnTo>
                    <a:lnTo>
                      <a:pt x="52" y="81"/>
                    </a:lnTo>
                    <a:lnTo>
                      <a:pt x="52" y="81"/>
                    </a:lnTo>
                    <a:lnTo>
                      <a:pt x="50" y="83"/>
                    </a:lnTo>
                    <a:lnTo>
                      <a:pt x="50" y="89"/>
                    </a:lnTo>
                    <a:lnTo>
                      <a:pt x="50" y="89"/>
                    </a:lnTo>
                    <a:lnTo>
                      <a:pt x="48" y="89"/>
                    </a:lnTo>
                    <a:lnTo>
                      <a:pt x="46" y="91"/>
                    </a:lnTo>
                    <a:lnTo>
                      <a:pt x="46" y="91"/>
                    </a:lnTo>
                    <a:lnTo>
                      <a:pt x="42" y="95"/>
                    </a:lnTo>
                    <a:lnTo>
                      <a:pt x="38" y="97"/>
                    </a:lnTo>
                    <a:lnTo>
                      <a:pt x="36" y="93"/>
                    </a:lnTo>
                    <a:lnTo>
                      <a:pt x="34" y="87"/>
                    </a:lnTo>
                    <a:lnTo>
                      <a:pt x="34" y="87"/>
                    </a:lnTo>
                    <a:lnTo>
                      <a:pt x="32" y="97"/>
                    </a:lnTo>
                    <a:lnTo>
                      <a:pt x="32" y="101"/>
                    </a:lnTo>
                    <a:lnTo>
                      <a:pt x="32" y="99"/>
                    </a:lnTo>
                    <a:lnTo>
                      <a:pt x="32" y="99"/>
                    </a:lnTo>
                    <a:lnTo>
                      <a:pt x="30" y="95"/>
                    </a:lnTo>
                    <a:lnTo>
                      <a:pt x="26" y="93"/>
                    </a:lnTo>
                    <a:lnTo>
                      <a:pt x="24" y="93"/>
                    </a:lnTo>
                    <a:lnTo>
                      <a:pt x="22" y="93"/>
                    </a:lnTo>
                    <a:lnTo>
                      <a:pt x="18" y="97"/>
                    </a:lnTo>
                    <a:lnTo>
                      <a:pt x="16" y="95"/>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6" name="Freeform 1262">
                <a:extLst>
                  <a:ext uri="{FF2B5EF4-FFF2-40B4-BE49-F238E27FC236}">
                    <a16:creationId xmlns:a16="http://schemas.microsoft.com/office/drawing/2014/main" id="{E947E263-6F29-FC39-C91F-D45E6150E052}"/>
                  </a:ext>
                </a:extLst>
              </p:cNvPr>
              <p:cNvSpPr>
                <a:spLocks/>
              </p:cNvSpPr>
              <p:nvPr/>
            </p:nvSpPr>
            <p:spPr bwMode="auto">
              <a:xfrm>
                <a:off x="5918" y="2715"/>
                <a:ext cx="46" cy="52"/>
              </a:xfrm>
              <a:custGeom>
                <a:avLst/>
                <a:gdLst>
                  <a:gd name="T0" fmla="*/ 46 w 46"/>
                  <a:gd name="T1" fmla="*/ 38 h 52"/>
                  <a:gd name="T2" fmla="*/ 46 w 46"/>
                  <a:gd name="T3" fmla="*/ 38 h 52"/>
                  <a:gd name="T4" fmla="*/ 44 w 46"/>
                  <a:gd name="T5" fmla="*/ 36 h 52"/>
                  <a:gd name="T6" fmla="*/ 44 w 46"/>
                  <a:gd name="T7" fmla="*/ 32 h 52"/>
                  <a:gd name="T8" fmla="*/ 42 w 46"/>
                  <a:gd name="T9" fmla="*/ 24 h 52"/>
                  <a:gd name="T10" fmla="*/ 42 w 46"/>
                  <a:gd name="T11" fmla="*/ 24 h 52"/>
                  <a:gd name="T12" fmla="*/ 38 w 46"/>
                  <a:gd name="T13" fmla="*/ 34 h 52"/>
                  <a:gd name="T14" fmla="*/ 36 w 46"/>
                  <a:gd name="T15" fmla="*/ 36 h 52"/>
                  <a:gd name="T16" fmla="*/ 36 w 46"/>
                  <a:gd name="T17" fmla="*/ 34 h 52"/>
                  <a:gd name="T18" fmla="*/ 32 w 46"/>
                  <a:gd name="T19" fmla="*/ 30 h 52"/>
                  <a:gd name="T20" fmla="*/ 32 w 46"/>
                  <a:gd name="T21" fmla="*/ 30 h 52"/>
                  <a:gd name="T22" fmla="*/ 34 w 46"/>
                  <a:gd name="T23" fmla="*/ 44 h 52"/>
                  <a:gd name="T24" fmla="*/ 32 w 46"/>
                  <a:gd name="T25" fmla="*/ 50 h 52"/>
                  <a:gd name="T26" fmla="*/ 30 w 46"/>
                  <a:gd name="T27" fmla="*/ 52 h 52"/>
                  <a:gd name="T28" fmla="*/ 26 w 46"/>
                  <a:gd name="T29" fmla="*/ 52 h 52"/>
                  <a:gd name="T30" fmla="*/ 26 w 46"/>
                  <a:gd name="T31" fmla="*/ 52 h 52"/>
                  <a:gd name="T32" fmla="*/ 26 w 46"/>
                  <a:gd name="T33" fmla="*/ 52 h 52"/>
                  <a:gd name="T34" fmla="*/ 26 w 46"/>
                  <a:gd name="T35" fmla="*/ 48 h 52"/>
                  <a:gd name="T36" fmla="*/ 24 w 46"/>
                  <a:gd name="T37" fmla="*/ 44 h 52"/>
                  <a:gd name="T38" fmla="*/ 22 w 46"/>
                  <a:gd name="T39" fmla="*/ 42 h 52"/>
                  <a:gd name="T40" fmla="*/ 22 w 46"/>
                  <a:gd name="T41" fmla="*/ 42 h 52"/>
                  <a:gd name="T42" fmla="*/ 20 w 46"/>
                  <a:gd name="T43" fmla="*/ 42 h 52"/>
                  <a:gd name="T44" fmla="*/ 20 w 46"/>
                  <a:gd name="T45" fmla="*/ 42 h 52"/>
                  <a:gd name="T46" fmla="*/ 18 w 46"/>
                  <a:gd name="T47" fmla="*/ 34 h 52"/>
                  <a:gd name="T48" fmla="*/ 16 w 46"/>
                  <a:gd name="T49" fmla="*/ 30 h 52"/>
                  <a:gd name="T50" fmla="*/ 12 w 46"/>
                  <a:gd name="T51" fmla="*/ 28 h 52"/>
                  <a:gd name="T52" fmla="*/ 10 w 46"/>
                  <a:gd name="T53" fmla="*/ 22 h 52"/>
                  <a:gd name="T54" fmla="*/ 10 w 46"/>
                  <a:gd name="T55" fmla="*/ 22 h 52"/>
                  <a:gd name="T56" fmla="*/ 4 w 46"/>
                  <a:gd name="T57" fmla="*/ 16 h 52"/>
                  <a:gd name="T58" fmla="*/ 2 w 46"/>
                  <a:gd name="T59" fmla="*/ 10 h 52"/>
                  <a:gd name="T60" fmla="*/ 0 w 46"/>
                  <a:gd name="T61" fmla="*/ 4 h 52"/>
                  <a:gd name="T62" fmla="*/ 0 w 46"/>
                  <a:gd name="T63" fmla="*/ 4 h 52"/>
                  <a:gd name="T64" fmla="*/ 2 w 46"/>
                  <a:gd name="T65" fmla="*/ 2 h 52"/>
                  <a:gd name="T66" fmla="*/ 4 w 46"/>
                  <a:gd name="T67" fmla="*/ 0 h 52"/>
                  <a:gd name="T68" fmla="*/ 6 w 46"/>
                  <a:gd name="T69" fmla="*/ 2 h 52"/>
                  <a:gd name="T70" fmla="*/ 10 w 46"/>
                  <a:gd name="T71" fmla="*/ 4 h 52"/>
                  <a:gd name="T72" fmla="*/ 10 w 46"/>
                  <a:gd name="T73" fmla="*/ 4 h 52"/>
                  <a:gd name="T74" fmla="*/ 12 w 46"/>
                  <a:gd name="T75" fmla="*/ 8 h 52"/>
                  <a:gd name="T76" fmla="*/ 14 w 46"/>
                  <a:gd name="T77" fmla="*/ 8 h 52"/>
                  <a:gd name="T78" fmla="*/ 18 w 46"/>
                  <a:gd name="T79" fmla="*/ 10 h 52"/>
                  <a:gd name="T80" fmla="*/ 18 w 46"/>
                  <a:gd name="T81" fmla="*/ 10 h 52"/>
                  <a:gd name="T82" fmla="*/ 24 w 46"/>
                  <a:gd name="T83" fmla="*/ 12 h 52"/>
                  <a:gd name="T84" fmla="*/ 30 w 46"/>
                  <a:gd name="T85" fmla="*/ 12 h 52"/>
                  <a:gd name="T86" fmla="*/ 36 w 46"/>
                  <a:gd name="T87" fmla="*/ 12 h 52"/>
                  <a:gd name="T88" fmla="*/ 40 w 46"/>
                  <a:gd name="T89" fmla="*/ 12 h 52"/>
                  <a:gd name="T90" fmla="*/ 40 w 46"/>
                  <a:gd name="T91" fmla="*/ 12 h 52"/>
                  <a:gd name="T92" fmla="*/ 44 w 46"/>
                  <a:gd name="T93" fmla="*/ 14 h 52"/>
                  <a:gd name="T94" fmla="*/ 44 w 46"/>
                  <a:gd name="T95" fmla="*/ 14 h 52"/>
                  <a:gd name="T96" fmla="*/ 46 w 46"/>
                  <a:gd name="T97" fmla="*/ 24 h 52"/>
                  <a:gd name="T98" fmla="*/ 46 w 46"/>
                  <a:gd name="T99" fmla="*/ 38 h 52"/>
                  <a:gd name="T100" fmla="*/ 46 w 46"/>
                  <a:gd name="T101"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52">
                    <a:moveTo>
                      <a:pt x="46" y="38"/>
                    </a:moveTo>
                    <a:lnTo>
                      <a:pt x="46" y="38"/>
                    </a:lnTo>
                    <a:lnTo>
                      <a:pt x="44" y="36"/>
                    </a:lnTo>
                    <a:lnTo>
                      <a:pt x="44" y="32"/>
                    </a:lnTo>
                    <a:lnTo>
                      <a:pt x="42" y="24"/>
                    </a:lnTo>
                    <a:lnTo>
                      <a:pt x="42" y="24"/>
                    </a:lnTo>
                    <a:lnTo>
                      <a:pt x="38" y="34"/>
                    </a:lnTo>
                    <a:lnTo>
                      <a:pt x="36" y="36"/>
                    </a:lnTo>
                    <a:lnTo>
                      <a:pt x="36" y="34"/>
                    </a:lnTo>
                    <a:lnTo>
                      <a:pt x="32" y="30"/>
                    </a:lnTo>
                    <a:lnTo>
                      <a:pt x="32" y="30"/>
                    </a:lnTo>
                    <a:lnTo>
                      <a:pt x="34" y="44"/>
                    </a:lnTo>
                    <a:lnTo>
                      <a:pt x="32" y="50"/>
                    </a:lnTo>
                    <a:lnTo>
                      <a:pt x="30" y="52"/>
                    </a:lnTo>
                    <a:lnTo>
                      <a:pt x="26" y="52"/>
                    </a:lnTo>
                    <a:lnTo>
                      <a:pt x="26" y="52"/>
                    </a:lnTo>
                    <a:lnTo>
                      <a:pt x="26" y="52"/>
                    </a:lnTo>
                    <a:lnTo>
                      <a:pt x="26" y="48"/>
                    </a:lnTo>
                    <a:lnTo>
                      <a:pt x="24" y="44"/>
                    </a:lnTo>
                    <a:lnTo>
                      <a:pt x="22" y="42"/>
                    </a:lnTo>
                    <a:lnTo>
                      <a:pt x="22" y="42"/>
                    </a:lnTo>
                    <a:lnTo>
                      <a:pt x="20" y="42"/>
                    </a:lnTo>
                    <a:lnTo>
                      <a:pt x="20" y="42"/>
                    </a:lnTo>
                    <a:lnTo>
                      <a:pt x="18" y="34"/>
                    </a:lnTo>
                    <a:lnTo>
                      <a:pt x="16" y="30"/>
                    </a:lnTo>
                    <a:lnTo>
                      <a:pt x="12" y="28"/>
                    </a:lnTo>
                    <a:lnTo>
                      <a:pt x="10" y="22"/>
                    </a:lnTo>
                    <a:lnTo>
                      <a:pt x="10" y="22"/>
                    </a:lnTo>
                    <a:lnTo>
                      <a:pt x="4" y="16"/>
                    </a:lnTo>
                    <a:lnTo>
                      <a:pt x="2" y="10"/>
                    </a:lnTo>
                    <a:lnTo>
                      <a:pt x="0" y="4"/>
                    </a:lnTo>
                    <a:lnTo>
                      <a:pt x="0" y="4"/>
                    </a:lnTo>
                    <a:lnTo>
                      <a:pt x="2" y="2"/>
                    </a:lnTo>
                    <a:lnTo>
                      <a:pt x="4" y="0"/>
                    </a:lnTo>
                    <a:lnTo>
                      <a:pt x="6" y="2"/>
                    </a:lnTo>
                    <a:lnTo>
                      <a:pt x="10" y="4"/>
                    </a:lnTo>
                    <a:lnTo>
                      <a:pt x="10" y="4"/>
                    </a:lnTo>
                    <a:lnTo>
                      <a:pt x="12" y="8"/>
                    </a:lnTo>
                    <a:lnTo>
                      <a:pt x="14" y="8"/>
                    </a:lnTo>
                    <a:lnTo>
                      <a:pt x="18" y="10"/>
                    </a:lnTo>
                    <a:lnTo>
                      <a:pt x="18" y="10"/>
                    </a:lnTo>
                    <a:lnTo>
                      <a:pt x="24" y="12"/>
                    </a:lnTo>
                    <a:lnTo>
                      <a:pt x="30" y="12"/>
                    </a:lnTo>
                    <a:lnTo>
                      <a:pt x="36" y="12"/>
                    </a:lnTo>
                    <a:lnTo>
                      <a:pt x="40" y="12"/>
                    </a:lnTo>
                    <a:lnTo>
                      <a:pt x="40" y="12"/>
                    </a:lnTo>
                    <a:lnTo>
                      <a:pt x="44" y="14"/>
                    </a:lnTo>
                    <a:lnTo>
                      <a:pt x="44" y="14"/>
                    </a:lnTo>
                    <a:lnTo>
                      <a:pt x="46" y="24"/>
                    </a:lnTo>
                    <a:lnTo>
                      <a:pt x="46" y="38"/>
                    </a:lnTo>
                    <a:lnTo>
                      <a:pt x="4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7" name="Freeform 1263">
                <a:extLst>
                  <a:ext uri="{FF2B5EF4-FFF2-40B4-BE49-F238E27FC236}">
                    <a16:creationId xmlns:a16="http://schemas.microsoft.com/office/drawing/2014/main" id="{5C1ABC7A-790B-4599-4DEC-C32E6BD91DC0}"/>
                  </a:ext>
                </a:extLst>
              </p:cNvPr>
              <p:cNvSpPr>
                <a:spLocks/>
              </p:cNvSpPr>
              <p:nvPr/>
            </p:nvSpPr>
            <p:spPr bwMode="auto">
              <a:xfrm>
                <a:off x="5906" y="2715"/>
                <a:ext cx="22" cy="48"/>
              </a:xfrm>
              <a:custGeom>
                <a:avLst/>
                <a:gdLst>
                  <a:gd name="T0" fmla="*/ 12 w 22"/>
                  <a:gd name="T1" fmla="*/ 4 h 48"/>
                  <a:gd name="T2" fmla="*/ 12 w 22"/>
                  <a:gd name="T3" fmla="*/ 4 h 48"/>
                  <a:gd name="T4" fmla="*/ 22 w 22"/>
                  <a:gd name="T5" fmla="*/ 20 h 48"/>
                  <a:gd name="T6" fmla="*/ 22 w 22"/>
                  <a:gd name="T7" fmla="*/ 20 h 48"/>
                  <a:gd name="T8" fmla="*/ 20 w 22"/>
                  <a:gd name="T9" fmla="*/ 22 h 48"/>
                  <a:gd name="T10" fmla="*/ 18 w 22"/>
                  <a:gd name="T11" fmla="*/ 20 h 48"/>
                  <a:gd name="T12" fmla="*/ 18 w 22"/>
                  <a:gd name="T13" fmla="*/ 20 h 48"/>
                  <a:gd name="T14" fmla="*/ 12 w 22"/>
                  <a:gd name="T15" fmla="*/ 26 h 48"/>
                  <a:gd name="T16" fmla="*/ 8 w 22"/>
                  <a:gd name="T17" fmla="*/ 32 h 48"/>
                  <a:gd name="T18" fmla="*/ 8 w 22"/>
                  <a:gd name="T19" fmla="*/ 32 h 48"/>
                  <a:gd name="T20" fmla="*/ 8 w 22"/>
                  <a:gd name="T21" fmla="*/ 36 h 48"/>
                  <a:gd name="T22" fmla="*/ 10 w 22"/>
                  <a:gd name="T23" fmla="*/ 40 h 48"/>
                  <a:gd name="T24" fmla="*/ 12 w 22"/>
                  <a:gd name="T25" fmla="*/ 44 h 48"/>
                  <a:gd name="T26" fmla="*/ 12 w 22"/>
                  <a:gd name="T27" fmla="*/ 44 h 48"/>
                  <a:gd name="T28" fmla="*/ 10 w 22"/>
                  <a:gd name="T29" fmla="*/ 48 h 48"/>
                  <a:gd name="T30" fmla="*/ 8 w 22"/>
                  <a:gd name="T31" fmla="*/ 48 h 48"/>
                  <a:gd name="T32" fmla="*/ 8 w 22"/>
                  <a:gd name="T33" fmla="*/ 46 h 48"/>
                  <a:gd name="T34" fmla="*/ 0 w 22"/>
                  <a:gd name="T35" fmla="*/ 26 h 48"/>
                  <a:gd name="T36" fmla="*/ 0 w 22"/>
                  <a:gd name="T37" fmla="*/ 26 h 48"/>
                  <a:gd name="T38" fmla="*/ 4 w 22"/>
                  <a:gd name="T39" fmla="*/ 28 h 48"/>
                  <a:gd name="T40" fmla="*/ 6 w 22"/>
                  <a:gd name="T41" fmla="*/ 26 h 48"/>
                  <a:gd name="T42" fmla="*/ 8 w 22"/>
                  <a:gd name="T43" fmla="*/ 20 h 48"/>
                  <a:gd name="T44" fmla="*/ 8 w 22"/>
                  <a:gd name="T45" fmla="*/ 2 h 48"/>
                  <a:gd name="T46" fmla="*/ 8 w 22"/>
                  <a:gd name="T47" fmla="*/ 2 h 48"/>
                  <a:gd name="T48" fmla="*/ 12 w 22"/>
                  <a:gd name="T49" fmla="*/ 0 h 48"/>
                  <a:gd name="T50" fmla="*/ 12 w 22"/>
                  <a:gd name="T51" fmla="*/ 4 h 48"/>
                  <a:gd name="T52" fmla="*/ 12 w 22"/>
                  <a:gd name="T5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48">
                    <a:moveTo>
                      <a:pt x="12" y="4"/>
                    </a:moveTo>
                    <a:lnTo>
                      <a:pt x="12" y="4"/>
                    </a:lnTo>
                    <a:lnTo>
                      <a:pt x="22" y="20"/>
                    </a:lnTo>
                    <a:lnTo>
                      <a:pt x="22" y="20"/>
                    </a:lnTo>
                    <a:lnTo>
                      <a:pt x="20" y="22"/>
                    </a:lnTo>
                    <a:lnTo>
                      <a:pt x="18" y="20"/>
                    </a:lnTo>
                    <a:lnTo>
                      <a:pt x="18" y="20"/>
                    </a:lnTo>
                    <a:lnTo>
                      <a:pt x="12" y="26"/>
                    </a:lnTo>
                    <a:lnTo>
                      <a:pt x="8" y="32"/>
                    </a:lnTo>
                    <a:lnTo>
                      <a:pt x="8" y="32"/>
                    </a:lnTo>
                    <a:lnTo>
                      <a:pt x="8" y="36"/>
                    </a:lnTo>
                    <a:lnTo>
                      <a:pt x="10" y="40"/>
                    </a:lnTo>
                    <a:lnTo>
                      <a:pt x="12" y="44"/>
                    </a:lnTo>
                    <a:lnTo>
                      <a:pt x="12" y="44"/>
                    </a:lnTo>
                    <a:lnTo>
                      <a:pt x="10" y="48"/>
                    </a:lnTo>
                    <a:lnTo>
                      <a:pt x="8" y="48"/>
                    </a:lnTo>
                    <a:lnTo>
                      <a:pt x="8" y="46"/>
                    </a:lnTo>
                    <a:lnTo>
                      <a:pt x="0" y="26"/>
                    </a:lnTo>
                    <a:lnTo>
                      <a:pt x="0" y="26"/>
                    </a:lnTo>
                    <a:lnTo>
                      <a:pt x="4" y="28"/>
                    </a:lnTo>
                    <a:lnTo>
                      <a:pt x="6" y="26"/>
                    </a:lnTo>
                    <a:lnTo>
                      <a:pt x="8" y="20"/>
                    </a:lnTo>
                    <a:lnTo>
                      <a:pt x="8" y="2"/>
                    </a:lnTo>
                    <a:lnTo>
                      <a:pt x="8" y="2"/>
                    </a:lnTo>
                    <a:lnTo>
                      <a:pt x="12"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8" name="Freeform 1264">
                <a:extLst>
                  <a:ext uri="{FF2B5EF4-FFF2-40B4-BE49-F238E27FC236}">
                    <a16:creationId xmlns:a16="http://schemas.microsoft.com/office/drawing/2014/main" id="{5AA64AF6-D335-D7E1-4EC4-91083F7BA580}"/>
                  </a:ext>
                </a:extLst>
              </p:cNvPr>
              <p:cNvSpPr>
                <a:spLocks/>
              </p:cNvSpPr>
              <p:nvPr/>
            </p:nvSpPr>
            <p:spPr bwMode="auto">
              <a:xfrm>
                <a:off x="5920" y="2735"/>
                <a:ext cx="18" cy="22"/>
              </a:xfrm>
              <a:custGeom>
                <a:avLst/>
                <a:gdLst>
                  <a:gd name="T0" fmla="*/ 4 w 18"/>
                  <a:gd name="T1" fmla="*/ 0 h 22"/>
                  <a:gd name="T2" fmla="*/ 4 w 18"/>
                  <a:gd name="T3" fmla="*/ 0 h 22"/>
                  <a:gd name="T4" fmla="*/ 8 w 18"/>
                  <a:gd name="T5" fmla="*/ 0 h 22"/>
                  <a:gd name="T6" fmla="*/ 8 w 18"/>
                  <a:gd name="T7" fmla="*/ 0 h 22"/>
                  <a:gd name="T8" fmla="*/ 10 w 18"/>
                  <a:gd name="T9" fmla="*/ 4 h 22"/>
                  <a:gd name="T10" fmla="*/ 14 w 18"/>
                  <a:gd name="T11" fmla="*/ 8 h 22"/>
                  <a:gd name="T12" fmla="*/ 16 w 18"/>
                  <a:gd name="T13" fmla="*/ 12 h 22"/>
                  <a:gd name="T14" fmla="*/ 18 w 18"/>
                  <a:gd name="T15" fmla="*/ 22 h 22"/>
                  <a:gd name="T16" fmla="*/ 18 w 18"/>
                  <a:gd name="T17" fmla="*/ 22 h 22"/>
                  <a:gd name="T18" fmla="*/ 14 w 18"/>
                  <a:gd name="T19" fmla="*/ 14 h 22"/>
                  <a:gd name="T20" fmla="*/ 10 w 18"/>
                  <a:gd name="T21" fmla="*/ 14 h 22"/>
                  <a:gd name="T22" fmla="*/ 0 w 18"/>
                  <a:gd name="T23" fmla="*/ 18 h 22"/>
                  <a:gd name="T24" fmla="*/ 0 w 18"/>
                  <a:gd name="T25" fmla="*/ 18 h 22"/>
                  <a:gd name="T26" fmla="*/ 2 w 18"/>
                  <a:gd name="T27" fmla="*/ 12 h 22"/>
                  <a:gd name="T28" fmla="*/ 4 w 18"/>
                  <a:gd name="T29" fmla="*/ 10 h 22"/>
                  <a:gd name="T30" fmla="*/ 4 w 18"/>
                  <a:gd name="T31" fmla="*/ 6 h 22"/>
                  <a:gd name="T32" fmla="*/ 4 w 18"/>
                  <a:gd name="T33" fmla="*/ 0 h 22"/>
                  <a:gd name="T34" fmla="*/ 4 w 18"/>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4" y="0"/>
                    </a:moveTo>
                    <a:lnTo>
                      <a:pt x="4" y="0"/>
                    </a:lnTo>
                    <a:lnTo>
                      <a:pt x="8" y="0"/>
                    </a:lnTo>
                    <a:lnTo>
                      <a:pt x="8" y="0"/>
                    </a:lnTo>
                    <a:lnTo>
                      <a:pt x="10" y="4"/>
                    </a:lnTo>
                    <a:lnTo>
                      <a:pt x="14" y="8"/>
                    </a:lnTo>
                    <a:lnTo>
                      <a:pt x="16" y="12"/>
                    </a:lnTo>
                    <a:lnTo>
                      <a:pt x="18" y="22"/>
                    </a:lnTo>
                    <a:lnTo>
                      <a:pt x="18" y="22"/>
                    </a:lnTo>
                    <a:lnTo>
                      <a:pt x="14" y="14"/>
                    </a:lnTo>
                    <a:lnTo>
                      <a:pt x="10" y="14"/>
                    </a:lnTo>
                    <a:lnTo>
                      <a:pt x="0" y="18"/>
                    </a:lnTo>
                    <a:lnTo>
                      <a:pt x="0" y="18"/>
                    </a:lnTo>
                    <a:lnTo>
                      <a:pt x="2" y="12"/>
                    </a:lnTo>
                    <a:lnTo>
                      <a:pt x="4" y="10"/>
                    </a:lnTo>
                    <a:lnTo>
                      <a:pt x="4" y="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9" name="Freeform 1265">
                <a:extLst>
                  <a:ext uri="{FF2B5EF4-FFF2-40B4-BE49-F238E27FC236}">
                    <a16:creationId xmlns:a16="http://schemas.microsoft.com/office/drawing/2014/main" id="{A8959BFE-8442-23B1-86E9-1080C7044EFC}"/>
                  </a:ext>
                </a:extLst>
              </p:cNvPr>
              <p:cNvSpPr>
                <a:spLocks/>
              </p:cNvSpPr>
              <p:nvPr/>
            </p:nvSpPr>
            <p:spPr bwMode="auto">
              <a:xfrm>
                <a:off x="5902" y="2737"/>
                <a:ext cx="2" cy="12"/>
              </a:xfrm>
              <a:custGeom>
                <a:avLst/>
                <a:gdLst>
                  <a:gd name="T0" fmla="*/ 0 w 2"/>
                  <a:gd name="T1" fmla="*/ 12 h 12"/>
                  <a:gd name="T2" fmla="*/ 0 w 2"/>
                  <a:gd name="T3" fmla="*/ 12 h 12"/>
                  <a:gd name="T4" fmla="*/ 0 w 2"/>
                  <a:gd name="T5" fmla="*/ 6 h 12"/>
                  <a:gd name="T6" fmla="*/ 0 w 2"/>
                  <a:gd name="T7" fmla="*/ 0 h 12"/>
                  <a:gd name="T8" fmla="*/ 0 w 2"/>
                  <a:gd name="T9" fmla="*/ 0 h 12"/>
                  <a:gd name="T10" fmla="*/ 0 w 2"/>
                  <a:gd name="T11" fmla="*/ 0 h 12"/>
                  <a:gd name="T12" fmla="*/ 2 w 2"/>
                  <a:gd name="T13" fmla="*/ 0 h 12"/>
                  <a:gd name="T14" fmla="*/ 2 w 2"/>
                  <a:gd name="T15" fmla="*/ 4 h 12"/>
                  <a:gd name="T16" fmla="*/ 2 w 2"/>
                  <a:gd name="T17" fmla="*/ 4 h 12"/>
                  <a:gd name="T18" fmla="*/ 0 w 2"/>
                  <a:gd name="T19" fmla="*/ 12 h 12"/>
                  <a:gd name="T20" fmla="*/ 0 w 2"/>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2">
                    <a:moveTo>
                      <a:pt x="0" y="12"/>
                    </a:moveTo>
                    <a:lnTo>
                      <a:pt x="0" y="12"/>
                    </a:lnTo>
                    <a:lnTo>
                      <a:pt x="0" y="6"/>
                    </a:lnTo>
                    <a:lnTo>
                      <a:pt x="0" y="0"/>
                    </a:lnTo>
                    <a:lnTo>
                      <a:pt x="0" y="0"/>
                    </a:lnTo>
                    <a:lnTo>
                      <a:pt x="0" y="0"/>
                    </a:lnTo>
                    <a:lnTo>
                      <a:pt x="2" y="0"/>
                    </a:lnTo>
                    <a:lnTo>
                      <a:pt x="2" y="4"/>
                    </a:lnTo>
                    <a:lnTo>
                      <a:pt x="2" y="4"/>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0" name="Freeform 1266">
                <a:extLst>
                  <a:ext uri="{FF2B5EF4-FFF2-40B4-BE49-F238E27FC236}">
                    <a16:creationId xmlns:a16="http://schemas.microsoft.com/office/drawing/2014/main" id="{0D9D36F6-5207-A148-9ADD-6FE469155A53}"/>
                  </a:ext>
                </a:extLst>
              </p:cNvPr>
              <p:cNvSpPr>
                <a:spLocks/>
              </p:cNvSpPr>
              <p:nvPr/>
            </p:nvSpPr>
            <p:spPr bwMode="auto">
              <a:xfrm>
                <a:off x="5940" y="2757"/>
                <a:ext cx="4" cy="10"/>
              </a:xfrm>
              <a:custGeom>
                <a:avLst/>
                <a:gdLst>
                  <a:gd name="T0" fmla="*/ 0 w 4"/>
                  <a:gd name="T1" fmla="*/ 0 h 10"/>
                  <a:gd name="T2" fmla="*/ 0 w 4"/>
                  <a:gd name="T3" fmla="*/ 0 h 10"/>
                  <a:gd name="T4" fmla="*/ 2 w 4"/>
                  <a:gd name="T5" fmla="*/ 0 h 10"/>
                  <a:gd name="T6" fmla="*/ 4 w 4"/>
                  <a:gd name="T7" fmla="*/ 0 h 10"/>
                  <a:gd name="T8" fmla="*/ 4 w 4"/>
                  <a:gd name="T9" fmla="*/ 4 h 10"/>
                  <a:gd name="T10" fmla="*/ 4 w 4"/>
                  <a:gd name="T11" fmla="*/ 10 h 10"/>
                  <a:gd name="T12" fmla="*/ 4 w 4"/>
                  <a:gd name="T13" fmla="*/ 10 h 10"/>
                  <a:gd name="T14" fmla="*/ 0 w 4"/>
                  <a:gd name="T15" fmla="*/ 0 h 10"/>
                  <a:gd name="T16" fmla="*/ 0 w 4"/>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0"/>
                    </a:moveTo>
                    <a:lnTo>
                      <a:pt x="0" y="0"/>
                    </a:lnTo>
                    <a:lnTo>
                      <a:pt x="2" y="0"/>
                    </a:lnTo>
                    <a:lnTo>
                      <a:pt x="4" y="0"/>
                    </a:lnTo>
                    <a:lnTo>
                      <a:pt x="4" y="4"/>
                    </a:lnTo>
                    <a:lnTo>
                      <a:pt x="4" y="10"/>
                    </a:lnTo>
                    <a:lnTo>
                      <a:pt x="4"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1" name="Freeform 1267">
                <a:extLst>
                  <a:ext uri="{FF2B5EF4-FFF2-40B4-BE49-F238E27FC236}">
                    <a16:creationId xmlns:a16="http://schemas.microsoft.com/office/drawing/2014/main" id="{239B3A8C-C065-8B8B-E409-5CFB1E6D5BC9}"/>
                  </a:ext>
                </a:extLst>
              </p:cNvPr>
              <p:cNvSpPr>
                <a:spLocks/>
              </p:cNvSpPr>
              <p:nvPr/>
            </p:nvSpPr>
            <p:spPr bwMode="auto">
              <a:xfrm>
                <a:off x="5846" y="2761"/>
                <a:ext cx="6" cy="22"/>
              </a:xfrm>
              <a:custGeom>
                <a:avLst/>
                <a:gdLst>
                  <a:gd name="T0" fmla="*/ 6 w 6"/>
                  <a:gd name="T1" fmla="*/ 22 h 22"/>
                  <a:gd name="T2" fmla="*/ 6 w 6"/>
                  <a:gd name="T3" fmla="*/ 22 h 22"/>
                  <a:gd name="T4" fmla="*/ 2 w 6"/>
                  <a:gd name="T5" fmla="*/ 16 h 22"/>
                  <a:gd name="T6" fmla="*/ 0 w 6"/>
                  <a:gd name="T7" fmla="*/ 12 h 22"/>
                  <a:gd name="T8" fmla="*/ 0 w 6"/>
                  <a:gd name="T9" fmla="*/ 6 h 22"/>
                  <a:gd name="T10" fmla="*/ 2 w 6"/>
                  <a:gd name="T11" fmla="*/ 0 h 22"/>
                  <a:gd name="T12" fmla="*/ 2 w 6"/>
                  <a:gd name="T13" fmla="*/ 0 h 22"/>
                  <a:gd name="T14" fmla="*/ 2 w 6"/>
                  <a:gd name="T15" fmla="*/ 4 h 22"/>
                  <a:gd name="T16" fmla="*/ 4 w 6"/>
                  <a:gd name="T17" fmla="*/ 10 h 22"/>
                  <a:gd name="T18" fmla="*/ 6 w 6"/>
                  <a:gd name="T19" fmla="*/ 14 h 22"/>
                  <a:gd name="T20" fmla="*/ 6 w 6"/>
                  <a:gd name="T21" fmla="*/ 22 h 22"/>
                  <a:gd name="T22" fmla="*/ 6 w 6"/>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2">
                    <a:moveTo>
                      <a:pt x="6" y="22"/>
                    </a:moveTo>
                    <a:lnTo>
                      <a:pt x="6" y="22"/>
                    </a:lnTo>
                    <a:lnTo>
                      <a:pt x="2" y="16"/>
                    </a:lnTo>
                    <a:lnTo>
                      <a:pt x="0" y="12"/>
                    </a:lnTo>
                    <a:lnTo>
                      <a:pt x="0" y="6"/>
                    </a:lnTo>
                    <a:lnTo>
                      <a:pt x="2" y="0"/>
                    </a:lnTo>
                    <a:lnTo>
                      <a:pt x="2" y="0"/>
                    </a:lnTo>
                    <a:lnTo>
                      <a:pt x="2" y="4"/>
                    </a:lnTo>
                    <a:lnTo>
                      <a:pt x="4" y="10"/>
                    </a:lnTo>
                    <a:lnTo>
                      <a:pt x="6" y="14"/>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2" name="Freeform 1268">
                <a:extLst>
                  <a:ext uri="{FF2B5EF4-FFF2-40B4-BE49-F238E27FC236}">
                    <a16:creationId xmlns:a16="http://schemas.microsoft.com/office/drawing/2014/main" id="{89F4FB1B-316D-D73D-EB7A-3E014A1F7B81}"/>
                  </a:ext>
                </a:extLst>
              </p:cNvPr>
              <p:cNvSpPr>
                <a:spLocks/>
              </p:cNvSpPr>
              <p:nvPr/>
            </p:nvSpPr>
            <p:spPr bwMode="auto">
              <a:xfrm>
                <a:off x="3690" y="2801"/>
                <a:ext cx="32" cy="38"/>
              </a:xfrm>
              <a:custGeom>
                <a:avLst/>
                <a:gdLst>
                  <a:gd name="T0" fmla="*/ 2 w 32"/>
                  <a:gd name="T1" fmla="*/ 28 h 38"/>
                  <a:gd name="T2" fmla="*/ 2 w 32"/>
                  <a:gd name="T3" fmla="*/ 28 h 38"/>
                  <a:gd name="T4" fmla="*/ 4 w 32"/>
                  <a:gd name="T5" fmla="*/ 20 h 38"/>
                  <a:gd name="T6" fmla="*/ 4 w 32"/>
                  <a:gd name="T7" fmla="*/ 14 h 38"/>
                  <a:gd name="T8" fmla="*/ 2 w 32"/>
                  <a:gd name="T9" fmla="*/ 8 h 38"/>
                  <a:gd name="T10" fmla="*/ 2 w 32"/>
                  <a:gd name="T11" fmla="*/ 8 h 38"/>
                  <a:gd name="T12" fmla="*/ 0 w 32"/>
                  <a:gd name="T13" fmla="*/ 6 h 38"/>
                  <a:gd name="T14" fmla="*/ 2 w 32"/>
                  <a:gd name="T15" fmla="*/ 2 h 38"/>
                  <a:gd name="T16" fmla="*/ 2 w 32"/>
                  <a:gd name="T17" fmla="*/ 2 h 38"/>
                  <a:gd name="T18" fmla="*/ 2 w 32"/>
                  <a:gd name="T19" fmla="*/ 0 h 38"/>
                  <a:gd name="T20" fmla="*/ 4 w 32"/>
                  <a:gd name="T21" fmla="*/ 2 h 38"/>
                  <a:gd name="T22" fmla="*/ 4 w 32"/>
                  <a:gd name="T23" fmla="*/ 2 h 38"/>
                  <a:gd name="T24" fmla="*/ 6 w 32"/>
                  <a:gd name="T25" fmla="*/ 6 h 38"/>
                  <a:gd name="T26" fmla="*/ 8 w 32"/>
                  <a:gd name="T27" fmla="*/ 6 h 38"/>
                  <a:gd name="T28" fmla="*/ 10 w 32"/>
                  <a:gd name="T29" fmla="*/ 6 h 38"/>
                  <a:gd name="T30" fmla="*/ 14 w 32"/>
                  <a:gd name="T31" fmla="*/ 2 h 38"/>
                  <a:gd name="T32" fmla="*/ 14 w 32"/>
                  <a:gd name="T33" fmla="*/ 2 h 38"/>
                  <a:gd name="T34" fmla="*/ 14 w 32"/>
                  <a:gd name="T35" fmla="*/ 2 h 38"/>
                  <a:gd name="T36" fmla="*/ 16 w 32"/>
                  <a:gd name="T37" fmla="*/ 2 h 38"/>
                  <a:gd name="T38" fmla="*/ 16 w 32"/>
                  <a:gd name="T39" fmla="*/ 2 h 38"/>
                  <a:gd name="T40" fmla="*/ 20 w 32"/>
                  <a:gd name="T41" fmla="*/ 10 h 38"/>
                  <a:gd name="T42" fmla="*/ 24 w 32"/>
                  <a:gd name="T43" fmla="*/ 14 h 38"/>
                  <a:gd name="T44" fmla="*/ 28 w 32"/>
                  <a:gd name="T45" fmla="*/ 14 h 38"/>
                  <a:gd name="T46" fmla="*/ 32 w 32"/>
                  <a:gd name="T47" fmla="*/ 18 h 38"/>
                  <a:gd name="T48" fmla="*/ 32 w 32"/>
                  <a:gd name="T49" fmla="*/ 18 h 38"/>
                  <a:gd name="T50" fmla="*/ 28 w 32"/>
                  <a:gd name="T51" fmla="*/ 18 h 38"/>
                  <a:gd name="T52" fmla="*/ 26 w 32"/>
                  <a:gd name="T53" fmla="*/ 18 h 38"/>
                  <a:gd name="T54" fmla="*/ 24 w 32"/>
                  <a:gd name="T55" fmla="*/ 22 h 38"/>
                  <a:gd name="T56" fmla="*/ 24 w 32"/>
                  <a:gd name="T57" fmla="*/ 22 h 38"/>
                  <a:gd name="T58" fmla="*/ 26 w 32"/>
                  <a:gd name="T59" fmla="*/ 30 h 38"/>
                  <a:gd name="T60" fmla="*/ 26 w 32"/>
                  <a:gd name="T61" fmla="*/ 30 h 38"/>
                  <a:gd name="T62" fmla="*/ 20 w 32"/>
                  <a:gd name="T63" fmla="*/ 32 h 38"/>
                  <a:gd name="T64" fmla="*/ 14 w 32"/>
                  <a:gd name="T65" fmla="*/ 36 h 38"/>
                  <a:gd name="T66" fmla="*/ 8 w 32"/>
                  <a:gd name="T67" fmla="*/ 38 h 38"/>
                  <a:gd name="T68" fmla="*/ 4 w 32"/>
                  <a:gd name="T69" fmla="*/ 36 h 38"/>
                  <a:gd name="T70" fmla="*/ 2 w 32"/>
                  <a:gd name="T71" fmla="*/ 32 h 38"/>
                  <a:gd name="T72" fmla="*/ 2 w 32"/>
                  <a:gd name="T73" fmla="*/ 32 h 38"/>
                  <a:gd name="T74" fmla="*/ 2 w 32"/>
                  <a:gd name="T75" fmla="*/ 28 h 38"/>
                  <a:gd name="T76" fmla="*/ 2 w 32"/>
                  <a:gd name="T77"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8">
                    <a:moveTo>
                      <a:pt x="2" y="28"/>
                    </a:moveTo>
                    <a:lnTo>
                      <a:pt x="2" y="28"/>
                    </a:lnTo>
                    <a:lnTo>
                      <a:pt x="4" y="20"/>
                    </a:lnTo>
                    <a:lnTo>
                      <a:pt x="4" y="14"/>
                    </a:lnTo>
                    <a:lnTo>
                      <a:pt x="2" y="8"/>
                    </a:lnTo>
                    <a:lnTo>
                      <a:pt x="2" y="8"/>
                    </a:lnTo>
                    <a:lnTo>
                      <a:pt x="0" y="6"/>
                    </a:lnTo>
                    <a:lnTo>
                      <a:pt x="2" y="2"/>
                    </a:lnTo>
                    <a:lnTo>
                      <a:pt x="2" y="2"/>
                    </a:lnTo>
                    <a:lnTo>
                      <a:pt x="2" y="0"/>
                    </a:lnTo>
                    <a:lnTo>
                      <a:pt x="4" y="2"/>
                    </a:lnTo>
                    <a:lnTo>
                      <a:pt x="4" y="2"/>
                    </a:lnTo>
                    <a:lnTo>
                      <a:pt x="6" y="6"/>
                    </a:lnTo>
                    <a:lnTo>
                      <a:pt x="8" y="6"/>
                    </a:lnTo>
                    <a:lnTo>
                      <a:pt x="10" y="6"/>
                    </a:lnTo>
                    <a:lnTo>
                      <a:pt x="14" y="2"/>
                    </a:lnTo>
                    <a:lnTo>
                      <a:pt x="14" y="2"/>
                    </a:lnTo>
                    <a:lnTo>
                      <a:pt x="14" y="2"/>
                    </a:lnTo>
                    <a:lnTo>
                      <a:pt x="16" y="2"/>
                    </a:lnTo>
                    <a:lnTo>
                      <a:pt x="16" y="2"/>
                    </a:lnTo>
                    <a:lnTo>
                      <a:pt x="20" y="10"/>
                    </a:lnTo>
                    <a:lnTo>
                      <a:pt x="24" y="14"/>
                    </a:lnTo>
                    <a:lnTo>
                      <a:pt x="28" y="14"/>
                    </a:lnTo>
                    <a:lnTo>
                      <a:pt x="32" y="18"/>
                    </a:lnTo>
                    <a:lnTo>
                      <a:pt x="32" y="18"/>
                    </a:lnTo>
                    <a:lnTo>
                      <a:pt x="28" y="18"/>
                    </a:lnTo>
                    <a:lnTo>
                      <a:pt x="26" y="18"/>
                    </a:lnTo>
                    <a:lnTo>
                      <a:pt x="24" y="22"/>
                    </a:lnTo>
                    <a:lnTo>
                      <a:pt x="24" y="22"/>
                    </a:lnTo>
                    <a:lnTo>
                      <a:pt x="26" y="30"/>
                    </a:lnTo>
                    <a:lnTo>
                      <a:pt x="26" y="30"/>
                    </a:lnTo>
                    <a:lnTo>
                      <a:pt x="20" y="32"/>
                    </a:lnTo>
                    <a:lnTo>
                      <a:pt x="14" y="36"/>
                    </a:lnTo>
                    <a:lnTo>
                      <a:pt x="8" y="38"/>
                    </a:lnTo>
                    <a:lnTo>
                      <a:pt x="4" y="36"/>
                    </a:lnTo>
                    <a:lnTo>
                      <a:pt x="2" y="32"/>
                    </a:lnTo>
                    <a:lnTo>
                      <a:pt x="2" y="32"/>
                    </a:lnTo>
                    <a:lnTo>
                      <a:pt x="2" y="28"/>
                    </a:lnTo>
                    <a:lnTo>
                      <a:pt x="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3" name="Freeform 1269">
                <a:extLst>
                  <a:ext uri="{FF2B5EF4-FFF2-40B4-BE49-F238E27FC236}">
                    <a16:creationId xmlns:a16="http://schemas.microsoft.com/office/drawing/2014/main" id="{2ACB6FA7-32FB-803E-7730-559EC86C58DC}"/>
                  </a:ext>
                </a:extLst>
              </p:cNvPr>
              <p:cNvSpPr>
                <a:spLocks/>
              </p:cNvSpPr>
              <p:nvPr/>
            </p:nvSpPr>
            <p:spPr bwMode="auto">
              <a:xfrm>
                <a:off x="3608" y="2831"/>
                <a:ext cx="6" cy="14"/>
              </a:xfrm>
              <a:custGeom>
                <a:avLst/>
                <a:gdLst>
                  <a:gd name="T0" fmla="*/ 6 w 6"/>
                  <a:gd name="T1" fmla="*/ 2 h 14"/>
                  <a:gd name="T2" fmla="*/ 6 w 6"/>
                  <a:gd name="T3" fmla="*/ 2 h 14"/>
                  <a:gd name="T4" fmla="*/ 6 w 6"/>
                  <a:gd name="T5" fmla="*/ 8 h 14"/>
                  <a:gd name="T6" fmla="*/ 4 w 6"/>
                  <a:gd name="T7" fmla="*/ 12 h 14"/>
                  <a:gd name="T8" fmla="*/ 4 w 6"/>
                  <a:gd name="T9" fmla="*/ 14 h 14"/>
                  <a:gd name="T10" fmla="*/ 0 w 6"/>
                  <a:gd name="T11" fmla="*/ 14 h 14"/>
                  <a:gd name="T12" fmla="*/ 0 w 6"/>
                  <a:gd name="T13" fmla="*/ 14 h 14"/>
                  <a:gd name="T14" fmla="*/ 2 w 6"/>
                  <a:gd name="T15" fmla="*/ 10 h 14"/>
                  <a:gd name="T16" fmla="*/ 2 w 6"/>
                  <a:gd name="T17" fmla="*/ 4 h 14"/>
                  <a:gd name="T18" fmla="*/ 4 w 6"/>
                  <a:gd name="T19" fmla="*/ 0 h 14"/>
                  <a:gd name="T20" fmla="*/ 4 w 6"/>
                  <a:gd name="T21" fmla="*/ 0 h 14"/>
                  <a:gd name="T22" fmla="*/ 6 w 6"/>
                  <a:gd name="T23" fmla="*/ 2 h 14"/>
                  <a:gd name="T24" fmla="*/ 6 w 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6" y="2"/>
                    </a:moveTo>
                    <a:lnTo>
                      <a:pt x="6" y="2"/>
                    </a:lnTo>
                    <a:lnTo>
                      <a:pt x="6" y="8"/>
                    </a:lnTo>
                    <a:lnTo>
                      <a:pt x="4" y="12"/>
                    </a:lnTo>
                    <a:lnTo>
                      <a:pt x="4" y="14"/>
                    </a:lnTo>
                    <a:lnTo>
                      <a:pt x="0" y="14"/>
                    </a:lnTo>
                    <a:lnTo>
                      <a:pt x="0" y="14"/>
                    </a:lnTo>
                    <a:lnTo>
                      <a:pt x="2" y="10"/>
                    </a:lnTo>
                    <a:lnTo>
                      <a:pt x="2" y="4"/>
                    </a:lnTo>
                    <a:lnTo>
                      <a:pt x="4"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4" name="Freeform 1270">
                <a:extLst>
                  <a:ext uri="{FF2B5EF4-FFF2-40B4-BE49-F238E27FC236}">
                    <a16:creationId xmlns:a16="http://schemas.microsoft.com/office/drawing/2014/main" id="{7E8F8646-B389-9844-E084-4EC3074628CF}"/>
                  </a:ext>
                </a:extLst>
              </p:cNvPr>
              <p:cNvSpPr>
                <a:spLocks/>
              </p:cNvSpPr>
              <p:nvPr/>
            </p:nvSpPr>
            <p:spPr bwMode="auto">
              <a:xfrm>
                <a:off x="5492" y="2777"/>
                <a:ext cx="80" cy="54"/>
              </a:xfrm>
              <a:custGeom>
                <a:avLst/>
                <a:gdLst>
                  <a:gd name="T0" fmla="*/ 4 w 80"/>
                  <a:gd name="T1" fmla="*/ 30 h 54"/>
                  <a:gd name="T2" fmla="*/ 4 w 80"/>
                  <a:gd name="T3" fmla="*/ 16 h 54"/>
                  <a:gd name="T4" fmla="*/ 2 w 80"/>
                  <a:gd name="T5" fmla="*/ 12 h 54"/>
                  <a:gd name="T6" fmla="*/ 0 w 80"/>
                  <a:gd name="T7" fmla="*/ 4 h 54"/>
                  <a:gd name="T8" fmla="*/ 0 w 80"/>
                  <a:gd name="T9" fmla="*/ 0 h 54"/>
                  <a:gd name="T10" fmla="*/ 4 w 80"/>
                  <a:gd name="T11" fmla="*/ 4 h 54"/>
                  <a:gd name="T12" fmla="*/ 8 w 80"/>
                  <a:gd name="T13" fmla="*/ 12 h 54"/>
                  <a:gd name="T14" fmla="*/ 20 w 80"/>
                  <a:gd name="T15" fmla="*/ 12 h 54"/>
                  <a:gd name="T16" fmla="*/ 26 w 80"/>
                  <a:gd name="T17" fmla="*/ 8 h 54"/>
                  <a:gd name="T18" fmla="*/ 30 w 80"/>
                  <a:gd name="T19" fmla="*/ 8 h 54"/>
                  <a:gd name="T20" fmla="*/ 30 w 80"/>
                  <a:gd name="T21" fmla="*/ 12 h 54"/>
                  <a:gd name="T22" fmla="*/ 30 w 80"/>
                  <a:gd name="T23" fmla="*/ 16 h 54"/>
                  <a:gd name="T24" fmla="*/ 28 w 80"/>
                  <a:gd name="T25" fmla="*/ 30 h 54"/>
                  <a:gd name="T26" fmla="*/ 36 w 80"/>
                  <a:gd name="T27" fmla="*/ 30 h 54"/>
                  <a:gd name="T28" fmla="*/ 38 w 80"/>
                  <a:gd name="T29" fmla="*/ 22 h 54"/>
                  <a:gd name="T30" fmla="*/ 40 w 80"/>
                  <a:gd name="T31" fmla="*/ 18 h 54"/>
                  <a:gd name="T32" fmla="*/ 50 w 80"/>
                  <a:gd name="T33" fmla="*/ 26 h 54"/>
                  <a:gd name="T34" fmla="*/ 54 w 80"/>
                  <a:gd name="T35" fmla="*/ 32 h 54"/>
                  <a:gd name="T36" fmla="*/ 54 w 80"/>
                  <a:gd name="T37" fmla="*/ 40 h 54"/>
                  <a:gd name="T38" fmla="*/ 56 w 80"/>
                  <a:gd name="T39" fmla="*/ 40 h 54"/>
                  <a:gd name="T40" fmla="*/ 58 w 80"/>
                  <a:gd name="T41" fmla="*/ 32 h 54"/>
                  <a:gd name="T42" fmla="*/ 60 w 80"/>
                  <a:gd name="T43" fmla="*/ 24 h 54"/>
                  <a:gd name="T44" fmla="*/ 58 w 80"/>
                  <a:gd name="T45" fmla="*/ 18 h 54"/>
                  <a:gd name="T46" fmla="*/ 56 w 80"/>
                  <a:gd name="T47" fmla="*/ 16 h 54"/>
                  <a:gd name="T48" fmla="*/ 54 w 80"/>
                  <a:gd name="T49" fmla="*/ 6 h 54"/>
                  <a:gd name="T50" fmla="*/ 60 w 80"/>
                  <a:gd name="T51" fmla="*/ 10 h 54"/>
                  <a:gd name="T52" fmla="*/ 70 w 80"/>
                  <a:gd name="T53" fmla="*/ 22 h 54"/>
                  <a:gd name="T54" fmla="*/ 76 w 80"/>
                  <a:gd name="T55" fmla="*/ 28 h 54"/>
                  <a:gd name="T56" fmla="*/ 76 w 80"/>
                  <a:gd name="T57" fmla="*/ 38 h 54"/>
                  <a:gd name="T58" fmla="*/ 78 w 80"/>
                  <a:gd name="T59" fmla="*/ 40 h 54"/>
                  <a:gd name="T60" fmla="*/ 80 w 80"/>
                  <a:gd name="T61" fmla="*/ 42 h 54"/>
                  <a:gd name="T62" fmla="*/ 80 w 80"/>
                  <a:gd name="T63" fmla="*/ 48 h 54"/>
                  <a:gd name="T64" fmla="*/ 76 w 80"/>
                  <a:gd name="T65" fmla="*/ 54 h 54"/>
                  <a:gd name="T66" fmla="*/ 74 w 80"/>
                  <a:gd name="T67" fmla="*/ 52 h 54"/>
                  <a:gd name="T68" fmla="*/ 70 w 80"/>
                  <a:gd name="T69" fmla="*/ 50 h 54"/>
                  <a:gd name="T70" fmla="*/ 68 w 80"/>
                  <a:gd name="T71" fmla="*/ 52 h 54"/>
                  <a:gd name="T72" fmla="*/ 64 w 80"/>
                  <a:gd name="T73" fmla="*/ 46 h 54"/>
                  <a:gd name="T74" fmla="*/ 62 w 80"/>
                  <a:gd name="T75" fmla="*/ 44 h 54"/>
                  <a:gd name="T76" fmla="*/ 60 w 80"/>
                  <a:gd name="T77" fmla="*/ 50 h 54"/>
                  <a:gd name="T78" fmla="*/ 50 w 80"/>
                  <a:gd name="T79" fmla="*/ 52 h 54"/>
                  <a:gd name="T80" fmla="*/ 42 w 80"/>
                  <a:gd name="T81" fmla="*/ 44 h 54"/>
                  <a:gd name="T82" fmla="*/ 38 w 80"/>
                  <a:gd name="T83" fmla="*/ 40 h 54"/>
                  <a:gd name="T84" fmla="*/ 32 w 80"/>
                  <a:gd name="T85" fmla="*/ 46 h 54"/>
                  <a:gd name="T86" fmla="*/ 28 w 80"/>
                  <a:gd name="T87" fmla="*/ 52 h 54"/>
                  <a:gd name="T88" fmla="*/ 24 w 80"/>
                  <a:gd name="T89" fmla="*/ 52 h 54"/>
                  <a:gd name="T90" fmla="*/ 22 w 80"/>
                  <a:gd name="T91" fmla="*/ 50 h 54"/>
                  <a:gd name="T92" fmla="*/ 18 w 80"/>
                  <a:gd name="T93" fmla="*/ 50 h 54"/>
                  <a:gd name="T94" fmla="*/ 16 w 80"/>
                  <a:gd name="T95" fmla="*/ 52 h 54"/>
                  <a:gd name="T96" fmla="*/ 10 w 80"/>
                  <a:gd name="T97" fmla="*/ 46 h 54"/>
                  <a:gd name="T98" fmla="*/ 10 w 80"/>
                  <a:gd name="T99" fmla="*/ 42 h 54"/>
                  <a:gd name="T100" fmla="*/ 10 w 80"/>
                  <a:gd name="T101" fmla="*/ 28 h 54"/>
                  <a:gd name="T102" fmla="*/ 8 w 80"/>
                  <a:gd name="T103" fmla="*/ 30 h 54"/>
                  <a:gd name="T104" fmla="*/ 4 w 80"/>
                  <a:gd name="T10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54">
                    <a:moveTo>
                      <a:pt x="4" y="30"/>
                    </a:moveTo>
                    <a:lnTo>
                      <a:pt x="4" y="30"/>
                    </a:lnTo>
                    <a:lnTo>
                      <a:pt x="6" y="20"/>
                    </a:lnTo>
                    <a:lnTo>
                      <a:pt x="4" y="16"/>
                    </a:lnTo>
                    <a:lnTo>
                      <a:pt x="2" y="12"/>
                    </a:lnTo>
                    <a:lnTo>
                      <a:pt x="2" y="12"/>
                    </a:lnTo>
                    <a:lnTo>
                      <a:pt x="0" y="10"/>
                    </a:lnTo>
                    <a:lnTo>
                      <a:pt x="0" y="4"/>
                    </a:lnTo>
                    <a:lnTo>
                      <a:pt x="0" y="4"/>
                    </a:lnTo>
                    <a:lnTo>
                      <a:pt x="0" y="0"/>
                    </a:lnTo>
                    <a:lnTo>
                      <a:pt x="2" y="0"/>
                    </a:lnTo>
                    <a:lnTo>
                      <a:pt x="4" y="4"/>
                    </a:lnTo>
                    <a:lnTo>
                      <a:pt x="4" y="4"/>
                    </a:lnTo>
                    <a:lnTo>
                      <a:pt x="8" y="12"/>
                    </a:lnTo>
                    <a:lnTo>
                      <a:pt x="14" y="14"/>
                    </a:lnTo>
                    <a:lnTo>
                      <a:pt x="20" y="12"/>
                    </a:lnTo>
                    <a:lnTo>
                      <a:pt x="26" y="8"/>
                    </a:lnTo>
                    <a:lnTo>
                      <a:pt x="26" y="8"/>
                    </a:lnTo>
                    <a:lnTo>
                      <a:pt x="28" y="6"/>
                    </a:lnTo>
                    <a:lnTo>
                      <a:pt x="30" y="8"/>
                    </a:lnTo>
                    <a:lnTo>
                      <a:pt x="30" y="8"/>
                    </a:lnTo>
                    <a:lnTo>
                      <a:pt x="30" y="12"/>
                    </a:lnTo>
                    <a:lnTo>
                      <a:pt x="30" y="16"/>
                    </a:lnTo>
                    <a:lnTo>
                      <a:pt x="30" y="16"/>
                    </a:lnTo>
                    <a:lnTo>
                      <a:pt x="28" y="30"/>
                    </a:lnTo>
                    <a:lnTo>
                      <a:pt x="28" y="30"/>
                    </a:lnTo>
                    <a:lnTo>
                      <a:pt x="32" y="32"/>
                    </a:lnTo>
                    <a:lnTo>
                      <a:pt x="36" y="30"/>
                    </a:lnTo>
                    <a:lnTo>
                      <a:pt x="38" y="22"/>
                    </a:lnTo>
                    <a:lnTo>
                      <a:pt x="38" y="22"/>
                    </a:lnTo>
                    <a:lnTo>
                      <a:pt x="38" y="20"/>
                    </a:lnTo>
                    <a:lnTo>
                      <a:pt x="40" y="18"/>
                    </a:lnTo>
                    <a:lnTo>
                      <a:pt x="46" y="20"/>
                    </a:lnTo>
                    <a:lnTo>
                      <a:pt x="50" y="26"/>
                    </a:lnTo>
                    <a:lnTo>
                      <a:pt x="54" y="32"/>
                    </a:lnTo>
                    <a:lnTo>
                      <a:pt x="54" y="32"/>
                    </a:lnTo>
                    <a:lnTo>
                      <a:pt x="54" y="38"/>
                    </a:lnTo>
                    <a:lnTo>
                      <a:pt x="54" y="40"/>
                    </a:lnTo>
                    <a:lnTo>
                      <a:pt x="56" y="40"/>
                    </a:lnTo>
                    <a:lnTo>
                      <a:pt x="56" y="40"/>
                    </a:lnTo>
                    <a:lnTo>
                      <a:pt x="58" y="36"/>
                    </a:lnTo>
                    <a:lnTo>
                      <a:pt x="58" y="32"/>
                    </a:lnTo>
                    <a:lnTo>
                      <a:pt x="58" y="26"/>
                    </a:lnTo>
                    <a:lnTo>
                      <a:pt x="60" y="24"/>
                    </a:lnTo>
                    <a:lnTo>
                      <a:pt x="60" y="24"/>
                    </a:lnTo>
                    <a:lnTo>
                      <a:pt x="58" y="18"/>
                    </a:lnTo>
                    <a:lnTo>
                      <a:pt x="58" y="18"/>
                    </a:lnTo>
                    <a:lnTo>
                      <a:pt x="56" y="16"/>
                    </a:lnTo>
                    <a:lnTo>
                      <a:pt x="54" y="12"/>
                    </a:lnTo>
                    <a:lnTo>
                      <a:pt x="54" y="6"/>
                    </a:lnTo>
                    <a:lnTo>
                      <a:pt x="54" y="6"/>
                    </a:lnTo>
                    <a:lnTo>
                      <a:pt x="60" y="10"/>
                    </a:lnTo>
                    <a:lnTo>
                      <a:pt x="64" y="16"/>
                    </a:lnTo>
                    <a:lnTo>
                      <a:pt x="70" y="22"/>
                    </a:lnTo>
                    <a:lnTo>
                      <a:pt x="76" y="28"/>
                    </a:lnTo>
                    <a:lnTo>
                      <a:pt x="76" y="28"/>
                    </a:lnTo>
                    <a:lnTo>
                      <a:pt x="76" y="34"/>
                    </a:lnTo>
                    <a:lnTo>
                      <a:pt x="76" y="38"/>
                    </a:lnTo>
                    <a:lnTo>
                      <a:pt x="76" y="38"/>
                    </a:lnTo>
                    <a:lnTo>
                      <a:pt x="78" y="40"/>
                    </a:lnTo>
                    <a:lnTo>
                      <a:pt x="80" y="40"/>
                    </a:lnTo>
                    <a:lnTo>
                      <a:pt x="80" y="42"/>
                    </a:lnTo>
                    <a:lnTo>
                      <a:pt x="80" y="48"/>
                    </a:lnTo>
                    <a:lnTo>
                      <a:pt x="80" y="48"/>
                    </a:lnTo>
                    <a:lnTo>
                      <a:pt x="76" y="54"/>
                    </a:lnTo>
                    <a:lnTo>
                      <a:pt x="76" y="54"/>
                    </a:lnTo>
                    <a:lnTo>
                      <a:pt x="74" y="52"/>
                    </a:lnTo>
                    <a:lnTo>
                      <a:pt x="74" y="52"/>
                    </a:lnTo>
                    <a:lnTo>
                      <a:pt x="72" y="50"/>
                    </a:lnTo>
                    <a:lnTo>
                      <a:pt x="70" y="50"/>
                    </a:lnTo>
                    <a:lnTo>
                      <a:pt x="68" y="52"/>
                    </a:lnTo>
                    <a:lnTo>
                      <a:pt x="68" y="52"/>
                    </a:lnTo>
                    <a:lnTo>
                      <a:pt x="66" y="50"/>
                    </a:lnTo>
                    <a:lnTo>
                      <a:pt x="64" y="46"/>
                    </a:lnTo>
                    <a:lnTo>
                      <a:pt x="64" y="44"/>
                    </a:lnTo>
                    <a:lnTo>
                      <a:pt x="62" y="44"/>
                    </a:lnTo>
                    <a:lnTo>
                      <a:pt x="60" y="50"/>
                    </a:lnTo>
                    <a:lnTo>
                      <a:pt x="60" y="50"/>
                    </a:lnTo>
                    <a:lnTo>
                      <a:pt x="56" y="52"/>
                    </a:lnTo>
                    <a:lnTo>
                      <a:pt x="50" y="52"/>
                    </a:lnTo>
                    <a:lnTo>
                      <a:pt x="46" y="50"/>
                    </a:lnTo>
                    <a:lnTo>
                      <a:pt x="42" y="44"/>
                    </a:lnTo>
                    <a:lnTo>
                      <a:pt x="42" y="44"/>
                    </a:lnTo>
                    <a:lnTo>
                      <a:pt x="38" y="40"/>
                    </a:lnTo>
                    <a:lnTo>
                      <a:pt x="34" y="42"/>
                    </a:lnTo>
                    <a:lnTo>
                      <a:pt x="32" y="46"/>
                    </a:lnTo>
                    <a:lnTo>
                      <a:pt x="28" y="52"/>
                    </a:lnTo>
                    <a:lnTo>
                      <a:pt x="28" y="52"/>
                    </a:lnTo>
                    <a:lnTo>
                      <a:pt x="26" y="54"/>
                    </a:lnTo>
                    <a:lnTo>
                      <a:pt x="24" y="52"/>
                    </a:lnTo>
                    <a:lnTo>
                      <a:pt x="22" y="50"/>
                    </a:lnTo>
                    <a:lnTo>
                      <a:pt x="22" y="50"/>
                    </a:lnTo>
                    <a:lnTo>
                      <a:pt x="20" y="46"/>
                    </a:lnTo>
                    <a:lnTo>
                      <a:pt x="18" y="50"/>
                    </a:lnTo>
                    <a:lnTo>
                      <a:pt x="18" y="50"/>
                    </a:lnTo>
                    <a:lnTo>
                      <a:pt x="16" y="52"/>
                    </a:lnTo>
                    <a:lnTo>
                      <a:pt x="12" y="50"/>
                    </a:lnTo>
                    <a:lnTo>
                      <a:pt x="10" y="46"/>
                    </a:lnTo>
                    <a:lnTo>
                      <a:pt x="10" y="42"/>
                    </a:lnTo>
                    <a:lnTo>
                      <a:pt x="10" y="42"/>
                    </a:lnTo>
                    <a:lnTo>
                      <a:pt x="12" y="30"/>
                    </a:lnTo>
                    <a:lnTo>
                      <a:pt x="10" y="28"/>
                    </a:lnTo>
                    <a:lnTo>
                      <a:pt x="10" y="28"/>
                    </a:lnTo>
                    <a:lnTo>
                      <a:pt x="8" y="30"/>
                    </a:lnTo>
                    <a:lnTo>
                      <a:pt x="4" y="30"/>
                    </a:lnTo>
                    <a:lnTo>
                      <a:pt x="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5" name="Freeform 1271">
                <a:extLst>
                  <a:ext uri="{FF2B5EF4-FFF2-40B4-BE49-F238E27FC236}">
                    <a16:creationId xmlns:a16="http://schemas.microsoft.com/office/drawing/2014/main" id="{FB9B1828-4A2B-873F-3076-CD77CF647459}"/>
                  </a:ext>
                </a:extLst>
              </p:cNvPr>
              <p:cNvSpPr>
                <a:spLocks/>
              </p:cNvSpPr>
              <p:nvPr/>
            </p:nvSpPr>
            <p:spPr bwMode="auto">
              <a:xfrm>
                <a:off x="5588" y="2811"/>
                <a:ext cx="8" cy="16"/>
              </a:xfrm>
              <a:custGeom>
                <a:avLst/>
                <a:gdLst>
                  <a:gd name="T0" fmla="*/ 4 w 8"/>
                  <a:gd name="T1" fmla="*/ 0 h 16"/>
                  <a:gd name="T2" fmla="*/ 4 w 8"/>
                  <a:gd name="T3" fmla="*/ 0 h 16"/>
                  <a:gd name="T4" fmla="*/ 6 w 8"/>
                  <a:gd name="T5" fmla="*/ 6 h 16"/>
                  <a:gd name="T6" fmla="*/ 8 w 8"/>
                  <a:gd name="T7" fmla="*/ 8 h 16"/>
                  <a:gd name="T8" fmla="*/ 8 w 8"/>
                  <a:gd name="T9" fmla="*/ 8 h 16"/>
                  <a:gd name="T10" fmla="*/ 8 w 8"/>
                  <a:gd name="T11" fmla="*/ 14 h 16"/>
                  <a:gd name="T12" fmla="*/ 6 w 8"/>
                  <a:gd name="T13" fmla="*/ 16 h 16"/>
                  <a:gd name="T14" fmla="*/ 4 w 8"/>
                  <a:gd name="T15" fmla="*/ 14 h 16"/>
                  <a:gd name="T16" fmla="*/ 4 w 8"/>
                  <a:gd name="T17" fmla="*/ 12 h 16"/>
                  <a:gd name="T18" fmla="*/ 4 w 8"/>
                  <a:gd name="T19" fmla="*/ 12 h 16"/>
                  <a:gd name="T20" fmla="*/ 0 w 8"/>
                  <a:gd name="T21" fmla="*/ 4 h 16"/>
                  <a:gd name="T22" fmla="*/ 0 w 8"/>
                  <a:gd name="T23" fmla="*/ 4 h 16"/>
                  <a:gd name="T24" fmla="*/ 2 w 8"/>
                  <a:gd name="T25" fmla="*/ 0 h 16"/>
                  <a:gd name="T26" fmla="*/ 4 w 8"/>
                  <a:gd name="T27" fmla="*/ 0 h 16"/>
                  <a:gd name="T28" fmla="*/ 4 w 8"/>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4" y="0"/>
                    </a:moveTo>
                    <a:lnTo>
                      <a:pt x="4" y="0"/>
                    </a:lnTo>
                    <a:lnTo>
                      <a:pt x="6" y="6"/>
                    </a:lnTo>
                    <a:lnTo>
                      <a:pt x="8" y="8"/>
                    </a:lnTo>
                    <a:lnTo>
                      <a:pt x="8" y="8"/>
                    </a:lnTo>
                    <a:lnTo>
                      <a:pt x="8" y="14"/>
                    </a:lnTo>
                    <a:lnTo>
                      <a:pt x="6" y="16"/>
                    </a:lnTo>
                    <a:lnTo>
                      <a:pt x="4" y="14"/>
                    </a:lnTo>
                    <a:lnTo>
                      <a:pt x="4" y="12"/>
                    </a:lnTo>
                    <a:lnTo>
                      <a:pt x="4" y="12"/>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6" name="Freeform 1272">
                <a:extLst>
                  <a:ext uri="{FF2B5EF4-FFF2-40B4-BE49-F238E27FC236}">
                    <a16:creationId xmlns:a16="http://schemas.microsoft.com/office/drawing/2014/main" id="{6631FAB3-9536-D628-D126-BA924BFA983B}"/>
                  </a:ext>
                </a:extLst>
              </p:cNvPr>
              <p:cNvSpPr>
                <a:spLocks/>
              </p:cNvSpPr>
              <p:nvPr/>
            </p:nvSpPr>
            <p:spPr bwMode="auto">
              <a:xfrm>
                <a:off x="3714" y="2823"/>
                <a:ext cx="6" cy="8"/>
              </a:xfrm>
              <a:custGeom>
                <a:avLst/>
                <a:gdLst>
                  <a:gd name="T0" fmla="*/ 2 w 6"/>
                  <a:gd name="T1" fmla="*/ 8 h 8"/>
                  <a:gd name="T2" fmla="*/ 2 w 6"/>
                  <a:gd name="T3" fmla="*/ 8 h 8"/>
                  <a:gd name="T4" fmla="*/ 0 w 6"/>
                  <a:gd name="T5" fmla="*/ 6 h 8"/>
                  <a:gd name="T6" fmla="*/ 0 w 6"/>
                  <a:gd name="T7" fmla="*/ 0 h 8"/>
                  <a:gd name="T8" fmla="*/ 0 w 6"/>
                  <a:gd name="T9" fmla="*/ 0 h 8"/>
                  <a:gd name="T10" fmla="*/ 4 w 6"/>
                  <a:gd name="T11" fmla="*/ 2 h 8"/>
                  <a:gd name="T12" fmla="*/ 6 w 6"/>
                  <a:gd name="T13" fmla="*/ 6 h 8"/>
                  <a:gd name="T14" fmla="*/ 6 w 6"/>
                  <a:gd name="T15" fmla="*/ 6 h 8"/>
                  <a:gd name="T16" fmla="*/ 2 w 6"/>
                  <a:gd name="T17" fmla="*/ 8 h 8"/>
                  <a:gd name="T18" fmla="*/ 2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8"/>
                    </a:moveTo>
                    <a:lnTo>
                      <a:pt x="2" y="8"/>
                    </a:lnTo>
                    <a:lnTo>
                      <a:pt x="0" y="6"/>
                    </a:lnTo>
                    <a:lnTo>
                      <a:pt x="0" y="0"/>
                    </a:lnTo>
                    <a:lnTo>
                      <a:pt x="0" y="0"/>
                    </a:lnTo>
                    <a:lnTo>
                      <a:pt x="4" y="2"/>
                    </a:lnTo>
                    <a:lnTo>
                      <a:pt x="6" y="6"/>
                    </a:lnTo>
                    <a:lnTo>
                      <a:pt x="6" y="6"/>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7" name="Freeform 1273">
                <a:extLst>
                  <a:ext uri="{FF2B5EF4-FFF2-40B4-BE49-F238E27FC236}">
                    <a16:creationId xmlns:a16="http://schemas.microsoft.com/office/drawing/2014/main" id="{5232477E-C5D5-EBE8-14C7-7BB2588B5C0D}"/>
                  </a:ext>
                </a:extLst>
              </p:cNvPr>
              <p:cNvSpPr>
                <a:spLocks/>
              </p:cNvSpPr>
              <p:nvPr/>
            </p:nvSpPr>
            <p:spPr bwMode="auto">
              <a:xfrm>
                <a:off x="2564" y="2057"/>
                <a:ext cx="2916" cy="180"/>
              </a:xfrm>
              <a:custGeom>
                <a:avLst/>
                <a:gdLst>
                  <a:gd name="T0" fmla="*/ 2868 w 2916"/>
                  <a:gd name="T1" fmla="*/ 162 h 180"/>
                  <a:gd name="T2" fmla="*/ 2780 w 2916"/>
                  <a:gd name="T3" fmla="*/ 130 h 180"/>
                  <a:gd name="T4" fmla="*/ 2712 w 2916"/>
                  <a:gd name="T5" fmla="*/ 138 h 180"/>
                  <a:gd name="T6" fmla="*/ 2606 w 2916"/>
                  <a:gd name="T7" fmla="*/ 144 h 180"/>
                  <a:gd name="T8" fmla="*/ 2524 w 2916"/>
                  <a:gd name="T9" fmla="*/ 128 h 180"/>
                  <a:gd name="T10" fmla="*/ 2422 w 2916"/>
                  <a:gd name="T11" fmla="*/ 126 h 180"/>
                  <a:gd name="T12" fmla="*/ 2308 w 2916"/>
                  <a:gd name="T13" fmla="*/ 138 h 180"/>
                  <a:gd name="T14" fmla="*/ 2196 w 2916"/>
                  <a:gd name="T15" fmla="*/ 124 h 180"/>
                  <a:gd name="T16" fmla="*/ 2100 w 2916"/>
                  <a:gd name="T17" fmla="*/ 142 h 180"/>
                  <a:gd name="T18" fmla="*/ 2024 w 2916"/>
                  <a:gd name="T19" fmla="*/ 146 h 180"/>
                  <a:gd name="T20" fmla="*/ 1904 w 2916"/>
                  <a:gd name="T21" fmla="*/ 138 h 180"/>
                  <a:gd name="T22" fmla="*/ 1812 w 2916"/>
                  <a:gd name="T23" fmla="*/ 136 h 180"/>
                  <a:gd name="T24" fmla="*/ 1714 w 2916"/>
                  <a:gd name="T25" fmla="*/ 140 h 180"/>
                  <a:gd name="T26" fmla="*/ 1632 w 2916"/>
                  <a:gd name="T27" fmla="*/ 134 h 180"/>
                  <a:gd name="T28" fmla="*/ 1544 w 2916"/>
                  <a:gd name="T29" fmla="*/ 126 h 180"/>
                  <a:gd name="T30" fmla="*/ 1458 w 2916"/>
                  <a:gd name="T31" fmla="*/ 132 h 180"/>
                  <a:gd name="T32" fmla="*/ 1338 w 2916"/>
                  <a:gd name="T33" fmla="*/ 126 h 180"/>
                  <a:gd name="T34" fmla="*/ 1262 w 2916"/>
                  <a:gd name="T35" fmla="*/ 132 h 180"/>
                  <a:gd name="T36" fmla="*/ 1160 w 2916"/>
                  <a:gd name="T37" fmla="*/ 124 h 180"/>
                  <a:gd name="T38" fmla="*/ 1030 w 2916"/>
                  <a:gd name="T39" fmla="*/ 148 h 180"/>
                  <a:gd name="T40" fmla="*/ 974 w 2916"/>
                  <a:gd name="T41" fmla="*/ 146 h 180"/>
                  <a:gd name="T42" fmla="*/ 870 w 2916"/>
                  <a:gd name="T43" fmla="*/ 148 h 180"/>
                  <a:gd name="T44" fmla="*/ 774 w 2916"/>
                  <a:gd name="T45" fmla="*/ 142 h 180"/>
                  <a:gd name="T46" fmla="*/ 688 w 2916"/>
                  <a:gd name="T47" fmla="*/ 126 h 180"/>
                  <a:gd name="T48" fmla="*/ 618 w 2916"/>
                  <a:gd name="T49" fmla="*/ 134 h 180"/>
                  <a:gd name="T50" fmla="*/ 514 w 2916"/>
                  <a:gd name="T51" fmla="*/ 124 h 180"/>
                  <a:gd name="T52" fmla="*/ 426 w 2916"/>
                  <a:gd name="T53" fmla="*/ 140 h 180"/>
                  <a:gd name="T54" fmla="*/ 330 w 2916"/>
                  <a:gd name="T55" fmla="*/ 138 h 180"/>
                  <a:gd name="T56" fmla="*/ 232 w 2916"/>
                  <a:gd name="T57" fmla="*/ 148 h 180"/>
                  <a:gd name="T58" fmla="*/ 128 w 2916"/>
                  <a:gd name="T59" fmla="*/ 142 h 180"/>
                  <a:gd name="T60" fmla="*/ 30 w 2916"/>
                  <a:gd name="T61" fmla="*/ 140 h 180"/>
                  <a:gd name="T62" fmla="*/ 62 w 2916"/>
                  <a:gd name="T63" fmla="*/ 92 h 180"/>
                  <a:gd name="T64" fmla="*/ 190 w 2916"/>
                  <a:gd name="T65" fmla="*/ 100 h 180"/>
                  <a:gd name="T66" fmla="*/ 282 w 2916"/>
                  <a:gd name="T67" fmla="*/ 104 h 180"/>
                  <a:gd name="T68" fmla="*/ 376 w 2916"/>
                  <a:gd name="T69" fmla="*/ 96 h 180"/>
                  <a:gd name="T70" fmla="*/ 462 w 2916"/>
                  <a:gd name="T71" fmla="*/ 102 h 180"/>
                  <a:gd name="T72" fmla="*/ 542 w 2916"/>
                  <a:gd name="T73" fmla="*/ 96 h 180"/>
                  <a:gd name="T74" fmla="*/ 636 w 2916"/>
                  <a:gd name="T75" fmla="*/ 104 h 180"/>
                  <a:gd name="T76" fmla="*/ 730 w 2916"/>
                  <a:gd name="T77" fmla="*/ 82 h 180"/>
                  <a:gd name="T78" fmla="*/ 804 w 2916"/>
                  <a:gd name="T79" fmla="*/ 92 h 180"/>
                  <a:gd name="T80" fmla="*/ 880 w 2916"/>
                  <a:gd name="T81" fmla="*/ 108 h 180"/>
                  <a:gd name="T82" fmla="*/ 992 w 2916"/>
                  <a:gd name="T83" fmla="*/ 94 h 180"/>
                  <a:gd name="T84" fmla="*/ 1100 w 2916"/>
                  <a:gd name="T85" fmla="*/ 94 h 180"/>
                  <a:gd name="T86" fmla="*/ 1158 w 2916"/>
                  <a:gd name="T87" fmla="*/ 88 h 180"/>
                  <a:gd name="T88" fmla="*/ 1296 w 2916"/>
                  <a:gd name="T89" fmla="*/ 88 h 180"/>
                  <a:gd name="T90" fmla="*/ 1400 w 2916"/>
                  <a:gd name="T91" fmla="*/ 72 h 180"/>
                  <a:gd name="T92" fmla="*/ 1482 w 2916"/>
                  <a:gd name="T93" fmla="*/ 96 h 180"/>
                  <a:gd name="T94" fmla="*/ 1592 w 2916"/>
                  <a:gd name="T95" fmla="*/ 104 h 180"/>
                  <a:gd name="T96" fmla="*/ 1718 w 2916"/>
                  <a:gd name="T97" fmla="*/ 88 h 180"/>
                  <a:gd name="T98" fmla="*/ 1798 w 2916"/>
                  <a:gd name="T99" fmla="*/ 104 h 180"/>
                  <a:gd name="T100" fmla="*/ 1888 w 2916"/>
                  <a:gd name="T101" fmla="*/ 84 h 180"/>
                  <a:gd name="T102" fmla="*/ 2026 w 2916"/>
                  <a:gd name="T103" fmla="*/ 82 h 180"/>
                  <a:gd name="T104" fmla="*/ 2106 w 2916"/>
                  <a:gd name="T105" fmla="*/ 92 h 180"/>
                  <a:gd name="T106" fmla="*/ 2182 w 2916"/>
                  <a:gd name="T107" fmla="*/ 100 h 180"/>
                  <a:gd name="T108" fmla="*/ 2322 w 2916"/>
                  <a:gd name="T109" fmla="*/ 94 h 180"/>
                  <a:gd name="T110" fmla="*/ 2400 w 2916"/>
                  <a:gd name="T111" fmla="*/ 92 h 180"/>
                  <a:gd name="T112" fmla="*/ 2466 w 2916"/>
                  <a:gd name="T113" fmla="*/ 84 h 180"/>
                  <a:gd name="T114" fmla="*/ 2580 w 2916"/>
                  <a:gd name="T115" fmla="*/ 98 h 180"/>
                  <a:gd name="T116" fmla="*/ 2686 w 2916"/>
                  <a:gd name="T117" fmla="*/ 112 h 180"/>
                  <a:gd name="T118" fmla="*/ 2730 w 2916"/>
                  <a:gd name="T119" fmla="*/ 42 h 180"/>
                  <a:gd name="T120" fmla="*/ 2806 w 2916"/>
                  <a:gd name="T121" fmla="*/ 4 h 180"/>
                  <a:gd name="T122" fmla="*/ 2870 w 2916"/>
                  <a:gd name="T123" fmla="*/ 28 h 180"/>
                  <a:gd name="T124" fmla="*/ 2884 w 2916"/>
                  <a:gd name="T125" fmla="*/ 12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6" h="180">
                    <a:moveTo>
                      <a:pt x="2914" y="132"/>
                    </a:moveTo>
                    <a:lnTo>
                      <a:pt x="2914" y="132"/>
                    </a:lnTo>
                    <a:lnTo>
                      <a:pt x="2912" y="130"/>
                    </a:lnTo>
                    <a:lnTo>
                      <a:pt x="2910" y="130"/>
                    </a:lnTo>
                    <a:lnTo>
                      <a:pt x="2906" y="132"/>
                    </a:lnTo>
                    <a:lnTo>
                      <a:pt x="2904" y="132"/>
                    </a:lnTo>
                    <a:lnTo>
                      <a:pt x="2902" y="132"/>
                    </a:lnTo>
                    <a:lnTo>
                      <a:pt x="2900" y="128"/>
                    </a:lnTo>
                    <a:lnTo>
                      <a:pt x="2900" y="128"/>
                    </a:lnTo>
                    <a:lnTo>
                      <a:pt x="2898" y="130"/>
                    </a:lnTo>
                    <a:lnTo>
                      <a:pt x="2898" y="134"/>
                    </a:lnTo>
                    <a:lnTo>
                      <a:pt x="2898" y="134"/>
                    </a:lnTo>
                    <a:lnTo>
                      <a:pt x="2898" y="140"/>
                    </a:lnTo>
                    <a:lnTo>
                      <a:pt x="2900" y="144"/>
                    </a:lnTo>
                    <a:lnTo>
                      <a:pt x="2900" y="144"/>
                    </a:lnTo>
                    <a:lnTo>
                      <a:pt x="2904" y="150"/>
                    </a:lnTo>
                    <a:lnTo>
                      <a:pt x="2906" y="158"/>
                    </a:lnTo>
                    <a:lnTo>
                      <a:pt x="2912" y="178"/>
                    </a:lnTo>
                    <a:lnTo>
                      <a:pt x="2912" y="178"/>
                    </a:lnTo>
                    <a:lnTo>
                      <a:pt x="2910" y="178"/>
                    </a:lnTo>
                    <a:lnTo>
                      <a:pt x="2908" y="178"/>
                    </a:lnTo>
                    <a:lnTo>
                      <a:pt x="2904" y="170"/>
                    </a:lnTo>
                    <a:lnTo>
                      <a:pt x="2904" y="170"/>
                    </a:lnTo>
                    <a:lnTo>
                      <a:pt x="2900" y="162"/>
                    </a:lnTo>
                    <a:lnTo>
                      <a:pt x="2898" y="158"/>
                    </a:lnTo>
                    <a:lnTo>
                      <a:pt x="2898" y="158"/>
                    </a:lnTo>
                    <a:lnTo>
                      <a:pt x="2894" y="154"/>
                    </a:lnTo>
                    <a:lnTo>
                      <a:pt x="2892" y="152"/>
                    </a:lnTo>
                    <a:lnTo>
                      <a:pt x="2890" y="152"/>
                    </a:lnTo>
                    <a:lnTo>
                      <a:pt x="2890" y="154"/>
                    </a:lnTo>
                    <a:lnTo>
                      <a:pt x="2888" y="166"/>
                    </a:lnTo>
                    <a:lnTo>
                      <a:pt x="2888" y="166"/>
                    </a:lnTo>
                    <a:lnTo>
                      <a:pt x="2888" y="174"/>
                    </a:lnTo>
                    <a:lnTo>
                      <a:pt x="2886" y="178"/>
                    </a:lnTo>
                    <a:lnTo>
                      <a:pt x="2882" y="178"/>
                    </a:lnTo>
                    <a:lnTo>
                      <a:pt x="2878" y="172"/>
                    </a:lnTo>
                    <a:lnTo>
                      <a:pt x="2878" y="172"/>
                    </a:lnTo>
                    <a:lnTo>
                      <a:pt x="2876" y="168"/>
                    </a:lnTo>
                    <a:lnTo>
                      <a:pt x="2874" y="170"/>
                    </a:lnTo>
                    <a:lnTo>
                      <a:pt x="2872" y="174"/>
                    </a:lnTo>
                    <a:lnTo>
                      <a:pt x="2872" y="174"/>
                    </a:lnTo>
                    <a:lnTo>
                      <a:pt x="2872" y="178"/>
                    </a:lnTo>
                    <a:lnTo>
                      <a:pt x="2870" y="180"/>
                    </a:lnTo>
                    <a:lnTo>
                      <a:pt x="2868" y="176"/>
                    </a:lnTo>
                    <a:lnTo>
                      <a:pt x="2868" y="176"/>
                    </a:lnTo>
                    <a:lnTo>
                      <a:pt x="2866" y="168"/>
                    </a:lnTo>
                    <a:lnTo>
                      <a:pt x="2868" y="162"/>
                    </a:lnTo>
                    <a:lnTo>
                      <a:pt x="2868" y="162"/>
                    </a:lnTo>
                    <a:lnTo>
                      <a:pt x="2872" y="156"/>
                    </a:lnTo>
                    <a:lnTo>
                      <a:pt x="2872" y="156"/>
                    </a:lnTo>
                    <a:lnTo>
                      <a:pt x="2874" y="148"/>
                    </a:lnTo>
                    <a:lnTo>
                      <a:pt x="2872" y="140"/>
                    </a:lnTo>
                    <a:lnTo>
                      <a:pt x="2872" y="140"/>
                    </a:lnTo>
                    <a:lnTo>
                      <a:pt x="2870" y="140"/>
                    </a:lnTo>
                    <a:lnTo>
                      <a:pt x="2870" y="140"/>
                    </a:lnTo>
                    <a:lnTo>
                      <a:pt x="2868" y="146"/>
                    </a:lnTo>
                    <a:lnTo>
                      <a:pt x="2868" y="146"/>
                    </a:lnTo>
                    <a:lnTo>
                      <a:pt x="2868" y="150"/>
                    </a:lnTo>
                    <a:lnTo>
                      <a:pt x="2866" y="152"/>
                    </a:lnTo>
                    <a:lnTo>
                      <a:pt x="2862" y="152"/>
                    </a:lnTo>
                    <a:lnTo>
                      <a:pt x="2862" y="152"/>
                    </a:lnTo>
                    <a:lnTo>
                      <a:pt x="2860" y="152"/>
                    </a:lnTo>
                    <a:lnTo>
                      <a:pt x="2860" y="148"/>
                    </a:lnTo>
                    <a:lnTo>
                      <a:pt x="2860" y="148"/>
                    </a:lnTo>
                    <a:lnTo>
                      <a:pt x="2862" y="142"/>
                    </a:lnTo>
                    <a:lnTo>
                      <a:pt x="2862" y="138"/>
                    </a:lnTo>
                    <a:lnTo>
                      <a:pt x="2858" y="136"/>
                    </a:lnTo>
                    <a:lnTo>
                      <a:pt x="2858" y="136"/>
                    </a:lnTo>
                    <a:lnTo>
                      <a:pt x="2846" y="126"/>
                    </a:lnTo>
                    <a:lnTo>
                      <a:pt x="2846" y="126"/>
                    </a:lnTo>
                    <a:lnTo>
                      <a:pt x="2844" y="138"/>
                    </a:lnTo>
                    <a:lnTo>
                      <a:pt x="2842" y="146"/>
                    </a:lnTo>
                    <a:lnTo>
                      <a:pt x="2838" y="150"/>
                    </a:lnTo>
                    <a:lnTo>
                      <a:pt x="2836" y="150"/>
                    </a:lnTo>
                    <a:lnTo>
                      <a:pt x="2834" y="150"/>
                    </a:lnTo>
                    <a:lnTo>
                      <a:pt x="2834" y="150"/>
                    </a:lnTo>
                    <a:lnTo>
                      <a:pt x="2824" y="136"/>
                    </a:lnTo>
                    <a:lnTo>
                      <a:pt x="2824" y="136"/>
                    </a:lnTo>
                    <a:lnTo>
                      <a:pt x="2822" y="134"/>
                    </a:lnTo>
                    <a:lnTo>
                      <a:pt x="2822" y="134"/>
                    </a:lnTo>
                    <a:lnTo>
                      <a:pt x="2818" y="140"/>
                    </a:lnTo>
                    <a:lnTo>
                      <a:pt x="2814" y="144"/>
                    </a:lnTo>
                    <a:lnTo>
                      <a:pt x="2812" y="142"/>
                    </a:lnTo>
                    <a:lnTo>
                      <a:pt x="2810" y="140"/>
                    </a:lnTo>
                    <a:lnTo>
                      <a:pt x="2804" y="130"/>
                    </a:lnTo>
                    <a:lnTo>
                      <a:pt x="2800" y="122"/>
                    </a:lnTo>
                    <a:lnTo>
                      <a:pt x="2800" y="122"/>
                    </a:lnTo>
                    <a:lnTo>
                      <a:pt x="2796" y="118"/>
                    </a:lnTo>
                    <a:lnTo>
                      <a:pt x="2794" y="120"/>
                    </a:lnTo>
                    <a:lnTo>
                      <a:pt x="2792" y="126"/>
                    </a:lnTo>
                    <a:lnTo>
                      <a:pt x="2792" y="126"/>
                    </a:lnTo>
                    <a:lnTo>
                      <a:pt x="2792" y="130"/>
                    </a:lnTo>
                    <a:lnTo>
                      <a:pt x="2790" y="130"/>
                    </a:lnTo>
                    <a:lnTo>
                      <a:pt x="2790" y="130"/>
                    </a:lnTo>
                    <a:lnTo>
                      <a:pt x="2786" y="128"/>
                    </a:lnTo>
                    <a:lnTo>
                      <a:pt x="2780" y="130"/>
                    </a:lnTo>
                    <a:lnTo>
                      <a:pt x="2772" y="138"/>
                    </a:lnTo>
                    <a:lnTo>
                      <a:pt x="2772" y="138"/>
                    </a:lnTo>
                    <a:lnTo>
                      <a:pt x="2770" y="140"/>
                    </a:lnTo>
                    <a:lnTo>
                      <a:pt x="2768" y="140"/>
                    </a:lnTo>
                    <a:lnTo>
                      <a:pt x="2766" y="134"/>
                    </a:lnTo>
                    <a:lnTo>
                      <a:pt x="2766" y="134"/>
                    </a:lnTo>
                    <a:lnTo>
                      <a:pt x="2764" y="128"/>
                    </a:lnTo>
                    <a:lnTo>
                      <a:pt x="2762" y="126"/>
                    </a:lnTo>
                    <a:lnTo>
                      <a:pt x="2758" y="126"/>
                    </a:lnTo>
                    <a:lnTo>
                      <a:pt x="2756" y="124"/>
                    </a:lnTo>
                    <a:lnTo>
                      <a:pt x="2756" y="124"/>
                    </a:lnTo>
                    <a:lnTo>
                      <a:pt x="2754" y="124"/>
                    </a:lnTo>
                    <a:lnTo>
                      <a:pt x="2754" y="126"/>
                    </a:lnTo>
                    <a:lnTo>
                      <a:pt x="2754" y="130"/>
                    </a:lnTo>
                    <a:lnTo>
                      <a:pt x="2754" y="136"/>
                    </a:lnTo>
                    <a:lnTo>
                      <a:pt x="2754" y="138"/>
                    </a:lnTo>
                    <a:lnTo>
                      <a:pt x="2752" y="138"/>
                    </a:lnTo>
                    <a:lnTo>
                      <a:pt x="2752" y="138"/>
                    </a:lnTo>
                    <a:lnTo>
                      <a:pt x="2750" y="136"/>
                    </a:lnTo>
                    <a:lnTo>
                      <a:pt x="2750" y="132"/>
                    </a:lnTo>
                    <a:lnTo>
                      <a:pt x="2748" y="128"/>
                    </a:lnTo>
                    <a:lnTo>
                      <a:pt x="2746" y="128"/>
                    </a:lnTo>
                    <a:lnTo>
                      <a:pt x="2746" y="128"/>
                    </a:lnTo>
                    <a:lnTo>
                      <a:pt x="2744" y="130"/>
                    </a:lnTo>
                    <a:lnTo>
                      <a:pt x="2744" y="130"/>
                    </a:lnTo>
                    <a:lnTo>
                      <a:pt x="2738" y="138"/>
                    </a:lnTo>
                    <a:lnTo>
                      <a:pt x="2736" y="138"/>
                    </a:lnTo>
                    <a:lnTo>
                      <a:pt x="2734" y="138"/>
                    </a:lnTo>
                    <a:lnTo>
                      <a:pt x="2730" y="130"/>
                    </a:lnTo>
                    <a:lnTo>
                      <a:pt x="2728" y="116"/>
                    </a:lnTo>
                    <a:lnTo>
                      <a:pt x="2728" y="116"/>
                    </a:lnTo>
                    <a:lnTo>
                      <a:pt x="2728" y="110"/>
                    </a:lnTo>
                    <a:lnTo>
                      <a:pt x="2726" y="106"/>
                    </a:lnTo>
                    <a:lnTo>
                      <a:pt x="2726" y="106"/>
                    </a:lnTo>
                    <a:lnTo>
                      <a:pt x="2724" y="108"/>
                    </a:lnTo>
                    <a:lnTo>
                      <a:pt x="2724" y="112"/>
                    </a:lnTo>
                    <a:lnTo>
                      <a:pt x="2724" y="112"/>
                    </a:lnTo>
                    <a:lnTo>
                      <a:pt x="2722" y="126"/>
                    </a:lnTo>
                    <a:lnTo>
                      <a:pt x="2720" y="132"/>
                    </a:lnTo>
                    <a:lnTo>
                      <a:pt x="2718" y="132"/>
                    </a:lnTo>
                    <a:lnTo>
                      <a:pt x="2716" y="130"/>
                    </a:lnTo>
                    <a:lnTo>
                      <a:pt x="2712" y="122"/>
                    </a:lnTo>
                    <a:lnTo>
                      <a:pt x="2712" y="122"/>
                    </a:lnTo>
                    <a:lnTo>
                      <a:pt x="2712" y="126"/>
                    </a:lnTo>
                    <a:lnTo>
                      <a:pt x="2712" y="130"/>
                    </a:lnTo>
                    <a:lnTo>
                      <a:pt x="2712" y="136"/>
                    </a:lnTo>
                    <a:lnTo>
                      <a:pt x="2712" y="136"/>
                    </a:lnTo>
                    <a:lnTo>
                      <a:pt x="2712" y="138"/>
                    </a:lnTo>
                    <a:lnTo>
                      <a:pt x="2712" y="138"/>
                    </a:lnTo>
                    <a:lnTo>
                      <a:pt x="2708" y="136"/>
                    </a:lnTo>
                    <a:lnTo>
                      <a:pt x="2708" y="136"/>
                    </a:lnTo>
                    <a:lnTo>
                      <a:pt x="2708" y="136"/>
                    </a:lnTo>
                    <a:lnTo>
                      <a:pt x="2708" y="136"/>
                    </a:lnTo>
                    <a:lnTo>
                      <a:pt x="2704" y="144"/>
                    </a:lnTo>
                    <a:lnTo>
                      <a:pt x="2702" y="148"/>
                    </a:lnTo>
                    <a:lnTo>
                      <a:pt x="2700" y="148"/>
                    </a:lnTo>
                    <a:lnTo>
                      <a:pt x="2696" y="148"/>
                    </a:lnTo>
                    <a:lnTo>
                      <a:pt x="2692" y="144"/>
                    </a:lnTo>
                    <a:lnTo>
                      <a:pt x="2688" y="144"/>
                    </a:lnTo>
                    <a:lnTo>
                      <a:pt x="2686" y="146"/>
                    </a:lnTo>
                    <a:lnTo>
                      <a:pt x="2686" y="146"/>
                    </a:lnTo>
                    <a:lnTo>
                      <a:pt x="2684" y="148"/>
                    </a:lnTo>
                    <a:lnTo>
                      <a:pt x="2682" y="150"/>
                    </a:lnTo>
                    <a:lnTo>
                      <a:pt x="2676" y="146"/>
                    </a:lnTo>
                    <a:lnTo>
                      <a:pt x="2672" y="142"/>
                    </a:lnTo>
                    <a:lnTo>
                      <a:pt x="2670" y="140"/>
                    </a:lnTo>
                    <a:lnTo>
                      <a:pt x="2668" y="142"/>
                    </a:lnTo>
                    <a:lnTo>
                      <a:pt x="2668" y="142"/>
                    </a:lnTo>
                    <a:lnTo>
                      <a:pt x="2664" y="142"/>
                    </a:lnTo>
                    <a:lnTo>
                      <a:pt x="2662" y="140"/>
                    </a:lnTo>
                    <a:lnTo>
                      <a:pt x="2658" y="138"/>
                    </a:lnTo>
                    <a:lnTo>
                      <a:pt x="2656" y="132"/>
                    </a:lnTo>
                    <a:lnTo>
                      <a:pt x="2656" y="132"/>
                    </a:lnTo>
                    <a:lnTo>
                      <a:pt x="2652" y="124"/>
                    </a:lnTo>
                    <a:lnTo>
                      <a:pt x="2648" y="122"/>
                    </a:lnTo>
                    <a:lnTo>
                      <a:pt x="2644" y="124"/>
                    </a:lnTo>
                    <a:lnTo>
                      <a:pt x="2640" y="128"/>
                    </a:lnTo>
                    <a:lnTo>
                      <a:pt x="2640" y="128"/>
                    </a:lnTo>
                    <a:lnTo>
                      <a:pt x="2634" y="134"/>
                    </a:lnTo>
                    <a:lnTo>
                      <a:pt x="2634" y="134"/>
                    </a:lnTo>
                    <a:lnTo>
                      <a:pt x="2630" y="136"/>
                    </a:lnTo>
                    <a:lnTo>
                      <a:pt x="2628" y="136"/>
                    </a:lnTo>
                    <a:lnTo>
                      <a:pt x="2624" y="134"/>
                    </a:lnTo>
                    <a:lnTo>
                      <a:pt x="2622" y="128"/>
                    </a:lnTo>
                    <a:lnTo>
                      <a:pt x="2622" y="128"/>
                    </a:lnTo>
                    <a:lnTo>
                      <a:pt x="2620" y="124"/>
                    </a:lnTo>
                    <a:lnTo>
                      <a:pt x="2620" y="124"/>
                    </a:lnTo>
                    <a:lnTo>
                      <a:pt x="2620" y="128"/>
                    </a:lnTo>
                    <a:lnTo>
                      <a:pt x="2618" y="130"/>
                    </a:lnTo>
                    <a:lnTo>
                      <a:pt x="2614" y="130"/>
                    </a:lnTo>
                    <a:lnTo>
                      <a:pt x="2610" y="132"/>
                    </a:lnTo>
                    <a:lnTo>
                      <a:pt x="2610" y="134"/>
                    </a:lnTo>
                    <a:lnTo>
                      <a:pt x="2608" y="140"/>
                    </a:lnTo>
                    <a:lnTo>
                      <a:pt x="2608" y="140"/>
                    </a:lnTo>
                    <a:lnTo>
                      <a:pt x="2608" y="142"/>
                    </a:lnTo>
                    <a:lnTo>
                      <a:pt x="2606" y="144"/>
                    </a:lnTo>
                    <a:lnTo>
                      <a:pt x="2604" y="144"/>
                    </a:lnTo>
                    <a:lnTo>
                      <a:pt x="2602" y="138"/>
                    </a:lnTo>
                    <a:lnTo>
                      <a:pt x="2602" y="138"/>
                    </a:lnTo>
                    <a:lnTo>
                      <a:pt x="2598" y="128"/>
                    </a:lnTo>
                    <a:lnTo>
                      <a:pt x="2594" y="120"/>
                    </a:lnTo>
                    <a:lnTo>
                      <a:pt x="2594" y="120"/>
                    </a:lnTo>
                    <a:lnTo>
                      <a:pt x="2596" y="130"/>
                    </a:lnTo>
                    <a:lnTo>
                      <a:pt x="2594" y="140"/>
                    </a:lnTo>
                    <a:lnTo>
                      <a:pt x="2594" y="140"/>
                    </a:lnTo>
                    <a:lnTo>
                      <a:pt x="2592" y="142"/>
                    </a:lnTo>
                    <a:lnTo>
                      <a:pt x="2590" y="140"/>
                    </a:lnTo>
                    <a:lnTo>
                      <a:pt x="2590" y="140"/>
                    </a:lnTo>
                    <a:lnTo>
                      <a:pt x="2588" y="134"/>
                    </a:lnTo>
                    <a:lnTo>
                      <a:pt x="2588" y="126"/>
                    </a:lnTo>
                    <a:lnTo>
                      <a:pt x="2588" y="126"/>
                    </a:lnTo>
                    <a:lnTo>
                      <a:pt x="2588" y="118"/>
                    </a:lnTo>
                    <a:lnTo>
                      <a:pt x="2586" y="118"/>
                    </a:lnTo>
                    <a:lnTo>
                      <a:pt x="2584" y="120"/>
                    </a:lnTo>
                    <a:lnTo>
                      <a:pt x="2584" y="120"/>
                    </a:lnTo>
                    <a:lnTo>
                      <a:pt x="2582" y="124"/>
                    </a:lnTo>
                    <a:lnTo>
                      <a:pt x="2578" y="128"/>
                    </a:lnTo>
                    <a:lnTo>
                      <a:pt x="2574" y="128"/>
                    </a:lnTo>
                    <a:lnTo>
                      <a:pt x="2570" y="126"/>
                    </a:lnTo>
                    <a:lnTo>
                      <a:pt x="2570" y="126"/>
                    </a:lnTo>
                    <a:lnTo>
                      <a:pt x="2568" y="124"/>
                    </a:lnTo>
                    <a:lnTo>
                      <a:pt x="2566" y="126"/>
                    </a:lnTo>
                    <a:lnTo>
                      <a:pt x="2566" y="126"/>
                    </a:lnTo>
                    <a:lnTo>
                      <a:pt x="2560" y="136"/>
                    </a:lnTo>
                    <a:lnTo>
                      <a:pt x="2556" y="138"/>
                    </a:lnTo>
                    <a:lnTo>
                      <a:pt x="2552" y="134"/>
                    </a:lnTo>
                    <a:lnTo>
                      <a:pt x="2552" y="134"/>
                    </a:lnTo>
                    <a:lnTo>
                      <a:pt x="2552" y="140"/>
                    </a:lnTo>
                    <a:lnTo>
                      <a:pt x="2554" y="144"/>
                    </a:lnTo>
                    <a:lnTo>
                      <a:pt x="2554" y="148"/>
                    </a:lnTo>
                    <a:lnTo>
                      <a:pt x="2554" y="152"/>
                    </a:lnTo>
                    <a:lnTo>
                      <a:pt x="2554" y="152"/>
                    </a:lnTo>
                    <a:lnTo>
                      <a:pt x="2552" y="154"/>
                    </a:lnTo>
                    <a:lnTo>
                      <a:pt x="2550" y="152"/>
                    </a:lnTo>
                    <a:lnTo>
                      <a:pt x="2546" y="144"/>
                    </a:lnTo>
                    <a:lnTo>
                      <a:pt x="2546" y="144"/>
                    </a:lnTo>
                    <a:lnTo>
                      <a:pt x="2546" y="138"/>
                    </a:lnTo>
                    <a:lnTo>
                      <a:pt x="2546" y="136"/>
                    </a:lnTo>
                    <a:lnTo>
                      <a:pt x="2544" y="136"/>
                    </a:lnTo>
                    <a:lnTo>
                      <a:pt x="2544" y="136"/>
                    </a:lnTo>
                    <a:lnTo>
                      <a:pt x="2540" y="138"/>
                    </a:lnTo>
                    <a:lnTo>
                      <a:pt x="2534" y="136"/>
                    </a:lnTo>
                    <a:lnTo>
                      <a:pt x="2524" y="128"/>
                    </a:lnTo>
                    <a:lnTo>
                      <a:pt x="2524" y="128"/>
                    </a:lnTo>
                    <a:lnTo>
                      <a:pt x="2522" y="126"/>
                    </a:lnTo>
                    <a:lnTo>
                      <a:pt x="2520" y="126"/>
                    </a:lnTo>
                    <a:lnTo>
                      <a:pt x="2518" y="132"/>
                    </a:lnTo>
                    <a:lnTo>
                      <a:pt x="2516" y="138"/>
                    </a:lnTo>
                    <a:lnTo>
                      <a:pt x="2512" y="142"/>
                    </a:lnTo>
                    <a:lnTo>
                      <a:pt x="2512" y="142"/>
                    </a:lnTo>
                    <a:lnTo>
                      <a:pt x="2508" y="142"/>
                    </a:lnTo>
                    <a:lnTo>
                      <a:pt x="2504" y="144"/>
                    </a:lnTo>
                    <a:lnTo>
                      <a:pt x="2500" y="142"/>
                    </a:lnTo>
                    <a:lnTo>
                      <a:pt x="2496" y="136"/>
                    </a:lnTo>
                    <a:lnTo>
                      <a:pt x="2496" y="136"/>
                    </a:lnTo>
                    <a:lnTo>
                      <a:pt x="2494" y="130"/>
                    </a:lnTo>
                    <a:lnTo>
                      <a:pt x="2492" y="130"/>
                    </a:lnTo>
                    <a:lnTo>
                      <a:pt x="2492" y="134"/>
                    </a:lnTo>
                    <a:lnTo>
                      <a:pt x="2492" y="134"/>
                    </a:lnTo>
                    <a:lnTo>
                      <a:pt x="2488" y="140"/>
                    </a:lnTo>
                    <a:lnTo>
                      <a:pt x="2486" y="142"/>
                    </a:lnTo>
                    <a:lnTo>
                      <a:pt x="2484" y="140"/>
                    </a:lnTo>
                    <a:lnTo>
                      <a:pt x="2480" y="134"/>
                    </a:lnTo>
                    <a:lnTo>
                      <a:pt x="2480" y="134"/>
                    </a:lnTo>
                    <a:lnTo>
                      <a:pt x="2474" y="122"/>
                    </a:lnTo>
                    <a:lnTo>
                      <a:pt x="2474" y="122"/>
                    </a:lnTo>
                    <a:lnTo>
                      <a:pt x="2470" y="118"/>
                    </a:lnTo>
                    <a:lnTo>
                      <a:pt x="2470" y="118"/>
                    </a:lnTo>
                    <a:lnTo>
                      <a:pt x="2468" y="120"/>
                    </a:lnTo>
                    <a:lnTo>
                      <a:pt x="2468" y="120"/>
                    </a:lnTo>
                    <a:lnTo>
                      <a:pt x="2466" y="126"/>
                    </a:lnTo>
                    <a:lnTo>
                      <a:pt x="2462" y="128"/>
                    </a:lnTo>
                    <a:lnTo>
                      <a:pt x="2458" y="130"/>
                    </a:lnTo>
                    <a:lnTo>
                      <a:pt x="2452" y="132"/>
                    </a:lnTo>
                    <a:lnTo>
                      <a:pt x="2448" y="134"/>
                    </a:lnTo>
                    <a:lnTo>
                      <a:pt x="2446" y="140"/>
                    </a:lnTo>
                    <a:lnTo>
                      <a:pt x="2446" y="140"/>
                    </a:lnTo>
                    <a:lnTo>
                      <a:pt x="2446" y="142"/>
                    </a:lnTo>
                    <a:lnTo>
                      <a:pt x="2444" y="142"/>
                    </a:lnTo>
                    <a:lnTo>
                      <a:pt x="2442" y="138"/>
                    </a:lnTo>
                    <a:lnTo>
                      <a:pt x="2442" y="138"/>
                    </a:lnTo>
                    <a:lnTo>
                      <a:pt x="2440" y="132"/>
                    </a:lnTo>
                    <a:lnTo>
                      <a:pt x="2436" y="130"/>
                    </a:lnTo>
                    <a:lnTo>
                      <a:pt x="2432" y="132"/>
                    </a:lnTo>
                    <a:lnTo>
                      <a:pt x="2430" y="136"/>
                    </a:lnTo>
                    <a:lnTo>
                      <a:pt x="2430" y="136"/>
                    </a:lnTo>
                    <a:lnTo>
                      <a:pt x="2428" y="140"/>
                    </a:lnTo>
                    <a:lnTo>
                      <a:pt x="2426" y="140"/>
                    </a:lnTo>
                    <a:lnTo>
                      <a:pt x="2424" y="138"/>
                    </a:lnTo>
                    <a:lnTo>
                      <a:pt x="2424" y="130"/>
                    </a:lnTo>
                    <a:lnTo>
                      <a:pt x="2424" y="130"/>
                    </a:lnTo>
                    <a:lnTo>
                      <a:pt x="2422" y="126"/>
                    </a:lnTo>
                    <a:lnTo>
                      <a:pt x="2420" y="128"/>
                    </a:lnTo>
                    <a:lnTo>
                      <a:pt x="2420" y="128"/>
                    </a:lnTo>
                    <a:lnTo>
                      <a:pt x="2414" y="136"/>
                    </a:lnTo>
                    <a:lnTo>
                      <a:pt x="2412" y="138"/>
                    </a:lnTo>
                    <a:lnTo>
                      <a:pt x="2410" y="138"/>
                    </a:lnTo>
                    <a:lnTo>
                      <a:pt x="2406" y="132"/>
                    </a:lnTo>
                    <a:lnTo>
                      <a:pt x="2402" y="118"/>
                    </a:lnTo>
                    <a:lnTo>
                      <a:pt x="2402" y="118"/>
                    </a:lnTo>
                    <a:lnTo>
                      <a:pt x="2400" y="112"/>
                    </a:lnTo>
                    <a:lnTo>
                      <a:pt x="2398" y="112"/>
                    </a:lnTo>
                    <a:lnTo>
                      <a:pt x="2398" y="118"/>
                    </a:lnTo>
                    <a:lnTo>
                      <a:pt x="2398" y="118"/>
                    </a:lnTo>
                    <a:lnTo>
                      <a:pt x="2394" y="128"/>
                    </a:lnTo>
                    <a:lnTo>
                      <a:pt x="2392" y="132"/>
                    </a:lnTo>
                    <a:lnTo>
                      <a:pt x="2388" y="136"/>
                    </a:lnTo>
                    <a:lnTo>
                      <a:pt x="2384" y="138"/>
                    </a:lnTo>
                    <a:lnTo>
                      <a:pt x="2384" y="138"/>
                    </a:lnTo>
                    <a:lnTo>
                      <a:pt x="2380" y="138"/>
                    </a:lnTo>
                    <a:lnTo>
                      <a:pt x="2378" y="140"/>
                    </a:lnTo>
                    <a:lnTo>
                      <a:pt x="2378" y="148"/>
                    </a:lnTo>
                    <a:lnTo>
                      <a:pt x="2378" y="148"/>
                    </a:lnTo>
                    <a:lnTo>
                      <a:pt x="2376" y="152"/>
                    </a:lnTo>
                    <a:lnTo>
                      <a:pt x="2376" y="152"/>
                    </a:lnTo>
                    <a:lnTo>
                      <a:pt x="2372" y="150"/>
                    </a:lnTo>
                    <a:lnTo>
                      <a:pt x="2372" y="150"/>
                    </a:lnTo>
                    <a:lnTo>
                      <a:pt x="2368" y="146"/>
                    </a:lnTo>
                    <a:lnTo>
                      <a:pt x="2364" y="146"/>
                    </a:lnTo>
                    <a:lnTo>
                      <a:pt x="2360" y="146"/>
                    </a:lnTo>
                    <a:lnTo>
                      <a:pt x="2356" y="152"/>
                    </a:lnTo>
                    <a:lnTo>
                      <a:pt x="2356" y="152"/>
                    </a:lnTo>
                    <a:lnTo>
                      <a:pt x="2354" y="154"/>
                    </a:lnTo>
                    <a:lnTo>
                      <a:pt x="2352" y="152"/>
                    </a:lnTo>
                    <a:lnTo>
                      <a:pt x="2352" y="152"/>
                    </a:lnTo>
                    <a:lnTo>
                      <a:pt x="2350" y="144"/>
                    </a:lnTo>
                    <a:lnTo>
                      <a:pt x="2346" y="142"/>
                    </a:lnTo>
                    <a:lnTo>
                      <a:pt x="2336" y="142"/>
                    </a:lnTo>
                    <a:lnTo>
                      <a:pt x="2336" y="142"/>
                    </a:lnTo>
                    <a:lnTo>
                      <a:pt x="2332" y="140"/>
                    </a:lnTo>
                    <a:lnTo>
                      <a:pt x="2330" y="136"/>
                    </a:lnTo>
                    <a:lnTo>
                      <a:pt x="2328" y="130"/>
                    </a:lnTo>
                    <a:lnTo>
                      <a:pt x="2328" y="130"/>
                    </a:lnTo>
                    <a:lnTo>
                      <a:pt x="2326" y="128"/>
                    </a:lnTo>
                    <a:lnTo>
                      <a:pt x="2324" y="126"/>
                    </a:lnTo>
                    <a:lnTo>
                      <a:pt x="2320" y="124"/>
                    </a:lnTo>
                    <a:lnTo>
                      <a:pt x="2314" y="128"/>
                    </a:lnTo>
                    <a:lnTo>
                      <a:pt x="2310" y="134"/>
                    </a:lnTo>
                    <a:lnTo>
                      <a:pt x="2310" y="134"/>
                    </a:lnTo>
                    <a:lnTo>
                      <a:pt x="2308" y="138"/>
                    </a:lnTo>
                    <a:lnTo>
                      <a:pt x="2304" y="140"/>
                    </a:lnTo>
                    <a:lnTo>
                      <a:pt x="2302" y="138"/>
                    </a:lnTo>
                    <a:lnTo>
                      <a:pt x="2298" y="132"/>
                    </a:lnTo>
                    <a:lnTo>
                      <a:pt x="2298" y="132"/>
                    </a:lnTo>
                    <a:lnTo>
                      <a:pt x="2294" y="122"/>
                    </a:lnTo>
                    <a:lnTo>
                      <a:pt x="2294" y="122"/>
                    </a:lnTo>
                    <a:lnTo>
                      <a:pt x="2292" y="124"/>
                    </a:lnTo>
                    <a:lnTo>
                      <a:pt x="2292" y="132"/>
                    </a:lnTo>
                    <a:lnTo>
                      <a:pt x="2292" y="132"/>
                    </a:lnTo>
                    <a:lnTo>
                      <a:pt x="2290" y="138"/>
                    </a:lnTo>
                    <a:lnTo>
                      <a:pt x="2288" y="138"/>
                    </a:lnTo>
                    <a:lnTo>
                      <a:pt x="2286" y="138"/>
                    </a:lnTo>
                    <a:lnTo>
                      <a:pt x="2286" y="138"/>
                    </a:lnTo>
                    <a:lnTo>
                      <a:pt x="2286" y="136"/>
                    </a:lnTo>
                    <a:lnTo>
                      <a:pt x="2284" y="136"/>
                    </a:lnTo>
                    <a:lnTo>
                      <a:pt x="2282" y="140"/>
                    </a:lnTo>
                    <a:lnTo>
                      <a:pt x="2282" y="140"/>
                    </a:lnTo>
                    <a:lnTo>
                      <a:pt x="2280" y="144"/>
                    </a:lnTo>
                    <a:lnTo>
                      <a:pt x="2278" y="146"/>
                    </a:lnTo>
                    <a:lnTo>
                      <a:pt x="2276" y="144"/>
                    </a:lnTo>
                    <a:lnTo>
                      <a:pt x="2274" y="138"/>
                    </a:lnTo>
                    <a:lnTo>
                      <a:pt x="2274" y="138"/>
                    </a:lnTo>
                    <a:lnTo>
                      <a:pt x="2274" y="132"/>
                    </a:lnTo>
                    <a:lnTo>
                      <a:pt x="2272" y="130"/>
                    </a:lnTo>
                    <a:lnTo>
                      <a:pt x="2270" y="136"/>
                    </a:lnTo>
                    <a:lnTo>
                      <a:pt x="2270" y="136"/>
                    </a:lnTo>
                    <a:lnTo>
                      <a:pt x="2268" y="140"/>
                    </a:lnTo>
                    <a:lnTo>
                      <a:pt x="2266" y="142"/>
                    </a:lnTo>
                    <a:lnTo>
                      <a:pt x="2264" y="142"/>
                    </a:lnTo>
                    <a:lnTo>
                      <a:pt x="2262" y="138"/>
                    </a:lnTo>
                    <a:lnTo>
                      <a:pt x="2262" y="138"/>
                    </a:lnTo>
                    <a:lnTo>
                      <a:pt x="2256" y="130"/>
                    </a:lnTo>
                    <a:lnTo>
                      <a:pt x="2248" y="126"/>
                    </a:lnTo>
                    <a:lnTo>
                      <a:pt x="2242" y="128"/>
                    </a:lnTo>
                    <a:lnTo>
                      <a:pt x="2236" y="134"/>
                    </a:lnTo>
                    <a:lnTo>
                      <a:pt x="2236" y="134"/>
                    </a:lnTo>
                    <a:lnTo>
                      <a:pt x="2232" y="138"/>
                    </a:lnTo>
                    <a:lnTo>
                      <a:pt x="2230" y="138"/>
                    </a:lnTo>
                    <a:lnTo>
                      <a:pt x="2228" y="138"/>
                    </a:lnTo>
                    <a:lnTo>
                      <a:pt x="2228" y="138"/>
                    </a:lnTo>
                    <a:lnTo>
                      <a:pt x="2222" y="136"/>
                    </a:lnTo>
                    <a:lnTo>
                      <a:pt x="2216" y="136"/>
                    </a:lnTo>
                    <a:lnTo>
                      <a:pt x="2212" y="136"/>
                    </a:lnTo>
                    <a:lnTo>
                      <a:pt x="2206" y="134"/>
                    </a:lnTo>
                    <a:lnTo>
                      <a:pt x="2206" y="134"/>
                    </a:lnTo>
                    <a:lnTo>
                      <a:pt x="2198" y="128"/>
                    </a:lnTo>
                    <a:lnTo>
                      <a:pt x="2198" y="128"/>
                    </a:lnTo>
                    <a:lnTo>
                      <a:pt x="2196" y="124"/>
                    </a:lnTo>
                    <a:lnTo>
                      <a:pt x="2194" y="126"/>
                    </a:lnTo>
                    <a:lnTo>
                      <a:pt x="2194" y="128"/>
                    </a:lnTo>
                    <a:lnTo>
                      <a:pt x="2194" y="128"/>
                    </a:lnTo>
                    <a:lnTo>
                      <a:pt x="2190" y="138"/>
                    </a:lnTo>
                    <a:lnTo>
                      <a:pt x="2188" y="140"/>
                    </a:lnTo>
                    <a:lnTo>
                      <a:pt x="2186" y="142"/>
                    </a:lnTo>
                    <a:lnTo>
                      <a:pt x="2182" y="142"/>
                    </a:lnTo>
                    <a:lnTo>
                      <a:pt x="2180" y="144"/>
                    </a:lnTo>
                    <a:lnTo>
                      <a:pt x="2178" y="146"/>
                    </a:lnTo>
                    <a:lnTo>
                      <a:pt x="2178" y="146"/>
                    </a:lnTo>
                    <a:lnTo>
                      <a:pt x="2176" y="146"/>
                    </a:lnTo>
                    <a:lnTo>
                      <a:pt x="2174" y="144"/>
                    </a:lnTo>
                    <a:lnTo>
                      <a:pt x="2174" y="144"/>
                    </a:lnTo>
                    <a:lnTo>
                      <a:pt x="2172" y="138"/>
                    </a:lnTo>
                    <a:lnTo>
                      <a:pt x="2168" y="136"/>
                    </a:lnTo>
                    <a:lnTo>
                      <a:pt x="2164" y="138"/>
                    </a:lnTo>
                    <a:lnTo>
                      <a:pt x="2160" y="142"/>
                    </a:lnTo>
                    <a:lnTo>
                      <a:pt x="2160" y="142"/>
                    </a:lnTo>
                    <a:lnTo>
                      <a:pt x="2158" y="144"/>
                    </a:lnTo>
                    <a:lnTo>
                      <a:pt x="2154" y="140"/>
                    </a:lnTo>
                    <a:lnTo>
                      <a:pt x="2148" y="128"/>
                    </a:lnTo>
                    <a:lnTo>
                      <a:pt x="2148" y="128"/>
                    </a:lnTo>
                    <a:lnTo>
                      <a:pt x="2144" y="118"/>
                    </a:lnTo>
                    <a:lnTo>
                      <a:pt x="2142" y="114"/>
                    </a:lnTo>
                    <a:lnTo>
                      <a:pt x="2140" y="114"/>
                    </a:lnTo>
                    <a:lnTo>
                      <a:pt x="2140" y="114"/>
                    </a:lnTo>
                    <a:lnTo>
                      <a:pt x="2138" y="118"/>
                    </a:lnTo>
                    <a:lnTo>
                      <a:pt x="2138" y="122"/>
                    </a:lnTo>
                    <a:lnTo>
                      <a:pt x="2138" y="128"/>
                    </a:lnTo>
                    <a:lnTo>
                      <a:pt x="2138" y="134"/>
                    </a:lnTo>
                    <a:lnTo>
                      <a:pt x="2138" y="134"/>
                    </a:lnTo>
                    <a:lnTo>
                      <a:pt x="2134" y="130"/>
                    </a:lnTo>
                    <a:lnTo>
                      <a:pt x="2130" y="130"/>
                    </a:lnTo>
                    <a:lnTo>
                      <a:pt x="2126" y="132"/>
                    </a:lnTo>
                    <a:lnTo>
                      <a:pt x="2122" y="140"/>
                    </a:lnTo>
                    <a:lnTo>
                      <a:pt x="2122" y="140"/>
                    </a:lnTo>
                    <a:lnTo>
                      <a:pt x="2120" y="142"/>
                    </a:lnTo>
                    <a:lnTo>
                      <a:pt x="2118" y="142"/>
                    </a:lnTo>
                    <a:lnTo>
                      <a:pt x="2116" y="138"/>
                    </a:lnTo>
                    <a:lnTo>
                      <a:pt x="2116" y="138"/>
                    </a:lnTo>
                    <a:lnTo>
                      <a:pt x="2112" y="132"/>
                    </a:lnTo>
                    <a:lnTo>
                      <a:pt x="2108" y="130"/>
                    </a:lnTo>
                    <a:lnTo>
                      <a:pt x="2106" y="130"/>
                    </a:lnTo>
                    <a:lnTo>
                      <a:pt x="2104" y="132"/>
                    </a:lnTo>
                    <a:lnTo>
                      <a:pt x="2100" y="140"/>
                    </a:lnTo>
                    <a:lnTo>
                      <a:pt x="2100" y="140"/>
                    </a:lnTo>
                    <a:lnTo>
                      <a:pt x="2100" y="142"/>
                    </a:lnTo>
                    <a:lnTo>
                      <a:pt x="2100" y="142"/>
                    </a:lnTo>
                    <a:lnTo>
                      <a:pt x="2096" y="136"/>
                    </a:lnTo>
                    <a:lnTo>
                      <a:pt x="2090" y="136"/>
                    </a:lnTo>
                    <a:lnTo>
                      <a:pt x="2086" y="138"/>
                    </a:lnTo>
                    <a:lnTo>
                      <a:pt x="2082" y="138"/>
                    </a:lnTo>
                    <a:lnTo>
                      <a:pt x="2082" y="138"/>
                    </a:lnTo>
                    <a:lnTo>
                      <a:pt x="2080" y="136"/>
                    </a:lnTo>
                    <a:lnTo>
                      <a:pt x="2078" y="134"/>
                    </a:lnTo>
                    <a:lnTo>
                      <a:pt x="2076" y="122"/>
                    </a:lnTo>
                    <a:lnTo>
                      <a:pt x="2076" y="122"/>
                    </a:lnTo>
                    <a:lnTo>
                      <a:pt x="2076" y="116"/>
                    </a:lnTo>
                    <a:lnTo>
                      <a:pt x="2076" y="112"/>
                    </a:lnTo>
                    <a:lnTo>
                      <a:pt x="2074" y="112"/>
                    </a:lnTo>
                    <a:lnTo>
                      <a:pt x="2074" y="112"/>
                    </a:lnTo>
                    <a:lnTo>
                      <a:pt x="2072" y="112"/>
                    </a:lnTo>
                    <a:lnTo>
                      <a:pt x="2072" y="114"/>
                    </a:lnTo>
                    <a:lnTo>
                      <a:pt x="2072" y="120"/>
                    </a:lnTo>
                    <a:lnTo>
                      <a:pt x="2072" y="120"/>
                    </a:lnTo>
                    <a:lnTo>
                      <a:pt x="2068" y="130"/>
                    </a:lnTo>
                    <a:lnTo>
                      <a:pt x="2064" y="134"/>
                    </a:lnTo>
                    <a:lnTo>
                      <a:pt x="2060" y="136"/>
                    </a:lnTo>
                    <a:lnTo>
                      <a:pt x="2056" y="134"/>
                    </a:lnTo>
                    <a:lnTo>
                      <a:pt x="2056" y="134"/>
                    </a:lnTo>
                    <a:lnTo>
                      <a:pt x="2054" y="134"/>
                    </a:lnTo>
                    <a:lnTo>
                      <a:pt x="2052" y="134"/>
                    </a:lnTo>
                    <a:lnTo>
                      <a:pt x="2050" y="136"/>
                    </a:lnTo>
                    <a:lnTo>
                      <a:pt x="2048" y="136"/>
                    </a:lnTo>
                    <a:lnTo>
                      <a:pt x="2044" y="132"/>
                    </a:lnTo>
                    <a:lnTo>
                      <a:pt x="2044" y="132"/>
                    </a:lnTo>
                    <a:lnTo>
                      <a:pt x="2044" y="136"/>
                    </a:lnTo>
                    <a:lnTo>
                      <a:pt x="2044" y="136"/>
                    </a:lnTo>
                    <a:lnTo>
                      <a:pt x="2044" y="140"/>
                    </a:lnTo>
                    <a:lnTo>
                      <a:pt x="2046" y="142"/>
                    </a:lnTo>
                    <a:lnTo>
                      <a:pt x="2046" y="142"/>
                    </a:lnTo>
                    <a:lnTo>
                      <a:pt x="2048" y="144"/>
                    </a:lnTo>
                    <a:lnTo>
                      <a:pt x="2050" y="146"/>
                    </a:lnTo>
                    <a:lnTo>
                      <a:pt x="2050" y="148"/>
                    </a:lnTo>
                    <a:lnTo>
                      <a:pt x="2050" y="148"/>
                    </a:lnTo>
                    <a:lnTo>
                      <a:pt x="2048" y="152"/>
                    </a:lnTo>
                    <a:lnTo>
                      <a:pt x="2048" y="152"/>
                    </a:lnTo>
                    <a:lnTo>
                      <a:pt x="2044" y="150"/>
                    </a:lnTo>
                    <a:lnTo>
                      <a:pt x="2044" y="150"/>
                    </a:lnTo>
                    <a:lnTo>
                      <a:pt x="2038" y="146"/>
                    </a:lnTo>
                    <a:lnTo>
                      <a:pt x="2036" y="144"/>
                    </a:lnTo>
                    <a:lnTo>
                      <a:pt x="2034" y="146"/>
                    </a:lnTo>
                    <a:lnTo>
                      <a:pt x="2034" y="146"/>
                    </a:lnTo>
                    <a:lnTo>
                      <a:pt x="2030" y="148"/>
                    </a:lnTo>
                    <a:lnTo>
                      <a:pt x="2028" y="150"/>
                    </a:lnTo>
                    <a:lnTo>
                      <a:pt x="2024" y="146"/>
                    </a:lnTo>
                    <a:lnTo>
                      <a:pt x="2018" y="142"/>
                    </a:lnTo>
                    <a:lnTo>
                      <a:pt x="2016" y="142"/>
                    </a:lnTo>
                    <a:lnTo>
                      <a:pt x="2012" y="144"/>
                    </a:lnTo>
                    <a:lnTo>
                      <a:pt x="2012" y="144"/>
                    </a:lnTo>
                    <a:lnTo>
                      <a:pt x="2012" y="144"/>
                    </a:lnTo>
                    <a:lnTo>
                      <a:pt x="2008" y="144"/>
                    </a:lnTo>
                    <a:lnTo>
                      <a:pt x="2006" y="140"/>
                    </a:lnTo>
                    <a:lnTo>
                      <a:pt x="2004" y="134"/>
                    </a:lnTo>
                    <a:lnTo>
                      <a:pt x="2004" y="134"/>
                    </a:lnTo>
                    <a:lnTo>
                      <a:pt x="2002" y="126"/>
                    </a:lnTo>
                    <a:lnTo>
                      <a:pt x="2000" y="126"/>
                    </a:lnTo>
                    <a:lnTo>
                      <a:pt x="1998" y="124"/>
                    </a:lnTo>
                    <a:lnTo>
                      <a:pt x="1994" y="128"/>
                    </a:lnTo>
                    <a:lnTo>
                      <a:pt x="1992" y="138"/>
                    </a:lnTo>
                    <a:lnTo>
                      <a:pt x="1992" y="138"/>
                    </a:lnTo>
                    <a:lnTo>
                      <a:pt x="1990" y="142"/>
                    </a:lnTo>
                    <a:lnTo>
                      <a:pt x="1990" y="142"/>
                    </a:lnTo>
                    <a:lnTo>
                      <a:pt x="1988" y="138"/>
                    </a:lnTo>
                    <a:lnTo>
                      <a:pt x="1986" y="138"/>
                    </a:lnTo>
                    <a:lnTo>
                      <a:pt x="1980" y="140"/>
                    </a:lnTo>
                    <a:lnTo>
                      <a:pt x="1976" y="140"/>
                    </a:lnTo>
                    <a:lnTo>
                      <a:pt x="1974" y="140"/>
                    </a:lnTo>
                    <a:lnTo>
                      <a:pt x="1972" y="136"/>
                    </a:lnTo>
                    <a:lnTo>
                      <a:pt x="1970" y="128"/>
                    </a:lnTo>
                    <a:lnTo>
                      <a:pt x="1970" y="128"/>
                    </a:lnTo>
                    <a:lnTo>
                      <a:pt x="1968" y="126"/>
                    </a:lnTo>
                    <a:lnTo>
                      <a:pt x="1968" y="126"/>
                    </a:lnTo>
                    <a:lnTo>
                      <a:pt x="1966" y="132"/>
                    </a:lnTo>
                    <a:lnTo>
                      <a:pt x="1962" y="136"/>
                    </a:lnTo>
                    <a:lnTo>
                      <a:pt x="1958" y="138"/>
                    </a:lnTo>
                    <a:lnTo>
                      <a:pt x="1954" y="142"/>
                    </a:lnTo>
                    <a:lnTo>
                      <a:pt x="1954" y="142"/>
                    </a:lnTo>
                    <a:lnTo>
                      <a:pt x="1952" y="146"/>
                    </a:lnTo>
                    <a:lnTo>
                      <a:pt x="1952" y="146"/>
                    </a:lnTo>
                    <a:lnTo>
                      <a:pt x="1948" y="142"/>
                    </a:lnTo>
                    <a:lnTo>
                      <a:pt x="1944" y="142"/>
                    </a:lnTo>
                    <a:lnTo>
                      <a:pt x="1940" y="142"/>
                    </a:lnTo>
                    <a:lnTo>
                      <a:pt x="1936" y="138"/>
                    </a:lnTo>
                    <a:lnTo>
                      <a:pt x="1936" y="138"/>
                    </a:lnTo>
                    <a:lnTo>
                      <a:pt x="1932" y="134"/>
                    </a:lnTo>
                    <a:lnTo>
                      <a:pt x="1926" y="130"/>
                    </a:lnTo>
                    <a:lnTo>
                      <a:pt x="1926" y="130"/>
                    </a:lnTo>
                    <a:lnTo>
                      <a:pt x="1922" y="130"/>
                    </a:lnTo>
                    <a:lnTo>
                      <a:pt x="1920" y="130"/>
                    </a:lnTo>
                    <a:lnTo>
                      <a:pt x="1914" y="132"/>
                    </a:lnTo>
                    <a:lnTo>
                      <a:pt x="1910" y="136"/>
                    </a:lnTo>
                    <a:lnTo>
                      <a:pt x="1904" y="138"/>
                    </a:lnTo>
                    <a:lnTo>
                      <a:pt x="1904" y="138"/>
                    </a:lnTo>
                    <a:lnTo>
                      <a:pt x="1902" y="140"/>
                    </a:lnTo>
                    <a:lnTo>
                      <a:pt x="1902" y="140"/>
                    </a:lnTo>
                    <a:lnTo>
                      <a:pt x="1900" y="142"/>
                    </a:lnTo>
                    <a:lnTo>
                      <a:pt x="1902" y="148"/>
                    </a:lnTo>
                    <a:lnTo>
                      <a:pt x="1900" y="152"/>
                    </a:lnTo>
                    <a:lnTo>
                      <a:pt x="1900" y="152"/>
                    </a:lnTo>
                    <a:lnTo>
                      <a:pt x="1898" y="152"/>
                    </a:lnTo>
                    <a:lnTo>
                      <a:pt x="1898" y="152"/>
                    </a:lnTo>
                    <a:lnTo>
                      <a:pt x="1896" y="150"/>
                    </a:lnTo>
                    <a:lnTo>
                      <a:pt x="1896" y="146"/>
                    </a:lnTo>
                    <a:lnTo>
                      <a:pt x="1894" y="142"/>
                    </a:lnTo>
                    <a:lnTo>
                      <a:pt x="1892" y="140"/>
                    </a:lnTo>
                    <a:lnTo>
                      <a:pt x="1892" y="140"/>
                    </a:lnTo>
                    <a:lnTo>
                      <a:pt x="1886" y="140"/>
                    </a:lnTo>
                    <a:lnTo>
                      <a:pt x="1882" y="136"/>
                    </a:lnTo>
                    <a:lnTo>
                      <a:pt x="1870" y="126"/>
                    </a:lnTo>
                    <a:lnTo>
                      <a:pt x="1870" y="126"/>
                    </a:lnTo>
                    <a:lnTo>
                      <a:pt x="1868" y="126"/>
                    </a:lnTo>
                    <a:lnTo>
                      <a:pt x="1866" y="130"/>
                    </a:lnTo>
                    <a:lnTo>
                      <a:pt x="1866" y="130"/>
                    </a:lnTo>
                    <a:lnTo>
                      <a:pt x="1862" y="142"/>
                    </a:lnTo>
                    <a:lnTo>
                      <a:pt x="1860" y="144"/>
                    </a:lnTo>
                    <a:lnTo>
                      <a:pt x="1856" y="146"/>
                    </a:lnTo>
                    <a:lnTo>
                      <a:pt x="1852" y="148"/>
                    </a:lnTo>
                    <a:lnTo>
                      <a:pt x="1850" y="146"/>
                    </a:lnTo>
                    <a:lnTo>
                      <a:pt x="1846" y="144"/>
                    </a:lnTo>
                    <a:lnTo>
                      <a:pt x="1844" y="138"/>
                    </a:lnTo>
                    <a:lnTo>
                      <a:pt x="1844" y="138"/>
                    </a:lnTo>
                    <a:lnTo>
                      <a:pt x="1840" y="132"/>
                    </a:lnTo>
                    <a:lnTo>
                      <a:pt x="1838" y="138"/>
                    </a:lnTo>
                    <a:lnTo>
                      <a:pt x="1838" y="138"/>
                    </a:lnTo>
                    <a:lnTo>
                      <a:pt x="1836" y="144"/>
                    </a:lnTo>
                    <a:lnTo>
                      <a:pt x="1834" y="146"/>
                    </a:lnTo>
                    <a:lnTo>
                      <a:pt x="1832" y="144"/>
                    </a:lnTo>
                    <a:lnTo>
                      <a:pt x="1830" y="142"/>
                    </a:lnTo>
                    <a:lnTo>
                      <a:pt x="1830" y="142"/>
                    </a:lnTo>
                    <a:lnTo>
                      <a:pt x="1826" y="134"/>
                    </a:lnTo>
                    <a:lnTo>
                      <a:pt x="1820" y="124"/>
                    </a:lnTo>
                    <a:lnTo>
                      <a:pt x="1820" y="124"/>
                    </a:lnTo>
                    <a:lnTo>
                      <a:pt x="1818" y="120"/>
                    </a:lnTo>
                    <a:lnTo>
                      <a:pt x="1816" y="118"/>
                    </a:lnTo>
                    <a:lnTo>
                      <a:pt x="1814" y="120"/>
                    </a:lnTo>
                    <a:lnTo>
                      <a:pt x="1814" y="120"/>
                    </a:lnTo>
                    <a:lnTo>
                      <a:pt x="1814" y="124"/>
                    </a:lnTo>
                    <a:lnTo>
                      <a:pt x="1814" y="130"/>
                    </a:lnTo>
                    <a:lnTo>
                      <a:pt x="1816" y="142"/>
                    </a:lnTo>
                    <a:lnTo>
                      <a:pt x="1816" y="142"/>
                    </a:lnTo>
                    <a:lnTo>
                      <a:pt x="1812" y="136"/>
                    </a:lnTo>
                    <a:lnTo>
                      <a:pt x="1810" y="134"/>
                    </a:lnTo>
                    <a:lnTo>
                      <a:pt x="1808" y="132"/>
                    </a:lnTo>
                    <a:lnTo>
                      <a:pt x="1804" y="132"/>
                    </a:lnTo>
                    <a:lnTo>
                      <a:pt x="1800" y="134"/>
                    </a:lnTo>
                    <a:lnTo>
                      <a:pt x="1794" y="138"/>
                    </a:lnTo>
                    <a:lnTo>
                      <a:pt x="1794" y="138"/>
                    </a:lnTo>
                    <a:lnTo>
                      <a:pt x="1788" y="138"/>
                    </a:lnTo>
                    <a:lnTo>
                      <a:pt x="1784" y="136"/>
                    </a:lnTo>
                    <a:lnTo>
                      <a:pt x="1778" y="136"/>
                    </a:lnTo>
                    <a:lnTo>
                      <a:pt x="1776" y="138"/>
                    </a:lnTo>
                    <a:lnTo>
                      <a:pt x="1772" y="142"/>
                    </a:lnTo>
                    <a:lnTo>
                      <a:pt x="1772" y="142"/>
                    </a:lnTo>
                    <a:lnTo>
                      <a:pt x="1770" y="136"/>
                    </a:lnTo>
                    <a:lnTo>
                      <a:pt x="1768" y="136"/>
                    </a:lnTo>
                    <a:lnTo>
                      <a:pt x="1766" y="136"/>
                    </a:lnTo>
                    <a:lnTo>
                      <a:pt x="1758" y="140"/>
                    </a:lnTo>
                    <a:lnTo>
                      <a:pt x="1758" y="140"/>
                    </a:lnTo>
                    <a:lnTo>
                      <a:pt x="1758" y="142"/>
                    </a:lnTo>
                    <a:lnTo>
                      <a:pt x="1756" y="140"/>
                    </a:lnTo>
                    <a:lnTo>
                      <a:pt x="1752" y="136"/>
                    </a:lnTo>
                    <a:lnTo>
                      <a:pt x="1750" y="122"/>
                    </a:lnTo>
                    <a:lnTo>
                      <a:pt x="1750" y="122"/>
                    </a:lnTo>
                    <a:lnTo>
                      <a:pt x="1748" y="114"/>
                    </a:lnTo>
                    <a:lnTo>
                      <a:pt x="1748" y="112"/>
                    </a:lnTo>
                    <a:lnTo>
                      <a:pt x="1746" y="112"/>
                    </a:lnTo>
                    <a:lnTo>
                      <a:pt x="1746" y="112"/>
                    </a:lnTo>
                    <a:lnTo>
                      <a:pt x="1744" y="114"/>
                    </a:lnTo>
                    <a:lnTo>
                      <a:pt x="1744" y="122"/>
                    </a:lnTo>
                    <a:lnTo>
                      <a:pt x="1744" y="122"/>
                    </a:lnTo>
                    <a:lnTo>
                      <a:pt x="1744" y="130"/>
                    </a:lnTo>
                    <a:lnTo>
                      <a:pt x="1742" y="134"/>
                    </a:lnTo>
                    <a:lnTo>
                      <a:pt x="1742" y="134"/>
                    </a:lnTo>
                    <a:lnTo>
                      <a:pt x="1736" y="134"/>
                    </a:lnTo>
                    <a:lnTo>
                      <a:pt x="1730" y="136"/>
                    </a:lnTo>
                    <a:lnTo>
                      <a:pt x="1724" y="136"/>
                    </a:lnTo>
                    <a:lnTo>
                      <a:pt x="1722" y="136"/>
                    </a:lnTo>
                    <a:lnTo>
                      <a:pt x="1720" y="132"/>
                    </a:lnTo>
                    <a:lnTo>
                      <a:pt x="1720" y="132"/>
                    </a:lnTo>
                    <a:lnTo>
                      <a:pt x="1716" y="130"/>
                    </a:lnTo>
                    <a:lnTo>
                      <a:pt x="1714" y="128"/>
                    </a:lnTo>
                    <a:lnTo>
                      <a:pt x="1714" y="128"/>
                    </a:lnTo>
                    <a:lnTo>
                      <a:pt x="1712" y="130"/>
                    </a:lnTo>
                    <a:lnTo>
                      <a:pt x="1710" y="136"/>
                    </a:lnTo>
                    <a:lnTo>
                      <a:pt x="1710" y="136"/>
                    </a:lnTo>
                    <a:lnTo>
                      <a:pt x="1710" y="138"/>
                    </a:lnTo>
                    <a:lnTo>
                      <a:pt x="1712" y="140"/>
                    </a:lnTo>
                    <a:lnTo>
                      <a:pt x="1714" y="140"/>
                    </a:lnTo>
                    <a:lnTo>
                      <a:pt x="1714" y="140"/>
                    </a:lnTo>
                    <a:lnTo>
                      <a:pt x="1722" y="142"/>
                    </a:lnTo>
                    <a:lnTo>
                      <a:pt x="1722" y="142"/>
                    </a:lnTo>
                    <a:lnTo>
                      <a:pt x="1724" y="144"/>
                    </a:lnTo>
                    <a:lnTo>
                      <a:pt x="1724" y="150"/>
                    </a:lnTo>
                    <a:lnTo>
                      <a:pt x="1724" y="150"/>
                    </a:lnTo>
                    <a:lnTo>
                      <a:pt x="1722" y="154"/>
                    </a:lnTo>
                    <a:lnTo>
                      <a:pt x="1720" y="152"/>
                    </a:lnTo>
                    <a:lnTo>
                      <a:pt x="1720" y="152"/>
                    </a:lnTo>
                    <a:lnTo>
                      <a:pt x="1716" y="148"/>
                    </a:lnTo>
                    <a:lnTo>
                      <a:pt x="1712" y="148"/>
                    </a:lnTo>
                    <a:lnTo>
                      <a:pt x="1704" y="146"/>
                    </a:lnTo>
                    <a:lnTo>
                      <a:pt x="1694" y="148"/>
                    </a:lnTo>
                    <a:lnTo>
                      <a:pt x="1686" y="148"/>
                    </a:lnTo>
                    <a:lnTo>
                      <a:pt x="1686" y="148"/>
                    </a:lnTo>
                    <a:lnTo>
                      <a:pt x="1682" y="146"/>
                    </a:lnTo>
                    <a:lnTo>
                      <a:pt x="1680" y="142"/>
                    </a:lnTo>
                    <a:lnTo>
                      <a:pt x="1676" y="140"/>
                    </a:lnTo>
                    <a:lnTo>
                      <a:pt x="1676" y="140"/>
                    </a:lnTo>
                    <a:lnTo>
                      <a:pt x="1674" y="142"/>
                    </a:lnTo>
                    <a:lnTo>
                      <a:pt x="1674" y="142"/>
                    </a:lnTo>
                    <a:lnTo>
                      <a:pt x="1676" y="128"/>
                    </a:lnTo>
                    <a:lnTo>
                      <a:pt x="1676" y="128"/>
                    </a:lnTo>
                    <a:lnTo>
                      <a:pt x="1674" y="130"/>
                    </a:lnTo>
                    <a:lnTo>
                      <a:pt x="1672" y="130"/>
                    </a:lnTo>
                    <a:lnTo>
                      <a:pt x="1668" y="126"/>
                    </a:lnTo>
                    <a:lnTo>
                      <a:pt x="1668" y="126"/>
                    </a:lnTo>
                    <a:lnTo>
                      <a:pt x="1666" y="126"/>
                    </a:lnTo>
                    <a:lnTo>
                      <a:pt x="1666" y="140"/>
                    </a:lnTo>
                    <a:lnTo>
                      <a:pt x="1666" y="140"/>
                    </a:lnTo>
                    <a:lnTo>
                      <a:pt x="1664" y="140"/>
                    </a:lnTo>
                    <a:lnTo>
                      <a:pt x="1662" y="140"/>
                    </a:lnTo>
                    <a:lnTo>
                      <a:pt x="1662" y="138"/>
                    </a:lnTo>
                    <a:lnTo>
                      <a:pt x="1660" y="138"/>
                    </a:lnTo>
                    <a:lnTo>
                      <a:pt x="1660" y="138"/>
                    </a:lnTo>
                    <a:lnTo>
                      <a:pt x="1658" y="140"/>
                    </a:lnTo>
                    <a:lnTo>
                      <a:pt x="1654" y="140"/>
                    </a:lnTo>
                    <a:lnTo>
                      <a:pt x="1650" y="140"/>
                    </a:lnTo>
                    <a:lnTo>
                      <a:pt x="1648" y="136"/>
                    </a:lnTo>
                    <a:lnTo>
                      <a:pt x="1642" y="128"/>
                    </a:lnTo>
                    <a:lnTo>
                      <a:pt x="1638" y="112"/>
                    </a:lnTo>
                    <a:lnTo>
                      <a:pt x="1638" y="112"/>
                    </a:lnTo>
                    <a:lnTo>
                      <a:pt x="1638" y="126"/>
                    </a:lnTo>
                    <a:lnTo>
                      <a:pt x="1638" y="130"/>
                    </a:lnTo>
                    <a:lnTo>
                      <a:pt x="1638" y="134"/>
                    </a:lnTo>
                    <a:lnTo>
                      <a:pt x="1638" y="134"/>
                    </a:lnTo>
                    <a:lnTo>
                      <a:pt x="1636" y="138"/>
                    </a:lnTo>
                    <a:lnTo>
                      <a:pt x="1636" y="138"/>
                    </a:lnTo>
                    <a:lnTo>
                      <a:pt x="1632" y="134"/>
                    </a:lnTo>
                    <a:lnTo>
                      <a:pt x="1632" y="134"/>
                    </a:lnTo>
                    <a:lnTo>
                      <a:pt x="1630" y="134"/>
                    </a:lnTo>
                    <a:lnTo>
                      <a:pt x="1630" y="134"/>
                    </a:lnTo>
                    <a:lnTo>
                      <a:pt x="1628" y="140"/>
                    </a:lnTo>
                    <a:lnTo>
                      <a:pt x="1628" y="140"/>
                    </a:lnTo>
                    <a:lnTo>
                      <a:pt x="1626" y="146"/>
                    </a:lnTo>
                    <a:lnTo>
                      <a:pt x="1624" y="148"/>
                    </a:lnTo>
                    <a:lnTo>
                      <a:pt x="1622" y="146"/>
                    </a:lnTo>
                    <a:lnTo>
                      <a:pt x="1620" y="138"/>
                    </a:lnTo>
                    <a:lnTo>
                      <a:pt x="1620" y="138"/>
                    </a:lnTo>
                    <a:lnTo>
                      <a:pt x="1620" y="132"/>
                    </a:lnTo>
                    <a:lnTo>
                      <a:pt x="1618" y="132"/>
                    </a:lnTo>
                    <a:lnTo>
                      <a:pt x="1616" y="138"/>
                    </a:lnTo>
                    <a:lnTo>
                      <a:pt x="1616" y="138"/>
                    </a:lnTo>
                    <a:lnTo>
                      <a:pt x="1614" y="142"/>
                    </a:lnTo>
                    <a:lnTo>
                      <a:pt x="1614" y="144"/>
                    </a:lnTo>
                    <a:lnTo>
                      <a:pt x="1612" y="144"/>
                    </a:lnTo>
                    <a:lnTo>
                      <a:pt x="1610" y="138"/>
                    </a:lnTo>
                    <a:lnTo>
                      <a:pt x="1610" y="138"/>
                    </a:lnTo>
                    <a:lnTo>
                      <a:pt x="1608" y="134"/>
                    </a:lnTo>
                    <a:lnTo>
                      <a:pt x="1608" y="134"/>
                    </a:lnTo>
                    <a:lnTo>
                      <a:pt x="1602" y="134"/>
                    </a:lnTo>
                    <a:lnTo>
                      <a:pt x="1596" y="132"/>
                    </a:lnTo>
                    <a:lnTo>
                      <a:pt x="1590" y="130"/>
                    </a:lnTo>
                    <a:lnTo>
                      <a:pt x="1586" y="132"/>
                    </a:lnTo>
                    <a:lnTo>
                      <a:pt x="1584" y="136"/>
                    </a:lnTo>
                    <a:lnTo>
                      <a:pt x="1584" y="136"/>
                    </a:lnTo>
                    <a:lnTo>
                      <a:pt x="1580" y="140"/>
                    </a:lnTo>
                    <a:lnTo>
                      <a:pt x="1580" y="140"/>
                    </a:lnTo>
                    <a:lnTo>
                      <a:pt x="1578" y="140"/>
                    </a:lnTo>
                    <a:lnTo>
                      <a:pt x="1578" y="140"/>
                    </a:lnTo>
                    <a:lnTo>
                      <a:pt x="1576" y="140"/>
                    </a:lnTo>
                    <a:lnTo>
                      <a:pt x="1576" y="140"/>
                    </a:lnTo>
                    <a:lnTo>
                      <a:pt x="1574" y="144"/>
                    </a:lnTo>
                    <a:lnTo>
                      <a:pt x="1574" y="150"/>
                    </a:lnTo>
                    <a:lnTo>
                      <a:pt x="1574" y="154"/>
                    </a:lnTo>
                    <a:lnTo>
                      <a:pt x="1570" y="148"/>
                    </a:lnTo>
                    <a:lnTo>
                      <a:pt x="1570" y="148"/>
                    </a:lnTo>
                    <a:lnTo>
                      <a:pt x="1566" y="140"/>
                    </a:lnTo>
                    <a:lnTo>
                      <a:pt x="1564" y="140"/>
                    </a:lnTo>
                    <a:lnTo>
                      <a:pt x="1560" y="138"/>
                    </a:lnTo>
                    <a:lnTo>
                      <a:pt x="1560" y="138"/>
                    </a:lnTo>
                    <a:lnTo>
                      <a:pt x="1556" y="138"/>
                    </a:lnTo>
                    <a:lnTo>
                      <a:pt x="1550" y="132"/>
                    </a:lnTo>
                    <a:lnTo>
                      <a:pt x="1550" y="132"/>
                    </a:lnTo>
                    <a:lnTo>
                      <a:pt x="1548" y="130"/>
                    </a:lnTo>
                    <a:lnTo>
                      <a:pt x="1544" y="126"/>
                    </a:lnTo>
                    <a:lnTo>
                      <a:pt x="1544" y="126"/>
                    </a:lnTo>
                    <a:lnTo>
                      <a:pt x="1542" y="124"/>
                    </a:lnTo>
                    <a:lnTo>
                      <a:pt x="1540" y="126"/>
                    </a:lnTo>
                    <a:lnTo>
                      <a:pt x="1540" y="134"/>
                    </a:lnTo>
                    <a:lnTo>
                      <a:pt x="1540" y="134"/>
                    </a:lnTo>
                    <a:lnTo>
                      <a:pt x="1540" y="146"/>
                    </a:lnTo>
                    <a:lnTo>
                      <a:pt x="1538" y="148"/>
                    </a:lnTo>
                    <a:lnTo>
                      <a:pt x="1534" y="144"/>
                    </a:lnTo>
                    <a:lnTo>
                      <a:pt x="1534" y="144"/>
                    </a:lnTo>
                    <a:lnTo>
                      <a:pt x="1534" y="144"/>
                    </a:lnTo>
                    <a:lnTo>
                      <a:pt x="1532" y="144"/>
                    </a:lnTo>
                    <a:lnTo>
                      <a:pt x="1532" y="146"/>
                    </a:lnTo>
                    <a:lnTo>
                      <a:pt x="1532" y="146"/>
                    </a:lnTo>
                    <a:lnTo>
                      <a:pt x="1526" y="148"/>
                    </a:lnTo>
                    <a:lnTo>
                      <a:pt x="1522" y="148"/>
                    </a:lnTo>
                    <a:lnTo>
                      <a:pt x="1520" y="142"/>
                    </a:lnTo>
                    <a:lnTo>
                      <a:pt x="1520" y="142"/>
                    </a:lnTo>
                    <a:lnTo>
                      <a:pt x="1516" y="138"/>
                    </a:lnTo>
                    <a:lnTo>
                      <a:pt x="1516" y="138"/>
                    </a:lnTo>
                    <a:lnTo>
                      <a:pt x="1514" y="140"/>
                    </a:lnTo>
                    <a:lnTo>
                      <a:pt x="1514" y="140"/>
                    </a:lnTo>
                    <a:lnTo>
                      <a:pt x="1510" y="142"/>
                    </a:lnTo>
                    <a:lnTo>
                      <a:pt x="1508" y="144"/>
                    </a:lnTo>
                    <a:lnTo>
                      <a:pt x="1506" y="142"/>
                    </a:lnTo>
                    <a:lnTo>
                      <a:pt x="1502" y="140"/>
                    </a:lnTo>
                    <a:lnTo>
                      <a:pt x="1498" y="134"/>
                    </a:lnTo>
                    <a:lnTo>
                      <a:pt x="1494" y="126"/>
                    </a:lnTo>
                    <a:lnTo>
                      <a:pt x="1494" y="126"/>
                    </a:lnTo>
                    <a:lnTo>
                      <a:pt x="1490" y="120"/>
                    </a:lnTo>
                    <a:lnTo>
                      <a:pt x="1490" y="118"/>
                    </a:lnTo>
                    <a:lnTo>
                      <a:pt x="1488" y="118"/>
                    </a:lnTo>
                    <a:lnTo>
                      <a:pt x="1488" y="118"/>
                    </a:lnTo>
                    <a:lnTo>
                      <a:pt x="1486" y="122"/>
                    </a:lnTo>
                    <a:lnTo>
                      <a:pt x="1486" y="126"/>
                    </a:lnTo>
                    <a:lnTo>
                      <a:pt x="1486" y="130"/>
                    </a:lnTo>
                    <a:lnTo>
                      <a:pt x="1486" y="136"/>
                    </a:lnTo>
                    <a:lnTo>
                      <a:pt x="1486" y="136"/>
                    </a:lnTo>
                    <a:lnTo>
                      <a:pt x="1482" y="130"/>
                    </a:lnTo>
                    <a:lnTo>
                      <a:pt x="1478" y="128"/>
                    </a:lnTo>
                    <a:lnTo>
                      <a:pt x="1474" y="130"/>
                    </a:lnTo>
                    <a:lnTo>
                      <a:pt x="1470" y="134"/>
                    </a:lnTo>
                    <a:lnTo>
                      <a:pt x="1470" y="134"/>
                    </a:lnTo>
                    <a:lnTo>
                      <a:pt x="1468" y="138"/>
                    </a:lnTo>
                    <a:lnTo>
                      <a:pt x="1464" y="140"/>
                    </a:lnTo>
                    <a:lnTo>
                      <a:pt x="1462" y="138"/>
                    </a:lnTo>
                    <a:lnTo>
                      <a:pt x="1458" y="134"/>
                    </a:lnTo>
                    <a:lnTo>
                      <a:pt x="1458" y="134"/>
                    </a:lnTo>
                    <a:lnTo>
                      <a:pt x="1458" y="132"/>
                    </a:lnTo>
                    <a:lnTo>
                      <a:pt x="1458" y="132"/>
                    </a:lnTo>
                    <a:lnTo>
                      <a:pt x="1456" y="132"/>
                    </a:lnTo>
                    <a:lnTo>
                      <a:pt x="1454" y="132"/>
                    </a:lnTo>
                    <a:lnTo>
                      <a:pt x="1450" y="136"/>
                    </a:lnTo>
                    <a:lnTo>
                      <a:pt x="1448" y="140"/>
                    </a:lnTo>
                    <a:lnTo>
                      <a:pt x="1446" y="140"/>
                    </a:lnTo>
                    <a:lnTo>
                      <a:pt x="1446" y="138"/>
                    </a:lnTo>
                    <a:lnTo>
                      <a:pt x="1446" y="138"/>
                    </a:lnTo>
                    <a:lnTo>
                      <a:pt x="1442" y="132"/>
                    </a:lnTo>
                    <a:lnTo>
                      <a:pt x="1440" y="132"/>
                    </a:lnTo>
                    <a:lnTo>
                      <a:pt x="1438" y="132"/>
                    </a:lnTo>
                    <a:lnTo>
                      <a:pt x="1432" y="140"/>
                    </a:lnTo>
                    <a:lnTo>
                      <a:pt x="1432" y="140"/>
                    </a:lnTo>
                    <a:lnTo>
                      <a:pt x="1430" y="140"/>
                    </a:lnTo>
                    <a:lnTo>
                      <a:pt x="1428" y="138"/>
                    </a:lnTo>
                    <a:lnTo>
                      <a:pt x="1428" y="138"/>
                    </a:lnTo>
                    <a:lnTo>
                      <a:pt x="1424" y="130"/>
                    </a:lnTo>
                    <a:lnTo>
                      <a:pt x="1422" y="126"/>
                    </a:lnTo>
                    <a:lnTo>
                      <a:pt x="1420" y="126"/>
                    </a:lnTo>
                    <a:lnTo>
                      <a:pt x="1418" y="126"/>
                    </a:lnTo>
                    <a:lnTo>
                      <a:pt x="1414" y="132"/>
                    </a:lnTo>
                    <a:lnTo>
                      <a:pt x="1414" y="132"/>
                    </a:lnTo>
                    <a:lnTo>
                      <a:pt x="1412" y="136"/>
                    </a:lnTo>
                    <a:lnTo>
                      <a:pt x="1410" y="136"/>
                    </a:lnTo>
                    <a:lnTo>
                      <a:pt x="1408" y="136"/>
                    </a:lnTo>
                    <a:lnTo>
                      <a:pt x="1406" y="140"/>
                    </a:lnTo>
                    <a:lnTo>
                      <a:pt x="1406" y="140"/>
                    </a:lnTo>
                    <a:lnTo>
                      <a:pt x="1402" y="144"/>
                    </a:lnTo>
                    <a:lnTo>
                      <a:pt x="1398" y="148"/>
                    </a:lnTo>
                    <a:lnTo>
                      <a:pt x="1390" y="150"/>
                    </a:lnTo>
                    <a:lnTo>
                      <a:pt x="1376" y="152"/>
                    </a:lnTo>
                    <a:lnTo>
                      <a:pt x="1376" y="152"/>
                    </a:lnTo>
                    <a:lnTo>
                      <a:pt x="1372" y="150"/>
                    </a:lnTo>
                    <a:lnTo>
                      <a:pt x="1366" y="150"/>
                    </a:lnTo>
                    <a:lnTo>
                      <a:pt x="1356" y="146"/>
                    </a:lnTo>
                    <a:lnTo>
                      <a:pt x="1356" y="146"/>
                    </a:lnTo>
                    <a:lnTo>
                      <a:pt x="1352" y="144"/>
                    </a:lnTo>
                    <a:lnTo>
                      <a:pt x="1350" y="144"/>
                    </a:lnTo>
                    <a:lnTo>
                      <a:pt x="1346" y="146"/>
                    </a:lnTo>
                    <a:lnTo>
                      <a:pt x="1346" y="146"/>
                    </a:lnTo>
                    <a:lnTo>
                      <a:pt x="1346" y="140"/>
                    </a:lnTo>
                    <a:lnTo>
                      <a:pt x="1348" y="134"/>
                    </a:lnTo>
                    <a:lnTo>
                      <a:pt x="1350" y="130"/>
                    </a:lnTo>
                    <a:lnTo>
                      <a:pt x="1348" y="126"/>
                    </a:lnTo>
                    <a:lnTo>
                      <a:pt x="1348" y="126"/>
                    </a:lnTo>
                    <a:lnTo>
                      <a:pt x="1346" y="124"/>
                    </a:lnTo>
                    <a:lnTo>
                      <a:pt x="1344" y="124"/>
                    </a:lnTo>
                    <a:lnTo>
                      <a:pt x="1338" y="126"/>
                    </a:lnTo>
                    <a:lnTo>
                      <a:pt x="1338" y="126"/>
                    </a:lnTo>
                    <a:lnTo>
                      <a:pt x="1338" y="128"/>
                    </a:lnTo>
                    <a:lnTo>
                      <a:pt x="1338" y="132"/>
                    </a:lnTo>
                    <a:lnTo>
                      <a:pt x="1338" y="136"/>
                    </a:lnTo>
                    <a:lnTo>
                      <a:pt x="1338" y="142"/>
                    </a:lnTo>
                    <a:lnTo>
                      <a:pt x="1338" y="142"/>
                    </a:lnTo>
                    <a:lnTo>
                      <a:pt x="1336" y="138"/>
                    </a:lnTo>
                    <a:lnTo>
                      <a:pt x="1332" y="138"/>
                    </a:lnTo>
                    <a:lnTo>
                      <a:pt x="1328" y="138"/>
                    </a:lnTo>
                    <a:lnTo>
                      <a:pt x="1324" y="140"/>
                    </a:lnTo>
                    <a:lnTo>
                      <a:pt x="1324" y="140"/>
                    </a:lnTo>
                    <a:lnTo>
                      <a:pt x="1322" y="142"/>
                    </a:lnTo>
                    <a:lnTo>
                      <a:pt x="1320" y="140"/>
                    </a:lnTo>
                    <a:lnTo>
                      <a:pt x="1318" y="132"/>
                    </a:lnTo>
                    <a:lnTo>
                      <a:pt x="1318" y="132"/>
                    </a:lnTo>
                    <a:lnTo>
                      <a:pt x="1314" y="120"/>
                    </a:lnTo>
                    <a:lnTo>
                      <a:pt x="1314" y="120"/>
                    </a:lnTo>
                    <a:lnTo>
                      <a:pt x="1314" y="122"/>
                    </a:lnTo>
                    <a:lnTo>
                      <a:pt x="1312" y="132"/>
                    </a:lnTo>
                    <a:lnTo>
                      <a:pt x="1312" y="132"/>
                    </a:lnTo>
                    <a:lnTo>
                      <a:pt x="1310" y="136"/>
                    </a:lnTo>
                    <a:lnTo>
                      <a:pt x="1310" y="138"/>
                    </a:lnTo>
                    <a:lnTo>
                      <a:pt x="1306" y="136"/>
                    </a:lnTo>
                    <a:lnTo>
                      <a:pt x="1304" y="132"/>
                    </a:lnTo>
                    <a:lnTo>
                      <a:pt x="1302" y="134"/>
                    </a:lnTo>
                    <a:lnTo>
                      <a:pt x="1302" y="136"/>
                    </a:lnTo>
                    <a:lnTo>
                      <a:pt x="1302" y="136"/>
                    </a:lnTo>
                    <a:lnTo>
                      <a:pt x="1300" y="146"/>
                    </a:lnTo>
                    <a:lnTo>
                      <a:pt x="1296" y="148"/>
                    </a:lnTo>
                    <a:lnTo>
                      <a:pt x="1294" y="144"/>
                    </a:lnTo>
                    <a:lnTo>
                      <a:pt x="1292" y="132"/>
                    </a:lnTo>
                    <a:lnTo>
                      <a:pt x="1292" y="132"/>
                    </a:lnTo>
                    <a:lnTo>
                      <a:pt x="1290" y="142"/>
                    </a:lnTo>
                    <a:lnTo>
                      <a:pt x="1288" y="146"/>
                    </a:lnTo>
                    <a:lnTo>
                      <a:pt x="1286" y="146"/>
                    </a:lnTo>
                    <a:lnTo>
                      <a:pt x="1286" y="146"/>
                    </a:lnTo>
                    <a:lnTo>
                      <a:pt x="1286" y="146"/>
                    </a:lnTo>
                    <a:lnTo>
                      <a:pt x="1284" y="142"/>
                    </a:lnTo>
                    <a:lnTo>
                      <a:pt x="1282" y="136"/>
                    </a:lnTo>
                    <a:lnTo>
                      <a:pt x="1282" y="128"/>
                    </a:lnTo>
                    <a:lnTo>
                      <a:pt x="1282" y="118"/>
                    </a:lnTo>
                    <a:lnTo>
                      <a:pt x="1282" y="118"/>
                    </a:lnTo>
                    <a:lnTo>
                      <a:pt x="1278" y="126"/>
                    </a:lnTo>
                    <a:lnTo>
                      <a:pt x="1274" y="132"/>
                    </a:lnTo>
                    <a:lnTo>
                      <a:pt x="1270" y="134"/>
                    </a:lnTo>
                    <a:lnTo>
                      <a:pt x="1266" y="132"/>
                    </a:lnTo>
                    <a:lnTo>
                      <a:pt x="1266" y="132"/>
                    </a:lnTo>
                    <a:lnTo>
                      <a:pt x="1264" y="132"/>
                    </a:lnTo>
                    <a:lnTo>
                      <a:pt x="1262" y="132"/>
                    </a:lnTo>
                    <a:lnTo>
                      <a:pt x="1256" y="136"/>
                    </a:lnTo>
                    <a:lnTo>
                      <a:pt x="1250" y="150"/>
                    </a:lnTo>
                    <a:lnTo>
                      <a:pt x="1250" y="150"/>
                    </a:lnTo>
                    <a:lnTo>
                      <a:pt x="1248" y="152"/>
                    </a:lnTo>
                    <a:lnTo>
                      <a:pt x="1246" y="154"/>
                    </a:lnTo>
                    <a:lnTo>
                      <a:pt x="1244" y="152"/>
                    </a:lnTo>
                    <a:lnTo>
                      <a:pt x="1242" y="144"/>
                    </a:lnTo>
                    <a:lnTo>
                      <a:pt x="1242" y="144"/>
                    </a:lnTo>
                    <a:lnTo>
                      <a:pt x="1242" y="140"/>
                    </a:lnTo>
                    <a:lnTo>
                      <a:pt x="1240" y="140"/>
                    </a:lnTo>
                    <a:lnTo>
                      <a:pt x="1240" y="140"/>
                    </a:lnTo>
                    <a:lnTo>
                      <a:pt x="1238" y="142"/>
                    </a:lnTo>
                    <a:lnTo>
                      <a:pt x="1234" y="142"/>
                    </a:lnTo>
                    <a:lnTo>
                      <a:pt x="1230" y="138"/>
                    </a:lnTo>
                    <a:lnTo>
                      <a:pt x="1226" y="134"/>
                    </a:lnTo>
                    <a:lnTo>
                      <a:pt x="1220" y="132"/>
                    </a:lnTo>
                    <a:lnTo>
                      <a:pt x="1220" y="132"/>
                    </a:lnTo>
                    <a:lnTo>
                      <a:pt x="1218" y="130"/>
                    </a:lnTo>
                    <a:lnTo>
                      <a:pt x="1218" y="130"/>
                    </a:lnTo>
                    <a:lnTo>
                      <a:pt x="1216" y="132"/>
                    </a:lnTo>
                    <a:lnTo>
                      <a:pt x="1216" y="132"/>
                    </a:lnTo>
                    <a:lnTo>
                      <a:pt x="1214" y="140"/>
                    </a:lnTo>
                    <a:lnTo>
                      <a:pt x="1210" y="142"/>
                    </a:lnTo>
                    <a:lnTo>
                      <a:pt x="1206" y="144"/>
                    </a:lnTo>
                    <a:lnTo>
                      <a:pt x="1202" y="146"/>
                    </a:lnTo>
                    <a:lnTo>
                      <a:pt x="1202" y="146"/>
                    </a:lnTo>
                    <a:lnTo>
                      <a:pt x="1200" y="148"/>
                    </a:lnTo>
                    <a:lnTo>
                      <a:pt x="1196" y="150"/>
                    </a:lnTo>
                    <a:lnTo>
                      <a:pt x="1194" y="148"/>
                    </a:lnTo>
                    <a:lnTo>
                      <a:pt x="1192" y="144"/>
                    </a:lnTo>
                    <a:lnTo>
                      <a:pt x="1192" y="144"/>
                    </a:lnTo>
                    <a:lnTo>
                      <a:pt x="1190" y="140"/>
                    </a:lnTo>
                    <a:lnTo>
                      <a:pt x="1188" y="140"/>
                    </a:lnTo>
                    <a:lnTo>
                      <a:pt x="1186" y="142"/>
                    </a:lnTo>
                    <a:lnTo>
                      <a:pt x="1186" y="142"/>
                    </a:lnTo>
                    <a:lnTo>
                      <a:pt x="1184" y="144"/>
                    </a:lnTo>
                    <a:lnTo>
                      <a:pt x="1182" y="146"/>
                    </a:lnTo>
                    <a:lnTo>
                      <a:pt x="1180" y="146"/>
                    </a:lnTo>
                    <a:lnTo>
                      <a:pt x="1178" y="144"/>
                    </a:lnTo>
                    <a:lnTo>
                      <a:pt x="1174" y="136"/>
                    </a:lnTo>
                    <a:lnTo>
                      <a:pt x="1170" y="128"/>
                    </a:lnTo>
                    <a:lnTo>
                      <a:pt x="1170" y="128"/>
                    </a:lnTo>
                    <a:lnTo>
                      <a:pt x="1166" y="120"/>
                    </a:lnTo>
                    <a:lnTo>
                      <a:pt x="1162" y="118"/>
                    </a:lnTo>
                    <a:lnTo>
                      <a:pt x="1162" y="118"/>
                    </a:lnTo>
                    <a:lnTo>
                      <a:pt x="1160" y="118"/>
                    </a:lnTo>
                    <a:lnTo>
                      <a:pt x="1160" y="120"/>
                    </a:lnTo>
                    <a:lnTo>
                      <a:pt x="1160" y="124"/>
                    </a:lnTo>
                    <a:lnTo>
                      <a:pt x="1160" y="136"/>
                    </a:lnTo>
                    <a:lnTo>
                      <a:pt x="1160" y="136"/>
                    </a:lnTo>
                    <a:lnTo>
                      <a:pt x="1156" y="132"/>
                    </a:lnTo>
                    <a:lnTo>
                      <a:pt x="1152" y="130"/>
                    </a:lnTo>
                    <a:lnTo>
                      <a:pt x="1148" y="132"/>
                    </a:lnTo>
                    <a:lnTo>
                      <a:pt x="1144" y="138"/>
                    </a:lnTo>
                    <a:lnTo>
                      <a:pt x="1144" y="138"/>
                    </a:lnTo>
                    <a:lnTo>
                      <a:pt x="1140" y="142"/>
                    </a:lnTo>
                    <a:lnTo>
                      <a:pt x="1136" y="142"/>
                    </a:lnTo>
                    <a:lnTo>
                      <a:pt x="1132" y="140"/>
                    </a:lnTo>
                    <a:lnTo>
                      <a:pt x="1126" y="136"/>
                    </a:lnTo>
                    <a:lnTo>
                      <a:pt x="1126" y="136"/>
                    </a:lnTo>
                    <a:lnTo>
                      <a:pt x="1124" y="134"/>
                    </a:lnTo>
                    <a:lnTo>
                      <a:pt x="1122" y="138"/>
                    </a:lnTo>
                    <a:lnTo>
                      <a:pt x="1120" y="146"/>
                    </a:lnTo>
                    <a:lnTo>
                      <a:pt x="1120" y="146"/>
                    </a:lnTo>
                    <a:lnTo>
                      <a:pt x="1116" y="134"/>
                    </a:lnTo>
                    <a:lnTo>
                      <a:pt x="1116" y="132"/>
                    </a:lnTo>
                    <a:lnTo>
                      <a:pt x="1114" y="132"/>
                    </a:lnTo>
                    <a:lnTo>
                      <a:pt x="1110" y="136"/>
                    </a:lnTo>
                    <a:lnTo>
                      <a:pt x="1106" y="138"/>
                    </a:lnTo>
                    <a:lnTo>
                      <a:pt x="1106" y="138"/>
                    </a:lnTo>
                    <a:lnTo>
                      <a:pt x="1104" y="140"/>
                    </a:lnTo>
                    <a:lnTo>
                      <a:pt x="1102" y="136"/>
                    </a:lnTo>
                    <a:lnTo>
                      <a:pt x="1102" y="136"/>
                    </a:lnTo>
                    <a:lnTo>
                      <a:pt x="1098" y="130"/>
                    </a:lnTo>
                    <a:lnTo>
                      <a:pt x="1096" y="128"/>
                    </a:lnTo>
                    <a:lnTo>
                      <a:pt x="1092" y="128"/>
                    </a:lnTo>
                    <a:lnTo>
                      <a:pt x="1090" y="130"/>
                    </a:lnTo>
                    <a:lnTo>
                      <a:pt x="1090" y="130"/>
                    </a:lnTo>
                    <a:lnTo>
                      <a:pt x="1084" y="136"/>
                    </a:lnTo>
                    <a:lnTo>
                      <a:pt x="1078" y="138"/>
                    </a:lnTo>
                    <a:lnTo>
                      <a:pt x="1072" y="138"/>
                    </a:lnTo>
                    <a:lnTo>
                      <a:pt x="1066" y="134"/>
                    </a:lnTo>
                    <a:lnTo>
                      <a:pt x="1066" y="134"/>
                    </a:lnTo>
                    <a:lnTo>
                      <a:pt x="1064" y="132"/>
                    </a:lnTo>
                    <a:lnTo>
                      <a:pt x="1060" y="136"/>
                    </a:lnTo>
                    <a:lnTo>
                      <a:pt x="1060" y="136"/>
                    </a:lnTo>
                    <a:lnTo>
                      <a:pt x="1060" y="140"/>
                    </a:lnTo>
                    <a:lnTo>
                      <a:pt x="1062" y="142"/>
                    </a:lnTo>
                    <a:lnTo>
                      <a:pt x="1062" y="144"/>
                    </a:lnTo>
                    <a:lnTo>
                      <a:pt x="1062" y="150"/>
                    </a:lnTo>
                    <a:lnTo>
                      <a:pt x="1062" y="150"/>
                    </a:lnTo>
                    <a:lnTo>
                      <a:pt x="1054" y="148"/>
                    </a:lnTo>
                    <a:lnTo>
                      <a:pt x="1046" y="150"/>
                    </a:lnTo>
                    <a:lnTo>
                      <a:pt x="1038" y="150"/>
                    </a:lnTo>
                    <a:lnTo>
                      <a:pt x="1030" y="148"/>
                    </a:lnTo>
                    <a:lnTo>
                      <a:pt x="1030" y="148"/>
                    </a:lnTo>
                    <a:lnTo>
                      <a:pt x="1028" y="146"/>
                    </a:lnTo>
                    <a:lnTo>
                      <a:pt x="1026" y="146"/>
                    </a:lnTo>
                    <a:lnTo>
                      <a:pt x="1026" y="146"/>
                    </a:lnTo>
                    <a:lnTo>
                      <a:pt x="1024" y="146"/>
                    </a:lnTo>
                    <a:lnTo>
                      <a:pt x="1022" y="146"/>
                    </a:lnTo>
                    <a:lnTo>
                      <a:pt x="1022" y="144"/>
                    </a:lnTo>
                    <a:lnTo>
                      <a:pt x="1022" y="136"/>
                    </a:lnTo>
                    <a:lnTo>
                      <a:pt x="1022" y="136"/>
                    </a:lnTo>
                    <a:lnTo>
                      <a:pt x="1022" y="128"/>
                    </a:lnTo>
                    <a:lnTo>
                      <a:pt x="1020" y="126"/>
                    </a:lnTo>
                    <a:lnTo>
                      <a:pt x="1018" y="128"/>
                    </a:lnTo>
                    <a:lnTo>
                      <a:pt x="1018" y="128"/>
                    </a:lnTo>
                    <a:lnTo>
                      <a:pt x="1016" y="130"/>
                    </a:lnTo>
                    <a:lnTo>
                      <a:pt x="1014" y="128"/>
                    </a:lnTo>
                    <a:lnTo>
                      <a:pt x="1012" y="126"/>
                    </a:lnTo>
                    <a:lnTo>
                      <a:pt x="1010" y="126"/>
                    </a:lnTo>
                    <a:lnTo>
                      <a:pt x="1010" y="126"/>
                    </a:lnTo>
                    <a:lnTo>
                      <a:pt x="1012" y="138"/>
                    </a:lnTo>
                    <a:lnTo>
                      <a:pt x="1012" y="142"/>
                    </a:lnTo>
                    <a:lnTo>
                      <a:pt x="1010" y="142"/>
                    </a:lnTo>
                    <a:lnTo>
                      <a:pt x="1008" y="140"/>
                    </a:lnTo>
                    <a:lnTo>
                      <a:pt x="1008" y="140"/>
                    </a:lnTo>
                    <a:lnTo>
                      <a:pt x="1004" y="140"/>
                    </a:lnTo>
                    <a:lnTo>
                      <a:pt x="1002" y="142"/>
                    </a:lnTo>
                    <a:lnTo>
                      <a:pt x="1002" y="142"/>
                    </a:lnTo>
                    <a:lnTo>
                      <a:pt x="998" y="142"/>
                    </a:lnTo>
                    <a:lnTo>
                      <a:pt x="996" y="142"/>
                    </a:lnTo>
                    <a:lnTo>
                      <a:pt x="994" y="138"/>
                    </a:lnTo>
                    <a:lnTo>
                      <a:pt x="992" y="130"/>
                    </a:lnTo>
                    <a:lnTo>
                      <a:pt x="992" y="130"/>
                    </a:lnTo>
                    <a:lnTo>
                      <a:pt x="990" y="122"/>
                    </a:lnTo>
                    <a:lnTo>
                      <a:pt x="988" y="122"/>
                    </a:lnTo>
                    <a:lnTo>
                      <a:pt x="988" y="122"/>
                    </a:lnTo>
                    <a:lnTo>
                      <a:pt x="988" y="122"/>
                    </a:lnTo>
                    <a:lnTo>
                      <a:pt x="986" y="122"/>
                    </a:lnTo>
                    <a:lnTo>
                      <a:pt x="986" y="126"/>
                    </a:lnTo>
                    <a:lnTo>
                      <a:pt x="986" y="130"/>
                    </a:lnTo>
                    <a:lnTo>
                      <a:pt x="986" y="130"/>
                    </a:lnTo>
                    <a:lnTo>
                      <a:pt x="984" y="138"/>
                    </a:lnTo>
                    <a:lnTo>
                      <a:pt x="982" y="138"/>
                    </a:lnTo>
                    <a:lnTo>
                      <a:pt x="978" y="134"/>
                    </a:lnTo>
                    <a:lnTo>
                      <a:pt x="978" y="134"/>
                    </a:lnTo>
                    <a:lnTo>
                      <a:pt x="976" y="132"/>
                    </a:lnTo>
                    <a:lnTo>
                      <a:pt x="974" y="132"/>
                    </a:lnTo>
                    <a:lnTo>
                      <a:pt x="974" y="140"/>
                    </a:lnTo>
                    <a:lnTo>
                      <a:pt x="974" y="140"/>
                    </a:lnTo>
                    <a:lnTo>
                      <a:pt x="974" y="144"/>
                    </a:lnTo>
                    <a:lnTo>
                      <a:pt x="974" y="146"/>
                    </a:lnTo>
                    <a:lnTo>
                      <a:pt x="974" y="146"/>
                    </a:lnTo>
                    <a:lnTo>
                      <a:pt x="970" y="146"/>
                    </a:lnTo>
                    <a:lnTo>
                      <a:pt x="968" y="142"/>
                    </a:lnTo>
                    <a:lnTo>
                      <a:pt x="968" y="142"/>
                    </a:lnTo>
                    <a:lnTo>
                      <a:pt x="966" y="134"/>
                    </a:lnTo>
                    <a:lnTo>
                      <a:pt x="964" y="140"/>
                    </a:lnTo>
                    <a:lnTo>
                      <a:pt x="964" y="140"/>
                    </a:lnTo>
                    <a:lnTo>
                      <a:pt x="960" y="146"/>
                    </a:lnTo>
                    <a:lnTo>
                      <a:pt x="958" y="144"/>
                    </a:lnTo>
                    <a:lnTo>
                      <a:pt x="958" y="140"/>
                    </a:lnTo>
                    <a:lnTo>
                      <a:pt x="958" y="140"/>
                    </a:lnTo>
                    <a:lnTo>
                      <a:pt x="956" y="134"/>
                    </a:lnTo>
                    <a:lnTo>
                      <a:pt x="954" y="132"/>
                    </a:lnTo>
                    <a:lnTo>
                      <a:pt x="952" y="132"/>
                    </a:lnTo>
                    <a:lnTo>
                      <a:pt x="952" y="132"/>
                    </a:lnTo>
                    <a:lnTo>
                      <a:pt x="946" y="134"/>
                    </a:lnTo>
                    <a:lnTo>
                      <a:pt x="938" y="134"/>
                    </a:lnTo>
                    <a:lnTo>
                      <a:pt x="932" y="136"/>
                    </a:lnTo>
                    <a:lnTo>
                      <a:pt x="926" y="144"/>
                    </a:lnTo>
                    <a:lnTo>
                      <a:pt x="926" y="144"/>
                    </a:lnTo>
                    <a:lnTo>
                      <a:pt x="920" y="152"/>
                    </a:lnTo>
                    <a:lnTo>
                      <a:pt x="920" y="152"/>
                    </a:lnTo>
                    <a:lnTo>
                      <a:pt x="920" y="154"/>
                    </a:lnTo>
                    <a:lnTo>
                      <a:pt x="918" y="154"/>
                    </a:lnTo>
                    <a:lnTo>
                      <a:pt x="916" y="154"/>
                    </a:lnTo>
                    <a:lnTo>
                      <a:pt x="916" y="148"/>
                    </a:lnTo>
                    <a:lnTo>
                      <a:pt x="916" y="148"/>
                    </a:lnTo>
                    <a:lnTo>
                      <a:pt x="916" y="142"/>
                    </a:lnTo>
                    <a:lnTo>
                      <a:pt x="914" y="140"/>
                    </a:lnTo>
                    <a:lnTo>
                      <a:pt x="910" y="138"/>
                    </a:lnTo>
                    <a:lnTo>
                      <a:pt x="910" y="138"/>
                    </a:lnTo>
                    <a:lnTo>
                      <a:pt x="900" y="138"/>
                    </a:lnTo>
                    <a:lnTo>
                      <a:pt x="896" y="136"/>
                    </a:lnTo>
                    <a:lnTo>
                      <a:pt x="892" y="130"/>
                    </a:lnTo>
                    <a:lnTo>
                      <a:pt x="892" y="130"/>
                    </a:lnTo>
                    <a:lnTo>
                      <a:pt x="890" y="128"/>
                    </a:lnTo>
                    <a:lnTo>
                      <a:pt x="890" y="128"/>
                    </a:lnTo>
                    <a:lnTo>
                      <a:pt x="886" y="136"/>
                    </a:lnTo>
                    <a:lnTo>
                      <a:pt x="886" y="136"/>
                    </a:lnTo>
                    <a:lnTo>
                      <a:pt x="886" y="142"/>
                    </a:lnTo>
                    <a:lnTo>
                      <a:pt x="884" y="144"/>
                    </a:lnTo>
                    <a:lnTo>
                      <a:pt x="884" y="146"/>
                    </a:lnTo>
                    <a:lnTo>
                      <a:pt x="884" y="146"/>
                    </a:lnTo>
                    <a:lnTo>
                      <a:pt x="882" y="142"/>
                    </a:lnTo>
                    <a:lnTo>
                      <a:pt x="880" y="142"/>
                    </a:lnTo>
                    <a:lnTo>
                      <a:pt x="876" y="146"/>
                    </a:lnTo>
                    <a:lnTo>
                      <a:pt x="872" y="148"/>
                    </a:lnTo>
                    <a:lnTo>
                      <a:pt x="870" y="148"/>
                    </a:lnTo>
                    <a:lnTo>
                      <a:pt x="866" y="148"/>
                    </a:lnTo>
                    <a:lnTo>
                      <a:pt x="866" y="148"/>
                    </a:lnTo>
                    <a:lnTo>
                      <a:pt x="864" y="146"/>
                    </a:lnTo>
                    <a:lnTo>
                      <a:pt x="862" y="146"/>
                    </a:lnTo>
                    <a:lnTo>
                      <a:pt x="862" y="146"/>
                    </a:lnTo>
                    <a:lnTo>
                      <a:pt x="858" y="148"/>
                    </a:lnTo>
                    <a:lnTo>
                      <a:pt x="856" y="148"/>
                    </a:lnTo>
                    <a:lnTo>
                      <a:pt x="854" y="146"/>
                    </a:lnTo>
                    <a:lnTo>
                      <a:pt x="850" y="144"/>
                    </a:lnTo>
                    <a:lnTo>
                      <a:pt x="842" y="126"/>
                    </a:lnTo>
                    <a:lnTo>
                      <a:pt x="842" y="126"/>
                    </a:lnTo>
                    <a:lnTo>
                      <a:pt x="838" y="120"/>
                    </a:lnTo>
                    <a:lnTo>
                      <a:pt x="836" y="118"/>
                    </a:lnTo>
                    <a:lnTo>
                      <a:pt x="836" y="118"/>
                    </a:lnTo>
                    <a:lnTo>
                      <a:pt x="836" y="118"/>
                    </a:lnTo>
                    <a:lnTo>
                      <a:pt x="834" y="122"/>
                    </a:lnTo>
                    <a:lnTo>
                      <a:pt x="834" y="128"/>
                    </a:lnTo>
                    <a:lnTo>
                      <a:pt x="834" y="132"/>
                    </a:lnTo>
                    <a:lnTo>
                      <a:pt x="834" y="138"/>
                    </a:lnTo>
                    <a:lnTo>
                      <a:pt x="834" y="138"/>
                    </a:lnTo>
                    <a:lnTo>
                      <a:pt x="832" y="134"/>
                    </a:lnTo>
                    <a:lnTo>
                      <a:pt x="830" y="132"/>
                    </a:lnTo>
                    <a:lnTo>
                      <a:pt x="824" y="134"/>
                    </a:lnTo>
                    <a:lnTo>
                      <a:pt x="814" y="140"/>
                    </a:lnTo>
                    <a:lnTo>
                      <a:pt x="814" y="140"/>
                    </a:lnTo>
                    <a:lnTo>
                      <a:pt x="810" y="142"/>
                    </a:lnTo>
                    <a:lnTo>
                      <a:pt x="810" y="142"/>
                    </a:lnTo>
                    <a:lnTo>
                      <a:pt x="808" y="140"/>
                    </a:lnTo>
                    <a:lnTo>
                      <a:pt x="808" y="140"/>
                    </a:lnTo>
                    <a:lnTo>
                      <a:pt x="806" y="134"/>
                    </a:lnTo>
                    <a:lnTo>
                      <a:pt x="804" y="132"/>
                    </a:lnTo>
                    <a:lnTo>
                      <a:pt x="802" y="132"/>
                    </a:lnTo>
                    <a:lnTo>
                      <a:pt x="800" y="134"/>
                    </a:lnTo>
                    <a:lnTo>
                      <a:pt x="796" y="140"/>
                    </a:lnTo>
                    <a:lnTo>
                      <a:pt x="794" y="140"/>
                    </a:lnTo>
                    <a:lnTo>
                      <a:pt x="792" y="142"/>
                    </a:lnTo>
                    <a:lnTo>
                      <a:pt x="792" y="142"/>
                    </a:lnTo>
                    <a:lnTo>
                      <a:pt x="792" y="134"/>
                    </a:lnTo>
                    <a:lnTo>
                      <a:pt x="790" y="122"/>
                    </a:lnTo>
                    <a:lnTo>
                      <a:pt x="790" y="122"/>
                    </a:lnTo>
                    <a:lnTo>
                      <a:pt x="788" y="130"/>
                    </a:lnTo>
                    <a:lnTo>
                      <a:pt x="784" y="136"/>
                    </a:lnTo>
                    <a:lnTo>
                      <a:pt x="780" y="140"/>
                    </a:lnTo>
                    <a:lnTo>
                      <a:pt x="778" y="148"/>
                    </a:lnTo>
                    <a:lnTo>
                      <a:pt x="778" y="148"/>
                    </a:lnTo>
                    <a:lnTo>
                      <a:pt x="776" y="148"/>
                    </a:lnTo>
                    <a:lnTo>
                      <a:pt x="776" y="148"/>
                    </a:lnTo>
                    <a:lnTo>
                      <a:pt x="774" y="142"/>
                    </a:lnTo>
                    <a:lnTo>
                      <a:pt x="774" y="142"/>
                    </a:lnTo>
                    <a:lnTo>
                      <a:pt x="772" y="134"/>
                    </a:lnTo>
                    <a:lnTo>
                      <a:pt x="770" y="128"/>
                    </a:lnTo>
                    <a:lnTo>
                      <a:pt x="768" y="128"/>
                    </a:lnTo>
                    <a:lnTo>
                      <a:pt x="766" y="128"/>
                    </a:lnTo>
                    <a:lnTo>
                      <a:pt x="762" y="134"/>
                    </a:lnTo>
                    <a:lnTo>
                      <a:pt x="762" y="134"/>
                    </a:lnTo>
                    <a:lnTo>
                      <a:pt x="760" y="134"/>
                    </a:lnTo>
                    <a:lnTo>
                      <a:pt x="758" y="136"/>
                    </a:lnTo>
                    <a:lnTo>
                      <a:pt x="758" y="136"/>
                    </a:lnTo>
                    <a:lnTo>
                      <a:pt x="754" y="138"/>
                    </a:lnTo>
                    <a:lnTo>
                      <a:pt x="750" y="140"/>
                    </a:lnTo>
                    <a:lnTo>
                      <a:pt x="746" y="144"/>
                    </a:lnTo>
                    <a:lnTo>
                      <a:pt x="744" y="156"/>
                    </a:lnTo>
                    <a:lnTo>
                      <a:pt x="744" y="156"/>
                    </a:lnTo>
                    <a:lnTo>
                      <a:pt x="742" y="142"/>
                    </a:lnTo>
                    <a:lnTo>
                      <a:pt x="742" y="136"/>
                    </a:lnTo>
                    <a:lnTo>
                      <a:pt x="740" y="132"/>
                    </a:lnTo>
                    <a:lnTo>
                      <a:pt x="740" y="132"/>
                    </a:lnTo>
                    <a:lnTo>
                      <a:pt x="736" y="132"/>
                    </a:lnTo>
                    <a:lnTo>
                      <a:pt x="734" y="134"/>
                    </a:lnTo>
                    <a:lnTo>
                      <a:pt x="732" y="138"/>
                    </a:lnTo>
                    <a:lnTo>
                      <a:pt x="730" y="146"/>
                    </a:lnTo>
                    <a:lnTo>
                      <a:pt x="730" y="146"/>
                    </a:lnTo>
                    <a:lnTo>
                      <a:pt x="728" y="146"/>
                    </a:lnTo>
                    <a:lnTo>
                      <a:pt x="728" y="146"/>
                    </a:lnTo>
                    <a:lnTo>
                      <a:pt x="724" y="150"/>
                    </a:lnTo>
                    <a:lnTo>
                      <a:pt x="720" y="154"/>
                    </a:lnTo>
                    <a:lnTo>
                      <a:pt x="718" y="154"/>
                    </a:lnTo>
                    <a:lnTo>
                      <a:pt x="716" y="152"/>
                    </a:lnTo>
                    <a:lnTo>
                      <a:pt x="716" y="152"/>
                    </a:lnTo>
                    <a:lnTo>
                      <a:pt x="712" y="150"/>
                    </a:lnTo>
                    <a:lnTo>
                      <a:pt x="708" y="150"/>
                    </a:lnTo>
                    <a:lnTo>
                      <a:pt x="704" y="150"/>
                    </a:lnTo>
                    <a:lnTo>
                      <a:pt x="700" y="144"/>
                    </a:lnTo>
                    <a:lnTo>
                      <a:pt x="700" y="144"/>
                    </a:lnTo>
                    <a:lnTo>
                      <a:pt x="698" y="142"/>
                    </a:lnTo>
                    <a:lnTo>
                      <a:pt x="696" y="142"/>
                    </a:lnTo>
                    <a:lnTo>
                      <a:pt x="696" y="140"/>
                    </a:lnTo>
                    <a:lnTo>
                      <a:pt x="696" y="134"/>
                    </a:lnTo>
                    <a:lnTo>
                      <a:pt x="696" y="134"/>
                    </a:lnTo>
                    <a:lnTo>
                      <a:pt x="694" y="130"/>
                    </a:lnTo>
                    <a:lnTo>
                      <a:pt x="694" y="128"/>
                    </a:lnTo>
                    <a:lnTo>
                      <a:pt x="692" y="130"/>
                    </a:lnTo>
                    <a:lnTo>
                      <a:pt x="692" y="130"/>
                    </a:lnTo>
                    <a:lnTo>
                      <a:pt x="690" y="130"/>
                    </a:lnTo>
                    <a:lnTo>
                      <a:pt x="690" y="130"/>
                    </a:lnTo>
                    <a:lnTo>
                      <a:pt x="688" y="126"/>
                    </a:lnTo>
                    <a:lnTo>
                      <a:pt x="686" y="126"/>
                    </a:lnTo>
                    <a:lnTo>
                      <a:pt x="686" y="126"/>
                    </a:lnTo>
                    <a:lnTo>
                      <a:pt x="686" y="138"/>
                    </a:lnTo>
                    <a:lnTo>
                      <a:pt x="684" y="142"/>
                    </a:lnTo>
                    <a:lnTo>
                      <a:pt x="680" y="138"/>
                    </a:lnTo>
                    <a:lnTo>
                      <a:pt x="680" y="138"/>
                    </a:lnTo>
                    <a:lnTo>
                      <a:pt x="678" y="138"/>
                    </a:lnTo>
                    <a:lnTo>
                      <a:pt x="678" y="138"/>
                    </a:lnTo>
                    <a:lnTo>
                      <a:pt x="674" y="140"/>
                    </a:lnTo>
                    <a:lnTo>
                      <a:pt x="674" y="140"/>
                    </a:lnTo>
                    <a:lnTo>
                      <a:pt x="672" y="142"/>
                    </a:lnTo>
                    <a:lnTo>
                      <a:pt x="670" y="140"/>
                    </a:lnTo>
                    <a:lnTo>
                      <a:pt x="666" y="136"/>
                    </a:lnTo>
                    <a:lnTo>
                      <a:pt x="666" y="130"/>
                    </a:lnTo>
                    <a:lnTo>
                      <a:pt x="664" y="128"/>
                    </a:lnTo>
                    <a:lnTo>
                      <a:pt x="664" y="128"/>
                    </a:lnTo>
                    <a:lnTo>
                      <a:pt x="664" y="128"/>
                    </a:lnTo>
                    <a:lnTo>
                      <a:pt x="660" y="136"/>
                    </a:lnTo>
                    <a:lnTo>
                      <a:pt x="656" y="138"/>
                    </a:lnTo>
                    <a:lnTo>
                      <a:pt x="654" y="136"/>
                    </a:lnTo>
                    <a:lnTo>
                      <a:pt x="654" y="136"/>
                    </a:lnTo>
                    <a:lnTo>
                      <a:pt x="652" y="132"/>
                    </a:lnTo>
                    <a:lnTo>
                      <a:pt x="648" y="130"/>
                    </a:lnTo>
                    <a:lnTo>
                      <a:pt x="648" y="130"/>
                    </a:lnTo>
                    <a:lnTo>
                      <a:pt x="646" y="134"/>
                    </a:lnTo>
                    <a:lnTo>
                      <a:pt x="646" y="144"/>
                    </a:lnTo>
                    <a:lnTo>
                      <a:pt x="646" y="144"/>
                    </a:lnTo>
                    <a:lnTo>
                      <a:pt x="646" y="148"/>
                    </a:lnTo>
                    <a:lnTo>
                      <a:pt x="644" y="148"/>
                    </a:lnTo>
                    <a:lnTo>
                      <a:pt x="644" y="148"/>
                    </a:lnTo>
                    <a:lnTo>
                      <a:pt x="642" y="146"/>
                    </a:lnTo>
                    <a:lnTo>
                      <a:pt x="642" y="142"/>
                    </a:lnTo>
                    <a:lnTo>
                      <a:pt x="642" y="142"/>
                    </a:lnTo>
                    <a:lnTo>
                      <a:pt x="642" y="132"/>
                    </a:lnTo>
                    <a:lnTo>
                      <a:pt x="640" y="126"/>
                    </a:lnTo>
                    <a:lnTo>
                      <a:pt x="640" y="126"/>
                    </a:lnTo>
                    <a:lnTo>
                      <a:pt x="638" y="132"/>
                    </a:lnTo>
                    <a:lnTo>
                      <a:pt x="638" y="136"/>
                    </a:lnTo>
                    <a:lnTo>
                      <a:pt x="638" y="142"/>
                    </a:lnTo>
                    <a:lnTo>
                      <a:pt x="636" y="144"/>
                    </a:lnTo>
                    <a:lnTo>
                      <a:pt x="636" y="144"/>
                    </a:lnTo>
                    <a:lnTo>
                      <a:pt x="634" y="146"/>
                    </a:lnTo>
                    <a:lnTo>
                      <a:pt x="632" y="144"/>
                    </a:lnTo>
                    <a:lnTo>
                      <a:pt x="630" y="136"/>
                    </a:lnTo>
                    <a:lnTo>
                      <a:pt x="630" y="136"/>
                    </a:lnTo>
                    <a:lnTo>
                      <a:pt x="626" y="134"/>
                    </a:lnTo>
                    <a:lnTo>
                      <a:pt x="622" y="132"/>
                    </a:lnTo>
                    <a:lnTo>
                      <a:pt x="618" y="134"/>
                    </a:lnTo>
                    <a:lnTo>
                      <a:pt x="614" y="134"/>
                    </a:lnTo>
                    <a:lnTo>
                      <a:pt x="614" y="134"/>
                    </a:lnTo>
                    <a:lnTo>
                      <a:pt x="610" y="136"/>
                    </a:lnTo>
                    <a:lnTo>
                      <a:pt x="604" y="138"/>
                    </a:lnTo>
                    <a:lnTo>
                      <a:pt x="596" y="150"/>
                    </a:lnTo>
                    <a:lnTo>
                      <a:pt x="596" y="150"/>
                    </a:lnTo>
                    <a:lnTo>
                      <a:pt x="594" y="154"/>
                    </a:lnTo>
                    <a:lnTo>
                      <a:pt x="592" y="152"/>
                    </a:lnTo>
                    <a:lnTo>
                      <a:pt x="590" y="150"/>
                    </a:lnTo>
                    <a:lnTo>
                      <a:pt x="590" y="150"/>
                    </a:lnTo>
                    <a:lnTo>
                      <a:pt x="588" y="142"/>
                    </a:lnTo>
                    <a:lnTo>
                      <a:pt x="586" y="140"/>
                    </a:lnTo>
                    <a:lnTo>
                      <a:pt x="582" y="138"/>
                    </a:lnTo>
                    <a:lnTo>
                      <a:pt x="580" y="138"/>
                    </a:lnTo>
                    <a:lnTo>
                      <a:pt x="580" y="138"/>
                    </a:lnTo>
                    <a:lnTo>
                      <a:pt x="572" y="138"/>
                    </a:lnTo>
                    <a:lnTo>
                      <a:pt x="568" y="136"/>
                    </a:lnTo>
                    <a:lnTo>
                      <a:pt x="566" y="134"/>
                    </a:lnTo>
                    <a:lnTo>
                      <a:pt x="566" y="134"/>
                    </a:lnTo>
                    <a:lnTo>
                      <a:pt x="562" y="130"/>
                    </a:lnTo>
                    <a:lnTo>
                      <a:pt x="562" y="132"/>
                    </a:lnTo>
                    <a:lnTo>
                      <a:pt x="560" y="136"/>
                    </a:lnTo>
                    <a:lnTo>
                      <a:pt x="560" y="136"/>
                    </a:lnTo>
                    <a:lnTo>
                      <a:pt x="560" y="144"/>
                    </a:lnTo>
                    <a:lnTo>
                      <a:pt x="558" y="148"/>
                    </a:lnTo>
                    <a:lnTo>
                      <a:pt x="556" y="148"/>
                    </a:lnTo>
                    <a:lnTo>
                      <a:pt x="554" y="148"/>
                    </a:lnTo>
                    <a:lnTo>
                      <a:pt x="554" y="148"/>
                    </a:lnTo>
                    <a:lnTo>
                      <a:pt x="552" y="146"/>
                    </a:lnTo>
                    <a:lnTo>
                      <a:pt x="550" y="148"/>
                    </a:lnTo>
                    <a:lnTo>
                      <a:pt x="546" y="150"/>
                    </a:lnTo>
                    <a:lnTo>
                      <a:pt x="546" y="150"/>
                    </a:lnTo>
                    <a:lnTo>
                      <a:pt x="542" y="152"/>
                    </a:lnTo>
                    <a:lnTo>
                      <a:pt x="540" y="152"/>
                    </a:lnTo>
                    <a:lnTo>
                      <a:pt x="540" y="150"/>
                    </a:lnTo>
                    <a:lnTo>
                      <a:pt x="540" y="150"/>
                    </a:lnTo>
                    <a:lnTo>
                      <a:pt x="536" y="144"/>
                    </a:lnTo>
                    <a:lnTo>
                      <a:pt x="534" y="142"/>
                    </a:lnTo>
                    <a:lnTo>
                      <a:pt x="532" y="144"/>
                    </a:lnTo>
                    <a:lnTo>
                      <a:pt x="530" y="148"/>
                    </a:lnTo>
                    <a:lnTo>
                      <a:pt x="530" y="148"/>
                    </a:lnTo>
                    <a:lnTo>
                      <a:pt x="528" y="150"/>
                    </a:lnTo>
                    <a:lnTo>
                      <a:pt x="526" y="148"/>
                    </a:lnTo>
                    <a:lnTo>
                      <a:pt x="524" y="142"/>
                    </a:lnTo>
                    <a:lnTo>
                      <a:pt x="524" y="142"/>
                    </a:lnTo>
                    <a:lnTo>
                      <a:pt x="520" y="130"/>
                    </a:lnTo>
                    <a:lnTo>
                      <a:pt x="514" y="124"/>
                    </a:lnTo>
                    <a:lnTo>
                      <a:pt x="514" y="124"/>
                    </a:lnTo>
                    <a:lnTo>
                      <a:pt x="512" y="120"/>
                    </a:lnTo>
                    <a:lnTo>
                      <a:pt x="510" y="120"/>
                    </a:lnTo>
                    <a:lnTo>
                      <a:pt x="508" y="122"/>
                    </a:lnTo>
                    <a:lnTo>
                      <a:pt x="508" y="132"/>
                    </a:lnTo>
                    <a:lnTo>
                      <a:pt x="508" y="132"/>
                    </a:lnTo>
                    <a:lnTo>
                      <a:pt x="508" y="138"/>
                    </a:lnTo>
                    <a:lnTo>
                      <a:pt x="506" y="140"/>
                    </a:lnTo>
                    <a:lnTo>
                      <a:pt x="504" y="140"/>
                    </a:lnTo>
                    <a:lnTo>
                      <a:pt x="504" y="138"/>
                    </a:lnTo>
                    <a:lnTo>
                      <a:pt x="504" y="138"/>
                    </a:lnTo>
                    <a:lnTo>
                      <a:pt x="502" y="132"/>
                    </a:lnTo>
                    <a:lnTo>
                      <a:pt x="498" y="130"/>
                    </a:lnTo>
                    <a:lnTo>
                      <a:pt x="496" y="128"/>
                    </a:lnTo>
                    <a:lnTo>
                      <a:pt x="494" y="130"/>
                    </a:lnTo>
                    <a:lnTo>
                      <a:pt x="490" y="134"/>
                    </a:lnTo>
                    <a:lnTo>
                      <a:pt x="488" y="138"/>
                    </a:lnTo>
                    <a:lnTo>
                      <a:pt x="488" y="138"/>
                    </a:lnTo>
                    <a:lnTo>
                      <a:pt x="486" y="140"/>
                    </a:lnTo>
                    <a:lnTo>
                      <a:pt x="484" y="142"/>
                    </a:lnTo>
                    <a:lnTo>
                      <a:pt x="482" y="142"/>
                    </a:lnTo>
                    <a:lnTo>
                      <a:pt x="480" y="140"/>
                    </a:lnTo>
                    <a:lnTo>
                      <a:pt x="478" y="128"/>
                    </a:lnTo>
                    <a:lnTo>
                      <a:pt x="478" y="128"/>
                    </a:lnTo>
                    <a:lnTo>
                      <a:pt x="476" y="134"/>
                    </a:lnTo>
                    <a:lnTo>
                      <a:pt x="472" y="140"/>
                    </a:lnTo>
                    <a:lnTo>
                      <a:pt x="470" y="140"/>
                    </a:lnTo>
                    <a:lnTo>
                      <a:pt x="468" y="136"/>
                    </a:lnTo>
                    <a:lnTo>
                      <a:pt x="468" y="136"/>
                    </a:lnTo>
                    <a:lnTo>
                      <a:pt x="466" y="130"/>
                    </a:lnTo>
                    <a:lnTo>
                      <a:pt x="464" y="126"/>
                    </a:lnTo>
                    <a:lnTo>
                      <a:pt x="462" y="126"/>
                    </a:lnTo>
                    <a:lnTo>
                      <a:pt x="460" y="128"/>
                    </a:lnTo>
                    <a:lnTo>
                      <a:pt x="456" y="134"/>
                    </a:lnTo>
                    <a:lnTo>
                      <a:pt x="454" y="140"/>
                    </a:lnTo>
                    <a:lnTo>
                      <a:pt x="454" y="140"/>
                    </a:lnTo>
                    <a:lnTo>
                      <a:pt x="452" y="144"/>
                    </a:lnTo>
                    <a:lnTo>
                      <a:pt x="450" y="146"/>
                    </a:lnTo>
                    <a:lnTo>
                      <a:pt x="448" y="138"/>
                    </a:lnTo>
                    <a:lnTo>
                      <a:pt x="448" y="138"/>
                    </a:lnTo>
                    <a:lnTo>
                      <a:pt x="446" y="132"/>
                    </a:lnTo>
                    <a:lnTo>
                      <a:pt x="444" y="128"/>
                    </a:lnTo>
                    <a:lnTo>
                      <a:pt x="442" y="126"/>
                    </a:lnTo>
                    <a:lnTo>
                      <a:pt x="440" y="126"/>
                    </a:lnTo>
                    <a:lnTo>
                      <a:pt x="438" y="132"/>
                    </a:lnTo>
                    <a:lnTo>
                      <a:pt x="438" y="132"/>
                    </a:lnTo>
                    <a:lnTo>
                      <a:pt x="434" y="136"/>
                    </a:lnTo>
                    <a:lnTo>
                      <a:pt x="430" y="140"/>
                    </a:lnTo>
                    <a:lnTo>
                      <a:pt x="426" y="140"/>
                    </a:lnTo>
                    <a:lnTo>
                      <a:pt x="422" y="138"/>
                    </a:lnTo>
                    <a:lnTo>
                      <a:pt x="422" y="138"/>
                    </a:lnTo>
                    <a:lnTo>
                      <a:pt x="416" y="134"/>
                    </a:lnTo>
                    <a:lnTo>
                      <a:pt x="412" y="132"/>
                    </a:lnTo>
                    <a:lnTo>
                      <a:pt x="410" y="134"/>
                    </a:lnTo>
                    <a:lnTo>
                      <a:pt x="408" y="136"/>
                    </a:lnTo>
                    <a:lnTo>
                      <a:pt x="404" y="146"/>
                    </a:lnTo>
                    <a:lnTo>
                      <a:pt x="404" y="146"/>
                    </a:lnTo>
                    <a:lnTo>
                      <a:pt x="402" y="152"/>
                    </a:lnTo>
                    <a:lnTo>
                      <a:pt x="396" y="152"/>
                    </a:lnTo>
                    <a:lnTo>
                      <a:pt x="392" y="150"/>
                    </a:lnTo>
                    <a:lnTo>
                      <a:pt x="388" y="146"/>
                    </a:lnTo>
                    <a:lnTo>
                      <a:pt x="388" y="146"/>
                    </a:lnTo>
                    <a:lnTo>
                      <a:pt x="386" y="140"/>
                    </a:lnTo>
                    <a:lnTo>
                      <a:pt x="386" y="140"/>
                    </a:lnTo>
                    <a:lnTo>
                      <a:pt x="384" y="142"/>
                    </a:lnTo>
                    <a:lnTo>
                      <a:pt x="384" y="142"/>
                    </a:lnTo>
                    <a:lnTo>
                      <a:pt x="380" y="150"/>
                    </a:lnTo>
                    <a:lnTo>
                      <a:pt x="380" y="150"/>
                    </a:lnTo>
                    <a:lnTo>
                      <a:pt x="378" y="150"/>
                    </a:lnTo>
                    <a:lnTo>
                      <a:pt x="374" y="146"/>
                    </a:lnTo>
                    <a:lnTo>
                      <a:pt x="372" y="138"/>
                    </a:lnTo>
                    <a:lnTo>
                      <a:pt x="372" y="138"/>
                    </a:lnTo>
                    <a:lnTo>
                      <a:pt x="370" y="130"/>
                    </a:lnTo>
                    <a:lnTo>
                      <a:pt x="366" y="128"/>
                    </a:lnTo>
                    <a:lnTo>
                      <a:pt x="364" y="132"/>
                    </a:lnTo>
                    <a:lnTo>
                      <a:pt x="362" y="136"/>
                    </a:lnTo>
                    <a:lnTo>
                      <a:pt x="362" y="136"/>
                    </a:lnTo>
                    <a:lnTo>
                      <a:pt x="360" y="142"/>
                    </a:lnTo>
                    <a:lnTo>
                      <a:pt x="358" y="142"/>
                    </a:lnTo>
                    <a:lnTo>
                      <a:pt x="356" y="140"/>
                    </a:lnTo>
                    <a:lnTo>
                      <a:pt x="356" y="140"/>
                    </a:lnTo>
                    <a:lnTo>
                      <a:pt x="354" y="138"/>
                    </a:lnTo>
                    <a:lnTo>
                      <a:pt x="352" y="138"/>
                    </a:lnTo>
                    <a:lnTo>
                      <a:pt x="346" y="140"/>
                    </a:lnTo>
                    <a:lnTo>
                      <a:pt x="346" y="140"/>
                    </a:lnTo>
                    <a:lnTo>
                      <a:pt x="344" y="142"/>
                    </a:lnTo>
                    <a:lnTo>
                      <a:pt x="342" y="142"/>
                    </a:lnTo>
                    <a:lnTo>
                      <a:pt x="340" y="138"/>
                    </a:lnTo>
                    <a:lnTo>
                      <a:pt x="338" y="132"/>
                    </a:lnTo>
                    <a:lnTo>
                      <a:pt x="338" y="132"/>
                    </a:lnTo>
                    <a:lnTo>
                      <a:pt x="338" y="126"/>
                    </a:lnTo>
                    <a:lnTo>
                      <a:pt x="336" y="126"/>
                    </a:lnTo>
                    <a:lnTo>
                      <a:pt x="334" y="132"/>
                    </a:lnTo>
                    <a:lnTo>
                      <a:pt x="334" y="132"/>
                    </a:lnTo>
                    <a:lnTo>
                      <a:pt x="334" y="136"/>
                    </a:lnTo>
                    <a:lnTo>
                      <a:pt x="332" y="138"/>
                    </a:lnTo>
                    <a:lnTo>
                      <a:pt x="330" y="138"/>
                    </a:lnTo>
                    <a:lnTo>
                      <a:pt x="328" y="138"/>
                    </a:lnTo>
                    <a:lnTo>
                      <a:pt x="328" y="138"/>
                    </a:lnTo>
                    <a:lnTo>
                      <a:pt x="326" y="134"/>
                    </a:lnTo>
                    <a:lnTo>
                      <a:pt x="322" y="132"/>
                    </a:lnTo>
                    <a:lnTo>
                      <a:pt x="322" y="132"/>
                    </a:lnTo>
                    <a:lnTo>
                      <a:pt x="318" y="132"/>
                    </a:lnTo>
                    <a:lnTo>
                      <a:pt x="316" y="130"/>
                    </a:lnTo>
                    <a:lnTo>
                      <a:pt x="314" y="132"/>
                    </a:lnTo>
                    <a:lnTo>
                      <a:pt x="312" y="134"/>
                    </a:lnTo>
                    <a:lnTo>
                      <a:pt x="310" y="144"/>
                    </a:lnTo>
                    <a:lnTo>
                      <a:pt x="310" y="144"/>
                    </a:lnTo>
                    <a:lnTo>
                      <a:pt x="308" y="148"/>
                    </a:lnTo>
                    <a:lnTo>
                      <a:pt x="306" y="150"/>
                    </a:lnTo>
                    <a:lnTo>
                      <a:pt x="304" y="148"/>
                    </a:lnTo>
                    <a:lnTo>
                      <a:pt x="302" y="142"/>
                    </a:lnTo>
                    <a:lnTo>
                      <a:pt x="302" y="142"/>
                    </a:lnTo>
                    <a:lnTo>
                      <a:pt x="302" y="138"/>
                    </a:lnTo>
                    <a:lnTo>
                      <a:pt x="300" y="136"/>
                    </a:lnTo>
                    <a:lnTo>
                      <a:pt x="300" y="136"/>
                    </a:lnTo>
                    <a:lnTo>
                      <a:pt x="296" y="138"/>
                    </a:lnTo>
                    <a:lnTo>
                      <a:pt x="294" y="138"/>
                    </a:lnTo>
                    <a:lnTo>
                      <a:pt x="286" y="136"/>
                    </a:lnTo>
                    <a:lnTo>
                      <a:pt x="284" y="136"/>
                    </a:lnTo>
                    <a:lnTo>
                      <a:pt x="280" y="136"/>
                    </a:lnTo>
                    <a:lnTo>
                      <a:pt x="278" y="140"/>
                    </a:lnTo>
                    <a:lnTo>
                      <a:pt x="274" y="146"/>
                    </a:lnTo>
                    <a:lnTo>
                      <a:pt x="274" y="146"/>
                    </a:lnTo>
                    <a:lnTo>
                      <a:pt x="272" y="152"/>
                    </a:lnTo>
                    <a:lnTo>
                      <a:pt x="268" y="154"/>
                    </a:lnTo>
                    <a:lnTo>
                      <a:pt x="268" y="154"/>
                    </a:lnTo>
                    <a:lnTo>
                      <a:pt x="266" y="154"/>
                    </a:lnTo>
                    <a:lnTo>
                      <a:pt x="262" y="142"/>
                    </a:lnTo>
                    <a:lnTo>
                      <a:pt x="262" y="142"/>
                    </a:lnTo>
                    <a:lnTo>
                      <a:pt x="260" y="138"/>
                    </a:lnTo>
                    <a:lnTo>
                      <a:pt x="256" y="138"/>
                    </a:lnTo>
                    <a:lnTo>
                      <a:pt x="252" y="138"/>
                    </a:lnTo>
                    <a:lnTo>
                      <a:pt x="248" y="136"/>
                    </a:lnTo>
                    <a:lnTo>
                      <a:pt x="248" y="136"/>
                    </a:lnTo>
                    <a:lnTo>
                      <a:pt x="246" y="138"/>
                    </a:lnTo>
                    <a:lnTo>
                      <a:pt x="244" y="138"/>
                    </a:lnTo>
                    <a:lnTo>
                      <a:pt x="244" y="138"/>
                    </a:lnTo>
                    <a:lnTo>
                      <a:pt x="240" y="130"/>
                    </a:lnTo>
                    <a:lnTo>
                      <a:pt x="238" y="130"/>
                    </a:lnTo>
                    <a:lnTo>
                      <a:pt x="236" y="130"/>
                    </a:lnTo>
                    <a:lnTo>
                      <a:pt x="234" y="136"/>
                    </a:lnTo>
                    <a:lnTo>
                      <a:pt x="232" y="148"/>
                    </a:lnTo>
                    <a:lnTo>
                      <a:pt x="232" y="148"/>
                    </a:lnTo>
                    <a:lnTo>
                      <a:pt x="232" y="148"/>
                    </a:lnTo>
                    <a:lnTo>
                      <a:pt x="232" y="148"/>
                    </a:lnTo>
                    <a:lnTo>
                      <a:pt x="228" y="150"/>
                    </a:lnTo>
                    <a:lnTo>
                      <a:pt x="222" y="150"/>
                    </a:lnTo>
                    <a:lnTo>
                      <a:pt x="216" y="148"/>
                    </a:lnTo>
                    <a:lnTo>
                      <a:pt x="212" y="146"/>
                    </a:lnTo>
                    <a:lnTo>
                      <a:pt x="212" y="146"/>
                    </a:lnTo>
                    <a:lnTo>
                      <a:pt x="210" y="140"/>
                    </a:lnTo>
                    <a:lnTo>
                      <a:pt x="210" y="140"/>
                    </a:lnTo>
                    <a:lnTo>
                      <a:pt x="208" y="140"/>
                    </a:lnTo>
                    <a:lnTo>
                      <a:pt x="208" y="140"/>
                    </a:lnTo>
                    <a:lnTo>
                      <a:pt x="206" y="144"/>
                    </a:lnTo>
                    <a:lnTo>
                      <a:pt x="202" y="146"/>
                    </a:lnTo>
                    <a:lnTo>
                      <a:pt x="200" y="144"/>
                    </a:lnTo>
                    <a:lnTo>
                      <a:pt x="198" y="142"/>
                    </a:lnTo>
                    <a:lnTo>
                      <a:pt x="192" y="132"/>
                    </a:lnTo>
                    <a:lnTo>
                      <a:pt x="188" y="126"/>
                    </a:lnTo>
                    <a:lnTo>
                      <a:pt x="188" y="126"/>
                    </a:lnTo>
                    <a:lnTo>
                      <a:pt x="186" y="120"/>
                    </a:lnTo>
                    <a:lnTo>
                      <a:pt x="184" y="118"/>
                    </a:lnTo>
                    <a:lnTo>
                      <a:pt x="182" y="120"/>
                    </a:lnTo>
                    <a:lnTo>
                      <a:pt x="182" y="120"/>
                    </a:lnTo>
                    <a:lnTo>
                      <a:pt x="180" y="124"/>
                    </a:lnTo>
                    <a:lnTo>
                      <a:pt x="180" y="128"/>
                    </a:lnTo>
                    <a:lnTo>
                      <a:pt x="182" y="134"/>
                    </a:lnTo>
                    <a:lnTo>
                      <a:pt x="182" y="138"/>
                    </a:lnTo>
                    <a:lnTo>
                      <a:pt x="182" y="138"/>
                    </a:lnTo>
                    <a:lnTo>
                      <a:pt x="176" y="136"/>
                    </a:lnTo>
                    <a:lnTo>
                      <a:pt x="170" y="136"/>
                    </a:lnTo>
                    <a:lnTo>
                      <a:pt x="164" y="140"/>
                    </a:lnTo>
                    <a:lnTo>
                      <a:pt x="158" y="144"/>
                    </a:lnTo>
                    <a:lnTo>
                      <a:pt x="158" y="144"/>
                    </a:lnTo>
                    <a:lnTo>
                      <a:pt x="156" y="144"/>
                    </a:lnTo>
                    <a:lnTo>
                      <a:pt x="154" y="142"/>
                    </a:lnTo>
                    <a:lnTo>
                      <a:pt x="152" y="138"/>
                    </a:lnTo>
                    <a:lnTo>
                      <a:pt x="152" y="138"/>
                    </a:lnTo>
                    <a:lnTo>
                      <a:pt x="148" y="136"/>
                    </a:lnTo>
                    <a:lnTo>
                      <a:pt x="144" y="136"/>
                    </a:lnTo>
                    <a:lnTo>
                      <a:pt x="140" y="132"/>
                    </a:lnTo>
                    <a:lnTo>
                      <a:pt x="136" y="126"/>
                    </a:lnTo>
                    <a:lnTo>
                      <a:pt x="136" y="126"/>
                    </a:lnTo>
                    <a:lnTo>
                      <a:pt x="136" y="126"/>
                    </a:lnTo>
                    <a:lnTo>
                      <a:pt x="134" y="126"/>
                    </a:lnTo>
                    <a:lnTo>
                      <a:pt x="134" y="126"/>
                    </a:lnTo>
                    <a:lnTo>
                      <a:pt x="134" y="134"/>
                    </a:lnTo>
                    <a:lnTo>
                      <a:pt x="132" y="136"/>
                    </a:lnTo>
                    <a:lnTo>
                      <a:pt x="130" y="138"/>
                    </a:lnTo>
                    <a:lnTo>
                      <a:pt x="128" y="142"/>
                    </a:lnTo>
                    <a:lnTo>
                      <a:pt x="128" y="142"/>
                    </a:lnTo>
                    <a:lnTo>
                      <a:pt x="124" y="148"/>
                    </a:lnTo>
                    <a:lnTo>
                      <a:pt x="124" y="148"/>
                    </a:lnTo>
                    <a:lnTo>
                      <a:pt x="124" y="148"/>
                    </a:lnTo>
                    <a:lnTo>
                      <a:pt x="120" y="140"/>
                    </a:lnTo>
                    <a:lnTo>
                      <a:pt x="120" y="140"/>
                    </a:lnTo>
                    <a:lnTo>
                      <a:pt x="118" y="132"/>
                    </a:lnTo>
                    <a:lnTo>
                      <a:pt x="116" y="128"/>
                    </a:lnTo>
                    <a:lnTo>
                      <a:pt x="114" y="128"/>
                    </a:lnTo>
                    <a:lnTo>
                      <a:pt x="114" y="128"/>
                    </a:lnTo>
                    <a:lnTo>
                      <a:pt x="110" y="134"/>
                    </a:lnTo>
                    <a:lnTo>
                      <a:pt x="110" y="134"/>
                    </a:lnTo>
                    <a:lnTo>
                      <a:pt x="106" y="140"/>
                    </a:lnTo>
                    <a:lnTo>
                      <a:pt x="104" y="142"/>
                    </a:lnTo>
                    <a:lnTo>
                      <a:pt x="100" y="142"/>
                    </a:lnTo>
                    <a:lnTo>
                      <a:pt x="94" y="138"/>
                    </a:lnTo>
                    <a:lnTo>
                      <a:pt x="94" y="138"/>
                    </a:lnTo>
                    <a:lnTo>
                      <a:pt x="90" y="134"/>
                    </a:lnTo>
                    <a:lnTo>
                      <a:pt x="90" y="134"/>
                    </a:lnTo>
                    <a:lnTo>
                      <a:pt x="88" y="134"/>
                    </a:lnTo>
                    <a:lnTo>
                      <a:pt x="86" y="140"/>
                    </a:lnTo>
                    <a:lnTo>
                      <a:pt x="84" y="150"/>
                    </a:lnTo>
                    <a:lnTo>
                      <a:pt x="84" y="150"/>
                    </a:lnTo>
                    <a:lnTo>
                      <a:pt x="80" y="150"/>
                    </a:lnTo>
                    <a:lnTo>
                      <a:pt x="78" y="148"/>
                    </a:lnTo>
                    <a:lnTo>
                      <a:pt x="74" y="148"/>
                    </a:lnTo>
                    <a:lnTo>
                      <a:pt x="70" y="150"/>
                    </a:lnTo>
                    <a:lnTo>
                      <a:pt x="70" y="150"/>
                    </a:lnTo>
                    <a:lnTo>
                      <a:pt x="68" y="152"/>
                    </a:lnTo>
                    <a:lnTo>
                      <a:pt x="66" y="154"/>
                    </a:lnTo>
                    <a:lnTo>
                      <a:pt x="60" y="152"/>
                    </a:lnTo>
                    <a:lnTo>
                      <a:pt x="56" y="150"/>
                    </a:lnTo>
                    <a:lnTo>
                      <a:pt x="50" y="150"/>
                    </a:lnTo>
                    <a:lnTo>
                      <a:pt x="50" y="150"/>
                    </a:lnTo>
                    <a:lnTo>
                      <a:pt x="48" y="146"/>
                    </a:lnTo>
                    <a:lnTo>
                      <a:pt x="48" y="146"/>
                    </a:lnTo>
                    <a:lnTo>
                      <a:pt x="46" y="132"/>
                    </a:lnTo>
                    <a:lnTo>
                      <a:pt x="42" y="128"/>
                    </a:lnTo>
                    <a:lnTo>
                      <a:pt x="36" y="126"/>
                    </a:lnTo>
                    <a:lnTo>
                      <a:pt x="32" y="126"/>
                    </a:lnTo>
                    <a:lnTo>
                      <a:pt x="32" y="126"/>
                    </a:lnTo>
                    <a:lnTo>
                      <a:pt x="32" y="130"/>
                    </a:lnTo>
                    <a:lnTo>
                      <a:pt x="34" y="134"/>
                    </a:lnTo>
                    <a:lnTo>
                      <a:pt x="34" y="138"/>
                    </a:lnTo>
                    <a:lnTo>
                      <a:pt x="34" y="142"/>
                    </a:lnTo>
                    <a:lnTo>
                      <a:pt x="34" y="142"/>
                    </a:lnTo>
                    <a:lnTo>
                      <a:pt x="32" y="144"/>
                    </a:lnTo>
                    <a:lnTo>
                      <a:pt x="30" y="142"/>
                    </a:lnTo>
                    <a:lnTo>
                      <a:pt x="30" y="140"/>
                    </a:lnTo>
                    <a:lnTo>
                      <a:pt x="28" y="140"/>
                    </a:lnTo>
                    <a:lnTo>
                      <a:pt x="28" y="140"/>
                    </a:lnTo>
                    <a:lnTo>
                      <a:pt x="24" y="142"/>
                    </a:lnTo>
                    <a:lnTo>
                      <a:pt x="20" y="142"/>
                    </a:lnTo>
                    <a:lnTo>
                      <a:pt x="18" y="140"/>
                    </a:lnTo>
                    <a:lnTo>
                      <a:pt x="14" y="136"/>
                    </a:lnTo>
                    <a:lnTo>
                      <a:pt x="10" y="124"/>
                    </a:lnTo>
                    <a:lnTo>
                      <a:pt x="4" y="116"/>
                    </a:lnTo>
                    <a:lnTo>
                      <a:pt x="4" y="116"/>
                    </a:lnTo>
                    <a:lnTo>
                      <a:pt x="2" y="108"/>
                    </a:lnTo>
                    <a:lnTo>
                      <a:pt x="0" y="98"/>
                    </a:lnTo>
                    <a:lnTo>
                      <a:pt x="0" y="88"/>
                    </a:lnTo>
                    <a:lnTo>
                      <a:pt x="2" y="80"/>
                    </a:lnTo>
                    <a:lnTo>
                      <a:pt x="2" y="80"/>
                    </a:lnTo>
                    <a:lnTo>
                      <a:pt x="4" y="78"/>
                    </a:lnTo>
                    <a:lnTo>
                      <a:pt x="4" y="78"/>
                    </a:lnTo>
                    <a:lnTo>
                      <a:pt x="6" y="84"/>
                    </a:lnTo>
                    <a:lnTo>
                      <a:pt x="10" y="88"/>
                    </a:lnTo>
                    <a:lnTo>
                      <a:pt x="16" y="94"/>
                    </a:lnTo>
                    <a:lnTo>
                      <a:pt x="16" y="94"/>
                    </a:lnTo>
                    <a:lnTo>
                      <a:pt x="18" y="100"/>
                    </a:lnTo>
                    <a:lnTo>
                      <a:pt x="20" y="102"/>
                    </a:lnTo>
                    <a:lnTo>
                      <a:pt x="22" y="100"/>
                    </a:lnTo>
                    <a:lnTo>
                      <a:pt x="24" y="90"/>
                    </a:lnTo>
                    <a:lnTo>
                      <a:pt x="24" y="90"/>
                    </a:lnTo>
                    <a:lnTo>
                      <a:pt x="24" y="100"/>
                    </a:lnTo>
                    <a:lnTo>
                      <a:pt x="26" y="104"/>
                    </a:lnTo>
                    <a:lnTo>
                      <a:pt x="28" y="106"/>
                    </a:lnTo>
                    <a:lnTo>
                      <a:pt x="32" y="104"/>
                    </a:lnTo>
                    <a:lnTo>
                      <a:pt x="32" y="104"/>
                    </a:lnTo>
                    <a:lnTo>
                      <a:pt x="44" y="90"/>
                    </a:lnTo>
                    <a:lnTo>
                      <a:pt x="44" y="90"/>
                    </a:lnTo>
                    <a:lnTo>
                      <a:pt x="48" y="88"/>
                    </a:lnTo>
                    <a:lnTo>
                      <a:pt x="48" y="94"/>
                    </a:lnTo>
                    <a:lnTo>
                      <a:pt x="48" y="94"/>
                    </a:lnTo>
                    <a:lnTo>
                      <a:pt x="50" y="98"/>
                    </a:lnTo>
                    <a:lnTo>
                      <a:pt x="54" y="98"/>
                    </a:lnTo>
                    <a:lnTo>
                      <a:pt x="54" y="98"/>
                    </a:lnTo>
                    <a:lnTo>
                      <a:pt x="54" y="96"/>
                    </a:lnTo>
                    <a:lnTo>
                      <a:pt x="54" y="92"/>
                    </a:lnTo>
                    <a:lnTo>
                      <a:pt x="54" y="88"/>
                    </a:lnTo>
                    <a:lnTo>
                      <a:pt x="54" y="88"/>
                    </a:lnTo>
                    <a:lnTo>
                      <a:pt x="54" y="82"/>
                    </a:lnTo>
                    <a:lnTo>
                      <a:pt x="56" y="82"/>
                    </a:lnTo>
                    <a:lnTo>
                      <a:pt x="56" y="82"/>
                    </a:lnTo>
                    <a:lnTo>
                      <a:pt x="56" y="82"/>
                    </a:lnTo>
                    <a:lnTo>
                      <a:pt x="58" y="88"/>
                    </a:lnTo>
                    <a:lnTo>
                      <a:pt x="62" y="92"/>
                    </a:lnTo>
                    <a:lnTo>
                      <a:pt x="64" y="94"/>
                    </a:lnTo>
                    <a:lnTo>
                      <a:pt x="66" y="92"/>
                    </a:lnTo>
                    <a:lnTo>
                      <a:pt x="70" y="88"/>
                    </a:lnTo>
                    <a:lnTo>
                      <a:pt x="74" y="84"/>
                    </a:lnTo>
                    <a:lnTo>
                      <a:pt x="74" y="84"/>
                    </a:lnTo>
                    <a:lnTo>
                      <a:pt x="78" y="82"/>
                    </a:lnTo>
                    <a:lnTo>
                      <a:pt x="82" y="84"/>
                    </a:lnTo>
                    <a:lnTo>
                      <a:pt x="84" y="88"/>
                    </a:lnTo>
                    <a:lnTo>
                      <a:pt x="84" y="98"/>
                    </a:lnTo>
                    <a:lnTo>
                      <a:pt x="84" y="98"/>
                    </a:lnTo>
                    <a:lnTo>
                      <a:pt x="86" y="102"/>
                    </a:lnTo>
                    <a:lnTo>
                      <a:pt x="86" y="102"/>
                    </a:lnTo>
                    <a:lnTo>
                      <a:pt x="86" y="102"/>
                    </a:lnTo>
                    <a:lnTo>
                      <a:pt x="90" y="102"/>
                    </a:lnTo>
                    <a:lnTo>
                      <a:pt x="92" y="102"/>
                    </a:lnTo>
                    <a:lnTo>
                      <a:pt x="94" y="98"/>
                    </a:lnTo>
                    <a:lnTo>
                      <a:pt x="94" y="98"/>
                    </a:lnTo>
                    <a:lnTo>
                      <a:pt x="94" y="92"/>
                    </a:lnTo>
                    <a:lnTo>
                      <a:pt x="96" y="90"/>
                    </a:lnTo>
                    <a:lnTo>
                      <a:pt x="100" y="90"/>
                    </a:lnTo>
                    <a:lnTo>
                      <a:pt x="100" y="90"/>
                    </a:lnTo>
                    <a:lnTo>
                      <a:pt x="116" y="94"/>
                    </a:lnTo>
                    <a:lnTo>
                      <a:pt x="122" y="92"/>
                    </a:lnTo>
                    <a:lnTo>
                      <a:pt x="130" y="90"/>
                    </a:lnTo>
                    <a:lnTo>
                      <a:pt x="130" y="90"/>
                    </a:lnTo>
                    <a:lnTo>
                      <a:pt x="136" y="88"/>
                    </a:lnTo>
                    <a:lnTo>
                      <a:pt x="140" y="90"/>
                    </a:lnTo>
                    <a:lnTo>
                      <a:pt x="144" y="94"/>
                    </a:lnTo>
                    <a:lnTo>
                      <a:pt x="144" y="94"/>
                    </a:lnTo>
                    <a:lnTo>
                      <a:pt x="146" y="94"/>
                    </a:lnTo>
                    <a:lnTo>
                      <a:pt x="148" y="92"/>
                    </a:lnTo>
                    <a:lnTo>
                      <a:pt x="148" y="92"/>
                    </a:lnTo>
                    <a:lnTo>
                      <a:pt x="152" y="88"/>
                    </a:lnTo>
                    <a:lnTo>
                      <a:pt x="158" y="88"/>
                    </a:lnTo>
                    <a:lnTo>
                      <a:pt x="162" y="92"/>
                    </a:lnTo>
                    <a:lnTo>
                      <a:pt x="166" y="100"/>
                    </a:lnTo>
                    <a:lnTo>
                      <a:pt x="166" y="100"/>
                    </a:lnTo>
                    <a:lnTo>
                      <a:pt x="168" y="102"/>
                    </a:lnTo>
                    <a:lnTo>
                      <a:pt x="170" y="100"/>
                    </a:lnTo>
                    <a:lnTo>
                      <a:pt x="170" y="100"/>
                    </a:lnTo>
                    <a:lnTo>
                      <a:pt x="178" y="92"/>
                    </a:lnTo>
                    <a:lnTo>
                      <a:pt x="180" y="90"/>
                    </a:lnTo>
                    <a:lnTo>
                      <a:pt x="182" y="92"/>
                    </a:lnTo>
                    <a:lnTo>
                      <a:pt x="186" y="100"/>
                    </a:lnTo>
                    <a:lnTo>
                      <a:pt x="186" y="100"/>
                    </a:lnTo>
                    <a:lnTo>
                      <a:pt x="188" y="102"/>
                    </a:lnTo>
                    <a:lnTo>
                      <a:pt x="190" y="100"/>
                    </a:lnTo>
                    <a:lnTo>
                      <a:pt x="190" y="100"/>
                    </a:lnTo>
                    <a:lnTo>
                      <a:pt x="192" y="92"/>
                    </a:lnTo>
                    <a:lnTo>
                      <a:pt x="196" y="90"/>
                    </a:lnTo>
                    <a:lnTo>
                      <a:pt x="198" y="88"/>
                    </a:lnTo>
                    <a:lnTo>
                      <a:pt x="202" y="88"/>
                    </a:lnTo>
                    <a:lnTo>
                      <a:pt x="208" y="92"/>
                    </a:lnTo>
                    <a:lnTo>
                      <a:pt x="212" y="94"/>
                    </a:lnTo>
                    <a:lnTo>
                      <a:pt x="214" y="94"/>
                    </a:lnTo>
                    <a:lnTo>
                      <a:pt x="214" y="94"/>
                    </a:lnTo>
                    <a:lnTo>
                      <a:pt x="216" y="98"/>
                    </a:lnTo>
                    <a:lnTo>
                      <a:pt x="218" y="106"/>
                    </a:lnTo>
                    <a:lnTo>
                      <a:pt x="218" y="106"/>
                    </a:lnTo>
                    <a:lnTo>
                      <a:pt x="218" y="112"/>
                    </a:lnTo>
                    <a:lnTo>
                      <a:pt x="220" y="114"/>
                    </a:lnTo>
                    <a:lnTo>
                      <a:pt x="222" y="114"/>
                    </a:lnTo>
                    <a:lnTo>
                      <a:pt x="222" y="114"/>
                    </a:lnTo>
                    <a:lnTo>
                      <a:pt x="222" y="112"/>
                    </a:lnTo>
                    <a:lnTo>
                      <a:pt x="222" y="110"/>
                    </a:lnTo>
                    <a:lnTo>
                      <a:pt x="222" y="102"/>
                    </a:lnTo>
                    <a:lnTo>
                      <a:pt x="222" y="102"/>
                    </a:lnTo>
                    <a:lnTo>
                      <a:pt x="222" y="94"/>
                    </a:lnTo>
                    <a:lnTo>
                      <a:pt x="222" y="94"/>
                    </a:lnTo>
                    <a:lnTo>
                      <a:pt x="224" y="94"/>
                    </a:lnTo>
                    <a:lnTo>
                      <a:pt x="226" y="96"/>
                    </a:lnTo>
                    <a:lnTo>
                      <a:pt x="226" y="98"/>
                    </a:lnTo>
                    <a:lnTo>
                      <a:pt x="226" y="98"/>
                    </a:lnTo>
                    <a:lnTo>
                      <a:pt x="234" y="106"/>
                    </a:lnTo>
                    <a:lnTo>
                      <a:pt x="236" y="106"/>
                    </a:lnTo>
                    <a:lnTo>
                      <a:pt x="238" y="106"/>
                    </a:lnTo>
                    <a:lnTo>
                      <a:pt x="242" y="96"/>
                    </a:lnTo>
                    <a:lnTo>
                      <a:pt x="242" y="96"/>
                    </a:lnTo>
                    <a:lnTo>
                      <a:pt x="244" y="92"/>
                    </a:lnTo>
                    <a:lnTo>
                      <a:pt x="244" y="92"/>
                    </a:lnTo>
                    <a:lnTo>
                      <a:pt x="250" y="92"/>
                    </a:lnTo>
                    <a:lnTo>
                      <a:pt x="256" y="90"/>
                    </a:lnTo>
                    <a:lnTo>
                      <a:pt x="258" y="90"/>
                    </a:lnTo>
                    <a:lnTo>
                      <a:pt x="262" y="90"/>
                    </a:lnTo>
                    <a:lnTo>
                      <a:pt x="264" y="92"/>
                    </a:lnTo>
                    <a:lnTo>
                      <a:pt x="266" y="98"/>
                    </a:lnTo>
                    <a:lnTo>
                      <a:pt x="266" y="98"/>
                    </a:lnTo>
                    <a:lnTo>
                      <a:pt x="270" y="102"/>
                    </a:lnTo>
                    <a:lnTo>
                      <a:pt x="270" y="100"/>
                    </a:lnTo>
                    <a:lnTo>
                      <a:pt x="272" y="94"/>
                    </a:lnTo>
                    <a:lnTo>
                      <a:pt x="272" y="94"/>
                    </a:lnTo>
                    <a:lnTo>
                      <a:pt x="274" y="90"/>
                    </a:lnTo>
                    <a:lnTo>
                      <a:pt x="276" y="90"/>
                    </a:lnTo>
                    <a:lnTo>
                      <a:pt x="280" y="98"/>
                    </a:lnTo>
                    <a:lnTo>
                      <a:pt x="280" y="98"/>
                    </a:lnTo>
                    <a:lnTo>
                      <a:pt x="282" y="104"/>
                    </a:lnTo>
                    <a:lnTo>
                      <a:pt x="284" y="104"/>
                    </a:lnTo>
                    <a:lnTo>
                      <a:pt x="286" y="102"/>
                    </a:lnTo>
                    <a:lnTo>
                      <a:pt x="288" y="94"/>
                    </a:lnTo>
                    <a:lnTo>
                      <a:pt x="288" y="94"/>
                    </a:lnTo>
                    <a:lnTo>
                      <a:pt x="292" y="104"/>
                    </a:lnTo>
                    <a:lnTo>
                      <a:pt x="296" y="108"/>
                    </a:lnTo>
                    <a:lnTo>
                      <a:pt x="302" y="108"/>
                    </a:lnTo>
                    <a:lnTo>
                      <a:pt x="308" y="104"/>
                    </a:lnTo>
                    <a:lnTo>
                      <a:pt x="308" y="104"/>
                    </a:lnTo>
                    <a:lnTo>
                      <a:pt x="310" y="102"/>
                    </a:lnTo>
                    <a:lnTo>
                      <a:pt x="312" y="108"/>
                    </a:lnTo>
                    <a:lnTo>
                      <a:pt x="312" y="108"/>
                    </a:lnTo>
                    <a:lnTo>
                      <a:pt x="312" y="112"/>
                    </a:lnTo>
                    <a:lnTo>
                      <a:pt x="312" y="114"/>
                    </a:lnTo>
                    <a:lnTo>
                      <a:pt x="314" y="114"/>
                    </a:lnTo>
                    <a:lnTo>
                      <a:pt x="314" y="114"/>
                    </a:lnTo>
                    <a:lnTo>
                      <a:pt x="314" y="110"/>
                    </a:lnTo>
                    <a:lnTo>
                      <a:pt x="314" y="104"/>
                    </a:lnTo>
                    <a:lnTo>
                      <a:pt x="314" y="104"/>
                    </a:lnTo>
                    <a:lnTo>
                      <a:pt x="314" y="96"/>
                    </a:lnTo>
                    <a:lnTo>
                      <a:pt x="316" y="92"/>
                    </a:lnTo>
                    <a:lnTo>
                      <a:pt x="318" y="92"/>
                    </a:lnTo>
                    <a:lnTo>
                      <a:pt x="320" y="94"/>
                    </a:lnTo>
                    <a:lnTo>
                      <a:pt x="320" y="94"/>
                    </a:lnTo>
                    <a:lnTo>
                      <a:pt x="322" y="96"/>
                    </a:lnTo>
                    <a:lnTo>
                      <a:pt x="324" y="96"/>
                    </a:lnTo>
                    <a:lnTo>
                      <a:pt x="326" y="92"/>
                    </a:lnTo>
                    <a:lnTo>
                      <a:pt x="328" y="84"/>
                    </a:lnTo>
                    <a:lnTo>
                      <a:pt x="328" y="84"/>
                    </a:lnTo>
                    <a:lnTo>
                      <a:pt x="328" y="78"/>
                    </a:lnTo>
                    <a:lnTo>
                      <a:pt x="330" y="78"/>
                    </a:lnTo>
                    <a:lnTo>
                      <a:pt x="332" y="80"/>
                    </a:lnTo>
                    <a:lnTo>
                      <a:pt x="332" y="80"/>
                    </a:lnTo>
                    <a:lnTo>
                      <a:pt x="336" y="86"/>
                    </a:lnTo>
                    <a:lnTo>
                      <a:pt x="340" y="90"/>
                    </a:lnTo>
                    <a:lnTo>
                      <a:pt x="340" y="90"/>
                    </a:lnTo>
                    <a:lnTo>
                      <a:pt x="344" y="96"/>
                    </a:lnTo>
                    <a:lnTo>
                      <a:pt x="348" y="100"/>
                    </a:lnTo>
                    <a:lnTo>
                      <a:pt x="352" y="102"/>
                    </a:lnTo>
                    <a:lnTo>
                      <a:pt x="356" y="102"/>
                    </a:lnTo>
                    <a:lnTo>
                      <a:pt x="360" y="100"/>
                    </a:lnTo>
                    <a:lnTo>
                      <a:pt x="364" y="98"/>
                    </a:lnTo>
                    <a:lnTo>
                      <a:pt x="370" y="88"/>
                    </a:lnTo>
                    <a:lnTo>
                      <a:pt x="370" y="88"/>
                    </a:lnTo>
                    <a:lnTo>
                      <a:pt x="372" y="86"/>
                    </a:lnTo>
                    <a:lnTo>
                      <a:pt x="374" y="88"/>
                    </a:lnTo>
                    <a:lnTo>
                      <a:pt x="374" y="88"/>
                    </a:lnTo>
                    <a:lnTo>
                      <a:pt x="376" y="96"/>
                    </a:lnTo>
                    <a:lnTo>
                      <a:pt x="378" y="96"/>
                    </a:lnTo>
                    <a:lnTo>
                      <a:pt x="380" y="96"/>
                    </a:lnTo>
                    <a:lnTo>
                      <a:pt x="380" y="96"/>
                    </a:lnTo>
                    <a:lnTo>
                      <a:pt x="380" y="94"/>
                    </a:lnTo>
                    <a:lnTo>
                      <a:pt x="380" y="90"/>
                    </a:lnTo>
                    <a:lnTo>
                      <a:pt x="380" y="84"/>
                    </a:lnTo>
                    <a:lnTo>
                      <a:pt x="382" y="80"/>
                    </a:lnTo>
                    <a:lnTo>
                      <a:pt x="382" y="80"/>
                    </a:lnTo>
                    <a:lnTo>
                      <a:pt x="386" y="88"/>
                    </a:lnTo>
                    <a:lnTo>
                      <a:pt x="390" y="92"/>
                    </a:lnTo>
                    <a:lnTo>
                      <a:pt x="394" y="90"/>
                    </a:lnTo>
                    <a:lnTo>
                      <a:pt x="400" y="86"/>
                    </a:lnTo>
                    <a:lnTo>
                      <a:pt x="400" y="86"/>
                    </a:lnTo>
                    <a:lnTo>
                      <a:pt x="404" y="82"/>
                    </a:lnTo>
                    <a:lnTo>
                      <a:pt x="406" y="82"/>
                    </a:lnTo>
                    <a:lnTo>
                      <a:pt x="410" y="86"/>
                    </a:lnTo>
                    <a:lnTo>
                      <a:pt x="414" y="92"/>
                    </a:lnTo>
                    <a:lnTo>
                      <a:pt x="414" y="92"/>
                    </a:lnTo>
                    <a:lnTo>
                      <a:pt x="416" y="98"/>
                    </a:lnTo>
                    <a:lnTo>
                      <a:pt x="418" y="100"/>
                    </a:lnTo>
                    <a:lnTo>
                      <a:pt x="420" y="96"/>
                    </a:lnTo>
                    <a:lnTo>
                      <a:pt x="420" y="88"/>
                    </a:lnTo>
                    <a:lnTo>
                      <a:pt x="420" y="88"/>
                    </a:lnTo>
                    <a:lnTo>
                      <a:pt x="422" y="84"/>
                    </a:lnTo>
                    <a:lnTo>
                      <a:pt x="424" y="86"/>
                    </a:lnTo>
                    <a:lnTo>
                      <a:pt x="424" y="86"/>
                    </a:lnTo>
                    <a:lnTo>
                      <a:pt x="430" y="92"/>
                    </a:lnTo>
                    <a:lnTo>
                      <a:pt x="436" y="92"/>
                    </a:lnTo>
                    <a:lnTo>
                      <a:pt x="442" y="92"/>
                    </a:lnTo>
                    <a:lnTo>
                      <a:pt x="448" y="94"/>
                    </a:lnTo>
                    <a:lnTo>
                      <a:pt x="448" y="94"/>
                    </a:lnTo>
                    <a:lnTo>
                      <a:pt x="450" y="96"/>
                    </a:lnTo>
                    <a:lnTo>
                      <a:pt x="452" y="92"/>
                    </a:lnTo>
                    <a:lnTo>
                      <a:pt x="452" y="92"/>
                    </a:lnTo>
                    <a:lnTo>
                      <a:pt x="454" y="88"/>
                    </a:lnTo>
                    <a:lnTo>
                      <a:pt x="456" y="88"/>
                    </a:lnTo>
                    <a:lnTo>
                      <a:pt x="460" y="88"/>
                    </a:lnTo>
                    <a:lnTo>
                      <a:pt x="464" y="90"/>
                    </a:lnTo>
                    <a:lnTo>
                      <a:pt x="466" y="90"/>
                    </a:lnTo>
                    <a:lnTo>
                      <a:pt x="468" y="90"/>
                    </a:lnTo>
                    <a:lnTo>
                      <a:pt x="468" y="90"/>
                    </a:lnTo>
                    <a:lnTo>
                      <a:pt x="468" y="96"/>
                    </a:lnTo>
                    <a:lnTo>
                      <a:pt x="466" y="98"/>
                    </a:lnTo>
                    <a:lnTo>
                      <a:pt x="466" y="98"/>
                    </a:lnTo>
                    <a:lnTo>
                      <a:pt x="464" y="98"/>
                    </a:lnTo>
                    <a:lnTo>
                      <a:pt x="462" y="100"/>
                    </a:lnTo>
                    <a:lnTo>
                      <a:pt x="462" y="102"/>
                    </a:lnTo>
                    <a:lnTo>
                      <a:pt x="462" y="102"/>
                    </a:lnTo>
                    <a:lnTo>
                      <a:pt x="462" y="106"/>
                    </a:lnTo>
                    <a:lnTo>
                      <a:pt x="464" y="108"/>
                    </a:lnTo>
                    <a:lnTo>
                      <a:pt x="464" y="108"/>
                    </a:lnTo>
                    <a:lnTo>
                      <a:pt x="466" y="110"/>
                    </a:lnTo>
                    <a:lnTo>
                      <a:pt x="468" y="108"/>
                    </a:lnTo>
                    <a:lnTo>
                      <a:pt x="470" y="106"/>
                    </a:lnTo>
                    <a:lnTo>
                      <a:pt x="470" y="106"/>
                    </a:lnTo>
                    <a:lnTo>
                      <a:pt x="474" y="94"/>
                    </a:lnTo>
                    <a:lnTo>
                      <a:pt x="478" y="92"/>
                    </a:lnTo>
                    <a:lnTo>
                      <a:pt x="482" y="90"/>
                    </a:lnTo>
                    <a:lnTo>
                      <a:pt x="484" y="90"/>
                    </a:lnTo>
                    <a:lnTo>
                      <a:pt x="488" y="92"/>
                    </a:lnTo>
                    <a:lnTo>
                      <a:pt x="492" y="94"/>
                    </a:lnTo>
                    <a:lnTo>
                      <a:pt x="494" y="98"/>
                    </a:lnTo>
                    <a:lnTo>
                      <a:pt x="494" y="98"/>
                    </a:lnTo>
                    <a:lnTo>
                      <a:pt x="492" y="102"/>
                    </a:lnTo>
                    <a:lnTo>
                      <a:pt x="492" y="102"/>
                    </a:lnTo>
                    <a:lnTo>
                      <a:pt x="490" y="102"/>
                    </a:lnTo>
                    <a:lnTo>
                      <a:pt x="488" y="106"/>
                    </a:lnTo>
                    <a:lnTo>
                      <a:pt x="488" y="106"/>
                    </a:lnTo>
                    <a:lnTo>
                      <a:pt x="490" y="108"/>
                    </a:lnTo>
                    <a:lnTo>
                      <a:pt x="494" y="108"/>
                    </a:lnTo>
                    <a:lnTo>
                      <a:pt x="496" y="106"/>
                    </a:lnTo>
                    <a:lnTo>
                      <a:pt x="498" y="102"/>
                    </a:lnTo>
                    <a:lnTo>
                      <a:pt x="498" y="102"/>
                    </a:lnTo>
                    <a:lnTo>
                      <a:pt x="502" y="94"/>
                    </a:lnTo>
                    <a:lnTo>
                      <a:pt x="506" y="90"/>
                    </a:lnTo>
                    <a:lnTo>
                      <a:pt x="506" y="90"/>
                    </a:lnTo>
                    <a:lnTo>
                      <a:pt x="510" y="90"/>
                    </a:lnTo>
                    <a:lnTo>
                      <a:pt x="512" y="92"/>
                    </a:lnTo>
                    <a:lnTo>
                      <a:pt x="512" y="98"/>
                    </a:lnTo>
                    <a:lnTo>
                      <a:pt x="514" y="108"/>
                    </a:lnTo>
                    <a:lnTo>
                      <a:pt x="514" y="108"/>
                    </a:lnTo>
                    <a:lnTo>
                      <a:pt x="516" y="94"/>
                    </a:lnTo>
                    <a:lnTo>
                      <a:pt x="518" y="88"/>
                    </a:lnTo>
                    <a:lnTo>
                      <a:pt x="520" y="88"/>
                    </a:lnTo>
                    <a:lnTo>
                      <a:pt x="522" y="88"/>
                    </a:lnTo>
                    <a:lnTo>
                      <a:pt x="528" y="92"/>
                    </a:lnTo>
                    <a:lnTo>
                      <a:pt x="528" y="92"/>
                    </a:lnTo>
                    <a:lnTo>
                      <a:pt x="528" y="92"/>
                    </a:lnTo>
                    <a:lnTo>
                      <a:pt x="530" y="92"/>
                    </a:lnTo>
                    <a:lnTo>
                      <a:pt x="532" y="90"/>
                    </a:lnTo>
                    <a:lnTo>
                      <a:pt x="532" y="86"/>
                    </a:lnTo>
                    <a:lnTo>
                      <a:pt x="534" y="86"/>
                    </a:lnTo>
                    <a:lnTo>
                      <a:pt x="534" y="86"/>
                    </a:lnTo>
                    <a:lnTo>
                      <a:pt x="534" y="86"/>
                    </a:lnTo>
                    <a:lnTo>
                      <a:pt x="540" y="92"/>
                    </a:lnTo>
                    <a:lnTo>
                      <a:pt x="542" y="96"/>
                    </a:lnTo>
                    <a:lnTo>
                      <a:pt x="544" y="104"/>
                    </a:lnTo>
                    <a:lnTo>
                      <a:pt x="544" y="104"/>
                    </a:lnTo>
                    <a:lnTo>
                      <a:pt x="546" y="112"/>
                    </a:lnTo>
                    <a:lnTo>
                      <a:pt x="546" y="112"/>
                    </a:lnTo>
                    <a:lnTo>
                      <a:pt x="550" y="116"/>
                    </a:lnTo>
                    <a:lnTo>
                      <a:pt x="552" y="116"/>
                    </a:lnTo>
                    <a:lnTo>
                      <a:pt x="552" y="116"/>
                    </a:lnTo>
                    <a:lnTo>
                      <a:pt x="554" y="112"/>
                    </a:lnTo>
                    <a:lnTo>
                      <a:pt x="554" y="112"/>
                    </a:lnTo>
                    <a:lnTo>
                      <a:pt x="554" y="108"/>
                    </a:lnTo>
                    <a:lnTo>
                      <a:pt x="552" y="106"/>
                    </a:lnTo>
                    <a:lnTo>
                      <a:pt x="550" y="104"/>
                    </a:lnTo>
                    <a:lnTo>
                      <a:pt x="550" y="102"/>
                    </a:lnTo>
                    <a:lnTo>
                      <a:pt x="550" y="102"/>
                    </a:lnTo>
                    <a:lnTo>
                      <a:pt x="552" y="98"/>
                    </a:lnTo>
                    <a:lnTo>
                      <a:pt x="554" y="98"/>
                    </a:lnTo>
                    <a:lnTo>
                      <a:pt x="556" y="98"/>
                    </a:lnTo>
                    <a:lnTo>
                      <a:pt x="558" y="102"/>
                    </a:lnTo>
                    <a:lnTo>
                      <a:pt x="558" y="102"/>
                    </a:lnTo>
                    <a:lnTo>
                      <a:pt x="562" y="104"/>
                    </a:lnTo>
                    <a:lnTo>
                      <a:pt x="564" y="104"/>
                    </a:lnTo>
                    <a:lnTo>
                      <a:pt x="566" y="102"/>
                    </a:lnTo>
                    <a:lnTo>
                      <a:pt x="568" y="98"/>
                    </a:lnTo>
                    <a:lnTo>
                      <a:pt x="568" y="98"/>
                    </a:lnTo>
                    <a:lnTo>
                      <a:pt x="574" y="90"/>
                    </a:lnTo>
                    <a:lnTo>
                      <a:pt x="578" y="88"/>
                    </a:lnTo>
                    <a:lnTo>
                      <a:pt x="580" y="88"/>
                    </a:lnTo>
                    <a:lnTo>
                      <a:pt x="588" y="90"/>
                    </a:lnTo>
                    <a:lnTo>
                      <a:pt x="594" y="96"/>
                    </a:lnTo>
                    <a:lnTo>
                      <a:pt x="594" y="96"/>
                    </a:lnTo>
                    <a:lnTo>
                      <a:pt x="596" y="100"/>
                    </a:lnTo>
                    <a:lnTo>
                      <a:pt x="596" y="100"/>
                    </a:lnTo>
                    <a:lnTo>
                      <a:pt x="598" y="96"/>
                    </a:lnTo>
                    <a:lnTo>
                      <a:pt x="598" y="96"/>
                    </a:lnTo>
                    <a:lnTo>
                      <a:pt x="600" y="92"/>
                    </a:lnTo>
                    <a:lnTo>
                      <a:pt x="602" y="90"/>
                    </a:lnTo>
                    <a:lnTo>
                      <a:pt x="604" y="92"/>
                    </a:lnTo>
                    <a:lnTo>
                      <a:pt x="604" y="98"/>
                    </a:lnTo>
                    <a:lnTo>
                      <a:pt x="604" y="98"/>
                    </a:lnTo>
                    <a:lnTo>
                      <a:pt x="606" y="102"/>
                    </a:lnTo>
                    <a:lnTo>
                      <a:pt x="608" y="104"/>
                    </a:lnTo>
                    <a:lnTo>
                      <a:pt x="608" y="104"/>
                    </a:lnTo>
                    <a:lnTo>
                      <a:pt x="614" y="106"/>
                    </a:lnTo>
                    <a:lnTo>
                      <a:pt x="620" y="108"/>
                    </a:lnTo>
                    <a:lnTo>
                      <a:pt x="626" y="108"/>
                    </a:lnTo>
                    <a:lnTo>
                      <a:pt x="632" y="108"/>
                    </a:lnTo>
                    <a:lnTo>
                      <a:pt x="632" y="108"/>
                    </a:lnTo>
                    <a:lnTo>
                      <a:pt x="636" y="104"/>
                    </a:lnTo>
                    <a:lnTo>
                      <a:pt x="636" y="104"/>
                    </a:lnTo>
                    <a:lnTo>
                      <a:pt x="638" y="106"/>
                    </a:lnTo>
                    <a:lnTo>
                      <a:pt x="638" y="106"/>
                    </a:lnTo>
                    <a:lnTo>
                      <a:pt x="640" y="108"/>
                    </a:lnTo>
                    <a:lnTo>
                      <a:pt x="640" y="108"/>
                    </a:lnTo>
                    <a:lnTo>
                      <a:pt x="642" y="100"/>
                    </a:lnTo>
                    <a:lnTo>
                      <a:pt x="642" y="100"/>
                    </a:lnTo>
                    <a:lnTo>
                      <a:pt x="640" y="94"/>
                    </a:lnTo>
                    <a:lnTo>
                      <a:pt x="642" y="92"/>
                    </a:lnTo>
                    <a:lnTo>
                      <a:pt x="644" y="92"/>
                    </a:lnTo>
                    <a:lnTo>
                      <a:pt x="646" y="92"/>
                    </a:lnTo>
                    <a:lnTo>
                      <a:pt x="646" y="92"/>
                    </a:lnTo>
                    <a:lnTo>
                      <a:pt x="648" y="94"/>
                    </a:lnTo>
                    <a:lnTo>
                      <a:pt x="650" y="94"/>
                    </a:lnTo>
                    <a:lnTo>
                      <a:pt x="652" y="84"/>
                    </a:lnTo>
                    <a:lnTo>
                      <a:pt x="652" y="84"/>
                    </a:lnTo>
                    <a:lnTo>
                      <a:pt x="654" y="78"/>
                    </a:lnTo>
                    <a:lnTo>
                      <a:pt x="656" y="78"/>
                    </a:lnTo>
                    <a:lnTo>
                      <a:pt x="658" y="80"/>
                    </a:lnTo>
                    <a:lnTo>
                      <a:pt x="658" y="80"/>
                    </a:lnTo>
                    <a:lnTo>
                      <a:pt x="660" y="84"/>
                    </a:lnTo>
                    <a:lnTo>
                      <a:pt x="662" y="88"/>
                    </a:lnTo>
                    <a:lnTo>
                      <a:pt x="666" y="90"/>
                    </a:lnTo>
                    <a:lnTo>
                      <a:pt x="668" y="94"/>
                    </a:lnTo>
                    <a:lnTo>
                      <a:pt x="668" y="94"/>
                    </a:lnTo>
                    <a:lnTo>
                      <a:pt x="672" y="100"/>
                    </a:lnTo>
                    <a:lnTo>
                      <a:pt x="676" y="102"/>
                    </a:lnTo>
                    <a:lnTo>
                      <a:pt x="686" y="102"/>
                    </a:lnTo>
                    <a:lnTo>
                      <a:pt x="686" y="102"/>
                    </a:lnTo>
                    <a:lnTo>
                      <a:pt x="686" y="102"/>
                    </a:lnTo>
                    <a:lnTo>
                      <a:pt x="688" y="100"/>
                    </a:lnTo>
                    <a:lnTo>
                      <a:pt x="688" y="100"/>
                    </a:lnTo>
                    <a:lnTo>
                      <a:pt x="692" y="92"/>
                    </a:lnTo>
                    <a:lnTo>
                      <a:pt x="694" y="90"/>
                    </a:lnTo>
                    <a:lnTo>
                      <a:pt x="696" y="90"/>
                    </a:lnTo>
                    <a:lnTo>
                      <a:pt x="700" y="92"/>
                    </a:lnTo>
                    <a:lnTo>
                      <a:pt x="704" y="96"/>
                    </a:lnTo>
                    <a:lnTo>
                      <a:pt x="704" y="96"/>
                    </a:lnTo>
                    <a:lnTo>
                      <a:pt x="706" y="96"/>
                    </a:lnTo>
                    <a:lnTo>
                      <a:pt x="706" y="96"/>
                    </a:lnTo>
                    <a:lnTo>
                      <a:pt x="706" y="92"/>
                    </a:lnTo>
                    <a:lnTo>
                      <a:pt x="706" y="86"/>
                    </a:lnTo>
                    <a:lnTo>
                      <a:pt x="708" y="82"/>
                    </a:lnTo>
                    <a:lnTo>
                      <a:pt x="708" y="82"/>
                    </a:lnTo>
                    <a:lnTo>
                      <a:pt x="714" y="88"/>
                    </a:lnTo>
                    <a:lnTo>
                      <a:pt x="718" y="90"/>
                    </a:lnTo>
                    <a:lnTo>
                      <a:pt x="724" y="88"/>
                    </a:lnTo>
                    <a:lnTo>
                      <a:pt x="730" y="82"/>
                    </a:lnTo>
                    <a:lnTo>
                      <a:pt x="730" y="82"/>
                    </a:lnTo>
                    <a:lnTo>
                      <a:pt x="732" y="80"/>
                    </a:lnTo>
                    <a:lnTo>
                      <a:pt x="734" y="82"/>
                    </a:lnTo>
                    <a:lnTo>
                      <a:pt x="740" y="88"/>
                    </a:lnTo>
                    <a:lnTo>
                      <a:pt x="740" y="88"/>
                    </a:lnTo>
                    <a:lnTo>
                      <a:pt x="738" y="92"/>
                    </a:lnTo>
                    <a:lnTo>
                      <a:pt x="736" y="92"/>
                    </a:lnTo>
                    <a:lnTo>
                      <a:pt x="736" y="94"/>
                    </a:lnTo>
                    <a:lnTo>
                      <a:pt x="736" y="98"/>
                    </a:lnTo>
                    <a:lnTo>
                      <a:pt x="736" y="98"/>
                    </a:lnTo>
                    <a:lnTo>
                      <a:pt x="736" y="102"/>
                    </a:lnTo>
                    <a:lnTo>
                      <a:pt x="738" y="102"/>
                    </a:lnTo>
                    <a:lnTo>
                      <a:pt x="740" y="100"/>
                    </a:lnTo>
                    <a:lnTo>
                      <a:pt x="740" y="100"/>
                    </a:lnTo>
                    <a:lnTo>
                      <a:pt x="744" y="98"/>
                    </a:lnTo>
                    <a:lnTo>
                      <a:pt x="746" y="96"/>
                    </a:lnTo>
                    <a:lnTo>
                      <a:pt x="748" y="92"/>
                    </a:lnTo>
                    <a:lnTo>
                      <a:pt x="746" y="80"/>
                    </a:lnTo>
                    <a:lnTo>
                      <a:pt x="746" y="80"/>
                    </a:lnTo>
                    <a:lnTo>
                      <a:pt x="754" y="86"/>
                    </a:lnTo>
                    <a:lnTo>
                      <a:pt x="760" y="88"/>
                    </a:lnTo>
                    <a:lnTo>
                      <a:pt x="766" y="90"/>
                    </a:lnTo>
                    <a:lnTo>
                      <a:pt x="774" y="94"/>
                    </a:lnTo>
                    <a:lnTo>
                      <a:pt x="774" y="94"/>
                    </a:lnTo>
                    <a:lnTo>
                      <a:pt x="776" y="96"/>
                    </a:lnTo>
                    <a:lnTo>
                      <a:pt x="778" y="94"/>
                    </a:lnTo>
                    <a:lnTo>
                      <a:pt x="778" y="94"/>
                    </a:lnTo>
                    <a:lnTo>
                      <a:pt x="782" y="88"/>
                    </a:lnTo>
                    <a:lnTo>
                      <a:pt x="784" y="86"/>
                    </a:lnTo>
                    <a:lnTo>
                      <a:pt x="786" y="88"/>
                    </a:lnTo>
                    <a:lnTo>
                      <a:pt x="788" y="92"/>
                    </a:lnTo>
                    <a:lnTo>
                      <a:pt x="788" y="106"/>
                    </a:lnTo>
                    <a:lnTo>
                      <a:pt x="788" y="106"/>
                    </a:lnTo>
                    <a:lnTo>
                      <a:pt x="790" y="108"/>
                    </a:lnTo>
                    <a:lnTo>
                      <a:pt x="790" y="110"/>
                    </a:lnTo>
                    <a:lnTo>
                      <a:pt x="792" y="110"/>
                    </a:lnTo>
                    <a:lnTo>
                      <a:pt x="792" y="110"/>
                    </a:lnTo>
                    <a:lnTo>
                      <a:pt x="796" y="108"/>
                    </a:lnTo>
                    <a:lnTo>
                      <a:pt x="798" y="104"/>
                    </a:lnTo>
                    <a:lnTo>
                      <a:pt x="798" y="104"/>
                    </a:lnTo>
                    <a:lnTo>
                      <a:pt x="796" y="100"/>
                    </a:lnTo>
                    <a:lnTo>
                      <a:pt x="794" y="96"/>
                    </a:lnTo>
                    <a:lnTo>
                      <a:pt x="794" y="96"/>
                    </a:lnTo>
                    <a:lnTo>
                      <a:pt x="792" y="90"/>
                    </a:lnTo>
                    <a:lnTo>
                      <a:pt x="792" y="90"/>
                    </a:lnTo>
                    <a:lnTo>
                      <a:pt x="796" y="90"/>
                    </a:lnTo>
                    <a:lnTo>
                      <a:pt x="800" y="90"/>
                    </a:lnTo>
                    <a:lnTo>
                      <a:pt x="804" y="92"/>
                    </a:lnTo>
                    <a:lnTo>
                      <a:pt x="808" y="90"/>
                    </a:lnTo>
                    <a:lnTo>
                      <a:pt x="808" y="90"/>
                    </a:lnTo>
                    <a:lnTo>
                      <a:pt x="810" y="90"/>
                    </a:lnTo>
                    <a:lnTo>
                      <a:pt x="812" y="90"/>
                    </a:lnTo>
                    <a:lnTo>
                      <a:pt x="812" y="90"/>
                    </a:lnTo>
                    <a:lnTo>
                      <a:pt x="816" y="88"/>
                    </a:lnTo>
                    <a:lnTo>
                      <a:pt x="818" y="94"/>
                    </a:lnTo>
                    <a:lnTo>
                      <a:pt x="818" y="94"/>
                    </a:lnTo>
                    <a:lnTo>
                      <a:pt x="818" y="98"/>
                    </a:lnTo>
                    <a:lnTo>
                      <a:pt x="818" y="100"/>
                    </a:lnTo>
                    <a:lnTo>
                      <a:pt x="816" y="104"/>
                    </a:lnTo>
                    <a:lnTo>
                      <a:pt x="816" y="108"/>
                    </a:lnTo>
                    <a:lnTo>
                      <a:pt x="816" y="108"/>
                    </a:lnTo>
                    <a:lnTo>
                      <a:pt x="818" y="108"/>
                    </a:lnTo>
                    <a:lnTo>
                      <a:pt x="820" y="106"/>
                    </a:lnTo>
                    <a:lnTo>
                      <a:pt x="822" y="102"/>
                    </a:lnTo>
                    <a:lnTo>
                      <a:pt x="826" y="96"/>
                    </a:lnTo>
                    <a:lnTo>
                      <a:pt x="830" y="94"/>
                    </a:lnTo>
                    <a:lnTo>
                      <a:pt x="830" y="94"/>
                    </a:lnTo>
                    <a:lnTo>
                      <a:pt x="830" y="90"/>
                    </a:lnTo>
                    <a:lnTo>
                      <a:pt x="832" y="90"/>
                    </a:lnTo>
                    <a:lnTo>
                      <a:pt x="832" y="90"/>
                    </a:lnTo>
                    <a:lnTo>
                      <a:pt x="834" y="92"/>
                    </a:lnTo>
                    <a:lnTo>
                      <a:pt x="838" y="94"/>
                    </a:lnTo>
                    <a:lnTo>
                      <a:pt x="842" y="92"/>
                    </a:lnTo>
                    <a:lnTo>
                      <a:pt x="848" y="88"/>
                    </a:lnTo>
                    <a:lnTo>
                      <a:pt x="850" y="88"/>
                    </a:lnTo>
                    <a:lnTo>
                      <a:pt x="852" y="90"/>
                    </a:lnTo>
                    <a:lnTo>
                      <a:pt x="852" y="90"/>
                    </a:lnTo>
                    <a:lnTo>
                      <a:pt x="854" y="92"/>
                    </a:lnTo>
                    <a:lnTo>
                      <a:pt x="856" y="90"/>
                    </a:lnTo>
                    <a:lnTo>
                      <a:pt x="856" y="90"/>
                    </a:lnTo>
                    <a:lnTo>
                      <a:pt x="858" y="86"/>
                    </a:lnTo>
                    <a:lnTo>
                      <a:pt x="862" y="84"/>
                    </a:lnTo>
                    <a:lnTo>
                      <a:pt x="864" y="86"/>
                    </a:lnTo>
                    <a:lnTo>
                      <a:pt x="866" y="88"/>
                    </a:lnTo>
                    <a:lnTo>
                      <a:pt x="868" y="94"/>
                    </a:lnTo>
                    <a:lnTo>
                      <a:pt x="870" y="104"/>
                    </a:lnTo>
                    <a:lnTo>
                      <a:pt x="870" y="104"/>
                    </a:lnTo>
                    <a:lnTo>
                      <a:pt x="874" y="110"/>
                    </a:lnTo>
                    <a:lnTo>
                      <a:pt x="874" y="110"/>
                    </a:lnTo>
                    <a:lnTo>
                      <a:pt x="876" y="116"/>
                    </a:lnTo>
                    <a:lnTo>
                      <a:pt x="878" y="116"/>
                    </a:lnTo>
                    <a:lnTo>
                      <a:pt x="878" y="116"/>
                    </a:lnTo>
                    <a:lnTo>
                      <a:pt x="880" y="116"/>
                    </a:lnTo>
                    <a:lnTo>
                      <a:pt x="880" y="112"/>
                    </a:lnTo>
                    <a:lnTo>
                      <a:pt x="880" y="112"/>
                    </a:lnTo>
                    <a:lnTo>
                      <a:pt x="880" y="108"/>
                    </a:lnTo>
                    <a:lnTo>
                      <a:pt x="878" y="106"/>
                    </a:lnTo>
                    <a:lnTo>
                      <a:pt x="878" y="106"/>
                    </a:lnTo>
                    <a:lnTo>
                      <a:pt x="876" y="102"/>
                    </a:lnTo>
                    <a:lnTo>
                      <a:pt x="876" y="102"/>
                    </a:lnTo>
                    <a:lnTo>
                      <a:pt x="878" y="100"/>
                    </a:lnTo>
                    <a:lnTo>
                      <a:pt x="880" y="100"/>
                    </a:lnTo>
                    <a:lnTo>
                      <a:pt x="880" y="100"/>
                    </a:lnTo>
                    <a:lnTo>
                      <a:pt x="884" y="102"/>
                    </a:lnTo>
                    <a:lnTo>
                      <a:pt x="890" y="104"/>
                    </a:lnTo>
                    <a:lnTo>
                      <a:pt x="894" y="100"/>
                    </a:lnTo>
                    <a:lnTo>
                      <a:pt x="898" y="92"/>
                    </a:lnTo>
                    <a:lnTo>
                      <a:pt x="898" y="92"/>
                    </a:lnTo>
                    <a:lnTo>
                      <a:pt x="900" y="88"/>
                    </a:lnTo>
                    <a:lnTo>
                      <a:pt x="902" y="88"/>
                    </a:lnTo>
                    <a:lnTo>
                      <a:pt x="906" y="88"/>
                    </a:lnTo>
                    <a:lnTo>
                      <a:pt x="908" y="88"/>
                    </a:lnTo>
                    <a:lnTo>
                      <a:pt x="908" y="88"/>
                    </a:lnTo>
                    <a:lnTo>
                      <a:pt x="912" y="88"/>
                    </a:lnTo>
                    <a:lnTo>
                      <a:pt x="918" y="90"/>
                    </a:lnTo>
                    <a:lnTo>
                      <a:pt x="924" y="92"/>
                    </a:lnTo>
                    <a:lnTo>
                      <a:pt x="928" y="90"/>
                    </a:lnTo>
                    <a:lnTo>
                      <a:pt x="928" y="90"/>
                    </a:lnTo>
                    <a:lnTo>
                      <a:pt x="930" y="92"/>
                    </a:lnTo>
                    <a:lnTo>
                      <a:pt x="930" y="92"/>
                    </a:lnTo>
                    <a:lnTo>
                      <a:pt x="934" y="98"/>
                    </a:lnTo>
                    <a:lnTo>
                      <a:pt x="938" y="104"/>
                    </a:lnTo>
                    <a:lnTo>
                      <a:pt x="940" y="108"/>
                    </a:lnTo>
                    <a:lnTo>
                      <a:pt x="944" y="108"/>
                    </a:lnTo>
                    <a:lnTo>
                      <a:pt x="952" y="108"/>
                    </a:lnTo>
                    <a:lnTo>
                      <a:pt x="958" y="102"/>
                    </a:lnTo>
                    <a:lnTo>
                      <a:pt x="958" y="102"/>
                    </a:lnTo>
                    <a:lnTo>
                      <a:pt x="962" y="102"/>
                    </a:lnTo>
                    <a:lnTo>
                      <a:pt x="962" y="104"/>
                    </a:lnTo>
                    <a:lnTo>
                      <a:pt x="966" y="108"/>
                    </a:lnTo>
                    <a:lnTo>
                      <a:pt x="966" y="108"/>
                    </a:lnTo>
                    <a:lnTo>
                      <a:pt x="968" y="94"/>
                    </a:lnTo>
                    <a:lnTo>
                      <a:pt x="970" y="90"/>
                    </a:lnTo>
                    <a:lnTo>
                      <a:pt x="972" y="90"/>
                    </a:lnTo>
                    <a:lnTo>
                      <a:pt x="974" y="92"/>
                    </a:lnTo>
                    <a:lnTo>
                      <a:pt x="974" y="92"/>
                    </a:lnTo>
                    <a:lnTo>
                      <a:pt x="976" y="92"/>
                    </a:lnTo>
                    <a:lnTo>
                      <a:pt x="976" y="90"/>
                    </a:lnTo>
                    <a:lnTo>
                      <a:pt x="976" y="90"/>
                    </a:lnTo>
                    <a:lnTo>
                      <a:pt x="980" y="84"/>
                    </a:lnTo>
                    <a:lnTo>
                      <a:pt x="982" y="82"/>
                    </a:lnTo>
                    <a:lnTo>
                      <a:pt x="984" y="84"/>
                    </a:lnTo>
                    <a:lnTo>
                      <a:pt x="988" y="88"/>
                    </a:lnTo>
                    <a:lnTo>
                      <a:pt x="992" y="94"/>
                    </a:lnTo>
                    <a:lnTo>
                      <a:pt x="992" y="94"/>
                    </a:lnTo>
                    <a:lnTo>
                      <a:pt x="998" y="98"/>
                    </a:lnTo>
                    <a:lnTo>
                      <a:pt x="1004" y="102"/>
                    </a:lnTo>
                    <a:lnTo>
                      <a:pt x="1006" y="100"/>
                    </a:lnTo>
                    <a:lnTo>
                      <a:pt x="1010" y="100"/>
                    </a:lnTo>
                    <a:lnTo>
                      <a:pt x="1016" y="92"/>
                    </a:lnTo>
                    <a:lnTo>
                      <a:pt x="1016" y="92"/>
                    </a:lnTo>
                    <a:lnTo>
                      <a:pt x="1018" y="88"/>
                    </a:lnTo>
                    <a:lnTo>
                      <a:pt x="1020" y="86"/>
                    </a:lnTo>
                    <a:lnTo>
                      <a:pt x="1024" y="88"/>
                    </a:lnTo>
                    <a:lnTo>
                      <a:pt x="1028" y="92"/>
                    </a:lnTo>
                    <a:lnTo>
                      <a:pt x="1028" y="92"/>
                    </a:lnTo>
                    <a:lnTo>
                      <a:pt x="1030" y="96"/>
                    </a:lnTo>
                    <a:lnTo>
                      <a:pt x="1032" y="94"/>
                    </a:lnTo>
                    <a:lnTo>
                      <a:pt x="1032" y="88"/>
                    </a:lnTo>
                    <a:lnTo>
                      <a:pt x="1032" y="88"/>
                    </a:lnTo>
                    <a:lnTo>
                      <a:pt x="1034" y="80"/>
                    </a:lnTo>
                    <a:lnTo>
                      <a:pt x="1034" y="82"/>
                    </a:lnTo>
                    <a:lnTo>
                      <a:pt x="1036" y="84"/>
                    </a:lnTo>
                    <a:lnTo>
                      <a:pt x="1036" y="84"/>
                    </a:lnTo>
                    <a:lnTo>
                      <a:pt x="1038" y="88"/>
                    </a:lnTo>
                    <a:lnTo>
                      <a:pt x="1040" y="92"/>
                    </a:lnTo>
                    <a:lnTo>
                      <a:pt x="1042" y="92"/>
                    </a:lnTo>
                    <a:lnTo>
                      <a:pt x="1046" y="92"/>
                    </a:lnTo>
                    <a:lnTo>
                      <a:pt x="1050" y="88"/>
                    </a:lnTo>
                    <a:lnTo>
                      <a:pt x="1052" y="82"/>
                    </a:lnTo>
                    <a:lnTo>
                      <a:pt x="1052" y="82"/>
                    </a:lnTo>
                    <a:lnTo>
                      <a:pt x="1056" y="76"/>
                    </a:lnTo>
                    <a:lnTo>
                      <a:pt x="1058" y="76"/>
                    </a:lnTo>
                    <a:lnTo>
                      <a:pt x="1060" y="78"/>
                    </a:lnTo>
                    <a:lnTo>
                      <a:pt x="1064" y="84"/>
                    </a:lnTo>
                    <a:lnTo>
                      <a:pt x="1066" y="90"/>
                    </a:lnTo>
                    <a:lnTo>
                      <a:pt x="1066" y="90"/>
                    </a:lnTo>
                    <a:lnTo>
                      <a:pt x="1068" y="96"/>
                    </a:lnTo>
                    <a:lnTo>
                      <a:pt x="1070" y="98"/>
                    </a:lnTo>
                    <a:lnTo>
                      <a:pt x="1072" y="96"/>
                    </a:lnTo>
                    <a:lnTo>
                      <a:pt x="1074" y="88"/>
                    </a:lnTo>
                    <a:lnTo>
                      <a:pt x="1074" y="88"/>
                    </a:lnTo>
                    <a:lnTo>
                      <a:pt x="1076" y="84"/>
                    </a:lnTo>
                    <a:lnTo>
                      <a:pt x="1078" y="84"/>
                    </a:lnTo>
                    <a:lnTo>
                      <a:pt x="1078" y="84"/>
                    </a:lnTo>
                    <a:lnTo>
                      <a:pt x="1080" y="88"/>
                    </a:lnTo>
                    <a:lnTo>
                      <a:pt x="1084" y="90"/>
                    </a:lnTo>
                    <a:lnTo>
                      <a:pt x="1088" y="90"/>
                    </a:lnTo>
                    <a:lnTo>
                      <a:pt x="1094" y="90"/>
                    </a:lnTo>
                    <a:lnTo>
                      <a:pt x="1098" y="90"/>
                    </a:lnTo>
                    <a:lnTo>
                      <a:pt x="1100" y="94"/>
                    </a:lnTo>
                    <a:lnTo>
                      <a:pt x="1100" y="94"/>
                    </a:lnTo>
                    <a:lnTo>
                      <a:pt x="1102" y="94"/>
                    </a:lnTo>
                    <a:lnTo>
                      <a:pt x="1104" y="94"/>
                    </a:lnTo>
                    <a:lnTo>
                      <a:pt x="1106" y="90"/>
                    </a:lnTo>
                    <a:lnTo>
                      <a:pt x="1106" y="90"/>
                    </a:lnTo>
                    <a:lnTo>
                      <a:pt x="1110" y="86"/>
                    </a:lnTo>
                    <a:lnTo>
                      <a:pt x="1112" y="88"/>
                    </a:lnTo>
                    <a:lnTo>
                      <a:pt x="1114" y="94"/>
                    </a:lnTo>
                    <a:lnTo>
                      <a:pt x="1114" y="102"/>
                    </a:lnTo>
                    <a:lnTo>
                      <a:pt x="1114" y="102"/>
                    </a:lnTo>
                    <a:lnTo>
                      <a:pt x="1114" y="108"/>
                    </a:lnTo>
                    <a:lnTo>
                      <a:pt x="1114" y="110"/>
                    </a:lnTo>
                    <a:lnTo>
                      <a:pt x="1114" y="110"/>
                    </a:lnTo>
                    <a:lnTo>
                      <a:pt x="1114" y="110"/>
                    </a:lnTo>
                    <a:lnTo>
                      <a:pt x="1120" y="108"/>
                    </a:lnTo>
                    <a:lnTo>
                      <a:pt x="1122" y="106"/>
                    </a:lnTo>
                    <a:lnTo>
                      <a:pt x="1124" y="102"/>
                    </a:lnTo>
                    <a:lnTo>
                      <a:pt x="1124" y="102"/>
                    </a:lnTo>
                    <a:lnTo>
                      <a:pt x="1124" y="96"/>
                    </a:lnTo>
                    <a:lnTo>
                      <a:pt x="1120" y="94"/>
                    </a:lnTo>
                    <a:lnTo>
                      <a:pt x="1120" y="94"/>
                    </a:lnTo>
                    <a:lnTo>
                      <a:pt x="1118" y="94"/>
                    </a:lnTo>
                    <a:lnTo>
                      <a:pt x="1118" y="90"/>
                    </a:lnTo>
                    <a:lnTo>
                      <a:pt x="1118" y="90"/>
                    </a:lnTo>
                    <a:lnTo>
                      <a:pt x="1120" y="86"/>
                    </a:lnTo>
                    <a:lnTo>
                      <a:pt x="1122" y="88"/>
                    </a:lnTo>
                    <a:lnTo>
                      <a:pt x="1122" y="88"/>
                    </a:lnTo>
                    <a:lnTo>
                      <a:pt x="1130" y="92"/>
                    </a:lnTo>
                    <a:lnTo>
                      <a:pt x="1134" y="92"/>
                    </a:lnTo>
                    <a:lnTo>
                      <a:pt x="1138" y="90"/>
                    </a:lnTo>
                    <a:lnTo>
                      <a:pt x="1138" y="90"/>
                    </a:lnTo>
                    <a:lnTo>
                      <a:pt x="1140" y="88"/>
                    </a:lnTo>
                    <a:lnTo>
                      <a:pt x="1142" y="88"/>
                    </a:lnTo>
                    <a:lnTo>
                      <a:pt x="1144" y="92"/>
                    </a:lnTo>
                    <a:lnTo>
                      <a:pt x="1144" y="92"/>
                    </a:lnTo>
                    <a:lnTo>
                      <a:pt x="1144" y="96"/>
                    </a:lnTo>
                    <a:lnTo>
                      <a:pt x="1142" y="98"/>
                    </a:lnTo>
                    <a:lnTo>
                      <a:pt x="1142" y="100"/>
                    </a:lnTo>
                    <a:lnTo>
                      <a:pt x="1140" y="104"/>
                    </a:lnTo>
                    <a:lnTo>
                      <a:pt x="1140" y="104"/>
                    </a:lnTo>
                    <a:lnTo>
                      <a:pt x="1144" y="110"/>
                    </a:lnTo>
                    <a:lnTo>
                      <a:pt x="1144" y="110"/>
                    </a:lnTo>
                    <a:lnTo>
                      <a:pt x="1146" y="108"/>
                    </a:lnTo>
                    <a:lnTo>
                      <a:pt x="1146" y="108"/>
                    </a:lnTo>
                    <a:lnTo>
                      <a:pt x="1148" y="102"/>
                    </a:lnTo>
                    <a:lnTo>
                      <a:pt x="1152" y="100"/>
                    </a:lnTo>
                    <a:lnTo>
                      <a:pt x="1156" y="96"/>
                    </a:lnTo>
                    <a:lnTo>
                      <a:pt x="1158" y="88"/>
                    </a:lnTo>
                    <a:lnTo>
                      <a:pt x="1158" y="88"/>
                    </a:lnTo>
                    <a:lnTo>
                      <a:pt x="1158" y="86"/>
                    </a:lnTo>
                    <a:lnTo>
                      <a:pt x="1158" y="86"/>
                    </a:lnTo>
                    <a:lnTo>
                      <a:pt x="1160" y="90"/>
                    </a:lnTo>
                    <a:lnTo>
                      <a:pt x="1164" y="92"/>
                    </a:lnTo>
                    <a:lnTo>
                      <a:pt x="1168" y="92"/>
                    </a:lnTo>
                    <a:lnTo>
                      <a:pt x="1174" y="90"/>
                    </a:lnTo>
                    <a:lnTo>
                      <a:pt x="1178" y="88"/>
                    </a:lnTo>
                    <a:lnTo>
                      <a:pt x="1178" y="88"/>
                    </a:lnTo>
                    <a:lnTo>
                      <a:pt x="1184" y="88"/>
                    </a:lnTo>
                    <a:lnTo>
                      <a:pt x="1190" y="88"/>
                    </a:lnTo>
                    <a:lnTo>
                      <a:pt x="1194" y="94"/>
                    </a:lnTo>
                    <a:lnTo>
                      <a:pt x="1198" y="104"/>
                    </a:lnTo>
                    <a:lnTo>
                      <a:pt x="1198" y="104"/>
                    </a:lnTo>
                    <a:lnTo>
                      <a:pt x="1200" y="106"/>
                    </a:lnTo>
                    <a:lnTo>
                      <a:pt x="1200" y="106"/>
                    </a:lnTo>
                    <a:lnTo>
                      <a:pt x="1202" y="102"/>
                    </a:lnTo>
                    <a:lnTo>
                      <a:pt x="1202" y="102"/>
                    </a:lnTo>
                    <a:lnTo>
                      <a:pt x="1204" y="100"/>
                    </a:lnTo>
                    <a:lnTo>
                      <a:pt x="1206" y="98"/>
                    </a:lnTo>
                    <a:lnTo>
                      <a:pt x="1206" y="98"/>
                    </a:lnTo>
                    <a:lnTo>
                      <a:pt x="1208" y="102"/>
                    </a:lnTo>
                    <a:lnTo>
                      <a:pt x="1212" y="102"/>
                    </a:lnTo>
                    <a:lnTo>
                      <a:pt x="1216" y="100"/>
                    </a:lnTo>
                    <a:lnTo>
                      <a:pt x="1222" y="96"/>
                    </a:lnTo>
                    <a:lnTo>
                      <a:pt x="1226" y="90"/>
                    </a:lnTo>
                    <a:lnTo>
                      <a:pt x="1226" y="90"/>
                    </a:lnTo>
                    <a:lnTo>
                      <a:pt x="1230" y="86"/>
                    </a:lnTo>
                    <a:lnTo>
                      <a:pt x="1234" y="86"/>
                    </a:lnTo>
                    <a:lnTo>
                      <a:pt x="1240" y="86"/>
                    </a:lnTo>
                    <a:lnTo>
                      <a:pt x="1248" y="88"/>
                    </a:lnTo>
                    <a:lnTo>
                      <a:pt x="1252" y="88"/>
                    </a:lnTo>
                    <a:lnTo>
                      <a:pt x="1256" y="88"/>
                    </a:lnTo>
                    <a:lnTo>
                      <a:pt x="1256" y="88"/>
                    </a:lnTo>
                    <a:lnTo>
                      <a:pt x="1258" y="88"/>
                    </a:lnTo>
                    <a:lnTo>
                      <a:pt x="1258" y="92"/>
                    </a:lnTo>
                    <a:lnTo>
                      <a:pt x="1258" y="92"/>
                    </a:lnTo>
                    <a:lnTo>
                      <a:pt x="1260" y="104"/>
                    </a:lnTo>
                    <a:lnTo>
                      <a:pt x="1260" y="106"/>
                    </a:lnTo>
                    <a:lnTo>
                      <a:pt x="1262" y="106"/>
                    </a:lnTo>
                    <a:lnTo>
                      <a:pt x="1266" y="104"/>
                    </a:lnTo>
                    <a:lnTo>
                      <a:pt x="1270" y="102"/>
                    </a:lnTo>
                    <a:lnTo>
                      <a:pt x="1270" y="102"/>
                    </a:lnTo>
                    <a:lnTo>
                      <a:pt x="1282" y="104"/>
                    </a:lnTo>
                    <a:lnTo>
                      <a:pt x="1288" y="106"/>
                    </a:lnTo>
                    <a:lnTo>
                      <a:pt x="1294" y="108"/>
                    </a:lnTo>
                    <a:lnTo>
                      <a:pt x="1294" y="108"/>
                    </a:lnTo>
                    <a:lnTo>
                      <a:pt x="1294" y="92"/>
                    </a:lnTo>
                    <a:lnTo>
                      <a:pt x="1296" y="88"/>
                    </a:lnTo>
                    <a:lnTo>
                      <a:pt x="1298" y="90"/>
                    </a:lnTo>
                    <a:lnTo>
                      <a:pt x="1300" y="92"/>
                    </a:lnTo>
                    <a:lnTo>
                      <a:pt x="1300" y="92"/>
                    </a:lnTo>
                    <a:lnTo>
                      <a:pt x="1304" y="90"/>
                    </a:lnTo>
                    <a:lnTo>
                      <a:pt x="1304" y="90"/>
                    </a:lnTo>
                    <a:lnTo>
                      <a:pt x="1306" y="80"/>
                    </a:lnTo>
                    <a:lnTo>
                      <a:pt x="1308" y="78"/>
                    </a:lnTo>
                    <a:lnTo>
                      <a:pt x="1312" y="82"/>
                    </a:lnTo>
                    <a:lnTo>
                      <a:pt x="1316" y="88"/>
                    </a:lnTo>
                    <a:lnTo>
                      <a:pt x="1316" y="88"/>
                    </a:lnTo>
                    <a:lnTo>
                      <a:pt x="1318" y="92"/>
                    </a:lnTo>
                    <a:lnTo>
                      <a:pt x="1320" y="94"/>
                    </a:lnTo>
                    <a:lnTo>
                      <a:pt x="1328" y="96"/>
                    </a:lnTo>
                    <a:lnTo>
                      <a:pt x="1334" y="96"/>
                    </a:lnTo>
                    <a:lnTo>
                      <a:pt x="1340" y="96"/>
                    </a:lnTo>
                    <a:lnTo>
                      <a:pt x="1340" y="96"/>
                    </a:lnTo>
                    <a:lnTo>
                      <a:pt x="1342" y="96"/>
                    </a:lnTo>
                    <a:lnTo>
                      <a:pt x="1344" y="92"/>
                    </a:lnTo>
                    <a:lnTo>
                      <a:pt x="1346" y="88"/>
                    </a:lnTo>
                    <a:lnTo>
                      <a:pt x="1348" y="86"/>
                    </a:lnTo>
                    <a:lnTo>
                      <a:pt x="1348" y="86"/>
                    </a:lnTo>
                    <a:lnTo>
                      <a:pt x="1352" y="88"/>
                    </a:lnTo>
                    <a:lnTo>
                      <a:pt x="1356" y="92"/>
                    </a:lnTo>
                    <a:lnTo>
                      <a:pt x="1360" y="96"/>
                    </a:lnTo>
                    <a:lnTo>
                      <a:pt x="1364" y="96"/>
                    </a:lnTo>
                    <a:lnTo>
                      <a:pt x="1364" y="96"/>
                    </a:lnTo>
                    <a:lnTo>
                      <a:pt x="1366" y="96"/>
                    </a:lnTo>
                    <a:lnTo>
                      <a:pt x="1368" y="96"/>
                    </a:lnTo>
                    <a:lnTo>
                      <a:pt x="1368" y="94"/>
                    </a:lnTo>
                    <a:lnTo>
                      <a:pt x="1368" y="94"/>
                    </a:lnTo>
                    <a:lnTo>
                      <a:pt x="1372" y="86"/>
                    </a:lnTo>
                    <a:lnTo>
                      <a:pt x="1376" y="84"/>
                    </a:lnTo>
                    <a:lnTo>
                      <a:pt x="1380" y="84"/>
                    </a:lnTo>
                    <a:lnTo>
                      <a:pt x="1384" y="78"/>
                    </a:lnTo>
                    <a:lnTo>
                      <a:pt x="1384" y="78"/>
                    </a:lnTo>
                    <a:lnTo>
                      <a:pt x="1386" y="76"/>
                    </a:lnTo>
                    <a:lnTo>
                      <a:pt x="1388" y="78"/>
                    </a:lnTo>
                    <a:lnTo>
                      <a:pt x="1392" y="86"/>
                    </a:lnTo>
                    <a:lnTo>
                      <a:pt x="1392" y="86"/>
                    </a:lnTo>
                    <a:lnTo>
                      <a:pt x="1394" y="94"/>
                    </a:lnTo>
                    <a:lnTo>
                      <a:pt x="1396" y="96"/>
                    </a:lnTo>
                    <a:lnTo>
                      <a:pt x="1398" y="96"/>
                    </a:lnTo>
                    <a:lnTo>
                      <a:pt x="1398" y="96"/>
                    </a:lnTo>
                    <a:lnTo>
                      <a:pt x="1400" y="92"/>
                    </a:lnTo>
                    <a:lnTo>
                      <a:pt x="1400" y="86"/>
                    </a:lnTo>
                    <a:lnTo>
                      <a:pt x="1400" y="80"/>
                    </a:lnTo>
                    <a:lnTo>
                      <a:pt x="1400" y="72"/>
                    </a:lnTo>
                    <a:lnTo>
                      <a:pt x="1400" y="72"/>
                    </a:lnTo>
                    <a:lnTo>
                      <a:pt x="1402" y="80"/>
                    </a:lnTo>
                    <a:lnTo>
                      <a:pt x="1404" y="82"/>
                    </a:lnTo>
                    <a:lnTo>
                      <a:pt x="1408" y="86"/>
                    </a:lnTo>
                    <a:lnTo>
                      <a:pt x="1410" y="86"/>
                    </a:lnTo>
                    <a:lnTo>
                      <a:pt x="1418" y="88"/>
                    </a:lnTo>
                    <a:lnTo>
                      <a:pt x="1424" y="90"/>
                    </a:lnTo>
                    <a:lnTo>
                      <a:pt x="1424" y="90"/>
                    </a:lnTo>
                    <a:lnTo>
                      <a:pt x="1426" y="92"/>
                    </a:lnTo>
                    <a:lnTo>
                      <a:pt x="1428" y="92"/>
                    </a:lnTo>
                    <a:lnTo>
                      <a:pt x="1430" y="92"/>
                    </a:lnTo>
                    <a:lnTo>
                      <a:pt x="1432" y="88"/>
                    </a:lnTo>
                    <a:lnTo>
                      <a:pt x="1432" y="88"/>
                    </a:lnTo>
                    <a:lnTo>
                      <a:pt x="1434" y="84"/>
                    </a:lnTo>
                    <a:lnTo>
                      <a:pt x="1436" y="84"/>
                    </a:lnTo>
                    <a:lnTo>
                      <a:pt x="1438" y="88"/>
                    </a:lnTo>
                    <a:lnTo>
                      <a:pt x="1440" y="94"/>
                    </a:lnTo>
                    <a:lnTo>
                      <a:pt x="1440" y="94"/>
                    </a:lnTo>
                    <a:lnTo>
                      <a:pt x="1440" y="102"/>
                    </a:lnTo>
                    <a:lnTo>
                      <a:pt x="1438" y="106"/>
                    </a:lnTo>
                    <a:lnTo>
                      <a:pt x="1440" y="108"/>
                    </a:lnTo>
                    <a:lnTo>
                      <a:pt x="1440" y="108"/>
                    </a:lnTo>
                    <a:lnTo>
                      <a:pt x="1444" y="110"/>
                    </a:lnTo>
                    <a:lnTo>
                      <a:pt x="1446" y="108"/>
                    </a:lnTo>
                    <a:lnTo>
                      <a:pt x="1448" y="106"/>
                    </a:lnTo>
                    <a:lnTo>
                      <a:pt x="1450" y="100"/>
                    </a:lnTo>
                    <a:lnTo>
                      <a:pt x="1450" y="100"/>
                    </a:lnTo>
                    <a:lnTo>
                      <a:pt x="1452" y="92"/>
                    </a:lnTo>
                    <a:lnTo>
                      <a:pt x="1454" y="90"/>
                    </a:lnTo>
                    <a:lnTo>
                      <a:pt x="1456" y="92"/>
                    </a:lnTo>
                    <a:lnTo>
                      <a:pt x="1456" y="92"/>
                    </a:lnTo>
                    <a:lnTo>
                      <a:pt x="1460" y="92"/>
                    </a:lnTo>
                    <a:lnTo>
                      <a:pt x="1462" y="88"/>
                    </a:lnTo>
                    <a:lnTo>
                      <a:pt x="1462" y="74"/>
                    </a:lnTo>
                    <a:lnTo>
                      <a:pt x="1462" y="74"/>
                    </a:lnTo>
                    <a:lnTo>
                      <a:pt x="1472" y="94"/>
                    </a:lnTo>
                    <a:lnTo>
                      <a:pt x="1472" y="94"/>
                    </a:lnTo>
                    <a:lnTo>
                      <a:pt x="1472" y="98"/>
                    </a:lnTo>
                    <a:lnTo>
                      <a:pt x="1470" y="98"/>
                    </a:lnTo>
                    <a:lnTo>
                      <a:pt x="1468" y="100"/>
                    </a:lnTo>
                    <a:lnTo>
                      <a:pt x="1466" y="102"/>
                    </a:lnTo>
                    <a:lnTo>
                      <a:pt x="1466" y="102"/>
                    </a:lnTo>
                    <a:lnTo>
                      <a:pt x="1470" y="108"/>
                    </a:lnTo>
                    <a:lnTo>
                      <a:pt x="1472" y="108"/>
                    </a:lnTo>
                    <a:lnTo>
                      <a:pt x="1472" y="108"/>
                    </a:lnTo>
                    <a:lnTo>
                      <a:pt x="1472" y="104"/>
                    </a:lnTo>
                    <a:lnTo>
                      <a:pt x="1474" y="102"/>
                    </a:lnTo>
                    <a:lnTo>
                      <a:pt x="1478" y="100"/>
                    </a:lnTo>
                    <a:lnTo>
                      <a:pt x="1482" y="96"/>
                    </a:lnTo>
                    <a:lnTo>
                      <a:pt x="1484" y="88"/>
                    </a:lnTo>
                    <a:lnTo>
                      <a:pt x="1484" y="88"/>
                    </a:lnTo>
                    <a:lnTo>
                      <a:pt x="1484" y="84"/>
                    </a:lnTo>
                    <a:lnTo>
                      <a:pt x="1486" y="84"/>
                    </a:lnTo>
                    <a:lnTo>
                      <a:pt x="1490" y="88"/>
                    </a:lnTo>
                    <a:lnTo>
                      <a:pt x="1490" y="88"/>
                    </a:lnTo>
                    <a:lnTo>
                      <a:pt x="1494" y="96"/>
                    </a:lnTo>
                    <a:lnTo>
                      <a:pt x="1494" y="96"/>
                    </a:lnTo>
                    <a:lnTo>
                      <a:pt x="1496" y="90"/>
                    </a:lnTo>
                    <a:lnTo>
                      <a:pt x="1498" y="88"/>
                    </a:lnTo>
                    <a:lnTo>
                      <a:pt x="1500" y="86"/>
                    </a:lnTo>
                    <a:lnTo>
                      <a:pt x="1502" y="88"/>
                    </a:lnTo>
                    <a:lnTo>
                      <a:pt x="1502" y="88"/>
                    </a:lnTo>
                    <a:lnTo>
                      <a:pt x="1506" y="88"/>
                    </a:lnTo>
                    <a:lnTo>
                      <a:pt x="1510" y="86"/>
                    </a:lnTo>
                    <a:lnTo>
                      <a:pt x="1510" y="86"/>
                    </a:lnTo>
                    <a:lnTo>
                      <a:pt x="1512" y="84"/>
                    </a:lnTo>
                    <a:lnTo>
                      <a:pt x="1516" y="86"/>
                    </a:lnTo>
                    <a:lnTo>
                      <a:pt x="1516" y="86"/>
                    </a:lnTo>
                    <a:lnTo>
                      <a:pt x="1520" y="94"/>
                    </a:lnTo>
                    <a:lnTo>
                      <a:pt x="1524" y="100"/>
                    </a:lnTo>
                    <a:lnTo>
                      <a:pt x="1526" y="102"/>
                    </a:lnTo>
                    <a:lnTo>
                      <a:pt x="1530" y="102"/>
                    </a:lnTo>
                    <a:lnTo>
                      <a:pt x="1532" y="100"/>
                    </a:lnTo>
                    <a:lnTo>
                      <a:pt x="1534" y="96"/>
                    </a:lnTo>
                    <a:lnTo>
                      <a:pt x="1534" y="96"/>
                    </a:lnTo>
                    <a:lnTo>
                      <a:pt x="1538" y="100"/>
                    </a:lnTo>
                    <a:lnTo>
                      <a:pt x="1540" y="102"/>
                    </a:lnTo>
                    <a:lnTo>
                      <a:pt x="1542" y="102"/>
                    </a:lnTo>
                    <a:lnTo>
                      <a:pt x="1544" y="100"/>
                    </a:lnTo>
                    <a:lnTo>
                      <a:pt x="1552" y="90"/>
                    </a:lnTo>
                    <a:lnTo>
                      <a:pt x="1552" y="90"/>
                    </a:lnTo>
                    <a:lnTo>
                      <a:pt x="1556" y="84"/>
                    </a:lnTo>
                    <a:lnTo>
                      <a:pt x="1562" y="82"/>
                    </a:lnTo>
                    <a:lnTo>
                      <a:pt x="1566" y="86"/>
                    </a:lnTo>
                    <a:lnTo>
                      <a:pt x="1572" y="92"/>
                    </a:lnTo>
                    <a:lnTo>
                      <a:pt x="1572" y="92"/>
                    </a:lnTo>
                    <a:lnTo>
                      <a:pt x="1574" y="96"/>
                    </a:lnTo>
                    <a:lnTo>
                      <a:pt x="1576" y="90"/>
                    </a:lnTo>
                    <a:lnTo>
                      <a:pt x="1576" y="90"/>
                    </a:lnTo>
                    <a:lnTo>
                      <a:pt x="1578" y="88"/>
                    </a:lnTo>
                    <a:lnTo>
                      <a:pt x="1580" y="88"/>
                    </a:lnTo>
                    <a:lnTo>
                      <a:pt x="1582" y="90"/>
                    </a:lnTo>
                    <a:lnTo>
                      <a:pt x="1584" y="96"/>
                    </a:lnTo>
                    <a:lnTo>
                      <a:pt x="1584" y="96"/>
                    </a:lnTo>
                    <a:lnTo>
                      <a:pt x="1586" y="100"/>
                    </a:lnTo>
                    <a:lnTo>
                      <a:pt x="1588" y="102"/>
                    </a:lnTo>
                    <a:lnTo>
                      <a:pt x="1592" y="104"/>
                    </a:lnTo>
                    <a:lnTo>
                      <a:pt x="1594" y="102"/>
                    </a:lnTo>
                    <a:lnTo>
                      <a:pt x="1594" y="102"/>
                    </a:lnTo>
                    <a:lnTo>
                      <a:pt x="1602" y="102"/>
                    </a:lnTo>
                    <a:lnTo>
                      <a:pt x="1608" y="102"/>
                    </a:lnTo>
                    <a:lnTo>
                      <a:pt x="1616" y="98"/>
                    </a:lnTo>
                    <a:lnTo>
                      <a:pt x="1620" y="96"/>
                    </a:lnTo>
                    <a:lnTo>
                      <a:pt x="1624" y="92"/>
                    </a:lnTo>
                    <a:lnTo>
                      <a:pt x="1624" y="92"/>
                    </a:lnTo>
                    <a:lnTo>
                      <a:pt x="1626" y="90"/>
                    </a:lnTo>
                    <a:lnTo>
                      <a:pt x="1630" y="88"/>
                    </a:lnTo>
                    <a:lnTo>
                      <a:pt x="1632" y="84"/>
                    </a:lnTo>
                    <a:lnTo>
                      <a:pt x="1634" y="78"/>
                    </a:lnTo>
                    <a:lnTo>
                      <a:pt x="1634" y="78"/>
                    </a:lnTo>
                    <a:lnTo>
                      <a:pt x="1636" y="76"/>
                    </a:lnTo>
                    <a:lnTo>
                      <a:pt x="1636" y="78"/>
                    </a:lnTo>
                    <a:lnTo>
                      <a:pt x="1638" y="80"/>
                    </a:lnTo>
                    <a:lnTo>
                      <a:pt x="1638" y="80"/>
                    </a:lnTo>
                    <a:lnTo>
                      <a:pt x="1646" y="90"/>
                    </a:lnTo>
                    <a:lnTo>
                      <a:pt x="1654" y="96"/>
                    </a:lnTo>
                    <a:lnTo>
                      <a:pt x="1658" y="98"/>
                    </a:lnTo>
                    <a:lnTo>
                      <a:pt x="1662" y="96"/>
                    </a:lnTo>
                    <a:lnTo>
                      <a:pt x="1670" y="92"/>
                    </a:lnTo>
                    <a:lnTo>
                      <a:pt x="1670" y="92"/>
                    </a:lnTo>
                    <a:lnTo>
                      <a:pt x="1672" y="90"/>
                    </a:lnTo>
                    <a:lnTo>
                      <a:pt x="1676" y="88"/>
                    </a:lnTo>
                    <a:lnTo>
                      <a:pt x="1680" y="90"/>
                    </a:lnTo>
                    <a:lnTo>
                      <a:pt x="1682" y="92"/>
                    </a:lnTo>
                    <a:lnTo>
                      <a:pt x="1682" y="92"/>
                    </a:lnTo>
                    <a:lnTo>
                      <a:pt x="1686" y="94"/>
                    </a:lnTo>
                    <a:lnTo>
                      <a:pt x="1690" y="96"/>
                    </a:lnTo>
                    <a:lnTo>
                      <a:pt x="1692" y="94"/>
                    </a:lnTo>
                    <a:lnTo>
                      <a:pt x="1696" y="88"/>
                    </a:lnTo>
                    <a:lnTo>
                      <a:pt x="1696" y="88"/>
                    </a:lnTo>
                    <a:lnTo>
                      <a:pt x="1704" y="80"/>
                    </a:lnTo>
                    <a:lnTo>
                      <a:pt x="1710" y="74"/>
                    </a:lnTo>
                    <a:lnTo>
                      <a:pt x="1710" y="74"/>
                    </a:lnTo>
                    <a:lnTo>
                      <a:pt x="1712" y="76"/>
                    </a:lnTo>
                    <a:lnTo>
                      <a:pt x="1714" y="78"/>
                    </a:lnTo>
                    <a:lnTo>
                      <a:pt x="1718" y="88"/>
                    </a:lnTo>
                    <a:lnTo>
                      <a:pt x="1718" y="88"/>
                    </a:lnTo>
                    <a:lnTo>
                      <a:pt x="1716" y="90"/>
                    </a:lnTo>
                    <a:lnTo>
                      <a:pt x="1716" y="90"/>
                    </a:lnTo>
                    <a:lnTo>
                      <a:pt x="1716" y="88"/>
                    </a:lnTo>
                    <a:lnTo>
                      <a:pt x="1716" y="88"/>
                    </a:lnTo>
                    <a:lnTo>
                      <a:pt x="1718" y="86"/>
                    </a:lnTo>
                    <a:lnTo>
                      <a:pt x="1718" y="88"/>
                    </a:lnTo>
                    <a:lnTo>
                      <a:pt x="1718" y="88"/>
                    </a:lnTo>
                    <a:lnTo>
                      <a:pt x="1718" y="88"/>
                    </a:lnTo>
                    <a:lnTo>
                      <a:pt x="1718" y="88"/>
                    </a:lnTo>
                    <a:lnTo>
                      <a:pt x="1722" y="94"/>
                    </a:lnTo>
                    <a:lnTo>
                      <a:pt x="1724" y="96"/>
                    </a:lnTo>
                    <a:lnTo>
                      <a:pt x="1728" y="94"/>
                    </a:lnTo>
                    <a:lnTo>
                      <a:pt x="1728" y="94"/>
                    </a:lnTo>
                    <a:lnTo>
                      <a:pt x="1728" y="90"/>
                    </a:lnTo>
                    <a:lnTo>
                      <a:pt x="1728" y="90"/>
                    </a:lnTo>
                    <a:lnTo>
                      <a:pt x="1728" y="86"/>
                    </a:lnTo>
                    <a:lnTo>
                      <a:pt x="1726" y="80"/>
                    </a:lnTo>
                    <a:lnTo>
                      <a:pt x="1724" y="76"/>
                    </a:lnTo>
                    <a:lnTo>
                      <a:pt x="1726" y="72"/>
                    </a:lnTo>
                    <a:lnTo>
                      <a:pt x="1726" y="72"/>
                    </a:lnTo>
                    <a:lnTo>
                      <a:pt x="1726" y="70"/>
                    </a:lnTo>
                    <a:lnTo>
                      <a:pt x="1728" y="72"/>
                    </a:lnTo>
                    <a:lnTo>
                      <a:pt x="1728" y="74"/>
                    </a:lnTo>
                    <a:lnTo>
                      <a:pt x="1730" y="80"/>
                    </a:lnTo>
                    <a:lnTo>
                      <a:pt x="1732" y="82"/>
                    </a:lnTo>
                    <a:lnTo>
                      <a:pt x="1732" y="82"/>
                    </a:lnTo>
                    <a:lnTo>
                      <a:pt x="1732" y="84"/>
                    </a:lnTo>
                    <a:lnTo>
                      <a:pt x="1732" y="84"/>
                    </a:lnTo>
                    <a:lnTo>
                      <a:pt x="1738" y="86"/>
                    </a:lnTo>
                    <a:lnTo>
                      <a:pt x="1744" y="88"/>
                    </a:lnTo>
                    <a:lnTo>
                      <a:pt x="1752" y="90"/>
                    </a:lnTo>
                    <a:lnTo>
                      <a:pt x="1754" y="90"/>
                    </a:lnTo>
                    <a:lnTo>
                      <a:pt x="1758" y="88"/>
                    </a:lnTo>
                    <a:lnTo>
                      <a:pt x="1758" y="88"/>
                    </a:lnTo>
                    <a:lnTo>
                      <a:pt x="1762" y="84"/>
                    </a:lnTo>
                    <a:lnTo>
                      <a:pt x="1764" y="84"/>
                    </a:lnTo>
                    <a:lnTo>
                      <a:pt x="1766" y="90"/>
                    </a:lnTo>
                    <a:lnTo>
                      <a:pt x="1766" y="102"/>
                    </a:lnTo>
                    <a:lnTo>
                      <a:pt x="1766" y="102"/>
                    </a:lnTo>
                    <a:lnTo>
                      <a:pt x="1766" y="108"/>
                    </a:lnTo>
                    <a:lnTo>
                      <a:pt x="1768" y="110"/>
                    </a:lnTo>
                    <a:lnTo>
                      <a:pt x="1770" y="108"/>
                    </a:lnTo>
                    <a:lnTo>
                      <a:pt x="1772" y="106"/>
                    </a:lnTo>
                    <a:lnTo>
                      <a:pt x="1772" y="106"/>
                    </a:lnTo>
                    <a:lnTo>
                      <a:pt x="1776" y="98"/>
                    </a:lnTo>
                    <a:lnTo>
                      <a:pt x="1780" y="94"/>
                    </a:lnTo>
                    <a:lnTo>
                      <a:pt x="1786" y="90"/>
                    </a:lnTo>
                    <a:lnTo>
                      <a:pt x="1790" y="80"/>
                    </a:lnTo>
                    <a:lnTo>
                      <a:pt x="1790" y="80"/>
                    </a:lnTo>
                    <a:lnTo>
                      <a:pt x="1790" y="80"/>
                    </a:lnTo>
                    <a:lnTo>
                      <a:pt x="1792" y="80"/>
                    </a:lnTo>
                    <a:lnTo>
                      <a:pt x="1794" y="84"/>
                    </a:lnTo>
                    <a:lnTo>
                      <a:pt x="1796" y="92"/>
                    </a:lnTo>
                    <a:lnTo>
                      <a:pt x="1798" y="96"/>
                    </a:lnTo>
                    <a:lnTo>
                      <a:pt x="1798" y="96"/>
                    </a:lnTo>
                    <a:lnTo>
                      <a:pt x="1798" y="104"/>
                    </a:lnTo>
                    <a:lnTo>
                      <a:pt x="1798" y="106"/>
                    </a:lnTo>
                    <a:lnTo>
                      <a:pt x="1800" y="108"/>
                    </a:lnTo>
                    <a:lnTo>
                      <a:pt x="1802" y="110"/>
                    </a:lnTo>
                    <a:lnTo>
                      <a:pt x="1802" y="110"/>
                    </a:lnTo>
                    <a:lnTo>
                      <a:pt x="1802" y="112"/>
                    </a:lnTo>
                    <a:lnTo>
                      <a:pt x="1802" y="112"/>
                    </a:lnTo>
                    <a:lnTo>
                      <a:pt x="1804" y="108"/>
                    </a:lnTo>
                    <a:lnTo>
                      <a:pt x="1804" y="108"/>
                    </a:lnTo>
                    <a:lnTo>
                      <a:pt x="1802" y="102"/>
                    </a:lnTo>
                    <a:lnTo>
                      <a:pt x="1802" y="102"/>
                    </a:lnTo>
                    <a:lnTo>
                      <a:pt x="1804" y="102"/>
                    </a:lnTo>
                    <a:lnTo>
                      <a:pt x="1806" y="100"/>
                    </a:lnTo>
                    <a:lnTo>
                      <a:pt x="1808" y="92"/>
                    </a:lnTo>
                    <a:lnTo>
                      <a:pt x="1812" y="86"/>
                    </a:lnTo>
                    <a:lnTo>
                      <a:pt x="1814" y="86"/>
                    </a:lnTo>
                    <a:lnTo>
                      <a:pt x="1816" y="88"/>
                    </a:lnTo>
                    <a:lnTo>
                      <a:pt x="1816" y="88"/>
                    </a:lnTo>
                    <a:lnTo>
                      <a:pt x="1818" y="90"/>
                    </a:lnTo>
                    <a:lnTo>
                      <a:pt x="1820" y="90"/>
                    </a:lnTo>
                    <a:lnTo>
                      <a:pt x="1826" y="88"/>
                    </a:lnTo>
                    <a:lnTo>
                      <a:pt x="1832" y="86"/>
                    </a:lnTo>
                    <a:lnTo>
                      <a:pt x="1836" y="84"/>
                    </a:lnTo>
                    <a:lnTo>
                      <a:pt x="1836" y="84"/>
                    </a:lnTo>
                    <a:lnTo>
                      <a:pt x="1840" y="84"/>
                    </a:lnTo>
                    <a:lnTo>
                      <a:pt x="1844" y="86"/>
                    </a:lnTo>
                    <a:lnTo>
                      <a:pt x="1846" y="88"/>
                    </a:lnTo>
                    <a:lnTo>
                      <a:pt x="1848" y="94"/>
                    </a:lnTo>
                    <a:lnTo>
                      <a:pt x="1848" y="94"/>
                    </a:lnTo>
                    <a:lnTo>
                      <a:pt x="1852" y="102"/>
                    </a:lnTo>
                    <a:lnTo>
                      <a:pt x="1854" y="102"/>
                    </a:lnTo>
                    <a:lnTo>
                      <a:pt x="1856" y="100"/>
                    </a:lnTo>
                    <a:lnTo>
                      <a:pt x="1856" y="100"/>
                    </a:lnTo>
                    <a:lnTo>
                      <a:pt x="1860" y="98"/>
                    </a:lnTo>
                    <a:lnTo>
                      <a:pt x="1862" y="96"/>
                    </a:lnTo>
                    <a:lnTo>
                      <a:pt x="1866" y="98"/>
                    </a:lnTo>
                    <a:lnTo>
                      <a:pt x="1870" y="106"/>
                    </a:lnTo>
                    <a:lnTo>
                      <a:pt x="1870" y="106"/>
                    </a:lnTo>
                    <a:lnTo>
                      <a:pt x="1870" y="108"/>
                    </a:lnTo>
                    <a:lnTo>
                      <a:pt x="1872" y="110"/>
                    </a:lnTo>
                    <a:lnTo>
                      <a:pt x="1876" y="108"/>
                    </a:lnTo>
                    <a:lnTo>
                      <a:pt x="1876" y="108"/>
                    </a:lnTo>
                    <a:lnTo>
                      <a:pt x="1876" y="104"/>
                    </a:lnTo>
                    <a:lnTo>
                      <a:pt x="1874" y="102"/>
                    </a:lnTo>
                    <a:lnTo>
                      <a:pt x="1872" y="102"/>
                    </a:lnTo>
                    <a:lnTo>
                      <a:pt x="1872" y="102"/>
                    </a:lnTo>
                    <a:lnTo>
                      <a:pt x="1878" y="90"/>
                    </a:lnTo>
                    <a:lnTo>
                      <a:pt x="1884" y="84"/>
                    </a:lnTo>
                    <a:lnTo>
                      <a:pt x="1888" y="84"/>
                    </a:lnTo>
                    <a:lnTo>
                      <a:pt x="1892" y="84"/>
                    </a:lnTo>
                    <a:lnTo>
                      <a:pt x="1894" y="86"/>
                    </a:lnTo>
                    <a:lnTo>
                      <a:pt x="1898" y="90"/>
                    </a:lnTo>
                    <a:lnTo>
                      <a:pt x="1898" y="90"/>
                    </a:lnTo>
                    <a:lnTo>
                      <a:pt x="1900" y="92"/>
                    </a:lnTo>
                    <a:lnTo>
                      <a:pt x="1900" y="92"/>
                    </a:lnTo>
                    <a:lnTo>
                      <a:pt x="1902" y="88"/>
                    </a:lnTo>
                    <a:lnTo>
                      <a:pt x="1902" y="88"/>
                    </a:lnTo>
                    <a:lnTo>
                      <a:pt x="1906" y="86"/>
                    </a:lnTo>
                    <a:lnTo>
                      <a:pt x="1908" y="86"/>
                    </a:lnTo>
                    <a:lnTo>
                      <a:pt x="1910" y="88"/>
                    </a:lnTo>
                    <a:lnTo>
                      <a:pt x="1912" y="96"/>
                    </a:lnTo>
                    <a:lnTo>
                      <a:pt x="1912" y="96"/>
                    </a:lnTo>
                    <a:lnTo>
                      <a:pt x="1916" y="102"/>
                    </a:lnTo>
                    <a:lnTo>
                      <a:pt x="1918" y="104"/>
                    </a:lnTo>
                    <a:lnTo>
                      <a:pt x="1920" y="104"/>
                    </a:lnTo>
                    <a:lnTo>
                      <a:pt x="1924" y="100"/>
                    </a:lnTo>
                    <a:lnTo>
                      <a:pt x="1928" y="100"/>
                    </a:lnTo>
                    <a:lnTo>
                      <a:pt x="1928" y="100"/>
                    </a:lnTo>
                    <a:lnTo>
                      <a:pt x="1932" y="100"/>
                    </a:lnTo>
                    <a:lnTo>
                      <a:pt x="1938" y="98"/>
                    </a:lnTo>
                    <a:lnTo>
                      <a:pt x="1942" y="96"/>
                    </a:lnTo>
                    <a:lnTo>
                      <a:pt x="1946" y="96"/>
                    </a:lnTo>
                    <a:lnTo>
                      <a:pt x="1946" y="96"/>
                    </a:lnTo>
                    <a:lnTo>
                      <a:pt x="1952" y="96"/>
                    </a:lnTo>
                    <a:lnTo>
                      <a:pt x="1954" y="94"/>
                    </a:lnTo>
                    <a:lnTo>
                      <a:pt x="1958" y="88"/>
                    </a:lnTo>
                    <a:lnTo>
                      <a:pt x="1960" y="80"/>
                    </a:lnTo>
                    <a:lnTo>
                      <a:pt x="1960" y="80"/>
                    </a:lnTo>
                    <a:lnTo>
                      <a:pt x="1962" y="78"/>
                    </a:lnTo>
                    <a:lnTo>
                      <a:pt x="1962" y="76"/>
                    </a:lnTo>
                    <a:lnTo>
                      <a:pt x="1966" y="82"/>
                    </a:lnTo>
                    <a:lnTo>
                      <a:pt x="1966" y="82"/>
                    </a:lnTo>
                    <a:lnTo>
                      <a:pt x="1970" y="90"/>
                    </a:lnTo>
                    <a:lnTo>
                      <a:pt x="1976" y="94"/>
                    </a:lnTo>
                    <a:lnTo>
                      <a:pt x="1980" y="94"/>
                    </a:lnTo>
                    <a:lnTo>
                      <a:pt x="1986" y="92"/>
                    </a:lnTo>
                    <a:lnTo>
                      <a:pt x="1986" y="92"/>
                    </a:lnTo>
                    <a:lnTo>
                      <a:pt x="1994" y="90"/>
                    </a:lnTo>
                    <a:lnTo>
                      <a:pt x="2002" y="90"/>
                    </a:lnTo>
                    <a:lnTo>
                      <a:pt x="2008" y="90"/>
                    </a:lnTo>
                    <a:lnTo>
                      <a:pt x="2016" y="94"/>
                    </a:lnTo>
                    <a:lnTo>
                      <a:pt x="2016" y="94"/>
                    </a:lnTo>
                    <a:lnTo>
                      <a:pt x="2018" y="94"/>
                    </a:lnTo>
                    <a:lnTo>
                      <a:pt x="2020" y="94"/>
                    </a:lnTo>
                    <a:lnTo>
                      <a:pt x="2022" y="88"/>
                    </a:lnTo>
                    <a:lnTo>
                      <a:pt x="2022" y="88"/>
                    </a:lnTo>
                    <a:lnTo>
                      <a:pt x="2026" y="82"/>
                    </a:lnTo>
                    <a:lnTo>
                      <a:pt x="2028" y="82"/>
                    </a:lnTo>
                    <a:lnTo>
                      <a:pt x="2030" y="84"/>
                    </a:lnTo>
                    <a:lnTo>
                      <a:pt x="2030" y="84"/>
                    </a:lnTo>
                    <a:lnTo>
                      <a:pt x="2032" y="84"/>
                    </a:lnTo>
                    <a:lnTo>
                      <a:pt x="2032" y="82"/>
                    </a:lnTo>
                    <a:lnTo>
                      <a:pt x="2032" y="82"/>
                    </a:lnTo>
                    <a:lnTo>
                      <a:pt x="2034" y="78"/>
                    </a:lnTo>
                    <a:lnTo>
                      <a:pt x="2036" y="74"/>
                    </a:lnTo>
                    <a:lnTo>
                      <a:pt x="2038" y="74"/>
                    </a:lnTo>
                    <a:lnTo>
                      <a:pt x="2040" y="76"/>
                    </a:lnTo>
                    <a:lnTo>
                      <a:pt x="2044" y="82"/>
                    </a:lnTo>
                    <a:lnTo>
                      <a:pt x="2048" y="90"/>
                    </a:lnTo>
                    <a:lnTo>
                      <a:pt x="2048" y="90"/>
                    </a:lnTo>
                    <a:lnTo>
                      <a:pt x="2052" y="96"/>
                    </a:lnTo>
                    <a:lnTo>
                      <a:pt x="2052" y="96"/>
                    </a:lnTo>
                    <a:lnTo>
                      <a:pt x="2054" y="92"/>
                    </a:lnTo>
                    <a:lnTo>
                      <a:pt x="2054" y="92"/>
                    </a:lnTo>
                    <a:lnTo>
                      <a:pt x="2056" y="88"/>
                    </a:lnTo>
                    <a:lnTo>
                      <a:pt x="2054" y="86"/>
                    </a:lnTo>
                    <a:lnTo>
                      <a:pt x="2052" y="80"/>
                    </a:lnTo>
                    <a:lnTo>
                      <a:pt x="2052" y="80"/>
                    </a:lnTo>
                    <a:lnTo>
                      <a:pt x="2050" y="74"/>
                    </a:lnTo>
                    <a:lnTo>
                      <a:pt x="2050" y="70"/>
                    </a:lnTo>
                    <a:lnTo>
                      <a:pt x="2050" y="68"/>
                    </a:lnTo>
                    <a:lnTo>
                      <a:pt x="2050" y="68"/>
                    </a:lnTo>
                    <a:lnTo>
                      <a:pt x="2052" y="66"/>
                    </a:lnTo>
                    <a:lnTo>
                      <a:pt x="2054" y="68"/>
                    </a:lnTo>
                    <a:lnTo>
                      <a:pt x="2056" y="74"/>
                    </a:lnTo>
                    <a:lnTo>
                      <a:pt x="2056" y="74"/>
                    </a:lnTo>
                    <a:lnTo>
                      <a:pt x="2056" y="80"/>
                    </a:lnTo>
                    <a:lnTo>
                      <a:pt x="2058" y="84"/>
                    </a:lnTo>
                    <a:lnTo>
                      <a:pt x="2064" y="86"/>
                    </a:lnTo>
                    <a:lnTo>
                      <a:pt x="2064" y="86"/>
                    </a:lnTo>
                    <a:lnTo>
                      <a:pt x="2070" y="90"/>
                    </a:lnTo>
                    <a:lnTo>
                      <a:pt x="2076" y="90"/>
                    </a:lnTo>
                    <a:lnTo>
                      <a:pt x="2082" y="90"/>
                    </a:lnTo>
                    <a:lnTo>
                      <a:pt x="2088" y="86"/>
                    </a:lnTo>
                    <a:lnTo>
                      <a:pt x="2088" y="86"/>
                    </a:lnTo>
                    <a:lnTo>
                      <a:pt x="2090" y="84"/>
                    </a:lnTo>
                    <a:lnTo>
                      <a:pt x="2092" y="86"/>
                    </a:lnTo>
                    <a:lnTo>
                      <a:pt x="2094" y="90"/>
                    </a:lnTo>
                    <a:lnTo>
                      <a:pt x="2092" y="108"/>
                    </a:lnTo>
                    <a:lnTo>
                      <a:pt x="2092" y="108"/>
                    </a:lnTo>
                    <a:lnTo>
                      <a:pt x="2098" y="104"/>
                    </a:lnTo>
                    <a:lnTo>
                      <a:pt x="2102" y="100"/>
                    </a:lnTo>
                    <a:lnTo>
                      <a:pt x="2104" y="96"/>
                    </a:lnTo>
                    <a:lnTo>
                      <a:pt x="2104" y="96"/>
                    </a:lnTo>
                    <a:lnTo>
                      <a:pt x="2106" y="92"/>
                    </a:lnTo>
                    <a:lnTo>
                      <a:pt x="2108" y="92"/>
                    </a:lnTo>
                    <a:lnTo>
                      <a:pt x="2110" y="92"/>
                    </a:lnTo>
                    <a:lnTo>
                      <a:pt x="2112" y="88"/>
                    </a:lnTo>
                    <a:lnTo>
                      <a:pt x="2112" y="88"/>
                    </a:lnTo>
                    <a:lnTo>
                      <a:pt x="2116" y="78"/>
                    </a:lnTo>
                    <a:lnTo>
                      <a:pt x="2118" y="76"/>
                    </a:lnTo>
                    <a:lnTo>
                      <a:pt x="2118" y="78"/>
                    </a:lnTo>
                    <a:lnTo>
                      <a:pt x="2122" y="86"/>
                    </a:lnTo>
                    <a:lnTo>
                      <a:pt x="2124" y="90"/>
                    </a:lnTo>
                    <a:lnTo>
                      <a:pt x="2124" y="90"/>
                    </a:lnTo>
                    <a:lnTo>
                      <a:pt x="2124" y="94"/>
                    </a:lnTo>
                    <a:lnTo>
                      <a:pt x="2122" y="94"/>
                    </a:lnTo>
                    <a:lnTo>
                      <a:pt x="2120" y="96"/>
                    </a:lnTo>
                    <a:lnTo>
                      <a:pt x="2120" y="100"/>
                    </a:lnTo>
                    <a:lnTo>
                      <a:pt x="2120" y="100"/>
                    </a:lnTo>
                    <a:lnTo>
                      <a:pt x="2122" y="106"/>
                    </a:lnTo>
                    <a:lnTo>
                      <a:pt x="2124" y="108"/>
                    </a:lnTo>
                    <a:lnTo>
                      <a:pt x="2128" y="110"/>
                    </a:lnTo>
                    <a:lnTo>
                      <a:pt x="2132" y="112"/>
                    </a:lnTo>
                    <a:lnTo>
                      <a:pt x="2132" y="112"/>
                    </a:lnTo>
                    <a:lnTo>
                      <a:pt x="2132" y="106"/>
                    </a:lnTo>
                    <a:lnTo>
                      <a:pt x="2130" y="104"/>
                    </a:lnTo>
                    <a:lnTo>
                      <a:pt x="2128" y="102"/>
                    </a:lnTo>
                    <a:lnTo>
                      <a:pt x="2128" y="98"/>
                    </a:lnTo>
                    <a:lnTo>
                      <a:pt x="2128" y="98"/>
                    </a:lnTo>
                    <a:lnTo>
                      <a:pt x="2134" y="98"/>
                    </a:lnTo>
                    <a:lnTo>
                      <a:pt x="2136" y="94"/>
                    </a:lnTo>
                    <a:lnTo>
                      <a:pt x="2138" y="88"/>
                    </a:lnTo>
                    <a:lnTo>
                      <a:pt x="2138" y="88"/>
                    </a:lnTo>
                    <a:lnTo>
                      <a:pt x="2138" y="86"/>
                    </a:lnTo>
                    <a:lnTo>
                      <a:pt x="2138" y="86"/>
                    </a:lnTo>
                    <a:lnTo>
                      <a:pt x="2142" y="88"/>
                    </a:lnTo>
                    <a:lnTo>
                      <a:pt x="2146" y="90"/>
                    </a:lnTo>
                    <a:lnTo>
                      <a:pt x="2148" y="90"/>
                    </a:lnTo>
                    <a:lnTo>
                      <a:pt x="2152" y="88"/>
                    </a:lnTo>
                    <a:lnTo>
                      <a:pt x="2158" y="84"/>
                    </a:lnTo>
                    <a:lnTo>
                      <a:pt x="2166" y="82"/>
                    </a:lnTo>
                    <a:lnTo>
                      <a:pt x="2166" y="82"/>
                    </a:lnTo>
                    <a:lnTo>
                      <a:pt x="2168" y="82"/>
                    </a:lnTo>
                    <a:lnTo>
                      <a:pt x="2170" y="84"/>
                    </a:lnTo>
                    <a:lnTo>
                      <a:pt x="2172" y="88"/>
                    </a:lnTo>
                    <a:lnTo>
                      <a:pt x="2174" y="92"/>
                    </a:lnTo>
                    <a:lnTo>
                      <a:pt x="2174" y="92"/>
                    </a:lnTo>
                    <a:lnTo>
                      <a:pt x="2176" y="98"/>
                    </a:lnTo>
                    <a:lnTo>
                      <a:pt x="2178" y="102"/>
                    </a:lnTo>
                    <a:lnTo>
                      <a:pt x="2180" y="102"/>
                    </a:lnTo>
                    <a:lnTo>
                      <a:pt x="2182" y="100"/>
                    </a:lnTo>
                    <a:lnTo>
                      <a:pt x="2182" y="100"/>
                    </a:lnTo>
                    <a:lnTo>
                      <a:pt x="2186" y="96"/>
                    </a:lnTo>
                    <a:lnTo>
                      <a:pt x="2190" y="96"/>
                    </a:lnTo>
                    <a:lnTo>
                      <a:pt x="2194" y="98"/>
                    </a:lnTo>
                    <a:lnTo>
                      <a:pt x="2196" y="106"/>
                    </a:lnTo>
                    <a:lnTo>
                      <a:pt x="2196" y="106"/>
                    </a:lnTo>
                    <a:lnTo>
                      <a:pt x="2198" y="108"/>
                    </a:lnTo>
                    <a:lnTo>
                      <a:pt x="2200" y="108"/>
                    </a:lnTo>
                    <a:lnTo>
                      <a:pt x="2200" y="108"/>
                    </a:lnTo>
                    <a:lnTo>
                      <a:pt x="2198" y="100"/>
                    </a:lnTo>
                    <a:lnTo>
                      <a:pt x="2198" y="96"/>
                    </a:lnTo>
                    <a:lnTo>
                      <a:pt x="2200" y="92"/>
                    </a:lnTo>
                    <a:lnTo>
                      <a:pt x="2204" y="90"/>
                    </a:lnTo>
                    <a:lnTo>
                      <a:pt x="2204" y="90"/>
                    </a:lnTo>
                    <a:lnTo>
                      <a:pt x="2210" y="84"/>
                    </a:lnTo>
                    <a:lnTo>
                      <a:pt x="2218" y="84"/>
                    </a:lnTo>
                    <a:lnTo>
                      <a:pt x="2234" y="86"/>
                    </a:lnTo>
                    <a:lnTo>
                      <a:pt x="2234" y="86"/>
                    </a:lnTo>
                    <a:lnTo>
                      <a:pt x="2236" y="88"/>
                    </a:lnTo>
                    <a:lnTo>
                      <a:pt x="2236" y="88"/>
                    </a:lnTo>
                    <a:lnTo>
                      <a:pt x="2240" y="96"/>
                    </a:lnTo>
                    <a:lnTo>
                      <a:pt x="2244" y="102"/>
                    </a:lnTo>
                    <a:lnTo>
                      <a:pt x="2246" y="104"/>
                    </a:lnTo>
                    <a:lnTo>
                      <a:pt x="2250" y="104"/>
                    </a:lnTo>
                    <a:lnTo>
                      <a:pt x="2258" y="100"/>
                    </a:lnTo>
                    <a:lnTo>
                      <a:pt x="2266" y="98"/>
                    </a:lnTo>
                    <a:lnTo>
                      <a:pt x="2266" y="98"/>
                    </a:lnTo>
                    <a:lnTo>
                      <a:pt x="2272" y="94"/>
                    </a:lnTo>
                    <a:lnTo>
                      <a:pt x="2274" y="94"/>
                    </a:lnTo>
                    <a:lnTo>
                      <a:pt x="2278" y="98"/>
                    </a:lnTo>
                    <a:lnTo>
                      <a:pt x="2278" y="98"/>
                    </a:lnTo>
                    <a:lnTo>
                      <a:pt x="2280" y="100"/>
                    </a:lnTo>
                    <a:lnTo>
                      <a:pt x="2280" y="100"/>
                    </a:lnTo>
                    <a:lnTo>
                      <a:pt x="2282" y="94"/>
                    </a:lnTo>
                    <a:lnTo>
                      <a:pt x="2282" y="94"/>
                    </a:lnTo>
                    <a:lnTo>
                      <a:pt x="2286" y="82"/>
                    </a:lnTo>
                    <a:lnTo>
                      <a:pt x="2288" y="76"/>
                    </a:lnTo>
                    <a:lnTo>
                      <a:pt x="2290" y="76"/>
                    </a:lnTo>
                    <a:lnTo>
                      <a:pt x="2292" y="76"/>
                    </a:lnTo>
                    <a:lnTo>
                      <a:pt x="2296" y="86"/>
                    </a:lnTo>
                    <a:lnTo>
                      <a:pt x="2296" y="86"/>
                    </a:lnTo>
                    <a:lnTo>
                      <a:pt x="2300" y="92"/>
                    </a:lnTo>
                    <a:lnTo>
                      <a:pt x="2304" y="94"/>
                    </a:lnTo>
                    <a:lnTo>
                      <a:pt x="2310" y="94"/>
                    </a:lnTo>
                    <a:lnTo>
                      <a:pt x="2310" y="94"/>
                    </a:lnTo>
                    <a:lnTo>
                      <a:pt x="2314" y="94"/>
                    </a:lnTo>
                    <a:lnTo>
                      <a:pt x="2318" y="92"/>
                    </a:lnTo>
                    <a:lnTo>
                      <a:pt x="2320" y="92"/>
                    </a:lnTo>
                    <a:lnTo>
                      <a:pt x="2322" y="94"/>
                    </a:lnTo>
                    <a:lnTo>
                      <a:pt x="2324" y="108"/>
                    </a:lnTo>
                    <a:lnTo>
                      <a:pt x="2324" y="108"/>
                    </a:lnTo>
                    <a:lnTo>
                      <a:pt x="2324" y="110"/>
                    </a:lnTo>
                    <a:lnTo>
                      <a:pt x="2326" y="108"/>
                    </a:lnTo>
                    <a:lnTo>
                      <a:pt x="2326" y="108"/>
                    </a:lnTo>
                    <a:lnTo>
                      <a:pt x="2328" y="106"/>
                    </a:lnTo>
                    <a:lnTo>
                      <a:pt x="2328" y="100"/>
                    </a:lnTo>
                    <a:lnTo>
                      <a:pt x="2328" y="100"/>
                    </a:lnTo>
                    <a:lnTo>
                      <a:pt x="2328" y="94"/>
                    </a:lnTo>
                    <a:lnTo>
                      <a:pt x="2330" y="88"/>
                    </a:lnTo>
                    <a:lnTo>
                      <a:pt x="2330" y="88"/>
                    </a:lnTo>
                    <a:lnTo>
                      <a:pt x="2330" y="86"/>
                    </a:lnTo>
                    <a:lnTo>
                      <a:pt x="2332" y="88"/>
                    </a:lnTo>
                    <a:lnTo>
                      <a:pt x="2334" y="92"/>
                    </a:lnTo>
                    <a:lnTo>
                      <a:pt x="2334" y="92"/>
                    </a:lnTo>
                    <a:lnTo>
                      <a:pt x="2338" y="94"/>
                    </a:lnTo>
                    <a:lnTo>
                      <a:pt x="2342" y="96"/>
                    </a:lnTo>
                    <a:lnTo>
                      <a:pt x="2346" y="94"/>
                    </a:lnTo>
                    <a:lnTo>
                      <a:pt x="2348" y="86"/>
                    </a:lnTo>
                    <a:lnTo>
                      <a:pt x="2348" y="86"/>
                    </a:lnTo>
                    <a:lnTo>
                      <a:pt x="2352" y="82"/>
                    </a:lnTo>
                    <a:lnTo>
                      <a:pt x="2354" y="80"/>
                    </a:lnTo>
                    <a:lnTo>
                      <a:pt x="2354" y="80"/>
                    </a:lnTo>
                    <a:lnTo>
                      <a:pt x="2354" y="80"/>
                    </a:lnTo>
                    <a:lnTo>
                      <a:pt x="2356" y="82"/>
                    </a:lnTo>
                    <a:lnTo>
                      <a:pt x="2358" y="80"/>
                    </a:lnTo>
                    <a:lnTo>
                      <a:pt x="2358" y="80"/>
                    </a:lnTo>
                    <a:lnTo>
                      <a:pt x="2362" y="74"/>
                    </a:lnTo>
                    <a:lnTo>
                      <a:pt x="2366" y="72"/>
                    </a:lnTo>
                    <a:lnTo>
                      <a:pt x="2368" y="74"/>
                    </a:lnTo>
                    <a:lnTo>
                      <a:pt x="2372" y="82"/>
                    </a:lnTo>
                    <a:lnTo>
                      <a:pt x="2372" y="82"/>
                    </a:lnTo>
                    <a:lnTo>
                      <a:pt x="2376" y="92"/>
                    </a:lnTo>
                    <a:lnTo>
                      <a:pt x="2378" y="94"/>
                    </a:lnTo>
                    <a:lnTo>
                      <a:pt x="2382" y="94"/>
                    </a:lnTo>
                    <a:lnTo>
                      <a:pt x="2382" y="94"/>
                    </a:lnTo>
                    <a:lnTo>
                      <a:pt x="2378" y="78"/>
                    </a:lnTo>
                    <a:lnTo>
                      <a:pt x="2378" y="78"/>
                    </a:lnTo>
                    <a:lnTo>
                      <a:pt x="2376" y="72"/>
                    </a:lnTo>
                    <a:lnTo>
                      <a:pt x="2378" y="68"/>
                    </a:lnTo>
                    <a:lnTo>
                      <a:pt x="2378" y="68"/>
                    </a:lnTo>
                    <a:lnTo>
                      <a:pt x="2378" y="66"/>
                    </a:lnTo>
                    <a:lnTo>
                      <a:pt x="2380" y="66"/>
                    </a:lnTo>
                    <a:lnTo>
                      <a:pt x="2382" y="70"/>
                    </a:lnTo>
                    <a:lnTo>
                      <a:pt x="2382" y="70"/>
                    </a:lnTo>
                    <a:lnTo>
                      <a:pt x="2388" y="82"/>
                    </a:lnTo>
                    <a:lnTo>
                      <a:pt x="2396" y="90"/>
                    </a:lnTo>
                    <a:lnTo>
                      <a:pt x="2400" y="92"/>
                    </a:lnTo>
                    <a:lnTo>
                      <a:pt x="2404" y="92"/>
                    </a:lnTo>
                    <a:lnTo>
                      <a:pt x="2408" y="90"/>
                    </a:lnTo>
                    <a:lnTo>
                      <a:pt x="2414" y="84"/>
                    </a:lnTo>
                    <a:lnTo>
                      <a:pt x="2414" y="84"/>
                    </a:lnTo>
                    <a:lnTo>
                      <a:pt x="2414" y="84"/>
                    </a:lnTo>
                    <a:lnTo>
                      <a:pt x="2416" y="84"/>
                    </a:lnTo>
                    <a:lnTo>
                      <a:pt x="2420" y="92"/>
                    </a:lnTo>
                    <a:lnTo>
                      <a:pt x="2420" y="92"/>
                    </a:lnTo>
                    <a:lnTo>
                      <a:pt x="2420" y="96"/>
                    </a:lnTo>
                    <a:lnTo>
                      <a:pt x="2418" y="98"/>
                    </a:lnTo>
                    <a:lnTo>
                      <a:pt x="2416" y="100"/>
                    </a:lnTo>
                    <a:lnTo>
                      <a:pt x="2416" y="100"/>
                    </a:lnTo>
                    <a:lnTo>
                      <a:pt x="2414" y="102"/>
                    </a:lnTo>
                    <a:lnTo>
                      <a:pt x="2414" y="106"/>
                    </a:lnTo>
                    <a:lnTo>
                      <a:pt x="2414" y="106"/>
                    </a:lnTo>
                    <a:lnTo>
                      <a:pt x="2416" y="110"/>
                    </a:lnTo>
                    <a:lnTo>
                      <a:pt x="2418" y="108"/>
                    </a:lnTo>
                    <a:lnTo>
                      <a:pt x="2418" y="108"/>
                    </a:lnTo>
                    <a:lnTo>
                      <a:pt x="2424" y="104"/>
                    </a:lnTo>
                    <a:lnTo>
                      <a:pt x="2428" y="102"/>
                    </a:lnTo>
                    <a:lnTo>
                      <a:pt x="2430" y="96"/>
                    </a:lnTo>
                    <a:lnTo>
                      <a:pt x="2430" y="96"/>
                    </a:lnTo>
                    <a:lnTo>
                      <a:pt x="2434" y="92"/>
                    </a:lnTo>
                    <a:lnTo>
                      <a:pt x="2436" y="92"/>
                    </a:lnTo>
                    <a:lnTo>
                      <a:pt x="2436" y="92"/>
                    </a:lnTo>
                    <a:lnTo>
                      <a:pt x="2438" y="90"/>
                    </a:lnTo>
                    <a:lnTo>
                      <a:pt x="2440" y="90"/>
                    </a:lnTo>
                    <a:lnTo>
                      <a:pt x="2440" y="90"/>
                    </a:lnTo>
                    <a:lnTo>
                      <a:pt x="2444" y="84"/>
                    </a:lnTo>
                    <a:lnTo>
                      <a:pt x="2446" y="82"/>
                    </a:lnTo>
                    <a:lnTo>
                      <a:pt x="2448" y="86"/>
                    </a:lnTo>
                    <a:lnTo>
                      <a:pt x="2452" y="96"/>
                    </a:lnTo>
                    <a:lnTo>
                      <a:pt x="2452" y="96"/>
                    </a:lnTo>
                    <a:lnTo>
                      <a:pt x="2450" y="100"/>
                    </a:lnTo>
                    <a:lnTo>
                      <a:pt x="2450" y="100"/>
                    </a:lnTo>
                    <a:lnTo>
                      <a:pt x="2450" y="100"/>
                    </a:lnTo>
                    <a:lnTo>
                      <a:pt x="2450" y="98"/>
                    </a:lnTo>
                    <a:lnTo>
                      <a:pt x="2450" y="98"/>
                    </a:lnTo>
                    <a:lnTo>
                      <a:pt x="2452" y="96"/>
                    </a:lnTo>
                    <a:lnTo>
                      <a:pt x="2452" y="96"/>
                    </a:lnTo>
                    <a:lnTo>
                      <a:pt x="2452" y="96"/>
                    </a:lnTo>
                    <a:lnTo>
                      <a:pt x="2452" y="96"/>
                    </a:lnTo>
                    <a:lnTo>
                      <a:pt x="2458" y="94"/>
                    </a:lnTo>
                    <a:lnTo>
                      <a:pt x="2460" y="92"/>
                    </a:lnTo>
                    <a:lnTo>
                      <a:pt x="2462" y="88"/>
                    </a:lnTo>
                    <a:lnTo>
                      <a:pt x="2462" y="88"/>
                    </a:lnTo>
                    <a:lnTo>
                      <a:pt x="2464" y="84"/>
                    </a:lnTo>
                    <a:lnTo>
                      <a:pt x="2466" y="84"/>
                    </a:lnTo>
                    <a:lnTo>
                      <a:pt x="2468" y="90"/>
                    </a:lnTo>
                    <a:lnTo>
                      <a:pt x="2468" y="90"/>
                    </a:lnTo>
                    <a:lnTo>
                      <a:pt x="2470" y="94"/>
                    </a:lnTo>
                    <a:lnTo>
                      <a:pt x="2472" y="94"/>
                    </a:lnTo>
                    <a:lnTo>
                      <a:pt x="2474" y="92"/>
                    </a:lnTo>
                    <a:lnTo>
                      <a:pt x="2476" y="86"/>
                    </a:lnTo>
                    <a:lnTo>
                      <a:pt x="2476" y="86"/>
                    </a:lnTo>
                    <a:lnTo>
                      <a:pt x="2478" y="82"/>
                    </a:lnTo>
                    <a:lnTo>
                      <a:pt x="2478" y="82"/>
                    </a:lnTo>
                    <a:lnTo>
                      <a:pt x="2480" y="80"/>
                    </a:lnTo>
                    <a:lnTo>
                      <a:pt x="2484" y="80"/>
                    </a:lnTo>
                    <a:lnTo>
                      <a:pt x="2490" y="82"/>
                    </a:lnTo>
                    <a:lnTo>
                      <a:pt x="2496" y="86"/>
                    </a:lnTo>
                    <a:lnTo>
                      <a:pt x="2500" y="92"/>
                    </a:lnTo>
                    <a:lnTo>
                      <a:pt x="2500" y="92"/>
                    </a:lnTo>
                    <a:lnTo>
                      <a:pt x="2502" y="98"/>
                    </a:lnTo>
                    <a:lnTo>
                      <a:pt x="2506" y="102"/>
                    </a:lnTo>
                    <a:lnTo>
                      <a:pt x="2508" y="102"/>
                    </a:lnTo>
                    <a:lnTo>
                      <a:pt x="2512" y="98"/>
                    </a:lnTo>
                    <a:lnTo>
                      <a:pt x="2512" y="98"/>
                    </a:lnTo>
                    <a:lnTo>
                      <a:pt x="2516" y="92"/>
                    </a:lnTo>
                    <a:lnTo>
                      <a:pt x="2518" y="94"/>
                    </a:lnTo>
                    <a:lnTo>
                      <a:pt x="2520" y="98"/>
                    </a:lnTo>
                    <a:lnTo>
                      <a:pt x="2520" y="98"/>
                    </a:lnTo>
                    <a:lnTo>
                      <a:pt x="2522" y="102"/>
                    </a:lnTo>
                    <a:lnTo>
                      <a:pt x="2522" y="102"/>
                    </a:lnTo>
                    <a:lnTo>
                      <a:pt x="2524" y="100"/>
                    </a:lnTo>
                    <a:lnTo>
                      <a:pt x="2524" y="100"/>
                    </a:lnTo>
                    <a:lnTo>
                      <a:pt x="2526" y="94"/>
                    </a:lnTo>
                    <a:lnTo>
                      <a:pt x="2530" y="92"/>
                    </a:lnTo>
                    <a:lnTo>
                      <a:pt x="2534" y="88"/>
                    </a:lnTo>
                    <a:lnTo>
                      <a:pt x="2536" y="82"/>
                    </a:lnTo>
                    <a:lnTo>
                      <a:pt x="2536" y="82"/>
                    </a:lnTo>
                    <a:lnTo>
                      <a:pt x="2538" y="80"/>
                    </a:lnTo>
                    <a:lnTo>
                      <a:pt x="2538" y="80"/>
                    </a:lnTo>
                    <a:lnTo>
                      <a:pt x="2544" y="82"/>
                    </a:lnTo>
                    <a:lnTo>
                      <a:pt x="2548" y="82"/>
                    </a:lnTo>
                    <a:lnTo>
                      <a:pt x="2552" y="82"/>
                    </a:lnTo>
                    <a:lnTo>
                      <a:pt x="2558" y="82"/>
                    </a:lnTo>
                    <a:lnTo>
                      <a:pt x="2558" y="82"/>
                    </a:lnTo>
                    <a:lnTo>
                      <a:pt x="2562" y="86"/>
                    </a:lnTo>
                    <a:lnTo>
                      <a:pt x="2566" y="92"/>
                    </a:lnTo>
                    <a:lnTo>
                      <a:pt x="2566" y="92"/>
                    </a:lnTo>
                    <a:lnTo>
                      <a:pt x="2570" y="100"/>
                    </a:lnTo>
                    <a:lnTo>
                      <a:pt x="2572" y="100"/>
                    </a:lnTo>
                    <a:lnTo>
                      <a:pt x="2576" y="100"/>
                    </a:lnTo>
                    <a:lnTo>
                      <a:pt x="2576" y="100"/>
                    </a:lnTo>
                    <a:lnTo>
                      <a:pt x="2580" y="98"/>
                    </a:lnTo>
                    <a:lnTo>
                      <a:pt x="2586" y="98"/>
                    </a:lnTo>
                    <a:lnTo>
                      <a:pt x="2592" y="96"/>
                    </a:lnTo>
                    <a:lnTo>
                      <a:pt x="2598" y="92"/>
                    </a:lnTo>
                    <a:lnTo>
                      <a:pt x="2598" y="92"/>
                    </a:lnTo>
                    <a:lnTo>
                      <a:pt x="2600" y="92"/>
                    </a:lnTo>
                    <a:lnTo>
                      <a:pt x="2602" y="94"/>
                    </a:lnTo>
                    <a:lnTo>
                      <a:pt x="2602" y="94"/>
                    </a:lnTo>
                    <a:lnTo>
                      <a:pt x="2604" y="98"/>
                    </a:lnTo>
                    <a:lnTo>
                      <a:pt x="2606" y="98"/>
                    </a:lnTo>
                    <a:lnTo>
                      <a:pt x="2608" y="96"/>
                    </a:lnTo>
                    <a:lnTo>
                      <a:pt x="2608" y="88"/>
                    </a:lnTo>
                    <a:lnTo>
                      <a:pt x="2608" y="88"/>
                    </a:lnTo>
                    <a:lnTo>
                      <a:pt x="2610" y="78"/>
                    </a:lnTo>
                    <a:lnTo>
                      <a:pt x="2614" y="74"/>
                    </a:lnTo>
                    <a:lnTo>
                      <a:pt x="2614" y="74"/>
                    </a:lnTo>
                    <a:lnTo>
                      <a:pt x="2616" y="74"/>
                    </a:lnTo>
                    <a:lnTo>
                      <a:pt x="2620" y="82"/>
                    </a:lnTo>
                    <a:lnTo>
                      <a:pt x="2620" y="82"/>
                    </a:lnTo>
                    <a:lnTo>
                      <a:pt x="2624" y="90"/>
                    </a:lnTo>
                    <a:lnTo>
                      <a:pt x="2630" y="94"/>
                    </a:lnTo>
                    <a:lnTo>
                      <a:pt x="2634" y="94"/>
                    </a:lnTo>
                    <a:lnTo>
                      <a:pt x="2638" y="94"/>
                    </a:lnTo>
                    <a:lnTo>
                      <a:pt x="2638" y="94"/>
                    </a:lnTo>
                    <a:lnTo>
                      <a:pt x="2646" y="92"/>
                    </a:lnTo>
                    <a:lnTo>
                      <a:pt x="2646" y="92"/>
                    </a:lnTo>
                    <a:lnTo>
                      <a:pt x="2646" y="90"/>
                    </a:lnTo>
                    <a:lnTo>
                      <a:pt x="2648" y="90"/>
                    </a:lnTo>
                    <a:lnTo>
                      <a:pt x="2648" y="98"/>
                    </a:lnTo>
                    <a:lnTo>
                      <a:pt x="2648" y="98"/>
                    </a:lnTo>
                    <a:lnTo>
                      <a:pt x="2648" y="102"/>
                    </a:lnTo>
                    <a:lnTo>
                      <a:pt x="2650" y="104"/>
                    </a:lnTo>
                    <a:lnTo>
                      <a:pt x="2650" y="104"/>
                    </a:lnTo>
                    <a:lnTo>
                      <a:pt x="2652" y="104"/>
                    </a:lnTo>
                    <a:lnTo>
                      <a:pt x="2652" y="100"/>
                    </a:lnTo>
                    <a:lnTo>
                      <a:pt x="2652" y="100"/>
                    </a:lnTo>
                    <a:lnTo>
                      <a:pt x="2654" y="88"/>
                    </a:lnTo>
                    <a:lnTo>
                      <a:pt x="2656" y="86"/>
                    </a:lnTo>
                    <a:lnTo>
                      <a:pt x="2658" y="84"/>
                    </a:lnTo>
                    <a:lnTo>
                      <a:pt x="2658" y="84"/>
                    </a:lnTo>
                    <a:lnTo>
                      <a:pt x="2660" y="86"/>
                    </a:lnTo>
                    <a:lnTo>
                      <a:pt x="2660" y="86"/>
                    </a:lnTo>
                    <a:lnTo>
                      <a:pt x="2664" y="88"/>
                    </a:lnTo>
                    <a:lnTo>
                      <a:pt x="2670" y="90"/>
                    </a:lnTo>
                    <a:lnTo>
                      <a:pt x="2674" y="92"/>
                    </a:lnTo>
                    <a:lnTo>
                      <a:pt x="2678" y="96"/>
                    </a:lnTo>
                    <a:lnTo>
                      <a:pt x="2678" y="96"/>
                    </a:lnTo>
                    <a:lnTo>
                      <a:pt x="2682" y="102"/>
                    </a:lnTo>
                    <a:lnTo>
                      <a:pt x="2686" y="112"/>
                    </a:lnTo>
                    <a:lnTo>
                      <a:pt x="2686" y="112"/>
                    </a:lnTo>
                    <a:lnTo>
                      <a:pt x="2684" y="102"/>
                    </a:lnTo>
                    <a:lnTo>
                      <a:pt x="2680" y="98"/>
                    </a:lnTo>
                    <a:lnTo>
                      <a:pt x="2680" y="98"/>
                    </a:lnTo>
                    <a:lnTo>
                      <a:pt x="2676" y="94"/>
                    </a:lnTo>
                    <a:lnTo>
                      <a:pt x="2676" y="88"/>
                    </a:lnTo>
                    <a:lnTo>
                      <a:pt x="2676" y="88"/>
                    </a:lnTo>
                    <a:lnTo>
                      <a:pt x="2678" y="80"/>
                    </a:lnTo>
                    <a:lnTo>
                      <a:pt x="2682" y="78"/>
                    </a:lnTo>
                    <a:lnTo>
                      <a:pt x="2682" y="78"/>
                    </a:lnTo>
                    <a:lnTo>
                      <a:pt x="2684" y="78"/>
                    </a:lnTo>
                    <a:lnTo>
                      <a:pt x="2686" y="80"/>
                    </a:lnTo>
                    <a:lnTo>
                      <a:pt x="2686" y="80"/>
                    </a:lnTo>
                    <a:lnTo>
                      <a:pt x="2692" y="86"/>
                    </a:lnTo>
                    <a:lnTo>
                      <a:pt x="2696" y="88"/>
                    </a:lnTo>
                    <a:lnTo>
                      <a:pt x="2700" y="90"/>
                    </a:lnTo>
                    <a:lnTo>
                      <a:pt x="2706" y="88"/>
                    </a:lnTo>
                    <a:lnTo>
                      <a:pt x="2706" y="88"/>
                    </a:lnTo>
                    <a:lnTo>
                      <a:pt x="2706" y="82"/>
                    </a:lnTo>
                    <a:lnTo>
                      <a:pt x="2704" y="76"/>
                    </a:lnTo>
                    <a:lnTo>
                      <a:pt x="2704" y="76"/>
                    </a:lnTo>
                    <a:lnTo>
                      <a:pt x="2704" y="68"/>
                    </a:lnTo>
                    <a:lnTo>
                      <a:pt x="2706" y="68"/>
                    </a:lnTo>
                    <a:lnTo>
                      <a:pt x="2708" y="70"/>
                    </a:lnTo>
                    <a:lnTo>
                      <a:pt x="2708" y="70"/>
                    </a:lnTo>
                    <a:lnTo>
                      <a:pt x="2710" y="74"/>
                    </a:lnTo>
                    <a:lnTo>
                      <a:pt x="2710" y="74"/>
                    </a:lnTo>
                    <a:lnTo>
                      <a:pt x="2714" y="82"/>
                    </a:lnTo>
                    <a:lnTo>
                      <a:pt x="2720" y="86"/>
                    </a:lnTo>
                    <a:lnTo>
                      <a:pt x="2724" y="88"/>
                    </a:lnTo>
                    <a:lnTo>
                      <a:pt x="2728" y="90"/>
                    </a:lnTo>
                    <a:lnTo>
                      <a:pt x="2728" y="90"/>
                    </a:lnTo>
                    <a:lnTo>
                      <a:pt x="2730" y="90"/>
                    </a:lnTo>
                    <a:lnTo>
                      <a:pt x="2732" y="88"/>
                    </a:lnTo>
                    <a:lnTo>
                      <a:pt x="2736" y="82"/>
                    </a:lnTo>
                    <a:lnTo>
                      <a:pt x="2736" y="82"/>
                    </a:lnTo>
                    <a:lnTo>
                      <a:pt x="2740" y="70"/>
                    </a:lnTo>
                    <a:lnTo>
                      <a:pt x="2742" y="70"/>
                    </a:lnTo>
                    <a:lnTo>
                      <a:pt x="2746" y="72"/>
                    </a:lnTo>
                    <a:lnTo>
                      <a:pt x="2746" y="72"/>
                    </a:lnTo>
                    <a:lnTo>
                      <a:pt x="2744" y="62"/>
                    </a:lnTo>
                    <a:lnTo>
                      <a:pt x="2742" y="56"/>
                    </a:lnTo>
                    <a:lnTo>
                      <a:pt x="2740" y="54"/>
                    </a:lnTo>
                    <a:lnTo>
                      <a:pt x="2736" y="52"/>
                    </a:lnTo>
                    <a:lnTo>
                      <a:pt x="2736" y="52"/>
                    </a:lnTo>
                    <a:lnTo>
                      <a:pt x="2732" y="50"/>
                    </a:lnTo>
                    <a:lnTo>
                      <a:pt x="2730" y="48"/>
                    </a:lnTo>
                    <a:lnTo>
                      <a:pt x="2730" y="42"/>
                    </a:lnTo>
                    <a:lnTo>
                      <a:pt x="2730" y="42"/>
                    </a:lnTo>
                    <a:lnTo>
                      <a:pt x="2730" y="34"/>
                    </a:lnTo>
                    <a:lnTo>
                      <a:pt x="2734" y="30"/>
                    </a:lnTo>
                    <a:lnTo>
                      <a:pt x="2734" y="30"/>
                    </a:lnTo>
                    <a:lnTo>
                      <a:pt x="2734" y="28"/>
                    </a:lnTo>
                    <a:lnTo>
                      <a:pt x="2736" y="28"/>
                    </a:lnTo>
                    <a:lnTo>
                      <a:pt x="2740" y="32"/>
                    </a:lnTo>
                    <a:lnTo>
                      <a:pt x="2740" y="32"/>
                    </a:lnTo>
                    <a:lnTo>
                      <a:pt x="2746" y="42"/>
                    </a:lnTo>
                    <a:lnTo>
                      <a:pt x="2752" y="50"/>
                    </a:lnTo>
                    <a:lnTo>
                      <a:pt x="2766" y="62"/>
                    </a:lnTo>
                    <a:lnTo>
                      <a:pt x="2766" y="62"/>
                    </a:lnTo>
                    <a:lnTo>
                      <a:pt x="2766" y="62"/>
                    </a:lnTo>
                    <a:lnTo>
                      <a:pt x="2768" y="62"/>
                    </a:lnTo>
                    <a:lnTo>
                      <a:pt x="2768" y="62"/>
                    </a:lnTo>
                    <a:lnTo>
                      <a:pt x="2770" y="58"/>
                    </a:lnTo>
                    <a:lnTo>
                      <a:pt x="2772" y="58"/>
                    </a:lnTo>
                    <a:lnTo>
                      <a:pt x="2776" y="58"/>
                    </a:lnTo>
                    <a:lnTo>
                      <a:pt x="2778" y="60"/>
                    </a:lnTo>
                    <a:lnTo>
                      <a:pt x="2782" y="66"/>
                    </a:lnTo>
                    <a:lnTo>
                      <a:pt x="2786" y="70"/>
                    </a:lnTo>
                    <a:lnTo>
                      <a:pt x="2786" y="70"/>
                    </a:lnTo>
                    <a:lnTo>
                      <a:pt x="2780" y="62"/>
                    </a:lnTo>
                    <a:lnTo>
                      <a:pt x="2774" y="54"/>
                    </a:lnTo>
                    <a:lnTo>
                      <a:pt x="2774" y="54"/>
                    </a:lnTo>
                    <a:lnTo>
                      <a:pt x="2770" y="50"/>
                    </a:lnTo>
                    <a:lnTo>
                      <a:pt x="2770" y="44"/>
                    </a:lnTo>
                    <a:lnTo>
                      <a:pt x="2770" y="44"/>
                    </a:lnTo>
                    <a:lnTo>
                      <a:pt x="2772" y="40"/>
                    </a:lnTo>
                    <a:lnTo>
                      <a:pt x="2774" y="38"/>
                    </a:lnTo>
                    <a:lnTo>
                      <a:pt x="2774" y="38"/>
                    </a:lnTo>
                    <a:lnTo>
                      <a:pt x="2776" y="34"/>
                    </a:lnTo>
                    <a:lnTo>
                      <a:pt x="2780" y="30"/>
                    </a:lnTo>
                    <a:lnTo>
                      <a:pt x="2784" y="28"/>
                    </a:lnTo>
                    <a:lnTo>
                      <a:pt x="2786" y="28"/>
                    </a:lnTo>
                    <a:lnTo>
                      <a:pt x="2788" y="30"/>
                    </a:lnTo>
                    <a:lnTo>
                      <a:pt x="2788" y="30"/>
                    </a:lnTo>
                    <a:lnTo>
                      <a:pt x="2790" y="30"/>
                    </a:lnTo>
                    <a:lnTo>
                      <a:pt x="2790" y="28"/>
                    </a:lnTo>
                    <a:lnTo>
                      <a:pt x="2792" y="20"/>
                    </a:lnTo>
                    <a:lnTo>
                      <a:pt x="2792" y="20"/>
                    </a:lnTo>
                    <a:lnTo>
                      <a:pt x="2796" y="10"/>
                    </a:lnTo>
                    <a:lnTo>
                      <a:pt x="2800" y="8"/>
                    </a:lnTo>
                    <a:lnTo>
                      <a:pt x="2802" y="8"/>
                    </a:lnTo>
                    <a:lnTo>
                      <a:pt x="2802" y="8"/>
                    </a:lnTo>
                    <a:lnTo>
                      <a:pt x="2804" y="8"/>
                    </a:lnTo>
                    <a:lnTo>
                      <a:pt x="2804" y="8"/>
                    </a:lnTo>
                    <a:lnTo>
                      <a:pt x="2806" y="4"/>
                    </a:lnTo>
                    <a:lnTo>
                      <a:pt x="2808" y="2"/>
                    </a:lnTo>
                    <a:lnTo>
                      <a:pt x="2810" y="0"/>
                    </a:lnTo>
                    <a:lnTo>
                      <a:pt x="2812" y="2"/>
                    </a:lnTo>
                    <a:lnTo>
                      <a:pt x="2816" y="8"/>
                    </a:lnTo>
                    <a:lnTo>
                      <a:pt x="2820" y="16"/>
                    </a:lnTo>
                    <a:lnTo>
                      <a:pt x="2820" y="16"/>
                    </a:lnTo>
                    <a:lnTo>
                      <a:pt x="2822" y="20"/>
                    </a:lnTo>
                    <a:lnTo>
                      <a:pt x="2824" y="24"/>
                    </a:lnTo>
                    <a:lnTo>
                      <a:pt x="2820" y="38"/>
                    </a:lnTo>
                    <a:lnTo>
                      <a:pt x="2820" y="38"/>
                    </a:lnTo>
                    <a:lnTo>
                      <a:pt x="2822" y="36"/>
                    </a:lnTo>
                    <a:lnTo>
                      <a:pt x="2824" y="36"/>
                    </a:lnTo>
                    <a:lnTo>
                      <a:pt x="2830" y="38"/>
                    </a:lnTo>
                    <a:lnTo>
                      <a:pt x="2830" y="38"/>
                    </a:lnTo>
                    <a:lnTo>
                      <a:pt x="2836" y="38"/>
                    </a:lnTo>
                    <a:lnTo>
                      <a:pt x="2840" y="38"/>
                    </a:lnTo>
                    <a:lnTo>
                      <a:pt x="2844" y="32"/>
                    </a:lnTo>
                    <a:lnTo>
                      <a:pt x="2844" y="32"/>
                    </a:lnTo>
                    <a:lnTo>
                      <a:pt x="2846" y="30"/>
                    </a:lnTo>
                    <a:lnTo>
                      <a:pt x="2848" y="30"/>
                    </a:lnTo>
                    <a:lnTo>
                      <a:pt x="2850" y="34"/>
                    </a:lnTo>
                    <a:lnTo>
                      <a:pt x="2856" y="46"/>
                    </a:lnTo>
                    <a:lnTo>
                      <a:pt x="2856" y="46"/>
                    </a:lnTo>
                    <a:lnTo>
                      <a:pt x="2858" y="48"/>
                    </a:lnTo>
                    <a:lnTo>
                      <a:pt x="2860" y="50"/>
                    </a:lnTo>
                    <a:lnTo>
                      <a:pt x="2860" y="50"/>
                    </a:lnTo>
                    <a:lnTo>
                      <a:pt x="2860" y="50"/>
                    </a:lnTo>
                    <a:lnTo>
                      <a:pt x="2860" y="50"/>
                    </a:lnTo>
                    <a:lnTo>
                      <a:pt x="2860" y="50"/>
                    </a:lnTo>
                    <a:lnTo>
                      <a:pt x="2858" y="50"/>
                    </a:lnTo>
                    <a:lnTo>
                      <a:pt x="2858" y="50"/>
                    </a:lnTo>
                    <a:lnTo>
                      <a:pt x="2858" y="48"/>
                    </a:lnTo>
                    <a:lnTo>
                      <a:pt x="2856" y="46"/>
                    </a:lnTo>
                    <a:lnTo>
                      <a:pt x="2856" y="46"/>
                    </a:lnTo>
                    <a:lnTo>
                      <a:pt x="2854" y="34"/>
                    </a:lnTo>
                    <a:lnTo>
                      <a:pt x="2854" y="24"/>
                    </a:lnTo>
                    <a:lnTo>
                      <a:pt x="2858" y="14"/>
                    </a:lnTo>
                    <a:lnTo>
                      <a:pt x="2862" y="10"/>
                    </a:lnTo>
                    <a:lnTo>
                      <a:pt x="2862" y="10"/>
                    </a:lnTo>
                    <a:lnTo>
                      <a:pt x="2864" y="8"/>
                    </a:lnTo>
                    <a:lnTo>
                      <a:pt x="2866" y="10"/>
                    </a:lnTo>
                    <a:lnTo>
                      <a:pt x="2866" y="12"/>
                    </a:lnTo>
                    <a:lnTo>
                      <a:pt x="2866" y="20"/>
                    </a:lnTo>
                    <a:lnTo>
                      <a:pt x="2866" y="20"/>
                    </a:lnTo>
                    <a:lnTo>
                      <a:pt x="2866" y="26"/>
                    </a:lnTo>
                    <a:lnTo>
                      <a:pt x="2866" y="30"/>
                    </a:lnTo>
                    <a:lnTo>
                      <a:pt x="2868" y="30"/>
                    </a:lnTo>
                    <a:lnTo>
                      <a:pt x="2870" y="28"/>
                    </a:lnTo>
                    <a:lnTo>
                      <a:pt x="2870" y="28"/>
                    </a:lnTo>
                    <a:lnTo>
                      <a:pt x="2876" y="26"/>
                    </a:lnTo>
                    <a:lnTo>
                      <a:pt x="2880" y="24"/>
                    </a:lnTo>
                    <a:lnTo>
                      <a:pt x="2886" y="26"/>
                    </a:lnTo>
                    <a:lnTo>
                      <a:pt x="2890" y="32"/>
                    </a:lnTo>
                    <a:lnTo>
                      <a:pt x="2890" y="32"/>
                    </a:lnTo>
                    <a:lnTo>
                      <a:pt x="2890" y="38"/>
                    </a:lnTo>
                    <a:lnTo>
                      <a:pt x="2888" y="44"/>
                    </a:lnTo>
                    <a:lnTo>
                      <a:pt x="2888" y="44"/>
                    </a:lnTo>
                    <a:lnTo>
                      <a:pt x="2886" y="46"/>
                    </a:lnTo>
                    <a:lnTo>
                      <a:pt x="2882" y="44"/>
                    </a:lnTo>
                    <a:lnTo>
                      <a:pt x="2882" y="44"/>
                    </a:lnTo>
                    <a:lnTo>
                      <a:pt x="2880" y="44"/>
                    </a:lnTo>
                    <a:lnTo>
                      <a:pt x="2880" y="46"/>
                    </a:lnTo>
                    <a:lnTo>
                      <a:pt x="2878" y="52"/>
                    </a:lnTo>
                    <a:lnTo>
                      <a:pt x="2878" y="52"/>
                    </a:lnTo>
                    <a:lnTo>
                      <a:pt x="2876" y="56"/>
                    </a:lnTo>
                    <a:lnTo>
                      <a:pt x="2876" y="62"/>
                    </a:lnTo>
                    <a:lnTo>
                      <a:pt x="2876" y="62"/>
                    </a:lnTo>
                    <a:lnTo>
                      <a:pt x="2878" y="72"/>
                    </a:lnTo>
                    <a:lnTo>
                      <a:pt x="2876" y="78"/>
                    </a:lnTo>
                    <a:lnTo>
                      <a:pt x="2874" y="82"/>
                    </a:lnTo>
                    <a:lnTo>
                      <a:pt x="2870" y="84"/>
                    </a:lnTo>
                    <a:lnTo>
                      <a:pt x="2870" y="84"/>
                    </a:lnTo>
                    <a:lnTo>
                      <a:pt x="2862" y="88"/>
                    </a:lnTo>
                    <a:lnTo>
                      <a:pt x="2856" y="94"/>
                    </a:lnTo>
                    <a:lnTo>
                      <a:pt x="2856" y="94"/>
                    </a:lnTo>
                    <a:lnTo>
                      <a:pt x="2854" y="96"/>
                    </a:lnTo>
                    <a:lnTo>
                      <a:pt x="2852" y="104"/>
                    </a:lnTo>
                    <a:lnTo>
                      <a:pt x="2852" y="104"/>
                    </a:lnTo>
                    <a:lnTo>
                      <a:pt x="2854" y="112"/>
                    </a:lnTo>
                    <a:lnTo>
                      <a:pt x="2854" y="116"/>
                    </a:lnTo>
                    <a:lnTo>
                      <a:pt x="2856" y="116"/>
                    </a:lnTo>
                    <a:lnTo>
                      <a:pt x="2856" y="116"/>
                    </a:lnTo>
                    <a:lnTo>
                      <a:pt x="2864" y="118"/>
                    </a:lnTo>
                    <a:lnTo>
                      <a:pt x="2868" y="118"/>
                    </a:lnTo>
                    <a:lnTo>
                      <a:pt x="2870" y="116"/>
                    </a:lnTo>
                    <a:lnTo>
                      <a:pt x="2870" y="116"/>
                    </a:lnTo>
                    <a:lnTo>
                      <a:pt x="2874" y="114"/>
                    </a:lnTo>
                    <a:lnTo>
                      <a:pt x="2876" y="114"/>
                    </a:lnTo>
                    <a:lnTo>
                      <a:pt x="2878" y="118"/>
                    </a:lnTo>
                    <a:lnTo>
                      <a:pt x="2878" y="124"/>
                    </a:lnTo>
                    <a:lnTo>
                      <a:pt x="2878" y="124"/>
                    </a:lnTo>
                    <a:lnTo>
                      <a:pt x="2880" y="130"/>
                    </a:lnTo>
                    <a:lnTo>
                      <a:pt x="2882" y="132"/>
                    </a:lnTo>
                    <a:lnTo>
                      <a:pt x="2884" y="130"/>
                    </a:lnTo>
                    <a:lnTo>
                      <a:pt x="2884" y="126"/>
                    </a:lnTo>
                    <a:lnTo>
                      <a:pt x="2884" y="126"/>
                    </a:lnTo>
                    <a:lnTo>
                      <a:pt x="2888" y="118"/>
                    </a:lnTo>
                    <a:lnTo>
                      <a:pt x="2892" y="114"/>
                    </a:lnTo>
                    <a:lnTo>
                      <a:pt x="2894" y="112"/>
                    </a:lnTo>
                    <a:lnTo>
                      <a:pt x="2896" y="112"/>
                    </a:lnTo>
                    <a:lnTo>
                      <a:pt x="2902" y="118"/>
                    </a:lnTo>
                    <a:lnTo>
                      <a:pt x="2902" y="118"/>
                    </a:lnTo>
                    <a:lnTo>
                      <a:pt x="2904" y="120"/>
                    </a:lnTo>
                    <a:lnTo>
                      <a:pt x="2906" y="120"/>
                    </a:lnTo>
                    <a:lnTo>
                      <a:pt x="2910" y="114"/>
                    </a:lnTo>
                    <a:lnTo>
                      <a:pt x="2910" y="114"/>
                    </a:lnTo>
                    <a:lnTo>
                      <a:pt x="2912" y="108"/>
                    </a:lnTo>
                    <a:lnTo>
                      <a:pt x="2914" y="108"/>
                    </a:lnTo>
                    <a:lnTo>
                      <a:pt x="2916" y="112"/>
                    </a:lnTo>
                    <a:lnTo>
                      <a:pt x="2916" y="112"/>
                    </a:lnTo>
                    <a:lnTo>
                      <a:pt x="2916" y="122"/>
                    </a:lnTo>
                    <a:lnTo>
                      <a:pt x="2916" y="128"/>
                    </a:lnTo>
                    <a:lnTo>
                      <a:pt x="2914" y="132"/>
                    </a:lnTo>
                    <a:lnTo>
                      <a:pt x="2914"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8" name="Freeform 1274">
                <a:extLst>
                  <a:ext uri="{FF2B5EF4-FFF2-40B4-BE49-F238E27FC236}">
                    <a16:creationId xmlns:a16="http://schemas.microsoft.com/office/drawing/2014/main" id="{CD9386BD-1C61-0E77-3D56-1B69863C05EB}"/>
                  </a:ext>
                </a:extLst>
              </p:cNvPr>
              <p:cNvSpPr>
                <a:spLocks/>
              </p:cNvSpPr>
              <p:nvPr/>
            </p:nvSpPr>
            <p:spPr bwMode="auto">
              <a:xfrm>
                <a:off x="2012" y="2398"/>
                <a:ext cx="432" cy="357"/>
              </a:xfrm>
              <a:custGeom>
                <a:avLst/>
                <a:gdLst>
                  <a:gd name="T0" fmla="*/ 264 w 432"/>
                  <a:gd name="T1" fmla="*/ 16 h 357"/>
                  <a:gd name="T2" fmla="*/ 276 w 432"/>
                  <a:gd name="T3" fmla="*/ 22 h 357"/>
                  <a:gd name="T4" fmla="*/ 288 w 432"/>
                  <a:gd name="T5" fmla="*/ 20 h 357"/>
                  <a:gd name="T6" fmla="*/ 308 w 432"/>
                  <a:gd name="T7" fmla="*/ 26 h 357"/>
                  <a:gd name="T8" fmla="*/ 288 w 432"/>
                  <a:gd name="T9" fmla="*/ 56 h 357"/>
                  <a:gd name="T10" fmla="*/ 252 w 432"/>
                  <a:gd name="T11" fmla="*/ 44 h 357"/>
                  <a:gd name="T12" fmla="*/ 256 w 432"/>
                  <a:gd name="T13" fmla="*/ 90 h 357"/>
                  <a:gd name="T14" fmla="*/ 282 w 432"/>
                  <a:gd name="T15" fmla="*/ 100 h 357"/>
                  <a:gd name="T16" fmla="*/ 304 w 432"/>
                  <a:gd name="T17" fmla="*/ 96 h 357"/>
                  <a:gd name="T18" fmla="*/ 314 w 432"/>
                  <a:gd name="T19" fmla="*/ 96 h 357"/>
                  <a:gd name="T20" fmla="*/ 304 w 432"/>
                  <a:gd name="T21" fmla="*/ 132 h 357"/>
                  <a:gd name="T22" fmla="*/ 318 w 432"/>
                  <a:gd name="T23" fmla="*/ 146 h 357"/>
                  <a:gd name="T24" fmla="*/ 310 w 432"/>
                  <a:gd name="T25" fmla="*/ 152 h 357"/>
                  <a:gd name="T26" fmla="*/ 302 w 432"/>
                  <a:gd name="T27" fmla="*/ 166 h 357"/>
                  <a:gd name="T28" fmla="*/ 320 w 432"/>
                  <a:gd name="T29" fmla="*/ 186 h 357"/>
                  <a:gd name="T30" fmla="*/ 334 w 432"/>
                  <a:gd name="T31" fmla="*/ 160 h 357"/>
                  <a:gd name="T32" fmla="*/ 358 w 432"/>
                  <a:gd name="T33" fmla="*/ 196 h 357"/>
                  <a:gd name="T34" fmla="*/ 370 w 432"/>
                  <a:gd name="T35" fmla="*/ 142 h 357"/>
                  <a:gd name="T36" fmla="*/ 424 w 432"/>
                  <a:gd name="T37" fmla="*/ 192 h 357"/>
                  <a:gd name="T38" fmla="*/ 418 w 432"/>
                  <a:gd name="T39" fmla="*/ 220 h 357"/>
                  <a:gd name="T40" fmla="*/ 388 w 432"/>
                  <a:gd name="T41" fmla="*/ 186 h 357"/>
                  <a:gd name="T42" fmla="*/ 380 w 432"/>
                  <a:gd name="T43" fmla="*/ 224 h 357"/>
                  <a:gd name="T44" fmla="*/ 374 w 432"/>
                  <a:gd name="T45" fmla="*/ 230 h 357"/>
                  <a:gd name="T46" fmla="*/ 380 w 432"/>
                  <a:gd name="T47" fmla="*/ 272 h 357"/>
                  <a:gd name="T48" fmla="*/ 374 w 432"/>
                  <a:gd name="T49" fmla="*/ 325 h 357"/>
                  <a:gd name="T50" fmla="*/ 408 w 432"/>
                  <a:gd name="T51" fmla="*/ 343 h 357"/>
                  <a:gd name="T52" fmla="*/ 376 w 432"/>
                  <a:gd name="T53" fmla="*/ 345 h 357"/>
                  <a:gd name="T54" fmla="*/ 340 w 432"/>
                  <a:gd name="T55" fmla="*/ 357 h 357"/>
                  <a:gd name="T56" fmla="*/ 314 w 432"/>
                  <a:gd name="T57" fmla="*/ 351 h 357"/>
                  <a:gd name="T58" fmla="*/ 320 w 432"/>
                  <a:gd name="T59" fmla="*/ 325 h 357"/>
                  <a:gd name="T60" fmla="*/ 322 w 432"/>
                  <a:gd name="T61" fmla="*/ 301 h 357"/>
                  <a:gd name="T62" fmla="*/ 284 w 432"/>
                  <a:gd name="T63" fmla="*/ 313 h 357"/>
                  <a:gd name="T64" fmla="*/ 246 w 432"/>
                  <a:gd name="T65" fmla="*/ 303 h 357"/>
                  <a:gd name="T66" fmla="*/ 228 w 432"/>
                  <a:gd name="T67" fmla="*/ 297 h 357"/>
                  <a:gd name="T68" fmla="*/ 206 w 432"/>
                  <a:gd name="T69" fmla="*/ 315 h 357"/>
                  <a:gd name="T70" fmla="*/ 188 w 432"/>
                  <a:gd name="T71" fmla="*/ 290 h 357"/>
                  <a:gd name="T72" fmla="*/ 168 w 432"/>
                  <a:gd name="T73" fmla="*/ 262 h 357"/>
                  <a:gd name="T74" fmla="*/ 158 w 432"/>
                  <a:gd name="T75" fmla="*/ 313 h 357"/>
                  <a:gd name="T76" fmla="*/ 138 w 432"/>
                  <a:gd name="T77" fmla="*/ 294 h 357"/>
                  <a:gd name="T78" fmla="*/ 116 w 432"/>
                  <a:gd name="T79" fmla="*/ 272 h 357"/>
                  <a:gd name="T80" fmla="*/ 106 w 432"/>
                  <a:gd name="T81" fmla="*/ 246 h 357"/>
                  <a:gd name="T82" fmla="*/ 122 w 432"/>
                  <a:gd name="T83" fmla="*/ 218 h 357"/>
                  <a:gd name="T84" fmla="*/ 84 w 432"/>
                  <a:gd name="T85" fmla="*/ 176 h 357"/>
                  <a:gd name="T86" fmla="*/ 56 w 432"/>
                  <a:gd name="T87" fmla="*/ 158 h 357"/>
                  <a:gd name="T88" fmla="*/ 6 w 432"/>
                  <a:gd name="T89" fmla="*/ 166 h 357"/>
                  <a:gd name="T90" fmla="*/ 42 w 432"/>
                  <a:gd name="T91" fmla="*/ 114 h 357"/>
                  <a:gd name="T92" fmla="*/ 84 w 432"/>
                  <a:gd name="T93" fmla="*/ 104 h 357"/>
                  <a:gd name="T94" fmla="*/ 100 w 432"/>
                  <a:gd name="T95" fmla="*/ 102 h 357"/>
                  <a:gd name="T96" fmla="*/ 90 w 432"/>
                  <a:gd name="T97" fmla="*/ 76 h 357"/>
                  <a:gd name="T98" fmla="*/ 64 w 432"/>
                  <a:gd name="T99" fmla="*/ 78 h 357"/>
                  <a:gd name="T100" fmla="*/ 92 w 432"/>
                  <a:gd name="T101" fmla="*/ 44 h 357"/>
                  <a:gd name="T102" fmla="*/ 116 w 432"/>
                  <a:gd name="T103" fmla="*/ 32 h 357"/>
                  <a:gd name="T104" fmla="*/ 154 w 432"/>
                  <a:gd name="T105" fmla="*/ 36 h 357"/>
                  <a:gd name="T106" fmla="*/ 184 w 432"/>
                  <a:gd name="T107" fmla="*/ 52 h 357"/>
                  <a:gd name="T108" fmla="*/ 188 w 432"/>
                  <a:gd name="T109" fmla="*/ 44 h 357"/>
                  <a:gd name="T110" fmla="*/ 198 w 432"/>
                  <a:gd name="T111" fmla="*/ 80 h 357"/>
                  <a:gd name="T112" fmla="*/ 222 w 432"/>
                  <a:gd name="T113" fmla="*/ 88 h 357"/>
                  <a:gd name="T114" fmla="*/ 242 w 432"/>
                  <a:gd name="T115" fmla="*/ 80 h 357"/>
                  <a:gd name="T116" fmla="*/ 246 w 432"/>
                  <a:gd name="T117" fmla="*/ 18 h 357"/>
                  <a:gd name="T118" fmla="*/ 216 w 432"/>
                  <a:gd name="T119" fmla="*/ 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2" h="357">
                    <a:moveTo>
                      <a:pt x="216" y="2"/>
                    </a:moveTo>
                    <a:lnTo>
                      <a:pt x="216" y="2"/>
                    </a:lnTo>
                    <a:lnTo>
                      <a:pt x="222" y="0"/>
                    </a:lnTo>
                    <a:lnTo>
                      <a:pt x="228" y="2"/>
                    </a:lnTo>
                    <a:lnTo>
                      <a:pt x="236" y="4"/>
                    </a:lnTo>
                    <a:lnTo>
                      <a:pt x="238" y="2"/>
                    </a:lnTo>
                    <a:lnTo>
                      <a:pt x="242" y="0"/>
                    </a:lnTo>
                    <a:lnTo>
                      <a:pt x="242" y="0"/>
                    </a:lnTo>
                    <a:lnTo>
                      <a:pt x="244" y="0"/>
                    </a:lnTo>
                    <a:lnTo>
                      <a:pt x="246" y="0"/>
                    </a:lnTo>
                    <a:lnTo>
                      <a:pt x="252" y="2"/>
                    </a:lnTo>
                    <a:lnTo>
                      <a:pt x="260" y="14"/>
                    </a:lnTo>
                    <a:lnTo>
                      <a:pt x="260" y="14"/>
                    </a:lnTo>
                    <a:lnTo>
                      <a:pt x="264" y="16"/>
                    </a:lnTo>
                    <a:lnTo>
                      <a:pt x="264" y="10"/>
                    </a:lnTo>
                    <a:lnTo>
                      <a:pt x="264" y="10"/>
                    </a:lnTo>
                    <a:lnTo>
                      <a:pt x="264" y="6"/>
                    </a:lnTo>
                    <a:lnTo>
                      <a:pt x="266" y="4"/>
                    </a:lnTo>
                    <a:lnTo>
                      <a:pt x="266" y="4"/>
                    </a:lnTo>
                    <a:lnTo>
                      <a:pt x="268" y="4"/>
                    </a:lnTo>
                    <a:lnTo>
                      <a:pt x="268" y="6"/>
                    </a:lnTo>
                    <a:lnTo>
                      <a:pt x="268" y="6"/>
                    </a:lnTo>
                    <a:lnTo>
                      <a:pt x="272" y="20"/>
                    </a:lnTo>
                    <a:lnTo>
                      <a:pt x="272" y="20"/>
                    </a:lnTo>
                    <a:lnTo>
                      <a:pt x="274" y="22"/>
                    </a:lnTo>
                    <a:lnTo>
                      <a:pt x="274" y="22"/>
                    </a:lnTo>
                    <a:lnTo>
                      <a:pt x="276" y="22"/>
                    </a:lnTo>
                    <a:lnTo>
                      <a:pt x="276" y="22"/>
                    </a:lnTo>
                    <a:lnTo>
                      <a:pt x="276" y="18"/>
                    </a:lnTo>
                    <a:lnTo>
                      <a:pt x="276" y="14"/>
                    </a:lnTo>
                    <a:lnTo>
                      <a:pt x="276" y="14"/>
                    </a:lnTo>
                    <a:lnTo>
                      <a:pt x="274" y="6"/>
                    </a:lnTo>
                    <a:lnTo>
                      <a:pt x="274" y="2"/>
                    </a:lnTo>
                    <a:lnTo>
                      <a:pt x="276" y="0"/>
                    </a:lnTo>
                    <a:lnTo>
                      <a:pt x="276" y="0"/>
                    </a:lnTo>
                    <a:lnTo>
                      <a:pt x="278" y="0"/>
                    </a:lnTo>
                    <a:lnTo>
                      <a:pt x="278" y="2"/>
                    </a:lnTo>
                    <a:lnTo>
                      <a:pt x="282" y="10"/>
                    </a:lnTo>
                    <a:lnTo>
                      <a:pt x="282" y="10"/>
                    </a:lnTo>
                    <a:lnTo>
                      <a:pt x="284" y="20"/>
                    </a:lnTo>
                    <a:lnTo>
                      <a:pt x="286" y="24"/>
                    </a:lnTo>
                    <a:lnTo>
                      <a:pt x="288" y="20"/>
                    </a:lnTo>
                    <a:lnTo>
                      <a:pt x="290" y="10"/>
                    </a:lnTo>
                    <a:lnTo>
                      <a:pt x="290" y="10"/>
                    </a:lnTo>
                    <a:lnTo>
                      <a:pt x="292" y="4"/>
                    </a:lnTo>
                    <a:lnTo>
                      <a:pt x="294" y="4"/>
                    </a:lnTo>
                    <a:lnTo>
                      <a:pt x="296" y="10"/>
                    </a:lnTo>
                    <a:lnTo>
                      <a:pt x="296" y="10"/>
                    </a:lnTo>
                    <a:lnTo>
                      <a:pt x="298" y="16"/>
                    </a:lnTo>
                    <a:lnTo>
                      <a:pt x="302" y="20"/>
                    </a:lnTo>
                    <a:lnTo>
                      <a:pt x="302" y="20"/>
                    </a:lnTo>
                    <a:lnTo>
                      <a:pt x="304" y="20"/>
                    </a:lnTo>
                    <a:lnTo>
                      <a:pt x="306" y="20"/>
                    </a:lnTo>
                    <a:lnTo>
                      <a:pt x="306" y="22"/>
                    </a:lnTo>
                    <a:lnTo>
                      <a:pt x="308" y="26"/>
                    </a:lnTo>
                    <a:lnTo>
                      <a:pt x="308" y="26"/>
                    </a:lnTo>
                    <a:lnTo>
                      <a:pt x="306" y="36"/>
                    </a:lnTo>
                    <a:lnTo>
                      <a:pt x="304" y="40"/>
                    </a:lnTo>
                    <a:lnTo>
                      <a:pt x="302" y="38"/>
                    </a:lnTo>
                    <a:lnTo>
                      <a:pt x="302" y="38"/>
                    </a:lnTo>
                    <a:lnTo>
                      <a:pt x="300" y="38"/>
                    </a:lnTo>
                    <a:lnTo>
                      <a:pt x="298" y="38"/>
                    </a:lnTo>
                    <a:lnTo>
                      <a:pt x="296" y="42"/>
                    </a:lnTo>
                    <a:lnTo>
                      <a:pt x="294" y="44"/>
                    </a:lnTo>
                    <a:lnTo>
                      <a:pt x="292" y="44"/>
                    </a:lnTo>
                    <a:lnTo>
                      <a:pt x="292" y="42"/>
                    </a:lnTo>
                    <a:lnTo>
                      <a:pt x="292" y="42"/>
                    </a:lnTo>
                    <a:lnTo>
                      <a:pt x="290" y="48"/>
                    </a:lnTo>
                    <a:lnTo>
                      <a:pt x="290" y="48"/>
                    </a:lnTo>
                    <a:lnTo>
                      <a:pt x="288" y="56"/>
                    </a:lnTo>
                    <a:lnTo>
                      <a:pt x="284" y="52"/>
                    </a:lnTo>
                    <a:lnTo>
                      <a:pt x="284" y="52"/>
                    </a:lnTo>
                    <a:lnTo>
                      <a:pt x="278" y="42"/>
                    </a:lnTo>
                    <a:lnTo>
                      <a:pt x="276" y="42"/>
                    </a:lnTo>
                    <a:lnTo>
                      <a:pt x="274" y="42"/>
                    </a:lnTo>
                    <a:lnTo>
                      <a:pt x="270" y="50"/>
                    </a:lnTo>
                    <a:lnTo>
                      <a:pt x="270" y="50"/>
                    </a:lnTo>
                    <a:lnTo>
                      <a:pt x="268" y="52"/>
                    </a:lnTo>
                    <a:lnTo>
                      <a:pt x="266" y="52"/>
                    </a:lnTo>
                    <a:lnTo>
                      <a:pt x="262" y="50"/>
                    </a:lnTo>
                    <a:lnTo>
                      <a:pt x="262" y="50"/>
                    </a:lnTo>
                    <a:lnTo>
                      <a:pt x="258" y="46"/>
                    </a:lnTo>
                    <a:lnTo>
                      <a:pt x="252" y="44"/>
                    </a:lnTo>
                    <a:lnTo>
                      <a:pt x="252" y="44"/>
                    </a:lnTo>
                    <a:lnTo>
                      <a:pt x="250" y="44"/>
                    </a:lnTo>
                    <a:lnTo>
                      <a:pt x="248" y="46"/>
                    </a:lnTo>
                    <a:lnTo>
                      <a:pt x="246" y="52"/>
                    </a:lnTo>
                    <a:lnTo>
                      <a:pt x="246" y="68"/>
                    </a:lnTo>
                    <a:lnTo>
                      <a:pt x="246" y="68"/>
                    </a:lnTo>
                    <a:lnTo>
                      <a:pt x="246" y="72"/>
                    </a:lnTo>
                    <a:lnTo>
                      <a:pt x="246" y="74"/>
                    </a:lnTo>
                    <a:lnTo>
                      <a:pt x="246" y="74"/>
                    </a:lnTo>
                    <a:lnTo>
                      <a:pt x="248" y="72"/>
                    </a:lnTo>
                    <a:lnTo>
                      <a:pt x="250" y="72"/>
                    </a:lnTo>
                    <a:lnTo>
                      <a:pt x="252" y="76"/>
                    </a:lnTo>
                    <a:lnTo>
                      <a:pt x="254" y="90"/>
                    </a:lnTo>
                    <a:lnTo>
                      <a:pt x="254" y="90"/>
                    </a:lnTo>
                    <a:lnTo>
                      <a:pt x="256" y="90"/>
                    </a:lnTo>
                    <a:lnTo>
                      <a:pt x="256" y="86"/>
                    </a:lnTo>
                    <a:lnTo>
                      <a:pt x="260" y="80"/>
                    </a:lnTo>
                    <a:lnTo>
                      <a:pt x="260" y="80"/>
                    </a:lnTo>
                    <a:lnTo>
                      <a:pt x="262" y="90"/>
                    </a:lnTo>
                    <a:lnTo>
                      <a:pt x="266" y="98"/>
                    </a:lnTo>
                    <a:lnTo>
                      <a:pt x="268" y="100"/>
                    </a:lnTo>
                    <a:lnTo>
                      <a:pt x="274" y="100"/>
                    </a:lnTo>
                    <a:lnTo>
                      <a:pt x="274" y="100"/>
                    </a:lnTo>
                    <a:lnTo>
                      <a:pt x="278" y="100"/>
                    </a:lnTo>
                    <a:lnTo>
                      <a:pt x="280" y="104"/>
                    </a:lnTo>
                    <a:lnTo>
                      <a:pt x="284" y="116"/>
                    </a:lnTo>
                    <a:lnTo>
                      <a:pt x="284" y="116"/>
                    </a:lnTo>
                    <a:lnTo>
                      <a:pt x="282" y="108"/>
                    </a:lnTo>
                    <a:lnTo>
                      <a:pt x="282" y="100"/>
                    </a:lnTo>
                    <a:lnTo>
                      <a:pt x="276" y="88"/>
                    </a:lnTo>
                    <a:lnTo>
                      <a:pt x="276" y="88"/>
                    </a:lnTo>
                    <a:lnTo>
                      <a:pt x="274" y="84"/>
                    </a:lnTo>
                    <a:lnTo>
                      <a:pt x="274" y="78"/>
                    </a:lnTo>
                    <a:lnTo>
                      <a:pt x="274" y="78"/>
                    </a:lnTo>
                    <a:lnTo>
                      <a:pt x="276" y="76"/>
                    </a:lnTo>
                    <a:lnTo>
                      <a:pt x="276" y="76"/>
                    </a:lnTo>
                    <a:lnTo>
                      <a:pt x="278" y="82"/>
                    </a:lnTo>
                    <a:lnTo>
                      <a:pt x="278" y="82"/>
                    </a:lnTo>
                    <a:lnTo>
                      <a:pt x="284" y="88"/>
                    </a:lnTo>
                    <a:lnTo>
                      <a:pt x="290" y="92"/>
                    </a:lnTo>
                    <a:lnTo>
                      <a:pt x="302" y="96"/>
                    </a:lnTo>
                    <a:lnTo>
                      <a:pt x="302" y="96"/>
                    </a:lnTo>
                    <a:lnTo>
                      <a:pt x="304" y="96"/>
                    </a:lnTo>
                    <a:lnTo>
                      <a:pt x="304" y="92"/>
                    </a:lnTo>
                    <a:lnTo>
                      <a:pt x="302" y="84"/>
                    </a:lnTo>
                    <a:lnTo>
                      <a:pt x="302" y="84"/>
                    </a:lnTo>
                    <a:lnTo>
                      <a:pt x="300" y="78"/>
                    </a:lnTo>
                    <a:lnTo>
                      <a:pt x="300" y="74"/>
                    </a:lnTo>
                    <a:lnTo>
                      <a:pt x="302" y="70"/>
                    </a:lnTo>
                    <a:lnTo>
                      <a:pt x="302" y="70"/>
                    </a:lnTo>
                    <a:lnTo>
                      <a:pt x="304" y="70"/>
                    </a:lnTo>
                    <a:lnTo>
                      <a:pt x="306" y="70"/>
                    </a:lnTo>
                    <a:lnTo>
                      <a:pt x="308" y="72"/>
                    </a:lnTo>
                    <a:lnTo>
                      <a:pt x="308" y="76"/>
                    </a:lnTo>
                    <a:lnTo>
                      <a:pt x="308" y="76"/>
                    </a:lnTo>
                    <a:lnTo>
                      <a:pt x="310" y="88"/>
                    </a:lnTo>
                    <a:lnTo>
                      <a:pt x="314" y="96"/>
                    </a:lnTo>
                    <a:lnTo>
                      <a:pt x="314" y="96"/>
                    </a:lnTo>
                    <a:lnTo>
                      <a:pt x="318" y="100"/>
                    </a:lnTo>
                    <a:lnTo>
                      <a:pt x="318" y="106"/>
                    </a:lnTo>
                    <a:lnTo>
                      <a:pt x="318" y="106"/>
                    </a:lnTo>
                    <a:lnTo>
                      <a:pt x="316" y="112"/>
                    </a:lnTo>
                    <a:lnTo>
                      <a:pt x="314" y="112"/>
                    </a:lnTo>
                    <a:lnTo>
                      <a:pt x="314" y="112"/>
                    </a:lnTo>
                    <a:lnTo>
                      <a:pt x="312" y="112"/>
                    </a:lnTo>
                    <a:lnTo>
                      <a:pt x="310" y="114"/>
                    </a:lnTo>
                    <a:lnTo>
                      <a:pt x="306" y="118"/>
                    </a:lnTo>
                    <a:lnTo>
                      <a:pt x="298" y="128"/>
                    </a:lnTo>
                    <a:lnTo>
                      <a:pt x="298" y="128"/>
                    </a:lnTo>
                    <a:lnTo>
                      <a:pt x="302" y="134"/>
                    </a:lnTo>
                    <a:lnTo>
                      <a:pt x="304" y="132"/>
                    </a:lnTo>
                    <a:lnTo>
                      <a:pt x="304" y="132"/>
                    </a:lnTo>
                    <a:lnTo>
                      <a:pt x="304" y="132"/>
                    </a:lnTo>
                    <a:lnTo>
                      <a:pt x="306" y="126"/>
                    </a:lnTo>
                    <a:lnTo>
                      <a:pt x="308" y="124"/>
                    </a:lnTo>
                    <a:lnTo>
                      <a:pt x="310" y="124"/>
                    </a:lnTo>
                    <a:lnTo>
                      <a:pt x="312" y="124"/>
                    </a:lnTo>
                    <a:lnTo>
                      <a:pt x="322" y="134"/>
                    </a:lnTo>
                    <a:lnTo>
                      <a:pt x="322" y="134"/>
                    </a:lnTo>
                    <a:lnTo>
                      <a:pt x="322" y="140"/>
                    </a:lnTo>
                    <a:lnTo>
                      <a:pt x="322" y="140"/>
                    </a:lnTo>
                    <a:lnTo>
                      <a:pt x="322" y="144"/>
                    </a:lnTo>
                    <a:lnTo>
                      <a:pt x="320" y="144"/>
                    </a:lnTo>
                    <a:lnTo>
                      <a:pt x="320" y="144"/>
                    </a:lnTo>
                    <a:lnTo>
                      <a:pt x="318" y="146"/>
                    </a:lnTo>
                    <a:lnTo>
                      <a:pt x="314" y="146"/>
                    </a:lnTo>
                    <a:lnTo>
                      <a:pt x="308" y="142"/>
                    </a:lnTo>
                    <a:lnTo>
                      <a:pt x="308" y="142"/>
                    </a:lnTo>
                    <a:lnTo>
                      <a:pt x="306" y="140"/>
                    </a:lnTo>
                    <a:lnTo>
                      <a:pt x="304" y="142"/>
                    </a:lnTo>
                    <a:lnTo>
                      <a:pt x="304" y="144"/>
                    </a:lnTo>
                    <a:lnTo>
                      <a:pt x="304" y="144"/>
                    </a:lnTo>
                    <a:lnTo>
                      <a:pt x="304" y="148"/>
                    </a:lnTo>
                    <a:lnTo>
                      <a:pt x="304" y="150"/>
                    </a:lnTo>
                    <a:lnTo>
                      <a:pt x="308" y="152"/>
                    </a:lnTo>
                    <a:lnTo>
                      <a:pt x="308" y="152"/>
                    </a:lnTo>
                    <a:lnTo>
                      <a:pt x="310" y="152"/>
                    </a:lnTo>
                    <a:lnTo>
                      <a:pt x="310" y="152"/>
                    </a:lnTo>
                    <a:lnTo>
                      <a:pt x="310" y="152"/>
                    </a:lnTo>
                    <a:lnTo>
                      <a:pt x="312" y="154"/>
                    </a:lnTo>
                    <a:lnTo>
                      <a:pt x="314" y="156"/>
                    </a:lnTo>
                    <a:lnTo>
                      <a:pt x="316" y="158"/>
                    </a:lnTo>
                    <a:lnTo>
                      <a:pt x="316" y="162"/>
                    </a:lnTo>
                    <a:lnTo>
                      <a:pt x="316" y="162"/>
                    </a:lnTo>
                    <a:lnTo>
                      <a:pt x="314" y="166"/>
                    </a:lnTo>
                    <a:lnTo>
                      <a:pt x="312" y="170"/>
                    </a:lnTo>
                    <a:lnTo>
                      <a:pt x="310" y="170"/>
                    </a:lnTo>
                    <a:lnTo>
                      <a:pt x="308" y="168"/>
                    </a:lnTo>
                    <a:lnTo>
                      <a:pt x="308" y="168"/>
                    </a:lnTo>
                    <a:lnTo>
                      <a:pt x="306" y="162"/>
                    </a:lnTo>
                    <a:lnTo>
                      <a:pt x="304" y="160"/>
                    </a:lnTo>
                    <a:lnTo>
                      <a:pt x="302" y="166"/>
                    </a:lnTo>
                    <a:lnTo>
                      <a:pt x="302" y="166"/>
                    </a:lnTo>
                    <a:lnTo>
                      <a:pt x="300" y="174"/>
                    </a:lnTo>
                    <a:lnTo>
                      <a:pt x="302" y="184"/>
                    </a:lnTo>
                    <a:lnTo>
                      <a:pt x="302" y="190"/>
                    </a:lnTo>
                    <a:lnTo>
                      <a:pt x="306" y="194"/>
                    </a:lnTo>
                    <a:lnTo>
                      <a:pt x="306" y="194"/>
                    </a:lnTo>
                    <a:lnTo>
                      <a:pt x="312" y="198"/>
                    </a:lnTo>
                    <a:lnTo>
                      <a:pt x="320" y="202"/>
                    </a:lnTo>
                    <a:lnTo>
                      <a:pt x="320" y="202"/>
                    </a:lnTo>
                    <a:lnTo>
                      <a:pt x="322" y="202"/>
                    </a:lnTo>
                    <a:lnTo>
                      <a:pt x="322" y="200"/>
                    </a:lnTo>
                    <a:lnTo>
                      <a:pt x="322" y="194"/>
                    </a:lnTo>
                    <a:lnTo>
                      <a:pt x="322" y="194"/>
                    </a:lnTo>
                    <a:lnTo>
                      <a:pt x="320" y="190"/>
                    </a:lnTo>
                    <a:lnTo>
                      <a:pt x="320" y="186"/>
                    </a:lnTo>
                    <a:lnTo>
                      <a:pt x="320" y="182"/>
                    </a:lnTo>
                    <a:lnTo>
                      <a:pt x="320" y="182"/>
                    </a:lnTo>
                    <a:lnTo>
                      <a:pt x="324" y="176"/>
                    </a:lnTo>
                    <a:lnTo>
                      <a:pt x="326" y="176"/>
                    </a:lnTo>
                    <a:lnTo>
                      <a:pt x="328" y="178"/>
                    </a:lnTo>
                    <a:lnTo>
                      <a:pt x="328" y="178"/>
                    </a:lnTo>
                    <a:lnTo>
                      <a:pt x="330" y="182"/>
                    </a:lnTo>
                    <a:lnTo>
                      <a:pt x="332" y="182"/>
                    </a:lnTo>
                    <a:lnTo>
                      <a:pt x="334" y="168"/>
                    </a:lnTo>
                    <a:lnTo>
                      <a:pt x="334" y="168"/>
                    </a:lnTo>
                    <a:lnTo>
                      <a:pt x="332" y="164"/>
                    </a:lnTo>
                    <a:lnTo>
                      <a:pt x="332" y="162"/>
                    </a:lnTo>
                    <a:lnTo>
                      <a:pt x="334" y="160"/>
                    </a:lnTo>
                    <a:lnTo>
                      <a:pt x="334" y="160"/>
                    </a:lnTo>
                    <a:lnTo>
                      <a:pt x="336" y="160"/>
                    </a:lnTo>
                    <a:lnTo>
                      <a:pt x="338" y="166"/>
                    </a:lnTo>
                    <a:lnTo>
                      <a:pt x="338" y="166"/>
                    </a:lnTo>
                    <a:lnTo>
                      <a:pt x="344" y="196"/>
                    </a:lnTo>
                    <a:lnTo>
                      <a:pt x="344" y="196"/>
                    </a:lnTo>
                    <a:lnTo>
                      <a:pt x="346" y="202"/>
                    </a:lnTo>
                    <a:lnTo>
                      <a:pt x="348" y="204"/>
                    </a:lnTo>
                    <a:lnTo>
                      <a:pt x="350" y="204"/>
                    </a:lnTo>
                    <a:lnTo>
                      <a:pt x="352" y="200"/>
                    </a:lnTo>
                    <a:lnTo>
                      <a:pt x="352" y="200"/>
                    </a:lnTo>
                    <a:lnTo>
                      <a:pt x="352" y="196"/>
                    </a:lnTo>
                    <a:lnTo>
                      <a:pt x="354" y="194"/>
                    </a:lnTo>
                    <a:lnTo>
                      <a:pt x="358" y="196"/>
                    </a:lnTo>
                    <a:lnTo>
                      <a:pt x="358" y="196"/>
                    </a:lnTo>
                    <a:lnTo>
                      <a:pt x="368" y="194"/>
                    </a:lnTo>
                    <a:lnTo>
                      <a:pt x="372" y="192"/>
                    </a:lnTo>
                    <a:lnTo>
                      <a:pt x="378" y="190"/>
                    </a:lnTo>
                    <a:lnTo>
                      <a:pt x="378" y="190"/>
                    </a:lnTo>
                    <a:lnTo>
                      <a:pt x="380" y="186"/>
                    </a:lnTo>
                    <a:lnTo>
                      <a:pt x="380" y="182"/>
                    </a:lnTo>
                    <a:lnTo>
                      <a:pt x="378" y="174"/>
                    </a:lnTo>
                    <a:lnTo>
                      <a:pt x="378" y="174"/>
                    </a:lnTo>
                    <a:lnTo>
                      <a:pt x="370" y="152"/>
                    </a:lnTo>
                    <a:lnTo>
                      <a:pt x="370" y="152"/>
                    </a:lnTo>
                    <a:lnTo>
                      <a:pt x="368" y="148"/>
                    </a:lnTo>
                    <a:lnTo>
                      <a:pt x="370" y="144"/>
                    </a:lnTo>
                    <a:lnTo>
                      <a:pt x="370" y="144"/>
                    </a:lnTo>
                    <a:lnTo>
                      <a:pt x="370" y="142"/>
                    </a:lnTo>
                    <a:lnTo>
                      <a:pt x="370" y="142"/>
                    </a:lnTo>
                    <a:lnTo>
                      <a:pt x="372" y="144"/>
                    </a:lnTo>
                    <a:lnTo>
                      <a:pt x="372" y="144"/>
                    </a:lnTo>
                    <a:lnTo>
                      <a:pt x="380" y="156"/>
                    </a:lnTo>
                    <a:lnTo>
                      <a:pt x="386" y="164"/>
                    </a:lnTo>
                    <a:lnTo>
                      <a:pt x="402" y="180"/>
                    </a:lnTo>
                    <a:lnTo>
                      <a:pt x="402" y="180"/>
                    </a:lnTo>
                    <a:lnTo>
                      <a:pt x="406" y="186"/>
                    </a:lnTo>
                    <a:lnTo>
                      <a:pt x="412" y="192"/>
                    </a:lnTo>
                    <a:lnTo>
                      <a:pt x="418" y="194"/>
                    </a:lnTo>
                    <a:lnTo>
                      <a:pt x="420" y="194"/>
                    </a:lnTo>
                    <a:lnTo>
                      <a:pt x="424" y="192"/>
                    </a:lnTo>
                    <a:lnTo>
                      <a:pt x="424" y="192"/>
                    </a:lnTo>
                    <a:lnTo>
                      <a:pt x="424" y="192"/>
                    </a:lnTo>
                    <a:lnTo>
                      <a:pt x="426" y="194"/>
                    </a:lnTo>
                    <a:lnTo>
                      <a:pt x="430" y="202"/>
                    </a:lnTo>
                    <a:lnTo>
                      <a:pt x="432" y="214"/>
                    </a:lnTo>
                    <a:lnTo>
                      <a:pt x="432" y="220"/>
                    </a:lnTo>
                    <a:lnTo>
                      <a:pt x="432" y="220"/>
                    </a:lnTo>
                    <a:lnTo>
                      <a:pt x="430" y="224"/>
                    </a:lnTo>
                    <a:lnTo>
                      <a:pt x="430" y="224"/>
                    </a:lnTo>
                    <a:lnTo>
                      <a:pt x="428" y="220"/>
                    </a:lnTo>
                    <a:lnTo>
                      <a:pt x="428" y="220"/>
                    </a:lnTo>
                    <a:lnTo>
                      <a:pt x="426" y="216"/>
                    </a:lnTo>
                    <a:lnTo>
                      <a:pt x="422" y="214"/>
                    </a:lnTo>
                    <a:lnTo>
                      <a:pt x="420" y="216"/>
                    </a:lnTo>
                    <a:lnTo>
                      <a:pt x="418" y="220"/>
                    </a:lnTo>
                    <a:lnTo>
                      <a:pt x="418" y="220"/>
                    </a:lnTo>
                    <a:lnTo>
                      <a:pt x="414" y="228"/>
                    </a:lnTo>
                    <a:lnTo>
                      <a:pt x="410" y="228"/>
                    </a:lnTo>
                    <a:lnTo>
                      <a:pt x="408" y="228"/>
                    </a:lnTo>
                    <a:lnTo>
                      <a:pt x="404" y="222"/>
                    </a:lnTo>
                    <a:lnTo>
                      <a:pt x="402" y="210"/>
                    </a:lnTo>
                    <a:lnTo>
                      <a:pt x="402" y="210"/>
                    </a:lnTo>
                    <a:lnTo>
                      <a:pt x="400" y="204"/>
                    </a:lnTo>
                    <a:lnTo>
                      <a:pt x="398" y="198"/>
                    </a:lnTo>
                    <a:lnTo>
                      <a:pt x="396" y="192"/>
                    </a:lnTo>
                    <a:lnTo>
                      <a:pt x="394" y="184"/>
                    </a:lnTo>
                    <a:lnTo>
                      <a:pt x="394" y="184"/>
                    </a:lnTo>
                    <a:lnTo>
                      <a:pt x="392" y="184"/>
                    </a:lnTo>
                    <a:lnTo>
                      <a:pt x="390" y="184"/>
                    </a:lnTo>
                    <a:lnTo>
                      <a:pt x="388" y="186"/>
                    </a:lnTo>
                    <a:lnTo>
                      <a:pt x="386" y="188"/>
                    </a:lnTo>
                    <a:lnTo>
                      <a:pt x="386" y="188"/>
                    </a:lnTo>
                    <a:lnTo>
                      <a:pt x="382" y="194"/>
                    </a:lnTo>
                    <a:lnTo>
                      <a:pt x="380" y="200"/>
                    </a:lnTo>
                    <a:lnTo>
                      <a:pt x="378" y="202"/>
                    </a:lnTo>
                    <a:lnTo>
                      <a:pt x="378" y="206"/>
                    </a:lnTo>
                    <a:lnTo>
                      <a:pt x="380" y="212"/>
                    </a:lnTo>
                    <a:lnTo>
                      <a:pt x="382" y="218"/>
                    </a:lnTo>
                    <a:lnTo>
                      <a:pt x="382" y="218"/>
                    </a:lnTo>
                    <a:lnTo>
                      <a:pt x="384" y="220"/>
                    </a:lnTo>
                    <a:lnTo>
                      <a:pt x="384" y="224"/>
                    </a:lnTo>
                    <a:lnTo>
                      <a:pt x="384" y="224"/>
                    </a:lnTo>
                    <a:lnTo>
                      <a:pt x="382" y="224"/>
                    </a:lnTo>
                    <a:lnTo>
                      <a:pt x="380" y="224"/>
                    </a:lnTo>
                    <a:lnTo>
                      <a:pt x="380" y="224"/>
                    </a:lnTo>
                    <a:lnTo>
                      <a:pt x="374" y="218"/>
                    </a:lnTo>
                    <a:lnTo>
                      <a:pt x="374" y="218"/>
                    </a:lnTo>
                    <a:lnTo>
                      <a:pt x="372" y="218"/>
                    </a:lnTo>
                    <a:lnTo>
                      <a:pt x="370" y="218"/>
                    </a:lnTo>
                    <a:lnTo>
                      <a:pt x="366" y="222"/>
                    </a:lnTo>
                    <a:lnTo>
                      <a:pt x="362" y="240"/>
                    </a:lnTo>
                    <a:lnTo>
                      <a:pt x="362" y="240"/>
                    </a:lnTo>
                    <a:lnTo>
                      <a:pt x="364" y="242"/>
                    </a:lnTo>
                    <a:lnTo>
                      <a:pt x="366" y="242"/>
                    </a:lnTo>
                    <a:lnTo>
                      <a:pt x="368" y="240"/>
                    </a:lnTo>
                    <a:lnTo>
                      <a:pt x="368" y="240"/>
                    </a:lnTo>
                    <a:lnTo>
                      <a:pt x="374" y="230"/>
                    </a:lnTo>
                    <a:lnTo>
                      <a:pt x="374" y="230"/>
                    </a:lnTo>
                    <a:lnTo>
                      <a:pt x="376" y="230"/>
                    </a:lnTo>
                    <a:lnTo>
                      <a:pt x="378" y="244"/>
                    </a:lnTo>
                    <a:lnTo>
                      <a:pt x="378" y="244"/>
                    </a:lnTo>
                    <a:lnTo>
                      <a:pt x="378" y="246"/>
                    </a:lnTo>
                    <a:lnTo>
                      <a:pt x="380" y="246"/>
                    </a:lnTo>
                    <a:lnTo>
                      <a:pt x="380" y="246"/>
                    </a:lnTo>
                    <a:lnTo>
                      <a:pt x="386" y="240"/>
                    </a:lnTo>
                    <a:lnTo>
                      <a:pt x="388" y="240"/>
                    </a:lnTo>
                    <a:lnTo>
                      <a:pt x="388" y="240"/>
                    </a:lnTo>
                    <a:lnTo>
                      <a:pt x="388" y="246"/>
                    </a:lnTo>
                    <a:lnTo>
                      <a:pt x="388" y="258"/>
                    </a:lnTo>
                    <a:lnTo>
                      <a:pt x="388" y="258"/>
                    </a:lnTo>
                    <a:lnTo>
                      <a:pt x="386" y="268"/>
                    </a:lnTo>
                    <a:lnTo>
                      <a:pt x="380" y="272"/>
                    </a:lnTo>
                    <a:lnTo>
                      <a:pt x="376" y="272"/>
                    </a:lnTo>
                    <a:lnTo>
                      <a:pt x="372" y="272"/>
                    </a:lnTo>
                    <a:lnTo>
                      <a:pt x="372" y="272"/>
                    </a:lnTo>
                    <a:lnTo>
                      <a:pt x="372" y="286"/>
                    </a:lnTo>
                    <a:lnTo>
                      <a:pt x="370" y="299"/>
                    </a:lnTo>
                    <a:lnTo>
                      <a:pt x="362" y="317"/>
                    </a:lnTo>
                    <a:lnTo>
                      <a:pt x="362" y="317"/>
                    </a:lnTo>
                    <a:lnTo>
                      <a:pt x="362" y="321"/>
                    </a:lnTo>
                    <a:lnTo>
                      <a:pt x="360" y="325"/>
                    </a:lnTo>
                    <a:lnTo>
                      <a:pt x="360" y="325"/>
                    </a:lnTo>
                    <a:lnTo>
                      <a:pt x="362" y="327"/>
                    </a:lnTo>
                    <a:lnTo>
                      <a:pt x="364" y="327"/>
                    </a:lnTo>
                    <a:lnTo>
                      <a:pt x="364" y="327"/>
                    </a:lnTo>
                    <a:lnTo>
                      <a:pt x="374" y="325"/>
                    </a:lnTo>
                    <a:lnTo>
                      <a:pt x="378" y="327"/>
                    </a:lnTo>
                    <a:lnTo>
                      <a:pt x="384" y="329"/>
                    </a:lnTo>
                    <a:lnTo>
                      <a:pt x="384" y="329"/>
                    </a:lnTo>
                    <a:lnTo>
                      <a:pt x="386" y="331"/>
                    </a:lnTo>
                    <a:lnTo>
                      <a:pt x="390" y="331"/>
                    </a:lnTo>
                    <a:lnTo>
                      <a:pt x="394" y="329"/>
                    </a:lnTo>
                    <a:lnTo>
                      <a:pt x="398" y="327"/>
                    </a:lnTo>
                    <a:lnTo>
                      <a:pt x="398" y="327"/>
                    </a:lnTo>
                    <a:lnTo>
                      <a:pt x="404" y="325"/>
                    </a:lnTo>
                    <a:lnTo>
                      <a:pt x="406" y="329"/>
                    </a:lnTo>
                    <a:lnTo>
                      <a:pt x="410" y="337"/>
                    </a:lnTo>
                    <a:lnTo>
                      <a:pt x="412" y="347"/>
                    </a:lnTo>
                    <a:lnTo>
                      <a:pt x="412" y="347"/>
                    </a:lnTo>
                    <a:lnTo>
                      <a:pt x="408" y="343"/>
                    </a:lnTo>
                    <a:lnTo>
                      <a:pt x="404" y="341"/>
                    </a:lnTo>
                    <a:lnTo>
                      <a:pt x="402" y="341"/>
                    </a:lnTo>
                    <a:lnTo>
                      <a:pt x="400" y="341"/>
                    </a:lnTo>
                    <a:lnTo>
                      <a:pt x="396" y="349"/>
                    </a:lnTo>
                    <a:lnTo>
                      <a:pt x="396" y="349"/>
                    </a:lnTo>
                    <a:lnTo>
                      <a:pt x="394" y="351"/>
                    </a:lnTo>
                    <a:lnTo>
                      <a:pt x="392" y="349"/>
                    </a:lnTo>
                    <a:lnTo>
                      <a:pt x="386" y="345"/>
                    </a:lnTo>
                    <a:lnTo>
                      <a:pt x="386" y="345"/>
                    </a:lnTo>
                    <a:lnTo>
                      <a:pt x="384" y="345"/>
                    </a:lnTo>
                    <a:lnTo>
                      <a:pt x="380" y="345"/>
                    </a:lnTo>
                    <a:lnTo>
                      <a:pt x="378" y="345"/>
                    </a:lnTo>
                    <a:lnTo>
                      <a:pt x="376" y="345"/>
                    </a:lnTo>
                    <a:lnTo>
                      <a:pt x="376" y="345"/>
                    </a:lnTo>
                    <a:lnTo>
                      <a:pt x="372" y="343"/>
                    </a:lnTo>
                    <a:lnTo>
                      <a:pt x="368" y="345"/>
                    </a:lnTo>
                    <a:lnTo>
                      <a:pt x="364" y="349"/>
                    </a:lnTo>
                    <a:lnTo>
                      <a:pt x="362" y="353"/>
                    </a:lnTo>
                    <a:lnTo>
                      <a:pt x="362" y="353"/>
                    </a:lnTo>
                    <a:lnTo>
                      <a:pt x="358" y="355"/>
                    </a:lnTo>
                    <a:lnTo>
                      <a:pt x="356" y="355"/>
                    </a:lnTo>
                    <a:lnTo>
                      <a:pt x="356" y="355"/>
                    </a:lnTo>
                    <a:lnTo>
                      <a:pt x="352" y="351"/>
                    </a:lnTo>
                    <a:lnTo>
                      <a:pt x="348" y="349"/>
                    </a:lnTo>
                    <a:lnTo>
                      <a:pt x="344" y="351"/>
                    </a:lnTo>
                    <a:lnTo>
                      <a:pt x="340" y="357"/>
                    </a:lnTo>
                    <a:lnTo>
                      <a:pt x="340" y="357"/>
                    </a:lnTo>
                    <a:lnTo>
                      <a:pt x="340" y="357"/>
                    </a:lnTo>
                    <a:lnTo>
                      <a:pt x="338" y="357"/>
                    </a:lnTo>
                    <a:lnTo>
                      <a:pt x="336" y="353"/>
                    </a:lnTo>
                    <a:lnTo>
                      <a:pt x="336" y="353"/>
                    </a:lnTo>
                    <a:lnTo>
                      <a:pt x="324" y="337"/>
                    </a:lnTo>
                    <a:lnTo>
                      <a:pt x="324" y="337"/>
                    </a:lnTo>
                    <a:lnTo>
                      <a:pt x="324" y="343"/>
                    </a:lnTo>
                    <a:lnTo>
                      <a:pt x="326" y="347"/>
                    </a:lnTo>
                    <a:lnTo>
                      <a:pt x="326" y="353"/>
                    </a:lnTo>
                    <a:lnTo>
                      <a:pt x="326" y="357"/>
                    </a:lnTo>
                    <a:lnTo>
                      <a:pt x="326" y="357"/>
                    </a:lnTo>
                    <a:lnTo>
                      <a:pt x="320" y="355"/>
                    </a:lnTo>
                    <a:lnTo>
                      <a:pt x="318" y="355"/>
                    </a:lnTo>
                    <a:lnTo>
                      <a:pt x="314" y="351"/>
                    </a:lnTo>
                    <a:lnTo>
                      <a:pt x="314" y="351"/>
                    </a:lnTo>
                    <a:lnTo>
                      <a:pt x="314" y="349"/>
                    </a:lnTo>
                    <a:lnTo>
                      <a:pt x="314" y="351"/>
                    </a:lnTo>
                    <a:lnTo>
                      <a:pt x="314" y="351"/>
                    </a:lnTo>
                    <a:lnTo>
                      <a:pt x="310" y="347"/>
                    </a:lnTo>
                    <a:lnTo>
                      <a:pt x="308" y="345"/>
                    </a:lnTo>
                    <a:lnTo>
                      <a:pt x="306" y="341"/>
                    </a:lnTo>
                    <a:lnTo>
                      <a:pt x="304" y="337"/>
                    </a:lnTo>
                    <a:lnTo>
                      <a:pt x="304" y="337"/>
                    </a:lnTo>
                    <a:lnTo>
                      <a:pt x="304" y="327"/>
                    </a:lnTo>
                    <a:lnTo>
                      <a:pt x="306" y="323"/>
                    </a:lnTo>
                    <a:lnTo>
                      <a:pt x="308" y="319"/>
                    </a:lnTo>
                    <a:lnTo>
                      <a:pt x="312" y="321"/>
                    </a:lnTo>
                    <a:lnTo>
                      <a:pt x="312" y="321"/>
                    </a:lnTo>
                    <a:lnTo>
                      <a:pt x="320" y="325"/>
                    </a:lnTo>
                    <a:lnTo>
                      <a:pt x="328" y="327"/>
                    </a:lnTo>
                    <a:lnTo>
                      <a:pt x="328" y="327"/>
                    </a:lnTo>
                    <a:lnTo>
                      <a:pt x="340" y="331"/>
                    </a:lnTo>
                    <a:lnTo>
                      <a:pt x="346" y="331"/>
                    </a:lnTo>
                    <a:lnTo>
                      <a:pt x="350" y="329"/>
                    </a:lnTo>
                    <a:lnTo>
                      <a:pt x="350" y="329"/>
                    </a:lnTo>
                    <a:lnTo>
                      <a:pt x="348" y="329"/>
                    </a:lnTo>
                    <a:lnTo>
                      <a:pt x="346" y="329"/>
                    </a:lnTo>
                    <a:lnTo>
                      <a:pt x="340" y="327"/>
                    </a:lnTo>
                    <a:lnTo>
                      <a:pt x="330" y="315"/>
                    </a:lnTo>
                    <a:lnTo>
                      <a:pt x="330" y="315"/>
                    </a:lnTo>
                    <a:lnTo>
                      <a:pt x="328" y="305"/>
                    </a:lnTo>
                    <a:lnTo>
                      <a:pt x="324" y="301"/>
                    </a:lnTo>
                    <a:lnTo>
                      <a:pt x="322" y="301"/>
                    </a:lnTo>
                    <a:lnTo>
                      <a:pt x="320" y="303"/>
                    </a:lnTo>
                    <a:lnTo>
                      <a:pt x="316" y="311"/>
                    </a:lnTo>
                    <a:lnTo>
                      <a:pt x="316" y="311"/>
                    </a:lnTo>
                    <a:lnTo>
                      <a:pt x="312" y="317"/>
                    </a:lnTo>
                    <a:lnTo>
                      <a:pt x="306" y="319"/>
                    </a:lnTo>
                    <a:lnTo>
                      <a:pt x="300" y="319"/>
                    </a:lnTo>
                    <a:lnTo>
                      <a:pt x="296" y="317"/>
                    </a:lnTo>
                    <a:lnTo>
                      <a:pt x="294" y="315"/>
                    </a:lnTo>
                    <a:lnTo>
                      <a:pt x="294" y="315"/>
                    </a:lnTo>
                    <a:lnTo>
                      <a:pt x="292" y="311"/>
                    </a:lnTo>
                    <a:lnTo>
                      <a:pt x="290" y="309"/>
                    </a:lnTo>
                    <a:lnTo>
                      <a:pt x="286" y="309"/>
                    </a:lnTo>
                    <a:lnTo>
                      <a:pt x="284" y="313"/>
                    </a:lnTo>
                    <a:lnTo>
                      <a:pt x="284" y="313"/>
                    </a:lnTo>
                    <a:lnTo>
                      <a:pt x="282" y="315"/>
                    </a:lnTo>
                    <a:lnTo>
                      <a:pt x="280" y="315"/>
                    </a:lnTo>
                    <a:lnTo>
                      <a:pt x="280" y="315"/>
                    </a:lnTo>
                    <a:lnTo>
                      <a:pt x="278" y="313"/>
                    </a:lnTo>
                    <a:lnTo>
                      <a:pt x="276" y="311"/>
                    </a:lnTo>
                    <a:lnTo>
                      <a:pt x="268" y="311"/>
                    </a:lnTo>
                    <a:lnTo>
                      <a:pt x="262" y="311"/>
                    </a:lnTo>
                    <a:lnTo>
                      <a:pt x="260" y="311"/>
                    </a:lnTo>
                    <a:lnTo>
                      <a:pt x="258" y="307"/>
                    </a:lnTo>
                    <a:lnTo>
                      <a:pt x="258" y="307"/>
                    </a:lnTo>
                    <a:lnTo>
                      <a:pt x="254" y="305"/>
                    </a:lnTo>
                    <a:lnTo>
                      <a:pt x="250" y="305"/>
                    </a:lnTo>
                    <a:lnTo>
                      <a:pt x="250" y="305"/>
                    </a:lnTo>
                    <a:lnTo>
                      <a:pt x="246" y="303"/>
                    </a:lnTo>
                    <a:lnTo>
                      <a:pt x="246" y="303"/>
                    </a:lnTo>
                    <a:lnTo>
                      <a:pt x="244" y="303"/>
                    </a:lnTo>
                    <a:lnTo>
                      <a:pt x="244" y="303"/>
                    </a:lnTo>
                    <a:lnTo>
                      <a:pt x="238" y="299"/>
                    </a:lnTo>
                    <a:lnTo>
                      <a:pt x="234" y="288"/>
                    </a:lnTo>
                    <a:lnTo>
                      <a:pt x="234" y="288"/>
                    </a:lnTo>
                    <a:lnTo>
                      <a:pt x="232" y="284"/>
                    </a:lnTo>
                    <a:lnTo>
                      <a:pt x="230" y="284"/>
                    </a:lnTo>
                    <a:lnTo>
                      <a:pt x="230" y="284"/>
                    </a:lnTo>
                    <a:lnTo>
                      <a:pt x="230" y="284"/>
                    </a:lnTo>
                    <a:lnTo>
                      <a:pt x="228" y="286"/>
                    </a:lnTo>
                    <a:lnTo>
                      <a:pt x="228" y="290"/>
                    </a:lnTo>
                    <a:lnTo>
                      <a:pt x="228" y="297"/>
                    </a:lnTo>
                    <a:lnTo>
                      <a:pt x="228" y="297"/>
                    </a:lnTo>
                    <a:lnTo>
                      <a:pt x="228" y="303"/>
                    </a:lnTo>
                    <a:lnTo>
                      <a:pt x="230" y="309"/>
                    </a:lnTo>
                    <a:lnTo>
                      <a:pt x="230" y="309"/>
                    </a:lnTo>
                    <a:lnTo>
                      <a:pt x="226" y="313"/>
                    </a:lnTo>
                    <a:lnTo>
                      <a:pt x="224" y="313"/>
                    </a:lnTo>
                    <a:lnTo>
                      <a:pt x="220" y="309"/>
                    </a:lnTo>
                    <a:lnTo>
                      <a:pt x="220" y="309"/>
                    </a:lnTo>
                    <a:lnTo>
                      <a:pt x="216" y="305"/>
                    </a:lnTo>
                    <a:lnTo>
                      <a:pt x="214" y="307"/>
                    </a:lnTo>
                    <a:lnTo>
                      <a:pt x="212" y="313"/>
                    </a:lnTo>
                    <a:lnTo>
                      <a:pt x="212" y="313"/>
                    </a:lnTo>
                    <a:lnTo>
                      <a:pt x="212" y="315"/>
                    </a:lnTo>
                    <a:lnTo>
                      <a:pt x="210" y="315"/>
                    </a:lnTo>
                    <a:lnTo>
                      <a:pt x="206" y="315"/>
                    </a:lnTo>
                    <a:lnTo>
                      <a:pt x="206" y="315"/>
                    </a:lnTo>
                    <a:lnTo>
                      <a:pt x="204" y="313"/>
                    </a:lnTo>
                    <a:lnTo>
                      <a:pt x="204" y="313"/>
                    </a:lnTo>
                    <a:lnTo>
                      <a:pt x="202" y="307"/>
                    </a:lnTo>
                    <a:lnTo>
                      <a:pt x="200" y="301"/>
                    </a:lnTo>
                    <a:lnTo>
                      <a:pt x="200" y="301"/>
                    </a:lnTo>
                    <a:lnTo>
                      <a:pt x="198" y="299"/>
                    </a:lnTo>
                    <a:lnTo>
                      <a:pt x="198" y="299"/>
                    </a:lnTo>
                    <a:lnTo>
                      <a:pt x="196" y="297"/>
                    </a:lnTo>
                    <a:lnTo>
                      <a:pt x="192" y="294"/>
                    </a:lnTo>
                    <a:lnTo>
                      <a:pt x="192" y="294"/>
                    </a:lnTo>
                    <a:lnTo>
                      <a:pt x="190" y="294"/>
                    </a:lnTo>
                    <a:lnTo>
                      <a:pt x="190" y="294"/>
                    </a:lnTo>
                    <a:lnTo>
                      <a:pt x="188" y="290"/>
                    </a:lnTo>
                    <a:lnTo>
                      <a:pt x="184" y="290"/>
                    </a:lnTo>
                    <a:lnTo>
                      <a:pt x="184" y="290"/>
                    </a:lnTo>
                    <a:lnTo>
                      <a:pt x="180" y="290"/>
                    </a:lnTo>
                    <a:lnTo>
                      <a:pt x="176" y="284"/>
                    </a:lnTo>
                    <a:lnTo>
                      <a:pt x="172" y="270"/>
                    </a:lnTo>
                    <a:lnTo>
                      <a:pt x="172" y="270"/>
                    </a:lnTo>
                    <a:lnTo>
                      <a:pt x="170" y="266"/>
                    </a:lnTo>
                    <a:lnTo>
                      <a:pt x="172" y="262"/>
                    </a:lnTo>
                    <a:lnTo>
                      <a:pt x="174" y="254"/>
                    </a:lnTo>
                    <a:lnTo>
                      <a:pt x="174" y="254"/>
                    </a:lnTo>
                    <a:lnTo>
                      <a:pt x="172" y="256"/>
                    </a:lnTo>
                    <a:lnTo>
                      <a:pt x="170" y="256"/>
                    </a:lnTo>
                    <a:lnTo>
                      <a:pt x="168" y="256"/>
                    </a:lnTo>
                    <a:lnTo>
                      <a:pt x="168" y="262"/>
                    </a:lnTo>
                    <a:lnTo>
                      <a:pt x="168" y="262"/>
                    </a:lnTo>
                    <a:lnTo>
                      <a:pt x="168" y="268"/>
                    </a:lnTo>
                    <a:lnTo>
                      <a:pt x="168" y="270"/>
                    </a:lnTo>
                    <a:lnTo>
                      <a:pt x="172" y="276"/>
                    </a:lnTo>
                    <a:lnTo>
                      <a:pt x="172" y="276"/>
                    </a:lnTo>
                    <a:lnTo>
                      <a:pt x="172" y="286"/>
                    </a:lnTo>
                    <a:lnTo>
                      <a:pt x="172" y="288"/>
                    </a:lnTo>
                    <a:lnTo>
                      <a:pt x="170" y="290"/>
                    </a:lnTo>
                    <a:lnTo>
                      <a:pt x="170" y="290"/>
                    </a:lnTo>
                    <a:lnTo>
                      <a:pt x="164" y="297"/>
                    </a:lnTo>
                    <a:lnTo>
                      <a:pt x="160" y="301"/>
                    </a:lnTo>
                    <a:lnTo>
                      <a:pt x="156" y="303"/>
                    </a:lnTo>
                    <a:lnTo>
                      <a:pt x="156" y="303"/>
                    </a:lnTo>
                    <a:lnTo>
                      <a:pt x="158" y="313"/>
                    </a:lnTo>
                    <a:lnTo>
                      <a:pt x="158" y="317"/>
                    </a:lnTo>
                    <a:lnTo>
                      <a:pt x="158" y="323"/>
                    </a:lnTo>
                    <a:lnTo>
                      <a:pt x="158" y="323"/>
                    </a:lnTo>
                    <a:lnTo>
                      <a:pt x="156" y="325"/>
                    </a:lnTo>
                    <a:lnTo>
                      <a:pt x="152" y="325"/>
                    </a:lnTo>
                    <a:lnTo>
                      <a:pt x="150" y="319"/>
                    </a:lnTo>
                    <a:lnTo>
                      <a:pt x="148" y="313"/>
                    </a:lnTo>
                    <a:lnTo>
                      <a:pt x="148" y="313"/>
                    </a:lnTo>
                    <a:lnTo>
                      <a:pt x="144" y="299"/>
                    </a:lnTo>
                    <a:lnTo>
                      <a:pt x="140" y="290"/>
                    </a:lnTo>
                    <a:lnTo>
                      <a:pt x="140" y="290"/>
                    </a:lnTo>
                    <a:lnTo>
                      <a:pt x="138" y="288"/>
                    </a:lnTo>
                    <a:lnTo>
                      <a:pt x="138" y="288"/>
                    </a:lnTo>
                    <a:lnTo>
                      <a:pt x="138" y="294"/>
                    </a:lnTo>
                    <a:lnTo>
                      <a:pt x="138" y="294"/>
                    </a:lnTo>
                    <a:lnTo>
                      <a:pt x="138" y="301"/>
                    </a:lnTo>
                    <a:lnTo>
                      <a:pt x="136" y="305"/>
                    </a:lnTo>
                    <a:lnTo>
                      <a:pt x="136" y="305"/>
                    </a:lnTo>
                    <a:lnTo>
                      <a:pt x="132" y="305"/>
                    </a:lnTo>
                    <a:lnTo>
                      <a:pt x="130" y="301"/>
                    </a:lnTo>
                    <a:lnTo>
                      <a:pt x="124" y="292"/>
                    </a:lnTo>
                    <a:lnTo>
                      <a:pt x="124" y="292"/>
                    </a:lnTo>
                    <a:lnTo>
                      <a:pt x="124" y="284"/>
                    </a:lnTo>
                    <a:lnTo>
                      <a:pt x="124" y="278"/>
                    </a:lnTo>
                    <a:lnTo>
                      <a:pt x="120" y="276"/>
                    </a:lnTo>
                    <a:lnTo>
                      <a:pt x="118" y="272"/>
                    </a:lnTo>
                    <a:lnTo>
                      <a:pt x="118" y="272"/>
                    </a:lnTo>
                    <a:lnTo>
                      <a:pt x="116" y="272"/>
                    </a:lnTo>
                    <a:lnTo>
                      <a:pt x="114" y="272"/>
                    </a:lnTo>
                    <a:lnTo>
                      <a:pt x="110" y="272"/>
                    </a:lnTo>
                    <a:lnTo>
                      <a:pt x="108" y="272"/>
                    </a:lnTo>
                    <a:lnTo>
                      <a:pt x="108" y="272"/>
                    </a:lnTo>
                    <a:lnTo>
                      <a:pt x="106" y="268"/>
                    </a:lnTo>
                    <a:lnTo>
                      <a:pt x="102" y="264"/>
                    </a:lnTo>
                    <a:lnTo>
                      <a:pt x="102" y="264"/>
                    </a:lnTo>
                    <a:lnTo>
                      <a:pt x="98" y="256"/>
                    </a:lnTo>
                    <a:lnTo>
                      <a:pt x="98" y="250"/>
                    </a:lnTo>
                    <a:lnTo>
                      <a:pt x="98" y="246"/>
                    </a:lnTo>
                    <a:lnTo>
                      <a:pt x="98" y="246"/>
                    </a:lnTo>
                    <a:lnTo>
                      <a:pt x="100" y="240"/>
                    </a:lnTo>
                    <a:lnTo>
                      <a:pt x="102" y="242"/>
                    </a:lnTo>
                    <a:lnTo>
                      <a:pt x="106" y="246"/>
                    </a:lnTo>
                    <a:lnTo>
                      <a:pt x="106" y="246"/>
                    </a:lnTo>
                    <a:lnTo>
                      <a:pt x="108" y="236"/>
                    </a:lnTo>
                    <a:lnTo>
                      <a:pt x="106" y="228"/>
                    </a:lnTo>
                    <a:lnTo>
                      <a:pt x="106" y="228"/>
                    </a:lnTo>
                    <a:lnTo>
                      <a:pt x="106" y="218"/>
                    </a:lnTo>
                    <a:lnTo>
                      <a:pt x="106" y="214"/>
                    </a:lnTo>
                    <a:lnTo>
                      <a:pt x="106" y="210"/>
                    </a:lnTo>
                    <a:lnTo>
                      <a:pt x="106" y="210"/>
                    </a:lnTo>
                    <a:lnTo>
                      <a:pt x="110" y="206"/>
                    </a:lnTo>
                    <a:lnTo>
                      <a:pt x="112" y="206"/>
                    </a:lnTo>
                    <a:lnTo>
                      <a:pt x="114" y="208"/>
                    </a:lnTo>
                    <a:lnTo>
                      <a:pt x="114" y="208"/>
                    </a:lnTo>
                    <a:lnTo>
                      <a:pt x="118" y="214"/>
                    </a:lnTo>
                    <a:lnTo>
                      <a:pt x="122" y="218"/>
                    </a:lnTo>
                    <a:lnTo>
                      <a:pt x="122" y="218"/>
                    </a:lnTo>
                    <a:lnTo>
                      <a:pt x="112" y="202"/>
                    </a:lnTo>
                    <a:lnTo>
                      <a:pt x="102" y="192"/>
                    </a:lnTo>
                    <a:lnTo>
                      <a:pt x="102" y="192"/>
                    </a:lnTo>
                    <a:lnTo>
                      <a:pt x="98" y="190"/>
                    </a:lnTo>
                    <a:lnTo>
                      <a:pt x="96" y="190"/>
                    </a:lnTo>
                    <a:lnTo>
                      <a:pt x="96" y="194"/>
                    </a:lnTo>
                    <a:lnTo>
                      <a:pt x="96" y="194"/>
                    </a:lnTo>
                    <a:lnTo>
                      <a:pt x="92" y="198"/>
                    </a:lnTo>
                    <a:lnTo>
                      <a:pt x="90" y="198"/>
                    </a:lnTo>
                    <a:lnTo>
                      <a:pt x="88" y="188"/>
                    </a:lnTo>
                    <a:lnTo>
                      <a:pt x="88" y="188"/>
                    </a:lnTo>
                    <a:lnTo>
                      <a:pt x="86" y="178"/>
                    </a:lnTo>
                    <a:lnTo>
                      <a:pt x="84" y="176"/>
                    </a:lnTo>
                    <a:lnTo>
                      <a:pt x="80" y="176"/>
                    </a:lnTo>
                    <a:lnTo>
                      <a:pt x="76" y="180"/>
                    </a:lnTo>
                    <a:lnTo>
                      <a:pt x="76" y="180"/>
                    </a:lnTo>
                    <a:lnTo>
                      <a:pt x="72" y="188"/>
                    </a:lnTo>
                    <a:lnTo>
                      <a:pt x="68" y="190"/>
                    </a:lnTo>
                    <a:lnTo>
                      <a:pt x="64" y="188"/>
                    </a:lnTo>
                    <a:lnTo>
                      <a:pt x="60" y="180"/>
                    </a:lnTo>
                    <a:lnTo>
                      <a:pt x="60" y="180"/>
                    </a:lnTo>
                    <a:lnTo>
                      <a:pt x="60" y="178"/>
                    </a:lnTo>
                    <a:lnTo>
                      <a:pt x="60" y="174"/>
                    </a:lnTo>
                    <a:lnTo>
                      <a:pt x="60" y="174"/>
                    </a:lnTo>
                    <a:lnTo>
                      <a:pt x="60" y="166"/>
                    </a:lnTo>
                    <a:lnTo>
                      <a:pt x="60" y="162"/>
                    </a:lnTo>
                    <a:lnTo>
                      <a:pt x="56" y="158"/>
                    </a:lnTo>
                    <a:lnTo>
                      <a:pt x="56" y="152"/>
                    </a:lnTo>
                    <a:lnTo>
                      <a:pt x="56" y="152"/>
                    </a:lnTo>
                    <a:lnTo>
                      <a:pt x="54" y="168"/>
                    </a:lnTo>
                    <a:lnTo>
                      <a:pt x="52" y="180"/>
                    </a:lnTo>
                    <a:lnTo>
                      <a:pt x="50" y="188"/>
                    </a:lnTo>
                    <a:lnTo>
                      <a:pt x="46" y="194"/>
                    </a:lnTo>
                    <a:lnTo>
                      <a:pt x="40" y="196"/>
                    </a:lnTo>
                    <a:lnTo>
                      <a:pt x="36" y="194"/>
                    </a:lnTo>
                    <a:lnTo>
                      <a:pt x="30" y="192"/>
                    </a:lnTo>
                    <a:lnTo>
                      <a:pt x="24" y="186"/>
                    </a:lnTo>
                    <a:lnTo>
                      <a:pt x="24" y="186"/>
                    </a:lnTo>
                    <a:lnTo>
                      <a:pt x="16" y="176"/>
                    </a:lnTo>
                    <a:lnTo>
                      <a:pt x="6" y="166"/>
                    </a:lnTo>
                    <a:lnTo>
                      <a:pt x="6" y="166"/>
                    </a:lnTo>
                    <a:lnTo>
                      <a:pt x="2" y="160"/>
                    </a:lnTo>
                    <a:lnTo>
                      <a:pt x="0" y="152"/>
                    </a:lnTo>
                    <a:lnTo>
                      <a:pt x="0" y="152"/>
                    </a:lnTo>
                    <a:lnTo>
                      <a:pt x="0" y="146"/>
                    </a:lnTo>
                    <a:lnTo>
                      <a:pt x="2" y="142"/>
                    </a:lnTo>
                    <a:lnTo>
                      <a:pt x="6" y="136"/>
                    </a:lnTo>
                    <a:lnTo>
                      <a:pt x="6" y="136"/>
                    </a:lnTo>
                    <a:lnTo>
                      <a:pt x="10" y="128"/>
                    </a:lnTo>
                    <a:lnTo>
                      <a:pt x="14" y="124"/>
                    </a:lnTo>
                    <a:lnTo>
                      <a:pt x="14" y="124"/>
                    </a:lnTo>
                    <a:lnTo>
                      <a:pt x="20" y="118"/>
                    </a:lnTo>
                    <a:lnTo>
                      <a:pt x="28" y="114"/>
                    </a:lnTo>
                    <a:lnTo>
                      <a:pt x="34" y="114"/>
                    </a:lnTo>
                    <a:lnTo>
                      <a:pt x="42" y="114"/>
                    </a:lnTo>
                    <a:lnTo>
                      <a:pt x="42" y="114"/>
                    </a:lnTo>
                    <a:lnTo>
                      <a:pt x="44" y="114"/>
                    </a:lnTo>
                    <a:lnTo>
                      <a:pt x="44" y="114"/>
                    </a:lnTo>
                    <a:lnTo>
                      <a:pt x="48" y="108"/>
                    </a:lnTo>
                    <a:lnTo>
                      <a:pt x="52" y="106"/>
                    </a:lnTo>
                    <a:lnTo>
                      <a:pt x="60" y="106"/>
                    </a:lnTo>
                    <a:lnTo>
                      <a:pt x="70" y="106"/>
                    </a:lnTo>
                    <a:lnTo>
                      <a:pt x="74" y="106"/>
                    </a:lnTo>
                    <a:lnTo>
                      <a:pt x="78" y="104"/>
                    </a:lnTo>
                    <a:lnTo>
                      <a:pt x="78" y="104"/>
                    </a:lnTo>
                    <a:lnTo>
                      <a:pt x="82" y="102"/>
                    </a:lnTo>
                    <a:lnTo>
                      <a:pt x="84" y="102"/>
                    </a:lnTo>
                    <a:lnTo>
                      <a:pt x="84" y="104"/>
                    </a:lnTo>
                    <a:lnTo>
                      <a:pt x="84" y="104"/>
                    </a:lnTo>
                    <a:lnTo>
                      <a:pt x="90" y="112"/>
                    </a:lnTo>
                    <a:lnTo>
                      <a:pt x="94" y="114"/>
                    </a:lnTo>
                    <a:lnTo>
                      <a:pt x="100" y="112"/>
                    </a:lnTo>
                    <a:lnTo>
                      <a:pt x="106" y="108"/>
                    </a:lnTo>
                    <a:lnTo>
                      <a:pt x="106" y="108"/>
                    </a:lnTo>
                    <a:lnTo>
                      <a:pt x="108" y="108"/>
                    </a:lnTo>
                    <a:lnTo>
                      <a:pt x="108" y="108"/>
                    </a:lnTo>
                    <a:lnTo>
                      <a:pt x="112" y="114"/>
                    </a:lnTo>
                    <a:lnTo>
                      <a:pt x="112" y="114"/>
                    </a:lnTo>
                    <a:lnTo>
                      <a:pt x="110" y="108"/>
                    </a:lnTo>
                    <a:lnTo>
                      <a:pt x="106" y="106"/>
                    </a:lnTo>
                    <a:lnTo>
                      <a:pt x="104" y="104"/>
                    </a:lnTo>
                    <a:lnTo>
                      <a:pt x="100" y="102"/>
                    </a:lnTo>
                    <a:lnTo>
                      <a:pt x="100" y="102"/>
                    </a:lnTo>
                    <a:lnTo>
                      <a:pt x="98" y="94"/>
                    </a:lnTo>
                    <a:lnTo>
                      <a:pt x="96" y="88"/>
                    </a:lnTo>
                    <a:lnTo>
                      <a:pt x="98" y="84"/>
                    </a:lnTo>
                    <a:lnTo>
                      <a:pt x="102" y="80"/>
                    </a:lnTo>
                    <a:lnTo>
                      <a:pt x="102" y="80"/>
                    </a:lnTo>
                    <a:lnTo>
                      <a:pt x="106" y="74"/>
                    </a:lnTo>
                    <a:lnTo>
                      <a:pt x="106" y="74"/>
                    </a:lnTo>
                    <a:lnTo>
                      <a:pt x="104" y="76"/>
                    </a:lnTo>
                    <a:lnTo>
                      <a:pt x="102" y="76"/>
                    </a:lnTo>
                    <a:lnTo>
                      <a:pt x="100" y="76"/>
                    </a:lnTo>
                    <a:lnTo>
                      <a:pt x="100" y="76"/>
                    </a:lnTo>
                    <a:lnTo>
                      <a:pt x="98" y="72"/>
                    </a:lnTo>
                    <a:lnTo>
                      <a:pt x="96" y="72"/>
                    </a:lnTo>
                    <a:lnTo>
                      <a:pt x="90" y="76"/>
                    </a:lnTo>
                    <a:lnTo>
                      <a:pt x="90" y="76"/>
                    </a:lnTo>
                    <a:lnTo>
                      <a:pt x="86" y="78"/>
                    </a:lnTo>
                    <a:lnTo>
                      <a:pt x="82" y="76"/>
                    </a:lnTo>
                    <a:lnTo>
                      <a:pt x="82" y="76"/>
                    </a:lnTo>
                    <a:lnTo>
                      <a:pt x="80" y="76"/>
                    </a:lnTo>
                    <a:lnTo>
                      <a:pt x="80" y="80"/>
                    </a:lnTo>
                    <a:lnTo>
                      <a:pt x="80" y="80"/>
                    </a:lnTo>
                    <a:lnTo>
                      <a:pt x="78" y="84"/>
                    </a:lnTo>
                    <a:lnTo>
                      <a:pt x="78" y="84"/>
                    </a:lnTo>
                    <a:lnTo>
                      <a:pt x="74" y="84"/>
                    </a:lnTo>
                    <a:lnTo>
                      <a:pt x="74" y="84"/>
                    </a:lnTo>
                    <a:lnTo>
                      <a:pt x="66" y="80"/>
                    </a:lnTo>
                    <a:lnTo>
                      <a:pt x="66" y="80"/>
                    </a:lnTo>
                    <a:lnTo>
                      <a:pt x="64" y="78"/>
                    </a:lnTo>
                    <a:lnTo>
                      <a:pt x="62" y="74"/>
                    </a:lnTo>
                    <a:lnTo>
                      <a:pt x="62" y="74"/>
                    </a:lnTo>
                    <a:lnTo>
                      <a:pt x="62" y="66"/>
                    </a:lnTo>
                    <a:lnTo>
                      <a:pt x="64" y="62"/>
                    </a:lnTo>
                    <a:lnTo>
                      <a:pt x="64" y="62"/>
                    </a:lnTo>
                    <a:lnTo>
                      <a:pt x="70" y="54"/>
                    </a:lnTo>
                    <a:lnTo>
                      <a:pt x="74" y="44"/>
                    </a:lnTo>
                    <a:lnTo>
                      <a:pt x="74" y="44"/>
                    </a:lnTo>
                    <a:lnTo>
                      <a:pt x="76" y="38"/>
                    </a:lnTo>
                    <a:lnTo>
                      <a:pt x="80" y="38"/>
                    </a:lnTo>
                    <a:lnTo>
                      <a:pt x="84" y="38"/>
                    </a:lnTo>
                    <a:lnTo>
                      <a:pt x="86" y="40"/>
                    </a:lnTo>
                    <a:lnTo>
                      <a:pt x="86" y="40"/>
                    </a:lnTo>
                    <a:lnTo>
                      <a:pt x="92" y="44"/>
                    </a:lnTo>
                    <a:lnTo>
                      <a:pt x="94" y="44"/>
                    </a:lnTo>
                    <a:lnTo>
                      <a:pt x="96" y="44"/>
                    </a:lnTo>
                    <a:lnTo>
                      <a:pt x="96" y="44"/>
                    </a:lnTo>
                    <a:lnTo>
                      <a:pt x="100" y="42"/>
                    </a:lnTo>
                    <a:lnTo>
                      <a:pt x="102" y="38"/>
                    </a:lnTo>
                    <a:lnTo>
                      <a:pt x="102" y="32"/>
                    </a:lnTo>
                    <a:lnTo>
                      <a:pt x="102" y="32"/>
                    </a:lnTo>
                    <a:lnTo>
                      <a:pt x="104" y="26"/>
                    </a:lnTo>
                    <a:lnTo>
                      <a:pt x="106" y="24"/>
                    </a:lnTo>
                    <a:lnTo>
                      <a:pt x="108" y="24"/>
                    </a:lnTo>
                    <a:lnTo>
                      <a:pt x="110" y="26"/>
                    </a:lnTo>
                    <a:lnTo>
                      <a:pt x="110" y="26"/>
                    </a:lnTo>
                    <a:lnTo>
                      <a:pt x="112" y="30"/>
                    </a:lnTo>
                    <a:lnTo>
                      <a:pt x="116" y="32"/>
                    </a:lnTo>
                    <a:lnTo>
                      <a:pt x="120" y="32"/>
                    </a:lnTo>
                    <a:lnTo>
                      <a:pt x="124" y="32"/>
                    </a:lnTo>
                    <a:lnTo>
                      <a:pt x="126" y="32"/>
                    </a:lnTo>
                    <a:lnTo>
                      <a:pt x="130" y="34"/>
                    </a:lnTo>
                    <a:lnTo>
                      <a:pt x="130" y="34"/>
                    </a:lnTo>
                    <a:lnTo>
                      <a:pt x="134" y="42"/>
                    </a:lnTo>
                    <a:lnTo>
                      <a:pt x="138" y="44"/>
                    </a:lnTo>
                    <a:lnTo>
                      <a:pt x="140" y="44"/>
                    </a:lnTo>
                    <a:lnTo>
                      <a:pt x="142" y="44"/>
                    </a:lnTo>
                    <a:lnTo>
                      <a:pt x="146" y="36"/>
                    </a:lnTo>
                    <a:lnTo>
                      <a:pt x="146" y="36"/>
                    </a:lnTo>
                    <a:lnTo>
                      <a:pt x="148" y="34"/>
                    </a:lnTo>
                    <a:lnTo>
                      <a:pt x="150" y="34"/>
                    </a:lnTo>
                    <a:lnTo>
                      <a:pt x="154" y="36"/>
                    </a:lnTo>
                    <a:lnTo>
                      <a:pt x="154" y="36"/>
                    </a:lnTo>
                    <a:lnTo>
                      <a:pt x="158" y="38"/>
                    </a:lnTo>
                    <a:lnTo>
                      <a:pt x="160" y="36"/>
                    </a:lnTo>
                    <a:lnTo>
                      <a:pt x="160" y="36"/>
                    </a:lnTo>
                    <a:lnTo>
                      <a:pt x="166" y="34"/>
                    </a:lnTo>
                    <a:lnTo>
                      <a:pt x="170" y="36"/>
                    </a:lnTo>
                    <a:lnTo>
                      <a:pt x="174" y="38"/>
                    </a:lnTo>
                    <a:lnTo>
                      <a:pt x="180" y="36"/>
                    </a:lnTo>
                    <a:lnTo>
                      <a:pt x="180" y="36"/>
                    </a:lnTo>
                    <a:lnTo>
                      <a:pt x="182" y="38"/>
                    </a:lnTo>
                    <a:lnTo>
                      <a:pt x="184" y="40"/>
                    </a:lnTo>
                    <a:lnTo>
                      <a:pt x="184" y="44"/>
                    </a:lnTo>
                    <a:lnTo>
                      <a:pt x="184" y="52"/>
                    </a:lnTo>
                    <a:lnTo>
                      <a:pt x="184" y="52"/>
                    </a:lnTo>
                    <a:lnTo>
                      <a:pt x="180" y="58"/>
                    </a:lnTo>
                    <a:lnTo>
                      <a:pt x="178" y="68"/>
                    </a:lnTo>
                    <a:lnTo>
                      <a:pt x="176" y="92"/>
                    </a:lnTo>
                    <a:lnTo>
                      <a:pt x="176" y="92"/>
                    </a:lnTo>
                    <a:lnTo>
                      <a:pt x="178" y="94"/>
                    </a:lnTo>
                    <a:lnTo>
                      <a:pt x="180" y="94"/>
                    </a:lnTo>
                    <a:lnTo>
                      <a:pt x="182" y="96"/>
                    </a:lnTo>
                    <a:lnTo>
                      <a:pt x="182" y="96"/>
                    </a:lnTo>
                    <a:lnTo>
                      <a:pt x="180" y="84"/>
                    </a:lnTo>
                    <a:lnTo>
                      <a:pt x="178" y="74"/>
                    </a:lnTo>
                    <a:lnTo>
                      <a:pt x="180" y="62"/>
                    </a:lnTo>
                    <a:lnTo>
                      <a:pt x="184" y="52"/>
                    </a:lnTo>
                    <a:lnTo>
                      <a:pt x="184" y="52"/>
                    </a:lnTo>
                    <a:lnTo>
                      <a:pt x="188" y="44"/>
                    </a:lnTo>
                    <a:lnTo>
                      <a:pt x="192" y="38"/>
                    </a:lnTo>
                    <a:lnTo>
                      <a:pt x="194" y="34"/>
                    </a:lnTo>
                    <a:lnTo>
                      <a:pt x="200" y="32"/>
                    </a:lnTo>
                    <a:lnTo>
                      <a:pt x="200" y="32"/>
                    </a:lnTo>
                    <a:lnTo>
                      <a:pt x="202" y="32"/>
                    </a:lnTo>
                    <a:lnTo>
                      <a:pt x="204" y="32"/>
                    </a:lnTo>
                    <a:lnTo>
                      <a:pt x="204" y="36"/>
                    </a:lnTo>
                    <a:lnTo>
                      <a:pt x="204" y="36"/>
                    </a:lnTo>
                    <a:lnTo>
                      <a:pt x="202" y="42"/>
                    </a:lnTo>
                    <a:lnTo>
                      <a:pt x="202" y="42"/>
                    </a:lnTo>
                    <a:lnTo>
                      <a:pt x="198" y="50"/>
                    </a:lnTo>
                    <a:lnTo>
                      <a:pt x="196" y="58"/>
                    </a:lnTo>
                    <a:lnTo>
                      <a:pt x="196" y="66"/>
                    </a:lnTo>
                    <a:lnTo>
                      <a:pt x="198" y="80"/>
                    </a:lnTo>
                    <a:lnTo>
                      <a:pt x="198" y="80"/>
                    </a:lnTo>
                    <a:lnTo>
                      <a:pt x="200" y="78"/>
                    </a:lnTo>
                    <a:lnTo>
                      <a:pt x="200" y="76"/>
                    </a:lnTo>
                    <a:lnTo>
                      <a:pt x="200" y="76"/>
                    </a:lnTo>
                    <a:lnTo>
                      <a:pt x="202" y="66"/>
                    </a:lnTo>
                    <a:lnTo>
                      <a:pt x="204" y="62"/>
                    </a:lnTo>
                    <a:lnTo>
                      <a:pt x="208" y="64"/>
                    </a:lnTo>
                    <a:lnTo>
                      <a:pt x="210" y="72"/>
                    </a:lnTo>
                    <a:lnTo>
                      <a:pt x="210" y="72"/>
                    </a:lnTo>
                    <a:lnTo>
                      <a:pt x="216" y="78"/>
                    </a:lnTo>
                    <a:lnTo>
                      <a:pt x="218" y="82"/>
                    </a:lnTo>
                    <a:lnTo>
                      <a:pt x="220" y="86"/>
                    </a:lnTo>
                    <a:lnTo>
                      <a:pt x="220" y="86"/>
                    </a:lnTo>
                    <a:lnTo>
                      <a:pt x="222" y="88"/>
                    </a:lnTo>
                    <a:lnTo>
                      <a:pt x="222" y="88"/>
                    </a:lnTo>
                    <a:lnTo>
                      <a:pt x="224" y="82"/>
                    </a:lnTo>
                    <a:lnTo>
                      <a:pt x="224" y="82"/>
                    </a:lnTo>
                    <a:lnTo>
                      <a:pt x="226" y="74"/>
                    </a:lnTo>
                    <a:lnTo>
                      <a:pt x="228" y="72"/>
                    </a:lnTo>
                    <a:lnTo>
                      <a:pt x="230" y="72"/>
                    </a:lnTo>
                    <a:lnTo>
                      <a:pt x="234" y="78"/>
                    </a:lnTo>
                    <a:lnTo>
                      <a:pt x="234" y="78"/>
                    </a:lnTo>
                    <a:lnTo>
                      <a:pt x="236" y="86"/>
                    </a:lnTo>
                    <a:lnTo>
                      <a:pt x="238" y="90"/>
                    </a:lnTo>
                    <a:lnTo>
                      <a:pt x="238" y="90"/>
                    </a:lnTo>
                    <a:lnTo>
                      <a:pt x="238" y="90"/>
                    </a:lnTo>
                    <a:lnTo>
                      <a:pt x="240" y="86"/>
                    </a:lnTo>
                    <a:lnTo>
                      <a:pt x="242" y="80"/>
                    </a:lnTo>
                    <a:lnTo>
                      <a:pt x="242" y="68"/>
                    </a:lnTo>
                    <a:lnTo>
                      <a:pt x="242" y="68"/>
                    </a:lnTo>
                    <a:lnTo>
                      <a:pt x="242" y="64"/>
                    </a:lnTo>
                    <a:lnTo>
                      <a:pt x="242" y="64"/>
                    </a:lnTo>
                    <a:lnTo>
                      <a:pt x="242" y="46"/>
                    </a:lnTo>
                    <a:lnTo>
                      <a:pt x="244" y="38"/>
                    </a:lnTo>
                    <a:lnTo>
                      <a:pt x="248" y="32"/>
                    </a:lnTo>
                    <a:lnTo>
                      <a:pt x="248" y="32"/>
                    </a:lnTo>
                    <a:lnTo>
                      <a:pt x="248" y="30"/>
                    </a:lnTo>
                    <a:lnTo>
                      <a:pt x="248" y="28"/>
                    </a:lnTo>
                    <a:lnTo>
                      <a:pt x="248" y="22"/>
                    </a:lnTo>
                    <a:lnTo>
                      <a:pt x="248" y="22"/>
                    </a:lnTo>
                    <a:lnTo>
                      <a:pt x="246" y="18"/>
                    </a:lnTo>
                    <a:lnTo>
                      <a:pt x="246" y="18"/>
                    </a:lnTo>
                    <a:lnTo>
                      <a:pt x="244" y="22"/>
                    </a:lnTo>
                    <a:lnTo>
                      <a:pt x="244" y="22"/>
                    </a:lnTo>
                    <a:lnTo>
                      <a:pt x="240" y="26"/>
                    </a:lnTo>
                    <a:lnTo>
                      <a:pt x="238" y="24"/>
                    </a:lnTo>
                    <a:lnTo>
                      <a:pt x="236" y="22"/>
                    </a:lnTo>
                    <a:lnTo>
                      <a:pt x="236" y="22"/>
                    </a:lnTo>
                    <a:lnTo>
                      <a:pt x="228" y="16"/>
                    </a:lnTo>
                    <a:lnTo>
                      <a:pt x="226" y="14"/>
                    </a:lnTo>
                    <a:lnTo>
                      <a:pt x="222" y="18"/>
                    </a:lnTo>
                    <a:lnTo>
                      <a:pt x="222" y="18"/>
                    </a:lnTo>
                    <a:lnTo>
                      <a:pt x="218" y="18"/>
                    </a:lnTo>
                    <a:lnTo>
                      <a:pt x="216" y="14"/>
                    </a:lnTo>
                    <a:lnTo>
                      <a:pt x="216" y="8"/>
                    </a:lnTo>
                    <a:lnTo>
                      <a:pt x="216" y="2"/>
                    </a:lnTo>
                    <a:lnTo>
                      <a:pt x="2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9" name="Freeform 1275">
                <a:extLst>
                  <a:ext uri="{FF2B5EF4-FFF2-40B4-BE49-F238E27FC236}">
                    <a16:creationId xmlns:a16="http://schemas.microsoft.com/office/drawing/2014/main" id="{8F8EC751-6FE5-CF45-FC99-9886A8AF9DCA}"/>
                  </a:ext>
                </a:extLst>
              </p:cNvPr>
              <p:cNvSpPr>
                <a:spLocks/>
              </p:cNvSpPr>
              <p:nvPr/>
            </p:nvSpPr>
            <p:spPr bwMode="auto">
              <a:xfrm>
                <a:off x="5206" y="1836"/>
                <a:ext cx="442" cy="341"/>
              </a:xfrm>
              <a:custGeom>
                <a:avLst/>
                <a:gdLst>
                  <a:gd name="T0" fmla="*/ 4 w 442"/>
                  <a:gd name="T1" fmla="*/ 327 h 341"/>
                  <a:gd name="T2" fmla="*/ 2 w 442"/>
                  <a:gd name="T3" fmla="*/ 279 h 341"/>
                  <a:gd name="T4" fmla="*/ 16 w 442"/>
                  <a:gd name="T5" fmla="*/ 261 h 341"/>
                  <a:gd name="T6" fmla="*/ 36 w 442"/>
                  <a:gd name="T7" fmla="*/ 255 h 341"/>
                  <a:gd name="T8" fmla="*/ 54 w 442"/>
                  <a:gd name="T9" fmla="*/ 261 h 341"/>
                  <a:gd name="T10" fmla="*/ 70 w 442"/>
                  <a:gd name="T11" fmla="*/ 253 h 341"/>
                  <a:gd name="T12" fmla="*/ 100 w 442"/>
                  <a:gd name="T13" fmla="*/ 235 h 341"/>
                  <a:gd name="T14" fmla="*/ 120 w 442"/>
                  <a:gd name="T15" fmla="*/ 205 h 341"/>
                  <a:gd name="T16" fmla="*/ 136 w 442"/>
                  <a:gd name="T17" fmla="*/ 237 h 341"/>
                  <a:gd name="T18" fmla="*/ 162 w 442"/>
                  <a:gd name="T19" fmla="*/ 209 h 341"/>
                  <a:gd name="T20" fmla="*/ 192 w 442"/>
                  <a:gd name="T21" fmla="*/ 239 h 341"/>
                  <a:gd name="T22" fmla="*/ 180 w 442"/>
                  <a:gd name="T23" fmla="*/ 203 h 341"/>
                  <a:gd name="T24" fmla="*/ 184 w 442"/>
                  <a:gd name="T25" fmla="*/ 193 h 341"/>
                  <a:gd name="T26" fmla="*/ 188 w 442"/>
                  <a:gd name="T27" fmla="*/ 175 h 341"/>
                  <a:gd name="T28" fmla="*/ 164 w 442"/>
                  <a:gd name="T29" fmla="*/ 147 h 341"/>
                  <a:gd name="T30" fmla="*/ 162 w 442"/>
                  <a:gd name="T31" fmla="*/ 116 h 341"/>
                  <a:gd name="T32" fmla="*/ 136 w 442"/>
                  <a:gd name="T33" fmla="*/ 144 h 341"/>
                  <a:gd name="T34" fmla="*/ 112 w 442"/>
                  <a:gd name="T35" fmla="*/ 132 h 341"/>
                  <a:gd name="T36" fmla="*/ 90 w 442"/>
                  <a:gd name="T37" fmla="*/ 88 h 341"/>
                  <a:gd name="T38" fmla="*/ 96 w 442"/>
                  <a:gd name="T39" fmla="*/ 62 h 341"/>
                  <a:gd name="T40" fmla="*/ 66 w 442"/>
                  <a:gd name="T41" fmla="*/ 98 h 341"/>
                  <a:gd name="T42" fmla="*/ 34 w 442"/>
                  <a:gd name="T43" fmla="*/ 126 h 341"/>
                  <a:gd name="T44" fmla="*/ 22 w 442"/>
                  <a:gd name="T45" fmla="*/ 76 h 341"/>
                  <a:gd name="T46" fmla="*/ 34 w 442"/>
                  <a:gd name="T47" fmla="*/ 34 h 341"/>
                  <a:gd name="T48" fmla="*/ 78 w 442"/>
                  <a:gd name="T49" fmla="*/ 36 h 341"/>
                  <a:gd name="T50" fmla="*/ 84 w 442"/>
                  <a:gd name="T51" fmla="*/ 6 h 341"/>
                  <a:gd name="T52" fmla="*/ 112 w 442"/>
                  <a:gd name="T53" fmla="*/ 78 h 341"/>
                  <a:gd name="T54" fmla="*/ 150 w 442"/>
                  <a:gd name="T55" fmla="*/ 90 h 341"/>
                  <a:gd name="T56" fmla="*/ 186 w 442"/>
                  <a:gd name="T57" fmla="*/ 72 h 341"/>
                  <a:gd name="T58" fmla="*/ 198 w 442"/>
                  <a:gd name="T59" fmla="*/ 78 h 341"/>
                  <a:gd name="T60" fmla="*/ 240 w 442"/>
                  <a:gd name="T61" fmla="*/ 102 h 341"/>
                  <a:gd name="T62" fmla="*/ 272 w 442"/>
                  <a:gd name="T63" fmla="*/ 94 h 341"/>
                  <a:gd name="T64" fmla="*/ 308 w 442"/>
                  <a:gd name="T65" fmla="*/ 122 h 341"/>
                  <a:gd name="T66" fmla="*/ 340 w 442"/>
                  <a:gd name="T67" fmla="*/ 142 h 341"/>
                  <a:gd name="T68" fmla="*/ 360 w 442"/>
                  <a:gd name="T69" fmla="*/ 130 h 341"/>
                  <a:gd name="T70" fmla="*/ 382 w 442"/>
                  <a:gd name="T71" fmla="*/ 130 h 341"/>
                  <a:gd name="T72" fmla="*/ 352 w 442"/>
                  <a:gd name="T73" fmla="*/ 102 h 341"/>
                  <a:gd name="T74" fmla="*/ 388 w 442"/>
                  <a:gd name="T75" fmla="*/ 100 h 341"/>
                  <a:gd name="T76" fmla="*/ 396 w 442"/>
                  <a:gd name="T77" fmla="*/ 130 h 341"/>
                  <a:gd name="T78" fmla="*/ 414 w 442"/>
                  <a:gd name="T79" fmla="*/ 124 h 341"/>
                  <a:gd name="T80" fmla="*/ 438 w 442"/>
                  <a:gd name="T81" fmla="*/ 197 h 341"/>
                  <a:gd name="T82" fmla="*/ 428 w 442"/>
                  <a:gd name="T83" fmla="*/ 207 h 341"/>
                  <a:gd name="T84" fmla="*/ 404 w 442"/>
                  <a:gd name="T85" fmla="*/ 231 h 341"/>
                  <a:gd name="T86" fmla="*/ 398 w 442"/>
                  <a:gd name="T87" fmla="*/ 225 h 341"/>
                  <a:gd name="T88" fmla="*/ 360 w 442"/>
                  <a:gd name="T89" fmla="*/ 257 h 341"/>
                  <a:gd name="T90" fmla="*/ 336 w 442"/>
                  <a:gd name="T91" fmla="*/ 257 h 341"/>
                  <a:gd name="T92" fmla="*/ 310 w 442"/>
                  <a:gd name="T93" fmla="*/ 243 h 341"/>
                  <a:gd name="T94" fmla="*/ 278 w 442"/>
                  <a:gd name="T95" fmla="*/ 265 h 341"/>
                  <a:gd name="T96" fmla="*/ 242 w 442"/>
                  <a:gd name="T97" fmla="*/ 251 h 341"/>
                  <a:gd name="T98" fmla="*/ 216 w 442"/>
                  <a:gd name="T99" fmla="*/ 241 h 341"/>
                  <a:gd name="T100" fmla="*/ 202 w 442"/>
                  <a:gd name="T101" fmla="*/ 263 h 341"/>
                  <a:gd name="T102" fmla="*/ 176 w 442"/>
                  <a:gd name="T103" fmla="*/ 261 h 341"/>
                  <a:gd name="T104" fmla="*/ 166 w 442"/>
                  <a:gd name="T105" fmla="*/ 227 h 341"/>
                  <a:gd name="T106" fmla="*/ 148 w 442"/>
                  <a:gd name="T107" fmla="*/ 259 h 341"/>
                  <a:gd name="T108" fmla="*/ 146 w 442"/>
                  <a:gd name="T109" fmla="*/ 285 h 341"/>
                  <a:gd name="T110" fmla="*/ 130 w 442"/>
                  <a:gd name="T111" fmla="*/ 281 h 341"/>
                  <a:gd name="T112" fmla="*/ 92 w 442"/>
                  <a:gd name="T113" fmla="*/ 255 h 341"/>
                  <a:gd name="T114" fmla="*/ 106 w 442"/>
                  <a:gd name="T115" fmla="*/ 293 h 341"/>
                  <a:gd name="T116" fmla="*/ 80 w 442"/>
                  <a:gd name="T117" fmla="*/ 311 h 341"/>
                  <a:gd name="T118" fmla="*/ 64 w 442"/>
                  <a:gd name="T119" fmla="*/ 293 h 341"/>
                  <a:gd name="T120" fmla="*/ 52 w 442"/>
                  <a:gd name="T121" fmla="*/ 319 h 341"/>
                  <a:gd name="T122" fmla="*/ 40 w 442"/>
                  <a:gd name="T123" fmla="*/ 315 h 341"/>
                  <a:gd name="T124" fmla="*/ 28 w 442"/>
                  <a:gd name="T125" fmla="*/ 31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341">
                    <a:moveTo>
                      <a:pt x="18" y="309"/>
                    </a:moveTo>
                    <a:lnTo>
                      <a:pt x="18" y="309"/>
                    </a:lnTo>
                    <a:lnTo>
                      <a:pt x="16" y="309"/>
                    </a:lnTo>
                    <a:lnTo>
                      <a:pt x="14" y="311"/>
                    </a:lnTo>
                    <a:lnTo>
                      <a:pt x="12" y="315"/>
                    </a:lnTo>
                    <a:lnTo>
                      <a:pt x="12" y="321"/>
                    </a:lnTo>
                    <a:lnTo>
                      <a:pt x="12" y="321"/>
                    </a:lnTo>
                    <a:lnTo>
                      <a:pt x="12" y="327"/>
                    </a:lnTo>
                    <a:lnTo>
                      <a:pt x="10" y="331"/>
                    </a:lnTo>
                    <a:lnTo>
                      <a:pt x="8" y="331"/>
                    </a:lnTo>
                    <a:lnTo>
                      <a:pt x="6" y="331"/>
                    </a:lnTo>
                    <a:lnTo>
                      <a:pt x="6" y="331"/>
                    </a:lnTo>
                    <a:lnTo>
                      <a:pt x="4" y="327"/>
                    </a:lnTo>
                    <a:lnTo>
                      <a:pt x="4" y="325"/>
                    </a:lnTo>
                    <a:lnTo>
                      <a:pt x="4" y="315"/>
                    </a:lnTo>
                    <a:lnTo>
                      <a:pt x="4" y="315"/>
                    </a:lnTo>
                    <a:lnTo>
                      <a:pt x="4" y="313"/>
                    </a:lnTo>
                    <a:lnTo>
                      <a:pt x="4" y="313"/>
                    </a:lnTo>
                    <a:lnTo>
                      <a:pt x="4" y="313"/>
                    </a:lnTo>
                    <a:lnTo>
                      <a:pt x="2" y="303"/>
                    </a:lnTo>
                    <a:lnTo>
                      <a:pt x="2" y="297"/>
                    </a:lnTo>
                    <a:lnTo>
                      <a:pt x="4" y="291"/>
                    </a:lnTo>
                    <a:lnTo>
                      <a:pt x="4" y="291"/>
                    </a:lnTo>
                    <a:lnTo>
                      <a:pt x="4" y="289"/>
                    </a:lnTo>
                    <a:lnTo>
                      <a:pt x="4" y="285"/>
                    </a:lnTo>
                    <a:lnTo>
                      <a:pt x="2" y="279"/>
                    </a:lnTo>
                    <a:lnTo>
                      <a:pt x="2" y="279"/>
                    </a:lnTo>
                    <a:lnTo>
                      <a:pt x="0" y="273"/>
                    </a:lnTo>
                    <a:lnTo>
                      <a:pt x="0" y="265"/>
                    </a:lnTo>
                    <a:lnTo>
                      <a:pt x="0" y="265"/>
                    </a:lnTo>
                    <a:lnTo>
                      <a:pt x="0" y="263"/>
                    </a:lnTo>
                    <a:lnTo>
                      <a:pt x="2" y="263"/>
                    </a:lnTo>
                    <a:lnTo>
                      <a:pt x="4" y="263"/>
                    </a:lnTo>
                    <a:lnTo>
                      <a:pt x="4" y="263"/>
                    </a:lnTo>
                    <a:lnTo>
                      <a:pt x="10" y="259"/>
                    </a:lnTo>
                    <a:lnTo>
                      <a:pt x="10" y="259"/>
                    </a:lnTo>
                    <a:lnTo>
                      <a:pt x="14" y="257"/>
                    </a:lnTo>
                    <a:lnTo>
                      <a:pt x="16" y="257"/>
                    </a:lnTo>
                    <a:lnTo>
                      <a:pt x="16" y="261"/>
                    </a:lnTo>
                    <a:lnTo>
                      <a:pt x="18" y="267"/>
                    </a:lnTo>
                    <a:lnTo>
                      <a:pt x="18" y="267"/>
                    </a:lnTo>
                    <a:lnTo>
                      <a:pt x="20" y="263"/>
                    </a:lnTo>
                    <a:lnTo>
                      <a:pt x="20" y="259"/>
                    </a:lnTo>
                    <a:lnTo>
                      <a:pt x="20" y="259"/>
                    </a:lnTo>
                    <a:lnTo>
                      <a:pt x="20" y="249"/>
                    </a:lnTo>
                    <a:lnTo>
                      <a:pt x="22" y="245"/>
                    </a:lnTo>
                    <a:lnTo>
                      <a:pt x="26" y="247"/>
                    </a:lnTo>
                    <a:lnTo>
                      <a:pt x="28" y="251"/>
                    </a:lnTo>
                    <a:lnTo>
                      <a:pt x="28" y="251"/>
                    </a:lnTo>
                    <a:lnTo>
                      <a:pt x="32" y="257"/>
                    </a:lnTo>
                    <a:lnTo>
                      <a:pt x="34" y="257"/>
                    </a:lnTo>
                    <a:lnTo>
                      <a:pt x="36" y="255"/>
                    </a:lnTo>
                    <a:lnTo>
                      <a:pt x="36" y="255"/>
                    </a:lnTo>
                    <a:lnTo>
                      <a:pt x="36" y="251"/>
                    </a:lnTo>
                    <a:lnTo>
                      <a:pt x="36" y="249"/>
                    </a:lnTo>
                    <a:lnTo>
                      <a:pt x="36" y="239"/>
                    </a:lnTo>
                    <a:lnTo>
                      <a:pt x="36" y="239"/>
                    </a:lnTo>
                    <a:lnTo>
                      <a:pt x="40" y="243"/>
                    </a:lnTo>
                    <a:lnTo>
                      <a:pt x="40" y="245"/>
                    </a:lnTo>
                    <a:lnTo>
                      <a:pt x="42" y="249"/>
                    </a:lnTo>
                    <a:lnTo>
                      <a:pt x="42" y="249"/>
                    </a:lnTo>
                    <a:lnTo>
                      <a:pt x="46" y="257"/>
                    </a:lnTo>
                    <a:lnTo>
                      <a:pt x="50" y="259"/>
                    </a:lnTo>
                    <a:lnTo>
                      <a:pt x="50" y="259"/>
                    </a:lnTo>
                    <a:lnTo>
                      <a:pt x="54" y="261"/>
                    </a:lnTo>
                    <a:lnTo>
                      <a:pt x="60" y="267"/>
                    </a:lnTo>
                    <a:lnTo>
                      <a:pt x="68" y="279"/>
                    </a:lnTo>
                    <a:lnTo>
                      <a:pt x="68" y="279"/>
                    </a:lnTo>
                    <a:lnTo>
                      <a:pt x="70" y="281"/>
                    </a:lnTo>
                    <a:lnTo>
                      <a:pt x="72" y="283"/>
                    </a:lnTo>
                    <a:lnTo>
                      <a:pt x="74" y="281"/>
                    </a:lnTo>
                    <a:lnTo>
                      <a:pt x="76" y="277"/>
                    </a:lnTo>
                    <a:lnTo>
                      <a:pt x="76" y="277"/>
                    </a:lnTo>
                    <a:lnTo>
                      <a:pt x="76" y="267"/>
                    </a:lnTo>
                    <a:lnTo>
                      <a:pt x="74" y="259"/>
                    </a:lnTo>
                    <a:lnTo>
                      <a:pt x="74" y="259"/>
                    </a:lnTo>
                    <a:lnTo>
                      <a:pt x="72" y="255"/>
                    </a:lnTo>
                    <a:lnTo>
                      <a:pt x="70" y="253"/>
                    </a:lnTo>
                    <a:lnTo>
                      <a:pt x="72" y="249"/>
                    </a:lnTo>
                    <a:lnTo>
                      <a:pt x="72" y="249"/>
                    </a:lnTo>
                    <a:lnTo>
                      <a:pt x="74" y="245"/>
                    </a:lnTo>
                    <a:lnTo>
                      <a:pt x="78" y="243"/>
                    </a:lnTo>
                    <a:lnTo>
                      <a:pt x="78" y="243"/>
                    </a:lnTo>
                    <a:lnTo>
                      <a:pt x="82" y="243"/>
                    </a:lnTo>
                    <a:lnTo>
                      <a:pt x="86" y="243"/>
                    </a:lnTo>
                    <a:lnTo>
                      <a:pt x="92" y="239"/>
                    </a:lnTo>
                    <a:lnTo>
                      <a:pt x="96" y="235"/>
                    </a:lnTo>
                    <a:lnTo>
                      <a:pt x="96" y="235"/>
                    </a:lnTo>
                    <a:lnTo>
                      <a:pt x="98" y="233"/>
                    </a:lnTo>
                    <a:lnTo>
                      <a:pt x="100" y="235"/>
                    </a:lnTo>
                    <a:lnTo>
                      <a:pt x="100" y="235"/>
                    </a:lnTo>
                    <a:lnTo>
                      <a:pt x="104" y="241"/>
                    </a:lnTo>
                    <a:lnTo>
                      <a:pt x="108" y="245"/>
                    </a:lnTo>
                    <a:lnTo>
                      <a:pt x="110" y="249"/>
                    </a:lnTo>
                    <a:lnTo>
                      <a:pt x="114" y="257"/>
                    </a:lnTo>
                    <a:lnTo>
                      <a:pt x="114" y="257"/>
                    </a:lnTo>
                    <a:lnTo>
                      <a:pt x="112" y="247"/>
                    </a:lnTo>
                    <a:lnTo>
                      <a:pt x="114" y="237"/>
                    </a:lnTo>
                    <a:lnTo>
                      <a:pt x="114" y="227"/>
                    </a:lnTo>
                    <a:lnTo>
                      <a:pt x="114" y="219"/>
                    </a:lnTo>
                    <a:lnTo>
                      <a:pt x="114" y="219"/>
                    </a:lnTo>
                    <a:lnTo>
                      <a:pt x="114" y="213"/>
                    </a:lnTo>
                    <a:lnTo>
                      <a:pt x="116" y="207"/>
                    </a:lnTo>
                    <a:lnTo>
                      <a:pt x="120" y="205"/>
                    </a:lnTo>
                    <a:lnTo>
                      <a:pt x="122" y="203"/>
                    </a:lnTo>
                    <a:lnTo>
                      <a:pt x="122" y="203"/>
                    </a:lnTo>
                    <a:lnTo>
                      <a:pt x="124" y="203"/>
                    </a:lnTo>
                    <a:lnTo>
                      <a:pt x="126" y="205"/>
                    </a:lnTo>
                    <a:lnTo>
                      <a:pt x="128" y="211"/>
                    </a:lnTo>
                    <a:lnTo>
                      <a:pt x="130" y="225"/>
                    </a:lnTo>
                    <a:lnTo>
                      <a:pt x="130" y="225"/>
                    </a:lnTo>
                    <a:lnTo>
                      <a:pt x="130" y="235"/>
                    </a:lnTo>
                    <a:lnTo>
                      <a:pt x="134" y="245"/>
                    </a:lnTo>
                    <a:lnTo>
                      <a:pt x="134" y="245"/>
                    </a:lnTo>
                    <a:lnTo>
                      <a:pt x="134" y="243"/>
                    </a:lnTo>
                    <a:lnTo>
                      <a:pt x="136" y="241"/>
                    </a:lnTo>
                    <a:lnTo>
                      <a:pt x="136" y="237"/>
                    </a:lnTo>
                    <a:lnTo>
                      <a:pt x="136" y="237"/>
                    </a:lnTo>
                    <a:lnTo>
                      <a:pt x="140" y="225"/>
                    </a:lnTo>
                    <a:lnTo>
                      <a:pt x="142" y="223"/>
                    </a:lnTo>
                    <a:lnTo>
                      <a:pt x="146" y="223"/>
                    </a:lnTo>
                    <a:lnTo>
                      <a:pt x="146" y="223"/>
                    </a:lnTo>
                    <a:lnTo>
                      <a:pt x="148" y="223"/>
                    </a:lnTo>
                    <a:lnTo>
                      <a:pt x="152" y="221"/>
                    </a:lnTo>
                    <a:lnTo>
                      <a:pt x="154" y="217"/>
                    </a:lnTo>
                    <a:lnTo>
                      <a:pt x="156" y="209"/>
                    </a:lnTo>
                    <a:lnTo>
                      <a:pt x="156" y="209"/>
                    </a:lnTo>
                    <a:lnTo>
                      <a:pt x="156" y="205"/>
                    </a:lnTo>
                    <a:lnTo>
                      <a:pt x="160" y="207"/>
                    </a:lnTo>
                    <a:lnTo>
                      <a:pt x="162" y="209"/>
                    </a:lnTo>
                    <a:lnTo>
                      <a:pt x="166" y="209"/>
                    </a:lnTo>
                    <a:lnTo>
                      <a:pt x="166" y="209"/>
                    </a:lnTo>
                    <a:lnTo>
                      <a:pt x="168" y="211"/>
                    </a:lnTo>
                    <a:lnTo>
                      <a:pt x="172" y="213"/>
                    </a:lnTo>
                    <a:lnTo>
                      <a:pt x="174" y="215"/>
                    </a:lnTo>
                    <a:lnTo>
                      <a:pt x="178" y="215"/>
                    </a:lnTo>
                    <a:lnTo>
                      <a:pt x="178" y="215"/>
                    </a:lnTo>
                    <a:lnTo>
                      <a:pt x="180" y="215"/>
                    </a:lnTo>
                    <a:lnTo>
                      <a:pt x="182" y="217"/>
                    </a:lnTo>
                    <a:lnTo>
                      <a:pt x="184" y="223"/>
                    </a:lnTo>
                    <a:lnTo>
                      <a:pt x="184" y="223"/>
                    </a:lnTo>
                    <a:lnTo>
                      <a:pt x="188" y="233"/>
                    </a:lnTo>
                    <a:lnTo>
                      <a:pt x="192" y="239"/>
                    </a:lnTo>
                    <a:lnTo>
                      <a:pt x="196" y="241"/>
                    </a:lnTo>
                    <a:lnTo>
                      <a:pt x="202" y="239"/>
                    </a:lnTo>
                    <a:lnTo>
                      <a:pt x="202" y="239"/>
                    </a:lnTo>
                    <a:lnTo>
                      <a:pt x="202" y="233"/>
                    </a:lnTo>
                    <a:lnTo>
                      <a:pt x="198" y="231"/>
                    </a:lnTo>
                    <a:lnTo>
                      <a:pt x="198" y="231"/>
                    </a:lnTo>
                    <a:lnTo>
                      <a:pt x="196" y="229"/>
                    </a:lnTo>
                    <a:lnTo>
                      <a:pt x="194" y="225"/>
                    </a:lnTo>
                    <a:lnTo>
                      <a:pt x="190" y="213"/>
                    </a:lnTo>
                    <a:lnTo>
                      <a:pt x="190" y="213"/>
                    </a:lnTo>
                    <a:lnTo>
                      <a:pt x="186" y="201"/>
                    </a:lnTo>
                    <a:lnTo>
                      <a:pt x="184" y="199"/>
                    </a:lnTo>
                    <a:lnTo>
                      <a:pt x="180" y="203"/>
                    </a:lnTo>
                    <a:lnTo>
                      <a:pt x="180" y="203"/>
                    </a:lnTo>
                    <a:lnTo>
                      <a:pt x="180" y="203"/>
                    </a:lnTo>
                    <a:lnTo>
                      <a:pt x="180" y="203"/>
                    </a:lnTo>
                    <a:lnTo>
                      <a:pt x="178" y="201"/>
                    </a:lnTo>
                    <a:lnTo>
                      <a:pt x="178" y="201"/>
                    </a:lnTo>
                    <a:lnTo>
                      <a:pt x="178" y="195"/>
                    </a:lnTo>
                    <a:lnTo>
                      <a:pt x="178" y="191"/>
                    </a:lnTo>
                    <a:lnTo>
                      <a:pt x="178" y="191"/>
                    </a:lnTo>
                    <a:lnTo>
                      <a:pt x="180" y="189"/>
                    </a:lnTo>
                    <a:lnTo>
                      <a:pt x="180" y="189"/>
                    </a:lnTo>
                    <a:lnTo>
                      <a:pt x="182" y="189"/>
                    </a:lnTo>
                    <a:lnTo>
                      <a:pt x="182" y="189"/>
                    </a:lnTo>
                    <a:lnTo>
                      <a:pt x="184" y="193"/>
                    </a:lnTo>
                    <a:lnTo>
                      <a:pt x="186" y="193"/>
                    </a:lnTo>
                    <a:lnTo>
                      <a:pt x="188" y="193"/>
                    </a:lnTo>
                    <a:lnTo>
                      <a:pt x="188" y="193"/>
                    </a:lnTo>
                    <a:lnTo>
                      <a:pt x="190" y="193"/>
                    </a:lnTo>
                    <a:lnTo>
                      <a:pt x="192" y="193"/>
                    </a:lnTo>
                    <a:lnTo>
                      <a:pt x="194" y="191"/>
                    </a:lnTo>
                    <a:lnTo>
                      <a:pt x="196" y="187"/>
                    </a:lnTo>
                    <a:lnTo>
                      <a:pt x="196" y="187"/>
                    </a:lnTo>
                    <a:lnTo>
                      <a:pt x="196" y="183"/>
                    </a:lnTo>
                    <a:lnTo>
                      <a:pt x="194" y="181"/>
                    </a:lnTo>
                    <a:lnTo>
                      <a:pt x="190" y="179"/>
                    </a:lnTo>
                    <a:lnTo>
                      <a:pt x="190" y="179"/>
                    </a:lnTo>
                    <a:lnTo>
                      <a:pt x="188" y="175"/>
                    </a:lnTo>
                    <a:lnTo>
                      <a:pt x="188" y="173"/>
                    </a:lnTo>
                    <a:lnTo>
                      <a:pt x="188" y="173"/>
                    </a:lnTo>
                    <a:lnTo>
                      <a:pt x="186" y="159"/>
                    </a:lnTo>
                    <a:lnTo>
                      <a:pt x="182" y="153"/>
                    </a:lnTo>
                    <a:lnTo>
                      <a:pt x="178" y="147"/>
                    </a:lnTo>
                    <a:lnTo>
                      <a:pt x="174" y="140"/>
                    </a:lnTo>
                    <a:lnTo>
                      <a:pt x="174" y="140"/>
                    </a:lnTo>
                    <a:lnTo>
                      <a:pt x="174" y="138"/>
                    </a:lnTo>
                    <a:lnTo>
                      <a:pt x="172" y="138"/>
                    </a:lnTo>
                    <a:lnTo>
                      <a:pt x="170" y="142"/>
                    </a:lnTo>
                    <a:lnTo>
                      <a:pt x="170" y="142"/>
                    </a:lnTo>
                    <a:lnTo>
                      <a:pt x="168" y="147"/>
                    </a:lnTo>
                    <a:lnTo>
                      <a:pt x="164" y="147"/>
                    </a:lnTo>
                    <a:lnTo>
                      <a:pt x="162" y="144"/>
                    </a:lnTo>
                    <a:lnTo>
                      <a:pt x="160" y="138"/>
                    </a:lnTo>
                    <a:lnTo>
                      <a:pt x="160" y="138"/>
                    </a:lnTo>
                    <a:lnTo>
                      <a:pt x="162" y="132"/>
                    </a:lnTo>
                    <a:lnTo>
                      <a:pt x="162" y="132"/>
                    </a:lnTo>
                    <a:lnTo>
                      <a:pt x="162" y="122"/>
                    </a:lnTo>
                    <a:lnTo>
                      <a:pt x="164" y="116"/>
                    </a:lnTo>
                    <a:lnTo>
                      <a:pt x="168" y="114"/>
                    </a:lnTo>
                    <a:lnTo>
                      <a:pt x="170" y="118"/>
                    </a:lnTo>
                    <a:lnTo>
                      <a:pt x="170" y="118"/>
                    </a:lnTo>
                    <a:lnTo>
                      <a:pt x="166" y="114"/>
                    </a:lnTo>
                    <a:lnTo>
                      <a:pt x="164" y="114"/>
                    </a:lnTo>
                    <a:lnTo>
                      <a:pt x="162" y="116"/>
                    </a:lnTo>
                    <a:lnTo>
                      <a:pt x="158" y="122"/>
                    </a:lnTo>
                    <a:lnTo>
                      <a:pt x="156" y="134"/>
                    </a:lnTo>
                    <a:lnTo>
                      <a:pt x="156" y="134"/>
                    </a:lnTo>
                    <a:lnTo>
                      <a:pt x="156" y="153"/>
                    </a:lnTo>
                    <a:lnTo>
                      <a:pt x="156" y="153"/>
                    </a:lnTo>
                    <a:lnTo>
                      <a:pt x="156" y="159"/>
                    </a:lnTo>
                    <a:lnTo>
                      <a:pt x="156" y="161"/>
                    </a:lnTo>
                    <a:lnTo>
                      <a:pt x="154" y="161"/>
                    </a:lnTo>
                    <a:lnTo>
                      <a:pt x="154" y="161"/>
                    </a:lnTo>
                    <a:lnTo>
                      <a:pt x="150" y="157"/>
                    </a:lnTo>
                    <a:lnTo>
                      <a:pt x="144" y="155"/>
                    </a:lnTo>
                    <a:lnTo>
                      <a:pt x="140" y="153"/>
                    </a:lnTo>
                    <a:lnTo>
                      <a:pt x="136" y="144"/>
                    </a:lnTo>
                    <a:lnTo>
                      <a:pt x="136" y="144"/>
                    </a:lnTo>
                    <a:lnTo>
                      <a:pt x="130" y="132"/>
                    </a:lnTo>
                    <a:lnTo>
                      <a:pt x="130" y="132"/>
                    </a:lnTo>
                    <a:lnTo>
                      <a:pt x="128" y="126"/>
                    </a:lnTo>
                    <a:lnTo>
                      <a:pt x="126" y="122"/>
                    </a:lnTo>
                    <a:lnTo>
                      <a:pt x="124" y="122"/>
                    </a:lnTo>
                    <a:lnTo>
                      <a:pt x="122" y="122"/>
                    </a:lnTo>
                    <a:lnTo>
                      <a:pt x="120" y="128"/>
                    </a:lnTo>
                    <a:lnTo>
                      <a:pt x="120" y="128"/>
                    </a:lnTo>
                    <a:lnTo>
                      <a:pt x="118" y="132"/>
                    </a:lnTo>
                    <a:lnTo>
                      <a:pt x="116" y="134"/>
                    </a:lnTo>
                    <a:lnTo>
                      <a:pt x="114" y="134"/>
                    </a:lnTo>
                    <a:lnTo>
                      <a:pt x="112" y="132"/>
                    </a:lnTo>
                    <a:lnTo>
                      <a:pt x="112" y="132"/>
                    </a:lnTo>
                    <a:lnTo>
                      <a:pt x="104" y="126"/>
                    </a:lnTo>
                    <a:lnTo>
                      <a:pt x="104" y="126"/>
                    </a:lnTo>
                    <a:lnTo>
                      <a:pt x="100" y="124"/>
                    </a:lnTo>
                    <a:lnTo>
                      <a:pt x="98" y="122"/>
                    </a:lnTo>
                    <a:lnTo>
                      <a:pt x="96" y="118"/>
                    </a:lnTo>
                    <a:lnTo>
                      <a:pt x="96" y="108"/>
                    </a:lnTo>
                    <a:lnTo>
                      <a:pt x="96" y="108"/>
                    </a:lnTo>
                    <a:lnTo>
                      <a:pt x="94" y="104"/>
                    </a:lnTo>
                    <a:lnTo>
                      <a:pt x="94" y="100"/>
                    </a:lnTo>
                    <a:lnTo>
                      <a:pt x="88" y="94"/>
                    </a:lnTo>
                    <a:lnTo>
                      <a:pt x="88" y="94"/>
                    </a:lnTo>
                    <a:lnTo>
                      <a:pt x="90" y="88"/>
                    </a:lnTo>
                    <a:lnTo>
                      <a:pt x="90" y="86"/>
                    </a:lnTo>
                    <a:lnTo>
                      <a:pt x="94" y="84"/>
                    </a:lnTo>
                    <a:lnTo>
                      <a:pt x="94" y="84"/>
                    </a:lnTo>
                    <a:lnTo>
                      <a:pt x="98" y="82"/>
                    </a:lnTo>
                    <a:lnTo>
                      <a:pt x="100" y="80"/>
                    </a:lnTo>
                    <a:lnTo>
                      <a:pt x="100" y="80"/>
                    </a:lnTo>
                    <a:lnTo>
                      <a:pt x="102" y="76"/>
                    </a:lnTo>
                    <a:lnTo>
                      <a:pt x="102" y="70"/>
                    </a:lnTo>
                    <a:lnTo>
                      <a:pt x="102" y="70"/>
                    </a:lnTo>
                    <a:lnTo>
                      <a:pt x="102" y="66"/>
                    </a:lnTo>
                    <a:lnTo>
                      <a:pt x="100" y="64"/>
                    </a:lnTo>
                    <a:lnTo>
                      <a:pt x="100" y="64"/>
                    </a:lnTo>
                    <a:lnTo>
                      <a:pt x="96" y="62"/>
                    </a:lnTo>
                    <a:lnTo>
                      <a:pt x="90" y="56"/>
                    </a:lnTo>
                    <a:lnTo>
                      <a:pt x="90" y="56"/>
                    </a:lnTo>
                    <a:lnTo>
                      <a:pt x="90" y="76"/>
                    </a:lnTo>
                    <a:lnTo>
                      <a:pt x="90" y="86"/>
                    </a:lnTo>
                    <a:lnTo>
                      <a:pt x="88" y="94"/>
                    </a:lnTo>
                    <a:lnTo>
                      <a:pt x="88" y="94"/>
                    </a:lnTo>
                    <a:lnTo>
                      <a:pt x="84" y="100"/>
                    </a:lnTo>
                    <a:lnTo>
                      <a:pt x="82" y="104"/>
                    </a:lnTo>
                    <a:lnTo>
                      <a:pt x="80" y="106"/>
                    </a:lnTo>
                    <a:lnTo>
                      <a:pt x="76" y="106"/>
                    </a:lnTo>
                    <a:lnTo>
                      <a:pt x="70" y="102"/>
                    </a:lnTo>
                    <a:lnTo>
                      <a:pt x="66" y="98"/>
                    </a:lnTo>
                    <a:lnTo>
                      <a:pt x="66" y="98"/>
                    </a:lnTo>
                    <a:lnTo>
                      <a:pt x="56" y="94"/>
                    </a:lnTo>
                    <a:lnTo>
                      <a:pt x="46" y="94"/>
                    </a:lnTo>
                    <a:lnTo>
                      <a:pt x="36" y="94"/>
                    </a:lnTo>
                    <a:lnTo>
                      <a:pt x="26" y="94"/>
                    </a:lnTo>
                    <a:lnTo>
                      <a:pt x="26" y="94"/>
                    </a:lnTo>
                    <a:lnTo>
                      <a:pt x="30" y="106"/>
                    </a:lnTo>
                    <a:lnTo>
                      <a:pt x="34" y="114"/>
                    </a:lnTo>
                    <a:lnTo>
                      <a:pt x="34" y="114"/>
                    </a:lnTo>
                    <a:lnTo>
                      <a:pt x="36" y="116"/>
                    </a:lnTo>
                    <a:lnTo>
                      <a:pt x="36" y="120"/>
                    </a:lnTo>
                    <a:lnTo>
                      <a:pt x="36" y="120"/>
                    </a:lnTo>
                    <a:lnTo>
                      <a:pt x="36" y="124"/>
                    </a:lnTo>
                    <a:lnTo>
                      <a:pt x="34" y="126"/>
                    </a:lnTo>
                    <a:lnTo>
                      <a:pt x="34" y="126"/>
                    </a:lnTo>
                    <a:lnTo>
                      <a:pt x="30" y="122"/>
                    </a:lnTo>
                    <a:lnTo>
                      <a:pt x="24" y="114"/>
                    </a:lnTo>
                    <a:lnTo>
                      <a:pt x="20" y="104"/>
                    </a:lnTo>
                    <a:lnTo>
                      <a:pt x="18" y="94"/>
                    </a:lnTo>
                    <a:lnTo>
                      <a:pt x="18" y="94"/>
                    </a:lnTo>
                    <a:lnTo>
                      <a:pt x="20" y="80"/>
                    </a:lnTo>
                    <a:lnTo>
                      <a:pt x="22" y="78"/>
                    </a:lnTo>
                    <a:lnTo>
                      <a:pt x="26" y="82"/>
                    </a:lnTo>
                    <a:lnTo>
                      <a:pt x="26" y="82"/>
                    </a:lnTo>
                    <a:lnTo>
                      <a:pt x="24" y="78"/>
                    </a:lnTo>
                    <a:lnTo>
                      <a:pt x="22" y="76"/>
                    </a:lnTo>
                    <a:lnTo>
                      <a:pt x="22" y="76"/>
                    </a:lnTo>
                    <a:lnTo>
                      <a:pt x="16" y="74"/>
                    </a:lnTo>
                    <a:lnTo>
                      <a:pt x="14" y="68"/>
                    </a:lnTo>
                    <a:lnTo>
                      <a:pt x="14" y="62"/>
                    </a:lnTo>
                    <a:lnTo>
                      <a:pt x="16" y="50"/>
                    </a:lnTo>
                    <a:lnTo>
                      <a:pt x="16" y="50"/>
                    </a:lnTo>
                    <a:lnTo>
                      <a:pt x="18" y="44"/>
                    </a:lnTo>
                    <a:lnTo>
                      <a:pt x="18" y="44"/>
                    </a:lnTo>
                    <a:lnTo>
                      <a:pt x="22" y="40"/>
                    </a:lnTo>
                    <a:lnTo>
                      <a:pt x="24" y="38"/>
                    </a:lnTo>
                    <a:lnTo>
                      <a:pt x="24" y="22"/>
                    </a:lnTo>
                    <a:lnTo>
                      <a:pt x="24" y="22"/>
                    </a:lnTo>
                    <a:lnTo>
                      <a:pt x="28" y="30"/>
                    </a:lnTo>
                    <a:lnTo>
                      <a:pt x="34" y="34"/>
                    </a:lnTo>
                    <a:lnTo>
                      <a:pt x="40" y="40"/>
                    </a:lnTo>
                    <a:lnTo>
                      <a:pt x="46" y="46"/>
                    </a:lnTo>
                    <a:lnTo>
                      <a:pt x="46" y="46"/>
                    </a:lnTo>
                    <a:lnTo>
                      <a:pt x="48" y="50"/>
                    </a:lnTo>
                    <a:lnTo>
                      <a:pt x="54" y="50"/>
                    </a:lnTo>
                    <a:lnTo>
                      <a:pt x="58" y="46"/>
                    </a:lnTo>
                    <a:lnTo>
                      <a:pt x="62" y="40"/>
                    </a:lnTo>
                    <a:lnTo>
                      <a:pt x="62" y="40"/>
                    </a:lnTo>
                    <a:lnTo>
                      <a:pt x="66" y="34"/>
                    </a:lnTo>
                    <a:lnTo>
                      <a:pt x="70" y="32"/>
                    </a:lnTo>
                    <a:lnTo>
                      <a:pt x="74" y="34"/>
                    </a:lnTo>
                    <a:lnTo>
                      <a:pt x="78" y="36"/>
                    </a:lnTo>
                    <a:lnTo>
                      <a:pt x="78" y="36"/>
                    </a:lnTo>
                    <a:lnTo>
                      <a:pt x="82" y="38"/>
                    </a:lnTo>
                    <a:lnTo>
                      <a:pt x="86" y="36"/>
                    </a:lnTo>
                    <a:lnTo>
                      <a:pt x="88" y="32"/>
                    </a:lnTo>
                    <a:lnTo>
                      <a:pt x="90" y="24"/>
                    </a:lnTo>
                    <a:lnTo>
                      <a:pt x="90" y="24"/>
                    </a:lnTo>
                    <a:lnTo>
                      <a:pt x="90" y="20"/>
                    </a:lnTo>
                    <a:lnTo>
                      <a:pt x="88" y="18"/>
                    </a:lnTo>
                    <a:lnTo>
                      <a:pt x="88" y="18"/>
                    </a:lnTo>
                    <a:lnTo>
                      <a:pt x="86" y="16"/>
                    </a:lnTo>
                    <a:lnTo>
                      <a:pt x="84" y="14"/>
                    </a:lnTo>
                    <a:lnTo>
                      <a:pt x="84" y="10"/>
                    </a:lnTo>
                    <a:lnTo>
                      <a:pt x="84" y="10"/>
                    </a:lnTo>
                    <a:lnTo>
                      <a:pt x="84" y="6"/>
                    </a:lnTo>
                    <a:lnTo>
                      <a:pt x="86" y="4"/>
                    </a:lnTo>
                    <a:lnTo>
                      <a:pt x="88" y="2"/>
                    </a:lnTo>
                    <a:lnTo>
                      <a:pt x="88" y="2"/>
                    </a:lnTo>
                    <a:lnTo>
                      <a:pt x="90" y="0"/>
                    </a:lnTo>
                    <a:lnTo>
                      <a:pt x="92" y="0"/>
                    </a:lnTo>
                    <a:lnTo>
                      <a:pt x="94" y="8"/>
                    </a:lnTo>
                    <a:lnTo>
                      <a:pt x="94" y="8"/>
                    </a:lnTo>
                    <a:lnTo>
                      <a:pt x="98" y="20"/>
                    </a:lnTo>
                    <a:lnTo>
                      <a:pt x="104" y="32"/>
                    </a:lnTo>
                    <a:lnTo>
                      <a:pt x="104" y="32"/>
                    </a:lnTo>
                    <a:lnTo>
                      <a:pt x="108" y="54"/>
                    </a:lnTo>
                    <a:lnTo>
                      <a:pt x="112" y="78"/>
                    </a:lnTo>
                    <a:lnTo>
                      <a:pt x="112" y="78"/>
                    </a:lnTo>
                    <a:lnTo>
                      <a:pt x="114" y="82"/>
                    </a:lnTo>
                    <a:lnTo>
                      <a:pt x="116" y="84"/>
                    </a:lnTo>
                    <a:lnTo>
                      <a:pt x="118" y="86"/>
                    </a:lnTo>
                    <a:lnTo>
                      <a:pt x="118" y="86"/>
                    </a:lnTo>
                    <a:lnTo>
                      <a:pt x="120" y="72"/>
                    </a:lnTo>
                    <a:lnTo>
                      <a:pt x="124" y="64"/>
                    </a:lnTo>
                    <a:lnTo>
                      <a:pt x="126" y="62"/>
                    </a:lnTo>
                    <a:lnTo>
                      <a:pt x="128" y="62"/>
                    </a:lnTo>
                    <a:lnTo>
                      <a:pt x="134" y="68"/>
                    </a:lnTo>
                    <a:lnTo>
                      <a:pt x="134" y="68"/>
                    </a:lnTo>
                    <a:lnTo>
                      <a:pt x="146" y="86"/>
                    </a:lnTo>
                    <a:lnTo>
                      <a:pt x="146" y="86"/>
                    </a:lnTo>
                    <a:lnTo>
                      <a:pt x="150" y="90"/>
                    </a:lnTo>
                    <a:lnTo>
                      <a:pt x="154" y="90"/>
                    </a:lnTo>
                    <a:lnTo>
                      <a:pt x="158" y="88"/>
                    </a:lnTo>
                    <a:lnTo>
                      <a:pt x="162" y="90"/>
                    </a:lnTo>
                    <a:lnTo>
                      <a:pt x="162" y="90"/>
                    </a:lnTo>
                    <a:lnTo>
                      <a:pt x="166" y="78"/>
                    </a:lnTo>
                    <a:lnTo>
                      <a:pt x="168" y="76"/>
                    </a:lnTo>
                    <a:lnTo>
                      <a:pt x="170" y="76"/>
                    </a:lnTo>
                    <a:lnTo>
                      <a:pt x="174" y="76"/>
                    </a:lnTo>
                    <a:lnTo>
                      <a:pt x="176" y="76"/>
                    </a:lnTo>
                    <a:lnTo>
                      <a:pt x="178" y="76"/>
                    </a:lnTo>
                    <a:lnTo>
                      <a:pt x="178" y="76"/>
                    </a:lnTo>
                    <a:lnTo>
                      <a:pt x="182" y="72"/>
                    </a:lnTo>
                    <a:lnTo>
                      <a:pt x="186" y="72"/>
                    </a:lnTo>
                    <a:lnTo>
                      <a:pt x="188" y="78"/>
                    </a:lnTo>
                    <a:lnTo>
                      <a:pt x="190" y="88"/>
                    </a:lnTo>
                    <a:lnTo>
                      <a:pt x="190" y="88"/>
                    </a:lnTo>
                    <a:lnTo>
                      <a:pt x="192" y="96"/>
                    </a:lnTo>
                    <a:lnTo>
                      <a:pt x="196" y="100"/>
                    </a:lnTo>
                    <a:lnTo>
                      <a:pt x="196" y="100"/>
                    </a:lnTo>
                    <a:lnTo>
                      <a:pt x="196" y="96"/>
                    </a:lnTo>
                    <a:lnTo>
                      <a:pt x="194" y="90"/>
                    </a:lnTo>
                    <a:lnTo>
                      <a:pt x="194" y="84"/>
                    </a:lnTo>
                    <a:lnTo>
                      <a:pt x="194" y="78"/>
                    </a:lnTo>
                    <a:lnTo>
                      <a:pt x="194" y="78"/>
                    </a:lnTo>
                    <a:lnTo>
                      <a:pt x="196" y="76"/>
                    </a:lnTo>
                    <a:lnTo>
                      <a:pt x="198" y="78"/>
                    </a:lnTo>
                    <a:lnTo>
                      <a:pt x="202" y="86"/>
                    </a:lnTo>
                    <a:lnTo>
                      <a:pt x="202" y="86"/>
                    </a:lnTo>
                    <a:lnTo>
                      <a:pt x="206" y="88"/>
                    </a:lnTo>
                    <a:lnTo>
                      <a:pt x="208" y="90"/>
                    </a:lnTo>
                    <a:lnTo>
                      <a:pt x="214" y="88"/>
                    </a:lnTo>
                    <a:lnTo>
                      <a:pt x="214" y="88"/>
                    </a:lnTo>
                    <a:lnTo>
                      <a:pt x="220" y="86"/>
                    </a:lnTo>
                    <a:lnTo>
                      <a:pt x="224" y="86"/>
                    </a:lnTo>
                    <a:lnTo>
                      <a:pt x="230" y="90"/>
                    </a:lnTo>
                    <a:lnTo>
                      <a:pt x="234" y="96"/>
                    </a:lnTo>
                    <a:lnTo>
                      <a:pt x="234" y="96"/>
                    </a:lnTo>
                    <a:lnTo>
                      <a:pt x="238" y="102"/>
                    </a:lnTo>
                    <a:lnTo>
                      <a:pt x="240" y="102"/>
                    </a:lnTo>
                    <a:lnTo>
                      <a:pt x="242" y="102"/>
                    </a:lnTo>
                    <a:lnTo>
                      <a:pt x="244" y="96"/>
                    </a:lnTo>
                    <a:lnTo>
                      <a:pt x="246" y="88"/>
                    </a:lnTo>
                    <a:lnTo>
                      <a:pt x="246" y="88"/>
                    </a:lnTo>
                    <a:lnTo>
                      <a:pt x="250" y="80"/>
                    </a:lnTo>
                    <a:lnTo>
                      <a:pt x="250" y="78"/>
                    </a:lnTo>
                    <a:lnTo>
                      <a:pt x="252" y="78"/>
                    </a:lnTo>
                    <a:lnTo>
                      <a:pt x="252" y="78"/>
                    </a:lnTo>
                    <a:lnTo>
                      <a:pt x="258" y="78"/>
                    </a:lnTo>
                    <a:lnTo>
                      <a:pt x="264" y="80"/>
                    </a:lnTo>
                    <a:lnTo>
                      <a:pt x="268" y="84"/>
                    </a:lnTo>
                    <a:lnTo>
                      <a:pt x="272" y="94"/>
                    </a:lnTo>
                    <a:lnTo>
                      <a:pt x="272" y="94"/>
                    </a:lnTo>
                    <a:lnTo>
                      <a:pt x="276" y="102"/>
                    </a:lnTo>
                    <a:lnTo>
                      <a:pt x="278" y="106"/>
                    </a:lnTo>
                    <a:lnTo>
                      <a:pt x="286" y="110"/>
                    </a:lnTo>
                    <a:lnTo>
                      <a:pt x="286" y="110"/>
                    </a:lnTo>
                    <a:lnTo>
                      <a:pt x="290" y="114"/>
                    </a:lnTo>
                    <a:lnTo>
                      <a:pt x="292" y="118"/>
                    </a:lnTo>
                    <a:lnTo>
                      <a:pt x="294" y="124"/>
                    </a:lnTo>
                    <a:lnTo>
                      <a:pt x="294" y="134"/>
                    </a:lnTo>
                    <a:lnTo>
                      <a:pt x="294" y="134"/>
                    </a:lnTo>
                    <a:lnTo>
                      <a:pt x="296" y="126"/>
                    </a:lnTo>
                    <a:lnTo>
                      <a:pt x="300" y="122"/>
                    </a:lnTo>
                    <a:lnTo>
                      <a:pt x="304" y="120"/>
                    </a:lnTo>
                    <a:lnTo>
                      <a:pt x="308" y="122"/>
                    </a:lnTo>
                    <a:lnTo>
                      <a:pt x="308" y="122"/>
                    </a:lnTo>
                    <a:lnTo>
                      <a:pt x="310" y="124"/>
                    </a:lnTo>
                    <a:lnTo>
                      <a:pt x="312" y="122"/>
                    </a:lnTo>
                    <a:lnTo>
                      <a:pt x="312" y="122"/>
                    </a:lnTo>
                    <a:lnTo>
                      <a:pt x="318" y="116"/>
                    </a:lnTo>
                    <a:lnTo>
                      <a:pt x="320" y="116"/>
                    </a:lnTo>
                    <a:lnTo>
                      <a:pt x="322" y="116"/>
                    </a:lnTo>
                    <a:lnTo>
                      <a:pt x="328" y="118"/>
                    </a:lnTo>
                    <a:lnTo>
                      <a:pt x="332" y="126"/>
                    </a:lnTo>
                    <a:lnTo>
                      <a:pt x="332" y="126"/>
                    </a:lnTo>
                    <a:lnTo>
                      <a:pt x="336" y="132"/>
                    </a:lnTo>
                    <a:lnTo>
                      <a:pt x="340" y="142"/>
                    </a:lnTo>
                    <a:lnTo>
                      <a:pt x="340" y="142"/>
                    </a:lnTo>
                    <a:lnTo>
                      <a:pt x="340" y="134"/>
                    </a:lnTo>
                    <a:lnTo>
                      <a:pt x="340" y="128"/>
                    </a:lnTo>
                    <a:lnTo>
                      <a:pt x="342" y="126"/>
                    </a:lnTo>
                    <a:lnTo>
                      <a:pt x="346" y="126"/>
                    </a:lnTo>
                    <a:lnTo>
                      <a:pt x="346" y="126"/>
                    </a:lnTo>
                    <a:lnTo>
                      <a:pt x="348" y="128"/>
                    </a:lnTo>
                    <a:lnTo>
                      <a:pt x="352" y="128"/>
                    </a:lnTo>
                    <a:lnTo>
                      <a:pt x="356" y="128"/>
                    </a:lnTo>
                    <a:lnTo>
                      <a:pt x="358" y="130"/>
                    </a:lnTo>
                    <a:lnTo>
                      <a:pt x="358" y="130"/>
                    </a:lnTo>
                    <a:lnTo>
                      <a:pt x="360" y="132"/>
                    </a:lnTo>
                    <a:lnTo>
                      <a:pt x="360" y="130"/>
                    </a:lnTo>
                    <a:lnTo>
                      <a:pt x="360" y="130"/>
                    </a:lnTo>
                    <a:lnTo>
                      <a:pt x="366" y="126"/>
                    </a:lnTo>
                    <a:lnTo>
                      <a:pt x="370" y="124"/>
                    </a:lnTo>
                    <a:lnTo>
                      <a:pt x="374" y="128"/>
                    </a:lnTo>
                    <a:lnTo>
                      <a:pt x="378" y="138"/>
                    </a:lnTo>
                    <a:lnTo>
                      <a:pt x="378" y="138"/>
                    </a:lnTo>
                    <a:lnTo>
                      <a:pt x="384" y="151"/>
                    </a:lnTo>
                    <a:lnTo>
                      <a:pt x="390" y="157"/>
                    </a:lnTo>
                    <a:lnTo>
                      <a:pt x="390" y="157"/>
                    </a:lnTo>
                    <a:lnTo>
                      <a:pt x="386" y="153"/>
                    </a:lnTo>
                    <a:lnTo>
                      <a:pt x="384" y="149"/>
                    </a:lnTo>
                    <a:lnTo>
                      <a:pt x="382" y="140"/>
                    </a:lnTo>
                    <a:lnTo>
                      <a:pt x="382" y="130"/>
                    </a:lnTo>
                    <a:lnTo>
                      <a:pt x="382" y="130"/>
                    </a:lnTo>
                    <a:lnTo>
                      <a:pt x="382" y="120"/>
                    </a:lnTo>
                    <a:lnTo>
                      <a:pt x="380" y="116"/>
                    </a:lnTo>
                    <a:lnTo>
                      <a:pt x="380" y="116"/>
                    </a:lnTo>
                    <a:lnTo>
                      <a:pt x="376" y="112"/>
                    </a:lnTo>
                    <a:lnTo>
                      <a:pt x="374" y="112"/>
                    </a:lnTo>
                    <a:lnTo>
                      <a:pt x="372" y="116"/>
                    </a:lnTo>
                    <a:lnTo>
                      <a:pt x="372" y="116"/>
                    </a:lnTo>
                    <a:lnTo>
                      <a:pt x="370" y="118"/>
                    </a:lnTo>
                    <a:lnTo>
                      <a:pt x="368" y="118"/>
                    </a:lnTo>
                    <a:lnTo>
                      <a:pt x="362" y="116"/>
                    </a:lnTo>
                    <a:lnTo>
                      <a:pt x="356" y="110"/>
                    </a:lnTo>
                    <a:lnTo>
                      <a:pt x="352" y="102"/>
                    </a:lnTo>
                    <a:lnTo>
                      <a:pt x="352" y="102"/>
                    </a:lnTo>
                    <a:lnTo>
                      <a:pt x="352" y="96"/>
                    </a:lnTo>
                    <a:lnTo>
                      <a:pt x="354" y="90"/>
                    </a:lnTo>
                    <a:lnTo>
                      <a:pt x="356" y="88"/>
                    </a:lnTo>
                    <a:lnTo>
                      <a:pt x="358" y="88"/>
                    </a:lnTo>
                    <a:lnTo>
                      <a:pt x="358" y="88"/>
                    </a:lnTo>
                    <a:lnTo>
                      <a:pt x="362" y="90"/>
                    </a:lnTo>
                    <a:lnTo>
                      <a:pt x="364" y="90"/>
                    </a:lnTo>
                    <a:lnTo>
                      <a:pt x="372" y="90"/>
                    </a:lnTo>
                    <a:lnTo>
                      <a:pt x="380" y="92"/>
                    </a:lnTo>
                    <a:lnTo>
                      <a:pt x="382" y="94"/>
                    </a:lnTo>
                    <a:lnTo>
                      <a:pt x="386" y="98"/>
                    </a:lnTo>
                    <a:lnTo>
                      <a:pt x="386" y="98"/>
                    </a:lnTo>
                    <a:lnTo>
                      <a:pt x="388" y="100"/>
                    </a:lnTo>
                    <a:lnTo>
                      <a:pt x="392" y="98"/>
                    </a:lnTo>
                    <a:lnTo>
                      <a:pt x="392" y="98"/>
                    </a:lnTo>
                    <a:lnTo>
                      <a:pt x="394" y="100"/>
                    </a:lnTo>
                    <a:lnTo>
                      <a:pt x="396" y="106"/>
                    </a:lnTo>
                    <a:lnTo>
                      <a:pt x="396" y="106"/>
                    </a:lnTo>
                    <a:lnTo>
                      <a:pt x="396" y="114"/>
                    </a:lnTo>
                    <a:lnTo>
                      <a:pt x="394" y="118"/>
                    </a:lnTo>
                    <a:lnTo>
                      <a:pt x="394" y="118"/>
                    </a:lnTo>
                    <a:lnTo>
                      <a:pt x="394" y="120"/>
                    </a:lnTo>
                    <a:lnTo>
                      <a:pt x="394" y="126"/>
                    </a:lnTo>
                    <a:lnTo>
                      <a:pt x="394" y="126"/>
                    </a:lnTo>
                    <a:lnTo>
                      <a:pt x="394" y="128"/>
                    </a:lnTo>
                    <a:lnTo>
                      <a:pt x="396" y="130"/>
                    </a:lnTo>
                    <a:lnTo>
                      <a:pt x="398" y="128"/>
                    </a:lnTo>
                    <a:lnTo>
                      <a:pt x="398" y="128"/>
                    </a:lnTo>
                    <a:lnTo>
                      <a:pt x="400" y="128"/>
                    </a:lnTo>
                    <a:lnTo>
                      <a:pt x="402" y="124"/>
                    </a:lnTo>
                    <a:lnTo>
                      <a:pt x="402" y="124"/>
                    </a:lnTo>
                    <a:lnTo>
                      <a:pt x="402" y="114"/>
                    </a:lnTo>
                    <a:lnTo>
                      <a:pt x="406" y="108"/>
                    </a:lnTo>
                    <a:lnTo>
                      <a:pt x="408" y="106"/>
                    </a:lnTo>
                    <a:lnTo>
                      <a:pt x="412" y="110"/>
                    </a:lnTo>
                    <a:lnTo>
                      <a:pt x="412" y="110"/>
                    </a:lnTo>
                    <a:lnTo>
                      <a:pt x="414" y="116"/>
                    </a:lnTo>
                    <a:lnTo>
                      <a:pt x="414" y="124"/>
                    </a:lnTo>
                    <a:lnTo>
                      <a:pt x="414" y="124"/>
                    </a:lnTo>
                    <a:lnTo>
                      <a:pt x="414" y="132"/>
                    </a:lnTo>
                    <a:lnTo>
                      <a:pt x="414" y="138"/>
                    </a:lnTo>
                    <a:lnTo>
                      <a:pt x="416" y="142"/>
                    </a:lnTo>
                    <a:lnTo>
                      <a:pt x="420" y="144"/>
                    </a:lnTo>
                    <a:lnTo>
                      <a:pt x="420" y="144"/>
                    </a:lnTo>
                    <a:lnTo>
                      <a:pt x="434" y="161"/>
                    </a:lnTo>
                    <a:lnTo>
                      <a:pt x="434" y="161"/>
                    </a:lnTo>
                    <a:lnTo>
                      <a:pt x="438" y="169"/>
                    </a:lnTo>
                    <a:lnTo>
                      <a:pt x="442" y="181"/>
                    </a:lnTo>
                    <a:lnTo>
                      <a:pt x="442" y="181"/>
                    </a:lnTo>
                    <a:lnTo>
                      <a:pt x="442" y="191"/>
                    </a:lnTo>
                    <a:lnTo>
                      <a:pt x="438" y="197"/>
                    </a:lnTo>
                    <a:lnTo>
                      <a:pt x="438" y="197"/>
                    </a:lnTo>
                    <a:lnTo>
                      <a:pt x="436" y="199"/>
                    </a:lnTo>
                    <a:lnTo>
                      <a:pt x="434" y="197"/>
                    </a:lnTo>
                    <a:lnTo>
                      <a:pt x="434" y="187"/>
                    </a:lnTo>
                    <a:lnTo>
                      <a:pt x="434" y="187"/>
                    </a:lnTo>
                    <a:lnTo>
                      <a:pt x="432" y="183"/>
                    </a:lnTo>
                    <a:lnTo>
                      <a:pt x="432" y="177"/>
                    </a:lnTo>
                    <a:lnTo>
                      <a:pt x="432" y="177"/>
                    </a:lnTo>
                    <a:lnTo>
                      <a:pt x="430" y="189"/>
                    </a:lnTo>
                    <a:lnTo>
                      <a:pt x="428" y="195"/>
                    </a:lnTo>
                    <a:lnTo>
                      <a:pt x="428" y="203"/>
                    </a:lnTo>
                    <a:lnTo>
                      <a:pt x="428" y="203"/>
                    </a:lnTo>
                    <a:lnTo>
                      <a:pt x="428" y="207"/>
                    </a:lnTo>
                    <a:lnTo>
                      <a:pt x="428" y="207"/>
                    </a:lnTo>
                    <a:lnTo>
                      <a:pt x="424" y="209"/>
                    </a:lnTo>
                    <a:lnTo>
                      <a:pt x="422" y="217"/>
                    </a:lnTo>
                    <a:lnTo>
                      <a:pt x="422" y="233"/>
                    </a:lnTo>
                    <a:lnTo>
                      <a:pt x="422" y="233"/>
                    </a:lnTo>
                    <a:lnTo>
                      <a:pt x="420" y="237"/>
                    </a:lnTo>
                    <a:lnTo>
                      <a:pt x="420" y="239"/>
                    </a:lnTo>
                    <a:lnTo>
                      <a:pt x="418" y="239"/>
                    </a:lnTo>
                    <a:lnTo>
                      <a:pt x="418" y="239"/>
                    </a:lnTo>
                    <a:lnTo>
                      <a:pt x="414" y="237"/>
                    </a:lnTo>
                    <a:lnTo>
                      <a:pt x="410" y="235"/>
                    </a:lnTo>
                    <a:lnTo>
                      <a:pt x="408" y="233"/>
                    </a:lnTo>
                    <a:lnTo>
                      <a:pt x="408" y="233"/>
                    </a:lnTo>
                    <a:lnTo>
                      <a:pt x="404" y="231"/>
                    </a:lnTo>
                    <a:lnTo>
                      <a:pt x="404" y="227"/>
                    </a:lnTo>
                    <a:lnTo>
                      <a:pt x="402" y="211"/>
                    </a:lnTo>
                    <a:lnTo>
                      <a:pt x="402" y="211"/>
                    </a:lnTo>
                    <a:lnTo>
                      <a:pt x="402" y="199"/>
                    </a:lnTo>
                    <a:lnTo>
                      <a:pt x="400" y="195"/>
                    </a:lnTo>
                    <a:lnTo>
                      <a:pt x="398" y="195"/>
                    </a:lnTo>
                    <a:lnTo>
                      <a:pt x="396" y="195"/>
                    </a:lnTo>
                    <a:lnTo>
                      <a:pt x="392" y="203"/>
                    </a:lnTo>
                    <a:lnTo>
                      <a:pt x="392" y="203"/>
                    </a:lnTo>
                    <a:lnTo>
                      <a:pt x="396" y="203"/>
                    </a:lnTo>
                    <a:lnTo>
                      <a:pt x="398" y="207"/>
                    </a:lnTo>
                    <a:lnTo>
                      <a:pt x="398" y="215"/>
                    </a:lnTo>
                    <a:lnTo>
                      <a:pt x="398" y="225"/>
                    </a:lnTo>
                    <a:lnTo>
                      <a:pt x="398" y="225"/>
                    </a:lnTo>
                    <a:lnTo>
                      <a:pt x="396" y="249"/>
                    </a:lnTo>
                    <a:lnTo>
                      <a:pt x="392" y="257"/>
                    </a:lnTo>
                    <a:lnTo>
                      <a:pt x="388" y="263"/>
                    </a:lnTo>
                    <a:lnTo>
                      <a:pt x="388" y="263"/>
                    </a:lnTo>
                    <a:lnTo>
                      <a:pt x="382" y="265"/>
                    </a:lnTo>
                    <a:lnTo>
                      <a:pt x="376" y="261"/>
                    </a:lnTo>
                    <a:lnTo>
                      <a:pt x="370" y="253"/>
                    </a:lnTo>
                    <a:lnTo>
                      <a:pt x="364" y="241"/>
                    </a:lnTo>
                    <a:lnTo>
                      <a:pt x="364" y="241"/>
                    </a:lnTo>
                    <a:lnTo>
                      <a:pt x="364" y="249"/>
                    </a:lnTo>
                    <a:lnTo>
                      <a:pt x="362" y="255"/>
                    </a:lnTo>
                    <a:lnTo>
                      <a:pt x="360" y="257"/>
                    </a:lnTo>
                    <a:lnTo>
                      <a:pt x="358" y="257"/>
                    </a:lnTo>
                    <a:lnTo>
                      <a:pt x="358" y="257"/>
                    </a:lnTo>
                    <a:lnTo>
                      <a:pt x="354" y="255"/>
                    </a:lnTo>
                    <a:lnTo>
                      <a:pt x="352" y="255"/>
                    </a:lnTo>
                    <a:lnTo>
                      <a:pt x="350" y="263"/>
                    </a:lnTo>
                    <a:lnTo>
                      <a:pt x="350" y="263"/>
                    </a:lnTo>
                    <a:lnTo>
                      <a:pt x="348" y="263"/>
                    </a:lnTo>
                    <a:lnTo>
                      <a:pt x="346" y="261"/>
                    </a:lnTo>
                    <a:lnTo>
                      <a:pt x="346" y="261"/>
                    </a:lnTo>
                    <a:lnTo>
                      <a:pt x="344" y="259"/>
                    </a:lnTo>
                    <a:lnTo>
                      <a:pt x="342" y="257"/>
                    </a:lnTo>
                    <a:lnTo>
                      <a:pt x="342" y="257"/>
                    </a:lnTo>
                    <a:lnTo>
                      <a:pt x="336" y="257"/>
                    </a:lnTo>
                    <a:lnTo>
                      <a:pt x="334" y="257"/>
                    </a:lnTo>
                    <a:lnTo>
                      <a:pt x="330" y="261"/>
                    </a:lnTo>
                    <a:lnTo>
                      <a:pt x="330" y="261"/>
                    </a:lnTo>
                    <a:lnTo>
                      <a:pt x="328" y="261"/>
                    </a:lnTo>
                    <a:lnTo>
                      <a:pt x="324" y="259"/>
                    </a:lnTo>
                    <a:lnTo>
                      <a:pt x="318" y="245"/>
                    </a:lnTo>
                    <a:lnTo>
                      <a:pt x="318" y="245"/>
                    </a:lnTo>
                    <a:lnTo>
                      <a:pt x="314" y="233"/>
                    </a:lnTo>
                    <a:lnTo>
                      <a:pt x="308" y="225"/>
                    </a:lnTo>
                    <a:lnTo>
                      <a:pt x="308" y="225"/>
                    </a:lnTo>
                    <a:lnTo>
                      <a:pt x="310" y="235"/>
                    </a:lnTo>
                    <a:lnTo>
                      <a:pt x="312" y="239"/>
                    </a:lnTo>
                    <a:lnTo>
                      <a:pt x="310" y="243"/>
                    </a:lnTo>
                    <a:lnTo>
                      <a:pt x="310" y="243"/>
                    </a:lnTo>
                    <a:lnTo>
                      <a:pt x="308" y="245"/>
                    </a:lnTo>
                    <a:lnTo>
                      <a:pt x="308" y="243"/>
                    </a:lnTo>
                    <a:lnTo>
                      <a:pt x="304" y="241"/>
                    </a:lnTo>
                    <a:lnTo>
                      <a:pt x="304" y="241"/>
                    </a:lnTo>
                    <a:lnTo>
                      <a:pt x="298" y="237"/>
                    </a:lnTo>
                    <a:lnTo>
                      <a:pt x="296" y="235"/>
                    </a:lnTo>
                    <a:lnTo>
                      <a:pt x="292" y="237"/>
                    </a:lnTo>
                    <a:lnTo>
                      <a:pt x="288" y="243"/>
                    </a:lnTo>
                    <a:lnTo>
                      <a:pt x="284" y="255"/>
                    </a:lnTo>
                    <a:lnTo>
                      <a:pt x="284" y="255"/>
                    </a:lnTo>
                    <a:lnTo>
                      <a:pt x="280" y="261"/>
                    </a:lnTo>
                    <a:lnTo>
                      <a:pt x="278" y="265"/>
                    </a:lnTo>
                    <a:lnTo>
                      <a:pt x="274" y="265"/>
                    </a:lnTo>
                    <a:lnTo>
                      <a:pt x="272" y="261"/>
                    </a:lnTo>
                    <a:lnTo>
                      <a:pt x="272" y="261"/>
                    </a:lnTo>
                    <a:lnTo>
                      <a:pt x="270" y="259"/>
                    </a:lnTo>
                    <a:lnTo>
                      <a:pt x="268" y="257"/>
                    </a:lnTo>
                    <a:lnTo>
                      <a:pt x="264" y="261"/>
                    </a:lnTo>
                    <a:lnTo>
                      <a:pt x="264" y="261"/>
                    </a:lnTo>
                    <a:lnTo>
                      <a:pt x="260" y="265"/>
                    </a:lnTo>
                    <a:lnTo>
                      <a:pt x="256" y="263"/>
                    </a:lnTo>
                    <a:lnTo>
                      <a:pt x="252" y="261"/>
                    </a:lnTo>
                    <a:lnTo>
                      <a:pt x="248" y="253"/>
                    </a:lnTo>
                    <a:lnTo>
                      <a:pt x="248" y="253"/>
                    </a:lnTo>
                    <a:lnTo>
                      <a:pt x="242" y="251"/>
                    </a:lnTo>
                    <a:lnTo>
                      <a:pt x="238" y="251"/>
                    </a:lnTo>
                    <a:lnTo>
                      <a:pt x="230" y="253"/>
                    </a:lnTo>
                    <a:lnTo>
                      <a:pt x="230" y="253"/>
                    </a:lnTo>
                    <a:lnTo>
                      <a:pt x="226" y="259"/>
                    </a:lnTo>
                    <a:lnTo>
                      <a:pt x="224" y="259"/>
                    </a:lnTo>
                    <a:lnTo>
                      <a:pt x="222" y="255"/>
                    </a:lnTo>
                    <a:lnTo>
                      <a:pt x="222" y="255"/>
                    </a:lnTo>
                    <a:lnTo>
                      <a:pt x="220" y="249"/>
                    </a:lnTo>
                    <a:lnTo>
                      <a:pt x="222" y="243"/>
                    </a:lnTo>
                    <a:lnTo>
                      <a:pt x="224" y="235"/>
                    </a:lnTo>
                    <a:lnTo>
                      <a:pt x="224" y="235"/>
                    </a:lnTo>
                    <a:lnTo>
                      <a:pt x="218" y="237"/>
                    </a:lnTo>
                    <a:lnTo>
                      <a:pt x="216" y="241"/>
                    </a:lnTo>
                    <a:lnTo>
                      <a:pt x="214" y="249"/>
                    </a:lnTo>
                    <a:lnTo>
                      <a:pt x="214" y="261"/>
                    </a:lnTo>
                    <a:lnTo>
                      <a:pt x="214" y="261"/>
                    </a:lnTo>
                    <a:lnTo>
                      <a:pt x="214" y="269"/>
                    </a:lnTo>
                    <a:lnTo>
                      <a:pt x="214" y="269"/>
                    </a:lnTo>
                    <a:lnTo>
                      <a:pt x="212" y="265"/>
                    </a:lnTo>
                    <a:lnTo>
                      <a:pt x="208" y="261"/>
                    </a:lnTo>
                    <a:lnTo>
                      <a:pt x="208" y="261"/>
                    </a:lnTo>
                    <a:lnTo>
                      <a:pt x="206" y="257"/>
                    </a:lnTo>
                    <a:lnTo>
                      <a:pt x="204" y="255"/>
                    </a:lnTo>
                    <a:lnTo>
                      <a:pt x="202" y="257"/>
                    </a:lnTo>
                    <a:lnTo>
                      <a:pt x="202" y="263"/>
                    </a:lnTo>
                    <a:lnTo>
                      <a:pt x="202" y="263"/>
                    </a:lnTo>
                    <a:lnTo>
                      <a:pt x="200" y="267"/>
                    </a:lnTo>
                    <a:lnTo>
                      <a:pt x="198" y="267"/>
                    </a:lnTo>
                    <a:lnTo>
                      <a:pt x="198" y="267"/>
                    </a:lnTo>
                    <a:lnTo>
                      <a:pt x="194" y="263"/>
                    </a:lnTo>
                    <a:lnTo>
                      <a:pt x="190" y="263"/>
                    </a:lnTo>
                    <a:lnTo>
                      <a:pt x="186" y="263"/>
                    </a:lnTo>
                    <a:lnTo>
                      <a:pt x="184" y="261"/>
                    </a:lnTo>
                    <a:lnTo>
                      <a:pt x="184" y="261"/>
                    </a:lnTo>
                    <a:lnTo>
                      <a:pt x="182" y="261"/>
                    </a:lnTo>
                    <a:lnTo>
                      <a:pt x="180" y="263"/>
                    </a:lnTo>
                    <a:lnTo>
                      <a:pt x="178" y="271"/>
                    </a:lnTo>
                    <a:lnTo>
                      <a:pt x="178" y="271"/>
                    </a:lnTo>
                    <a:lnTo>
                      <a:pt x="176" y="261"/>
                    </a:lnTo>
                    <a:lnTo>
                      <a:pt x="178" y="255"/>
                    </a:lnTo>
                    <a:lnTo>
                      <a:pt x="178" y="255"/>
                    </a:lnTo>
                    <a:lnTo>
                      <a:pt x="180" y="251"/>
                    </a:lnTo>
                    <a:lnTo>
                      <a:pt x="180" y="245"/>
                    </a:lnTo>
                    <a:lnTo>
                      <a:pt x="180" y="245"/>
                    </a:lnTo>
                    <a:lnTo>
                      <a:pt x="178" y="241"/>
                    </a:lnTo>
                    <a:lnTo>
                      <a:pt x="176" y="239"/>
                    </a:lnTo>
                    <a:lnTo>
                      <a:pt x="174" y="237"/>
                    </a:lnTo>
                    <a:lnTo>
                      <a:pt x="172" y="231"/>
                    </a:lnTo>
                    <a:lnTo>
                      <a:pt x="172" y="231"/>
                    </a:lnTo>
                    <a:lnTo>
                      <a:pt x="170" y="225"/>
                    </a:lnTo>
                    <a:lnTo>
                      <a:pt x="168" y="225"/>
                    </a:lnTo>
                    <a:lnTo>
                      <a:pt x="166" y="227"/>
                    </a:lnTo>
                    <a:lnTo>
                      <a:pt x="164" y="235"/>
                    </a:lnTo>
                    <a:lnTo>
                      <a:pt x="164" y="235"/>
                    </a:lnTo>
                    <a:lnTo>
                      <a:pt x="164" y="237"/>
                    </a:lnTo>
                    <a:lnTo>
                      <a:pt x="162" y="237"/>
                    </a:lnTo>
                    <a:lnTo>
                      <a:pt x="162" y="237"/>
                    </a:lnTo>
                    <a:lnTo>
                      <a:pt x="160" y="233"/>
                    </a:lnTo>
                    <a:lnTo>
                      <a:pt x="158" y="233"/>
                    </a:lnTo>
                    <a:lnTo>
                      <a:pt x="156" y="233"/>
                    </a:lnTo>
                    <a:lnTo>
                      <a:pt x="154" y="237"/>
                    </a:lnTo>
                    <a:lnTo>
                      <a:pt x="150" y="253"/>
                    </a:lnTo>
                    <a:lnTo>
                      <a:pt x="150" y="253"/>
                    </a:lnTo>
                    <a:lnTo>
                      <a:pt x="148" y="259"/>
                    </a:lnTo>
                    <a:lnTo>
                      <a:pt x="148" y="259"/>
                    </a:lnTo>
                    <a:lnTo>
                      <a:pt x="146" y="259"/>
                    </a:lnTo>
                    <a:lnTo>
                      <a:pt x="146" y="259"/>
                    </a:lnTo>
                    <a:lnTo>
                      <a:pt x="144" y="255"/>
                    </a:lnTo>
                    <a:lnTo>
                      <a:pt x="142" y="253"/>
                    </a:lnTo>
                    <a:lnTo>
                      <a:pt x="140" y="255"/>
                    </a:lnTo>
                    <a:lnTo>
                      <a:pt x="138" y="257"/>
                    </a:lnTo>
                    <a:lnTo>
                      <a:pt x="134" y="263"/>
                    </a:lnTo>
                    <a:lnTo>
                      <a:pt x="132" y="267"/>
                    </a:lnTo>
                    <a:lnTo>
                      <a:pt x="130" y="267"/>
                    </a:lnTo>
                    <a:lnTo>
                      <a:pt x="130" y="267"/>
                    </a:lnTo>
                    <a:lnTo>
                      <a:pt x="138" y="277"/>
                    </a:lnTo>
                    <a:lnTo>
                      <a:pt x="146" y="285"/>
                    </a:lnTo>
                    <a:lnTo>
                      <a:pt x="146" y="285"/>
                    </a:lnTo>
                    <a:lnTo>
                      <a:pt x="148" y="289"/>
                    </a:lnTo>
                    <a:lnTo>
                      <a:pt x="148" y="291"/>
                    </a:lnTo>
                    <a:lnTo>
                      <a:pt x="146" y="297"/>
                    </a:lnTo>
                    <a:lnTo>
                      <a:pt x="146" y="297"/>
                    </a:lnTo>
                    <a:lnTo>
                      <a:pt x="146" y="301"/>
                    </a:lnTo>
                    <a:lnTo>
                      <a:pt x="144" y="301"/>
                    </a:lnTo>
                    <a:lnTo>
                      <a:pt x="142" y="299"/>
                    </a:lnTo>
                    <a:lnTo>
                      <a:pt x="142" y="299"/>
                    </a:lnTo>
                    <a:lnTo>
                      <a:pt x="138" y="289"/>
                    </a:lnTo>
                    <a:lnTo>
                      <a:pt x="134" y="283"/>
                    </a:lnTo>
                    <a:lnTo>
                      <a:pt x="134" y="283"/>
                    </a:lnTo>
                    <a:lnTo>
                      <a:pt x="132" y="281"/>
                    </a:lnTo>
                    <a:lnTo>
                      <a:pt x="130" y="281"/>
                    </a:lnTo>
                    <a:lnTo>
                      <a:pt x="130" y="281"/>
                    </a:lnTo>
                    <a:lnTo>
                      <a:pt x="128" y="291"/>
                    </a:lnTo>
                    <a:lnTo>
                      <a:pt x="126" y="291"/>
                    </a:lnTo>
                    <a:lnTo>
                      <a:pt x="126" y="291"/>
                    </a:lnTo>
                    <a:lnTo>
                      <a:pt x="120" y="285"/>
                    </a:lnTo>
                    <a:lnTo>
                      <a:pt x="120" y="285"/>
                    </a:lnTo>
                    <a:lnTo>
                      <a:pt x="110" y="275"/>
                    </a:lnTo>
                    <a:lnTo>
                      <a:pt x="98" y="263"/>
                    </a:lnTo>
                    <a:lnTo>
                      <a:pt x="98" y="263"/>
                    </a:lnTo>
                    <a:lnTo>
                      <a:pt x="98" y="259"/>
                    </a:lnTo>
                    <a:lnTo>
                      <a:pt x="96" y="253"/>
                    </a:lnTo>
                    <a:lnTo>
                      <a:pt x="94" y="251"/>
                    </a:lnTo>
                    <a:lnTo>
                      <a:pt x="92" y="255"/>
                    </a:lnTo>
                    <a:lnTo>
                      <a:pt x="92" y="255"/>
                    </a:lnTo>
                    <a:lnTo>
                      <a:pt x="90" y="259"/>
                    </a:lnTo>
                    <a:lnTo>
                      <a:pt x="90" y="263"/>
                    </a:lnTo>
                    <a:lnTo>
                      <a:pt x="90" y="263"/>
                    </a:lnTo>
                    <a:lnTo>
                      <a:pt x="90" y="267"/>
                    </a:lnTo>
                    <a:lnTo>
                      <a:pt x="92" y="267"/>
                    </a:lnTo>
                    <a:lnTo>
                      <a:pt x="92" y="267"/>
                    </a:lnTo>
                    <a:lnTo>
                      <a:pt x="96" y="269"/>
                    </a:lnTo>
                    <a:lnTo>
                      <a:pt x="100" y="273"/>
                    </a:lnTo>
                    <a:lnTo>
                      <a:pt x="100" y="273"/>
                    </a:lnTo>
                    <a:lnTo>
                      <a:pt x="104" y="279"/>
                    </a:lnTo>
                    <a:lnTo>
                      <a:pt x="106" y="285"/>
                    </a:lnTo>
                    <a:lnTo>
                      <a:pt x="106" y="293"/>
                    </a:lnTo>
                    <a:lnTo>
                      <a:pt x="104" y="303"/>
                    </a:lnTo>
                    <a:lnTo>
                      <a:pt x="104" y="303"/>
                    </a:lnTo>
                    <a:lnTo>
                      <a:pt x="96" y="291"/>
                    </a:lnTo>
                    <a:lnTo>
                      <a:pt x="96" y="291"/>
                    </a:lnTo>
                    <a:lnTo>
                      <a:pt x="96" y="305"/>
                    </a:lnTo>
                    <a:lnTo>
                      <a:pt x="94" y="311"/>
                    </a:lnTo>
                    <a:lnTo>
                      <a:pt x="92" y="315"/>
                    </a:lnTo>
                    <a:lnTo>
                      <a:pt x="92" y="315"/>
                    </a:lnTo>
                    <a:lnTo>
                      <a:pt x="88" y="315"/>
                    </a:lnTo>
                    <a:lnTo>
                      <a:pt x="86" y="315"/>
                    </a:lnTo>
                    <a:lnTo>
                      <a:pt x="84" y="315"/>
                    </a:lnTo>
                    <a:lnTo>
                      <a:pt x="80" y="311"/>
                    </a:lnTo>
                    <a:lnTo>
                      <a:pt x="80" y="311"/>
                    </a:lnTo>
                    <a:lnTo>
                      <a:pt x="78" y="309"/>
                    </a:lnTo>
                    <a:lnTo>
                      <a:pt x="76" y="311"/>
                    </a:lnTo>
                    <a:lnTo>
                      <a:pt x="74" y="319"/>
                    </a:lnTo>
                    <a:lnTo>
                      <a:pt x="74" y="319"/>
                    </a:lnTo>
                    <a:lnTo>
                      <a:pt x="72" y="309"/>
                    </a:lnTo>
                    <a:lnTo>
                      <a:pt x="72" y="305"/>
                    </a:lnTo>
                    <a:lnTo>
                      <a:pt x="70" y="301"/>
                    </a:lnTo>
                    <a:lnTo>
                      <a:pt x="70" y="301"/>
                    </a:lnTo>
                    <a:lnTo>
                      <a:pt x="68" y="299"/>
                    </a:lnTo>
                    <a:lnTo>
                      <a:pt x="66" y="295"/>
                    </a:lnTo>
                    <a:lnTo>
                      <a:pt x="66" y="291"/>
                    </a:lnTo>
                    <a:lnTo>
                      <a:pt x="64" y="293"/>
                    </a:lnTo>
                    <a:lnTo>
                      <a:pt x="64" y="293"/>
                    </a:lnTo>
                    <a:lnTo>
                      <a:pt x="62" y="297"/>
                    </a:lnTo>
                    <a:lnTo>
                      <a:pt x="64" y="301"/>
                    </a:lnTo>
                    <a:lnTo>
                      <a:pt x="66" y="305"/>
                    </a:lnTo>
                    <a:lnTo>
                      <a:pt x="66" y="305"/>
                    </a:lnTo>
                    <a:lnTo>
                      <a:pt x="68" y="313"/>
                    </a:lnTo>
                    <a:lnTo>
                      <a:pt x="66" y="315"/>
                    </a:lnTo>
                    <a:lnTo>
                      <a:pt x="64" y="315"/>
                    </a:lnTo>
                    <a:lnTo>
                      <a:pt x="64" y="315"/>
                    </a:lnTo>
                    <a:lnTo>
                      <a:pt x="58" y="313"/>
                    </a:lnTo>
                    <a:lnTo>
                      <a:pt x="56" y="315"/>
                    </a:lnTo>
                    <a:lnTo>
                      <a:pt x="54" y="319"/>
                    </a:lnTo>
                    <a:lnTo>
                      <a:pt x="54" y="319"/>
                    </a:lnTo>
                    <a:lnTo>
                      <a:pt x="52" y="319"/>
                    </a:lnTo>
                    <a:lnTo>
                      <a:pt x="50" y="317"/>
                    </a:lnTo>
                    <a:lnTo>
                      <a:pt x="50" y="313"/>
                    </a:lnTo>
                    <a:lnTo>
                      <a:pt x="50" y="313"/>
                    </a:lnTo>
                    <a:lnTo>
                      <a:pt x="46" y="305"/>
                    </a:lnTo>
                    <a:lnTo>
                      <a:pt x="42" y="303"/>
                    </a:lnTo>
                    <a:lnTo>
                      <a:pt x="42" y="303"/>
                    </a:lnTo>
                    <a:lnTo>
                      <a:pt x="38" y="303"/>
                    </a:lnTo>
                    <a:lnTo>
                      <a:pt x="36" y="303"/>
                    </a:lnTo>
                    <a:lnTo>
                      <a:pt x="36" y="309"/>
                    </a:lnTo>
                    <a:lnTo>
                      <a:pt x="36" y="309"/>
                    </a:lnTo>
                    <a:lnTo>
                      <a:pt x="36" y="313"/>
                    </a:lnTo>
                    <a:lnTo>
                      <a:pt x="36" y="315"/>
                    </a:lnTo>
                    <a:lnTo>
                      <a:pt x="40" y="315"/>
                    </a:lnTo>
                    <a:lnTo>
                      <a:pt x="40" y="315"/>
                    </a:lnTo>
                    <a:lnTo>
                      <a:pt x="42" y="317"/>
                    </a:lnTo>
                    <a:lnTo>
                      <a:pt x="44" y="319"/>
                    </a:lnTo>
                    <a:lnTo>
                      <a:pt x="46" y="325"/>
                    </a:lnTo>
                    <a:lnTo>
                      <a:pt x="46" y="337"/>
                    </a:lnTo>
                    <a:lnTo>
                      <a:pt x="46" y="337"/>
                    </a:lnTo>
                    <a:lnTo>
                      <a:pt x="44" y="341"/>
                    </a:lnTo>
                    <a:lnTo>
                      <a:pt x="44" y="341"/>
                    </a:lnTo>
                    <a:lnTo>
                      <a:pt x="42" y="335"/>
                    </a:lnTo>
                    <a:lnTo>
                      <a:pt x="42" y="335"/>
                    </a:lnTo>
                    <a:lnTo>
                      <a:pt x="38" y="325"/>
                    </a:lnTo>
                    <a:lnTo>
                      <a:pt x="34" y="319"/>
                    </a:lnTo>
                    <a:lnTo>
                      <a:pt x="28" y="315"/>
                    </a:lnTo>
                    <a:lnTo>
                      <a:pt x="24" y="315"/>
                    </a:lnTo>
                    <a:lnTo>
                      <a:pt x="24" y="315"/>
                    </a:lnTo>
                    <a:lnTo>
                      <a:pt x="22" y="315"/>
                    </a:lnTo>
                    <a:lnTo>
                      <a:pt x="20" y="315"/>
                    </a:lnTo>
                    <a:lnTo>
                      <a:pt x="18" y="309"/>
                    </a:lnTo>
                    <a:lnTo>
                      <a:pt x="18" y="309"/>
                    </a:lnTo>
                    <a:lnTo>
                      <a:pt x="20" y="303"/>
                    </a:lnTo>
                    <a:lnTo>
                      <a:pt x="20" y="293"/>
                    </a:lnTo>
                    <a:lnTo>
                      <a:pt x="20" y="293"/>
                    </a:lnTo>
                    <a:lnTo>
                      <a:pt x="20" y="303"/>
                    </a:lnTo>
                    <a:lnTo>
                      <a:pt x="18" y="309"/>
                    </a:lnTo>
                    <a:lnTo>
                      <a:pt x="18"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0" name="Freeform 1276">
                <a:extLst>
                  <a:ext uri="{FF2B5EF4-FFF2-40B4-BE49-F238E27FC236}">
                    <a16:creationId xmlns:a16="http://schemas.microsoft.com/office/drawing/2014/main" id="{DC43AA8F-82AC-F0E2-B3E5-4E482F74B462}"/>
                  </a:ext>
                </a:extLst>
              </p:cNvPr>
              <p:cNvSpPr>
                <a:spLocks/>
              </p:cNvSpPr>
              <p:nvPr/>
            </p:nvSpPr>
            <p:spPr bwMode="auto">
              <a:xfrm>
                <a:off x="5306" y="1792"/>
                <a:ext cx="402" cy="315"/>
              </a:xfrm>
              <a:custGeom>
                <a:avLst/>
                <a:gdLst>
                  <a:gd name="T0" fmla="*/ 288 w 402"/>
                  <a:gd name="T1" fmla="*/ 243 h 315"/>
                  <a:gd name="T2" fmla="*/ 302 w 402"/>
                  <a:gd name="T3" fmla="*/ 237 h 315"/>
                  <a:gd name="T4" fmla="*/ 316 w 402"/>
                  <a:gd name="T5" fmla="*/ 275 h 315"/>
                  <a:gd name="T6" fmla="*/ 326 w 402"/>
                  <a:gd name="T7" fmla="*/ 237 h 315"/>
                  <a:gd name="T8" fmla="*/ 334 w 402"/>
                  <a:gd name="T9" fmla="*/ 217 h 315"/>
                  <a:gd name="T10" fmla="*/ 340 w 402"/>
                  <a:gd name="T11" fmla="*/ 231 h 315"/>
                  <a:gd name="T12" fmla="*/ 314 w 402"/>
                  <a:gd name="T13" fmla="*/ 188 h 315"/>
                  <a:gd name="T14" fmla="*/ 304 w 402"/>
                  <a:gd name="T15" fmla="*/ 156 h 315"/>
                  <a:gd name="T16" fmla="*/ 296 w 402"/>
                  <a:gd name="T17" fmla="*/ 180 h 315"/>
                  <a:gd name="T18" fmla="*/ 296 w 402"/>
                  <a:gd name="T19" fmla="*/ 154 h 315"/>
                  <a:gd name="T20" fmla="*/ 258 w 402"/>
                  <a:gd name="T21" fmla="*/ 136 h 315"/>
                  <a:gd name="T22" fmla="*/ 270 w 402"/>
                  <a:gd name="T23" fmla="*/ 160 h 315"/>
                  <a:gd name="T24" fmla="*/ 284 w 402"/>
                  <a:gd name="T25" fmla="*/ 188 h 315"/>
                  <a:gd name="T26" fmla="*/ 292 w 402"/>
                  <a:gd name="T27" fmla="*/ 203 h 315"/>
                  <a:gd name="T28" fmla="*/ 266 w 402"/>
                  <a:gd name="T29" fmla="*/ 172 h 315"/>
                  <a:gd name="T30" fmla="*/ 242 w 402"/>
                  <a:gd name="T31" fmla="*/ 172 h 315"/>
                  <a:gd name="T32" fmla="*/ 226 w 402"/>
                  <a:gd name="T33" fmla="*/ 166 h 315"/>
                  <a:gd name="T34" fmla="*/ 204 w 402"/>
                  <a:gd name="T35" fmla="*/ 168 h 315"/>
                  <a:gd name="T36" fmla="*/ 192 w 402"/>
                  <a:gd name="T37" fmla="*/ 178 h 315"/>
                  <a:gd name="T38" fmla="*/ 154 w 402"/>
                  <a:gd name="T39" fmla="*/ 126 h 315"/>
                  <a:gd name="T40" fmla="*/ 128 w 402"/>
                  <a:gd name="T41" fmla="*/ 138 h 315"/>
                  <a:gd name="T42" fmla="*/ 94 w 402"/>
                  <a:gd name="T43" fmla="*/ 124 h 315"/>
                  <a:gd name="T44" fmla="*/ 90 w 402"/>
                  <a:gd name="T45" fmla="*/ 142 h 315"/>
                  <a:gd name="T46" fmla="*/ 70 w 402"/>
                  <a:gd name="T47" fmla="*/ 124 h 315"/>
                  <a:gd name="T48" fmla="*/ 56 w 402"/>
                  <a:gd name="T49" fmla="*/ 138 h 315"/>
                  <a:gd name="T50" fmla="*/ 22 w 402"/>
                  <a:gd name="T51" fmla="*/ 114 h 315"/>
                  <a:gd name="T52" fmla="*/ 6 w 402"/>
                  <a:gd name="T53" fmla="*/ 92 h 315"/>
                  <a:gd name="T54" fmla="*/ 10 w 402"/>
                  <a:gd name="T55" fmla="*/ 80 h 315"/>
                  <a:gd name="T56" fmla="*/ 26 w 402"/>
                  <a:gd name="T57" fmla="*/ 86 h 315"/>
                  <a:gd name="T58" fmla="*/ 48 w 402"/>
                  <a:gd name="T59" fmla="*/ 108 h 315"/>
                  <a:gd name="T60" fmla="*/ 44 w 402"/>
                  <a:gd name="T61" fmla="*/ 66 h 315"/>
                  <a:gd name="T62" fmla="*/ 70 w 402"/>
                  <a:gd name="T63" fmla="*/ 92 h 315"/>
                  <a:gd name="T64" fmla="*/ 64 w 402"/>
                  <a:gd name="T65" fmla="*/ 62 h 315"/>
                  <a:gd name="T66" fmla="*/ 100 w 402"/>
                  <a:gd name="T67" fmla="*/ 72 h 315"/>
                  <a:gd name="T68" fmla="*/ 118 w 402"/>
                  <a:gd name="T69" fmla="*/ 60 h 315"/>
                  <a:gd name="T70" fmla="*/ 138 w 402"/>
                  <a:gd name="T71" fmla="*/ 78 h 315"/>
                  <a:gd name="T72" fmla="*/ 148 w 402"/>
                  <a:gd name="T73" fmla="*/ 72 h 315"/>
                  <a:gd name="T74" fmla="*/ 160 w 402"/>
                  <a:gd name="T75" fmla="*/ 70 h 315"/>
                  <a:gd name="T76" fmla="*/ 182 w 402"/>
                  <a:gd name="T77" fmla="*/ 84 h 315"/>
                  <a:gd name="T78" fmla="*/ 178 w 402"/>
                  <a:gd name="T79" fmla="*/ 44 h 315"/>
                  <a:gd name="T80" fmla="*/ 188 w 402"/>
                  <a:gd name="T81" fmla="*/ 34 h 315"/>
                  <a:gd name="T82" fmla="*/ 214 w 402"/>
                  <a:gd name="T83" fmla="*/ 70 h 315"/>
                  <a:gd name="T84" fmla="*/ 204 w 402"/>
                  <a:gd name="T85" fmla="*/ 92 h 315"/>
                  <a:gd name="T86" fmla="*/ 230 w 402"/>
                  <a:gd name="T87" fmla="*/ 118 h 315"/>
                  <a:gd name="T88" fmla="*/ 248 w 402"/>
                  <a:gd name="T89" fmla="*/ 94 h 315"/>
                  <a:gd name="T90" fmla="*/ 282 w 402"/>
                  <a:gd name="T91" fmla="*/ 120 h 315"/>
                  <a:gd name="T92" fmla="*/ 258 w 402"/>
                  <a:gd name="T93" fmla="*/ 90 h 315"/>
                  <a:gd name="T94" fmla="*/ 222 w 402"/>
                  <a:gd name="T95" fmla="*/ 92 h 315"/>
                  <a:gd name="T96" fmla="*/ 228 w 402"/>
                  <a:gd name="T97" fmla="*/ 62 h 315"/>
                  <a:gd name="T98" fmla="*/ 270 w 402"/>
                  <a:gd name="T99" fmla="*/ 72 h 315"/>
                  <a:gd name="T100" fmla="*/ 256 w 402"/>
                  <a:gd name="T101" fmla="*/ 14 h 315"/>
                  <a:gd name="T102" fmla="*/ 278 w 402"/>
                  <a:gd name="T103" fmla="*/ 32 h 315"/>
                  <a:gd name="T104" fmla="*/ 288 w 402"/>
                  <a:gd name="T105" fmla="*/ 48 h 315"/>
                  <a:gd name="T106" fmla="*/ 314 w 402"/>
                  <a:gd name="T107" fmla="*/ 102 h 315"/>
                  <a:gd name="T108" fmla="*/ 350 w 402"/>
                  <a:gd name="T109" fmla="*/ 193 h 315"/>
                  <a:gd name="T110" fmla="*/ 378 w 402"/>
                  <a:gd name="T111" fmla="*/ 176 h 315"/>
                  <a:gd name="T112" fmla="*/ 396 w 402"/>
                  <a:gd name="T113" fmla="*/ 243 h 315"/>
                  <a:gd name="T114" fmla="*/ 374 w 402"/>
                  <a:gd name="T115" fmla="*/ 263 h 315"/>
                  <a:gd name="T116" fmla="*/ 360 w 402"/>
                  <a:gd name="T117" fmla="*/ 295 h 315"/>
                  <a:gd name="T118" fmla="*/ 342 w 402"/>
                  <a:gd name="T119" fmla="*/ 259 h 315"/>
                  <a:gd name="T120" fmla="*/ 332 w 402"/>
                  <a:gd name="T121" fmla="*/ 293 h 315"/>
                  <a:gd name="T122" fmla="*/ 302 w 402"/>
                  <a:gd name="T123" fmla="*/ 31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2" h="315">
                    <a:moveTo>
                      <a:pt x="288" y="305"/>
                    </a:moveTo>
                    <a:lnTo>
                      <a:pt x="288" y="305"/>
                    </a:lnTo>
                    <a:lnTo>
                      <a:pt x="292" y="301"/>
                    </a:lnTo>
                    <a:lnTo>
                      <a:pt x="294" y="295"/>
                    </a:lnTo>
                    <a:lnTo>
                      <a:pt x="296" y="283"/>
                    </a:lnTo>
                    <a:lnTo>
                      <a:pt x="296" y="253"/>
                    </a:lnTo>
                    <a:lnTo>
                      <a:pt x="296" y="253"/>
                    </a:lnTo>
                    <a:lnTo>
                      <a:pt x="294" y="253"/>
                    </a:lnTo>
                    <a:lnTo>
                      <a:pt x="292" y="251"/>
                    </a:lnTo>
                    <a:lnTo>
                      <a:pt x="288" y="243"/>
                    </a:lnTo>
                    <a:lnTo>
                      <a:pt x="288" y="243"/>
                    </a:lnTo>
                    <a:lnTo>
                      <a:pt x="288" y="241"/>
                    </a:lnTo>
                    <a:lnTo>
                      <a:pt x="290" y="241"/>
                    </a:lnTo>
                    <a:lnTo>
                      <a:pt x="290" y="241"/>
                    </a:lnTo>
                    <a:lnTo>
                      <a:pt x="292" y="239"/>
                    </a:lnTo>
                    <a:lnTo>
                      <a:pt x="292" y="239"/>
                    </a:lnTo>
                    <a:lnTo>
                      <a:pt x="294" y="233"/>
                    </a:lnTo>
                    <a:lnTo>
                      <a:pt x="296" y="231"/>
                    </a:lnTo>
                    <a:lnTo>
                      <a:pt x="298" y="231"/>
                    </a:lnTo>
                    <a:lnTo>
                      <a:pt x="300" y="233"/>
                    </a:lnTo>
                    <a:lnTo>
                      <a:pt x="300" y="233"/>
                    </a:lnTo>
                    <a:lnTo>
                      <a:pt x="302" y="237"/>
                    </a:lnTo>
                    <a:lnTo>
                      <a:pt x="304" y="243"/>
                    </a:lnTo>
                    <a:lnTo>
                      <a:pt x="304" y="257"/>
                    </a:lnTo>
                    <a:lnTo>
                      <a:pt x="304" y="257"/>
                    </a:lnTo>
                    <a:lnTo>
                      <a:pt x="304" y="267"/>
                    </a:lnTo>
                    <a:lnTo>
                      <a:pt x="306" y="273"/>
                    </a:lnTo>
                    <a:lnTo>
                      <a:pt x="308" y="275"/>
                    </a:lnTo>
                    <a:lnTo>
                      <a:pt x="312" y="271"/>
                    </a:lnTo>
                    <a:lnTo>
                      <a:pt x="312" y="271"/>
                    </a:lnTo>
                    <a:lnTo>
                      <a:pt x="312" y="271"/>
                    </a:lnTo>
                    <a:lnTo>
                      <a:pt x="314" y="271"/>
                    </a:lnTo>
                    <a:lnTo>
                      <a:pt x="316" y="275"/>
                    </a:lnTo>
                    <a:lnTo>
                      <a:pt x="316" y="279"/>
                    </a:lnTo>
                    <a:lnTo>
                      <a:pt x="318" y="281"/>
                    </a:lnTo>
                    <a:lnTo>
                      <a:pt x="318" y="281"/>
                    </a:lnTo>
                    <a:lnTo>
                      <a:pt x="318" y="281"/>
                    </a:lnTo>
                    <a:lnTo>
                      <a:pt x="320" y="271"/>
                    </a:lnTo>
                    <a:lnTo>
                      <a:pt x="320" y="259"/>
                    </a:lnTo>
                    <a:lnTo>
                      <a:pt x="322" y="251"/>
                    </a:lnTo>
                    <a:lnTo>
                      <a:pt x="324" y="249"/>
                    </a:lnTo>
                    <a:lnTo>
                      <a:pt x="328" y="249"/>
                    </a:lnTo>
                    <a:lnTo>
                      <a:pt x="328" y="249"/>
                    </a:lnTo>
                    <a:lnTo>
                      <a:pt x="326" y="237"/>
                    </a:lnTo>
                    <a:lnTo>
                      <a:pt x="326" y="233"/>
                    </a:lnTo>
                    <a:lnTo>
                      <a:pt x="328" y="229"/>
                    </a:lnTo>
                    <a:lnTo>
                      <a:pt x="328" y="229"/>
                    </a:lnTo>
                    <a:lnTo>
                      <a:pt x="330" y="225"/>
                    </a:lnTo>
                    <a:lnTo>
                      <a:pt x="330" y="225"/>
                    </a:lnTo>
                    <a:lnTo>
                      <a:pt x="328" y="219"/>
                    </a:lnTo>
                    <a:lnTo>
                      <a:pt x="328" y="215"/>
                    </a:lnTo>
                    <a:lnTo>
                      <a:pt x="330" y="213"/>
                    </a:lnTo>
                    <a:lnTo>
                      <a:pt x="330" y="213"/>
                    </a:lnTo>
                    <a:lnTo>
                      <a:pt x="332" y="215"/>
                    </a:lnTo>
                    <a:lnTo>
                      <a:pt x="334" y="217"/>
                    </a:lnTo>
                    <a:lnTo>
                      <a:pt x="336" y="221"/>
                    </a:lnTo>
                    <a:lnTo>
                      <a:pt x="336" y="227"/>
                    </a:lnTo>
                    <a:lnTo>
                      <a:pt x="336" y="227"/>
                    </a:lnTo>
                    <a:lnTo>
                      <a:pt x="334" y="235"/>
                    </a:lnTo>
                    <a:lnTo>
                      <a:pt x="336" y="239"/>
                    </a:lnTo>
                    <a:lnTo>
                      <a:pt x="336" y="239"/>
                    </a:lnTo>
                    <a:lnTo>
                      <a:pt x="338" y="239"/>
                    </a:lnTo>
                    <a:lnTo>
                      <a:pt x="340" y="235"/>
                    </a:lnTo>
                    <a:lnTo>
                      <a:pt x="340" y="235"/>
                    </a:lnTo>
                    <a:lnTo>
                      <a:pt x="340" y="233"/>
                    </a:lnTo>
                    <a:lnTo>
                      <a:pt x="340" y="231"/>
                    </a:lnTo>
                    <a:lnTo>
                      <a:pt x="340" y="225"/>
                    </a:lnTo>
                    <a:lnTo>
                      <a:pt x="340" y="225"/>
                    </a:lnTo>
                    <a:lnTo>
                      <a:pt x="336" y="213"/>
                    </a:lnTo>
                    <a:lnTo>
                      <a:pt x="332" y="207"/>
                    </a:lnTo>
                    <a:lnTo>
                      <a:pt x="328" y="203"/>
                    </a:lnTo>
                    <a:lnTo>
                      <a:pt x="324" y="199"/>
                    </a:lnTo>
                    <a:lnTo>
                      <a:pt x="324" y="199"/>
                    </a:lnTo>
                    <a:lnTo>
                      <a:pt x="322" y="195"/>
                    </a:lnTo>
                    <a:lnTo>
                      <a:pt x="320" y="195"/>
                    </a:lnTo>
                    <a:lnTo>
                      <a:pt x="316" y="193"/>
                    </a:lnTo>
                    <a:lnTo>
                      <a:pt x="314" y="188"/>
                    </a:lnTo>
                    <a:lnTo>
                      <a:pt x="314" y="188"/>
                    </a:lnTo>
                    <a:lnTo>
                      <a:pt x="310" y="178"/>
                    </a:lnTo>
                    <a:lnTo>
                      <a:pt x="310" y="174"/>
                    </a:lnTo>
                    <a:lnTo>
                      <a:pt x="312" y="166"/>
                    </a:lnTo>
                    <a:lnTo>
                      <a:pt x="312" y="166"/>
                    </a:lnTo>
                    <a:lnTo>
                      <a:pt x="314" y="162"/>
                    </a:lnTo>
                    <a:lnTo>
                      <a:pt x="312" y="160"/>
                    </a:lnTo>
                    <a:lnTo>
                      <a:pt x="312" y="160"/>
                    </a:lnTo>
                    <a:lnTo>
                      <a:pt x="308" y="156"/>
                    </a:lnTo>
                    <a:lnTo>
                      <a:pt x="306" y="154"/>
                    </a:lnTo>
                    <a:lnTo>
                      <a:pt x="304" y="156"/>
                    </a:lnTo>
                    <a:lnTo>
                      <a:pt x="304" y="156"/>
                    </a:lnTo>
                    <a:lnTo>
                      <a:pt x="302" y="160"/>
                    </a:lnTo>
                    <a:lnTo>
                      <a:pt x="302" y="164"/>
                    </a:lnTo>
                    <a:lnTo>
                      <a:pt x="302" y="164"/>
                    </a:lnTo>
                    <a:lnTo>
                      <a:pt x="306" y="174"/>
                    </a:lnTo>
                    <a:lnTo>
                      <a:pt x="306" y="178"/>
                    </a:lnTo>
                    <a:lnTo>
                      <a:pt x="302" y="178"/>
                    </a:lnTo>
                    <a:lnTo>
                      <a:pt x="300" y="176"/>
                    </a:lnTo>
                    <a:lnTo>
                      <a:pt x="300" y="176"/>
                    </a:lnTo>
                    <a:lnTo>
                      <a:pt x="298" y="176"/>
                    </a:lnTo>
                    <a:lnTo>
                      <a:pt x="296" y="180"/>
                    </a:lnTo>
                    <a:lnTo>
                      <a:pt x="294" y="180"/>
                    </a:lnTo>
                    <a:lnTo>
                      <a:pt x="294" y="178"/>
                    </a:lnTo>
                    <a:lnTo>
                      <a:pt x="294" y="178"/>
                    </a:lnTo>
                    <a:lnTo>
                      <a:pt x="290" y="170"/>
                    </a:lnTo>
                    <a:lnTo>
                      <a:pt x="290" y="162"/>
                    </a:lnTo>
                    <a:lnTo>
                      <a:pt x="290" y="162"/>
                    </a:lnTo>
                    <a:lnTo>
                      <a:pt x="290" y="158"/>
                    </a:lnTo>
                    <a:lnTo>
                      <a:pt x="292" y="156"/>
                    </a:lnTo>
                    <a:lnTo>
                      <a:pt x="294" y="156"/>
                    </a:lnTo>
                    <a:lnTo>
                      <a:pt x="296" y="154"/>
                    </a:lnTo>
                    <a:lnTo>
                      <a:pt x="296" y="154"/>
                    </a:lnTo>
                    <a:lnTo>
                      <a:pt x="294" y="148"/>
                    </a:lnTo>
                    <a:lnTo>
                      <a:pt x="292" y="146"/>
                    </a:lnTo>
                    <a:lnTo>
                      <a:pt x="292" y="146"/>
                    </a:lnTo>
                    <a:lnTo>
                      <a:pt x="284" y="144"/>
                    </a:lnTo>
                    <a:lnTo>
                      <a:pt x="278" y="140"/>
                    </a:lnTo>
                    <a:lnTo>
                      <a:pt x="270" y="138"/>
                    </a:lnTo>
                    <a:lnTo>
                      <a:pt x="268" y="138"/>
                    </a:lnTo>
                    <a:lnTo>
                      <a:pt x="264" y="138"/>
                    </a:lnTo>
                    <a:lnTo>
                      <a:pt x="264" y="138"/>
                    </a:lnTo>
                    <a:lnTo>
                      <a:pt x="260" y="138"/>
                    </a:lnTo>
                    <a:lnTo>
                      <a:pt x="258" y="136"/>
                    </a:lnTo>
                    <a:lnTo>
                      <a:pt x="256" y="136"/>
                    </a:lnTo>
                    <a:lnTo>
                      <a:pt x="254" y="140"/>
                    </a:lnTo>
                    <a:lnTo>
                      <a:pt x="254" y="140"/>
                    </a:lnTo>
                    <a:lnTo>
                      <a:pt x="254" y="148"/>
                    </a:lnTo>
                    <a:lnTo>
                      <a:pt x="256" y="150"/>
                    </a:lnTo>
                    <a:lnTo>
                      <a:pt x="262" y="156"/>
                    </a:lnTo>
                    <a:lnTo>
                      <a:pt x="262" y="156"/>
                    </a:lnTo>
                    <a:lnTo>
                      <a:pt x="264" y="160"/>
                    </a:lnTo>
                    <a:lnTo>
                      <a:pt x="268" y="162"/>
                    </a:lnTo>
                    <a:lnTo>
                      <a:pt x="268" y="162"/>
                    </a:lnTo>
                    <a:lnTo>
                      <a:pt x="270" y="160"/>
                    </a:lnTo>
                    <a:lnTo>
                      <a:pt x="272" y="148"/>
                    </a:lnTo>
                    <a:lnTo>
                      <a:pt x="272" y="148"/>
                    </a:lnTo>
                    <a:lnTo>
                      <a:pt x="276" y="150"/>
                    </a:lnTo>
                    <a:lnTo>
                      <a:pt x="280" y="154"/>
                    </a:lnTo>
                    <a:lnTo>
                      <a:pt x="280" y="154"/>
                    </a:lnTo>
                    <a:lnTo>
                      <a:pt x="284" y="162"/>
                    </a:lnTo>
                    <a:lnTo>
                      <a:pt x="286" y="168"/>
                    </a:lnTo>
                    <a:lnTo>
                      <a:pt x="284" y="178"/>
                    </a:lnTo>
                    <a:lnTo>
                      <a:pt x="284" y="178"/>
                    </a:lnTo>
                    <a:lnTo>
                      <a:pt x="284" y="184"/>
                    </a:lnTo>
                    <a:lnTo>
                      <a:pt x="284" y="188"/>
                    </a:lnTo>
                    <a:lnTo>
                      <a:pt x="284" y="188"/>
                    </a:lnTo>
                    <a:lnTo>
                      <a:pt x="286" y="195"/>
                    </a:lnTo>
                    <a:lnTo>
                      <a:pt x="288" y="197"/>
                    </a:lnTo>
                    <a:lnTo>
                      <a:pt x="288" y="197"/>
                    </a:lnTo>
                    <a:lnTo>
                      <a:pt x="288" y="197"/>
                    </a:lnTo>
                    <a:lnTo>
                      <a:pt x="292" y="193"/>
                    </a:lnTo>
                    <a:lnTo>
                      <a:pt x="292" y="193"/>
                    </a:lnTo>
                    <a:lnTo>
                      <a:pt x="294" y="197"/>
                    </a:lnTo>
                    <a:lnTo>
                      <a:pt x="294" y="197"/>
                    </a:lnTo>
                    <a:lnTo>
                      <a:pt x="292" y="203"/>
                    </a:lnTo>
                    <a:lnTo>
                      <a:pt x="292" y="203"/>
                    </a:lnTo>
                    <a:lnTo>
                      <a:pt x="290" y="207"/>
                    </a:lnTo>
                    <a:lnTo>
                      <a:pt x="288" y="207"/>
                    </a:lnTo>
                    <a:lnTo>
                      <a:pt x="286" y="205"/>
                    </a:lnTo>
                    <a:lnTo>
                      <a:pt x="286" y="205"/>
                    </a:lnTo>
                    <a:lnTo>
                      <a:pt x="282" y="197"/>
                    </a:lnTo>
                    <a:lnTo>
                      <a:pt x="278" y="188"/>
                    </a:lnTo>
                    <a:lnTo>
                      <a:pt x="278" y="188"/>
                    </a:lnTo>
                    <a:lnTo>
                      <a:pt x="274" y="178"/>
                    </a:lnTo>
                    <a:lnTo>
                      <a:pt x="270" y="174"/>
                    </a:lnTo>
                    <a:lnTo>
                      <a:pt x="270" y="174"/>
                    </a:lnTo>
                    <a:lnTo>
                      <a:pt x="266" y="172"/>
                    </a:lnTo>
                    <a:lnTo>
                      <a:pt x="264" y="172"/>
                    </a:lnTo>
                    <a:lnTo>
                      <a:pt x="260" y="184"/>
                    </a:lnTo>
                    <a:lnTo>
                      <a:pt x="260" y="184"/>
                    </a:lnTo>
                    <a:lnTo>
                      <a:pt x="258" y="180"/>
                    </a:lnTo>
                    <a:lnTo>
                      <a:pt x="256" y="178"/>
                    </a:lnTo>
                    <a:lnTo>
                      <a:pt x="252" y="176"/>
                    </a:lnTo>
                    <a:lnTo>
                      <a:pt x="246" y="178"/>
                    </a:lnTo>
                    <a:lnTo>
                      <a:pt x="244" y="176"/>
                    </a:lnTo>
                    <a:lnTo>
                      <a:pt x="242" y="174"/>
                    </a:lnTo>
                    <a:lnTo>
                      <a:pt x="242" y="174"/>
                    </a:lnTo>
                    <a:lnTo>
                      <a:pt x="242" y="172"/>
                    </a:lnTo>
                    <a:lnTo>
                      <a:pt x="240" y="174"/>
                    </a:lnTo>
                    <a:lnTo>
                      <a:pt x="242" y="186"/>
                    </a:lnTo>
                    <a:lnTo>
                      <a:pt x="242" y="186"/>
                    </a:lnTo>
                    <a:lnTo>
                      <a:pt x="244" y="188"/>
                    </a:lnTo>
                    <a:lnTo>
                      <a:pt x="242" y="193"/>
                    </a:lnTo>
                    <a:lnTo>
                      <a:pt x="242" y="193"/>
                    </a:lnTo>
                    <a:lnTo>
                      <a:pt x="238" y="191"/>
                    </a:lnTo>
                    <a:lnTo>
                      <a:pt x="236" y="184"/>
                    </a:lnTo>
                    <a:lnTo>
                      <a:pt x="230" y="172"/>
                    </a:lnTo>
                    <a:lnTo>
                      <a:pt x="230" y="172"/>
                    </a:lnTo>
                    <a:lnTo>
                      <a:pt x="226" y="166"/>
                    </a:lnTo>
                    <a:lnTo>
                      <a:pt x="222" y="162"/>
                    </a:lnTo>
                    <a:lnTo>
                      <a:pt x="220" y="162"/>
                    </a:lnTo>
                    <a:lnTo>
                      <a:pt x="218" y="164"/>
                    </a:lnTo>
                    <a:lnTo>
                      <a:pt x="214" y="172"/>
                    </a:lnTo>
                    <a:lnTo>
                      <a:pt x="214" y="172"/>
                    </a:lnTo>
                    <a:lnTo>
                      <a:pt x="214" y="174"/>
                    </a:lnTo>
                    <a:lnTo>
                      <a:pt x="212" y="176"/>
                    </a:lnTo>
                    <a:lnTo>
                      <a:pt x="210" y="174"/>
                    </a:lnTo>
                    <a:lnTo>
                      <a:pt x="210" y="174"/>
                    </a:lnTo>
                    <a:lnTo>
                      <a:pt x="206" y="168"/>
                    </a:lnTo>
                    <a:lnTo>
                      <a:pt x="204" y="168"/>
                    </a:lnTo>
                    <a:lnTo>
                      <a:pt x="202" y="168"/>
                    </a:lnTo>
                    <a:lnTo>
                      <a:pt x="198" y="174"/>
                    </a:lnTo>
                    <a:lnTo>
                      <a:pt x="194" y="184"/>
                    </a:lnTo>
                    <a:lnTo>
                      <a:pt x="194" y="184"/>
                    </a:lnTo>
                    <a:lnTo>
                      <a:pt x="194" y="188"/>
                    </a:lnTo>
                    <a:lnTo>
                      <a:pt x="192" y="188"/>
                    </a:lnTo>
                    <a:lnTo>
                      <a:pt x="192" y="188"/>
                    </a:lnTo>
                    <a:lnTo>
                      <a:pt x="192" y="188"/>
                    </a:lnTo>
                    <a:lnTo>
                      <a:pt x="190" y="184"/>
                    </a:lnTo>
                    <a:lnTo>
                      <a:pt x="192" y="178"/>
                    </a:lnTo>
                    <a:lnTo>
                      <a:pt x="192" y="178"/>
                    </a:lnTo>
                    <a:lnTo>
                      <a:pt x="192" y="166"/>
                    </a:lnTo>
                    <a:lnTo>
                      <a:pt x="190" y="162"/>
                    </a:lnTo>
                    <a:lnTo>
                      <a:pt x="188" y="160"/>
                    </a:lnTo>
                    <a:lnTo>
                      <a:pt x="188" y="160"/>
                    </a:lnTo>
                    <a:lnTo>
                      <a:pt x="178" y="154"/>
                    </a:lnTo>
                    <a:lnTo>
                      <a:pt x="172" y="148"/>
                    </a:lnTo>
                    <a:lnTo>
                      <a:pt x="170" y="136"/>
                    </a:lnTo>
                    <a:lnTo>
                      <a:pt x="170" y="136"/>
                    </a:lnTo>
                    <a:lnTo>
                      <a:pt x="166" y="130"/>
                    </a:lnTo>
                    <a:lnTo>
                      <a:pt x="160" y="126"/>
                    </a:lnTo>
                    <a:lnTo>
                      <a:pt x="154" y="126"/>
                    </a:lnTo>
                    <a:lnTo>
                      <a:pt x="150" y="128"/>
                    </a:lnTo>
                    <a:lnTo>
                      <a:pt x="150" y="128"/>
                    </a:lnTo>
                    <a:lnTo>
                      <a:pt x="148" y="134"/>
                    </a:lnTo>
                    <a:lnTo>
                      <a:pt x="148" y="134"/>
                    </a:lnTo>
                    <a:lnTo>
                      <a:pt x="144" y="144"/>
                    </a:lnTo>
                    <a:lnTo>
                      <a:pt x="140" y="150"/>
                    </a:lnTo>
                    <a:lnTo>
                      <a:pt x="138" y="150"/>
                    </a:lnTo>
                    <a:lnTo>
                      <a:pt x="136" y="150"/>
                    </a:lnTo>
                    <a:lnTo>
                      <a:pt x="132" y="142"/>
                    </a:lnTo>
                    <a:lnTo>
                      <a:pt x="132" y="142"/>
                    </a:lnTo>
                    <a:lnTo>
                      <a:pt x="128" y="138"/>
                    </a:lnTo>
                    <a:lnTo>
                      <a:pt x="126" y="134"/>
                    </a:lnTo>
                    <a:lnTo>
                      <a:pt x="122" y="134"/>
                    </a:lnTo>
                    <a:lnTo>
                      <a:pt x="120" y="136"/>
                    </a:lnTo>
                    <a:lnTo>
                      <a:pt x="120" y="136"/>
                    </a:lnTo>
                    <a:lnTo>
                      <a:pt x="114" y="138"/>
                    </a:lnTo>
                    <a:lnTo>
                      <a:pt x="108" y="138"/>
                    </a:lnTo>
                    <a:lnTo>
                      <a:pt x="102" y="134"/>
                    </a:lnTo>
                    <a:lnTo>
                      <a:pt x="98" y="124"/>
                    </a:lnTo>
                    <a:lnTo>
                      <a:pt x="98" y="124"/>
                    </a:lnTo>
                    <a:lnTo>
                      <a:pt x="96" y="124"/>
                    </a:lnTo>
                    <a:lnTo>
                      <a:pt x="94" y="124"/>
                    </a:lnTo>
                    <a:lnTo>
                      <a:pt x="94" y="124"/>
                    </a:lnTo>
                    <a:lnTo>
                      <a:pt x="96" y="134"/>
                    </a:lnTo>
                    <a:lnTo>
                      <a:pt x="98" y="140"/>
                    </a:lnTo>
                    <a:lnTo>
                      <a:pt x="98" y="140"/>
                    </a:lnTo>
                    <a:lnTo>
                      <a:pt x="100" y="144"/>
                    </a:lnTo>
                    <a:lnTo>
                      <a:pt x="100" y="150"/>
                    </a:lnTo>
                    <a:lnTo>
                      <a:pt x="100" y="150"/>
                    </a:lnTo>
                    <a:lnTo>
                      <a:pt x="98" y="154"/>
                    </a:lnTo>
                    <a:lnTo>
                      <a:pt x="96" y="152"/>
                    </a:lnTo>
                    <a:lnTo>
                      <a:pt x="96" y="152"/>
                    </a:lnTo>
                    <a:lnTo>
                      <a:pt x="90" y="142"/>
                    </a:lnTo>
                    <a:lnTo>
                      <a:pt x="88" y="136"/>
                    </a:lnTo>
                    <a:lnTo>
                      <a:pt x="86" y="126"/>
                    </a:lnTo>
                    <a:lnTo>
                      <a:pt x="86" y="126"/>
                    </a:lnTo>
                    <a:lnTo>
                      <a:pt x="84" y="118"/>
                    </a:lnTo>
                    <a:lnTo>
                      <a:pt x="84" y="118"/>
                    </a:lnTo>
                    <a:lnTo>
                      <a:pt x="82" y="122"/>
                    </a:lnTo>
                    <a:lnTo>
                      <a:pt x="82" y="122"/>
                    </a:lnTo>
                    <a:lnTo>
                      <a:pt x="78" y="126"/>
                    </a:lnTo>
                    <a:lnTo>
                      <a:pt x="76" y="126"/>
                    </a:lnTo>
                    <a:lnTo>
                      <a:pt x="70" y="124"/>
                    </a:lnTo>
                    <a:lnTo>
                      <a:pt x="70" y="124"/>
                    </a:lnTo>
                    <a:lnTo>
                      <a:pt x="68" y="122"/>
                    </a:lnTo>
                    <a:lnTo>
                      <a:pt x="66" y="124"/>
                    </a:lnTo>
                    <a:lnTo>
                      <a:pt x="66" y="130"/>
                    </a:lnTo>
                    <a:lnTo>
                      <a:pt x="66" y="130"/>
                    </a:lnTo>
                    <a:lnTo>
                      <a:pt x="66" y="136"/>
                    </a:lnTo>
                    <a:lnTo>
                      <a:pt x="64" y="140"/>
                    </a:lnTo>
                    <a:lnTo>
                      <a:pt x="62" y="140"/>
                    </a:lnTo>
                    <a:lnTo>
                      <a:pt x="60" y="138"/>
                    </a:lnTo>
                    <a:lnTo>
                      <a:pt x="60" y="138"/>
                    </a:lnTo>
                    <a:lnTo>
                      <a:pt x="58" y="136"/>
                    </a:lnTo>
                    <a:lnTo>
                      <a:pt x="56" y="138"/>
                    </a:lnTo>
                    <a:lnTo>
                      <a:pt x="54" y="140"/>
                    </a:lnTo>
                    <a:lnTo>
                      <a:pt x="52" y="140"/>
                    </a:lnTo>
                    <a:lnTo>
                      <a:pt x="52" y="140"/>
                    </a:lnTo>
                    <a:lnTo>
                      <a:pt x="42" y="132"/>
                    </a:lnTo>
                    <a:lnTo>
                      <a:pt x="34" y="120"/>
                    </a:lnTo>
                    <a:lnTo>
                      <a:pt x="34" y="120"/>
                    </a:lnTo>
                    <a:lnTo>
                      <a:pt x="30" y="114"/>
                    </a:lnTo>
                    <a:lnTo>
                      <a:pt x="26" y="112"/>
                    </a:lnTo>
                    <a:lnTo>
                      <a:pt x="26" y="112"/>
                    </a:lnTo>
                    <a:lnTo>
                      <a:pt x="24" y="112"/>
                    </a:lnTo>
                    <a:lnTo>
                      <a:pt x="22" y="114"/>
                    </a:lnTo>
                    <a:lnTo>
                      <a:pt x="20" y="120"/>
                    </a:lnTo>
                    <a:lnTo>
                      <a:pt x="22" y="136"/>
                    </a:lnTo>
                    <a:lnTo>
                      <a:pt x="22" y="136"/>
                    </a:lnTo>
                    <a:lnTo>
                      <a:pt x="18" y="136"/>
                    </a:lnTo>
                    <a:lnTo>
                      <a:pt x="14" y="134"/>
                    </a:lnTo>
                    <a:lnTo>
                      <a:pt x="10" y="126"/>
                    </a:lnTo>
                    <a:lnTo>
                      <a:pt x="8" y="114"/>
                    </a:lnTo>
                    <a:lnTo>
                      <a:pt x="8" y="100"/>
                    </a:lnTo>
                    <a:lnTo>
                      <a:pt x="8" y="100"/>
                    </a:lnTo>
                    <a:lnTo>
                      <a:pt x="8" y="94"/>
                    </a:lnTo>
                    <a:lnTo>
                      <a:pt x="6" y="92"/>
                    </a:lnTo>
                    <a:lnTo>
                      <a:pt x="4" y="90"/>
                    </a:lnTo>
                    <a:lnTo>
                      <a:pt x="4" y="90"/>
                    </a:lnTo>
                    <a:lnTo>
                      <a:pt x="0" y="86"/>
                    </a:lnTo>
                    <a:lnTo>
                      <a:pt x="0" y="82"/>
                    </a:lnTo>
                    <a:lnTo>
                      <a:pt x="4" y="76"/>
                    </a:lnTo>
                    <a:lnTo>
                      <a:pt x="4" y="76"/>
                    </a:lnTo>
                    <a:lnTo>
                      <a:pt x="4" y="76"/>
                    </a:lnTo>
                    <a:lnTo>
                      <a:pt x="4" y="76"/>
                    </a:lnTo>
                    <a:lnTo>
                      <a:pt x="6" y="78"/>
                    </a:lnTo>
                    <a:lnTo>
                      <a:pt x="8" y="78"/>
                    </a:lnTo>
                    <a:lnTo>
                      <a:pt x="10" y="80"/>
                    </a:lnTo>
                    <a:lnTo>
                      <a:pt x="12" y="84"/>
                    </a:lnTo>
                    <a:lnTo>
                      <a:pt x="12" y="84"/>
                    </a:lnTo>
                    <a:lnTo>
                      <a:pt x="14" y="86"/>
                    </a:lnTo>
                    <a:lnTo>
                      <a:pt x="14" y="86"/>
                    </a:lnTo>
                    <a:lnTo>
                      <a:pt x="22" y="98"/>
                    </a:lnTo>
                    <a:lnTo>
                      <a:pt x="22" y="98"/>
                    </a:lnTo>
                    <a:lnTo>
                      <a:pt x="24" y="100"/>
                    </a:lnTo>
                    <a:lnTo>
                      <a:pt x="24" y="94"/>
                    </a:lnTo>
                    <a:lnTo>
                      <a:pt x="24" y="94"/>
                    </a:lnTo>
                    <a:lnTo>
                      <a:pt x="26" y="88"/>
                    </a:lnTo>
                    <a:lnTo>
                      <a:pt x="26" y="86"/>
                    </a:lnTo>
                    <a:lnTo>
                      <a:pt x="28" y="88"/>
                    </a:lnTo>
                    <a:lnTo>
                      <a:pt x="28" y="90"/>
                    </a:lnTo>
                    <a:lnTo>
                      <a:pt x="28" y="90"/>
                    </a:lnTo>
                    <a:lnTo>
                      <a:pt x="32" y="100"/>
                    </a:lnTo>
                    <a:lnTo>
                      <a:pt x="34" y="100"/>
                    </a:lnTo>
                    <a:lnTo>
                      <a:pt x="34" y="100"/>
                    </a:lnTo>
                    <a:lnTo>
                      <a:pt x="38" y="96"/>
                    </a:lnTo>
                    <a:lnTo>
                      <a:pt x="42" y="90"/>
                    </a:lnTo>
                    <a:lnTo>
                      <a:pt x="42" y="90"/>
                    </a:lnTo>
                    <a:lnTo>
                      <a:pt x="44" y="98"/>
                    </a:lnTo>
                    <a:lnTo>
                      <a:pt x="48" y="108"/>
                    </a:lnTo>
                    <a:lnTo>
                      <a:pt x="48" y="108"/>
                    </a:lnTo>
                    <a:lnTo>
                      <a:pt x="44" y="98"/>
                    </a:lnTo>
                    <a:lnTo>
                      <a:pt x="42" y="90"/>
                    </a:lnTo>
                    <a:lnTo>
                      <a:pt x="42" y="90"/>
                    </a:lnTo>
                    <a:lnTo>
                      <a:pt x="42" y="78"/>
                    </a:lnTo>
                    <a:lnTo>
                      <a:pt x="42" y="78"/>
                    </a:lnTo>
                    <a:lnTo>
                      <a:pt x="42" y="70"/>
                    </a:lnTo>
                    <a:lnTo>
                      <a:pt x="42" y="68"/>
                    </a:lnTo>
                    <a:lnTo>
                      <a:pt x="44" y="66"/>
                    </a:lnTo>
                    <a:lnTo>
                      <a:pt x="44" y="66"/>
                    </a:lnTo>
                    <a:lnTo>
                      <a:pt x="44" y="66"/>
                    </a:lnTo>
                    <a:lnTo>
                      <a:pt x="44" y="70"/>
                    </a:lnTo>
                    <a:lnTo>
                      <a:pt x="44" y="76"/>
                    </a:lnTo>
                    <a:lnTo>
                      <a:pt x="44" y="76"/>
                    </a:lnTo>
                    <a:lnTo>
                      <a:pt x="46" y="80"/>
                    </a:lnTo>
                    <a:lnTo>
                      <a:pt x="48" y="80"/>
                    </a:lnTo>
                    <a:lnTo>
                      <a:pt x="48" y="80"/>
                    </a:lnTo>
                    <a:lnTo>
                      <a:pt x="52" y="84"/>
                    </a:lnTo>
                    <a:lnTo>
                      <a:pt x="56" y="88"/>
                    </a:lnTo>
                    <a:lnTo>
                      <a:pt x="66" y="90"/>
                    </a:lnTo>
                    <a:lnTo>
                      <a:pt x="66" y="90"/>
                    </a:lnTo>
                    <a:lnTo>
                      <a:pt x="70" y="92"/>
                    </a:lnTo>
                    <a:lnTo>
                      <a:pt x="72" y="94"/>
                    </a:lnTo>
                    <a:lnTo>
                      <a:pt x="74" y="98"/>
                    </a:lnTo>
                    <a:lnTo>
                      <a:pt x="74" y="98"/>
                    </a:lnTo>
                    <a:lnTo>
                      <a:pt x="72" y="90"/>
                    </a:lnTo>
                    <a:lnTo>
                      <a:pt x="70" y="82"/>
                    </a:lnTo>
                    <a:lnTo>
                      <a:pt x="64" y="74"/>
                    </a:lnTo>
                    <a:lnTo>
                      <a:pt x="64" y="74"/>
                    </a:lnTo>
                    <a:lnTo>
                      <a:pt x="62" y="70"/>
                    </a:lnTo>
                    <a:lnTo>
                      <a:pt x="62" y="64"/>
                    </a:lnTo>
                    <a:lnTo>
                      <a:pt x="62" y="64"/>
                    </a:lnTo>
                    <a:lnTo>
                      <a:pt x="64" y="62"/>
                    </a:lnTo>
                    <a:lnTo>
                      <a:pt x="64" y="62"/>
                    </a:lnTo>
                    <a:lnTo>
                      <a:pt x="68" y="66"/>
                    </a:lnTo>
                    <a:lnTo>
                      <a:pt x="68" y="66"/>
                    </a:lnTo>
                    <a:lnTo>
                      <a:pt x="74" y="78"/>
                    </a:lnTo>
                    <a:lnTo>
                      <a:pt x="74" y="78"/>
                    </a:lnTo>
                    <a:lnTo>
                      <a:pt x="80" y="80"/>
                    </a:lnTo>
                    <a:lnTo>
                      <a:pt x="86" y="80"/>
                    </a:lnTo>
                    <a:lnTo>
                      <a:pt x="86" y="80"/>
                    </a:lnTo>
                    <a:lnTo>
                      <a:pt x="92" y="76"/>
                    </a:lnTo>
                    <a:lnTo>
                      <a:pt x="98" y="72"/>
                    </a:lnTo>
                    <a:lnTo>
                      <a:pt x="100" y="72"/>
                    </a:lnTo>
                    <a:lnTo>
                      <a:pt x="102" y="74"/>
                    </a:lnTo>
                    <a:lnTo>
                      <a:pt x="106" y="78"/>
                    </a:lnTo>
                    <a:lnTo>
                      <a:pt x="108" y="86"/>
                    </a:lnTo>
                    <a:lnTo>
                      <a:pt x="108" y="86"/>
                    </a:lnTo>
                    <a:lnTo>
                      <a:pt x="110" y="88"/>
                    </a:lnTo>
                    <a:lnTo>
                      <a:pt x="110" y="90"/>
                    </a:lnTo>
                    <a:lnTo>
                      <a:pt x="112" y="86"/>
                    </a:lnTo>
                    <a:lnTo>
                      <a:pt x="112" y="80"/>
                    </a:lnTo>
                    <a:lnTo>
                      <a:pt x="112" y="80"/>
                    </a:lnTo>
                    <a:lnTo>
                      <a:pt x="114" y="66"/>
                    </a:lnTo>
                    <a:lnTo>
                      <a:pt x="118" y="60"/>
                    </a:lnTo>
                    <a:lnTo>
                      <a:pt x="118" y="60"/>
                    </a:lnTo>
                    <a:lnTo>
                      <a:pt x="122" y="60"/>
                    </a:lnTo>
                    <a:lnTo>
                      <a:pt x="126" y="68"/>
                    </a:lnTo>
                    <a:lnTo>
                      <a:pt x="126" y="68"/>
                    </a:lnTo>
                    <a:lnTo>
                      <a:pt x="128" y="70"/>
                    </a:lnTo>
                    <a:lnTo>
                      <a:pt x="130" y="72"/>
                    </a:lnTo>
                    <a:lnTo>
                      <a:pt x="134" y="70"/>
                    </a:lnTo>
                    <a:lnTo>
                      <a:pt x="134" y="70"/>
                    </a:lnTo>
                    <a:lnTo>
                      <a:pt x="138" y="68"/>
                    </a:lnTo>
                    <a:lnTo>
                      <a:pt x="138" y="70"/>
                    </a:lnTo>
                    <a:lnTo>
                      <a:pt x="138" y="78"/>
                    </a:lnTo>
                    <a:lnTo>
                      <a:pt x="138" y="78"/>
                    </a:lnTo>
                    <a:lnTo>
                      <a:pt x="138" y="82"/>
                    </a:lnTo>
                    <a:lnTo>
                      <a:pt x="142" y="88"/>
                    </a:lnTo>
                    <a:lnTo>
                      <a:pt x="146" y="92"/>
                    </a:lnTo>
                    <a:lnTo>
                      <a:pt x="148" y="94"/>
                    </a:lnTo>
                    <a:lnTo>
                      <a:pt x="148" y="94"/>
                    </a:lnTo>
                    <a:lnTo>
                      <a:pt x="148" y="88"/>
                    </a:lnTo>
                    <a:lnTo>
                      <a:pt x="146" y="74"/>
                    </a:lnTo>
                    <a:lnTo>
                      <a:pt x="146" y="74"/>
                    </a:lnTo>
                    <a:lnTo>
                      <a:pt x="146" y="72"/>
                    </a:lnTo>
                    <a:lnTo>
                      <a:pt x="148" y="72"/>
                    </a:lnTo>
                    <a:lnTo>
                      <a:pt x="150" y="72"/>
                    </a:lnTo>
                    <a:lnTo>
                      <a:pt x="150" y="74"/>
                    </a:lnTo>
                    <a:lnTo>
                      <a:pt x="150" y="72"/>
                    </a:lnTo>
                    <a:lnTo>
                      <a:pt x="150" y="72"/>
                    </a:lnTo>
                    <a:lnTo>
                      <a:pt x="150" y="72"/>
                    </a:lnTo>
                    <a:lnTo>
                      <a:pt x="150" y="68"/>
                    </a:lnTo>
                    <a:lnTo>
                      <a:pt x="152" y="66"/>
                    </a:lnTo>
                    <a:lnTo>
                      <a:pt x="154" y="66"/>
                    </a:lnTo>
                    <a:lnTo>
                      <a:pt x="154" y="66"/>
                    </a:lnTo>
                    <a:lnTo>
                      <a:pt x="158" y="70"/>
                    </a:lnTo>
                    <a:lnTo>
                      <a:pt x="160" y="70"/>
                    </a:lnTo>
                    <a:lnTo>
                      <a:pt x="160" y="66"/>
                    </a:lnTo>
                    <a:lnTo>
                      <a:pt x="160" y="66"/>
                    </a:lnTo>
                    <a:lnTo>
                      <a:pt x="164" y="58"/>
                    </a:lnTo>
                    <a:lnTo>
                      <a:pt x="164" y="58"/>
                    </a:lnTo>
                    <a:lnTo>
                      <a:pt x="166" y="60"/>
                    </a:lnTo>
                    <a:lnTo>
                      <a:pt x="170" y="68"/>
                    </a:lnTo>
                    <a:lnTo>
                      <a:pt x="170" y="68"/>
                    </a:lnTo>
                    <a:lnTo>
                      <a:pt x="176" y="78"/>
                    </a:lnTo>
                    <a:lnTo>
                      <a:pt x="178" y="82"/>
                    </a:lnTo>
                    <a:lnTo>
                      <a:pt x="182" y="84"/>
                    </a:lnTo>
                    <a:lnTo>
                      <a:pt x="182" y="84"/>
                    </a:lnTo>
                    <a:lnTo>
                      <a:pt x="184" y="84"/>
                    </a:lnTo>
                    <a:lnTo>
                      <a:pt x="186" y="82"/>
                    </a:lnTo>
                    <a:lnTo>
                      <a:pt x="186" y="82"/>
                    </a:lnTo>
                    <a:lnTo>
                      <a:pt x="186" y="78"/>
                    </a:lnTo>
                    <a:lnTo>
                      <a:pt x="186" y="76"/>
                    </a:lnTo>
                    <a:lnTo>
                      <a:pt x="184" y="72"/>
                    </a:lnTo>
                    <a:lnTo>
                      <a:pt x="184" y="72"/>
                    </a:lnTo>
                    <a:lnTo>
                      <a:pt x="182" y="64"/>
                    </a:lnTo>
                    <a:lnTo>
                      <a:pt x="182" y="64"/>
                    </a:lnTo>
                    <a:lnTo>
                      <a:pt x="180" y="48"/>
                    </a:lnTo>
                    <a:lnTo>
                      <a:pt x="178" y="44"/>
                    </a:lnTo>
                    <a:lnTo>
                      <a:pt x="174" y="40"/>
                    </a:lnTo>
                    <a:lnTo>
                      <a:pt x="174" y="40"/>
                    </a:lnTo>
                    <a:lnTo>
                      <a:pt x="176" y="22"/>
                    </a:lnTo>
                    <a:lnTo>
                      <a:pt x="178" y="2"/>
                    </a:lnTo>
                    <a:lnTo>
                      <a:pt x="178" y="2"/>
                    </a:lnTo>
                    <a:lnTo>
                      <a:pt x="180" y="2"/>
                    </a:lnTo>
                    <a:lnTo>
                      <a:pt x="182" y="6"/>
                    </a:lnTo>
                    <a:lnTo>
                      <a:pt x="186" y="12"/>
                    </a:lnTo>
                    <a:lnTo>
                      <a:pt x="186" y="12"/>
                    </a:lnTo>
                    <a:lnTo>
                      <a:pt x="188" y="26"/>
                    </a:lnTo>
                    <a:lnTo>
                      <a:pt x="188" y="34"/>
                    </a:lnTo>
                    <a:lnTo>
                      <a:pt x="186" y="44"/>
                    </a:lnTo>
                    <a:lnTo>
                      <a:pt x="186" y="44"/>
                    </a:lnTo>
                    <a:lnTo>
                      <a:pt x="190" y="42"/>
                    </a:lnTo>
                    <a:lnTo>
                      <a:pt x="192" y="42"/>
                    </a:lnTo>
                    <a:lnTo>
                      <a:pt x="198" y="44"/>
                    </a:lnTo>
                    <a:lnTo>
                      <a:pt x="204" y="48"/>
                    </a:lnTo>
                    <a:lnTo>
                      <a:pt x="210" y="56"/>
                    </a:lnTo>
                    <a:lnTo>
                      <a:pt x="210" y="56"/>
                    </a:lnTo>
                    <a:lnTo>
                      <a:pt x="214" y="62"/>
                    </a:lnTo>
                    <a:lnTo>
                      <a:pt x="214" y="66"/>
                    </a:lnTo>
                    <a:lnTo>
                      <a:pt x="214" y="70"/>
                    </a:lnTo>
                    <a:lnTo>
                      <a:pt x="214" y="70"/>
                    </a:lnTo>
                    <a:lnTo>
                      <a:pt x="214" y="76"/>
                    </a:lnTo>
                    <a:lnTo>
                      <a:pt x="212" y="78"/>
                    </a:lnTo>
                    <a:lnTo>
                      <a:pt x="210" y="78"/>
                    </a:lnTo>
                    <a:lnTo>
                      <a:pt x="208" y="80"/>
                    </a:lnTo>
                    <a:lnTo>
                      <a:pt x="208" y="80"/>
                    </a:lnTo>
                    <a:lnTo>
                      <a:pt x="208" y="80"/>
                    </a:lnTo>
                    <a:lnTo>
                      <a:pt x="208" y="80"/>
                    </a:lnTo>
                    <a:lnTo>
                      <a:pt x="204" y="88"/>
                    </a:lnTo>
                    <a:lnTo>
                      <a:pt x="204" y="88"/>
                    </a:lnTo>
                    <a:lnTo>
                      <a:pt x="204" y="92"/>
                    </a:lnTo>
                    <a:lnTo>
                      <a:pt x="202" y="94"/>
                    </a:lnTo>
                    <a:lnTo>
                      <a:pt x="202" y="98"/>
                    </a:lnTo>
                    <a:lnTo>
                      <a:pt x="202" y="98"/>
                    </a:lnTo>
                    <a:lnTo>
                      <a:pt x="204" y="100"/>
                    </a:lnTo>
                    <a:lnTo>
                      <a:pt x="204" y="100"/>
                    </a:lnTo>
                    <a:lnTo>
                      <a:pt x="206" y="100"/>
                    </a:lnTo>
                    <a:lnTo>
                      <a:pt x="206" y="100"/>
                    </a:lnTo>
                    <a:lnTo>
                      <a:pt x="212" y="104"/>
                    </a:lnTo>
                    <a:lnTo>
                      <a:pt x="218" y="106"/>
                    </a:lnTo>
                    <a:lnTo>
                      <a:pt x="224" y="110"/>
                    </a:lnTo>
                    <a:lnTo>
                      <a:pt x="230" y="118"/>
                    </a:lnTo>
                    <a:lnTo>
                      <a:pt x="230" y="118"/>
                    </a:lnTo>
                    <a:lnTo>
                      <a:pt x="234" y="126"/>
                    </a:lnTo>
                    <a:lnTo>
                      <a:pt x="236" y="134"/>
                    </a:lnTo>
                    <a:lnTo>
                      <a:pt x="236" y="134"/>
                    </a:lnTo>
                    <a:lnTo>
                      <a:pt x="238" y="126"/>
                    </a:lnTo>
                    <a:lnTo>
                      <a:pt x="240" y="114"/>
                    </a:lnTo>
                    <a:lnTo>
                      <a:pt x="240" y="114"/>
                    </a:lnTo>
                    <a:lnTo>
                      <a:pt x="240" y="104"/>
                    </a:lnTo>
                    <a:lnTo>
                      <a:pt x="242" y="96"/>
                    </a:lnTo>
                    <a:lnTo>
                      <a:pt x="246" y="94"/>
                    </a:lnTo>
                    <a:lnTo>
                      <a:pt x="248" y="94"/>
                    </a:lnTo>
                    <a:lnTo>
                      <a:pt x="250" y="96"/>
                    </a:lnTo>
                    <a:lnTo>
                      <a:pt x="250" y="96"/>
                    </a:lnTo>
                    <a:lnTo>
                      <a:pt x="254" y="100"/>
                    </a:lnTo>
                    <a:lnTo>
                      <a:pt x="258" y="106"/>
                    </a:lnTo>
                    <a:lnTo>
                      <a:pt x="258" y="106"/>
                    </a:lnTo>
                    <a:lnTo>
                      <a:pt x="260" y="112"/>
                    </a:lnTo>
                    <a:lnTo>
                      <a:pt x="264" y="116"/>
                    </a:lnTo>
                    <a:lnTo>
                      <a:pt x="270" y="118"/>
                    </a:lnTo>
                    <a:lnTo>
                      <a:pt x="276" y="118"/>
                    </a:lnTo>
                    <a:lnTo>
                      <a:pt x="282" y="120"/>
                    </a:lnTo>
                    <a:lnTo>
                      <a:pt x="282" y="120"/>
                    </a:lnTo>
                    <a:lnTo>
                      <a:pt x="280" y="112"/>
                    </a:lnTo>
                    <a:lnTo>
                      <a:pt x="276" y="112"/>
                    </a:lnTo>
                    <a:lnTo>
                      <a:pt x="276" y="112"/>
                    </a:lnTo>
                    <a:lnTo>
                      <a:pt x="274" y="112"/>
                    </a:lnTo>
                    <a:lnTo>
                      <a:pt x="270" y="110"/>
                    </a:lnTo>
                    <a:lnTo>
                      <a:pt x="266" y="100"/>
                    </a:lnTo>
                    <a:lnTo>
                      <a:pt x="266" y="100"/>
                    </a:lnTo>
                    <a:lnTo>
                      <a:pt x="266" y="94"/>
                    </a:lnTo>
                    <a:lnTo>
                      <a:pt x="264" y="90"/>
                    </a:lnTo>
                    <a:lnTo>
                      <a:pt x="260" y="90"/>
                    </a:lnTo>
                    <a:lnTo>
                      <a:pt x="258" y="90"/>
                    </a:lnTo>
                    <a:lnTo>
                      <a:pt x="258" y="90"/>
                    </a:lnTo>
                    <a:lnTo>
                      <a:pt x="248" y="92"/>
                    </a:lnTo>
                    <a:lnTo>
                      <a:pt x="240" y="96"/>
                    </a:lnTo>
                    <a:lnTo>
                      <a:pt x="240" y="96"/>
                    </a:lnTo>
                    <a:lnTo>
                      <a:pt x="236" y="90"/>
                    </a:lnTo>
                    <a:lnTo>
                      <a:pt x="234" y="90"/>
                    </a:lnTo>
                    <a:lnTo>
                      <a:pt x="232" y="92"/>
                    </a:lnTo>
                    <a:lnTo>
                      <a:pt x="232" y="92"/>
                    </a:lnTo>
                    <a:lnTo>
                      <a:pt x="228" y="92"/>
                    </a:lnTo>
                    <a:lnTo>
                      <a:pt x="224" y="92"/>
                    </a:lnTo>
                    <a:lnTo>
                      <a:pt x="222" y="92"/>
                    </a:lnTo>
                    <a:lnTo>
                      <a:pt x="218" y="96"/>
                    </a:lnTo>
                    <a:lnTo>
                      <a:pt x="218" y="96"/>
                    </a:lnTo>
                    <a:lnTo>
                      <a:pt x="218" y="98"/>
                    </a:lnTo>
                    <a:lnTo>
                      <a:pt x="216" y="96"/>
                    </a:lnTo>
                    <a:lnTo>
                      <a:pt x="214" y="86"/>
                    </a:lnTo>
                    <a:lnTo>
                      <a:pt x="214" y="86"/>
                    </a:lnTo>
                    <a:lnTo>
                      <a:pt x="220" y="66"/>
                    </a:lnTo>
                    <a:lnTo>
                      <a:pt x="224" y="60"/>
                    </a:lnTo>
                    <a:lnTo>
                      <a:pt x="226" y="60"/>
                    </a:lnTo>
                    <a:lnTo>
                      <a:pt x="228" y="62"/>
                    </a:lnTo>
                    <a:lnTo>
                      <a:pt x="228" y="62"/>
                    </a:lnTo>
                    <a:lnTo>
                      <a:pt x="234" y="56"/>
                    </a:lnTo>
                    <a:lnTo>
                      <a:pt x="238" y="54"/>
                    </a:lnTo>
                    <a:lnTo>
                      <a:pt x="242" y="54"/>
                    </a:lnTo>
                    <a:lnTo>
                      <a:pt x="246" y="56"/>
                    </a:lnTo>
                    <a:lnTo>
                      <a:pt x="254" y="62"/>
                    </a:lnTo>
                    <a:lnTo>
                      <a:pt x="262" y="72"/>
                    </a:lnTo>
                    <a:lnTo>
                      <a:pt x="262" y="72"/>
                    </a:lnTo>
                    <a:lnTo>
                      <a:pt x="264" y="74"/>
                    </a:lnTo>
                    <a:lnTo>
                      <a:pt x="268" y="74"/>
                    </a:lnTo>
                    <a:lnTo>
                      <a:pt x="268" y="74"/>
                    </a:lnTo>
                    <a:lnTo>
                      <a:pt x="270" y="72"/>
                    </a:lnTo>
                    <a:lnTo>
                      <a:pt x="270" y="66"/>
                    </a:lnTo>
                    <a:lnTo>
                      <a:pt x="270" y="66"/>
                    </a:lnTo>
                    <a:lnTo>
                      <a:pt x="264" y="56"/>
                    </a:lnTo>
                    <a:lnTo>
                      <a:pt x="264" y="48"/>
                    </a:lnTo>
                    <a:lnTo>
                      <a:pt x="264" y="38"/>
                    </a:lnTo>
                    <a:lnTo>
                      <a:pt x="264" y="38"/>
                    </a:lnTo>
                    <a:lnTo>
                      <a:pt x="264" y="28"/>
                    </a:lnTo>
                    <a:lnTo>
                      <a:pt x="262" y="22"/>
                    </a:lnTo>
                    <a:lnTo>
                      <a:pt x="260" y="18"/>
                    </a:lnTo>
                    <a:lnTo>
                      <a:pt x="260" y="18"/>
                    </a:lnTo>
                    <a:lnTo>
                      <a:pt x="256" y="14"/>
                    </a:lnTo>
                    <a:lnTo>
                      <a:pt x="256" y="6"/>
                    </a:lnTo>
                    <a:lnTo>
                      <a:pt x="256" y="6"/>
                    </a:lnTo>
                    <a:lnTo>
                      <a:pt x="260" y="0"/>
                    </a:lnTo>
                    <a:lnTo>
                      <a:pt x="262" y="0"/>
                    </a:lnTo>
                    <a:lnTo>
                      <a:pt x="264" y="2"/>
                    </a:lnTo>
                    <a:lnTo>
                      <a:pt x="264" y="2"/>
                    </a:lnTo>
                    <a:lnTo>
                      <a:pt x="270" y="14"/>
                    </a:lnTo>
                    <a:lnTo>
                      <a:pt x="276" y="24"/>
                    </a:lnTo>
                    <a:lnTo>
                      <a:pt x="276" y="24"/>
                    </a:lnTo>
                    <a:lnTo>
                      <a:pt x="278" y="28"/>
                    </a:lnTo>
                    <a:lnTo>
                      <a:pt x="278" y="32"/>
                    </a:lnTo>
                    <a:lnTo>
                      <a:pt x="278" y="32"/>
                    </a:lnTo>
                    <a:lnTo>
                      <a:pt x="278" y="44"/>
                    </a:lnTo>
                    <a:lnTo>
                      <a:pt x="280" y="54"/>
                    </a:lnTo>
                    <a:lnTo>
                      <a:pt x="284" y="62"/>
                    </a:lnTo>
                    <a:lnTo>
                      <a:pt x="288" y="68"/>
                    </a:lnTo>
                    <a:lnTo>
                      <a:pt x="288" y="68"/>
                    </a:lnTo>
                    <a:lnTo>
                      <a:pt x="288" y="62"/>
                    </a:lnTo>
                    <a:lnTo>
                      <a:pt x="288" y="58"/>
                    </a:lnTo>
                    <a:lnTo>
                      <a:pt x="288" y="58"/>
                    </a:lnTo>
                    <a:lnTo>
                      <a:pt x="288" y="52"/>
                    </a:lnTo>
                    <a:lnTo>
                      <a:pt x="288" y="48"/>
                    </a:lnTo>
                    <a:lnTo>
                      <a:pt x="290" y="46"/>
                    </a:lnTo>
                    <a:lnTo>
                      <a:pt x="292" y="48"/>
                    </a:lnTo>
                    <a:lnTo>
                      <a:pt x="292" y="48"/>
                    </a:lnTo>
                    <a:lnTo>
                      <a:pt x="296" y="58"/>
                    </a:lnTo>
                    <a:lnTo>
                      <a:pt x="302" y="66"/>
                    </a:lnTo>
                    <a:lnTo>
                      <a:pt x="308" y="72"/>
                    </a:lnTo>
                    <a:lnTo>
                      <a:pt x="312" y="82"/>
                    </a:lnTo>
                    <a:lnTo>
                      <a:pt x="312" y="82"/>
                    </a:lnTo>
                    <a:lnTo>
                      <a:pt x="314" y="90"/>
                    </a:lnTo>
                    <a:lnTo>
                      <a:pt x="314" y="90"/>
                    </a:lnTo>
                    <a:lnTo>
                      <a:pt x="314" y="102"/>
                    </a:lnTo>
                    <a:lnTo>
                      <a:pt x="316" y="110"/>
                    </a:lnTo>
                    <a:lnTo>
                      <a:pt x="316" y="110"/>
                    </a:lnTo>
                    <a:lnTo>
                      <a:pt x="318" y="116"/>
                    </a:lnTo>
                    <a:lnTo>
                      <a:pt x="318" y="116"/>
                    </a:lnTo>
                    <a:lnTo>
                      <a:pt x="320" y="134"/>
                    </a:lnTo>
                    <a:lnTo>
                      <a:pt x="326" y="148"/>
                    </a:lnTo>
                    <a:lnTo>
                      <a:pt x="326" y="148"/>
                    </a:lnTo>
                    <a:lnTo>
                      <a:pt x="340" y="180"/>
                    </a:lnTo>
                    <a:lnTo>
                      <a:pt x="340" y="180"/>
                    </a:lnTo>
                    <a:lnTo>
                      <a:pt x="346" y="188"/>
                    </a:lnTo>
                    <a:lnTo>
                      <a:pt x="350" y="193"/>
                    </a:lnTo>
                    <a:lnTo>
                      <a:pt x="356" y="199"/>
                    </a:lnTo>
                    <a:lnTo>
                      <a:pt x="360" y="205"/>
                    </a:lnTo>
                    <a:lnTo>
                      <a:pt x="360" y="205"/>
                    </a:lnTo>
                    <a:lnTo>
                      <a:pt x="362" y="205"/>
                    </a:lnTo>
                    <a:lnTo>
                      <a:pt x="364" y="203"/>
                    </a:lnTo>
                    <a:lnTo>
                      <a:pt x="366" y="199"/>
                    </a:lnTo>
                    <a:lnTo>
                      <a:pt x="366" y="199"/>
                    </a:lnTo>
                    <a:lnTo>
                      <a:pt x="372" y="191"/>
                    </a:lnTo>
                    <a:lnTo>
                      <a:pt x="376" y="184"/>
                    </a:lnTo>
                    <a:lnTo>
                      <a:pt x="378" y="176"/>
                    </a:lnTo>
                    <a:lnTo>
                      <a:pt x="378" y="176"/>
                    </a:lnTo>
                    <a:lnTo>
                      <a:pt x="380" y="172"/>
                    </a:lnTo>
                    <a:lnTo>
                      <a:pt x="382" y="174"/>
                    </a:lnTo>
                    <a:lnTo>
                      <a:pt x="386" y="182"/>
                    </a:lnTo>
                    <a:lnTo>
                      <a:pt x="386" y="182"/>
                    </a:lnTo>
                    <a:lnTo>
                      <a:pt x="392" y="193"/>
                    </a:lnTo>
                    <a:lnTo>
                      <a:pt x="398" y="203"/>
                    </a:lnTo>
                    <a:lnTo>
                      <a:pt x="398" y="203"/>
                    </a:lnTo>
                    <a:lnTo>
                      <a:pt x="400" y="211"/>
                    </a:lnTo>
                    <a:lnTo>
                      <a:pt x="402" y="223"/>
                    </a:lnTo>
                    <a:lnTo>
                      <a:pt x="400" y="233"/>
                    </a:lnTo>
                    <a:lnTo>
                      <a:pt x="396" y="243"/>
                    </a:lnTo>
                    <a:lnTo>
                      <a:pt x="396" y="243"/>
                    </a:lnTo>
                    <a:lnTo>
                      <a:pt x="390" y="251"/>
                    </a:lnTo>
                    <a:lnTo>
                      <a:pt x="386" y="255"/>
                    </a:lnTo>
                    <a:lnTo>
                      <a:pt x="384" y="255"/>
                    </a:lnTo>
                    <a:lnTo>
                      <a:pt x="380" y="253"/>
                    </a:lnTo>
                    <a:lnTo>
                      <a:pt x="380" y="253"/>
                    </a:lnTo>
                    <a:lnTo>
                      <a:pt x="382" y="263"/>
                    </a:lnTo>
                    <a:lnTo>
                      <a:pt x="382" y="263"/>
                    </a:lnTo>
                    <a:lnTo>
                      <a:pt x="380" y="267"/>
                    </a:lnTo>
                    <a:lnTo>
                      <a:pt x="378" y="265"/>
                    </a:lnTo>
                    <a:lnTo>
                      <a:pt x="374" y="263"/>
                    </a:lnTo>
                    <a:lnTo>
                      <a:pt x="374" y="263"/>
                    </a:lnTo>
                    <a:lnTo>
                      <a:pt x="374" y="279"/>
                    </a:lnTo>
                    <a:lnTo>
                      <a:pt x="372" y="293"/>
                    </a:lnTo>
                    <a:lnTo>
                      <a:pt x="372" y="293"/>
                    </a:lnTo>
                    <a:lnTo>
                      <a:pt x="370" y="295"/>
                    </a:lnTo>
                    <a:lnTo>
                      <a:pt x="370" y="295"/>
                    </a:lnTo>
                    <a:lnTo>
                      <a:pt x="366" y="291"/>
                    </a:lnTo>
                    <a:lnTo>
                      <a:pt x="366" y="289"/>
                    </a:lnTo>
                    <a:lnTo>
                      <a:pt x="364" y="291"/>
                    </a:lnTo>
                    <a:lnTo>
                      <a:pt x="364" y="291"/>
                    </a:lnTo>
                    <a:lnTo>
                      <a:pt x="360" y="295"/>
                    </a:lnTo>
                    <a:lnTo>
                      <a:pt x="358" y="293"/>
                    </a:lnTo>
                    <a:lnTo>
                      <a:pt x="356" y="281"/>
                    </a:lnTo>
                    <a:lnTo>
                      <a:pt x="356" y="281"/>
                    </a:lnTo>
                    <a:lnTo>
                      <a:pt x="354" y="265"/>
                    </a:lnTo>
                    <a:lnTo>
                      <a:pt x="352" y="249"/>
                    </a:lnTo>
                    <a:lnTo>
                      <a:pt x="352" y="249"/>
                    </a:lnTo>
                    <a:lnTo>
                      <a:pt x="350" y="259"/>
                    </a:lnTo>
                    <a:lnTo>
                      <a:pt x="350" y="259"/>
                    </a:lnTo>
                    <a:lnTo>
                      <a:pt x="348" y="261"/>
                    </a:lnTo>
                    <a:lnTo>
                      <a:pt x="346" y="259"/>
                    </a:lnTo>
                    <a:lnTo>
                      <a:pt x="342" y="259"/>
                    </a:lnTo>
                    <a:lnTo>
                      <a:pt x="342" y="259"/>
                    </a:lnTo>
                    <a:lnTo>
                      <a:pt x="344" y="279"/>
                    </a:lnTo>
                    <a:lnTo>
                      <a:pt x="344" y="289"/>
                    </a:lnTo>
                    <a:lnTo>
                      <a:pt x="342" y="299"/>
                    </a:lnTo>
                    <a:lnTo>
                      <a:pt x="342" y="299"/>
                    </a:lnTo>
                    <a:lnTo>
                      <a:pt x="340" y="305"/>
                    </a:lnTo>
                    <a:lnTo>
                      <a:pt x="338" y="307"/>
                    </a:lnTo>
                    <a:lnTo>
                      <a:pt x="336" y="305"/>
                    </a:lnTo>
                    <a:lnTo>
                      <a:pt x="334" y="299"/>
                    </a:lnTo>
                    <a:lnTo>
                      <a:pt x="334" y="299"/>
                    </a:lnTo>
                    <a:lnTo>
                      <a:pt x="332" y="293"/>
                    </a:lnTo>
                    <a:lnTo>
                      <a:pt x="328" y="289"/>
                    </a:lnTo>
                    <a:lnTo>
                      <a:pt x="324" y="287"/>
                    </a:lnTo>
                    <a:lnTo>
                      <a:pt x="320" y="289"/>
                    </a:lnTo>
                    <a:lnTo>
                      <a:pt x="320" y="289"/>
                    </a:lnTo>
                    <a:lnTo>
                      <a:pt x="310" y="291"/>
                    </a:lnTo>
                    <a:lnTo>
                      <a:pt x="300" y="293"/>
                    </a:lnTo>
                    <a:lnTo>
                      <a:pt x="300" y="293"/>
                    </a:lnTo>
                    <a:lnTo>
                      <a:pt x="304" y="301"/>
                    </a:lnTo>
                    <a:lnTo>
                      <a:pt x="304" y="305"/>
                    </a:lnTo>
                    <a:lnTo>
                      <a:pt x="302" y="311"/>
                    </a:lnTo>
                    <a:lnTo>
                      <a:pt x="302" y="311"/>
                    </a:lnTo>
                    <a:lnTo>
                      <a:pt x="298" y="313"/>
                    </a:lnTo>
                    <a:lnTo>
                      <a:pt x="292" y="315"/>
                    </a:lnTo>
                    <a:lnTo>
                      <a:pt x="292" y="315"/>
                    </a:lnTo>
                    <a:lnTo>
                      <a:pt x="290" y="315"/>
                    </a:lnTo>
                    <a:lnTo>
                      <a:pt x="290" y="313"/>
                    </a:lnTo>
                    <a:lnTo>
                      <a:pt x="288" y="309"/>
                    </a:lnTo>
                    <a:lnTo>
                      <a:pt x="288" y="305"/>
                    </a:lnTo>
                    <a:lnTo>
                      <a:pt x="288" y="3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1" name="Freeform 1277">
                <a:extLst>
                  <a:ext uri="{FF2B5EF4-FFF2-40B4-BE49-F238E27FC236}">
                    <a16:creationId xmlns:a16="http://schemas.microsoft.com/office/drawing/2014/main" id="{7A7B3E8B-6FF9-FB64-E2B1-3D25C542CF8E}"/>
                  </a:ext>
                </a:extLst>
              </p:cNvPr>
              <p:cNvSpPr>
                <a:spLocks/>
              </p:cNvSpPr>
              <p:nvPr/>
            </p:nvSpPr>
            <p:spPr bwMode="auto">
              <a:xfrm>
                <a:off x="1926" y="2205"/>
                <a:ext cx="248" cy="303"/>
              </a:xfrm>
              <a:custGeom>
                <a:avLst/>
                <a:gdLst>
                  <a:gd name="T0" fmla="*/ 228 w 248"/>
                  <a:gd name="T1" fmla="*/ 243 h 303"/>
                  <a:gd name="T2" fmla="*/ 206 w 248"/>
                  <a:gd name="T3" fmla="*/ 219 h 303"/>
                  <a:gd name="T4" fmla="*/ 190 w 248"/>
                  <a:gd name="T5" fmla="*/ 223 h 303"/>
                  <a:gd name="T6" fmla="*/ 178 w 248"/>
                  <a:gd name="T7" fmla="*/ 243 h 303"/>
                  <a:gd name="T8" fmla="*/ 156 w 248"/>
                  <a:gd name="T9" fmla="*/ 251 h 303"/>
                  <a:gd name="T10" fmla="*/ 152 w 248"/>
                  <a:gd name="T11" fmla="*/ 269 h 303"/>
                  <a:gd name="T12" fmla="*/ 164 w 248"/>
                  <a:gd name="T13" fmla="*/ 261 h 303"/>
                  <a:gd name="T14" fmla="*/ 184 w 248"/>
                  <a:gd name="T15" fmla="*/ 259 h 303"/>
                  <a:gd name="T16" fmla="*/ 198 w 248"/>
                  <a:gd name="T17" fmla="*/ 269 h 303"/>
                  <a:gd name="T18" fmla="*/ 178 w 248"/>
                  <a:gd name="T19" fmla="*/ 303 h 303"/>
                  <a:gd name="T20" fmla="*/ 162 w 248"/>
                  <a:gd name="T21" fmla="*/ 297 h 303"/>
                  <a:gd name="T22" fmla="*/ 138 w 248"/>
                  <a:gd name="T23" fmla="*/ 289 h 303"/>
                  <a:gd name="T24" fmla="*/ 122 w 248"/>
                  <a:gd name="T25" fmla="*/ 263 h 303"/>
                  <a:gd name="T26" fmla="*/ 104 w 248"/>
                  <a:gd name="T27" fmla="*/ 257 h 303"/>
                  <a:gd name="T28" fmla="*/ 98 w 248"/>
                  <a:gd name="T29" fmla="*/ 279 h 303"/>
                  <a:gd name="T30" fmla="*/ 84 w 248"/>
                  <a:gd name="T31" fmla="*/ 279 h 303"/>
                  <a:gd name="T32" fmla="*/ 56 w 248"/>
                  <a:gd name="T33" fmla="*/ 263 h 303"/>
                  <a:gd name="T34" fmla="*/ 36 w 248"/>
                  <a:gd name="T35" fmla="*/ 273 h 303"/>
                  <a:gd name="T36" fmla="*/ 28 w 248"/>
                  <a:gd name="T37" fmla="*/ 277 h 303"/>
                  <a:gd name="T38" fmla="*/ 14 w 248"/>
                  <a:gd name="T39" fmla="*/ 253 h 303"/>
                  <a:gd name="T40" fmla="*/ 32 w 248"/>
                  <a:gd name="T41" fmla="*/ 231 h 303"/>
                  <a:gd name="T42" fmla="*/ 68 w 248"/>
                  <a:gd name="T43" fmla="*/ 219 h 303"/>
                  <a:gd name="T44" fmla="*/ 48 w 248"/>
                  <a:gd name="T45" fmla="*/ 223 h 303"/>
                  <a:gd name="T46" fmla="*/ 34 w 248"/>
                  <a:gd name="T47" fmla="*/ 177 h 303"/>
                  <a:gd name="T48" fmla="*/ 32 w 248"/>
                  <a:gd name="T49" fmla="*/ 199 h 303"/>
                  <a:gd name="T50" fmla="*/ 6 w 248"/>
                  <a:gd name="T51" fmla="*/ 143 h 303"/>
                  <a:gd name="T52" fmla="*/ 10 w 248"/>
                  <a:gd name="T53" fmla="*/ 120 h 303"/>
                  <a:gd name="T54" fmla="*/ 46 w 248"/>
                  <a:gd name="T55" fmla="*/ 161 h 303"/>
                  <a:gd name="T56" fmla="*/ 34 w 248"/>
                  <a:gd name="T57" fmla="*/ 116 h 303"/>
                  <a:gd name="T58" fmla="*/ 30 w 248"/>
                  <a:gd name="T59" fmla="*/ 98 h 303"/>
                  <a:gd name="T60" fmla="*/ 20 w 248"/>
                  <a:gd name="T61" fmla="*/ 60 h 303"/>
                  <a:gd name="T62" fmla="*/ 32 w 248"/>
                  <a:gd name="T63" fmla="*/ 14 h 303"/>
                  <a:gd name="T64" fmla="*/ 50 w 248"/>
                  <a:gd name="T65" fmla="*/ 36 h 303"/>
                  <a:gd name="T66" fmla="*/ 66 w 248"/>
                  <a:gd name="T67" fmla="*/ 22 h 303"/>
                  <a:gd name="T68" fmla="*/ 70 w 248"/>
                  <a:gd name="T69" fmla="*/ 38 h 303"/>
                  <a:gd name="T70" fmla="*/ 82 w 248"/>
                  <a:gd name="T71" fmla="*/ 12 h 303"/>
                  <a:gd name="T72" fmla="*/ 108 w 248"/>
                  <a:gd name="T73" fmla="*/ 4 h 303"/>
                  <a:gd name="T74" fmla="*/ 126 w 248"/>
                  <a:gd name="T75" fmla="*/ 4 h 303"/>
                  <a:gd name="T76" fmla="*/ 136 w 248"/>
                  <a:gd name="T77" fmla="*/ 16 h 303"/>
                  <a:gd name="T78" fmla="*/ 128 w 248"/>
                  <a:gd name="T79" fmla="*/ 58 h 303"/>
                  <a:gd name="T80" fmla="*/ 122 w 248"/>
                  <a:gd name="T81" fmla="*/ 58 h 303"/>
                  <a:gd name="T82" fmla="*/ 106 w 248"/>
                  <a:gd name="T83" fmla="*/ 44 h 303"/>
                  <a:gd name="T84" fmla="*/ 90 w 248"/>
                  <a:gd name="T85" fmla="*/ 36 h 303"/>
                  <a:gd name="T86" fmla="*/ 74 w 248"/>
                  <a:gd name="T87" fmla="*/ 62 h 303"/>
                  <a:gd name="T88" fmla="*/ 78 w 248"/>
                  <a:gd name="T89" fmla="*/ 82 h 303"/>
                  <a:gd name="T90" fmla="*/ 84 w 248"/>
                  <a:gd name="T91" fmla="*/ 98 h 303"/>
                  <a:gd name="T92" fmla="*/ 92 w 248"/>
                  <a:gd name="T93" fmla="*/ 116 h 303"/>
                  <a:gd name="T94" fmla="*/ 104 w 248"/>
                  <a:gd name="T95" fmla="*/ 88 h 303"/>
                  <a:gd name="T96" fmla="*/ 114 w 248"/>
                  <a:gd name="T97" fmla="*/ 114 h 303"/>
                  <a:gd name="T98" fmla="*/ 106 w 248"/>
                  <a:gd name="T99" fmla="*/ 124 h 303"/>
                  <a:gd name="T100" fmla="*/ 102 w 248"/>
                  <a:gd name="T101" fmla="*/ 147 h 303"/>
                  <a:gd name="T102" fmla="*/ 80 w 248"/>
                  <a:gd name="T103" fmla="*/ 159 h 303"/>
                  <a:gd name="T104" fmla="*/ 102 w 248"/>
                  <a:gd name="T105" fmla="*/ 165 h 303"/>
                  <a:gd name="T106" fmla="*/ 102 w 248"/>
                  <a:gd name="T107" fmla="*/ 185 h 303"/>
                  <a:gd name="T108" fmla="*/ 118 w 248"/>
                  <a:gd name="T109" fmla="*/ 165 h 303"/>
                  <a:gd name="T110" fmla="*/ 130 w 248"/>
                  <a:gd name="T111" fmla="*/ 173 h 303"/>
                  <a:gd name="T112" fmla="*/ 140 w 248"/>
                  <a:gd name="T113" fmla="*/ 181 h 303"/>
                  <a:gd name="T114" fmla="*/ 168 w 248"/>
                  <a:gd name="T115" fmla="*/ 183 h 303"/>
                  <a:gd name="T116" fmla="*/ 186 w 248"/>
                  <a:gd name="T117" fmla="*/ 183 h 303"/>
                  <a:gd name="T118" fmla="*/ 202 w 248"/>
                  <a:gd name="T119" fmla="*/ 201 h 303"/>
                  <a:gd name="T120" fmla="*/ 218 w 248"/>
                  <a:gd name="T121" fmla="*/ 183 h 303"/>
                  <a:gd name="T122" fmla="*/ 236 w 248"/>
                  <a:gd name="T123" fmla="*/ 213 h 303"/>
                  <a:gd name="T124" fmla="*/ 246 w 248"/>
                  <a:gd name="T125" fmla="*/ 23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303">
                    <a:moveTo>
                      <a:pt x="246" y="231"/>
                    </a:moveTo>
                    <a:lnTo>
                      <a:pt x="246" y="231"/>
                    </a:lnTo>
                    <a:lnTo>
                      <a:pt x="246" y="235"/>
                    </a:lnTo>
                    <a:lnTo>
                      <a:pt x="244" y="235"/>
                    </a:lnTo>
                    <a:lnTo>
                      <a:pt x="244" y="235"/>
                    </a:lnTo>
                    <a:lnTo>
                      <a:pt x="240" y="233"/>
                    </a:lnTo>
                    <a:lnTo>
                      <a:pt x="236" y="233"/>
                    </a:lnTo>
                    <a:lnTo>
                      <a:pt x="232" y="235"/>
                    </a:lnTo>
                    <a:lnTo>
                      <a:pt x="228" y="243"/>
                    </a:lnTo>
                    <a:lnTo>
                      <a:pt x="228" y="243"/>
                    </a:lnTo>
                    <a:lnTo>
                      <a:pt x="226" y="245"/>
                    </a:lnTo>
                    <a:lnTo>
                      <a:pt x="222" y="243"/>
                    </a:lnTo>
                    <a:lnTo>
                      <a:pt x="218" y="239"/>
                    </a:lnTo>
                    <a:lnTo>
                      <a:pt x="214" y="231"/>
                    </a:lnTo>
                    <a:lnTo>
                      <a:pt x="214" y="231"/>
                    </a:lnTo>
                    <a:lnTo>
                      <a:pt x="212" y="227"/>
                    </a:lnTo>
                    <a:lnTo>
                      <a:pt x="210" y="223"/>
                    </a:lnTo>
                    <a:lnTo>
                      <a:pt x="206" y="219"/>
                    </a:lnTo>
                    <a:lnTo>
                      <a:pt x="202" y="221"/>
                    </a:lnTo>
                    <a:lnTo>
                      <a:pt x="202" y="221"/>
                    </a:lnTo>
                    <a:lnTo>
                      <a:pt x="200" y="223"/>
                    </a:lnTo>
                    <a:lnTo>
                      <a:pt x="196" y="223"/>
                    </a:lnTo>
                    <a:lnTo>
                      <a:pt x="196" y="223"/>
                    </a:lnTo>
                    <a:lnTo>
                      <a:pt x="194" y="221"/>
                    </a:lnTo>
                    <a:lnTo>
                      <a:pt x="192" y="221"/>
                    </a:lnTo>
                    <a:lnTo>
                      <a:pt x="190" y="223"/>
                    </a:lnTo>
                    <a:lnTo>
                      <a:pt x="190" y="223"/>
                    </a:lnTo>
                    <a:lnTo>
                      <a:pt x="190" y="233"/>
                    </a:lnTo>
                    <a:lnTo>
                      <a:pt x="190" y="245"/>
                    </a:lnTo>
                    <a:lnTo>
                      <a:pt x="190" y="245"/>
                    </a:lnTo>
                    <a:lnTo>
                      <a:pt x="186" y="241"/>
                    </a:lnTo>
                    <a:lnTo>
                      <a:pt x="184" y="241"/>
                    </a:lnTo>
                    <a:lnTo>
                      <a:pt x="182" y="243"/>
                    </a:lnTo>
                    <a:lnTo>
                      <a:pt x="182" y="243"/>
                    </a:lnTo>
                    <a:lnTo>
                      <a:pt x="180" y="243"/>
                    </a:lnTo>
                    <a:lnTo>
                      <a:pt x="178" y="243"/>
                    </a:lnTo>
                    <a:lnTo>
                      <a:pt x="174" y="241"/>
                    </a:lnTo>
                    <a:lnTo>
                      <a:pt x="170" y="237"/>
                    </a:lnTo>
                    <a:lnTo>
                      <a:pt x="166" y="235"/>
                    </a:lnTo>
                    <a:lnTo>
                      <a:pt x="166" y="235"/>
                    </a:lnTo>
                    <a:lnTo>
                      <a:pt x="162" y="237"/>
                    </a:lnTo>
                    <a:lnTo>
                      <a:pt x="160" y="239"/>
                    </a:lnTo>
                    <a:lnTo>
                      <a:pt x="160" y="243"/>
                    </a:lnTo>
                    <a:lnTo>
                      <a:pt x="160" y="243"/>
                    </a:lnTo>
                    <a:lnTo>
                      <a:pt x="156" y="251"/>
                    </a:lnTo>
                    <a:lnTo>
                      <a:pt x="154" y="255"/>
                    </a:lnTo>
                    <a:lnTo>
                      <a:pt x="152" y="257"/>
                    </a:lnTo>
                    <a:lnTo>
                      <a:pt x="152" y="257"/>
                    </a:lnTo>
                    <a:lnTo>
                      <a:pt x="150" y="259"/>
                    </a:lnTo>
                    <a:lnTo>
                      <a:pt x="150" y="263"/>
                    </a:lnTo>
                    <a:lnTo>
                      <a:pt x="150" y="263"/>
                    </a:lnTo>
                    <a:lnTo>
                      <a:pt x="150" y="269"/>
                    </a:lnTo>
                    <a:lnTo>
                      <a:pt x="152" y="269"/>
                    </a:lnTo>
                    <a:lnTo>
                      <a:pt x="152" y="269"/>
                    </a:lnTo>
                    <a:lnTo>
                      <a:pt x="156" y="271"/>
                    </a:lnTo>
                    <a:lnTo>
                      <a:pt x="160" y="271"/>
                    </a:lnTo>
                    <a:lnTo>
                      <a:pt x="162" y="275"/>
                    </a:lnTo>
                    <a:lnTo>
                      <a:pt x="162" y="275"/>
                    </a:lnTo>
                    <a:lnTo>
                      <a:pt x="164" y="275"/>
                    </a:lnTo>
                    <a:lnTo>
                      <a:pt x="164" y="273"/>
                    </a:lnTo>
                    <a:lnTo>
                      <a:pt x="164" y="273"/>
                    </a:lnTo>
                    <a:lnTo>
                      <a:pt x="164" y="263"/>
                    </a:lnTo>
                    <a:lnTo>
                      <a:pt x="164" y="261"/>
                    </a:lnTo>
                    <a:lnTo>
                      <a:pt x="166" y="261"/>
                    </a:lnTo>
                    <a:lnTo>
                      <a:pt x="170" y="267"/>
                    </a:lnTo>
                    <a:lnTo>
                      <a:pt x="170" y="267"/>
                    </a:lnTo>
                    <a:lnTo>
                      <a:pt x="172" y="267"/>
                    </a:lnTo>
                    <a:lnTo>
                      <a:pt x="172" y="267"/>
                    </a:lnTo>
                    <a:lnTo>
                      <a:pt x="176" y="263"/>
                    </a:lnTo>
                    <a:lnTo>
                      <a:pt x="176" y="263"/>
                    </a:lnTo>
                    <a:lnTo>
                      <a:pt x="182" y="259"/>
                    </a:lnTo>
                    <a:lnTo>
                      <a:pt x="184" y="259"/>
                    </a:lnTo>
                    <a:lnTo>
                      <a:pt x="186" y="265"/>
                    </a:lnTo>
                    <a:lnTo>
                      <a:pt x="186" y="265"/>
                    </a:lnTo>
                    <a:lnTo>
                      <a:pt x="188" y="267"/>
                    </a:lnTo>
                    <a:lnTo>
                      <a:pt x="190" y="263"/>
                    </a:lnTo>
                    <a:lnTo>
                      <a:pt x="190" y="263"/>
                    </a:lnTo>
                    <a:lnTo>
                      <a:pt x="192" y="261"/>
                    </a:lnTo>
                    <a:lnTo>
                      <a:pt x="194" y="263"/>
                    </a:lnTo>
                    <a:lnTo>
                      <a:pt x="198" y="269"/>
                    </a:lnTo>
                    <a:lnTo>
                      <a:pt x="198" y="269"/>
                    </a:lnTo>
                    <a:lnTo>
                      <a:pt x="194" y="273"/>
                    </a:lnTo>
                    <a:lnTo>
                      <a:pt x="188" y="277"/>
                    </a:lnTo>
                    <a:lnTo>
                      <a:pt x="188" y="277"/>
                    </a:lnTo>
                    <a:lnTo>
                      <a:pt x="186" y="279"/>
                    </a:lnTo>
                    <a:lnTo>
                      <a:pt x="184" y="283"/>
                    </a:lnTo>
                    <a:lnTo>
                      <a:pt x="186" y="293"/>
                    </a:lnTo>
                    <a:lnTo>
                      <a:pt x="186" y="293"/>
                    </a:lnTo>
                    <a:lnTo>
                      <a:pt x="182" y="299"/>
                    </a:lnTo>
                    <a:lnTo>
                      <a:pt x="178" y="303"/>
                    </a:lnTo>
                    <a:lnTo>
                      <a:pt x="174" y="301"/>
                    </a:lnTo>
                    <a:lnTo>
                      <a:pt x="172" y="295"/>
                    </a:lnTo>
                    <a:lnTo>
                      <a:pt x="172" y="295"/>
                    </a:lnTo>
                    <a:lnTo>
                      <a:pt x="168" y="293"/>
                    </a:lnTo>
                    <a:lnTo>
                      <a:pt x="166" y="295"/>
                    </a:lnTo>
                    <a:lnTo>
                      <a:pt x="166" y="295"/>
                    </a:lnTo>
                    <a:lnTo>
                      <a:pt x="164" y="297"/>
                    </a:lnTo>
                    <a:lnTo>
                      <a:pt x="162" y="297"/>
                    </a:lnTo>
                    <a:lnTo>
                      <a:pt x="162" y="297"/>
                    </a:lnTo>
                    <a:lnTo>
                      <a:pt x="158" y="293"/>
                    </a:lnTo>
                    <a:lnTo>
                      <a:pt x="154" y="291"/>
                    </a:lnTo>
                    <a:lnTo>
                      <a:pt x="148" y="293"/>
                    </a:lnTo>
                    <a:lnTo>
                      <a:pt x="144" y="299"/>
                    </a:lnTo>
                    <a:lnTo>
                      <a:pt x="144" y="299"/>
                    </a:lnTo>
                    <a:lnTo>
                      <a:pt x="142" y="299"/>
                    </a:lnTo>
                    <a:lnTo>
                      <a:pt x="140" y="297"/>
                    </a:lnTo>
                    <a:lnTo>
                      <a:pt x="138" y="289"/>
                    </a:lnTo>
                    <a:lnTo>
                      <a:pt x="138" y="289"/>
                    </a:lnTo>
                    <a:lnTo>
                      <a:pt x="134" y="283"/>
                    </a:lnTo>
                    <a:lnTo>
                      <a:pt x="132" y="275"/>
                    </a:lnTo>
                    <a:lnTo>
                      <a:pt x="130" y="267"/>
                    </a:lnTo>
                    <a:lnTo>
                      <a:pt x="126" y="261"/>
                    </a:lnTo>
                    <a:lnTo>
                      <a:pt x="126" y="261"/>
                    </a:lnTo>
                    <a:lnTo>
                      <a:pt x="124" y="259"/>
                    </a:lnTo>
                    <a:lnTo>
                      <a:pt x="122" y="259"/>
                    </a:lnTo>
                    <a:lnTo>
                      <a:pt x="122" y="263"/>
                    </a:lnTo>
                    <a:lnTo>
                      <a:pt x="122" y="263"/>
                    </a:lnTo>
                    <a:lnTo>
                      <a:pt x="120" y="269"/>
                    </a:lnTo>
                    <a:lnTo>
                      <a:pt x="116" y="271"/>
                    </a:lnTo>
                    <a:lnTo>
                      <a:pt x="114" y="267"/>
                    </a:lnTo>
                    <a:lnTo>
                      <a:pt x="112" y="263"/>
                    </a:lnTo>
                    <a:lnTo>
                      <a:pt x="112" y="263"/>
                    </a:lnTo>
                    <a:lnTo>
                      <a:pt x="108" y="257"/>
                    </a:lnTo>
                    <a:lnTo>
                      <a:pt x="106" y="255"/>
                    </a:lnTo>
                    <a:lnTo>
                      <a:pt x="104" y="257"/>
                    </a:lnTo>
                    <a:lnTo>
                      <a:pt x="104" y="257"/>
                    </a:lnTo>
                    <a:lnTo>
                      <a:pt x="104" y="263"/>
                    </a:lnTo>
                    <a:lnTo>
                      <a:pt x="106" y="269"/>
                    </a:lnTo>
                    <a:lnTo>
                      <a:pt x="106" y="269"/>
                    </a:lnTo>
                    <a:lnTo>
                      <a:pt x="106" y="277"/>
                    </a:lnTo>
                    <a:lnTo>
                      <a:pt x="104" y="283"/>
                    </a:lnTo>
                    <a:lnTo>
                      <a:pt x="104" y="283"/>
                    </a:lnTo>
                    <a:lnTo>
                      <a:pt x="102" y="283"/>
                    </a:lnTo>
                    <a:lnTo>
                      <a:pt x="100" y="283"/>
                    </a:lnTo>
                    <a:lnTo>
                      <a:pt x="98" y="279"/>
                    </a:lnTo>
                    <a:lnTo>
                      <a:pt x="98" y="279"/>
                    </a:lnTo>
                    <a:lnTo>
                      <a:pt x="96" y="273"/>
                    </a:lnTo>
                    <a:lnTo>
                      <a:pt x="94" y="271"/>
                    </a:lnTo>
                    <a:lnTo>
                      <a:pt x="90" y="271"/>
                    </a:lnTo>
                    <a:lnTo>
                      <a:pt x="88" y="277"/>
                    </a:lnTo>
                    <a:lnTo>
                      <a:pt x="88" y="277"/>
                    </a:lnTo>
                    <a:lnTo>
                      <a:pt x="86" y="279"/>
                    </a:lnTo>
                    <a:lnTo>
                      <a:pt x="84" y="279"/>
                    </a:lnTo>
                    <a:lnTo>
                      <a:pt x="84" y="279"/>
                    </a:lnTo>
                    <a:lnTo>
                      <a:pt x="84" y="279"/>
                    </a:lnTo>
                    <a:lnTo>
                      <a:pt x="80" y="273"/>
                    </a:lnTo>
                    <a:lnTo>
                      <a:pt x="78" y="269"/>
                    </a:lnTo>
                    <a:lnTo>
                      <a:pt x="70" y="265"/>
                    </a:lnTo>
                    <a:lnTo>
                      <a:pt x="62" y="261"/>
                    </a:lnTo>
                    <a:lnTo>
                      <a:pt x="58" y="259"/>
                    </a:lnTo>
                    <a:lnTo>
                      <a:pt x="56" y="253"/>
                    </a:lnTo>
                    <a:lnTo>
                      <a:pt x="56" y="253"/>
                    </a:lnTo>
                    <a:lnTo>
                      <a:pt x="56" y="263"/>
                    </a:lnTo>
                    <a:lnTo>
                      <a:pt x="56" y="269"/>
                    </a:lnTo>
                    <a:lnTo>
                      <a:pt x="54" y="273"/>
                    </a:lnTo>
                    <a:lnTo>
                      <a:pt x="52" y="273"/>
                    </a:lnTo>
                    <a:lnTo>
                      <a:pt x="52" y="273"/>
                    </a:lnTo>
                    <a:lnTo>
                      <a:pt x="48" y="275"/>
                    </a:lnTo>
                    <a:lnTo>
                      <a:pt x="42" y="277"/>
                    </a:lnTo>
                    <a:lnTo>
                      <a:pt x="40" y="277"/>
                    </a:lnTo>
                    <a:lnTo>
                      <a:pt x="38" y="277"/>
                    </a:lnTo>
                    <a:lnTo>
                      <a:pt x="36" y="273"/>
                    </a:lnTo>
                    <a:lnTo>
                      <a:pt x="34" y="269"/>
                    </a:lnTo>
                    <a:lnTo>
                      <a:pt x="34" y="269"/>
                    </a:lnTo>
                    <a:lnTo>
                      <a:pt x="34" y="277"/>
                    </a:lnTo>
                    <a:lnTo>
                      <a:pt x="34" y="281"/>
                    </a:lnTo>
                    <a:lnTo>
                      <a:pt x="32" y="283"/>
                    </a:lnTo>
                    <a:lnTo>
                      <a:pt x="32" y="283"/>
                    </a:lnTo>
                    <a:lnTo>
                      <a:pt x="30" y="283"/>
                    </a:lnTo>
                    <a:lnTo>
                      <a:pt x="30" y="283"/>
                    </a:lnTo>
                    <a:lnTo>
                      <a:pt x="28" y="277"/>
                    </a:lnTo>
                    <a:lnTo>
                      <a:pt x="28" y="277"/>
                    </a:lnTo>
                    <a:lnTo>
                      <a:pt x="24" y="269"/>
                    </a:lnTo>
                    <a:lnTo>
                      <a:pt x="24" y="267"/>
                    </a:lnTo>
                    <a:lnTo>
                      <a:pt x="20" y="267"/>
                    </a:lnTo>
                    <a:lnTo>
                      <a:pt x="20" y="267"/>
                    </a:lnTo>
                    <a:lnTo>
                      <a:pt x="18" y="267"/>
                    </a:lnTo>
                    <a:lnTo>
                      <a:pt x="16" y="263"/>
                    </a:lnTo>
                    <a:lnTo>
                      <a:pt x="14" y="253"/>
                    </a:lnTo>
                    <a:lnTo>
                      <a:pt x="14" y="253"/>
                    </a:lnTo>
                    <a:lnTo>
                      <a:pt x="16" y="247"/>
                    </a:lnTo>
                    <a:lnTo>
                      <a:pt x="16" y="247"/>
                    </a:lnTo>
                    <a:lnTo>
                      <a:pt x="20" y="249"/>
                    </a:lnTo>
                    <a:lnTo>
                      <a:pt x="24" y="245"/>
                    </a:lnTo>
                    <a:lnTo>
                      <a:pt x="28" y="233"/>
                    </a:lnTo>
                    <a:lnTo>
                      <a:pt x="28" y="233"/>
                    </a:lnTo>
                    <a:lnTo>
                      <a:pt x="30" y="231"/>
                    </a:lnTo>
                    <a:lnTo>
                      <a:pt x="32" y="231"/>
                    </a:lnTo>
                    <a:lnTo>
                      <a:pt x="32" y="231"/>
                    </a:lnTo>
                    <a:lnTo>
                      <a:pt x="38" y="233"/>
                    </a:lnTo>
                    <a:lnTo>
                      <a:pt x="42" y="233"/>
                    </a:lnTo>
                    <a:lnTo>
                      <a:pt x="48" y="233"/>
                    </a:lnTo>
                    <a:lnTo>
                      <a:pt x="52" y="229"/>
                    </a:lnTo>
                    <a:lnTo>
                      <a:pt x="52" y="229"/>
                    </a:lnTo>
                    <a:lnTo>
                      <a:pt x="56" y="227"/>
                    </a:lnTo>
                    <a:lnTo>
                      <a:pt x="60" y="225"/>
                    </a:lnTo>
                    <a:lnTo>
                      <a:pt x="64" y="225"/>
                    </a:lnTo>
                    <a:lnTo>
                      <a:pt x="68" y="219"/>
                    </a:lnTo>
                    <a:lnTo>
                      <a:pt x="68" y="219"/>
                    </a:lnTo>
                    <a:lnTo>
                      <a:pt x="64" y="215"/>
                    </a:lnTo>
                    <a:lnTo>
                      <a:pt x="60" y="213"/>
                    </a:lnTo>
                    <a:lnTo>
                      <a:pt x="56" y="213"/>
                    </a:lnTo>
                    <a:lnTo>
                      <a:pt x="52" y="219"/>
                    </a:lnTo>
                    <a:lnTo>
                      <a:pt x="52" y="219"/>
                    </a:lnTo>
                    <a:lnTo>
                      <a:pt x="50" y="223"/>
                    </a:lnTo>
                    <a:lnTo>
                      <a:pt x="48" y="223"/>
                    </a:lnTo>
                    <a:lnTo>
                      <a:pt x="48" y="223"/>
                    </a:lnTo>
                    <a:lnTo>
                      <a:pt x="42" y="217"/>
                    </a:lnTo>
                    <a:lnTo>
                      <a:pt x="40" y="209"/>
                    </a:lnTo>
                    <a:lnTo>
                      <a:pt x="40" y="203"/>
                    </a:lnTo>
                    <a:lnTo>
                      <a:pt x="40" y="193"/>
                    </a:lnTo>
                    <a:lnTo>
                      <a:pt x="40" y="193"/>
                    </a:lnTo>
                    <a:lnTo>
                      <a:pt x="40" y="183"/>
                    </a:lnTo>
                    <a:lnTo>
                      <a:pt x="40" y="177"/>
                    </a:lnTo>
                    <a:lnTo>
                      <a:pt x="38" y="175"/>
                    </a:lnTo>
                    <a:lnTo>
                      <a:pt x="34" y="177"/>
                    </a:lnTo>
                    <a:lnTo>
                      <a:pt x="34" y="177"/>
                    </a:lnTo>
                    <a:lnTo>
                      <a:pt x="32" y="181"/>
                    </a:lnTo>
                    <a:lnTo>
                      <a:pt x="32" y="181"/>
                    </a:lnTo>
                    <a:lnTo>
                      <a:pt x="32" y="185"/>
                    </a:lnTo>
                    <a:lnTo>
                      <a:pt x="34" y="187"/>
                    </a:lnTo>
                    <a:lnTo>
                      <a:pt x="34" y="191"/>
                    </a:lnTo>
                    <a:lnTo>
                      <a:pt x="34" y="197"/>
                    </a:lnTo>
                    <a:lnTo>
                      <a:pt x="34" y="197"/>
                    </a:lnTo>
                    <a:lnTo>
                      <a:pt x="32" y="199"/>
                    </a:lnTo>
                    <a:lnTo>
                      <a:pt x="30" y="201"/>
                    </a:lnTo>
                    <a:lnTo>
                      <a:pt x="28" y="199"/>
                    </a:lnTo>
                    <a:lnTo>
                      <a:pt x="26" y="197"/>
                    </a:lnTo>
                    <a:lnTo>
                      <a:pt x="26" y="197"/>
                    </a:lnTo>
                    <a:lnTo>
                      <a:pt x="18" y="185"/>
                    </a:lnTo>
                    <a:lnTo>
                      <a:pt x="10" y="175"/>
                    </a:lnTo>
                    <a:lnTo>
                      <a:pt x="10" y="175"/>
                    </a:lnTo>
                    <a:lnTo>
                      <a:pt x="10" y="153"/>
                    </a:lnTo>
                    <a:lnTo>
                      <a:pt x="6" y="143"/>
                    </a:lnTo>
                    <a:lnTo>
                      <a:pt x="2" y="137"/>
                    </a:lnTo>
                    <a:lnTo>
                      <a:pt x="2" y="137"/>
                    </a:lnTo>
                    <a:lnTo>
                      <a:pt x="0" y="132"/>
                    </a:lnTo>
                    <a:lnTo>
                      <a:pt x="0" y="126"/>
                    </a:lnTo>
                    <a:lnTo>
                      <a:pt x="0" y="126"/>
                    </a:lnTo>
                    <a:lnTo>
                      <a:pt x="0" y="122"/>
                    </a:lnTo>
                    <a:lnTo>
                      <a:pt x="4" y="120"/>
                    </a:lnTo>
                    <a:lnTo>
                      <a:pt x="4" y="120"/>
                    </a:lnTo>
                    <a:lnTo>
                      <a:pt x="10" y="120"/>
                    </a:lnTo>
                    <a:lnTo>
                      <a:pt x="16" y="122"/>
                    </a:lnTo>
                    <a:lnTo>
                      <a:pt x="22" y="124"/>
                    </a:lnTo>
                    <a:lnTo>
                      <a:pt x="26" y="130"/>
                    </a:lnTo>
                    <a:lnTo>
                      <a:pt x="26" y="130"/>
                    </a:lnTo>
                    <a:lnTo>
                      <a:pt x="36" y="143"/>
                    </a:lnTo>
                    <a:lnTo>
                      <a:pt x="44" y="155"/>
                    </a:lnTo>
                    <a:lnTo>
                      <a:pt x="44" y="155"/>
                    </a:lnTo>
                    <a:lnTo>
                      <a:pt x="46" y="161"/>
                    </a:lnTo>
                    <a:lnTo>
                      <a:pt x="46" y="161"/>
                    </a:lnTo>
                    <a:lnTo>
                      <a:pt x="50" y="167"/>
                    </a:lnTo>
                    <a:lnTo>
                      <a:pt x="52" y="171"/>
                    </a:lnTo>
                    <a:lnTo>
                      <a:pt x="56" y="171"/>
                    </a:lnTo>
                    <a:lnTo>
                      <a:pt x="56" y="171"/>
                    </a:lnTo>
                    <a:lnTo>
                      <a:pt x="44" y="153"/>
                    </a:lnTo>
                    <a:lnTo>
                      <a:pt x="44" y="153"/>
                    </a:lnTo>
                    <a:lnTo>
                      <a:pt x="38" y="143"/>
                    </a:lnTo>
                    <a:lnTo>
                      <a:pt x="36" y="130"/>
                    </a:lnTo>
                    <a:lnTo>
                      <a:pt x="34" y="116"/>
                    </a:lnTo>
                    <a:lnTo>
                      <a:pt x="36" y="100"/>
                    </a:lnTo>
                    <a:lnTo>
                      <a:pt x="36" y="100"/>
                    </a:lnTo>
                    <a:lnTo>
                      <a:pt x="36" y="96"/>
                    </a:lnTo>
                    <a:lnTo>
                      <a:pt x="36" y="92"/>
                    </a:lnTo>
                    <a:lnTo>
                      <a:pt x="32" y="84"/>
                    </a:lnTo>
                    <a:lnTo>
                      <a:pt x="32" y="84"/>
                    </a:lnTo>
                    <a:lnTo>
                      <a:pt x="32" y="92"/>
                    </a:lnTo>
                    <a:lnTo>
                      <a:pt x="32" y="96"/>
                    </a:lnTo>
                    <a:lnTo>
                      <a:pt x="30" y="98"/>
                    </a:lnTo>
                    <a:lnTo>
                      <a:pt x="30" y="98"/>
                    </a:lnTo>
                    <a:lnTo>
                      <a:pt x="30" y="98"/>
                    </a:lnTo>
                    <a:lnTo>
                      <a:pt x="28" y="98"/>
                    </a:lnTo>
                    <a:lnTo>
                      <a:pt x="26" y="94"/>
                    </a:lnTo>
                    <a:lnTo>
                      <a:pt x="26" y="94"/>
                    </a:lnTo>
                    <a:lnTo>
                      <a:pt x="22" y="84"/>
                    </a:lnTo>
                    <a:lnTo>
                      <a:pt x="20" y="70"/>
                    </a:lnTo>
                    <a:lnTo>
                      <a:pt x="20" y="70"/>
                    </a:lnTo>
                    <a:lnTo>
                      <a:pt x="20" y="60"/>
                    </a:lnTo>
                    <a:lnTo>
                      <a:pt x="22" y="56"/>
                    </a:lnTo>
                    <a:lnTo>
                      <a:pt x="24" y="54"/>
                    </a:lnTo>
                    <a:lnTo>
                      <a:pt x="24" y="54"/>
                    </a:lnTo>
                    <a:lnTo>
                      <a:pt x="28" y="50"/>
                    </a:lnTo>
                    <a:lnTo>
                      <a:pt x="28" y="42"/>
                    </a:lnTo>
                    <a:lnTo>
                      <a:pt x="32" y="26"/>
                    </a:lnTo>
                    <a:lnTo>
                      <a:pt x="32" y="26"/>
                    </a:lnTo>
                    <a:lnTo>
                      <a:pt x="32" y="18"/>
                    </a:lnTo>
                    <a:lnTo>
                      <a:pt x="32" y="14"/>
                    </a:lnTo>
                    <a:lnTo>
                      <a:pt x="34" y="12"/>
                    </a:lnTo>
                    <a:lnTo>
                      <a:pt x="34" y="12"/>
                    </a:lnTo>
                    <a:lnTo>
                      <a:pt x="36" y="12"/>
                    </a:lnTo>
                    <a:lnTo>
                      <a:pt x="38" y="14"/>
                    </a:lnTo>
                    <a:lnTo>
                      <a:pt x="42" y="22"/>
                    </a:lnTo>
                    <a:lnTo>
                      <a:pt x="42" y="22"/>
                    </a:lnTo>
                    <a:lnTo>
                      <a:pt x="44" y="36"/>
                    </a:lnTo>
                    <a:lnTo>
                      <a:pt x="46" y="38"/>
                    </a:lnTo>
                    <a:lnTo>
                      <a:pt x="50" y="36"/>
                    </a:lnTo>
                    <a:lnTo>
                      <a:pt x="50" y="36"/>
                    </a:lnTo>
                    <a:lnTo>
                      <a:pt x="52" y="34"/>
                    </a:lnTo>
                    <a:lnTo>
                      <a:pt x="56" y="36"/>
                    </a:lnTo>
                    <a:lnTo>
                      <a:pt x="58" y="34"/>
                    </a:lnTo>
                    <a:lnTo>
                      <a:pt x="60" y="28"/>
                    </a:lnTo>
                    <a:lnTo>
                      <a:pt x="60" y="28"/>
                    </a:lnTo>
                    <a:lnTo>
                      <a:pt x="62" y="22"/>
                    </a:lnTo>
                    <a:lnTo>
                      <a:pt x="66" y="22"/>
                    </a:lnTo>
                    <a:lnTo>
                      <a:pt x="66" y="22"/>
                    </a:lnTo>
                    <a:lnTo>
                      <a:pt x="68" y="22"/>
                    </a:lnTo>
                    <a:lnTo>
                      <a:pt x="68" y="26"/>
                    </a:lnTo>
                    <a:lnTo>
                      <a:pt x="68" y="34"/>
                    </a:lnTo>
                    <a:lnTo>
                      <a:pt x="68" y="34"/>
                    </a:lnTo>
                    <a:lnTo>
                      <a:pt x="70" y="44"/>
                    </a:lnTo>
                    <a:lnTo>
                      <a:pt x="74" y="50"/>
                    </a:lnTo>
                    <a:lnTo>
                      <a:pt x="74" y="50"/>
                    </a:lnTo>
                    <a:lnTo>
                      <a:pt x="72" y="44"/>
                    </a:lnTo>
                    <a:lnTo>
                      <a:pt x="70" y="38"/>
                    </a:lnTo>
                    <a:lnTo>
                      <a:pt x="68" y="32"/>
                    </a:lnTo>
                    <a:lnTo>
                      <a:pt x="70" y="26"/>
                    </a:lnTo>
                    <a:lnTo>
                      <a:pt x="70" y="26"/>
                    </a:lnTo>
                    <a:lnTo>
                      <a:pt x="72" y="22"/>
                    </a:lnTo>
                    <a:lnTo>
                      <a:pt x="74" y="22"/>
                    </a:lnTo>
                    <a:lnTo>
                      <a:pt x="80" y="26"/>
                    </a:lnTo>
                    <a:lnTo>
                      <a:pt x="80" y="26"/>
                    </a:lnTo>
                    <a:lnTo>
                      <a:pt x="80" y="14"/>
                    </a:lnTo>
                    <a:lnTo>
                      <a:pt x="82" y="12"/>
                    </a:lnTo>
                    <a:lnTo>
                      <a:pt x="86" y="12"/>
                    </a:lnTo>
                    <a:lnTo>
                      <a:pt x="86" y="12"/>
                    </a:lnTo>
                    <a:lnTo>
                      <a:pt x="88" y="12"/>
                    </a:lnTo>
                    <a:lnTo>
                      <a:pt x="92" y="10"/>
                    </a:lnTo>
                    <a:lnTo>
                      <a:pt x="94" y="8"/>
                    </a:lnTo>
                    <a:lnTo>
                      <a:pt x="98" y="8"/>
                    </a:lnTo>
                    <a:lnTo>
                      <a:pt x="98" y="8"/>
                    </a:lnTo>
                    <a:lnTo>
                      <a:pt x="102" y="6"/>
                    </a:lnTo>
                    <a:lnTo>
                      <a:pt x="108" y="4"/>
                    </a:lnTo>
                    <a:lnTo>
                      <a:pt x="112" y="0"/>
                    </a:lnTo>
                    <a:lnTo>
                      <a:pt x="116" y="0"/>
                    </a:lnTo>
                    <a:lnTo>
                      <a:pt x="118" y="2"/>
                    </a:lnTo>
                    <a:lnTo>
                      <a:pt x="118" y="2"/>
                    </a:lnTo>
                    <a:lnTo>
                      <a:pt x="120" y="6"/>
                    </a:lnTo>
                    <a:lnTo>
                      <a:pt x="120" y="6"/>
                    </a:lnTo>
                    <a:lnTo>
                      <a:pt x="122" y="10"/>
                    </a:lnTo>
                    <a:lnTo>
                      <a:pt x="124" y="10"/>
                    </a:lnTo>
                    <a:lnTo>
                      <a:pt x="126" y="4"/>
                    </a:lnTo>
                    <a:lnTo>
                      <a:pt x="126" y="4"/>
                    </a:lnTo>
                    <a:lnTo>
                      <a:pt x="128" y="2"/>
                    </a:lnTo>
                    <a:lnTo>
                      <a:pt x="128" y="2"/>
                    </a:lnTo>
                    <a:lnTo>
                      <a:pt x="132" y="0"/>
                    </a:lnTo>
                    <a:lnTo>
                      <a:pt x="136" y="0"/>
                    </a:lnTo>
                    <a:lnTo>
                      <a:pt x="140" y="2"/>
                    </a:lnTo>
                    <a:lnTo>
                      <a:pt x="142" y="10"/>
                    </a:lnTo>
                    <a:lnTo>
                      <a:pt x="142" y="10"/>
                    </a:lnTo>
                    <a:lnTo>
                      <a:pt x="136" y="16"/>
                    </a:lnTo>
                    <a:lnTo>
                      <a:pt x="134" y="22"/>
                    </a:lnTo>
                    <a:lnTo>
                      <a:pt x="134" y="30"/>
                    </a:lnTo>
                    <a:lnTo>
                      <a:pt x="134" y="48"/>
                    </a:lnTo>
                    <a:lnTo>
                      <a:pt x="134" y="48"/>
                    </a:lnTo>
                    <a:lnTo>
                      <a:pt x="134" y="56"/>
                    </a:lnTo>
                    <a:lnTo>
                      <a:pt x="132" y="58"/>
                    </a:lnTo>
                    <a:lnTo>
                      <a:pt x="130" y="58"/>
                    </a:lnTo>
                    <a:lnTo>
                      <a:pt x="130" y="58"/>
                    </a:lnTo>
                    <a:lnTo>
                      <a:pt x="128" y="58"/>
                    </a:lnTo>
                    <a:lnTo>
                      <a:pt x="128" y="62"/>
                    </a:lnTo>
                    <a:lnTo>
                      <a:pt x="128" y="62"/>
                    </a:lnTo>
                    <a:lnTo>
                      <a:pt x="126" y="66"/>
                    </a:lnTo>
                    <a:lnTo>
                      <a:pt x="126" y="68"/>
                    </a:lnTo>
                    <a:lnTo>
                      <a:pt x="124" y="64"/>
                    </a:lnTo>
                    <a:lnTo>
                      <a:pt x="124" y="64"/>
                    </a:lnTo>
                    <a:lnTo>
                      <a:pt x="122" y="62"/>
                    </a:lnTo>
                    <a:lnTo>
                      <a:pt x="122" y="58"/>
                    </a:lnTo>
                    <a:lnTo>
                      <a:pt x="122" y="58"/>
                    </a:lnTo>
                    <a:lnTo>
                      <a:pt x="120" y="46"/>
                    </a:lnTo>
                    <a:lnTo>
                      <a:pt x="118" y="38"/>
                    </a:lnTo>
                    <a:lnTo>
                      <a:pt x="116" y="38"/>
                    </a:lnTo>
                    <a:lnTo>
                      <a:pt x="114" y="38"/>
                    </a:lnTo>
                    <a:lnTo>
                      <a:pt x="110" y="42"/>
                    </a:lnTo>
                    <a:lnTo>
                      <a:pt x="110" y="42"/>
                    </a:lnTo>
                    <a:lnTo>
                      <a:pt x="108" y="44"/>
                    </a:lnTo>
                    <a:lnTo>
                      <a:pt x="108" y="46"/>
                    </a:lnTo>
                    <a:lnTo>
                      <a:pt x="106" y="44"/>
                    </a:lnTo>
                    <a:lnTo>
                      <a:pt x="106" y="44"/>
                    </a:lnTo>
                    <a:lnTo>
                      <a:pt x="106" y="38"/>
                    </a:lnTo>
                    <a:lnTo>
                      <a:pt x="104" y="36"/>
                    </a:lnTo>
                    <a:lnTo>
                      <a:pt x="100" y="34"/>
                    </a:lnTo>
                    <a:lnTo>
                      <a:pt x="98" y="36"/>
                    </a:lnTo>
                    <a:lnTo>
                      <a:pt x="94" y="38"/>
                    </a:lnTo>
                    <a:lnTo>
                      <a:pt x="92" y="38"/>
                    </a:lnTo>
                    <a:lnTo>
                      <a:pt x="90" y="36"/>
                    </a:lnTo>
                    <a:lnTo>
                      <a:pt x="90" y="36"/>
                    </a:lnTo>
                    <a:lnTo>
                      <a:pt x="88" y="36"/>
                    </a:lnTo>
                    <a:lnTo>
                      <a:pt x="86" y="38"/>
                    </a:lnTo>
                    <a:lnTo>
                      <a:pt x="84" y="44"/>
                    </a:lnTo>
                    <a:lnTo>
                      <a:pt x="84" y="44"/>
                    </a:lnTo>
                    <a:lnTo>
                      <a:pt x="84" y="52"/>
                    </a:lnTo>
                    <a:lnTo>
                      <a:pt x="80" y="56"/>
                    </a:lnTo>
                    <a:lnTo>
                      <a:pt x="78" y="60"/>
                    </a:lnTo>
                    <a:lnTo>
                      <a:pt x="74" y="62"/>
                    </a:lnTo>
                    <a:lnTo>
                      <a:pt x="74" y="62"/>
                    </a:lnTo>
                    <a:lnTo>
                      <a:pt x="72" y="64"/>
                    </a:lnTo>
                    <a:lnTo>
                      <a:pt x="70" y="66"/>
                    </a:lnTo>
                    <a:lnTo>
                      <a:pt x="70" y="72"/>
                    </a:lnTo>
                    <a:lnTo>
                      <a:pt x="70" y="78"/>
                    </a:lnTo>
                    <a:lnTo>
                      <a:pt x="70" y="78"/>
                    </a:lnTo>
                    <a:lnTo>
                      <a:pt x="72" y="82"/>
                    </a:lnTo>
                    <a:lnTo>
                      <a:pt x="74" y="84"/>
                    </a:lnTo>
                    <a:lnTo>
                      <a:pt x="76" y="84"/>
                    </a:lnTo>
                    <a:lnTo>
                      <a:pt x="78" y="82"/>
                    </a:lnTo>
                    <a:lnTo>
                      <a:pt x="78" y="82"/>
                    </a:lnTo>
                    <a:lnTo>
                      <a:pt x="80" y="78"/>
                    </a:lnTo>
                    <a:lnTo>
                      <a:pt x="80" y="76"/>
                    </a:lnTo>
                    <a:lnTo>
                      <a:pt x="82" y="78"/>
                    </a:lnTo>
                    <a:lnTo>
                      <a:pt x="84" y="80"/>
                    </a:lnTo>
                    <a:lnTo>
                      <a:pt x="84" y="80"/>
                    </a:lnTo>
                    <a:lnTo>
                      <a:pt x="86" y="88"/>
                    </a:lnTo>
                    <a:lnTo>
                      <a:pt x="84" y="98"/>
                    </a:lnTo>
                    <a:lnTo>
                      <a:pt x="84" y="98"/>
                    </a:lnTo>
                    <a:lnTo>
                      <a:pt x="86" y="98"/>
                    </a:lnTo>
                    <a:lnTo>
                      <a:pt x="88" y="94"/>
                    </a:lnTo>
                    <a:lnTo>
                      <a:pt x="88" y="92"/>
                    </a:lnTo>
                    <a:lnTo>
                      <a:pt x="90" y="94"/>
                    </a:lnTo>
                    <a:lnTo>
                      <a:pt x="90" y="94"/>
                    </a:lnTo>
                    <a:lnTo>
                      <a:pt x="92" y="100"/>
                    </a:lnTo>
                    <a:lnTo>
                      <a:pt x="92" y="106"/>
                    </a:lnTo>
                    <a:lnTo>
                      <a:pt x="92" y="106"/>
                    </a:lnTo>
                    <a:lnTo>
                      <a:pt x="92" y="116"/>
                    </a:lnTo>
                    <a:lnTo>
                      <a:pt x="94" y="118"/>
                    </a:lnTo>
                    <a:lnTo>
                      <a:pt x="96" y="118"/>
                    </a:lnTo>
                    <a:lnTo>
                      <a:pt x="96" y="118"/>
                    </a:lnTo>
                    <a:lnTo>
                      <a:pt x="100" y="116"/>
                    </a:lnTo>
                    <a:lnTo>
                      <a:pt x="100" y="112"/>
                    </a:lnTo>
                    <a:lnTo>
                      <a:pt x="100" y="106"/>
                    </a:lnTo>
                    <a:lnTo>
                      <a:pt x="100" y="106"/>
                    </a:lnTo>
                    <a:lnTo>
                      <a:pt x="102" y="94"/>
                    </a:lnTo>
                    <a:lnTo>
                      <a:pt x="104" y="88"/>
                    </a:lnTo>
                    <a:lnTo>
                      <a:pt x="108" y="86"/>
                    </a:lnTo>
                    <a:lnTo>
                      <a:pt x="108" y="86"/>
                    </a:lnTo>
                    <a:lnTo>
                      <a:pt x="110" y="86"/>
                    </a:lnTo>
                    <a:lnTo>
                      <a:pt x="112" y="88"/>
                    </a:lnTo>
                    <a:lnTo>
                      <a:pt x="114" y="92"/>
                    </a:lnTo>
                    <a:lnTo>
                      <a:pt x="114" y="104"/>
                    </a:lnTo>
                    <a:lnTo>
                      <a:pt x="114" y="104"/>
                    </a:lnTo>
                    <a:lnTo>
                      <a:pt x="114" y="110"/>
                    </a:lnTo>
                    <a:lnTo>
                      <a:pt x="114" y="114"/>
                    </a:lnTo>
                    <a:lnTo>
                      <a:pt x="112" y="116"/>
                    </a:lnTo>
                    <a:lnTo>
                      <a:pt x="108" y="114"/>
                    </a:lnTo>
                    <a:lnTo>
                      <a:pt x="108" y="114"/>
                    </a:lnTo>
                    <a:lnTo>
                      <a:pt x="106" y="112"/>
                    </a:lnTo>
                    <a:lnTo>
                      <a:pt x="104" y="112"/>
                    </a:lnTo>
                    <a:lnTo>
                      <a:pt x="104" y="114"/>
                    </a:lnTo>
                    <a:lnTo>
                      <a:pt x="104" y="114"/>
                    </a:lnTo>
                    <a:lnTo>
                      <a:pt x="104" y="120"/>
                    </a:lnTo>
                    <a:lnTo>
                      <a:pt x="106" y="124"/>
                    </a:lnTo>
                    <a:lnTo>
                      <a:pt x="106" y="124"/>
                    </a:lnTo>
                    <a:lnTo>
                      <a:pt x="108" y="130"/>
                    </a:lnTo>
                    <a:lnTo>
                      <a:pt x="110" y="137"/>
                    </a:lnTo>
                    <a:lnTo>
                      <a:pt x="110" y="137"/>
                    </a:lnTo>
                    <a:lnTo>
                      <a:pt x="110" y="147"/>
                    </a:lnTo>
                    <a:lnTo>
                      <a:pt x="108" y="147"/>
                    </a:lnTo>
                    <a:lnTo>
                      <a:pt x="106" y="147"/>
                    </a:lnTo>
                    <a:lnTo>
                      <a:pt x="106" y="147"/>
                    </a:lnTo>
                    <a:lnTo>
                      <a:pt x="102" y="147"/>
                    </a:lnTo>
                    <a:lnTo>
                      <a:pt x="96" y="147"/>
                    </a:lnTo>
                    <a:lnTo>
                      <a:pt x="92" y="147"/>
                    </a:lnTo>
                    <a:lnTo>
                      <a:pt x="88" y="145"/>
                    </a:lnTo>
                    <a:lnTo>
                      <a:pt x="88" y="145"/>
                    </a:lnTo>
                    <a:lnTo>
                      <a:pt x="86" y="143"/>
                    </a:lnTo>
                    <a:lnTo>
                      <a:pt x="84" y="145"/>
                    </a:lnTo>
                    <a:lnTo>
                      <a:pt x="80" y="151"/>
                    </a:lnTo>
                    <a:lnTo>
                      <a:pt x="80" y="151"/>
                    </a:lnTo>
                    <a:lnTo>
                      <a:pt x="80" y="159"/>
                    </a:lnTo>
                    <a:lnTo>
                      <a:pt x="82" y="167"/>
                    </a:lnTo>
                    <a:lnTo>
                      <a:pt x="82" y="167"/>
                    </a:lnTo>
                    <a:lnTo>
                      <a:pt x="86" y="173"/>
                    </a:lnTo>
                    <a:lnTo>
                      <a:pt x="88" y="175"/>
                    </a:lnTo>
                    <a:lnTo>
                      <a:pt x="90" y="173"/>
                    </a:lnTo>
                    <a:lnTo>
                      <a:pt x="90" y="173"/>
                    </a:lnTo>
                    <a:lnTo>
                      <a:pt x="96" y="167"/>
                    </a:lnTo>
                    <a:lnTo>
                      <a:pt x="100" y="165"/>
                    </a:lnTo>
                    <a:lnTo>
                      <a:pt x="102" y="165"/>
                    </a:lnTo>
                    <a:lnTo>
                      <a:pt x="102" y="165"/>
                    </a:lnTo>
                    <a:lnTo>
                      <a:pt x="104" y="165"/>
                    </a:lnTo>
                    <a:lnTo>
                      <a:pt x="106" y="169"/>
                    </a:lnTo>
                    <a:lnTo>
                      <a:pt x="106" y="169"/>
                    </a:lnTo>
                    <a:lnTo>
                      <a:pt x="106" y="175"/>
                    </a:lnTo>
                    <a:lnTo>
                      <a:pt x="104" y="179"/>
                    </a:lnTo>
                    <a:lnTo>
                      <a:pt x="104" y="179"/>
                    </a:lnTo>
                    <a:lnTo>
                      <a:pt x="102" y="181"/>
                    </a:lnTo>
                    <a:lnTo>
                      <a:pt x="102" y="185"/>
                    </a:lnTo>
                    <a:lnTo>
                      <a:pt x="102" y="185"/>
                    </a:lnTo>
                    <a:lnTo>
                      <a:pt x="104" y="189"/>
                    </a:lnTo>
                    <a:lnTo>
                      <a:pt x="104" y="189"/>
                    </a:lnTo>
                    <a:lnTo>
                      <a:pt x="104" y="189"/>
                    </a:lnTo>
                    <a:lnTo>
                      <a:pt x="112" y="187"/>
                    </a:lnTo>
                    <a:lnTo>
                      <a:pt x="116" y="183"/>
                    </a:lnTo>
                    <a:lnTo>
                      <a:pt x="116" y="177"/>
                    </a:lnTo>
                    <a:lnTo>
                      <a:pt x="116" y="177"/>
                    </a:lnTo>
                    <a:lnTo>
                      <a:pt x="118" y="165"/>
                    </a:lnTo>
                    <a:lnTo>
                      <a:pt x="120" y="163"/>
                    </a:lnTo>
                    <a:lnTo>
                      <a:pt x="122" y="161"/>
                    </a:lnTo>
                    <a:lnTo>
                      <a:pt x="124" y="163"/>
                    </a:lnTo>
                    <a:lnTo>
                      <a:pt x="128" y="167"/>
                    </a:lnTo>
                    <a:lnTo>
                      <a:pt x="128" y="167"/>
                    </a:lnTo>
                    <a:lnTo>
                      <a:pt x="130" y="169"/>
                    </a:lnTo>
                    <a:lnTo>
                      <a:pt x="130" y="169"/>
                    </a:lnTo>
                    <a:lnTo>
                      <a:pt x="130" y="173"/>
                    </a:lnTo>
                    <a:lnTo>
                      <a:pt x="130" y="173"/>
                    </a:lnTo>
                    <a:lnTo>
                      <a:pt x="128" y="179"/>
                    </a:lnTo>
                    <a:lnTo>
                      <a:pt x="126" y="183"/>
                    </a:lnTo>
                    <a:lnTo>
                      <a:pt x="126" y="187"/>
                    </a:lnTo>
                    <a:lnTo>
                      <a:pt x="126" y="187"/>
                    </a:lnTo>
                    <a:lnTo>
                      <a:pt x="128" y="189"/>
                    </a:lnTo>
                    <a:lnTo>
                      <a:pt x="130" y="189"/>
                    </a:lnTo>
                    <a:lnTo>
                      <a:pt x="134" y="187"/>
                    </a:lnTo>
                    <a:lnTo>
                      <a:pt x="134" y="187"/>
                    </a:lnTo>
                    <a:lnTo>
                      <a:pt x="140" y="181"/>
                    </a:lnTo>
                    <a:lnTo>
                      <a:pt x="146" y="181"/>
                    </a:lnTo>
                    <a:lnTo>
                      <a:pt x="152" y="185"/>
                    </a:lnTo>
                    <a:lnTo>
                      <a:pt x="158" y="193"/>
                    </a:lnTo>
                    <a:lnTo>
                      <a:pt x="158" y="193"/>
                    </a:lnTo>
                    <a:lnTo>
                      <a:pt x="160" y="197"/>
                    </a:lnTo>
                    <a:lnTo>
                      <a:pt x="164" y="197"/>
                    </a:lnTo>
                    <a:lnTo>
                      <a:pt x="166" y="191"/>
                    </a:lnTo>
                    <a:lnTo>
                      <a:pt x="168" y="183"/>
                    </a:lnTo>
                    <a:lnTo>
                      <a:pt x="168" y="183"/>
                    </a:lnTo>
                    <a:lnTo>
                      <a:pt x="168" y="179"/>
                    </a:lnTo>
                    <a:lnTo>
                      <a:pt x="170" y="177"/>
                    </a:lnTo>
                    <a:lnTo>
                      <a:pt x="172" y="177"/>
                    </a:lnTo>
                    <a:lnTo>
                      <a:pt x="174" y="177"/>
                    </a:lnTo>
                    <a:lnTo>
                      <a:pt x="174" y="177"/>
                    </a:lnTo>
                    <a:lnTo>
                      <a:pt x="178" y="181"/>
                    </a:lnTo>
                    <a:lnTo>
                      <a:pt x="184" y="183"/>
                    </a:lnTo>
                    <a:lnTo>
                      <a:pt x="184" y="183"/>
                    </a:lnTo>
                    <a:lnTo>
                      <a:pt x="186" y="183"/>
                    </a:lnTo>
                    <a:lnTo>
                      <a:pt x="188" y="185"/>
                    </a:lnTo>
                    <a:lnTo>
                      <a:pt x="192" y="189"/>
                    </a:lnTo>
                    <a:lnTo>
                      <a:pt x="192" y="197"/>
                    </a:lnTo>
                    <a:lnTo>
                      <a:pt x="192" y="197"/>
                    </a:lnTo>
                    <a:lnTo>
                      <a:pt x="194" y="205"/>
                    </a:lnTo>
                    <a:lnTo>
                      <a:pt x="196" y="209"/>
                    </a:lnTo>
                    <a:lnTo>
                      <a:pt x="196" y="209"/>
                    </a:lnTo>
                    <a:lnTo>
                      <a:pt x="200" y="207"/>
                    </a:lnTo>
                    <a:lnTo>
                      <a:pt x="202" y="201"/>
                    </a:lnTo>
                    <a:lnTo>
                      <a:pt x="202" y="201"/>
                    </a:lnTo>
                    <a:lnTo>
                      <a:pt x="204" y="193"/>
                    </a:lnTo>
                    <a:lnTo>
                      <a:pt x="206" y="189"/>
                    </a:lnTo>
                    <a:lnTo>
                      <a:pt x="210" y="185"/>
                    </a:lnTo>
                    <a:lnTo>
                      <a:pt x="214" y="181"/>
                    </a:lnTo>
                    <a:lnTo>
                      <a:pt x="214" y="181"/>
                    </a:lnTo>
                    <a:lnTo>
                      <a:pt x="214" y="181"/>
                    </a:lnTo>
                    <a:lnTo>
                      <a:pt x="216" y="181"/>
                    </a:lnTo>
                    <a:lnTo>
                      <a:pt x="218" y="183"/>
                    </a:lnTo>
                    <a:lnTo>
                      <a:pt x="220" y="193"/>
                    </a:lnTo>
                    <a:lnTo>
                      <a:pt x="220" y="193"/>
                    </a:lnTo>
                    <a:lnTo>
                      <a:pt x="222" y="197"/>
                    </a:lnTo>
                    <a:lnTo>
                      <a:pt x="226" y="197"/>
                    </a:lnTo>
                    <a:lnTo>
                      <a:pt x="228" y="195"/>
                    </a:lnTo>
                    <a:lnTo>
                      <a:pt x="230" y="197"/>
                    </a:lnTo>
                    <a:lnTo>
                      <a:pt x="230" y="197"/>
                    </a:lnTo>
                    <a:lnTo>
                      <a:pt x="232" y="207"/>
                    </a:lnTo>
                    <a:lnTo>
                      <a:pt x="236" y="213"/>
                    </a:lnTo>
                    <a:lnTo>
                      <a:pt x="240" y="217"/>
                    </a:lnTo>
                    <a:lnTo>
                      <a:pt x="244" y="217"/>
                    </a:lnTo>
                    <a:lnTo>
                      <a:pt x="244" y="217"/>
                    </a:lnTo>
                    <a:lnTo>
                      <a:pt x="246" y="217"/>
                    </a:lnTo>
                    <a:lnTo>
                      <a:pt x="248" y="219"/>
                    </a:lnTo>
                    <a:lnTo>
                      <a:pt x="248" y="219"/>
                    </a:lnTo>
                    <a:lnTo>
                      <a:pt x="248" y="225"/>
                    </a:lnTo>
                    <a:lnTo>
                      <a:pt x="246" y="231"/>
                    </a:lnTo>
                    <a:lnTo>
                      <a:pt x="246" y="2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2" name="Freeform 1278">
                <a:extLst>
                  <a:ext uri="{FF2B5EF4-FFF2-40B4-BE49-F238E27FC236}">
                    <a16:creationId xmlns:a16="http://schemas.microsoft.com/office/drawing/2014/main" id="{C0772216-1AEF-9B37-6DC9-4024CE3E9AF9}"/>
                  </a:ext>
                </a:extLst>
              </p:cNvPr>
              <p:cNvSpPr>
                <a:spLocks/>
              </p:cNvSpPr>
              <p:nvPr/>
            </p:nvSpPr>
            <p:spPr bwMode="auto">
              <a:xfrm>
                <a:off x="2006" y="2017"/>
                <a:ext cx="276" cy="166"/>
              </a:xfrm>
              <a:custGeom>
                <a:avLst/>
                <a:gdLst>
                  <a:gd name="T0" fmla="*/ 112 w 276"/>
                  <a:gd name="T1" fmla="*/ 44 h 166"/>
                  <a:gd name="T2" fmla="*/ 120 w 276"/>
                  <a:gd name="T3" fmla="*/ 72 h 166"/>
                  <a:gd name="T4" fmla="*/ 130 w 276"/>
                  <a:gd name="T5" fmla="*/ 74 h 166"/>
                  <a:gd name="T6" fmla="*/ 140 w 276"/>
                  <a:gd name="T7" fmla="*/ 42 h 166"/>
                  <a:gd name="T8" fmla="*/ 146 w 276"/>
                  <a:gd name="T9" fmla="*/ 54 h 166"/>
                  <a:gd name="T10" fmla="*/ 154 w 276"/>
                  <a:gd name="T11" fmla="*/ 70 h 166"/>
                  <a:gd name="T12" fmla="*/ 154 w 276"/>
                  <a:gd name="T13" fmla="*/ 50 h 166"/>
                  <a:gd name="T14" fmla="*/ 174 w 276"/>
                  <a:gd name="T15" fmla="*/ 32 h 166"/>
                  <a:gd name="T16" fmla="*/ 196 w 276"/>
                  <a:gd name="T17" fmla="*/ 50 h 166"/>
                  <a:gd name="T18" fmla="*/ 188 w 276"/>
                  <a:gd name="T19" fmla="*/ 58 h 166"/>
                  <a:gd name="T20" fmla="*/ 200 w 276"/>
                  <a:gd name="T21" fmla="*/ 72 h 166"/>
                  <a:gd name="T22" fmla="*/ 216 w 276"/>
                  <a:gd name="T23" fmla="*/ 60 h 166"/>
                  <a:gd name="T24" fmla="*/ 220 w 276"/>
                  <a:gd name="T25" fmla="*/ 48 h 166"/>
                  <a:gd name="T26" fmla="*/ 250 w 276"/>
                  <a:gd name="T27" fmla="*/ 54 h 166"/>
                  <a:gd name="T28" fmla="*/ 260 w 276"/>
                  <a:gd name="T29" fmla="*/ 64 h 166"/>
                  <a:gd name="T30" fmla="*/ 266 w 276"/>
                  <a:gd name="T31" fmla="*/ 66 h 166"/>
                  <a:gd name="T32" fmla="*/ 246 w 276"/>
                  <a:gd name="T33" fmla="*/ 108 h 166"/>
                  <a:gd name="T34" fmla="*/ 248 w 276"/>
                  <a:gd name="T35" fmla="*/ 124 h 166"/>
                  <a:gd name="T36" fmla="*/ 262 w 276"/>
                  <a:gd name="T37" fmla="*/ 132 h 166"/>
                  <a:gd name="T38" fmla="*/ 270 w 276"/>
                  <a:gd name="T39" fmla="*/ 124 h 166"/>
                  <a:gd name="T40" fmla="*/ 272 w 276"/>
                  <a:gd name="T41" fmla="*/ 152 h 166"/>
                  <a:gd name="T42" fmla="*/ 238 w 276"/>
                  <a:gd name="T43" fmla="*/ 158 h 166"/>
                  <a:gd name="T44" fmla="*/ 228 w 276"/>
                  <a:gd name="T45" fmla="*/ 142 h 166"/>
                  <a:gd name="T46" fmla="*/ 212 w 276"/>
                  <a:gd name="T47" fmla="*/ 160 h 166"/>
                  <a:gd name="T48" fmla="*/ 212 w 276"/>
                  <a:gd name="T49" fmla="*/ 114 h 166"/>
                  <a:gd name="T50" fmla="*/ 220 w 276"/>
                  <a:gd name="T51" fmla="*/ 102 h 166"/>
                  <a:gd name="T52" fmla="*/ 210 w 276"/>
                  <a:gd name="T53" fmla="*/ 74 h 166"/>
                  <a:gd name="T54" fmla="*/ 210 w 276"/>
                  <a:gd name="T55" fmla="*/ 118 h 166"/>
                  <a:gd name="T56" fmla="*/ 200 w 276"/>
                  <a:gd name="T57" fmla="*/ 130 h 166"/>
                  <a:gd name="T58" fmla="*/ 194 w 276"/>
                  <a:gd name="T59" fmla="*/ 150 h 166"/>
                  <a:gd name="T60" fmla="*/ 182 w 276"/>
                  <a:gd name="T61" fmla="*/ 106 h 166"/>
                  <a:gd name="T62" fmla="*/ 178 w 276"/>
                  <a:gd name="T63" fmla="*/ 132 h 166"/>
                  <a:gd name="T64" fmla="*/ 174 w 276"/>
                  <a:gd name="T65" fmla="*/ 146 h 166"/>
                  <a:gd name="T66" fmla="*/ 158 w 276"/>
                  <a:gd name="T67" fmla="*/ 98 h 166"/>
                  <a:gd name="T68" fmla="*/ 150 w 276"/>
                  <a:gd name="T69" fmla="*/ 126 h 166"/>
                  <a:gd name="T70" fmla="*/ 138 w 276"/>
                  <a:gd name="T71" fmla="*/ 150 h 166"/>
                  <a:gd name="T72" fmla="*/ 128 w 276"/>
                  <a:gd name="T73" fmla="*/ 148 h 166"/>
                  <a:gd name="T74" fmla="*/ 120 w 276"/>
                  <a:gd name="T75" fmla="*/ 144 h 166"/>
                  <a:gd name="T76" fmla="*/ 110 w 276"/>
                  <a:gd name="T77" fmla="*/ 152 h 166"/>
                  <a:gd name="T78" fmla="*/ 94 w 276"/>
                  <a:gd name="T79" fmla="*/ 156 h 166"/>
                  <a:gd name="T80" fmla="*/ 82 w 276"/>
                  <a:gd name="T81" fmla="*/ 140 h 166"/>
                  <a:gd name="T82" fmla="*/ 74 w 276"/>
                  <a:gd name="T83" fmla="*/ 154 h 166"/>
                  <a:gd name="T84" fmla="*/ 56 w 276"/>
                  <a:gd name="T85" fmla="*/ 132 h 166"/>
                  <a:gd name="T86" fmla="*/ 36 w 276"/>
                  <a:gd name="T87" fmla="*/ 130 h 166"/>
                  <a:gd name="T88" fmla="*/ 0 w 276"/>
                  <a:gd name="T89" fmla="*/ 96 h 166"/>
                  <a:gd name="T90" fmla="*/ 10 w 276"/>
                  <a:gd name="T91" fmla="*/ 82 h 166"/>
                  <a:gd name="T92" fmla="*/ 34 w 276"/>
                  <a:gd name="T93" fmla="*/ 92 h 166"/>
                  <a:gd name="T94" fmla="*/ 40 w 276"/>
                  <a:gd name="T95" fmla="*/ 102 h 166"/>
                  <a:gd name="T96" fmla="*/ 42 w 276"/>
                  <a:gd name="T97" fmla="*/ 82 h 166"/>
                  <a:gd name="T98" fmla="*/ 48 w 276"/>
                  <a:gd name="T99" fmla="*/ 62 h 166"/>
                  <a:gd name="T100" fmla="*/ 70 w 276"/>
                  <a:gd name="T101" fmla="*/ 82 h 166"/>
                  <a:gd name="T102" fmla="*/ 82 w 276"/>
                  <a:gd name="T103" fmla="*/ 66 h 166"/>
                  <a:gd name="T104" fmla="*/ 76 w 276"/>
                  <a:gd name="T105" fmla="*/ 58 h 166"/>
                  <a:gd name="T106" fmla="*/ 64 w 276"/>
                  <a:gd name="T107" fmla="*/ 60 h 166"/>
                  <a:gd name="T108" fmla="*/ 54 w 276"/>
                  <a:gd name="T109" fmla="*/ 38 h 166"/>
                  <a:gd name="T110" fmla="*/ 42 w 276"/>
                  <a:gd name="T111" fmla="*/ 40 h 166"/>
                  <a:gd name="T112" fmla="*/ 46 w 276"/>
                  <a:gd name="T113" fmla="*/ 20 h 166"/>
                  <a:gd name="T114" fmla="*/ 44 w 276"/>
                  <a:gd name="T115" fmla="*/ 6 h 166"/>
                  <a:gd name="T116" fmla="*/ 72 w 276"/>
                  <a:gd name="T117" fmla="*/ 18 h 166"/>
                  <a:gd name="T118" fmla="*/ 98 w 276"/>
                  <a:gd name="T119" fmla="*/ 36 h 166"/>
                  <a:gd name="T120" fmla="*/ 104 w 276"/>
                  <a:gd name="T121" fmla="*/ 80 h 166"/>
                  <a:gd name="T122" fmla="*/ 102 w 276"/>
                  <a:gd name="T123" fmla="*/ 6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 h="166">
                    <a:moveTo>
                      <a:pt x="98" y="52"/>
                    </a:moveTo>
                    <a:lnTo>
                      <a:pt x="98" y="52"/>
                    </a:lnTo>
                    <a:lnTo>
                      <a:pt x="102" y="40"/>
                    </a:lnTo>
                    <a:lnTo>
                      <a:pt x="104" y="36"/>
                    </a:lnTo>
                    <a:lnTo>
                      <a:pt x="106" y="36"/>
                    </a:lnTo>
                    <a:lnTo>
                      <a:pt x="108" y="38"/>
                    </a:lnTo>
                    <a:lnTo>
                      <a:pt x="112" y="44"/>
                    </a:lnTo>
                    <a:lnTo>
                      <a:pt x="112" y="44"/>
                    </a:lnTo>
                    <a:lnTo>
                      <a:pt x="114" y="50"/>
                    </a:lnTo>
                    <a:lnTo>
                      <a:pt x="114" y="50"/>
                    </a:lnTo>
                    <a:lnTo>
                      <a:pt x="118" y="52"/>
                    </a:lnTo>
                    <a:lnTo>
                      <a:pt x="120" y="54"/>
                    </a:lnTo>
                    <a:lnTo>
                      <a:pt x="122" y="60"/>
                    </a:lnTo>
                    <a:lnTo>
                      <a:pt x="120" y="72"/>
                    </a:lnTo>
                    <a:lnTo>
                      <a:pt x="120" y="72"/>
                    </a:lnTo>
                    <a:lnTo>
                      <a:pt x="122" y="76"/>
                    </a:lnTo>
                    <a:lnTo>
                      <a:pt x="124" y="80"/>
                    </a:lnTo>
                    <a:lnTo>
                      <a:pt x="126" y="80"/>
                    </a:lnTo>
                    <a:lnTo>
                      <a:pt x="126" y="78"/>
                    </a:lnTo>
                    <a:lnTo>
                      <a:pt x="126" y="78"/>
                    </a:lnTo>
                    <a:lnTo>
                      <a:pt x="130" y="74"/>
                    </a:lnTo>
                    <a:lnTo>
                      <a:pt x="132" y="70"/>
                    </a:lnTo>
                    <a:lnTo>
                      <a:pt x="138" y="64"/>
                    </a:lnTo>
                    <a:lnTo>
                      <a:pt x="138" y="64"/>
                    </a:lnTo>
                    <a:lnTo>
                      <a:pt x="140" y="58"/>
                    </a:lnTo>
                    <a:lnTo>
                      <a:pt x="140" y="50"/>
                    </a:lnTo>
                    <a:lnTo>
                      <a:pt x="140" y="50"/>
                    </a:lnTo>
                    <a:lnTo>
                      <a:pt x="140" y="42"/>
                    </a:lnTo>
                    <a:lnTo>
                      <a:pt x="142" y="40"/>
                    </a:lnTo>
                    <a:lnTo>
                      <a:pt x="144" y="40"/>
                    </a:lnTo>
                    <a:lnTo>
                      <a:pt x="144" y="40"/>
                    </a:lnTo>
                    <a:lnTo>
                      <a:pt x="144" y="42"/>
                    </a:lnTo>
                    <a:lnTo>
                      <a:pt x="146" y="44"/>
                    </a:lnTo>
                    <a:lnTo>
                      <a:pt x="148" y="48"/>
                    </a:lnTo>
                    <a:lnTo>
                      <a:pt x="146" y="54"/>
                    </a:lnTo>
                    <a:lnTo>
                      <a:pt x="146" y="54"/>
                    </a:lnTo>
                    <a:lnTo>
                      <a:pt x="146" y="60"/>
                    </a:lnTo>
                    <a:lnTo>
                      <a:pt x="148" y="64"/>
                    </a:lnTo>
                    <a:lnTo>
                      <a:pt x="148" y="64"/>
                    </a:lnTo>
                    <a:lnTo>
                      <a:pt x="150" y="70"/>
                    </a:lnTo>
                    <a:lnTo>
                      <a:pt x="152" y="72"/>
                    </a:lnTo>
                    <a:lnTo>
                      <a:pt x="154" y="70"/>
                    </a:lnTo>
                    <a:lnTo>
                      <a:pt x="154" y="70"/>
                    </a:lnTo>
                    <a:lnTo>
                      <a:pt x="154" y="66"/>
                    </a:lnTo>
                    <a:lnTo>
                      <a:pt x="152" y="62"/>
                    </a:lnTo>
                    <a:lnTo>
                      <a:pt x="150" y="58"/>
                    </a:lnTo>
                    <a:lnTo>
                      <a:pt x="150" y="54"/>
                    </a:lnTo>
                    <a:lnTo>
                      <a:pt x="150" y="54"/>
                    </a:lnTo>
                    <a:lnTo>
                      <a:pt x="154" y="50"/>
                    </a:lnTo>
                    <a:lnTo>
                      <a:pt x="156" y="44"/>
                    </a:lnTo>
                    <a:lnTo>
                      <a:pt x="160" y="40"/>
                    </a:lnTo>
                    <a:lnTo>
                      <a:pt x="164" y="38"/>
                    </a:lnTo>
                    <a:lnTo>
                      <a:pt x="164" y="38"/>
                    </a:lnTo>
                    <a:lnTo>
                      <a:pt x="170" y="34"/>
                    </a:lnTo>
                    <a:lnTo>
                      <a:pt x="174" y="32"/>
                    </a:lnTo>
                    <a:lnTo>
                      <a:pt x="174" y="32"/>
                    </a:lnTo>
                    <a:lnTo>
                      <a:pt x="184" y="42"/>
                    </a:lnTo>
                    <a:lnTo>
                      <a:pt x="190" y="44"/>
                    </a:lnTo>
                    <a:lnTo>
                      <a:pt x="194" y="42"/>
                    </a:lnTo>
                    <a:lnTo>
                      <a:pt x="194" y="42"/>
                    </a:lnTo>
                    <a:lnTo>
                      <a:pt x="196" y="44"/>
                    </a:lnTo>
                    <a:lnTo>
                      <a:pt x="196" y="50"/>
                    </a:lnTo>
                    <a:lnTo>
                      <a:pt x="196" y="50"/>
                    </a:lnTo>
                    <a:lnTo>
                      <a:pt x="194" y="54"/>
                    </a:lnTo>
                    <a:lnTo>
                      <a:pt x="194" y="54"/>
                    </a:lnTo>
                    <a:lnTo>
                      <a:pt x="192" y="54"/>
                    </a:lnTo>
                    <a:lnTo>
                      <a:pt x="190" y="52"/>
                    </a:lnTo>
                    <a:lnTo>
                      <a:pt x="190" y="52"/>
                    </a:lnTo>
                    <a:lnTo>
                      <a:pt x="188" y="58"/>
                    </a:lnTo>
                    <a:lnTo>
                      <a:pt x="188" y="58"/>
                    </a:lnTo>
                    <a:lnTo>
                      <a:pt x="190" y="64"/>
                    </a:lnTo>
                    <a:lnTo>
                      <a:pt x="190" y="68"/>
                    </a:lnTo>
                    <a:lnTo>
                      <a:pt x="194" y="72"/>
                    </a:lnTo>
                    <a:lnTo>
                      <a:pt x="194" y="72"/>
                    </a:lnTo>
                    <a:lnTo>
                      <a:pt x="196" y="74"/>
                    </a:lnTo>
                    <a:lnTo>
                      <a:pt x="198" y="74"/>
                    </a:lnTo>
                    <a:lnTo>
                      <a:pt x="200" y="72"/>
                    </a:lnTo>
                    <a:lnTo>
                      <a:pt x="200" y="70"/>
                    </a:lnTo>
                    <a:lnTo>
                      <a:pt x="200" y="70"/>
                    </a:lnTo>
                    <a:lnTo>
                      <a:pt x="204" y="56"/>
                    </a:lnTo>
                    <a:lnTo>
                      <a:pt x="204" y="52"/>
                    </a:lnTo>
                    <a:lnTo>
                      <a:pt x="206" y="52"/>
                    </a:lnTo>
                    <a:lnTo>
                      <a:pt x="210" y="56"/>
                    </a:lnTo>
                    <a:lnTo>
                      <a:pt x="216" y="60"/>
                    </a:lnTo>
                    <a:lnTo>
                      <a:pt x="216" y="60"/>
                    </a:lnTo>
                    <a:lnTo>
                      <a:pt x="218" y="62"/>
                    </a:lnTo>
                    <a:lnTo>
                      <a:pt x="220" y="64"/>
                    </a:lnTo>
                    <a:lnTo>
                      <a:pt x="220" y="62"/>
                    </a:lnTo>
                    <a:lnTo>
                      <a:pt x="220" y="54"/>
                    </a:lnTo>
                    <a:lnTo>
                      <a:pt x="220" y="54"/>
                    </a:lnTo>
                    <a:lnTo>
                      <a:pt x="220" y="48"/>
                    </a:lnTo>
                    <a:lnTo>
                      <a:pt x="220" y="46"/>
                    </a:lnTo>
                    <a:lnTo>
                      <a:pt x="224" y="48"/>
                    </a:lnTo>
                    <a:lnTo>
                      <a:pt x="224" y="48"/>
                    </a:lnTo>
                    <a:lnTo>
                      <a:pt x="230" y="50"/>
                    </a:lnTo>
                    <a:lnTo>
                      <a:pt x="236" y="50"/>
                    </a:lnTo>
                    <a:lnTo>
                      <a:pt x="242" y="50"/>
                    </a:lnTo>
                    <a:lnTo>
                      <a:pt x="250" y="54"/>
                    </a:lnTo>
                    <a:lnTo>
                      <a:pt x="250" y="54"/>
                    </a:lnTo>
                    <a:lnTo>
                      <a:pt x="252" y="54"/>
                    </a:lnTo>
                    <a:lnTo>
                      <a:pt x="254" y="56"/>
                    </a:lnTo>
                    <a:lnTo>
                      <a:pt x="254" y="56"/>
                    </a:lnTo>
                    <a:lnTo>
                      <a:pt x="256" y="62"/>
                    </a:lnTo>
                    <a:lnTo>
                      <a:pt x="258" y="64"/>
                    </a:lnTo>
                    <a:lnTo>
                      <a:pt x="260" y="64"/>
                    </a:lnTo>
                    <a:lnTo>
                      <a:pt x="262" y="60"/>
                    </a:lnTo>
                    <a:lnTo>
                      <a:pt x="262" y="60"/>
                    </a:lnTo>
                    <a:lnTo>
                      <a:pt x="264" y="58"/>
                    </a:lnTo>
                    <a:lnTo>
                      <a:pt x="266" y="60"/>
                    </a:lnTo>
                    <a:lnTo>
                      <a:pt x="266" y="60"/>
                    </a:lnTo>
                    <a:lnTo>
                      <a:pt x="266" y="66"/>
                    </a:lnTo>
                    <a:lnTo>
                      <a:pt x="266" y="66"/>
                    </a:lnTo>
                    <a:lnTo>
                      <a:pt x="264" y="68"/>
                    </a:lnTo>
                    <a:lnTo>
                      <a:pt x="262" y="70"/>
                    </a:lnTo>
                    <a:lnTo>
                      <a:pt x="258" y="78"/>
                    </a:lnTo>
                    <a:lnTo>
                      <a:pt x="254" y="96"/>
                    </a:lnTo>
                    <a:lnTo>
                      <a:pt x="254" y="96"/>
                    </a:lnTo>
                    <a:lnTo>
                      <a:pt x="250" y="106"/>
                    </a:lnTo>
                    <a:lnTo>
                      <a:pt x="246" y="108"/>
                    </a:lnTo>
                    <a:lnTo>
                      <a:pt x="244" y="106"/>
                    </a:lnTo>
                    <a:lnTo>
                      <a:pt x="244" y="106"/>
                    </a:lnTo>
                    <a:lnTo>
                      <a:pt x="242" y="106"/>
                    </a:lnTo>
                    <a:lnTo>
                      <a:pt x="240" y="110"/>
                    </a:lnTo>
                    <a:lnTo>
                      <a:pt x="240" y="110"/>
                    </a:lnTo>
                    <a:lnTo>
                      <a:pt x="244" y="116"/>
                    </a:lnTo>
                    <a:lnTo>
                      <a:pt x="248" y="124"/>
                    </a:lnTo>
                    <a:lnTo>
                      <a:pt x="250" y="128"/>
                    </a:lnTo>
                    <a:lnTo>
                      <a:pt x="252" y="130"/>
                    </a:lnTo>
                    <a:lnTo>
                      <a:pt x="254" y="128"/>
                    </a:lnTo>
                    <a:lnTo>
                      <a:pt x="258" y="126"/>
                    </a:lnTo>
                    <a:lnTo>
                      <a:pt x="258" y="126"/>
                    </a:lnTo>
                    <a:lnTo>
                      <a:pt x="260" y="128"/>
                    </a:lnTo>
                    <a:lnTo>
                      <a:pt x="262" y="132"/>
                    </a:lnTo>
                    <a:lnTo>
                      <a:pt x="262" y="132"/>
                    </a:lnTo>
                    <a:lnTo>
                      <a:pt x="264" y="134"/>
                    </a:lnTo>
                    <a:lnTo>
                      <a:pt x="266" y="134"/>
                    </a:lnTo>
                    <a:lnTo>
                      <a:pt x="266" y="132"/>
                    </a:lnTo>
                    <a:lnTo>
                      <a:pt x="266" y="132"/>
                    </a:lnTo>
                    <a:lnTo>
                      <a:pt x="268" y="124"/>
                    </a:lnTo>
                    <a:lnTo>
                      <a:pt x="270" y="124"/>
                    </a:lnTo>
                    <a:lnTo>
                      <a:pt x="270" y="124"/>
                    </a:lnTo>
                    <a:lnTo>
                      <a:pt x="276" y="132"/>
                    </a:lnTo>
                    <a:lnTo>
                      <a:pt x="276" y="132"/>
                    </a:lnTo>
                    <a:lnTo>
                      <a:pt x="276" y="144"/>
                    </a:lnTo>
                    <a:lnTo>
                      <a:pt x="274" y="148"/>
                    </a:lnTo>
                    <a:lnTo>
                      <a:pt x="272" y="152"/>
                    </a:lnTo>
                    <a:lnTo>
                      <a:pt x="272" y="152"/>
                    </a:lnTo>
                    <a:lnTo>
                      <a:pt x="270" y="152"/>
                    </a:lnTo>
                    <a:lnTo>
                      <a:pt x="270" y="152"/>
                    </a:lnTo>
                    <a:lnTo>
                      <a:pt x="264" y="150"/>
                    </a:lnTo>
                    <a:lnTo>
                      <a:pt x="256" y="152"/>
                    </a:lnTo>
                    <a:lnTo>
                      <a:pt x="244" y="158"/>
                    </a:lnTo>
                    <a:lnTo>
                      <a:pt x="244" y="158"/>
                    </a:lnTo>
                    <a:lnTo>
                      <a:pt x="238" y="158"/>
                    </a:lnTo>
                    <a:lnTo>
                      <a:pt x="238" y="158"/>
                    </a:lnTo>
                    <a:lnTo>
                      <a:pt x="236" y="154"/>
                    </a:lnTo>
                    <a:lnTo>
                      <a:pt x="234" y="150"/>
                    </a:lnTo>
                    <a:lnTo>
                      <a:pt x="234" y="150"/>
                    </a:lnTo>
                    <a:lnTo>
                      <a:pt x="232" y="142"/>
                    </a:lnTo>
                    <a:lnTo>
                      <a:pt x="230" y="140"/>
                    </a:lnTo>
                    <a:lnTo>
                      <a:pt x="228" y="142"/>
                    </a:lnTo>
                    <a:lnTo>
                      <a:pt x="224" y="148"/>
                    </a:lnTo>
                    <a:lnTo>
                      <a:pt x="224" y="148"/>
                    </a:lnTo>
                    <a:lnTo>
                      <a:pt x="220" y="158"/>
                    </a:lnTo>
                    <a:lnTo>
                      <a:pt x="218" y="160"/>
                    </a:lnTo>
                    <a:lnTo>
                      <a:pt x="214" y="162"/>
                    </a:lnTo>
                    <a:lnTo>
                      <a:pt x="214" y="162"/>
                    </a:lnTo>
                    <a:lnTo>
                      <a:pt x="212" y="160"/>
                    </a:lnTo>
                    <a:lnTo>
                      <a:pt x="208" y="154"/>
                    </a:lnTo>
                    <a:lnTo>
                      <a:pt x="206" y="136"/>
                    </a:lnTo>
                    <a:lnTo>
                      <a:pt x="206" y="136"/>
                    </a:lnTo>
                    <a:lnTo>
                      <a:pt x="210" y="126"/>
                    </a:lnTo>
                    <a:lnTo>
                      <a:pt x="210" y="116"/>
                    </a:lnTo>
                    <a:lnTo>
                      <a:pt x="210" y="116"/>
                    </a:lnTo>
                    <a:lnTo>
                      <a:pt x="212" y="114"/>
                    </a:lnTo>
                    <a:lnTo>
                      <a:pt x="214" y="116"/>
                    </a:lnTo>
                    <a:lnTo>
                      <a:pt x="214" y="116"/>
                    </a:lnTo>
                    <a:lnTo>
                      <a:pt x="218" y="116"/>
                    </a:lnTo>
                    <a:lnTo>
                      <a:pt x="220" y="116"/>
                    </a:lnTo>
                    <a:lnTo>
                      <a:pt x="220" y="112"/>
                    </a:lnTo>
                    <a:lnTo>
                      <a:pt x="220" y="112"/>
                    </a:lnTo>
                    <a:lnTo>
                      <a:pt x="220" y="102"/>
                    </a:lnTo>
                    <a:lnTo>
                      <a:pt x="218" y="94"/>
                    </a:lnTo>
                    <a:lnTo>
                      <a:pt x="218" y="94"/>
                    </a:lnTo>
                    <a:lnTo>
                      <a:pt x="214" y="86"/>
                    </a:lnTo>
                    <a:lnTo>
                      <a:pt x="214" y="86"/>
                    </a:lnTo>
                    <a:lnTo>
                      <a:pt x="212" y="78"/>
                    </a:lnTo>
                    <a:lnTo>
                      <a:pt x="212" y="76"/>
                    </a:lnTo>
                    <a:lnTo>
                      <a:pt x="210" y="74"/>
                    </a:lnTo>
                    <a:lnTo>
                      <a:pt x="210" y="74"/>
                    </a:lnTo>
                    <a:lnTo>
                      <a:pt x="208" y="78"/>
                    </a:lnTo>
                    <a:lnTo>
                      <a:pt x="208" y="82"/>
                    </a:lnTo>
                    <a:lnTo>
                      <a:pt x="208" y="92"/>
                    </a:lnTo>
                    <a:lnTo>
                      <a:pt x="208" y="92"/>
                    </a:lnTo>
                    <a:lnTo>
                      <a:pt x="210" y="106"/>
                    </a:lnTo>
                    <a:lnTo>
                      <a:pt x="210" y="118"/>
                    </a:lnTo>
                    <a:lnTo>
                      <a:pt x="210" y="118"/>
                    </a:lnTo>
                    <a:lnTo>
                      <a:pt x="208" y="120"/>
                    </a:lnTo>
                    <a:lnTo>
                      <a:pt x="204" y="122"/>
                    </a:lnTo>
                    <a:lnTo>
                      <a:pt x="202" y="122"/>
                    </a:lnTo>
                    <a:lnTo>
                      <a:pt x="200" y="124"/>
                    </a:lnTo>
                    <a:lnTo>
                      <a:pt x="200" y="124"/>
                    </a:lnTo>
                    <a:lnTo>
                      <a:pt x="200" y="130"/>
                    </a:lnTo>
                    <a:lnTo>
                      <a:pt x="202" y="136"/>
                    </a:lnTo>
                    <a:lnTo>
                      <a:pt x="202" y="136"/>
                    </a:lnTo>
                    <a:lnTo>
                      <a:pt x="200" y="144"/>
                    </a:lnTo>
                    <a:lnTo>
                      <a:pt x="198" y="148"/>
                    </a:lnTo>
                    <a:lnTo>
                      <a:pt x="198" y="148"/>
                    </a:lnTo>
                    <a:lnTo>
                      <a:pt x="196" y="150"/>
                    </a:lnTo>
                    <a:lnTo>
                      <a:pt x="194" y="150"/>
                    </a:lnTo>
                    <a:lnTo>
                      <a:pt x="186" y="144"/>
                    </a:lnTo>
                    <a:lnTo>
                      <a:pt x="180" y="134"/>
                    </a:lnTo>
                    <a:lnTo>
                      <a:pt x="176" y="124"/>
                    </a:lnTo>
                    <a:lnTo>
                      <a:pt x="176" y="124"/>
                    </a:lnTo>
                    <a:lnTo>
                      <a:pt x="176" y="118"/>
                    </a:lnTo>
                    <a:lnTo>
                      <a:pt x="178" y="114"/>
                    </a:lnTo>
                    <a:lnTo>
                      <a:pt x="182" y="106"/>
                    </a:lnTo>
                    <a:lnTo>
                      <a:pt x="182" y="106"/>
                    </a:lnTo>
                    <a:lnTo>
                      <a:pt x="180" y="106"/>
                    </a:lnTo>
                    <a:lnTo>
                      <a:pt x="178" y="108"/>
                    </a:lnTo>
                    <a:lnTo>
                      <a:pt x="176" y="120"/>
                    </a:lnTo>
                    <a:lnTo>
                      <a:pt x="176" y="120"/>
                    </a:lnTo>
                    <a:lnTo>
                      <a:pt x="176" y="126"/>
                    </a:lnTo>
                    <a:lnTo>
                      <a:pt x="178" y="132"/>
                    </a:lnTo>
                    <a:lnTo>
                      <a:pt x="178" y="132"/>
                    </a:lnTo>
                    <a:lnTo>
                      <a:pt x="180" y="136"/>
                    </a:lnTo>
                    <a:lnTo>
                      <a:pt x="180" y="142"/>
                    </a:lnTo>
                    <a:lnTo>
                      <a:pt x="180" y="142"/>
                    </a:lnTo>
                    <a:lnTo>
                      <a:pt x="178" y="146"/>
                    </a:lnTo>
                    <a:lnTo>
                      <a:pt x="174" y="146"/>
                    </a:lnTo>
                    <a:lnTo>
                      <a:pt x="174" y="146"/>
                    </a:lnTo>
                    <a:lnTo>
                      <a:pt x="170" y="142"/>
                    </a:lnTo>
                    <a:lnTo>
                      <a:pt x="168" y="132"/>
                    </a:lnTo>
                    <a:lnTo>
                      <a:pt x="168" y="132"/>
                    </a:lnTo>
                    <a:lnTo>
                      <a:pt x="164" y="110"/>
                    </a:lnTo>
                    <a:lnTo>
                      <a:pt x="158" y="90"/>
                    </a:lnTo>
                    <a:lnTo>
                      <a:pt x="158" y="90"/>
                    </a:lnTo>
                    <a:lnTo>
                      <a:pt x="158" y="98"/>
                    </a:lnTo>
                    <a:lnTo>
                      <a:pt x="156" y="104"/>
                    </a:lnTo>
                    <a:lnTo>
                      <a:pt x="152" y="110"/>
                    </a:lnTo>
                    <a:lnTo>
                      <a:pt x="146" y="116"/>
                    </a:lnTo>
                    <a:lnTo>
                      <a:pt x="146" y="116"/>
                    </a:lnTo>
                    <a:lnTo>
                      <a:pt x="148" y="120"/>
                    </a:lnTo>
                    <a:lnTo>
                      <a:pt x="148" y="124"/>
                    </a:lnTo>
                    <a:lnTo>
                      <a:pt x="150" y="126"/>
                    </a:lnTo>
                    <a:lnTo>
                      <a:pt x="150" y="130"/>
                    </a:lnTo>
                    <a:lnTo>
                      <a:pt x="150" y="130"/>
                    </a:lnTo>
                    <a:lnTo>
                      <a:pt x="150" y="140"/>
                    </a:lnTo>
                    <a:lnTo>
                      <a:pt x="146" y="146"/>
                    </a:lnTo>
                    <a:lnTo>
                      <a:pt x="140" y="154"/>
                    </a:lnTo>
                    <a:lnTo>
                      <a:pt x="140" y="154"/>
                    </a:lnTo>
                    <a:lnTo>
                      <a:pt x="138" y="150"/>
                    </a:lnTo>
                    <a:lnTo>
                      <a:pt x="136" y="146"/>
                    </a:lnTo>
                    <a:lnTo>
                      <a:pt x="134" y="138"/>
                    </a:lnTo>
                    <a:lnTo>
                      <a:pt x="134" y="128"/>
                    </a:lnTo>
                    <a:lnTo>
                      <a:pt x="134" y="128"/>
                    </a:lnTo>
                    <a:lnTo>
                      <a:pt x="132" y="134"/>
                    </a:lnTo>
                    <a:lnTo>
                      <a:pt x="130" y="142"/>
                    </a:lnTo>
                    <a:lnTo>
                      <a:pt x="128" y="148"/>
                    </a:lnTo>
                    <a:lnTo>
                      <a:pt x="126" y="152"/>
                    </a:lnTo>
                    <a:lnTo>
                      <a:pt x="126" y="152"/>
                    </a:lnTo>
                    <a:lnTo>
                      <a:pt x="124" y="152"/>
                    </a:lnTo>
                    <a:lnTo>
                      <a:pt x="122" y="150"/>
                    </a:lnTo>
                    <a:lnTo>
                      <a:pt x="120" y="144"/>
                    </a:lnTo>
                    <a:lnTo>
                      <a:pt x="120" y="144"/>
                    </a:lnTo>
                    <a:lnTo>
                      <a:pt x="120" y="144"/>
                    </a:lnTo>
                    <a:lnTo>
                      <a:pt x="118" y="144"/>
                    </a:lnTo>
                    <a:lnTo>
                      <a:pt x="114" y="144"/>
                    </a:lnTo>
                    <a:lnTo>
                      <a:pt x="114" y="144"/>
                    </a:lnTo>
                    <a:lnTo>
                      <a:pt x="112" y="144"/>
                    </a:lnTo>
                    <a:lnTo>
                      <a:pt x="112" y="144"/>
                    </a:lnTo>
                    <a:lnTo>
                      <a:pt x="110" y="152"/>
                    </a:lnTo>
                    <a:lnTo>
                      <a:pt x="110" y="152"/>
                    </a:lnTo>
                    <a:lnTo>
                      <a:pt x="110" y="160"/>
                    </a:lnTo>
                    <a:lnTo>
                      <a:pt x="110" y="164"/>
                    </a:lnTo>
                    <a:lnTo>
                      <a:pt x="108" y="166"/>
                    </a:lnTo>
                    <a:lnTo>
                      <a:pt x="108" y="166"/>
                    </a:lnTo>
                    <a:lnTo>
                      <a:pt x="100" y="158"/>
                    </a:lnTo>
                    <a:lnTo>
                      <a:pt x="98" y="156"/>
                    </a:lnTo>
                    <a:lnTo>
                      <a:pt x="94" y="156"/>
                    </a:lnTo>
                    <a:lnTo>
                      <a:pt x="94" y="156"/>
                    </a:lnTo>
                    <a:lnTo>
                      <a:pt x="92" y="154"/>
                    </a:lnTo>
                    <a:lnTo>
                      <a:pt x="92" y="154"/>
                    </a:lnTo>
                    <a:lnTo>
                      <a:pt x="88" y="144"/>
                    </a:lnTo>
                    <a:lnTo>
                      <a:pt x="86" y="140"/>
                    </a:lnTo>
                    <a:lnTo>
                      <a:pt x="82" y="140"/>
                    </a:lnTo>
                    <a:lnTo>
                      <a:pt x="82" y="140"/>
                    </a:lnTo>
                    <a:lnTo>
                      <a:pt x="80" y="140"/>
                    </a:lnTo>
                    <a:lnTo>
                      <a:pt x="78" y="142"/>
                    </a:lnTo>
                    <a:lnTo>
                      <a:pt x="78" y="142"/>
                    </a:lnTo>
                    <a:lnTo>
                      <a:pt x="80" y="154"/>
                    </a:lnTo>
                    <a:lnTo>
                      <a:pt x="78" y="156"/>
                    </a:lnTo>
                    <a:lnTo>
                      <a:pt x="78" y="156"/>
                    </a:lnTo>
                    <a:lnTo>
                      <a:pt x="74" y="154"/>
                    </a:lnTo>
                    <a:lnTo>
                      <a:pt x="72" y="152"/>
                    </a:lnTo>
                    <a:lnTo>
                      <a:pt x="72" y="152"/>
                    </a:lnTo>
                    <a:lnTo>
                      <a:pt x="64" y="144"/>
                    </a:lnTo>
                    <a:lnTo>
                      <a:pt x="62" y="140"/>
                    </a:lnTo>
                    <a:lnTo>
                      <a:pt x="58" y="134"/>
                    </a:lnTo>
                    <a:lnTo>
                      <a:pt x="58" y="134"/>
                    </a:lnTo>
                    <a:lnTo>
                      <a:pt x="56" y="132"/>
                    </a:lnTo>
                    <a:lnTo>
                      <a:pt x="56" y="130"/>
                    </a:lnTo>
                    <a:lnTo>
                      <a:pt x="54" y="130"/>
                    </a:lnTo>
                    <a:lnTo>
                      <a:pt x="54" y="130"/>
                    </a:lnTo>
                    <a:lnTo>
                      <a:pt x="50" y="134"/>
                    </a:lnTo>
                    <a:lnTo>
                      <a:pt x="44" y="134"/>
                    </a:lnTo>
                    <a:lnTo>
                      <a:pt x="40" y="132"/>
                    </a:lnTo>
                    <a:lnTo>
                      <a:pt x="36" y="130"/>
                    </a:lnTo>
                    <a:lnTo>
                      <a:pt x="26" y="122"/>
                    </a:lnTo>
                    <a:lnTo>
                      <a:pt x="18" y="114"/>
                    </a:lnTo>
                    <a:lnTo>
                      <a:pt x="18" y="114"/>
                    </a:lnTo>
                    <a:lnTo>
                      <a:pt x="6" y="106"/>
                    </a:lnTo>
                    <a:lnTo>
                      <a:pt x="6" y="106"/>
                    </a:lnTo>
                    <a:lnTo>
                      <a:pt x="2" y="102"/>
                    </a:lnTo>
                    <a:lnTo>
                      <a:pt x="0" y="96"/>
                    </a:lnTo>
                    <a:lnTo>
                      <a:pt x="0" y="90"/>
                    </a:lnTo>
                    <a:lnTo>
                      <a:pt x="0" y="90"/>
                    </a:lnTo>
                    <a:lnTo>
                      <a:pt x="2" y="86"/>
                    </a:lnTo>
                    <a:lnTo>
                      <a:pt x="4" y="82"/>
                    </a:lnTo>
                    <a:lnTo>
                      <a:pt x="8" y="80"/>
                    </a:lnTo>
                    <a:lnTo>
                      <a:pt x="10" y="82"/>
                    </a:lnTo>
                    <a:lnTo>
                      <a:pt x="10" y="82"/>
                    </a:lnTo>
                    <a:lnTo>
                      <a:pt x="14" y="90"/>
                    </a:lnTo>
                    <a:lnTo>
                      <a:pt x="18" y="92"/>
                    </a:lnTo>
                    <a:lnTo>
                      <a:pt x="24" y="92"/>
                    </a:lnTo>
                    <a:lnTo>
                      <a:pt x="28" y="90"/>
                    </a:lnTo>
                    <a:lnTo>
                      <a:pt x="28" y="90"/>
                    </a:lnTo>
                    <a:lnTo>
                      <a:pt x="32" y="90"/>
                    </a:lnTo>
                    <a:lnTo>
                      <a:pt x="34" y="92"/>
                    </a:lnTo>
                    <a:lnTo>
                      <a:pt x="34" y="92"/>
                    </a:lnTo>
                    <a:lnTo>
                      <a:pt x="36" y="100"/>
                    </a:lnTo>
                    <a:lnTo>
                      <a:pt x="40" y="106"/>
                    </a:lnTo>
                    <a:lnTo>
                      <a:pt x="40" y="106"/>
                    </a:lnTo>
                    <a:lnTo>
                      <a:pt x="40" y="104"/>
                    </a:lnTo>
                    <a:lnTo>
                      <a:pt x="40" y="102"/>
                    </a:lnTo>
                    <a:lnTo>
                      <a:pt x="40" y="102"/>
                    </a:lnTo>
                    <a:lnTo>
                      <a:pt x="36" y="96"/>
                    </a:lnTo>
                    <a:lnTo>
                      <a:pt x="34" y="92"/>
                    </a:lnTo>
                    <a:lnTo>
                      <a:pt x="34" y="86"/>
                    </a:lnTo>
                    <a:lnTo>
                      <a:pt x="34" y="86"/>
                    </a:lnTo>
                    <a:lnTo>
                      <a:pt x="36" y="82"/>
                    </a:lnTo>
                    <a:lnTo>
                      <a:pt x="38" y="80"/>
                    </a:lnTo>
                    <a:lnTo>
                      <a:pt x="42" y="82"/>
                    </a:lnTo>
                    <a:lnTo>
                      <a:pt x="42" y="82"/>
                    </a:lnTo>
                    <a:lnTo>
                      <a:pt x="44" y="82"/>
                    </a:lnTo>
                    <a:lnTo>
                      <a:pt x="44" y="80"/>
                    </a:lnTo>
                    <a:lnTo>
                      <a:pt x="46" y="74"/>
                    </a:lnTo>
                    <a:lnTo>
                      <a:pt x="46" y="74"/>
                    </a:lnTo>
                    <a:lnTo>
                      <a:pt x="46" y="66"/>
                    </a:lnTo>
                    <a:lnTo>
                      <a:pt x="48" y="62"/>
                    </a:lnTo>
                    <a:lnTo>
                      <a:pt x="50" y="60"/>
                    </a:lnTo>
                    <a:lnTo>
                      <a:pt x="54" y="60"/>
                    </a:lnTo>
                    <a:lnTo>
                      <a:pt x="54" y="60"/>
                    </a:lnTo>
                    <a:lnTo>
                      <a:pt x="60" y="62"/>
                    </a:lnTo>
                    <a:lnTo>
                      <a:pt x="62" y="68"/>
                    </a:lnTo>
                    <a:lnTo>
                      <a:pt x="70" y="82"/>
                    </a:lnTo>
                    <a:lnTo>
                      <a:pt x="70" y="82"/>
                    </a:lnTo>
                    <a:lnTo>
                      <a:pt x="74" y="78"/>
                    </a:lnTo>
                    <a:lnTo>
                      <a:pt x="76" y="76"/>
                    </a:lnTo>
                    <a:lnTo>
                      <a:pt x="78" y="76"/>
                    </a:lnTo>
                    <a:lnTo>
                      <a:pt x="78" y="76"/>
                    </a:lnTo>
                    <a:lnTo>
                      <a:pt x="80" y="74"/>
                    </a:lnTo>
                    <a:lnTo>
                      <a:pt x="80" y="72"/>
                    </a:lnTo>
                    <a:lnTo>
                      <a:pt x="82" y="66"/>
                    </a:lnTo>
                    <a:lnTo>
                      <a:pt x="86" y="60"/>
                    </a:lnTo>
                    <a:lnTo>
                      <a:pt x="86" y="58"/>
                    </a:lnTo>
                    <a:lnTo>
                      <a:pt x="88" y="60"/>
                    </a:lnTo>
                    <a:lnTo>
                      <a:pt x="88" y="60"/>
                    </a:lnTo>
                    <a:lnTo>
                      <a:pt x="84" y="58"/>
                    </a:lnTo>
                    <a:lnTo>
                      <a:pt x="80" y="58"/>
                    </a:lnTo>
                    <a:lnTo>
                      <a:pt x="76" y="58"/>
                    </a:lnTo>
                    <a:lnTo>
                      <a:pt x="72" y="54"/>
                    </a:lnTo>
                    <a:lnTo>
                      <a:pt x="72" y="54"/>
                    </a:lnTo>
                    <a:lnTo>
                      <a:pt x="70" y="54"/>
                    </a:lnTo>
                    <a:lnTo>
                      <a:pt x="68" y="58"/>
                    </a:lnTo>
                    <a:lnTo>
                      <a:pt x="66" y="60"/>
                    </a:lnTo>
                    <a:lnTo>
                      <a:pt x="64" y="60"/>
                    </a:lnTo>
                    <a:lnTo>
                      <a:pt x="64" y="60"/>
                    </a:lnTo>
                    <a:lnTo>
                      <a:pt x="60" y="54"/>
                    </a:lnTo>
                    <a:lnTo>
                      <a:pt x="58" y="44"/>
                    </a:lnTo>
                    <a:lnTo>
                      <a:pt x="58" y="44"/>
                    </a:lnTo>
                    <a:lnTo>
                      <a:pt x="56" y="36"/>
                    </a:lnTo>
                    <a:lnTo>
                      <a:pt x="54" y="30"/>
                    </a:lnTo>
                    <a:lnTo>
                      <a:pt x="54" y="30"/>
                    </a:lnTo>
                    <a:lnTo>
                      <a:pt x="54" y="38"/>
                    </a:lnTo>
                    <a:lnTo>
                      <a:pt x="52" y="44"/>
                    </a:lnTo>
                    <a:lnTo>
                      <a:pt x="50" y="46"/>
                    </a:lnTo>
                    <a:lnTo>
                      <a:pt x="48" y="46"/>
                    </a:lnTo>
                    <a:lnTo>
                      <a:pt x="48" y="46"/>
                    </a:lnTo>
                    <a:lnTo>
                      <a:pt x="44" y="46"/>
                    </a:lnTo>
                    <a:lnTo>
                      <a:pt x="42" y="44"/>
                    </a:lnTo>
                    <a:lnTo>
                      <a:pt x="42" y="40"/>
                    </a:lnTo>
                    <a:lnTo>
                      <a:pt x="40" y="32"/>
                    </a:lnTo>
                    <a:lnTo>
                      <a:pt x="40" y="32"/>
                    </a:lnTo>
                    <a:lnTo>
                      <a:pt x="40" y="24"/>
                    </a:lnTo>
                    <a:lnTo>
                      <a:pt x="42" y="18"/>
                    </a:lnTo>
                    <a:lnTo>
                      <a:pt x="42" y="18"/>
                    </a:lnTo>
                    <a:lnTo>
                      <a:pt x="46" y="20"/>
                    </a:lnTo>
                    <a:lnTo>
                      <a:pt x="46" y="20"/>
                    </a:lnTo>
                    <a:lnTo>
                      <a:pt x="48" y="18"/>
                    </a:lnTo>
                    <a:lnTo>
                      <a:pt x="48" y="18"/>
                    </a:lnTo>
                    <a:lnTo>
                      <a:pt x="48" y="14"/>
                    </a:lnTo>
                    <a:lnTo>
                      <a:pt x="46" y="12"/>
                    </a:lnTo>
                    <a:lnTo>
                      <a:pt x="44" y="12"/>
                    </a:lnTo>
                    <a:lnTo>
                      <a:pt x="44" y="6"/>
                    </a:lnTo>
                    <a:lnTo>
                      <a:pt x="44" y="6"/>
                    </a:lnTo>
                    <a:lnTo>
                      <a:pt x="48" y="2"/>
                    </a:lnTo>
                    <a:lnTo>
                      <a:pt x="52" y="0"/>
                    </a:lnTo>
                    <a:lnTo>
                      <a:pt x="56" y="0"/>
                    </a:lnTo>
                    <a:lnTo>
                      <a:pt x="58" y="2"/>
                    </a:lnTo>
                    <a:lnTo>
                      <a:pt x="66" y="8"/>
                    </a:lnTo>
                    <a:lnTo>
                      <a:pt x="72" y="18"/>
                    </a:lnTo>
                    <a:lnTo>
                      <a:pt x="72" y="18"/>
                    </a:lnTo>
                    <a:lnTo>
                      <a:pt x="78" y="24"/>
                    </a:lnTo>
                    <a:lnTo>
                      <a:pt x="84" y="32"/>
                    </a:lnTo>
                    <a:lnTo>
                      <a:pt x="90" y="34"/>
                    </a:lnTo>
                    <a:lnTo>
                      <a:pt x="96" y="34"/>
                    </a:lnTo>
                    <a:lnTo>
                      <a:pt x="96" y="34"/>
                    </a:lnTo>
                    <a:lnTo>
                      <a:pt x="98" y="34"/>
                    </a:lnTo>
                    <a:lnTo>
                      <a:pt x="98" y="36"/>
                    </a:lnTo>
                    <a:lnTo>
                      <a:pt x="100" y="40"/>
                    </a:lnTo>
                    <a:lnTo>
                      <a:pt x="98" y="52"/>
                    </a:lnTo>
                    <a:lnTo>
                      <a:pt x="98" y="52"/>
                    </a:lnTo>
                    <a:lnTo>
                      <a:pt x="100" y="58"/>
                    </a:lnTo>
                    <a:lnTo>
                      <a:pt x="102" y="68"/>
                    </a:lnTo>
                    <a:lnTo>
                      <a:pt x="102" y="78"/>
                    </a:lnTo>
                    <a:lnTo>
                      <a:pt x="104" y="80"/>
                    </a:lnTo>
                    <a:lnTo>
                      <a:pt x="106" y="82"/>
                    </a:lnTo>
                    <a:lnTo>
                      <a:pt x="106" y="82"/>
                    </a:lnTo>
                    <a:lnTo>
                      <a:pt x="108" y="70"/>
                    </a:lnTo>
                    <a:lnTo>
                      <a:pt x="104" y="64"/>
                    </a:lnTo>
                    <a:lnTo>
                      <a:pt x="104" y="64"/>
                    </a:lnTo>
                    <a:lnTo>
                      <a:pt x="102" y="62"/>
                    </a:lnTo>
                    <a:lnTo>
                      <a:pt x="102" y="60"/>
                    </a:lnTo>
                    <a:lnTo>
                      <a:pt x="102" y="60"/>
                    </a:lnTo>
                    <a:lnTo>
                      <a:pt x="102" y="54"/>
                    </a:lnTo>
                    <a:lnTo>
                      <a:pt x="100" y="52"/>
                    </a:lnTo>
                    <a:lnTo>
                      <a:pt x="100" y="52"/>
                    </a:lnTo>
                    <a:lnTo>
                      <a:pt x="98" y="52"/>
                    </a:lnTo>
                    <a:lnTo>
                      <a:pt x="9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3" name="Freeform 1279">
                <a:extLst>
                  <a:ext uri="{FF2B5EF4-FFF2-40B4-BE49-F238E27FC236}">
                    <a16:creationId xmlns:a16="http://schemas.microsoft.com/office/drawing/2014/main" id="{A34CBB44-408C-1243-F0CB-1516CB059BFF}"/>
                  </a:ext>
                </a:extLst>
              </p:cNvPr>
              <p:cNvSpPr>
                <a:spLocks/>
              </p:cNvSpPr>
              <p:nvPr/>
            </p:nvSpPr>
            <p:spPr bwMode="auto">
              <a:xfrm>
                <a:off x="1882" y="1926"/>
                <a:ext cx="300" cy="149"/>
              </a:xfrm>
              <a:custGeom>
                <a:avLst/>
                <a:gdLst>
                  <a:gd name="T0" fmla="*/ 168 w 300"/>
                  <a:gd name="T1" fmla="*/ 133 h 149"/>
                  <a:gd name="T2" fmla="*/ 176 w 300"/>
                  <a:gd name="T3" fmla="*/ 129 h 149"/>
                  <a:gd name="T4" fmla="*/ 176 w 300"/>
                  <a:gd name="T5" fmla="*/ 113 h 149"/>
                  <a:gd name="T6" fmla="*/ 178 w 300"/>
                  <a:gd name="T7" fmla="*/ 143 h 149"/>
                  <a:gd name="T8" fmla="*/ 154 w 300"/>
                  <a:gd name="T9" fmla="*/ 129 h 149"/>
                  <a:gd name="T10" fmla="*/ 142 w 300"/>
                  <a:gd name="T11" fmla="*/ 133 h 149"/>
                  <a:gd name="T12" fmla="*/ 136 w 300"/>
                  <a:gd name="T13" fmla="*/ 117 h 149"/>
                  <a:gd name="T14" fmla="*/ 132 w 300"/>
                  <a:gd name="T15" fmla="*/ 143 h 149"/>
                  <a:gd name="T16" fmla="*/ 120 w 300"/>
                  <a:gd name="T17" fmla="*/ 135 h 149"/>
                  <a:gd name="T18" fmla="*/ 112 w 300"/>
                  <a:gd name="T19" fmla="*/ 141 h 149"/>
                  <a:gd name="T20" fmla="*/ 100 w 300"/>
                  <a:gd name="T21" fmla="*/ 113 h 149"/>
                  <a:gd name="T22" fmla="*/ 106 w 300"/>
                  <a:gd name="T23" fmla="*/ 99 h 149"/>
                  <a:gd name="T24" fmla="*/ 112 w 300"/>
                  <a:gd name="T25" fmla="*/ 109 h 149"/>
                  <a:gd name="T26" fmla="*/ 100 w 300"/>
                  <a:gd name="T27" fmla="*/ 101 h 149"/>
                  <a:gd name="T28" fmla="*/ 88 w 300"/>
                  <a:gd name="T29" fmla="*/ 89 h 149"/>
                  <a:gd name="T30" fmla="*/ 98 w 300"/>
                  <a:gd name="T31" fmla="*/ 123 h 149"/>
                  <a:gd name="T32" fmla="*/ 88 w 300"/>
                  <a:gd name="T33" fmla="*/ 141 h 149"/>
                  <a:gd name="T34" fmla="*/ 76 w 300"/>
                  <a:gd name="T35" fmla="*/ 145 h 149"/>
                  <a:gd name="T36" fmla="*/ 60 w 300"/>
                  <a:gd name="T37" fmla="*/ 129 h 149"/>
                  <a:gd name="T38" fmla="*/ 48 w 300"/>
                  <a:gd name="T39" fmla="*/ 139 h 149"/>
                  <a:gd name="T40" fmla="*/ 38 w 300"/>
                  <a:gd name="T41" fmla="*/ 123 h 149"/>
                  <a:gd name="T42" fmla="*/ 32 w 300"/>
                  <a:gd name="T43" fmla="*/ 137 h 149"/>
                  <a:gd name="T44" fmla="*/ 12 w 300"/>
                  <a:gd name="T45" fmla="*/ 113 h 149"/>
                  <a:gd name="T46" fmla="*/ 2 w 300"/>
                  <a:gd name="T47" fmla="*/ 109 h 149"/>
                  <a:gd name="T48" fmla="*/ 0 w 300"/>
                  <a:gd name="T49" fmla="*/ 87 h 149"/>
                  <a:gd name="T50" fmla="*/ 8 w 300"/>
                  <a:gd name="T51" fmla="*/ 73 h 149"/>
                  <a:gd name="T52" fmla="*/ 20 w 300"/>
                  <a:gd name="T53" fmla="*/ 52 h 149"/>
                  <a:gd name="T54" fmla="*/ 42 w 300"/>
                  <a:gd name="T55" fmla="*/ 46 h 149"/>
                  <a:gd name="T56" fmla="*/ 58 w 300"/>
                  <a:gd name="T57" fmla="*/ 50 h 149"/>
                  <a:gd name="T58" fmla="*/ 80 w 300"/>
                  <a:gd name="T59" fmla="*/ 48 h 149"/>
                  <a:gd name="T60" fmla="*/ 94 w 300"/>
                  <a:gd name="T61" fmla="*/ 44 h 149"/>
                  <a:gd name="T62" fmla="*/ 100 w 300"/>
                  <a:gd name="T63" fmla="*/ 22 h 149"/>
                  <a:gd name="T64" fmla="*/ 122 w 300"/>
                  <a:gd name="T65" fmla="*/ 40 h 149"/>
                  <a:gd name="T66" fmla="*/ 114 w 300"/>
                  <a:gd name="T67" fmla="*/ 20 h 149"/>
                  <a:gd name="T68" fmla="*/ 126 w 300"/>
                  <a:gd name="T69" fmla="*/ 12 h 149"/>
                  <a:gd name="T70" fmla="*/ 138 w 300"/>
                  <a:gd name="T71" fmla="*/ 30 h 149"/>
                  <a:gd name="T72" fmla="*/ 144 w 300"/>
                  <a:gd name="T73" fmla="*/ 34 h 149"/>
                  <a:gd name="T74" fmla="*/ 138 w 300"/>
                  <a:gd name="T75" fmla="*/ 14 h 149"/>
                  <a:gd name="T76" fmla="*/ 168 w 300"/>
                  <a:gd name="T77" fmla="*/ 10 h 149"/>
                  <a:gd name="T78" fmla="*/ 186 w 300"/>
                  <a:gd name="T79" fmla="*/ 8 h 149"/>
                  <a:gd name="T80" fmla="*/ 200 w 300"/>
                  <a:gd name="T81" fmla="*/ 8 h 149"/>
                  <a:gd name="T82" fmla="*/ 206 w 300"/>
                  <a:gd name="T83" fmla="*/ 6 h 149"/>
                  <a:gd name="T84" fmla="*/ 214 w 300"/>
                  <a:gd name="T85" fmla="*/ 0 h 149"/>
                  <a:gd name="T86" fmla="*/ 236 w 300"/>
                  <a:gd name="T87" fmla="*/ 6 h 149"/>
                  <a:gd name="T88" fmla="*/ 272 w 300"/>
                  <a:gd name="T89" fmla="*/ 8 h 149"/>
                  <a:gd name="T90" fmla="*/ 292 w 300"/>
                  <a:gd name="T91" fmla="*/ 2 h 149"/>
                  <a:gd name="T92" fmla="*/ 300 w 300"/>
                  <a:gd name="T93" fmla="*/ 16 h 149"/>
                  <a:gd name="T94" fmla="*/ 298 w 300"/>
                  <a:gd name="T95" fmla="*/ 40 h 149"/>
                  <a:gd name="T96" fmla="*/ 292 w 300"/>
                  <a:gd name="T97" fmla="*/ 61 h 149"/>
                  <a:gd name="T98" fmla="*/ 282 w 300"/>
                  <a:gd name="T99" fmla="*/ 20 h 149"/>
                  <a:gd name="T100" fmla="*/ 276 w 300"/>
                  <a:gd name="T101" fmla="*/ 20 h 149"/>
                  <a:gd name="T102" fmla="*/ 276 w 300"/>
                  <a:gd name="T103" fmla="*/ 40 h 149"/>
                  <a:gd name="T104" fmla="*/ 272 w 300"/>
                  <a:gd name="T105" fmla="*/ 50 h 149"/>
                  <a:gd name="T106" fmla="*/ 256 w 300"/>
                  <a:gd name="T107" fmla="*/ 22 h 149"/>
                  <a:gd name="T108" fmla="*/ 256 w 300"/>
                  <a:gd name="T109" fmla="*/ 46 h 149"/>
                  <a:gd name="T110" fmla="*/ 250 w 300"/>
                  <a:gd name="T111" fmla="*/ 50 h 149"/>
                  <a:gd name="T112" fmla="*/ 226 w 300"/>
                  <a:gd name="T113" fmla="*/ 52 h 149"/>
                  <a:gd name="T114" fmla="*/ 212 w 300"/>
                  <a:gd name="T115" fmla="*/ 52 h 149"/>
                  <a:gd name="T116" fmla="*/ 184 w 300"/>
                  <a:gd name="T117" fmla="*/ 54 h 149"/>
                  <a:gd name="T118" fmla="*/ 164 w 300"/>
                  <a:gd name="T119" fmla="*/ 59 h 149"/>
                  <a:gd name="T120" fmla="*/ 160 w 300"/>
                  <a:gd name="T121" fmla="*/ 79 h 149"/>
                  <a:gd name="T122" fmla="*/ 152 w 300"/>
                  <a:gd name="T123" fmla="*/ 85 h 149"/>
                  <a:gd name="T124" fmla="*/ 162 w 300"/>
                  <a:gd name="T125" fmla="*/ 10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149">
                    <a:moveTo>
                      <a:pt x="166" y="109"/>
                    </a:moveTo>
                    <a:lnTo>
                      <a:pt x="166" y="109"/>
                    </a:lnTo>
                    <a:lnTo>
                      <a:pt x="166" y="123"/>
                    </a:lnTo>
                    <a:lnTo>
                      <a:pt x="166" y="123"/>
                    </a:lnTo>
                    <a:lnTo>
                      <a:pt x="166" y="129"/>
                    </a:lnTo>
                    <a:lnTo>
                      <a:pt x="168" y="133"/>
                    </a:lnTo>
                    <a:lnTo>
                      <a:pt x="168" y="133"/>
                    </a:lnTo>
                    <a:lnTo>
                      <a:pt x="172" y="135"/>
                    </a:lnTo>
                    <a:lnTo>
                      <a:pt x="174" y="133"/>
                    </a:lnTo>
                    <a:lnTo>
                      <a:pt x="176" y="131"/>
                    </a:lnTo>
                    <a:lnTo>
                      <a:pt x="176" y="131"/>
                    </a:lnTo>
                    <a:lnTo>
                      <a:pt x="176" y="129"/>
                    </a:lnTo>
                    <a:lnTo>
                      <a:pt x="176" y="125"/>
                    </a:lnTo>
                    <a:lnTo>
                      <a:pt x="174" y="121"/>
                    </a:lnTo>
                    <a:lnTo>
                      <a:pt x="174" y="121"/>
                    </a:lnTo>
                    <a:lnTo>
                      <a:pt x="174" y="115"/>
                    </a:lnTo>
                    <a:lnTo>
                      <a:pt x="174" y="115"/>
                    </a:lnTo>
                    <a:lnTo>
                      <a:pt x="176" y="113"/>
                    </a:lnTo>
                    <a:lnTo>
                      <a:pt x="178" y="115"/>
                    </a:lnTo>
                    <a:lnTo>
                      <a:pt x="178" y="115"/>
                    </a:lnTo>
                    <a:lnTo>
                      <a:pt x="182" y="123"/>
                    </a:lnTo>
                    <a:lnTo>
                      <a:pt x="184" y="133"/>
                    </a:lnTo>
                    <a:lnTo>
                      <a:pt x="184" y="133"/>
                    </a:lnTo>
                    <a:lnTo>
                      <a:pt x="178" y="143"/>
                    </a:lnTo>
                    <a:lnTo>
                      <a:pt x="176" y="145"/>
                    </a:lnTo>
                    <a:lnTo>
                      <a:pt x="174" y="145"/>
                    </a:lnTo>
                    <a:lnTo>
                      <a:pt x="168" y="143"/>
                    </a:lnTo>
                    <a:lnTo>
                      <a:pt x="164" y="139"/>
                    </a:lnTo>
                    <a:lnTo>
                      <a:pt x="164" y="139"/>
                    </a:lnTo>
                    <a:lnTo>
                      <a:pt x="154" y="129"/>
                    </a:lnTo>
                    <a:lnTo>
                      <a:pt x="154" y="129"/>
                    </a:lnTo>
                    <a:lnTo>
                      <a:pt x="148" y="127"/>
                    </a:lnTo>
                    <a:lnTo>
                      <a:pt x="146" y="127"/>
                    </a:lnTo>
                    <a:lnTo>
                      <a:pt x="142" y="131"/>
                    </a:lnTo>
                    <a:lnTo>
                      <a:pt x="142" y="131"/>
                    </a:lnTo>
                    <a:lnTo>
                      <a:pt x="142" y="133"/>
                    </a:lnTo>
                    <a:lnTo>
                      <a:pt x="140" y="133"/>
                    </a:lnTo>
                    <a:lnTo>
                      <a:pt x="136" y="127"/>
                    </a:lnTo>
                    <a:lnTo>
                      <a:pt x="136" y="127"/>
                    </a:lnTo>
                    <a:lnTo>
                      <a:pt x="136" y="123"/>
                    </a:lnTo>
                    <a:lnTo>
                      <a:pt x="136" y="117"/>
                    </a:lnTo>
                    <a:lnTo>
                      <a:pt x="136" y="117"/>
                    </a:lnTo>
                    <a:lnTo>
                      <a:pt x="136" y="119"/>
                    </a:lnTo>
                    <a:lnTo>
                      <a:pt x="134" y="123"/>
                    </a:lnTo>
                    <a:lnTo>
                      <a:pt x="134" y="129"/>
                    </a:lnTo>
                    <a:lnTo>
                      <a:pt x="134" y="129"/>
                    </a:lnTo>
                    <a:lnTo>
                      <a:pt x="132" y="139"/>
                    </a:lnTo>
                    <a:lnTo>
                      <a:pt x="132" y="143"/>
                    </a:lnTo>
                    <a:lnTo>
                      <a:pt x="128" y="143"/>
                    </a:lnTo>
                    <a:lnTo>
                      <a:pt x="126" y="139"/>
                    </a:lnTo>
                    <a:lnTo>
                      <a:pt x="126" y="139"/>
                    </a:lnTo>
                    <a:lnTo>
                      <a:pt x="124" y="135"/>
                    </a:lnTo>
                    <a:lnTo>
                      <a:pt x="122" y="135"/>
                    </a:lnTo>
                    <a:lnTo>
                      <a:pt x="120" y="135"/>
                    </a:lnTo>
                    <a:lnTo>
                      <a:pt x="118" y="139"/>
                    </a:lnTo>
                    <a:lnTo>
                      <a:pt x="118" y="139"/>
                    </a:lnTo>
                    <a:lnTo>
                      <a:pt x="116" y="145"/>
                    </a:lnTo>
                    <a:lnTo>
                      <a:pt x="114" y="145"/>
                    </a:lnTo>
                    <a:lnTo>
                      <a:pt x="114" y="145"/>
                    </a:lnTo>
                    <a:lnTo>
                      <a:pt x="112" y="141"/>
                    </a:lnTo>
                    <a:lnTo>
                      <a:pt x="112" y="141"/>
                    </a:lnTo>
                    <a:lnTo>
                      <a:pt x="108" y="137"/>
                    </a:lnTo>
                    <a:lnTo>
                      <a:pt x="106" y="133"/>
                    </a:lnTo>
                    <a:lnTo>
                      <a:pt x="106" y="133"/>
                    </a:lnTo>
                    <a:lnTo>
                      <a:pt x="102" y="125"/>
                    </a:lnTo>
                    <a:lnTo>
                      <a:pt x="100" y="113"/>
                    </a:lnTo>
                    <a:lnTo>
                      <a:pt x="100" y="113"/>
                    </a:lnTo>
                    <a:lnTo>
                      <a:pt x="100" y="105"/>
                    </a:lnTo>
                    <a:lnTo>
                      <a:pt x="102" y="99"/>
                    </a:lnTo>
                    <a:lnTo>
                      <a:pt x="102" y="99"/>
                    </a:lnTo>
                    <a:lnTo>
                      <a:pt x="104" y="99"/>
                    </a:lnTo>
                    <a:lnTo>
                      <a:pt x="106" y="99"/>
                    </a:lnTo>
                    <a:lnTo>
                      <a:pt x="108" y="103"/>
                    </a:lnTo>
                    <a:lnTo>
                      <a:pt x="108" y="103"/>
                    </a:lnTo>
                    <a:lnTo>
                      <a:pt x="110" y="107"/>
                    </a:lnTo>
                    <a:lnTo>
                      <a:pt x="112" y="109"/>
                    </a:lnTo>
                    <a:lnTo>
                      <a:pt x="112" y="109"/>
                    </a:lnTo>
                    <a:lnTo>
                      <a:pt x="112" y="109"/>
                    </a:lnTo>
                    <a:lnTo>
                      <a:pt x="110" y="97"/>
                    </a:lnTo>
                    <a:lnTo>
                      <a:pt x="106" y="93"/>
                    </a:lnTo>
                    <a:lnTo>
                      <a:pt x="104" y="93"/>
                    </a:lnTo>
                    <a:lnTo>
                      <a:pt x="102" y="93"/>
                    </a:lnTo>
                    <a:lnTo>
                      <a:pt x="100" y="101"/>
                    </a:lnTo>
                    <a:lnTo>
                      <a:pt x="100" y="101"/>
                    </a:lnTo>
                    <a:lnTo>
                      <a:pt x="96" y="105"/>
                    </a:lnTo>
                    <a:lnTo>
                      <a:pt x="94" y="101"/>
                    </a:lnTo>
                    <a:lnTo>
                      <a:pt x="94" y="101"/>
                    </a:lnTo>
                    <a:lnTo>
                      <a:pt x="92" y="95"/>
                    </a:lnTo>
                    <a:lnTo>
                      <a:pt x="88" y="89"/>
                    </a:lnTo>
                    <a:lnTo>
                      <a:pt x="88" y="89"/>
                    </a:lnTo>
                    <a:lnTo>
                      <a:pt x="90" y="99"/>
                    </a:lnTo>
                    <a:lnTo>
                      <a:pt x="94" y="105"/>
                    </a:lnTo>
                    <a:lnTo>
                      <a:pt x="94" y="105"/>
                    </a:lnTo>
                    <a:lnTo>
                      <a:pt x="98" y="107"/>
                    </a:lnTo>
                    <a:lnTo>
                      <a:pt x="98" y="111"/>
                    </a:lnTo>
                    <a:lnTo>
                      <a:pt x="98" y="123"/>
                    </a:lnTo>
                    <a:lnTo>
                      <a:pt x="98" y="123"/>
                    </a:lnTo>
                    <a:lnTo>
                      <a:pt x="96" y="135"/>
                    </a:lnTo>
                    <a:lnTo>
                      <a:pt x="94" y="139"/>
                    </a:lnTo>
                    <a:lnTo>
                      <a:pt x="92" y="141"/>
                    </a:lnTo>
                    <a:lnTo>
                      <a:pt x="92" y="141"/>
                    </a:lnTo>
                    <a:lnTo>
                      <a:pt x="88" y="141"/>
                    </a:lnTo>
                    <a:lnTo>
                      <a:pt x="86" y="145"/>
                    </a:lnTo>
                    <a:lnTo>
                      <a:pt x="86" y="145"/>
                    </a:lnTo>
                    <a:lnTo>
                      <a:pt x="84" y="149"/>
                    </a:lnTo>
                    <a:lnTo>
                      <a:pt x="82" y="149"/>
                    </a:lnTo>
                    <a:lnTo>
                      <a:pt x="78" y="149"/>
                    </a:lnTo>
                    <a:lnTo>
                      <a:pt x="76" y="145"/>
                    </a:lnTo>
                    <a:lnTo>
                      <a:pt x="76" y="145"/>
                    </a:lnTo>
                    <a:lnTo>
                      <a:pt x="72" y="141"/>
                    </a:lnTo>
                    <a:lnTo>
                      <a:pt x="68" y="137"/>
                    </a:lnTo>
                    <a:lnTo>
                      <a:pt x="64" y="133"/>
                    </a:lnTo>
                    <a:lnTo>
                      <a:pt x="60" y="129"/>
                    </a:lnTo>
                    <a:lnTo>
                      <a:pt x="60" y="129"/>
                    </a:lnTo>
                    <a:lnTo>
                      <a:pt x="58" y="127"/>
                    </a:lnTo>
                    <a:lnTo>
                      <a:pt x="56" y="129"/>
                    </a:lnTo>
                    <a:lnTo>
                      <a:pt x="54" y="133"/>
                    </a:lnTo>
                    <a:lnTo>
                      <a:pt x="54" y="133"/>
                    </a:lnTo>
                    <a:lnTo>
                      <a:pt x="50" y="139"/>
                    </a:lnTo>
                    <a:lnTo>
                      <a:pt x="48" y="139"/>
                    </a:lnTo>
                    <a:lnTo>
                      <a:pt x="44" y="137"/>
                    </a:lnTo>
                    <a:lnTo>
                      <a:pt x="44" y="137"/>
                    </a:lnTo>
                    <a:lnTo>
                      <a:pt x="42" y="135"/>
                    </a:lnTo>
                    <a:lnTo>
                      <a:pt x="42" y="135"/>
                    </a:lnTo>
                    <a:lnTo>
                      <a:pt x="40" y="127"/>
                    </a:lnTo>
                    <a:lnTo>
                      <a:pt x="38" y="123"/>
                    </a:lnTo>
                    <a:lnTo>
                      <a:pt x="36" y="121"/>
                    </a:lnTo>
                    <a:lnTo>
                      <a:pt x="36" y="121"/>
                    </a:lnTo>
                    <a:lnTo>
                      <a:pt x="36" y="133"/>
                    </a:lnTo>
                    <a:lnTo>
                      <a:pt x="36" y="137"/>
                    </a:lnTo>
                    <a:lnTo>
                      <a:pt x="32" y="137"/>
                    </a:lnTo>
                    <a:lnTo>
                      <a:pt x="32" y="137"/>
                    </a:lnTo>
                    <a:lnTo>
                      <a:pt x="30" y="137"/>
                    </a:lnTo>
                    <a:lnTo>
                      <a:pt x="28" y="133"/>
                    </a:lnTo>
                    <a:lnTo>
                      <a:pt x="28" y="133"/>
                    </a:lnTo>
                    <a:lnTo>
                      <a:pt x="24" y="125"/>
                    </a:lnTo>
                    <a:lnTo>
                      <a:pt x="18" y="117"/>
                    </a:lnTo>
                    <a:lnTo>
                      <a:pt x="12" y="113"/>
                    </a:lnTo>
                    <a:lnTo>
                      <a:pt x="10" y="113"/>
                    </a:lnTo>
                    <a:lnTo>
                      <a:pt x="6" y="115"/>
                    </a:lnTo>
                    <a:lnTo>
                      <a:pt x="6" y="115"/>
                    </a:lnTo>
                    <a:lnTo>
                      <a:pt x="4" y="115"/>
                    </a:lnTo>
                    <a:lnTo>
                      <a:pt x="2" y="113"/>
                    </a:lnTo>
                    <a:lnTo>
                      <a:pt x="2" y="109"/>
                    </a:lnTo>
                    <a:lnTo>
                      <a:pt x="2" y="101"/>
                    </a:lnTo>
                    <a:lnTo>
                      <a:pt x="2" y="101"/>
                    </a:lnTo>
                    <a:lnTo>
                      <a:pt x="2" y="97"/>
                    </a:lnTo>
                    <a:lnTo>
                      <a:pt x="2" y="93"/>
                    </a:lnTo>
                    <a:lnTo>
                      <a:pt x="2" y="93"/>
                    </a:lnTo>
                    <a:lnTo>
                      <a:pt x="0" y="87"/>
                    </a:lnTo>
                    <a:lnTo>
                      <a:pt x="0" y="81"/>
                    </a:lnTo>
                    <a:lnTo>
                      <a:pt x="2" y="77"/>
                    </a:lnTo>
                    <a:lnTo>
                      <a:pt x="6" y="75"/>
                    </a:lnTo>
                    <a:lnTo>
                      <a:pt x="6" y="75"/>
                    </a:lnTo>
                    <a:lnTo>
                      <a:pt x="8" y="75"/>
                    </a:lnTo>
                    <a:lnTo>
                      <a:pt x="8" y="73"/>
                    </a:lnTo>
                    <a:lnTo>
                      <a:pt x="10" y="65"/>
                    </a:lnTo>
                    <a:lnTo>
                      <a:pt x="10" y="65"/>
                    </a:lnTo>
                    <a:lnTo>
                      <a:pt x="12" y="57"/>
                    </a:lnTo>
                    <a:lnTo>
                      <a:pt x="14" y="54"/>
                    </a:lnTo>
                    <a:lnTo>
                      <a:pt x="18" y="54"/>
                    </a:lnTo>
                    <a:lnTo>
                      <a:pt x="20" y="52"/>
                    </a:lnTo>
                    <a:lnTo>
                      <a:pt x="20" y="52"/>
                    </a:lnTo>
                    <a:lnTo>
                      <a:pt x="28" y="50"/>
                    </a:lnTo>
                    <a:lnTo>
                      <a:pt x="36" y="46"/>
                    </a:lnTo>
                    <a:lnTo>
                      <a:pt x="36" y="46"/>
                    </a:lnTo>
                    <a:lnTo>
                      <a:pt x="40" y="44"/>
                    </a:lnTo>
                    <a:lnTo>
                      <a:pt x="42" y="46"/>
                    </a:lnTo>
                    <a:lnTo>
                      <a:pt x="44" y="50"/>
                    </a:lnTo>
                    <a:lnTo>
                      <a:pt x="44" y="50"/>
                    </a:lnTo>
                    <a:lnTo>
                      <a:pt x="46" y="54"/>
                    </a:lnTo>
                    <a:lnTo>
                      <a:pt x="46" y="52"/>
                    </a:lnTo>
                    <a:lnTo>
                      <a:pt x="46" y="52"/>
                    </a:lnTo>
                    <a:lnTo>
                      <a:pt x="58" y="50"/>
                    </a:lnTo>
                    <a:lnTo>
                      <a:pt x="64" y="48"/>
                    </a:lnTo>
                    <a:lnTo>
                      <a:pt x="70" y="48"/>
                    </a:lnTo>
                    <a:lnTo>
                      <a:pt x="70" y="48"/>
                    </a:lnTo>
                    <a:lnTo>
                      <a:pt x="74" y="52"/>
                    </a:lnTo>
                    <a:lnTo>
                      <a:pt x="76" y="52"/>
                    </a:lnTo>
                    <a:lnTo>
                      <a:pt x="80" y="48"/>
                    </a:lnTo>
                    <a:lnTo>
                      <a:pt x="80" y="48"/>
                    </a:lnTo>
                    <a:lnTo>
                      <a:pt x="82" y="44"/>
                    </a:lnTo>
                    <a:lnTo>
                      <a:pt x="86" y="42"/>
                    </a:lnTo>
                    <a:lnTo>
                      <a:pt x="90" y="42"/>
                    </a:lnTo>
                    <a:lnTo>
                      <a:pt x="94" y="44"/>
                    </a:lnTo>
                    <a:lnTo>
                      <a:pt x="94" y="44"/>
                    </a:lnTo>
                    <a:lnTo>
                      <a:pt x="96" y="46"/>
                    </a:lnTo>
                    <a:lnTo>
                      <a:pt x="98" y="44"/>
                    </a:lnTo>
                    <a:lnTo>
                      <a:pt x="98" y="36"/>
                    </a:lnTo>
                    <a:lnTo>
                      <a:pt x="98" y="36"/>
                    </a:lnTo>
                    <a:lnTo>
                      <a:pt x="98" y="26"/>
                    </a:lnTo>
                    <a:lnTo>
                      <a:pt x="100" y="22"/>
                    </a:lnTo>
                    <a:lnTo>
                      <a:pt x="102" y="20"/>
                    </a:lnTo>
                    <a:lnTo>
                      <a:pt x="104" y="22"/>
                    </a:lnTo>
                    <a:lnTo>
                      <a:pt x="104" y="22"/>
                    </a:lnTo>
                    <a:lnTo>
                      <a:pt x="108" y="24"/>
                    </a:lnTo>
                    <a:lnTo>
                      <a:pt x="114" y="30"/>
                    </a:lnTo>
                    <a:lnTo>
                      <a:pt x="122" y="40"/>
                    </a:lnTo>
                    <a:lnTo>
                      <a:pt x="122" y="40"/>
                    </a:lnTo>
                    <a:lnTo>
                      <a:pt x="120" y="34"/>
                    </a:lnTo>
                    <a:lnTo>
                      <a:pt x="116" y="30"/>
                    </a:lnTo>
                    <a:lnTo>
                      <a:pt x="116" y="30"/>
                    </a:lnTo>
                    <a:lnTo>
                      <a:pt x="114" y="28"/>
                    </a:lnTo>
                    <a:lnTo>
                      <a:pt x="114" y="20"/>
                    </a:lnTo>
                    <a:lnTo>
                      <a:pt x="114" y="20"/>
                    </a:lnTo>
                    <a:lnTo>
                      <a:pt x="114" y="16"/>
                    </a:lnTo>
                    <a:lnTo>
                      <a:pt x="118" y="14"/>
                    </a:lnTo>
                    <a:lnTo>
                      <a:pt x="118" y="14"/>
                    </a:lnTo>
                    <a:lnTo>
                      <a:pt x="122" y="12"/>
                    </a:lnTo>
                    <a:lnTo>
                      <a:pt x="126" y="12"/>
                    </a:lnTo>
                    <a:lnTo>
                      <a:pt x="126" y="12"/>
                    </a:lnTo>
                    <a:lnTo>
                      <a:pt x="128" y="12"/>
                    </a:lnTo>
                    <a:lnTo>
                      <a:pt x="128" y="12"/>
                    </a:lnTo>
                    <a:lnTo>
                      <a:pt x="132" y="14"/>
                    </a:lnTo>
                    <a:lnTo>
                      <a:pt x="134" y="18"/>
                    </a:lnTo>
                    <a:lnTo>
                      <a:pt x="138" y="30"/>
                    </a:lnTo>
                    <a:lnTo>
                      <a:pt x="140" y="59"/>
                    </a:lnTo>
                    <a:lnTo>
                      <a:pt x="140" y="59"/>
                    </a:lnTo>
                    <a:lnTo>
                      <a:pt x="142" y="48"/>
                    </a:lnTo>
                    <a:lnTo>
                      <a:pt x="142" y="48"/>
                    </a:lnTo>
                    <a:lnTo>
                      <a:pt x="144" y="40"/>
                    </a:lnTo>
                    <a:lnTo>
                      <a:pt x="144" y="34"/>
                    </a:lnTo>
                    <a:lnTo>
                      <a:pt x="140" y="32"/>
                    </a:lnTo>
                    <a:lnTo>
                      <a:pt x="140" y="32"/>
                    </a:lnTo>
                    <a:lnTo>
                      <a:pt x="138" y="26"/>
                    </a:lnTo>
                    <a:lnTo>
                      <a:pt x="136" y="18"/>
                    </a:lnTo>
                    <a:lnTo>
                      <a:pt x="136" y="18"/>
                    </a:lnTo>
                    <a:lnTo>
                      <a:pt x="138" y="14"/>
                    </a:lnTo>
                    <a:lnTo>
                      <a:pt x="140" y="12"/>
                    </a:lnTo>
                    <a:lnTo>
                      <a:pt x="142" y="12"/>
                    </a:lnTo>
                    <a:lnTo>
                      <a:pt x="142" y="12"/>
                    </a:lnTo>
                    <a:lnTo>
                      <a:pt x="150" y="10"/>
                    </a:lnTo>
                    <a:lnTo>
                      <a:pt x="160" y="10"/>
                    </a:lnTo>
                    <a:lnTo>
                      <a:pt x="168" y="10"/>
                    </a:lnTo>
                    <a:lnTo>
                      <a:pt x="176" y="8"/>
                    </a:lnTo>
                    <a:lnTo>
                      <a:pt x="176" y="8"/>
                    </a:lnTo>
                    <a:lnTo>
                      <a:pt x="178" y="8"/>
                    </a:lnTo>
                    <a:lnTo>
                      <a:pt x="180" y="8"/>
                    </a:lnTo>
                    <a:lnTo>
                      <a:pt x="186" y="8"/>
                    </a:lnTo>
                    <a:lnTo>
                      <a:pt x="186" y="8"/>
                    </a:lnTo>
                    <a:lnTo>
                      <a:pt x="190" y="10"/>
                    </a:lnTo>
                    <a:lnTo>
                      <a:pt x="194" y="12"/>
                    </a:lnTo>
                    <a:lnTo>
                      <a:pt x="194" y="12"/>
                    </a:lnTo>
                    <a:lnTo>
                      <a:pt x="198" y="14"/>
                    </a:lnTo>
                    <a:lnTo>
                      <a:pt x="198" y="12"/>
                    </a:lnTo>
                    <a:lnTo>
                      <a:pt x="200" y="8"/>
                    </a:lnTo>
                    <a:lnTo>
                      <a:pt x="200" y="8"/>
                    </a:lnTo>
                    <a:lnTo>
                      <a:pt x="200" y="6"/>
                    </a:lnTo>
                    <a:lnTo>
                      <a:pt x="202" y="4"/>
                    </a:lnTo>
                    <a:lnTo>
                      <a:pt x="202" y="4"/>
                    </a:lnTo>
                    <a:lnTo>
                      <a:pt x="204" y="4"/>
                    </a:lnTo>
                    <a:lnTo>
                      <a:pt x="206" y="6"/>
                    </a:lnTo>
                    <a:lnTo>
                      <a:pt x="208" y="12"/>
                    </a:lnTo>
                    <a:lnTo>
                      <a:pt x="208" y="12"/>
                    </a:lnTo>
                    <a:lnTo>
                      <a:pt x="210" y="6"/>
                    </a:lnTo>
                    <a:lnTo>
                      <a:pt x="210" y="2"/>
                    </a:lnTo>
                    <a:lnTo>
                      <a:pt x="214" y="0"/>
                    </a:lnTo>
                    <a:lnTo>
                      <a:pt x="214" y="0"/>
                    </a:lnTo>
                    <a:lnTo>
                      <a:pt x="220" y="0"/>
                    </a:lnTo>
                    <a:lnTo>
                      <a:pt x="224" y="2"/>
                    </a:lnTo>
                    <a:lnTo>
                      <a:pt x="224" y="2"/>
                    </a:lnTo>
                    <a:lnTo>
                      <a:pt x="228" y="0"/>
                    </a:lnTo>
                    <a:lnTo>
                      <a:pt x="230" y="0"/>
                    </a:lnTo>
                    <a:lnTo>
                      <a:pt x="236" y="6"/>
                    </a:lnTo>
                    <a:lnTo>
                      <a:pt x="236" y="6"/>
                    </a:lnTo>
                    <a:lnTo>
                      <a:pt x="240" y="4"/>
                    </a:lnTo>
                    <a:lnTo>
                      <a:pt x="246" y="6"/>
                    </a:lnTo>
                    <a:lnTo>
                      <a:pt x="256" y="8"/>
                    </a:lnTo>
                    <a:lnTo>
                      <a:pt x="266" y="10"/>
                    </a:lnTo>
                    <a:lnTo>
                      <a:pt x="272" y="8"/>
                    </a:lnTo>
                    <a:lnTo>
                      <a:pt x="276" y="6"/>
                    </a:lnTo>
                    <a:lnTo>
                      <a:pt x="276" y="6"/>
                    </a:lnTo>
                    <a:lnTo>
                      <a:pt x="280" y="4"/>
                    </a:lnTo>
                    <a:lnTo>
                      <a:pt x="284" y="4"/>
                    </a:lnTo>
                    <a:lnTo>
                      <a:pt x="288" y="4"/>
                    </a:lnTo>
                    <a:lnTo>
                      <a:pt x="292" y="2"/>
                    </a:lnTo>
                    <a:lnTo>
                      <a:pt x="292" y="2"/>
                    </a:lnTo>
                    <a:lnTo>
                      <a:pt x="294" y="0"/>
                    </a:lnTo>
                    <a:lnTo>
                      <a:pt x="298" y="2"/>
                    </a:lnTo>
                    <a:lnTo>
                      <a:pt x="298" y="8"/>
                    </a:lnTo>
                    <a:lnTo>
                      <a:pt x="300" y="16"/>
                    </a:lnTo>
                    <a:lnTo>
                      <a:pt x="300" y="16"/>
                    </a:lnTo>
                    <a:lnTo>
                      <a:pt x="298" y="18"/>
                    </a:lnTo>
                    <a:lnTo>
                      <a:pt x="296" y="20"/>
                    </a:lnTo>
                    <a:lnTo>
                      <a:pt x="298" y="28"/>
                    </a:lnTo>
                    <a:lnTo>
                      <a:pt x="298" y="28"/>
                    </a:lnTo>
                    <a:lnTo>
                      <a:pt x="300" y="38"/>
                    </a:lnTo>
                    <a:lnTo>
                      <a:pt x="298" y="40"/>
                    </a:lnTo>
                    <a:lnTo>
                      <a:pt x="296" y="42"/>
                    </a:lnTo>
                    <a:lnTo>
                      <a:pt x="296" y="42"/>
                    </a:lnTo>
                    <a:lnTo>
                      <a:pt x="294" y="44"/>
                    </a:lnTo>
                    <a:lnTo>
                      <a:pt x="292" y="50"/>
                    </a:lnTo>
                    <a:lnTo>
                      <a:pt x="292" y="50"/>
                    </a:lnTo>
                    <a:lnTo>
                      <a:pt x="292" y="61"/>
                    </a:lnTo>
                    <a:lnTo>
                      <a:pt x="290" y="63"/>
                    </a:lnTo>
                    <a:lnTo>
                      <a:pt x="286" y="52"/>
                    </a:lnTo>
                    <a:lnTo>
                      <a:pt x="286" y="52"/>
                    </a:lnTo>
                    <a:lnTo>
                      <a:pt x="282" y="38"/>
                    </a:lnTo>
                    <a:lnTo>
                      <a:pt x="282" y="30"/>
                    </a:lnTo>
                    <a:lnTo>
                      <a:pt x="282" y="20"/>
                    </a:lnTo>
                    <a:lnTo>
                      <a:pt x="282" y="20"/>
                    </a:lnTo>
                    <a:lnTo>
                      <a:pt x="282" y="16"/>
                    </a:lnTo>
                    <a:lnTo>
                      <a:pt x="280" y="16"/>
                    </a:lnTo>
                    <a:lnTo>
                      <a:pt x="280" y="16"/>
                    </a:lnTo>
                    <a:lnTo>
                      <a:pt x="278" y="16"/>
                    </a:lnTo>
                    <a:lnTo>
                      <a:pt x="276" y="20"/>
                    </a:lnTo>
                    <a:lnTo>
                      <a:pt x="272" y="30"/>
                    </a:lnTo>
                    <a:lnTo>
                      <a:pt x="272" y="30"/>
                    </a:lnTo>
                    <a:lnTo>
                      <a:pt x="272" y="34"/>
                    </a:lnTo>
                    <a:lnTo>
                      <a:pt x="272" y="36"/>
                    </a:lnTo>
                    <a:lnTo>
                      <a:pt x="276" y="40"/>
                    </a:lnTo>
                    <a:lnTo>
                      <a:pt x="276" y="40"/>
                    </a:lnTo>
                    <a:lnTo>
                      <a:pt x="276" y="42"/>
                    </a:lnTo>
                    <a:lnTo>
                      <a:pt x="276" y="46"/>
                    </a:lnTo>
                    <a:lnTo>
                      <a:pt x="276" y="46"/>
                    </a:lnTo>
                    <a:lnTo>
                      <a:pt x="274" y="50"/>
                    </a:lnTo>
                    <a:lnTo>
                      <a:pt x="272" y="50"/>
                    </a:lnTo>
                    <a:lnTo>
                      <a:pt x="272" y="50"/>
                    </a:lnTo>
                    <a:lnTo>
                      <a:pt x="272" y="50"/>
                    </a:lnTo>
                    <a:lnTo>
                      <a:pt x="266" y="40"/>
                    </a:lnTo>
                    <a:lnTo>
                      <a:pt x="260" y="28"/>
                    </a:lnTo>
                    <a:lnTo>
                      <a:pt x="260" y="28"/>
                    </a:lnTo>
                    <a:lnTo>
                      <a:pt x="258" y="22"/>
                    </a:lnTo>
                    <a:lnTo>
                      <a:pt x="256" y="22"/>
                    </a:lnTo>
                    <a:lnTo>
                      <a:pt x="254" y="22"/>
                    </a:lnTo>
                    <a:lnTo>
                      <a:pt x="254" y="22"/>
                    </a:lnTo>
                    <a:lnTo>
                      <a:pt x="252" y="30"/>
                    </a:lnTo>
                    <a:lnTo>
                      <a:pt x="254" y="38"/>
                    </a:lnTo>
                    <a:lnTo>
                      <a:pt x="254" y="38"/>
                    </a:lnTo>
                    <a:lnTo>
                      <a:pt x="256" y="46"/>
                    </a:lnTo>
                    <a:lnTo>
                      <a:pt x="256" y="52"/>
                    </a:lnTo>
                    <a:lnTo>
                      <a:pt x="256" y="52"/>
                    </a:lnTo>
                    <a:lnTo>
                      <a:pt x="254" y="54"/>
                    </a:lnTo>
                    <a:lnTo>
                      <a:pt x="254" y="54"/>
                    </a:lnTo>
                    <a:lnTo>
                      <a:pt x="252" y="50"/>
                    </a:lnTo>
                    <a:lnTo>
                      <a:pt x="250" y="50"/>
                    </a:lnTo>
                    <a:lnTo>
                      <a:pt x="250" y="50"/>
                    </a:lnTo>
                    <a:lnTo>
                      <a:pt x="244" y="50"/>
                    </a:lnTo>
                    <a:lnTo>
                      <a:pt x="238" y="50"/>
                    </a:lnTo>
                    <a:lnTo>
                      <a:pt x="232" y="48"/>
                    </a:lnTo>
                    <a:lnTo>
                      <a:pt x="230" y="50"/>
                    </a:lnTo>
                    <a:lnTo>
                      <a:pt x="226" y="52"/>
                    </a:lnTo>
                    <a:lnTo>
                      <a:pt x="226" y="52"/>
                    </a:lnTo>
                    <a:lnTo>
                      <a:pt x="222" y="54"/>
                    </a:lnTo>
                    <a:lnTo>
                      <a:pt x="218" y="54"/>
                    </a:lnTo>
                    <a:lnTo>
                      <a:pt x="216" y="52"/>
                    </a:lnTo>
                    <a:lnTo>
                      <a:pt x="212" y="52"/>
                    </a:lnTo>
                    <a:lnTo>
                      <a:pt x="212" y="52"/>
                    </a:lnTo>
                    <a:lnTo>
                      <a:pt x="208" y="54"/>
                    </a:lnTo>
                    <a:lnTo>
                      <a:pt x="204" y="54"/>
                    </a:lnTo>
                    <a:lnTo>
                      <a:pt x="198" y="52"/>
                    </a:lnTo>
                    <a:lnTo>
                      <a:pt x="190" y="50"/>
                    </a:lnTo>
                    <a:lnTo>
                      <a:pt x="188" y="52"/>
                    </a:lnTo>
                    <a:lnTo>
                      <a:pt x="184" y="54"/>
                    </a:lnTo>
                    <a:lnTo>
                      <a:pt x="184" y="54"/>
                    </a:lnTo>
                    <a:lnTo>
                      <a:pt x="180" y="59"/>
                    </a:lnTo>
                    <a:lnTo>
                      <a:pt x="174" y="59"/>
                    </a:lnTo>
                    <a:lnTo>
                      <a:pt x="164" y="54"/>
                    </a:lnTo>
                    <a:lnTo>
                      <a:pt x="164" y="54"/>
                    </a:lnTo>
                    <a:lnTo>
                      <a:pt x="164" y="59"/>
                    </a:lnTo>
                    <a:lnTo>
                      <a:pt x="166" y="65"/>
                    </a:lnTo>
                    <a:lnTo>
                      <a:pt x="166" y="69"/>
                    </a:lnTo>
                    <a:lnTo>
                      <a:pt x="166" y="73"/>
                    </a:lnTo>
                    <a:lnTo>
                      <a:pt x="166" y="73"/>
                    </a:lnTo>
                    <a:lnTo>
                      <a:pt x="164" y="77"/>
                    </a:lnTo>
                    <a:lnTo>
                      <a:pt x="160" y="79"/>
                    </a:lnTo>
                    <a:lnTo>
                      <a:pt x="158" y="79"/>
                    </a:lnTo>
                    <a:lnTo>
                      <a:pt x="156" y="75"/>
                    </a:lnTo>
                    <a:lnTo>
                      <a:pt x="156" y="75"/>
                    </a:lnTo>
                    <a:lnTo>
                      <a:pt x="154" y="73"/>
                    </a:lnTo>
                    <a:lnTo>
                      <a:pt x="152" y="75"/>
                    </a:lnTo>
                    <a:lnTo>
                      <a:pt x="152" y="85"/>
                    </a:lnTo>
                    <a:lnTo>
                      <a:pt x="152" y="85"/>
                    </a:lnTo>
                    <a:lnTo>
                      <a:pt x="152" y="95"/>
                    </a:lnTo>
                    <a:lnTo>
                      <a:pt x="154" y="101"/>
                    </a:lnTo>
                    <a:lnTo>
                      <a:pt x="158" y="105"/>
                    </a:lnTo>
                    <a:lnTo>
                      <a:pt x="162" y="105"/>
                    </a:lnTo>
                    <a:lnTo>
                      <a:pt x="162" y="105"/>
                    </a:lnTo>
                    <a:lnTo>
                      <a:pt x="164" y="107"/>
                    </a:lnTo>
                    <a:lnTo>
                      <a:pt x="166" y="109"/>
                    </a:lnTo>
                    <a:lnTo>
                      <a:pt x="166"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4" name="Freeform 1280">
                <a:extLst>
                  <a:ext uri="{FF2B5EF4-FFF2-40B4-BE49-F238E27FC236}">
                    <a16:creationId xmlns:a16="http://schemas.microsoft.com/office/drawing/2014/main" id="{E426F9EA-C67D-A7AF-7245-C29A3C87EE0F}"/>
                  </a:ext>
                </a:extLst>
              </p:cNvPr>
              <p:cNvSpPr>
                <a:spLocks/>
              </p:cNvSpPr>
              <p:nvPr/>
            </p:nvSpPr>
            <p:spPr bwMode="auto">
              <a:xfrm>
                <a:off x="4688" y="1872"/>
                <a:ext cx="294" cy="98"/>
              </a:xfrm>
              <a:custGeom>
                <a:avLst/>
                <a:gdLst>
                  <a:gd name="T0" fmla="*/ 278 w 294"/>
                  <a:gd name="T1" fmla="*/ 58 h 98"/>
                  <a:gd name="T2" fmla="*/ 276 w 294"/>
                  <a:gd name="T3" fmla="*/ 40 h 98"/>
                  <a:gd name="T4" fmla="*/ 262 w 294"/>
                  <a:gd name="T5" fmla="*/ 32 h 98"/>
                  <a:gd name="T6" fmla="*/ 236 w 294"/>
                  <a:gd name="T7" fmla="*/ 44 h 98"/>
                  <a:gd name="T8" fmla="*/ 226 w 294"/>
                  <a:gd name="T9" fmla="*/ 56 h 98"/>
                  <a:gd name="T10" fmla="*/ 214 w 294"/>
                  <a:gd name="T11" fmla="*/ 52 h 98"/>
                  <a:gd name="T12" fmla="*/ 202 w 294"/>
                  <a:gd name="T13" fmla="*/ 56 h 98"/>
                  <a:gd name="T14" fmla="*/ 196 w 294"/>
                  <a:gd name="T15" fmla="*/ 54 h 98"/>
                  <a:gd name="T16" fmla="*/ 184 w 294"/>
                  <a:gd name="T17" fmla="*/ 48 h 98"/>
                  <a:gd name="T18" fmla="*/ 170 w 294"/>
                  <a:gd name="T19" fmla="*/ 44 h 98"/>
                  <a:gd name="T20" fmla="*/ 164 w 294"/>
                  <a:gd name="T21" fmla="*/ 54 h 98"/>
                  <a:gd name="T22" fmla="*/ 166 w 294"/>
                  <a:gd name="T23" fmla="*/ 68 h 98"/>
                  <a:gd name="T24" fmla="*/ 150 w 294"/>
                  <a:gd name="T25" fmla="*/ 58 h 98"/>
                  <a:gd name="T26" fmla="*/ 138 w 294"/>
                  <a:gd name="T27" fmla="*/ 56 h 98"/>
                  <a:gd name="T28" fmla="*/ 106 w 294"/>
                  <a:gd name="T29" fmla="*/ 54 h 98"/>
                  <a:gd name="T30" fmla="*/ 98 w 294"/>
                  <a:gd name="T31" fmla="*/ 64 h 98"/>
                  <a:gd name="T32" fmla="*/ 82 w 294"/>
                  <a:gd name="T33" fmla="*/ 56 h 98"/>
                  <a:gd name="T34" fmla="*/ 64 w 294"/>
                  <a:gd name="T35" fmla="*/ 50 h 98"/>
                  <a:gd name="T36" fmla="*/ 62 w 294"/>
                  <a:gd name="T37" fmla="*/ 64 h 98"/>
                  <a:gd name="T38" fmla="*/ 48 w 294"/>
                  <a:gd name="T39" fmla="*/ 32 h 98"/>
                  <a:gd name="T40" fmla="*/ 42 w 294"/>
                  <a:gd name="T41" fmla="*/ 48 h 98"/>
                  <a:gd name="T42" fmla="*/ 38 w 294"/>
                  <a:gd name="T43" fmla="*/ 60 h 98"/>
                  <a:gd name="T44" fmla="*/ 32 w 294"/>
                  <a:gd name="T45" fmla="*/ 50 h 98"/>
                  <a:gd name="T46" fmla="*/ 22 w 294"/>
                  <a:gd name="T47" fmla="*/ 58 h 98"/>
                  <a:gd name="T48" fmla="*/ 26 w 294"/>
                  <a:gd name="T49" fmla="*/ 72 h 98"/>
                  <a:gd name="T50" fmla="*/ 44 w 294"/>
                  <a:gd name="T51" fmla="*/ 84 h 98"/>
                  <a:gd name="T52" fmla="*/ 26 w 294"/>
                  <a:gd name="T53" fmla="*/ 92 h 98"/>
                  <a:gd name="T54" fmla="*/ 18 w 294"/>
                  <a:gd name="T55" fmla="*/ 88 h 98"/>
                  <a:gd name="T56" fmla="*/ 16 w 294"/>
                  <a:gd name="T57" fmla="*/ 74 h 98"/>
                  <a:gd name="T58" fmla="*/ 16 w 294"/>
                  <a:gd name="T59" fmla="*/ 60 h 98"/>
                  <a:gd name="T60" fmla="*/ 4 w 294"/>
                  <a:gd name="T61" fmla="*/ 48 h 98"/>
                  <a:gd name="T62" fmla="*/ 0 w 294"/>
                  <a:gd name="T63" fmla="*/ 24 h 98"/>
                  <a:gd name="T64" fmla="*/ 12 w 294"/>
                  <a:gd name="T65" fmla="*/ 28 h 98"/>
                  <a:gd name="T66" fmla="*/ 28 w 294"/>
                  <a:gd name="T67" fmla="*/ 12 h 98"/>
                  <a:gd name="T68" fmla="*/ 46 w 294"/>
                  <a:gd name="T69" fmla="*/ 20 h 98"/>
                  <a:gd name="T70" fmla="*/ 56 w 294"/>
                  <a:gd name="T71" fmla="*/ 2 h 98"/>
                  <a:gd name="T72" fmla="*/ 68 w 294"/>
                  <a:gd name="T73" fmla="*/ 12 h 98"/>
                  <a:gd name="T74" fmla="*/ 80 w 294"/>
                  <a:gd name="T75" fmla="*/ 16 h 98"/>
                  <a:gd name="T76" fmla="*/ 90 w 294"/>
                  <a:gd name="T77" fmla="*/ 24 h 98"/>
                  <a:gd name="T78" fmla="*/ 84 w 294"/>
                  <a:gd name="T79" fmla="*/ 10 h 98"/>
                  <a:gd name="T80" fmla="*/ 94 w 294"/>
                  <a:gd name="T81" fmla="*/ 6 h 98"/>
                  <a:gd name="T82" fmla="*/ 102 w 294"/>
                  <a:gd name="T83" fmla="*/ 18 h 98"/>
                  <a:gd name="T84" fmla="*/ 114 w 294"/>
                  <a:gd name="T85" fmla="*/ 24 h 98"/>
                  <a:gd name="T86" fmla="*/ 116 w 294"/>
                  <a:gd name="T87" fmla="*/ 20 h 98"/>
                  <a:gd name="T88" fmla="*/ 118 w 294"/>
                  <a:gd name="T89" fmla="*/ 8 h 98"/>
                  <a:gd name="T90" fmla="*/ 126 w 294"/>
                  <a:gd name="T91" fmla="*/ 12 h 98"/>
                  <a:gd name="T92" fmla="*/ 146 w 294"/>
                  <a:gd name="T93" fmla="*/ 8 h 98"/>
                  <a:gd name="T94" fmla="*/ 176 w 294"/>
                  <a:gd name="T95" fmla="*/ 40 h 98"/>
                  <a:gd name="T96" fmla="*/ 172 w 294"/>
                  <a:gd name="T97" fmla="*/ 28 h 98"/>
                  <a:gd name="T98" fmla="*/ 166 w 294"/>
                  <a:gd name="T99" fmla="*/ 10 h 98"/>
                  <a:gd name="T100" fmla="*/ 176 w 294"/>
                  <a:gd name="T101" fmla="*/ 6 h 98"/>
                  <a:gd name="T102" fmla="*/ 194 w 294"/>
                  <a:gd name="T103" fmla="*/ 6 h 98"/>
                  <a:gd name="T104" fmla="*/ 202 w 294"/>
                  <a:gd name="T105" fmla="*/ 18 h 98"/>
                  <a:gd name="T106" fmla="*/ 208 w 294"/>
                  <a:gd name="T107" fmla="*/ 30 h 98"/>
                  <a:gd name="T108" fmla="*/ 218 w 294"/>
                  <a:gd name="T109" fmla="*/ 30 h 98"/>
                  <a:gd name="T110" fmla="*/ 218 w 294"/>
                  <a:gd name="T111" fmla="*/ 10 h 98"/>
                  <a:gd name="T112" fmla="*/ 226 w 294"/>
                  <a:gd name="T113" fmla="*/ 14 h 98"/>
                  <a:gd name="T114" fmla="*/ 240 w 294"/>
                  <a:gd name="T115" fmla="*/ 22 h 98"/>
                  <a:gd name="T116" fmla="*/ 268 w 294"/>
                  <a:gd name="T117" fmla="*/ 18 h 98"/>
                  <a:gd name="T118" fmla="*/ 278 w 294"/>
                  <a:gd name="T119" fmla="*/ 30 h 98"/>
                  <a:gd name="T120" fmla="*/ 292 w 294"/>
                  <a:gd name="T121" fmla="*/ 26 h 98"/>
                  <a:gd name="T122" fmla="*/ 286 w 294"/>
                  <a:gd name="T123" fmla="*/ 4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98">
                    <a:moveTo>
                      <a:pt x="284" y="50"/>
                    </a:moveTo>
                    <a:lnTo>
                      <a:pt x="284" y="50"/>
                    </a:lnTo>
                    <a:lnTo>
                      <a:pt x="282" y="56"/>
                    </a:lnTo>
                    <a:lnTo>
                      <a:pt x="280" y="58"/>
                    </a:lnTo>
                    <a:lnTo>
                      <a:pt x="278" y="58"/>
                    </a:lnTo>
                    <a:lnTo>
                      <a:pt x="278" y="58"/>
                    </a:lnTo>
                    <a:lnTo>
                      <a:pt x="276" y="54"/>
                    </a:lnTo>
                    <a:lnTo>
                      <a:pt x="278" y="48"/>
                    </a:lnTo>
                    <a:lnTo>
                      <a:pt x="278" y="48"/>
                    </a:lnTo>
                    <a:lnTo>
                      <a:pt x="278" y="44"/>
                    </a:lnTo>
                    <a:lnTo>
                      <a:pt x="276" y="40"/>
                    </a:lnTo>
                    <a:lnTo>
                      <a:pt x="276" y="40"/>
                    </a:lnTo>
                    <a:lnTo>
                      <a:pt x="268" y="40"/>
                    </a:lnTo>
                    <a:lnTo>
                      <a:pt x="266" y="36"/>
                    </a:lnTo>
                    <a:lnTo>
                      <a:pt x="262" y="32"/>
                    </a:lnTo>
                    <a:lnTo>
                      <a:pt x="262" y="32"/>
                    </a:lnTo>
                    <a:lnTo>
                      <a:pt x="262" y="32"/>
                    </a:lnTo>
                    <a:lnTo>
                      <a:pt x="262" y="32"/>
                    </a:lnTo>
                    <a:lnTo>
                      <a:pt x="258" y="40"/>
                    </a:lnTo>
                    <a:lnTo>
                      <a:pt x="254" y="46"/>
                    </a:lnTo>
                    <a:lnTo>
                      <a:pt x="252" y="48"/>
                    </a:lnTo>
                    <a:lnTo>
                      <a:pt x="248" y="48"/>
                    </a:lnTo>
                    <a:lnTo>
                      <a:pt x="240" y="44"/>
                    </a:lnTo>
                    <a:lnTo>
                      <a:pt x="236" y="44"/>
                    </a:lnTo>
                    <a:lnTo>
                      <a:pt x="232" y="46"/>
                    </a:lnTo>
                    <a:lnTo>
                      <a:pt x="232" y="46"/>
                    </a:lnTo>
                    <a:lnTo>
                      <a:pt x="230" y="50"/>
                    </a:lnTo>
                    <a:lnTo>
                      <a:pt x="230" y="54"/>
                    </a:lnTo>
                    <a:lnTo>
                      <a:pt x="228" y="56"/>
                    </a:lnTo>
                    <a:lnTo>
                      <a:pt x="226" y="56"/>
                    </a:lnTo>
                    <a:lnTo>
                      <a:pt x="226" y="56"/>
                    </a:lnTo>
                    <a:lnTo>
                      <a:pt x="218" y="52"/>
                    </a:lnTo>
                    <a:lnTo>
                      <a:pt x="216" y="48"/>
                    </a:lnTo>
                    <a:lnTo>
                      <a:pt x="212" y="42"/>
                    </a:lnTo>
                    <a:lnTo>
                      <a:pt x="212" y="42"/>
                    </a:lnTo>
                    <a:lnTo>
                      <a:pt x="214" y="52"/>
                    </a:lnTo>
                    <a:lnTo>
                      <a:pt x="212" y="58"/>
                    </a:lnTo>
                    <a:lnTo>
                      <a:pt x="210" y="58"/>
                    </a:lnTo>
                    <a:lnTo>
                      <a:pt x="208" y="58"/>
                    </a:lnTo>
                    <a:lnTo>
                      <a:pt x="208" y="58"/>
                    </a:lnTo>
                    <a:lnTo>
                      <a:pt x="204" y="54"/>
                    </a:lnTo>
                    <a:lnTo>
                      <a:pt x="202" y="56"/>
                    </a:lnTo>
                    <a:lnTo>
                      <a:pt x="202" y="64"/>
                    </a:lnTo>
                    <a:lnTo>
                      <a:pt x="202" y="64"/>
                    </a:lnTo>
                    <a:lnTo>
                      <a:pt x="202" y="66"/>
                    </a:lnTo>
                    <a:lnTo>
                      <a:pt x="200" y="64"/>
                    </a:lnTo>
                    <a:lnTo>
                      <a:pt x="200" y="64"/>
                    </a:lnTo>
                    <a:lnTo>
                      <a:pt x="196" y="54"/>
                    </a:lnTo>
                    <a:lnTo>
                      <a:pt x="192" y="50"/>
                    </a:lnTo>
                    <a:lnTo>
                      <a:pt x="188" y="44"/>
                    </a:lnTo>
                    <a:lnTo>
                      <a:pt x="184" y="38"/>
                    </a:lnTo>
                    <a:lnTo>
                      <a:pt x="184" y="38"/>
                    </a:lnTo>
                    <a:lnTo>
                      <a:pt x="182" y="44"/>
                    </a:lnTo>
                    <a:lnTo>
                      <a:pt x="184" y="48"/>
                    </a:lnTo>
                    <a:lnTo>
                      <a:pt x="186" y="58"/>
                    </a:lnTo>
                    <a:lnTo>
                      <a:pt x="186" y="58"/>
                    </a:lnTo>
                    <a:lnTo>
                      <a:pt x="178" y="50"/>
                    </a:lnTo>
                    <a:lnTo>
                      <a:pt x="174" y="46"/>
                    </a:lnTo>
                    <a:lnTo>
                      <a:pt x="170" y="44"/>
                    </a:lnTo>
                    <a:lnTo>
                      <a:pt x="170" y="44"/>
                    </a:lnTo>
                    <a:lnTo>
                      <a:pt x="166" y="44"/>
                    </a:lnTo>
                    <a:lnTo>
                      <a:pt x="164" y="44"/>
                    </a:lnTo>
                    <a:lnTo>
                      <a:pt x="164" y="48"/>
                    </a:lnTo>
                    <a:lnTo>
                      <a:pt x="164" y="48"/>
                    </a:lnTo>
                    <a:lnTo>
                      <a:pt x="162" y="50"/>
                    </a:lnTo>
                    <a:lnTo>
                      <a:pt x="164" y="54"/>
                    </a:lnTo>
                    <a:lnTo>
                      <a:pt x="166" y="58"/>
                    </a:lnTo>
                    <a:lnTo>
                      <a:pt x="166" y="58"/>
                    </a:lnTo>
                    <a:lnTo>
                      <a:pt x="168" y="62"/>
                    </a:lnTo>
                    <a:lnTo>
                      <a:pt x="166" y="66"/>
                    </a:lnTo>
                    <a:lnTo>
                      <a:pt x="166" y="66"/>
                    </a:lnTo>
                    <a:lnTo>
                      <a:pt x="166" y="68"/>
                    </a:lnTo>
                    <a:lnTo>
                      <a:pt x="164" y="64"/>
                    </a:lnTo>
                    <a:lnTo>
                      <a:pt x="164" y="64"/>
                    </a:lnTo>
                    <a:lnTo>
                      <a:pt x="160" y="56"/>
                    </a:lnTo>
                    <a:lnTo>
                      <a:pt x="158" y="54"/>
                    </a:lnTo>
                    <a:lnTo>
                      <a:pt x="156" y="54"/>
                    </a:lnTo>
                    <a:lnTo>
                      <a:pt x="150" y="58"/>
                    </a:lnTo>
                    <a:lnTo>
                      <a:pt x="146" y="62"/>
                    </a:lnTo>
                    <a:lnTo>
                      <a:pt x="146" y="62"/>
                    </a:lnTo>
                    <a:lnTo>
                      <a:pt x="144" y="64"/>
                    </a:lnTo>
                    <a:lnTo>
                      <a:pt x="142" y="64"/>
                    </a:lnTo>
                    <a:lnTo>
                      <a:pt x="142" y="64"/>
                    </a:lnTo>
                    <a:lnTo>
                      <a:pt x="138" y="56"/>
                    </a:lnTo>
                    <a:lnTo>
                      <a:pt x="134" y="52"/>
                    </a:lnTo>
                    <a:lnTo>
                      <a:pt x="130" y="50"/>
                    </a:lnTo>
                    <a:lnTo>
                      <a:pt x="124" y="48"/>
                    </a:lnTo>
                    <a:lnTo>
                      <a:pt x="116" y="50"/>
                    </a:lnTo>
                    <a:lnTo>
                      <a:pt x="106" y="54"/>
                    </a:lnTo>
                    <a:lnTo>
                      <a:pt x="106" y="54"/>
                    </a:lnTo>
                    <a:lnTo>
                      <a:pt x="104" y="54"/>
                    </a:lnTo>
                    <a:lnTo>
                      <a:pt x="102" y="54"/>
                    </a:lnTo>
                    <a:lnTo>
                      <a:pt x="100" y="56"/>
                    </a:lnTo>
                    <a:lnTo>
                      <a:pt x="98" y="64"/>
                    </a:lnTo>
                    <a:lnTo>
                      <a:pt x="98" y="64"/>
                    </a:lnTo>
                    <a:lnTo>
                      <a:pt x="98" y="64"/>
                    </a:lnTo>
                    <a:lnTo>
                      <a:pt x="96" y="62"/>
                    </a:lnTo>
                    <a:lnTo>
                      <a:pt x="96" y="62"/>
                    </a:lnTo>
                    <a:lnTo>
                      <a:pt x="92" y="56"/>
                    </a:lnTo>
                    <a:lnTo>
                      <a:pt x="90" y="54"/>
                    </a:lnTo>
                    <a:lnTo>
                      <a:pt x="86" y="54"/>
                    </a:lnTo>
                    <a:lnTo>
                      <a:pt x="82" y="56"/>
                    </a:lnTo>
                    <a:lnTo>
                      <a:pt x="82" y="56"/>
                    </a:lnTo>
                    <a:lnTo>
                      <a:pt x="76" y="58"/>
                    </a:lnTo>
                    <a:lnTo>
                      <a:pt x="72" y="58"/>
                    </a:lnTo>
                    <a:lnTo>
                      <a:pt x="68" y="58"/>
                    </a:lnTo>
                    <a:lnTo>
                      <a:pt x="64" y="50"/>
                    </a:lnTo>
                    <a:lnTo>
                      <a:pt x="64" y="50"/>
                    </a:lnTo>
                    <a:lnTo>
                      <a:pt x="64" y="48"/>
                    </a:lnTo>
                    <a:lnTo>
                      <a:pt x="62" y="50"/>
                    </a:lnTo>
                    <a:lnTo>
                      <a:pt x="62" y="50"/>
                    </a:lnTo>
                    <a:lnTo>
                      <a:pt x="60" y="54"/>
                    </a:lnTo>
                    <a:lnTo>
                      <a:pt x="62" y="58"/>
                    </a:lnTo>
                    <a:lnTo>
                      <a:pt x="62" y="64"/>
                    </a:lnTo>
                    <a:lnTo>
                      <a:pt x="62" y="64"/>
                    </a:lnTo>
                    <a:lnTo>
                      <a:pt x="60" y="66"/>
                    </a:lnTo>
                    <a:lnTo>
                      <a:pt x="56" y="64"/>
                    </a:lnTo>
                    <a:lnTo>
                      <a:pt x="54" y="62"/>
                    </a:lnTo>
                    <a:lnTo>
                      <a:pt x="52" y="58"/>
                    </a:lnTo>
                    <a:lnTo>
                      <a:pt x="48" y="32"/>
                    </a:lnTo>
                    <a:lnTo>
                      <a:pt x="48" y="32"/>
                    </a:lnTo>
                    <a:lnTo>
                      <a:pt x="46" y="46"/>
                    </a:lnTo>
                    <a:lnTo>
                      <a:pt x="46" y="50"/>
                    </a:lnTo>
                    <a:lnTo>
                      <a:pt x="44" y="50"/>
                    </a:lnTo>
                    <a:lnTo>
                      <a:pt x="42" y="48"/>
                    </a:lnTo>
                    <a:lnTo>
                      <a:pt x="42" y="48"/>
                    </a:lnTo>
                    <a:lnTo>
                      <a:pt x="42" y="50"/>
                    </a:lnTo>
                    <a:lnTo>
                      <a:pt x="42" y="52"/>
                    </a:lnTo>
                    <a:lnTo>
                      <a:pt x="42" y="58"/>
                    </a:lnTo>
                    <a:lnTo>
                      <a:pt x="40" y="60"/>
                    </a:lnTo>
                    <a:lnTo>
                      <a:pt x="40" y="60"/>
                    </a:lnTo>
                    <a:lnTo>
                      <a:pt x="38" y="60"/>
                    </a:lnTo>
                    <a:lnTo>
                      <a:pt x="38" y="56"/>
                    </a:lnTo>
                    <a:lnTo>
                      <a:pt x="36" y="48"/>
                    </a:lnTo>
                    <a:lnTo>
                      <a:pt x="36" y="48"/>
                    </a:lnTo>
                    <a:lnTo>
                      <a:pt x="34" y="46"/>
                    </a:lnTo>
                    <a:lnTo>
                      <a:pt x="32" y="50"/>
                    </a:lnTo>
                    <a:lnTo>
                      <a:pt x="32" y="50"/>
                    </a:lnTo>
                    <a:lnTo>
                      <a:pt x="30" y="60"/>
                    </a:lnTo>
                    <a:lnTo>
                      <a:pt x="28" y="60"/>
                    </a:lnTo>
                    <a:lnTo>
                      <a:pt x="24" y="58"/>
                    </a:lnTo>
                    <a:lnTo>
                      <a:pt x="24" y="58"/>
                    </a:lnTo>
                    <a:lnTo>
                      <a:pt x="24" y="56"/>
                    </a:lnTo>
                    <a:lnTo>
                      <a:pt x="22" y="58"/>
                    </a:lnTo>
                    <a:lnTo>
                      <a:pt x="22" y="58"/>
                    </a:lnTo>
                    <a:lnTo>
                      <a:pt x="22" y="62"/>
                    </a:lnTo>
                    <a:lnTo>
                      <a:pt x="22" y="66"/>
                    </a:lnTo>
                    <a:lnTo>
                      <a:pt x="22" y="66"/>
                    </a:lnTo>
                    <a:lnTo>
                      <a:pt x="24" y="70"/>
                    </a:lnTo>
                    <a:lnTo>
                      <a:pt x="26" y="72"/>
                    </a:lnTo>
                    <a:lnTo>
                      <a:pt x="30" y="74"/>
                    </a:lnTo>
                    <a:lnTo>
                      <a:pt x="30" y="74"/>
                    </a:lnTo>
                    <a:lnTo>
                      <a:pt x="34" y="74"/>
                    </a:lnTo>
                    <a:lnTo>
                      <a:pt x="38" y="74"/>
                    </a:lnTo>
                    <a:lnTo>
                      <a:pt x="42" y="78"/>
                    </a:lnTo>
                    <a:lnTo>
                      <a:pt x="44" y="84"/>
                    </a:lnTo>
                    <a:lnTo>
                      <a:pt x="44" y="84"/>
                    </a:lnTo>
                    <a:lnTo>
                      <a:pt x="42" y="88"/>
                    </a:lnTo>
                    <a:lnTo>
                      <a:pt x="40" y="88"/>
                    </a:lnTo>
                    <a:lnTo>
                      <a:pt x="34" y="88"/>
                    </a:lnTo>
                    <a:lnTo>
                      <a:pt x="28" y="90"/>
                    </a:lnTo>
                    <a:lnTo>
                      <a:pt x="26" y="92"/>
                    </a:lnTo>
                    <a:lnTo>
                      <a:pt x="24" y="96"/>
                    </a:lnTo>
                    <a:lnTo>
                      <a:pt x="24" y="96"/>
                    </a:lnTo>
                    <a:lnTo>
                      <a:pt x="22" y="98"/>
                    </a:lnTo>
                    <a:lnTo>
                      <a:pt x="22" y="98"/>
                    </a:lnTo>
                    <a:lnTo>
                      <a:pt x="20" y="94"/>
                    </a:lnTo>
                    <a:lnTo>
                      <a:pt x="18" y="88"/>
                    </a:lnTo>
                    <a:lnTo>
                      <a:pt x="16" y="84"/>
                    </a:lnTo>
                    <a:lnTo>
                      <a:pt x="16" y="84"/>
                    </a:lnTo>
                    <a:lnTo>
                      <a:pt x="14" y="82"/>
                    </a:lnTo>
                    <a:lnTo>
                      <a:pt x="16" y="76"/>
                    </a:lnTo>
                    <a:lnTo>
                      <a:pt x="16" y="76"/>
                    </a:lnTo>
                    <a:lnTo>
                      <a:pt x="16" y="74"/>
                    </a:lnTo>
                    <a:lnTo>
                      <a:pt x="18" y="74"/>
                    </a:lnTo>
                    <a:lnTo>
                      <a:pt x="18" y="72"/>
                    </a:lnTo>
                    <a:lnTo>
                      <a:pt x="18" y="68"/>
                    </a:lnTo>
                    <a:lnTo>
                      <a:pt x="18" y="68"/>
                    </a:lnTo>
                    <a:lnTo>
                      <a:pt x="16" y="62"/>
                    </a:lnTo>
                    <a:lnTo>
                      <a:pt x="16" y="60"/>
                    </a:lnTo>
                    <a:lnTo>
                      <a:pt x="14" y="60"/>
                    </a:lnTo>
                    <a:lnTo>
                      <a:pt x="14" y="60"/>
                    </a:lnTo>
                    <a:lnTo>
                      <a:pt x="12" y="60"/>
                    </a:lnTo>
                    <a:lnTo>
                      <a:pt x="10" y="58"/>
                    </a:lnTo>
                    <a:lnTo>
                      <a:pt x="6" y="54"/>
                    </a:lnTo>
                    <a:lnTo>
                      <a:pt x="4" y="48"/>
                    </a:lnTo>
                    <a:lnTo>
                      <a:pt x="0" y="44"/>
                    </a:lnTo>
                    <a:lnTo>
                      <a:pt x="0" y="44"/>
                    </a:lnTo>
                    <a:lnTo>
                      <a:pt x="0" y="36"/>
                    </a:lnTo>
                    <a:lnTo>
                      <a:pt x="0" y="30"/>
                    </a:lnTo>
                    <a:lnTo>
                      <a:pt x="0" y="24"/>
                    </a:lnTo>
                    <a:lnTo>
                      <a:pt x="0" y="24"/>
                    </a:lnTo>
                    <a:lnTo>
                      <a:pt x="4" y="20"/>
                    </a:lnTo>
                    <a:lnTo>
                      <a:pt x="6" y="20"/>
                    </a:lnTo>
                    <a:lnTo>
                      <a:pt x="6" y="22"/>
                    </a:lnTo>
                    <a:lnTo>
                      <a:pt x="6" y="22"/>
                    </a:lnTo>
                    <a:lnTo>
                      <a:pt x="10" y="30"/>
                    </a:lnTo>
                    <a:lnTo>
                      <a:pt x="12" y="28"/>
                    </a:lnTo>
                    <a:lnTo>
                      <a:pt x="12" y="18"/>
                    </a:lnTo>
                    <a:lnTo>
                      <a:pt x="12" y="18"/>
                    </a:lnTo>
                    <a:lnTo>
                      <a:pt x="14" y="14"/>
                    </a:lnTo>
                    <a:lnTo>
                      <a:pt x="20" y="10"/>
                    </a:lnTo>
                    <a:lnTo>
                      <a:pt x="24" y="10"/>
                    </a:lnTo>
                    <a:lnTo>
                      <a:pt x="28" y="12"/>
                    </a:lnTo>
                    <a:lnTo>
                      <a:pt x="28" y="12"/>
                    </a:lnTo>
                    <a:lnTo>
                      <a:pt x="32" y="18"/>
                    </a:lnTo>
                    <a:lnTo>
                      <a:pt x="38" y="18"/>
                    </a:lnTo>
                    <a:lnTo>
                      <a:pt x="42" y="18"/>
                    </a:lnTo>
                    <a:lnTo>
                      <a:pt x="46" y="20"/>
                    </a:lnTo>
                    <a:lnTo>
                      <a:pt x="46" y="20"/>
                    </a:lnTo>
                    <a:lnTo>
                      <a:pt x="48" y="16"/>
                    </a:lnTo>
                    <a:lnTo>
                      <a:pt x="50" y="12"/>
                    </a:lnTo>
                    <a:lnTo>
                      <a:pt x="52" y="8"/>
                    </a:lnTo>
                    <a:lnTo>
                      <a:pt x="52" y="8"/>
                    </a:lnTo>
                    <a:lnTo>
                      <a:pt x="56" y="2"/>
                    </a:lnTo>
                    <a:lnTo>
                      <a:pt x="56" y="2"/>
                    </a:lnTo>
                    <a:lnTo>
                      <a:pt x="58" y="2"/>
                    </a:lnTo>
                    <a:lnTo>
                      <a:pt x="62" y="12"/>
                    </a:lnTo>
                    <a:lnTo>
                      <a:pt x="62" y="12"/>
                    </a:lnTo>
                    <a:lnTo>
                      <a:pt x="66" y="20"/>
                    </a:lnTo>
                    <a:lnTo>
                      <a:pt x="66" y="18"/>
                    </a:lnTo>
                    <a:lnTo>
                      <a:pt x="68" y="12"/>
                    </a:lnTo>
                    <a:lnTo>
                      <a:pt x="68" y="12"/>
                    </a:lnTo>
                    <a:lnTo>
                      <a:pt x="70" y="8"/>
                    </a:lnTo>
                    <a:lnTo>
                      <a:pt x="70" y="8"/>
                    </a:lnTo>
                    <a:lnTo>
                      <a:pt x="72" y="10"/>
                    </a:lnTo>
                    <a:lnTo>
                      <a:pt x="72" y="10"/>
                    </a:lnTo>
                    <a:lnTo>
                      <a:pt x="80" y="16"/>
                    </a:lnTo>
                    <a:lnTo>
                      <a:pt x="86" y="26"/>
                    </a:lnTo>
                    <a:lnTo>
                      <a:pt x="86" y="26"/>
                    </a:lnTo>
                    <a:lnTo>
                      <a:pt x="88" y="28"/>
                    </a:lnTo>
                    <a:lnTo>
                      <a:pt x="90" y="28"/>
                    </a:lnTo>
                    <a:lnTo>
                      <a:pt x="90" y="24"/>
                    </a:lnTo>
                    <a:lnTo>
                      <a:pt x="90" y="24"/>
                    </a:lnTo>
                    <a:lnTo>
                      <a:pt x="90" y="18"/>
                    </a:lnTo>
                    <a:lnTo>
                      <a:pt x="88" y="18"/>
                    </a:lnTo>
                    <a:lnTo>
                      <a:pt x="88" y="18"/>
                    </a:lnTo>
                    <a:lnTo>
                      <a:pt x="84" y="16"/>
                    </a:lnTo>
                    <a:lnTo>
                      <a:pt x="84" y="14"/>
                    </a:lnTo>
                    <a:lnTo>
                      <a:pt x="84" y="10"/>
                    </a:lnTo>
                    <a:lnTo>
                      <a:pt x="84" y="10"/>
                    </a:lnTo>
                    <a:lnTo>
                      <a:pt x="84" y="8"/>
                    </a:lnTo>
                    <a:lnTo>
                      <a:pt x="86" y="6"/>
                    </a:lnTo>
                    <a:lnTo>
                      <a:pt x="88" y="8"/>
                    </a:lnTo>
                    <a:lnTo>
                      <a:pt x="88" y="8"/>
                    </a:lnTo>
                    <a:lnTo>
                      <a:pt x="94" y="6"/>
                    </a:lnTo>
                    <a:lnTo>
                      <a:pt x="96" y="8"/>
                    </a:lnTo>
                    <a:lnTo>
                      <a:pt x="98" y="16"/>
                    </a:lnTo>
                    <a:lnTo>
                      <a:pt x="98" y="16"/>
                    </a:lnTo>
                    <a:lnTo>
                      <a:pt x="98" y="18"/>
                    </a:lnTo>
                    <a:lnTo>
                      <a:pt x="100" y="18"/>
                    </a:lnTo>
                    <a:lnTo>
                      <a:pt x="102" y="18"/>
                    </a:lnTo>
                    <a:lnTo>
                      <a:pt x="102" y="18"/>
                    </a:lnTo>
                    <a:lnTo>
                      <a:pt x="106" y="14"/>
                    </a:lnTo>
                    <a:lnTo>
                      <a:pt x="108" y="14"/>
                    </a:lnTo>
                    <a:lnTo>
                      <a:pt x="112" y="16"/>
                    </a:lnTo>
                    <a:lnTo>
                      <a:pt x="114" y="24"/>
                    </a:lnTo>
                    <a:lnTo>
                      <a:pt x="114" y="24"/>
                    </a:lnTo>
                    <a:lnTo>
                      <a:pt x="116" y="28"/>
                    </a:lnTo>
                    <a:lnTo>
                      <a:pt x="118" y="28"/>
                    </a:lnTo>
                    <a:lnTo>
                      <a:pt x="120" y="28"/>
                    </a:lnTo>
                    <a:lnTo>
                      <a:pt x="120" y="28"/>
                    </a:lnTo>
                    <a:lnTo>
                      <a:pt x="118" y="22"/>
                    </a:lnTo>
                    <a:lnTo>
                      <a:pt x="116" y="20"/>
                    </a:lnTo>
                    <a:lnTo>
                      <a:pt x="116" y="20"/>
                    </a:lnTo>
                    <a:lnTo>
                      <a:pt x="116" y="14"/>
                    </a:lnTo>
                    <a:lnTo>
                      <a:pt x="116" y="10"/>
                    </a:lnTo>
                    <a:lnTo>
                      <a:pt x="116" y="10"/>
                    </a:lnTo>
                    <a:lnTo>
                      <a:pt x="118" y="8"/>
                    </a:lnTo>
                    <a:lnTo>
                      <a:pt x="118" y="8"/>
                    </a:lnTo>
                    <a:lnTo>
                      <a:pt x="120" y="12"/>
                    </a:lnTo>
                    <a:lnTo>
                      <a:pt x="120" y="12"/>
                    </a:lnTo>
                    <a:lnTo>
                      <a:pt x="122" y="18"/>
                    </a:lnTo>
                    <a:lnTo>
                      <a:pt x="124" y="20"/>
                    </a:lnTo>
                    <a:lnTo>
                      <a:pt x="124" y="18"/>
                    </a:lnTo>
                    <a:lnTo>
                      <a:pt x="126" y="12"/>
                    </a:lnTo>
                    <a:lnTo>
                      <a:pt x="126" y="12"/>
                    </a:lnTo>
                    <a:lnTo>
                      <a:pt x="130" y="4"/>
                    </a:lnTo>
                    <a:lnTo>
                      <a:pt x="136" y="0"/>
                    </a:lnTo>
                    <a:lnTo>
                      <a:pt x="140" y="2"/>
                    </a:lnTo>
                    <a:lnTo>
                      <a:pt x="146" y="8"/>
                    </a:lnTo>
                    <a:lnTo>
                      <a:pt x="146" y="8"/>
                    </a:lnTo>
                    <a:lnTo>
                      <a:pt x="158" y="26"/>
                    </a:lnTo>
                    <a:lnTo>
                      <a:pt x="164" y="32"/>
                    </a:lnTo>
                    <a:lnTo>
                      <a:pt x="172" y="38"/>
                    </a:lnTo>
                    <a:lnTo>
                      <a:pt x="172" y="38"/>
                    </a:lnTo>
                    <a:lnTo>
                      <a:pt x="174" y="40"/>
                    </a:lnTo>
                    <a:lnTo>
                      <a:pt x="176" y="40"/>
                    </a:lnTo>
                    <a:lnTo>
                      <a:pt x="176" y="36"/>
                    </a:lnTo>
                    <a:lnTo>
                      <a:pt x="176" y="36"/>
                    </a:lnTo>
                    <a:lnTo>
                      <a:pt x="176" y="32"/>
                    </a:lnTo>
                    <a:lnTo>
                      <a:pt x="176" y="30"/>
                    </a:lnTo>
                    <a:lnTo>
                      <a:pt x="172" y="28"/>
                    </a:lnTo>
                    <a:lnTo>
                      <a:pt x="172" y="28"/>
                    </a:lnTo>
                    <a:lnTo>
                      <a:pt x="170" y="28"/>
                    </a:lnTo>
                    <a:lnTo>
                      <a:pt x="170" y="28"/>
                    </a:lnTo>
                    <a:lnTo>
                      <a:pt x="166" y="24"/>
                    </a:lnTo>
                    <a:lnTo>
                      <a:pt x="166" y="14"/>
                    </a:lnTo>
                    <a:lnTo>
                      <a:pt x="166" y="14"/>
                    </a:lnTo>
                    <a:lnTo>
                      <a:pt x="166" y="10"/>
                    </a:lnTo>
                    <a:lnTo>
                      <a:pt x="168" y="8"/>
                    </a:lnTo>
                    <a:lnTo>
                      <a:pt x="172" y="4"/>
                    </a:lnTo>
                    <a:lnTo>
                      <a:pt x="172" y="4"/>
                    </a:lnTo>
                    <a:lnTo>
                      <a:pt x="174" y="6"/>
                    </a:lnTo>
                    <a:lnTo>
                      <a:pt x="176" y="6"/>
                    </a:lnTo>
                    <a:lnTo>
                      <a:pt x="176" y="6"/>
                    </a:lnTo>
                    <a:lnTo>
                      <a:pt x="182" y="12"/>
                    </a:lnTo>
                    <a:lnTo>
                      <a:pt x="186" y="12"/>
                    </a:lnTo>
                    <a:lnTo>
                      <a:pt x="190" y="8"/>
                    </a:lnTo>
                    <a:lnTo>
                      <a:pt x="190" y="8"/>
                    </a:lnTo>
                    <a:lnTo>
                      <a:pt x="190" y="8"/>
                    </a:lnTo>
                    <a:lnTo>
                      <a:pt x="194" y="6"/>
                    </a:lnTo>
                    <a:lnTo>
                      <a:pt x="196" y="8"/>
                    </a:lnTo>
                    <a:lnTo>
                      <a:pt x="198" y="14"/>
                    </a:lnTo>
                    <a:lnTo>
                      <a:pt x="198" y="14"/>
                    </a:lnTo>
                    <a:lnTo>
                      <a:pt x="200" y="18"/>
                    </a:lnTo>
                    <a:lnTo>
                      <a:pt x="202" y="18"/>
                    </a:lnTo>
                    <a:lnTo>
                      <a:pt x="202" y="18"/>
                    </a:lnTo>
                    <a:lnTo>
                      <a:pt x="204" y="16"/>
                    </a:lnTo>
                    <a:lnTo>
                      <a:pt x="208" y="14"/>
                    </a:lnTo>
                    <a:lnTo>
                      <a:pt x="208" y="16"/>
                    </a:lnTo>
                    <a:lnTo>
                      <a:pt x="210" y="18"/>
                    </a:lnTo>
                    <a:lnTo>
                      <a:pt x="208" y="30"/>
                    </a:lnTo>
                    <a:lnTo>
                      <a:pt x="208" y="30"/>
                    </a:lnTo>
                    <a:lnTo>
                      <a:pt x="210" y="34"/>
                    </a:lnTo>
                    <a:lnTo>
                      <a:pt x="212" y="36"/>
                    </a:lnTo>
                    <a:lnTo>
                      <a:pt x="220" y="40"/>
                    </a:lnTo>
                    <a:lnTo>
                      <a:pt x="220" y="40"/>
                    </a:lnTo>
                    <a:lnTo>
                      <a:pt x="218" y="34"/>
                    </a:lnTo>
                    <a:lnTo>
                      <a:pt x="218" y="30"/>
                    </a:lnTo>
                    <a:lnTo>
                      <a:pt x="218" y="30"/>
                    </a:lnTo>
                    <a:lnTo>
                      <a:pt x="216" y="22"/>
                    </a:lnTo>
                    <a:lnTo>
                      <a:pt x="216" y="18"/>
                    </a:lnTo>
                    <a:lnTo>
                      <a:pt x="216" y="14"/>
                    </a:lnTo>
                    <a:lnTo>
                      <a:pt x="216" y="14"/>
                    </a:lnTo>
                    <a:lnTo>
                      <a:pt x="218" y="10"/>
                    </a:lnTo>
                    <a:lnTo>
                      <a:pt x="220" y="10"/>
                    </a:lnTo>
                    <a:lnTo>
                      <a:pt x="224" y="16"/>
                    </a:lnTo>
                    <a:lnTo>
                      <a:pt x="224" y="16"/>
                    </a:lnTo>
                    <a:lnTo>
                      <a:pt x="226" y="16"/>
                    </a:lnTo>
                    <a:lnTo>
                      <a:pt x="226" y="14"/>
                    </a:lnTo>
                    <a:lnTo>
                      <a:pt x="226" y="14"/>
                    </a:lnTo>
                    <a:lnTo>
                      <a:pt x="228" y="8"/>
                    </a:lnTo>
                    <a:lnTo>
                      <a:pt x="230" y="6"/>
                    </a:lnTo>
                    <a:lnTo>
                      <a:pt x="230" y="6"/>
                    </a:lnTo>
                    <a:lnTo>
                      <a:pt x="234" y="14"/>
                    </a:lnTo>
                    <a:lnTo>
                      <a:pt x="234" y="14"/>
                    </a:lnTo>
                    <a:lnTo>
                      <a:pt x="240" y="22"/>
                    </a:lnTo>
                    <a:lnTo>
                      <a:pt x="244" y="26"/>
                    </a:lnTo>
                    <a:lnTo>
                      <a:pt x="250" y="26"/>
                    </a:lnTo>
                    <a:lnTo>
                      <a:pt x="254" y="24"/>
                    </a:lnTo>
                    <a:lnTo>
                      <a:pt x="254" y="24"/>
                    </a:lnTo>
                    <a:lnTo>
                      <a:pt x="262" y="22"/>
                    </a:lnTo>
                    <a:lnTo>
                      <a:pt x="268" y="18"/>
                    </a:lnTo>
                    <a:lnTo>
                      <a:pt x="268" y="18"/>
                    </a:lnTo>
                    <a:lnTo>
                      <a:pt x="270" y="24"/>
                    </a:lnTo>
                    <a:lnTo>
                      <a:pt x="272" y="24"/>
                    </a:lnTo>
                    <a:lnTo>
                      <a:pt x="272" y="22"/>
                    </a:lnTo>
                    <a:lnTo>
                      <a:pt x="272" y="22"/>
                    </a:lnTo>
                    <a:lnTo>
                      <a:pt x="278" y="30"/>
                    </a:lnTo>
                    <a:lnTo>
                      <a:pt x="280" y="30"/>
                    </a:lnTo>
                    <a:lnTo>
                      <a:pt x="282" y="30"/>
                    </a:lnTo>
                    <a:lnTo>
                      <a:pt x="286" y="28"/>
                    </a:lnTo>
                    <a:lnTo>
                      <a:pt x="290" y="26"/>
                    </a:lnTo>
                    <a:lnTo>
                      <a:pt x="290" y="26"/>
                    </a:lnTo>
                    <a:lnTo>
                      <a:pt x="292" y="26"/>
                    </a:lnTo>
                    <a:lnTo>
                      <a:pt x="294" y="26"/>
                    </a:lnTo>
                    <a:lnTo>
                      <a:pt x="294" y="32"/>
                    </a:lnTo>
                    <a:lnTo>
                      <a:pt x="294" y="32"/>
                    </a:lnTo>
                    <a:lnTo>
                      <a:pt x="290" y="38"/>
                    </a:lnTo>
                    <a:lnTo>
                      <a:pt x="286" y="42"/>
                    </a:lnTo>
                    <a:lnTo>
                      <a:pt x="286" y="42"/>
                    </a:lnTo>
                    <a:lnTo>
                      <a:pt x="284" y="44"/>
                    </a:lnTo>
                    <a:lnTo>
                      <a:pt x="284" y="50"/>
                    </a:lnTo>
                    <a:lnTo>
                      <a:pt x="284"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5" name="Freeform 1281">
                <a:extLst>
                  <a:ext uri="{FF2B5EF4-FFF2-40B4-BE49-F238E27FC236}">
                    <a16:creationId xmlns:a16="http://schemas.microsoft.com/office/drawing/2014/main" id="{29048EA6-F71F-70A2-159C-FCF9FEE4F57F}"/>
                  </a:ext>
                </a:extLst>
              </p:cNvPr>
              <p:cNvSpPr>
                <a:spLocks/>
              </p:cNvSpPr>
              <p:nvPr/>
            </p:nvSpPr>
            <p:spPr bwMode="auto">
              <a:xfrm>
                <a:off x="4034" y="1872"/>
                <a:ext cx="262" cy="104"/>
              </a:xfrm>
              <a:custGeom>
                <a:avLst/>
                <a:gdLst>
                  <a:gd name="T0" fmla="*/ 262 w 262"/>
                  <a:gd name="T1" fmla="*/ 22 h 104"/>
                  <a:gd name="T2" fmla="*/ 260 w 262"/>
                  <a:gd name="T3" fmla="*/ 42 h 104"/>
                  <a:gd name="T4" fmla="*/ 240 w 262"/>
                  <a:gd name="T5" fmla="*/ 48 h 104"/>
                  <a:gd name="T6" fmla="*/ 228 w 262"/>
                  <a:gd name="T7" fmla="*/ 58 h 104"/>
                  <a:gd name="T8" fmla="*/ 216 w 262"/>
                  <a:gd name="T9" fmla="*/ 52 h 104"/>
                  <a:gd name="T10" fmla="*/ 210 w 262"/>
                  <a:gd name="T11" fmla="*/ 60 h 104"/>
                  <a:gd name="T12" fmla="*/ 202 w 262"/>
                  <a:gd name="T13" fmla="*/ 66 h 104"/>
                  <a:gd name="T14" fmla="*/ 188 w 262"/>
                  <a:gd name="T15" fmla="*/ 44 h 104"/>
                  <a:gd name="T16" fmla="*/ 184 w 262"/>
                  <a:gd name="T17" fmla="*/ 44 h 104"/>
                  <a:gd name="T18" fmla="*/ 190 w 262"/>
                  <a:gd name="T19" fmla="*/ 58 h 104"/>
                  <a:gd name="T20" fmla="*/ 166 w 262"/>
                  <a:gd name="T21" fmla="*/ 46 h 104"/>
                  <a:gd name="T22" fmla="*/ 166 w 262"/>
                  <a:gd name="T23" fmla="*/ 72 h 104"/>
                  <a:gd name="T24" fmla="*/ 150 w 262"/>
                  <a:gd name="T25" fmla="*/ 62 h 104"/>
                  <a:gd name="T26" fmla="*/ 138 w 262"/>
                  <a:gd name="T27" fmla="*/ 56 h 104"/>
                  <a:gd name="T28" fmla="*/ 104 w 262"/>
                  <a:gd name="T29" fmla="*/ 52 h 104"/>
                  <a:gd name="T30" fmla="*/ 102 w 262"/>
                  <a:gd name="T31" fmla="*/ 70 h 104"/>
                  <a:gd name="T32" fmla="*/ 82 w 262"/>
                  <a:gd name="T33" fmla="*/ 58 h 104"/>
                  <a:gd name="T34" fmla="*/ 70 w 262"/>
                  <a:gd name="T35" fmla="*/ 58 h 104"/>
                  <a:gd name="T36" fmla="*/ 66 w 262"/>
                  <a:gd name="T37" fmla="*/ 66 h 104"/>
                  <a:gd name="T38" fmla="*/ 50 w 262"/>
                  <a:gd name="T39" fmla="*/ 56 h 104"/>
                  <a:gd name="T40" fmla="*/ 44 w 262"/>
                  <a:gd name="T41" fmla="*/ 60 h 104"/>
                  <a:gd name="T42" fmla="*/ 38 w 262"/>
                  <a:gd name="T43" fmla="*/ 56 h 104"/>
                  <a:gd name="T44" fmla="*/ 30 w 262"/>
                  <a:gd name="T45" fmla="*/ 60 h 104"/>
                  <a:gd name="T46" fmla="*/ 24 w 262"/>
                  <a:gd name="T47" fmla="*/ 56 h 104"/>
                  <a:gd name="T48" fmla="*/ 22 w 262"/>
                  <a:gd name="T49" fmla="*/ 64 h 104"/>
                  <a:gd name="T50" fmla="*/ 32 w 262"/>
                  <a:gd name="T51" fmla="*/ 76 h 104"/>
                  <a:gd name="T52" fmla="*/ 42 w 262"/>
                  <a:gd name="T53" fmla="*/ 76 h 104"/>
                  <a:gd name="T54" fmla="*/ 48 w 262"/>
                  <a:gd name="T55" fmla="*/ 82 h 104"/>
                  <a:gd name="T56" fmla="*/ 38 w 262"/>
                  <a:gd name="T57" fmla="*/ 90 h 104"/>
                  <a:gd name="T58" fmla="*/ 30 w 262"/>
                  <a:gd name="T59" fmla="*/ 88 h 104"/>
                  <a:gd name="T60" fmla="*/ 28 w 262"/>
                  <a:gd name="T61" fmla="*/ 104 h 104"/>
                  <a:gd name="T62" fmla="*/ 18 w 262"/>
                  <a:gd name="T63" fmla="*/ 84 h 104"/>
                  <a:gd name="T64" fmla="*/ 8 w 262"/>
                  <a:gd name="T65" fmla="*/ 56 h 104"/>
                  <a:gd name="T66" fmla="*/ 0 w 262"/>
                  <a:gd name="T67" fmla="*/ 34 h 104"/>
                  <a:gd name="T68" fmla="*/ 8 w 262"/>
                  <a:gd name="T69" fmla="*/ 20 h 104"/>
                  <a:gd name="T70" fmla="*/ 24 w 262"/>
                  <a:gd name="T71" fmla="*/ 8 h 104"/>
                  <a:gd name="T72" fmla="*/ 42 w 262"/>
                  <a:gd name="T73" fmla="*/ 22 h 104"/>
                  <a:gd name="T74" fmla="*/ 56 w 262"/>
                  <a:gd name="T75" fmla="*/ 6 h 104"/>
                  <a:gd name="T76" fmla="*/ 62 w 262"/>
                  <a:gd name="T77" fmla="*/ 24 h 104"/>
                  <a:gd name="T78" fmla="*/ 66 w 262"/>
                  <a:gd name="T79" fmla="*/ 22 h 104"/>
                  <a:gd name="T80" fmla="*/ 82 w 262"/>
                  <a:gd name="T81" fmla="*/ 14 h 104"/>
                  <a:gd name="T82" fmla="*/ 86 w 262"/>
                  <a:gd name="T83" fmla="*/ 22 h 104"/>
                  <a:gd name="T84" fmla="*/ 88 w 262"/>
                  <a:gd name="T85" fmla="*/ 6 h 104"/>
                  <a:gd name="T86" fmla="*/ 104 w 262"/>
                  <a:gd name="T87" fmla="*/ 18 h 104"/>
                  <a:gd name="T88" fmla="*/ 112 w 262"/>
                  <a:gd name="T89" fmla="*/ 16 h 104"/>
                  <a:gd name="T90" fmla="*/ 118 w 262"/>
                  <a:gd name="T91" fmla="*/ 12 h 104"/>
                  <a:gd name="T92" fmla="*/ 124 w 262"/>
                  <a:gd name="T93" fmla="*/ 24 h 104"/>
                  <a:gd name="T94" fmla="*/ 126 w 262"/>
                  <a:gd name="T95" fmla="*/ 14 h 104"/>
                  <a:gd name="T96" fmla="*/ 134 w 262"/>
                  <a:gd name="T97" fmla="*/ 10 h 104"/>
                  <a:gd name="T98" fmla="*/ 140 w 262"/>
                  <a:gd name="T99" fmla="*/ 0 h 104"/>
                  <a:gd name="T100" fmla="*/ 164 w 262"/>
                  <a:gd name="T101" fmla="*/ 30 h 104"/>
                  <a:gd name="T102" fmla="*/ 176 w 262"/>
                  <a:gd name="T103" fmla="*/ 40 h 104"/>
                  <a:gd name="T104" fmla="*/ 170 w 262"/>
                  <a:gd name="T105" fmla="*/ 30 h 104"/>
                  <a:gd name="T106" fmla="*/ 168 w 262"/>
                  <a:gd name="T107" fmla="*/ 12 h 104"/>
                  <a:gd name="T108" fmla="*/ 180 w 262"/>
                  <a:gd name="T109" fmla="*/ 10 h 104"/>
                  <a:gd name="T110" fmla="*/ 202 w 262"/>
                  <a:gd name="T111" fmla="*/ 16 h 104"/>
                  <a:gd name="T112" fmla="*/ 210 w 262"/>
                  <a:gd name="T113" fmla="*/ 24 h 104"/>
                  <a:gd name="T114" fmla="*/ 214 w 262"/>
                  <a:gd name="T115" fmla="*/ 36 h 104"/>
                  <a:gd name="T116" fmla="*/ 222 w 262"/>
                  <a:gd name="T117" fmla="*/ 42 h 104"/>
                  <a:gd name="T118" fmla="*/ 240 w 262"/>
                  <a:gd name="T119" fmla="*/ 40 h 104"/>
                  <a:gd name="T120" fmla="*/ 250 w 262"/>
                  <a:gd name="T121" fmla="*/ 26 h 104"/>
                  <a:gd name="T122" fmla="*/ 256 w 262"/>
                  <a:gd name="T12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 h="104">
                    <a:moveTo>
                      <a:pt x="256" y="28"/>
                    </a:moveTo>
                    <a:lnTo>
                      <a:pt x="256" y="28"/>
                    </a:lnTo>
                    <a:lnTo>
                      <a:pt x="258" y="20"/>
                    </a:lnTo>
                    <a:lnTo>
                      <a:pt x="260" y="18"/>
                    </a:lnTo>
                    <a:lnTo>
                      <a:pt x="262" y="22"/>
                    </a:lnTo>
                    <a:lnTo>
                      <a:pt x="262" y="22"/>
                    </a:lnTo>
                    <a:lnTo>
                      <a:pt x="262" y="26"/>
                    </a:lnTo>
                    <a:lnTo>
                      <a:pt x="262" y="32"/>
                    </a:lnTo>
                    <a:lnTo>
                      <a:pt x="260" y="42"/>
                    </a:lnTo>
                    <a:lnTo>
                      <a:pt x="260" y="42"/>
                    </a:lnTo>
                    <a:lnTo>
                      <a:pt x="258" y="48"/>
                    </a:lnTo>
                    <a:lnTo>
                      <a:pt x="254" y="50"/>
                    </a:lnTo>
                    <a:lnTo>
                      <a:pt x="246" y="48"/>
                    </a:lnTo>
                    <a:lnTo>
                      <a:pt x="246" y="48"/>
                    </a:lnTo>
                    <a:lnTo>
                      <a:pt x="240" y="48"/>
                    </a:lnTo>
                    <a:lnTo>
                      <a:pt x="236" y="50"/>
                    </a:lnTo>
                    <a:lnTo>
                      <a:pt x="234" y="52"/>
                    </a:lnTo>
                    <a:lnTo>
                      <a:pt x="234" y="52"/>
                    </a:lnTo>
                    <a:lnTo>
                      <a:pt x="230" y="56"/>
                    </a:lnTo>
                    <a:lnTo>
                      <a:pt x="228" y="58"/>
                    </a:lnTo>
                    <a:lnTo>
                      <a:pt x="222" y="56"/>
                    </a:lnTo>
                    <a:lnTo>
                      <a:pt x="222" y="56"/>
                    </a:lnTo>
                    <a:lnTo>
                      <a:pt x="218" y="50"/>
                    </a:lnTo>
                    <a:lnTo>
                      <a:pt x="216" y="50"/>
                    </a:lnTo>
                    <a:lnTo>
                      <a:pt x="216" y="52"/>
                    </a:lnTo>
                    <a:lnTo>
                      <a:pt x="214" y="60"/>
                    </a:lnTo>
                    <a:lnTo>
                      <a:pt x="214" y="60"/>
                    </a:lnTo>
                    <a:lnTo>
                      <a:pt x="212" y="62"/>
                    </a:lnTo>
                    <a:lnTo>
                      <a:pt x="210" y="60"/>
                    </a:lnTo>
                    <a:lnTo>
                      <a:pt x="210" y="60"/>
                    </a:lnTo>
                    <a:lnTo>
                      <a:pt x="206" y="58"/>
                    </a:lnTo>
                    <a:lnTo>
                      <a:pt x="204" y="60"/>
                    </a:lnTo>
                    <a:lnTo>
                      <a:pt x="204" y="64"/>
                    </a:lnTo>
                    <a:lnTo>
                      <a:pt x="204" y="64"/>
                    </a:lnTo>
                    <a:lnTo>
                      <a:pt x="202" y="66"/>
                    </a:lnTo>
                    <a:lnTo>
                      <a:pt x="200" y="64"/>
                    </a:lnTo>
                    <a:lnTo>
                      <a:pt x="200" y="64"/>
                    </a:lnTo>
                    <a:lnTo>
                      <a:pt x="198" y="56"/>
                    </a:lnTo>
                    <a:lnTo>
                      <a:pt x="194" y="50"/>
                    </a:lnTo>
                    <a:lnTo>
                      <a:pt x="188" y="44"/>
                    </a:lnTo>
                    <a:lnTo>
                      <a:pt x="188" y="44"/>
                    </a:lnTo>
                    <a:lnTo>
                      <a:pt x="186" y="42"/>
                    </a:lnTo>
                    <a:lnTo>
                      <a:pt x="184" y="42"/>
                    </a:lnTo>
                    <a:lnTo>
                      <a:pt x="184" y="44"/>
                    </a:lnTo>
                    <a:lnTo>
                      <a:pt x="184" y="44"/>
                    </a:lnTo>
                    <a:lnTo>
                      <a:pt x="184" y="48"/>
                    </a:lnTo>
                    <a:lnTo>
                      <a:pt x="186" y="50"/>
                    </a:lnTo>
                    <a:lnTo>
                      <a:pt x="186" y="50"/>
                    </a:lnTo>
                    <a:lnTo>
                      <a:pt x="190" y="58"/>
                    </a:lnTo>
                    <a:lnTo>
                      <a:pt x="190" y="58"/>
                    </a:lnTo>
                    <a:lnTo>
                      <a:pt x="182" y="56"/>
                    </a:lnTo>
                    <a:lnTo>
                      <a:pt x="176" y="52"/>
                    </a:lnTo>
                    <a:lnTo>
                      <a:pt x="172" y="48"/>
                    </a:lnTo>
                    <a:lnTo>
                      <a:pt x="166" y="46"/>
                    </a:lnTo>
                    <a:lnTo>
                      <a:pt x="166" y="46"/>
                    </a:lnTo>
                    <a:lnTo>
                      <a:pt x="166" y="52"/>
                    </a:lnTo>
                    <a:lnTo>
                      <a:pt x="168" y="58"/>
                    </a:lnTo>
                    <a:lnTo>
                      <a:pt x="168" y="64"/>
                    </a:lnTo>
                    <a:lnTo>
                      <a:pt x="166" y="72"/>
                    </a:lnTo>
                    <a:lnTo>
                      <a:pt x="166" y="72"/>
                    </a:lnTo>
                    <a:lnTo>
                      <a:pt x="162" y="60"/>
                    </a:lnTo>
                    <a:lnTo>
                      <a:pt x="158" y="56"/>
                    </a:lnTo>
                    <a:lnTo>
                      <a:pt x="156" y="56"/>
                    </a:lnTo>
                    <a:lnTo>
                      <a:pt x="154" y="56"/>
                    </a:lnTo>
                    <a:lnTo>
                      <a:pt x="150" y="62"/>
                    </a:lnTo>
                    <a:lnTo>
                      <a:pt x="150" y="62"/>
                    </a:lnTo>
                    <a:lnTo>
                      <a:pt x="146" y="64"/>
                    </a:lnTo>
                    <a:lnTo>
                      <a:pt x="144" y="62"/>
                    </a:lnTo>
                    <a:lnTo>
                      <a:pt x="138" y="56"/>
                    </a:lnTo>
                    <a:lnTo>
                      <a:pt x="138" y="56"/>
                    </a:lnTo>
                    <a:lnTo>
                      <a:pt x="130" y="52"/>
                    </a:lnTo>
                    <a:lnTo>
                      <a:pt x="122" y="50"/>
                    </a:lnTo>
                    <a:lnTo>
                      <a:pt x="106" y="54"/>
                    </a:lnTo>
                    <a:lnTo>
                      <a:pt x="106" y="54"/>
                    </a:lnTo>
                    <a:lnTo>
                      <a:pt x="104" y="52"/>
                    </a:lnTo>
                    <a:lnTo>
                      <a:pt x="102" y="52"/>
                    </a:lnTo>
                    <a:lnTo>
                      <a:pt x="100" y="54"/>
                    </a:lnTo>
                    <a:lnTo>
                      <a:pt x="100" y="56"/>
                    </a:lnTo>
                    <a:lnTo>
                      <a:pt x="102" y="70"/>
                    </a:lnTo>
                    <a:lnTo>
                      <a:pt x="102" y="70"/>
                    </a:lnTo>
                    <a:lnTo>
                      <a:pt x="96" y="62"/>
                    </a:lnTo>
                    <a:lnTo>
                      <a:pt x="90" y="56"/>
                    </a:lnTo>
                    <a:lnTo>
                      <a:pt x="88" y="56"/>
                    </a:lnTo>
                    <a:lnTo>
                      <a:pt x="84" y="56"/>
                    </a:lnTo>
                    <a:lnTo>
                      <a:pt x="82" y="58"/>
                    </a:lnTo>
                    <a:lnTo>
                      <a:pt x="78" y="62"/>
                    </a:lnTo>
                    <a:lnTo>
                      <a:pt x="78" y="62"/>
                    </a:lnTo>
                    <a:lnTo>
                      <a:pt x="76" y="62"/>
                    </a:lnTo>
                    <a:lnTo>
                      <a:pt x="74" y="62"/>
                    </a:lnTo>
                    <a:lnTo>
                      <a:pt x="70" y="58"/>
                    </a:lnTo>
                    <a:lnTo>
                      <a:pt x="70" y="58"/>
                    </a:lnTo>
                    <a:lnTo>
                      <a:pt x="66" y="56"/>
                    </a:lnTo>
                    <a:lnTo>
                      <a:pt x="66" y="58"/>
                    </a:lnTo>
                    <a:lnTo>
                      <a:pt x="66" y="66"/>
                    </a:lnTo>
                    <a:lnTo>
                      <a:pt x="66" y="66"/>
                    </a:lnTo>
                    <a:lnTo>
                      <a:pt x="64" y="70"/>
                    </a:lnTo>
                    <a:lnTo>
                      <a:pt x="62" y="70"/>
                    </a:lnTo>
                    <a:lnTo>
                      <a:pt x="60" y="68"/>
                    </a:lnTo>
                    <a:lnTo>
                      <a:pt x="60" y="68"/>
                    </a:lnTo>
                    <a:lnTo>
                      <a:pt x="50" y="56"/>
                    </a:lnTo>
                    <a:lnTo>
                      <a:pt x="50" y="56"/>
                    </a:lnTo>
                    <a:lnTo>
                      <a:pt x="50" y="54"/>
                    </a:lnTo>
                    <a:lnTo>
                      <a:pt x="48" y="52"/>
                    </a:lnTo>
                    <a:lnTo>
                      <a:pt x="46" y="54"/>
                    </a:lnTo>
                    <a:lnTo>
                      <a:pt x="44" y="60"/>
                    </a:lnTo>
                    <a:lnTo>
                      <a:pt x="44" y="60"/>
                    </a:lnTo>
                    <a:lnTo>
                      <a:pt x="42" y="64"/>
                    </a:lnTo>
                    <a:lnTo>
                      <a:pt x="40" y="64"/>
                    </a:lnTo>
                    <a:lnTo>
                      <a:pt x="38" y="56"/>
                    </a:lnTo>
                    <a:lnTo>
                      <a:pt x="38" y="56"/>
                    </a:lnTo>
                    <a:lnTo>
                      <a:pt x="36" y="52"/>
                    </a:lnTo>
                    <a:lnTo>
                      <a:pt x="32" y="58"/>
                    </a:lnTo>
                    <a:lnTo>
                      <a:pt x="32" y="58"/>
                    </a:lnTo>
                    <a:lnTo>
                      <a:pt x="32" y="60"/>
                    </a:lnTo>
                    <a:lnTo>
                      <a:pt x="30" y="60"/>
                    </a:lnTo>
                    <a:lnTo>
                      <a:pt x="28" y="58"/>
                    </a:lnTo>
                    <a:lnTo>
                      <a:pt x="26" y="58"/>
                    </a:lnTo>
                    <a:lnTo>
                      <a:pt x="26" y="58"/>
                    </a:lnTo>
                    <a:lnTo>
                      <a:pt x="26" y="58"/>
                    </a:lnTo>
                    <a:lnTo>
                      <a:pt x="24" y="56"/>
                    </a:lnTo>
                    <a:lnTo>
                      <a:pt x="22" y="56"/>
                    </a:lnTo>
                    <a:lnTo>
                      <a:pt x="22" y="58"/>
                    </a:lnTo>
                    <a:lnTo>
                      <a:pt x="22" y="58"/>
                    </a:lnTo>
                    <a:lnTo>
                      <a:pt x="22" y="62"/>
                    </a:lnTo>
                    <a:lnTo>
                      <a:pt x="22" y="64"/>
                    </a:lnTo>
                    <a:lnTo>
                      <a:pt x="24" y="68"/>
                    </a:lnTo>
                    <a:lnTo>
                      <a:pt x="24" y="68"/>
                    </a:lnTo>
                    <a:lnTo>
                      <a:pt x="26" y="72"/>
                    </a:lnTo>
                    <a:lnTo>
                      <a:pt x="28" y="76"/>
                    </a:lnTo>
                    <a:lnTo>
                      <a:pt x="32" y="76"/>
                    </a:lnTo>
                    <a:lnTo>
                      <a:pt x="34" y="76"/>
                    </a:lnTo>
                    <a:lnTo>
                      <a:pt x="38" y="74"/>
                    </a:lnTo>
                    <a:lnTo>
                      <a:pt x="40" y="74"/>
                    </a:lnTo>
                    <a:lnTo>
                      <a:pt x="42" y="76"/>
                    </a:lnTo>
                    <a:lnTo>
                      <a:pt x="42" y="76"/>
                    </a:lnTo>
                    <a:lnTo>
                      <a:pt x="44" y="78"/>
                    </a:lnTo>
                    <a:lnTo>
                      <a:pt x="46" y="76"/>
                    </a:lnTo>
                    <a:lnTo>
                      <a:pt x="46" y="78"/>
                    </a:lnTo>
                    <a:lnTo>
                      <a:pt x="48" y="82"/>
                    </a:lnTo>
                    <a:lnTo>
                      <a:pt x="48" y="82"/>
                    </a:lnTo>
                    <a:lnTo>
                      <a:pt x="48" y="84"/>
                    </a:lnTo>
                    <a:lnTo>
                      <a:pt x="46" y="86"/>
                    </a:lnTo>
                    <a:lnTo>
                      <a:pt x="44" y="88"/>
                    </a:lnTo>
                    <a:lnTo>
                      <a:pt x="44" y="88"/>
                    </a:lnTo>
                    <a:lnTo>
                      <a:pt x="38" y="90"/>
                    </a:lnTo>
                    <a:lnTo>
                      <a:pt x="36" y="92"/>
                    </a:lnTo>
                    <a:lnTo>
                      <a:pt x="34" y="90"/>
                    </a:lnTo>
                    <a:lnTo>
                      <a:pt x="34" y="90"/>
                    </a:lnTo>
                    <a:lnTo>
                      <a:pt x="32" y="88"/>
                    </a:lnTo>
                    <a:lnTo>
                      <a:pt x="30" y="88"/>
                    </a:lnTo>
                    <a:lnTo>
                      <a:pt x="30" y="92"/>
                    </a:lnTo>
                    <a:lnTo>
                      <a:pt x="30" y="98"/>
                    </a:lnTo>
                    <a:lnTo>
                      <a:pt x="30" y="98"/>
                    </a:lnTo>
                    <a:lnTo>
                      <a:pt x="28" y="102"/>
                    </a:lnTo>
                    <a:lnTo>
                      <a:pt x="28" y="104"/>
                    </a:lnTo>
                    <a:lnTo>
                      <a:pt x="26" y="102"/>
                    </a:lnTo>
                    <a:lnTo>
                      <a:pt x="26" y="102"/>
                    </a:lnTo>
                    <a:lnTo>
                      <a:pt x="24" y="98"/>
                    </a:lnTo>
                    <a:lnTo>
                      <a:pt x="20" y="92"/>
                    </a:lnTo>
                    <a:lnTo>
                      <a:pt x="18" y="84"/>
                    </a:lnTo>
                    <a:lnTo>
                      <a:pt x="16" y="72"/>
                    </a:lnTo>
                    <a:lnTo>
                      <a:pt x="16" y="72"/>
                    </a:lnTo>
                    <a:lnTo>
                      <a:pt x="16" y="66"/>
                    </a:lnTo>
                    <a:lnTo>
                      <a:pt x="14" y="60"/>
                    </a:lnTo>
                    <a:lnTo>
                      <a:pt x="8" y="56"/>
                    </a:lnTo>
                    <a:lnTo>
                      <a:pt x="8" y="56"/>
                    </a:lnTo>
                    <a:lnTo>
                      <a:pt x="4" y="50"/>
                    </a:lnTo>
                    <a:lnTo>
                      <a:pt x="2" y="44"/>
                    </a:lnTo>
                    <a:lnTo>
                      <a:pt x="2" y="44"/>
                    </a:lnTo>
                    <a:lnTo>
                      <a:pt x="0" y="34"/>
                    </a:lnTo>
                    <a:lnTo>
                      <a:pt x="2" y="26"/>
                    </a:lnTo>
                    <a:lnTo>
                      <a:pt x="2" y="26"/>
                    </a:lnTo>
                    <a:lnTo>
                      <a:pt x="4" y="20"/>
                    </a:lnTo>
                    <a:lnTo>
                      <a:pt x="8" y="20"/>
                    </a:lnTo>
                    <a:lnTo>
                      <a:pt x="8" y="20"/>
                    </a:lnTo>
                    <a:lnTo>
                      <a:pt x="14" y="20"/>
                    </a:lnTo>
                    <a:lnTo>
                      <a:pt x="18" y="18"/>
                    </a:lnTo>
                    <a:lnTo>
                      <a:pt x="22" y="12"/>
                    </a:lnTo>
                    <a:lnTo>
                      <a:pt x="22" y="12"/>
                    </a:lnTo>
                    <a:lnTo>
                      <a:pt x="24" y="8"/>
                    </a:lnTo>
                    <a:lnTo>
                      <a:pt x="28" y="10"/>
                    </a:lnTo>
                    <a:lnTo>
                      <a:pt x="34" y="16"/>
                    </a:lnTo>
                    <a:lnTo>
                      <a:pt x="34" y="16"/>
                    </a:lnTo>
                    <a:lnTo>
                      <a:pt x="38" y="20"/>
                    </a:lnTo>
                    <a:lnTo>
                      <a:pt x="42" y="22"/>
                    </a:lnTo>
                    <a:lnTo>
                      <a:pt x="46" y="18"/>
                    </a:lnTo>
                    <a:lnTo>
                      <a:pt x="50" y="14"/>
                    </a:lnTo>
                    <a:lnTo>
                      <a:pt x="50" y="14"/>
                    </a:lnTo>
                    <a:lnTo>
                      <a:pt x="56" y="6"/>
                    </a:lnTo>
                    <a:lnTo>
                      <a:pt x="56" y="6"/>
                    </a:lnTo>
                    <a:lnTo>
                      <a:pt x="58" y="6"/>
                    </a:lnTo>
                    <a:lnTo>
                      <a:pt x="60" y="8"/>
                    </a:lnTo>
                    <a:lnTo>
                      <a:pt x="62" y="14"/>
                    </a:lnTo>
                    <a:lnTo>
                      <a:pt x="62" y="14"/>
                    </a:lnTo>
                    <a:lnTo>
                      <a:pt x="62" y="24"/>
                    </a:lnTo>
                    <a:lnTo>
                      <a:pt x="62" y="26"/>
                    </a:lnTo>
                    <a:lnTo>
                      <a:pt x="62" y="26"/>
                    </a:lnTo>
                    <a:lnTo>
                      <a:pt x="64" y="24"/>
                    </a:lnTo>
                    <a:lnTo>
                      <a:pt x="66" y="22"/>
                    </a:lnTo>
                    <a:lnTo>
                      <a:pt x="66" y="22"/>
                    </a:lnTo>
                    <a:lnTo>
                      <a:pt x="70" y="14"/>
                    </a:lnTo>
                    <a:lnTo>
                      <a:pt x="74" y="12"/>
                    </a:lnTo>
                    <a:lnTo>
                      <a:pt x="78" y="14"/>
                    </a:lnTo>
                    <a:lnTo>
                      <a:pt x="82" y="14"/>
                    </a:lnTo>
                    <a:lnTo>
                      <a:pt x="82" y="14"/>
                    </a:lnTo>
                    <a:lnTo>
                      <a:pt x="84" y="20"/>
                    </a:lnTo>
                    <a:lnTo>
                      <a:pt x="86" y="24"/>
                    </a:lnTo>
                    <a:lnTo>
                      <a:pt x="90" y="24"/>
                    </a:lnTo>
                    <a:lnTo>
                      <a:pt x="90" y="24"/>
                    </a:lnTo>
                    <a:lnTo>
                      <a:pt x="86" y="22"/>
                    </a:lnTo>
                    <a:lnTo>
                      <a:pt x="84" y="20"/>
                    </a:lnTo>
                    <a:lnTo>
                      <a:pt x="82" y="14"/>
                    </a:lnTo>
                    <a:lnTo>
                      <a:pt x="82" y="14"/>
                    </a:lnTo>
                    <a:lnTo>
                      <a:pt x="86" y="6"/>
                    </a:lnTo>
                    <a:lnTo>
                      <a:pt x="88" y="6"/>
                    </a:lnTo>
                    <a:lnTo>
                      <a:pt x="90" y="6"/>
                    </a:lnTo>
                    <a:lnTo>
                      <a:pt x="94" y="8"/>
                    </a:lnTo>
                    <a:lnTo>
                      <a:pt x="98" y="12"/>
                    </a:lnTo>
                    <a:lnTo>
                      <a:pt x="98" y="12"/>
                    </a:lnTo>
                    <a:lnTo>
                      <a:pt x="104" y="18"/>
                    </a:lnTo>
                    <a:lnTo>
                      <a:pt x="106" y="18"/>
                    </a:lnTo>
                    <a:lnTo>
                      <a:pt x="108" y="16"/>
                    </a:lnTo>
                    <a:lnTo>
                      <a:pt x="108" y="16"/>
                    </a:lnTo>
                    <a:lnTo>
                      <a:pt x="110" y="14"/>
                    </a:lnTo>
                    <a:lnTo>
                      <a:pt x="112" y="16"/>
                    </a:lnTo>
                    <a:lnTo>
                      <a:pt x="116" y="26"/>
                    </a:lnTo>
                    <a:lnTo>
                      <a:pt x="116" y="26"/>
                    </a:lnTo>
                    <a:lnTo>
                      <a:pt x="116" y="16"/>
                    </a:lnTo>
                    <a:lnTo>
                      <a:pt x="118" y="12"/>
                    </a:lnTo>
                    <a:lnTo>
                      <a:pt x="118" y="12"/>
                    </a:lnTo>
                    <a:lnTo>
                      <a:pt x="120" y="12"/>
                    </a:lnTo>
                    <a:lnTo>
                      <a:pt x="122" y="20"/>
                    </a:lnTo>
                    <a:lnTo>
                      <a:pt x="122" y="20"/>
                    </a:lnTo>
                    <a:lnTo>
                      <a:pt x="124" y="22"/>
                    </a:lnTo>
                    <a:lnTo>
                      <a:pt x="124" y="24"/>
                    </a:lnTo>
                    <a:lnTo>
                      <a:pt x="124" y="24"/>
                    </a:lnTo>
                    <a:lnTo>
                      <a:pt x="124" y="24"/>
                    </a:lnTo>
                    <a:lnTo>
                      <a:pt x="126" y="20"/>
                    </a:lnTo>
                    <a:lnTo>
                      <a:pt x="126" y="14"/>
                    </a:lnTo>
                    <a:lnTo>
                      <a:pt x="126" y="14"/>
                    </a:lnTo>
                    <a:lnTo>
                      <a:pt x="126" y="2"/>
                    </a:lnTo>
                    <a:lnTo>
                      <a:pt x="128" y="2"/>
                    </a:lnTo>
                    <a:lnTo>
                      <a:pt x="130" y="6"/>
                    </a:lnTo>
                    <a:lnTo>
                      <a:pt x="130" y="6"/>
                    </a:lnTo>
                    <a:lnTo>
                      <a:pt x="134" y="10"/>
                    </a:lnTo>
                    <a:lnTo>
                      <a:pt x="136" y="8"/>
                    </a:lnTo>
                    <a:lnTo>
                      <a:pt x="136" y="2"/>
                    </a:lnTo>
                    <a:lnTo>
                      <a:pt x="136" y="2"/>
                    </a:lnTo>
                    <a:lnTo>
                      <a:pt x="138" y="0"/>
                    </a:lnTo>
                    <a:lnTo>
                      <a:pt x="140" y="0"/>
                    </a:lnTo>
                    <a:lnTo>
                      <a:pt x="142" y="4"/>
                    </a:lnTo>
                    <a:lnTo>
                      <a:pt x="142" y="4"/>
                    </a:lnTo>
                    <a:lnTo>
                      <a:pt x="150" y="14"/>
                    </a:lnTo>
                    <a:lnTo>
                      <a:pt x="158" y="22"/>
                    </a:lnTo>
                    <a:lnTo>
                      <a:pt x="164" y="30"/>
                    </a:lnTo>
                    <a:lnTo>
                      <a:pt x="172" y="42"/>
                    </a:lnTo>
                    <a:lnTo>
                      <a:pt x="172" y="42"/>
                    </a:lnTo>
                    <a:lnTo>
                      <a:pt x="174" y="44"/>
                    </a:lnTo>
                    <a:lnTo>
                      <a:pt x="176" y="44"/>
                    </a:lnTo>
                    <a:lnTo>
                      <a:pt x="176" y="40"/>
                    </a:lnTo>
                    <a:lnTo>
                      <a:pt x="176" y="40"/>
                    </a:lnTo>
                    <a:lnTo>
                      <a:pt x="176" y="34"/>
                    </a:lnTo>
                    <a:lnTo>
                      <a:pt x="174" y="32"/>
                    </a:lnTo>
                    <a:lnTo>
                      <a:pt x="174" y="32"/>
                    </a:lnTo>
                    <a:lnTo>
                      <a:pt x="170" y="30"/>
                    </a:lnTo>
                    <a:lnTo>
                      <a:pt x="168" y="28"/>
                    </a:lnTo>
                    <a:lnTo>
                      <a:pt x="166" y="22"/>
                    </a:lnTo>
                    <a:lnTo>
                      <a:pt x="166" y="16"/>
                    </a:lnTo>
                    <a:lnTo>
                      <a:pt x="166" y="16"/>
                    </a:lnTo>
                    <a:lnTo>
                      <a:pt x="168" y="12"/>
                    </a:lnTo>
                    <a:lnTo>
                      <a:pt x="170" y="8"/>
                    </a:lnTo>
                    <a:lnTo>
                      <a:pt x="172" y="6"/>
                    </a:lnTo>
                    <a:lnTo>
                      <a:pt x="176" y="8"/>
                    </a:lnTo>
                    <a:lnTo>
                      <a:pt x="176" y="8"/>
                    </a:lnTo>
                    <a:lnTo>
                      <a:pt x="180" y="10"/>
                    </a:lnTo>
                    <a:lnTo>
                      <a:pt x="186" y="10"/>
                    </a:lnTo>
                    <a:lnTo>
                      <a:pt x="190" y="8"/>
                    </a:lnTo>
                    <a:lnTo>
                      <a:pt x="196" y="10"/>
                    </a:lnTo>
                    <a:lnTo>
                      <a:pt x="196" y="10"/>
                    </a:lnTo>
                    <a:lnTo>
                      <a:pt x="202" y="16"/>
                    </a:lnTo>
                    <a:lnTo>
                      <a:pt x="206" y="18"/>
                    </a:lnTo>
                    <a:lnTo>
                      <a:pt x="208" y="18"/>
                    </a:lnTo>
                    <a:lnTo>
                      <a:pt x="208" y="18"/>
                    </a:lnTo>
                    <a:lnTo>
                      <a:pt x="210" y="20"/>
                    </a:lnTo>
                    <a:lnTo>
                      <a:pt x="210" y="24"/>
                    </a:lnTo>
                    <a:lnTo>
                      <a:pt x="210" y="24"/>
                    </a:lnTo>
                    <a:lnTo>
                      <a:pt x="208" y="32"/>
                    </a:lnTo>
                    <a:lnTo>
                      <a:pt x="210" y="36"/>
                    </a:lnTo>
                    <a:lnTo>
                      <a:pt x="212" y="36"/>
                    </a:lnTo>
                    <a:lnTo>
                      <a:pt x="214" y="36"/>
                    </a:lnTo>
                    <a:lnTo>
                      <a:pt x="214" y="36"/>
                    </a:lnTo>
                    <a:lnTo>
                      <a:pt x="216" y="38"/>
                    </a:lnTo>
                    <a:lnTo>
                      <a:pt x="220" y="42"/>
                    </a:lnTo>
                    <a:lnTo>
                      <a:pt x="222" y="42"/>
                    </a:lnTo>
                    <a:lnTo>
                      <a:pt x="222" y="42"/>
                    </a:lnTo>
                    <a:lnTo>
                      <a:pt x="226" y="36"/>
                    </a:lnTo>
                    <a:lnTo>
                      <a:pt x="226" y="36"/>
                    </a:lnTo>
                    <a:lnTo>
                      <a:pt x="232" y="38"/>
                    </a:lnTo>
                    <a:lnTo>
                      <a:pt x="236" y="40"/>
                    </a:lnTo>
                    <a:lnTo>
                      <a:pt x="240" y="40"/>
                    </a:lnTo>
                    <a:lnTo>
                      <a:pt x="242" y="38"/>
                    </a:lnTo>
                    <a:lnTo>
                      <a:pt x="248" y="28"/>
                    </a:lnTo>
                    <a:lnTo>
                      <a:pt x="248" y="28"/>
                    </a:lnTo>
                    <a:lnTo>
                      <a:pt x="250" y="28"/>
                    </a:lnTo>
                    <a:lnTo>
                      <a:pt x="250" y="26"/>
                    </a:lnTo>
                    <a:lnTo>
                      <a:pt x="252" y="26"/>
                    </a:lnTo>
                    <a:lnTo>
                      <a:pt x="254" y="28"/>
                    </a:lnTo>
                    <a:lnTo>
                      <a:pt x="254" y="28"/>
                    </a:lnTo>
                    <a:lnTo>
                      <a:pt x="256" y="32"/>
                    </a:lnTo>
                    <a:lnTo>
                      <a:pt x="256" y="32"/>
                    </a:lnTo>
                    <a:lnTo>
                      <a:pt x="256" y="28"/>
                    </a:lnTo>
                    <a:lnTo>
                      <a:pt x="25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6" name="Freeform 1282">
                <a:extLst>
                  <a:ext uri="{FF2B5EF4-FFF2-40B4-BE49-F238E27FC236}">
                    <a16:creationId xmlns:a16="http://schemas.microsoft.com/office/drawing/2014/main" id="{C4931050-DDD6-9AB8-1F96-6AD15174AF7D}"/>
                  </a:ext>
                </a:extLst>
              </p:cNvPr>
              <p:cNvSpPr>
                <a:spLocks/>
              </p:cNvSpPr>
              <p:nvPr/>
            </p:nvSpPr>
            <p:spPr bwMode="auto">
              <a:xfrm>
                <a:off x="2728" y="1876"/>
                <a:ext cx="262" cy="68"/>
              </a:xfrm>
              <a:custGeom>
                <a:avLst/>
                <a:gdLst>
                  <a:gd name="T0" fmla="*/ 122 w 262"/>
                  <a:gd name="T1" fmla="*/ 6 h 68"/>
                  <a:gd name="T2" fmla="*/ 130 w 262"/>
                  <a:gd name="T3" fmla="*/ 6 h 68"/>
                  <a:gd name="T4" fmla="*/ 138 w 262"/>
                  <a:gd name="T5" fmla="*/ 4 h 68"/>
                  <a:gd name="T6" fmla="*/ 140 w 262"/>
                  <a:gd name="T7" fmla="*/ 2 h 68"/>
                  <a:gd name="T8" fmla="*/ 156 w 262"/>
                  <a:gd name="T9" fmla="*/ 24 h 68"/>
                  <a:gd name="T10" fmla="*/ 164 w 262"/>
                  <a:gd name="T11" fmla="*/ 28 h 68"/>
                  <a:gd name="T12" fmla="*/ 170 w 262"/>
                  <a:gd name="T13" fmla="*/ 40 h 68"/>
                  <a:gd name="T14" fmla="*/ 176 w 262"/>
                  <a:gd name="T15" fmla="*/ 42 h 68"/>
                  <a:gd name="T16" fmla="*/ 174 w 262"/>
                  <a:gd name="T17" fmla="*/ 32 h 68"/>
                  <a:gd name="T18" fmla="*/ 168 w 262"/>
                  <a:gd name="T19" fmla="*/ 14 h 68"/>
                  <a:gd name="T20" fmla="*/ 176 w 262"/>
                  <a:gd name="T21" fmla="*/ 6 h 68"/>
                  <a:gd name="T22" fmla="*/ 192 w 262"/>
                  <a:gd name="T23" fmla="*/ 12 h 68"/>
                  <a:gd name="T24" fmla="*/ 210 w 262"/>
                  <a:gd name="T25" fmla="*/ 20 h 68"/>
                  <a:gd name="T26" fmla="*/ 214 w 262"/>
                  <a:gd name="T27" fmla="*/ 34 h 68"/>
                  <a:gd name="T28" fmla="*/ 220 w 262"/>
                  <a:gd name="T29" fmla="*/ 28 h 68"/>
                  <a:gd name="T30" fmla="*/ 220 w 262"/>
                  <a:gd name="T31" fmla="*/ 16 h 68"/>
                  <a:gd name="T32" fmla="*/ 232 w 262"/>
                  <a:gd name="T33" fmla="*/ 6 h 68"/>
                  <a:gd name="T34" fmla="*/ 240 w 262"/>
                  <a:gd name="T35" fmla="*/ 16 h 68"/>
                  <a:gd name="T36" fmla="*/ 256 w 262"/>
                  <a:gd name="T37" fmla="*/ 22 h 68"/>
                  <a:gd name="T38" fmla="*/ 262 w 262"/>
                  <a:gd name="T39" fmla="*/ 30 h 68"/>
                  <a:gd name="T40" fmla="*/ 258 w 262"/>
                  <a:gd name="T41" fmla="*/ 52 h 68"/>
                  <a:gd name="T42" fmla="*/ 250 w 262"/>
                  <a:gd name="T43" fmla="*/ 48 h 68"/>
                  <a:gd name="T44" fmla="*/ 224 w 262"/>
                  <a:gd name="T45" fmla="*/ 52 h 68"/>
                  <a:gd name="T46" fmla="*/ 214 w 262"/>
                  <a:gd name="T47" fmla="*/ 54 h 68"/>
                  <a:gd name="T48" fmla="*/ 204 w 262"/>
                  <a:gd name="T49" fmla="*/ 60 h 68"/>
                  <a:gd name="T50" fmla="*/ 194 w 262"/>
                  <a:gd name="T51" fmla="*/ 50 h 68"/>
                  <a:gd name="T52" fmla="*/ 172 w 262"/>
                  <a:gd name="T53" fmla="*/ 48 h 68"/>
                  <a:gd name="T54" fmla="*/ 166 w 262"/>
                  <a:gd name="T55" fmla="*/ 60 h 68"/>
                  <a:gd name="T56" fmla="*/ 160 w 262"/>
                  <a:gd name="T57" fmla="*/ 52 h 68"/>
                  <a:gd name="T58" fmla="*/ 152 w 262"/>
                  <a:gd name="T59" fmla="*/ 64 h 68"/>
                  <a:gd name="T60" fmla="*/ 146 w 262"/>
                  <a:gd name="T61" fmla="*/ 62 h 68"/>
                  <a:gd name="T62" fmla="*/ 132 w 262"/>
                  <a:gd name="T63" fmla="*/ 52 h 68"/>
                  <a:gd name="T64" fmla="*/ 126 w 262"/>
                  <a:gd name="T65" fmla="*/ 50 h 68"/>
                  <a:gd name="T66" fmla="*/ 120 w 262"/>
                  <a:gd name="T67" fmla="*/ 48 h 68"/>
                  <a:gd name="T68" fmla="*/ 116 w 262"/>
                  <a:gd name="T69" fmla="*/ 42 h 68"/>
                  <a:gd name="T70" fmla="*/ 116 w 262"/>
                  <a:gd name="T71" fmla="*/ 56 h 68"/>
                  <a:gd name="T72" fmla="*/ 102 w 262"/>
                  <a:gd name="T73" fmla="*/ 54 h 68"/>
                  <a:gd name="T74" fmla="*/ 90 w 262"/>
                  <a:gd name="T75" fmla="*/ 54 h 68"/>
                  <a:gd name="T76" fmla="*/ 72 w 262"/>
                  <a:gd name="T77" fmla="*/ 56 h 68"/>
                  <a:gd name="T78" fmla="*/ 66 w 262"/>
                  <a:gd name="T79" fmla="*/ 40 h 68"/>
                  <a:gd name="T80" fmla="*/ 62 w 262"/>
                  <a:gd name="T81" fmla="*/ 40 h 68"/>
                  <a:gd name="T82" fmla="*/ 64 w 262"/>
                  <a:gd name="T83" fmla="*/ 66 h 68"/>
                  <a:gd name="T84" fmla="*/ 56 w 262"/>
                  <a:gd name="T85" fmla="*/ 56 h 68"/>
                  <a:gd name="T86" fmla="*/ 36 w 262"/>
                  <a:gd name="T87" fmla="*/ 56 h 68"/>
                  <a:gd name="T88" fmla="*/ 30 w 262"/>
                  <a:gd name="T89" fmla="*/ 58 h 68"/>
                  <a:gd name="T90" fmla="*/ 10 w 262"/>
                  <a:gd name="T91" fmla="*/ 56 h 68"/>
                  <a:gd name="T92" fmla="*/ 0 w 262"/>
                  <a:gd name="T93" fmla="*/ 36 h 68"/>
                  <a:gd name="T94" fmla="*/ 4 w 262"/>
                  <a:gd name="T95" fmla="*/ 16 h 68"/>
                  <a:gd name="T96" fmla="*/ 10 w 262"/>
                  <a:gd name="T97" fmla="*/ 24 h 68"/>
                  <a:gd name="T98" fmla="*/ 20 w 262"/>
                  <a:gd name="T99" fmla="*/ 18 h 68"/>
                  <a:gd name="T100" fmla="*/ 22 w 262"/>
                  <a:gd name="T101" fmla="*/ 4 h 68"/>
                  <a:gd name="T102" fmla="*/ 30 w 262"/>
                  <a:gd name="T103" fmla="*/ 18 h 68"/>
                  <a:gd name="T104" fmla="*/ 54 w 262"/>
                  <a:gd name="T105" fmla="*/ 8 h 68"/>
                  <a:gd name="T106" fmla="*/ 60 w 262"/>
                  <a:gd name="T107" fmla="*/ 12 h 68"/>
                  <a:gd name="T108" fmla="*/ 66 w 262"/>
                  <a:gd name="T109" fmla="*/ 22 h 68"/>
                  <a:gd name="T110" fmla="*/ 82 w 262"/>
                  <a:gd name="T111" fmla="*/ 10 h 68"/>
                  <a:gd name="T112" fmla="*/ 90 w 262"/>
                  <a:gd name="T113" fmla="*/ 4 h 68"/>
                  <a:gd name="T114" fmla="*/ 100 w 262"/>
                  <a:gd name="T11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68">
                    <a:moveTo>
                      <a:pt x="116" y="22"/>
                    </a:moveTo>
                    <a:lnTo>
                      <a:pt x="116" y="22"/>
                    </a:lnTo>
                    <a:lnTo>
                      <a:pt x="118" y="12"/>
                    </a:lnTo>
                    <a:lnTo>
                      <a:pt x="122" y="6"/>
                    </a:lnTo>
                    <a:lnTo>
                      <a:pt x="126" y="4"/>
                    </a:lnTo>
                    <a:lnTo>
                      <a:pt x="128" y="4"/>
                    </a:lnTo>
                    <a:lnTo>
                      <a:pt x="130" y="6"/>
                    </a:lnTo>
                    <a:lnTo>
                      <a:pt x="130" y="6"/>
                    </a:lnTo>
                    <a:lnTo>
                      <a:pt x="134" y="14"/>
                    </a:lnTo>
                    <a:lnTo>
                      <a:pt x="136" y="14"/>
                    </a:lnTo>
                    <a:lnTo>
                      <a:pt x="136" y="12"/>
                    </a:lnTo>
                    <a:lnTo>
                      <a:pt x="138" y="4"/>
                    </a:lnTo>
                    <a:lnTo>
                      <a:pt x="138" y="4"/>
                    </a:lnTo>
                    <a:lnTo>
                      <a:pt x="138" y="0"/>
                    </a:lnTo>
                    <a:lnTo>
                      <a:pt x="140" y="2"/>
                    </a:lnTo>
                    <a:lnTo>
                      <a:pt x="140" y="2"/>
                    </a:lnTo>
                    <a:lnTo>
                      <a:pt x="150" y="8"/>
                    </a:lnTo>
                    <a:lnTo>
                      <a:pt x="154" y="14"/>
                    </a:lnTo>
                    <a:lnTo>
                      <a:pt x="156" y="24"/>
                    </a:lnTo>
                    <a:lnTo>
                      <a:pt x="156" y="24"/>
                    </a:lnTo>
                    <a:lnTo>
                      <a:pt x="158" y="28"/>
                    </a:lnTo>
                    <a:lnTo>
                      <a:pt x="160" y="28"/>
                    </a:lnTo>
                    <a:lnTo>
                      <a:pt x="160" y="28"/>
                    </a:lnTo>
                    <a:lnTo>
                      <a:pt x="164" y="28"/>
                    </a:lnTo>
                    <a:lnTo>
                      <a:pt x="166" y="30"/>
                    </a:lnTo>
                    <a:lnTo>
                      <a:pt x="168" y="34"/>
                    </a:lnTo>
                    <a:lnTo>
                      <a:pt x="170" y="40"/>
                    </a:lnTo>
                    <a:lnTo>
                      <a:pt x="170" y="40"/>
                    </a:lnTo>
                    <a:lnTo>
                      <a:pt x="172" y="44"/>
                    </a:lnTo>
                    <a:lnTo>
                      <a:pt x="174" y="44"/>
                    </a:lnTo>
                    <a:lnTo>
                      <a:pt x="176" y="44"/>
                    </a:lnTo>
                    <a:lnTo>
                      <a:pt x="176" y="42"/>
                    </a:lnTo>
                    <a:lnTo>
                      <a:pt x="176" y="42"/>
                    </a:lnTo>
                    <a:lnTo>
                      <a:pt x="178" y="38"/>
                    </a:lnTo>
                    <a:lnTo>
                      <a:pt x="176" y="36"/>
                    </a:lnTo>
                    <a:lnTo>
                      <a:pt x="174" y="32"/>
                    </a:lnTo>
                    <a:lnTo>
                      <a:pt x="174" y="32"/>
                    </a:lnTo>
                    <a:lnTo>
                      <a:pt x="170" y="24"/>
                    </a:lnTo>
                    <a:lnTo>
                      <a:pt x="168" y="20"/>
                    </a:lnTo>
                    <a:lnTo>
                      <a:pt x="168" y="14"/>
                    </a:lnTo>
                    <a:lnTo>
                      <a:pt x="168" y="14"/>
                    </a:lnTo>
                    <a:lnTo>
                      <a:pt x="170" y="10"/>
                    </a:lnTo>
                    <a:lnTo>
                      <a:pt x="172" y="6"/>
                    </a:lnTo>
                    <a:lnTo>
                      <a:pt x="176" y="6"/>
                    </a:lnTo>
                    <a:lnTo>
                      <a:pt x="180" y="8"/>
                    </a:lnTo>
                    <a:lnTo>
                      <a:pt x="180" y="8"/>
                    </a:lnTo>
                    <a:lnTo>
                      <a:pt x="186" y="10"/>
                    </a:lnTo>
                    <a:lnTo>
                      <a:pt x="192" y="12"/>
                    </a:lnTo>
                    <a:lnTo>
                      <a:pt x="200" y="14"/>
                    </a:lnTo>
                    <a:lnTo>
                      <a:pt x="206" y="18"/>
                    </a:lnTo>
                    <a:lnTo>
                      <a:pt x="206" y="18"/>
                    </a:lnTo>
                    <a:lnTo>
                      <a:pt x="210" y="20"/>
                    </a:lnTo>
                    <a:lnTo>
                      <a:pt x="212" y="22"/>
                    </a:lnTo>
                    <a:lnTo>
                      <a:pt x="214" y="28"/>
                    </a:lnTo>
                    <a:lnTo>
                      <a:pt x="214" y="28"/>
                    </a:lnTo>
                    <a:lnTo>
                      <a:pt x="214" y="34"/>
                    </a:lnTo>
                    <a:lnTo>
                      <a:pt x="216" y="34"/>
                    </a:lnTo>
                    <a:lnTo>
                      <a:pt x="218" y="32"/>
                    </a:lnTo>
                    <a:lnTo>
                      <a:pt x="218" y="32"/>
                    </a:lnTo>
                    <a:lnTo>
                      <a:pt x="220" y="28"/>
                    </a:lnTo>
                    <a:lnTo>
                      <a:pt x="220" y="22"/>
                    </a:lnTo>
                    <a:lnTo>
                      <a:pt x="220" y="22"/>
                    </a:lnTo>
                    <a:lnTo>
                      <a:pt x="220" y="16"/>
                    </a:lnTo>
                    <a:lnTo>
                      <a:pt x="220" y="16"/>
                    </a:lnTo>
                    <a:lnTo>
                      <a:pt x="222" y="16"/>
                    </a:lnTo>
                    <a:lnTo>
                      <a:pt x="224" y="14"/>
                    </a:lnTo>
                    <a:lnTo>
                      <a:pt x="228" y="10"/>
                    </a:lnTo>
                    <a:lnTo>
                      <a:pt x="232" y="6"/>
                    </a:lnTo>
                    <a:lnTo>
                      <a:pt x="234" y="8"/>
                    </a:lnTo>
                    <a:lnTo>
                      <a:pt x="236" y="10"/>
                    </a:lnTo>
                    <a:lnTo>
                      <a:pt x="236" y="10"/>
                    </a:lnTo>
                    <a:lnTo>
                      <a:pt x="240" y="16"/>
                    </a:lnTo>
                    <a:lnTo>
                      <a:pt x="246" y="22"/>
                    </a:lnTo>
                    <a:lnTo>
                      <a:pt x="250" y="22"/>
                    </a:lnTo>
                    <a:lnTo>
                      <a:pt x="256" y="22"/>
                    </a:lnTo>
                    <a:lnTo>
                      <a:pt x="256" y="22"/>
                    </a:lnTo>
                    <a:lnTo>
                      <a:pt x="258" y="20"/>
                    </a:lnTo>
                    <a:lnTo>
                      <a:pt x="260" y="20"/>
                    </a:lnTo>
                    <a:lnTo>
                      <a:pt x="262" y="22"/>
                    </a:lnTo>
                    <a:lnTo>
                      <a:pt x="262" y="30"/>
                    </a:lnTo>
                    <a:lnTo>
                      <a:pt x="262" y="30"/>
                    </a:lnTo>
                    <a:lnTo>
                      <a:pt x="262" y="40"/>
                    </a:lnTo>
                    <a:lnTo>
                      <a:pt x="260" y="46"/>
                    </a:lnTo>
                    <a:lnTo>
                      <a:pt x="258" y="52"/>
                    </a:lnTo>
                    <a:lnTo>
                      <a:pt x="256" y="52"/>
                    </a:lnTo>
                    <a:lnTo>
                      <a:pt x="254" y="52"/>
                    </a:lnTo>
                    <a:lnTo>
                      <a:pt x="254" y="52"/>
                    </a:lnTo>
                    <a:lnTo>
                      <a:pt x="250" y="48"/>
                    </a:lnTo>
                    <a:lnTo>
                      <a:pt x="246" y="48"/>
                    </a:lnTo>
                    <a:lnTo>
                      <a:pt x="236" y="50"/>
                    </a:lnTo>
                    <a:lnTo>
                      <a:pt x="228" y="52"/>
                    </a:lnTo>
                    <a:lnTo>
                      <a:pt x="224" y="52"/>
                    </a:lnTo>
                    <a:lnTo>
                      <a:pt x="218" y="50"/>
                    </a:lnTo>
                    <a:lnTo>
                      <a:pt x="218" y="50"/>
                    </a:lnTo>
                    <a:lnTo>
                      <a:pt x="216" y="50"/>
                    </a:lnTo>
                    <a:lnTo>
                      <a:pt x="214" y="54"/>
                    </a:lnTo>
                    <a:lnTo>
                      <a:pt x="214" y="54"/>
                    </a:lnTo>
                    <a:lnTo>
                      <a:pt x="210" y="60"/>
                    </a:lnTo>
                    <a:lnTo>
                      <a:pt x="206" y="62"/>
                    </a:lnTo>
                    <a:lnTo>
                      <a:pt x="204" y="60"/>
                    </a:lnTo>
                    <a:lnTo>
                      <a:pt x="200" y="54"/>
                    </a:lnTo>
                    <a:lnTo>
                      <a:pt x="200" y="54"/>
                    </a:lnTo>
                    <a:lnTo>
                      <a:pt x="196" y="52"/>
                    </a:lnTo>
                    <a:lnTo>
                      <a:pt x="194" y="50"/>
                    </a:lnTo>
                    <a:lnTo>
                      <a:pt x="194" y="50"/>
                    </a:lnTo>
                    <a:lnTo>
                      <a:pt x="186" y="52"/>
                    </a:lnTo>
                    <a:lnTo>
                      <a:pt x="180" y="52"/>
                    </a:lnTo>
                    <a:lnTo>
                      <a:pt x="172" y="48"/>
                    </a:lnTo>
                    <a:lnTo>
                      <a:pt x="166" y="42"/>
                    </a:lnTo>
                    <a:lnTo>
                      <a:pt x="166" y="42"/>
                    </a:lnTo>
                    <a:lnTo>
                      <a:pt x="166" y="54"/>
                    </a:lnTo>
                    <a:lnTo>
                      <a:pt x="166" y="60"/>
                    </a:lnTo>
                    <a:lnTo>
                      <a:pt x="166" y="68"/>
                    </a:lnTo>
                    <a:lnTo>
                      <a:pt x="166" y="68"/>
                    </a:lnTo>
                    <a:lnTo>
                      <a:pt x="162" y="58"/>
                    </a:lnTo>
                    <a:lnTo>
                      <a:pt x="160" y="52"/>
                    </a:lnTo>
                    <a:lnTo>
                      <a:pt x="158" y="52"/>
                    </a:lnTo>
                    <a:lnTo>
                      <a:pt x="156" y="54"/>
                    </a:lnTo>
                    <a:lnTo>
                      <a:pt x="152" y="64"/>
                    </a:lnTo>
                    <a:lnTo>
                      <a:pt x="152" y="64"/>
                    </a:lnTo>
                    <a:lnTo>
                      <a:pt x="152" y="68"/>
                    </a:lnTo>
                    <a:lnTo>
                      <a:pt x="150" y="66"/>
                    </a:lnTo>
                    <a:lnTo>
                      <a:pt x="150" y="66"/>
                    </a:lnTo>
                    <a:lnTo>
                      <a:pt x="146" y="62"/>
                    </a:lnTo>
                    <a:lnTo>
                      <a:pt x="140" y="60"/>
                    </a:lnTo>
                    <a:lnTo>
                      <a:pt x="136" y="58"/>
                    </a:lnTo>
                    <a:lnTo>
                      <a:pt x="132" y="52"/>
                    </a:lnTo>
                    <a:lnTo>
                      <a:pt x="132" y="52"/>
                    </a:lnTo>
                    <a:lnTo>
                      <a:pt x="128" y="48"/>
                    </a:lnTo>
                    <a:lnTo>
                      <a:pt x="128" y="48"/>
                    </a:lnTo>
                    <a:lnTo>
                      <a:pt x="126" y="50"/>
                    </a:lnTo>
                    <a:lnTo>
                      <a:pt x="126" y="50"/>
                    </a:lnTo>
                    <a:lnTo>
                      <a:pt x="124" y="52"/>
                    </a:lnTo>
                    <a:lnTo>
                      <a:pt x="122" y="52"/>
                    </a:lnTo>
                    <a:lnTo>
                      <a:pt x="120" y="48"/>
                    </a:lnTo>
                    <a:lnTo>
                      <a:pt x="120" y="48"/>
                    </a:lnTo>
                    <a:lnTo>
                      <a:pt x="118" y="42"/>
                    </a:lnTo>
                    <a:lnTo>
                      <a:pt x="118" y="40"/>
                    </a:lnTo>
                    <a:lnTo>
                      <a:pt x="116" y="42"/>
                    </a:lnTo>
                    <a:lnTo>
                      <a:pt x="116" y="42"/>
                    </a:lnTo>
                    <a:lnTo>
                      <a:pt x="114" y="44"/>
                    </a:lnTo>
                    <a:lnTo>
                      <a:pt x="116" y="48"/>
                    </a:lnTo>
                    <a:lnTo>
                      <a:pt x="116" y="52"/>
                    </a:lnTo>
                    <a:lnTo>
                      <a:pt x="116" y="56"/>
                    </a:lnTo>
                    <a:lnTo>
                      <a:pt x="116" y="56"/>
                    </a:lnTo>
                    <a:lnTo>
                      <a:pt x="112" y="54"/>
                    </a:lnTo>
                    <a:lnTo>
                      <a:pt x="106" y="54"/>
                    </a:lnTo>
                    <a:lnTo>
                      <a:pt x="102" y="54"/>
                    </a:lnTo>
                    <a:lnTo>
                      <a:pt x="98" y="54"/>
                    </a:lnTo>
                    <a:lnTo>
                      <a:pt x="98" y="54"/>
                    </a:lnTo>
                    <a:lnTo>
                      <a:pt x="94" y="52"/>
                    </a:lnTo>
                    <a:lnTo>
                      <a:pt x="90" y="54"/>
                    </a:lnTo>
                    <a:lnTo>
                      <a:pt x="84" y="58"/>
                    </a:lnTo>
                    <a:lnTo>
                      <a:pt x="78" y="60"/>
                    </a:lnTo>
                    <a:lnTo>
                      <a:pt x="74" y="58"/>
                    </a:lnTo>
                    <a:lnTo>
                      <a:pt x="72" y="56"/>
                    </a:lnTo>
                    <a:lnTo>
                      <a:pt x="72" y="56"/>
                    </a:lnTo>
                    <a:lnTo>
                      <a:pt x="68" y="50"/>
                    </a:lnTo>
                    <a:lnTo>
                      <a:pt x="68" y="46"/>
                    </a:lnTo>
                    <a:lnTo>
                      <a:pt x="66" y="40"/>
                    </a:lnTo>
                    <a:lnTo>
                      <a:pt x="64" y="36"/>
                    </a:lnTo>
                    <a:lnTo>
                      <a:pt x="64" y="36"/>
                    </a:lnTo>
                    <a:lnTo>
                      <a:pt x="62" y="40"/>
                    </a:lnTo>
                    <a:lnTo>
                      <a:pt x="62" y="40"/>
                    </a:lnTo>
                    <a:lnTo>
                      <a:pt x="64" y="54"/>
                    </a:lnTo>
                    <a:lnTo>
                      <a:pt x="66" y="60"/>
                    </a:lnTo>
                    <a:lnTo>
                      <a:pt x="64" y="66"/>
                    </a:lnTo>
                    <a:lnTo>
                      <a:pt x="64" y="66"/>
                    </a:lnTo>
                    <a:lnTo>
                      <a:pt x="62" y="66"/>
                    </a:lnTo>
                    <a:lnTo>
                      <a:pt x="60" y="64"/>
                    </a:lnTo>
                    <a:lnTo>
                      <a:pt x="56" y="56"/>
                    </a:lnTo>
                    <a:lnTo>
                      <a:pt x="56" y="56"/>
                    </a:lnTo>
                    <a:lnTo>
                      <a:pt x="54" y="52"/>
                    </a:lnTo>
                    <a:lnTo>
                      <a:pt x="50" y="50"/>
                    </a:lnTo>
                    <a:lnTo>
                      <a:pt x="46" y="50"/>
                    </a:lnTo>
                    <a:lnTo>
                      <a:pt x="36" y="56"/>
                    </a:lnTo>
                    <a:lnTo>
                      <a:pt x="36" y="56"/>
                    </a:lnTo>
                    <a:lnTo>
                      <a:pt x="34" y="60"/>
                    </a:lnTo>
                    <a:lnTo>
                      <a:pt x="34" y="60"/>
                    </a:lnTo>
                    <a:lnTo>
                      <a:pt x="30" y="58"/>
                    </a:lnTo>
                    <a:lnTo>
                      <a:pt x="26" y="56"/>
                    </a:lnTo>
                    <a:lnTo>
                      <a:pt x="18" y="56"/>
                    </a:lnTo>
                    <a:lnTo>
                      <a:pt x="14" y="56"/>
                    </a:lnTo>
                    <a:lnTo>
                      <a:pt x="10" y="56"/>
                    </a:lnTo>
                    <a:lnTo>
                      <a:pt x="8" y="52"/>
                    </a:lnTo>
                    <a:lnTo>
                      <a:pt x="4" y="46"/>
                    </a:lnTo>
                    <a:lnTo>
                      <a:pt x="4" y="46"/>
                    </a:lnTo>
                    <a:lnTo>
                      <a:pt x="0" y="36"/>
                    </a:lnTo>
                    <a:lnTo>
                      <a:pt x="2" y="22"/>
                    </a:lnTo>
                    <a:lnTo>
                      <a:pt x="2" y="22"/>
                    </a:lnTo>
                    <a:lnTo>
                      <a:pt x="4" y="16"/>
                    </a:lnTo>
                    <a:lnTo>
                      <a:pt x="4" y="16"/>
                    </a:lnTo>
                    <a:lnTo>
                      <a:pt x="6" y="20"/>
                    </a:lnTo>
                    <a:lnTo>
                      <a:pt x="6" y="20"/>
                    </a:lnTo>
                    <a:lnTo>
                      <a:pt x="8" y="22"/>
                    </a:lnTo>
                    <a:lnTo>
                      <a:pt x="10" y="24"/>
                    </a:lnTo>
                    <a:lnTo>
                      <a:pt x="14" y="24"/>
                    </a:lnTo>
                    <a:lnTo>
                      <a:pt x="14" y="24"/>
                    </a:lnTo>
                    <a:lnTo>
                      <a:pt x="18" y="22"/>
                    </a:lnTo>
                    <a:lnTo>
                      <a:pt x="20" y="18"/>
                    </a:lnTo>
                    <a:lnTo>
                      <a:pt x="20" y="12"/>
                    </a:lnTo>
                    <a:lnTo>
                      <a:pt x="20" y="12"/>
                    </a:lnTo>
                    <a:lnTo>
                      <a:pt x="20" y="6"/>
                    </a:lnTo>
                    <a:lnTo>
                      <a:pt x="22" y="4"/>
                    </a:lnTo>
                    <a:lnTo>
                      <a:pt x="24" y="6"/>
                    </a:lnTo>
                    <a:lnTo>
                      <a:pt x="24" y="6"/>
                    </a:lnTo>
                    <a:lnTo>
                      <a:pt x="28" y="14"/>
                    </a:lnTo>
                    <a:lnTo>
                      <a:pt x="30" y="18"/>
                    </a:lnTo>
                    <a:lnTo>
                      <a:pt x="34" y="20"/>
                    </a:lnTo>
                    <a:lnTo>
                      <a:pt x="38" y="18"/>
                    </a:lnTo>
                    <a:lnTo>
                      <a:pt x="46" y="14"/>
                    </a:lnTo>
                    <a:lnTo>
                      <a:pt x="54" y="8"/>
                    </a:lnTo>
                    <a:lnTo>
                      <a:pt x="54" y="8"/>
                    </a:lnTo>
                    <a:lnTo>
                      <a:pt x="56" y="6"/>
                    </a:lnTo>
                    <a:lnTo>
                      <a:pt x="58" y="6"/>
                    </a:lnTo>
                    <a:lnTo>
                      <a:pt x="60" y="12"/>
                    </a:lnTo>
                    <a:lnTo>
                      <a:pt x="60" y="12"/>
                    </a:lnTo>
                    <a:lnTo>
                      <a:pt x="62" y="18"/>
                    </a:lnTo>
                    <a:lnTo>
                      <a:pt x="64" y="20"/>
                    </a:lnTo>
                    <a:lnTo>
                      <a:pt x="66" y="22"/>
                    </a:lnTo>
                    <a:lnTo>
                      <a:pt x="70" y="20"/>
                    </a:lnTo>
                    <a:lnTo>
                      <a:pt x="70" y="20"/>
                    </a:lnTo>
                    <a:lnTo>
                      <a:pt x="78" y="14"/>
                    </a:lnTo>
                    <a:lnTo>
                      <a:pt x="82" y="10"/>
                    </a:lnTo>
                    <a:lnTo>
                      <a:pt x="86" y="4"/>
                    </a:lnTo>
                    <a:lnTo>
                      <a:pt x="86" y="4"/>
                    </a:lnTo>
                    <a:lnTo>
                      <a:pt x="88" y="2"/>
                    </a:lnTo>
                    <a:lnTo>
                      <a:pt x="90" y="4"/>
                    </a:lnTo>
                    <a:lnTo>
                      <a:pt x="92" y="8"/>
                    </a:lnTo>
                    <a:lnTo>
                      <a:pt x="94" y="10"/>
                    </a:lnTo>
                    <a:lnTo>
                      <a:pt x="94" y="10"/>
                    </a:lnTo>
                    <a:lnTo>
                      <a:pt x="100" y="12"/>
                    </a:lnTo>
                    <a:lnTo>
                      <a:pt x="104" y="16"/>
                    </a:lnTo>
                    <a:lnTo>
                      <a:pt x="116" y="22"/>
                    </a:lnTo>
                    <a:lnTo>
                      <a:pt x="1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7" name="Freeform 1283">
                <a:extLst>
                  <a:ext uri="{FF2B5EF4-FFF2-40B4-BE49-F238E27FC236}">
                    <a16:creationId xmlns:a16="http://schemas.microsoft.com/office/drawing/2014/main" id="{8A409DA1-9D30-7551-AA32-604591010147}"/>
                  </a:ext>
                </a:extLst>
              </p:cNvPr>
              <p:cNvSpPr>
                <a:spLocks/>
              </p:cNvSpPr>
              <p:nvPr/>
            </p:nvSpPr>
            <p:spPr bwMode="auto">
              <a:xfrm>
                <a:off x="3382" y="1874"/>
                <a:ext cx="262" cy="70"/>
              </a:xfrm>
              <a:custGeom>
                <a:avLst/>
                <a:gdLst>
                  <a:gd name="T0" fmla="*/ 116 w 262"/>
                  <a:gd name="T1" fmla="*/ 16 h 70"/>
                  <a:gd name="T2" fmla="*/ 128 w 262"/>
                  <a:gd name="T3" fmla="*/ 6 h 70"/>
                  <a:gd name="T4" fmla="*/ 140 w 262"/>
                  <a:gd name="T5" fmla="*/ 18 h 70"/>
                  <a:gd name="T6" fmla="*/ 136 w 262"/>
                  <a:gd name="T7" fmla="*/ 0 h 70"/>
                  <a:gd name="T8" fmla="*/ 156 w 262"/>
                  <a:gd name="T9" fmla="*/ 24 h 70"/>
                  <a:gd name="T10" fmla="*/ 166 w 262"/>
                  <a:gd name="T11" fmla="*/ 32 h 70"/>
                  <a:gd name="T12" fmla="*/ 174 w 262"/>
                  <a:gd name="T13" fmla="*/ 38 h 70"/>
                  <a:gd name="T14" fmla="*/ 172 w 262"/>
                  <a:gd name="T15" fmla="*/ 28 h 70"/>
                  <a:gd name="T16" fmla="*/ 166 w 262"/>
                  <a:gd name="T17" fmla="*/ 18 h 70"/>
                  <a:gd name="T18" fmla="*/ 174 w 262"/>
                  <a:gd name="T19" fmla="*/ 8 h 70"/>
                  <a:gd name="T20" fmla="*/ 196 w 262"/>
                  <a:gd name="T21" fmla="*/ 8 h 70"/>
                  <a:gd name="T22" fmla="*/ 202 w 262"/>
                  <a:gd name="T23" fmla="*/ 16 h 70"/>
                  <a:gd name="T24" fmla="*/ 224 w 262"/>
                  <a:gd name="T25" fmla="*/ 44 h 70"/>
                  <a:gd name="T26" fmla="*/ 218 w 262"/>
                  <a:gd name="T27" fmla="*/ 26 h 70"/>
                  <a:gd name="T28" fmla="*/ 220 w 262"/>
                  <a:gd name="T29" fmla="*/ 12 h 70"/>
                  <a:gd name="T30" fmla="*/ 226 w 262"/>
                  <a:gd name="T31" fmla="*/ 14 h 70"/>
                  <a:gd name="T32" fmla="*/ 238 w 262"/>
                  <a:gd name="T33" fmla="*/ 16 h 70"/>
                  <a:gd name="T34" fmla="*/ 258 w 262"/>
                  <a:gd name="T35" fmla="*/ 20 h 70"/>
                  <a:gd name="T36" fmla="*/ 262 w 262"/>
                  <a:gd name="T37" fmla="*/ 26 h 70"/>
                  <a:gd name="T38" fmla="*/ 262 w 262"/>
                  <a:gd name="T39" fmla="*/ 48 h 70"/>
                  <a:gd name="T40" fmla="*/ 240 w 262"/>
                  <a:gd name="T41" fmla="*/ 48 h 70"/>
                  <a:gd name="T42" fmla="*/ 228 w 262"/>
                  <a:gd name="T43" fmla="*/ 56 h 70"/>
                  <a:gd name="T44" fmla="*/ 216 w 262"/>
                  <a:gd name="T45" fmla="*/ 50 h 70"/>
                  <a:gd name="T46" fmla="*/ 208 w 262"/>
                  <a:gd name="T47" fmla="*/ 62 h 70"/>
                  <a:gd name="T48" fmla="*/ 196 w 262"/>
                  <a:gd name="T49" fmla="*/ 52 h 70"/>
                  <a:gd name="T50" fmla="*/ 186 w 262"/>
                  <a:gd name="T51" fmla="*/ 56 h 70"/>
                  <a:gd name="T52" fmla="*/ 168 w 262"/>
                  <a:gd name="T53" fmla="*/ 46 h 70"/>
                  <a:gd name="T54" fmla="*/ 164 w 262"/>
                  <a:gd name="T55" fmla="*/ 50 h 70"/>
                  <a:gd name="T56" fmla="*/ 166 w 262"/>
                  <a:gd name="T57" fmla="*/ 68 h 70"/>
                  <a:gd name="T58" fmla="*/ 162 w 262"/>
                  <a:gd name="T59" fmla="*/ 62 h 70"/>
                  <a:gd name="T60" fmla="*/ 154 w 262"/>
                  <a:gd name="T61" fmla="*/ 58 h 70"/>
                  <a:gd name="T62" fmla="*/ 138 w 262"/>
                  <a:gd name="T63" fmla="*/ 58 h 70"/>
                  <a:gd name="T64" fmla="*/ 120 w 262"/>
                  <a:gd name="T65" fmla="*/ 48 h 70"/>
                  <a:gd name="T66" fmla="*/ 112 w 262"/>
                  <a:gd name="T67" fmla="*/ 44 h 70"/>
                  <a:gd name="T68" fmla="*/ 112 w 262"/>
                  <a:gd name="T69" fmla="*/ 54 h 70"/>
                  <a:gd name="T70" fmla="*/ 86 w 262"/>
                  <a:gd name="T71" fmla="*/ 52 h 70"/>
                  <a:gd name="T72" fmla="*/ 74 w 262"/>
                  <a:gd name="T73" fmla="*/ 58 h 70"/>
                  <a:gd name="T74" fmla="*/ 62 w 262"/>
                  <a:gd name="T75" fmla="*/ 34 h 70"/>
                  <a:gd name="T76" fmla="*/ 62 w 262"/>
                  <a:gd name="T77" fmla="*/ 52 h 70"/>
                  <a:gd name="T78" fmla="*/ 60 w 262"/>
                  <a:gd name="T79" fmla="*/ 66 h 70"/>
                  <a:gd name="T80" fmla="*/ 48 w 262"/>
                  <a:gd name="T81" fmla="*/ 52 h 70"/>
                  <a:gd name="T82" fmla="*/ 38 w 262"/>
                  <a:gd name="T83" fmla="*/ 56 h 70"/>
                  <a:gd name="T84" fmla="*/ 32 w 262"/>
                  <a:gd name="T85" fmla="*/ 58 h 70"/>
                  <a:gd name="T86" fmla="*/ 6 w 262"/>
                  <a:gd name="T87" fmla="*/ 52 h 70"/>
                  <a:gd name="T88" fmla="*/ 0 w 262"/>
                  <a:gd name="T89" fmla="*/ 32 h 70"/>
                  <a:gd name="T90" fmla="*/ 6 w 262"/>
                  <a:gd name="T91" fmla="*/ 22 h 70"/>
                  <a:gd name="T92" fmla="*/ 18 w 262"/>
                  <a:gd name="T93" fmla="*/ 14 h 70"/>
                  <a:gd name="T94" fmla="*/ 32 w 262"/>
                  <a:gd name="T95" fmla="*/ 18 h 70"/>
                  <a:gd name="T96" fmla="*/ 48 w 262"/>
                  <a:gd name="T97" fmla="*/ 12 h 70"/>
                  <a:gd name="T98" fmla="*/ 60 w 262"/>
                  <a:gd name="T99" fmla="*/ 14 h 70"/>
                  <a:gd name="T100" fmla="*/ 68 w 262"/>
                  <a:gd name="T101" fmla="*/ 20 h 70"/>
                  <a:gd name="T102" fmla="*/ 94 w 262"/>
                  <a:gd name="T103" fmla="*/ 10 h 70"/>
                  <a:gd name="T104" fmla="*/ 112 w 262"/>
                  <a:gd name="T105"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2" h="70">
                    <a:moveTo>
                      <a:pt x="116" y="28"/>
                    </a:moveTo>
                    <a:lnTo>
                      <a:pt x="116" y="28"/>
                    </a:lnTo>
                    <a:lnTo>
                      <a:pt x="116" y="24"/>
                    </a:lnTo>
                    <a:lnTo>
                      <a:pt x="116" y="20"/>
                    </a:lnTo>
                    <a:lnTo>
                      <a:pt x="116" y="16"/>
                    </a:lnTo>
                    <a:lnTo>
                      <a:pt x="118" y="10"/>
                    </a:lnTo>
                    <a:lnTo>
                      <a:pt x="118" y="10"/>
                    </a:lnTo>
                    <a:lnTo>
                      <a:pt x="122" y="6"/>
                    </a:lnTo>
                    <a:lnTo>
                      <a:pt x="124" y="4"/>
                    </a:lnTo>
                    <a:lnTo>
                      <a:pt x="128" y="6"/>
                    </a:lnTo>
                    <a:lnTo>
                      <a:pt x="130" y="8"/>
                    </a:lnTo>
                    <a:lnTo>
                      <a:pt x="136" y="14"/>
                    </a:lnTo>
                    <a:lnTo>
                      <a:pt x="138" y="16"/>
                    </a:lnTo>
                    <a:lnTo>
                      <a:pt x="140" y="18"/>
                    </a:lnTo>
                    <a:lnTo>
                      <a:pt x="140" y="18"/>
                    </a:lnTo>
                    <a:lnTo>
                      <a:pt x="140" y="12"/>
                    </a:lnTo>
                    <a:lnTo>
                      <a:pt x="138" y="8"/>
                    </a:lnTo>
                    <a:lnTo>
                      <a:pt x="136" y="6"/>
                    </a:lnTo>
                    <a:lnTo>
                      <a:pt x="136" y="0"/>
                    </a:lnTo>
                    <a:lnTo>
                      <a:pt x="136" y="0"/>
                    </a:lnTo>
                    <a:lnTo>
                      <a:pt x="142" y="4"/>
                    </a:lnTo>
                    <a:lnTo>
                      <a:pt x="148" y="8"/>
                    </a:lnTo>
                    <a:lnTo>
                      <a:pt x="148" y="8"/>
                    </a:lnTo>
                    <a:lnTo>
                      <a:pt x="152" y="16"/>
                    </a:lnTo>
                    <a:lnTo>
                      <a:pt x="156" y="24"/>
                    </a:lnTo>
                    <a:lnTo>
                      <a:pt x="160" y="30"/>
                    </a:lnTo>
                    <a:lnTo>
                      <a:pt x="162" y="32"/>
                    </a:lnTo>
                    <a:lnTo>
                      <a:pt x="164" y="30"/>
                    </a:lnTo>
                    <a:lnTo>
                      <a:pt x="164" y="30"/>
                    </a:lnTo>
                    <a:lnTo>
                      <a:pt x="166" y="32"/>
                    </a:lnTo>
                    <a:lnTo>
                      <a:pt x="168" y="34"/>
                    </a:lnTo>
                    <a:lnTo>
                      <a:pt x="170" y="40"/>
                    </a:lnTo>
                    <a:lnTo>
                      <a:pt x="170" y="40"/>
                    </a:lnTo>
                    <a:lnTo>
                      <a:pt x="174" y="42"/>
                    </a:lnTo>
                    <a:lnTo>
                      <a:pt x="174" y="38"/>
                    </a:lnTo>
                    <a:lnTo>
                      <a:pt x="174" y="38"/>
                    </a:lnTo>
                    <a:lnTo>
                      <a:pt x="174" y="32"/>
                    </a:lnTo>
                    <a:lnTo>
                      <a:pt x="172" y="28"/>
                    </a:lnTo>
                    <a:lnTo>
                      <a:pt x="172" y="28"/>
                    </a:lnTo>
                    <a:lnTo>
                      <a:pt x="172" y="28"/>
                    </a:lnTo>
                    <a:lnTo>
                      <a:pt x="172" y="28"/>
                    </a:lnTo>
                    <a:lnTo>
                      <a:pt x="168" y="24"/>
                    </a:lnTo>
                    <a:lnTo>
                      <a:pt x="166" y="22"/>
                    </a:lnTo>
                    <a:lnTo>
                      <a:pt x="166" y="18"/>
                    </a:lnTo>
                    <a:lnTo>
                      <a:pt x="166" y="18"/>
                    </a:lnTo>
                    <a:lnTo>
                      <a:pt x="166" y="14"/>
                    </a:lnTo>
                    <a:lnTo>
                      <a:pt x="168" y="10"/>
                    </a:lnTo>
                    <a:lnTo>
                      <a:pt x="172" y="8"/>
                    </a:lnTo>
                    <a:lnTo>
                      <a:pt x="174" y="8"/>
                    </a:lnTo>
                    <a:lnTo>
                      <a:pt x="174" y="8"/>
                    </a:lnTo>
                    <a:lnTo>
                      <a:pt x="184" y="12"/>
                    </a:lnTo>
                    <a:lnTo>
                      <a:pt x="188" y="10"/>
                    </a:lnTo>
                    <a:lnTo>
                      <a:pt x="194" y="8"/>
                    </a:lnTo>
                    <a:lnTo>
                      <a:pt x="194" y="8"/>
                    </a:lnTo>
                    <a:lnTo>
                      <a:pt x="196" y="8"/>
                    </a:lnTo>
                    <a:lnTo>
                      <a:pt x="196" y="12"/>
                    </a:lnTo>
                    <a:lnTo>
                      <a:pt x="196" y="12"/>
                    </a:lnTo>
                    <a:lnTo>
                      <a:pt x="198" y="18"/>
                    </a:lnTo>
                    <a:lnTo>
                      <a:pt x="198" y="18"/>
                    </a:lnTo>
                    <a:lnTo>
                      <a:pt x="202" y="16"/>
                    </a:lnTo>
                    <a:lnTo>
                      <a:pt x="206" y="18"/>
                    </a:lnTo>
                    <a:lnTo>
                      <a:pt x="212" y="26"/>
                    </a:lnTo>
                    <a:lnTo>
                      <a:pt x="216" y="38"/>
                    </a:lnTo>
                    <a:lnTo>
                      <a:pt x="220" y="42"/>
                    </a:lnTo>
                    <a:lnTo>
                      <a:pt x="224" y="44"/>
                    </a:lnTo>
                    <a:lnTo>
                      <a:pt x="224" y="44"/>
                    </a:lnTo>
                    <a:lnTo>
                      <a:pt x="222" y="38"/>
                    </a:lnTo>
                    <a:lnTo>
                      <a:pt x="220" y="34"/>
                    </a:lnTo>
                    <a:lnTo>
                      <a:pt x="218" y="30"/>
                    </a:lnTo>
                    <a:lnTo>
                      <a:pt x="218" y="26"/>
                    </a:lnTo>
                    <a:lnTo>
                      <a:pt x="218" y="26"/>
                    </a:lnTo>
                    <a:lnTo>
                      <a:pt x="218" y="20"/>
                    </a:lnTo>
                    <a:lnTo>
                      <a:pt x="218" y="14"/>
                    </a:lnTo>
                    <a:lnTo>
                      <a:pt x="218" y="14"/>
                    </a:lnTo>
                    <a:lnTo>
                      <a:pt x="220" y="12"/>
                    </a:lnTo>
                    <a:lnTo>
                      <a:pt x="222" y="14"/>
                    </a:lnTo>
                    <a:lnTo>
                      <a:pt x="222" y="14"/>
                    </a:lnTo>
                    <a:lnTo>
                      <a:pt x="224" y="16"/>
                    </a:lnTo>
                    <a:lnTo>
                      <a:pt x="226" y="14"/>
                    </a:lnTo>
                    <a:lnTo>
                      <a:pt x="226" y="14"/>
                    </a:lnTo>
                    <a:lnTo>
                      <a:pt x="228" y="8"/>
                    </a:lnTo>
                    <a:lnTo>
                      <a:pt x="230" y="8"/>
                    </a:lnTo>
                    <a:lnTo>
                      <a:pt x="232" y="8"/>
                    </a:lnTo>
                    <a:lnTo>
                      <a:pt x="236" y="12"/>
                    </a:lnTo>
                    <a:lnTo>
                      <a:pt x="238" y="16"/>
                    </a:lnTo>
                    <a:lnTo>
                      <a:pt x="238" y="16"/>
                    </a:lnTo>
                    <a:lnTo>
                      <a:pt x="242" y="22"/>
                    </a:lnTo>
                    <a:lnTo>
                      <a:pt x="248" y="24"/>
                    </a:lnTo>
                    <a:lnTo>
                      <a:pt x="252" y="24"/>
                    </a:lnTo>
                    <a:lnTo>
                      <a:pt x="258" y="20"/>
                    </a:lnTo>
                    <a:lnTo>
                      <a:pt x="258" y="20"/>
                    </a:lnTo>
                    <a:lnTo>
                      <a:pt x="260" y="20"/>
                    </a:lnTo>
                    <a:lnTo>
                      <a:pt x="262" y="22"/>
                    </a:lnTo>
                    <a:lnTo>
                      <a:pt x="262" y="22"/>
                    </a:lnTo>
                    <a:lnTo>
                      <a:pt x="262" y="26"/>
                    </a:lnTo>
                    <a:lnTo>
                      <a:pt x="262" y="30"/>
                    </a:lnTo>
                    <a:lnTo>
                      <a:pt x="262" y="30"/>
                    </a:lnTo>
                    <a:lnTo>
                      <a:pt x="260" y="36"/>
                    </a:lnTo>
                    <a:lnTo>
                      <a:pt x="260" y="40"/>
                    </a:lnTo>
                    <a:lnTo>
                      <a:pt x="262" y="48"/>
                    </a:lnTo>
                    <a:lnTo>
                      <a:pt x="262" y="48"/>
                    </a:lnTo>
                    <a:lnTo>
                      <a:pt x="258" y="50"/>
                    </a:lnTo>
                    <a:lnTo>
                      <a:pt x="254" y="50"/>
                    </a:lnTo>
                    <a:lnTo>
                      <a:pt x="244" y="48"/>
                    </a:lnTo>
                    <a:lnTo>
                      <a:pt x="240" y="48"/>
                    </a:lnTo>
                    <a:lnTo>
                      <a:pt x="236" y="48"/>
                    </a:lnTo>
                    <a:lnTo>
                      <a:pt x="232" y="50"/>
                    </a:lnTo>
                    <a:lnTo>
                      <a:pt x="228" y="56"/>
                    </a:lnTo>
                    <a:lnTo>
                      <a:pt x="228" y="56"/>
                    </a:lnTo>
                    <a:lnTo>
                      <a:pt x="228" y="56"/>
                    </a:lnTo>
                    <a:lnTo>
                      <a:pt x="226" y="56"/>
                    </a:lnTo>
                    <a:lnTo>
                      <a:pt x="222" y="54"/>
                    </a:lnTo>
                    <a:lnTo>
                      <a:pt x="222" y="54"/>
                    </a:lnTo>
                    <a:lnTo>
                      <a:pt x="220" y="52"/>
                    </a:lnTo>
                    <a:lnTo>
                      <a:pt x="216" y="50"/>
                    </a:lnTo>
                    <a:lnTo>
                      <a:pt x="216" y="50"/>
                    </a:lnTo>
                    <a:lnTo>
                      <a:pt x="214" y="50"/>
                    </a:lnTo>
                    <a:lnTo>
                      <a:pt x="210" y="58"/>
                    </a:lnTo>
                    <a:lnTo>
                      <a:pt x="210" y="58"/>
                    </a:lnTo>
                    <a:lnTo>
                      <a:pt x="208" y="62"/>
                    </a:lnTo>
                    <a:lnTo>
                      <a:pt x="204" y="64"/>
                    </a:lnTo>
                    <a:lnTo>
                      <a:pt x="200" y="62"/>
                    </a:lnTo>
                    <a:lnTo>
                      <a:pt x="198" y="56"/>
                    </a:lnTo>
                    <a:lnTo>
                      <a:pt x="198" y="56"/>
                    </a:lnTo>
                    <a:lnTo>
                      <a:pt x="196" y="52"/>
                    </a:lnTo>
                    <a:lnTo>
                      <a:pt x="194" y="50"/>
                    </a:lnTo>
                    <a:lnTo>
                      <a:pt x="192" y="50"/>
                    </a:lnTo>
                    <a:lnTo>
                      <a:pt x="192" y="50"/>
                    </a:lnTo>
                    <a:lnTo>
                      <a:pt x="190" y="54"/>
                    </a:lnTo>
                    <a:lnTo>
                      <a:pt x="186" y="56"/>
                    </a:lnTo>
                    <a:lnTo>
                      <a:pt x="182" y="58"/>
                    </a:lnTo>
                    <a:lnTo>
                      <a:pt x="180" y="56"/>
                    </a:lnTo>
                    <a:lnTo>
                      <a:pt x="174" y="52"/>
                    </a:lnTo>
                    <a:lnTo>
                      <a:pt x="168" y="46"/>
                    </a:lnTo>
                    <a:lnTo>
                      <a:pt x="168" y="46"/>
                    </a:lnTo>
                    <a:lnTo>
                      <a:pt x="166" y="42"/>
                    </a:lnTo>
                    <a:lnTo>
                      <a:pt x="164" y="42"/>
                    </a:lnTo>
                    <a:lnTo>
                      <a:pt x="164" y="44"/>
                    </a:lnTo>
                    <a:lnTo>
                      <a:pt x="164" y="44"/>
                    </a:lnTo>
                    <a:lnTo>
                      <a:pt x="164" y="50"/>
                    </a:lnTo>
                    <a:lnTo>
                      <a:pt x="166" y="56"/>
                    </a:lnTo>
                    <a:lnTo>
                      <a:pt x="166" y="56"/>
                    </a:lnTo>
                    <a:lnTo>
                      <a:pt x="168" y="62"/>
                    </a:lnTo>
                    <a:lnTo>
                      <a:pt x="168" y="66"/>
                    </a:lnTo>
                    <a:lnTo>
                      <a:pt x="166" y="68"/>
                    </a:lnTo>
                    <a:lnTo>
                      <a:pt x="166" y="68"/>
                    </a:lnTo>
                    <a:lnTo>
                      <a:pt x="166" y="70"/>
                    </a:lnTo>
                    <a:lnTo>
                      <a:pt x="164" y="68"/>
                    </a:lnTo>
                    <a:lnTo>
                      <a:pt x="162" y="62"/>
                    </a:lnTo>
                    <a:lnTo>
                      <a:pt x="162" y="62"/>
                    </a:lnTo>
                    <a:lnTo>
                      <a:pt x="160" y="56"/>
                    </a:lnTo>
                    <a:lnTo>
                      <a:pt x="158" y="54"/>
                    </a:lnTo>
                    <a:lnTo>
                      <a:pt x="156" y="54"/>
                    </a:lnTo>
                    <a:lnTo>
                      <a:pt x="154" y="58"/>
                    </a:lnTo>
                    <a:lnTo>
                      <a:pt x="154" y="58"/>
                    </a:lnTo>
                    <a:lnTo>
                      <a:pt x="150" y="62"/>
                    </a:lnTo>
                    <a:lnTo>
                      <a:pt x="146" y="64"/>
                    </a:lnTo>
                    <a:lnTo>
                      <a:pt x="142" y="62"/>
                    </a:lnTo>
                    <a:lnTo>
                      <a:pt x="138" y="58"/>
                    </a:lnTo>
                    <a:lnTo>
                      <a:pt x="138" y="58"/>
                    </a:lnTo>
                    <a:lnTo>
                      <a:pt x="130" y="52"/>
                    </a:lnTo>
                    <a:lnTo>
                      <a:pt x="126" y="50"/>
                    </a:lnTo>
                    <a:lnTo>
                      <a:pt x="122" y="48"/>
                    </a:lnTo>
                    <a:lnTo>
                      <a:pt x="122" y="48"/>
                    </a:lnTo>
                    <a:lnTo>
                      <a:pt x="120" y="48"/>
                    </a:lnTo>
                    <a:lnTo>
                      <a:pt x="118" y="44"/>
                    </a:lnTo>
                    <a:lnTo>
                      <a:pt x="116" y="42"/>
                    </a:lnTo>
                    <a:lnTo>
                      <a:pt x="114" y="40"/>
                    </a:lnTo>
                    <a:lnTo>
                      <a:pt x="114" y="40"/>
                    </a:lnTo>
                    <a:lnTo>
                      <a:pt x="112" y="44"/>
                    </a:lnTo>
                    <a:lnTo>
                      <a:pt x="114" y="48"/>
                    </a:lnTo>
                    <a:lnTo>
                      <a:pt x="116" y="52"/>
                    </a:lnTo>
                    <a:lnTo>
                      <a:pt x="114" y="58"/>
                    </a:lnTo>
                    <a:lnTo>
                      <a:pt x="114" y="58"/>
                    </a:lnTo>
                    <a:lnTo>
                      <a:pt x="112" y="54"/>
                    </a:lnTo>
                    <a:lnTo>
                      <a:pt x="108" y="52"/>
                    </a:lnTo>
                    <a:lnTo>
                      <a:pt x="100" y="54"/>
                    </a:lnTo>
                    <a:lnTo>
                      <a:pt x="92" y="56"/>
                    </a:lnTo>
                    <a:lnTo>
                      <a:pt x="88" y="56"/>
                    </a:lnTo>
                    <a:lnTo>
                      <a:pt x="86" y="52"/>
                    </a:lnTo>
                    <a:lnTo>
                      <a:pt x="86" y="52"/>
                    </a:lnTo>
                    <a:lnTo>
                      <a:pt x="84" y="54"/>
                    </a:lnTo>
                    <a:lnTo>
                      <a:pt x="84" y="54"/>
                    </a:lnTo>
                    <a:lnTo>
                      <a:pt x="76" y="58"/>
                    </a:lnTo>
                    <a:lnTo>
                      <a:pt x="74" y="58"/>
                    </a:lnTo>
                    <a:lnTo>
                      <a:pt x="72" y="56"/>
                    </a:lnTo>
                    <a:lnTo>
                      <a:pt x="68" y="50"/>
                    </a:lnTo>
                    <a:lnTo>
                      <a:pt x="62" y="34"/>
                    </a:lnTo>
                    <a:lnTo>
                      <a:pt x="62" y="34"/>
                    </a:lnTo>
                    <a:lnTo>
                      <a:pt x="62" y="34"/>
                    </a:lnTo>
                    <a:lnTo>
                      <a:pt x="62" y="34"/>
                    </a:lnTo>
                    <a:lnTo>
                      <a:pt x="62" y="38"/>
                    </a:lnTo>
                    <a:lnTo>
                      <a:pt x="62" y="44"/>
                    </a:lnTo>
                    <a:lnTo>
                      <a:pt x="62" y="52"/>
                    </a:lnTo>
                    <a:lnTo>
                      <a:pt x="62" y="52"/>
                    </a:lnTo>
                    <a:lnTo>
                      <a:pt x="64" y="60"/>
                    </a:lnTo>
                    <a:lnTo>
                      <a:pt x="62" y="66"/>
                    </a:lnTo>
                    <a:lnTo>
                      <a:pt x="62" y="66"/>
                    </a:lnTo>
                    <a:lnTo>
                      <a:pt x="60" y="68"/>
                    </a:lnTo>
                    <a:lnTo>
                      <a:pt x="60" y="66"/>
                    </a:lnTo>
                    <a:lnTo>
                      <a:pt x="56" y="62"/>
                    </a:lnTo>
                    <a:lnTo>
                      <a:pt x="56" y="62"/>
                    </a:lnTo>
                    <a:lnTo>
                      <a:pt x="52" y="56"/>
                    </a:lnTo>
                    <a:lnTo>
                      <a:pt x="48" y="52"/>
                    </a:lnTo>
                    <a:lnTo>
                      <a:pt x="48" y="52"/>
                    </a:lnTo>
                    <a:lnTo>
                      <a:pt x="44" y="48"/>
                    </a:lnTo>
                    <a:lnTo>
                      <a:pt x="42" y="50"/>
                    </a:lnTo>
                    <a:lnTo>
                      <a:pt x="40" y="54"/>
                    </a:lnTo>
                    <a:lnTo>
                      <a:pt x="40" y="54"/>
                    </a:lnTo>
                    <a:lnTo>
                      <a:pt x="38" y="56"/>
                    </a:lnTo>
                    <a:lnTo>
                      <a:pt x="38" y="54"/>
                    </a:lnTo>
                    <a:lnTo>
                      <a:pt x="38" y="54"/>
                    </a:lnTo>
                    <a:lnTo>
                      <a:pt x="34" y="50"/>
                    </a:lnTo>
                    <a:lnTo>
                      <a:pt x="32" y="50"/>
                    </a:lnTo>
                    <a:lnTo>
                      <a:pt x="32" y="58"/>
                    </a:lnTo>
                    <a:lnTo>
                      <a:pt x="32" y="58"/>
                    </a:lnTo>
                    <a:lnTo>
                      <a:pt x="30" y="60"/>
                    </a:lnTo>
                    <a:lnTo>
                      <a:pt x="26" y="60"/>
                    </a:lnTo>
                    <a:lnTo>
                      <a:pt x="16" y="56"/>
                    </a:lnTo>
                    <a:lnTo>
                      <a:pt x="6" y="52"/>
                    </a:lnTo>
                    <a:lnTo>
                      <a:pt x="2" y="48"/>
                    </a:lnTo>
                    <a:lnTo>
                      <a:pt x="0" y="46"/>
                    </a:lnTo>
                    <a:lnTo>
                      <a:pt x="0" y="46"/>
                    </a:lnTo>
                    <a:lnTo>
                      <a:pt x="0" y="36"/>
                    </a:lnTo>
                    <a:lnTo>
                      <a:pt x="0" y="32"/>
                    </a:lnTo>
                    <a:lnTo>
                      <a:pt x="0" y="28"/>
                    </a:lnTo>
                    <a:lnTo>
                      <a:pt x="0" y="28"/>
                    </a:lnTo>
                    <a:lnTo>
                      <a:pt x="4" y="22"/>
                    </a:lnTo>
                    <a:lnTo>
                      <a:pt x="4" y="20"/>
                    </a:lnTo>
                    <a:lnTo>
                      <a:pt x="6" y="22"/>
                    </a:lnTo>
                    <a:lnTo>
                      <a:pt x="6" y="22"/>
                    </a:lnTo>
                    <a:lnTo>
                      <a:pt x="10" y="26"/>
                    </a:lnTo>
                    <a:lnTo>
                      <a:pt x="14" y="24"/>
                    </a:lnTo>
                    <a:lnTo>
                      <a:pt x="18" y="14"/>
                    </a:lnTo>
                    <a:lnTo>
                      <a:pt x="18" y="14"/>
                    </a:lnTo>
                    <a:lnTo>
                      <a:pt x="22" y="8"/>
                    </a:lnTo>
                    <a:lnTo>
                      <a:pt x="22" y="8"/>
                    </a:lnTo>
                    <a:lnTo>
                      <a:pt x="24" y="10"/>
                    </a:lnTo>
                    <a:lnTo>
                      <a:pt x="24" y="10"/>
                    </a:lnTo>
                    <a:lnTo>
                      <a:pt x="32" y="18"/>
                    </a:lnTo>
                    <a:lnTo>
                      <a:pt x="32" y="18"/>
                    </a:lnTo>
                    <a:lnTo>
                      <a:pt x="36" y="20"/>
                    </a:lnTo>
                    <a:lnTo>
                      <a:pt x="38" y="20"/>
                    </a:lnTo>
                    <a:lnTo>
                      <a:pt x="44" y="18"/>
                    </a:lnTo>
                    <a:lnTo>
                      <a:pt x="48" y="12"/>
                    </a:lnTo>
                    <a:lnTo>
                      <a:pt x="54" y="8"/>
                    </a:lnTo>
                    <a:lnTo>
                      <a:pt x="54" y="8"/>
                    </a:lnTo>
                    <a:lnTo>
                      <a:pt x="58" y="8"/>
                    </a:lnTo>
                    <a:lnTo>
                      <a:pt x="58" y="10"/>
                    </a:lnTo>
                    <a:lnTo>
                      <a:pt x="60" y="14"/>
                    </a:lnTo>
                    <a:lnTo>
                      <a:pt x="60" y="14"/>
                    </a:lnTo>
                    <a:lnTo>
                      <a:pt x="60" y="20"/>
                    </a:lnTo>
                    <a:lnTo>
                      <a:pt x="62" y="24"/>
                    </a:lnTo>
                    <a:lnTo>
                      <a:pt x="66" y="22"/>
                    </a:lnTo>
                    <a:lnTo>
                      <a:pt x="68" y="20"/>
                    </a:lnTo>
                    <a:lnTo>
                      <a:pt x="68" y="20"/>
                    </a:lnTo>
                    <a:lnTo>
                      <a:pt x="74" y="14"/>
                    </a:lnTo>
                    <a:lnTo>
                      <a:pt x="82" y="10"/>
                    </a:lnTo>
                    <a:lnTo>
                      <a:pt x="88" y="8"/>
                    </a:lnTo>
                    <a:lnTo>
                      <a:pt x="94" y="10"/>
                    </a:lnTo>
                    <a:lnTo>
                      <a:pt x="94" y="10"/>
                    </a:lnTo>
                    <a:lnTo>
                      <a:pt x="100" y="14"/>
                    </a:lnTo>
                    <a:lnTo>
                      <a:pt x="106" y="14"/>
                    </a:lnTo>
                    <a:lnTo>
                      <a:pt x="108" y="16"/>
                    </a:lnTo>
                    <a:lnTo>
                      <a:pt x="112" y="18"/>
                    </a:lnTo>
                    <a:lnTo>
                      <a:pt x="114" y="22"/>
                    </a:lnTo>
                    <a:lnTo>
                      <a:pt x="116" y="28"/>
                    </a:lnTo>
                    <a:lnTo>
                      <a:pt x="11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8" name="Freeform 1284">
                <a:extLst>
                  <a:ext uri="{FF2B5EF4-FFF2-40B4-BE49-F238E27FC236}">
                    <a16:creationId xmlns:a16="http://schemas.microsoft.com/office/drawing/2014/main" id="{22286F45-1364-B7F2-6E9A-BC64CD99A705}"/>
                  </a:ext>
                </a:extLst>
              </p:cNvPr>
              <p:cNvSpPr>
                <a:spLocks/>
              </p:cNvSpPr>
              <p:nvPr/>
            </p:nvSpPr>
            <p:spPr bwMode="auto">
              <a:xfrm>
                <a:off x="3708" y="1872"/>
                <a:ext cx="240" cy="70"/>
              </a:xfrm>
              <a:custGeom>
                <a:avLst/>
                <a:gdLst>
                  <a:gd name="T0" fmla="*/ 224 w 240"/>
                  <a:gd name="T1" fmla="*/ 56 h 70"/>
                  <a:gd name="T2" fmla="*/ 214 w 240"/>
                  <a:gd name="T3" fmla="*/ 56 h 70"/>
                  <a:gd name="T4" fmla="*/ 204 w 240"/>
                  <a:gd name="T5" fmla="*/ 62 h 70"/>
                  <a:gd name="T6" fmla="*/ 192 w 240"/>
                  <a:gd name="T7" fmla="*/ 48 h 70"/>
                  <a:gd name="T8" fmla="*/ 184 w 240"/>
                  <a:gd name="T9" fmla="*/ 60 h 70"/>
                  <a:gd name="T10" fmla="*/ 172 w 240"/>
                  <a:gd name="T11" fmla="*/ 50 h 70"/>
                  <a:gd name="T12" fmla="*/ 164 w 240"/>
                  <a:gd name="T13" fmla="*/ 52 h 70"/>
                  <a:gd name="T14" fmla="*/ 166 w 240"/>
                  <a:gd name="T15" fmla="*/ 70 h 70"/>
                  <a:gd name="T16" fmla="*/ 164 w 240"/>
                  <a:gd name="T17" fmla="*/ 66 h 70"/>
                  <a:gd name="T18" fmla="*/ 154 w 240"/>
                  <a:gd name="T19" fmla="*/ 60 h 70"/>
                  <a:gd name="T20" fmla="*/ 136 w 240"/>
                  <a:gd name="T21" fmla="*/ 56 h 70"/>
                  <a:gd name="T22" fmla="*/ 110 w 240"/>
                  <a:gd name="T23" fmla="*/ 54 h 70"/>
                  <a:gd name="T24" fmla="*/ 100 w 240"/>
                  <a:gd name="T25" fmla="*/ 70 h 70"/>
                  <a:gd name="T26" fmla="*/ 86 w 240"/>
                  <a:gd name="T27" fmla="*/ 54 h 70"/>
                  <a:gd name="T28" fmla="*/ 78 w 240"/>
                  <a:gd name="T29" fmla="*/ 64 h 70"/>
                  <a:gd name="T30" fmla="*/ 64 w 240"/>
                  <a:gd name="T31" fmla="*/ 46 h 70"/>
                  <a:gd name="T32" fmla="*/ 64 w 240"/>
                  <a:gd name="T33" fmla="*/ 66 h 70"/>
                  <a:gd name="T34" fmla="*/ 56 w 240"/>
                  <a:gd name="T35" fmla="*/ 66 h 70"/>
                  <a:gd name="T36" fmla="*/ 42 w 240"/>
                  <a:gd name="T37" fmla="*/ 56 h 70"/>
                  <a:gd name="T38" fmla="*/ 34 w 240"/>
                  <a:gd name="T39" fmla="*/ 50 h 70"/>
                  <a:gd name="T40" fmla="*/ 26 w 240"/>
                  <a:gd name="T41" fmla="*/ 60 h 70"/>
                  <a:gd name="T42" fmla="*/ 12 w 240"/>
                  <a:gd name="T43" fmla="*/ 58 h 70"/>
                  <a:gd name="T44" fmla="*/ 0 w 240"/>
                  <a:gd name="T45" fmla="*/ 40 h 70"/>
                  <a:gd name="T46" fmla="*/ 6 w 240"/>
                  <a:gd name="T47" fmla="*/ 22 h 70"/>
                  <a:gd name="T48" fmla="*/ 20 w 240"/>
                  <a:gd name="T49" fmla="*/ 12 h 70"/>
                  <a:gd name="T50" fmla="*/ 24 w 240"/>
                  <a:gd name="T51" fmla="*/ 12 h 70"/>
                  <a:gd name="T52" fmla="*/ 46 w 240"/>
                  <a:gd name="T53" fmla="*/ 20 h 70"/>
                  <a:gd name="T54" fmla="*/ 54 w 240"/>
                  <a:gd name="T55" fmla="*/ 8 h 70"/>
                  <a:gd name="T56" fmla="*/ 60 w 240"/>
                  <a:gd name="T57" fmla="*/ 14 h 70"/>
                  <a:gd name="T58" fmla="*/ 68 w 240"/>
                  <a:gd name="T59" fmla="*/ 22 h 70"/>
                  <a:gd name="T60" fmla="*/ 94 w 240"/>
                  <a:gd name="T61" fmla="*/ 8 h 70"/>
                  <a:gd name="T62" fmla="*/ 104 w 240"/>
                  <a:gd name="T63" fmla="*/ 20 h 70"/>
                  <a:gd name="T64" fmla="*/ 118 w 240"/>
                  <a:gd name="T65" fmla="*/ 28 h 70"/>
                  <a:gd name="T66" fmla="*/ 118 w 240"/>
                  <a:gd name="T67" fmla="*/ 16 h 70"/>
                  <a:gd name="T68" fmla="*/ 124 w 240"/>
                  <a:gd name="T69" fmla="*/ 24 h 70"/>
                  <a:gd name="T70" fmla="*/ 124 w 240"/>
                  <a:gd name="T71" fmla="*/ 6 h 70"/>
                  <a:gd name="T72" fmla="*/ 132 w 240"/>
                  <a:gd name="T73" fmla="*/ 10 h 70"/>
                  <a:gd name="T74" fmla="*/ 138 w 240"/>
                  <a:gd name="T75" fmla="*/ 14 h 70"/>
                  <a:gd name="T76" fmla="*/ 138 w 240"/>
                  <a:gd name="T77" fmla="*/ 0 h 70"/>
                  <a:gd name="T78" fmla="*/ 154 w 240"/>
                  <a:gd name="T79" fmla="*/ 24 h 70"/>
                  <a:gd name="T80" fmla="*/ 166 w 240"/>
                  <a:gd name="T81" fmla="*/ 34 h 70"/>
                  <a:gd name="T82" fmla="*/ 174 w 240"/>
                  <a:gd name="T83" fmla="*/ 42 h 70"/>
                  <a:gd name="T84" fmla="*/ 172 w 240"/>
                  <a:gd name="T85" fmla="*/ 30 h 70"/>
                  <a:gd name="T86" fmla="*/ 166 w 240"/>
                  <a:gd name="T87" fmla="*/ 16 h 70"/>
                  <a:gd name="T88" fmla="*/ 170 w 240"/>
                  <a:gd name="T89" fmla="*/ 14 h 70"/>
                  <a:gd name="T90" fmla="*/ 186 w 240"/>
                  <a:gd name="T91" fmla="*/ 14 h 70"/>
                  <a:gd name="T92" fmla="*/ 196 w 240"/>
                  <a:gd name="T93" fmla="*/ 8 h 70"/>
                  <a:gd name="T94" fmla="*/ 206 w 240"/>
                  <a:gd name="T95" fmla="*/ 20 h 70"/>
                  <a:gd name="T96" fmla="*/ 210 w 240"/>
                  <a:gd name="T97" fmla="*/ 32 h 70"/>
                  <a:gd name="T98" fmla="*/ 218 w 240"/>
                  <a:gd name="T99" fmla="*/ 42 h 70"/>
                  <a:gd name="T100" fmla="*/ 226 w 240"/>
                  <a:gd name="T101" fmla="*/ 40 h 70"/>
                  <a:gd name="T102" fmla="*/ 240 w 240"/>
                  <a:gd name="T103"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0" h="70">
                    <a:moveTo>
                      <a:pt x="240" y="48"/>
                    </a:moveTo>
                    <a:lnTo>
                      <a:pt x="240" y="48"/>
                    </a:lnTo>
                    <a:lnTo>
                      <a:pt x="234" y="52"/>
                    </a:lnTo>
                    <a:lnTo>
                      <a:pt x="228" y="56"/>
                    </a:lnTo>
                    <a:lnTo>
                      <a:pt x="224" y="56"/>
                    </a:lnTo>
                    <a:lnTo>
                      <a:pt x="220" y="56"/>
                    </a:lnTo>
                    <a:lnTo>
                      <a:pt x="218" y="52"/>
                    </a:lnTo>
                    <a:lnTo>
                      <a:pt x="214" y="46"/>
                    </a:lnTo>
                    <a:lnTo>
                      <a:pt x="214" y="46"/>
                    </a:lnTo>
                    <a:lnTo>
                      <a:pt x="214" y="56"/>
                    </a:lnTo>
                    <a:lnTo>
                      <a:pt x="212" y="60"/>
                    </a:lnTo>
                    <a:lnTo>
                      <a:pt x="210" y="62"/>
                    </a:lnTo>
                    <a:lnTo>
                      <a:pt x="208" y="62"/>
                    </a:lnTo>
                    <a:lnTo>
                      <a:pt x="208" y="62"/>
                    </a:lnTo>
                    <a:lnTo>
                      <a:pt x="204" y="62"/>
                    </a:lnTo>
                    <a:lnTo>
                      <a:pt x="200" y="60"/>
                    </a:lnTo>
                    <a:lnTo>
                      <a:pt x="194" y="52"/>
                    </a:lnTo>
                    <a:lnTo>
                      <a:pt x="194" y="52"/>
                    </a:lnTo>
                    <a:lnTo>
                      <a:pt x="192" y="48"/>
                    </a:lnTo>
                    <a:lnTo>
                      <a:pt x="192" y="48"/>
                    </a:lnTo>
                    <a:lnTo>
                      <a:pt x="190" y="50"/>
                    </a:lnTo>
                    <a:lnTo>
                      <a:pt x="190" y="50"/>
                    </a:lnTo>
                    <a:lnTo>
                      <a:pt x="188" y="60"/>
                    </a:lnTo>
                    <a:lnTo>
                      <a:pt x="186" y="60"/>
                    </a:lnTo>
                    <a:lnTo>
                      <a:pt x="184" y="60"/>
                    </a:lnTo>
                    <a:lnTo>
                      <a:pt x="180" y="56"/>
                    </a:lnTo>
                    <a:lnTo>
                      <a:pt x="176" y="52"/>
                    </a:lnTo>
                    <a:lnTo>
                      <a:pt x="176" y="52"/>
                    </a:lnTo>
                    <a:lnTo>
                      <a:pt x="172" y="50"/>
                    </a:lnTo>
                    <a:lnTo>
                      <a:pt x="172" y="50"/>
                    </a:lnTo>
                    <a:lnTo>
                      <a:pt x="168" y="46"/>
                    </a:lnTo>
                    <a:lnTo>
                      <a:pt x="166" y="44"/>
                    </a:lnTo>
                    <a:lnTo>
                      <a:pt x="164" y="46"/>
                    </a:lnTo>
                    <a:lnTo>
                      <a:pt x="164" y="46"/>
                    </a:lnTo>
                    <a:lnTo>
                      <a:pt x="164" y="52"/>
                    </a:lnTo>
                    <a:lnTo>
                      <a:pt x="164" y="54"/>
                    </a:lnTo>
                    <a:lnTo>
                      <a:pt x="168" y="62"/>
                    </a:lnTo>
                    <a:lnTo>
                      <a:pt x="168" y="62"/>
                    </a:lnTo>
                    <a:lnTo>
                      <a:pt x="168" y="66"/>
                    </a:lnTo>
                    <a:lnTo>
                      <a:pt x="166" y="70"/>
                    </a:lnTo>
                    <a:lnTo>
                      <a:pt x="166" y="70"/>
                    </a:lnTo>
                    <a:lnTo>
                      <a:pt x="166" y="70"/>
                    </a:lnTo>
                    <a:lnTo>
                      <a:pt x="164" y="70"/>
                    </a:lnTo>
                    <a:lnTo>
                      <a:pt x="164" y="66"/>
                    </a:lnTo>
                    <a:lnTo>
                      <a:pt x="164" y="66"/>
                    </a:lnTo>
                    <a:lnTo>
                      <a:pt x="162" y="58"/>
                    </a:lnTo>
                    <a:lnTo>
                      <a:pt x="160" y="56"/>
                    </a:lnTo>
                    <a:lnTo>
                      <a:pt x="156" y="56"/>
                    </a:lnTo>
                    <a:lnTo>
                      <a:pt x="154" y="60"/>
                    </a:lnTo>
                    <a:lnTo>
                      <a:pt x="154" y="60"/>
                    </a:lnTo>
                    <a:lnTo>
                      <a:pt x="148" y="64"/>
                    </a:lnTo>
                    <a:lnTo>
                      <a:pt x="144" y="64"/>
                    </a:lnTo>
                    <a:lnTo>
                      <a:pt x="140" y="60"/>
                    </a:lnTo>
                    <a:lnTo>
                      <a:pt x="136" y="56"/>
                    </a:lnTo>
                    <a:lnTo>
                      <a:pt x="136" y="56"/>
                    </a:lnTo>
                    <a:lnTo>
                      <a:pt x="132" y="52"/>
                    </a:lnTo>
                    <a:lnTo>
                      <a:pt x="126" y="50"/>
                    </a:lnTo>
                    <a:lnTo>
                      <a:pt x="116" y="52"/>
                    </a:lnTo>
                    <a:lnTo>
                      <a:pt x="116" y="52"/>
                    </a:lnTo>
                    <a:lnTo>
                      <a:pt x="110" y="54"/>
                    </a:lnTo>
                    <a:lnTo>
                      <a:pt x="104" y="54"/>
                    </a:lnTo>
                    <a:lnTo>
                      <a:pt x="104" y="54"/>
                    </a:lnTo>
                    <a:lnTo>
                      <a:pt x="100" y="54"/>
                    </a:lnTo>
                    <a:lnTo>
                      <a:pt x="98" y="58"/>
                    </a:lnTo>
                    <a:lnTo>
                      <a:pt x="100" y="70"/>
                    </a:lnTo>
                    <a:lnTo>
                      <a:pt x="100" y="70"/>
                    </a:lnTo>
                    <a:lnTo>
                      <a:pt x="96" y="62"/>
                    </a:lnTo>
                    <a:lnTo>
                      <a:pt x="90" y="56"/>
                    </a:lnTo>
                    <a:lnTo>
                      <a:pt x="90" y="56"/>
                    </a:lnTo>
                    <a:lnTo>
                      <a:pt x="86" y="54"/>
                    </a:lnTo>
                    <a:lnTo>
                      <a:pt x="86" y="54"/>
                    </a:lnTo>
                    <a:lnTo>
                      <a:pt x="84" y="56"/>
                    </a:lnTo>
                    <a:lnTo>
                      <a:pt x="84" y="56"/>
                    </a:lnTo>
                    <a:lnTo>
                      <a:pt x="80" y="60"/>
                    </a:lnTo>
                    <a:lnTo>
                      <a:pt x="78" y="64"/>
                    </a:lnTo>
                    <a:lnTo>
                      <a:pt x="76" y="64"/>
                    </a:lnTo>
                    <a:lnTo>
                      <a:pt x="74" y="62"/>
                    </a:lnTo>
                    <a:lnTo>
                      <a:pt x="68" y="56"/>
                    </a:lnTo>
                    <a:lnTo>
                      <a:pt x="64" y="46"/>
                    </a:lnTo>
                    <a:lnTo>
                      <a:pt x="64" y="46"/>
                    </a:lnTo>
                    <a:lnTo>
                      <a:pt x="62" y="56"/>
                    </a:lnTo>
                    <a:lnTo>
                      <a:pt x="62" y="56"/>
                    </a:lnTo>
                    <a:lnTo>
                      <a:pt x="62" y="60"/>
                    </a:lnTo>
                    <a:lnTo>
                      <a:pt x="64" y="62"/>
                    </a:lnTo>
                    <a:lnTo>
                      <a:pt x="64" y="66"/>
                    </a:lnTo>
                    <a:lnTo>
                      <a:pt x="64" y="68"/>
                    </a:lnTo>
                    <a:lnTo>
                      <a:pt x="64" y="68"/>
                    </a:lnTo>
                    <a:lnTo>
                      <a:pt x="62" y="70"/>
                    </a:lnTo>
                    <a:lnTo>
                      <a:pt x="60" y="70"/>
                    </a:lnTo>
                    <a:lnTo>
                      <a:pt x="56" y="66"/>
                    </a:lnTo>
                    <a:lnTo>
                      <a:pt x="56" y="66"/>
                    </a:lnTo>
                    <a:lnTo>
                      <a:pt x="54" y="58"/>
                    </a:lnTo>
                    <a:lnTo>
                      <a:pt x="50" y="54"/>
                    </a:lnTo>
                    <a:lnTo>
                      <a:pt x="46" y="52"/>
                    </a:lnTo>
                    <a:lnTo>
                      <a:pt x="42" y="56"/>
                    </a:lnTo>
                    <a:lnTo>
                      <a:pt x="42" y="56"/>
                    </a:lnTo>
                    <a:lnTo>
                      <a:pt x="40" y="56"/>
                    </a:lnTo>
                    <a:lnTo>
                      <a:pt x="38" y="54"/>
                    </a:lnTo>
                    <a:lnTo>
                      <a:pt x="36" y="52"/>
                    </a:lnTo>
                    <a:lnTo>
                      <a:pt x="34" y="50"/>
                    </a:lnTo>
                    <a:lnTo>
                      <a:pt x="34" y="52"/>
                    </a:lnTo>
                    <a:lnTo>
                      <a:pt x="34" y="52"/>
                    </a:lnTo>
                    <a:lnTo>
                      <a:pt x="32" y="56"/>
                    </a:lnTo>
                    <a:lnTo>
                      <a:pt x="30" y="58"/>
                    </a:lnTo>
                    <a:lnTo>
                      <a:pt x="26" y="60"/>
                    </a:lnTo>
                    <a:lnTo>
                      <a:pt x="24" y="60"/>
                    </a:lnTo>
                    <a:lnTo>
                      <a:pt x="18" y="58"/>
                    </a:lnTo>
                    <a:lnTo>
                      <a:pt x="16" y="58"/>
                    </a:lnTo>
                    <a:lnTo>
                      <a:pt x="12" y="58"/>
                    </a:lnTo>
                    <a:lnTo>
                      <a:pt x="12" y="58"/>
                    </a:lnTo>
                    <a:lnTo>
                      <a:pt x="10" y="60"/>
                    </a:lnTo>
                    <a:lnTo>
                      <a:pt x="6" y="56"/>
                    </a:lnTo>
                    <a:lnTo>
                      <a:pt x="2" y="46"/>
                    </a:lnTo>
                    <a:lnTo>
                      <a:pt x="2" y="46"/>
                    </a:lnTo>
                    <a:lnTo>
                      <a:pt x="0" y="40"/>
                    </a:lnTo>
                    <a:lnTo>
                      <a:pt x="0" y="32"/>
                    </a:lnTo>
                    <a:lnTo>
                      <a:pt x="0" y="32"/>
                    </a:lnTo>
                    <a:lnTo>
                      <a:pt x="2" y="24"/>
                    </a:lnTo>
                    <a:lnTo>
                      <a:pt x="4" y="22"/>
                    </a:lnTo>
                    <a:lnTo>
                      <a:pt x="6" y="22"/>
                    </a:lnTo>
                    <a:lnTo>
                      <a:pt x="6" y="22"/>
                    </a:lnTo>
                    <a:lnTo>
                      <a:pt x="10" y="24"/>
                    </a:lnTo>
                    <a:lnTo>
                      <a:pt x="14" y="24"/>
                    </a:lnTo>
                    <a:lnTo>
                      <a:pt x="18" y="20"/>
                    </a:lnTo>
                    <a:lnTo>
                      <a:pt x="20" y="12"/>
                    </a:lnTo>
                    <a:lnTo>
                      <a:pt x="20" y="12"/>
                    </a:lnTo>
                    <a:lnTo>
                      <a:pt x="22" y="10"/>
                    </a:lnTo>
                    <a:lnTo>
                      <a:pt x="22" y="10"/>
                    </a:lnTo>
                    <a:lnTo>
                      <a:pt x="24" y="12"/>
                    </a:lnTo>
                    <a:lnTo>
                      <a:pt x="24" y="12"/>
                    </a:lnTo>
                    <a:lnTo>
                      <a:pt x="30" y="16"/>
                    </a:lnTo>
                    <a:lnTo>
                      <a:pt x="36" y="20"/>
                    </a:lnTo>
                    <a:lnTo>
                      <a:pt x="40" y="22"/>
                    </a:lnTo>
                    <a:lnTo>
                      <a:pt x="46" y="20"/>
                    </a:lnTo>
                    <a:lnTo>
                      <a:pt x="46" y="20"/>
                    </a:lnTo>
                    <a:lnTo>
                      <a:pt x="52" y="16"/>
                    </a:lnTo>
                    <a:lnTo>
                      <a:pt x="54" y="16"/>
                    </a:lnTo>
                    <a:lnTo>
                      <a:pt x="56" y="20"/>
                    </a:lnTo>
                    <a:lnTo>
                      <a:pt x="56" y="20"/>
                    </a:lnTo>
                    <a:lnTo>
                      <a:pt x="54" y="8"/>
                    </a:lnTo>
                    <a:lnTo>
                      <a:pt x="54" y="8"/>
                    </a:lnTo>
                    <a:lnTo>
                      <a:pt x="56" y="8"/>
                    </a:lnTo>
                    <a:lnTo>
                      <a:pt x="58" y="8"/>
                    </a:lnTo>
                    <a:lnTo>
                      <a:pt x="60" y="10"/>
                    </a:lnTo>
                    <a:lnTo>
                      <a:pt x="60" y="14"/>
                    </a:lnTo>
                    <a:lnTo>
                      <a:pt x="60" y="14"/>
                    </a:lnTo>
                    <a:lnTo>
                      <a:pt x="62" y="22"/>
                    </a:lnTo>
                    <a:lnTo>
                      <a:pt x="64" y="24"/>
                    </a:lnTo>
                    <a:lnTo>
                      <a:pt x="66" y="24"/>
                    </a:lnTo>
                    <a:lnTo>
                      <a:pt x="68" y="22"/>
                    </a:lnTo>
                    <a:lnTo>
                      <a:pt x="68" y="22"/>
                    </a:lnTo>
                    <a:lnTo>
                      <a:pt x="80" y="12"/>
                    </a:lnTo>
                    <a:lnTo>
                      <a:pt x="88" y="8"/>
                    </a:lnTo>
                    <a:lnTo>
                      <a:pt x="94" y="8"/>
                    </a:lnTo>
                    <a:lnTo>
                      <a:pt x="94" y="8"/>
                    </a:lnTo>
                    <a:lnTo>
                      <a:pt x="96" y="10"/>
                    </a:lnTo>
                    <a:lnTo>
                      <a:pt x="98" y="14"/>
                    </a:lnTo>
                    <a:lnTo>
                      <a:pt x="98" y="14"/>
                    </a:lnTo>
                    <a:lnTo>
                      <a:pt x="102" y="18"/>
                    </a:lnTo>
                    <a:lnTo>
                      <a:pt x="104" y="20"/>
                    </a:lnTo>
                    <a:lnTo>
                      <a:pt x="104" y="20"/>
                    </a:lnTo>
                    <a:lnTo>
                      <a:pt x="106" y="16"/>
                    </a:lnTo>
                    <a:lnTo>
                      <a:pt x="108" y="16"/>
                    </a:lnTo>
                    <a:lnTo>
                      <a:pt x="110" y="18"/>
                    </a:lnTo>
                    <a:lnTo>
                      <a:pt x="118" y="28"/>
                    </a:lnTo>
                    <a:lnTo>
                      <a:pt x="118" y="28"/>
                    </a:lnTo>
                    <a:lnTo>
                      <a:pt x="118" y="24"/>
                    </a:lnTo>
                    <a:lnTo>
                      <a:pt x="116" y="22"/>
                    </a:lnTo>
                    <a:lnTo>
                      <a:pt x="116" y="18"/>
                    </a:lnTo>
                    <a:lnTo>
                      <a:pt x="118" y="16"/>
                    </a:lnTo>
                    <a:lnTo>
                      <a:pt x="118" y="16"/>
                    </a:lnTo>
                    <a:lnTo>
                      <a:pt x="120" y="14"/>
                    </a:lnTo>
                    <a:lnTo>
                      <a:pt x="122" y="16"/>
                    </a:lnTo>
                    <a:lnTo>
                      <a:pt x="124" y="24"/>
                    </a:lnTo>
                    <a:lnTo>
                      <a:pt x="124" y="24"/>
                    </a:lnTo>
                    <a:lnTo>
                      <a:pt x="126" y="18"/>
                    </a:lnTo>
                    <a:lnTo>
                      <a:pt x="124" y="16"/>
                    </a:lnTo>
                    <a:lnTo>
                      <a:pt x="124" y="16"/>
                    </a:lnTo>
                    <a:lnTo>
                      <a:pt x="124" y="10"/>
                    </a:lnTo>
                    <a:lnTo>
                      <a:pt x="124" y="6"/>
                    </a:lnTo>
                    <a:lnTo>
                      <a:pt x="124" y="6"/>
                    </a:lnTo>
                    <a:lnTo>
                      <a:pt x="126" y="4"/>
                    </a:lnTo>
                    <a:lnTo>
                      <a:pt x="128" y="6"/>
                    </a:lnTo>
                    <a:lnTo>
                      <a:pt x="128" y="6"/>
                    </a:lnTo>
                    <a:lnTo>
                      <a:pt x="132" y="10"/>
                    </a:lnTo>
                    <a:lnTo>
                      <a:pt x="132" y="14"/>
                    </a:lnTo>
                    <a:lnTo>
                      <a:pt x="134" y="14"/>
                    </a:lnTo>
                    <a:lnTo>
                      <a:pt x="134" y="14"/>
                    </a:lnTo>
                    <a:lnTo>
                      <a:pt x="136" y="14"/>
                    </a:lnTo>
                    <a:lnTo>
                      <a:pt x="138" y="14"/>
                    </a:lnTo>
                    <a:lnTo>
                      <a:pt x="138" y="10"/>
                    </a:lnTo>
                    <a:lnTo>
                      <a:pt x="138" y="10"/>
                    </a:lnTo>
                    <a:lnTo>
                      <a:pt x="138" y="2"/>
                    </a:lnTo>
                    <a:lnTo>
                      <a:pt x="138" y="0"/>
                    </a:lnTo>
                    <a:lnTo>
                      <a:pt x="138" y="0"/>
                    </a:lnTo>
                    <a:lnTo>
                      <a:pt x="142" y="4"/>
                    </a:lnTo>
                    <a:lnTo>
                      <a:pt x="142" y="4"/>
                    </a:lnTo>
                    <a:lnTo>
                      <a:pt x="148" y="12"/>
                    </a:lnTo>
                    <a:lnTo>
                      <a:pt x="152" y="18"/>
                    </a:lnTo>
                    <a:lnTo>
                      <a:pt x="154" y="24"/>
                    </a:lnTo>
                    <a:lnTo>
                      <a:pt x="154" y="24"/>
                    </a:lnTo>
                    <a:lnTo>
                      <a:pt x="158" y="30"/>
                    </a:lnTo>
                    <a:lnTo>
                      <a:pt x="160" y="32"/>
                    </a:lnTo>
                    <a:lnTo>
                      <a:pt x="160" y="32"/>
                    </a:lnTo>
                    <a:lnTo>
                      <a:pt x="166" y="34"/>
                    </a:lnTo>
                    <a:lnTo>
                      <a:pt x="168" y="36"/>
                    </a:lnTo>
                    <a:lnTo>
                      <a:pt x="170" y="40"/>
                    </a:lnTo>
                    <a:lnTo>
                      <a:pt x="170" y="40"/>
                    </a:lnTo>
                    <a:lnTo>
                      <a:pt x="174" y="44"/>
                    </a:lnTo>
                    <a:lnTo>
                      <a:pt x="174" y="42"/>
                    </a:lnTo>
                    <a:lnTo>
                      <a:pt x="176" y="40"/>
                    </a:lnTo>
                    <a:lnTo>
                      <a:pt x="176" y="40"/>
                    </a:lnTo>
                    <a:lnTo>
                      <a:pt x="176" y="34"/>
                    </a:lnTo>
                    <a:lnTo>
                      <a:pt x="172" y="30"/>
                    </a:lnTo>
                    <a:lnTo>
                      <a:pt x="172" y="30"/>
                    </a:lnTo>
                    <a:lnTo>
                      <a:pt x="168" y="28"/>
                    </a:lnTo>
                    <a:lnTo>
                      <a:pt x="168" y="28"/>
                    </a:lnTo>
                    <a:lnTo>
                      <a:pt x="166" y="22"/>
                    </a:lnTo>
                    <a:lnTo>
                      <a:pt x="166" y="16"/>
                    </a:lnTo>
                    <a:lnTo>
                      <a:pt x="166" y="16"/>
                    </a:lnTo>
                    <a:lnTo>
                      <a:pt x="166" y="12"/>
                    </a:lnTo>
                    <a:lnTo>
                      <a:pt x="168" y="12"/>
                    </a:lnTo>
                    <a:lnTo>
                      <a:pt x="168" y="14"/>
                    </a:lnTo>
                    <a:lnTo>
                      <a:pt x="170" y="14"/>
                    </a:lnTo>
                    <a:lnTo>
                      <a:pt x="170" y="14"/>
                    </a:lnTo>
                    <a:lnTo>
                      <a:pt x="172" y="10"/>
                    </a:lnTo>
                    <a:lnTo>
                      <a:pt x="176" y="10"/>
                    </a:lnTo>
                    <a:lnTo>
                      <a:pt x="182" y="14"/>
                    </a:lnTo>
                    <a:lnTo>
                      <a:pt x="182" y="14"/>
                    </a:lnTo>
                    <a:lnTo>
                      <a:pt x="186" y="14"/>
                    </a:lnTo>
                    <a:lnTo>
                      <a:pt x="188" y="10"/>
                    </a:lnTo>
                    <a:lnTo>
                      <a:pt x="188" y="10"/>
                    </a:lnTo>
                    <a:lnTo>
                      <a:pt x="190" y="8"/>
                    </a:lnTo>
                    <a:lnTo>
                      <a:pt x="194" y="6"/>
                    </a:lnTo>
                    <a:lnTo>
                      <a:pt x="196" y="8"/>
                    </a:lnTo>
                    <a:lnTo>
                      <a:pt x="198" y="14"/>
                    </a:lnTo>
                    <a:lnTo>
                      <a:pt x="198" y="14"/>
                    </a:lnTo>
                    <a:lnTo>
                      <a:pt x="200" y="16"/>
                    </a:lnTo>
                    <a:lnTo>
                      <a:pt x="202" y="18"/>
                    </a:lnTo>
                    <a:lnTo>
                      <a:pt x="206" y="20"/>
                    </a:lnTo>
                    <a:lnTo>
                      <a:pt x="206" y="20"/>
                    </a:lnTo>
                    <a:lnTo>
                      <a:pt x="208" y="18"/>
                    </a:lnTo>
                    <a:lnTo>
                      <a:pt x="210" y="20"/>
                    </a:lnTo>
                    <a:lnTo>
                      <a:pt x="210" y="22"/>
                    </a:lnTo>
                    <a:lnTo>
                      <a:pt x="210" y="32"/>
                    </a:lnTo>
                    <a:lnTo>
                      <a:pt x="210" y="32"/>
                    </a:lnTo>
                    <a:lnTo>
                      <a:pt x="210" y="34"/>
                    </a:lnTo>
                    <a:lnTo>
                      <a:pt x="212" y="36"/>
                    </a:lnTo>
                    <a:lnTo>
                      <a:pt x="212" y="36"/>
                    </a:lnTo>
                    <a:lnTo>
                      <a:pt x="218" y="42"/>
                    </a:lnTo>
                    <a:lnTo>
                      <a:pt x="224" y="48"/>
                    </a:lnTo>
                    <a:lnTo>
                      <a:pt x="224" y="48"/>
                    </a:lnTo>
                    <a:lnTo>
                      <a:pt x="226" y="50"/>
                    </a:lnTo>
                    <a:lnTo>
                      <a:pt x="226" y="46"/>
                    </a:lnTo>
                    <a:lnTo>
                      <a:pt x="226" y="40"/>
                    </a:lnTo>
                    <a:lnTo>
                      <a:pt x="226" y="40"/>
                    </a:lnTo>
                    <a:lnTo>
                      <a:pt x="234" y="40"/>
                    </a:lnTo>
                    <a:lnTo>
                      <a:pt x="236" y="42"/>
                    </a:lnTo>
                    <a:lnTo>
                      <a:pt x="240" y="48"/>
                    </a:lnTo>
                    <a:lnTo>
                      <a:pt x="24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9" name="Freeform 1285">
                <a:extLst>
                  <a:ext uri="{FF2B5EF4-FFF2-40B4-BE49-F238E27FC236}">
                    <a16:creationId xmlns:a16="http://schemas.microsoft.com/office/drawing/2014/main" id="{75828A97-066A-4405-2B5E-8085B448F204}"/>
                  </a:ext>
                </a:extLst>
              </p:cNvPr>
              <p:cNvSpPr>
                <a:spLocks/>
              </p:cNvSpPr>
              <p:nvPr/>
            </p:nvSpPr>
            <p:spPr bwMode="auto">
              <a:xfrm>
                <a:off x="2504" y="2682"/>
                <a:ext cx="312" cy="65"/>
              </a:xfrm>
              <a:custGeom>
                <a:avLst/>
                <a:gdLst>
                  <a:gd name="T0" fmla="*/ 300 w 312"/>
                  <a:gd name="T1" fmla="*/ 55 h 65"/>
                  <a:gd name="T2" fmla="*/ 282 w 312"/>
                  <a:gd name="T3" fmla="*/ 49 h 65"/>
                  <a:gd name="T4" fmla="*/ 270 w 312"/>
                  <a:gd name="T5" fmla="*/ 55 h 65"/>
                  <a:gd name="T6" fmla="*/ 262 w 312"/>
                  <a:gd name="T7" fmla="*/ 55 h 65"/>
                  <a:gd name="T8" fmla="*/ 250 w 312"/>
                  <a:gd name="T9" fmla="*/ 63 h 65"/>
                  <a:gd name="T10" fmla="*/ 236 w 312"/>
                  <a:gd name="T11" fmla="*/ 51 h 65"/>
                  <a:gd name="T12" fmla="*/ 232 w 312"/>
                  <a:gd name="T13" fmla="*/ 63 h 65"/>
                  <a:gd name="T14" fmla="*/ 214 w 312"/>
                  <a:gd name="T15" fmla="*/ 57 h 65"/>
                  <a:gd name="T16" fmla="*/ 196 w 312"/>
                  <a:gd name="T17" fmla="*/ 59 h 65"/>
                  <a:gd name="T18" fmla="*/ 190 w 312"/>
                  <a:gd name="T19" fmla="*/ 57 h 65"/>
                  <a:gd name="T20" fmla="*/ 168 w 312"/>
                  <a:gd name="T21" fmla="*/ 51 h 65"/>
                  <a:gd name="T22" fmla="*/ 138 w 312"/>
                  <a:gd name="T23" fmla="*/ 45 h 65"/>
                  <a:gd name="T24" fmla="*/ 130 w 312"/>
                  <a:gd name="T25" fmla="*/ 53 h 65"/>
                  <a:gd name="T26" fmla="*/ 108 w 312"/>
                  <a:gd name="T27" fmla="*/ 39 h 65"/>
                  <a:gd name="T28" fmla="*/ 100 w 312"/>
                  <a:gd name="T29" fmla="*/ 61 h 65"/>
                  <a:gd name="T30" fmla="*/ 92 w 312"/>
                  <a:gd name="T31" fmla="*/ 53 h 65"/>
                  <a:gd name="T32" fmla="*/ 78 w 312"/>
                  <a:gd name="T33" fmla="*/ 47 h 65"/>
                  <a:gd name="T34" fmla="*/ 78 w 312"/>
                  <a:gd name="T35" fmla="*/ 57 h 65"/>
                  <a:gd name="T36" fmla="*/ 72 w 312"/>
                  <a:gd name="T37" fmla="*/ 61 h 65"/>
                  <a:gd name="T38" fmla="*/ 46 w 312"/>
                  <a:gd name="T39" fmla="*/ 61 h 65"/>
                  <a:gd name="T40" fmla="*/ 38 w 312"/>
                  <a:gd name="T41" fmla="*/ 53 h 65"/>
                  <a:gd name="T42" fmla="*/ 28 w 312"/>
                  <a:gd name="T43" fmla="*/ 45 h 65"/>
                  <a:gd name="T44" fmla="*/ 16 w 312"/>
                  <a:gd name="T45" fmla="*/ 57 h 65"/>
                  <a:gd name="T46" fmla="*/ 4 w 312"/>
                  <a:gd name="T47" fmla="*/ 55 h 65"/>
                  <a:gd name="T48" fmla="*/ 4 w 312"/>
                  <a:gd name="T49" fmla="*/ 41 h 65"/>
                  <a:gd name="T50" fmla="*/ 0 w 312"/>
                  <a:gd name="T51" fmla="*/ 27 h 65"/>
                  <a:gd name="T52" fmla="*/ 6 w 312"/>
                  <a:gd name="T53" fmla="*/ 25 h 65"/>
                  <a:gd name="T54" fmla="*/ 20 w 312"/>
                  <a:gd name="T55" fmla="*/ 21 h 65"/>
                  <a:gd name="T56" fmla="*/ 24 w 312"/>
                  <a:gd name="T57" fmla="*/ 4 h 65"/>
                  <a:gd name="T58" fmla="*/ 52 w 312"/>
                  <a:gd name="T59" fmla="*/ 37 h 65"/>
                  <a:gd name="T60" fmla="*/ 66 w 312"/>
                  <a:gd name="T61" fmla="*/ 29 h 65"/>
                  <a:gd name="T62" fmla="*/ 64 w 312"/>
                  <a:gd name="T63" fmla="*/ 0 h 65"/>
                  <a:gd name="T64" fmla="*/ 74 w 312"/>
                  <a:gd name="T65" fmla="*/ 15 h 65"/>
                  <a:gd name="T66" fmla="*/ 102 w 312"/>
                  <a:gd name="T67" fmla="*/ 25 h 65"/>
                  <a:gd name="T68" fmla="*/ 114 w 312"/>
                  <a:gd name="T69" fmla="*/ 27 h 65"/>
                  <a:gd name="T70" fmla="*/ 126 w 312"/>
                  <a:gd name="T71" fmla="*/ 21 h 65"/>
                  <a:gd name="T72" fmla="*/ 134 w 312"/>
                  <a:gd name="T73" fmla="*/ 39 h 65"/>
                  <a:gd name="T74" fmla="*/ 154 w 312"/>
                  <a:gd name="T75" fmla="*/ 17 h 65"/>
                  <a:gd name="T76" fmla="*/ 174 w 312"/>
                  <a:gd name="T77" fmla="*/ 35 h 65"/>
                  <a:gd name="T78" fmla="*/ 182 w 312"/>
                  <a:gd name="T79" fmla="*/ 35 h 65"/>
                  <a:gd name="T80" fmla="*/ 194 w 312"/>
                  <a:gd name="T81" fmla="*/ 21 h 65"/>
                  <a:gd name="T82" fmla="*/ 198 w 312"/>
                  <a:gd name="T83" fmla="*/ 21 h 65"/>
                  <a:gd name="T84" fmla="*/ 222 w 312"/>
                  <a:gd name="T85" fmla="*/ 29 h 65"/>
                  <a:gd name="T86" fmla="*/ 228 w 312"/>
                  <a:gd name="T87" fmla="*/ 31 h 65"/>
                  <a:gd name="T88" fmla="*/ 228 w 312"/>
                  <a:gd name="T89" fmla="*/ 10 h 65"/>
                  <a:gd name="T90" fmla="*/ 238 w 312"/>
                  <a:gd name="T91" fmla="*/ 27 h 65"/>
                  <a:gd name="T92" fmla="*/ 248 w 312"/>
                  <a:gd name="T93" fmla="*/ 13 h 65"/>
                  <a:gd name="T94" fmla="*/ 256 w 312"/>
                  <a:gd name="T95" fmla="*/ 23 h 65"/>
                  <a:gd name="T96" fmla="*/ 252 w 312"/>
                  <a:gd name="T97" fmla="*/ 37 h 65"/>
                  <a:gd name="T98" fmla="*/ 256 w 312"/>
                  <a:gd name="T99" fmla="*/ 35 h 65"/>
                  <a:gd name="T100" fmla="*/ 264 w 312"/>
                  <a:gd name="T101" fmla="*/ 17 h 65"/>
                  <a:gd name="T102" fmla="*/ 274 w 312"/>
                  <a:gd name="T103" fmla="*/ 23 h 65"/>
                  <a:gd name="T104" fmla="*/ 298 w 312"/>
                  <a:gd name="T105" fmla="*/ 29 h 65"/>
                  <a:gd name="T106" fmla="*/ 310 w 312"/>
                  <a:gd name="T107" fmla="*/ 3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2" h="65">
                    <a:moveTo>
                      <a:pt x="310" y="45"/>
                    </a:moveTo>
                    <a:lnTo>
                      <a:pt x="310" y="45"/>
                    </a:lnTo>
                    <a:lnTo>
                      <a:pt x="306" y="47"/>
                    </a:lnTo>
                    <a:lnTo>
                      <a:pt x="306" y="47"/>
                    </a:lnTo>
                    <a:lnTo>
                      <a:pt x="304" y="51"/>
                    </a:lnTo>
                    <a:lnTo>
                      <a:pt x="300" y="55"/>
                    </a:lnTo>
                    <a:lnTo>
                      <a:pt x="296" y="55"/>
                    </a:lnTo>
                    <a:lnTo>
                      <a:pt x="292" y="51"/>
                    </a:lnTo>
                    <a:lnTo>
                      <a:pt x="292" y="51"/>
                    </a:lnTo>
                    <a:lnTo>
                      <a:pt x="288" y="47"/>
                    </a:lnTo>
                    <a:lnTo>
                      <a:pt x="286" y="45"/>
                    </a:lnTo>
                    <a:lnTo>
                      <a:pt x="282" y="49"/>
                    </a:lnTo>
                    <a:lnTo>
                      <a:pt x="278" y="57"/>
                    </a:lnTo>
                    <a:lnTo>
                      <a:pt x="278" y="57"/>
                    </a:lnTo>
                    <a:lnTo>
                      <a:pt x="276" y="65"/>
                    </a:lnTo>
                    <a:lnTo>
                      <a:pt x="274" y="63"/>
                    </a:lnTo>
                    <a:lnTo>
                      <a:pt x="274" y="61"/>
                    </a:lnTo>
                    <a:lnTo>
                      <a:pt x="270" y="55"/>
                    </a:lnTo>
                    <a:lnTo>
                      <a:pt x="268" y="51"/>
                    </a:lnTo>
                    <a:lnTo>
                      <a:pt x="268" y="51"/>
                    </a:lnTo>
                    <a:lnTo>
                      <a:pt x="266" y="61"/>
                    </a:lnTo>
                    <a:lnTo>
                      <a:pt x="264" y="61"/>
                    </a:lnTo>
                    <a:lnTo>
                      <a:pt x="262" y="55"/>
                    </a:lnTo>
                    <a:lnTo>
                      <a:pt x="262" y="55"/>
                    </a:lnTo>
                    <a:lnTo>
                      <a:pt x="260" y="51"/>
                    </a:lnTo>
                    <a:lnTo>
                      <a:pt x="256" y="49"/>
                    </a:lnTo>
                    <a:lnTo>
                      <a:pt x="254" y="51"/>
                    </a:lnTo>
                    <a:lnTo>
                      <a:pt x="252" y="59"/>
                    </a:lnTo>
                    <a:lnTo>
                      <a:pt x="252" y="59"/>
                    </a:lnTo>
                    <a:lnTo>
                      <a:pt x="250" y="63"/>
                    </a:lnTo>
                    <a:lnTo>
                      <a:pt x="250" y="63"/>
                    </a:lnTo>
                    <a:lnTo>
                      <a:pt x="248" y="63"/>
                    </a:lnTo>
                    <a:lnTo>
                      <a:pt x="246" y="61"/>
                    </a:lnTo>
                    <a:lnTo>
                      <a:pt x="246" y="61"/>
                    </a:lnTo>
                    <a:lnTo>
                      <a:pt x="240" y="55"/>
                    </a:lnTo>
                    <a:lnTo>
                      <a:pt x="236" y="51"/>
                    </a:lnTo>
                    <a:lnTo>
                      <a:pt x="236" y="51"/>
                    </a:lnTo>
                    <a:lnTo>
                      <a:pt x="232" y="49"/>
                    </a:lnTo>
                    <a:lnTo>
                      <a:pt x="232" y="51"/>
                    </a:lnTo>
                    <a:lnTo>
                      <a:pt x="232" y="59"/>
                    </a:lnTo>
                    <a:lnTo>
                      <a:pt x="232" y="59"/>
                    </a:lnTo>
                    <a:lnTo>
                      <a:pt x="232" y="63"/>
                    </a:lnTo>
                    <a:lnTo>
                      <a:pt x="232" y="65"/>
                    </a:lnTo>
                    <a:lnTo>
                      <a:pt x="230" y="63"/>
                    </a:lnTo>
                    <a:lnTo>
                      <a:pt x="230" y="63"/>
                    </a:lnTo>
                    <a:lnTo>
                      <a:pt x="224" y="61"/>
                    </a:lnTo>
                    <a:lnTo>
                      <a:pt x="218" y="59"/>
                    </a:lnTo>
                    <a:lnTo>
                      <a:pt x="214" y="57"/>
                    </a:lnTo>
                    <a:lnTo>
                      <a:pt x="208" y="51"/>
                    </a:lnTo>
                    <a:lnTo>
                      <a:pt x="208" y="51"/>
                    </a:lnTo>
                    <a:lnTo>
                      <a:pt x="204" y="49"/>
                    </a:lnTo>
                    <a:lnTo>
                      <a:pt x="202" y="47"/>
                    </a:lnTo>
                    <a:lnTo>
                      <a:pt x="198" y="49"/>
                    </a:lnTo>
                    <a:lnTo>
                      <a:pt x="196" y="59"/>
                    </a:lnTo>
                    <a:lnTo>
                      <a:pt x="196" y="59"/>
                    </a:lnTo>
                    <a:lnTo>
                      <a:pt x="194" y="61"/>
                    </a:lnTo>
                    <a:lnTo>
                      <a:pt x="194" y="63"/>
                    </a:lnTo>
                    <a:lnTo>
                      <a:pt x="194" y="61"/>
                    </a:lnTo>
                    <a:lnTo>
                      <a:pt x="194" y="61"/>
                    </a:lnTo>
                    <a:lnTo>
                      <a:pt x="190" y="57"/>
                    </a:lnTo>
                    <a:lnTo>
                      <a:pt x="188" y="57"/>
                    </a:lnTo>
                    <a:lnTo>
                      <a:pt x="184" y="57"/>
                    </a:lnTo>
                    <a:lnTo>
                      <a:pt x="180" y="57"/>
                    </a:lnTo>
                    <a:lnTo>
                      <a:pt x="180" y="57"/>
                    </a:lnTo>
                    <a:lnTo>
                      <a:pt x="174" y="53"/>
                    </a:lnTo>
                    <a:lnTo>
                      <a:pt x="168" y="51"/>
                    </a:lnTo>
                    <a:lnTo>
                      <a:pt x="156" y="51"/>
                    </a:lnTo>
                    <a:lnTo>
                      <a:pt x="156" y="51"/>
                    </a:lnTo>
                    <a:lnTo>
                      <a:pt x="152" y="49"/>
                    </a:lnTo>
                    <a:lnTo>
                      <a:pt x="146" y="47"/>
                    </a:lnTo>
                    <a:lnTo>
                      <a:pt x="140" y="45"/>
                    </a:lnTo>
                    <a:lnTo>
                      <a:pt x="138" y="45"/>
                    </a:lnTo>
                    <a:lnTo>
                      <a:pt x="136" y="45"/>
                    </a:lnTo>
                    <a:lnTo>
                      <a:pt x="136" y="45"/>
                    </a:lnTo>
                    <a:lnTo>
                      <a:pt x="134" y="45"/>
                    </a:lnTo>
                    <a:lnTo>
                      <a:pt x="134" y="45"/>
                    </a:lnTo>
                    <a:lnTo>
                      <a:pt x="134" y="45"/>
                    </a:lnTo>
                    <a:lnTo>
                      <a:pt x="130" y="53"/>
                    </a:lnTo>
                    <a:lnTo>
                      <a:pt x="128" y="55"/>
                    </a:lnTo>
                    <a:lnTo>
                      <a:pt x="126" y="55"/>
                    </a:lnTo>
                    <a:lnTo>
                      <a:pt x="122" y="53"/>
                    </a:lnTo>
                    <a:lnTo>
                      <a:pt x="112" y="41"/>
                    </a:lnTo>
                    <a:lnTo>
                      <a:pt x="112" y="41"/>
                    </a:lnTo>
                    <a:lnTo>
                      <a:pt x="108" y="39"/>
                    </a:lnTo>
                    <a:lnTo>
                      <a:pt x="104" y="39"/>
                    </a:lnTo>
                    <a:lnTo>
                      <a:pt x="96" y="47"/>
                    </a:lnTo>
                    <a:lnTo>
                      <a:pt x="96" y="47"/>
                    </a:lnTo>
                    <a:lnTo>
                      <a:pt x="100" y="53"/>
                    </a:lnTo>
                    <a:lnTo>
                      <a:pt x="100" y="57"/>
                    </a:lnTo>
                    <a:lnTo>
                      <a:pt x="100" y="61"/>
                    </a:lnTo>
                    <a:lnTo>
                      <a:pt x="100" y="61"/>
                    </a:lnTo>
                    <a:lnTo>
                      <a:pt x="98" y="65"/>
                    </a:lnTo>
                    <a:lnTo>
                      <a:pt x="98" y="65"/>
                    </a:lnTo>
                    <a:lnTo>
                      <a:pt x="98" y="65"/>
                    </a:lnTo>
                    <a:lnTo>
                      <a:pt x="94" y="61"/>
                    </a:lnTo>
                    <a:lnTo>
                      <a:pt x="92" y="53"/>
                    </a:lnTo>
                    <a:lnTo>
                      <a:pt x="92" y="53"/>
                    </a:lnTo>
                    <a:lnTo>
                      <a:pt x="92" y="47"/>
                    </a:lnTo>
                    <a:lnTo>
                      <a:pt x="92" y="47"/>
                    </a:lnTo>
                    <a:lnTo>
                      <a:pt x="86" y="49"/>
                    </a:lnTo>
                    <a:lnTo>
                      <a:pt x="82" y="47"/>
                    </a:lnTo>
                    <a:lnTo>
                      <a:pt x="78" y="47"/>
                    </a:lnTo>
                    <a:lnTo>
                      <a:pt x="76" y="49"/>
                    </a:lnTo>
                    <a:lnTo>
                      <a:pt x="74" y="53"/>
                    </a:lnTo>
                    <a:lnTo>
                      <a:pt x="74" y="53"/>
                    </a:lnTo>
                    <a:lnTo>
                      <a:pt x="74" y="55"/>
                    </a:lnTo>
                    <a:lnTo>
                      <a:pt x="76" y="57"/>
                    </a:lnTo>
                    <a:lnTo>
                      <a:pt x="78" y="57"/>
                    </a:lnTo>
                    <a:lnTo>
                      <a:pt x="80" y="59"/>
                    </a:lnTo>
                    <a:lnTo>
                      <a:pt x="80" y="59"/>
                    </a:lnTo>
                    <a:lnTo>
                      <a:pt x="76" y="65"/>
                    </a:lnTo>
                    <a:lnTo>
                      <a:pt x="74" y="65"/>
                    </a:lnTo>
                    <a:lnTo>
                      <a:pt x="72" y="61"/>
                    </a:lnTo>
                    <a:lnTo>
                      <a:pt x="72" y="61"/>
                    </a:lnTo>
                    <a:lnTo>
                      <a:pt x="64" y="51"/>
                    </a:lnTo>
                    <a:lnTo>
                      <a:pt x="62" y="47"/>
                    </a:lnTo>
                    <a:lnTo>
                      <a:pt x="58" y="45"/>
                    </a:lnTo>
                    <a:lnTo>
                      <a:pt x="56" y="47"/>
                    </a:lnTo>
                    <a:lnTo>
                      <a:pt x="54" y="49"/>
                    </a:lnTo>
                    <a:lnTo>
                      <a:pt x="46" y="61"/>
                    </a:lnTo>
                    <a:lnTo>
                      <a:pt x="46" y="61"/>
                    </a:lnTo>
                    <a:lnTo>
                      <a:pt x="44" y="65"/>
                    </a:lnTo>
                    <a:lnTo>
                      <a:pt x="42" y="65"/>
                    </a:lnTo>
                    <a:lnTo>
                      <a:pt x="40" y="59"/>
                    </a:lnTo>
                    <a:lnTo>
                      <a:pt x="40" y="59"/>
                    </a:lnTo>
                    <a:lnTo>
                      <a:pt x="38" y="53"/>
                    </a:lnTo>
                    <a:lnTo>
                      <a:pt x="34" y="53"/>
                    </a:lnTo>
                    <a:lnTo>
                      <a:pt x="34" y="53"/>
                    </a:lnTo>
                    <a:lnTo>
                      <a:pt x="34" y="53"/>
                    </a:lnTo>
                    <a:lnTo>
                      <a:pt x="32" y="53"/>
                    </a:lnTo>
                    <a:lnTo>
                      <a:pt x="32" y="53"/>
                    </a:lnTo>
                    <a:lnTo>
                      <a:pt x="28" y="45"/>
                    </a:lnTo>
                    <a:lnTo>
                      <a:pt x="26" y="43"/>
                    </a:lnTo>
                    <a:lnTo>
                      <a:pt x="22" y="47"/>
                    </a:lnTo>
                    <a:lnTo>
                      <a:pt x="20" y="57"/>
                    </a:lnTo>
                    <a:lnTo>
                      <a:pt x="20" y="57"/>
                    </a:lnTo>
                    <a:lnTo>
                      <a:pt x="18" y="59"/>
                    </a:lnTo>
                    <a:lnTo>
                      <a:pt x="16" y="57"/>
                    </a:lnTo>
                    <a:lnTo>
                      <a:pt x="16" y="57"/>
                    </a:lnTo>
                    <a:lnTo>
                      <a:pt x="14" y="51"/>
                    </a:lnTo>
                    <a:lnTo>
                      <a:pt x="12" y="49"/>
                    </a:lnTo>
                    <a:lnTo>
                      <a:pt x="8" y="53"/>
                    </a:lnTo>
                    <a:lnTo>
                      <a:pt x="8" y="53"/>
                    </a:lnTo>
                    <a:lnTo>
                      <a:pt x="4" y="55"/>
                    </a:lnTo>
                    <a:lnTo>
                      <a:pt x="2" y="55"/>
                    </a:lnTo>
                    <a:lnTo>
                      <a:pt x="0" y="51"/>
                    </a:lnTo>
                    <a:lnTo>
                      <a:pt x="0" y="51"/>
                    </a:lnTo>
                    <a:lnTo>
                      <a:pt x="0" y="45"/>
                    </a:lnTo>
                    <a:lnTo>
                      <a:pt x="2" y="43"/>
                    </a:lnTo>
                    <a:lnTo>
                      <a:pt x="4" y="41"/>
                    </a:lnTo>
                    <a:lnTo>
                      <a:pt x="4" y="37"/>
                    </a:lnTo>
                    <a:lnTo>
                      <a:pt x="4" y="37"/>
                    </a:lnTo>
                    <a:lnTo>
                      <a:pt x="4" y="35"/>
                    </a:lnTo>
                    <a:lnTo>
                      <a:pt x="2" y="33"/>
                    </a:lnTo>
                    <a:lnTo>
                      <a:pt x="0" y="33"/>
                    </a:lnTo>
                    <a:lnTo>
                      <a:pt x="0" y="27"/>
                    </a:lnTo>
                    <a:lnTo>
                      <a:pt x="0" y="27"/>
                    </a:lnTo>
                    <a:lnTo>
                      <a:pt x="0" y="23"/>
                    </a:lnTo>
                    <a:lnTo>
                      <a:pt x="2" y="21"/>
                    </a:lnTo>
                    <a:lnTo>
                      <a:pt x="6" y="23"/>
                    </a:lnTo>
                    <a:lnTo>
                      <a:pt x="6" y="25"/>
                    </a:lnTo>
                    <a:lnTo>
                      <a:pt x="6" y="25"/>
                    </a:lnTo>
                    <a:lnTo>
                      <a:pt x="8" y="29"/>
                    </a:lnTo>
                    <a:lnTo>
                      <a:pt x="10" y="31"/>
                    </a:lnTo>
                    <a:lnTo>
                      <a:pt x="14" y="29"/>
                    </a:lnTo>
                    <a:lnTo>
                      <a:pt x="18" y="25"/>
                    </a:lnTo>
                    <a:lnTo>
                      <a:pt x="20" y="21"/>
                    </a:lnTo>
                    <a:lnTo>
                      <a:pt x="20" y="21"/>
                    </a:lnTo>
                    <a:lnTo>
                      <a:pt x="22" y="19"/>
                    </a:lnTo>
                    <a:lnTo>
                      <a:pt x="20" y="17"/>
                    </a:lnTo>
                    <a:lnTo>
                      <a:pt x="18" y="6"/>
                    </a:lnTo>
                    <a:lnTo>
                      <a:pt x="18" y="6"/>
                    </a:lnTo>
                    <a:lnTo>
                      <a:pt x="20" y="4"/>
                    </a:lnTo>
                    <a:lnTo>
                      <a:pt x="24" y="4"/>
                    </a:lnTo>
                    <a:lnTo>
                      <a:pt x="28" y="8"/>
                    </a:lnTo>
                    <a:lnTo>
                      <a:pt x="36" y="21"/>
                    </a:lnTo>
                    <a:lnTo>
                      <a:pt x="36" y="21"/>
                    </a:lnTo>
                    <a:lnTo>
                      <a:pt x="46" y="35"/>
                    </a:lnTo>
                    <a:lnTo>
                      <a:pt x="48" y="37"/>
                    </a:lnTo>
                    <a:lnTo>
                      <a:pt x="52" y="37"/>
                    </a:lnTo>
                    <a:lnTo>
                      <a:pt x="54" y="37"/>
                    </a:lnTo>
                    <a:lnTo>
                      <a:pt x="58" y="31"/>
                    </a:lnTo>
                    <a:lnTo>
                      <a:pt x="58" y="31"/>
                    </a:lnTo>
                    <a:lnTo>
                      <a:pt x="58" y="31"/>
                    </a:lnTo>
                    <a:lnTo>
                      <a:pt x="62" y="29"/>
                    </a:lnTo>
                    <a:lnTo>
                      <a:pt x="66" y="29"/>
                    </a:lnTo>
                    <a:lnTo>
                      <a:pt x="66" y="29"/>
                    </a:lnTo>
                    <a:lnTo>
                      <a:pt x="64" y="25"/>
                    </a:lnTo>
                    <a:lnTo>
                      <a:pt x="64" y="21"/>
                    </a:lnTo>
                    <a:lnTo>
                      <a:pt x="64" y="21"/>
                    </a:lnTo>
                    <a:lnTo>
                      <a:pt x="64" y="10"/>
                    </a:lnTo>
                    <a:lnTo>
                      <a:pt x="64" y="0"/>
                    </a:lnTo>
                    <a:lnTo>
                      <a:pt x="64" y="0"/>
                    </a:lnTo>
                    <a:lnTo>
                      <a:pt x="66" y="0"/>
                    </a:lnTo>
                    <a:lnTo>
                      <a:pt x="68" y="0"/>
                    </a:lnTo>
                    <a:lnTo>
                      <a:pt x="72" y="6"/>
                    </a:lnTo>
                    <a:lnTo>
                      <a:pt x="72" y="6"/>
                    </a:lnTo>
                    <a:lnTo>
                      <a:pt x="74" y="15"/>
                    </a:lnTo>
                    <a:lnTo>
                      <a:pt x="74" y="15"/>
                    </a:lnTo>
                    <a:lnTo>
                      <a:pt x="78" y="10"/>
                    </a:lnTo>
                    <a:lnTo>
                      <a:pt x="82" y="13"/>
                    </a:lnTo>
                    <a:lnTo>
                      <a:pt x="90" y="19"/>
                    </a:lnTo>
                    <a:lnTo>
                      <a:pt x="98" y="25"/>
                    </a:lnTo>
                    <a:lnTo>
                      <a:pt x="102" y="25"/>
                    </a:lnTo>
                    <a:lnTo>
                      <a:pt x="106" y="23"/>
                    </a:lnTo>
                    <a:lnTo>
                      <a:pt x="106" y="23"/>
                    </a:lnTo>
                    <a:lnTo>
                      <a:pt x="108" y="21"/>
                    </a:lnTo>
                    <a:lnTo>
                      <a:pt x="112" y="25"/>
                    </a:lnTo>
                    <a:lnTo>
                      <a:pt x="112" y="25"/>
                    </a:lnTo>
                    <a:lnTo>
                      <a:pt x="114" y="27"/>
                    </a:lnTo>
                    <a:lnTo>
                      <a:pt x="116" y="25"/>
                    </a:lnTo>
                    <a:lnTo>
                      <a:pt x="116" y="25"/>
                    </a:lnTo>
                    <a:lnTo>
                      <a:pt x="120" y="17"/>
                    </a:lnTo>
                    <a:lnTo>
                      <a:pt x="120" y="15"/>
                    </a:lnTo>
                    <a:lnTo>
                      <a:pt x="122" y="15"/>
                    </a:lnTo>
                    <a:lnTo>
                      <a:pt x="126" y="21"/>
                    </a:lnTo>
                    <a:lnTo>
                      <a:pt x="128" y="33"/>
                    </a:lnTo>
                    <a:lnTo>
                      <a:pt x="128" y="33"/>
                    </a:lnTo>
                    <a:lnTo>
                      <a:pt x="130" y="37"/>
                    </a:lnTo>
                    <a:lnTo>
                      <a:pt x="132" y="39"/>
                    </a:lnTo>
                    <a:lnTo>
                      <a:pt x="132" y="39"/>
                    </a:lnTo>
                    <a:lnTo>
                      <a:pt x="134" y="39"/>
                    </a:lnTo>
                    <a:lnTo>
                      <a:pt x="134" y="39"/>
                    </a:lnTo>
                    <a:lnTo>
                      <a:pt x="140" y="33"/>
                    </a:lnTo>
                    <a:lnTo>
                      <a:pt x="144" y="31"/>
                    </a:lnTo>
                    <a:lnTo>
                      <a:pt x="150" y="27"/>
                    </a:lnTo>
                    <a:lnTo>
                      <a:pt x="154" y="17"/>
                    </a:lnTo>
                    <a:lnTo>
                      <a:pt x="154" y="17"/>
                    </a:lnTo>
                    <a:lnTo>
                      <a:pt x="156" y="15"/>
                    </a:lnTo>
                    <a:lnTo>
                      <a:pt x="158" y="17"/>
                    </a:lnTo>
                    <a:lnTo>
                      <a:pt x="158" y="17"/>
                    </a:lnTo>
                    <a:lnTo>
                      <a:pt x="166" y="23"/>
                    </a:lnTo>
                    <a:lnTo>
                      <a:pt x="170" y="27"/>
                    </a:lnTo>
                    <a:lnTo>
                      <a:pt x="174" y="35"/>
                    </a:lnTo>
                    <a:lnTo>
                      <a:pt x="174" y="35"/>
                    </a:lnTo>
                    <a:lnTo>
                      <a:pt x="176" y="41"/>
                    </a:lnTo>
                    <a:lnTo>
                      <a:pt x="178" y="41"/>
                    </a:lnTo>
                    <a:lnTo>
                      <a:pt x="178" y="41"/>
                    </a:lnTo>
                    <a:lnTo>
                      <a:pt x="178" y="41"/>
                    </a:lnTo>
                    <a:lnTo>
                      <a:pt x="182" y="35"/>
                    </a:lnTo>
                    <a:lnTo>
                      <a:pt x="186" y="35"/>
                    </a:lnTo>
                    <a:lnTo>
                      <a:pt x="190" y="35"/>
                    </a:lnTo>
                    <a:lnTo>
                      <a:pt x="194" y="31"/>
                    </a:lnTo>
                    <a:lnTo>
                      <a:pt x="194" y="31"/>
                    </a:lnTo>
                    <a:lnTo>
                      <a:pt x="194" y="25"/>
                    </a:lnTo>
                    <a:lnTo>
                      <a:pt x="194" y="21"/>
                    </a:lnTo>
                    <a:lnTo>
                      <a:pt x="194" y="15"/>
                    </a:lnTo>
                    <a:lnTo>
                      <a:pt x="194" y="15"/>
                    </a:lnTo>
                    <a:lnTo>
                      <a:pt x="196" y="13"/>
                    </a:lnTo>
                    <a:lnTo>
                      <a:pt x="196" y="15"/>
                    </a:lnTo>
                    <a:lnTo>
                      <a:pt x="198" y="21"/>
                    </a:lnTo>
                    <a:lnTo>
                      <a:pt x="198" y="21"/>
                    </a:lnTo>
                    <a:lnTo>
                      <a:pt x="202" y="19"/>
                    </a:lnTo>
                    <a:lnTo>
                      <a:pt x="202" y="19"/>
                    </a:lnTo>
                    <a:lnTo>
                      <a:pt x="208" y="17"/>
                    </a:lnTo>
                    <a:lnTo>
                      <a:pt x="212" y="17"/>
                    </a:lnTo>
                    <a:lnTo>
                      <a:pt x="218" y="21"/>
                    </a:lnTo>
                    <a:lnTo>
                      <a:pt x="222" y="29"/>
                    </a:lnTo>
                    <a:lnTo>
                      <a:pt x="222" y="29"/>
                    </a:lnTo>
                    <a:lnTo>
                      <a:pt x="224" y="35"/>
                    </a:lnTo>
                    <a:lnTo>
                      <a:pt x="226" y="37"/>
                    </a:lnTo>
                    <a:lnTo>
                      <a:pt x="228" y="35"/>
                    </a:lnTo>
                    <a:lnTo>
                      <a:pt x="228" y="35"/>
                    </a:lnTo>
                    <a:lnTo>
                      <a:pt x="228" y="31"/>
                    </a:lnTo>
                    <a:lnTo>
                      <a:pt x="228" y="29"/>
                    </a:lnTo>
                    <a:lnTo>
                      <a:pt x="228" y="23"/>
                    </a:lnTo>
                    <a:lnTo>
                      <a:pt x="228" y="23"/>
                    </a:lnTo>
                    <a:lnTo>
                      <a:pt x="226" y="15"/>
                    </a:lnTo>
                    <a:lnTo>
                      <a:pt x="228" y="10"/>
                    </a:lnTo>
                    <a:lnTo>
                      <a:pt x="228" y="10"/>
                    </a:lnTo>
                    <a:lnTo>
                      <a:pt x="232" y="8"/>
                    </a:lnTo>
                    <a:lnTo>
                      <a:pt x="234" y="10"/>
                    </a:lnTo>
                    <a:lnTo>
                      <a:pt x="234" y="15"/>
                    </a:lnTo>
                    <a:lnTo>
                      <a:pt x="234" y="15"/>
                    </a:lnTo>
                    <a:lnTo>
                      <a:pt x="236" y="23"/>
                    </a:lnTo>
                    <a:lnTo>
                      <a:pt x="238" y="27"/>
                    </a:lnTo>
                    <a:lnTo>
                      <a:pt x="240" y="27"/>
                    </a:lnTo>
                    <a:lnTo>
                      <a:pt x="242" y="27"/>
                    </a:lnTo>
                    <a:lnTo>
                      <a:pt x="244" y="15"/>
                    </a:lnTo>
                    <a:lnTo>
                      <a:pt x="244" y="15"/>
                    </a:lnTo>
                    <a:lnTo>
                      <a:pt x="246" y="13"/>
                    </a:lnTo>
                    <a:lnTo>
                      <a:pt x="248" y="13"/>
                    </a:lnTo>
                    <a:lnTo>
                      <a:pt x="248" y="13"/>
                    </a:lnTo>
                    <a:lnTo>
                      <a:pt x="250" y="17"/>
                    </a:lnTo>
                    <a:lnTo>
                      <a:pt x="252" y="19"/>
                    </a:lnTo>
                    <a:lnTo>
                      <a:pt x="256" y="21"/>
                    </a:lnTo>
                    <a:lnTo>
                      <a:pt x="256" y="21"/>
                    </a:lnTo>
                    <a:lnTo>
                      <a:pt x="256" y="23"/>
                    </a:lnTo>
                    <a:lnTo>
                      <a:pt x="256" y="27"/>
                    </a:lnTo>
                    <a:lnTo>
                      <a:pt x="254" y="29"/>
                    </a:lnTo>
                    <a:lnTo>
                      <a:pt x="256" y="35"/>
                    </a:lnTo>
                    <a:lnTo>
                      <a:pt x="256" y="35"/>
                    </a:lnTo>
                    <a:lnTo>
                      <a:pt x="254" y="37"/>
                    </a:lnTo>
                    <a:lnTo>
                      <a:pt x="252" y="37"/>
                    </a:lnTo>
                    <a:lnTo>
                      <a:pt x="248" y="35"/>
                    </a:lnTo>
                    <a:lnTo>
                      <a:pt x="248" y="35"/>
                    </a:lnTo>
                    <a:lnTo>
                      <a:pt x="252" y="39"/>
                    </a:lnTo>
                    <a:lnTo>
                      <a:pt x="254" y="39"/>
                    </a:lnTo>
                    <a:lnTo>
                      <a:pt x="256" y="35"/>
                    </a:lnTo>
                    <a:lnTo>
                      <a:pt x="256" y="35"/>
                    </a:lnTo>
                    <a:lnTo>
                      <a:pt x="260" y="33"/>
                    </a:lnTo>
                    <a:lnTo>
                      <a:pt x="262" y="33"/>
                    </a:lnTo>
                    <a:lnTo>
                      <a:pt x="264" y="29"/>
                    </a:lnTo>
                    <a:lnTo>
                      <a:pt x="264" y="21"/>
                    </a:lnTo>
                    <a:lnTo>
                      <a:pt x="264" y="21"/>
                    </a:lnTo>
                    <a:lnTo>
                      <a:pt x="264" y="17"/>
                    </a:lnTo>
                    <a:lnTo>
                      <a:pt x="264" y="15"/>
                    </a:lnTo>
                    <a:lnTo>
                      <a:pt x="268" y="19"/>
                    </a:lnTo>
                    <a:lnTo>
                      <a:pt x="268" y="19"/>
                    </a:lnTo>
                    <a:lnTo>
                      <a:pt x="270" y="21"/>
                    </a:lnTo>
                    <a:lnTo>
                      <a:pt x="272" y="23"/>
                    </a:lnTo>
                    <a:lnTo>
                      <a:pt x="274" y="23"/>
                    </a:lnTo>
                    <a:lnTo>
                      <a:pt x="276" y="21"/>
                    </a:lnTo>
                    <a:lnTo>
                      <a:pt x="276" y="21"/>
                    </a:lnTo>
                    <a:lnTo>
                      <a:pt x="282" y="19"/>
                    </a:lnTo>
                    <a:lnTo>
                      <a:pt x="288" y="19"/>
                    </a:lnTo>
                    <a:lnTo>
                      <a:pt x="292" y="23"/>
                    </a:lnTo>
                    <a:lnTo>
                      <a:pt x="298" y="29"/>
                    </a:lnTo>
                    <a:lnTo>
                      <a:pt x="298" y="29"/>
                    </a:lnTo>
                    <a:lnTo>
                      <a:pt x="300" y="35"/>
                    </a:lnTo>
                    <a:lnTo>
                      <a:pt x="304" y="37"/>
                    </a:lnTo>
                    <a:lnTo>
                      <a:pt x="306" y="37"/>
                    </a:lnTo>
                    <a:lnTo>
                      <a:pt x="310" y="35"/>
                    </a:lnTo>
                    <a:lnTo>
                      <a:pt x="310" y="35"/>
                    </a:lnTo>
                    <a:lnTo>
                      <a:pt x="312" y="37"/>
                    </a:lnTo>
                    <a:lnTo>
                      <a:pt x="312" y="37"/>
                    </a:lnTo>
                    <a:lnTo>
                      <a:pt x="310" y="45"/>
                    </a:lnTo>
                    <a:lnTo>
                      <a:pt x="31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0" name="Freeform 1286">
                <a:extLst>
                  <a:ext uri="{FF2B5EF4-FFF2-40B4-BE49-F238E27FC236}">
                    <a16:creationId xmlns:a16="http://schemas.microsoft.com/office/drawing/2014/main" id="{DD1492D8-F7CE-4352-A717-A1B85224E5B4}"/>
                  </a:ext>
                </a:extLst>
              </p:cNvPr>
              <p:cNvSpPr>
                <a:spLocks/>
              </p:cNvSpPr>
              <p:nvPr/>
            </p:nvSpPr>
            <p:spPr bwMode="auto">
              <a:xfrm>
                <a:off x="4362" y="1872"/>
                <a:ext cx="228" cy="72"/>
              </a:xfrm>
              <a:custGeom>
                <a:avLst/>
                <a:gdLst>
                  <a:gd name="T0" fmla="*/ 88 w 228"/>
                  <a:gd name="T1" fmla="*/ 6 h 72"/>
                  <a:gd name="T2" fmla="*/ 98 w 228"/>
                  <a:gd name="T3" fmla="*/ 16 h 72"/>
                  <a:gd name="T4" fmla="*/ 106 w 228"/>
                  <a:gd name="T5" fmla="*/ 12 h 72"/>
                  <a:gd name="T6" fmla="*/ 116 w 228"/>
                  <a:gd name="T7" fmla="*/ 12 h 72"/>
                  <a:gd name="T8" fmla="*/ 122 w 228"/>
                  <a:gd name="T9" fmla="*/ 16 h 72"/>
                  <a:gd name="T10" fmla="*/ 124 w 228"/>
                  <a:gd name="T11" fmla="*/ 2 h 72"/>
                  <a:gd name="T12" fmla="*/ 132 w 228"/>
                  <a:gd name="T13" fmla="*/ 10 h 72"/>
                  <a:gd name="T14" fmla="*/ 142 w 228"/>
                  <a:gd name="T15" fmla="*/ 2 h 72"/>
                  <a:gd name="T16" fmla="*/ 154 w 228"/>
                  <a:gd name="T17" fmla="*/ 24 h 72"/>
                  <a:gd name="T18" fmla="*/ 160 w 228"/>
                  <a:gd name="T19" fmla="*/ 30 h 72"/>
                  <a:gd name="T20" fmla="*/ 166 w 228"/>
                  <a:gd name="T21" fmla="*/ 22 h 72"/>
                  <a:gd name="T22" fmla="*/ 172 w 228"/>
                  <a:gd name="T23" fmla="*/ 6 h 72"/>
                  <a:gd name="T24" fmla="*/ 182 w 228"/>
                  <a:gd name="T25" fmla="*/ 12 h 72"/>
                  <a:gd name="T26" fmla="*/ 198 w 228"/>
                  <a:gd name="T27" fmla="*/ 16 h 72"/>
                  <a:gd name="T28" fmla="*/ 204 w 228"/>
                  <a:gd name="T29" fmla="*/ 18 h 72"/>
                  <a:gd name="T30" fmla="*/ 208 w 228"/>
                  <a:gd name="T31" fmla="*/ 28 h 72"/>
                  <a:gd name="T32" fmla="*/ 220 w 228"/>
                  <a:gd name="T33" fmla="*/ 42 h 72"/>
                  <a:gd name="T34" fmla="*/ 226 w 228"/>
                  <a:gd name="T35" fmla="*/ 52 h 72"/>
                  <a:gd name="T36" fmla="*/ 216 w 228"/>
                  <a:gd name="T37" fmla="*/ 52 h 72"/>
                  <a:gd name="T38" fmla="*/ 214 w 228"/>
                  <a:gd name="T39" fmla="*/ 54 h 72"/>
                  <a:gd name="T40" fmla="*/ 206 w 228"/>
                  <a:gd name="T41" fmla="*/ 56 h 72"/>
                  <a:gd name="T42" fmla="*/ 200 w 228"/>
                  <a:gd name="T43" fmla="*/ 62 h 72"/>
                  <a:gd name="T44" fmla="*/ 186 w 228"/>
                  <a:gd name="T45" fmla="*/ 42 h 72"/>
                  <a:gd name="T46" fmla="*/ 182 w 228"/>
                  <a:gd name="T47" fmla="*/ 44 h 72"/>
                  <a:gd name="T48" fmla="*/ 184 w 228"/>
                  <a:gd name="T49" fmla="*/ 56 h 72"/>
                  <a:gd name="T50" fmla="*/ 172 w 228"/>
                  <a:gd name="T51" fmla="*/ 48 h 72"/>
                  <a:gd name="T52" fmla="*/ 164 w 228"/>
                  <a:gd name="T53" fmla="*/ 46 h 72"/>
                  <a:gd name="T54" fmla="*/ 166 w 228"/>
                  <a:gd name="T55" fmla="*/ 64 h 72"/>
                  <a:gd name="T56" fmla="*/ 162 w 228"/>
                  <a:gd name="T57" fmla="*/ 64 h 72"/>
                  <a:gd name="T58" fmla="*/ 150 w 228"/>
                  <a:gd name="T59" fmla="*/ 58 h 72"/>
                  <a:gd name="T60" fmla="*/ 138 w 228"/>
                  <a:gd name="T61" fmla="*/ 58 h 72"/>
                  <a:gd name="T62" fmla="*/ 114 w 228"/>
                  <a:gd name="T63" fmla="*/ 48 h 72"/>
                  <a:gd name="T64" fmla="*/ 98 w 228"/>
                  <a:gd name="T65" fmla="*/ 58 h 72"/>
                  <a:gd name="T66" fmla="*/ 88 w 228"/>
                  <a:gd name="T67" fmla="*/ 54 h 72"/>
                  <a:gd name="T68" fmla="*/ 74 w 228"/>
                  <a:gd name="T69" fmla="*/ 60 h 72"/>
                  <a:gd name="T70" fmla="*/ 62 w 228"/>
                  <a:gd name="T71" fmla="*/ 64 h 72"/>
                  <a:gd name="T72" fmla="*/ 54 w 228"/>
                  <a:gd name="T73" fmla="*/ 60 h 72"/>
                  <a:gd name="T74" fmla="*/ 48 w 228"/>
                  <a:gd name="T75" fmla="*/ 38 h 72"/>
                  <a:gd name="T76" fmla="*/ 40 w 228"/>
                  <a:gd name="T77" fmla="*/ 48 h 72"/>
                  <a:gd name="T78" fmla="*/ 34 w 228"/>
                  <a:gd name="T79" fmla="*/ 48 h 72"/>
                  <a:gd name="T80" fmla="*/ 30 w 228"/>
                  <a:gd name="T81" fmla="*/ 62 h 72"/>
                  <a:gd name="T82" fmla="*/ 22 w 228"/>
                  <a:gd name="T83" fmla="*/ 56 h 72"/>
                  <a:gd name="T84" fmla="*/ 8 w 228"/>
                  <a:gd name="T85" fmla="*/ 58 h 72"/>
                  <a:gd name="T86" fmla="*/ 0 w 228"/>
                  <a:gd name="T87" fmla="*/ 30 h 72"/>
                  <a:gd name="T88" fmla="*/ 6 w 228"/>
                  <a:gd name="T89" fmla="*/ 20 h 72"/>
                  <a:gd name="T90" fmla="*/ 8 w 228"/>
                  <a:gd name="T91" fmla="*/ 36 h 72"/>
                  <a:gd name="T92" fmla="*/ 12 w 228"/>
                  <a:gd name="T93" fmla="*/ 44 h 72"/>
                  <a:gd name="T94" fmla="*/ 16 w 228"/>
                  <a:gd name="T95" fmla="*/ 14 h 72"/>
                  <a:gd name="T96" fmla="*/ 28 w 228"/>
                  <a:gd name="T97" fmla="*/ 14 h 72"/>
                  <a:gd name="T98" fmla="*/ 48 w 228"/>
                  <a:gd name="T99" fmla="*/ 14 h 72"/>
                  <a:gd name="T100" fmla="*/ 60 w 228"/>
                  <a:gd name="T101" fmla="*/ 12 h 72"/>
                  <a:gd name="T102" fmla="*/ 66 w 228"/>
                  <a:gd name="T103" fmla="*/ 20 h 72"/>
                  <a:gd name="T104" fmla="*/ 80 w 228"/>
                  <a:gd name="T105"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72">
                    <a:moveTo>
                      <a:pt x="84" y="20"/>
                    </a:moveTo>
                    <a:lnTo>
                      <a:pt x="84" y="20"/>
                    </a:lnTo>
                    <a:lnTo>
                      <a:pt x="82" y="8"/>
                    </a:lnTo>
                    <a:lnTo>
                      <a:pt x="84" y="6"/>
                    </a:lnTo>
                    <a:lnTo>
                      <a:pt x="88" y="6"/>
                    </a:lnTo>
                    <a:lnTo>
                      <a:pt x="88" y="6"/>
                    </a:lnTo>
                    <a:lnTo>
                      <a:pt x="90" y="8"/>
                    </a:lnTo>
                    <a:lnTo>
                      <a:pt x="94" y="10"/>
                    </a:lnTo>
                    <a:lnTo>
                      <a:pt x="96" y="12"/>
                    </a:lnTo>
                    <a:lnTo>
                      <a:pt x="98" y="16"/>
                    </a:lnTo>
                    <a:lnTo>
                      <a:pt x="98" y="16"/>
                    </a:lnTo>
                    <a:lnTo>
                      <a:pt x="100" y="18"/>
                    </a:lnTo>
                    <a:lnTo>
                      <a:pt x="102" y="16"/>
                    </a:lnTo>
                    <a:lnTo>
                      <a:pt x="102" y="16"/>
                    </a:lnTo>
                    <a:lnTo>
                      <a:pt x="106" y="12"/>
                    </a:lnTo>
                    <a:lnTo>
                      <a:pt x="106" y="12"/>
                    </a:lnTo>
                    <a:lnTo>
                      <a:pt x="108" y="12"/>
                    </a:lnTo>
                    <a:lnTo>
                      <a:pt x="114" y="26"/>
                    </a:lnTo>
                    <a:lnTo>
                      <a:pt x="114" y="26"/>
                    </a:lnTo>
                    <a:lnTo>
                      <a:pt x="116" y="12"/>
                    </a:lnTo>
                    <a:lnTo>
                      <a:pt x="116" y="10"/>
                    </a:lnTo>
                    <a:lnTo>
                      <a:pt x="118" y="10"/>
                    </a:lnTo>
                    <a:lnTo>
                      <a:pt x="120" y="14"/>
                    </a:lnTo>
                    <a:lnTo>
                      <a:pt x="120" y="14"/>
                    </a:lnTo>
                    <a:lnTo>
                      <a:pt x="122" y="16"/>
                    </a:lnTo>
                    <a:lnTo>
                      <a:pt x="122" y="16"/>
                    </a:lnTo>
                    <a:lnTo>
                      <a:pt x="122" y="16"/>
                    </a:lnTo>
                    <a:lnTo>
                      <a:pt x="124" y="14"/>
                    </a:lnTo>
                    <a:lnTo>
                      <a:pt x="124" y="8"/>
                    </a:lnTo>
                    <a:lnTo>
                      <a:pt x="124" y="2"/>
                    </a:lnTo>
                    <a:lnTo>
                      <a:pt x="126" y="2"/>
                    </a:lnTo>
                    <a:lnTo>
                      <a:pt x="128" y="6"/>
                    </a:lnTo>
                    <a:lnTo>
                      <a:pt x="128" y="6"/>
                    </a:lnTo>
                    <a:lnTo>
                      <a:pt x="130" y="12"/>
                    </a:lnTo>
                    <a:lnTo>
                      <a:pt x="132" y="10"/>
                    </a:lnTo>
                    <a:lnTo>
                      <a:pt x="136" y="2"/>
                    </a:lnTo>
                    <a:lnTo>
                      <a:pt x="136" y="2"/>
                    </a:lnTo>
                    <a:lnTo>
                      <a:pt x="138" y="0"/>
                    </a:lnTo>
                    <a:lnTo>
                      <a:pt x="140" y="0"/>
                    </a:lnTo>
                    <a:lnTo>
                      <a:pt x="142" y="2"/>
                    </a:lnTo>
                    <a:lnTo>
                      <a:pt x="144" y="6"/>
                    </a:lnTo>
                    <a:lnTo>
                      <a:pt x="144" y="6"/>
                    </a:lnTo>
                    <a:lnTo>
                      <a:pt x="150" y="14"/>
                    </a:lnTo>
                    <a:lnTo>
                      <a:pt x="152" y="18"/>
                    </a:lnTo>
                    <a:lnTo>
                      <a:pt x="154" y="24"/>
                    </a:lnTo>
                    <a:lnTo>
                      <a:pt x="154" y="24"/>
                    </a:lnTo>
                    <a:lnTo>
                      <a:pt x="156" y="30"/>
                    </a:lnTo>
                    <a:lnTo>
                      <a:pt x="158" y="30"/>
                    </a:lnTo>
                    <a:lnTo>
                      <a:pt x="160" y="30"/>
                    </a:lnTo>
                    <a:lnTo>
                      <a:pt x="160" y="30"/>
                    </a:lnTo>
                    <a:lnTo>
                      <a:pt x="164" y="30"/>
                    </a:lnTo>
                    <a:lnTo>
                      <a:pt x="166" y="30"/>
                    </a:lnTo>
                    <a:lnTo>
                      <a:pt x="166" y="30"/>
                    </a:lnTo>
                    <a:lnTo>
                      <a:pt x="166" y="26"/>
                    </a:lnTo>
                    <a:lnTo>
                      <a:pt x="166" y="22"/>
                    </a:lnTo>
                    <a:lnTo>
                      <a:pt x="164" y="16"/>
                    </a:lnTo>
                    <a:lnTo>
                      <a:pt x="166" y="12"/>
                    </a:lnTo>
                    <a:lnTo>
                      <a:pt x="166" y="12"/>
                    </a:lnTo>
                    <a:lnTo>
                      <a:pt x="168" y="8"/>
                    </a:lnTo>
                    <a:lnTo>
                      <a:pt x="172" y="6"/>
                    </a:lnTo>
                    <a:lnTo>
                      <a:pt x="174" y="8"/>
                    </a:lnTo>
                    <a:lnTo>
                      <a:pt x="176" y="10"/>
                    </a:lnTo>
                    <a:lnTo>
                      <a:pt x="176" y="10"/>
                    </a:lnTo>
                    <a:lnTo>
                      <a:pt x="180" y="12"/>
                    </a:lnTo>
                    <a:lnTo>
                      <a:pt x="182" y="12"/>
                    </a:lnTo>
                    <a:lnTo>
                      <a:pt x="186" y="10"/>
                    </a:lnTo>
                    <a:lnTo>
                      <a:pt x="186" y="10"/>
                    </a:lnTo>
                    <a:lnTo>
                      <a:pt x="192" y="8"/>
                    </a:lnTo>
                    <a:lnTo>
                      <a:pt x="196" y="10"/>
                    </a:lnTo>
                    <a:lnTo>
                      <a:pt x="198" y="16"/>
                    </a:lnTo>
                    <a:lnTo>
                      <a:pt x="198" y="16"/>
                    </a:lnTo>
                    <a:lnTo>
                      <a:pt x="200" y="18"/>
                    </a:lnTo>
                    <a:lnTo>
                      <a:pt x="200" y="18"/>
                    </a:lnTo>
                    <a:lnTo>
                      <a:pt x="204" y="18"/>
                    </a:lnTo>
                    <a:lnTo>
                      <a:pt x="204" y="18"/>
                    </a:lnTo>
                    <a:lnTo>
                      <a:pt x="206" y="16"/>
                    </a:lnTo>
                    <a:lnTo>
                      <a:pt x="208" y="16"/>
                    </a:lnTo>
                    <a:lnTo>
                      <a:pt x="208" y="20"/>
                    </a:lnTo>
                    <a:lnTo>
                      <a:pt x="208" y="28"/>
                    </a:lnTo>
                    <a:lnTo>
                      <a:pt x="208" y="28"/>
                    </a:lnTo>
                    <a:lnTo>
                      <a:pt x="208" y="34"/>
                    </a:lnTo>
                    <a:lnTo>
                      <a:pt x="210" y="36"/>
                    </a:lnTo>
                    <a:lnTo>
                      <a:pt x="210" y="36"/>
                    </a:lnTo>
                    <a:lnTo>
                      <a:pt x="216" y="40"/>
                    </a:lnTo>
                    <a:lnTo>
                      <a:pt x="220" y="42"/>
                    </a:lnTo>
                    <a:lnTo>
                      <a:pt x="220" y="42"/>
                    </a:lnTo>
                    <a:lnTo>
                      <a:pt x="222" y="44"/>
                    </a:lnTo>
                    <a:lnTo>
                      <a:pt x="224" y="48"/>
                    </a:lnTo>
                    <a:lnTo>
                      <a:pt x="226" y="52"/>
                    </a:lnTo>
                    <a:lnTo>
                      <a:pt x="226" y="52"/>
                    </a:lnTo>
                    <a:lnTo>
                      <a:pt x="228" y="52"/>
                    </a:lnTo>
                    <a:lnTo>
                      <a:pt x="228" y="52"/>
                    </a:lnTo>
                    <a:lnTo>
                      <a:pt x="224" y="56"/>
                    </a:lnTo>
                    <a:lnTo>
                      <a:pt x="222" y="56"/>
                    </a:lnTo>
                    <a:lnTo>
                      <a:pt x="216" y="52"/>
                    </a:lnTo>
                    <a:lnTo>
                      <a:pt x="216" y="52"/>
                    </a:lnTo>
                    <a:lnTo>
                      <a:pt x="214" y="48"/>
                    </a:lnTo>
                    <a:lnTo>
                      <a:pt x="214" y="50"/>
                    </a:lnTo>
                    <a:lnTo>
                      <a:pt x="214" y="54"/>
                    </a:lnTo>
                    <a:lnTo>
                      <a:pt x="214" y="54"/>
                    </a:lnTo>
                    <a:lnTo>
                      <a:pt x="212" y="58"/>
                    </a:lnTo>
                    <a:lnTo>
                      <a:pt x="212" y="60"/>
                    </a:lnTo>
                    <a:lnTo>
                      <a:pt x="208" y="58"/>
                    </a:lnTo>
                    <a:lnTo>
                      <a:pt x="208" y="58"/>
                    </a:lnTo>
                    <a:lnTo>
                      <a:pt x="206" y="56"/>
                    </a:lnTo>
                    <a:lnTo>
                      <a:pt x="204" y="58"/>
                    </a:lnTo>
                    <a:lnTo>
                      <a:pt x="202" y="62"/>
                    </a:lnTo>
                    <a:lnTo>
                      <a:pt x="202" y="62"/>
                    </a:lnTo>
                    <a:lnTo>
                      <a:pt x="200" y="64"/>
                    </a:lnTo>
                    <a:lnTo>
                      <a:pt x="200" y="62"/>
                    </a:lnTo>
                    <a:lnTo>
                      <a:pt x="200" y="62"/>
                    </a:lnTo>
                    <a:lnTo>
                      <a:pt x="196" y="54"/>
                    </a:lnTo>
                    <a:lnTo>
                      <a:pt x="192" y="50"/>
                    </a:lnTo>
                    <a:lnTo>
                      <a:pt x="186" y="42"/>
                    </a:lnTo>
                    <a:lnTo>
                      <a:pt x="186" y="42"/>
                    </a:lnTo>
                    <a:lnTo>
                      <a:pt x="184" y="40"/>
                    </a:lnTo>
                    <a:lnTo>
                      <a:pt x="184" y="38"/>
                    </a:lnTo>
                    <a:lnTo>
                      <a:pt x="182" y="40"/>
                    </a:lnTo>
                    <a:lnTo>
                      <a:pt x="182" y="40"/>
                    </a:lnTo>
                    <a:lnTo>
                      <a:pt x="182" y="44"/>
                    </a:lnTo>
                    <a:lnTo>
                      <a:pt x="182" y="50"/>
                    </a:lnTo>
                    <a:lnTo>
                      <a:pt x="182" y="50"/>
                    </a:lnTo>
                    <a:lnTo>
                      <a:pt x="184" y="52"/>
                    </a:lnTo>
                    <a:lnTo>
                      <a:pt x="184" y="56"/>
                    </a:lnTo>
                    <a:lnTo>
                      <a:pt x="184" y="56"/>
                    </a:lnTo>
                    <a:lnTo>
                      <a:pt x="182" y="56"/>
                    </a:lnTo>
                    <a:lnTo>
                      <a:pt x="180" y="56"/>
                    </a:lnTo>
                    <a:lnTo>
                      <a:pt x="180" y="56"/>
                    </a:lnTo>
                    <a:lnTo>
                      <a:pt x="174" y="50"/>
                    </a:lnTo>
                    <a:lnTo>
                      <a:pt x="172" y="48"/>
                    </a:lnTo>
                    <a:lnTo>
                      <a:pt x="170" y="44"/>
                    </a:lnTo>
                    <a:lnTo>
                      <a:pt x="170" y="44"/>
                    </a:lnTo>
                    <a:lnTo>
                      <a:pt x="166" y="42"/>
                    </a:lnTo>
                    <a:lnTo>
                      <a:pt x="166" y="44"/>
                    </a:lnTo>
                    <a:lnTo>
                      <a:pt x="164" y="46"/>
                    </a:lnTo>
                    <a:lnTo>
                      <a:pt x="164" y="46"/>
                    </a:lnTo>
                    <a:lnTo>
                      <a:pt x="164" y="52"/>
                    </a:lnTo>
                    <a:lnTo>
                      <a:pt x="166" y="58"/>
                    </a:lnTo>
                    <a:lnTo>
                      <a:pt x="166" y="58"/>
                    </a:lnTo>
                    <a:lnTo>
                      <a:pt x="166" y="64"/>
                    </a:lnTo>
                    <a:lnTo>
                      <a:pt x="166" y="70"/>
                    </a:lnTo>
                    <a:lnTo>
                      <a:pt x="166" y="70"/>
                    </a:lnTo>
                    <a:lnTo>
                      <a:pt x="164" y="72"/>
                    </a:lnTo>
                    <a:lnTo>
                      <a:pt x="164" y="70"/>
                    </a:lnTo>
                    <a:lnTo>
                      <a:pt x="162" y="64"/>
                    </a:lnTo>
                    <a:lnTo>
                      <a:pt x="162" y="64"/>
                    </a:lnTo>
                    <a:lnTo>
                      <a:pt x="160" y="56"/>
                    </a:lnTo>
                    <a:lnTo>
                      <a:pt x="156" y="54"/>
                    </a:lnTo>
                    <a:lnTo>
                      <a:pt x="154" y="54"/>
                    </a:lnTo>
                    <a:lnTo>
                      <a:pt x="150" y="58"/>
                    </a:lnTo>
                    <a:lnTo>
                      <a:pt x="150" y="58"/>
                    </a:lnTo>
                    <a:lnTo>
                      <a:pt x="148" y="62"/>
                    </a:lnTo>
                    <a:lnTo>
                      <a:pt x="144" y="62"/>
                    </a:lnTo>
                    <a:lnTo>
                      <a:pt x="140" y="62"/>
                    </a:lnTo>
                    <a:lnTo>
                      <a:pt x="138" y="58"/>
                    </a:lnTo>
                    <a:lnTo>
                      <a:pt x="138" y="58"/>
                    </a:lnTo>
                    <a:lnTo>
                      <a:pt x="132" y="52"/>
                    </a:lnTo>
                    <a:lnTo>
                      <a:pt x="126" y="48"/>
                    </a:lnTo>
                    <a:lnTo>
                      <a:pt x="114" y="48"/>
                    </a:lnTo>
                    <a:lnTo>
                      <a:pt x="114" y="48"/>
                    </a:lnTo>
                    <a:lnTo>
                      <a:pt x="108" y="50"/>
                    </a:lnTo>
                    <a:lnTo>
                      <a:pt x="100" y="52"/>
                    </a:lnTo>
                    <a:lnTo>
                      <a:pt x="100" y="52"/>
                    </a:lnTo>
                    <a:lnTo>
                      <a:pt x="98" y="54"/>
                    </a:lnTo>
                    <a:lnTo>
                      <a:pt x="98" y="58"/>
                    </a:lnTo>
                    <a:lnTo>
                      <a:pt x="98" y="62"/>
                    </a:lnTo>
                    <a:lnTo>
                      <a:pt x="98" y="64"/>
                    </a:lnTo>
                    <a:lnTo>
                      <a:pt x="98" y="64"/>
                    </a:lnTo>
                    <a:lnTo>
                      <a:pt x="94" y="58"/>
                    </a:lnTo>
                    <a:lnTo>
                      <a:pt x="88" y="54"/>
                    </a:lnTo>
                    <a:lnTo>
                      <a:pt x="84" y="54"/>
                    </a:lnTo>
                    <a:lnTo>
                      <a:pt x="78" y="60"/>
                    </a:lnTo>
                    <a:lnTo>
                      <a:pt x="78" y="60"/>
                    </a:lnTo>
                    <a:lnTo>
                      <a:pt x="76" y="60"/>
                    </a:lnTo>
                    <a:lnTo>
                      <a:pt x="74" y="60"/>
                    </a:lnTo>
                    <a:lnTo>
                      <a:pt x="72" y="60"/>
                    </a:lnTo>
                    <a:lnTo>
                      <a:pt x="72" y="60"/>
                    </a:lnTo>
                    <a:lnTo>
                      <a:pt x="66" y="58"/>
                    </a:lnTo>
                    <a:lnTo>
                      <a:pt x="64" y="58"/>
                    </a:lnTo>
                    <a:lnTo>
                      <a:pt x="62" y="64"/>
                    </a:lnTo>
                    <a:lnTo>
                      <a:pt x="62" y="64"/>
                    </a:lnTo>
                    <a:lnTo>
                      <a:pt x="62" y="66"/>
                    </a:lnTo>
                    <a:lnTo>
                      <a:pt x="60" y="66"/>
                    </a:lnTo>
                    <a:lnTo>
                      <a:pt x="56" y="64"/>
                    </a:lnTo>
                    <a:lnTo>
                      <a:pt x="54" y="60"/>
                    </a:lnTo>
                    <a:lnTo>
                      <a:pt x="50" y="54"/>
                    </a:lnTo>
                    <a:lnTo>
                      <a:pt x="50" y="54"/>
                    </a:lnTo>
                    <a:lnTo>
                      <a:pt x="50" y="44"/>
                    </a:lnTo>
                    <a:lnTo>
                      <a:pt x="50" y="40"/>
                    </a:lnTo>
                    <a:lnTo>
                      <a:pt x="48" y="38"/>
                    </a:lnTo>
                    <a:lnTo>
                      <a:pt x="48" y="38"/>
                    </a:lnTo>
                    <a:lnTo>
                      <a:pt x="46" y="40"/>
                    </a:lnTo>
                    <a:lnTo>
                      <a:pt x="44" y="44"/>
                    </a:lnTo>
                    <a:lnTo>
                      <a:pt x="42" y="48"/>
                    </a:lnTo>
                    <a:lnTo>
                      <a:pt x="40" y="48"/>
                    </a:lnTo>
                    <a:lnTo>
                      <a:pt x="40" y="48"/>
                    </a:lnTo>
                    <a:lnTo>
                      <a:pt x="38" y="56"/>
                    </a:lnTo>
                    <a:lnTo>
                      <a:pt x="36" y="52"/>
                    </a:lnTo>
                    <a:lnTo>
                      <a:pt x="36" y="52"/>
                    </a:lnTo>
                    <a:lnTo>
                      <a:pt x="34" y="48"/>
                    </a:lnTo>
                    <a:lnTo>
                      <a:pt x="32" y="46"/>
                    </a:lnTo>
                    <a:lnTo>
                      <a:pt x="32" y="50"/>
                    </a:lnTo>
                    <a:lnTo>
                      <a:pt x="32" y="58"/>
                    </a:lnTo>
                    <a:lnTo>
                      <a:pt x="32" y="58"/>
                    </a:lnTo>
                    <a:lnTo>
                      <a:pt x="30" y="62"/>
                    </a:lnTo>
                    <a:lnTo>
                      <a:pt x="30" y="62"/>
                    </a:lnTo>
                    <a:lnTo>
                      <a:pt x="28" y="60"/>
                    </a:lnTo>
                    <a:lnTo>
                      <a:pt x="28" y="60"/>
                    </a:lnTo>
                    <a:lnTo>
                      <a:pt x="24" y="58"/>
                    </a:lnTo>
                    <a:lnTo>
                      <a:pt x="22" y="56"/>
                    </a:lnTo>
                    <a:lnTo>
                      <a:pt x="20" y="56"/>
                    </a:lnTo>
                    <a:lnTo>
                      <a:pt x="16" y="58"/>
                    </a:lnTo>
                    <a:lnTo>
                      <a:pt x="16" y="58"/>
                    </a:lnTo>
                    <a:lnTo>
                      <a:pt x="12" y="60"/>
                    </a:lnTo>
                    <a:lnTo>
                      <a:pt x="8" y="58"/>
                    </a:lnTo>
                    <a:lnTo>
                      <a:pt x="2" y="50"/>
                    </a:lnTo>
                    <a:lnTo>
                      <a:pt x="2" y="50"/>
                    </a:lnTo>
                    <a:lnTo>
                      <a:pt x="0" y="46"/>
                    </a:lnTo>
                    <a:lnTo>
                      <a:pt x="0" y="38"/>
                    </a:lnTo>
                    <a:lnTo>
                      <a:pt x="0" y="30"/>
                    </a:lnTo>
                    <a:lnTo>
                      <a:pt x="2" y="22"/>
                    </a:lnTo>
                    <a:lnTo>
                      <a:pt x="2" y="22"/>
                    </a:lnTo>
                    <a:lnTo>
                      <a:pt x="4" y="20"/>
                    </a:lnTo>
                    <a:lnTo>
                      <a:pt x="6" y="20"/>
                    </a:lnTo>
                    <a:lnTo>
                      <a:pt x="6" y="20"/>
                    </a:lnTo>
                    <a:lnTo>
                      <a:pt x="8" y="24"/>
                    </a:lnTo>
                    <a:lnTo>
                      <a:pt x="8" y="28"/>
                    </a:lnTo>
                    <a:lnTo>
                      <a:pt x="8" y="32"/>
                    </a:lnTo>
                    <a:lnTo>
                      <a:pt x="8" y="32"/>
                    </a:lnTo>
                    <a:lnTo>
                      <a:pt x="8" y="36"/>
                    </a:lnTo>
                    <a:lnTo>
                      <a:pt x="8" y="42"/>
                    </a:lnTo>
                    <a:lnTo>
                      <a:pt x="8" y="44"/>
                    </a:lnTo>
                    <a:lnTo>
                      <a:pt x="10" y="46"/>
                    </a:lnTo>
                    <a:lnTo>
                      <a:pt x="10" y="46"/>
                    </a:lnTo>
                    <a:lnTo>
                      <a:pt x="12" y="44"/>
                    </a:lnTo>
                    <a:lnTo>
                      <a:pt x="12" y="42"/>
                    </a:lnTo>
                    <a:lnTo>
                      <a:pt x="12" y="34"/>
                    </a:lnTo>
                    <a:lnTo>
                      <a:pt x="12" y="34"/>
                    </a:lnTo>
                    <a:lnTo>
                      <a:pt x="14" y="22"/>
                    </a:lnTo>
                    <a:lnTo>
                      <a:pt x="16" y="14"/>
                    </a:lnTo>
                    <a:lnTo>
                      <a:pt x="20" y="12"/>
                    </a:lnTo>
                    <a:lnTo>
                      <a:pt x="22" y="12"/>
                    </a:lnTo>
                    <a:lnTo>
                      <a:pt x="24" y="12"/>
                    </a:lnTo>
                    <a:lnTo>
                      <a:pt x="28" y="14"/>
                    </a:lnTo>
                    <a:lnTo>
                      <a:pt x="28" y="14"/>
                    </a:lnTo>
                    <a:lnTo>
                      <a:pt x="34" y="18"/>
                    </a:lnTo>
                    <a:lnTo>
                      <a:pt x="38" y="20"/>
                    </a:lnTo>
                    <a:lnTo>
                      <a:pt x="42" y="20"/>
                    </a:lnTo>
                    <a:lnTo>
                      <a:pt x="42" y="20"/>
                    </a:lnTo>
                    <a:lnTo>
                      <a:pt x="48" y="14"/>
                    </a:lnTo>
                    <a:lnTo>
                      <a:pt x="54" y="8"/>
                    </a:lnTo>
                    <a:lnTo>
                      <a:pt x="54" y="8"/>
                    </a:lnTo>
                    <a:lnTo>
                      <a:pt x="56" y="4"/>
                    </a:lnTo>
                    <a:lnTo>
                      <a:pt x="58" y="6"/>
                    </a:lnTo>
                    <a:lnTo>
                      <a:pt x="60" y="12"/>
                    </a:lnTo>
                    <a:lnTo>
                      <a:pt x="60" y="12"/>
                    </a:lnTo>
                    <a:lnTo>
                      <a:pt x="62" y="24"/>
                    </a:lnTo>
                    <a:lnTo>
                      <a:pt x="64" y="24"/>
                    </a:lnTo>
                    <a:lnTo>
                      <a:pt x="66" y="20"/>
                    </a:lnTo>
                    <a:lnTo>
                      <a:pt x="66" y="20"/>
                    </a:lnTo>
                    <a:lnTo>
                      <a:pt x="70" y="14"/>
                    </a:lnTo>
                    <a:lnTo>
                      <a:pt x="72" y="14"/>
                    </a:lnTo>
                    <a:lnTo>
                      <a:pt x="78" y="14"/>
                    </a:lnTo>
                    <a:lnTo>
                      <a:pt x="78" y="14"/>
                    </a:lnTo>
                    <a:lnTo>
                      <a:pt x="80" y="16"/>
                    </a:lnTo>
                    <a:lnTo>
                      <a:pt x="80" y="18"/>
                    </a:lnTo>
                    <a:lnTo>
                      <a:pt x="82" y="20"/>
                    </a:lnTo>
                    <a:lnTo>
                      <a:pt x="84" y="20"/>
                    </a:lnTo>
                    <a:lnTo>
                      <a:pt x="8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1" name="Freeform 1287">
                <a:extLst>
                  <a:ext uri="{FF2B5EF4-FFF2-40B4-BE49-F238E27FC236}">
                    <a16:creationId xmlns:a16="http://schemas.microsoft.com/office/drawing/2014/main" id="{D65EC77C-25AD-C279-B17E-B98D8C0E599B}"/>
                  </a:ext>
                </a:extLst>
              </p:cNvPr>
              <p:cNvSpPr>
                <a:spLocks/>
              </p:cNvSpPr>
              <p:nvPr/>
            </p:nvSpPr>
            <p:spPr bwMode="auto">
              <a:xfrm>
                <a:off x="5014" y="1868"/>
                <a:ext cx="222" cy="72"/>
              </a:xfrm>
              <a:custGeom>
                <a:avLst/>
                <a:gdLst>
                  <a:gd name="T0" fmla="*/ 206 w 222"/>
                  <a:gd name="T1" fmla="*/ 32 h 72"/>
                  <a:gd name="T2" fmla="*/ 218 w 222"/>
                  <a:gd name="T3" fmla="*/ 44 h 72"/>
                  <a:gd name="T4" fmla="*/ 222 w 222"/>
                  <a:gd name="T5" fmla="*/ 56 h 72"/>
                  <a:gd name="T6" fmla="*/ 216 w 222"/>
                  <a:gd name="T7" fmla="*/ 52 h 72"/>
                  <a:gd name="T8" fmla="*/ 210 w 222"/>
                  <a:gd name="T9" fmla="*/ 62 h 72"/>
                  <a:gd name="T10" fmla="*/ 204 w 222"/>
                  <a:gd name="T11" fmla="*/ 66 h 72"/>
                  <a:gd name="T12" fmla="*/ 196 w 222"/>
                  <a:gd name="T13" fmla="*/ 54 h 72"/>
                  <a:gd name="T14" fmla="*/ 184 w 222"/>
                  <a:gd name="T15" fmla="*/ 44 h 72"/>
                  <a:gd name="T16" fmla="*/ 172 w 222"/>
                  <a:gd name="T17" fmla="*/ 50 h 72"/>
                  <a:gd name="T18" fmla="*/ 164 w 222"/>
                  <a:gd name="T19" fmla="*/ 50 h 72"/>
                  <a:gd name="T20" fmla="*/ 166 w 222"/>
                  <a:gd name="T21" fmla="*/ 70 h 72"/>
                  <a:gd name="T22" fmla="*/ 162 w 222"/>
                  <a:gd name="T23" fmla="*/ 66 h 72"/>
                  <a:gd name="T24" fmla="*/ 154 w 222"/>
                  <a:gd name="T25" fmla="*/ 42 h 72"/>
                  <a:gd name="T26" fmla="*/ 156 w 222"/>
                  <a:gd name="T27" fmla="*/ 60 h 72"/>
                  <a:gd name="T28" fmla="*/ 146 w 222"/>
                  <a:gd name="T29" fmla="*/ 68 h 72"/>
                  <a:gd name="T30" fmla="*/ 140 w 222"/>
                  <a:gd name="T31" fmla="*/ 60 h 72"/>
                  <a:gd name="T32" fmla="*/ 108 w 222"/>
                  <a:gd name="T33" fmla="*/ 58 h 72"/>
                  <a:gd name="T34" fmla="*/ 70 w 222"/>
                  <a:gd name="T35" fmla="*/ 62 h 72"/>
                  <a:gd name="T36" fmla="*/ 64 w 222"/>
                  <a:gd name="T37" fmla="*/ 54 h 72"/>
                  <a:gd name="T38" fmla="*/ 60 w 222"/>
                  <a:gd name="T39" fmla="*/ 70 h 72"/>
                  <a:gd name="T40" fmla="*/ 50 w 222"/>
                  <a:gd name="T41" fmla="*/ 42 h 72"/>
                  <a:gd name="T42" fmla="*/ 44 w 222"/>
                  <a:gd name="T43" fmla="*/ 50 h 72"/>
                  <a:gd name="T44" fmla="*/ 32 w 222"/>
                  <a:gd name="T45" fmla="*/ 52 h 72"/>
                  <a:gd name="T46" fmla="*/ 26 w 222"/>
                  <a:gd name="T47" fmla="*/ 62 h 72"/>
                  <a:gd name="T48" fmla="*/ 4 w 222"/>
                  <a:gd name="T49" fmla="*/ 56 h 72"/>
                  <a:gd name="T50" fmla="*/ 0 w 222"/>
                  <a:gd name="T51" fmla="*/ 32 h 72"/>
                  <a:gd name="T52" fmla="*/ 10 w 222"/>
                  <a:gd name="T53" fmla="*/ 28 h 72"/>
                  <a:gd name="T54" fmla="*/ 10 w 222"/>
                  <a:gd name="T55" fmla="*/ 48 h 72"/>
                  <a:gd name="T56" fmla="*/ 14 w 222"/>
                  <a:gd name="T57" fmla="*/ 36 h 72"/>
                  <a:gd name="T58" fmla="*/ 14 w 222"/>
                  <a:gd name="T59" fmla="*/ 18 h 72"/>
                  <a:gd name="T60" fmla="*/ 26 w 222"/>
                  <a:gd name="T61" fmla="*/ 14 h 72"/>
                  <a:gd name="T62" fmla="*/ 40 w 222"/>
                  <a:gd name="T63" fmla="*/ 22 h 72"/>
                  <a:gd name="T64" fmla="*/ 48 w 222"/>
                  <a:gd name="T65" fmla="*/ 20 h 72"/>
                  <a:gd name="T66" fmla="*/ 56 w 222"/>
                  <a:gd name="T67" fmla="*/ 22 h 72"/>
                  <a:gd name="T68" fmla="*/ 54 w 222"/>
                  <a:gd name="T69" fmla="*/ 6 h 72"/>
                  <a:gd name="T70" fmla="*/ 60 w 222"/>
                  <a:gd name="T71" fmla="*/ 6 h 72"/>
                  <a:gd name="T72" fmla="*/ 66 w 222"/>
                  <a:gd name="T73" fmla="*/ 20 h 72"/>
                  <a:gd name="T74" fmla="*/ 78 w 222"/>
                  <a:gd name="T75" fmla="*/ 20 h 72"/>
                  <a:gd name="T76" fmla="*/ 88 w 222"/>
                  <a:gd name="T77" fmla="*/ 14 h 72"/>
                  <a:gd name="T78" fmla="*/ 100 w 222"/>
                  <a:gd name="T79" fmla="*/ 20 h 72"/>
                  <a:gd name="T80" fmla="*/ 108 w 222"/>
                  <a:gd name="T81" fmla="*/ 16 h 72"/>
                  <a:gd name="T82" fmla="*/ 118 w 222"/>
                  <a:gd name="T83" fmla="*/ 22 h 72"/>
                  <a:gd name="T84" fmla="*/ 118 w 222"/>
                  <a:gd name="T85" fmla="*/ 12 h 72"/>
                  <a:gd name="T86" fmla="*/ 124 w 222"/>
                  <a:gd name="T87" fmla="*/ 24 h 72"/>
                  <a:gd name="T88" fmla="*/ 126 w 222"/>
                  <a:gd name="T89" fmla="*/ 10 h 72"/>
                  <a:gd name="T90" fmla="*/ 128 w 222"/>
                  <a:gd name="T91" fmla="*/ 2 h 72"/>
                  <a:gd name="T92" fmla="*/ 132 w 222"/>
                  <a:gd name="T93" fmla="*/ 10 h 72"/>
                  <a:gd name="T94" fmla="*/ 144 w 222"/>
                  <a:gd name="T95" fmla="*/ 4 h 72"/>
                  <a:gd name="T96" fmla="*/ 160 w 222"/>
                  <a:gd name="T97" fmla="*/ 32 h 72"/>
                  <a:gd name="T98" fmla="*/ 166 w 222"/>
                  <a:gd name="T99" fmla="*/ 18 h 72"/>
                  <a:gd name="T100" fmla="*/ 176 w 222"/>
                  <a:gd name="T101" fmla="*/ 12 h 72"/>
                  <a:gd name="T102" fmla="*/ 188 w 222"/>
                  <a:gd name="T103" fmla="*/ 12 h 72"/>
                  <a:gd name="T104" fmla="*/ 196 w 222"/>
                  <a:gd name="T105" fmla="*/ 14 h 72"/>
                  <a:gd name="T106" fmla="*/ 208 w 222"/>
                  <a:gd name="T10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2" h="72">
                    <a:moveTo>
                      <a:pt x="208" y="18"/>
                    </a:moveTo>
                    <a:lnTo>
                      <a:pt x="208" y="18"/>
                    </a:lnTo>
                    <a:lnTo>
                      <a:pt x="210" y="24"/>
                    </a:lnTo>
                    <a:lnTo>
                      <a:pt x="210" y="24"/>
                    </a:lnTo>
                    <a:lnTo>
                      <a:pt x="206" y="32"/>
                    </a:lnTo>
                    <a:lnTo>
                      <a:pt x="208" y="36"/>
                    </a:lnTo>
                    <a:lnTo>
                      <a:pt x="210" y="40"/>
                    </a:lnTo>
                    <a:lnTo>
                      <a:pt x="214" y="42"/>
                    </a:lnTo>
                    <a:lnTo>
                      <a:pt x="214" y="42"/>
                    </a:lnTo>
                    <a:lnTo>
                      <a:pt x="218" y="44"/>
                    </a:lnTo>
                    <a:lnTo>
                      <a:pt x="218" y="44"/>
                    </a:lnTo>
                    <a:lnTo>
                      <a:pt x="220" y="46"/>
                    </a:lnTo>
                    <a:lnTo>
                      <a:pt x="222" y="52"/>
                    </a:lnTo>
                    <a:lnTo>
                      <a:pt x="222" y="52"/>
                    </a:lnTo>
                    <a:lnTo>
                      <a:pt x="222" y="56"/>
                    </a:lnTo>
                    <a:lnTo>
                      <a:pt x="222" y="56"/>
                    </a:lnTo>
                    <a:lnTo>
                      <a:pt x="220" y="56"/>
                    </a:lnTo>
                    <a:lnTo>
                      <a:pt x="218" y="56"/>
                    </a:lnTo>
                    <a:lnTo>
                      <a:pt x="216" y="52"/>
                    </a:lnTo>
                    <a:lnTo>
                      <a:pt x="216" y="52"/>
                    </a:lnTo>
                    <a:lnTo>
                      <a:pt x="214" y="50"/>
                    </a:lnTo>
                    <a:lnTo>
                      <a:pt x="214" y="58"/>
                    </a:lnTo>
                    <a:lnTo>
                      <a:pt x="214" y="58"/>
                    </a:lnTo>
                    <a:lnTo>
                      <a:pt x="212" y="62"/>
                    </a:lnTo>
                    <a:lnTo>
                      <a:pt x="210" y="62"/>
                    </a:lnTo>
                    <a:lnTo>
                      <a:pt x="210" y="62"/>
                    </a:lnTo>
                    <a:lnTo>
                      <a:pt x="206" y="58"/>
                    </a:lnTo>
                    <a:lnTo>
                      <a:pt x="204" y="58"/>
                    </a:lnTo>
                    <a:lnTo>
                      <a:pt x="204" y="66"/>
                    </a:lnTo>
                    <a:lnTo>
                      <a:pt x="204" y="66"/>
                    </a:lnTo>
                    <a:lnTo>
                      <a:pt x="202" y="70"/>
                    </a:lnTo>
                    <a:lnTo>
                      <a:pt x="200" y="70"/>
                    </a:lnTo>
                    <a:lnTo>
                      <a:pt x="198" y="62"/>
                    </a:lnTo>
                    <a:lnTo>
                      <a:pt x="198" y="62"/>
                    </a:lnTo>
                    <a:lnTo>
                      <a:pt x="196" y="54"/>
                    </a:lnTo>
                    <a:lnTo>
                      <a:pt x="192" y="48"/>
                    </a:lnTo>
                    <a:lnTo>
                      <a:pt x="186" y="44"/>
                    </a:lnTo>
                    <a:lnTo>
                      <a:pt x="186" y="44"/>
                    </a:lnTo>
                    <a:lnTo>
                      <a:pt x="184" y="42"/>
                    </a:lnTo>
                    <a:lnTo>
                      <a:pt x="184" y="44"/>
                    </a:lnTo>
                    <a:lnTo>
                      <a:pt x="182" y="48"/>
                    </a:lnTo>
                    <a:lnTo>
                      <a:pt x="182" y="60"/>
                    </a:lnTo>
                    <a:lnTo>
                      <a:pt x="182" y="60"/>
                    </a:lnTo>
                    <a:lnTo>
                      <a:pt x="176" y="52"/>
                    </a:lnTo>
                    <a:lnTo>
                      <a:pt x="172" y="50"/>
                    </a:lnTo>
                    <a:lnTo>
                      <a:pt x="170" y="48"/>
                    </a:lnTo>
                    <a:lnTo>
                      <a:pt x="170" y="48"/>
                    </a:lnTo>
                    <a:lnTo>
                      <a:pt x="166" y="48"/>
                    </a:lnTo>
                    <a:lnTo>
                      <a:pt x="164" y="50"/>
                    </a:lnTo>
                    <a:lnTo>
                      <a:pt x="164" y="50"/>
                    </a:lnTo>
                    <a:lnTo>
                      <a:pt x="164" y="56"/>
                    </a:lnTo>
                    <a:lnTo>
                      <a:pt x="166" y="60"/>
                    </a:lnTo>
                    <a:lnTo>
                      <a:pt x="166" y="60"/>
                    </a:lnTo>
                    <a:lnTo>
                      <a:pt x="168" y="66"/>
                    </a:lnTo>
                    <a:lnTo>
                      <a:pt x="166" y="70"/>
                    </a:lnTo>
                    <a:lnTo>
                      <a:pt x="166" y="70"/>
                    </a:lnTo>
                    <a:lnTo>
                      <a:pt x="166" y="72"/>
                    </a:lnTo>
                    <a:lnTo>
                      <a:pt x="164" y="70"/>
                    </a:lnTo>
                    <a:lnTo>
                      <a:pt x="162" y="66"/>
                    </a:lnTo>
                    <a:lnTo>
                      <a:pt x="162" y="66"/>
                    </a:lnTo>
                    <a:lnTo>
                      <a:pt x="158" y="50"/>
                    </a:lnTo>
                    <a:lnTo>
                      <a:pt x="158" y="50"/>
                    </a:lnTo>
                    <a:lnTo>
                      <a:pt x="156" y="44"/>
                    </a:lnTo>
                    <a:lnTo>
                      <a:pt x="156" y="42"/>
                    </a:lnTo>
                    <a:lnTo>
                      <a:pt x="154" y="42"/>
                    </a:lnTo>
                    <a:lnTo>
                      <a:pt x="154" y="42"/>
                    </a:lnTo>
                    <a:lnTo>
                      <a:pt x="154" y="48"/>
                    </a:lnTo>
                    <a:lnTo>
                      <a:pt x="154" y="54"/>
                    </a:lnTo>
                    <a:lnTo>
                      <a:pt x="154" y="54"/>
                    </a:lnTo>
                    <a:lnTo>
                      <a:pt x="156" y="60"/>
                    </a:lnTo>
                    <a:lnTo>
                      <a:pt x="156" y="60"/>
                    </a:lnTo>
                    <a:lnTo>
                      <a:pt x="152" y="62"/>
                    </a:lnTo>
                    <a:lnTo>
                      <a:pt x="150" y="60"/>
                    </a:lnTo>
                    <a:lnTo>
                      <a:pt x="148" y="62"/>
                    </a:lnTo>
                    <a:lnTo>
                      <a:pt x="146" y="68"/>
                    </a:lnTo>
                    <a:lnTo>
                      <a:pt x="146" y="68"/>
                    </a:lnTo>
                    <a:lnTo>
                      <a:pt x="146" y="70"/>
                    </a:lnTo>
                    <a:lnTo>
                      <a:pt x="144" y="68"/>
                    </a:lnTo>
                    <a:lnTo>
                      <a:pt x="144" y="68"/>
                    </a:lnTo>
                    <a:lnTo>
                      <a:pt x="140" y="60"/>
                    </a:lnTo>
                    <a:lnTo>
                      <a:pt x="134" y="56"/>
                    </a:lnTo>
                    <a:lnTo>
                      <a:pt x="130" y="52"/>
                    </a:lnTo>
                    <a:lnTo>
                      <a:pt x="126" y="52"/>
                    </a:lnTo>
                    <a:lnTo>
                      <a:pt x="116" y="54"/>
                    </a:lnTo>
                    <a:lnTo>
                      <a:pt x="108" y="58"/>
                    </a:lnTo>
                    <a:lnTo>
                      <a:pt x="108" y="58"/>
                    </a:lnTo>
                    <a:lnTo>
                      <a:pt x="98" y="60"/>
                    </a:lnTo>
                    <a:lnTo>
                      <a:pt x="88" y="60"/>
                    </a:lnTo>
                    <a:lnTo>
                      <a:pt x="80" y="60"/>
                    </a:lnTo>
                    <a:lnTo>
                      <a:pt x="70" y="62"/>
                    </a:lnTo>
                    <a:lnTo>
                      <a:pt x="70" y="62"/>
                    </a:lnTo>
                    <a:lnTo>
                      <a:pt x="68" y="62"/>
                    </a:lnTo>
                    <a:lnTo>
                      <a:pt x="66" y="60"/>
                    </a:lnTo>
                    <a:lnTo>
                      <a:pt x="64" y="54"/>
                    </a:lnTo>
                    <a:lnTo>
                      <a:pt x="64" y="54"/>
                    </a:lnTo>
                    <a:lnTo>
                      <a:pt x="62" y="58"/>
                    </a:lnTo>
                    <a:lnTo>
                      <a:pt x="64" y="62"/>
                    </a:lnTo>
                    <a:lnTo>
                      <a:pt x="64" y="68"/>
                    </a:lnTo>
                    <a:lnTo>
                      <a:pt x="60" y="70"/>
                    </a:lnTo>
                    <a:lnTo>
                      <a:pt x="60" y="70"/>
                    </a:lnTo>
                    <a:lnTo>
                      <a:pt x="58" y="70"/>
                    </a:lnTo>
                    <a:lnTo>
                      <a:pt x="56" y="66"/>
                    </a:lnTo>
                    <a:lnTo>
                      <a:pt x="52" y="54"/>
                    </a:lnTo>
                    <a:lnTo>
                      <a:pt x="52" y="54"/>
                    </a:lnTo>
                    <a:lnTo>
                      <a:pt x="50" y="42"/>
                    </a:lnTo>
                    <a:lnTo>
                      <a:pt x="50" y="42"/>
                    </a:lnTo>
                    <a:lnTo>
                      <a:pt x="48" y="42"/>
                    </a:lnTo>
                    <a:lnTo>
                      <a:pt x="46" y="50"/>
                    </a:lnTo>
                    <a:lnTo>
                      <a:pt x="46" y="50"/>
                    </a:lnTo>
                    <a:lnTo>
                      <a:pt x="44" y="50"/>
                    </a:lnTo>
                    <a:lnTo>
                      <a:pt x="44" y="50"/>
                    </a:lnTo>
                    <a:lnTo>
                      <a:pt x="44" y="50"/>
                    </a:lnTo>
                    <a:lnTo>
                      <a:pt x="40" y="48"/>
                    </a:lnTo>
                    <a:lnTo>
                      <a:pt x="36" y="48"/>
                    </a:lnTo>
                    <a:lnTo>
                      <a:pt x="32" y="52"/>
                    </a:lnTo>
                    <a:lnTo>
                      <a:pt x="30" y="62"/>
                    </a:lnTo>
                    <a:lnTo>
                      <a:pt x="30" y="62"/>
                    </a:lnTo>
                    <a:lnTo>
                      <a:pt x="30" y="64"/>
                    </a:lnTo>
                    <a:lnTo>
                      <a:pt x="30" y="64"/>
                    </a:lnTo>
                    <a:lnTo>
                      <a:pt x="26" y="62"/>
                    </a:lnTo>
                    <a:lnTo>
                      <a:pt x="22" y="62"/>
                    </a:lnTo>
                    <a:lnTo>
                      <a:pt x="16" y="62"/>
                    </a:lnTo>
                    <a:lnTo>
                      <a:pt x="12" y="62"/>
                    </a:lnTo>
                    <a:lnTo>
                      <a:pt x="8" y="60"/>
                    </a:lnTo>
                    <a:lnTo>
                      <a:pt x="4" y="56"/>
                    </a:lnTo>
                    <a:lnTo>
                      <a:pt x="2" y="48"/>
                    </a:lnTo>
                    <a:lnTo>
                      <a:pt x="2" y="48"/>
                    </a:lnTo>
                    <a:lnTo>
                      <a:pt x="0" y="42"/>
                    </a:lnTo>
                    <a:lnTo>
                      <a:pt x="0" y="32"/>
                    </a:lnTo>
                    <a:lnTo>
                      <a:pt x="0" y="32"/>
                    </a:lnTo>
                    <a:lnTo>
                      <a:pt x="2" y="26"/>
                    </a:lnTo>
                    <a:lnTo>
                      <a:pt x="4" y="24"/>
                    </a:lnTo>
                    <a:lnTo>
                      <a:pt x="6" y="24"/>
                    </a:lnTo>
                    <a:lnTo>
                      <a:pt x="6" y="24"/>
                    </a:lnTo>
                    <a:lnTo>
                      <a:pt x="10" y="28"/>
                    </a:lnTo>
                    <a:lnTo>
                      <a:pt x="10" y="32"/>
                    </a:lnTo>
                    <a:lnTo>
                      <a:pt x="10" y="38"/>
                    </a:lnTo>
                    <a:lnTo>
                      <a:pt x="10" y="38"/>
                    </a:lnTo>
                    <a:lnTo>
                      <a:pt x="10" y="46"/>
                    </a:lnTo>
                    <a:lnTo>
                      <a:pt x="10" y="48"/>
                    </a:lnTo>
                    <a:lnTo>
                      <a:pt x="12" y="48"/>
                    </a:lnTo>
                    <a:lnTo>
                      <a:pt x="12" y="48"/>
                    </a:lnTo>
                    <a:lnTo>
                      <a:pt x="14" y="46"/>
                    </a:lnTo>
                    <a:lnTo>
                      <a:pt x="14" y="44"/>
                    </a:lnTo>
                    <a:lnTo>
                      <a:pt x="14" y="36"/>
                    </a:lnTo>
                    <a:lnTo>
                      <a:pt x="14" y="36"/>
                    </a:lnTo>
                    <a:lnTo>
                      <a:pt x="12" y="28"/>
                    </a:lnTo>
                    <a:lnTo>
                      <a:pt x="12" y="24"/>
                    </a:lnTo>
                    <a:lnTo>
                      <a:pt x="14" y="18"/>
                    </a:lnTo>
                    <a:lnTo>
                      <a:pt x="14" y="18"/>
                    </a:lnTo>
                    <a:lnTo>
                      <a:pt x="18" y="14"/>
                    </a:lnTo>
                    <a:lnTo>
                      <a:pt x="20" y="12"/>
                    </a:lnTo>
                    <a:lnTo>
                      <a:pt x="24" y="12"/>
                    </a:lnTo>
                    <a:lnTo>
                      <a:pt x="26" y="14"/>
                    </a:lnTo>
                    <a:lnTo>
                      <a:pt x="26" y="14"/>
                    </a:lnTo>
                    <a:lnTo>
                      <a:pt x="30" y="20"/>
                    </a:lnTo>
                    <a:lnTo>
                      <a:pt x="32" y="22"/>
                    </a:lnTo>
                    <a:lnTo>
                      <a:pt x="36" y="22"/>
                    </a:lnTo>
                    <a:lnTo>
                      <a:pt x="40" y="22"/>
                    </a:lnTo>
                    <a:lnTo>
                      <a:pt x="40" y="22"/>
                    </a:lnTo>
                    <a:lnTo>
                      <a:pt x="44" y="24"/>
                    </a:lnTo>
                    <a:lnTo>
                      <a:pt x="48" y="28"/>
                    </a:lnTo>
                    <a:lnTo>
                      <a:pt x="48" y="28"/>
                    </a:lnTo>
                    <a:lnTo>
                      <a:pt x="48" y="24"/>
                    </a:lnTo>
                    <a:lnTo>
                      <a:pt x="48" y="20"/>
                    </a:lnTo>
                    <a:lnTo>
                      <a:pt x="48" y="14"/>
                    </a:lnTo>
                    <a:lnTo>
                      <a:pt x="48" y="14"/>
                    </a:lnTo>
                    <a:lnTo>
                      <a:pt x="50" y="12"/>
                    </a:lnTo>
                    <a:lnTo>
                      <a:pt x="52" y="16"/>
                    </a:lnTo>
                    <a:lnTo>
                      <a:pt x="56" y="22"/>
                    </a:lnTo>
                    <a:lnTo>
                      <a:pt x="56" y="22"/>
                    </a:lnTo>
                    <a:lnTo>
                      <a:pt x="56" y="16"/>
                    </a:lnTo>
                    <a:lnTo>
                      <a:pt x="54" y="10"/>
                    </a:lnTo>
                    <a:lnTo>
                      <a:pt x="54" y="10"/>
                    </a:lnTo>
                    <a:lnTo>
                      <a:pt x="54" y="6"/>
                    </a:lnTo>
                    <a:lnTo>
                      <a:pt x="56" y="2"/>
                    </a:lnTo>
                    <a:lnTo>
                      <a:pt x="56" y="2"/>
                    </a:lnTo>
                    <a:lnTo>
                      <a:pt x="58" y="2"/>
                    </a:lnTo>
                    <a:lnTo>
                      <a:pt x="58" y="2"/>
                    </a:lnTo>
                    <a:lnTo>
                      <a:pt x="60" y="6"/>
                    </a:lnTo>
                    <a:lnTo>
                      <a:pt x="60" y="6"/>
                    </a:lnTo>
                    <a:lnTo>
                      <a:pt x="62" y="16"/>
                    </a:lnTo>
                    <a:lnTo>
                      <a:pt x="64" y="20"/>
                    </a:lnTo>
                    <a:lnTo>
                      <a:pt x="66" y="20"/>
                    </a:lnTo>
                    <a:lnTo>
                      <a:pt x="66" y="20"/>
                    </a:lnTo>
                    <a:lnTo>
                      <a:pt x="68" y="16"/>
                    </a:lnTo>
                    <a:lnTo>
                      <a:pt x="70" y="16"/>
                    </a:lnTo>
                    <a:lnTo>
                      <a:pt x="72" y="14"/>
                    </a:lnTo>
                    <a:lnTo>
                      <a:pt x="74" y="16"/>
                    </a:lnTo>
                    <a:lnTo>
                      <a:pt x="78" y="20"/>
                    </a:lnTo>
                    <a:lnTo>
                      <a:pt x="82" y="22"/>
                    </a:lnTo>
                    <a:lnTo>
                      <a:pt x="82" y="22"/>
                    </a:lnTo>
                    <a:lnTo>
                      <a:pt x="84" y="20"/>
                    </a:lnTo>
                    <a:lnTo>
                      <a:pt x="84" y="20"/>
                    </a:lnTo>
                    <a:lnTo>
                      <a:pt x="88" y="14"/>
                    </a:lnTo>
                    <a:lnTo>
                      <a:pt x="90" y="10"/>
                    </a:lnTo>
                    <a:lnTo>
                      <a:pt x="94" y="12"/>
                    </a:lnTo>
                    <a:lnTo>
                      <a:pt x="98" y="20"/>
                    </a:lnTo>
                    <a:lnTo>
                      <a:pt x="98" y="20"/>
                    </a:lnTo>
                    <a:lnTo>
                      <a:pt x="100" y="20"/>
                    </a:lnTo>
                    <a:lnTo>
                      <a:pt x="100" y="20"/>
                    </a:lnTo>
                    <a:lnTo>
                      <a:pt x="104" y="16"/>
                    </a:lnTo>
                    <a:lnTo>
                      <a:pt x="106" y="14"/>
                    </a:lnTo>
                    <a:lnTo>
                      <a:pt x="108" y="16"/>
                    </a:lnTo>
                    <a:lnTo>
                      <a:pt x="108" y="16"/>
                    </a:lnTo>
                    <a:lnTo>
                      <a:pt x="112" y="22"/>
                    </a:lnTo>
                    <a:lnTo>
                      <a:pt x="114" y="24"/>
                    </a:lnTo>
                    <a:lnTo>
                      <a:pt x="116" y="26"/>
                    </a:lnTo>
                    <a:lnTo>
                      <a:pt x="116" y="26"/>
                    </a:lnTo>
                    <a:lnTo>
                      <a:pt x="118" y="22"/>
                    </a:lnTo>
                    <a:lnTo>
                      <a:pt x="116" y="18"/>
                    </a:lnTo>
                    <a:lnTo>
                      <a:pt x="116" y="14"/>
                    </a:lnTo>
                    <a:lnTo>
                      <a:pt x="116" y="12"/>
                    </a:lnTo>
                    <a:lnTo>
                      <a:pt x="116" y="12"/>
                    </a:lnTo>
                    <a:lnTo>
                      <a:pt x="118" y="12"/>
                    </a:lnTo>
                    <a:lnTo>
                      <a:pt x="120" y="12"/>
                    </a:lnTo>
                    <a:lnTo>
                      <a:pt x="122" y="18"/>
                    </a:lnTo>
                    <a:lnTo>
                      <a:pt x="122" y="18"/>
                    </a:lnTo>
                    <a:lnTo>
                      <a:pt x="122" y="24"/>
                    </a:lnTo>
                    <a:lnTo>
                      <a:pt x="124" y="24"/>
                    </a:lnTo>
                    <a:lnTo>
                      <a:pt x="124" y="24"/>
                    </a:lnTo>
                    <a:lnTo>
                      <a:pt x="124" y="24"/>
                    </a:lnTo>
                    <a:lnTo>
                      <a:pt x="126" y="18"/>
                    </a:lnTo>
                    <a:lnTo>
                      <a:pt x="126" y="10"/>
                    </a:lnTo>
                    <a:lnTo>
                      <a:pt x="126" y="10"/>
                    </a:lnTo>
                    <a:lnTo>
                      <a:pt x="124" y="6"/>
                    </a:lnTo>
                    <a:lnTo>
                      <a:pt x="126" y="2"/>
                    </a:lnTo>
                    <a:lnTo>
                      <a:pt x="126" y="2"/>
                    </a:lnTo>
                    <a:lnTo>
                      <a:pt x="128" y="0"/>
                    </a:lnTo>
                    <a:lnTo>
                      <a:pt x="128" y="2"/>
                    </a:lnTo>
                    <a:lnTo>
                      <a:pt x="130" y="6"/>
                    </a:lnTo>
                    <a:lnTo>
                      <a:pt x="130" y="6"/>
                    </a:lnTo>
                    <a:lnTo>
                      <a:pt x="132" y="10"/>
                    </a:lnTo>
                    <a:lnTo>
                      <a:pt x="132" y="10"/>
                    </a:lnTo>
                    <a:lnTo>
                      <a:pt x="132" y="10"/>
                    </a:lnTo>
                    <a:lnTo>
                      <a:pt x="132" y="10"/>
                    </a:lnTo>
                    <a:lnTo>
                      <a:pt x="136" y="4"/>
                    </a:lnTo>
                    <a:lnTo>
                      <a:pt x="140" y="2"/>
                    </a:lnTo>
                    <a:lnTo>
                      <a:pt x="142" y="2"/>
                    </a:lnTo>
                    <a:lnTo>
                      <a:pt x="144" y="4"/>
                    </a:lnTo>
                    <a:lnTo>
                      <a:pt x="148" y="14"/>
                    </a:lnTo>
                    <a:lnTo>
                      <a:pt x="152" y="22"/>
                    </a:lnTo>
                    <a:lnTo>
                      <a:pt x="152" y="22"/>
                    </a:lnTo>
                    <a:lnTo>
                      <a:pt x="156" y="28"/>
                    </a:lnTo>
                    <a:lnTo>
                      <a:pt x="160" y="32"/>
                    </a:lnTo>
                    <a:lnTo>
                      <a:pt x="164" y="34"/>
                    </a:lnTo>
                    <a:lnTo>
                      <a:pt x="168" y="34"/>
                    </a:lnTo>
                    <a:lnTo>
                      <a:pt x="168" y="34"/>
                    </a:lnTo>
                    <a:lnTo>
                      <a:pt x="166" y="24"/>
                    </a:lnTo>
                    <a:lnTo>
                      <a:pt x="166" y="18"/>
                    </a:lnTo>
                    <a:lnTo>
                      <a:pt x="168" y="14"/>
                    </a:lnTo>
                    <a:lnTo>
                      <a:pt x="168" y="14"/>
                    </a:lnTo>
                    <a:lnTo>
                      <a:pt x="170" y="10"/>
                    </a:lnTo>
                    <a:lnTo>
                      <a:pt x="172" y="10"/>
                    </a:lnTo>
                    <a:lnTo>
                      <a:pt x="176" y="12"/>
                    </a:lnTo>
                    <a:lnTo>
                      <a:pt x="176" y="12"/>
                    </a:lnTo>
                    <a:lnTo>
                      <a:pt x="178" y="14"/>
                    </a:lnTo>
                    <a:lnTo>
                      <a:pt x="182" y="16"/>
                    </a:lnTo>
                    <a:lnTo>
                      <a:pt x="184" y="16"/>
                    </a:lnTo>
                    <a:lnTo>
                      <a:pt x="188" y="12"/>
                    </a:lnTo>
                    <a:lnTo>
                      <a:pt x="188" y="12"/>
                    </a:lnTo>
                    <a:lnTo>
                      <a:pt x="190" y="10"/>
                    </a:lnTo>
                    <a:lnTo>
                      <a:pt x="192" y="8"/>
                    </a:lnTo>
                    <a:lnTo>
                      <a:pt x="194" y="10"/>
                    </a:lnTo>
                    <a:lnTo>
                      <a:pt x="196" y="14"/>
                    </a:lnTo>
                    <a:lnTo>
                      <a:pt x="196" y="14"/>
                    </a:lnTo>
                    <a:lnTo>
                      <a:pt x="200" y="18"/>
                    </a:lnTo>
                    <a:lnTo>
                      <a:pt x="202" y="20"/>
                    </a:lnTo>
                    <a:lnTo>
                      <a:pt x="208" y="18"/>
                    </a:lnTo>
                    <a:lnTo>
                      <a:pt x="20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2" name="Freeform 1288">
                <a:extLst>
                  <a:ext uri="{FF2B5EF4-FFF2-40B4-BE49-F238E27FC236}">
                    <a16:creationId xmlns:a16="http://schemas.microsoft.com/office/drawing/2014/main" id="{641921A6-CD04-D89E-1B73-3B7C4B29664C}"/>
                  </a:ext>
                </a:extLst>
              </p:cNvPr>
              <p:cNvSpPr>
                <a:spLocks/>
              </p:cNvSpPr>
              <p:nvPr/>
            </p:nvSpPr>
            <p:spPr bwMode="auto">
              <a:xfrm>
                <a:off x="3056" y="1872"/>
                <a:ext cx="180" cy="100"/>
              </a:xfrm>
              <a:custGeom>
                <a:avLst/>
                <a:gdLst>
                  <a:gd name="T0" fmla="*/ 174 w 180"/>
                  <a:gd name="T1" fmla="*/ 10 h 100"/>
                  <a:gd name="T2" fmla="*/ 180 w 180"/>
                  <a:gd name="T3" fmla="*/ 44 h 100"/>
                  <a:gd name="T4" fmla="*/ 174 w 180"/>
                  <a:gd name="T5" fmla="*/ 54 h 100"/>
                  <a:gd name="T6" fmla="*/ 164 w 180"/>
                  <a:gd name="T7" fmla="*/ 46 h 100"/>
                  <a:gd name="T8" fmla="*/ 166 w 180"/>
                  <a:gd name="T9" fmla="*/ 78 h 100"/>
                  <a:gd name="T10" fmla="*/ 164 w 180"/>
                  <a:gd name="T11" fmla="*/ 74 h 100"/>
                  <a:gd name="T12" fmla="*/ 156 w 180"/>
                  <a:gd name="T13" fmla="*/ 56 h 100"/>
                  <a:gd name="T14" fmla="*/ 146 w 180"/>
                  <a:gd name="T15" fmla="*/ 68 h 100"/>
                  <a:gd name="T16" fmla="*/ 128 w 180"/>
                  <a:gd name="T17" fmla="*/ 56 h 100"/>
                  <a:gd name="T18" fmla="*/ 112 w 180"/>
                  <a:gd name="T19" fmla="*/ 60 h 100"/>
                  <a:gd name="T20" fmla="*/ 104 w 180"/>
                  <a:gd name="T21" fmla="*/ 56 h 100"/>
                  <a:gd name="T22" fmla="*/ 78 w 180"/>
                  <a:gd name="T23" fmla="*/ 64 h 100"/>
                  <a:gd name="T24" fmla="*/ 66 w 180"/>
                  <a:gd name="T25" fmla="*/ 52 h 100"/>
                  <a:gd name="T26" fmla="*/ 64 w 180"/>
                  <a:gd name="T27" fmla="*/ 56 h 100"/>
                  <a:gd name="T28" fmla="*/ 58 w 180"/>
                  <a:gd name="T29" fmla="*/ 70 h 100"/>
                  <a:gd name="T30" fmla="*/ 50 w 180"/>
                  <a:gd name="T31" fmla="*/ 54 h 100"/>
                  <a:gd name="T32" fmla="*/ 42 w 180"/>
                  <a:gd name="T33" fmla="*/ 56 h 100"/>
                  <a:gd name="T34" fmla="*/ 38 w 180"/>
                  <a:gd name="T35" fmla="*/ 58 h 100"/>
                  <a:gd name="T36" fmla="*/ 28 w 180"/>
                  <a:gd name="T37" fmla="*/ 60 h 100"/>
                  <a:gd name="T38" fmla="*/ 26 w 180"/>
                  <a:gd name="T39" fmla="*/ 68 h 100"/>
                  <a:gd name="T40" fmla="*/ 34 w 180"/>
                  <a:gd name="T41" fmla="*/ 80 h 100"/>
                  <a:gd name="T42" fmla="*/ 42 w 180"/>
                  <a:gd name="T43" fmla="*/ 76 h 100"/>
                  <a:gd name="T44" fmla="*/ 48 w 180"/>
                  <a:gd name="T45" fmla="*/ 84 h 100"/>
                  <a:gd name="T46" fmla="*/ 44 w 180"/>
                  <a:gd name="T47" fmla="*/ 94 h 100"/>
                  <a:gd name="T48" fmla="*/ 32 w 180"/>
                  <a:gd name="T49" fmla="*/ 90 h 100"/>
                  <a:gd name="T50" fmla="*/ 26 w 180"/>
                  <a:gd name="T51" fmla="*/ 88 h 100"/>
                  <a:gd name="T52" fmla="*/ 30 w 180"/>
                  <a:gd name="T53" fmla="*/ 100 h 100"/>
                  <a:gd name="T54" fmla="*/ 16 w 180"/>
                  <a:gd name="T55" fmla="*/ 86 h 100"/>
                  <a:gd name="T56" fmla="*/ 20 w 180"/>
                  <a:gd name="T57" fmla="*/ 68 h 100"/>
                  <a:gd name="T58" fmla="*/ 14 w 180"/>
                  <a:gd name="T59" fmla="*/ 60 h 100"/>
                  <a:gd name="T60" fmla="*/ 4 w 180"/>
                  <a:gd name="T61" fmla="*/ 54 h 100"/>
                  <a:gd name="T62" fmla="*/ 0 w 180"/>
                  <a:gd name="T63" fmla="*/ 22 h 100"/>
                  <a:gd name="T64" fmla="*/ 6 w 180"/>
                  <a:gd name="T65" fmla="*/ 24 h 100"/>
                  <a:gd name="T66" fmla="*/ 12 w 180"/>
                  <a:gd name="T67" fmla="*/ 32 h 100"/>
                  <a:gd name="T68" fmla="*/ 16 w 180"/>
                  <a:gd name="T69" fmla="*/ 24 h 100"/>
                  <a:gd name="T70" fmla="*/ 18 w 180"/>
                  <a:gd name="T71" fmla="*/ 14 h 100"/>
                  <a:gd name="T72" fmla="*/ 28 w 180"/>
                  <a:gd name="T73" fmla="*/ 16 h 100"/>
                  <a:gd name="T74" fmla="*/ 44 w 180"/>
                  <a:gd name="T75" fmla="*/ 18 h 100"/>
                  <a:gd name="T76" fmla="*/ 54 w 180"/>
                  <a:gd name="T77" fmla="*/ 8 h 100"/>
                  <a:gd name="T78" fmla="*/ 62 w 180"/>
                  <a:gd name="T79" fmla="*/ 26 h 100"/>
                  <a:gd name="T80" fmla="*/ 70 w 180"/>
                  <a:gd name="T81" fmla="*/ 18 h 100"/>
                  <a:gd name="T82" fmla="*/ 88 w 180"/>
                  <a:gd name="T83" fmla="*/ 8 h 100"/>
                  <a:gd name="T84" fmla="*/ 102 w 180"/>
                  <a:gd name="T85" fmla="*/ 20 h 100"/>
                  <a:gd name="T86" fmla="*/ 108 w 180"/>
                  <a:gd name="T87" fmla="*/ 16 h 100"/>
                  <a:gd name="T88" fmla="*/ 114 w 180"/>
                  <a:gd name="T89" fmla="*/ 28 h 100"/>
                  <a:gd name="T90" fmla="*/ 114 w 180"/>
                  <a:gd name="T91" fmla="*/ 14 h 100"/>
                  <a:gd name="T92" fmla="*/ 122 w 180"/>
                  <a:gd name="T93" fmla="*/ 10 h 100"/>
                  <a:gd name="T94" fmla="*/ 128 w 180"/>
                  <a:gd name="T95" fmla="*/ 10 h 100"/>
                  <a:gd name="T96" fmla="*/ 136 w 180"/>
                  <a:gd name="T97" fmla="*/ 4 h 100"/>
                  <a:gd name="T98" fmla="*/ 156 w 180"/>
                  <a:gd name="T99" fmla="*/ 26 h 100"/>
                  <a:gd name="T100" fmla="*/ 174 w 180"/>
                  <a:gd name="T101" fmla="*/ 48 h 100"/>
                  <a:gd name="T102" fmla="*/ 172 w 180"/>
                  <a:gd name="T103" fmla="*/ 28 h 100"/>
                  <a:gd name="T104" fmla="*/ 168 w 180"/>
                  <a:gd name="T105" fmla="*/ 1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00">
                    <a:moveTo>
                      <a:pt x="168" y="14"/>
                    </a:moveTo>
                    <a:lnTo>
                      <a:pt x="168" y="14"/>
                    </a:lnTo>
                    <a:lnTo>
                      <a:pt x="172" y="12"/>
                    </a:lnTo>
                    <a:lnTo>
                      <a:pt x="174" y="10"/>
                    </a:lnTo>
                    <a:lnTo>
                      <a:pt x="176" y="10"/>
                    </a:lnTo>
                    <a:lnTo>
                      <a:pt x="176" y="10"/>
                    </a:lnTo>
                    <a:lnTo>
                      <a:pt x="178" y="32"/>
                    </a:lnTo>
                    <a:lnTo>
                      <a:pt x="180" y="44"/>
                    </a:lnTo>
                    <a:lnTo>
                      <a:pt x="178" y="54"/>
                    </a:lnTo>
                    <a:lnTo>
                      <a:pt x="178" y="54"/>
                    </a:lnTo>
                    <a:lnTo>
                      <a:pt x="176" y="56"/>
                    </a:lnTo>
                    <a:lnTo>
                      <a:pt x="174" y="54"/>
                    </a:lnTo>
                    <a:lnTo>
                      <a:pt x="170" y="52"/>
                    </a:lnTo>
                    <a:lnTo>
                      <a:pt x="168" y="48"/>
                    </a:lnTo>
                    <a:lnTo>
                      <a:pt x="164" y="46"/>
                    </a:lnTo>
                    <a:lnTo>
                      <a:pt x="164" y="46"/>
                    </a:lnTo>
                    <a:lnTo>
                      <a:pt x="164" y="54"/>
                    </a:lnTo>
                    <a:lnTo>
                      <a:pt x="166" y="60"/>
                    </a:lnTo>
                    <a:lnTo>
                      <a:pt x="166" y="68"/>
                    </a:lnTo>
                    <a:lnTo>
                      <a:pt x="166" y="78"/>
                    </a:lnTo>
                    <a:lnTo>
                      <a:pt x="166" y="78"/>
                    </a:lnTo>
                    <a:lnTo>
                      <a:pt x="164" y="76"/>
                    </a:lnTo>
                    <a:lnTo>
                      <a:pt x="164" y="74"/>
                    </a:lnTo>
                    <a:lnTo>
                      <a:pt x="164" y="74"/>
                    </a:lnTo>
                    <a:lnTo>
                      <a:pt x="162" y="62"/>
                    </a:lnTo>
                    <a:lnTo>
                      <a:pt x="158" y="56"/>
                    </a:lnTo>
                    <a:lnTo>
                      <a:pt x="158" y="54"/>
                    </a:lnTo>
                    <a:lnTo>
                      <a:pt x="156" y="56"/>
                    </a:lnTo>
                    <a:lnTo>
                      <a:pt x="152" y="64"/>
                    </a:lnTo>
                    <a:lnTo>
                      <a:pt x="152" y="64"/>
                    </a:lnTo>
                    <a:lnTo>
                      <a:pt x="148" y="68"/>
                    </a:lnTo>
                    <a:lnTo>
                      <a:pt x="146" y="68"/>
                    </a:lnTo>
                    <a:lnTo>
                      <a:pt x="140" y="64"/>
                    </a:lnTo>
                    <a:lnTo>
                      <a:pt x="140" y="64"/>
                    </a:lnTo>
                    <a:lnTo>
                      <a:pt x="134" y="58"/>
                    </a:lnTo>
                    <a:lnTo>
                      <a:pt x="128" y="56"/>
                    </a:lnTo>
                    <a:lnTo>
                      <a:pt x="122" y="56"/>
                    </a:lnTo>
                    <a:lnTo>
                      <a:pt x="114" y="60"/>
                    </a:lnTo>
                    <a:lnTo>
                      <a:pt x="114" y="60"/>
                    </a:lnTo>
                    <a:lnTo>
                      <a:pt x="112" y="60"/>
                    </a:lnTo>
                    <a:lnTo>
                      <a:pt x="110" y="58"/>
                    </a:lnTo>
                    <a:lnTo>
                      <a:pt x="108" y="56"/>
                    </a:lnTo>
                    <a:lnTo>
                      <a:pt x="104" y="56"/>
                    </a:lnTo>
                    <a:lnTo>
                      <a:pt x="104" y="56"/>
                    </a:lnTo>
                    <a:lnTo>
                      <a:pt x="98" y="58"/>
                    </a:lnTo>
                    <a:lnTo>
                      <a:pt x="92" y="60"/>
                    </a:lnTo>
                    <a:lnTo>
                      <a:pt x="84" y="60"/>
                    </a:lnTo>
                    <a:lnTo>
                      <a:pt x="78" y="64"/>
                    </a:lnTo>
                    <a:lnTo>
                      <a:pt x="78" y="64"/>
                    </a:lnTo>
                    <a:lnTo>
                      <a:pt x="74" y="66"/>
                    </a:lnTo>
                    <a:lnTo>
                      <a:pt x="72" y="62"/>
                    </a:lnTo>
                    <a:lnTo>
                      <a:pt x="66" y="52"/>
                    </a:lnTo>
                    <a:lnTo>
                      <a:pt x="66" y="52"/>
                    </a:lnTo>
                    <a:lnTo>
                      <a:pt x="62" y="42"/>
                    </a:lnTo>
                    <a:lnTo>
                      <a:pt x="62" y="42"/>
                    </a:lnTo>
                    <a:lnTo>
                      <a:pt x="64" y="56"/>
                    </a:lnTo>
                    <a:lnTo>
                      <a:pt x="62" y="72"/>
                    </a:lnTo>
                    <a:lnTo>
                      <a:pt x="62" y="72"/>
                    </a:lnTo>
                    <a:lnTo>
                      <a:pt x="60" y="70"/>
                    </a:lnTo>
                    <a:lnTo>
                      <a:pt x="58" y="70"/>
                    </a:lnTo>
                    <a:lnTo>
                      <a:pt x="56" y="62"/>
                    </a:lnTo>
                    <a:lnTo>
                      <a:pt x="52" y="56"/>
                    </a:lnTo>
                    <a:lnTo>
                      <a:pt x="52" y="54"/>
                    </a:lnTo>
                    <a:lnTo>
                      <a:pt x="50" y="54"/>
                    </a:lnTo>
                    <a:lnTo>
                      <a:pt x="50" y="54"/>
                    </a:lnTo>
                    <a:lnTo>
                      <a:pt x="44" y="52"/>
                    </a:lnTo>
                    <a:lnTo>
                      <a:pt x="42" y="52"/>
                    </a:lnTo>
                    <a:lnTo>
                      <a:pt x="42" y="56"/>
                    </a:lnTo>
                    <a:lnTo>
                      <a:pt x="42" y="56"/>
                    </a:lnTo>
                    <a:lnTo>
                      <a:pt x="40" y="58"/>
                    </a:lnTo>
                    <a:lnTo>
                      <a:pt x="38" y="58"/>
                    </a:lnTo>
                    <a:lnTo>
                      <a:pt x="38" y="58"/>
                    </a:lnTo>
                    <a:lnTo>
                      <a:pt x="34" y="54"/>
                    </a:lnTo>
                    <a:lnTo>
                      <a:pt x="32" y="54"/>
                    </a:lnTo>
                    <a:lnTo>
                      <a:pt x="30" y="56"/>
                    </a:lnTo>
                    <a:lnTo>
                      <a:pt x="28" y="60"/>
                    </a:lnTo>
                    <a:lnTo>
                      <a:pt x="28" y="60"/>
                    </a:lnTo>
                    <a:lnTo>
                      <a:pt x="26" y="64"/>
                    </a:lnTo>
                    <a:lnTo>
                      <a:pt x="26" y="68"/>
                    </a:lnTo>
                    <a:lnTo>
                      <a:pt x="26" y="68"/>
                    </a:lnTo>
                    <a:lnTo>
                      <a:pt x="26" y="74"/>
                    </a:lnTo>
                    <a:lnTo>
                      <a:pt x="30" y="78"/>
                    </a:lnTo>
                    <a:lnTo>
                      <a:pt x="30" y="78"/>
                    </a:lnTo>
                    <a:lnTo>
                      <a:pt x="34" y="80"/>
                    </a:lnTo>
                    <a:lnTo>
                      <a:pt x="36" y="78"/>
                    </a:lnTo>
                    <a:lnTo>
                      <a:pt x="40" y="76"/>
                    </a:lnTo>
                    <a:lnTo>
                      <a:pt x="42" y="76"/>
                    </a:lnTo>
                    <a:lnTo>
                      <a:pt x="42" y="76"/>
                    </a:lnTo>
                    <a:lnTo>
                      <a:pt x="46" y="78"/>
                    </a:lnTo>
                    <a:lnTo>
                      <a:pt x="48" y="80"/>
                    </a:lnTo>
                    <a:lnTo>
                      <a:pt x="48" y="84"/>
                    </a:lnTo>
                    <a:lnTo>
                      <a:pt x="48" y="84"/>
                    </a:lnTo>
                    <a:lnTo>
                      <a:pt x="48" y="88"/>
                    </a:lnTo>
                    <a:lnTo>
                      <a:pt x="46" y="92"/>
                    </a:lnTo>
                    <a:lnTo>
                      <a:pt x="44" y="94"/>
                    </a:lnTo>
                    <a:lnTo>
                      <a:pt x="44" y="94"/>
                    </a:lnTo>
                    <a:lnTo>
                      <a:pt x="38" y="96"/>
                    </a:lnTo>
                    <a:lnTo>
                      <a:pt x="34" y="94"/>
                    </a:lnTo>
                    <a:lnTo>
                      <a:pt x="32" y="90"/>
                    </a:lnTo>
                    <a:lnTo>
                      <a:pt x="32" y="90"/>
                    </a:lnTo>
                    <a:lnTo>
                      <a:pt x="30" y="88"/>
                    </a:lnTo>
                    <a:lnTo>
                      <a:pt x="26" y="88"/>
                    </a:lnTo>
                    <a:lnTo>
                      <a:pt x="26" y="86"/>
                    </a:lnTo>
                    <a:lnTo>
                      <a:pt x="26" y="88"/>
                    </a:lnTo>
                    <a:lnTo>
                      <a:pt x="26" y="88"/>
                    </a:lnTo>
                    <a:lnTo>
                      <a:pt x="26" y="88"/>
                    </a:lnTo>
                    <a:lnTo>
                      <a:pt x="30" y="100"/>
                    </a:lnTo>
                    <a:lnTo>
                      <a:pt x="30" y="100"/>
                    </a:lnTo>
                    <a:lnTo>
                      <a:pt x="26" y="100"/>
                    </a:lnTo>
                    <a:lnTo>
                      <a:pt x="22" y="98"/>
                    </a:lnTo>
                    <a:lnTo>
                      <a:pt x="18" y="94"/>
                    </a:lnTo>
                    <a:lnTo>
                      <a:pt x="16" y="86"/>
                    </a:lnTo>
                    <a:lnTo>
                      <a:pt x="16" y="86"/>
                    </a:lnTo>
                    <a:lnTo>
                      <a:pt x="16" y="78"/>
                    </a:lnTo>
                    <a:lnTo>
                      <a:pt x="18" y="72"/>
                    </a:lnTo>
                    <a:lnTo>
                      <a:pt x="20" y="68"/>
                    </a:lnTo>
                    <a:lnTo>
                      <a:pt x="22" y="60"/>
                    </a:lnTo>
                    <a:lnTo>
                      <a:pt x="22" y="60"/>
                    </a:lnTo>
                    <a:lnTo>
                      <a:pt x="18" y="58"/>
                    </a:lnTo>
                    <a:lnTo>
                      <a:pt x="14" y="60"/>
                    </a:lnTo>
                    <a:lnTo>
                      <a:pt x="14" y="60"/>
                    </a:lnTo>
                    <a:lnTo>
                      <a:pt x="12" y="60"/>
                    </a:lnTo>
                    <a:lnTo>
                      <a:pt x="10" y="60"/>
                    </a:lnTo>
                    <a:lnTo>
                      <a:pt x="4" y="54"/>
                    </a:lnTo>
                    <a:lnTo>
                      <a:pt x="2" y="44"/>
                    </a:lnTo>
                    <a:lnTo>
                      <a:pt x="0" y="30"/>
                    </a:lnTo>
                    <a:lnTo>
                      <a:pt x="0" y="30"/>
                    </a:lnTo>
                    <a:lnTo>
                      <a:pt x="0" y="22"/>
                    </a:lnTo>
                    <a:lnTo>
                      <a:pt x="2" y="20"/>
                    </a:lnTo>
                    <a:lnTo>
                      <a:pt x="4" y="20"/>
                    </a:lnTo>
                    <a:lnTo>
                      <a:pt x="6" y="24"/>
                    </a:lnTo>
                    <a:lnTo>
                      <a:pt x="6" y="24"/>
                    </a:lnTo>
                    <a:lnTo>
                      <a:pt x="8" y="30"/>
                    </a:lnTo>
                    <a:lnTo>
                      <a:pt x="10" y="34"/>
                    </a:lnTo>
                    <a:lnTo>
                      <a:pt x="10" y="34"/>
                    </a:lnTo>
                    <a:lnTo>
                      <a:pt x="12" y="32"/>
                    </a:lnTo>
                    <a:lnTo>
                      <a:pt x="12" y="30"/>
                    </a:lnTo>
                    <a:lnTo>
                      <a:pt x="14" y="26"/>
                    </a:lnTo>
                    <a:lnTo>
                      <a:pt x="16" y="24"/>
                    </a:lnTo>
                    <a:lnTo>
                      <a:pt x="16" y="24"/>
                    </a:lnTo>
                    <a:lnTo>
                      <a:pt x="16" y="24"/>
                    </a:lnTo>
                    <a:lnTo>
                      <a:pt x="18" y="22"/>
                    </a:lnTo>
                    <a:lnTo>
                      <a:pt x="18" y="14"/>
                    </a:lnTo>
                    <a:lnTo>
                      <a:pt x="18" y="14"/>
                    </a:lnTo>
                    <a:lnTo>
                      <a:pt x="20" y="8"/>
                    </a:lnTo>
                    <a:lnTo>
                      <a:pt x="22" y="10"/>
                    </a:lnTo>
                    <a:lnTo>
                      <a:pt x="22" y="10"/>
                    </a:lnTo>
                    <a:lnTo>
                      <a:pt x="28" y="16"/>
                    </a:lnTo>
                    <a:lnTo>
                      <a:pt x="28" y="16"/>
                    </a:lnTo>
                    <a:lnTo>
                      <a:pt x="34" y="22"/>
                    </a:lnTo>
                    <a:lnTo>
                      <a:pt x="40" y="22"/>
                    </a:lnTo>
                    <a:lnTo>
                      <a:pt x="44" y="18"/>
                    </a:lnTo>
                    <a:lnTo>
                      <a:pt x="50" y="12"/>
                    </a:lnTo>
                    <a:lnTo>
                      <a:pt x="50" y="12"/>
                    </a:lnTo>
                    <a:lnTo>
                      <a:pt x="52" y="8"/>
                    </a:lnTo>
                    <a:lnTo>
                      <a:pt x="54" y="8"/>
                    </a:lnTo>
                    <a:lnTo>
                      <a:pt x="58" y="12"/>
                    </a:lnTo>
                    <a:lnTo>
                      <a:pt x="60" y="18"/>
                    </a:lnTo>
                    <a:lnTo>
                      <a:pt x="60" y="18"/>
                    </a:lnTo>
                    <a:lnTo>
                      <a:pt x="62" y="26"/>
                    </a:lnTo>
                    <a:lnTo>
                      <a:pt x="64" y="26"/>
                    </a:lnTo>
                    <a:lnTo>
                      <a:pt x="66" y="24"/>
                    </a:lnTo>
                    <a:lnTo>
                      <a:pt x="66" y="24"/>
                    </a:lnTo>
                    <a:lnTo>
                      <a:pt x="70" y="18"/>
                    </a:lnTo>
                    <a:lnTo>
                      <a:pt x="76" y="16"/>
                    </a:lnTo>
                    <a:lnTo>
                      <a:pt x="84" y="10"/>
                    </a:lnTo>
                    <a:lnTo>
                      <a:pt x="84" y="10"/>
                    </a:lnTo>
                    <a:lnTo>
                      <a:pt x="88" y="8"/>
                    </a:lnTo>
                    <a:lnTo>
                      <a:pt x="90" y="10"/>
                    </a:lnTo>
                    <a:lnTo>
                      <a:pt x="98" y="16"/>
                    </a:lnTo>
                    <a:lnTo>
                      <a:pt x="98" y="16"/>
                    </a:lnTo>
                    <a:lnTo>
                      <a:pt x="102" y="20"/>
                    </a:lnTo>
                    <a:lnTo>
                      <a:pt x="104" y="20"/>
                    </a:lnTo>
                    <a:lnTo>
                      <a:pt x="106" y="16"/>
                    </a:lnTo>
                    <a:lnTo>
                      <a:pt x="106" y="16"/>
                    </a:lnTo>
                    <a:lnTo>
                      <a:pt x="108" y="16"/>
                    </a:lnTo>
                    <a:lnTo>
                      <a:pt x="108" y="16"/>
                    </a:lnTo>
                    <a:lnTo>
                      <a:pt x="110" y="20"/>
                    </a:lnTo>
                    <a:lnTo>
                      <a:pt x="112" y="24"/>
                    </a:lnTo>
                    <a:lnTo>
                      <a:pt x="114" y="28"/>
                    </a:lnTo>
                    <a:lnTo>
                      <a:pt x="114" y="28"/>
                    </a:lnTo>
                    <a:lnTo>
                      <a:pt x="116" y="24"/>
                    </a:lnTo>
                    <a:lnTo>
                      <a:pt x="116" y="18"/>
                    </a:lnTo>
                    <a:lnTo>
                      <a:pt x="114" y="14"/>
                    </a:lnTo>
                    <a:lnTo>
                      <a:pt x="116" y="12"/>
                    </a:lnTo>
                    <a:lnTo>
                      <a:pt x="116" y="12"/>
                    </a:lnTo>
                    <a:lnTo>
                      <a:pt x="118" y="12"/>
                    </a:lnTo>
                    <a:lnTo>
                      <a:pt x="122" y="10"/>
                    </a:lnTo>
                    <a:lnTo>
                      <a:pt x="124" y="8"/>
                    </a:lnTo>
                    <a:lnTo>
                      <a:pt x="126" y="8"/>
                    </a:lnTo>
                    <a:lnTo>
                      <a:pt x="128" y="10"/>
                    </a:lnTo>
                    <a:lnTo>
                      <a:pt x="128" y="10"/>
                    </a:lnTo>
                    <a:lnTo>
                      <a:pt x="130" y="14"/>
                    </a:lnTo>
                    <a:lnTo>
                      <a:pt x="132" y="14"/>
                    </a:lnTo>
                    <a:lnTo>
                      <a:pt x="136" y="4"/>
                    </a:lnTo>
                    <a:lnTo>
                      <a:pt x="136" y="4"/>
                    </a:lnTo>
                    <a:lnTo>
                      <a:pt x="136" y="0"/>
                    </a:lnTo>
                    <a:lnTo>
                      <a:pt x="138" y="2"/>
                    </a:lnTo>
                    <a:lnTo>
                      <a:pt x="138" y="2"/>
                    </a:lnTo>
                    <a:lnTo>
                      <a:pt x="156" y="26"/>
                    </a:lnTo>
                    <a:lnTo>
                      <a:pt x="156" y="26"/>
                    </a:lnTo>
                    <a:lnTo>
                      <a:pt x="164" y="38"/>
                    </a:lnTo>
                    <a:lnTo>
                      <a:pt x="174" y="48"/>
                    </a:lnTo>
                    <a:lnTo>
                      <a:pt x="174" y="48"/>
                    </a:lnTo>
                    <a:lnTo>
                      <a:pt x="174" y="42"/>
                    </a:lnTo>
                    <a:lnTo>
                      <a:pt x="174" y="38"/>
                    </a:lnTo>
                    <a:lnTo>
                      <a:pt x="172" y="28"/>
                    </a:lnTo>
                    <a:lnTo>
                      <a:pt x="172" y="28"/>
                    </a:lnTo>
                    <a:lnTo>
                      <a:pt x="170" y="22"/>
                    </a:lnTo>
                    <a:lnTo>
                      <a:pt x="168" y="20"/>
                    </a:lnTo>
                    <a:lnTo>
                      <a:pt x="168" y="14"/>
                    </a:lnTo>
                    <a:lnTo>
                      <a:pt x="16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3" name="Freeform 1289">
                <a:extLst>
                  <a:ext uri="{FF2B5EF4-FFF2-40B4-BE49-F238E27FC236}">
                    <a16:creationId xmlns:a16="http://schemas.microsoft.com/office/drawing/2014/main" id="{EFFA9154-568B-FE40-24DA-F620EAEBB638}"/>
                  </a:ext>
                </a:extLst>
              </p:cNvPr>
              <p:cNvSpPr>
                <a:spLocks/>
              </p:cNvSpPr>
              <p:nvPr/>
            </p:nvSpPr>
            <p:spPr bwMode="auto">
              <a:xfrm>
                <a:off x="2814" y="2682"/>
                <a:ext cx="276" cy="63"/>
              </a:xfrm>
              <a:custGeom>
                <a:avLst/>
                <a:gdLst>
                  <a:gd name="T0" fmla="*/ 2 w 276"/>
                  <a:gd name="T1" fmla="*/ 37 h 63"/>
                  <a:gd name="T2" fmla="*/ 16 w 276"/>
                  <a:gd name="T3" fmla="*/ 25 h 63"/>
                  <a:gd name="T4" fmla="*/ 24 w 276"/>
                  <a:gd name="T5" fmla="*/ 23 h 63"/>
                  <a:gd name="T6" fmla="*/ 38 w 276"/>
                  <a:gd name="T7" fmla="*/ 23 h 63"/>
                  <a:gd name="T8" fmla="*/ 42 w 276"/>
                  <a:gd name="T9" fmla="*/ 4 h 63"/>
                  <a:gd name="T10" fmla="*/ 48 w 276"/>
                  <a:gd name="T11" fmla="*/ 10 h 63"/>
                  <a:gd name="T12" fmla="*/ 54 w 276"/>
                  <a:gd name="T13" fmla="*/ 19 h 63"/>
                  <a:gd name="T14" fmla="*/ 58 w 276"/>
                  <a:gd name="T15" fmla="*/ 31 h 63"/>
                  <a:gd name="T16" fmla="*/ 70 w 276"/>
                  <a:gd name="T17" fmla="*/ 39 h 63"/>
                  <a:gd name="T18" fmla="*/ 80 w 276"/>
                  <a:gd name="T19" fmla="*/ 27 h 63"/>
                  <a:gd name="T20" fmla="*/ 82 w 276"/>
                  <a:gd name="T21" fmla="*/ 2 h 63"/>
                  <a:gd name="T22" fmla="*/ 88 w 276"/>
                  <a:gd name="T23" fmla="*/ 4 h 63"/>
                  <a:gd name="T24" fmla="*/ 96 w 276"/>
                  <a:gd name="T25" fmla="*/ 13 h 63"/>
                  <a:gd name="T26" fmla="*/ 122 w 276"/>
                  <a:gd name="T27" fmla="*/ 21 h 63"/>
                  <a:gd name="T28" fmla="*/ 132 w 276"/>
                  <a:gd name="T29" fmla="*/ 23 h 63"/>
                  <a:gd name="T30" fmla="*/ 138 w 276"/>
                  <a:gd name="T31" fmla="*/ 13 h 63"/>
                  <a:gd name="T32" fmla="*/ 146 w 276"/>
                  <a:gd name="T33" fmla="*/ 33 h 63"/>
                  <a:gd name="T34" fmla="*/ 160 w 276"/>
                  <a:gd name="T35" fmla="*/ 27 h 63"/>
                  <a:gd name="T36" fmla="*/ 166 w 276"/>
                  <a:gd name="T37" fmla="*/ 8 h 63"/>
                  <a:gd name="T38" fmla="*/ 178 w 276"/>
                  <a:gd name="T39" fmla="*/ 35 h 63"/>
                  <a:gd name="T40" fmla="*/ 174 w 276"/>
                  <a:gd name="T41" fmla="*/ 21 h 63"/>
                  <a:gd name="T42" fmla="*/ 190 w 276"/>
                  <a:gd name="T43" fmla="*/ 35 h 63"/>
                  <a:gd name="T44" fmla="*/ 208 w 276"/>
                  <a:gd name="T45" fmla="*/ 35 h 63"/>
                  <a:gd name="T46" fmla="*/ 210 w 276"/>
                  <a:gd name="T47" fmla="*/ 19 h 63"/>
                  <a:gd name="T48" fmla="*/ 216 w 276"/>
                  <a:gd name="T49" fmla="*/ 15 h 63"/>
                  <a:gd name="T50" fmla="*/ 230 w 276"/>
                  <a:gd name="T51" fmla="*/ 17 h 63"/>
                  <a:gd name="T52" fmla="*/ 244 w 276"/>
                  <a:gd name="T53" fmla="*/ 31 h 63"/>
                  <a:gd name="T54" fmla="*/ 242 w 276"/>
                  <a:gd name="T55" fmla="*/ 15 h 63"/>
                  <a:gd name="T56" fmla="*/ 250 w 276"/>
                  <a:gd name="T57" fmla="*/ 10 h 63"/>
                  <a:gd name="T58" fmla="*/ 258 w 276"/>
                  <a:gd name="T59" fmla="*/ 25 h 63"/>
                  <a:gd name="T60" fmla="*/ 272 w 276"/>
                  <a:gd name="T61" fmla="*/ 21 h 63"/>
                  <a:gd name="T62" fmla="*/ 272 w 276"/>
                  <a:gd name="T63" fmla="*/ 35 h 63"/>
                  <a:gd name="T64" fmla="*/ 264 w 276"/>
                  <a:gd name="T65" fmla="*/ 35 h 63"/>
                  <a:gd name="T66" fmla="*/ 274 w 276"/>
                  <a:gd name="T67" fmla="*/ 43 h 63"/>
                  <a:gd name="T68" fmla="*/ 268 w 276"/>
                  <a:gd name="T69" fmla="*/ 55 h 63"/>
                  <a:gd name="T70" fmla="*/ 262 w 276"/>
                  <a:gd name="T71" fmla="*/ 57 h 63"/>
                  <a:gd name="T72" fmla="*/ 258 w 276"/>
                  <a:gd name="T73" fmla="*/ 49 h 63"/>
                  <a:gd name="T74" fmla="*/ 246 w 276"/>
                  <a:gd name="T75" fmla="*/ 63 h 63"/>
                  <a:gd name="T76" fmla="*/ 230 w 276"/>
                  <a:gd name="T77" fmla="*/ 57 h 63"/>
                  <a:gd name="T78" fmla="*/ 216 w 276"/>
                  <a:gd name="T79" fmla="*/ 47 h 63"/>
                  <a:gd name="T80" fmla="*/ 210 w 276"/>
                  <a:gd name="T81" fmla="*/ 61 h 63"/>
                  <a:gd name="T82" fmla="*/ 198 w 276"/>
                  <a:gd name="T83" fmla="*/ 57 h 63"/>
                  <a:gd name="T84" fmla="*/ 172 w 276"/>
                  <a:gd name="T85" fmla="*/ 49 h 63"/>
                  <a:gd name="T86" fmla="*/ 150 w 276"/>
                  <a:gd name="T87" fmla="*/ 47 h 63"/>
                  <a:gd name="T88" fmla="*/ 138 w 276"/>
                  <a:gd name="T89" fmla="*/ 41 h 63"/>
                  <a:gd name="T90" fmla="*/ 132 w 276"/>
                  <a:gd name="T91" fmla="*/ 45 h 63"/>
                  <a:gd name="T92" fmla="*/ 120 w 276"/>
                  <a:gd name="T93" fmla="*/ 37 h 63"/>
                  <a:gd name="T94" fmla="*/ 116 w 276"/>
                  <a:gd name="T95" fmla="*/ 59 h 63"/>
                  <a:gd name="T96" fmla="*/ 110 w 276"/>
                  <a:gd name="T97" fmla="*/ 57 h 63"/>
                  <a:gd name="T98" fmla="*/ 104 w 276"/>
                  <a:gd name="T99" fmla="*/ 53 h 63"/>
                  <a:gd name="T100" fmla="*/ 100 w 276"/>
                  <a:gd name="T101" fmla="*/ 49 h 63"/>
                  <a:gd name="T102" fmla="*/ 92 w 276"/>
                  <a:gd name="T103" fmla="*/ 57 h 63"/>
                  <a:gd name="T104" fmla="*/ 86 w 276"/>
                  <a:gd name="T105" fmla="*/ 59 h 63"/>
                  <a:gd name="T106" fmla="*/ 72 w 276"/>
                  <a:gd name="T107" fmla="*/ 45 h 63"/>
                  <a:gd name="T108" fmla="*/ 60 w 276"/>
                  <a:gd name="T109" fmla="*/ 63 h 63"/>
                  <a:gd name="T110" fmla="*/ 50 w 276"/>
                  <a:gd name="T111" fmla="*/ 49 h 63"/>
                  <a:gd name="T112" fmla="*/ 40 w 276"/>
                  <a:gd name="T113" fmla="*/ 39 h 63"/>
                  <a:gd name="T114" fmla="*/ 34 w 276"/>
                  <a:gd name="T115" fmla="*/ 59 h 63"/>
                  <a:gd name="T116" fmla="*/ 28 w 276"/>
                  <a:gd name="T117" fmla="*/ 51 h 63"/>
                  <a:gd name="T118" fmla="*/ 8 w 276"/>
                  <a:gd name="T119"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63">
                    <a:moveTo>
                      <a:pt x="0" y="45"/>
                    </a:moveTo>
                    <a:lnTo>
                      <a:pt x="0" y="45"/>
                    </a:lnTo>
                    <a:lnTo>
                      <a:pt x="0" y="41"/>
                    </a:lnTo>
                    <a:lnTo>
                      <a:pt x="2" y="37"/>
                    </a:lnTo>
                    <a:lnTo>
                      <a:pt x="2" y="37"/>
                    </a:lnTo>
                    <a:lnTo>
                      <a:pt x="18" y="37"/>
                    </a:lnTo>
                    <a:lnTo>
                      <a:pt x="18" y="37"/>
                    </a:lnTo>
                    <a:lnTo>
                      <a:pt x="16" y="31"/>
                    </a:lnTo>
                    <a:lnTo>
                      <a:pt x="16" y="29"/>
                    </a:lnTo>
                    <a:lnTo>
                      <a:pt x="16" y="25"/>
                    </a:lnTo>
                    <a:lnTo>
                      <a:pt x="16" y="25"/>
                    </a:lnTo>
                    <a:lnTo>
                      <a:pt x="20" y="21"/>
                    </a:lnTo>
                    <a:lnTo>
                      <a:pt x="22" y="21"/>
                    </a:lnTo>
                    <a:lnTo>
                      <a:pt x="24" y="23"/>
                    </a:lnTo>
                    <a:lnTo>
                      <a:pt x="24" y="23"/>
                    </a:lnTo>
                    <a:lnTo>
                      <a:pt x="26" y="29"/>
                    </a:lnTo>
                    <a:lnTo>
                      <a:pt x="30" y="31"/>
                    </a:lnTo>
                    <a:lnTo>
                      <a:pt x="36" y="27"/>
                    </a:lnTo>
                    <a:lnTo>
                      <a:pt x="36" y="27"/>
                    </a:lnTo>
                    <a:lnTo>
                      <a:pt x="38" y="23"/>
                    </a:lnTo>
                    <a:lnTo>
                      <a:pt x="38" y="19"/>
                    </a:lnTo>
                    <a:lnTo>
                      <a:pt x="34" y="6"/>
                    </a:lnTo>
                    <a:lnTo>
                      <a:pt x="34" y="6"/>
                    </a:lnTo>
                    <a:lnTo>
                      <a:pt x="40" y="2"/>
                    </a:lnTo>
                    <a:lnTo>
                      <a:pt x="42" y="4"/>
                    </a:lnTo>
                    <a:lnTo>
                      <a:pt x="44" y="8"/>
                    </a:lnTo>
                    <a:lnTo>
                      <a:pt x="44" y="8"/>
                    </a:lnTo>
                    <a:lnTo>
                      <a:pt x="44" y="10"/>
                    </a:lnTo>
                    <a:lnTo>
                      <a:pt x="46" y="10"/>
                    </a:lnTo>
                    <a:lnTo>
                      <a:pt x="48" y="10"/>
                    </a:lnTo>
                    <a:lnTo>
                      <a:pt x="48" y="10"/>
                    </a:lnTo>
                    <a:lnTo>
                      <a:pt x="50" y="8"/>
                    </a:lnTo>
                    <a:lnTo>
                      <a:pt x="52" y="8"/>
                    </a:lnTo>
                    <a:lnTo>
                      <a:pt x="54" y="13"/>
                    </a:lnTo>
                    <a:lnTo>
                      <a:pt x="54" y="19"/>
                    </a:lnTo>
                    <a:lnTo>
                      <a:pt x="54" y="19"/>
                    </a:lnTo>
                    <a:lnTo>
                      <a:pt x="54" y="27"/>
                    </a:lnTo>
                    <a:lnTo>
                      <a:pt x="56" y="29"/>
                    </a:lnTo>
                    <a:lnTo>
                      <a:pt x="58" y="31"/>
                    </a:lnTo>
                    <a:lnTo>
                      <a:pt x="58" y="31"/>
                    </a:lnTo>
                    <a:lnTo>
                      <a:pt x="62" y="31"/>
                    </a:lnTo>
                    <a:lnTo>
                      <a:pt x="66" y="37"/>
                    </a:lnTo>
                    <a:lnTo>
                      <a:pt x="66" y="37"/>
                    </a:lnTo>
                    <a:lnTo>
                      <a:pt x="68" y="39"/>
                    </a:lnTo>
                    <a:lnTo>
                      <a:pt x="70" y="39"/>
                    </a:lnTo>
                    <a:lnTo>
                      <a:pt x="72" y="37"/>
                    </a:lnTo>
                    <a:lnTo>
                      <a:pt x="76" y="33"/>
                    </a:lnTo>
                    <a:lnTo>
                      <a:pt x="80" y="29"/>
                    </a:lnTo>
                    <a:lnTo>
                      <a:pt x="80" y="29"/>
                    </a:lnTo>
                    <a:lnTo>
                      <a:pt x="80" y="27"/>
                    </a:lnTo>
                    <a:lnTo>
                      <a:pt x="80" y="25"/>
                    </a:lnTo>
                    <a:lnTo>
                      <a:pt x="80" y="17"/>
                    </a:lnTo>
                    <a:lnTo>
                      <a:pt x="80" y="17"/>
                    </a:lnTo>
                    <a:lnTo>
                      <a:pt x="80" y="8"/>
                    </a:lnTo>
                    <a:lnTo>
                      <a:pt x="82" y="2"/>
                    </a:lnTo>
                    <a:lnTo>
                      <a:pt x="82" y="2"/>
                    </a:lnTo>
                    <a:lnTo>
                      <a:pt x="84" y="0"/>
                    </a:lnTo>
                    <a:lnTo>
                      <a:pt x="84" y="0"/>
                    </a:lnTo>
                    <a:lnTo>
                      <a:pt x="88" y="4"/>
                    </a:lnTo>
                    <a:lnTo>
                      <a:pt x="88" y="4"/>
                    </a:lnTo>
                    <a:lnTo>
                      <a:pt x="90" y="8"/>
                    </a:lnTo>
                    <a:lnTo>
                      <a:pt x="92" y="10"/>
                    </a:lnTo>
                    <a:lnTo>
                      <a:pt x="96" y="13"/>
                    </a:lnTo>
                    <a:lnTo>
                      <a:pt x="96" y="13"/>
                    </a:lnTo>
                    <a:lnTo>
                      <a:pt x="96" y="13"/>
                    </a:lnTo>
                    <a:lnTo>
                      <a:pt x="96" y="13"/>
                    </a:lnTo>
                    <a:lnTo>
                      <a:pt x="100" y="15"/>
                    </a:lnTo>
                    <a:lnTo>
                      <a:pt x="104" y="19"/>
                    </a:lnTo>
                    <a:lnTo>
                      <a:pt x="112" y="21"/>
                    </a:lnTo>
                    <a:lnTo>
                      <a:pt x="122" y="21"/>
                    </a:lnTo>
                    <a:lnTo>
                      <a:pt x="130" y="25"/>
                    </a:lnTo>
                    <a:lnTo>
                      <a:pt x="130" y="25"/>
                    </a:lnTo>
                    <a:lnTo>
                      <a:pt x="132" y="27"/>
                    </a:lnTo>
                    <a:lnTo>
                      <a:pt x="132" y="23"/>
                    </a:lnTo>
                    <a:lnTo>
                      <a:pt x="132" y="23"/>
                    </a:lnTo>
                    <a:lnTo>
                      <a:pt x="132" y="13"/>
                    </a:lnTo>
                    <a:lnTo>
                      <a:pt x="134" y="10"/>
                    </a:lnTo>
                    <a:lnTo>
                      <a:pt x="134" y="10"/>
                    </a:lnTo>
                    <a:lnTo>
                      <a:pt x="134" y="10"/>
                    </a:lnTo>
                    <a:lnTo>
                      <a:pt x="138" y="13"/>
                    </a:lnTo>
                    <a:lnTo>
                      <a:pt x="140" y="15"/>
                    </a:lnTo>
                    <a:lnTo>
                      <a:pt x="142" y="17"/>
                    </a:lnTo>
                    <a:lnTo>
                      <a:pt x="144" y="23"/>
                    </a:lnTo>
                    <a:lnTo>
                      <a:pt x="144" y="23"/>
                    </a:lnTo>
                    <a:lnTo>
                      <a:pt x="146" y="33"/>
                    </a:lnTo>
                    <a:lnTo>
                      <a:pt x="148" y="37"/>
                    </a:lnTo>
                    <a:lnTo>
                      <a:pt x="152" y="35"/>
                    </a:lnTo>
                    <a:lnTo>
                      <a:pt x="156" y="31"/>
                    </a:lnTo>
                    <a:lnTo>
                      <a:pt x="156" y="31"/>
                    </a:lnTo>
                    <a:lnTo>
                      <a:pt x="160" y="27"/>
                    </a:lnTo>
                    <a:lnTo>
                      <a:pt x="166" y="25"/>
                    </a:lnTo>
                    <a:lnTo>
                      <a:pt x="166" y="25"/>
                    </a:lnTo>
                    <a:lnTo>
                      <a:pt x="168" y="23"/>
                    </a:lnTo>
                    <a:lnTo>
                      <a:pt x="168" y="19"/>
                    </a:lnTo>
                    <a:lnTo>
                      <a:pt x="166" y="8"/>
                    </a:lnTo>
                    <a:lnTo>
                      <a:pt x="166" y="8"/>
                    </a:lnTo>
                    <a:lnTo>
                      <a:pt x="174" y="21"/>
                    </a:lnTo>
                    <a:lnTo>
                      <a:pt x="174" y="21"/>
                    </a:lnTo>
                    <a:lnTo>
                      <a:pt x="176" y="29"/>
                    </a:lnTo>
                    <a:lnTo>
                      <a:pt x="178" y="35"/>
                    </a:lnTo>
                    <a:lnTo>
                      <a:pt x="178" y="35"/>
                    </a:lnTo>
                    <a:lnTo>
                      <a:pt x="178" y="31"/>
                    </a:lnTo>
                    <a:lnTo>
                      <a:pt x="176" y="27"/>
                    </a:lnTo>
                    <a:lnTo>
                      <a:pt x="174" y="25"/>
                    </a:lnTo>
                    <a:lnTo>
                      <a:pt x="174" y="21"/>
                    </a:lnTo>
                    <a:lnTo>
                      <a:pt x="174" y="21"/>
                    </a:lnTo>
                    <a:lnTo>
                      <a:pt x="178" y="21"/>
                    </a:lnTo>
                    <a:lnTo>
                      <a:pt x="182" y="21"/>
                    </a:lnTo>
                    <a:lnTo>
                      <a:pt x="188" y="25"/>
                    </a:lnTo>
                    <a:lnTo>
                      <a:pt x="190" y="35"/>
                    </a:lnTo>
                    <a:lnTo>
                      <a:pt x="190" y="35"/>
                    </a:lnTo>
                    <a:lnTo>
                      <a:pt x="192" y="37"/>
                    </a:lnTo>
                    <a:lnTo>
                      <a:pt x="194" y="39"/>
                    </a:lnTo>
                    <a:lnTo>
                      <a:pt x="202" y="37"/>
                    </a:lnTo>
                    <a:lnTo>
                      <a:pt x="208" y="35"/>
                    </a:lnTo>
                    <a:lnTo>
                      <a:pt x="212" y="33"/>
                    </a:lnTo>
                    <a:lnTo>
                      <a:pt x="212" y="33"/>
                    </a:lnTo>
                    <a:lnTo>
                      <a:pt x="212" y="27"/>
                    </a:lnTo>
                    <a:lnTo>
                      <a:pt x="212" y="27"/>
                    </a:lnTo>
                    <a:lnTo>
                      <a:pt x="210" y="19"/>
                    </a:lnTo>
                    <a:lnTo>
                      <a:pt x="210" y="10"/>
                    </a:lnTo>
                    <a:lnTo>
                      <a:pt x="210" y="10"/>
                    </a:lnTo>
                    <a:lnTo>
                      <a:pt x="212" y="8"/>
                    </a:lnTo>
                    <a:lnTo>
                      <a:pt x="214" y="10"/>
                    </a:lnTo>
                    <a:lnTo>
                      <a:pt x="216" y="15"/>
                    </a:lnTo>
                    <a:lnTo>
                      <a:pt x="216" y="15"/>
                    </a:lnTo>
                    <a:lnTo>
                      <a:pt x="220" y="15"/>
                    </a:lnTo>
                    <a:lnTo>
                      <a:pt x="220" y="15"/>
                    </a:lnTo>
                    <a:lnTo>
                      <a:pt x="226" y="15"/>
                    </a:lnTo>
                    <a:lnTo>
                      <a:pt x="230" y="17"/>
                    </a:lnTo>
                    <a:lnTo>
                      <a:pt x="236" y="23"/>
                    </a:lnTo>
                    <a:lnTo>
                      <a:pt x="240" y="31"/>
                    </a:lnTo>
                    <a:lnTo>
                      <a:pt x="240" y="31"/>
                    </a:lnTo>
                    <a:lnTo>
                      <a:pt x="242" y="33"/>
                    </a:lnTo>
                    <a:lnTo>
                      <a:pt x="244" y="31"/>
                    </a:lnTo>
                    <a:lnTo>
                      <a:pt x="244" y="31"/>
                    </a:lnTo>
                    <a:lnTo>
                      <a:pt x="244" y="27"/>
                    </a:lnTo>
                    <a:lnTo>
                      <a:pt x="244" y="23"/>
                    </a:lnTo>
                    <a:lnTo>
                      <a:pt x="244" y="23"/>
                    </a:lnTo>
                    <a:lnTo>
                      <a:pt x="242" y="15"/>
                    </a:lnTo>
                    <a:lnTo>
                      <a:pt x="242" y="13"/>
                    </a:lnTo>
                    <a:lnTo>
                      <a:pt x="244" y="10"/>
                    </a:lnTo>
                    <a:lnTo>
                      <a:pt x="244" y="10"/>
                    </a:lnTo>
                    <a:lnTo>
                      <a:pt x="248" y="8"/>
                    </a:lnTo>
                    <a:lnTo>
                      <a:pt x="250" y="10"/>
                    </a:lnTo>
                    <a:lnTo>
                      <a:pt x="252" y="15"/>
                    </a:lnTo>
                    <a:lnTo>
                      <a:pt x="252" y="15"/>
                    </a:lnTo>
                    <a:lnTo>
                      <a:pt x="254" y="23"/>
                    </a:lnTo>
                    <a:lnTo>
                      <a:pt x="254" y="27"/>
                    </a:lnTo>
                    <a:lnTo>
                      <a:pt x="258" y="25"/>
                    </a:lnTo>
                    <a:lnTo>
                      <a:pt x="260" y="19"/>
                    </a:lnTo>
                    <a:lnTo>
                      <a:pt x="260" y="19"/>
                    </a:lnTo>
                    <a:lnTo>
                      <a:pt x="262" y="15"/>
                    </a:lnTo>
                    <a:lnTo>
                      <a:pt x="266" y="15"/>
                    </a:lnTo>
                    <a:lnTo>
                      <a:pt x="272" y="21"/>
                    </a:lnTo>
                    <a:lnTo>
                      <a:pt x="272" y="21"/>
                    </a:lnTo>
                    <a:lnTo>
                      <a:pt x="274" y="23"/>
                    </a:lnTo>
                    <a:lnTo>
                      <a:pt x="272" y="25"/>
                    </a:lnTo>
                    <a:lnTo>
                      <a:pt x="272" y="35"/>
                    </a:lnTo>
                    <a:lnTo>
                      <a:pt x="272" y="35"/>
                    </a:lnTo>
                    <a:lnTo>
                      <a:pt x="272" y="35"/>
                    </a:lnTo>
                    <a:lnTo>
                      <a:pt x="272" y="35"/>
                    </a:lnTo>
                    <a:lnTo>
                      <a:pt x="270" y="37"/>
                    </a:lnTo>
                    <a:lnTo>
                      <a:pt x="268" y="37"/>
                    </a:lnTo>
                    <a:lnTo>
                      <a:pt x="264" y="35"/>
                    </a:lnTo>
                    <a:lnTo>
                      <a:pt x="264" y="35"/>
                    </a:lnTo>
                    <a:lnTo>
                      <a:pt x="268" y="39"/>
                    </a:lnTo>
                    <a:lnTo>
                      <a:pt x="270" y="41"/>
                    </a:lnTo>
                    <a:lnTo>
                      <a:pt x="272" y="41"/>
                    </a:lnTo>
                    <a:lnTo>
                      <a:pt x="274" y="43"/>
                    </a:lnTo>
                    <a:lnTo>
                      <a:pt x="274" y="43"/>
                    </a:lnTo>
                    <a:lnTo>
                      <a:pt x="276" y="45"/>
                    </a:lnTo>
                    <a:lnTo>
                      <a:pt x="276" y="45"/>
                    </a:lnTo>
                    <a:lnTo>
                      <a:pt x="270" y="51"/>
                    </a:lnTo>
                    <a:lnTo>
                      <a:pt x="268" y="55"/>
                    </a:lnTo>
                    <a:lnTo>
                      <a:pt x="266" y="61"/>
                    </a:lnTo>
                    <a:lnTo>
                      <a:pt x="266" y="61"/>
                    </a:lnTo>
                    <a:lnTo>
                      <a:pt x="264" y="63"/>
                    </a:lnTo>
                    <a:lnTo>
                      <a:pt x="264" y="63"/>
                    </a:lnTo>
                    <a:lnTo>
                      <a:pt x="262" y="57"/>
                    </a:lnTo>
                    <a:lnTo>
                      <a:pt x="262" y="57"/>
                    </a:lnTo>
                    <a:lnTo>
                      <a:pt x="262" y="51"/>
                    </a:lnTo>
                    <a:lnTo>
                      <a:pt x="260" y="49"/>
                    </a:lnTo>
                    <a:lnTo>
                      <a:pt x="258" y="49"/>
                    </a:lnTo>
                    <a:lnTo>
                      <a:pt x="258" y="49"/>
                    </a:lnTo>
                    <a:lnTo>
                      <a:pt x="252" y="51"/>
                    </a:lnTo>
                    <a:lnTo>
                      <a:pt x="250" y="55"/>
                    </a:lnTo>
                    <a:lnTo>
                      <a:pt x="248" y="59"/>
                    </a:lnTo>
                    <a:lnTo>
                      <a:pt x="248" y="59"/>
                    </a:lnTo>
                    <a:lnTo>
                      <a:pt x="246" y="63"/>
                    </a:lnTo>
                    <a:lnTo>
                      <a:pt x="244" y="63"/>
                    </a:lnTo>
                    <a:lnTo>
                      <a:pt x="244" y="63"/>
                    </a:lnTo>
                    <a:lnTo>
                      <a:pt x="240" y="59"/>
                    </a:lnTo>
                    <a:lnTo>
                      <a:pt x="236" y="59"/>
                    </a:lnTo>
                    <a:lnTo>
                      <a:pt x="230" y="57"/>
                    </a:lnTo>
                    <a:lnTo>
                      <a:pt x="226" y="53"/>
                    </a:lnTo>
                    <a:lnTo>
                      <a:pt x="226" y="53"/>
                    </a:lnTo>
                    <a:lnTo>
                      <a:pt x="222" y="49"/>
                    </a:lnTo>
                    <a:lnTo>
                      <a:pt x="218" y="47"/>
                    </a:lnTo>
                    <a:lnTo>
                      <a:pt x="216" y="47"/>
                    </a:lnTo>
                    <a:lnTo>
                      <a:pt x="214" y="49"/>
                    </a:lnTo>
                    <a:lnTo>
                      <a:pt x="212" y="59"/>
                    </a:lnTo>
                    <a:lnTo>
                      <a:pt x="212" y="59"/>
                    </a:lnTo>
                    <a:lnTo>
                      <a:pt x="210" y="61"/>
                    </a:lnTo>
                    <a:lnTo>
                      <a:pt x="210" y="61"/>
                    </a:lnTo>
                    <a:lnTo>
                      <a:pt x="206" y="55"/>
                    </a:lnTo>
                    <a:lnTo>
                      <a:pt x="204" y="55"/>
                    </a:lnTo>
                    <a:lnTo>
                      <a:pt x="200" y="57"/>
                    </a:lnTo>
                    <a:lnTo>
                      <a:pt x="198" y="57"/>
                    </a:lnTo>
                    <a:lnTo>
                      <a:pt x="198" y="57"/>
                    </a:lnTo>
                    <a:lnTo>
                      <a:pt x="192" y="53"/>
                    </a:lnTo>
                    <a:lnTo>
                      <a:pt x="184" y="53"/>
                    </a:lnTo>
                    <a:lnTo>
                      <a:pt x="178" y="53"/>
                    </a:lnTo>
                    <a:lnTo>
                      <a:pt x="174" y="51"/>
                    </a:lnTo>
                    <a:lnTo>
                      <a:pt x="172" y="49"/>
                    </a:lnTo>
                    <a:lnTo>
                      <a:pt x="172" y="49"/>
                    </a:lnTo>
                    <a:lnTo>
                      <a:pt x="166" y="45"/>
                    </a:lnTo>
                    <a:lnTo>
                      <a:pt x="160" y="43"/>
                    </a:lnTo>
                    <a:lnTo>
                      <a:pt x="154" y="43"/>
                    </a:lnTo>
                    <a:lnTo>
                      <a:pt x="150" y="47"/>
                    </a:lnTo>
                    <a:lnTo>
                      <a:pt x="150" y="47"/>
                    </a:lnTo>
                    <a:lnTo>
                      <a:pt x="146" y="51"/>
                    </a:lnTo>
                    <a:lnTo>
                      <a:pt x="142" y="51"/>
                    </a:lnTo>
                    <a:lnTo>
                      <a:pt x="140" y="49"/>
                    </a:lnTo>
                    <a:lnTo>
                      <a:pt x="138" y="41"/>
                    </a:lnTo>
                    <a:lnTo>
                      <a:pt x="138" y="41"/>
                    </a:lnTo>
                    <a:lnTo>
                      <a:pt x="136" y="39"/>
                    </a:lnTo>
                    <a:lnTo>
                      <a:pt x="136" y="39"/>
                    </a:lnTo>
                    <a:lnTo>
                      <a:pt x="134" y="43"/>
                    </a:lnTo>
                    <a:lnTo>
                      <a:pt x="132" y="45"/>
                    </a:lnTo>
                    <a:lnTo>
                      <a:pt x="128" y="41"/>
                    </a:lnTo>
                    <a:lnTo>
                      <a:pt x="124" y="37"/>
                    </a:lnTo>
                    <a:lnTo>
                      <a:pt x="122" y="37"/>
                    </a:lnTo>
                    <a:lnTo>
                      <a:pt x="120" y="37"/>
                    </a:lnTo>
                    <a:lnTo>
                      <a:pt x="120" y="37"/>
                    </a:lnTo>
                    <a:lnTo>
                      <a:pt x="116" y="41"/>
                    </a:lnTo>
                    <a:lnTo>
                      <a:pt x="116" y="45"/>
                    </a:lnTo>
                    <a:lnTo>
                      <a:pt x="116" y="53"/>
                    </a:lnTo>
                    <a:lnTo>
                      <a:pt x="116" y="53"/>
                    </a:lnTo>
                    <a:lnTo>
                      <a:pt x="116" y="59"/>
                    </a:lnTo>
                    <a:lnTo>
                      <a:pt x="114" y="63"/>
                    </a:lnTo>
                    <a:lnTo>
                      <a:pt x="114" y="63"/>
                    </a:lnTo>
                    <a:lnTo>
                      <a:pt x="112" y="63"/>
                    </a:lnTo>
                    <a:lnTo>
                      <a:pt x="110" y="61"/>
                    </a:lnTo>
                    <a:lnTo>
                      <a:pt x="110" y="57"/>
                    </a:lnTo>
                    <a:lnTo>
                      <a:pt x="110" y="57"/>
                    </a:lnTo>
                    <a:lnTo>
                      <a:pt x="108" y="47"/>
                    </a:lnTo>
                    <a:lnTo>
                      <a:pt x="108" y="47"/>
                    </a:lnTo>
                    <a:lnTo>
                      <a:pt x="106" y="47"/>
                    </a:lnTo>
                    <a:lnTo>
                      <a:pt x="104" y="53"/>
                    </a:lnTo>
                    <a:lnTo>
                      <a:pt x="104" y="53"/>
                    </a:lnTo>
                    <a:lnTo>
                      <a:pt x="102" y="55"/>
                    </a:lnTo>
                    <a:lnTo>
                      <a:pt x="102" y="53"/>
                    </a:lnTo>
                    <a:lnTo>
                      <a:pt x="100" y="49"/>
                    </a:lnTo>
                    <a:lnTo>
                      <a:pt x="100" y="49"/>
                    </a:lnTo>
                    <a:lnTo>
                      <a:pt x="98" y="45"/>
                    </a:lnTo>
                    <a:lnTo>
                      <a:pt x="94" y="45"/>
                    </a:lnTo>
                    <a:lnTo>
                      <a:pt x="92" y="49"/>
                    </a:lnTo>
                    <a:lnTo>
                      <a:pt x="92" y="57"/>
                    </a:lnTo>
                    <a:lnTo>
                      <a:pt x="92" y="57"/>
                    </a:lnTo>
                    <a:lnTo>
                      <a:pt x="92" y="61"/>
                    </a:lnTo>
                    <a:lnTo>
                      <a:pt x="90" y="63"/>
                    </a:lnTo>
                    <a:lnTo>
                      <a:pt x="90" y="63"/>
                    </a:lnTo>
                    <a:lnTo>
                      <a:pt x="88" y="63"/>
                    </a:lnTo>
                    <a:lnTo>
                      <a:pt x="86" y="59"/>
                    </a:lnTo>
                    <a:lnTo>
                      <a:pt x="86" y="59"/>
                    </a:lnTo>
                    <a:lnTo>
                      <a:pt x="80" y="49"/>
                    </a:lnTo>
                    <a:lnTo>
                      <a:pt x="78" y="45"/>
                    </a:lnTo>
                    <a:lnTo>
                      <a:pt x="74" y="45"/>
                    </a:lnTo>
                    <a:lnTo>
                      <a:pt x="72" y="45"/>
                    </a:lnTo>
                    <a:lnTo>
                      <a:pt x="70" y="47"/>
                    </a:lnTo>
                    <a:lnTo>
                      <a:pt x="64" y="57"/>
                    </a:lnTo>
                    <a:lnTo>
                      <a:pt x="64" y="57"/>
                    </a:lnTo>
                    <a:lnTo>
                      <a:pt x="62" y="61"/>
                    </a:lnTo>
                    <a:lnTo>
                      <a:pt x="60" y="63"/>
                    </a:lnTo>
                    <a:lnTo>
                      <a:pt x="58" y="63"/>
                    </a:lnTo>
                    <a:lnTo>
                      <a:pt x="56" y="59"/>
                    </a:lnTo>
                    <a:lnTo>
                      <a:pt x="56" y="59"/>
                    </a:lnTo>
                    <a:lnTo>
                      <a:pt x="54" y="53"/>
                    </a:lnTo>
                    <a:lnTo>
                      <a:pt x="50" y="49"/>
                    </a:lnTo>
                    <a:lnTo>
                      <a:pt x="46" y="45"/>
                    </a:lnTo>
                    <a:lnTo>
                      <a:pt x="44" y="41"/>
                    </a:lnTo>
                    <a:lnTo>
                      <a:pt x="44" y="41"/>
                    </a:lnTo>
                    <a:lnTo>
                      <a:pt x="42" y="37"/>
                    </a:lnTo>
                    <a:lnTo>
                      <a:pt x="40" y="39"/>
                    </a:lnTo>
                    <a:lnTo>
                      <a:pt x="38" y="49"/>
                    </a:lnTo>
                    <a:lnTo>
                      <a:pt x="38" y="49"/>
                    </a:lnTo>
                    <a:lnTo>
                      <a:pt x="36" y="57"/>
                    </a:lnTo>
                    <a:lnTo>
                      <a:pt x="34" y="61"/>
                    </a:lnTo>
                    <a:lnTo>
                      <a:pt x="34" y="59"/>
                    </a:lnTo>
                    <a:lnTo>
                      <a:pt x="32" y="53"/>
                    </a:lnTo>
                    <a:lnTo>
                      <a:pt x="32" y="53"/>
                    </a:lnTo>
                    <a:lnTo>
                      <a:pt x="30" y="51"/>
                    </a:lnTo>
                    <a:lnTo>
                      <a:pt x="28" y="51"/>
                    </a:lnTo>
                    <a:lnTo>
                      <a:pt x="28" y="51"/>
                    </a:lnTo>
                    <a:lnTo>
                      <a:pt x="24" y="55"/>
                    </a:lnTo>
                    <a:lnTo>
                      <a:pt x="20" y="57"/>
                    </a:lnTo>
                    <a:lnTo>
                      <a:pt x="18" y="55"/>
                    </a:lnTo>
                    <a:lnTo>
                      <a:pt x="14" y="53"/>
                    </a:lnTo>
                    <a:lnTo>
                      <a:pt x="8" y="49"/>
                    </a:lnTo>
                    <a:lnTo>
                      <a:pt x="0" y="45"/>
                    </a:lnTo>
                    <a:lnTo>
                      <a:pt x="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4" name="Freeform 1290">
                <a:extLst>
                  <a:ext uri="{FF2B5EF4-FFF2-40B4-BE49-F238E27FC236}">
                    <a16:creationId xmlns:a16="http://schemas.microsoft.com/office/drawing/2014/main" id="{0B447B3B-6A15-9E81-9493-0C4BD71056B9}"/>
                  </a:ext>
                </a:extLst>
              </p:cNvPr>
              <p:cNvSpPr>
                <a:spLocks/>
              </p:cNvSpPr>
              <p:nvPr/>
            </p:nvSpPr>
            <p:spPr bwMode="auto">
              <a:xfrm>
                <a:off x="4042" y="2638"/>
                <a:ext cx="186" cy="111"/>
              </a:xfrm>
              <a:custGeom>
                <a:avLst/>
                <a:gdLst>
                  <a:gd name="T0" fmla="*/ 118 w 186"/>
                  <a:gd name="T1" fmla="*/ 101 h 111"/>
                  <a:gd name="T2" fmla="*/ 100 w 186"/>
                  <a:gd name="T3" fmla="*/ 103 h 111"/>
                  <a:gd name="T4" fmla="*/ 102 w 186"/>
                  <a:gd name="T5" fmla="*/ 89 h 111"/>
                  <a:gd name="T6" fmla="*/ 94 w 186"/>
                  <a:gd name="T7" fmla="*/ 101 h 111"/>
                  <a:gd name="T8" fmla="*/ 80 w 186"/>
                  <a:gd name="T9" fmla="*/ 89 h 111"/>
                  <a:gd name="T10" fmla="*/ 70 w 186"/>
                  <a:gd name="T11" fmla="*/ 97 h 111"/>
                  <a:gd name="T12" fmla="*/ 60 w 186"/>
                  <a:gd name="T13" fmla="*/ 95 h 111"/>
                  <a:gd name="T14" fmla="*/ 46 w 186"/>
                  <a:gd name="T15" fmla="*/ 101 h 111"/>
                  <a:gd name="T16" fmla="*/ 36 w 186"/>
                  <a:gd name="T17" fmla="*/ 107 h 111"/>
                  <a:gd name="T18" fmla="*/ 24 w 186"/>
                  <a:gd name="T19" fmla="*/ 103 h 111"/>
                  <a:gd name="T20" fmla="*/ 14 w 186"/>
                  <a:gd name="T21" fmla="*/ 111 h 111"/>
                  <a:gd name="T22" fmla="*/ 0 w 186"/>
                  <a:gd name="T23" fmla="*/ 101 h 111"/>
                  <a:gd name="T24" fmla="*/ 6 w 186"/>
                  <a:gd name="T25" fmla="*/ 83 h 111"/>
                  <a:gd name="T26" fmla="*/ 18 w 186"/>
                  <a:gd name="T27" fmla="*/ 89 h 111"/>
                  <a:gd name="T28" fmla="*/ 20 w 186"/>
                  <a:gd name="T29" fmla="*/ 69 h 111"/>
                  <a:gd name="T30" fmla="*/ 24 w 186"/>
                  <a:gd name="T31" fmla="*/ 63 h 111"/>
                  <a:gd name="T32" fmla="*/ 30 w 186"/>
                  <a:gd name="T33" fmla="*/ 63 h 111"/>
                  <a:gd name="T34" fmla="*/ 36 w 186"/>
                  <a:gd name="T35" fmla="*/ 26 h 111"/>
                  <a:gd name="T36" fmla="*/ 46 w 186"/>
                  <a:gd name="T37" fmla="*/ 24 h 111"/>
                  <a:gd name="T38" fmla="*/ 50 w 186"/>
                  <a:gd name="T39" fmla="*/ 63 h 111"/>
                  <a:gd name="T40" fmla="*/ 68 w 186"/>
                  <a:gd name="T41" fmla="*/ 73 h 111"/>
                  <a:gd name="T42" fmla="*/ 78 w 186"/>
                  <a:gd name="T43" fmla="*/ 71 h 111"/>
                  <a:gd name="T44" fmla="*/ 86 w 186"/>
                  <a:gd name="T45" fmla="*/ 73 h 111"/>
                  <a:gd name="T46" fmla="*/ 82 w 186"/>
                  <a:gd name="T47" fmla="*/ 52 h 111"/>
                  <a:gd name="T48" fmla="*/ 72 w 186"/>
                  <a:gd name="T49" fmla="*/ 57 h 111"/>
                  <a:gd name="T50" fmla="*/ 66 w 186"/>
                  <a:gd name="T51" fmla="*/ 44 h 111"/>
                  <a:gd name="T52" fmla="*/ 70 w 186"/>
                  <a:gd name="T53" fmla="*/ 34 h 111"/>
                  <a:gd name="T54" fmla="*/ 78 w 186"/>
                  <a:gd name="T55" fmla="*/ 42 h 111"/>
                  <a:gd name="T56" fmla="*/ 84 w 186"/>
                  <a:gd name="T57" fmla="*/ 34 h 111"/>
                  <a:gd name="T58" fmla="*/ 96 w 186"/>
                  <a:gd name="T59" fmla="*/ 26 h 111"/>
                  <a:gd name="T60" fmla="*/ 102 w 186"/>
                  <a:gd name="T61" fmla="*/ 12 h 111"/>
                  <a:gd name="T62" fmla="*/ 104 w 186"/>
                  <a:gd name="T63" fmla="*/ 28 h 111"/>
                  <a:gd name="T64" fmla="*/ 114 w 186"/>
                  <a:gd name="T65" fmla="*/ 34 h 111"/>
                  <a:gd name="T66" fmla="*/ 126 w 186"/>
                  <a:gd name="T67" fmla="*/ 44 h 111"/>
                  <a:gd name="T68" fmla="*/ 146 w 186"/>
                  <a:gd name="T69" fmla="*/ 63 h 111"/>
                  <a:gd name="T70" fmla="*/ 154 w 186"/>
                  <a:gd name="T71" fmla="*/ 61 h 111"/>
                  <a:gd name="T72" fmla="*/ 158 w 186"/>
                  <a:gd name="T73" fmla="*/ 28 h 111"/>
                  <a:gd name="T74" fmla="*/ 162 w 186"/>
                  <a:gd name="T75" fmla="*/ 48 h 111"/>
                  <a:gd name="T76" fmla="*/ 166 w 186"/>
                  <a:gd name="T77" fmla="*/ 61 h 111"/>
                  <a:gd name="T78" fmla="*/ 178 w 186"/>
                  <a:gd name="T79" fmla="*/ 83 h 111"/>
                  <a:gd name="T80" fmla="*/ 186 w 186"/>
                  <a:gd name="T81" fmla="*/ 93 h 111"/>
                  <a:gd name="T82" fmla="*/ 176 w 186"/>
                  <a:gd name="T83" fmla="*/ 97 h 111"/>
                  <a:gd name="T84" fmla="*/ 168 w 186"/>
                  <a:gd name="T85" fmla="*/ 107 h 111"/>
                  <a:gd name="T86" fmla="*/ 164 w 186"/>
                  <a:gd name="T87" fmla="*/ 99 h 111"/>
                  <a:gd name="T88" fmla="*/ 156 w 186"/>
                  <a:gd name="T89" fmla="*/ 97 h 111"/>
                  <a:gd name="T90" fmla="*/ 148 w 186"/>
                  <a:gd name="T91" fmla="*/ 107 h 111"/>
                  <a:gd name="T92" fmla="*/ 140 w 186"/>
                  <a:gd name="T93" fmla="*/ 103 h 111"/>
                  <a:gd name="T94" fmla="*/ 144 w 186"/>
                  <a:gd name="T95" fmla="*/ 87 h 111"/>
                  <a:gd name="T96" fmla="*/ 146 w 186"/>
                  <a:gd name="T97" fmla="*/ 75 h 111"/>
                  <a:gd name="T98" fmla="*/ 136 w 186"/>
                  <a:gd name="T99" fmla="*/ 73 h 111"/>
                  <a:gd name="T100" fmla="*/ 118 w 186"/>
                  <a:gd name="T101" fmla="*/ 61 h 111"/>
                  <a:gd name="T102" fmla="*/ 132 w 186"/>
                  <a:gd name="T103"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6" h="111">
                    <a:moveTo>
                      <a:pt x="132" y="97"/>
                    </a:moveTo>
                    <a:lnTo>
                      <a:pt x="132" y="97"/>
                    </a:lnTo>
                    <a:lnTo>
                      <a:pt x="128" y="103"/>
                    </a:lnTo>
                    <a:lnTo>
                      <a:pt x="126" y="103"/>
                    </a:lnTo>
                    <a:lnTo>
                      <a:pt x="118" y="101"/>
                    </a:lnTo>
                    <a:lnTo>
                      <a:pt x="118" y="101"/>
                    </a:lnTo>
                    <a:lnTo>
                      <a:pt x="114" y="101"/>
                    </a:lnTo>
                    <a:lnTo>
                      <a:pt x="108" y="103"/>
                    </a:lnTo>
                    <a:lnTo>
                      <a:pt x="102" y="105"/>
                    </a:lnTo>
                    <a:lnTo>
                      <a:pt x="100" y="103"/>
                    </a:lnTo>
                    <a:lnTo>
                      <a:pt x="96" y="101"/>
                    </a:lnTo>
                    <a:lnTo>
                      <a:pt x="96" y="101"/>
                    </a:lnTo>
                    <a:lnTo>
                      <a:pt x="98" y="95"/>
                    </a:lnTo>
                    <a:lnTo>
                      <a:pt x="100" y="91"/>
                    </a:lnTo>
                    <a:lnTo>
                      <a:pt x="102" y="89"/>
                    </a:lnTo>
                    <a:lnTo>
                      <a:pt x="102" y="83"/>
                    </a:lnTo>
                    <a:lnTo>
                      <a:pt x="102" y="83"/>
                    </a:lnTo>
                    <a:lnTo>
                      <a:pt x="98" y="91"/>
                    </a:lnTo>
                    <a:lnTo>
                      <a:pt x="94" y="101"/>
                    </a:lnTo>
                    <a:lnTo>
                      <a:pt x="94" y="101"/>
                    </a:lnTo>
                    <a:lnTo>
                      <a:pt x="90" y="103"/>
                    </a:lnTo>
                    <a:lnTo>
                      <a:pt x="88" y="101"/>
                    </a:lnTo>
                    <a:lnTo>
                      <a:pt x="82" y="93"/>
                    </a:lnTo>
                    <a:lnTo>
                      <a:pt x="82" y="93"/>
                    </a:lnTo>
                    <a:lnTo>
                      <a:pt x="80" y="89"/>
                    </a:lnTo>
                    <a:lnTo>
                      <a:pt x="78" y="87"/>
                    </a:lnTo>
                    <a:lnTo>
                      <a:pt x="76" y="87"/>
                    </a:lnTo>
                    <a:lnTo>
                      <a:pt x="74" y="91"/>
                    </a:lnTo>
                    <a:lnTo>
                      <a:pt x="74" y="91"/>
                    </a:lnTo>
                    <a:lnTo>
                      <a:pt x="70" y="97"/>
                    </a:lnTo>
                    <a:lnTo>
                      <a:pt x="68" y="101"/>
                    </a:lnTo>
                    <a:lnTo>
                      <a:pt x="66" y="101"/>
                    </a:lnTo>
                    <a:lnTo>
                      <a:pt x="64" y="101"/>
                    </a:lnTo>
                    <a:lnTo>
                      <a:pt x="60" y="95"/>
                    </a:lnTo>
                    <a:lnTo>
                      <a:pt x="60" y="95"/>
                    </a:lnTo>
                    <a:lnTo>
                      <a:pt x="56" y="93"/>
                    </a:lnTo>
                    <a:lnTo>
                      <a:pt x="54" y="91"/>
                    </a:lnTo>
                    <a:lnTo>
                      <a:pt x="50" y="93"/>
                    </a:lnTo>
                    <a:lnTo>
                      <a:pt x="46" y="101"/>
                    </a:lnTo>
                    <a:lnTo>
                      <a:pt x="46" y="101"/>
                    </a:lnTo>
                    <a:lnTo>
                      <a:pt x="44" y="105"/>
                    </a:lnTo>
                    <a:lnTo>
                      <a:pt x="42" y="105"/>
                    </a:lnTo>
                    <a:lnTo>
                      <a:pt x="38" y="105"/>
                    </a:lnTo>
                    <a:lnTo>
                      <a:pt x="38" y="105"/>
                    </a:lnTo>
                    <a:lnTo>
                      <a:pt x="36" y="107"/>
                    </a:lnTo>
                    <a:lnTo>
                      <a:pt x="34" y="105"/>
                    </a:lnTo>
                    <a:lnTo>
                      <a:pt x="30" y="101"/>
                    </a:lnTo>
                    <a:lnTo>
                      <a:pt x="28" y="99"/>
                    </a:lnTo>
                    <a:lnTo>
                      <a:pt x="26" y="99"/>
                    </a:lnTo>
                    <a:lnTo>
                      <a:pt x="24" y="103"/>
                    </a:lnTo>
                    <a:lnTo>
                      <a:pt x="22" y="109"/>
                    </a:lnTo>
                    <a:lnTo>
                      <a:pt x="22" y="109"/>
                    </a:lnTo>
                    <a:lnTo>
                      <a:pt x="20" y="111"/>
                    </a:lnTo>
                    <a:lnTo>
                      <a:pt x="18" y="111"/>
                    </a:lnTo>
                    <a:lnTo>
                      <a:pt x="14" y="111"/>
                    </a:lnTo>
                    <a:lnTo>
                      <a:pt x="12" y="107"/>
                    </a:lnTo>
                    <a:lnTo>
                      <a:pt x="12" y="107"/>
                    </a:lnTo>
                    <a:lnTo>
                      <a:pt x="6" y="101"/>
                    </a:lnTo>
                    <a:lnTo>
                      <a:pt x="0" y="101"/>
                    </a:lnTo>
                    <a:lnTo>
                      <a:pt x="0" y="101"/>
                    </a:lnTo>
                    <a:lnTo>
                      <a:pt x="0" y="95"/>
                    </a:lnTo>
                    <a:lnTo>
                      <a:pt x="0" y="91"/>
                    </a:lnTo>
                    <a:lnTo>
                      <a:pt x="2" y="85"/>
                    </a:lnTo>
                    <a:lnTo>
                      <a:pt x="2" y="85"/>
                    </a:lnTo>
                    <a:lnTo>
                      <a:pt x="6" y="83"/>
                    </a:lnTo>
                    <a:lnTo>
                      <a:pt x="8" y="83"/>
                    </a:lnTo>
                    <a:lnTo>
                      <a:pt x="12" y="91"/>
                    </a:lnTo>
                    <a:lnTo>
                      <a:pt x="12" y="91"/>
                    </a:lnTo>
                    <a:lnTo>
                      <a:pt x="14" y="91"/>
                    </a:lnTo>
                    <a:lnTo>
                      <a:pt x="18" y="89"/>
                    </a:lnTo>
                    <a:lnTo>
                      <a:pt x="20" y="85"/>
                    </a:lnTo>
                    <a:lnTo>
                      <a:pt x="22" y="85"/>
                    </a:lnTo>
                    <a:lnTo>
                      <a:pt x="22" y="85"/>
                    </a:lnTo>
                    <a:lnTo>
                      <a:pt x="20" y="75"/>
                    </a:lnTo>
                    <a:lnTo>
                      <a:pt x="20" y="69"/>
                    </a:lnTo>
                    <a:lnTo>
                      <a:pt x="20" y="63"/>
                    </a:lnTo>
                    <a:lnTo>
                      <a:pt x="20" y="63"/>
                    </a:lnTo>
                    <a:lnTo>
                      <a:pt x="22" y="63"/>
                    </a:lnTo>
                    <a:lnTo>
                      <a:pt x="24" y="63"/>
                    </a:lnTo>
                    <a:lnTo>
                      <a:pt x="24" y="63"/>
                    </a:lnTo>
                    <a:lnTo>
                      <a:pt x="24" y="61"/>
                    </a:lnTo>
                    <a:lnTo>
                      <a:pt x="26" y="63"/>
                    </a:lnTo>
                    <a:lnTo>
                      <a:pt x="28" y="65"/>
                    </a:lnTo>
                    <a:lnTo>
                      <a:pt x="30" y="67"/>
                    </a:lnTo>
                    <a:lnTo>
                      <a:pt x="30" y="63"/>
                    </a:lnTo>
                    <a:lnTo>
                      <a:pt x="30" y="63"/>
                    </a:lnTo>
                    <a:lnTo>
                      <a:pt x="34" y="50"/>
                    </a:lnTo>
                    <a:lnTo>
                      <a:pt x="34" y="36"/>
                    </a:lnTo>
                    <a:lnTo>
                      <a:pt x="34" y="36"/>
                    </a:lnTo>
                    <a:lnTo>
                      <a:pt x="36" y="26"/>
                    </a:lnTo>
                    <a:lnTo>
                      <a:pt x="38" y="22"/>
                    </a:lnTo>
                    <a:lnTo>
                      <a:pt x="38" y="22"/>
                    </a:lnTo>
                    <a:lnTo>
                      <a:pt x="42" y="20"/>
                    </a:lnTo>
                    <a:lnTo>
                      <a:pt x="46" y="22"/>
                    </a:lnTo>
                    <a:lnTo>
                      <a:pt x="46" y="24"/>
                    </a:lnTo>
                    <a:lnTo>
                      <a:pt x="46" y="24"/>
                    </a:lnTo>
                    <a:lnTo>
                      <a:pt x="50" y="40"/>
                    </a:lnTo>
                    <a:lnTo>
                      <a:pt x="52" y="50"/>
                    </a:lnTo>
                    <a:lnTo>
                      <a:pt x="50" y="63"/>
                    </a:lnTo>
                    <a:lnTo>
                      <a:pt x="50" y="63"/>
                    </a:lnTo>
                    <a:lnTo>
                      <a:pt x="56" y="61"/>
                    </a:lnTo>
                    <a:lnTo>
                      <a:pt x="60" y="61"/>
                    </a:lnTo>
                    <a:lnTo>
                      <a:pt x="64" y="65"/>
                    </a:lnTo>
                    <a:lnTo>
                      <a:pt x="68" y="73"/>
                    </a:lnTo>
                    <a:lnTo>
                      <a:pt x="68" y="73"/>
                    </a:lnTo>
                    <a:lnTo>
                      <a:pt x="70" y="75"/>
                    </a:lnTo>
                    <a:lnTo>
                      <a:pt x="72" y="75"/>
                    </a:lnTo>
                    <a:lnTo>
                      <a:pt x="74" y="73"/>
                    </a:lnTo>
                    <a:lnTo>
                      <a:pt x="74" y="73"/>
                    </a:lnTo>
                    <a:lnTo>
                      <a:pt x="78" y="71"/>
                    </a:lnTo>
                    <a:lnTo>
                      <a:pt x="80" y="71"/>
                    </a:lnTo>
                    <a:lnTo>
                      <a:pt x="80" y="71"/>
                    </a:lnTo>
                    <a:lnTo>
                      <a:pt x="84" y="77"/>
                    </a:lnTo>
                    <a:lnTo>
                      <a:pt x="84" y="77"/>
                    </a:lnTo>
                    <a:lnTo>
                      <a:pt x="86" y="73"/>
                    </a:lnTo>
                    <a:lnTo>
                      <a:pt x="86" y="73"/>
                    </a:lnTo>
                    <a:lnTo>
                      <a:pt x="86" y="65"/>
                    </a:lnTo>
                    <a:lnTo>
                      <a:pt x="84" y="59"/>
                    </a:lnTo>
                    <a:lnTo>
                      <a:pt x="84" y="59"/>
                    </a:lnTo>
                    <a:lnTo>
                      <a:pt x="82" y="52"/>
                    </a:lnTo>
                    <a:lnTo>
                      <a:pt x="80" y="52"/>
                    </a:lnTo>
                    <a:lnTo>
                      <a:pt x="78" y="54"/>
                    </a:lnTo>
                    <a:lnTo>
                      <a:pt x="78" y="54"/>
                    </a:lnTo>
                    <a:lnTo>
                      <a:pt x="76" y="59"/>
                    </a:lnTo>
                    <a:lnTo>
                      <a:pt x="72" y="57"/>
                    </a:lnTo>
                    <a:lnTo>
                      <a:pt x="66" y="54"/>
                    </a:lnTo>
                    <a:lnTo>
                      <a:pt x="66" y="54"/>
                    </a:lnTo>
                    <a:lnTo>
                      <a:pt x="66" y="52"/>
                    </a:lnTo>
                    <a:lnTo>
                      <a:pt x="66" y="50"/>
                    </a:lnTo>
                    <a:lnTo>
                      <a:pt x="66" y="44"/>
                    </a:lnTo>
                    <a:lnTo>
                      <a:pt x="66" y="44"/>
                    </a:lnTo>
                    <a:lnTo>
                      <a:pt x="66" y="38"/>
                    </a:lnTo>
                    <a:lnTo>
                      <a:pt x="66" y="34"/>
                    </a:lnTo>
                    <a:lnTo>
                      <a:pt x="66" y="34"/>
                    </a:lnTo>
                    <a:lnTo>
                      <a:pt x="70" y="34"/>
                    </a:lnTo>
                    <a:lnTo>
                      <a:pt x="70" y="38"/>
                    </a:lnTo>
                    <a:lnTo>
                      <a:pt x="70" y="38"/>
                    </a:lnTo>
                    <a:lnTo>
                      <a:pt x="72" y="44"/>
                    </a:lnTo>
                    <a:lnTo>
                      <a:pt x="76" y="42"/>
                    </a:lnTo>
                    <a:lnTo>
                      <a:pt x="78" y="42"/>
                    </a:lnTo>
                    <a:lnTo>
                      <a:pt x="78" y="42"/>
                    </a:lnTo>
                    <a:lnTo>
                      <a:pt x="80" y="42"/>
                    </a:lnTo>
                    <a:lnTo>
                      <a:pt x="80" y="42"/>
                    </a:lnTo>
                    <a:lnTo>
                      <a:pt x="82" y="34"/>
                    </a:lnTo>
                    <a:lnTo>
                      <a:pt x="84" y="34"/>
                    </a:lnTo>
                    <a:lnTo>
                      <a:pt x="88" y="36"/>
                    </a:lnTo>
                    <a:lnTo>
                      <a:pt x="88" y="36"/>
                    </a:lnTo>
                    <a:lnTo>
                      <a:pt x="90" y="36"/>
                    </a:lnTo>
                    <a:lnTo>
                      <a:pt x="92" y="34"/>
                    </a:lnTo>
                    <a:lnTo>
                      <a:pt x="96" y="26"/>
                    </a:lnTo>
                    <a:lnTo>
                      <a:pt x="96" y="14"/>
                    </a:lnTo>
                    <a:lnTo>
                      <a:pt x="96" y="0"/>
                    </a:lnTo>
                    <a:lnTo>
                      <a:pt x="96" y="0"/>
                    </a:lnTo>
                    <a:lnTo>
                      <a:pt x="100" y="8"/>
                    </a:lnTo>
                    <a:lnTo>
                      <a:pt x="102" y="12"/>
                    </a:lnTo>
                    <a:lnTo>
                      <a:pt x="102" y="20"/>
                    </a:lnTo>
                    <a:lnTo>
                      <a:pt x="102" y="20"/>
                    </a:lnTo>
                    <a:lnTo>
                      <a:pt x="102" y="26"/>
                    </a:lnTo>
                    <a:lnTo>
                      <a:pt x="104" y="28"/>
                    </a:lnTo>
                    <a:lnTo>
                      <a:pt x="104" y="28"/>
                    </a:lnTo>
                    <a:lnTo>
                      <a:pt x="104" y="28"/>
                    </a:lnTo>
                    <a:lnTo>
                      <a:pt x="108" y="24"/>
                    </a:lnTo>
                    <a:lnTo>
                      <a:pt x="110" y="24"/>
                    </a:lnTo>
                    <a:lnTo>
                      <a:pt x="114" y="34"/>
                    </a:lnTo>
                    <a:lnTo>
                      <a:pt x="114" y="34"/>
                    </a:lnTo>
                    <a:lnTo>
                      <a:pt x="114" y="38"/>
                    </a:lnTo>
                    <a:lnTo>
                      <a:pt x="116" y="40"/>
                    </a:lnTo>
                    <a:lnTo>
                      <a:pt x="118" y="40"/>
                    </a:lnTo>
                    <a:lnTo>
                      <a:pt x="118" y="40"/>
                    </a:lnTo>
                    <a:lnTo>
                      <a:pt x="126" y="44"/>
                    </a:lnTo>
                    <a:lnTo>
                      <a:pt x="132" y="46"/>
                    </a:lnTo>
                    <a:lnTo>
                      <a:pt x="138" y="52"/>
                    </a:lnTo>
                    <a:lnTo>
                      <a:pt x="144" y="61"/>
                    </a:lnTo>
                    <a:lnTo>
                      <a:pt x="144" y="61"/>
                    </a:lnTo>
                    <a:lnTo>
                      <a:pt x="146" y="63"/>
                    </a:lnTo>
                    <a:lnTo>
                      <a:pt x="148" y="61"/>
                    </a:lnTo>
                    <a:lnTo>
                      <a:pt x="148" y="61"/>
                    </a:lnTo>
                    <a:lnTo>
                      <a:pt x="150" y="54"/>
                    </a:lnTo>
                    <a:lnTo>
                      <a:pt x="152" y="54"/>
                    </a:lnTo>
                    <a:lnTo>
                      <a:pt x="154" y="61"/>
                    </a:lnTo>
                    <a:lnTo>
                      <a:pt x="154" y="61"/>
                    </a:lnTo>
                    <a:lnTo>
                      <a:pt x="154" y="42"/>
                    </a:lnTo>
                    <a:lnTo>
                      <a:pt x="154" y="34"/>
                    </a:lnTo>
                    <a:lnTo>
                      <a:pt x="158" y="28"/>
                    </a:lnTo>
                    <a:lnTo>
                      <a:pt x="158" y="28"/>
                    </a:lnTo>
                    <a:lnTo>
                      <a:pt x="158" y="30"/>
                    </a:lnTo>
                    <a:lnTo>
                      <a:pt x="160" y="34"/>
                    </a:lnTo>
                    <a:lnTo>
                      <a:pt x="162" y="44"/>
                    </a:lnTo>
                    <a:lnTo>
                      <a:pt x="162" y="44"/>
                    </a:lnTo>
                    <a:lnTo>
                      <a:pt x="162" y="48"/>
                    </a:lnTo>
                    <a:lnTo>
                      <a:pt x="162" y="50"/>
                    </a:lnTo>
                    <a:lnTo>
                      <a:pt x="164" y="52"/>
                    </a:lnTo>
                    <a:lnTo>
                      <a:pt x="164" y="52"/>
                    </a:lnTo>
                    <a:lnTo>
                      <a:pt x="166" y="54"/>
                    </a:lnTo>
                    <a:lnTo>
                      <a:pt x="166" y="61"/>
                    </a:lnTo>
                    <a:lnTo>
                      <a:pt x="166" y="61"/>
                    </a:lnTo>
                    <a:lnTo>
                      <a:pt x="168" y="73"/>
                    </a:lnTo>
                    <a:lnTo>
                      <a:pt x="170" y="79"/>
                    </a:lnTo>
                    <a:lnTo>
                      <a:pt x="174" y="81"/>
                    </a:lnTo>
                    <a:lnTo>
                      <a:pt x="178" y="83"/>
                    </a:lnTo>
                    <a:lnTo>
                      <a:pt x="178" y="83"/>
                    </a:lnTo>
                    <a:lnTo>
                      <a:pt x="182" y="85"/>
                    </a:lnTo>
                    <a:lnTo>
                      <a:pt x="186" y="87"/>
                    </a:lnTo>
                    <a:lnTo>
                      <a:pt x="186" y="93"/>
                    </a:lnTo>
                    <a:lnTo>
                      <a:pt x="186" y="93"/>
                    </a:lnTo>
                    <a:lnTo>
                      <a:pt x="186" y="101"/>
                    </a:lnTo>
                    <a:lnTo>
                      <a:pt x="186" y="101"/>
                    </a:lnTo>
                    <a:lnTo>
                      <a:pt x="182" y="99"/>
                    </a:lnTo>
                    <a:lnTo>
                      <a:pt x="178" y="97"/>
                    </a:lnTo>
                    <a:lnTo>
                      <a:pt x="176" y="97"/>
                    </a:lnTo>
                    <a:lnTo>
                      <a:pt x="174" y="99"/>
                    </a:lnTo>
                    <a:lnTo>
                      <a:pt x="170" y="107"/>
                    </a:lnTo>
                    <a:lnTo>
                      <a:pt x="170" y="107"/>
                    </a:lnTo>
                    <a:lnTo>
                      <a:pt x="170" y="107"/>
                    </a:lnTo>
                    <a:lnTo>
                      <a:pt x="168" y="107"/>
                    </a:lnTo>
                    <a:lnTo>
                      <a:pt x="166" y="103"/>
                    </a:lnTo>
                    <a:lnTo>
                      <a:pt x="166" y="103"/>
                    </a:lnTo>
                    <a:lnTo>
                      <a:pt x="166" y="99"/>
                    </a:lnTo>
                    <a:lnTo>
                      <a:pt x="166" y="99"/>
                    </a:lnTo>
                    <a:lnTo>
                      <a:pt x="164" y="99"/>
                    </a:lnTo>
                    <a:lnTo>
                      <a:pt x="164" y="101"/>
                    </a:lnTo>
                    <a:lnTo>
                      <a:pt x="164" y="101"/>
                    </a:lnTo>
                    <a:lnTo>
                      <a:pt x="162" y="97"/>
                    </a:lnTo>
                    <a:lnTo>
                      <a:pt x="158" y="95"/>
                    </a:lnTo>
                    <a:lnTo>
                      <a:pt x="156" y="97"/>
                    </a:lnTo>
                    <a:lnTo>
                      <a:pt x="154" y="103"/>
                    </a:lnTo>
                    <a:lnTo>
                      <a:pt x="154" y="103"/>
                    </a:lnTo>
                    <a:lnTo>
                      <a:pt x="152" y="107"/>
                    </a:lnTo>
                    <a:lnTo>
                      <a:pt x="150" y="109"/>
                    </a:lnTo>
                    <a:lnTo>
                      <a:pt x="148" y="107"/>
                    </a:lnTo>
                    <a:lnTo>
                      <a:pt x="146" y="105"/>
                    </a:lnTo>
                    <a:lnTo>
                      <a:pt x="146" y="105"/>
                    </a:lnTo>
                    <a:lnTo>
                      <a:pt x="144" y="101"/>
                    </a:lnTo>
                    <a:lnTo>
                      <a:pt x="142" y="101"/>
                    </a:lnTo>
                    <a:lnTo>
                      <a:pt x="140" y="103"/>
                    </a:lnTo>
                    <a:lnTo>
                      <a:pt x="140" y="103"/>
                    </a:lnTo>
                    <a:lnTo>
                      <a:pt x="138" y="95"/>
                    </a:lnTo>
                    <a:lnTo>
                      <a:pt x="142" y="91"/>
                    </a:lnTo>
                    <a:lnTo>
                      <a:pt x="142" y="91"/>
                    </a:lnTo>
                    <a:lnTo>
                      <a:pt x="144" y="87"/>
                    </a:lnTo>
                    <a:lnTo>
                      <a:pt x="144" y="81"/>
                    </a:lnTo>
                    <a:lnTo>
                      <a:pt x="144" y="81"/>
                    </a:lnTo>
                    <a:lnTo>
                      <a:pt x="146" y="79"/>
                    </a:lnTo>
                    <a:lnTo>
                      <a:pt x="146" y="75"/>
                    </a:lnTo>
                    <a:lnTo>
                      <a:pt x="146" y="75"/>
                    </a:lnTo>
                    <a:lnTo>
                      <a:pt x="144" y="75"/>
                    </a:lnTo>
                    <a:lnTo>
                      <a:pt x="144" y="75"/>
                    </a:lnTo>
                    <a:lnTo>
                      <a:pt x="142" y="77"/>
                    </a:lnTo>
                    <a:lnTo>
                      <a:pt x="142" y="77"/>
                    </a:lnTo>
                    <a:lnTo>
                      <a:pt x="136" y="73"/>
                    </a:lnTo>
                    <a:lnTo>
                      <a:pt x="130" y="67"/>
                    </a:lnTo>
                    <a:lnTo>
                      <a:pt x="126" y="61"/>
                    </a:lnTo>
                    <a:lnTo>
                      <a:pt x="122" y="61"/>
                    </a:lnTo>
                    <a:lnTo>
                      <a:pt x="118" y="61"/>
                    </a:lnTo>
                    <a:lnTo>
                      <a:pt x="118" y="61"/>
                    </a:lnTo>
                    <a:lnTo>
                      <a:pt x="122" y="63"/>
                    </a:lnTo>
                    <a:lnTo>
                      <a:pt x="124" y="65"/>
                    </a:lnTo>
                    <a:lnTo>
                      <a:pt x="128" y="73"/>
                    </a:lnTo>
                    <a:lnTo>
                      <a:pt x="130" y="83"/>
                    </a:lnTo>
                    <a:lnTo>
                      <a:pt x="132" y="97"/>
                    </a:lnTo>
                    <a:lnTo>
                      <a:pt x="132"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5" name="Freeform 1291">
                <a:extLst>
                  <a:ext uri="{FF2B5EF4-FFF2-40B4-BE49-F238E27FC236}">
                    <a16:creationId xmlns:a16="http://schemas.microsoft.com/office/drawing/2014/main" id="{4FEDB109-3556-C97B-469A-0595303B6B06}"/>
                  </a:ext>
                </a:extLst>
              </p:cNvPr>
              <p:cNvSpPr>
                <a:spLocks/>
              </p:cNvSpPr>
              <p:nvPr/>
            </p:nvSpPr>
            <p:spPr bwMode="auto">
              <a:xfrm>
                <a:off x="3396" y="2680"/>
                <a:ext cx="224" cy="71"/>
              </a:xfrm>
              <a:custGeom>
                <a:avLst/>
                <a:gdLst>
                  <a:gd name="T0" fmla="*/ 58 w 224"/>
                  <a:gd name="T1" fmla="*/ 25 h 71"/>
                  <a:gd name="T2" fmla="*/ 64 w 224"/>
                  <a:gd name="T3" fmla="*/ 41 h 71"/>
                  <a:gd name="T4" fmla="*/ 76 w 224"/>
                  <a:gd name="T5" fmla="*/ 35 h 71"/>
                  <a:gd name="T6" fmla="*/ 88 w 224"/>
                  <a:gd name="T7" fmla="*/ 27 h 71"/>
                  <a:gd name="T8" fmla="*/ 94 w 224"/>
                  <a:gd name="T9" fmla="*/ 27 h 71"/>
                  <a:gd name="T10" fmla="*/ 100 w 224"/>
                  <a:gd name="T11" fmla="*/ 31 h 71"/>
                  <a:gd name="T12" fmla="*/ 108 w 224"/>
                  <a:gd name="T13" fmla="*/ 21 h 71"/>
                  <a:gd name="T14" fmla="*/ 104 w 224"/>
                  <a:gd name="T15" fmla="*/ 0 h 71"/>
                  <a:gd name="T16" fmla="*/ 118 w 224"/>
                  <a:gd name="T17" fmla="*/ 4 h 71"/>
                  <a:gd name="T18" fmla="*/ 126 w 224"/>
                  <a:gd name="T19" fmla="*/ 25 h 71"/>
                  <a:gd name="T20" fmla="*/ 132 w 224"/>
                  <a:gd name="T21" fmla="*/ 17 h 71"/>
                  <a:gd name="T22" fmla="*/ 134 w 224"/>
                  <a:gd name="T23" fmla="*/ 33 h 71"/>
                  <a:gd name="T24" fmla="*/ 140 w 224"/>
                  <a:gd name="T25" fmla="*/ 41 h 71"/>
                  <a:gd name="T26" fmla="*/ 150 w 224"/>
                  <a:gd name="T27" fmla="*/ 25 h 71"/>
                  <a:gd name="T28" fmla="*/ 152 w 224"/>
                  <a:gd name="T29" fmla="*/ 2 h 71"/>
                  <a:gd name="T30" fmla="*/ 164 w 224"/>
                  <a:gd name="T31" fmla="*/ 10 h 71"/>
                  <a:gd name="T32" fmla="*/ 182 w 224"/>
                  <a:gd name="T33" fmla="*/ 23 h 71"/>
                  <a:gd name="T34" fmla="*/ 200 w 224"/>
                  <a:gd name="T35" fmla="*/ 17 h 71"/>
                  <a:gd name="T36" fmla="*/ 210 w 224"/>
                  <a:gd name="T37" fmla="*/ 15 h 71"/>
                  <a:gd name="T38" fmla="*/ 220 w 224"/>
                  <a:gd name="T39" fmla="*/ 39 h 71"/>
                  <a:gd name="T40" fmla="*/ 224 w 224"/>
                  <a:gd name="T41" fmla="*/ 43 h 71"/>
                  <a:gd name="T42" fmla="*/ 220 w 224"/>
                  <a:gd name="T43" fmla="*/ 49 h 71"/>
                  <a:gd name="T44" fmla="*/ 212 w 224"/>
                  <a:gd name="T45" fmla="*/ 51 h 71"/>
                  <a:gd name="T46" fmla="*/ 196 w 224"/>
                  <a:gd name="T47" fmla="*/ 35 h 71"/>
                  <a:gd name="T48" fmla="*/ 186 w 224"/>
                  <a:gd name="T49" fmla="*/ 55 h 71"/>
                  <a:gd name="T50" fmla="*/ 184 w 224"/>
                  <a:gd name="T51" fmla="*/ 65 h 71"/>
                  <a:gd name="T52" fmla="*/ 178 w 224"/>
                  <a:gd name="T53" fmla="*/ 57 h 71"/>
                  <a:gd name="T54" fmla="*/ 176 w 224"/>
                  <a:gd name="T55" fmla="*/ 53 h 71"/>
                  <a:gd name="T56" fmla="*/ 172 w 224"/>
                  <a:gd name="T57" fmla="*/ 53 h 71"/>
                  <a:gd name="T58" fmla="*/ 166 w 224"/>
                  <a:gd name="T59" fmla="*/ 47 h 71"/>
                  <a:gd name="T60" fmla="*/ 164 w 224"/>
                  <a:gd name="T61" fmla="*/ 45 h 71"/>
                  <a:gd name="T62" fmla="*/ 164 w 224"/>
                  <a:gd name="T63" fmla="*/ 59 h 71"/>
                  <a:gd name="T64" fmla="*/ 158 w 224"/>
                  <a:gd name="T65" fmla="*/ 63 h 71"/>
                  <a:gd name="T66" fmla="*/ 148 w 224"/>
                  <a:gd name="T67" fmla="*/ 47 h 71"/>
                  <a:gd name="T68" fmla="*/ 134 w 224"/>
                  <a:gd name="T69" fmla="*/ 57 h 71"/>
                  <a:gd name="T70" fmla="*/ 120 w 224"/>
                  <a:gd name="T71" fmla="*/ 51 h 71"/>
                  <a:gd name="T72" fmla="*/ 114 w 224"/>
                  <a:gd name="T73" fmla="*/ 33 h 71"/>
                  <a:gd name="T74" fmla="*/ 110 w 224"/>
                  <a:gd name="T75" fmla="*/ 45 h 71"/>
                  <a:gd name="T76" fmla="*/ 106 w 224"/>
                  <a:gd name="T77" fmla="*/ 59 h 71"/>
                  <a:gd name="T78" fmla="*/ 94 w 224"/>
                  <a:gd name="T79" fmla="*/ 57 h 71"/>
                  <a:gd name="T80" fmla="*/ 90 w 224"/>
                  <a:gd name="T81" fmla="*/ 61 h 71"/>
                  <a:gd name="T82" fmla="*/ 78 w 224"/>
                  <a:gd name="T83" fmla="*/ 49 h 71"/>
                  <a:gd name="T84" fmla="*/ 60 w 224"/>
                  <a:gd name="T85" fmla="*/ 57 h 71"/>
                  <a:gd name="T86" fmla="*/ 52 w 224"/>
                  <a:gd name="T87" fmla="*/ 49 h 71"/>
                  <a:gd name="T88" fmla="*/ 38 w 224"/>
                  <a:gd name="T89" fmla="*/ 57 h 71"/>
                  <a:gd name="T90" fmla="*/ 34 w 224"/>
                  <a:gd name="T91" fmla="*/ 61 h 71"/>
                  <a:gd name="T92" fmla="*/ 28 w 224"/>
                  <a:gd name="T93" fmla="*/ 61 h 71"/>
                  <a:gd name="T94" fmla="*/ 22 w 224"/>
                  <a:gd name="T95" fmla="*/ 57 h 71"/>
                  <a:gd name="T96" fmla="*/ 16 w 224"/>
                  <a:gd name="T97" fmla="*/ 49 h 71"/>
                  <a:gd name="T98" fmla="*/ 12 w 224"/>
                  <a:gd name="T99" fmla="*/ 67 h 71"/>
                  <a:gd name="T100" fmla="*/ 6 w 224"/>
                  <a:gd name="T101" fmla="*/ 67 h 71"/>
                  <a:gd name="T102" fmla="*/ 0 w 224"/>
                  <a:gd name="T103" fmla="*/ 51 h 71"/>
                  <a:gd name="T104" fmla="*/ 12 w 224"/>
                  <a:gd name="T105" fmla="*/ 47 h 71"/>
                  <a:gd name="T106" fmla="*/ 22 w 224"/>
                  <a:gd name="T107" fmla="*/ 35 h 71"/>
                  <a:gd name="T108" fmla="*/ 30 w 224"/>
                  <a:gd name="T109" fmla="*/ 21 h 71"/>
                  <a:gd name="T110" fmla="*/ 48 w 224"/>
                  <a:gd name="T111" fmla="*/ 23 h 71"/>
                  <a:gd name="T112" fmla="*/ 50 w 224"/>
                  <a:gd name="T113" fmla="*/ 29 h 71"/>
                  <a:gd name="T114" fmla="*/ 54 w 224"/>
                  <a:gd name="T115" fmla="*/ 37 h 71"/>
                  <a:gd name="T116" fmla="*/ 50 w 224"/>
                  <a:gd name="T117" fmla="*/ 3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71">
                    <a:moveTo>
                      <a:pt x="50" y="29"/>
                    </a:moveTo>
                    <a:lnTo>
                      <a:pt x="50" y="29"/>
                    </a:lnTo>
                    <a:lnTo>
                      <a:pt x="54" y="27"/>
                    </a:lnTo>
                    <a:lnTo>
                      <a:pt x="58" y="25"/>
                    </a:lnTo>
                    <a:lnTo>
                      <a:pt x="60" y="29"/>
                    </a:lnTo>
                    <a:lnTo>
                      <a:pt x="62" y="39"/>
                    </a:lnTo>
                    <a:lnTo>
                      <a:pt x="62" y="39"/>
                    </a:lnTo>
                    <a:lnTo>
                      <a:pt x="64" y="41"/>
                    </a:lnTo>
                    <a:lnTo>
                      <a:pt x="64" y="41"/>
                    </a:lnTo>
                    <a:lnTo>
                      <a:pt x="66" y="37"/>
                    </a:lnTo>
                    <a:lnTo>
                      <a:pt x="70" y="37"/>
                    </a:lnTo>
                    <a:lnTo>
                      <a:pt x="76" y="35"/>
                    </a:lnTo>
                    <a:lnTo>
                      <a:pt x="82" y="35"/>
                    </a:lnTo>
                    <a:lnTo>
                      <a:pt x="84" y="31"/>
                    </a:lnTo>
                    <a:lnTo>
                      <a:pt x="88" y="27"/>
                    </a:lnTo>
                    <a:lnTo>
                      <a:pt x="88" y="27"/>
                    </a:lnTo>
                    <a:lnTo>
                      <a:pt x="90" y="25"/>
                    </a:lnTo>
                    <a:lnTo>
                      <a:pt x="90" y="23"/>
                    </a:lnTo>
                    <a:lnTo>
                      <a:pt x="92" y="25"/>
                    </a:lnTo>
                    <a:lnTo>
                      <a:pt x="94" y="27"/>
                    </a:lnTo>
                    <a:lnTo>
                      <a:pt x="94" y="27"/>
                    </a:lnTo>
                    <a:lnTo>
                      <a:pt x="96" y="29"/>
                    </a:lnTo>
                    <a:lnTo>
                      <a:pt x="100" y="31"/>
                    </a:lnTo>
                    <a:lnTo>
                      <a:pt x="100" y="31"/>
                    </a:lnTo>
                    <a:lnTo>
                      <a:pt x="102" y="31"/>
                    </a:lnTo>
                    <a:lnTo>
                      <a:pt x="104" y="31"/>
                    </a:lnTo>
                    <a:lnTo>
                      <a:pt x="108" y="21"/>
                    </a:lnTo>
                    <a:lnTo>
                      <a:pt x="108" y="21"/>
                    </a:lnTo>
                    <a:lnTo>
                      <a:pt x="108" y="15"/>
                    </a:lnTo>
                    <a:lnTo>
                      <a:pt x="108" y="10"/>
                    </a:lnTo>
                    <a:lnTo>
                      <a:pt x="106" y="6"/>
                    </a:lnTo>
                    <a:lnTo>
                      <a:pt x="104" y="0"/>
                    </a:lnTo>
                    <a:lnTo>
                      <a:pt x="104" y="0"/>
                    </a:lnTo>
                    <a:lnTo>
                      <a:pt x="110" y="2"/>
                    </a:lnTo>
                    <a:lnTo>
                      <a:pt x="116" y="2"/>
                    </a:lnTo>
                    <a:lnTo>
                      <a:pt x="118" y="4"/>
                    </a:lnTo>
                    <a:lnTo>
                      <a:pt x="120" y="8"/>
                    </a:lnTo>
                    <a:lnTo>
                      <a:pt x="124" y="21"/>
                    </a:lnTo>
                    <a:lnTo>
                      <a:pt x="124" y="21"/>
                    </a:lnTo>
                    <a:lnTo>
                      <a:pt x="126" y="25"/>
                    </a:lnTo>
                    <a:lnTo>
                      <a:pt x="126" y="25"/>
                    </a:lnTo>
                    <a:lnTo>
                      <a:pt x="130" y="23"/>
                    </a:lnTo>
                    <a:lnTo>
                      <a:pt x="130" y="23"/>
                    </a:lnTo>
                    <a:lnTo>
                      <a:pt x="132" y="17"/>
                    </a:lnTo>
                    <a:lnTo>
                      <a:pt x="136" y="12"/>
                    </a:lnTo>
                    <a:lnTo>
                      <a:pt x="136" y="12"/>
                    </a:lnTo>
                    <a:lnTo>
                      <a:pt x="134" y="27"/>
                    </a:lnTo>
                    <a:lnTo>
                      <a:pt x="134" y="33"/>
                    </a:lnTo>
                    <a:lnTo>
                      <a:pt x="138" y="37"/>
                    </a:lnTo>
                    <a:lnTo>
                      <a:pt x="138" y="37"/>
                    </a:lnTo>
                    <a:lnTo>
                      <a:pt x="140" y="41"/>
                    </a:lnTo>
                    <a:lnTo>
                      <a:pt x="140" y="41"/>
                    </a:lnTo>
                    <a:lnTo>
                      <a:pt x="144" y="37"/>
                    </a:lnTo>
                    <a:lnTo>
                      <a:pt x="144" y="37"/>
                    </a:lnTo>
                    <a:lnTo>
                      <a:pt x="150" y="29"/>
                    </a:lnTo>
                    <a:lnTo>
                      <a:pt x="150" y="25"/>
                    </a:lnTo>
                    <a:lnTo>
                      <a:pt x="150" y="17"/>
                    </a:lnTo>
                    <a:lnTo>
                      <a:pt x="150" y="17"/>
                    </a:lnTo>
                    <a:lnTo>
                      <a:pt x="150" y="6"/>
                    </a:lnTo>
                    <a:lnTo>
                      <a:pt x="152" y="2"/>
                    </a:lnTo>
                    <a:lnTo>
                      <a:pt x="154" y="2"/>
                    </a:lnTo>
                    <a:lnTo>
                      <a:pt x="158" y="4"/>
                    </a:lnTo>
                    <a:lnTo>
                      <a:pt x="158" y="4"/>
                    </a:lnTo>
                    <a:lnTo>
                      <a:pt x="164" y="10"/>
                    </a:lnTo>
                    <a:lnTo>
                      <a:pt x="170" y="12"/>
                    </a:lnTo>
                    <a:lnTo>
                      <a:pt x="176" y="17"/>
                    </a:lnTo>
                    <a:lnTo>
                      <a:pt x="182" y="23"/>
                    </a:lnTo>
                    <a:lnTo>
                      <a:pt x="182" y="23"/>
                    </a:lnTo>
                    <a:lnTo>
                      <a:pt x="186" y="25"/>
                    </a:lnTo>
                    <a:lnTo>
                      <a:pt x="192" y="25"/>
                    </a:lnTo>
                    <a:lnTo>
                      <a:pt x="196" y="21"/>
                    </a:lnTo>
                    <a:lnTo>
                      <a:pt x="200" y="17"/>
                    </a:lnTo>
                    <a:lnTo>
                      <a:pt x="200" y="17"/>
                    </a:lnTo>
                    <a:lnTo>
                      <a:pt x="206" y="12"/>
                    </a:lnTo>
                    <a:lnTo>
                      <a:pt x="208" y="12"/>
                    </a:lnTo>
                    <a:lnTo>
                      <a:pt x="210" y="15"/>
                    </a:lnTo>
                    <a:lnTo>
                      <a:pt x="214" y="21"/>
                    </a:lnTo>
                    <a:lnTo>
                      <a:pt x="216" y="31"/>
                    </a:lnTo>
                    <a:lnTo>
                      <a:pt x="216" y="31"/>
                    </a:lnTo>
                    <a:lnTo>
                      <a:pt x="220" y="39"/>
                    </a:lnTo>
                    <a:lnTo>
                      <a:pt x="222" y="39"/>
                    </a:lnTo>
                    <a:lnTo>
                      <a:pt x="224" y="37"/>
                    </a:lnTo>
                    <a:lnTo>
                      <a:pt x="224" y="37"/>
                    </a:lnTo>
                    <a:lnTo>
                      <a:pt x="224" y="43"/>
                    </a:lnTo>
                    <a:lnTo>
                      <a:pt x="224" y="43"/>
                    </a:lnTo>
                    <a:lnTo>
                      <a:pt x="222" y="45"/>
                    </a:lnTo>
                    <a:lnTo>
                      <a:pt x="220" y="49"/>
                    </a:lnTo>
                    <a:lnTo>
                      <a:pt x="220" y="49"/>
                    </a:lnTo>
                    <a:lnTo>
                      <a:pt x="218" y="57"/>
                    </a:lnTo>
                    <a:lnTo>
                      <a:pt x="216" y="57"/>
                    </a:lnTo>
                    <a:lnTo>
                      <a:pt x="214" y="55"/>
                    </a:lnTo>
                    <a:lnTo>
                      <a:pt x="212" y="51"/>
                    </a:lnTo>
                    <a:lnTo>
                      <a:pt x="212" y="51"/>
                    </a:lnTo>
                    <a:lnTo>
                      <a:pt x="206" y="41"/>
                    </a:lnTo>
                    <a:lnTo>
                      <a:pt x="202" y="37"/>
                    </a:lnTo>
                    <a:lnTo>
                      <a:pt x="196" y="35"/>
                    </a:lnTo>
                    <a:lnTo>
                      <a:pt x="190" y="39"/>
                    </a:lnTo>
                    <a:lnTo>
                      <a:pt x="190" y="39"/>
                    </a:lnTo>
                    <a:lnTo>
                      <a:pt x="188" y="45"/>
                    </a:lnTo>
                    <a:lnTo>
                      <a:pt x="186" y="55"/>
                    </a:lnTo>
                    <a:lnTo>
                      <a:pt x="186" y="55"/>
                    </a:lnTo>
                    <a:lnTo>
                      <a:pt x="186" y="61"/>
                    </a:lnTo>
                    <a:lnTo>
                      <a:pt x="186" y="65"/>
                    </a:lnTo>
                    <a:lnTo>
                      <a:pt x="184" y="65"/>
                    </a:lnTo>
                    <a:lnTo>
                      <a:pt x="184" y="65"/>
                    </a:lnTo>
                    <a:lnTo>
                      <a:pt x="180" y="63"/>
                    </a:lnTo>
                    <a:lnTo>
                      <a:pt x="180" y="61"/>
                    </a:lnTo>
                    <a:lnTo>
                      <a:pt x="178" y="57"/>
                    </a:lnTo>
                    <a:lnTo>
                      <a:pt x="178" y="57"/>
                    </a:lnTo>
                    <a:lnTo>
                      <a:pt x="178" y="47"/>
                    </a:lnTo>
                    <a:lnTo>
                      <a:pt x="176" y="53"/>
                    </a:lnTo>
                    <a:lnTo>
                      <a:pt x="176" y="53"/>
                    </a:lnTo>
                    <a:lnTo>
                      <a:pt x="174" y="55"/>
                    </a:lnTo>
                    <a:lnTo>
                      <a:pt x="174" y="55"/>
                    </a:lnTo>
                    <a:lnTo>
                      <a:pt x="172" y="53"/>
                    </a:lnTo>
                    <a:lnTo>
                      <a:pt x="172" y="53"/>
                    </a:lnTo>
                    <a:lnTo>
                      <a:pt x="172" y="45"/>
                    </a:lnTo>
                    <a:lnTo>
                      <a:pt x="170" y="45"/>
                    </a:lnTo>
                    <a:lnTo>
                      <a:pt x="168" y="45"/>
                    </a:lnTo>
                    <a:lnTo>
                      <a:pt x="166" y="47"/>
                    </a:lnTo>
                    <a:lnTo>
                      <a:pt x="164" y="47"/>
                    </a:lnTo>
                    <a:lnTo>
                      <a:pt x="164" y="45"/>
                    </a:lnTo>
                    <a:lnTo>
                      <a:pt x="164" y="45"/>
                    </a:lnTo>
                    <a:lnTo>
                      <a:pt x="164" y="45"/>
                    </a:lnTo>
                    <a:lnTo>
                      <a:pt x="162" y="47"/>
                    </a:lnTo>
                    <a:lnTo>
                      <a:pt x="162" y="53"/>
                    </a:lnTo>
                    <a:lnTo>
                      <a:pt x="162" y="53"/>
                    </a:lnTo>
                    <a:lnTo>
                      <a:pt x="164" y="59"/>
                    </a:lnTo>
                    <a:lnTo>
                      <a:pt x="162" y="65"/>
                    </a:lnTo>
                    <a:lnTo>
                      <a:pt x="162" y="65"/>
                    </a:lnTo>
                    <a:lnTo>
                      <a:pt x="160" y="65"/>
                    </a:lnTo>
                    <a:lnTo>
                      <a:pt x="158" y="63"/>
                    </a:lnTo>
                    <a:lnTo>
                      <a:pt x="156" y="59"/>
                    </a:lnTo>
                    <a:lnTo>
                      <a:pt x="156" y="59"/>
                    </a:lnTo>
                    <a:lnTo>
                      <a:pt x="152" y="51"/>
                    </a:lnTo>
                    <a:lnTo>
                      <a:pt x="148" y="47"/>
                    </a:lnTo>
                    <a:lnTo>
                      <a:pt x="142" y="49"/>
                    </a:lnTo>
                    <a:lnTo>
                      <a:pt x="138" y="53"/>
                    </a:lnTo>
                    <a:lnTo>
                      <a:pt x="138" y="53"/>
                    </a:lnTo>
                    <a:lnTo>
                      <a:pt x="134" y="57"/>
                    </a:lnTo>
                    <a:lnTo>
                      <a:pt x="132" y="59"/>
                    </a:lnTo>
                    <a:lnTo>
                      <a:pt x="128" y="59"/>
                    </a:lnTo>
                    <a:lnTo>
                      <a:pt x="126" y="57"/>
                    </a:lnTo>
                    <a:lnTo>
                      <a:pt x="120" y="51"/>
                    </a:lnTo>
                    <a:lnTo>
                      <a:pt x="116" y="39"/>
                    </a:lnTo>
                    <a:lnTo>
                      <a:pt x="116" y="39"/>
                    </a:lnTo>
                    <a:lnTo>
                      <a:pt x="116" y="35"/>
                    </a:lnTo>
                    <a:lnTo>
                      <a:pt x="114" y="33"/>
                    </a:lnTo>
                    <a:lnTo>
                      <a:pt x="114" y="35"/>
                    </a:lnTo>
                    <a:lnTo>
                      <a:pt x="114" y="35"/>
                    </a:lnTo>
                    <a:lnTo>
                      <a:pt x="110" y="39"/>
                    </a:lnTo>
                    <a:lnTo>
                      <a:pt x="110" y="45"/>
                    </a:lnTo>
                    <a:lnTo>
                      <a:pt x="110" y="45"/>
                    </a:lnTo>
                    <a:lnTo>
                      <a:pt x="110" y="55"/>
                    </a:lnTo>
                    <a:lnTo>
                      <a:pt x="108" y="59"/>
                    </a:lnTo>
                    <a:lnTo>
                      <a:pt x="106" y="59"/>
                    </a:lnTo>
                    <a:lnTo>
                      <a:pt x="102" y="57"/>
                    </a:lnTo>
                    <a:lnTo>
                      <a:pt x="102" y="57"/>
                    </a:lnTo>
                    <a:lnTo>
                      <a:pt x="98" y="55"/>
                    </a:lnTo>
                    <a:lnTo>
                      <a:pt x="94" y="57"/>
                    </a:lnTo>
                    <a:lnTo>
                      <a:pt x="92" y="61"/>
                    </a:lnTo>
                    <a:lnTo>
                      <a:pt x="92" y="61"/>
                    </a:lnTo>
                    <a:lnTo>
                      <a:pt x="90" y="61"/>
                    </a:lnTo>
                    <a:lnTo>
                      <a:pt x="90" y="61"/>
                    </a:lnTo>
                    <a:lnTo>
                      <a:pt x="88" y="59"/>
                    </a:lnTo>
                    <a:lnTo>
                      <a:pt x="88" y="59"/>
                    </a:lnTo>
                    <a:lnTo>
                      <a:pt x="80" y="51"/>
                    </a:lnTo>
                    <a:lnTo>
                      <a:pt x="78" y="49"/>
                    </a:lnTo>
                    <a:lnTo>
                      <a:pt x="74" y="47"/>
                    </a:lnTo>
                    <a:lnTo>
                      <a:pt x="68" y="49"/>
                    </a:lnTo>
                    <a:lnTo>
                      <a:pt x="60" y="57"/>
                    </a:lnTo>
                    <a:lnTo>
                      <a:pt x="60" y="57"/>
                    </a:lnTo>
                    <a:lnTo>
                      <a:pt x="58" y="59"/>
                    </a:lnTo>
                    <a:lnTo>
                      <a:pt x="56" y="55"/>
                    </a:lnTo>
                    <a:lnTo>
                      <a:pt x="56" y="55"/>
                    </a:lnTo>
                    <a:lnTo>
                      <a:pt x="52" y="49"/>
                    </a:lnTo>
                    <a:lnTo>
                      <a:pt x="46" y="47"/>
                    </a:lnTo>
                    <a:lnTo>
                      <a:pt x="42" y="49"/>
                    </a:lnTo>
                    <a:lnTo>
                      <a:pt x="38" y="57"/>
                    </a:lnTo>
                    <a:lnTo>
                      <a:pt x="38" y="57"/>
                    </a:lnTo>
                    <a:lnTo>
                      <a:pt x="36" y="63"/>
                    </a:lnTo>
                    <a:lnTo>
                      <a:pt x="36" y="63"/>
                    </a:lnTo>
                    <a:lnTo>
                      <a:pt x="34" y="61"/>
                    </a:lnTo>
                    <a:lnTo>
                      <a:pt x="34" y="61"/>
                    </a:lnTo>
                    <a:lnTo>
                      <a:pt x="30" y="53"/>
                    </a:lnTo>
                    <a:lnTo>
                      <a:pt x="30" y="51"/>
                    </a:lnTo>
                    <a:lnTo>
                      <a:pt x="28" y="51"/>
                    </a:lnTo>
                    <a:lnTo>
                      <a:pt x="28" y="61"/>
                    </a:lnTo>
                    <a:lnTo>
                      <a:pt x="28" y="61"/>
                    </a:lnTo>
                    <a:lnTo>
                      <a:pt x="26" y="61"/>
                    </a:lnTo>
                    <a:lnTo>
                      <a:pt x="26" y="61"/>
                    </a:lnTo>
                    <a:lnTo>
                      <a:pt x="22" y="57"/>
                    </a:lnTo>
                    <a:lnTo>
                      <a:pt x="22" y="57"/>
                    </a:lnTo>
                    <a:lnTo>
                      <a:pt x="20" y="51"/>
                    </a:lnTo>
                    <a:lnTo>
                      <a:pt x="18" y="49"/>
                    </a:lnTo>
                    <a:lnTo>
                      <a:pt x="16" y="49"/>
                    </a:lnTo>
                    <a:lnTo>
                      <a:pt x="14" y="53"/>
                    </a:lnTo>
                    <a:lnTo>
                      <a:pt x="14" y="63"/>
                    </a:lnTo>
                    <a:lnTo>
                      <a:pt x="14" y="63"/>
                    </a:lnTo>
                    <a:lnTo>
                      <a:pt x="12" y="67"/>
                    </a:lnTo>
                    <a:lnTo>
                      <a:pt x="10" y="71"/>
                    </a:lnTo>
                    <a:lnTo>
                      <a:pt x="8" y="69"/>
                    </a:lnTo>
                    <a:lnTo>
                      <a:pt x="6" y="67"/>
                    </a:lnTo>
                    <a:lnTo>
                      <a:pt x="6" y="67"/>
                    </a:lnTo>
                    <a:lnTo>
                      <a:pt x="4" y="59"/>
                    </a:lnTo>
                    <a:lnTo>
                      <a:pt x="2" y="55"/>
                    </a:lnTo>
                    <a:lnTo>
                      <a:pt x="0" y="51"/>
                    </a:lnTo>
                    <a:lnTo>
                      <a:pt x="0" y="51"/>
                    </a:lnTo>
                    <a:lnTo>
                      <a:pt x="2" y="49"/>
                    </a:lnTo>
                    <a:lnTo>
                      <a:pt x="2" y="49"/>
                    </a:lnTo>
                    <a:lnTo>
                      <a:pt x="8" y="49"/>
                    </a:lnTo>
                    <a:lnTo>
                      <a:pt x="12" y="47"/>
                    </a:lnTo>
                    <a:lnTo>
                      <a:pt x="18" y="37"/>
                    </a:lnTo>
                    <a:lnTo>
                      <a:pt x="18" y="37"/>
                    </a:lnTo>
                    <a:lnTo>
                      <a:pt x="20" y="35"/>
                    </a:lnTo>
                    <a:lnTo>
                      <a:pt x="22" y="35"/>
                    </a:lnTo>
                    <a:lnTo>
                      <a:pt x="22" y="35"/>
                    </a:lnTo>
                    <a:lnTo>
                      <a:pt x="24" y="27"/>
                    </a:lnTo>
                    <a:lnTo>
                      <a:pt x="28" y="21"/>
                    </a:lnTo>
                    <a:lnTo>
                      <a:pt x="30" y="21"/>
                    </a:lnTo>
                    <a:lnTo>
                      <a:pt x="34" y="21"/>
                    </a:lnTo>
                    <a:lnTo>
                      <a:pt x="40" y="23"/>
                    </a:lnTo>
                    <a:lnTo>
                      <a:pt x="44" y="23"/>
                    </a:lnTo>
                    <a:lnTo>
                      <a:pt x="48" y="23"/>
                    </a:lnTo>
                    <a:lnTo>
                      <a:pt x="48" y="23"/>
                    </a:lnTo>
                    <a:lnTo>
                      <a:pt x="48" y="23"/>
                    </a:lnTo>
                    <a:lnTo>
                      <a:pt x="48" y="23"/>
                    </a:lnTo>
                    <a:lnTo>
                      <a:pt x="50" y="29"/>
                    </a:lnTo>
                    <a:lnTo>
                      <a:pt x="50" y="29"/>
                    </a:lnTo>
                    <a:lnTo>
                      <a:pt x="50" y="35"/>
                    </a:lnTo>
                    <a:lnTo>
                      <a:pt x="52" y="37"/>
                    </a:lnTo>
                    <a:lnTo>
                      <a:pt x="54" y="37"/>
                    </a:lnTo>
                    <a:lnTo>
                      <a:pt x="54" y="39"/>
                    </a:lnTo>
                    <a:lnTo>
                      <a:pt x="54" y="39"/>
                    </a:lnTo>
                    <a:lnTo>
                      <a:pt x="52" y="37"/>
                    </a:lnTo>
                    <a:lnTo>
                      <a:pt x="50" y="33"/>
                    </a:lnTo>
                    <a:lnTo>
                      <a:pt x="50" y="29"/>
                    </a:lnTo>
                    <a:lnTo>
                      <a:pt x="5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6" name="Freeform 1292">
                <a:extLst>
                  <a:ext uri="{FF2B5EF4-FFF2-40B4-BE49-F238E27FC236}">
                    <a16:creationId xmlns:a16="http://schemas.microsoft.com/office/drawing/2014/main" id="{18332002-E293-B0B5-08E7-C26E7D5DE132}"/>
                  </a:ext>
                </a:extLst>
              </p:cNvPr>
              <p:cNvSpPr>
                <a:spLocks/>
              </p:cNvSpPr>
              <p:nvPr/>
            </p:nvSpPr>
            <p:spPr bwMode="auto">
              <a:xfrm>
                <a:off x="2258" y="2149"/>
                <a:ext cx="164" cy="62"/>
              </a:xfrm>
              <a:custGeom>
                <a:avLst/>
                <a:gdLst>
                  <a:gd name="T0" fmla="*/ 22 w 164"/>
                  <a:gd name="T1" fmla="*/ 8 h 62"/>
                  <a:gd name="T2" fmla="*/ 38 w 164"/>
                  <a:gd name="T3" fmla="*/ 20 h 62"/>
                  <a:gd name="T4" fmla="*/ 46 w 164"/>
                  <a:gd name="T5" fmla="*/ 22 h 62"/>
                  <a:gd name="T6" fmla="*/ 62 w 164"/>
                  <a:gd name="T7" fmla="*/ 12 h 62"/>
                  <a:gd name="T8" fmla="*/ 72 w 164"/>
                  <a:gd name="T9" fmla="*/ 14 h 62"/>
                  <a:gd name="T10" fmla="*/ 78 w 164"/>
                  <a:gd name="T11" fmla="*/ 10 h 62"/>
                  <a:gd name="T12" fmla="*/ 80 w 164"/>
                  <a:gd name="T13" fmla="*/ 4 h 62"/>
                  <a:gd name="T14" fmla="*/ 84 w 164"/>
                  <a:gd name="T15" fmla="*/ 20 h 62"/>
                  <a:gd name="T16" fmla="*/ 92 w 164"/>
                  <a:gd name="T17" fmla="*/ 16 h 62"/>
                  <a:gd name="T18" fmla="*/ 104 w 164"/>
                  <a:gd name="T19" fmla="*/ 8 h 62"/>
                  <a:gd name="T20" fmla="*/ 120 w 164"/>
                  <a:gd name="T21" fmla="*/ 20 h 62"/>
                  <a:gd name="T22" fmla="*/ 126 w 164"/>
                  <a:gd name="T23" fmla="*/ 20 h 62"/>
                  <a:gd name="T24" fmla="*/ 134 w 164"/>
                  <a:gd name="T25" fmla="*/ 26 h 62"/>
                  <a:gd name="T26" fmla="*/ 132 w 164"/>
                  <a:gd name="T27" fmla="*/ 12 h 62"/>
                  <a:gd name="T28" fmla="*/ 138 w 164"/>
                  <a:gd name="T29" fmla="*/ 12 h 62"/>
                  <a:gd name="T30" fmla="*/ 152 w 164"/>
                  <a:gd name="T31" fmla="*/ 22 h 62"/>
                  <a:gd name="T32" fmla="*/ 160 w 164"/>
                  <a:gd name="T33" fmla="*/ 20 h 62"/>
                  <a:gd name="T34" fmla="*/ 160 w 164"/>
                  <a:gd name="T35" fmla="*/ 34 h 62"/>
                  <a:gd name="T36" fmla="*/ 162 w 164"/>
                  <a:gd name="T37" fmla="*/ 52 h 62"/>
                  <a:gd name="T38" fmla="*/ 156 w 164"/>
                  <a:gd name="T39" fmla="*/ 44 h 62"/>
                  <a:gd name="T40" fmla="*/ 150 w 164"/>
                  <a:gd name="T41" fmla="*/ 48 h 62"/>
                  <a:gd name="T42" fmla="*/ 144 w 164"/>
                  <a:gd name="T43" fmla="*/ 62 h 62"/>
                  <a:gd name="T44" fmla="*/ 132 w 164"/>
                  <a:gd name="T45" fmla="*/ 50 h 62"/>
                  <a:gd name="T46" fmla="*/ 122 w 164"/>
                  <a:gd name="T47" fmla="*/ 58 h 62"/>
                  <a:gd name="T48" fmla="*/ 118 w 164"/>
                  <a:gd name="T49" fmla="*/ 56 h 62"/>
                  <a:gd name="T50" fmla="*/ 110 w 164"/>
                  <a:gd name="T51" fmla="*/ 50 h 62"/>
                  <a:gd name="T52" fmla="*/ 104 w 164"/>
                  <a:gd name="T53" fmla="*/ 60 h 62"/>
                  <a:gd name="T54" fmla="*/ 96 w 164"/>
                  <a:gd name="T55" fmla="*/ 48 h 62"/>
                  <a:gd name="T56" fmla="*/ 84 w 164"/>
                  <a:gd name="T57" fmla="*/ 52 h 62"/>
                  <a:gd name="T58" fmla="*/ 80 w 164"/>
                  <a:gd name="T59" fmla="*/ 54 h 62"/>
                  <a:gd name="T60" fmla="*/ 74 w 164"/>
                  <a:gd name="T61" fmla="*/ 48 h 62"/>
                  <a:gd name="T62" fmla="*/ 74 w 164"/>
                  <a:gd name="T63" fmla="*/ 60 h 62"/>
                  <a:gd name="T64" fmla="*/ 70 w 164"/>
                  <a:gd name="T65" fmla="*/ 56 h 62"/>
                  <a:gd name="T66" fmla="*/ 60 w 164"/>
                  <a:gd name="T67" fmla="*/ 54 h 62"/>
                  <a:gd name="T68" fmla="*/ 58 w 164"/>
                  <a:gd name="T69" fmla="*/ 56 h 62"/>
                  <a:gd name="T70" fmla="*/ 52 w 164"/>
                  <a:gd name="T71" fmla="*/ 62 h 62"/>
                  <a:gd name="T72" fmla="*/ 32 w 164"/>
                  <a:gd name="T73" fmla="*/ 62 h 62"/>
                  <a:gd name="T74" fmla="*/ 28 w 164"/>
                  <a:gd name="T75" fmla="*/ 50 h 62"/>
                  <a:gd name="T76" fmla="*/ 30 w 164"/>
                  <a:gd name="T77" fmla="*/ 44 h 62"/>
                  <a:gd name="T78" fmla="*/ 36 w 164"/>
                  <a:gd name="T79" fmla="*/ 40 h 62"/>
                  <a:gd name="T80" fmla="*/ 30 w 164"/>
                  <a:gd name="T81" fmla="*/ 28 h 62"/>
                  <a:gd name="T82" fmla="*/ 32 w 164"/>
                  <a:gd name="T83" fmla="*/ 30 h 62"/>
                  <a:gd name="T84" fmla="*/ 30 w 164"/>
                  <a:gd name="T85" fmla="*/ 42 h 62"/>
                  <a:gd name="T86" fmla="*/ 24 w 164"/>
                  <a:gd name="T87" fmla="*/ 50 h 62"/>
                  <a:gd name="T88" fmla="*/ 12 w 164"/>
                  <a:gd name="T89" fmla="*/ 56 h 62"/>
                  <a:gd name="T90" fmla="*/ 0 w 164"/>
                  <a:gd name="T91" fmla="*/ 46 h 62"/>
                  <a:gd name="T92" fmla="*/ 2 w 164"/>
                  <a:gd name="T93" fmla="*/ 34 h 62"/>
                  <a:gd name="T94" fmla="*/ 8 w 164"/>
                  <a:gd name="T95" fmla="*/ 36 h 62"/>
                  <a:gd name="T96" fmla="*/ 12 w 164"/>
                  <a:gd name="T97" fmla="*/ 32 h 62"/>
                  <a:gd name="T98" fmla="*/ 20 w 164"/>
                  <a:gd name="T99"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62">
                    <a:moveTo>
                      <a:pt x="20" y="18"/>
                    </a:moveTo>
                    <a:lnTo>
                      <a:pt x="20" y="18"/>
                    </a:lnTo>
                    <a:lnTo>
                      <a:pt x="20" y="14"/>
                    </a:lnTo>
                    <a:lnTo>
                      <a:pt x="22" y="8"/>
                    </a:lnTo>
                    <a:lnTo>
                      <a:pt x="24" y="0"/>
                    </a:lnTo>
                    <a:lnTo>
                      <a:pt x="24" y="0"/>
                    </a:lnTo>
                    <a:lnTo>
                      <a:pt x="32" y="14"/>
                    </a:lnTo>
                    <a:lnTo>
                      <a:pt x="38" y="20"/>
                    </a:lnTo>
                    <a:lnTo>
                      <a:pt x="42" y="22"/>
                    </a:lnTo>
                    <a:lnTo>
                      <a:pt x="42" y="22"/>
                    </a:lnTo>
                    <a:lnTo>
                      <a:pt x="44" y="24"/>
                    </a:lnTo>
                    <a:lnTo>
                      <a:pt x="46" y="22"/>
                    </a:lnTo>
                    <a:lnTo>
                      <a:pt x="46" y="22"/>
                    </a:lnTo>
                    <a:lnTo>
                      <a:pt x="50" y="16"/>
                    </a:lnTo>
                    <a:lnTo>
                      <a:pt x="56" y="12"/>
                    </a:lnTo>
                    <a:lnTo>
                      <a:pt x="62" y="12"/>
                    </a:lnTo>
                    <a:lnTo>
                      <a:pt x="68" y="10"/>
                    </a:lnTo>
                    <a:lnTo>
                      <a:pt x="68" y="10"/>
                    </a:lnTo>
                    <a:lnTo>
                      <a:pt x="70" y="10"/>
                    </a:lnTo>
                    <a:lnTo>
                      <a:pt x="72" y="14"/>
                    </a:lnTo>
                    <a:lnTo>
                      <a:pt x="72" y="14"/>
                    </a:lnTo>
                    <a:lnTo>
                      <a:pt x="74" y="18"/>
                    </a:lnTo>
                    <a:lnTo>
                      <a:pt x="76" y="20"/>
                    </a:lnTo>
                    <a:lnTo>
                      <a:pt x="78" y="10"/>
                    </a:lnTo>
                    <a:lnTo>
                      <a:pt x="78" y="10"/>
                    </a:lnTo>
                    <a:lnTo>
                      <a:pt x="78" y="6"/>
                    </a:lnTo>
                    <a:lnTo>
                      <a:pt x="78" y="4"/>
                    </a:lnTo>
                    <a:lnTo>
                      <a:pt x="80" y="4"/>
                    </a:lnTo>
                    <a:lnTo>
                      <a:pt x="80" y="4"/>
                    </a:lnTo>
                    <a:lnTo>
                      <a:pt x="82" y="8"/>
                    </a:lnTo>
                    <a:lnTo>
                      <a:pt x="82" y="8"/>
                    </a:lnTo>
                    <a:lnTo>
                      <a:pt x="84" y="20"/>
                    </a:lnTo>
                    <a:lnTo>
                      <a:pt x="86" y="22"/>
                    </a:lnTo>
                    <a:lnTo>
                      <a:pt x="86" y="22"/>
                    </a:lnTo>
                    <a:lnTo>
                      <a:pt x="90" y="20"/>
                    </a:lnTo>
                    <a:lnTo>
                      <a:pt x="92" y="16"/>
                    </a:lnTo>
                    <a:lnTo>
                      <a:pt x="92" y="16"/>
                    </a:lnTo>
                    <a:lnTo>
                      <a:pt x="98" y="10"/>
                    </a:lnTo>
                    <a:lnTo>
                      <a:pt x="100" y="8"/>
                    </a:lnTo>
                    <a:lnTo>
                      <a:pt x="104" y="8"/>
                    </a:lnTo>
                    <a:lnTo>
                      <a:pt x="108" y="12"/>
                    </a:lnTo>
                    <a:lnTo>
                      <a:pt x="114" y="16"/>
                    </a:lnTo>
                    <a:lnTo>
                      <a:pt x="114" y="16"/>
                    </a:lnTo>
                    <a:lnTo>
                      <a:pt x="120" y="20"/>
                    </a:lnTo>
                    <a:lnTo>
                      <a:pt x="122" y="20"/>
                    </a:lnTo>
                    <a:lnTo>
                      <a:pt x="124" y="20"/>
                    </a:lnTo>
                    <a:lnTo>
                      <a:pt x="124" y="20"/>
                    </a:lnTo>
                    <a:lnTo>
                      <a:pt x="126" y="20"/>
                    </a:lnTo>
                    <a:lnTo>
                      <a:pt x="128" y="22"/>
                    </a:lnTo>
                    <a:lnTo>
                      <a:pt x="132" y="30"/>
                    </a:lnTo>
                    <a:lnTo>
                      <a:pt x="132" y="30"/>
                    </a:lnTo>
                    <a:lnTo>
                      <a:pt x="134" y="26"/>
                    </a:lnTo>
                    <a:lnTo>
                      <a:pt x="132" y="22"/>
                    </a:lnTo>
                    <a:lnTo>
                      <a:pt x="132" y="22"/>
                    </a:lnTo>
                    <a:lnTo>
                      <a:pt x="132" y="16"/>
                    </a:lnTo>
                    <a:lnTo>
                      <a:pt x="132" y="12"/>
                    </a:lnTo>
                    <a:lnTo>
                      <a:pt x="134" y="10"/>
                    </a:lnTo>
                    <a:lnTo>
                      <a:pt x="134" y="10"/>
                    </a:lnTo>
                    <a:lnTo>
                      <a:pt x="136" y="10"/>
                    </a:lnTo>
                    <a:lnTo>
                      <a:pt x="138" y="12"/>
                    </a:lnTo>
                    <a:lnTo>
                      <a:pt x="138" y="12"/>
                    </a:lnTo>
                    <a:lnTo>
                      <a:pt x="142" y="20"/>
                    </a:lnTo>
                    <a:lnTo>
                      <a:pt x="146" y="24"/>
                    </a:lnTo>
                    <a:lnTo>
                      <a:pt x="152" y="22"/>
                    </a:lnTo>
                    <a:lnTo>
                      <a:pt x="156" y="22"/>
                    </a:lnTo>
                    <a:lnTo>
                      <a:pt x="156" y="22"/>
                    </a:lnTo>
                    <a:lnTo>
                      <a:pt x="158" y="20"/>
                    </a:lnTo>
                    <a:lnTo>
                      <a:pt x="160" y="20"/>
                    </a:lnTo>
                    <a:lnTo>
                      <a:pt x="160" y="22"/>
                    </a:lnTo>
                    <a:lnTo>
                      <a:pt x="160" y="28"/>
                    </a:lnTo>
                    <a:lnTo>
                      <a:pt x="160" y="28"/>
                    </a:lnTo>
                    <a:lnTo>
                      <a:pt x="160" y="34"/>
                    </a:lnTo>
                    <a:lnTo>
                      <a:pt x="160" y="34"/>
                    </a:lnTo>
                    <a:lnTo>
                      <a:pt x="162" y="42"/>
                    </a:lnTo>
                    <a:lnTo>
                      <a:pt x="164" y="48"/>
                    </a:lnTo>
                    <a:lnTo>
                      <a:pt x="162" y="52"/>
                    </a:lnTo>
                    <a:lnTo>
                      <a:pt x="162" y="52"/>
                    </a:lnTo>
                    <a:lnTo>
                      <a:pt x="160" y="52"/>
                    </a:lnTo>
                    <a:lnTo>
                      <a:pt x="160" y="50"/>
                    </a:lnTo>
                    <a:lnTo>
                      <a:pt x="156" y="44"/>
                    </a:lnTo>
                    <a:lnTo>
                      <a:pt x="156" y="44"/>
                    </a:lnTo>
                    <a:lnTo>
                      <a:pt x="154" y="38"/>
                    </a:lnTo>
                    <a:lnTo>
                      <a:pt x="152" y="38"/>
                    </a:lnTo>
                    <a:lnTo>
                      <a:pt x="150" y="48"/>
                    </a:lnTo>
                    <a:lnTo>
                      <a:pt x="150" y="48"/>
                    </a:lnTo>
                    <a:lnTo>
                      <a:pt x="146" y="60"/>
                    </a:lnTo>
                    <a:lnTo>
                      <a:pt x="146" y="62"/>
                    </a:lnTo>
                    <a:lnTo>
                      <a:pt x="144" y="62"/>
                    </a:lnTo>
                    <a:lnTo>
                      <a:pt x="140" y="58"/>
                    </a:lnTo>
                    <a:lnTo>
                      <a:pt x="136" y="54"/>
                    </a:lnTo>
                    <a:lnTo>
                      <a:pt x="136" y="54"/>
                    </a:lnTo>
                    <a:lnTo>
                      <a:pt x="132" y="50"/>
                    </a:lnTo>
                    <a:lnTo>
                      <a:pt x="128" y="46"/>
                    </a:lnTo>
                    <a:lnTo>
                      <a:pt x="128" y="46"/>
                    </a:lnTo>
                    <a:lnTo>
                      <a:pt x="126" y="48"/>
                    </a:lnTo>
                    <a:lnTo>
                      <a:pt x="122" y="58"/>
                    </a:lnTo>
                    <a:lnTo>
                      <a:pt x="122" y="58"/>
                    </a:lnTo>
                    <a:lnTo>
                      <a:pt x="122" y="62"/>
                    </a:lnTo>
                    <a:lnTo>
                      <a:pt x="120" y="60"/>
                    </a:lnTo>
                    <a:lnTo>
                      <a:pt x="118" y="56"/>
                    </a:lnTo>
                    <a:lnTo>
                      <a:pt x="118" y="56"/>
                    </a:lnTo>
                    <a:lnTo>
                      <a:pt x="116" y="50"/>
                    </a:lnTo>
                    <a:lnTo>
                      <a:pt x="114" y="48"/>
                    </a:lnTo>
                    <a:lnTo>
                      <a:pt x="110" y="50"/>
                    </a:lnTo>
                    <a:lnTo>
                      <a:pt x="108" y="56"/>
                    </a:lnTo>
                    <a:lnTo>
                      <a:pt x="108" y="56"/>
                    </a:lnTo>
                    <a:lnTo>
                      <a:pt x="106" y="58"/>
                    </a:lnTo>
                    <a:lnTo>
                      <a:pt x="104" y="60"/>
                    </a:lnTo>
                    <a:lnTo>
                      <a:pt x="102" y="58"/>
                    </a:lnTo>
                    <a:lnTo>
                      <a:pt x="100" y="56"/>
                    </a:lnTo>
                    <a:lnTo>
                      <a:pt x="100" y="56"/>
                    </a:lnTo>
                    <a:lnTo>
                      <a:pt x="96" y="48"/>
                    </a:lnTo>
                    <a:lnTo>
                      <a:pt x="94" y="48"/>
                    </a:lnTo>
                    <a:lnTo>
                      <a:pt x="92" y="48"/>
                    </a:lnTo>
                    <a:lnTo>
                      <a:pt x="88" y="50"/>
                    </a:lnTo>
                    <a:lnTo>
                      <a:pt x="84" y="52"/>
                    </a:lnTo>
                    <a:lnTo>
                      <a:pt x="84" y="52"/>
                    </a:lnTo>
                    <a:lnTo>
                      <a:pt x="82" y="56"/>
                    </a:lnTo>
                    <a:lnTo>
                      <a:pt x="80" y="56"/>
                    </a:lnTo>
                    <a:lnTo>
                      <a:pt x="80" y="54"/>
                    </a:lnTo>
                    <a:lnTo>
                      <a:pt x="80" y="54"/>
                    </a:lnTo>
                    <a:lnTo>
                      <a:pt x="76" y="50"/>
                    </a:lnTo>
                    <a:lnTo>
                      <a:pt x="76" y="48"/>
                    </a:lnTo>
                    <a:lnTo>
                      <a:pt x="74" y="48"/>
                    </a:lnTo>
                    <a:lnTo>
                      <a:pt x="74" y="48"/>
                    </a:lnTo>
                    <a:lnTo>
                      <a:pt x="72" y="50"/>
                    </a:lnTo>
                    <a:lnTo>
                      <a:pt x="72" y="54"/>
                    </a:lnTo>
                    <a:lnTo>
                      <a:pt x="74" y="60"/>
                    </a:lnTo>
                    <a:lnTo>
                      <a:pt x="74" y="60"/>
                    </a:lnTo>
                    <a:lnTo>
                      <a:pt x="72" y="62"/>
                    </a:lnTo>
                    <a:lnTo>
                      <a:pt x="72" y="62"/>
                    </a:lnTo>
                    <a:lnTo>
                      <a:pt x="70" y="56"/>
                    </a:lnTo>
                    <a:lnTo>
                      <a:pt x="66" y="54"/>
                    </a:lnTo>
                    <a:lnTo>
                      <a:pt x="64" y="56"/>
                    </a:lnTo>
                    <a:lnTo>
                      <a:pt x="60" y="54"/>
                    </a:lnTo>
                    <a:lnTo>
                      <a:pt x="60" y="54"/>
                    </a:lnTo>
                    <a:lnTo>
                      <a:pt x="60" y="52"/>
                    </a:lnTo>
                    <a:lnTo>
                      <a:pt x="60" y="54"/>
                    </a:lnTo>
                    <a:lnTo>
                      <a:pt x="58" y="56"/>
                    </a:lnTo>
                    <a:lnTo>
                      <a:pt x="58" y="56"/>
                    </a:lnTo>
                    <a:lnTo>
                      <a:pt x="56" y="60"/>
                    </a:lnTo>
                    <a:lnTo>
                      <a:pt x="54" y="62"/>
                    </a:lnTo>
                    <a:lnTo>
                      <a:pt x="52" y="62"/>
                    </a:lnTo>
                    <a:lnTo>
                      <a:pt x="52" y="62"/>
                    </a:lnTo>
                    <a:lnTo>
                      <a:pt x="48" y="58"/>
                    </a:lnTo>
                    <a:lnTo>
                      <a:pt x="42" y="58"/>
                    </a:lnTo>
                    <a:lnTo>
                      <a:pt x="32" y="62"/>
                    </a:lnTo>
                    <a:lnTo>
                      <a:pt x="32" y="62"/>
                    </a:lnTo>
                    <a:lnTo>
                      <a:pt x="30" y="62"/>
                    </a:lnTo>
                    <a:lnTo>
                      <a:pt x="30" y="60"/>
                    </a:lnTo>
                    <a:lnTo>
                      <a:pt x="28" y="56"/>
                    </a:lnTo>
                    <a:lnTo>
                      <a:pt x="28" y="50"/>
                    </a:lnTo>
                    <a:lnTo>
                      <a:pt x="26" y="46"/>
                    </a:lnTo>
                    <a:lnTo>
                      <a:pt x="26" y="46"/>
                    </a:lnTo>
                    <a:lnTo>
                      <a:pt x="28" y="44"/>
                    </a:lnTo>
                    <a:lnTo>
                      <a:pt x="30" y="44"/>
                    </a:lnTo>
                    <a:lnTo>
                      <a:pt x="30" y="44"/>
                    </a:lnTo>
                    <a:lnTo>
                      <a:pt x="34" y="44"/>
                    </a:lnTo>
                    <a:lnTo>
                      <a:pt x="34" y="42"/>
                    </a:lnTo>
                    <a:lnTo>
                      <a:pt x="36" y="40"/>
                    </a:lnTo>
                    <a:lnTo>
                      <a:pt x="36" y="40"/>
                    </a:lnTo>
                    <a:lnTo>
                      <a:pt x="36" y="34"/>
                    </a:lnTo>
                    <a:lnTo>
                      <a:pt x="34" y="32"/>
                    </a:lnTo>
                    <a:lnTo>
                      <a:pt x="30" y="28"/>
                    </a:lnTo>
                    <a:lnTo>
                      <a:pt x="30" y="28"/>
                    </a:lnTo>
                    <a:lnTo>
                      <a:pt x="30" y="28"/>
                    </a:lnTo>
                    <a:lnTo>
                      <a:pt x="30" y="28"/>
                    </a:lnTo>
                    <a:lnTo>
                      <a:pt x="32" y="30"/>
                    </a:lnTo>
                    <a:lnTo>
                      <a:pt x="32" y="30"/>
                    </a:lnTo>
                    <a:lnTo>
                      <a:pt x="32" y="36"/>
                    </a:lnTo>
                    <a:lnTo>
                      <a:pt x="30" y="42"/>
                    </a:lnTo>
                    <a:lnTo>
                      <a:pt x="30" y="42"/>
                    </a:lnTo>
                    <a:lnTo>
                      <a:pt x="28" y="44"/>
                    </a:lnTo>
                    <a:lnTo>
                      <a:pt x="26" y="46"/>
                    </a:lnTo>
                    <a:lnTo>
                      <a:pt x="26" y="46"/>
                    </a:lnTo>
                    <a:lnTo>
                      <a:pt x="24" y="50"/>
                    </a:lnTo>
                    <a:lnTo>
                      <a:pt x="20" y="50"/>
                    </a:lnTo>
                    <a:lnTo>
                      <a:pt x="16" y="52"/>
                    </a:lnTo>
                    <a:lnTo>
                      <a:pt x="12" y="56"/>
                    </a:lnTo>
                    <a:lnTo>
                      <a:pt x="12" y="56"/>
                    </a:lnTo>
                    <a:lnTo>
                      <a:pt x="10" y="58"/>
                    </a:lnTo>
                    <a:lnTo>
                      <a:pt x="10" y="58"/>
                    </a:lnTo>
                    <a:lnTo>
                      <a:pt x="6" y="56"/>
                    </a:lnTo>
                    <a:lnTo>
                      <a:pt x="0" y="46"/>
                    </a:lnTo>
                    <a:lnTo>
                      <a:pt x="0" y="46"/>
                    </a:lnTo>
                    <a:lnTo>
                      <a:pt x="0" y="44"/>
                    </a:lnTo>
                    <a:lnTo>
                      <a:pt x="0" y="44"/>
                    </a:lnTo>
                    <a:lnTo>
                      <a:pt x="2" y="34"/>
                    </a:lnTo>
                    <a:lnTo>
                      <a:pt x="2" y="32"/>
                    </a:lnTo>
                    <a:lnTo>
                      <a:pt x="6" y="32"/>
                    </a:lnTo>
                    <a:lnTo>
                      <a:pt x="6" y="32"/>
                    </a:lnTo>
                    <a:lnTo>
                      <a:pt x="8" y="36"/>
                    </a:lnTo>
                    <a:lnTo>
                      <a:pt x="10" y="38"/>
                    </a:lnTo>
                    <a:lnTo>
                      <a:pt x="10" y="38"/>
                    </a:lnTo>
                    <a:lnTo>
                      <a:pt x="10" y="38"/>
                    </a:lnTo>
                    <a:lnTo>
                      <a:pt x="12" y="32"/>
                    </a:lnTo>
                    <a:lnTo>
                      <a:pt x="16" y="28"/>
                    </a:lnTo>
                    <a:lnTo>
                      <a:pt x="18" y="24"/>
                    </a:lnTo>
                    <a:lnTo>
                      <a:pt x="20" y="18"/>
                    </a:lnTo>
                    <a:lnTo>
                      <a:pt x="2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7" name="Freeform 1293">
                <a:extLst>
                  <a:ext uri="{FF2B5EF4-FFF2-40B4-BE49-F238E27FC236}">
                    <a16:creationId xmlns:a16="http://schemas.microsoft.com/office/drawing/2014/main" id="{15FF5FEC-AE88-2610-1DC9-ABC319BD7DFD}"/>
                  </a:ext>
                </a:extLst>
              </p:cNvPr>
              <p:cNvSpPr>
                <a:spLocks/>
              </p:cNvSpPr>
              <p:nvPr/>
            </p:nvSpPr>
            <p:spPr bwMode="auto">
              <a:xfrm>
                <a:off x="2146" y="2642"/>
                <a:ext cx="198" cy="107"/>
              </a:xfrm>
              <a:custGeom>
                <a:avLst/>
                <a:gdLst>
                  <a:gd name="T0" fmla="*/ 14 w 198"/>
                  <a:gd name="T1" fmla="*/ 65 h 107"/>
                  <a:gd name="T2" fmla="*/ 22 w 198"/>
                  <a:gd name="T3" fmla="*/ 77 h 107"/>
                  <a:gd name="T4" fmla="*/ 20 w 198"/>
                  <a:gd name="T5" fmla="*/ 59 h 107"/>
                  <a:gd name="T6" fmla="*/ 22 w 198"/>
                  <a:gd name="T7" fmla="*/ 55 h 107"/>
                  <a:gd name="T8" fmla="*/ 38 w 198"/>
                  <a:gd name="T9" fmla="*/ 42 h 107"/>
                  <a:gd name="T10" fmla="*/ 34 w 198"/>
                  <a:gd name="T11" fmla="*/ 0 h 107"/>
                  <a:gd name="T12" fmla="*/ 40 w 198"/>
                  <a:gd name="T13" fmla="*/ 4 h 107"/>
                  <a:gd name="T14" fmla="*/ 44 w 198"/>
                  <a:gd name="T15" fmla="*/ 12 h 107"/>
                  <a:gd name="T16" fmla="*/ 38 w 198"/>
                  <a:gd name="T17" fmla="*/ 22 h 107"/>
                  <a:gd name="T18" fmla="*/ 54 w 198"/>
                  <a:gd name="T19" fmla="*/ 40 h 107"/>
                  <a:gd name="T20" fmla="*/ 62 w 198"/>
                  <a:gd name="T21" fmla="*/ 73 h 107"/>
                  <a:gd name="T22" fmla="*/ 78 w 198"/>
                  <a:gd name="T23" fmla="*/ 87 h 107"/>
                  <a:gd name="T24" fmla="*/ 72 w 198"/>
                  <a:gd name="T25" fmla="*/ 67 h 107"/>
                  <a:gd name="T26" fmla="*/ 74 w 198"/>
                  <a:gd name="T27" fmla="*/ 44 h 107"/>
                  <a:gd name="T28" fmla="*/ 94 w 198"/>
                  <a:gd name="T29" fmla="*/ 63 h 107"/>
                  <a:gd name="T30" fmla="*/ 120 w 198"/>
                  <a:gd name="T31" fmla="*/ 75 h 107"/>
                  <a:gd name="T32" fmla="*/ 116 w 198"/>
                  <a:gd name="T33" fmla="*/ 55 h 107"/>
                  <a:gd name="T34" fmla="*/ 126 w 198"/>
                  <a:gd name="T35" fmla="*/ 61 h 107"/>
                  <a:gd name="T36" fmla="*/ 152 w 198"/>
                  <a:gd name="T37" fmla="*/ 61 h 107"/>
                  <a:gd name="T38" fmla="*/ 166 w 198"/>
                  <a:gd name="T39" fmla="*/ 71 h 107"/>
                  <a:gd name="T40" fmla="*/ 182 w 198"/>
                  <a:gd name="T41" fmla="*/ 61 h 107"/>
                  <a:gd name="T42" fmla="*/ 184 w 198"/>
                  <a:gd name="T43" fmla="*/ 50 h 107"/>
                  <a:gd name="T44" fmla="*/ 194 w 198"/>
                  <a:gd name="T45" fmla="*/ 50 h 107"/>
                  <a:gd name="T46" fmla="*/ 196 w 198"/>
                  <a:gd name="T47" fmla="*/ 71 h 107"/>
                  <a:gd name="T48" fmla="*/ 190 w 198"/>
                  <a:gd name="T49" fmla="*/ 69 h 107"/>
                  <a:gd name="T50" fmla="*/ 196 w 198"/>
                  <a:gd name="T51" fmla="*/ 83 h 107"/>
                  <a:gd name="T52" fmla="*/ 180 w 198"/>
                  <a:gd name="T53" fmla="*/ 85 h 107"/>
                  <a:gd name="T54" fmla="*/ 172 w 198"/>
                  <a:gd name="T55" fmla="*/ 85 h 107"/>
                  <a:gd name="T56" fmla="*/ 166 w 198"/>
                  <a:gd name="T57" fmla="*/ 89 h 107"/>
                  <a:gd name="T58" fmla="*/ 156 w 198"/>
                  <a:gd name="T59" fmla="*/ 95 h 107"/>
                  <a:gd name="T60" fmla="*/ 136 w 198"/>
                  <a:gd name="T61" fmla="*/ 85 h 107"/>
                  <a:gd name="T62" fmla="*/ 128 w 198"/>
                  <a:gd name="T63" fmla="*/ 101 h 107"/>
                  <a:gd name="T64" fmla="*/ 120 w 198"/>
                  <a:gd name="T65" fmla="*/ 93 h 107"/>
                  <a:gd name="T66" fmla="*/ 116 w 198"/>
                  <a:gd name="T67" fmla="*/ 91 h 107"/>
                  <a:gd name="T68" fmla="*/ 110 w 198"/>
                  <a:gd name="T69" fmla="*/ 91 h 107"/>
                  <a:gd name="T70" fmla="*/ 106 w 198"/>
                  <a:gd name="T71" fmla="*/ 103 h 107"/>
                  <a:gd name="T72" fmla="*/ 96 w 198"/>
                  <a:gd name="T73" fmla="*/ 89 h 107"/>
                  <a:gd name="T74" fmla="*/ 82 w 198"/>
                  <a:gd name="T75" fmla="*/ 91 h 107"/>
                  <a:gd name="T76" fmla="*/ 72 w 198"/>
                  <a:gd name="T77" fmla="*/ 103 h 107"/>
                  <a:gd name="T78" fmla="*/ 64 w 198"/>
                  <a:gd name="T79" fmla="*/ 97 h 107"/>
                  <a:gd name="T80" fmla="*/ 50 w 198"/>
                  <a:gd name="T81" fmla="*/ 103 h 107"/>
                  <a:gd name="T82" fmla="*/ 42 w 198"/>
                  <a:gd name="T83" fmla="*/ 95 h 107"/>
                  <a:gd name="T84" fmla="*/ 36 w 198"/>
                  <a:gd name="T85" fmla="*/ 101 h 107"/>
                  <a:gd name="T86" fmla="*/ 28 w 198"/>
                  <a:gd name="T87" fmla="*/ 89 h 107"/>
                  <a:gd name="T88" fmla="*/ 42 w 198"/>
                  <a:gd name="T89" fmla="*/ 81 h 107"/>
                  <a:gd name="T90" fmla="*/ 34 w 198"/>
                  <a:gd name="T91" fmla="*/ 65 h 107"/>
                  <a:gd name="T92" fmla="*/ 32 w 198"/>
                  <a:gd name="T93" fmla="*/ 75 h 107"/>
                  <a:gd name="T94" fmla="*/ 28 w 198"/>
                  <a:gd name="T95" fmla="*/ 89 h 107"/>
                  <a:gd name="T96" fmla="*/ 14 w 198"/>
                  <a:gd name="T97" fmla="*/ 97 h 107"/>
                  <a:gd name="T98" fmla="*/ 0 w 198"/>
                  <a:gd name="T99" fmla="*/ 97 h 107"/>
                  <a:gd name="T100" fmla="*/ 2 w 198"/>
                  <a:gd name="T101" fmla="*/ 59 h 107"/>
                  <a:gd name="T102" fmla="*/ 4 w 198"/>
                  <a:gd name="T103" fmla="*/ 4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8" h="107">
                    <a:moveTo>
                      <a:pt x="4" y="40"/>
                    </a:moveTo>
                    <a:lnTo>
                      <a:pt x="4" y="40"/>
                    </a:lnTo>
                    <a:lnTo>
                      <a:pt x="10" y="48"/>
                    </a:lnTo>
                    <a:lnTo>
                      <a:pt x="12" y="57"/>
                    </a:lnTo>
                    <a:lnTo>
                      <a:pt x="14" y="65"/>
                    </a:lnTo>
                    <a:lnTo>
                      <a:pt x="14" y="65"/>
                    </a:lnTo>
                    <a:lnTo>
                      <a:pt x="16" y="71"/>
                    </a:lnTo>
                    <a:lnTo>
                      <a:pt x="16" y="71"/>
                    </a:lnTo>
                    <a:lnTo>
                      <a:pt x="20" y="77"/>
                    </a:lnTo>
                    <a:lnTo>
                      <a:pt x="22" y="77"/>
                    </a:lnTo>
                    <a:lnTo>
                      <a:pt x="22" y="75"/>
                    </a:lnTo>
                    <a:lnTo>
                      <a:pt x="22" y="75"/>
                    </a:lnTo>
                    <a:lnTo>
                      <a:pt x="24" y="71"/>
                    </a:lnTo>
                    <a:lnTo>
                      <a:pt x="22" y="67"/>
                    </a:lnTo>
                    <a:lnTo>
                      <a:pt x="20" y="59"/>
                    </a:lnTo>
                    <a:lnTo>
                      <a:pt x="20" y="59"/>
                    </a:lnTo>
                    <a:lnTo>
                      <a:pt x="18" y="55"/>
                    </a:lnTo>
                    <a:lnTo>
                      <a:pt x="18" y="55"/>
                    </a:lnTo>
                    <a:lnTo>
                      <a:pt x="20" y="55"/>
                    </a:lnTo>
                    <a:lnTo>
                      <a:pt x="22" y="55"/>
                    </a:lnTo>
                    <a:lnTo>
                      <a:pt x="28" y="48"/>
                    </a:lnTo>
                    <a:lnTo>
                      <a:pt x="32" y="44"/>
                    </a:lnTo>
                    <a:lnTo>
                      <a:pt x="36" y="42"/>
                    </a:lnTo>
                    <a:lnTo>
                      <a:pt x="38" y="42"/>
                    </a:lnTo>
                    <a:lnTo>
                      <a:pt x="38" y="42"/>
                    </a:lnTo>
                    <a:lnTo>
                      <a:pt x="34" y="34"/>
                    </a:lnTo>
                    <a:lnTo>
                      <a:pt x="30" y="24"/>
                    </a:lnTo>
                    <a:lnTo>
                      <a:pt x="32" y="14"/>
                    </a:lnTo>
                    <a:lnTo>
                      <a:pt x="34" y="0"/>
                    </a:lnTo>
                    <a:lnTo>
                      <a:pt x="34" y="0"/>
                    </a:lnTo>
                    <a:lnTo>
                      <a:pt x="36" y="6"/>
                    </a:lnTo>
                    <a:lnTo>
                      <a:pt x="38" y="8"/>
                    </a:lnTo>
                    <a:lnTo>
                      <a:pt x="40" y="6"/>
                    </a:lnTo>
                    <a:lnTo>
                      <a:pt x="40" y="6"/>
                    </a:lnTo>
                    <a:lnTo>
                      <a:pt x="40" y="4"/>
                    </a:lnTo>
                    <a:lnTo>
                      <a:pt x="42" y="4"/>
                    </a:lnTo>
                    <a:lnTo>
                      <a:pt x="44" y="4"/>
                    </a:lnTo>
                    <a:lnTo>
                      <a:pt x="44" y="8"/>
                    </a:lnTo>
                    <a:lnTo>
                      <a:pt x="44" y="8"/>
                    </a:lnTo>
                    <a:lnTo>
                      <a:pt x="44" y="12"/>
                    </a:lnTo>
                    <a:lnTo>
                      <a:pt x="44" y="14"/>
                    </a:lnTo>
                    <a:lnTo>
                      <a:pt x="42" y="16"/>
                    </a:lnTo>
                    <a:lnTo>
                      <a:pt x="42" y="16"/>
                    </a:lnTo>
                    <a:lnTo>
                      <a:pt x="38" y="22"/>
                    </a:lnTo>
                    <a:lnTo>
                      <a:pt x="38" y="22"/>
                    </a:lnTo>
                    <a:lnTo>
                      <a:pt x="44" y="38"/>
                    </a:lnTo>
                    <a:lnTo>
                      <a:pt x="48" y="42"/>
                    </a:lnTo>
                    <a:lnTo>
                      <a:pt x="50" y="42"/>
                    </a:lnTo>
                    <a:lnTo>
                      <a:pt x="54" y="40"/>
                    </a:lnTo>
                    <a:lnTo>
                      <a:pt x="54" y="40"/>
                    </a:lnTo>
                    <a:lnTo>
                      <a:pt x="54" y="40"/>
                    </a:lnTo>
                    <a:lnTo>
                      <a:pt x="56" y="42"/>
                    </a:lnTo>
                    <a:lnTo>
                      <a:pt x="58" y="48"/>
                    </a:lnTo>
                    <a:lnTo>
                      <a:pt x="58" y="48"/>
                    </a:lnTo>
                    <a:lnTo>
                      <a:pt x="62" y="73"/>
                    </a:lnTo>
                    <a:lnTo>
                      <a:pt x="62" y="73"/>
                    </a:lnTo>
                    <a:lnTo>
                      <a:pt x="66" y="81"/>
                    </a:lnTo>
                    <a:lnTo>
                      <a:pt x="70" y="85"/>
                    </a:lnTo>
                    <a:lnTo>
                      <a:pt x="74" y="85"/>
                    </a:lnTo>
                    <a:lnTo>
                      <a:pt x="78" y="87"/>
                    </a:lnTo>
                    <a:lnTo>
                      <a:pt x="78" y="87"/>
                    </a:lnTo>
                    <a:lnTo>
                      <a:pt x="76" y="79"/>
                    </a:lnTo>
                    <a:lnTo>
                      <a:pt x="74" y="77"/>
                    </a:lnTo>
                    <a:lnTo>
                      <a:pt x="72" y="73"/>
                    </a:lnTo>
                    <a:lnTo>
                      <a:pt x="72" y="67"/>
                    </a:lnTo>
                    <a:lnTo>
                      <a:pt x="72" y="67"/>
                    </a:lnTo>
                    <a:lnTo>
                      <a:pt x="74" y="67"/>
                    </a:lnTo>
                    <a:lnTo>
                      <a:pt x="78" y="65"/>
                    </a:lnTo>
                    <a:lnTo>
                      <a:pt x="78" y="59"/>
                    </a:lnTo>
                    <a:lnTo>
                      <a:pt x="74" y="44"/>
                    </a:lnTo>
                    <a:lnTo>
                      <a:pt x="74" y="44"/>
                    </a:lnTo>
                    <a:lnTo>
                      <a:pt x="86" y="59"/>
                    </a:lnTo>
                    <a:lnTo>
                      <a:pt x="90" y="63"/>
                    </a:lnTo>
                    <a:lnTo>
                      <a:pt x="94" y="63"/>
                    </a:lnTo>
                    <a:lnTo>
                      <a:pt x="94" y="63"/>
                    </a:lnTo>
                    <a:lnTo>
                      <a:pt x="106" y="73"/>
                    </a:lnTo>
                    <a:lnTo>
                      <a:pt x="110" y="75"/>
                    </a:lnTo>
                    <a:lnTo>
                      <a:pt x="116" y="75"/>
                    </a:lnTo>
                    <a:lnTo>
                      <a:pt x="116" y="75"/>
                    </a:lnTo>
                    <a:lnTo>
                      <a:pt x="120" y="75"/>
                    </a:lnTo>
                    <a:lnTo>
                      <a:pt x="124" y="77"/>
                    </a:lnTo>
                    <a:lnTo>
                      <a:pt x="124" y="77"/>
                    </a:lnTo>
                    <a:lnTo>
                      <a:pt x="118" y="69"/>
                    </a:lnTo>
                    <a:lnTo>
                      <a:pt x="116" y="63"/>
                    </a:lnTo>
                    <a:lnTo>
                      <a:pt x="116" y="55"/>
                    </a:lnTo>
                    <a:lnTo>
                      <a:pt x="116" y="55"/>
                    </a:lnTo>
                    <a:lnTo>
                      <a:pt x="120" y="57"/>
                    </a:lnTo>
                    <a:lnTo>
                      <a:pt x="122" y="57"/>
                    </a:lnTo>
                    <a:lnTo>
                      <a:pt x="126" y="61"/>
                    </a:lnTo>
                    <a:lnTo>
                      <a:pt x="126" y="61"/>
                    </a:lnTo>
                    <a:lnTo>
                      <a:pt x="138" y="65"/>
                    </a:lnTo>
                    <a:lnTo>
                      <a:pt x="142" y="65"/>
                    </a:lnTo>
                    <a:lnTo>
                      <a:pt x="148" y="65"/>
                    </a:lnTo>
                    <a:lnTo>
                      <a:pt x="148" y="65"/>
                    </a:lnTo>
                    <a:lnTo>
                      <a:pt x="152" y="61"/>
                    </a:lnTo>
                    <a:lnTo>
                      <a:pt x="156" y="61"/>
                    </a:lnTo>
                    <a:lnTo>
                      <a:pt x="160" y="63"/>
                    </a:lnTo>
                    <a:lnTo>
                      <a:pt x="162" y="71"/>
                    </a:lnTo>
                    <a:lnTo>
                      <a:pt x="162" y="71"/>
                    </a:lnTo>
                    <a:lnTo>
                      <a:pt x="166" y="71"/>
                    </a:lnTo>
                    <a:lnTo>
                      <a:pt x="172" y="71"/>
                    </a:lnTo>
                    <a:lnTo>
                      <a:pt x="178" y="69"/>
                    </a:lnTo>
                    <a:lnTo>
                      <a:pt x="180" y="65"/>
                    </a:lnTo>
                    <a:lnTo>
                      <a:pt x="180" y="65"/>
                    </a:lnTo>
                    <a:lnTo>
                      <a:pt x="182" y="61"/>
                    </a:lnTo>
                    <a:lnTo>
                      <a:pt x="180" y="57"/>
                    </a:lnTo>
                    <a:lnTo>
                      <a:pt x="180" y="57"/>
                    </a:lnTo>
                    <a:lnTo>
                      <a:pt x="180" y="48"/>
                    </a:lnTo>
                    <a:lnTo>
                      <a:pt x="182" y="48"/>
                    </a:lnTo>
                    <a:lnTo>
                      <a:pt x="184" y="50"/>
                    </a:lnTo>
                    <a:lnTo>
                      <a:pt x="184" y="50"/>
                    </a:lnTo>
                    <a:lnTo>
                      <a:pt x="188" y="55"/>
                    </a:lnTo>
                    <a:lnTo>
                      <a:pt x="190" y="55"/>
                    </a:lnTo>
                    <a:lnTo>
                      <a:pt x="190" y="55"/>
                    </a:lnTo>
                    <a:lnTo>
                      <a:pt x="194" y="50"/>
                    </a:lnTo>
                    <a:lnTo>
                      <a:pt x="196" y="53"/>
                    </a:lnTo>
                    <a:lnTo>
                      <a:pt x="198" y="59"/>
                    </a:lnTo>
                    <a:lnTo>
                      <a:pt x="196" y="71"/>
                    </a:lnTo>
                    <a:lnTo>
                      <a:pt x="196" y="71"/>
                    </a:lnTo>
                    <a:lnTo>
                      <a:pt x="196" y="71"/>
                    </a:lnTo>
                    <a:lnTo>
                      <a:pt x="196" y="71"/>
                    </a:lnTo>
                    <a:lnTo>
                      <a:pt x="194" y="71"/>
                    </a:lnTo>
                    <a:lnTo>
                      <a:pt x="192" y="69"/>
                    </a:lnTo>
                    <a:lnTo>
                      <a:pt x="192" y="69"/>
                    </a:lnTo>
                    <a:lnTo>
                      <a:pt x="190" y="69"/>
                    </a:lnTo>
                    <a:lnTo>
                      <a:pt x="188" y="67"/>
                    </a:lnTo>
                    <a:lnTo>
                      <a:pt x="188" y="67"/>
                    </a:lnTo>
                    <a:lnTo>
                      <a:pt x="192" y="73"/>
                    </a:lnTo>
                    <a:lnTo>
                      <a:pt x="194" y="77"/>
                    </a:lnTo>
                    <a:lnTo>
                      <a:pt x="196" y="83"/>
                    </a:lnTo>
                    <a:lnTo>
                      <a:pt x="196" y="83"/>
                    </a:lnTo>
                    <a:lnTo>
                      <a:pt x="196" y="85"/>
                    </a:lnTo>
                    <a:lnTo>
                      <a:pt x="196" y="85"/>
                    </a:lnTo>
                    <a:lnTo>
                      <a:pt x="186" y="85"/>
                    </a:lnTo>
                    <a:lnTo>
                      <a:pt x="180" y="85"/>
                    </a:lnTo>
                    <a:lnTo>
                      <a:pt x="176" y="81"/>
                    </a:lnTo>
                    <a:lnTo>
                      <a:pt x="176" y="81"/>
                    </a:lnTo>
                    <a:lnTo>
                      <a:pt x="174" y="79"/>
                    </a:lnTo>
                    <a:lnTo>
                      <a:pt x="174" y="79"/>
                    </a:lnTo>
                    <a:lnTo>
                      <a:pt x="172" y="85"/>
                    </a:lnTo>
                    <a:lnTo>
                      <a:pt x="170" y="89"/>
                    </a:lnTo>
                    <a:lnTo>
                      <a:pt x="170" y="93"/>
                    </a:lnTo>
                    <a:lnTo>
                      <a:pt x="170" y="93"/>
                    </a:lnTo>
                    <a:lnTo>
                      <a:pt x="168" y="91"/>
                    </a:lnTo>
                    <a:lnTo>
                      <a:pt x="166" y="89"/>
                    </a:lnTo>
                    <a:lnTo>
                      <a:pt x="166" y="89"/>
                    </a:lnTo>
                    <a:lnTo>
                      <a:pt x="164" y="95"/>
                    </a:lnTo>
                    <a:lnTo>
                      <a:pt x="160" y="97"/>
                    </a:lnTo>
                    <a:lnTo>
                      <a:pt x="158" y="97"/>
                    </a:lnTo>
                    <a:lnTo>
                      <a:pt x="156" y="95"/>
                    </a:lnTo>
                    <a:lnTo>
                      <a:pt x="146" y="85"/>
                    </a:lnTo>
                    <a:lnTo>
                      <a:pt x="146" y="85"/>
                    </a:lnTo>
                    <a:lnTo>
                      <a:pt x="142" y="81"/>
                    </a:lnTo>
                    <a:lnTo>
                      <a:pt x="138" y="81"/>
                    </a:lnTo>
                    <a:lnTo>
                      <a:pt x="136" y="85"/>
                    </a:lnTo>
                    <a:lnTo>
                      <a:pt x="132" y="95"/>
                    </a:lnTo>
                    <a:lnTo>
                      <a:pt x="132" y="95"/>
                    </a:lnTo>
                    <a:lnTo>
                      <a:pt x="130" y="101"/>
                    </a:lnTo>
                    <a:lnTo>
                      <a:pt x="130" y="103"/>
                    </a:lnTo>
                    <a:lnTo>
                      <a:pt x="128" y="101"/>
                    </a:lnTo>
                    <a:lnTo>
                      <a:pt x="126" y="97"/>
                    </a:lnTo>
                    <a:lnTo>
                      <a:pt x="126" y="97"/>
                    </a:lnTo>
                    <a:lnTo>
                      <a:pt x="122" y="89"/>
                    </a:lnTo>
                    <a:lnTo>
                      <a:pt x="122" y="89"/>
                    </a:lnTo>
                    <a:lnTo>
                      <a:pt x="120" y="93"/>
                    </a:lnTo>
                    <a:lnTo>
                      <a:pt x="120" y="93"/>
                    </a:lnTo>
                    <a:lnTo>
                      <a:pt x="118" y="95"/>
                    </a:lnTo>
                    <a:lnTo>
                      <a:pt x="118" y="95"/>
                    </a:lnTo>
                    <a:lnTo>
                      <a:pt x="116" y="91"/>
                    </a:lnTo>
                    <a:lnTo>
                      <a:pt x="116" y="91"/>
                    </a:lnTo>
                    <a:lnTo>
                      <a:pt x="114" y="87"/>
                    </a:lnTo>
                    <a:lnTo>
                      <a:pt x="112" y="87"/>
                    </a:lnTo>
                    <a:lnTo>
                      <a:pt x="110" y="87"/>
                    </a:lnTo>
                    <a:lnTo>
                      <a:pt x="110" y="87"/>
                    </a:lnTo>
                    <a:lnTo>
                      <a:pt x="110" y="91"/>
                    </a:lnTo>
                    <a:lnTo>
                      <a:pt x="110" y="95"/>
                    </a:lnTo>
                    <a:lnTo>
                      <a:pt x="112" y="103"/>
                    </a:lnTo>
                    <a:lnTo>
                      <a:pt x="112" y="103"/>
                    </a:lnTo>
                    <a:lnTo>
                      <a:pt x="108" y="103"/>
                    </a:lnTo>
                    <a:lnTo>
                      <a:pt x="106" y="103"/>
                    </a:lnTo>
                    <a:lnTo>
                      <a:pt x="104" y="103"/>
                    </a:lnTo>
                    <a:lnTo>
                      <a:pt x="102" y="99"/>
                    </a:lnTo>
                    <a:lnTo>
                      <a:pt x="102" y="99"/>
                    </a:lnTo>
                    <a:lnTo>
                      <a:pt x="98" y="93"/>
                    </a:lnTo>
                    <a:lnTo>
                      <a:pt x="96" y="89"/>
                    </a:lnTo>
                    <a:lnTo>
                      <a:pt x="92" y="89"/>
                    </a:lnTo>
                    <a:lnTo>
                      <a:pt x="88" y="87"/>
                    </a:lnTo>
                    <a:lnTo>
                      <a:pt x="88" y="87"/>
                    </a:lnTo>
                    <a:lnTo>
                      <a:pt x="84" y="87"/>
                    </a:lnTo>
                    <a:lnTo>
                      <a:pt x="82" y="91"/>
                    </a:lnTo>
                    <a:lnTo>
                      <a:pt x="80" y="101"/>
                    </a:lnTo>
                    <a:lnTo>
                      <a:pt x="80" y="101"/>
                    </a:lnTo>
                    <a:lnTo>
                      <a:pt x="76" y="107"/>
                    </a:lnTo>
                    <a:lnTo>
                      <a:pt x="74" y="107"/>
                    </a:lnTo>
                    <a:lnTo>
                      <a:pt x="72" y="103"/>
                    </a:lnTo>
                    <a:lnTo>
                      <a:pt x="72" y="103"/>
                    </a:lnTo>
                    <a:lnTo>
                      <a:pt x="70" y="99"/>
                    </a:lnTo>
                    <a:lnTo>
                      <a:pt x="68" y="99"/>
                    </a:lnTo>
                    <a:lnTo>
                      <a:pt x="64" y="97"/>
                    </a:lnTo>
                    <a:lnTo>
                      <a:pt x="64" y="97"/>
                    </a:lnTo>
                    <a:lnTo>
                      <a:pt x="60" y="97"/>
                    </a:lnTo>
                    <a:lnTo>
                      <a:pt x="56" y="95"/>
                    </a:lnTo>
                    <a:lnTo>
                      <a:pt x="52" y="97"/>
                    </a:lnTo>
                    <a:lnTo>
                      <a:pt x="50" y="103"/>
                    </a:lnTo>
                    <a:lnTo>
                      <a:pt x="50" y="103"/>
                    </a:lnTo>
                    <a:lnTo>
                      <a:pt x="48" y="105"/>
                    </a:lnTo>
                    <a:lnTo>
                      <a:pt x="46" y="103"/>
                    </a:lnTo>
                    <a:lnTo>
                      <a:pt x="44" y="99"/>
                    </a:lnTo>
                    <a:lnTo>
                      <a:pt x="44" y="99"/>
                    </a:lnTo>
                    <a:lnTo>
                      <a:pt x="42" y="95"/>
                    </a:lnTo>
                    <a:lnTo>
                      <a:pt x="40" y="93"/>
                    </a:lnTo>
                    <a:lnTo>
                      <a:pt x="38" y="95"/>
                    </a:lnTo>
                    <a:lnTo>
                      <a:pt x="36" y="99"/>
                    </a:lnTo>
                    <a:lnTo>
                      <a:pt x="36" y="99"/>
                    </a:lnTo>
                    <a:lnTo>
                      <a:pt x="36" y="101"/>
                    </a:lnTo>
                    <a:lnTo>
                      <a:pt x="34" y="103"/>
                    </a:lnTo>
                    <a:lnTo>
                      <a:pt x="32" y="99"/>
                    </a:lnTo>
                    <a:lnTo>
                      <a:pt x="30" y="93"/>
                    </a:lnTo>
                    <a:lnTo>
                      <a:pt x="28" y="89"/>
                    </a:lnTo>
                    <a:lnTo>
                      <a:pt x="28" y="89"/>
                    </a:lnTo>
                    <a:lnTo>
                      <a:pt x="32" y="85"/>
                    </a:lnTo>
                    <a:lnTo>
                      <a:pt x="34" y="83"/>
                    </a:lnTo>
                    <a:lnTo>
                      <a:pt x="42" y="83"/>
                    </a:lnTo>
                    <a:lnTo>
                      <a:pt x="42" y="83"/>
                    </a:lnTo>
                    <a:lnTo>
                      <a:pt x="42" y="81"/>
                    </a:lnTo>
                    <a:lnTo>
                      <a:pt x="42" y="81"/>
                    </a:lnTo>
                    <a:lnTo>
                      <a:pt x="40" y="75"/>
                    </a:lnTo>
                    <a:lnTo>
                      <a:pt x="36" y="69"/>
                    </a:lnTo>
                    <a:lnTo>
                      <a:pt x="36" y="69"/>
                    </a:lnTo>
                    <a:lnTo>
                      <a:pt x="34" y="65"/>
                    </a:lnTo>
                    <a:lnTo>
                      <a:pt x="32" y="67"/>
                    </a:lnTo>
                    <a:lnTo>
                      <a:pt x="32" y="67"/>
                    </a:lnTo>
                    <a:lnTo>
                      <a:pt x="30" y="71"/>
                    </a:lnTo>
                    <a:lnTo>
                      <a:pt x="32" y="75"/>
                    </a:lnTo>
                    <a:lnTo>
                      <a:pt x="32" y="75"/>
                    </a:lnTo>
                    <a:lnTo>
                      <a:pt x="32" y="81"/>
                    </a:lnTo>
                    <a:lnTo>
                      <a:pt x="32" y="85"/>
                    </a:lnTo>
                    <a:lnTo>
                      <a:pt x="30" y="87"/>
                    </a:lnTo>
                    <a:lnTo>
                      <a:pt x="28" y="89"/>
                    </a:lnTo>
                    <a:lnTo>
                      <a:pt x="28" y="89"/>
                    </a:lnTo>
                    <a:lnTo>
                      <a:pt x="24" y="91"/>
                    </a:lnTo>
                    <a:lnTo>
                      <a:pt x="20" y="93"/>
                    </a:lnTo>
                    <a:lnTo>
                      <a:pt x="18" y="95"/>
                    </a:lnTo>
                    <a:lnTo>
                      <a:pt x="14" y="97"/>
                    </a:lnTo>
                    <a:lnTo>
                      <a:pt x="14" y="97"/>
                    </a:lnTo>
                    <a:lnTo>
                      <a:pt x="10" y="99"/>
                    </a:lnTo>
                    <a:lnTo>
                      <a:pt x="8" y="101"/>
                    </a:lnTo>
                    <a:lnTo>
                      <a:pt x="4" y="101"/>
                    </a:lnTo>
                    <a:lnTo>
                      <a:pt x="0" y="97"/>
                    </a:lnTo>
                    <a:lnTo>
                      <a:pt x="0" y="97"/>
                    </a:lnTo>
                    <a:lnTo>
                      <a:pt x="4" y="79"/>
                    </a:lnTo>
                    <a:lnTo>
                      <a:pt x="4" y="79"/>
                    </a:lnTo>
                    <a:lnTo>
                      <a:pt x="6" y="67"/>
                    </a:lnTo>
                    <a:lnTo>
                      <a:pt x="6" y="63"/>
                    </a:lnTo>
                    <a:lnTo>
                      <a:pt x="2" y="59"/>
                    </a:lnTo>
                    <a:lnTo>
                      <a:pt x="2" y="59"/>
                    </a:lnTo>
                    <a:lnTo>
                      <a:pt x="4" y="48"/>
                    </a:lnTo>
                    <a:lnTo>
                      <a:pt x="4" y="48"/>
                    </a:lnTo>
                    <a:lnTo>
                      <a:pt x="4" y="40"/>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8" name="Freeform 1294">
                <a:extLst>
                  <a:ext uri="{FF2B5EF4-FFF2-40B4-BE49-F238E27FC236}">
                    <a16:creationId xmlns:a16="http://schemas.microsoft.com/office/drawing/2014/main" id="{05DE0B86-0AF2-FC84-DD31-9C01F37E3D23}"/>
                  </a:ext>
                </a:extLst>
              </p:cNvPr>
              <p:cNvSpPr>
                <a:spLocks/>
              </p:cNvSpPr>
              <p:nvPr/>
            </p:nvSpPr>
            <p:spPr bwMode="auto">
              <a:xfrm>
                <a:off x="4426" y="2674"/>
                <a:ext cx="170" cy="71"/>
              </a:xfrm>
              <a:custGeom>
                <a:avLst/>
                <a:gdLst>
                  <a:gd name="T0" fmla="*/ 12 w 170"/>
                  <a:gd name="T1" fmla="*/ 45 h 71"/>
                  <a:gd name="T2" fmla="*/ 16 w 170"/>
                  <a:gd name="T3" fmla="*/ 43 h 71"/>
                  <a:gd name="T4" fmla="*/ 50 w 170"/>
                  <a:gd name="T5" fmla="*/ 33 h 71"/>
                  <a:gd name="T6" fmla="*/ 56 w 170"/>
                  <a:gd name="T7" fmla="*/ 33 h 71"/>
                  <a:gd name="T8" fmla="*/ 56 w 170"/>
                  <a:gd name="T9" fmla="*/ 16 h 71"/>
                  <a:gd name="T10" fmla="*/ 54 w 170"/>
                  <a:gd name="T11" fmla="*/ 4 h 71"/>
                  <a:gd name="T12" fmla="*/ 60 w 170"/>
                  <a:gd name="T13" fmla="*/ 4 h 71"/>
                  <a:gd name="T14" fmla="*/ 72 w 170"/>
                  <a:gd name="T15" fmla="*/ 10 h 71"/>
                  <a:gd name="T16" fmla="*/ 76 w 170"/>
                  <a:gd name="T17" fmla="*/ 25 h 71"/>
                  <a:gd name="T18" fmla="*/ 82 w 170"/>
                  <a:gd name="T19" fmla="*/ 21 h 71"/>
                  <a:gd name="T20" fmla="*/ 84 w 170"/>
                  <a:gd name="T21" fmla="*/ 23 h 71"/>
                  <a:gd name="T22" fmla="*/ 86 w 170"/>
                  <a:gd name="T23" fmla="*/ 43 h 71"/>
                  <a:gd name="T24" fmla="*/ 90 w 170"/>
                  <a:gd name="T25" fmla="*/ 45 h 71"/>
                  <a:gd name="T26" fmla="*/ 98 w 170"/>
                  <a:gd name="T27" fmla="*/ 29 h 71"/>
                  <a:gd name="T28" fmla="*/ 100 w 170"/>
                  <a:gd name="T29" fmla="*/ 8 h 71"/>
                  <a:gd name="T30" fmla="*/ 106 w 170"/>
                  <a:gd name="T31" fmla="*/ 8 h 71"/>
                  <a:gd name="T32" fmla="*/ 120 w 170"/>
                  <a:gd name="T33" fmla="*/ 16 h 71"/>
                  <a:gd name="T34" fmla="*/ 132 w 170"/>
                  <a:gd name="T35" fmla="*/ 29 h 71"/>
                  <a:gd name="T36" fmla="*/ 132 w 170"/>
                  <a:gd name="T37" fmla="*/ 29 h 71"/>
                  <a:gd name="T38" fmla="*/ 146 w 170"/>
                  <a:gd name="T39" fmla="*/ 21 h 71"/>
                  <a:gd name="T40" fmla="*/ 154 w 170"/>
                  <a:gd name="T41" fmla="*/ 14 h 71"/>
                  <a:gd name="T42" fmla="*/ 162 w 170"/>
                  <a:gd name="T43" fmla="*/ 18 h 71"/>
                  <a:gd name="T44" fmla="*/ 166 w 170"/>
                  <a:gd name="T45" fmla="*/ 41 h 71"/>
                  <a:gd name="T46" fmla="*/ 166 w 170"/>
                  <a:gd name="T47" fmla="*/ 47 h 71"/>
                  <a:gd name="T48" fmla="*/ 170 w 170"/>
                  <a:gd name="T49" fmla="*/ 53 h 71"/>
                  <a:gd name="T50" fmla="*/ 164 w 170"/>
                  <a:gd name="T51" fmla="*/ 57 h 71"/>
                  <a:gd name="T52" fmla="*/ 150 w 170"/>
                  <a:gd name="T53" fmla="*/ 39 h 71"/>
                  <a:gd name="T54" fmla="*/ 140 w 170"/>
                  <a:gd name="T55" fmla="*/ 37 h 71"/>
                  <a:gd name="T56" fmla="*/ 136 w 170"/>
                  <a:gd name="T57" fmla="*/ 57 h 71"/>
                  <a:gd name="T58" fmla="*/ 134 w 170"/>
                  <a:gd name="T59" fmla="*/ 67 h 71"/>
                  <a:gd name="T60" fmla="*/ 122 w 170"/>
                  <a:gd name="T61" fmla="*/ 53 h 71"/>
                  <a:gd name="T62" fmla="*/ 116 w 170"/>
                  <a:gd name="T63" fmla="*/ 51 h 71"/>
                  <a:gd name="T64" fmla="*/ 114 w 170"/>
                  <a:gd name="T65" fmla="*/ 65 h 71"/>
                  <a:gd name="T66" fmla="*/ 112 w 170"/>
                  <a:gd name="T67" fmla="*/ 71 h 71"/>
                  <a:gd name="T68" fmla="*/ 106 w 170"/>
                  <a:gd name="T69" fmla="*/ 63 h 71"/>
                  <a:gd name="T70" fmla="*/ 102 w 170"/>
                  <a:gd name="T71" fmla="*/ 53 h 71"/>
                  <a:gd name="T72" fmla="*/ 96 w 170"/>
                  <a:gd name="T73" fmla="*/ 63 h 71"/>
                  <a:gd name="T74" fmla="*/ 90 w 170"/>
                  <a:gd name="T75" fmla="*/ 69 h 71"/>
                  <a:gd name="T76" fmla="*/ 88 w 170"/>
                  <a:gd name="T77" fmla="*/ 61 h 71"/>
                  <a:gd name="T78" fmla="*/ 82 w 170"/>
                  <a:gd name="T79" fmla="*/ 65 h 71"/>
                  <a:gd name="T80" fmla="*/ 72 w 170"/>
                  <a:gd name="T81" fmla="*/ 61 h 71"/>
                  <a:gd name="T82" fmla="*/ 66 w 170"/>
                  <a:gd name="T83" fmla="*/ 63 h 71"/>
                  <a:gd name="T84" fmla="*/ 56 w 170"/>
                  <a:gd name="T85" fmla="*/ 65 h 71"/>
                  <a:gd name="T86" fmla="*/ 40 w 170"/>
                  <a:gd name="T87" fmla="*/ 65 h 71"/>
                  <a:gd name="T88" fmla="*/ 26 w 170"/>
                  <a:gd name="T89" fmla="*/ 57 h 71"/>
                  <a:gd name="T90" fmla="*/ 16 w 170"/>
                  <a:gd name="T91" fmla="*/ 55 h 71"/>
                  <a:gd name="T92" fmla="*/ 8 w 170"/>
                  <a:gd name="T93" fmla="*/ 63 h 71"/>
                  <a:gd name="T94" fmla="*/ 0 w 170"/>
                  <a:gd name="T95" fmla="*/ 49 h 71"/>
                  <a:gd name="T96" fmla="*/ 8 w 170"/>
                  <a:gd name="T97" fmla="*/ 4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71">
                    <a:moveTo>
                      <a:pt x="10" y="39"/>
                    </a:moveTo>
                    <a:lnTo>
                      <a:pt x="10" y="39"/>
                    </a:lnTo>
                    <a:lnTo>
                      <a:pt x="12" y="45"/>
                    </a:lnTo>
                    <a:lnTo>
                      <a:pt x="12" y="45"/>
                    </a:lnTo>
                    <a:lnTo>
                      <a:pt x="16" y="43"/>
                    </a:lnTo>
                    <a:lnTo>
                      <a:pt x="16" y="43"/>
                    </a:lnTo>
                    <a:lnTo>
                      <a:pt x="32" y="35"/>
                    </a:lnTo>
                    <a:lnTo>
                      <a:pt x="42" y="31"/>
                    </a:lnTo>
                    <a:lnTo>
                      <a:pt x="50" y="33"/>
                    </a:lnTo>
                    <a:lnTo>
                      <a:pt x="50" y="33"/>
                    </a:lnTo>
                    <a:lnTo>
                      <a:pt x="54" y="33"/>
                    </a:lnTo>
                    <a:lnTo>
                      <a:pt x="56" y="33"/>
                    </a:lnTo>
                    <a:lnTo>
                      <a:pt x="56" y="27"/>
                    </a:lnTo>
                    <a:lnTo>
                      <a:pt x="56" y="27"/>
                    </a:lnTo>
                    <a:lnTo>
                      <a:pt x="56" y="16"/>
                    </a:lnTo>
                    <a:lnTo>
                      <a:pt x="54" y="6"/>
                    </a:lnTo>
                    <a:lnTo>
                      <a:pt x="54" y="6"/>
                    </a:lnTo>
                    <a:lnTo>
                      <a:pt x="54" y="4"/>
                    </a:lnTo>
                    <a:lnTo>
                      <a:pt x="54" y="0"/>
                    </a:lnTo>
                    <a:lnTo>
                      <a:pt x="54" y="0"/>
                    </a:lnTo>
                    <a:lnTo>
                      <a:pt x="60" y="4"/>
                    </a:lnTo>
                    <a:lnTo>
                      <a:pt x="66" y="6"/>
                    </a:lnTo>
                    <a:lnTo>
                      <a:pt x="68" y="8"/>
                    </a:lnTo>
                    <a:lnTo>
                      <a:pt x="72" y="10"/>
                    </a:lnTo>
                    <a:lnTo>
                      <a:pt x="74" y="16"/>
                    </a:lnTo>
                    <a:lnTo>
                      <a:pt x="76" y="25"/>
                    </a:lnTo>
                    <a:lnTo>
                      <a:pt x="76" y="25"/>
                    </a:lnTo>
                    <a:lnTo>
                      <a:pt x="76" y="27"/>
                    </a:lnTo>
                    <a:lnTo>
                      <a:pt x="78" y="27"/>
                    </a:lnTo>
                    <a:lnTo>
                      <a:pt x="82" y="21"/>
                    </a:lnTo>
                    <a:lnTo>
                      <a:pt x="82" y="21"/>
                    </a:lnTo>
                    <a:lnTo>
                      <a:pt x="84" y="16"/>
                    </a:lnTo>
                    <a:lnTo>
                      <a:pt x="84" y="23"/>
                    </a:lnTo>
                    <a:lnTo>
                      <a:pt x="84" y="23"/>
                    </a:lnTo>
                    <a:lnTo>
                      <a:pt x="84" y="37"/>
                    </a:lnTo>
                    <a:lnTo>
                      <a:pt x="86" y="43"/>
                    </a:lnTo>
                    <a:lnTo>
                      <a:pt x="88" y="45"/>
                    </a:lnTo>
                    <a:lnTo>
                      <a:pt x="88" y="45"/>
                    </a:lnTo>
                    <a:lnTo>
                      <a:pt x="90" y="45"/>
                    </a:lnTo>
                    <a:lnTo>
                      <a:pt x="92" y="43"/>
                    </a:lnTo>
                    <a:lnTo>
                      <a:pt x="96" y="37"/>
                    </a:lnTo>
                    <a:lnTo>
                      <a:pt x="98" y="29"/>
                    </a:lnTo>
                    <a:lnTo>
                      <a:pt x="98" y="21"/>
                    </a:lnTo>
                    <a:lnTo>
                      <a:pt x="98" y="21"/>
                    </a:lnTo>
                    <a:lnTo>
                      <a:pt x="100" y="8"/>
                    </a:lnTo>
                    <a:lnTo>
                      <a:pt x="100" y="4"/>
                    </a:lnTo>
                    <a:lnTo>
                      <a:pt x="104" y="6"/>
                    </a:lnTo>
                    <a:lnTo>
                      <a:pt x="106" y="8"/>
                    </a:lnTo>
                    <a:lnTo>
                      <a:pt x="106" y="8"/>
                    </a:lnTo>
                    <a:lnTo>
                      <a:pt x="114" y="14"/>
                    </a:lnTo>
                    <a:lnTo>
                      <a:pt x="120" y="16"/>
                    </a:lnTo>
                    <a:lnTo>
                      <a:pt x="126" y="21"/>
                    </a:lnTo>
                    <a:lnTo>
                      <a:pt x="130" y="25"/>
                    </a:lnTo>
                    <a:lnTo>
                      <a:pt x="132" y="29"/>
                    </a:lnTo>
                    <a:lnTo>
                      <a:pt x="132" y="29"/>
                    </a:lnTo>
                    <a:lnTo>
                      <a:pt x="132" y="29"/>
                    </a:lnTo>
                    <a:lnTo>
                      <a:pt x="132" y="29"/>
                    </a:lnTo>
                    <a:lnTo>
                      <a:pt x="138" y="23"/>
                    </a:lnTo>
                    <a:lnTo>
                      <a:pt x="142" y="21"/>
                    </a:lnTo>
                    <a:lnTo>
                      <a:pt x="146" y="21"/>
                    </a:lnTo>
                    <a:lnTo>
                      <a:pt x="152" y="16"/>
                    </a:lnTo>
                    <a:lnTo>
                      <a:pt x="152" y="16"/>
                    </a:lnTo>
                    <a:lnTo>
                      <a:pt x="154" y="14"/>
                    </a:lnTo>
                    <a:lnTo>
                      <a:pt x="156" y="14"/>
                    </a:lnTo>
                    <a:lnTo>
                      <a:pt x="160" y="16"/>
                    </a:lnTo>
                    <a:lnTo>
                      <a:pt x="162" y="18"/>
                    </a:lnTo>
                    <a:lnTo>
                      <a:pt x="164" y="29"/>
                    </a:lnTo>
                    <a:lnTo>
                      <a:pt x="166" y="41"/>
                    </a:lnTo>
                    <a:lnTo>
                      <a:pt x="166" y="41"/>
                    </a:lnTo>
                    <a:lnTo>
                      <a:pt x="166" y="45"/>
                    </a:lnTo>
                    <a:lnTo>
                      <a:pt x="166" y="47"/>
                    </a:lnTo>
                    <a:lnTo>
                      <a:pt x="166" y="47"/>
                    </a:lnTo>
                    <a:lnTo>
                      <a:pt x="168" y="49"/>
                    </a:lnTo>
                    <a:lnTo>
                      <a:pt x="170" y="49"/>
                    </a:lnTo>
                    <a:lnTo>
                      <a:pt x="170" y="53"/>
                    </a:lnTo>
                    <a:lnTo>
                      <a:pt x="170" y="53"/>
                    </a:lnTo>
                    <a:lnTo>
                      <a:pt x="168" y="59"/>
                    </a:lnTo>
                    <a:lnTo>
                      <a:pt x="164" y="57"/>
                    </a:lnTo>
                    <a:lnTo>
                      <a:pt x="164" y="57"/>
                    </a:lnTo>
                    <a:lnTo>
                      <a:pt x="150" y="39"/>
                    </a:lnTo>
                    <a:lnTo>
                      <a:pt x="150" y="39"/>
                    </a:lnTo>
                    <a:lnTo>
                      <a:pt x="144" y="35"/>
                    </a:lnTo>
                    <a:lnTo>
                      <a:pt x="142" y="35"/>
                    </a:lnTo>
                    <a:lnTo>
                      <a:pt x="140" y="37"/>
                    </a:lnTo>
                    <a:lnTo>
                      <a:pt x="138" y="45"/>
                    </a:lnTo>
                    <a:lnTo>
                      <a:pt x="136" y="57"/>
                    </a:lnTo>
                    <a:lnTo>
                      <a:pt x="136" y="57"/>
                    </a:lnTo>
                    <a:lnTo>
                      <a:pt x="136" y="63"/>
                    </a:lnTo>
                    <a:lnTo>
                      <a:pt x="134" y="67"/>
                    </a:lnTo>
                    <a:lnTo>
                      <a:pt x="134" y="67"/>
                    </a:lnTo>
                    <a:lnTo>
                      <a:pt x="130" y="65"/>
                    </a:lnTo>
                    <a:lnTo>
                      <a:pt x="130" y="65"/>
                    </a:lnTo>
                    <a:lnTo>
                      <a:pt x="122" y="53"/>
                    </a:lnTo>
                    <a:lnTo>
                      <a:pt x="122" y="53"/>
                    </a:lnTo>
                    <a:lnTo>
                      <a:pt x="118" y="51"/>
                    </a:lnTo>
                    <a:lnTo>
                      <a:pt x="116" y="51"/>
                    </a:lnTo>
                    <a:lnTo>
                      <a:pt x="114" y="55"/>
                    </a:lnTo>
                    <a:lnTo>
                      <a:pt x="114" y="65"/>
                    </a:lnTo>
                    <a:lnTo>
                      <a:pt x="114" y="65"/>
                    </a:lnTo>
                    <a:lnTo>
                      <a:pt x="112" y="69"/>
                    </a:lnTo>
                    <a:lnTo>
                      <a:pt x="112" y="71"/>
                    </a:lnTo>
                    <a:lnTo>
                      <a:pt x="112" y="71"/>
                    </a:lnTo>
                    <a:lnTo>
                      <a:pt x="108" y="69"/>
                    </a:lnTo>
                    <a:lnTo>
                      <a:pt x="106" y="63"/>
                    </a:lnTo>
                    <a:lnTo>
                      <a:pt x="106" y="63"/>
                    </a:lnTo>
                    <a:lnTo>
                      <a:pt x="104" y="55"/>
                    </a:lnTo>
                    <a:lnTo>
                      <a:pt x="102" y="53"/>
                    </a:lnTo>
                    <a:lnTo>
                      <a:pt x="102" y="53"/>
                    </a:lnTo>
                    <a:lnTo>
                      <a:pt x="98" y="57"/>
                    </a:lnTo>
                    <a:lnTo>
                      <a:pt x="96" y="63"/>
                    </a:lnTo>
                    <a:lnTo>
                      <a:pt x="96" y="63"/>
                    </a:lnTo>
                    <a:lnTo>
                      <a:pt x="92" y="71"/>
                    </a:lnTo>
                    <a:lnTo>
                      <a:pt x="92" y="71"/>
                    </a:lnTo>
                    <a:lnTo>
                      <a:pt x="90" y="69"/>
                    </a:lnTo>
                    <a:lnTo>
                      <a:pt x="88" y="63"/>
                    </a:lnTo>
                    <a:lnTo>
                      <a:pt x="88" y="63"/>
                    </a:lnTo>
                    <a:lnTo>
                      <a:pt x="88" y="61"/>
                    </a:lnTo>
                    <a:lnTo>
                      <a:pt x="88" y="61"/>
                    </a:lnTo>
                    <a:lnTo>
                      <a:pt x="86" y="65"/>
                    </a:lnTo>
                    <a:lnTo>
                      <a:pt x="82" y="65"/>
                    </a:lnTo>
                    <a:lnTo>
                      <a:pt x="78" y="63"/>
                    </a:lnTo>
                    <a:lnTo>
                      <a:pt x="74" y="61"/>
                    </a:lnTo>
                    <a:lnTo>
                      <a:pt x="72" y="61"/>
                    </a:lnTo>
                    <a:lnTo>
                      <a:pt x="68" y="61"/>
                    </a:lnTo>
                    <a:lnTo>
                      <a:pt x="68" y="61"/>
                    </a:lnTo>
                    <a:lnTo>
                      <a:pt x="66" y="63"/>
                    </a:lnTo>
                    <a:lnTo>
                      <a:pt x="62" y="63"/>
                    </a:lnTo>
                    <a:lnTo>
                      <a:pt x="58" y="63"/>
                    </a:lnTo>
                    <a:lnTo>
                      <a:pt x="56" y="65"/>
                    </a:lnTo>
                    <a:lnTo>
                      <a:pt x="56" y="65"/>
                    </a:lnTo>
                    <a:lnTo>
                      <a:pt x="48" y="67"/>
                    </a:lnTo>
                    <a:lnTo>
                      <a:pt x="40" y="65"/>
                    </a:lnTo>
                    <a:lnTo>
                      <a:pt x="34" y="63"/>
                    </a:lnTo>
                    <a:lnTo>
                      <a:pt x="26" y="57"/>
                    </a:lnTo>
                    <a:lnTo>
                      <a:pt x="26" y="57"/>
                    </a:lnTo>
                    <a:lnTo>
                      <a:pt x="22" y="53"/>
                    </a:lnTo>
                    <a:lnTo>
                      <a:pt x="18" y="53"/>
                    </a:lnTo>
                    <a:lnTo>
                      <a:pt x="16" y="55"/>
                    </a:lnTo>
                    <a:lnTo>
                      <a:pt x="12" y="59"/>
                    </a:lnTo>
                    <a:lnTo>
                      <a:pt x="12" y="59"/>
                    </a:lnTo>
                    <a:lnTo>
                      <a:pt x="8" y="63"/>
                    </a:lnTo>
                    <a:lnTo>
                      <a:pt x="4" y="61"/>
                    </a:lnTo>
                    <a:lnTo>
                      <a:pt x="2" y="57"/>
                    </a:lnTo>
                    <a:lnTo>
                      <a:pt x="0" y="49"/>
                    </a:lnTo>
                    <a:lnTo>
                      <a:pt x="0" y="49"/>
                    </a:lnTo>
                    <a:lnTo>
                      <a:pt x="4" y="47"/>
                    </a:lnTo>
                    <a:lnTo>
                      <a:pt x="8" y="43"/>
                    </a:lnTo>
                    <a:lnTo>
                      <a:pt x="10" y="39"/>
                    </a:lnTo>
                    <a:lnTo>
                      <a:pt x="10"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9" name="Freeform 1295">
                <a:extLst>
                  <a:ext uri="{FF2B5EF4-FFF2-40B4-BE49-F238E27FC236}">
                    <a16:creationId xmlns:a16="http://schemas.microsoft.com/office/drawing/2014/main" id="{0231EC3A-EAE8-FBD8-6BF4-8FBF72B3A3FD}"/>
                  </a:ext>
                </a:extLst>
              </p:cNvPr>
              <p:cNvSpPr>
                <a:spLocks/>
              </p:cNvSpPr>
              <p:nvPr/>
            </p:nvSpPr>
            <p:spPr bwMode="auto">
              <a:xfrm>
                <a:off x="3778" y="2678"/>
                <a:ext cx="162" cy="67"/>
              </a:xfrm>
              <a:custGeom>
                <a:avLst/>
                <a:gdLst>
                  <a:gd name="T0" fmla="*/ 6 w 162"/>
                  <a:gd name="T1" fmla="*/ 47 h 67"/>
                  <a:gd name="T2" fmla="*/ 12 w 162"/>
                  <a:gd name="T3" fmla="*/ 37 h 67"/>
                  <a:gd name="T4" fmla="*/ 16 w 162"/>
                  <a:gd name="T5" fmla="*/ 37 h 67"/>
                  <a:gd name="T6" fmla="*/ 26 w 162"/>
                  <a:gd name="T7" fmla="*/ 35 h 67"/>
                  <a:gd name="T8" fmla="*/ 32 w 162"/>
                  <a:gd name="T9" fmla="*/ 29 h 67"/>
                  <a:gd name="T10" fmla="*/ 42 w 162"/>
                  <a:gd name="T11" fmla="*/ 29 h 67"/>
                  <a:gd name="T12" fmla="*/ 50 w 162"/>
                  <a:gd name="T13" fmla="*/ 29 h 67"/>
                  <a:gd name="T14" fmla="*/ 50 w 162"/>
                  <a:gd name="T15" fmla="*/ 10 h 67"/>
                  <a:gd name="T16" fmla="*/ 50 w 162"/>
                  <a:gd name="T17" fmla="*/ 0 h 67"/>
                  <a:gd name="T18" fmla="*/ 56 w 162"/>
                  <a:gd name="T19" fmla="*/ 2 h 67"/>
                  <a:gd name="T20" fmla="*/ 66 w 162"/>
                  <a:gd name="T21" fmla="*/ 6 h 67"/>
                  <a:gd name="T22" fmla="*/ 70 w 162"/>
                  <a:gd name="T23" fmla="*/ 23 h 67"/>
                  <a:gd name="T24" fmla="*/ 76 w 162"/>
                  <a:gd name="T25" fmla="*/ 21 h 67"/>
                  <a:gd name="T26" fmla="*/ 78 w 162"/>
                  <a:gd name="T27" fmla="*/ 17 h 67"/>
                  <a:gd name="T28" fmla="*/ 82 w 162"/>
                  <a:gd name="T29" fmla="*/ 23 h 67"/>
                  <a:gd name="T30" fmla="*/ 78 w 162"/>
                  <a:gd name="T31" fmla="*/ 31 h 67"/>
                  <a:gd name="T32" fmla="*/ 82 w 162"/>
                  <a:gd name="T33" fmla="*/ 41 h 67"/>
                  <a:gd name="T34" fmla="*/ 88 w 162"/>
                  <a:gd name="T35" fmla="*/ 39 h 67"/>
                  <a:gd name="T36" fmla="*/ 96 w 162"/>
                  <a:gd name="T37" fmla="*/ 12 h 67"/>
                  <a:gd name="T38" fmla="*/ 98 w 162"/>
                  <a:gd name="T39" fmla="*/ 2 h 67"/>
                  <a:gd name="T40" fmla="*/ 102 w 162"/>
                  <a:gd name="T41" fmla="*/ 4 h 67"/>
                  <a:gd name="T42" fmla="*/ 110 w 162"/>
                  <a:gd name="T43" fmla="*/ 12 h 67"/>
                  <a:gd name="T44" fmla="*/ 120 w 162"/>
                  <a:gd name="T45" fmla="*/ 17 h 67"/>
                  <a:gd name="T46" fmla="*/ 130 w 162"/>
                  <a:gd name="T47" fmla="*/ 25 h 67"/>
                  <a:gd name="T48" fmla="*/ 146 w 162"/>
                  <a:gd name="T49" fmla="*/ 19 h 67"/>
                  <a:gd name="T50" fmla="*/ 154 w 162"/>
                  <a:gd name="T51" fmla="*/ 17 h 67"/>
                  <a:gd name="T52" fmla="*/ 160 w 162"/>
                  <a:gd name="T53" fmla="*/ 41 h 67"/>
                  <a:gd name="T54" fmla="*/ 162 w 162"/>
                  <a:gd name="T55" fmla="*/ 45 h 67"/>
                  <a:gd name="T56" fmla="*/ 162 w 162"/>
                  <a:gd name="T57" fmla="*/ 51 h 67"/>
                  <a:gd name="T58" fmla="*/ 154 w 162"/>
                  <a:gd name="T59" fmla="*/ 47 h 67"/>
                  <a:gd name="T60" fmla="*/ 142 w 162"/>
                  <a:gd name="T61" fmla="*/ 35 h 67"/>
                  <a:gd name="T62" fmla="*/ 134 w 162"/>
                  <a:gd name="T63" fmla="*/ 43 h 67"/>
                  <a:gd name="T64" fmla="*/ 132 w 162"/>
                  <a:gd name="T65" fmla="*/ 61 h 67"/>
                  <a:gd name="T66" fmla="*/ 130 w 162"/>
                  <a:gd name="T67" fmla="*/ 67 h 67"/>
                  <a:gd name="T68" fmla="*/ 124 w 162"/>
                  <a:gd name="T69" fmla="*/ 61 h 67"/>
                  <a:gd name="T70" fmla="*/ 118 w 162"/>
                  <a:gd name="T71" fmla="*/ 53 h 67"/>
                  <a:gd name="T72" fmla="*/ 110 w 162"/>
                  <a:gd name="T73" fmla="*/ 49 h 67"/>
                  <a:gd name="T74" fmla="*/ 108 w 162"/>
                  <a:gd name="T75" fmla="*/ 57 h 67"/>
                  <a:gd name="T76" fmla="*/ 106 w 162"/>
                  <a:gd name="T77" fmla="*/ 67 h 67"/>
                  <a:gd name="T78" fmla="*/ 104 w 162"/>
                  <a:gd name="T79" fmla="*/ 65 h 67"/>
                  <a:gd name="T80" fmla="*/ 98 w 162"/>
                  <a:gd name="T81" fmla="*/ 53 h 67"/>
                  <a:gd name="T82" fmla="*/ 88 w 162"/>
                  <a:gd name="T83" fmla="*/ 53 h 67"/>
                  <a:gd name="T84" fmla="*/ 78 w 162"/>
                  <a:gd name="T85" fmla="*/ 61 h 67"/>
                  <a:gd name="T86" fmla="*/ 72 w 162"/>
                  <a:gd name="T87" fmla="*/ 61 h 67"/>
                  <a:gd name="T88" fmla="*/ 66 w 162"/>
                  <a:gd name="T89" fmla="*/ 55 h 67"/>
                  <a:gd name="T90" fmla="*/ 60 w 162"/>
                  <a:gd name="T91" fmla="*/ 59 h 67"/>
                  <a:gd name="T92" fmla="*/ 60 w 162"/>
                  <a:gd name="T93" fmla="*/ 47 h 67"/>
                  <a:gd name="T94" fmla="*/ 58 w 162"/>
                  <a:gd name="T95" fmla="*/ 35 h 67"/>
                  <a:gd name="T96" fmla="*/ 54 w 162"/>
                  <a:gd name="T97" fmla="*/ 39 h 67"/>
                  <a:gd name="T98" fmla="*/ 56 w 162"/>
                  <a:gd name="T99" fmla="*/ 57 h 67"/>
                  <a:gd name="T100" fmla="*/ 50 w 162"/>
                  <a:gd name="T101" fmla="*/ 59 h 67"/>
                  <a:gd name="T102" fmla="*/ 28 w 162"/>
                  <a:gd name="T103" fmla="*/ 59 h 67"/>
                  <a:gd name="T104" fmla="*/ 18 w 162"/>
                  <a:gd name="T105" fmla="*/ 51 h 67"/>
                  <a:gd name="T106" fmla="*/ 12 w 162"/>
                  <a:gd name="T107" fmla="*/ 51 h 67"/>
                  <a:gd name="T108" fmla="*/ 2 w 162"/>
                  <a:gd name="T109" fmla="*/ 61 h 67"/>
                  <a:gd name="T110" fmla="*/ 0 w 162"/>
                  <a:gd name="T111" fmla="*/ 53 h 67"/>
                  <a:gd name="T112" fmla="*/ 6 w 162"/>
                  <a:gd name="T113"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67">
                    <a:moveTo>
                      <a:pt x="6" y="45"/>
                    </a:moveTo>
                    <a:lnTo>
                      <a:pt x="6" y="45"/>
                    </a:lnTo>
                    <a:lnTo>
                      <a:pt x="6" y="47"/>
                    </a:lnTo>
                    <a:lnTo>
                      <a:pt x="8" y="45"/>
                    </a:lnTo>
                    <a:lnTo>
                      <a:pt x="10" y="41"/>
                    </a:lnTo>
                    <a:lnTo>
                      <a:pt x="12" y="37"/>
                    </a:lnTo>
                    <a:lnTo>
                      <a:pt x="14" y="35"/>
                    </a:lnTo>
                    <a:lnTo>
                      <a:pt x="16" y="37"/>
                    </a:lnTo>
                    <a:lnTo>
                      <a:pt x="16" y="37"/>
                    </a:lnTo>
                    <a:lnTo>
                      <a:pt x="20" y="39"/>
                    </a:lnTo>
                    <a:lnTo>
                      <a:pt x="22" y="39"/>
                    </a:lnTo>
                    <a:lnTo>
                      <a:pt x="26" y="35"/>
                    </a:lnTo>
                    <a:lnTo>
                      <a:pt x="30" y="31"/>
                    </a:lnTo>
                    <a:lnTo>
                      <a:pt x="30" y="31"/>
                    </a:lnTo>
                    <a:lnTo>
                      <a:pt x="32" y="29"/>
                    </a:lnTo>
                    <a:lnTo>
                      <a:pt x="34" y="27"/>
                    </a:lnTo>
                    <a:lnTo>
                      <a:pt x="38" y="27"/>
                    </a:lnTo>
                    <a:lnTo>
                      <a:pt x="42" y="29"/>
                    </a:lnTo>
                    <a:lnTo>
                      <a:pt x="46" y="31"/>
                    </a:lnTo>
                    <a:lnTo>
                      <a:pt x="46" y="31"/>
                    </a:lnTo>
                    <a:lnTo>
                      <a:pt x="50" y="29"/>
                    </a:lnTo>
                    <a:lnTo>
                      <a:pt x="52" y="25"/>
                    </a:lnTo>
                    <a:lnTo>
                      <a:pt x="52" y="19"/>
                    </a:lnTo>
                    <a:lnTo>
                      <a:pt x="50" y="10"/>
                    </a:lnTo>
                    <a:lnTo>
                      <a:pt x="50" y="10"/>
                    </a:lnTo>
                    <a:lnTo>
                      <a:pt x="50" y="2"/>
                    </a:lnTo>
                    <a:lnTo>
                      <a:pt x="50" y="0"/>
                    </a:lnTo>
                    <a:lnTo>
                      <a:pt x="52" y="2"/>
                    </a:lnTo>
                    <a:lnTo>
                      <a:pt x="52" y="2"/>
                    </a:lnTo>
                    <a:lnTo>
                      <a:pt x="56" y="2"/>
                    </a:lnTo>
                    <a:lnTo>
                      <a:pt x="62" y="4"/>
                    </a:lnTo>
                    <a:lnTo>
                      <a:pt x="64" y="4"/>
                    </a:lnTo>
                    <a:lnTo>
                      <a:pt x="66" y="6"/>
                    </a:lnTo>
                    <a:lnTo>
                      <a:pt x="68" y="19"/>
                    </a:lnTo>
                    <a:lnTo>
                      <a:pt x="68" y="19"/>
                    </a:lnTo>
                    <a:lnTo>
                      <a:pt x="70" y="23"/>
                    </a:lnTo>
                    <a:lnTo>
                      <a:pt x="72" y="27"/>
                    </a:lnTo>
                    <a:lnTo>
                      <a:pt x="74" y="25"/>
                    </a:lnTo>
                    <a:lnTo>
                      <a:pt x="76" y="21"/>
                    </a:lnTo>
                    <a:lnTo>
                      <a:pt x="76" y="21"/>
                    </a:lnTo>
                    <a:lnTo>
                      <a:pt x="78" y="17"/>
                    </a:lnTo>
                    <a:lnTo>
                      <a:pt x="78" y="17"/>
                    </a:lnTo>
                    <a:lnTo>
                      <a:pt x="80" y="17"/>
                    </a:lnTo>
                    <a:lnTo>
                      <a:pt x="80" y="17"/>
                    </a:lnTo>
                    <a:lnTo>
                      <a:pt x="82" y="23"/>
                    </a:lnTo>
                    <a:lnTo>
                      <a:pt x="80" y="27"/>
                    </a:lnTo>
                    <a:lnTo>
                      <a:pt x="80" y="27"/>
                    </a:lnTo>
                    <a:lnTo>
                      <a:pt x="78" y="31"/>
                    </a:lnTo>
                    <a:lnTo>
                      <a:pt x="80" y="37"/>
                    </a:lnTo>
                    <a:lnTo>
                      <a:pt x="80" y="37"/>
                    </a:lnTo>
                    <a:lnTo>
                      <a:pt x="82" y="41"/>
                    </a:lnTo>
                    <a:lnTo>
                      <a:pt x="84" y="41"/>
                    </a:lnTo>
                    <a:lnTo>
                      <a:pt x="84" y="41"/>
                    </a:lnTo>
                    <a:lnTo>
                      <a:pt x="88" y="39"/>
                    </a:lnTo>
                    <a:lnTo>
                      <a:pt x="92" y="33"/>
                    </a:lnTo>
                    <a:lnTo>
                      <a:pt x="94" y="25"/>
                    </a:lnTo>
                    <a:lnTo>
                      <a:pt x="96" y="12"/>
                    </a:lnTo>
                    <a:lnTo>
                      <a:pt x="96" y="12"/>
                    </a:lnTo>
                    <a:lnTo>
                      <a:pt x="96" y="4"/>
                    </a:lnTo>
                    <a:lnTo>
                      <a:pt x="98" y="2"/>
                    </a:lnTo>
                    <a:lnTo>
                      <a:pt x="100" y="2"/>
                    </a:lnTo>
                    <a:lnTo>
                      <a:pt x="102" y="4"/>
                    </a:lnTo>
                    <a:lnTo>
                      <a:pt x="102" y="4"/>
                    </a:lnTo>
                    <a:lnTo>
                      <a:pt x="106" y="10"/>
                    </a:lnTo>
                    <a:lnTo>
                      <a:pt x="110" y="12"/>
                    </a:lnTo>
                    <a:lnTo>
                      <a:pt x="110" y="12"/>
                    </a:lnTo>
                    <a:lnTo>
                      <a:pt x="116" y="12"/>
                    </a:lnTo>
                    <a:lnTo>
                      <a:pt x="120" y="17"/>
                    </a:lnTo>
                    <a:lnTo>
                      <a:pt x="120" y="17"/>
                    </a:lnTo>
                    <a:lnTo>
                      <a:pt x="122" y="21"/>
                    </a:lnTo>
                    <a:lnTo>
                      <a:pt x="126" y="23"/>
                    </a:lnTo>
                    <a:lnTo>
                      <a:pt x="130" y="25"/>
                    </a:lnTo>
                    <a:lnTo>
                      <a:pt x="132" y="25"/>
                    </a:lnTo>
                    <a:lnTo>
                      <a:pt x="140" y="23"/>
                    </a:lnTo>
                    <a:lnTo>
                      <a:pt x="146" y="19"/>
                    </a:lnTo>
                    <a:lnTo>
                      <a:pt x="146" y="19"/>
                    </a:lnTo>
                    <a:lnTo>
                      <a:pt x="152" y="14"/>
                    </a:lnTo>
                    <a:lnTo>
                      <a:pt x="154" y="17"/>
                    </a:lnTo>
                    <a:lnTo>
                      <a:pt x="156" y="17"/>
                    </a:lnTo>
                    <a:lnTo>
                      <a:pt x="158" y="25"/>
                    </a:lnTo>
                    <a:lnTo>
                      <a:pt x="160" y="41"/>
                    </a:lnTo>
                    <a:lnTo>
                      <a:pt x="160" y="41"/>
                    </a:lnTo>
                    <a:lnTo>
                      <a:pt x="160" y="45"/>
                    </a:lnTo>
                    <a:lnTo>
                      <a:pt x="162" y="45"/>
                    </a:lnTo>
                    <a:lnTo>
                      <a:pt x="162" y="47"/>
                    </a:lnTo>
                    <a:lnTo>
                      <a:pt x="162" y="51"/>
                    </a:lnTo>
                    <a:lnTo>
                      <a:pt x="162" y="51"/>
                    </a:lnTo>
                    <a:lnTo>
                      <a:pt x="160" y="53"/>
                    </a:lnTo>
                    <a:lnTo>
                      <a:pt x="158" y="51"/>
                    </a:lnTo>
                    <a:lnTo>
                      <a:pt x="154" y="47"/>
                    </a:lnTo>
                    <a:lnTo>
                      <a:pt x="154" y="47"/>
                    </a:lnTo>
                    <a:lnTo>
                      <a:pt x="146" y="37"/>
                    </a:lnTo>
                    <a:lnTo>
                      <a:pt x="142" y="35"/>
                    </a:lnTo>
                    <a:lnTo>
                      <a:pt x="138" y="37"/>
                    </a:lnTo>
                    <a:lnTo>
                      <a:pt x="138" y="37"/>
                    </a:lnTo>
                    <a:lnTo>
                      <a:pt x="134" y="43"/>
                    </a:lnTo>
                    <a:lnTo>
                      <a:pt x="132" y="53"/>
                    </a:lnTo>
                    <a:lnTo>
                      <a:pt x="132" y="53"/>
                    </a:lnTo>
                    <a:lnTo>
                      <a:pt x="132" y="61"/>
                    </a:lnTo>
                    <a:lnTo>
                      <a:pt x="132" y="65"/>
                    </a:lnTo>
                    <a:lnTo>
                      <a:pt x="130" y="67"/>
                    </a:lnTo>
                    <a:lnTo>
                      <a:pt x="130" y="67"/>
                    </a:lnTo>
                    <a:lnTo>
                      <a:pt x="128" y="67"/>
                    </a:lnTo>
                    <a:lnTo>
                      <a:pt x="126" y="65"/>
                    </a:lnTo>
                    <a:lnTo>
                      <a:pt x="124" y="61"/>
                    </a:lnTo>
                    <a:lnTo>
                      <a:pt x="124" y="61"/>
                    </a:lnTo>
                    <a:lnTo>
                      <a:pt x="120" y="55"/>
                    </a:lnTo>
                    <a:lnTo>
                      <a:pt x="118" y="53"/>
                    </a:lnTo>
                    <a:lnTo>
                      <a:pt x="114" y="51"/>
                    </a:lnTo>
                    <a:lnTo>
                      <a:pt x="110" y="49"/>
                    </a:lnTo>
                    <a:lnTo>
                      <a:pt x="110" y="49"/>
                    </a:lnTo>
                    <a:lnTo>
                      <a:pt x="110" y="49"/>
                    </a:lnTo>
                    <a:lnTo>
                      <a:pt x="108" y="51"/>
                    </a:lnTo>
                    <a:lnTo>
                      <a:pt x="108" y="57"/>
                    </a:lnTo>
                    <a:lnTo>
                      <a:pt x="108" y="57"/>
                    </a:lnTo>
                    <a:lnTo>
                      <a:pt x="108" y="63"/>
                    </a:lnTo>
                    <a:lnTo>
                      <a:pt x="106" y="67"/>
                    </a:lnTo>
                    <a:lnTo>
                      <a:pt x="106" y="67"/>
                    </a:lnTo>
                    <a:lnTo>
                      <a:pt x="106" y="67"/>
                    </a:lnTo>
                    <a:lnTo>
                      <a:pt x="104" y="65"/>
                    </a:lnTo>
                    <a:lnTo>
                      <a:pt x="102" y="61"/>
                    </a:lnTo>
                    <a:lnTo>
                      <a:pt x="102" y="61"/>
                    </a:lnTo>
                    <a:lnTo>
                      <a:pt x="98" y="53"/>
                    </a:lnTo>
                    <a:lnTo>
                      <a:pt x="96" y="49"/>
                    </a:lnTo>
                    <a:lnTo>
                      <a:pt x="92" y="49"/>
                    </a:lnTo>
                    <a:lnTo>
                      <a:pt x="88" y="53"/>
                    </a:lnTo>
                    <a:lnTo>
                      <a:pt x="88" y="53"/>
                    </a:lnTo>
                    <a:lnTo>
                      <a:pt x="78" y="61"/>
                    </a:lnTo>
                    <a:lnTo>
                      <a:pt x="78" y="61"/>
                    </a:lnTo>
                    <a:lnTo>
                      <a:pt x="74" y="63"/>
                    </a:lnTo>
                    <a:lnTo>
                      <a:pt x="74" y="63"/>
                    </a:lnTo>
                    <a:lnTo>
                      <a:pt x="72" y="61"/>
                    </a:lnTo>
                    <a:lnTo>
                      <a:pt x="72" y="61"/>
                    </a:lnTo>
                    <a:lnTo>
                      <a:pt x="70" y="57"/>
                    </a:lnTo>
                    <a:lnTo>
                      <a:pt x="66" y="55"/>
                    </a:lnTo>
                    <a:lnTo>
                      <a:pt x="64" y="55"/>
                    </a:lnTo>
                    <a:lnTo>
                      <a:pt x="60" y="59"/>
                    </a:lnTo>
                    <a:lnTo>
                      <a:pt x="60" y="59"/>
                    </a:lnTo>
                    <a:lnTo>
                      <a:pt x="60" y="53"/>
                    </a:lnTo>
                    <a:lnTo>
                      <a:pt x="60" y="47"/>
                    </a:lnTo>
                    <a:lnTo>
                      <a:pt x="60" y="47"/>
                    </a:lnTo>
                    <a:lnTo>
                      <a:pt x="60" y="39"/>
                    </a:lnTo>
                    <a:lnTo>
                      <a:pt x="60" y="37"/>
                    </a:lnTo>
                    <a:lnTo>
                      <a:pt x="58" y="35"/>
                    </a:lnTo>
                    <a:lnTo>
                      <a:pt x="58" y="35"/>
                    </a:lnTo>
                    <a:lnTo>
                      <a:pt x="56" y="35"/>
                    </a:lnTo>
                    <a:lnTo>
                      <a:pt x="54" y="39"/>
                    </a:lnTo>
                    <a:lnTo>
                      <a:pt x="54" y="47"/>
                    </a:lnTo>
                    <a:lnTo>
                      <a:pt x="54" y="47"/>
                    </a:lnTo>
                    <a:lnTo>
                      <a:pt x="56" y="57"/>
                    </a:lnTo>
                    <a:lnTo>
                      <a:pt x="54" y="59"/>
                    </a:lnTo>
                    <a:lnTo>
                      <a:pt x="52" y="61"/>
                    </a:lnTo>
                    <a:lnTo>
                      <a:pt x="50" y="59"/>
                    </a:lnTo>
                    <a:lnTo>
                      <a:pt x="50" y="59"/>
                    </a:lnTo>
                    <a:lnTo>
                      <a:pt x="34" y="59"/>
                    </a:lnTo>
                    <a:lnTo>
                      <a:pt x="28" y="59"/>
                    </a:lnTo>
                    <a:lnTo>
                      <a:pt x="22" y="53"/>
                    </a:lnTo>
                    <a:lnTo>
                      <a:pt x="22" y="53"/>
                    </a:lnTo>
                    <a:lnTo>
                      <a:pt x="18" y="51"/>
                    </a:lnTo>
                    <a:lnTo>
                      <a:pt x="16" y="49"/>
                    </a:lnTo>
                    <a:lnTo>
                      <a:pt x="14" y="49"/>
                    </a:lnTo>
                    <a:lnTo>
                      <a:pt x="12" y="51"/>
                    </a:lnTo>
                    <a:lnTo>
                      <a:pt x="4" y="61"/>
                    </a:lnTo>
                    <a:lnTo>
                      <a:pt x="4" y="61"/>
                    </a:lnTo>
                    <a:lnTo>
                      <a:pt x="2" y="61"/>
                    </a:lnTo>
                    <a:lnTo>
                      <a:pt x="0" y="61"/>
                    </a:lnTo>
                    <a:lnTo>
                      <a:pt x="0" y="53"/>
                    </a:lnTo>
                    <a:lnTo>
                      <a:pt x="0" y="53"/>
                    </a:lnTo>
                    <a:lnTo>
                      <a:pt x="2" y="47"/>
                    </a:lnTo>
                    <a:lnTo>
                      <a:pt x="4" y="45"/>
                    </a:lnTo>
                    <a:lnTo>
                      <a:pt x="6" y="45"/>
                    </a:lnTo>
                    <a:lnTo>
                      <a:pt x="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0" name="Freeform 1296">
                <a:extLst>
                  <a:ext uri="{FF2B5EF4-FFF2-40B4-BE49-F238E27FC236}">
                    <a16:creationId xmlns:a16="http://schemas.microsoft.com/office/drawing/2014/main" id="{5F1D161E-5C22-E745-5275-0EC760FBC745}"/>
                  </a:ext>
                </a:extLst>
              </p:cNvPr>
              <p:cNvSpPr>
                <a:spLocks/>
              </p:cNvSpPr>
              <p:nvPr/>
            </p:nvSpPr>
            <p:spPr bwMode="auto">
              <a:xfrm>
                <a:off x="4778" y="2672"/>
                <a:ext cx="142" cy="73"/>
              </a:xfrm>
              <a:custGeom>
                <a:avLst/>
                <a:gdLst>
                  <a:gd name="T0" fmla="*/ 44 w 142"/>
                  <a:gd name="T1" fmla="*/ 39 h 73"/>
                  <a:gd name="T2" fmla="*/ 38 w 142"/>
                  <a:gd name="T3" fmla="*/ 37 h 73"/>
                  <a:gd name="T4" fmla="*/ 28 w 142"/>
                  <a:gd name="T5" fmla="*/ 8 h 73"/>
                  <a:gd name="T6" fmla="*/ 28 w 142"/>
                  <a:gd name="T7" fmla="*/ 0 h 73"/>
                  <a:gd name="T8" fmla="*/ 34 w 142"/>
                  <a:gd name="T9" fmla="*/ 4 h 73"/>
                  <a:gd name="T10" fmla="*/ 48 w 142"/>
                  <a:gd name="T11" fmla="*/ 16 h 73"/>
                  <a:gd name="T12" fmla="*/ 52 w 142"/>
                  <a:gd name="T13" fmla="*/ 27 h 73"/>
                  <a:gd name="T14" fmla="*/ 56 w 142"/>
                  <a:gd name="T15" fmla="*/ 20 h 73"/>
                  <a:gd name="T16" fmla="*/ 58 w 142"/>
                  <a:gd name="T17" fmla="*/ 33 h 73"/>
                  <a:gd name="T18" fmla="*/ 60 w 142"/>
                  <a:gd name="T19" fmla="*/ 45 h 73"/>
                  <a:gd name="T20" fmla="*/ 64 w 142"/>
                  <a:gd name="T21" fmla="*/ 47 h 73"/>
                  <a:gd name="T22" fmla="*/ 80 w 142"/>
                  <a:gd name="T23" fmla="*/ 45 h 73"/>
                  <a:gd name="T24" fmla="*/ 80 w 142"/>
                  <a:gd name="T25" fmla="*/ 41 h 73"/>
                  <a:gd name="T26" fmla="*/ 74 w 142"/>
                  <a:gd name="T27" fmla="*/ 37 h 73"/>
                  <a:gd name="T28" fmla="*/ 72 w 142"/>
                  <a:gd name="T29" fmla="*/ 29 h 73"/>
                  <a:gd name="T30" fmla="*/ 74 w 142"/>
                  <a:gd name="T31" fmla="*/ 10 h 73"/>
                  <a:gd name="T32" fmla="*/ 78 w 142"/>
                  <a:gd name="T33" fmla="*/ 10 h 73"/>
                  <a:gd name="T34" fmla="*/ 98 w 142"/>
                  <a:gd name="T35" fmla="*/ 20 h 73"/>
                  <a:gd name="T36" fmla="*/ 106 w 142"/>
                  <a:gd name="T37" fmla="*/ 31 h 73"/>
                  <a:gd name="T38" fmla="*/ 110 w 142"/>
                  <a:gd name="T39" fmla="*/ 25 h 73"/>
                  <a:gd name="T40" fmla="*/ 122 w 142"/>
                  <a:gd name="T41" fmla="*/ 23 h 73"/>
                  <a:gd name="T42" fmla="*/ 128 w 142"/>
                  <a:gd name="T43" fmla="*/ 12 h 73"/>
                  <a:gd name="T44" fmla="*/ 132 w 142"/>
                  <a:gd name="T45" fmla="*/ 16 h 73"/>
                  <a:gd name="T46" fmla="*/ 136 w 142"/>
                  <a:gd name="T47" fmla="*/ 23 h 73"/>
                  <a:gd name="T48" fmla="*/ 142 w 142"/>
                  <a:gd name="T49" fmla="*/ 59 h 73"/>
                  <a:gd name="T50" fmla="*/ 126 w 142"/>
                  <a:gd name="T51" fmla="*/ 41 h 73"/>
                  <a:gd name="T52" fmla="*/ 118 w 142"/>
                  <a:gd name="T53" fmla="*/ 37 h 73"/>
                  <a:gd name="T54" fmla="*/ 110 w 142"/>
                  <a:gd name="T55" fmla="*/ 45 h 73"/>
                  <a:gd name="T56" fmla="*/ 112 w 142"/>
                  <a:gd name="T57" fmla="*/ 61 h 73"/>
                  <a:gd name="T58" fmla="*/ 108 w 142"/>
                  <a:gd name="T59" fmla="*/ 69 h 73"/>
                  <a:gd name="T60" fmla="*/ 98 w 142"/>
                  <a:gd name="T61" fmla="*/ 57 h 73"/>
                  <a:gd name="T62" fmla="*/ 92 w 142"/>
                  <a:gd name="T63" fmla="*/ 55 h 73"/>
                  <a:gd name="T64" fmla="*/ 88 w 142"/>
                  <a:gd name="T65" fmla="*/ 67 h 73"/>
                  <a:gd name="T66" fmla="*/ 84 w 142"/>
                  <a:gd name="T67" fmla="*/ 71 h 73"/>
                  <a:gd name="T68" fmla="*/ 80 w 142"/>
                  <a:gd name="T69" fmla="*/ 61 h 73"/>
                  <a:gd name="T70" fmla="*/ 74 w 142"/>
                  <a:gd name="T71" fmla="*/ 53 h 73"/>
                  <a:gd name="T72" fmla="*/ 68 w 142"/>
                  <a:gd name="T73" fmla="*/ 63 h 73"/>
                  <a:gd name="T74" fmla="*/ 58 w 142"/>
                  <a:gd name="T75" fmla="*/ 67 h 73"/>
                  <a:gd name="T76" fmla="*/ 46 w 142"/>
                  <a:gd name="T77" fmla="*/ 65 h 73"/>
                  <a:gd name="T78" fmla="*/ 36 w 142"/>
                  <a:gd name="T79" fmla="*/ 65 h 73"/>
                  <a:gd name="T80" fmla="*/ 26 w 142"/>
                  <a:gd name="T81" fmla="*/ 63 h 73"/>
                  <a:gd name="T82" fmla="*/ 8 w 142"/>
                  <a:gd name="T83" fmla="*/ 63 h 73"/>
                  <a:gd name="T84" fmla="*/ 0 w 142"/>
                  <a:gd name="T85" fmla="*/ 53 h 73"/>
                  <a:gd name="T86" fmla="*/ 2 w 142"/>
                  <a:gd name="T87" fmla="*/ 43 h 73"/>
                  <a:gd name="T88" fmla="*/ 16 w 142"/>
                  <a:gd name="T89" fmla="*/ 31 h 73"/>
                  <a:gd name="T90" fmla="*/ 20 w 142"/>
                  <a:gd name="T91" fmla="*/ 35 h 73"/>
                  <a:gd name="T92" fmla="*/ 26 w 142"/>
                  <a:gd name="T93" fmla="*/ 35 h 73"/>
                  <a:gd name="T94" fmla="*/ 32 w 142"/>
                  <a:gd name="T95" fmla="*/ 45 h 73"/>
                  <a:gd name="T96" fmla="*/ 36 w 142"/>
                  <a:gd name="T97" fmla="*/ 59 h 73"/>
                  <a:gd name="T98" fmla="*/ 42 w 142"/>
                  <a:gd name="T99"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 h="73">
                    <a:moveTo>
                      <a:pt x="44" y="41"/>
                    </a:moveTo>
                    <a:lnTo>
                      <a:pt x="44" y="41"/>
                    </a:lnTo>
                    <a:lnTo>
                      <a:pt x="44" y="39"/>
                    </a:lnTo>
                    <a:lnTo>
                      <a:pt x="44" y="39"/>
                    </a:lnTo>
                    <a:lnTo>
                      <a:pt x="40" y="39"/>
                    </a:lnTo>
                    <a:lnTo>
                      <a:pt x="38" y="37"/>
                    </a:lnTo>
                    <a:lnTo>
                      <a:pt x="34" y="29"/>
                    </a:lnTo>
                    <a:lnTo>
                      <a:pt x="28" y="8"/>
                    </a:lnTo>
                    <a:lnTo>
                      <a:pt x="28" y="8"/>
                    </a:lnTo>
                    <a:lnTo>
                      <a:pt x="26" y="2"/>
                    </a:lnTo>
                    <a:lnTo>
                      <a:pt x="26" y="2"/>
                    </a:lnTo>
                    <a:lnTo>
                      <a:pt x="28" y="0"/>
                    </a:lnTo>
                    <a:lnTo>
                      <a:pt x="30" y="2"/>
                    </a:lnTo>
                    <a:lnTo>
                      <a:pt x="30" y="2"/>
                    </a:lnTo>
                    <a:lnTo>
                      <a:pt x="34" y="4"/>
                    </a:lnTo>
                    <a:lnTo>
                      <a:pt x="40" y="6"/>
                    </a:lnTo>
                    <a:lnTo>
                      <a:pt x="46" y="12"/>
                    </a:lnTo>
                    <a:lnTo>
                      <a:pt x="48" y="16"/>
                    </a:lnTo>
                    <a:lnTo>
                      <a:pt x="50" y="23"/>
                    </a:lnTo>
                    <a:lnTo>
                      <a:pt x="50" y="23"/>
                    </a:lnTo>
                    <a:lnTo>
                      <a:pt x="52" y="27"/>
                    </a:lnTo>
                    <a:lnTo>
                      <a:pt x="54" y="25"/>
                    </a:lnTo>
                    <a:lnTo>
                      <a:pt x="54" y="25"/>
                    </a:lnTo>
                    <a:lnTo>
                      <a:pt x="56" y="20"/>
                    </a:lnTo>
                    <a:lnTo>
                      <a:pt x="58" y="20"/>
                    </a:lnTo>
                    <a:lnTo>
                      <a:pt x="58" y="23"/>
                    </a:lnTo>
                    <a:lnTo>
                      <a:pt x="58" y="33"/>
                    </a:lnTo>
                    <a:lnTo>
                      <a:pt x="58" y="33"/>
                    </a:lnTo>
                    <a:lnTo>
                      <a:pt x="58" y="39"/>
                    </a:lnTo>
                    <a:lnTo>
                      <a:pt x="60" y="45"/>
                    </a:lnTo>
                    <a:lnTo>
                      <a:pt x="62" y="47"/>
                    </a:lnTo>
                    <a:lnTo>
                      <a:pt x="64" y="47"/>
                    </a:lnTo>
                    <a:lnTo>
                      <a:pt x="64" y="47"/>
                    </a:lnTo>
                    <a:lnTo>
                      <a:pt x="70" y="45"/>
                    </a:lnTo>
                    <a:lnTo>
                      <a:pt x="76" y="43"/>
                    </a:lnTo>
                    <a:lnTo>
                      <a:pt x="80" y="45"/>
                    </a:lnTo>
                    <a:lnTo>
                      <a:pt x="86" y="53"/>
                    </a:lnTo>
                    <a:lnTo>
                      <a:pt x="86" y="53"/>
                    </a:lnTo>
                    <a:lnTo>
                      <a:pt x="80" y="41"/>
                    </a:lnTo>
                    <a:lnTo>
                      <a:pt x="78" y="37"/>
                    </a:lnTo>
                    <a:lnTo>
                      <a:pt x="74" y="37"/>
                    </a:lnTo>
                    <a:lnTo>
                      <a:pt x="74" y="37"/>
                    </a:lnTo>
                    <a:lnTo>
                      <a:pt x="72" y="33"/>
                    </a:lnTo>
                    <a:lnTo>
                      <a:pt x="72" y="29"/>
                    </a:lnTo>
                    <a:lnTo>
                      <a:pt x="72" y="29"/>
                    </a:lnTo>
                    <a:lnTo>
                      <a:pt x="74" y="25"/>
                    </a:lnTo>
                    <a:lnTo>
                      <a:pt x="74" y="16"/>
                    </a:lnTo>
                    <a:lnTo>
                      <a:pt x="74" y="10"/>
                    </a:lnTo>
                    <a:lnTo>
                      <a:pt x="76" y="10"/>
                    </a:lnTo>
                    <a:lnTo>
                      <a:pt x="78" y="10"/>
                    </a:lnTo>
                    <a:lnTo>
                      <a:pt x="78" y="10"/>
                    </a:lnTo>
                    <a:lnTo>
                      <a:pt x="84" y="12"/>
                    </a:lnTo>
                    <a:lnTo>
                      <a:pt x="92" y="14"/>
                    </a:lnTo>
                    <a:lnTo>
                      <a:pt x="98" y="20"/>
                    </a:lnTo>
                    <a:lnTo>
                      <a:pt x="104" y="29"/>
                    </a:lnTo>
                    <a:lnTo>
                      <a:pt x="104" y="29"/>
                    </a:lnTo>
                    <a:lnTo>
                      <a:pt x="106" y="31"/>
                    </a:lnTo>
                    <a:lnTo>
                      <a:pt x="108" y="29"/>
                    </a:lnTo>
                    <a:lnTo>
                      <a:pt x="108" y="29"/>
                    </a:lnTo>
                    <a:lnTo>
                      <a:pt x="110" y="25"/>
                    </a:lnTo>
                    <a:lnTo>
                      <a:pt x="114" y="23"/>
                    </a:lnTo>
                    <a:lnTo>
                      <a:pt x="118" y="23"/>
                    </a:lnTo>
                    <a:lnTo>
                      <a:pt x="122" y="23"/>
                    </a:lnTo>
                    <a:lnTo>
                      <a:pt x="124" y="20"/>
                    </a:lnTo>
                    <a:lnTo>
                      <a:pt x="126" y="18"/>
                    </a:lnTo>
                    <a:lnTo>
                      <a:pt x="128" y="12"/>
                    </a:lnTo>
                    <a:lnTo>
                      <a:pt x="128" y="12"/>
                    </a:lnTo>
                    <a:lnTo>
                      <a:pt x="130" y="16"/>
                    </a:lnTo>
                    <a:lnTo>
                      <a:pt x="132" y="16"/>
                    </a:lnTo>
                    <a:lnTo>
                      <a:pt x="134" y="18"/>
                    </a:lnTo>
                    <a:lnTo>
                      <a:pt x="136" y="23"/>
                    </a:lnTo>
                    <a:lnTo>
                      <a:pt x="136" y="23"/>
                    </a:lnTo>
                    <a:lnTo>
                      <a:pt x="140" y="39"/>
                    </a:lnTo>
                    <a:lnTo>
                      <a:pt x="142" y="59"/>
                    </a:lnTo>
                    <a:lnTo>
                      <a:pt x="142" y="59"/>
                    </a:lnTo>
                    <a:lnTo>
                      <a:pt x="138" y="55"/>
                    </a:lnTo>
                    <a:lnTo>
                      <a:pt x="134" y="53"/>
                    </a:lnTo>
                    <a:lnTo>
                      <a:pt x="126" y="41"/>
                    </a:lnTo>
                    <a:lnTo>
                      <a:pt x="126" y="41"/>
                    </a:lnTo>
                    <a:lnTo>
                      <a:pt x="122" y="37"/>
                    </a:lnTo>
                    <a:lnTo>
                      <a:pt x="118" y="37"/>
                    </a:lnTo>
                    <a:lnTo>
                      <a:pt x="112" y="41"/>
                    </a:lnTo>
                    <a:lnTo>
                      <a:pt x="112" y="41"/>
                    </a:lnTo>
                    <a:lnTo>
                      <a:pt x="110" y="45"/>
                    </a:lnTo>
                    <a:lnTo>
                      <a:pt x="110" y="49"/>
                    </a:lnTo>
                    <a:lnTo>
                      <a:pt x="112" y="61"/>
                    </a:lnTo>
                    <a:lnTo>
                      <a:pt x="112" y="61"/>
                    </a:lnTo>
                    <a:lnTo>
                      <a:pt x="110" y="65"/>
                    </a:lnTo>
                    <a:lnTo>
                      <a:pt x="110" y="69"/>
                    </a:lnTo>
                    <a:lnTo>
                      <a:pt x="108" y="69"/>
                    </a:lnTo>
                    <a:lnTo>
                      <a:pt x="106" y="69"/>
                    </a:lnTo>
                    <a:lnTo>
                      <a:pt x="106" y="69"/>
                    </a:lnTo>
                    <a:lnTo>
                      <a:pt x="98" y="57"/>
                    </a:lnTo>
                    <a:lnTo>
                      <a:pt x="98" y="57"/>
                    </a:lnTo>
                    <a:lnTo>
                      <a:pt x="94" y="55"/>
                    </a:lnTo>
                    <a:lnTo>
                      <a:pt x="92" y="55"/>
                    </a:lnTo>
                    <a:lnTo>
                      <a:pt x="90" y="59"/>
                    </a:lnTo>
                    <a:lnTo>
                      <a:pt x="88" y="67"/>
                    </a:lnTo>
                    <a:lnTo>
                      <a:pt x="88" y="67"/>
                    </a:lnTo>
                    <a:lnTo>
                      <a:pt x="86" y="73"/>
                    </a:lnTo>
                    <a:lnTo>
                      <a:pt x="84" y="71"/>
                    </a:lnTo>
                    <a:lnTo>
                      <a:pt x="84" y="71"/>
                    </a:lnTo>
                    <a:lnTo>
                      <a:pt x="82" y="67"/>
                    </a:lnTo>
                    <a:lnTo>
                      <a:pt x="80" y="61"/>
                    </a:lnTo>
                    <a:lnTo>
                      <a:pt x="80" y="61"/>
                    </a:lnTo>
                    <a:lnTo>
                      <a:pt x="78" y="57"/>
                    </a:lnTo>
                    <a:lnTo>
                      <a:pt x="76" y="55"/>
                    </a:lnTo>
                    <a:lnTo>
                      <a:pt x="74" y="53"/>
                    </a:lnTo>
                    <a:lnTo>
                      <a:pt x="72" y="55"/>
                    </a:lnTo>
                    <a:lnTo>
                      <a:pt x="72" y="55"/>
                    </a:lnTo>
                    <a:lnTo>
                      <a:pt x="68" y="63"/>
                    </a:lnTo>
                    <a:lnTo>
                      <a:pt x="66" y="65"/>
                    </a:lnTo>
                    <a:lnTo>
                      <a:pt x="62" y="67"/>
                    </a:lnTo>
                    <a:lnTo>
                      <a:pt x="58" y="67"/>
                    </a:lnTo>
                    <a:lnTo>
                      <a:pt x="52" y="65"/>
                    </a:lnTo>
                    <a:lnTo>
                      <a:pt x="48" y="63"/>
                    </a:lnTo>
                    <a:lnTo>
                      <a:pt x="46" y="65"/>
                    </a:lnTo>
                    <a:lnTo>
                      <a:pt x="46" y="65"/>
                    </a:lnTo>
                    <a:lnTo>
                      <a:pt x="40" y="65"/>
                    </a:lnTo>
                    <a:lnTo>
                      <a:pt x="36" y="65"/>
                    </a:lnTo>
                    <a:lnTo>
                      <a:pt x="30" y="63"/>
                    </a:lnTo>
                    <a:lnTo>
                      <a:pt x="26" y="63"/>
                    </a:lnTo>
                    <a:lnTo>
                      <a:pt x="26" y="63"/>
                    </a:lnTo>
                    <a:lnTo>
                      <a:pt x="20" y="65"/>
                    </a:lnTo>
                    <a:lnTo>
                      <a:pt x="14" y="65"/>
                    </a:lnTo>
                    <a:lnTo>
                      <a:pt x="8" y="63"/>
                    </a:lnTo>
                    <a:lnTo>
                      <a:pt x="2" y="57"/>
                    </a:lnTo>
                    <a:lnTo>
                      <a:pt x="2" y="57"/>
                    </a:lnTo>
                    <a:lnTo>
                      <a:pt x="0" y="53"/>
                    </a:lnTo>
                    <a:lnTo>
                      <a:pt x="0" y="49"/>
                    </a:lnTo>
                    <a:lnTo>
                      <a:pt x="0" y="45"/>
                    </a:lnTo>
                    <a:lnTo>
                      <a:pt x="2" y="43"/>
                    </a:lnTo>
                    <a:lnTo>
                      <a:pt x="2" y="43"/>
                    </a:lnTo>
                    <a:lnTo>
                      <a:pt x="10" y="33"/>
                    </a:lnTo>
                    <a:lnTo>
                      <a:pt x="16" y="31"/>
                    </a:lnTo>
                    <a:lnTo>
                      <a:pt x="18" y="33"/>
                    </a:lnTo>
                    <a:lnTo>
                      <a:pt x="20" y="35"/>
                    </a:lnTo>
                    <a:lnTo>
                      <a:pt x="20" y="35"/>
                    </a:lnTo>
                    <a:lnTo>
                      <a:pt x="22" y="35"/>
                    </a:lnTo>
                    <a:lnTo>
                      <a:pt x="26" y="35"/>
                    </a:lnTo>
                    <a:lnTo>
                      <a:pt x="26" y="35"/>
                    </a:lnTo>
                    <a:lnTo>
                      <a:pt x="30" y="35"/>
                    </a:lnTo>
                    <a:lnTo>
                      <a:pt x="32" y="39"/>
                    </a:lnTo>
                    <a:lnTo>
                      <a:pt x="32" y="45"/>
                    </a:lnTo>
                    <a:lnTo>
                      <a:pt x="32" y="45"/>
                    </a:lnTo>
                    <a:lnTo>
                      <a:pt x="34" y="55"/>
                    </a:lnTo>
                    <a:lnTo>
                      <a:pt x="36" y="59"/>
                    </a:lnTo>
                    <a:lnTo>
                      <a:pt x="38" y="55"/>
                    </a:lnTo>
                    <a:lnTo>
                      <a:pt x="42" y="47"/>
                    </a:lnTo>
                    <a:lnTo>
                      <a:pt x="42" y="47"/>
                    </a:lnTo>
                    <a:lnTo>
                      <a:pt x="44" y="41"/>
                    </a:lnTo>
                    <a:lnTo>
                      <a:pt x="4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1" name="Freeform 1297">
                <a:extLst>
                  <a:ext uri="{FF2B5EF4-FFF2-40B4-BE49-F238E27FC236}">
                    <a16:creationId xmlns:a16="http://schemas.microsoft.com/office/drawing/2014/main" id="{06F6C15B-5212-2FA1-A7FF-FC40CDA502B1}"/>
                  </a:ext>
                </a:extLst>
              </p:cNvPr>
              <p:cNvSpPr>
                <a:spLocks/>
              </p:cNvSpPr>
              <p:nvPr/>
            </p:nvSpPr>
            <p:spPr bwMode="auto">
              <a:xfrm>
                <a:off x="2494" y="1880"/>
                <a:ext cx="140" cy="66"/>
              </a:xfrm>
              <a:custGeom>
                <a:avLst/>
                <a:gdLst>
                  <a:gd name="T0" fmla="*/ 138 w 140"/>
                  <a:gd name="T1" fmla="*/ 48 h 66"/>
                  <a:gd name="T2" fmla="*/ 128 w 140"/>
                  <a:gd name="T3" fmla="*/ 46 h 66"/>
                  <a:gd name="T4" fmla="*/ 128 w 140"/>
                  <a:gd name="T5" fmla="*/ 46 h 66"/>
                  <a:gd name="T6" fmla="*/ 120 w 140"/>
                  <a:gd name="T7" fmla="*/ 50 h 66"/>
                  <a:gd name="T8" fmla="*/ 118 w 140"/>
                  <a:gd name="T9" fmla="*/ 58 h 66"/>
                  <a:gd name="T10" fmla="*/ 108 w 140"/>
                  <a:gd name="T11" fmla="*/ 54 h 66"/>
                  <a:gd name="T12" fmla="*/ 104 w 140"/>
                  <a:gd name="T13" fmla="*/ 46 h 66"/>
                  <a:gd name="T14" fmla="*/ 100 w 140"/>
                  <a:gd name="T15" fmla="*/ 52 h 66"/>
                  <a:gd name="T16" fmla="*/ 92 w 140"/>
                  <a:gd name="T17" fmla="*/ 52 h 66"/>
                  <a:gd name="T18" fmla="*/ 82 w 140"/>
                  <a:gd name="T19" fmla="*/ 48 h 66"/>
                  <a:gd name="T20" fmla="*/ 76 w 140"/>
                  <a:gd name="T21" fmla="*/ 58 h 66"/>
                  <a:gd name="T22" fmla="*/ 74 w 140"/>
                  <a:gd name="T23" fmla="*/ 66 h 66"/>
                  <a:gd name="T24" fmla="*/ 70 w 140"/>
                  <a:gd name="T25" fmla="*/ 60 h 66"/>
                  <a:gd name="T26" fmla="*/ 66 w 140"/>
                  <a:gd name="T27" fmla="*/ 48 h 66"/>
                  <a:gd name="T28" fmla="*/ 60 w 140"/>
                  <a:gd name="T29" fmla="*/ 60 h 66"/>
                  <a:gd name="T30" fmla="*/ 56 w 140"/>
                  <a:gd name="T31" fmla="*/ 62 h 66"/>
                  <a:gd name="T32" fmla="*/ 34 w 140"/>
                  <a:gd name="T33" fmla="*/ 44 h 66"/>
                  <a:gd name="T34" fmla="*/ 32 w 140"/>
                  <a:gd name="T35" fmla="*/ 48 h 66"/>
                  <a:gd name="T36" fmla="*/ 28 w 140"/>
                  <a:gd name="T37" fmla="*/ 46 h 66"/>
                  <a:gd name="T38" fmla="*/ 24 w 140"/>
                  <a:gd name="T39" fmla="*/ 36 h 66"/>
                  <a:gd name="T40" fmla="*/ 22 w 140"/>
                  <a:gd name="T41" fmla="*/ 42 h 66"/>
                  <a:gd name="T42" fmla="*/ 24 w 140"/>
                  <a:gd name="T43" fmla="*/ 54 h 66"/>
                  <a:gd name="T44" fmla="*/ 16 w 140"/>
                  <a:gd name="T45" fmla="*/ 48 h 66"/>
                  <a:gd name="T46" fmla="*/ 4 w 140"/>
                  <a:gd name="T47" fmla="*/ 46 h 66"/>
                  <a:gd name="T48" fmla="*/ 0 w 140"/>
                  <a:gd name="T49" fmla="*/ 32 h 66"/>
                  <a:gd name="T50" fmla="*/ 4 w 140"/>
                  <a:gd name="T51" fmla="*/ 22 h 66"/>
                  <a:gd name="T52" fmla="*/ 8 w 140"/>
                  <a:gd name="T53" fmla="*/ 24 h 66"/>
                  <a:gd name="T54" fmla="*/ 8 w 140"/>
                  <a:gd name="T55" fmla="*/ 18 h 66"/>
                  <a:gd name="T56" fmla="*/ 10 w 140"/>
                  <a:gd name="T57" fmla="*/ 12 h 66"/>
                  <a:gd name="T58" fmla="*/ 16 w 140"/>
                  <a:gd name="T59" fmla="*/ 20 h 66"/>
                  <a:gd name="T60" fmla="*/ 22 w 140"/>
                  <a:gd name="T61" fmla="*/ 22 h 66"/>
                  <a:gd name="T62" fmla="*/ 24 w 140"/>
                  <a:gd name="T63" fmla="*/ 24 h 66"/>
                  <a:gd name="T64" fmla="*/ 28 w 140"/>
                  <a:gd name="T65" fmla="*/ 16 h 66"/>
                  <a:gd name="T66" fmla="*/ 36 w 140"/>
                  <a:gd name="T67" fmla="*/ 20 h 66"/>
                  <a:gd name="T68" fmla="*/ 38 w 140"/>
                  <a:gd name="T69" fmla="*/ 18 h 66"/>
                  <a:gd name="T70" fmla="*/ 40 w 140"/>
                  <a:gd name="T71" fmla="*/ 26 h 66"/>
                  <a:gd name="T72" fmla="*/ 42 w 140"/>
                  <a:gd name="T73" fmla="*/ 36 h 66"/>
                  <a:gd name="T74" fmla="*/ 48 w 140"/>
                  <a:gd name="T75" fmla="*/ 38 h 66"/>
                  <a:gd name="T76" fmla="*/ 48 w 140"/>
                  <a:gd name="T77" fmla="*/ 28 h 66"/>
                  <a:gd name="T78" fmla="*/ 50 w 140"/>
                  <a:gd name="T79" fmla="*/ 6 h 66"/>
                  <a:gd name="T80" fmla="*/ 52 w 140"/>
                  <a:gd name="T81" fmla="*/ 0 h 66"/>
                  <a:gd name="T82" fmla="*/ 56 w 140"/>
                  <a:gd name="T83" fmla="*/ 6 h 66"/>
                  <a:gd name="T84" fmla="*/ 62 w 140"/>
                  <a:gd name="T85" fmla="*/ 12 h 66"/>
                  <a:gd name="T86" fmla="*/ 72 w 140"/>
                  <a:gd name="T87" fmla="*/ 26 h 66"/>
                  <a:gd name="T88" fmla="*/ 80 w 140"/>
                  <a:gd name="T89" fmla="*/ 38 h 66"/>
                  <a:gd name="T90" fmla="*/ 84 w 140"/>
                  <a:gd name="T91" fmla="*/ 36 h 66"/>
                  <a:gd name="T92" fmla="*/ 84 w 140"/>
                  <a:gd name="T93" fmla="*/ 34 h 66"/>
                  <a:gd name="T94" fmla="*/ 74 w 140"/>
                  <a:gd name="T95" fmla="*/ 10 h 66"/>
                  <a:gd name="T96" fmla="*/ 82 w 140"/>
                  <a:gd name="T97" fmla="*/ 2 h 66"/>
                  <a:gd name="T98" fmla="*/ 88 w 140"/>
                  <a:gd name="T99" fmla="*/ 4 h 66"/>
                  <a:gd name="T100" fmla="*/ 104 w 140"/>
                  <a:gd name="T101" fmla="*/ 12 h 66"/>
                  <a:gd name="T102" fmla="*/ 116 w 140"/>
                  <a:gd name="T103" fmla="*/ 18 h 66"/>
                  <a:gd name="T104" fmla="*/ 122 w 140"/>
                  <a:gd name="T105" fmla="*/ 26 h 66"/>
                  <a:gd name="T106" fmla="*/ 128 w 140"/>
                  <a:gd name="T107" fmla="*/ 20 h 66"/>
                  <a:gd name="T108" fmla="*/ 132 w 140"/>
                  <a:gd name="T109" fmla="*/ 22 h 66"/>
                  <a:gd name="T110" fmla="*/ 140 w 140"/>
                  <a:gd name="T111"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66">
                    <a:moveTo>
                      <a:pt x="140" y="46"/>
                    </a:moveTo>
                    <a:lnTo>
                      <a:pt x="140" y="46"/>
                    </a:lnTo>
                    <a:lnTo>
                      <a:pt x="138" y="48"/>
                    </a:lnTo>
                    <a:lnTo>
                      <a:pt x="134" y="50"/>
                    </a:lnTo>
                    <a:lnTo>
                      <a:pt x="132" y="48"/>
                    </a:lnTo>
                    <a:lnTo>
                      <a:pt x="128" y="46"/>
                    </a:lnTo>
                    <a:lnTo>
                      <a:pt x="128" y="46"/>
                    </a:lnTo>
                    <a:lnTo>
                      <a:pt x="128" y="46"/>
                    </a:lnTo>
                    <a:lnTo>
                      <a:pt x="128" y="46"/>
                    </a:lnTo>
                    <a:lnTo>
                      <a:pt x="128" y="46"/>
                    </a:lnTo>
                    <a:lnTo>
                      <a:pt x="124" y="48"/>
                    </a:lnTo>
                    <a:lnTo>
                      <a:pt x="120" y="50"/>
                    </a:lnTo>
                    <a:lnTo>
                      <a:pt x="118" y="54"/>
                    </a:lnTo>
                    <a:lnTo>
                      <a:pt x="118" y="54"/>
                    </a:lnTo>
                    <a:lnTo>
                      <a:pt x="118" y="58"/>
                    </a:lnTo>
                    <a:lnTo>
                      <a:pt x="114" y="60"/>
                    </a:lnTo>
                    <a:lnTo>
                      <a:pt x="112" y="58"/>
                    </a:lnTo>
                    <a:lnTo>
                      <a:pt x="108" y="54"/>
                    </a:lnTo>
                    <a:lnTo>
                      <a:pt x="108" y="54"/>
                    </a:lnTo>
                    <a:lnTo>
                      <a:pt x="106" y="48"/>
                    </a:lnTo>
                    <a:lnTo>
                      <a:pt x="104" y="46"/>
                    </a:lnTo>
                    <a:lnTo>
                      <a:pt x="102" y="48"/>
                    </a:lnTo>
                    <a:lnTo>
                      <a:pt x="102" y="48"/>
                    </a:lnTo>
                    <a:lnTo>
                      <a:pt x="100" y="52"/>
                    </a:lnTo>
                    <a:lnTo>
                      <a:pt x="98" y="54"/>
                    </a:lnTo>
                    <a:lnTo>
                      <a:pt x="94" y="54"/>
                    </a:lnTo>
                    <a:lnTo>
                      <a:pt x="92" y="52"/>
                    </a:lnTo>
                    <a:lnTo>
                      <a:pt x="86" y="50"/>
                    </a:lnTo>
                    <a:lnTo>
                      <a:pt x="82" y="48"/>
                    </a:lnTo>
                    <a:lnTo>
                      <a:pt x="82" y="48"/>
                    </a:lnTo>
                    <a:lnTo>
                      <a:pt x="78" y="46"/>
                    </a:lnTo>
                    <a:lnTo>
                      <a:pt x="76" y="48"/>
                    </a:lnTo>
                    <a:lnTo>
                      <a:pt x="76" y="58"/>
                    </a:lnTo>
                    <a:lnTo>
                      <a:pt x="76" y="58"/>
                    </a:lnTo>
                    <a:lnTo>
                      <a:pt x="76" y="64"/>
                    </a:lnTo>
                    <a:lnTo>
                      <a:pt x="74" y="66"/>
                    </a:lnTo>
                    <a:lnTo>
                      <a:pt x="74" y="66"/>
                    </a:lnTo>
                    <a:lnTo>
                      <a:pt x="72" y="64"/>
                    </a:lnTo>
                    <a:lnTo>
                      <a:pt x="70" y="60"/>
                    </a:lnTo>
                    <a:lnTo>
                      <a:pt x="70" y="60"/>
                    </a:lnTo>
                    <a:lnTo>
                      <a:pt x="68" y="50"/>
                    </a:lnTo>
                    <a:lnTo>
                      <a:pt x="66" y="48"/>
                    </a:lnTo>
                    <a:lnTo>
                      <a:pt x="64" y="50"/>
                    </a:lnTo>
                    <a:lnTo>
                      <a:pt x="60" y="60"/>
                    </a:lnTo>
                    <a:lnTo>
                      <a:pt x="60" y="60"/>
                    </a:lnTo>
                    <a:lnTo>
                      <a:pt x="58" y="64"/>
                    </a:lnTo>
                    <a:lnTo>
                      <a:pt x="56" y="62"/>
                    </a:lnTo>
                    <a:lnTo>
                      <a:pt x="56" y="62"/>
                    </a:lnTo>
                    <a:lnTo>
                      <a:pt x="38" y="48"/>
                    </a:lnTo>
                    <a:lnTo>
                      <a:pt x="38" y="48"/>
                    </a:lnTo>
                    <a:lnTo>
                      <a:pt x="34" y="44"/>
                    </a:lnTo>
                    <a:lnTo>
                      <a:pt x="34" y="44"/>
                    </a:lnTo>
                    <a:lnTo>
                      <a:pt x="32" y="48"/>
                    </a:lnTo>
                    <a:lnTo>
                      <a:pt x="32" y="48"/>
                    </a:lnTo>
                    <a:lnTo>
                      <a:pt x="30" y="50"/>
                    </a:lnTo>
                    <a:lnTo>
                      <a:pt x="28" y="50"/>
                    </a:lnTo>
                    <a:lnTo>
                      <a:pt x="28" y="46"/>
                    </a:lnTo>
                    <a:lnTo>
                      <a:pt x="28" y="46"/>
                    </a:lnTo>
                    <a:lnTo>
                      <a:pt x="26" y="38"/>
                    </a:lnTo>
                    <a:lnTo>
                      <a:pt x="24" y="36"/>
                    </a:lnTo>
                    <a:lnTo>
                      <a:pt x="22" y="38"/>
                    </a:lnTo>
                    <a:lnTo>
                      <a:pt x="22" y="38"/>
                    </a:lnTo>
                    <a:lnTo>
                      <a:pt x="22" y="42"/>
                    </a:lnTo>
                    <a:lnTo>
                      <a:pt x="22" y="44"/>
                    </a:lnTo>
                    <a:lnTo>
                      <a:pt x="24" y="48"/>
                    </a:lnTo>
                    <a:lnTo>
                      <a:pt x="24" y="54"/>
                    </a:lnTo>
                    <a:lnTo>
                      <a:pt x="24" y="54"/>
                    </a:lnTo>
                    <a:lnTo>
                      <a:pt x="20" y="50"/>
                    </a:lnTo>
                    <a:lnTo>
                      <a:pt x="16" y="48"/>
                    </a:lnTo>
                    <a:lnTo>
                      <a:pt x="8" y="48"/>
                    </a:lnTo>
                    <a:lnTo>
                      <a:pt x="8" y="48"/>
                    </a:lnTo>
                    <a:lnTo>
                      <a:pt x="4" y="46"/>
                    </a:lnTo>
                    <a:lnTo>
                      <a:pt x="2" y="42"/>
                    </a:lnTo>
                    <a:lnTo>
                      <a:pt x="0" y="32"/>
                    </a:lnTo>
                    <a:lnTo>
                      <a:pt x="0" y="32"/>
                    </a:lnTo>
                    <a:lnTo>
                      <a:pt x="0" y="26"/>
                    </a:lnTo>
                    <a:lnTo>
                      <a:pt x="0" y="22"/>
                    </a:lnTo>
                    <a:lnTo>
                      <a:pt x="4" y="22"/>
                    </a:lnTo>
                    <a:lnTo>
                      <a:pt x="6" y="22"/>
                    </a:lnTo>
                    <a:lnTo>
                      <a:pt x="6" y="22"/>
                    </a:lnTo>
                    <a:lnTo>
                      <a:pt x="8" y="24"/>
                    </a:lnTo>
                    <a:lnTo>
                      <a:pt x="8" y="22"/>
                    </a:lnTo>
                    <a:lnTo>
                      <a:pt x="8" y="18"/>
                    </a:lnTo>
                    <a:lnTo>
                      <a:pt x="8" y="18"/>
                    </a:lnTo>
                    <a:lnTo>
                      <a:pt x="8" y="12"/>
                    </a:lnTo>
                    <a:lnTo>
                      <a:pt x="8" y="12"/>
                    </a:lnTo>
                    <a:lnTo>
                      <a:pt x="10" y="12"/>
                    </a:lnTo>
                    <a:lnTo>
                      <a:pt x="10" y="12"/>
                    </a:lnTo>
                    <a:lnTo>
                      <a:pt x="12" y="20"/>
                    </a:lnTo>
                    <a:lnTo>
                      <a:pt x="16" y="20"/>
                    </a:lnTo>
                    <a:lnTo>
                      <a:pt x="20" y="18"/>
                    </a:lnTo>
                    <a:lnTo>
                      <a:pt x="22" y="20"/>
                    </a:lnTo>
                    <a:lnTo>
                      <a:pt x="22" y="22"/>
                    </a:lnTo>
                    <a:lnTo>
                      <a:pt x="22" y="22"/>
                    </a:lnTo>
                    <a:lnTo>
                      <a:pt x="24" y="24"/>
                    </a:lnTo>
                    <a:lnTo>
                      <a:pt x="24" y="24"/>
                    </a:lnTo>
                    <a:lnTo>
                      <a:pt x="26" y="18"/>
                    </a:lnTo>
                    <a:lnTo>
                      <a:pt x="26" y="16"/>
                    </a:lnTo>
                    <a:lnTo>
                      <a:pt x="28" y="16"/>
                    </a:lnTo>
                    <a:lnTo>
                      <a:pt x="30" y="16"/>
                    </a:lnTo>
                    <a:lnTo>
                      <a:pt x="34" y="20"/>
                    </a:lnTo>
                    <a:lnTo>
                      <a:pt x="36" y="20"/>
                    </a:lnTo>
                    <a:lnTo>
                      <a:pt x="36" y="18"/>
                    </a:lnTo>
                    <a:lnTo>
                      <a:pt x="36" y="18"/>
                    </a:lnTo>
                    <a:lnTo>
                      <a:pt x="38" y="18"/>
                    </a:lnTo>
                    <a:lnTo>
                      <a:pt x="40" y="18"/>
                    </a:lnTo>
                    <a:lnTo>
                      <a:pt x="40" y="20"/>
                    </a:lnTo>
                    <a:lnTo>
                      <a:pt x="40" y="26"/>
                    </a:lnTo>
                    <a:lnTo>
                      <a:pt x="40" y="26"/>
                    </a:lnTo>
                    <a:lnTo>
                      <a:pt x="40" y="32"/>
                    </a:lnTo>
                    <a:lnTo>
                      <a:pt x="42" y="36"/>
                    </a:lnTo>
                    <a:lnTo>
                      <a:pt x="46" y="38"/>
                    </a:lnTo>
                    <a:lnTo>
                      <a:pt x="46" y="38"/>
                    </a:lnTo>
                    <a:lnTo>
                      <a:pt x="48" y="38"/>
                    </a:lnTo>
                    <a:lnTo>
                      <a:pt x="48" y="36"/>
                    </a:lnTo>
                    <a:lnTo>
                      <a:pt x="48" y="28"/>
                    </a:lnTo>
                    <a:lnTo>
                      <a:pt x="48" y="28"/>
                    </a:lnTo>
                    <a:lnTo>
                      <a:pt x="50" y="18"/>
                    </a:lnTo>
                    <a:lnTo>
                      <a:pt x="50" y="12"/>
                    </a:lnTo>
                    <a:lnTo>
                      <a:pt x="50" y="6"/>
                    </a:lnTo>
                    <a:lnTo>
                      <a:pt x="50" y="6"/>
                    </a:lnTo>
                    <a:lnTo>
                      <a:pt x="52" y="0"/>
                    </a:lnTo>
                    <a:lnTo>
                      <a:pt x="52" y="0"/>
                    </a:lnTo>
                    <a:lnTo>
                      <a:pt x="54" y="0"/>
                    </a:lnTo>
                    <a:lnTo>
                      <a:pt x="54" y="0"/>
                    </a:lnTo>
                    <a:lnTo>
                      <a:pt x="56" y="6"/>
                    </a:lnTo>
                    <a:lnTo>
                      <a:pt x="58" y="8"/>
                    </a:lnTo>
                    <a:lnTo>
                      <a:pt x="62" y="12"/>
                    </a:lnTo>
                    <a:lnTo>
                      <a:pt x="62" y="12"/>
                    </a:lnTo>
                    <a:lnTo>
                      <a:pt x="64" y="18"/>
                    </a:lnTo>
                    <a:lnTo>
                      <a:pt x="66" y="22"/>
                    </a:lnTo>
                    <a:lnTo>
                      <a:pt x="72" y="26"/>
                    </a:lnTo>
                    <a:lnTo>
                      <a:pt x="76" y="30"/>
                    </a:lnTo>
                    <a:lnTo>
                      <a:pt x="80" y="32"/>
                    </a:lnTo>
                    <a:lnTo>
                      <a:pt x="80" y="38"/>
                    </a:lnTo>
                    <a:lnTo>
                      <a:pt x="80" y="38"/>
                    </a:lnTo>
                    <a:lnTo>
                      <a:pt x="82" y="38"/>
                    </a:lnTo>
                    <a:lnTo>
                      <a:pt x="84" y="36"/>
                    </a:lnTo>
                    <a:lnTo>
                      <a:pt x="84" y="36"/>
                    </a:lnTo>
                    <a:lnTo>
                      <a:pt x="84" y="34"/>
                    </a:lnTo>
                    <a:lnTo>
                      <a:pt x="84" y="34"/>
                    </a:lnTo>
                    <a:lnTo>
                      <a:pt x="76" y="24"/>
                    </a:lnTo>
                    <a:lnTo>
                      <a:pt x="74" y="16"/>
                    </a:lnTo>
                    <a:lnTo>
                      <a:pt x="74" y="10"/>
                    </a:lnTo>
                    <a:lnTo>
                      <a:pt x="74" y="10"/>
                    </a:lnTo>
                    <a:lnTo>
                      <a:pt x="78" y="4"/>
                    </a:lnTo>
                    <a:lnTo>
                      <a:pt x="82" y="2"/>
                    </a:lnTo>
                    <a:lnTo>
                      <a:pt x="86" y="0"/>
                    </a:lnTo>
                    <a:lnTo>
                      <a:pt x="88" y="4"/>
                    </a:lnTo>
                    <a:lnTo>
                      <a:pt x="88" y="4"/>
                    </a:lnTo>
                    <a:lnTo>
                      <a:pt x="94" y="8"/>
                    </a:lnTo>
                    <a:lnTo>
                      <a:pt x="100" y="10"/>
                    </a:lnTo>
                    <a:lnTo>
                      <a:pt x="104" y="12"/>
                    </a:lnTo>
                    <a:lnTo>
                      <a:pt x="110" y="14"/>
                    </a:lnTo>
                    <a:lnTo>
                      <a:pt x="110" y="14"/>
                    </a:lnTo>
                    <a:lnTo>
                      <a:pt x="116" y="18"/>
                    </a:lnTo>
                    <a:lnTo>
                      <a:pt x="118" y="20"/>
                    </a:lnTo>
                    <a:lnTo>
                      <a:pt x="122" y="26"/>
                    </a:lnTo>
                    <a:lnTo>
                      <a:pt x="122" y="26"/>
                    </a:lnTo>
                    <a:lnTo>
                      <a:pt x="124" y="30"/>
                    </a:lnTo>
                    <a:lnTo>
                      <a:pt x="126" y="30"/>
                    </a:lnTo>
                    <a:lnTo>
                      <a:pt x="128" y="20"/>
                    </a:lnTo>
                    <a:lnTo>
                      <a:pt x="128" y="20"/>
                    </a:lnTo>
                    <a:lnTo>
                      <a:pt x="130" y="22"/>
                    </a:lnTo>
                    <a:lnTo>
                      <a:pt x="132" y="22"/>
                    </a:lnTo>
                    <a:lnTo>
                      <a:pt x="136" y="28"/>
                    </a:lnTo>
                    <a:lnTo>
                      <a:pt x="140" y="46"/>
                    </a:lnTo>
                    <a:lnTo>
                      <a:pt x="14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2" name="Freeform 1298">
                <a:extLst>
                  <a:ext uri="{FF2B5EF4-FFF2-40B4-BE49-F238E27FC236}">
                    <a16:creationId xmlns:a16="http://schemas.microsoft.com/office/drawing/2014/main" id="{CA8755DF-014D-AA31-BA93-931ED829507D}"/>
                  </a:ext>
                </a:extLst>
              </p:cNvPr>
              <p:cNvSpPr>
                <a:spLocks/>
              </p:cNvSpPr>
              <p:nvPr/>
            </p:nvSpPr>
            <p:spPr bwMode="auto">
              <a:xfrm>
                <a:off x="3136" y="2682"/>
                <a:ext cx="154" cy="63"/>
              </a:xfrm>
              <a:custGeom>
                <a:avLst/>
                <a:gdLst>
                  <a:gd name="T0" fmla="*/ 96 w 154"/>
                  <a:gd name="T1" fmla="*/ 51 h 63"/>
                  <a:gd name="T2" fmla="*/ 96 w 154"/>
                  <a:gd name="T3" fmla="*/ 61 h 63"/>
                  <a:gd name="T4" fmla="*/ 94 w 154"/>
                  <a:gd name="T5" fmla="*/ 63 h 63"/>
                  <a:gd name="T6" fmla="*/ 86 w 154"/>
                  <a:gd name="T7" fmla="*/ 51 h 63"/>
                  <a:gd name="T8" fmla="*/ 70 w 154"/>
                  <a:gd name="T9" fmla="*/ 53 h 63"/>
                  <a:gd name="T10" fmla="*/ 66 w 154"/>
                  <a:gd name="T11" fmla="*/ 63 h 63"/>
                  <a:gd name="T12" fmla="*/ 60 w 154"/>
                  <a:gd name="T13" fmla="*/ 57 h 63"/>
                  <a:gd name="T14" fmla="*/ 50 w 154"/>
                  <a:gd name="T15" fmla="*/ 43 h 63"/>
                  <a:gd name="T16" fmla="*/ 46 w 154"/>
                  <a:gd name="T17" fmla="*/ 35 h 63"/>
                  <a:gd name="T18" fmla="*/ 44 w 154"/>
                  <a:gd name="T19" fmla="*/ 45 h 63"/>
                  <a:gd name="T20" fmla="*/ 40 w 154"/>
                  <a:gd name="T21" fmla="*/ 57 h 63"/>
                  <a:gd name="T22" fmla="*/ 36 w 154"/>
                  <a:gd name="T23" fmla="*/ 53 h 63"/>
                  <a:gd name="T24" fmla="*/ 32 w 154"/>
                  <a:gd name="T25" fmla="*/ 51 h 63"/>
                  <a:gd name="T26" fmla="*/ 24 w 154"/>
                  <a:gd name="T27" fmla="*/ 57 h 63"/>
                  <a:gd name="T28" fmla="*/ 8 w 154"/>
                  <a:gd name="T29" fmla="*/ 45 h 63"/>
                  <a:gd name="T30" fmla="*/ 0 w 154"/>
                  <a:gd name="T31" fmla="*/ 41 h 63"/>
                  <a:gd name="T32" fmla="*/ 2 w 154"/>
                  <a:gd name="T33" fmla="*/ 35 h 63"/>
                  <a:gd name="T34" fmla="*/ 18 w 154"/>
                  <a:gd name="T35" fmla="*/ 31 h 63"/>
                  <a:gd name="T36" fmla="*/ 24 w 154"/>
                  <a:gd name="T37" fmla="*/ 21 h 63"/>
                  <a:gd name="T38" fmla="*/ 28 w 154"/>
                  <a:gd name="T39" fmla="*/ 25 h 63"/>
                  <a:gd name="T40" fmla="*/ 34 w 154"/>
                  <a:gd name="T41" fmla="*/ 23 h 63"/>
                  <a:gd name="T42" fmla="*/ 36 w 154"/>
                  <a:gd name="T43" fmla="*/ 21 h 63"/>
                  <a:gd name="T44" fmla="*/ 40 w 154"/>
                  <a:gd name="T45" fmla="*/ 29 h 63"/>
                  <a:gd name="T46" fmla="*/ 42 w 154"/>
                  <a:gd name="T47" fmla="*/ 17 h 63"/>
                  <a:gd name="T48" fmla="*/ 40 w 154"/>
                  <a:gd name="T49" fmla="*/ 6 h 63"/>
                  <a:gd name="T50" fmla="*/ 42 w 154"/>
                  <a:gd name="T51" fmla="*/ 0 h 63"/>
                  <a:gd name="T52" fmla="*/ 50 w 154"/>
                  <a:gd name="T53" fmla="*/ 6 h 63"/>
                  <a:gd name="T54" fmla="*/ 58 w 154"/>
                  <a:gd name="T55" fmla="*/ 13 h 63"/>
                  <a:gd name="T56" fmla="*/ 62 w 154"/>
                  <a:gd name="T57" fmla="*/ 29 h 63"/>
                  <a:gd name="T58" fmla="*/ 72 w 154"/>
                  <a:gd name="T59" fmla="*/ 39 h 63"/>
                  <a:gd name="T60" fmla="*/ 74 w 154"/>
                  <a:gd name="T61" fmla="*/ 39 h 63"/>
                  <a:gd name="T62" fmla="*/ 84 w 154"/>
                  <a:gd name="T63" fmla="*/ 19 h 63"/>
                  <a:gd name="T64" fmla="*/ 86 w 154"/>
                  <a:gd name="T65" fmla="*/ 0 h 63"/>
                  <a:gd name="T66" fmla="*/ 92 w 154"/>
                  <a:gd name="T67" fmla="*/ 6 h 63"/>
                  <a:gd name="T68" fmla="*/ 100 w 154"/>
                  <a:gd name="T69" fmla="*/ 10 h 63"/>
                  <a:gd name="T70" fmla="*/ 110 w 154"/>
                  <a:gd name="T71" fmla="*/ 15 h 63"/>
                  <a:gd name="T72" fmla="*/ 116 w 154"/>
                  <a:gd name="T73" fmla="*/ 23 h 63"/>
                  <a:gd name="T74" fmla="*/ 122 w 154"/>
                  <a:gd name="T75" fmla="*/ 19 h 63"/>
                  <a:gd name="T76" fmla="*/ 132 w 154"/>
                  <a:gd name="T77" fmla="*/ 19 h 63"/>
                  <a:gd name="T78" fmla="*/ 140 w 154"/>
                  <a:gd name="T79" fmla="*/ 8 h 63"/>
                  <a:gd name="T80" fmla="*/ 146 w 154"/>
                  <a:gd name="T81" fmla="*/ 19 h 63"/>
                  <a:gd name="T82" fmla="*/ 150 w 154"/>
                  <a:gd name="T83" fmla="*/ 35 h 63"/>
                  <a:gd name="T84" fmla="*/ 154 w 154"/>
                  <a:gd name="T85" fmla="*/ 47 h 63"/>
                  <a:gd name="T86" fmla="*/ 150 w 154"/>
                  <a:gd name="T87" fmla="*/ 53 h 63"/>
                  <a:gd name="T88" fmla="*/ 144 w 154"/>
                  <a:gd name="T89" fmla="*/ 45 h 63"/>
                  <a:gd name="T90" fmla="*/ 128 w 154"/>
                  <a:gd name="T91" fmla="*/ 35 h 63"/>
                  <a:gd name="T92" fmla="*/ 122 w 154"/>
                  <a:gd name="T93" fmla="*/ 39 h 63"/>
                  <a:gd name="T94" fmla="*/ 120 w 154"/>
                  <a:gd name="T95" fmla="*/ 49 h 63"/>
                  <a:gd name="T96" fmla="*/ 120 w 154"/>
                  <a:gd name="T97" fmla="*/ 63 h 63"/>
                  <a:gd name="T98" fmla="*/ 118 w 154"/>
                  <a:gd name="T99" fmla="*/ 63 h 63"/>
                  <a:gd name="T100" fmla="*/ 112 w 154"/>
                  <a:gd name="T101" fmla="*/ 51 h 63"/>
                  <a:gd name="T102" fmla="*/ 106 w 154"/>
                  <a:gd name="T103" fmla="*/ 45 h 63"/>
                  <a:gd name="T104" fmla="*/ 96 w 154"/>
                  <a:gd name="T105"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63">
                    <a:moveTo>
                      <a:pt x="96" y="45"/>
                    </a:moveTo>
                    <a:lnTo>
                      <a:pt x="96" y="45"/>
                    </a:lnTo>
                    <a:lnTo>
                      <a:pt x="96" y="51"/>
                    </a:lnTo>
                    <a:lnTo>
                      <a:pt x="96" y="55"/>
                    </a:lnTo>
                    <a:lnTo>
                      <a:pt x="98" y="57"/>
                    </a:lnTo>
                    <a:lnTo>
                      <a:pt x="96" y="61"/>
                    </a:lnTo>
                    <a:lnTo>
                      <a:pt x="96" y="61"/>
                    </a:lnTo>
                    <a:lnTo>
                      <a:pt x="96" y="63"/>
                    </a:lnTo>
                    <a:lnTo>
                      <a:pt x="94" y="63"/>
                    </a:lnTo>
                    <a:lnTo>
                      <a:pt x="92" y="59"/>
                    </a:lnTo>
                    <a:lnTo>
                      <a:pt x="92" y="59"/>
                    </a:lnTo>
                    <a:lnTo>
                      <a:pt x="86" y="51"/>
                    </a:lnTo>
                    <a:lnTo>
                      <a:pt x="82" y="47"/>
                    </a:lnTo>
                    <a:lnTo>
                      <a:pt x="76" y="47"/>
                    </a:lnTo>
                    <a:lnTo>
                      <a:pt x="70" y="53"/>
                    </a:lnTo>
                    <a:lnTo>
                      <a:pt x="70" y="53"/>
                    </a:lnTo>
                    <a:lnTo>
                      <a:pt x="68" y="61"/>
                    </a:lnTo>
                    <a:lnTo>
                      <a:pt x="66" y="63"/>
                    </a:lnTo>
                    <a:lnTo>
                      <a:pt x="64" y="63"/>
                    </a:lnTo>
                    <a:lnTo>
                      <a:pt x="64" y="63"/>
                    </a:lnTo>
                    <a:lnTo>
                      <a:pt x="60" y="57"/>
                    </a:lnTo>
                    <a:lnTo>
                      <a:pt x="56" y="55"/>
                    </a:lnTo>
                    <a:lnTo>
                      <a:pt x="52" y="51"/>
                    </a:lnTo>
                    <a:lnTo>
                      <a:pt x="50" y="43"/>
                    </a:lnTo>
                    <a:lnTo>
                      <a:pt x="50" y="43"/>
                    </a:lnTo>
                    <a:lnTo>
                      <a:pt x="48" y="37"/>
                    </a:lnTo>
                    <a:lnTo>
                      <a:pt x="46" y="35"/>
                    </a:lnTo>
                    <a:lnTo>
                      <a:pt x="46" y="35"/>
                    </a:lnTo>
                    <a:lnTo>
                      <a:pt x="44" y="39"/>
                    </a:lnTo>
                    <a:lnTo>
                      <a:pt x="44" y="45"/>
                    </a:lnTo>
                    <a:lnTo>
                      <a:pt x="44" y="45"/>
                    </a:lnTo>
                    <a:lnTo>
                      <a:pt x="42" y="53"/>
                    </a:lnTo>
                    <a:lnTo>
                      <a:pt x="40" y="57"/>
                    </a:lnTo>
                    <a:lnTo>
                      <a:pt x="38" y="55"/>
                    </a:lnTo>
                    <a:lnTo>
                      <a:pt x="36" y="53"/>
                    </a:lnTo>
                    <a:lnTo>
                      <a:pt x="36" y="53"/>
                    </a:lnTo>
                    <a:lnTo>
                      <a:pt x="34" y="51"/>
                    </a:lnTo>
                    <a:lnTo>
                      <a:pt x="32" y="49"/>
                    </a:lnTo>
                    <a:lnTo>
                      <a:pt x="32" y="51"/>
                    </a:lnTo>
                    <a:lnTo>
                      <a:pt x="32" y="51"/>
                    </a:lnTo>
                    <a:lnTo>
                      <a:pt x="28" y="55"/>
                    </a:lnTo>
                    <a:lnTo>
                      <a:pt x="24" y="57"/>
                    </a:lnTo>
                    <a:lnTo>
                      <a:pt x="20" y="55"/>
                    </a:lnTo>
                    <a:lnTo>
                      <a:pt x="16" y="53"/>
                    </a:lnTo>
                    <a:lnTo>
                      <a:pt x="8" y="45"/>
                    </a:lnTo>
                    <a:lnTo>
                      <a:pt x="4" y="43"/>
                    </a:lnTo>
                    <a:lnTo>
                      <a:pt x="0" y="41"/>
                    </a:lnTo>
                    <a:lnTo>
                      <a:pt x="0" y="41"/>
                    </a:lnTo>
                    <a:lnTo>
                      <a:pt x="0" y="35"/>
                    </a:lnTo>
                    <a:lnTo>
                      <a:pt x="2" y="35"/>
                    </a:lnTo>
                    <a:lnTo>
                      <a:pt x="2" y="35"/>
                    </a:lnTo>
                    <a:lnTo>
                      <a:pt x="8" y="37"/>
                    </a:lnTo>
                    <a:lnTo>
                      <a:pt x="12" y="37"/>
                    </a:lnTo>
                    <a:lnTo>
                      <a:pt x="18" y="31"/>
                    </a:lnTo>
                    <a:lnTo>
                      <a:pt x="22" y="23"/>
                    </a:lnTo>
                    <a:lnTo>
                      <a:pt x="22" y="23"/>
                    </a:lnTo>
                    <a:lnTo>
                      <a:pt x="24" y="21"/>
                    </a:lnTo>
                    <a:lnTo>
                      <a:pt x="26" y="21"/>
                    </a:lnTo>
                    <a:lnTo>
                      <a:pt x="28" y="25"/>
                    </a:lnTo>
                    <a:lnTo>
                      <a:pt x="28" y="25"/>
                    </a:lnTo>
                    <a:lnTo>
                      <a:pt x="32" y="29"/>
                    </a:lnTo>
                    <a:lnTo>
                      <a:pt x="32" y="27"/>
                    </a:lnTo>
                    <a:lnTo>
                      <a:pt x="34" y="23"/>
                    </a:lnTo>
                    <a:lnTo>
                      <a:pt x="34" y="23"/>
                    </a:lnTo>
                    <a:lnTo>
                      <a:pt x="36" y="21"/>
                    </a:lnTo>
                    <a:lnTo>
                      <a:pt x="36" y="21"/>
                    </a:lnTo>
                    <a:lnTo>
                      <a:pt x="36" y="21"/>
                    </a:lnTo>
                    <a:lnTo>
                      <a:pt x="38" y="29"/>
                    </a:lnTo>
                    <a:lnTo>
                      <a:pt x="40" y="29"/>
                    </a:lnTo>
                    <a:lnTo>
                      <a:pt x="42" y="27"/>
                    </a:lnTo>
                    <a:lnTo>
                      <a:pt x="42" y="27"/>
                    </a:lnTo>
                    <a:lnTo>
                      <a:pt x="42" y="17"/>
                    </a:lnTo>
                    <a:lnTo>
                      <a:pt x="40" y="8"/>
                    </a:lnTo>
                    <a:lnTo>
                      <a:pt x="40" y="8"/>
                    </a:lnTo>
                    <a:lnTo>
                      <a:pt x="40" y="6"/>
                    </a:lnTo>
                    <a:lnTo>
                      <a:pt x="40" y="2"/>
                    </a:lnTo>
                    <a:lnTo>
                      <a:pt x="40" y="2"/>
                    </a:lnTo>
                    <a:lnTo>
                      <a:pt x="42" y="0"/>
                    </a:lnTo>
                    <a:lnTo>
                      <a:pt x="44" y="0"/>
                    </a:lnTo>
                    <a:lnTo>
                      <a:pt x="50" y="6"/>
                    </a:lnTo>
                    <a:lnTo>
                      <a:pt x="50" y="6"/>
                    </a:lnTo>
                    <a:lnTo>
                      <a:pt x="52" y="8"/>
                    </a:lnTo>
                    <a:lnTo>
                      <a:pt x="54" y="8"/>
                    </a:lnTo>
                    <a:lnTo>
                      <a:pt x="58" y="13"/>
                    </a:lnTo>
                    <a:lnTo>
                      <a:pt x="60" y="23"/>
                    </a:lnTo>
                    <a:lnTo>
                      <a:pt x="60" y="23"/>
                    </a:lnTo>
                    <a:lnTo>
                      <a:pt x="62" y="29"/>
                    </a:lnTo>
                    <a:lnTo>
                      <a:pt x="64" y="31"/>
                    </a:lnTo>
                    <a:lnTo>
                      <a:pt x="68" y="33"/>
                    </a:lnTo>
                    <a:lnTo>
                      <a:pt x="72" y="39"/>
                    </a:lnTo>
                    <a:lnTo>
                      <a:pt x="72" y="39"/>
                    </a:lnTo>
                    <a:lnTo>
                      <a:pt x="74" y="39"/>
                    </a:lnTo>
                    <a:lnTo>
                      <a:pt x="74" y="39"/>
                    </a:lnTo>
                    <a:lnTo>
                      <a:pt x="78" y="33"/>
                    </a:lnTo>
                    <a:lnTo>
                      <a:pt x="82" y="25"/>
                    </a:lnTo>
                    <a:lnTo>
                      <a:pt x="84" y="19"/>
                    </a:lnTo>
                    <a:lnTo>
                      <a:pt x="84" y="19"/>
                    </a:lnTo>
                    <a:lnTo>
                      <a:pt x="86" y="6"/>
                    </a:lnTo>
                    <a:lnTo>
                      <a:pt x="86" y="0"/>
                    </a:lnTo>
                    <a:lnTo>
                      <a:pt x="88" y="0"/>
                    </a:lnTo>
                    <a:lnTo>
                      <a:pt x="90" y="2"/>
                    </a:lnTo>
                    <a:lnTo>
                      <a:pt x="92" y="6"/>
                    </a:lnTo>
                    <a:lnTo>
                      <a:pt x="92" y="6"/>
                    </a:lnTo>
                    <a:lnTo>
                      <a:pt x="96" y="10"/>
                    </a:lnTo>
                    <a:lnTo>
                      <a:pt x="100" y="10"/>
                    </a:lnTo>
                    <a:lnTo>
                      <a:pt x="100" y="10"/>
                    </a:lnTo>
                    <a:lnTo>
                      <a:pt x="108" y="13"/>
                    </a:lnTo>
                    <a:lnTo>
                      <a:pt x="110" y="15"/>
                    </a:lnTo>
                    <a:lnTo>
                      <a:pt x="114" y="19"/>
                    </a:lnTo>
                    <a:lnTo>
                      <a:pt x="114" y="19"/>
                    </a:lnTo>
                    <a:lnTo>
                      <a:pt x="116" y="23"/>
                    </a:lnTo>
                    <a:lnTo>
                      <a:pt x="120" y="21"/>
                    </a:lnTo>
                    <a:lnTo>
                      <a:pt x="120" y="21"/>
                    </a:lnTo>
                    <a:lnTo>
                      <a:pt x="122" y="19"/>
                    </a:lnTo>
                    <a:lnTo>
                      <a:pt x="124" y="19"/>
                    </a:lnTo>
                    <a:lnTo>
                      <a:pt x="130" y="19"/>
                    </a:lnTo>
                    <a:lnTo>
                      <a:pt x="132" y="19"/>
                    </a:lnTo>
                    <a:lnTo>
                      <a:pt x="134" y="19"/>
                    </a:lnTo>
                    <a:lnTo>
                      <a:pt x="138" y="15"/>
                    </a:lnTo>
                    <a:lnTo>
                      <a:pt x="140" y="8"/>
                    </a:lnTo>
                    <a:lnTo>
                      <a:pt x="140" y="8"/>
                    </a:lnTo>
                    <a:lnTo>
                      <a:pt x="144" y="15"/>
                    </a:lnTo>
                    <a:lnTo>
                      <a:pt x="146" y="19"/>
                    </a:lnTo>
                    <a:lnTo>
                      <a:pt x="148" y="25"/>
                    </a:lnTo>
                    <a:lnTo>
                      <a:pt x="148" y="25"/>
                    </a:lnTo>
                    <a:lnTo>
                      <a:pt x="150" y="35"/>
                    </a:lnTo>
                    <a:lnTo>
                      <a:pt x="150" y="35"/>
                    </a:lnTo>
                    <a:lnTo>
                      <a:pt x="152" y="43"/>
                    </a:lnTo>
                    <a:lnTo>
                      <a:pt x="154" y="47"/>
                    </a:lnTo>
                    <a:lnTo>
                      <a:pt x="152" y="51"/>
                    </a:lnTo>
                    <a:lnTo>
                      <a:pt x="152" y="51"/>
                    </a:lnTo>
                    <a:lnTo>
                      <a:pt x="150" y="53"/>
                    </a:lnTo>
                    <a:lnTo>
                      <a:pt x="148" y="53"/>
                    </a:lnTo>
                    <a:lnTo>
                      <a:pt x="144" y="45"/>
                    </a:lnTo>
                    <a:lnTo>
                      <a:pt x="144" y="45"/>
                    </a:lnTo>
                    <a:lnTo>
                      <a:pt x="140" y="39"/>
                    </a:lnTo>
                    <a:lnTo>
                      <a:pt x="134" y="35"/>
                    </a:lnTo>
                    <a:lnTo>
                      <a:pt x="128" y="35"/>
                    </a:lnTo>
                    <a:lnTo>
                      <a:pt x="124" y="37"/>
                    </a:lnTo>
                    <a:lnTo>
                      <a:pt x="122" y="39"/>
                    </a:lnTo>
                    <a:lnTo>
                      <a:pt x="122" y="39"/>
                    </a:lnTo>
                    <a:lnTo>
                      <a:pt x="120" y="43"/>
                    </a:lnTo>
                    <a:lnTo>
                      <a:pt x="120" y="49"/>
                    </a:lnTo>
                    <a:lnTo>
                      <a:pt x="120" y="49"/>
                    </a:lnTo>
                    <a:lnTo>
                      <a:pt x="122" y="57"/>
                    </a:lnTo>
                    <a:lnTo>
                      <a:pt x="122" y="59"/>
                    </a:lnTo>
                    <a:lnTo>
                      <a:pt x="120" y="63"/>
                    </a:lnTo>
                    <a:lnTo>
                      <a:pt x="120" y="63"/>
                    </a:lnTo>
                    <a:lnTo>
                      <a:pt x="118" y="63"/>
                    </a:lnTo>
                    <a:lnTo>
                      <a:pt x="118" y="63"/>
                    </a:lnTo>
                    <a:lnTo>
                      <a:pt x="114" y="59"/>
                    </a:lnTo>
                    <a:lnTo>
                      <a:pt x="114" y="59"/>
                    </a:lnTo>
                    <a:lnTo>
                      <a:pt x="112" y="51"/>
                    </a:lnTo>
                    <a:lnTo>
                      <a:pt x="110" y="47"/>
                    </a:lnTo>
                    <a:lnTo>
                      <a:pt x="108" y="47"/>
                    </a:lnTo>
                    <a:lnTo>
                      <a:pt x="106" y="45"/>
                    </a:lnTo>
                    <a:lnTo>
                      <a:pt x="100" y="47"/>
                    </a:lnTo>
                    <a:lnTo>
                      <a:pt x="98" y="47"/>
                    </a:lnTo>
                    <a:lnTo>
                      <a:pt x="96" y="45"/>
                    </a:lnTo>
                    <a:lnTo>
                      <a:pt x="9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3" name="Freeform 1299">
                <a:extLst>
                  <a:ext uri="{FF2B5EF4-FFF2-40B4-BE49-F238E27FC236}">
                    <a16:creationId xmlns:a16="http://schemas.microsoft.com/office/drawing/2014/main" id="{0BA021E6-4F12-C877-D734-0BD5FEEAF287}"/>
                  </a:ext>
                </a:extLst>
              </p:cNvPr>
              <p:cNvSpPr>
                <a:spLocks/>
              </p:cNvSpPr>
              <p:nvPr/>
            </p:nvSpPr>
            <p:spPr bwMode="auto">
              <a:xfrm>
                <a:off x="2328" y="1874"/>
                <a:ext cx="134" cy="60"/>
              </a:xfrm>
              <a:custGeom>
                <a:avLst/>
                <a:gdLst>
                  <a:gd name="T0" fmla="*/ 2 w 134"/>
                  <a:gd name="T1" fmla="*/ 18 h 60"/>
                  <a:gd name="T2" fmla="*/ 8 w 134"/>
                  <a:gd name="T3" fmla="*/ 0 h 60"/>
                  <a:gd name="T4" fmla="*/ 12 w 134"/>
                  <a:gd name="T5" fmla="*/ 4 h 60"/>
                  <a:gd name="T6" fmla="*/ 20 w 134"/>
                  <a:gd name="T7" fmla="*/ 12 h 60"/>
                  <a:gd name="T8" fmla="*/ 26 w 134"/>
                  <a:gd name="T9" fmla="*/ 10 h 60"/>
                  <a:gd name="T10" fmla="*/ 30 w 134"/>
                  <a:gd name="T11" fmla="*/ 16 h 60"/>
                  <a:gd name="T12" fmla="*/ 34 w 134"/>
                  <a:gd name="T13" fmla="*/ 24 h 60"/>
                  <a:gd name="T14" fmla="*/ 40 w 134"/>
                  <a:gd name="T15" fmla="*/ 24 h 60"/>
                  <a:gd name="T16" fmla="*/ 42 w 134"/>
                  <a:gd name="T17" fmla="*/ 10 h 60"/>
                  <a:gd name="T18" fmla="*/ 46 w 134"/>
                  <a:gd name="T19" fmla="*/ 8 h 60"/>
                  <a:gd name="T20" fmla="*/ 58 w 134"/>
                  <a:gd name="T21" fmla="*/ 16 h 60"/>
                  <a:gd name="T22" fmla="*/ 70 w 134"/>
                  <a:gd name="T23" fmla="*/ 12 h 60"/>
                  <a:gd name="T24" fmla="*/ 80 w 134"/>
                  <a:gd name="T25" fmla="*/ 20 h 60"/>
                  <a:gd name="T26" fmla="*/ 84 w 134"/>
                  <a:gd name="T27" fmla="*/ 38 h 60"/>
                  <a:gd name="T28" fmla="*/ 90 w 134"/>
                  <a:gd name="T29" fmla="*/ 28 h 60"/>
                  <a:gd name="T30" fmla="*/ 94 w 134"/>
                  <a:gd name="T31" fmla="*/ 34 h 60"/>
                  <a:gd name="T32" fmla="*/ 96 w 134"/>
                  <a:gd name="T33" fmla="*/ 34 h 60"/>
                  <a:gd name="T34" fmla="*/ 94 w 134"/>
                  <a:gd name="T35" fmla="*/ 16 h 60"/>
                  <a:gd name="T36" fmla="*/ 102 w 134"/>
                  <a:gd name="T37" fmla="*/ 16 h 60"/>
                  <a:gd name="T38" fmla="*/ 110 w 134"/>
                  <a:gd name="T39" fmla="*/ 24 h 60"/>
                  <a:gd name="T40" fmla="*/ 116 w 134"/>
                  <a:gd name="T41" fmla="*/ 20 h 60"/>
                  <a:gd name="T42" fmla="*/ 120 w 134"/>
                  <a:gd name="T43" fmla="*/ 16 h 60"/>
                  <a:gd name="T44" fmla="*/ 128 w 134"/>
                  <a:gd name="T45" fmla="*/ 26 h 60"/>
                  <a:gd name="T46" fmla="*/ 134 w 134"/>
                  <a:gd name="T47" fmla="*/ 28 h 60"/>
                  <a:gd name="T48" fmla="*/ 132 w 134"/>
                  <a:gd name="T49" fmla="*/ 46 h 60"/>
                  <a:gd name="T50" fmla="*/ 130 w 134"/>
                  <a:gd name="T51" fmla="*/ 54 h 60"/>
                  <a:gd name="T52" fmla="*/ 126 w 134"/>
                  <a:gd name="T53" fmla="*/ 46 h 60"/>
                  <a:gd name="T54" fmla="*/ 122 w 134"/>
                  <a:gd name="T55" fmla="*/ 24 h 60"/>
                  <a:gd name="T56" fmla="*/ 118 w 134"/>
                  <a:gd name="T57" fmla="*/ 42 h 60"/>
                  <a:gd name="T58" fmla="*/ 112 w 134"/>
                  <a:gd name="T59" fmla="*/ 42 h 60"/>
                  <a:gd name="T60" fmla="*/ 104 w 134"/>
                  <a:gd name="T61" fmla="*/ 48 h 60"/>
                  <a:gd name="T62" fmla="*/ 96 w 134"/>
                  <a:gd name="T63" fmla="*/ 56 h 60"/>
                  <a:gd name="T64" fmla="*/ 88 w 134"/>
                  <a:gd name="T65" fmla="*/ 58 h 60"/>
                  <a:gd name="T66" fmla="*/ 86 w 134"/>
                  <a:gd name="T67" fmla="*/ 56 h 60"/>
                  <a:gd name="T68" fmla="*/ 74 w 134"/>
                  <a:gd name="T69" fmla="*/ 50 h 60"/>
                  <a:gd name="T70" fmla="*/ 72 w 134"/>
                  <a:gd name="T71" fmla="*/ 46 h 60"/>
                  <a:gd name="T72" fmla="*/ 68 w 134"/>
                  <a:gd name="T73" fmla="*/ 48 h 60"/>
                  <a:gd name="T74" fmla="*/ 60 w 134"/>
                  <a:gd name="T75" fmla="*/ 60 h 60"/>
                  <a:gd name="T76" fmla="*/ 50 w 134"/>
                  <a:gd name="T77" fmla="*/ 56 h 60"/>
                  <a:gd name="T78" fmla="*/ 30 w 134"/>
                  <a:gd name="T79" fmla="*/ 54 h 60"/>
                  <a:gd name="T80" fmla="*/ 18 w 134"/>
                  <a:gd name="T81" fmla="*/ 54 h 60"/>
                  <a:gd name="T82" fmla="*/ 16 w 134"/>
                  <a:gd name="T83" fmla="*/ 46 h 60"/>
                  <a:gd name="T84" fmla="*/ 10 w 134"/>
                  <a:gd name="T85" fmla="*/ 44 h 60"/>
                  <a:gd name="T86" fmla="*/ 4 w 134"/>
                  <a:gd name="T87" fmla="*/ 30 h 60"/>
                  <a:gd name="T88" fmla="*/ 2 w 134"/>
                  <a:gd name="T89" fmla="*/ 2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 h="60">
                    <a:moveTo>
                      <a:pt x="0" y="24"/>
                    </a:moveTo>
                    <a:lnTo>
                      <a:pt x="0" y="24"/>
                    </a:lnTo>
                    <a:lnTo>
                      <a:pt x="2" y="18"/>
                    </a:lnTo>
                    <a:lnTo>
                      <a:pt x="6" y="14"/>
                    </a:lnTo>
                    <a:lnTo>
                      <a:pt x="8" y="8"/>
                    </a:lnTo>
                    <a:lnTo>
                      <a:pt x="8" y="0"/>
                    </a:lnTo>
                    <a:lnTo>
                      <a:pt x="8" y="0"/>
                    </a:lnTo>
                    <a:lnTo>
                      <a:pt x="10" y="0"/>
                    </a:lnTo>
                    <a:lnTo>
                      <a:pt x="12" y="4"/>
                    </a:lnTo>
                    <a:lnTo>
                      <a:pt x="12" y="4"/>
                    </a:lnTo>
                    <a:lnTo>
                      <a:pt x="16" y="8"/>
                    </a:lnTo>
                    <a:lnTo>
                      <a:pt x="20" y="12"/>
                    </a:lnTo>
                    <a:lnTo>
                      <a:pt x="22" y="14"/>
                    </a:lnTo>
                    <a:lnTo>
                      <a:pt x="26" y="10"/>
                    </a:lnTo>
                    <a:lnTo>
                      <a:pt x="26" y="10"/>
                    </a:lnTo>
                    <a:lnTo>
                      <a:pt x="28" y="10"/>
                    </a:lnTo>
                    <a:lnTo>
                      <a:pt x="28" y="10"/>
                    </a:lnTo>
                    <a:lnTo>
                      <a:pt x="30" y="16"/>
                    </a:lnTo>
                    <a:lnTo>
                      <a:pt x="30" y="16"/>
                    </a:lnTo>
                    <a:lnTo>
                      <a:pt x="32" y="22"/>
                    </a:lnTo>
                    <a:lnTo>
                      <a:pt x="34" y="24"/>
                    </a:lnTo>
                    <a:lnTo>
                      <a:pt x="38" y="24"/>
                    </a:lnTo>
                    <a:lnTo>
                      <a:pt x="38" y="24"/>
                    </a:lnTo>
                    <a:lnTo>
                      <a:pt x="40" y="24"/>
                    </a:lnTo>
                    <a:lnTo>
                      <a:pt x="42" y="20"/>
                    </a:lnTo>
                    <a:lnTo>
                      <a:pt x="42" y="10"/>
                    </a:lnTo>
                    <a:lnTo>
                      <a:pt x="42" y="10"/>
                    </a:lnTo>
                    <a:lnTo>
                      <a:pt x="42" y="6"/>
                    </a:lnTo>
                    <a:lnTo>
                      <a:pt x="42" y="4"/>
                    </a:lnTo>
                    <a:lnTo>
                      <a:pt x="46" y="8"/>
                    </a:lnTo>
                    <a:lnTo>
                      <a:pt x="46" y="8"/>
                    </a:lnTo>
                    <a:lnTo>
                      <a:pt x="52" y="14"/>
                    </a:lnTo>
                    <a:lnTo>
                      <a:pt x="58" y="16"/>
                    </a:lnTo>
                    <a:lnTo>
                      <a:pt x="64" y="14"/>
                    </a:lnTo>
                    <a:lnTo>
                      <a:pt x="70" y="12"/>
                    </a:lnTo>
                    <a:lnTo>
                      <a:pt x="70" y="12"/>
                    </a:lnTo>
                    <a:lnTo>
                      <a:pt x="72" y="12"/>
                    </a:lnTo>
                    <a:lnTo>
                      <a:pt x="76" y="14"/>
                    </a:lnTo>
                    <a:lnTo>
                      <a:pt x="80" y="20"/>
                    </a:lnTo>
                    <a:lnTo>
                      <a:pt x="82" y="28"/>
                    </a:lnTo>
                    <a:lnTo>
                      <a:pt x="82" y="28"/>
                    </a:lnTo>
                    <a:lnTo>
                      <a:pt x="84" y="38"/>
                    </a:lnTo>
                    <a:lnTo>
                      <a:pt x="88" y="30"/>
                    </a:lnTo>
                    <a:lnTo>
                      <a:pt x="88" y="30"/>
                    </a:lnTo>
                    <a:lnTo>
                      <a:pt x="90" y="28"/>
                    </a:lnTo>
                    <a:lnTo>
                      <a:pt x="90" y="30"/>
                    </a:lnTo>
                    <a:lnTo>
                      <a:pt x="90" y="30"/>
                    </a:lnTo>
                    <a:lnTo>
                      <a:pt x="94" y="34"/>
                    </a:lnTo>
                    <a:lnTo>
                      <a:pt x="94" y="34"/>
                    </a:lnTo>
                    <a:lnTo>
                      <a:pt x="96" y="34"/>
                    </a:lnTo>
                    <a:lnTo>
                      <a:pt x="96" y="34"/>
                    </a:lnTo>
                    <a:lnTo>
                      <a:pt x="96" y="24"/>
                    </a:lnTo>
                    <a:lnTo>
                      <a:pt x="94" y="16"/>
                    </a:lnTo>
                    <a:lnTo>
                      <a:pt x="94" y="16"/>
                    </a:lnTo>
                    <a:lnTo>
                      <a:pt x="96" y="14"/>
                    </a:lnTo>
                    <a:lnTo>
                      <a:pt x="98" y="14"/>
                    </a:lnTo>
                    <a:lnTo>
                      <a:pt x="102" y="16"/>
                    </a:lnTo>
                    <a:lnTo>
                      <a:pt x="106" y="22"/>
                    </a:lnTo>
                    <a:lnTo>
                      <a:pt x="110" y="24"/>
                    </a:lnTo>
                    <a:lnTo>
                      <a:pt x="110" y="24"/>
                    </a:lnTo>
                    <a:lnTo>
                      <a:pt x="112" y="24"/>
                    </a:lnTo>
                    <a:lnTo>
                      <a:pt x="114" y="24"/>
                    </a:lnTo>
                    <a:lnTo>
                      <a:pt x="116" y="20"/>
                    </a:lnTo>
                    <a:lnTo>
                      <a:pt x="116" y="16"/>
                    </a:lnTo>
                    <a:lnTo>
                      <a:pt x="118" y="16"/>
                    </a:lnTo>
                    <a:lnTo>
                      <a:pt x="120" y="16"/>
                    </a:lnTo>
                    <a:lnTo>
                      <a:pt x="120" y="16"/>
                    </a:lnTo>
                    <a:lnTo>
                      <a:pt x="124" y="24"/>
                    </a:lnTo>
                    <a:lnTo>
                      <a:pt x="128" y="26"/>
                    </a:lnTo>
                    <a:lnTo>
                      <a:pt x="132" y="26"/>
                    </a:lnTo>
                    <a:lnTo>
                      <a:pt x="132" y="26"/>
                    </a:lnTo>
                    <a:lnTo>
                      <a:pt x="134" y="28"/>
                    </a:lnTo>
                    <a:lnTo>
                      <a:pt x="134" y="34"/>
                    </a:lnTo>
                    <a:lnTo>
                      <a:pt x="134" y="34"/>
                    </a:lnTo>
                    <a:lnTo>
                      <a:pt x="132" y="46"/>
                    </a:lnTo>
                    <a:lnTo>
                      <a:pt x="132" y="50"/>
                    </a:lnTo>
                    <a:lnTo>
                      <a:pt x="130" y="54"/>
                    </a:lnTo>
                    <a:lnTo>
                      <a:pt x="130" y="54"/>
                    </a:lnTo>
                    <a:lnTo>
                      <a:pt x="128" y="54"/>
                    </a:lnTo>
                    <a:lnTo>
                      <a:pt x="128" y="52"/>
                    </a:lnTo>
                    <a:lnTo>
                      <a:pt x="126" y="46"/>
                    </a:lnTo>
                    <a:lnTo>
                      <a:pt x="126" y="46"/>
                    </a:lnTo>
                    <a:lnTo>
                      <a:pt x="124" y="36"/>
                    </a:lnTo>
                    <a:lnTo>
                      <a:pt x="122" y="24"/>
                    </a:lnTo>
                    <a:lnTo>
                      <a:pt x="122" y="24"/>
                    </a:lnTo>
                    <a:lnTo>
                      <a:pt x="120" y="36"/>
                    </a:lnTo>
                    <a:lnTo>
                      <a:pt x="118" y="42"/>
                    </a:lnTo>
                    <a:lnTo>
                      <a:pt x="116" y="44"/>
                    </a:lnTo>
                    <a:lnTo>
                      <a:pt x="112" y="42"/>
                    </a:lnTo>
                    <a:lnTo>
                      <a:pt x="112" y="42"/>
                    </a:lnTo>
                    <a:lnTo>
                      <a:pt x="108" y="42"/>
                    </a:lnTo>
                    <a:lnTo>
                      <a:pt x="106" y="42"/>
                    </a:lnTo>
                    <a:lnTo>
                      <a:pt x="104" y="48"/>
                    </a:lnTo>
                    <a:lnTo>
                      <a:pt x="106" y="58"/>
                    </a:lnTo>
                    <a:lnTo>
                      <a:pt x="106" y="58"/>
                    </a:lnTo>
                    <a:lnTo>
                      <a:pt x="96" y="56"/>
                    </a:lnTo>
                    <a:lnTo>
                      <a:pt x="92" y="56"/>
                    </a:lnTo>
                    <a:lnTo>
                      <a:pt x="88" y="58"/>
                    </a:lnTo>
                    <a:lnTo>
                      <a:pt x="88" y="58"/>
                    </a:lnTo>
                    <a:lnTo>
                      <a:pt x="86" y="58"/>
                    </a:lnTo>
                    <a:lnTo>
                      <a:pt x="86" y="56"/>
                    </a:lnTo>
                    <a:lnTo>
                      <a:pt x="86" y="56"/>
                    </a:lnTo>
                    <a:lnTo>
                      <a:pt x="82" y="50"/>
                    </a:lnTo>
                    <a:lnTo>
                      <a:pt x="78" y="50"/>
                    </a:lnTo>
                    <a:lnTo>
                      <a:pt x="74" y="50"/>
                    </a:lnTo>
                    <a:lnTo>
                      <a:pt x="74" y="48"/>
                    </a:lnTo>
                    <a:lnTo>
                      <a:pt x="72" y="46"/>
                    </a:lnTo>
                    <a:lnTo>
                      <a:pt x="72" y="46"/>
                    </a:lnTo>
                    <a:lnTo>
                      <a:pt x="70" y="44"/>
                    </a:lnTo>
                    <a:lnTo>
                      <a:pt x="68" y="48"/>
                    </a:lnTo>
                    <a:lnTo>
                      <a:pt x="68" y="48"/>
                    </a:lnTo>
                    <a:lnTo>
                      <a:pt x="64" y="58"/>
                    </a:lnTo>
                    <a:lnTo>
                      <a:pt x="62" y="60"/>
                    </a:lnTo>
                    <a:lnTo>
                      <a:pt x="60" y="60"/>
                    </a:lnTo>
                    <a:lnTo>
                      <a:pt x="56" y="58"/>
                    </a:lnTo>
                    <a:lnTo>
                      <a:pt x="50" y="56"/>
                    </a:lnTo>
                    <a:lnTo>
                      <a:pt x="50" y="56"/>
                    </a:lnTo>
                    <a:lnTo>
                      <a:pt x="44" y="58"/>
                    </a:lnTo>
                    <a:lnTo>
                      <a:pt x="36" y="56"/>
                    </a:lnTo>
                    <a:lnTo>
                      <a:pt x="30" y="54"/>
                    </a:lnTo>
                    <a:lnTo>
                      <a:pt x="22" y="54"/>
                    </a:lnTo>
                    <a:lnTo>
                      <a:pt x="22" y="54"/>
                    </a:lnTo>
                    <a:lnTo>
                      <a:pt x="18" y="54"/>
                    </a:lnTo>
                    <a:lnTo>
                      <a:pt x="16" y="48"/>
                    </a:lnTo>
                    <a:lnTo>
                      <a:pt x="16" y="48"/>
                    </a:lnTo>
                    <a:lnTo>
                      <a:pt x="16" y="46"/>
                    </a:lnTo>
                    <a:lnTo>
                      <a:pt x="14" y="44"/>
                    </a:lnTo>
                    <a:lnTo>
                      <a:pt x="14" y="44"/>
                    </a:lnTo>
                    <a:lnTo>
                      <a:pt x="10" y="44"/>
                    </a:lnTo>
                    <a:lnTo>
                      <a:pt x="8" y="42"/>
                    </a:lnTo>
                    <a:lnTo>
                      <a:pt x="6" y="38"/>
                    </a:lnTo>
                    <a:lnTo>
                      <a:pt x="4" y="30"/>
                    </a:lnTo>
                    <a:lnTo>
                      <a:pt x="4" y="30"/>
                    </a:lnTo>
                    <a:lnTo>
                      <a:pt x="4" y="28"/>
                    </a:lnTo>
                    <a:lnTo>
                      <a:pt x="2" y="26"/>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4" name="Freeform 1300">
                <a:extLst>
                  <a:ext uri="{FF2B5EF4-FFF2-40B4-BE49-F238E27FC236}">
                    <a16:creationId xmlns:a16="http://schemas.microsoft.com/office/drawing/2014/main" id="{A2C15E94-6F95-69F8-2D2D-0D6714CCE3EA}"/>
                  </a:ext>
                </a:extLst>
              </p:cNvPr>
              <p:cNvSpPr>
                <a:spLocks/>
              </p:cNvSpPr>
              <p:nvPr/>
            </p:nvSpPr>
            <p:spPr bwMode="auto">
              <a:xfrm>
                <a:off x="4944" y="2682"/>
                <a:ext cx="132" cy="65"/>
              </a:xfrm>
              <a:custGeom>
                <a:avLst/>
                <a:gdLst>
                  <a:gd name="T0" fmla="*/ 124 w 132"/>
                  <a:gd name="T1" fmla="*/ 47 h 65"/>
                  <a:gd name="T2" fmla="*/ 120 w 132"/>
                  <a:gd name="T3" fmla="*/ 45 h 65"/>
                  <a:gd name="T4" fmla="*/ 118 w 132"/>
                  <a:gd name="T5" fmla="*/ 45 h 65"/>
                  <a:gd name="T6" fmla="*/ 102 w 132"/>
                  <a:gd name="T7" fmla="*/ 49 h 65"/>
                  <a:gd name="T8" fmla="*/ 96 w 132"/>
                  <a:gd name="T9" fmla="*/ 49 h 65"/>
                  <a:gd name="T10" fmla="*/ 94 w 132"/>
                  <a:gd name="T11" fmla="*/ 61 h 65"/>
                  <a:gd name="T12" fmla="*/ 90 w 132"/>
                  <a:gd name="T13" fmla="*/ 57 h 65"/>
                  <a:gd name="T14" fmla="*/ 84 w 132"/>
                  <a:gd name="T15" fmla="*/ 47 h 65"/>
                  <a:gd name="T16" fmla="*/ 76 w 132"/>
                  <a:gd name="T17" fmla="*/ 53 h 65"/>
                  <a:gd name="T18" fmla="*/ 72 w 132"/>
                  <a:gd name="T19" fmla="*/ 53 h 65"/>
                  <a:gd name="T20" fmla="*/ 58 w 132"/>
                  <a:gd name="T21" fmla="*/ 53 h 65"/>
                  <a:gd name="T22" fmla="*/ 50 w 132"/>
                  <a:gd name="T23" fmla="*/ 45 h 65"/>
                  <a:gd name="T24" fmla="*/ 46 w 132"/>
                  <a:gd name="T25" fmla="*/ 41 h 65"/>
                  <a:gd name="T26" fmla="*/ 38 w 132"/>
                  <a:gd name="T27" fmla="*/ 47 h 65"/>
                  <a:gd name="T28" fmla="*/ 28 w 132"/>
                  <a:gd name="T29" fmla="*/ 51 h 65"/>
                  <a:gd name="T30" fmla="*/ 20 w 132"/>
                  <a:gd name="T31" fmla="*/ 49 h 65"/>
                  <a:gd name="T32" fmla="*/ 18 w 132"/>
                  <a:gd name="T33" fmla="*/ 45 h 65"/>
                  <a:gd name="T34" fmla="*/ 14 w 132"/>
                  <a:gd name="T35" fmla="*/ 45 h 65"/>
                  <a:gd name="T36" fmla="*/ 4 w 132"/>
                  <a:gd name="T37" fmla="*/ 19 h 65"/>
                  <a:gd name="T38" fmla="*/ 4 w 132"/>
                  <a:gd name="T39" fmla="*/ 8 h 65"/>
                  <a:gd name="T40" fmla="*/ 16 w 132"/>
                  <a:gd name="T41" fmla="*/ 17 h 65"/>
                  <a:gd name="T42" fmla="*/ 20 w 132"/>
                  <a:gd name="T43" fmla="*/ 19 h 65"/>
                  <a:gd name="T44" fmla="*/ 20 w 132"/>
                  <a:gd name="T45" fmla="*/ 10 h 65"/>
                  <a:gd name="T46" fmla="*/ 18 w 132"/>
                  <a:gd name="T47" fmla="*/ 0 h 65"/>
                  <a:gd name="T48" fmla="*/ 22 w 132"/>
                  <a:gd name="T49" fmla="*/ 6 h 65"/>
                  <a:gd name="T50" fmla="*/ 26 w 132"/>
                  <a:gd name="T51" fmla="*/ 29 h 65"/>
                  <a:gd name="T52" fmla="*/ 30 w 132"/>
                  <a:gd name="T53" fmla="*/ 33 h 65"/>
                  <a:gd name="T54" fmla="*/ 36 w 132"/>
                  <a:gd name="T55" fmla="*/ 19 h 65"/>
                  <a:gd name="T56" fmla="*/ 38 w 132"/>
                  <a:gd name="T57" fmla="*/ 6 h 65"/>
                  <a:gd name="T58" fmla="*/ 46 w 132"/>
                  <a:gd name="T59" fmla="*/ 8 h 65"/>
                  <a:gd name="T60" fmla="*/ 58 w 132"/>
                  <a:gd name="T61" fmla="*/ 17 h 65"/>
                  <a:gd name="T62" fmla="*/ 68 w 132"/>
                  <a:gd name="T63" fmla="*/ 31 h 65"/>
                  <a:gd name="T64" fmla="*/ 58 w 132"/>
                  <a:gd name="T65" fmla="*/ 29 h 65"/>
                  <a:gd name="T66" fmla="*/ 54 w 132"/>
                  <a:gd name="T67" fmla="*/ 27 h 65"/>
                  <a:gd name="T68" fmla="*/ 50 w 132"/>
                  <a:gd name="T69" fmla="*/ 31 h 65"/>
                  <a:gd name="T70" fmla="*/ 50 w 132"/>
                  <a:gd name="T71" fmla="*/ 31 h 65"/>
                  <a:gd name="T72" fmla="*/ 56 w 132"/>
                  <a:gd name="T73" fmla="*/ 35 h 65"/>
                  <a:gd name="T74" fmla="*/ 62 w 132"/>
                  <a:gd name="T75" fmla="*/ 39 h 65"/>
                  <a:gd name="T76" fmla="*/ 68 w 132"/>
                  <a:gd name="T77" fmla="*/ 31 h 65"/>
                  <a:gd name="T78" fmla="*/ 72 w 132"/>
                  <a:gd name="T79" fmla="*/ 25 h 65"/>
                  <a:gd name="T80" fmla="*/ 72 w 132"/>
                  <a:gd name="T81" fmla="*/ 6 h 65"/>
                  <a:gd name="T82" fmla="*/ 74 w 132"/>
                  <a:gd name="T83" fmla="*/ 0 h 65"/>
                  <a:gd name="T84" fmla="*/ 80 w 132"/>
                  <a:gd name="T85" fmla="*/ 8 h 65"/>
                  <a:gd name="T86" fmla="*/ 84 w 132"/>
                  <a:gd name="T87" fmla="*/ 19 h 65"/>
                  <a:gd name="T88" fmla="*/ 88 w 132"/>
                  <a:gd name="T89" fmla="*/ 15 h 65"/>
                  <a:gd name="T90" fmla="*/ 92 w 132"/>
                  <a:gd name="T91" fmla="*/ 23 h 65"/>
                  <a:gd name="T92" fmla="*/ 92 w 132"/>
                  <a:gd name="T93" fmla="*/ 33 h 65"/>
                  <a:gd name="T94" fmla="*/ 88 w 132"/>
                  <a:gd name="T95" fmla="*/ 33 h 65"/>
                  <a:gd name="T96" fmla="*/ 90 w 132"/>
                  <a:gd name="T97" fmla="*/ 39 h 65"/>
                  <a:gd name="T98" fmla="*/ 94 w 132"/>
                  <a:gd name="T99" fmla="*/ 41 h 65"/>
                  <a:gd name="T100" fmla="*/ 96 w 132"/>
                  <a:gd name="T101" fmla="*/ 29 h 65"/>
                  <a:gd name="T102" fmla="*/ 100 w 132"/>
                  <a:gd name="T103" fmla="*/ 19 h 65"/>
                  <a:gd name="T104" fmla="*/ 108 w 132"/>
                  <a:gd name="T105" fmla="*/ 23 h 65"/>
                  <a:gd name="T106" fmla="*/ 110 w 132"/>
                  <a:gd name="T107" fmla="*/ 13 h 65"/>
                  <a:gd name="T108" fmla="*/ 116 w 132"/>
                  <a:gd name="T109" fmla="*/ 19 h 65"/>
                  <a:gd name="T110" fmla="*/ 126 w 132"/>
                  <a:gd name="T111" fmla="*/ 10 h 65"/>
                  <a:gd name="T112" fmla="*/ 132 w 132"/>
                  <a:gd name="T113" fmla="*/ 19 h 65"/>
                  <a:gd name="T114" fmla="*/ 128 w 132"/>
                  <a:gd name="T115"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65">
                    <a:moveTo>
                      <a:pt x="128" y="41"/>
                    </a:moveTo>
                    <a:lnTo>
                      <a:pt x="128" y="41"/>
                    </a:lnTo>
                    <a:lnTo>
                      <a:pt x="124" y="47"/>
                    </a:lnTo>
                    <a:lnTo>
                      <a:pt x="122" y="47"/>
                    </a:lnTo>
                    <a:lnTo>
                      <a:pt x="120" y="45"/>
                    </a:lnTo>
                    <a:lnTo>
                      <a:pt x="120" y="45"/>
                    </a:lnTo>
                    <a:lnTo>
                      <a:pt x="118" y="45"/>
                    </a:lnTo>
                    <a:lnTo>
                      <a:pt x="118" y="45"/>
                    </a:lnTo>
                    <a:lnTo>
                      <a:pt x="118" y="45"/>
                    </a:lnTo>
                    <a:lnTo>
                      <a:pt x="112" y="49"/>
                    </a:lnTo>
                    <a:lnTo>
                      <a:pt x="108" y="51"/>
                    </a:lnTo>
                    <a:lnTo>
                      <a:pt x="102" y="49"/>
                    </a:lnTo>
                    <a:lnTo>
                      <a:pt x="98" y="49"/>
                    </a:lnTo>
                    <a:lnTo>
                      <a:pt x="98" y="49"/>
                    </a:lnTo>
                    <a:lnTo>
                      <a:pt x="96" y="49"/>
                    </a:lnTo>
                    <a:lnTo>
                      <a:pt x="94" y="55"/>
                    </a:lnTo>
                    <a:lnTo>
                      <a:pt x="94" y="55"/>
                    </a:lnTo>
                    <a:lnTo>
                      <a:pt x="94" y="61"/>
                    </a:lnTo>
                    <a:lnTo>
                      <a:pt x="92" y="65"/>
                    </a:lnTo>
                    <a:lnTo>
                      <a:pt x="92" y="63"/>
                    </a:lnTo>
                    <a:lnTo>
                      <a:pt x="90" y="57"/>
                    </a:lnTo>
                    <a:lnTo>
                      <a:pt x="90" y="57"/>
                    </a:lnTo>
                    <a:lnTo>
                      <a:pt x="86" y="51"/>
                    </a:lnTo>
                    <a:lnTo>
                      <a:pt x="84" y="47"/>
                    </a:lnTo>
                    <a:lnTo>
                      <a:pt x="80" y="47"/>
                    </a:lnTo>
                    <a:lnTo>
                      <a:pt x="76" y="53"/>
                    </a:lnTo>
                    <a:lnTo>
                      <a:pt x="76" y="53"/>
                    </a:lnTo>
                    <a:lnTo>
                      <a:pt x="74" y="55"/>
                    </a:lnTo>
                    <a:lnTo>
                      <a:pt x="74" y="55"/>
                    </a:lnTo>
                    <a:lnTo>
                      <a:pt x="72" y="53"/>
                    </a:lnTo>
                    <a:lnTo>
                      <a:pt x="68" y="53"/>
                    </a:lnTo>
                    <a:lnTo>
                      <a:pt x="62" y="53"/>
                    </a:lnTo>
                    <a:lnTo>
                      <a:pt x="58" y="53"/>
                    </a:lnTo>
                    <a:lnTo>
                      <a:pt x="56" y="53"/>
                    </a:lnTo>
                    <a:lnTo>
                      <a:pt x="52" y="49"/>
                    </a:lnTo>
                    <a:lnTo>
                      <a:pt x="50" y="45"/>
                    </a:lnTo>
                    <a:lnTo>
                      <a:pt x="50" y="45"/>
                    </a:lnTo>
                    <a:lnTo>
                      <a:pt x="48" y="43"/>
                    </a:lnTo>
                    <a:lnTo>
                      <a:pt x="46" y="41"/>
                    </a:lnTo>
                    <a:lnTo>
                      <a:pt x="46" y="41"/>
                    </a:lnTo>
                    <a:lnTo>
                      <a:pt x="42" y="47"/>
                    </a:lnTo>
                    <a:lnTo>
                      <a:pt x="38" y="47"/>
                    </a:lnTo>
                    <a:lnTo>
                      <a:pt x="32" y="49"/>
                    </a:lnTo>
                    <a:lnTo>
                      <a:pt x="28" y="51"/>
                    </a:lnTo>
                    <a:lnTo>
                      <a:pt x="28" y="51"/>
                    </a:lnTo>
                    <a:lnTo>
                      <a:pt x="24" y="55"/>
                    </a:lnTo>
                    <a:lnTo>
                      <a:pt x="22" y="53"/>
                    </a:lnTo>
                    <a:lnTo>
                      <a:pt x="20" y="49"/>
                    </a:lnTo>
                    <a:lnTo>
                      <a:pt x="20" y="49"/>
                    </a:lnTo>
                    <a:lnTo>
                      <a:pt x="20" y="47"/>
                    </a:lnTo>
                    <a:lnTo>
                      <a:pt x="18" y="45"/>
                    </a:lnTo>
                    <a:lnTo>
                      <a:pt x="14" y="45"/>
                    </a:lnTo>
                    <a:lnTo>
                      <a:pt x="14" y="45"/>
                    </a:lnTo>
                    <a:lnTo>
                      <a:pt x="14" y="45"/>
                    </a:lnTo>
                    <a:lnTo>
                      <a:pt x="14" y="45"/>
                    </a:lnTo>
                    <a:lnTo>
                      <a:pt x="6" y="27"/>
                    </a:lnTo>
                    <a:lnTo>
                      <a:pt x="4" y="19"/>
                    </a:lnTo>
                    <a:lnTo>
                      <a:pt x="0" y="8"/>
                    </a:lnTo>
                    <a:lnTo>
                      <a:pt x="0" y="8"/>
                    </a:lnTo>
                    <a:lnTo>
                      <a:pt x="4" y="8"/>
                    </a:lnTo>
                    <a:lnTo>
                      <a:pt x="8" y="13"/>
                    </a:lnTo>
                    <a:lnTo>
                      <a:pt x="12" y="15"/>
                    </a:lnTo>
                    <a:lnTo>
                      <a:pt x="16" y="17"/>
                    </a:lnTo>
                    <a:lnTo>
                      <a:pt x="16" y="17"/>
                    </a:lnTo>
                    <a:lnTo>
                      <a:pt x="18" y="19"/>
                    </a:lnTo>
                    <a:lnTo>
                      <a:pt x="20" y="19"/>
                    </a:lnTo>
                    <a:lnTo>
                      <a:pt x="20" y="15"/>
                    </a:lnTo>
                    <a:lnTo>
                      <a:pt x="20" y="15"/>
                    </a:lnTo>
                    <a:lnTo>
                      <a:pt x="20" y="10"/>
                    </a:lnTo>
                    <a:lnTo>
                      <a:pt x="20" y="8"/>
                    </a:lnTo>
                    <a:lnTo>
                      <a:pt x="18" y="6"/>
                    </a:lnTo>
                    <a:lnTo>
                      <a:pt x="18" y="0"/>
                    </a:lnTo>
                    <a:lnTo>
                      <a:pt x="18" y="0"/>
                    </a:lnTo>
                    <a:lnTo>
                      <a:pt x="20" y="2"/>
                    </a:lnTo>
                    <a:lnTo>
                      <a:pt x="22" y="6"/>
                    </a:lnTo>
                    <a:lnTo>
                      <a:pt x="24" y="19"/>
                    </a:lnTo>
                    <a:lnTo>
                      <a:pt x="24" y="19"/>
                    </a:lnTo>
                    <a:lnTo>
                      <a:pt x="26" y="29"/>
                    </a:lnTo>
                    <a:lnTo>
                      <a:pt x="28" y="33"/>
                    </a:lnTo>
                    <a:lnTo>
                      <a:pt x="30" y="33"/>
                    </a:lnTo>
                    <a:lnTo>
                      <a:pt x="30" y="33"/>
                    </a:lnTo>
                    <a:lnTo>
                      <a:pt x="34" y="31"/>
                    </a:lnTo>
                    <a:lnTo>
                      <a:pt x="34" y="27"/>
                    </a:lnTo>
                    <a:lnTo>
                      <a:pt x="36" y="19"/>
                    </a:lnTo>
                    <a:lnTo>
                      <a:pt x="36" y="19"/>
                    </a:lnTo>
                    <a:lnTo>
                      <a:pt x="36" y="13"/>
                    </a:lnTo>
                    <a:lnTo>
                      <a:pt x="38" y="6"/>
                    </a:lnTo>
                    <a:lnTo>
                      <a:pt x="42" y="4"/>
                    </a:lnTo>
                    <a:lnTo>
                      <a:pt x="44" y="4"/>
                    </a:lnTo>
                    <a:lnTo>
                      <a:pt x="46" y="8"/>
                    </a:lnTo>
                    <a:lnTo>
                      <a:pt x="46" y="8"/>
                    </a:lnTo>
                    <a:lnTo>
                      <a:pt x="52" y="13"/>
                    </a:lnTo>
                    <a:lnTo>
                      <a:pt x="58" y="17"/>
                    </a:lnTo>
                    <a:lnTo>
                      <a:pt x="62" y="23"/>
                    </a:lnTo>
                    <a:lnTo>
                      <a:pt x="68" y="31"/>
                    </a:lnTo>
                    <a:lnTo>
                      <a:pt x="68" y="31"/>
                    </a:lnTo>
                    <a:lnTo>
                      <a:pt x="66" y="33"/>
                    </a:lnTo>
                    <a:lnTo>
                      <a:pt x="64" y="35"/>
                    </a:lnTo>
                    <a:lnTo>
                      <a:pt x="58" y="29"/>
                    </a:lnTo>
                    <a:lnTo>
                      <a:pt x="58" y="29"/>
                    </a:lnTo>
                    <a:lnTo>
                      <a:pt x="56" y="27"/>
                    </a:lnTo>
                    <a:lnTo>
                      <a:pt x="54" y="27"/>
                    </a:lnTo>
                    <a:lnTo>
                      <a:pt x="50" y="29"/>
                    </a:lnTo>
                    <a:lnTo>
                      <a:pt x="50" y="29"/>
                    </a:lnTo>
                    <a:lnTo>
                      <a:pt x="50" y="31"/>
                    </a:lnTo>
                    <a:lnTo>
                      <a:pt x="50" y="31"/>
                    </a:lnTo>
                    <a:lnTo>
                      <a:pt x="50" y="31"/>
                    </a:lnTo>
                    <a:lnTo>
                      <a:pt x="50" y="31"/>
                    </a:lnTo>
                    <a:lnTo>
                      <a:pt x="52" y="29"/>
                    </a:lnTo>
                    <a:lnTo>
                      <a:pt x="54" y="31"/>
                    </a:lnTo>
                    <a:lnTo>
                      <a:pt x="56" y="35"/>
                    </a:lnTo>
                    <a:lnTo>
                      <a:pt x="56" y="35"/>
                    </a:lnTo>
                    <a:lnTo>
                      <a:pt x="60" y="37"/>
                    </a:lnTo>
                    <a:lnTo>
                      <a:pt x="62" y="39"/>
                    </a:lnTo>
                    <a:lnTo>
                      <a:pt x="66" y="37"/>
                    </a:lnTo>
                    <a:lnTo>
                      <a:pt x="68" y="31"/>
                    </a:lnTo>
                    <a:lnTo>
                      <a:pt x="68" y="31"/>
                    </a:lnTo>
                    <a:lnTo>
                      <a:pt x="70" y="31"/>
                    </a:lnTo>
                    <a:lnTo>
                      <a:pt x="70" y="29"/>
                    </a:lnTo>
                    <a:lnTo>
                      <a:pt x="72" y="25"/>
                    </a:lnTo>
                    <a:lnTo>
                      <a:pt x="72" y="15"/>
                    </a:lnTo>
                    <a:lnTo>
                      <a:pt x="72" y="15"/>
                    </a:lnTo>
                    <a:lnTo>
                      <a:pt x="72" y="6"/>
                    </a:lnTo>
                    <a:lnTo>
                      <a:pt x="72" y="2"/>
                    </a:lnTo>
                    <a:lnTo>
                      <a:pt x="74" y="0"/>
                    </a:lnTo>
                    <a:lnTo>
                      <a:pt x="74" y="0"/>
                    </a:lnTo>
                    <a:lnTo>
                      <a:pt x="76" y="0"/>
                    </a:lnTo>
                    <a:lnTo>
                      <a:pt x="78" y="0"/>
                    </a:lnTo>
                    <a:lnTo>
                      <a:pt x="80" y="8"/>
                    </a:lnTo>
                    <a:lnTo>
                      <a:pt x="80" y="8"/>
                    </a:lnTo>
                    <a:lnTo>
                      <a:pt x="82" y="15"/>
                    </a:lnTo>
                    <a:lnTo>
                      <a:pt x="84" y="19"/>
                    </a:lnTo>
                    <a:lnTo>
                      <a:pt x="86" y="19"/>
                    </a:lnTo>
                    <a:lnTo>
                      <a:pt x="88" y="15"/>
                    </a:lnTo>
                    <a:lnTo>
                      <a:pt x="88" y="15"/>
                    </a:lnTo>
                    <a:lnTo>
                      <a:pt x="88" y="17"/>
                    </a:lnTo>
                    <a:lnTo>
                      <a:pt x="88" y="17"/>
                    </a:lnTo>
                    <a:lnTo>
                      <a:pt x="92" y="23"/>
                    </a:lnTo>
                    <a:lnTo>
                      <a:pt x="92" y="27"/>
                    </a:lnTo>
                    <a:lnTo>
                      <a:pt x="92" y="33"/>
                    </a:lnTo>
                    <a:lnTo>
                      <a:pt x="92" y="33"/>
                    </a:lnTo>
                    <a:lnTo>
                      <a:pt x="90" y="37"/>
                    </a:lnTo>
                    <a:lnTo>
                      <a:pt x="90" y="35"/>
                    </a:lnTo>
                    <a:lnTo>
                      <a:pt x="88" y="33"/>
                    </a:lnTo>
                    <a:lnTo>
                      <a:pt x="86" y="33"/>
                    </a:lnTo>
                    <a:lnTo>
                      <a:pt x="86" y="33"/>
                    </a:lnTo>
                    <a:lnTo>
                      <a:pt x="90" y="39"/>
                    </a:lnTo>
                    <a:lnTo>
                      <a:pt x="90" y="39"/>
                    </a:lnTo>
                    <a:lnTo>
                      <a:pt x="92" y="41"/>
                    </a:lnTo>
                    <a:lnTo>
                      <a:pt x="94" y="41"/>
                    </a:lnTo>
                    <a:lnTo>
                      <a:pt x="96" y="37"/>
                    </a:lnTo>
                    <a:lnTo>
                      <a:pt x="96" y="29"/>
                    </a:lnTo>
                    <a:lnTo>
                      <a:pt x="96" y="29"/>
                    </a:lnTo>
                    <a:lnTo>
                      <a:pt x="98" y="23"/>
                    </a:lnTo>
                    <a:lnTo>
                      <a:pt x="100" y="19"/>
                    </a:lnTo>
                    <a:lnTo>
                      <a:pt x="100" y="19"/>
                    </a:lnTo>
                    <a:lnTo>
                      <a:pt x="106" y="25"/>
                    </a:lnTo>
                    <a:lnTo>
                      <a:pt x="106" y="25"/>
                    </a:lnTo>
                    <a:lnTo>
                      <a:pt x="108" y="23"/>
                    </a:lnTo>
                    <a:lnTo>
                      <a:pt x="110" y="13"/>
                    </a:lnTo>
                    <a:lnTo>
                      <a:pt x="110" y="13"/>
                    </a:lnTo>
                    <a:lnTo>
                      <a:pt x="110" y="13"/>
                    </a:lnTo>
                    <a:lnTo>
                      <a:pt x="110" y="13"/>
                    </a:lnTo>
                    <a:lnTo>
                      <a:pt x="114" y="17"/>
                    </a:lnTo>
                    <a:lnTo>
                      <a:pt x="116" y="19"/>
                    </a:lnTo>
                    <a:lnTo>
                      <a:pt x="122" y="15"/>
                    </a:lnTo>
                    <a:lnTo>
                      <a:pt x="124" y="13"/>
                    </a:lnTo>
                    <a:lnTo>
                      <a:pt x="126" y="10"/>
                    </a:lnTo>
                    <a:lnTo>
                      <a:pt x="130" y="13"/>
                    </a:lnTo>
                    <a:lnTo>
                      <a:pt x="132" y="19"/>
                    </a:lnTo>
                    <a:lnTo>
                      <a:pt x="132" y="19"/>
                    </a:lnTo>
                    <a:lnTo>
                      <a:pt x="130" y="29"/>
                    </a:lnTo>
                    <a:lnTo>
                      <a:pt x="130" y="29"/>
                    </a:lnTo>
                    <a:lnTo>
                      <a:pt x="128" y="41"/>
                    </a:lnTo>
                    <a:lnTo>
                      <a:pt x="12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5" name="Freeform 1301">
                <a:extLst>
                  <a:ext uri="{FF2B5EF4-FFF2-40B4-BE49-F238E27FC236}">
                    <a16:creationId xmlns:a16="http://schemas.microsoft.com/office/drawing/2014/main" id="{88FD9A87-72A4-358E-A0E5-F4F45D3969CB}"/>
                  </a:ext>
                </a:extLst>
              </p:cNvPr>
              <p:cNvSpPr>
                <a:spLocks/>
              </p:cNvSpPr>
              <p:nvPr/>
            </p:nvSpPr>
            <p:spPr bwMode="auto">
              <a:xfrm>
                <a:off x="5104" y="2672"/>
                <a:ext cx="98" cy="75"/>
              </a:xfrm>
              <a:custGeom>
                <a:avLst/>
                <a:gdLst>
                  <a:gd name="T0" fmla="*/ 96 w 98"/>
                  <a:gd name="T1" fmla="*/ 55 h 75"/>
                  <a:gd name="T2" fmla="*/ 90 w 98"/>
                  <a:gd name="T3" fmla="*/ 53 h 75"/>
                  <a:gd name="T4" fmla="*/ 88 w 98"/>
                  <a:gd name="T5" fmla="*/ 65 h 75"/>
                  <a:gd name="T6" fmla="*/ 88 w 98"/>
                  <a:gd name="T7" fmla="*/ 73 h 75"/>
                  <a:gd name="T8" fmla="*/ 84 w 98"/>
                  <a:gd name="T9" fmla="*/ 71 h 75"/>
                  <a:gd name="T10" fmla="*/ 76 w 98"/>
                  <a:gd name="T11" fmla="*/ 59 h 75"/>
                  <a:gd name="T12" fmla="*/ 74 w 98"/>
                  <a:gd name="T13" fmla="*/ 55 h 75"/>
                  <a:gd name="T14" fmla="*/ 72 w 98"/>
                  <a:gd name="T15" fmla="*/ 63 h 75"/>
                  <a:gd name="T16" fmla="*/ 70 w 98"/>
                  <a:gd name="T17" fmla="*/ 65 h 75"/>
                  <a:gd name="T18" fmla="*/ 68 w 98"/>
                  <a:gd name="T19" fmla="*/ 69 h 75"/>
                  <a:gd name="T20" fmla="*/ 66 w 98"/>
                  <a:gd name="T21" fmla="*/ 69 h 75"/>
                  <a:gd name="T22" fmla="*/ 58 w 98"/>
                  <a:gd name="T23" fmla="*/ 63 h 75"/>
                  <a:gd name="T24" fmla="*/ 52 w 98"/>
                  <a:gd name="T25" fmla="*/ 69 h 75"/>
                  <a:gd name="T26" fmla="*/ 46 w 98"/>
                  <a:gd name="T27" fmla="*/ 69 h 75"/>
                  <a:gd name="T28" fmla="*/ 40 w 98"/>
                  <a:gd name="T29" fmla="*/ 65 h 75"/>
                  <a:gd name="T30" fmla="*/ 24 w 98"/>
                  <a:gd name="T31" fmla="*/ 63 h 75"/>
                  <a:gd name="T32" fmla="*/ 10 w 98"/>
                  <a:gd name="T33" fmla="*/ 67 h 75"/>
                  <a:gd name="T34" fmla="*/ 4 w 98"/>
                  <a:gd name="T35" fmla="*/ 63 h 75"/>
                  <a:gd name="T36" fmla="*/ 0 w 98"/>
                  <a:gd name="T37" fmla="*/ 61 h 75"/>
                  <a:gd name="T38" fmla="*/ 0 w 98"/>
                  <a:gd name="T39" fmla="*/ 57 h 75"/>
                  <a:gd name="T40" fmla="*/ 0 w 98"/>
                  <a:gd name="T41" fmla="*/ 49 h 75"/>
                  <a:gd name="T42" fmla="*/ 4 w 98"/>
                  <a:gd name="T43" fmla="*/ 35 h 75"/>
                  <a:gd name="T44" fmla="*/ 4 w 98"/>
                  <a:gd name="T45" fmla="*/ 35 h 75"/>
                  <a:gd name="T46" fmla="*/ 8 w 98"/>
                  <a:gd name="T47" fmla="*/ 37 h 75"/>
                  <a:gd name="T48" fmla="*/ 18 w 98"/>
                  <a:gd name="T49" fmla="*/ 31 h 75"/>
                  <a:gd name="T50" fmla="*/ 22 w 98"/>
                  <a:gd name="T51" fmla="*/ 33 h 75"/>
                  <a:gd name="T52" fmla="*/ 28 w 98"/>
                  <a:gd name="T53" fmla="*/ 37 h 75"/>
                  <a:gd name="T54" fmla="*/ 36 w 98"/>
                  <a:gd name="T55" fmla="*/ 51 h 75"/>
                  <a:gd name="T56" fmla="*/ 36 w 98"/>
                  <a:gd name="T57" fmla="*/ 55 h 75"/>
                  <a:gd name="T58" fmla="*/ 40 w 98"/>
                  <a:gd name="T59" fmla="*/ 53 h 75"/>
                  <a:gd name="T60" fmla="*/ 46 w 98"/>
                  <a:gd name="T61" fmla="*/ 41 h 75"/>
                  <a:gd name="T62" fmla="*/ 40 w 98"/>
                  <a:gd name="T63" fmla="*/ 41 h 75"/>
                  <a:gd name="T64" fmla="*/ 36 w 98"/>
                  <a:gd name="T65" fmla="*/ 35 h 75"/>
                  <a:gd name="T66" fmla="*/ 30 w 98"/>
                  <a:gd name="T67" fmla="*/ 12 h 75"/>
                  <a:gd name="T68" fmla="*/ 26 w 98"/>
                  <a:gd name="T69" fmla="*/ 0 h 75"/>
                  <a:gd name="T70" fmla="*/ 32 w 98"/>
                  <a:gd name="T71" fmla="*/ 4 h 75"/>
                  <a:gd name="T72" fmla="*/ 42 w 98"/>
                  <a:gd name="T73" fmla="*/ 6 h 75"/>
                  <a:gd name="T74" fmla="*/ 48 w 98"/>
                  <a:gd name="T75" fmla="*/ 12 h 75"/>
                  <a:gd name="T76" fmla="*/ 50 w 98"/>
                  <a:gd name="T77" fmla="*/ 20 h 75"/>
                  <a:gd name="T78" fmla="*/ 52 w 98"/>
                  <a:gd name="T79" fmla="*/ 23 h 75"/>
                  <a:gd name="T80" fmla="*/ 56 w 98"/>
                  <a:gd name="T81" fmla="*/ 23 h 75"/>
                  <a:gd name="T82" fmla="*/ 58 w 98"/>
                  <a:gd name="T83" fmla="*/ 29 h 75"/>
                  <a:gd name="T84" fmla="*/ 60 w 98"/>
                  <a:gd name="T85" fmla="*/ 37 h 75"/>
                  <a:gd name="T86" fmla="*/ 62 w 98"/>
                  <a:gd name="T87" fmla="*/ 47 h 75"/>
                  <a:gd name="T88" fmla="*/ 66 w 98"/>
                  <a:gd name="T89" fmla="*/ 47 h 75"/>
                  <a:gd name="T90" fmla="*/ 74 w 98"/>
                  <a:gd name="T91" fmla="*/ 43 h 75"/>
                  <a:gd name="T92" fmla="*/ 82 w 98"/>
                  <a:gd name="T93" fmla="*/ 43 h 75"/>
                  <a:gd name="T94" fmla="*/ 80 w 98"/>
                  <a:gd name="T95" fmla="*/ 37 h 75"/>
                  <a:gd name="T96" fmla="*/ 72 w 98"/>
                  <a:gd name="T97" fmla="*/ 31 h 75"/>
                  <a:gd name="T98" fmla="*/ 74 w 98"/>
                  <a:gd name="T99" fmla="*/ 25 h 75"/>
                  <a:gd name="T100" fmla="*/ 74 w 98"/>
                  <a:gd name="T101" fmla="*/ 14 h 75"/>
                  <a:gd name="T102" fmla="*/ 74 w 98"/>
                  <a:gd name="T103" fmla="*/ 10 h 75"/>
                  <a:gd name="T104" fmla="*/ 76 w 98"/>
                  <a:gd name="T105" fmla="*/ 6 h 75"/>
                  <a:gd name="T106" fmla="*/ 78 w 98"/>
                  <a:gd name="T107" fmla="*/ 6 h 75"/>
                  <a:gd name="T108" fmla="*/ 80 w 98"/>
                  <a:gd name="T109" fmla="*/ 10 h 75"/>
                  <a:gd name="T110" fmla="*/ 94 w 98"/>
                  <a:gd name="T111" fmla="*/ 41 h 75"/>
                  <a:gd name="T112" fmla="*/ 96 w 98"/>
                  <a:gd name="T113" fmla="*/ 47 h 75"/>
                  <a:gd name="T114" fmla="*/ 96 w 98"/>
                  <a:gd name="T115"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75">
                    <a:moveTo>
                      <a:pt x="96" y="55"/>
                    </a:moveTo>
                    <a:lnTo>
                      <a:pt x="96" y="55"/>
                    </a:lnTo>
                    <a:lnTo>
                      <a:pt x="94" y="53"/>
                    </a:lnTo>
                    <a:lnTo>
                      <a:pt x="90" y="53"/>
                    </a:lnTo>
                    <a:lnTo>
                      <a:pt x="88" y="57"/>
                    </a:lnTo>
                    <a:lnTo>
                      <a:pt x="88" y="65"/>
                    </a:lnTo>
                    <a:lnTo>
                      <a:pt x="88" y="65"/>
                    </a:lnTo>
                    <a:lnTo>
                      <a:pt x="88" y="73"/>
                    </a:lnTo>
                    <a:lnTo>
                      <a:pt x="86" y="75"/>
                    </a:lnTo>
                    <a:lnTo>
                      <a:pt x="84" y="71"/>
                    </a:lnTo>
                    <a:lnTo>
                      <a:pt x="84" y="71"/>
                    </a:lnTo>
                    <a:lnTo>
                      <a:pt x="76" y="59"/>
                    </a:lnTo>
                    <a:lnTo>
                      <a:pt x="76" y="59"/>
                    </a:lnTo>
                    <a:lnTo>
                      <a:pt x="74" y="55"/>
                    </a:lnTo>
                    <a:lnTo>
                      <a:pt x="72" y="55"/>
                    </a:lnTo>
                    <a:lnTo>
                      <a:pt x="72" y="63"/>
                    </a:lnTo>
                    <a:lnTo>
                      <a:pt x="72" y="63"/>
                    </a:lnTo>
                    <a:lnTo>
                      <a:pt x="70" y="65"/>
                    </a:lnTo>
                    <a:lnTo>
                      <a:pt x="68" y="69"/>
                    </a:lnTo>
                    <a:lnTo>
                      <a:pt x="68" y="69"/>
                    </a:lnTo>
                    <a:lnTo>
                      <a:pt x="66" y="69"/>
                    </a:lnTo>
                    <a:lnTo>
                      <a:pt x="66" y="69"/>
                    </a:lnTo>
                    <a:lnTo>
                      <a:pt x="62" y="65"/>
                    </a:lnTo>
                    <a:lnTo>
                      <a:pt x="58" y="63"/>
                    </a:lnTo>
                    <a:lnTo>
                      <a:pt x="52" y="69"/>
                    </a:lnTo>
                    <a:lnTo>
                      <a:pt x="52" y="69"/>
                    </a:lnTo>
                    <a:lnTo>
                      <a:pt x="50" y="69"/>
                    </a:lnTo>
                    <a:lnTo>
                      <a:pt x="46" y="69"/>
                    </a:lnTo>
                    <a:lnTo>
                      <a:pt x="44" y="65"/>
                    </a:lnTo>
                    <a:lnTo>
                      <a:pt x="40" y="65"/>
                    </a:lnTo>
                    <a:lnTo>
                      <a:pt x="40" y="65"/>
                    </a:lnTo>
                    <a:lnTo>
                      <a:pt x="24" y="63"/>
                    </a:lnTo>
                    <a:lnTo>
                      <a:pt x="10" y="67"/>
                    </a:lnTo>
                    <a:lnTo>
                      <a:pt x="10" y="67"/>
                    </a:lnTo>
                    <a:lnTo>
                      <a:pt x="8" y="65"/>
                    </a:lnTo>
                    <a:lnTo>
                      <a:pt x="4" y="63"/>
                    </a:lnTo>
                    <a:lnTo>
                      <a:pt x="2" y="61"/>
                    </a:lnTo>
                    <a:lnTo>
                      <a:pt x="0" y="61"/>
                    </a:lnTo>
                    <a:lnTo>
                      <a:pt x="0" y="61"/>
                    </a:lnTo>
                    <a:lnTo>
                      <a:pt x="0" y="57"/>
                    </a:lnTo>
                    <a:lnTo>
                      <a:pt x="0" y="49"/>
                    </a:lnTo>
                    <a:lnTo>
                      <a:pt x="0" y="49"/>
                    </a:lnTo>
                    <a:lnTo>
                      <a:pt x="2" y="39"/>
                    </a:lnTo>
                    <a:lnTo>
                      <a:pt x="4" y="35"/>
                    </a:lnTo>
                    <a:lnTo>
                      <a:pt x="4" y="35"/>
                    </a:lnTo>
                    <a:lnTo>
                      <a:pt x="4" y="35"/>
                    </a:lnTo>
                    <a:lnTo>
                      <a:pt x="6" y="37"/>
                    </a:lnTo>
                    <a:lnTo>
                      <a:pt x="8" y="37"/>
                    </a:lnTo>
                    <a:lnTo>
                      <a:pt x="14" y="35"/>
                    </a:lnTo>
                    <a:lnTo>
                      <a:pt x="18" y="31"/>
                    </a:lnTo>
                    <a:lnTo>
                      <a:pt x="20" y="31"/>
                    </a:lnTo>
                    <a:lnTo>
                      <a:pt x="22" y="33"/>
                    </a:lnTo>
                    <a:lnTo>
                      <a:pt x="22" y="33"/>
                    </a:lnTo>
                    <a:lnTo>
                      <a:pt x="28" y="37"/>
                    </a:lnTo>
                    <a:lnTo>
                      <a:pt x="32" y="41"/>
                    </a:lnTo>
                    <a:lnTo>
                      <a:pt x="36" y="51"/>
                    </a:lnTo>
                    <a:lnTo>
                      <a:pt x="36" y="51"/>
                    </a:lnTo>
                    <a:lnTo>
                      <a:pt x="36" y="55"/>
                    </a:lnTo>
                    <a:lnTo>
                      <a:pt x="38" y="55"/>
                    </a:lnTo>
                    <a:lnTo>
                      <a:pt x="40" y="53"/>
                    </a:lnTo>
                    <a:lnTo>
                      <a:pt x="42" y="45"/>
                    </a:lnTo>
                    <a:lnTo>
                      <a:pt x="46" y="41"/>
                    </a:lnTo>
                    <a:lnTo>
                      <a:pt x="46" y="41"/>
                    </a:lnTo>
                    <a:lnTo>
                      <a:pt x="40" y="41"/>
                    </a:lnTo>
                    <a:lnTo>
                      <a:pt x="38" y="39"/>
                    </a:lnTo>
                    <a:lnTo>
                      <a:pt x="36" y="35"/>
                    </a:lnTo>
                    <a:lnTo>
                      <a:pt x="34" y="27"/>
                    </a:lnTo>
                    <a:lnTo>
                      <a:pt x="30" y="12"/>
                    </a:lnTo>
                    <a:lnTo>
                      <a:pt x="28" y="6"/>
                    </a:lnTo>
                    <a:lnTo>
                      <a:pt x="26" y="0"/>
                    </a:lnTo>
                    <a:lnTo>
                      <a:pt x="26" y="0"/>
                    </a:lnTo>
                    <a:lnTo>
                      <a:pt x="32" y="4"/>
                    </a:lnTo>
                    <a:lnTo>
                      <a:pt x="38" y="4"/>
                    </a:lnTo>
                    <a:lnTo>
                      <a:pt x="42" y="6"/>
                    </a:lnTo>
                    <a:lnTo>
                      <a:pt x="44" y="8"/>
                    </a:lnTo>
                    <a:lnTo>
                      <a:pt x="48" y="12"/>
                    </a:lnTo>
                    <a:lnTo>
                      <a:pt x="50" y="20"/>
                    </a:lnTo>
                    <a:lnTo>
                      <a:pt x="50" y="20"/>
                    </a:lnTo>
                    <a:lnTo>
                      <a:pt x="50" y="23"/>
                    </a:lnTo>
                    <a:lnTo>
                      <a:pt x="52" y="23"/>
                    </a:lnTo>
                    <a:lnTo>
                      <a:pt x="52" y="23"/>
                    </a:lnTo>
                    <a:lnTo>
                      <a:pt x="56" y="23"/>
                    </a:lnTo>
                    <a:lnTo>
                      <a:pt x="58" y="23"/>
                    </a:lnTo>
                    <a:lnTo>
                      <a:pt x="58" y="29"/>
                    </a:lnTo>
                    <a:lnTo>
                      <a:pt x="60" y="37"/>
                    </a:lnTo>
                    <a:lnTo>
                      <a:pt x="60" y="37"/>
                    </a:lnTo>
                    <a:lnTo>
                      <a:pt x="60" y="43"/>
                    </a:lnTo>
                    <a:lnTo>
                      <a:pt x="62" y="47"/>
                    </a:lnTo>
                    <a:lnTo>
                      <a:pt x="64" y="47"/>
                    </a:lnTo>
                    <a:lnTo>
                      <a:pt x="66" y="47"/>
                    </a:lnTo>
                    <a:lnTo>
                      <a:pt x="66" y="47"/>
                    </a:lnTo>
                    <a:lnTo>
                      <a:pt x="74" y="43"/>
                    </a:lnTo>
                    <a:lnTo>
                      <a:pt x="78" y="43"/>
                    </a:lnTo>
                    <a:lnTo>
                      <a:pt x="82" y="43"/>
                    </a:lnTo>
                    <a:lnTo>
                      <a:pt x="82" y="43"/>
                    </a:lnTo>
                    <a:lnTo>
                      <a:pt x="80" y="37"/>
                    </a:lnTo>
                    <a:lnTo>
                      <a:pt x="78" y="35"/>
                    </a:lnTo>
                    <a:lnTo>
                      <a:pt x="72" y="31"/>
                    </a:lnTo>
                    <a:lnTo>
                      <a:pt x="72" y="31"/>
                    </a:lnTo>
                    <a:lnTo>
                      <a:pt x="74" y="25"/>
                    </a:lnTo>
                    <a:lnTo>
                      <a:pt x="76" y="20"/>
                    </a:lnTo>
                    <a:lnTo>
                      <a:pt x="74" y="14"/>
                    </a:lnTo>
                    <a:lnTo>
                      <a:pt x="74" y="14"/>
                    </a:lnTo>
                    <a:lnTo>
                      <a:pt x="74" y="10"/>
                    </a:lnTo>
                    <a:lnTo>
                      <a:pt x="76" y="6"/>
                    </a:lnTo>
                    <a:lnTo>
                      <a:pt x="76" y="6"/>
                    </a:lnTo>
                    <a:lnTo>
                      <a:pt x="78" y="4"/>
                    </a:lnTo>
                    <a:lnTo>
                      <a:pt x="78" y="6"/>
                    </a:lnTo>
                    <a:lnTo>
                      <a:pt x="80" y="10"/>
                    </a:lnTo>
                    <a:lnTo>
                      <a:pt x="80" y="10"/>
                    </a:lnTo>
                    <a:lnTo>
                      <a:pt x="86" y="27"/>
                    </a:lnTo>
                    <a:lnTo>
                      <a:pt x="94" y="41"/>
                    </a:lnTo>
                    <a:lnTo>
                      <a:pt x="94" y="41"/>
                    </a:lnTo>
                    <a:lnTo>
                      <a:pt x="96" y="47"/>
                    </a:lnTo>
                    <a:lnTo>
                      <a:pt x="98" y="49"/>
                    </a:lnTo>
                    <a:lnTo>
                      <a:pt x="96" y="55"/>
                    </a:lnTo>
                    <a:lnTo>
                      <a:pt x="9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6" name="Freeform 1302">
                <a:extLst>
                  <a:ext uri="{FF2B5EF4-FFF2-40B4-BE49-F238E27FC236}">
                    <a16:creationId xmlns:a16="http://schemas.microsoft.com/office/drawing/2014/main" id="{F3A1CAB1-6F8D-1E4A-D691-F7C333E87F14}"/>
                  </a:ext>
                </a:extLst>
              </p:cNvPr>
              <p:cNvSpPr>
                <a:spLocks/>
              </p:cNvSpPr>
              <p:nvPr/>
            </p:nvSpPr>
            <p:spPr bwMode="auto">
              <a:xfrm>
                <a:off x="2050" y="2362"/>
                <a:ext cx="146" cy="66"/>
              </a:xfrm>
              <a:custGeom>
                <a:avLst/>
                <a:gdLst>
                  <a:gd name="T0" fmla="*/ 120 w 146"/>
                  <a:gd name="T1" fmla="*/ 62 h 66"/>
                  <a:gd name="T2" fmla="*/ 112 w 146"/>
                  <a:gd name="T3" fmla="*/ 62 h 66"/>
                  <a:gd name="T4" fmla="*/ 106 w 146"/>
                  <a:gd name="T5" fmla="*/ 46 h 66"/>
                  <a:gd name="T6" fmla="*/ 104 w 146"/>
                  <a:gd name="T7" fmla="*/ 40 h 66"/>
                  <a:gd name="T8" fmla="*/ 96 w 146"/>
                  <a:gd name="T9" fmla="*/ 40 h 66"/>
                  <a:gd name="T10" fmla="*/ 94 w 146"/>
                  <a:gd name="T11" fmla="*/ 34 h 66"/>
                  <a:gd name="T12" fmla="*/ 86 w 146"/>
                  <a:gd name="T13" fmla="*/ 32 h 66"/>
                  <a:gd name="T14" fmla="*/ 76 w 146"/>
                  <a:gd name="T15" fmla="*/ 56 h 66"/>
                  <a:gd name="T16" fmla="*/ 70 w 146"/>
                  <a:gd name="T17" fmla="*/ 54 h 66"/>
                  <a:gd name="T18" fmla="*/ 66 w 146"/>
                  <a:gd name="T19" fmla="*/ 44 h 66"/>
                  <a:gd name="T20" fmla="*/ 60 w 146"/>
                  <a:gd name="T21" fmla="*/ 30 h 66"/>
                  <a:gd name="T22" fmla="*/ 56 w 146"/>
                  <a:gd name="T23" fmla="*/ 34 h 66"/>
                  <a:gd name="T24" fmla="*/ 52 w 146"/>
                  <a:gd name="T25" fmla="*/ 28 h 66"/>
                  <a:gd name="T26" fmla="*/ 48 w 146"/>
                  <a:gd name="T27" fmla="*/ 24 h 66"/>
                  <a:gd name="T28" fmla="*/ 46 w 146"/>
                  <a:gd name="T29" fmla="*/ 24 h 66"/>
                  <a:gd name="T30" fmla="*/ 48 w 146"/>
                  <a:gd name="T31" fmla="*/ 36 h 66"/>
                  <a:gd name="T32" fmla="*/ 42 w 146"/>
                  <a:gd name="T33" fmla="*/ 44 h 66"/>
                  <a:gd name="T34" fmla="*/ 32 w 146"/>
                  <a:gd name="T35" fmla="*/ 42 h 66"/>
                  <a:gd name="T36" fmla="*/ 26 w 146"/>
                  <a:gd name="T37" fmla="*/ 30 h 66"/>
                  <a:gd name="T38" fmla="*/ 14 w 146"/>
                  <a:gd name="T39" fmla="*/ 32 h 66"/>
                  <a:gd name="T40" fmla="*/ 2 w 146"/>
                  <a:gd name="T41" fmla="*/ 38 h 66"/>
                  <a:gd name="T42" fmla="*/ 0 w 146"/>
                  <a:gd name="T43" fmla="*/ 32 h 66"/>
                  <a:gd name="T44" fmla="*/ 2 w 146"/>
                  <a:gd name="T45" fmla="*/ 20 h 66"/>
                  <a:gd name="T46" fmla="*/ 6 w 146"/>
                  <a:gd name="T47" fmla="*/ 12 h 66"/>
                  <a:gd name="T48" fmla="*/ 12 w 146"/>
                  <a:gd name="T49" fmla="*/ 0 h 66"/>
                  <a:gd name="T50" fmla="*/ 16 w 146"/>
                  <a:gd name="T51" fmla="*/ 12 h 66"/>
                  <a:gd name="T52" fmla="*/ 22 w 146"/>
                  <a:gd name="T53" fmla="*/ 16 h 66"/>
                  <a:gd name="T54" fmla="*/ 26 w 146"/>
                  <a:gd name="T55" fmla="*/ 12 h 66"/>
                  <a:gd name="T56" fmla="*/ 30 w 146"/>
                  <a:gd name="T57" fmla="*/ 26 h 66"/>
                  <a:gd name="T58" fmla="*/ 32 w 146"/>
                  <a:gd name="T59" fmla="*/ 18 h 66"/>
                  <a:gd name="T60" fmla="*/ 36 w 146"/>
                  <a:gd name="T61" fmla="*/ 10 h 66"/>
                  <a:gd name="T62" fmla="*/ 38 w 146"/>
                  <a:gd name="T63" fmla="*/ 18 h 66"/>
                  <a:gd name="T64" fmla="*/ 40 w 146"/>
                  <a:gd name="T65" fmla="*/ 24 h 66"/>
                  <a:gd name="T66" fmla="*/ 42 w 146"/>
                  <a:gd name="T67" fmla="*/ 16 h 66"/>
                  <a:gd name="T68" fmla="*/ 48 w 146"/>
                  <a:gd name="T69" fmla="*/ 10 h 66"/>
                  <a:gd name="T70" fmla="*/ 60 w 146"/>
                  <a:gd name="T71" fmla="*/ 8 h 66"/>
                  <a:gd name="T72" fmla="*/ 68 w 146"/>
                  <a:gd name="T73" fmla="*/ 24 h 66"/>
                  <a:gd name="T74" fmla="*/ 78 w 146"/>
                  <a:gd name="T75" fmla="*/ 32 h 66"/>
                  <a:gd name="T76" fmla="*/ 88 w 146"/>
                  <a:gd name="T77" fmla="*/ 18 h 66"/>
                  <a:gd name="T78" fmla="*/ 90 w 146"/>
                  <a:gd name="T79" fmla="*/ 16 h 66"/>
                  <a:gd name="T80" fmla="*/ 98 w 146"/>
                  <a:gd name="T81" fmla="*/ 20 h 66"/>
                  <a:gd name="T82" fmla="*/ 116 w 146"/>
                  <a:gd name="T83" fmla="*/ 24 h 66"/>
                  <a:gd name="T84" fmla="*/ 122 w 146"/>
                  <a:gd name="T85" fmla="*/ 38 h 66"/>
                  <a:gd name="T86" fmla="*/ 126 w 146"/>
                  <a:gd name="T87" fmla="*/ 36 h 66"/>
                  <a:gd name="T88" fmla="*/ 138 w 146"/>
                  <a:gd name="T89" fmla="*/ 36 h 66"/>
                  <a:gd name="T90" fmla="*/ 142 w 146"/>
                  <a:gd name="T91" fmla="*/ 34 h 66"/>
                  <a:gd name="T92" fmla="*/ 146 w 146"/>
                  <a:gd name="T93" fmla="*/ 48 h 66"/>
                  <a:gd name="T94" fmla="*/ 144 w 146"/>
                  <a:gd name="T95" fmla="*/ 58 h 66"/>
                  <a:gd name="T96" fmla="*/ 140 w 146"/>
                  <a:gd name="T97" fmla="*/ 54 h 66"/>
                  <a:gd name="T98" fmla="*/ 134 w 146"/>
                  <a:gd name="T99" fmla="*/ 60 h 66"/>
                  <a:gd name="T100" fmla="*/ 122 w 146"/>
                  <a:gd name="T10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 h="66">
                    <a:moveTo>
                      <a:pt x="122" y="62"/>
                    </a:moveTo>
                    <a:lnTo>
                      <a:pt x="122" y="62"/>
                    </a:lnTo>
                    <a:lnTo>
                      <a:pt x="120" y="62"/>
                    </a:lnTo>
                    <a:lnTo>
                      <a:pt x="120" y="62"/>
                    </a:lnTo>
                    <a:lnTo>
                      <a:pt x="116" y="64"/>
                    </a:lnTo>
                    <a:lnTo>
                      <a:pt x="112" y="62"/>
                    </a:lnTo>
                    <a:lnTo>
                      <a:pt x="108" y="58"/>
                    </a:lnTo>
                    <a:lnTo>
                      <a:pt x="106" y="46"/>
                    </a:lnTo>
                    <a:lnTo>
                      <a:pt x="106" y="46"/>
                    </a:lnTo>
                    <a:lnTo>
                      <a:pt x="106" y="44"/>
                    </a:lnTo>
                    <a:lnTo>
                      <a:pt x="104" y="40"/>
                    </a:lnTo>
                    <a:lnTo>
                      <a:pt x="104" y="40"/>
                    </a:lnTo>
                    <a:lnTo>
                      <a:pt x="102" y="38"/>
                    </a:lnTo>
                    <a:lnTo>
                      <a:pt x="100" y="38"/>
                    </a:lnTo>
                    <a:lnTo>
                      <a:pt x="96" y="40"/>
                    </a:lnTo>
                    <a:lnTo>
                      <a:pt x="96" y="40"/>
                    </a:lnTo>
                    <a:lnTo>
                      <a:pt x="94" y="34"/>
                    </a:lnTo>
                    <a:lnTo>
                      <a:pt x="94" y="34"/>
                    </a:lnTo>
                    <a:lnTo>
                      <a:pt x="90" y="28"/>
                    </a:lnTo>
                    <a:lnTo>
                      <a:pt x="88" y="28"/>
                    </a:lnTo>
                    <a:lnTo>
                      <a:pt x="86" y="32"/>
                    </a:lnTo>
                    <a:lnTo>
                      <a:pt x="86" y="32"/>
                    </a:lnTo>
                    <a:lnTo>
                      <a:pt x="80" y="44"/>
                    </a:lnTo>
                    <a:lnTo>
                      <a:pt x="76" y="56"/>
                    </a:lnTo>
                    <a:lnTo>
                      <a:pt x="76" y="56"/>
                    </a:lnTo>
                    <a:lnTo>
                      <a:pt x="72" y="58"/>
                    </a:lnTo>
                    <a:lnTo>
                      <a:pt x="70" y="54"/>
                    </a:lnTo>
                    <a:lnTo>
                      <a:pt x="66" y="50"/>
                    </a:lnTo>
                    <a:lnTo>
                      <a:pt x="66" y="44"/>
                    </a:lnTo>
                    <a:lnTo>
                      <a:pt x="66" y="44"/>
                    </a:lnTo>
                    <a:lnTo>
                      <a:pt x="66" y="34"/>
                    </a:lnTo>
                    <a:lnTo>
                      <a:pt x="64" y="32"/>
                    </a:lnTo>
                    <a:lnTo>
                      <a:pt x="60" y="30"/>
                    </a:lnTo>
                    <a:lnTo>
                      <a:pt x="58" y="28"/>
                    </a:lnTo>
                    <a:lnTo>
                      <a:pt x="58" y="28"/>
                    </a:lnTo>
                    <a:lnTo>
                      <a:pt x="56" y="34"/>
                    </a:lnTo>
                    <a:lnTo>
                      <a:pt x="54" y="34"/>
                    </a:lnTo>
                    <a:lnTo>
                      <a:pt x="54" y="34"/>
                    </a:lnTo>
                    <a:lnTo>
                      <a:pt x="52" y="28"/>
                    </a:lnTo>
                    <a:lnTo>
                      <a:pt x="50" y="26"/>
                    </a:lnTo>
                    <a:lnTo>
                      <a:pt x="50" y="26"/>
                    </a:lnTo>
                    <a:lnTo>
                      <a:pt x="48" y="24"/>
                    </a:lnTo>
                    <a:lnTo>
                      <a:pt x="46" y="22"/>
                    </a:lnTo>
                    <a:lnTo>
                      <a:pt x="46" y="24"/>
                    </a:lnTo>
                    <a:lnTo>
                      <a:pt x="46" y="24"/>
                    </a:lnTo>
                    <a:lnTo>
                      <a:pt x="46" y="28"/>
                    </a:lnTo>
                    <a:lnTo>
                      <a:pt x="46" y="32"/>
                    </a:lnTo>
                    <a:lnTo>
                      <a:pt x="48" y="36"/>
                    </a:lnTo>
                    <a:lnTo>
                      <a:pt x="46" y="38"/>
                    </a:lnTo>
                    <a:lnTo>
                      <a:pt x="46" y="38"/>
                    </a:lnTo>
                    <a:lnTo>
                      <a:pt x="42" y="44"/>
                    </a:lnTo>
                    <a:lnTo>
                      <a:pt x="38" y="46"/>
                    </a:lnTo>
                    <a:lnTo>
                      <a:pt x="34" y="46"/>
                    </a:lnTo>
                    <a:lnTo>
                      <a:pt x="32" y="42"/>
                    </a:lnTo>
                    <a:lnTo>
                      <a:pt x="32" y="42"/>
                    </a:lnTo>
                    <a:lnTo>
                      <a:pt x="28" y="34"/>
                    </a:lnTo>
                    <a:lnTo>
                      <a:pt x="26" y="30"/>
                    </a:lnTo>
                    <a:lnTo>
                      <a:pt x="22" y="28"/>
                    </a:lnTo>
                    <a:lnTo>
                      <a:pt x="20" y="28"/>
                    </a:lnTo>
                    <a:lnTo>
                      <a:pt x="14" y="32"/>
                    </a:lnTo>
                    <a:lnTo>
                      <a:pt x="6" y="36"/>
                    </a:lnTo>
                    <a:lnTo>
                      <a:pt x="6" y="36"/>
                    </a:lnTo>
                    <a:lnTo>
                      <a:pt x="2" y="38"/>
                    </a:lnTo>
                    <a:lnTo>
                      <a:pt x="2" y="36"/>
                    </a:lnTo>
                    <a:lnTo>
                      <a:pt x="0" y="32"/>
                    </a:lnTo>
                    <a:lnTo>
                      <a:pt x="0" y="32"/>
                    </a:lnTo>
                    <a:lnTo>
                      <a:pt x="0" y="26"/>
                    </a:lnTo>
                    <a:lnTo>
                      <a:pt x="0" y="22"/>
                    </a:lnTo>
                    <a:lnTo>
                      <a:pt x="2" y="20"/>
                    </a:lnTo>
                    <a:lnTo>
                      <a:pt x="4" y="18"/>
                    </a:lnTo>
                    <a:lnTo>
                      <a:pt x="4" y="18"/>
                    </a:lnTo>
                    <a:lnTo>
                      <a:pt x="6" y="12"/>
                    </a:lnTo>
                    <a:lnTo>
                      <a:pt x="6" y="12"/>
                    </a:lnTo>
                    <a:lnTo>
                      <a:pt x="8" y="2"/>
                    </a:lnTo>
                    <a:lnTo>
                      <a:pt x="12" y="0"/>
                    </a:lnTo>
                    <a:lnTo>
                      <a:pt x="14" y="2"/>
                    </a:lnTo>
                    <a:lnTo>
                      <a:pt x="16" y="12"/>
                    </a:lnTo>
                    <a:lnTo>
                      <a:pt x="16" y="12"/>
                    </a:lnTo>
                    <a:lnTo>
                      <a:pt x="20" y="20"/>
                    </a:lnTo>
                    <a:lnTo>
                      <a:pt x="20" y="20"/>
                    </a:lnTo>
                    <a:lnTo>
                      <a:pt x="22" y="16"/>
                    </a:lnTo>
                    <a:lnTo>
                      <a:pt x="22" y="16"/>
                    </a:lnTo>
                    <a:lnTo>
                      <a:pt x="24" y="12"/>
                    </a:lnTo>
                    <a:lnTo>
                      <a:pt x="26" y="12"/>
                    </a:lnTo>
                    <a:lnTo>
                      <a:pt x="28" y="20"/>
                    </a:lnTo>
                    <a:lnTo>
                      <a:pt x="28" y="20"/>
                    </a:lnTo>
                    <a:lnTo>
                      <a:pt x="30" y="26"/>
                    </a:lnTo>
                    <a:lnTo>
                      <a:pt x="32" y="26"/>
                    </a:lnTo>
                    <a:lnTo>
                      <a:pt x="32" y="18"/>
                    </a:lnTo>
                    <a:lnTo>
                      <a:pt x="32" y="18"/>
                    </a:lnTo>
                    <a:lnTo>
                      <a:pt x="34" y="12"/>
                    </a:lnTo>
                    <a:lnTo>
                      <a:pt x="36" y="10"/>
                    </a:lnTo>
                    <a:lnTo>
                      <a:pt x="36" y="10"/>
                    </a:lnTo>
                    <a:lnTo>
                      <a:pt x="36" y="10"/>
                    </a:lnTo>
                    <a:lnTo>
                      <a:pt x="38" y="12"/>
                    </a:lnTo>
                    <a:lnTo>
                      <a:pt x="38" y="18"/>
                    </a:lnTo>
                    <a:lnTo>
                      <a:pt x="38" y="18"/>
                    </a:lnTo>
                    <a:lnTo>
                      <a:pt x="38" y="22"/>
                    </a:lnTo>
                    <a:lnTo>
                      <a:pt x="40" y="24"/>
                    </a:lnTo>
                    <a:lnTo>
                      <a:pt x="40" y="24"/>
                    </a:lnTo>
                    <a:lnTo>
                      <a:pt x="42" y="22"/>
                    </a:lnTo>
                    <a:lnTo>
                      <a:pt x="42" y="16"/>
                    </a:lnTo>
                    <a:lnTo>
                      <a:pt x="42" y="16"/>
                    </a:lnTo>
                    <a:lnTo>
                      <a:pt x="44" y="10"/>
                    </a:lnTo>
                    <a:lnTo>
                      <a:pt x="48" y="10"/>
                    </a:lnTo>
                    <a:lnTo>
                      <a:pt x="48" y="10"/>
                    </a:lnTo>
                    <a:lnTo>
                      <a:pt x="54" y="8"/>
                    </a:lnTo>
                    <a:lnTo>
                      <a:pt x="60" y="8"/>
                    </a:lnTo>
                    <a:lnTo>
                      <a:pt x="64" y="14"/>
                    </a:lnTo>
                    <a:lnTo>
                      <a:pt x="68" y="24"/>
                    </a:lnTo>
                    <a:lnTo>
                      <a:pt x="68" y="24"/>
                    </a:lnTo>
                    <a:lnTo>
                      <a:pt x="72" y="30"/>
                    </a:lnTo>
                    <a:lnTo>
                      <a:pt x="74" y="32"/>
                    </a:lnTo>
                    <a:lnTo>
                      <a:pt x="78" y="32"/>
                    </a:lnTo>
                    <a:lnTo>
                      <a:pt x="80" y="30"/>
                    </a:lnTo>
                    <a:lnTo>
                      <a:pt x="82" y="28"/>
                    </a:lnTo>
                    <a:lnTo>
                      <a:pt x="88" y="18"/>
                    </a:lnTo>
                    <a:lnTo>
                      <a:pt x="88" y="18"/>
                    </a:lnTo>
                    <a:lnTo>
                      <a:pt x="90" y="16"/>
                    </a:lnTo>
                    <a:lnTo>
                      <a:pt x="90" y="16"/>
                    </a:lnTo>
                    <a:lnTo>
                      <a:pt x="90" y="16"/>
                    </a:lnTo>
                    <a:lnTo>
                      <a:pt x="94" y="20"/>
                    </a:lnTo>
                    <a:lnTo>
                      <a:pt x="98" y="20"/>
                    </a:lnTo>
                    <a:lnTo>
                      <a:pt x="108" y="20"/>
                    </a:lnTo>
                    <a:lnTo>
                      <a:pt x="112" y="20"/>
                    </a:lnTo>
                    <a:lnTo>
                      <a:pt x="116" y="24"/>
                    </a:lnTo>
                    <a:lnTo>
                      <a:pt x="120" y="28"/>
                    </a:lnTo>
                    <a:lnTo>
                      <a:pt x="122" y="38"/>
                    </a:lnTo>
                    <a:lnTo>
                      <a:pt x="122" y="38"/>
                    </a:lnTo>
                    <a:lnTo>
                      <a:pt x="124" y="40"/>
                    </a:lnTo>
                    <a:lnTo>
                      <a:pt x="124" y="40"/>
                    </a:lnTo>
                    <a:lnTo>
                      <a:pt x="126" y="36"/>
                    </a:lnTo>
                    <a:lnTo>
                      <a:pt x="128" y="34"/>
                    </a:lnTo>
                    <a:lnTo>
                      <a:pt x="132" y="34"/>
                    </a:lnTo>
                    <a:lnTo>
                      <a:pt x="138" y="36"/>
                    </a:lnTo>
                    <a:lnTo>
                      <a:pt x="140" y="36"/>
                    </a:lnTo>
                    <a:lnTo>
                      <a:pt x="142" y="34"/>
                    </a:lnTo>
                    <a:lnTo>
                      <a:pt x="142" y="34"/>
                    </a:lnTo>
                    <a:lnTo>
                      <a:pt x="144" y="40"/>
                    </a:lnTo>
                    <a:lnTo>
                      <a:pt x="144" y="40"/>
                    </a:lnTo>
                    <a:lnTo>
                      <a:pt x="146" y="48"/>
                    </a:lnTo>
                    <a:lnTo>
                      <a:pt x="144" y="56"/>
                    </a:lnTo>
                    <a:lnTo>
                      <a:pt x="144" y="56"/>
                    </a:lnTo>
                    <a:lnTo>
                      <a:pt x="144" y="58"/>
                    </a:lnTo>
                    <a:lnTo>
                      <a:pt x="142" y="58"/>
                    </a:lnTo>
                    <a:lnTo>
                      <a:pt x="140" y="54"/>
                    </a:lnTo>
                    <a:lnTo>
                      <a:pt x="140" y="54"/>
                    </a:lnTo>
                    <a:lnTo>
                      <a:pt x="136" y="50"/>
                    </a:lnTo>
                    <a:lnTo>
                      <a:pt x="136" y="50"/>
                    </a:lnTo>
                    <a:lnTo>
                      <a:pt x="134" y="60"/>
                    </a:lnTo>
                    <a:lnTo>
                      <a:pt x="130" y="66"/>
                    </a:lnTo>
                    <a:lnTo>
                      <a:pt x="128" y="66"/>
                    </a:lnTo>
                    <a:lnTo>
                      <a:pt x="122" y="62"/>
                    </a:lnTo>
                    <a:lnTo>
                      <a:pt x="12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7" name="Freeform 1303">
                <a:extLst>
                  <a:ext uri="{FF2B5EF4-FFF2-40B4-BE49-F238E27FC236}">
                    <a16:creationId xmlns:a16="http://schemas.microsoft.com/office/drawing/2014/main" id="{51E1DB65-1455-6AB2-2453-9B2CF3969264}"/>
                  </a:ext>
                </a:extLst>
              </p:cNvPr>
              <p:cNvSpPr>
                <a:spLocks/>
              </p:cNvSpPr>
              <p:nvPr/>
            </p:nvSpPr>
            <p:spPr bwMode="auto">
              <a:xfrm>
                <a:off x="3620" y="2676"/>
                <a:ext cx="120" cy="63"/>
              </a:xfrm>
              <a:custGeom>
                <a:avLst/>
                <a:gdLst>
                  <a:gd name="T0" fmla="*/ 0 w 120"/>
                  <a:gd name="T1" fmla="*/ 41 h 63"/>
                  <a:gd name="T2" fmla="*/ 2 w 120"/>
                  <a:gd name="T3" fmla="*/ 35 h 63"/>
                  <a:gd name="T4" fmla="*/ 8 w 120"/>
                  <a:gd name="T5" fmla="*/ 35 h 63"/>
                  <a:gd name="T6" fmla="*/ 14 w 120"/>
                  <a:gd name="T7" fmla="*/ 29 h 63"/>
                  <a:gd name="T8" fmla="*/ 10 w 120"/>
                  <a:gd name="T9" fmla="*/ 19 h 63"/>
                  <a:gd name="T10" fmla="*/ 10 w 120"/>
                  <a:gd name="T11" fmla="*/ 4 h 63"/>
                  <a:gd name="T12" fmla="*/ 14 w 120"/>
                  <a:gd name="T13" fmla="*/ 0 h 63"/>
                  <a:gd name="T14" fmla="*/ 14 w 120"/>
                  <a:gd name="T15" fmla="*/ 6 h 63"/>
                  <a:gd name="T16" fmla="*/ 14 w 120"/>
                  <a:gd name="T17" fmla="*/ 12 h 63"/>
                  <a:gd name="T18" fmla="*/ 16 w 120"/>
                  <a:gd name="T19" fmla="*/ 16 h 63"/>
                  <a:gd name="T20" fmla="*/ 34 w 120"/>
                  <a:gd name="T21" fmla="*/ 29 h 63"/>
                  <a:gd name="T22" fmla="*/ 40 w 120"/>
                  <a:gd name="T23" fmla="*/ 39 h 63"/>
                  <a:gd name="T24" fmla="*/ 54 w 120"/>
                  <a:gd name="T25" fmla="*/ 37 h 63"/>
                  <a:gd name="T26" fmla="*/ 60 w 120"/>
                  <a:gd name="T27" fmla="*/ 31 h 63"/>
                  <a:gd name="T28" fmla="*/ 58 w 120"/>
                  <a:gd name="T29" fmla="*/ 23 h 63"/>
                  <a:gd name="T30" fmla="*/ 58 w 120"/>
                  <a:gd name="T31" fmla="*/ 16 h 63"/>
                  <a:gd name="T32" fmla="*/ 62 w 120"/>
                  <a:gd name="T33" fmla="*/ 19 h 63"/>
                  <a:gd name="T34" fmla="*/ 66 w 120"/>
                  <a:gd name="T35" fmla="*/ 21 h 63"/>
                  <a:gd name="T36" fmla="*/ 74 w 120"/>
                  <a:gd name="T37" fmla="*/ 23 h 63"/>
                  <a:gd name="T38" fmla="*/ 78 w 120"/>
                  <a:gd name="T39" fmla="*/ 29 h 63"/>
                  <a:gd name="T40" fmla="*/ 86 w 120"/>
                  <a:gd name="T41" fmla="*/ 37 h 63"/>
                  <a:gd name="T42" fmla="*/ 90 w 120"/>
                  <a:gd name="T43" fmla="*/ 39 h 63"/>
                  <a:gd name="T44" fmla="*/ 90 w 120"/>
                  <a:gd name="T45" fmla="*/ 31 h 63"/>
                  <a:gd name="T46" fmla="*/ 92 w 120"/>
                  <a:gd name="T47" fmla="*/ 12 h 63"/>
                  <a:gd name="T48" fmla="*/ 96 w 120"/>
                  <a:gd name="T49" fmla="*/ 12 h 63"/>
                  <a:gd name="T50" fmla="*/ 100 w 120"/>
                  <a:gd name="T51" fmla="*/ 27 h 63"/>
                  <a:gd name="T52" fmla="*/ 108 w 120"/>
                  <a:gd name="T53" fmla="*/ 25 h 63"/>
                  <a:gd name="T54" fmla="*/ 110 w 120"/>
                  <a:gd name="T55" fmla="*/ 21 h 63"/>
                  <a:gd name="T56" fmla="*/ 120 w 120"/>
                  <a:gd name="T57" fmla="*/ 41 h 63"/>
                  <a:gd name="T58" fmla="*/ 118 w 120"/>
                  <a:gd name="T59" fmla="*/ 41 h 63"/>
                  <a:gd name="T60" fmla="*/ 116 w 120"/>
                  <a:gd name="T61" fmla="*/ 43 h 63"/>
                  <a:gd name="T62" fmla="*/ 110 w 120"/>
                  <a:gd name="T63" fmla="*/ 37 h 63"/>
                  <a:gd name="T64" fmla="*/ 108 w 120"/>
                  <a:gd name="T65" fmla="*/ 41 h 63"/>
                  <a:gd name="T66" fmla="*/ 110 w 120"/>
                  <a:gd name="T67" fmla="*/ 45 h 63"/>
                  <a:gd name="T68" fmla="*/ 106 w 120"/>
                  <a:gd name="T69" fmla="*/ 53 h 63"/>
                  <a:gd name="T70" fmla="*/ 102 w 120"/>
                  <a:gd name="T71" fmla="*/ 55 h 63"/>
                  <a:gd name="T72" fmla="*/ 92 w 120"/>
                  <a:gd name="T73" fmla="*/ 61 h 63"/>
                  <a:gd name="T74" fmla="*/ 76 w 120"/>
                  <a:gd name="T75" fmla="*/ 61 h 63"/>
                  <a:gd name="T76" fmla="*/ 68 w 120"/>
                  <a:gd name="T77" fmla="*/ 51 h 63"/>
                  <a:gd name="T78" fmla="*/ 66 w 120"/>
                  <a:gd name="T79" fmla="*/ 51 h 63"/>
                  <a:gd name="T80" fmla="*/ 50 w 120"/>
                  <a:gd name="T81" fmla="*/ 57 h 63"/>
                  <a:gd name="T82" fmla="*/ 44 w 120"/>
                  <a:gd name="T83" fmla="*/ 63 h 63"/>
                  <a:gd name="T84" fmla="*/ 36 w 120"/>
                  <a:gd name="T85" fmla="*/ 55 h 63"/>
                  <a:gd name="T86" fmla="*/ 32 w 120"/>
                  <a:gd name="T87" fmla="*/ 55 h 63"/>
                  <a:gd name="T88" fmla="*/ 22 w 120"/>
                  <a:gd name="T89" fmla="*/ 51 h 63"/>
                  <a:gd name="T90" fmla="*/ 12 w 120"/>
                  <a:gd name="T91" fmla="*/ 49 h 63"/>
                  <a:gd name="T92" fmla="*/ 2 w 120"/>
                  <a:gd name="T93" fmla="*/ 51 h 63"/>
                  <a:gd name="T94" fmla="*/ 0 w 120"/>
                  <a:gd name="T95"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63">
                    <a:moveTo>
                      <a:pt x="0" y="47"/>
                    </a:moveTo>
                    <a:lnTo>
                      <a:pt x="0" y="47"/>
                    </a:lnTo>
                    <a:lnTo>
                      <a:pt x="0" y="41"/>
                    </a:lnTo>
                    <a:lnTo>
                      <a:pt x="0" y="41"/>
                    </a:lnTo>
                    <a:lnTo>
                      <a:pt x="0" y="37"/>
                    </a:lnTo>
                    <a:lnTo>
                      <a:pt x="2" y="35"/>
                    </a:lnTo>
                    <a:lnTo>
                      <a:pt x="6" y="35"/>
                    </a:lnTo>
                    <a:lnTo>
                      <a:pt x="6" y="35"/>
                    </a:lnTo>
                    <a:lnTo>
                      <a:pt x="8" y="35"/>
                    </a:lnTo>
                    <a:lnTo>
                      <a:pt x="10" y="31"/>
                    </a:lnTo>
                    <a:lnTo>
                      <a:pt x="12" y="29"/>
                    </a:lnTo>
                    <a:lnTo>
                      <a:pt x="14" y="29"/>
                    </a:lnTo>
                    <a:lnTo>
                      <a:pt x="14" y="29"/>
                    </a:lnTo>
                    <a:lnTo>
                      <a:pt x="12" y="23"/>
                    </a:lnTo>
                    <a:lnTo>
                      <a:pt x="10" y="19"/>
                    </a:lnTo>
                    <a:lnTo>
                      <a:pt x="10" y="12"/>
                    </a:lnTo>
                    <a:lnTo>
                      <a:pt x="10" y="4"/>
                    </a:lnTo>
                    <a:lnTo>
                      <a:pt x="10" y="4"/>
                    </a:lnTo>
                    <a:lnTo>
                      <a:pt x="12" y="0"/>
                    </a:lnTo>
                    <a:lnTo>
                      <a:pt x="14" y="0"/>
                    </a:lnTo>
                    <a:lnTo>
                      <a:pt x="14" y="0"/>
                    </a:lnTo>
                    <a:lnTo>
                      <a:pt x="14" y="0"/>
                    </a:lnTo>
                    <a:lnTo>
                      <a:pt x="16" y="4"/>
                    </a:lnTo>
                    <a:lnTo>
                      <a:pt x="14" y="6"/>
                    </a:lnTo>
                    <a:lnTo>
                      <a:pt x="14" y="8"/>
                    </a:lnTo>
                    <a:lnTo>
                      <a:pt x="14" y="8"/>
                    </a:lnTo>
                    <a:lnTo>
                      <a:pt x="14" y="12"/>
                    </a:lnTo>
                    <a:lnTo>
                      <a:pt x="14" y="16"/>
                    </a:lnTo>
                    <a:lnTo>
                      <a:pt x="16" y="16"/>
                    </a:lnTo>
                    <a:lnTo>
                      <a:pt x="16" y="16"/>
                    </a:lnTo>
                    <a:lnTo>
                      <a:pt x="22" y="19"/>
                    </a:lnTo>
                    <a:lnTo>
                      <a:pt x="28" y="23"/>
                    </a:lnTo>
                    <a:lnTo>
                      <a:pt x="34" y="29"/>
                    </a:lnTo>
                    <a:lnTo>
                      <a:pt x="38" y="39"/>
                    </a:lnTo>
                    <a:lnTo>
                      <a:pt x="38" y="39"/>
                    </a:lnTo>
                    <a:lnTo>
                      <a:pt x="40" y="39"/>
                    </a:lnTo>
                    <a:lnTo>
                      <a:pt x="42" y="41"/>
                    </a:lnTo>
                    <a:lnTo>
                      <a:pt x="48" y="41"/>
                    </a:lnTo>
                    <a:lnTo>
                      <a:pt x="54" y="37"/>
                    </a:lnTo>
                    <a:lnTo>
                      <a:pt x="60" y="33"/>
                    </a:lnTo>
                    <a:lnTo>
                      <a:pt x="60" y="33"/>
                    </a:lnTo>
                    <a:lnTo>
                      <a:pt x="60" y="31"/>
                    </a:lnTo>
                    <a:lnTo>
                      <a:pt x="60" y="27"/>
                    </a:lnTo>
                    <a:lnTo>
                      <a:pt x="60" y="27"/>
                    </a:lnTo>
                    <a:lnTo>
                      <a:pt x="58" y="23"/>
                    </a:lnTo>
                    <a:lnTo>
                      <a:pt x="58" y="19"/>
                    </a:lnTo>
                    <a:lnTo>
                      <a:pt x="58" y="16"/>
                    </a:lnTo>
                    <a:lnTo>
                      <a:pt x="58" y="16"/>
                    </a:lnTo>
                    <a:lnTo>
                      <a:pt x="60" y="14"/>
                    </a:lnTo>
                    <a:lnTo>
                      <a:pt x="62" y="14"/>
                    </a:lnTo>
                    <a:lnTo>
                      <a:pt x="62" y="19"/>
                    </a:lnTo>
                    <a:lnTo>
                      <a:pt x="62" y="19"/>
                    </a:lnTo>
                    <a:lnTo>
                      <a:pt x="64" y="21"/>
                    </a:lnTo>
                    <a:lnTo>
                      <a:pt x="66" y="21"/>
                    </a:lnTo>
                    <a:lnTo>
                      <a:pt x="70" y="21"/>
                    </a:lnTo>
                    <a:lnTo>
                      <a:pt x="70" y="21"/>
                    </a:lnTo>
                    <a:lnTo>
                      <a:pt x="74" y="23"/>
                    </a:lnTo>
                    <a:lnTo>
                      <a:pt x="76" y="25"/>
                    </a:lnTo>
                    <a:lnTo>
                      <a:pt x="78" y="29"/>
                    </a:lnTo>
                    <a:lnTo>
                      <a:pt x="78" y="29"/>
                    </a:lnTo>
                    <a:lnTo>
                      <a:pt x="80" y="33"/>
                    </a:lnTo>
                    <a:lnTo>
                      <a:pt x="82" y="35"/>
                    </a:lnTo>
                    <a:lnTo>
                      <a:pt x="86" y="37"/>
                    </a:lnTo>
                    <a:lnTo>
                      <a:pt x="88" y="39"/>
                    </a:lnTo>
                    <a:lnTo>
                      <a:pt x="88" y="39"/>
                    </a:lnTo>
                    <a:lnTo>
                      <a:pt x="90" y="39"/>
                    </a:lnTo>
                    <a:lnTo>
                      <a:pt x="90" y="37"/>
                    </a:lnTo>
                    <a:lnTo>
                      <a:pt x="90" y="31"/>
                    </a:lnTo>
                    <a:lnTo>
                      <a:pt x="90" y="31"/>
                    </a:lnTo>
                    <a:lnTo>
                      <a:pt x="90" y="19"/>
                    </a:lnTo>
                    <a:lnTo>
                      <a:pt x="92" y="14"/>
                    </a:lnTo>
                    <a:lnTo>
                      <a:pt x="92" y="12"/>
                    </a:lnTo>
                    <a:lnTo>
                      <a:pt x="92" y="12"/>
                    </a:lnTo>
                    <a:lnTo>
                      <a:pt x="94" y="12"/>
                    </a:lnTo>
                    <a:lnTo>
                      <a:pt x="96" y="12"/>
                    </a:lnTo>
                    <a:lnTo>
                      <a:pt x="100" y="21"/>
                    </a:lnTo>
                    <a:lnTo>
                      <a:pt x="100" y="21"/>
                    </a:lnTo>
                    <a:lnTo>
                      <a:pt x="100" y="27"/>
                    </a:lnTo>
                    <a:lnTo>
                      <a:pt x="102" y="31"/>
                    </a:lnTo>
                    <a:lnTo>
                      <a:pt x="104" y="29"/>
                    </a:lnTo>
                    <a:lnTo>
                      <a:pt x="108" y="25"/>
                    </a:lnTo>
                    <a:lnTo>
                      <a:pt x="108" y="25"/>
                    </a:lnTo>
                    <a:lnTo>
                      <a:pt x="108" y="21"/>
                    </a:lnTo>
                    <a:lnTo>
                      <a:pt x="110" y="21"/>
                    </a:lnTo>
                    <a:lnTo>
                      <a:pt x="114" y="23"/>
                    </a:lnTo>
                    <a:lnTo>
                      <a:pt x="118" y="31"/>
                    </a:lnTo>
                    <a:lnTo>
                      <a:pt x="120" y="41"/>
                    </a:lnTo>
                    <a:lnTo>
                      <a:pt x="120" y="41"/>
                    </a:lnTo>
                    <a:lnTo>
                      <a:pt x="118" y="41"/>
                    </a:lnTo>
                    <a:lnTo>
                      <a:pt x="118" y="41"/>
                    </a:lnTo>
                    <a:lnTo>
                      <a:pt x="118" y="43"/>
                    </a:lnTo>
                    <a:lnTo>
                      <a:pt x="116" y="43"/>
                    </a:lnTo>
                    <a:lnTo>
                      <a:pt x="116" y="43"/>
                    </a:lnTo>
                    <a:lnTo>
                      <a:pt x="114" y="37"/>
                    </a:lnTo>
                    <a:lnTo>
                      <a:pt x="112" y="35"/>
                    </a:lnTo>
                    <a:lnTo>
                      <a:pt x="110" y="37"/>
                    </a:lnTo>
                    <a:lnTo>
                      <a:pt x="106" y="41"/>
                    </a:lnTo>
                    <a:lnTo>
                      <a:pt x="106" y="41"/>
                    </a:lnTo>
                    <a:lnTo>
                      <a:pt x="108" y="41"/>
                    </a:lnTo>
                    <a:lnTo>
                      <a:pt x="110" y="41"/>
                    </a:lnTo>
                    <a:lnTo>
                      <a:pt x="110" y="45"/>
                    </a:lnTo>
                    <a:lnTo>
                      <a:pt x="110" y="45"/>
                    </a:lnTo>
                    <a:lnTo>
                      <a:pt x="110" y="51"/>
                    </a:lnTo>
                    <a:lnTo>
                      <a:pt x="108" y="53"/>
                    </a:lnTo>
                    <a:lnTo>
                      <a:pt x="106" y="53"/>
                    </a:lnTo>
                    <a:lnTo>
                      <a:pt x="106" y="55"/>
                    </a:lnTo>
                    <a:lnTo>
                      <a:pt x="106" y="55"/>
                    </a:lnTo>
                    <a:lnTo>
                      <a:pt x="102" y="55"/>
                    </a:lnTo>
                    <a:lnTo>
                      <a:pt x="100" y="55"/>
                    </a:lnTo>
                    <a:lnTo>
                      <a:pt x="100" y="55"/>
                    </a:lnTo>
                    <a:lnTo>
                      <a:pt x="92" y="61"/>
                    </a:lnTo>
                    <a:lnTo>
                      <a:pt x="84" y="63"/>
                    </a:lnTo>
                    <a:lnTo>
                      <a:pt x="80" y="63"/>
                    </a:lnTo>
                    <a:lnTo>
                      <a:pt x="76" y="61"/>
                    </a:lnTo>
                    <a:lnTo>
                      <a:pt x="72" y="57"/>
                    </a:lnTo>
                    <a:lnTo>
                      <a:pt x="68" y="51"/>
                    </a:lnTo>
                    <a:lnTo>
                      <a:pt x="68" y="51"/>
                    </a:lnTo>
                    <a:lnTo>
                      <a:pt x="66" y="49"/>
                    </a:lnTo>
                    <a:lnTo>
                      <a:pt x="66" y="51"/>
                    </a:lnTo>
                    <a:lnTo>
                      <a:pt x="66" y="51"/>
                    </a:lnTo>
                    <a:lnTo>
                      <a:pt x="60" y="55"/>
                    </a:lnTo>
                    <a:lnTo>
                      <a:pt x="56" y="57"/>
                    </a:lnTo>
                    <a:lnTo>
                      <a:pt x="50" y="57"/>
                    </a:lnTo>
                    <a:lnTo>
                      <a:pt x="46" y="63"/>
                    </a:lnTo>
                    <a:lnTo>
                      <a:pt x="46" y="63"/>
                    </a:lnTo>
                    <a:lnTo>
                      <a:pt x="44" y="63"/>
                    </a:lnTo>
                    <a:lnTo>
                      <a:pt x="40" y="61"/>
                    </a:lnTo>
                    <a:lnTo>
                      <a:pt x="40" y="61"/>
                    </a:lnTo>
                    <a:lnTo>
                      <a:pt x="36" y="55"/>
                    </a:lnTo>
                    <a:lnTo>
                      <a:pt x="34" y="55"/>
                    </a:lnTo>
                    <a:lnTo>
                      <a:pt x="32" y="55"/>
                    </a:lnTo>
                    <a:lnTo>
                      <a:pt x="32" y="55"/>
                    </a:lnTo>
                    <a:lnTo>
                      <a:pt x="30" y="55"/>
                    </a:lnTo>
                    <a:lnTo>
                      <a:pt x="26" y="55"/>
                    </a:lnTo>
                    <a:lnTo>
                      <a:pt x="22" y="51"/>
                    </a:lnTo>
                    <a:lnTo>
                      <a:pt x="22" y="51"/>
                    </a:lnTo>
                    <a:lnTo>
                      <a:pt x="16" y="49"/>
                    </a:lnTo>
                    <a:lnTo>
                      <a:pt x="12" y="49"/>
                    </a:lnTo>
                    <a:lnTo>
                      <a:pt x="4" y="49"/>
                    </a:lnTo>
                    <a:lnTo>
                      <a:pt x="4" y="49"/>
                    </a:lnTo>
                    <a:lnTo>
                      <a:pt x="2" y="51"/>
                    </a:lnTo>
                    <a:lnTo>
                      <a:pt x="0" y="49"/>
                    </a:lnTo>
                    <a:lnTo>
                      <a:pt x="0" y="47"/>
                    </a:lnTo>
                    <a:lnTo>
                      <a:pt x="0"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8" name="Freeform 1304">
                <a:extLst>
                  <a:ext uri="{FF2B5EF4-FFF2-40B4-BE49-F238E27FC236}">
                    <a16:creationId xmlns:a16="http://schemas.microsoft.com/office/drawing/2014/main" id="{3DA52489-285B-AA1C-5F7F-A0AFAF417007}"/>
                  </a:ext>
                </a:extLst>
              </p:cNvPr>
              <p:cNvSpPr>
                <a:spLocks/>
              </p:cNvSpPr>
              <p:nvPr/>
            </p:nvSpPr>
            <p:spPr bwMode="auto">
              <a:xfrm>
                <a:off x="2172" y="2396"/>
                <a:ext cx="92" cy="66"/>
              </a:xfrm>
              <a:custGeom>
                <a:avLst/>
                <a:gdLst>
                  <a:gd name="T0" fmla="*/ 0 w 92"/>
                  <a:gd name="T1" fmla="*/ 28 h 66"/>
                  <a:gd name="T2" fmla="*/ 8 w 92"/>
                  <a:gd name="T3" fmla="*/ 28 h 66"/>
                  <a:gd name="T4" fmla="*/ 12 w 92"/>
                  <a:gd name="T5" fmla="*/ 14 h 66"/>
                  <a:gd name="T6" fmla="*/ 14 w 92"/>
                  <a:gd name="T7" fmla="*/ 12 h 66"/>
                  <a:gd name="T8" fmla="*/ 22 w 92"/>
                  <a:gd name="T9" fmla="*/ 20 h 66"/>
                  <a:gd name="T10" fmla="*/ 22 w 92"/>
                  <a:gd name="T11" fmla="*/ 14 h 66"/>
                  <a:gd name="T12" fmla="*/ 20 w 92"/>
                  <a:gd name="T13" fmla="*/ 0 h 66"/>
                  <a:gd name="T14" fmla="*/ 24 w 92"/>
                  <a:gd name="T15" fmla="*/ 4 h 66"/>
                  <a:gd name="T16" fmla="*/ 34 w 92"/>
                  <a:gd name="T17" fmla="*/ 16 h 66"/>
                  <a:gd name="T18" fmla="*/ 36 w 92"/>
                  <a:gd name="T19" fmla="*/ 24 h 66"/>
                  <a:gd name="T20" fmla="*/ 42 w 92"/>
                  <a:gd name="T21" fmla="*/ 28 h 66"/>
                  <a:gd name="T22" fmla="*/ 44 w 92"/>
                  <a:gd name="T23" fmla="*/ 24 h 66"/>
                  <a:gd name="T24" fmla="*/ 44 w 92"/>
                  <a:gd name="T25" fmla="*/ 20 h 66"/>
                  <a:gd name="T26" fmla="*/ 40 w 92"/>
                  <a:gd name="T27" fmla="*/ 14 h 66"/>
                  <a:gd name="T28" fmla="*/ 38 w 92"/>
                  <a:gd name="T29" fmla="*/ 10 h 66"/>
                  <a:gd name="T30" fmla="*/ 36 w 92"/>
                  <a:gd name="T31" fmla="*/ 4 h 66"/>
                  <a:gd name="T32" fmla="*/ 38 w 92"/>
                  <a:gd name="T33" fmla="*/ 0 h 66"/>
                  <a:gd name="T34" fmla="*/ 42 w 92"/>
                  <a:gd name="T35" fmla="*/ 0 h 66"/>
                  <a:gd name="T36" fmla="*/ 56 w 92"/>
                  <a:gd name="T37" fmla="*/ 4 h 66"/>
                  <a:gd name="T38" fmla="*/ 58 w 92"/>
                  <a:gd name="T39" fmla="*/ 10 h 66"/>
                  <a:gd name="T40" fmla="*/ 64 w 92"/>
                  <a:gd name="T41" fmla="*/ 8 h 66"/>
                  <a:gd name="T42" fmla="*/ 68 w 92"/>
                  <a:gd name="T43" fmla="*/ 12 h 66"/>
                  <a:gd name="T44" fmla="*/ 74 w 92"/>
                  <a:gd name="T45" fmla="*/ 18 h 66"/>
                  <a:gd name="T46" fmla="*/ 82 w 92"/>
                  <a:gd name="T47" fmla="*/ 22 h 66"/>
                  <a:gd name="T48" fmla="*/ 84 w 92"/>
                  <a:gd name="T49" fmla="*/ 20 h 66"/>
                  <a:gd name="T50" fmla="*/ 86 w 92"/>
                  <a:gd name="T51" fmla="*/ 10 h 66"/>
                  <a:gd name="T52" fmla="*/ 90 w 92"/>
                  <a:gd name="T53" fmla="*/ 26 h 66"/>
                  <a:gd name="T54" fmla="*/ 92 w 92"/>
                  <a:gd name="T55" fmla="*/ 34 h 66"/>
                  <a:gd name="T56" fmla="*/ 90 w 92"/>
                  <a:gd name="T57" fmla="*/ 38 h 66"/>
                  <a:gd name="T58" fmla="*/ 88 w 92"/>
                  <a:gd name="T59" fmla="*/ 38 h 66"/>
                  <a:gd name="T60" fmla="*/ 84 w 92"/>
                  <a:gd name="T61" fmla="*/ 48 h 66"/>
                  <a:gd name="T62" fmla="*/ 82 w 92"/>
                  <a:gd name="T63" fmla="*/ 66 h 66"/>
                  <a:gd name="T64" fmla="*/ 74 w 92"/>
                  <a:gd name="T65" fmla="*/ 62 h 66"/>
                  <a:gd name="T66" fmla="*/ 64 w 92"/>
                  <a:gd name="T67" fmla="*/ 52 h 66"/>
                  <a:gd name="T68" fmla="*/ 62 w 92"/>
                  <a:gd name="T69" fmla="*/ 48 h 66"/>
                  <a:gd name="T70" fmla="*/ 60 w 92"/>
                  <a:gd name="T71" fmla="*/ 50 h 66"/>
                  <a:gd name="T72" fmla="*/ 58 w 92"/>
                  <a:gd name="T73" fmla="*/ 52 h 66"/>
                  <a:gd name="T74" fmla="*/ 52 w 92"/>
                  <a:gd name="T75" fmla="*/ 54 h 66"/>
                  <a:gd name="T76" fmla="*/ 48 w 92"/>
                  <a:gd name="T77" fmla="*/ 48 h 66"/>
                  <a:gd name="T78" fmla="*/ 44 w 92"/>
                  <a:gd name="T79" fmla="*/ 40 h 66"/>
                  <a:gd name="T80" fmla="*/ 38 w 92"/>
                  <a:gd name="T81" fmla="*/ 38 h 66"/>
                  <a:gd name="T82" fmla="*/ 32 w 92"/>
                  <a:gd name="T83" fmla="*/ 44 h 66"/>
                  <a:gd name="T84" fmla="*/ 26 w 92"/>
                  <a:gd name="T85" fmla="*/ 54 h 66"/>
                  <a:gd name="T86" fmla="*/ 24 w 92"/>
                  <a:gd name="T87" fmla="*/ 54 h 66"/>
                  <a:gd name="T88" fmla="*/ 20 w 92"/>
                  <a:gd name="T89" fmla="*/ 44 h 66"/>
                  <a:gd name="T90" fmla="*/ 16 w 92"/>
                  <a:gd name="T91" fmla="*/ 48 h 66"/>
                  <a:gd name="T92" fmla="*/ 14 w 92"/>
                  <a:gd name="T93" fmla="*/ 48 h 66"/>
                  <a:gd name="T94" fmla="*/ 8 w 92"/>
                  <a:gd name="T95" fmla="*/ 40 h 66"/>
                  <a:gd name="T96" fmla="*/ 0 w 92"/>
                  <a:gd name="T97" fmla="*/ 40 h 66"/>
                  <a:gd name="T98" fmla="*/ 0 w 92"/>
                  <a:gd name="T99"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66">
                    <a:moveTo>
                      <a:pt x="0" y="28"/>
                    </a:moveTo>
                    <a:lnTo>
                      <a:pt x="0" y="28"/>
                    </a:lnTo>
                    <a:lnTo>
                      <a:pt x="4" y="28"/>
                    </a:lnTo>
                    <a:lnTo>
                      <a:pt x="8" y="28"/>
                    </a:lnTo>
                    <a:lnTo>
                      <a:pt x="10" y="24"/>
                    </a:lnTo>
                    <a:lnTo>
                      <a:pt x="12" y="14"/>
                    </a:lnTo>
                    <a:lnTo>
                      <a:pt x="12" y="14"/>
                    </a:lnTo>
                    <a:lnTo>
                      <a:pt x="14" y="12"/>
                    </a:lnTo>
                    <a:lnTo>
                      <a:pt x="16" y="14"/>
                    </a:lnTo>
                    <a:lnTo>
                      <a:pt x="22" y="20"/>
                    </a:lnTo>
                    <a:lnTo>
                      <a:pt x="22" y="20"/>
                    </a:lnTo>
                    <a:lnTo>
                      <a:pt x="22" y="14"/>
                    </a:lnTo>
                    <a:lnTo>
                      <a:pt x="20" y="10"/>
                    </a:lnTo>
                    <a:lnTo>
                      <a:pt x="20" y="0"/>
                    </a:lnTo>
                    <a:lnTo>
                      <a:pt x="20" y="0"/>
                    </a:lnTo>
                    <a:lnTo>
                      <a:pt x="24" y="4"/>
                    </a:lnTo>
                    <a:lnTo>
                      <a:pt x="28" y="10"/>
                    </a:lnTo>
                    <a:lnTo>
                      <a:pt x="34" y="16"/>
                    </a:lnTo>
                    <a:lnTo>
                      <a:pt x="36" y="24"/>
                    </a:lnTo>
                    <a:lnTo>
                      <a:pt x="36" y="24"/>
                    </a:lnTo>
                    <a:lnTo>
                      <a:pt x="38" y="28"/>
                    </a:lnTo>
                    <a:lnTo>
                      <a:pt x="42" y="28"/>
                    </a:lnTo>
                    <a:lnTo>
                      <a:pt x="42" y="28"/>
                    </a:lnTo>
                    <a:lnTo>
                      <a:pt x="44" y="24"/>
                    </a:lnTo>
                    <a:lnTo>
                      <a:pt x="44" y="20"/>
                    </a:lnTo>
                    <a:lnTo>
                      <a:pt x="44" y="20"/>
                    </a:lnTo>
                    <a:lnTo>
                      <a:pt x="44" y="16"/>
                    </a:lnTo>
                    <a:lnTo>
                      <a:pt x="40" y="14"/>
                    </a:lnTo>
                    <a:lnTo>
                      <a:pt x="40" y="14"/>
                    </a:lnTo>
                    <a:lnTo>
                      <a:pt x="38" y="10"/>
                    </a:lnTo>
                    <a:lnTo>
                      <a:pt x="36" y="4"/>
                    </a:lnTo>
                    <a:lnTo>
                      <a:pt x="36" y="4"/>
                    </a:lnTo>
                    <a:lnTo>
                      <a:pt x="38" y="0"/>
                    </a:lnTo>
                    <a:lnTo>
                      <a:pt x="38" y="0"/>
                    </a:lnTo>
                    <a:lnTo>
                      <a:pt x="42" y="0"/>
                    </a:lnTo>
                    <a:lnTo>
                      <a:pt x="42" y="0"/>
                    </a:lnTo>
                    <a:lnTo>
                      <a:pt x="50" y="2"/>
                    </a:lnTo>
                    <a:lnTo>
                      <a:pt x="56" y="4"/>
                    </a:lnTo>
                    <a:lnTo>
                      <a:pt x="56" y="4"/>
                    </a:lnTo>
                    <a:lnTo>
                      <a:pt x="58" y="10"/>
                    </a:lnTo>
                    <a:lnTo>
                      <a:pt x="64" y="8"/>
                    </a:lnTo>
                    <a:lnTo>
                      <a:pt x="64" y="8"/>
                    </a:lnTo>
                    <a:lnTo>
                      <a:pt x="66" y="10"/>
                    </a:lnTo>
                    <a:lnTo>
                      <a:pt x="68" y="12"/>
                    </a:lnTo>
                    <a:lnTo>
                      <a:pt x="74" y="18"/>
                    </a:lnTo>
                    <a:lnTo>
                      <a:pt x="74" y="18"/>
                    </a:lnTo>
                    <a:lnTo>
                      <a:pt x="78" y="22"/>
                    </a:lnTo>
                    <a:lnTo>
                      <a:pt x="82" y="22"/>
                    </a:lnTo>
                    <a:lnTo>
                      <a:pt x="82" y="22"/>
                    </a:lnTo>
                    <a:lnTo>
                      <a:pt x="84" y="20"/>
                    </a:lnTo>
                    <a:lnTo>
                      <a:pt x="86" y="18"/>
                    </a:lnTo>
                    <a:lnTo>
                      <a:pt x="86" y="10"/>
                    </a:lnTo>
                    <a:lnTo>
                      <a:pt x="86" y="10"/>
                    </a:lnTo>
                    <a:lnTo>
                      <a:pt x="90" y="26"/>
                    </a:lnTo>
                    <a:lnTo>
                      <a:pt x="90" y="26"/>
                    </a:lnTo>
                    <a:lnTo>
                      <a:pt x="92" y="34"/>
                    </a:lnTo>
                    <a:lnTo>
                      <a:pt x="92" y="38"/>
                    </a:lnTo>
                    <a:lnTo>
                      <a:pt x="90" y="38"/>
                    </a:lnTo>
                    <a:lnTo>
                      <a:pt x="90" y="38"/>
                    </a:lnTo>
                    <a:lnTo>
                      <a:pt x="88" y="38"/>
                    </a:lnTo>
                    <a:lnTo>
                      <a:pt x="86" y="40"/>
                    </a:lnTo>
                    <a:lnTo>
                      <a:pt x="84" y="48"/>
                    </a:lnTo>
                    <a:lnTo>
                      <a:pt x="82" y="66"/>
                    </a:lnTo>
                    <a:lnTo>
                      <a:pt x="82" y="66"/>
                    </a:lnTo>
                    <a:lnTo>
                      <a:pt x="78" y="64"/>
                    </a:lnTo>
                    <a:lnTo>
                      <a:pt x="74" y="62"/>
                    </a:lnTo>
                    <a:lnTo>
                      <a:pt x="68" y="58"/>
                    </a:lnTo>
                    <a:lnTo>
                      <a:pt x="64" y="52"/>
                    </a:lnTo>
                    <a:lnTo>
                      <a:pt x="64" y="52"/>
                    </a:lnTo>
                    <a:lnTo>
                      <a:pt x="62" y="48"/>
                    </a:lnTo>
                    <a:lnTo>
                      <a:pt x="60" y="48"/>
                    </a:lnTo>
                    <a:lnTo>
                      <a:pt x="60" y="50"/>
                    </a:lnTo>
                    <a:lnTo>
                      <a:pt x="60" y="50"/>
                    </a:lnTo>
                    <a:lnTo>
                      <a:pt x="58" y="52"/>
                    </a:lnTo>
                    <a:lnTo>
                      <a:pt x="56" y="54"/>
                    </a:lnTo>
                    <a:lnTo>
                      <a:pt x="52" y="54"/>
                    </a:lnTo>
                    <a:lnTo>
                      <a:pt x="52" y="52"/>
                    </a:lnTo>
                    <a:lnTo>
                      <a:pt x="48" y="48"/>
                    </a:lnTo>
                    <a:lnTo>
                      <a:pt x="44" y="40"/>
                    </a:lnTo>
                    <a:lnTo>
                      <a:pt x="44" y="40"/>
                    </a:lnTo>
                    <a:lnTo>
                      <a:pt x="40" y="38"/>
                    </a:lnTo>
                    <a:lnTo>
                      <a:pt x="38" y="38"/>
                    </a:lnTo>
                    <a:lnTo>
                      <a:pt x="32" y="44"/>
                    </a:lnTo>
                    <a:lnTo>
                      <a:pt x="32" y="44"/>
                    </a:lnTo>
                    <a:lnTo>
                      <a:pt x="28" y="50"/>
                    </a:lnTo>
                    <a:lnTo>
                      <a:pt x="26" y="54"/>
                    </a:lnTo>
                    <a:lnTo>
                      <a:pt x="24" y="54"/>
                    </a:lnTo>
                    <a:lnTo>
                      <a:pt x="24" y="54"/>
                    </a:lnTo>
                    <a:lnTo>
                      <a:pt x="20" y="44"/>
                    </a:lnTo>
                    <a:lnTo>
                      <a:pt x="20" y="44"/>
                    </a:lnTo>
                    <a:lnTo>
                      <a:pt x="16" y="48"/>
                    </a:lnTo>
                    <a:lnTo>
                      <a:pt x="16" y="48"/>
                    </a:lnTo>
                    <a:lnTo>
                      <a:pt x="14" y="48"/>
                    </a:lnTo>
                    <a:lnTo>
                      <a:pt x="14" y="48"/>
                    </a:lnTo>
                    <a:lnTo>
                      <a:pt x="12" y="42"/>
                    </a:lnTo>
                    <a:lnTo>
                      <a:pt x="8" y="40"/>
                    </a:lnTo>
                    <a:lnTo>
                      <a:pt x="4" y="42"/>
                    </a:lnTo>
                    <a:lnTo>
                      <a:pt x="0" y="40"/>
                    </a:lnTo>
                    <a:lnTo>
                      <a:pt x="0" y="40"/>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9" name="Freeform 1305">
                <a:extLst>
                  <a:ext uri="{FF2B5EF4-FFF2-40B4-BE49-F238E27FC236}">
                    <a16:creationId xmlns:a16="http://schemas.microsoft.com/office/drawing/2014/main" id="{C8EAA844-8752-14C7-23FD-E431DE26B167}"/>
                  </a:ext>
                </a:extLst>
              </p:cNvPr>
              <p:cNvSpPr>
                <a:spLocks/>
              </p:cNvSpPr>
              <p:nvPr/>
            </p:nvSpPr>
            <p:spPr bwMode="auto">
              <a:xfrm>
                <a:off x="3946" y="2680"/>
                <a:ext cx="112" cy="59"/>
              </a:xfrm>
              <a:custGeom>
                <a:avLst/>
                <a:gdLst>
                  <a:gd name="T0" fmla="*/ 104 w 112"/>
                  <a:gd name="T1" fmla="*/ 47 h 59"/>
                  <a:gd name="T2" fmla="*/ 98 w 112"/>
                  <a:gd name="T3" fmla="*/ 47 h 59"/>
                  <a:gd name="T4" fmla="*/ 84 w 112"/>
                  <a:gd name="T5" fmla="*/ 59 h 59"/>
                  <a:gd name="T6" fmla="*/ 74 w 112"/>
                  <a:gd name="T7" fmla="*/ 53 h 59"/>
                  <a:gd name="T8" fmla="*/ 64 w 112"/>
                  <a:gd name="T9" fmla="*/ 47 h 59"/>
                  <a:gd name="T10" fmla="*/ 58 w 112"/>
                  <a:gd name="T11" fmla="*/ 55 h 59"/>
                  <a:gd name="T12" fmla="*/ 56 w 112"/>
                  <a:gd name="T13" fmla="*/ 55 h 59"/>
                  <a:gd name="T14" fmla="*/ 48 w 112"/>
                  <a:gd name="T15" fmla="*/ 53 h 59"/>
                  <a:gd name="T16" fmla="*/ 44 w 112"/>
                  <a:gd name="T17" fmla="*/ 57 h 59"/>
                  <a:gd name="T18" fmla="*/ 40 w 112"/>
                  <a:gd name="T19" fmla="*/ 55 h 59"/>
                  <a:gd name="T20" fmla="*/ 30 w 112"/>
                  <a:gd name="T21" fmla="*/ 51 h 59"/>
                  <a:gd name="T22" fmla="*/ 26 w 112"/>
                  <a:gd name="T23" fmla="*/ 51 h 59"/>
                  <a:gd name="T24" fmla="*/ 16 w 112"/>
                  <a:gd name="T25" fmla="*/ 45 h 59"/>
                  <a:gd name="T26" fmla="*/ 2 w 112"/>
                  <a:gd name="T27" fmla="*/ 49 h 59"/>
                  <a:gd name="T28" fmla="*/ 0 w 112"/>
                  <a:gd name="T29" fmla="*/ 45 h 59"/>
                  <a:gd name="T30" fmla="*/ 2 w 112"/>
                  <a:gd name="T31" fmla="*/ 31 h 59"/>
                  <a:gd name="T32" fmla="*/ 10 w 112"/>
                  <a:gd name="T33" fmla="*/ 31 h 59"/>
                  <a:gd name="T34" fmla="*/ 10 w 112"/>
                  <a:gd name="T35" fmla="*/ 10 h 59"/>
                  <a:gd name="T36" fmla="*/ 12 w 112"/>
                  <a:gd name="T37" fmla="*/ 2 h 59"/>
                  <a:gd name="T38" fmla="*/ 14 w 112"/>
                  <a:gd name="T39" fmla="*/ 2 h 59"/>
                  <a:gd name="T40" fmla="*/ 18 w 112"/>
                  <a:gd name="T41" fmla="*/ 10 h 59"/>
                  <a:gd name="T42" fmla="*/ 28 w 112"/>
                  <a:gd name="T43" fmla="*/ 19 h 59"/>
                  <a:gd name="T44" fmla="*/ 36 w 112"/>
                  <a:gd name="T45" fmla="*/ 29 h 59"/>
                  <a:gd name="T46" fmla="*/ 40 w 112"/>
                  <a:gd name="T47" fmla="*/ 37 h 59"/>
                  <a:gd name="T48" fmla="*/ 54 w 112"/>
                  <a:gd name="T49" fmla="*/ 35 h 59"/>
                  <a:gd name="T50" fmla="*/ 56 w 112"/>
                  <a:gd name="T51" fmla="*/ 17 h 59"/>
                  <a:gd name="T52" fmla="*/ 60 w 112"/>
                  <a:gd name="T53" fmla="*/ 8 h 59"/>
                  <a:gd name="T54" fmla="*/ 64 w 112"/>
                  <a:gd name="T55" fmla="*/ 15 h 59"/>
                  <a:gd name="T56" fmla="*/ 70 w 112"/>
                  <a:gd name="T57" fmla="*/ 17 h 59"/>
                  <a:gd name="T58" fmla="*/ 86 w 112"/>
                  <a:gd name="T59" fmla="*/ 37 h 59"/>
                  <a:gd name="T60" fmla="*/ 82 w 112"/>
                  <a:gd name="T61" fmla="*/ 41 h 59"/>
                  <a:gd name="T62" fmla="*/ 80 w 112"/>
                  <a:gd name="T63" fmla="*/ 41 h 59"/>
                  <a:gd name="T64" fmla="*/ 86 w 112"/>
                  <a:gd name="T65" fmla="*/ 37 h 59"/>
                  <a:gd name="T66" fmla="*/ 92 w 112"/>
                  <a:gd name="T67" fmla="*/ 35 h 59"/>
                  <a:gd name="T68" fmla="*/ 92 w 112"/>
                  <a:gd name="T69" fmla="*/ 23 h 59"/>
                  <a:gd name="T70" fmla="*/ 92 w 112"/>
                  <a:gd name="T71" fmla="*/ 8 h 59"/>
                  <a:gd name="T72" fmla="*/ 96 w 112"/>
                  <a:gd name="T73" fmla="*/ 6 h 59"/>
                  <a:gd name="T74" fmla="*/ 102 w 112"/>
                  <a:gd name="T75" fmla="*/ 23 h 59"/>
                  <a:gd name="T76" fmla="*/ 104 w 112"/>
                  <a:gd name="T77" fmla="*/ 27 h 59"/>
                  <a:gd name="T78" fmla="*/ 108 w 112"/>
                  <a:gd name="T79" fmla="*/ 10 h 59"/>
                  <a:gd name="T80" fmla="*/ 110 w 112"/>
                  <a:gd name="T81" fmla="*/ 27 h 59"/>
                  <a:gd name="T82" fmla="*/ 108 w 112"/>
                  <a:gd name="T83" fmla="*/ 35 h 59"/>
                  <a:gd name="T84" fmla="*/ 110 w 112"/>
                  <a:gd name="T85" fmla="*/ 41 h 59"/>
                  <a:gd name="T86" fmla="*/ 108 w 112"/>
                  <a:gd name="T87"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 h="59">
                    <a:moveTo>
                      <a:pt x="108" y="55"/>
                    </a:moveTo>
                    <a:lnTo>
                      <a:pt x="108" y="55"/>
                    </a:lnTo>
                    <a:lnTo>
                      <a:pt x="104" y="47"/>
                    </a:lnTo>
                    <a:lnTo>
                      <a:pt x="100" y="45"/>
                    </a:lnTo>
                    <a:lnTo>
                      <a:pt x="100" y="45"/>
                    </a:lnTo>
                    <a:lnTo>
                      <a:pt x="98" y="47"/>
                    </a:lnTo>
                    <a:lnTo>
                      <a:pt x="96" y="59"/>
                    </a:lnTo>
                    <a:lnTo>
                      <a:pt x="96" y="59"/>
                    </a:lnTo>
                    <a:lnTo>
                      <a:pt x="84" y="59"/>
                    </a:lnTo>
                    <a:lnTo>
                      <a:pt x="78" y="57"/>
                    </a:lnTo>
                    <a:lnTo>
                      <a:pt x="74" y="53"/>
                    </a:lnTo>
                    <a:lnTo>
                      <a:pt x="74" y="53"/>
                    </a:lnTo>
                    <a:lnTo>
                      <a:pt x="70" y="49"/>
                    </a:lnTo>
                    <a:lnTo>
                      <a:pt x="66" y="47"/>
                    </a:lnTo>
                    <a:lnTo>
                      <a:pt x="64" y="47"/>
                    </a:lnTo>
                    <a:lnTo>
                      <a:pt x="62" y="47"/>
                    </a:lnTo>
                    <a:lnTo>
                      <a:pt x="58" y="55"/>
                    </a:lnTo>
                    <a:lnTo>
                      <a:pt x="58" y="55"/>
                    </a:lnTo>
                    <a:lnTo>
                      <a:pt x="58" y="57"/>
                    </a:lnTo>
                    <a:lnTo>
                      <a:pt x="58" y="57"/>
                    </a:lnTo>
                    <a:lnTo>
                      <a:pt x="56" y="55"/>
                    </a:lnTo>
                    <a:lnTo>
                      <a:pt x="56" y="55"/>
                    </a:lnTo>
                    <a:lnTo>
                      <a:pt x="50" y="51"/>
                    </a:lnTo>
                    <a:lnTo>
                      <a:pt x="48" y="53"/>
                    </a:lnTo>
                    <a:lnTo>
                      <a:pt x="46" y="57"/>
                    </a:lnTo>
                    <a:lnTo>
                      <a:pt x="46" y="57"/>
                    </a:lnTo>
                    <a:lnTo>
                      <a:pt x="44" y="57"/>
                    </a:lnTo>
                    <a:lnTo>
                      <a:pt x="44" y="57"/>
                    </a:lnTo>
                    <a:lnTo>
                      <a:pt x="40" y="55"/>
                    </a:lnTo>
                    <a:lnTo>
                      <a:pt x="40" y="55"/>
                    </a:lnTo>
                    <a:lnTo>
                      <a:pt x="38" y="51"/>
                    </a:lnTo>
                    <a:lnTo>
                      <a:pt x="36" y="51"/>
                    </a:lnTo>
                    <a:lnTo>
                      <a:pt x="30" y="51"/>
                    </a:lnTo>
                    <a:lnTo>
                      <a:pt x="30" y="51"/>
                    </a:lnTo>
                    <a:lnTo>
                      <a:pt x="28" y="53"/>
                    </a:lnTo>
                    <a:lnTo>
                      <a:pt x="26" y="51"/>
                    </a:lnTo>
                    <a:lnTo>
                      <a:pt x="26" y="51"/>
                    </a:lnTo>
                    <a:lnTo>
                      <a:pt x="20" y="45"/>
                    </a:lnTo>
                    <a:lnTo>
                      <a:pt x="16" y="45"/>
                    </a:lnTo>
                    <a:lnTo>
                      <a:pt x="6" y="47"/>
                    </a:lnTo>
                    <a:lnTo>
                      <a:pt x="6" y="47"/>
                    </a:lnTo>
                    <a:lnTo>
                      <a:pt x="2" y="49"/>
                    </a:lnTo>
                    <a:lnTo>
                      <a:pt x="2" y="49"/>
                    </a:lnTo>
                    <a:lnTo>
                      <a:pt x="0" y="45"/>
                    </a:lnTo>
                    <a:lnTo>
                      <a:pt x="0" y="45"/>
                    </a:lnTo>
                    <a:lnTo>
                      <a:pt x="0" y="37"/>
                    </a:lnTo>
                    <a:lnTo>
                      <a:pt x="0" y="37"/>
                    </a:lnTo>
                    <a:lnTo>
                      <a:pt x="2" y="31"/>
                    </a:lnTo>
                    <a:lnTo>
                      <a:pt x="6" y="31"/>
                    </a:lnTo>
                    <a:lnTo>
                      <a:pt x="6" y="31"/>
                    </a:lnTo>
                    <a:lnTo>
                      <a:pt x="10" y="31"/>
                    </a:lnTo>
                    <a:lnTo>
                      <a:pt x="12" y="29"/>
                    </a:lnTo>
                    <a:lnTo>
                      <a:pt x="12" y="23"/>
                    </a:lnTo>
                    <a:lnTo>
                      <a:pt x="10" y="10"/>
                    </a:lnTo>
                    <a:lnTo>
                      <a:pt x="10" y="10"/>
                    </a:lnTo>
                    <a:lnTo>
                      <a:pt x="10" y="6"/>
                    </a:lnTo>
                    <a:lnTo>
                      <a:pt x="12" y="2"/>
                    </a:lnTo>
                    <a:lnTo>
                      <a:pt x="12" y="2"/>
                    </a:lnTo>
                    <a:lnTo>
                      <a:pt x="14" y="0"/>
                    </a:lnTo>
                    <a:lnTo>
                      <a:pt x="14" y="2"/>
                    </a:lnTo>
                    <a:lnTo>
                      <a:pt x="14" y="6"/>
                    </a:lnTo>
                    <a:lnTo>
                      <a:pt x="14" y="6"/>
                    </a:lnTo>
                    <a:lnTo>
                      <a:pt x="18" y="10"/>
                    </a:lnTo>
                    <a:lnTo>
                      <a:pt x="20" y="15"/>
                    </a:lnTo>
                    <a:lnTo>
                      <a:pt x="24" y="17"/>
                    </a:lnTo>
                    <a:lnTo>
                      <a:pt x="28" y="19"/>
                    </a:lnTo>
                    <a:lnTo>
                      <a:pt x="28" y="19"/>
                    </a:lnTo>
                    <a:lnTo>
                      <a:pt x="34" y="25"/>
                    </a:lnTo>
                    <a:lnTo>
                      <a:pt x="36" y="29"/>
                    </a:lnTo>
                    <a:lnTo>
                      <a:pt x="38" y="33"/>
                    </a:lnTo>
                    <a:lnTo>
                      <a:pt x="38" y="33"/>
                    </a:lnTo>
                    <a:lnTo>
                      <a:pt x="40" y="37"/>
                    </a:lnTo>
                    <a:lnTo>
                      <a:pt x="44" y="37"/>
                    </a:lnTo>
                    <a:lnTo>
                      <a:pt x="54" y="35"/>
                    </a:lnTo>
                    <a:lnTo>
                      <a:pt x="54" y="35"/>
                    </a:lnTo>
                    <a:lnTo>
                      <a:pt x="54" y="33"/>
                    </a:lnTo>
                    <a:lnTo>
                      <a:pt x="56" y="29"/>
                    </a:lnTo>
                    <a:lnTo>
                      <a:pt x="56" y="17"/>
                    </a:lnTo>
                    <a:lnTo>
                      <a:pt x="56" y="17"/>
                    </a:lnTo>
                    <a:lnTo>
                      <a:pt x="58" y="6"/>
                    </a:lnTo>
                    <a:lnTo>
                      <a:pt x="60" y="8"/>
                    </a:lnTo>
                    <a:lnTo>
                      <a:pt x="62" y="12"/>
                    </a:lnTo>
                    <a:lnTo>
                      <a:pt x="62" y="12"/>
                    </a:lnTo>
                    <a:lnTo>
                      <a:pt x="64" y="15"/>
                    </a:lnTo>
                    <a:lnTo>
                      <a:pt x="66" y="17"/>
                    </a:lnTo>
                    <a:lnTo>
                      <a:pt x="70" y="17"/>
                    </a:lnTo>
                    <a:lnTo>
                      <a:pt x="70" y="17"/>
                    </a:lnTo>
                    <a:lnTo>
                      <a:pt x="76" y="19"/>
                    </a:lnTo>
                    <a:lnTo>
                      <a:pt x="80" y="23"/>
                    </a:lnTo>
                    <a:lnTo>
                      <a:pt x="86" y="37"/>
                    </a:lnTo>
                    <a:lnTo>
                      <a:pt x="86" y="37"/>
                    </a:lnTo>
                    <a:lnTo>
                      <a:pt x="84" y="41"/>
                    </a:lnTo>
                    <a:lnTo>
                      <a:pt x="82" y="41"/>
                    </a:lnTo>
                    <a:lnTo>
                      <a:pt x="76" y="37"/>
                    </a:lnTo>
                    <a:lnTo>
                      <a:pt x="76" y="37"/>
                    </a:lnTo>
                    <a:lnTo>
                      <a:pt x="80" y="41"/>
                    </a:lnTo>
                    <a:lnTo>
                      <a:pt x="82" y="43"/>
                    </a:lnTo>
                    <a:lnTo>
                      <a:pt x="84" y="41"/>
                    </a:lnTo>
                    <a:lnTo>
                      <a:pt x="86" y="37"/>
                    </a:lnTo>
                    <a:lnTo>
                      <a:pt x="86" y="37"/>
                    </a:lnTo>
                    <a:lnTo>
                      <a:pt x="90" y="37"/>
                    </a:lnTo>
                    <a:lnTo>
                      <a:pt x="92" y="35"/>
                    </a:lnTo>
                    <a:lnTo>
                      <a:pt x="92" y="31"/>
                    </a:lnTo>
                    <a:lnTo>
                      <a:pt x="92" y="23"/>
                    </a:lnTo>
                    <a:lnTo>
                      <a:pt x="92" y="23"/>
                    </a:lnTo>
                    <a:lnTo>
                      <a:pt x="90" y="15"/>
                    </a:lnTo>
                    <a:lnTo>
                      <a:pt x="90" y="10"/>
                    </a:lnTo>
                    <a:lnTo>
                      <a:pt x="92" y="8"/>
                    </a:lnTo>
                    <a:lnTo>
                      <a:pt x="92" y="8"/>
                    </a:lnTo>
                    <a:lnTo>
                      <a:pt x="94" y="6"/>
                    </a:lnTo>
                    <a:lnTo>
                      <a:pt x="96" y="6"/>
                    </a:lnTo>
                    <a:lnTo>
                      <a:pt x="100" y="15"/>
                    </a:lnTo>
                    <a:lnTo>
                      <a:pt x="100" y="15"/>
                    </a:lnTo>
                    <a:lnTo>
                      <a:pt x="102" y="23"/>
                    </a:lnTo>
                    <a:lnTo>
                      <a:pt x="102" y="25"/>
                    </a:lnTo>
                    <a:lnTo>
                      <a:pt x="104" y="27"/>
                    </a:lnTo>
                    <a:lnTo>
                      <a:pt x="104" y="27"/>
                    </a:lnTo>
                    <a:lnTo>
                      <a:pt x="106" y="12"/>
                    </a:lnTo>
                    <a:lnTo>
                      <a:pt x="106" y="10"/>
                    </a:lnTo>
                    <a:lnTo>
                      <a:pt x="108" y="10"/>
                    </a:lnTo>
                    <a:lnTo>
                      <a:pt x="112" y="17"/>
                    </a:lnTo>
                    <a:lnTo>
                      <a:pt x="112" y="17"/>
                    </a:lnTo>
                    <a:lnTo>
                      <a:pt x="110" y="27"/>
                    </a:lnTo>
                    <a:lnTo>
                      <a:pt x="110" y="27"/>
                    </a:lnTo>
                    <a:lnTo>
                      <a:pt x="108" y="33"/>
                    </a:lnTo>
                    <a:lnTo>
                      <a:pt x="108" y="35"/>
                    </a:lnTo>
                    <a:lnTo>
                      <a:pt x="110" y="39"/>
                    </a:lnTo>
                    <a:lnTo>
                      <a:pt x="110" y="39"/>
                    </a:lnTo>
                    <a:lnTo>
                      <a:pt x="110" y="41"/>
                    </a:lnTo>
                    <a:lnTo>
                      <a:pt x="110" y="45"/>
                    </a:lnTo>
                    <a:lnTo>
                      <a:pt x="108" y="55"/>
                    </a:lnTo>
                    <a:lnTo>
                      <a:pt x="10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0" name="Freeform 1306">
                <a:extLst>
                  <a:ext uri="{FF2B5EF4-FFF2-40B4-BE49-F238E27FC236}">
                    <a16:creationId xmlns:a16="http://schemas.microsoft.com/office/drawing/2014/main" id="{D36FA4BD-DE7E-D9B0-B58F-E95E6C6F490F}"/>
                  </a:ext>
                </a:extLst>
              </p:cNvPr>
              <p:cNvSpPr>
                <a:spLocks/>
              </p:cNvSpPr>
              <p:nvPr/>
            </p:nvSpPr>
            <p:spPr bwMode="auto">
              <a:xfrm>
                <a:off x="4598" y="2682"/>
                <a:ext cx="114" cy="55"/>
              </a:xfrm>
              <a:custGeom>
                <a:avLst/>
                <a:gdLst>
                  <a:gd name="T0" fmla="*/ 106 w 114"/>
                  <a:gd name="T1" fmla="*/ 37 h 55"/>
                  <a:gd name="T2" fmla="*/ 98 w 114"/>
                  <a:gd name="T3" fmla="*/ 51 h 55"/>
                  <a:gd name="T4" fmla="*/ 88 w 114"/>
                  <a:gd name="T5" fmla="*/ 55 h 55"/>
                  <a:gd name="T6" fmla="*/ 78 w 114"/>
                  <a:gd name="T7" fmla="*/ 53 h 55"/>
                  <a:gd name="T8" fmla="*/ 70 w 114"/>
                  <a:gd name="T9" fmla="*/ 45 h 55"/>
                  <a:gd name="T10" fmla="*/ 66 w 114"/>
                  <a:gd name="T11" fmla="*/ 41 h 55"/>
                  <a:gd name="T12" fmla="*/ 62 w 114"/>
                  <a:gd name="T13" fmla="*/ 45 h 55"/>
                  <a:gd name="T14" fmla="*/ 48 w 114"/>
                  <a:gd name="T15" fmla="*/ 49 h 55"/>
                  <a:gd name="T16" fmla="*/ 44 w 114"/>
                  <a:gd name="T17" fmla="*/ 51 h 55"/>
                  <a:gd name="T18" fmla="*/ 26 w 114"/>
                  <a:gd name="T19" fmla="*/ 45 h 55"/>
                  <a:gd name="T20" fmla="*/ 22 w 114"/>
                  <a:gd name="T21" fmla="*/ 43 h 55"/>
                  <a:gd name="T22" fmla="*/ 18 w 114"/>
                  <a:gd name="T23" fmla="*/ 43 h 55"/>
                  <a:gd name="T24" fmla="*/ 14 w 114"/>
                  <a:gd name="T25" fmla="*/ 43 h 55"/>
                  <a:gd name="T26" fmla="*/ 10 w 114"/>
                  <a:gd name="T27" fmla="*/ 39 h 55"/>
                  <a:gd name="T28" fmla="*/ 8 w 114"/>
                  <a:gd name="T29" fmla="*/ 37 h 55"/>
                  <a:gd name="T30" fmla="*/ 4 w 114"/>
                  <a:gd name="T31" fmla="*/ 41 h 55"/>
                  <a:gd name="T32" fmla="*/ 4 w 114"/>
                  <a:gd name="T33" fmla="*/ 45 h 55"/>
                  <a:gd name="T34" fmla="*/ 2 w 114"/>
                  <a:gd name="T35" fmla="*/ 43 h 55"/>
                  <a:gd name="T36" fmla="*/ 0 w 114"/>
                  <a:gd name="T37" fmla="*/ 35 h 55"/>
                  <a:gd name="T38" fmla="*/ 0 w 114"/>
                  <a:gd name="T39" fmla="*/ 31 h 55"/>
                  <a:gd name="T40" fmla="*/ 2 w 114"/>
                  <a:gd name="T41" fmla="*/ 31 h 55"/>
                  <a:gd name="T42" fmla="*/ 8 w 114"/>
                  <a:gd name="T43" fmla="*/ 29 h 55"/>
                  <a:gd name="T44" fmla="*/ 10 w 114"/>
                  <a:gd name="T45" fmla="*/ 31 h 55"/>
                  <a:gd name="T46" fmla="*/ 14 w 114"/>
                  <a:gd name="T47" fmla="*/ 15 h 55"/>
                  <a:gd name="T48" fmla="*/ 16 w 114"/>
                  <a:gd name="T49" fmla="*/ 10 h 55"/>
                  <a:gd name="T50" fmla="*/ 22 w 114"/>
                  <a:gd name="T51" fmla="*/ 8 h 55"/>
                  <a:gd name="T52" fmla="*/ 26 w 114"/>
                  <a:gd name="T53" fmla="*/ 13 h 55"/>
                  <a:gd name="T54" fmla="*/ 32 w 114"/>
                  <a:gd name="T55" fmla="*/ 21 h 55"/>
                  <a:gd name="T56" fmla="*/ 34 w 114"/>
                  <a:gd name="T57" fmla="*/ 19 h 55"/>
                  <a:gd name="T58" fmla="*/ 36 w 114"/>
                  <a:gd name="T59" fmla="*/ 19 h 55"/>
                  <a:gd name="T60" fmla="*/ 38 w 114"/>
                  <a:gd name="T61" fmla="*/ 29 h 55"/>
                  <a:gd name="T62" fmla="*/ 40 w 114"/>
                  <a:gd name="T63" fmla="*/ 33 h 55"/>
                  <a:gd name="T64" fmla="*/ 42 w 114"/>
                  <a:gd name="T65" fmla="*/ 19 h 55"/>
                  <a:gd name="T66" fmla="*/ 48 w 114"/>
                  <a:gd name="T67" fmla="*/ 29 h 55"/>
                  <a:gd name="T68" fmla="*/ 50 w 114"/>
                  <a:gd name="T69" fmla="*/ 33 h 55"/>
                  <a:gd name="T70" fmla="*/ 52 w 114"/>
                  <a:gd name="T71" fmla="*/ 31 h 55"/>
                  <a:gd name="T72" fmla="*/ 54 w 114"/>
                  <a:gd name="T73" fmla="*/ 25 h 55"/>
                  <a:gd name="T74" fmla="*/ 58 w 114"/>
                  <a:gd name="T75" fmla="*/ 10 h 55"/>
                  <a:gd name="T76" fmla="*/ 64 w 114"/>
                  <a:gd name="T77" fmla="*/ 6 h 55"/>
                  <a:gd name="T78" fmla="*/ 66 w 114"/>
                  <a:gd name="T79" fmla="*/ 8 h 55"/>
                  <a:gd name="T80" fmla="*/ 84 w 114"/>
                  <a:gd name="T81" fmla="*/ 25 h 55"/>
                  <a:gd name="T82" fmla="*/ 88 w 114"/>
                  <a:gd name="T83" fmla="*/ 35 h 55"/>
                  <a:gd name="T84" fmla="*/ 82 w 114"/>
                  <a:gd name="T85" fmla="*/ 39 h 55"/>
                  <a:gd name="T86" fmla="*/ 76 w 114"/>
                  <a:gd name="T87" fmla="*/ 33 h 55"/>
                  <a:gd name="T88" fmla="*/ 82 w 114"/>
                  <a:gd name="T89" fmla="*/ 39 h 55"/>
                  <a:gd name="T90" fmla="*/ 88 w 114"/>
                  <a:gd name="T91" fmla="*/ 35 h 55"/>
                  <a:gd name="T92" fmla="*/ 90 w 114"/>
                  <a:gd name="T93" fmla="*/ 33 h 55"/>
                  <a:gd name="T94" fmla="*/ 92 w 114"/>
                  <a:gd name="T95" fmla="*/ 21 h 55"/>
                  <a:gd name="T96" fmla="*/ 92 w 114"/>
                  <a:gd name="T97" fmla="*/ 10 h 55"/>
                  <a:gd name="T98" fmla="*/ 94 w 114"/>
                  <a:gd name="T99" fmla="*/ 0 h 55"/>
                  <a:gd name="T100" fmla="*/ 96 w 114"/>
                  <a:gd name="T101" fmla="*/ 0 h 55"/>
                  <a:gd name="T102" fmla="*/ 100 w 114"/>
                  <a:gd name="T103" fmla="*/ 13 h 55"/>
                  <a:gd name="T104" fmla="*/ 102 w 114"/>
                  <a:gd name="T105" fmla="*/ 21 h 55"/>
                  <a:gd name="T106" fmla="*/ 106 w 114"/>
                  <a:gd name="T107" fmla="*/ 25 h 55"/>
                  <a:gd name="T108" fmla="*/ 108 w 114"/>
                  <a:gd name="T109" fmla="*/ 10 h 55"/>
                  <a:gd name="T110" fmla="*/ 114 w 114"/>
                  <a:gd name="T111" fmla="*/ 15 h 55"/>
                  <a:gd name="T112" fmla="*/ 112 w 114"/>
                  <a:gd name="T113" fmla="*/ 25 h 55"/>
                  <a:gd name="T114" fmla="*/ 112 w 114"/>
                  <a:gd name="T115" fmla="*/ 35 h 55"/>
                  <a:gd name="T116" fmla="*/ 106 w 114"/>
                  <a:gd name="T117" fmla="*/ 33 h 55"/>
                  <a:gd name="T118" fmla="*/ 104 w 114"/>
                  <a:gd name="T119" fmla="*/ 31 h 55"/>
                  <a:gd name="T120" fmla="*/ 106 w 114"/>
                  <a:gd name="T121" fmla="*/ 35 h 55"/>
                  <a:gd name="T122" fmla="*/ 106 w 114"/>
                  <a:gd name="T123"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55">
                    <a:moveTo>
                      <a:pt x="106" y="37"/>
                    </a:moveTo>
                    <a:lnTo>
                      <a:pt x="106" y="37"/>
                    </a:lnTo>
                    <a:lnTo>
                      <a:pt x="102" y="45"/>
                    </a:lnTo>
                    <a:lnTo>
                      <a:pt x="98" y="51"/>
                    </a:lnTo>
                    <a:lnTo>
                      <a:pt x="92" y="55"/>
                    </a:lnTo>
                    <a:lnTo>
                      <a:pt x="88" y="55"/>
                    </a:lnTo>
                    <a:lnTo>
                      <a:pt x="84" y="55"/>
                    </a:lnTo>
                    <a:lnTo>
                      <a:pt x="78" y="53"/>
                    </a:lnTo>
                    <a:lnTo>
                      <a:pt x="70" y="45"/>
                    </a:lnTo>
                    <a:lnTo>
                      <a:pt x="70" y="45"/>
                    </a:lnTo>
                    <a:lnTo>
                      <a:pt x="68" y="43"/>
                    </a:lnTo>
                    <a:lnTo>
                      <a:pt x="66" y="41"/>
                    </a:lnTo>
                    <a:lnTo>
                      <a:pt x="66" y="41"/>
                    </a:lnTo>
                    <a:lnTo>
                      <a:pt x="62" y="45"/>
                    </a:lnTo>
                    <a:lnTo>
                      <a:pt x="58" y="47"/>
                    </a:lnTo>
                    <a:lnTo>
                      <a:pt x="48" y="49"/>
                    </a:lnTo>
                    <a:lnTo>
                      <a:pt x="48" y="49"/>
                    </a:lnTo>
                    <a:lnTo>
                      <a:pt x="44" y="51"/>
                    </a:lnTo>
                    <a:lnTo>
                      <a:pt x="38" y="49"/>
                    </a:lnTo>
                    <a:lnTo>
                      <a:pt x="26" y="45"/>
                    </a:lnTo>
                    <a:lnTo>
                      <a:pt x="26" y="45"/>
                    </a:lnTo>
                    <a:lnTo>
                      <a:pt x="22" y="43"/>
                    </a:lnTo>
                    <a:lnTo>
                      <a:pt x="20" y="41"/>
                    </a:lnTo>
                    <a:lnTo>
                      <a:pt x="18" y="43"/>
                    </a:lnTo>
                    <a:lnTo>
                      <a:pt x="18" y="43"/>
                    </a:lnTo>
                    <a:lnTo>
                      <a:pt x="14" y="43"/>
                    </a:lnTo>
                    <a:lnTo>
                      <a:pt x="12" y="43"/>
                    </a:lnTo>
                    <a:lnTo>
                      <a:pt x="10" y="39"/>
                    </a:lnTo>
                    <a:lnTo>
                      <a:pt x="10" y="39"/>
                    </a:lnTo>
                    <a:lnTo>
                      <a:pt x="8" y="37"/>
                    </a:lnTo>
                    <a:lnTo>
                      <a:pt x="6" y="37"/>
                    </a:lnTo>
                    <a:lnTo>
                      <a:pt x="4" y="41"/>
                    </a:lnTo>
                    <a:lnTo>
                      <a:pt x="4" y="41"/>
                    </a:lnTo>
                    <a:lnTo>
                      <a:pt x="4" y="45"/>
                    </a:lnTo>
                    <a:lnTo>
                      <a:pt x="2" y="43"/>
                    </a:lnTo>
                    <a:lnTo>
                      <a:pt x="2" y="43"/>
                    </a:lnTo>
                    <a:lnTo>
                      <a:pt x="0" y="39"/>
                    </a:lnTo>
                    <a:lnTo>
                      <a:pt x="0" y="35"/>
                    </a:lnTo>
                    <a:lnTo>
                      <a:pt x="0" y="35"/>
                    </a:lnTo>
                    <a:lnTo>
                      <a:pt x="0" y="31"/>
                    </a:lnTo>
                    <a:lnTo>
                      <a:pt x="2" y="31"/>
                    </a:lnTo>
                    <a:lnTo>
                      <a:pt x="2" y="31"/>
                    </a:lnTo>
                    <a:lnTo>
                      <a:pt x="6" y="29"/>
                    </a:lnTo>
                    <a:lnTo>
                      <a:pt x="8" y="29"/>
                    </a:lnTo>
                    <a:lnTo>
                      <a:pt x="8" y="29"/>
                    </a:lnTo>
                    <a:lnTo>
                      <a:pt x="10" y="31"/>
                    </a:lnTo>
                    <a:lnTo>
                      <a:pt x="12" y="29"/>
                    </a:lnTo>
                    <a:lnTo>
                      <a:pt x="14" y="15"/>
                    </a:lnTo>
                    <a:lnTo>
                      <a:pt x="14" y="15"/>
                    </a:lnTo>
                    <a:lnTo>
                      <a:pt x="16" y="10"/>
                    </a:lnTo>
                    <a:lnTo>
                      <a:pt x="18" y="6"/>
                    </a:lnTo>
                    <a:lnTo>
                      <a:pt x="22" y="8"/>
                    </a:lnTo>
                    <a:lnTo>
                      <a:pt x="26" y="13"/>
                    </a:lnTo>
                    <a:lnTo>
                      <a:pt x="26" y="13"/>
                    </a:lnTo>
                    <a:lnTo>
                      <a:pt x="30" y="19"/>
                    </a:lnTo>
                    <a:lnTo>
                      <a:pt x="32" y="21"/>
                    </a:lnTo>
                    <a:lnTo>
                      <a:pt x="34" y="19"/>
                    </a:lnTo>
                    <a:lnTo>
                      <a:pt x="34" y="19"/>
                    </a:lnTo>
                    <a:lnTo>
                      <a:pt x="34" y="19"/>
                    </a:lnTo>
                    <a:lnTo>
                      <a:pt x="36" y="19"/>
                    </a:lnTo>
                    <a:lnTo>
                      <a:pt x="36" y="23"/>
                    </a:lnTo>
                    <a:lnTo>
                      <a:pt x="38" y="29"/>
                    </a:lnTo>
                    <a:lnTo>
                      <a:pt x="40" y="33"/>
                    </a:lnTo>
                    <a:lnTo>
                      <a:pt x="40" y="33"/>
                    </a:lnTo>
                    <a:lnTo>
                      <a:pt x="42" y="23"/>
                    </a:lnTo>
                    <a:lnTo>
                      <a:pt x="42" y="19"/>
                    </a:lnTo>
                    <a:lnTo>
                      <a:pt x="46" y="23"/>
                    </a:lnTo>
                    <a:lnTo>
                      <a:pt x="48" y="29"/>
                    </a:lnTo>
                    <a:lnTo>
                      <a:pt x="48" y="29"/>
                    </a:lnTo>
                    <a:lnTo>
                      <a:pt x="50" y="33"/>
                    </a:lnTo>
                    <a:lnTo>
                      <a:pt x="52" y="35"/>
                    </a:lnTo>
                    <a:lnTo>
                      <a:pt x="52" y="31"/>
                    </a:lnTo>
                    <a:lnTo>
                      <a:pt x="54" y="25"/>
                    </a:lnTo>
                    <a:lnTo>
                      <a:pt x="54" y="25"/>
                    </a:lnTo>
                    <a:lnTo>
                      <a:pt x="56" y="17"/>
                    </a:lnTo>
                    <a:lnTo>
                      <a:pt x="58" y="10"/>
                    </a:lnTo>
                    <a:lnTo>
                      <a:pt x="62" y="6"/>
                    </a:lnTo>
                    <a:lnTo>
                      <a:pt x="64" y="6"/>
                    </a:lnTo>
                    <a:lnTo>
                      <a:pt x="66" y="8"/>
                    </a:lnTo>
                    <a:lnTo>
                      <a:pt x="66" y="8"/>
                    </a:lnTo>
                    <a:lnTo>
                      <a:pt x="78" y="19"/>
                    </a:lnTo>
                    <a:lnTo>
                      <a:pt x="84" y="25"/>
                    </a:lnTo>
                    <a:lnTo>
                      <a:pt x="88" y="35"/>
                    </a:lnTo>
                    <a:lnTo>
                      <a:pt x="88" y="35"/>
                    </a:lnTo>
                    <a:lnTo>
                      <a:pt x="86" y="39"/>
                    </a:lnTo>
                    <a:lnTo>
                      <a:pt x="82" y="39"/>
                    </a:lnTo>
                    <a:lnTo>
                      <a:pt x="80" y="35"/>
                    </a:lnTo>
                    <a:lnTo>
                      <a:pt x="76" y="33"/>
                    </a:lnTo>
                    <a:lnTo>
                      <a:pt x="76" y="33"/>
                    </a:lnTo>
                    <a:lnTo>
                      <a:pt x="82" y="39"/>
                    </a:lnTo>
                    <a:lnTo>
                      <a:pt x="86" y="39"/>
                    </a:lnTo>
                    <a:lnTo>
                      <a:pt x="88" y="35"/>
                    </a:lnTo>
                    <a:lnTo>
                      <a:pt x="88" y="35"/>
                    </a:lnTo>
                    <a:lnTo>
                      <a:pt x="90" y="33"/>
                    </a:lnTo>
                    <a:lnTo>
                      <a:pt x="92" y="31"/>
                    </a:lnTo>
                    <a:lnTo>
                      <a:pt x="92" y="21"/>
                    </a:lnTo>
                    <a:lnTo>
                      <a:pt x="92" y="21"/>
                    </a:lnTo>
                    <a:lnTo>
                      <a:pt x="92" y="10"/>
                    </a:lnTo>
                    <a:lnTo>
                      <a:pt x="92" y="4"/>
                    </a:lnTo>
                    <a:lnTo>
                      <a:pt x="94" y="0"/>
                    </a:lnTo>
                    <a:lnTo>
                      <a:pt x="94" y="0"/>
                    </a:lnTo>
                    <a:lnTo>
                      <a:pt x="96" y="0"/>
                    </a:lnTo>
                    <a:lnTo>
                      <a:pt x="98" y="2"/>
                    </a:lnTo>
                    <a:lnTo>
                      <a:pt x="100" y="13"/>
                    </a:lnTo>
                    <a:lnTo>
                      <a:pt x="100" y="13"/>
                    </a:lnTo>
                    <a:lnTo>
                      <a:pt x="102" y="21"/>
                    </a:lnTo>
                    <a:lnTo>
                      <a:pt x="106" y="25"/>
                    </a:lnTo>
                    <a:lnTo>
                      <a:pt x="106" y="25"/>
                    </a:lnTo>
                    <a:lnTo>
                      <a:pt x="108" y="10"/>
                    </a:lnTo>
                    <a:lnTo>
                      <a:pt x="108" y="10"/>
                    </a:lnTo>
                    <a:lnTo>
                      <a:pt x="110" y="10"/>
                    </a:lnTo>
                    <a:lnTo>
                      <a:pt x="114" y="15"/>
                    </a:lnTo>
                    <a:lnTo>
                      <a:pt x="114" y="15"/>
                    </a:lnTo>
                    <a:lnTo>
                      <a:pt x="112" y="25"/>
                    </a:lnTo>
                    <a:lnTo>
                      <a:pt x="112" y="25"/>
                    </a:lnTo>
                    <a:lnTo>
                      <a:pt x="112" y="35"/>
                    </a:lnTo>
                    <a:lnTo>
                      <a:pt x="110" y="35"/>
                    </a:lnTo>
                    <a:lnTo>
                      <a:pt x="106" y="33"/>
                    </a:lnTo>
                    <a:lnTo>
                      <a:pt x="106" y="33"/>
                    </a:lnTo>
                    <a:lnTo>
                      <a:pt x="104" y="31"/>
                    </a:lnTo>
                    <a:lnTo>
                      <a:pt x="104" y="31"/>
                    </a:lnTo>
                    <a:lnTo>
                      <a:pt x="106" y="35"/>
                    </a:lnTo>
                    <a:lnTo>
                      <a:pt x="106" y="37"/>
                    </a:lnTo>
                    <a:lnTo>
                      <a:pt x="10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1" name="Freeform 1307">
                <a:extLst>
                  <a:ext uri="{FF2B5EF4-FFF2-40B4-BE49-F238E27FC236}">
                    <a16:creationId xmlns:a16="http://schemas.microsoft.com/office/drawing/2014/main" id="{F02E8B84-BBFB-285B-05AE-1861BF9EFD6C}"/>
                  </a:ext>
                </a:extLst>
              </p:cNvPr>
              <p:cNvSpPr>
                <a:spLocks/>
              </p:cNvSpPr>
              <p:nvPr/>
            </p:nvSpPr>
            <p:spPr bwMode="auto">
              <a:xfrm>
                <a:off x="4578" y="1870"/>
                <a:ext cx="106" cy="82"/>
              </a:xfrm>
              <a:custGeom>
                <a:avLst/>
                <a:gdLst>
                  <a:gd name="T0" fmla="*/ 106 w 106"/>
                  <a:gd name="T1" fmla="*/ 80 h 82"/>
                  <a:gd name="T2" fmla="*/ 100 w 106"/>
                  <a:gd name="T3" fmla="*/ 82 h 82"/>
                  <a:gd name="T4" fmla="*/ 98 w 106"/>
                  <a:gd name="T5" fmla="*/ 76 h 82"/>
                  <a:gd name="T6" fmla="*/ 96 w 106"/>
                  <a:gd name="T7" fmla="*/ 64 h 82"/>
                  <a:gd name="T8" fmla="*/ 90 w 106"/>
                  <a:gd name="T9" fmla="*/ 56 h 82"/>
                  <a:gd name="T10" fmla="*/ 86 w 106"/>
                  <a:gd name="T11" fmla="*/ 56 h 82"/>
                  <a:gd name="T12" fmla="*/ 66 w 106"/>
                  <a:gd name="T13" fmla="*/ 58 h 82"/>
                  <a:gd name="T14" fmla="*/ 64 w 106"/>
                  <a:gd name="T15" fmla="*/ 58 h 82"/>
                  <a:gd name="T16" fmla="*/ 62 w 106"/>
                  <a:gd name="T17" fmla="*/ 50 h 82"/>
                  <a:gd name="T18" fmla="*/ 62 w 106"/>
                  <a:gd name="T19" fmla="*/ 46 h 82"/>
                  <a:gd name="T20" fmla="*/ 52 w 106"/>
                  <a:gd name="T21" fmla="*/ 38 h 82"/>
                  <a:gd name="T22" fmla="*/ 46 w 106"/>
                  <a:gd name="T23" fmla="*/ 36 h 82"/>
                  <a:gd name="T24" fmla="*/ 44 w 106"/>
                  <a:gd name="T25" fmla="*/ 38 h 82"/>
                  <a:gd name="T26" fmla="*/ 36 w 106"/>
                  <a:gd name="T27" fmla="*/ 46 h 82"/>
                  <a:gd name="T28" fmla="*/ 12 w 106"/>
                  <a:gd name="T29" fmla="*/ 48 h 82"/>
                  <a:gd name="T30" fmla="*/ 10 w 106"/>
                  <a:gd name="T31" fmla="*/ 44 h 82"/>
                  <a:gd name="T32" fmla="*/ 4 w 106"/>
                  <a:gd name="T33" fmla="*/ 34 h 82"/>
                  <a:gd name="T34" fmla="*/ 2 w 106"/>
                  <a:gd name="T35" fmla="*/ 30 h 82"/>
                  <a:gd name="T36" fmla="*/ 0 w 106"/>
                  <a:gd name="T37" fmla="*/ 16 h 82"/>
                  <a:gd name="T38" fmla="*/ 2 w 106"/>
                  <a:gd name="T39" fmla="*/ 14 h 82"/>
                  <a:gd name="T40" fmla="*/ 6 w 106"/>
                  <a:gd name="T41" fmla="*/ 16 h 82"/>
                  <a:gd name="T42" fmla="*/ 8 w 106"/>
                  <a:gd name="T43" fmla="*/ 18 h 82"/>
                  <a:gd name="T44" fmla="*/ 10 w 106"/>
                  <a:gd name="T45" fmla="*/ 14 h 82"/>
                  <a:gd name="T46" fmla="*/ 14 w 106"/>
                  <a:gd name="T47" fmla="*/ 12 h 82"/>
                  <a:gd name="T48" fmla="*/ 20 w 106"/>
                  <a:gd name="T49" fmla="*/ 18 h 82"/>
                  <a:gd name="T50" fmla="*/ 22 w 106"/>
                  <a:gd name="T51" fmla="*/ 24 h 82"/>
                  <a:gd name="T52" fmla="*/ 32 w 106"/>
                  <a:gd name="T53" fmla="*/ 28 h 82"/>
                  <a:gd name="T54" fmla="*/ 44 w 106"/>
                  <a:gd name="T55" fmla="*/ 24 h 82"/>
                  <a:gd name="T56" fmla="*/ 46 w 106"/>
                  <a:gd name="T57" fmla="*/ 24 h 82"/>
                  <a:gd name="T58" fmla="*/ 50 w 106"/>
                  <a:gd name="T59" fmla="*/ 24 h 82"/>
                  <a:gd name="T60" fmla="*/ 52 w 106"/>
                  <a:gd name="T61" fmla="*/ 20 h 82"/>
                  <a:gd name="T62" fmla="*/ 52 w 106"/>
                  <a:gd name="T63" fmla="*/ 10 h 82"/>
                  <a:gd name="T64" fmla="*/ 54 w 106"/>
                  <a:gd name="T65" fmla="*/ 10 h 82"/>
                  <a:gd name="T66" fmla="*/ 56 w 106"/>
                  <a:gd name="T67" fmla="*/ 12 h 82"/>
                  <a:gd name="T68" fmla="*/ 56 w 106"/>
                  <a:gd name="T69" fmla="*/ 20 h 82"/>
                  <a:gd name="T70" fmla="*/ 62 w 106"/>
                  <a:gd name="T71" fmla="*/ 36 h 82"/>
                  <a:gd name="T72" fmla="*/ 66 w 106"/>
                  <a:gd name="T73" fmla="*/ 38 h 82"/>
                  <a:gd name="T74" fmla="*/ 72 w 106"/>
                  <a:gd name="T75" fmla="*/ 34 h 82"/>
                  <a:gd name="T76" fmla="*/ 76 w 106"/>
                  <a:gd name="T77" fmla="*/ 30 h 82"/>
                  <a:gd name="T78" fmla="*/ 82 w 106"/>
                  <a:gd name="T79" fmla="*/ 42 h 82"/>
                  <a:gd name="T80" fmla="*/ 82 w 106"/>
                  <a:gd name="T81" fmla="*/ 48 h 82"/>
                  <a:gd name="T82" fmla="*/ 84 w 106"/>
                  <a:gd name="T83" fmla="*/ 48 h 82"/>
                  <a:gd name="T84" fmla="*/ 86 w 106"/>
                  <a:gd name="T85" fmla="*/ 44 h 82"/>
                  <a:gd name="T86" fmla="*/ 86 w 106"/>
                  <a:gd name="T87" fmla="*/ 38 h 82"/>
                  <a:gd name="T88" fmla="*/ 80 w 106"/>
                  <a:gd name="T89" fmla="*/ 12 h 82"/>
                  <a:gd name="T90" fmla="*/ 78 w 106"/>
                  <a:gd name="T91" fmla="*/ 8 h 82"/>
                  <a:gd name="T92" fmla="*/ 78 w 106"/>
                  <a:gd name="T93" fmla="*/ 0 h 82"/>
                  <a:gd name="T94" fmla="*/ 78 w 106"/>
                  <a:gd name="T95" fmla="*/ 0 h 82"/>
                  <a:gd name="T96" fmla="*/ 82 w 106"/>
                  <a:gd name="T97" fmla="*/ 6 h 82"/>
                  <a:gd name="T98" fmla="*/ 88 w 106"/>
                  <a:gd name="T99" fmla="*/ 16 h 82"/>
                  <a:gd name="T100" fmla="*/ 92 w 106"/>
                  <a:gd name="T101" fmla="*/ 18 h 82"/>
                  <a:gd name="T102" fmla="*/ 94 w 106"/>
                  <a:gd name="T103" fmla="*/ 16 h 82"/>
                  <a:gd name="T104" fmla="*/ 98 w 106"/>
                  <a:gd name="T105" fmla="*/ 14 h 82"/>
                  <a:gd name="T106" fmla="*/ 98 w 106"/>
                  <a:gd name="T107" fmla="*/ 10 h 82"/>
                  <a:gd name="T108" fmla="*/ 104 w 106"/>
                  <a:gd name="T109" fmla="*/ 12 h 82"/>
                  <a:gd name="T110" fmla="*/ 106 w 106"/>
                  <a:gd name="T111" fmla="*/ 16 h 82"/>
                  <a:gd name="T112" fmla="*/ 106 w 106"/>
                  <a:gd name="T113" fmla="*/ 20 h 82"/>
                  <a:gd name="T114" fmla="*/ 102 w 106"/>
                  <a:gd name="T115" fmla="*/ 34 h 82"/>
                  <a:gd name="T116" fmla="*/ 100 w 106"/>
                  <a:gd name="T117" fmla="*/ 36 h 82"/>
                  <a:gd name="T118" fmla="*/ 96 w 106"/>
                  <a:gd name="T119" fmla="*/ 40 h 82"/>
                  <a:gd name="T120" fmla="*/ 98 w 106"/>
                  <a:gd name="T121" fmla="*/ 48 h 82"/>
                  <a:gd name="T122" fmla="*/ 102 w 106"/>
                  <a:gd name="T123" fmla="*/ 74 h 82"/>
                  <a:gd name="T124" fmla="*/ 106 w 106"/>
                  <a:gd name="T1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82">
                    <a:moveTo>
                      <a:pt x="106" y="80"/>
                    </a:moveTo>
                    <a:lnTo>
                      <a:pt x="106" y="80"/>
                    </a:lnTo>
                    <a:lnTo>
                      <a:pt x="102" y="82"/>
                    </a:lnTo>
                    <a:lnTo>
                      <a:pt x="100" y="82"/>
                    </a:lnTo>
                    <a:lnTo>
                      <a:pt x="100" y="80"/>
                    </a:lnTo>
                    <a:lnTo>
                      <a:pt x="98" y="76"/>
                    </a:lnTo>
                    <a:lnTo>
                      <a:pt x="98" y="76"/>
                    </a:lnTo>
                    <a:lnTo>
                      <a:pt x="96" y="64"/>
                    </a:lnTo>
                    <a:lnTo>
                      <a:pt x="94" y="60"/>
                    </a:lnTo>
                    <a:lnTo>
                      <a:pt x="90" y="56"/>
                    </a:lnTo>
                    <a:lnTo>
                      <a:pt x="86" y="56"/>
                    </a:lnTo>
                    <a:lnTo>
                      <a:pt x="86" y="56"/>
                    </a:lnTo>
                    <a:lnTo>
                      <a:pt x="76" y="56"/>
                    </a:lnTo>
                    <a:lnTo>
                      <a:pt x="66" y="58"/>
                    </a:lnTo>
                    <a:lnTo>
                      <a:pt x="66" y="58"/>
                    </a:lnTo>
                    <a:lnTo>
                      <a:pt x="64" y="58"/>
                    </a:lnTo>
                    <a:lnTo>
                      <a:pt x="62" y="58"/>
                    </a:lnTo>
                    <a:lnTo>
                      <a:pt x="62" y="50"/>
                    </a:lnTo>
                    <a:lnTo>
                      <a:pt x="62" y="50"/>
                    </a:lnTo>
                    <a:lnTo>
                      <a:pt x="62" y="46"/>
                    </a:lnTo>
                    <a:lnTo>
                      <a:pt x="62" y="46"/>
                    </a:lnTo>
                    <a:lnTo>
                      <a:pt x="52" y="38"/>
                    </a:lnTo>
                    <a:lnTo>
                      <a:pt x="48" y="36"/>
                    </a:lnTo>
                    <a:lnTo>
                      <a:pt x="46" y="36"/>
                    </a:lnTo>
                    <a:lnTo>
                      <a:pt x="44" y="38"/>
                    </a:lnTo>
                    <a:lnTo>
                      <a:pt x="44" y="38"/>
                    </a:lnTo>
                    <a:lnTo>
                      <a:pt x="40" y="44"/>
                    </a:lnTo>
                    <a:lnTo>
                      <a:pt x="36" y="46"/>
                    </a:lnTo>
                    <a:lnTo>
                      <a:pt x="28" y="48"/>
                    </a:lnTo>
                    <a:lnTo>
                      <a:pt x="12" y="48"/>
                    </a:lnTo>
                    <a:lnTo>
                      <a:pt x="12" y="48"/>
                    </a:lnTo>
                    <a:lnTo>
                      <a:pt x="10" y="44"/>
                    </a:lnTo>
                    <a:lnTo>
                      <a:pt x="8" y="40"/>
                    </a:lnTo>
                    <a:lnTo>
                      <a:pt x="4" y="34"/>
                    </a:lnTo>
                    <a:lnTo>
                      <a:pt x="2" y="30"/>
                    </a:lnTo>
                    <a:lnTo>
                      <a:pt x="2" y="30"/>
                    </a:lnTo>
                    <a:lnTo>
                      <a:pt x="0" y="24"/>
                    </a:lnTo>
                    <a:lnTo>
                      <a:pt x="0" y="16"/>
                    </a:lnTo>
                    <a:lnTo>
                      <a:pt x="0" y="16"/>
                    </a:lnTo>
                    <a:lnTo>
                      <a:pt x="2" y="14"/>
                    </a:lnTo>
                    <a:lnTo>
                      <a:pt x="2" y="12"/>
                    </a:lnTo>
                    <a:lnTo>
                      <a:pt x="6" y="16"/>
                    </a:lnTo>
                    <a:lnTo>
                      <a:pt x="6" y="16"/>
                    </a:lnTo>
                    <a:lnTo>
                      <a:pt x="8" y="18"/>
                    </a:lnTo>
                    <a:lnTo>
                      <a:pt x="8" y="18"/>
                    </a:lnTo>
                    <a:lnTo>
                      <a:pt x="10" y="14"/>
                    </a:lnTo>
                    <a:lnTo>
                      <a:pt x="12" y="12"/>
                    </a:lnTo>
                    <a:lnTo>
                      <a:pt x="14" y="12"/>
                    </a:lnTo>
                    <a:lnTo>
                      <a:pt x="16" y="14"/>
                    </a:lnTo>
                    <a:lnTo>
                      <a:pt x="20" y="18"/>
                    </a:lnTo>
                    <a:lnTo>
                      <a:pt x="22" y="24"/>
                    </a:lnTo>
                    <a:lnTo>
                      <a:pt x="22" y="24"/>
                    </a:lnTo>
                    <a:lnTo>
                      <a:pt x="28" y="26"/>
                    </a:lnTo>
                    <a:lnTo>
                      <a:pt x="32" y="28"/>
                    </a:lnTo>
                    <a:lnTo>
                      <a:pt x="38" y="28"/>
                    </a:lnTo>
                    <a:lnTo>
                      <a:pt x="44" y="24"/>
                    </a:lnTo>
                    <a:lnTo>
                      <a:pt x="44" y="24"/>
                    </a:lnTo>
                    <a:lnTo>
                      <a:pt x="46" y="24"/>
                    </a:lnTo>
                    <a:lnTo>
                      <a:pt x="48" y="26"/>
                    </a:lnTo>
                    <a:lnTo>
                      <a:pt x="50" y="24"/>
                    </a:lnTo>
                    <a:lnTo>
                      <a:pt x="52" y="20"/>
                    </a:lnTo>
                    <a:lnTo>
                      <a:pt x="52" y="20"/>
                    </a:lnTo>
                    <a:lnTo>
                      <a:pt x="52" y="12"/>
                    </a:lnTo>
                    <a:lnTo>
                      <a:pt x="52" y="10"/>
                    </a:lnTo>
                    <a:lnTo>
                      <a:pt x="54" y="10"/>
                    </a:lnTo>
                    <a:lnTo>
                      <a:pt x="54" y="10"/>
                    </a:lnTo>
                    <a:lnTo>
                      <a:pt x="56" y="10"/>
                    </a:lnTo>
                    <a:lnTo>
                      <a:pt x="56" y="12"/>
                    </a:lnTo>
                    <a:lnTo>
                      <a:pt x="56" y="20"/>
                    </a:lnTo>
                    <a:lnTo>
                      <a:pt x="56" y="20"/>
                    </a:lnTo>
                    <a:lnTo>
                      <a:pt x="58" y="28"/>
                    </a:lnTo>
                    <a:lnTo>
                      <a:pt x="62" y="36"/>
                    </a:lnTo>
                    <a:lnTo>
                      <a:pt x="64" y="36"/>
                    </a:lnTo>
                    <a:lnTo>
                      <a:pt x="66" y="38"/>
                    </a:lnTo>
                    <a:lnTo>
                      <a:pt x="70" y="36"/>
                    </a:lnTo>
                    <a:lnTo>
                      <a:pt x="72" y="34"/>
                    </a:lnTo>
                    <a:lnTo>
                      <a:pt x="72" y="34"/>
                    </a:lnTo>
                    <a:lnTo>
                      <a:pt x="76" y="30"/>
                    </a:lnTo>
                    <a:lnTo>
                      <a:pt x="78" y="30"/>
                    </a:lnTo>
                    <a:lnTo>
                      <a:pt x="82" y="42"/>
                    </a:lnTo>
                    <a:lnTo>
                      <a:pt x="82" y="42"/>
                    </a:lnTo>
                    <a:lnTo>
                      <a:pt x="82" y="48"/>
                    </a:lnTo>
                    <a:lnTo>
                      <a:pt x="82" y="48"/>
                    </a:lnTo>
                    <a:lnTo>
                      <a:pt x="84" y="48"/>
                    </a:lnTo>
                    <a:lnTo>
                      <a:pt x="84" y="48"/>
                    </a:lnTo>
                    <a:lnTo>
                      <a:pt x="86" y="44"/>
                    </a:lnTo>
                    <a:lnTo>
                      <a:pt x="86" y="38"/>
                    </a:lnTo>
                    <a:lnTo>
                      <a:pt x="86" y="38"/>
                    </a:lnTo>
                    <a:lnTo>
                      <a:pt x="84" y="24"/>
                    </a:lnTo>
                    <a:lnTo>
                      <a:pt x="80" y="12"/>
                    </a:lnTo>
                    <a:lnTo>
                      <a:pt x="80" y="12"/>
                    </a:lnTo>
                    <a:lnTo>
                      <a:pt x="78" y="8"/>
                    </a:lnTo>
                    <a:lnTo>
                      <a:pt x="76" y="4"/>
                    </a:lnTo>
                    <a:lnTo>
                      <a:pt x="78" y="0"/>
                    </a:lnTo>
                    <a:lnTo>
                      <a:pt x="78" y="0"/>
                    </a:lnTo>
                    <a:lnTo>
                      <a:pt x="78" y="0"/>
                    </a:lnTo>
                    <a:lnTo>
                      <a:pt x="80" y="0"/>
                    </a:lnTo>
                    <a:lnTo>
                      <a:pt x="82" y="6"/>
                    </a:lnTo>
                    <a:lnTo>
                      <a:pt x="82" y="6"/>
                    </a:lnTo>
                    <a:lnTo>
                      <a:pt x="88" y="16"/>
                    </a:lnTo>
                    <a:lnTo>
                      <a:pt x="90" y="18"/>
                    </a:lnTo>
                    <a:lnTo>
                      <a:pt x="92" y="18"/>
                    </a:lnTo>
                    <a:lnTo>
                      <a:pt x="94" y="16"/>
                    </a:lnTo>
                    <a:lnTo>
                      <a:pt x="94" y="16"/>
                    </a:lnTo>
                    <a:lnTo>
                      <a:pt x="96" y="16"/>
                    </a:lnTo>
                    <a:lnTo>
                      <a:pt x="98" y="14"/>
                    </a:lnTo>
                    <a:lnTo>
                      <a:pt x="98" y="14"/>
                    </a:lnTo>
                    <a:lnTo>
                      <a:pt x="98" y="10"/>
                    </a:lnTo>
                    <a:lnTo>
                      <a:pt x="100" y="8"/>
                    </a:lnTo>
                    <a:lnTo>
                      <a:pt x="104" y="12"/>
                    </a:lnTo>
                    <a:lnTo>
                      <a:pt x="104" y="12"/>
                    </a:lnTo>
                    <a:lnTo>
                      <a:pt x="106" y="16"/>
                    </a:lnTo>
                    <a:lnTo>
                      <a:pt x="106" y="20"/>
                    </a:lnTo>
                    <a:lnTo>
                      <a:pt x="106" y="20"/>
                    </a:lnTo>
                    <a:lnTo>
                      <a:pt x="104" y="30"/>
                    </a:lnTo>
                    <a:lnTo>
                      <a:pt x="102" y="34"/>
                    </a:lnTo>
                    <a:lnTo>
                      <a:pt x="100" y="36"/>
                    </a:lnTo>
                    <a:lnTo>
                      <a:pt x="100" y="36"/>
                    </a:lnTo>
                    <a:lnTo>
                      <a:pt x="96" y="36"/>
                    </a:lnTo>
                    <a:lnTo>
                      <a:pt x="96" y="40"/>
                    </a:lnTo>
                    <a:lnTo>
                      <a:pt x="98" y="48"/>
                    </a:lnTo>
                    <a:lnTo>
                      <a:pt x="98" y="48"/>
                    </a:lnTo>
                    <a:lnTo>
                      <a:pt x="100" y="66"/>
                    </a:lnTo>
                    <a:lnTo>
                      <a:pt x="102" y="74"/>
                    </a:lnTo>
                    <a:lnTo>
                      <a:pt x="106" y="80"/>
                    </a:lnTo>
                    <a:lnTo>
                      <a:pt x="106"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2" name="Freeform 1308">
                <a:extLst>
                  <a:ext uri="{FF2B5EF4-FFF2-40B4-BE49-F238E27FC236}">
                    <a16:creationId xmlns:a16="http://schemas.microsoft.com/office/drawing/2014/main" id="{C41957C5-8EE9-1F5F-E6F9-D2984704B5DD}"/>
                  </a:ext>
                </a:extLst>
              </p:cNvPr>
              <p:cNvSpPr>
                <a:spLocks/>
              </p:cNvSpPr>
              <p:nvPr/>
            </p:nvSpPr>
            <p:spPr bwMode="auto">
              <a:xfrm>
                <a:off x="3292" y="2684"/>
                <a:ext cx="112" cy="59"/>
              </a:xfrm>
              <a:custGeom>
                <a:avLst/>
                <a:gdLst>
                  <a:gd name="T0" fmla="*/ 106 w 112"/>
                  <a:gd name="T1" fmla="*/ 47 h 59"/>
                  <a:gd name="T2" fmla="*/ 104 w 112"/>
                  <a:gd name="T3" fmla="*/ 47 h 59"/>
                  <a:gd name="T4" fmla="*/ 104 w 112"/>
                  <a:gd name="T5" fmla="*/ 45 h 59"/>
                  <a:gd name="T6" fmla="*/ 102 w 112"/>
                  <a:gd name="T7" fmla="*/ 47 h 59"/>
                  <a:gd name="T8" fmla="*/ 90 w 112"/>
                  <a:gd name="T9" fmla="*/ 57 h 59"/>
                  <a:gd name="T10" fmla="*/ 82 w 112"/>
                  <a:gd name="T11" fmla="*/ 57 h 59"/>
                  <a:gd name="T12" fmla="*/ 70 w 112"/>
                  <a:gd name="T13" fmla="*/ 43 h 59"/>
                  <a:gd name="T14" fmla="*/ 70 w 112"/>
                  <a:gd name="T15" fmla="*/ 39 h 59"/>
                  <a:gd name="T16" fmla="*/ 70 w 112"/>
                  <a:gd name="T17" fmla="*/ 37 h 59"/>
                  <a:gd name="T18" fmla="*/ 70 w 112"/>
                  <a:gd name="T19" fmla="*/ 43 h 59"/>
                  <a:gd name="T20" fmla="*/ 62 w 112"/>
                  <a:gd name="T21" fmla="*/ 49 h 59"/>
                  <a:gd name="T22" fmla="*/ 60 w 112"/>
                  <a:gd name="T23" fmla="*/ 57 h 59"/>
                  <a:gd name="T24" fmla="*/ 58 w 112"/>
                  <a:gd name="T25" fmla="*/ 59 h 59"/>
                  <a:gd name="T26" fmla="*/ 56 w 112"/>
                  <a:gd name="T27" fmla="*/ 55 h 59"/>
                  <a:gd name="T28" fmla="*/ 52 w 112"/>
                  <a:gd name="T29" fmla="*/ 49 h 59"/>
                  <a:gd name="T30" fmla="*/ 48 w 112"/>
                  <a:gd name="T31" fmla="*/ 51 h 59"/>
                  <a:gd name="T32" fmla="*/ 30 w 112"/>
                  <a:gd name="T33" fmla="*/ 51 h 59"/>
                  <a:gd name="T34" fmla="*/ 26 w 112"/>
                  <a:gd name="T35" fmla="*/ 49 h 59"/>
                  <a:gd name="T36" fmla="*/ 10 w 112"/>
                  <a:gd name="T37" fmla="*/ 41 h 59"/>
                  <a:gd name="T38" fmla="*/ 4 w 112"/>
                  <a:gd name="T39" fmla="*/ 45 h 59"/>
                  <a:gd name="T40" fmla="*/ 2 w 112"/>
                  <a:gd name="T41" fmla="*/ 45 h 59"/>
                  <a:gd name="T42" fmla="*/ 0 w 112"/>
                  <a:gd name="T43" fmla="*/ 43 h 59"/>
                  <a:gd name="T44" fmla="*/ 2 w 112"/>
                  <a:gd name="T45" fmla="*/ 33 h 59"/>
                  <a:gd name="T46" fmla="*/ 6 w 112"/>
                  <a:gd name="T47" fmla="*/ 31 h 59"/>
                  <a:gd name="T48" fmla="*/ 12 w 112"/>
                  <a:gd name="T49" fmla="*/ 23 h 59"/>
                  <a:gd name="T50" fmla="*/ 16 w 112"/>
                  <a:gd name="T51" fmla="*/ 19 h 59"/>
                  <a:gd name="T52" fmla="*/ 14 w 112"/>
                  <a:gd name="T53" fmla="*/ 13 h 59"/>
                  <a:gd name="T54" fmla="*/ 12 w 112"/>
                  <a:gd name="T55" fmla="*/ 0 h 59"/>
                  <a:gd name="T56" fmla="*/ 14 w 112"/>
                  <a:gd name="T57" fmla="*/ 4 h 59"/>
                  <a:gd name="T58" fmla="*/ 22 w 112"/>
                  <a:gd name="T59" fmla="*/ 11 h 59"/>
                  <a:gd name="T60" fmla="*/ 28 w 112"/>
                  <a:gd name="T61" fmla="*/ 17 h 59"/>
                  <a:gd name="T62" fmla="*/ 30 w 112"/>
                  <a:gd name="T63" fmla="*/ 23 h 59"/>
                  <a:gd name="T64" fmla="*/ 34 w 112"/>
                  <a:gd name="T65" fmla="*/ 21 h 59"/>
                  <a:gd name="T66" fmla="*/ 40 w 112"/>
                  <a:gd name="T67" fmla="*/ 35 h 59"/>
                  <a:gd name="T68" fmla="*/ 42 w 112"/>
                  <a:gd name="T69" fmla="*/ 37 h 59"/>
                  <a:gd name="T70" fmla="*/ 44 w 112"/>
                  <a:gd name="T71" fmla="*/ 31 h 59"/>
                  <a:gd name="T72" fmla="*/ 46 w 112"/>
                  <a:gd name="T73" fmla="*/ 31 h 59"/>
                  <a:gd name="T74" fmla="*/ 52 w 112"/>
                  <a:gd name="T75" fmla="*/ 35 h 59"/>
                  <a:gd name="T76" fmla="*/ 52 w 112"/>
                  <a:gd name="T77" fmla="*/ 35 h 59"/>
                  <a:gd name="T78" fmla="*/ 58 w 112"/>
                  <a:gd name="T79" fmla="*/ 29 h 59"/>
                  <a:gd name="T80" fmla="*/ 58 w 112"/>
                  <a:gd name="T81" fmla="*/ 23 h 59"/>
                  <a:gd name="T82" fmla="*/ 60 w 112"/>
                  <a:gd name="T83" fmla="*/ 11 h 59"/>
                  <a:gd name="T84" fmla="*/ 66 w 112"/>
                  <a:gd name="T85" fmla="*/ 13 h 59"/>
                  <a:gd name="T86" fmla="*/ 72 w 112"/>
                  <a:gd name="T87" fmla="*/ 15 h 59"/>
                  <a:gd name="T88" fmla="*/ 86 w 112"/>
                  <a:gd name="T89" fmla="*/ 23 h 59"/>
                  <a:gd name="T90" fmla="*/ 90 w 112"/>
                  <a:gd name="T91" fmla="*/ 33 h 59"/>
                  <a:gd name="T92" fmla="*/ 94 w 112"/>
                  <a:gd name="T93" fmla="*/ 33 h 59"/>
                  <a:gd name="T94" fmla="*/ 94 w 112"/>
                  <a:gd name="T95" fmla="*/ 29 h 59"/>
                  <a:gd name="T96" fmla="*/ 94 w 112"/>
                  <a:gd name="T97" fmla="*/ 25 h 59"/>
                  <a:gd name="T98" fmla="*/ 92 w 112"/>
                  <a:gd name="T99" fmla="*/ 8 h 59"/>
                  <a:gd name="T100" fmla="*/ 94 w 112"/>
                  <a:gd name="T101" fmla="*/ 4 h 59"/>
                  <a:gd name="T102" fmla="*/ 98 w 112"/>
                  <a:gd name="T103" fmla="*/ 6 h 59"/>
                  <a:gd name="T104" fmla="*/ 102 w 112"/>
                  <a:gd name="T105" fmla="*/ 19 h 59"/>
                  <a:gd name="T106" fmla="*/ 102 w 112"/>
                  <a:gd name="T107" fmla="*/ 25 h 59"/>
                  <a:gd name="T108" fmla="*/ 108 w 112"/>
                  <a:gd name="T109" fmla="*/ 31 h 59"/>
                  <a:gd name="T110" fmla="*/ 110 w 112"/>
                  <a:gd name="T111" fmla="*/ 33 h 59"/>
                  <a:gd name="T112" fmla="*/ 112 w 112"/>
                  <a:gd name="T113" fmla="*/ 39 h 59"/>
                  <a:gd name="T114" fmla="*/ 112 w 112"/>
                  <a:gd name="T115" fmla="*/ 45 h 59"/>
                  <a:gd name="T116" fmla="*/ 108 w 112"/>
                  <a:gd name="T117" fmla="*/ 45 h 59"/>
                  <a:gd name="T118" fmla="*/ 106 w 112"/>
                  <a:gd name="T119"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59">
                    <a:moveTo>
                      <a:pt x="106" y="47"/>
                    </a:moveTo>
                    <a:lnTo>
                      <a:pt x="106" y="47"/>
                    </a:lnTo>
                    <a:lnTo>
                      <a:pt x="104" y="47"/>
                    </a:lnTo>
                    <a:lnTo>
                      <a:pt x="104" y="47"/>
                    </a:lnTo>
                    <a:lnTo>
                      <a:pt x="104" y="45"/>
                    </a:lnTo>
                    <a:lnTo>
                      <a:pt x="104" y="45"/>
                    </a:lnTo>
                    <a:lnTo>
                      <a:pt x="102" y="47"/>
                    </a:lnTo>
                    <a:lnTo>
                      <a:pt x="102" y="47"/>
                    </a:lnTo>
                    <a:lnTo>
                      <a:pt x="94" y="55"/>
                    </a:lnTo>
                    <a:lnTo>
                      <a:pt x="90" y="57"/>
                    </a:lnTo>
                    <a:lnTo>
                      <a:pt x="86" y="57"/>
                    </a:lnTo>
                    <a:lnTo>
                      <a:pt x="82" y="57"/>
                    </a:lnTo>
                    <a:lnTo>
                      <a:pt x="78" y="55"/>
                    </a:lnTo>
                    <a:lnTo>
                      <a:pt x="70" y="43"/>
                    </a:lnTo>
                    <a:lnTo>
                      <a:pt x="70" y="43"/>
                    </a:lnTo>
                    <a:lnTo>
                      <a:pt x="70" y="39"/>
                    </a:lnTo>
                    <a:lnTo>
                      <a:pt x="70" y="37"/>
                    </a:lnTo>
                    <a:lnTo>
                      <a:pt x="70" y="37"/>
                    </a:lnTo>
                    <a:lnTo>
                      <a:pt x="70" y="43"/>
                    </a:lnTo>
                    <a:lnTo>
                      <a:pt x="70" y="43"/>
                    </a:lnTo>
                    <a:lnTo>
                      <a:pt x="64" y="47"/>
                    </a:lnTo>
                    <a:lnTo>
                      <a:pt x="62" y="49"/>
                    </a:lnTo>
                    <a:lnTo>
                      <a:pt x="60" y="57"/>
                    </a:lnTo>
                    <a:lnTo>
                      <a:pt x="60" y="57"/>
                    </a:lnTo>
                    <a:lnTo>
                      <a:pt x="60" y="59"/>
                    </a:lnTo>
                    <a:lnTo>
                      <a:pt x="58" y="59"/>
                    </a:lnTo>
                    <a:lnTo>
                      <a:pt x="56" y="55"/>
                    </a:lnTo>
                    <a:lnTo>
                      <a:pt x="56" y="55"/>
                    </a:lnTo>
                    <a:lnTo>
                      <a:pt x="54" y="51"/>
                    </a:lnTo>
                    <a:lnTo>
                      <a:pt x="52" y="49"/>
                    </a:lnTo>
                    <a:lnTo>
                      <a:pt x="48" y="51"/>
                    </a:lnTo>
                    <a:lnTo>
                      <a:pt x="48" y="51"/>
                    </a:lnTo>
                    <a:lnTo>
                      <a:pt x="36" y="51"/>
                    </a:lnTo>
                    <a:lnTo>
                      <a:pt x="30" y="51"/>
                    </a:lnTo>
                    <a:lnTo>
                      <a:pt x="26" y="49"/>
                    </a:lnTo>
                    <a:lnTo>
                      <a:pt x="26" y="49"/>
                    </a:lnTo>
                    <a:lnTo>
                      <a:pt x="14" y="41"/>
                    </a:lnTo>
                    <a:lnTo>
                      <a:pt x="10" y="41"/>
                    </a:lnTo>
                    <a:lnTo>
                      <a:pt x="6" y="43"/>
                    </a:lnTo>
                    <a:lnTo>
                      <a:pt x="4" y="45"/>
                    </a:lnTo>
                    <a:lnTo>
                      <a:pt x="4" y="45"/>
                    </a:lnTo>
                    <a:lnTo>
                      <a:pt x="2" y="45"/>
                    </a:lnTo>
                    <a:lnTo>
                      <a:pt x="0" y="43"/>
                    </a:lnTo>
                    <a:lnTo>
                      <a:pt x="0" y="43"/>
                    </a:lnTo>
                    <a:lnTo>
                      <a:pt x="0" y="37"/>
                    </a:lnTo>
                    <a:lnTo>
                      <a:pt x="2" y="33"/>
                    </a:lnTo>
                    <a:lnTo>
                      <a:pt x="2" y="33"/>
                    </a:lnTo>
                    <a:lnTo>
                      <a:pt x="6" y="31"/>
                    </a:lnTo>
                    <a:lnTo>
                      <a:pt x="10" y="27"/>
                    </a:lnTo>
                    <a:lnTo>
                      <a:pt x="12" y="23"/>
                    </a:lnTo>
                    <a:lnTo>
                      <a:pt x="16" y="19"/>
                    </a:lnTo>
                    <a:lnTo>
                      <a:pt x="16" y="19"/>
                    </a:lnTo>
                    <a:lnTo>
                      <a:pt x="16" y="15"/>
                    </a:lnTo>
                    <a:lnTo>
                      <a:pt x="14" y="13"/>
                    </a:lnTo>
                    <a:lnTo>
                      <a:pt x="12" y="8"/>
                    </a:lnTo>
                    <a:lnTo>
                      <a:pt x="12" y="0"/>
                    </a:lnTo>
                    <a:lnTo>
                      <a:pt x="12" y="0"/>
                    </a:lnTo>
                    <a:lnTo>
                      <a:pt x="14" y="4"/>
                    </a:lnTo>
                    <a:lnTo>
                      <a:pt x="16" y="6"/>
                    </a:lnTo>
                    <a:lnTo>
                      <a:pt x="22" y="11"/>
                    </a:lnTo>
                    <a:lnTo>
                      <a:pt x="26" y="13"/>
                    </a:lnTo>
                    <a:lnTo>
                      <a:pt x="28" y="17"/>
                    </a:lnTo>
                    <a:lnTo>
                      <a:pt x="30" y="23"/>
                    </a:lnTo>
                    <a:lnTo>
                      <a:pt x="30" y="23"/>
                    </a:lnTo>
                    <a:lnTo>
                      <a:pt x="32" y="21"/>
                    </a:lnTo>
                    <a:lnTo>
                      <a:pt x="34" y="21"/>
                    </a:lnTo>
                    <a:lnTo>
                      <a:pt x="36" y="23"/>
                    </a:lnTo>
                    <a:lnTo>
                      <a:pt x="40" y="35"/>
                    </a:lnTo>
                    <a:lnTo>
                      <a:pt x="40" y="35"/>
                    </a:lnTo>
                    <a:lnTo>
                      <a:pt x="42" y="37"/>
                    </a:lnTo>
                    <a:lnTo>
                      <a:pt x="42" y="37"/>
                    </a:lnTo>
                    <a:lnTo>
                      <a:pt x="44" y="31"/>
                    </a:lnTo>
                    <a:lnTo>
                      <a:pt x="46" y="31"/>
                    </a:lnTo>
                    <a:lnTo>
                      <a:pt x="46" y="31"/>
                    </a:lnTo>
                    <a:lnTo>
                      <a:pt x="50" y="35"/>
                    </a:lnTo>
                    <a:lnTo>
                      <a:pt x="52" y="35"/>
                    </a:lnTo>
                    <a:lnTo>
                      <a:pt x="52" y="35"/>
                    </a:lnTo>
                    <a:lnTo>
                      <a:pt x="52" y="35"/>
                    </a:lnTo>
                    <a:lnTo>
                      <a:pt x="56" y="31"/>
                    </a:lnTo>
                    <a:lnTo>
                      <a:pt x="58" y="29"/>
                    </a:lnTo>
                    <a:lnTo>
                      <a:pt x="58" y="23"/>
                    </a:lnTo>
                    <a:lnTo>
                      <a:pt x="58" y="23"/>
                    </a:lnTo>
                    <a:lnTo>
                      <a:pt x="58" y="15"/>
                    </a:lnTo>
                    <a:lnTo>
                      <a:pt x="60" y="11"/>
                    </a:lnTo>
                    <a:lnTo>
                      <a:pt x="62" y="11"/>
                    </a:lnTo>
                    <a:lnTo>
                      <a:pt x="66" y="13"/>
                    </a:lnTo>
                    <a:lnTo>
                      <a:pt x="66" y="13"/>
                    </a:lnTo>
                    <a:lnTo>
                      <a:pt x="72" y="15"/>
                    </a:lnTo>
                    <a:lnTo>
                      <a:pt x="80" y="17"/>
                    </a:lnTo>
                    <a:lnTo>
                      <a:pt x="86" y="23"/>
                    </a:lnTo>
                    <a:lnTo>
                      <a:pt x="90" y="33"/>
                    </a:lnTo>
                    <a:lnTo>
                      <a:pt x="90" y="33"/>
                    </a:lnTo>
                    <a:lnTo>
                      <a:pt x="92" y="35"/>
                    </a:lnTo>
                    <a:lnTo>
                      <a:pt x="94" y="33"/>
                    </a:lnTo>
                    <a:lnTo>
                      <a:pt x="94" y="33"/>
                    </a:lnTo>
                    <a:lnTo>
                      <a:pt x="94" y="29"/>
                    </a:lnTo>
                    <a:lnTo>
                      <a:pt x="94" y="25"/>
                    </a:lnTo>
                    <a:lnTo>
                      <a:pt x="94" y="25"/>
                    </a:lnTo>
                    <a:lnTo>
                      <a:pt x="92" y="13"/>
                    </a:lnTo>
                    <a:lnTo>
                      <a:pt x="92" y="8"/>
                    </a:lnTo>
                    <a:lnTo>
                      <a:pt x="94" y="4"/>
                    </a:lnTo>
                    <a:lnTo>
                      <a:pt x="94" y="4"/>
                    </a:lnTo>
                    <a:lnTo>
                      <a:pt x="96" y="4"/>
                    </a:lnTo>
                    <a:lnTo>
                      <a:pt x="98" y="6"/>
                    </a:lnTo>
                    <a:lnTo>
                      <a:pt x="102" y="19"/>
                    </a:lnTo>
                    <a:lnTo>
                      <a:pt x="102" y="19"/>
                    </a:lnTo>
                    <a:lnTo>
                      <a:pt x="102" y="25"/>
                    </a:lnTo>
                    <a:lnTo>
                      <a:pt x="102" y="25"/>
                    </a:lnTo>
                    <a:lnTo>
                      <a:pt x="104" y="29"/>
                    </a:lnTo>
                    <a:lnTo>
                      <a:pt x="108" y="31"/>
                    </a:lnTo>
                    <a:lnTo>
                      <a:pt x="108" y="31"/>
                    </a:lnTo>
                    <a:lnTo>
                      <a:pt x="110" y="33"/>
                    </a:lnTo>
                    <a:lnTo>
                      <a:pt x="112" y="35"/>
                    </a:lnTo>
                    <a:lnTo>
                      <a:pt x="112" y="39"/>
                    </a:lnTo>
                    <a:lnTo>
                      <a:pt x="112" y="39"/>
                    </a:lnTo>
                    <a:lnTo>
                      <a:pt x="112" y="45"/>
                    </a:lnTo>
                    <a:lnTo>
                      <a:pt x="110" y="45"/>
                    </a:lnTo>
                    <a:lnTo>
                      <a:pt x="108" y="45"/>
                    </a:lnTo>
                    <a:lnTo>
                      <a:pt x="106" y="47"/>
                    </a:lnTo>
                    <a:lnTo>
                      <a:pt x="106"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3" name="Freeform 1309">
                <a:extLst>
                  <a:ext uri="{FF2B5EF4-FFF2-40B4-BE49-F238E27FC236}">
                    <a16:creationId xmlns:a16="http://schemas.microsoft.com/office/drawing/2014/main" id="{E8520DDF-6F0D-FE98-0DB1-8E3A4E7C6BBA}"/>
                  </a:ext>
                </a:extLst>
              </p:cNvPr>
              <p:cNvSpPr>
                <a:spLocks/>
              </p:cNvSpPr>
              <p:nvPr/>
            </p:nvSpPr>
            <p:spPr bwMode="auto">
              <a:xfrm>
                <a:off x="4270" y="2684"/>
                <a:ext cx="114" cy="57"/>
              </a:xfrm>
              <a:custGeom>
                <a:avLst/>
                <a:gdLst>
                  <a:gd name="T0" fmla="*/ 110 w 114"/>
                  <a:gd name="T1" fmla="*/ 51 h 57"/>
                  <a:gd name="T2" fmla="*/ 104 w 114"/>
                  <a:gd name="T3" fmla="*/ 45 h 57"/>
                  <a:gd name="T4" fmla="*/ 98 w 114"/>
                  <a:gd name="T5" fmla="*/ 53 h 57"/>
                  <a:gd name="T6" fmla="*/ 98 w 114"/>
                  <a:gd name="T7" fmla="*/ 57 h 57"/>
                  <a:gd name="T8" fmla="*/ 94 w 114"/>
                  <a:gd name="T9" fmla="*/ 55 h 57"/>
                  <a:gd name="T10" fmla="*/ 84 w 114"/>
                  <a:gd name="T11" fmla="*/ 53 h 57"/>
                  <a:gd name="T12" fmla="*/ 76 w 114"/>
                  <a:gd name="T13" fmla="*/ 49 h 57"/>
                  <a:gd name="T14" fmla="*/ 72 w 114"/>
                  <a:gd name="T15" fmla="*/ 45 h 57"/>
                  <a:gd name="T16" fmla="*/ 68 w 114"/>
                  <a:gd name="T17" fmla="*/ 41 h 57"/>
                  <a:gd name="T18" fmla="*/ 66 w 114"/>
                  <a:gd name="T19" fmla="*/ 41 h 57"/>
                  <a:gd name="T20" fmla="*/ 62 w 114"/>
                  <a:gd name="T21" fmla="*/ 51 h 57"/>
                  <a:gd name="T22" fmla="*/ 60 w 114"/>
                  <a:gd name="T23" fmla="*/ 53 h 57"/>
                  <a:gd name="T24" fmla="*/ 54 w 114"/>
                  <a:gd name="T25" fmla="*/ 47 h 57"/>
                  <a:gd name="T26" fmla="*/ 50 w 114"/>
                  <a:gd name="T27" fmla="*/ 49 h 57"/>
                  <a:gd name="T28" fmla="*/ 46 w 114"/>
                  <a:gd name="T29" fmla="*/ 53 h 57"/>
                  <a:gd name="T30" fmla="*/ 44 w 114"/>
                  <a:gd name="T31" fmla="*/ 47 h 57"/>
                  <a:gd name="T32" fmla="*/ 40 w 114"/>
                  <a:gd name="T33" fmla="*/ 45 h 57"/>
                  <a:gd name="T34" fmla="*/ 32 w 114"/>
                  <a:gd name="T35" fmla="*/ 45 h 57"/>
                  <a:gd name="T36" fmla="*/ 26 w 114"/>
                  <a:gd name="T37" fmla="*/ 43 h 57"/>
                  <a:gd name="T38" fmla="*/ 22 w 114"/>
                  <a:gd name="T39" fmla="*/ 39 h 57"/>
                  <a:gd name="T40" fmla="*/ 6 w 114"/>
                  <a:gd name="T41" fmla="*/ 41 h 57"/>
                  <a:gd name="T42" fmla="*/ 2 w 114"/>
                  <a:gd name="T43" fmla="*/ 41 h 57"/>
                  <a:gd name="T44" fmla="*/ 0 w 114"/>
                  <a:gd name="T45" fmla="*/ 35 h 57"/>
                  <a:gd name="T46" fmla="*/ 2 w 114"/>
                  <a:gd name="T47" fmla="*/ 31 h 57"/>
                  <a:gd name="T48" fmla="*/ 6 w 114"/>
                  <a:gd name="T49" fmla="*/ 29 h 57"/>
                  <a:gd name="T50" fmla="*/ 8 w 114"/>
                  <a:gd name="T51" fmla="*/ 27 h 57"/>
                  <a:gd name="T52" fmla="*/ 14 w 114"/>
                  <a:gd name="T53" fmla="*/ 19 h 57"/>
                  <a:gd name="T54" fmla="*/ 16 w 114"/>
                  <a:gd name="T55" fmla="*/ 8 h 57"/>
                  <a:gd name="T56" fmla="*/ 18 w 114"/>
                  <a:gd name="T57" fmla="*/ 4 h 57"/>
                  <a:gd name="T58" fmla="*/ 22 w 114"/>
                  <a:gd name="T59" fmla="*/ 6 h 57"/>
                  <a:gd name="T60" fmla="*/ 36 w 114"/>
                  <a:gd name="T61" fmla="*/ 17 h 57"/>
                  <a:gd name="T62" fmla="*/ 38 w 114"/>
                  <a:gd name="T63" fmla="*/ 19 h 57"/>
                  <a:gd name="T64" fmla="*/ 40 w 114"/>
                  <a:gd name="T65" fmla="*/ 29 h 57"/>
                  <a:gd name="T66" fmla="*/ 46 w 114"/>
                  <a:gd name="T67" fmla="*/ 31 h 57"/>
                  <a:gd name="T68" fmla="*/ 50 w 114"/>
                  <a:gd name="T69" fmla="*/ 31 h 57"/>
                  <a:gd name="T70" fmla="*/ 54 w 114"/>
                  <a:gd name="T71" fmla="*/ 31 h 57"/>
                  <a:gd name="T72" fmla="*/ 60 w 114"/>
                  <a:gd name="T73" fmla="*/ 19 h 57"/>
                  <a:gd name="T74" fmla="*/ 60 w 114"/>
                  <a:gd name="T75" fmla="*/ 11 h 57"/>
                  <a:gd name="T76" fmla="*/ 62 w 114"/>
                  <a:gd name="T77" fmla="*/ 2 h 57"/>
                  <a:gd name="T78" fmla="*/ 62 w 114"/>
                  <a:gd name="T79" fmla="*/ 4 h 57"/>
                  <a:gd name="T80" fmla="*/ 76 w 114"/>
                  <a:gd name="T81" fmla="*/ 15 h 57"/>
                  <a:gd name="T82" fmla="*/ 88 w 114"/>
                  <a:gd name="T83" fmla="*/ 27 h 57"/>
                  <a:gd name="T84" fmla="*/ 90 w 114"/>
                  <a:gd name="T85" fmla="*/ 33 h 57"/>
                  <a:gd name="T86" fmla="*/ 86 w 114"/>
                  <a:gd name="T87" fmla="*/ 37 h 57"/>
                  <a:gd name="T88" fmla="*/ 78 w 114"/>
                  <a:gd name="T89" fmla="*/ 31 h 57"/>
                  <a:gd name="T90" fmla="*/ 80 w 114"/>
                  <a:gd name="T91" fmla="*/ 37 h 57"/>
                  <a:gd name="T92" fmla="*/ 86 w 114"/>
                  <a:gd name="T93" fmla="*/ 37 h 57"/>
                  <a:gd name="T94" fmla="*/ 90 w 114"/>
                  <a:gd name="T95" fmla="*/ 33 h 57"/>
                  <a:gd name="T96" fmla="*/ 94 w 114"/>
                  <a:gd name="T97" fmla="*/ 29 h 57"/>
                  <a:gd name="T98" fmla="*/ 94 w 114"/>
                  <a:gd name="T99" fmla="*/ 23 h 57"/>
                  <a:gd name="T100" fmla="*/ 94 w 114"/>
                  <a:gd name="T101" fmla="*/ 4 h 57"/>
                  <a:gd name="T102" fmla="*/ 96 w 114"/>
                  <a:gd name="T103" fmla="*/ 0 h 57"/>
                  <a:gd name="T104" fmla="*/ 100 w 114"/>
                  <a:gd name="T105" fmla="*/ 2 h 57"/>
                  <a:gd name="T106" fmla="*/ 102 w 114"/>
                  <a:gd name="T107" fmla="*/ 13 h 57"/>
                  <a:gd name="T108" fmla="*/ 106 w 114"/>
                  <a:gd name="T109" fmla="*/ 23 h 57"/>
                  <a:gd name="T110" fmla="*/ 110 w 114"/>
                  <a:gd name="T111" fmla="*/ 13 h 57"/>
                  <a:gd name="T112" fmla="*/ 112 w 114"/>
                  <a:gd name="T113" fmla="*/ 11 h 57"/>
                  <a:gd name="T114" fmla="*/ 114 w 114"/>
                  <a:gd name="T115" fmla="*/ 13 h 57"/>
                  <a:gd name="T116" fmla="*/ 112 w 114"/>
                  <a:gd name="T117" fmla="*/ 27 h 57"/>
                  <a:gd name="T118" fmla="*/ 108 w 114"/>
                  <a:gd name="T119" fmla="*/ 31 h 57"/>
                  <a:gd name="T120" fmla="*/ 110 w 114"/>
                  <a:gd name="T121" fmla="*/ 41 h 57"/>
                  <a:gd name="T122" fmla="*/ 110 w 114"/>
                  <a:gd name="T123"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57">
                    <a:moveTo>
                      <a:pt x="110" y="51"/>
                    </a:moveTo>
                    <a:lnTo>
                      <a:pt x="110" y="51"/>
                    </a:lnTo>
                    <a:lnTo>
                      <a:pt x="106" y="47"/>
                    </a:lnTo>
                    <a:lnTo>
                      <a:pt x="104" y="45"/>
                    </a:lnTo>
                    <a:lnTo>
                      <a:pt x="100" y="47"/>
                    </a:lnTo>
                    <a:lnTo>
                      <a:pt x="98" y="53"/>
                    </a:lnTo>
                    <a:lnTo>
                      <a:pt x="98" y="53"/>
                    </a:lnTo>
                    <a:lnTo>
                      <a:pt x="98" y="57"/>
                    </a:lnTo>
                    <a:lnTo>
                      <a:pt x="98" y="57"/>
                    </a:lnTo>
                    <a:lnTo>
                      <a:pt x="94" y="55"/>
                    </a:lnTo>
                    <a:lnTo>
                      <a:pt x="90" y="53"/>
                    </a:lnTo>
                    <a:lnTo>
                      <a:pt x="84" y="53"/>
                    </a:lnTo>
                    <a:lnTo>
                      <a:pt x="78" y="53"/>
                    </a:lnTo>
                    <a:lnTo>
                      <a:pt x="76" y="49"/>
                    </a:lnTo>
                    <a:lnTo>
                      <a:pt x="72" y="45"/>
                    </a:lnTo>
                    <a:lnTo>
                      <a:pt x="72" y="45"/>
                    </a:lnTo>
                    <a:lnTo>
                      <a:pt x="68" y="41"/>
                    </a:lnTo>
                    <a:lnTo>
                      <a:pt x="68" y="41"/>
                    </a:lnTo>
                    <a:lnTo>
                      <a:pt x="68" y="41"/>
                    </a:lnTo>
                    <a:lnTo>
                      <a:pt x="66" y="41"/>
                    </a:lnTo>
                    <a:lnTo>
                      <a:pt x="64" y="47"/>
                    </a:lnTo>
                    <a:lnTo>
                      <a:pt x="62" y="51"/>
                    </a:lnTo>
                    <a:lnTo>
                      <a:pt x="60" y="53"/>
                    </a:lnTo>
                    <a:lnTo>
                      <a:pt x="60" y="53"/>
                    </a:lnTo>
                    <a:lnTo>
                      <a:pt x="60" y="53"/>
                    </a:lnTo>
                    <a:lnTo>
                      <a:pt x="54" y="47"/>
                    </a:lnTo>
                    <a:lnTo>
                      <a:pt x="52" y="47"/>
                    </a:lnTo>
                    <a:lnTo>
                      <a:pt x="50" y="49"/>
                    </a:lnTo>
                    <a:lnTo>
                      <a:pt x="50" y="49"/>
                    </a:lnTo>
                    <a:lnTo>
                      <a:pt x="46" y="53"/>
                    </a:lnTo>
                    <a:lnTo>
                      <a:pt x="46" y="53"/>
                    </a:lnTo>
                    <a:lnTo>
                      <a:pt x="44" y="47"/>
                    </a:lnTo>
                    <a:lnTo>
                      <a:pt x="42" y="45"/>
                    </a:lnTo>
                    <a:lnTo>
                      <a:pt x="40" y="45"/>
                    </a:lnTo>
                    <a:lnTo>
                      <a:pt x="36" y="45"/>
                    </a:lnTo>
                    <a:lnTo>
                      <a:pt x="32" y="45"/>
                    </a:lnTo>
                    <a:lnTo>
                      <a:pt x="28" y="45"/>
                    </a:lnTo>
                    <a:lnTo>
                      <a:pt x="26" y="43"/>
                    </a:lnTo>
                    <a:lnTo>
                      <a:pt x="26" y="43"/>
                    </a:lnTo>
                    <a:lnTo>
                      <a:pt x="22" y="39"/>
                    </a:lnTo>
                    <a:lnTo>
                      <a:pt x="16" y="39"/>
                    </a:lnTo>
                    <a:lnTo>
                      <a:pt x="6" y="41"/>
                    </a:lnTo>
                    <a:lnTo>
                      <a:pt x="6" y="41"/>
                    </a:lnTo>
                    <a:lnTo>
                      <a:pt x="2" y="41"/>
                    </a:lnTo>
                    <a:lnTo>
                      <a:pt x="2" y="39"/>
                    </a:lnTo>
                    <a:lnTo>
                      <a:pt x="0" y="35"/>
                    </a:lnTo>
                    <a:lnTo>
                      <a:pt x="0" y="35"/>
                    </a:lnTo>
                    <a:lnTo>
                      <a:pt x="2" y="31"/>
                    </a:lnTo>
                    <a:lnTo>
                      <a:pt x="2" y="29"/>
                    </a:lnTo>
                    <a:lnTo>
                      <a:pt x="6" y="29"/>
                    </a:lnTo>
                    <a:lnTo>
                      <a:pt x="6" y="29"/>
                    </a:lnTo>
                    <a:lnTo>
                      <a:pt x="8" y="27"/>
                    </a:lnTo>
                    <a:lnTo>
                      <a:pt x="12" y="25"/>
                    </a:lnTo>
                    <a:lnTo>
                      <a:pt x="14" y="19"/>
                    </a:lnTo>
                    <a:lnTo>
                      <a:pt x="16" y="8"/>
                    </a:lnTo>
                    <a:lnTo>
                      <a:pt x="16" y="8"/>
                    </a:lnTo>
                    <a:lnTo>
                      <a:pt x="16" y="6"/>
                    </a:lnTo>
                    <a:lnTo>
                      <a:pt x="18" y="4"/>
                    </a:lnTo>
                    <a:lnTo>
                      <a:pt x="22" y="6"/>
                    </a:lnTo>
                    <a:lnTo>
                      <a:pt x="22" y="6"/>
                    </a:lnTo>
                    <a:lnTo>
                      <a:pt x="28" y="13"/>
                    </a:lnTo>
                    <a:lnTo>
                      <a:pt x="36" y="17"/>
                    </a:lnTo>
                    <a:lnTo>
                      <a:pt x="36" y="17"/>
                    </a:lnTo>
                    <a:lnTo>
                      <a:pt x="38" y="19"/>
                    </a:lnTo>
                    <a:lnTo>
                      <a:pt x="38" y="19"/>
                    </a:lnTo>
                    <a:lnTo>
                      <a:pt x="40" y="29"/>
                    </a:lnTo>
                    <a:lnTo>
                      <a:pt x="42" y="31"/>
                    </a:lnTo>
                    <a:lnTo>
                      <a:pt x="46" y="31"/>
                    </a:lnTo>
                    <a:lnTo>
                      <a:pt x="50" y="31"/>
                    </a:lnTo>
                    <a:lnTo>
                      <a:pt x="50" y="31"/>
                    </a:lnTo>
                    <a:lnTo>
                      <a:pt x="52" y="33"/>
                    </a:lnTo>
                    <a:lnTo>
                      <a:pt x="54" y="31"/>
                    </a:lnTo>
                    <a:lnTo>
                      <a:pt x="58" y="27"/>
                    </a:lnTo>
                    <a:lnTo>
                      <a:pt x="60" y="19"/>
                    </a:lnTo>
                    <a:lnTo>
                      <a:pt x="60" y="11"/>
                    </a:lnTo>
                    <a:lnTo>
                      <a:pt x="60" y="11"/>
                    </a:lnTo>
                    <a:lnTo>
                      <a:pt x="62" y="4"/>
                    </a:lnTo>
                    <a:lnTo>
                      <a:pt x="62" y="2"/>
                    </a:lnTo>
                    <a:lnTo>
                      <a:pt x="62" y="4"/>
                    </a:lnTo>
                    <a:lnTo>
                      <a:pt x="62" y="4"/>
                    </a:lnTo>
                    <a:lnTo>
                      <a:pt x="70" y="11"/>
                    </a:lnTo>
                    <a:lnTo>
                      <a:pt x="76" y="15"/>
                    </a:lnTo>
                    <a:lnTo>
                      <a:pt x="82" y="21"/>
                    </a:lnTo>
                    <a:lnTo>
                      <a:pt x="88" y="27"/>
                    </a:lnTo>
                    <a:lnTo>
                      <a:pt x="88" y="27"/>
                    </a:lnTo>
                    <a:lnTo>
                      <a:pt x="90" y="33"/>
                    </a:lnTo>
                    <a:lnTo>
                      <a:pt x="90" y="33"/>
                    </a:lnTo>
                    <a:lnTo>
                      <a:pt x="86" y="37"/>
                    </a:lnTo>
                    <a:lnTo>
                      <a:pt x="84" y="37"/>
                    </a:lnTo>
                    <a:lnTo>
                      <a:pt x="78" y="31"/>
                    </a:lnTo>
                    <a:lnTo>
                      <a:pt x="78" y="31"/>
                    </a:lnTo>
                    <a:lnTo>
                      <a:pt x="80" y="37"/>
                    </a:lnTo>
                    <a:lnTo>
                      <a:pt x="84" y="39"/>
                    </a:lnTo>
                    <a:lnTo>
                      <a:pt x="86" y="37"/>
                    </a:lnTo>
                    <a:lnTo>
                      <a:pt x="90" y="33"/>
                    </a:lnTo>
                    <a:lnTo>
                      <a:pt x="90" y="33"/>
                    </a:lnTo>
                    <a:lnTo>
                      <a:pt x="92" y="31"/>
                    </a:lnTo>
                    <a:lnTo>
                      <a:pt x="94" y="29"/>
                    </a:lnTo>
                    <a:lnTo>
                      <a:pt x="94" y="23"/>
                    </a:lnTo>
                    <a:lnTo>
                      <a:pt x="94" y="23"/>
                    </a:lnTo>
                    <a:lnTo>
                      <a:pt x="92" y="11"/>
                    </a:lnTo>
                    <a:lnTo>
                      <a:pt x="94" y="4"/>
                    </a:lnTo>
                    <a:lnTo>
                      <a:pt x="96" y="0"/>
                    </a:lnTo>
                    <a:lnTo>
                      <a:pt x="96" y="0"/>
                    </a:lnTo>
                    <a:lnTo>
                      <a:pt x="98" y="0"/>
                    </a:lnTo>
                    <a:lnTo>
                      <a:pt x="100" y="2"/>
                    </a:lnTo>
                    <a:lnTo>
                      <a:pt x="102" y="13"/>
                    </a:lnTo>
                    <a:lnTo>
                      <a:pt x="102" y="13"/>
                    </a:lnTo>
                    <a:lnTo>
                      <a:pt x="106" y="23"/>
                    </a:lnTo>
                    <a:lnTo>
                      <a:pt x="106" y="23"/>
                    </a:lnTo>
                    <a:lnTo>
                      <a:pt x="108" y="21"/>
                    </a:lnTo>
                    <a:lnTo>
                      <a:pt x="110" y="13"/>
                    </a:lnTo>
                    <a:lnTo>
                      <a:pt x="110" y="13"/>
                    </a:lnTo>
                    <a:lnTo>
                      <a:pt x="112" y="11"/>
                    </a:lnTo>
                    <a:lnTo>
                      <a:pt x="114" y="11"/>
                    </a:lnTo>
                    <a:lnTo>
                      <a:pt x="114" y="13"/>
                    </a:lnTo>
                    <a:lnTo>
                      <a:pt x="114" y="13"/>
                    </a:lnTo>
                    <a:lnTo>
                      <a:pt x="112" y="27"/>
                    </a:lnTo>
                    <a:lnTo>
                      <a:pt x="110" y="31"/>
                    </a:lnTo>
                    <a:lnTo>
                      <a:pt x="108" y="31"/>
                    </a:lnTo>
                    <a:lnTo>
                      <a:pt x="108" y="31"/>
                    </a:lnTo>
                    <a:lnTo>
                      <a:pt x="110" y="41"/>
                    </a:lnTo>
                    <a:lnTo>
                      <a:pt x="110" y="51"/>
                    </a:lnTo>
                    <a:lnTo>
                      <a:pt x="11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4" name="Freeform 1310">
                <a:extLst>
                  <a:ext uri="{FF2B5EF4-FFF2-40B4-BE49-F238E27FC236}">
                    <a16:creationId xmlns:a16="http://schemas.microsoft.com/office/drawing/2014/main" id="{1B211656-8539-7C44-D3DB-B353F66A1386}"/>
                  </a:ext>
                </a:extLst>
              </p:cNvPr>
              <p:cNvSpPr>
                <a:spLocks/>
              </p:cNvSpPr>
              <p:nvPr/>
            </p:nvSpPr>
            <p:spPr bwMode="auto">
              <a:xfrm>
                <a:off x="2370" y="2656"/>
                <a:ext cx="66" cy="89"/>
              </a:xfrm>
              <a:custGeom>
                <a:avLst/>
                <a:gdLst>
                  <a:gd name="T0" fmla="*/ 54 w 66"/>
                  <a:gd name="T1" fmla="*/ 89 h 89"/>
                  <a:gd name="T2" fmla="*/ 46 w 66"/>
                  <a:gd name="T3" fmla="*/ 73 h 89"/>
                  <a:gd name="T4" fmla="*/ 42 w 66"/>
                  <a:gd name="T5" fmla="*/ 71 h 89"/>
                  <a:gd name="T6" fmla="*/ 38 w 66"/>
                  <a:gd name="T7" fmla="*/ 75 h 89"/>
                  <a:gd name="T8" fmla="*/ 32 w 66"/>
                  <a:gd name="T9" fmla="*/ 75 h 89"/>
                  <a:gd name="T10" fmla="*/ 30 w 66"/>
                  <a:gd name="T11" fmla="*/ 73 h 89"/>
                  <a:gd name="T12" fmla="*/ 28 w 66"/>
                  <a:gd name="T13" fmla="*/ 79 h 89"/>
                  <a:gd name="T14" fmla="*/ 26 w 66"/>
                  <a:gd name="T15" fmla="*/ 81 h 89"/>
                  <a:gd name="T16" fmla="*/ 24 w 66"/>
                  <a:gd name="T17" fmla="*/ 75 h 89"/>
                  <a:gd name="T18" fmla="*/ 18 w 66"/>
                  <a:gd name="T19" fmla="*/ 69 h 89"/>
                  <a:gd name="T20" fmla="*/ 10 w 66"/>
                  <a:gd name="T21" fmla="*/ 73 h 89"/>
                  <a:gd name="T22" fmla="*/ 6 w 66"/>
                  <a:gd name="T23" fmla="*/ 75 h 89"/>
                  <a:gd name="T24" fmla="*/ 2 w 66"/>
                  <a:gd name="T25" fmla="*/ 77 h 89"/>
                  <a:gd name="T26" fmla="*/ 2 w 66"/>
                  <a:gd name="T27" fmla="*/ 73 h 89"/>
                  <a:gd name="T28" fmla="*/ 0 w 66"/>
                  <a:gd name="T29" fmla="*/ 63 h 89"/>
                  <a:gd name="T30" fmla="*/ 2 w 66"/>
                  <a:gd name="T31" fmla="*/ 59 h 89"/>
                  <a:gd name="T32" fmla="*/ 8 w 66"/>
                  <a:gd name="T33" fmla="*/ 47 h 89"/>
                  <a:gd name="T34" fmla="*/ 12 w 66"/>
                  <a:gd name="T35" fmla="*/ 30 h 89"/>
                  <a:gd name="T36" fmla="*/ 12 w 66"/>
                  <a:gd name="T37" fmla="*/ 18 h 89"/>
                  <a:gd name="T38" fmla="*/ 10 w 66"/>
                  <a:gd name="T39" fmla="*/ 4 h 89"/>
                  <a:gd name="T40" fmla="*/ 16 w 66"/>
                  <a:gd name="T41" fmla="*/ 8 h 89"/>
                  <a:gd name="T42" fmla="*/ 26 w 66"/>
                  <a:gd name="T43" fmla="*/ 6 h 89"/>
                  <a:gd name="T44" fmla="*/ 30 w 66"/>
                  <a:gd name="T45" fmla="*/ 0 h 89"/>
                  <a:gd name="T46" fmla="*/ 40 w 66"/>
                  <a:gd name="T47" fmla="*/ 18 h 89"/>
                  <a:gd name="T48" fmla="*/ 40 w 66"/>
                  <a:gd name="T49" fmla="*/ 20 h 89"/>
                  <a:gd name="T50" fmla="*/ 42 w 66"/>
                  <a:gd name="T51" fmla="*/ 26 h 89"/>
                  <a:gd name="T52" fmla="*/ 38 w 66"/>
                  <a:gd name="T53" fmla="*/ 28 h 89"/>
                  <a:gd name="T54" fmla="*/ 34 w 66"/>
                  <a:gd name="T55" fmla="*/ 26 h 89"/>
                  <a:gd name="T56" fmla="*/ 30 w 66"/>
                  <a:gd name="T57" fmla="*/ 26 h 89"/>
                  <a:gd name="T58" fmla="*/ 28 w 66"/>
                  <a:gd name="T59" fmla="*/ 34 h 89"/>
                  <a:gd name="T60" fmla="*/ 28 w 66"/>
                  <a:gd name="T61" fmla="*/ 51 h 89"/>
                  <a:gd name="T62" fmla="*/ 34 w 66"/>
                  <a:gd name="T63" fmla="*/ 61 h 89"/>
                  <a:gd name="T64" fmla="*/ 36 w 66"/>
                  <a:gd name="T65" fmla="*/ 65 h 89"/>
                  <a:gd name="T66" fmla="*/ 36 w 66"/>
                  <a:gd name="T67" fmla="*/ 63 h 89"/>
                  <a:gd name="T68" fmla="*/ 36 w 66"/>
                  <a:gd name="T69" fmla="*/ 55 h 89"/>
                  <a:gd name="T70" fmla="*/ 34 w 66"/>
                  <a:gd name="T71" fmla="*/ 47 h 89"/>
                  <a:gd name="T72" fmla="*/ 34 w 66"/>
                  <a:gd name="T73" fmla="*/ 36 h 89"/>
                  <a:gd name="T74" fmla="*/ 36 w 66"/>
                  <a:gd name="T75" fmla="*/ 34 h 89"/>
                  <a:gd name="T76" fmla="*/ 42 w 66"/>
                  <a:gd name="T77" fmla="*/ 43 h 89"/>
                  <a:gd name="T78" fmla="*/ 46 w 66"/>
                  <a:gd name="T79" fmla="*/ 55 h 89"/>
                  <a:gd name="T80" fmla="*/ 48 w 66"/>
                  <a:gd name="T81" fmla="*/ 57 h 89"/>
                  <a:gd name="T82" fmla="*/ 48 w 66"/>
                  <a:gd name="T83" fmla="*/ 55 h 89"/>
                  <a:gd name="T84" fmla="*/ 52 w 66"/>
                  <a:gd name="T85" fmla="*/ 39 h 89"/>
                  <a:gd name="T86" fmla="*/ 56 w 66"/>
                  <a:gd name="T87" fmla="*/ 43 h 89"/>
                  <a:gd name="T88" fmla="*/ 60 w 66"/>
                  <a:gd name="T89" fmla="*/ 45 h 89"/>
                  <a:gd name="T90" fmla="*/ 64 w 66"/>
                  <a:gd name="T91" fmla="*/ 45 h 89"/>
                  <a:gd name="T92" fmla="*/ 62 w 66"/>
                  <a:gd name="T93" fmla="*/ 53 h 89"/>
                  <a:gd name="T94" fmla="*/ 64 w 66"/>
                  <a:gd name="T95" fmla="*/ 61 h 89"/>
                  <a:gd name="T96" fmla="*/ 66 w 66"/>
                  <a:gd name="T97" fmla="*/ 65 h 89"/>
                  <a:gd name="T98" fmla="*/ 66 w 66"/>
                  <a:gd name="T99" fmla="*/ 69 h 89"/>
                  <a:gd name="T100" fmla="*/ 62 w 66"/>
                  <a:gd name="T101" fmla="*/ 75 h 89"/>
                  <a:gd name="T102" fmla="*/ 52 w 66"/>
                  <a:gd name="T103" fmla="*/ 67 h 89"/>
                  <a:gd name="T104" fmla="*/ 56 w 66"/>
                  <a:gd name="T105" fmla="*/ 79 h 89"/>
                  <a:gd name="T106" fmla="*/ 54 w 66"/>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 h="89">
                    <a:moveTo>
                      <a:pt x="54" y="89"/>
                    </a:moveTo>
                    <a:lnTo>
                      <a:pt x="54" y="89"/>
                    </a:lnTo>
                    <a:lnTo>
                      <a:pt x="50" y="79"/>
                    </a:lnTo>
                    <a:lnTo>
                      <a:pt x="46" y="73"/>
                    </a:lnTo>
                    <a:lnTo>
                      <a:pt x="44" y="73"/>
                    </a:lnTo>
                    <a:lnTo>
                      <a:pt x="42" y="71"/>
                    </a:lnTo>
                    <a:lnTo>
                      <a:pt x="38" y="75"/>
                    </a:lnTo>
                    <a:lnTo>
                      <a:pt x="38" y="75"/>
                    </a:lnTo>
                    <a:lnTo>
                      <a:pt x="34" y="77"/>
                    </a:lnTo>
                    <a:lnTo>
                      <a:pt x="32" y="75"/>
                    </a:lnTo>
                    <a:lnTo>
                      <a:pt x="32" y="75"/>
                    </a:lnTo>
                    <a:lnTo>
                      <a:pt x="30" y="73"/>
                    </a:lnTo>
                    <a:lnTo>
                      <a:pt x="28" y="79"/>
                    </a:lnTo>
                    <a:lnTo>
                      <a:pt x="28" y="79"/>
                    </a:lnTo>
                    <a:lnTo>
                      <a:pt x="28" y="81"/>
                    </a:lnTo>
                    <a:lnTo>
                      <a:pt x="26" y="81"/>
                    </a:lnTo>
                    <a:lnTo>
                      <a:pt x="26" y="81"/>
                    </a:lnTo>
                    <a:lnTo>
                      <a:pt x="24" y="75"/>
                    </a:lnTo>
                    <a:lnTo>
                      <a:pt x="22" y="71"/>
                    </a:lnTo>
                    <a:lnTo>
                      <a:pt x="18" y="69"/>
                    </a:lnTo>
                    <a:lnTo>
                      <a:pt x="16" y="69"/>
                    </a:lnTo>
                    <a:lnTo>
                      <a:pt x="10" y="73"/>
                    </a:lnTo>
                    <a:lnTo>
                      <a:pt x="6" y="75"/>
                    </a:lnTo>
                    <a:lnTo>
                      <a:pt x="6" y="75"/>
                    </a:lnTo>
                    <a:lnTo>
                      <a:pt x="2" y="77"/>
                    </a:lnTo>
                    <a:lnTo>
                      <a:pt x="2" y="77"/>
                    </a:lnTo>
                    <a:lnTo>
                      <a:pt x="2" y="73"/>
                    </a:lnTo>
                    <a:lnTo>
                      <a:pt x="2" y="73"/>
                    </a:lnTo>
                    <a:lnTo>
                      <a:pt x="0" y="67"/>
                    </a:lnTo>
                    <a:lnTo>
                      <a:pt x="0" y="63"/>
                    </a:lnTo>
                    <a:lnTo>
                      <a:pt x="2" y="59"/>
                    </a:lnTo>
                    <a:lnTo>
                      <a:pt x="2" y="59"/>
                    </a:lnTo>
                    <a:lnTo>
                      <a:pt x="6" y="53"/>
                    </a:lnTo>
                    <a:lnTo>
                      <a:pt x="8" y="47"/>
                    </a:lnTo>
                    <a:lnTo>
                      <a:pt x="12" y="30"/>
                    </a:lnTo>
                    <a:lnTo>
                      <a:pt x="12" y="30"/>
                    </a:lnTo>
                    <a:lnTo>
                      <a:pt x="12" y="24"/>
                    </a:lnTo>
                    <a:lnTo>
                      <a:pt x="12" y="18"/>
                    </a:lnTo>
                    <a:lnTo>
                      <a:pt x="10" y="12"/>
                    </a:lnTo>
                    <a:lnTo>
                      <a:pt x="10" y="4"/>
                    </a:lnTo>
                    <a:lnTo>
                      <a:pt x="10" y="4"/>
                    </a:lnTo>
                    <a:lnTo>
                      <a:pt x="16" y="8"/>
                    </a:lnTo>
                    <a:lnTo>
                      <a:pt x="20" y="10"/>
                    </a:lnTo>
                    <a:lnTo>
                      <a:pt x="26" y="6"/>
                    </a:lnTo>
                    <a:lnTo>
                      <a:pt x="30" y="0"/>
                    </a:lnTo>
                    <a:lnTo>
                      <a:pt x="30" y="0"/>
                    </a:lnTo>
                    <a:lnTo>
                      <a:pt x="34" y="12"/>
                    </a:lnTo>
                    <a:lnTo>
                      <a:pt x="40" y="18"/>
                    </a:lnTo>
                    <a:lnTo>
                      <a:pt x="40" y="18"/>
                    </a:lnTo>
                    <a:lnTo>
                      <a:pt x="40" y="20"/>
                    </a:lnTo>
                    <a:lnTo>
                      <a:pt x="42" y="26"/>
                    </a:lnTo>
                    <a:lnTo>
                      <a:pt x="42" y="26"/>
                    </a:lnTo>
                    <a:lnTo>
                      <a:pt x="40" y="30"/>
                    </a:lnTo>
                    <a:lnTo>
                      <a:pt x="38" y="28"/>
                    </a:lnTo>
                    <a:lnTo>
                      <a:pt x="38" y="28"/>
                    </a:lnTo>
                    <a:lnTo>
                      <a:pt x="34" y="26"/>
                    </a:lnTo>
                    <a:lnTo>
                      <a:pt x="32" y="24"/>
                    </a:lnTo>
                    <a:lnTo>
                      <a:pt x="30" y="26"/>
                    </a:lnTo>
                    <a:lnTo>
                      <a:pt x="28" y="34"/>
                    </a:lnTo>
                    <a:lnTo>
                      <a:pt x="28" y="34"/>
                    </a:lnTo>
                    <a:lnTo>
                      <a:pt x="28" y="43"/>
                    </a:lnTo>
                    <a:lnTo>
                      <a:pt x="28" y="51"/>
                    </a:lnTo>
                    <a:lnTo>
                      <a:pt x="34" y="61"/>
                    </a:lnTo>
                    <a:lnTo>
                      <a:pt x="34" y="61"/>
                    </a:lnTo>
                    <a:lnTo>
                      <a:pt x="34" y="65"/>
                    </a:lnTo>
                    <a:lnTo>
                      <a:pt x="36" y="65"/>
                    </a:lnTo>
                    <a:lnTo>
                      <a:pt x="36" y="63"/>
                    </a:lnTo>
                    <a:lnTo>
                      <a:pt x="36" y="63"/>
                    </a:lnTo>
                    <a:lnTo>
                      <a:pt x="38" y="59"/>
                    </a:lnTo>
                    <a:lnTo>
                      <a:pt x="36" y="55"/>
                    </a:lnTo>
                    <a:lnTo>
                      <a:pt x="36" y="55"/>
                    </a:lnTo>
                    <a:lnTo>
                      <a:pt x="34" y="47"/>
                    </a:lnTo>
                    <a:lnTo>
                      <a:pt x="34" y="41"/>
                    </a:lnTo>
                    <a:lnTo>
                      <a:pt x="34" y="36"/>
                    </a:lnTo>
                    <a:lnTo>
                      <a:pt x="34" y="36"/>
                    </a:lnTo>
                    <a:lnTo>
                      <a:pt x="36" y="34"/>
                    </a:lnTo>
                    <a:lnTo>
                      <a:pt x="38" y="36"/>
                    </a:lnTo>
                    <a:lnTo>
                      <a:pt x="42" y="43"/>
                    </a:lnTo>
                    <a:lnTo>
                      <a:pt x="42" y="43"/>
                    </a:lnTo>
                    <a:lnTo>
                      <a:pt x="46" y="55"/>
                    </a:lnTo>
                    <a:lnTo>
                      <a:pt x="46" y="55"/>
                    </a:lnTo>
                    <a:lnTo>
                      <a:pt x="48" y="57"/>
                    </a:lnTo>
                    <a:lnTo>
                      <a:pt x="48" y="55"/>
                    </a:lnTo>
                    <a:lnTo>
                      <a:pt x="48" y="55"/>
                    </a:lnTo>
                    <a:lnTo>
                      <a:pt x="50" y="41"/>
                    </a:lnTo>
                    <a:lnTo>
                      <a:pt x="52" y="39"/>
                    </a:lnTo>
                    <a:lnTo>
                      <a:pt x="52" y="39"/>
                    </a:lnTo>
                    <a:lnTo>
                      <a:pt x="56" y="43"/>
                    </a:lnTo>
                    <a:lnTo>
                      <a:pt x="60" y="45"/>
                    </a:lnTo>
                    <a:lnTo>
                      <a:pt x="60" y="45"/>
                    </a:lnTo>
                    <a:lnTo>
                      <a:pt x="64" y="45"/>
                    </a:lnTo>
                    <a:lnTo>
                      <a:pt x="64" y="45"/>
                    </a:lnTo>
                    <a:lnTo>
                      <a:pt x="64" y="49"/>
                    </a:lnTo>
                    <a:lnTo>
                      <a:pt x="62" y="53"/>
                    </a:lnTo>
                    <a:lnTo>
                      <a:pt x="62" y="57"/>
                    </a:lnTo>
                    <a:lnTo>
                      <a:pt x="64" y="61"/>
                    </a:lnTo>
                    <a:lnTo>
                      <a:pt x="64" y="61"/>
                    </a:lnTo>
                    <a:lnTo>
                      <a:pt x="66" y="65"/>
                    </a:lnTo>
                    <a:lnTo>
                      <a:pt x="66" y="69"/>
                    </a:lnTo>
                    <a:lnTo>
                      <a:pt x="66" y="69"/>
                    </a:lnTo>
                    <a:lnTo>
                      <a:pt x="64" y="73"/>
                    </a:lnTo>
                    <a:lnTo>
                      <a:pt x="62" y="75"/>
                    </a:lnTo>
                    <a:lnTo>
                      <a:pt x="62" y="75"/>
                    </a:lnTo>
                    <a:lnTo>
                      <a:pt x="52" y="67"/>
                    </a:lnTo>
                    <a:lnTo>
                      <a:pt x="52" y="67"/>
                    </a:lnTo>
                    <a:lnTo>
                      <a:pt x="56" y="79"/>
                    </a:lnTo>
                    <a:lnTo>
                      <a:pt x="56" y="85"/>
                    </a:lnTo>
                    <a:lnTo>
                      <a:pt x="54" y="89"/>
                    </a:lnTo>
                    <a:lnTo>
                      <a:pt x="54"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5" name="Freeform 1311">
                <a:extLst>
                  <a:ext uri="{FF2B5EF4-FFF2-40B4-BE49-F238E27FC236}">
                    <a16:creationId xmlns:a16="http://schemas.microsoft.com/office/drawing/2014/main" id="{ABD806F3-0466-1B43-5878-F4B68CB687D3}"/>
                  </a:ext>
                </a:extLst>
              </p:cNvPr>
              <p:cNvSpPr>
                <a:spLocks/>
              </p:cNvSpPr>
              <p:nvPr/>
            </p:nvSpPr>
            <p:spPr bwMode="auto">
              <a:xfrm>
                <a:off x="2150" y="1876"/>
                <a:ext cx="94" cy="58"/>
              </a:xfrm>
              <a:custGeom>
                <a:avLst/>
                <a:gdLst>
                  <a:gd name="T0" fmla="*/ 70 w 94"/>
                  <a:gd name="T1" fmla="*/ 2 h 58"/>
                  <a:gd name="T2" fmla="*/ 80 w 94"/>
                  <a:gd name="T3" fmla="*/ 20 h 58"/>
                  <a:gd name="T4" fmla="*/ 90 w 94"/>
                  <a:gd name="T5" fmla="*/ 28 h 58"/>
                  <a:gd name="T6" fmla="*/ 92 w 94"/>
                  <a:gd name="T7" fmla="*/ 28 h 58"/>
                  <a:gd name="T8" fmla="*/ 94 w 94"/>
                  <a:gd name="T9" fmla="*/ 36 h 58"/>
                  <a:gd name="T10" fmla="*/ 92 w 94"/>
                  <a:gd name="T11" fmla="*/ 42 h 58"/>
                  <a:gd name="T12" fmla="*/ 84 w 94"/>
                  <a:gd name="T13" fmla="*/ 48 h 58"/>
                  <a:gd name="T14" fmla="*/ 74 w 94"/>
                  <a:gd name="T15" fmla="*/ 56 h 58"/>
                  <a:gd name="T16" fmla="*/ 70 w 94"/>
                  <a:gd name="T17" fmla="*/ 56 h 58"/>
                  <a:gd name="T18" fmla="*/ 66 w 94"/>
                  <a:gd name="T19" fmla="*/ 44 h 58"/>
                  <a:gd name="T20" fmla="*/ 64 w 94"/>
                  <a:gd name="T21" fmla="*/ 32 h 58"/>
                  <a:gd name="T22" fmla="*/ 58 w 94"/>
                  <a:gd name="T23" fmla="*/ 34 h 58"/>
                  <a:gd name="T24" fmla="*/ 52 w 94"/>
                  <a:gd name="T25" fmla="*/ 40 h 58"/>
                  <a:gd name="T26" fmla="*/ 50 w 94"/>
                  <a:gd name="T27" fmla="*/ 54 h 58"/>
                  <a:gd name="T28" fmla="*/ 48 w 94"/>
                  <a:gd name="T29" fmla="*/ 56 h 58"/>
                  <a:gd name="T30" fmla="*/ 48 w 94"/>
                  <a:gd name="T31" fmla="*/ 54 h 58"/>
                  <a:gd name="T32" fmla="*/ 46 w 94"/>
                  <a:gd name="T33" fmla="*/ 54 h 58"/>
                  <a:gd name="T34" fmla="*/ 26 w 94"/>
                  <a:gd name="T35" fmla="*/ 54 h 58"/>
                  <a:gd name="T36" fmla="*/ 6 w 94"/>
                  <a:gd name="T37" fmla="*/ 56 h 58"/>
                  <a:gd name="T38" fmla="*/ 4 w 94"/>
                  <a:gd name="T39" fmla="*/ 56 h 58"/>
                  <a:gd name="T40" fmla="*/ 4 w 94"/>
                  <a:gd name="T41" fmla="*/ 54 h 58"/>
                  <a:gd name="T42" fmla="*/ 4 w 94"/>
                  <a:gd name="T43" fmla="*/ 50 h 58"/>
                  <a:gd name="T44" fmla="*/ 8 w 94"/>
                  <a:gd name="T45" fmla="*/ 30 h 58"/>
                  <a:gd name="T46" fmla="*/ 0 w 94"/>
                  <a:gd name="T47" fmla="*/ 18 h 58"/>
                  <a:gd name="T48" fmla="*/ 0 w 94"/>
                  <a:gd name="T49" fmla="*/ 12 h 58"/>
                  <a:gd name="T50" fmla="*/ 4 w 94"/>
                  <a:gd name="T51" fmla="*/ 8 h 58"/>
                  <a:gd name="T52" fmla="*/ 8 w 94"/>
                  <a:gd name="T53" fmla="*/ 4 h 58"/>
                  <a:gd name="T54" fmla="*/ 20 w 94"/>
                  <a:gd name="T55" fmla="*/ 8 h 58"/>
                  <a:gd name="T56" fmla="*/ 24 w 94"/>
                  <a:gd name="T57" fmla="*/ 14 h 58"/>
                  <a:gd name="T58" fmla="*/ 26 w 94"/>
                  <a:gd name="T59" fmla="*/ 14 h 58"/>
                  <a:gd name="T60" fmla="*/ 36 w 94"/>
                  <a:gd name="T61" fmla="*/ 14 h 58"/>
                  <a:gd name="T62" fmla="*/ 46 w 94"/>
                  <a:gd name="T63" fmla="*/ 10 h 58"/>
                  <a:gd name="T64" fmla="*/ 50 w 94"/>
                  <a:gd name="T65" fmla="*/ 4 h 58"/>
                  <a:gd name="T66" fmla="*/ 54 w 94"/>
                  <a:gd name="T67" fmla="*/ 6 h 58"/>
                  <a:gd name="T68" fmla="*/ 54 w 94"/>
                  <a:gd name="T69" fmla="*/ 6 h 58"/>
                  <a:gd name="T70" fmla="*/ 62 w 94"/>
                  <a:gd name="T71" fmla="*/ 12 h 58"/>
                  <a:gd name="T72" fmla="*/ 66 w 94"/>
                  <a:gd name="T73" fmla="*/ 4 h 58"/>
                  <a:gd name="T74" fmla="*/ 68 w 94"/>
                  <a:gd name="T75" fmla="*/ 0 h 58"/>
                  <a:gd name="T76" fmla="*/ 70 w 94"/>
                  <a:gd name="T7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58">
                    <a:moveTo>
                      <a:pt x="70" y="2"/>
                    </a:moveTo>
                    <a:lnTo>
                      <a:pt x="70" y="2"/>
                    </a:lnTo>
                    <a:lnTo>
                      <a:pt x="76" y="10"/>
                    </a:lnTo>
                    <a:lnTo>
                      <a:pt x="80" y="20"/>
                    </a:lnTo>
                    <a:lnTo>
                      <a:pt x="86" y="26"/>
                    </a:lnTo>
                    <a:lnTo>
                      <a:pt x="90" y="28"/>
                    </a:lnTo>
                    <a:lnTo>
                      <a:pt x="92" y="28"/>
                    </a:lnTo>
                    <a:lnTo>
                      <a:pt x="92" y="28"/>
                    </a:lnTo>
                    <a:lnTo>
                      <a:pt x="94" y="32"/>
                    </a:lnTo>
                    <a:lnTo>
                      <a:pt x="94" y="36"/>
                    </a:lnTo>
                    <a:lnTo>
                      <a:pt x="94" y="40"/>
                    </a:lnTo>
                    <a:lnTo>
                      <a:pt x="92" y="42"/>
                    </a:lnTo>
                    <a:lnTo>
                      <a:pt x="92" y="42"/>
                    </a:lnTo>
                    <a:lnTo>
                      <a:pt x="84" y="48"/>
                    </a:lnTo>
                    <a:lnTo>
                      <a:pt x="74" y="56"/>
                    </a:lnTo>
                    <a:lnTo>
                      <a:pt x="74" y="56"/>
                    </a:lnTo>
                    <a:lnTo>
                      <a:pt x="72" y="58"/>
                    </a:lnTo>
                    <a:lnTo>
                      <a:pt x="70" y="56"/>
                    </a:lnTo>
                    <a:lnTo>
                      <a:pt x="66" y="44"/>
                    </a:lnTo>
                    <a:lnTo>
                      <a:pt x="66" y="44"/>
                    </a:lnTo>
                    <a:lnTo>
                      <a:pt x="66" y="34"/>
                    </a:lnTo>
                    <a:lnTo>
                      <a:pt x="64" y="32"/>
                    </a:lnTo>
                    <a:lnTo>
                      <a:pt x="62" y="32"/>
                    </a:lnTo>
                    <a:lnTo>
                      <a:pt x="58" y="34"/>
                    </a:lnTo>
                    <a:lnTo>
                      <a:pt x="58" y="34"/>
                    </a:lnTo>
                    <a:lnTo>
                      <a:pt x="52" y="40"/>
                    </a:lnTo>
                    <a:lnTo>
                      <a:pt x="50" y="44"/>
                    </a:lnTo>
                    <a:lnTo>
                      <a:pt x="50" y="54"/>
                    </a:lnTo>
                    <a:lnTo>
                      <a:pt x="50" y="54"/>
                    </a:lnTo>
                    <a:lnTo>
                      <a:pt x="48" y="56"/>
                    </a:lnTo>
                    <a:lnTo>
                      <a:pt x="48" y="54"/>
                    </a:lnTo>
                    <a:lnTo>
                      <a:pt x="48" y="54"/>
                    </a:lnTo>
                    <a:lnTo>
                      <a:pt x="46" y="54"/>
                    </a:lnTo>
                    <a:lnTo>
                      <a:pt x="46" y="54"/>
                    </a:lnTo>
                    <a:lnTo>
                      <a:pt x="36" y="54"/>
                    </a:lnTo>
                    <a:lnTo>
                      <a:pt x="26" y="54"/>
                    </a:lnTo>
                    <a:lnTo>
                      <a:pt x="16" y="54"/>
                    </a:lnTo>
                    <a:lnTo>
                      <a:pt x="6" y="56"/>
                    </a:lnTo>
                    <a:lnTo>
                      <a:pt x="6" y="56"/>
                    </a:lnTo>
                    <a:lnTo>
                      <a:pt x="4" y="56"/>
                    </a:lnTo>
                    <a:lnTo>
                      <a:pt x="4" y="54"/>
                    </a:lnTo>
                    <a:lnTo>
                      <a:pt x="4" y="54"/>
                    </a:lnTo>
                    <a:lnTo>
                      <a:pt x="4" y="50"/>
                    </a:lnTo>
                    <a:lnTo>
                      <a:pt x="4" y="50"/>
                    </a:lnTo>
                    <a:lnTo>
                      <a:pt x="8" y="38"/>
                    </a:lnTo>
                    <a:lnTo>
                      <a:pt x="8" y="30"/>
                    </a:lnTo>
                    <a:lnTo>
                      <a:pt x="6" y="24"/>
                    </a:lnTo>
                    <a:lnTo>
                      <a:pt x="0" y="18"/>
                    </a:lnTo>
                    <a:lnTo>
                      <a:pt x="0" y="18"/>
                    </a:lnTo>
                    <a:lnTo>
                      <a:pt x="0" y="12"/>
                    </a:lnTo>
                    <a:lnTo>
                      <a:pt x="0" y="10"/>
                    </a:lnTo>
                    <a:lnTo>
                      <a:pt x="4" y="8"/>
                    </a:lnTo>
                    <a:lnTo>
                      <a:pt x="4" y="8"/>
                    </a:lnTo>
                    <a:lnTo>
                      <a:pt x="8" y="4"/>
                    </a:lnTo>
                    <a:lnTo>
                      <a:pt x="14" y="4"/>
                    </a:lnTo>
                    <a:lnTo>
                      <a:pt x="20" y="8"/>
                    </a:lnTo>
                    <a:lnTo>
                      <a:pt x="24" y="14"/>
                    </a:lnTo>
                    <a:lnTo>
                      <a:pt x="24" y="14"/>
                    </a:lnTo>
                    <a:lnTo>
                      <a:pt x="26" y="14"/>
                    </a:lnTo>
                    <a:lnTo>
                      <a:pt x="26" y="14"/>
                    </a:lnTo>
                    <a:lnTo>
                      <a:pt x="30" y="12"/>
                    </a:lnTo>
                    <a:lnTo>
                      <a:pt x="36" y="14"/>
                    </a:lnTo>
                    <a:lnTo>
                      <a:pt x="42" y="14"/>
                    </a:lnTo>
                    <a:lnTo>
                      <a:pt x="46" y="10"/>
                    </a:lnTo>
                    <a:lnTo>
                      <a:pt x="46" y="10"/>
                    </a:lnTo>
                    <a:lnTo>
                      <a:pt x="50" y="4"/>
                    </a:lnTo>
                    <a:lnTo>
                      <a:pt x="52" y="4"/>
                    </a:lnTo>
                    <a:lnTo>
                      <a:pt x="54" y="6"/>
                    </a:lnTo>
                    <a:lnTo>
                      <a:pt x="54" y="6"/>
                    </a:lnTo>
                    <a:lnTo>
                      <a:pt x="54" y="6"/>
                    </a:lnTo>
                    <a:lnTo>
                      <a:pt x="58" y="10"/>
                    </a:lnTo>
                    <a:lnTo>
                      <a:pt x="62" y="12"/>
                    </a:lnTo>
                    <a:lnTo>
                      <a:pt x="64" y="10"/>
                    </a:lnTo>
                    <a:lnTo>
                      <a:pt x="66" y="4"/>
                    </a:lnTo>
                    <a:lnTo>
                      <a:pt x="66" y="4"/>
                    </a:lnTo>
                    <a:lnTo>
                      <a:pt x="68" y="0"/>
                    </a:lnTo>
                    <a:lnTo>
                      <a:pt x="70" y="2"/>
                    </a:lnTo>
                    <a:lnTo>
                      <a:pt x="7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6" name="Freeform 1312">
                <a:extLst>
                  <a:ext uri="{FF2B5EF4-FFF2-40B4-BE49-F238E27FC236}">
                    <a16:creationId xmlns:a16="http://schemas.microsoft.com/office/drawing/2014/main" id="{D7DA6945-6BC0-5D8B-733B-9D95F4E2B115}"/>
                  </a:ext>
                </a:extLst>
              </p:cNvPr>
              <p:cNvSpPr>
                <a:spLocks/>
              </p:cNvSpPr>
              <p:nvPr/>
            </p:nvSpPr>
            <p:spPr bwMode="auto">
              <a:xfrm>
                <a:off x="2146" y="2137"/>
                <a:ext cx="112" cy="76"/>
              </a:xfrm>
              <a:custGeom>
                <a:avLst/>
                <a:gdLst>
                  <a:gd name="T0" fmla="*/ 2 w 112"/>
                  <a:gd name="T1" fmla="*/ 28 h 76"/>
                  <a:gd name="T2" fmla="*/ 10 w 112"/>
                  <a:gd name="T3" fmla="*/ 12 h 76"/>
                  <a:gd name="T4" fmla="*/ 18 w 112"/>
                  <a:gd name="T5" fmla="*/ 6 h 76"/>
                  <a:gd name="T6" fmla="*/ 28 w 112"/>
                  <a:gd name="T7" fmla="*/ 12 h 76"/>
                  <a:gd name="T8" fmla="*/ 38 w 112"/>
                  <a:gd name="T9" fmla="*/ 20 h 76"/>
                  <a:gd name="T10" fmla="*/ 36 w 112"/>
                  <a:gd name="T11" fmla="*/ 12 h 76"/>
                  <a:gd name="T12" fmla="*/ 36 w 112"/>
                  <a:gd name="T13" fmla="*/ 0 h 76"/>
                  <a:gd name="T14" fmla="*/ 36 w 112"/>
                  <a:gd name="T15" fmla="*/ 0 h 76"/>
                  <a:gd name="T16" fmla="*/ 42 w 112"/>
                  <a:gd name="T17" fmla="*/ 14 h 76"/>
                  <a:gd name="T18" fmla="*/ 48 w 112"/>
                  <a:gd name="T19" fmla="*/ 20 h 76"/>
                  <a:gd name="T20" fmla="*/ 58 w 112"/>
                  <a:gd name="T21" fmla="*/ 24 h 76"/>
                  <a:gd name="T22" fmla="*/ 60 w 112"/>
                  <a:gd name="T23" fmla="*/ 14 h 76"/>
                  <a:gd name="T24" fmla="*/ 64 w 112"/>
                  <a:gd name="T25" fmla="*/ 10 h 76"/>
                  <a:gd name="T26" fmla="*/ 68 w 112"/>
                  <a:gd name="T27" fmla="*/ 14 h 76"/>
                  <a:gd name="T28" fmla="*/ 72 w 112"/>
                  <a:gd name="T29" fmla="*/ 32 h 76"/>
                  <a:gd name="T30" fmla="*/ 76 w 112"/>
                  <a:gd name="T31" fmla="*/ 40 h 76"/>
                  <a:gd name="T32" fmla="*/ 76 w 112"/>
                  <a:gd name="T33" fmla="*/ 32 h 76"/>
                  <a:gd name="T34" fmla="*/ 76 w 112"/>
                  <a:gd name="T35" fmla="*/ 24 h 76"/>
                  <a:gd name="T36" fmla="*/ 84 w 112"/>
                  <a:gd name="T37" fmla="*/ 28 h 76"/>
                  <a:gd name="T38" fmla="*/ 82 w 112"/>
                  <a:gd name="T39" fmla="*/ 16 h 76"/>
                  <a:gd name="T40" fmla="*/ 86 w 112"/>
                  <a:gd name="T41" fmla="*/ 12 h 76"/>
                  <a:gd name="T42" fmla="*/ 98 w 112"/>
                  <a:gd name="T43" fmla="*/ 34 h 76"/>
                  <a:gd name="T44" fmla="*/ 104 w 112"/>
                  <a:gd name="T45" fmla="*/ 46 h 76"/>
                  <a:gd name="T46" fmla="*/ 108 w 112"/>
                  <a:gd name="T47" fmla="*/ 56 h 76"/>
                  <a:gd name="T48" fmla="*/ 112 w 112"/>
                  <a:gd name="T49" fmla="*/ 58 h 76"/>
                  <a:gd name="T50" fmla="*/ 110 w 112"/>
                  <a:gd name="T51" fmla="*/ 70 h 76"/>
                  <a:gd name="T52" fmla="*/ 104 w 112"/>
                  <a:gd name="T53" fmla="*/ 76 h 76"/>
                  <a:gd name="T54" fmla="*/ 96 w 112"/>
                  <a:gd name="T55" fmla="*/ 66 h 76"/>
                  <a:gd name="T56" fmla="*/ 88 w 112"/>
                  <a:gd name="T57" fmla="*/ 70 h 76"/>
                  <a:gd name="T58" fmla="*/ 72 w 112"/>
                  <a:gd name="T59" fmla="*/ 74 h 76"/>
                  <a:gd name="T60" fmla="*/ 70 w 112"/>
                  <a:gd name="T61" fmla="*/ 74 h 76"/>
                  <a:gd name="T62" fmla="*/ 60 w 112"/>
                  <a:gd name="T63" fmla="*/ 58 h 76"/>
                  <a:gd name="T64" fmla="*/ 62 w 112"/>
                  <a:gd name="T65" fmla="*/ 48 h 76"/>
                  <a:gd name="T66" fmla="*/ 70 w 112"/>
                  <a:gd name="T67" fmla="*/ 52 h 76"/>
                  <a:gd name="T68" fmla="*/ 76 w 112"/>
                  <a:gd name="T69" fmla="*/ 48 h 76"/>
                  <a:gd name="T70" fmla="*/ 88 w 112"/>
                  <a:gd name="T71" fmla="*/ 54 h 76"/>
                  <a:gd name="T72" fmla="*/ 92 w 112"/>
                  <a:gd name="T73" fmla="*/ 58 h 76"/>
                  <a:gd name="T74" fmla="*/ 90 w 112"/>
                  <a:gd name="T75" fmla="*/ 46 h 76"/>
                  <a:gd name="T76" fmla="*/ 80 w 112"/>
                  <a:gd name="T77" fmla="*/ 46 h 76"/>
                  <a:gd name="T78" fmla="*/ 76 w 112"/>
                  <a:gd name="T79" fmla="*/ 48 h 76"/>
                  <a:gd name="T80" fmla="*/ 70 w 112"/>
                  <a:gd name="T81" fmla="*/ 48 h 76"/>
                  <a:gd name="T82" fmla="*/ 56 w 112"/>
                  <a:gd name="T83" fmla="*/ 38 h 76"/>
                  <a:gd name="T84" fmla="*/ 48 w 112"/>
                  <a:gd name="T85" fmla="*/ 38 h 76"/>
                  <a:gd name="T86" fmla="*/ 44 w 112"/>
                  <a:gd name="T87" fmla="*/ 40 h 76"/>
                  <a:gd name="T88" fmla="*/ 32 w 112"/>
                  <a:gd name="T89" fmla="*/ 36 h 76"/>
                  <a:gd name="T90" fmla="*/ 18 w 112"/>
                  <a:gd name="T91" fmla="*/ 40 h 76"/>
                  <a:gd name="T92" fmla="*/ 2 w 112"/>
                  <a:gd name="T93" fmla="*/ 40 h 76"/>
                  <a:gd name="T94" fmla="*/ 0 w 112"/>
                  <a:gd name="T95" fmla="*/ 38 h 76"/>
                  <a:gd name="T96" fmla="*/ 0 w 112"/>
                  <a:gd name="T97"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76">
                    <a:moveTo>
                      <a:pt x="0" y="34"/>
                    </a:moveTo>
                    <a:lnTo>
                      <a:pt x="0" y="34"/>
                    </a:lnTo>
                    <a:lnTo>
                      <a:pt x="2" y="28"/>
                    </a:lnTo>
                    <a:lnTo>
                      <a:pt x="6" y="22"/>
                    </a:lnTo>
                    <a:lnTo>
                      <a:pt x="8" y="18"/>
                    </a:lnTo>
                    <a:lnTo>
                      <a:pt x="10" y="12"/>
                    </a:lnTo>
                    <a:lnTo>
                      <a:pt x="10" y="12"/>
                    </a:lnTo>
                    <a:lnTo>
                      <a:pt x="14" y="8"/>
                    </a:lnTo>
                    <a:lnTo>
                      <a:pt x="18" y="6"/>
                    </a:lnTo>
                    <a:lnTo>
                      <a:pt x="24" y="6"/>
                    </a:lnTo>
                    <a:lnTo>
                      <a:pt x="28" y="12"/>
                    </a:lnTo>
                    <a:lnTo>
                      <a:pt x="28" y="12"/>
                    </a:lnTo>
                    <a:lnTo>
                      <a:pt x="32" y="20"/>
                    </a:lnTo>
                    <a:lnTo>
                      <a:pt x="36" y="22"/>
                    </a:lnTo>
                    <a:lnTo>
                      <a:pt x="38" y="20"/>
                    </a:lnTo>
                    <a:lnTo>
                      <a:pt x="38" y="20"/>
                    </a:lnTo>
                    <a:lnTo>
                      <a:pt x="38" y="16"/>
                    </a:lnTo>
                    <a:lnTo>
                      <a:pt x="36" y="12"/>
                    </a:lnTo>
                    <a:lnTo>
                      <a:pt x="34" y="8"/>
                    </a:lnTo>
                    <a:lnTo>
                      <a:pt x="36" y="0"/>
                    </a:lnTo>
                    <a:lnTo>
                      <a:pt x="36" y="0"/>
                    </a:lnTo>
                    <a:lnTo>
                      <a:pt x="36" y="0"/>
                    </a:lnTo>
                    <a:lnTo>
                      <a:pt x="36" y="0"/>
                    </a:lnTo>
                    <a:lnTo>
                      <a:pt x="36" y="0"/>
                    </a:lnTo>
                    <a:lnTo>
                      <a:pt x="38" y="8"/>
                    </a:lnTo>
                    <a:lnTo>
                      <a:pt x="40" y="12"/>
                    </a:lnTo>
                    <a:lnTo>
                      <a:pt x="42" y="14"/>
                    </a:lnTo>
                    <a:lnTo>
                      <a:pt x="44" y="16"/>
                    </a:lnTo>
                    <a:lnTo>
                      <a:pt x="44" y="16"/>
                    </a:lnTo>
                    <a:lnTo>
                      <a:pt x="48" y="20"/>
                    </a:lnTo>
                    <a:lnTo>
                      <a:pt x="50" y="22"/>
                    </a:lnTo>
                    <a:lnTo>
                      <a:pt x="58" y="24"/>
                    </a:lnTo>
                    <a:lnTo>
                      <a:pt x="58" y="24"/>
                    </a:lnTo>
                    <a:lnTo>
                      <a:pt x="60" y="24"/>
                    </a:lnTo>
                    <a:lnTo>
                      <a:pt x="60" y="22"/>
                    </a:lnTo>
                    <a:lnTo>
                      <a:pt x="60" y="14"/>
                    </a:lnTo>
                    <a:lnTo>
                      <a:pt x="60" y="14"/>
                    </a:lnTo>
                    <a:lnTo>
                      <a:pt x="62" y="12"/>
                    </a:lnTo>
                    <a:lnTo>
                      <a:pt x="64" y="10"/>
                    </a:lnTo>
                    <a:lnTo>
                      <a:pt x="66" y="12"/>
                    </a:lnTo>
                    <a:lnTo>
                      <a:pt x="68" y="14"/>
                    </a:lnTo>
                    <a:lnTo>
                      <a:pt x="68" y="14"/>
                    </a:lnTo>
                    <a:lnTo>
                      <a:pt x="68" y="24"/>
                    </a:lnTo>
                    <a:lnTo>
                      <a:pt x="72" y="32"/>
                    </a:lnTo>
                    <a:lnTo>
                      <a:pt x="72" y="32"/>
                    </a:lnTo>
                    <a:lnTo>
                      <a:pt x="74" y="38"/>
                    </a:lnTo>
                    <a:lnTo>
                      <a:pt x="74" y="40"/>
                    </a:lnTo>
                    <a:lnTo>
                      <a:pt x="76" y="40"/>
                    </a:lnTo>
                    <a:lnTo>
                      <a:pt x="76" y="40"/>
                    </a:lnTo>
                    <a:lnTo>
                      <a:pt x="78" y="36"/>
                    </a:lnTo>
                    <a:lnTo>
                      <a:pt x="76" y="32"/>
                    </a:lnTo>
                    <a:lnTo>
                      <a:pt x="76" y="28"/>
                    </a:lnTo>
                    <a:lnTo>
                      <a:pt x="76" y="24"/>
                    </a:lnTo>
                    <a:lnTo>
                      <a:pt x="76" y="24"/>
                    </a:lnTo>
                    <a:lnTo>
                      <a:pt x="80" y="30"/>
                    </a:lnTo>
                    <a:lnTo>
                      <a:pt x="82" y="30"/>
                    </a:lnTo>
                    <a:lnTo>
                      <a:pt x="84" y="28"/>
                    </a:lnTo>
                    <a:lnTo>
                      <a:pt x="84" y="28"/>
                    </a:lnTo>
                    <a:lnTo>
                      <a:pt x="82" y="20"/>
                    </a:lnTo>
                    <a:lnTo>
                      <a:pt x="82" y="16"/>
                    </a:lnTo>
                    <a:lnTo>
                      <a:pt x="82" y="12"/>
                    </a:lnTo>
                    <a:lnTo>
                      <a:pt x="82" y="12"/>
                    </a:lnTo>
                    <a:lnTo>
                      <a:pt x="86" y="12"/>
                    </a:lnTo>
                    <a:lnTo>
                      <a:pt x="92" y="16"/>
                    </a:lnTo>
                    <a:lnTo>
                      <a:pt x="94" y="22"/>
                    </a:lnTo>
                    <a:lnTo>
                      <a:pt x="98" y="34"/>
                    </a:lnTo>
                    <a:lnTo>
                      <a:pt x="98" y="34"/>
                    </a:lnTo>
                    <a:lnTo>
                      <a:pt x="102" y="42"/>
                    </a:lnTo>
                    <a:lnTo>
                      <a:pt x="104" y="46"/>
                    </a:lnTo>
                    <a:lnTo>
                      <a:pt x="106" y="54"/>
                    </a:lnTo>
                    <a:lnTo>
                      <a:pt x="106" y="54"/>
                    </a:lnTo>
                    <a:lnTo>
                      <a:pt x="108" y="56"/>
                    </a:lnTo>
                    <a:lnTo>
                      <a:pt x="110" y="56"/>
                    </a:lnTo>
                    <a:lnTo>
                      <a:pt x="110" y="56"/>
                    </a:lnTo>
                    <a:lnTo>
                      <a:pt x="112" y="58"/>
                    </a:lnTo>
                    <a:lnTo>
                      <a:pt x="112" y="58"/>
                    </a:lnTo>
                    <a:lnTo>
                      <a:pt x="112" y="58"/>
                    </a:lnTo>
                    <a:lnTo>
                      <a:pt x="110" y="70"/>
                    </a:lnTo>
                    <a:lnTo>
                      <a:pt x="108" y="74"/>
                    </a:lnTo>
                    <a:lnTo>
                      <a:pt x="106" y="76"/>
                    </a:lnTo>
                    <a:lnTo>
                      <a:pt x="104" y="76"/>
                    </a:lnTo>
                    <a:lnTo>
                      <a:pt x="100" y="70"/>
                    </a:lnTo>
                    <a:lnTo>
                      <a:pt x="100" y="70"/>
                    </a:lnTo>
                    <a:lnTo>
                      <a:pt x="96" y="66"/>
                    </a:lnTo>
                    <a:lnTo>
                      <a:pt x="94" y="68"/>
                    </a:lnTo>
                    <a:lnTo>
                      <a:pt x="94" y="68"/>
                    </a:lnTo>
                    <a:lnTo>
                      <a:pt x="88" y="70"/>
                    </a:lnTo>
                    <a:lnTo>
                      <a:pt x="82" y="70"/>
                    </a:lnTo>
                    <a:lnTo>
                      <a:pt x="78" y="72"/>
                    </a:lnTo>
                    <a:lnTo>
                      <a:pt x="72" y="74"/>
                    </a:lnTo>
                    <a:lnTo>
                      <a:pt x="72" y="74"/>
                    </a:lnTo>
                    <a:lnTo>
                      <a:pt x="70" y="76"/>
                    </a:lnTo>
                    <a:lnTo>
                      <a:pt x="70" y="74"/>
                    </a:lnTo>
                    <a:lnTo>
                      <a:pt x="66" y="70"/>
                    </a:lnTo>
                    <a:lnTo>
                      <a:pt x="60" y="58"/>
                    </a:lnTo>
                    <a:lnTo>
                      <a:pt x="60" y="58"/>
                    </a:lnTo>
                    <a:lnTo>
                      <a:pt x="60" y="52"/>
                    </a:lnTo>
                    <a:lnTo>
                      <a:pt x="62" y="48"/>
                    </a:lnTo>
                    <a:lnTo>
                      <a:pt x="62" y="48"/>
                    </a:lnTo>
                    <a:lnTo>
                      <a:pt x="66" y="48"/>
                    </a:lnTo>
                    <a:lnTo>
                      <a:pt x="66" y="48"/>
                    </a:lnTo>
                    <a:lnTo>
                      <a:pt x="70" y="52"/>
                    </a:lnTo>
                    <a:lnTo>
                      <a:pt x="72" y="52"/>
                    </a:lnTo>
                    <a:lnTo>
                      <a:pt x="76" y="48"/>
                    </a:lnTo>
                    <a:lnTo>
                      <a:pt x="76" y="48"/>
                    </a:lnTo>
                    <a:lnTo>
                      <a:pt x="78" y="48"/>
                    </a:lnTo>
                    <a:lnTo>
                      <a:pt x="82" y="50"/>
                    </a:lnTo>
                    <a:lnTo>
                      <a:pt x="88" y="54"/>
                    </a:lnTo>
                    <a:lnTo>
                      <a:pt x="88" y="54"/>
                    </a:lnTo>
                    <a:lnTo>
                      <a:pt x="90" y="58"/>
                    </a:lnTo>
                    <a:lnTo>
                      <a:pt x="92" y="58"/>
                    </a:lnTo>
                    <a:lnTo>
                      <a:pt x="94" y="56"/>
                    </a:lnTo>
                    <a:lnTo>
                      <a:pt x="94" y="56"/>
                    </a:lnTo>
                    <a:lnTo>
                      <a:pt x="90" y="46"/>
                    </a:lnTo>
                    <a:lnTo>
                      <a:pt x="88" y="42"/>
                    </a:lnTo>
                    <a:lnTo>
                      <a:pt x="84" y="42"/>
                    </a:lnTo>
                    <a:lnTo>
                      <a:pt x="80" y="46"/>
                    </a:lnTo>
                    <a:lnTo>
                      <a:pt x="80" y="46"/>
                    </a:lnTo>
                    <a:lnTo>
                      <a:pt x="78" y="46"/>
                    </a:lnTo>
                    <a:lnTo>
                      <a:pt x="76" y="48"/>
                    </a:lnTo>
                    <a:lnTo>
                      <a:pt x="76" y="48"/>
                    </a:lnTo>
                    <a:lnTo>
                      <a:pt x="74" y="50"/>
                    </a:lnTo>
                    <a:lnTo>
                      <a:pt x="70" y="48"/>
                    </a:lnTo>
                    <a:lnTo>
                      <a:pt x="66" y="46"/>
                    </a:lnTo>
                    <a:lnTo>
                      <a:pt x="62" y="42"/>
                    </a:lnTo>
                    <a:lnTo>
                      <a:pt x="56" y="38"/>
                    </a:lnTo>
                    <a:lnTo>
                      <a:pt x="56" y="38"/>
                    </a:lnTo>
                    <a:lnTo>
                      <a:pt x="52" y="36"/>
                    </a:lnTo>
                    <a:lnTo>
                      <a:pt x="48" y="38"/>
                    </a:lnTo>
                    <a:lnTo>
                      <a:pt x="48" y="38"/>
                    </a:lnTo>
                    <a:lnTo>
                      <a:pt x="44" y="40"/>
                    </a:lnTo>
                    <a:lnTo>
                      <a:pt x="44" y="40"/>
                    </a:lnTo>
                    <a:lnTo>
                      <a:pt x="38" y="36"/>
                    </a:lnTo>
                    <a:lnTo>
                      <a:pt x="36" y="36"/>
                    </a:lnTo>
                    <a:lnTo>
                      <a:pt x="32" y="36"/>
                    </a:lnTo>
                    <a:lnTo>
                      <a:pt x="32" y="36"/>
                    </a:lnTo>
                    <a:lnTo>
                      <a:pt x="24" y="38"/>
                    </a:lnTo>
                    <a:lnTo>
                      <a:pt x="18" y="40"/>
                    </a:lnTo>
                    <a:lnTo>
                      <a:pt x="10" y="42"/>
                    </a:lnTo>
                    <a:lnTo>
                      <a:pt x="6" y="42"/>
                    </a:lnTo>
                    <a:lnTo>
                      <a:pt x="2" y="40"/>
                    </a:lnTo>
                    <a:lnTo>
                      <a:pt x="2" y="40"/>
                    </a:lnTo>
                    <a:lnTo>
                      <a:pt x="0" y="38"/>
                    </a:lnTo>
                    <a:lnTo>
                      <a:pt x="0" y="38"/>
                    </a:lnTo>
                    <a:lnTo>
                      <a:pt x="0" y="36"/>
                    </a:lnTo>
                    <a:lnTo>
                      <a:pt x="0" y="36"/>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7" name="Freeform 1313">
                <a:extLst>
                  <a:ext uri="{FF2B5EF4-FFF2-40B4-BE49-F238E27FC236}">
                    <a16:creationId xmlns:a16="http://schemas.microsoft.com/office/drawing/2014/main" id="{DFC500D1-9AD5-9E6F-8683-F60934A91ABA}"/>
                  </a:ext>
                </a:extLst>
              </p:cNvPr>
              <p:cNvSpPr>
                <a:spLocks/>
              </p:cNvSpPr>
              <p:nvPr/>
            </p:nvSpPr>
            <p:spPr bwMode="auto">
              <a:xfrm>
                <a:off x="2196" y="1878"/>
                <a:ext cx="92" cy="62"/>
              </a:xfrm>
              <a:custGeom>
                <a:avLst/>
                <a:gdLst>
                  <a:gd name="T0" fmla="*/ 2 w 92"/>
                  <a:gd name="T1" fmla="*/ 52 h 62"/>
                  <a:gd name="T2" fmla="*/ 2 w 92"/>
                  <a:gd name="T3" fmla="*/ 52 h 62"/>
                  <a:gd name="T4" fmla="*/ 2 w 92"/>
                  <a:gd name="T5" fmla="*/ 42 h 62"/>
                  <a:gd name="T6" fmla="*/ 2 w 92"/>
                  <a:gd name="T7" fmla="*/ 36 h 62"/>
                  <a:gd name="T8" fmla="*/ 10 w 92"/>
                  <a:gd name="T9" fmla="*/ 28 h 62"/>
                  <a:gd name="T10" fmla="*/ 20 w 92"/>
                  <a:gd name="T11" fmla="*/ 24 h 62"/>
                  <a:gd name="T12" fmla="*/ 22 w 92"/>
                  <a:gd name="T13" fmla="*/ 26 h 62"/>
                  <a:gd name="T14" fmla="*/ 22 w 92"/>
                  <a:gd name="T15" fmla="*/ 34 h 62"/>
                  <a:gd name="T16" fmla="*/ 24 w 92"/>
                  <a:gd name="T17" fmla="*/ 46 h 62"/>
                  <a:gd name="T18" fmla="*/ 30 w 92"/>
                  <a:gd name="T19" fmla="*/ 44 h 62"/>
                  <a:gd name="T20" fmla="*/ 36 w 92"/>
                  <a:gd name="T21" fmla="*/ 38 h 62"/>
                  <a:gd name="T22" fmla="*/ 44 w 92"/>
                  <a:gd name="T23" fmla="*/ 36 h 62"/>
                  <a:gd name="T24" fmla="*/ 46 w 92"/>
                  <a:gd name="T25" fmla="*/ 38 h 62"/>
                  <a:gd name="T26" fmla="*/ 46 w 92"/>
                  <a:gd name="T27" fmla="*/ 26 h 62"/>
                  <a:gd name="T28" fmla="*/ 48 w 92"/>
                  <a:gd name="T29" fmla="*/ 22 h 62"/>
                  <a:gd name="T30" fmla="*/ 48 w 92"/>
                  <a:gd name="T31" fmla="*/ 20 h 62"/>
                  <a:gd name="T32" fmla="*/ 50 w 92"/>
                  <a:gd name="T33" fmla="*/ 18 h 62"/>
                  <a:gd name="T34" fmla="*/ 46 w 92"/>
                  <a:gd name="T35" fmla="*/ 16 h 62"/>
                  <a:gd name="T36" fmla="*/ 50 w 92"/>
                  <a:gd name="T37" fmla="*/ 8 h 62"/>
                  <a:gd name="T38" fmla="*/ 56 w 92"/>
                  <a:gd name="T39" fmla="*/ 0 h 62"/>
                  <a:gd name="T40" fmla="*/ 76 w 92"/>
                  <a:gd name="T41" fmla="*/ 12 h 62"/>
                  <a:gd name="T42" fmla="*/ 84 w 92"/>
                  <a:gd name="T43" fmla="*/ 12 h 62"/>
                  <a:gd name="T44" fmla="*/ 88 w 92"/>
                  <a:gd name="T45" fmla="*/ 16 h 62"/>
                  <a:gd name="T46" fmla="*/ 92 w 92"/>
                  <a:gd name="T47" fmla="*/ 22 h 62"/>
                  <a:gd name="T48" fmla="*/ 92 w 92"/>
                  <a:gd name="T49" fmla="*/ 26 h 62"/>
                  <a:gd name="T50" fmla="*/ 92 w 92"/>
                  <a:gd name="T51" fmla="*/ 28 h 62"/>
                  <a:gd name="T52" fmla="*/ 84 w 92"/>
                  <a:gd name="T53" fmla="*/ 28 h 62"/>
                  <a:gd name="T54" fmla="*/ 82 w 92"/>
                  <a:gd name="T55" fmla="*/ 28 h 62"/>
                  <a:gd name="T56" fmla="*/ 80 w 92"/>
                  <a:gd name="T57" fmla="*/ 32 h 62"/>
                  <a:gd name="T58" fmla="*/ 78 w 92"/>
                  <a:gd name="T59" fmla="*/ 36 h 62"/>
                  <a:gd name="T60" fmla="*/ 76 w 92"/>
                  <a:gd name="T61" fmla="*/ 36 h 62"/>
                  <a:gd name="T62" fmla="*/ 70 w 92"/>
                  <a:gd name="T63" fmla="*/ 30 h 62"/>
                  <a:gd name="T64" fmla="*/ 62 w 92"/>
                  <a:gd name="T65" fmla="*/ 26 h 62"/>
                  <a:gd name="T66" fmla="*/ 66 w 92"/>
                  <a:gd name="T67" fmla="*/ 32 h 62"/>
                  <a:gd name="T68" fmla="*/ 76 w 92"/>
                  <a:gd name="T69" fmla="*/ 40 h 62"/>
                  <a:gd name="T70" fmla="*/ 78 w 92"/>
                  <a:gd name="T71" fmla="*/ 50 h 62"/>
                  <a:gd name="T72" fmla="*/ 78 w 92"/>
                  <a:gd name="T73" fmla="*/ 52 h 62"/>
                  <a:gd name="T74" fmla="*/ 72 w 92"/>
                  <a:gd name="T75" fmla="*/ 52 h 62"/>
                  <a:gd name="T76" fmla="*/ 64 w 92"/>
                  <a:gd name="T77" fmla="*/ 56 h 62"/>
                  <a:gd name="T78" fmla="*/ 52 w 92"/>
                  <a:gd name="T79" fmla="*/ 54 h 62"/>
                  <a:gd name="T80" fmla="*/ 42 w 92"/>
                  <a:gd name="T81" fmla="*/ 56 h 62"/>
                  <a:gd name="T82" fmla="*/ 36 w 92"/>
                  <a:gd name="T83" fmla="*/ 60 h 62"/>
                  <a:gd name="T84" fmla="*/ 22 w 92"/>
                  <a:gd name="T85" fmla="*/ 62 h 62"/>
                  <a:gd name="T86" fmla="*/ 16 w 92"/>
                  <a:gd name="T87" fmla="*/ 58 h 62"/>
                  <a:gd name="T88" fmla="*/ 10 w 92"/>
                  <a:gd name="T89" fmla="*/ 60 h 62"/>
                  <a:gd name="T90" fmla="*/ 6 w 92"/>
                  <a:gd name="T91" fmla="*/ 62 h 62"/>
                  <a:gd name="T92" fmla="*/ 4 w 92"/>
                  <a:gd name="T93" fmla="*/ 60 h 62"/>
                  <a:gd name="T94" fmla="*/ 2 w 92"/>
                  <a:gd name="T9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 h="62">
                    <a:moveTo>
                      <a:pt x="2" y="52"/>
                    </a:moveTo>
                    <a:lnTo>
                      <a:pt x="2" y="52"/>
                    </a:lnTo>
                    <a:lnTo>
                      <a:pt x="2" y="52"/>
                    </a:lnTo>
                    <a:lnTo>
                      <a:pt x="2" y="52"/>
                    </a:lnTo>
                    <a:lnTo>
                      <a:pt x="2" y="46"/>
                    </a:lnTo>
                    <a:lnTo>
                      <a:pt x="2" y="42"/>
                    </a:lnTo>
                    <a:lnTo>
                      <a:pt x="0" y="38"/>
                    </a:lnTo>
                    <a:lnTo>
                      <a:pt x="2" y="36"/>
                    </a:lnTo>
                    <a:lnTo>
                      <a:pt x="2" y="36"/>
                    </a:lnTo>
                    <a:lnTo>
                      <a:pt x="10" y="28"/>
                    </a:lnTo>
                    <a:lnTo>
                      <a:pt x="16" y="24"/>
                    </a:lnTo>
                    <a:lnTo>
                      <a:pt x="20" y="24"/>
                    </a:lnTo>
                    <a:lnTo>
                      <a:pt x="20" y="24"/>
                    </a:lnTo>
                    <a:lnTo>
                      <a:pt x="22" y="26"/>
                    </a:lnTo>
                    <a:lnTo>
                      <a:pt x="22" y="34"/>
                    </a:lnTo>
                    <a:lnTo>
                      <a:pt x="22" y="34"/>
                    </a:lnTo>
                    <a:lnTo>
                      <a:pt x="22" y="44"/>
                    </a:lnTo>
                    <a:lnTo>
                      <a:pt x="24" y="46"/>
                    </a:lnTo>
                    <a:lnTo>
                      <a:pt x="26" y="46"/>
                    </a:lnTo>
                    <a:lnTo>
                      <a:pt x="30" y="44"/>
                    </a:lnTo>
                    <a:lnTo>
                      <a:pt x="30" y="44"/>
                    </a:lnTo>
                    <a:lnTo>
                      <a:pt x="36" y="38"/>
                    </a:lnTo>
                    <a:lnTo>
                      <a:pt x="40" y="36"/>
                    </a:lnTo>
                    <a:lnTo>
                      <a:pt x="44" y="36"/>
                    </a:lnTo>
                    <a:lnTo>
                      <a:pt x="44" y="36"/>
                    </a:lnTo>
                    <a:lnTo>
                      <a:pt x="46" y="38"/>
                    </a:lnTo>
                    <a:lnTo>
                      <a:pt x="48" y="36"/>
                    </a:lnTo>
                    <a:lnTo>
                      <a:pt x="46" y="26"/>
                    </a:lnTo>
                    <a:lnTo>
                      <a:pt x="46" y="26"/>
                    </a:lnTo>
                    <a:lnTo>
                      <a:pt x="48" y="22"/>
                    </a:lnTo>
                    <a:lnTo>
                      <a:pt x="48" y="22"/>
                    </a:lnTo>
                    <a:lnTo>
                      <a:pt x="48" y="20"/>
                    </a:lnTo>
                    <a:lnTo>
                      <a:pt x="50" y="18"/>
                    </a:lnTo>
                    <a:lnTo>
                      <a:pt x="50" y="18"/>
                    </a:lnTo>
                    <a:lnTo>
                      <a:pt x="48" y="14"/>
                    </a:lnTo>
                    <a:lnTo>
                      <a:pt x="46" y="16"/>
                    </a:lnTo>
                    <a:lnTo>
                      <a:pt x="46" y="16"/>
                    </a:lnTo>
                    <a:lnTo>
                      <a:pt x="50" y="8"/>
                    </a:lnTo>
                    <a:lnTo>
                      <a:pt x="56" y="0"/>
                    </a:lnTo>
                    <a:lnTo>
                      <a:pt x="56" y="0"/>
                    </a:lnTo>
                    <a:lnTo>
                      <a:pt x="70" y="10"/>
                    </a:lnTo>
                    <a:lnTo>
                      <a:pt x="76" y="12"/>
                    </a:lnTo>
                    <a:lnTo>
                      <a:pt x="84" y="12"/>
                    </a:lnTo>
                    <a:lnTo>
                      <a:pt x="84" y="12"/>
                    </a:lnTo>
                    <a:lnTo>
                      <a:pt x="86" y="14"/>
                    </a:lnTo>
                    <a:lnTo>
                      <a:pt x="88" y="16"/>
                    </a:lnTo>
                    <a:lnTo>
                      <a:pt x="92" y="22"/>
                    </a:lnTo>
                    <a:lnTo>
                      <a:pt x="92" y="22"/>
                    </a:lnTo>
                    <a:lnTo>
                      <a:pt x="92" y="26"/>
                    </a:lnTo>
                    <a:lnTo>
                      <a:pt x="92" y="26"/>
                    </a:lnTo>
                    <a:lnTo>
                      <a:pt x="92" y="28"/>
                    </a:lnTo>
                    <a:lnTo>
                      <a:pt x="92" y="28"/>
                    </a:lnTo>
                    <a:lnTo>
                      <a:pt x="88" y="30"/>
                    </a:lnTo>
                    <a:lnTo>
                      <a:pt x="84" y="28"/>
                    </a:lnTo>
                    <a:lnTo>
                      <a:pt x="84" y="28"/>
                    </a:lnTo>
                    <a:lnTo>
                      <a:pt x="82" y="28"/>
                    </a:lnTo>
                    <a:lnTo>
                      <a:pt x="80" y="32"/>
                    </a:lnTo>
                    <a:lnTo>
                      <a:pt x="80" y="32"/>
                    </a:lnTo>
                    <a:lnTo>
                      <a:pt x="78" y="36"/>
                    </a:lnTo>
                    <a:lnTo>
                      <a:pt x="78" y="36"/>
                    </a:lnTo>
                    <a:lnTo>
                      <a:pt x="76" y="36"/>
                    </a:lnTo>
                    <a:lnTo>
                      <a:pt x="76" y="36"/>
                    </a:lnTo>
                    <a:lnTo>
                      <a:pt x="74" y="30"/>
                    </a:lnTo>
                    <a:lnTo>
                      <a:pt x="70" y="30"/>
                    </a:lnTo>
                    <a:lnTo>
                      <a:pt x="66" y="30"/>
                    </a:lnTo>
                    <a:lnTo>
                      <a:pt x="62" y="26"/>
                    </a:lnTo>
                    <a:lnTo>
                      <a:pt x="62" y="26"/>
                    </a:lnTo>
                    <a:lnTo>
                      <a:pt x="66" y="32"/>
                    </a:lnTo>
                    <a:lnTo>
                      <a:pt x="72" y="36"/>
                    </a:lnTo>
                    <a:lnTo>
                      <a:pt x="76" y="40"/>
                    </a:lnTo>
                    <a:lnTo>
                      <a:pt x="78" y="50"/>
                    </a:lnTo>
                    <a:lnTo>
                      <a:pt x="78" y="50"/>
                    </a:lnTo>
                    <a:lnTo>
                      <a:pt x="78" y="52"/>
                    </a:lnTo>
                    <a:lnTo>
                      <a:pt x="78" y="52"/>
                    </a:lnTo>
                    <a:lnTo>
                      <a:pt x="74" y="50"/>
                    </a:lnTo>
                    <a:lnTo>
                      <a:pt x="72" y="52"/>
                    </a:lnTo>
                    <a:lnTo>
                      <a:pt x="68" y="54"/>
                    </a:lnTo>
                    <a:lnTo>
                      <a:pt x="64" y="56"/>
                    </a:lnTo>
                    <a:lnTo>
                      <a:pt x="64" y="56"/>
                    </a:lnTo>
                    <a:lnTo>
                      <a:pt x="52" y="54"/>
                    </a:lnTo>
                    <a:lnTo>
                      <a:pt x="48" y="54"/>
                    </a:lnTo>
                    <a:lnTo>
                      <a:pt x="42" y="56"/>
                    </a:lnTo>
                    <a:lnTo>
                      <a:pt x="42" y="56"/>
                    </a:lnTo>
                    <a:lnTo>
                      <a:pt x="36" y="60"/>
                    </a:lnTo>
                    <a:lnTo>
                      <a:pt x="28" y="62"/>
                    </a:lnTo>
                    <a:lnTo>
                      <a:pt x="22" y="62"/>
                    </a:lnTo>
                    <a:lnTo>
                      <a:pt x="16" y="58"/>
                    </a:lnTo>
                    <a:lnTo>
                      <a:pt x="16" y="58"/>
                    </a:lnTo>
                    <a:lnTo>
                      <a:pt x="14" y="58"/>
                    </a:lnTo>
                    <a:lnTo>
                      <a:pt x="10" y="60"/>
                    </a:lnTo>
                    <a:lnTo>
                      <a:pt x="8" y="62"/>
                    </a:lnTo>
                    <a:lnTo>
                      <a:pt x="6" y="62"/>
                    </a:lnTo>
                    <a:lnTo>
                      <a:pt x="4" y="60"/>
                    </a:lnTo>
                    <a:lnTo>
                      <a:pt x="4" y="60"/>
                    </a:lnTo>
                    <a:lnTo>
                      <a:pt x="2" y="52"/>
                    </a:lnTo>
                    <a:lnTo>
                      <a:pt x="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8" name="Freeform 1314">
                <a:extLst>
                  <a:ext uri="{FF2B5EF4-FFF2-40B4-BE49-F238E27FC236}">
                    <a16:creationId xmlns:a16="http://schemas.microsoft.com/office/drawing/2014/main" id="{E1C4CD03-4DC5-C7BA-40AB-4CB37F87C46E}"/>
                  </a:ext>
                </a:extLst>
              </p:cNvPr>
              <p:cNvSpPr>
                <a:spLocks/>
              </p:cNvSpPr>
              <p:nvPr/>
            </p:nvSpPr>
            <p:spPr bwMode="auto">
              <a:xfrm>
                <a:off x="2274" y="1884"/>
                <a:ext cx="72" cy="56"/>
              </a:xfrm>
              <a:custGeom>
                <a:avLst/>
                <a:gdLst>
                  <a:gd name="T0" fmla="*/ 14 w 72"/>
                  <a:gd name="T1" fmla="*/ 20 h 56"/>
                  <a:gd name="T2" fmla="*/ 14 w 72"/>
                  <a:gd name="T3" fmla="*/ 16 h 56"/>
                  <a:gd name="T4" fmla="*/ 18 w 72"/>
                  <a:gd name="T5" fmla="*/ 22 h 56"/>
                  <a:gd name="T6" fmla="*/ 20 w 72"/>
                  <a:gd name="T7" fmla="*/ 6 h 56"/>
                  <a:gd name="T8" fmla="*/ 22 w 72"/>
                  <a:gd name="T9" fmla="*/ 4 h 56"/>
                  <a:gd name="T10" fmla="*/ 26 w 72"/>
                  <a:gd name="T11" fmla="*/ 8 h 56"/>
                  <a:gd name="T12" fmla="*/ 30 w 72"/>
                  <a:gd name="T13" fmla="*/ 16 h 56"/>
                  <a:gd name="T14" fmla="*/ 32 w 72"/>
                  <a:gd name="T15" fmla="*/ 28 h 56"/>
                  <a:gd name="T16" fmla="*/ 36 w 72"/>
                  <a:gd name="T17" fmla="*/ 34 h 56"/>
                  <a:gd name="T18" fmla="*/ 44 w 72"/>
                  <a:gd name="T19" fmla="*/ 30 h 56"/>
                  <a:gd name="T20" fmla="*/ 40 w 72"/>
                  <a:gd name="T21" fmla="*/ 28 h 56"/>
                  <a:gd name="T22" fmla="*/ 26 w 72"/>
                  <a:gd name="T23" fmla="*/ 6 h 56"/>
                  <a:gd name="T24" fmla="*/ 28 w 72"/>
                  <a:gd name="T25" fmla="*/ 2 h 56"/>
                  <a:gd name="T26" fmla="*/ 36 w 72"/>
                  <a:gd name="T27" fmla="*/ 2 h 56"/>
                  <a:gd name="T28" fmla="*/ 46 w 72"/>
                  <a:gd name="T29" fmla="*/ 10 h 56"/>
                  <a:gd name="T30" fmla="*/ 48 w 72"/>
                  <a:gd name="T31" fmla="*/ 12 h 56"/>
                  <a:gd name="T32" fmla="*/ 50 w 72"/>
                  <a:gd name="T33" fmla="*/ 14 h 56"/>
                  <a:gd name="T34" fmla="*/ 54 w 72"/>
                  <a:gd name="T35" fmla="*/ 14 h 56"/>
                  <a:gd name="T36" fmla="*/ 60 w 72"/>
                  <a:gd name="T37" fmla="*/ 14 h 56"/>
                  <a:gd name="T38" fmla="*/ 60 w 72"/>
                  <a:gd name="T39" fmla="*/ 22 h 56"/>
                  <a:gd name="T40" fmla="*/ 64 w 72"/>
                  <a:gd name="T41" fmla="*/ 30 h 56"/>
                  <a:gd name="T42" fmla="*/ 66 w 72"/>
                  <a:gd name="T43" fmla="*/ 30 h 56"/>
                  <a:gd name="T44" fmla="*/ 70 w 72"/>
                  <a:gd name="T45" fmla="*/ 28 h 56"/>
                  <a:gd name="T46" fmla="*/ 70 w 72"/>
                  <a:gd name="T47" fmla="*/ 38 h 56"/>
                  <a:gd name="T48" fmla="*/ 68 w 72"/>
                  <a:gd name="T49" fmla="*/ 38 h 56"/>
                  <a:gd name="T50" fmla="*/ 64 w 72"/>
                  <a:gd name="T51" fmla="*/ 48 h 56"/>
                  <a:gd name="T52" fmla="*/ 60 w 72"/>
                  <a:gd name="T53" fmla="*/ 50 h 56"/>
                  <a:gd name="T54" fmla="*/ 52 w 72"/>
                  <a:gd name="T55" fmla="*/ 42 h 56"/>
                  <a:gd name="T56" fmla="*/ 46 w 72"/>
                  <a:gd name="T57" fmla="*/ 38 h 56"/>
                  <a:gd name="T58" fmla="*/ 42 w 72"/>
                  <a:gd name="T59" fmla="*/ 44 h 56"/>
                  <a:gd name="T60" fmla="*/ 36 w 72"/>
                  <a:gd name="T61" fmla="*/ 42 h 56"/>
                  <a:gd name="T62" fmla="*/ 32 w 72"/>
                  <a:gd name="T63" fmla="*/ 42 h 56"/>
                  <a:gd name="T64" fmla="*/ 22 w 72"/>
                  <a:gd name="T65" fmla="*/ 50 h 56"/>
                  <a:gd name="T66" fmla="*/ 10 w 72"/>
                  <a:gd name="T67" fmla="*/ 56 h 56"/>
                  <a:gd name="T68" fmla="*/ 6 w 72"/>
                  <a:gd name="T69" fmla="*/ 54 h 56"/>
                  <a:gd name="T70" fmla="*/ 0 w 72"/>
                  <a:gd name="T71" fmla="*/ 50 h 56"/>
                  <a:gd name="T72" fmla="*/ 0 w 72"/>
                  <a:gd name="T73" fmla="*/ 46 h 56"/>
                  <a:gd name="T74" fmla="*/ 4 w 72"/>
                  <a:gd name="T75" fmla="*/ 42 h 56"/>
                  <a:gd name="T76" fmla="*/ 6 w 72"/>
                  <a:gd name="T77" fmla="*/ 34 h 56"/>
                  <a:gd name="T78" fmla="*/ 8 w 72"/>
                  <a:gd name="T79" fmla="*/ 24 h 56"/>
                  <a:gd name="T80" fmla="*/ 14 w 72"/>
                  <a:gd name="T81"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56">
                    <a:moveTo>
                      <a:pt x="14" y="20"/>
                    </a:moveTo>
                    <a:lnTo>
                      <a:pt x="14" y="20"/>
                    </a:lnTo>
                    <a:lnTo>
                      <a:pt x="14" y="16"/>
                    </a:lnTo>
                    <a:lnTo>
                      <a:pt x="14" y="16"/>
                    </a:lnTo>
                    <a:lnTo>
                      <a:pt x="18" y="22"/>
                    </a:lnTo>
                    <a:lnTo>
                      <a:pt x="18" y="22"/>
                    </a:lnTo>
                    <a:lnTo>
                      <a:pt x="20" y="20"/>
                    </a:lnTo>
                    <a:lnTo>
                      <a:pt x="20" y="6"/>
                    </a:lnTo>
                    <a:lnTo>
                      <a:pt x="20" y="6"/>
                    </a:lnTo>
                    <a:lnTo>
                      <a:pt x="22" y="4"/>
                    </a:lnTo>
                    <a:lnTo>
                      <a:pt x="24" y="4"/>
                    </a:lnTo>
                    <a:lnTo>
                      <a:pt x="26" y="8"/>
                    </a:lnTo>
                    <a:lnTo>
                      <a:pt x="26" y="8"/>
                    </a:lnTo>
                    <a:lnTo>
                      <a:pt x="30" y="16"/>
                    </a:lnTo>
                    <a:lnTo>
                      <a:pt x="30" y="16"/>
                    </a:lnTo>
                    <a:lnTo>
                      <a:pt x="32" y="28"/>
                    </a:lnTo>
                    <a:lnTo>
                      <a:pt x="36" y="34"/>
                    </a:lnTo>
                    <a:lnTo>
                      <a:pt x="36" y="34"/>
                    </a:lnTo>
                    <a:lnTo>
                      <a:pt x="38" y="34"/>
                    </a:lnTo>
                    <a:lnTo>
                      <a:pt x="44" y="30"/>
                    </a:lnTo>
                    <a:lnTo>
                      <a:pt x="44" y="30"/>
                    </a:lnTo>
                    <a:lnTo>
                      <a:pt x="40" y="28"/>
                    </a:lnTo>
                    <a:lnTo>
                      <a:pt x="34" y="22"/>
                    </a:lnTo>
                    <a:lnTo>
                      <a:pt x="26" y="6"/>
                    </a:lnTo>
                    <a:lnTo>
                      <a:pt x="26" y="6"/>
                    </a:lnTo>
                    <a:lnTo>
                      <a:pt x="28" y="2"/>
                    </a:lnTo>
                    <a:lnTo>
                      <a:pt x="32" y="0"/>
                    </a:lnTo>
                    <a:lnTo>
                      <a:pt x="36" y="2"/>
                    </a:lnTo>
                    <a:lnTo>
                      <a:pt x="36" y="2"/>
                    </a:lnTo>
                    <a:lnTo>
                      <a:pt x="46" y="10"/>
                    </a:lnTo>
                    <a:lnTo>
                      <a:pt x="46" y="10"/>
                    </a:lnTo>
                    <a:lnTo>
                      <a:pt x="48" y="12"/>
                    </a:lnTo>
                    <a:lnTo>
                      <a:pt x="50" y="14"/>
                    </a:lnTo>
                    <a:lnTo>
                      <a:pt x="50" y="14"/>
                    </a:lnTo>
                    <a:lnTo>
                      <a:pt x="54" y="14"/>
                    </a:lnTo>
                    <a:lnTo>
                      <a:pt x="54" y="14"/>
                    </a:lnTo>
                    <a:lnTo>
                      <a:pt x="58" y="12"/>
                    </a:lnTo>
                    <a:lnTo>
                      <a:pt x="60" y="14"/>
                    </a:lnTo>
                    <a:lnTo>
                      <a:pt x="60" y="22"/>
                    </a:lnTo>
                    <a:lnTo>
                      <a:pt x="60" y="22"/>
                    </a:lnTo>
                    <a:lnTo>
                      <a:pt x="62" y="28"/>
                    </a:lnTo>
                    <a:lnTo>
                      <a:pt x="64" y="30"/>
                    </a:lnTo>
                    <a:lnTo>
                      <a:pt x="66" y="30"/>
                    </a:lnTo>
                    <a:lnTo>
                      <a:pt x="66" y="30"/>
                    </a:lnTo>
                    <a:lnTo>
                      <a:pt x="68" y="28"/>
                    </a:lnTo>
                    <a:lnTo>
                      <a:pt x="70" y="28"/>
                    </a:lnTo>
                    <a:lnTo>
                      <a:pt x="72" y="32"/>
                    </a:lnTo>
                    <a:lnTo>
                      <a:pt x="70" y="38"/>
                    </a:lnTo>
                    <a:lnTo>
                      <a:pt x="70" y="38"/>
                    </a:lnTo>
                    <a:lnTo>
                      <a:pt x="68" y="38"/>
                    </a:lnTo>
                    <a:lnTo>
                      <a:pt x="68" y="38"/>
                    </a:lnTo>
                    <a:lnTo>
                      <a:pt x="64" y="48"/>
                    </a:lnTo>
                    <a:lnTo>
                      <a:pt x="62" y="50"/>
                    </a:lnTo>
                    <a:lnTo>
                      <a:pt x="60" y="50"/>
                    </a:lnTo>
                    <a:lnTo>
                      <a:pt x="56" y="48"/>
                    </a:lnTo>
                    <a:lnTo>
                      <a:pt x="52" y="42"/>
                    </a:lnTo>
                    <a:lnTo>
                      <a:pt x="52" y="42"/>
                    </a:lnTo>
                    <a:lnTo>
                      <a:pt x="46" y="38"/>
                    </a:lnTo>
                    <a:lnTo>
                      <a:pt x="46" y="38"/>
                    </a:lnTo>
                    <a:lnTo>
                      <a:pt x="42" y="44"/>
                    </a:lnTo>
                    <a:lnTo>
                      <a:pt x="40" y="44"/>
                    </a:lnTo>
                    <a:lnTo>
                      <a:pt x="36" y="42"/>
                    </a:lnTo>
                    <a:lnTo>
                      <a:pt x="36" y="42"/>
                    </a:lnTo>
                    <a:lnTo>
                      <a:pt x="32" y="42"/>
                    </a:lnTo>
                    <a:lnTo>
                      <a:pt x="28" y="44"/>
                    </a:lnTo>
                    <a:lnTo>
                      <a:pt x="22" y="50"/>
                    </a:lnTo>
                    <a:lnTo>
                      <a:pt x="14" y="54"/>
                    </a:lnTo>
                    <a:lnTo>
                      <a:pt x="10" y="56"/>
                    </a:lnTo>
                    <a:lnTo>
                      <a:pt x="6" y="54"/>
                    </a:lnTo>
                    <a:lnTo>
                      <a:pt x="6" y="54"/>
                    </a:lnTo>
                    <a:lnTo>
                      <a:pt x="2" y="52"/>
                    </a:lnTo>
                    <a:lnTo>
                      <a:pt x="0" y="50"/>
                    </a:lnTo>
                    <a:lnTo>
                      <a:pt x="0" y="46"/>
                    </a:lnTo>
                    <a:lnTo>
                      <a:pt x="0" y="46"/>
                    </a:lnTo>
                    <a:lnTo>
                      <a:pt x="0" y="46"/>
                    </a:lnTo>
                    <a:lnTo>
                      <a:pt x="4" y="42"/>
                    </a:lnTo>
                    <a:lnTo>
                      <a:pt x="6" y="34"/>
                    </a:lnTo>
                    <a:lnTo>
                      <a:pt x="6" y="34"/>
                    </a:lnTo>
                    <a:lnTo>
                      <a:pt x="8" y="28"/>
                    </a:lnTo>
                    <a:lnTo>
                      <a:pt x="8" y="24"/>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9" name="Freeform 1315">
                <a:extLst>
                  <a:ext uri="{FF2B5EF4-FFF2-40B4-BE49-F238E27FC236}">
                    <a16:creationId xmlns:a16="http://schemas.microsoft.com/office/drawing/2014/main" id="{CD607FA6-DDBB-5501-2603-0266D603DDD8}"/>
                  </a:ext>
                </a:extLst>
              </p:cNvPr>
              <p:cNvSpPr>
                <a:spLocks/>
              </p:cNvSpPr>
              <p:nvPr/>
            </p:nvSpPr>
            <p:spPr bwMode="auto">
              <a:xfrm>
                <a:off x="2668" y="1878"/>
                <a:ext cx="58" cy="62"/>
              </a:xfrm>
              <a:custGeom>
                <a:avLst/>
                <a:gdLst>
                  <a:gd name="T0" fmla="*/ 28 w 58"/>
                  <a:gd name="T1" fmla="*/ 4 h 62"/>
                  <a:gd name="T2" fmla="*/ 34 w 58"/>
                  <a:gd name="T3" fmla="*/ 0 h 62"/>
                  <a:gd name="T4" fmla="*/ 38 w 58"/>
                  <a:gd name="T5" fmla="*/ 6 h 62"/>
                  <a:gd name="T6" fmla="*/ 40 w 58"/>
                  <a:gd name="T7" fmla="*/ 12 h 62"/>
                  <a:gd name="T8" fmla="*/ 46 w 58"/>
                  <a:gd name="T9" fmla="*/ 16 h 62"/>
                  <a:gd name="T10" fmla="*/ 48 w 58"/>
                  <a:gd name="T11" fmla="*/ 20 h 62"/>
                  <a:gd name="T12" fmla="*/ 50 w 58"/>
                  <a:gd name="T13" fmla="*/ 20 h 62"/>
                  <a:gd name="T14" fmla="*/ 50 w 58"/>
                  <a:gd name="T15" fmla="*/ 14 h 62"/>
                  <a:gd name="T16" fmla="*/ 54 w 58"/>
                  <a:gd name="T17" fmla="*/ 8 h 62"/>
                  <a:gd name="T18" fmla="*/ 56 w 58"/>
                  <a:gd name="T19" fmla="*/ 10 h 62"/>
                  <a:gd name="T20" fmla="*/ 58 w 58"/>
                  <a:gd name="T21" fmla="*/ 22 h 62"/>
                  <a:gd name="T22" fmla="*/ 56 w 58"/>
                  <a:gd name="T23" fmla="*/ 34 h 62"/>
                  <a:gd name="T24" fmla="*/ 52 w 58"/>
                  <a:gd name="T25" fmla="*/ 38 h 62"/>
                  <a:gd name="T26" fmla="*/ 50 w 58"/>
                  <a:gd name="T27" fmla="*/ 38 h 62"/>
                  <a:gd name="T28" fmla="*/ 48 w 58"/>
                  <a:gd name="T29" fmla="*/ 42 h 62"/>
                  <a:gd name="T30" fmla="*/ 50 w 58"/>
                  <a:gd name="T31" fmla="*/ 48 h 62"/>
                  <a:gd name="T32" fmla="*/ 52 w 58"/>
                  <a:gd name="T33" fmla="*/ 62 h 62"/>
                  <a:gd name="T34" fmla="*/ 48 w 58"/>
                  <a:gd name="T35" fmla="*/ 52 h 62"/>
                  <a:gd name="T36" fmla="*/ 42 w 58"/>
                  <a:gd name="T37" fmla="*/ 38 h 62"/>
                  <a:gd name="T38" fmla="*/ 42 w 58"/>
                  <a:gd name="T39" fmla="*/ 52 h 62"/>
                  <a:gd name="T40" fmla="*/ 38 w 58"/>
                  <a:gd name="T41" fmla="*/ 50 h 62"/>
                  <a:gd name="T42" fmla="*/ 34 w 58"/>
                  <a:gd name="T43" fmla="*/ 48 h 62"/>
                  <a:gd name="T44" fmla="*/ 32 w 58"/>
                  <a:gd name="T45" fmla="*/ 50 h 62"/>
                  <a:gd name="T46" fmla="*/ 24 w 58"/>
                  <a:gd name="T47" fmla="*/ 54 h 62"/>
                  <a:gd name="T48" fmla="*/ 16 w 58"/>
                  <a:gd name="T49" fmla="*/ 46 h 62"/>
                  <a:gd name="T50" fmla="*/ 10 w 58"/>
                  <a:gd name="T51" fmla="*/ 38 h 62"/>
                  <a:gd name="T52" fmla="*/ 8 w 58"/>
                  <a:gd name="T53" fmla="*/ 36 h 62"/>
                  <a:gd name="T54" fmla="*/ 6 w 58"/>
                  <a:gd name="T55" fmla="*/ 42 h 62"/>
                  <a:gd name="T56" fmla="*/ 8 w 58"/>
                  <a:gd name="T57" fmla="*/ 46 h 62"/>
                  <a:gd name="T58" fmla="*/ 6 w 58"/>
                  <a:gd name="T59" fmla="*/ 52 h 62"/>
                  <a:gd name="T60" fmla="*/ 6 w 58"/>
                  <a:gd name="T61" fmla="*/ 52 h 62"/>
                  <a:gd name="T62" fmla="*/ 2 w 58"/>
                  <a:gd name="T63" fmla="*/ 46 h 62"/>
                  <a:gd name="T64" fmla="*/ 0 w 58"/>
                  <a:gd name="T65" fmla="*/ 40 h 62"/>
                  <a:gd name="T66" fmla="*/ 2 w 58"/>
                  <a:gd name="T67" fmla="*/ 34 h 62"/>
                  <a:gd name="T68" fmla="*/ 4 w 58"/>
                  <a:gd name="T69" fmla="*/ 26 h 62"/>
                  <a:gd name="T70" fmla="*/ 2 w 58"/>
                  <a:gd name="T71" fmla="*/ 18 h 62"/>
                  <a:gd name="T72" fmla="*/ 4 w 58"/>
                  <a:gd name="T73" fmla="*/ 10 h 62"/>
                  <a:gd name="T74" fmla="*/ 6 w 58"/>
                  <a:gd name="T75" fmla="*/ 8 h 62"/>
                  <a:gd name="T76" fmla="*/ 8 w 58"/>
                  <a:gd name="T77" fmla="*/ 12 h 62"/>
                  <a:gd name="T78" fmla="*/ 10 w 58"/>
                  <a:gd name="T79" fmla="*/ 22 h 62"/>
                  <a:gd name="T80" fmla="*/ 12 w 58"/>
                  <a:gd name="T81" fmla="*/ 28 h 62"/>
                  <a:gd name="T82" fmla="*/ 14 w 58"/>
                  <a:gd name="T83" fmla="*/ 24 h 62"/>
                  <a:gd name="T84" fmla="*/ 18 w 58"/>
                  <a:gd name="T85" fmla="*/ 20 h 62"/>
                  <a:gd name="T86" fmla="*/ 22 w 58"/>
                  <a:gd name="T87" fmla="*/ 24 h 62"/>
                  <a:gd name="T88" fmla="*/ 26 w 58"/>
                  <a:gd name="T89" fmla="*/ 28 h 62"/>
                  <a:gd name="T90" fmla="*/ 32 w 58"/>
                  <a:gd name="T91" fmla="*/ 34 h 62"/>
                  <a:gd name="T92" fmla="*/ 34 w 58"/>
                  <a:gd name="T93" fmla="*/ 40 h 62"/>
                  <a:gd name="T94" fmla="*/ 36 w 58"/>
                  <a:gd name="T95" fmla="*/ 38 h 62"/>
                  <a:gd name="T96" fmla="*/ 36 w 58"/>
                  <a:gd name="T97" fmla="*/ 32 h 62"/>
                  <a:gd name="T98" fmla="*/ 34 w 58"/>
                  <a:gd name="T99" fmla="*/ 16 h 62"/>
                  <a:gd name="T100" fmla="*/ 28 w 58"/>
                  <a:gd name="T10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62">
                    <a:moveTo>
                      <a:pt x="28" y="4"/>
                    </a:moveTo>
                    <a:lnTo>
                      <a:pt x="28" y="4"/>
                    </a:lnTo>
                    <a:lnTo>
                      <a:pt x="30" y="2"/>
                    </a:lnTo>
                    <a:lnTo>
                      <a:pt x="34" y="0"/>
                    </a:lnTo>
                    <a:lnTo>
                      <a:pt x="36" y="2"/>
                    </a:lnTo>
                    <a:lnTo>
                      <a:pt x="38" y="6"/>
                    </a:lnTo>
                    <a:lnTo>
                      <a:pt x="38" y="6"/>
                    </a:lnTo>
                    <a:lnTo>
                      <a:pt x="40" y="12"/>
                    </a:lnTo>
                    <a:lnTo>
                      <a:pt x="42" y="16"/>
                    </a:lnTo>
                    <a:lnTo>
                      <a:pt x="46" y="16"/>
                    </a:lnTo>
                    <a:lnTo>
                      <a:pt x="48" y="20"/>
                    </a:lnTo>
                    <a:lnTo>
                      <a:pt x="48" y="20"/>
                    </a:lnTo>
                    <a:lnTo>
                      <a:pt x="50" y="20"/>
                    </a:lnTo>
                    <a:lnTo>
                      <a:pt x="50" y="20"/>
                    </a:lnTo>
                    <a:lnTo>
                      <a:pt x="50" y="14"/>
                    </a:lnTo>
                    <a:lnTo>
                      <a:pt x="50" y="14"/>
                    </a:lnTo>
                    <a:lnTo>
                      <a:pt x="52" y="10"/>
                    </a:lnTo>
                    <a:lnTo>
                      <a:pt x="54" y="8"/>
                    </a:lnTo>
                    <a:lnTo>
                      <a:pt x="56" y="10"/>
                    </a:lnTo>
                    <a:lnTo>
                      <a:pt x="56" y="10"/>
                    </a:lnTo>
                    <a:lnTo>
                      <a:pt x="58" y="14"/>
                    </a:lnTo>
                    <a:lnTo>
                      <a:pt x="58" y="22"/>
                    </a:lnTo>
                    <a:lnTo>
                      <a:pt x="58" y="22"/>
                    </a:lnTo>
                    <a:lnTo>
                      <a:pt x="56" y="34"/>
                    </a:lnTo>
                    <a:lnTo>
                      <a:pt x="54" y="38"/>
                    </a:lnTo>
                    <a:lnTo>
                      <a:pt x="52" y="38"/>
                    </a:lnTo>
                    <a:lnTo>
                      <a:pt x="50" y="38"/>
                    </a:lnTo>
                    <a:lnTo>
                      <a:pt x="50" y="38"/>
                    </a:lnTo>
                    <a:lnTo>
                      <a:pt x="50" y="40"/>
                    </a:lnTo>
                    <a:lnTo>
                      <a:pt x="48" y="42"/>
                    </a:lnTo>
                    <a:lnTo>
                      <a:pt x="50" y="48"/>
                    </a:lnTo>
                    <a:lnTo>
                      <a:pt x="50" y="48"/>
                    </a:lnTo>
                    <a:lnTo>
                      <a:pt x="52" y="54"/>
                    </a:lnTo>
                    <a:lnTo>
                      <a:pt x="52" y="62"/>
                    </a:lnTo>
                    <a:lnTo>
                      <a:pt x="52" y="62"/>
                    </a:lnTo>
                    <a:lnTo>
                      <a:pt x="48" y="52"/>
                    </a:lnTo>
                    <a:lnTo>
                      <a:pt x="44" y="46"/>
                    </a:lnTo>
                    <a:lnTo>
                      <a:pt x="42" y="38"/>
                    </a:lnTo>
                    <a:lnTo>
                      <a:pt x="42" y="38"/>
                    </a:lnTo>
                    <a:lnTo>
                      <a:pt x="42" y="52"/>
                    </a:lnTo>
                    <a:lnTo>
                      <a:pt x="40" y="54"/>
                    </a:lnTo>
                    <a:lnTo>
                      <a:pt x="38" y="50"/>
                    </a:lnTo>
                    <a:lnTo>
                      <a:pt x="38" y="50"/>
                    </a:lnTo>
                    <a:lnTo>
                      <a:pt x="34" y="48"/>
                    </a:lnTo>
                    <a:lnTo>
                      <a:pt x="32" y="50"/>
                    </a:lnTo>
                    <a:lnTo>
                      <a:pt x="32" y="50"/>
                    </a:lnTo>
                    <a:lnTo>
                      <a:pt x="26" y="54"/>
                    </a:lnTo>
                    <a:lnTo>
                      <a:pt x="24" y="54"/>
                    </a:lnTo>
                    <a:lnTo>
                      <a:pt x="20" y="52"/>
                    </a:lnTo>
                    <a:lnTo>
                      <a:pt x="16" y="46"/>
                    </a:lnTo>
                    <a:lnTo>
                      <a:pt x="10" y="38"/>
                    </a:lnTo>
                    <a:lnTo>
                      <a:pt x="10" y="38"/>
                    </a:lnTo>
                    <a:lnTo>
                      <a:pt x="8" y="36"/>
                    </a:lnTo>
                    <a:lnTo>
                      <a:pt x="8" y="36"/>
                    </a:lnTo>
                    <a:lnTo>
                      <a:pt x="8" y="36"/>
                    </a:lnTo>
                    <a:lnTo>
                      <a:pt x="6" y="42"/>
                    </a:lnTo>
                    <a:lnTo>
                      <a:pt x="6" y="42"/>
                    </a:lnTo>
                    <a:lnTo>
                      <a:pt x="8" y="46"/>
                    </a:lnTo>
                    <a:lnTo>
                      <a:pt x="8" y="50"/>
                    </a:lnTo>
                    <a:lnTo>
                      <a:pt x="6" y="52"/>
                    </a:lnTo>
                    <a:lnTo>
                      <a:pt x="6" y="52"/>
                    </a:lnTo>
                    <a:lnTo>
                      <a:pt x="6" y="52"/>
                    </a:lnTo>
                    <a:lnTo>
                      <a:pt x="4" y="50"/>
                    </a:lnTo>
                    <a:lnTo>
                      <a:pt x="2" y="46"/>
                    </a:lnTo>
                    <a:lnTo>
                      <a:pt x="2" y="46"/>
                    </a:lnTo>
                    <a:lnTo>
                      <a:pt x="0" y="40"/>
                    </a:lnTo>
                    <a:lnTo>
                      <a:pt x="2" y="34"/>
                    </a:lnTo>
                    <a:lnTo>
                      <a:pt x="2" y="34"/>
                    </a:lnTo>
                    <a:lnTo>
                      <a:pt x="2" y="30"/>
                    </a:lnTo>
                    <a:lnTo>
                      <a:pt x="4" y="26"/>
                    </a:lnTo>
                    <a:lnTo>
                      <a:pt x="4" y="26"/>
                    </a:lnTo>
                    <a:lnTo>
                      <a:pt x="2" y="18"/>
                    </a:lnTo>
                    <a:lnTo>
                      <a:pt x="2" y="12"/>
                    </a:lnTo>
                    <a:lnTo>
                      <a:pt x="4" y="10"/>
                    </a:lnTo>
                    <a:lnTo>
                      <a:pt x="6" y="8"/>
                    </a:lnTo>
                    <a:lnTo>
                      <a:pt x="6" y="8"/>
                    </a:lnTo>
                    <a:lnTo>
                      <a:pt x="8" y="8"/>
                    </a:lnTo>
                    <a:lnTo>
                      <a:pt x="8" y="12"/>
                    </a:lnTo>
                    <a:lnTo>
                      <a:pt x="10" y="22"/>
                    </a:lnTo>
                    <a:lnTo>
                      <a:pt x="10" y="22"/>
                    </a:lnTo>
                    <a:lnTo>
                      <a:pt x="10" y="28"/>
                    </a:lnTo>
                    <a:lnTo>
                      <a:pt x="12" y="28"/>
                    </a:lnTo>
                    <a:lnTo>
                      <a:pt x="14" y="24"/>
                    </a:lnTo>
                    <a:lnTo>
                      <a:pt x="14" y="24"/>
                    </a:lnTo>
                    <a:lnTo>
                      <a:pt x="16" y="20"/>
                    </a:lnTo>
                    <a:lnTo>
                      <a:pt x="18" y="20"/>
                    </a:lnTo>
                    <a:lnTo>
                      <a:pt x="20" y="22"/>
                    </a:lnTo>
                    <a:lnTo>
                      <a:pt x="22" y="24"/>
                    </a:lnTo>
                    <a:lnTo>
                      <a:pt x="22" y="24"/>
                    </a:lnTo>
                    <a:lnTo>
                      <a:pt x="26" y="28"/>
                    </a:lnTo>
                    <a:lnTo>
                      <a:pt x="28" y="32"/>
                    </a:lnTo>
                    <a:lnTo>
                      <a:pt x="32" y="34"/>
                    </a:lnTo>
                    <a:lnTo>
                      <a:pt x="34" y="40"/>
                    </a:lnTo>
                    <a:lnTo>
                      <a:pt x="34" y="40"/>
                    </a:lnTo>
                    <a:lnTo>
                      <a:pt x="36" y="40"/>
                    </a:lnTo>
                    <a:lnTo>
                      <a:pt x="36" y="38"/>
                    </a:lnTo>
                    <a:lnTo>
                      <a:pt x="36" y="32"/>
                    </a:lnTo>
                    <a:lnTo>
                      <a:pt x="36" y="32"/>
                    </a:lnTo>
                    <a:lnTo>
                      <a:pt x="36" y="22"/>
                    </a:lnTo>
                    <a:lnTo>
                      <a:pt x="34" y="16"/>
                    </a:lnTo>
                    <a:lnTo>
                      <a:pt x="32" y="10"/>
                    </a:lnTo>
                    <a:lnTo>
                      <a:pt x="28" y="4"/>
                    </a:lnTo>
                    <a:lnTo>
                      <a:pt x="2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0" name="Freeform 1316">
                <a:extLst>
                  <a:ext uri="{FF2B5EF4-FFF2-40B4-BE49-F238E27FC236}">
                    <a16:creationId xmlns:a16="http://schemas.microsoft.com/office/drawing/2014/main" id="{8393298E-E923-B359-AE2B-72AB81B9B23B}"/>
                  </a:ext>
                </a:extLst>
              </p:cNvPr>
              <p:cNvSpPr>
                <a:spLocks/>
              </p:cNvSpPr>
              <p:nvPr/>
            </p:nvSpPr>
            <p:spPr bwMode="auto">
              <a:xfrm>
                <a:off x="3648" y="1878"/>
                <a:ext cx="56" cy="58"/>
              </a:xfrm>
              <a:custGeom>
                <a:avLst/>
                <a:gdLst>
                  <a:gd name="T0" fmla="*/ 28 w 56"/>
                  <a:gd name="T1" fmla="*/ 2 h 58"/>
                  <a:gd name="T2" fmla="*/ 34 w 56"/>
                  <a:gd name="T3" fmla="*/ 2 h 58"/>
                  <a:gd name="T4" fmla="*/ 44 w 56"/>
                  <a:gd name="T5" fmla="*/ 16 h 58"/>
                  <a:gd name="T6" fmla="*/ 50 w 56"/>
                  <a:gd name="T7" fmla="*/ 18 h 58"/>
                  <a:gd name="T8" fmla="*/ 50 w 56"/>
                  <a:gd name="T9" fmla="*/ 16 h 58"/>
                  <a:gd name="T10" fmla="*/ 48 w 56"/>
                  <a:gd name="T11" fmla="*/ 8 h 58"/>
                  <a:gd name="T12" fmla="*/ 50 w 56"/>
                  <a:gd name="T13" fmla="*/ 6 h 58"/>
                  <a:gd name="T14" fmla="*/ 54 w 56"/>
                  <a:gd name="T15" fmla="*/ 6 h 58"/>
                  <a:gd name="T16" fmla="*/ 56 w 56"/>
                  <a:gd name="T17" fmla="*/ 10 h 58"/>
                  <a:gd name="T18" fmla="*/ 56 w 56"/>
                  <a:gd name="T19" fmla="*/ 16 h 58"/>
                  <a:gd name="T20" fmla="*/ 56 w 56"/>
                  <a:gd name="T21" fmla="*/ 32 h 58"/>
                  <a:gd name="T22" fmla="*/ 56 w 56"/>
                  <a:gd name="T23" fmla="*/ 36 h 58"/>
                  <a:gd name="T24" fmla="*/ 54 w 56"/>
                  <a:gd name="T25" fmla="*/ 36 h 58"/>
                  <a:gd name="T26" fmla="*/ 50 w 56"/>
                  <a:gd name="T27" fmla="*/ 32 h 58"/>
                  <a:gd name="T28" fmla="*/ 48 w 56"/>
                  <a:gd name="T29" fmla="*/ 34 h 58"/>
                  <a:gd name="T30" fmla="*/ 50 w 56"/>
                  <a:gd name="T31" fmla="*/ 52 h 58"/>
                  <a:gd name="T32" fmla="*/ 52 w 56"/>
                  <a:gd name="T33" fmla="*/ 58 h 58"/>
                  <a:gd name="T34" fmla="*/ 48 w 56"/>
                  <a:gd name="T35" fmla="*/ 54 h 58"/>
                  <a:gd name="T36" fmla="*/ 36 w 56"/>
                  <a:gd name="T37" fmla="*/ 50 h 58"/>
                  <a:gd name="T38" fmla="*/ 18 w 56"/>
                  <a:gd name="T39" fmla="*/ 48 h 58"/>
                  <a:gd name="T40" fmla="*/ 14 w 56"/>
                  <a:gd name="T41" fmla="*/ 46 h 58"/>
                  <a:gd name="T42" fmla="*/ 10 w 56"/>
                  <a:gd name="T43" fmla="*/ 38 h 58"/>
                  <a:gd name="T44" fmla="*/ 6 w 56"/>
                  <a:gd name="T45" fmla="*/ 34 h 58"/>
                  <a:gd name="T46" fmla="*/ 6 w 56"/>
                  <a:gd name="T47" fmla="*/ 34 h 58"/>
                  <a:gd name="T48" fmla="*/ 6 w 56"/>
                  <a:gd name="T49" fmla="*/ 44 h 58"/>
                  <a:gd name="T50" fmla="*/ 6 w 56"/>
                  <a:gd name="T51" fmla="*/ 50 h 58"/>
                  <a:gd name="T52" fmla="*/ 4 w 56"/>
                  <a:gd name="T53" fmla="*/ 50 h 58"/>
                  <a:gd name="T54" fmla="*/ 0 w 56"/>
                  <a:gd name="T55" fmla="*/ 40 h 58"/>
                  <a:gd name="T56" fmla="*/ 0 w 56"/>
                  <a:gd name="T57" fmla="*/ 30 h 58"/>
                  <a:gd name="T58" fmla="*/ 2 w 56"/>
                  <a:gd name="T59" fmla="*/ 10 h 58"/>
                  <a:gd name="T60" fmla="*/ 4 w 56"/>
                  <a:gd name="T61" fmla="*/ 6 h 58"/>
                  <a:gd name="T62" fmla="*/ 8 w 56"/>
                  <a:gd name="T63" fmla="*/ 6 h 58"/>
                  <a:gd name="T64" fmla="*/ 8 w 56"/>
                  <a:gd name="T65" fmla="*/ 16 h 58"/>
                  <a:gd name="T66" fmla="*/ 10 w 56"/>
                  <a:gd name="T67" fmla="*/ 28 h 58"/>
                  <a:gd name="T68" fmla="*/ 16 w 56"/>
                  <a:gd name="T69" fmla="*/ 28 h 58"/>
                  <a:gd name="T70" fmla="*/ 20 w 56"/>
                  <a:gd name="T71" fmla="*/ 26 h 58"/>
                  <a:gd name="T72" fmla="*/ 30 w 56"/>
                  <a:gd name="T73" fmla="*/ 28 h 58"/>
                  <a:gd name="T74" fmla="*/ 32 w 56"/>
                  <a:gd name="T75" fmla="*/ 38 h 58"/>
                  <a:gd name="T76" fmla="*/ 36 w 56"/>
                  <a:gd name="T77" fmla="*/ 40 h 58"/>
                  <a:gd name="T78" fmla="*/ 36 w 56"/>
                  <a:gd name="T79" fmla="*/ 36 h 58"/>
                  <a:gd name="T80" fmla="*/ 36 w 56"/>
                  <a:gd name="T81" fmla="*/ 32 h 58"/>
                  <a:gd name="T82" fmla="*/ 34 w 56"/>
                  <a:gd name="T83" fmla="*/ 14 h 58"/>
                  <a:gd name="T84" fmla="*/ 28 w 56"/>
                  <a:gd name="T85"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58">
                    <a:moveTo>
                      <a:pt x="28" y="2"/>
                    </a:moveTo>
                    <a:lnTo>
                      <a:pt x="28" y="2"/>
                    </a:lnTo>
                    <a:lnTo>
                      <a:pt x="30" y="0"/>
                    </a:lnTo>
                    <a:lnTo>
                      <a:pt x="34" y="2"/>
                    </a:lnTo>
                    <a:lnTo>
                      <a:pt x="38" y="8"/>
                    </a:lnTo>
                    <a:lnTo>
                      <a:pt x="44" y="16"/>
                    </a:lnTo>
                    <a:lnTo>
                      <a:pt x="46" y="20"/>
                    </a:lnTo>
                    <a:lnTo>
                      <a:pt x="50" y="18"/>
                    </a:lnTo>
                    <a:lnTo>
                      <a:pt x="50" y="18"/>
                    </a:lnTo>
                    <a:lnTo>
                      <a:pt x="50" y="16"/>
                    </a:lnTo>
                    <a:lnTo>
                      <a:pt x="50" y="12"/>
                    </a:lnTo>
                    <a:lnTo>
                      <a:pt x="48" y="8"/>
                    </a:lnTo>
                    <a:lnTo>
                      <a:pt x="50" y="6"/>
                    </a:lnTo>
                    <a:lnTo>
                      <a:pt x="50" y="6"/>
                    </a:lnTo>
                    <a:lnTo>
                      <a:pt x="52" y="4"/>
                    </a:lnTo>
                    <a:lnTo>
                      <a:pt x="54" y="6"/>
                    </a:lnTo>
                    <a:lnTo>
                      <a:pt x="54" y="6"/>
                    </a:lnTo>
                    <a:lnTo>
                      <a:pt x="56" y="10"/>
                    </a:lnTo>
                    <a:lnTo>
                      <a:pt x="56" y="16"/>
                    </a:lnTo>
                    <a:lnTo>
                      <a:pt x="56" y="16"/>
                    </a:lnTo>
                    <a:lnTo>
                      <a:pt x="56" y="24"/>
                    </a:lnTo>
                    <a:lnTo>
                      <a:pt x="56" y="32"/>
                    </a:lnTo>
                    <a:lnTo>
                      <a:pt x="56" y="32"/>
                    </a:lnTo>
                    <a:lnTo>
                      <a:pt x="56" y="36"/>
                    </a:lnTo>
                    <a:lnTo>
                      <a:pt x="54" y="36"/>
                    </a:lnTo>
                    <a:lnTo>
                      <a:pt x="54" y="36"/>
                    </a:lnTo>
                    <a:lnTo>
                      <a:pt x="50" y="32"/>
                    </a:lnTo>
                    <a:lnTo>
                      <a:pt x="50" y="32"/>
                    </a:lnTo>
                    <a:lnTo>
                      <a:pt x="48" y="34"/>
                    </a:lnTo>
                    <a:lnTo>
                      <a:pt x="48" y="34"/>
                    </a:lnTo>
                    <a:lnTo>
                      <a:pt x="48" y="44"/>
                    </a:lnTo>
                    <a:lnTo>
                      <a:pt x="50" y="52"/>
                    </a:lnTo>
                    <a:lnTo>
                      <a:pt x="50" y="52"/>
                    </a:lnTo>
                    <a:lnTo>
                      <a:pt x="52" y="58"/>
                    </a:lnTo>
                    <a:lnTo>
                      <a:pt x="52" y="58"/>
                    </a:lnTo>
                    <a:lnTo>
                      <a:pt x="48" y="54"/>
                    </a:lnTo>
                    <a:lnTo>
                      <a:pt x="44" y="52"/>
                    </a:lnTo>
                    <a:lnTo>
                      <a:pt x="36" y="50"/>
                    </a:lnTo>
                    <a:lnTo>
                      <a:pt x="26" y="50"/>
                    </a:lnTo>
                    <a:lnTo>
                      <a:pt x="18" y="48"/>
                    </a:lnTo>
                    <a:lnTo>
                      <a:pt x="18" y="48"/>
                    </a:lnTo>
                    <a:lnTo>
                      <a:pt x="14" y="46"/>
                    </a:lnTo>
                    <a:lnTo>
                      <a:pt x="10" y="38"/>
                    </a:lnTo>
                    <a:lnTo>
                      <a:pt x="10" y="38"/>
                    </a:lnTo>
                    <a:lnTo>
                      <a:pt x="8" y="34"/>
                    </a:lnTo>
                    <a:lnTo>
                      <a:pt x="6" y="34"/>
                    </a:lnTo>
                    <a:lnTo>
                      <a:pt x="6" y="34"/>
                    </a:lnTo>
                    <a:lnTo>
                      <a:pt x="6" y="34"/>
                    </a:lnTo>
                    <a:lnTo>
                      <a:pt x="6" y="40"/>
                    </a:lnTo>
                    <a:lnTo>
                      <a:pt x="6" y="44"/>
                    </a:lnTo>
                    <a:lnTo>
                      <a:pt x="6" y="44"/>
                    </a:lnTo>
                    <a:lnTo>
                      <a:pt x="6" y="50"/>
                    </a:lnTo>
                    <a:lnTo>
                      <a:pt x="4" y="52"/>
                    </a:lnTo>
                    <a:lnTo>
                      <a:pt x="4" y="50"/>
                    </a:lnTo>
                    <a:lnTo>
                      <a:pt x="4" y="50"/>
                    </a:lnTo>
                    <a:lnTo>
                      <a:pt x="0" y="40"/>
                    </a:lnTo>
                    <a:lnTo>
                      <a:pt x="0" y="30"/>
                    </a:lnTo>
                    <a:lnTo>
                      <a:pt x="0" y="30"/>
                    </a:lnTo>
                    <a:lnTo>
                      <a:pt x="0" y="16"/>
                    </a:lnTo>
                    <a:lnTo>
                      <a:pt x="2" y="10"/>
                    </a:lnTo>
                    <a:lnTo>
                      <a:pt x="4" y="6"/>
                    </a:lnTo>
                    <a:lnTo>
                      <a:pt x="4" y="6"/>
                    </a:lnTo>
                    <a:lnTo>
                      <a:pt x="6" y="6"/>
                    </a:lnTo>
                    <a:lnTo>
                      <a:pt x="8" y="6"/>
                    </a:lnTo>
                    <a:lnTo>
                      <a:pt x="8" y="16"/>
                    </a:lnTo>
                    <a:lnTo>
                      <a:pt x="8" y="16"/>
                    </a:lnTo>
                    <a:lnTo>
                      <a:pt x="8" y="24"/>
                    </a:lnTo>
                    <a:lnTo>
                      <a:pt x="10" y="28"/>
                    </a:lnTo>
                    <a:lnTo>
                      <a:pt x="14" y="30"/>
                    </a:lnTo>
                    <a:lnTo>
                      <a:pt x="16" y="28"/>
                    </a:lnTo>
                    <a:lnTo>
                      <a:pt x="16" y="28"/>
                    </a:lnTo>
                    <a:lnTo>
                      <a:pt x="20" y="26"/>
                    </a:lnTo>
                    <a:lnTo>
                      <a:pt x="26" y="26"/>
                    </a:lnTo>
                    <a:lnTo>
                      <a:pt x="30" y="28"/>
                    </a:lnTo>
                    <a:lnTo>
                      <a:pt x="32" y="38"/>
                    </a:lnTo>
                    <a:lnTo>
                      <a:pt x="32" y="38"/>
                    </a:lnTo>
                    <a:lnTo>
                      <a:pt x="34" y="40"/>
                    </a:lnTo>
                    <a:lnTo>
                      <a:pt x="36" y="40"/>
                    </a:lnTo>
                    <a:lnTo>
                      <a:pt x="36" y="40"/>
                    </a:lnTo>
                    <a:lnTo>
                      <a:pt x="36" y="36"/>
                    </a:lnTo>
                    <a:lnTo>
                      <a:pt x="36" y="32"/>
                    </a:lnTo>
                    <a:lnTo>
                      <a:pt x="36" y="32"/>
                    </a:lnTo>
                    <a:lnTo>
                      <a:pt x="36" y="22"/>
                    </a:lnTo>
                    <a:lnTo>
                      <a:pt x="34" y="14"/>
                    </a:lnTo>
                    <a:lnTo>
                      <a:pt x="30" y="6"/>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1" name="Freeform 1317">
                <a:extLst>
                  <a:ext uri="{FF2B5EF4-FFF2-40B4-BE49-F238E27FC236}">
                    <a16:creationId xmlns:a16="http://schemas.microsoft.com/office/drawing/2014/main" id="{94E3CFF4-460A-98EE-3442-3ED880C4C1C5}"/>
                  </a:ext>
                </a:extLst>
              </p:cNvPr>
              <p:cNvSpPr>
                <a:spLocks/>
              </p:cNvSpPr>
              <p:nvPr/>
            </p:nvSpPr>
            <p:spPr bwMode="auto">
              <a:xfrm>
                <a:off x="4200" y="2682"/>
                <a:ext cx="68" cy="61"/>
              </a:xfrm>
              <a:custGeom>
                <a:avLst/>
                <a:gdLst>
                  <a:gd name="T0" fmla="*/ 28 w 68"/>
                  <a:gd name="T1" fmla="*/ 57 h 61"/>
                  <a:gd name="T2" fmla="*/ 28 w 68"/>
                  <a:gd name="T3" fmla="*/ 57 h 61"/>
                  <a:gd name="T4" fmla="*/ 28 w 68"/>
                  <a:gd name="T5" fmla="*/ 49 h 61"/>
                  <a:gd name="T6" fmla="*/ 24 w 68"/>
                  <a:gd name="T7" fmla="*/ 45 h 61"/>
                  <a:gd name="T8" fmla="*/ 18 w 68"/>
                  <a:gd name="T9" fmla="*/ 45 h 61"/>
                  <a:gd name="T10" fmla="*/ 18 w 68"/>
                  <a:gd name="T11" fmla="*/ 45 h 61"/>
                  <a:gd name="T12" fmla="*/ 14 w 68"/>
                  <a:gd name="T13" fmla="*/ 41 h 61"/>
                  <a:gd name="T14" fmla="*/ 10 w 68"/>
                  <a:gd name="T15" fmla="*/ 37 h 61"/>
                  <a:gd name="T16" fmla="*/ 10 w 68"/>
                  <a:gd name="T17" fmla="*/ 37 h 61"/>
                  <a:gd name="T18" fmla="*/ 8 w 68"/>
                  <a:gd name="T19" fmla="*/ 33 h 61"/>
                  <a:gd name="T20" fmla="*/ 6 w 68"/>
                  <a:gd name="T21" fmla="*/ 29 h 61"/>
                  <a:gd name="T22" fmla="*/ 6 w 68"/>
                  <a:gd name="T23" fmla="*/ 29 h 61"/>
                  <a:gd name="T24" fmla="*/ 6 w 68"/>
                  <a:gd name="T25" fmla="*/ 15 h 61"/>
                  <a:gd name="T26" fmla="*/ 6 w 68"/>
                  <a:gd name="T27" fmla="*/ 13 h 61"/>
                  <a:gd name="T28" fmla="*/ 2 w 68"/>
                  <a:gd name="T29" fmla="*/ 13 h 61"/>
                  <a:gd name="T30" fmla="*/ 2 w 68"/>
                  <a:gd name="T31" fmla="*/ 13 h 61"/>
                  <a:gd name="T32" fmla="*/ 0 w 68"/>
                  <a:gd name="T33" fmla="*/ 10 h 61"/>
                  <a:gd name="T34" fmla="*/ 0 w 68"/>
                  <a:gd name="T35" fmla="*/ 4 h 61"/>
                  <a:gd name="T36" fmla="*/ 0 w 68"/>
                  <a:gd name="T37" fmla="*/ 4 h 61"/>
                  <a:gd name="T38" fmla="*/ 2 w 68"/>
                  <a:gd name="T39" fmla="*/ 0 h 61"/>
                  <a:gd name="T40" fmla="*/ 4 w 68"/>
                  <a:gd name="T41" fmla="*/ 0 h 61"/>
                  <a:gd name="T42" fmla="*/ 4 w 68"/>
                  <a:gd name="T43" fmla="*/ 0 h 61"/>
                  <a:gd name="T44" fmla="*/ 12 w 68"/>
                  <a:gd name="T45" fmla="*/ 6 h 61"/>
                  <a:gd name="T46" fmla="*/ 14 w 68"/>
                  <a:gd name="T47" fmla="*/ 8 h 61"/>
                  <a:gd name="T48" fmla="*/ 18 w 68"/>
                  <a:gd name="T49" fmla="*/ 8 h 61"/>
                  <a:gd name="T50" fmla="*/ 18 w 68"/>
                  <a:gd name="T51" fmla="*/ 8 h 61"/>
                  <a:gd name="T52" fmla="*/ 22 w 68"/>
                  <a:gd name="T53" fmla="*/ 8 h 61"/>
                  <a:gd name="T54" fmla="*/ 24 w 68"/>
                  <a:gd name="T55" fmla="*/ 10 h 61"/>
                  <a:gd name="T56" fmla="*/ 24 w 68"/>
                  <a:gd name="T57" fmla="*/ 10 h 61"/>
                  <a:gd name="T58" fmla="*/ 32 w 68"/>
                  <a:gd name="T59" fmla="*/ 19 h 61"/>
                  <a:gd name="T60" fmla="*/ 34 w 68"/>
                  <a:gd name="T61" fmla="*/ 21 h 61"/>
                  <a:gd name="T62" fmla="*/ 38 w 68"/>
                  <a:gd name="T63" fmla="*/ 21 h 61"/>
                  <a:gd name="T64" fmla="*/ 42 w 68"/>
                  <a:gd name="T65" fmla="*/ 19 h 61"/>
                  <a:gd name="T66" fmla="*/ 46 w 68"/>
                  <a:gd name="T67" fmla="*/ 17 h 61"/>
                  <a:gd name="T68" fmla="*/ 52 w 68"/>
                  <a:gd name="T69" fmla="*/ 6 h 61"/>
                  <a:gd name="T70" fmla="*/ 52 w 68"/>
                  <a:gd name="T71" fmla="*/ 6 h 61"/>
                  <a:gd name="T72" fmla="*/ 54 w 68"/>
                  <a:gd name="T73" fmla="*/ 6 h 61"/>
                  <a:gd name="T74" fmla="*/ 56 w 68"/>
                  <a:gd name="T75" fmla="*/ 6 h 61"/>
                  <a:gd name="T76" fmla="*/ 62 w 68"/>
                  <a:gd name="T77" fmla="*/ 13 h 61"/>
                  <a:gd name="T78" fmla="*/ 64 w 68"/>
                  <a:gd name="T79" fmla="*/ 23 h 61"/>
                  <a:gd name="T80" fmla="*/ 66 w 68"/>
                  <a:gd name="T81" fmla="*/ 33 h 61"/>
                  <a:gd name="T82" fmla="*/ 66 w 68"/>
                  <a:gd name="T83" fmla="*/ 33 h 61"/>
                  <a:gd name="T84" fmla="*/ 64 w 68"/>
                  <a:gd name="T85" fmla="*/ 37 h 61"/>
                  <a:gd name="T86" fmla="*/ 66 w 68"/>
                  <a:gd name="T87" fmla="*/ 41 h 61"/>
                  <a:gd name="T88" fmla="*/ 66 w 68"/>
                  <a:gd name="T89" fmla="*/ 43 h 61"/>
                  <a:gd name="T90" fmla="*/ 68 w 68"/>
                  <a:gd name="T91" fmla="*/ 47 h 61"/>
                  <a:gd name="T92" fmla="*/ 68 w 68"/>
                  <a:gd name="T93" fmla="*/ 47 h 61"/>
                  <a:gd name="T94" fmla="*/ 62 w 68"/>
                  <a:gd name="T95" fmla="*/ 45 h 61"/>
                  <a:gd name="T96" fmla="*/ 58 w 68"/>
                  <a:gd name="T97" fmla="*/ 43 h 61"/>
                  <a:gd name="T98" fmla="*/ 50 w 68"/>
                  <a:gd name="T99" fmla="*/ 33 h 61"/>
                  <a:gd name="T100" fmla="*/ 50 w 68"/>
                  <a:gd name="T101" fmla="*/ 33 h 61"/>
                  <a:gd name="T102" fmla="*/ 44 w 68"/>
                  <a:gd name="T103" fmla="*/ 29 h 61"/>
                  <a:gd name="T104" fmla="*/ 42 w 68"/>
                  <a:gd name="T105" fmla="*/ 29 h 61"/>
                  <a:gd name="T106" fmla="*/ 40 w 68"/>
                  <a:gd name="T107" fmla="*/ 31 h 61"/>
                  <a:gd name="T108" fmla="*/ 38 w 68"/>
                  <a:gd name="T109" fmla="*/ 37 h 61"/>
                  <a:gd name="T110" fmla="*/ 36 w 68"/>
                  <a:gd name="T111" fmla="*/ 53 h 61"/>
                  <a:gd name="T112" fmla="*/ 36 w 68"/>
                  <a:gd name="T113" fmla="*/ 53 h 61"/>
                  <a:gd name="T114" fmla="*/ 34 w 68"/>
                  <a:gd name="T115" fmla="*/ 59 h 61"/>
                  <a:gd name="T116" fmla="*/ 34 w 68"/>
                  <a:gd name="T117" fmla="*/ 61 h 61"/>
                  <a:gd name="T118" fmla="*/ 32 w 68"/>
                  <a:gd name="T119" fmla="*/ 59 h 61"/>
                  <a:gd name="T120" fmla="*/ 28 w 68"/>
                  <a:gd name="T121" fmla="*/ 57 h 61"/>
                  <a:gd name="T122" fmla="*/ 28 w 68"/>
                  <a:gd name="T123" fmla="*/ 5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1">
                    <a:moveTo>
                      <a:pt x="28" y="57"/>
                    </a:moveTo>
                    <a:lnTo>
                      <a:pt x="28" y="57"/>
                    </a:lnTo>
                    <a:lnTo>
                      <a:pt x="28" y="49"/>
                    </a:lnTo>
                    <a:lnTo>
                      <a:pt x="24" y="45"/>
                    </a:lnTo>
                    <a:lnTo>
                      <a:pt x="18" y="45"/>
                    </a:lnTo>
                    <a:lnTo>
                      <a:pt x="18" y="45"/>
                    </a:lnTo>
                    <a:lnTo>
                      <a:pt x="14" y="41"/>
                    </a:lnTo>
                    <a:lnTo>
                      <a:pt x="10" y="37"/>
                    </a:lnTo>
                    <a:lnTo>
                      <a:pt x="10" y="37"/>
                    </a:lnTo>
                    <a:lnTo>
                      <a:pt x="8" y="33"/>
                    </a:lnTo>
                    <a:lnTo>
                      <a:pt x="6" y="29"/>
                    </a:lnTo>
                    <a:lnTo>
                      <a:pt x="6" y="29"/>
                    </a:lnTo>
                    <a:lnTo>
                      <a:pt x="6" y="15"/>
                    </a:lnTo>
                    <a:lnTo>
                      <a:pt x="6" y="13"/>
                    </a:lnTo>
                    <a:lnTo>
                      <a:pt x="2" y="13"/>
                    </a:lnTo>
                    <a:lnTo>
                      <a:pt x="2" y="13"/>
                    </a:lnTo>
                    <a:lnTo>
                      <a:pt x="0" y="10"/>
                    </a:lnTo>
                    <a:lnTo>
                      <a:pt x="0" y="4"/>
                    </a:lnTo>
                    <a:lnTo>
                      <a:pt x="0" y="4"/>
                    </a:lnTo>
                    <a:lnTo>
                      <a:pt x="2" y="0"/>
                    </a:lnTo>
                    <a:lnTo>
                      <a:pt x="4" y="0"/>
                    </a:lnTo>
                    <a:lnTo>
                      <a:pt x="4" y="0"/>
                    </a:lnTo>
                    <a:lnTo>
                      <a:pt x="12" y="6"/>
                    </a:lnTo>
                    <a:lnTo>
                      <a:pt x="14" y="8"/>
                    </a:lnTo>
                    <a:lnTo>
                      <a:pt x="18" y="8"/>
                    </a:lnTo>
                    <a:lnTo>
                      <a:pt x="18" y="8"/>
                    </a:lnTo>
                    <a:lnTo>
                      <a:pt x="22" y="8"/>
                    </a:lnTo>
                    <a:lnTo>
                      <a:pt x="24" y="10"/>
                    </a:lnTo>
                    <a:lnTo>
                      <a:pt x="24" y="10"/>
                    </a:lnTo>
                    <a:lnTo>
                      <a:pt x="32" y="19"/>
                    </a:lnTo>
                    <a:lnTo>
                      <a:pt x="34" y="21"/>
                    </a:lnTo>
                    <a:lnTo>
                      <a:pt x="38" y="21"/>
                    </a:lnTo>
                    <a:lnTo>
                      <a:pt x="42" y="19"/>
                    </a:lnTo>
                    <a:lnTo>
                      <a:pt x="46" y="17"/>
                    </a:lnTo>
                    <a:lnTo>
                      <a:pt x="52" y="6"/>
                    </a:lnTo>
                    <a:lnTo>
                      <a:pt x="52" y="6"/>
                    </a:lnTo>
                    <a:lnTo>
                      <a:pt x="54" y="6"/>
                    </a:lnTo>
                    <a:lnTo>
                      <a:pt x="56" y="6"/>
                    </a:lnTo>
                    <a:lnTo>
                      <a:pt x="62" y="13"/>
                    </a:lnTo>
                    <a:lnTo>
                      <a:pt x="64" y="23"/>
                    </a:lnTo>
                    <a:lnTo>
                      <a:pt x="66" y="33"/>
                    </a:lnTo>
                    <a:lnTo>
                      <a:pt x="66" y="33"/>
                    </a:lnTo>
                    <a:lnTo>
                      <a:pt x="64" y="37"/>
                    </a:lnTo>
                    <a:lnTo>
                      <a:pt x="66" y="41"/>
                    </a:lnTo>
                    <a:lnTo>
                      <a:pt x="66" y="43"/>
                    </a:lnTo>
                    <a:lnTo>
                      <a:pt x="68" y="47"/>
                    </a:lnTo>
                    <a:lnTo>
                      <a:pt x="68" y="47"/>
                    </a:lnTo>
                    <a:lnTo>
                      <a:pt x="62" y="45"/>
                    </a:lnTo>
                    <a:lnTo>
                      <a:pt x="58" y="43"/>
                    </a:lnTo>
                    <a:lnTo>
                      <a:pt x="50" y="33"/>
                    </a:lnTo>
                    <a:lnTo>
                      <a:pt x="50" y="33"/>
                    </a:lnTo>
                    <a:lnTo>
                      <a:pt x="44" y="29"/>
                    </a:lnTo>
                    <a:lnTo>
                      <a:pt x="42" y="29"/>
                    </a:lnTo>
                    <a:lnTo>
                      <a:pt x="40" y="31"/>
                    </a:lnTo>
                    <a:lnTo>
                      <a:pt x="38" y="37"/>
                    </a:lnTo>
                    <a:lnTo>
                      <a:pt x="36" y="53"/>
                    </a:lnTo>
                    <a:lnTo>
                      <a:pt x="36" y="53"/>
                    </a:lnTo>
                    <a:lnTo>
                      <a:pt x="34" y="59"/>
                    </a:lnTo>
                    <a:lnTo>
                      <a:pt x="34" y="61"/>
                    </a:lnTo>
                    <a:lnTo>
                      <a:pt x="32" y="59"/>
                    </a:lnTo>
                    <a:lnTo>
                      <a:pt x="28" y="57"/>
                    </a:lnTo>
                    <a:lnTo>
                      <a:pt x="2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2" name="Freeform 1318">
                <a:extLst>
                  <a:ext uri="{FF2B5EF4-FFF2-40B4-BE49-F238E27FC236}">
                    <a16:creationId xmlns:a16="http://schemas.microsoft.com/office/drawing/2014/main" id="{0CC7DFF5-118B-1723-DF3C-3C303ECD0DE2}"/>
                  </a:ext>
                </a:extLst>
              </p:cNvPr>
              <p:cNvSpPr>
                <a:spLocks/>
              </p:cNvSpPr>
              <p:nvPr/>
            </p:nvSpPr>
            <p:spPr bwMode="auto">
              <a:xfrm>
                <a:off x="2994" y="1876"/>
                <a:ext cx="56" cy="62"/>
              </a:xfrm>
              <a:custGeom>
                <a:avLst/>
                <a:gdLst>
                  <a:gd name="T0" fmla="*/ 28 w 56"/>
                  <a:gd name="T1" fmla="*/ 4 h 62"/>
                  <a:gd name="T2" fmla="*/ 34 w 56"/>
                  <a:gd name="T3" fmla="*/ 0 h 62"/>
                  <a:gd name="T4" fmla="*/ 38 w 56"/>
                  <a:gd name="T5" fmla="*/ 6 h 62"/>
                  <a:gd name="T6" fmla="*/ 40 w 56"/>
                  <a:gd name="T7" fmla="*/ 12 h 62"/>
                  <a:gd name="T8" fmla="*/ 46 w 56"/>
                  <a:gd name="T9" fmla="*/ 18 h 62"/>
                  <a:gd name="T10" fmla="*/ 50 w 56"/>
                  <a:gd name="T11" fmla="*/ 22 h 62"/>
                  <a:gd name="T12" fmla="*/ 52 w 56"/>
                  <a:gd name="T13" fmla="*/ 22 h 62"/>
                  <a:gd name="T14" fmla="*/ 52 w 56"/>
                  <a:gd name="T15" fmla="*/ 18 h 62"/>
                  <a:gd name="T16" fmla="*/ 52 w 56"/>
                  <a:gd name="T17" fmla="*/ 10 h 62"/>
                  <a:gd name="T18" fmla="*/ 54 w 56"/>
                  <a:gd name="T19" fmla="*/ 10 h 62"/>
                  <a:gd name="T20" fmla="*/ 56 w 56"/>
                  <a:gd name="T21" fmla="*/ 12 h 62"/>
                  <a:gd name="T22" fmla="*/ 56 w 56"/>
                  <a:gd name="T23" fmla="*/ 24 h 62"/>
                  <a:gd name="T24" fmla="*/ 56 w 56"/>
                  <a:gd name="T25" fmla="*/ 38 h 62"/>
                  <a:gd name="T26" fmla="*/ 54 w 56"/>
                  <a:gd name="T27" fmla="*/ 40 h 62"/>
                  <a:gd name="T28" fmla="*/ 52 w 56"/>
                  <a:gd name="T29" fmla="*/ 38 h 62"/>
                  <a:gd name="T30" fmla="*/ 46 w 56"/>
                  <a:gd name="T31" fmla="*/ 38 h 62"/>
                  <a:gd name="T32" fmla="*/ 48 w 56"/>
                  <a:gd name="T33" fmla="*/ 44 h 62"/>
                  <a:gd name="T34" fmla="*/ 50 w 56"/>
                  <a:gd name="T35" fmla="*/ 50 h 62"/>
                  <a:gd name="T36" fmla="*/ 52 w 56"/>
                  <a:gd name="T37" fmla="*/ 62 h 62"/>
                  <a:gd name="T38" fmla="*/ 52 w 56"/>
                  <a:gd name="T39" fmla="*/ 62 h 62"/>
                  <a:gd name="T40" fmla="*/ 48 w 56"/>
                  <a:gd name="T41" fmla="*/ 56 h 62"/>
                  <a:gd name="T42" fmla="*/ 46 w 56"/>
                  <a:gd name="T43" fmla="*/ 50 h 62"/>
                  <a:gd name="T44" fmla="*/ 42 w 56"/>
                  <a:gd name="T45" fmla="*/ 48 h 62"/>
                  <a:gd name="T46" fmla="*/ 36 w 56"/>
                  <a:gd name="T47" fmla="*/ 50 h 62"/>
                  <a:gd name="T48" fmla="*/ 32 w 56"/>
                  <a:gd name="T49" fmla="*/ 52 h 62"/>
                  <a:gd name="T50" fmla="*/ 20 w 56"/>
                  <a:gd name="T51" fmla="*/ 52 h 62"/>
                  <a:gd name="T52" fmla="*/ 10 w 56"/>
                  <a:gd name="T53" fmla="*/ 38 h 62"/>
                  <a:gd name="T54" fmla="*/ 8 w 56"/>
                  <a:gd name="T55" fmla="*/ 36 h 62"/>
                  <a:gd name="T56" fmla="*/ 6 w 56"/>
                  <a:gd name="T57" fmla="*/ 38 h 62"/>
                  <a:gd name="T58" fmla="*/ 6 w 56"/>
                  <a:gd name="T59" fmla="*/ 44 h 62"/>
                  <a:gd name="T60" fmla="*/ 8 w 56"/>
                  <a:gd name="T61" fmla="*/ 48 h 62"/>
                  <a:gd name="T62" fmla="*/ 6 w 56"/>
                  <a:gd name="T63" fmla="*/ 52 h 62"/>
                  <a:gd name="T64" fmla="*/ 4 w 56"/>
                  <a:gd name="T65" fmla="*/ 48 h 62"/>
                  <a:gd name="T66" fmla="*/ 2 w 56"/>
                  <a:gd name="T67" fmla="*/ 42 h 62"/>
                  <a:gd name="T68" fmla="*/ 0 w 56"/>
                  <a:gd name="T69" fmla="*/ 38 h 62"/>
                  <a:gd name="T70" fmla="*/ 2 w 56"/>
                  <a:gd name="T71" fmla="*/ 34 h 62"/>
                  <a:gd name="T72" fmla="*/ 2 w 56"/>
                  <a:gd name="T73" fmla="*/ 24 h 62"/>
                  <a:gd name="T74" fmla="*/ 2 w 56"/>
                  <a:gd name="T75" fmla="*/ 20 h 62"/>
                  <a:gd name="T76" fmla="*/ 4 w 56"/>
                  <a:gd name="T77" fmla="*/ 12 h 62"/>
                  <a:gd name="T78" fmla="*/ 6 w 56"/>
                  <a:gd name="T79" fmla="*/ 8 h 62"/>
                  <a:gd name="T80" fmla="*/ 8 w 56"/>
                  <a:gd name="T81" fmla="*/ 12 h 62"/>
                  <a:gd name="T82" fmla="*/ 16 w 56"/>
                  <a:gd name="T83" fmla="*/ 26 h 62"/>
                  <a:gd name="T84" fmla="*/ 18 w 56"/>
                  <a:gd name="T85" fmla="*/ 22 h 62"/>
                  <a:gd name="T86" fmla="*/ 22 w 56"/>
                  <a:gd name="T87" fmla="*/ 30 h 62"/>
                  <a:gd name="T88" fmla="*/ 30 w 56"/>
                  <a:gd name="T89" fmla="*/ 30 h 62"/>
                  <a:gd name="T90" fmla="*/ 34 w 56"/>
                  <a:gd name="T91" fmla="*/ 34 h 62"/>
                  <a:gd name="T92" fmla="*/ 34 w 56"/>
                  <a:gd name="T93" fmla="*/ 40 h 62"/>
                  <a:gd name="T94" fmla="*/ 38 w 56"/>
                  <a:gd name="T95" fmla="*/ 42 h 62"/>
                  <a:gd name="T96" fmla="*/ 38 w 56"/>
                  <a:gd name="T97" fmla="*/ 38 h 62"/>
                  <a:gd name="T98" fmla="*/ 38 w 56"/>
                  <a:gd name="T99" fmla="*/ 34 h 62"/>
                  <a:gd name="T100" fmla="*/ 34 w 56"/>
                  <a:gd name="T101" fmla="*/ 18 h 62"/>
                  <a:gd name="T102" fmla="*/ 28 w 56"/>
                  <a:gd name="T103"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62">
                    <a:moveTo>
                      <a:pt x="28" y="4"/>
                    </a:moveTo>
                    <a:lnTo>
                      <a:pt x="28" y="4"/>
                    </a:lnTo>
                    <a:lnTo>
                      <a:pt x="32" y="2"/>
                    </a:lnTo>
                    <a:lnTo>
                      <a:pt x="34" y="0"/>
                    </a:lnTo>
                    <a:lnTo>
                      <a:pt x="36" y="2"/>
                    </a:lnTo>
                    <a:lnTo>
                      <a:pt x="38" y="6"/>
                    </a:lnTo>
                    <a:lnTo>
                      <a:pt x="38" y="6"/>
                    </a:lnTo>
                    <a:lnTo>
                      <a:pt x="40" y="12"/>
                    </a:lnTo>
                    <a:lnTo>
                      <a:pt x="44" y="14"/>
                    </a:lnTo>
                    <a:lnTo>
                      <a:pt x="46" y="18"/>
                    </a:lnTo>
                    <a:lnTo>
                      <a:pt x="50" y="22"/>
                    </a:lnTo>
                    <a:lnTo>
                      <a:pt x="50" y="22"/>
                    </a:lnTo>
                    <a:lnTo>
                      <a:pt x="52" y="24"/>
                    </a:lnTo>
                    <a:lnTo>
                      <a:pt x="52" y="22"/>
                    </a:lnTo>
                    <a:lnTo>
                      <a:pt x="52" y="18"/>
                    </a:lnTo>
                    <a:lnTo>
                      <a:pt x="52" y="18"/>
                    </a:lnTo>
                    <a:lnTo>
                      <a:pt x="50" y="14"/>
                    </a:lnTo>
                    <a:lnTo>
                      <a:pt x="52" y="10"/>
                    </a:lnTo>
                    <a:lnTo>
                      <a:pt x="52" y="10"/>
                    </a:lnTo>
                    <a:lnTo>
                      <a:pt x="54" y="10"/>
                    </a:lnTo>
                    <a:lnTo>
                      <a:pt x="56" y="12"/>
                    </a:lnTo>
                    <a:lnTo>
                      <a:pt x="56" y="12"/>
                    </a:lnTo>
                    <a:lnTo>
                      <a:pt x="56" y="18"/>
                    </a:lnTo>
                    <a:lnTo>
                      <a:pt x="56" y="24"/>
                    </a:lnTo>
                    <a:lnTo>
                      <a:pt x="56" y="32"/>
                    </a:lnTo>
                    <a:lnTo>
                      <a:pt x="56" y="38"/>
                    </a:lnTo>
                    <a:lnTo>
                      <a:pt x="56" y="38"/>
                    </a:lnTo>
                    <a:lnTo>
                      <a:pt x="54" y="40"/>
                    </a:lnTo>
                    <a:lnTo>
                      <a:pt x="52" y="38"/>
                    </a:lnTo>
                    <a:lnTo>
                      <a:pt x="52" y="38"/>
                    </a:lnTo>
                    <a:lnTo>
                      <a:pt x="50" y="36"/>
                    </a:lnTo>
                    <a:lnTo>
                      <a:pt x="46" y="38"/>
                    </a:lnTo>
                    <a:lnTo>
                      <a:pt x="46" y="38"/>
                    </a:lnTo>
                    <a:lnTo>
                      <a:pt x="48" y="44"/>
                    </a:lnTo>
                    <a:lnTo>
                      <a:pt x="50" y="50"/>
                    </a:lnTo>
                    <a:lnTo>
                      <a:pt x="50" y="50"/>
                    </a:lnTo>
                    <a:lnTo>
                      <a:pt x="52" y="54"/>
                    </a:lnTo>
                    <a:lnTo>
                      <a:pt x="52" y="62"/>
                    </a:lnTo>
                    <a:lnTo>
                      <a:pt x="52" y="62"/>
                    </a:lnTo>
                    <a:lnTo>
                      <a:pt x="52" y="62"/>
                    </a:lnTo>
                    <a:lnTo>
                      <a:pt x="50" y="60"/>
                    </a:lnTo>
                    <a:lnTo>
                      <a:pt x="48" y="56"/>
                    </a:lnTo>
                    <a:lnTo>
                      <a:pt x="48" y="56"/>
                    </a:lnTo>
                    <a:lnTo>
                      <a:pt x="46" y="50"/>
                    </a:lnTo>
                    <a:lnTo>
                      <a:pt x="44" y="48"/>
                    </a:lnTo>
                    <a:lnTo>
                      <a:pt x="42" y="48"/>
                    </a:lnTo>
                    <a:lnTo>
                      <a:pt x="40" y="48"/>
                    </a:lnTo>
                    <a:lnTo>
                      <a:pt x="36" y="50"/>
                    </a:lnTo>
                    <a:lnTo>
                      <a:pt x="32" y="52"/>
                    </a:lnTo>
                    <a:lnTo>
                      <a:pt x="32" y="52"/>
                    </a:lnTo>
                    <a:lnTo>
                      <a:pt x="26" y="52"/>
                    </a:lnTo>
                    <a:lnTo>
                      <a:pt x="20" y="52"/>
                    </a:lnTo>
                    <a:lnTo>
                      <a:pt x="16" y="48"/>
                    </a:lnTo>
                    <a:lnTo>
                      <a:pt x="10" y="38"/>
                    </a:lnTo>
                    <a:lnTo>
                      <a:pt x="10" y="38"/>
                    </a:lnTo>
                    <a:lnTo>
                      <a:pt x="8" y="36"/>
                    </a:lnTo>
                    <a:lnTo>
                      <a:pt x="6" y="38"/>
                    </a:lnTo>
                    <a:lnTo>
                      <a:pt x="6" y="38"/>
                    </a:lnTo>
                    <a:lnTo>
                      <a:pt x="6" y="40"/>
                    </a:lnTo>
                    <a:lnTo>
                      <a:pt x="6" y="44"/>
                    </a:lnTo>
                    <a:lnTo>
                      <a:pt x="6" y="44"/>
                    </a:lnTo>
                    <a:lnTo>
                      <a:pt x="8" y="48"/>
                    </a:lnTo>
                    <a:lnTo>
                      <a:pt x="6" y="52"/>
                    </a:lnTo>
                    <a:lnTo>
                      <a:pt x="6" y="52"/>
                    </a:lnTo>
                    <a:lnTo>
                      <a:pt x="4" y="52"/>
                    </a:lnTo>
                    <a:lnTo>
                      <a:pt x="4" y="48"/>
                    </a:lnTo>
                    <a:lnTo>
                      <a:pt x="2" y="44"/>
                    </a:lnTo>
                    <a:lnTo>
                      <a:pt x="2" y="42"/>
                    </a:lnTo>
                    <a:lnTo>
                      <a:pt x="2" y="42"/>
                    </a:lnTo>
                    <a:lnTo>
                      <a:pt x="0" y="38"/>
                    </a:lnTo>
                    <a:lnTo>
                      <a:pt x="2" y="34"/>
                    </a:lnTo>
                    <a:lnTo>
                      <a:pt x="2" y="34"/>
                    </a:lnTo>
                    <a:lnTo>
                      <a:pt x="4" y="30"/>
                    </a:lnTo>
                    <a:lnTo>
                      <a:pt x="2" y="24"/>
                    </a:lnTo>
                    <a:lnTo>
                      <a:pt x="2" y="24"/>
                    </a:lnTo>
                    <a:lnTo>
                      <a:pt x="2" y="20"/>
                    </a:lnTo>
                    <a:lnTo>
                      <a:pt x="2" y="16"/>
                    </a:lnTo>
                    <a:lnTo>
                      <a:pt x="4" y="12"/>
                    </a:lnTo>
                    <a:lnTo>
                      <a:pt x="4" y="12"/>
                    </a:lnTo>
                    <a:lnTo>
                      <a:pt x="6" y="8"/>
                    </a:lnTo>
                    <a:lnTo>
                      <a:pt x="8" y="12"/>
                    </a:lnTo>
                    <a:lnTo>
                      <a:pt x="8" y="12"/>
                    </a:lnTo>
                    <a:lnTo>
                      <a:pt x="12" y="24"/>
                    </a:lnTo>
                    <a:lnTo>
                      <a:pt x="16" y="26"/>
                    </a:lnTo>
                    <a:lnTo>
                      <a:pt x="18" y="22"/>
                    </a:lnTo>
                    <a:lnTo>
                      <a:pt x="18" y="22"/>
                    </a:lnTo>
                    <a:lnTo>
                      <a:pt x="20" y="28"/>
                    </a:lnTo>
                    <a:lnTo>
                      <a:pt x="22" y="30"/>
                    </a:lnTo>
                    <a:lnTo>
                      <a:pt x="26" y="30"/>
                    </a:lnTo>
                    <a:lnTo>
                      <a:pt x="30" y="30"/>
                    </a:lnTo>
                    <a:lnTo>
                      <a:pt x="32" y="32"/>
                    </a:lnTo>
                    <a:lnTo>
                      <a:pt x="34" y="34"/>
                    </a:lnTo>
                    <a:lnTo>
                      <a:pt x="34" y="40"/>
                    </a:lnTo>
                    <a:lnTo>
                      <a:pt x="34" y="40"/>
                    </a:lnTo>
                    <a:lnTo>
                      <a:pt x="36" y="42"/>
                    </a:lnTo>
                    <a:lnTo>
                      <a:pt x="38" y="42"/>
                    </a:lnTo>
                    <a:lnTo>
                      <a:pt x="38" y="42"/>
                    </a:lnTo>
                    <a:lnTo>
                      <a:pt x="38" y="38"/>
                    </a:lnTo>
                    <a:lnTo>
                      <a:pt x="38" y="34"/>
                    </a:lnTo>
                    <a:lnTo>
                      <a:pt x="38" y="34"/>
                    </a:lnTo>
                    <a:lnTo>
                      <a:pt x="36" y="24"/>
                    </a:lnTo>
                    <a:lnTo>
                      <a:pt x="34" y="18"/>
                    </a:lnTo>
                    <a:lnTo>
                      <a:pt x="28" y="4"/>
                    </a:lnTo>
                    <a:lnTo>
                      <a:pt x="2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3" name="Freeform 1319">
                <a:extLst>
                  <a:ext uri="{FF2B5EF4-FFF2-40B4-BE49-F238E27FC236}">
                    <a16:creationId xmlns:a16="http://schemas.microsoft.com/office/drawing/2014/main" id="{00B0502E-E4C6-769A-AD6D-224E10EF9875}"/>
                  </a:ext>
                </a:extLst>
              </p:cNvPr>
              <p:cNvSpPr>
                <a:spLocks/>
              </p:cNvSpPr>
              <p:nvPr/>
            </p:nvSpPr>
            <p:spPr bwMode="auto">
              <a:xfrm>
                <a:off x="2116" y="1866"/>
                <a:ext cx="80" cy="78"/>
              </a:xfrm>
              <a:custGeom>
                <a:avLst/>
                <a:gdLst>
                  <a:gd name="T0" fmla="*/ 36 w 80"/>
                  <a:gd name="T1" fmla="*/ 20 h 78"/>
                  <a:gd name="T2" fmla="*/ 34 w 80"/>
                  <a:gd name="T3" fmla="*/ 22 h 78"/>
                  <a:gd name="T4" fmla="*/ 34 w 80"/>
                  <a:gd name="T5" fmla="*/ 28 h 78"/>
                  <a:gd name="T6" fmla="*/ 32 w 80"/>
                  <a:gd name="T7" fmla="*/ 36 h 78"/>
                  <a:gd name="T8" fmla="*/ 30 w 80"/>
                  <a:gd name="T9" fmla="*/ 38 h 78"/>
                  <a:gd name="T10" fmla="*/ 28 w 80"/>
                  <a:gd name="T11" fmla="*/ 42 h 78"/>
                  <a:gd name="T12" fmla="*/ 28 w 80"/>
                  <a:gd name="T13" fmla="*/ 44 h 78"/>
                  <a:gd name="T14" fmla="*/ 38 w 80"/>
                  <a:gd name="T15" fmla="*/ 60 h 78"/>
                  <a:gd name="T16" fmla="*/ 40 w 80"/>
                  <a:gd name="T17" fmla="*/ 64 h 78"/>
                  <a:gd name="T18" fmla="*/ 46 w 80"/>
                  <a:gd name="T19" fmla="*/ 60 h 78"/>
                  <a:gd name="T20" fmla="*/ 58 w 80"/>
                  <a:gd name="T21" fmla="*/ 62 h 78"/>
                  <a:gd name="T22" fmla="*/ 64 w 80"/>
                  <a:gd name="T23" fmla="*/ 62 h 78"/>
                  <a:gd name="T24" fmla="*/ 72 w 80"/>
                  <a:gd name="T25" fmla="*/ 58 h 78"/>
                  <a:gd name="T26" fmla="*/ 74 w 80"/>
                  <a:gd name="T27" fmla="*/ 58 h 78"/>
                  <a:gd name="T28" fmla="*/ 78 w 80"/>
                  <a:gd name="T29" fmla="*/ 60 h 78"/>
                  <a:gd name="T30" fmla="*/ 80 w 80"/>
                  <a:gd name="T31" fmla="*/ 64 h 78"/>
                  <a:gd name="T32" fmla="*/ 76 w 80"/>
                  <a:gd name="T33" fmla="*/ 76 h 78"/>
                  <a:gd name="T34" fmla="*/ 72 w 80"/>
                  <a:gd name="T35" fmla="*/ 70 h 78"/>
                  <a:gd name="T36" fmla="*/ 70 w 80"/>
                  <a:gd name="T37" fmla="*/ 72 h 78"/>
                  <a:gd name="T38" fmla="*/ 66 w 80"/>
                  <a:gd name="T39" fmla="*/ 76 h 78"/>
                  <a:gd name="T40" fmla="*/ 64 w 80"/>
                  <a:gd name="T41" fmla="*/ 68 h 78"/>
                  <a:gd name="T42" fmla="*/ 58 w 80"/>
                  <a:gd name="T43" fmla="*/ 64 h 78"/>
                  <a:gd name="T44" fmla="*/ 54 w 80"/>
                  <a:gd name="T45" fmla="*/ 68 h 78"/>
                  <a:gd name="T46" fmla="*/ 52 w 80"/>
                  <a:gd name="T47" fmla="*/ 72 h 78"/>
                  <a:gd name="T48" fmla="*/ 44 w 80"/>
                  <a:gd name="T49" fmla="*/ 70 h 78"/>
                  <a:gd name="T50" fmla="*/ 26 w 80"/>
                  <a:gd name="T51" fmla="*/ 78 h 78"/>
                  <a:gd name="T52" fmla="*/ 24 w 80"/>
                  <a:gd name="T53" fmla="*/ 76 h 78"/>
                  <a:gd name="T54" fmla="*/ 20 w 80"/>
                  <a:gd name="T55" fmla="*/ 72 h 78"/>
                  <a:gd name="T56" fmla="*/ 8 w 80"/>
                  <a:gd name="T57" fmla="*/ 70 h 78"/>
                  <a:gd name="T58" fmla="*/ 4 w 80"/>
                  <a:gd name="T59" fmla="*/ 72 h 78"/>
                  <a:gd name="T60" fmla="*/ 0 w 80"/>
                  <a:gd name="T61" fmla="*/ 68 h 78"/>
                  <a:gd name="T62" fmla="*/ 2 w 80"/>
                  <a:gd name="T63" fmla="*/ 60 h 78"/>
                  <a:gd name="T64" fmla="*/ 12 w 80"/>
                  <a:gd name="T65" fmla="*/ 60 h 78"/>
                  <a:gd name="T66" fmla="*/ 20 w 80"/>
                  <a:gd name="T67" fmla="*/ 62 h 78"/>
                  <a:gd name="T68" fmla="*/ 16 w 80"/>
                  <a:gd name="T69" fmla="*/ 56 h 78"/>
                  <a:gd name="T70" fmla="*/ 16 w 80"/>
                  <a:gd name="T71" fmla="*/ 48 h 78"/>
                  <a:gd name="T72" fmla="*/ 18 w 80"/>
                  <a:gd name="T73" fmla="*/ 42 h 78"/>
                  <a:gd name="T74" fmla="*/ 18 w 80"/>
                  <a:gd name="T75" fmla="*/ 34 h 78"/>
                  <a:gd name="T76" fmla="*/ 14 w 80"/>
                  <a:gd name="T77" fmla="*/ 34 h 78"/>
                  <a:gd name="T78" fmla="*/ 10 w 80"/>
                  <a:gd name="T79" fmla="*/ 36 h 78"/>
                  <a:gd name="T80" fmla="*/ 8 w 80"/>
                  <a:gd name="T81" fmla="*/ 34 h 78"/>
                  <a:gd name="T82" fmla="*/ 6 w 80"/>
                  <a:gd name="T83" fmla="*/ 32 h 78"/>
                  <a:gd name="T84" fmla="*/ 6 w 80"/>
                  <a:gd name="T85" fmla="*/ 26 h 78"/>
                  <a:gd name="T86" fmla="*/ 6 w 80"/>
                  <a:gd name="T87" fmla="*/ 24 h 78"/>
                  <a:gd name="T88" fmla="*/ 12 w 80"/>
                  <a:gd name="T89" fmla="*/ 14 h 78"/>
                  <a:gd name="T90" fmla="*/ 16 w 80"/>
                  <a:gd name="T91" fmla="*/ 16 h 78"/>
                  <a:gd name="T92" fmla="*/ 22 w 80"/>
                  <a:gd name="T93" fmla="*/ 30 h 78"/>
                  <a:gd name="T94" fmla="*/ 24 w 80"/>
                  <a:gd name="T95" fmla="*/ 30 h 78"/>
                  <a:gd name="T96" fmla="*/ 26 w 80"/>
                  <a:gd name="T97" fmla="*/ 30 h 78"/>
                  <a:gd name="T98" fmla="*/ 24 w 80"/>
                  <a:gd name="T99" fmla="*/ 18 h 78"/>
                  <a:gd name="T100" fmla="*/ 22 w 80"/>
                  <a:gd name="T101" fmla="*/ 4 h 78"/>
                  <a:gd name="T102" fmla="*/ 24 w 80"/>
                  <a:gd name="T103" fmla="*/ 0 h 78"/>
                  <a:gd name="T104" fmla="*/ 28 w 80"/>
                  <a:gd name="T105" fmla="*/ 2 h 78"/>
                  <a:gd name="T106" fmla="*/ 30 w 80"/>
                  <a:gd name="T107" fmla="*/ 6 h 78"/>
                  <a:gd name="T108" fmla="*/ 34 w 80"/>
                  <a:gd name="T109" fmla="*/ 16 h 78"/>
                  <a:gd name="T110" fmla="*/ 36 w 80"/>
                  <a:gd name="T111" fmla="*/ 16 h 78"/>
                  <a:gd name="T112" fmla="*/ 36 w 80"/>
                  <a:gd name="T113" fmla="*/ 20 h 78"/>
                  <a:gd name="T114" fmla="*/ 36 w 80"/>
                  <a:gd name="T115"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 h="78">
                    <a:moveTo>
                      <a:pt x="36" y="20"/>
                    </a:moveTo>
                    <a:lnTo>
                      <a:pt x="36" y="20"/>
                    </a:lnTo>
                    <a:lnTo>
                      <a:pt x="34" y="20"/>
                    </a:lnTo>
                    <a:lnTo>
                      <a:pt x="34" y="22"/>
                    </a:lnTo>
                    <a:lnTo>
                      <a:pt x="34" y="28"/>
                    </a:lnTo>
                    <a:lnTo>
                      <a:pt x="34" y="28"/>
                    </a:lnTo>
                    <a:lnTo>
                      <a:pt x="32" y="36"/>
                    </a:lnTo>
                    <a:lnTo>
                      <a:pt x="32" y="36"/>
                    </a:lnTo>
                    <a:lnTo>
                      <a:pt x="30" y="38"/>
                    </a:lnTo>
                    <a:lnTo>
                      <a:pt x="30" y="38"/>
                    </a:lnTo>
                    <a:lnTo>
                      <a:pt x="28" y="40"/>
                    </a:lnTo>
                    <a:lnTo>
                      <a:pt x="28" y="42"/>
                    </a:lnTo>
                    <a:lnTo>
                      <a:pt x="28" y="44"/>
                    </a:lnTo>
                    <a:lnTo>
                      <a:pt x="28" y="44"/>
                    </a:lnTo>
                    <a:lnTo>
                      <a:pt x="38" y="60"/>
                    </a:lnTo>
                    <a:lnTo>
                      <a:pt x="38" y="60"/>
                    </a:lnTo>
                    <a:lnTo>
                      <a:pt x="40" y="64"/>
                    </a:lnTo>
                    <a:lnTo>
                      <a:pt x="40" y="64"/>
                    </a:lnTo>
                    <a:lnTo>
                      <a:pt x="42" y="60"/>
                    </a:lnTo>
                    <a:lnTo>
                      <a:pt x="46" y="60"/>
                    </a:lnTo>
                    <a:lnTo>
                      <a:pt x="52" y="60"/>
                    </a:lnTo>
                    <a:lnTo>
                      <a:pt x="58" y="62"/>
                    </a:lnTo>
                    <a:lnTo>
                      <a:pt x="64" y="62"/>
                    </a:lnTo>
                    <a:lnTo>
                      <a:pt x="64" y="62"/>
                    </a:lnTo>
                    <a:lnTo>
                      <a:pt x="68" y="62"/>
                    </a:lnTo>
                    <a:lnTo>
                      <a:pt x="72" y="58"/>
                    </a:lnTo>
                    <a:lnTo>
                      <a:pt x="72" y="58"/>
                    </a:lnTo>
                    <a:lnTo>
                      <a:pt x="74" y="58"/>
                    </a:lnTo>
                    <a:lnTo>
                      <a:pt x="76" y="58"/>
                    </a:lnTo>
                    <a:lnTo>
                      <a:pt x="78" y="60"/>
                    </a:lnTo>
                    <a:lnTo>
                      <a:pt x="80" y="64"/>
                    </a:lnTo>
                    <a:lnTo>
                      <a:pt x="80" y="64"/>
                    </a:lnTo>
                    <a:lnTo>
                      <a:pt x="78" y="74"/>
                    </a:lnTo>
                    <a:lnTo>
                      <a:pt x="76" y="76"/>
                    </a:lnTo>
                    <a:lnTo>
                      <a:pt x="72" y="70"/>
                    </a:lnTo>
                    <a:lnTo>
                      <a:pt x="72" y="70"/>
                    </a:lnTo>
                    <a:lnTo>
                      <a:pt x="70" y="70"/>
                    </a:lnTo>
                    <a:lnTo>
                      <a:pt x="70" y="72"/>
                    </a:lnTo>
                    <a:lnTo>
                      <a:pt x="68" y="76"/>
                    </a:lnTo>
                    <a:lnTo>
                      <a:pt x="66" y="76"/>
                    </a:lnTo>
                    <a:lnTo>
                      <a:pt x="66" y="76"/>
                    </a:lnTo>
                    <a:lnTo>
                      <a:pt x="64" y="68"/>
                    </a:lnTo>
                    <a:lnTo>
                      <a:pt x="60" y="64"/>
                    </a:lnTo>
                    <a:lnTo>
                      <a:pt x="58" y="64"/>
                    </a:lnTo>
                    <a:lnTo>
                      <a:pt x="54" y="68"/>
                    </a:lnTo>
                    <a:lnTo>
                      <a:pt x="54" y="68"/>
                    </a:lnTo>
                    <a:lnTo>
                      <a:pt x="54" y="70"/>
                    </a:lnTo>
                    <a:lnTo>
                      <a:pt x="52" y="72"/>
                    </a:lnTo>
                    <a:lnTo>
                      <a:pt x="52" y="72"/>
                    </a:lnTo>
                    <a:lnTo>
                      <a:pt x="44" y="70"/>
                    </a:lnTo>
                    <a:lnTo>
                      <a:pt x="38" y="72"/>
                    </a:lnTo>
                    <a:lnTo>
                      <a:pt x="26" y="78"/>
                    </a:lnTo>
                    <a:lnTo>
                      <a:pt x="26" y="78"/>
                    </a:lnTo>
                    <a:lnTo>
                      <a:pt x="24" y="76"/>
                    </a:lnTo>
                    <a:lnTo>
                      <a:pt x="24" y="76"/>
                    </a:lnTo>
                    <a:lnTo>
                      <a:pt x="20" y="72"/>
                    </a:lnTo>
                    <a:lnTo>
                      <a:pt x="14" y="70"/>
                    </a:lnTo>
                    <a:lnTo>
                      <a:pt x="8" y="70"/>
                    </a:lnTo>
                    <a:lnTo>
                      <a:pt x="4" y="72"/>
                    </a:lnTo>
                    <a:lnTo>
                      <a:pt x="4" y="72"/>
                    </a:lnTo>
                    <a:lnTo>
                      <a:pt x="2" y="70"/>
                    </a:lnTo>
                    <a:lnTo>
                      <a:pt x="0" y="68"/>
                    </a:lnTo>
                    <a:lnTo>
                      <a:pt x="0" y="68"/>
                    </a:lnTo>
                    <a:lnTo>
                      <a:pt x="2" y="60"/>
                    </a:lnTo>
                    <a:lnTo>
                      <a:pt x="6" y="58"/>
                    </a:lnTo>
                    <a:lnTo>
                      <a:pt x="12" y="60"/>
                    </a:lnTo>
                    <a:lnTo>
                      <a:pt x="12" y="60"/>
                    </a:lnTo>
                    <a:lnTo>
                      <a:pt x="20" y="62"/>
                    </a:lnTo>
                    <a:lnTo>
                      <a:pt x="20" y="62"/>
                    </a:lnTo>
                    <a:lnTo>
                      <a:pt x="16" y="56"/>
                    </a:lnTo>
                    <a:lnTo>
                      <a:pt x="16" y="52"/>
                    </a:lnTo>
                    <a:lnTo>
                      <a:pt x="16" y="48"/>
                    </a:lnTo>
                    <a:lnTo>
                      <a:pt x="16" y="48"/>
                    </a:lnTo>
                    <a:lnTo>
                      <a:pt x="18" y="42"/>
                    </a:lnTo>
                    <a:lnTo>
                      <a:pt x="18" y="34"/>
                    </a:lnTo>
                    <a:lnTo>
                      <a:pt x="18" y="34"/>
                    </a:lnTo>
                    <a:lnTo>
                      <a:pt x="16" y="34"/>
                    </a:lnTo>
                    <a:lnTo>
                      <a:pt x="14" y="34"/>
                    </a:lnTo>
                    <a:lnTo>
                      <a:pt x="12" y="36"/>
                    </a:lnTo>
                    <a:lnTo>
                      <a:pt x="10" y="36"/>
                    </a:lnTo>
                    <a:lnTo>
                      <a:pt x="10" y="36"/>
                    </a:lnTo>
                    <a:lnTo>
                      <a:pt x="8" y="34"/>
                    </a:lnTo>
                    <a:lnTo>
                      <a:pt x="6" y="32"/>
                    </a:lnTo>
                    <a:lnTo>
                      <a:pt x="6" y="32"/>
                    </a:lnTo>
                    <a:lnTo>
                      <a:pt x="6" y="26"/>
                    </a:lnTo>
                    <a:lnTo>
                      <a:pt x="6" y="26"/>
                    </a:lnTo>
                    <a:lnTo>
                      <a:pt x="6" y="24"/>
                    </a:lnTo>
                    <a:lnTo>
                      <a:pt x="6" y="24"/>
                    </a:lnTo>
                    <a:lnTo>
                      <a:pt x="10" y="16"/>
                    </a:lnTo>
                    <a:lnTo>
                      <a:pt x="12" y="14"/>
                    </a:lnTo>
                    <a:lnTo>
                      <a:pt x="14" y="14"/>
                    </a:lnTo>
                    <a:lnTo>
                      <a:pt x="16" y="16"/>
                    </a:lnTo>
                    <a:lnTo>
                      <a:pt x="18" y="18"/>
                    </a:lnTo>
                    <a:lnTo>
                      <a:pt x="22" y="30"/>
                    </a:lnTo>
                    <a:lnTo>
                      <a:pt x="22" y="30"/>
                    </a:lnTo>
                    <a:lnTo>
                      <a:pt x="24" y="30"/>
                    </a:lnTo>
                    <a:lnTo>
                      <a:pt x="26" y="30"/>
                    </a:lnTo>
                    <a:lnTo>
                      <a:pt x="26" y="30"/>
                    </a:lnTo>
                    <a:lnTo>
                      <a:pt x="24" y="24"/>
                    </a:lnTo>
                    <a:lnTo>
                      <a:pt x="24" y="18"/>
                    </a:lnTo>
                    <a:lnTo>
                      <a:pt x="24" y="12"/>
                    </a:lnTo>
                    <a:lnTo>
                      <a:pt x="22" y="4"/>
                    </a:lnTo>
                    <a:lnTo>
                      <a:pt x="22" y="4"/>
                    </a:lnTo>
                    <a:lnTo>
                      <a:pt x="24" y="0"/>
                    </a:lnTo>
                    <a:lnTo>
                      <a:pt x="24" y="0"/>
                    </a:lnTo>
                    <a:lnTo>
                      <a:pt x="28" y="2"/>
                    </a:lnTo>
                    <a:lnTo>
                      <a:pt x="30" y="6"/>
                    </a:lnTo>
                    <a:lnTo>
                      <a:pt x="30" y="6"/>
                    </a:lnTo>
                    <a:lnTo>
                      <a:pt x="32" y="12"/>
                    </a:lnTo>
                    <a:lnTo>
                      <a:pt x="34" y="16"/>
                    </a:lnTo>
                    <a:lnTo>
                      <a:pt x="36" y="16"/>
                    </a:lnTo>
                    <a:lnTo>
                      <a:pt x="36" y="16"/>
                    </a:lnTo>
                    <a:lnTo>
                      <a:pt x="36" y="20"/>
                    </a:lnTo>
                    <a:lnTo>
                      <a:pt x="36" y="20"/>
                    </a:lnTo>
                    <a:lnTo>
                      <a:pt x="36" y="20"/>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4" name="Freeform 1320">
                <a:extLst>
                  <a:ext uri="{FF2B5EF4-FFF2-40B4-BE49-F238E27FC236}">
                    <a16:creationId xmlns:a16="http://schemas.microsoft.com/office/drawing/2014/main" id="{43ABA17B-554B-F52E-C390-E683984EEAA4}"/>
                  </a:ext>
                </a:extLst>
              </p:cNvPr>
              <p:cNvSpPr>
                <a:spLocks/>
              </p:cNvSpPr>
              <p:nvPr/>
            </p:nvSpPr>
            <p:spPr bwMode="auto">
              <a:xfrm>
                <a:off x="2434" y="2157"/>
                <a:ext cx="70" cy="54"/>
              </a:xfrm>
              <a:custGeom>
                <a:avLst/>
                <a:gdLst>
                  <a:gd name="T0" fmla="*/ 6 w 70"/>
                  <a:gd name="T1" fmla="*/ 20 h 54"/>
                  <a:gd name="T2" fmla="*/ 12 w 70"/>
                  <a:gd name="T3" fmla="*/ 6 h 54"/>
                  <a:gd name="T4" fmla="*/ 16 w 70"/>
                  <a:gd name="T5" fmla="*/ 0 h 54"/>
                  <a:gd name="T6" fmla="*/ 20 w 70"/>
                  <a:gd name="T7" fmla="*/ 8 h 54"/>
                  <a:gd name="T8" fmla="*/ 22 w 70"/>
                  <a:gd name="T9" fmla="*/ 16 h 54"/>
                  <a:gd name="T10" fmla="*/ 28 w 70"/>
                  <a:gd name="T11" fmla="*/ 20 h 54"/>
                  <a:gd name="T12" fmla="*/ 32 w 70"/>
                  <a:gd name="T13" fmla="*/ 18 h 54"/>
                  <a:gd name="T14" fmla="*/ 38 w 70"/>
                  <a:gd name="T15" fmla="*/ 14 h 54"/>
                  <a:gd name="T16" fmla="*/ 42 w 70"/>
                  <a:gd name="T17" fmla="*/ 18 h 54"/>
                  <a:gd name="T18" fmla="*/ 46 w 70"/>
                  <a:gd name="T19" fmla="*/ 22 h 54"/>
                  <a:gd name="T20" fmla="*/ 52 w 70"/>
                  <a:gd name="T21" fmla="*/ 26 h 54"/>
                  <a:gd name="T22" fmla="*/ 54 w 70"/>
                  <a:gd name="T23" fmla="*/ 30 h 54"/>
                  <a:gd name="T24" fmla="*/ 56 w 70"/>
                  <a:gd name="T25" fmla="*/ 30 h 54"/>
                  <a:gd name="T26" fmla="*/ 58 w 70"/>
                  <a:gd name="T27" fmla="*/ 26 h 54"/>
                  <a:gd name="T28" fmla="*/ 60 w 70"/>
                  <a:gd name="T29" fmla="*/ 12 h 54"/>
                  <a:gd name="T30" fmla="*/ 66 w 70"/>
                  <a:gd name="T31" fmla="*/ 20 h 54"/>
                  <a:gd name="T32" fmla="*/ 70 w 70"/>
                  <a:gd name="T33" fmla="*/ 28 h 54"/>
                  <a:gd name="T34" fmla="*/ 66 w 70"/>
                  <a:gd name="T35" fmla="*/ 30 h 54"/>
                  <a:gd name="T36" fmla="*/ 56 w 70"/>
                  <a:gd name="T37" fmla="*/ 38 h 54"/>
                  <a:gd name="T38" fmla="*/ 50 w 70"/>
                  <a:gd name="T39" fmla="*/ 38 h 54"/>
                  <a:gd name="T40" fmla="*/ 46 w 70"/>
                  <a:gd name="T41" fmla="*/ 36 h 54"/>
                  <a:gd name="T42" fmla="*/ 44 w 70"/>
                  <a:gd name="T43" fmla="*/ 30 h 54"/>
                  <a:gd name="T44" fmla="*/ 40 w 70"/>
                  <a:gd name="T45" fmla="*/ 24 h 54"/>
                  <a:gd name="T46" fmla="*/ 38 w 70"/>
                  <a:gd name="T47" fmla="*/ 26 h 54"/>
                  <a:gd name="T48" fmla="*/ 36 w 70"/>
                  <a:gd name="T49" fmla="*/ 38 h 54"/>
                  <a:gd name="T50" fmla="*/ 36 w 70"/>
                  <a:gd name="T51" fmla="*/ 48 h 54"/>
                  <a:gd name="T52" fmla="*/ 32 w 70"/>
                  <a:gd name="T53" fmla="*/ 50 h 54"/>
                  <a:gd name="T54" fmla="*/ 30 w 70"/>
                  <a:gd name="T55" fmla="*/ 48 h 54"/>
                  <a:gd name="T56" fmla="*/ 26 w 70"/>
                  <a:gd name="T57" fmla="*/ 46 h 54"/>
                  <a:gd name="T58" fmla="*/ 24 w 70"/>
                  <a:gd name="T59" fmla="*/ 50 h 54"/>
                  <a:gd name="T60" fmla="*/ 20 w 70"/>
                  <a:gd name="T61" fmla="*/ 52 h 54"/>
                  <a:gd name="T62" fmla="*/ 16 w 70"/>
                  <a:gd name="T63" fmla="*/ 42 h 54"/>
                  <a:gd name="T64" fmla="*/ 14 w 70"/>
                  <a:gd name="T65" fmla="*/ 34 h 54"/>
                  <a:gd name="T66" fmla="*/ 10 w 70"/>
                  <a:gd name="T67" fmla="*/ 40 h 54"/>
                  <a:gd name="T68" fmla="*/ 8 w 70"/>
                  <a:gd name="T69" fmla="*/ 46 h 54"/>
                  <a:gd name="T70" fmla="*/ 2 w 70"/>
                  <a:gd name="T71" fmla="*/ 44 h 54"/>
                  <a:gd name="T72" fmla="*/ 0 w 70"/>
                  <a:gd name="T73" fmla="*/ 36 h 54"/>
                  <a:gd name="T74" fmla="*/ 6 w 70"/>
                  <a:gd name="T75"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54">
                    <a:moveTo>
                      <a:pt x="6" y="20"/>
                    </a:moveTo>
                    <a:lnTo>
                      <a:pt x="6" y="20"/>
                    </a:lnTo>
                    <a:lnTo>
                      <a:pt x="12" y="6"/>
                    </a:lnTo>
                    <a:lnTo>
                      <a:pt x="12" y="6"/>
                    </a:lnTo>
                    <a:lnTo>
                      <a:pt x="14" y="2"/>
                    </a:lnTo>
                    <a:lnTo>
                      <a:pt x="16" y="0"/>
                    </a:lnTo>
                    <a:lnTo>
                      <a:pt x="18" y="2"/>
                    </a:lnTo>
                    <a:lnTo>
                      <a:pt x="20" y="8"/>
                    </a:lnTo>
                    <a:lnTo>
                      <a:pt x="20" y="8"/>
                    </a:lnTo>
                    <a:lnTo>
                      <a:pt x="22" y="16"/>
                    </a:lnTo>
                    <a:lnTo>
                      <a:pt x="26" y="20"/>
                    </a:lnTo>
                    <a:lnTo>
                      <a:pt x="28" y="20"/>
                    </a:lnTo>
                    <a:lnTo>
                      <a:pt x="32" y="18"/>
                    </a:lnTo>
                    <a:lnTo>
                      <a:pt x="32" y="18"/>
                    </a:lnTo>
                    <a:lnTo>
                      <a:pt x="36" y="14"/>
                    </a:lnTo>
                    <a:lnTo>
                      <a:pt x="38" y="14"/>
                    </a:lnTo>
                    <a:lnTo>
                      <a:pt x="40" y="16"/>
                    </a:lnTo>
                    <a:lnTo>
                      <a:pt x="42" y="18"/>
                    </a:lnTo>
                    <a:lnTo>
                      <a:pt x="42" y="18"/>
                    </a:lnTo>
                    <a:lnTo>
                      <a:pt x="46" y="22"/>
                    </a:lnTo>
                    <a:lnTo>
                      <a:pt x="48" y="24"/>
                    </a:lnTo>
                    <a:lnTo>
                      <a:pt x="52" y="26"/>
                    </a:lnTo>
                    <a:lnTo>
                      <a:pt x="54" y="30"/>
                    </a:lnTo>
                    <a:lnTo>
                      <a:pt x="54" y="30"/>
                    </a:lnTo>
                    <a:lnTo>
                      <a:pt x="56" y="30"/>
                    </a:lnTo>
                    <a:lnTo>
                      <a:pt x="56" y="30"/>
                    </a:lnTo>
                    <a:lnTo>
                      <a:pt x="58" y="26"/>
                    </a:lnTo>
                    <a:lnTo>
                      <a:pt x="58" y="26"/>
                    </a:lnTo>
                    <a:lnTo>
                      <a:pt x="60" y="16"/>
                    </a:lnTo>
                    <a:lnTo>
                      <a:pt x="60" y="12"/>
                    </a:lnTo>
                    <a:lnTo>
                      <a:pt x="62" y="14"/>
                    </a:lnTo>
                    <a:lnTo>
                      <a:pt x="66" y="20"/>
                    </a:lnTo>
                    <a:lnTo>
                      <a:pt x="66" y="20"/>
                    </a:lnTo>
                    <a:lnTo>
                      <a:pt x="70" y="28"/>
                    </a:lnTo>
                    <a:lnTo>
                      <a:pt x="70" y="28"/>
                    </a:lnTo>
                    <a:lnTo>
                      <a:pt x="66" y="30"/>
                    </a:lnTo>
                    <a:lnTo>
                      <a:pt x="60" y="34"/>
                    </a:lnTo>
                    <a:lnTo>
                      <a:pt x="56" y="38"/>
                    </a:lnTo>
                    <a:lnTo>
                      <a:pt x="50" y="38"/>
                    </a:lnTo>
                    <a:lnTo>
                      <a:pt x="50" y="38"/>
                    </a:lnTo>
                    <a:lnTo>
                      <a:pt x="48" y="38"/>
                    </a:lnTo>
                    <a:lnTo>
                      <a:pt x="46" y="36"/>
                    </a:lnTo>
                    <a:lnTo>
                      <a:pt x="44" y="30"/>
                    </a:lnTo>
                    <a:lnTo>
                      <a:pt x="44" y="30"/>
                    </a:lnTo>
                    <a:lnTo>
                      <a:pt x="40" y="24"/>
                    </a:lnTo>
                    <a:lnTo>
                      <a:pt x="40" y="24"/>
                    </a:lnTo>
                    <a:lnTo>
                      <a:pt x="38" y="26"/>
                    </a:lnTo>
                    <a:lnTo>
                      <a:pt x="38" y="26"/>
                    </a:lnTo>
                    <a:lnTo>
                      <a:pt x="36" y="30"/>
                    </a:lnTo>
                    <a:lnTo>
                      <a:pt x="36" y="38"/>
                    </a:lnTo>
                    <a:lnTo>
                      <a:pt x="36" y="38"/>
                    </a:lnTo>
                    <a:lnTo>
                      <a:pt x="36" y="48"/>
                    </a:lnTo>
                    <a:lnTo>
                      <a:pt x="36" y="50"/>
                    </a:lnTo>
                    <a:lnTo>
                      <a:pt x="32" y="50"/>
                    </a:lnTo>
                    <a:lnTo>
                      <a:pt x="30" y="48"/>
                    </a:lnTo>
                    <a:lnTo>
                      <a:pt x="30" y="48"/>
                    </a:lnTo>
                    <a:lnTo>
                      <a:pt x="26" y="46"/>
                    </a:lnTo>
                    <a:lnTo>
                      <a:pt x="26" y="46"/>
                    </a:lnTo>
                    <a:lnTo>
                      <a:pt x="24" y="50"/>
                    </a:lnTo>
                    <a:lnTo>
                      <a:pt x="24" y="50"/>
                    </a:lnTo>
                    <a:lnTo>
                      <a:pt x="22" y="54"/>
                    </a:lnTo>
                    <a:lnTo>
                      <a:pt x="20" y="52"/>
                    </a:lnTo>
                    <a:lnTo>
                      <a:pt x="18" y="48"/>
                    </a:lnTo>
                    <a:lnTo>
                      <a:pt x="16" y="42"/>
                    </a:lnTo>
                    <a:lnTo>
                      <a:pt x="16" y="42"/>
                    </a:lnTo>
                    <a:lnTo>
                      <a:pt x="14" y="34"/>
                    </a:lnTo>
                    <a:lnTo>
                      <a:pt x="14" y="34"/>
                    </a:lnTo>
                    <a:lnTo>
                      <a:pt x="10" y="40"/>
                    </a:lnTo>
                    <a:lnTo>
                      <a:pt x="10" y="40"/>
                    </a:lnTo>
                    <a:lnTo>
                      <a:pt x="8" y="46"/>
                    </a:lnTo>
                    <a:lnTo>
                      <a:pt x="6" y="48"/>
                    </a:lnTo>
                    <a:lnTo>
                      <a:pt x="2" y="44"/>
                    </a:lnTo>
                    <a:lnTo>
                      <a:pt x="0" y="36"/>
                    </a:lnTo>
                    <a:lnTo>
                      <a:pt x="0" y="36"/>
                    </a:lnTo>
                    <a:lnTo>
                      <a:pt x="6" y="20"/>
                    </a:ln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5" name="Freeform 1321">
                <a:extLst>
                  <a:ext uri="{FF2B5EF4-FFF2-40B4-BE49-F238E27FC236}">
                    <a16:creationId xmlns:a16="http://schemas.microsoft.com/office/drawing/2014/main" id="{E0A29BAB-04D2-2911-52F6-8BBD4B5DABEF}"/>
                  </a:ext>
                </a:extLst>
              </p:cNvPr>
              <p:cNvSpPr>
                <a:spLocks/>
              </p:cNvSpPr>
              <p:nvPr/>
            </p:nvSpPr>
            <p:spPr bwMode="auto">
              <a:xfrm>
                <a:off x="4706" y="2695"/>
                <a:ext cx="64" cy="50"/>
              </a:xfrm>
              <a:custGeom>
                <a:avLst/>
                <a:gdLst>
                  <a:gd name="T0" fmla="*/ 10 w 64"/>
                  <a:gd name="T1" fmla="*/ 6 h 50"/>
                  <a:gd name="T2" fmla="*/ 16 w 64"/>
                  <a:gd name="T3" fmla="*/ 12 h 50"/>
                  <a:gd name="T4" fmla="*/ 20 w 64"/>
                  <a:gd name="T5" fmla="*/ 12 h 50"/>
                  <a:gd name="T6" fmla="*/ 22 w 64"/>
                  <a:gd name="T7" fmla="*/ 2 h 50"/>
                  <a:gd name="T8" fmla="*/ 24 w 64"/>
                  <a:gd name="T9" fmla="*/ 0 h 50"/>
                  <a:gd name="T10" fmla="*/ 28 w 64"/>
                  <a:gd name="T11" fmla="*/ 6 h 50"/>
                  <a:gd name="T12" fmla="*/ 40 w 64"/>
                  <a:gd name="T13" fmla="*/ 6 h 50"/>
                  <a:gd name="T14" fmla="*/ 46 w 64"/>
                  <a:gd name="T15" fmla="*/ 10 h 50"/>
                  <a:gd name="T16" fmla="*/ 50 w 64"/>
                  <a:gd name="T17" fmla="*/ 12 h 50"/>
                  <a:gd name="T18" fmla="*/ 56 w 64"/>
                  <a:gd name="T19" fmla="*/ 16 h 50"/>
                  <a:gd name="T20" fmla="*/ 58 w 64"/>
                  <a:gd name="T21" fmla="*/ 24 h 50"/>
                  <a:gd name="T22" fmla="*/ 60 w 64"/>
                  <a:gd name="T23" fmla="*/ 24 h 50"/>
                  <a:gd name="T24" fmla="*/ 62 w 64"/>
                  <a:gd name="T25" fmla="*/ 20 h 50"/>
                  <a:gd name="T26" fmla="*/ 64 w 64"/>
                  <a:gd name="T27" fmla="*/ 22 h 50"/>
                  <a:gd name="T28" fmla="*/ 64 w 64"/>
                  <a:gd name="T29" fmla="*/ 28 h 50"/>
                  <a:gd name="T30" fmla="*/ 62 w 64"/>
                  <a:gd name="T31" fmla="*/ 32 h 50"/>
                  <a:gd name="T32" fmla="*/ 56 w 64"/>
                  <a:gd name="T33" fmla="*/ 40 h 50"/>
                  <a:gd name="T34" fmla="*/ 52 w 64"/>
                  <a:gd name="T35" fmla="*/ 40 h 50"/>
                  <a:gd name="T36" fmla="*/ 48 w 64"/>
                  <a:gd name="T37" fmla="*/ 34 h 50"/>
                  <a:gd name="T38" fmla="*/ 42 w 64"/>
                  <a:gd name="T39" fmla="*/ 26 h 50"/>
                  <a:gd name="T40" fmla="*/ 36 w 64"/>
                  <a:gd name="T41" fmla="*/ 34 h 50"/>
                  <a:gd name="T42" fmla="*/ 34 w 64"/>
                  <a:gd name="T43" fmla="*/ 36 h 50"/>
                  <a:gd name="T44" fmla="*/ 32 w 64"/>
                  <a:gd name="T45" fmla="*/ 34 h 50"/>
                  <a:gd name="T46" fmla="*/ 26 w 64"/>
                  <a:gd name="T47" fmla="*/ 28 h 50"/>
                  <a:gd name="T48" fmla="*/ 22 w 64"/>
                  <a:gd name="T49" fmla="*/ 38 h 50"/>
                  <a:gd name="T50" fmla="*/ 22 w 64"/>
                  <a:gd name="T51" fmla="*/ 42 h 50"/>
                  <a:gd name="T52" fmla="*/ 18 w 64"/>
                  <a:gd name="T53" fmla="*/ 40 h 50"/>
                  <a:gd name="T54" fmla="*/ 16 w 64"/>
                  <a:gd name="T55" fmla="*/ 38 h 50"/>
                  <a:gd name="T56" fmla="*/ 10 w 64"/>
                  <a:gd name="T57" fmla="*/ 34 h 50"/>
                  <a:gd name="T58" fmla="*/ 6 w 64"/>
                  <a:gd name="T59" fmla="*/ 48 h 50"/>
                  <a:gd name="T60" fmla="*/ 6 w 64"/>
                  <a:gd name="T61" fmla="*/ 50 h 50"/>
                  <a:gd name="T62" fmla="*/ 2 w 64"/>
                  <a:gd name="T63" fmla="*/ 46 h 50"/>
                  <a:gd name="T64" fmla="*/ 0 w 64"/>
                  <a:gd name="T65" fmla="*/ 40 h 50"/>
                  <a:gd name="T66" fmla="*/ 2 w 64"/>
                  <a:gd name="T67" fmla="*/ 36 h 50"/>
                  <a:gd name="T68" fmla="*/ 10 w 64"/>
                  <a:gd name="T6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50">
                    <a:moveTo>
                      <a:pt x="10" y="6"/>
                    </a:moveTo>
                    <a:lnTo>
                      <a:pt x="10" y="6"/>
                    </a:lnTo>
                    <a:lnTo>
                      <a:pt x="14" y="8"/>
                    </a:lnTo>
                    <a:lnTo>
                      <a:pt x="16" y="12"/>
                    </a:lnTo>
                    <a:lnTo>
                      <a:pt x="18" y="12"/>
                    </a:lnTo>
                    <a:lnTo>
                      <a:pt x="20" y="12"/>
                    </a:lnTo>
                    <a:lnTo>
                      <a:pt x="22" y="2"/>
                    </a:lnTo>
                    <a:lnTo>
                      <a:pt x="22" y="2"/>
                    </a:lnTo>
                    <a:lnTo>
                      <a:pt x="24" y="0"/>
                    </a:lnTo>
                    <a:lnTo>
                      <a:pt x="24" y="0"/>
                    </a:lnTo>
                    <a:lnTo>
                      <a:pt x="26" y="4"/>
                    </a:lnTo>
                    <a:lnTo>
                      <a:pt x="28" y="6"/>
                    </a:lnTo>
                    <a:lnTo>
                      <a:pt x="34" y="6"/>
                    </a:lnTo>
                    <a:lnTo>
                      <a:pt x="40" y="6"/>
                    </a:lnTo>
                    <a:lnTo>
                      <a:pt x="44" y="8"/>
                    </a:lnTo>
                    <a:lnTo>
                      <a:pt x="46" y="10"/>
                    </a:lnTo>
                    <a:lnTo>
                      <a:pt x="46" y="10"/>
                    </a:lnTo>
                    <a:lnTo>
                      <a:pt x="50" y="12"/>
                    </a:lnTo>
                    <a:lnTo>
                      <a:pt x="52" y="14"/>
                    </a:lnTo>
                    <a:lnTo>
                      <a:pt x="56" y="16"/>
                    </a:lnTo>
                    <a:lnTo>
                      <a:pt x="58" y="24"/>
                    </a:lnTo>
                    <a:lnTo>
                      <a:pt x="58" y="24"/>
                    </a:lnTo>
                    <a:lnTo>
                      <a:pt x="58" y="26"/>
                    </a:lnTo>
                    <a:lnTo>
                      <a:pt x="60" y="24"/>
                    </a:lnTo>
                    <a:lnTo>
                      <a:pt x="60" y="24"/>
                    </a:lnTo>
                    <a:lnTo>
                      <a:pt x="62" y="20"/>
                    </a:lnTo>
                    <a:lnTo>
                      <a:pt x="62" y="20"/>
                    </a:lnTo>
                    <a:lnTo>
                      <a:pt x="64" y="22"/>
                    </a:lnTo>
                    <a:lnTo>
                      <a:pt x="64" y="22"/>
                    </a:lnTo>
                    <a:lnTo>
                      <a:pt x="64" y="28"/>
                    </a:lnTo>
                    <a:lnTo>
                      <a:pt x="62" y="32"/>
                    </a:lnTo>
                    <a:lnTo>
                      <a:pt x="62" y="32"/>
                    </a:lnTo>
                    <a:lnTo>
                      <a:pt x="58" y="36"/>
                    </a:lnTo>
                    <a:lnTo>
                      <a:pt x="56" y="40"/>
                    </a:lnTo>
                    <a:lnTo>
                      <a:pt x="54" y="42"/>
                    </a:lnTo>
                    <a:lnTo>
                      <a:pt x="52" y="40"/>
                    </a:lnTo>
                    <a:lnTo>
                      <a:pt x="48" y="34"/>
                    </a:lnTo>
                    <a:lnTo>
                      <a:pt x="48" y="34"/>
                    </a:lnTo>
                    <a:lnTo>
                      <a:pt x="46" y="30"/>
                    </a:lnTo>
                    <a:lnTo>
                      <a:pt x="42" y="26"/>
                    </a:lnTo>
                    <a:lnTo>
                      <a:pt x="38" y="28"/>
                    </a:lnTo>
                    <a:lnTo>
                      <a:pt x="36" y="34"/>
                    </a:lnTo>
                    <a:lnTo>
                      <a:pt x="36" y="34"/>
                    </a:lnTo>
                    <a:lnTo>
                      <a:pt x="34" y="36"/>
                    </a:lnTo>
                    <a:lnTo>
                      <a:pt x="32" y="34"/>
                    </a:lnTo>
                    <a:lnTo>
                      <a:pt x="32" y="34"/>
                    </a:lnTo>
                    <a:lnTo>
                      <a:pt x="28" y="30"/>
                    </a:lnTo>
                    <a:lnTo>
                      <a:pt x="26" y="28"/>
                    </a:lnTo>
                    <a:lnTo>
                      <a:pt x="24" y="30"/>
                    </a:lnTo>
                    <a:lnTo>
                      <a:pt x="22" y="38"/>
                    </a:lnTo>
                    <a:lnTo>
                      <a:pt x="22" y="38"/>
                    </a:lnTo>
                    <a:lnTo>
                      <a:pt x="22" y="42"/>
                    </a:lnTo>
                    <a:lnTo>
                      <a:pt x="20" y="42"/>
                    </a:lnTo>
                    <a:lnTo>
                      <a:pt x="18" y="40"/>
                    </a:lnTo>
                    <a:lnTo>
                      <a:pt x="18" y="40"/>
                    </a:lnTo>
                    <a:lnTo>
                      <a:pt x="16" y="38"/>
                    </a:lnTo>
                    <a:lnTo>
                      <a:pt x="12" y="34"/>
                    </a:lnTo>
                    <a:lnTo>
                      <a:pt x="10" y="34"/>
                    </a:lnTo>
                    <a:lnTo>
                      <a:pt x="10" y="36"/>
                    </a:lnTo>
                    <a:lnTo>
                      <a:pt x="6" y="48"/>
                    </a:lnTo>
                    <a:lnTo>
                      <a:pt x="6" y="48"/>
                    </a:lnTo>
                    <a:lnTo>
                      <a:pt x="6" y="50"/>
                    </a:lnTo>
                    <a:lnTo>
                      <a:pt x="4" y="50"/>
                    </a:lnTo>
                    <a:lnTo>
                      <a:pt x="2" y="46"/>
                    </a:lnTo>
                    <a:lnTo>
                      <a:pt x="0" y="40"/>
                    </a:lnTo>
                    <a:lnTo>
                      <a:pt x="0" y="40"/>
                    </a:lnTo>
                    <a:lnTo>
                      <a:pt x="2" y="36"/>
                    </a:lnTo>
                    <a:lnTo>
                      <a:pt x="2" y="36"/>
                    </a:lnTo>
                    <a:lnTo>
                      <a:pt x="8" y="24"/>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6" name="Freeform 1322">
                <a:extLst>
                  <a:ext uri="{FF2B5EF4-FFF2-40B4-BE49-F238E27FC236}">
                    <a16:creationId xmlns:a16="http://schemas.microsoft.com/office/drawing/2014/main" id="{9FDABA63-F626-F456-CA89-2790C1502723}"/>
                  </a:ext>
                </a:extLst>
              </p:cNvPr>
              <p:cNvSpPr>
                <a:spLocks/>
              </p:cNvSpPr>
              <p:nvPr/>
            </p:nvSpPr>
            <p:spPr bwMode="auto">
              <a:xfrm>
                <a:off x="3322" y="1876"/>
                <a:ext cx="56" cy="52"/>
              </a:xfrm>
              <a:custGeom>
                <a:avLst/>
                <a:gdLst>
                  <a:gd name="T0" fmla="*/ 56 w 56"/>
                  <a:gd name="T1" fmla="*/ 38 h 52"/>
                  <a:gd name="T2" fmla="*/ 50 w 56"/>
                  <a:gd name="T3" fmla="*/ 36 h 52"/>
                  <a:gd name="T4" fmla="*/ 46 w 56"/>
                  <a:gd name="T5" fmla="*/ 38 h 52"/>
                  <a:gd name="T6" fmla="*/ 46 w 56"/>
                  <a:gd name="T7" fmla="*/ 46 h 52"/>
                  <a:gd name="T8" fmla="*/ 44 w 56"/>
                  <a:gd name="T9" fmla="*/ 52 h 52"/>
                  <a:gd name="T10" fmla="*/ 40 w 56"/>
                  <a:gd name="T11" fmla="*/ 52 h 52"/>
                  <a:gd name="T12" fmla="*/ 22 w 56"/>
                  <a:gd name="T13" fmla="*/ 52 h 52"/>
                  <a:gd name="T14" fmla="*/ 20 w 56"/>
                  <a:gd name="T15" fmla="*/ 52 h 52"/>
                  <a:gd name="T16" fmla="*/ 12 w 56"/>
                  <a:gd name="T17" fmla="*/ 46 h 52"/>
                  <a:gd name="T18" fmla="*/ 8 w 56"/>
                  <a:gd name="T19" fmla="*/ 40 h 52"/>
                  <a:gd name="T20" fmla="*/ 6 w 56"/>
                  <a:gd name="T21" fmla="*/ 36 h 52"/>
                  <a:gd name="T22" fmla="*/ 4 w 56"/>
                  <a:gd name="T23" fmla="*/ 38 h 52"/>
                  <a:gd name="T24" fmla="*/ 6 w 56"/>
                  <a:gd name="T25" fmla="*/ 46 h 52"/>
                  <a:gd name="T26" fmla="*/ 6 w 56"/>
                  <a:gd name="T27" fmla="*/ 50 h 52"/>
                  <a:gd name="T28" fmla="*/ 4 w 56"/>
                  <a:gd name="T29" fmla="*/ 52 h 52"/>
                  <a:gd name="T30" fmla="*/ 4 w 56"/>
                  <a:gd name="T31" fmla="*/ 52 h 52"/>
                  <a:gd name="T32" fmla="*/ 2 w 56"/>
                  <a:gd name="T33" fmla="*/ 48 h 52"/>
                  <a:gd name="T34" fmla="*/ 0 w 56"/>
                  <a:gd name="T35" fmla="*/ 30 h 52"/>
                  <a:gd name="T36" fmla="*/ 2 w 56"/>
                  <a:gd name="T37" fmla="*/ 14 h 52"/>
                  <a:gd name="T38" fmla="*/ 6 w 56"/>
                  <a:gd name="T39" fmla="*/ 8 h 52"/>
                  <a:gd name="T40" fmla="*/ 8 w 56"/>
                  <a:gd name="T41" fmla="*/ 10 h 52"/>
                  <a:gd name="T42" fmla="*/ 8 w 56"/>
                  <a:gd name="T43" fmla="*/ 14 h 52"/>
                  <a:gd name="T44" fmla="*/ 10 w 56"/>
                  <a:gd name="T45" fmla="*/ 32 h 52"/>
                  <a:gd name="T46" fmla="*/ 16 w 56"/>
                  <a:gd name="T47" fmla="*/ 32 h 52"/>
                  <a:gd name="T48" fmla="*/ 20 w 56"/>
                  <a:gd name="T49" fmla="*/ 32 h 52"/>
                  <a:gd name="T50" fmla="*/ 28 w 56"/>
                  <a:gd name="T51" fmla="*/ 30 h 52"/>
                  <a:gd name="T52" fmla="*/ 32 w 56"/>
                  <a:gd name="T53" fmla="*/ 40 h 52"/>
                  <a:gd name="T54" fmla="*/ 34 w 56"/>
                  <a:gd name="T55" fmla="*/ 42 h 52"/>
                  <a:gd name="T56" fmla="*/ 36 w 56"/>
                  <a:gd name="T57" fmla="*/ 42 h 52"/>
                  <a:gd name="T58" fmla="*/ 36 w 56"/>
                  <a:gd name="T59" fmla="*/ 34 h 52"/>
                  <a:gd name="T60" fmla="*/ 34 w 56"/>
                  <a:gd name="T61" fmla="*/ 20 h 52"/>
                  <a:gd name="T62" fmla="*/ 30 w 56"/>
                  <a:gd name="T63" fmla="*/ 10 h 52"/>
                  <a:gd name="T64" fmla="*/ 28 w 56"/>
                  <a:gd name="T65" fmla="*/ 2 h 52"/>
                  <a:gd name="T66" fmla="*/ 28 w 56"/>
                  <a:gd name="T67" fmla="*/ 0 h 52"/>
                  <a:gd name="T68" fmla="*/ 32 w 56"/>
                  <a:gd name="T69" fmla="*/ 0 h 52"/>
                  <a:gd name="T70" fmla="*/ 36 w 56"/>
                  <a:gd name="T71" fmla="*/ 4 h 52"/>
                  <a:gd name="T72" fmla="*/ 38 w 56"/>
                  <a:gd name="T73" fmla="*/ 10 h 52"/>
                  <a:gd name="T74" fmla="*/ 44 w 56"/>
                  <a:gd name="T75" fmla="*/ 18 h 52"/>
                  <a:gd name="T76" fmla="*/ 50 w 56"/>
                  <a:gd name="T77" fmla="*/ 24 h 52"/>
                  <a:gd name="T78" fmla="*/ 56 w 56"/>
                  <a:gd name="T7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52">
                    <a:moveTo>
                      <a:pt x="56" y="38"/>
                    </a:moveTo>
                    <a:lnTo>
                      <a:pt x="56" y="38"/>
                    </a:lnTo>
                    <a:lnTo>
                      <a:pt x="52" y="38"/>
                    </a:lnTo>
                    <a:lnTo>
                      <a:pt x="50" y="36"/>
                    </a:lnTo>
                    <a:lnTo>
                      <a:pt x="48" y="36"/>
                    </a:lnTo>
                    <a:lnTo>
                      <a:pt x="46" y="38"/>
                    </a:lnTo>
                    <a:lnTo>
                      <a:pt x="46" y="38"/>
                    </a:lnTo>
                    <a:lnTo>
                      <a:pt x="46" y="46"/>
                    </a:lnTo>
                    <a:lnTo>
                      <a:pt x="46" y="50"/>
                    </a:lnTo>
                    <a:lnTo>
                      <a:pt x="44" y="52"/>
                    </a:lnTo>
                    <a:lnTo>
                      <a:pt x="40" y="52"/>
                    </a:lnTo>
                    <a:lnTo>
                      <a:pt x="40" y="52"/>
                    </a:lnTo>
                    <a:lnTo>
                      <a:pt x="32" y="50"/>
                    </a:lnTo>
                    <a:lnTo>
                      <a:pt x="22" y="52"/>
                    </a:lnTo>
                    <a:lnTo>
                      <a:pt x="22" y="52"/>
                    </a:lnTo>
                    <a:lnTo>
                      <a:pt x="20" y="52"/>
                    </a:lnTo>
                    <a:lnTo>
                      <a:pt x="16" y="50"/>
                    </a:lnTo>
                    <a:lnTo>
                      <a:pt x="12" y="46"/>
                    </a:lnTo>
                    <a:lnTo>
                      <a:pt x="8" y="40"/>
                    </a:lnTo>
                    <a:lnTo>
                      <a:pt x="8" y="40"/>
                    </a:lnTo>
                    <a:lnTo>
                      <a:pt x="8" y="36"/>
                    </a:lnTo>
                    <a:lnTo>
                      <a:pt x="6" y="36"/>
                    </a:lnTo>
                    <a:lnTo>
                      <a:pt x="4" y="38"/>
                    </a:lnTo>
                    <a:lnTo>
                      <a:pt x="4" y="38"/>
                    </a:lnTo>
                    <a:lnTo>
                      <a:pt x="4" y="42"/>
                    </a:lnTo>
                    <a:lnTo>
                      <a:pt x="6" y="46"/>
                    </a:lnTo>
                    <a:lnTo>
                      <a:pt x="6" y="46"/>
                    </a:lnTo>
                    <a:lnTo>
                      <a:pt x="6" y="50"/>
                    </a:lnTo>
                    <a:lnTo>
                      <a:pt x="4" y="52"/>
                    </a:lnTo>
                    <a:lnTo>
                      <a:pt x="4" y="52"/>
                    </a:lnTo>
                    <a:lnTo>
                      <a:pt x="4" y="52"/>
                    </a:lnTo>
                    <a:lnTo>
                      <a:pt x="4" y="52"/>
                    </a:lnTo>
                    <a:lnTo>
                      <a:pt x="2" y="48"/>
                    </a:lnTo>
                    <a:lnTo>
                      <a:pt x="2" y="48"/>
                    </a:lnTo>
                    <a:lnTo>
                      <a:pt x="0" y="40"/>
                    </a:lnTo>
                    <a:lnTo>
                      <a:pt x="0" y="30"/>
                    </a:lnTo>
                    <a:lnTo>
                      <a:pt x="2" y="14"/>
                    </a:lnTo>
                    <a:lnTo>
                      <a:pt x="2" y="14"/>
                    </a:lnTo>
                    <a:lnTo>
                      <a:pt x="4" y="10"/>
                    </a:lnTo>
                    <a:lnTo>
                      <a:pt x="6" y="8"/>
                    </a:lnTo>
                    <a:lnTo>
                      <a:pt x="6" y="8"/>
                    </a:lnTo>
                    <a:lnTo>
                      <a:pt x="8" y="10"/>
                    </a:lnTo>
                    <a:lnTo>
                      <a:pt x="8" y="14"/>
                    </a:lnTo>
                    <a:lnTo>
                      <a:pt x="8" y="14"/>
                    </a:lnTo>
                    <a:lnTo>
                      <a:pt x="10" y="28"/>
                    </a:lnTo>
                    <a:lnTo>
                      <a:pt x="10" y="32"/>
                    </a:lnTo>
                    <a:lnTo>
                      <a:pt x="12" y="34"/>
                    </a:lnTo>
                    <a:lnTo>
                      <a:pt x="16" y="32"/>
                    </a:lnTo>
                    <a:lnTo>
                      <a:pt x="20" y="32"/>
                    </a:lnTo>
                    <a:lnTo>
                      <a:pt x="20" y="32"/>
                    </a:lnTo>
                    <a:lnTo>
                      <a:pt x="24" y="30"/>
                    </a:lnTo>
                    <a:lnTo>
                      <a:pt x="28" y="30"/>
                    </a:lnTo>
                    <a:lnTo>
                      <a:pt x="30" y="32"/>
                    </a:lnTo>
                    <a:lnTo>
                      <a:pt x="32" y="40"/>
                    </a:lnTo>
                    <a:lnTo>
                      <a:pt x="32" y="40"/>
                    </a:lnTo>
                    <a:lnTo>
                      <a:pt x="34" y="42"/>
                    </a:lnTo>
                    <a:lnTo>
                      <a:pt x="36" y="42"/>
                    </a:lnTo>
                    <a:lnTo>
                      <a:pt x="36" y="42"/>
                    </a:lnTo>
                    <a:lnTo>
                      <a:pt x="36" y="38"/>
                    </a:lnTo>
                    <a:lnTo>
                      <a:pt x="36" y="34"/>
                    </a:lnTo>
                    <a:lnTo>
                      <a:pt x="36" y="34"/>
                    </a:lnTo>
                    <a:lnTo>
                      <a:pt x="34" y="20"/>
                    </a:lnTo>
                    <a:lnTo>
                      <a:pt x="30" y="10"/>
                    </a:lnTo>
                    <a:lnTo>
                      <a:pt x="30" y="10"/>
                    </a:lnTo>
                    <a:lnTo>
                      <a:pt x="28" y="8"/>
                    </a:lnTo>
                    <a:lnTo>
                      <a:pt x="28" y="2"/>
                    </a:lnTo>
                    <a:lnTo>
                      <a:pt x="28" y="2"/>
                    </a:lnTo>
                    <a:lnTo>
                      <a:pt x="28" y="0"/>
                    </a:lnTo>
                    <a:lnTo>
                      <a:pt x="30" y="0"/>
                    </a:lnTo>
                    <a:lnTo>
                      <a:pt x="32" y="0"/>
                    </a:lnTo>
                    <a:lnTo>
                      <a:pt x="32" y="0"/>
                    </a:lnTo>
                    <a:lnTo>
                      <a:pt x="36" y="4"/>
                    </a:lnTo>
                    <a:lnTo>
                      <a:pt x="38" y="10"/>
                    </a:lnTo>
                    <a:lnTo>
                      <a:pt x="38" y="10"/>
                    </a:lnTo>
                    <a:lnTo>
                      <a:pt x="40" y="16"/>
                    </a:lnTo>
                    <a:lnTo>
                      <a:pt x="44" y="18"/>
                    </a:lnTo>
                    <a:lnTo>
                      <a:pt x="46" y="20"/>
                    </a:lnTo>
                    <a:lnTo>
                      <a:pt x="50" y="24"/>
                    </a:lnTo>
                    <a:lnTo>
                      <a:pt x="50" y="24"/>
                    </a:lnTo>
                    <a:lnTo>
                      <a:pt x="56" y="38"/>
                    </a:lnTo>
                    <a:lnTo>
                      <a:pt x="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7" name="Freeform 1323">
                <a:extLst>
                  <a:ext uri="{FF2B5EF4-FFF2-40B4-BE49-F238E27FC236}">
                    <a16:creationId xmlns:a16="http://schemas.microsoft.com/office/drawing/2014/main" id="{A999E941-3A88-DAFB-A96F-61B129AA2EF1}"/>
                  </a:ext>
                </a:extLst>
              </p:cNvPr>
              <p:cNvSpPr>
                <a:spLocks/>
              </p:cNvSpPr>
              <p:nvPr/>
            </p:nvSpPr>
            <p:spPr bwMode="auto">
              <a:xfrm>
                <a:off x="3974" y="1874"/>
                <a:ext cx="56" cy="62"/>
              </a:xfrm>
              <a:custGeom>
                <a:avLst/>
                <a:gdLst>
                  <a:gd name="T0" fmla="*/ 8 w 56"/>
                  <a:gd name="T1" fmla="*/ 24 h 62"/>
                  <a:gd name="T2" fmla="*/ 14 w 56"/>
                  <a:gd name="T3" fmla="*/ 32 h 62"/>
                  <a:gd name="T4" fmla="*/ 20 w 56"/>
                  <a:gd name="T5" fmla="*/ 30 h 62"/>
                  <a:gd name="T6" fmla="*/ 30 w 56"/>
                  <a:gd name="T7" fmla="*/ 32 h 62"/>
                  <a:gd name="T8" fmla="*/ 32 w 56"/>
                  <a:gd name="T9" fmla="*/ 38 h 62"/>
                  <a:gd name="T10" fmla="*/ 38 w 56"/>
                  <a:gd name="T11" fmla="*/ 40 h 62"/>
                  <a:gd name="T12" fmla="*/ 38 w 56"/>
                  <a:gd name="T13" fmla="*/ 38 h 62"/>
                  <a:gd name="T14" fmla="*/ 36 w 56"/>
                  <a:gd name="T15" fmla="*/ 30 h 62"/>
                  <a:gd name="T16" fmla="*/ 36 w 56"/>
                  <a:gd name="T17" fmla="*/ 22 h 62"/>
                  <a:gd name="T18" fmla="*/ 30 w 56"/>
                  <a:gd name="T19" fmla="*/ 8 h 62"/>
                  <a:gd name="T20" fmla="*/ 28 w 56"/>
                  <a:gd name="T21" fmla="*/ 0 h 62"/>
                  <a:gd name="T22" fmla="*/ 34 w 56"/>
                  <a:gd name="T23" fmla="*/ 2 h 62"/>
                  <a:gd name="T24" fmla="*/ 42 w 56"/>
                  <a:gd name="T25" fmla="*/ 14 h 62"/>
                  <a:gd name="T26" fmla="*/ 46 w 56"/>
                  <a:gd name="T27" fmla="*/ 18 h 62"/>
                  <a:gd name="T28" fmla="*/ 50 w 56"/>
                  <a:gd name="T29" fmla="*/ 22 h 62"/>
                  <a:gd name="T30" fmla="*/ 50 w 56"/>
                  <a:gd name="T31" fmla="*/ 22 h 62"/>
                  <a:gd name="T32" fmla="*/ 50 w 56"/>
                  <a:gd name="T33" fmla="*/ 14 h 62"/>
                  <a:gd name="T34" fmla="*/ 48 w 56"/>
                  <a:gd name="T35" fmla="*/ 6 h 62"/>
                  <a:gd name="T36" fmla="*/ 54 w 56"/>
                  <a:gd name="T37" fmla="*/ 8 h 62"/>
                  <a:gd name="T38" fmla="*/ 56 w 56"/>
                  <a:gd name="T39" fmla="*/ 16 h 62"/>
                  <a:gd name="T40" fmla="*/ 56 w 56"/>
                  <a:gd name="T41" fmla="*/ 24 h 62"/>
                  <a:gd name="T42" fmla="*/ 52 w 56"/>
                  <a:gd name="T43" fmla="*/ 34 h 62"/>
                  <a:gd name="T44" fmla="*/ 48 w 56"/>
                  <a:gd name="T45" fmla="*/ 34 h 62"/>
                  <a:gd name="T46" fmla="*/ 44 w 56"/>
                  <a:gd name="T47" fmla="*/ 30 h 62"/>
                  <a:gd name="T48" fmla="*/ 54 w 56"/>
                  <a:gd name="T49" fmla="*/ 60 h 62"/>
                  <a:gd name="T50" fmla="*/ 52 w 56"/>
                  <a:gd name="T51" fmla="*/ 62 h 62"/>
                  <a:gd name="T52" fmla="*/ 48 w 56"/>
                  <a:gd name="T53" fmla="*/ 60 h 62"/>
                  <a:gd name="T54" fmla="*/ 42 w 56"/>
                  <a:gd name="T55" fmla="*/ 54 h 62"/>
                  <a:gd name="T56" fmla="*/ 36 w 56"/>
                  <a:gd name="T57" fmla="*/ 54 h 62"/>
                  <a:gd name="T58" fmla="*/ 22 w 56"/>
                  <a:gd name="T59" fmla="*/ 54 h 62"/>
                  <a:gd name="T60" fmla="*/ 16 w 56"/>
                  <a:gd name="T61" fmla="*/ 50 h 62"/>
                  <a:gd name="T62" fmla="*/ 6 w 56"/>
                  <a:gd name="T63" fmla="*/ 40 h 62"/>
                  <a:gd name="T64" fmla="*/ 2 w 56"/>
                  <a:gd name="T65" fmla="*/ 38 h 62"/>
                  <a:gd name="T66" fmla="*/ 2 w 56"/>
                  <a:gd name="T67" fmla="*/ 34 h 62"/>
                  <a:gd name="T68" fmla="*/ 4 w 56"/>
                  <a:gd name="T69" fmla="*/ 26 h 62"/>
                  <a:gd name="T70" fmla="*/ 8 w 56"/>
                  <a:gd name="T71"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62">
                    <a:moveTo>
                      <a:pt x="8" y="24"/>
                    </a:moveTo>
                    <a:lnTo>
                      <a:pt x="8" y="24"/>
                    </a:lnTo>
                    <a:lnTo>
                      <a:pt x="10" y="30"/>
                    </a:lnTo>
                    <a:lnTo>
                      <a:pt x="14" y="32"/>
                    </a:lnTo>
                    <a:lnTo>
                      <a:pt x="20" y="30"/>
                    </a:lnTo>
                    <a:lnTo>
                      <a:pt x="20" y="30"/>
                    </a:lnTo>
                    <a:lnTo>
                      <a:pt x="28" y="30"/>
                    </a:lnTo>
                    <a:lnTo>
                      <a:pt x="30" y="32"/>
                    </a:lnTo>
                    <a:lnTo>
                      <a:pt x="32" y="38"/>
                    </a:lnTo>
                    <a:lnTo>
                      <a:pt x="32" y="38"/>
                    </a:lnTo>
                    <a:lnTo>
                      <a:pt x="34" y="42"/>
                    </a:lnTo>
                    <a:lnTo>
                      <a:pt x="38" y="40"/>
                    </a:lnTo>
                    <a:lnTo>
                      <a:pt x="38" y="40"/>
                    </a:lnTo>
                    <a:lnTo>
                      <a:pt x="38" y="38"/>
                    </a:lnTo>
                    <a:lnTo>
                      <a:pt x="38" y="36"/>
                    </a:lnTo>
                    <a:lnTo>
                      <a:pt x="36" y="30"/>
                    </a:lnTo>
                    <a:lnTo>
                      <a:pt x="36" y="30"/>
                    </a:lnTo>
                    <a:lnTo>
                      <a:pt x="36" y="22"/>
                    </a:lnTo>
                    <a:lnTo>
                      <a:pt x="34" y="14"/>
                    </a:lnTo>
                    <a:lnTo>
                      <a:pt x="30" y="8"/>
                    </a:lnTo>
                    <a:lnTo>
                      <a:pt x="28" y="0"/>
                    </a:lnTo>
                    <a:lnTo>
                      <a:pt x="28" y="0"/>
                    </a:lnTo>
                    <a:lnTo>
                      <a:pt x="32" y="2"/>
                    </a:lnTo>
                    <a:lnTo>
                      <a:pt x="34" y="2"/>
                    </a:lnTo>
                    <a:lnTo>
                      <a:pt x="38" y="8"/>
                    </a:lnTo>
                    <a:lnTo>
                      <a:pt x="42" y="14"/>
                    </a:lnTo>
                    <a:lnTo>
                      <a:pt x="46" y="18"/>
                    </a:lnTo>
                    <a:lnTo>
                      <a:pt x="46" y="18"/>
                    </a:lnTo>
                    <a:lnTo>
                      <a:pt x="48" y="22"/>
                    </a:lnTo>
                    <a:lnTo>
                      <a:pt x="50" y="22"/>
                    </a:lnTo>
                    <a:lnTo>
                      <a:pt x="50" y="22"/>
                    </a:lnTo>
                    <a:lnTo>
                      <a:pt x="50" y="22"/>
                    </a:lnTo>
                    <a:lnTo>
                      <a:pt x="52" y="18"/>
                    </a:lnTo>
                    <a:lnTo>
                      <a:pt x="50" y="14"/>
                    </a:lnTo>
                    <a:lnTo>
                      <a:pt x="48" y="6"/>
                    </a:lnTo>
                    <a:lnTo>
                      <a:pt x="48" y="6"/>
                    </a:lnTo>
                    <a:lnTo>
                      <a:pt x="52" y="8"/>
                    </a:lnTo>
                    <a:lnTo>
                      <a:pt x="54" y="8"/>
                    </a:lnTo>
                    <a:lnTo>
                      <a:pt x="56" y="10"/>
                    </a:lnTo>
                    <a:lnTo>
                      <a:pt x="56" y="16"/>
                    </a:lnTo>
                    <a:lnTo>
                      <a:pt x="56" y="16"/>
                    </a:lnTo>
                    <a:lnTo>
                      <a:pt x="56" y="24"/>
                    </a:lnTo>
                    <a:lnTo>
                      <a:pt x="54" y="32"/>
                    </a:lnTo>
                    <a:lnTo>
                      <a:pt x="52" y="34"/>
                    </a:lnTo>
                    <a:lnTo>
                      <a:pt x="50" y="36"/>
                    </a:lnTo>
                    <a:lnTo>
                      <a:pt x="48" y="34"/>
                    </a:lnTo>
                    <a:lnTo>
                      <a:pt x="44" y="30"/>
                    </a:lnTo>
                    <a:lnTo>
                      <a:pt x="44" y="30"/>
                    </a:lnTo>
                    <a:lnTo>
                      <a:pt x="48" y="48"/>
                    </a:lnTo>
                    <a:lnTo>
                      <a:pt x="54" y="60"/>
                    </a:lnTo>
                    <a:lnTo>
                      <a:pt x="54" y="60"/>
                    </a:lnTo>
                    <a:lnTo>
                      <a:pt x="52" y="62"/>
                    </a:lnTo>
                    <a:lnTo>
                      <a:pt x="50" y="62"/>
                    </a:lnTo>
                    <a:lnTo>
                      <a:pt x="48" y="60"/>
                    </a:lnTo>
                    <a:lnTo>
                      <a:pt x="44" y="56"/>
                    </a:lnTo>
                    <a:lnTo>
                      <a:pt x="42" y="54"/>
                    </a:lnTo>
                    <a:lnTo>
                      <a:pt x="42" y="54"/>
                    </a:lnTo>
                    <a:lnTo>
                      <a:pt x="36" y="54"/>
                    </a:lnTo>
                    <a:lnTo>
                      <a:pt x="28" y="54"/>
                    </a:lnTo>
                    <a:lnTo>
                      <a:pt x="22" y="54"/>
                    </a:lnTo>
                    <a:lnTo>
                      <a:pt x="16" y="50"/>
                    </a:lnTo>
                    <a:lnTo>
                      <a:pt x="16" y="50"/>
                    </a:lnTo>
                    <a:lnTo>
                      <a:pt x="8" y="44"/>
                    </a:lnTo>
                    <a:lnTo>
                      <a:pt x="6" y="40"/>
                    </a:lnTo>
                    <a:lnTo>
                      <a:pt x="2" y="38"/>
                    </a:lnTo>
                    <a:lnTo>
                      <a:pt x="2" y="38"/>
                    </a:lnTo>
                    <a:lnTo>
                      <a:pt x="0" y="38"/>
                    </a:lnTo>
                    <a:lnTo>
                      <a:pt x="2" y="34"/>
                    </a:lnTo>
                    <a:lnTo>
                      <a:pt x="4" y="26"/>
                    </a:lnTo>
                    <a:lnTo>
                      <a:pt x="4" y="26"/>
                    </a:lnTo>
                    <a:lnTo>
                      <a:pt x="6" y="24"/>
                    </a:lnTo>
                    <a:lnTo>
                      <a:pt x="8" y="24"/>
                    </a:lnTo>
                    <a:lnTo>
                      <a:pt x="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8" name="Freeform 1324">
                <a:extLst>
                  <a:ext uri="{FF2B5EF4-FFF2-40B4-BE49-F238E27FC236}">
                    <a16:creationId xmlns:a16="http://schemas.microsoft.com/office/drawing/2014/main" id="{C2A5E3D4-13D0-CDC4-BE80-6600D29FA823}"/>
                  </a:ext>
                </a:extLst>
              </p:cNvPr>
              <p:cNvSpPr>
                <a:spLocks/>
              </p:cNvSpPr>
              <p:nvPr/>
            </p:nvSpPr>
            <p:spPr bwMode="auto">
              <a:xfrm>
                <a:off x="3232" y="1882"/>
                <a:ext cx="36" cy="52"/>
              </a:xfrm>
              <a:custGeom>
                <a:avLst/>
                <a:gdLst>
                  <a:gd name="T0" fmla="*/ 2 w 36"/>
                  <a:gd name="T1" fmla="*/ 44 h 52"/>
                  <a:gd name="T2" fmla="*/ 2 w 36"/>
                  <a:gd name="T3" fmla="*/ 44 h 52"/>
                  <a:gd name="T4" fmla="*/ 2 w 36"/>
                  <a:gd name="T5" fmla="*/ 34 h 52"/>
                  <a:gd name="T6" fmla="*/ 0 w 36"/>
                  <a:gd name="T7" fmla="*/ 22 h 52"/>
                  <a:gd name="T8" fmla="*/ 0 w 36"/>
                  <a:gd name="T9" fmla="*/ 12 h 52"/>
                  <a:gd name="T10" fmla="*/ 0 w 36"/>
                  <a:gd name="T11" fmla="*/ 0 h 52"/>
                  <a:gd name="T12" fmla="*/ 0 w 36"/>
                  <a:gd name="T13" fmla="*/ 0 h 52"/>
                  <a:gd name="T14" fmla="*/ 14 w 36"/>
                  <a:gd name="T15" fmla="*/ 8 h 52"/>
                  <a:gd name="T16" fmla="*/ 20 w 36"/>
                  <a:gd name="T17" fmla="*/ 10 h 52"/>
                  <a:gd name="T18" fmla="*/ 26 w 36"/>
                  <a:gd name="T19" fmla="*/ 12 h 52"/>
                  <a:gd name="T20" fmla="*/ 26 w 36"/>
                  <a:gd name="T21" fmla="*/ 12 h 52"/>
                  <a:gd name="T22" fmla="*/ 28 w 36"/>
                  <a:gd name="T23" fmla="*/ 12 h 52"/>
                  <a:gd name="T24" fmla="*/ 30 w 36"/>
                  <a:gd name="T25" fmla="*/ 14 h 52"/>
                  <a:gd name="T26" fmla="*/ 34 w 36"/>
                  <a:gd name="T27" fmla="*/ 20 h 52"/>
                  <a:gd name="T28" fmla="*/ 36 w 36"/>
                  <a:gd name="T29" fmla="*/ 36 h 52"/>
                  <a:gd name="T30" fmla="*/ 36 w 36"/>
                  <a:gd name="T31" fmla="*/ 36 h 52"/>
                  <a:gd name="T32" fmla="*/ 34 w 36"/>
                  <a:gd name="T33" fmla="*/ 46 h 52"/>
                  <a:gd name="T34" fmla="*/ 32 w 36"/>
                  <a:gd name="T35" fmla="*/ 50 h 52"/>
                  <a:gd name="T36" fmla="*/ 28 w 36"/>
                  <a:gd name="T37" fmla="*/ 52 h 52"/>
                  <a:gd name="T38" fmla="*/ 26 w 36"/>
                  <a:gd name="T39" fmla="*/ 50 h 52"/>
                  <a:gd name="T40" fmla="*/ 26 w 36"/>
                  <a:gd name="T41" fmla="*/ 50 h 52"/>
                  <a:gd name="T42" fmla="*/ 20 w 36"/>
                  <a:gd name="T43" fmla="*/ 46 h 52"/>
                  <a:gd name="T44" fmla="*/ 16 w 36"/>
                  <a:gd name="T45" fmla="*/ 44 h 52"/>
                  <a:gd name="T46" fmla="*/ 12 w 36"/>
                  <a:gd name="T47" fmla="*/ 46 h 52"/>
                  <a:gd name="T48" fmla="*/ 8 w 36"/>
                  <a:gd name="T49" fmla="*/ 48 h 52"/>
                  <a:gd name="T50" fmla="*/ 8 w 36"/>
                  <a:gd name="T51" fmla="*/ 48 h 52"/>
                  <a:gd name="T52" fmla="*/ 4 w 36"/>
                  <a:gd name="T53" fmla="*/ 48 h 52"/>
                  <a:gd name="T54" fmla="*/ 2 w 36"/>
                  <a:gd name="T55" fmla="*/ 44 h 52"/>
                  <a:gd name="T56" fmla="*/ 2 w 36"/>
                  <a:gd name="T57"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52">
                    <a:moveTo>
                      <a:pt x="2" y="44"/>
                    </a:moveTo>
                    <a:lnTo>
                      <a:pt x="2" y="44"/>
                    </a:lnTo>
                    <a:lnTo>
                      <a:pt x="2" y="34"/>
                    </a:lnTo>
                    <a:lnTo>
                      <a:pt x="0" y="22"/>
                    </a:lnTo>
                    <a:lnTo>
                      <a:pt x="0" y="12"/>
                    </a:lnTo>
                    <a:lnTo>
                      <a:pt x="0" y="0"/>
                    </a:lnTo>
                    <a:lnTo>
                      <a:pt x="0" y="0"/>
                    </a:lnTo>
                    <a:lnTo>
                      <a:pt x="14" y="8"/>
                    </a:lnTo>
                    <a:lnTo>
                      <a:pt x="20" y="10"/>
                    </a:lnTo>
                    <a:lnTo>
                      <a:pt x="26" y="12"/>
                    </a:lnTo>
                    <a:lnTo>
                      <a:pt x="26" y="12"/>
                    </a:lnTo>
                    <a:lnTo>
                      <a:pt x="28" y="12"/>
                    </a:lnTo>
                    <a:lnTo>
                      <a:pt x="30" y="14"/>
                    </a:lnTo>
                    <a:lnTo>
                      <a:pt x="34" y="20"/>
                    </a:lnTo>
                    <a:lnTo>
                      <a:pt x="36" y="36"/>
                    </a:lnTo>
                    <a:lnTo>
                      <a:pt x="36" y="36"/>
                    </a:lnTo>
                    <a:lnTo>
                      <a:pt x="34" y="46"/>
                    </a:lnTo>
                    <a:lnTo>
                      <a:pt x="32" y="50"/>
                    </a:lnTo>
                    <a:lnTo>
                      <a:pt x="28" y="52"/>
                    </a:lnTo>
                    <a:lnTo>
                      <a:pt x="26" y="50"/>
                    </a:lnTo>
                    <a:lnTo>
                      <a:pt x="26" y="50"/>
                    </a:lnTo>
                    <a:lnTo>
                      <a:pt x="20" y="46"/>
                    </a:lnTo>
                    <a:lnTo>
                      <a:pt x="16" y="44"/>
                    </a:lnTo>
                    <a:lnTo>
                      <a:pt x="12" y="46"/>
                    </a:lnTo>
                    <a:lnTo>
                      <a:pt x="8" y="48"/>
                    </a:lnTo>
                    <a:lnTo>
                      <a:pt x="8" y="48"/>
                    </a:lnTo>
                    <a:lnTo>
                      <a:pt x="4" y="48"/>
                    </a:lnTo>
                    <a:lnTo>
                      <a:pt x="2" y="44"/>
                    </a:lnTo>
                    <a:lnTo>
                      <a:pt x="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9" name="Freeform 1325">
                <a:extLst>
                  <a:ext uri="{FF2B5EF4-FFF2-40B4-BE49-F238E27FC236}">
                    <a16:creationId xmlns:a16="http://schemas.microsoft.com/office/drawing/2014/main" id="{0D5E8F4B-0BA7-58E5-3CE1-6E64F3C50B17}"/>
                  </a:ext>
                </a:extLst>
              </p:cNvPr>
              <p:cNvSpPr>
                <a:spLocks/>
              </p:cNvSpPr>
              <p:nvPr/>
            </p:nvSpPr>
            <p:spPr bwMode="auto">
              <a:xfrm>
                <a:off x="3274" y="1874"/>
                <a:ext cx="44" cy="52"/>
              </a:xfrm>
              <a:custGeom>
                <a:avLst/>
                <a:gdLst>
                  <a:gd name="T0" fmla="*/ 2 w 44"/>
                  <a:gd name="T1" fmla="*/ 0 h 52"/>
                  <a:gd name="T2" fmla="*/ 2 w 44"/>
                  <a:gd name="T3" fmla="*/ 0 h 52"/>
                  <a:gd name="T4" fmla="*/ 6 w 44"/>
                  <a:gd name="T5" fmla="*/ 14 h 52"/>
                  <a:gd name="T6" fmla="*/ 8 w 44"/>
                  <a:gd name="T7" fmla="*/ 14 h 52"/>
                  <a:gd name="T8" fmla="*/ 10 w 44"/>
                  <a:gd name="T9" fmla="*/ 12 h 52"/>
                  <a:gd name="T10" fmla="*/ 10 w 44"/>
                  <a:gd name="T11" fmla="*/ 12 h 52"/>
                  <a:gd name="T12" fmla="*/ 12 w 44"/>
                  <a:gd name="T13" fmla="*/ 8 h 52"/>
                  <a:gd name="T14" fmla="*/ 14 w 44"/>
                  <a:gd name="T15" fmla="*/ 8 h 52"/>
                  <a:gd name="T16" fmla="*/ 16 w 44"/>
                  <a:gd name="T17" fmla="*/ 12 h 52"/>
                  <a:gd name="T18" fmla="*/ 16 w 44"/>
                  <a:gd name="T19" fmla="*/ 12 h 52"/>
                  <a:gd name="T20" fmla="*/ 22 w 44"/>
                  <a:gd name="T21" fmla="*/ 20 h 52"/>
                  <a:gd name="T22" fmla="*/ 26 w 44"/>
                  <a:gd name="T23" fmla="*/ 24 h 52"/>
                  <a:gd name="T24" fmla="*/ 32 w 44"/>
                  <a:gd name="T25" fmla="*/ 24 h 52"/>
                  <a:gd name="T26" fmla="*/ 38 w 44"/>
                  <a:gd name="T27" fmla="*/ 22 h 52"/>
                  <a:gd name="T28" fmla="*/ 38 w 44"/>
                  <a:gd name="T29" fmla="*/ 22 h 52"/>
                  <a:gd name="T30" fmla="*/ 42 w 44"/>
                  <a:gd name="T31" fmla="*/ 22 h 52"/>
                  <a:gd name="T32" fmla="*/ 44 w 44"/>
                  <a:gd name="T33" fmla="*/ 22 h 52"/>
                  <a:gd name="T34" fmla="*/ 44 w 44"/>
                  <a:gd name="T35" fmla="*/ 26 h 52"/>
                  <a:gd name="T36" fmla="*/ 44 w 44"/>
                  <a:gd name="T37" fmla="*/ 26 h 52"/>
                  <a:gd name="T38" fmla="*/ 42 w 44"/>
                  <a:gd name="T39" fmla="*/ 38 h 52"/>
                  <a:gd name="T40" fmla="*/ 42 w 44"/>
                  <a:gd name="T41" fmla="*/ 44 h 52"/>
                  <a:gd name="T42" fmla="*/ 40 w 44"/>
                  <a:gd name="T43" fmla="*/ 50 h 52"/>
                  <a:gd name="T44" fmla="*/ 40 w 44"/>
                  <a:gd name="T45" fmla="*/ 50 h 52"/>
                  <a:gd name="T46" fmla="*/ 38 w 44"/>
                  <a:gd name="T47" fmla="*/ 52 h 52"/>
                  <a:gd name="T48" fmla="*/ 34 w 44"/>
                  <a:gd name="T49" fmla="*/ 52 h 52"/>
                  <a:gd name="T50" fmla="*/ 32 w 44"/>
                  <a:gd name="T51" fmla="*/ 52 h 52"/>
                  <a:gd name="T52" fmla="*/ 30 w 44"/>
                  <a:gd name="T53" fmla="*/ 50 h 52"/>
                  <a:gd name="T54" fmla="*/ 30 w 44"/>
                  <a:gd name="T55" fmla="*/ 50 h 52"/>
                  <a:gd name="T56" fmla="*/ 26 w 44"/>
                  <a:gd name="T57" fmla="*/ 48 h 52"/>
                  <a:gd name="T58" fmla="*/ 22 w 44"/>
                  <a:gd name="T59" fmla="*/ 48 h 52"/>
                  <a:gd name="T60" fmla="*/ 14 w 44"/>
                  <a:gd name="T61" fmla="*/ 50 h 52"/>
                  <a:gd name="T62" fmla="*/ 14 w 44"/>
                  <a:gd name="T63" fmla="*/ 50 h 52"/>
                  <a:gd name="T64" fmla="*/ 12 w 44"/>
                  <a:gd name="T65" fmla="*/ 52 h 52"/>
                  <a:gd name="T66" fmla="*/ 12 w 44"/>
                  <a:gd name="T67" fmla="*/ 52 h 52"/>
                  <a:gd name="T68" fmla="*/ 2 w 44"/>
                  <a:gd name="T69" fmla="*/ 26 h 52"/>
                  <a:gd name="T70" fmla="*/ 2 w 44"/>
                  <a:gd name="T71" fmla="*/ 26 h 52"/>
                  <a:gd name="T72" fmla="*/ 0 w 44"/>
                  <a:gd name="T73" fmla="*/ 22 h 52"/>
                  <a:gd name="T74" fmla="*/ 0 w 44"/>
                  <a:gd name="T75" fmla="*/ 16 h 52"/>
                  <a:gd name="T76" fmla="*/ 2 w 44"/>
                  <a:gd name="T77" fmla="*/ 0 h 52"/>
                  <a:gd name="T78" fmla="*/ 2 w 44"/>
                  <a:gd name="T7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52">
                    <a:moveTo>
                      <a:pt x="2" y="0"/>
                    </a:moveTo>
                    <a:lnTo>
                      <a:pt x="2" y="0"/>
                    </a:lnTo>
                    <a:lnTo>
                      <a:pt x="6" y="14"/>
                    </a:lnTo>
                    <a:lnTo>
                      <a:pt x="8" y="14"/>
                    </a:lnTo>
                    <a:lnTo>
                      <a:pt x="10" y="12"/>
                    </a:lnTo>
                    <a:lnTo>
                      <a:pt x="10" y="12"/>
                    </a:lnTo>
                    <a:lnTo>
                      <a:pt x="12" y="8"/>
                    </a:lnTo>
                    <a:lnTo>
                      <a:pt x="14" y="8"/>
                    </a:lnTo>
                    <a:lnTo>
                      <a:pt x="16" y="12"/>
                    </a:lnTo>
                    <a:lnTo>
                      <a:pt x="16" y="12"/>
                    </a:lnTo>
                    <a:lnTo>
                      <a:pt x="22" y="20"/>
                    </a:lnTo>
                    <a:lnTo>
                      <a:pt x="26" y="24"/>
                    </a:lnTo>
                    <a:lnTo>
                      <a:pt x="32" y="24"/>
                    </a:lnTo>
                    <a:lnTo>
                      <a:pt x="38" y="22"/>
                    </a:lnTo>
                    <a:lnTo>
                      <a:pt x="38" y="22"/>
                    </a:lnTo>
                    <a:lnTo>
                      <a:pt x="42" y="22"/>
                    </a:lnTo>
                    <a:lnTo>
                      <a:pt x="44" y="22"/>
                    </a:lnTo>
                    <a:lnTo>
                      <a:pt x="44" y="26"/>
                    </a:lnTo>
                    <a:lnTo>
                      <a:pt x="44" y="26"/>
                    </a:lnTo>
                    <a:lnTo>
                      <a:pt x="42" y="38"/>
                    </a:lnTo>
                    <a:lnTo>
                      <a:pt x="42" y="44"/>
                    </a:lnTo>
                    <a:lnTo>
                      <a:pt x="40" y="50"/>
                    </a:lnTo>
                    <a:lnTo>
                      <a:pt x="40" y="50"/>
                    </a:lnTo>
                    <a:lnTo>
                      <a:pt x="38" y="52"/>
                    </a:lnTo>
                    <a:lnTo>
                      <a:pt x="34" y="52"/>
                    </a:lnTo>
                    <a:lnTo>
                      <a:pt x="32" y="52"/>
                    </a:lnTo>
                    <a:lnTo>
                      <a:pt x="30" y="50"/>
                    </a:lnTo>
                    <a:lnTo>
                      <a:pt x="30" y="50"/>
                    </a:lnTo>
                    <a:lnTo>
                      <a:pt x="26" y="48"/>
                    </a:lnTo>
                    <a:lnTo>
                      <a:pt x="22" y="48"/>
                    </a:lnTo>
                    <a:lnTo>
                      <a:pt x="14" y="50"/>
                    </a:lnTo>
                    <a:lnTo>
                      <a:pt x="14" y="50"/>
                    </a:lnTo>
                    <a:lnTo>
                      <a:pt x="12" y="52"/>
                    </a:lnTo>
                    <a:lnTo>
                      <a:pt x="12" y="52"/>
                    </a:lnTo>
                    <a:lnTo>
                      <a:pt x="2" y="26"/>
                    </a:lnTo>
                    <a:lnTo>
                      <a:pt x="2" y="26"/>
                    </a:lnTo>
                    <a:lnTo>
                      <a:pt x="0" y="22"/>
                    </a:lnTo>
                    <a:lnTo>
                      <a:pt x="0" y="1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0" name="Freeform 1326">
                <a:extLst>
                  <a:ext uri="{FF2B5EF4-FFF2-40B4-BE49-F238E27FC236}">
                    <a16:creationId xmlns:a16="http://schemas.microsoft.com/office/drawing/2014/main" id="{70BDAA83-3C94-01BD-6A05-F0FFFDF969C6}"/>
                  </a:ext>
                </a:extLst>
              </p:cNvPr>
              <p:cNvSpPr>
                <a:spLocks/>
              </p:cNvSpPr>
              <p:nvPr/>
            </p:nvSpPr>
            <p:spPr bwMode="auto">
              <a:xfrm>
                <a:off x="3086" y="2705"/>
                <a:ext cx="46" cy="40"/>
              </a:xfrm>
              <a:custGeom>
                <a:avLst/>
                <a:gdLst>
                  <a:gd name="T0" fmla="*/ 0 w 46"/>
                  <a:gd name="T1" fmla="*/ 12 h 40"/>
                  <a:gd name="T2" fmla="*/ 0 w 46"/>
                  <a:gd name="T3" fmla="*/ 12 h 40"/>
                  <a:gd name="T4" fmla="*/ 2 w 46"/>
                  <a:gd name="T5" fmla="*/ 12 h 40"/>
                  <a:gd name="T6" fmla="*/ 4 w 46"/>
                  <a:gd name="T7" fmla="*/ 10 h 40"/>
                  <a:gd name="T8" fmla="*/ 4 w 46"/>
                  <a:gd name="T9" fmla="*/ 10 h 40"/>
                  <a:gd name="T10" fmla="*/ 12 w 46"/>
                  <a:gd name="T11" fmla="*/ 2 h 40"/>
                  <a:gd name="T12" fmla="*/ 18 w 46"/>
                  <a:gd name="T13" fmla="*/ 0 h 40"/>
                  <a:gd name="T14" fmla="*/ 24 w 46"/>
                  <a:gd name="T15" fmla="*/ 0 h 40"/>
                  <a:gd name="T16" fmla="*/ 34 w 46"/>
                  <a:gd name="T17" fmla="*/ 2 h 40"/>
                  <a:gd name="T18" fmla="*/ 34 w 46"/>
                  <a:gd name="T19" fmla="*/ 2 h 40"/>
                  <a:gd name="T20" fmla="*/ 36 w 46"/>
                  <a:gd name="T21" fmla="*/ 2 h 40"/>
                  <a:gd name="T22" fmla="*/ 38 w 46"/>
                  <a:gd name="T23" fmla="*/ 0 h 40"/>
                  <a:gd name="T24" fmla="*/ 38 w 46"/>
                  <a:gd name="T25" fmla="*/ 0 h 40"/>
                  <a:gd name="T26" fmla="*/ 42 w 46"/>
                  <a:gd name="T27" fmla="*/ 2 h 40"/>
                  <a:gd name="T28" fmla="*/ 44 w 46"/>
                  <a:gd name="T29" fmla="*/ 8 h 40"/>
                  <a:gd name="T30" fmla="*/ 46 w 46"/>
                  <a:gd name="T31" fmla="*/ 20 h 40"/>
                  <a:gd name="T32" fmla="*/ 46 w 46"/>
                  <a:gd name="T33" fmla="*/ 20 h 40"/>
                  <a:gd name="T34" fmla="*/ 46 w 46"/>
                  <a:gd name="T35" fmla="*/ 24 h 40"/>
                  <a:gd name="T36" fmla="*/ 46 w 46"/>
                  <a:gd name="T37" fmla="*/ 28 h 40"/>
                  <a:gd name="T38" fmla="*/ 42 w 46"/>
                  <a:gd name="T39" fmla="*/ 32 h 40"/>
                  <a:gd name="T40" fmla="*/ 42 w 46"/>
                  <a:gd name="T41" fmla="*/ 32 h 40"/>
                  <a:gd name="T42" fmla="*/ 42 w 46"/>
                  <a:gd name="T43" fmla="*/ 34 h 40"/>
                  <a:gd name="T44" fmla="*/ 40 w 46"/>
                  <a:gd name="T45" fmla="*/ 34 h 40"/>
                  <a:gd name="T46" fmla="*/ 38 w 46"/>
                  <a:gd name="T47" fmla="*/ 28 h 40"/>
                  <a:gd name="T48" fmla="*/ 38 w 46"/>
                  <a:gd name="T49" fmla="*/ 28 h 40"/>
                  <a:gd name="T50" fmla="*/ 34 w 46"/>
                  <a:gd name="T51" fmla="*/ 24 h 40"/>
                  <a:gd name="T52" fmla="*/ 30 w 46"/>
                  <a:gd name="T53" fmla="*/ 22 h 40"/>
                  <a:gd name="T54" fmla="*/ 26 w 46"/>
                  <a:gd name="T55" fmla="*/ 24 h 40"/>
                  <a:gd name="T56" fmla="*/ 22 w 46"/>
                  <a:gd name="T57" fmla="*/ 34 h 40"/>
                  <a:gd name="T58" fmla="*/ 22 w 46"/>
                  <a:gd name="T59" fmla="*/ 34 h 40"/>
                  <a:gd name="T60" fmla="*/ 20 w 46"/>
                  <a:gd name="T61" fmla="*/ 38 h 40"/>
                  <a:gd name="T62" fmla="*/ 18 w 46"/>
                  <a:gd name="T63" fmla="*/ 38 h 40"/>
                  <a:gd name="T64" fmla="*/ 18 w 46"/>
                  <a:gd name="T65" fmla="*/ 36 h 40"/>
                  <a:gd name="T66" fmla="*/ 18 w 46"/>
                  <a:gd name="T67" fmla="*/ 36 h 40"/>
                  <a:gd name="T68" fmla="*/ 14 w 46"/>
                  <a:gd name="T69" fmla="*/ 28 h 40"/>
                  <a:gd name="T70" fmla="*/ 12 w 46"/>
                  <a:gd name="T71" fmla="*/ 30 h 40"/>
                  <a:gd name="T72" fmla="*/ 10 w 46"/>
                  <a:gd name="T73" fmla="*/ 38 h 40"/>
                  <a:gd name="T74" fmla="*/ 10 w 46"/>
                  <a:gd name="T75" fmla="*/ 38 h 40"/>
                  <a:gd name="T76" fmla="*/ 10 w 46"/>
                  <a:gd name="T77" fmla="*/ 40 h 40"/>
                  <a:gd name="T78" fmla="*/ 10 w 46"/>
                  <a:gd name="T79" fmla="*/ 38 h 40"/>
                  <a:gd name="T80" fmla="*/ 8 w 46"/>
                  <a:gd name="T81" fmla="*/ 34 h 40"/>
                  <a:gd name="T82" fmla="*/ 8 w 46"/>
                  <a:gd name="T83" fmla="*/ 34 h 40"/>
                  <a:gd name="T84" fmla="*/ 6 w 46"/>
                  <a:gd name="T85" fmla="*/ 28 h 40"/>
                  <a:gd name="T86" fmla="*/ 4 w 46"/>
                  <a:gd name="T87" fmla="*/ 24 h 40"/>
                  <a:gd name="T88" fmla="*/ 4 w 46"/>
                  <a:gd name="T89" fmla="*/ 22 h 40"/>
                  <a:gd name="T90" fmla="*/ 4 w 46"/>
                  <a:gd name="T91" fmla="*/ 22 h 40"/>
                  <a:gd name="T92" fmla="*/ 4 w 46"/>
                  <a:gd name="T93" fmla="*/ 22 h 40"/>
                  <a:gd name="T94" fmla="*/ 0 w 46"/>
                  <a:gd name="T95" fmla="*/ 18 h 40"/>
                  <a:gd name="T96" fmla="*/ 0 w 46"/>
                  <a:gd name="T97" fmla="*/ 16 h 40"/>
                  <a:gd name="T98" fmla="*/ 0 w 46"/>
                  <a:gd name="T99" fmla="*/ 12 h 40"/>
                  <a:gd name="T100" fmla="*/ 0 w 46"/>
                  <a:gd name="T10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40">
                    <a:moveTo>
                      <a:pt x="0" y="12"/>
                    </a:moveTo>
                    <a:lnTo>
                      <a:pt x="0" y="12"/>
                    </a:lnTo>
                    <a:lnTo>
                      <a:pt x="2" y="12"/>
                    </a:lnTo>
                    <a:lnTo>
                      <a:pt x="4" y="10"/>
                    </a:lnTo>
                    <a:lnTo>
                      <a:pt x="4" y="10"/>
                    </a:lnTo>
                    <a:lnTo>
                      <a:pt x="12" y="2"/>
                    </a:lnTo>
                    <a:lnTo>
                      <a:pt x="18" y="0"/>
                    </a:lnTo>
                    <a:lnTo>
                      <a:pt x="24" y="0"/>
                    </a:lnTo>
                    <a:lnTo>
                      <a:pt x="34" y="2"/>
                    </a:lnTo>
                    <a:lnTo>
                      <a:pt x="34" y="2"/>
                    </a:lnTo>
                    <a:lnTo>
                      <a:pt x="36" y="2"/>
                    </a:lnTo>
                    <a:lnTo>
                      <a:pt x="38" y="0"/>
                    </a:lnTo>
                    <a:lnTo>
                      <a:pt x="38" y="0"/>
                    </a:lnTo>
                    <a:lnTo>
                      <a:pt x="42" y="2"/>
                    </a:lnTo>
                    <a:lnTo>
                      <a:pt x="44" y="8"/>
                    </a:lnTo>
                    <a:lnTo>
                      <a:pt x="46" y="20"/>
                    </a:lnTo>
                    <a:lnTo>
                      <a:pt x="46" y="20"/>
                    </a:lnTo>
                    <a:lnTo>
                      <a:pt x="46" y="24"/>
                    </a:lnTo>
                    <a:lnTo>
                      <a:pt x="46" y="28"/>
                    </a:lnTo>
                    <a:lnTo>
                      <a:pt x="42" y="32"/>
                    </a:lnTo>
                    <a:lnTo>
                      <a:pt x="42" y="32"/>
                    </a:lnTo>
                    <a:lnTo>
                      <a:pt x="42" y="34"/>
                    </a:lnTo>
                    <a:lnTo>
                      <a:pt x="40" y="34"/>
                    </a:lnTo>
                    <a:lnTo>
                      <a:pt x="38" y="28"/>
                    </a:lnTo>
                    <a:lnTo>
                      <a:pt x="38" y="28"/>
                    </a:lnTo>
                    <a:lnTo>
                      <a:pt x="34" y="24"/>
                    </a:lnTo>
                    <a:lnTo>
                      <a:pt x="30" y="22"/>
                    </a:lnTo>
                    <a:lnTo>
                      <a:pt x="26" y="24"/>
                    </a:lnTo>
                    <a:lnTo>
                      <a:pt x="22" y="34"/>
                    </a:lnTo>
                    <a:lnTo>
                      <a:pt x="22" y="34"/>
                    </a:lnTo>
                    <a:lnTo>
                      <a:pt x="20" y="38"/>
                    </a:lnTo>
                    <a:lnTo>
                      <a:pt x="18" y="38"/>
                    </a:lnTo>
                    <a:lnTo>
                      <a:pt x="18" y="36"/>
                    </a:lnTo>
                    <a:lnTo>
                      <a:pt x="18" y="36"/>
                    </a:lnTo>
                    <a:lnTo>
                      <a:pt x="14" y="28"/>
                    </a:lnTo>
                    <a:lnTo>
                      <a:pt x="12" y="30"/>
                    </a:lnTo>
                    <a:lnTo>
                      <a:pt x="10" y="38"/>
                    </a:lnTo>
                    <a:lnTo>
                      <a:pt x="10" y="38"/>
                    </a:lnTo>
                    <a:lnTo>
                      <a:pt x="10" y="40"/>
                    </a:lnTo>
                    <a:lnTo>
                      <a:pt x="10" y="38"/>
                    </a:lnTo>
                    <a:lnTo>
                      <a:pt x="8" y="34"/>
                    </a:lnTo>
                    <a:lnTo>
                      <a:pt x="8" y="34"/>
                    </a:lnTo>
                    <a:lnTo>
                      <a:pt x="6" y="28"/>
                    </a:lnTo>
                    <a:lnTo>
                      <a:pt x="4" y="24"/>
                    </a:lnTo>
                    <a:lnTo>
                      <a:pt x="4" y="22"/>
                    </a:lnTo>
                    <a:lnTo>
                      <a:pt x="4" y="22"/>
                    </a:lnTo>
                    <a:lnTo>
                      <a:pt x="4" y="22"/>
                    </a:lnTo>
                    <a:lnTo>
                      <a:pt x="0" y="18"/>
                    </a:lnTo>
                    <a:lnTo>
                      <a:pt x="0"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1" name="Freeform 1327">
                <a:extLst>
                  <a:ext uri="{FF2B5EF4-FFF2-40B4-BE49-F238E27FC236}">
                    <a16:creationId xmlns:a16="http://schemas.microsoft.com/office/drawing/2014/main" id="{3C0D8208-C288-436D-60B6-E17F0D8B5CE3}"/>
                  </a:ext>
                </a:extLst>
              </p:cNvPr>
              <p:cNvSpPr>
                <a:spLocks/>
              </p:cNvSpPr>
              <p:nvPr/>
            </p:nvSpPr>
            <p:spPr bwMode="auto">
              <a:xfrm>
                <a:off x="2620" y="1884"/>
                <a:ext cx="44" cy="44"/>
              </a:xfrm>
              <a:custGeom>
                <a:avLst/>
                <a:gdLst>
                  <a:gd name="T0" fmla="*/ 14 w 44"/>
                  <a:gd name="T1" fmla="*/ 42 h 44"/>
                  <a:gd name="T2" fmla="*/ 14 w 44"/>
                  <a:gd name="T3" fmla="*/ 42 h 44"/>
                  <a:gd name="T4" fmla="*/ 12 w 44"/>
                  <a:gd name="T5" fmla="*/ 42 h 44"/>
                  <a:gd name="T6" fmla="*/ 12 w 44"/>
                  <a:gd name="T7" fmla="*/ 42 h 44"/>
                  <a:gd name="T8" fmla="*/ 10 w 44"/>
                  <a:gd name="T9" fmla="*/ 34 h 44"/>
                  <a:gd name="T10" fmla="*/ 8 w 44"/>
                  <a:gd name="T11" fmla="*/ 26 h 44"/>
                  <a:gd name="T12" fmla="*/ 2 w 44"/>
                  <a:gd name="T13" fmla="*/ 16 h 44"/>
                  <a:gd name="T14" fmla="*/ 2 w 44"/>
                  <a:gd name="T15" fmla="*/ 16 h 44"/>
                  <a:gd name="T16" fmla="*/ 0 w 44"/>
                  <a:gd name="T17" fmla="*/ 6 h 44"/>
                  <a:gd name="T18" fmla="*/ 2 w 44"/>
                  <a:gd name="T19" fmla="*/ 4 h 44"/>
                  <a:gd name="T20" fmla="*/ 6 w 44"/>
                  <a:gd name="T21" fmla="*/ 4 h 44"/>
                  <a:gd name="T22" fmla="*/ 6 w 44"/>
                  <a:gd name="T23" fmla="*/ 4 h 44"/>
                  <a:gd name="T24" fmla="*/ 6 w 44"/>
                  <a:gd name="T25" fmla="*/ 6 h 44"/>
                  <a:gd name="T26" fmla="*/ 6 w 44"/>
                  <a:gd name="T27" fmla="*/ 6 h 44"/>
                  <a:gd name="T28" fmla="*/ 10 w 44"/>
                  <a:gd name="T29" fmla="*/ 2 h 44"/>
                  <a:gd name="T30" fmla="*/ 12 w 44"/>
                  <a:gd name="T31" fmla="*/ 0 h 44"/>
                  <a:gd name="T32" fmla="*/ 14 w 44"/>
                  <a:gd name="T33" fmla="*/ 0 h 44"/>
                  <a:gd name="T34" fmla="*/ 16 w 44"/>
                  <a:gd name="T35" fmla="*/ 2 h 44"/>
                  <a:gd name="T36" fmla="*/ 20 w 44"/>
                  <a:gd name="T37" fmla="*/ 6 h 44"/>
                  <a:gd name="T38" fmla="*/ 24 w 44"/>
                  <a:gd name="T39" fmla="*/ 12 h 44"/>
                  <a:gd name="T40" fmla="*/ 24 w 44"/>
                  <a:gd name="T41" fmla="*/ 12 h 44"/>
                  <a:gd name="T42" fmla="*/ 28 w 44"/>
                  <a:gd name="T43" fmla="*/ 16 h 44"/>
                  <a:gd name="T44" fmla="*/ 32 w 44"/>
                  <a:gd name="T45" fmla="*/ 16 h 44"/>
                  <a:gd name="T46" fmla="*/ 38 w 44"/>
                  <a:gd name="T47" fmla="*/ 14 h 44"/>
                  <a:gd name="T48" fmla="*/ 38 w 44"/>
                  <a:gd name="T49" fmla="*/ 14 h 44"/>
                  <a:gd name="T50" fmla="*/ 42 w 44"/>
                  <a:gd name="T51" fmla="*/ 14 h 44"/>
                  <a:gd name="T52" fmla="*/ 42 w 44"/>
                  <a:gd name="T53" fmla="*/ 14 h 44"/>
                  <a:gd name="T54" fmla="*/ 42 w 44"/>
                  <a:gd name="T55" fmla="*/ 18 h 44"/>
                  <a:gd name="T56" fmla="*/ 42 w 44"/>
                  <a:gd name="T57" fmla="*/ 18 h 44"/>
                  <a:gd name="T58" fmla="*/ 44 w 44"/>
                  <a:gd name="T59" fmla="*/ 30 h 44"/>
                  <a:gd name="T60" fmla="*/ 44 w 44"/>
                  <a:gd name="T61" fmla="*/ 36 h 44"/>
                  <a:gd name="T62" fmla="*/ 42 w 44"/>
                  <a:gd name="T63" fmla="*/ 40 h 44"/>
                  <a:gd name="T64" fmla="*/ 42 w 44"/>
                  <a:gd name="T65" fmla="*/ 40 h 44"/>
                  <a:gd name="T66" fmla="*/ 40 w 44"/>
                  <a:gd name="T67" fmla="*/ 44 h 44"/>
                  <a:gd name="T68" fmla="*/ 38 w 44"/>
                  <a:gd name="T69" fmla="*/ 44 h 44"/>
                  <a:gd name="T70" fmla="*/ 36 w 44"/>
                  <a:gd name="T71" fmla="*/ 44 h 44"/>
                  <a:gd name="T72" fmla="*/ 36 w 44"/>
                  <a:gd name="T73" fmla="*/ 44 h 44"/>
                  <a:gd name="T74" fmla="*/ 32 w 44"/>
                  <a:gd name="T75" fmla="*/ 40 h 44"/>
                  <a:gd name="T76" fmla="*/ 26 w 44"/>
                  <a:gd name="T77" fmla="*/ 40 h 44"/>
                  <a:gd name="T78" fmla="*/ 14 w 44"/>
                  <a:gd name="T79" fmla="*/ 42 h 44"/>
                  <a:gd name="T80" fmla="*/ 14 w 44"/>
                  <a:gd name="T81"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44">
                    <a:moveTo>
                      <a:pt x="14" y="42"/>
                    </a:moveTo>
                    <a:lnTo>
                      <a:pt x="14" y="42"/>
                    </a:lnTo>
                    <a:lnTo>
                      <a:pt x="12" y="42"/>
                    </a:lnTo>
                    <a:lnTo>
                      <a:pt x="12" y="42"/>
                    </a:lnTo>
                    <a:lnTo>
                      <a:pt x="10" y="34"/>
                    </a:lnTo>
                    <a:lnTo>
                      <a:pt x="8" y="26"/>
                    </a:lnTo>
                    <a:lnTo>
                      <a:pt x="2" y="16"/>
                    </a:lnTo>
                    <a:lnTo>
                      <a:pt x="2" y="16"/>
                    </a:lnTo>
                    <a:lnTo>
                      <a:pt x="0" y="6"/>
                    </a:lnTo>
                    <a:lnTo>
                      <a:pt x="2" y="4"/>
                    </a:lnTo>
                    <a:lnTo>
                      <a:pt x="6" y="4"/>
                    </a:lnTo>
                    <a:lnTo>
                      <a:pt x="6" y="4"/>
                    </a:lnTo>
                    <a:lnTo>
                      <a:pt x="6" y="6"/>
                    </a:lnTo>
                    <a:lnTo>
                      <a:pt x="6" y="6"/>
                    </a:lnTo>
                    <a:lnTo>
                      <a:pt x="10" y="2"/>
                    </a:lnTo>
                    <a:lnTo>
                      <a:pt x="12" y="0"/>
                    </a:lnTo>
                    <a:lnTo>
                      <a:pt x="14" y="0"/>
                    </a:lnTo>
                    <a:lnTo>
                      <a:pt x="16" y="2"/>
                    </a:lnTo>
                    <a:lnTo>
                      <a:pt x="20" y="6"/>
                    </a:lnTo>
                    <a:lnTo>
                      <a:pt x="24" y="12"/>
                    </a:lnTo>
                    <a:lnTo>
                      <a:pt x="24" y="12"/>
                    </a:lnTo>
                    <a:lnTo>
                      <a:pt x="28" y="16"/>
                    </a:lnTo>
                    <a:lnTo>
                      <a:pt x="32" y="16"/>
                    </a:lnTo>
                    <a:lnTo>
                      <a:pt x="38" y="14"/>
                    </a:lnTo>
                    <a:lnTo>
                      <a:pt x="38" y="14"/>
                    </a:lnTo>
                    <a:lnTo>
                      <a:pt x="42" y="14"/>
                    </a:lnTo>
                    <a:lnTo>
                      <a:pt x="42" y="14"/>
                    </a:lnTo>
                    <a:lnTo>
                      <a:pt x="42" y="18"/>
                    </a:lnTo>
                    <a:lnTo>
                      <a:pt x="42" y="18"/>
                    </a:lnTo>
                    <a:lnTo>
                      <a:pt x="44" y="30"/>
                    </a:lnTo>
                    <a:lnTo>
                      <a:pt x="44" y="36"/>
                    </a:lnTo>
                    <a:lnTo>
                      <a:pt x="42" y="40"/>
                    </a:lnTo>
                    <a:lnTo>
                      <a:pt x="42" y="40"/>
                    </a:lnTo>
                    <a:lnTo>
                      <a:pt x="40" y="44"/>
                    </a:lnTo>
                    <a:lnTo>
                      <a:pt x="38" y="44"/>
                    </a:lnTo>
                    <a:lnTo>
                      <a:pt x="36" y="44"/>
                    </a:lnTo>
                    <a:lnTo>
                      <a:pt x="36" y="44"/>
                    </a:lnTo>
                    <a:lnTo>
                      <a:pt x="32" y="40"/>
                    </a:lnTo>
                    <a:lnTo>
                      <a:pt x="26" y="40"/>
                    </a:lnTo>
                    <a:lnTo>
                      <a:pt x="14" y="42"/>
                    </a:lnTo>
                    <a:lnTo>
                      <a:pt x="1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2" name="Freeform 1328">
                <a:extLst>
                  <a:ext uri="{FF2B5EF4-FFF2-40B4-BE49-F238E27FC236}">
                    <a16:creationId xmlns:a16="http://schemas.microsoft.com/office/drawing/2014/main" id="{0A8486D2-A6BE-7604-09F7-3AC0A98F792A}"/>
                  </a:ext>
                </a:extLst>
              </p:cNvPr>
              <p:cNvSpPr>
                <a:spLocks/>
              </p:cNvSpPr>
              <p:nvPr/>
            </p:nvSpPr>
            <p:spPr bwMode="auto">
              <a:xfrm>
                <a:off x="5346" y="2568"/>
                <a:ext cx="50" cy="48"/>
              </a:xfrm>
              <a:custGeom>
                <a:avLst/>
                <a:gdLst>
                  <a:gd name="T0" fmla="*/ 6 w 50"/>
                  <a:gd name="T1" fmla="*/ 40 h 48"/>
                  <a:gd name="T2" fmla="*/ 4 w 50"/>
                  <a:gd name="T3" fmla="*/ 20 h 48"/>
                  <a:gd name="T4" fmla="*/ 2 w 50"/>
                  <a:gd name="T5" fmla="*/ 16 h 48"/>
                  <a:gd name="T6" fmla="*/ 0 w 50"/>
                  <a:gd name="T7" fmla="*/ 4 h 48"/>
                  <a:gd name="T8" fmla="*/ 0 w 50"/>
                  <a:gd name="T9" fmla="*/ 2 h 48"/>
                  <a:gd name="T10" fmla="*/ 2 w 50"/>
                  <a:gd name="T11" fmla="*/ 2 h 48"/>
                  <a:gd name="T12" fmla="*/ 8 w 50"/>
                  <a:gd name="T13" fmla="*/ 4 h 48"/>
                  <a:gd name="T14" fmla="*/ 8 w 50"/>
                  <a:gd name="T15" fmla="*/ 8 h 48"/>
                  <a:gd name="T16" fmla="*/ 10 w 50"/>
                  <a:gd name="T17" fmla="*/ 22 h 48"/>
                  <a:gd name="T18" fmla="*/ 16 w 50"/>
                  <a:gd name="T19" fmla="*/ 20 h 48"/>
                  <a:gd name="T20" fmla="*/ 20 w 50"/>
                  <a:gd name="T21" fmla="*/ 22 h 48"/>
                  <a:gd name="T22" fmla="*/ 18 w 50"/>
                  <a:gd name="T23" fmla="*/ 16 h 48"/>
                  <a:gd name="T24" fmla="*/ 14 w 50"/>
                  <a:gd name="T25" fmla="*/ 2 h 48"/>
                  <a:gd name="T26" fmla="*/ 16 w 50"/>
                  <a:gd name="T27" fmla="*/ 0 h 48"/>
                  <a:gd name="T28" fmla="*/ 22 w 50"/>
                  <a:gd name="T29" fmla="*/ 10 h 48"/>
                  <a:gd name="T30" fmla="*/ 24 w 50"/>
                  <a:gd name="T31" fmla="*/ 18 h 48"/>
                  <a:gd name="T32" fmla="*/ 28 w 50"/>
                  <a:gd name="T33" fmla="*/ 16 h 48"/>
                  <a:gd name="T34" fmla="*/ 30 w 50"/>
                  <a:gd name="T35" fmla="*/ 8 h 48"/>
                  <a:gd name="T36" fmla="*/ 34 w 50"/>
                  <a:gd name="T37" fmla="*/ 4 h 48"/>
                  <a:gd name="T38" fmla="*/ 36 w 50"/>
                  <a:gd name="T39" fmla="*/ 4 h 48"/>
                  <a:gd name="T40" fmla="*/ 38 w 50"/>
                  <a:gd name="T41" fmla="*/ 4 h 48"/>
                  <a:gd name="T42" fmla="*/ 40 w 50"/>
                  <a:gd name="T43" fmla="*/ 10 h 48"/>
                  <a:gd name="T44" fmla="*/ 38 w 50"/>
                  <a:gd name="T45" fmla="*/ 20 h 48"/>
                  <a:gd name="T46" fmla="*/ 42 w 50"/>
                  <a:gd name="T47" fmla="*/ 28 h 48"/>
                  <a:gd name="T48" fmla="*/ 46 w 50"/>
                  <a:gd name="T49" fmla="*/ 32 h 48"/>
                  <a:gd name="T50" fmla="*/ 50 w 50"/>
                  <a:gd name="T51" fmla="*/ 38 h 48"/>
                  <a:gd name="T52" fmla="*/ 32 w 50"/>
                  <a:gd name="T53" fmla="*/ 44 h 48"/>
                  <a:gd name="T54" fmla="*/ 28 w 50"/>
                  <a:gd name="T55" fmla="*/ 40 h 48"/>
                  <a:gd name="T56" fmla="*/ 20 w 50"/>
                  <a:gd name="T57" fmla="*/ 38 h 48"/>
                  <a:gd name="T58" fmla="*/ 14 w 50"/>
                  <a:gd name="T59" fmla="*/ 48 h 48"/>
                  <a:gd name="T60" fmla="*/ 12 w 50"/>
                  <a:gd name="T61" fmla="*/ 48 h 48"/>
                  <a:gd name="T62" fmla="*/ 10 w 50"/>
                  <a:gd name="T63" fmla="*/ 42 h 48"/>
                  <a:gd name="T64" fmla="*/ 6 w 50"/>
                  <a:gd name="T6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48">
                    <a:moveTo>
                      <a:pt x="6" y="40"/>
                    </a:moveTo>
                    <a:lnTo>
                      <a:pt x="6" y="40"/>
                    </a:lnTo>
                    <a:lnTo>
                      <a:pt x="6" y="26"/>
                    </a:lnTo>
                    <a:lnTo>
                      <a:pt x="4" y="20"/>
                    </a:lnTo>
                    <a:lnTo>
                      <a:pt x="2" y="16"/>
                    </a:lnTo>
                    <a:lnTo>
                      <a:pt x="2" y="16"/>
                    </a:lnTo>
                    <a:lnTo>
                      <a:pt x="0" y="12"/>
                    </a:lnTo>
                    <a:lnTo>
                      <a:pt x="0" y="4"/>
                    </a:lnTo>
                    <a:lnTo>
                      <a:pt x="0" y="4"/>
                    </a:lnTo>
                    <a:lnTo>
                      <a:pt x="0" y="2"/>
                    </a:lnTo>
                    <a:lnTo>
                      <a:pt x="2" y="2"/>
                    </a:lnTo>
                    <a:lnTo>
                      <a:pt x="2" y="2"/>
                    </a:lnTo>
                    <a:lnTo>
                      <a:pt x="6" y="4"/>
                    </a:lnTo>
                    <a:lnTo>
                      <a:pt x="8" y="4"/>
                    </a:lnTo>
                    <a:lnTo>
                      <a:pt x="8" y="8"/>
                    </a:lnTo>
                    <a:lnTo>
                      <a:pt x="8" y="8"/>
                    </a:lnTo>
                    <a:lnTo>
                      <a:pt x="8" y="18"/>
                    </a:lnTo>
                    <a:lnTo>
                      <a:pt x="10" y="22"/>
                    </a:lnTo>
                    <a:lnTo>
                      <a:pt x="14" y="22"/>
                    </a:lnTo>
                    <a:lnTo>
                      <a:pt x="16" y="20"/>
                    </a:lnTo>
                    <a:lnTo>
                      <a:pt x="16" y="20"/>
                    </a:lnTo>
                    <a:lnTo>
                      <a:pt x="20" y="22"/>
                    </a:lnTo>
                    <a:lnTo>
                      <a:pt x="20" y="22"/>
                    </a:lnTo>
                    <a:lnTo>
                      <a:pt x="18" y="16"/>
                    </a:lnTo>
                    <a:lnTo>
                      <a:pt x="16" y="12"/>
                    </a:lnTo>
                    <a:lnTo>
                      <a:pt x="14" y="2"/>
                    </a:lnTo>
                    <a:lnTo>
                      <a:pt x="14" y="2"/>
                    </a:lnTo>
                    <a:lnTo>
                      <a:pt x="16" y="0"/>
                    </a:lnTo>
                    <a:lnTo>
                      <a:pt x="18" y="2"/>
                    </a:lnTo>
                    <a:lnTo>
                      <a:pt x="22" y="10"/>
                    </a:lnTo>
                    <a:lnTo>
                      <a:pt x="22" y="10"/>
                    </a:lnTo>
                    <a:lnTo>
                      <a:pt x="24" y="18"/>
                    </a:lnTo>
                    <a:lnTo>
                      <a:pt x="26" y="18"/>
                    </a:lnTo>
                    <a:lnTo>
                      <a:pt x="28" y="16"/>
                    </a:lnTo>
                    <a:lnTo>
                      <a:pt x="30" y="8"/>
                    </a:lnTo>
                    <a:lnTo>
                      <a:pt x="30" y="8"/>
                    </a:lnTo>
                    <a:lnTo>
                      <a:pt x="32" y="6"/>
                    </a:lnTo>
                    <a:lnTo>
                      <a:pt x="34" y="4"/>
                    </a:lnTo>
                    <a:lnTo>
                      <a:pt x="36" y="6"/>
                    </a:lnTo>
                    <a:lnTo>
                      <a:pt x="36" y="4"/>
                    </a:lnTo>
                    <a:lnTo>
                      <a:pt x="36" y="4"/>
                    </a:lnTo>
                    <a:lnTo>
                      <a:pt x="38" y="4"/>
                    </a:lnTo>
                    <a:lnTo>
                      <a:pt x="38" y="6"/>
                    </a:lnTo>
                    <a:lnTo>
                      <a:pt x="40" y="10"/>
                    </a:lnTo>
                    <a:lnTo>
                      <a:pt x="40" y="10"/>
                    </a:lnTo>
                    <a:lnTo>
                      <a:pt x="38" y="20"/>
                    </a:lnTo>
                    <a:lnTo>
                      <a:pt x="40" y="24"/>
                    </a:lnTo>
                    <a:lnTo>
                      <a:pt x="42" y="28"/>
                    </a:lnTo>
                    <a:lnTo>
                      <a:pt x="46" y="32"/>
                    </a:lnTo>
                    <a:lnTo>
                      <a:pt x="46" y="32"/>
                    </a:lnTo>
                    <a:lnTo>
                      <a:pt x="50" y="38"/>
                    </a:lnTo>
                    <a:lnTo>
                      <a:pt x="50" y="38"/>
                    </a:lnTo>
                    <a:lnTo>
                      <a:pt x="38" y="44"/>
                    </a:lnTo>
                    <a:lnTo>
                      <a:pt x="32" y="44"/>
                    </a:lnTo>
                    <a:lnTo>
                      <a:pt x="28" y="40"/>
                    </a:lnTo>
                    <a:lnTo>
                      <a:pt x="28" y="40"/>
                    </a:lnTo>
                    <a:lnTo>
                      <a:pt x="24" y="38"/>
                    </a:lnTo>
                    <a:lnTo>
                      <a:pt x="20" y="38"/>
                    </a:lnTo>
                    <a:lnTo>
                      <a:pt x="18" y="40"/>
                    </a:lnTo>
                    <a:lnTo>
                      <a:pt x="14" y="48"/>
                    </a:lnTo>
                    <a:lnTo>
                      <a:pt x="14" y="48"/>
                    </a:lnTo>
                    <a:lnTo>
                      <a:pt x="12" y="48"/>
                    </a:lnTo>
                    <a:lnTo>
                      <a:pt x="12" y="48"/>
                    </a:lnTo>
                    <a:lnTo>
                      <a:pt x="10" y="42"/>
                    </a:lnTo>
                    <a:lnTo>
                      <a:pt x="6" y="40"/>
                    </a:lnTo>
                    <a:lnTo>
                      <a:pt x="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3" name="Freeform 1329">
                <a:extLst>
                  <a:ext uri="{FF2B5EF4-FFF2-40B4-BE49-F238E27FC236}">
                    <a16:creationId xmlns:a16="http://schemas.microsoft.com/office/drawing/2014/main" id="{355A0D92-94B2-A61F-629A-FC0371FDC2D5}"/>
                  </a:ext>
                </a:extLst>
              </p:cNvPr>
              <p:cNvSpPr>
                <a:spLocks/>
              </p:cNvSpPr>
              <p:nvPr/>
            </p:nvSpPr>
            <p:spPr bwMode="auto">
              <a:xfrm>
                <a:off x="2088" y="2690"/>
                <a:ext cx="62" cy="55"/>
              </a:xfrm>
              <a:custGeom>
                <a:avLst/>
                <a:gdLst>
                  <a:gd name="T0" fmla="*/ 62 w 62"/>
                  <a:gd name="T1" fmla="*/ 33 h 55"/>
                  <a:gd name="T2" fmla="*/ 58 w 62"/>
                  <a:gd name="T3" fmla="*/ 49 h 55"/>
                  <a:gd name="T4" fmla="*/ 54 w 62"/>
                  <a:gd name="T5" fmla="*/ 43 h 55"/>
                  <a:gd name="T6" fmla="*/ 44 w 62"/>
                  <a:gd name="T7" fmla="*/ 43 h 55"/>
                  <a:gd name="T8" fmla="*/ 40 w 62"/>
                  <a:gd name="T9" fmla="*/ 49 h 55"/>
                  <a:gd name="T10" fmla="*/ 36 w 62"/>
                  <a:gd name="T11" fmla="*/ 55 h 55"/>
                  <a:gd name="T12" fmla="*/ 36 w 62"/>
                  <a:gd name="T13" fmla="*/ 53 h 55"/>
                  <a:gd name="T14" fmla="*/ 34 w 62"/>
                  <a:gd name="T15" fmla="*/ 47 h 55"/>
                  <a:gd name="T16" fmla="*/ 26 w 62"/>
                  <a:gd name="T17" fmla="*/ 45 h 55"/>
                  <a:gd name="T18" fmla="*/ 24 w 62"/>
                  <a:gd name="T19" fmla="*/ 39 h 55"/>
                  <a:gd name="T20" fmla="*/ 22 w 62"/>
                  <a:gd name="T21" fmla="*/ 39 h 55"/>
                  <a:gd name="T22" fmla="*/ 20 w 62"/>
                  <a:gd name="T23" fmla="*/ 43 h 55"/>
                  <a:gd name="T24" fmla="*/ 14 w 62"/>
                  <a:gd name="T25" fmla="*/ 53 h 55"/>
                  <a:gd name="T26" fmla="*/ 6 w 62"/>
                  <a:gd name="T27" fmla="*/ 49 h 55"/>
                  <a:gd name="T28" fmla="*/ 8 w 62"/>
                  <a:gd name="T29" fmla="*/ 47 h 55"/>
                  <a:gd name="T30" fmla="*/ 12 w 62"/>
                  <a:gd name="T31" fmla="*/ 39 h 55"/>
                  <a:gd name="T32" fmla="*/ 16 w 62"/>
                  <a:gd name="T33" fmla="*/ 33 h 55"/>
                  <a:gd name="T34" fmla="*/ 12 w 62"/>
                  <a:gd name="T35" fmla="*/ 25 h 55"/>
                  <a:gd name="T36" fmla="*/ 8 w 62"/>
                  <a:gd name="T37" fmla="*/ 21 h 55"/>
                  <a:gd name="T38" fmla="*/ 2 w 62"/>
                  <a:gd name="T39" fmla="*/ 15 h 55"/>
                  <a:gd name="T40" fmla="*/ 0 w 62"/>
                  <a:gd name="T41" fmla="*/ 11 h 55"/>
                  <a:gd name="T42" fmla="*/ 0 w 62"/>
                  <a:gd name="T43" fmla="*/ 7 h 55"/>
                  <a:gd name="T44" fmla="*/ 10 w 62"/>
                  <a:gd name="T45" fmla="*/ 2 h 55"/>
                  <a:gd name="T46" fmla="*/ 20 w 62"/>
                  <a:gd name="T47" fmla="*/ 2 h 55"/>
                  <a:gd name="T48" fmla="*/ 26 w 62"/>
                  <a:gd name="T49" fmla="*/ 0 h 55"/>
                  <a:gd name="T50" fmla="*/ 30 w 62"/>
                  <a:gd name="T51" fmla="*/ 0 h 55"/>
                  <a:gd name="T52" fmla="*/ 30 w 62"/>
                  <a:gd name="T53" fmla="*/ 2 h 55"/>
                  <a:gd name="T54" fmla="*/ 32 w 62"/>
                  <a:gd name="T55" fmla="*/ 13 h 55"/>
                  <a:gd name="T56" fmla="*/ 32 w 62"/>
                  <a:gd name="T57" fmla="*/ 23 h 55"/>
                  <a:gd name="T58" fmla="*/ 36 w 62"/>
                  <a:gd name="T59" fmla="*/ 25 h 55"/>
                  <a:gd name="T60" fmla="*/ 42 w 62"/>
                  <a:gd name="T61" fmla="*/ 23 h 55"/>
                  <a:gd name="T62" fmla="*/ 62 w 62"/>
                  <a:gd name="T63" fmla="*/ 31 h 55"/>
                  <a:gd name="T64" fmla="*/ 62 w 62"/>
                  <a:gd name="T6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55">
                    <a:moveTo>
                      <a:pt x="62" y="33"/>
                    </a:moveTo>
                    <a:lnTo>
                      <a:pt x="62" y="33"/>
                    </a:lnTo>
                    <a:lnTo>
                      <a:pt x="62" y="41"/>
                    </a:lnTo>
                    <a:lnTo>
                      <a:pt x="58" y="49"/>
                    </a:lnTo>
                    <a:lnTo>
                      <a:pt x="58" y="49"/>
                    </a:lnTo>
                    <a:lnTo>
                      <a:pt x="54" y="43"/>
                    </a:lnTo>
                    <a:lnTo>
                      <a:pt x="50" y="41"/>
                    </a:lnTo>
                    <a:lnTo>
                      <a:pt x="44" y="43"/>
                    </a:lnTo>
                    <a:lnTo>
                      <a:pt x="40" y="49"/>
                    </a:lnTo>
                    <a:lnTo>
                      <a:pt x="40" y="49"/>
                    </a:lnTo>
                    <a:lnTo>
                      <a:pt x="38" y="53"/>
                    </a:lnTo>
                    <a:lnTo>
                      <a:pt x="36" y="55"/>
                    </a:lnTo>
                    <a:lnTo>
                      <a:pt x="36" y="53"/>
                    </a:lnTo>
                    <a:lnTo>
                      <a:pt x="36" y="53"/>
                    </a:lnTo>
                    <a:lnTo>
                      <a:pt x="34" y="49"/>
                    </a:lnTo>
                    <a:lnTo>
                      <a:pt x="34" y="47"/>
                    </a:lnTo>
                    <a:lnTo>
                      <a:pt x="30" y="47"/>
                    </a:lnTo>
                    <a:lnTo>
                      <a:pt x="26" y="45"/>
                    </a:lnTo>
                    <a:lnTo>
                      <a:pt x="24" y="39"/>
                    </a:lnTo>
                    <a:lnTo>
                      <a:pt x="24" y="39"/>
                    </a:lnTo>
                    <a:lnTo>
                      <a:pt x="24" y="39"/>
                    </a:lnTo>
                    <a:lnTo>
                      <a:pt x="22" y="39"/>
                    </a:lnTo>
                    <a:lnTo>
                      <a:pt x="20" y="43"/>
                    </a:lnTo>
                    <a:lnTo>
                      <a:pt x="20" y="43"/>
                    </a:lnTo>
                    <a:lnTo>
                      <a:pt x="18" y="51"/>
                    </a:lnTo>
                    <a:lnTo>
                      <a:pt x="14" y="53"/>
                    </a:lnTo>
                    <a:lnTo>
                      <a:pt x="10" y="53"/>
                    </a:lnTo>
                    <a:lnTo>
                      <a:pt x="6" y="49"/>
                    </a:lnTo>
                    <a:lnTo>
                      <a:pt x="6" y="49"/>
                    </a:lnTo>
                    <a:lnTo>
                      <a:pt x="8" y="47"/>
                    </a:lnTo>
                    <a:lnTo>
                      <a:pt x="8" y="47"/>
                    </a:lnTo>
                    <a:lnTo>
                      <a:pt x="12" y="39"/>
                    </a:lnTo>
                    <a:lnTo>
                      <a:pt x="16" y="33"/>
                    </a:lnTo>
                    <a:lnTo>
                      <a:pt x="16" y="33"/>
                    </a:lnTo>
                    <a:lnTo>
                      <a:pt x="14" y="27"/>
                    </a:lnTo>
                    <a:lnTo>
                      <a:pt x="12" y="25"/>
                    </a:lnTo>
                    <a:lnTo>
                      <a:pt x="8" y="21"/>
                    </a:lnTo>
                    <a:lnTo>
                      <a:pt x="8" y="21"/>
                    </a:lnTo>
                    <a:lnTo>
                      <a:pt x="4" y="17"/>
                    </a:lnTo>
                    <a:lnTo>
                      <a:pt x="2" y="15"/>
                    </a:lnTo>
                    <a:lnTo>
                      <a:pt x="0" y="11"/>
                    </a:lnTo>
                    <a:lnTo>
                      <a:pt x="0" y="11"/>
                    </a:lnTo>
                    <a:lnTo>
                      <a:pt x="0" y="7"/>
                    </a:lnTo>
                    <a:lnTo>
                      <a:pt x="0" y="7"/>
                    </a:lnTo>
                    <a:lnTo>
                      <a:pt x="4" y="2"/>
                    </a:lnTo>
                    <a:lnTo>
                      <a:pt x="10" y="2"/>
                    </a:lnTo>
                    <a:lnTo>
                      <a:pt x="20" y="2"/>
                    </a:lnTo>
                    <a:lnTo>
                      <a:pt x="20" y="2"/>
                    </a:lnTo>
                    <a:lnTo>
                      <a:pt x="22" y="2"/>
                    </a:lnTo>
                    <a:lnTo>
                      <a:pt x="26" y="0"/>
                    </a:lnTo>
                    <a:lnTo>
                      <a:pt x="26" y="0"/>
                    </a:lnTo>
                    <a:lnTo>
                      <a:pt x="30" y="0"/>
                    </a:lnTo>
                    <a:lnTo>
                      <a:pt x="30" y="0"/>
                    </a:lnTo>
                    <a:lnTo>
                      <a:pt x="30" y="2"/>
                    </a:lnTo>
                    <a:lnTo>
                      <a:pt x="32" y="5"/>
                    </a:lnTo>
                    <a:lnTo>
                      <a:pt x="32" y="13"/>
                    </a:lnTo>
                    <a:lnTo>
                      <a:pt x="32" y="13"/>
                    </a:lnTo>
                    <a:lnTo>
                      <a:pt x="32" y="23"/>
                    </a:lnTo>
                    <a:lnTo>
                      <a:pt x="34" y="23"/>
                    </a:lnTo>
                    <a:lnTo>
                      <a:pt x="36" y="25"/>
                    </a:lnTo>
                    <a:lnTo>
                      <a:pt x="36" y="25"/>
                    </a:lnTo>
                    <a:lnTo>
                      <a:pt x="42" y="23"/>
                    </a:lnTo>
                    <a:lnTo>
                      <a:pt x="50" y="25"/>
                    </a:lnTo>
                    <a:lnTo>
                      <a:pt x="62" y="31"/>
                    </a:lnTo>
                    <a:lnTo>
                      <a:pt x="62" y="31"/>
                    </a:lnTo>
                    <a:lnTo>
                      <a:pt x="62" y="33"/>
                    </a:lnTo>
                    <a:lnTo>
                      <a:pt x="6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4" name="Freeform 1330">
                <a:extLst>
                  <a:ext uri="{FF2B5EF4-FFF2-40B4-BE49-F238E27FC236}">
                    <a16:creationId xmlns:a16="http://schemas.microsoft.com/office/drawing/2014/main" id="{94BB64CC-39FD-69DE-C25B-51A0B107CEA9}"/>
                  </a:ext>
                </a:extLst>
              </p:cNvPr>
              <p:cNvSpPr>
                <a:spLocks/>
              </p:cNvSpPr>
              <p:nvPr/>
            </p:nvSpPr>
            <p:spPr bwMode="auto">
              <a:xfrm>
                <a:off x="3726" y="2701"/>
                <a:ext cx="58" cy="46"/>
              </a:xfrm>
              <a:custGeom>
                <a:avLst/>
                <a:gdLst>
                  <a:gd name="T0" fmla="*/ 58 w 58"/>
                  <a:gd name="T1" fmla="*/ 22 h 46"/>
                  <a:gd name="T2" fmla="*/ 58 w 58"/>
                  <a:gd name="T3" fmla="*/ 22 h 46"/>
                  <a:gd name="T4" fmla="*/ 54 w 58"/>
                  <a:gd name="T5" fmla="*/ 28 h 46"/>
                  <a:gd name="T6" fmla="*/ 54 w 58"/>
                  <a:gd name="T7" fmla="*/ 30 h 46"/>
                  <a:gd name="T8" fmla="*/ 52 w 58"/>
                  <a:gd name="T9" fmla="*/ 30 h 46"/>
                  <a:gd name="T10" fmla="*/ 52 w 58"/>
                  <a:gd name="T11" fmla="*/ 30 h 46"/>
                  <a:gd name="T12" fmla="*/ 44 w 58"/>
                  <a:gd name="T13" fmla="*/ 22 h 46"/>
                  <a:gd name="T14" fmla="*/ 42 w 58"/>
                  <a:gd name="T15" fmla="*/ 22 h 46"/>
                  <a:gd name="T16" fmla="*/ 40 w 58"/>
                  <a:gd name="T17" fmla="*/ 24 h 46"/>
                  <a:gd name="T18" fmla="*/ 38 w 58"/>
                  <a:gd name="T19" fmla="*/ 30 h 46"/>
                  <a:gd name="T20" fmla="*/ 38 w 58"/>
                  <a:gd name="T21" fmla="*/ 30 h 46"/>
                  <a:gd name="T22" fmla="*/ 36 w 58"/>
                  <a:gd name="T23" fmla="*/ 32 h 46"/>
                  <a:gd name="T24" fmla="*/ 34 w 58"/>
                  <a:gd name="T25" fmla="*/ 30 h 46"/>
                  <a:gd name="T26" fmla="*/ 32 w 58"/>
                  <a:gd name="T27" fmla="*/ 30 h 46"/>
                  <a:gd name="T28" fmla="*/ 32 w 58"/>
                  <a:gd name="T29" fmla="*/ 30 h 46"/>
                  <a:gd name="T30" fmla="*/ 26 w 58"/>
                  <a:gd name="T31" fmla="*/ 28 h 46"/>
                  <a:gd name="T32" fmla="*/ 24 w 58"/>
                  <a:gd name="T33" fmla="*/ 30 h 46"/>
                  <a:gd name="T34" fmla="*/ 24 w 58"/>
                  <a:gd name="T35" fmla="*/ 38 h 46"/>
                  <a:gd name="T36" fmla="*/ 24 w 58"/>
                  <a:gd name="T37" fmla="*/ 38 h 46"/>
                  <a:gd name="T38" fmla="*/ 22 w 58"/>
                  <a:gd name="T39" fmla="*/ 40 h 46"/>
                  <a:gd name="T40" fmla="*/ 22 w 58"/>
                  <a:gd name="T41" fmla="*/ 40 h 46"/>
                  <a:gd name="T42" fmla="*/ 20 w 58"/>
                  <a:gd name="T43" fmla="*/ 36 h 46"/>
                  <a:gd name="T44" fmla="*/ 20 w 58"/>
                  <a:gd name="T45" fmla="*/ 36 h 46"/>
                  <a:gd name="T46" fmla="*/ 16 w 58"/>
                  <a:gd name="T47" fmla="*/ 30 h 46"/>
                  <a:gd name="T48" fmla="*/ 12 w 58"/>
                  <a:gd name="T49" fmla="*/ 30 h 46"/>
                  <a:gd name="T50" fmla="*/ 10 w 58"/>
                  <a:gd name="T51" fmla="*/ 34 h 46"/>
                  <a:gd name="T52" fmla="*/ 6 w 58"/>
                  <a:gd name="T53" fmla="*/ 42 h 46"/>
                  <a:gd name="T54" fmla="*/ 6 w 58"/>
                  <a:gd name="T55" fmla="*/ 42 h 46"/>
                  <a:gd name="T56" fmla="*/ 6 w 58"/>
                  <a:gd name="T57" fmla="*/ 46 h 46"/>
                  <a:gd name="T58" fmla="*/ 4 w 58"/>
                  <a:gd name="T59" fmla="*/ 46 h 46"/>
                  <a:gd name="T60" fmla="*/ 4 w 58"/>
                  <a:gd name="T61" fmla="*/ 46 h 46"/>
                  <a:gd name="T62" fmla="*/ 4 w 58"/>
                  <a:gd name="T63" fmla="*/ 44 h 46"/>
                  <a:gd name="T64" fmla="*/ 2 w 58"/>
                  <a:gd name="T65" fmla="*/ 42 h 46"/>
                  <a:gd name="T66" fmla="*/ 0 w 58"/>
                  <a:gd name="T67" fmla="*/ 34 h 46"/>
                  <a:gd name="T68" fmla="*/ 0 w 58"/>
                  <a:gd name="T69" fmla="*/ 34 h 46"/>
                  <a:gd name="T70" fmla="*/ 4 w 58"/>
                  <a:gd name="T71" fmla="*/ 28 h 46"/>
                  <a:gd name="T72" fmla="*/ 6 w 58"/>
                  <a:gd name="T73" fmla="*/ 22 h 46"/>
                  <a:gd name="T74" fmla="*/ 14 w 58"/>
                  <a:gd name="T75" fmla="*/ 16 h 46"/>
                  <a:gd name="T76" fmla="*/ 14 w 58"/>
                  <a:gd name="T77" fmla="*/ 16 h 46"/>
                  <a:gd name="T78" fmla="*/ 14 w 58"/>
                  <a:gd name="T79" fmla="*/ 16 h 46"/>
                  <a:gd name="T80" fmla="*/ 18 w 58"/>
                  <a:gd name="T81" fmla="*/ 14 h 46"/>
                  <a:gd name="T82" fmla="*/ 20 w 58"/>
                  <a:gd name="T83" fmla="*/ 10 h 46"/>
                  <a:gd name="T84" fmla="*/ 22 w 58"/>
                  <a:gd name="T85" fmla="*/ 4 h 46"/>
                  <a:gd name="T86" fmla="*/ 22 w 58"/>
                  <a:gd name="T87" fmla="*/ 4 h 46"/>
                  <a:gd name="T88" fmla="*/ 24 w 58"/>
                  <a:gd name="T89" fmla="*/ 0 h 46"/>
                  <a:gd name="T90" fmla="*/ 24 w 58"/>
                  <a:gd name="T91" fmla="*/ 0 h 46"/>
                  <a:gd name="T92" fmla="*/ 38 w 58"/>
                  <a:gd name="T93" fmla="*/ 2 h 46"/>
                  <a:gd name="T94" fmla="*/ 52 w 58"/>
                  <a:gd name="T95" fmla="*/ 4 h 46"/>
                  <a:gd name="T96" fmla="*/ 52 w 58"/>
                  <a:gd name="T97" fmla="*/ 4 h 46"/>
                  <a:gd name="T98" fmla="*/ 54 w 58"/>
                  <a:gd name="T99" fmla="*/ 6 h 46"/>
                  <a:gd name="T100" fmla="*/ 56 w 58"/>
                  <a:gd name="T101" fmla="*/ 10 h 46"/>
                  <a:gd name="T102" fmla="*/ 58 w 58"/>
                  <a:gd name="T103" fmla="*/ 22 h 46"/>
                  <a:gd name="T104" fmla="*/ 58 w 58"/>
                  <a:gd name="T105"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46">
                    <a:moveTo>
                      <a:pt x="58" y="22"/>
                    </a:moveTo>
                    <a:lnTo>
                      <a:pt x="58" y="22"/>
                    </a:lnTo>
                    <a:lnTo>
                      <a:pt x="54" y="28"/>
                    </a:lnTo>
                    <a:lnTo>
                      <a:pt x="54" y="30"/>
                    </a:lnTo>
                    <a:lnTo>
                      <a:pt x="52" y="30"/>
                    </a:lnTo>
                    <a:lnTo>
                      <a:pt x="52" y="30"/>
                    </a:lnTo>
                    <a:lnTo>
                      <a:pt x="44" y="22"/>
                    </a:lnTo>
                    <a:lnTo>
                      <a:pt x="42" y="22"/>
                    </a:lnTo>
                    <a:lnTo>
                      <a:pt x="40" y="24"/>
                    </a:lnTo>
                    <a:lnTo>
                      <a:pt x="38" y="30"/>
                    </a:lnTo>
                    <a:lnTo>
                      <a:pt x="38" y="30"/>
                    </a:lnTo>
                    <a:lnTo>
                      <a:pt x="36" y="32"/>
                    </a:lnTo>
                    <a:lnTo>
                      <a:pt x="34" y="30"/>
                    </a:lnTo>
                    <a:lnTo>
                      <a:pt x="32" y="30"/>
                    </a:lnTo>
                    <a:lnTo>
                      <a:pt x="32" y="30"/>
                    </a:lnTo>
                    <a:lnTo>
                      <a:pt x="26" y="28"/>
                    </a:lnTo>
                    <a:lnTo>
                      <a:pt x="24" y="30"/>
                    </a:lnTo>
                    <a:lnTo>
                      <a:pt x="24" y="38"/>
                    </a:lnTo>
                    <a:lnTo>
                      <a:pt x="24" y="38"/>
                    </a:lnTo>
                    <a:lnTo>
                      <a:pt x="22" y="40"/>
                    </a:lnTo>
                    <a:lnTo>
                      <a:pt x="22" y="40"/>
                    </a:lnTo>
                    <a:lnTo>
                      <a:pt x="20" y="36"/>
                    </a:lnTo>
                    <a:lnTo>
                      <a:pt x="20" y="36"/>
                    </a:lnTo>
                    <a:lnTo>
                      <a:pt x="16" y="30"/>
                    </a:lnTo>
                    <a:lnTo>
                      <a:pt x="12" y="30"/>
                    </a:lnTo>
                    <a:lnTo>
                      <a:pt x="10" y="34"/>
                    </a:lnTo>
                    <a:lnTo>
                      <a:pt x="6" y="42"/>
                    </a:lnTo>
                    <a:lnTo>
                      <a:pt x="6" y="42"/>
                    </a:lnTo>
                    <a:lnTo>
                      <a:pt x="6" y="46"/>
                    </a:lnTo>
                    <a:lnTo>
                      <a:pt x="4" y="46"/>
                    </a:lnTo>
                    <a:lnTo>
                      <a:pt x="4" y="46"/>
                    </a:lnTo>
                    <a:lnTo>
                      <a:pt x="4" y="44"/>
                    </a:lnTo>
                    <a:lnTo>
                      <a:pt x="2" y="42"/>
                    </a:lnTo>
                    <a:lnTo>
                      <a:pt x="0" y="34"/>
                    </a:lnTo>
                    <a:lnTo>
                      <a:pt x="0" y="34"/>
                    </a:lnTo>
                    <a:lnTo>
                      <a:pt x="4" y="28"/>
                    </a:lnTo>
                    <a:lnTo>
                      <a:pt x="6" y="22"/>
                    </a:lnTo>
                    <a:lnTo>
                      <a:pt x="14" y="16"/>
                    </a:lnTo>
                    <a:lnTo>
                      <a:pt x="14" y="16"/>
                    </a:lnTo>
                    <a:lnTo>
                      <a:pt x="14" y="16"/>
                    </a:lnTo>
                    <a:lnTo>
                      <a:pt x="18" y="14"/>
                    </a:lnTo>
                    <a:lnTo>
                      <a:pt x="20" y="10"/>
                    </a:lnTo>
                    <a:lnTo>
                      <a:pt x="22" y="4"/>
                    </a:lnTo>
                    <a:lnTo>
                      <a:pt x="22" y="4"/>
                    </a:lnTo>
                    <a:lnTo>
                      <a:pt x="24" y="0"/>
                    </a:lnTo>
                    <a:lnTo>
                      <a:pt x="24" y="0"/>
                    </a:lnTo>
                    <a:lnTo>
                      <a:pt x="38" y="2"/>
                    </a:lnTo>
                    <a:lnTo>
                      <a:pt x="52" y="4"/>
                    </a:lnTo>
                    <a:lnTo>
                      <a:pt x="52" y="4"/>
                    </a:lnTo>
                    <a:lnTo>
                      <a:pt x="54" y="6"/>
                    </a:lnTo>
                    <a:lnTo>
                      <a:pt x="56" y="10"/>
                    </a:lnTo>
                    <a:lnTo>
                      <a:pt x="58" y="22"/>
                    </a:lnTo>
                    <a:lnTo>
                      <a:pt x="5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5" name="Freeform 1331">
                <a:extLst>
                  <a:ext uri="{FF2B5EF4-FFF2-40B4-BE49-F238E27FC236}">
                    <a16:creationId xmlns:a16="http://schemas.microsoft.com/office/drawing/2014/main" id="{83FF231C-8BB7-690E-89A7-EE56396B09D0}"/>
                  </a:ext>
                </a:extLst>
              </p:cNvPr>
              <p:cNvSpPr>
                <a:spLocks/>
              </p:cNvSpPr>
              <p:nvPr/>
            </p:nvSpPr>
            <p:spPr bwMode="auto">
              <a:xfrm>
                <a:off x="4970" y="1868"/>
                <a:ext cx="40" cy="66"/>
              </a:xfrm>
              <a:custGeom>
                <a:avLst/>
                <a:gdLst>
                  <a:gd name="T0" fmla="*/ 2 w 40"/>
                  <a:gd name="T1" fmla="*/ 54 h 66"/>
                  <a:gd name="T2" fmla="*/ 2 w 40"/>
                  <a:gd name="T3" fmla="*/ 54 h 66"/>
                  <a:gd name="T4" fmla="*/ 0 w 40"/>
                  <a:gd name="T5" fmla="*/ 44 h 66"/>
                  <a:gd name="T6" fmla="*/ 0 w 40"/>
                  <a:gd name="T7" fmla="*/ 40 h 66"/>
                  <a:gd name="T8" fmla="*/ 4 w 40"/>
                  <a:gd name="T9" fmla="*/ 40 h 66"/>
                  <a:gd name="T10" fmla="*/ 4 w 40"/>
                  <a:gd name="T11" fmla="*/ 40 h 66"/>
                  <a:gd name="T12" fmla="*/ 8 w 40"/>
                  <a:gd name="T13" fmla="*/ 38 h 66"/>
                  <a:gd name="T14" fmla="*/ 12 w 40"/>
                  <a:gd name="T15" fmla="*/ 36 h 66"/>
                  <a:gd name="T16" fmla="*/ 12 w 40"/>
                  <a:gd name="T17" fmla="*/ 36 h 66"/>
                  <a:gd name="T18" fmla="*/ 14 w 40"/>
                  <a:gd name="T19" fmla="*/ 42 h 66"/>
                  <a:gd name="T20" fmla="*/ 14 w 40"/>
                  <a:gd name="T21" fmla="*/ 42 h 66"/>
                  <a:gd name="T22" fmla="*/ 16 w 40"/>
                  <a:gd name="T23" fmla="*/ 48 h 66"/>
                  <a:gd name="T24" fmla="*/ 16 w 40"/>
                  <a:gd name="T25" fmla="*/ 52 h 66"/>
                  <a:gd name="T26" fmla="*/ 18 w 40"/>
                  <a:gd name="T27" fmla="*/ 50 h 66"/>
                  <a:gd name="T28" fmla="*/ 18 w 40"/>
                  <a:gd name="T29" fmla="*/ 50 h 66"/>
                  <a:gd name="T30" fmla="*/ 20 w 40"/>
                  <a:gd name="T31" fmla="*/ 44 h 66"/>
                  <a:gd name="T32" fmla="*/ 20 w 40"/>
                  <a:gd name="T33" fmla="*/ 34 h 66"/>
                  <a:gd name="T34" fmla="*/ 20 w 40"/>
                  <a:gd name="T35" fmla="*/ 34 h 66"/>
                  <a:gd name="T36" fmla="*/ 18 w 40"/>
                  <a:gd name="T37" fmla="*/ 20 h 66"/>
                  <a:gd name="T38" fmla="*/ 16 w 40"/>
                  <a:gd name="T39" fmla="*/ 14 h 66"/>
                  <a:gd name="T40" fmla="*/ 12 w 40"/>
                  <a:gd name="T41" fmla="*/ 10 h 66"/>
                  <a:gd name="T42" fmla="*/ 12 w 40"/>
                  <a:gd name="T43" fmla="*/ 10 h 66"/>
                  <a:gd name="T44" fmla="*/ 10 w 40"/>
                  <a:gd name="T45" fmla="*/ 8 h 66"/>
                  <a:gd name="T46" fmla="*/ 10 w 40"/>
                  <a:gd name="T47" fmla="*/ 2 h 66"/>
                  <a:gd name="T48" fmla="*/ 10 w 40"/>
                  <a:gd name="T49" fmla="*/ 2 h 66"/>
                  <a:gd name="T50" fmla="*/ 12 w 40"/>
                  <a:gd name="T51" fmla="*/ 0 h 66"/>
                  <a:gd name="T52" fmla="*/ 14 w 40"/>
                  <a:gd name="T53" fmla="*/ 2 h 66"/>
                  <a:gd name="T54" fmla="*/ 14 w 40"/>
                  <a:gd name="T55" fmla="*/ 2 h 66"/>
                  <a:gd name="T56" fmla="*/ 18 w 40"/>
                  <a:gd name="T57" fmla="*/ 10 h 66"/>
                  <a:gd name="T58" fmla="*/ 24 w 40"/>
                  <a:gd name="T59" fmla="*/ 16 h 66"/>
                  <a:gd name="T60" fmla="*/ 34 w 40"/>
                  <a:gd name="T61" fmla="*/ 28 h 66"/>
                  <a:gd name="T62" fmla="*/ 34 w 40"/>
                  <a:gd name="T63" fmla="*/ 28 h 66"/>
                  <a:gd name="T64" fmla="*/ 34 w 40"/>
                  <a:gd name="T65" fmla="*/ 20 h 66"/>
                  <a:gd name="T66" fmla="*/ 32 w 40"/>
                  <a:gd name="T67" fmla="*/ 12 h 66"/>
                  <a:gd name="T68" fmla="*/ 32 w 40"/>
                  <a:gd name="T69" fmla="*/ 12 h 66"/>
                  <a:gd name="T70" fmla="*/ 36 w 40"/>
                  <a:gd name="T71" fmla="*/ 10 h 66"/>
                  <a:gd name="T72" fmla="*/ 38 w 40"/>
                  <a:gd name="T73" fmla="*/ 12 h 66"/>
                  <a:gd name="T74" fmla="*/ 40 w 40"/>
                  <a:gd name="T75" fmla="*/ 16 h 66"/>
                  <a:gd name="T76" fmla="*/ 40 w 40"/>
                  <a:gd name="T77" fmla="*/ 16 h 66"/>
                  <a:gd name="T78" fmla="*/ 40 w 40"/>
                  <a:gd name="T79" fmla="*/ 22 h 66"/>
                  <a:gd name="T80" fmla="*/ 40 w 40"/>
                  <a:gd name="T81" fmla="*/ 28 h 66"/>
                  <a:gd name="T82" fmla="*/ 36 w 40"/>
                  <a:gd name="T83" fmla="*/ 32 h 66"/>
                  <a:gd name="T84" fmla="*/ 36 w 40"/>
                  <a:gd name="T85" fmla="*/ 32 h 66"/>
                  <a:gd name="T86" fmla="*/ 32 w 40"/>
                  <a:gd name="T87" fmla="*/ 38 h 66"/>
                  <a:gd name="T88" fmla="*/ 30 w 40"/>
                  <a:gd name="T89" fmla="*/ 46 h 66"/>
                  <a:gd name="T90" fmla="*/ 32 w 40"/>
                  <a:gd name="T91" fmla="*/ 56 h 66"/>
                  <a:gd name="T92" fmla="*/ 36 w 40"/>
                  <a:gd name="T93" fmla="*/ 66 h 66"/>
                  <a:gd name="T94" fmla="*/ 36 w 40"/>
                  <a:gd name="T95" fmla="*/ 66 h 66"/>
                  <a:gd name="T96" fmla="*/ 30 w 40"/>
                  <a:gd name="T97" fmla="*/ 62 h 66"/>
                  <a:gd name="T98" fmla="*/ 26 w 40"/>
                  <a:gd name="T99" fmla="*/ 60 h 66"/>
                  <a:gd name="T100" fmla="*/ 18 w 40"/>
                  <a:gd name="T101" fmla="*/ 58 h 66"/>
                  <a:gd name="T102" fmla="*/ 10 w 40"/>
                  <a:gd name="T103" fmla="*/ 58 h 66"/>
                  <a:gd name="T104" fmla="*/ 6 w 40"/>
                  <a:gd name="T105" fmla="*/ 58 h 66"/>
                  <a:gd name="T106" fmla="*/ 2 w 40"/>
                  <a:gd name="T107" fmla="*/ 54 h 66"/>
                  <a:gd name="T108" fmla="*/ 2 w 40"/>
                  <a:gd name="T109"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66">
                    <a:moveTo>
                      <a:pt x="2" y="54"/>
                    </a:moveTo>
                    <a:lnTo>
                      <a:pt x="2" y="54"/>
                    </a:lnTo>
                    <a:lnTo>
                      <a:pt x="0" y="44"/>
                    </a:lnTo>
                    <a:lnTo>
                      <a:pt x="0" y="40"/>
                    </a:lnTo>
                    <a:lnTo>
                      <a:pt x="4" y="40"/>
                    </a:lnTo>
                    <a:lnTo>
                      <a:pt x="4" y="40"/>
                    </a:lnTo>
                    <a:lnTo>
                      <a:pt x="8" y="38"/>
                    </a:lnTo>
                    <a:lnTo>
                      <a:pt x="12" y="36"/>
                    </a:lnTo>
                    <a:lnTo>
                      <a:pt x="12" y="36"/>
                    </a:lnTo>
                    <a:lnTo>
                      <a:pt x="14" y="42"/>
                    </a:lnTo>
                    <a:lnTo>
                      <a:pt x="14" y="42"/>
                    </a:lnTo>
                    <a:lnTo>
                      <a:pt x="16" y="48"/>
                    </a:lnTo>
                    <a:lnTo>
                      <a:pt x="16" y="52"/>
                    </a:lnTo>
                    <a:lnTo>
                      <a:pt x="18" y="50"/>
                    </a:lnTo>
                    <a:lnTo>
                      <a:pt x="18" y="50"/>
                    </a:lnTo>
                    <a:lnTo>
                      <a:pt x="20" y="44"/>
                    </a:lnTo>
                    <a:lnTo>
                      <a:pt x="20" y="34"/>
                    </a:lnTo>
                    <a:lnTo>
                      <a:pt x="20" y="34"/>
                    </a:lnTo>
                    <a:lnTo>
                      <a:pt x="18" y="20"/>
                    </a:lnTo>
                    <a:lnTo>
                      <a:pt x="16" y="14"/>
                    </a:lnTo>
                    <a:lnTo>
                      <a:pt x="12" y="10"/>
                    </a:lnTo>
                    <a:lnTo>
                      <a:pt x="12" y="10"/>
                    </a:lnTo>
                    <a:lnTo>
                      <a:pt x="10" y="8"/>
                    </a:lnTo>
                    <a:lnTo>
                      <a:pt x="10" y="2"/>
                    </a:lnTo>
                    <a:lnTo>
                      <a:pt x="10" y="2"/>
                    </a:lnTo>
                    <a:lnTo>
                      <a:pt x="12" y="0"/>
                    </a:lnTo>
                    <a:lnTo>
                      <a:pt x="14" y="2"/>
                    </a:lnTo>
                    <a:lnTo>
                      <a:pt x="14" y="2"/>
                    </a:lnTo>
                    <a:lnTo>
                      <a:pt x="18" y="10"/>
                    </a:lnTo>
                    <a:lnTo>
                      <a:pt x="24" y="16"/>
                    </a:lnTo>
                    <a:lnTo>
                      <a:pt x="34" y="28"/>
                    </a:lnTo>
                    <a:lnTo>
                      <a:pt x="34" y="28"/>
                    </a:lnTo>
                    <a:lnTo>
                      <a:pt x="34" y="20"/>
                    </a:lnTo>
                    <a:lnTo>
                      <a:pt x="32" y="12"/>
                    </a:lnTo>
                    <a:lnTo>
                      <a:pt x="32" y="12"/>
                    </a:lnTo>
                    <a:lnTo>
                      <a:pt x="36" y="10"/>
                    </a:lnTo>
                    <a:lnTo>
                      <a:pt x="38" y="12"/>
                    </a:lnTo>
                    <a:lnTo>
                      <a:pt x="40" y="16"/>
                    </a:lnTo>
                    <a:lnTo>
                      <a:pt x="40" y="16"/>
                    </a:lnTo>
                    <a:lnTo>
                      <a:pt x="40" y="22"/>
                    </a:lnTo>
                    <a:lnTo>
                      <a:pt x="40" y="28"/>
                    </a:lnTo>
                    <a:lnTo>
                      <a:pt x="36" y="32"/>
                    </a:lnTo>
                    <a:lnTo>
                      <a:pt x="36" y="32"/>
                    </a:lnTo>
                    <a:lnTo>
                      <a:pt x="32" y="38"/>
                    </a:lnTo>
                    <a:lnTo>
                      <a:pt x="30" y="46"/>
                    </a:lnTo>
                    <a:lnTo>
                      <a:pt x="32" y="56"/>
                    </a:lnTo>
                    <a:lnTo>
                      <a:pt x="36" y="66"/>
                    </a:lnTo>
                    <a:lnTo>
                      <a:pt x="36" y="66"/>
                    </a:lnTo>
                    <a:lnTo>
                      <a:pt x="30" y="62"/>
                    </a:lnTo>
                    <a:lnTo>
                      <a:pt x="26" y="60"/>
                    </a:lnTo>
                    <a:lnTo>
                      <a:pt x="18" y="58"/>
                    </a:lnTo>
                    <a:lnTo>
                      <a:pt x="10" y="58"/>
                    </a:lnTo>
                    <a:lnTo>
                      <a:pt x="6" y="58"/>
                    </a:lnTo>
                    <a:lnTo>
                      <a:pt x="2" y="54"/>
                    </a:lnTo>
                    <a:lnTo>
                      <a:pt x="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6" name="Freeform 1332">
                <a:extLst>
                  <a:ext uri="{FF2B5EF4-FFF2-40B4-BE49-F238E27FC236}">
                    <a16:creationId xmlns:a16="http://schemas.microsoft.com/office/drawing/2014/main" id="{5F5525B6-E368-00E3-36C0-D89C10312AD9}"/>
                  </a:ext>
                </a:extLst>
              </p:cNvPr>
              <p:cNvSpPr>
                <a:spLocks/>
              </p:cNvSpPr>
              <p:nvPr/>
            </p:nvSpPr>
            <p:spPr bwMode="auto">
              <a:xfrm>
                <a:off x="4388" y="2695"/>
                <a:ext cx="48" cy="38"/>
              </a:xfrm>
              <a:custGeom>
                <a:avLst/>
                <a:gdLst>
                  <a:gd name="T0" fmla="*/ 48 w 48"/>
                  <a:gd name="T1" fmla="*/ 18 h 38"/>
                  <a:gd name="T2" fmla="*/ 48 w 48"/>
                  <a:gd name="T3" fmla="*/ 18 h 38"/>
                  <a:gd name="T4" fmla="*/ 46 w 48"/>
                  <a:gd name="T5" fmla="*/ 28 h 38"/>
                  <a:gd name="T6" fmla="*/ 46 w 48"/>
                  <a:gd name="T7" fmla="*/ 32 h 38"/>
                  <a:gd name="T8" fmla="*/ 44 w 48"/>
                  <a:gd name="T9" fmla="*/ 32 h 38"/>
                  <a:gd name="T10" fmla="*/ 40 w 48"/>
                  <a:gd name="T11" fmla="*/ 30 h 38"/>
                  <a:gd name="T12" fmla="*/ 38 w 48"/>
                  <a:gd name="T13" fmla="*/ 28 h 38"/>
                  <a:gd name="T14" fmla="*/ 38 w 48"/>
                  <a:gd name="T15" fmla="*/ 28 h 38"/>
                  <a:gd name="T16" fmla="*/ 32 w 48"/>
                  <a:gd name="T17" fmla="*/ 28 h 38"/>
                  <a:gd name="T18" fmla="*/ 30 w 48"/>
                  <a:gd name="T19" fmla="*/ 30 h 38"/>
                  <a:gd name="T20" fmla="*/ 28 w 48"/>
                  <a:gd name="T21" fmla="*/ 34 h 38"/>
                  <a:gd name="T22" fmla="*/ 28 w 48"/>
                  <a:gd name="T23" fmla="*/ 34 h 38"/>
                  <a:gd name="T24" fmla="*/ 26 w 48"/>
                  <a:gd name="T25" fmla="*/ 38 h 38"/>
                  <a:gd name="T26" fmla="*/ 24 w 48"/>
                  <a:gd name="T27" fmla="*/ 36 h 38"/>
                  <a:gd name="T28" fmla="*/ 24 w 48"/>
                  <a:gd name="T29" fmla="*/ 36 h 38"/>
                  <a:gd name="T30" fmla="*/ 22 w 48"/>
                  <a:gd name="T31" fmla="*/ 32 h 38"/>
                  <a:gd name="T32" fmla="*/ 20 w 48"/>
                  <a:gd name="T33" fmla="*/ 32 h 38"/>
                  <a:gd name="T34" fmla="*/ 20 w 48"/>
                  <a:gd name="T35" fmla="*/ 34 h 38"/>
                  <a:gd name="T36" fmla="*/ 20 w 48"/>
                  <a:gd name="T37" fmla="*/ 34 h 38"/>
                  <a:gd name="T38" fmla="*/ 16 w 48"/>
                  <a:gd name="T39" fmla="*/ 38 h 38"/>
                  <a:gd name="T40" fmla="*/ 12 w 48"/>
                  <a:gd name="T41" fmla="*/ 38 h 38"/>
                  <a:gd name="T42" fmla="*/ 8 w 48"/>
                  <a:gd name="T43" fmla="*/ 36 h 38"/>
                  <a:gd name="T44" fmla="*/ 6 w 48"/>
                  <a:gd name="T45" fmla="*/ 32 h 38"/>
                  <a:gd name="T46" fmla="*/ 6 w 48"/>
                  <a:gd name="T47" fmla="*/ 32 h 38"/>
                  <a:gd name="T48" fmla="*/ 0 w 48"/>
                  <a:gd name="T49" fmla="*/ 22 h 38"/>
                  <a:gd name="T50" fmla="*/ 0 w 48"/>
                  <a:gd name="T51" fmla="*/ 16 h 38"/>
                  <a:gd name="T52" fmla="*/ 0 w 48"/>
                  <a:gd name="T53" fmla="*/ 6 h 38"/>
                  <a:gd name="T54" fmla="*/ 0 w 48"/>
                  <a:gd name="T55" fmla="*/ 6 h 38"/>
                  <a:gd name="T56" fmla="*/ 2 w 48"/>
                  <a:gd name="T57" fmla="*/ 6 h 38"/>
                  <a:gd name="T58" fmla="*/ 4 w 48"/>
                  <a:gd name="T59" fmla="*/ 10 h 38"/>
                  <a:gd name="T60" fmla="*/ 4 w 48"/>
                  <a:gd name="T61" fmla="*/ 10 h 38"/>
                  <a:gd name="T62" fmla="*/ 8 w 48"/>
                  <a:gd name="T63" fmla="*/ 16 h 38"/>
                  <a:gd name="T64" fmla="*/ 10 w 48"/>
                  <a:gd name="T65" fmla="*/ 18 h 38"/>
                  <a:gd name="T66" fmla="*/ 10 w 48"/>
                  <a:gd name="T67" fmla="*/ 16 h 38"/>
                  <a:gd name="T68" fmla="*/ 12 w 48"/>
                  <a:gd name="T69" fmla="*/ 12 h 38"/>
                  <a:gd name="T70" fmla="*/ 14 w 48"/>
                  <a:gd name="T71" fmla="*/ 0 h 38"/>
                  <a:gd name="T72" fmla="*/ 14 w 48"/>
                  <a:gd name="T73" fmla="*/ 0 h 38"/>
                  <a:gd name="T74" fmla="*/ 18 w 48"/>
                  <a:gd name="T75" fmla="*/ 8 h 38"/>
                  <a:gd name="T76" fmla="*/ 20 w 48"/>
                  <a:gd name="T77" fmla="*/ 10 h 38"/>
                  <a:gd name="T78" fmla="*/ 22 w 48"/>
                  <a:gd name="T79" fmla="*/ 6 h 38"/>
                  <a:gd name="T80" fmla="*/ 22 w 48"/>
                  <a:gd name="T81" fmla="*/ 6 h 38"/>
                  <a:gd name="T82" fmla="*/ 24 w 48"/>
                  <a:gd name="T83" fmla="*/ 4 h 38"/>
                  <a:gd name="T84" fmla="*/ 26 w 48"/>
                  <a:gd name="T85" fmla="*/ 4 h 38"/>
                  <a:gd name="T86" fmla="*/ 30 w 48"/>
                  <a:gd name="T87" fmla="*/ 6 h 38"/>
                  <a:gd name="T88" fmla="*/ 30 w 48"/>
                  <a:gd name="T89" fmla="*/ 6 h 38"/>
                  <a:gd name="T90" fmla="*/ 38 w 48"/>
                  <a:gd name="T91" fmla="*/ 10 h 38"/>
                  <a:gd name="T92" fmla="*/ 44 w 48"/>
                  <a:gd name="T93" fmla="*/ 14 h 38"/>
                  <a:gd name="T94" fmla="*/ 48 w 48"/>
                  <a:gd name="T95" fmla="*/ 18 h 38"/>
                  <a:gd name="T96" fmla="*/ 48 w 48"/>
                  <a:gd name="T9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8">
                    <a:moveTo>
                      <a:pt x="48" y="18"/>
                    </a:moveTo>
                    <a:lnTo>
                      <a:pt x="48" y="18"/>
                    </a:lnTo>
                    <a:lnTo>
                      <a:pt x="46" y="28"/>
                    </a:lnTo>
                    <a:lnTo>
                      <a:pt x="46" y="32"/>
                    </a:lnTo>
                    <a:lnTo>
                      <a:pt x="44" y="32"/>
                    </a:lnTo>
                    <a:lnTo>
                      <a:pt x="40" y="30"/>
                    </a:lnTo>
                    <a:lnTo>
                      <a:pt x="38" y="28"/>
                    </a:lnTo>
                    <a:lnTo>
                      <a:pt x="38" y="28"/>
                    </a:lnTo>
                    <a:lnTo>
                      <a:pt x="32" y="28"/>
                    </a:lnTo>
                    <a:lnTo>
                      <a:pt x="30" y="30"/>
                    </a:lnTo>
                    <a:lnTo>
                      <a:pt x="28" y="34"/>
                    </a:lnTo>
                    <a:lnTo>
                      <a:pt x="28" y="34"/>
                    </a:lnTo>
                    <a:lnTo>
                      <a:pt x="26" y="38"/>
                    </a:lnTo>
                    <a:lnTo>
                      <a:pt x="24" y="36"/>
                    </a:lnTo>
                    <a:lnTo>
                      <a:pt x="24" y="36"/>
                    </a:lnTo>
                    <a:lnTo>
                      <a:pt x="22" y="32"/>
                    </a:lnTo>
                    <a:lnTo>
                      <a:pt x="20" y="32"/>
                    </a:lnTo>
                    <a:lnTo>
                      <a:pt x="20" y="34"/>
                    </a:lnTo>
                    <a:lnTo>
                      <a:pt x="20" y="34"/>
                    </a:lnTo>
                    <a:lnTo>
                      <a:pt x="16" y="38"/>
                    </a:lnTo>
                    <a:lnTo>
                      <a:pt x="12" y="38"/>
                    </a:lnTo>
                    <a:lnTo>
                      <a:pt x="8" y="36"/>
                    </a:lnTo>
                    <a:lnTo>
                      <a:pt x="6" y="32"/>
                    </a:lnTo>
                    <a:lnTo>
                      <a:pt x="6" y="32"/>
                    </a:lnTo>
                    <a:lnTo>
                      <a:pt x="0" y="22"/>
                    </a:lnTo>
                    <a:lnTo>
                      <a:pt x="0" y="16"/>
                    </a:lnTo>
                    <a:lnTo>
                      <a:pt x="0" y="6"/>
                    </a:lnTo>
                    <a:lnTo>
                      <a:pt x="0" y="6"/>
                    </a:lnTo>
                    <a:lnTo>
                      <a:pt x="2" y="6"/>
                    </a:lnTo>
                    <a:lnTo>
                      <a:pt x="4" y="10"/>
                    </a:lnTo>
                    <a:lnTo>
                      <a:pt x="4" y="10"/>
                    </a:lnTo>
                    <a:lnTo>
                      <a:pt x="8" y="16"/>
                    </a:lnTo>
                    <a:lnTo>
                      <a:pt x="10" y="18"/>
                    </a:lnTo>
                    <a:lnTo>
                      <a:pt x="10" y="16"/>
                    </a:lnTo>
                    <a:lnTo>
                      <a:pt x="12" y="12"/>
                    </a:lnTo>
                    <a:lnTo>
                      <a:pt x="14" y="0"/>
                    </a:lnTo>
                    <a:lnTo>
                      <a:pt x="14" y="0"/>
                    </a:lnTo>
                    <a:lnTo>
                      <a:pt x="18" y="8"/>
                    </a:lnTo>
                    <a:lnTo>
                      <a:pt x="20" y="10"/>
                    </a:lnTo>
                    <a:lnTo>
                      <a:pt x="22" y="6"/>
                    </a:lnTo>
                    <a:lnTo>
                      <a:pt x="22" y="6"/>
                    </a:lnTo>
                    <a:lnTo>
                      <a:pt x="24" y="4"/>
                    </a:lnTo>
                    <a:lnTo>
                      <a:pt x="26" y="4"/>
                    </a:lnTo>
                    <a:lnTo>
                      <a:pt x="30" y="6"/>
                    </a:lnTo>
                    <a:lnTo>
                      <a:pt x="30" y="6"/>
                    </a:lnTo>
                    <a:lnTo>
                      <a:pt x="38" y="10"/>
                    </a:lnTo>
                    <a:lnTo>
                      <a:pt x="44" y="14"/>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7" name="Freeform 1333">
                <a:extLst>
                  <a:ext uri="{FF2B5EF4-FFF2-40B4-BE49-F238E27FC236}">
                    <a16:creationId xmlns:a16="http://schemas.microsoft.com/office/drawing/2014/main" id="{76B89662-B9EF-834D-C937-211AD54C1FE7}"/>
                  </a:ext>
                </a:extLst>
              </p:cNvPr>
              <p:cNvSpPr>
                <a:spLocks/>
              </p:cNvSpPr>
              <p:nvPr/>
            </p:nvSpPr>
            <p:spPr bwMode="auto">
              <a:xfrm>
                <a:off x="3926" y="1882"/>
                <a:ext cx="44" cy="40"/>
              </a:xfrm>
              <a:custGeom>
                <a:avLst/>
                <a:gdLst>
                  <a:gd name="T0" fmla="*/ 22 w 44"/>
                  <a:gd name="T1" fmla="*/ 38 h 40"/>
                  <a:gd name="T2" fmla="*/ 22 w 44"/>
                  <a:gd name="T3" fmla="*/ 38 h 40"/>
                  <a:gd name="T4" fmla="*/ 18 w 44"/>
                  <a:gd name="T5" fmla="*/ 36 h 40"/>
                  <a:gd name="T6" fmla="*/ 14 w 44"/>
                  <a:gd name="T7" fmla="*/ 36 h 40"/>
                  <a:gd name="T8" fmla="*/ 12 w 44"/>
                  <a:gd name="T9" fmla="*/ 34 h 40"/>
                  <a:gd name="T10" fmla="*/ 8 w 44"/>
                  <a:gd name="T11" fmla="*/ 30 h 40"/>
                  <a:gd name="T12" fmla="*/ 8 w 44"/>
                  <a:gd name="T13" fmla="*/ 30 h 40"/>
                  <a:gd name="T14" fmla="*/ 6 w 44"/>
                  <a:gd name="T15" fmla="*/ 26 h 40"/>
                  <a:gd name="T16" fmla="*/ 6 w 44"/>
                  <a:gd name="T17" fmla="*/ 24 h 40"/>
                  <a:gd name="T18" fmla="*/ 6 w 44"/>
                  <a:gd name="T19" fmla="*/ 24 h 40"/>
                  <a:gd name="T20" fmla="*/ 2 w 44"/>
                  <a:gd name="T21" fmla="*/ 22 h 40"/>
                  <a:gd name="T22" fmla="*/ 0 w 44"/>
                  <a:gd name="T23" fmla="*/ 18 h 40"/>
                  <a:gd name="T24" fmla="*/ 0 w 44"/>
                  <a:gd name="T25" fmla="*/ 8 h 40"/>
                  <a:gd name="T26" fmla="*/ 0 w 44"/>
                  <a:gd name="T27" fmla="*/ 8 h 40"/>
                  <a:gd name="T28" fmla="*/ 2 w 44"/>
                  <a:gd name="T29" fmla="*/ 4 h 40"/>
                  <a:gd name="T30" fmla="*/ 2 w 44"/>
                  <a:gd name="T31" fmla="*/ 4 h 40"/>
                  <a:gd name="T32" fmla="*/ 6 w 44"/>
                  <a:gd name="T33" fmla="*/ 8 h 40"/>
                  <a:gd name="T34" fmla="*/ 6 w 44"/>
                  <a:gd name="T35" fmla="*/ 8 h 40"/>
                  <a:gd name="T36" fmla="*/ 8 w 44"/>
                  <a:gd name="T37" fmla="*/ 8 h 40"/>
                  <a:gd name="T38" fmla="*/ 8 w 44"/>
                  <a:gd name="T39" fmla="*/ 6 h 40"/>
                  <a:gd name="T40" fmla="*/ 10 w 44"/>
                  <a:gd name="T41" fmla="*/ 4 h 40"/>
                  <a:gd name="T42" fmla="*/ 10 w 44"/>
                  <a:gd name="T43" fmla="*/ 4 h 40"/>
                  <a:gd name="T44" fmla="*/ 12 w 44"/>
                  <a:gd name="T45" fmla="*/ 2 h 40"/>
                  <a:gd name="T46" fmla="*/ 14 w 44"/>
                  <a:gd name="T47" fmla="*/ 0 h 40"/>
                  <a:gd name="T48" fmla="*/ 18 w 44"/>
                  <a:gd name="T49" fmla="*/ 6 h 40"/>
                  <a:gd name="T50" fmla="*/ 18 w 44"/>
                  <a:gd name="T51" fmla="*/ 6 h 40"/>
                  <a:gd name="T52" fmla="*/ 24 w 44"/>
                  <a:gd name="T53" fmla="*/ 14 h 40"/>
                  <a:gd name="T54" fmla="*/ 30 w 44"/>
                  <a:gd name="T55" fmla="*/ 16 h 40"/>
                  <a:gd name="T56" fmla="*/ 36 w 44"/>
                  <a:gd name="T57" fmla="*/ 16 h 40"/>
                  <a:gd name="T58" fmla="*/ 44 w 44"/>
                  <a:gd name="T59" fmla="*/ 14 h 40"/>
                  <a:gd name="T60" fmla="*/ 44 w 44"/>
                  <a:gd name="T61" fmla="*/ 14 h 40"/>
                  <a:gd name="T62" fmla="*/ 42 w 44"/>
                  <a:gd name="T63" fmla="*/ 26 h 40"/>
                  <a:gd name="T64" fmla="*/ 40 w 44"/>
                  <a:gd name="T65" fmla="*/ 34 h 40"/>
                  <a:gd name="T66" fmla="*/ 36 w 44"/>
                  <a:gd name="T67" fmla="*/ 38 h 40"/>
                  <a:gd name="T68" fmla="*/ 30 w 44"/>
                  <a:gd name="T69" fmla="*/ 40 h 40"/>
                  <a:gd name="T70" fmla="*/ 30 w 44"/>
                  <a:gd name="T71" fmla="*/ 40 h 40"/>
                  <a:gd name="T72" fmla="*/ 22 w 44"/>
                  <a:gd name="T73" fmla="*/ 38 h 40"/>
                  <a:gd name="T74" fmla="*/ 22 w 44"/>
                  <a:gd name="T75"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40">
                    <a:moveTo>
                      <a:pt x="22" y="38"/>
                    </a:moveTo>
                    <a:lnTo>
                      <a:pt x="22" y="38"/>
                    </a:lnTo>
                    <a:lnTo>
                      <a:pt x="18" y="36"/>
                    </a:lnTo>
                    <a:lnTo>
                      <a:pt x="14" y="36"/>
                    </a:lnTo>
                    <a:lnTo>
                      <a:pt x="12" y="34"/>
                    </a:lnTo>
                    <a:lnTo>
                      <a:pt x="8" y="30"/>
                    </a:lnTo>
                    <a:lnTo>
                      <a:pt x="8" y="30"/>
                    </a:lnTo>
                    <a:lnTo>
                      <a:pt x="6" y="26"/>
                    </a:lnTo>
                    <a:lnTo>
                      <a:pt x="6" y="24"/>
                    </a:lnTo>
                    <a:lnTo>
                      <a:pt x="6" y="24"/>
                    </a:lnTo>
                    <a:lnTo>
                      <a:pt x="2" y="22"/>
                    </a:lnTo>
                    <a:lnTo>
                      <a:pt x="0" y="18"/>
                    </a:lnTo>
                    <a:lnTo>
                      <a:pt x="0" y="8"/>
                    </a:lnTo>
                    <a:lnTo>
                      <a:pt x="0" y="8"/>
                    </a:lnTo>
                    <a:lnTo>
                      <a:pt x="2" y="4"/>
                    </a:lnTo>
                    <a:lnTo>
                      <a:pt x="2" y="4"/>
                    </a:lnTo>
                    <a:lnTo>
                      <a:pt x="6" y="8"/>
                    </a:lnTo>
                    <a:lnTo>
                      <a:pt x="6" y="8"/>
                    </a:lnTo>
                    <a:lnTo>
                      <a:pt x="8" y="8"/>
                    </a:lnTo>
                    <a:lnTo>
                      <a:pt x="8" y="6"/>
                    </a:lnTo>
                    <a:lnTo>
                      <a:pt x="10" y="4"/>
                    </a:lnTo>
                    <a:lnTo>
                      <a:pt x="10" y="4"/>
                    </a:lnTo>
                    <a:lnTo>
                      <a:pt x="12" y="2"/>
                    </a:lnTo>
                    <a:lnTo>
                      <a:pt x="14" y="0"/>
                    </a:lnTo>
                    <a:lnTo>
                      <a:pt x="18" y="6"/>
                    </a:lnTo>
                    <a:lnTo>
                      <a:pt x="18" y="6"/>
                    </a:lnTo>
                    <a:lnTo>
                      <a:pt x="24" y="14"/>
                    </a:lnTo>
                    <a:lnTo>
                      <a:pt x="30" y="16"/>
                    </a:lnTo>
                    <a:lnTo>
                      <a:pt x="36" y="16"/>
                    </a:lnTo>
                    <a:lnTo>
                      <a:pt x="44" y="14"/>
                    </a:lnTo>
                    <a:lnTo>
                      <a:pt x="44" y="14"/>
                    </a:lnTo>
                    <a:lnTo>
                      <a:pt x="42" y="26"/>
                    </a:lnTo>
                    <a:lnTo>
                      <a:pt x="40" y="34"/>
                    </a:lnTo>
                    <a:lnTo>
                      <a:pt x="36" y="38"/>
                    </a:lnTo>
                    <a:lnTo>
                      <a:pt x="30" y="40"/>
                    </a:lnTo>
                    <a:lnTo>
                      <a:pt x="30" y="40"/>
                    </a:lnTo>
                    <a:lnTo>
                      <a:pt x="22" y="38"/>
                    </a:lnTo>
                    <a:lnTo>
                      <a:pt x="2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8" name="Freeform 1334">
                <a:extLst>
                  <a:ext uri="{FF2B5EF4-FFF2-40B4-BE49-F238E27FC236}">
                    <a16:creationId xmlns:a16="http://schemas.microsoft.com/office/drawing/2014/main" id="{0D1104D5-C9B0-9D03-CDD4-4CBAA038E9C1}"/>
                  </a:ext>
                </a:extLst>
              </p:cNvPr>
              <p:cNvSpPr>
                <a:spLocks/>
              </p:cNvSpPr>
              <p:nvPr/>
            </p:nvSpPr>
            <p:spPr bwMode="auto">
              <a:xfrm>
                <a:off x="2178" y="2167"/>
                <a:ext cx="44" cy="40"/>
              </a:xfrm>
              <a:custGeom>
                <a:avLst/>
                <a:gdLst>
                  <a:gd name="T0" fmla="*/ 16 w 44"/>
                  <a:gd name="T1" fmla="*/ 4 h 40"/>
                  <a:gd name="T2" fmla="*/ 16 w 44"/>
                  <a:gd name="T3" fmla="*/ 4 h 40"/>
                  <a:gd name="T4" fmla="*/ 20 w 44"/>
                  <a:gd name="T5" fmla="*/ 0 h 40"/>
                  <a:gd name="T6" fmla="*/ 24 w 44"/>
                  <a:gd name="T7" fmla="*/ 0 h 40"/>
                  <a:gd name="T8" fmla="*/ 28 w 44"/>
                  <a:gd name="T9" fmla="*/ 2 h 40"/>
                  <a:gd name="T10" fmla="*/ 32 w 44"/>
                  <a:gd name="T11" fmla="*/ 6 h 40"/>
                  <a:gd name="T12" fmla="*/ 32 w 44"/>
                  <a:gd name="T13" fmla="*/ 6 h 40"/>
                  <a:gd name="T14" fmla="*/ 34 w 44"/>
                  <a:gd name="T15" fmla="*/ 10 h 40"/>
                  <a:gd name="T16" fmla="*/ 38 w 44"/>
                  <a:gd name="T17" fmla="*/ 12 h 40"/>
                  <a:gd name="T18" fmla="*/ 42 w 44"/>
                  <a:gd name="T19" fmla="*/ 14 h 40"/>
                  <a:gd name="T20" fmla="*/ 44 w 44"/>
                  <a:gd name="T21" fmla="*/ 18 h 40"/>
                  <a:gd name="T22" fmla="*/ 44 w 44"/>
                  <a:gd name="T23" fmla="*/ 18 h 40"/>
                  <a:gd name="T24" fmla="*/ 44 w 44"/>
                  <a:gd name="T25" fmla="*/ 18 h 40"/>
                  <a:gd name="T26" fmla="*/ 44 w 44"/>
                  <a:gd name="T27" fmla="*/ 26 h 40"/>
                  <a:gd name="T28" fmla="*/ 42 w 44"/>
                  <a:gd name="T29" fmla="*/ 28 h 40"/>
                  <a:gd name="T30" fmla="*/ 40 w 44"/>
                  <a:gd name="T31" fmla="*/ 28 h 40"/>
                  <a:gd name="T32" fmla="*/ 38 w 44"/>
                  <a:gd name="T33" fmla="*/ 26 h 40"/>
                  <a:gd name="T34" fmla="*/ 38 w 44"/>
                  <a:gd name="T35" fmla="*/ 26 h 40"/>
                  <a:gd name="T36" fmla="*/ 32 w 44"/>
                  <a:gd name="T37" fmla="*/ 20 h 40"/>
                  <a:gd name="T38" fmla="*/ 32 w 44"/>
                  <a:gd name="T39" fmla="*/ 20 h 40"/>
                  <a:gd name="T40" fmla="*/ 30 w 44"/>
                  <a:gd name="T41" fmla="*/ 22 h 40"/>
                  <a:gd name="T42" fmla="*/ 28 w 44"/>
                  <a:gd name="T43" fmla="*/ 28 h 40"/>
                  <a:gd name="T44" fmla="*/ 28 w 44"/>
                  <a:gd name="T45" fmla="*/ 28 h 40"/>
                  <a:gd name="T46" fmla="*/ 22 w 44"/>
                  <a:gd name="T47" fmla="*/ 28 h 40"/>
                  <a:gd name="T48" fmla="*/ 18 w 44"/>
                  <a:gd name="T49" fmla="*/ 30 h 40"/>
                  <a:gd name="T50" fmla="*/ 12 w 44"/>
                  <a:gd name="T51" fmla="*/ 32 h 40"/>
                  <a:gd name="T52" fmla="*/ 6 w 44"/>
                  <a:gd name="T53" fmla="*/ 40 h 40"/>
                  <a:gd name="T54" fmla="*/ 6 w 44"/>
                  <a:gd name="T55" fmla="*/ 40 h 40"/>
                  <a:gd name="T56" fmla="*/ 4 w 44"/>
                  <a:gd name="T57" fmla="*/ 40 h 40"/>
                  <a:gd name="T58" fmla="*/ 2 w 44"/>
                  <a:gd name="T59" fmla="*/ 40 h 40"/>
                  <a:gd name="T60" fmla="*/ 2 w 44"/>
                  <a:gd name="T61" fmla="*/ 40 h 40"/>
                  <a:gd name="T62" fmla="*/ 0 w 44"/>
                  <a:gd name="T63" fmla="*/ 40 h 40"/>
                  <a:gd name="T64" fmla="*/ 0 w 44"/>
                  <a:gd name="T65" fmla="*/ 38 h 40"/>
                  <a:gd name="T66" fmla="*/ 0 w 44"/>
                  <a:gd name="T67" fmla="*/ 38 h 40"/>
                  <a:gd name="T68" fmla="*/ 0 w 44"/>
                  <a:gd name="T69" fmla="*/ 24 h 40"/>
                  <a:gd name="T70" fmla="*/ 0 w 44"/>
                  <a:gd name="T71" fmla="*/ 24 h 40"/>
                  <a:gd name="T72" fmla="*/ 0 w 44"/>
                  <a:gd name="T73" fmla="*/ 14 h 40"/>
                  <a:gd name="T74" fmla="*/ 0 w 44"/>
                  <a:gd name="T75" fmla="*/ 6 h 40"/>
                  <a:gd name="T76" fmla="*/ 0 w 44"/>
                  <a:gd name="T77" fmla="*/ 6 h 40"/>
                  <a:gd name="T78" fmla="*/ 0 w 44"/>
                  <a:gd name="T79" fmla="*/ 4 h 40"/>
                  <a:gd name="T80" fmla="*/ 0 w 44"/>
                  <a:gd name="T81" fmla="*/ 4 h 40"/>
                  <a:gd name="T82" fmla="*/ 4 w 44"/>
                  <a:gd name="T83" fmla="*/ 0 h 40"/>
                  <a:gd name="T84" fmla="*/ 6 w 44"/>
                  <a:gd name="T85" fmla="*/ 2 h 40"/>
                  <a:gd name="T86" fmla="*/ 12 w 44"/>
                  <a:gd name="T87" fmla="*/ 6 h 40"/>
                  <a:gd name="T88" fmla="*/ 12 w 44"/>
                  <a:gd name="T89" fmla="*/ 6 h 40"/>
                  <a:gd name="T90" fmla="*/ 12 w 44"/>
                  <a:gd name="T91" fmla="*/ 12 h 40"/>
                  <a:gd name="T92" fmla="*/ 10 w 44"/>
                  <a:gd name="T93" fmla="*/ 16 h 40"/>
                  <a:gd name="T94" fmla="*/ 8 w 44"/>
                  <a:gd name="T95" fmla="*/ 20 h 40"/>
                  <a:gd name="T96" fmla="*/ 6 w 44"/>
                  <a:gd name="T97" fmla="*/ 30 h 40"/>
                  <a:gd name="T98" fmla="*/ 6 w 44"/>
                  <a:gd name="T99" fmla="*/ 30 h 40"/>
                  <a:gd name="T100" fmla="*/ 10 w 44"/>
                  <a:gd name="T101" fmla="*/ 22 h 40"/>
                  <a:gd name="T102" fmla="*/ 12 w 44"/>
                  <a:gd name="T103" fmla="*/ 18 h 40"/>
                  <a:gd name="T104" fmla="*/ 14 w 44"/>
                  <a:gd name="T105" fmla="*/ 12 h 40"/>
                  <a:gd name="T106" fmla="*/ 16 w 44"/>
                  <a:gd name="T107" fmla="*/ 4 h 40"/>
                  <a:gd name="T108" fmla="*/ 16 w 44"/>
                  <a:gd name="T10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40">
                    <a:moveTo>
                      <a:pt x="16" y="4"/>
                    </a:moveTo>
                    <a:lnTo>
                      <a:pt x="16" y="4"/>
                    </a:lnTo>
                    <a:lnTo>
                      <a:pt x="20" y="0"/>
                    </a:lnTo>
                    <a:lnTo>
                      <a:pt x="24" y="0"/>
                    </a:lnTo>
                    <a:lnTo>
                      <a:pt x="28" y="2"/>
                    </a:lnTo>
                    <a:lnTo>
                      <a:pt x="32" y="6"/>
                    </a:lnTo>
                    <a:lnTo>
                      <a:pt x="32" y="6"/>
                    </a:lnTo>
                    <a:lnTo>
                      <a:pt x="34" y="10"/>
                    </a:lnTo>
                    <a:lnTo>
                      <a:pt x="38" y="12"/>
                    </a:lnTo>
                    <a:lnTo>
                      <a:pt x="42" y="14"/>
                    </a:lnTo>
                    <a:lnTo>
                      <a:pt x="44" y="18"/>
                    </a:lnTo>
                    <a:lnTo>
                      <a:pt x="44" y="18"/>
                    </a:lnTo>
                    <a:lnTo>
                      <a:pt x="44" y="18"/>
                    </a:lnTo>
                    <a:lnTo>
                      <a:pt x="44" y="26"/>
                    </a:lnTo>
                    <a:lnTo>
                      <a:pt x="42" y="28"/>
                    </a:lnTo>
                    <a:lnTo>
                      <a:pt x="40" y="28"/>
                    </a:lnTo>
                    <a:lnTo>
                      <a:pt x="38" y="26"/>
                    </a:lnTo>
                    <a:lnTo>
                      <a:pt x="38" y="26"/>
                    </a:lnTo>
                    <a:lnTo>
                      <a:pt x="32" y="20"/>
                    </a:lnTo>
                    <a:lnTo>
                      <a:pt x="32" y="20"/>
                    </a:lnTo>
                    <a:lnTo>
                      <a:pt x="30" y="22"/>
                    </a:lnTo>
                    <a:lnTo>
                      <a:pt x="28" y="28"/>
                    </a:lnTo>
                    <a:lnTo>
                      <a:pt x="28" y="28"/>
                    </a:lnTo>
                    <a:lnTo>
                      <a:pt x="22" y="28"/>
                    </a:lnTo>
                    <a:lnTo>
                      <a:pt x="18" y="30"/>
                    </a:lnTo>
                    <a:lnTo>
                      <a:pt x="12" y="32"/>
                    </a:lnTo>
                    <a:lnTo>
                      <a:pt x="6" y="40"/>
                    </a:lnTo>
                    <a:lnTo>
                      <a:pt x="6" y="40"/>
                    </a:lnTo>
                    <a:lnTo>
                      <a:pt x="4" y="40"/>
                    </a:lnTo>
                    <a:lnTo>
                      <a:pt x="2" y="40"/>
                    </a:lnTo>
                    <a:lnTo>
                      <a:pt x="2" y="40"/>
                    </a:lnTo>
                    <a:lnTo>
                      <a:pt x="0" y="40"/>
                    </a:lnTo>
                    <a:lnTo>
                      <a:pt x="0" y="38"/>
                    </a:lnTo>
                    <a:lnTo>
                      <a:pt x="0" y="38"/>
                    </a:lnTo>
                    <a:lnTo>
                      <a:pt x="0" y="24"/>
                    </a:lnTo>
                    <a:lnTo>
                      <a:pt x="0" y="24"/>
                    </a:lnTo>
                    <a:lnTo>
                      <a:pt x="0" y="14"/>
                    </a:lnTo>
                    <a:lnTo>
                      <a:pt x="0" y="6"/>
                    </a:lnTo>
                    <a:lnTo>
                      <a:pt x="0" y="6"/>
                    </a:lnTo>
                    <a:lnTo>
                      <a:pt x="0" y="4"/>
                    </a:lnTo>
                    <a:lnTo>
                      <a:pt x="0" y="4"/>
                    </a:lnTo>
                    <a:lnTo>
                      <a:pt x="4" y="0"/>
                    </a:lnTo>
                    <a:lnTo>
                      <a:pt x="6" y="2"/>
                    </a:lnTo>
                    <a:lnTo>
                      <a:pt x="12" y="6"/>
                    </a:lnTo>
                    <a:lnTo>
                      <a:pt x="12" y="6"/>
                    </a:lnTo>
                    <a:lnTo>
                      <a:pt x="12" y="12"/>
                    </a:lnTo>
                    <a:lnTo>
                      <a:pt x="10" y="16"/>
                    </a:lnTo>
                    <a:lnTo>
                      <a:pt x="8" y="20"/>
                    </a:lnTo>
                    <a:lnTo>
                      <a:pt x="6" y="30"/>
                    </a:lnTo>
                    <a:lnTo>
                      <a:pt x="6" y="30"/>
                    </a:lnTo>
                    <a:lnTo>
                      <a:pt x="10" y="22"/>
                    </a:lnTo>
                    <a:lnTo>
                      <a:pt x="12" y="18"/>
                    </a:lnTo>
                    <a:lnTo>
                      <a:pt x="14" y="12"/>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9" name="Freeform 1335">
                <a:extLst>
                  <a:ext uri="{FF2B5EF4-FFF2-40B4-BE49-F238E27FC236}">
                    <a16:creationId xmlns:a16="http://schemas.microsoft.com/office/drawing/2014/main" id="{8A958C2A-EEB5-A87B-8601-BCCA00D82371}"/>
                  </a:ext>
                </a:extLst>
              </p:cNvPr>
              <p:cNvSpPr>
                <a:spLocks/>
              </p:cNvSpPr>
              <p:nvPr/>
            </p:nvSpPr>
            <p:spPr bwMode="auto">
              <a:xfrm>
                <a:off x="5260" y="2684"/>
                <a:ext cx="30" cy="47"/>
              </a:xfrm>
              <a:custGeom>
                <a:avLst/>
                <a:gdLst>
                  <a:gd name="T0" fmla="*/ 18 w 30"/>
                  <a:gd name="T1" fmla="*/ 47 h 47"/>
                  <a:gd name="T2" fmla="*/ 18 w 30"/>
                  <a:gd name="T3" fmla="*/ 47 h 47"/>
                  <a:gd name="T4" fmla="*/ 16 w 30"/>
                  <a:gd name="T5" fmla="*/ 41 h 47"/>
                  <a:gd name="T6" fmla="*/ 14 w 30"/>
                  <a:gd name="T7" fmla="*/ 37 h 47"/>
                  <a:gd name="T8" fmla="*/ 10 w 30"/>
                  <a:gd name="T9" fmla="*/ 35 h 47"/>
                  <a:gd name="T10" fmla="*/ 6 w 30"/>
                  <a:gd name="T11" fmla="*/ 37 h 47"/>
                  <a:gd name="T12" fmla="*/ 6 w 30"/>
                  <a:gd name="T13" fmla="*/ 37 h 47"/>
                  <a:gd name="T14" fmla="*/ 4 w 30"/>
                  <a:gd name="T15" fmla="*/ 37 h 47"/>
                  <a:gd name="T16" fmla="*/ 2 w 30"/>
                  <a:gd name="T17" fmla="*/ 35 h 47"/>
                  <a:gd name="T18" fmla="*/ 2 w 30"/>
                  <a:gd name="T19" fmla="*/ 31 h 47"/>
                  <a:gd name="T20" fmla="*/ 0 w 30"/>
                  <a:gd name="T21" fmla="*/ 31 h 47"/>
                  <a:gd name="T22" fmla="*/ 0 w 30"/>
                  <a:gd name="T23" fmla="*/ 31 h 47"/>
                  <a:gd name="T24" fmla="*/ 2 w 30"/>
                  <a:gd name="T25" fmla="*/ 29 h 47"/>
                  <a:gd name="T26" fmla="*/ 2 w 30"/>
                  <a:gd name="T27" fmla="*/ 25 h 47"/>
                  <a:gd name="T28" fmla="*/ 4 w 30"/>
                  <a:gd name="T29" fmla="*/ 15 h 47"/>
                  <a:gd name="T30" fmla="*/ 6 w 30"/>
                  <a:gd name="T31" fmla="*/ 6 h 47"/>
                  <a:gd name="T32" fmla="*/ 8 w 30"/>
                  <a:gd name="T33" fmla="*/ 2 h 47"/>
                  <a:gd name="T34" fmla="*/ 10 w 30"/>
                  <a:gd name="T35" fmla="*/ 2 h 47"/>
                  <a:gd name="T36" fmla="*/ 10 w 30"/>
                  <a:gd name="T37" fmla="*/ 2 h 47"/>
                  <a:gd name="T38" fmla="*/ 12 w 30"/>
                  <a:gd name="T39" fmla="*/ 0 h 47"/>
                  <a:gd name="T40" fmla="*/ 14 w 30"/>
                  <a:gd name="T41" fmla="*/ 2 h 47"/>
                  <a:gd name="T42" fmla="*/ 14 w 30"/>
                  <a:gd name="T43" fmla="*/ 2 h 47"/>
                  <a:gd name="T44" fmla="*/ 18 w 30"/>
                  <a:gd name="T45" fmla="*/ 19 h 47"/>
                  <a:gd name="T46" fmla="*/ 18 w 30"/>
                  <a:gd name="T47" fmla="*/ 19 h 47"/>
                  <a:gd name="T48" fmla="*/ 20 w 30"/>
                  <a:gd name="T49" fmla="*/ 23 h 47"/>
                  <a:gd name="T50" fmla="*/ 22 w 30"/>
                  <a:gd name="T51" fmla="*/ 23 h 47"/>
                  <a:gd name="T52" fmla="*/ 24 w 30"/>
                  <a:gd name="T53" fmla="*/ 23 h 47"/>
                  <a:gd name="T54" fmla="*/ 24 w 30"/>
                  <a:gd name="T55" fmla="*/ 23 h 47"/>
                  <a:gd name="T56" fmla="*/ 26 w 30"/>
                  <a:gd name="T57" fmla="*/ 15 h 47"/>
                  <a:gd name="T58" fmla="*/ 26 w 30"/>
                  <a:gd name="T59" fmla="*/ 15 h 47"/>
                  <a:gd name="T60" fmla="*/ 28 w 30"/>
                  <a:gd name="T61" fmla="*/ 15 h 47"/>
                  <a:gd name="T62" fmla="*/ 28 w 30"/>
                  <a:gd name="T63" fmla="*/ 23 h 47"/>
                  <a:gd name="T64" fmla="*/ 28 w 30"/>
                  <a:gd name="T65" fmla="*/ 23 h 47"/>
                  <a:gd name="T66" fmla="*/ 30 w 30"/>
                  <a:gd name="T67" fmla="*/ 37 h 47"/>
                  <a:gd name="T68" fmla="*/ 28 w 30"/>
                  <a:gd name="T69" fmla="*/ 43 h 47"/>
                  <a:gd name="T70" fmla="*/ 26 w 30"/>
                  <a:gd name="T71" fmla="*/ 43 h 47"/>
                  <a:gd name="T72" fmla="*/ 24 w 30"/>
                  <a:gd name="T73" fmla="*/ 43 h 47"/>
                  <a:gd name="T74" fmla="*/ 24 w 30"/>
                  <a:gd name="T75" fmla="*/ 43 h 47"/>
                  <a:gd name="T76" fmla="*/ 22 w 30"/>
                  <a:gd name="T77" fmla="*/ 47 h 47"/>
                  <a:gd name="T78" fmla="*/ 22 w 30"/>
                  <a:gd name="T79" fmla="*/ 47 h 47"/>
                  <a:gd name="T80" fmla="*/ 18 w 30"/>
                  <a:gd name="T81" fmla="*/ 47 h 47"/>
                  <a:gd name="T82" fmla="*/ 18 w 30"/>
                  <a:gd name="T8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47">
                    <a:moveTo>
                      <a:pt x="18" y="47"/>
                    </a:moveTo>
                    <a:lnTo>
                      <a:pt x="18" y="47"/>
                    </a:lnTo>
                    <a:lnTo>
                      <a:pt x="16" y="41"/>
                    </a:lnTo>
                    <a:lnTo>
                      <a:pt x="14" y="37"/>
                    </a:lnTo>
                    <a:lnTo>
                      <a:pt x="10" y="35"/>
                    </a:lnTo>
                    <a:lnTo>
                      <a:pt x="6" y="37"/>
                    </a:lnTo>
                    <a:lnTo>
                      <a:pt x="6" y="37"/>
                    </a:lnTo>
                    <a:lnTo>
                      <a:pt x="4" y="37"/>
                    </a:lnTo>
                    <a:lnTo>
                      <a:pt x="2" y="35"/>
                    </a:lnTo>
                    <a:lnTo>
                      <a:pt x="2" y="31"/>
                    </a:lnTo>
                    <a:lnTo>
                      <a:pt x="0" y="31"/>
                    </a:lnTo>
                    <a:lnTo>
                      <a:pt x="0" y="31"/>
                    </a:lnTo>
                    <a:lnTo>
                      <a:pt x="2" y="29"/>
                    </a:lnTo>
                    <a:lnTo>
                      <a:pt x="2" y="25"/>
                    </a:lnTo>
                    <a:lnTo>
                      <a:pt x="4" y="15"/>
                    </a:lnTo>
                    <a:lnTo>
                      <a:pt x="6" y="6"/>
                    </a:lnTo>
                    <a:lnTo>
                      <a:pt x="8" y="2"/>
                    </a:lnTo>
                    <a:lnTo>
                      <a:pt x="10" y="2"/>
                    </a:lnTo>
                    <a:lnTo>
                      <a:pt x="10" y="2"/>
                    </a:lnTo>
                    <a:lnTo>
                      <a:pt x="12" y="0"/>
                    </a:lnTo>
                    <a:lnTo>
                      <a:pt x="14" y="2"/>
                    </a:lnTo>
                    <a:lnTo>
                      <a:pt x="14" y="2"/>
                    </a:lnTo>
                    <a:lnTo>
                      <a:pt x="18" y="19"/>
                    </a:lnTo>
                    <a:lnTo>
                      <a:pt x="18" y="19"/>
                    </a:lnTo>
                    <a:lnTo>
                      <a:pt x="20" y="23"/>
                    </a:lnTo>
                    <a:lnTo>
                      <a:pt x="22" y="23"/>
                    </a:lnTo>
                    <a:lnTo>
                      <a:pt x="24" y="23"/>
                    </a:lnTo>
                    <a:lnTo>
                      <a:pt x="24" y="23"/>
                    </a:lnTo>
                    <a:lnTo>
                      <a:pt x="26" y="15"/>
                    </a:lnTo>
                    <a:lnTo>
                      <a:pt x="26" y="15"/>
                    </a:lnTo>
                    <a:lnTo>
                      <a:pt x="28" y="15"/>
                    </a:lnTo>
                    <a:lnTo>
                      <a:pt x="28" y="23"/>
                    </a:lnTo>
                    <a:lnTo>
                      <a:pt x="28" y="23"/>
                    </a:lnTo>
                    <a:lnTo>
                      <a:pt x="30" y="37"/>
                    </a:lnTo>
                    <a:lnTo>
                      <a:pt x="28" y="43"/>
                    </a:lnTo>
                    <a:lnTo>
                      <a:pt x="26" y="43"/>
                    </a:lnTo>
                    <a:lnTo>
                      <a:pt x="24" y="43"/>
                    </a:lnTo>
                    <a:lnTo>
                      <a:pt x="24" y="43"/>
                    </a:lnTo>
                    <a:lnTo>
                      <a:pt x="22" y="47"/>
                    </a:lnTo>
                    <a:lnTo>
                      <a:pt x="22" y="47"/>
                    </a:lnTo>
                    <a:lnTo>
                      <a:pt x="18" y="47"/>
                    </a:lnTo>
                    <a:lnTo>
                      <a:pt x="1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0" name="Freeform 1336">
                <a:extLst>
                  <a:ext uri="{FF2B5EF4-FFF2-40B4-BE49-F238E27FC236}">
                    <a16:creationId xmlns:a16="http://schemas.microsoft.com/office/drawing/2014/main" id="{EFAE0A95-E247-05C6-CAE7-F671B67D49FC}"/>
                  </a:ext>
                </a:extLst>
              </p:cNvPr>
              <p:cNvSpPr>
                <a:spLocks/>
              </p:cNvSpPr>
              <p:nvPr/>
            </p:nvSpPr>
            <p:spPr bwMode="auto">
              <a:xfrm>
                <a:off x="5304" y="2580"/>
                <a:ext cx="40" cy="34"/>
              </a:xfrm>
              <a:custGeom>
                <a:avLst/>
                <a:gdLst>
                  <a:gd name="T0" fmla="*/ 2 w 40"/>
                  <a:gd name="T1" fmla="*/ 18 h 34"/>
                  <a:gd name="T2" fmla="*/ 2 w 40"/>
                  <a:gd name="T3" fmla="*/ 18 h 34"/>
                  <a:gd name="T4" fmla="*/ 0 w 40"/>
                  <a:gd name="T5" fmla="*/ 12 h 34"/>
                  <a:gd name="T6" fmla="*/ 0 w 40"/>
                  <a:gd name="T7" fmla="*/ 10 h 34"/>
                  <a:gd name="T8" fmla="*/ 2 w 40"/>
                  <a:gd name="T9" fmla="*/ 8 h 34"/>
                  <a:gd name="T10" fmla="*/ 2 w 40"/>
                  <a:gd name="T11" fmla="*/ 8 h 34"/>
                  <a:gd name="T12" fmla="*/ 16 w 40"/>
                  <a:gd name="T13" fmla="*/ 6 h 34"/>
                  <a:gd name="T14" fmla="*/ 22 w 40"/>
                  <a:gd name="T15" fmla="*/ 4 h 34"/>
                  <a:gd name="T16" fmla="*/ 28 w 40"/>
                  <a:gd name="T17" fmla="*/ 0 h 34"/>
                  <a:gd name="T18" fmla="*/ 28 w 40"/>
                  <a:gd name="T19" fmla="*/ 0 h 34"/>
                  <a:gd name="T20" fmla="*/ 32 w 40"/>
                  <a:gd name="T21" fmla="*/ 0 h 34"/>
                  <a:gd name="T22" fmla="*/ 34 w 40"/>
                  <a:gd name="T23" fmla="*/ 4 h 34"/>
                  <a:gd name="T24" fmla="*/ 38 w 40"/>
                  <a:gd name="T25" fmla="*/ 12 h 34"/>
                  <a:gd name="T26" fmla="*/ 38 w 40"/>
                  <a:gd name="T27" fmla="*/ 12 h 34"/>
                  <a:gd name="T28" fmla="*/ 40 w 40"/>
                  <a:gd name="T29" fmla="*/ 16 h 34"/>
                  <a:gd name="T30" fmla="*/ 38 w 40"/>
                  <a:gd name="T31" fmla="*/ 20 h 34"/>
                  <a:gd name="T32" fmla="*/ 38 w 40"/>
                  <a:gd name="T33" fmla="*/ 20 h 34"/>
                  <a:gd name="T34" fmla="*/ 36 w 40"/>
                  <a:gd name="T35" fmla="*/ 24 h 34"/>
                  <a:gd name="T36" fmla="*/ 34 w 40"/>
                  <a:gd name="T37" fmla="*/ 20 h 34"/>
                  <a:gd name="T38" fmla="*/ 34 w 40"/>
                  <a:gd name="T39" fmla="*/ 20 h 34"/>
                  <a:gd name="T40" fmla="*/ 32 w 40"/>
                  <a:gd name="T41" fmla="*/ 16 h 34"/>
                  <a:gd name="T42" fmla="*/ 30 w 40"/>
                  <a:gd name="T43" fmla="*/ 14 h 34"/>
                  <a:gd name="T44" fmla="*/ 28 w 40"/>
                  <a:gd name="T45" fmla="*/ 16 h 34"/>
                  <a:gd name="T46" fmla="*/ 28 w 40"/>
                  <a:gd name="T47" fmla="*/ 16 h 34"/>
                  <a:gd name="T48" fmla="*/ 28 w 40"/>
                  <a:gd name="T49" fmla="*/ 22 h 34"/>
                  <a:gd name="T50" fmla="*/ 28 w 40"/>
                  <a:gd name="T51" fmla="*/ 28 h 34"/>
                  <a:gd name="T52" fmla="*/ 28 w 40"/>
                  <a:gd name="T53" fmla="*/ 28 h 34"/>
                  <a:gd name="T54" fmla="*/ 22 w 40"/>
                  <a:gd name="T55" fmla="*/ 22 h 34"/>
                  <a:gd name="T56" fmla="*/ 22 w 40"/>
                  <a:gd name="T57" fmla="*/ 22 h 34"/>
                  <a:gd name="T58" fmla="*/ 20 w 40"/>
                  <a:gd name="T59" fmla="*/ 22 h 34"/>
                  <a:gd name="T60" fmla="*/ 20 w 40"/>
                  <a:gd name="T61" fmla="*/ 22 h 34"/>
                  <a:gd name="T62" fmla="*/ 18 w 40"/>
                  <a:gd name="T63" fmla="*/ 22 h 34"/>
                  <a:gd name="T64" fmla="*/ 18 w 40"/>
                  <a:gd name="T65" fmla="*/ 22 h 34"/>
                  <a:gd name="T66" fmla="*/ 16 w 40"/>
                  <a:gd name="T67" fmla="*/ 30 h 34"/>
                  <a:gd name="T68" fmla="*/ 14 w 40"/>
                  <a:gd name="T69" fmla="*/ 34 h 34"/>
                  <a:gd name="T70" fmla="*/ 12 w 40"/>
                  <a:gd name="T71" fmla="*/ 34 h 34"/>
                  <a:gd name="T72" fmla="*/ 10 w 40"/>
                  <a:gd name="T73" fmla="*/ 34 h 34"/>
                  <a:gd name="T74" fmla="*/ 6 w 40"/>
                  <a:gd name="T75" fmla="*/ 26 h 34"/>
                  <a:gd name="T76" fmla="*/ 2 w 40"/>
                  <a:gd name="T77" fmla="*/ 18 h 34"/>
                  <a:gd name="T78" fmla="*/ 2 w 40"/>
                  <a:gd name="T79" fmla="*/ 18 h 34"/>
                  <a:gd name="T80" fmla="*/ 2 w 40"/>
                  <a:gd name="T81" fmla="*/ 18 h 34"/>
                  <a:gd name="T82" fmla="*/ 2 w 40"/>
                  <a:gd name="T8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34">
                    <a:moveTo>
                      <a:pt x="2" y="18"/>
                    </a:moveTo>
                    <a:lnTo>
                      <a:pt x="2" y="18"/>
                    </a:lnTo>
                    <a:lnTo>
                      <a:pt x="0" y="12"/>
                    </a:lnTo>
                    <a:lnTo>
                      <a:pt x="0" y="10"/>
                    </a:lnTo>
                    <a:lnTo>
                      <a:pt x="2" y="8"/>
                    </a:lnTo>
                    <a:lnTo>
                      <a:pt x="2" y="8"/>
                    </a:lnTo>
                    <a:lnTo>
                      <a:pt x="16" y="6"/>
                    </a:lnTo>
                    <a:lnTo>
                      <a:pt x="22" y="4"/>
                    </a:lnTo>
                    <a:lnTo>
                      <a:pt x="28" y="0"/>
                    </a:lnTo>
                    <a:lnTo>
                      <a:pt x="28" y="0"/>
                    </a:lnTo>
                    <a:lnTo>
                      <a:pt x="32" y="0"/>
                    </a:lnTo>
                    <a:lnTo>
                      <a:pt x="34" y="4"/>
                    </a:lnTo>
                    <a:lnTo>
                      <a:pt x="38" y="12"/>
                    </a:lnTo>
                    <a:lnTo>
                      <a:pt x="38" y="12"/>
                    </a:lnTo>
                    <a:lnTo>
                      <a:pt x="40" y="16"/>
                    </a:lnTo>
                    <a:lnTo>
                      <a:pt x="38" y="20"/>
                    </a:lnTo>
                    <a:lnTo>
                      <a:pt x="38" y="20"/>
                    </a:lnTo>
                    <a:lnTo>
                      <a:pt x="36" y="24"/>
                    </a:lnTo>
                    <a:lnTo>
                      <a:pt x="34" y="20"/>
                    </a:lnTo>
                    <a:lnTo>
                      <a:pt x="34" y="20"/>
                    </a:lnTo>
                    <a:lnTo>
                      <a:pt x="32" y="16"/>
                    </a:lnTo>
                    <a:lnTo>
                      <a:pt x="30" y="14"/>
                    </a:lnTo>
                    <a:lnTo>
                      <a:pt x="28" y="16"/>
                    </a:lnTo>
                    <a:lnTo>
                      <a:pt x="28" y="16"/>
                    </a:lnTo>
                    <a:lnTo>
                      <a:pt x="28" y="22"/>
                    </a:lnTo>
                    <a:lnTo>
                      <a:pt x="28" y="28"/>
                    </a:lnTo>
                    <a:lnTo>
                      <a:pt x="28" y="28"/>
                    </a:lnTo>
                    <a:lnTo>
                      <a:pt x="22" y="22"/>
                    </a:lnTo>
                    <a:lnTo>
                      <a:pt x="22" y="22"/>
                    </a:lnTo>
                    <a:lnTo>
                      <a:pt x="20" y="22"/>
                    </a:lnTo>
                    <a:lnTo>
                      <a:pt x="20" y="22"/>
                    </a:lnTo>
                    <a:lnTo>
                      <a:pt x="18" y="22"/>
                    </a:lnTo>
                    <a:lnTo>
                      <a:pt x="18" y="22"/>
                    </a:lnTo>
                    <a:lnTo>
                      <a:pt x="16" y="30"/>
                    </a:lnTo>
                    <a:lnTo>
                      <a:pt x="14" y="34"/>
                    </a:lnTo>
                    <a:lnTo>
                      <a:pt x="12" y="34"/>
                    </a:lnTo>
                    <a:lnTo>
                      <a:pt x="10" y="34"/>
                    </a:lnTo>
                    <a:lnTo>
                      <a:pt x="6" y="26"/>
                    </a:lnTo>
                    <a:lnTo>
                      <a:pt x="2" y="18"/>
                    </a:lnTo>
                    <a:lnTo>
                      <a:pt x="2" y="18"/>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1" name="Freeform 1337">
                <a:extLst>
                  <a:ext uri="{FF2B5EF4-FFF2-40B4-BE49-F238E27FC236}">
                    <a16:creationId xmlns:a16="http://schemas.microsoft.com/office/drawing/2014/main" id="{485B0923-F0A0-935E-0B80-5896D982F60E}"/>
                  </a:ext>
                </a:extLst>
              </p:cNvPr>
              <p:cNvSpPr>
                <a:spLocks/>
              </p:cNvSpPr>
              <p:nvPr/>
            </p:nvSpPr>
            <p:spPr bwMode="auto">
              <a:xfrm>
                <a:off x="2124" y="2167"/>
                <a:ext cx="56" cy="46"/>
              </a:xfrm>
              <a:custGeom>
                <a:avLst/>
                <a:gdLst>
                  <a:gd name="T0" fmla="*/ 54 w 56"/>
                  <a:gd name="T1" fmla="*/ 26 h 46"/>
                  <a:gd name="T2" fmla="*/ 54 w 56"/>
                  <a:gd name="T3" fmla="*/ 26 h 46"/>
                  <a:gd name="T4" fmla="*/ 56 w 56"/>
                  <a:gd name="T5" fmla="*/ 30 h 46"/>
                  <a:gd name="T6" fmla="*/ 54 w 56"/>
                  <a:gd name="T7" fmla="*/ 36 h 46"/>
                  <a:gd name="T8" fmla="*/ 54 w 56"/>
                  <a:gd name="T9" fmla="*/ 36 h 46"/>
                  <a:gd name="T10" fmla="*/ 52 w 56"/>
                  <a:gd name="T11" fmla="*/ 38 h 46"/>
                  <a:gd name="T12" fmla="*/ 50 w 56"/>
                  <a:gd name="T13" fmla="*/ 36 h 46"/>
                  <a:gd name="T14" fmla="*/ 50 w 56"/>
                  <a:gd name="T15" fmla="*/ 36 h 46"/>
                  <a:gd name="T16" fmla="*/ 50 w 56"/>
                  <a:gd name="T17" fmla="*/ 36 h 46"/>
                  <a:gd name="T18" fmla="*/ 48 w 56"/>
                  <a:gd name="T19" fmla="*/ 30 h 46"/>
                  <a:gd name="T20" fmla="*/ 48 w 56"/>
                  <a:gd name="T21" fmla="*/ 30 h 46"/>
                  <a:gd name="T22" fmla="*/ 44 w 56"/>
                  <a:gd name="T23" fmla="*/ 22 h 46"/>
                  <a:gd name="T24" fmla="*/ 40 w 56"/>
                  <a:gd name="T25" fmla="*/ 20 h 46"/>
                  <a:gd name="T26" fmla="*/ 38 w 56"/>
                  <a:gd name="T27" fmla="*/ 20 h 46"/>
                  <a:gd name="T28" fmla="*/ 34 w 56"/>
                  <a:gd name="T29" fmla="*/ 26 h 46"/>
                  <a:gd name="T30" fmla="*/ 34 w 56"/>
                  <a:gd name="T31" fmla="*/ 26 h 46"/>
                  <a:gd name="T32" fmla="*/ 34 w 56"/>
                  <a:gd name="T33" fmla="*/ 28 h 46"/>
                  <a:gd name="T34" fmla="*/ 32 w 56"/>
                  <a:gd name="T35" fmla="*/ 32 h 46"/>
                  <a:gd name="T36" fmla="*/ 32 w 56"/>
                  <a:gd name="T37" fmla="*/ 32 h 46"/>
                  <a:gd name="T38" fmla="*/ 32 w 56"/>
                  <a:gd name="T39" fmla="*/ 38 h 46"/>
                  <a:gd name="T40" fmla="*/ 30 w 56"/>
                  <a:gd name="T41" fmla="*/ 36 h 46"/>
                  <a:gd name="T42" fmla="*/ 30 w 56"/>
                  <a:gd name="T43" fmla="*/ 36 h 46"/>
                  <a:gd name="T44" fmla="*/ 28 w 56"/>
                  <a:gd name="T45" fmla="*/ 36 h 46"/>
                  <a:gd name="T46" fmla="*/ 28 w 56"/>
                  <a:gd name="T47" fmla="*/ 36 h 46"/>
                  <a:gd name="T48" fmla="*/ 26 w 56"/>
                  <a:gd name="T49" fmla="*/ 34 h 46"/>
                  <a:gd name="T50" fmla="*/ 24 w 56"/>
                  <a:gd name="T51" fmla="*/ 36 h 46"/>
                  <a:gd name="T52" fmla="*/ 22 w 56"/>
                  <a:gd name="T53" fmla="*/ 44 h 46"/>
                  <a:gd name="T54" fmla="*/ 22 w 56"/>
                  <a:gd name="T55" fmla="*/ 44 h 46"/>
                  <a:gd name="T56" fmla="*/ 20 w 56"/>
                  <a:gd name="T57" fmla="*/ 46 h 46"/>
                  <a:gd name="T58" fmla="*/ 18 w 56"/>
                  <a:gd name="T59" fmla="*/ 44 h 46"/>
                  <a:gd name="T60" fmla="*/ 18 w 56"/>
                  <a:gd name="T61" fmla="*/ 44 h 46"/>
                  <a:gd name="T62" fmla="*/ 6 w 56"/>
                  <a:gd name="T63" fmla="*/ 34 h 46"/>
                  <a:gd name="T64" fmla="*/ 6 w 56"/>
                  <a:gd name="T65" fmla="*/ 34 h 46"/>
                  <a:gd name="T66" fmla="*/ 2 w 56"/>
                  <a:gd name="T67" fmla="*/ 32 h 46"/>
                  <a:gd name="T68" fmla="*/ 2 w 56"/>
                  <a:gd name="T69" fmla="*/ 30 h 46"/>
                  <a:gd name="T70" fmla="*/ 0 w 56"/>
                  <a:gd name="T71" fmla="*/ 24 h 46"/>
                  <a:gd name="T72" fmla="*/ 0 w 56"/>
                  <a:gd name="T73" fmla="*/ 24 h 46"/>
                  <a:gd name="T74" fmla="*/ 4 w 56"/>
                  <a:gd name="T75" fmla="*/ 22 h 46"/>
                  <a:gd name="T76" fmla="*/ 8 w 56"/>
                  <a:gd name="T77" fmla="*/ 22 h 46"/>
                  <a:gd name="T78" fmla="*/ 10 w 56"/>
                  <a:gd name="T79" fmla="*/ 24 h 46"/>
                  <a:gd name="T80" fmla="*/ 14 w 56"/>
                  <a:gd name="T81" fmla="*/ 24 h 46"/>
                  <a:gd name="T82" fmla="*/ 14 w 56"/>
                  <a:gd name="T83" fmla="*/ 24 h 46"/>
                  <a:gd name="T84" fmla="*/ 16 w 56"/>
                  <a:gd name="T85" fmla="*/ 22 h 46"/>
                  <a:gd name="T86" fmla="*/ 20 w 56"/>
                  <a:gd name="T87" fmla="*/ 16 h 46"/>
                  <a:gd name="T88" fmla="*/ 22 w 56"/>
                  <a:gd name="T89" fmla="*/ 12 h 46"/>
                  <a:gd name="T90" fmla="*/ 24 w 56"/>
                  <a:gd name="T91" fmla="*/ 6 h 46"/>
                  <a:gd name="T92" fmla="*/ 24 w 56"/>
                  <a:gd name="T93" fmla="*/ 6 h 46"/>
                  <a:gd name="T94" fmla="*/ 32 w 56"/>
                  <a:gd name="T95" fmla="*/ 8 h 46"/>
                  <a:gd name="T96" fmla="*/ 36 w 56"/>
                  <a:gd name="T97" fmla="*/ 10 h 46"/>
                  <a:gd name="T98" fmla="*/ 40 w 56"/>
                  <a:gd name="T99" fmla="*/ 8 h 46"/>
                  <a:gd name="T100" fmla="*/ 40 w 56"/>
                  <a:gd name="T101" fmla="*/ 8 h 46"/>
                  <a:gd name="T102" fmla="*/ 42 w 56"/>
                  <a:gd name="T103" fmla="*/ 4 h 46"/>
                  <a:gd name="T104" fmla="*/ 46 w 56"/>
                  <a:gd name="T105" fmla="*/ 4 h 46"/>
                  <a:gd name="T106" fmla="*/ 52 w 56"/>
                  <a:gd name="T107" fmla="*/ 0 h 46"/>
                  <a:gd name="T108" fmla="*/ 52 w 56"/>
                  <a:gd name="T109" fmla="*/ 0 h 46"/>
                  <a:gd name="T110" fmla="*/ 54 w 56"/>
                  <a:gd name="T111" fmla="*/ 0 h 46"/>
                  <a:gd name="T112" fmla="*/ 54 w 56"/>
                  <a:gd name="T113" fmla="*/ 4 h 46"/>
                  <a:gd name="T114" fmla="*/ 54 w 56"/>
                  <a:gd name="T115" fmla="*/ 4 h 46"/>
                  <a:gd name="T116" fmla="*/ 54 w 56"/>
                  <a:gd name="T117" fmla="*/ 4 h 46"/>
                  <a:gd name="T118" fmla="*/ 54 w 56"/>
                  <a:gd name="T119" fmla="*/ 14 h 46"/>
                  <a:gd name="T120" fmla="*/ 54 w 56"/>
                  <a:gd name="T121" fmla="*/ 20 h 46"/>
                  <a:gd name="T122" fmla="*/ 54 w 56"/>
                  <a:gd name="T123" fmla="*/ 26 h 46"/>
                  <a:gd name="T124" fmla="*/ 54 w 56"/>
                  <a:gd name="T125"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46">
                    <a:moveTo>
                      <a:pt x="54" y="26"/>
                    </a:moveTo>
                    <a:lnTo>
                      <a:pt x="54" y="26"/>
                    </a:lnTo>
                    <a:lnTo>
                      <a:pt x="56" y="30"/>
                    </a:lnTo>
                    <a:lnTo>
                      <a:pt x="54" y="36"/>
                    </a:lnTo>
                    <a:lnTo>
                      <a:pt x="54" y="36"/>
                    </a:lnTo>
                    <a:lnTo>
                      <a:pt x="52" y="38"/>
                    </a:lnTo>
                    <a:lnTo>
                      <a:pt x="50" y="36"/>
                    </a:lnTo>
                    <a:lnTo>
                      <a:pt x="50" y="36"/>
                    </a:lnTo>
                    <a:lnTo>
                      <a:pt x="50" y="36"/>
                    </a:lnTo>
                    <a:lnTo>
                      <a:pt x="48" y="30"/>
                    </a:lnTo>
                    <a:lnTo>
                      <a:pt x="48" y="30"/>
                    </a:lnTo>
                    <a:lnTo>
                      <a:pt x="44" y="22"/>
                    </a:lnTo>
                    <a:lnTo>
                      <a:pt x="40" y="20"/>
                    </a:lnTo>
                    <a:lnTo>
                      <a:pt x="38" y="20"/>
                    </a:lnTo>
                    <a:lnTo>
                      <a:pt x="34" y="26"/>
                    </a:lnTo>
                    <a:lnTo>
                      <a:pt x="34" y="26"/>
                    </a:lnTo>
                    <a:lnTo>
                      <a:pt x="34" y="28"/>
                    </a:lnTo>
                    <a:lnTo>
                      <a:pt x="32" y="32"/>
                    </a:lnTo>
                    <a:lnTo>
                      <a:pt x="32" y="32"/>
                    </a:lnTo>
                    <a:lnTo>
                      <a:pt x="32" y="38"/>
                    </a:lnTo>
                    <a:lnTo>
                      <a:pt x="30" y="36"/>
                    </a:lnTo>
                    <a:lnTo>
                      <a:pt x="30" y="36"/>
                    </a:lnTo>
                    <a:lnTo>
                      <a:pt x="28" y="36"/>
                    </a:lnTo>
                    <a:lnTo>
                      <a:pt x="28" y="36"/>
                    </a:lnTo>
                    <a:lnTo>
                      <a:pt x="26" y="34"/>
                    </a:lnTo>
                    <a:lnTo>
                      <a:pt x="24" y="36"/>
                    </a:lnTo>
                    <a:lnTo>
                      <a:pt x="22" y="44"/>
                    </a:lnTo>
                    <a:lnTo>
                      <a:pt x="22" y="44"/>
                    </a:lnTo>
                    <a:lnTo>
                      <a:pt x="20" y="46"/>
                    </a:lnTo>
                    <a:lnTo>
                      <a:pt x="18" y="44"/>
                    </a:lnTo>
                    <a:lnTo>
                      <a:pt x="18" y="44"/>
                    </a:lnTo>
                    <a:lnTo>
                      <a:pt x="6" y="34"/>
                    </a:lnTo>
                    <a:lnTo>
                      <a:pt x="6" y="34"/>
                    </a:lnTo>
                    <a:lnTo>
                      <a:pt x="2" y="32"/>
                    </a:lnTo>
                    <a:lnTo>
                      <a:pt x="2" y="30"/>
                    </a:lnTo>
                    <a:lnTo>
                      <a:pt x="0" y="24"/>
                    </a:lnTo>
                    <a:lnTo>
                      <a:pt x="0" y="24"/>
                    </a:lnTo>
                    <a:lnTo>
                      <a:pt x="4" y="22"/>
                    </a:lnTo>
                    <a:lnTo>
                      <a:pt x="8" y="22"/>
                    </a:lnTo>
                    <a:lnTo>
                      <a:pt x="10" y="24"/>
                    </a:lnTo>
                    <a:lnTo>
                      <a:pt x="14" y="24"/>
                    </a:lnTo>
                    <a:lnTo>
                      <a:pt x="14" y="24"/>
                    </a:lnTo>
                    <a:lnTo>
                      <a:pt x="16" y="22"/>
                    </a:lnTo>
                    <a:lnTo>
                      <a:pt x="20" y="16"/>
                    </a:lnTo>
                    <a:lnTo>
                      <a:pt x="22" y="12"/>
                    </a:lnTo>
                    <a:lnTo>
                      <a:pt x="24" y="6"/>
                    </a:lnTo>
                    <a:lnTo>
                      <a:pt x="24" y="6"/>
                    </a:lnTo>
                    <a:lnTo>
                      <a:pt x="32" y="8"/>
                    </a:lnTo>
                    <a:lnTo>
                      <a:pt x="36" y="10"/>
                    </a:lnTo>
                    <a:lnTo>
                      <a:pt x="40" y="8"/>
                    </a:lnTo>
                    <a:lnTo>
                      <a:pt x="40" y="8"/>
                    </a:lnTo>
                    <a:lnTo>
                      <a:pt x="42" y="4"/>
                    </a:lnTo>
                    <a:lnTo>
                      <a:pt x="46" y="4"/>
                    </a:lnTo>
                    <a:lnTo>
                      <a:pt x="52" y="0"/>
                    </a:lnTo>
                    <a:lnTo>
                      <a:pt x="52" y="0"/>
                    </a:lnTo>
                    <a:lnTo>
                      <a:pt x="54" y="0"/>
                    </a:lnTo>
                    <a:lnTo>
                      <a:pt x="54" y="4"/>
                    </a:lnTo>
                    <a:lnTo>
                      <a:pt x="54" y="4"/>
                    </a:lnTo>
                    <a:lnTo>
                      <a:pt x="54" y="4"/>
                    </a:lnTo>
                    <a:lnTo>
                      <a:pt x="54" y="14"/>
                    </a:lnTo>
                    <a:lnTo>
                      <a:pt x="54" y="20"/>
                    </a:lnTo>
                    <a:lnTo>
                      <a:pt x="54" y="26"/>
                    </a:lnTo>
                    <a:lnTo>
                      <a:pt x="5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2" name="Freeform 1338">
                <a:extLst>
                  <a:ext uri="{FF2B5EF4-FFF2-40B4-BE49-F238E27FC236}">
                    <a16:creationId xmlns:a16="http://schemas.microsoft.com/office/drawing/2014/main" id="{09BE3F44-A77A-4537-A081-32B64A084889}"/>
                  </a:ext>
                </a:extLst>
              </p:cNvPr>
              <p:cNvSpPr>
                <a:spLocks/>
              </p:cNvSpPr>
              <p:nvPr/>
            </p:nvSpPr>
            <p:spPr bwMode="auto">
              <a:xfrm>
                <a:off x="4158" y="2688"/>
                <a:ext cx="30" cy="53"/>
              </a:xfrm>
              <a:custGeom>
                <a:avLst/>
                <a:gdLst>
                  <a:gd name="T0" fmla="*/ 28 w 30"/>
                  <a:gd name="T1" fmla="*/ 31 h 53"/>
                  <a:gd name="T2" fmla="*/ 28 w 30"/>
                  <a:gd name="T3" fmla="*/ 31 h 53"/>
                  <a:gd name="T4" fmla="*/ 30 w 30"/>
                  <a:gd name="T5" fmla="*/ 37 h 53"/>
                  <a:gd name="T6" fmla="*/ 30 w 30"/>
                  <a:gd name="T7" fmla="*/ 41 h 53"/>
                  <a:gd name="T8" fmla="*/ 28 w 30"/>
                  <a:gd name="T9" fmla="*/ 43 h 53"/>
                  <a:gd name="T10" fmla="*/ 28 w 30"/>
                  <a:gd name="T11" fmla="*/ 43 h 53"/>
                  <a:gd name="T12" fmla="*/ 26 w 30"/>
                  <a:gd name="T13" fmla="*/ 45 h 53"/>
                  <a:gd name="T14" fmla="*/ 24 w 30"/>
                  <a:gd name="T15" fmla="*/ 49 h 53"/>
                  <a:gd name="T16" fmla="*/ 24 w 30"/>
                  <a:gd name="T17" fmla="*/ 53 h 53"/>
                  <a:gd name="T18" fmla="*/ 24 w 30"/>
                  <a:gd name="T19" fmla="*/ 53 h 53"/>
                  <a:gd name="T20" fmla="*/ 20 w 30"/>
                  <a:gd name="T21" fmla="*/ 53 h 53"/>
                  <a:gd name="T22" fmla="*/ 20 w 30"/>
                  <a:gd name="T23" fmla="*/ 51 h 53"/>
                  <a:gd name="T24" fmla="*/ 16 w 30"/>
                  <a:gd name="T25" fmla="*/ 47 h 53"/>
                  <a:gd name="T26" fmla="*/ 16 w 30"/>
                  <a:gd name="T27" fmla="*/ 47 h 53"/>
                  <a:gd name="T28" fmla="*/ 14 w 30"/>
                  <a:gd name="T29" fmla="*/ 43 h 53"/>
                  <a:gd name="T30" fmla="*/ 14 w 30"/>
                  <a:gd name="T31" fmla="*/ 39 h 53"/>
                  <a:gd name="T32" fmla="*/ 10 w 30"/>
                  <a:gd name="T33" fmla="*/ 37 h 53"/>
                  <a:gd name="T34" fmla="*/ 10 w 30"/>
                  <a:gd name="T35" fmla="*/ 37 h 53"/>
                  <a:gd name="T36" fmla="*/ 10 w 30"/>
                  <a:gd name="T37" fmla="*/ 33 h 53"/>
                  <a:gd name="T38" fmla="*/ 10 w 30"/>
                  <a:gd name="T39" fmla="*/ 31 h 53"/>
                  <a:gd name="T40" fmla="*/ 12 w 30"/>
                  <a:gd name="T41" fmla="*/ 29 h 53"/>
                  <a:gd name="T42" fmla="*/ 12 w 30"/>
                  <a:gd name="T43" fmla="*/ 27 h 53"/>
                  <a:gd name="T44" fmla="*/ 12 w 30"/>
                  <a:gd name="T45" fmla="*/ 27 h 53"/>
                  <a:gd name="T46" fmla="*/ 10 w 30"/>
                  <a:gd name="T47" fmla="*/ 21 h 53"/>
                  <a:gd name="T48" fmla="*/ 8 w 30"/>
                  <a:gd name="T49" fmla="*/ 19 h 53"/>
                  <a:gd name="T50" fmla="*/ 6 w 30"/>
                  <a:gd name="T51" fmla="*/ 19 h 53"/>
                  <a:gd name="T52" fmla="*/ 6 w 30"/>
                  <a:gd name="T53" fmla="*/ 19 h 53"/>
                  <a:gd name="T54" fmla="*/ 4 w 30"/>
                  <a:gd name="T55" fmla="*/ 19 h 53"/>
                  <a:gd name="T56" fmla="*/ 2 w 30"/>
                  <a:gd name="T57" fmla="*/ 17 h 53"/>
                  <a:gd name="T58" fmla="*/ 0 w 30"/>
                  <a:gd name="T59" fmla="*/ 9 h 53"/>
                  <a:gd name="T60" fmla="*/ 0 w 30"/>
                  <a:gd name="T61" fmla="*/ 9 h 53"/>
                  <a:gd name="T62" fmla="*/ 2 w 30"/>
                  <a:gd name="T63" fmla="*/ 2 h 53"/>
                  <a:gd name="T64" fmla="*/ 2 w 30"/>
                  <a:gd name="T65" fmla="*/ 0 h 53"/>
                  <a:gd name="T66" fmla="*/ 2 w 30"/>
                  <a:gd name="T67" fmla="*/ 0 h 53"/>
                  <a:gd name="T68" fmla="*/ 4 w 30"/>
                  <a:gd name="T69" fmla="*/ 2 h 53"/>
                  <a:gd name="T70" fmla="*/ 6 w 30"/>
                  <a:gd name="T71" fmla="*/ 4 h 53"/>
                  <a:gd name="T72" fmla="*/ 10 w 30"/>
                  <a:gd name="T73" fmla="*/ 4 h 53"/>
                  <a:gd name="T74" fmla="*/ 12 w 30"/>
                  <a:gd name="T75" fmla="*/ 4 h 53"/>
                  <a:gd name="T76" fmla="*/ 16 w 30"/>
                  <a:gd name="T77" fmla="*/ 11 h 53"/>
                  <a:gd name="T78" fmla="*/ 16 w 30"/>
                  <a:gd name="T79" fmla="*/ 11 h 53"/>
                  <a:gd name="T80" fmla="*/ 16 w 30"/>
                  <a:gd name="T81" fmla="*/ 19 h 53"/>
                  <a:gd name="T82" fmla="*/ 18 w 30"/>
                  <a:gd name="T83" fmla="*/ 21 h 53"/>
                  <a:gd name="T84" fmla="*/ 20 w 30"/>
                  <a:gd name="T85" fmla="*/ 17 h 53"/>
                  <a:gd name="T86" fmla="*/ 22 w 30"/>
                  <a:gd name="T87" fmla="*/ 11 h 53"/>
                  <a:gd name="T88" fmla="*/ 22 w 30"/>
                  <a:gd name="T89" fmla="*/ 11 h 53"/>
                  <a:gd name="T90" fmla="*/ 24 w 30"/>
                  <a:gd name="T91" fmla="*/ 15 h 53"/>
                  <a:gd name="T92" fmla="*/ 24 w 30"/>
                  <a:gd name="T93" fmla="*/ 19 h 53"/>
                  <a:gd name="T94" fmla="*/ 24 w 30"/>
                  <a:gd name="T95" fmla="*/ 23 h 53"/>
                  <a:gd name="T96" fmla="*/ 26 w 30"/>
                  <a:gd name="T97" fmla="*/ 25 h 53"/>
                  <a:gd name="T98" fmla="*/ 26 w 30"/>
                  <a:gd name="T99" fmla="*/ 25 h 53"/>
                  <a:gd name="T100" fmla="*/ 28 w 30"/>
                  <a:gd name="T101" fmla="*/ 27 h 53"/>
                  <a:gd name="T102" fmla="*/ 28 w 30"/>
                  <a:gd name="T103" fmla="*/ 31 h 53"/>
                  <a:gd name="T104" fmla="*/ 28 w 30"/>
                  <a:gd name="T105"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53">
                    <a:moveTo>
                      <a:pt x="28" y="31"/>
                    </a:moveTo>
                    <a:lnTo>
                      <a:pt x="28" y="31"/>
                    </a:lnTo>
                    <a:lnTo>
                      <a:pt x="30" y="37"/>
                    </a:lnTo>
                    <a:lnTo>
                      <a:pt x="30" y="41"/>
                    </a:lnTo>
                    <a:lnTo>
                      <a:pt x="28" y="43"/>
                    </a:lnTo>
                    <a:lnTo>
                      <a:pt x="28" y="43"/>
                    </a:lnTo>
                    <a:lnTo>
                      <a:pt x="26" y="45"/>
                    </a:lnTo>
                    <a:lnTo>
                      <a:pt x="24" y="49"/>
                    </a:lnTo>
                    <a:lnTo>
                      <a:pt x="24" y="53"/>
                    </a:lnTo>
                    <a:lnTo>
                      <a:pt x="24" y="53"/>
                    </a:lnTo>
                    <a:lnTo>
                      <a:pt x="20" y="53"/>
                    </a:lnTo>
                    <a:lnTo>
                      <a:pt x="20" y="51"/>
                    </a:lnTo>
                    <a:lnTo>
                      <a:pt x="16" y="47"/>
                    </a:lnTo>
                    <a:lnTo>
                      <a:pt x="16" y="47"/>
                    </a:lnTo>
                    <a:lnTo>
                      <a:pt x="14" y="43"/>
                    </a:lnTo>
                    <a:lnTo>
                      <a:pt x="14" y="39"/>
                    </a:lnTo>
                    <a:lnTo>
                      <a:pt x="10" y="37"/>
                    </a:lnTo>
                    <a:lnTo>
                      <a:pt x="10" y="37"/>
                    </a:lnTo>
                    <a:lnTo>
                      <a:pt x="10" y="33"/>
                    </a:lnTo>
                    <a:lnTo>
                      <a:pt x="10" y="31"/>
                    </a:lnTo>
                    <a:lnTo>
                      <a:pt x="12" y="29"/>
                    </a:lnTo>
                    <a:lnTo>
                      <a:pt x="12" y="27"/>
                    </a:lnTo>
                    <a:lnTo>
                      <a:pt x="12" y="27"/>
                    </a:lnTo>
                    <a:lnTo>
                      <a:pt x="10" y="21"/>
                    </a:lnTo>
                    <a:lnTo>
                      <a:pt x="8" y="19"/>
                    </a:lnTo>
                    <a:lnTo>
                      <a:pt x="6" y="19"/>
                    </a:lnTo>
                    <a:lnTo>
                      <a:pt x="6" y="19"/>
                    </a:lnTo>
                    <a:lnTo>
                      <a:pt x="4" y="19"/>
                    </a:lnTo>
                    <a:lnTo>
                      <a:pt x="2" y="17"/>
                    </a:lnTo>
                    <a:lnTo>
                      <a:pt x="0" y="9"/>
                    </a:lnTo>
                    <a:lnTo>
                      <a:pt x="0" y="9"/>
                    </a:lnTo>
                    <a:lnTo>
                      <a:pt x="2" y="2"/>
                    </a:lnTo>
                    <a:lnTo>
                      <a:pt x="2" y="0"/>
                    </a:lnTo>
                    <a:lnTo>
                      <a:pt x="2" y="0"/>
                    </a:lnTo>
                    <a:lnTo>
                      <a:pt x="4" y="2"/>
                    </a:lnTo>
                    <a:lnTo>
                      <a:pt x="6" y="4"/>
                    </a:lnTo>
                    <a:lnTo>
                      <a:pt x="10" y="4"/>
                    </a:lnTo>
                    <a:lnTo>
                      <a:pt x="12" y="4"/>
                    </a:lnTo>
                    <a:lnTo>
                      <a:pt x="16" y="11"/>
                    </a:lnTo>
                    <a:lnTo>
                      <a:pt x="16" y="11"/>
                    </a:lnTo>
                    <a:lnTo>
                      <a:pt x="16" y="19"/>
                    </a:lnTo>
                    <a:lnTo>
                      <a:pt x="18" y="21"/>
                    </a:lnTo>
                    <a:lnTo>
                      <a:pt x="20" y="17"/>
                    </a:lnTo>
                    <a:lnTo>
                      <a:pt x="22" y="11"/>
                    </a:lnTo>
                    <a:lnTo>
                      <a:pt x="22" y="11"/>
                    </a:lnTo>
                    <a:lnTo>
                      <a:pt x="24" y="15"/>
                    </a:lnTo>
                    <a:lnTo>
                      <a:pt x="24" y="19"/>
                    </a:lnTo>
                    <a:lnTo>
                      <a:pt x="24" y="23"/>
                    </a:lnTo>
                    <a:lnTo>
                      <a:pt x="26" y="25"/>
                    </a:lnTo>
                    <a:lnTo>
                      <a:pt x="26" y="25"/>
                    </a:lnTo>
                    <a:lnTo>
                      <a:pt x="28" y="27"/>
                    </a:lnTo>
                    <a:lnTo>
                      <a:pt x="28" y="31"/>
                    </a:lnTo>
                    <a:lnTo>
                      <a:pt x="2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3" name="Freeform 1339">
                <a:extLst>
                  <a:ext uri="{FF2B5EF4-FFF2-40B4-BE49-F238E27FC236}">
                    <a16:creationId xmlns:a16="http://schemas.microsoft.com/office/drawing/2014/main" id="{98314DE7-350C-04FA-A90C-DED5971E249C}"/>
                  </a:ext>
                </a:extLst>
              </p:cNvPr>
              <p:cNvSpPr>
                <a:spLocks/>
              </p:cNvSpPr>
              <p:nvPr/>
            </p:nvSpPr>
            <p:spPr bwMode="auto">
              <a:xfrm>
                <a:off x="4252" y="1882"/>
                <a:ext cx="30" cy="36"/>
              </a:xfrm>
              <a:custGeom>
                <a:avLst/>
                <a:gdLst>
                  <a:gd name="T0" fmla="*/ 30 w 30"/>
                  <a:gd name="T1" fmla="*/ 18 h 36"/>
                  <a:gd name="T2" fmla="*/ 30 w 30"/>
                  <a:gd name="T3" fmla="*/ 18 h 36"/>
                  <a:gd name="T4" fmla="*/ 26 w 30"/>
                  <a:gd name="T5" fmla="*/ 28 h 36"/>
                  <a:gd name="T6" fmla="*/ 22 w 30"/>
                  <a:gd name="T7" fmla="*/ 34 h 36"/>
                  <a:gd name="T8" fmla="*/ 18 w 30"/>
                  <a:gd name="T9" fmla="*/ 36 h 36"/>
                  <a:gd name="T10" fmla="*/ 16 w 30"/>
                  <a:gd name="T11" fmla="*/ 36 h 36"/>
                  <a:gd name="T12" fmla="*/ 12 w 30"/>
                  <a:gd name="T13" fmla="*/ 34 h 36"/>
                  <a:gd name="T14" fmla="*/ 10 w 30"/>
                  <a:gd name="T15" fmla="*/ 32 h 36"/>
                  <a:gd name="T16" fmla="*/ 10 w 30"/>
                  <a:gd name="T17" fmla="*/ 32 h 36"/>
                  <a:gd name="T18" fmla="*/ 8 w 30"/>
                  <a:gd name="T19" fmla="*/ 26 h 36"/>
                  <a:gd name="T20" fmla="*/ 8 w 30"/>
                  <a:gd name="T21" fmla="*/ 26 h 36"/>
                  <a:gd name="T22" fmla="*/ 4 w 30"/>
                  <a:gd name="T23" fmla="*/ 22 h 36"/>
                  <a:gd name="T24" fmla="*/ 4 w 30"/>
                  <a:gd name="T25" fmla="*/ 22 h 36"/>
                  <a:gd name="T26" fmla="*/ 2 w 30"/>
                  <a:gd name="T27" fmla="*/ 14 h 36"/>
                  <a:gd name="T28" fmla="*/ 0 w 30"/>
                  <a:gd name="T29" fmla="*/ 10 h 36"/>
                  <a:gd name="T30" fmla="*/ 2 w 30"/>
                  <a:gd name="T31" fmla="*/ 4 h 36"/>
                  <a:gd name="T32" fmla="*/ 2 w 30"/>
                  <a:gd name="T33" fmla="*/ 4 h 36"/>
                  <a:gd name="T34" fmla="*/ 2 w 30"/>
                  <a:gd name="T35" fmla="*/ 2 h 36"/>
                  <a:gd name="T36" fmla="*/ 4 w 30"/>
                  <a:gd name="T37" fmla="*/ 2 h 36"/>
                  <a:gd name="T38" fmla="*/ 6 w 30"/>
                  <a:gd name="T39" fmla="*/ 6 h 36"/>
                  <a:gd name="T40" fmla="*/ 6 w 30"/>
                  <a:gd name="T41" fmla="*/ 6 h 36"/>
                  <a:gd name="T42" fmla="*/ 10 w 30"/>
                  <a:gd name="T43" fmla="*/ 10 h 36"/>
                  <a:gd name="T44" fmla="*/ 12 w 30"/>
                  <a:gd name="T45" fmla="*/ 8 h 36"/>
                  <a:gd name="T46" fmla="*/ 12 w 30"/>
                  <a:gd name="T47" fmla="*/ 4 h 36"/>
                  <a:gd name="T48" fmla="*/ 12 w 30"/>
                  <a:gd name="T49" fmla="*/ 4 h 36"/>
                  <a:gd name="T50" fmla="*/ 12 w 30"/>
                  <a:gd name="T51" fmla="*/ 0 h 36"/>
                  <a:gd name="T52" fmla="*/ 14 w 30"/>
                  <a:gd name="T53" fmla="*/ 0 h 36"/>
                  <a:gd name="T54" fmla="*/ 14 w 30"/>
                  <a:gd name="T55" fmla="*/ 0 h 36"/>
                  <a:gd name="T56" fmla="*/ 18 w 30"/>
                  <a:gd name="T57" fmla="*/ 6 h 36"/>
                  <a:gd name="T58" fmla="*/ 22 w 30"/>
                  <a:gd name="T59" fmla="*/ 12 h 36"/>
                  <a:gd name="T60" fmla="*/ 30 w 30"/>
                  <a:gd name="T61" fmla="*/ 18 h 36"/>
                  <a:gd name="T62" fmla="*/ 30 w 30"/>
                  <a:gd name="T6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6">
                    <a:moveTo>
                      <a:pt x="30" y="18"/>
                    </a:moveTo>
                    <a:lnTo>
                      <a:pt x="30" y="18"/>
                    </a:lnTo>
                    <a:lnTo>
                      <a:pt x="26" y="28"/>
                    </a:lnTo>
                    <a:lnTo>
                      <a:pt x="22" y="34"/>
                    </a:lnTo>
                    <a:lnTo>
                      <a:pt x="18" y="36"/>
                    </a:lnTo>
                    <a:lnTo>
                      <a:pt x="16" y="36"/>
                    </a:lnTo>
                    <a:lnTo>
                      <a:pt x="12" y="34"/>
                    </a:lnTo>
                    <a:lnTo>
                      <a:pt x="10" y="32"/>
                    </a:lnTo>
                    <a:lnTo>
                      <a:pt x="10" y="32"/>
                    </a:lnTo>
                    <a:lnTo>
                      <a:pt x="8" y="26"/>
                    </a:lnTo>
                    <a:lnTo>
                      <a:pt x="8" y="26"/>
                    </a:lnTo>
                    <a:lnTo>
                      <a:pt x="4" y="22"/>
                    </a:lnTo>
                    <a:lnTo>
                      <a:pt x="4" y="22"/>
                    </a:lnTo>
                    <a:lnTo>
                      <a:pt x="2" y="14"/>
                    </a:lnTo>
                    <a:lnTo>
                      <a:pt x="0" y="10"/>
                    </a:lnTo>
                    <a:lnTo>
                      <a:pt x="2" y="4"/>
                    </a:lnTo>
                    <a:lnTo>
                      <a:pt x="2" y="4"/>
                    </a:lnTo>
                    <a:lnTo>
                      <a:pt x="2" y="2"/>
                    </a:lnTo>
                    <a:lnTo>
                      <a:pt x="4" y="2"/>
                    </a:lnTo>
                    <a:lnTo>
                      <a:pt x="6" y="6"/>
                    </a:lnTo>
                    <a:lnTo>
                      <a:pt x="6" y="6"/>
                    </a:lnTo>
                    <a:lnTo>
                      <a:pt x="10" y="10"/>
                    </a:lnTo>
                    <a:lnTo>
                      <a:pt x="12" y="8"/>
                    </a:lnTo>
                    <a:lnTo>
                      <a:pt x="12" y="4"/>
                    </a:lnTo>
                    <a:lnTo>
                      <a:pt x="12" y="4"/>
                    </a:lnTo>
                    <a:lnTo>
                      <a:pt x="12" y="0"/>
                    </a:lnTo>
                    <a:lnTo>
                      <a:pt x="14" y="0"/>
                    </a:lnTo>
                    <a:lnTo>
                      <a:pt x="14" y="0"/>
                    </a:lnTo>
                    <a:lnTo>
                      <a:pt x="18" y="6"/>
                    </a:lnTo>
                    <a:lnTo>
                      <a:pt x="22" y="12"/>
                    </a:lnTo>
                    <a:lnTo>
                      <a:pt x="30" y="18"/>
                    </a:lnTo>
                    <a:lnTo>
                      <a:pt x="3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4" name="Freeform 1340">
                <a:extLst>
                  <a:ext uri="{FF2B5EF4-FFF2-40B4-BE49-F238E27FC236}">
                    <a16:creationId xmlns:a16="http://schemas.microsoft.com/office/drawing/2014/main" id="{27A84C11-FA67-AE30-AA6E-680366E78D0B}"/>
                  </a:ext>
                </a:extLst>
              </p:cNvPr>
              <p:cNvSpPr>
                <a:spLocks/>
              </p:cNvSpPr>
              <p:nvPr/>
            </p:nvSpPr>
            <p:spPr bwMode="auto">
              <a:xfrm>
                <a:off x="3398" y="1938"/>
                <a:ext cx="34" cy="36"/>
              </a:xfrm>
              <a:custGeom>
                <a:avLst/>
                <a:gdLst>
                  <a:gd name="T0" fmla="*/ 34 w 34"/>
                  <a:gd name="T1" fmla="*/ 18 h 36"/>
                  <a:gd name="T2" fmla="*/ 34 w 34"/>
                  <a:gd name="T3" fmla="*/ 18 h 36"/>
                  <a:gd name="T4" fmla="*/ 28 w 34"/>
                  <a:gd name="T5" fmla="*/ 24 h 36"/>
                  <a:gd name="T6" fmla="*/ 22 w 34"/>
                  <a:gd name="T7" fmla="*/ 30 h 36"/>
                  <a:gd name="T8" fmla="*/ 10 w 34"/>
                  <a:gd name="T9" fmla="*/ 36 h 36"/>
                  <a:gd name="T10" fmla="*/ 10 w 34"/>
                  <a:gd name="T11" fmla="*/ 36 h 36"/>
                  <a:gd name="T12" fmla="*/ 8 w 34"/>
                  <a:gd name="T13" fmla="*/ 36 h 36"/>
                  <a:gd name="T14" fmla="*/ 6 w 34"/>
                  <a:gd name="T15" fmla="*/ 34 h 36"/>
                  <a:gd name="T16" fmla="*/ 4 w 34"/>
                  <a:gd name="T17" fmla="*/ 30 h 36"/>
                  <a:gd name="T18" fmla="*/ 0 w 34"/>
                  <a:gd name="T19" fmla="*/ 14 h 36"/>
                  <a:gd name="T20" fmla="*/ 0 w 34"/>
                  <a:gd name="T21" fmla="*/ 14 h 36"/>
                  <a:gd name="T22" fmla="*/ 0 w 34"/>
                  <a:gd name="T23" fmla="*/ 12 h 36"/>
                  <a:gd name="T24" fmla="*/ 2 w 34"/>
                  <a:gd name="T25" fmla="*/ 12 h 36"/>
                  <a:gd name="T26" fmla="*/ 4 w 34"/>
                  <a:gd name="T27" fmla="*/ 10 h 36"/>
                  <a:gd name="T28" fmla="*/ 6 w 34"/>
                  <a:gd name="T29" fmla="*/ 6 h 36"/>
                  <a:gd name="T30" fmla="*/ 6 w 34"/>
                  <a:gd name="T31" fmla="*/ 6 h 36"/>
                  <a:gd name="T32" fmla="*/ 6 w 34"/>
                  <a:gd name="T33" fmla="*/ 2 h 36"/>
                  <a:gd name="T34" fmla="*/ 8 w 34"/>
                  <a:gd name="T35" fmla="*/ 0 h 36"/>
                  <a:gd name="T36" fmla="*/ 8 w 34"/>
                  <a:gd name="T37" fmla="*/ 2 h 36"/>
                  <a:gd name="T38" fmla="*/ 8 w 34"/>
                  <a:gd name="T39" fmla="*/ 2 h 36"/>
                  <a:gd name="T40" fmla="*/ 12 w 34"/>
                  <a:gd name="T41" fmla="*/ 10 h 36"/>
                  <a:gd name="T42" fmla="*/ 16 w 34"/>
                  <a:gd name="T43" fmla="*/ 10 h 36"/>
                  <a:gd name="T44" fmla="*/ 22 w 34"/>
                  <a:gd name="T45" fmla="*/ 10 h 36"/>
                  <a:gd name="T46" fmla="*/ 26 w 34"/>
                  <a:gd name="T47" fmla="*/ 12 h 36"/>
                  <a:gd name="T48" fmla="*/ 26 w 34"/>
                  <a:gd name="T49" fmla="*/ 12 h 36"/>
                  <a:gd name="T50" fmla="*/ 34 w 34"/>
                  <a:gd name="T51" fmla="*/ 18 h 36"/>
                  <a:gd name="T52" fmla="*/ 34 w 34"/>
                  <a:gd name="T5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36">
                    <a:moveTo>
                      <a:pt x="34" y="18"/>
                    </a:moveTo>
                    <a:lnTo>
                      <a:pt x="34" y="18"/>
                    </a:lnTo>
                    <a:lnTo>
                      <a:pt x="28" y="24"/>
                    </a:lnTo>
                    <a:lnTo>
                      <a:pt x="22" y="30"/>
                    </a:lnTo>
                    <a:lnTo>
                      <a:pt x="10" y="36"/>
                    </a:lnTo>
                    <a:lnTo>
                      <a:pt x="10" y="36"/>
                    </a:lnTo>
                    <a:lnTo>
                      <a:pt x="8" y="36"/>
                    </a:lnTo>
                    <a:lnTo>
                      <a:pt x="6" y="34"/>
                    </a:lnTo>
                    <a:lnTo>
                      <a:pt x="4" y="30"/>
                    </a:lnTo>
                    <a:lnTo>
                      <a:pt x="0" y="14"/>
                    </a:lnTo>
                    <a:lnTo>
                      <a:pt x="0" y="14"/>
                    </a:lnTo>
                    <a:lnTo>
                      <a:pt x="0" y="12"/>
                    </a:lnTo>
                    <a:lnTo>
                      <a:pt x="2" y="12"/>
                    </a:lnTo>
                    <a:lnTo>
                      <a:pt x="4" y="10"/>
                    </a:lnTo>
                    <a:lnTo>
                      <a:pt x="6" y="6"/>
                    </a:lnTo>
                    <a:lnTo>
                      <a:pt x="6" y="6"/>
                    </a:lnTo>
                    <a:lnTo>
                      <a:pt x="6" y="2"/>
                    </a:lnTo>
                    <a:lnTo>
                      <a:pt x="8" y="0"/>
                    </a:lnTo>
                    <a:lnTo>
                      <a:pt x="8" y="2"/>
                    </a:lnTo>
                    <a:lnTo>
                      <a:pt x="8" y="2"/>
                    </a:lnTo>
                    <a:lnTo>
                      <a:pt x="12" y="10"/>
                    </a:lnTo>
                    <a:lnTo>
                      <a:pt x="16" y="10"/>
                    </a:lnTo>
                    <a:lnTo>
                      <a:pt x="22" y="10"/>
                    </a:lnTo>
                    <a:lnTo>
                      <a:pt x="26" y="12"/>
                    </a:lnTo>
                    <a:lnTo>
                      <a:pt x="26" y="12"/>
                    </a:lnTo>
                    <a:lnTo>
                      <a:pt x="34" y="18"/>
                    </a:lnTo>
                    <a:lnTo>
                      <a:pt x="3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5" name="Freeform 1341">
                <a:extLst>
                  <a:ext uri="{FF2B5EF4-FFF2-40B4-BE49-F238E27FC236}">
                    <a16:creationId xmlns:a16="http://schemas.microsoft.com/office/drawing/2014/main" id="{CA8A1E2F-4B15-3354-1651-8404B722AD6A}"/>
                  </a:ext>
                </a:extLst>
              </p:cNvPr>
              <p:cNvSpPr>
                <a:spLocks/>
              </p:cNvSpPr>
              <p:nvPr/>
            </p:nvSpPr>
            <p:spPr bwMode="auto">
              <a:xfrm>
                <a:off x="4000" y="2799"/>
                <a:ext cx="40" cy="42"/>
              </a:xfrm>
              <a:custGeom>
                <a:avLst/>
                <a:gdLst>
                  <a:gd name="T0" fmla="*/ 4 w 40"/>
                  <a:gd name="T1" fmla="*/ 34 h 42"/>
                  <a:gd name="T2" fmla="*/ 4 w 40"/>
                  <a:gd name="T3" fmla="*/ 34 h 42"/>
                  <a:gd name="T4" fmla="*/ 2 w 40"/>
                  <a:gd name="T5" fmla="*/ 34 h 42"/>
                  <a:gd name="T6" fmla="*/ 2 w 40"/>
                  <a:gd name="T7" fmla="*/ 34 h 42"/>
                  <a:gd name="T8" fmla="*/ 0 w 40"/>
                  <a:gd name="T9" fmla="*/ 32 h 42"/>
                  <a:gd name="T10" fmla="*/ 0 w 40"/>
                  <a:gd name="T11" fmla="*/ 32 h 42"/>
                  <a:gd name="T12" fmla="*/ 0 w 40"/>
                  <a:gd name="T13" fmla="*/ 30 h 42"/>
                  <a:gd name="T14" fmla="*/ 0 w 40"/>
                  <a:gd name="T15" fmla="*/ 30 h 42"/>
                  <a:gd name="T16" fmla="*/ 0 w 40"/>
                  <a:gd name="T17" fmla="*/ 24 h 42"/>
                  <a:gd name="T18" fmla="*/ 2 w 40"/>
                  <a:gd name="T19" fmla="*/ 24 h 42"/>
                  <a:gd name="T20" fmla="*/ 2 w 40"/>
                  <a:gd name="T21" fmla="*/ 24 h 42"/>
                  <a:gd name="T22" fmla="*/ 2 w 40"/>
                  <a:gd name="T23" fmla="*/ 24 h 42"/>
                  <a:gd name="T24" fmla="*/ 6 w 40"/>
                  <a:gd name="T25" fmla="*/ 28 h 42"/>
                  <a:gd name="T26" fmla="*/ 10 w 40"/>
                  <a:gd name="T27" fmla="*/ 28 h 42"/>
                  <a:gd name="T28" fmla="*/ 18 w 40"/>
                  <a:gd name="T29" fmla="*/ 26 h 42"/>
                  <a:gd name="T30" fmla="*/ 18 w 40"/>
                  <a:gd name="T31" fmla="*/ 26 h 42"/>
                  <a:gd name="T32" fmla="*/ 22 w 40"/>
                  <a:gd name="T33" fmla="*/ 26 h 42"/>
                  <a:gd name="T34" fmla="*/ 24 w 40"/>
                  <a:gd name="T35" fmla="*/ 22 h 42"/>
                  <a:gd name="T36" fmla="*/ 26 w 40"/>
                  <a:gd name="T37" fmla="*/ 16 h 42"/>
                  <a:gd name="T38" fmla="*/ 28 w 40"/>
                  <a:gd name="T39" fmla="*/ 8 h 42"/>
                  <a:gd name="T40" fmla="*/ 28 w 40"/>
                  <a:gd name="T41" fmla="*/ 8 h 42"/>
                  <a:gd name="T42" fmla="*/ 30 w 40"/>
                  <a:gd name="T43" fmla="*/ 2 h 42"/>
                  <a:gd name="T44" fmla="*/ 30 w 40"/>
                  <a:gd name="T45" fmla="*/ 0 h 42"/>
                  <a:gd name="T46" fmla="*/ 32 w 40"/>
                  <a:gd name="T47" fmla="*/ 2 h 42"/>
                  <a:gd name="T48" fmla="*/ 34 w 40"/>
                  <a:gd name="T49" fmla="*/ 8 h 42"/>
                  <a:gd name="T50" fmla="*/ 34 w 40"/>
                  <a:gd name="T51" fmla="*/ 8 h 42"/>
                  <a:gd name="T52" fmla="*/ 36 w 40"/>
                  <a:gd name="T53" fmla="*/ 16 h 42"/>
                  <a:gd name="T54" fmla="*/ 40 w 40"/>
                  <a:gd name="T55" fmla="*/ 20 h 42"/>
                  <a:gd name="T56" fmla="*/ 40 w 40"/>
                  <a:gd name="T57" fmla="*/ 20 h 42"/>
                  <a:gd name="T58" fmla="*/ 40 w 40"/>
                  <a:gd name="T59" fmla="*/ 24 h 42"/>
                  <a:gd name="T60" fmla="*/ 40 w 40"/>
                  <a:gd name="T61" fmla="*/ 24 h 42"/>
                  <a:gd name="T62" fmla="*/ 34 w 40"/>
                  <a:gd name="T63" fmla="*/ 32 h 42"/>
                  <a:gd name="T64" fmla="*/ 30 w 40"/>
                  <a:gd name="T65" fmla="*/ 38 h 42"/>
                  <a:gd name="T66" fmla="*/ 26 w 40"/>
                  <a:gd name="T67" fmla="*/ 40 h 42"/>
                  <a:gd name="T68" fmla="*/ 24 w 40"/>
                  <a:gd name="T69" fmla="*/ 38 h 42"/>
                  <a:gd name="T70" fmla="*/ 16 w 40"/>
                  <a:gd name="T71" fmla="*/ 34 h 42"/>
                  <a:gd name="T72" fmla="*/ 16 w 40"/>
                  <a:gd name="T73" fmla="*/ 34 h 42"/>
                  <a:gd name="T74" fmla="*/ 16 w 40"/>
                  <a:gd name="T75" fmla="*/ 32 h 42"/>
                  <a:gd name="T76" fmla="*/ 14 w 40"/>
                  <a:gd name="T77" fmla="*/ 30 h 42"/>
                  <a:gd name="T78" fmla="*/ 12 w 40"/>
                  <a:gd name="T79" fmla="*/ 32 h 42"/>
                  <a:gd name="T80" fmla="*/ 10 w 40"/>
                  <a:gd name="T81" fmla="*/ 38 h 42"/>
                  <a:gd name="T82" fmla="*/ 10 w 40"/>
                  <a:gd name="T83" fmla="*/ 38 h 42"/>
                  <a:gd name="T84" fmla="*/ 8 w 40"/>
                  <a:gd name="T85" fmla="*/ 42 h 42"/>
                  <a:gd name="T86" fmla="*/ 6 w 40"/>
                  <a:gd name="T87" fmla="*/ 42 h 42"/>
                  <a:gd name="T88" fmla="*/ 4 w 40"/>
                  <a:gd name="T89" fmla="*/ 34 h 42"/>
                  <a:gd name="T90" fmla="*/ 4 w 40"/>
                  <a:gd name="T9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42">
                    <a:moveTo>
                      <a:pt x="4" y="34"/>
                    </a:moveTo>
                    <a:lnTo>
                      <a:pt x="4" y="34"/>
                    </a:lnTo>
                    <a:lnTo>
                      <a:pt x="2" y="34"/>
                    </a:lnTo>
                    <a:lnTo>
                      <a:pt x="2" y="34"/>
                    </a:lnTo>
                    <a:lnTo>
                      <a:pt x="0" y="32"/>
                    </a:lnTo>
                    <a:lnTo>
                      <a:pt x="0" y="32"/>
                    </a:lnTo>
                    <a:lnTo>
                      <a:pt x="0" y="30"/>
                    </a:lnTo>
                    <a:lnTo>
                      <a:pt x="0" y="30"/>
                    </a:lnTo>
                    <a:lnTo>
                      <a:pt x="0" y="24"/>
                    </a:lnTo>
                    <a:lnTo>
                      <a:pt x="2" y="24"/>
                    </a:lnTo>
                    <a:lnTo>
                      <a:pt x="2" y="24"/>
                    </a:lnTo>
                    <a:lnTo>
                      <a:pt x="2" y="24"/>
                    </a:lnTo>
                    <a:lnTo>
                      <a:pt x="6" y="28"/>
                    </a:lnTo>
                    <a:lnTo>
                      <a:pt x="10" y="28"/>
                    </a:lnTo>
                    <a:lnTo>
                      <a:pt x="18" y="26"/>
                    </a:lnTo>
                    <a:lnTo>
                      <a:pt x="18" y="26"/>
                    </a:lnTo>
                    <a:lnTo>
                      <a:pt x="22" y="26"/>
                    </a:lnTo>
                    <a:lnTo>
                      <a:pt x="24" y="22"/>
                    </a:lnTo>
                    <a:lnTo>
                      <a:pt x="26" y="16"/>
                    </a:lnTo>
                    <a:lnTo>
                      <a:pt x="28" y="8"/>
                    </a:lnTo>
                    <a:lnTo>
                      <a:pt x="28" y="8"/>
                    </a:lnTo>
                    <a:lnTo>
                      <a:pt x="30" y="2"/>
                    </a:lnTo>
                    <a:lnTo>
                      <a:pt x="30" y="0"/>
                    </a:lnTo>
                    <a:lnTo>
                      <a:pt x="32" y="2"/>
                    </a:lnTo>
                    <a:lnTo>
                      <a:pt x="34" y="8"/>
                    </a:lnTo>
                    <a:lnTo>
                      <a:pt x="34" y="8"/>
                    </a:lnTo>
                    <a:lnTo>
                      <a:pt x="36" y="16"/>
                    </a:lnTo>
                    <a:lnTo>
                      <a:pt x="40" y="20"/>
                    </a:lnTo>
                    <a:lnTo>
                      <a:pt x="40" y="20"/>
                    </a:lnTo>
                    <a:lnTo>
                      <a:pt x="40" y="24"/>
                    </a:lnTo>
                    <a:lnTo>
                      <a:pt x="40" y="24"/>
                    </a:lnTo>
                    <a:lnTo>
                      <a:pt x="34" y="32"/>
                    </a:lnTo>
                    <a:lnTo>
                      <a:pt x="30" y="38"/>
                    </a:lnTo>
                    <a:lnTo>
                      <a:pt x="26" y="40"/>
                    </a:lnTo>
                    <a:lnTo>
                      <a:pt x="24" y="38"/>
                    </a:lnTo>
                    <a:lnTo>
                      <a:pt x="16" y="34"/>
                    </a:lnTo>
                    <a:lnTo>
                      <a:pt x="16" y="34"/>
                    </a:lnTo>
                    <a:lnTo>
                      <a:pt x="16" y="32"/>
                    </a:lnTo>
                    <a:lnTo>
                      <a:pt x="14" y="30"/>
                    </a:lnTo>
                    <a:lnTo>
                      <a:pt x="12" y="32"/>
                    </a:lnTo>
                    <a:lnTo>
                      <a:pt x="10" y="38"/>
                    </a:lnTo>
                    <a:lnTo>
                      <a:pt x="10" y="38"/>
                    </a:lnTo>
                    <a:lnTo>
                      <a:pt x="8" y="42"/>
                    </a:lnTo>
                    <a:lnTo>
                      <a:pt x="6" y="42"/>
                    </a:lnTo>
                    <a:lnTo>
                      <a:pt x="4" y="34"/>
                    </a:lnTo>
                    <a:lnTo>
                      <a:pt x="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6" name="Freeform 1342">
                <a:extLst>
                  <a:ext uri="{FF2B5EF4-FFF2-40B4-BE49-F238E27FC236}">
                    <a16:creationId xmlns:a16="http://schemas.microsoft.com/office/drawing/2014/main" id="{00C5D020-3BB1-4271-F1F7-380CD20582F5}"/>
                  </a:ext>
                </a:extLst>
              </p:cNvPr>
              <p:cNvSpPr>
                <a:spLocks/>
              </p:cNvSpPr>
              <p:nvPr/>
            </p:nvSpPr>
            <p:spPr bwMode="auto">
              <a:xfrm>
                <a:off x="5184" y="2682"/>
                <a:ext cx="30" cy="57"/>
              </a:xfrm>
              <a:custGeom>
                <a:avLst/>
                <a:gdLst>
                  <a:gd name="T0" fmla="*/ 16 w 30"/>
                  <a:gd name="T1" fmla="*/ 45 h 57"/>
                  <a:gd name="T2" fmla="*/ 16 w 30"/>
                  <a:gd name="T3" fmla="*/ 45 h 57"/>
                  <a:gd name="T4" fmla="*/ 16 w 30"/>
                  <a:gd name="T5" fmla="*/ 39 h 57"/>
                  <a:gd name="T6" fmla="*/ 14 w 30"/>
                  <a:gd name="T7" fmla="*/ 35 h 57"/>
                  <a:gd name="T8" fmla="*/ 14 w 30"/>
                  <a:gd name="T9" fmla="*/ 35 h 57"/>
                  <a:gd name="T10" fmla="*/ 8 w 30"/>
                  <a:gd name="T11" fmla="*/ 29 h 57"/>
                  <a:gd name="T12" fmla="*/ 6 w 30"/>
                  <a:gd name="T13" fmla="*/ 21 h 57"/>
                  <a:gd name="T14" fmla="*/ 0 w 30"/>
                  <a:gd name="T15" fmla="*/ 0 h 57"/>
                  <a:gd name="T16" fmla="*/ 0 w 30"/>
                  <a:gd name="T17" fmla="*/ 0 h 57"/>
                  <a:gd name="T18" fmla="*/ 2 w 30"/>
                  <a:gd name="T19" fmla="*/ 4 h 57"/>
                  <a:gd name="T20" fmla="*/ 8 w 30"/>
                  <a:gd name="T21" fmla="*/ 4 h 57"/>
                  <a:gd name="T22" fmla="*/ 12 w 30"/>
                  <a:gd name="T23" fmla="*/ 4 h 57"/>
                  <a:gd name="T24" fmla="*/ 16 w 30"/>
                  <a:gd name="T25" fmla="*/ 8 h 57"/>
                  <a:gd name="T26" fmla="*/ 16 w 30"/>
                  <a:gd name="T27" fmla="*/ 8 h 57"/>
                  <a:gd name="T28" fmla="*/ 16 w 30"/>
                  <a:gd name="T29" fmla="*/ 8 h 57"/>
                  <a:gd name="T30" fmla="*/ 20 w 30"/>
                  <a:gd name="T31" fmla="*/ 21 h 57"/>
                  <a:gd name="T32" fmla="*/ 28 w 30"/>
                  <a:gd name="T33" fmla="*/ 33 h 57"/>
                  <a:gd name="T34" fmla="*/ 28 w 30"/>
                  <a:gd name="T35" fmla="*/ 33 h 57"/>
                  <a:gd name="T36" fmla="*/ 30 w 30"/>
                  <a:gd name="T37" fmla="*/ 37 h 57"/>
                  <a:gd name="T38" fmla="*/ 30 w 30"/>
                  <a:gd name="T39" fmla="*/ 43 h 57"/>
                  <a:gd name="T40" fmla="*/ 30 w 30"/>
                  <a:gd name="T41" fmla="*/ 53 h 57"/>
                  <a:gd name="T42" fmla="*/ 30 w 30"/>
                  <a:gd name="T43" fmla="*/ 53 h 57"/>
                  <a:gd name="T44" fmla="*/ 28 w 30"/>
                  <a:gd name="T45" fmla="*/ 57 h 57"/>
                  <a:gd name="T46" fmla="*/ 26 w 30"/>
                  <a:gd name="T47" fmla="*/ 57 h 57"/>
                  <a:gd name="T48" fmla="*/ 26 w 30"/>
                  <a:gd name="T49" fmla="*/ 57 h 57"/>
                  <a:gd name="T50" fmla="*/ 26 w 30"/>
                  <a:gd name="T51" fmla="*/ 57 h 57"/>
                  <a:gd name="T52" fmla="*/ 26 w 30"/>
                  <a:gd name="T53" fmla="*/ 57 h 57"/>
                  <a:gd name="T54" fmla="*/ 22 w 30"/>
                  <a:gd name="T55" fmla="*/ 49 h 57"/>
                  <a:gd name="T56" fmla="*/ 20 w 30"/>
                  <a:gd name="T57" fmla="*/ 45 h 57"/>
                  <a:gd name="T58" fmla="*/ 16 w 30"/>
                  <a:gd name="T59" fmla="*/ 45 h 57"/>
                  <a:gd name="T60" fmla="*/ 16 w 30"/>
                  <a:gd name="T61"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57">
                    <a:moveTo>
                      <a:pt x="16" y="45"/>
                    </a:moveTo>
                    <a:lnTo>
                      <a:pt x="16" y="45"/>
                    </a:lnTo>
                    <a:lnTo>
                      <a:pt x="16" y="39"/>
                    </a:lnTo>
                    <a:lnTo>
                      <a:pt x="14" y="35"/>
                    </a:lnTo>
                    <a:lnTo>
                      <a:pt x="14" y="35"/>
                    </a:lnTo>
                    <a:lnTo>
                      <a:pt x="8" y="29"/>
                    </a:lnTo>
                    <a:lnTo>
                      <a:pt x="6" y="21"/>
                    </a:lnTo>
                    <a:lnTo>
                      <a:pt x="0" y="0"/>
                    </a:lnTo>
                    <a:lnTo>
                      <a:pt x="0" y="0"/>
                    </a:lnTo>
                    <a:lnTo>
                      <a:pt x="2" y="4"/>
                    </a:lnTo>
                    <a:lnTo>
                      <a:pt x="8" y="4"/>
                    </a:lnTo>
                    <a:lnTo>
                      <a:pt x="12" y="4"/>
                    </a:lnTo>
                    <a:lnTo>
                      <a:pt x="16" y="8"/>
                    </a:lnTo>
                    <a:lnTo>
                      <a:pt x="16" y="8"/>
                    </a:lnTo>
                    <a:lnTo>
                      <a:pt x="16" y="8"/>
                    </a:lnTo>
                    <a:lnTo>
                      <a:pt x="20" y="21"/>
                    </a:lnTo>
                    <a:lnTo>
                      <a:pt x="28" y="33"/>
                    </a:lnTo>
                    <a:lnTo>
                      <a:pt x="28" y="33"/>
                    </a:lnTo>
                    <a:lnTo>
                      <a:pt x="30" y="37"/>
                    </a:lnTo>
                    <a:lnTo>
                      <a:pt x="30" y="43"/>
                    </a:lnTo>
                    <a:lnTo>
                      <a:pt x="30" y="53"/>
                    </a:lnTo>
                    <a:lnTo>
                      <a:pt x="30" y="53"/>
                    </a:lnTo>
                    <a:lnTo>
                      <a:pt x="28" y="57"/>
                    </a:lnTo>
                    <a:lnTo>
                      <a:pt x="26" y="57"/>
                    </a:lnTo>
                    <a:lnTo>
                      <a:pt x="26" y="57"/>
                    </a:lnTo>
                    <a:lnTo>
                      <a:pt x="26" y="57"/>
                    </a:lnTo>
                    <a:lnTo>
                      <a:pt x="26" y="57"/>
                    </a:lnTo>
                    <a:lnTo>
                      <a:pt x="22" y="49"/>
                    </a:lnTo>
                    <a:lnTo>
                      <a:pt x="20" y="45"/>
                    </a:lnTo>
                    <a:lnTo>
                      <a:pt x="16" y="45"/>
                    </a:lnTo>
                    <a:lnTo>
                      <a:pt x="1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7" name="Freeform 1343">
                <a:extLst>
                  <a:ext uri="{FF2B5EF4-FFF2-40B4-BE49-F238E27FC236}">
                    <a16:creationId xmlns:a16="http://schemas.microsoft.com/office/drawing/2014/main" id="{A111B2FF-DEFA-E923-1711-A65EE93D9A6F}"/>
                  </a:ext>
                </a:extLst>
              </p:cNvPr>
              <p:cNvSpPr>
                <a:spLocks/>
              </p:cNvSpPr>
              <p:nvPr/>
            </p:nvSpPr>
            <p:spPr bwMode="auto">
              <a:xfrm>
                <a:off x="3062" y="2580"/>
                <a:ext cx="34" cy="40"/>
              </a:xfrm>
              <a:custGeom>
                <a:avLst/>
                <a:gdLst>
                  <a:gd name="T0" fmla="*/ 34 w 34"/>
                  <a:gd name="T1" fmla="*/ 32 h 40"/>
                  <a:gd name="T2" fmla="*/ 34 w 34"/>
                  <a:gd name="T3" fmla="*/ 32 h 40"/>
                  <a:gd name="T4" fmla="*/ 34 w 34"/>
                  <a:gd name="T5" fmla="*/ 36 h 40"/>
                  <a:gd name="T6" fmla="*/ 32 w 34"/>
                  <a:gd name="T7" fmla="*/ 36 h 40"/>
                  <a:gd name="T8" fmla="*/ 32 w 34"/>
                  <a:gd name="T9" fmla="*/ 34 h 40"/>
                  <a:gd name="T10" fmla="*/ 32 w 34"/>
                  <a:gd name="T11" fmla="*/ 34 h 40"/>
                  <a:gd name="T12" fmla="*/ 28 w 34"/>
                  <a:gd name="T13" fmla="*/ 30 h 40"/>
                  <a:gd name="T14" fmla="*/ 26 w 34"/>
                  <a:gd name="T15" fmla="*/ 30 h 40"/>
                  <a:gd name="T16" fmla="*/ 22 w 34"/>
                  <a:gd name="T17" fmla="*/ 30 h 40"/>
                  <a:gd name="T18" fmla="*/ 20 w 34"/>
                  <a:gd name="T19" fmla="*/ 34 h 40"/>
                  <a:gd name="T20" fmla="*/ 20 w 34"/>
                  <a:gd name="T21" fmla="*/ 34 h 40"/>
                  <a:gd name="T22" fmla="*/ 14 w 34"/>
                  <a:gd name="T23" fmla="*/ 38 h 40"/>
                  <a:gd name="T24" fmla="*/ 12 w 34"/>
                  <a:gd name="T25" fmla="*/ 40 h 40"/>
                  <a:gd name="T26" fmla="*/ 12 w 34"/>
                  <a:gd name="T27" fmla="*/ 38 h 40"/>
                  <a:gd name="T28" fmla="*/ 8 w 34"/>
                  <a:gd name="T29" fmla="*/ 34 h 40"/>
                  <a:gd name="T30" fmla="*/ 6 w 34"/>
                  <a:gd name="T31" fmla="*/ 20 h 40"/>
                  <a:gd name="T32" fmla="*/ 6 w 34"/>
                  <a:gd name="T33" fmla="*/ 20 h 40"/>
                  <a:gd name="T34" fmla="*/ 2 w 34"/>
                  <a:gd name="T35" fmla="*/ 12 h 40"/>
                  <a:gd name="T36" fmla="*/ 0 w 34"/>
                  <a:gd name="T37" fmla="*/ 8 h 40"/>
                  <a:gd name="T38" fmla="*/ 2 w 34"/>
                  <a:gd name="T39" fmla="*/ 2 h 40"/>
                  <a:gd name="T40" fmla="*/ 2 w 34"/>
                  <a:gd name="T41" fmla="*/ 2 h 40"/>
                  <a:gd name="T42" fmla="*/ 4 w 34"/>
                  <a:gd name="T43" fmla="*/ 0 h 40"/>
                  <a:gd name="T44" fmla="*/ 6 w 34"/>
                  <a:gd name="T45" fmla="*/ 0 h 40"/>
                  <a:gd name="T46" fmla="*/ 6 w 34"/>
                  <a:gd name="T47" fmla="*/ 4 h 40"/>
                  <a:gd name="T48" fmla="*/ 8 w 34"/>
                  <a:gd name="T49" fmla="*/ 16 h 40"/>
                  <a:gd name="T50" fmla="*/ 8 w 34"/>
                  <a:gd name="T51" fmla="*/ 16 h 40"/>
                  <a:gd name="T52" fmla="*/ 10 w 34"/>
                  <a:gd name="T53" fmla="*/ 20 h 40"/>
                  <a:gd name="T54" fmla="*/ 12 w 34"/>
                  <a:gd name="T55" fmla="*/ 20 h 40"/>
                  <a:gd name="T56" fmla="*/ 12 w 34"/>
                  <a:gd name="T57" fmla="*/ 20 h 40"/>
                  <a:gd name="T58" fmla="*/ 12 w 34"/>
                  <a:gd name="T59" fmla="*/ 20 h 40"/>
                  <a:gd name="T60" fmla="*/ 14 w 34"/>
                  <a:gd name="T61" fmla="*/ 14 h 40"/>
                  <a:gd name="T62" fmla="*/ 14 w 34"/>
                  <a:gd name="T63" fmla="*/ 12 h 40"/>
                  <a:gd name="T64" fmla="*/ 16 w 34"/>
                  <a:gd name="T65" fmla="*/ 12 h 40"/>
                  <a:gd name="T66" fmla="*/ 16 w 34"/>
                  <a:gd name="T67" fmla="*/ 12 h 40"/>
                  <a:gd name="T68" fmla="*/ 20 w 34"/>
                  <a:gd name="T69" fmla="*/ 16 h 40"/>
                  <a:gd name="T70" fmla="*/ 24 w 34"/>
                  <a:gd name="T71" fmla="*/ 18 h 40"/>
                  <a:gd name="T72" fmla="*/ 30 w 34"/>
                  <a:gd name="T73" fmla="*/ 20 h 40"/>
                  <a:gd name="T74" fmla="*/ 32 w 34"/>
                  <a:gd name="T75" fmla="*/ 28 h 40"/>
                  <a:gd name="T76" fmla="*/ 32 w 34"/>
                  <a:gd name="T77" fmla="*/ 28 h 40"/>
                  <a:gd name="T78" fmla="*/ 34 w 34"/>
                  <a:gd name="T79" fmla="*/ 32 h 40"/>
                  <a:gd name="T80" fmla="*/ 34 w 34"/>
                  <a:gd name="T81"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0">
                    <a:moveTo>
                      <a:pt x="34" y="32"/>
                    </a:moveTo>
                    <a:lnTo>
                      <a:pt x="34" y="32"/>
                    </a:lnTo>
                    <a:lnTo>
                      <a:pt x="34" y="36"/>
                    </a:lnTo>
                    <a:lnTo>
                      <a:pt x="32" y="36"/>
                    </a:lnTo>
                    <a:lnTo>
                      <a:pt x="32" y="34"/>
                    </a:lnTo>
                    <a:lnTo>
                      <a:pt x="32" y="34"/>
                    </a:lnTo>
                    <a:lnTo>
                      <a:pt x="28" y="30"/>
                    </a:lnTo>
                    <a:lnTo>
                      <a:pt x="26" y="30"/>
                    </a:lnTo>
                    <a:lnTo>
                      <a:pt x="22" y="30"/>
                    </a:lnTo>
                    <a:lnTo>
                      <a:pt x="20" y="34"/>
                    </a:lnTo>
                    <a:lnTo>
                      <a:pt x="20" y="34"/>
                    </a:lnTo>
                    <a:lnTo>
                      <a:pt x="14" y="38"/>
                    </a:lnTo>
                    <a:lnTo>
                      <a:pt x="12" y="40"/>
                    </a:lnTo>
                    <a:lnTo>
                      <a:pt x="12" y="38"/>
                    </a:lnTo>
                    <a:lnTo>
                      <a:pt x="8" y="34"/>
                    </a:lnTo>
                    <a:lnTo>
                      <a:pt x="6" y="20"/>
                    </a:lnTo>
                    <a:lnTo>
                      <a:pt x="6" y="20"/>
                    </a:lnTo>
                    <a:lnTo>
                      <a:pt x="2" y="12"/>
                    </a:lnTo>
                    <a:lnTo>
                      <a:pt x="0" y="8"/>
                    </a:lnTo>
                    <a:lnTo>
                      <a:pt x="2" y="2"/>
                    </a:lnTo>
                    <a:lnTo>
                      <a:pt x="2" y="2"/>
                    </a:lnTo>
                    <a:lnTo>
                      <a:pt x="4" y="0"/>
                    </a:lnTo>
                    <a:lnTo>
                      <a:pt x="6" y="0"/>
                    </a:lnTo>
                    <a:lnTo>
                      <a:pt x="6" y="4"/>
                    </a:lnTo>
                    <a:lnTo>
                      <a:pt x="8" y="16"/>
                    </a:lnTo>
                    <a:lnTo>
                      <a:pt x="8" y="16"/>
                    </a:lnTo>
                    <a:lnTo>
                      <a:pt x="10" y="20"/>
                    </a:lnTo>
                    <a:lnTo>
                      <a:pt x="12" y="20"/>
                    </a:lnTo>
                    <a:lnTo>
                      <a:pt x="12" y="20"/>
                    </a:lnTo>
                    <a:lnTo>
                      <a:pt x="12" y="20"/>
                    </a:lnTo>
                    <a:lnTo>
                      <a:pt x="14" y="14"/>
                    </a:lnTo>
                    <a:lnTo>
                      <a:pt x="14" y="12"/>
                    </a:lnTo>
                    <a:lnTo>
                      <a:pt x="16" y="12"/>
                    </a:lnTo>
                    <a:lnTo>
                      <a:pt x="16" y="12"/>
                    </a:lnTo>
                    <a:lnTo>
                      <a:pt x="20" y="16"/>
                    </a:lnTo>
                    <a:lnTo>
                      <a:pt x="24" y="18"/>
                    </a:lnTo>
                    <a:lnTo>
                      <a:pt x="30" y="20"/>
                    </a:lnTo>
                    <a:lnTo>
                      <a:pt x="32" y="28"/>
                    </a:lnTo>
                    <a:lnTo>
                      <a:pt x="32" y="28"/>
                    </a:lnTo>
                    <a:lnTo>
                      <a:pt x="34" y="32"/>
                    </a:lnTo>
                    <a:lnTo>
                      <a:pt x="3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8" name="Freeform 1344">
                <a:extLst>
                  <a:ext uri="{FF2B5EF4-FFF2-40B4-BE49-F238E27FC236}">
                    <a16:creationId xmlns:a16="http://schemas.microsoft.com/office/drawing/2014/main" id="{E7703B11-BF95-B14B-07D8-AE3F1BB556F6}"/>
                  </a:ext>
                </a:extLst>
              </p:cNvPr>
              <p:cNvSpPr>
                <a:spLocks/>
              </p:cNvSpPr>
              <p:nvPr/>
            </p:nvSpPr>
            <p:spPr bwMode="auto">
              <a:xfrm>
                <a:off x="4094" y="2582"/>
                <a:ext cx="24" cy="34"/>
              </a:xfrm>
              <a:custGeom>
                <a:avLst/>
                <a:gdLst>
                  <a:gd name="T0" fmla="*/ 24 w 24"/>
                  <a:gd name="T1" fmla="*/ 20 h 34"/>
                  <a:gd name="T2" fmla="*/ 24 w 24"/>
                  <a:gd name="T3" fmla="*/ 20 h 34"/>
                  <a:gd name="T4" fmla="*/ 22 w 24"/>
                  <a:gd name="T5" fmla="*/ 30 h 34"/>
                  <a:gd name="T6" fmla="*/ 18 w 24"/>
                  <a:gd name="T7" fmla="*/ 34 h 34"/>
                  <a:gd name="T8" fmla="*/ 16 w 24"/>
                  <a:gd name="T9" fmla="*/ 34 h 34"/>
                  <a:gd name="T10" fmla="*/ 12 w 24"/>
                  <a:gd name="T11" fmla="*/ 34 h 34"/>
                  <a:gd name="T12" fmla="*/ 8 w 24"/>
                  <a:gd name="T13" fmla="*/ 34 h 34"/>
                  <a:gd name="T14" fmla="*/ 8 w 24"/>
                  <a:gd name="T15" fmla="*/ 34 h 34"/>
                  <a:gd name="T16" fmla="*/ 6 w 24"/>
                  <a:gd name="T17" fmla="*/ 34 h 34"/>
                  <a:gd name="T18" fmla="*/ 6 w 24"/>
                  <a:gd name="T19" fmla="*/ 32 h 34"/>
                  <a:gd name="T20" fmla="*/ 2 w 24"/>
                  <a:gd name="T21" fmla="*/ 26 h 34"/>
                  <a:gd name="T22" fmla="*/ 0 w 24"/>
                  <a:gd name="T23" fmla="*/ 10 h 34"/>
                  <a:gd name="T24" fmla="*/ 0 w 24"/>
                  <a:gd name="T25" fmla="*/ 10 h 34"/>
                  <a:gd name="T26" fmla="*/ 0 w 24"/>
                  <a:gd name="T27" fmla="*/ 4 h 34"/>
                  <a:gd name="T28" fmla="*/ 0 w 24"/>
                  <a:gd name="T29" fmla="*/ 2 h 34"/>
                  <a:gd name="T30" fmla="*/ 2 w 24"/>
                  <a:gd name="T31" fmla="*/ 2 h 34"/>
                  <a:gd name="T32" fmla="*/ 4 w 24"/>
                  <a:gd name="T33" fmla="*/ 4 h 34"/>
                  <a:gd name="T34" fmla="*/ 4 w 24"/>
                  <a:gd name="T35" fmla="*/ 4 h 34"/>
                  <a:gd name="T36" fmla="*/ 8 w 24"/>
                  <a:gd name="T37" fmla="*/ 10 h 34"/>
                  <a:gd name="T38" fmla="*/ 10 w 24"/>
                  <a:gd name="T39" fmla="*/ 10 h 34"/>
                  <a:gd name="T40" fmla="*/ 12 w 24"/>
                  <a:gd name="T41" fmla="*/ 6 h 34"/>
                  <a:gd name="T42" fmla="*/ 12 w 24"/>
                  <a:gd name="T43" fmla="*/ 6 h 34"/>
                  <a:gd name="T44" fmla="*/ 14 w 24"/>
                  <a:gd name="T45" fmla="*/ 0 h 34"/>
                  <a:gd name="T46" fmla="*/ 16 w 24"/>
                  <a:gd name="T47" fmla="*/ 0 h 34"/>
                  <a:gd name="T48" fmla="*/ 18 w 24"/>
                  <a:gd name="T49" fmla="*/ 2 h 34"/>
                  <a:gd name="T50" fmla="*/ 20 w 24"/>
                  <a:gd name="T51" fmla="*/ 8 h 34"/>
                  <a:gd name="T52" fmla="*/ 20 w 24"/>
                  <a:gd name="T53" fmla="*/ 8 h 34"/>
                  <a:gd name="T54" fmla="*/ 22 w 24"/>
                  <a:gd name="T55" fmla="*/ 16 h 34"/>
                  <a:gd name="T56" fmla="*/ 24 w 24"/>
                  <a:gd name="T57" fmla="*/ 20 h 34"/>
                  <a:gd name="T58" fmla="*/ 24 w 24"/>
                  <a:gd name="T5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4">
                    <a:moveTo>
                      <a:pt x="24" y="20"/>
                    </a:moveTo>
                    <a:lnTo>
                      <a:pt x="24" y="20"/>
                    </a:lnTo>
                    <a:lnTo>
                      <a:pt x="22" y="30"/>
                    </a:lnTo>
                    <a:lnTo>
                      <a:pt x="18" y="34"/>
                    </a:lnTo>
                    <a:lnTo>
                      <a:pt x="16" y="34"/>
                    </a:lnTo>
                    <a:lnTo>
                      <a:pt x="12" y="34"/>
                    </a:lnTo>
                    <a:lnTo>
                      <a:pt x="8" y="34"/>
                    </a:lnTo>
                    <a:lnTo>
                      <a:pt x="8" y="34"/>
                    </a:lnTo>
                    <a:lnTo>
                      <a:pt x="6" y="34"/>
                    </a:lnTo>
                    <a:lnTo>
                      <a:pt x="6" y="32"/>
                    </a:lnTo>
                    <a:lnTo>
                      <a:pt x="2" y="26"/>
                    </a:lnTo>
                    <a:lnTo>
                      <a:pt x="0" y="10"/>
                    </a:lnTo>
                    <a:lnTo>
                      <a:pt x="0" y="10"/>
                    </a:lnTo>
                    <a:lnTo>
                      <a:pt x="0" y="4"/>
                    </a:lnTo>
                    <a:lnTo>
                      <a:pt x="0" y="2"/>
                    </a:lnTo>
                    <a:lnTo>
                      <a:pt x="2" y="2"/>
                    </a:lnTo>
                    <a:lnTo>
                      <a:pt x="4" y="4"/>
                    </a:lnTo>
                    <a:lnTo>
                      <a:pt x="4" y="4"/>
                    </a:lnTo>
                    <a:lnTo>
                      <a:pt x="8" y="10"/>
                    </a:lnTo>
                    <a:lnTo>
                      <a:pt x="10" y="10"/>
                    </a:lnTo>
                    <a:lnTo>
                      <a:pt x="12" y="6"/>
                    </a:lnTo>
                    <a:lnTo>
                      <a:pt x="12" y="6"/>
                    </a:lnTo>
                    <a:lnTo>
                      <a:pt x="14" y="0"/>
                    </a:lnTo>
                    <a:lnTo>
                      <a:pt x="16" y="0"/>
                    </a:lnTo>
                    <a:lnTo>
                      <a:pt x="18" y="2"/>
                    </a:lnTo>
                    <a:lnTo>
                      <a:pt x="20" y="8"/>
                    </a:lnTo>
                    <a:lnTo>
                      <a:pt x="20" y="8"/>
                    </a:lnTo>
                    <a:lnTo>
                      <a:pt x="22" y="16"/>
                    </a:lnTo>
                    <a:lnTo>
                      <a:pt x="24" y="20"/>
                    </a:lnTo>
                    <a:lnTo>
                      <a:pt x="2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9" name="Freeform 1345">
                <a:extLst>
                  <a:ext uri="{FF2B5EF4-FFF2-40B4-BE49-F238E27FC236}">
                    <a16:creationId xmlns:a16="http://schemas.microsoft.com/office/drawing/2014/main" id="{27AC11D5-7134-C569-606D-C15E7B8EE5D2}"/>
                  </a:ext>
                </a:extLst>
              </p:cNvPr>
              <p:cNvSpPr>
                <a:spLocks/>
              </p:cNvSpPr>
              <p:nvPr/>
            </p:nvSpPr>
            <p:spPr bwMode="auto">
              <a:xfrm>
                <a:off x="5290" y="1884"/>
                <a:ext cx="22" cy="46"/>
              </a:xfrm>
              <a:custGeom>
                <a:avLst/>
                <a:gdLst>
                  <a:gd name="T0" fmla="*/ 4 w 22"/>
                  <a:gd name="T1" fmla="*/ 46 h 46"/>
                  <a:gd name="T2" fmla="*/ 4 w 22"/>
                  <a:gd name="T3" fmla="*/ 46 h 46"/>
                  <a:gd name="T4" fmla="*/ 2 w 22"/>
                  <a:gd name="T5" fmla="*/ 36 h 46"/>
                  <a:gd name="T6" fmla="*/ 2 w 22"/>
                  <a:gd name="T7" fmla="*/ 36 h 46"/>
                  <a:gd name="T8" fmla="*/ 4 w 22"/>
                  <a:gd name="T9" fmla="*/ 24 h 46"/>
                  <a:gd name="T10" fmla="*/ 2 w 22"/>
                  <a:gd name="T11" fmla="*/ 16 h 46"/>
                  <a:gd name="T12" fmla="*/ 2 w 22"/>
                  <a:gd name="T13" fmla="*/ 16 h 46"/>
                  <a:gd name="T14" fmla="*/ 4 w 22"/>
                  <a:gd name="T15" fmla="*/ 16 h 46"/>
                  <a:gd name="T16" fmla="*/ 6 w 22"/>
                  <a:gd name="T17" fmla="*/ 14 h 46"/>
                  <a:gd name="T18" fmla="*/ 4 w 22"/>
                  <a:gd name="T19" fmla="*/ 8 h 46"/>
                  <a:gd name="T20" fmla="*/ 0 w 22"/>
                  <a:gd name="T21" fmla="*/ 0 h 46"/>
                  <a:gd name="T22" fmla="*/ 0 w 22"/>
                  <a:gd name="T23" fmla="*/ 0 h 46"/>
                  <a:gd name="T24" fmla="*/ 6 w 22"/>
                  <a:gd name="T25" fmla="*/ 4 h 46"/>
                  <a:gd name="T26" fmla="*/ 10 w 22"/>
                  <a:gd name="T27" fmla="*/ 8 h 46"/>
                  <a:gd name="T28" fmla="*/ 16 w 22"/>
                  <a:gd name="T29" fmla="*/ 12 h 46"/>
                  <a:gd name="T30" fmla="*/ 18 w 22"/>
                  <a:gd name="T31" fmla="*/ 12 h 46"/>
                  <a:gd name="T32" fmla="*/ 20 w 22"/>
                  <a:gd name="T33" fmla="*/ 12 h 46"/>
                  <a:gd name="T34" fmla="*/ 20 w 22"/>
                  <a:gd name="T35" fmla="*/ 12 h 46"/>
                  <a:gd name="T36" fmla="*/ 22 w 22"/>
                  <a:gd name="T37" fmla="*/ 18 h 46"/>
                  <a:gd name="T38" fmla="*/ 22 w 22"/>
                  <a:gd name="T39" fmla="*/ 26 h 46"/>
                  <a:gd name="T40" fmla="*/ 22 w 22"/>
                  <a:gd name="T41" fmla="*/ 26 h 46"/>
                  <a:gd name="T42" fmla="*/ 18 w 22"/>
                  <a:gd name="T43" fmla="*/ 36 h 46"/>
                  <a:gd name="T44" fmla="*/ 18 w 22"/>
                  <a:gd name="T45" fmla="*/ 38 h 46"/>
                  <a:gd name="T46" fmla="*/ 14 w 22"/>
                  <a:gd name="T47" fmla="*/ 38 h 46"/>
                  <a:gd name="T48" fmla="*/ 14 w 22"/>
                  <a:gd name="T49" fmla="*/ 38 h 46"/>
                  <a:gd name="T50" fmla="*/ 10 w 22"/>
                  <a:gd name="T51" fmla="*/ 40 h 46"/>
                  <a:gd name="T52" fmla="*/ 8 w 22"/>
                  <a:gd name="T53" fmla="*/ 42 h 46"/>
                  <a:gd name="T54" fmla="*/ 4 w 22"/>
                  <a:gd name="T55" fmla="*/ 46 h 46"/>
                  <a:gd name="T56" fmla="*/ 4 w 22"/>
                  <a:gd name="T57" fmla="*/ 46 h 46"/>
                  <a:gd name="T58" fmla="*/ 4 w 22"/>
                  <a:gd name="T59" fmla="*/ 46 h 46"/>
                  <a:gd name="T60" fmla="*/ 4 w 22"/>
                  <a:gd name="T6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46">
                    <a:moveTo>
                      <a:pt x="4" y="46"/>
                    </a:moveTo>
                    <a:lnTo>
                      <a:pt x="4" y="46"/>
                    </a:lnTo>
                    <a:lnTo>
                      <a:pt x="2" y="36"/>
                    </a:lnTo>
                    <a:lnTo>
                      <a:pt x="2" y="36"/>
                    </a:lnTo>
                    <a:lnTo>
                      <a:pt x="4" y="24"/>
                    </a:lnTo>
                    <a:lnTo>
                      <a:pt x="2" y="16"/>
                    </a:lnTo>
                    <a:lnTo>
                      <a:pt x="2" y="16"/>
                    </a:lnTo>
                    <a:lnTo>
                      <a:pt x="4" y="16"/>
                    </a:lnTo>
                    <a:lnTo>
                      <a:pt x="6" y="14"/>
                    </a:lnTo>
                    <a:lnTo>
                      <a:pt x="4" y="8"/>
                    </a:lnTo>
                    <a:lnTo>
                      <a:pt x="0" y="0"/>
                    </a:lnTo>
                    <a:lnTo>
                      <a:pt x="0" y="0"/>
                    </a:lnTo>
                    <a:lnTo>
                      <a:pt x="6" y="4"/>
                    </a:lnTo>
                    <a:lnTo>
                      <a:pt x="10" y="8"/>
                    </a:lnTo>
                    <a:lnTo>
                      <a:pt x="16" y="12"/>
                    </a:lnTo>
                    <a:lnTo>
                      <a:pt x="18" y="12"/>
                    </a:lnTo>
                    <a:lnTo>
                      <a:pt x="20" y="12"/>
                    </a:lnTo>
                    <a:lnTo>
                      <a:pt x="20" y="12"/>
                    </a:lnTo>
                    <a:lnTo>
                      <a:pt x="22" y="18"/>
                    </a:lnTo>
                    <a:lnTo>
                      <a:pt x="22" y="26"/>
                    </a:lnTo>
                    <a:lnTo>
                      <a:pt x="22" y="26"/>
                    </a:lnTo>
                    <a:lnTo>
                      <a:pt x="18" y="36"/>
                    </a:lnTo>
                    <a:lnTo>
                      <a:pt x="18" y="38"/>
                    </a:lnTo>
                    <a:lnTo>
                      <a:pt x="14" y="38"/>
                    </a:lnTo>
                    <a:lnTo>
                      <a:pt x="14" y="38"/>
                    </a:lnTo>
                    <a:lnTo>
                      <a:pt x="10" y="40"/>
                    </a:lnTo>
                    <a:lnTo>
                      <a:pt x="8" y="42"/>
                    </a:lnTo>
                    <a:lnTo>
                      <a:pt x="4" y="46"/>
                    </a:lnTo>
                    <a:lnTo>
                      <a:pt x="4" y="46"/>
                    </a:lnTo>
                    <a:lnTo>
                      <a:pt x="4" y="46"/>
                    </a:lnTo>
                    <a:lnTo>
                      <a:pt x="4"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0" name="Freeform 1346">
                <a:extLst>
                  <a:ext uri="{FF2B5EF4-FFF2-40B4-BE49-F238E27FC236}">
                    <a16:creationId xmlns:a16="http://schemas.microsoft.com/office/drawing/2014/main" id="{904D5FE9-69CE-68CF-8FED-92934CCB99A3}"/>
                  </a:ext>
                </a:extLst>
              </p:cNvPr>
              <p:cNvSpPr>
                <a:spLocks/>
              </p:cNvSpPr>
              <p:nvPr/>
            </p:nvSpPr>
            <p:spPr bwMode="auto">
              <a:xfrm>
                <a:off x="4746" y="2580"/>
                <a:ext cx="22" cy="34"/>
              </a:xfrm>
              <a:custGeom>
                <a:avLst/>
                <a:gdLst>
                  <a:gd name="T0" fmla="*/ 10 w 22"/>
                  <a:gd name="T1" fmla="*/ 34 h 34"/>
                  <a:gd name="T2" fmla="*/ 10 w 22"/>
                  <a:gd name="T3" fmla="*/ 34 h 34"/>
                  <a:gd name="T4" fmla="*/ 6 w 22"/>
                  <a:gd name="T5" fmla="*/ 32 h 34"/>
                  <a:gd name="T6" fmla="*/ 4 w 22"/>
                  <a:gd name="T7" fmla="*/ 24 h 34"/>
                  <a:gd name="T8" fmla="*/ 2 w 22"/>
                  <a:gd name="T9" fmla="*/ 14 h 34"/>
                  <a:gd name="T10" fmla="*/ 0 w 22"/>
                  <a:gd name="T11" fmla="*/ 8 h 34"/>
                  <a:gd name="T12" fmla="*/ 0 w 22"/>
                  <a:gd name="T13" fmla="*/ 8 h 34"/>
                  <a:gd name="T14" fmla="*/ 2 w 22"/>
                  <a:gd name="T15" fmla="*/ 4 h 34"/>
                  <a:gd name="T16" fmla="*/ 4 w 22"/>
                  <a:gd name="T17" fmla="*/ 2 h 34"/>
                  <a:gd name="T18" fmla="*/ 6 w 22"/>
                  <a:gd name="T19" fmla="*/ 4 h 34"/>
                  <a:gd name="T20" fmla="*/ 8 w 22"/>
                  <a:gd name="T21" fmla="*/ 6 h 34"/>
                  <a:gd name="T22" fmla="*/ 8 w 22"/>
                  <a:gd name="T23" fmla="*/ 6 h 34"/>
                  <a:gd name="T24" fmla="*/ 10 w 22"/>
                  <a:gd name="T25" fmla="*/ 10 h 34"/>
                  <a:gd name="T26" fmla="*/ 12 w 22"/>
                  <a:gd name="T27" fmla="*/ 12 h 34"/>
                  <a:gd name="T28" fmla="*/ 14 w 22"/>
                  <a:gd name="T29" fmla="*/ 10 h 34"/>
                  <a:gd name="T30" fmla="*/ 16 w 22"/>
                  <a:gd name="T31" fmla="*/ 2 h 34"/>
                  <a:gd name="T32" fmla="*/ 16 w 22"/>
                  <a:gd name="T33" fmla="*/ 2 h 34"/>
                  <a:gd name="T34" fmla="*/ 16 w 22"/>
                  <a:gd name="T35" fmla="*/ 0 h 34"/>
                  <a:gd name="T36" fmla="*/ 18 w 22"/>
                  <a:gd name="T37" fmla="*/ 0 h 34"/>
                  <a:gd name="T38" fmla="*/ 18 w 22"/>
                  <a:gd name="T39" fmla="*/ 0 h 34"/>
                  <a:gd name="T40" fmla="*/ 20 w 22"/>
                  <a:gd name="T41" fmla="*/ 2 h 34"/>
                  <a:gd name="T42" fmla="*/ 20 w 22"/>
                  <a:gd name="T43" fmla="*/ 2 h 34"/>
                  <a:gd name="T44" fmla="*/ 22 w 22"/>
                  <a:gd name="T45" fmla="*/ 14 h 34"/>
                  <a:gd name="T46" fmla="*/ 22 w 22"/>
                  <a:gd name="T47" fmla="*/ 20 h 34"/>
                  <a:gd name="T48" fmla="*/ 20 w 22"/>
                  <a:gd name="T49" fmla="*/ 28 h 34"/>
                  <a:gd name="T50" fmla="*/ 20 w 22"/>
                  <a:gd name="T51" fmla="*/ 28 h 34"/>
                  <a:gd name="T52" fmla="*/ 18 w 22"/>
                  <a:gd name="T53" fmla="*/ 32 h 34"/>
                  <a:gd name="T54" fmla="*/ 16 w 22"/>
                  <a:gd name="T55" fmla="*/ 32 h 34"/>
                  <a:gd name="T56" fmla="*/ 12 w 22"/>
                  <a:gd name="T57" fmla="*/ 32 h 34"/>
                  <a:gd name="T58" fmla="*/ 10 w 22"/>
                  <a:gd name="T59" fmla="*/ 34 h 34"/>
                  <a:gd name="T60" fmla="*/ 10 w 22"/>
                  <a:gd name="T6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4">
                    <a:moveTo>
                      <a:pt x="10" y="34"/>
                    </a:moveTo>
                    <a:lnTo>
                      <a:pt x="10" y="34"/>
                    </a:lnTo>
                    <a:lnTo>
                      <a:pt x="6" y="32"/>
                    </a:lnTo>
                    <a:lnTo>
                      <a:pt x="4" y="24"/>
                    </a:lnTo>
                    <a:lnTo>
                      <a:pt x="2" y="14"/>
                    </a:lnTo>
                    <a:lnTo>
                      <a:pt x="0" y="8"/>
                    </a:lnTo>
                    <a:lnTo>
                      <a:pt x="0" y="8"/>
                    </a:lnTo>
                    <a:lnTo>
                      <a:pt x="2" y="4"/>
                    </a:lnTo>
                    <a:lnTo>
                      <a:pt x="4" y="2"/>
                    </a:lnTo>
                    <a:lnTo>
                      <a:pt x="6" y="4"/>
                    </a:lnTo>
                    <a:lnTo>
                      <a:pt x="8" y="6"/>
                    </a:lnTo>
                    <a:lnTo>
                      <a:pt x="8" y="6"/>
                    </a:lnTo>
                    <a:lnTo>
                      <a:pt x="10" y="10"/>
                    </a:lnTo>
                    <a:lnTo>
                      <a:pt x="12" y="12"/>
                    </a:lnTo>
                    <a:lnTo>
                      <a:pt x="14" y="10"/>
                    </a:lnTo>
                    <a:lnTo>
                      <a:pt x="16" y="2"/>
                    </a:lnTo>
                    <a:lnTo>
                      <a:pt x="16" y="2"/>
                    </a:lnTo>
                    <a:lnTo>
                      <a:pt x="16" y="0"/>
                    </a:lnTo>
                    <a:lnTo>
                      <a:pt x="18" y="0"/>
                    </a:lnTo>
                    <a:lnTo>
                      <a:pt x="18" y="0"/>
                    </a:lnTo>
                    <a:lnTo>
                      <a:pt x="20" y="2"/>
                    </a:lnTo>
                    <a:lnTo>
                      <a:pt x="20" y="2"/>
                    </a:lnTo>
                    <a:lnTo>
                      <a:pt x="22" y="14"/>
                    </a:lnTo>
                    <a:lnTo>
                      <a:pt x="22" y="20"/>
                    </a:lnTo>
                    <a:lnTo>
                      <a:pt x="20" y="28"/>
                    </a:lnTo>
                    <a:lnTo>
                      <a:pt x="20" y="28"/>
                    </a:lnTo>
                    <a:lnTo>
                      <a:pt x="18" y="32"/>
                    </a:lnTo>
                    <a:lnTo>
                      <a:pt x="16" y="32"/>
                    </a:lnTo>
                    <a:lnTo>
                      <a:pt x="12" y="32"/>
                    </a:lnTo>
                    <a:lnTo>
                      <a:pt x="10" y="34"/>
                    </a:lnTo>
                    <a:lnTo>
                      <a:pt x="1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1" name="Freeform 1347">
                <a:extLst>
                  <a:ext uri="{FF2B5EF4-FFF2-40B4-BE49-F238E27FC236}">
                    <a16:creationId xmlns:a16="http://schemas.microsoft.com/office/drawing/2014/main" id="{22460DED-D3F6-015F-7A51-FECA796DF27C}"/>
                  </a:ext>
                </a:extLst>
              </p:cNvPr>
              <p:cNvSpPr>
                <a:spLocks/>
              </p:cNvSpPr>
              <p:nvPr/>
            </p:nvSpPr>
            <p:spPr bwMode="auto">
              <a:xfrm>
                <a:off x="2466" y="1898"/>
                <a:ext cx="22" cy="30"/>
              </a:xfrm>
              <a:custGeom>
                <a:avLst/>
                <a:gdLst>
                  <a:gd name="T0" fmla="*/ 18 w 22"/>
                  <a:gd name="T1" fmla="*/ 30 h 30"/>
                  <a:gd name="T2" fmla="*/ 18 w 22"/>
                  <a:gd name="T3" fmla="*/ 30 h 30"/>
                  <a:gd name="T4" fmla="*/ 16 w 22"/>
                  <a:gd name="T5" fmla="*/ 26 h 30"/>
                  <a:gd name="T6" fmla="*/ 14 w 22"/>
                  <a:gd name="T7" fmla="*/ 24 h 30"/>
                  <a:gd name="T8" fmla="*/ 10 w 22"/>
                  <a:gd name="T9" fmla="*/ 24 h 30"/>
                  <a:gd name="T10" fmla="*/ 6 w 22"/>
                  <a:gd name="T11" fmla="*/ 26 h 30"/>
                  <a:gd name="T12" fmla="*/ 4 w 22"/>
                  <a:gd name="T13" fmla="*/ 24 h 30"/>
                  <a:gd name="T14" fmla="*/ 4 w 22"/>
                  <a:gd name="T15" fmla="*/ 22 h 30"/>
                  <a:gd name="T16" fmla="*/ 4 w 22"/>
                  <a:gd name="T17" fmla="*/ 22 h 30"/>
                  <a:gd name="T18" fmla="*/ 0 w 22"/>
                  <a:gd name="T19" fmla="*/ 16 h 30"/>
                  <a:gd name="T20" fmla="*/ 0 w 22"/>
                  <a:gd name="T21" fmla="*/ 10 h 30"/>
                  <a:gd name="T22" fmla="*/ 0 w 22"/>
                  <a:gd name="T23" fmla="*/ 10 h 30"/>
                  <a:gd name="T24" fmla="*/ 2 w 22"/>
                  <a:gd name="T25" fmla="*/ 4 h 30"/>
                  <a:gd name="T26" fmla="*/ 4 w 22"/>
                  <a:gd name="T27" fmla="*/ 2 h 30"/>
                  <a:gd name="T28" fmla="*/ 4 w 22"/>
                  <a:gd name="T29" fmla="*/ 2 h 30"/>
                  <a:gd name="T30" fmla="*/ 10 w 22"/>
                  <a:gd name="T31" fmla="*/ 0 h 30"/>
                  <a:gd name="T32" fmla="*/ 14 w 22"/>
                  <a:gd name="T33" fmla="*/ 0 h 30"/>
                  <a:gd name="T34" fmla="*/ 18 w 22"/>
                  <a:gd name="T35" fmla="*/ 4 h 30"/>
                  <a:gd name="T36" fmla="*/ 22 w 22"/>
                  <a:gd name="T37" fmla="*/ 14 h 30"/>
                  <a:gd name="T38" fmla="*/ 22 w 22"/>
                  <a:gd name="T39" fmla="*/ 14 h 30"/>
                  <a:gd name="T40" fmla="*/ 22 w 22"/>
                  <a:gd name="T41" fmla="*/ 18 h 30"/>
                  <a:gd name="T42" fmla="*/ 22 w 22"/>
                  <a:gd name="T43" fmla="*/ 24 h 30"/>
                  <a:gd name="T44" fmla="*/ 22 w 22"/>
                  <a:gd name="T45" fmla="*/ 24 h 30"/>
                  <a:gd name="T46" fmla="*/ 20 w 22"/>
                  <a:gd name="T47" fmla="*/ 28 h 30"/>
                  <a:gd name="T48" fmla="*/ 18 w 22"/>
                  <a:gd name="T49" fmla="*/ 30 h 30"/>
                  <a:gd name="T50" fmla="*/ 18 w 22"/>
                  <a:gd name="T5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0">
                    <a:moveTo>
                      <a:pt x="18" y="30"/>
                    </a:moveTo>
                    <a:lnTo>
                      <a:pt x="18" y="30"/>
                    </a:lnTo>
                    <a:lnTo>
                      <a:pt x="16" y="26"/>
                    </a:lnTo>
                    <a:lnTo>
                      <a:pt x="14" y="24"/>
                    </a:lnTo>
                    <a:lnTo>
                      <a:pt x="10" y="24"/>
                    </a:lnTo>
                    <a:lnTo>
                      <a:pt x="6" y="26"/>
                    </a:lnTo>
                    <a:lnTo>
                      <a:pt x="4" y="24"/>
                    </a:lnTo>
                    <a:lnTo>
                      <a:pt x="4" y="22"/>
                    </a:lnTo>
                    <a:lnTo>
                      <a:pt x="4" y="22"/>
                    </a:lnTo>
                    <a:lnTo>
                      <a:pt x="0" y="16"/>
                    </a:lnTo>
                    <a:lnTo>
                      <a:pt x="0" y="10"/>
                    </a:lnTo>
                    <a:lnTo>
                      <a:pt x="0" y="10"/>
                    </a:lnTo>
                    <a:lnTo>
                      <a:pt x="2" y="4"/>
                    </a:lnTo>
                    <a:lnTo>
                      <a:pt x="4" y="2"/>
                    </a:lnTo>
                    <a:lnTo>
                      <a:pt x="4" y="2"/>
                    </a:lnTo>
                    <a:lnTo>
                      <a:pt x="10" y="0"/>
                    </a:lnTo>
                    <a:lnTo>
                      <a:pt x="14" y="0"/>
                    </a:lnTo>
                    <a:lnTo>
                      <a:pt x="18" y="4"/>
                    </a:lnTo>
                    <a:lnTo>
                      <a:pt x="22" y="14"/>
                    </a:lnTo>
                    <a:lnTo>
                      <a:pt x="22" y="14"/>
                    </a:lnTo>
                    <a:lnTo>
                      <a:pt x="22" y="18"/>
                    </a:lnTo>
                    <a:lnTo>
                      <a:pt x="22" y="24"/>
                    </a:lnTo>
                    <a:lnTo>
                      <a:pt x="22" y="24"/>
                    </a:lnTo>
                    <a:lnTo>
                      <a:pt x="20" y="28"/>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2" name="Freeform 1348">
                <a:extLst>
                  <a:ext uri="{FF2B5EF4-FFF2-40B4-BE49-F238E27FC236}">
                    <a16:creationId xmlns:a16="http://schemas.microsoft.com/office/drawing/2014/main" id="{634163DD-0396-1049-5F61-F6F1F33BD015}"/>
                  </a:ext>
                </a:extLst>
              </p:cNvPr>
              <p:cNvSpPr>
                <a:spLocks/>
              </p:cNvSpPr>
              <p:nvPr/>
            </p:nvSpPr>
            <p:spPr bwMode="auto">
              <a:xfrm>
                <a:off x="3390" y="2578"/>
                <a:ext cx="32" cy="40"/>
              </a:xfrm>
              <a:custGeom>
                <a:avLst/>
                <a:gdLst>
                  <a:gd name="T0" fmla="*/ 32 w 32"/>
                  <a:gd name="T1" fmla="*/ 34 h 40"/>
                  <a:gd name="T2" fmla="*/ 32 w 32"/>
                  <a:gd name="T3" fmla="*/ 34 h 40"/>
                  <a:gd name="T4" fmla="*/ 28 w 32"/>
                  <a:gd name="T5" fmla="*/ 32 h 40"/>
                  <a:gd name="T6" fmla="*/ 24 w 32"/>
                  <a:gd name="T7" fmla="*/ 32 h 40"/>
                  <a:gd name="T8" fmla="*/ 20 w 32"/>
                  <a:gd name="T9" fmla="*/ 34 h 40"/>
                  <a:gd name="T10" fmla="*/ 14 w 32"/>
                  <a:gd name="T11" fmla="*/ 38 h 40"/>
                  <a:gd name="T12" fmla="*/ 14 w 32"/>
                  <a:gd name="T13" fmla="*/ 38 h 40"/>
                  <a:gd name="T14" fmla="*/ 10 w 32"/>
                  <a:gd name="T15" fmla="*/ 40 h 40"/>
                  <a:gd name="T16" fmla="*/ 8 w 32"/>
                  <a:gd name="T17" fmla="*/ 38 h 40"/>
                  <a:gd name="T18" fmla="*/ 6 w 32"/>
                  <a:gd name="T19" fmla="*/ 32 h 40"/>
                  <a:gd name="T20" fmla="*/ 4 w 32"/>
                  <a:gd name="T21" fmla="*/ 22 h 40"/>
                  <a:gd name="T22" fmla="*/ 4 w 32"/>
                  <a:gd name="T23" fmla="*/ 22 h 40"/>
                  <a:gd name="T24" fmla="*/ 2 w 32"/>
                  <a:gd name="T25" fmla="*/ 16 h 40"/>
                  <a:gd name="T26" fmla="*/ 0 w 32"/>
                  <a:gd name="T27" fmla="*/ 12 h 40"/>
                  <a:gd name="T28" fmla="*/ 0 w 32"/>
                  <a:gd name="T29" fmla="*/ 12 h 40"/>
                  <a:gd name="T30" fmla="*/ 0 w 32"/>
                  <a:gd name="T31" fmla="*/ 6 h 40"/>
                  <a:gd name="T32" fmla="*/ 0 w 32"/>
                  <a:gd name="T33" fmla="*/ 4 h 40"/>
                  <a:gd name="T34" fmla="*/ 0 w 32"/>
                  <a:gd name="T35" fmla="*/ 2 h 40"/>
                  <a:gd name="T36" fmla="*/ 0 w 32"/>
                  <a:gd name="T37" fmla="*/ 2 h 40"/>
                  <a:gd name="T38" fmla="*/ 2 w 32"/>
                  <a:gd name="T39" fmla="*/ 0 h 40"/>
                  <a:gd name="T40" fmla="*/ 4 w 32"/>
                  <a:gd name="T41" fmla="*/ 2 h 40"/>
                  <a:gd name="T42" fmla="*/ 4 w 32"/>
                  <a:gd name="T43" fmla="*/ 4 h 40"/>
                  <a:gd name="T44" fmla="*/ 4 w 32"/>
                  <a:gd name="T45" fmla="*/ 4 h 40"/>
                  <a:gd name="T46" fmla="*/ 6 w 32"/>
                  <a:gd name="T47" fmla="*/ 14 h 40"/>
                  <a:gd name="T48" fmla="*/ 8 w 32"/>
                  <a:gd name="T49" fmla="*/ 20 h 40"/>
                  <a:gd name="T50" fmla="*/ 12 w 32"/>
                  <a:gd name="T51" fmla="*/ 20 h 40"/>
                  <a:gd name="T52" fmla="*/ 16 w 32"/>
                  <a:gd name="T53" fmla="*/ 20 h 40"/>
                  <a:gd name="T54" fmla="*/ 16 w 32"/>
                  <a:gd name="T55" fmla="*/ 20 h 40"/>
                  <a:gd name="T56" fmla="*/ 20 w 32"/>
                  <a:gd name="T57" fmla="*/ 18 h 40"/>
                  <a:gd name="T58" fmla="*/ 24 w 32"/>
                  <a:gd name="T59" fmla="*/ 20 h 40"/>
                  <a:gd name="T60" fmla="*/ 28 w 32"/>
                  <a:gd name="T61" fmla="*/ 26 h 40"/>
                  <a:gd name="T62" fmla="*/ 32 w 32"/>
                  <a:gd name="T63" fmla="*/ 34 h 40"/>
                  <a:gd name="T64" fmla="*/ 32 w 32"/>
                  <a:gd name="T6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32" y="34"/>
                    </a:moveTo>
                    <a:lnTo>
                      <a:pt x="32" y="34"/>
                    </a:lnTo>
                    <a:lnTo>
                      <a:pt x="28" y="32"/>
                    </a:lnTo>
                    <a:lnTo>
                      <a:pt x="24" y="32"/>
                    </a:lnTo>
                    <a:lnTo>
                      <a:pt x="20" y="34"/>
                    </a:lnTo>
                    <a:lnTo>
                      <a:pt x="14" y="38"/>
                    </a:lnTo>
                    <a:lnTo>
                      <a:pt x="14" y="38"/>
                    </a:lnTo>
                    <a:lnTo>
                      <a:pt x="10" y="40"/>
                    </a:lnTo>
                    <a:lnTo>
                      <a:pt x="8" y="38"/>
                    </a:lnTo>
                    <a:lnTo>
                      <a:pt x="6" y="32"/>
                    </a:lnTo>
                    <a:lnTo>
                      <a:pt x="4" y="22"/>
                    </a:lnTo>
                    <a:lnTo>
                      <a:pt x="4" y="22"/>
                    </a:lnTo>
                    <a:lnTo>
                      <a:pt x="2" y="16"/>
                    </a:lnTo>
                    <a:lnTo>
                      <a:pt x="0" y="12"/>
                    </a:lnTo>
                    <a:lnTo>
                      <a:pt x="0" y="12"/>
                    </a:lnTo>
                    <a:lnTo>
                      <a:pt x="0" y="6"/>
                    </a:lnTo>
                    <a:lnTo>
                      <a:pt x="0" y="4"/>
                    </a:lnTo>
                    <a:lnTo>
                      <a:pt x="0" y="2"/>
                    </a:lnTo>
                    <a:lnTo>
                      <a:pt x="0" y="2"/>
                    </a:lnTo>
                    <a:lnTo>
                      <a:pt x="2" y="0"/>
                    </a:lnTo>
                    <a:lnTo>
                      <a:pt x="4" y="2"/>
                    </a:lnTo>
                    <a:lnTo>
                      <a:pt x="4" y="4"/>
                    </a:lnTo>
                    <a:lnTo>
                      <a:pt x="4" y="4"/>
                    </a:lnTo>
                    <a:lnTo>
                      <a:pt x="6" y="14"/>
                    </a:lnTo>
                    <a:lnTo>
                      <a:pt x="8" y="20"/>
                    </a:lnTo>
                    <a:lnTo>
                      <a:pt x="12" y="20"/>
                    </a:lnTo>
                    <a:lnTo>
                      <a:pt x="16" y="20"/>
                    </a:lnTo>
                    <a:lnTo>
                      <a:pt x="16" y="20"/>
                    </a:lnTo>
                    <a:lnTo>
                      <a:pt x="20" y="18"/>
                    </a:lnTo>
                    <a:lnTo>
                      <a:pt x="24" y="20"/>
                    </a:lnTo>
                    <a:lnTo>
                      <a:pt x="28" y="26"/>
                    </a:lnTo>
                    <a:lnTo>
                      <a:pt x="32" y="34"/>
                    </a:lnTo>
                    <a:lnTo>
                      <a:pt x="32"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3" name="Freeform 1349">
                <a:extLst>
                  <a:ext uri="{FF2B5EF4-FFF2-40B4-BE49-F238E27FC236}">
                    <a16:creationId xmlns:a16="http://schemas.microsoft.com/office/drawing/2014/main" id="{34953130-3E4F-8B9E-427E-565B564D3D04}"/>
                  </a:ext>
                </a:extLst>
              </p:cNvPr>
              <p:cNvSpPr>
                <a:spLocks/>
              </p:cNvSpPr>
              <p:nvPr/>
            </p:nvSpPr>
            <p:spPr bwMode="auto">
              <a:xfrm>
                <a:off x="4420" y="2580"/>
                <a:ext cx="24" cy="36"/>
              </a:xfrm>
              <a:custGeom>
                <a:avLst/>
                <a:gdLst>
                  <a:gd name="T0" fmla="*/ 24 w 24"/>
                  <a:gd name="T1" fmla="*/ 24 h 36"/>
                  <a:gd name="T2" fmla="*/ 24 w 24"/>
                  <a:gd name="T3" fmla="*/ 24 h 36"/>
                  <a:gd name="T4" fmla="*/ 22 w 24"/>
                  <a:gd name="T5" fmla="*/ 24 h 36"/>
                  <a:gd name="T6" fmla="*/ 22 w 24"/>
                  <a:gd name="T7" fmla="*/ 24 h 36"/>
                  <a:gd name="T8" fmla="*/ 20 w 24"/>
                  <a:gd name="T9" fmla="*/ 30 h 36"/>
                  <a:gd name="T10" fmla="*/ 18 w 24"/>
                  <a:gd name="T11" fmla="*/ 36 h 36"/>
                  <a:gd name="T12" fmla="*/ 16 w 24"/>
                  <a:gd name="T13" fmla="*/ 36 h 36"/>
                  <a:gd name="T14" fmla="*/ 14 w 24"/>
                  <a:gd name="T15" fmla="*/ 36 h 36"/>
                  <a:gd name="T16" fmla="*/ 14 w 24"/>
                  <a:gd name="T17" fmla="*/ 36 h 36"/>
                  <a:gd name="T18" fmla="*/ 8 w 24"/>
                  <a:gd name="T19" fmla="*/ 32 h 36"/>
                  <a:gd name="T20" fmla="*/ 4 w 24"/>
                  <a:gd name="T21" fmla="*/ 26 h 36"/>
                  <a:gd name="T22" fmla="*/ 2 w 24"/>
                  <a:gd name="T23" fmla="*/ 18 h 36"/>
                  <a:gd name="T24" fmla="*/ 2 w 24"/>
                  <a:gd name="T25" fmla="*/ 18 h 36"/>
                  <a:gd name="T26" fmla="*/ 0 w 24"/>
                  <a:gd name="T27" fmla="*/ 12 h 36"/>
                  <a:gd name="T28" fmla="*/ 2 w 24"/>
                  <a:gd name="T29" fmla="*/ 4 h 36"/>
                  <a:gd name="T30" fmla="*/ 2 w 24"/>
                  <a:gd name="T31" fmla="*/ 4 h 36"/>
                  <a:gd name="T32" fmla="*/ 4 w 24"/>
                  <a:gd name="T33" fmla="*/ 4 h 36"/>
                  <a:gd name="T34" fmla="*/ 4 w 24"/>
                  <a:gd name="T35" fmla="*/ 4 h 36"/>
                  <a:gd name="T36" fmla="*/ 6 w 24"/>
                  <a:gd name="T37" fmla="*/ 8 h 36"/>
                  <a:gd name="T38" fmla="*/ 6 w 24"/>
                  <a:gd name="T39" fmla="*/ 8 h 36"/>
                  <a:gd name="T40" fmla="*/ 8 w 24"/>
                  <a:gd name="T41" fmla="*/ 12 h 36"/>
                  <a:gd name="T42" fmla="*/ 12 w 24"/>
                  <a:gd name="T43" fmla="*/ 16 h 36"/>
                  <a:gd name="T44" fmla="*/ 14 w 24"/>
                  <a:gd name="T45" fmla="*/ 14 h 36"/>
                  <a:gd name="T46" fmla="*/ 14 w 24"/>
                  <a:gd name="T47" fmla="*/ 4 h 36"/>
                  <a:gd name="T48" fmla="*/ 14 w 24"/>
                  <a:gd name="T49" fmla="*/ 4 h 36"/>
                  <a:gd name="T50" fmla="*/ 16 w 24"/>
                  <a:gd name="T51" fmla="*/ 0 h 36"/>
                  <a:gd name="T52" fmla="*/ 18 w 24"/>
                  <a:gd name="T53" fmla="*/ 0 h 36"/>
                  <a:gd name="T54" fmla="*/ 18 w 24"/>
                  <a:gd name="T55" fmla="*/ 4 h 36"/>
                  <a:gd name="T56" fmla="*/ 18 w 24"/>
                  <a:gd name="T57" fmla="*/ 4 h 36"/>
                  <a:gd name="T58" fmla="*/ 24 w 24"/>
                  <a:gd name="T59" fmla="*/ 24 h 36"/>
                  <a:gd name="T60" fmla="*/ 24 w 24"/>
                  <a:gd name="T61"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6">
                    <a:moveTo>
                      <a:pt x="24" y="24"/>
                    </a:moveTo>
                    <a:lnTo>
                      <a:pt x="24" y="24"/>
                    </a:lnTo>
                    <a:lnTo>
                      <a:pt x="22" y="24"/>
                    </a:lnTo>
                    <a:lnTo>
                      <a:pt x="22" y="24"/>
                    </a:lnTo>
                    <a:lnTo>
                      <a:pt x="20" y="30"/>
                    </a:lnTo>
                    <a:lnTo>
                      <a:pt x="18" y="36"/>
                    </a:lnTo>
                    <a:lnTo>
                      <a:pt x="16" y="36"/>
                    </a:lnTo>
                    <a:lnTo>
                      <a:pt x="14" y="36"/>
                    </a:lnTo>
                    <a:lnTo>
                      <a:pt x="14" y="36"/>
                    </a:lnTo>
                    <a:lnTo>
                      <a:pt x="8" y="32"/>
                    </a:lnTo>
                    <a:lnTo>
                      <a:pt x="4" y="26"/>
                    </a:lnTo>
                    <a:lnTo>
                      <a:pt x="2" y="18"/>
                    </a:lnTo>
                    <a:lnTo>
                      <a:pt x="2" y="18"/>
                    </a:lnTo>
                    <a:lnTo>
                      <a:pt x="0" y="12"/>
                    </a:lnTo>
                    <a:lnTo>
                      <a:pt x="2" y="4"/>
                    </a:lnTo>
                    <a:lnTo>
                      <a:pt x="2" y="4"/>
                    </a:lnTo>
                    <a:lnTo>
                      <a:pt x="4" y="4"/>
                    </a:lnTo>
                    <a:lnTo>
                      <a:pt x="4" y="4"/>
                    </a:lnTo>
                    <a:lnTo>
                      <a:pt x="6" y="8"/>
                    </a:lnTo>
                    <a:lnTo>
                      <a:pt x="6" y="8"/>
                    </a:lnTo>
                    <a:lnTo>
                      <a:pt x="8" y="12"/>
                    </a:lnTo>
                    <a:lnTo>
                      <a:pt x="12" y="16"/>
                    </a:lnTo>
                    <a:lnTo>
                      <a:pt x="14" y="14"/>
                    </a:lnTo>
                    <a:lnTo>
                      <a:pt x="14" y="4"/>
                    </a:lnTo>
                    <a:lnTo>
                      <a:pt x="14" y="4"/>
                    </a:lnTo>
                    <a:lnTo>
                      <a:pt x="16" y="0"/>
                    </a:lnTo>
                    <a:lnTo>
                      <a:pt x="18" y="0"/>
                    </a:lnTo>
                    <a:lnTo>
                      <a:pt x="18" y="4"/>
                    </a:lnTo>
                    <a:lnTo>
                      <a:pt x="18" y="4"/>
                    </a:lnTo>
                    <a:lnTo>
                      <a:pt x="24" y="24"/>
                    </a:lnTo>
                    <a:lnTo>
                      <a:pt x="2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4" name="Freeform 1350">
                <a:extLst>
                  <a:ext uri="{FF2B5EF4-FFF2-40B4-BE49-F238E27FC236}">
                    <a16:creationId xmlns:a16="http://schemas.microsoft.com/office/drawing/2014/main" id="{C89812F4-C477-05DA-F0E4-D1678C72D881}"/>
                  </a:ext>
                </a:extLst>
              </p:cNvPr>
              <p:cNvSpPr>
                <a:spLocks/>
              </p:cNvSpPr>
              <p:nvPr/>
            </p:nvSpPr>
            <p:spPr bwMode="auto">
              <a:xfrm>
                <a:off x="2086" y="2191"/>
                <a:ext cx="56" cy="22"/>
              </a:xfrm>
              <a:custGeom>
                <a:avLst/>
                <a:gdLst>
                  <a:gd name="T0" fmla="*/ 38 w 56"/>
                  <a:gd name="T1" fmla="*/ 2 h 22"/>
                  <a:gd name="T2" fmla="*/ 38 w 56"/>
                  <a:gd name="T3" fmla="*/ 2 h 22"/>
                  <a:gd name="T4" fmla="*/ 44 w 56"/>
                  <a:gd name="T5" fmla="*/ 6 h 22"/>
                  <a:gd name="T6" fmla="*/ 48 w 56"/>
                  <a:gd name="T7" fmla="*/ 10 h 22"/>
                  <a:gd name="T8" fmla="*/ 52 w 56"/>
                  <a:gd name="T9" fmla="*/ 14 h 22"/>
                  <a:gd name="T10" fmla="*/ 56 w 56"/>
                  <a:gd name="T11" fmla="*/ 20 h 22"/>
                  <a:gd name="T12" fmla="*/ 56 w 56"/>
                  <a:gd name="T13" fmla="*/ 20 h 22"/>
                  <a:gd name="T14" fmla="*/ 40 w 56"/>
                  <a:gd name="T15" fmla="*/ 20 h 22"/>
                  <a:gd name="T16" fmla="*/ 22 w 56"/>
                  <a:gd name="T17" fmla="*/ 20 h 22"/>
                  <a:gd name="T18" fmla="*/ 22 w 56"/>
                  <a:gd name="T19" fmla="*/ 20 h 22"/>
                  <a:gd name="T20" fmla="*/ 12 w 56"/>
                  <a:gd name="T21" fmla="*/ 22 h 22"/>
                  <a:gd name="T22" fmla="*/ 0 w 56"/>
                  <a:gd name="T23" fmla="*/ 20 h 22"/>
                  <a:gd name="T24" fmla="*/ 0 w 56"/>
                  <a:gd name="T25" fmla="*/ 20 h 22"/>
                  <a:gd name="T26" fmla="*/ 0 w 56"/>
                  <a:gd name="T27" fmla="*/ 18 h 22"/>
                  <a:gd name="T28" fmla="*/ 0 w 56"/>
                  <a:gd name="T29" fmla="*/ 18 h 22"/>
                  <a:gd name="T30" fmla="*/ 6 w 56"/>
                  <a:gd name="T31" fmla="*/ 8 h 22"/>
                  <a:gd name="T32" fmla="*/ 14 w 56"/>
                  <a:gd name="T33" fmla="*/ 2 h 22"/>
                  <a:gd name="T34" fmla="*/ 14 w 56"/>
                  <a:gd name="T35" fmla="*/ 2 h 22"/>
                  <a:gd name="T36" fmla="*/ 18 w 56"/>
                  <a:gd name="T37" fmla="*/ 8 h 22"/>
                  <a:gd name="T38" fmla="*/ 20 w 56"/>
                  <a:gd name="T39" fmla="*/ 10 h 22"/>
                  <a:gd name="T40" fmla="*/ 24 w 56"/>
                  <a:gd name="T41" fmla="*/ 8 h 22"/>
                  <a:gd name="T42" fmla="*/ 24 w 56"/>
                  <a:gd name="T43" fmla="*/ 8 h 22"/>
                  <a:gd name="T44" fmla="*/ 28 w 56"/>
                  <a:gd name="T45" fmla="*/ 6 h 22"/>
                  <a:gd name="T46" fmla="*/ 30 w 56"/>
                  <a:gd name="T47" fmla="*/ 6 h 22"/>
                  <a:gd name="T48" fmla="*/ 34 w 56"/>
                  <a:gd name="T49" fmla="*/ 8 h 22"/>
                  <a:gd name="T50" fmla="*/ 38 w 56"/>
                  <a:gd name="T51" fmla="*/ 14 h 22"/>
                  <a:gd name="T52" fmla="*/ 38 w 56"/>
                  <a:gd name="T53" fmla="*/ 14 h 22"/>
                  <a:gd name="T54" fmla="*/ 36 w 56"/>
                  <a:gd name="T55" fmla="*/ 6 h 22"/>
                  <a:gd name="T56" fmla="*/ 36 w 56"/>
                  <a:gd name="T57" fmla="*/ 0 h 22"/>
                  <a:gd name="T58" fmla="*/ 36 w 56"/>
                  <a:gd name="T59" fmla="*/ 0 h 22"/>
                  <a:gd name="T60" fmla="*/ 38 w 56"/>
                  <a:gd name="T61" fmla="*/ 0 h 22"/>
                  <a:gd name="T62" fmla="*/ 38 w 56"/>
                  <a:gd name="T63" fmla="*/ 2 h 22"/>
                  <a:gd name="T64" fmla="*/ 38 w 56"/>
                  <a:gd name="T6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22">
                    <a:moveTo>
                      <a:pt x="38" y="2"/>
                    </a:moveTo>
                    <a:lnTo>
                      <a:pt x="38" y="2"/>
                    </a:lnTo>
                    <a:lnTo>
                      <a:pt x="44" y="6"/>
                    </a:lnTo>
                    <a:lnTo>
                      <a:pt x="48" y="10"/>
                    </a:lnTo>
                    <a:lnTo>
                      <a:pt x="52" y="14"/>
                    </a:lnTo>
                    <a:lnTo>
                      <a:pt x="56" y="20"/>
                    </a:lnTo>
                    <a:lnTo>
                      <a:pt x="56" y="20"/>
                    </a:lnTo>
                    <a:lnTo>
                      <a:pt x="40" y="20"/>
                    </a:lnTo>
                    <a:lnTo>
                      <a:pt x="22" y="20"/>
                    </a:lnTo>
                    <a:lnTo>
                      <a:pt x="22" y="20"/>
                    </a:lnTo>
                    <a:lnTo>
                      <a:pt x="12" y="22"/>
                    </a:lnTo>
                    <a:lnTo>
                      <a:pt x="0" y="20"/>
                    </a:lnTo>
                    <a:lnTo>
                      <a:pt x="0" y="20"/>
                    </a:lnTo>
                    <a:lnTo>
                      <a:pt x="0" y="18"/>
                    </a:lnTo>
                    <a:lnTo>
                      <a:pt x="0" y="18"/>
                    </a:lnTo>
                    <a:lnTo>
                      <a:pt x="6" y="8"/>
                    </a:lnTo>
                    <a:lnTo>
                      <a:pt x="14" y="2"/>
                    </a:lnTo>
                    <a:lnTo>
                      <a:pt x="14" y="2"/>
                    </a:lnTo>
                    <a:lnTo>
                      <a:pt x="18" y="8"/>
                    </a:lnTo>
                    <a:lnTo>
                      <a:pt x="20" y="10"/>
                    </a:lnTo>
                    <a:lnTo>
                      <a:pt x="24" y="8"/>
                    </a:lnTo>
                    <a:lnTo>
                      <a:pt x="24" y="8"/>
                    </a:lnTo>
                    <a:lnTo>
                      <a:pt x="28" y="6"/>
                    </a:lnTo>
                    <a:lnTo>
                      <a:pt x="30" y="6"/>
                    </a:lnTo>
                    <a:lnTo>
                      <a:pt x="34" y="8"/>
                    </a:lnTo>
                    <a:lnTo>
                      <a:pt x="38" y="14"/>
                    </a:lnTo>
                    <a:lnTo>
                      <a:pt x="38" y="14"/>
                    </a:lnTo>
                    <a:lnTo>
                      <a:pt x="36" y="6"/>
                    </a:lnTo>
                    <a:lnTo>
                      <a:pt x="36" y="0"/>
                    </a:lnTo>
                    <a:lnTo>
                      <a:pt x="36" y="0"/>
                    </a:lnTo>
                    <a:lnTo>
                      <a:pt x="38" y="0"/>
                    </a:lnTo>
                    <a:lnTo>
                      <a:pt x="38" y="2"/>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5" name="Freeform 1351">
                <a:extLst>
                  <a:ext uri="{FF2B5EF4-FFF2-40B4-BE49-F238E27FC236}">
                    <a16:creationId xmlns:a16="http://schemas.microsoft.com/office/drawing/2014/main" id="{A1753FE0-9C54-62D9-5411-398FC4AB2D1E}"/>
                  </a:ext>
                </a:extLst>
              </p:cNvPr>
              <p:cNvSpPr>
                <a:spLocks/>
              </p:cNvSpPr>
              <p:nvPr/>
            </p:nvSpPr>
            <p:spPr bwMode="auto">
              <a:xfrm>
                <a:off x="2788" y="2586"/>
                <a:ext cx="22" cy="34"/>
              </a:xfrm>
              <a:custGeom>
                <a:avLst/>
                <a:gdLst>
                  <a:gd name="T0" fmla="*/ 14 w 22"/>
                  <a:gd name="T1" fmla="*/ 32 h 34"/>
                  <a:gd name="T2" fmla="*/ 14 w 22"/>
                  <a:gd name="T3" fmla="*/ 32 h 34"/>
                  <a:gd name="T4" fmla="*/ 12 w 22"/>
                  <a:gd name="T5" fmla="*/ 34 h 34"/>
                  <a:gd name="T6" fmla="*/ 10 w 22"/>
                  <a:gd name="T7" fmla="*/ 34 h 34"/>
                  <a:gd name="T8" fmla="*/ 6 w 22"/>
                  <a:gd name="T9" fmla="*/ 28 h 34"/>
                  <a:gd name="T10" fmla="*/ 0 w 22"/>
                  <a:gd name="T11" fmla="*/ 12 h 34"/>
                  <a:gd name="T12" fmla="*/ 0 w 22"/>
                  <a:gd name="T13" fmla="*/ 12 h 34"/>
                  <a:gd name="T14" fmla="*/ 0 w 22"/>
                  <a:gd name="T15" fmla="*/ 6 h 34"/>
                  <a:gd name="T16" fmla="*/ 0 w 22"/>
                  <a:gd name="T17" fmla="*/ 2 h 34"/>
                  <a:gd name="T18" fmla="*/ 0 w 22"/>
                  <a:gd name="T19" fmla="*/ 2 h 34"/>
                  <a:gd name="T20" fmla="*/ 2 w 22"/>
                  <a:gd name="T21" fmla="*/ 0 h 34"/>
                  <a:gd name="T22" fmla="*/ 4 w 22"/>
                  <a:gd name="T23" fmla="*/ 2 h 34"/>
                  <a:gd name="T24" fmla="*/ 4 w 22"/>
                  <a:gd name="T25" fmla="*/ 2 h 34"/>
                  <a:gd name="T26" fmla="*/ 6 w 22"/>
                  <a:gd name="T27" fmla="*/ 14 h 34"/>
                  <a:gd name="T28" fmla="*/ 6 w 22"/>
                  <a:gd name="T29" fmla="*/ 14 h 34"/>
                  <a:gd name="T30" fmla="*/ 8 w 22"/>
                  <a:gd name="T31" fmla="*/ 16 h 34"/>
                  <a:gd name="T32" fmla="*/ 10 w 22"/>
                  <a:gd name="T33" fmla="*/ 16 h 34"/>
                  <a:gd name="T34" fmla="*/ 12 w 22"/>
                  <a:gd name="T35" fmla="*/ 10 h 34"/>
                  <a:gd name="T36" fmla="*/ 12 w 22"/>
                  <a:gd name="T37" fmla="*/ 10 h 34"/>
                  <a:gd name="T38" fmla="*/ 14 w 22"/>
                  <a:gd name="T39" fmla="*/ 4 h 34"/>
                  <a:gd name="T40" fmla="*/ 16 w 22"/>
                  <a:gd name="T41" fmla="*/ 2 h 34"/>
                  <a:gd name="T42" fmla="*/ 20 w 22"/>
                  <a:gd name="T43" fmla="*/ 2 h 34"/>
                  <a:gd name="T44" fmla="*/ 20 w 22"/>
                  <a:gd name="T45" fmla="*/ 2 h 34"/>
                  <a:gd name="T46" fmla="*/ 22 w 22"/>
                  <a:gd name="T47" fmla="*/ 10 h 34"/>
                  <a:gd name="T48" fmla="*/ 22 w 22"/>
                  <a:gd name="T49" fmla="*/ 18 h 34"/>
                  <a:gd name="T50" fmla="*/ 22 w 22"/>
                  <a:gd name="T51" fmla="*/ 18 h 34"/>
                  <a:gd name="T52" fmla="*/ 20 w 22"/>
                  <a:gd name="T53" fmla="*/ 28 h 34"/>
                  <a:gd name="T54" fmla="*/ 18 w 22"/>
                  <a:gd name="T55" fmla="*/ 32 h 34"/>
                  <a:gd name="T56" fmla="*/ 16 w 22"/>
                  <a:gd name="T57" fmla="*/ 32 h 34"/>
                  <a:gd name="T58" fmla="*/ 14 w 22"/>
                  <a:gd name="T59" fmla="*/ 32 h 34"/>
                  <a:gd name="T60" fmla="*/ 14 w 22"/>
                  <a:gd name="T6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4">
                    <a:moveTo>
                      <a:pt x="14" y="32"/>
                    </a:moveTo>
                    <a:lnTo>
                      <a:pt x="14" y="32"/>
                    </a:lnTo>
                    <a:lnTo>
                      <a:pt x="12" y="34"/>
                    </a:lnTo>
                    <a:lnTo>
                      <a:pt x="10" y="34"/>
                    </a:lnTo>
                    <a:lnTo>
                      <a:pt x="6" y="28"/>
                    </a:lnTo>
                    <a:lnTo>
                      <a:pt x="0" y="12"/>
                    </a:lnTo>
                    <a:lnTo>
                      <a:pt x="0" y="12"/>
                    </a:lnTo>
                    <a:lnTo>
                      <a:pt x="0" y="6"/>
                    </a:lnTo>
                    <a:lnTo>
                      <a:pt x="0" y="2"/>
                    </a:lnTo>
                    <a:lnTo>
                      <a:pt x="0" y="2"/>
                    </a:lnTo>
                    <a:lnTo>
                      <a:pt x="2" y="0"/>
                    </a:lnTo>
                    <a:lnTo>
                      <a:pt x="4" y="2"/>
                    </a:lnTo>
                    <a:lnTo>
                      <a:pt x="4" y="2"/>
                    </a:lnTo>
                    <a:lnTo>
                      <a:pt x="6" y="14"/>
                    </a:lnTo>
                    <a:lnTo>
                      <a:pt x="6" y="14"/>
                    </a:lnTo>
                    <a:lnTo>
                      <a:pt x="8" y="16"/>
                    </a:lnTo>
                    <a:lnTo>
                      <a:pt x="10" y="16"/>
                    </a:lnTo>
                    <a:lnTo>
                      <a:pt x="12" y="10"/>
                    </a:lnTo>
                    <a:lnTo>
                      <a:pt x="12" y="10"/>
                    </a:lnTo>
                    <a:lnTo>
                      <a:pt x="14" y="4"/>
                    </a:lnTo>
                    <a:lnTo>
                      <a:pt x="16" y="2"/>
                    </a:lnTo>
                    <a:lnTo>
                      <a:pt x="20" y="2"/>
                    </a:lnTo>
                    <a:lnTo>
                      <a:pt x="20" y="2"/>
                    </a:lnTo>
                    <a:lnTo>
                      <a:pt x="22" y="10"/>
                    </a:lnTo>
                    <a:lnTo>
                      <a:pt x="22" y="18"/>
                    </a:lnTo>
                    <a:lnTo>
                      <a:pt x="22" y="18"/>
                    </a:lnTo>
                    <a:lnTo>
                      <a:pt x="20" y="28"/>
                    </a:lnTo>
                    <a:lnTo>
                      <a:pt x="18" y="32"/>
                    </a:lnTo>
                    <a:lnTo>
                      <a:pt x="16" y="32"/>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6" name="Freeform 1352">
                <a:extLst>
                  <a:ext uri="{FF2B5EF4-FFF2-40B4-BE49-F238E27FC236}">
                    <a16:creationId xmlns:a16="http://schemas.microsoft.com/office/drawing/2014/main" id="{B433A876-4E23-0B90-3F92-8461DBB9DE86}"/>
                  </a:ext>
                </a:extLst>
              </p:cNvPr>
              <p:cNvSpPr>
                <a:spLocks/>
              </p:cNvSpPr>
              <p:nvPr/>
            </p:nvSpPr>
            <p:spPr bwMode="auto">
              <a:xfrm>
                <a:off x="3440" y="2584"/>
                <a:ext cx="22" cy="36"/>
              </a:xfrm>
              <a:custGeom>
                <a:avLst/>
                <a:gdLst>
                  <a:gd name="T0" fmla="*/ 12 w 22"/>
                  <a:gd name="T1" fmla="*/ 20 h 36"/>
                  <a:gd name="T2" fmla="*/ 12 w 22"/>
                  <a:gd name="T3" fmla="*/ 20 h 36"/>
                  <a:gd name="T4" fmla="*/ 14 w 22"/>
                  <a:gd name="T5" fmla="*/ 8 h 36"/>
                  <a:gd name="T6" fmla="*/ 14 w 22"/>
                  <a:gd name="T7" fmla="*/ 4 h 36"/>
                  <a:gd name="T8" fmla="*/ 16 w 22"/>
                  <a:gd name="T9" fmla="*/ 2 h 36"/>
                  <a:gd name="T10" fmla="*/ 16 w 22"/>
                  <a:gd name="T11" fmla="*/ 2 h 36"/>
                  <a:gd name="T12" fmla="*/ 18 w 22"/>
                  <a:gd name="T13" fmla="*/ 2 h 36"/>
                  <a:gd name="T14" fmla="*/ 20 w 22"/>
                  <a:gd name="T15" fmla="*/ 6 h 36"/>
                  <a:gd name="T16" fmla="*/ 22 w 22"/>
                  <a:gd name="T17" fmla="*/ 16 h 36"/>
                  <a:gd name="T18" fmla="*/ 22 w 22"/>
                  <a:gd name="T19" fmla="*/ 16 h 36"/>
                  <a:gd name="T20" fmla="*/ 22 w 22"/>
                  <a:gd name="T21" fmla="*/ 22 h 36"/>
                  <a:gd name="T22" fmla="*/ 22 w 22"/>
                  <a:gd name="T23" fmla="*/ 28 h 36"/>
                  <a:gd name="T24" fmla="*/ 18 w 22"/>
                  <a:gd name="T25" fmla="*/ 34 h 36"/>
                  <a:gd name="T26" fmla="*/ 18 w 22"/>
                  <a:gd name="T27" fmla="*/ 34 h 36"/>
                  <a:gd name="T28" fmla="*/ 16 w 22"/>
                  <a:gd name="T29" fmla="*/ 36 h 36"/>
                  <a:gd name="T30" fmla="*/ 14 w 22"/>
                  <a:gd name="T31" fmla="*/ 34 h 36"/>
                  <a:gd name="T32" fmla="*/ 10 w 22"/>
                  <a:gd name="T33" fmla="*/ 30 h 36"/>
                  <a:gd name="T34" fmla="*/ 4 w 22"/>
                  <a:gd name="T35" fmla="*/ 22 h 36"/>
                  <a:gd name="T36" fmla="*/ 2 w 22"/>
                  <a:gd name="T37" fmla="*/ 14 h 36"/>
                  <a:gd name="T38" fmla="*/ 2 w 22"/>
                  <a:gd name="T39" fmla="*/ 14 h 36"/>
                  <a:gd name="T40" fmla="*/ 0 w 22"/>
                  <a:gd name="T41" fmla="*/ 6 h 36"/>
                  <a:gd name="T42" fmla="*/ 2 w 22"/>
                  <a:gd name="T43" fmla="*/ 0 h 36"/>
                  <a:gd name="T44" fmla="*/ 2 w 22"/>
                  <a:gd name="T45" fmla="*/ 0 h 36"/>
                  <a:gd name="T46" fmla="*/ 4 w 22"/>
                  <a:gd name="T47" fmla="*/ 0 h 36"/>
                  <a:gd name="T48" fmla="*/ 4 w 22"/>
                  <a:gd name="T49" fmla="*/ 0 h 36"/>
                  <a:gd name="T50" fmla="*/ 6 w 22"/>
                  <a:gd name="T51" fmla="*/ 6 h 36"/>
                  <a:gd name="T52" fmla="*/ 6 w 22"/>
                  <a:gd name="T53" fmla="*/ 6 h 36"/>
                  <a:gd name="T54" fmla="*/ 8 w 22"/>
                  <a:gd name="T55" fmla="*/ 14 h 36"/>
                  <a:gd name="T56" fmla="*/ 10 w 22"/>
                  <a:gd name="T57" fmla="*/ 18 h 36"/>
                  <a:gd name="T58" fmla="*/ 12 w 22"/>
                  <a:gd name="T59" fmla="*/ 20 h 36"/>
                  <a:gd name="T60" fmla="*/ 12 w 22"/>
                  <a:gd name="T6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6">
                    <a:moveTo>
                      <a:pt x="12" y="20"/>
                    </a:moveTo>
                    <a:lnTo>
                      <a:pt x="12" y="20"/>
                    </a:lnTo>
                    <a:lnTo>
                      <a:pt x="14" y="8"/>
                    </a:lnTo>
                    <a:lnTo>
                      <a:pt x="14" y="4"/>
                    </a:lnTo>
                    <a:lnTo>
                      <a:pt x="16" y="2"/>
                    </a:lnTo>
                    <a:lnTo>
                      <a:pt x="16" y="2"/>
                    </a:lnTo>
                    <a:lnTo>
                      <a:pt x="18" y="2"/>
                    </a:lnTo>
                    <a:lnTo>
                      <a:pt x="20" y="6"/>
                    </a:lnTo>
                    <a:lnTo>
                      <a:pt x="22" y="16"/>
                    </a:lnTo>
                    <a:lnTo>
                      <a:pt x="22" y="16"/>
                    </a:lnTo>
                    <a:lnTo>
                      <a:pt x="22" y="22"/>
                    </a:lnTo>
                    <a:lnTo>
                      <a:pt x="22" y="28"/>
                    </a:lnTo>
                    <a:lnTo>
                      <a:pt x="18" y="34"/>
                    </a:lnTo>
                    <a:lnTo>
                      <a:pt x="18" y="34"/>
                    </a:lnTo>
                    <a:lnTo>
                      <a:pt x="16" y="36"/>
                    </a:lnTo>
                    <a:lnTo>
                      <a:pt x="14" y="34"/>
                    </a:lnTo>
                    <a:lnTo>
                      <a:pt x="10" y="30"/>
                    </a:lnTo>
                    <a:lnTo>
                      <a:pt x="4" y="22"/>
                    </a:lnTo>
                    <a:lnTo>
                      <a:pt x="2" y="14"/>
                    </a:lnTo>
                    <a:lnTo>
                      <a:pt x="2" y="14"/>
                    </a:lnTo>
                    <a:lnTo>
                      <a:pt x="0" y="6"/>
                    </a:lnTo>
                    <a:lnTo>
                      <a:pt x="2" y="0"/>
                    </a:lnTo>
                    <a:lnTo>
                      <a:pt x="2" y="0"/>
                    </a:lnTo>
                    <a:lnTo>
                      <a:pt x="4" y="0"/>
                    </a:lnTo>
                    <a:lnTo>
                      <a:pt x="4" y="0"/>
                    </a:lnTo>
                    <a:lnTo>
                      <a:pt x="6" y="6"/>
                    </a:lnTo>
                    <a:lnTo>
                      <a:pt x="6" y="6"/>
                    </a:lnTo>
                    <a:lnTo>
                      <a:pt x="8" y="14"/>
                    </a:lnTo>
                    <a:lnTo>
                      <a:pt x="10" y="18"/>
                    </a:lnTo>
                    <a:lnTo>
                      <a:pt x="12" y="20"/>
                    </a:lnTo>
                    <a:lnTo>
                      <a:pt x="1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7" name="Freeform 1353">
                <a:extLst>
                  <a:ext uri="{FF2B5EF4-FFF2-40B4-BE49-F238E27FC236}">
                    <a16:creationId xmlns:a16="http://schemas.microsoft.com/office/drawing/2014/main" id="{4D48E7A8-7A63-29DE-0CD1-02D88B8DC60B}"/>
                  </a:ext>
                </a:extLst>
              </p:cNvPr>
              <p:cNvSpPr>
                <a:spLocks/>
              </p:cNvSpPr>
              <p:nvPr/>
            </p:nvSpPr>
            <p:spPr bwMode="auto">
              <a:xfrm>
                <a:off x="5074" y="2576"/>
                <a:ext cx="20" cy="36"/>
              </a:xfrm>
              <a:custGeom>
                <a:avLst/>
                <a:gdLst>
                  <a:gd name="T0" fmla="*/ 20 w 20"/>
                  <a:gd name="T1" fmla="*/ 24 h 36"/>
                  <a:gd name="T2" fmla="*/ 20 w 20"/>
                  <a:gd name="T3" fmla="*/ 24 h 36"/>
                  <a:gd name="T4" fmla="*/ 20 w 20"/>
                  <a:gd name="T5" fmla="*/ 30 h 36"/>
                  <a:gd name="T6" fmla="*/ 18 w 20"/>
                  <a:gd name="T7" fmla="*/ 34 h 36"/>
                  <a:gd name="T8" fmla="*/ 18 w 20"/>
                  <a:gd name="T9" fmla="*/ 34 h 36"/>
                  <a:gd name="T10" fmla="*/ 16 w 20"/>
                  <a:gd name="T11" fmla="*/ 36 h 36"/>
                  <a:gd name="T12" fmla="*/ 14 w 20"/>
                  <a:gd name="T13" fmla="*/ 36 h 36"/>
                  <a:gd name="T14" fmla="*/ 8 w 20"/>
                  <a:gd name="T15" fmla="*/ 32 h 36"/>
                  <a:gd name="T16" fmla="*/ 2 w 20"/>
                  <a:gd name="T17" fmla="*/ 26 h 36"/>
                  <a:gd name="T18" fmla="*/ 0 w 20"/>
                  <a:gd name="T19" fmla="*/ 16 h 36"/>
                  <a:gd name="T20" fmla="*/ 0 w 20"/>
                  <a:gd name="T21" fmla="*/ 16 h 36"/>
                  <a:gd name="T22" fmla="*/ 0 w 20"/>
                  <a:gd name="T23" fmla="*/ 12 h 36"/>
                  <a:gd name="T24" fmla="*/ 0 w 20"/>
                  <a:gd name="T25" fmla="*/ 8 h 36"/>
                  <a:gd name="T26" fmla="*/ 0 w 20"/>
                  <a:gd name="T27" fmla="*/ 8 h 36"/>
                  <a:gd name="T28" fmla="*/ 4 w 20"/>
                  <a:gd name="T29" fmla="*/ 6 h 36"/>
                  <a:gd name="T30" fmla="*/ 6 w 20"/>
                  <a:gd name="T31" fmla="*/ 8 h 36"/>
                  <a:gd name="T32" fmla="*/ 6 w 20"/>
                  <a:gd name="T33" fmla="*/ 8 h 36"/>
                  <a:gd name="T34" fmla="*/ 10 w 20"/>
                  <a:gd name="T35" fmla="*/ 16 h 36"/>
                  <a:gd name="T36" fmla="*/ 12 w 20"/>
                  <a:gd name="T37" fmla="*/ 16 h 36"/>
                  <a:gd name="T38" fmla="*/ 12 w 20"/>
                  <a:gd name="T39" fmla="*/ 16 h 36"/>
                  <a:gd name="T40" fmla="*/ 14 w 20"/>
                  <a:gd name="T41" fmla="*/ 4 h 36"/>
                  <a:gd name="T42" fmla="*/ 14 w 20"/>
                  <a:gd name="T43" fmla="*/ 4 h 36"/>
                  <a:gd name="T44" fmla="*/ 14 w 20"/>
                  <a:gd name="T45" fmla="*/ 0 h 36"/>
                  <a:gd name="T46" fmla="*/ 16 w 20"/>
                  <a:gd name="T47" fmla="*/ 0 h 36"/>
                  <a:gd name="T48" fmla="*/ 18 w 20"/>
                  <a:gd name="T49" fmla="*/ 4 h 36"/>
                  <a:gd name="T50" fmla="*/ 18 w 20"/>
                  <a:gd name="T51" fmla="*/ 4 h 36"/>
                  <a:gd name="T52" fmla="*/ 20 w 20"/>
                  <a:gd name="T53" fmla="*/ 24 h 36"/>
                  <a:gd name="T54" fmla="*/ 20 w 20"/>
                  <a:gd name="T5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20" y="24"/>
                    </a:moveTo>
                    <a:lnTo>
                      <a:pt x="20" y="24"/>
                    </a:lnTo>
                    <a:lnTo>
                      <a:pt x="20" y="30"/>
                    </a:lnTo>
                    <a:lnTo>
                      <a:pt x="18" y="34"/>
                    </a:lnTo>
                    <a:lnTo>
                      <a:pt x="18" y="34"/>
                    </a:lnTo>
                    <a:lnTo>
                      <a:pt x="16" y="36"/>
                    </a:lnTo>
                    <a:lnTo>
                      <a:pt x="14" y="36"/>
                    </a:lnTo>
                    <a:lnTo>
                      <a:pt x="8" y="32"/>
                    </a:lnTo>
                    <a:lnTo>
                      <a:pt x="2" y="26"/>
                    </a:lnTo>
                    <a:lnTo>
                      <a:pt x="0" y="16"/>
                    </a:lnTo>
                    <a:lnTo>
                      <a:pt x="0" y="16"/>
                    </a:lnTo>
                    <a:lnTo>
                      <a:pt x="0" y="12"/>
                    </a:lnTo>
                    <a:lnTo>
                      <a:pt x="0" y="8"/>
                    </a:lnTo>
                    <a:lnTo>
                      <a:pt x="0" y="8"/>
                    </a:lnTo>
                    <a:lnTo>
                      <a:pt x="4" y="6"/>
                    </a:lnTo>
                    <a:lnTo>
                      <a:pt x="6" y="8"/>
                    </a:lnTo>
                    <a:lnTo>
                      <a:pt x="6" y="8"/>
                    </a:lnTo>
                    <a:lnTo>
                      <a:pt x="10" y="16"/>
                    </a:lnTo>
                    <a:lnTo>
                      <a:pt x="12" y="16"/>
                    </a:lnTo>
                    <a:lnTo>
                      <a:pt x="12" y="16"/>
                    </a:lnTo>
                    <a:lnTo>
                      <a:pt x="14" y="4"/>
                    </a:lnTo>
                    <a:lnTo>
                      <a:pt x="14" y="4"/>
                    </a:lnTo>
                    <a:lnTo>
                      <a:pt x="14" y="0"/>
                    </a:lnTo>
                    <a:lnTo>
                      <a:pt x="16" y="0"/>
                    </a:lnTo>
                    <a:lnTo>
                      <a:pt x="18" y="4"/>
                    </a:lnTo>
                    <a:lnTo>
                      <a:pt x="18" y="4"/>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8" name="Freeform 1354">
                <a:extLst>
                  <a:ext uri="{FF2B5EF4-FFF2-40B4-BE49-F238E27FC236}">
                    <a16:creationId xmlns:a16="http://schemas.microsoft.com/office/drawing/2014/main" id="{77A2BB9E-7ADD-1708-A5EF-722DFAAC973F}"/>
                  </a:ext>
                </a:extLst>
              </p:cNvPr>
              <p:cNvSpPr>
                <a:spLocks/>
              </p:cNvSpPr>
              <p:nvPr/>
            </p:nvSpPr>
            <p:spPr bwMode="auto">
              <a:xfrm>
                <a:off x="4924" y="2688"/>
                <a:ext cx="34" cy="43"/>
              </a:xfrm>
              <a:custGeom>
                <a:avLst/>
                <a:gdLst>
                  <a:gd name="T0" fmla="*/ 34 w 34"/>
                  <a:gd name="T1" fmla="*/ 39 h 43"/>
                  <a:gd name="T2" fmla="*/ 34 w 34"/>
                  <a:gd name="T3" fmla="*/ 39 h 43"/>
                  <a:gd name="T4" fmla="*/ 32 w 34"/>
                  <a:gd name="T5" fmla="*/ 43 h 43"/>
                  <a:gd name="T6" fmla="*/ 30 w 34"/>
                  <a:gd name="T7" fmla="*/ 43 h 43"/>
                  <a:gd name="T8" fmla="*/ 30 w 34"/>
                  <a:gd name="T9" fmla="*/ 43 h 43"/>
                  <a:gd name="T10" fmla="*/ 30 w 34"/>
                  <a:gd name="T11" fmla="*/ 43 h 43"/>
                  <a:gd name="T12" fmla="*/ 28 w 34"/>
                  <a:gd name="T13" fmla="*/ 39 h 43"/>
                  <a:gd name="T14" fmla="*/ 24 w 34"/>
                  <a:gd name="T15" fmla="*/ 37 h 43"/>
                  <a:gd name="T16" fmla="*/ 20 w 34"/>
                  <a:gd name="T17" fmla="*/ 37 h 43"/>
                  <a:gd name="T18" fmla="*/ 14 w 34"/>
                  <a:gd name="T19" fmla="*/ 35 h 43"/>
                  <a:gd name="T20" fmla="*/ 12 w 34"/>
                  <a:gd name="T21" fmla="*/ 35 h 43"/>
                  <a:gd name="T22" fmla="*/ 10 w 34"/>
                  <a:gd name="T23" fmla="*/ 33 h 43"/>
                  <a:gd name="T24" fmla="*/ 10 w 34"/>
                  <a:gd name="T25" fmla="*/ 33 h 43"/>
                  <a:gd name="T26" fmla="*/ 8 w 34"/>
                  <a:gd name="T27" fmla="*/ 31 h 43"/>
                  <a:gd name="T28" fmla="*/ 6 w 34"/>
                  <a:gd name="T29" fmla="*/ 31 h 43"/>
                  <a:gd name="T30" fmla="*/ 4 w 34"/>
                  <a:gd name="T31" fmla="*/ 35 h 43"/>
                  <a:gd name="T32" fmla="*/ 4 w 34"/>
                  <a:gd name="T33" fmla="*/ 35 h 43"/>
                  <a:gd name="T34" fmla="*/ 2 w 34"/>
                  <a:gd name="T35" fmla="*/ 35 h 43"/>
                  <a:gd name="T36" fmla="*/ 0 w 34"/>
                  <a:gd name="T37" fmla="*/ 31 h 43"/>
                  <a:gd name="T38" fmla="*/ 0 w 34"/>
                  <a:gd name="T39" fmla="*/ 31 h 43"/>
                  <a:gd name="T40" fmla="*/ 0 w 34"/>
                  <a:gd name="T41" fmla="*/ 25 h 43"/>
                  <a:gd name="T42" fmla="*/ 2 w 34"/>
                  <a:gd name="T43" fmla="*/ 23 h 43"/>
                  <a:gd name="T44" fmla="*/ 2 w 34"/>
                  <a:gd name="T45" fmla="*/ 23 h 43"/>
                  <a:gd name="T46" fmla="*/ 4 w 34"/>
                  <a:gd name="T47" fmla="*/ 21 h 43"/>
                  <a:gd name="T48" fmla="*/ 6 w 34"/>
                  <a:gd name="T49" fmla="*/ 19 h 43"/>
                  <a:gd name="T50" fmla="*/ 6 w 34"/>
                  <a:gd name="T51" fmla="*/ 19 h 43"/>
                  <a:gd name="T52" fmla="*/ 6 w 34"/>
                  <a:gd name="T53" fmla="*/ 19 h 43"/>
                  <a:gd name="T54" fmla="*/ 10 w 34"/>
                  <a:gd name="T55" fmla="*/ 21 h 43"/>
                  <a:gd name="T56" fmla="*/ 12 w 34"/>
                  <a:gd name="T57" fmla="*/ 21 h 43"/>
                  <a:gd name="T58" fmla="*/ 12 w 34"/>
                  <a:gd name="T59" fmla="*/ 17 h 43"/>
                  <a:gd name="T60" fmla="*/ 14 w 34"/>
                  <a:gd name="T61" fmla="*/ 9 h 43"/>
                  <a:gd name="T62" fmla="*/ 14 w 34"/>
                  <a:gd name="T63" fmla="*/ 9 h 43"/>
                  <a:gd name="T64" fmla="*/ 14 w 34"/>
                  <a:gd name="T65" fmla="*/ 0 h 43"/>
                  <a:gd name="T66" fmla="*/ 16 w 34"/>
                  <a:gd name="T67" fmla="*/ 0 h 43"/>
                  <a:gd name="T68" fmla="*/ 20 w 34"/>
                  <a:gd name="T69" fmla="*/ 2 h 43"/>
                  <a:gd name="T70" fmla="*/ 20 w 34"/>
                  <a:gd name="T71" fmla="*/ 2 h 43"/>
                  <a:gd name="T72" fmla="*/ 20 w 34"/>
                  <a:gd name="T73" fmla="*/ 7 h 43"/>
                  <a:gd name="T74" fmla="*/ 22 w 34"/>
                  <a:gd name="T75" fmla="*/ 11 h 43"/>
                  <a:gd name="T76" fmla="*/ 24 w 34"/>
                  <a:gd name="T77" fmla="*/ 17 h 43"/>
                  <a:gd name="T78" fmla="*/ 22 w 34"/>
                  <a:gd name="T79" fmla="*/ 23 h 43"/>
                  <a:gd name="T80" fmla="*/ 22 w 34"/>
                  <a:gd name="T81" fmla="*/ 23 h 43"/>
                  <a:gd name="T82" fmla="*/ 24 w 34"/>
                  <a:gd name="T83" fmla="*/ 27 h 43"/>
                  <a:gd name="T84" fmla="*/ 26 w 34"/>
                  <a:gd name="T85" fmla="*/ 29 h 43"/>
                  <a:gd name="T86" fmla="*/ 26 w 34"/>
                  <a:gd name="T87" fmla="*/ 29 h 43"/>
                  <a:gd name="T88" fmla="*/ 30 w 34"/>
                  <a:gd name="T89" fmla="*/ 33 h 43"/>
                  <a:gd name="T90" fmla="*/ 34 w 34"/>
                  <a:gd name="T91" fmla="*/ 39 h 43"/>
                  <a:gd name="T92" fmla="*/ 34 w 34"/>
                  <a:gd name="T93"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43">
                    <a:moveTo>
                      <a:pt x="34" y="39"/>
                    </a:moveTo>
                    <a:lnTo>
                      <a:pt x="34" y="39"/>
                    </a:lnTo>
                    <a:lnTo>
                      <a:pt x="32" y="43"/>
                    </a:lnTo>
                    <a:lnTo>
                      <a:pt x="30" y="43"/>
                    </a:lnTo>
                    <a:lnTo>
                      <a:pt x="30" y="43"/>
                    </a:lnTo>
                    <a:lnTo>
                      <a:pt x="30" y="43"/>
                    </a:lnTo>
                    <a:lnTo>
                      <a:pt x="28" y="39"/>
                    </a:lnTo>
                    <a:lnTo>
                      <a:pt x="24" y="37"/>
                    </a:lnTo>
                    <a:lnTo>
                      <a:pt x="20" y="37"/>
                    </a:lnTo>
                    <a:lnTo>
                      <a:pt x="14" y="35"/>
                    </a:lnTo>
                    <a:lnTo>
                      <a:pt x="12" y="35"/>
                    </a:lnTo>
                    <a:lnTo>
                      <a:pt x="10" y="33"/>
                    </a:lnTo>
                    <a:lnTo>
                      <a:pt x="10" y="33"/>
                    </a:lnTo>
                    <a:lnTo>
                      <a:pt x="8" y="31"/>
                    </a:lnTo>
                    <a:lnTo>
                      <a:pt x="6" y="31"/>
                    </a:lnTo>
                    <a:lnTo>
                      <a:pt x="4" y="35"/>
                    </a:lnTo>
                    <a:lnTo>
                      <a:pt x="4" y="35"/>
                    </a:lnTo>
                    <a:lnTo>
                      <a:pt x="2" y="35"/>
                    </a:lnTo>
                    <a:lnTo>
                      <a:pt x="0" y="31"/>
                    </a:lnTo>
                    <a:lnTo>
                      <a:pt x="0" y="31"/>
                    </a:lnTo>
                    <a:lnTo>
                      <a:pt x="0" y="25"/>
                    </a:lnTo>
                    <a:lnTo>
                      <a:pt x="2" y="23"/>
                    </a:lnTo>
                    <a:lnTo>
                      <a:pt x="2" y="23"/>
                    </a:lnTo>
                    <a:lnTo>
                      <a:pt x="4" y="21"/>
                    </a:lnTo>
                    <a:lnTo>
                      <a:pt x="6" y="19"/>
                    </a:lnTo>
                    <a:lnTo>
                      <a:pt x="6" y="19"/>
                    </a:lnTo>
                    <a:lnTo>
                      <a:pt x="6" y="19"/>
                    </a:lnTo>
                    <a:lnTo>
                      <a:pt x="10" y="21"/>
                    </a:lnTo>
                    <a:lnTo>
                      <a:pt x="12" y="21"/>
                    </a:lnTo>
                    <a:lnTo>
                      <a:pt x="12" y="17"/>
                    </a:lnTo>
                    <a:lnTo>
                      <a:pt x="14" y="9"/>
                    </a:lnTo>
                    <a:lnTo>
                      <a:pt x="14" y="9"/>
                    </a:lnTo>
                    <a:lnTo>
                      <a:pt x="14" y="0"/>
                    </a:lnTo>
                    <a:lnTo>
                      <a:pt x="16" y="0"/>
                    </a:lnTo>
                    <a:lnTo>
                      <a:pt x="20" y="2"/>
                    </a:lnTo>
                    <a:lnTo>
                      <a:pt x="20" y="2"/>
                    </a:lnTo>
                    <a:lnTo>
                      <a:pt x="20" y="7"/>
                    </a:lnTo>
                    <a:lnTo>
                      <a:pt x="22" y="11"/>
                    </a:lnTo>
                    <a:lnTo>
                      <a:pt x="24" y="17"/>
                    </a:lnTo>
                    <a:lnTo>
                      <a:pt x="22" y="23"/>
                    </a:lnTo>
                    <a:lnTo>
                      <a:pt x="22" y="23"/>
                    </a:lnTo>
                    <a:lnTo>
                      <a:pt x="24" y="27"/>
                    </a:lnTo>
                    <a:lnTo>
                      <a:pt x="26" y="29"/>
                    </a:lnTo>
                    <a:lnTo>
                      <a:pt x="26" y="29"/>
                    </a:lnTo>
                    <a:lnTo>
                      <a:pt x="30" y="33"/>
                    </a:lnTo>
                    <a:lnTo>
                      <a:pt x="34" y="39"/>
                    </a:ln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9" name="Freeform 1355">
                <a:extLst>
                  <a:ext uri="{FF2B5EF4-FFF2-40B4-BE49-F238E27FC236}">
                    <a16:creationId xmlns:a16="http://schemas.microsoft.com/office/drawing/2014/main" id="{F884C864-DD7E-A02F-5D78-441020C7C94B}"/>
                  </a:ext>
                </a:extLst>
              </p:cNvPr>
              <p:cNvSpPr>
                <a:spLocks/>
              </p:cNvSpPr>
              <p:nvPr/>
            </p:nvSpPr>
            <p:spPr bwMode="auto">
              <a:xfrm>
                <a:off x="3768" y="2584"/>
                <a:ext cx="22" cy="32"/>
              </a:xfrm>
              <a:custGeom>
                <a:avLst/>
                <a:gdLst>
                  <a:gd name="T0" fmla="*/ 10 w 22"/>
                  <a:gd name="T1" fmla="*/ 32 h 32"/>
                  <a:gd name="T2" fmla="*/ 10 w 22"/>
                  <a:gd name="T3" fmla="*/ 32 h 32"/>
                  <a:gd name="T4" fmla="*/ 6 w 22"/>
                  <a:gd name="T5" fmla="*/ 28 h 32"/>
                  <a:gd name="T6" fmla="*/ 2 w 22"/>
                  <a:gd name="T7" fmla="*/ 22 h 32"/>
                  <a:gd name="T8" fmla="*/ 0 w 22"/>
                  <a:gd name="T9" fmla="*/ 14 h 32"/>
                  <a:gd name="T10" fmla="*/ 0 w 22"/>
                  <a:gd name="T11" fmla="*/ 6 h 32"/>
                  <a:gd name="T12" fmla="*/ 0 w 22"/>
                  <a:gd name="T13" fmla="*/ 6 h 32"/>
                  <a:gd name="T14" fmla="*/ 0 w 22"/>
                  <a:gd name="T15" fmla="*/ 2 h 32"/>
                  <a:gd name="T16" fmla="*/ 2 w 22"/>
                  <a:gd name="T17" fmla="*/ 0 h 32"/>
                  <a:gd name="T18" fmla="*/ 2 w 22"/>
                  <a:gd name="T19" fmla="*/ 0 h 32"/>
                  <a:gd name="T20" fmla="*/ 2 w 22"/>
                  <a:gd name="T21" fmla="*/ 0 h 32"/>
                  <a:gd name="T22" fmla="*/ 4 w 22"/>
                  <a:gd name="T23" fmla="*/ 0 h 32"/>
                  <a:gd name="T24" fmla="*/ 6 w 22"/>
                  <a:gd name="T25" fmla="*/ 6 h 32"/>
                  <a:gd name="T26" fmla="*/ 6 w 22"/>
                  <a:gd name="T27" fmla="*/ 6 h 32"/>
                  <a:gd name="T28" fmla="*/ 8 w 22"/>
                  <a:gd name="T29" fmla="*/ 14 h 32"/>
                  <a:gd name="T30" fmla="*/ 10 w 22"/>
                  <a:gd name="T31" fmla="*/ 16 h 32"/>
                  <a:gd name="T32" fmla="*/ 12 w 22"/>
                  <a:gd name="T33" fmla="*/ 14 h 32"/>
                  <a:gd name="T34" fmla="*/ 14 w 22"/>
                  <a:gd name="T35" fmla="*/ 6 h 32"/>
                  <a:gd name="T36" fmla="*/ 14 w 22"/>
                  <a:gd name="T37" fmla="*/ 6 h 32"/>
                  <a:gd name="T38" fmla="*/ 14 w 22"/>
                  <a:gd name="T39" fmla="*/ 0 h 32"/>
                  <a:gd name="T40" fmla="*/ 16 w 22"/>
                  <a:gd name="T41" fmla="*/ 0 h 32"/>
                  <a:gd name="T42" fmla="*/ 16 w 22"/>
                  <a:gd name="T43" fmla="*/ 4 h 32"/>
                  <a:gd name="T44" fmla="*/ 16 w 22"/>
                  <a:gd name="T45" fmla="*/ 4 h 32"/>
                  <a:gd name="T46" fmla="*/ 20 w 22"/>
                  <a:gd name="T47" fmla="*/ 12 h 32"/>
                  <a:gd name="T48" fmla="*/ 22 w 22"/>
                  <a:gd name="T49" fmla="*/ 16 h 32"/>
                  <a:gd name="T50" fmla="*/ 20 w 22"/>
                  <a:gd name="T51" fmla="*/ 24 h 32"/>
                  <a:gd name="T52" fmla="*/ 20 w 22"/>
                  <a:gd name="T53" fmla="*/ 24 h 32"/>
                  <a:gd name="T54" fmla="*/ 18 w 22"/>
                  <a:gd name="T55" fmla="*/ 28 h 32"/>
                  <a:gd name="T56" fmla="*/ 14 w 22"/>
                  <a:gd name="T57" fmla="*/ 30 h 32"/>
                  <a:gd name="T58" fmla="*/ 12 w 22"/>
                  <a:gd name="T59" fmla="*/ 30 h 32"/>
                  <a:gd name="T60" fmla="*/ 10 w 22"/>
                  <a:gd name="T61" fmla="*/ 32 h 32"/>
                  <a:gd name="T62" fmla="*/ 10 w 22"/>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2">
                    <a:moveTo>
                      <a:pt x="10" y="32"/>
                    </a:moveTo>
                    <a:lnTo>
                      <a:pt x="10" y="32"/>
                    </a:lnTo>
                    <a:lnTo>
                      <a:pt x="6" y="28"/>
                    </a:lnTo>
                    <a:lnTo>
                      <a:pt x="2" y="22"/>
                    </a:lnTo>
                    <a:lnTo>
                      <a:pt x="0" y="14"/>
                    </a:lnTo>
                    <a:lnTo>
                      <a:pt x="0" y="6"/>
                    </a:lnTo>
                    <a:lnTo>
                      <a:pt x="0" y="6"/>
                    </a:lnTo>
                    <a:lnTo>
                      <a:pt x="0" y="2"/>
                    </a:lnTo>
                    <a:lnTo>
                      <a:pt x="2" y="0"/>
                    </a:lnTo>
                    <a:lnTo>
                      <a:pt x="2" y="0"/>
                    </a:lnTo>
                    <a:lnTo>
                      <a:pt x="2" y="0"/>
                    </a:lnTo>
                    <a:lnTo>
                      <a:pt x="4" y="0"/>
                    </a:lnTo>
                    <a:lnTo>
                      <a:pt x="6" y="6"/>
                    </a:lnTo>
                    <a:lnTo>
                      <a:pt x="6" y="6"/>
                    </a:lnTo>
                    <a:lnTo>
                      <a:pt x="8" y="14"/>
                    </a:lnTo>
                    <a:lnTo>
                      <a:pt x="10" y="16"/>
                    </a:lnTo>
                    <a:lnTo>
                      <a:pt x="12" y="14"/>
                    </a:lnTo>
                    <a:lnTo>
                      <a:pt x="14" y="6"/>
                    </a:lnTo>
                    <a:lnTo>
                      <a:pt x="14" y="6"/>
                    </a:lnTo>
                    <a:lnTo>
                      <a:pt x="14" y="0"/>
                    </a:lnTo>
                    <a:lnTo>
                      <a:pt x="16" y="0"/>
                    </a:lnTo>
                    <a:lnTo>
                      <a:pt x="16" y="4"/>
                    </a:lnTo>
                    <a:lnTo>
                      <a:pt x="16" y="4"/>
                    </a:lnTo>
                    <a:lnTo>
                      <a:pt x="20" y="12"/>
                    </a:lnTo>
                    <a:lnTo>
                      <a:pt x="22" y="16"/>
                    </a:lnTo>
                    <a:lnTo>
                      <a:pt x="20" y="24"/>
                    </a:lnTo>
                    <a:lnTo>
                      <a:pt x="20" y="24"/>
                    </a:lnTo>
                    <a:lnTo>
                      <a:pt x="18" y="28"/>
                    </a:lnTo>
                    <a:lnTo>
                      <a:pt x="14" y="30"/>
                    </a:lnTo>
                    <a:lnTo>
                      <a:pt x="12" y="30"/>
                    </a:lnTo>
                    <a:lnTo>
                      <a:pt x="10" y="32"/>
                    </a:ln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0" name="Freeform 1356">
                <a:extLst>
                  <a:ext uri="{FF2B5EF4-FFF2-40B4-BE49-F238E27FC236}">
                    <a16:creationId xmlns:a16="http://schemas.microsoft.com/office/drawing/2014/main" id="{4CA43B0B-F077-F479-D243-404DA583FE53}"/>
                  </a:ext>
                </a:extLst>
              </p:cNvPr>
              <p:cNvSpPr>
                <a:spLocks/>
              </p:cNvSpPr>
              <p:nvPr/>
            </p:nvSpPr>
            <p:spPr bwMode="auto">
              <a:xfrm>
                <a:off x="3114" y="2586"/>
                <a:ext cx="22" cy="32"/>
              </a:xfrm>
              <a:custGeom>
                <a:avLst/>
                <a:gdLst>
                  <a:gd name="T0" fmla="*/ 14 w 22"/>
                  <a:gd name="T1" fmla="*/ 30 h 32"/>
                  <a:gd name="T2" fmla="*/ 14 w 22"/>
                  <a:gd name="T3" fmla="*/ 30 h 32"/>
                  <a:gd name="T4" fmla="*/ 12 w 22"/>
                  <a:gd name="T5" fmla="*/ 30 h 32"/>
                  <a:gd name="T6" fmla="*/ 8 w 22"/>
                  <a:gd name="T7" fmla="*/ 28 h 32"/>
                  <a:gd name="T8" fmla="*/ 4 w 22"/>
                  <a:gd name="T9" fmla="*/ 22 h 32"/>
                  <a:gd name="T10" fmla="*/ 2 w 22"/>
                  <a:gd name="T11" fmla="*/ 12 h 32"/>
                  <a:gd name="T12" fmla="*/ 2 w 22"/>
                  <a:gd name="T13" fmla="*/ 12 h 32"/>
                  <a:gd name="T14" fmla="*/ 0 w 22"/>
                  <a:gd name="T15" fmla="*/ 8 h 32"/>
                  <a:gd name="T16" fmla="*/ 0 w 22"/>
                  <a:gd name="T17" fmla="*/ 2 h 32"/>
                  <a:gd name="T18" fmla="*/ 0 w 22"/>
                  <a:gd name="T19" fmla="*/ 2 h 32"/>
                  <a:gd name="T20" fmla="*/ 4 w 22"/>
                  <a:gd name="T21" fmla="*/ 0 h 32"/>
                  <a:gd name="T22" fmla="*/ 6 w 22"/>
                  <a:gd name="T23" fmla="*/ 4 h 32"/>
                  <a:gd name="T24" fmla="*/ 6 w 22"/>
                  <a:gd name="T25" fmla="*/ 4 h 32"/>
                  <a:gd name="T26" fmla="*/ 8 w 22"/>
                  <a:gd name="T27" fmla="*/ 12 h 32"/>
                  <a:gd name="T28" fmla="*/ 8 w 22"/>
                  <a:gd name="T29" fmla="*/ 12 h 32"/>
                  <a:gd name="T30" fmla="*/ 10 w 22"/>
                  <a:gd name="T31" fmla="*/ 18 h 32"/>
                  <a:gd name="T32" fmla="*/ 12 w 22"/>
                  <a:gd name="T33" fmla="*/ 16 h 32"/>
                  <a:gd name="T34" fmla="*/ 12 w 22"/>
                  <a:gd name="T35" fmla="*/ 10 h 32"/>
                  <a:gd name="T36" fmla="*/ 12 w 22"/>
                  <a:gd name="T37" fmla="*/ 10 h 32"/>
                  <a:gd name="T38" fmla="*/ 14 w 22"/>
                  <a:gd name="T39" fmla="*/ 4 h 32"/>
                  <a:gd name="T40" fmla="*/ 16 w 22"/>
                  <a:gd name="T41" fmla="*/ 2 h 32"/>
                  <a:gd name="T42" fmla="*/ 18 w 22"/>
                  <a:gd name="T43" fmla="*/ 2 h 32"/>
                  <a:gd name="T44" fmla="*/ 18 w 22"/>
                  <a:gd name="T45" fmla="*/ 2 h 32"/>
                  <a:gd name="T46" fmla="*/ 22 w 22"/>
                  <a:gd name="T47" fmla="*/ 10 h 32"/>
                  <a:gd name="T48" fmla="*/ 22 w 22"/>
                  <a:gd name="T49" fmla="*/ 16 h 32"/>
                  <a:gd name="T50" fmla="*/ 22 w 22"/>
                  <a:gd name="T51" fmla="*/ 20 h 32"/>
                  <a:gd name="T52" fmla="*/ 22 w 22"/>
                  <a:gd name="T53" fmla="*/ 20 h 32"/>
                  <a:gd name="T54" fmla="*/ 20 w 22"/>
                  <a:gd name="T55" fmla="*/ 30 h 32"/>
                  <a:gd name="T56" fmla="*/ 18 w 22"/>
                  <a:gd name="T57" fmla="*/ 32 h 32"/>
                  <a:gd name="T58" fmla="*/ 14 w 22"/>
                  <a:gd name="T59" fmla="*/ 30 h 32"/>
                  <a:gd name="T60" fmla="*/ 14 w 22"/>
                  <a:gd name="T6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2">
                    <a:moveTo>
                      <a:pt x="14" y="30"/>
                    </a:moveTo>
                    <a:lnTo>
                      <a:pt x="14" y="30"/>
                    </a:lnTo>
                    <a:lnTo>
                      <a:pt x="12" y="30"/>
                    </a:lnTo>
                    <a:lnTo>
                      <a:pt x="8" y="28"/>
                    </a:lnTo>
                    <a:lnTo>
                      <a:pt x="4" y="22"/>
                    </a:lnTo>
                    <a:lnTo>
                      <a:pt x="2" y="12"/>
                    </a:lnTo>
                    <a:lnTo>
                      <a:pt x="2" y="12"/>
                    </a:lnTo>
                    <a:lnTo>
                      <a:pt x="0" y="8"/>
                    </a:lnTo>
                    <a:lnTo>
                      <a:pt x="0" y="2"/>
                    </a:lnTo>
                    <a:lnTo>
                      <a:pt x="0" y="2"/>
                    </a:lnTo>
                    <a:lnTo>
                      <a:pt x="4" y="0"/>
                    </a:lnTo>
                    <a:lnTo>
                      <a:pt x="6" y="4"/>
                    </a:lnTo>
                    <a:lnTo>
                      <a:pt x="6" y="4"/>
                    </a:lnTo>
                    <a:lnTo>
                      <a:pt x="8" y="12"/>
                    </a:lnTo>
                    <a:lnTo>
                      <a:pt x="8" y="12"/>
                    </a:lnTo>
                    <a:lnTo>
                      <a:pt x="10" y="18"/>
                    </a:lnTo>
                    <a:lnTo>
                      <a:pt x="12" y="16"/>
                    </a:lnTo>
                    <a:lnTo>
                      <a:pt x="12" y="10"/>
                    </a:lnTo>
                    <a:lnTo>
                      <a:pt x="12" y="10"/>
                    </a:lnTo>
                    <a:lnTo>
                      <a:pt x="14" y="4"/>
                    </a:lnTo>
                    <a:lnTo>
                      <a:pt x="16" y="2"/>
                    </a:lnTo>
                    <a:lnTo>
                      <a:pt x="18" y="2"/>
                    </a:lnTo>
                    <a:lnTo>
                      <a:pt x="18" y="2"/>
                    </a:lnTo>
                    <a:lnTo>
                      <a:pt x="22" y="10"/>
                    </a:lnTo>
                    <a:lnTo>
                      <a:pt x="22" y="16"/>
                    </a:lnTo>
                    <a:lnTo>
                      <a:pt x="22" y="20"/>
                    </a:lnTo>
                    <a:lnTo>
                      <a:pt x="22" y="20"/>
                    </a:lnTo>
                    <a:lnTo>
                      <a:pt x="20" y="30"/>
                    </a:lnTo>
                    <a:lnTo>
                      <a:pt x="18" y="32"/>
                    </a:lnTo>
                    <a:lnTo>
                      <a:pt x="14" y="30"/>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1" name="Freeform 1357">
                <a:extLst>
                  <a:ext uri="{FF2B5EF4-FFF2-40B4-BE49-F238E27FC236}">
                    <a16:creationId xmlns:a16="http://schemas.microsoft.com/office/drawing/2014/main" id="{1F5CCEA8-F848-5CE2-FD49-84EFDFC3C403}"/>
                  </a:ext>
                </a:extLst>
              </p:cNvPr>
              <p:cNvSpPr>
                <a:spLocks/>
              </p:cNvSpPr>
              <p:nvPr/>
            </p:nvSpPr>
            <p:spPr bwMode="auto">
              <a:xfrm>
                <a:off x="4498" y="2594"/>
                <a:ext cx="24" cy="28"/>
              </a:xfrm>
              <a:custGeom>
                <a:avLst/>
                <a:gdLst>
                  <a:gd name="T0" fmla="*/ 24 w 24"/>
                  <a:gd name="T1" fmla="*/ 12 h 28"/>
                  <a:gd name="T2" fmla="*/ 24 w 24"/>
                  <a:gd name="T3" fmla="*/ 12 h 28"/>
                  <a:gd name="T4" fmla="*/ 24 w 24"/>
                  <a:gd name="T5" fmla="*/ 18 h 28"/>
                  <a:gd name="T6" fmla="*/ 22 w 24"/>
                  <a:gd name="T7" fmla="*/ 22 h 28"/>
                  <a:gd name="T8" fmla="*/ 16 w 24"/>
                  <a:gd name="T9" fmla="*/ 26 h 28"/>
                  <a:gd name="T10" fmla="*/ 16 w 24"/>
                  <a:gd name="T11" fmla="*/ 26 h 28"/>
                  <a:gd name="T12" fmla="*/ 14 w 24"/>
                  <a:gd name="T13" fmla="*/ 28 h 28"/>
                  <a:gd name="T14" fmla="*/ 12 w 24"/>
                  <a:gd name="T15" fmla="*/ 26 h 28"/>
                  <a:gd name="T16" fmla="*/ 8 w 24"/>
                  <a:gd name="T17" fmla="*/ 22 h 28"/>
                  <a:gd name="T18" fmla="*/ 4 w 24"/>
                  <a:gd name="T19" fmla="*/ 16 h 28"/>
                  <a:gd name="T20" fmla="*/ 2 w 24"/>
                  <a:gd name="T21" fmla="*/ 10 h 28"/>
                  <a:gd name="T22" fmla="*/ 2 w 24"/>
                  <a:gd name="T23" fmla="*/ 10 h 28"/>
                  <a:gd name="T24" fmla="*/ 0 w 24"/>
                  <a:gd name="T25" fmla="*/ 6 h 28"/>
                  <a:gd name="T26" fmla="*/ 0 w 24"/>
                  <a:gd name="T27" fmla="*/ 4 h 28"/>
                  <a:gd name="T28" fmla="*/ 0 w 24"/>
                  <a:gd name="T29" fmla="*/ 4 h 28"/>
                  <a:gd name="T30" fmla="*/ 2 w 24"/>
                  <a:gd name="T31" fmla="*/ 0 h 28"/>
                  <a:gd name="T32" fmla="*/ 4 w 24"/>
                  <a:gd name="T33" fmla="*/ 0 h 28"/>
                  <a:gd name="T34" fmla="*/ 4 w 24"/>
                  <a:gd name="T35" fmla="*/ 0 h 28"/>
                  <a:gd name="T36" fmla="*/ 4 w 24"/>
                  <a:gd name="T37" fmla="*/ 0 h 28"/>
                  <a:gd name="T38" fmla="*/ 8 w 24"/>
                  <a:gd name="T39" fmla="*/ 6 h 28"/>
                  <a:gd name="T40" fmla="*/ 10 w 24"/>
                  <a:gd name="T41" fmla="*/ 6 h 28"/>
                  <a:gd name="T42" fmla="*/ 18 w 24"/>
                  <a:gd name="T43" fmla="*/ 4 h 28"/>
                  <a:gd name="T44" fmla="*/ 18 w 24"/>
                  <a:gd name="T45" fmla="*/ 4 h 28"/>
                  <a:gd name="T46" fmla="*/ 20 w 24"/>
                  <a:gd name="T47" fmla="*/ 4 h 28"/>
                  <a:gd name="T48" fmla="*/ 22 w 24"/>
                  <a:gd name="T49" fmla="*/ 6 h 28"/>
                  <a:gd name="T50" fmla="*/ 24 w 24"/>
                  <a:gd name="T51" fmla="*/ 12 h 28"/>
                  <a:gd name="T52" fmla="*/ 24 w 24"/>
                  <a:gd name="T5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8">
                    <a:moveTo>
                      <a:pt x="24" y="12"/>
                    </a:moveTo>
                    <a:lnTo>
                      <a:pt x="24" y="12"/>
                    </a:lnTo>
                    <a:lnTo>
                      <a:pt x="24" y="18"/>
                    </a:lnTo>
                    <a:lnTo>
                      <a:pt x="22" y="22"/>
                    </a:lnTo>
                    <a:lnTo>
                      <a:pt x="16" y="26"/>
                    </a:lnTo>
                    <a:lnTo>
                      <a:pt x="16" y="26"/>
                    </a:lnTo>
                    <a:lnTo>
                      <a:pt x="14" y="28"/>
                    </a:lnTo>
                    <a:lnTo>
                      <a:pt x="12" y="26"/>
                    </a:lnTo>
                    <a:lnTo>
                      <a:pt x="8" y="22"/>
                    </a:lnTo>
                    <a:lnTo>
                      <a:pt x="4" y="16"/>
                    </a:lnTo>
                    <a:lnTo>
                      <a:pt x="2" y="10"/>
                    </a:lnTo>
                    <a:lnTo>
                      <a:pt x="2" y="10"/>
                    </a:lnTo>
                    <a:lnTo>
                      <a:pt x="0" y="6"/>
                    </a:lnTo>
                    <a:lnTo>
                      <a:pt x="0" y="4"/>
                    </a:lnTo>
                    <a:lnTo>
                      <a:pt x="0" y="4"/>
                    </a:lnTo>
                    <a:lnTo>
                      <a:pt x="2" y="0"/>
                    </a:lnTo>
                    <a:lnTo>
                      <a:pt x="4" y="0"/>
                    </a:lnTo>
                    <a:lnTo>
                      <a:pt x="4" y="0"/>
                    </a:lnTo>
                    <a:lnTo>
                      <a:pt x="4" y="0"/>
                    </a:lnTo>
                    <a:lnTo>
                      <a:pt x="8" y="6"/>
                    </a:lnTo>
                    <a:lnTo>
                      <a:pt x="10" y="6"/>
                    </a:lnTo>
                    <a:lnTo>
                      <a:pt x="18" y="4"/>
                    </a:lnTo>
                    <a:lnTo>
                      <a:pt x="18" y="4"/>
                    </a:lnTo>
                    <a:lnTo>
                      <a:pt x="20" y="4"/>
                    </a:lnTo>
                    <a:lnTo>
                      <a:pt x="22" y="6"/>
                    </a:lnTo>
                    <a:lnTo>
                      <a:pt x="24" y="12"/>
                    </a:lnTo>
                    <a:lnTo>
                      <a:pt x="2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2" name="Freeform 1358">
                <a:extLst>
                  <a:ext uri="{FF2B5EF4-FFF2-40B4-BE49-F238E27FC236}">
                    <a16:creationId xmlns:a16="http://schemas.microsoft.com/office/drawing/2014/main" id="{CA08B4B4-A5AB-93F7-D498-A480B02D8753}"/>
                  </a:ext>
                </a:extLst>
              </p:cNvPr>
              <p:cNvSpPr>
                <a:spLocks/>
              </p:cNvSpPr>
              <p:nvPr/>
            </p:nvSpPr>
            <p:spPr bwMode="auto">
              <a:xfrm>
                <a:off x="4172" y="2592"/>
                <a:ext cx="22" cy="30"/>
              </a:xfrm>
              <a:custGeom>
                <a:avLst/>
                <a:gdLst>
                  <a:gd name="T0" fmla="*/ 22 w 22"/>
                  <a:gd name="T1" fmla="*/ 20 h 30"/>
                  <a:gd name="T2" fmla="*/ 22 w 22"/>
                  <a:gd name="T3" fmla="*/ 20 h 30"/>
                  <a:gd name="T4" fmla="*/ 20 w 22"/>
                  <a:gd name="T5" fmla="*/ 24 h 30"/>
                  <a:gd name="T6" fmla="*/ 18 w 22"/>
                  <a:gd name="T7" fmla="*/ 28 h 30"/>
                  <a:gd name="T8" fmla="*/ 16 w 22"/>
                  <a:gd name="T9" fmla="*/ 30 h 30"/>
                  <a:gd name="T10" fmla="*/ 14 w 22"/>
                  <a:gd name="T11" fmla="*/ 30 h 30"/>
                  <a:gd name="T12" fmla="*/ 14 w 22"/>
                  <a:gd name="T13" fmla="*/ 30 h 30"/>
                  <a:gd name="T14" fmla="*/ 8 w 22"/>
                  <a:gd name="T15" fmla="*/ 24 h 30"/>
                  <a:gd name="T16" fmla="*/ 2 w 22"/>
                  <a:gd name="T17" fmla="*/ 16 h 30"/>
                  <a:gd name="T18" fmla="*/ 2 w 22"/>
                  <a:gd name="T19" fmla="*/ 16 h 30"/>
                  <a:gd name="T20" fmla="*/ 0 w 22"/>
                  <a:gd name="T21" fmla="*/ 12 h 30"/>
                  <a:gd name="T22" fmla="*/ 0 w 22"/>
                  <a:gd name="T23" fmla="*/ 6 h 30"/>
                  <a:gd name="T24" fmla="*/ 0 w 22"/>
                  <a:gd name="T25" fmla="*/ 6 h 30"/>
                  <a:gd name="T26" fmla="*/ 2 w 22"/>
                  <a:gd name="T27" fmla="*/ 0 h 30"/>
                  <a:gd name="T28" fmla="*/ 4 w 22"/>
                  <a:gd name="T29" fmla="*/ 0 h 30"/>
                  <a:gd name="T30" fmla="*/ 4 w 22"/>
                  <a:gd name="T31" fmla="*/ 4 h 30"/>
                  <a:gd name="T32" fmla="*/ 4 w 22"/>
                  <a:gd name="T33" fmla="*/ 4 h 30"/>
                  <a:gd name="T34" fmla="*/ 6 w 22"/>
                  <a:gd name="T35" fmla="*/ 8 h 30"/>
                  <a:gd name="T36" fmla="*/ 8 w 22"/>
                  <a:gd name="T37" fmla="*/ 10 h 30"/>
                  <a:gd name="T38" fmla="*/ 12 w 22"/>
                  <a:gd name="T39" fmla="*/ 8 h 30"/>
                  <a:gd name="T40" fmla="*/ 14 w 22"/>
                  <a:gd name="T41" fmla="*/ 6 h 30"/>
                  <a:gd name="T42" fmla="*/ 14 w 22"/>
                  <a:gd name="T43" fmla="*/ 6 h 30"/>
                  <a:gd name="T44" fmla="*/ 16 w 22"/>
                  <a:gd name="T45" fmla="*/ 6 h 30"/>
                  <a:gd name="T46" fmla="*/ 18 w 22"/>
                  <a:gd name="T47" fmla="*/ 10 h 30"/>
                  <a:gd name="T48" fmla="*/ 22 w 22"/>
                  <a:gd name="T49" fmla="*/ 20 h 30"/>
                  <a:gd name="T50" fmla="*/ 22 w 22"/>
                  <a:gd name="T5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0">
                    <a:moveTo>
                      <a:pt x="22" y="20"/>
                    </a:moveTo>
                    <a:lnTo>
                      <a:pt x="22" y="20"/>
                    </a:lnTo>
                    <a:lnTo>
                      <a:pt x="20" y="24"/>
                    </a:lnTo>
                    <a:lnTo>
                      <a:pt x="18" y="28"/>
                    </a:lnTo>
                    <a:lnTo>
                      <a:pt x="16" y="30"/>
                    </a:lnTo>
                    <a:lnTo>
                      <a:pt x="14" y="30"/>
                    </a:lnTo>
                    <a:lnTo>
                      <a:pt x="14" y="30"/>
                    </a:lnTo>
                    <a:lnTo>
                      <a:pt x="8" y="24"/>
                    </a:lnTo>
                    <a:lnTo>
                      <a:pt x="2" y="16"/>
                    </a:lnTo>
                    <a:lnTo>
                      <a:pt x="2" y="16"/>
                    </a:lnTo>
                    <a:lnTo>
                      <a:pt x="0" y="12"/>
                    </a:lnTo>
                    <a:lnTo>
                      <a:pt x="0" y="6"/>
                    </a:lnTo>
                    <a:lnTo>
                      <a:pt x="0" y="6"/>
                    </a:lnTo>
                    <a:lnTo>
                      <a:pt x="2" y="0"/>
                    </a:lnTo>
                    <a:lnTo>
                      <a:pt x="4" y="0"/>
                    </a:lnTo>
                    <a:lnTo>
                      <a:pt x="4" y="4"/>
                    </a:lnTo>
                    <a:lnTo>
                      <a:pt x="4" y="4"/>
                    </a:lnTo>
                    <a:lnTo>
                      <a:pt x="6" y="8"/>
                    </a:lnTo>
                    <a:lnTo>
                      <a:pt x="8" y="10"/>
                    </a:lnTo>
                    <a:lnTo>
                      <a:pt x="12" y="8"/>
                    </a:lnTo>
                    <a:lnTo>
                      <a:pt x="14" y="6"/>
                    </a:lnTo>
                    <a:lnTo>
                      <a:pt x="14" y="6"/>
                    </a:lnTo>
                    <a:lnTo>
                      <a:pt x="16" y="6"/>
                    </a:lnTo>
                    <a:lnTo>
                      <a:pt x="18" y="10"/>
                    </a:lnTo>
                    <a:lnTo>
                      <a:pt x="22" y="2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3" name="Freeform 1359">
                <a:extLst>
                  <a:ext uri="{FF2B5EF4-FFF2-40B4-BE49-F238E27FC236}">
                    <a16:creationId xmlns:a16="http://schemas.microsoft.com/office/drawing/2014/main" id="{44D65B50-B7A4-81C7-45AE-68C5114B9314}"/>
                  </a:ext>
                </a:extLst>
              </p:cNvPr>
              <p:cNvSpPr>
                <a:spLocks/>
              </p:cNvSpPr>
              <p:nvPr/>
            </p:nvSpPr>
            <p:spPr bwMode="auto">
              <a:xfrm>
                <a:off x="4048" y="2697"/>
                <a:ext cx="20" cy="38"/>
              </a:xfrm>
              <a:custGeom>
                <a:avLst/>
                <a:gdLst>
                  <a:gd name="T0" fmla="*/ 6 w 20"/>
                  <a:gd name="T1" fmla="*/ 38 h 38"/>
                  <a:gd name="T2" fmla="*/ 6 w 20"/>
                  <a:gd name="T3" fmla="*/ 38 h 38"/>
                  <a:gd name="T4" fmla="*/ 4 w 20"/>
                  <a:gd name="T5" fmla="*/ 32 h 38"/>
                  <a:gd name="T6" fmla="*/ 4 w 20"/>
                  <a:gd name="T7" fmla="*/ 28 h 38"/>
                  <a:gd name="T8" fmla="*/ 8 w 20"/>
                  <a:gd name="T9" fmla="*/ 22 h 38"/>
                  <a:gd name="T10" fmla="*/ 8 w 20"/>
                  <a:gd name="T11" fmla="*/ 22 h 38"/>
                  <a:gd name="T12" fmla="*/ 6 w 20"/>
                  <a:gd name="T13" fmla="*/ 22 h 38"/>
                  <a:gd name="T14" fmla="*/ 4 w 20"/>
                  <a:gd name="T15" fmla="*/ 22 h 38"/>
                  <a:gd name="T16" fmla="*/ 2 w 20"/>
                  <a:gd name="T17" fmla="*/ 22 h 38"/>
                  <a:gd name="T18" fmla="*/ 0 w 20"/>
                  <a:gd name="T19" fmla="*/ 18 h 38"/>
                  <a:gd name="T20" fmla="*/ 0 w 20"/>
                  <a:gd name="T21" fmla="*/ 18 h 38"/>
                  <a:gd name="T22" fmla="*/ 4 w 20"/>
                  <a:gd name="T23" fmla="*/ 16 h 38"/>
                  <a:gd name="T24" fmla="*/ 6 w 20"/>
                  <a:gd name="T25" fmla="*/ 12 h 38"/>
                  <a:gd name="T26" fmla="*/ 10 w 20"/>
                  <a:gd name="T27" fmla="*/ 0 h 38"/>
                  <a:gd name="T28" fmla="*/ 10 w 20"/>
                  <a:gd name="T29" fmla="*/ 0 h 38"/>
                  <a:gd name="T30" fmla="*/ 14 w 20"/>
                  <a:gd name="T31" fmla="*/ 4 h 38"/>
                  <a:gd name="T32" fmla="*/ 14 w 20"/>
                  <a:gd name="T33" fmla="*/ 4 h 38"/>
                  <a:gd name="T34" fmla="*/ 14 w 20"/>
                  <a:gd name="T35" fmla="*/ 10 h 38"/>
                  <a:gd name="T36" fmla="*/ 16 w 20"/>
                  <a:gd name="T37" fmla="*/ 16 h 38"/>
                  <a:gd name="T38" fmla="*/ 20 w 20"/>
                  <a:gd name="T39" fmla="*/ 26 h 38"/>
                  <a:gd name="T40" fmla="*/ 20 w 20"/>
                  <a:gd name="T41" fmla="*/ 26 h 38"/>
                  <a:gd name="T42" fmla="*/ 6 w 20"/>
                  <a:gd name="T43" fmla="*/ 38 h 38"/>
                  <a:gd name="T44" fmla="*/ 6 w 20"/>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8">
                    <a:moveTo>
                      <a:pt x="6" y="38"/>
                    </a:moveTo>
                    <a:lnTo>
                      <a:pt x="6" y="38"/>
                    </a:lnTo>
                    <a:lnTo>
                      <a:pt x="4" y="32"/>
                    </a:lnTo>
                    <a:lnTo>
                      <a:pt x="4" y="28"/>
                    </a:lnTo>
                    <a:lnTo>
                      <a:pt x="8" y="22"/>
                    </a:lnTo>
                    <a:lnTo>
                      <a:pt x="8" y="22"/>
                    </a:lnTo>
                    <a:lnTo>
                      <a:pt x="6" y="22"/>
                    </a:lnTo>
                    <a:lnTo>
                      <a:pt x="4" y="22"/>
                    </a:lnTo>
                    <a:lnTo>
                      <a:pt x="2" y="22"/>
                    </a:lnTo>
                    <a:lnTo>
                      <a:pt x="0" y="18"/>
                    </a:lnTo>
                    <a:lnTo>
                      <a:pt x="0" y="18"/>
                    </a:lnTo>
                    <a:lnTo>
                      <a:pt x="4" y="16"/>
                    </a:lnTo>
                    <a:lnTo>
                      <a:pt x="6" y="12"/>
                    </a:lnTo>
                    <a:lnTo>
                      <a:pt x="10" y="0"/>
                    </a:lnTo>
                    <a:lnTo>
                      <a:pt x="10" y="0"/>
                    </a:lnTo>
                    <a:lnTo>
                      <a:pt x="14" y="4"/>
                    </a:lnTo>
                    <a:lnTo>
                      <a:pt x="14" y="4"/>
                    </a:lnTo>
                    <a:lnTo>
                      <a:pt x="14" y="10"/>
                    </a:lnTo>
                    <a:lnTo>
                      <a:pt x="16" y="16"/>
                    </a:lnTo>
                    <a:lnTo>
                      <a:pt x="20" y="26"/>
                    </a:lnTo>
                    <a:lnTo>
                      <a:pt x="20" y="26"/>
                    </a:lnTo>
                    <a:lnTo>
                      <a:pt x="6" y="38"/>
                    </a:lnTo>
                    <a:lnTo>
                      <a:pt x="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4" name="Freeform 1360">
                <a:extLst>
                  <a:ext uri="{FF2B5EF4-FFF2-40B4-BE49-F238E27FC236}">
                    <a16:creationId xmlns:a16="http://schemas.microsoft.com/office/drawing/2014/main" id="{066AF5D6-3A22-D0E6-E9B9-F5B07C06F36D}"/>
                  </a:ext>
                </a:extLst>
              </p:cNvPr>
              <p:cNvSpPr>
                <a:spLocks/>
              </p:cNvSpPr>
              <p:nvPr/>
            </p:nvSpPr>
            <p:spPr bwMode="auto">
              <a:xfrm>
                <a:off x="5386" y="2400"/>
                <a:ext cx="20" cy="26"/>
              </a:xfrm>
              <a:custGeom>
                <a:avLst/>
                <a:gdLst>
                  <a:gd name="T0" fmla="*/ 10 w 20"/>
                  <a:gd name="T1" fmla="*/ 0 h 26"/>
                  <a:gd name="T2" fmla="*/ 10 w 20"/>
                  <a:gd name="T3" fmla="*/ 0 h 26"/>
                  <a:gd name="T4" fmla="*/ 12 w 20"/>
                  <a:gd name="T5" fmla="*/ 2 h 26"/>
                  <a:gd name="T6" fmla="*/ 14 w 20"/>
                  <a:gd name="T7" fmla="*/ 4 h 26"/>
                  <a:gd name="T8" fmla="*/ 18 w 20"/>
                  <a:gd name="T9" fmla="*/ 8 h 26"/>
                  <a:gd name="T10" fmla="*/ 18 w 20"/>
                  <a:gd name="T11" fmla="*/ 8 h 26"/>
                  <a:gd name="T12" fmla="*/ 20 w 20"/>
                  <a:gd name="T13" fmla="*/ 14 h 26"/>
                  <a:gd name="T14" fmla="*/ 20 w 20"/>
                  <a:gd name="T15" fmla="*/ 22 h 26"/>
                  <a:gd name="T16" fmla="*/ 20 w 20"/>
                  <a:gd name="T17" fmla="*/ 22 h 26"/>
                  <a:gd name="T18" fmla="*/ 20 w 20"/>
                  <a:gd name="T19" fmla="*/ 26 h 26"/>
                  <a:gd name="T20" fmla="*/ 18 w 20"/>
                  <a:gd name="T21" fmla="*/ 26 h 26"/>
                  <a:gd name="T22" fmla="*/ 16 w 20"/>
                  <a:gd name="T23" fmla="*/ 24 h 26"/>
                  <a:gd name="T24" fmla="*/ 16 w 20"/>
                  <a:gd name="T25" fmla="*/ 24 h 26"/>
                  <a:gd name="T26" fmla="*/ 8 w 20"/>
                  <a:gd name="T27" fmla="*/ 22 h 26"/>
                  <a:gd name="T28" fmla="*/ 0 w 20"/>
                  <a:gd name="T29" fmla="*/ 18 h 26"/>
                  <a:gd name="T30" fmla="*/ 0 w 20"/>
                  <a:gd name="T31" fmla="*/ 18 h 26"/>
                  <a:gd name="T32" fmla="*/ 2 w 20"/>
                  <a:gd name="T33" fmla="*/ 14 h 26"/>
                  <a:gd name="T34" fmla="*/ 4 w 20"/>
                  <a:gd name="T35" fmla="*/ 8 h 26"/>
                  <a:gd name="T36" fmla="*/ 6 w 20"/>
                  <a:gd name="T37" fmla="*/ 2 h 26"/>
                  <a:gd name="T38" fmla="*/ 8 w 20"/>
                  <a:gd name="T39" fmla="*/ 0 h 26"/>
                  <a:gd name="T40" fmla="*/ 8 w 20"/>
                  <a:gd name="T41" fmla="*/ 0 h 26"/>
                  <a:gd name="T42" fmla="*/ 10 w 20"/>
                  <a:gd name="T43" fmla="*/ 0 h 26"/>
                  <a:gd name="T44" fmla="*/ 10 w 20"/>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6">
                    <a:moveTo>
                      <a:pt x="10" y="0"/>
                    </a:moveTo>
                    <a:lnTo>
                      <a:pt x="10" y="0"/>
                    </a:lnTo>
                    <a:lnTo>
                      <a:pt x="12" y="2"/>
                    </a:lnTo>
                    <a:lnTo>
                      <a:pt x="14" y="4"/>
                    </a:lnTo>
                    <a:lnTo>
                      <a:pt x="18" y="8"/>
                    </a:lnTo>
                    <a:lnTo>
                      <a:pt x="18" y="8"/>
                    </a:lnTo>
                    <a:lnTo>
                      <a:pt x="20" y="14"/>
                    </a:lnTo>
                    <a:lnTo>
                      <a:pt x="20" y="22"/>
                    </a:lnTo>
                    <a:lnTo>
                      <a:pt x="20" y="22"/>
                    </a:lnTo>
                    <a:lnTo>
                      <a:pt x="20" y="26"/>
                    </a:lnTo>
                    <a:lnTo>
                      <a:pt x="18" y="26"/>
                    </a:lnTo>
                    <a:lnTo>
                      <a:pt x="16" y="24"/>
                    </a:lnTo>
                    <a:lnTo>
                      <a:pt x="16" y="24"/>
                    </a:lnTo>
                    <a:lnTo>
                      <a:pt x="8" y="22"/>
                    </a:lnTo>
                    <a:lnTo>
                      <a:pt x="0" y="18"/>
                    </a:lnTo>
                    <a:lnTo>
                      <a:pt x="0" y="18"/>
                    </a:lnTo>
                    <a:lnTo>
                      <a:pt x="2" y="14"/>
                    </a:lnTo>
                    <a:lnTo>
                      <a:pt x="4" y="8"/>
                    </a:lnTo>
                    <a:lnTo>
                      <a:pt x="6" y="2"/>
                    </a:lnTo>
                    <a:lnTo>
                      <a:pt x="8" y="0"/>
                    </a:lnTo>
                    <a:lnTo>
                      <a:pt x="8"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5" name="Freeform 1361">
                <a:extLst>
                  <a:ext uri="{FF2B5EF4-FFF2-40B4-BE49-F238E27FC236}">
                    <a16:creationId xmlns:a16="http://schemas.microsoft.com/office/drawing/2014/main" id="{3E1D4403-28EA-1FFF-A72C-C27C661D47F4}"/>
                  </a:ext>
                </a:extLst>
              </p:cNvPr>
              <p:cNvSpPr>
                <a:spLocks/>
              </p:cNvSpPr>
              <p:nvPr/>
            </p:nvSpPr>
            <p:spPr bwMode="auto">
              <a:xfrm>
                <a:off x="3846" y="2594"/>
                <a:ext cx="20" cy="30"/>
              </a:xfrm>
              <a:custGeom>
                <a:avLst/>
                <a:gdLst>
                  <a:gd name="T0" fmla="*/ 14 w 20"/>
                  <a:gd name="T1" fmla="*/ 30 h 30"/>
                  <a:gd name="T2" fmla="*/ 14 w 20"/>
                  <a:gd name="T3" fmla="*/ 30 h 30"/>
                  <a:gd name="T4" fmla="*/ 6 w 20"/>
                  <a:gd name="T5" fmla="*/ 22 h 30"/>
                  <a:gd name="T6" fmla="*/ 2 w 20"/>
                  <a:gd name="T7" fmla="*/ 18 h 30"/>
                  <a:gd name="T8" fmla="*/ 0 w 20"/>
                  <a:gd name="T9" fmla="*/ 10 h 30"/>
                  <a:gd name="T10" fmla="*/ 0 w 20"/>
                  <a:gd name="T11" fmla="*/ 10 h 30"/>
                  <a:gd name="T12" fmla="*/ 0 w 20"/>
                  <a:gd name="T13" fmla="*/ 6 h 30"/>
                  <a:gd name="T14" fmla="*/ 0 w 20"/>
                  <a:gd name="T15" fmla="*/ 2 h 30"/>
                  <a:gd name="T16" fmla="*/ 0 w 20"/>
                  <a:gd name="T17" fmla="*/ 2 h 30"/>
                  <a:gd name="T18" fmla="*/ 2 w 20"/>
                  <a:gd name="T19" fmla="*/ 0 h 30"/>
                  <a:gd name="T20" fmla="*/ 2 w 20"/>
                  <a:gd name="T21" fmla="*/ 2 h 30"/>
                  <a:gd name="T22" fmla="*/ 2 w 20"/>
                  <a:gd name="T23" fmla="*/ 2 h 30"/>
                  <a:gd name="T24" fmla="*/ 8 w 20"/>
                  <a:gd name="T25" fmla="*/ 8 h 30"/>
                  <a:gd name="T26" fmla="*/ 10 w 20"/>
                  <a:gd name="T27" fmla="*/ 8 h 30"/>
                  <a:gd name="T28" fmla="*/ 14 w 20"/>
                  <a:gd name="T29" fmla="*/ 6 h 30"/>
                  <a:gd name="T30" fmla="*/ 14 w 20"/>
                  <a:gd name="T31" fmla="*/ 6 h 30"/>
                  <a:gd name="T32" fmla="*/ 16 w 20"/>
                  <a:gd name="T33" fmla="*/ 6 h 30"/>
                  <a:gd name="T34" fmla="*/ 18 w 20"/>
                  <a:gd name="T35" fmla="*/ 6 h 30"/>
                  <a:gd name="T36" fmla="*/ 20 w 20"/>
                  <a:gd name="T37" fmla="*/ 10 h 30"/>
                  <a:gd name="T38" fmla="*/ 20 w 20"/>
                  <a:gd name="T39" fmla="*/ 16 h 30"/>
                  <a:gd name="T40" fmla="*/ 20 w 20"/>
                  <a:gd name="T41" fmla="*/ 16 h 30"/>
                  <a:gd name="T42" fmla="*/ 20 w 20"/>
                  <a:gd name="T43" fmla="*/ 22 h 30"/>
                  <a:gd name="T44" fmla="*/ 18 w 20"/>
                  <a:gd name="T45" fmla="*/ 24 h 30"/>
                  <a:gd name="T46" fmla="*/ 14 w 20"/>
                  <a:gd name="T47" fmla="*/ 30 h 30"/>
                  <a:gd name="T48" fmla="*/ 14 w 20"/>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30">
                    <a:moveTo>
                      <a:pt x="14" y="30"/>
                    </a:moveTo>
                    <a:lnTo>
                      <a:pt x="14" y="30"/>
                    </a:lnTo>
                    <a:lnTo>
                      <a:pt x="6" y="22"/>
                    </a:lnTo>
                    <a:lnTo>
                      <a:pt x="2" y="18"/>
                    </a:lnTo>
                    <a:lnTo>
                      <a:pt x="0" y="10"/>
                    </a:lnTo>
                    <a:lnTo>
                      <a:pt x="0" y="10"/>
                    </a:lnTo>
                    <a:lnTo>
                      <a:pt x="0" y="6"/>
                    </a:lnTo>
                    <a:lnTo>
                      <a:pt x="0" y="2"/>
                    </a:lnTo>
                    <a:lnTo>
                      <a:pt x="0" y="2"/>
                    </a:lnTo>
                    <a:lnTo>
                      <a:pt x="2" y="0"/>
                    </a:lnTo>
                    <a:lnTo>
                      <a:pt x="2" y="2"/>
                    </a:lnTo>
                    <a:lnTo>
                      <a:pt x="2" y="2"/>
                    </a:lnTo>
                    <a:lnTo>
                      <a:pt x="8" y="8"/>
                    </a:lnTo>
                    <a:lnTo>
                      <a:pt x="10" y="8"/>
                    </a:lnTo>
                    <a:lnTo>
                      <a:pt x="14" y="6"/>
                    </a:lnTo>
                    <a:lnTo>
                      <a:pt x="14" y="6"/>
                    </a:lnTo>
                    <a:lnTo>
                      <a:pt x="16" y="6"/>
                    </a:lnTo>
                    <a:lnTo>
                      <a:pt x="18" y="6"/>
                    </a:lnTo>
                    <a:lnTo>
                      <a:pt x="20" y="10"/>
                    </a:lnTo>
                    <a:lnTo>
                      <a:pt x="20" y="16"/>
                    </a:lnTo>
                    <a:lnTo>
                      <a:pt x="20" y="16"/>
                    </a:lnTo>
                    <a:lnTo>
                      <a:pt x="20" y="22"/>
                    </a:lnTo>
                    <a:lnTo>
                      <a:pt x="18" y="24"/>
                    </a:lnTo>
                    <a:lnTo>
                      <a:pt x="14" y="30"/>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6" name="Freeform 1362">
                <a:extLst>
                  <a:ext uri="{FF2B5EF4-FFF2-40B4-BE49-F238E27FC236}">
                    <a16:creationId xmlns:a16="http://schemas.microsoft.com/office/drawing/2014/main" id="{8EC4F788-9AC7-5931-2407-DBE1F51E3DA2}"/>
                  </a:ext>
                </a:extLst>
              </p:cNvPr>
              <p:cNvSpPr>
                <a:spLocks/>
              </p:cNvSpPr>
              <p:nvPr/>
            </p:nvSpPr>
            <p:spPr bwMode="auto">
              <a:xfrm>
                <a:off x="3394" y="2699"/>
                <a:ext cx="20" cy="36"/>
              </a:xfrm>
              <a:custGeom>
                <a:avLst/>
                <a:gdLst>
                  <a:gd name="T0" fmla="*/ 4 w 20"/>
                  <a:gd name="T1" fmla="*/ 32 h 36"/>
                  <a:gd name="T2" fmla="*/ 4 w 20"/>
                  <a:gd name="T3" fmla="*/ 32 h 36"/>
                  <a:gd name="T4" fmla="*/ 4 w 20"/>
                  <a:gd name="T5" fmla="*/ 26 h 36"/>
                  <a:gd name="T6" fmla="*/ 6 w 20"/>
                  <a:gd name="T7" fmla="*/ 26 h 36"/>
                  <a:gd name="T8" fmla="*/ 8 w 20"/>
                  <a:gd name="T9" fmla="*/ 26 h 36"/>
                  <a:gd name="T10" fmla="*/ 10 w 20"/>
                  <a:gd name="T11" fmla="*/ 24 h 36"/>
                  <a:gd name="T12" fmla="*/ 10 w 20"/>
                  <a:gd name="T13" fmla="*/ 24 h 36"/>
                  <a:gd name="T14" fmla="*/ 8 w 20"/>
                  <a:gd name="T15" fmla="*/ 22 h 36"/>
                  <a:gd name="T16" fmla="*/ 4 w 20"/>
                  <a:gd name="T17" fmla="*/ 20 h 36"/>
                  <a:gd name="T18" fmla="*/ 2 w 20"/>
                  <a:gd name="T19" fmla="*/ 18 h 36"/>
                  <a:gd name="T20" fmla="*/ 0 w 20"/>
                  <a:gd name="T21" fmla="*/ 10 h 36"/>
                  <a:gd name="T22" fmla="*/ 0 w 20"/>
                  <a:gd name="T23" fmla="*/ 10 h 36"/>
                  <a:gd name="T24" fmla="*/ 2 w 20"/>
                  <a:gd name="T25" fmla="*/ 10 h 36"/>
                  <a:gd name="T26" fmla="*/ 2 w 20"/>
                  <a:gd name="T27" fmla="*/ 10 h 36"/>
                  <a:gd name="T28" fmla="*/ 4 w 20"/>
                  <a:gd name="T29" fmla="*/ 12 h 36"/>
                  <a:gd name="T30" fmla="*/ 4 w 20"/>
                  <a:gd name="T31" fmla="*/ 10 h 36"/>
                  <a:gd name="T32" fmla="*/ 8 w 20"/>
                  <a:gd name="T33" fmla="*/ 6 h 36"/>
                  <a:gd name="T34" fmla="*/ 8 w 20"/>
                  <a:gd name="T35" fmla="*/ 6 h 36"/>
                  <a:gd name="T36" fmla="*/ 10 w 20"/>
                  <a:gd name="T37" fmla="*/ 2 h 36"/>
                  <a:gd name="T38" fmla="*/ 12 w 20"/>
                  <a:gd name="T39" fmla="*/ 0 h 36"/>
                  <a:gd name="T40" fmla="*/ 14 w 20"/>
                  <a:gd name="T41" fmla="*/ 2 h 36"/>
                  <a:gd name="T42" fmla="*/ 14 w 20"/>
                  <a:gd name="T43" fmla="*/ 2 h 36"/>
                  <a:gd name="T44" fmla="*/ 14 w 20"/>
                  <a:gd name="T45" fmla="*/ 6 h 36"/>
                  <a:gd name="T46" fmla="*/ 16 w 20"/>
                  <a:gd name="T47" fmla="*/ 10 h 36"/>
                  <a:gd name="T48" fmla="*/ 18 w 20"/>
                  <a:gd name="T49" fmla="*/ 16 h 36"/>
                  <a:gd name="T50" fmla="*/ 20 w 20"/>
                  <a:gd name="T51" fmla="*/ 18 h 36"/>
                  <a:gd name="T52" fmla="*/ 20 w 20"/>
                  <a:gd name="T53" fmla="*/ 18 h 36"/>
                  <a:gd name="T54" fmla="*/ 20 w 20"/>
                  <a:gd name="T55" fmla="*/ 26 h 36"/>
                  <a:gd name="T56" fmla="*/ 20 w 20"/>
                  <a:gd name="T57" fmla="*/ 26 h 36"/>
                  <a:gd name="T58" fmla="*/ 18 w 20"/>
                  <a:gd name="T59" fmla="*/ 26 h 36"/>
                  <a:gd name="T60" fmla="*/ 16 w 20"/>
                  <a:gd name="T61" fmla="*/ 28 h 36"/>
                  <a:gd name="T62" fmla="*/ 12 w 20"/>
                  <a:gd name="T63" fmla="*/ 32 h 36"/>
                  <a:gd name="T64" fmla="*/ 8 w 20"/>
                  <a:gd name="T65" fmla="*/ 36 h 36"/>
                  <a:gd name="T66" fmla="*/ 6 w 20"/>
                  <a:gd name="T67" fmla="*/ 36 h 36"/>
                  <a:gd name="T68" fmla="*/ 4 w 20"/>
                  <a:gd name="T69" fmla="*/ 32 h 36"/>
                  <a:gd name="T70" fmla="*/ 4 w 20"/>
                  <a:gd name="T7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6">
                    <a:moveTo>
                      <a:pt x="4" y="32"/>
                    </a:moveTo>
                    <a:lnTo>
                      <a:pt x="4" y="32"/>
                    </a:lnTo>
                    <a:lnTo>
                      <a:pt x="4" y="26"/>
                    </a:lnTo>
                    <a:lnTo>
                      <a:pt x="6" y="26"/>
                    </a:lnTo>
                    <a:lnTo>
                      <a:pt x="8" y="26"/>
                    </a:lnTo>
                    <a:lnTo>
                      <a:pt x="10" y="24"/>
                    </a:lnTo>
                    <a:lnTo>
                      <a:pt x="10" y="24"/>
                    </a:lnTo>
                    <a:lnTo>
                      <a:pt x="8" y="22"/>
                    </a:lnTo>
                    <a:lnTo>
                      <a:pt x="4" y="20"/>
                    </a:lnTo>
                    <a:lnTo>
                      <a:pt x="2" y="18"/>
                    </a:lnTo>
                    <a:lnTo>
                      <a:pt x="0" y="10"/>
                    </a:lnTo>
                    <a:lnTo>
                      <a:pt x="0" y="10"/>
                    </a:lnTo>
                    <a:lnTo>
                      <a:pt x="2" y="10"/>
                    </a:lnTo>
                    <a:lnTo>
                      <a:pt x="2" y="10"/>
                    </a:lnTo>
                    <a:lnTo>
                      <a:pt x="4" y="12"/>
                    </a:lnTo>
                    <a:lnTo>
                      <a:pt x="4" y="10"/>
                    </a:lnTo>
                    <a:lnTo>
                      <a:pt x="8" y="6"/>
                    </a:lnTo>
                    <a:lnTo>
                      <a:pt x="8" y="6"/>
                    </a:lnTo>
                    <a:lnTo>
                      <a:pt x="10" y="2"/>
                    </a:lnTo>
                    <a:lnTo>
                      <a:pt x="12" y="0"/>
                    </a:lnTo>
                    <a:lnTo>
                      <a:pt x="14" y="2"/>
                    </a:lnTo>
                    <a:lnTo>
                      <a:pt x="14" y="2"/>
                    </a:lnTo>
                    <a:lnTo>
                      <a:pt x="14" y="6"/>
                    </a:lnTo>
                    <a:lnTo>
                      <a:pt x="16" y="10"/>
                    </a:lnTo>
                    <a:lnTo>
                      <a:pt x="18" y="16"/>
                    </a:lnTo>
                    <a:lnTo>
                      <a:pt x="20" y="18"/>
                    </a:lnTo>
                    <a:lnTo>
                      <a:pt x="20" y="18"/>
                    </a:lnTo>
                    <a:lnTo>
                      <a:pt x="20" y="26"/>
                    </a:lnTo>
                    <a:lnTo>
                      <a:pt x="20" y="26"/>
                    </a:lnTo>
                    <a:lnTo>
                      <a:pt x="18" y="26"/>
                    </a:lnTo>
                    <a:lnTo>
                      <a:pt x="16" y="28"/>
                    </a:lnTo>
                    <a:lnTo>
                      <a:pt x="12" y="32"/>
                    </a:lnTo>
                    <a:lnTo>
                      <a:pt x="8" y="36"/>
                    </a:lnTo>
                    <a:lnTo>
                      <a:pt x="6" y="36"/>
                    </a:lnTo>
                    <a:lnTo>
                      <a:pt x="4" y="32"/>
                    </a:ln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7" name="Freeform 1363">
                <a:extLst>
                  <a:ext uri="{FF2B5EF4-FFF2-40B4-BE49-F238E27FC236}">
                    <a16:creationId xmlns:a16="http://schemas.microsoft.com/office/drawing/2014/main" id="{1F919504-6799-A102-E886-F2D64762D3B2}"/>
                  </a:ext>
                </a:extLst>
              </p:cNvPr>
              <p:cNvSpPr>
                <a:spLocks/>
              </p:cNvSpPr>
              <p:nvPr/>
            </p:nvSpPr>
            <p:spPr bwMode="auto">
              <a:xfrm>
                <a:off x="4374" y="2697"/>
                <a:ext cx="20" cy="38"/>
              </a:xfrm>
              <a:custGeom>
                <a:avLst/>
                <a:gdLst>
                  <a:gd name="T0" fmla="*/ 14 w 20"/>
                  <a:gd name="T1" fmla="*/ 4 h 38"/>
                  <a:gd name="T2" fmla="*/ 14 w 20"/>
                  <a:gd name="T3" fmla="*/ 4 h 38"/>
                  <a:gd name="T4" fmla="*/ 14 w 20"/>
                  <a:gd name="T5" fmla="*/ 16 h 38"/>
                  <a:gd name="T6" fmla="*/ 16 w 20"/>
                  <a:gd name="T7" fmla="*/ 18 h 38"/>
                  <a:gd name="T8" fmla="*/ 18 w 20"/>
                  <a:gd name="T9" fmla="*/ 22 h 38"/>
                  <a:gd name="T10" fmla="*/ 18 w 20"/>
                  <a:gd name="T11" fmla="*/ 22 h 38"/>
                  <a:gd name="T12" fmla="*/ 20 w 20"/>
                  <a:gd name="T13" fmla="*/ 24 h 38"/>
                  <a:gd name="T14" fmla="*/ 20 w 20"/>
                  <a:gd name="T15" fmla="*/ 30 h 38"/>
                  <a:gd name="T16" fmla="*/ 20 w 20"/>
                  <a:gd name="T17" fmla="*/ 30 h 38"/>
                  <a:gd name="T18" fmla="*/ 18 w 20"/>
                  <a:gd name="T19" fmla="*/ 32 h 38"/>
                  <a:gd name="T20" fmla="*/ 16 w 20"/>
                  <a:gd name="T21" fmla="*/ 32 h 38"/>
                  <a:gd name="T22" fmla="*/ 14 w 20"/>
                  <a:gd name="T23" fmla="*/ 32 h 38"/>
                  <a:gd name="T24" fmla="*/ 12 w 20"/>
                  <a:gd name="T25" fmla="*/ 34 h 38"/>
                  <a:gd name="T26" fmla="*/ 12 w 20"/>
                  <a:gd name="T27" fmla="*/ 34 h 38"/>
                  <a:gd name="T28" fmla="*/ 10 w 20"/>
                  <a:gd name="T29" fmla="*/ 38 h 38"/>
                  <a:gd name="T30" fmla="*/ 8 w 20"/>
                  <a:gd name="T31" fmla="*/ 38 h 38"/>
                  <a:gd name="T32" fmla="*/ 8 w 20"/>
                  <a:gd name="T33" fmla="*/ 38 h 38"/>
                  <a:gd name="T34" fmla="*/ 8 w 20"/>
                  <a:gd name="T35" fmla="*/ 38 h 38"/>
                  <a:gd name="T36" fmla="*/ 6 w 20"/>
                  <a:gd name="T37" fmla="*/ 38 h 38"/>
                  <a:gd name="T38" fmla="*/ 6 w 20"/>
                  <a:gd name="T39" fmla="*/ 38 h 38"/>
                  <a:gd name="T40" fmla="*/ 4 w 20"/>
                  <a:gd name="T41" fmla="*/ 26 h 38"/>
                  <a:gd name="T42" fmla="*/ 0 w 20"/>
                  <a:gd name="T43" fmla="*/ 18 h 38"/>
                  <a:gd name="T44" fmla="*/ 0 w 20"/>
                  <a:gd name="T45" fmla="*/ 18 h 38"/>
                  <a:gd name="T46" fmla="*/ 4 w 20"/>
                  <a:gd name="T47" fmla="*/ 16 h 38"/>
                  <a:gd name="T48" fmla="*/ 6 w 20"/>
                  <a:gd name="T49" fmla="*/ 12 h 38"/>
                  <a:gd name="T50" fmla="*/ 10 w 20"/>
                  <a:gd name="T51" fmla="*/ 0 h 38"/>
                  <a:gd name="T52" fmla="*/ 10 w 20"/>
                  <a:gd name="T53" fmla="*/ 0 h 38"/>
                  <a:gd name="T54" fmla="*/ 14 w 20"/>
                  <a:gd name="T55" fmla="*/ 4 h 38"/>
                  <a:gd name="T56" fmla="*/ 14 w 20"/>
                  <a:gd name="T5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8">
                    <a:moveTo>
                      <a:pt x="14" y="4"/>
                    </a:moveTo>
                    <a:lnTo>
                      <a:pt x="14" y="4"/>
                    </a:lnTo>
                    <a:lnTo>
                      <a:pt x="14" y="16"/>
                    </a:lnTo>
                    <a:lnTo>
                      <a:pt x="16" y="18"/>
                    </a:lnTo>
                    <a:lnTo>
                      <a:pt x="18" y="22"/>
                    </a:lnTo>
                    <a:lnTo>
                      <a:pt x="18" y="22"/>
                    </a:lnTo>
                    <a:lnTo>
                      <a:pt x="20" y="24"/>
                    </a:lnTo>
                    <a:lnTo>
                      <a:pt x="20" y="30"/>
                    </a:lnTo>
                    <a:lnTo>
                      <a:pt x="20" y="30"/>
                    </a:lnTo>
                    <a:lnTo>
                      <a:pt x="18" y="32"/>
                    </a:lnTo>
                    <a:lnTo>
                      <a:pt x="16" y="32"/>
                    </a:lnTo>
                    <a:lnTo>
                      <a:pt x="14" y="32"/>
                    </a:lnTo>
                    <a:lnTo>
                      <a:pt x="12" y="34"/>
                    </a:lnTo>
                    <a:lnTo>
                      <a:pt x="12" y="34"/>
                    </a:lnTo>
                    <a:lnTo>
                      <a:pt x="10" y="38"/>
                    </a:lnTo>
                    <a:lnTo>
                      <a:pt x="8" y="38"/>
                    </a:lnTo>
                    <a:lnTo>
                      <a:pt x="8" y="38"/>
                    </a:lnTo>
                    <a:lnTo>
                      <a:pt x="8" y="38"/>
                    </a:lnTo>
                    <a:lnTo>
                      <a:pt x="6" y="38"/>
                    </a:lnTo>
                    <a:lnTo>
                      <a:pt x="6" y="38"/>
                    </a:lnTo>
                    <a:lnTo>
                      <a:pt x="4" y="26"/>
                    </a:lnTo>
                    <a:lnTo>
                      <a:pt x="0" y="18"/>
                    </a:lnTo>
                    <a:lnTo>
                      <a:pt x="0" y="18"/>
                    </a:lnTo>
                    <a:lnTo>
                      <a:pt x="4" y="16"/>
                    </a:lnTo>
                    <a:lnTo>
                      <a:pt x="6" y="12"/>
                    </a:lnTo>
                    <a:lnTo>
                      <a:pt x="10" y="0"/>
                    </a:lnTo>
                    <a:lnTo>
                      <a:pt x="10" y="0"/>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8" name="Freeform 1364">
                <a:extLst>
                  <a:ext uri="{FF2B5EF4-FFF2-40B4-BE49-F238E27FC236}">
                    <a16:creationId xmlns:a16="http://schemas.microsoft.com/office/drawing/2014/main" id="{6DB533DB-96D5-58A7-D949-97F736C97B2E}"/>
                  </a:ext>
                </a:extLst>
              </p:cNvPr>
              <p:cNvSpPr>
                <a:spLocks/>
              </p:cNvSpPr>
              <p:nvPr/>
            </p:nvSpPr>
            <p:spPr bwMode="auto">
              <a:xfrm>
                <a:off x="2052" y="2193"/>
                <a:ext cx="34" cy="24"/>
              </a:xfrm>
              <a:custGeom>
                <a:avLst/>
                <a:gdLst>
                  <a:gd name="T0" fmla="*/ 16 w 34"/>
                  <a:gd name="T1" fmla="*/ 22 h 24"/>
                  <a:gd name="T2" fmla="*/ 16 w 34"/>
                  <a:gd name="T3" fmla="*/ 22 h 24"/>
                  <a:gd name="T4" fmla="*/ 12 w 34"/>
                  <a:gd name="T5" fmla="*/ 18 h 24"/>
                  <a:gd name="T6" fmla="*/ 8 w 34"/>
                  <a:gd name="T7" fmla="*/ 18 h 24"/>
                  <a:gd name="T8" fmla="*/ 4 w 34"/>
                  <a:gd name="T9" fmla="*/ 18 h 24"/>
                  <a:gd name="T10" fmla="*/ 0 w 34"/>
                  <a:gd name="T11" fmla="*/ 18 h 24"/>
                  <a:gd name="T12" fmla="*/ 0 w 34"/>
                  <a:gd name="T13" fmla="*/ 18 h 24"/>
                  <a:gd name="T14" fmla="*/ 0 w 34"/>
                  <a:gd name="T15" fmla="*/ 12 h 24"/>
                  <a:gd name="T16" fmla="*/ 2 w 34"/>
                  <a:gd name="T17" fmla="*/ 10 h 24"/>
                  <a:gd name="T18" fmla="*/ 4 w 34"/>
                  <a:gd name="T19" fmla="*/ 4 h 24"/>
                  <a:gd name="T20" fmla="*/ 4 w 34"/>
                  <a:gd name="T21" fmla="*/ 4 h 24"/>
                  <a:gd name="T22" fmla="*/ 8 w 34"/>
                  <a:gd name="T23" fmla="*/ 2 h 24"/>
                  <a:gd name="T24" fmla="*/ 12 w 34"/>
                  <a:gd name="T25" fmla="*/ 0 h 24"/>
                  <a:gd name="T26" fmla="*/ 12 w 34"/>
                  <a:gd name="T27" fmla="*/ 0 h 24"/>
                  <a:gd name="T28" fmla="*/ 14 w 34"/>
                  <a:gd name="T29" fmla="*/ 0 h 24"/>
                  <a:gd name="T30" fmla="*/ 14 w 34"/>
                  <a:gd name="T31" fmla="*/ 0 h 24"/>
                  <a:gd name="T32" fmla="*/ 20 w 34"/>
                  <a:gd name="T33" fmla="*/ 0 h 24"/>
                  <a:gd name="T34" fmla="*/ 22 w 34"/>
                  <a:gd name="T35" fmla="*/ 2 h 24"/>
                  <a:gd name="T36" fmla="*/ 26 w 34"/>
                  <a:gd name="T37" fmla="*/ 4 h 24"/>
                  <a:gd name="T38" fmla="*/ 26 w 34"/>
                  <a:gd name="T39" fmla="*/ 4 h 24"/>
                  <a:gd name="T40" fmla="*/ 30 w 34"/>
                  <a:gd name="T41" fmla="*/ 10 h 24"/>
                  <a:gd name="T42" fmla="*/ 34 w 34"/>
                  <a:gd name="T43" fmla="*/ 18 h 24"/>
                  <a:gd name="T44" fmla="*/ 34 w 34"/>
                  <a:gd name="T45" fmla="*/ 18 h 24"/>
                  <a:gd name="T46" fmla="*/ 34 w 34"/>
                  <a:gd name="T47" fmla="*/ 18 h 24"/>
                  <a:gd name="T48" fmla="*/ 32 w 34"/>
                  <a:gd name="T49" fmla="*/ 24 h 24"/>
                  <a:gd name="T50" fmla="*/ 32 w 34"/>
                  <a:gd name="T51" fmla="*/ 24 h 24"/>
                  <a:gd name="T52" fmla="*/ 28 w 34"/>
                  <a:gd name="T53" fmla="*/ 20 h 24"/>
                  <a:gd name="T54" fmla="*/ 24 w 34"/>
                  <a:gd name="T55" fmla="*/ 20 h 24"/>
                  <a:gd name="T56" fmla="*/ 20 w 34"/>
                  <a:gd name="T57" fmla="*/ 22 h 24"/>
                  <a:gd name="T58" fmla="*/ 16 w 34"/>
                  <a:gd name="T59" fmla="*/ 22 h 24"/>
                  <a:gd name="T60" fmla="*/ 16 w 34"/>
                  <a:gd name="T6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24">
                    <a:moveTo>
                      <a:pt x="16" y="22"/>
                    </a:moveTo>
                    <a:lnTo>
                      <a:pt x="16" y="22"/>
                    </a:lnTo>
                    <a:lnTo>
                      <a:pt x="12" y="18"/>
                    </a:lnTo>
                    <a:lnTo>
                      <a:pt x="8" y="18"/>
                    </a:lnTo>
                    <a:lnTo>
                      <a:pt x="4" y="18"/>
                    </a:lnTo>
                    <a:lnTo>
                      <a:pt x="0" y="18"/>
                    </a:lnTo>
                    <a:lnTo>
                      <a:pt x="0" y="18"/>
                    </a:lnTo>
                    <a:lnTo>
                      <a:pt x="0" y="12"/>
                    </a:lnTo>
                    <a:lnTo>
                      <a:pt x="2" y="10"/>
                    </a:lnTo>
                    <a:lnTo>
                      <a:pt x="4" y="4"/>
                    </a:lnTo>
                    <a:lnTo>
                      <a:pt x="4" y="4"/>
                    </a:lnTo>
                    <a:lnTo>
                      <a:pt x="8" y="2"/>
                    </a:lnTo>
                    <a:lnTo>
                      <a:pt x="12" y="0"/>
                    </a:lnTo>
                    <a:lnTo>
                      <a:pt x="12" y="0"/>
                    </a:lnTo>
                    <a:lnTo>
                      <a:pt x="14" y="0"/>
                    </a:lnTo>
                    <a:lnTo>
                      <a:pt x="14" y="0"/>
                    </a:lnTo>
                    <a:lnTo>
                      <a:pt x="20" y="0"/>
                    </a:lnTo>
                    <a:lnTo>
                      <a:pt x="22" y="2"/>
                    </a:lnTo>
                    <a:lnTo>
                      <a:pt x="26" y="4"/>
                    </a:lnTo>
                    <a:lnTo>
                      <a:pt x="26" y="4"/>
                    </a:lnTo>
                    <a:lnTo>
                      <a:pt x="30" y="10"/>
                    </a:lnTo>
                    <a:lnTo>
                      <a:pt x="34" y="18"/>
                    </a:lnTo>
                    <a:lnTo>
                      <a:pt x="34" y="18"/>
                    </a:lnTo>
                    <a:lnTo>
                      <a:pt x="34" y="18"/>
                    </a:lnTo>
                    <a:lnTo>
                      <a:pt x="32" y="24"/>
                    </a:lnTo>
                    <a:lnTo>
                      <a:pt x="32" y="24"/>
                    </a:lnTo>
                    <a:lnTo>
                      <a:pt x="28" y="20"/>
                    </a:lnTo>
                    <a:lnTo>
                      <a:pt x="24" y="20"/>
                    </a:lnTo>
                    <a:lnTo>
                      <a:pt x="20" y="22"/>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9" name="Freeform 1365">
                <a:extLst>
                  <a:ext uri="{FF2B5EF4-FFF2-40B4-BE49-F238E27FC236}">
                    <a16:creationId xmlns:a16="http://schemas.microsoft.com/office/drawing/2014/main" id="{732CF022-CC27-3E8B-D2BB-FF3819A3D12D}"/>
                  </a:ext>
                </a:extLst>
              </p:cNvPr>
              <p:cNvSpPr>
                <a:spLocks/>
              </p:cNvSpPr>
              <p:nvPr/>
            </p:nvSpPr>
            <p:spPr bwMode="auto">
              <a:xfrm>
                <a:off x="4700" y="2697"/>
                <a:ext cx="20" cy="38"/>
              </a:xfrm>
              <a:custGeom>
                <a:avLst/>
                <a:gdLst>
                  <a:gd name="T0" fmla="*/ 16 w 20"/>
                  <a:gd name="T1" fmla="*/ 4 h 38"/>
                  <a:gd name="T2" fmla="*/ 16 w 20"/>
                  <a:gd name="T3" fmla="*/ 4 h 38"/>
                  <a:gd name="T4" fmla="*/ 18 w 20"/>
                  <a:gd name="T5" fmla="*/ 10 h 38"/>
                  <a:gd name="T6" fmla="*/ 16 w 20"/>
                  <a:gd name="T7" fmla="*/ 16 h 38"/>
                  <a:gd name="T8" fmla="*/ 18 w 20"/>
                  <a:gd name="T9" fmla="*/ 20 h 38"/>
                  <a:gd name="T10" fmla="*/ 20 w 20"/>
                  <a:gd name="T11" fmla="*/ 24 h 38"/>
                  <a:gd name="T12" fmla="*/ 20 w 20"/>
                  <a:gd name="T13" fmla="*/ 24 h 38"/>
                  <a:gd name="T14" fmla="*/ 12 w 20"/>
                  <a:gd name="T15" fmla="*/ 30 h 38"/>
                  <a:gd name="T16" fmla="*/ 6 w 20"/>
                  <a:gd name="T17" fmla="*/ 38 h 38"/>
                  <a:gd name="T18" fmla="*/ 6 w 20"/>
                  <a:gd name="T19" fmla="*/ 38 h 38"/>
                  <a:gd name="T20" fmla="*/ 6 w 20"/>
                  <a:gd name="T21" fmla="*/ 38 h 38"/>
                  <a:gd name="T22" fmla="*/ 6 w 20"/>
                  <a:gd name="T23" fmla="*/ 34 h 38"/>
                  <a:gd name="T24" fmla="*/ 4 w 20"/>
                  <a:gd name="T25" fmla="*/ 30 h 38"/>
                  <a:gd name="T26" fmla="*/ 4 w 20"/>
                  <a:gd name="T27" fmla="*/ 22 h 38"/>
                  <a:gd name="T28" fmla="*/ 4 w 20"/>
                  <a:gd name="T29" fmla="*/ 22 h 38"/>
                  <a:gd name="T30" fmla="*/ 4 w 20"/>
                  <a:gd name="T31" fmla="*/ 22 h 38"/>
                  <a:gd name="T32" fmla="*/ 0 w 20"/>
                  <a:gd name="T33" fmla="*/ 16 h 38"/>
                  <a:gd name="T34" fmla="*/ 0 w 20"/>
                  <a:gd name="T35" fmla="*/ 16 h 38"/>
                  <a:gd name="T36" fmla="*/ 2 w 20"/>
                  <a:gd name="T37" fmla="*/ 16 h 38"/>
                  <a:gd name="T38" fmla="*/ 4 w 20"/>
                  <a:gd name="T39" fmla="*/ 16 h 38"/>
                  <a:gd name="T40" fmla="*/ 4 w 20"/>
                  <a:gd name="T41" fmla="*/ 16 h 38"/>
                  <a:gd name="T42" fmla="*/ 8 w 20"/>
                  <a:gd name="T43" fmla="*/ 18 h 38"/>
                  <a:gd name="T44" fmla="*/ 8 w 20"/>
                  <a:gd name="T45" fmla="*/ 16 h 38"/>
                  <a:gd name="T46" fmla="*/ 8 w 20"/>
                  <a:gd name="T47" fmla="*/ 8 h 38"/>
                  <a:gd name="T48" fmla="*/ 8 w 20"/>
                  <a:gd name="T49" fmla="*/ 8 h 38"/>
                  <a:gd name="T50" fmla="*/ 8 w 20"/>
                  <a:gd name="T51" fmla="*/ 2 h 38"/>
                  <a:gd name="T52" fmla="*/ 8 w 20"/>
                  <a:gd name="T53" fmla="*/ 2 h 38"/>
                  <a:gd name="T54" fmla="*/ 12 w 20"/>
                  <a:gd name="T55" fmla="*/ 0 h 38"/>
                  <a:gd name="T56" fmla="*/ 12 w 20"/>
                  <a:gd name="T57" fmla="*/ 0 h 38"/>
                  <a:gd name="T58" fmla="*/ 14 w 20"/>
                  <a:gd name="T59" fmla="*/ 4 h 38"/>
                  <a:gd name="T60" fmla="*/ 16 w 20"/>
                  <a:gd name="T61" fmla="*/ 4 h 38"/>
                  <a:gd name="T62" fmla="*/ 16 w 20"/>
                  <a:gd name="T6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38">
                    <a:moveTo>
                      <a:pt x="16" y="4"/>
                    </a:moveTo>
                    <a:lnTo>
                      <a:pt x="16" y="4"/>
                    </a:lnTo>
                    <a:lnTo>
                      <a:pt x="18" y="10"/>
                    </a:lnTo>
                    <a:lnTo>
                      <a:pt x="16" y="16"/>
                    </a:lnTo>
                    <a:lnTo>
                      <a:pt x="18" y="20"/>
                    </a:lnTo>
                    <a:lnTo>
                      <a:pt x="20" y="24"/>
                    </a:lnTo>
                    <a:lnTo>
                      <a:pt x="20" y="24"/>
                    </a:lnTo>
                    <a:lnTo>
                      <a:pt x="12" y="30"/>
                    </a:lnTo>
                    <a:lnTo>
                      <a:pt x="6" y="38"/>
                    </a:lnTo>
                    <a:lnTo>
                      <a:pt x="6" y="38"/>
                    </a:lnTo>
                    <a:lnTo>
                      <a:pt x="6" y="38"/>
                    </a:lnTo>
                    <a:lnTo>
                      <a:pt x="6" y="34"/>
                    </a:lnTo>
                    <a:lnTo>
                      <a:pt x="4" y="30"/>
                    </a:lnTo>
                    <a:lnTo>
                      <a:pt x="4" y="22"/>
                    </a:lnTo>
                    <a:lnTo>
                      <a:pt x="4" y="22"/>
                    </a:lnTo>
                    <a:lnTo>
                      <a:pt x="4" y="22"/>
                    </a:lnTo>
                    <a:lnTo>
                      <a:pt x="0" y="16"/>
                    </a:lnTo>
                    <a:lnTo>
                      <a:pt x="0" y="16"/>
                    </a:lnTo>
                    <a:lnTo>
                      <a:pt x="2" y="16"/>
                    </a:lnTo>
                    <a:lnTo>
                      <a:pt x="4" y="16"/>
                    </a:lnTo>
                    <a:lnTo>
                      <a:pt x="4" y="16"/>
                    </a:lnTo>
                    <a:lnTo>
                      <a:pt x="8" y="18"/>
                    </a:lnTo>
                    <a:lnTo>
                      <a:pt x="8" y="16"/>
                    </a:lnTo>
                    <a:lnTo>
                      <a:pt x="8" y="8"/>
                    </a:lnTo>
                    <a:lnTo>
                      <a:pt x="8" y="8"/>
                    </a:lnTo>
                    <a:lnTo>
                      <a:pt x="8" y="2"/>
                    </a:lnTo>
                    <a:lnTo>
                      <a:pt x="8" y="2"/>
                    </a:lnTo>
                    <a:lnTo>
                      <a:pt x="12" y="0"/>
                    </a:lnTo>
                    <a:lnTo>
                      <a:pt x="12" y="0"/>
                    </a:lnTo>
                    <a:lnTo>
                      <a:pt x="14" y="4"/>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0" name="Freeform 1366">
                <a:extLst>
                  <a:ext uri="{FF2B5EF4-FFF2-40B4-BE49-F238E27FC236}">
                    <a16:creationId xmlns:a16="http://schemas.microsoft.com/office/drawing/2014/main" id="{AB9F4858-4A67-A7B2-4459-E808C35194C2}"/>
                  </a:ext>
                </a:extLst>
              </p:cNvPr>
              <p:cNvSpPr>
                <a:spLocks/>
              </p:cNvSpPr>
              <p:nvPr/>
            </p:nvSpPr>
            <p:spPr bwMode="auto">
              <a:xfrm>
                <a:off x="2058" y="2690"/>
                <a:ext cx="30" cy="51"/>
              </a:xfrm>
              <a:custGeom>
                <a:avLst/>
                <a:gdLst>
                  <a:gd name="T0" fmla="*/ 30 w 30"/>
                  <a:gd name="T1" fmla="*/ 7 h 51"/>
                  <a:gd name="T2" fmla="*/ 30 w 30"/>
                  <a:gd name="T3" fmla="*/ 7 h 51"/>
                  <a:gd name="T4" fmla="*/ 30 w 30"/>
                  <a:gd name="T5" fmla="*/ 11 h 51"/>
                  <a:gd name="T6" fmla="*/ 30 w 30"/>
                  <a:gd name="T7" fmla="*/ 11 h 51"/>
                  <a:gd name="T8" fmla="*/ 28 w 30"/>
                  <a:gd name="T9" fmla="*/ 13 h 51"/>
                  <a:gd name="T10" fmla="*/ 28 w 30"/>
                  <a:gd name="T11" fmla="*/ 13 h 51"/>
                  <a:gd name="T12" fmla="*/ 26 w 30"/>
                  <a:gd name="T13" fmla="*/ 15 h 51"/>
                  <a:gd name="T14" fmla="*/ 24 w 30"/>
                  <a:gd name="T15" fmla="*/ 19 h 51"/>
                  <a:gd name="T16" fmla="*/ 24 w 30"/>
                  <a:gd name="T17" fmla="*/ 25 h 51"/>
                  <a:gd name="T18" fmla="*/ 26 w 30"/>
                  <a:gd name="T19" fmla="*/ 31 h 51"/>
                  <a:gd name="T20" fmla="*/ 26 w 30"/>
                  <a:gd name="T21" fmla="*/ 31 h 51"/>
                  <a:gd name="T22" fmla="*/ 24 w 30"/>
                  <a:gd name="T23" fmla="*/ 35 h 51"/>
                  <a:gd name="T24" fmla="*/ 24 w 30"/>
                  <a:gd name="T25" fmla="*/ 35 h 51"/>
                  <a:gd name="T26" fmla="*/ 18 w 30"/>
                  <a:gd name="T27" fmla="*/ 39 h 51"/>
                  <a:gd name="T28" fmla="*/ 14 w 30"/>
                  <a:gd name="T29" fmla="*/ 47 h 51"/>
                  <a:gd name="T30" fmla="*/ 14 w 30"/>
                  <a:gd name="T31" fmla="*/ 47 h 51"/>
                  <a:gd name="T32" fmla="*/ 12 w 30"/>
                  <a:gd name="T33" fmla="*/ 49 h 51"/>
                  <a:gd name="T34" fmla="*/ 10 w 30"/>
                  <a:gd name="T35" fmla="*/ 51 h 51"/>
                  <a:gd name="T36" fmla="*/ 4 w 30"/>
                  <a:gd name="T37" fmla="*/ 49 h 51"/>
                  <a:gd name="T38" fmla="*/ 4 w 30"/>
                  <a:gd name="T39" fmla="*/ 49 h 51"/>
                  <a:gd name="T40" fmla="*/ 2 w 30"/>
                  <a:gd name="T41" fmla="*/ 49 h 51"/>
                  <a:gd name="T42" fmla="*/ 2 w 30"/>
                  <a:gd name="T43" fmla="*/ 49 h 51"/>
                  <a:gd name="T44" fmla="*/ 0 w 30"/>
                  <a:gd name="T45" fmla="*/ 41 h 51"/>
                  <a:gd name="T46" fmla="*/ 0 w 30"/>
                  <a:gd name="T47" fmla="*/ 41 h 51"/>
                  <a:gd name="T48" fmla="*/ 0 w 30"/>
                  <a:gd name="T49" fmla="*/ 37 h 51"/>
                  <a:gd name="T50" fmla="*/ 0 w 30"/>
                  <a:gd name="T51" fmla="*/ 37 h 51"/>
                  <a:gd name="T52" fmla="*/ 0 w 30"/>
                  <a:gd name="T53" fmla="*/ 37 h 51"/>
                  <a:gd name="T54" fmla="*/ 0 w 30"/>
                  <a:gd name="T55" fmla="*/ 37 h 51"/>
                  <a:gd name="T56" fmla="*/ 6 w 30"/>
                  <a:gd name="T57" fmla="*/ 29 h 51"/>
                  <a:gd name="T58" fmla="*/ 8 w 30"/>
                  <a:gd name="T59" fmla="*/ 27 h 51"/>
                  <a:gd name="T60" fmla="*/ 12 w 30"/>
                  <a:gd name="T61" fmla="*/ 29 h 51"/>
                  <a:gd name="T62" fmla="*/ 12 w 30"/>
                  <a:gd name="T63" fmla="*/ 29 h 51"/>
                  <a:gd name="T64" fmla="*/ 14 w 30"/>
                  <a:gd name="T65" fmla="*/ 29 h 51"/>
                  <a:gd name="T66" fmla="*/ 16 w 30"/>
                  <a:gd name="T67" fmla="*/ 25 h 51"/>
                  <a:gd name="T68" fmla="*/ 16 w 30"/>
                  <a:gd name="T69" fmla="*/ 13 h 51"/>
                  <a:gd name="T70" fmla="*/ 16 w 30"/>
                  <a:gd name="T71" fmla="*/ 13 h 51"/>
                  <a:gd name="T72" fmla="*/ 18 w 30"/>
                  <a:gd name="T73" fmla="*/ 5 h 51"/>
                  <a:gd name="T74" fmla="*/ 24 w 30"/>
                  <a:gd name="T75" fmla="*/ 0 h 51"/>
                  <a:gd name="T76" fmla="*/ 24 w 30"/>
                  <a:gd name="T77" fmla="*/ 0 h 51"/>
                  <a:gd name="T78" fmla="*/ 26 w 30"/>
                  <a:gd name="T79" fmla="*/ 2 h 51"/>
                  <a:gd name="T80" fmla="*/ 30 w 30"/>
                  <a:gd name="T81" fmla="*/ 7 h 51"/>
                  <a:gd name="T82" fmla="*/ 30 w 30"/>
                  <a:gd name="T8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51">
                    <a:moveTo>
                      <a:pt x="30" y="7"/>
                    </a:moveTo>
                    <a:lnTo>
                      <a:pt x="30" y="7"/>
                    </a:lnTo>
                    <a:lnTo>
                      <a:pt x="30" y="11"/>
                    </a:lnTo>
                    <a:lnTo>
                      <a:pt x="30" y="11"/>
                    </a:lnTo>
                    <a:lnTo>
                      <a:pt x="28" y="13"/>
                    </a:lnTo>
                    <a:lnTo>
                      <a:pt x="28" y="13"/>
                    </a:lnTo>
                    <a:lnTo>
                      <a:pt x="26" y="15"/>
                    </a:lnTo>
                    <a:lnTo>
                      <a:pt x="24" y="19"/>
                    </a:lnTo>
                    <a:lnTo>
                      <a:pt x="24" y="25"/>
                    </a:lnTo>
                    <a:lnTo>
                      <a:pt x="26" y="31"/>
                    </a:lnTo>
                    <a:lnTo>
                      <a:pt x="26" y="31"/>
                    </a:lnTo>
                    <a:lnTo>
                      <a:pt x="24" y="35"/>
                    </a:lnTo>
                    <a:lnTo>
                      <a:pt x="24" y="35"/>
                    </a:lnTo>
                    <a:lnTo>
                      <a:pt x="18" y="39"/>
                    </a:lnTo>
                    <a:lnTo>
                      <a:pt x="14" y="47"/>
                    </a:lnTo>
                    <a:lnTo>
                      <a:pt x="14" y="47"/>
                    </a:lnTo>
                    <a:lnTo>
                      <a:pt x="12" y="49"/>
                    </a:lnTo>
                    <a:lnTo>
                      <a:pt x="10" y="51"/>
                    </a:lnTo>
                    <a:lnTo>
                      <a:pt x="4" y="49"/>
                    </a:lnTo>
                    <a:lnTo>
                      <a:pt x="4" y="49"/>
                    </a:lnTo>
                    <a:lnTo>
                      <a:pt x="2" y="49"/>
                    </a:lnTo>
                    <a:lnTo>
                      <a:pt x="2" y="49"/>
                    </a:lnTo>
                    <a:lnTo>
                      <a:pt x="0" y="41"/>
                    </a:lnTo>
                    <a:lnTo>
                      <a:pt x="0" y="41"/>
                    </a:lnTo>
                    <a:lnTo>
                      <a:pt x="0" y="37"/>
                    </a:lnTo>
                    <a:lnTo>
                      <a:pt x="0" y="37"/>
                    </a:lnTo>
                    <a:lnTo>
                      <a:pt x="0" y="37"/>
                    </a:lnTo>
                    <a:lnTo>
                      <a:pt x="0" y="37"/>
                    </a:lnTo>
                    <a:lnTo>
                      <a:pt x="6" y="29"/>
                    </a:lnTo>
                    <a:lnTo>
                      <a:pt x="8" y="27"/>
                    </a:lnTo>
                    <a:lnTo>
                      <a:pt x="12" y="29"/>
                    </a:lnTo>
                    <a:lnTo>
                      <a:pt x="12" y="29"/>
                    </a:lnTo>
                    <a:lnTo>
                      <a:pt x="14" y="29"/>
                    </a:lnTo>
                    <a:lnTo>
                      <a:pt x="16" y="25"/>
                    </a:lnTo>
                    <a:lnTo>
                      <a:pt x="16" y="13"/>
                    </a:lnTo>
                    <a:lnTo>
                      <a:pt x="16" y="13"/>
                    </a:lnTo>
                    <a:lnTo>
                      <a:pt x="18" y="5"/>
                    </a:lnTo>
                    <a:lnTo>
                      <a:pt x="24" y="0"/>
                    </a:lnTo>
                    <a:lnTo>
                      <a:pt x="24" y="0"/>
                    </a:lnTo>
                    <a:lnTo>
                      <a:pt x="26" y="2"/>
                    </a:lnTo>
                    <a:lnTo>
                      <a:pt x="30" y="7"/>
                    </a:lnTo>
                    <a:lnTo>
                      <a:pt x="3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1" name="Freeform 1367">
                <a:extLst>
                  <a:ext uri="{FF2B5EF4-FFF2-40B4-BE49-F238E27FC236}">
                    <a16:creationId xmlns:a16="http://schemas.microsoft.com/office/drawing/2014/main" id="{E4EC0E4D-3687-DA62-F0B3-F50F7E6DA4D3}"/>
                  </a:ext>
                </a:extLst>
              </p:cNvPr>
              <p:cNvSpPr>
                <a:spLocks/>
              </p:cNvSpPr>
              <p:nvPr/>
            </p:nvSpPr>
            <p:spPr bwMode="auto">
              <a:xfrm>
                <a:off x="4118" y="2586"/>
                <a:ext cx="22" cy="24"/>
              </a:xfrm>
              <a:custGeom>
                <a:avLst/>
                <a:gdLst>
                  <a:gd name="T0" fmla="*/ 18 w 22"/>
                  <a:gd name="T1" fmla="*/ 24 h 24"/>
                  <a:gd name="T2" fmla="*/ 18 w 22"/>
                  <a:gd name="T3" fmla="*/ 24 h 24"/>
                  <a:gd name="T4" fmla="*/ 16 w 22"/>
                  <a:gd name="T5" fmla="*/ 24 h 24"/>
                  <a:gd name="T6" fmla="*/ 14 w 22"/>
                  <a:gd name="T7" fmla="*/ 24 h 24"/>
                  <a:gd name="T8" fmla="*/ 10 w 22"/>
                  <a:gd name="T9" fmla="*/ 20 h 24"/>
                  <a:gd name="T10" fmla="*/ 6 w 22"/>
                  <a:gd name="T11" fmla="*/ 16 h 24"/>
                  <a:gd name="T12" fmla="*/ 2 w 22"/>
                  <a:gd name="T13" fmla="*/ 14 h 24"/>
                  <a:gd name="T14" fmla="*/ 2 w 22"/>
                  <a:gd name="T15" fmla="*/ 14 h 24"/>
                  <a:gd name="T16" fmla="*/ 0 w 22"/>
                  <a:gd name="T17" fmla="*/ 14 h 24"/>
                  <a:gd name="T18" fmla="*/ 0 w 22"/>
                  <a:gd name="T19" fmla="*/ 12 h 24"/>
                  <a:gd name="T20" fmla="*/ 0 w 22"/>
                  <a:gd name="T21" fmla="*/ 6 h 24"/>
                  <a:gd name="T22" fmla="*/ 0 w 22"/>
                  <a:gd name="T23" fmla="*/ 6 h 24"/>
                  <a:gd name="T24" fmla="*/ 0 w 22"/>
                  <a:gd name="T25" fmla="*/ 2 h 24"/>
                  <a:gd name="T26" fmla="*/ 2 w 22"/>
                  <a:gd name="T27" fmla="*/ 0 h 24"/>
                  <a:gd name="T28" fmla="*/ 2 w 22"/>
                  <a:gd name="T29" fmla="*/ 0 h 24"/>
                  <a:gd name="T30" fmla="*/ 8 w 22"/>
                  <a:gd name="T31" fmla="*/ 4 h 24"/>
                  <a:gd name="T32" fmla="*/ 12 w 22"/>
                  <a:gd name="T33" fmla="*/ 6 h 24"/>
                  <a:gd name="T34" fmla="*/ 22 w 22"/>
                  <a:gd name="T35" fmla="*/ 14 h 24"/>
                  <a:gd name="T36" fmla="*/ 22 w 22"/>
                  <a:gd name="T37" fmla="*/ 14 h 24"/>
                  <a:gd name="T38" fmla="*/ 22 w 22"/>
                  <a:gd name="T39" fmla="*/ 18 h 24"/>
                  <a:gd name="T40" fmla="*/ 22 w 22"/>
                  <a:gd name="T41" fmla="*/ 22 h 24"/>
                  <a:gd name="T42" fmla="*/ 22 w 22"/>
                  <a:gd name="T43" fmla="*/ 22 h 24"/>
                  <a:gd name="T44" fmla="*/ 22 w 22"/>
                  <a:gd name="T45" fmla="*/ 24 h 24"/>
                  <a:gd name="T46" fmla="*/ 20 w 22"/>
                  <a:gd name="T47" fmla="*/ 24 h 24"/>
                  <a:gd name="T48" fmla="*/ 18 w 22"/>
                  <a:gd name="T49" fmla="*/ 24 h 24"/>
                  <a:gd name="T50" fmla="*/ 18 w 22"/>
                  <a:gd name="T5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18" y="24"/>
                    </a:moveTo>
                    <a:lnTo>
                      <a:pt x="18" y="24"/>
                    </a:lnTo>
                    <a:lnTo>
                      <a:pt x="16" y="24"/>
                    </a:lnTo>
                    <a:lnTo>
                      <a:pt x="14" y="24"/>
                    </a:lnTo>
                    <a:lnTo>
                      <a:pt x="10" y="20"/>
                    </a:lnTo>
                    <a:lnTo>
                      <a:pt x="6" y="16"/>
                    </a:lnTo>
                    <a:lnTo>
                      <a:pt x="2" y="14"/>
                    </a:lnTo>
                    <a:lnTo>
                      <a:pt x="2" y="14"/>
                    </a:lnTo>
                    <a:lnTo>
                      <a:pt x="0" y="14"/>
                    </a:lnTo>
                    <a:lnTo>
                      <a:pt x="0" y="12"/>
                    </a:lnTo>
                    <a:lnTo>
                      <a:pt x="0" y="6"/>
                    </a:lnTo>
                    <a:lnTo>
                      <a:pt x="0" y="6"/>
                    </a:lnTo>
                    <a:lnTo>
                      <a:pt x="0" y="2"/>
                    </a:lnTo>
                    <a:lnTo>
                      <a:pt x="2" y="0"/>
                    </a:lnTo>
                    <a:lnTo>
                      <a:pt x="2" y="0"/>
                    </a:lnTo>
                    <a:lnTo>
                      <a:pt x="8" y="4"/>
                    </a:lnTo>
                    <a:lnTo>
                      <a:pt x="12" y="6"/>
                    </a:lnTo>
                    <a:lnTo>
                      <a:pt x="22" y="14"/>
                    </a:lnTo>
                    <a:lnTo>
                      <a:pt x="22" y="14"/>
                    </a:lnTo>
                    <a:lnTo>
                      <a:pt x="22" y="18"/>
                    </a:lnTo>
                    <a:lnTo>
                      <a:pt x="22" y="22"/>
                    </a:lnTo>
                    <a:lnTo>
                      <a:pt x="22" y="22"/>
                    </a:lnTo>
                    <a:lnTo>
                      <a:pt x="22" y="24"/>
                    </a:lnTo>
                    <a:lnTo>
                      <a:pt x="20" y="24"/>
                    </a:lnTo>
                    <a:lnTo>
                      <a:pt x="18" y="24"/>
                    </a:lnTo>
                    <a:lnTo>
                      <a:pt x="1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2" name="Freeform 1368">
                <a:extLst>
                  <a:ext uri="{FF2B5EF4-FFF2-40B4-BE49-F238E27FC236}">
                    <a16:creationId xmlns:a16="http://schemas.microsoft.com/office/drawing/2014/main" id="{E992C943-3139-B60A-5A1D-402D771C938A}"/>
                  </a:ext>
                </a:extLst>
              </p:cNvPr>
              <p:cNvSpPr>
                <a:spLocks/>
              </p:cNvSpPr>
              <p:nvPr/>
            </p:nvSpPr>
            <p:spPr bwMode="auto">
              <a:xfrm>
                <a:off x="5028" y="2697"/>
                <a:ext cx="18" cy="32"/>
              </a:xfrm>
              <a:custGeom>
                <a:avLst/>
                <a:gdLst>
                  <a:gd name="T0" fmla="*/ 16 w 18"/>
                  <a:gd name="T1" fmla="*/ 4 h 32"/>
                  <a:gd name="T2" fmla="*/ 16 w 18"/>
                  <a:gd name="T3" fmla="*/ 4 h 32"/>
                  <a:gd name="T4" fmla="*/ 14 w 18"/>
                  <a:gd name="T5" fmla="*/ 16 h 32"/>
                  <a:gd name="T6" fmla="*/ 16 w 18"/>
                  <a:gd name="T7" fmla="*/ 20 h 32"/>
                  <a:gd name="T8" fmla="*/ 18 w 18"/>
                  <a:gd name="T9" fmla="*/ 24 h 32"/>
                  <a:gd name="T10" fmla="*/ 18 w 18"/>
                  <a:gd name="T11" fmla="*/ 24 h 32"/>
                  <a:gd name="T12" fmla="*/ 12 w 18"/>
                  <a:gd name="T13" fmla="*/ 28 h 32"/>
                  <a:gd name="T14" fmla="*/ 8 w 18"/>
                  <a:gd name="T15" fmla="*/ 32 h 32"/>
                  <a:gd name="T16" fmla="*/ 6 w 18"/>
                  <a:gd name="T17" fmla="*/ 30 h 32"/>
                  <a:gd name="T18" fmla="*/ 4 w 18"/>
                  <a:gd name="T19" fmla="*/ 28 h 32"/>
                  <a:gd name="T20" fmla="*/ 0 w 18"/>
                  <a:gd name="T21" fmla="*/ 16 h 32"/>
                  <a:gd name="T22" fmla="*/ 0 w 18"/>
                  <a:gd name="T23" fmla="*/ 16 h 32"/>
                  <a:gd name="T24" fmla="*/ 2 w 18"/>
                  <a:gd name="T25" fmla="*/ 14 h 32"/>
                  <a:gd name="T26" fmla="*/ 4 w 18"/>
                  <a:gd name="T27" fmla="*/ 16 h 32"/>
                  <a:gd name="T28" fmla="*/ 8 w 18"/>
                  <a:gd name="T29" fmla="*/ 18 h 32"/>
                  <a:gd name="T30" fmla="*/ 8 w 18"/>
                  <a:gd name="T31" fmla="*/ 18 h 32"/>
                  <a:gd name="T32" fmla="*/ 4 w 18"/>
                  <a:gd name="T33" fmla="*/ 0 h 32"/>
                  <a:gd name="T34" fmla="*/ 4 w 18"/>
                  <a:gd name="T35" fmla="*/ 0 h 32"/>
                  <a:gd name="T36" fmla="*/ 16 w 18"/>
                  <a:gd name="T37" fmla="*/ 4 h 32"/>
                  <a:gd name="T38" fmla="*/ 16 w 18"/>
                  <a:gd name="T3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2">
                    <a:moveTo>
                      <a:pt x="16" y="4"/>
                    </a:moveTo>
                    <a:lnTo>
                      <a:pt x="16" y="4"/>
                    </a:lnTo>
                    <a:lnTo>
                      <a:pt x="14" y="16"/>
                    </a:lnTo>
                    <a:lnTo>
                      <a:pt x="16" y="20"/>
                    </a:lnTo>
                    <a:lnTo>
                      <a:pt x="18" y="24"/>
                    </a:lnTo>
                    <a:lnTo>
                      <a:pt x="18" y="24"/>
                    </a:lnTo>
                    <a:lnTo>
                      <a:pt x="12" y="28"/>
                    </a:lnTo>
                    <a:lnTo>
                      <a:pt x="8" y="32"/>
                    </a:lnTo>
                    <a:lnTo>
                      <a:pt x="6" y="30"/>
                    </a:lnTo>
                    <a:lnTo>
                      <a:pt x="4" y="28"/>
                    </a:lnTo>
                    <a:lnTo>
                      <a:pt x="0" y="16"/>
                    </a:lnTo>
                    <a:lnTo>
                      <a:pt x="0" y="16"/>
                    </a:lnTo>
                    <a:lnTo>
                      <a:pt x="2" y="14"/>
                    </a:lnTo>
                    <a:lnTo>
                      <a:pt x="4" y="16"/>
                    </a:lnTo>
                    <a:lnTo>
                      <a:pt x="8" y="18"/>
                    </a:lnTo>
                    <a:lnTo>
                      <a:pt x="8" y="18"/>
                    </a:lnTo>
                    <a:lnTo>
                      <a:pt x="4" y="0"/>
                    </a:lnTo>
                    <a:lnTo>
                      <a:pt x="4" y="0"/>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3" name="Freeform 1369">
                <a:extLst>
                  <a:ext uri="{FF2B5EF4-FFF2-40B4-BE49-F238E27FC236}">
                    <a16:creationId xmlns:a16="http://schemas.microsoft.com/office/drawing/2014/main" id="{3673C9A4-BAB8-929D-7CE7-32A96F1E9B7B}"/>
                  </a:ext>
                </a:extLst>
              </p:cNvPr>
              <p:cNvSpPr>
                <a:spLocks/>
              </p:cNvSpPr>
              <p:nvPr/>
            </p:nvSpPr>
            <p:spPr bwMode="auto">
              <a:xfrm>
                <a:off x="5066" y="2701"/>
                <a:ext cx="22" cy="26"/>
              </a:xfrm>
              <a:custGeom>
                <a:avLst/>
                <a:gdLst>
                  <a:gd name="T0" fmla="*/ 6 w 22"/>
                  <a:gd name="T1" fmla="*/ 22 h 26"/>
                  <a:gd name="T2" fmla="*/ 6 w 22"/>
                  <a:gd name="T3" fmla="*/ 22 h 26"/>
                  <a:gd name="T4" fmla="*/ 4 w 22"/>
                  <a:gd name="T5" fmla="*/ 18 h 26"/>
                  <a:gd name="T6" fmla="*/ 2 w 22"/>
                  <a:gd name="T7" fmla="*/ 20 h 26"/>
                  <a:gd name="T8" fmla="*/ 2 w 22"/>
                  <a:gd name="T9" fmla="*/ 20 h 26"/>
                  <a:gd name="T10" fmla="*/ 2 w 22"/>
                  <a:gd name="T11" fmla="*/ 20 h 26"/>
                  <a:gd name="T12" fmla="*/ 0 w 22"/>
                  <a:gd name="T13" fmla="*/ 18 h 26"/>
                  <a:gd name="T14" fmla="*/ 0 w 22"/>
                  <a:gd name="T15" fmla="*/ 12 h 26"/>
                  <a:gd name="T16" fmla="*/ 0 w 22"/>
                  <a:gd name="T17" fmla="*/ 12 h 26"/>
                  <a:gd name="T18" fmla="*/ 0 w 22"/>
                  <a:gd name="T19" fmla="*/ 10 h 26"/>
                  <a:gd name="T20" fmla="*/ 2 w 22"/>
                  <a:gd name="T21" fmla="*/ 8 h 26"/>
                  <a:gd name="T22" fmla="*/ 2 w 22"/>
                  <a:gd name="T23" fmla="*/ 8 h 26"/>
                  <a:gd name="T24" fmla="*/ 2 w 22"/>
                  <a:gd name="T25" fmla="*/ 10 h 26"/>
                  <a:gd name="T26" fmla="*/ 4 w 22"/>
                  <a:gd name="T27" fmla="*/ 10 h 26"/>
                  <a:gd name="T28" fmla="*/ 6 w 22"/>
                  <a:gd name="T29" fmla="*/ 8 h 26"/>
                  <a:gd name="T30" fmla="*/ 8 w 22"/>
                  <a:gd name="T31" fmla="*/ 2 h 26"/>
                  <a:gd name="T32" fmla="*/ 10 w 22"/>
                  <a:gd name="T33" fmla="*/ 0 h 26"/>
                  <a:gd name="T34" fmla="*/ 10 w 22"/>
                  <a:gd name="T35" fmla="*/ 0 h 26"/>
                  <a:gd name="T36" fmla="*/ 12 w 22"/>
                  <a:gd name="T37" fmla="*/ 6 h 26"/>
                  <a:gd name="T38" fmla="*/ 14 w 22"/>
                  <a:gd name="T39" fmla="*/ 8 h 26"/>
                  <a:gd name="T40" fmla="*/ 16 w 22"/>
                  <a:gd name="T41" fmla="*/ 8 h 26"/>
                  <a:gd name="T42" fmla="*/ 16 w 22"/>
                  <a:gd name="T43" fmla="*/ 8 h 26"/>
                  <a:gd name="T44" fmla="*/ 18 w 22"/>
                  <a:gd name="T45" fmla="*/ 8 h 26"/>
                  <a:gd name="T46" fmla="*/ 20 w 22"/>
                  <a:gd name="T47" fmla="*/ 8 h 26"/>
                  <a:gd name="T48" fmla="*/ 22 w 22"/>
                  <a:gd name="T49" fmla="*/ 10 h 26"/>
                  <a:gd name="T50" fmla="*/ 22 w 22"/>
                  <a:gd name="T51" fmla="*/ 14 h 26"/>
                  <a:gd name="T52" fmla="*/ 22 w 22"/>
                  <a:gd name="T53" fmla="*/ 14 h 26"/>
                  <a:gd name="T54" fmla="*/ 22 w 22"/>
                  <a:gd name="T55" fmla="*/ 20 h 26"/>
                  <a:gd name="T56" fmla="*/ 22 w 22"/>
                  <a:gd name="T57" fmla="*/ 20 h 26"/>
                  <a:gd name="T58" fmla="*/ 18 w 22"/>
                  <a:gd name="T59" fmla="*/ 26 h 26"/>
                  <a:gd name="T60" fmla="*/ 16 w 22"/>
                  <a:gd name="T61" fmla="*/ 26 h 26"/>
                  <a:gd name="T62" fmla="*/ 14 w 22"/>
                  <a:gd name="T63" fmla="*/ 24 h 26"/>
                  <a:gd name="T64" fmla="*/ 14 w 22"/>
                  <a:gd name="T65" fmla="*/ 24 h 26"/>
                  <a:gd name="T66" fmla="*/ 12 w 22"/>
                  <a:gd name="T67" fmla="*/ 20 h 26"/>
                  <a:gd name="T68" fmla="*/ 10 w 22"/>
                  <a:gd name="T69" fmla="*/ 20 h 26"/>
                  <a:gd name="T70" fmla="*/ 8 w 22"/>
                  <a:gd name="T71" fmla="*/ 20 h 26"/>
                  <a:gd name="T72" fmla="*/ 6 w 22"/>
                  <a:gd name="T73" fmla="*/ 22 h 26"/>
                  <a:gd name="T74" fmla="*/ 6 w 22"/>
                  <a:gd name="T7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6">
                    <a:moveTo>
                      <a:pt x="6" y="22"/>
                    </a:moveTo>
                    <a:lnTo>
                      <a:pt x="6" y="22"/>
                    </a:lnTo>
                    <a:lnTo>
                      <a:pt x="4" y="18"/>
                    </a:lnTo>
                    <a:lnTo>
                      <a:pt x="2" y="20"/>
                    </a:lnTo>
                    <a:lnTo>
                      <a:pt x="2" y="20"/>
                    </a:lnTo>
                    <a:lnTo>
                      <a:pt x="2" y="20"/>
                    </a:lnTo>
                    <a:lnTo>
                      <a:pt x="0" y="18"/>
                    </a:lnTo>
                    <a:lnTo>
                      <a:pt x="0" y="12"/>
                    </a:lnTo>
                    <a:lnTo>
                      <a:pt x="0" y="12"/>
                    </a:lnTo>
                    <a:lnTo>
                      <a:pt x="0" y="10"/>
                    </a:lnTo>
                    <a:lnTo>
                      <a:pt x="2" y="8"/>
                    </a:lnTo>
                    <a:lnTo>
                      <a:pt x="2" y="8"/>
                    </a:lnTo>
                    <a:lnTo>
                      <a:pt x="2" y="10"/>
                    </a:lnTo>
                    <a:lnTo>
                      <a:pt x="4" y="10"/>
                    </a:lnTo>
                    <a:lnTo>
                      <a:pt x="6" y="8"/>
                    </a:lnTo>
                    <a:lnTo>
                      <a:pt x="8" y="2"/>
                    </a:lnTo>
                    <a:lnTo>
                      <a:pt x="10" y="0"/>
                    </a:lnTo>
                    <a:lnTo>
                      <a:pt x="10" y="0"/>
                    </a:lnTo>
                    <a:lnTo>
                      <a:pt x="12" y="6"/>
                    </a:lnTo>
                    <a:lnTo>
                      <a:pt x="14" y="8"/>
                    </a:lnTo>
                    <a:lnTo>
                      <a:pt x="16" y="8"/>
                    </a:lnTo>
                    <a:lnTo>
                      <a:pt x="16" y="8"/>
                    </a:lnTo>
                    <a:lnTo>
                      <a:pt x="18" y="8"/>
                    </a:lnTo>
                    <a:lnTo>
                      <a:pt x="20" y="8"/>
                    </a:lnTo>
                    <a:lnTo>
                      <a:pt x="22" y="10"/>
                    </a:lnTo>
                    <a:lnTo>
                      <a:pt x="22" y="14"/>
                    </a:lnTo>
                    <a:lnTo>
                      <a:pt x="22" y="14"/>
                    </a:lnTo>
                    <a:lnTo>
                      <a:pt x="22" y="20"/>
                    </a:lnTo>
                    <a:lnTo>
                      <a:pt x="22" y="20"/>
                    </a:lnTo>
                    <a:lnTo>
                      <a:pt x="18" y="26"/>
                    </a:lnTo>
                    <a:lnTo>
                      <a:pt x="16" y="26"/>
                    </a:lnTo>
                    <a:lnTo>
                      <a:pt x="14" y="24"/>
                    </a:lnTo>
                    <a:lnTo>
                      <a:pt x="14" y="24"/>
                    </a:lnTo>
                    <a:lnTo>
                      <a:pt x="12" y="20"/>
                    </a:lnTo>
                    <a:lnTo>
                      <a:pt x="10" y="20"/>
                    </a:lnTo>
                    <a:lnTo>
                      <a:pt x="8" y="20"/>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4" name="Freeform 1370">
                <a:extLst>
                  <a:ext uri="{FF2B5EF4-FFF2-40B4-BE49-F238E27FC236}">
                    <a16:creationId xmlns:a16="http://schemas.microsoft.com/office/drawing/2014/main" id="{F0EC7BDF-C6C2-52A0-35BA-B3E59FE32736}"/>
                  </a:ext>
                </a:extLst>
              </p:cNvPr>
              <p:cNvSpPr>
                <a:spLocks/>
              </p:cNvSpPr>
              <p:nvPr/>
            </p:nvSpPr>
            <p:spPr bwMode="auto">
              <a:xfrm>
                <a:off x="5362" y="1946"/>
                <a:ext cx="20" cy="28"/>
              </a:xfrm>
              <a:custGeom>
                <a:avLst/>
                <a:gdLst>
                  <a:gd name="T0" fmla="*/ 0 w 20"/>
                  <a:gd name="T1" fmla="*/ 24 h 28"/>
                  <a:gd name="T2" fmla="*/ 0 w 20"/>
                  <a:gd name="T3" fmla="*/ 24 h 28"/>
                  <a:gd name="T4" fmla="*/ 0 w 20"/>
                  <a:gd name="T5" fmla="*/ 14 h 28"/>
                  <a:gd name="T6" fmla="*/ 0 w 20"/>
                  <a:gd name="T7" fmla="*/ 4 h 28"/>
                  <a:gd name="T8" fmla="*/ 0 w 20"/>
                  <a:gd name="T9" fmla="*/ 4 h 28"/>
                  <a:gd name="T10" fmla="*/ 6 w 20"/>
                  <a:gd name="T11" fmla="*/ 0 h 28"/>
                  <a:gd name="T12" fmla="*/ 8 w 20"/>
                  <a:gd name="T13" fmla="*/ 0 h 28"/>
                  <a:gd name="T14" fmla="*/ 10 w 20"/>
                  <a:gd name="T15" fmla="*/ 0 h 28"/>
                  <a:gd name="T16" fmla="*/ 10 w 20"/>
                  <a:gd name="T17" fmla="*/ 0 h 28"/>
                  <a:gd name="T18" fmla="*/ 16 w 20"/>
                  <a:gd name="T19" fmla="*/ 4 h 28"/>
                  <a:gd name="T20" fmla="*/ 18 w 20"/>
                  <a:gd name="T21" fmla="*/ 4 h 28"/>
                  <a:gd name="T22" fmla="*/ 20 w 20"/>
                  <a:gd name="T23" fmla="*/ 4 h 28"/>
                  <a:gd name="T24" fmla="*/ 20 w 20"/>
                  <a:gd name="T25" fmla="*/ 4 h 28"/>
                  <a:gd name="T26" fmla="*/ 18 w 20"/>
                  <a:gd name="T27" fmla="*/ 12 h 28"/>
                  <a:gd name="T28" fmla="*/ 16 w 20"/>
                  <a:gd name="T29" fmla="*/ 12 h 28"/>
                  <a:gd name="T30" fmla="*/ 14 w 20"/>
                  <a:gd name="T31" fmla="*/ 12 h 28"/>
                  <a:gd name="T32" fmla="*/ 14 w 20"/>
                  <a:gd name="T33" fmla="*/ 12 h 28"/>
                  <a:gd name="T34" fmla="*/ 10 w 20"/>
                  <a:gd name="T35" fmla="*/ 8 h 28"/>
                  <a:gd name="T36" fmla="*/ 8 w 20"/>
                  <a:gd name="T37" fmla="*/ 10 h 28"/>
                  <a:gd name="T38" fmla="*/ 8 w 20"/>
                  <a:gd name="T39" fmla="*/ 14 h 28"/>
                  <a:gd name="T40" fmla="*/ 8 w 20"/>
                  <a:gd name="T41" fmla="*/ 22 h 28"/>
                  <a:gd name="T42" fmla="*/ 8 w 20"/>
                  <a:gd name="T43" fmla="*/ 22 h 28"/>
                  <a:gd name="T44" fmla="*/ 8 w 20"/>
                  <a:gd name="T45" fmla="*/ 26 h 28"/>
                  <a:gd name="T46" fmla="*/ 6 w 20"/>
                  <a:gd name="T47" fmla="*/ 28 h 28"/>
                  <a:gd name="T48" fmla="*/ 4 w 20"/>
                  <a:gd name="T49" fmla="*/ 28 h 28"/>
                  <a:gd name="T50" fmla="*/ 4 w 20"/>
                  <a:gd name="T51" fmla="*/ 28 h 28"/>
                  <a:gd name="T52" fmla="*/ 0 w 20"/>
                  <a:gd name="T53" fmla="*/ 24 h 28"/>
                  <a:gd name="T54" fmla="*/ 0 w 20"/>
                  <a:gd name="T5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8">
                    <a:moveTo>
                      <a:pt x="0" y="24"/>
                    </a:moveTo>
                    <a:lnTo>
                      <a:pt x="0" y="24"/>
                    </a:lnTo>
                    <a:lnTo>
                      <a:pt x="0" y="14"/>
                    </a:lnTo>
                    <a:lnTo>
                      <a:pt x="0" y="4"/>
                    </a:lnTo>
                    <a:lnTo>
                      <a:pt x="0" y="4"/>
                    </a:lnTo>
                    <a:lnTo>
                      <a:pt x="6" y="0"/>
                    </a:lnTo>
                    <a:lnTo>
                      <a:pt x="8" y="0"/>
                    </a:lnTo>
                    <a:lnTo>
                      <a:pt x="10" y="0"/>
                    </a:lnTo>
                    <a:lnTo>
                      <a:pt x="10" y="0"/>
                    </a:lnTo>
                    <a:lnTo>
                      <a:pt x="16" y="4"/>
                    </a:lnTo>
                    <a:lnTo>
                      <a:pt x="18" y="4"/>
                    </a:lnTo>
                    <a:lnTo>
                      <a:pt x="20" y="4"/>
                    </a:lnTo>
                    <a:lnTo>
                      <a:pt x="20" y="4"/>
                    </a:lnTo>
                    <a:lnTo>
                      <a:pt x="18" y="12"/>
                    </a:lnTo>
                    <a:lnTo>
                      <a:pt x="16" y="12"/>
                    </a:lnTo>
                    <a:lnTo>
                      <a:pt x="14" y="12"/>
                    </a:lnTo>
                    <a:lnTo>
                      <a:pt x="14" y="12"/>
                    </a:lnTo>
                    <a:lnTo>
                      <a:pt x="10" y="8"/>
                    </a:lnTo>
                    <a:lnTo>
                      <a:pt x="8" y="10"/>
                    </a:lnTo>
                    <a:lnTo>
                      <a:pt x="8" y="14"/>
                    </a:lnTo>
                    <a:lnTo>
                      <a:pt x="8" y="22"/>
                    </a:lnTo>
                    <a:lnTo>
                      <a:pt x="8" y="22"/>
                    </a:lnTo>
                    <a:lnTo>
                      <a:pt x="8" y="26"/>
                    </a:lnTo>
                    <a:lnTo>
                      <a:pt x="6" y="28"/>
                    </a:lnTo>
                    <a:lnTo>
                      <a:pt x="4" y="28"/>
                    </a:lnTo>
                    <a:lnTo>
                      <a:pt x="4" y="28"/>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5" name="Freeform 1371">
                <a:extLst>
                  <a:ext uri="{FF2B5EF4-FFF2-40B4-BE49-F238E27FC236}">
                    <a16:creationId xmlns:a16="http://schemas.microsoft.com/office/drawing/2014/main" id="{54E71B16-B97A-5007-B74D-81E4154FACA8}"/>
                  </a:ext>
                </a:extLst>
              </p:cNvPr>
              <p:cNvSpPr>
                <a:spLocks/>
              </p:cNvSpPr>
              <p:nvPr/>
            </p:nvSpPr>
            <p:spPr bwMode="auto">
              <a:xfrm>
                <a:off x="2414" y="2155"/>
                <a:ext cx="24" cy="38"/>
              </a:xfrm>
              <a:custGeom>
                <a:avLst/>
                <a:gdLst>
                  <a:gd name="T0" fmla="*/ 4 w 24"/>
                  <a:gd name="T1" fmla="*/ 22 h 38"/>
                  <a:gd name="T2" fmla="*/ 4 w 24"/>
                  <a:gd name="T3" fmla="*/ 22 h 38"/>
                  <a:gd name="T4" fmla="*/ 2 w 24"/>
                  <a:gd name="T5" fmla="*/ 16 h 38"/>
                  <a:gd name="T6" fmla="*/ 0 w 24"/>
                  <a:gd name="T7" fmla="*/ 16 h 38"/>
                  <a:gd name="T8" fmla="*/ 0 w 24"/>
                  <a:gd name="T9" fmla="*/ 16 h 38"/>
                  <a:gd name="T10" fmla="*/ 2 w 24"/>
                  <a:gd name="T11" fmla="*/ 4 h 38"/>
                  <a:gd name="T12" fmla="*/ 4 w 24"/>
                  <a:gd name="T13" fmla="*/ 0 h 38"/>
                  <a:gd name="T14" fmla="*/ 6 w 24"/>
                  <a:gd name="T15" fmla="*/ 2 h 38"/>
                  <a:gd name="T16" fmla="*/ 10 w 24"/>
                  <a:gd name="T17" fmla="*/ 12 h 38"/>
                  <a:gd name="T18" fmla="*/ 10 w 24"/>
                  <a:gd name="T19" fmla="*/ 12 h 38"/>
                  <a:gd name="T20" fmla="*/ 14 w 24"/>
                  <a:gd name="T21" fmla="*/ 18 h 38"/>
                  <a:gd name="T22" fmla="*/ 14 w 24"/>
                  <a:gd name="T23" fmla="*/ 18 h 38"/>
                  <a:gd name="T24" fmla="*/ 16 w 24"/>
                  <a:gd name="T25" fmla="*/ 14 h 38"/>
                  <a:gd name="T26" fmla="*/ 16 w 24"/>
                  <a:gd name="T27" fmla="*/ 14 h 38"/>
                  <a:gd name="T28" fmla="*/ 18 w 24"/>
                  <a:gd name="T29" fmla="*/ 12 h 38"/>
                  <a:gd name="T30" fmla="*/ 20 w 24"/>
                  <a:gd name="T31" fmla="*/ 12 h 38"/>
                  <a:gd name="T32" fmla="*/ 24 w 24"/>
                  <a:gd name="T33" fmla="*/ 18 h 38"/>
                  <a:gd name="T34" fmla="*/ 24 w 24"/>
                  <a:gd name="T35" fmla="*/ 18 h 38"/>
                  <a:gd name="T36" fmla="*/ 20 w 24"/>
                  <a:gd name="T37" fmla="*/ 22 h 38"/>
                  <a:gd name="T38" fmla="*/ 20 w 24"/>
                  <a:gd name="T39" fmla="*/ 26 h 38"/>
                  <a:gd name="T40" fmla="*/ 18 w 24"/>
                  <a:gd name="T41" fmla="*/ 38 h 38"/>
                  <a:gd name="T42" fmla="*/ 18 w 24"/>
                  <a:gd name="T43" fmla="*/ 38 h 38"/>
                  <a:gd name="T44" fmla="*/ 12 w 24"/>
                  <a:gd name="T45" fmla="*/ 26 h 38"/>
                  <a:gd name="T46" fmla="*/ 8 w 24"/>
                  <a:gd name="T47" fmla="*/ 22 h 38"/>
                  <a:gd name="T48" fmla="*/ 6 w 24"/>
                  <a:gd name="T49" fmla="*/ 22 h 38"/>
                  <a:gd name="T50" fmla="*/ 4 w 24"/>
                  <a:gd name="T51" fmla="*/ 22 h 38"/>
                  <a:gd name="T52" fmla="*/ 4 w 24"/>
                  <a:gd name="T5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8">
                    <a:moveTo>
                      <a:pt x="4" y="22"/>
                    </a:moveTo>
                    <a:lnTo>
                      <a:pt x="4" y="22"/>
                    </a:lnTo>
                    <a:lnTo>
                      <a:pt x="2" y="16"/>
                    </a:lnTo>
                    <a:lnTo>
                      <a:pt x="0" y="16"/>
                    </a:lnTo>
                    <a:lnTo>
                      <a:pt x="0" y="16"/>
                    </a:lnTo>
                    <a:lnTo>
                      <a:pt x="2" y="4"/>
                    </a:lnTo>
                    <a:lnTo>
                      <a:pt x="4" y="0"/>
                    </a:lnTo>
                    <a:lnTo>
                      <a:pt x="6" y="2"/>
                    </a:lnTo>
                    <a:lnTo>
                      <a:pt x="10" y="12"/>
                    </a:lnTo>
                    <a:lnTo>
                      <a:pt x="10" y="12"/>
                    </a:lnTo>
                    <a:lnTo>
                      <a:pt x="14" y="18"/>
                    </a:lnTo>
                    <a:lnTo>
                      <a:pt x="14" y="18"/>
                    </a:lnTo>
                    <a:lnTo>
                      <a:pt x="16" y="14"/>
                    </a:lnTo>
                    <a:lnTo>
                      <a:pt x="16" y="14"/>
                    </a:lnTo>
                    <a:lnTo>
                      <a:pt x="18" y="12"/>
                    </a:lnTo>
                    <a:lnTo>
                      <a:pt x="20" y="12"/>
                    </a:lnTo>
                    <a:lnTo>
                      <a:pt x="24" y="18"/>
                    </a:lnTo>
                    <a:lnTo>
                      <a:pt x="24" y="18"/>
                    </a:lnTo>
                    <a:lnTo>
                      <a:pt x="20" y="22"/>
                    </a:lnTo>
                    <a:lnTo>
                      <a:pt x="20" y="26"/>
                    </a:lnTo>
                    <a:lnTo>
                      <a:pt x="18" y="38"/>
                    </a:lnTo>
                    <a:lnTo>
                      <a:pt x="18" y="38"/>
                    </a:lnTo>
                    <a:lnTo>
                      <a:pt x="12" y="26"/>
                    </a:lnTo>
                    <a:lnTo>
                      <a:pt x="8" y="22"/>
                    </a:lnTo>
                    <a:lnTo>
                      <a:pt x="6" y="22"/>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6" name="Freeform 1372">
                <a:extLst>
                  <a:ext uri="{FF2B5EF4-FFF2-40B4-BE49-F238E27FC236}">
                    <a16:creationId xmlns:a16="http://schemas.microsoft.com/office/drawing/2014/main" id="{C6A14FF3-ED2E-04DE-192A-B2A1514EE8EE}"/>
                  </a:ext>
                </a:extLst>
              </p:cNvPr>
              <p:cNvSpPr>
                <a:spLocks/>
              </p:cNvSpPr>
              <p:nvPr/>
            </p:nvSpPr>
            <p:spPr bwMode="auto">
              <a:xfrm>
                <a:off x="4770" y="2584"/>
                <a:ext cx="20" cy="26"/>
              </a:xfrm>
              <a:custGeom>
                <a:avLst/>
                <a:gdLst>
                  <a:gd name="T0" fmla="*/ 20 w 20"/>
                  <a:gd name="T1" fmla="*/ 24 h 26"/>
                  <a:gd name="T2" fmla="*/ 20 w 20"/>
                  <a:gd name="T3" fmla="*/ 24 h 26"/>
                  <a:gd name="T4" fmla="*/ 18 w 20"/>
                  <a:gd name="T5" fmla="*/ 24 h 26"/>
                  <a:gd name="T6" fmla="*/ 16 w 20"/>
                  <a:gd name="T7" fmla="*/ 26 h 26"/>
                  <a:gd name="T8" fmla="*/ 12 w 20"/>
                  <a:gd name="T9" fmla="*/ 22 h 26"/>
                  <a:gd name="T10" fmla="*/ 2 w 20"/>
                  <a:gd name="T11" fmla="*/ 14 h 26"/>
                  <a:gd name="T12" fmla="*/ 2 w 20"/>
                  <a:gd name="T13" fmla="*/ 14 h 26"/>
                  <a:gd name="T14" fmla="*/ 0 w 20"/>
                  <a:gd name="T15" fmla="*/ 10 h 26"/>
                  <a:gd name="T16" fmla="*/ 0 w 20"/>
                  <a:gd name="T17" fmla="*/ 6 h 26"/>
                  <a:gd name="T18" fmla="*/ 0 w 20"/>
                  <a:gd name="T19" fmla="*/ 6 h 26"/>
                  <a:gd name="T20" fmla="*/ 2 w 20"/>
                  <a:gd name="T21" fmla="*/ 2 h 26"/>
                  <a:gd name="T22" fmla="*/ 2 w 20"/>
                  <a:gd name="T23" fmla="*/ 0 h 26"/>
                  <a:gd name="T24" fmla="*/ 2 w 20"/>
                  <a:gd name="T25" fmla="*/ 0 h 26"/>
                  <a:gd name="T26" fmla="*/ 6 w 20"/>
                  <a:gd name="T27" fmla="*/ 2 h 26"/>
                  <a:gd name="T28" fmla="*/ 12 w 20"/>
                  <a:gd name="T29" fmla="*/ 8 h 26"/>
                  <a:gd name="T30" fmla="*/ 18 w 20"/>
                  <a:gd name="T31" fmla="*/ 16 h 26"/>
                  <a:gd name="T32" fmla="*/ 20 w 20"/>
                  <a:gd name="T33" fmla="*/ 24 h 26"/>
                  <a:gd name="T34" fmla="*/ 20 w 20"/>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6">
                    <a:moveTo>
                      <a:pt x="20" y="24"/>
                    </a:moveTo>
                    <a:lnTo>
                      <a:pt x="20" y="24"/>
                    </a:lnTo>
                    <a:lnTo>
                      <a:pt x="18" y="24"/>
                    </a:lnTo>
                    <a:lnTo>
                      <a:pt x="16" y="26"/>
                    </a:lnTo>
                    <a:lnTo>
                      <a:pt x="12" y="22"/>
                    </a:lnTo>
                    <a:lnTo>
                      <a:pt x="2" y="14"/>
                    </a:lnTo>
                    <a:lnTo>
                      <a:pt x="2" y="14"/>
                    </a:lnTo>
                    <a:lnTo>
                      <a:pt x="0" y="10"/>
                    </a:lnTo>
                    <a:lnTo>
                      <a:pt x="0" y="6"/>
                    </a:lnTo>
                    <a:lnTo>
                      <a:pt x="0" y="6"/>
                    </a:lnTo>
                    <a:lnTo>
                      <a:pt x="2" y="2"/>
                    </a:lnTo>
                    <a:lnTo>
                      <a:pt x="2" y="0"/>
                    </a:lnTo>
                    <a:lnTo>
                      <a:pt x="2" y="0"/>
                    </a:lnTo>
                    <a:lnTo>
                      <a:pt x="6" y="2"/>
                    </a:lnTo>
                    <a:lnTo>
                      <a:pt x="12" y="8"/>
                    </a:lnTo>
                    <a:lnTo>
                      <a:pt x="18" y="16"/>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7" name="Freeform 1373">
                <a:extLst>
                  <a:ext uri="{FF2B5EF4-FFF2-40B4-BE49-F238E27FC236}">
                    <a16:creationId xmlns:a16="http://schemas.microsoft.com/office/drawing/2014/main" id="{9DCCF0DF-13D3-084F-6E9D-925508109084}"/>
                  </a:ext>
                </a:extLst>
              </p:cNvPr>
              <p:cNvSpPr>
                <a:spLocks/>
              </p:cNvSpPr>
              <p:nvPr/>
            </p:nvSpPr>
            <p:spPr bwMode="auto">
              <a:xfrm>
                <a:off x="4446" y="2586"/>
                <a:ext cx="22" cy="24"/>
              </a:xfrm>
              <a:custGeom>
                <a:avLst/>
                <a:gdLst>
                  <a:gd name="T0" fmla="*/ 16 w 22"/>
                  <a:gd name="T1" fmla="*/ 22 h 24"/>
                  <a:gd name="T2" fmla="*/ 16 w 22"/>
                  <a:gd name="T3" fmla="*/ 22 h 24"/>
                  <a:gd name="T4" fmla="*/ 14 w 22"/>
                  <a:gd name="T5" fmla="*/ 24 h 24"/>
                  <a:gd name="T6" fmla="*/ 12 w 22"/>
                  <a:gd name="T7" fmla="*/ 24 h 24"/>
                  <a:gd name="T8" fmla="*/ 8 w 22"/>
                  <a:gd name="T9" fmla="*/ 20 h 24"/>
                  <a:gd name="T10" fmla="*/ 4 w 22"/>
                  <a:gd name="T11" fmla="*/ 14 h 24"/>
                  <a:gd name="T12" fmla="*/ 0 w 22"/>
                  <a:gd name="T13" fmla="*/ 10 h 24"/>
                  <a:gd name="T14" fmla="*/ 0 w 22"/>
                  <a:gd name="T15" fmla="*/ 10 h 24"/>
                  <a:gd name="T16" fmla="*/ 0 w 22"/>
                  <a:gd name="T17" fmla="*/ 6 h 24"/>
                  <a:gd name="T18" fmla="*/ 0 w 22"/>
                  <a:gd name="T19" fmla="*/ 6 h 24"/>
                  <a:gd name="T20" fmla="*/ 0 w 22"/>
                  <a:gd name="T21" fmla="*/ 2 h 24"/>
                  <a:gd name="T22" fmla="*/ 2 w 22"/>
                  <a:gd name="T23" fmla="*/ 0 h 24"/>
                  <a:gd name="T24" fmla="*/ 2 w 22"/>
                  <a:gd name="T25" fmla="*/ 0 h 24"/>
                  <a:gd name="T26" fmla="*/ 6 w 22"/>
                  <a:gd name="T27" fmla="*/ 4 h 24"/>
                  <a:gd name="T28" fmla="*/ 12 w 22"/>
                  <a:gd name="T29" fmla="*/ 8 h 24"/>
                  <a:gd name="T30" fmla="*/ 20 w 22"/>
                  <a:gd name="T31" fmla="*/ 18 h 24"/>
                  <a:gd name="T32" fmla="*/ 20 w 22"/>
                  <a:gd name="T33" fmla="*/ 18 h 24"/>
                  <a:gd name="T34" fmla="*/ 22 w 22"/>
                  <a:gd name="T35" fmla="*/ 22 h 24"/>
                  <a:gd name="T36" fmla="*/ 22 w 22"/>
                  <a:gd name="T37" fmla="*/ 22 h 24"/>
                  <a:gd name="T38" fmla="*/ 20 w 22"/>
                  <a:gd name="T39" fmla="*/ 24 h 24"/>
                  <a:gd name="T40" fmla="*/ 16 w 22"/>
                  <a:gd name="T41" fmla="*/ 22 h 24"/>
                  <a:gd name="T42" fmla="*/ 16 w 22"/>
                  <a:gd name="T43"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4">
                    <a:moveTo>
                      <a:pt x="16" y="22"/>
                    </a:moveTo>
                    <a:lnTo>
                      <a:pt x="16" y="22"/>
                    </a:lnTo>
                    <a:lnTo>
                      <a:pt x="14" y="24"/>
                    </a:lnTo>
                    <a:lnTo>
                      <a:pt x="12" y="24"/>
                    </a:lnTo>
                    <a:lnTo>
                      <a:pt x="8" y="20"/>
                    </a:lnTo>
                    <a:lnTo>
                      <a:pt x="4" y="14"/>
                    </a:lnTo>
                    <a:lnTo>
                      <a:pt x="0" y="10"/>
                    </a:lnTo>
                    <a:lnTo>
                      <a:pt x="0" y="10"/>
                    </a:lnTo>
                    <a:lnTo>
                      <a:pt x="0" y="6"/>
                    </a:lnTo>
                    <a:lnTo>
                      <a:pt x="0" y="6"/>
                    </a:lnTo>
                    <a:lnTo>
                      <a:pt x="0" y="2"/>
                    </a:lnTo>
                    <a:lnTo>
                      <a:pt x="2" y="0"/>
                    </a:lnTo>
                    <a:lnTo>
                      <a:pt x="2" y="0"/>
                    </a:lnTo>
                    <a:lnTo>
                      <a:pt x="6" y="4"/>
                    </a:lnTo>
                    <a:lnTo>
                      <a:pt x="12" y="8"/>
                    </a:lnTo>
                    <a:lnTo>
                      <a:pt x="20" y="18"/>
                    </a:lnTo>
                    <a:lnTo>
                      <a:pt x="20" y="18"/>
                    </a:lnTo>
                    <a:lnTo>
                      <a:pt x="22" y="22"/>
                    </a:lnTo>
                    <a:lnTo>
                      <a:pt x="22" y="22"/>
                    </a:lnTo>
                    <a:lnTo>
                      <a:pt x="20" y="24"/>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8" name="Freeform 1374">
                <a:extLst>
                  <a:ext uri="{FF2B5EF4-FFF2-40B4-BE49-F238E27FC236}">
                    <a16:creationId xmlns:a16="http://schemas.microsoft.com/office/drawing/2014/main" id="{13B7A186-FCCF-15DA-743A-843E1EF23251}"/>
                  </a:ext>
                </a:extLst>
              </p:cNvPr>
              <p:cNvSpPr>
                <a:spLocks/>
              </p:cNvSpPr>
              <p:nvPr/>
            </p:nvSpPr>
            <p:spPr bwMode="auto">
              <a:xfrm>
                <a:off x="3722" y="2703"/>
                <a:ext cx="18" cy="32"/>
              </a:xfrm>
              <a:custGeom>
                <a:avLst/>
                <a:gdLst>
                  <a:gd name="T0" fmla="*/ 18 w 18"/>
                  <a:gd name="T1" fmla="*/ 14 h 32"/>
                  <a:gd name="T2" fmla="*/ 18 w 18"/>
                  <a:gd name="T3" fmla="*/ 14 h 32"/>
                  <a:gd name="T4" fmla="*/ 18 w 18"/>
                  <a:gd name="T5" fmla="*/ 22 h 32"/>
                  <a:gd name="T6" fmla="*/ 18 w 18"/>
                  <a:gd name="T7" fmla="*/ 22 h 32"/>
                  <a:gd name="T8" fmla="*/ 16 w 18"/>
                  <a:gd name="T9" fmla="*/ 20 h 32"/>
                  <a:gd name="T10" fmla="*/ 14 w 18"/>
                  <a:gd name="T11" fmla="*/ 22 h 32"/>
                  <a:gd name="T12" fmla="*/ 10 w 18"/>
                  <a:gd name="T13" fmla="*/ 24 h 32"/>
                  <a:gd name="T14" fmla="*/ 8 w 18"/>
                  <a:gd name="T15" fmla="*/ 30 h 32"/>
                  <a:gd name="T16" fmla="*/ 6 w 18"/>
                  <a:gd name="T17" fmla="*/ 32 h 32"/>
                  <a:gd name="T18" fmla="*/ 4 w 18"/>
                  <a:gd name="T19" fmla="*/ 32 h 32"/>
                  <a:gd name="T20" fmla="*/ 4 w 18"/>
                  <a:gd name="T21" fmla="*/ 32 h 32"/>
                  <a:gd name="T22" fmla="*/ 4 w 18"/>
                  <a:gd name="T23" fmla="*/ 28 h 32"/>
                  <a:gd name="T24" fmla="*/ 4 w 18"/>
                  <a:gd name="T25" fmla="*/ 28 h 32"/>
                  <a:gd name="T26" fmla="*/ 4 w 18"/>
                  <a:gd name="T27" fmla="*/ 24 h 32"/>
                  <a:gd name="T28" fmla="*/ 6 w 18"/>
                  <a:gd name="T29" fmla="*/ 22 h 32"/>
                  <a:gd name="T30" fmla="*/ 6 w 18"/>
                  <a:gd name="T31" fmla="*/ 22 h 32"/>
                  <a:gd name="T32" fmla="*/ 8 w 18"/>
                  <a:gd name="T33" fmla="*/ 18 h 32"/>
                  <a:gd name="T34" fmla="*/ 8 w 18"/>
                  <a:gd name="T35" fmla="*/ 18 h 32"/>
                  <a:gd name="T36" fmla="*/ 4 w 18"/>
                  <a:gd name="T37" fmla="*/ 16 h 32"/>
                  <a:gd name="T38" fmla="*/ 2 w 18"/>
                  <a:gd name="T39" fmla="*/ 16 h 32"/>
                  <a:gd name="T40" fmla="*/ 0 w 18"/>
                  <a:gd name="T41" fmla="*/ 12 h 32"/>
                  <a:gd name="T42" fmla="*/ 0 w 18"/>
                  <a:gd name="T43" fmla="*/ 12 h 32"/>
                  <a:gd name="T44" fmla="*/ 2 w 18"/>
                  <a:gd name="T45" fmla="*/ 10 h 32"/>
                  <a:gd name="T46" fmla="*/ 4 w 18"/>
                  <a:gd name="T47" fmla="*/ 8 h 32"/>
                  <a:gd name="T48" fmla="*/ 6 w 18"/>
                  <a:gd name="T49" fmla="*/ 8 h 32"/>
                  <a:gd name="T50" fmla="*/ 8 w 18"/>
                  <a:gd name="T51" fmla="*/ 2 h 32"/>
                  <a:gd name="T52" fmla="*/ 8 w 18"/>
                  <a:gd name="T53" fmla="*/ 2 h 32"/>
                  <a:gd name="T54" fmla="*/ 10 w 18"/>
                  <a:gd name="T55" fmla="*/ 0 h 32"/>
                  <a:gd name="T56" fmla="*/ 10 w 18"/>
                  <a:gd name="T57" fmla="*/ 0 h 32"/>
                  <a:gd name="T58" fmla="*/ 12 w 18"/>
                  <a:gd name="T59" fmla="*/ 2 h 32"/>
                  <a:gd name="T60" fmla="*/ 12 w 18"/>
                  <a:gd name="T61" fmla="*/ 6 h 32"/>
                  <a:gd name="T62" fmla="*/ 12 w 18"/>
                  <a:gd name="T63" fmla="*/ 6 h 32"/>
                  <a:gd name="T64" fmla="*/ 14 w 18"/>
                  <a:gd name="T65" fmla="*/ 10 h 32"/>
                  <a:gd name="T66" fmla="*/ 14 w 18"/>
                  <a:gd name="T67" fmla="*/ 12 h 32"/>
                  <a:gd name="T68" fmla="*/ 18 w 18"/>
                  <a:gd name="T69" fmla="*/ 14 h 32"/>
                  <a:gd name="T70" fmla="*/ 18 w 18"/>
                  <a:gd name="T7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2">
                    <a:moveTo>
                      <a:pt x="18" y="14"/>
                    </a:moveTo>
                    <a:lnTo>
                      <a:pt x="18" y="14"/>
                    </a:lnTo>
                    <a:lnTo>
                      <a:pt x="18" y="22"/>
                    </a:lnTo>
                    <a:lnTo>
                      <a:pt x="18" y="22"/>
                    </a:lnTo>
                    <a:lnTo>
                      <a:pt x="16" y="20"/>
                    </a:lnTo>
                    <a:lnTo>
                      <a:pt x="14" y="22"/>
                    </a:lnTo>
                    <a:lnTo>
                      <a:pt x="10" y="24"/>
                    </a:lnTo>
                    <a:lnTo>
                      <a:pt x="8" y="30"/>
                    </a:lnTo>
                    <a:lnTo>
                      <a:pt x="6" y="32"/>
                    </a:lnTo>
                    <a:lnTo>
                      <a:pt x="4" y="32"/>
                    </a:lnTo>
                    <a:lnTo>
                      <a:pt x="4" y="32"/>
                    </a:lnTo>
                    <a:lnTo>
                      <a:pt x="4" y="28"/>
                    </a:lnTo>
                    <a:lnTo>
                      <a:pt x="4" y="28"/>
                    </a:lnTo>
                    <a:lnTo>
                      <a:pt x="4" y="24"/>
                    </a:lnTo>
                    <a:lnTo>
                      <a:pt x="6" y="22"/>
                    </a:lnTo>
                    <a:lnTo>
                      <a:pt x="6" y="22"/>
                    </a:lnTo>
                    <a:lnTo>
                      <a:pt x="8" y="18"/>
                    </a:lnTo>
                    <a:lnTo>
                      <a:pt x="8" y="18"/>
                    </a:lnTo>
                    <a:lnTo>
                      <a:pt x="4" y="16"/>
                    </a:lnTo>
                    <a:lnTo>
                      <a:pt x="2" y="16"/>
                    </a:lnTo>
                    <a:lnTo>
                      <a:pt x="0" y="12"/>
                    </a:lnTo>
                    <a:lnTo>
                      <a:pt x="0" y="12"/>
                    </a:lnTo>
                    <a:lnTo>
                      <a:pt x="2" y="10"/>
                    </a:lnTo>
                    <a:lnTo>
                      <a:pt x="4" y="8"/>
                    </a:lnTo>
                    <a:lnTo>
                      <a:pt x="6" y="8"/>
                    </a:lnTo>
                    <a:lnTo>
                      <a:pt x="8" y="2"/>
                    </a:lnTo>
                    <a:lnTo>
                      <a:pt x="8" y="2"/>
                    </a:lnTo>
                    <a:lnTo>
                      <a:pt x="10" y="0"/>
                    </a:lnTo>
                    <a:lnTo>
                      <a:pt x="10" y="0"/>
                    </a:lnTo>
                    <a:lnTo>
                      <a:pt x="12" y="2"/>
                    </a:lnTo>
                    <a:lnTo>
                      <a:pt x="12" y="6"/>
                    </a:lnTo>
                    <a:lnTo>
                      <a:pt x="12" y="6"/>
                    </a:lnTo>
                    <a:lnTo>
                      <a:pt x="14" y="10"/>
                    </a:lnTo>
                    <a:lnTo>
                      <a:pt x="14" y="12"/>
                    </a:lnTo>
                    <a:lnTo>
                      <a:pt x="18" y="14"/>
                    </a:ln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9" name="Freeform 1375">
                <a:extLst>
                  <a:ext uri="{FF2B5EF4-FFF2-40B4-BE49-F238E27FC236}">
                    <a16:creationId xmlns:a16="http://schemas.microsoft.com/office/drawing/2014/main" id="{F4BFA845-E731-B55B-7C3E-B82C1135C5CF}"/>
                  </a:ext>
                </a:extLst>
              </p:cNvPr>
              <p:cNvSpPr>
                <a:spLocks/>
              </p:cNvSpPr>
              <p:nvPr/>
            </p:nvSpPr>
            <p:spPr bwMode="auto">
              <a:xfrm>
                <a:off x="2154" y="2189"/>
                <a:ext cx="20" cy="24"/>
              </a:xfrm>
              <a:custGeom>
                <a:avLst/>
                <a:gdLst>
                  <a:gd name="T0" fmla="*/ 0 w 20"/>
                  <a:gd name="T1" fmla="*/ 14 h 24"/>
                  <a:gd name="T2" fmla="*/ 0 w 20"/>
                  <a:gd name="T3" fmla="*/ 14 h 24"/>
                  <a:gd name="T4" fmla="*/ 2 w 20"/>
                  <a:gd name="T5" fmla="*/ 14 h 24"/>
                  <a:gd name="T6" fmla="*/ 2 w 20"/>
                  <a:gd name="T7" fmla="*/ 12 h 24"/>
                  <a:gd name="T8" fmla="*/ 2 w 20"/>
                  <a:gd name="T9" fmla="*/ 12 h 24"/>
                  <a:gd name="T10" fmla="*/ 0 w 20"/>
                  <a:gd name="T11" fmla="*/ 6 h 24"/>
                  <a:gd name="T12" fmla="*/ 2 w 20"/>
                  <a:gd name="T13" fmla="*/ 4 h 24"/>
                  <a:gd name="T14" fmla="*/ 4 w 20"/>
                  <a:gd name="T15" fmla="*/ 4 h 24"/>
                  <a:gd name="T16" fmla="*/ 4 w 20"/>
                  <a:gd name="T17" fmla="*/ 4 h 24"/>
                  <a:gd name="T18" fmla="*/ 8 w 20"/>
                  <a:gd name="T19" fmla="*/ 2 h 24"/>
                  <a:gd name="T20" fmla="*/ 12 w 20"/>
                  <a:gd name="T21" fmla="*/ 0 h 24"/>
                  <a:gd name="T22" fmla="*/ 16 w 20"/>
                  <a:gd name="T23" fmla="*/ 2 h 24"/>
                  <a:gd name="T24" fmla="*/ 18 w 20"/>
                  <a:gd name="T25" fmla="*/ 6 h 24"/>
                  <a:gd name="T26" fmla="*/ 18 w 20"/>
                  <a:gd name="T27" fmla="*/ 6 h 24"/>
                  <a:gd name="T28" fmla="*/ 20 w 20"/>
                  <a:gd name="T29" fmla="*/ 14 h 24"/>
                  <a:gd name="T30" fmla="*/ 20 w 20"/>
                  <a:gd name="T31" fmla="*/ 14 h 24"/>
                  <a:gd name="T32" fmla="*/ 16 w 20"/>
                  <a:gd name="T33" fmla="*/ 22 h 24"/>
                  <a:gd name="T34" fmla="*/ 12 w 20"/>
                  <a:gd name="T35" fmla="*/ 24 h 24"/>
                  <a:gd name="T36" fmla="*/ 10 w 20"/>
                  <a:gd name="T37" fmla="*/ 24 h 24"/>
                  <a:gd name="T38" fmla="*/ 4 w 20"/>
                  <a:gd name="T39" fmla="*/ 20 h 24"/>
                  <a:gd name="T40" fmla="*/ 0 w 20"/>
                  <a:gd name="T41" fmla="*/ 14 h 24"/>
                  <a:gd name="T42" fmla="*/ 0 w 20"/>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4">
                    <a:moveTo>
                      <a:pt x="0" y="14"/>
                    </a:moveTo>
                    <a:lnTo>
                      <a:pt x="0" y="14"/>
                    </a:lnTo>
                    <a:lnTo>
                      <a:pt x="2" y="14"/>
                    </a:lnTo>
                    <a:lnTo>
                      <a:pt x="2" y="12"/>
                    </a:lnTo>
                    <a:lnTo>
                      <a:pt x="2" y="12"/>
                    </a:lnTo>
                    <a:lnTo>
                      <a:pt x="0" y="6"/>
                    </a:lnTo>
                    <a:lnTo>
                      <a:pt x="2" y="4"/>
                    </a:lnTo>
                    <a:lnTo>
                      <a:pt x="4" y="4"/>
                    </a:lnTo>
                    <a:lnTo>
                      <a:pt x="4" y="4"/>
                    </a:lnTo>
                    <a:lnTo>
                      <a:pt x="8" y="2"/>
                    </a:lnTo>
                    <a:lnTo>
                      <a:pt x="12" y="0"/>
                    </a:lnTo>
                    <a:lnTo>
                      <a:pt x="16" y="2"/>
                    </a:lnTo>
                    <a:lnTo>
                      <a:pt x="18" y="6"/>
                    </a:lnTo>
                    <a:lnTo>
                      <a:pt x="18" y="6"/>
                    </a:lnTo>
                    <a:lnTo>
                      <a:pt x="20" y="14"/>
                    </a:lnTo>
                    <a:lnTo>
                      <a:pt x="20" y="14"/>
                    </a:lnTo>
                    <a:lnTo>
                      <a:pt x="16" y="22"/>
                    </a:lnTo>
                    <a:lnTo>
                      <a:pt x="12" y="24"/>
                    </a:lnTo>
                    <a:lnTo>
                      <a:pt x="10" y="24"/>
                    </a:lnTo>
                    <a:lnTo>
                      <a:pt x="4" y="2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0" name="Freeform 1376">
                <a:extLst>
                  <a:ext uri="{FF2B5EF4-FFF2-40B4-BE49-F238E27FC236}">
                    <a16:creationId xmlns:a16="http://schemas.microsoft.com/office/drawing/2014/main" id="{33E17B97-721F-992F-1C70-0B76475C717B}"/>
                  </a:ext>
                </a:extLst>
              </p:cNvPr>
              <p:cNvSpPr>
                <a:spLocks/>
              </p:cNvSpPr>
              <p:nvPr/>
            </p:nvSpPr>
            <p:spPr bwMode="auto">
              <a:xfrm>
                <a:off x="2866" y="2594"/>
                <a:ext cx="20" cy="20"/>
              </a:xfrm>
              <a:custGeom>
                <a:avLst/>
                <a:gdLst>
                  <a:gd name="T0" fmla="*/ 20 w 20"/>
                  <a:gd name="T1" fmla="*/ 18 h 20"/>
                  <a:gd name="T2" fmla="*/ 20 w 20"/>
                  <a:gd name="T3" fmla="*/ 18 h 20"/>
                  <a:gd name="T4" fmla="*/ 20 w 20"/>
                  <a:gd name="T5" fmla="*/ 20 h 20"/>
                  <a:gd name="T6" fmla="*/ 20 w 20"/>
                  <a:gd name="T7" fmla="*/ 20 h 20"/>
                  <a:gd name="T8" fmla="*/ 16 w 20"/>
                  <a:gd name="T9" fmla="*/ 20 h 20"/>
                  <a:gd name="T10" fmla="*/ 10 w 20"/>
                  <a:gd name="T11" fmla="*/ 18 h 20"/>
                  <a:gd name="T12" fmla="*/ 2 w 20"/>
                  <a:gd name="T13" fmla="*/ 14 h 20"/>
                  <a:gd name="T14" fmla="*/ 2 w 20"/>
                  <a:gd name="T15" fmla="*/ 14 h 20"/>
                  <a:gd name="T16" fmla="*/ 0 w 20"/>
                  <a:gd name="T17" fmla="*/ 10 h 20"/>
                  <a:gd name="T18" fmla="*/ 0 w 20"/>
                  <a:gd name="T19" fmla="*/ 6 h 20"/>
                  <a:gd name="T20" fmla="*/ 0 w 20"/>
                  <a:gd name="T21" fmla="*/ 6 h 20"/>
                  <a:gd name="T22" fmla="*/ 2 w 20"/>
                  <a:gd name="T23" fmla="*/ 0 h 20"/>
                  <a:gd name="T24" fmla="*/ 2 w 20"/>
                  <a:gd name="T25" fmla="*/ 0 h 20"/>
                  <a:gd name="T26" fmla="*/ 4 w 20"/>
                  <a:gd name="T27" fmla="*/ 0 h 20"/>
                  <a:gd name="T28" fmla="*/ 4 w 20"/>
                  <a:gd name="T29" fmla="*/ 0 h 20"/>
                  <a:gd name="T30" fmla="*/ 6 w 20"/>
                  <a:gd name="T31" fmla="*/ 4 h 20"/>
                  <a:gd name="T32" fmla="*/ 10 w 20"/>
                  <a:gd name="T33" fmla="*/ 6 h 20"/>
                  <a:gd name="T34" fmla="*/ 18 w 20"/>
                  <a:gd name="T35" fmla="*/ 8 h 20"/>
                  <a:gd name="T36" fmla="*/ 18 w 20"/>
                  <a:gd name="T37" fmla="*/ 8 h 20"/>
                  <a:gd name="T38" fmla="*/ 20 w 20"/>
                  <a:gd name="T39" fmla="*/ 12 h 20"/>
                  <a:gd name="T40" fmla="*/ 20 w 20"/>
                  <a:gd name="T41" fmla="*/ 18 h 20"/>
                  <a:gd name="T42" fmla="*/ 20 w 20"/>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8"/>
                    </a:moveTo>
                    <a:lnTo>
                      <a:pt x="20" y="18"/>
                    </a:lnTo>
                    <a:lnTo>
                      <a:pt x="20" y="20"/>
                    </a:lnTo>
                    <a:lnTo>
                      <a:pt x="20" y="20"/>
                    </a:lnTo>
                    <a:lnTo>
                      <a:pt x="16" y="20"/>
                    </a:lnTo>
                    <a:lnTo>
                      <a:pt x="10" y="18"/>
                    </a:lnTo>
                    <a:lnTo>
                      <a:pt x="2" y="14"/>
                    </a:lnTo>
                    <a:lnTo>
                      <a:pt x="2" y="14"/>
                    </a:lnTo>
                    <a:lnTo>
                      <a:pt x="0" y="10"/>
                    </a:lnTo>
                    <a:lnTo>
                      <a:pt x="0" y="6"/>
                    </a:lnTo>
                    <a:lnTo>
                      <a:pt x="0" y="6"/>
                    </a:lnTo>
                    <a:lnTo>
                      <a:pt x="2" y="0"/>
                    </a:lnTo>
                    <a:lnTo>
                      <a:pt x="2" y="0"/>
                    </a:lnTo>
                    <a:lnTo>
                      <a:pt x="4" y="0"/>
                    </a:lnTo>
                    <a:lnTo>
                      <a:pt x="4" y="0"/>
                    </a:lnTo>
                    <a:lnTo>
                      <a:pt x="6" y="4"/>
                    </a:lnTo>
                    <a:lnTo>
                      <a:pt x="10" y="6"/>
                    </a:lnTo>
                    <a:lnTo>
                      <a:pt x="18" y="8"/>
                    </a:lnTo>
                    <a:lnTo>
                      <a:pt x="18" y="8"/>
                    </a:lnTo>
                    <a:lnTo>
                      <a:pt x="20" y="12"/>
                    </a:lnTo>
                    <a:lnTo>
                      <a:pt x="20" y="18"/>
                    </a:lnTo>
                    <a:lnTo>
                      <a:pt x="2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1" name="Freeform 1377">
                <a:extLst>
                  <a:ext uri="{FF2B5EF4-FFF2-40B4-BE49-F238E27FC236}">
                    <a16:creationId xmlns:a16="http://schemas.microsoft.com/office/drawing/2014/main" id="{A0D977F3-83DC-E8A4-F641-1EB8EF093DAA}"/>
                  </a:ext>
                </a:extLst>
              </p:cNvPr>
              <p:cNvSpPr>
                <a:spLocks/>
              </p:cNvSpPr>
              <p:nvPr/>
            </p:nvSpPr>
            <p:spPr bwMode="auto">
              <a:xfrm>
                <a:off x="3138" y="2590"/>
                <a:ext cx="24" cy="24"/>
              </a:xfrm>
              <a:custGeom>
                <a:avLst/>
                <a:gdLst>
                  <a:gd name="T0" fmla="*/ 2 w 24"/>
                  <a:gd name="T1" fmla="*/ 0 h 24"/>
                  <a:gd name="T2" fmla="*/ 2 w 24"/>
                  <a:gd name="T3" fmla="*/ 0 h 24"/>
                  <a:gd name="T4" fmla="*/ 20 w 24"/>
                  <a:gd name="T5" fmla="*/ 10 h 24"/>
                  <a:gd name="T6" fmla="*/ 20 w 24"/>
                  <a:gd name="T7" fmla="*/ 10 h 24"/>
                  <a:gd name="T8" fmla="*/ 24 w 24"/>
                  <a:gd name="T9" fmla="*/ 14 h 24"/>
                  <a:gd name="T10" fmla="*/ 24 w 24"/>
                  <a:gd name="T11" fmla="*/ 20 h 24"/>
                  <a:gd name="T12" fmla="*/ 24 w 24"/>
                  <a:gd name="T13" fmla="*/ 20 h 24"/>
                  <a:gd name="T14" fmla="*/ 24 w 24"/>
                  <a:gd name="T15" fmla="*/ 22 h 24"/>
                  <a:gd name="T16" fmla="*/ 22 w 24"/>
                  <a:gd name="T17" fmla="*/ 24 h 24"/>
                  <a:gd name="T18" fmla="*/ 20 w 24"/>
                  <a:gd name="T19" fmla="*/ 22 h 24"/>
                  <a:gd name="T20" fmla="*/ 20 w 24"/>
                  <a:gd name="T21" fmla="*/ 22 h 24"/>
                  <a:gd name="T22" fmla="*/ 18 w 24"/>
                  <a:gd name="T23" fmla="*/ 20 h 24"/>
                  <a:gd name="T24" fmla="*/ 16 w 24"/>
                  <a:gd name="T25" fmla="*/ 20 h 24"/>
                  <a:gd name="T26" fmla="*/ 16 w 24"/>
                  <a:gd name="T27" fmla="*/ 20 h 24"/>
                  <a:gd name="T28" fmla="*/ 14 w 24"/>
                  <a:gd name="T29" fmla="*/ 22 h 24"/>
                  <a:gd name="T30" fmla="*/ 12 w 24"/>
                  <a:gd name="T31" fmla="*/ 22 h 24"/>
                  <a:gd name="T32" fmla="*/ 8 w 24"/>
                  <a:gd name="T33" fmla="*/ 16 h 24"/>
                  <a:gd name="T34" fmla="*/ 4 w 24"/>
                  <a:gd name="T35" fmla="*/ 10 h 24"/>
                  <a:gd name="T36" fmla="*/ 2 w 24"/>
                  <a:gd name="T37" fmla="*/ 8 h 24"/>
                  <a:gd name="T38" fmla="*/ 0 w 24"/>
                  <a:gd name="T39" fmla="*/ 8 h 24"/>
                  <a:gd name="T40" fmla="*/ 0 w 24"/>
                  <a:gd name="T41" fmla="*/ 8 h 24"/>
                  <a:gd name="T42" fmla="*/ 2 w 24"/>
                  <a:gd name="T43" fmla="*/ 0 h 24"/>
                  <a:gd name="T44" fmla="*/ 2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2" y="0"/>
                    </a:moveTo>
                    <a:lnTo>
                      <a:pt x="2" y="0"/>
                    </a:lnTo>
                    <a:lnTo>
                      <a:pt x="20" y="10"/>
                    </a:lnTo>
                    <a:lnTo>
                      <a:pt x="20" y="10"/>
                    </a:lnTo>
                    <a:lnTo>
                      <a:pt x="24" y="14"/>
                    </a:lnTo>
                    <a:lnTo>
                      <a:pt x="24" y="20"/>
                    </a:lnTo>
                    <a:lnTo>
                      <a:pt x="24" y="20"/>
                    </a:lnTo>
                    <a:lnTo>
                      <a:pt x="24" y="22"/>
                    </a:lnTo>
                    <a:lnTo>
                      <a:pt x="22" y="24"/>
                    </a:lnTo>
                    <a:lnTo>
                      <a:pt x="20" y="22"/>
                    </a:lnTo>
                    <a:lnTo>
                      <a:pt x="20" y="22"/>
                    </a:lnTo>
                    <a:lnTo>
                      <a:pt x="18" y="20"/>
                    </a:lnTo>
                    <a:lnTo>
                      <a:pt x="16" y="20"/>
                    </a:lnTo>
                    <a:lnTo>
                      <a:pt x="16" y="20"/>
                    </a:lnTo>
                    <a:lnTo>
                      <a:pt x="14" y="22"/>
                    </a:lnTo>
                    <a:lnTo>
                      <a:pt x="12" y="22"/>
                    </a:lnTo>
                    <a:lnTo>
                      <a:pt x="8" y="16"/>
                    </a:lnTo>
                    <a:lnTo>
                      <a:pt x="4" y="10"/>
                    </a:lnTo>
                    <a:lnTo>
                      <a:pt x="2" y="8"/>
                    </a:lnTo>
                    <a:lnTo>
                      <a:pt x="0" y="8"/>
                    </a:lnTo>
                    <a:lnTo>
                      <a:pt x="0"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2" name="Freeform 1378">
                <a:extLst>
                  <a:ext uri="{FF2B5EF4-FFF2-40B4-BE49-F238E27FC236}">
                    <a16:creationId xmlns:a16="http://schemas.microsoft.com/office/drawing/2014/main" id="{B868D6DC-B434-9441-1FD8-458E064B313E}"/>
                  </a:ext>
                </a:extLst>
              </p:cNvPr>
              <p:cNvSpPr>
                <a:spLocks/>
              </p:cNvSpPr>
              <p:nvPr/>
            </p:nvSpPr>
            <p:spPr bwMode="auto">
              <a:xfrm>
                <a:off x="3894" y="2811"/>
                <a:ext cx="22" cy="24"/>
              </a:xfrm>
              <a:custGeom>
                <a:avLst/>
                <a:gdLst>
                  <a:gd name="T0" fmla="*/ 22 w 22"/>
                  <a:gd name="T1" fmla="*/ 12 h 24"/>
                  <a:gd name="T2" fmla="*/ 22 w 22"/>
                  <a:gd name="T3" fmla="*/ 12 h 24"/>
                  <a:gd name="T4" fmla="*/ 20 w 22"/>
                  <a:gd name="T5" fmla="*/ 22 h 24"/>
                  <a:gd name="T6" fmla="*/ 16 w 22"/>
                  <a:gd name="T7" fmla="*/ 24 h 24"/>
                  <a:gd name="T8" fmla="*/ 14 w 22"/>
                  <a:gd name="T9" fmla="*/ 22 h 24"/>
                  <a:gd name="T10" fmla="*/ 12 w 22"/>
                  <a:gd name="T11" fmla="*/ 14 h 24"/>
                  <a:gd name="T12" fmla="*/ 12 w 22"/>
                  <a:gd name="T13" fmla="*/ 14 h 24"/>
                  <a:gd name="T14" fmla="*/ 8 w 22"/>
                  <a:gd name="T15" fmla="*/ 10 h 24"/>
                  <a:gd name="T16" fmla="*/ 6 w 22"/>
                  <a:gd name="T17" fmla="*/ 8 h 24"/>
                  <a:gd name="T18" fmla="*/ 4 w 22"/>
                  <a:gd name="T19" fmla="*/ 8 h 24"/>
                  <a:gd name="T20" fmla="*/ 0 w 22"/>
                  <a:gd name="T21" fmla="*/ 4 h 24"/>
                  <a:gd name="T22" fmla="*/ 0 w 22"/>
                  <a:gd name="T23" fmla="*/ 4 h 24"/>
                  <a:gd name="T24" fmla="*/ 6 w 22"/>
                  <a:gd name="T25" fmla="*/ 0 h 24"/>
                  <a:gd name="T26" fmla="*/ 12 w 22"/>
                  <a:gd name="T27" fmla="*/ 0 h 24"/>
                  <a:gd name="T28" fmla="*/ 18 w 22"/>
                  <a:gd name="T29" fmla="*/ 4 h 24"/>
                  <a:gd name="T30" fmla="*/ 22 w 22"/>
                  <a:gd name="T31" fmla="*/ 12 h 24"/>
                  <a:gd name="T32" fmla="*/ 22 w 22"/>
                  <a:gd name="T3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22" y="12"/>
                    </a:moveTo>
                    <a:lnTo>
                      <a:pt x="22" y="12"/>
                    </a:lnTo>
                    <a:lnTo>
                      <a:pt x="20" y="22"/>
                    </a:lnTo>
                    <a:lnTo>
                      <a:pt x="16" y="24"/>
                    </a:lnTo>
                    <a:lnTo>
                      <a:pt x="14" y="22"/>
                    </a:lnTo>
                    <a:lnTo>
                      <a:pt x="12" y="14"/>
                    </a:lnTo>
                    <a:lnTo>
                      <a:pt x="12" y="14"/>
                    </a:lnTo>
                    <a:lnTo>
                      <a:pt x="8" y="10"/>
                    </a:lnTo>
                    <a:lnTo>
                      <a:pt x="6" y="8"/>
                    </a:lnTo>
                    <a:lnTo>
                      <a:pt x="4" y="8"/>
                    </a:lnTo>
                    <a:lnTo>
                      <a:pt x="0" y="4"/>
                    </a:lnTo>
                    <a:lnTo>
                      <a:pt x="0" y="4"/>
                    </a:lnTo>
                    <a:lnTo>
                      <a:pt x="6" y="0"/>
                    </a:lnTo>
                    <a:lnTo>
                      <a:pt x="12" y="0"/>
                    </a:lnTo>
                    <a:lnTo>
                      <a:pt x="18" y="4"/>
                    </a:lnTo>
                    <a:lnTo>
                      <a:pt x="22" y="12"/>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3" name="Freeform 1379">
                <a:extLst>
                  <a:ext uri="{FF2B5EF4-FFF2-40B4-BE49-F238E27FC236}">
                    <a16:creationId xmlns:a16="http://schemas.microsoft.com/office/drawing/2014/main" id="{8A58C911-B8DE-F787-9D3E-68D3A1E3A57A}"/>
                  </a:ext>
                </a:extLst>
              </p:cNvPr>
              <p:cNvSpPr>
                <a:spLocks/>
              </p:cNvSpPr>
              <p:nvPr/>
            </p:nvSpPr>
            <p:spPr bwMode="auto">
              <a:xfrm>
                <a:off x="3192" y="2596"/>
                <a:ext cx="22" cy="20"/>
              </a:xfrm>
              <a:custGeom>
                <a:avLst/>
                <a:gdLst>
                  <a:gd name="T0" fmla="*/ 22 w 22"/>
                  <a:gd name="T1" fmla="*/ 20 h 20"/>
                  <a:gd name="T2" fmla="*/ 22 w 22"/>
                  <a:gd name="T3" fmla="*/ 20 h 20"/>
                  <a:gd name="T4" fmla="*/ 16 w 22"/>
                  <a:gd name="T5" fmla="*/ 16 h 20"/>
                  <a:gd name="T6" fmla="*/ 12 w 22"/>
                  <a:gd name="T7" fmla="*/ 16 h 20"/>
                  <a:gd name="T8" fmla="*/ 8 w 22"/>
                  <a:gd name="T9" fmla="*/ 18 h 20"/>
                  <a:gd name="T10" fmla="*/ 8 w 22"/>
                  <a:gd name="T11" fmla="*/ 18 h 20"/>
                  <a:gd name="T12" fmla="*/ 6 w 22"/>
                  <a:gd name="T13" fmla="*/ 18 h 20"/>
                  <a:gd name="T14" fmla="*/ 4 w 22"/>
                  <a:gd name="T15" fmla="*/ 16 h 20"/>
                  <a:gd name="T16" fmla="*/ 2 w 22"/>
                  <a:gd name="T17" fmla="*/ 10 h 20"/>
                  <a:gd name="T18" fmla="*/ 2 w 22"/>
                  <a:gd name="T19" fmla="*/ 10 h 20"/>
                  <a:gd name="T20" fmla="*/ 0 w 22"/>
                  <a:gd name="T21" fmla="*/ 4 h 20"/>
                  <a:gd name="T22" fmla="*/ 2 w 22"/>
                  <a:gd name="T23" fmla="*/ 0 h 20"/>
                  <a:gd name="T24" fmla="*/ 2 w 22"/>
                  <a:gd name="T25" fmla="*/ 0 h 20"/>
                  <a:gd name="T26" fmla="*/ 6 w 22"/>
                  <a:gd name="T27" fmla="*/ 2 h 20"/>
                  <a:gd name="T28" fmla="*/ 12 w 22"/>
                  <a:gd name="T29" fmla="*/ 6 h 20"/>
                  <a:gd name="T30" fmla="*/ 18 w 22"/>
                  <a:gd name="T31" fmla="*/ 10 h 20"/>
                  <a:gd name="T32" fmla="*/ 22 w 22"/>
                  <a:gd name="T33" fmla="*/ 14 h 20"/>
                  <a:gd name="T34" fmla="*/ 22 w 22"/>
                  <a:gd name="T35" fmla="*/ 14 h 20"/>
                  <a:gd name="T36" fmla="*/ 22 w 22"/>
                  <a:gd name="T37" fmla="*/ 20 h 20"/>
                  <a:gd name="T38" fmla="*/ 22 w 22"/>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2" y="20"/>
                    </a:moveTo>
                    <a:lnTo>
                      <a:pt x="22" y="20"/>
                    </a:lnTo>
                    <a:lnTo>
                      <a:pt x="16" y="16"/>
                    </a:lnTo>
                    <a:lnTo>
                      <a:pt x="12" y="16"/>
                    </a:lnTo>
                    <a:lnTo>
                      <a:pt x="8" y="18"/>
                    </a:lnTo>
                    <a:lnTo>
                      <a:pt x="8" y="18"/>
                    </a:lnTo>
                    <a:lnTo>
                      <a:pt x="6" y="18"/>
                    </a:lnTo>
                    <a:lnTo>
                      <a:pt x="4" y="16"/>
                    </a:lnTo>
                    <a:lnTo>
                      <a:pt x="2" y="10"/>
                    </a:lnTo>
                    <a:lnTo>
                      <a:pt x="2" y="10"/>
                    </a:lnTo>
                    <a:lnTo>
                      <a:pt x="0" y="4"/>
                    </a:lnTo>
                    <a:lnTo>
                      <a:pt x="2" y="0"/>
                    </a:lnTo>
                    <a:lnTo>
                      <a:pt x="2" y="0"/>
                    </a:lnTo>
                    <a:lnTo>
                      <a:pt x="6" y="2"/>
                    </a:lnTo>
                    <a:lnTo>
                      <a:pt x="12" y="6"/>
                    </a:lnTo>
                    <a:lnTo>
                      <a:pt x="18" y="10"/>
                    </a:lnTo>
                    <a:lnTo>
                      <a:pt x="22" y="14"/>
                    </a:lnTo>
                    <a:lnTo>
                      <a:pt x="22" y="14"/>
                    </a:lnTo>
                    <a:lnTo>
                      <a:pt x="22" y="2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4" name="Freeform 1380">
                <a:extLst>
                  <a:ext uri="{FF2B5EF4-FFF2-40B4-BE49-F238E27FC236}">
                    <a16:creationId xmlns:a16="http://schemas.microsoft.com/office/drawing/2014/main" id="{4F33FF2E-7AEA-3976-20BE-574394E343A5}"/>
                  </a:ext>
                </a:extLst>
              </p:cNvPr>
              <p:cNvSpPr>
                <a:spLocks/>
              </p:cNvSpPr>
              <p:nvPr/>
            </p:nvSpPr>
            <p:spPr bwMode="auto">
              <a:xfrm>
                <a:off x="2062" y="2723"/>
                <a:ext cx="32" cy="22"/>
              </a:xfrm>
              <a:custGeom>
                <a:avLst/>
                <a:gdLst>
                  <a:gd name="T0" fmla="*/ 0 w 32"/>
                  <a:gd name="T1" fmla="*/ 16 h 22"/>
                  <a:gd name="T2" fmla="*/ 0 w 32"/>
                  <a:gd name="T3" fmla="*/ 16 h 22"/>
                  <a:gd name="T4" fmla="*/ 6 w 32"/>
                  <a:gd name="T5" fmla="*/ 14 h 22"/>
                  <a:gd name="T6" fmla="*/ 10 w 32"/>
                  <a:gd name="T7" fmla="*/ 10 h 22"/>
                  <a:gd name="T8" fmla="*/ 12 w 32"/>
                  <a:gd name="T9" fmla="*/ 4 h 22"/>
                  <a:gd name="T10" fmla="*/ 12 w 32"/>
                  <a:gd name="T11" fmla="*/ 4 h 22"/>
                  <a:gd name="T12" fmla="*/ 14 w 32"/>
                  <a:gd name="T13" fmla="*/ 0 h 22"/>
                  <a:gd name="T14" fmla="*/ 16 w 32"/>
                  <a:gd name="T15" fmla="*/ 0 h 22"/>
                  <a:gd name="T16" fmla="*/ 20 w 32"/>
                  <a:gd name="T17" fmla="*/ 0 h 22"/>
                  <a:gd name="T18" fmla="*/ 20 w 32"/>
                  <a:gd name="T19" fmla="*/ 0 h 22"/>
                  <a:gd name="T20" fmla="*/ 24 w 32"/>
                  <a:gd name="T21" fmla="*/ 4 h 22"/>
                  <a:gd name="T22" fmla="*/ 28 w 32"/>
                  <a:gd name="T23" fmla="*/ 4 h 22"/>
                  <a:gd name="T24" fmla="*/ 30 w 32"/>
                  <a:gd name="T25" fmla="*/ 8 h 22"/>
                  <a:gd name="T26" fmla="*/ 32 w 32"/>
                  <a:gd name="T27" fmla="*/ 16 h 22"/>
                  <a:gd name="T28" fmla="*/ 32 w 32"/>
                  <a:gd name="T29" fmla="*/ 16 h 22"/>
                  <a:gd name="T30" fmla="*/ 32 w 32"/>
                  <a:gd name="T31" fmla="*/ 16 h 22"/>
                  <a:gd name="T32" fmla="*/ 22 w 32"/>
                  <a:gd name="T33" fmla="*/ 14 h 22"/>
                  <a:gd name="T34" fmla="*/ 16 w 32"/>
                  <a:gd name="T35" fmla="*/ 16 h 22"/>
                  <a:gd name="T36" fmla="*/ 12 w 32"/>
                  <a:gd name="T37" fmla="*/ 20 h 22"/>
                  <a:gd name="T38" fmla="*/ 12 w 32"/>
                  <a:gd name="T39" fmla="*/ 20 h 22"/>
                  <a:gd name="T40" fmla="*/ 10 w 32"/>
                  <a:gd name="T41" fmla="*/ 22 h 22"/>
                  <a:gd name="T42" fmla="*/ 6 w 32"/>
                  <a:gd name="T43" fmla="*/ 22 h 22"/>
                  <a:gd name="T44" fmla="*/ 4 w 32"/>
                  <a:gd name="T45" fmla="*/ 20 h 22"/>
                  <a:gd name="T46" fmla="*/ 0 w 32"/>
                  <a:gd name="T47" fmla="*/ 16 h 22"/>
                  <a:gd name="T48" fmla="*/ 0 w 32"/>
                  <a:gd name="T4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2">
                    <a:moveTo>
                      <a:pt x="0" y="16"/>
                    </a:moveTo>
                    <a:lnTo>
                      <a:pt x="0" y="16"/>
                    </a:lnTo>
                    <a:lnTo>
                      <a:pt x="6" y="14"/>
                    </a:lnTo>
                    <a:lnTo>
                      <a:pt x="10" y="10"/>
                    </a:lnTo>
                    <a:lnTo>
                      <a:pt x="12" y="4"/>
                    </a:lnTo>
                    <a:lnTo>
                      <a:pt x="12" y="4"/>
                    </a:lnTo>
                    <a:lnTo>
                      <a:pt x="14" y="0"/>
                    </a:lnTo>
                    <a:lnTo>
                      <a:pt x="16" y="0"/>
                    </a:lnTo>
                    <a:lnTo>
                      <a:pt x="20" y="0"/>
                    </a:lnTo>
                    <a:lnTo>
                      <a:pt x="20" y="0"/>
                    </a:lnTo>
                    <a:lnTo>
                      <a:pt x="24" y="4"/>
                    </a:lnTo>
                    <a:lnTo>
                      <a:pt x="28" y="4"/>
                    </a:lnTo>
                    <a:lnTo>
                      <a:pt x="30" y="8"/>
                    </a:lnTo>
                    <a:lnTo>
                      <a:pt x="32" y="16"/>
                    </a:lnTo>
                    <a:lnTo>
                      <a:pt x="32" y="16"/>
                    </a:lnTo>
                    <a:lnTo>
                      <a:pt x="32" y="16"/>
                    </a:lnTo>
                    <a:lnTo>
                      <a:pt x="22" y="14"/>
                    </a:lnTo>
                    <a:lnTo>
                      <a:pt x="16" y="16"/>
                    </a:lnTo>
                    <a:lnTo>
                      <a:pt x="12" y="20"/>
                    </a:lnTo>
                    <a:lnTo>
                      <a:pt x="12" y="20"/>
                    </a:lnTo>
                    <a:lnTo>
                      <a:pt x="10" y="22"/>
                    </a:lnTo>
                    <a:lnTo>
                      <a:pt x="6" y="22"/>
                    </a:lnTo>
                    <a:lnTo>
                      <a:pt x="4"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5" name="Freeform 1381">
                <a:extLst>
                  <a:ext uri="{FF2B5EF4-FFF2-40B4-BE49-F238E27FC236}">
                    <a16:creationId xmlns:a16="http://schemas.microsoft.com/office/drawing/2014/main" id="{65EE9DF2-17D9-E6F9-F967-9FE7A3E4ACBF}"/>
                  </a:ext>
                </a:extLst>
              </p:cNvPr>
              <p:cNvSpPr>
                <a:spLocks/>
              </p:cNvSpPr>
              <p:nvPr/>
            </p:nvSpPr>
            <p:spPr bwMode="auto">
              <a:xfrm>
                <a:off x="5200" y="2690"/>
                <a:ext cx="16" cy="51"/>
              </a:xfrm>
              <a:custGeom>
                <a:avLst/>
                <a:gdLst>
                  <a:gd name="T0" fmla="*/ 10 w 16"/>
                  <a:gd name="T1" fmla="*/ 49 h 51"/>
                  <a:gd name="T2" fmla="*/ 10 w 16"/>
                  <a:gd name="T3" fmla="*/ 49 h 51"/>
                  <a:gd name="T4" fmla="*/ 12 w 16"/>
                  <a:gd name="T5" fmla="*/ 41 h 51"/>
                  <a:gd name="T6" fmla="*/ 14 w 16"/>
                  <a:gd name="T7" fmla="*/ 35 h 51"/>
                  <a:gd name="T8" fmla="*/ 12 w 16"/>
                  <a:gd name="T9" fmla="*/ 31 h 51"/>
                  <a:gd name="T10" fmla="*/ 10 w 16"/>
                  <a:gd name="T11" fmla="*/ 27 h 51"/>
                  <a:gd name="T12" fmla="*/ 10 w 16"/>
                  <a:gd name="T13" fmla="*/ 27 h 51"/>
                  <a:gd name="T14" fmla="*/ 2 w 16"/>
                  <a:gd name="T15" fmla="*/ 17 h 51"/>
                  <a:gd name="T16" fmla="*/ 0 w 16"/>
                  <a:gd name="T17" fmla="*/ 0 h 51"/>
                  <a:gd name="T18" fmla="*/ 0 w 16"/>
                  <a:gd name="T19" fmla="*/ 0 h 51"/>
                  <a:gd name="T20" fmla="*/ 6 w 16"/>
                  <a:gd name="T21" fmla="*/ 2 h 51"/>
                  <a:gd name="T22" fmla="*/ 6 w 16"/>
                  <a:gd name="T23" fmla="*/ 2 h 51"/>
                  <a:gd name="T24" fmla="*/ 8 w 16"/>
                  <a:gd name="T25" fmla="*/ 2 h 51"/>
                  <a:gd name="T26" fmla="*/ 10 w 16"/>
                  <a:gd name="T27" fmla="*/ 2 h 51"/>
                  <a:gd name="T28" fmla="*/ 10 w 16"/>
                  <a:gd name="T29" fmla="*/ 2 h 51"/>
                  <a:gd name="T30" fmla="*/ 10 w 16"/>
                  <a:gd name="T31" fmla="*/ 15 h 51"/>
                  <a:gd name="T32" fmla="*/ 10 w 16"/>
                  <a:gd name="T33" fmla="*/ 19 h 51"/>
                  <a:gd name="T34" fmla="*/ 12 w 16"/>
                  <a:gd name="T35" fmla="*/ 19 h 51"/>
                  <a:gd name="T36" fmla="*/ 14 w 16"/>
                  <a:gd name="T37" fmla="*/ 19 h 51"/>
                  <a:gd name="T38" fmla="*/ 14 w 16"/>
                  <a:gd name="T39" fmla="*/ 19 h 51"/>
                  <a:gd name="T40" fmla="*/ 16 w 16"/>
                  <a:gd name="T41" fmla="*/ 35 h 51"/>
                  <a:gd name="T42" fmla="*/ 16 w 16"/>
                  <a:gd name="T43" fmla="*/ 51 h 51"/>
                  <a:gd name="T44" fmla="*/ 16 w 16"/>
                  <a:gd name="T45" fmla="*/ 51 h 51"/>
                  <a:gd name="T46" fmla="*/ 12 w 16"/>
                  <a:gd name="T47" fmla="*/ 51 h 51"/>
                  <a:gd name="T48" fmla="*/ 10 w 16"/>
                  <a:gd name="T49" fmla="*/ 49 h 51"/>
                  <a:gd name="T50" fmla="*/ 10 w 16"/>
                  <a:gd name="T51"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51">
                    <a:moveTo>
                      <a:pt x="10" y="49"/>
                    </a:moveTo>
                    <a:lnTo>
                      <a:pt x="10" y="49"/>
                    </a:lnTo>
                    <a:lnTo>
                      <a:pt x="12" y="41"/>
                    </a:lnTo>
                    <a:lnTo>
                      <a:pt x="14" y="35"/>
                    </a:lnTo>
                    <a:lnTo>
                      <a:pt x="12" y="31"/>
                    </a:lnTo>
                    <a:lnTo>
                      <a:pt x="10" y="27"/>
                    </a:lnTo>
                    <a:lnTo>
                      <a:pt x="10" y="27"/>
                    </a:lnTo>
                    <a:lnTo>
                      <a:pt x="2" y="17"/>
                    </a:lnTo>
                    <a:lnTo>
                      <a:pt x="0" y="0"/>
                    </a:lnTo>
                    <a:lnTo>
                      <a:pt x="0" y="0"/>
                    </a:lnTo>
                    <a:lnTo>
                      <a:pt x="6" y="2"/>
                    </a:lnTo>
                    <a:lnTo>
                      <a:pt x="6" y="2"/>
                    </a:lnTo>
                    <a:lnTo>
                      <a:pt x="8" y="2"/>
                    </a:lnTo>
                    <a:lnTo>
                      <a:pt x="10" y="2"/>
                    </a:lnTo>
                    <a:lnTo>
                      <a:pt x="10" y="2"/>
                    </a:lnTo>
                    <a:lnTo>
                      <a:pt x="10" y="15"/>
                    </a:lnTo>
                    <a:lnTo>
                      <a:pt x="10" y="19"/>
                    </a:lnTo>
                    <a:lnTo>
                      <a:pt x="12" y="19"/>
                    </a:lnTo>
                    <a:lnTo>
                      <a:pt x="14" y="19"/>
                    </a:lnTo>
                    <a:lnTo>
                      <a:pt x="14" y="19"/>
                    </a:lnTo>
                    <a:lnTo>
                      <a:pt x="16" y="35"/>
                    </a:lnTo>
                    <a:lnTo>
                      <a:pt x="16" y="51"/>
                    </a:lnTo>
                    <a:lnTo>
                      <a:pt x="16" y="51"/>
                    </a:lnTo>
                    <a:lnTo>
                      <a:pt x="12" y="51"/>
                    </a:lnTo>
                    <a:lnTo>
                      <a:pt x="10" y="49"/>
                    </a:lnTo>
                    <a:lnTo>
                      <a:pt x="1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6" name="Freeform 1382">
                <a:extLst>
                  <a:ext uri="{FF2B5EF4-FFF2-40B4-BE49-F238E27FC236}">
                    <a16:creationId xmlns:a16="http://schemas.microsoft.com/office/drawing/2014/main" id="{BA665328-FD3F-1BFB-8A53-F32D06C86C29}"/>
                  </a:ext>
                </a:extLst>
              </p:cNvPr>
              <p:cNvSpPr>
                <a:spLocks/>
              </p:cNvSpPr>
              <p:nvPr/>
            </p:nvSpPr>
            <p:spPr bwMode="auto">
              <a:xfrm>
                <a:off x="4942" y="2690"/>
                <a:ext cx="16" cy="37"/>
              </a:xfrm>
              <a:custGeom>
                <a:avLst/>
                <a:gdLst>
                  <a:gd name="T0" fmla="*/ 16 w 16"/>
                  <a:gd name="T1" fmla="*/ 37 h 37"/>
                  <a:gd name="T2" fmla="*/ 16 w 16"/>
                  <a:gd name="T3" fmla="*/ 37 h 37"/>
                  <a:gd name="T4" fmla="*/ 12 w 16"/>
                  <a:gd name="T5" fmla="*/ 35 h 37"/>
                  <a:gd name="T6" fmla="*/ 8 w 16"/>
                  <a:gd name="T7" fmla="*/ 33 h 37"/>
                  <a:gd name="T8" fmla="*/ 0 w 16"/>
                  <a:gd name="T9" fmla="*/ 25 h 37"/>
                  <a:gd name="T10" fmla="*/ 0 w 16"/>
                  <a:gd name="T11" fmla="*/ 25 h 37"/>
                  <a:gd name="T12" fmla="*/ 4 w 16"/>
                  <a:gd name="T13" fmla="*/ 17 h 37"/>
                  <a:gd name="T14" fmla="*/ 4 w 16"/>
                  <a:gd name="T15" fmla="*/ 13 h 37"/>
                  <a:gd name="T16" fmla="*/ 2 w 16"/>
                  <a:gd name="T17" fmla="*/ 7 h 37"/>
                  <a:gd name="T18" fmla="*/ 2 w 16"/>
                  <a:gd name="T19" fmla="*/ 7 h 37"/>
                  <a:gd name="T20" fmla="*/ 0 w 16"/>
                  <a:gd name="T21" fmla="*/ 5 h 37"/>
                  <a:gd name="T22" fmla="*/ 2 w 16"/>
                  <a:gd name="T23" fmla="*/ 0 h 37"/>
                  <a:gd name="T24" fmla="*/ 2 w 16"/>
                  <a:gd name="T25" fmla="*/ 0 h 37"/>
                  <a:gd name="T26" fmla="*/ 2 w 16"/>
                  <a:gd name="T27" fmla="*/ 0 h 37"/>
                  <a:gd name="T28" fmla="*/ 2 w 16"/>
                  <a:gd name="T29" fmla="*/ 0 h 37"/>
                  <a:gd name="T30" fmla="*/ 10 w 16"/>
                  <a:gd name="T31" fmla="*/ 17 h 37"/>
                  <a:gd name="T32" fmla="*/ 16 w 16"/>
                  <a:gd name="T33" fmla="*/ 37 h 37"/>
                  <a:gd name="T34" fmla="*/ 16 w 1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7">
                    <a:moveTo>
                      <a:pt x="16" y="37"/>
                    </a:moveTo>
                    <a:lnTo>
                      <a:pt x="16" y="37"/>
                    </a:lnTo>
                    <a:lnTo>
                      <a:pt x="12" y="35"/>
                    </a:lnTo>
                    <a:lnTo>
                      <a:pt x="8" y="33"/>
                    </a:lnTo>
                    <a:lnTo>
                      <a:pt x="0" y="25"/>
                    </a:lnTo>
                    <a:lnTo>
                      <a:pt x="0" y="25"/>
                    </a:lnTo>
                    <a:lnTo>
                      <a:pt x="4" y="17"/>
                    </a:lnTo>
                    <a:lnTo>
                      <a:pt x="4" y="13"/>
                    </a:lnTo>
                    <a:lnTo>
                      <a:pt x="2" y="7"/>
                    </a:lnTo>
                    <a:lnTo>
                      <a:pt x="2" y="7"/>
                    </a:lnTo>
                    <a:lnTo>
                      <a:pt x="0" y="5"/>
                    </a:lnTo>
                    <a:lnTo>
                      <a:pt x="2" y="0"/>
                    </a:lnTo>
                    <a:lnTo>
                      <a:pt x="2" y="0"/>
                    </a:lnTo>
                    <a:lnTo>
                      <a:pt x="2" y="0"/>
                    </a:lnTo>
                    <a:lnTo>
                      <a:pt x="2" y="0"/>
                    </a:lnTo>
                    <a:lnTo>
                      <a:pt x="10" y="17"/>
                    </a:lnTo>
                    <a:lnTo>
                      <a:pt x="16" y="37"/>
                    </a:lnTo>
                    <a:lnTo>
                      <a:pt x="1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7" name="Freeform 1383">
                <a:extLst>
                  <a:ext uri="{FF2B5EF4-FFF2-40B4-BE49-F238E27FC236}">
                    <a16:creationId xmlns:a16="http://schemas.microsoft.com/office/drawing/2014/main" id="{3C40888D-5687-DD52-AB9F-6E21B0AEA4F5}"/>
                  </a:ext>
                </a:extLst>
              </p:cNvPr>
              <p:cNvSpPr>
                <a:spLocks/>
              </p:cNvSpPr>
              <p:nvPr/>
            </p:nvSpPr>
            <p:spPr bwMode="auto">
              <a:xfrm>
                <a:off x="5096" y="2584"/>
                <a:ext cx="16" cy="24"/>
              </a:xfrm>
              <a:custGeom>
                <a:avLst/>
                <a:gdLst>
                  <a:gd name="T0" fmla="*/ 14 w 16"/>
                  <a:gd name="T1" fmla="*/ 6 h 24"/>
                  <a:gd name="T2" fmla="*/ 14 w 16"/>
                  <a:gd name="T3" fmla="*/ 6 h 24"/>
                  <a:gd name="T4" fmla="*/ 16 w 16"/>
                  <a:gd name="T5" fmla="*/ 16 h 24"/>
                  <a:gd name="T6" fmla="*/ 14 w 16"/>
                  <a:gd name="T7" fmla="*/ 24 h 24"/>
                  <a:gd name="T8" fmla="*/ 14 w 16"/>
                  <a:gd name="T9" fmla="*/ 24 h 24"/>
                  <a:gd name="T10" fmla="*/ 10 w 16"/>
                  <a:gd name="T11" fmla="*/ 22 h 24"/>
                  <a:gd name="T12" fmla="*/ 8 w 16"/>
                  <a:gd name="T13" fmla="*/ 18 h 24"/>
                  <a:gd name="T14" fmla="*/ 6 w 16"/>
                  <a:gd name="T15" fmla="*/ 14 h 24"/>
                  <a:gd name="T16" fmla="*/ 2 w 16"/>
                  <a:gd name="T17" fmla="*/ 12 h 24"/>
                  <a:gd name="T18" fmla="*/ 2 w 16"/>
                  <a:gd name="T19" fmla="*/ 12 h 24"/>
                  <a:gd name="T20" fmla="*/ 0 w 16"/>
                  <a:gd name="T21" fmla="*/ 8 h 24"/>
                  <a:gd name="T22" fmla="*/ 2 w 16"/>
                  <a:gd name="T23" fmla="*/ 6 h 24"/>
                  <a:gd name="T24" fmla="*/ 2 w 16"/>
                  <a:gd name="T25" fmla="*/ 6 h 24"/>
                  <a:gd name="T26" fmla="*/ 2 w 16"/>
                  <a:gd name="T27" fmla="*/ 2 h 24"/>
                  <a:gd name="T28" fmla="*/ 4 w 16"/>
                  <a:gd name="T29" fmla="*/ 0 h 24"/>
                  <a:gd name="T30" fmla="*/ 4 w 16"/>
                  <a:gd name="T31" fmla="*/ 0 h 24"/>
                  <a:gd name="T32" fmla="*/ 14 w 16"/>
                  <a:gd name="T33" fmla="*/ 6 h 24"/>
                  <a:gd name="T34" fmla="*/ 14 w 16"/>
                  <a:gd name="T35"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4">
                    <a:moveTo>
                      <a:pt x="14" y="6"/>
                    </a:moveTo>
                    <a:lnTo>
                      <a:pt x="14" y="6"/>
                    </a:lnTo>
                    <a:lnTo>
                      <a:pt x="16" y="16"/>
                    </a:lnTo>
                    <a:lnTo>
                      <a:pt x="14" y="24"/>
                    </a:lnTo>
                    <a:lnTo>
                      <a:pt x="14" y="24"/>
                    </a:lnTo>
                    <a:lnTo>
                      <a:pt x="10" y="22"/>
                    </a:lnTo>
                    <a:lnTo>
                      <a:pt x="8" y="18"/>
                    </a:lnTo>
                    <a:lnTo>
                      <a:pt x="6" y="14"/>
                    </a:lnTo>
                    <a:lnTo>
                      <a:pt x="2" y="12"/>
                    </a:lnTo>
                    <a:lnTo>
                      <a:pt x="2" y="12"/>
                    </a:lnTo>
                    <a:lnTo>
                      <a:pt x="0" y="8"/>
                    </a:lnTo>
                    <a:lnTo>
                      <a:pt x="2" y="6"/>
                    </a:lnTo>
                    <a:lnTo>
                      <a:pt x="2" y="6"/>
                    </a:lnTo>
                    <a:lnTo>
                      <a:pt x="2" y="2"/>
                    </a:lnTo>
                    <a:lnTo>
                      <a:pt x="4" y="0"/>
                    </a:lnTo>
                    <a:lnTo>
                      <a:pt x="4" y="0"/>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8" name="Freeform 1384">
                <a:extLst>
                  <a:ext uri="{FF2B5EF4-FFF2-40B4-BE49-F238E27FC236}">
                    <a16:creationId xmlns:a16="http://schemas.microsoft.com/office/drawing/2014/main" id="{8083759B-4104-1A4A-CCD6-E592E4326E98}"/>
                  </a:ext>
                </a:extLst>
              </p:cNvPr>
              <p:cNvSpPr>
                <a:spLocks/>
              </p:cNvSpPr>
              <p:nvPr/>
            </p:nvSpPr>
            <p:spPr bwMode="auto">
              <a:xfrm>
                <a:off x="2814" y="2596"/>
                <a:ext cx="22" cy="16"/>
              </a:xfrm>
              <a:custGeom>
                <a:avLst/>
                <a:gdLst>
                  <a:gd name="T0" fmla="*/ 0 w 22"/>
                  <a:gd name="T1" fmla="*/ 0 h 16"/>
                  <a:gd name="T2" fmla="*/ 0 w 22"/>
                  <a:gd name="T3" fmla="*/ 0 h 16"/>
                  <a:gd name="T4" fmla="*/ 4 w 22"/>
                  <a:gd name="T5" fmla="*/ 0 h 16"/>
                  <a:gd name="T6" fmla="*/ 10 w 22"/>
                  <a:gd name="T7" fmla="*/ 2 h 16"/>
                  <a:gd name="T8" fmla="*/ 18 w 22"/>
                  <a:gd name="T9" fmla="*/ 6 h 16"/>
                  <a:gd name="T10" fmla="*/ 18 w 22"/>
                  <a:gd name="T11" fmla="*/ 6 h 16"/>
                  <a:gd name="T12" fmla="*/ 20 w 22"/>
                  <a:gd name="T13" fmla="*/ 8 h 16"/>
                  <a:gd name="T14" fmla="*/ 22 w 22"/>
                  <a:gd name="T15" fmla="*/ 14 h 16"/>
                  <a:gd name="T16" fmla="*/ 22 w 22"/>
                  <a:gd name="T17" fmla="*/ 14 h 16"/>
                  <a:gd name="T18" fmla="*/ 20 w 22"/>
                  <a:gd name="T19" fmla="*/ 16 h 16"/>
                  <a:gd name="T20" fmla="*/ 20 w 22"/>
                  <a:gd name="T21" fmla="*/ 16 h 16"/>
                  <a:gd name="T22" fmla="*/ 18 w 22"/>
                  <a:gd name="T23" fmla="*/ 14 h 16"/>
                  <a:gd name="T24" fmla="*/ 18 w 22"/>
                  <a:gd name="T25" fmla="*/ 14 h 16"/>
                  <a:gd name="T26" fmla="*/ 10 w 22"/>
                  <a:gd name="T27" fmla="*/ 12 h 16"/>
                  <a:gd name="T28" fmla="*/ 8 w 22"/>
                  <a:gd name="T29" fmla="*/ 12 h 16"/>
                  <a:gd name="T30" fmla="*/ 4 w 22"/>
                  <a:gd name="T31" fmla="*/ 8 h 16"/>
                  <a:gd name="T32" fmla="*/ 4 w 22"/>
                  <a:gd name="T33" fmla="*/ 8 h 16"/>
                  <a:gd name="T34" fmla="*/ 2 w 22"/>
                  <a:gd name="T35" fmla="*/ 6 h 16"/>
                  <a:gd name="T36" fmla="*/ 0 w 22"/>
                  <a:gd name="T37" fmla="*/ 0 h 16"/>
                  <a:gd name="T38" fmla="*/ 0 w 22"/>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6">
                    <a:moveTo>
                      <a:pt x="0" y="0"/>
                    </a:moveTo>
                    <a:lnTo>
                      <a:pt x="0" y="0"/>
                    </a:lnTo>
                    <a:lnTo>
                      <a:pt x="4" y="0"/>
                    </a:lnTo>
                    <a:lnTo>
                      <a:pt x="10" y="2"/>
                    </a:lnTo>
                    <a:lnTo>
                      <a:pt x="18" y="6"/>
                    </a:lnTo>
                    <a:lnTo>
                      <a:pt x="18" y="6"/>
                    </a:lnTo>
                    <a:lnTo>
                      <a:pt x="20" y="8"/>
                    </a:lnTo>
                    <a:lnTo>
                      <a:pt x="22" y="14"/>
                    </a:lnTo>
                    <a:lnTo>
                      <a:pt x="22" y="14"/>
                    </a:lnTo>
                    <a:lnTo>
                      <a:pt x="20" y="16"/>
                    </a:lnTo>
                    <a:lnTo>
                      <a:pt x="20" y="16"/>
                    </a:lnTo>
                    <a:lnTo>
                      <a:pt x="18" y="14"/>
                    </a:lnTo>
                    <a:lnTo>
                      <a:pt x="18" y="14"/>
                    </a:lnTo>
                    <a:lnTo>
                      <a:pt x="10" y="12"/>
                    </a:lnTo>
                    <a:lnTo>
                      <a:pt x="8" y="12"/>
                    </a:lnTo>
                    <a:lnTo>
                      <a:pt x="4" y="8"/>
                    </a:lnTo>
                    <a:lnTo>
                      <a:pt x="4" y="8"/>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9" name="Freeform 1385">
                <a:extLst>
                  <a:ext uri="{FF2B5EF4-FFF2-40B4-BE49-F238E27FC236}">
                    <a16:creationId xmlns:a16="http://schemas.microsoft.com/office/drawing/2014/main" id="{7201A366-2F6E-BB01-14CE-CD3A09F2E99A}"/>
                  </a:ext>
                </a:extLst>
              </p:cNvPr>
              <p:cNvSpPr>
                <a:spLocks/>
              </p:cNvSpPr>
              <p:nvPr/>
            </p:nvSpPr>
            <p:spPr bwMode="auto">
              <a:xfrm>
                <a:off x="5092" y="1611"/>
                <a:ext cx="16" cy="21"/>
              </a:xfrm>
              <a:custGeom>
                <a:avLst/>
                <a:gdLst>
                  <a:gd name="T0" fmla="*/ 0 w 16"/>
                  <a:gd name="T1" fmla="*/ 10 h 21"/>
                  <a:gd name="T2" fmla="*/ 0 w 16"/>
                  <a:gd name="T3" fmla="*/ 10 h 21"/>
                  <a:gd name="T4" fmla="*/ 8 w 16"/>
                  <a:gd name="T5" fmla="*/ 2 h 21"/>
                  <a:gd name="T6" fmla="*/ 10 w 16"/>
                  <a:gd name="T7" fmla="*/ 0 h 21"/>
                  <a:gd name="T8" fmla="*/ 12 w 16"/>
                  <a:gd name="T9" fmla="*/ 0 h 21"/>
                  <a:gd name="T10" fmla="*/ 16 w 16"/>
                  <a:gd name="T11" fmla="*/ 6 h 21"/>
                  <a:gd name="T12" fmla="*/ 16 w 16"/>
                  <a:gd name="T13" fmla="*/ 6 h 21"/>
                  <a:gd name="T14" fmla="*/ 14 w 16"/>
                  <a:gd name="T15" fmla="*/ 6 h 21"/>
                  <a:gd name="T16" fmla="*/ 12 w 16"/>
                  <a:gd name="T17" fmla="*/ 10 h 21"/>
                  <a:gd name="T18" fmla="*/ 12 w 16"/>
                  <a:gd name="T19" fmla="*/ 10 h 21"/>
                  <a:gd name="T20" fmla="*/ 8 w 16"/>
                  <a:gd name="T21" fmla="*/ 21 h 21"/>
                  <a:gd name="T22" fmla="*/ 6 w 16"/>
                  <a:gd name="T23" fmla="*/ 21 h 21"/>
                  <a:gd name="T24" fmla="*/ 6 w 16"/>
                  <a:gd name="T25" fmla="*/ 21 h 21"/>
                  <a:gd name="T26" fmla="*/ 2 w 16"/>
                  <a:gd name="T27" fmla="*/ 17 h 21"/>
                  <a:gd name="T28" fmla="*/ 0 w 16"/>
                  <a:gd name="T29" fmla="*/ 10 h 21"/>
                  <a:gd name="T30" fmla="*/ 0 w 16"/>
                  <a:gd name="T3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1">
                    <a:moveTo>
                      <a:pt x="0" y="10"/>
                    </a:moveTo>
                    <a:lnTo>
                      <a:pt x="0" y="10"/>
                    </a:lnTo>
                    <a:lnTo>
                      <a:pt x="8" y="2"/>
                    </a:lnTo>
                    <a:lnTo>
                      <a:pt x="10" y="0"/>
                    </a:lnTo>
                    <a:lnTo>
                      <a:pt x="12" y="0"/>
                    </a:lnTo>
                    <a:lnTo>
                      <a:pt x="16" y="6"/>
                    </a:lnTo>
                    <a:lnTo>
                      <a:pt x="16" y="6"/>
                    </a:lnTo>
                    <a:lnTo>
                      <a:pt x="14" y="6"/>
                    </a:lnTo>
                    <a:lnTo>
                      <a:pt x="12" y="10"/>
                    </a:lnTo>
                    <a:lnTo>
                      <a:pt x="12" y="10"/>
                    </a:lnTo>
                    <a:lnTo>
                      <a:pt x="8" y="21"/>
                    </a:lnTo>
                    <a:lnTo>
                      <a:pt x="6" y="21"/>
                    </a:lnTo>
                    <a:lnTo>
                      <a:pt x="6" y="21"/>
                    </a:lnTo>
                    <a:lnTo>
                      <a:pt x="2" y="17"/>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0" name="Freeform 1386">
                <a:extLst>
                  <a:ext uri="{FF2B5EF4-FFF2-40B4-BE49-F238E27FC236}">
                    <a16:creationId xmlns:a16="http://schemas.microsoft.com/office/drawing/2014/main" id="{1B869F7C-0D83-FCD7-88E5-47B3AFFAF9E0}"/>
                  </a:ext>
                </a:extLst>
              </p:cNvPr>
              <p:cNvSpPr>
                <a:spLocks/>
              </p:cNvSpPr>
              <p:nvPr/>
            </p:nvSpPr>
            <p:spPr bwMode="auto">
              <a:xfrm>
                <a:off x="4136" y="2715"/>
                <a:ext cx="12" cy="24"/>
              </a:xfrm>
              <a:custGeom>
                <a:avLst/>
                <a:gdLst>
                  <a:gd name="T0" fmla="*/ 0 w 12"/>
                  <a:gd name="T1" fmla="*/ 24 h 24"/>
                  <a:gd name="T2" fmla="*/ 0 w 12"/>
                  <a:gd name="T3" fmla="*/ 24 h 24"/>
                  <a:gd name="T4" fmla="*/ 0 w 12"/>
                  <a:gd name="T5" fmla="*/ 18 h 24"/>
                  <a:gd name="T6" fmla="*/ 0 w 12"/>
                  <a:gd name="T7" fmla="*/ 14 h 24"/>
                  <a:gd name="T8" fmla="*/ 0 w 12"/>
                  <a:gd name="T9" fmla="*/ 12 h 24"/>
                  <a:gd name="T10" fmla="*/ 0 w 12"/>
                  <a:gd name="T11" fmla="*/ 12 h 24"/>
                  <a:gd name="T12" fmla="*/ 4 w 12"/>
                  <a:gd name="T13" fmla="*/ 10 h 24"/>
                  <a:gd name="T14" fmla="*/ 6 w 12"/>
                  <a:gd name="T15" fmla="*/ 4 h 24"/>
                  <a:gd name="T16" fmla="*/ 8 w 12"/>
                  <a:gd name="T17" fmla="*/ 0 h 24"/>
                  <a:gd name="T18" fmla="*/ 10 w 12"/>
                  <a:gd name="T19" fmla="*/ 0 h 24"/>
                  <a:gd name="T20" fmla="*/ 10 w 12"/>
                  <a:gd name="T21" fmla="*/ 0 h 24"/>
                  <a:gd name="T22" fmla="*/ 12 w 12"/>
                  <a:gd name="T23" fmla="*/ 2 h 24"/>
                  <a:gd name="T24" fmla="*/ 12 w 12"/>
                  <a:gd name="T25" fmla="*/ 4 h 24"/>
                  <a:gd name="T26" fmla="*/ 10 w 12"/>
                  <a:gd name="T27" fmla="*/ 12 h 24"/>
                  <a:gd name="T28" fmla="*/ 10 w 12"/>
                  <a:gd name="T29" fmla="*/ 12 h 24"/>
                  <a:gd name="T30" fmla="*/ 8 w 12"/>
                  <a:gd name="T31" fmla="*/ 14 h 24"/>
                  <a:gd name="T32" fmla="*/ 6 w 12"/>
                  <a:gd name="T33" fmla="*/ 16 h 24"/>
                  <a:gd name="T34" fmla="*/ 4 w 12"/>
                  <a:gd name="T35" fmla="*/ 20 h 24"/>
                  <a:gd name="T36" fmla="*/ 2 w 12"/>
                  <a:gd name="T37" fmla="*/ 24 h 24"/>
                  <a:gd name="T38" fmla="*/ 2 w 12"/>
                  <a:gd name="T39" fmla="*/ 24 h 24"/>
                  <a:gd name="T40" fmla="*/ 0 w 12"/>
                  <a:gd name="T41" fmla="*/ 24 h 24"/>
                  <a:gd name="T42" fmla="*/ 0 w 12"/>
                  <a:gd name="T4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4">
                    <a:moveTo>
                      <a:pt x="0" y="24"/>
                    </a:moveTo>
                    <a:lnTo>
                      <a:pt x="0" y="24"/>
                    </a:lnTo>
                    <a:lnTo>
                      <a:pt x="0" y="18"/>
                    </a:lnTo>
                    <a:lnTo>
                      <a:pt x="0" y="14"/>
                    </a:lnTo>
                    <a:lnTo>
                      <a:pt x="0" y="12"/>
                    </a:lnTo>
                    <a:lnTo>
                      <a:pt x="0" y="12"/>
                    </a:lnTo>
                    <a:lnTo>
                      <a:pt x="4" y="10"/>
                    </a:lnTo>
                    <a:lnTo>
                      <a:pt x="6" y="4"/>
                    </a:lnTo>
                    <a:lnTo>
                      <a:pt x="8" y="0"/>
                    </a:lnTo>
                    <a:lnTo>
                      <a:pt x="10" y="0"/>
                    </a:lnTo>
                    <a:lnTo>
                      <a:pt x="10" y="0"/>
                    </a:lnTo>
                    <a:lnTo>
                      <a:pt x="12" y="2"/>
                    </a:lnTo>
                    <a:lnTo>
                      <a:pt x="12" y="4"/>
                    </a:lnTo>
                    <a:lnTo>
                      <a:pt x="10" y="12"/>
                    </a:lnTo>
                    <a:lnTo>
                      <a:pt x="10" y="12"/>
                    </a:lnTo>
                    <a:lnTo>
                      <a:pt x="8" y="14"/>
                    </a:lnTo>
                    <a:lnTo>
                      <a:pt x="6" y="16"/>
                    </a:lnTo>
                    <a:lnTo>
                      <a:pt x="4" y="20"/>
                    </a:lnTo>
                    <a:lnTo>
                      <a:pt x="2" y="24"/>
                    </a:lnTo>
                    <a:lnTo>
                      <a:pt x="2" y="24"/>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1" name="Freeform 1387">
                <a:extLst>
                  <a:ext uri="{FF2B5EF4-FFF2-40B4-BE49-F238E27FC236}">
                    <a16:creationId xmlns:a16="http://schemas.microsoft.com/office/drawing/2014/main" id="{866477BF-7288-CBD8-9047-7D27FDB761B9}"/>
                  </a:ext>
                </a:extLst>
              </p:cNvPr>
              <p:cNvSpPr>
                <a:spLocks/>
              </p:cNvSpPr>
              <p:nvPr/>
            </p:nvSpPr>
            <p:spPr bwMode="auto">
              <a:xfrm>
                <a:off x="5286" y="2588"/>
                <a:ext cx="8" cy="32"/>
              </a:xfrm>
              <a:custGeom>
                <a:avLst/>
                <a:gdLst>
                  <a:gd name="T0" fmla="*/ 4 w 8"/>
                  <a:gd name="T1" fmla="*/ 28 h 32"/>
                  <a:gd name="T2" fmla="*/ 4 w 8"/>
                  <a:gd name="T3" fmla="*/ 28 h 32"/>
                  <a:gd name="T4" fmla="*/ 2 w 8"/>
                  <a:gd name="T5" fmla="*/ 24 h 32"/>
                  <a:gd name="T6" fmla="*/ 2 w 8"/>
                  <a:gd name="T7" fmla="*/ 24 h 32"/>
                  <a:gd name="T8" fmla="*/ 0 w 8"/>
                  <a:gd name="T9" fmla="*/ 18 h 32"/>
                  <a:gd name="T10" fmla="*/ 0 w 8"/>
                  <a:gd name="T11" fmla="*/ 12 h 32"/>
                  <a:gd name="T12" fmla="*/ 4 w 8"/>
                  <a:gd name="T13" fmla="*/ 2 h 32"/>
                  <a:gd name="T14" fmla="*/ 4 w 8"/>
                  <a:gd name="T15" fmla="*/ 2 h 32"/>
                  <a:gd name="T16" fmla="*/ 6 w 8"/>
                  <a:gd name="T17" fmla="*/ 0 h 32"/>
                  <a:gd name="T18" fmla="*/ 6 w 8"/>
                  <a:gd name="T19" fmla="*/ 0 h 32"/>
                  <a:gd name="T20" fmla="*/ 6 w 8"/>
                  <a:gd name="T21" fmla="*/ 2 h 32"/>
                  <a:gd name="T22" fmla="*/ 6 w 8"/>
                  <a:gd name="T23" fmla="*/ 2 h 32"/>
                  <a:gd name="T24" fmla="*/ 8 w 8"/>
                  <a:gd name="T25" fmla="*/ 12 h 32"/>
                  <a:gd name="T26" fmla="*/ 8 w 8"/>
                  <a:gd name="T27" fmla="*/ 18 h 32"/>
                  <a:gd name="T28" fmla="*/ 8 w 8"/>
                  <a:gd name="T29" fmla="*/ 24 h 32"/>
                  <a:gd name="T30" fmla="*/ 8 w 8"/>
                  <a:gd name="T31" fmla="*/ 24 h 32"/>
                  <a:gd name="T32" fmla="*/ 6 w 8"/>
                  <a:gd name="T33" fmla="*/ 32 h 32"/>
                  <a:gd name="T34" fmla="*/ 6 w 8"/>
                  <a:gd name="T35" fmla="*/ 32 h 32"/>
                  <a:gd name="T36" fmla="*/ 4 w 8"/>
                  <a:gd name="T37" fmla="*/ 28 h 32"/>
                  <a:gd name="T38" fmla="*/ 4 w 8"/>
                  <a:gd name="T3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2">
                    <a:moveTo>
                      <a:pt x="4" y="28"/>
                    </a:moveTo>
                    <a:lnTo>
                      <a:pt x="4" y="28"/>
                    </a:lnTo>
                    <a:lnTo>
                      <a:pt x="2" y="24"/>
                    </a:lnTo>
                    <a:lnTo>
                      <a:pt x="2" y="24"/>
                    </a:lnTo>
                    <a:lnTo>
                      <a:pt x="0" y="18"/>
                    </a:lnTo>
                    <a:lnTo>
                      <a:pt x="0" y="12"/>
                    </a:lnTo>
                    <a:lnTo>
                      <a:pt x="4" y="2"/>
                    </a:lnTo>
                    <a:lnTo>
                      <a:pt x="4" y="2"/>
                    </a:lnTo>
                    <a:lnTo>
                      <a:pt x="6" y="0"/>
                    </a:lnTo>
                    <a:lnTo>
                      <a:pt x="6" y="0"/>
                    </a:lnTo>
                    <a:lnTo>
                      <a:pt x="6" y="2"/>
                    </a:lnTo>
                    <a:lnTo>
                      <a:pt x="6" y="2"/>
                    </a:lnTo>
                    <a:lnTo>
                      <a:pt x="8" y="12"/>
                    </a:lnTo>
                    <a:lnTo>
                      <a:pt x="8" y="18"/>
                    </a:lnTo>
                    <a:lnTo>
                      <a:pt x="8" y="24"/>
                    </a:lnTo>
                    <a:lnTo>
                      <a:pt x="8" y="24"/>
                    </a:lnTo>
                    <a:lnTo>
                      <a:pt x="6" y="32"/>
                    </a:lnTo>
                    <a:lnTo>
                      <a:pt x="6" y="32"/>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2" name="Freeform 1388">
                <a:extLst>
                  <a:ext uri="{FF2B5EF4-FFF2-40B4-BE49-F238E27FC236}">
                    <a16:creationId xmlns:a16="http://schemas.microsoft.com/office/drawing/2014/main" id="{75D1DCC6-0D59-A785-4A90-651AAAA92658}"/>
                  </a:ext>
                </a:extLst>
              </p:cNvPr>
              <p:cNvSpPr>
                <a:spLocks/>
              </p:cNvSpPr>
              <p:nvPr/>
            </p:nvSpPr>
            <p:spPr bwMode="auto">
              <a:xfrm>
                <a:off x="2750" y="2711"/>
                <a:ext cx="12" cy="16"/>
              </a:xfrm>
              <a:custGeom>
                <a:avLst/>
                <a:gdLst>
                  <a:gd name="T0" fmla="*/ 10 w 12"/>
                  <a:gd name="T1" fmla="*/ 6 h 16"/>
                  <a:gd name="T2" fmla="*/ 10 w 12"/>
                  <a:gd name="T3" fmla="*/ 6 h 16"/>
                  <a:gd name="T4" fmla="*/ 12 w 12"/>
                  <a:gd name="T5" fmla="*/ 12 h 16"/>
                  <a:gd name="T6" fmla="*/ 12 w 12"/>
                  <a:gd name="T7" fmla="*/ 14 h 16"/>
                  <a:gd name="T8" fmla="*/ 8 w 12"/>
                  <a:gd name="T9" fmla="*/ 16 h 16"/>
                  <a:gd name="T10" fmla="*/ 8 w 12"/>
                  <a:gd name="T11" fmla="*/ 16 h 16"/>
                  <a:gd name="T12" fmla="*/ 4 w 12"/>
                  <a:gd name="T13" fmla="*/ 14 h 16"/>
                  <a:gd name="T14" fmla="*/ 0 w 12"/>
                  <a:gd name="T15" fmla="*/ 10 h 16"/>
                  <a:gd name="T16" fmla="*/ 0 w 12"/>
                  <a:gd name="T17" fmla="*/ 10 h 16"/>
                  <a:gd name="T18" fmla="*/ 0 w 12"/>
                  <a:gd name="T19" fmla="*/ 8 h 16"/>
                  <a:gd name="T20" fmla="*/ 0 w 12"/>
                  <a:gd name="T21" fmla="*/ 4 h 16"/>
                  <a:gd name="T22" fmla="*/ 0 w 12"/>
                  <a:gd name="T23" fmla="*/ 4 h 16"/>
                  <a:gd name="T24" fmla="*/ 0 w 12"/>
                  <a:gd name="T25" fmla="*/ 0 h 16"/>
                  <a:gd name="T26" fmla="*/ 2 w 12"/>
                  <a:gd name="T27" fmla="*/ 0 h 16"/>
                  <a:gd name="T28" fmla="*/ 2 w 12"/>
                  <a:gd name="T29" fmla="*/ 0 h 16"/>
                  <a:gd name="T30" fmla="*/ 2 w 12"/>
                  <a:gd name="T31" fmla="*/ 0 h 16"/>
                  <a:gd name="T32" fmla="*/ 6 w 12"/>
                  <a:gd name="T33" fmla="*/ 4 h 16"/>
                  <a:gd name="T34" fmla="*/ 10 w 12"/>
                  <a:gd name="T35" fmla="*/ 6 h 16"/>
                  <a:gd name="T36" fmla="*/ 10 w 12"/>
                  <a:gd name="T37" fmla="*/ 6 h 16"/>
                  <a:gd name="T38" fmla="*/ 10 w 12"/>
                  <a:gd name="T39" fmla="*/ 6 h 16"/>
                  <a:gd name="T40" fmla="*/ 10 w 12"/>
                  <a:gd name="T4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6">
                    <a:moveTo>
                      <a:pt x="10" y="6"/>
                    </a:moveTo>
                    <a:lnTo>
                      <a:pt x="10" y="6"/>
                    </a:lnTo>
                    <a:lnTo>
                      <a:pt x="12" y="12"/>
                    </a:lnTo>
                    <a:lnTo>
                      <a:pt x="12" y="14"/>
                    </a:lnTo>
                    <a:lnTo>
                      <a:pt x="8" y="16"/>
                    </a:lnTo>
                    <a:lnTo>
                      <a:pt x="8" y="16"/>
                    </a:lnTo>
                    <a:lnTo>
                      <a:pt x="4" y="14"/>
                    </a:lnTo>
                    <a:lnTo>
                      <a:pt x="0" y="10"/>
                    </a:lnTo>
                    <a:lnTo>
                      <a:pt x="0" y="10"/>
                    </a:lnTo>
                    <a:lnTo>
                      <a:pt x="0" y="8"/>
                    </a:lnTo>
                    <a:lnTo>
                      <a:pt x="0" y="4"/>
                    </a:lnTo>
                    <a:lnTo>
                      <a:pt x="0" y="4"/>
                    </a:lnTo>
                    <a:lnTo>
                      <a:pt x="0" y="0"/>
                    </a:lnTo>
                    <a:lnTo>
                      <a:pt x="2" y="0"/>
                    </a:lnTo>
                    <a:lnTo>
                      <a:pt x="2" y="0"/>
                    </a:lnTo>
                    <a:lnTo>
                      <a:pt x="2" y="0"/>
                    </a:lnTo>
                    <a:lnTo>
                      <a:pt x="6" y="4"/>
                    </a:lnTo>
                    <a:lnTo>
                      <a:pt x="10" y="6"/>
                    </a:lnTo>
                    <a:lnTo>
                      <a:pt x="10" y="6"/>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3" name="Freeform 1389">
                <a:extLst>
                  <a:ext uri="{FF2B5EF4-FFF2-40B4-BE49-F238E27FC236}">
                    <a16:creationId xmlns:a16="http://schemas.microsoft.com/office/drawing/2014/main" id="{0C9601B0-C235-8E36-7B8E-12FFC0319B40}"/>
                  </a:ext>
                </a:extLst>
              </p:cNvPr>
              <p:cNvSpPr>
                <a:spLocks/>
              </p:cNvSpPr>
              <p:nvPr/>
            </p:nvSpPr>
            <p:spPr bwMode="auto">
              <a:xfrm>
                <a:off x="2432" y="2173"/>
                <a:ext cx="8" cy="20"/>
              </a:xfrm>
              <a:custGeom>
                <a:avLst/>
                <a:gdLst>
                  <a:gd name="T0" fmla="*/ 0 w 8"/>
                  <a:gd name="T1" fmla="*/ 20 h 20"/>
                  <a:gd name="T2" fmla="*/ 0 w 8"/>
                  <a:gd name="T3" fmla="*/ 20 h 20"/>
                  <a:gd name="T4" fmla="*/ 0 w 8"/>
                  <a:gd name="T5" fmla="*/ 4 h 20"/>
                  <a:gd name="T6" fmla="*/ 0 w 8"/>
                  <a:gd name="T7" fmla="*/ 0 h 20"/>
                  <a:gd name="T8" fmla="*/ 2 w 8"/>
                  <a:gd name="T9" fmla="*/ 0 h 20"/>
                  <a:gd name="T10" fmla="*/ 6 w 8"/>
                  <a:gd name="T11" fmla="*/ 0 h 20"/>
                  <a:gd name="T12" fmla="*/ 6 w 8"/>
                  <a:gd name="T13" fmla="*/ 0 h 20"/>
                  <a:gd name="T14" fmla="*/ 8 w 8"/>
                  <a:gd name="T15" fmla="*/ 4 h 20"/>
                  <a:gd name="T16" fmla="*/ 8 w 8"/>
                  <a:gd name="T17" fmla="*/ 4 h 20"/>
                  <a:gd name="T18" fmla="*/ 6 w 8"/>
                  <a:gd name="T19" fmla="*/ 16 h 20"/>
                  <a:gd name="T20" fmla="*/ 6 w 8"/>
                  <a:gd name="T21" fmla="*/ 20 h 20"/>
                  <a:gd name="T22" fmla="*/ 2 w 8"/>
                  <a:gd name="T23" fmla="*/ 20 h 20"/>
                  <a:gd name="T24" fmla="*/ 2 w 8"/>
                  <a:gd name="T25" fmla="*/ 20 h 20"/>
                  <a:gd name="T26" fmla="*/ 0 w 8"/>
                  <a:gd name="T27" fmla="*/ 20 h 20"/>
                  <a:gd name="T28" fmla="*/ 0 w 8"/>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0">
                    <a:moveTo>
                      <a:pt x="0" y="20"/>
                    </a:moveTo>
                    <a:lnTo>
                      <a:pt x="0" y="20"/>
                    </a:lnTo>
                    <a:lnTo>
                      <a:pt x="0" y="4"/>
                    </a:lnTo>
                    <a:lnTo>
                      <a:pt x="0" y="0"/>
                    </a:lnTo>
                    <a:lnTo>
                      <a:pt x="2" y="0"/>
                    </a:lnTo>
                    <a:lnTo>
                      <a:pt x="6" y="0"/>
                    </a:lnTo>
                    <a:lnTo>
                      <a:pt x="6" y="0"/>
                    </a:lnTo>
                    <a:lnTo>
                      <a:pt x="8" y="4"/>
                    </a:lnTo>
                    <a:lnTo>
                      <a:pt x="8" y="4"/>
                    </a:lnTo>
                    <a:lnTo>
                      <a:pt x="6" y="16"/>
                    </a:lnTo>
                    <a:lnTo>
                      <a:pt x="6" y="20"/>
                    </a:lnTo>
                    <a:lnTo>
                      <a:pt x="2" y="20"/>
                    </a:lnTo>
                    <a:lnTo>
                      <a:pt x="2" y="20"/>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4" name="Freeform 1390">
                <a:extLst>
                  <a:ext uri="{FF2B5EF4-FFF2-40B4-BE49-F238E27FC236}">
                    <a16:creationId xmlns:a16="http://schemas.microsoft.com/office/drawing/2014/main" id="{D2067FDE-3A65-CEF2-43D2-19E31F706587}"/>
                  </a:ext>
                </a:extLst>
              </p:cNvPr>
              <p:cNvSpPr>
                <a:spLocks/>
              </p:cNvSpPr>
              <p:nvPr/>
            </p:nvSpPr>
            <p:spPr bwMode="auto">
              <a:xfrm>
                <a:off x="3394" y="2819"/>
                <a:ext cx="12" cy="16"/>
              </a:xfrm>
              <a:custGeom>
                <a:avLst/>
                <a:gdLst>
                  <a:gd name="T0" fmla="*/ 10 w 12"/>
                  <a:gd name="T1" fmla="*/ 14 h 16"/>
                  <a:gd name="T2" fmla="*/ 10 w 12"/>
                  <a:gd name="T3" fmla="*/ 14 h 16"/>
                  <a:gd name="T4" fmla="*/ 8 w 12"/>
                  <a:gd name="T5" fmla="*/ 12 h 16"/>
                  <a:gd name="T6" fmla="*/ 6 w 12"/>
                  <a:gd name="T7" fmla="*/ 12 h 16"/>
                  <a:gd name="T8" fmla="*/ 2 w 12"/>
                  <a:gd name="T9" fmla="*/ 16 h 16"/>
                  <a:gd name="T10" fmla="*/ 2 w 12"/>
                  <a:gd name="T11" fmla="*/ 16 h 16"/>
                  <a:gd name="T12" fmla="*/ 0 w 12"/>
                  <a:gd name="T13" fmla="*/ 8 h 16"/>
                  <a:gd name="T14" fmla="*/ 0 w 12"/>
                  <a:gd name="T15" fmla="*/ 0 h 16"/>
                  <a:gd name="T16" fmla="*/ 0 w 12"/>
                  <a:gd name="T17" fmla="*/ 0 h 16"/>
                  <a:gd name="T18" fmla="*/ 12 w 12"/>
                  <a:gd name="T19" fmla="*/ 0 h 16"/>
                  <a:gd name="T20" fmla="*/ 12 w 12"/>
                  <a:gd name="T21" fmla="*/ 0 h 16"/>
                  <a:gd name="T22" fmla="*/ 10 w 12"/>
                  <a:gd name="T23" fmla="*/ 8 h 16"/>
                  <a:gd name="T24" fmla="*/ 10 w 12"/>
                  <a:gd name="T25" fmla="*/ 14 h 16"/>
                  <a:gd name="T26" fmla="*/ 10 w 12"/>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6">
                    <a:moveTo>
                      <a:pt x="10" y="14"/>
                    </a:moveTo>
                    <a:lnTo>
                      <a:pt x="10" y="14"/>
                    </a:lnTo>
                    <a:lnTo>
                      <a:pt x="8" y="12"/>
                    </a:lnTo>
                    <a:lnTo>
                      <a:pt x="6" y="12"/>
                    </a:lnTo>
                    <a:lnTo>
                      <a:pt x="2" y="16"/>
                    </a:lnTo>
                    <a:lnTo>
                      <a:pt x="2" y="16"/>
                    </a:lnTo>
                    <a:lnTo>
                      <a:pt x="0" y="8"/>
                    </a:lnTo>
                    <a:lnTo>
                      <a:pt x="0" y="0"/>
                    </a:lnTo>
                    <a:lnTo>
                      <a:pt x="0" y="0"/>
                    </a:lnTo>
                    <a:lnTo>
                      <a:pt x="12" y="0"/>
                    </a:lnTo>
                    <a:lnTo>
                      <a:pt x="12" y="0"/>
                    </a:lnTo>
                    <a:lnTo>
                      <a:pt x="10" y="8"/>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5" name="Freeform 1391">
                <a:extLst>
                  <a:ext uri="{FF2B5EF4-FFF2-40B4-BE49-F238E27FC236}">
                    <a16:creationId xmlns:a16="http://schemas.microsoft.com/office/drawing/2014/main" id="{16213C59-AAF0-8BC5-5B67-CE8043EACA87}"/>
                  </a:ext>
                </a:extLst>
              </p:cNvPr>
              <p:cNvSpPr>
                <a:spLocks/>
              </p:cNvSpPr>
              <p:nvPr/>
            </p:nvSpPr>
            <p:spPr bwMode="auto">
              <a:xfrm>
                <a:off x="2518" y="2815"/>
                <a:ext cx="14" cy="20"/>
              </a:xfrm>
              <a:custGeom>
                <a:avLst/>
                <a:gdLst>
                  <a:gd name="T0" fmla="*/ 14 w 14"/>
                  <a:gd name="T1" fmla="*/ 8 h 20"/>
                  <a:gd name="T2" fmla="*/ 14 w 14"/>
                  <a:gd name="T3" fmla="*/ 8 h 20"/>
                  <a:gd name="T4" fmla="*/ 14 w 14"/>
                  <a:gd name="T5" fmla="*/ 8 h 20"/>
                  <a:gd name="T6" fmla="*/ 14 w 14"/>
                  <a:gd name="T7" fmla="*/ 8 h 20"/>
                  <a:gd name="T8" fmla="*/ 10 w 14"/>
                  <a:gd name="T9" fmla="*/ 16 h 20"/>
                  <a:gd name="T10" fmla="*/ 6 w 14"/>
                  <a:gd name="T11" fmla="*/ 20 h 20"/>
                  <a:gd name="T12" fmla="*/ 6 w 14"/>
                  <a:gd name="T13" fmla="*/ 20 h 20"/>
                  <a:gd name="T14" fmla="*/ 4 w 14"/>
                  <a:gd name="T15" fmla="*/ 18 h 20"/>
                  <a:gd name="T16" fmla="*/ 0 w 14"/>
                  <a:gd name="T17" fmla="*/ 8 h 20"/>
                  <a:gd name="T18" fmla="*/ 0 w 14"/>
                  <a:gd name="T19" fmla="*/ 8 h 20"/>
                  <a:gd name="T20" fmla="*/ 2 w 14"/>
                  <a:gd name="T21" fmla="*/ 4 h 20"/>
                  <a:gd name="T22" fmla="*/ 4 w 14"/>
                  <a:gd name="T23" fmla="*/ 8 h 20"/>
                  <a:gd name="T24" fmla="*/ 4 w 14"/>
                  <a:gd name="T25" fmla="*/ 8 h 20"/>
                  <a:gd name="T26" fmla="*/ 6 w 14"/>
                  <a:gd name="T27" fmla="*/ 16 h 20"/>
                  <a:gd name="T28" fmla="*/ 8 w 14"/>
                  <a:gd name="T29" fmla="*/ 6 h 20"/>
                  <a:gd name="T30" fmla="*/ 8 w 14"/>
                  <a:gd name="T31" fmla="*/ 6 h 20"/>
                  <a:gd name="T32" fmla="*/ 10 w 14"/>
                  <a:gd name="T33" fmla="*/ 0 h 20"/>
                  <a:gd name="T34" fmla="*/ 12 w 14"/>
                  <a:gd name="T35" fmla="*/ 0 h 20"/>
                  <a:gd name="T36" fmla="*/ 14 w 14"/>
                  <a:gd name="T37" fmla="*/ 8 h 20"/>
                  <a:gd name="T38" fmla="*/ 14 w 14"/>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0">
                    <a:moveTo>
                      <a:pt x="14" y="8"/>
                    </a:moveTo>
                    <a:lnTo>
                      <a:pt x="14" y="8"/>
                    </a:lnTo>
                    <a:lnTo>
                      <a:pt x="14" y="8"/>
                    </a:lnTo>
                    <a:lnTo>
                      <a:pt x="14" y="8"/>
                    </a:lnTo>
                    <a:lnTo>
                      <a:pt x="10" y="16"/>
                    </a:lnTo>
                    <a:lnTo>
                      <a:pt x="6" y="20"/>
                    </a:lnTo>
                    <a:lnTo>
                      <a:pt x="6" y="20"/>
                    </a:lnTo>
                    <a:lnTo>
                      <a:pt x="4" y="18"/>
                    </a:lnTo>
                    <a:lnTo>
                      <a:pt x="0" y="8"/>
                    </a:lnTo>
                    <a:lnTo>
                      <a:pt x="0" y="8"/>
                    </a:lnTo>
                    <a:lnTo>
                      <a:pt x="2" y="4"/>
                    </a:lnTo>
                    <a:lnTo>
                      <a:pt x="4" y="8"/>
                    </a:lnTo>
                    <a:lnTo>
                      <a:pt x="4" y="8"/>
                    </a:lnTo>
                    <a:lnTo>
                      <a:pt x="6" y="16"/>
                    </a:lnTo>
                    <a:lnTo>
                      <a:pt x="8" y="6"/>
                    </a:lnTo>
                    <a:lnTo>
                      <a:pt x="8" y="6"/>
                    </a:lnTo>
                    <a:lnTo>
                      <a:pt x="10" y="0"/>
                    </a:lnTo>
                    <a:lnTo>
                      <a:pt x="12" y="0"/>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6" name="Freeform 1392">
                <a:extLst>
                  <a:ext uri="{FF2B5EF4-FFF2-40B4-BE49-F238E27FC236}">
                    <a16:creationId xmlns:a16="http://schemas.microsoft.com/office/drawing/2014/main" id="{114189D8-02C5-10E1-0488-81CC812EF700}"/>
                  </a:ext>
                </a:extLst>
              </p:cNvPr>
              <p:cNvSpPr>
                <a:spLocks/>
              </p:cNvSpPr>
              <p:nvPr/>
            </p:nvSpPr>
            <p:spPr bwMode="auto">
              <a:xfrm>
                <a:off x="2294" y="1876"/>
                <a:ext cx="16" cy="18"/>
              </a:xfrm>
              <a:custGeom>
                <a:avLst/>
                <a:gdLst>
                  <a:gd name="T0" fmla="*/ 16 w 16"/>
                  <a:gd name="T1" fmla="*/ 10 h 18"/>
                  <a:gd name="T2" fmla="*/ 16 w 16"/>
                  <a:gd name="T3" fmla="*/ 10 h 18"/>
                  <a:gd name="T4" fmla="*/ 12 w 16"/>
                  <a:gd name="T5" fmla="*/ 10 h 18"/>
                  <a:gd name="T6" fmla="*/ 8 w 16"/>
                  <a:gd name="T7" fmla="*/ 12 h 18"/>
                  <a:gd name="T8" fmla="*/ 6 w 16"/>
                  <a:gd name="T9" fmla="*/ 18 h 18"/>
                  <a:gd name="T10" fmla="*/ 6 w 16"/>
                  <a:gd name="T11" fmla="*/ 18 h 18"/>
                  <a:gd name="T12" fmla="*/ 6 w 16"/>
                  <a:gd name="T13" fmla="*/ 18 h 18"/>
                  <a:gd name="T14" fmla="*/ 0 w 16"/>
                  <a:gd name="T15" fmla="*/ 14 h 18"/>
                  <a:gd name="T16" fmla="*/ 0 w 16"/>
                  <a:gd name="T17" fmla="*/ 14 h 18"/>
                  <a:gd name="T18" fmla="*/ 0 w 16"/>
                  <a:gd name="T19" fmla="*/ 2 h 18"/>
                  <a:gd name="T20" fmla="*/ 2 w 16"/>
                  <a:gd name="T21" fmla="*/ 0 h 18"/>
                  <a:gd name="T22" fmla="*/ 4 w 16"/>
                  <a:gd name="T23" fmla="*/ 4 h 18"/>
                  <a:gd name="T24" fmla="*/ 4 w 16"/>
                  <a:gd name="T25" fmla="*/ 4 h 18"/>
                  <a:gd name="T26" fmla="*/ 8 w 16"/>
                  <a:gd name="T27" fmla="*/ 6 h 18"/>
                  <a:gd name="T28" fmla="*/ 10 w 16"/>
                  <a:gd name="T29" fmla="*/ 6 h 18"/>
                  <a:gd name="T30" fmla="*/ 14 w 16"/>
                  <a:gd name="T31" fmla="*/ 6 h 18"/>
                  <a:gd name="T32" fmla="*/ 16 w 16"/>
                  <a:gd name="T33" fmla="*/ 10 h 18"/>
                  <a:gd name="T34" fmla="*/ 16 w 16"/>
                  <a:gd name="T3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6" y="10"/>
                    </a:moveTo>
                    <a:lnTo>
                      <a:pt x="16" y="10"/>
                    </a:lnTo>
                    <a:lnTo>
                      <a:pt x="12" y="10"/>
                    </a:lnTo>
                    <a:lnTo>
                      <a:pt x="8" y="12"/>
                    </a:lnTo>
                    <a:lnTo>
                      <a:pt x="6" y="18"/>
                    </a:lnTo>
                    <a:lnTo>
                      <a:pt x="6" y="18"/>
                    </a:lnTo>
                    <a:lnTo>
                      <a:pt x="6" y="18"/>
                    </a:lnTo>
                    <a:lnTo>
                      <a:pt x="0" y="14"/>
                    </a:lnTo>
                    <a:lnTo>
                      <a:pt x="0" y="14"/>
                    </a:lnTo>
                    <a:lnTo>
                      <a:pt x="0" y="2"/>
                    </a:lnTo>
                    <a:lnTo>
                      <a:pt x="2" y="0"/>
                    </a:lnTo>
                    <a:lnTo>
                      <a:pt x="4" y="4"/>
                    </a:lnTo>
                    <a:lnTo>
                      <a:pt x="4" y="4"/>
                    </a:lnTo>
                    <a:lnTo>
                      <a:pt x="8" y="6"/>
                    </a:lnTo>
                    <a:lnTo>
                      <a:pt x="10" y="6"/>
                    </a:lnTo>
                    <a:lnTo>
                      <a:pt x="14" y="6"/>
                    </a:lnTo>
                    <a:lnTo>
                      <a:pt x="16" y="10"/>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7" name="Freeform 1393">
                <a:extLst>
                  <a:ext uri="{FF2B5EF4-FFF2-40B4-BE49-F238E27FC236}">
                    <a16:creationId xmlns:a16="http://schemas.microsoft.com/office/drawing/2014/main" id="{6E31351C-EAF3-1686-2762-B097A0FA1D0B}"/>
                  </a:ext>
                </a:extLst>
              </p:cNvPr>
              <p:cNvSpPr>
                <a:spLocks/>
              </p:cNvSpPr>
              <p:nvPr/>
            </p:nvSpPr>
            <p:spPr bwMode="auto">
              <a:xfrm>
                <a:off x="2326" y="1922"/>
                <a:ext cx="16" cy="18"/>
              </a:xfrm>
              <a:custGeom>
                <a:avLst/>
                <a:gdLst>
                  <a:gd name="T0" fmla="*/ 0 w 16"/>
                  <a:gd name="T1" fmla="*/ 4 h 18"/>
                  <a:gd name="T2" fmla="*/ 0 w 16"/>
                  <a:gd name="T3" fmla="*/ 4 h 18"/>
                  <a:gd name="T4" fmla="*/ 4 w 16"/>
                  <a:gd name="T5" fmla="*/ 6 h 18"/>
                  <a:gd name="T6" fmla="*/ 8 w 16"/>
                  <a:gd name="T7" fmla="*/ 8 h 18"/>
                  <a:gd name="T8" fmla="*/ 12 w 16"/>
                  <a:gd name="T9" fmla="*/ 6 h 18"/>
                  <a:gd name="T10" fmla="*/ 16 w 16"/>
                  <a:gd name="T11" fmla="*/ 0 h 18"/>
                  <a:gd name="T12" fmla="*/ 16 w 16"/>
                  <a:gd name="T13" fmla="*/ 0 h 18"/>
                  <a:gd name="T14" fmla="*/ 14 w 16"/>
                  <a:gd name="T15" fmla="*/ 12 h 18"/>
                  <a:gd name="T16" fmla="*/ 14 w 16"/>
                  <a:gd name="T17" fmla="*/ 16 h 18"/>
                  <a:gd name="T18" fmla="*/ 12 w 16"/>
                  <a:gd name="T19" fmla="*/ 18 h 18"/>
                  <a:gd name="T20" fmla="*/ 10 w 16"/>
                  <a:gd name="T21" fmla="*/ 16 h 18"/>
                  <a:gd name="T22" fmla="*/ 8 w 16"/>
                  <a:gd name="T23" fmla="*/ 14 h 18"/>
                  <a:gd name="T24" fmla="*/ 0 w 16"/>
                  <a:gd name="T25" fmla="*/ 4 h 18"/>
                  <a:gd name="T26" fmla="*/ 0 w 16"/>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8">
                    <a:moveTo>
                      <a:pt x="0" y="4"/>
                    </a:moveTo>
                    <a:lnTo>
                      <a:pt x="0" y="4"/>
                    </a:lnTo>
                    <a:lnTo>
                      <a:pt x="4" y="6"/>
                    </a:lnTo>
                    <a:lnTo>
                      <a:pt x="8" y="8"/>
                    </a:lnTo>
                    <a:lnTo>
                      <a:pt x="12" y="6"/>
                    </a:lnTo>
                    <a:lnTo>
                      <a:pt x="16" y="0"/>
                    </a:lnTo>
                    <a:lnTo>
                      <a:pt x="16" y="0"/>
                    </a:lnTo>
                    <a:lnTo>
                      <a:pt x="14" y="12"/>
                    </a:lnTo>
                    <a:lnTo>
                      <a:pt x="14" y="16"/>
                    </a:lnTo>
                    <a:lnTo>
                      <a:pt x="12" y="18"/>
                    </a:lnTo>
                    <a:lnTo>
                      <a:pt x="10" y="16"/>
                    </a:lnTo>
                    <a:lnTo>
                      <a:pt x="8" y="1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8" name="Freeform 1394">
                <a:extLst>
                  <a:ext uri="{FF2B5EF4-FFF2-40B4-BE49-F238E27FC236}">
                    <a16:creationId xmlns:a16="http://schemas.microsoft.com/office/drawing/2014/main" id="{7231A515-4B59-2063-7826-F6851313054F}"/>
                  </a:ext>
                </a:extLst>
              </p:cNvPr>
              <p:cNvSpPr>
                <a:spLocks/>
              </p:cNvSpPr>
              <p:nvPr/>
            </p:nvSpPr>
            <p:spPr bwMode="auto">
              <a:xfrm>
                <a:off x="4464" y="2662"/>
                <a:ext cx="6" cy="16"/>
              </a:xfrm>
              <a:custGeom>
                <a:avLst/>
                <a:gdLst>
                  <a:gd name="T0" fmla="*/ 2 w 6"/>
                  <a:gd name="T1" fmla="*/ 0 h 16"/>
                  <a:gd name="T2" fmla="*/ 2 w 6"/>
                  <a:gd name="T3" fmla="*/ 0 h 16"/>
                  <a:gd name="T4" fmla="*/ 4 w 6"/>
                  <a:gd name="T5" fmla="*/ 2 h 16"/>
                  <a:gd name="T6" fmla="*/ 6 w 6"/>
                  <a:gd name="T7" fmla="*/ 4 h 16"/>
                  <a:gd name="T8" fmla="*/ 6 w 6"/>
                  <a:gd name="T9" fmla="*/ 8 h 16"/>
                  <a:gd name="T10" fmla="*/ 6 w 6"/>
                  <a:gd name="T11" fmla="*/ 8 h 16"/>
                  <a:gd name="T12" fmla="*/ 6 w 6"/>
                  <a:gd name="T13" fmla="*/ 12 h 16"/>
                  <a:gd name="T14" fmla="*/ 6 w 6"/>
                  <a:gd name="T15" fmla="*/ 14 h 16"/>
                  <a:gd name="T16" fmla="*/ 2 w 6"/>
                  <a:gd name="T17" fmla="*/ 16 h 16"/>
                  <a:gd name="T18" fmla="*/ 2 w 6"/>
                  <a:gd name="T19" fmla="*/ 16 h 16"/>
                  <a:gd name="T20" fmla="*/ 0 w 6"/>
                  <a:gd name="T21" fmla="*/ 16 h 16"/>
                  <a:gd name="T22" fmla="*/ 0 w 6"/>
                  <a:gd name="T23" fmla="*/ 12 h 16"/>
                  <a:gd name="T24" fmla="*/ 0 w 6"/>
                  <a:gd name="T25" fmla="*/ 4 h 16"/>
                  <a:gd name="T26" fmla="*/ 0 w 6"/>
                  <a:gd name="T27" fmla="*/ 4 h 16"/>
                  <a:gd name="T28" fmla="*/ 0 w 6"/>
                  <a:gd name="T29" fmla="*/ 0 h 16"/>
                  <a:gd name="T30" fmla="*/ 2 w 6"/>
                  <a:gd name="T31" fmla="*/ 0 h 16"/>
                  <a:gd name="T32" fmla="*/ 2 w 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6">
                    <a:moveTo>
                      <a:pt x="2" y="0"/>
                    </a:moveTo>
                    <a:lnTo>
                      <a:pt x="2" y="0"/>
                    </a:lnTo>
                    <a:lnTo>
                      <a:pt x="4" y="2"/>
                    </a:lnTo>
                    <a:lnTo>
                      <a:pt x="6" y="4"/>
                    </a:lnTo>
                    <a:lnTo>
                      <a:pt x="6" y="8"/>
                    </a:lnTo>
                    <a:lnTo>
                      <a:pt x="6" y="8"/>
                    </a:lnTo>
                    <a:lnTo>
                      <a:pt x="6" y="12"/>
                    </a:lnTo>
                    <a:lnTo>
                      <a:pt x="6" y="14"/>
                    </a:lnTo>
                    <a:lnTo>
                      <a:pt x="2" y="16"/>
                    </a:lnTo>
                    <a:lnTo>
                      <a:pt x="2" y="16"/>
                    </a:lnTo>
                    <a:lnTo>
                      <a:pt x="0" y="16"/>
                    </a:lnTo>
                    <a:lnTo>
                      <a:pt x="0" y="12"/>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9" name="Freeform 1395">
                <a:extLst>
                  <a:ext uri="{FF2B5EF4-FFF2-40B4-BE49-F238E27FC236}">
                    <a16:creationId xmlns:a16="http://schemas.microsoft.com/office/drawing/2014/main" id="{62917319-B55A-7251-24F0-0385E49FC37C}"/>
                  </a:ext>
                </a:extLst>
              </p:cNvPr>
              <p:cNvSpPr>
                <a:spLocks/>
              </p:cNvSpPr>
              <p:nvPr/>
            </p:nvSpPr>
            <p:spPr bwMode="auto">
              <a:xfrm>
                <a:off x="3976" y="1880"/>
                <a:ext cx="6" cy="22"/>
              </a:xfrm>
              <a:custGeom>
                <a:avLst/>
                <a:gdLst>
                  <a:gd name="T0" fmla="*/ 6 w 6"/>
                  <a:gd name="T1" fmla="*/ 18 h 22"/>
                  <a:gd name="T2" fmla="*/ 6 w 6"/>
                  <a:gd name="T3" fmla="*/ 18 h 22"/>
                  <a:gd name="T4" fmla="*/ 4 w 6"/>
                  <a:gd name="T5" fmla="*/ 22 h 22"/>
                  <a:gd name="T6" fmla="*/ 4 w 6"/>
                  <a:gd name="T7" fmla="*/ 22 h 22"/>
                  <a:gd name="T8" fmla="*/ 2 w 6"/>
                  <a:gd name="T9" fmla="*/ 20 h 22"/>
                  <a:gd name="T10" fmla="*/ 2 w 6"/>
                  <a:gd name="T11" fmla="*/ 20 h 22"/>
                  <a:gd name="T12" fmla="*/ 0 w 6"/>
                  <a:gd name="T13" fmla="*/ 16 h 22"/>
                  <a:gd name="T14" fmla="*/ 0 w 6"/>
                  <a:gd name="T15" fmla="*/ 12 h 22"/>
                  <a:gd name="T16" fmla="*/ 2 w 6"/>
                  <a:gd name="T17" fmla="*/ 4 h 22"/>
                  <a:gd name="T18" fmla="*/ 2 w 6"/>
                  <a:gd name="T19" fmla="*/ 4 h 22"/>
                  <a:gd name="T20" fmla="*/ 4 w 6"/>
                  <a:gd name="T21" fmla="*/ 0 h 22"/>
                  <a:gd name="T22" fmla="*/ 4 w 6"/>
                  <a:gd name="T23" fmla="*/ 0 h 22"/>
                  <a:gd name="T24" fmla="*/ 6 w 6"/>
                  <a:gd name="T25" fmla="*/ 6 h 22"/>
                  <a:gd name="T26" fmla="*/ 6 w 6"/>
                  <a:gd name="T27" fmla="*/ 6 h 22"/>
                  <a:gd name="T28" fmla="*/ 6 w 6"/>
                  <a:gd name="T29" fmla="*/ 18 h 22"/>
                  <a:gd name="T30" fmla="*/ 6 w 6"/>
                  <a:gd name="T3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2">
                    <a:moveTo>
                      <a:pt x="6" y="18"/>
                    </a:moveTo>
                    <a:lnTo>
                      <a:pt x="6" y="18"/>
                    </a:lnTo>
                    <a:lnTo>
                      <a:pt x="4" y="22"/>
                    </a:lnTo>
                    <a:lnTo>
                      <a:pt x="4" y="22"/>
                    </a:lnTo>
                    <a:lnTo>
                      <a:pt x="2" y="20"/>
                    </a:lnTo>
                    <a:lnTo>
                      <a:pt x="2" y="20"/>
                    </a:lnTo>
                    <a:lnTo>
                      <a:pt x="0" y="16"/>
                    </a:lnTo>
                    <a:lnTo>
                      <a:pt x="0" y="12"/>
                    </a:lnTo>
                    <a:lnTo>
                      <a:pt x="2" y="4"/>
                    </a:lnTo>
                    <a:lnTo>
                      <a:pt x="2" y="4"/>
                    </a:lnTo>
                    <a:lnTo>
                      <a:pt x="4" y="0"/>
                    </a:lnTo>
                    <a:lnTo>
                      <a:pt x="4" y="0"/>
                    </a:lnTo>
                    <a:lnTo>
                      <a:pt x="6" y="6"/>
                    </a:lnTo>
                    <a:lnTo>
                      <a:pt x="6" y="6"/>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0" name="Freeform 1396">
                <a:extLst>
                  <a:ext uri="{FF2B5EF4-FFF2-40B4-BE49-F238E27FC236}">
                    <a16:creationId xmlns:a16="http://schemas.microsoft.com/office/drawing/2014/main" id="{1371EBB0-66DE-19C0-441A-93836618D1D7}"/>
                  </a:ext>
                </a:extLst>
              </p:cNvPr>
              <p:cNvSpPr>
                <a:spLocks/>
              </p:cNvSpPr>
              <p:nvPr/>
            </p:nvSpPr>
            <p:spPr bwMode="auto">
              <a:xfrm>
                <a:off x="2534" y="2821"/>
                <a:ext cx="14" cy="16"/>
              </a:xfrm>
              <a:custGeom>
                <a:avLst/>
                <a:gdLst>
                  <a:gd name="T0" fmla="*/ 14 w 14"/>
                  <a:gd name="T1" fmla="*/ 6 h 16"/>
                  <a:gd name="T2" fmla="*/ 14 w 14"/>
                  <a:gd name="T3" fmla="*/ 6 h 16"/>
                  <a:gd name="T4" fmla="*/ 10 w 14"/>
                  <a:gd name="T5" fmla="*/ 16 h 16"/>
                  <a:gd name="T6" fmla="*/ 10 w 14"/>
                  <a:gd name="T7" fmla="*/ 16 h 16"/>
                  <a:gd name="T8" fmla="*/ 8 w 14"/>
                  <a:gd name="T9" fmla="*/ 14 h 16"/>
                  <a:gd name="T10" fmla="*/ 6 w 14"/>
                  <a:gd name="T11" fmla="*/ 6 h 16"/>
                  <a:gd name="T12" fmla="*/ 6 w 14"/>
                  <a:gd name="T13" fmla="*/ 6 h 16"/>
                  <a:gd name="T14" fmla="*/ 4 w 14"/>
                  <a:gd name="T15" fmla="*/ 4 h 16"/>
                  <a:gd name="T16" fmla="*/ 4 w 14"/>
                  <a:gd name="T17" fmla="*/ 4 h 16"/>
                  <a:gd name="T18" fmla="*/ 2 w 14"/>
                  <a:gd name="T19" fmla="*/ 4 h 16"/>
                  <a:gd name="T20" fmla="*/ 0 w 14"/>
                  <a:gd name="T21" fmla="*/ 2 h 16"/>
                  <a:gd name="T22" fmla="*/ 0 w 14"/>
                  <a:gd name="T23" fmla="*/ 2 h 16"/>
                  <a:gd name="T24" fmla="*/ 6 w 14"/>
                  <a:gd name="T25" fmla="*/ 0 h 16"/>
                  <a:gd name="T26" fmla="*/ 10 w 14"/>
                  <a:gd name="T27" fmla="*/ 2 h 16"/>
                  <a:gd name="T28" fmla="*/ 14 w 14"/>
                  <a:gd name="T29" fmla="*/ 6 h 16"/>
                  <a:gd name="T30" fmla="*/ 14 w 14"/>
                  <a:gd name="T3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6">
                    <a:moveTo>
                      <a:pt x="14" y="6"/>
                    </a:moveTo>
                    <a:lnTo>
                      <a:pt x="14" y="6"/>
                    </a:lnTo>
                    <a:lnTo>
                      <a:pt x="10" y="16"/>
                    </a:lnTo>
                    <a:lnTo>
                      <a:pt x="10" y="16"/>
                    </a:lnTo>
                    <a:lnTo>
                      <a:pt x="8" y="14"/>
                    </a:lnTo>
                    <a:lnTo>
                      <a:pt x="6" y="6"/>
                    </a:lnTo>
                    <a:lnTo>
                      <a:pt x="6" y="6"/>
                    </a:lnTo>
                    <a:lnTo>
                      <a:pt x="4" y="4"/>
                    </a:lnTo>
                    <a:lnTo>
                      <a:pt x="4" y="4"/>
                    </a:lnTo>
                    <a:lnTo>
                      <a:pt x="2" y="4"/>
                    </a:lnTo>
                    <a:lnTo>
                      <a:pt x="0" y="2"/>
                    </a:lnTo>
                    <a:lnTo>
                      <a:pt x="0" y="2"/>
                    </a:lnTo>
                    <a:lnTo>
                      <a:pt x="6" y="0"/>
                    </a:lnTo>
                    <a:lnTo>
                      <a:pt x="10" y="2"/>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1" name="Freeform 1397">
                <a:extLst>
                  <a:ext uri="{FF2B5EF4-FFF2-40B4-BE49-F238E27FC236}">
                    <a16:creationId xmlns:a16="http://schemas.microsoft.com/office/drawing/2014/main" id="{44044214-3EFC-C971-FB40-C88A5B7AF9A0}"/>
                  </a:ext>
                </a:extLst>
              </p:cNvPr>
              <p:cNvSpPr>
                <a:spLocks/>
              </p:cNvSpPr>
              <p:nvPr/>
            </p:nvSpPr>
            <p:spPr bwMode="auto">
              <a:xfrm>
                <a:off x="3372" y="1884"/>
                <a:ext cx="6" cy="16"/>
              </a:xfrm>
              <a:custGeom>
                <a:avLst/>
                <a:gdLst>
                  <a:gd name="T0" fmla="*/ 2 w 6"/>
                  <a:gd name="T1" fmla="*/ 0 h 16"/>
                  <a:gd name="T2" fmla="*/ 2 w 6"/>
                  <a:gd name="T3" fmla="*/ 0 h 16"/>
                  <a:gd name="T4" fmla="*/ 4 w 6"/>
                  <a:gd name="T5" fmla="*/ 2 h 16"/>
                  <a:gd name="T6" fmla="*/ 6 w 6"/>
                  <a:gd name="T7" fmla="*/ 8 h 16"/>
                  <a:gd name="T8" fmla="*/ 6 w 6"/>
                  <a:gd name="T9" fmla="*/ 8 h 16"/>
                  <a:gd name="T10" fmla="*/ 4 w 6"/>
                  <a:gd name="T11" fmla="*/ 14 h 16"/>
                  <a:gd name="T12" fmla="*/ 2 w 6"/>
                  <a:gd name="T13" fmla="*/ 16 h 16"/>
                  <a:gd name="T14" fmla="*/ 2 w 6"/>
                  <a:gd name="T15" fmla="*/ 16 h 16"/>
                  <a:gd name="T16" fmla="*/ 0 w 6"/>
                  <a:gd name="T17" fmla="*/ 12 h 16"/>
                  <a:gd name="T18" fmla="*/ 0 w 6"/>
                  <a:gd name="T19" fmla="*/ 6 h 16"/>
                  <a:gd name="T20" fmla="*/ 0 w 6"/>
                  <a:gd name="T21" fmla="*/ 6 h 16"/>
                  <a:gd name="T22" fmla="*/ 0 w 6"/>
                  <a:gd name="T23" fmla="*/ 2 h 16"/>
                  <a:gd name="T24" fmla="*/ 2 w 6"/>
                  <a:gd name="T25" fmla="*/ 0 h 16"/>
                  <a:gd name="T26" fmla="*/ 2 w 6"/>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6">
                    <a:moveTo>
                      <a:pt x="2" y="0"/>
                    </a:moveTo>
                    <a:lnTo>
                      <a:pt x="2" y="0"/>
                    </a:lnTo>
                    <a:lnTo>
                      <a:pt x="4" y="2"/>
                    </a:lnTo>
                    <a:lnTo>
                      <a:pt x="6" y="8"/>
                    </a:lnTo>
                    <a:lnTo>
                      <a:pt x="6" y="8"/>
                    </a:lnTo>
                    <a:lnTo>
                      <a:pt x="4" y="14"/>
                    </a:lnTo>
                    <a:lnTo>
                      <a:pt x="2" y="16"/>
                    </a:lnTo>
                    <a:lnTo>
                      <a:pt x="2" y="16"/>
                    </a:lnTo>
                    <a:lnTo>
                      <a:pt x="0" y="12"/>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2" name="Freeform 1398">
                <a:extLst>
                  <a:ext uri="{FF2B5EF4-FFF2-40B4-BE49-F238E27FC236}">
                    <a16:creationId xmlns:a16="http://schemas.microsoft.com/office/drawing/2014/main" id="{37CE0C06-8C82-EA46-A4D7-FDD8FAACFB9B}"/>
                  </a:ext>
                </a:extLst>
              </p:cNvPr>
              <p:cNvSpPr>
                <a:spLocks/>
              </p:cNvSpPr>
              <p:nvPr/>
            </p:nvSpPr>
            <p:spPr bwMode="auto">
              <a:xfrm>
                <a:off x="4454" y="1609"/>
                <a:ext cx="18" cy="12"/>
              </a:xfrm>
              <a:custGeom>
                <a:avLst/>
                <a:gdLst>
                  <a:gd name="T0" fmla="*/ 14 w 18"/>
                  <a:gd name="T1" fmla="*/ 0 h 12"/>
                  <a:gd name="T2" fmla="*/ 14 w 18"/>
                  <a:gd name="T3" fmla="*/ 0 h 12"/>
                  <a:gd name="T4" fmla="*/ 14 w 18"/>
                  <a:gd name="T5" fmla="*/ 4 h 12"/>
                  <a:gd name="T6" fmla="*/ 16 w 18"/>
                  <a:gd name="T7" fmla="*/ 4 h 12"/>
                  <a:gd name="T8" fmla="*/ 18 w 18"/>
                  <a:gd name="T9" fmla="*/ 6 h 12"/>
                  <a:gd name="T10" fmla="*/ 18 w 18"/>
                  <a:gd name="T11" fmla="*/ 8 h 12"/>
                  <a:gd name="T12" fmla="*/ 18 w 18"/>
                  <a:gd name="T13" fmla="*/ 8 h 12"/>
                  <a:gd name="T14" fmla="*/ 14 w 18"/>
                  <a:gd name="T15" fmla="*/ 10 h 12"/>
                  <a:gd name="T16" fmla="*/ 10 w 18"/>
                  <a:gd name="T17" fmla="*/ 12 h 12"/>
                  <a:gd name="T18" fmla="*/ 4 w 18"/>
                  <a:gd name="T19" fmla="*/ 12 h 12"/>
                  <a:gd name="T20" fmla="*/ 2 w 18"/>
                  <a:gd name="T21" fmla="*/ 10 h 12"/>
                  <a:gd name="T22" fmla="*/ 0 w 18"/>
                  <a:gd name="T23" fmla="*/ 8 h 12"/>
                  <a:gd name="T24" fmla="*/ 0 w 18"/>
                  <a:gd name="T25" fmla="*/ 8 h 12"/>
                  <a:gd name="T26" fmla="*/ 6 w 18"/>
                  <a:gd name="T27" fmla="*/ 8 h 12"/>
                  <a:gd name="T28" fmla="*/ 8 w 18"/>
                  <a:gd name="T29" fmla="*/ 6 h 12"/>
                  <a:gd name="T30" fmla="*/ 10 w 18"/>
                  <a:gd name="T31" fmla="*/ 0 h 12"/>
                  <a:gd name="T32" fmla="*/ 10 w 18"/>
                  <a:gd name="T33" fmla="*/ 0 h 12"/>
                  <a:gd name="T34" fmla="*/ 12 w 18"/>
                  <a:gd name="T35" fmla="*/ 0 h 12"/>
                  <a:gd name="T36" fmla="*/ 14 w 18"/>
                  <a:gd name="T37" fmla="*/ 0 h 12"/>
                  <a:gd name="T38" fmla="*/ 14 w 18"/>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2">
                    <a:moveTo>
                      <a:pt x="14" y="0"/>
                    </a:moveTo>
                    <a:lnTo>
                      <a:pt x="14" y="0"/>
                    </a:lnTo>
                    <a:lnTo>
                      <a:pt x="14" y="4"/>
                    </a:lnTo>
                    <a:lnTo>
                      <a:pt x="16" y="4"/>
                    </a:lnTo>
                    <a:lnTo>
                      <a:pt x="18" y="6"/>
                    </a:lnTo>
                    <a:lnTo>
                      <a:pt x="18" y="8"/>
                    </a:lnTo>
                    <a:lnTo>
                      <a:pt x="18" y="8"/>
                    </a:lnTo>
                    <a:lnTo>
                      <a:pt x="14" y="10"/>
                    </a:lnTo>
                    <a:lnTo>
                      <a:pt x="10" y="12"/>
                    </a:lnTo>
                    <a:lnTo>
                      <a:pt x="4" y="12"/>
                    </a:lnTo>
                    <a:lnTo>
                      <a:pt x="2" y="10"/>
                    </a:lnTo>
                    <a:lnTo>
                      <a:pt x="0" y="8"/>
                    </a:lnTo>
                    <a:lnTo>
                      <a:pt x="0" y="8"/>
                    </a:lnTo>
                    <a:lnTo>
                      <a:pt x="6" y="8"/>
                    </a:lnTo>
                    <a:lnTo>
                      <a:pt x="8" y="6"/>
                    </a:lnTo>
                    <a:lnTo>
                      <a:pt x="10" y="0"/>
                    </a:lnTo>
                    <a:lnTo>
                      <a:pt x="10" y="0"/>
                    </a:lnTo>
                    <a:lnTo>
                      <a:pt x="12"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3" name="Freeform 1399">
                <a:extLst>
                  <a:ext uri="{FF2B5EF4-FFF2-40B4-BE49-F238E27FC236}">
                    <a16:creationId xmlns:a16="http://schemas.microsoft.com/office/drawing/2014/main" id="{1E50F214-B919-7694-8E91-2C08EE7A8134}"/>
                  </a:ext>
                </a:extLst>
              </p:cNvPr>
              <p:cNvSpPr>
                <a:spLocks/>
              </p:cNvSpPr>
              <p:nvPr/>
            </p:nvSpPr>
            <p:spPr bwMode="auto">
              <a:xfrm>
                <a:off x="3228" y="2803"/>
                <a:ext cx="8" cy="16"/>
              </a:xfrm>
              <a:custGeom>
                <a:avLst/>
                <a:gdLst>
                  <a:gd name="T0" fmla="*/ 0 w 8"/>
                  <a:gd name="T1" fmla="*/ 12 h 16"/>
                  <a:gd name="T2" fmla="*/ 0 w 8"/>
                  <a:gd name="T3" fmla="*/ 12 h 16"/>
                  <a:gd name="T4" fmla="*/ 2 w 8"/>
                  <a:gd name="T5" fmla="*/ 2 h 16"/>
                  <a:gd name="T6" fmla="*/ 2 w 8"/>
                  <a:gd name="T7" fmla="*/ 0 h 16"/>
                  <a:gd name="T8" fmla="*/ 4 w 8"/>
                  <a:gd name="T9" fmla="*/ 0 h 16"/>
                  <a:gd name="T10" fmla="*/ 4 w 8"/>
                  <a:gd name="T11" fmla="*/ 0 h 16"/>
                  <a:gd name="T12" fmla="*/ 8 w 8"/>
                  <a:gd name="T13" fmla="*/ 4 h 16"/>
                  <a:gd name="T14" fmla="*/ 8 w 8"/>
                  <a:gd name="T15" fmla="*/ 6 h 16"/>
                  <a:gd name="T16" fmla="*/ 8 w 8"/>
                  <a:gd name="T17" fmla="*/ 12 h 16"/>
                  <a:gd name="T18" fmla="*/ 8 w 8"/>
                  <a:gd name="T19" fmla="*/ 12 h 16"/>
                  <a:gd name="T20" fmla="*/ 4 w 8"/>
                  <a:gd name="T21" fmla="*/ 16 h 16"/>
                  <a:gd name="T22" fmla="*/ 2 w 8"/>
                  <a:gd name="T23" fmla="*/ 14 h 16"/>
                  <a:gd name="T24" fmla="*/ 0 w 8"/>
                  <a:gd name="T25" fmla="*/ 12 h 16"/>
                  <a:gd name="T26" fmla="*/ 0 w 8"/>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0" y="12"/>
                    </a:moveTo>
                    <a:lnTo>
                      <a:pt x="0" y="12"/>
                    </a:lnTo>
                    <a:lnTo>
                      <a:pt x="2" y="2"/>
                    </a:lnTo>
                    <a:lnTo>
                      <a:pt x="2" y="0"/>
                    </a:lnTo>
                    <a:lnTo>
                      <a:pt x="4" y="0"/>
                    </a:lnTo>
                    <a:lnTo>
                      <a:pt x="4" y="0"/>
                    </a:lnTo>
                    <a:lnTo>
                      <a:pt x="8" y="4"/>
                    </a:lnTo>
                    <a:lnTo>
                      <a:pt x="8" y="6"/>
                    </a:lnTo>
                    <a:lnTo>
                      <a:pt x="8" y="12"/>
                    </a:lnTo>
                    <a:lnTo>
                      <a:pt x="8" y="12"/>
                    </a:lnTo>
                    <a:lnTo>
                      <a:pt x="4" y="16"/>
                    </a:lnTo>
                    <a:lnTo>
                      <a:pt x="2" y="14"/>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4" name="Freeform 1400">
                <a:extLst>
                  <a:ext uri="{FF2B5EF4-FFF2-40B4-BE49-F238E27FC236}">
                    <a16:creationId xmlns:a16="http://schemas.microsoft.com/office/drawing/2014/main" id="{60DC4E67-E349-CE5F-977C-0FE06520A13F}"/>
                  </a:ext>
                </a:extLst>
              </p:cNvPr>
              <p:cNvSpPr>
                <a:spLocks/>
              </p:cNvSpPr>
              <p:nvPr/>
            </p:nvSpPr>
            <p:spPr bwMode="auto">
              <a:xfrm>
                <a:off x="5108" y="1611"/>
                <a:ext cx="14" cy="12"/>
              </a:xfrm>
              <a:custGeom>
                <a:avLst/>
                <a:gdLst>
                  <a:gd name="T0" fmla="*/ 0 w 14"/>
                  <a:gd name="T1" fmla="*/ 6 h 12"/>
                  <a:gd name="T2" fmla="*/ 0 w 14"/>
                  <a:gd name="T3" fmla="*/ 6 h 12"/>
                  <a:gd name="T4" fmla="*/ 4 w 14"/>
                  <a:gd name="T5" fmla="*/ 4 h 12"/>
                  <a:gd name="T6" fmla="*/ 6 w 14"/>
                  <a:gd name="T7" fmla="*/ 2 h 12"/>
                  <a:gd name="T8" fmla="*/ 10 w 14"/>
                  <a:gd name="T9" fmla="*/ 0 h 12"/>
                  <a:gd name="T10" fmla="*/ 12 w 14"/>
                  <a:gd name="T11" fmla="*/ 0 h 12"/>
                  <a:gd name="T12" fmla="*/ 14 w 14"/>
                  <a:gd name="T13" fmla="*/ 2 h 12"/>
                  <a:gd name="T14" fmla="*/ 14 w 14"/>
                  <a:gd name="T15" fmla="*/ 2 h 12"/>
                  <a:gd name="T16" fmla="*/ 8 w 14"/>
                  <a:gd name="T17" fmla="*/ 10 h 12"/>
                  <a:gd name="T18" fmla="*/ 6 w 14"/>
                  <a:gd name="T19" fmla="*/ 12 h 12"/>
                  <a:gd name="T20" fmla="*/ 4 w 14"/>
                  <a:gd name="T21" fmla="*/ 12 h 12"/>
                  <a:gd name="T22" fmla="*/ 2 w 14"/>
                  <a:gd name="T23" fmla="*/ 10 h 12"/>
                  <a:gd name="T24" fmla="*/ 0 w 14"/>
                  <a:gd name="T25" fmla="*/ 6 h 12"/>
                  <a:gd name="T26" fmla="*/ 0 w 14"/>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2">
                    <a:moveTo>
                      <a:pt x="0" y="6"/>
                    </a:moveTo>
                    <a:lnTo>
                      <a:pt x="0" y="6"/>
                    </a:lnTo>
                    <a:lnTo>
                      <a:pt x="4" y="4"/>
                    </a:lnTo>
                    <a:lnTo>
                      <a:pt x="6" y="2"/>
                    </a:lnTo>
                    <a:lnTo>
                      <a:pt x="10" y="0"/>
                    </a:lnTo>
                    <a:lnTo>
                      <a:pt x="12" y="0"/>
                    </a:lnTo>
                    <a:lnTo>
                      <a:pt x="14" y="2"/>
                    </a:lnTo>
                    <a:lnTo>
                      <a:pt x="14" y="2"/>
                    </a:lnTo>
                    <a:lnTo>
                      <a:pt x="8" y="10"/>
                    </a:lnTo>
                    <a:lnTo>
                      <a:pt x="6" y="12"/>
                    </a:lnTo>
                    <a:lnTo>
                      <a:pt x="4" y="12"/>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5" name="Freeform 1401">
                <a:extLst>
                  <a:ext uri="{FF2B5EF4-FFF2-40B4-BE49-F238E27FC236}">
                    <a16:creationId xmlns:a16="http://schemas.microsoft.com/office/drawing/2014/main" id="{C23C0388-C9D0-10B9-ADE0-02BDB80ED1F0}"/>
                  </a:ext>
                </a:extLst>
              </p:cNvPr>
              <p:cNvSpPr>
                <a:spLocks/>
              </p:cNvSpPr>
              <p:nvPr/>
            </p:nvSpPr>
            <p:spPr bwMode="auto">
              <a:xfrm>
                <a:off x="3396" y="2695"/>
                <a:ext cx="12" cy="18"/>
              </a:xfrm>
              <a:custGeom>
                <a:avLst/>
                <a:gdLst>
                  <a:gd name="T0" fmla="*/ 12 w 12"/>
                  <a:gd name="T1" fmla="*/ 6 h 18"/>
                  <a:gd name="T2" fmla="*/ 12 w 12"/>
                  <a:gd name="T3" fmla="*/ 6 h 18"/>
                  <a:gd name="T4" fmla="*/ 8 w 12"/>
                  <a:gd name="T5" fmla="*/ 10 h 18"/>
                  <a:gd name="T6" fmla="*/ 6 w 12"/>
                  <a:gd name="T7" fmla="*/ 14 h 18"/>
                  <a:gd name="T8" fmla="*/ 2 w 12"/>
                  <a:gd name="T9" fmla="*/ 18 h 18"/>
                  <a:gd name="T10" fmla="*/ 2 w 12"/>
                  <a:gd name="T11" fmla="*/ 18 h 18"/>
                  <a:gd name="T12" fmla="*/ 0 w 12"/>
                  <a:gd name="T13" fmla="*/ 14 h 18"/>
                  <a:gd name="T14" fmla="*/ 0 w 12"/>
                  <a:gd name="T15" fmla="*/ 14 h 18"/>
                  <a:gd name="T16" fmla="*/ 2 w 12"/>
                  <a:gd name="T17" fmla="*/ 12 h 18"/>
                  <a:gd name="T18" fmla="*/ 4 w 12"/>
                  <a:gd name="T19" fmla="*/ 6 h 18"/>
                  <a:gd name="T20" fmla="*/ 4 w 12"/>
                  <a:gd name="T21" fmla="*/ 6 h 18"/>
                  <a:gd name="T22" fmla="*/ 8 w 12"/>
                  <a:gd name="T23" fmla="*/ 0 h 18"/>
                  <a:gd name="T24" fmla="*/ 10 w 12"/>
                  <a:gd name="T25" fmla="*/ 2 h 18"/>
                  <a:gd name="T26" fmla="*/ 12 w 12"/>
                  <a:gd name="T27" fmla="*/ 6 h 18"/>
                  <a:gd name="T28" fmla="*/ 12 w 12"/>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2" y="6"/>
                    </a:moveTo>
                    <a:lnTo>
                      <a:pt x="12" y="6"/>
                    </a:lnTo>
                    <a:lnTo>
                      <a:pt x="8" y="10"/>
                    </a:lnTo>
                    <a:lnTo>
                      <a:pt x="6" y="14"/>
                    </a:lnTo>
                    <a:lnTo>
                      <a:pt x="2" y="18"/>
                    </a:lnTo>
                    <a:lnTo>
                      <a:pt x="2" y="18"/>
                    </a:lnTo>
                    <a:lnTo>
                      <a:pt x="0" y="14"/>
                    </a:lnTo>
                    <a:lnTo>
                      <a:pt x="0" y="14"/>
                    </a:lnTo>
                    <a:lnTo>
                      <a:pt x="2" y="12"/>
                    </a:lnTo>
                    <a:lnTo>
                      <a:pt x="4" y="6"/>
                    </a:lnTo>
                    <a:lnTo>
                      <a:pt x="4" y="6"/>
                    </a:lnTo>
                    <a:lnTo>
                      <a:pt x="8" y="0"/>
                    </a:lnTo>
                    <a:lnTo>
                      <a:pt x="10"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6" name="Freeform 1402">
                <a:extLst>
                  <a:ext uri="{FF2B5EF4-FFF2-40B4-BE49-F238E27FC236}">
                    <a16:creationId xmlns:a16="http://schemas.microsoft.com/office/drawing/2014/main" id="{A27D8029-161B-1124-8B9E-BC3DB6390FAC}"/>
                  </a:ext>
                </a:extLst>
              </p:cNvPr>
              <p:cNvSpPr>
                <a:spLocks/>
              </p:cNvSpPr>
              <p:nvPr/>
            </p:nvSpPr>
            <p:spPr bwMode="auto">
              <a:xfrm>
                <a:off x="3754" y="2823"/>
                <a:ext cx="8" cy="14"/>
              </a:xfrm>
              <a:custGeom>
                <a:avLst/>
                <a:gdLst>
                  <a:gd name="T0" fmla="*/ 8 w 8"/>
                  <a:gd name="T1" fmla="*/ 4 h 14"/>
                  <a:gd name="T2" fmla="*/ 8 w 8"/>
                  <a:gd name="T3" fmla="*/ 4 h 14"/>
                  <a:gd name="T4" fmla="*/ 4 w 8"/>
                  <a:gd name="T5" fmla="*/ 12 h 14"/>
                  <a:gd name="T6" fmla="*/ 4 w 8"/>
                  <a:gd name="T7" fmla="*/ 14 h 14"/>
                  <a:gd name="T8" fmla="*/ 2 w 8"/>
                  <a:gd name="T9" fmla="*/ 12 h 14"/>
                  <a:gd name="T10" fmla="*/ 0 w 8"/>
                  <a:gd name="T11" fmla="*/ 4 h 14"/>
                  <a:gd name="T12" fmla="*/ 0 w 8"/>
                  <a:gd name="T13" fmla="*/ 4 h 14"/>
                  <a:gd name="T14" fmla="*/ 2 w 8"/>
                  <a:gd name="T15" fmla="*/ 0 h 14"/>
                  <a:gd name="T16" fmla="*/ 4 w 8"/>
                  <a:gd name="T17" fmla="*/ 0 h 14"/>
                  <a:gd name="T18" fmla="*/ 6 w 8"/>
                  <a:gd name="T19" fmla="*/ 0 h 14"/>
                  <a:gd name="T20" fmla="*/ 8 w 8"/>
                  <a:gd name="T21" fmla="*/ 4 h 14"/>
                  <a:gd name="T22" fmla="*/ 8 w 8"/>
                  <a:gd name="T2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8" y="4"/>
                    </a:moveTo>
                    <a:lnTo>
                      <a:pt x="8" y="4"/>
                    </a:lnTo>
                    <a:lnTo>
                      <a:pt x="4" y="12"/>
                    </a:lnTo>
                    <a:lnTo>
                      <a:pt x="4" y="14"/>
                    </a:lnTo>
                    <a:lnTo>
                      <a:pt x="2" y="12"/>
                    </a:lnTo>
                    <a:lnTo>
                      <a:pt x="0" y="4"/>
                    </a:lnTo>
                    <a:lnTo>
                      <a:pt x="0" y="4"/>
                    </a:lnTo>
                    <a:lnTo>
                      <a:pt x="2" y="0"/>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7" name="Freeform 1403">
                <a:extLst>
                  <a:ext uri="{FF2B5EF4-FFF2-40B4-BE49-F238E27FC236}">
                    <a16:creationId xmlns:a16="http://schemas.microsoft.com/office/drawing/2014/main" id="{AD7BDCC7-513F-1770-76FD-435515BDD60B}"/>
                  </a:ext>
                </a:extLst>
              </p:cNvPr>
              <p:cNvSpPr>
                <a:spLocks/>
              </p:cNvSpPr>
              <p:nvPr/>
            </p:nvSpPr>
            <p:spPr bwMode="auto">
              <a:xfrm>
                <a:off x="3222" y="1886"/>
                <a:ext cx="6" cy="14"/>
              </a:xfrm>
              <a:custGeom>
                <a:avLst/>
                <a:gdLst>
                  <a:gd name="T0" fmla="*/ 2 w 6"/>
                  <a:gd name="T1" fmla="*/ 0 h 14"/>
                  <a:gd name="T2" fmla="*/ 2 w 6"/>
                  <a:gd name="T3" fmla="*/ 0 h 14"/>
                  <a:gd name="T4" fmla="*/ 6 w 6"/>
                  <a:gd name="T5" fmla="*/ 6 h 14"/>
                  <a:gd name="T6" fmla="*/ 6 w 6"/>
                  <a:gd name="T7" fmla="*/ 10 h 14"/>
                  <a:gd name="T8" fmla="*/ 6 w 6"/>
                  <a:gd name="T9" fmla="*/ 14 h 14"/>
                  <a:gd name="T10" fmla="*/ 6 w 6"/>
                  <a:gd name="T11" fmla="*/ 14 h 14"/>
                  <a:gd name="T12" fmla="*/ 2 w 6"/>
                  <a:gd name="T13" fmla="*/ 14 h 14"/>
                  <a:gd name="T14" fmla="*/ 0 w 6"/>
                  <a:gd name="T15" fmla="*/ 12 h 14"/>
                  <a:gd name="T16" fmla="*/ 0 w 6"/>
                  <a:gd name="T17" fmla="*/ 6 h 14"/>
                  <a:gd name="T18" fmla="*/ 0 w 6"/>
                  <a:gd name="T19" fmla="*/ 6 h 14"/>
                  <a:gd name="T20" fmla="*/ 0 w 6"/>
                  <a:gd name="T21" fmla="*/ 2 h 14"/>
                  <a:gd name="T22" fmla="*/ 2 w 6"/>
                  <a:gd name="T23" fmla="*/ 0 h 14"/>
                  <a:gd name="T24" fmla="*/ 2 w 6"/>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0"/>
                    </a:moveTo>
                    <a:lnTo>
                      <a:pt x="2" y="0"/>
                    </a:lnTo>
                    <a:lnTo>
                      <a:pt x="6" y="6"/>
                    </a:lnTo>
                    <a:lnTo>
                      <a:pt x="6" y="10"/>
                    </a:lnTo>
                    <a:lnTo>
                      <a:pt x="6" y="14"/>
                    </a:lnTo>
                    <a:lnTo>
                      <a:pt x="6" y="14"/>
                    </a:lnTo>
                    <a:lnTo>
                      <a:pt x="2" y="14"/>
                    </a:lnTo>
                    <a:lnTo>
                      <a:pt x="0" y="12"/>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8" name="Freeform 1404">
                <a:extLst>
                  <a:ext uri="{FF2B5EF4-FFF2-40B4-BE49-F238E27FC236}">
                    <a16:creationId xmlns:a16="http://schemas.microsoft.com/office/drawing/2014/main" id="{896C7E70-27AF-E1F2-A185-954EF49B9A10}"/>
                  </a:ext>
                </a:extLst>
              </p:cNvPr>
              <p:cNvSpPr>
                <a:spLocks/>
              </p:cNvSpPr>
              <p:nvPr/>
            </p:nvSpPr>
            <p:spPr bwMode="auto">
              <a:xfrm>
                <a:off x="3202" y="2695"/>
                <a:ext cx="8" cy="12"/>
              </a:xfrm>
              <a:custGeom>
                <a:avLst/>
                <a:gdLst>
                  <a:gd name="T0" fmla="*/ 8 w 8"/>
                  <a:gd name="T1" fmla="*/ 10 h 12"/>
                  <a:gd name="T2" fmla="*/ 8 w 8"/>
                  <a:gd name="T3" fmla="*/ 10 h 12"/>
                  <a:gd name="T4" fmla="*/ 8 w 8"/>
                  <a:gd name="T5" fmla="*/ 12 h 12"/>
                  <a:gd name="T6" fmla="*/ 8 w 8"/>
                  <a:gd name="T7" fmla="*/ 12 h 12"/>
                  <a:gd name="T8" fmla="*/ 4 w 8"/>
                  <a:gd name="T9" fmla="*/ 10 h 12"/>
                  <a:gd name="T10" fmla="*/ 2 w 8"/>
                  <a:gd name="T11" fmla="*/ 8 h 12"/>
                  <a:gd name="T12" fmla="*/ 0 w 8"/>
                  <a:gd name="T13" fmla="*/ 4 h 12"/>
                  <a:gd name="T14" fmla="*/ 0 w 8"/>
                  <a:gd name="T15" fmla="*/ 4 h 12"/>
                  <a:gd name="T16" fmla="*/ 0 w 8"/>
                  <a:gd name="T17" fmla="*/ 0 h 12"/>
                  <a:gd name="T18" fmla="*/ 0 w 8"/>
                  <a:gd name="T19" fmla="*/ 0 h 12"/>
                  <a:gd name="T20" fmla="*/ 4 w 8"/>
                  <a:gd name="T21" fmla="*/ 2 h 12"/>
                  <a:gd name="T22" fmla="*/ 4 w 8"/>
                  <a:gd name="T23" fmla="*/ 4 h 12"/>
                  <a:gd name="T24" fmla="*/ 8 w 8"/>
                  <a:gd name="T25" fmla="*/ 10 h 12"/>
                  <a:gd name="T26" fmla="*/ 8 w 8"/>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8" y="10"/>
                    </a:moveTo>
                    <a:lnTo>
                      <a:pt x="8" y="10"/>
                    </a:lnTo>
                    <a:lnTo>
                      <a:pt x="8" y="12"/>
                    </a:lnTo>
                    <a:lnTo>
                      <a:pt x="8" y="12"/>
                    </a:lnTo>
                    <a:lnTo>
                      <a:pt x="4" y="10"/>
                    </a:lnTo>
                    <a:lnTo>
                      <a:pt x="2" y="8"/>
                    </a:lnTo>
                    <a:lnTo>
                      <a:pt x="0" y="4"/>
                    </a:lnTo>
                    <a:lnTo>
                      <a:pt x="0" y="4"/>
                    </a:lnTo>
                    <a:lnTo>
                      <a:pt x="0" y="0"/>
                    </a:lnTo>
                    <a:lnTo>
                      <a:pt x="0" y="0"/>
                    </a:lnTo>
                    <a:lnTo>
                      <a:pt x="4" y="2"/>
                    </a:lnTo>
                    <a:lnTo>
                      <a:pt x="4" y="4"/>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9" name="Freeform 1405">
                <a:extLst>
                  <a:ext uri="{FF2B5EF4-FFF2-40B4-BE49-F238E27FC236}">
                    <a16:creationId xmlns:a16="http://schemas.microsoft.com/office/drawing/2014/main" id="{5021A98F-18BE-9049-E249-4390B905E597}"/>
                  </a:ext>
                </a:extLst>
              </p:cNvPr>
              <p:cNvSpPr>
                <a:spLocks/>
              </p:cNvSpPr>
              <p:nvPr/>
            </p:nvSpPr>
            <p:spPr bwMode="auto">
              <a:xfrm>
                <a:off x="2144" y="2197"/>
                <a:ext cx="8" cy="14"/>
              </a:xfrm>
              <a:custGeom>
                <a:avLst/>
                <a:gdLst>
                  <a:gd name="T0" fmla="*/ 2 w 8"/>
                  <a:gd name="T1" fmla="*/ 14 h 14"/>
                  <a:gd name="T2" fmla="*/ 2 w 8"/>
                  <a:gd name="T3" fmla="*/ 14 h 14"/>
                  <a:gd name="T4" fmla="*/ 0 w 8"/>
                  <a:gd name="T5" fmla="*/ 0 h 14"/>
                  <a:gd name="T6" fmla="*/ 0 w 8"/>
                  <a:gd name="T7" fmla="*/ 0 h 14"/>
                  <a:gd name="T8" fmla="*/ 4 w 8"/>
                  <a:gd name="T9" fmla="*/ 0 h 14"/>
                  <a:gd name="T10" fmla="*/ 6 w 8"/>
                  <a:gd name="T11" fmla="*/ 0 h 14"/>
                  <a:gd name="T12" fmla="*/ 8 w 8"/>
                  <a:gd name="T13" fmla="*/ 6 h 14"/>
                  <a:gd name="T14" fmla="*/ 8 w 8"/>
                  <a:gd name="T15" fmla="*/ 6 h 14"/>
                  <a:gd name="T16" fmla="*/ 2 w 8"/>
                  <a:gd name="T17" fmla="*/ 14 h 14"/>
                  <a:gd name="T18" fmla="*/ 2 w 8"/>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4">
                    <a:moveTo>
                      <a:pt x="2" y="14"/>
                    </a:moveTo>
                    <a:lnTo>
                      <a:pt x="2" y="14"/>
                    </a:lnTo>
                    <a:lnTo>
                      <a:pt x="0" y="0"/>
                    </a:lnTo>
                    <a:lnTo>
                      <a:pt x="0" y="0"/>
                    </a:lnTo>
                    <a:lnTo>
                      <a:pt x="4" y="0"/>
                    </a:lnTo>
                    <a:lnTo>
                      <a:pt x="6" y="0"/>
                    </a:lnTo>
                    <a:lnTo>
                      <a:pt x="8" y="6"/>
                    </a:lnTo>
                    <a:lnTo>
                      <a:pt x="8" y="6"/>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0" name="Freeform 1406">
                <a:extLst>
                  <a:ext uri="{FF2B5EF4-FFF2-40B4-BE49-F238E27FC236}">
                    <a16:creationId xmlns:a16="http://schemas.microsoft.com/office/drawing/2014/main" id="{7B80E3FA-69D5-3749-1768-E46899F1E4FD}"/>
                  </a:ext>
                </a:extLst>
              </p:cNvPr>
              <p:cNvSpPr>
                <a:spLocks/>
              </p:cNvSpPr>
              <p:nvPr/>
            </p:nvSpPr>
            <p:spPr bwMode="auto">
              <a:xfrm>
                <a:off x="2784" y="2686"/>
                <a:ext cx="6" cy="11"/>
              </a:xfrm>
              <a:custGeom>
                <a:avLst/>
                <a:gdLst>
                  <a:gd name="T0" fmla="*/ 6 w 6"/>
                  <a:gd name="T1" fmla="*/ 9 h 11"/>
                  <a:gd name="T2" fmla="*/ 6 w 6"/>
                  <a:gd name="T3" fmla="*/ 9 h 11"/>
                  <a:gd name="T4" fmla="*/ 2 w 6"/>
                  <a:gd name="T5" fmla="*/ 11 h 11"/>
                  <a:gd name="T6" fmla="*/ 2 w 6"/>
                  <a:gd name="T7" fmla="*/ 11 h 11"/>
                  <a:gd name="T8" fmla="*/ 0 w 6"/>
                  <a:gd name="T9" fmla="*/ 6 h 11"/>
                  <a:gd name="T10" fmla="*/ 0 w 6"/>
                  <a:gd name="T11" fmla="*/ 6 h 11"/>
                  <a:gd name="T12" fmla="*/ 0 w 6"/>
                  <a:gd name="T13" fmla="*/ 2 h 11"/>
                  <a:gd name="T14" fmla="*/ 0 w 6"/>
                  <a:gd name="T15" fmla="*/ 2 h 11"/>
                  <a:gd name="T16" fmla="*/ 2 w 6"/>
                  <a:gd name="T17" fmla="*/ 0 h 11"/>
                  <a:gd name="T18" fmla="*/ 4 w 6"/>
                  <a:gd name="T19" fmla="*/ 2 h 11"/>
                  <a:gd name="T20" fmla="*/ 6 w 6"/>
                  <a:gd name="T21" fmla="*/ 9 h 11"/>
                  <a:gd name="T22" fmla="*/ 6 w 6"/>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6" y="9"/>
                    </a:moveTo>
                    <a:lnTo>
                      <a:pt x="6" y="9"/>
                    </a:lnTo>
                    <a:lnTo>
                      <a:pt x="2" y="11"/>
                    </a:lnTo>
                    <a:lnTo>
                      <a:pt x="2" y="11"/>
                    </a:lnTo>
                    <a:lnTo>
                      <a:pt x="0" y="6"/>
                    </a:lnTo>
                    <a:lnTo>
                      <a:pt x="0" y="6"/>
                    </a:lnTo>
                    <a:lnTo>
                      <a:pt x="0" y="2"/>
                    </a:lnTo>
                    <a:lnTo>
                      <a:pt x="0" y="2"/>
                    </a:lnTo>
                    <a:lnTo>
                      <a:pt x="2" y="0"/>
                    </a:lnTo>
                    <a:lnTo>
                      <a:pt x="4" y="2"/>
                    </a:lnTo>
                    <a:lnTo>
                      <a:pt x="6" y="9"/>
                    </a:lnTo>
                    <a:lnTo>
                      <a:pt x="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1" name="Freeform 1407">
                <a:extLst>
                  <a:ext uri="{FF2B5EF4-FFF2-40B4-BE49-F238E27FC236}">
                    <a16:creationId xmlns:a16="http://schemas.microsoft.com/office/drawing/2014/main" id="{040E5913-C756-C431-F4E6-0860D0C2E97C}"/>
                  </a:ext>
                </a:extLst>
              </p:cNvPr>
              <p:cNvSpPr>
                <a:spLocks/>
              </p:cNvSpPr>
              <p:nvPr/>
            </p:nvSpPr>
            <p:spPr bwMode="auto">
              <a:xfrm>
                <a:off x="4956" y="1890"/>
                <a:ext cx="4" cy="16"/>
              </a:xfrm>
              <a:custGeom>
                <a:avLst/>
                <a:gdLst>
                  <a:gd name="T0" fmla="*/ 4 w 4"/>
                  <a:gd name="T1" fmla="*/ 4 h 16"/>
                  <a:gd name="T2" fmla="*/ 4 w 4"/>
                  <a:gd name="T3" fmla="*/ 4 h 16"/>
                  <a:gd name="T4" fmla="*/ 4 w 4"/>
                  <a:gd name="T5" fmla="*/ 12 h 16"/>
                  <a:gd name="T6" fmla="*/ 4 w 4"/>
                  <a:gd name="T7" fmla="*/ 16 h 16"/>
                  <a:gd name="T8" fmla="*/ 2 w 4"/>
                  <a:gd name="T9" fmla="*/ 16 h 16"/>
                  <a:gd name="T10" fmla="*/ 2 w 4"/>
                  <a:gd name="T11" fmla="*/ 16 h 16"/>
                  <a:gd name="T12" fmla="*/ 2 w 4"/>
                  <a:gd name="T13" fmla="*/ 14 h 16"/>
                  <a:gd name="T14" fmla="*/ 0 w 4"/>
                  <a:gd name="T15" fmla="*/ 10 h 16"/>
                  <a:gd name="T16" fmla="*/ 0 w 4"/>
                  <a:gd name="T17" fmla="*/ 0 h 16"/>
                  <a:gd name="T18" fmla="*/ 0 w 4"/>
                  <a:gd name="T19" fmla="*/ 0 h 16"/>
                  <a:gd name="T20" fmla="*/ 4 w 4"/>
                  <a:gd name="T21" fmla="*/ 4 h 16"/>
                  <a:gd name="T22" fmla="*/ 4 w 4"/>
                  <a:gd name="T2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4"/>
                    </a:moveTo>
                    <a:lnTo>
                      <a:pt x="4" y="4"/>
                    </a:lnTo>
                    <a:lnTo>
                      <a:pt x="4" y="12"/>
                    </a:lnTo>
                    <a:lnTo>
                      <a:pt x="4" y="16"/>
                    </a:lnTo>
                    <a:lnTo>
                      <a:pt x="2" y="16"/>
                    </a:lnTo>
                    <a:lnTo>
                      <a:pt x="2" y="16"/>
                    </a:lnTo>
                    <a:lnTo>
                      <a:pt x="2" y="14"/>
                    </a:lnTo>
                    <a:lnTo>
                      <a:pt x="0" y="10"/>
                    </a:lnTo>
                    <a:lnTo>
                      <a:pt x="0" y="0"/>
                    </a:lnTo>
                    <a:lnTo>
                      <a:pt x="0"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2" name="Freeform 1408">
                <a:extLst>
                  <a:ext uri="{FF2B5EF4-FFF2-40B4-BE49-F238E27FC236}">
                    <a16:creationId xmlns:a16="http://schemas.microsoft.com/office/drawing/2014/main" id="{969D2D11-46DC-9590-DCF5-64B5B87927E0}"/>
                  </a:ext>
                </a:extLst>
              </p:cNvPr>
              <p:cNvSpPr>
                <a:spLocks/>
              </p:cNvSpPr>
              <p:nvPr/>
            </p:nvSpPr>
            <p:spPr bwMode="auto">
              <a:xfrm>
                <a:off x="2876" y="2697"/>
                <a:ext cx="10" cy="10"/>
              </a:xfrm>
              <a:custGeom>
                <a:avLst/>
                <a:gdLst>
                  <a:gd name="T0" fmla="*/ 10 w 10"/>
                  <a:gd name="T1" fmla="*/ 10 h 10"/>
                  <a:gd name="T2" fmla="*/ 10 w 10"/>
                  <a:gd name="T3" fmla="*/ 10 h 10"/>
                  <a:gd name="T4" fmla="*/ 8 w 10"/>
                  <a:gd name="T5" fmla="*/ 10 h 10"/>
                  <a:gd name="T6" fmla="*/ 4 w 10"/>
                  <a:gd name="T7" fmla="*/ 10 h 10"/>
                  <a:gd name="T8" fmla="*/ 0 w 10"/>
                  <a:gd name="T9" fmla="*/ 4 h 10"/>
                  <a:gd name="T10" fmla="*/ 0 w 10"/>
                  <a:gd name="T11" fmla="*/ 4 h 10"/>
                  <a:gd name="T12" fmla="*/ 0 w 10"/>
                  <a:gd name="T13" fmla="*/ 0 h 10"/>
                  <a:gd name="T14" fmla="*/ 0 w 10"/>
                  <a:gd name="T15" fmla="*/ 0 h 10"/>
                  <a:gd name="T16" fmla="*/ 4 w 10"/>
                  <a:gd name="T17" fmla="*/ 0 h 10"/>
                  <a:gd name="T18" fmla="*/ 6 w 10"/>
                  <a:gd name="T19" fmla="*/ 2 h 10"/>
                  <a:gd name="T20" fmla="*/ 10 w 10"/>
                  <a:gd name="T21" fmla="*/ 10 h 10"/>
                  <a:gd name="T22" fmla="*/ 10 w 10"/>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10" y="10"/>
                    </a:moveTo>
                    <a:lnTo>
                      <a:pt x="10" y="10"/>
                    </a:lnTo>
                    <a:lnTo>
                      <a:pt x="8" y="10"/>
                    </a:lnTo>
                    <a:lnTo>
                      <a:pt x="4" y="10"/>
                    </a:lnTo>
                    <a:lnTo>
                      <a:pt x="0" y="4"/>
                    </a:lnTo>
                    <a:lnTo>
                      <a:pt x="0" y="4"/>
                    </a:lnTo>
                    <a:lnTo>
                      <a:pt x="0" y="0"/>
                    </a:lnTo>
                    <a:lnTo>
                      <a:pt x="0" y="0"/>
                    </a:lnTo>
                    <a:lnTo>
                      <a:pt x="4" y="0"/>
                    </a:lnTo>
                    <a:lnTo>
                      <a:pt x="6" y="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3" name="Freeform 1409">
                <a:extLst>
                  <a:ext uri="{FF2B5EF4-FFF2-40B4-BE49-F238E27FC236}">
                    <a16:creationId xmlns:a16="http://schemas.microsoft.com/office/drawing/2014/main" id="{2045657D-5830-E427-41D0-9F3965503C31}"/>
                  </a:ext>
                </a:extLst>
              </p:cNvPr>
              <p:cNvSpPr>
                <a:spLocks/>
              </p:cNvSpPr>
              <p:nvPr/>
            </p:nvSpPr>
            <p:spPr bwMode="auto">
              <a:xfrm>
                <a:off x="2058" y="2771"/>
                <a:ext cx="4" cy="16"/>
              </a:xfrm>
              <a:custGeom>
                <a:avLst/>
                <a:gdLst>
                  <a:gd name="T0" fmla="*/ 4 w 4"/>
                  <a:gd name="T1" fmla="*/ 4 h 16"/>
                  <a:gd name="T2" fmla="*/ 4 w 4"/>
                  <a:gd name="T3" fmla="*/ 4 h 16"/>
                  <a:gd name="T4" fmla="*/ 4 w 4"/>
                  <a:gd name="T5" fmla="*/ 10 h 16"/>
                  <a:gd name="T6" fmla="*/ 4 w 4"/>
                  <a:gd name="T7" fmla="*/ 16 h 16"/>
                  <a:gd name="T8" fmla="*/ 4 w 4"/>
                  <a:gd name="T9" fmla="*/ 16 h 16"/>
                  <a:gd name="T10" fmla="*/ 2 w 4"/>
                  <a:gd name="T11" fmla="*/ 14 h 16"/>
                  <a:gd name="T12" fmla="*/ 0 w 4"/>
                  <a:gd name="T13" fmla="*/ 12 h 16"/>
                  <a:gd name="T14" fmla="*/ 0 w 4"/>
                  <a:gd name="T15" fmla="*/ 4 h 16"/>
                  <a:gd name="T16" fmla="*/ 0 w 4"/>
                  <a:gd name="T17" fmla="*/ 4 h 16"/>
                  <a:gd name="T18" fmla="*/ 2 w 4"/>
                  <a:gd name="T19" fmla="*/ 0 h 16"/>
                  <a:gd name="T20" fmla="*/ 4 w 4"/>
                  <a:gd name="T21" fmla="*/ 4 h 16"/>
                  <a:gd name="T22" fmla="*/ 4 w 4"/>
                  <a:gd name="T2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4"/>
                    </a:moveTo>
                    <a:lnTo>
                      <a:pt x="4" y="4"/>
                    </a:lnTo>
                    <a:lnTo>
                      <a:pt x="4" y="10"/>
                    </a:lnTo>
                    <a:lnTo>
                      <a:pt x="4" y="16"/>
                    </a:lnTo>
                    <a:lnTo>
                      <a:pt x="4" y="16"/>
                    </a:lnTo>
                    <a:lnTo>
                      <a:pt x="2" y="14"/>
                    </a:lnTo>
                    <a:lnTo>
                      <a:pt x="0" y="12"/>
                    </a:lnTo>
                    <a:lnTo>
                      <a:pt x="0" y="4"/>
                    </a:lnTo>
                    <a:lnTo>
                      <a:pt x="0" y="4"/>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4" name="Freeform 1410">
                <a:extLst>
                  <a:ext uri="{FF2B5EF4-FFF2-40B4-BE49-F238E27FC236}">
                    <a16:creationId xmlns:a16="http://schemas.microsoft.com/office/drawing/2014/main" id="{346EC5C8-6F8C-8C2E-D873-F271B0FF974B}"/>
                  </a:ext>
                </a:extLst>
              </p:cNvPr>
              <p:cNvSpPr>
                <a:spLocks/>
              </p:cNvSpPr>
              <p:nvPr/>
            </p:nvSpPr>
            <p:spPr bwMode="auto">
              <a:xfrm>
                <a:off x="5004" y="1940"/>
                <a:ext cx="6" cy="12"/>
              </a:xfrm>
              <a:custGeom>
                <a:avLst/>
                <a:gdLst>
                  <a:gd name="T0" fmla="*/ 6 w 6"/>
                  <a:gd name="T1" fmla="*/ 12 h 12"/>
                  <a:gd name="T2" fmla="*/ 6 w 6"/>
                  <a:gd name="T3" fmla="*/ 12 h 12"/>
                  <a:gd name="T4" fmla="*/ 2 w 6"/>
                  <a:gd name="T5" fmla="*/ 10 h 12"/>
                  <a:gd name="T6" fmla="*/ 0 w 6"/>
                  <a:gd name="T7" fmla="*/ 6 h 12"/>
                  <a:gd name="T8" fmla="*/ 0 w 6"/>
                  <a:gd name="T9" fmla="*/ 6 h 12"/>
                  <a:gd name="T10" fmla="*/ 0 w 6"/>
                  <a:gd name="T11" fmla="*/ 0 h 12"/>
                  <a:gd name="T12" fmla="*/ 0 w 6"/>
                  <a:gd name="T13" fmla="*/ 0 h 12"/>
                  <a:gd name="T14" fmla="*/ 2 w 6"/>
                  <a:gd name="T15" fmla="*/ 0 h 12"/>
                  <a:gd name="T16" fmla="*/ 4 w 6"/>
                  <a:gd name="T17" fmla="*/ 4 h 12"/>
                  <a:gd name="T18" fmla="*/ 6 w 6"/>
                  <a:gd name="T19" fmla="*/ 12 h 12"/>
                  <a:gd name="T20" fmla="*/ 6 w 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6" y="12"/>
                    </a:moveTo>
                    <a:lnTo>
                      <a:pt x="6" y="12"/>
                    </a:lnTo>
                    <a:lnTo>
                      <a:pt x="2" y="10"/>
                    </a:lnTo>
                    <a:lnTo>
                      <a:pt x="0" y="6"/>
                    </a:lnTo>
                    <a:lnTo>
                      <a:pt x="0" y="6"/>
                    </a:lnTo>
                    <a:lnTo>
                      <a:pt x="0" y="0"/>
                    </a:lnTo>
                    <a:lnTo>
                      <a:pt x="0" y="0"/>
                    </a:lnTo>
                    <a:lnTo>
                      <a:pt x="2" y="0"/>
                    </a:lnTo>
                    <a:lnTo>
                      <a:pt x="4" y="4"/>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2" name="Group 1612">
              <a:extLst>
                <a:ext uri="{FF2B5EF4-FFF2-40B4-BE49-F238E27FC236}">
                  <a16:creationId xmlns:a16="http://schemas.microsoft.com/office/drawing/2014/main" id="{C9BC3EAC-E55B-9317-7E17-F0DA70ED33C8}"/>
                </a:ext>
              </a:extLst>
            </p:cNvPr>
            <p:cNvGrpSpPr>
              <a:grpSpLocks/>
            </p:cNvGrpSpPr>
            <p:nvPr/>
          </p:nvGrpSpPr>
          <p:grpSpPr bwMode="auto">
            <a:xfrm>
              <a:off x="1458" y="1493"/>
              <a:ext cx="4690" cy="1356"/>
              <a:chOff x="1458" y="1493"/>
              <a:chExt cx="4690" cy="1356"/>
            </a:xfrm>
            <a:grpFill/>
          </p:grpSpPr>
          <p:sp>
            <p:nvSpPr>
              <p:cNvPr id="1985" name="Freeform 1412">
                <a:extLst>
                  <a:ext uri="{FF2B5EF4-FFF2-40B4-BE49-F238E27FC236}">
                    <a16:creationId xmlns:a16="http://schemas.microsoft.com/office/drawing/2014/main" id="{8777047C-3B60-8C47-3C9B-A709A3CEB7BC}"/>
                  </a:ext>
                </a:extLst>
              </p:cNvPr>
              <p:cNvSpPr>
                <a:spLocks/>
              </p:cNvSpPr>
              <p:nvPr/>
            </p:nvSpPr>
            <p:spPr bwMode="auto">
              <a:xfrm>
                <a:off x="2736" y="2823"/>
                <a:ext cx="6" cy="10"/>
              </a:xfrm>
              <a:custGeom>
                <a:avLst/>
                <a:gdLst>
                  <a:gd name="T0" fmla="*/ 6 w 6"/>
                  <a:gd name="T1" fmla="*/ 0 h 10"/>
                  <a:gd name="T2" fmla="*/ 6 w 6"/>
                  <a:gd name="T3" fmla="*/ 0 h 10"/>
                  <a:gd name="T4" fmla="*/ 4 w 6"/>
                  <a:gd name="T5" fmla="*/ 8 h 10"/>
                  <a:gd name="T6" fmla="*/ 4 w 6"/>
                  <a:gd name="T7" fmla="*/ 10 h 10"/>
                  <a:gd name="T8" fmla="*/ 2 w 6"/>
                  <a:gd name="T9" fmla="*/ 10 h 10"/>
                  <a:gd name="T10" fmla="*/ 2 w 6"/>
                  <a:gd name="T11" fmla="*/ 10 h 10"/>
                  <a:gd name="T12" fmla="*/ 0 w 6"/>
                  <a:gd name="T13" fmla="*/ 6 h 10"/>
                  <a:gd name="T14" fmla="*/ 0 w 6"/>
                  <a:gd name="T15" fmla="*/ 0 h 10"/>
                  <a:gd name="T16" fmla="*/ 0 w 6"/>
                  <a:gd name="T17" fmla="*/ 0 h 10"/>
                  <a:gd name="T18" fmla="*/ 4 w 6"/>
                  <a:gd name="T19" fmla="*/ 0 h 10"/>
                  <a:gd name="T20" fmla="*/ 4 w 6"/>
                  <a:gd name="T21" fmla="*/ 0 h 10"/>
                  <a:gd name="T22" fmla="*/ 6 w 6"/>
                  <a:gd name="T23" fmla="*/ 0 h 10"/>
                  <a:gd name="T24" fmla="*/ 6 w 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0"/>
                    </a:moveTo>
                    <a:lnTo>
                      <a:pt x="6" y="0"/>
                    </a:lnTo>
                    <a:lnTo>
                      <a:pt x="4" y="8"/>
                    </a:lnTo>
                    <a:lnTo>
                      <a:pt x="4" y="10"/>
                    </a:lnTo>
                    <a:lnTo>
                      <a:pt x="2" y="10"/>
                    </a:lnTo>
                    <a:lnTo>
                      <a:pt x="2" y="10"/>
                    </a:lnTo>
                    <a:lnTo>
                      <a:pt x="0" y="6"/>
                    </a:lnTo>
                    <a:lnTo>
                      <a:pt x="0" y="0"/>
                    </a:lnTo>
                    <a:lnTo>
                      <a:pt x="0" y="0"/>
                    </a:lnTo>
                    <a:lnTo>
                      <a:pt x="4"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6" name="Freeform 1413">
                <a:extLst>
                  <a:ext uri="{FF2B5EF4-FFF2-40B4-BE49-F238E27FC236}">
                    <a16:creationId xmlns:a16="http://schemas.microsoft.com/office/drawing/2014/main" id="{7BEC3D7C-2105-7F1F-39C6-37CFB5D1BE36}"/>
                  </a:ext>
                </a:extLst>
              </p:cNvPr>
              <p:cNvSpPr>
                <a:spLocks/>
              </p:cNvSpPr>
              <p:nvPr/>
            </p:nvSpPr>
            <p:spPr bwMode="auto">
              <a:xfrm>
                <a:off x="2878" y="2197"/>
                <a:ext cx="8" cy="8"/>
              </a:xfrm>
              <a:custGeom>
                <a:avLst/>
                <a:gdLst>
                  <a:gd name="T0" fmla="*/ 8 w 8"/>
                  <a:gd name="T1" fmla="*/ 8 h 8"/>
                  <a:gd name="T2" fmla="*/ 8 w 8"/>
                  <a:gd name="T3" fmla="*/ 8 h 8"/>
                  <a:gd name="T4" fmla="*/ 6 w 8"/>
                  <a:gd name="T5" fmla="*/ 8 h 8"/>
                  <a:gd name="T6" fmla="*/ 4 w 8"/>
                  <a:gd name="T7" fmla="*/ 8 h 8"/>
                  <a:gd name="T8" fmla="*/ 0 w 8"/>
                  <a:gd name="T9" fmla="*/ 2 h 8"/>
                  <a:gd name="T10" fmla="*/ 0 w 8"/>
                  <a:gd name="T11" fmla="*/ 2 h 8"/>
                  <a:gd name="T12" fmla="*/ 2 w 8"/>
                  <a:gd name="T13" fmla="*/ 0 h 8"/>
                  <a:gd name="T14" fmla="*/ 4 w 8"/>
                  <a:gd name="T15" fmla="*/ 0 h 8"/>
                  <a:gd name="T16" fmla="*/ 8 w 8"/>
                  <a:gd name="T17" fmla="*/ 8 h 8"/>
                  <a:gd name="T18" fmla="*/ 8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8"/>
                    </a:moveTo>
                    <a:lnTo>
                      <a:pt x="8" y="8"/>
                    </a:lnTo>
                    <a:lnTo>
                      <a:pt x="6" y="8"/>
                    </a:lnTo>
                    <a:lnTo>
                      <a:pt x="4" y="8"/>
                    </a:lnTo>
                    <a:lnTo>
                      <a:pt x="0" y="2"/>
                    </a:lnTo>
                    <a:lnTo>
                      <a:pt x="0" y="2"/>
                    </a:lnTo>
                    <a:lnTo>
                      <a:pt x="2" y="0"/>
                    </a:lnTo>
                    <a:lnTo>
                      <a:pt x="4"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7" name="Freeform 1414">
                <a:extLst>
                  <a:ext uri="{FF2B5EF4-FFF2-40B4-BE49-F238E27FC236}">
                    <a16:creationId xmlns:a16="http://schemas.microsoft.com/office/drawing/2014/main" id="{3071DB08-991F-348A-FDEF-B86333BD2D48}"/>
                  </a:ext>
                </a:extLst>
              </p:cNvPr>
              <p:cNvSpPr>
                <a:spLocks/>
              </p:cNvSpPr>
              <p:nvPr/>
            </p:nvSpPr>
            <p:spPr bwMode="auto">
              <a:xfrm>
                <a:off x="3072" y="2727"/>
                <a:ext cx="6" cy="12"/>
              </a:xfrm>
              <a:custGeom>
                <a:avLst/>
                <a:gdLst>
                  <a:gd name="T0" fmla="*/ 0 w 6"/>
                  <a:gd name="T1" fmla="*/ 4 h 12"/>
                  <a:gd name="T2" fmla="*/ 0 w 6"/>
                  <a:gd name="T3" fmla="*/ 4 h 12"/>
                  <a:gd name="T4" fmla="*/ 2 w 6"/>
                  <a:gd name="T5" fmla="*/ 0 h 12"/>
                  <a:gd name="T6" fmla="*/ 2 w 6"/>
                  <a:gd name="T7" fmla="*/ 0 h 12"/>
                  <a:gd name="T8" fmla="*/ 4 w 6"/>
                  <a:gd name="T9" fmla="*/ 0 h 12"/>
                  <a:gd name="T10" fmla="*/ 6 w 6"/>
                  <a:gd name="T11" fmla="*/ 4 h 12"/>
                  <a:gd name="T12" fmla="*/ 6 w 6"/>
                  <a:gd name="T13" fmla="*/ 4 h 12"/>
                  <a:gd name="T14" fmla="*/ 6 w 6"/>
                  <a:gd name="T15" fmla="*/ 8 h 12"/>
                  <a:gd name="T16" fmla="*/ 4 w 6"/>
                  <a:gd name="T17" fmla="*/ 12 h 12"/>
                  <a:gd name="T18" fmla="*/ 4 w 6"/>
                  <a:gd name="T19" fmla="*/ 12 h 12"/>
                  <a:gd name="T20" fmla="*/ 0 w 6"/>
                  <a:gd name="T21" fmla="*/ 4 h 12"/>
                  <a:gd name="T22" fmla="*/ 0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4"/>
                    </a:moveTo>
                    <a:lnTo>
                      <a:pt x="0" y="4"/>
                    </a:lnTo>
                    <a:lnTo>
                      <a:pt x="2" y="0"/>
                    </a:lnTo>
                    <a:lnTo>
                      <a:pt x="2" y="0"/>
                    </a:lnTo>
                    <a:lnTo>
                      <a:pt x="4" y="0"/>
                    </a:lnTo>
                    <a:lnTo>
                      <a:pt x="6" y="4"/>
                    </a:lnTo>
                    <a:lnTo>
                      <a:pt x="6" y="4"/>
                    </a:lnTo>
                    <a:lnTo>
                      <a:pt x="6" y="8"/>
                    </a:lnTo>
                    <a:lnTo>
                      <a:pt x="4" y="12"/>
                    </a:lnTo>
                    <a:lnTo>
                      <a:pt x="4"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8" name="Freeform 1415">
                <a:extLst>
                  <a:ext uri="{FF2B5EF4-FFF2-40B4-BE49-F238E27FC236}">
                    <a16:creationId xmlns:a16="http://schemas.microsoft.com/office/drawing/2014/main" id="{4C34AE4C-511B-C7E3-7149-4610CECB52FB}"/>
                  </a:ext>
                </a:extLst>
              </p:cNvPr>
              <p:cNvSpPr>
                <a:spLocks/>
              </p:cNvSpPr>
              <p:nvPr/>
            </p:nvSpPr>
            <p:spPr bwMode="auto">
              <a:xfrm>
                <a:off x="5200" y="2725"/>
                <a:ext cx="10" cy="14"/>
              </a:xfrm>
              <a:custGeom>
                <a:avLst/>
                <a:gdLst>
                  <a:gd name="T0" fmla="*/ 0 w 10"/>
                  <a:gd name="T1" fmla="*/ 2 h 14"/>
                  <a:gd name="T2" fmla="*/ 0 w 10"/>
                  <a:gd name="T3" fmla="*/ 2 h 14"/>
                  <a:gd name="T4" fmla="*/ 4 w 10"/>
                  <a:gd name="T5" fmla="*/ 0 h 14"/>
                  <a:gd name="T6" fmla="*/ 6 w 10"/>
                  <a:gd name="T7" fmla="*/ 2 h 14"/>
                  <a:gd name="T8" fmla="*/ 10 w 10"/>
                  <a:gd name="T9" fmla="*/ 14 h 14"/>
                  <a:gd name="T10" fmla="*/ 10 w 10"/>
                  <a:gd name="T11" fmla="*/ 14 h 14"/>
                  <a:gd name="T12" fmla="*/ 0 w 10"/>
                  <a:gd name="T13" fmla="*/ 2 h 14"/>
                  <a:gd name="T14" fmla="*/ 0 w 10"/>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0" y="2"/>
                    </a:moveTo>
                    <a:lnTo>
                      <a:pt x="0" y="2"/>
                    </a:lnTo>
                    <a:lnTo>
                      <a:pt x="4" y="0"/>
                    </a:lnTo>
                    <a:lnTo>
                      <a:pt x="6" y="2"/>
                    </a:lnTo>
                    <a:lnTo>
                      <a:pt x="10" y="14"/>
                    </a:lnTo>
                    <a:lnTo>
                      <a:pt x="10" y="1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9" name="Freeform 1416">
                <a:extLst>
                  <a:ext uri="{FF2B5EF4-FFF2-40B4-BE49-F238E27FC236}">
                    <a16:creationId xmlns:a16="http://schemas.microsoft.com/office/drawing/2014/main" id="{774F2725-7BBE-624D-4254-6E9A8BB370E4}"/>
                  </a:ext>
                </a:extLst>
              </p:cNvPr>
              <p:cNvSpPr>
                <a:spLocks/>
              </p:cNvSpPr>
              <p:nvPr/>
            </p:nvSpPr>
            <p:spPr bwMode="auto">
              <a:xfrm>
                <a:off x="3658" y="2695"/>
                <a:ext cx="4" cy="12"/>
              </a:xfrm>
              <a:custGeom>
                <a:avLst/>
                <a:gdLst>
                  <a:gd name="T0" fmla="*/ 4 w 4"/>
                  <a:gd name="T1" fmla="*/ 8 h 12"/>
                  <a:gd name="T2" fmla="*/ 4 w 4"/>
                  <a:gd name="T3" fmla="*/ 8 h 12"/>
                  <a:gd name="T4" fmla="*/ 4 w 4"/>
                  <a:gd name="T5" fmla="*/ 12 h 12"/>
                  <a:gd name="T6" fmla="*/ 2 w 4"/>
                  <a:gd name="T7" fmla="*/ 12 h 12"/>
                  <a:gd name="T8" fmla="*/ 2 w 4"/>
                  <a:gd name="T9" fmla="*/ 12 h 12"/>
                  <a:gd name="T10" fmla="*/ 2 w 4"/>
                  <a:gd name="T11" fmla="*/ 10 h 12"/>
                  <a:gd name="T12" fmla="*/ 0 w 4"/>
                  <a:gd name="T13" fmla="*/ 6 h 12"/>
                  <a:gd name="T14" fmla="*/ 0 w 4"/>
                  <a:gd name="T15" fmla="*/ 6 h 12"/>
                  <a:gd name="T16" fmla="*/ 0 w 4"/>
                  <a:gd name="T17" fmla="*/ 2 h 12"/>
                  <a:gd name="T18" fmla="*/ 2 w 4"/>
                  <a:gd name="T19" fmla="*/ 0 h 12"/>
                  <a:gd name="T20" fmla="*/ 2 w 4"/>
                  <a:gd name="T21" fmla="*/ 0 h 12"/>
                  <a:gd name="T22" fmla="*/ 4 w 4"/>
                  <a:gd name="T23" fmla="*/ 4 h 12"/>
                  <a:gd name="T24" fmla="*/ 4 w 4"/>
                  <a:gd name="T25" fmla="*/ 8 h 12"/>
                  <a:gd name="T26" fmla="*/ 4 w 4"/>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4" y="8"/>
                    </a:moveTo>
                    <a:lnTo>
                      <a:pt x="4" y="8"/>
                    </a:lnTo>
                    <a:lnTo>
                      <a:pt x="4" y="12"/>
                    </a:lnTo>
                    <a:lnTo>
                      <a:pt x="2" y="12"/>
                    </a:lnTo>
                    <a:lnTo>
                      <a:pt x="2" y="12"/>
                    </a:lnTo>
                    <a:lnTo>
                      <a:pt x="2" y="10"/>
                    </a:lnTo>
                    <a:lnTo>
                      <a:pt x="0" y="6"/>
                    </a:lnTo>
                    <a:lnTo>
                      <a:pt x="0" y="6"/>
                    </a:lnTo>
                    <a:lnTo>
                      <a:pt x="0" y="2"/>
                    </a:lnTo>
                    <a:lnTo>
                      <a:pt x="2" y="0"/>
                    </a:lnTo>
                    <a:lnTo>
                      <a:pt x="2" y="0"/>
                    </a:lnTo>
                    <a:lnTo>
                      <a:pt x="4" y="4"/>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0" name="Freeform 1417">
                <a:extLst>
                  <a:ext uri="{FF2B5EF4-FFF2-40B4-BE49-F238E27FC236}">
                    <a16:creationId xmlns:a16="http://schemas.microsoft.com/office/drawing/2014/main" id="{318448A9-004F-3F7F-0957-EAF549E82894}"/>
                  </a:ext>
                </a:extLst>
              </p:cNvPr>
              <p:cNvSpPr>
                <a:spLocks/>
              </p:cNvSpPr>
              <p:nvPr/>
            </p:nvSpPr>
            <p:spPr bwMode="auto">
              <a:xfrm>
                <a:off x="4288" y="1900"/>
                <a:ext cx="4" cy="10"/>
              </a:xfrm>
              <a:custGeom>
                <a:avLst/>
                <a:gdLst>
                  <a:gd name="T0" fmla="*/ 2 w 4"/>
                  <a:gd name="T1" fmla="*/ 0 h 10"/>
                  <a:gd name="T2" fmla="*/ 2 w 4"/>
                  <a:gd name="T3" fmla="*/ 0 h 10"/>
                  <a:gd name="T4" fmla="*/ 4 w 4"/>
                  <a:gd name="T5" fmla="*/ 2 h 10"/>
                  <a:gd name="T6" fmla="*/ 4 w 4"/>
                  <a:gd name="T7" fmla="*/ 8 h 10"/>
                  <a:gd name="T8" fmla="*/ 4 w 4"/>
                  <a:gd name="T9" fmla="*/ 8 h 10"/>
                  <a:gd name="T10" fmla="*/ 4 w 4"/>
                  <a:gd name="T11" fmla="*/ 10 h 10"/>
                  <a:gd name="T12" fmla="*/ 2 w 4"/>
                  <a:gd name="T13" fmla="*/ 10 h 10"/>
                  <a:gd name="T14" fmla="*/ 2 w 4"/>
                  <a:gd name="T15" fmla="*/ 10 h 10"/>
                  <a:gd name="T16" fmla="*/ 0 w 4"/>
                  <a:gd name="T17" fmla="*/ 8 h 10"/>
                  <a:gd name="T18" fmla="*/ 0 w 4"/>
                  <a:gd name="T19" fmla="*/ 6 h 10"/>
                  <a:gd name="T20" fmla="*/ 0 w 4"/>
                  <a:gd name="T21" fmla="*/ 0 h 10"/>
                  <a:gd name="T22" fmla="*/ 0 w 4"/>
                  <a:gd name="T23" fmla="*/ 0 h 10"/>
                  <a:gd name="T24" fmla="*/ 2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0"/>
                    </a:lnTo>
                    <a:lnTo>
                      <a:pt x="4" y="2"/>
                    </a:lnTo>
                    <a:lnTo>
                      <a:pt x="4" y="8"/>
                    </a:lnTo>
                    <a:lnTo>
                      <a:pt x="4" y="8"/>
                    </a:lnTo>
                    <a:lnTo>
                      <a:pt x="4" y="10"/>
                    </a:lnTo>
                    <a:lnTo>
                      <a:pt x="2" y="10"/>
                    </a:lnTo>
                    <a:lnTo>
                      <a:pt x="2" y="10"/>
                    </a:lnTo>
                    <a:lnTo>
                      <a:pt x="0" y="8"/>
                    </a:lnTo>
                    <a:lnTo>
                      <a:pt x="0" y="6"/>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1" name="Freeform 1418">
                <a:extLst>
                  <a:ext uri="{FF2B5EF4-FFF2-40B4-BE49-F238E27FC236}">
                    <a16:creationId xmlns:a16="http://schemas.microsoft.com/office/drawing/2014/main" id="{87A08DFC-AFCC-2799-1A43-9D964139DA9D}"/>
                  </a:ext>
                </a:extLst>
              </p:cNvPr>
              <p:cNvSpPr>
                <a:spLocks/>
              </p:cNvSpPr>
              <p:nvPr/>
            </p:nvSpPr>
            <p:spPr bwMode="auto">
              <a:xfrm>
                <a:off x="2470" y="2827"/>
                <a:ext cx="6" cy="12"/>
              </a:xfrm>
              <a:custGeom>
                <a:avLst/>
                <a:gdLst>
                  <a:gd name="T0" fmla="*/ 6 w 6"/>
                  <a:gd name="T1" fmla="*/ 10 h 12"/>
                  <a:gd name="T2" fmla="*/ 6 w 6"/>
                  <a:gd name="T3" fmla="*/ 10 h 12"/>
                  <a:gd name="T4" fmla="*/ 4 w 6"/>
                  <a:gd name="T5" fmla="*/ 12 h 12"/>
                  <a:gd name="T6" fmla="*/ 2 w 6"/>
                  <a:gd name="T7" fmla="*/ 12 h 12"/>
                  <a:gd name="T8" fmla="*/ 0 w 6"/>
                  <a:gd name="T9" fmla="*/ 0 h 12"/>
                  <a:gd name="T10" fmla="*/ 0 w 6"/>
                  <a:gd name="T11" fmla="*/ 0 h 12"/>
                  <a:gd name="T12" fmla="*/ 4 w 6"/>
                  <a:gd name="T13" fmla="*/ 4 h 12"/>
                  <a:gd name="T14" fmla="*/ 6 w 6"/>
                  <a:gd name="T15" fmla="*/ 10 h 12"/>
                  <a:gd name="T16" fmla="*/ 6 w 6"/>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6" y="10"/>
                    </a:moveTo>
                    <a:lnTo>
                      <a:pt x="6" y="10"/>
                    </a:lnTo>
                    <a:lnTo>
                      <a:pt x="4" y="12"/>
                    </a:lnTo>
                    <a:lnTo>
                      <a:pt x="2" y="12"/>
                    </a:lnTo>
                    <a:lnTo>
                      <a:pt x="0" y="0"/>
                    </a:lnTo>
                    <a:lnTo>
                      <a:pt x="0" y="0"/>
                    </a:lnTo>
                    <a:lnTo>
                      <a:pt x="4" y="4"/>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2" name="Freeform 1419">
                <a:extLst>
                  <a:ext uri="{FF2B5EF4-FFF2-40B4-BE49-F238E27FC236}">
                    <a16:creationId xmlns:a16="http://schemas.microsoft.com/office/drawing/2014/main" id="{9E785295-34AB-DD10-E614-97CA3358465D}"/>
                  </a:ext>
                </a:extLst>
              </p:cNvPr>
              <p:cNvSpPr>
                <a:spLocks/>
              </p:cNvSpPr>
              <p:nvPr/>
            </p:nvSpPr>
            <p:spPr bwMode="auto">
              <a:xfrm>
                <a:off x="5310" y="1866"/>
                <a:ext cx="8" cy="10"/>
              </a:xfrm>
              <a:custGeom>
                <a:avLst/>
                <a:gdLst>
                  <a:gd name="T0" fmla="*/ 8 w 8"/>
                  <a:gd name="T1" fmla="*/ 10 h 10"/>
                  <a:gd name="T2" fmla="*/ 8 w 8"/>
                  <a:gd name="T3" fmla="*/ 10 h 10"/>
                  <a:gd name="T4" fmla="*/ 4 w 8"/>
                  <a:gd name="T5" fmla="*/ 8 h 10"/>
                  <a:gd name="T6" fmla="*/ 0 w 8"/>
                  <a:gd name="T7" fmla="*/ 2 h 10"/>
                  <a:gd name="T8" fmla="*/ 0 w 8"/>
                  <a:gd name="T9" fmla="*/ 2 h 10"/>
                  <a:gd name="T10" fmla="*/ 2 w 8"/>
                  <a:gd name="T11" fmla="*/ 2 h 10"/>
                  <a:gd name="T12" fmla="*/ 2 w 8"/>
                  <a:gd name="T13" fmla="*/ 2 h 10"/>
                  <a:gd name="T14" fmla="*/ 6 w 8"/>
                  <a:gd name="T15" fmla="*/ 0 h 10"/>
                  <a:gd name="T16" fmla="*/ 6 w 8"/>
                  <a:gd name="T17" fmla="*/ 0 h 10"/>
                  <a:gd name="T18" fmla="*/ 8 w 8"/>
                  <a:gd name="T19" fmla="*/ 0 h 10"/>
                  <a:gd name="T20" fmla="*/ 8 w 8"/>
                  <a:gd name="T21" fmla="*/ 10 h 10"/>
                  <a:gd name="T22" fmla="*/ 8 w 8"/>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8" y="10"/>
                    </a:moveTo>
                    <a:lnTo>
                      <a:pt x="8" y="10"/>
                    </a:lnTo>
                    <a:lnTo>
                      <a:pt x="4" y="8"/>
                    </a:lnTo>
                    <a:lnTo>
                      <a:pt x="0" y="2"/>
                    </a:lnTo>
                    <a:lnTo>
                      <a:pt x="0" y="2"/>
                    </a:lnTo>
                    <a:lnTo>
                      <a:pt x="2" y="2"/>
                    </a:lnTo>
                    <a:lnTo>
                      <a:pt x="2" y="2"/>
                    </a:lnTo>
                    <a:lnTo>
                      <a:pt x="6" y="0"/>
                    </a:lnTo>
                    <a:lnTo>
                      <a:pt x="6" y="0"/>
                    </a:lnTo>
                    <a:lnTo>
                      <a:pt x="8" y="0"/>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3" name="Freeform 1420">
                <a:extLst>
                  <a:ext uri="{FF2B5EF4-FFF2-40B4-BE49-F238E27FC236}">
                    <a16:creationId xmlns:a16="http://schemas.microsoft.com/office/drawing/2014/main" id="{7DB0C53D-7913-0284-719E-74BA57C55DDF}"/>
                  </a:ext>
                </a:extLst>
              </p:cNvPr>
              <p:cNvSpPr>
                <a:spLocks/>
              </p:cNvSpPr>
              <p:nvPr/>
            </p:nvSpPr>
            <p:spPr bwMode="auto">
              <a:xfrm>
                <a:off x="2476" y="2833"/>
                <a:ext cx="8" cy="8"/>
              </a:xfrm>
              <a:custGeom>
                <a:avLst/>
                <a:gdLst>
                  <a:gd name="T0" fmla="*/ 8 w 8"/>
                  <a:gd name="T1" fmla="*/ 8 h 8"/>
                  <a:gd name="T2" fmla="*/ 8 w 8"/>
                  <a:gd name="T3" fmla="*/ 8 h 8"/>
                  <a:gd name="T4" fmla="*/ 4 w 8"/>
                  <a:gd name="T5" fmla="*/ 8 h 8"/>
                  <a:gd name="T6" fmla="*/ 2 w 8"/>
                  <a:gd name="T7" fmla="*/ 8 h 8"/>
                  <a:gd name="T8" fmla="*/ 0 w 8"/>
                  <a:gd name="T9" fmla="*/ 4 h 8"/>
                  <a:gd name="T10" fmla="*/ 0 w 8"/>
                  <a:gd name="T11" fmla="*/ 4 h 8"/>
                  <a:gd name="T12" fmla="*/ 2 w 8"/>
                  <a:gd name="T13" fmla="*/ 0 h 8"/>
                  <a:gd name="T14" fmla="*/ 4 w 8"/>
                  <a:gd name="T15" fmla="*/ 2 h 8"/>
                  <a:gd name="T16" fmla="*/ 8 w 8"/>
                  <a:gd name="T17" fmla="*/ 8 h 8"/>
                  <a:gd name="T18" fmla="*/ 8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8"/>
                    </a:moveTo>
                    <a:lnTo>
                      <a:pt x="8" y="8"/>
                    </a:lnTo>
                    <a:lnTo>
                      <a:pt x="4" y="8"/>
                    </a:lnTo>
                    <a:lnTo>
                      <a:pt x="2" y="8"/>
                    </a:lnTo>
                    <a:lnTo>
                      <a:pt x="0" y="4"/>
                    </a:lnTo>
                    <a:lnTo>
                      <a:pt x="0" y="4"/>
                    </a:lnTo>
                    <a:lnTo>
                      <a:pt x="2" y="0"/>
                    </a:lnTo>
                    <a:lnTo>
                      <a:pt x="4" y="2"/>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4" name="Freeform 1421">
                <a:extLst>
                  <a:ext uri="{FF2B5EF4-FFF2-40B4-BE49-F238E27FC236}">
                    <a16:creationId xmlns:a16="http://schemas.microsoft.com/office/drawing/2014/main" id="{149A2541-9C11-8B67-21A4-D2C5A5B31537}"/>
                  </a:ext>
                </a:extLst>
              </p:cNvPr>
              <p:cNvSpPr>
                <a:spLocks/>
              </p:cNvSpPr>
              <p:nvPr/>
            </p:nvSpPr>
            <p:spPr bwMode="auto">
              <a:xfrm>
                <a:off x="4382" y="2731"/>
                <a:ext cx="4" cy="14"/>
              </a:xfrm>
              <a:custGeom>
                <a:avLst/>
                <a:gdLst>
                  <a:gd name="T0" fmla="*/ 0 w 4"/>
                  <a:gd name="T1" fmla="*/ 4 h 14"/>
                  <a:gd name="T2" fmla="*/ 0 w 4"/>
                  <a:gd name="T3" fmla="*/ 4 h 14"/>
                  <a:gd name="T4" fmla="*/ 4 w 4"/>
                  <a:gd name="T5" fmla="*/ 0 h 14"/>
                  <a:gd name="T6" fmla="*/ 4 w 4"/>
                  <a:gd name="T7" fmla="*/ 0 h 14"/>
                  <a:gd name="T8" fmla="*/ 4 w 4"/>
                  <a:gd name="T9" fmla="*/ 4 h 14"/>
                  <a:gd name="T10" fmla="*/ 2 w 4"/>
                  <a:gd name="T11" fmla="*/ 8 h 14"/>
                  <a:gd name="T12" fmla="*/ 2 w 4"/>
                  <a:gd name="T13" fmla="*/ 12 h 14"/>
                  <a:gd name="T14" fmla="*/ 2 w 4"/>
                  <a:gd name="T15" fmla="*/ 14 h 14"/>
                  <a:gd name="T16" fmla="*/ 2 w 4"/>
                  <a:gd name="T17" fmla="*/ 14 h 14"/>
                  <a:gd name="T18" fmla="*/ 0 w 4"/>
                  <a:gd name="T19" fmla="*/ 12 h 14"/>
                  <a:gd name="T20" fmla="*/ 0 w 4"/>
                  <a:gd name="T21" fmla="*/ 10 h 14"/>
                  <a:gd name="T22" fmla="*/ 0 w 4"/>
                  <a:gd name="T23" fmla="*/ 4 h 14"/>
                  <a:gd name="T24" fmla="*/ 0 w 4"/>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4">
                    <a:moveTo>
                      <a:pt x="0" y="4"/>
                    </a:moveTo>
                    <a:lnTo>
                      <a:pt x="0" y="4"/>
                    </a:lnTo>
                    <a:lnTo>
                      <a:pt x="4" y="0"/>
                    </a:lnTo>
                    <a:lnTo>
                      <a:pt x="4" y="0"/>
                    </a:lnTo>
                    <a:lnTo>
                      <a:pt x="4" y="4"/>
                    </a:lnTo>
                    <a:lnTo>
                      <a:pt x="2" y="8"/>
                    </a:lnTo>
                    <a:lnTo>
                      <a:pt x="2" y="12"/>
                    </a:lnTo>
                    <a:lnTo>
                      <a:pt x="2" y="14"/>
                    </a:lnTo>
                    <a:lnTo>
                      <a:pt x="2" y="14"/>
                    </a:lnTo>
                    <a:lnTo>
                      <a:pt x="0" y="12"/>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5" name="Freeform 1422">
                <a:extLst>
                  <a:ext uri="{FF2B5EF4-FFF2-40B4-BE49-F238E27FC236}">
                    <a16:creationId xmlns:a16="http://schemas.microsoft.com/office/drawing/2014/main" id="{BDEFCC0F-2FE3-B769-8149-C83E3B1F6CE3}"/>
                  </a:ext>
                </a:extLst>
              </p:cNvPr>
              <p:cNvSpPr>
                <a:spLocks/>
              </p:cNvSpPr>
              <p:nvPr/>
            </p:nvSpPr>
            <p:spPr bwMode="auto">
              <a:xfrm>
                <a:off x="4382" y="2817"/>
                <a:ext cx="4" cy="10"/>
              </a:xfrm>
              <a:custGeom>
                <a:avLst/>
                <a:gdLst>
                  <a:gd name="T0" fmla="*/ 0 w 4"/>
                  <a:gd name="T1" fmla="*/ 10 h 10"/>
                  <a:gd name="T2" fmla="*/ 0 w 4"/>
                  <a:gd name="T3" fmla="*/ 10 h 10"/>
                  <a:gd name="T4" fmla="*/ 0 w 4"/>
                  <a:gd name="T5" fmla="*/ 2 h 10"/>
                  <a:gd name="T6" fmla="*/ 0 w 4"/>
                  <a:gd name="T7" fmla="*/ 2 h 10"/>
                  <a:gd name="T8" fmla="*/ 2 w 4"/>
                  <a:gd name="T9" fmla="*/ 0 h 10"/>
                  <a:gd name="T10" fmla="*/ 4 w 4"/>
                  <a:gd name="T11" fmla="*/ 0 h 10"/>
                  <a:gd name="T12" fmla="*/ 4 w 4"/>
                  <a:gd name="T13" fmla="*/ 4 h 10"/>
                  <a:gd name="T14" fmla="*/ 4 w 4"/>
                  <a:gd name="T15" fmla="*/ 4 h 10"/>
                  <a:gd name="T16" fmla="*/ 4 w 4"/>
                  <a:gd name="T17" fmla="*/ 8 h 10"/>
                  <a:gd name="T18" fmla="*/ 4 w 4"/>
                  <a:gd name="T19" fmla="*/ 8 h 10"/>
                  <a:gd name="T20" fmla="*/ 0 w 4"/>
                  <a:gd name="T21" fmla="*/ 10 h 10"/>
                  <a:gd name="T22" fmla="*/ 0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10"/>
                    </a:moveTo>
                    <a:lnTo>
                      <a:pt x="0" y="10"/>
                    </a:lnTo>
                    <a:lnTo>
                      <a:pt x="0" y="2"/>
                    </a:lnTo>
                    <a:lnTo>
                      <a:pt x="0" y="2"/>
                    </a:lnTo>
                    <a:lnTo>
                      <a:pt x="2" y="0"/>
                    </a:lnTo>
                    <a:lnTo>
                      <a:pt x="4" y="0"/>
                    </a:lnTo>
                    <a:lnTo>
                      <a:pt x="4" y="4"/>
                    </a:lnTo>
                    <a:lnTo>
                      <a:pt x="4" y="4"/>
                    </a:lnTo>
                    <a:lnTo>
                      <a:pt x="4" y="8"/>
                    </a:lnTo>
                    <a:lnTo>
                      <a:pt x="4"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6" name="Freeform 1423">
                <a:extLst>
                  <a:ext uri="{FF2B5EF4-FFF2-40B4-BE49-F238E27FC236}">
                    <a16:creationId xmlns:a16="http://schemas.microsoft.com/office/drawing/2014/main" id="{C2506D43-CE3C-B0B6-930C-6BB51190E09B}"/>
                  </a:ext>
                </a:extLst>
              </p:cNvPr>
              <p:cNvSpPr>
                <a:spLocks/>
              </p:cNvSpPr>
              <p:nvPr/>
            </p:nvSpPr>
            <p:spPr bwMode="auto">
              <a:xfrm>
                <a:off x="2080" y="2747"/>
                <a:ext cx="6" cy="8"/>
              </a:xfrm>
              <a:custGeom>
                <a:avLst/>
                <a:gdLst>
                  <a:gd name="T0" fmla="*/ 0 w 6"/>
                  <a:gd name="T1" fmla="*/ 0 h 8"/>
                  <a:gd name="T2" fmla="*/ 0 w 6"/>
                  <a:gd name="T3" fmla="*/ 0 h 8"/>
                  <a:gd name="T4" fmla="*/ 2 w 6"/>
                  <a:gd name="T5" fmla="*/ 0 h 8"/>
                  <a:gd name="T6" fmla="*/ 4 w 6"/>
                  <a:gd name="T7" fmla="*/ 0 h 8"/>
                  <a:gd name="T8" fmla="*/ 6 w 6"/>
                  <a:gd name="T9" fmla="*/ 6 h 8"/>
                  <a:gd name="T10" fmla="*/ 6 w 6"/>
                  <a:gd name="T11" fmla="*/ 6 h 8"/>
                  <a:gd name="T12" fmla="*/ 4 w 6"/>
                  <a:gd name="T13" fmla="*/ 8 h 8"/>
                  <a:gd name="T14" fmla="*/ 4 w 6"/>
                  <a:gd name="T15" fmla="*/ 8 h 8"/>
                  <a:gd name="T16" fmla="*/ 2 w 6"/>
                  <a:gd name="T17" fmla="*/ 6 h 8"/>
                  <a:gd name="T18" fmla="*/ 0 w 6"/>
                  <a:gd name="T19" fmla="*/ 0 h 8"/>
                  <a:gd name="T20" fmla="*/ 0 w 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0" y="0"/>
                    </a:moveTo>
                    <a:lnTo>
                      <a:pt x="0" y="0"/>
                    </a:lnTo>
                    <a:lnTo>
                      <a:pt x="2" y="0"/>
                    </a:lnTo>
                    <a:lnTo>
                      <a:pt x="4" y="0"/>
                    </a:lnTo>
                    <a:lnTo>
                      <a:pt x="6" y="6"/>
                    </a:lnTo>
                    <a:lnTo>
                      <a:pt x="6" y="6"/>
                    </a:lnTo>
                    <a:lnTo>
                      <a:pt x="4" y="8"/>
                    </a:lnTo>
                    <a:lnTo>
                      <a:pt x="4" y="8"/>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7" name="Freeform 1424">
                <a:extLst>
                  <a:ext uri="{FF2B5EF4-FFF2-40B4-BE49-F238E27FC236}">
                    <a16:creationId xmlns:a16="http://schemas.microsoft.com/office/drawing/2014/main" id="{539BFEA5-450C-B785-FB80-11706855A482}"/>
                  </a:ext>
                </a:extLst>
              </p:cNvPr>
              <p:cNvSpPr>
                <a:spLocks/>
              </p:cNvSpPr>
              <p:nvPr/>
            </p:nvSpPr>
            <p:spPr bwMode="auto">
              <a:xfrm>
                <a:off x="2178" y="2781"/>
                <a:ext cx="4" cy="8"/>
              </a:xfrm>
              <a:custGeom>
                <a:avLst/>
                <a:gdLst>
                  <a:gd name="T0" fmla="*/ 4 w 4"/>
                  <a:gd name="T1" fmla="*/ 4 h 8"/>
                  <a:gd name="T2" fmla="*/ 4 w 4"/>
                  <a:gd name="T3" fmla="*/ 4 h 8"/>
                  <a:gd name="T4" fmla="*/ 4 w 4"/>
                  <a:gd name="T5" fmla="*/ 8 h 8"/>
                  <a:gd name="T6" fmla="*/ 2 w 4"/>
                  <a:gd name="T7" fmla="*/ 8 h 8"/>
                  <a:gd name="T8" fmla="*/ 2 w 4"/>
                  <a:gd name="T9" fmla="*/ 8 h 8"/>
                  <a:gd name="T10" fmla="*/ 0 w 4"/>
                  <a:gd name="T11" fmla="*/ 6 h 8"/>
                  <a:gd name="T12" fmla="*/ 0 w 4"/>
                  <a:gd name="T13" fmla="*/ 6 h 8"/>
                  <a:gd name="T14" fmla="*/ 0 w 4"/>
                  <a:gd name="T15" fmla="*/ 2 h 8"/>
                  <a:gd name="T16" fmla="*/ 2 w 4"/>
                  <a:gd name="T17" fmla="*/ 0 h 8"/>
                  <a:gd name="T18" fmla="*/ 2 w 4"/>
                  <a:gd name="T19" fmla="*/ 0 h 8"/>
                  <a:gd name="T20" fmla="*/ 4 w 4"/>
                  <a:gd name="T21" fmla="*/ 0 h 8"/>
                  <a:gd name="T22" fmla="*/ 4 w 4"/>
                  <a:gd name="T23" fmla="*/ 4 h 8"/>
                  <a:gd name="T24" fmla="*/ 4 w 4"/>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4"/>
                    </a:moveTo>
                    <a:lnTo>
                      <a:pt x="4" y="4"/>
                    </a:lnTo>
                    <a:lnTo>
                      <a:pt x="4" y="8"/>
                    </a:lnTo>
                    <a:lnTo>
                      <a:pt x="2" y="8"/>
                    </a:lnTo>
                    <a:lnTo>
                      <a:pt x="2" y="8"/>
                    </a:lnTo>
                    <a:lnTo>
                      <a:pt x="0" y="6"/>
                    </a:lnTo>
                    <a:lnTo>
                      <a:pt x="0" y="6"/>
                    </a:lnTo>
                    <a:lnTo>
                      <a:pt x="0" y="2"/>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8" name="Freeform 1425">
                <a:extLst>
                  <a:ext uri="{FF2B5EF4-FFF2-40B4-BE49-F238E27FC236}">
                    <a16:creationId xmlns:a16="http://schemas.microsoft.com/office/drawing/2014/main" id="{D36D669E-FAD8-3360-3D7A-C03586937CCB}"/>
                  </a:ext>
                </a:extLst>
              </p:cNvPr>
              <p:cNvSpPr>
                <a:spLocks/>
              </p:cNvSpPr>
              <p:nvPr/>
            </p:nvSpPr>
            <p:spPr bwMode="auto">
              <a:xfrm>
                <a:off x="4206" y="2733"/>
                <a:ext cx="4" cy="8"/>
              </a:xfrm>
              <a:custGeom>
                <a:avLst/>
                <a:gdLst>
                  <a:gd name="T0" fmla="*/ 0 w 4"/>
                  <a:gd name="T1" fmla="*/ 6 h 8"/>
                  <a:gd name="T2" fmla="*/ 0 w 4"/>
                  <a:gd name="T3" fmla="*/ 6 h 8"/>
                  <a:gd name="T4" fmla="*/ 0 w 4"/>
                  <a:gd name="T5" fmla="*/ 0 h 8"/>
                  <a:gd name="T6" fmla="*/ 2 w 4"/>
                  <a:gd name="T7" fmla="*/ 0 h 8"/>
                  <a:gd name="T8" fmla="*/ 4 w 4"/>
                  <a:gd name="T9" fmla="*/ 2 h 8"/>
                  <a:gd name="T10" fmla="*/ 4 w 4"/>
                  <a:gd name="T11" fmla="*/ 2 h 8"/>
                  <a:gd name="T12" fmla="*/ 4 w 4"/>
                  <a:gd name="T13" fmla="*/ 6 h 8"/>
                  <a:gd name="T14" fmla="*/ 4 w 4"/>
                  <a:gd name="T15" fmla="*/ 6 h 8"/>
                  <a:gd name="T16" fmla="*/ 4 w 4"/>
                  <a:gd name="T17" fmla="*/ 8 h 8"/>
                  <a:gd name="T18" fmla="*/ 2 w 4"/>
                  <a:gd name="T19" fmla="*/ 8 h 8"/>
                  <a:gd name="T20" fmla="*/ 2 w 4"/>
                  <a:gd name="T21" fmla="*/ 8 h 8"/>
                  <a:gd name="T22" fmla="*/ 0 w 4"/>
                  <a:gd name="T23" fmla="*/ 6 h 8"/>
                  <a:gd name="T24" fmla="*/ 0 w 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6"/>
                    </a:moveTo>
                    <a:lnTo>
                      <a:pt x="0" y="6"/>
                    </a:lnTo>
                    <a:lnTo>
                      <a:pt x="0" y="0"/>
                    </a:lnTo>
                    <a:lnTo>
                      <a:pt x="2" y="0"/>
                    </a:lnTo>
                    <a:lnTo>
                      <a:pt x="4" y="2"/>
                    </a:lnTo>
                    <a:lnTo>
                      <a:pt x="4" y="2"/>
                    </a:lnTo>
                    <a:lnTo>
                      <a:pt x="4" y="6"/>
                    </a:lnTo>
                    <a:lnTo>
                      <a:pt x="4" y="6"/>
                    </a:lnTo>
                    <a:lnTo>
                      <a:pt x="4" y="8"/>
                    </a:lnTo>
                    <a:lnTo>
                      <a:pt x="2" y="8"/>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9" name="Freeform 1426">
                <a:extLst>
                  <a:ext uri="{FF2B5EF4-FFF2-40B4-BE49-F238E27FC236}">
                    <a16:creationId xmlns:a16="http://schemas.microsoft.com/office/drawing/2014/main" id="{17B70AFB-C0D9-8704-67F7-7851939EDC02}"/>
                  </a:ext>
                </a:extLst>
              </p:cNvPr>
              <p:cNvSpPr>
                <a:spLocks/>
              </p:cNvSpPr>
              <p:nvPr/>
            </p:nvSpPr>
            <p:spPr bwMode="auto">
              <a:xfrm>
                <a:off x="2326" y="2737"/>
                <a:ext cx="2" cy="12"/>
              </a:xfrm>
              <a:custGeom>
                <a:avLst/>
                <a:gdLst>
                  <a:gd name="T0" fmla="*/ 0 w 2"/>
                  <a:gd name="T1" fmla="*/ 12 h 12"/>
                  <a:gd name="T2" fmla="*/ 0 w 2"/>
                  <a:gd name="T3" fmla="*/ 12 h 12"/>
                  <a:gd name="T4" fmla="*/ 0 w 2"/>
                  <a:gd name="T5" fmla="*/ 0 h 12"/>
                  <a:gd name="T6" fmla="*/ 0 w 2"/>
                  <a:gd name="T7" fmla="*/ 0 h 12"/>
                  <a:gd name="T8" fmla="*/ 2 w 2"/>
                  <a:gd name="T9" fmla="*/ 2 h 12"/>
                  <a:gd name="T10" fmla="*/ 2 w 2"/>
                  <a:gd name="T11" fmla="*/ 2 h 12"/>
                  <a:gd name="T12" fmla="*/ 2 w 2"/>
                  <a:gd name="T13" fmla="*/ 8 h 12"/>
                  <a:gd name="T14" fmla="*/ 0 w 2"/>
                  <a:gd name="T15" fmla="*/ 12 h 12"/>
                  <a:gd name="T16" fmla="*/ 0 w 2"/>
                  <a:gd name="T17" fmla="*/ 12 h 12"/>
                  <a:gd name="T18" fmla="*/ 0 w 2"/>
                  <a:gd name="T19" fmla="*/ 12 h 12"/>
                  <a:gd name="T20" fmla="*/ 0 w 2"/>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2">
                    <a:moveTo>
                      <a:pt x="0" y="12"/>
                    </a:moveTo>
                    <a:lnTo>
                      <a:pt x="0" y="12"/>
                    </a:lnTo>
                    <a:lnTo>
                      <a:pt x="0" y="0"/>
                    </a:lnTo>
                    <a:lnTo>
                      <a:pt x="0" y="0"/>
                    </a:lnTo>
                    <a:lnTo>
                      <a:pt x="2" y="2"/>
                    </a:lnTo>
                    <a:lnTo>
                      <a:pt x="2" y="2"/>
                    </a:lnTo>
                    <a:lnTo>
                      <a:pt x="2" y="8"/>
                    </a:lnTo>
                    <a:lnTo>
                      <a:pt x="0" y="12"/>
                    </a:lnTo>
                    <a:lnTo>
                      <a:pt x="0"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0" name="Freeform 1427">
                <a:extLst>
                  <a:ext uri="{FF2B5EF4-FFF2-40B4-BE49-F238E27FC236}">
                    <a16:creationId xmlns:a16="http://schemas.microsoft.com/office/drawing/2014/main" id="{034C575C-50CF-A29C-289B-EA805B0C451C}"/>
                  </a:ext>
                </a:extLst>
              </p:cNvPr>
              <p:cNvSpPr>
                <a:spLocks/>
              </p:cNvSpPr>
              <p:nvPr/>
            </p:nvSpPr>
            <p:spPr bwMode="auto">
              <a:xfrm>
                <a:off x="2786" y="2821"/>
                <a:ext cx="12" cy="6"/>
              </a:xfrm>
              <a:custGeom>
                <a:avLst/>
                <a:gdLst>
                  <a:gd name="T0" fmla="*/ 12 w 12"/>
                  <a:gd name="T1" fmla="*/ 6 h 6"/>
                  <a:gd name="T2" fmla="*/ 12 w 12"/>
                  <a:gd name="T3" fmla="*/ 6 h 6"/>
                  <a:gd name="T4" fmla="*/ 6 w 12"/>
                  <a:gd name="T5" fmla="*/ 6 h 6"/>
                  <a:gd name="T6" fmla="*/ 4 w 12"/>
                  <a:gd name="T7" fmla="*/ 6 h 6"/>
                  <a:gd name="T8" fmla="*/ 0 w 12"/>
                  <a:gd name="T9" fmla="*/ 6 h 6"/>
                  <a:gd name="T10" fmla="*/ 0 w 12"/>
                  <a:gd name="T11" fmla="*/ 6 h 6"/>
                  <a:gd name="T12" fmla="*/ 4 w 12"/>
                  <a:gd name="T13" fmla="*/ 2 h 6"/>
                  <a:gd name="T14" fmla="*/ 6 w 12"/>
                  <a:gd name="T15" fmla="*/ 0 h 6"/>
                  <a:gd name="T16" fmla="*/ 8 w 12"/>
                  <a:gd name="T17" fmla="*/ 2 h 6"/>
                  <a:gd name="T18" fmla="*/ 12 w 12"/>
                  <a:gd name="T19" fmla="*/ 6 h 6"/>
                  <a:gd name="T20" fmla="*/ 12 w 1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12" y="6"/>
                    </a:moveTo>
                    <a:lnTo>
                      <a:pt x="12" y="6"/>
                    </a:lnTo>
                    <a:lnTo>
                      <a:pt x="6" y="6"/>
                    </a:lnTo>
                    <a:lnTo>
                      <a:pt x="4" y="6"/>
                    </a:lnTo>
                    <a:lnTo>
                      <a:pt x="0" y="6"/>
                    </a:lnTo>
                    <a:lnTo>
                      <a:pt x="0" y="6"/>
                    </a:lnTo>
                    <a:lnTo>
                      <a:pt x="4" y="2"/>
                    </a:lnTo>
                    <a:lnTo>
                      <a:pt x="6" y="0"/>
                    </a:lnTo>
                    <a:lnTo>
                      <a:pt x="8"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1" name="Freeform 1428">
                <a:extLst>
                  <a:ext uri="{FF2B5EF4-FFF2-40B4-BE49-F238E27FC236}">
                    <a16:creationId xmlns:a16="http://schemas.microsoft.com/office/drawing/2014/main" id="{89E473EE-B83B-AED1-491E-6B64B657F464}"/>
                  </a:ext>
                </a:extLst>
              </p:cNvPr>
              <p:cNvSpPr>
                <a:spLocks/>
              </p:cNvSpPr>
              <p:nvPr/>
            </p:nvSpPr>
            <p:spPr bwMode="auto">
              <a:xfrm>
                <a:off x="2460" y="2821"/>
                <a:ext cx="10" cy="6"/>
              </a:xfrm>
              <a:custGeom>
                <a:avLst/>
                <a:gdLst>
                  <a:gd name="T0" fmla="*/ 10 w 10"/>
                  <a:gd name="T1" fmla="*/ 6 h 6"/>
                  <a:gd name="T2" fmla="*/ 10 w 10"/>
                  <a:gd name="T3" fmla="*/ 6 h 6"/>
                  <a:gd name="T4" fmla="*/ 0 w 10"/>
                  <a:gd name="T5" fmla="*/ 6 h 6"/>
                  <a:gd name="T6" fmla="*/ 0 w 10"/>
                  <a:gd name="T7" fmla="*/ 6 h 6"/>
                  <a:gd name="T8" fmla="*/ 2 w 10"/>
                  <a:gd name="T9" fmla="*/ 2 h 6"/>
                  <a:gd name="T10" fmla="*/ 6 w 10"/>
                  <a:gd name="T11" fmla="*/ 0 h 6"/>
                  <a:gd name="T12" fmla="*/ 8 w 10"/>
                  <a:gd name="T13" fmla="*/ 2 h 6"/>
                  <a:gd name="T14" fmla="*/ 10 w 10"/>
                  <a:gd name="T15" fmla="*/ 6 h 6"/>
                  <a:gd name="T16" fmla="*/ 10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10" y="6"/>
                    </a:moveTo>
                    <a:lnTo>
                      <a:pt x="10" y="6"/>
                    </a:lnTo>
                    <a:lnTo>
                      <a:pt x="0" y="6"/>
                    </a:lnTo>
                    <a:lnTo>
                      <a:pt x="0" y="6"/>
                    </a:lnTo>
                    <a:lnTo>
                      <a:pt x="2" y="2"/>
                    </a:lnTo>
                    <a:lnTo>
                      <a:pt x="6" y="0"/>
                    </a:lnTo>
                    <a:lnTo>
                      <a:pt x="8"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2" name="Freeform 1429">
                <a:extLst>
                  <a:ext uri="{FF2B5EF4-FFF2-40B4-BE49-F238E27FC236}">
                    <a16:creationId xmlns:a16="http://schemas.microsoft.com/office/drawing/2014/main" id="{366CD029-C10E-71F9-E08D-0D026B3EF543}"/>
                  </a:ext>
                </a:extLst>
              </p:cNvPr>
              <p:cNvSpPr>
                <a:spLocks/>
              </p:cNvSpPr>
              <p:nvPr/>
            </p:nvSpPr>
            <p:spPr bwMode="auto">
              <a:xfrm>
                <a:off x="2310" y="1922"/>
                <a:ext cx="10" cy="8"/>
              </a:xfrm>
              <a:custGeom>
                <a:avLst/>
                <a:gdLst>
                  <a:gd name="T0" fmla="*/ 0 w 10"/>
                  <a:gd name="T1" fmla="*/ 4 h 8"/>
                  <a:gd name="T2" fmla="*/ 0 w 10"/>
                  <a:gd name="T3" fmla="*/ 4 h 8"/>
                  <a:gd name="T4" fmla="*/ 2 w 10"/>
                  <a:gd name="T5" fmla="*/ 4 h 8"/>
                  <a:gd name="T6" fmla="*/ 6 w 10"/>
                  <a:gd name="T7" fmla="*/ 4 h 8"/>
                  <a:gd name="T8" fmla="*/ 10 w 10"/>
                  <a:gd name="T9" fmla="*/ 0 h 8"/>
                  <a:gd name="T10" fmla="*/ 10 w 10"/>
                  <a:gd name="T11" fmla="*/ 0 h 8"/>
                  <a:gd name="T12" fmla="*/ 8 w 10"/>
                  <a:gd name="T13" fmla="*/ 6 h 8"/>
                  <a:gd name="T14" fmla="*/ 6 w 10"/>
                  <a:gd name="T15" fmla="*/ 8 h 8"/>
                  <a:gd name="T16" fmla="*/ 4 w 10"/>
                  <a:gd name="T17" fmla="*/ 8 h 8"/>
                  <a:gd name="T18" fmla="*/ 0 w 10"/>
                  <a:gd name="T19" fmla="*/ 4 h 8"/>
                  <a:gd name="T20" fmla="*/ 0 w 10"/>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0" y="4"/>
                    </a:moveTo>
                    <a:lnTo>
                      <a:pt x="0" y="4"/>
                    </a:lnTo>
                    <a:lnTo>
                      <a:pt x="2" y="4"/>
                    </a:lnTo>
                    <a:lnTo>
                      <a:pt x="6" y="4"/>
                    </a:lnTo>
                    <a:lnTo>
                      <a:pt x="10" y="0"/>
                    </a:lnTo>
                    <a:lnTo>
                      <a:pt x="10" y="0"/>
                    </a:lnTo>
                    <a:lnTo>
                      <a:pt x="8" y="6"/>
                    </a:lnTo>
                    <a:lnTo>
                      <a:pt x="6" y="8"/>
                    </a:lnTo>
                    <a:lnTo>
                      <a:pt x="4"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3" name="Freeform 1430">
                <a:extLst>
                  <a:ext uri="{FF2B5EF4-FFF2-40B4-BE49-F238E27FC236}">
                    <a16:creationId xmlns:a16="http://schemas.microsoft.com/office/drawing/2014/main" id="{4924EC0D-D593-B358-58BA-643C3AF71C32}"/>
                  </a:ext>
                </a:extLst>
              </p:cNvPr>
              <p:cNvSpPr>
                <a:spLocks/>
              </p:cNvSpPr>
              <p:nvPr/>
            </p:nvSpPr>
            <p:spPr bwMode="auto">
              <a:xfrm>
                <a:off x="5060" y="2737"/>
                <a:ext cx="6" cy="6"/>
              </a:xfrm>
              <a:custGeom>
                <a:avLst/>
                <a:gdLst>
                  <a:gd name="T0" fmla="*/ 0 w 6"/>
                  <a:gd name="T1" fmla="*/ 0 h 6"/>
                  <a:gd name="T2" fmla="*/ 0 w 6"/>
                  <a:gd name="T3" fmla="*/ 0 h 6"/>
                  <a:gd name="T4" fmla="*/ 2 w 6"/>
                  <a:gd name="T5" fmla="*/ 0 h 6"/>
                  <a:gd name="T6" fmla="*/ 4 w 6"/>
                  <a:gd name="T7" fmla="*/ 0 h 6"/>
                  <a:gd name="T8" fmla="*/ 6 w 6"/>
                  <a:gd name="T9" fmla="*/ 6 h 6"/>
                  <a:gd name="T10" fmla="*/ 6 w 6"/>
                  <a:gd name="T11" fmla="*/ 6 h 6"/>
                  <a:gd name="T12" fmla="*/ 4 w 6"/>
                  <a:gd name="T13" fmla="*/ 6 h 6"/>
                  <a:gd name="T14" fmla="*/ 2 w 6"/>
                  <a:gd name="T15" fmla="*/ 6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0"/>
                    </a:lnTo>
                    <a:lnTo>
                      <a:pt x="2" y="0"/>
                    </a:lnTo>
                    <a:lnTo>
                      <a:pt x="4" y="0"/>
                    </a:lnTo>
                    <a:lnTo>
                      <a:pt x="6" y="6"/>
                    </a:lnTo>
                    <a:lnTo>
                      <a:pt x="6" y="6"/>
                    </a:lnTo>
                    <a:lnTo>
                      <a:pt x="4" y="6"/>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4" name="Freeform 1431">
                <a:extLst>
                  <a:ext uri="{FF2B5EF4-FFF2-40B4-BE49-F238E27FC236}">
                    <a16:creationId xmlns:a16="http://schemas.microsoft.com/office/drawing/2014/main" id="{81EB8992-89E9-15A4-6B34-619F90AF190A}"/>
                  </a:ext>
                </a:extLst>
              </p:cNvPr>
              <p:cNvSpPr>
                <a:spLocks/>
              </p:cNvSpPr>
              <p:nvPr/>
            </p:nvSpPr>
            <p:spPr bwMode="auto">
              <a:xfrm>
                <a:off x="3062" y="2819"/>
                <a:ext cx="6" cy="10"/>
              </a:xfrm>
              <a:custGeom>
                <a:avLst/>
                <a:gdLst>
                  <a:gd name="T0" fmla="*/ 6 w 6"/>
                  <a:gd name="T1" fmla="*/ 10 h 10"/>
                  <a:gd name="T2" fmla="*/ 6 w 6"/>
                  <a:gd name="T3" fmla="*/ 10 h 10"/>
                  <a:gd name="T4" fmla="*/ 4 w 6"/>
                  <a:gd name="T5" fmla="*/ 6 h 10"/>
                  <a:gd name="T6" fmla="*/ 4 w 6"/>
                  <a:gd name="T7" fmla="*/ 4 h 10"/>
                  <a:gd name="T8" fmla="*/ 0 w 6"/>
                  <a:gd name="T9" fmla="*/ 4 h 10"/>
                  <a:gd name="T10" fmla="*/ 0 w 6"/>
                  <a:gd name="T11" fmla="*/ 4 h 10"/>
                  <a:gd name="T12" fmla="*/ 2 w 6"/>
                  <a:gd name="T13" fmla="*/ 0 h 10"/>
                  <a:gd name="T14" fmla="*/ 4 w 6"/>
                  <a:gd name="T15" fmla="*/ 0 h 10"/>
                  <a:gd name="T16" fmla="*/ 4 w 6"/>
                  <a:gd name="T17" fmla="*/ 0 h 10"/>
                  <a:gd name="T18" fmla="*/ 6 w 6"/>
                  <a:gd name="T19" fmla="*/ 4 h 10"/>
                  <a:gd name="T20" fmla="*/ 6 w 6"/>
                  <a:gd name="T21" fmla="*/ 4 h 10"/>
                  <a:gd name="T22" fmla="*/ 6 w 6"/>
                  <a:gd name="T23" fmla="*/ 8 h 10"/>
                  <a:gd name="T24" fmla="*/ 6 w 6"/>
                  <a:gd name="T25" fmla="*/ 10 h 10"/>
                  <a:gd name="T26" fmla="*/ 6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10"/>
                    </a:moveTo>
                    <a:lnTo>
                      <a:pt x="6" y="10"/>
                    </a:lnTo>
                    <a:lnTo>
                      <a:pt x="4" y="6"/>
                    </a:lnTo>
                    <a:lnTo>
                      <a:pt x="4" y="4"/>
                    </a:lnTo>
                    <a:lnTo>
                      <a:pt x="0" y="4"/>
                    </a:lnTo>
                    <a:lnTo>
                      <a:pt x="0" y="4"/>
                    </a:lnTo>
                    <a:lnTo>
                      <a:pt x="2" y="0"/>
                    </a:lnTo>
                    <a:lnTo>
                      <a:pt x="4" y="0"/>
                    </a:lnTo>
                    <a:lnTo>
                      <a:pt x="4" y="0"/>
                    </a:lnTo>
                    <a:lnTo>
                      <a:pt x="6" y="4"/>
                    </a:lnTo>
                    <a:lnTo>
                      <a:pt x="6" y="4"/>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5" name="Freeform 1432">
                <a:extLst>
                  <a:ext uri="{FF2B5EF4-FFF2-40B4-BE49-F238E27FC236}">
                    <a16:creationId xmlns:a16="http://schemas.microsoft.com/office/drawing/2014/main" id="{682E2050-2200-226D-F38B-A51DCCD34DE7}"/>
                  </a:ext>
                </a:extLst>
              </p:cNvPr>
              <p:cNvSpPr>
                <a:spLocks/>
              </p:cNvSpPr>
              <p:nvPr/>
            </p:nvSpPr>
            <p:spPr bwMode="auto">
              <a:xfrm>
                <a:off x="5310" y="2682"/>
                <a:ext cx="4" cy="13"/>
              </a:xfrm>
              <a:custGeom>
                <a:avLst/>
                <a:gdLst>
                  <a:gd name="T0" fmla="*/ 2 w 4"/>
                  <a:gd name="T1" fmla="*/ 4 h 13"/>
                  <a:gd name="T2" fmla="*/ 2 w 4"/>
                  <a:gd name="T3" fmla="*/ 4 h 13"/>
                  <a:gd name="T4" fmla="*/ 4 w 4"/>
                  <a:gd name="T5" fmla="*/ 13 h 13"/>
                  <a:gd name="T6" fmla="*/ 4 w 4"/>
                  <a:gd name="T7" fmla="*/ 13 h 13"/>
                  <a:gd name="T8" fmla="*/ 2 w 4"/>
                  <a:gd name="T9" fmla="*/ 13 h 13"/>
                  <a:gd name="T10" fmla="*/ 0 w 4"/>
                  <a:gd name="T11" fmla="*/ 10 h 13"/>
                  <a:gd name="T12" fmla="*/ 0 w 4"/>
                  <a:gd name="T13" fmla="*/ 10 h 13"/>
                  <a:gd name="T14" fmla="*/ 0 w 4"/>
                  <a:gd name="T15" fmla="*/ 4 h 13"/>
                  <a:gd name="T16" fmla="*/ 2 w 4"/>
                  <a:gd name="T17" fmla="*/ 0 h 13"/>
                  <a:gd name="T18" fmla="*/ 2 w 4"/>
                  <a:gd name="T19" fmla="*/ 0 h 13"/>
                  <a:gd name="T20" fmla="*/ 2 w 4"/>
                  <a:gd name="T21" fmla="*/ 4 h 13"/>
                  <a:gd name="T22" fmla="*/ 2 w 4"/>
                  <a:gd name="T2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3">
                    <a:moveTo>
                      <a:pt x="2" y="4"/>
                    </a:moveTo>
                    <a:lnTo>
                      <a:pt x="2" y="4"/>
                    </a:lnTo>
                    <a:lnTo>
                      <a:pt x="4" y="13"/>
                    </a:lnTo>
                    <a:lnTo>
                      <a:pt x="4" y="13"/>
                    </a:lnTo>
                    <a:lnTo>
                      <a:pt x="2" y="13"/>
                    </a:lnTo>
                    <a:lnTo>
                      <a:pt x="0" y="10"/>
                    </a:lnTo>
                    <a:lnTo>
                      <a:pt x="0" y="10"/>
                    </a:lnTo>
                    <a:lnTo>
                      <a:pt x="0" y="4"/>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6" name="Freeform 1433">
                <a:extLst>
                  <a:ext uri="{FF2B5EF4-FFF2-40B4-BE49-F238E27FC236}">
                    <a16:creationId xmlns:a16="http://schemas.microsoft.com/office/drawing/2014/main" id="{EB877D29-F78E-BE9D-A645-4659775DF931}"/>
                  </a:ext>
                </a:extLst>
              </p:cNvPr>
              <p:cNvSpPr>
                <a:spLocks/>
              </p:cNvSpPr>
              <p:nvPr/>
            </p:nvSpPr>
            <p:spPr bwMode="auto">
              <a:xfrm>
                <a:off x="3862" y="2739"/>
                <a:ext cx="4" cy="6"/>
              </a:xfrm>
              <a:custGeom>
                <a:avLst/>
                <a:gdLst>
                  <a:gd name="T0" fmla="*/ 4 w 4"/>
                  <a:gd name="T1" fmla="*/ 4 h 6"/>
                  <a:gd name="T2" fmla="*/ 4 w 4"/>
                  <a:gd name="T3" fmla="*/ 4 h 6"/>
                  <a:gd name="T4" fmla="*/ 4 w 4"/>
                  <a:gd name="T5" fmla="*/ 6 h 6"/>
                  <a:gd name="T6" fmla="*/ 2 w 4"/>
                  <a:gd name="T7" fmla="*/ 6 h 6"/>
                  <a:gd name="T8" fmla="*/ 2 w 4"/>
                  <a:gd name="T9" fmla="*/ 6 h 6"/>
                  <a:gd name="T10" fmla="*/ 2 w 4"/>
                  <a:gd name="T11" fmla="*/ 4 h 6"/>
                  <a:gd name="T12" fmla="*/ 0 w 4"/>
                  <a:gd name="T13" fmla="*/ 0 h 6"/>
                  <a:gd name="T14" fmla="*/ 0 w 4"/>
                  <a:gd name="T15" fmla="*/ 0 h 6"/>
                  <a:gd name="T16" fmla="*/ 2 w 4"/>
                  <a:gd name="T17" fmla="*/ 0 h 6"/>
                  <a:gd name="T18" fmla="*/ 2 w 4"/>
                  <a:gd name="T19" fmla="*/ 0 h 6"/>
                  <a:gd name="T20" fmla="*/ 4 w 4"/>
                  <a:gd name="T21" fmla="*/ 0 h 6"/>
                  <a:gd name="T22" fmla="*/ 4 w 4"/>
                  <a:gd name="T23" fmla="*/ 4 h 6"/>
                  <a:gd name="T24" fmla="*/ 4 w 4"/>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4"/>
                    </a:moveTo>
                    <a:lnTo>
                      <a:pt x="4" y="4"/>
                    </a:lnTo>
                    <a:lnTo>
                      <a:pt x="4" y="6"/>
                    </a:lnTo>
                    <a:lnTo>
                      <a:pt x="2" y="6"/>
                    </a:lnTo>
                    <a:lnTo>
                      <a:pt x="2" y="6"/>
                    </a:lnTo>
                    <a:lnTo>
                      <a:pt x="2" y="4"/>
                    </a:lnTo>
                    <a:lnTo>
                      <a:pt x="0" y="0"/>
                    </a:lnTo>
                    <a:lnTo>
                      <a:pt x="0" y="0"/>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7" name="Freeform 1434">
                <a:extLst>
                  <a:ext uri="{FF2B5EF4-FFF2-40B4-BE49-F238E27FC236}">
                    <a16:creationId xmlns:a16="http://schemas.microsoft.com/office/drawing/2014/main" id="{F26CAC4C-2093-2D82-7063-0BA31176FDE0}"/>
                  </a:ext>
                </a:extLst>
              </p:cNvPr>
              <p:cNvSpPr>
                <a:spLocks/>
              </p:cNvSpPr>
              <p:nvPr/>
            </p:nvSpPr>
            <p:spPr bwMode="auto">
              <a:xfrm>
                <a:off x="3538" y="2739"/>
                <a:ext cx="2" cy="6"/>
              </a:xfrm>
              <a:custGeom>
                <a:avLst/>
                <a:gdLst>
                  <a:gd name="T0" fmla="*/ 2 w 2"/>
                  <a:gd name="T1" fmla="*/ 4 h 6"/>
                  <a:gd name="T2" fmla="*/ 2 w 2"/>
                  <a:gd name="T3" fmla="*/ 4 h 6"/>
                  <a:gd name="T4" fmla="*/ 2 w 2"/>
                  <a:gd name="T5" fmla="*/ 6 h 6"/>
                  <a:gd name="T6" fmla="*/ 0 w 2"/>
                  <a:gd name="T7" fmla="*/ 6 h 6"/>
                  <a:gd name="T8" fmla="*/ 0 w 2"/>
                  <a:gd name="T9" fmla="*/ 6 h 6"/>
                  <a:gd name="T10" fmla="*/ 0 w 2"/>
                  <a:gd name="T11" fmla="*/ 4 h 6"/>
                  <a:gd name="T12" fmla="*/ 0 w 2"/>
                  <a:gd name="T13" fmla="*/ 2 h 6"/>
                  <a:gd name="T14" fmla="*/ 0 w 2"/>
                  <a:gd name="T15" fmla="*/ 2 h 6"/>
                  <a:gd name="T16" fmla="*/ 0 w 2"/>
                  <a:gd name="T17" fmla="*/ 0 h 6"/>
                  <a:gd name="T18" fmla="*/ 0 w 2"/>
                  <a:gd name="T19" fmla="*/ 0 h 6"/>
                  <a:gd name="T20" fmla="*/ 2 w 2"/>
                  <a:gd name="T21" fmla="*/ 0 h 6"/>
                  <a:gd name="T22" fmla="*/ 2 w 2"/>
                  <a:gd name="T23" fmla="*/ 4 h 6"/>
                  <a:gd name="T24" fmla="*/ 2 w 2"/>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4"/>
                    </a:moveTo>
                    <a:lnTo>
                      <a:pt x="2" y="4"/>
                    </a:lnTo>
                    <a:lnTo>
                      <a:pt x="2" y="6"/>
                    </a:lnTo>
                    <a:lnTo>
                      <a:pt x="0" y="6"/>
                    </a:lnTo>
                    <a:lnTo>
                      <a:pt x="0" y="6"/>
                    </a:lnTo>
                    <a:lnTo>
                      <a:pt x="0" y="4"/>
                    </a:lnTo>
                    <a:lnTo>
                      <a:pt x="0" y="2"/>
                    </a:lnTo>
                    <a:lnTo>
                      <a:pt x="0" y="2"/>
                    </a:lnTo>
                    <a:lnTo>
                      <a:pt x="0" y="0"/>
                    </a:lnTo>
                    <a:lnTo>
                      <a:pt x="0"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8" name="Freeform 1435">
                <a:extLst>
                  <a:ext uri="{FF2B5EF4-FFF2-40B4-BE49-F238E27FC236}">
                    <a16:creationId xmlns:a16="http://schemas.microsoft.com/office/drawing/2014/main" id="{EF03C1C0-7C57-D511-515C-DD077B8A9271}"/>
                  </a:ext>
                </a:extLst>
              </p:cNvPr>
              <p:cNvSpPr>
                <a:spLocks/>
              </p:cNvSpPr>
              <p:nvPr/>
            </p:nvSpPr>
            <p:spPr bwMode="auto">
              <a:xfrm>
                <a:off x="4312" y="2697"/>
                <a:ext cx="4" cy="10"/>
              </a:xfrm>
              <a:custGeom>
                <a:avLst/>
                <a:gdLst>
                  <a:gd name="T0" fmla="*/ 2 w 4"/>
                  <a:gd name="T1" fmla="*/ 0 h 10"/>
                  <a:gd name="T2" fmla="*/ 2 w 4"/>
                  <a:gd name="T3" fmla="*/ 0 h 10"/>
                  <a:gd name="T4" fmla="*/ 4 w 4"/>
                  <a:gd name="T5" fmla="*/ 6 h 10"/>
                  <a:gd name="T6" fmla="*/ 4 w 4"/>
                  <a:gd name="T7" fmla="*/ 6 h 10"/>
                  <a:gd name="T8" fmla="*/ 2 w 4"/>
                  <a:gd name="T9" fmla="*/ 10 h 10"/>
                  <a:gd name="T10" fmla="*/ 2 w 4"/>
                  <a:gd name="T11" fmla="*/ 10 h 10"/>
                  <a:gd name="T12" fmla="*/ 0 w 4"/>
                  <a:gd name="T13" fmla="*/ 8 h 10"/>
                  <a:gd name="T14" fmla="*/ 0 w 4"/>
                  <a:gd name="T15" fmla="*/ 6 h 10"/>
                  <a:gd name="T16" fmla="*/ 0 w 4"/>
                  <a:gd name="T17" fmla="*/ 6 h 10"/>
                  <a:gd name="T18" fmla="*/ 2 w 4"/>
                  <a:gd name="T19" fmla="*/ 0 h 10"/>
                  <a:gd name="T20" fmla="*/ 2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0"/>
                    </a:moveTo>
                    <a:lnTo>
                      <a:pt x="2" y="0"/>
                    </a:lnTo>
                    <a:lnTo>
                      <a:pt x="4" y="6"/>
                    </a:lnTo>
                    <a:lnTo>
                      <a:pt x="4" y="6"/>
                    </a:lnTo>
                    <a:lnTo>
                      <a:pt x="2" y="10"/>
                    </a:lnTo>
                    <a:lnTo>
                      <a:pt x="2" y="10"/>
                    </a:lnTo>
                    <a:lnTo>
                      <a:pt x="0" y="8"/>
                    </a:lnTo>
                    <a:lnTo>
                      <a:pt x="0" y="6"/>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9" name="Freeform 1436">
                <a:extLst>
                  <a:ext uri="{FF2B5EF4-FFF2-40B4-BE49-F238E27FC236}">
                    <a16:creationId xmlns:a16="http://schemas.microsoft.com/office/drawing/2014/main" id="{BACB9E59-F37D-1FD4-1D3B-5103877C6865}"/>
                  </a:ext>
                </a:extLst>
              </p:cNvPr>
              <p:cNvSpPr>
                <a:spLocks/>
              </p:cNvSpPr>
              <p:nvPr/>
            </p:nvSpPr>
            <p:spPr bwMode="auto">
              <a:xfrm>
                <a:off x="4386" y="2725"/>
                <a:ext cx="8" cy="6"/>
              </a:xfrm>
              <a:custGeom>
                <a:avLst/>
                <a:gdLst>
                  <a:gd name="T0" fmla="*/ 0 w 8"/>
                  <a:gd name="T1" fmla="*/ 6 h 6"/>
                  <a:gd name="T2" fmla="*/ 0 w 8"/>
                  <a:gd name="T3" fmla="*/ 6 h 6"/>
                  <a:gd name="T4" fmla="*/ 2 w 8"/>
                  <a:gd name="T5" fmla="*/ 2 h 6"/>
                  <a:gd name="T6" fmla="*/ 4 w 8"/>
                  <a:gd name="T7" fmla="*/ 0 h 6"/>
                  <a:gd name="T8" fmla="*/ 6 w 8"/>
                  <a:gd name="T9" fmla="*/ 2 h 6"/>
                  <a:gd name="T10" fmla="*/ 8 w 8"/>
                  <a:gd name="T11" fmla="*/ 2 h 6"/>
                  <a:gd name="T12" fmla="*/ 8 w 8"/>
                  <a:gd name="T13" fmla="*/ 2 h 6"/>
                  <a:gd name="T14" fmla="*/ 6 w 8"/>
                  <a:gd name="T15" fmla="*/ 6 h 6"/>
                  <a:gd name="T16" fmla="*/ 4 w 8"/>
                  <a:gd name="T17" fmla="*/ 6 h 6"/>
                  <a:gd name="T18" fmla="*/ 0 w 8"/>
                  <a:gd name="T19" fmla="*/ 6 h 6"/>
                  <a:gd name="T20" fmla="*/ 0 w 8"/>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0" y="6"/>
                    </a:moveTo>
                    <a:lnTo>
                      <a:pt x="0" y="6"/>
                    </a:lnTo>
                    <a:lnTo>
                      <a:pt x="2" y="2"/>
                    </a:lnTo>
                    <a:lnTo>
                      <a:pt x="4" y="0"/>
                    </a:lnTo>
                    <a:lnTo>
                      <a:pt x="6" y="2"/>
                    </a:lnTo>
                    <a:lnTo>
                      <a:pt x="8" y="2"/>
                    </a:lnTo>
                    <a:lnTo>
                      <a:pt x="8" y="2"/>
                    </a:lnTo>
                    <a:lnTo>
                      <a:pt x="6" y="6"/>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0" name="Freeform 1437">
                <a:extLst>
                  <a:ext uri="{FF2B5EF4-FFF2-40B4-BE49-F238E27FC236}">
                    <a16:creationId xmlns:a16="http://schemas.microsoft.com/office/drawing/2014/main" id="{6F3B3268-99E4-C1A7-62DC-9E1D036AA925}"/>
                  </a:ext>
                </a:extLst>
              </p:cNvPr>
              <p:cNvSpPr>
                <a:spLocks/>
              </p:cNvSpPr>
              <p:nvPr/>
            </p:nvSpPr>
            <p:spPr bwMode="auto">
              <a:xfrm>
                <a:off x="4704" y="2719"/>
                <a:ext cx="2" cy="16"/>
              </a:xfrm>
              <a:custGeom>
                <a:avLst/>
                <a:gdLst>
                  <a:gd name="T0" fmla="*/ 0 w 2"/>
                  <a:gd name="T1" fmla="*/ 0 h 16"/>
                  <a:gd name="T2" fmla="*/ 0 w 2"/>
                  <a:gd name="T3" fmla="*/ 0 h 16"/>
                  <a:gd name="T4" fmla="*/ 2 w 2"/>
                  <a:gd name="T5" fmla="*/ 16 h 16"/>
                  <a:gd name="T6" fmla="*/ 2 w 2"/>
                  <a:gd name="T7" fmla="*/ 16 h 16"/>
                  <a:gd name="T8" fmla="*/ 0 w 2"/>
                  <a:gd name="T9" fmla="*/ 14 h 16"/>
                  <a:gd name="T10" fmla="*/ 0 w 2"/>
                  <a:gd name="T11" fmla="*/ 10 h 16"/>
                  <a:gd name="T12" fmla="*/ 0 w 2"/>
                  <a:gd name="T13" fmla="*/ 0 h 16"/>
                  <a:gd name="T14" fmla="*/ 0 w 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6">
                    <a:moveTo>
                      <a:pt x="0" y="0"/>
                    </a:moveTo>
                    <a:lnTo>
                      <a:pt x="0" y="0"/>
                    </a:lnTo>
                    <a:lnTo>
                      <a:pt x="2" y="16"/>
                    </a:lnTo>
                    <a:lnTo>
                      <a:pt x="2" y="16"/>
                    </a:lnTo>
                    <a:lnTo>
                      <a:pt x="0" y="14"/>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1" name="Freeform 1438">
                <a:extLst>
                  <a:ext uri="{FF2B5EF4-FFF2-40B4-BE49-F238E27FC236}">
                    <a16:creationId xmlns:a16="http://schemas.microsoft.com/office/drawing/2014/main" id="{A0C70ADA-6A61-77CD-C308-499C92D33476}"/>
                  </a:ext>
                </a:extLst>
              </p:cNvPr>
              <p:cNvSpPr>
                <a:spLocks/>
              </p:cNvSpPr>
              <p:nvPr/>
            </p:nvSpPr>
            <p:spPr bwMode="auto">
              <a:xfrm>
                <a:off x="4020" y="2805"/>
                <a:ext cx="4" cy="8"/>
              </a:xfrm>
              <a:custGeom>
                <a:avLst/>
                <a:gdLst>
                  <a:gd name="T0" fmla="*/ 2 w 4"/>
                  <a:gd name="T1" fmla="*/ 6 h 8"/>
                  <a:gd name="T2" fmla="*/ 2 w 4"/>
                  <a:gd name="T3" fmla="*/ 6 h 8"/>
                  <a:gd name="T4" fmla="*/ 0 w 4"/>
                  <a:gd name="T5" fmla="*/ 8 h 8"/>
                  <a:gd name="T6" fmla="*/ 0 w 4"/>
                  <a:gd name="T7" fmla="*/ 8 h 8"/>
                  <a:gd name="T8" fmla="*/ 0 w 4"/>
                  <a:gd name="T9" fmla="*/ 6 h 8"/>
                  <a:gd name="T10" fmla="*/ 0 w 4"/>
                  <a:gd name="T11" fmla="*/ 2 h 8"/>
                  <a:gd name="T12" fmla="*/ 0 w 4"/>
                  <a:gd name="T13" fmla="*/ 2 h 8"/>
                  <a:gd name="T14" fmla="*/ 0 w 4"/>
                  <a:gd name="T15" fmla="*/ 0 h 8"/>
                  <a:gd name="T16" fmla="*/ 0 w 4"/>
                  <a:gd name="T17" fmla="*/ 0 h 8"/>
                  <a:gd name="T18" fmla="*/ 4 w 4"/>
                  <a:gd name="T19" fmla="*/ 4 h 8"/>
                  <a:gd name="T20" fmla="*/ 4 w 4"/>
                  <a:gd name="T21" fmla="*/ 4 h 8"/>
                  <a:gd name="T22" fmla="*/ 2 w 4"/>
                  <a:gd name="T23" fmla="*/ 6 h 8"/>
                  <a:gd name="T24" fmla="*/ 2 w 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6"/>
                    </a:moveTo>
                    <a:lnTo>
                      <a:pt x="2" y="6"/>
                    </a:lnTo>
                    <a:lnTo>
                      <a:pt x="0" y="8"/>
                    </a:lnTo>
                    <a:lnTo>
                      <a:pt x="0" y="8"/>
                    </a:lnTo>
                    <a:lnTo>
                      <a:pt x="0" y="6"/>
                    </a:lnTo>
                    <a:lnTo>
                      <a:pt x="0" y="2"/>
                    </a:lnTo>
                    <a:lnTo>
                      <a:pt x="0" y="2"/>
                    </a:lnTo>
                    <a:lnTo>
                      <a:pt x="0" y="0"/>
                    </a:lnTo>
                    <a:lnTo>
                      <a:pt x="0" y="0"/>
                    </a:lnTo>
                    <a:lnTo>
                      <a:pt x="4" y="4"/>
                    </a:lnTo>
                    <a:lnTo>
                      <a:pt x="4" y="4"/>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2" name="Freeform 1439">
                <a:extLst>
                  <a:ext uri="{FF2B5EF4-FFF2-40B4-BE49-F238E27FC236}">
                    <a16:creationId xmlns:a16="http://schemas.microsoft.com/office/drawing/2014/main" id="{14C943E9-D2E8-FE36-4636-E3BA6462CA84}"/>
                  </a:ext>
                </a:extLst>
              </p:cNvPr>
              <p:cNvSpPr>
                <a:spLocks/>
              </p:cNvSpPr>
              <p:nvPr/>
            </p:nvSpPr>
            <p:spPr bwMode="auto">
              <a:xfrm>
                <a:off x="2174" y="2203"/>
                <a:ext cx="6" cy="8"/>
              </a:xfrm>
              <a:custGeom>
                <a:avLst/>
                <a:gdLst>
                  <a:gd name="T0" fmla="*/ 0 w 6"/>
                  <a:gd name="T1" fmla="*/ 0 h 8"/>
                  <a:gd name="T2" fmla="*/ 0 w 6"/>
                  <a:gd name="T3" fmla="*/ 0 h 8"/>
                  <a:gd name="T4" fmla="*/ 4 w 6"/>
                  <a:gd name="T5" fmla="*/ 0 h 8"/>
                  <a:gd name="T6" fmla="*/ 4 w 6"/>
                  <a:gd name="T7" fmla="*/ 0 h 8"/>
                  <a:gd name="T8" fmla="*/ 6 w 6"/>
                  <a:gd name="T9" fmla="*/ 4 h 8"/>
                  <a:gd name="T10" fmla="*/ 6 w 6"/>
                  <a:gd name="T11" fmla="*/ 4 h 8"/>
                  <a:gd name="T12" fmla="*/ 4 w 6"/>
                  <a:gd name="T13" fmla="*/ 8 h 8"/>
                  <a:gd name="T14" fmla="*/ 2 w 6"/>
                  <a:gd name="T15" fmla="*/ 8 h 8"/>
                  <a:gd name="T16" fmla="*/ 0 w 6"/>
                  <a:gd name="T17" fmla="*/ 0 h 8"/>
                  <a:gd name="T18" fmla="*/ 0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0"/>
                    </a:moveTo>
                    <a:lnTo>
                      <a:pt x="0" y="0"/>
                    </a:lnTo>
                    <a:lnTo>
                      <a:pt x="4" y="0"/>
                    </a:lnTo>
                    <a:lnTo>
                      <a:pt x="4" y="0"/>
                    </a:lnTo>
                    <a:lnTo>
                      <a:pt x="6" y="4"/>
                    </a:lnTo>
                    <a:lnTo>
                      <a:pt x="6" y="4"/>
                    </a:lnTo>
                    <a:lnTo>
                      <a:pt x="4" y="8"/>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3" name="Freeform 1440">
                <a:extLst>
                  <a:ext uri="{FF2B5EF4-FFF2-40B4-BE49-F238E27FC236}">
                    <a16:creationId xmlns:a16="http://schemas.microsoft.com/office/drawing/2014/main" id="{3C7DE2BC-564A-7F21-0C59-DBD974C78128}"/>
                  </a:ext>
                </a:extLst>
              </p:cNvPr>
              <p:cNvSpPr>
                <a:spLocks/>
              </p:cNvSpPr>
              <p:nvPr/>
            </p:nvSpPr>
            <p:spPr bwMode="auto">
              <a:xfrm>
                <a:off x="4204" y="2811"/>
                <a:ext cx="4" cy="8"/>
              </a:xfrm>
              <a:custGeom>
                <a:avLst/>
                <a:gdLst>
                  <a:gd name="T0" fmla="*/ 2 w 4"/>
                  <a:gd name="T1" fmla="*/ 8 h 8"/>
                  <a:gd name="T2" fmla="*/ 2 w 4"/>
                  <a:gd name="T3" fmla="*/ 8 h 8"/>
                  <a:gd name="T4" fmla="*/ 0 w 4"/>
                  <a:gd name="T5" fmla="*/ 4 h 8"/>
                  <a:gd name="T6" fmla="*/ 0 w 4"/>
                  <a:gd name="T7" fmla="*/ 4 h 8"/>
                  <a:gd name="T8" fmla="*/ 2 w 4"/>
                  <a:gd name="T9" fmla="*/ 0 h 8"/>
                  <a:gd name="T10" fmla="*/ 2 w 4"/>
                  <a:gd name="T11" fmla="*/ 0 h 8"/>
                  <a:gd name="T12" fmla="*/ 4 w 4"/>
                  <a:gd name="T13" fmla="*/ 0 h 8"/>
                  <a:gd name="T14" fmla="*/ 4 w 4"/>
                  <a:gd name="T15" fmla="*/ 2 h 8"/>
                  <a:gd name="T16" fmla="*/ 4 w 4"/>
                  <a:gd name="T17" fmla="*/ 2 h 8"/>
                  <a:gd name="T18" fmla="*/ 2 w 4"/>
                  <a:gd name="T19" fmla="*/ 8 h 8"/>
                  <a:gd name="T20" fmla="*/ 2 w 4"/>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2" y="8"/>
                    </a:moveTo>
                    <a:lnTo>
                      <a:pt x="2" y="8"/>
                    </a:lnTo>
                    <a:lnTo>
                      <a:pt x="0" y="4"/>
                    </a:lnTo>
                    <a:lnTo>
                      <a:pt x="0" y="4"/>
                    </a:lnTo>
                    <a:lnTo>
                      <a:pt x="2" y="0"/>
                    </a:lnTo>
                    <a:lnTo>
                      <a:pt x="2" y="0"/>
                    </a:lnTo>
                    <a:lnTo>
                      <a:pt x="4" y="0"/>
                    </a:lnTo>
                    <a:lnTo>
                      <a:pt x="4" y="2"/>
                    </a:lnTo>
                    <a:lnTo>
                      <a:pt x="4" y="2"/>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4" name="Freeform 1441">
                <a:extLst>
                  <a:ext uri="{FF2B5EF4-FFF2-40B4-BE49-F238E27FC236}">
                    <a16:creationId xmlns:a16="http://schemas.microsoft.com/office/drawing/2014/main" id="{A46B9C85-A224-756D-C981-5AF1A6C7DB73}"/>
                  </a:ext>
                </a:extLst>
              </p:cNvPr>
              <p:cNvSpPr>
                <a:spLocks/>
              </p:cNvSpPr>
              <p:nvPr/>
            </p:nvSpPr>
            <p:spPr bwMode="auto">
              <a:xfrm>
                <a:off x="5184" y="2807"/>
                <a:ext cx="2" cy="8"/>
              </a:xfrm>
              <a:custGeom>
                <a:avLst/>
                <a:gdLst>
                  <a:gd name="T0" fmla="*/ 2 w 2"/>
                  <a:gd name="T1" fmla="*/ 0 h 8"/>
                  <a:gd name="T2" fmla="*/ 2 w 2"/>
                  <a:gd name="T3" fmla="*/ 0 h 8"/>
                  <a:gd name="T4" fmla="*/ 2 w 2"/>
                  <a:gd name="T5" fmla="*/ 4 h 8"/>
                  <a:gd name="T6" fmla="*/ 2 w 2"/>
                  <a:gd name="T7" fmla="*/ 4 h 8"/>
                  <a:gd name="T8" fmla="*/ 2 w 2"/>
                  <a:gd name="T9" fmla="*/ 6 h 8"/>
                  <a:gd name="T10" fmla="*/ 2 w 2"/>
                  <a:gd name="T11" fmla="*/ 8 h 8"/>
                  <a:gd name="T12" fmla="*/ 2 w 2"/>
                  <a:gd name="T13" fmla="*/ 8 h 8"/>
                  <a:gd name="T14" fmla="*/ 0 w 2"/>
                  <a:gd name="T15" fmla="*/ 4 h 8"/>
                  <a:gd name="T16" fmla="*/ 0 w 2"/>
                  <a:gd name="T17" fmla="*/ 4 h 8"/>
                  <a:gd name="T18" fmla="*/ 2 w 2"/>
                  <a:gd name="T19" fmla="*/ 0 h 8"/>
                  <a:gd name="T20" fmla="*/ 2 w 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0"/>
                    </a:moveTo>
                    <a:lnTo>
                      <a:pt x="2" y="0"/>
                    </a:lnTo>
                    <a:lnTo>
                      <a:pt x="2" y="4"/>
                    </a:lnTo>
                    <a:lnTo>
                      <a:pt x="2" y="4"/>
                    </a:lnTo>
                    <a:lnTo>
                      <a:pt x="2" y="6"/>
                    </a:lnTo>
                    <a:lnTo>
                      <a:pt x="2" y="8"/>
                    </a:lnTo>
                    <a:lnTo>
                      <a:pt x="2" y="8"/>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5" name="Freeform 1442">
                <a:extLst>
                  <a:ext uri="{FF2B5EF4-FFF2-40B4-BE49-F238E27FC236}">
                    <a16:creationId xmlns:a16="http://schemas.microsoft.com/office/drawing/2014/main" id="{7F76329A-CF57-8406-AB1E-9AC564DF435C}"/>
                  </a:ext>
                </a:extLst>
              </p:cNvPr>
              <p:cNvSpPr>
                <a:spLocks/>
              </p:cNvSpPr>
              <p:nvPr/>
            </p:nvSpPr>
            <p:spPr bwMode="auto">
              <a:xfrm>
                <a:off x="2642" y="2697"/>
                <a:ext cx="4" cy="8"/>
              </a:xfrm>
              <a:custGeom>
                <a:avLst/>
                <a:gdLst>
                  <a:gd name="T0" fmla="*/ 2 w 4"/>
                  <a:gd name="T1" fmla="*/ 8 h 8"/>
                  <a:gd name="T2" fmla="*/ 2 w 4"/>
                  <a:gd name="T3" fmla="*/ 8 h 8"/>
                  <a:gd name="T4" fmla="*/ 0 w 4"/>
                  <a:gd name="T5" fmla="*/ 2 h 8"/>
                  <a:gd name="T6" fmla="*/ 0 w 4"/>
                  <a:gd name="T7" fmla="*/ 2 h 8"/>
                  <a:gd name="T8" fmla="*/ 2 w 4"/>
                  <a:gd name="T9" fmla="*/ 0 h 8"/>
                  <a:gd name="T10" fmla="*/ 2 w 4"/>
                  <a:gd name="T11" fmla="*/ 0 h 8"/>
                  <a:gd name="T12" fmla="*/ 4 w 4"/>
                  <a:gd name="T13" fmla="*/ 4 h 8"/>
                  <a:gd name="T14" fmla="*/ 4 w 4"/>
                  <a:gd name="T15" fmla="*/ 4 h 8"/>
                  <a:gd name="T16" fmla="*/ 2 w 4"/>
                  <a:gd name="T17" fmla="*/ 8 h 8"/>
                  <a:gd name="T18" fmla="*/ 2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2" y="8"/>
                    </a:moveTo>
                    <a:lnTo>
                      <a:pt x="2" y="8"/>
                    </a:lnTo>
                    <a:lnTo>
                      <a:pt x="0" y="2"/>
                    </a:lnTo>
                    <a:lnTo>
                      <a:pt x="0" y="2"/>
                    </a:lnTo>
                    <a:lnTo>
                      <a:pt x="2" y="0"/>
                    </a:lnTo>
                    <a:lnTo>
                      <a:pt x="2" y="0"/>
                    </a:lnTo>
                    <a:lnTo>
                      <a:pt x="4" y="4"/>
                    </a:lnTo>
                    <a:lnTo>
                      <a:pt x="4" y="4"/>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6" name="Freeform 1443">
                <a:extLst>
                  <a:ext uri="{FF2B5EF4-FFF2-40B4-BE49-F238E27FC236}">
                    <a16:creationId xmlns:a16="http://schemas.microsoft.com/office/drawing/2014/main" id="{3F9D0D2C-25C1-BDAB-DB6A-09471256315E}"/>
                  </a:ext>
                </a:extLst>
              </p:cNvPr>
              <p:cNvSpPr>
                <a:spLocks/>
              </p:cNvSpPr>
              <p:nvPr/>
            </p:nvSpPr>
            <p:spPr bwMode="auto">
              <a:xfrm>
                <a:off x="3994" y="2829"/>
                <a:ext cx="8" cy="8"/>
              </a:xfrm>
              <a:custGeom>
                <a:avLst/>
                <a:gdLst>
                  <a:gd name="T0" fmla="*/ 6 w 8"/>
                  <a:gd name="T1" fmla="*/ 0 h 8"/>
                  <a:gd name="T2" fmla="*/ 6 w 8"/>
                  <a:gd name="T3" fmla="*/ 0 h 8"/>
                  <a:gd name="T4" fmla="*/ 8 w 8"/>
                  <a:gd name="T5" fmla="*/ 4 h 8"/>
                  <a:gd name="T6" fmla="*/ 8 w 8"/>
                  <a:gd name="T7" fmla="*/ 4 h 8"/>
                  <a:gd name="T8" fmla="*/ 4 w 8"/>
                  <a:gd name="T9" fmla="*/ 8 h 8"/>
                  <a:gd name="T10" fmla="*/ 0 w 8"/>
                  <a:gd name="T11" fmla="*/ 8 h 8"/>
                  <a:gd name="T12" fmla="*/ 0 w 8"/>
                  <a:gd name="T13" fmla="*/ 8 h 8"/>
                  <a:gd name="T14" fmla="*/ 2 w 8"/>
                  <a:gd name="T15" fmla="*/ 4 h 8"/>
                  <a:gd name="T16" fmla="*/ 2 w 8"/>
                  <a:gd name="T17" fmla="*/ 4 h 8"/>
                  <a:gd name="T18" fmla="*/ 6 w 8"/>
                  <a:gd name="T19" fmla="*/ 0 h 8"/>
                  <a:gd name="T20" fmla="*/ 6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6" y="0"/>
                    </a:moveTo>
                    <a:lnTo>
                      <a:pt x="6" y="0"/>
                    </a:lnTo>
                    <a:lnTo>
                      <a:pt x="8" y="4"/>
                    </a:lnTo>
                    <a:lnTo>
                      <a:pt x="8" y="4"/>
                    </a:lnTo>
                    <a:lnTo>
                      <a:pt x="4" y="8"/>
                    </a:lnTo>
                    <a:lnTo>
                      <a:pt x="0" y="8"/>
                    </a:lnTo>
                    <a:lnTo>
                      <a:pt x="0" y="8"/>
                    </a:lnTo>
                    <a:lnTo>
                      <a:pt x="2" y="4"/>
                    </a:lnTo>
                    <a:lnTo>
                      <a:pt x="2"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7" name="Freeform 1444">
                <a:extLst>
                  <a:ext uri="{FF2B5EF4-FFF2-40B4-BE49-F238E27FC236}">
                    <a16:creationId xmlns:a16="http://schemas.microsoft.com/office/drawing/2014/main" id="{260FABBE-AE15-C630-DFFE-EF51247A314C}"/>
                  </a:ext>
                </a:extLst>
              </p:cNvPr>
              <p:cNvSpPr>
                <a:spLocks/>
              </p:cNvSpPr>
              <p:nvPr/>
            </p:nvSpPr>
            <p:spPr bwMode="auto">
              <a:xfrm>
                <a:off x="3878" y="2813"/>
                <a:ext cx="4" cy="6"/>
              </a:xfrm>
              <a:custGeom>
                <a:avLst/>
                <a:gdLst>
                  <a:gd name="T0" fmla="*/ 0 w 4"/>
                  <a:gd name="T1" fmla="*/ 2 h 6"/>
                  <a:gd name="T2" fmla="*/ 0 w 4"/>
                  <a:gd name="T3" fmla="*/ 2 h 6"/>
                  <a:gd name="T4" fmla="*/ 2 w 4"/>
                  <a:gd name="T5" fmla="*/ 0 h 6"/>
                  <a:gd name="T6" fmla="*/ 2 w 4"/>
                  <a:gd name="T7" fmla="*/ 0 h 6"/>
                  <a:gd name="T8" fmla="*/ 4 w 4"/>
                  <a:gd name="T9" fmla="*/ 2 h 6"/>
                  <a:gd name="T10" fmla="*/ 4 w 4"/>
                  <a:gd name="T11" fmla="*/ 4 h 6"/>
                  <a:gd name="T12" fmla="*/ 4 w 4"/>
                  <a:gd name="T13" fmla="*/ 4 h 6"/>
                  <a:gd name="T14" fmla="*/ 2 w 4"/>
                  <a:gd name="T15" fmla="*/ 6 h 6"/>
                  <a:gd name="T16" fmla="*/ 2 w 4"/>
                  <a:gd name="T17" fmla="*/ 6 h 6"/>
                  <a:gd name="T18" fmla="*/ 0 w 4"/>
                  <a:gd name="T19" fmla="*/ 2 h 6"/>
                  <a:gd name="T20" fmla="*/ 0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2"/>
                    </a:moveTo>
                    <a:lnTo>
                      <a:pt x="0" y="2"/>
                    </a:lnTo>
                    <a:lnTo>
                      <a:pt x="2" y="0"/>
                    </a:lnTo>
                    <a:lnTo>
                      <a:pt x="2" y="0"/>
                    </a:lnTo>
                    <a:lnTo>
                      <a:pt x="4" y="2"/>
                    </a:lnTo>
                    <a:lnTo>
                      <a:pt x="4" y="4"/>
                    </a:lnTo>
                    <a:lnTo>
                      <a:pt x="4" y="4"/>
                    </a:lnTo>
                    <a:lnTo>
                      <a:pt x="2"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8" name="Freeform 1445">
                <a:extLst>
                  <a:ext uri="{FF2B5EF4-FFF2-40B4-BE49-F238E27FC236}">
                    <a16:creationId xmlns:a16="http://schemas.microsoft.com/office/drawing/2014/main" id="{22518606-6575-6FAA-C47C-43405DC23581}"/>
                  </a:ext>
                </a:extLst>
              </p:cNvPr>
              <p:cNvSpPr>
                <a:spLocks/>
              </p:cNvSpPr>
              <p:nvPr/>
            </p:nvSpPr>
            <p:spPr bwMode="auto">
              <a:xfrm>
                <a:off x="2320" y="1894"/>
                <a:ext cx="4" cy="6"/>
              </a:xfrm>
              <a:custGeom>
                <a:avLst/>
                <a:gdLst>
                  <a:gd name="T0" fmla="*/ 4 w 4"/>
                  <a:gd name="T1" fmla="*/ 4 h 6"/>
                  <a:gd name="T2" fmla="*/ 4 w 4"/>
                  <a:gd name="T3" fmla="*/ 4 h 6"/>
                  <a:gd name="T4" fmla="*/ 2 w 4"/>
                  <a:gd name="T5" fmla="*/ 6 h 6"/>
                  <a:gd name="T6" fmla="*/ 2 w 4"/>
                  <a:gd name="T7" fmla="*/ 6 h 6"/>
                  <a:gd name="T8" fmla="*/ 0 w 4"/>
                  <a:gd name="T9" fmla="*/ 0 h 6"/>
                  <a:gd name="T10" fmla="*/ 0 w 4"/>
                  <a:gd name="T11" fmla="*/ 0 h 6"/>
                  <a:gd name="T12" fmla="*/ 2 w 4"/>
                  <a:gd name="T13" fmla="*/ 0 h 6"/>
                  <a:gd name="T14" fmla="*/ 4 w 4"/>
                  <a:gd name="T15" fmla="*/ 4 h 6"/>
                  <a:gd name="T16" fmla="*/ 4 w 4"/>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4"/>
                    </a:moveTo>
                    <a:lnTo>
                      <a:pt x="4" y="4"/>
                    </a:lnTo>
                    <a:lnTo>
                      <a:pt x="2" y="6"/>
                    </a:lnTo>
                    <a:lnTo>
                      <a:pt x="2" y="6"/>
                    </a:lnTo>
                    <a:lnTo>
                      <a:pt x="0" y="0"/>
                    </a:lnTo>
                    <a:lnTo>
                      <a:pt x="0"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9" name="Freeform 1446">
                <a:extLst>
                  <a:ext uri="{FF2B5EF4-FFF2-40B4-BE49-F238E27FC236}">
                    <a16:creationId xmlns:a16="http://schemas.microsoft.com/office/drawing/2014/main" id="{182413D4-981B-51BD-EBE6-4427FCBF72E5}"/>
                  </a:ext>
                </a:extLst>
              </p:cNvPr>
              <p:cNvSpPr>
                <a:spLocks/>
              </p:cNvSpPr>
              <p:nvPr/>
            </p:nvSpPr>
            <p:spPr bwMode="auto">
              <a:xfrm>
                <a:off x="4516" y="2701"/>
                <a:ext cx="2" cy="6"/>
              </a:xfrm>
              <a:custGeom>
                <a:avLst/>
                <a:gdLst>
                  <a:gd name="T0" fmla="*/ 2 w 2"/>
                  <a:gd name="T1" fmla="*/ 6 h 6"/>
                  <a:gd name="T2" fmla="*/ 2 w 2"/>
                  <a:gd name="T3" fmla="*/ 6 h 6"/>
                  <a:gd name="T4" fmla="*/ 0 w 2"/>
                  <a:gd name="T5" fmla="*/ 4 h 6"/>
                  <a:gd name="T6" fmla="*/ 0 w 2"/>
                  <a:gd name="T7" fmla="*/ 4 h 6"/>
                  <a:gd name="T8" fmla="*/ 0 w 2"/>
                  <a:gd name="T9" fmla="*/ 2 h 6"/>
                  <a:gd name="T10" fmla="*/ 2 w 2"/>
                  <a:gd name="T11" fmla="*/ 0 h 6"/>
                  <a:gd name="T12" fmla="*/ 2 w 2"/>
                  <a:gd name="T13" fmla="*/ 0 h 6"/>
                  <a:gd name="T14" fmla="*/ 2 w 2"/>
                  <a:gd name="T15" fmla="*/ 4 h 6"/>
                  <a:gd name="T16" fmla="*/ 2 w 2"/>
                  <a:gd name="T17" fmla="*/ 4 h 6"/>
                  <a:gd name="T18" fmla="*/ 2 w 2"/>
                  <a:gd name="T19" fmla="*/ 6 h 6"/>
                  <a:gd name="T20" fmla="*/ 2 w 2"/>
                  <a:gd name="T21" fmla="*/ 6 h 6"/>
                  <a:gd name="T22" fmla="*/ 2 w 2"/>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6"/>
                    </a:moveTo>
                    <a:lnTo>
                      <a:pt x="2" y="6"/>
                    </a:lnTo>
                    <a:lnTo>
                      <a:pt x="0" y="4"/>
                    </a:lnTo>
                    <a:lnTo>
                      <a:pt x="0" y="4"/>
                    </a:lnTo>
                    <a:lnTo>
                      <a:pt x="0" y="2"/>
                    </a:lnTo>
                    <a:lnTo>
                      <a:pt x="2" y="0"/>
                    </a:lnTo>
                    <a:lnTo>
                      <a:pt x="2" y="0"/>
                    </a:lnTo>
                    <a:lnTo>
                      <a:pt x="2" y="4"/>
                    </a:lnTo>
                    <a:lnTo>
                      <a:pt x="2" y="4"/>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0" name="Freeform 1447">
                <a:extLst>
                  <a:ext uri="{FF2B5EF4-FFF2-40B4-BE49-F238E27FC236}">
                    <a16:creationId xmlns:a16="http://schemas.microsoft.com/office/drawing/2014/main" id="{203CF9FC-9515-811A-CB1B-6072790766C3}"/>
                  </a:ext>
                </a:extLst>
              </p:cNvPr>
              <p:cNvSpPr>
                <a:spLocks/>
              </p:cNvSpPr>
              <p:nvPr/>
            </p:nvSpPr>
            <p:spPr bwMode="auto">
              <a:xfrm>
                <a:off x="4266" y="2819"/>
                <a:ext cx="8" cy="4"/>
              </a:xfrm>
              <a:custGeom>
                <a:avLst/>
                <a:gdLst>
                  <a:gd name="T0" fmla="*/ 8 w 8"/>
                  <a:gd name="T1" fmla="*/ 4 h 4"/>
                  <a:gd name="T2" fmla="*/ 8 w 8"/>
                  <a:gd name="T3" fmla="*/ 4 h 4"/>
                  <a:gd name="T4" fmla="*/ 0 w 8"/>
                  <a:gd name="T5" fmla="*/ 4 h 4"/>
                  <a:gd name="T6" fmla="*/ 0 w 8"/>
                  <a:gd name="T7" fmla="*/ 4 h 4"/>
                  <a:gd name="T8" fmla="*/ 2 w 8"/>
                  <a:gd name="T9" fmla="*/ 0 h 4"/>
                  <a:gd name="T10" fmla="*/ 4 w 8"/>
                  <a:gd name="T11" fmla="*/ 0 h 4"/>
                  <a:gd name="T12" fmla="*/ 6 w 8"/>
                  <a:gd name="T13" fmla="*/ 0 h 4"/>
                  <a:gd name="T14" fmla="*/ 8 w 8"/>
                  <a:gd name="T15" fmla="*/ 4 h 4"/>
                  <a:gd name="T16" fmla="*/ 8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4"/>
                    </a:moveTo>
                    <a:lnTo>
                      <a:pt x="8" y="4"/>
                    </a:lnTo>
                    <a:lnTo>
                      <a:pt x="0" y="4"/>
                    </a:lnTo>
                    <a:lnTo>
                      <a:pt x="0" y="4"/>
                    </a:lnTo>
                    <a:lnTo>
                      <a:pt x="2" y="0"/>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1" name="Freeform 1448">
                <a:extLst>
                  <a:ext uri="{FF2B5EF4-FFF2-40B4-BE49-F238E27FC236}">
                    <a16:creationId xmlns:a16="http://schemas.microsoft.com/office/drawing/2014/main" id="{E20BFDCF-FE28-EC6E-4974-815577845710}"/>
                  </a:ext>
                </a:extLst>
              </p:cNvPr>
              <p:cNvSpPr>
                <a:spLocks/>
              </p:cNvSpPr>
              <p:nvPr/>
            </p:nvSpPr>
            <p:spPr bwMode="auto">
              <a:xfrm>
                <a:off x="2622" y="1920"/>
                <a:ext cx="2" cy="6"/>
              </a:xfrm>
              <a:custGeom>
                <a:avLst/>
                <a:gdLst>
                  <a:gd name="T0" fmla="*/ 0 w 2"/>
                  <a:gd name="T1" fmla="*/ 6 h 6"/>
                  <a:gd name="T2" fmla="*/ 0 w 2"/>
                  <a:gd name="T3" fmla="*/ 6 h 6"/>
                  <a:gd name="T4" fmla="*/ 0 w 2"/>
                  <a:gd name="T5" fmla="*/ 2 h 6"/>
                  <a:gd name="T6" fmla="*/ 2 w 2"/>
                  <a:gd name="T7" fmla="*/ 0 h 6"/>
                  <a:gd name="T8" fmla="*/ 2 w 2"/>
                  <a:gd name="T9" fmla="*/ 0 h 6"/>
                  <a:gd name="T10" fmla="*/ 2 w 2"/>
                  <a:gd name="T11" fmla="*/ 4 h 6"/>
                  <a:gd name="T12" fmla="*/ 2 w 2"/>
                  <a:gd name="T13" fmla="*/ 4 h 6"/>
                  <a:gd name="T14" fmla="*/ 2 w 2"/>
                  <a:gd name="T15" fmla="*/ 6 h 6"/>
                  <a:gd name="T16" fmla="*/ 0 w 2"/>
                  <a:gd name="T17" fmla="*/ 6 h 6"/>
                  <a:gd name="T18" fmla="*/ 0 w 2"/>
                  <a:gd name="T19" fmla="*/ 6 h 6"/>
                  <a:gd name="T20" fmla="*/ 0 w 2"/>
                  <a:gd name="T21" fmla="*/ 6 h 6"/>
                  <a:gd name="T22" fmla="*/ 0 w 2"/>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6"/>
                    </a:moveTo>
                    <a:lnTo>
                      <a:pt x="0" y="6"/>
                    </a:lnTo>
                    <a:lnTo>
                      <a:pt x="0" y="2"/>
                    </a:lnTo>
                    <a:lnTo>
                      <a:pt x="2" y="0"/>
                    </a:lnTo>
                    <a:lnTo>
                      <a:pt x="2" y="0"/>
                    </a:lnTo>
                    <a:lnTo>
                      <a:pt x="2" y="4"/>
                    </a:lnTo>
                    <a:lnTo>
                      <a:pt x="2" y="4"/>
                    </a:lnTo>
                    <a:lnTo>
                      <a:pt x="2" y="6"/>
                    </a:lnTo>
                    <a:lnTo>
                      <a:pt x="0" y="6"/>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2" name="Freeform 1449">
                <a:extLst>
                  <a:ext uri="{FF2B5EF4-FFF2-40B4-BE49-F238E27FC236}">
                    <a16:creationId xmlns:a16="http://schemas.microsoft.com/office/drawing/2014/main" id="{B66A467A-2723-10BE-24C5-0C7CFED396FB}"/>
                  </a:ext>
                </a:extLst>
              </p:cNvPr>
              <p:cNvSpPr>
                <a:spLocks/>
              </p:cNvSpPr>
              <p:nvPr/>
            </p:nvSpPr>
            <p:spPr bwMode="auto">
              <a:xfrm>
                <a:off x="2272" y="2811"/>
                <a:ext cx="4" cy="8"/>
              </a:xfrm>
              <a:custGeom>
                <a:avLst/>
                <a:gdLst>
                  <a:gd name="T0" fmla="*/ 4 w 4"/>
                  <a:gd name="T1" fmla="*/ 8 h 8"/>
                  <a:gd name="T2" fmla="*/ 4 w 4"/>
                  <a:gd name="T3" fmla="*/ 8 h 8"/>
                  <a:gd name="T4" fmla="*/ 2 w 4"/>
                  <a:gd name="T5" fmla="*/ 4 h 8"/>
                  <a:gd name="T6" fmla="*/ 0 w 4"/>
                  <a:gd name="T7" fmla="*/ 0 h 8"/>
                  <a:gd name="T8" fmla="*/ 0 w 4"/>
                  <a:gd name="T9" fmla="*/ 0 h 8"/>
                  <a:gd name="T10" fmla="*/ 2 w 4"/>
                  <a:gd name="T11" fmla="*/ 0 h 8"/>
                  <a:gd name="T12" fmla="*/ 4 w 4"/>
                  <a:gd name="T13" fmla="*/ 2 h 8"/>
                  <a:gd name="T14" fmla="*/ 4 w 4"/>
                  <a:gd name="T15" fmla="*/ 8 h 8"/>
                  <a:gd name="T16" fmla="*/ 4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8"/>
                    </a:moveTo>
                    <a:lnTo>
                      <a:pt x="4" y="8"/>
                    </a:lnTo>
                    <a:lnTo>
                      <a:pt x="2" y="4"/>
                    </a:lnTo>
                    <a:lnTo>
                      <a:pt x="0" y="0"/>
                    </a:lnTo>
                    <a:lnTo>
                      <a:pt x="0" y="0"/>
                    </a:lnTo>
                    <a:lnTo>
                      <a:pt x="2" y="0"/>
                    </a:lnTo>
                    <a:lnTo>
                      <a:pt x="4"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3" name="Freeform 1450">
                <a:extLst>
                  <a:ext uri="{FF2B5EF4-FFF2-40B4-BE49-F238E27FC236}">
                    <a16:creationId xmlns:a16="http://schemas.microsoft.com/office/drawing/2014/main" id="{08DB9CB8-16B7-D830-D996-6CCDB6E69FFB}"/>
                  </a:ext>
                </a:extLst>
              </p:cNvPr>
              <p:cNvSpPr>
                <a:spLocks/>
              </p:cNvSpPr>
              <p:nvPr/>
            </p:nvSpPr>
            <p:spPr bwMode="auto">
              <a:xfrm>
                <a:off x="3418" y="2809"/>
                <a:ext cx="4" cy="4"/>
              </a:xfrm>
              <a:custGeom>
                <a:avLst/>
                <a:gdLst>
                  <a:gd name="T0" fmla="*/ 4 w 4"/>
                  <a:gd name="T1" fmla="*/ 2 h 4"/>
                  <a:gd name="T2" fmla="*/ 4 w 4"/>
                  <a:gd name="T3" fmla="*/ 2 h 4"/>
                  <a:gd name="T4" fmla="*/ 2 w 4"/>
                  <a:gd name="T5" fmla="*/ 4 h 4"/>
                  <a:gd name="T6" fmla="*/ 2 w 4"/>
                  <a:gd name="T7" fmla="*/ 4 h 4"/>
                  <a:gd name="T8" fmla="*/ 0 w 4"/>
                  <a:gd name="T9" fmla="*/ 2 h 4"/>
                  <a:gd name="T10" fmla="*/ 0 w 4"/>
                  <a:gd name="T11" fmla="*/ 2 h 4"/>
                  <a:gd name="T12" fmla="*/ 0 w 4"/>
                  <a:gd name="T13" fmla="*/ 0 h 4"/>
                  <a:gd name="T14" fmla="*/ 0 w 4"/>
                  <a:gd name="T15" fmla="*/ 0 h 4"/>
                  <a:gd name="T16" fmla="*/ 4 w 4"/>
                  <a:gd name="T17" fmla="*/ 2 h 4"/>
                  <a:gd name="T18" fmla="*/ 4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2"/>
                    </a:moveTo>
                    <a:lnTo>
                      <a:pt x="4" y="2"/>
                    </a:lnTo>
                    <a:lnTo>
                      <a:pt x="2" y="4"/>
                    </a:lnTo>
                    <a:lnTo>
                      <a:pt x="2" y="4"/>
                    </a:lnTo>
                    <a:lnTo>
                      <a:pt x="0" y="2"/>
                    </a:lnTo>
                    <a:lnTo>
                      <a:pt x="0" y="2"/>
                    </a:lnTo>
                    <a:lnTo>
                      <a:pt x="0" y="0"/>
                    </a:lnTo>
                    <a:lnTo>
                      <a:pt x="0"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4" name="Freeform 1451">
                <a:extLst>
                  <a:ext uri="{FF2B5EF4-FFF2-40B4-BE49-F238E27FC236}">
                    <a16:creationId xmlns:a16="http://schemas.microsoft.com/office/drawing/2014/main" id="{C419EC13-0FDE-182E-73B6-E71DB2AA87C8}"/>
                  </a:ext>
                </a:extLst>
              </p:cNvPr>
              <p:cNvSpPr>
                <a:spLocks/>
              </p:cNvSpPr>
              <p:nvPr/>
            </p:nvSpPr>
            <p:spPr bwMode="auto">
              <a:xfrm>
                <a:off x="4532" y="2809"/>
                <a:ext cx="2" cy="6"/>
              </a:xfrm>
              <a:custGeom>
                <a:avLst/>
                <a:gdLst>
                  <a:gd name="T0" fmla="*/ 2 w 2"/>
                  <a:gd name="T1" fmla="*/ 4 h 6"/>
                  <a:gd name="T2" fmla="*/ 2 w 2"/>
                  <a:gd name="T3" fmla="*/ 4 h 6"/>
                  <a:gd name="T4" fmla="*/ 2 w 2"/>
                  <a:gd name="T5" fmla="*/ 6 h 6"/>
                  <a:gd name="T6" fmla="*/ 2 w 2"/>
                  <a:gd name="T7" fmla="*/ 6 h 6"/>
                  <a:gd name="T8" fmla="*/ 0 w 2"/>
                  <a:gd name="T9" fmla="*/ 4 h 6"/>
                  <a:gd name="T10" fmla="*/ 0 w 2"/>
                  <a:gd name="T11" fmla="*/ 2 h 6"/>
                  <a:gd name="T12" fmla="*/ 0 w 2"/>
                  <a:gd name="T13" fmla="*/ 2 h 6"/>
                  <a:gd name="T14" fmla="*/ 2 w 2"/>
                  <a:gd name="T15" fmla="*/ 0 h 6"/>
                  <a:gd name="T16" fmla="*/ 2 w 2"/>
                  <a:gd name="T17" fmla="*/ 0 h 6"/>
                  <a:gd name="T18" fmla="*/ 2 w 2"/>
                  <a:gd name="T19" fmla="*/ 0 h 6"/>
                  <a:gd name="T20" fmla="*/ 2 w 2"/>
                  <a:gd name="T21" fmla="*/ 4 h 6"/>
                  <a:gd name="T22" fmla="*/ 2 w 2"/>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4"/>
                    </a:moveTo>
                    <a:lnTo>
                      <a:pt x="2" y="4"/>
                    </a:lnTo>
                    <a:lnTo>
                      <a:pt x="2" y="6"/>
                    </a:lnTo>
                    <a:lnTo>
                      <a:pt x="2" y="6"/>
                    </a:lnTo>
                    <a:lnTo>
                      <a:pt x="0" y="4"/>
                    </a:lnTo>
                    <a:lnTo>
                      <a:pt x="0" y="2"/>
                    </a:lnTo>
                    <a:lnTo>
                      <a:pt x="0" y="2"/>
                    </a:lnTo>
                    <a:lnTo>
                      <a:pt x="2" y="0"/>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5" name="Freeform 1452">
                <a:extLst>
                  <a:ext uri="{FF2B5EF4-FFF2-40B4-BE49-F238E27FC236}">
                    <a16:creationId xmlns:a16="http://schemas.microsoft.com/office/drawing/2014/main" id="{6E55D090-7316-CE91-D866-F8FB584175C9}"/>
                  </a:ext>
                </a:extLst>
              </p:cNvPr>
              <p:cNvSpPr>
                <a:spLocks/>
              </p:cNvSpPr>
              <p:nvPr/>
            </p:nvSpPr>
            <p:spPr bwMode="auto">
              <a:xfrm>
                <a:off x="3402" y="2837"/>
                <a:ext cx="4" cy="6"/>
              </a:xfrm>
              <a:custGeom>
                <a:avLst/>
                <a:gdLst>
                  <a:gd name="T0" fmla="*/ 4 w 4"/>
                  <a:gd name="T1" fmla="*/ 0 h 6"/>
                  <a:gd name="T2" fmla="*/ 4 w 4"/>
                  <a:gd name="T3" fmla="*/ 0 h 6"/>
                  <a:gd name="T4" fmla="*/ 4 w 4"/>
                  <a:gd name="T5" fmla="*/ 4 h 6"/>
                  <a:gd name="T6" fmla="*/ 2 w 4"/>
                  <a:gd name="T7" fmla="*/ 6 h 6"/>
                  <a:gd name="T8" fmla="*/ 2 w 4"/>
                  <a:gd name="T9" fmla="*/ 6 h 6"/>
                  <a:gd name="T10" fmla="*/ 0 w 4"/>
                  <a:gd name="T11" fmla="*/ 4 h 6"/>
                  <a:gd name="T12" fmla="*/ 0 w 4"/>
                  <a:gd name="T13" fmla="*/ 4 h 6"/>
                  <a:gd name="T14" fmla="*/ 0 w 4"/>
                  <a:gd name="T15" fmla="*/ 0 h 6"/>
                  <a:gd name="T16" fmla="*/ 2 w 4"/>
                  <a:gd name="T17" fmla="*/ 0 h 6"/>
                  <a:gd name="T18" fmla="*/ 2 w 4"/>
                  <a:gd name="T19" fmla="*/ 0 h 6"/>
                  <a:gd name="T20" fmla="*/ 4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0"/>
                    </a:moveTo>
                    <a:lnTo>
                      <a:pt x="4" y="0"/>
                    </a:lnTo>
                    <a:lnTo>
                      <a:pt x="4" y="4"/>
                    </a:lnTo>
                    <a:lnTo>
                      <a:pt x="2" y="6"/>
                    </a:lnTo>
                    <a:lnTo>
                      <a:pt x="2" y="6"/>
                    </a:lnTo>
                    <a:lnTo>
                      <a:pt x="0" y="4"/>
                    </a:lnTo>
                    <a:lnTo>
                      <a:pt x="0" y="4"/>
                    </a:lnTo>
                    <a:lnTo>
                      <a:pt x="0" y="0"/>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6" name="Freeform 1453">
                <a:extLst>
                  <a:ext uri="{FF2B5EF4-FFF2-40B4-BE49-F238E27FC236}">
                    <a16:creationId xmlns:a16="http://schemas.microsoft.com/office/drawing/2014/main" id="{246CC7E9-5D34-5121-C8FB-85DCF2131177}"/>
                  </a:ext>
                </a:extLst>
              </p:cNvPr>
              <p:cNvSpPr>
                <a:spLocks/>
              </p:cNvSpPr>
              <p:nvPr/>
            </p:nvSpPr>
            <p:spPr bwMode="auto">
              <a:xfrm>
                <a:off x="3210" y="2739"/>
                <a:ext cx="2" cy="6"/>
              </a:xfrm>
              <a:custGeom>
                <a:avLst/>
                <a:gdLst>
                  <a:gd name="T0" fmla="*/ 2 w 2"/>
                  <a:gd name="T1" fmla="*/ 6 h 6"/>
                  <a:gd name="T2" fmla="*/ 2 w 2"/>
                  <a:gd name="T3" fmla="*/ 6 h 6"/>
                  <a:gd name="T4" fmla="*/ 0 w 2"/>
                  <a:gd name="T5" fmla="*/ 2 h 6"/>
                  <a:gd name="T6" fmla="*/ 0 w 2"/>
                  <a:gd name="T7" fmla="*/ 2 h 6"/>
                  <a:gd name="T8" fmla="*/ 2 w 2"/>
                  <a:gd name="T9" fmla="*/ 0 h 6"/>
                  <a:gd name="T10" fmla="*/ 2 w 2"/>
                  <a:gd name="T11" fmla="*/ 0 h 6"/>
                  <a:gd name="T12" fmla="*/ 2 w 2"/>
                  <a:gd name="T13" fmla="*/ 4 h 6"/>
                  <a:gd name="T14" fmla="*/ 2 w 2"/>
                  <a:gd name="T15" fmla="*/ 4 h 6"/>
                  <a:gd name="T16" fmla="*/ 2 w 2"/>
                  <a:gd name="T17" fmla="*/ 6 h 6"/>
                  <a:gd name="T18" fmla="*/ 2 w 2"/>
                  <a:gd name="T19" fmla="*/ 6 h 6"/>
                  <a:gd name="T20" fmla="*/ 2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2" y="6"/>
                    </a:moveTo>
                    <a:lnTo>
                      <a:pt x="2" y="6"/>
                    </a:lnTo>
                    <a:lnTo>
                      <a:pt x="0" y="2"/>
                    </a:lnTo>
                    <a:lnTo>
                      <a:pt x="0" y="2"/>
                    </a:lnTo>
                    <a:lnTo>
                      <a:pt x="2" y="0"/>
                    </a:lnTo>
                    <a:lnTo>
                      <a:pt x="2" y="0"/>
                    </a:lnTo>
                    <a:lnTo>
                      <a:pt x="2" y="4"/>
                    </a:lnTo>
                    <a:lnTo>
                      <a:pt x="2" y="4"/>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7" name="Freeform 1454">
                <a:extLst>
                  <a:ext uri="{FF2B5EF4-FFF2-40B4-BE49-F238E27FC236}">
                    <a16:creationId xmlns:a16="http://schemas.microsoft.com/office/drawing/2014/main" id="{962CF63D-357F-1507-A7B0-917C3327DB81}"/>
                  </a:ext>
                </a:extLst>
              </p:cNvPr>
              <p:cNvSpPr>
                <a:spLocks/>
              </p:cNvSpPr>
              <p:nvPr/>
            </p:nvSpPr>
            <p:spPr bwMode="auto">
              <a:xfrm>
                <a:off x="6092" y="2271"/>
                <a:ext cx="30" cy="28"/>
              </a:xfrm>
              <a:custGeom>
                <a:avLst/>
                <a:gdLst>
                  <a:gd name="T0" fmla="*/ 0 w 30"/>
                  <a:gd name="T1" fmla="*/ 6 h 28"/>
                  <a:gd name="T2" fmla="*/ 0 w 30"/>
                  <a:gd name="T3" fmla="*/ 6 h 28"/>
                  <a:gd name="T4" fmla="*/ 6 w 30"/>
                  <a:gd name="T5" fmla="*/ 2 h 28"/>
                  <a:gd name="T6" fmla="*/ 6 w 30"/>
                  <a:gd name="T7" fmla="*/ 2 h 28"/>
                  <a:gd name="T8" fmla="*/ 6 w 30"/>
                  <a:gd name="T9" fmla="*/ 2 h 28"/>
                  <a:gd name="T10" fmla="*/ 8 w 30"/>
                  <a:gd name="T11" fmla="*/ 4 h 28"/>
                  <a:gd name="T12" fmla="*/ 10 w 30"/>
                  <a:gd name="T13" fmla="*/ 2 h 28"/>
                  <a:gd name="T14" fmla="*/ 12 w 30"/>
                  <a:gd name="T15" fmla="*/ 0 h 28"/>
                  <a:gd name="T16" fmla="*/ 14 w 30"/>
                  <a:gd name="T17" fmla="*/ 2 h 28"/>
                  <a:gd name="T18" fmla="*/ 14 w 30"/>
                  <a:gd name="T19" fmla="*/ 2 h 28"/>
                  <a:gd name="T20" fmla="*/ 14 w 30"/>
                  <a:gd name="T21" fmla="*/ 2 h 28"/>
                  <a:gd name="T22" fmla="*/ 18 w 30"/>
                  <a:gd name="T23" fmla="*/ 6 h 28"/>
                  <a:gd name="T24" fmla="*/ 22 w 30"/>
                  <a:gd name="T25" fmla="*/ 8 h 28"/>
                  <a:gd name="T26" fmla="*/ 26 w 30"/>
                  <a:gd name="T27" fmla="*/ 10 h 28"/>
                  <a:gd name="T28" fmla="*/ 30 w 30"/>
                  <a:gd name="T29" fmla="*/ 14 h 28"/>
                  <a:gd name="T30" fmla="*/ 30 w 30"/>
                  <a:gd name="T31" fmla="*/ 14 h 28"/>
                  <a:gd name="T32" fmla="*/ 30 w 30"/>
                  <a:gd name="T33" fmla="*/ 20 h 28"/>
                  <a:gd name="T34" fmla="*/ 28 w 30"/>
                  <a:gd name="T35" fmla="*/ 24 h 28"/>
                  <a:gd name="T36" fmla="*/ 28 w 30"/>
                  <a:gd name="T37" fmla="*/ 26 h 28"/>
                  <a:gd name="T38" fmla="*/ 28 w 30"/>
                  <a:gd name="T39" fmla="*/ 26 h 28"/>
                  <a:gd name="T40" fmla="*/ 22 w 30"/>
                  <a:gd name="T41" fmla="*/ 28 h 28"/>
                  <a:gd name="T42" fmla="*/ 16 w 30"/>
                  <a:gd name="T43" fmla="*/ 28 h 28"/>
                  <a:gd name="T44" fmla="*/ 10 w 30"/>
                  <a:gd name="T45" fmla="*/ 26 h 28"/>
                  <a:gd name="T46" fmla="*/ 6 w 30"/>
                  <a:gd name="T47" fmla="*/ 20 h 28"/>
                  <a:gd name="T48" fmla="*/ 6 w 30"/>
                  <a:gd name="T49" fmla="*/ 20 h 28"/>
                  <a:gd name="T50" fmla="*/ 2 w 30"/>
                  <a:gd name="T51" fmla="*/ 16 h 28"/>
                  <a:gd name="T52" fmla="*/ 0 w 30"/>
                  <a:gd name="T53" fmla="*/ 10 h 28"/>
                  <a:gd name="T54" fmla="*/ 0 w 30"/>
                  <a:gd name="T55" fmla="*/ 10 h 28"/>
                  <a:gd name="T56" fmla="*/ 0 w 30"/>
                  <a:gd name="T57" fmla="*/ 6 h 28"/>
                  <a:gd name="T58" fmla="*/ 0 w 30"/>
                  <a:gd name="T5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28">
                    <a:moveTo>
                      <a:pt x="0" y="6"/>
                    </a:moveTo>
                    <a:lnTo>
                      <a:pt x="0" y="6"/>
                    </a:lnTo>
                    <a:lnTo>
                      <a:pt x="6" y="2"/>
                    </a:lnTo>
                    <a:lnTo>
                      <a:pt x="6" y="2"/>
                    </a:lnTo>
                    <a:lnTo>
                      <a:pt x="6" y="2"/>
                    </a:lnTo>
                    <a:lnTo>
                      <a:pt x="8" y="4"/>
                    </a:lnTo>
                    <a:lnTo>
                      <a:pt x="10" y="2"/>
                    </a:lnTo>
                    <a:lnTo>
                      <a:pt x="12" y="0"/>
                    </a:lnTo>
                    <a:lnTo>
                      <a:pt x="14" y="2"/>
                    </a:lnTo>
                    <a:lnTo>
                      <a:pt x="14" y="2"/>
                    </a:lnTo>
                    <a:lnTo>
                      <a:pt x="14" y="2"/>
                    </a:lnTo>
                    <a:lnTo>
                      <a:pt x="18" y="6"/>
                    </a:lnTo>
                    <a:lnTo>
                      <a:pt x="22" y="8"/>
                    </a:lnTo>
                    <a:lnTo>
                      <a:pt x="26" y="10"/>
                    </a:lnTo>
                    <a:lnTo>
                      <a:pt x="30" y="14"/>
                    </a:lnTo>
                    <a:lnTo>
                      <a:pt x="30" y="14"/>
                    </a:lnTo>
                    <a:lnTo>
                      <a:pt x="30" y="20"/>
                    </a:lnTo>
                    <a:lnTo>
                      <a:pt x="28" y="24"/>
                    </a:lnTo>
                    <a:lnTo>
                      <a:pt x="28" y="26"/>
                    </a:lnTo>
                    <a:lnTo>
                      <a:pt x="28" y="26"/>
                    </a:lnTo>
                    <a:lnTo>
                      <a:pt x="22" y="28"/>
                    </a:lnTo>
                    <a:lnTo>
                      <a:pt x="16" y="28"/>
                    </a:lnTo>
                    <a:lnTo>
                      <a:pt x="10" y="26"/>
                    </a:lnTo>
                    <a:lnTo>
                      <a:pt x="6" y="20"/>
                    </a:lnTo>
                    <a:lnTo>
                      <a:pt x="6" y="20"/>
                    </a:lnTo>
                    <a:lnTo>
                      <a:pt x="2" y="16"/>
                    </a:lnTo>
                    <a:lnTo>
                      <a:pt x="0" y="10"/>
                    </a:lnTo>
                    <a:lnTo>
                      <a:pt x="0"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8" name="Freeform 1455">
                <a:extLst>
                  <a:ext uri="{FF2B5EF4-FFF2-40B4-BE49-F238E27FC236}">
                    <a16:creationId xmlns:a16="http://schemas.microsoft.com/office/drawing/2014/main" id="{FC843F4D-9A39-1C17-56AC-FD494D36C352}"/>
                  </a:ext>
                </a:extLst>
              </p:cNvPr>
              <p:cNvSpPr>
                <a:spLocks/>
              </p:cNvSpPr>
              <p:nvPr/>
            </p:nvSpPr>
            <p:spPr bwMode="auto">
              <a:xfrm>
                <a:off x="6066" y="2233"/>
                <a:ext cx="18" cy="56"/>
              </a:xfrm>
              <a:custGeom>
                <a:avLst/>
                <a:gdLst>
                  <a:gd name="T0" fmla="*/ 2 w 18"/>
                  <a:gd name="T1" fmla="*/ 10 h 56"/>
                  <a:gd name="T2" fmla="*/ 2 w 18"/>
                  <a:gd name="T3" fmla="*/ 10 h 56"/>
                  <a:gd name="T4" fmla="*/ 4 w 18"/>
                  <a:gd name="T5" fmla="*/ 10 h 56"/>
                  <a:gd name="T6" fmla="*/ 6 w 18"/>
                  <a:gd name="T7" fmla="*/ 6 h 56"/>
                  <a:gd name="T8" fmla="*/ 6 w 18"/>
                  <a:gd name="T9" fmla="*/ 6 h 56"/>
                  <a:gd name="T10" fmla="*/ 6 w 18"/>
                  <a:gd name="T11" fmla="*/ 2 h 56"/>
                  <a:gd name="T12" fmla="*/ 8 w 18"/>
                  <a:gd name="T13" fmla="*/ 0 h 56"/>
                  <a:gd name="T14" fmla="*/ 8 w 18"/>
                  <a:gd name="T15" fmla="*/ 0 h 56"/>
                  <a:gd name="T16" fmla="*/ 12 w 18"/>
                  <a:gd name="T17" fmla="*/ 0 h 56"/>
                  <a:gd name="T18" fmla="*/ 12 w 18"/>
                  <a:gd name="T19" fmla="*/ 0 h 56"/>
                  <a:gd name="T20" fmla="*/ 12 w 18"/>
                  <a:gd name="T21" fmla="*/ 2 h 56"/>
                  <a:gd name="T22" fmla="*/ 12 w 18"/>
                  <a:gd name="T23" fmla="*/ 2 h 56"/>
                  <a:gd name="T24" fmla="*/ 12 w 18"/>
                  <a:gd name="T25" fmla="*/ 10 h 56"/>
                  <a:gd name="T26" fmla="*/ 12 w 18"/>
                  <a:gd name="T27" fmla="*/ 18 h 56"/>
                  <a:gd name="T28" fmla="*/ 12 w 18"/>
                  <a:gd name="T29" fmla="*/ 18 h 56"/>
                  <a:gd name="T30" fmla="*/ 18 w 18"/>
                  <a:gd name="T31" fmla="*/ 26 h 56"/>
                  <a:gd name="T32" fmla="*/ 18 w 18"/>
                  <a:gd name="T33" fmla="*/ 26 h 56"/>
                  <a:gd name="T34" fmla="*/ 16 w 18"/>
                  <a:gd name="T35" fmla="*/ 34 h 56"/>
                  <a:gd name="T36" fmla="*/ 16 w 18"/>
                  <a:gd name="T37" fmla="*/ 34 h 56"/>
                  <a:gd name="T38" fmla="*/ 14 w 18"/>
                  <a:gd name="T39" fmla="*/ 36 h 56"/>
                  <a:gd name="T40" fmla="*/ 14 w 18"/>
                  <a:gd name="T41" fmla="*/ 42 h 56"/>
                  <a:gd name="T42" fmla="*/ 14 w 18"/>
                  <a:gd name="T43" fmla="*/ 46 h 56"/>
                  <a:gd name="T44" fmla="*/ 12 w 18"/>
                  <a:gd name="T45" fmla="*/ 50 h 56"/>
                  <a:gd name="T46" fmla="*/ 12 w 18"/>
                  <a:gd name="T47" fmla="*/ 50 h 56"/>
                  <a:gd name="T48" fmla="*/ 6 w 18"/>
                  <a:gd name="T49" fmla="*/ 54 h 56"/>
                  <a:gd name="T50" fmla="*/ 6 w 18"/>
                  <a:gd name="T51" fmla="*/ 54 h 56"/>
                  <a:gd name="T52" fmla="*/ 4 w 18"/>
                  <a:gd name="T53" fmla="*/ 56 h 56"/>
                  <a:gd name="T54" fmla="*/ 2 w 18"/>
                  <a:gd name="T55" fmla="*/ 52 h 56"/>
                  <a:gd name="T56" fmla="*/ 2 w 18"/>
                  <a:gd name="T57" fmla="*/ 52 h 56"/>
                  <a:gd name="T58" fmla="*/ 0 w 18"/>
                  <a:gd name="T59" fmla="*/ 46 h 56"/>
                  <a:gd name="T60" fmla="*/ 2 w 18"/>
                  <a:gd name="T61" fmla="*/ 40 h 56"/>
                  <a:gd name="T62" fmla="*/ 2 w 18"/>
                  <a:gd name="T63" fmla="*/ 40 h 56"/>
                  <a:gd name="T64" fmla="*/ 4 w 18"/>
                  <a:gd name="T65" fmla="*/ 38 h 56"/>
                  <a:gd name="T66" fmla="*/ 4 w 18"/>
                  <a:gd name="T67" fmla="*/ 38 h 56"/>
                  <a:gd name="T68" fmla="*/ 6 w 18"/>
                  <a:gd name="T69" fmla="*/ 36 h 56"/>
                  <a:gd name="T70" fmla="*/ 8 w 18"/>
                  <a:gd name="T71" fmla="*/ 32 h 56"/>
                  <a:gd name="T72" fmla="*/ 8 w 18"/>
                  <a:gd name="T73" fmla="*/ 32 h 56"/>
                  <a:gd name="T74" fmla="*/ 6 w 18"/>
                  <a:gd name="T75" fmla="*/ 26 h 56"/>
                  <a:gd name="T76" fmla="*/ 4 w 18"/>
                  <a:gd name="T77" fmla="*/ 22 h 56"/>
                  <a:gd name="T78" fmla="*/ 4 w 18"/>
                  <a:gd name="T79" fmla="*/ 18 h 56"/>
                  <a:gd name="T80" fmla="*/ 2 w 18"/>
                  <a:gd name="T81" fmla="*/ 10 h 56"/>
                  <a:gd name="T82" fmla="*/ 2 w 18"/>
                  <a:gd name="T8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56">
                    <a:moveTo>
                      <a:pt x="2" y="10"/>
                    </a:moveTo>
                    <a:lnTo>
                      <a:pt x="2" y="10"/>
                    </a:lnTo>
                    <a:lnTo>
                      <a:pt x="4" y="10"/>
                    </a:lnTo>
                    <a:lnTo>
                      <a:pt x="6" y="6"/>
                    </a:lnTo>
                    <a:lnTo>
                      <a:pt x="6" y="6"/>
                    </a:lnTo>
                    <a:lnTo>
                      <a:pt x="6" y="2"/>
                    </a:lnTo>
                    <a:lnTo>
                      <a:pt x="8" y="0"/>
                    </a:lnTo>
                    <a:lnTo>
                      <a:pt x="8" y="0"/>
                    </a:lnTo>
                    <a:lnTo>
                      <a:pt x="12" y="0"/>
                    </a:lnTo>
                    <a:lnTo>
                      <a:pt x="12" y="0"/>
                    </a:lnTo>
                    <a:lnTo>
                      <a:pt x="12" y="2"/>
                    </a:lnTo>
                    <a:lnTo>
                      <a:pt x="12" y="2"/>
                    </a:lnTo>
                    <a:lnTo>
                      <a:pt x="12" y="10"/>
                    </a:lnTo>
                    <a:lnTo>
                      <a:pt x="12" y="18"/>
                    </a:lnTo>
                    <a:lnTo>
                      <a:pt x="12" y="18"/>
                    </a:lnTo>
                    <a:lnTo>
                      <a:pt x="18" y="26"/>
                    </a:lnTo>
                    <a:lnTo>
                      <a:pt x="18" y="26"/>
                    </a:lnTo>
                    <a:lnTo>
                      <a:pt x="16" y="34"/>
                    </a:lnTo>
                    <a:lnTo>
                      <a:pt x="16" y="34"/>
                    </a:lnTo>
                    <a:lnTo>
                      <a:pt x="14" y="36"/>
                    </a:lnTo>
                    <a:lnTo>
                      <a:pt x="14" y="42"/>
                    </a:lnTo>
                    <a:lnTo>
                      <a:pt x="14" y="46"/>
                    </a:lnTo>
                    <a:lnTo>
                      <a:pt x="12" y="50"/>
                    </a:lnTo>
                    <a:lnTo>
                      <a:pt x="12" y="50"/>
                    </a:lnTo>
                    <a:lnTo>
                      <a:pt x="6" y="54"/>
                    </a:lnTo>
                    <a:lnTo>
                      <a:pt x="6" y="54"/>
                    </a:lnTo>
                    <a:lnTo>
                      <a:pt x="4" y="56"/>
                    </a:lnTo>
                    <a:lnTo>
                      <a:pt x="2" y="52"/>
                    </a:lnTo>
                    <a:lnTo>
                      <a:pt x="2" y="52"/>
                    </a:lnTo>
                    <a:lnTo>
                      <a:pt x="0" y="46"/>
                    </a:lnTo>
                    <a:lnTo>
                      <a:pt x="2" y="40"/>
                    </a:lnTo>
                    <a:lnTo>
                      <a:pt x="2" y="40"/>
                    </a:lnTo>
                    <a:lnTo>
                      <a:pt x="4" y="38"/>
                    </a:lnTo>
                    <a:lnTo>
                      <a:pt x="4" y="38"/>
                    </a:lnTo>
                    <a:lnTo>
                      <a:pt x="6" y="36"/>
                    </a:lnTo>
                    <a:lnTo>
                      <a:pt x="8" y="32"/>
                    </a:lnTo>
                    <a:lnTo>
                      <a:pt x="8" y="32"/>
                    </a:lnTo>
                    <a:lnTo>
                      <a:pt x="6" y="26"/>
                    </a:lnTo>
                    <a:lnTo>
                      <a:pt x="4" y="22"/>
                    </a:lnTo>
                    <a:lnTo>
                      <a:pt x="4" y="18"/>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9" name="Freeform 1456">
                <a:extLst>
                  <a:ext uri="{FF2B5EF4-FFF2-40B4-BE49-F238E27FC236}">
                    <a16:creationId xmlns:a16="http://schemas.microsoft.com/office/drawing/2014/main" id="{82C74B61-C860-0719-045B-F657F3BB0BD1}"/>
                  </a:ext>
                </a:extLst>
              </p:cNvPr>
              <p:cNvSpPr>
                <a:spLocks/>
              </p:cNvSpPr>
              <p:nvPr/>
            </p:nvSpPr>
            <p:spPr bwMode="auto">
              <a:xfrm>
                <a:off x="6082" y="2267"/>
                <a:ext cx="10" cy="22"/>
              </a:xfrm>
              <a:custGeom>
                <a:avLst/>
                <a:gdLst>
                  <a:gd name="T0" fmla="*/ 10 w 10"/>
                  <a:gd name="T1" fmla="*/ 10 h 22"/>
                  <a:gd name="T2" fmla="*/ 10 w 10"/>
                  <a:gd name="T3" fmla="*/ 10 h 22"/>
                  <a:gd name="T4" fmla="*/ 10 w 10"/>
                  <a:gd name="T5" fmla="*/ 14 h 22"/>
                  <a:gd name="T6" fmla="*/ 10 w 10"/>
                  <a:gd name="T7" fmla="*/ 14 h 22"/>
                  <a:gd name="T8" fmla="*/ 8 w 10"/>
                  <a:gd name="T9" fmla="*/ 22 h 22"/>
                  <a:gd name="T10" fmla="*/ 6 w 10"/>
                  <a:gd name="T11" fmla="*/ 22 h 22"/>
                  <a:gd name="T12" fmla="*/ 4 w 10"/>
                  <a:gd name="T13" fmla="*/ 22 h 22"/>
                  <a:gd name="T14" fmla="*/ 4 w 10"/>
                  <a:gd name="T15" fmla="*/ 22 h 22"/>
                  <a:gd name="T16" fmla="*/ 2 w 10"/>
                  <a:gd name="T17" fmla="*/ 20 h 22"/>
                  <a:gd name="T18" fmla="*/ 0 w 10"/>
                  <a:gd name="T19" fmla="*/ 16 h 22"/>
                  <a:gd name="T20" fmla="*/ 0 w 10"/>
                  <a:gd name="T21" fmla="*/ 6 h 22"/>
                  <a:gd name="T22" fmla="*/ 0 w 10"/>
                  <a:gd name="T23" fmla="*/ 6 h 22"/>
                  <a:gd name="T24" fmla="*/ 2 w 10"/>
                  <a:gd name="T25" fmla="*/ 2 h 22"/>
                  <a:gd name="T26" fmla="*/ 2 w 10"/>
                  <a:gd name="T27" fmla="*/ 0 h 22"/>
                  <a:gd name="T28" fmla="*/ 6 w 10"/>
                  <a:gd name="T29" fmla="*/ 2 h 22"/>
                  <a:gd name="T30" fmla="*/ 6 w 10"/>
                  <a:gd name="T31" fmla="*/ 2 h 22"/>
                  <a:gd name="T32" fmla="*/ 8 w 10"/>
                  <a:gd name="T33" fmla="*/ 4 h 22"/>
                  <a:gd name="T34" fmla="*/ 10 w 10"/>
                  <a:gd name="T35" fmla="*/ 10 h 22"/>
                  <a:gd name="T36" fmla="*/ 10 w 10"/>
                  <a:gd name="T3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2">
                    <a:moveTo>
                      <a:pt x="10" y="10"/>
                    </a:moveTo>
                    <a:lnTo>
                      <a:pt x="10" y="10"/>
                    </a:lnTo>
                    <a:lnTo>
                      <a:pt x="10" y="14"/>
                    </a:lnTo>
                    <a:lnTo>
                      <a:pt x="10" y="14"/>
                    </a:lnTo>
                    <a:lnTo>
                      <a:pt x="8" y="22"/>
                    </a:lnTo>
                    <a:lnTo>
                      <a:pt x="6" y="22"/>
                    </a:lnTo>
                    <a:lnTo>
                      <a:pt x="4" y="22"/>
                    </a:lnTo>
                    <a:lnTo>
                      <a:pt x="4" y="22"/>
                    </a:lnTo>
                    <a:lnTo>
                      <a:pt x="2" y="20"/>
                    </a:lnTo>
                    <a:lnTo>
                      <a:pt x="0" y="16"/>
                    </a:lnTo>
                    <a:lnTo>
                      <a:pt x="0" y="6"/>
                    </a:lnTo>
                    <a:lnTo>
                      <a:pt x="0" y="6"/>
                    </a:lnTo>
                    <a:lnTo>
                      <a:pt x="2" y="2"/>
                    </a:lnTo>
                    <a:lnTo>
                      <a:pt x="2" y="0"/>
                    </a:lnTo>
                    <a:lnTo>
                      <a:pt x="6" y="2"/>
                    </a:lnTo>
                    <a:lnTo>
                      <a:pt x="6" y="2"/>
                    </a:lnTo>
                    <a:lnTo>
                      <a:pt x="8" y="4"/>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0" name="Freeform 1457">
                <a:extLst>
                  <a:ext uri="{FF2B5EF4-FFF2-40B4-BE49-F238E27FC236}">
                    <a16:creationId xmlns:a16="http://schemas.microsoft.com/office/drawing/2014/main" id="{861A7C39-0631-13B2-7FC2-F10FE7DA334E}"/>
                  </a:ext>
                </a:extLst>
              </p:cNvPr>
              <p:cNvSpPr>
                <a:spLocks/>
              </p:cNvSpPr>
              <p:nvPr/>
            </p:nvSpPr>
            <p:spPr bwMode="auto">
              <a:xfrm>
                <a:off x="6078" y="2211"/>
                <a:ext cx="6" cy="18"/>
              </a:xfrm>
              <a:custGeom>
                <a:avLst/>
                <a:gdLst>
                  <a:gd name="T0" fmla="*/ 0 w 6"/>
                  <a:gd name="T1" fmla="*/ 18 h 18"/>
                  <a:gd name="T2" fmla="*/ 0 w 6"/>
                  <a:gd name="T3" fmla="*/ 18 h 18"/>
                  <a:gd name="T4" fmla="*/ 2 w 6"/>
                  <a:gd name="T5" fmla="*/ 10 h 18"/>
                  <a:gd name="T6" fmla="*/ 2 w 6"/>
                  <a:gd name="T7" fmla="*/ 0 h 18"/>
                  <a:gd name="T8" fmla="*/ 2 w 6"/>
                  <a:gd name="T9" fmla="*/ 0 h 18"/>
                  <a:gd name="T10" fmla="*/ 4 w 6"/>
                  <a:gd name="T11" fmla="*/ 2 h 18"/>
                  <a:gd name="T12" fmla="*/ 6 w 6"/>
                  <a:gd name="T13" fmla="*/ 10 h 18"/>
                  <a:gd name="T14" fmla="*/ 6 w 6"/>
                  <a:gd name="T15" fmla="*/ 10 h 18"/>
                  <a:gd name="T16" fmla="*/ 4 w 6"/>
                  <a:gd name="T17" fmla="*/ 14 h 18"/>
                  <a:gd name="T18" fmla="*/ 4 w 6"/>
                  <a:gd name="T19" fmla="*/ 16 h 18"/>
                  <a:gd name="T20" fmla="*/ 0 w 6"/>
                  <a:gd name="T21" fmla="*/ 18 h 18"/>
                  <a:gd name="T22" fmla="*/ 0 w 6"/>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8">
                    <a:moveTo>
                      <a:pt x="0" y="18"/>
                    </a:moveTo>
                    <a:lnTo>
                      <a:pt x="0" y="18"/>
                    </a:lnTo>
                    <a:lnTo>
                      <a:pt x="2" y="10"/>
                    </a:lnTo>
                    <a:lnTo>
                      <a:pt x="2" y="0"/>
                    </a:lnTo>
                    <a:lnTo>
                      <a:pt x="2" y="0"/>
                    </a:lnTo>
                    <a:lnTo>
                      <a:pt x="4" y="2"/>
                    </a:lnTo>
                    <a:lnTo>
                      <a:pt x="6" y="10"/>
                    </a:lnTo>
                    <a:lnTo>
                      <a:pt x="6" y="10"/>
                    </a:lnTo>
                    <a:lnTo>
                      <a:pt x="4" y="14"/>
                    </a:lnTo>
                    <a:lnTo>
                      <a:pt x="4" y="16"/>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1" name="Freeform 1458">
                <a:extLst>
                  <a:ext uri="{FF2B5EF4-FFF2-40B4-BE49-F238E27FC236}">
                    <a16:creationId xmlns:a16="http://schemas.microsoft.com/office/drawing/2014/main" id="{86E4FBD8-102E-CB00-DF24-24084DCA89BF}"/>
                  </a:ext>
                </a:extLst>
              </p:cNvPr>
              <p:cNvSpPr>
                <a:spLocks/>
              </p:cNvSpPr>
              <p:nvPr/>
            </p:nvSpPr>
            <p:spPr bwMode="auto">
              <a:xfrm>
                <a:off x="2138" y="2809"/>
                <a:ext cx="8" cy="14"/>
              </a:xfrm>
              <a:custGeom>
                <a:avLst/>
                <a:gdLst>
                  <a:gd name="T0" fmla="*/ 6 w 8"/>
                  <a:gd name="T1" fmla="*/ 14 h 14"/>
                  <a:gd name="T2" fmla="*/ 6 w 8"/>
                  <a:gd name="T3" fmla="*/ 14 h 14"/>
                  <a:gd name="T4" fmla="*/ 2 w 8"/>
                  <a:gd name="T5" fmla="*/ 14 h 14"/>
                  <a:gd name="T6" fmla="*/ 2 w 8"/>
                  <a:gd name="T7" fmla="*/ 14 h 14"/>
                  <a:gd name="T8" fmla="*/ 0 w 8"/>
                  <a:gd name="T9" fmla="*/ 8 h 14"/>
                  <a:gd name="T10" fmla="*/ 0 w 8"/>
                  <a:gd name="T11" fmla="*/ 6 h 14"/>
                  <a:gd name="T12" fmla="*/ 2 w 8"/>
                  <a:gd name="T13" fmla="*/ 2 h 14"/>
                  <a:gd name="T14" fmla="*/ 2 w 8"/>
                  <a:gd name="T15" fmla="*/ 2 h 14"/>
                  <a:gd name="T16" fmla="*/ 2 w 8"/>
                  <a:gd name="T17" fmla="*/ 0 h 14"/>
                  <a:gd name="T18" fmla="*/ 4 w 8"/>
                  <a:gd name="T19" fmla="*/ 0 h 14"/>
                  <a:gd name="T20" fmla="*/ 8 w 8"/>
                  <a:gd name="T21" fmla="*/ 4 h 14"/>
                  <a:gd name="T22" fmla="*/ 8 w 8"/>
                  <a:gd name="T23" fmla="*/ 4 h 14"/>
                  <a:gd name="T24" fmla="*/ 8 w 8"/>
                  <a:gd name="T25" fmla="*/ 10 h 14"/>
                  <a:gd name="T26" fmla="*/ 6 w 8"/>
                  <a:gd name="T27" fmla="*/ 14 h 14"/>
                  <a:gd name="T28" fmla="*/ 6 w 8"/>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6" y="14"/>
                    </a:moveTo>
                    <a:lnTo>
                      <a:pt x="6" y="14"/>
                    </a:lnTo>
                    <a:lnTo>
                      <a:pt x="2" y="14"/>
                    </a:lnTo>
                    <a:lnTo>
                      <a:pt x="2" y="14"/>
                    </a:lnTo>
                    <a:lnTo>
                      <a:pt x="0" y="8"/>
                    </a:lnTo>
                    <a:lnTo>
                      <a:pt x="0" y="6"/>
                    </a:lnTo>
                    <a:lnTo>
                      <a:pt x="2" y="2"/>
                    </a:lnTo>
                    <a:lnTo>
                      <a:pt x="2" y="2"/>
                    </a:lnTo>
                    <a:lnTo>
                      <a:pt x="2" y="0"/>
                    </a:lnTo>
                    <a:lnTo>
                      <a:pt x="4" y="0"/>
                    </a:lnTo>
                    <a:lnTo>
                      <a:pt x="8" y="4"/>
                    </a:lnTo>
                    <a:lnTo>
                      <a:pt x="8" y="4"/>
                    </a:lnTo>
                    <a:lnTo>
                      <a:pt x="8" y="10"/>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2" name="Freeform 1459">
                <a:extLst>
                  <a:ext uri="{FF2B5EF4-FFF2-40B4-BE49-F238E27FC236}">
                    <a16:creationId xmlns:a16="http://schemas.microsoft.com/office/drawing/2014/main" id="{6712AA76-372A-283E-7BCB-1D8F3FCA4FE8}"/>
                  </a:ext>
                </a:extLst>
              </p:cNvPr>
              <p:cNvSpPr>
                <a:spLocks/>
              </p:cNvSpPr>
              <p:nvPr/>
            </p:nvSpPr>
            <p:spPr bwMode="auto">
              <a:xfrm>
                <a:off x="3984" y="2829"/>
                <a:ext cx="4" cy="14"/>
              </a:xfrm>
              <a:custGeom>
                <a:avLst/>
                <a:gdLst>
                  <a:gd name="T0" fmla="*/ 0 w 4"/>
                  <a:gd name="T1" fmla="*/ 8 h 14"/>
                  <a:gd name="T2" fmla="*/ 0 w 4"/>
                  <a:gd name="T3" fmla="*/ 8 h 14"/>
                  <a:gd name="T4" fmla="*/ 0 w 4"/>
                  <a:gd name="T5" fmla="*/ 8 h 14"/>
                  <a:gd name="T6" fmla="*/ 2 w 4"/>
                  <a:gd name="T7" fmla="*/ 6 h 14"/>
                  <a:gd name="T8" fmla="*/ 4 w 4"/>
                  <a:gd name="T9" fmla="*/ 0 h 14"/>
                  <a:gd name="T10" fmla="*/ 4 w 4"/>
                  <a:gd name="T11" fmla="*/ 0 h 14"/>
                  <a:gd name="T12" fmla="*/ 4 w 4"/>
                  <a:gd name="T13" fmla="*/ 8 h 14"/>
                  <a:gd name="T14" fmla="*/ 2 w 4"/>
                  <a:gd name="T15" fmla="*/ 12 h 14"/>
                  <a:gd name="T16" fmla="*/ 2 w 4"/>
                  <a:gd name="T17" fmla="*/ 14 h 14"/>
                  <a:gd name="T18" fmla="*/ 2 w 4"/>
                  <a:gd name="T19" fmla="*/ 14 h 14"/>
                  <a:gd name="T20" fmla="*/ 0 w 4"/>
                  <a:gd name="T21" fmla="*/ 14 h 14"/>
                  <a:gd name="T22" fmla="*/ 0 w 4"/>
                  <a:gd name="T23" fmla="*/ 12 h 14"/>
                  <a:gd name="T24" fmla="*/ 0 w 4"/>
                  <a:gd name="T25" fmla="*/ 8 h 14"/>
                  <a:gd name="T26" fmla="*/ 0 w 4"/>
                  <a:gd name="T2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8"/>
                    </a:moveTo>
                    <a:lnTo>
                      <a:pt x="0" y="8"/>
                    </a:lnTo>
                    <a:lnTo>
                      <a:pt x="0" y="8"/>
                    </a:lnTo>
                    <a:lnTo>
                      <a:pt x="2" y="6"/>
                    </a:lnTo>
                    <a:lnTo>
                      <a:pt x="4" y="0"/>
                    </a:lnTo>
                    <a:lnTo>
                      <a:pt x="4" y="0"/>
                    </a:lnTo>
                    <a:lnTo>
                      <a:pt x="4" y="8"/>
                    </a:lnTo>
                    <a:lnTo>
                      <a:pt x="2" y="12"/>
                    </a:lnTo>
                    <a:lnTo>
                      <a:pt x="2" y="14"/>
                    </a:lnTo>
                    <a:lnTo>
                      <a:pt x="2" y="14"/>
                    </a:lnTo>
                    <a:lnTo>
                      <a:pt x="0" y="14"/>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3" name="Freeform 1460">
                <a:extLst>
                  <a:ext uri="{FF2B5EF4-FFF2-40B4-BE49-F238E27FC236}">
                    <a16:creationId xmlns:a16="http://schemas.microsoft.com/office/drawing/2014/main" id="{26115FF2-4AAC-F045-174B-0A8BC21A99BF}"/>
                  </a:ext>
                </a:extLst>
              </p:cNvPr>
              <p:cNvSpPr>
                <a:spLocks/>
              </p:cNvSpPr>
              <p:nvPr/>
            </p:nvSpPr>
            <p:spPr bwMode="auto">
              <a:xfrm>
                <a:off x="6068" y="1692"/>
                <a:ext cx="16" cy="40"/>
              </a:xfrm>
              <a:custGeom>
                <a:avLst/>
                <a:gdLst>
                  <a:gd name="T0" fmla="*/ 6 w 16"/>
                  <a:gd name="T1" fmla="*/ 0 h 40"/>
                  <a:gd name="T2" fmla="*/ 6 w 16"/>
                  <a:gd name="T3" fmla="*/ 0 h 40"/>
                  <a:gd name="T4" fmla="*/ 6 w 16"/>
                  <a:gd name="T5" fmla="*/ 4 h 40"/>
                  <a:gd name="T6" fmla="*/ 6 w 16"/>
                  <a:gd name="T7" fmla="*/ 4 h 40"/>
                  <a:gd name="T8" fmla="*/ 8 w 16"/>
                  <a:gd name="T9" fmla="*/ 10 h 40"/>
                  <a:gd name="T10" fmla="*/ 10 w 16"/>
                  <a:gd name="T11" fmla="*/ 14 h 40"/>
                  <a:gd name="T12" fmla="*/ 10 w 16"/>
                  <a:gd name="T13" fmla="*/ 14 h 40"/>
                  <a:gd name="T14" fmla="*/ 14 w 16"/>
                  <a:gd name="T15" fmla="*/ 18 h 40"/>
                  <a:gd name="T16" fmla="*/ 16 w 16"/>
                  <a:gd name="T17" fmla="*/ 26 h 40"/>
                  <a:gd name="T18" fmla="*/ 16 w 16"/>
                  <a:gd name="T19" fmla="*/ 26 h 40"/>
                  <a:gd name="T20" fmla="*/ 12 w 16"/>
                  <a:gd name="T21" fmla="*/ 40 h 40"/>
                  <a:gd name="T22" fmla="*/ 12 w 16"/>
                  <a:gd name="T23" fmla="*/ 40 h 40"/>
                  <a:gd name="T24" fmla="*/ 8 w 16"/>
                  <a:gd name="T25" fmla="*/ 40 h 40"/>
                  <a:gd name="T26" fmla="*/ 6 w 16"/>
                  <a:gd name="T27" fmla="*/ 36 h 40"/>
                  <a:gd name="T28" fmla="*/ 6 w 16"/>
                  <a:gd name="T29" fmla="*/ 36 h 40"/>
                  <a:gd name="T30" fmla="*/ 2 w 16"/>
                  <a:gd name="T31" fmla="*/ 26 h 40"/>
                  <a:gd name="T32" fmla="*/ 0 w 16"/>
                  <a:gd name="T33" fmla="*/ 18 h 40"/>
                  <a:gd name="T34" fmla="*/ 2 w 16"/>
                  <a:gd name="T35" fmla="*/ 8 h 40"/>
                  <a:gd name="T36" fmla="*/ 6 w 16"/>
                  <a:gd name="T37" fmla="*/ 0 h 40"/>
                  <a:gd name="T38" fmla="*/ 6 w 16"/>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40">
                    <a:moveTo>
                      <a:pt x="6" y="0"/>
                    </a:moveTo>
                    <a:lnTo>
                      <a:pt x="6" y="0"/>
                    </a:lnTo>
                    <a:lnTo>
                      <a:pt x="6" y="4"/>
                    </a:lnTo>
                    <a:lnTo>
                      <a:pt x="6" y="4"/>
                    </a:lnTo>
                    <a:lnTo>
                      <a:pt x="8" y="10"/>
                    </a:lnTo>
                    <a:lnTo>
                      <a:pt x="10" y="14"/>
                    </a:lnTo>
                    <a:lnTo>
                      <a:pt x="10" y="14"/>
                    </a:lnTo>
                    <a:lnTo>
                      <a:pt x="14" y="18"/>
                    </a:lnTo>
                    <a:lnTo>
                      <a:pt x="16" y="26"/>
                    </a:lnTo>
                    <a:lnTo>
                      <a:pt x="16" y="26"/>
                    </a:lnTo>
                    <a:lnTo>
                      <a:pt x="12" y="40"/>
                    </a:lnTo>
                    <a:lnTo>
                      <a:pt x="12" y="40"/>
                    </a:lnTo>
                    <a:lnTo>
                      <a:pt x="8" y="40"/>
                    </a:lnTo>
                    <a:lnTo>
                      <a:pt x="6" y="36"/>
                    </a:lnTo>
                    <a:lnTo>
                      <a:pt x="6" y="36"/>
                    </a:lnTo>
                    <a:lnTo>
                      <a:pt x="2" y="26"/>
                    </a:lnTo>
                    <a:lnTo>
                      <a:pt x="0" y="18"/>
                    </a:lnTo>
                    <a:lnTo>
                      <a:pt x="2" y="8"/>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4" name="Freeform 1461">
                <a:extLst>
                  <a:ext uri="{FF2B5EF4-FFF2-40B4-BE49-F238E27FC236}">
                    <a16:creationId xmlns:a16="http://schemas.microsoft.com/office/drawing/2014/main" id="{C327C5BE-D386-EDBF-1C69-5FD1E0D69226}"/>
                  </a:ext>
                </a:extLst>
              </p:cNvPr>
              <p:cNvSpPr>
                <a:spLocks/>
              </p:cNvSpPr>
              <p:nvPr/>
            </p:nvSpPr>
            <p:spPr bwMode="auto">
              <a:xfrm>
                <a:off x="3388" y="2823"/>
                <a:ext cx="4" cy="6"/>
              </a:xfrm>
              <a:custGeom>
                <a:avLst/>
                <a:gdLst>
                  <a:gd name="T0" fmla="*/ 0 w 4"/>
                  <a:gd name="T1" fmla="*/ 0 h 6"/>
                  <a:gd name="T2" fmla="*/ 0 w 4"/>
                  <a:gd name="T3" fmla="*/ 0 h 6"/>
                  <a:gd name="T4" fmla="*/ 2 w 4"/>
                  <a:gd name="T5" fmla="*/ 0 h 6"/>
                  <a:gd name="T6" fmla="*/ 4 w 4"/>
                  <a:gd name="T7" fmla="*/ 2 h 6"/>
                  <a:gd name="T8" fmla="*/ 4 w 4"/>
                  <a:gd name="T9" fmla="*/ 2 h 6"/>
                  <a:gd name="T10" fmla="*/ 2 w 4"/>
                  <a:gd name="T11" fmla="*/ 6 h 6"/>
                  <a:gd name="T12" fmla="*/ 2 w 4"/>
                  <a:gd name="T13" fmla="*/ 6 h 6"/>
                  <a:gd name="T14" fmla="*/ 2 w 4"/>
                  <a:gd name="T15" fmla="*/ 6 h 6"/>
                  <a:gd name="T16" fmla="*/ 0 w 4"/>
                  <a:gd name="T17" fmla="*/ 4 h 6"/>
                  <a:gd name="T18" fmla="*/ 0 w 4"/>
                  <a:gd name="T19" fmla="*/ 0 h 6"/>
                  <a:gd name="T20" fmla="*/ 0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0"/>
                    </a:moveTo>
                    <a:lnTo>
                      <a:pt x="0" y="0"/>
                    </a:lnTo>
                    <a:lnTo>
                      <a:pt x="2" y="0"/>
                    </a:lnTo>
                    <a:lnTo>
                      <a:pt x="4" y="2"/>
                    </a:lnTo>
                    <a:lnTo>
                      <a:pt x="4" y="2"/>
                    </a:lnTo>
                    <a:lnTo>
                      <a:pt x="2" y="6"/>
                    </a:lnTo>
                    <a:lnTo>
                      <a:pt x="2" y="6"/>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5" name="Freeform 1462">
                <a:extLst>
                  <a:ext uri="{FF2B5EF4-FFF2-40B4-BE49-F238E27FC236}">
                    <a16:creationId xmlns:a16="http://schemas.microsoft.com/office/drawing/2014/main" id="{50A0B66A-05EB-1709-399A-60A166E7EF1D}"/>
                  </a:ext>
                </a:extLst>
              </p:cNvPr>
              <p:cNvSpPr>
                <a:spLocks/>
              </p:cNvSpPr>
              <p:nvPr/>
            </p:nvSpPr>
            <p:spPr bwMode="auto">
              <a:xfrm>
                <a:off x="3496" y="2825"/>
                <a:ext cx="6" cy="12"/>
              </a:xfrm>
              <a:custGeom>
                <a:avLst/>
                <a:gdLst>
                  <a:gd name="T0" fmla="*/ 6 w 6"/>
                  <a:gd name="T1" fmla="*/ 12 h 12"/>
                  <a:gd name="T2" fmla="*/ 6 w 6"/>
                  <a:gd name="T3" fmla="*/ 12 h 12"/>
                  <a:gd name="T4" fmla="*/ 0 w 6"/>
                  <a:gd name="T5" fmla="*/ 12 h 12"/>
                  <a:gd name="T6" fmla="*/ 0 w 6"/>
                  <a:gd name="T7" fmla="*/ 12 h 12"/>
                  <a:gd name="T8" fmla="*/ 0 w 6"/>
                  <a:gd name="T9" fmla="*/ 2 h 12"/>
                  <a:gd name="T10" fmla="*/ 0 w 6"/>
                  <a:gd name="T11" fmla="*/ 2 h 12"/>
                  <a:gd name="T12" fmla="*/ 2 w 6"/>
                  <a:gd name="T13" fmla="*/ 0 h 12"/>
                  <a:gd name="T14" fmla="*/ 4 w 6"/>
                  <a:gd name="T15" fmla="*/ 2 h 12"/>
                  <a:gd name="T16" fmla="*/ 6 w 6"/>
                  <a:gd name="T17" fmla="*/ 12 h 12"/>
                  <a:gd name="T18" fmla="*/ 6 w 6"/>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6" y="12"/>
                    </a:moveTo>
                    <a:lnTo>
                      <a:pt x="6" y="12"/>
                    </a:lnTo>
                    <a:lnTo>
                      <a:pt x="0" y="12"/>
                    </a:lnTo>
                    <a:lnTo>
                      <a:pt x="0" y="12"/>
                    </a:lnTo>
                    <a:lnTo>
                      <a:pt x="0" y="2"/>
                    </a:lnTo>
                    <a:lnTo>
                      <a:pt x="0" y="2"/>
                    </a:lnTo>
                    <a:lnTo>
                      <a:pt x="2" y="0"/>
                    </a:lnTo>
                    <a:lnTo>
                      <a:pt x="4" y="2"/>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6" name="Freeform 1463">
                <a:extLst>
                  <a:ext uri="{FF2B5EF4-FFF2-40B4-BE49-F238E27FC236}">
                    <a16:creationId xmlns:a16="http://schemas.microsoft.com/office/drawing/2014/main" id="{5215713C-253D-E38A-10C0-5CBB97CAB529}"/>
                  </a:ext>
                </a:extLst>
              </p:cNvPr>
              <p:cNvSpPr>
                <a:spLocks/>
              </p:cNvSpPr>
              <p:nvPr/>
            </p:nvSpPr>
            <p:spPr bwMode="auto">
              <a:xfrm>
                <a:off x="3444" y="2837"/>
                <a:ext cx="4" cy="12"/>
              </a:xfrm>
              <a:custGeom>
                <a:avLst/>
                <a:gdLst>
                  <a:gd name="T0" fmla="*/ 0 w 4"/>
                  <a:gd name="T1" fmla="*/ 12 h 12"/>
                  <a:gd name="T2" fmla="*/ 0 w 4"/>
                  <a:gd name="T3" fmla="*/ 12 h 12"/>
                  <a:gd name="T4" fmla="*/ 0 w 4"/>
                  <a:gd name="T5" fmla="*/ 4 h 12"/>
                  <a:gd name="T6" fmla="*/ 2 w 4"/>
                  <a:gd name="T7" fmla="*/ 0 h 12"/>
                  <a:gd name="T8" fmla="*/ 2 w 4"/>
                  <a:gd name="T9" fmla="*/ 0 h 12"/>
                  <a:gd name="T10" fmla="*/ 4 w 4"/>
                  <a:gd name="T11" fmla="*/ 4 h 12"/>
                  <a:gd name="T12" fmla="*/ 4 w 4"/>
                  <a:gd name="T13" fmla="*/ 4 h 12"/>
                  <a:gd name="T14" fmla="*/ 4 w 4"/>
                  <a:gd name="T15" fmla="*/ 10 h 12"/>
                  <a:gd name="T16" fmla="*/ 0 w 4"/>
                  <a:gd name="T17" fmla="*/ 12 h 12"/>
                  <a:gd name="T18" fmla="*/ 0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12"/>
                    </a:moveTo>
                    <a:lnTo>
                      <a:pt x="0" y="12"/>
                    </a:lnTo>
                    <a:lnTo>
                      <a:pt x="0" y="4"/>
                    </a:lnTo>
                    <a:lnTo>
                      <a:pt x="2" y="0"/>
                    </a:lnTo>
                    <a:lnTo>
                      <a:pt x="2" y="0"/>
                    </a:lnTo>
                    <a:lnTo>
                      <a:pt x="4" y="4"/>
                    </a:lnTo>
                    <a:lnTo>
                      <a:pt x="4" y="4"/>
                    </a:lnTo>
                    <a:lnTo>
                      <a:pt x="4" y="1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7" name="Freeform 1464">
                <a:extLst>
                  <a:ext uri="{FF2B5EF4-FFF2-40B4-BE49-F238E27FC236}">
                    <a16:creationId xmlns:a16="http://schemas.microsoft.com/office/drawing/2014/main" id="{6784857F-95D3-E14A-9B4D-8A1AE3E51060}"/>
                  </a:ext>
                </a:extLst>
              </p:cNvPr>
              <p:cNvSpPr>
                <a:spLocks/>
              </p:cNvSpPr>
              <p:nvPr/>
            </p:nvSpPr>
            <p:spPr bwMode="auto">
              <a:xfrm>
                <a:off x="6124" y="2285"/>
                <a:ext cx="12" cy="14"/>
              </a:xfrm>
              <a:custGeom>
                <a:avLst/>
                <a:gdLst>
                  <a:gd name="T0" fmla="*/ 0 w 12"/>
                  <a:gd name="T1" fmla="*/ 2 h 14"/>
                  <a:gd name="T2" fmla="*/ 0 w 12"/>
                  <a:gd name="T3" fmla="*/ 2 h 14"/>
                  <a:gd name="T4" fmla="*/ 2 w 12"/>
                  <a:gd name="T5" fmla="*/ 0 h 14"/>
                  <a:gd name="T6" fmla="*/ 4 w 12"/>
                  <a:gd name="T7" fmla="*/ 0 h 14"/>
                  <a:gd name="T8" fmla="*/ 8 w 12"/>
                  <a:gd name="T9" fmla="*/ 0 h 14"/>
                  <a:gd name="T10" fmla="*/ 10 w 12"/>
                  <a:gd name="T11" fmla="*/ 0 h 14"/>
                  <a:gd name="T12" fmla="*/ 10 w 12"/>
                  <a:gd name="T13" fmla="*/ 0 h 14"/>
                  <a:gd name="T14" fmla="*/ 12 w 12"/>
                  <a:gd name="T15" fmla="*/ 2 h 14"/>
                  <a:gd name="T16" fmla="*/ 12 w 12"/>
                  <a:gd name="T17" fmla="*/ 2 h 14"/>
                  <a:gd name="T18" fmla="*/ 12 w 12"/>
                  <a:gd name="T19" fmla="*/ 10 h 14"/>
                  <a:gd name="T20" fmla="*/ 10 w 12"/>
                  <a:gd name="T21" fmla="*/ 14 h 14"/>
                  <a:gd name="T22" fmla="*/ 10 w 12"/>
                  <a:gd name="T23" fmla="*/ 14 h 14"/>
                  <a:gd name="T24" fmla="*/ 8 w 12"/>
                  <a:gd name="T25" fmla="*/ 14 h 14"/>
                  <a:gd name="T26" fmla="*/ 4 w 12"/>
                  <a:gd name="T27" fmla="*/ 14 h 14"/>
                  <a:gd name="T28" fmla="*/ 2 w 12"/>
                  <a:gd name="T29" fmla="*/ 10 h 14"/>
                  <a:gd name="T30" fmla="*/ 0 w 12"/>
                  <a:gd name="T31" fmla="*/ 2 h 14"/>
                  <a:gd name="T32" fmla="*/ 0 w 12"/>
                  <a:gd name="T3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0" y="2"/>
                    </a:moveTo>
                    <a:lnTo>
                      <a:pt x="0" y="2"/>
                    </a:lnTo>
                    <a:lnTo>
                      <a:pt x="2" y="0"/>
                    </a:lnTo>
                    <a:lnTo>
                      <a:pt x="4" y="0"/>
                    </a:lnTo>
                    <a:lnTo>
                      <a:pt x="8" y="0"/>
                    </a:lnTo>
                    <a:lnTo>
                      <a:pt x="10" y="0"/>
                    </a:lnTo>
                    <a:lnTo>
                      <a:pt x="10" y="0"/>
                    </a:lnTo>
                    <a:lnTo>
                      <a:pt x="12" y="2"/>
                    </a:lnTo>
                    <a:lnTo>
                      <a:pt x="12" y="2"/>
                    </a:lnTo>
                    <a:lnTo>
                      <a:pt x="12" y="10"/>
                    </a:lnTo>
                    <a:lnTo>
                      <a:pt x="10" y="14"/>
                    </a:lnTo>
                    <a:lnTo>
                      <a:pt x="10" y="14"/>
                    </a:lnTo>
                    <a:lnTo>
                      <a:pt x="8" y="14"/>
                    </a:lnTo>
                    <a:lnTo>
                      <a:pt x="4" y="14"/>
                    </a:lnTo>
                    <a:lnTo>
                      <a:pt x="2"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8" name="Freeform 1465">
                <a:extLst>
                  <a:ext uri="{FF2B5EF4-FFF2-40B4-BE49-F238E27FC236}">
                    <a16:creationId xmlns:a16="http://schemas.microsoft.com/office/drawing/2014/main" id="{95D65656-7965-5909-E1DB-06038F86F309}"/>
                  </a:ext>
                </a:extLst>
              </p:cNvPr>
              <p:cNvSpPr>
                <a:spLocks/>
              </p:cNvSpPr>
              <p:nvPr/>
            </p:nvSpPr>
            <p:spPr bwMode="auto">
              <a:xfrm>
                <a:off x="5970" y="1553"/>
                <a:ext cx="28" cy="24"/>
              </a:xfrm>
              <a:custGeom>
                <a:avLst/>
                <a:gdLst>
                  <a:gd name="T0" fmla="*/ 28 w 28"/>
                  <a:gd name="T1" fmla="*/ 16 h 24"/>
                  <a:gd name="T2" fmla="*/ 28 w 28"/>
                  <a:gd name="T3" fmla="*/ 16 h 24"/>
                  <a:gd name="T4" fmla="*/ 26 w 28"/>
                  <a:gd name="T5" fmla="*/ 18 h 24"/>
                  <a:gd name="T6" fmla="*/ 22 w 28"/>
                  <a:gd name="T7" fmla="*/ 18 h 24"/>
                  <a:gd name="T8" fmla="*/ 18 w 28"/>
                  <a:gd name="T9" fmla="*/ 16 h 24"/>
                  <a:gd name="T10" fmla="*/ 18 w 28"/>
                  <a:gd name="T11" fmla="*/ 16 h 24"/>
                  <a:gd name="T12" fmla="*/ 14 w 28"/>
                  <a:gd name="T13" fmla="*/ 22 h 24"/>
                  <a:gd name="T14" fmla="*/ 10 w 28"/>
                  <a:gd name="T15" fmla="*/ 24 h 24"/>
                  <a:gd name="T16" fmla="*/ 6 w 28"/>
                  <a:gd name="T17" fmla="*/ 24 h 24"/>
                  <a:gd name="T18" fmla="*/ 4 w 28"/>
                  <a:gd name="T19" fmla="*/ 20 h 24"/>
                  <a:gd name="T20" fmla="*/ 4 w 28"/>
                  <a:gd name="T21" fmla="*/ 20 h 24"/>
                  <a:gd name="T22" fmla="*/ 0 w 28"/>
                  <a:gd name="T23" fmla="*/ 12 h 24"/>
                  <a:gd name="T24" fmla="*/ 0 w 28"/>
                  <a:gd name="T25" fmla="*/ 12 h 24"/>
                  <a:gd name="T26" fmla="*/ 0 w 28"/>
                  <a:gd name="T27" fmla="*/ 6 h 24"/>
                  <a:gd name="T28" fmla="*/ 2 w 28"/>
                  <a:gd name="T29" fmla="*/ 2 h 24"/>
                  <a:gd name="T30" fmla="*/ 2 w 28"/>
                  <a:gd name="T31" fmla="*/ 2 h 24"/>
                  <a:gd name="T32" fmla="*/ 4 w 28"/>
                  <a:gd name="T33" fmla="*/ 0 h 24"/>
                  <a:gd name="T34" fmla="*/ 6 w 28"/>
                  <a:gd name="T35" fmla="*/ 0 h 24"/>
                  <a:gd name="T36" fmla="*/ 8 w 28"/>
                  <a:gd name="T37" fmla="*/ 2 h 24"/>
                  <a:gd name="T38" fmla="*/ 12 w 28"/>
                  <a:gd name="T39" fmla="*/ 6 h 24"/>
                  <a:gd name="T40" fmla="*/ 16 w 28"/>
                  <a:gd name="T41" fmla="*/ 8 h 24"/>
                  <a:gd name="T42" fmla="*/ 16 w 28"/>
                  <a:gd name="T43" fmla="*/ 8 h 24"/>
                  <a:gd name="T44" fmla="*/ 16 w 28"/>
                  <a:gd name="T45" fmla="*/ 10 h 24"/>
                  <a:gd name="T46" fmla="*/ 18 w 28"/>
                  <a:gd name="T47" fmla="*/ 10 h 24"/>
                  <a:gd name="T48" fmla="*/ 18 w 28"/>
                  <a:gd name="T49" fmla="*/ 10 h 24"/>
                  <a:gd name="T50" fmla="*/ 18 w 28"/>
                  <a:gd name="T51" fmla="*/ 10 h 24"/>
                  <a:gd name="T52" fmla="*/ 22 w 28"/>
                  <a:gd name="T53" fmla="*/ 2 h 24"/>
                  <a:gd name="T54" fmla="*/ 22 w 28"/>
                  <a:gd name="T55" fmla="*/ 0 h 24"/>
                  <a:gd name="T56" fmla="*/ 24 w 28"/>
                  <a:gd name="T57" fmla="*/ 2 h 24"/>
                  <a:gd name="T58" fmla="*/ 28 w 28"/>
                  <a:gd name="T59" fmla="*/ 12 h 24"/>
                  <a:gd name="T60" fmla="*/ 28 w 28"/>
                  <a:gd name="T61" fmla="*/ 12 h 24"/>
                  <a:gd name="T62" fmla="*/ 28 w 28"/>
                  <a:gd name="T63" fmla="*/ 16 h 24"/>
                  <a:gd name="T64" fmla="*/ 28 w 28"/>
                  <a:gd name="T6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4">
                    <a:moveTo>
                      <a:pt x="28" y="16"/>
                    </a:moveTo>
                    <a:lnTo>
                      <a:pt x="28" y="16"/>
                    </a:lnTo>
                    <a:lnTo>
                      <a:pt x="26" y="18"/>
                    </a:lnTo>
                    <a:lnTo>
                      <a:pt x="22" y="18"/>
                    </a:lnTo>
                    <a:lnTo>
                      <a:pt x="18" y="16"/>
                    </a:lnTo>
                    <a:lnTo>
                      <a:pt x="18" y="16"/>
                    </a:lnTo>
                    <a:lnTo>
                      <a:pt x="14" y="22"/>
                    </a:lnTo>
                    <a:lnTo>
                      <a:pt x="10" y="24"/>
                    </a:lnTo>
                    <a:lnTo>
                      <a:pt x="6" y="24"/>
                    </a:lnTo>
                    <a:lnTo>
                      <a:pt x="4" y="20"/>
                    </a:lnTo>
                    <a:lnTo>
                      <a:pt x="4" y="20"/>
                    </a:lnTo>
                    <a:lnTo>
                      <a:pt x="0" y="12"/>
                    </a:lnTo>
                    <a:lnTo>
                      <a:pt x="0" y="12"/>
                    </a:lnTo>
                    <a:lnTo>
                      <a:pt x="0" y="6"/>
                    </a:lnTo>
                    <a:lnTo>
                      <a:pt x="2" y="2"/>
                    </a:lnTo>
                    <a:lnTo>
                      <a:pt x="2" y="2"/>
                    </a:lnTo>
                    <a:lnTo>
                      <a:pt x="4" y="0"/>
                    </a:lnTo>
                    <a:lnTo>
                      <a:pt x="6" y="0"/>
                    </a:lnTo>
                    <a:lnTo>
                      <a:pt x="8" y="2"/>
                    </a:lnTo>
                    <a:lnTo>
                      <a:pt x="12" y="6"/>
                    </a:lnTo>
                    <a:lnTo>
                      <a:pt x="16" y="8"/>
                    </a:lnTo>
                    <a:lnTo>
                      <a:pt x="16" y="8"/>
                    </a:lnTo>
                    <a:lnTo>
                      <a:pt x="16" y="10"/>
                    </a:lnTo>
                    <a:lnTo>
                      <a:pt x="18" y="10"/>
                    </a:lnTo>
                    <a:lnTo>
                      <a:pt x="18" y="10"/>
                    </a:lnTo>
                    <a:lnTo>
                      <a:pt x="18" y="10"/>
                    </a:lnTo>
                    <a:lnTo>
                      <a:pt x="22" y="2"/>
                    </a:lnTo>
                    <a:lnTo>
                      <a:pt x="22" y="0"/>
                    </a:lnTo>
                    <a:lnTo>
                      <a:pt x="24" y="2"/>
                    </a:lnTo>
                    <a:lnTo>
                      <a:pt x="28" y="12"/>
                    </a:lnTo>
                    <a:lnTo>
                      <a:pt x="28" y="12"/>
                    </a:lnTo>
                    <a:lnTo>
                      <a:pt x="28" y="16"/>
                    </a:lnTo>
                    <a:lnTo>
                      <a:pt x="2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9" name="Freeform 1466">
                <a:extLst>
                  <a:ext uri="{FF2B5EF4-FFF2-40B4-BE49-F238E27FC236}">
                    <a16:creationId xmlns:a16="http://schemas.microsoft.com/office/drawing/2014/main" id="{571E9111-D7BA-F462-44FA-BEB9E051244C}"/>
                  </a:ext>
                </a:extLst>
              </p:cNvPr>
              <p:cNvSpPr>
                <a:spLocks/>
              </p:cNvSpPr>
              <p:nvPr/>
            </p:nvSpPr>
            <p:spPr bwMode="auto">
              <a:xfrm>
                <a:off x="5958" y="1555"/>
                <a:ext cx="14" cy="20"/>
              </a:xfrm>
              <a:custGeom>
                <a:avLst/>
                <a:gdLst>
                  <a:gd name="T0" fmla="*/ 14 w 14"/>
                  <a:gd name="T1" fmla="*/ 0 h 20"/>
                  <a:gd name="T2" fmla="*/ 14 w 14"/>
                  <a:gd name="T3" fmla="*/ 0 h 20"/>
                  <a:gd name="T4" fmla="*/ 14 w 14"/>
                  <a:gd name="T5" fmla="*/ 10 h 20"/>
                  <a:gd name="T6" fmla="*/ 14 w 14"/>
                  <a:gd name="T7" fmla="*/ 10 h 20"/>
                  <a:gd name="T8" fmla="*/ 10 w 14"/>
                  <a:gd name="T9" fmla="*/ 16 h 20"/>
                  <a:gd name="T10" fmla="*/ 8 w 14"/>
                  <a:gd name="T11" fmla="*/ 20 h 20"/>
                  <a:gd name="T12" fmla="*/ 8 w 14"/>
                  <a:gd name="T13" fmla="*/ 20 h 20"/>
                  <a:gd name="T14" fmla="*/ 4 w 14"/>
                  <a:gd name="T15" fmla="*/ 16 h 20"/>
                  <a:gd name="T16" fmla="*/ 2 w 14"/>
                  <a:gd name="T17" fmla="*/ 12 h 20"/>
                  <a:gd name="T18" fmla="*/ 0 w 14"/>
                  <a:gd name="T19" fmla="*/ 6 h 20"/>
                  <a:gd name="T20" fmla="*/ 0 w 14"/>
                  <a:gd name="T21" fmla="*/ 6 h 20"/>
                  <a:gd name="T22" fmla="*/ 2 w 14"/>
                  <a:gd name="T23" fmla="*/ 6 h 20"/>
                  <a:gd name="T24" fmla="*/ 2 w 14"/>
                  <a:gd name="T25" fmla="*/ 6 h 20"/>
                  <a:gd name="T26" fmla="*/ 2 w 14"/>
                  <a:gd name="T27" fmla="*/ 6 h 20"/>
                  <a:gd name="T28" fmla="*/ 4 w 14"/>
                  <a:gd name="T29" fmla="*/ 4 h 20"/>
                  <a:gd name="T30" fmla="*/ 4 w 14"/>
                  <a:gd name="T31" fmla="*/ 4 h 20"/>
                  <a:gd name="T32" fmla="*/ 8 w 14"/>
                  <a:gd name="T33" fmla="*/ 0 h 20"/>
                  <a:gd name="T34" fmla="*/ 8 w 14"/>
                  <a:gd name="T35" fmla="*/ 0 h 20"/>
                  <a:gd name="T36" fmla="*/ 14 w 14"/>
                  <a:gd name="T37" fmla="*/ 0 h 20"/>
                  <a:gd name="T38" fmla="*/ 14 w 14"/>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0">
                    <a:moveTo>
                      <a:pt x="14" y="0"/>
                    </a:moveTo>
                    <a:lnTo>
                      <a:pt x="14" y="0"/>
                    </a:lnTo>
                    <a:lnTo>
                      <a:pt x="14" y="10"/>
                    </a:lnTo>
                    <a:lnTo>
                      <a:pt x="14" y="10"/>
                    </a:lnTo>
                    <a:lnTo>
                      <a:pt x="10" y="16"/>
                    </a:lnTo>
                    <a:lnTo>
                      <a:pt x="8" y="20"/>
                    </a:lnTo>
                    <a:lnTo>
                      <a:pt x="8" y="20"/>
                    </a:lnTo>
                    <a:lnTo>
                      <a:pt x="4" y="16"/>
                    </a:lnTo>
                    <a:lnTo>
                      <a:pt x="2" y="12"/>
                    </a:lnTo>
                    <a:lnTo>
                      <a:pt x="0" y="6"/>
                    </a:lnTo>
                    <a:lnTo>
                      <a:pt x="0" y="6"/>
                    </a:lnTo>
                    <a:lnTo>
                      <a:pt x="2" y="6"/>
                    </a:lnTo>
                    <a:lnTo>
                      <a:pt x="2" y="6"/>
                    </a:lnTo>
                    <a:lnTo>
                      <a:pt x="2" y="6"/>
                    </a:lnTo>
                    <a:lnTo>
                      <a:pt x="4" y="4"/>
                    </a:lnTo>
                    <a:lnTo>
                      <a:pt x="4" y="4"/>
                    </a:lnTo>
                    <a:lnTo>
                      <a:pt x="8" y="0"/>
                    </a:lnTo>
                    <a:lnTo>
                      <a:pt x="8"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0" name="Freeform 1467">
                <a:extLst>
                  <a:ext uri="{FF2B5EF4-FFF2-40B4-BE49-F238E27FC236}">
                    <a16:creationId xmlns:a16="http://schemas.microsoft.com/office/drawing/2014/main" id="{3418935B-D23B-5824-040D-AB0E09779E6F}"/>
                  </a:ext>
                </a:extLst>
              </p:cNvPr>
              <p:cNvSpPr>
                <a:spLocks/>
              </p:cNvSpPr>
              <p:nvPr/>
            </p:nvSpPr>
            <p:spPr bwMode="auto">
              <a:xfrm>
                <a:off x="1618" y="2749"/>
                <a:ext cx="14" cy="18"/>
              </a:xfrm>
              <a:custGeom>
                <a:avLst/>
                <a:gdLst>
                  <a:gd name="T0" fmla="*/ 0 w 14"/>
                  <a:gd name="T1" fmla="*/ 4 h 18"/>
                  <a:gd name="T2" fmla="*/ 0 w 14"/>
                  <a:gd name="T3" fmla="*/ 4 h 18"/>
                  <a:gd name="T4" fmla="*/ 8 w 14"/>
                  <a:gd name="T5" fmla="*/ 0 h 18"/>
                  <a:gd name="T6" fmla="*/ 10 w 14"/>
                  <a:gd name="T7" fmla="*/ 0 h 18"/>
                  <a:gd name="T8" fmla="*/ 14 w 14"/>
                  <a:gd name="T9" fmla="*/ 4 h 18"/>
                  <a:gd name="T10" fmla="*/ 14 w 14"/>
                  <a:gd name="T11" fmla="*/ 4 h 18"/>
                  <a:gd name="T12" fmla="*/ 14 w 14"/>
                  <a:gd name="T13" fmla="*/ 6 h 18"/>
                  <a:gd name="T14" fmla="*/ 14 w 14"/>
                  <a:gd name="T15" fmla="*/ 6 h 18"/>
                  <a:gd name="T16" fmla="*/ 12 w 14"/>
                  <a:gd name="T17" fmla="*/ 18 h 18"/>
                  <a:gd name="T18" fmla="*/ 12 w 14"/>
                  <a:gd name="T19" fmla="*/ 18 h 18"/>
                  <a:gd name="T20" fmla="*/ 12 w 14"/>
                  <a:gd name="T21" fmla="*/ 18 h 18"/>
                  <a:gd name="T22" fmla="*/ 12 w 14"/>
                  <a:gd name="T23" fmla="*/ 18 h 18"/>
                  <a:gd name="T24" fmla="*/ 8 w 14"/>
                  <a:gd name="T25" fmla="*/ 16 h 18"/>
                  <a:gd name="T26" fmla="*/ 6 w 14"/>
                  <a:gd name="T27" fmla="*/ 16 h 18"/>
                  <a:gd name="T28" fmla="*/ 2 w 14"/>
                  <a:gd name="T29" fmla="*/ 14 h 18"/>
                  <a:gd name="T30" fmla="*/ 0 w 14"/>
                  <a:gd name="T31" fmla="*/ 12 h 18"/>
                  <a:gd name="T32" fmla="*/ 0 w 14"/>
                  <a:gd name="T33" fmla="*/ 12 h 18"/>
                  <a:gd name="T34" fmla="*/ 0 w 14"/>
                  <a:gd name="T35" fmla="*/ 6 h 18"/>
                  <a:gd name="T36" fmla="*/ 0 w 14"/>
                  <a:gd name="T37" fmla="*/ 6 h 18"/>
                  <a:gd name="T38" fmla="*/ 0 w 14"/>
                  <a:gd name="T39" fmla="*/ 4 h 18"/>
                  <a:gd name="T40" fmla="*/ 0 w 14"/>
                  <a:gd name="T4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8">
                    <a:moveTo>
                      <a:pt x="0" y="4"/>
                    </a:moveTo>
                    <a:lnTo>
                      <a:pt x="0" y="4"/>
                    </a:lnTo>
                    <a:lnTo>
                      <a:pt x="8" y="0"/>
                    </a:lnTo>
                    <a:lnTo>
                      <a:pt x="10" y="0"/>
                    </a:lnTo>
                    <a:lnTo>
                      <a:pt x="14" y="4"/>
                    </a:lnTo>
                    <a:lnTo>
                      <a:pt x="14" y="4"/>
                    </a:lnTo>
                    <a:lnTo>
                      <a:pt x="14" y="6"/>
                    </a:lnTo>
                    <a:lnTo>
                      <a:pt x="14" y="6"/>
                    </a:lnTo>
                    <a:lnTo>
                      <a:pt x="12" y="18"/>
                    </a:lnTo>
                    <a:lnTo>
                      <a:pt x="12" y="18"/>
                    </a:lnTo>
                    <a:lnTo>
                      <a:pt x="12" y="18"/>
                    </a:lnTo>
                    <a:lnTo>
                      <a:pt x="12" y="18"/>
                    </a:lnTo>
                    <a:lnTo>
                      <a:pt x="8" y="16"/>
                    </a:lnTo>
                    <a:lnTo>
                      <a:pt x="6" y="16"/>
                    </a:lnTo>
                    <a:lnTo>
                      <a:pt x="2" y="14"/>
                    </a:lnTo>
                    <a:lnTo>
                      <a:pt x="0" y="12"/>
                    </a:lnTo>
                    <a:lnTo>
                      <a:pt x="0" y="12"/>
                    </a:lnTo>
                    <a:lnTo>
                      <a:pt x="0" y="6"/>
                    </a:lnTo>
                    <a:lnTo>
                      <a:pt x="0"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1" name="Freeform 1468">
                <a:extLst>
                  <a:ext uri="{FF2B5EF4-FFF2-40B4-BE49-F238E27FC236}">
                    <a16:creationId xmlns:a16="http://schemas.microsoft.com/office/drawing/2014/main" id="{890D17E7-DE4A-12C9-6F63-7D6D0E209EC5}"/>
                  </a:ext>
                </a:extLst>
              </p:cNvPr>
              <p:cNvSpPr>
                <a:spLocks/>
              </p:cNvSpPr>
              <p:nvPr/>
            </p:nvSpPr>
            <p:spPr bwMode="auto">
              <a:xfrm>
                <a:off x="1606" y="2745"/>
                <a:ext cx="12" cy="16"/>
              </a:xfrm>
              <a:custGeom>
                <a:avLst/>
                <a:gdLst>
                  <a:gd name="T0" fmla="*/ 2 w 12"/>
                  <a:gd name="T1" fmla="*/ 0 h 16"/>
                  <a:gd name="T2" fmla="*/ 2 w 12"/>
                  <a:gd name="T3" fmla="*/ 0 h 16"/>
                  <a:gd name="T4" fmla="*/ 6 w 12"/>
                  <a:gd name="T5" fmla="*/ 0 h 16"/>
                  <a:gd name="T6" fmla="*/ 6 w 12"/>
                  <a:gd name="T7" fmla="*/ 0 h 16"/>
                  <a:gd name="T8" fmla="*/ 8 w 12"/>
                  <a:gd name="T9" fmla="*/ 4 h 16"/>
                  <a:gd name="T10" fmla="*/ 8 w 12"/>
                  <a:gd name="T11" fmla="*/ 6 h 16"/>
                  <a:gd name="T12" fmla="*/ 10 w 12"/>
                  <a:gd name="T13" fmla="*/ 4 h 16"/>
                  <a:gd name="T14" fmla="*/ 12 w 12"/>
                  <a:gd name="T15" fmla="*/ 8 h 16"/>
                  <a:gd name="T16" fmla="*/ 12 w 12"/>
                  <a:gd name="T17" fmla="*/ 8 h 16"/>
                  <a:gd name="T18" fmla="*/ 12 w 12"/>
                  <a:gd name="T19" fmla="*/ 8 h 16"/>
                  <a:gd name="T20" fmla="*/ 10 w 12"/>
                  <a:gd name="T21" fmla="*/ 16 h 16"/>
                  <a:gd name="T22" fmla="*/ 10 w 12"/>
                  <a:gd name="T23" fmla="*/ 16 h 16"/>
                  <a:gd name="T24" fmla="*/ 8 w 12"/>
                  <a:gd name="T25" fmla="*/ 16 h 16"/>
                  <a:gd name="T26" fmla="*/ 6 w 12"/>
                  <a:gd name="T27" fmla="*/ 14 h 16"/>
                  <a:gd name="T28" fmla="*/ 4 w 12"/>
                  <a:gd name="T29" fmla="*/ 12 h 16"/>
                  <a:gd name="T30" fmla="*/ 4 w 12"/>
                  <a:gd name="T31" fmla="*/ 12 h 16"/>
                  <a:gd name="T32" fmla="*/ 4 w 12"/>
                  <a:gd name="T33" fmla="*/ 12 h 16"/>
                  <a:gd name="T34" fmla="*/ 0 w 12"/>
                  <a:gd name="T35" fmla="*/ 12 h 16"/>
                  <a:gd name="T36" fmla="*/ 0 w 12"/>
                  <a:gd name="T37" fmla="*/ 8 h 16"/>
                  <a:gd name="T38" fmla="*/ 2 w 12"/>
                  <a:gd name="T39" fmla="*/ 0 h 16"/>
                  <a:gd name="T40" fmla="*/ 2 w 1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6">
                    <a:moveTo>
                      <a:pt x="2" y="0"/>
                    </a:moveTo>
                    <a:lnTo>
                      <a:pt x="2" y="0"/>
                    </a:lnTo>
                    <a:lnTo>
                      <a:pt x="6" y="0"/>
                    </a:lnTo>
                    <a:lnTo>
                      <a:pt x="6" y="0"/>
                    </a:lnTo>
                    <a:lnTo>
                      <a:pt x="8" y="4"/>
                    </a:lnTo>
                    <a:lnTo>
                      <a:pt x="8" y="6"/>
                    </a:lnTo>
                    <a:lnTo>
                      <a:pt x="10" y="4"/>
                    </a:lnTo>
                    <a:lnTo>
                      <a:pt x="12" y="8"/>
                    </a:lnTo>
                    <a:lnTo>
                      <a:pt x="12" y="8"/>
                    </a:lnTo>
                    <a:lnTo>
                      <a:pt x="12" y="8"/>
                    </a:lnTo>
                    <a:lnTo>
                      <a:pt x="10" y="16"/>
                    </a:lnTo>
                    <a:lnTo>
                      <a:pt x="10" y="16"/>
                    </a:lnTo>
                    <a:lnTo>
                      <a:pt x="8" y="16"/>
                    </a:lnTo>
                    <a:lnTo>
                      <a:pt x="6" y="14"/>
                    </a:lnTo>
                    <a:lnTo>
                      <a:pt x="4" y="12"/>
                    </a:lnTo>
                    <a:lnTo>
                      <a:pt x="4" y="12"/>
                    </a:lnTo>
                    <a:lnTo>
                      <a:pt x="4" y="12"/>
                    </a:lnTo>
                    <a:lnTo>
                      <a:pt x="0" y="12"/>
                    </a:lnTo>
                    <a:lnTo>
                      <a:pt x="0"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2" name="Freeform 1469">
                <a:extLst>
                  <a:ext uri="{FF2B5EF4-FFF2-40B4-BE49-F238E27FC236}">
                    <a16:creationId xmlns:a16="http://schemas.microsoft.com/office/drawing/2014/main" id="{795FA7A1-95A8-090A-75CD-697213165193}"/>
                  </a:ext>
                </a:extLst>
              </p:cNvPr>
              <p:cNvSpPr>
                <a:spLocks/>
              </p:cNvSpPr>
              <p:nvPr/>
            </p:nvSpPr>
            <p:spPr bwMode="auto">
              <a:xfrm>
                <a:off x="1630" y="2763"/>
                <a:ext cx="10" cy="14"/>
              </a:xfrm>
              <a:custGeom>
                <a:avLst/>
                <a:gdLst>
                  <a:gd name="T0" fmla="*/ 8 w 10"/>
                  <a:gd name="T1" fmla="*/ 0 h 14"/>
                  <a:gd name="T2" fmla="*/ 8 w 10"/>
                  <a:gd name="T3" fmla="*/ 0 h 14"/>
                  <a:gd name="T4" fmla="*/ 10 w 10"/>
                  <a:gd name="T5" fmla="*/ 12 h 14"/>
                  <a:gd name="T6" fmla="*/ 10 w 10"/>
                  <a:gd name="T7" fmla="*/ 12 h 14"/>
                  <a:gd name="T8" fmla="*/ 6 w 10"/>
                  <a:gd name="T9" fmla="*/ 14 h 14"/>
                  <a:gd name="T10" fmla="*/ 4 w 10"/>
                  <a:gd name="T11" fmla="*/ 14 h 14"/>
                  <a:gd name="T12" fmla="*/ 0 w 10"/>
                  <a:gd name="T13" fmla="*/ 4 h 14"/>
                  <a:gd name="T14" fmla="*/ 0 w 10"/>
                  <a:gd name="T15" fmla="*/ 4 h 14"/>
                  <a:gd name="T16" fmla="*/ 0 w 10"/>
                  <a:gd name="T17" fmla="*/ 4 h 14"/>
                  <a:gd name="T18" fmla="*/ 0 w 10"/>
                  <a:gd name="T19" fmla="*/ 4 h 14"/>
                  <a:gd name="T20" fmla="*/ 2 w 10"/>
                  <a:gd name="T21" fmla="*/ 0 h 14"/>
                  <a:gd name="T22" fmla="*/ 6 w 10"/>
                  <a:gd name="T23" fmla="*/ 0 h 14"/>
                  <a:gd name="T24" fmla="*/ 6 w 10"/>
                  <a:gd name="T25" fmla="*/ 0 h 14"/>
                  <a:gd name="T26" fmla="*/ 8 w 10"/>
                  <a:gd name="T27" fmla="*/ 0 h 14"/>
                  <a:gd name="T28" fmla="*/ 8 w 10"/>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8" y="0"/>
                    </a:moveTo>
                    <a:lnTo>
                      <a:pt x="8" y="0"/>
                    </a:lnTo>
                    <a:lnTo>
                      <a:pt x="10" y="12"/>
                    </a:lnTo>
                    <a:lnTo>
                      <a:pt x="10" y="12"/>
                    </a:lnTo>
                    <a:lnTo>
                      <a:pt x="6" y="14"/>
                    </a:lnTo>
                    <a:lnTo>
                      <a:pt x="4" y="14"/>
                    </a:lnTo>
                    <a:lnTo>
                      <a:pt x="0" y="4"/>
                    </a:lnTo>
                    <a:lnTo>
                      <a:pt x="0" y="4"/>
                    </a:lnTo>
                    <a:lnTo>
                      <a:pt x="0" y="4"/>
                    </a:lnTo>
                    <a:lnTo>
                      <a:pt x="0" y="4"/>
                    </a:lnTo>
                    <a:lnTo>
                      <a:pt x="2" y="0"/>
                    </a:lnTo>
                    <a:lnTo>
                      <a:pt x="6"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3" name="Freeform 1470">
                <a:extLst>
                  <a:ext uri="{FF2B5EF4-FFF2-40B4-BE49-F238E27FC236}">
                    <a16:creationId xmlns:a16="http://schemas.microsoft.com/office/drawing/2014/main" id="{88704E29-BBDF-017F-FB2B-EEB1F20BE809}"/>
                  </a:ext>
                </a:extLst>
              </p:cNvPr>
              <p:cNvSpPr>
                <a:spLocks/>
              </p:cNvSpPr>
              <p:nvPr/>
            </p:nvSpPr>
            <p:spPr bwMode="auto">
              <a:xfrm>
                <a:off x="1616" y="2753"/>
                <a:ext cx="2" cy="8"/>
              </a:xfrm>
              <a:custGeom>
                <a:avLst/>
                <a:gdLst>
                  <a:gd name="T0" fmla="*/ 0 w 2"/>
                  <a:gd name="T1" fmla="*/ 8 h 8"/>
                  <a:gd name="T2" fmla="*/ 0 w 2"/>
                  <a:gd name="T3" fmla="*/ 8 h 8"/>
                  <a:gd name="T4" fmla="*/ 0 w 2"/>
                  <a:gd name="T5" fmla="*/ 2 h 8"/>
                  <a:gd name="T6" fmla="*/ 2 w 2"/>
                  <a:gd name="T7" fmla="*/ 0 h 8"/>
                  <a:gd name="T8" fmla="*/ 2 w 2"/>
                  <a:gd name="T9" fmla="*/ 0 h 8"/>
                  <a:gd name="T10" fmla="*/ 2 w 2"/>
                  <a:gd name="T11" fmla="*/ 4 h 8"/>
                  <a:gd name="T12" fmla="*/ 2 w 2"/>
                  <a:gd name="T13" fmla="*/ 8 h 8"/>
                  <a:gd name="T14" fmla="*/ 2 w 2"/>
                  <a:gd name="T15" fmla="*/ 8 h 8"/>
                  <a:gd name="T16" fmla="*/ 0 w 2"/>
                  <a:gd name="T17" fmla="*/ 8 h 8"/>
                  <a:gd name="T18" fmla="*/ 0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8"/>
                    </a:moveTo>
                    <a:lnTo>
                      <a:pt x="0" y="8"/>
                    </a:lnTo>
                    <a:lnTo>
                      <a:pt x="0" y="2"/>
                    </a:lnTo>
                    <a:lnTo>
                      <a:pt x="2" y="0"/>
                    </a:lnTo>
                    <a:lnTo>
                      <a:pt x="2" y="0"/>
                    </a:lnTo>
                    <a:lnTo>
                      <a:pt x="2" y="4"/>
                    </a:lnTo>
                    <a:lnTo>
                      <a:pt x="2" y="8"/>
                    </a:lnTo>
                    <a:lnTo>
                      <a:pt x="2"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4" name="Freeform 1471">
                <a:extLst>
                  <a:ext uri="{FF2B5EF4-FFF2-40B4-BE49-F238E27FC236}">
                    <a16:creationId xmlns:a16="http://schemas.microsoft.com/office/drawing/2014/main" id="{6D1F5407-8EC5-0C8B-3D8D-04CCB37CC38D}"/>
                  </a:ext>
                </a:extLst>
              </p:cNvPr>
              <p:cNvSpPr>
                <a:spLocks/>
              </p:cNvSpPr>
              <p:nvPr/>
            </p:nvSpPr>
            <p:spPr bwMode="auto">
              <a:xfrm>
                <a:off x="3228" y="2815"/>
                <a:ext cx="8" cy="14"/>
              </a:xfrm>
              <a:custGeom>
                <a:avLst/>
                <a:gdLst>
                  <a:gd name="T0" fmla="*/ 0 w 8"/>
                  <a:gd name="T1" fmla="*/ 0 h 14"/>
                  <a:gd name="T2" fmla="*/ 0 w 8"/>
                  <a:gd name="T3" fmla="*/ 0 h 14"/>
                  <a:gd name="T4" fmla="*/ 8 w 8"/>
                  <a:gd name="T5" fmla="*/ 0 h 14"/>
                  <a:gd name="T6" fmla="*/ 8 w 8"/>
                  <a:gd name="T7" fmla="*/ 0 h 14"/>
                  <a:gd name="T8" fmla="*/ 4 w 8"/>
                  <a:gd name="T9" fmla="*/ 12 h 14"/>
                  <a:gd name="T10" fmla="*/ 4 w 8"/>
                  <a:gd name="T11" fmla="*/ 12 h 14"/>
                  <a:gd name="T12" fmla="*/ 2 w 8"/>
                  <a:gd name="T13" fmla="*/ 14 h 14"/>
                  <a:gd name="T14" fmla="*/ 2 w 8"/>
                  <a:gd name="T15" fmla="*/ 14 h 14"/>
                  <a:gd name="T16" fmla="*/ 0 w 8"/>
                  <a:gd name="T17" fmla="*/ 14 h 14"/>
                  <a:gd name="T18" fmla="*/ 0 w 8"/>
                  <a:gd name="T19" fmla="*/ 14 h 14"/>
                  <a:gd name="T20" fmla="*/ 0 w 8"/>
                  <a:gd name="T21" fmla="*/ 10 h 14"/>
                  <a:gd name="T22" fmla="*/ 0 w 8"/>
                  <a:gd name="T23" fmla="*/ 8 h 14"/>
                  <a:gd name="T24" fmla="*/ 0 w 8"/>
                  <a:gd name="T25" fmla="*/ 0 h 14"/>
                  <a:gd name="T26" fmla="*/ 0 w 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0" y="0"/>
                    </a:moveTo>
                    <a:lnTo>
                      <a:pt x="0" y="0"/>
                    </a:lnTo>
                    <a:lnTo>
                      <a:pt x="8" y="0"/>
                    </a:lnTo>
                    <a:lnTo>
                      <a:pt x="8" y="0"/>
                    </a:lnTo>
                    <a:lnTo>
                      <a:pt x="4" y="12"/>
                    </a:lnTo>
                    <a:lnTo>
                      <a:pt x="4" y="12"/>
                    </a:lnTo>
                    <a:lnTo>
                      <a:pt x="2" y="14"/>
                    </a:lnTo>
                    <a:lnTo>
                      <a:pt x="2" y="14"/>
                    </a:lnTo>
                    <a:lnTo>
                      <a:pt x="0" y="14"/>
                    </a:lnTo>
                    <a:lnTo>
                      <a:pt x="0" y="14"/>
                    </a:lnTo>
                    <a:lnTo>
                      <a:pt x="0"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5" name="Freeform 1472">
                <a:extLst>
                  <a:ext uri="{FF2B5EF4-FFF2-40B4-BE49-F238E27FC236}">
                    <a16:creationId xmlns:a16="http://schemas.microsoft.com/office/drawing/2014/main" id="{5F313558-2866-9631-1234-55CBF2BC2EC8}"/>
                  </a:ext>
                </a:extLst>
              </p:cNvPr>
              <p:cNvSpPr>
                <a:spLocks/>
              </p:cNvSpPr>
              <p:nvPr/>
            </p:nvSpPr>
            <p:spPr bwMode="auto">
              <a:xfrm>
                <a:off x="1824" y="2807"/>
                <a:ext cx="6" cy="14"/>
              </a:xfrm>
              <a:custGeom>
                <a:avLst/>
                <a:gdLst>
                  <a:gd name="T0" fmla="*/ 2 w 6"/>
                  <a:gd name="T1" fmla="*/ 0 h 14"/>
                  <a:gd name="T2" fmla="*/ 2 w 6"/>
                  <a:gd name="T3" fmla="*/ 0 h 14"/>
                  <a:gd name="T4" fmla="*/ 4 w 6"/>
                  <a:gd name="T5" fmla="*/ 4 h 14"/>
                  <a:gd name="T6" fmla="*/ 6 w 6"/>
                  <a:gd name="T7" fmla="*/ 4 h 14"/>
                  <a:gd name="T8" fmla="*/ 6 w 6"/>
                  <a:gd name="T9" fmla="*/ 4 h 14"/>
                  <a:gd name="T10" fmla="*/ 6 w 6"/>
                  <a:gd name="T11" fmla="*/ 12 h 14"/>
                  <a:gd name="T12" fmla="*/ 4 w 6"/>
                  <a:gd name="T13" fmla="*/ 14 h 14"/>
                  <a:gd name="T14" fmla="*/ 2 w 6"/>
                  <a:gd name="T15" fmla="*/ 14 h 14"/>
                  <a:gd name="T16" fmla="*/ 2 w 6"/>
                  <a:gd name="T17" fmla="*/ 14 h 14"/>
                  <a:gd name="T18" fmla="*/ 0 w 6"/>
                  <a:gd name="T19" fmla="*/ 10 h 14"/>
                  <a:gd name="T20" fmla="*/ 2 w 6"/>
                  <a:gd name="T21" fmla="*/ 0 h 14"/>
                  <a:gd name="T22" fmla="*/ 2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2" y="0"/>
                    </a:moveTo>
                    <a:lnTo>
                      <a:pt x="2" y="0"/>
                    </a:lnTo>
                    <a:lnTo>
                      <a:pt x="4" y="4"/>
                    </a:lnTo>
                    <a:lnTo>
                      <a:pt x="6" y="4"/>
                    </a:lnTo>
                    <a:lnTo>
                      <a:pt x="6" y="4"/>
                    </a:lnTo>
                    <a:lnTo>
                      <a:pt x="6" y="12"/>
                    </a:lnTo>
                    <a:lnTo>
                      <a:pt x="4" y="14"/>
                    </a:lnTo>
                    <a:lnTo>
                      <a:pt x="2" y="14"/>
                    </a:lnTo>
                    <a:lnTo>
                      <a:pt x="2" y="14"/>
                    </a:lnTo>
                    <a:lnTo>
                      <a:pt x="0" y="1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6" name="Freeform 1473">
                <a:extLst>
                  <a:ext uri="{FF2B5EF4-FFF2-40B4-BE49-F238E27FC236}">
                    <a16:creationId xmlns:a16="http://schemas.microsoft.com/office/drawing/2014/main" id="{31B1ABDF-7993-3D3F-2562-F797E342832E}"/>
                  </a:ext>
                </a:extLst>
              </p:cNvPr>
              <p:cNvSpPr>
                <a:spLocks/>
              </p:cNvSpPr>
              <p:nvPr/>
            </p:nvSpPr>
            <p:spPr bwMode="auto">
              <a:xfrm>
                <a:off x="1832" y="2771"/>
                <a:ext cx="6" cy="12"/>
              </a:xfrm>
              <a:custGeom>
                <a:avLst/>
                <a:gdLst>
                  <a:gd name="T0" fmla="*/ 0 w 6"/>
                  <a:gd name="T1" fmla="*/ 12 h 12"/>
                  <a:gd name="T2" fmla="*/ 0 w 6"/>
                  <a:gd name="T3" fmla="*/ 12 h 12"/>
                  <a:gd name="T4" fmla="*/ 2 w 6"/>
                  <a:gd name="T5" fmla="*/ 6 h 12"/>
                  <a:gd name="T6" fmla="*/ 2 w 6"/>
                  <a:gd name="T7" fmla="*/ 6 h 12"/>
                  <a:gd name="T8" fmla="*/ 4 w 6"/>
                  <a:gd name="T9" fmla="*/ 2 h 12"/>
                  <a:gd name="T10" fmla="*/ 4 w 6"/>
                  <a:gd name="T11" fmla="*/ 0 h 12"/>
                  <a:gd name="T12" fmla="*/ 6 w 6"/>
                  <a:gd name="T13" fmla="*/ 2 h 12"/>
                  <a:gd name="T14" fmla="*/ 6 w 6"/>
                  <a:gd name="T15" fmla="*/ 2 h 12"/>
                  <a:gd name="T16" fmla="*/ 6 w 6"/>
                  <a:gd name="T17" fmla="*/ 6 h 12"/>
                  <a:gd name="T18" fmla="*/ 4 w 6"/>
                  <a:gd name="T19" fmla="*/ 8 h 12"/>
                  <a:gd name="T20" fmla="*/ 4 w 6"/>
                  <a:gd name="T21" fmla="*/ 8 h 12"/>
                  <a:gd name="T22" fmla="*/ 2 w 6"/>
                  <a:gd name="T23" fmla="*/ 12 h 12"/>
                  <a:gd name="T24" fmla="*/ 2 w 6"/>
                  <a:gd name="T25" fmla="*/ 12 h 12"/>
                  <a:gd name="T26" fmla="*/ 0 w 6"/>
                  <a:gd name="T27" fmla="*/ 12 h 12"/>
                  <a:gd name="T28" fmla="*/ 0 w 6"/>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0" y="12"/>
                    </a:moveTo>
                    <a:lnTo>
                      <a:pt x="0" y="12"/>
                    </a:lnTo>
                    <a:lnTo>
                      <a:pt x="2" y="6"/>
                    </a:lnTo>
                    <a:lnTo>
                      <a:pt x="2" y="6"/>
                    </a:lnTo>
                    <a:lnTo>
                      <a:pt x="4" y="2"/>
                    </a:lnTo>
                    <a:lnTo>
                      <a:pt x="4" y="0"/>
                    </a:lnTo>
                    <a:lnTo>
                      <a:pt x="6" y="2"/>
                    </a:lnTo>
                    <a:lnTo>
                      <a:pt x="6" y="2"/>
                    </a:lnTo>
                    <a:lnTo>
                      <a:pt x="6" y="6"/>
                    </a:lnTo>
                    <a:lnTo>
                      <a:pt x="4" y="8"/>
                    </a:lnTo>
                    <a:lnTo>
                      <a:pt x="4" y="8"/>
                    </a:lnTo>
                    <a:lnTo>
                      <a:pt x="2" y="12"/>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7" name="Freeform 1474">
                <a:extLst>
                  <a:ext uri="{FF2B5EF4-FFF2-40B4-BE49-F238E27FC236}">
                    <a16:creationId xmlns:a16="http://schemas.microsoft.com/office/drawing/2014/main" id="{A6810701-F179-28BB-133E-1A702B85308A}"/>
                  </a:ext>
                </a:extLst>
              </p:cNvPr>
              <p:cNvSpPr>
                <a:spLocks/>
              </p:cNvSpPr>
              <p:nvPr/>
            </p:nvSpPr>
            <p:spPr bwMode="auto">
              <a:xfrm>
                <a:off x="1850" y="2767"/>
                <a:ext cx="48" cy="50"/>
              </a:xfrm>
              <a:custGeom>
                <a:avLst/>
                <a:gdLst>
                  <a:gd name="T0" fmla="*/ 0 w 48"/>
                  <a:gd name="T1" fmla="*/ 22 h 50"/>
                  <a:gd name="T2" fmla="*/ 0 w 48"/>
                  <a:gd name="T3" fmla="*/ 22 h 50"/>
                  <a:gd name="T4" fmla="*/ 2 w 48"/>
                  <a:gd name="T5" fmla="*/ 22 h 50"/>
                  <a:gd name="T6" fmla="*/ 2 w 48"/>
                  <a:gd name="T7" fmla="*/ 20 h 50"/>
                  <a:gd name="T8" fmla="*/ 4 w 48"/>
                  <a:gd name="T9" fmla="*/ 14 h 50"/>
                  <a:gd name="T10" fmla="*/ 4 w 48"/>
                  <a:gd name="T11" fmla="*/ 14 h 50"/>
                  <a:gd name="T12" fmla="*/ 6 w 48"/>
                  <a:gd name="T13" fmla="*/ 4 h 50"/>
                  <a:gd name="T14" fmla="*/ 8 w 48"/>
                  <a:gd name="T15" fmla="*/ 0 h 50"/>
                  <a:gd name="T16" fmla="*/ 12 w 48"/>
                  <a:gd name="T17" fmla="*/ 0 h 50"/>
                  <a:gd name="T18" fmla="*/ 12 w 48"/>
                  <a:gd name="T19" fmla="*/ 0 h 50"/>
                  <a:gd name="T20" fmla="*/ 16 w 48"/>
                  <a:gd name="T21" fmla="*/ 6 h 50"/>
                  <a:gd name="T22" fmla="*/ 20 w 48"/>
                  <a:gd name="T23" fmla="*/ 16 h 50"/>
                  <a:gd name="T24" fmla="*/ 20 w 48"/>
                  <a:gd name="T25" fmla="*/ 16 h 50"/>
                  <a:gd name="T26" fmla="*/ 20 w 48"/>
                  <a:gd name="T27" fmla="*/ 24 h 50"/>
                  <a:gd name="T28" fmla="*/ 22 w 48"/>
                  <a:gd name="T29" fmla="*/ 26 h 50"/>
                  <a:gd name="T30" fmla="*/ 22 w 48"/>
                  <a:gd name="T31" fmla="*/ 26 h 50"/>
                  <a:gd name="T32" fmla="*/ 22 w 48"/>
                  <a:gd name="T33" fmla="*/ 26 h 50"/>
                  <a:gd name="T34" fmla="*/ 24 w 48"/>
                  <a:gd name="T35" fmla="*/ 26 h 50"/>
                  <a:gd name="T36" fmla="*/ 24 w 48"/>
                  <a:gd name="T37" fmla="*/ 24 h 50"/>
                  <a:gd name="T38" fmla="*/ 26 w 48"/>
                  <a:gd name="T39" fmla="*/ 18 h 50"/>
                  <a:gd name="T40" fmla="*/ 26 w 48"/>
                  <a:gd name="T41" fmla="*/ 18 h 50"/>
                  <a:gd name="T42" fmla="*/ 28 w 48"/>
                  <a:gd name="T43" fmla="*/ 12 h 50"/>
                  <a:gd name="T44" fmla="*/ 30 w 48"/>
                  <a:gd name="T45" fmla="*/ 12 h 50"/>
                  <a:gd name="T46" fmla="*/ 30 w 48"/>
                  <a:gd name="T47" fmla="*/ 12 h 50"/>
                  <a:gd name="T48" fmla="*/ 40 w 48"/>
                  <a:gd name="T49" fmla="*/ 18 h 50"/>
                  <a:gd name="T50" fmla="*/ 44 w 48"/>
                  <a:gd name="T51" fmla="*/ 24 h 50"/>
                  <a:gd name="T52" fmla="*/ 46 w 48"/>
                  <a:gd name="T53" fmla="*/ 34 h 50"/>
                  <a:gd name="T54" fmla="*/ 46 w 48"/>
                  <a:gd name="T55" fmla="*/ 34 h 50"/>
                  <a:gd name="T56" fmla="*/ 48 w 48"/>
                  <a:gd name="T57" fmla="*/ 40 h 50"/>
                  <a:gd name="T58" fmla="*/ 48 w 48"/>
                  <a:gd name="T59" fmla="*/ 40 h 50"/>
                  <a:gd name="T60" fmla="*/ 44 w 48"/>
                  <a:gd name="T61" fmla="*/ 42 h 50"/>
                  <a:gd name="T62" fmla="*/ 40 w 48"/>
                  <a:gd name="T63" fmla="*/ 42 h 50"/>
                  <a:gd name="T64" fmla="*/ 36 w 48"/>
                  <a:gd name="T65" fmla="*/ 40 h 50"/>
                  <a:gd name="T66" fmla="*/ 32 w 48"/>
                  <a:gd name="T67" fmla="*/ 36 h 50"/>
                  <a:gd name="T68" fmla="*/ 32 w 48"/>
                  <a:gd name="T69" fmla="*/ 36 h 50"/>
                  <a:gd name="T70" fmla="*/ 30 w 48"/>
                  <a:gd name="T71" fmla="*/ 34 h 50"/>
                  <a:gd name="T72" fmla="*/ 28 w 48"/>
                  <a:gd name="T73" fmla="*/ 34 h 50"/>
                  <a:gd name="T74" fmla="*/ 24 w 48"/>
                  <a:gd name="T75" fmla="*/ 40 h 50"/>
                  <a:gd name="T76" fmla="*/ 24 w 48"/>
                  <a:gd name="T77" fmla="*/ 40 h 50"/>
                  <a:gd name="T78" fmla="*/ 20 w 48"/>
                  <a:gd name="T79" fmla="*/ 50 h 50"/>
                  <a:gd name="T80" fmla="*/ 20 w 48"/>
                  <a:gd name="T81" fmla="*/ 50 h 50"/>
                  <a:gd name="T82" fmla="*/ 18 w 48"/>
                  <a:gd name="T83" fmla="*/ 50 h 50"/>
                  <a:gd name="T84" fmla="*/ 16 w 48"/>
                  <a:gd name="T85" fmla="*/ 44 h 50"/>
                  <a:gd name="T86" fmla="*/ 16 w 48"/>
                  <a:gd name="T87" fmla="*/ 44 h 50"/>
                  <a:gd name="T88" fmla="*/ 14 w 48"/>
                  <a:gd name="T89" fmla="*/ 42 h 50"/>
                  <a:gd name="T90" fmla="*/ 12 w 48"/>
                  <a:gd name="T91" fmla="*/ 40 h 50"/>
                  <a:gd name="T92" fmla="*/ 10 w 48"/>
                  <a:gd name="T93" fmla="*/ 40 h 50"/>
                  <a:gd name="T94" fmla="*/ 8 w 48"/>
                  <a:gd name="T95" fmla="*/ 40 h 50"/>
                  <a:gd name="T96" fmla="*/ 8 w 48"/>
                  <a:gd name="T97" fmla="*/ 40 h 50"/>
                  <a:gd name="T98" fmla="*/ 4 w 48"/>
                  <a:gd name="T99" fmla="*/ 34 h 50"/>
                  <a:gd name="T100" fmla="*/ 0 w 48"/>
                  <a:gd name="T101" fmla="*/ 22 h 50"/>
                  <a:gd name="T102" fmla="*/ 0 w 48"/>
                  <a:gd name="T103"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50">
                    <a:moveTo>
                      <a:pt x="0" y="22"/>
                    </a:moveTo>
                    <a:lnTo>
                      <a:pt x="0" y="22"/>
                    </a:lnTo>
                    <a:lnTo>
                      <a:pt x="2" y="22"/>
                    </a:lnTo>
                    <a:lnTo>
                      <a:pt x="2" y="20"/>
                    </a:lnTo>
                    <a:lnTo>
                      <a:pt x="4" y="14"/>
                    </a:lnTo>
                    <a:lnTo>
                      <a:pt x="4" y="14"/>
                    </a:lnTo>
                    <a:lnTo>
                      <a:pt x="6" y="4"/>
                    </a:lnTo>
                    <a:lnTo>
                      <a:pt x="8" y="0"/>
                    </a:lnTo>
                    <a:lnTo>
                      <a:pt x="12" y="0"/>
                    </a:lnTo>
                    <a:lnTo>
                      <a:pt x="12" y="0"/>
                    </a:lnTo>
                    <a:lnTo>
                      <a:pt x="16" y="6"/>
                    </a:lnTo>
                    <a:lnTo>
                      <a:pt x="20" y="16"/>
                    </a:lnTo>
                    <a:lnTo>
                      <a:pt x="20" y="16"/>
                    </a:lnTo>
                    <a:lnTo>
                      <a:pt x="20" y="24"/>
                    </a:lnTo>
                    <a:lnTo>
                      <a:pt x="22" y="26"/>
                    </a:lnTo>
                    <a:lnTo>
                      <a:pt x="22" y="26"/>
                    </a:lnTo>
                    <a:lnTo>
                      <a:pt x="22" y="26"/>
                    </a:lnTo>
                    <a:lnTo>
                      <a:pt x="24" y="26"/>
                    </a:lnTo>
                    <a:lnTo>
                      <a:pt x="24" y="24"/>
                    </a:lnTo>
                    <a:lnTo>
                      <a:pt x="26" y="18"/>
                    </a:lnTo>
                    <a:lnTo>
                      <a:pt x="26" y="18"/>
                    </a:lnTo>
                    <a:lnTo>
                      <a:pt x="28" y="12"/>
                    </a:lnTo>
                    <a:lnTo>
                      <a:pt x="30" y="12"/>
                    </a:lnTo>
                    <a:lnTo>
                      <a:pt x="30" y="12"/>
                    </a:lnTo>
                    <a:lnTo>
                      <a:pt x="40" y="18"/>
                    </a:lnTo>
                    <a:lnTo>
                      <a:pt x="44" y="24"/>
                    </a:lnTo>
                    <a:lnTo>
                      <a:pt x="46" y="34"/>
                    </a:lnTo>
                    <a:lnTo>
                      <a:pt x="46" y="34"/>
                    </a:lnTo>
                    <a:lnTo>
                      <a:pt x="48" y="40"/>
                    </a:lnTo>
                    <a:lnTo>
                      <a:pt x="48" y="40"/>
                    </a:lnTo>
                    <a:lnTo>
                      <a:pt x="44" y="42"/>
                    </a:lnTo>
                    <a:lnTo>
                      <a:pt x="40" y="42"/>
                    </a:lnTo>
                    <a:lnTo>
                      <a:pt x="36" y="40"/>
                    </a:lnTo>
                    <a:lnTo>
                      <a:pt x="32" y="36"/>
                    </a:lnTo>
                    <a:lnTo>
                      <a:pt x="32" y="36"/>
                    </a:lnTo>
                    <a:lnTo>
                      <a:pt x="30" y="34"/>
                    </a:lnTo>
                    <a:lnTo>
                      <a:pt x="28" y="34"/>
                    </a:lnTo>
                    <a:lnTo>
                      <a:pt x="24" y="40"/>
                    </a:lnTo>
                    <a:lnTo>
                      <a:pt x="24" y="40"/>
                    </a:lnTo>
                    <a:lnTo>
                      <a:pt x="20" y="50"/>
                    </a:lnTo>
                    <a:lnTo>
                      <a:pt x="20" y="50"/>
                    </a:lnTo>
                    <a:lnTo>
                      <a:pt x="18" y="50"/>
                    </a:lnTo>
                    <a:lnTo>
                      <a:pt x="16" y="44"/>
                    </a:lnTo>
                    <a:lnTo>
                      <a:pt x="16" y="44"/>
                    </a:lnTo>
                    <a:lnTo>
                      <a:pt x="14" y="42"/>
                    </a:lnTo>
                    <a:lnTo>
                      <a:pt x="12" y="40"/>
                    </a:lnTo>
                    <a:lnTo>
                      <a:pt x="10" y="40"/>
                    </a:lnTo>
                    <a:lnTo>
                      <a:pt x="8" y="40"/>
                    </a:lnTo>
                    <a:lnTo>
                      <a:pt x="8" y="40"/>
                    </a:lnTo>
                    <a:lnTo>
                      <a:pt x="4" y="3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8" name="Freeform 1475">
                <a:extLst>
                  <a:ext uri="{FF2B5EF4-FFF2-40B4-BE49-F238E27FC236}">
                    <a16:creationId xmlns:a16="http://schemas.microsoft.com/office/drawing/2014/main" id="{B0FD5DE9-33EF-D37D-15F3-290F4318BD04}"/>
                  </a:ext>
                </a:extLst>
              </p:cNvPr>
              <p:cNvSpPr>
                <a:spLocks/>
              </p:cNvSpPr>
              <p:nvPr/>
            </p:nvSpPr>
            <p:spPr bwMode="auto">
              <a:xfrm>
                <a:off x="5942" y="1551"/>
                <a:ext cx="18" cy="14"/>
              </a:xfrm>
              <a:custGeom>
                <a:avLst/>
                <a:gdLst>
                  <a:gd name="T0" fmla="*/ 0 w 18"/>
                  <a:gd name="T1" fmla="*/ 8 h 14"/>
                  <a:gd name="T2" fmla="*/ 0 w 18"/>
                  <a:gd name="T3" fmla="*/ 8 h 14"/>
                  <a:gd name="T4" fmla="*/ 4 w 18"/>
                  <a:gd name="T5" fmla="*/ 0 h 14"/>
                  <a:gd name="T6" fmla="*/ 4 w 18"/>
                  <a:gd name="T7" fmla="*/ 0 h 14"/>
                  <a:gd name="T8" fmla="*/ 10 w 18"/>
                  <a:gd name="T9" fmla="*/ 4 h 14"/>
                  <a:gd name="T10" fmla="*/ 14 w 18"/>
                  <a:gd name="T11" fmla="*/ 6 h 14"/>
                  <a:gd name="T12" fmla="*/ 18 w 18"/>
                  <a:gd name="T13" fmla="*/ 10 h 14"/>
                  <a:gd name="T14" fmla="*/ 18 w 18"/>
                  <a:gd name="T15" fmla="*/ 10 h 14"/>
                  <a:gd name="T16" fmla="*/ 16 w 18"/>
                  <a:gd name="T17" fmla="*/ 10 h 14"/>
                  <a:gd name="T18" fmla="*/ 16 w 18"/>
                  <a:gd name="T19" fmla="*/ 10 h 14"/>
                  <a:gd name="T20" fmla="*/ 12 w 18"/>
                  <a:gd name="T21" fmla="*/ 14 h 14"/>
                  <a:gd name="T22" fmla="*/ 8 w 18"/>
                  <a:gd name="T23" fmla="*/ 14 h 14"/>
                  <a:gd name="T24" fmla="*/ 4 w 18"/>
                  <a:gd name="T25" fmla="*/ 12 h 14"/>
                  <a:gd name="T26" fmla="*/ 0 w 18"/>
                  <a:gd name="T27" fmla="*/ 8 h 14"/>
                  <a:gd name="T28" fmla="*/ 0 w 18"/>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4">
                    <a:moveTo>
                      <a:pt x="0" y="8"/>
                    </a:moveTo>
                    <a:lnTo>
                      <a:pt x="0" y="8"/>
                    </a:lnTo>
                    <a:lnTo>
                      <a:pt x="4" y="0"/>
                    </a:lnTo>
                    <a:lnTo>
                      <a:pt x="4" y="0"/>
                    </a:lnTo>
                    <a:lnTo>
                      <a:pt x="10" y="4"/>
                    </a:lnTo>
                    <a:lnTo>
                      <a:pt x="14" y="6"/>
                    </a:lnTo>
                    <a:lnTo>
                      <a:pt x="18" y="10"/>
                    </a:lnTo>
                    <a:lnTo>
                      <a:pt x="18" y="10"/>
                    </a:lnTo>
                    <a:lnTo>
                      <a:pt x="16" y="10"/>
                    </a:lnTo>
                    <a:lnTo>
                      <a:pt x="16" y="10"/>
                    </a:lnTo>
                    <a:lnTo>
                      <a:pt x="12" y="14"/>
                    </a:lnTo>
                    <a:lnTo>
                      <a:pt x="8" y="14"/>
                    </a:lnTo>
                    <a:lnTo>
                      <a:pt x="4"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9" name="Freeform 1476">
                <a:extLst>
                  <a:ext uri="{FF2B5EF4-FFF2-40B4-BE49-F238E27FC236}">
                    <a16:creationId xmlns:a16="http://schemas.microsoft.com/office/drawing/2014/main" id="{CC0C15CF-7AA0-37B6-A018-417EBACFA121}"/>
                  </a:ext>
                </a:extLst>
              </p:cNvPr>
              <p:cNvSpPr>
                <a:spLocks/>
              </p:cNvSpPr>
              <p:nvPr/>
            </p:nvSpPr>
            <p:spPr bwMode="auto">
              <a:xfrm>
                <a:off x="5776" y="1541"/>
                <a:ext cx="50" cy="64"/>
              </a:xfrm>
              <a:custGeom>
                <a:avLst/>
                <a:gdLst>
                  <a:gd name="T0" fmla="*/ 22 w 50"/>
                  <a:gd name="T1" fmla="*/ 2 h 64"/>
                  <a:gd name="T2" fmla="*/ 28 w 50"/>
                  <a:gd name="T3" fmla="*/ 6 h 64"/>
                  <a:gd name="T4" fmla="*/ 32 w 50"/>
                  <a:gd name="T5" fmla="*/ 10 h 64"/>
                  <a:gd name="T6" fmla="*/ 38 w 50"/>
                  <a:gd name="T7" fmla="*/ 2 h 64"/>
                  <a:gd name="T8" fmla="*/ 38 w 50"/>
                  <a:gd name="T9" fmla="*/ 0 h 64"/>
                  <a:gd name="T10" fmla="*/ 42 w 50"/>
                  <a:gd name="T11" fmla="*/ 4 h 64"/>
                  <a:gd name="T12" fmla="*/ 50 w 50"/>
                  <a:gd name="T13" fmla="*/ 20 h 64"/>
                  <a:gd name="T14" fmla="*/ 50 w 50"/>
                  <a:gd name="T15" fmla="*/ 32 h 64"/>
                  <a:gd name="T16" fmla="*/ 48 w 50"/>
                  <a:gd name="T17" fmla="*/ 32 h 64"/>
                  <a:gd name="T18" fmla="*/ 38 w 50"/>
                  <a:gd name="T19" fmla="*/ 26 h 64"/>
                  <a:gd name="T20" fmla="*/ 36 w 50"/>
                  <a:gd name="T21" fmla="*/ 26 h 64"/>
                  <a:gd name="T22" fmla="*/ 34 w 50"/>
                  <a:gd name="T23" fmla="*/ 36 h 64"/>
                  <a:gd name="T24" fmla="*/ 36 w 50"/>
                  <a:gd name="T25" fmla="*/ 36 h 64"/>
                  <a:gd name="T26" fmla="*/ 42 w 50"/>
                  <a:gd name="T27" fmla="*/ 38 h 64"/>
                  <a:gd name="T28" fmla="*/ 44 w 50"/>
                  <a:gd name="T29" fmla="*/ 54 h 64"/>
                  <a:gd name="T30" fmla="*/ 42 w 50"/>
                  <a:gd name="T31" fmla="*/ 58 h 64"/>
                  <a:gd name="T32" fmla="*/ 38 w 50"/>
                  <a:gd name="T33" fmla="*/ 60 h 64"/>
                  <a:gd name="T34" fmla="*/ 38 w 50"/>
                  <a:gd name="T35" fmla="*/ 58 h 64"/>
                  <a:gd name="T36" fmla="*/ 38 w 50"/>
                  <a:gd name="T37" fmla="*/ 62 h 64"/>
                  <a:gd name="T38" fmla="*/ 32 w 50"/>
                  <a:gd name="T39" fmla="*/ 64 h 64"/>
                  <a:gd name="T40" fmla="*/ 30 w 50"/>
                  <a:gd name="T41" fmla="*/ 62 h 64"/>
                  <a:gd name="T42" fmla="*/ 26 w 50"/>
                  <a:gd name="T43" fmla="*/ 56 h 64"/>
                  <a:gd name="T44" fmla="*/ 24 w 50"/>
                  <a:gd name="T45" fmla="*/ 60 h 64"/>
                  <a:gd name="T46" fmla="*/ 22 w 50"/>
                  <a:gd name="T47" fmla="*/ 60 h 64"/>
                  <a:gd name="T48" fmla="*/ 20 w 50"/>
                  <a:gd name="T49" fmla="*/ 60 h 64"/>
                  <a:gd name="T50" fmla="*/ 12 w 50"/>
                  <a:gd name="T51" fmla="*/ 54 h 64"/>
                  <a:gd name="T52" fmla="*/ 10 w 50"/>
                  <a:gd name="T53" fmla="*/ 50 h 64"/>
                  <a:gd name="T54" fmla="*/ 6 w 50"/>
                  <a:gd name="T55" fmla="*/ 46 h 64"/>
                  <a:gd name="T56" fmla="*/ 0 w 50"/>
                  <a:gd name="T57" fmla="*/ 46 h 64"/>
                  <a:gd name="T58" fmla="*/ 0 w 50"/>
                  <a:gd name="T59" fmla="*/ 40 h 64"/>
                  <a:gd name="T60" fmla="*/ 0 w 50"/>
                  <a:gd name="T61" fmla="*/ 36 h 64"/>
                  <a:gd name="T62" fmla="*/ 8 w 50"/>
                  <a:gd name="T63" fmla="*/ 26 h 64"/>
                  <a:gd name="T64" fmla="*/ 14 w 50"/>
                  <a:gd name="T65" fmla="*/ 26 h 64"/>
                  <a:gd name="T66" fmla="*/ 14 w 50"/>
                  <a:gd name="T67" fmla="*/ 20 h 64"/>
                  <a:gd name="T68" fmla="*/ 10 w 50"/>
                  <a:gd name="T69" fmla="*/ 16 h 64"/>
                  <a:gd name="T70" fmla="*/ 8 w 50"/>
                  <a:gd name="T71" fmla="*/ 10 h 64"/>
                  <a:gd name="T72" fmla="*/ 12 w 50"/>
                  <a:gd name="T73" fmla="*/ 10 h 64"/>
                  <a:gd name="T74" fmla="*/ 14 w 50"/>
                  <a:gd name="T75" fmla="*/ 12 h 64"/>
                  <a:gd name="T76" fmla="*/ 16 w 50"/>
                  <a:gd name="T77" fmla="*/ 8 h 64"/>
                  <a:gd name="T78" fmla="*/ 18 w 50"/>
                  <a:gd name="T79" fmla="*/ 4 h 64"/>
                  <a:gd name="T80" fmla="*/ 20 w 50"/>
                  <a:gd name="T81" fmla="*/ 6 h 64"/>
                  <a:gd name="T82" fmla="*/ 22 w 50"/>
                  <a:gd name="T83" fmla="*/ 6 h 64"/>
                  <a:gd name="T84" fmla="*/ 22 w 50"/>
                  <a:gd name="T8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 h="64">
                    <a:moveTo>
                      <a:pt x="22" y="2"/>
                    </a:moveTo>
                    <a:lnTo>
                      <a:pt x="22" y="2"/>
                    </a:lnTo>
                    <a:lnTo>
                      <a:pt x="28" y="6"/>
                    </a:lnTo>
                    <a:lnTo>
                      <a:pt x="28" y="6"/>
                    </a:lnTo>
                    <a:lnTo>
                      <a:pt x="30" y="8"/>
                    </a:lnTo>
                    <a:lnTo>
                      <a:pt x="32" y="10"/>
                    </a:lnTo>
                    <a:lnTo>
                      <a:pt x="36" y="8"/>
                    </a:lnTo>
                    <a:lnTo>
                      <a:pt x="38" y="2"/>
                    </a:lnTo>
                    <a:lnTo>
                      <a:pt x="38" y="2"/>
                    </a:lnTo>
                    <a:lnTo>
                      <a:pt x="38" y="0"/>
                    </a:lnTo>
                    <a:lnTo>
                      <a:pt x="40" y="0"/>
                    </a:lnTo>
                    <a:lnTo>
                      <a:pt x="42" y="4"/>
                    </a:lnTo>
                    <a:lnTo>
                      <a:pt x="42" y="4"/>
                    </a:lnTo>
                    <a:lnTo>
                      <a:pt x="50" y="20"/>
                    </a:lnTo>
                    <a:lnTo>
                      <a:pt x="50" y="20"/>
                    </a:lnTo>
                    <a:lnTo>
                      <a:pt x="50" y="32"/>
                    </a:lnTo>
                    <a:lnTo>
                      <a:pt x="50" y="32"/>
                    </a:lnTo>
                    <a:lnTo>
                      <a:pt x="48" y="32"/>
                    </a:lnTo>
                    <a:lnTo>
                      <a:pt x="44" y="32"/>
                    </a:lnTo>
                    <a:lnTo>
                      <a:pt x="38" y="26"/>
                    </a:lnTo>
                    <a:lnTo>
                      <a:pt x="38" y="26"/>
                    </a:lnTo>
                    <a:lnTo>
                      <a:pt x="36" y="26"/>
                    </a:lnTo>
                    <a:lnTo>
                      <a:pt x="34" y="28"/>
                    </a:lnTo>
                    <a:lnTo>
                      <a:pt x="34" y="36"/>
                    </a:lnTo>
                    <a:lnTo>
                      <a:pt x="34" y="36"/>
                    </a:lnTo>
                    <a:lnTo>
                      <a:pt x="36" y="36"/>
                    </a:lnTo>
                    <a:lnTo>
                      <a:pt x="40" y="38"/>
                    </a:lnTo>
                    <a:lnTo>
                      <a:pt x="42" y="38"/>
                    </a:lnTo>
                    <a:lnTo>
                      <a:pt x="44" y="42"/>
                    </a:lnTo>
                    <a:lnTo>
                      <a:pt x="44" y="54"/>
                    </a:lnTo>
                    <a:lnTo>
                      <a:pt x="44" y="54"/>
                    </a:lnTo>
                    <a:lnTo>
                      <a:pt x="42" y="58"/>
                    </a:lnTo>
                    <a:lnTo>
                      <a:pt x="38" y="60"/>
                    </a:lnTo>
                    <a:lnTo>
                      <a:pt x="38" y="60"/>
                    </a:lnTo>
                    <a:lnTo>
                      <a:pt x="38" y="58"/>
                    </a:lnTo>
                    <a:lnTo>
                      <a:pt x="38" y="58"/>
                    </a:lnTo>
                    <a:lnTo>
                      <a:pt x="38" y="62"/>
                    </a:lnTo>
                    <a:lnTo>
                      <a:pt x="38" y="62"/>
                    </a:lnTo>
                    <a:lnTo>
                      <a:pt x="34" y="64"/>
                    </a:lnTo>
                    <a:lnTo>
                      <a:pt x="32" y="64"/>
                    </a:lnTo>
                    <a:lnTo>
                      <a:pt x="32" y="64"/>
                    </a:lnTo>
                    <a:lnTo>
                      <a:pt x="30" y="62"/>
                    </a:lnTo>
                    <a:lnTo>
                      <a:pt x="30" y="62"/>
                    </a:lnTo>
                    <a:lnTo>
                      <a:pt x="26" y="56"/>
                    </a:lnTo>
                    <a:lnTo>
                      <a:pt x="26" y="56"/>
                    </a:lnTo>
                    <a:lnTo>
                      <a:pt x="24" y="60"/>
                    </a:lnTo>
                    <a:lnTo>
                      <a:pt x="24" y="60"/>
                    </a:lnTo>
                    <a:lnTo>
                      <a:pt x="22" y="60"/>
                    </a:lnTo>
                    <a:lnTo>
                      <a:pt x="20" y="60"/>
                    </a:lnTo>
                    <a:lnTo>
                      <a:pt x="20" y="60"/>
                    </a:lnTo>
                    <a:lnTo>
                      <a:pt x="14" y="58"/>
                    </a:lnTo>
                    <a:lnTo>
                      <a:pt x="12" y="54"/>
                    </a:lnTo>
                    <a:lnTo>
                      <a:pt x="10" y="50"/>
                    </a:lnTo>
                    <a:lnTo>
                      <a:pt x="10" y="50"/>
                    </a:lnTo>
                    <a:lnTo>
                      <a:pt x="8" y="46"/>
                    </a:lnTo>
                    <a:lnTo>
                      <a:pt x="6" y="46"/>
                    </a:lnTo>
                    <a:lnTo>
                      <a:pt x="2" y="46"/>
                    </a:lnTo>
                    <a:lnTo>
                      <a:pt x="0" y="46"/>
                    </a:lnTo>
                    <a:lnTo>
                      <a:pt x="0" y="46"/>
                    </a:lnTo>
                    <a:lnTo>
                      <a:pt x="0" y="40"/>
                    </a:lnTo>
                    <a:lnTo>
                      <a:pt x="0" y="36"/>
                    </a:lnTo>
                    <a:lnTo>
                      <a:pt x="0" y="36"/>
                    </a:lnTo>
                    <a:lnTo>
                      <a:pt x="4" y="30"/>
                    </a:lnTo>
                    <a:lnTo>
                      <a:pt x="8" y="26"/>
                    </a:lnTo>
                    <a:lnTo>
                      <a:pt x="10" y="26"/>
                    </a:lnTo>
                    <a:lnTo>
                      <a:pt x="14" y="26"/>
                    </a:lnTo>
                    <a:lnTo>
                      <a:pt x="14" y="26"/>
                    </a:lnTo>
                    <a:lnTo>
                      <a:pt x="14" y="20"/>
                    </a:lnTo>
                    <a:lnTo>
                      <a:pt x="12" y="18"/>
                    </a:lnTo>
                    <a:lnTo>
                      <a:pt x="10" y="16"/>
                    </a:lnTo>
                    <a:lnTo>
                      <a:pt x="8" y="10"/>
                    </a:lnTo>
                    <a:lnTo>
                      <a:pt x="8" y="10"/>
                    </a:lnTo>
                    <a:lnTo>
                      <a:pt x="12" y="10"/>
                    </a:lnTo>
                    <a:lnTo>
                      <a:pt x="12" y="10"/>
                    </a:lnTo>
                    <a:lnTo>
                      <a:pt x="14" y="12"/>
                    </a:lnTo>
                    <a:lnTo>
                      <a:pt x="14" y="12"/>
                    </a:lnTo>
                    <a:lnTo>
                      <a:pt x="16" y="8"/>
                    </a:lnTo>
                    <a:lnTo>
                      <a:pt x="16" y="8"/>
                    </a:lnTo>
                    <a:lnTo>
                      <a:pt x="16" y="4"/>
                    </a:lnTo>
                    <a:lnTo>
                      <a:pt x="18" y="4"/>
                    </a:lnTo>
                    <a:lnTo>
                      <a:pt x="20" y="6"/>
                    </a:lnTo>
                    <a:lnTo>
                      <a:pt x="20" y="6"/>
                    </a:lnTo>
                    <a:lnTo>
                      <a:pt x="22" y="8"/>
                    </a:lnTo>
                    <a:lnTo>
                      <a:pt x="22" y="6"/>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0" name="Freeform 1477">
                <a:extLst>
                  <a:ext uri="{FF2B5EF4-FFF2-40B4-BE49-F238E27FC236}">
                    <a16:creationId xmlns:a16="http://schemas.microsoft.com/office/drawing/2014/main" id="{BDC036DF-D8D8-0F89-0B4D-D877266A5591}"/>
                  </a:ext>
                </a:extLst>
              </p:cNvPr>
              <p:cNvSpPr>
                <a:spLocks/>
              </p:cNvSpPr>
              <p:nvPr/>
            </p:nvSpPr>
            <p:spPr bwMode="auto">
              <a:xfrm>
                <a:off x="5766" y="1551"/>
                <a:ext cx="10" cy="40"/>
              </a:xfrm>
              <a:custGeom>
                <a:avLst/>
                <a:gdLst>
                  <a:gd name="T0" fmla="*/ 10 w 10"/>
                  <a:gd name="T1" fmla="*/ 26 h 40"/>
                  <a:gd name="T2" fmla="*/ 10 w 10"/>
                  <a:gd name="T3" fmla="*/ 26 h 40"/>
                  <a:gd name="T4" fmla="*/ 10 w 10"/>
                  <a:gd name="T5" fmla="*/ 36 h 40"/>
                  <a:gd name="T6" fmla="*/ 10 w 10"/>
                  <a:gd name="T7" fmla="*/ 36 h 40"/>
                  <a:gd name="T8" fmla="*/ 8 w 10"/>
                  <a:gd name="T9" fmla="*/ 40 h 40"/>
                  <a:gd name="T10" fmla="*/ 6 w 10"/>
                  <a:gd name="T11" fmla="*/ 40 h 40"/>
                  <a:gd name="T12" fmla="*/ 2 w 10"/>
                  <a:gd name="T13" fmla="*/ 34 h 40"/>
                  <a:gd name="T14" fmla="*/ 2 w 10"/>
                  <a:gd name="T15" fmla="*/ 34 h 40"/>
                  <a:gd name="T16" fmla="*/ 2 w 10"/>
                  <a:gd name="T17" fmla="*/ 30 h 40"/>
                  <a:gd name="T18" fmla="*/ 2 w 10"/>
                  <a:gd name="T19" fmla="*/ 30 h 40"/>
                  <a:gd name="T20" fmla="*/ 0 w 10"/>
                  <a:gd name="T21" fmla="*/ 16 h 40"/>
                  <a:gd name="T22" fmla="*/ 0 w 10"/>
                  <a:gd name="T23" fmla="*/ 10 h 40"/>
                  <a:gd name="T24" fmla="*/ 2 w 10"/>
                  <a:gd name="T25" fmla="*/ 10 h 40"/>
                  <a:gd name="T26" fmla="*/ 4 w 10"/>
                  <a:gd name="T27" fmla="*/ 8 h 40"/>
                  <a:gd name="T28" fmla="*/ 4 w 10"/>
                  <a:gd name="T29" fmla="*/ 8 h 40"/>
                  <a:gd name="T30" fmla="*/ 6 w 10"/>
                  <a:gd name="T31" fmla="*/ 0 h 40"/>
                  <a:gd name="T32" fmla="*/ 6 w 10"/>
                  <a:gd name="T33" fmla="*/ 0 h 40"/>
                  <a:gd name="T34" fmla="*/ 8 w 10"/>
                  <a:gd name="T35" fmla="*/ 2 h 40"/>
                  <a:gd name="T36" fmla="*/ 8 w 10"/>
                  <a:gd name="T37" fmla="*/ 4 h 40"/>
                  <a:gd name="T38" fmla="*/ 10 w 10"/>
                  <a:gd name="T39" fmla="*/ 12 h 40"/>
                  <a:gd name="T40" fmla="*/ 10 w 10"/>
                  <a:gd name="T41" fmla="*/ 18 h 40"/>
                  <a:gd name="T42" fmla="*/ 10 w 10"/>
                  <a:gd name="T43" fmla="*/ 26 h 40"/>
                  <a:gd name="T44" fmla="*/ 10 w 10"/>
                  <a:gd name="T45"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0">
                    <a:moveTo>
                      <a:pt x="10" y="26"/>
                    </a:moveTo>
                    <a:lnTo>
                      <a:pt x="10" y="26"/>
                    </a:lnTo>
                    <a:lnTo>
                      <a:pt x="10" y="36"/>
                    </a:lnTo>
                    <a:lnTo>
                      <a:pt x="10" y="36"/>
                    </a:lnTo>
                    <a:lnTo>
                      <a:pt x="8" y="40"/>
                    </a:lnTo>
                    <a:lnTo>
                      <a:pt x="6" y="40"/>
                    </a:lnTo>
                    <a:lnTo>
                      <a:pt x="2" y="34"/>
                    </a:lnTo>
                    <a:lnTo>
                      <a:pt x="2" y="34"/>
                    </a:lnTo>
                    <a:lnTo>
                      <a:pt x="2" y="30"/>
                    </a:lnTo>
                    <a:lnTo>
                      <a:pt x="2" y="30"/>
                    </a:lnTo>
                    <a:lnTo>
                      <a:pt x="0" y="16"/>
                    </a:lnTo>
                    <a:lnTo>
                      <a:pt x="0" y="10"/>
                    </a:lnTo>
                    <a:lnTo>
                      <a:pt x="2" y="10"/>
                    </a:lnTo>
                    <a:lnTo>
                      <a:pt x="4" y="8"/>
                    </a:lnTo>
                    <a:lnTo>
                      <a:pt x="4" y="8"/>
                    </a:lnTo>
                    <a:lnTo>
                      <a:pt x="6" y="0"/>
                    </a:lnTo>
                    <a:lnTo>
                      <a:pt x="6" y="0"/>
                    </a:lnTo>
                    <a:lnTo>
                      <a:pt x="8" y="2"/>
                    </a:lnTo>
                    <a:lnTo>
                      <a:pt x="8" y="4"/>
                    </a:lnTo>
                    <a:lnTo>
                      <a:pt x="10" y="12"/>
                    </a:lnTo>
                    <a:lnTo>
                      <a:pt x="10" y="18"/>
                    </a:lnTo>
                    <a:lnTo>
                      <a:pt x="10" y="26"/>
                    </a:lnTo>
                    <a:lnTo>
                      <a:pt x="1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1" name="Freeform 1478">
                <a:extLst>
                  <a:ext uri="{FF2B5EF4-FFF2-40B4-BE49-F238E27FC236}">
                    <a16:creationId xmlns:a16="http://schemas.microsoft.com/office/drawing/2014/main" id="{1FDD21CE-0A13-8D28-D276-98ED438AE6C7}"/>
                  </a:ext>
                </a:extLst>
              </p:cNvPr>
              <p:cNvSpPr>
                <a:spLocks/>
              </p:cNvSpPr>
              <p:nvPr/>
            </p:nvSpPr>
            <p:spPr bwMode="auto">
              <a:xfrm>
                <a:off x="5778" y="1557"/>
                <a:ext cx="4" cy="8"/>
              </a:xfrm>
              <a:custGeom>
                <a:avLst/>
                <a:gdLst>
                  <a:gd name="T0" fmla="*/ 4 w 4"/>
                  <a:gd name="T1" fmla="*/ 6 h 8"/>
                  <a:gd name="T2" fmla="*/ 4 w 4"/>
                  <a:gd name="T3" fmla="*/ 6 h 8"/>
                  <a:gd name="T4" fmla="*/ 2 w 4"/>
                  <a:gd name="T5" fmla="*/ 8 h 8"/>
                  <a:gd name="T6" fmla="*/ 0 w 4"/>
                  <a:gd name="T7" fmla="*/ 6 h 8"/>
                  <a:gd name="T8" fmla="*/ 0 w 4"/>
                  <a:gd name="T9" fmla="*/ 6 h 8"/>
                  <a:gd name="T10" fmla="*/ 0 w 4"/>
                  <a:gd name="T11" fmla="*/ 0 h 8"/>
                  <a:gd name="T12" fmla="*/ 0 w 4"/>
                  <a:gd name="T13" fmla="*/ 0 h 8"/>
                  <a:gd name="T14" fmla="*/ 2 w 4"/>
                  <a:gd name="T15" fmla="*/ 2 h 8"/>
                  <a:gd name="T16" fmla="*/ 4 w 4"/>
                  <a:gd name="T17" fmla="*/ 6 h 8"/>
                  <a:gd name="T18" fmla="*/ 4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6"/>
                    </a:moveTo>
                    <a:lnTo>
                      <a:pt x="4" y="6"/>
                    </a:lnTo>
                    <a:lnTo>
                      <a:pt x="2" y="8"/>
                    </a:lnTo>
                    <a:lnTo>
                      <a:pt x="0" y="6"/>
                    </a:lnTo>
                    <a:lnTo>
                      <a:pt x="0" y="6"/>
                    </a:lnTo>
                    <a:lnTo>
                      <a:pt x="0" y="0"/>
                    </a:lnTo>
                    <a:lnTo>
                      <a:pt x="0" y="0"/>
                    </a:lnTo>
                    <a:lnTo>
                      <a:pt x="2"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2" name="Freeform 1479">
                <a:extLst>
                  <a:ext uri="{FF2B5EF4-FFF2-40B4-BE49-F238E27FC236}">
                    <a16:creationId xmlns:a16="http://schemas.microsoft.com/office/drawing/2014/main" id="{10C7BC66-11AC-3FE4-AB02-CDB7F9407E65}"/>
                  </a:ext>
                </a:extLst>
              </p:cNvPr>
              <p:cNvSpPr>
                <a:spLocks/>
              </p:cNvSpPr>
              <p:nvPr/>
            </p:nvSpPr>
            <p:spPr bwMode="auto">
              <a:xfrm>
                <a:off x="5796" y="1539"/>
                <a:ext cx="4" cy="12"/>
              </a:xfrm>
              <a:custGeom>
                <a:avLst/>
                <a:gdLst>
                  <a:gd name="T0" fmla="*/ 2 w 4"/>
                  <a:gd name="T1" fmla="*/ 4 h 12"/>
                  <a:gd name="T2" fmla="*/ 2 w 4"/>
                  <a:gd name="T3" fmla="*/ 4 h 12"/>
                  <a:gd name="T4" fmla="*/ 4 w 4"/>
                  <a:gd name="T5" fmla="*/ 8 h 12"/>
                  <a:gd name="T6" fmla="*/ 2 w 4"/>
                  <a:gd name="T7" fmla="*/ 12 h 12"/>
                  <a:gd name="T8" fmla="*/ 2 w 4"/>
                  <a:gd name="T9" fmla="*/ 12 h 12"/>
                  <a:gd name="T10" fmla="*/ 2 w 4"/>
                  <a:gd name="T11" fmla="*/ 12 h 12"/>
                  <a:gd name="T12" fmla="*/ 0 w 4"/>
                  <a:gd name="T13" fmla="*/ 8 h 12"/>
                  <a:gd name="T14" fmla="*/ 0 w 4"/>
                  <a:gd name="T15" fmla="*/ 8 h 12"/>
                  <a:gd name="T16" fmla="*/ 2 w 4"/>
                  <a:gd name="T17" fmla="*/ 0 h 12"/>
                  <a:gd name="T18" fmla="*/ 2 w 4"/>
                  <a:gd name="T19" fmla="*/ 0 h 12"/>
                  <a:gd name="T20" fmla="*/ 2 w 4"/>
                  <a:gd name="T21" fmla="*/ 4 h 12"/>
                  <a:gd name="T22" fmla="*/ 2 w 4"/>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2" y="4"/>
                    </a:moveTo>
                    <a:lnTo>
                      <a:pt x="2" y="4"/>
                    </a:lnTo>
                    <a:lnTo>
                      <a:pt x="4" y="8"/>
                    </a:lnTo>
                    <a:lnTo>
                      <a:pt x="2" y="12"/>
                    </a:lnTo>
                    <a:lnTo>
                      <a:pt x="2" y="12"/>
                    </a:lnTo>
                    <a:lnTo>
                      <a:pt x="2" y="12"/>
                    </a:lnTo>
                    <a:lnTo>
                      <a:pt x="0" y="8"/>
                    </a:lnTo>
                    <a:lnTo>
                      <a:pt x="0" y="8"/>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3" name="Freeform 1480">
                <a:extLst>
                  <a:ext uri="{FF2B5EF4-FFF2-40B4-BE49-F238E27FC236}">
                    <a16:creationId xmlns:a16="http://schemas.microsoft.com/office/drawing/2014/main" id="{EE1013F7-4D88-CA42-5B3F-417442977989}"/>
                  </a:ext>
                </a:extLst>
              </p:cNvPr>
              <p:cNvSpPr>
                <a:spLocks/>
              </p:cNvSpPr>
              <p:nvPr/>
            </p:nvSpPr>
            <p:spPr bwMode="auto">
              <a:xfrm>
                <a:off x="5766" y="2819"/>
                <a:ext cx="4" cy="8"/>
              </a:xfrm>
              <a:custGeom>
                <a:avLst/>
                <a:gdLst>
                  <a:gd name="T0" fmla="*/ 0 w 4"/>
                  <a:gd name="T1" fmla="*/ 0 h 8"/>
                  <a:gd name="T2" fmla="*/ 0 w 4"/>
                  <a:gd name="T3" fmla="*/ 0 h 8"/>
                  <a:gd name="T4" fmla="*/ 2 w 4"/>
                  <a:gd name="T5" fmla="*/ 0 h 8"/>
                  <a:gd name="T6" fmla="*/ 4 w 4"/>
                  <a:gd name="T7" fmla="*/ 4 h 8"/>
                  <a:gd name="T8" fmla="*/ 4 w 4"/>
                  <a:gd name="T9" fmla="*/ 4 h 8"/>
                  <a:gd name="T10" fmla="*/ 4 w 4"/>
                  <a:gd name="T11" fmla="*/ 6 h 8"/>
                  <a:gd name="T12" fmla="*/ 2 w 4"/>
                  <a:gd name="T13" fmla="*/ 8 h 8"/>
                  <a:gd name="T14" fmla="*/ 2 w 4"/>
                  <a:gd name="T15" fmla="*/ 8 h 8"/>
                  <a:gd name="T16" fmla="*/ 2 w 4"/>
                  <a:gd name="T17" fmla="*/ 4 h 8"/>
                  <a:gd name="T18" fmla="*/ 0 w 4"/>
                  <a:gd name="T19" fmla="*/ 4 h 8"/>
                  <a:gd name="T20" fmla="*/ 0 w 4"/>
                  <a:gd name="T21" fmla="*/ 4 h 8"/>
                  <a:gd name="T22" fmla="*/ 0 w 4"/>
                  <a:gd name="T23" fmla="*/ 0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0" y="0"/>
                    </a:lnTo>
                    <a:lnTo>
                      <a:pt x="2" y="0"/>
                    </a:lnTo>
                    <a:lnTo>
                      <a:pt x="4" y="4"/>
                    </a:lnTo>
                    <a:lnTo>
                      <a:pt x="4" y="4"/>
                    </a:lnTo>
                    <a:lnTo>
                      <a:pt x="4" y="6"/>
                    </a:lnTo>
                    <a:lnTo>
                      <a:pt x="2" y="8"/>
                    </a:lnTo>
                    <a:lnTo>
                      <a:pt x="2" y="8"/>
                    </a:lnTo>
                    <a:lnTo>
                      <a:pt x="2" y="4"/>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4" name="Freeform 1481">
                <a:extLst>
                  <a:ext uri="{FF2B5EF4-FFF2-40B4-BE49-F238E27FC236}">
                    <a16:creationId xmlns:a16="http://schemas.microsoft.com/office/drawing/2014/main" id="{39E70D82-9E0A-3DF1-32AB-E68EF9925CCA}"/>
                  </a:ext>
                </a:extLst>
              </p:cNvPr>
              <p:cNvSpPr>
                <a:spLocks/>
              </p:cNvSpPr>
              <p:nvPr/>
            </p:nvSpPr>
            <p:spPr bwMode="auto">
              <a:xfrm>
                <a:off x="5780" y="2821"/>
                <a:ext cx="6" cy="12"/>
              </a:xfrm>
              <a:custGeom>
                <a:avLst/>
                <a:gdLst>
                  <a:gd name="T0" fmla="*/ 6 w 6"/>
                  <a:gd name="T1" fmla="*/ 8 h 12"/>
                  <a:gd name="T2" fmla="*/ 6 w 6"/>
                  <a:gd name="T3" fmla="*/ 8 h 12"/>
                  <a:gd name="T4" fmla="*/ 2 w 6"/>
                  <a:gd name="T5" fmla="*/ 12 h 12"/>
                  <a:gd name="T6" fmla="*/ 2 w 6"/>
                  <a:gd name="T7" fmla="*/ 10 h 12"/>
                  <a:gd name="T8" fmla="*/ 0 w 6"/>
                  <a:gd name="T9" fmla="*/ 6 h 12"/>
                  <a:gd name="T10" fmla="*/ 0 w 6"/>
                  <a:gd name="T11" fmla="*/ 6 h 12"/>
                  <a:gd name="T12" fmla="*/ 0 w 6"/>
                  <a:gd name="T13" fmla="*/ 0 h 12"/>
                  <a:gd name="T14" fmla="*/ 0 w 6"/>
                  <a:gd name="T15" fmla="*/ 0 h 12"/>
                  <a:gd name="T16" fmla="*/ 2 w 6"/>
                  <a:gd name="T17" fmla="*/ 0 h 12"/>
                  <a:gd name="T18" fmla="*/ 4 w 6"/>
                  <a:gd name="T19" fmla="*/ 2 h 12"/>
                  <a:gd name="T20" fmla="*/ 6 w 6"/>
                  <a:gd name="T21" fmla="*/ 8 h 12"/>
                  <a:gd name="T22" fmla="*/ 6 w 6"/>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8"/>
                    </a:moveTo>
                    <a:lnTo>
                      <a:pt x="6" y="8"/>
                    </a:lnTo>
                    <a:lnTo>
                      <a:pt x="2" y="12"/>
                    </a:lnTo>
                    <a:lnTo>
                      <a:pt x="2" y="10"/>
                    </a:lnTo>
                    <a:lnTo>
                      <a:pt x="0" y="6"/>
                    </a:lnTo>
                    <a:lnTo>
                      <a:pt x="0" y="6"/>
                    </a:lnTo>
                    <a:lnTo>
                      <a:pt x="0" y="0"/>
                    </a:lnTo>
                    <a:lnTo>
                      <a:pt x="0" y="0"/>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5" name="Freeform 1482">
                <a:extLst>
                  <a:ext uri="{FF2B5EF4-FFF2-40B4-BE49-F238E27FC236}">
                    <a16:creationId xmlns:a16="http://schemas.microsoft.com/office/drawing/2014/main" id="{727D4774-A7D4-D127-5E0A-F30A13EFEEA8}"/>
                  </a:ext>
                </a:extLst>
              </p:cNvPr>
              <p:cNvSpPr>
                <a:spLocks/>
              </p:cNvSpPr>
              <p:nvPr/>
            </p:nvSpPr>
            <p:spPr bwMode="auto">
              <a:xfrm>
                <a:off x="1660" y="2717"/>
                <a:ext cx="14" cy="34"/>
              </a:xfrm>
              <a:custGeom>
                <a:avLst/>
                <a:gdLst>
                  <a:gd name="T0" fmla="*/ 4 w 14"/>
                  <a:gd name="T1" fmla="*/ 18 h 34"/>
                  <a:gd name="T2" fmla="*/ 4 w 14"/>
                  <a:gd name="T3" fmla="*/ 18 h 34"/>
                  <a:gd name="T4" fmla="*/ 4 w 14"/>
                  <a:gd name="T5" fmla="*/ 14 h 34"/>
                  <a:gd name="T6" fmla="*/ 4 w 14"/>
                  <a:gd name="T7" fmla="*/ 8 h 34"/>
                  <a:gd name="T8" fmla="*/ 4 w 14"/>
                  <a:gd name="T9" fmla="*/ 2 h 34"/>
                  <a:gd name="T10" fmla="*/ 4 w 14"/>
                  <a:gd name="T11" fmla="*/ 0 h 34"/>
                  <a:gd name="T12" fmla="*/ 6 w 14"/>
                  <a:gd name="T13" fmla="*/ 0 h 34"/>
                  <a:gd name="T14" fmla="*/ 6 w 14"/>
                  <a:gd name="T15" fmla="*/ 0 h 34"/>
                  <a:gd name="T16" fmla="*/ 8 w 14"/>
                  <a:gd name="T17" fmla="*/ 2 h 34"/>
                  <a:gd name="T18" fmla="*/ 8 w 14"/>
                  <a:gd name="T19" fmla="*/ 2 h 34"/>
                  <a:gd name="T20" fmla="*/ 8 w 14"/>
                  <a:gd name="T21" fmla="*/ 10 h 34"/>
                  <a:gd name="T22" fmla="*/ 8 w 14"/>
                  <a:gd name="T23" fmla="*/ 10 h 34"/>
                  <a:gd name="T24" fmla="*/ 12 w 14"/>
                  <a:gd name="T25" fmla="*/ 18 h 34"/>
                  <a:gd name="T26" fmla="*/ 14 w 14"/>
                  <a:gd name="T27" fmla="*/ 22 h 34"/>
                  <a:gd name="T28" fmla="*/ 12 w 14"/>
                  <a:gd name="T29" fmla="*/ 28 h 34"/>
                  <a:gd name="T30" fmla="*/ 12 w 14"/>
                  <a:gd name="T31" fmla="*/ 28 h 34"/>
                  <a:gd name="T32" fmla="*/ 10 w 14"/>
                  <a:gd name="T33" fmla="*/ 28 h 34"/>
                  <a:gd name="T34" fmla="*/ 8 w 14"/>
                  <a:gd name="T35" fmla="*/ 32 h 34"/>
                  <a:gd name="T36" fmla="*/ 8 w 14"/>
                  <a:gd name="T37" fmla="*/ 32 h 34"/>
                  <a:gd name="T38" fmla="*/ 4 w 14"/>
                  <a:gd name="T39" fmla="*/ 34 h 34"/>
                  <a:gd name="T40" fmla="*/ 0 w 14"/>
                  <a:gd name="T41" fmla="*/ 32 h 34"/>
                  <a:gd name="T42" fmla="*/ 0 w 14"/>
                  <a:gd name="T43" fmla="*/ 32 h 34"/>
                  <a:gd name="T44" fmla="*/ 0 w 14"/>
                  <a:gd name="T45" fmla="*/ 24 h 34"/>
                  <a:gd name="T46" fmla="*/ 4 w 14"/>
                  <a:gd name="T47" fmla="*/ 18 h 34"/>
                  <a:gd name="T48" fmla="*/ 4 w 14"/>
                  <a:gd name="T4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34">
                    <a:moveTo>
                      <a:pt x="4" y="18"/>
                    </a:moveTo>
                    <a:lnTo>
                      <a:pt x="4" y="18"/>
                    </a:lnTo>
                    <a:lnTo>
                      <a:pt x="4" y="14"/>
                    </a:lnTo>
                    <a:lnTo>
                      <a:pt x="4" y="8"/>
                    </a:lnTo>
                    <a:lnTo>
                      <a:pt x="4" y="2"/>
                    </a:lnTo>
                    <a:lnTo>
                      <a:pt x="4" y="0"/>
                    </a:lnTo>
                    <a:lnTo>
                      <a:pt x="6" y="0"/>
                    </a:lnTo>
                    <a:lnTo>
                      <a:pt x="6" y="0"/>
                    </a:lnTo>
                    <a:lnTo>
                      <a:pt x="8" y="2"/>
                    </a:lnTo>
                    <a:lnTo>
                      <a:pt x="8" y="2"/>
                    </a:lnTo>
                    <a:lnTo>
                      <a:pt x="8" y="10"/>
                    </a:lnTo>
                    <a:lnTo>
                      <a:pt x="8" y="10"/>
                    </a:lnTo>
                    <a:lnTo>
                      <a:pt x="12" y="18"/>
                    </a:lnTo>
                    <a:lnTo>
                      <a:pt x="14" y="22"/>
                    </a:lnTo>
                    <a:lnTo>
                      <a:pt x="12" y="28"/>
                    </a:lnTo>
                    <a:lnTo>
                      <a:pt x="12" y="28"/>
                    </a:lnTo>
                    <a:lnTo>
                      <a:pt x="10" y="28"/>
                    </a:lnTo>
                    <a:lnTo>
                      <a:pt x="8" y="32"/>
                    </a:lnTo>
                    <a:lnTo>
                      <a:pt x="8" y="32"/>
                    </a:lnTo>
                    <a:lnTo>
                      <a:pt x="4" y="34"/>
                    </a:lnTo>
                    <a:lnTo>
                      <a:pt x="0" y="32"/>
                    </a:lnTo>
                    <a:lnTo>
                      <a:pt x="0" y="32"/>
                    </a:lnTo>
                    <a:lnTo>
                      <a:pt x="0" y="24"/>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6" name="Freeform 1483">
                <a:extLst>
                  <a:ext uri="{FF2B5EF4-FFF2-40B4-BE49-F238E27FC236}">
                    <a16:creationId xmlns:a16="http://schemas.microsoft.com/office/drawing/2014/main" id="{61CDDA44-CA33-183F-C649-CB93160D2F71}"/>
                  </a:ext>
                </a:extLst>
              </p:cNvPr>
              <p:cNvSpPr>
                <a:spLocks/>
              </p:cNvSpPr>
              <p:nvPr/>
            </p:nvSpPr>
            <p:spPr bwMode="auto">
              <a:xfrm>
                <a:off x="1646" y="2731"/>
                <a:ext cx="12" cy="12"/>
              </a:xfrm>
              <a:custGeom>
                <a:avLst/>
                <a:gdLst>
                  <a:gd name="T0" fmla="*/ 10 w 12"/>
                  <a:gd name="T1" fmla="*/ 0 h 12"/>
                  <a:gd name="T2" fmla="*/ 10 w 12"/>
                  <a:gd name="T3" fmla="*/ 0 h 12"/>
                  <a:gd name="T4" fmla="*/ 12 w 12"/>
                  <a:gd name="T5" fmla="*/ 0 h 12"/>
                  <a:gd name="T6" fmla="*/ 12 w 12"/>
                  <a:gd name="T7" fmla="*/ 0 h 12"/>
                  <a:gd name="T8" fmla="*/ 10 w 12"/>
                  <a:gd name="T9" fmla="*/ 8 h 12"/>
                  <a:gd name="T10" fmla="*/ 8 w 12"/>
                  <a:gd name="T11" fmla="*/ 12 h 12"/>
                  <a:gd name="T12" fmla="*/ 4 w 12"/>
                  <a:gd name="T13" fmla="*/ 8 h 12"/>
                  <a:gd name="T14" fmla="*/ 0 w 12"/>
                  <a:gd name="T15" fmla="*/ 0 h 12"/>
                  <a:gd name="T16" fmla="*/ 0 w 12"/>
                  <a:gd name="T17" fmla="*/ 0 h 12"/>
                  <a:gd name="T18" fmla="*/ 10 w 12"/>
                  <a:gd name="T19" fmla="*/ 0 h 12"/>
                  <a:gd name="T20" fmla="*/ 10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10" y="0"/>
                    </a:moveTo>
                    <a:lnTo>
                      <a:pt x="10" y="0"/>
                    </a:lnTo>
                    <a:lnTo>
                      <a:pt x="12" y="0"/>
                    </a:lnTo>
                    <a:lnTo>
                      <a:pt x="12" y="0"/>
                    </a:lnTo>
                    <a:lnTo>
                      <a:pt x="10" y="8"/>
                    </a:lnTo>
                    <a:lnTo>
                      <a:pt x="8" y="12"/>
                    </a:lnTo>
                    <a:lnTo>
                      <a:pt x="4" y="8"/>
                    </a:lnTo>
                    <a:lnTo>
                      <a:pt x="0" y="0"/>
                    </a:lnTo>
                    <a:lnTo>
                      <a:pt x="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7" name="Freeform 1484">
                <a:extLst>
                  <a:ext uri="{FF2B5EF4-FFF2-40B4-BE49-F238E27FC236}">
                    <a16:creationId xmlns:a16="http://schemas.microsoft.com/office/drawing/2014/main" id="{2065E1F1-308D-78AC-EEDA-5954418D306D}"/>
                  </a:ext>
                </a:extLst>
              </p:cNvPr>
              <p:cNvSpPr>
                <a:spLocks/>
              </p:cNvSpPr>
              <p:nvPr/>
            </p:nvSpPr>
            <p:spPr bwMode="auto">
              <a:xfrm>
                <a:off x="1660" y="2745"/>
                <a:ext cx="8" cy="22"/>
              </a:xfrm>
              <a:custGeom>
                <a:avLst/>
                <a:gdLst>
                  <a:gd name="T0" fmla="*/ 0 w 8"/>
                  <a:gd name="T1" fmla="*/ 4 h 22"/>
                  <a:gd name="T2" fmla="*/ 0 w 8"/>
                  <a:gd name="T3" fmla="*/ 4 h 22"/>
                  <a:gd name="T4" fmla="*/ 2 w 8"/>
                  <a:gd name="T5" fmla="*/ 2 h 22"/>
                  <a:gd name="T6" fmla="*/ 4 w 8"/>
                  <a:gd name="T7" fmla="*/ 0 h 22"/>
                  <a:gd name="T8" fmla="*/ 8 w 8"/>
                  <a:gd name="T9" fmla="*/ 4 h 22"/>
                  <a:gd name="T10" fmla="*/ 8 w 8"/>
                  <a:gd name="T11" fmla="*/ 4 h 22"/>
                  <a:gd name="T12" fmla="*/ 8 w 8"/>
                  <a:gd name="T13" fmla="*/ 14 h 22"/>
                  <a:gd name="T14" fmla="*/ 8 w 8"/>
                  <a:gd name="T15" fmla="*/ 18 h 22"/>
                  <a:gd name="T16" fmla="*/ 6 w 8"/>
                  <a:gd name="T17" fmla="*/ 22 h 22"/>
                  <a:gd name="T18" fmla="*/ 6 w 8"/>
                  <a:gd name="T19" fmla="*/ 22 h 22"/>
                  <a:gd name="T20" fmla="*/ 6 w 8"/>
                  <a:gd name="T21" fmla="*/ 16 h 22"/>
                  <a:gd name="T22" fmla="*/ 4 w 8"/>
                  <a:gd name="T23" fmla="*/ 12 h 22"/>
                  <a:gd name="T24" fmla="*/ 2 w 8"/>
                  <a:gd name="T25" fmla="*/ 10 h 22"/>
                  <a:gd name="T26" fmla="*/ 0 w 8"/>
                  <a:gd name="T27" fmla="*/ 8 h 22"/>
                  <a:gd name="T28" fmla="*/ 0 w 8"/>
                  <a:gd name="T29" fmla="*/ 8 h 22"/>
                  <a:gd name="T30" fmla="*/ 0 w 8"/>
                  <a:gd name="T31" fmla="*/ 4 h 22"/>
                  <a:gd name="T32" fmla="*/ 0 w 8"/>
                  <a:gd name="T3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2">
                    <a:moveTo>
                      <a:pt x="0" y="4"/>
                    </a:moveTo>
                    <a:lnTo>
                      <a:pt x="0" y="4"/>
                    </a:lnTo>
                    <a:lnTo>
                      <a:pt x="2" y="2"/>
                    </a:lnTo>
                    <a:lnTo>
                      <a:pt x="4" y="0"/>
                    </a:lnTo>
                    <a:lnTo>
                      <a:pt x="8" y="4"/>
                    </a:lnTo>
                    <a:lnTo>
                      <a:pt x="8" y="4"/>
                    </a:lnTo>
                    <a:lnTo>
                      <a:pt x="8" y="14"/>
                    </a:lnTo>
                    <a:lnTo>
                      <a:pt x="8" y="18"/>
                    </a:lnTo>
                    <a:lnTo>
                      <a:pt x="6" y="22"/>
                    </a:lnTo>
                    <a:lnTo>
                      <a:pt x="6" y="22"/>
                    </a:lnTo>
                    <a:lnTo>
                      <a:pt x="6" y="16"/>
                    </a:lnTo>
                    <a:lnTo>
                      <a:pt x="4" y="12"/>
                    </a:lnTo>
                    <a:lnTo>
                      <a:pt x="2" y="10"/>
                    </a:lnTo>
                    <a:lnTo>
                      <a:pt x="0" y="8"/>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8" name="Freeform 1485">
                <a:extLst>
                  <a:ext uri="{FF2B5EF4-FFF2-40B4-BE49-F238E27FC236}">
                    <a16:creationId xmlns:a16="http://schemas.microsoft.com/office/drawing/2014/main" id="{5520884A-3451-2870-D1DD-9F8BEEB86CDF}"/>
                  </a:ext>
                </a:extLst>
              </p:cNvPr>
              <p:cNvSpPr>
                <a:spLocks/>
              </p:cNvSpPr>
              <p:nvPr/>
            </p:nvSpPr>
            <p:spPr bwMode="auto">
              <a:xfrm>
                <a:off x="1632" y="2753"/>
                <a:ext cx="6" cy="10"/>
              </a:xfrm>
              <a:custGeom>
                <a:avLst/>
                <a:gdLst>
                  <a:gd name="T0" fmla="*/ 6 w 6"/>
                  <a:gd name="T1" fmla="*/ 10 h 10"/>
                  <a:gd name="T2" fmla="*/ 6 w 6"/>
                  <a:gd name="T3" fmla="*/ 10 h 10"/>
                  <a:gd name="T4" fmla="*/ 4 w 6"/>
                  <a:gd name="T5" fmla="*/ 10 h 10"/>
                  <a:gd name="T6" fmla="*/ 4 w 6"/>
                  <a:gd name="T7" fmla="*/ 10 h 10"/>
                  <a:gd name="T8" fmla="*/ 2 w 6"/>
                  <a:gd name="T9" fmla="*/ 10 h 10"/>
                  <a:gd name="T10" fmla="*/ 2 w 6"/>
                  <a:gd name="T11" fmla="*/ 8 h 10"/>
                  <a:gd name="T12" fmla="*/ 0 w 6"/>
                  <a:gd name="T13" fmla="*/ 0 h 10"/>
                  <a:gd name="T14" fmla="*/ 0 w 6"/>
                  <a:gd name="T15" fmla="*/ 0 h 10"/>
                  <a:gd name="T16" fmla="*/ 0 w 6"/>
                  <a:gd name="T17" fmla="*/ 0 h 10"/>
                  <a:gd name="T18" fmla="*/ 0 w 6"/>
                  <a:gd name="T19" fmla="*/ 0 h 10"/>
                  <a:gd name="T20" fmla="*/ 4 w 6"/>
                  <a:gd name="T21" fmla="*/ 0 h 10"/>
                  <a:gd name="T22" fmla="*/ 4 w 6"/>
                  <a:gd name="T23" fmla="*/ 0 h 10"/>
                  <a:gd name="T24" fmla="*/ 6 w 6"/>
                  <a:gd name="T25" fmla="*/ 10 h 10"/>
                  <a:gd name="T26" fmla="*/ 6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10"/>
                    </a:moveTo>
                    <a:lnTo>
                      <a:pt x="6" y="10"/>
                    </a:lnTo>
                    <a:lnTo>
                      <a:pt x="4" y="10"/>
                    </a:lnTo>
                    <a:lnTo>
                      <a:pt x="4" y="10"/>
                    </a:lnTo>
                    <a:lnTo>
                      <a:pt x="2" y="10"/>
                    </a:lnTo>
                    <a:lnTo>
                      <a:pt x="2" y="8"/>
                    </a:lnTo>
                    <a:lnTo>
                      <a:pt x="0" y="0"/>
                    </a:lnTo>
                    <a:lnTo>
                      <a:pt x="0" y="0"/>
                    </a:lnTo>
                    <a:lnTo>
                      <a:pt x="0" y="0"/>
                    </a:lnTo>
                    <a:lnTo>
                      <a:pt x="0" y="0"/>
                    </a:lnTo>
                    <a:lnTo>
                      <a:pt x="4" y="0"/>
                    </a:lnTo>
                    <a:lnTo>
                      <a:pt x="4" y="0"/>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9" name="Freeform 1486">
                <a:extLst>
                  <a:ext uri="{FF2B5EF4-FFF2-40B4-BE49-F238E27FC236}">
                    <a16:creationId xmlns:a16="http://schemas.microsoft.com/office/drawing/2014/main" id="{190A2A80-5186-5CB9-1B34-2577CA23E65C}"/>
                  </a:ext>
                </a:extLst>
              </p:cNvPr>
              <p:cNvSpPr>
                <a:spLocks/>
              </p:cNvSpPr>
              <p:nvPr/>
            </p:nvSpPr>
            <p:spPr bwMode="auto">
              <a:xfrm>
                <a:off x="6082" y="2532"/>
                <a:ext cx="14" cy="28"/>
              </a:xfrm>
              <a:custGeom>
                <a:avLst/>
                <a:gdLst>
                  <a:gd name="T0" fmla="*/ 2 w 14"/>
                  <a:gd name="T1" fmla="*/ 26 h 28"/>
                  <a:gd name="T2" fmla="*/ 2 w 14"/>
                  <a:gd name="T3" fmla="*/ 26 h 28"/>
                  <a:gd name="T4" fmla="*/ 4 w 14"/>
                  <a:gd name="T5" fmla="*/ 18 h 28"/>
                  <a:gd name="T6" fmla="*/ 4 w 14"/>
                  <a:gd name="T7" fmla="*/ 14 h 28"/>
                  <a:gd name="T8" fmla="*/ 0 w 14"/>
                  <a:gd name="T9" fmla="*/ 6 h 28"/>
                  <a:gd name="T10" fmla="*/ 0 w 14"/>
                  <a:gd name="T11" fmla="*/ 6 h 28"/>
                  <a:gd name="T12" fmla="*/ 2 w 14"/>
                  <a:gd name="T13" fmla="*/ 0 h 28"/>
                  <a:gd name="T14" fmla="*/ 6 w 14"/>
                  <a:gd name="T15" fmla="*/ 0 h 28"/>
                  <a:gd name="T16" fmla="*/ 6 w 14"/>
                  <a:gd name="T17" fmla="*/ 0 h 28"/>
                  <a:gd name="T18" fmla="*/ 8 w 14"/>
                  <a:gd name="T19" fmla="*/ 10 h 28"/>
                  <a:gd name="T20" fmla="*/ 8 w 14"/>
                  <a:gd name="T21" fmla="*/ 10 h 28"/>
                  <a:gd name="T22" fmla="*/ 10 w 14"/>
                  <a:gd name="T23" fmla="*/ 16 h 28"/>
                  <a:gd name="T24" fmla="*/ 14 w 14"/>
                  <a:gd name="T25" fmla="*/ 22 h 28"/>
                  <a:gd name="T26" fmla="*/ 14 w 14"/>
                  <a:gd name="T27" fmla="*/ 22 h 28"/>
                  <a:gd name="T28" fmla="*/ 8 w 14"/>
                  <a:gd name="T29" fmla="*/ 26 h 28"/>
                  <a:gd name="T30" fmla="*/ 6 w 14"/>
                  <a:gd name="T31" fmla="*/ 28 h 28"/>
                  <a:gd name="T32" fmla="*/ 2 w 14"/>
                  <a:gd name="T33" fmla="*/ 26 h 28"/>
                  <a:gd name="T34" fmla="*/ 2 w 14"/>
                  <a:gd name="T3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8">
                    <a:moveTo>
                      <a:pt x="2" y="26"/>
                    </a:moveTo>
                    <a:lnTo>
                      <a:pt x="2" y="26"/>
                    </a:lnTo>
                    <a:lnTo>
                      <a:pt x="4" y="18"/>
                    </a:lnTo>
                    <a:lnTo>
                      <a:pt x="4" y="14"/>
                    </a:lnTo>
                    <a:lnTo>
                      <a:pt x="0" y="6"/>
                    </a:lnTo>
                    <a:lnTo>
                      <a:pt x="0" y="6"/>
                    </a:lnTo>
                    <a:lnTo>
                      <a:pt x="2" y="0"/>
                    </a:lnTo>
                    <a:lnTo>
                      <a:pt x="6" y="0"/>
                    </a:lnTo>
                    <a:lnTo>
                      <a:pt x="6" y="0"/>
                    </a:lnTo>
                    <a:lnTo>
                      <a:pt x="8" y="10"/>
                    </a:lnTo>
                    <a:lnTo>
                      <a:pt x="8" y="10"/>
                    </a:lnTo>
                    <a:lnTo>
                      <a:pt x="10" y="16"/>
                    </a:lnTo>
                    <a:lnTo>
                      <a:pt x="14" y="22"/>
                    </a:lnTo>
                    <a:lnTo>
                      <a:pt x="14" y="22"/>
                    </a:lnTo>
                    <a:lnTo>
                      <a:pt x="8" y="26"/>
                    </a:lnTo>
                    <a:lnTo>
                      <a:pt x="6" y="28"/>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0" name="Freeform 1487">
                <a:extLst>
                  <a:ext uri="{FF2B5EF4-FFF2-40B4-BE49-F238E27FC236}">
                    <a16:creationId xmlns:a16="http://schemas.microsoft.com/office/drawing/2014/main" id="{D25B439E-F474-B9BC-263D-9676D3F775A5}"/>
                  </a:ext>
                </a:extLst>
              </p:cNvPr>
              <p:cNvSpPr>
                <a:spLocks/>
              </p:cNvSpPr>
              <p:nvPr/>
            </p:nvSpPr>
            <p:spPr bwMode="auto">
              <a:xfrm>
                <a:off x="6068" y="2566"/>
                <a:ext cx="12" cy="10"/>
              </a:xfrm>
              <a:custGeom>
                <a:avLst/>
                <a:gdLst>
                  <a:gd name="T0" fmla="*/ 0 w 12"/>
                  <a:gd name="T1" fmla="*/ 2 h 10"/>
                  <a:gd name="T2" fmla="*/ 0 w 12"/>
                  <a:gd name="T3" fmla="*/ 2 h 10"/>
                  <a:gd name="T4" fmla="*/ 4 w 12"/>
                  <a:gd name="T5" fmla="*/ 0 h 10"/>
                  <a:gd name="T6" fmla="*/ 6 w 12"/>
                  <a:gd name="T7" fmla="*/ 0 h 10"/>
                  <a:gd name="T8" fmla="*/ 8 w 12"/>
                  <a:gd name="T9" fmla="*/ 2 h 10"/>
                  <a:gd name="T10" fmla="*/ 10 w 12"/>
                  <a:gd name="T11" fmla="*/ 2 h 10"/>
                  <a:gd name="T12" fmla="*/ 10 w 12"/>
                  <a:gd name="T13" fmla="*/ 2 h 10"/>
                  <a:gd name="T14" fmla="*/ 12 w 12"/>
                  <a:gd name="T15" fmla="*/ 6 h 10"/>
                  <a:gd name="T16" fmla="*/ 10 w 12"/>
                  <a:gd name="T17" fmla="*/ 10 h 10"/>
                  <a:gd name="T18" fmla="*/ 10 w 12"/>
                  <a:gd name="T19" fmla="*/ 10 h 10"/>
                  <a:gd name="T20" fmla="*/ 10 w 12"/>
                  <a:gd name="T21" fmla="*/ 10 h 10"/>
                  <a:gd name="T22" fmla="*/ 10 w 12"/>
                  <a:gd name="T23" fmla="*/ 10 h 10"/>
                  <a:gd name="T24" fmla="*/ 8 w 12"/>
                  <a:gd name="T25" fmla="*/ 8 h 10"/>
                  <a:gd name="T26" fmla="*/ 8 w 12"/>
                  <a:gd name="T27" fmla="*/ 8 h 10"/>
                  <a:gd name="T28" fmla="*/ 6 w 12"/>
                  <a:gd name="T29" fmla="*/ 10 h 10"/>
                  <a:gd name="T30" fmla="*/ 6 w 12"/>
                  <a:gd name="T31" fmla="*/ 10 h 10"/>
                  <a:gd name="T32" fmla="*/ 4 w 12"/>
                  <a:gd name="T33" fmla="*/ 10 h 10"/>
                  <a:gd name="T34" fmla="*/ 2 w 12"/>
                  <a:gd name="T35" fmla="*/ 10 h 10"/>
                  <a:gd name="T36" fmla="*/ 2 w 12"/>
                  <a:gd name="T37" fmla="*/ 8 h 10"/>
                  <a:gd name="T38" fmla="*/ 0 w 12"/>
                  <a:gd name="T39" fmla="*/ 2 h 10"/>
                  <a:gd name="T40" fmla="*/ 0 w 12"/>
                  <a:gd name="T4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0">
                    <a:moveTo>
                      <a:pt x="0" y="2"/>
                    </a:moveTo>
                    <a:lnTo>
                      <a:pt x="0" y="2"/>
                    </a:lnTo>
                    <a:lnTo>
                      <a:pt x="4" y="0"/>
                    </a:lnTo>
                    <a:lnTo>
                      <a:pt x="6" y="0"/>
                    </a:lnTo>
                    <a:lnTo>
                      <a:pt x="8" y="2"/>
                    </a:lnTo>
                    <a:lnTo>
                      <a:pt x="10" y="2"/>
                    </a:lnTo>
                    <a:lnTo>
                      <a:pt x="10" y="2"/>
                    </a:lnTo>
                    <a:lnTo>
                      <a:pt x="12" y="6"/>
                    </a:lnTo>
                    <a:lnTo>
                      <a:pt x="10" y="10"/>
                    </a:lnTo>
                    <a:lnTo>
                      <a:pt x="10" y="10"/>
                    </a:lnTo>
                    <a:lnTo>
                      <a:pt x="10" y="10"/>
                    </a:lnTo>
                    <a:lnTo>
                      <a:pt x="10" y="10"/>
                    </a:lnTo>
                    <a:lnTo>
                      <a:pt x="8" y="8"/>
                    </a:lnTo>
                    <a:lnTo>
                      <a:pt x="8" y="8"/>
                    </a:lnTo>
                    <a:lnTo>
                      <a:pt x="6" y="10"/>
                    </a:lnTo>
                    <a:lnTo>
                      <a:pt x="6" y="10"/>
                    </a:lnTo>
                    <a:lnTo>
                      <a:pt x="4" y="10"/>
                    </a:lnTo>
                    <a:lnTo>
                      <a:pt x="2" y="10"/>
                    </a:lnTo>
                    <a:lnTo>
                      <a:pt x="2"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1" name="Freeform 1488">
                <a:extLst>
                  <a:ext uri="{FF2B5EF4-FFF2-40B4-BE49-F238E27FC236}">
                    <a16:creationId xmlns:a16="http://schemas.microsoft.com/office/drawing/2014/main" id="{1B459F85-346F-2B6E-C1EC-AEB2D1A21353}"/>
                  </a:ext>
                </a:extLst>
              </p:cNvPr>
              <p:cNvSpPr>
                <a:spLocks/>
              </p:cNvSpPr>
              <p:nvPr/>
            </p:nvSpPr>
            <p:spPr bwMode="auto">
              <a:xfrm>
                <a:off x="5032" y="2819"/>
                <a:ext cx="4" cy="14"/>
              </a:xfrm>
              <a:custGeom>
                <a:avLst/>
                <a:gdLst>
                  <a:gd name="T0" fmla="*/ 0 w 4"/>
                  <a:gd name="T1" fmla="*/ 14 h 14"/>
                  <a:gd name="T2" fmla="*/ 0 w 4"/>
                  <a:gd name="T3" fmla="*/ 14 h 14"/>
                  <a:gd name="T4" fmla="*/ 0 w 4"/>
                  <a:gd name="T5" fmla="*/ 4 h 14"/>
                  <a:gd name="T6" fmla="*/ 2 w 4"/>
                  <a:gd name="T7" fmla="*/ 2 h 14"/>
                  <a:gd name="T8" fmla="*/ 4 w 4"/>
                  <a:gd name="T9" fmla="*/ 0 h 14"/>
                  <a:gd name="T10" fmla="*/ 4 w 4"/>
                  <a:gd name="T11" fmla="*/ 0 h 14"/>
                  <a:gd name="T12" fmla="*/ 0 w 4"/>
                  <a:gd name="T13" fmla="*/ 14 h 14"/>
                  <a:gd name="T14" fmla="*/ 0 w 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0" y="14"/>
                    </a:moveTo>
                    <a:lnTo>
                      <a:pt x="0" y="14"/>
                    </a:lnTo>
                    <a:lnTo>
                      <a:pt x="0" y="4"/>
                    </a:lnTo>
                    <a:lnTo>
                      <a:pt x="2" y="2"/>
                    </a:lnTo>
                    <a:lnTo>
                      <a:pt x="4" y="0"/>
                    </a:lnTo>
                    <a:lnTo>
                      <a:pt x="4" y="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2" name="Freeform 1489">
                <a:extLst>
                  <a:ext uri="{FF2B5EF4-FFF2-40B4-BE49-F238E27FC236}">
                    <a16:creationId xmlns:a16="http://schemas.microsoft.com/office/drawing/2014/main" id="{1AEB9BD7-8321-8833-9A5D-3992A5A24770}"/>
                  </a:ext>
                </a:extLst>
              </p:cNvPr>
              <p:cNvSpPr>
                <a:spLocks/>
              </p:cNvSpPr>
              <p:nvPr/>
            </p:nvSpPr>
            <p:spPr bwMode="auto">
              <a:xfrm>
                <a:off x="5054" y="2831"/>
                <a:ext cx="6" cy="10"/>
              </a:xfrm>
              <a:custGeom>
                <a:avLst/>
                <a:gdLst>
                  <a:gd name="T0" fmla="*/ 6 w 6"/>
                  <a:gd name="T1" fmla="*/ 6 h 10"/>
                  <a:gd name="T2" fmla="*/ 6 w 6"/>
                  <a:gd name="T3" fmla="*/ 6 h 10"/>
                  <a:gd name="T4" fmla="*/ 0 w 6"/>
                  <a:gd name="T5" fmla="*/ 10 h 10"/>
                  <a:gd name="T6" fmla="*/ 0 w 6"/>
                  <a:gd name="T7" fmla="*/ 10 h 10"/>
                  <a:gd name="T8" fmla="*/ 4 w 6"/>
                  <a:gd name="T9" fmla="*/ 0 h 10"/>
                  <a:gd name="T10" fmla="*/ 4 w 6"/>
                  <a:gd name="T11" fmla="*/ 2 h 10"/>
                  <a:gd name="T12" fmla="*/ 6 w 6"/>
                  <a:gd name="T13" fmla="*/ 6 h 10"/>
                  <a:gd name="T14" fmla="*/ 6 w 6"/>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6" y="6"/>
                    </a:moveTo>
                    <a:lnTo>
                      <a:pt x="6" y="6"/>
                    </a:lnTo>
                    <a:lnTo>
                      <a:pt x="0" y="10"/>
                    </a:lnTo>
                    <a:lnTo>
                      <a:pt x="0" y="10"/>
                    </a:lnTo>
                    <a:lnTo>
                      <a:pt x="4" y="0"/>
                    </a:lnTo>
                    <a:lnTo>
                      <a:pt x="4"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3" name="Freeform 1490">
                <a:extLst>
                  <a:ext uri="{FF2B5EF4-FFF2-40B4-BE49-F238E27FC236}">
                    <a16:creationId xmlns:a16="http://schemas.microsoft.com/office/drawing/2014/main" id="{07826E02-015D-41FB-4ED2-EFEF4A1116E7}"/>
                  </a:ext>
                </a:extLst>
              </p:cNvPr>
              <p:cNvSpPr>
                <a:spLocks/>
              </p:cNvSpPr>
              <p:nvPr/>
            </p:nvSpPr>
            <p:spPr bwMode="auto">
              <a:xfrm>
                <a:off x="1606" y="1581"/>
                <a:ext cx="100" cy="173"/>
              </a:xfrm>
              <a:custGeom>
                <a:avLst/>
                <a:gdLst>
                  <a:gd name="T0" fmla="*/ 48 w 100"/>
                  <a:gd name="T1" fmla="*/ 44 h 173"/>
                  <a:gd name="T2" fmla="*/ 50 w 100"/>
                  <a:gd name="T3" fmla="*/ 24 h 173"/>
                  <a:gd name="T4" fmla="*/ 50 w 100"/>
                  <a:gd name="T5" fmla="*/ 8 h 173"/>
                  <a:gd name="T6" fmla="*/ 56 w 100"/>
                  <a:gd name="T7" fmla="*/ 8 h 173"/>
                  <a:gd name="T8" fmla="*/ 62 w 100"/>
                  <a:gd name="T9" fmla="*/ 18 h 173"/>
                  <a:gd name="T10" fmla="*/ 60 w 100"/>
                  <a:gd name="T11" fmla="*/ 4 h 173"/>
                  <a:gd name="T12" fmla="*/ 66 w 100"/>
                  <a:gd name="T13" fmla="*/ 0 h 173"/>
                  <a:gd name="T14" fmla="*/ 78 w 100"/>
                  <a:gd name="T15" fmla="*/ 2 h 173"/>
                  <a:gd name="T16" fmla="*/ 82 w 100"/>
                  <a:gd name="T17" fmla="*/ 14 h 173"/>
                  <a:gd name="T18" fmla="*/ 86 w 100"/>
                  <a:gd name="T19" fmla="*/ 16 h 173"/>
                  <a:gd name="T20" fmla="*/ 88 w 100"/>
                  <a:gd name="T21" fmla="*/ 12 h 173"/>
                  <a:gd name="T22" fmla="*/ 94 w 100"/>
                  <a:gd name="T23" fmla="*/ 16 h 173"/>
                  <a:gd name="T24" fmla="*/ 98 w 100"/>
                  <a:gd name="T25" fmla="*/ 47 h 173"/>
                  <a:gd name="T26" fmla="*/ 98 w 100"/>
                  <a:gd name="T27" fmla="*/ 69 h 173"/>
                  <a:gd name="T28" fmla="*/ 94 w 100"/>
                  <a:gd name="T29" fmla="*/ 63 h 173"/>
                  <a:gd name="T30" fmla="*/ 84 w 100"/>
                  <a:gd name="T31" fmla="*/ 51 h 173"/>
                  <a:gd name="T32" fmla="*/ 76 w 100"/>
                  <a:gd name="T33" fmla="*/ 34 h 173"/>
                  <a:gd name="T34" fmla="*/ 78 w 100"/>
                  <a:gd name="T35" fmla="*/ 38 h 173"/>
                  <a:gd name="T36" fmla="*/ 82 w 100"/>
                  <a:gd name="T37" fmla="*/ 53 h 173"/>
                  <a:gd name="T38" fmla="*/ 80 w 100"/>
                  <a:gd name="T39" fmla="*/ 65 h 173"/>
                  <a:gd name="T40" fmla="*/ 78 w 100"/>
                  <a:gd name="T41" fmla="*/ 73 h 173"/>
                  <a:gd name="T42" fmla="*/ 76 w 100"/>
                  <a:gd name="T43" fmla="*/ 91 h 173"/>
                  <a:gd name="T44" fmla="*/ 66 w 100"/>
                  <a:gd name="T45" fmla="*/ 87 h 173"/>
                  <a:gd name="T46" fmla="*/ 56 w 100"/>
                  <a:gd name="T47" fmla="*/ 85 h 173"/>
                  <a:gd name="T48" fmla="*/ 54 w 100"/>
                  <a:gd name="T49" fmla="*/ 91 h 173"/>
                  <a:gd name="T50" fmla="*/ 44 w 100"/>
                  <a:gd name="T51" fmla="*/ 97 h 173"/>
                  <a:gd name="T52" fmla="*/ 36 w 100"/>
                  <a:gd name="T53" fmla="*/ 93 h 173"/>
                  <a:gd name="T54" fmla="*/ 36 w 100"/>
                  <a:gd name="T55" fmla="*/ 103 h 173"/>
                  <a:gd name="T56" fmla="*/ 48 w 100"/>
                  <a:gd name="T57" fmla="*/ 101 h 173"/>
                  <a:gd name="T58" fmla="*/ 56 w 100"/>
                  <a:gd name="T59" fmla="*/ 103 h 173"/>
                  <a:gd name="T60" fmla="*/ 62 w 100"/>
                  <a:gd name="T61" fmla="*/ 105 h 173"/>
                  <a:gd name="T62" fmla="*/ 60 w 100"/>
                  <a:gd name="T63" fmla="*/ 113 h 173"/>
                  <a:gd name="T64" fmla="*/ 60 w 100"/>
                  <a:gd name="T65" fmla="*/ 121 h 173"/>
                  <a:gd name="T66" fmla="*/ 66 w 100"/>
                  <a:gd name="T67" fmla="*/ 135 h 173"/>
                  <a:gd name="T68" fmla="*/ 64 w 100"/>
                  <a:gd name="T69" fmla="*/ 141 h 173"/>
                  <a:gd name="T70" fmla="*/ 58 w 100"/>
                  <a:gd name="T71" fmla="*/ 143 h 173"/>
                  <a:gd name="T72" fmla="*/ 62 w 100"/>
                  <a:gd name="T73" fmla="*/ 153 h 173"/>
                  <a:gd name="T74" fmla="*/ 66 w 100"/>
                  <a:gd name="T75" fmla="*/ 155 h 173"/>
                  <a:gd name="T76" fmla="*/ 66 w 100"/>
                  <a:gd name="T77" fmla="*/ 171 h 173"/>
                  <a:gd name="T78" fmla="*/ 62 w 100"/>
                  <a:gd name="T79" fmla="*/ 173 h 173"/>
                  <a:gd name="T80" fmla="*/ 48 w 100"/>
                  <a:gd name="T81" fmla="*/ 171 h 173"/>
                  <a:gd name="T82" fmla="*/ 44 w 100"/>
                  <a:gd name="T83" fmla="*/ 173 h 173"/>
                  <a:gd name="T84" fmla="*/ 38 w 100"/>
                  <a:gd name="T85" fmla="*/ 167 h 173"/>
                  <a:gd name="T86" fmla="*/ 44 w 100"/>
                  <a:gd name="T87" fmla="*/ 161 h 173"/>
                  <a:gd name="T88" fmla="*/ 28 w 100"/>
                  <a:gd name="T89" fmla="*/ 127 h 173"/>
                  <a:gd name="T90" fmla="*/ 14 w 100"/>
                  <a:gd name="T91" fmla="*/ 117 h 173"/>
                  <a:gd name="T92" fmla="*/ 2 w 100"/>
                  <a:gd name="T93" fmla="*/ 117 h 173"/>
                  <a:gd name="T94" fmla="*/ 4 w 100"/>
                  <a:gd name="T95" fmla="*/ 105 h 173"/>
                  <a:gd name="T96" fmla="*/ 10 w 100"/>
                  <a:gd name="T97" fmla="*/ 99 h 173"/>
                  <a:gd name="T98" fmla="*/ 6 w 100"/>
                  <a:gd name="T99" fmla="*/ 95 h 173"/>
                  <a:gd name="T100" fmla="*/ 0 w 100"/>
                  <a:gd name="T101" fmla="*/ 81 h 173"/>
                  <a:gd name="T102" fmla="*/ 4 w 100"/>
                  <a:gd name="T103" fmla="*/ 71 h 173"/>
                  <a:gd name="T104" fmla="*/ 18 w 100"/>
                  <a:gd name="T105" fmla="*/ 73 h 173"/>
                  <a:gd name="T106" fmla="*/ 24 w 100"/>
                  <a:gd name="T107" fmla="*/ 81 h 173"/>
                  <a:gd name="T108" fmla="*/ 32 w 100"/>
                  <a:gd name="T109" fmla="*/ 85 h 173"/>
                  <a:gd name="T110" fmla="*/ 40 w 100"/>
                  <a:gd name="T111" fmla="*/ 69 h 173"/>
                  <a:gd name="T112" fmla="*/ 48 w 100"/>
                  <a:gd name="T113" fmla="*/ 63 h 173"/>
                  <a:gd name="T114" fmla="*/ 56 w 100"/>
                  <a:gd name="T115" fmla="*/ 57 h 173"/>
                  <a:gd name="T116" fmla="*/ 58 w 100"/>
                  <a:gd name="T117" fmla="*/ 53 h 173"/>
                  <a:gd name="T118" fmla="*/ 56 w 100"/>
                  <a:gd name="T119"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73">
                    <a:moveTo>
                      <a:pt x="54" y="47"/>
                    </a:moveTo>
                    <a:lnTo>
                      <a:pt x="54" y="47"/>
                    </a:lnTo>
                    <a:lnTo>
                      <a:pt x="48" y="44"/>
                    </a:lnTo>
                    <a:lnTo>
                      <a:pt x="48" y="44"/>
                    </a:lnTo>
                    <a:lnTo>
                      <a:pt x="48" y="38"/>
                    </a:lnTo>
                    <a:lnTo>
                      <a:pt x="48" y="32"/>
                    </a:lnTo>
                    <a:lnTo>
                      <a:pt x="48" y="32"/>
                    </a:lnTo>
                    <a:lnTo>
                      <a:pt x="50" y="24"/>
                    </a:lnTo>
                    <a:lnTo>
                      <a:pt x="50" y="14"/>
                    </a:lnTo>
                    <a:lnTo>
                      <a:pt x="50" y="14"/>
                    </a:lnTo>
                    <a:lnTo>
                      <a:pt x="50" y="10"/>
                    </a:lnTo>
                    <a:lnTo>
                      <a:pt x="50" y="8"/>
                    </a:lnTo>
                    <a:lnTo>
                      <a:pt x="54" y="6"/>
                    </a:lnTo>
                    <a:lnTo>
                      <a:pt x="54" y="6"/>
                    </a:lnTo>
                    <a:lnTo>
                      <a:pt x="56" y="8"/>
                    </a:lnTo>
                    <a:lnTo>
                      <a:pt x="56" y="8"/>
                    </a:lnTo>
                    <a:lnTo>
                      <a:pt x="60" y="18"/>
                    </a:lnTo>
                    <a:lnTo>
                      <a:pt x="62" y="32"/>
                    </a:lnTo>
                    <a:lnTo>
                      <a:pt x="62" y="32"/>
                    </a:lnTo>
                    <a:lnTo>
                      <a:pt x="62" y="18"/>
                    </a:lnTo>
                    <a:lnTo>
                      <a:pt x="62" y="18"/>
                    </a:lnTo>
                    <a:lnTo>
                      <a:pt x="60" y="12"/>
                    </a:lnTo>
                    <a:lnTo>
                      <a:pt x="60" y="4"/>
                    </a:lnTo>
                    <a:lnTo>
                      <a:pt x="60" y="4"/>
                    </a:lnTo>
                    <a:lnTo>
                      <a:pt x="64" y="0"/>
                    </a:lnTo>
                    <a:lnTo>
                      <a:pt x="64" y="0"/>
                    </a:lnTo>
                    <a:lnTo>
                      <a:pt x="66" y="0"/>
                    </a:lnTo>
                    <a:lnTo>
                      <a:pt x="66" y="0"/>
                    </a:lnTo>
                    <a:lnTo>
                      <a:pt x="70" y="4"/>
                    </a:lnTo>
                    <a:lnTo>
                      <a:pt x="72" y="4"/>
                    </a:lnTo>
                    <a:lnTo>
                      <a:pt x="78" y="2"/>
                    </a:lnTo>
                    <a:lnTo>
                      <a:pt x="78" y="2"/>
                    </a:lnTo>
                    <a:lnTo>
                      <a:pt x="80" y="4"/>
                    </a:lnTo>
                    <a:lnTo>
                      <a:pt x="82" y="8"/>
                    </a:lnTo>
                    <a:lnTo>
                      <a:pt x="82" y="8"/>
                    </a:lnTo>
                    <a:lnTo>
                      <a:pt x="82" y="14"/>
                    </a:lnTo>
                    <a:lnTo>
                      <a:pt x="82" y="20"/>
                    </a:lnTo>
                    <a:lnTo>
                      <a:pt x="82" y="20"/>
                    </a:lnTo>
                    <a:lnTo>
                      <a:pt x="84" y="22"/>
                    </a:lnTo>
                    <a:lnTo>
                      <a:pt x="86" y="16"/>
                    </a:lnTo>
                    <a:lnTo>
                      <a:pt x="86" y="16"/>
                    </a:lnTo>
                    <a:lnTo>
                      <a:pt x="86" y="12"/>
                    </a:lnTo>
                    <a:lnTo>
                      <a:pt x="86" y="12"/>
                    </a:lnTo>
                    <a:lnTo>
                      <a:pt x="88" y="12"/>
                    </a:lnTo>
                    <a:lnTo>
                      <a:pt x="88" y="12"/>
                    </a:lnTo>
                    <a:lnTo>
                      <a:pt x="88" y="12"/>
                    </a:lnTo>
                    <a:lnTo>
                      <a:pt x="92" y="12"/>
                    </a:lnTo>
                    <a:lnTo>
                      <a:pt x="94" y="16"/>
                    </a:lnTo>
                    <a:lnTo>
                      <a:pt x="96" y="22"/>
                    </a:lnTo>
                    <a:lnTo>
                      <a:pt x="100" y="40"/>
                    </a:lnTo>
                    <a:lnTo>
                      <a:pt x="100" y="40"/>
                    </a:lnTo>
                    <a:lnTo>
                      <a:pt x="98" y="47"/>
                    </a:lnTo>
                    <a:lnTo>
                      <a:pt x="98" y="55"/>
                    </a:lnTo>
                    <a:lnTo>
                      <a:pt x="98" y="63"/>
                    </a:lnTo>
                    <a:lnTo>
                      <a:pt x="98" y="69"/>
                    </a:lnTo>
                    <a:lnTo>
                      <a:pt x="98" y="69"/>
                    </a:lnTo>
                    <a:lnTo>
                      <a:pt x="98" y="71"/>
                    </a:lnTo>
                    <a:lnTo>
                      <a:pt x="96" y="71"/>
                    </a:lnTo>
                    <a:lnTo>
                      <a:pt x="96" y="71"/>
                    </a:lnTo>
                    <a:lnTo>
                      <a:pt x="94" y="63"/>
                    </a:lnTo>
                    <a:lnTo>
                      <a:pt x="92" y="59"/>
                    </a:lnTo>
                    <a:lnTo>
                      <a:pt x="84" y="53"/>
                    </a:lnTo>
                    <a:lnTo>
                      <a:pt x="84" y="53"/>
                    </a:lnTo>
                    <a:lnTo>
                      <a:pt x="84" y="51"/>
                    </a:lnTo>
                    <a:lnTo>
                      <a:pt x="84" y="51"/>
                    </a:lnTo>
                    <a:lnTo>
                      <a:pt x="80" y="42"/>
                    </a:lnTo>
                    <a:lnTo>
                      <a:pt x="80" y="42"/>
                    </a:lnTo>
                    <a:lnTo>
                      <a:pt x="76" y="34"/>
                    </a:lnTo>
                    <a:lnTo>
                      <a:pt x="72" y="28"/>
                    </a:lnTo>
                    <a:lnTo>
                      <a:pt x="72" y="28"/>
                    </a:lnTo>
                    <a:lnTo>
                      <a:pt x="76" y="34"/>
                    </a:lnTo>
                    <a:lnTo>
                      <a:pt x="78" y="38"/>
                    </a:lnTo>
                    <a:lnTo>
                      <a:pt x="80" y="42"/>
                    </a:lnTo>
                    <a:lnTo>
                      <a:pt x="80" y="42"/>
                    </a:lnTo>
                    <a:lnTo>
                      <a:pt x="82" y="53"/>
                    </a:lnTo>
                    <a:lnTo>
                      <a:pt x="82" y="53"/>
                    </a:lnTo>
                    <a:lnTo>
                      <a:pt x="84" y="61"/>
                    </a:lnTo>
                    <a:lnTo>
                      <a:pt x="84" y="61"/>
                    </a:lnTo>
                    <a:lnTo>
                      <a:pt x="82" y="65"/>
                    </a:lnTo>
                    <a:lnTo>
                      <a:pt x="80" y="65"/>
                    </a:lnTo>
                    <a:lnTo>
                      <a:pt x="80" y="65"/>
                    </a:lnTo>
                    <a:lnTo>
                      <a:pt x="80" y="65"/>
                    </a:lnTo>
                    <a:lnTo>
                      <a:pt x="78" y="67"/>
                    </a:lnTo>
                    <a:lnTo>
                      <a:pt x="78" y="73"/>
                    </a:lnTo>
                    <a:lnTo>
                      <a:pt x="78" y="73"/>
                    </a:lnTo>
                    <a:lnTo>
                      <a:pt x="80" y="83"/>
                    </a:lnTo>
                    <a:lnTo>
                      <a:pt x="78" y="89"/>
                    </a:lnTo>
                    <a:lnTo>
                      <a:pt x="76" y="91"/>
                    </a:lnTo>
                    <a:lnTo>
                      <a:pt x="72" y="91"/>
                    </a:lnTo>
                    <a:lnTo>
                      <a:pt x="72" y="91"/>
                    </a:lnTo>
                    <a:lnTo>
                      <a:pt x="68" y="89"/>
                    </a:lnTo>
                    <a:lnTo>
                      <a:pt x="66" y="87"/>
                    </a:lnTo>
                    <a:lnTo>
                      <a:pt x="66" y="87"/>
                    </a:lnTo>
                    <a:lnTo>
                      <a:pt x="62" y="89"/>
                    </a:lnTo>
                    <a:lnTo>
                      <a:pt x="58" y="87"/>
                    </a:lnTo>
                    <a:lnTo>
                      <a:pt x="56" y="85"/>
                    </a:lnTo>
                    <a:lnTo>
                      <a:pt x="52" y="77"/>
                    </a:lnTo>
                    <a:lnTo>
                      <a:pt x="52" y="77"/>
                    </a:lnTo>
                    <a:lnTo>
                      <a:pt x="54" y="87"/>
                    </a:lnTo>
                    <a:lnTo>
                      <a:pt x="54" y="91"/>
                    </a:lnTo>
                    <a:lnTo>
                      <a:pt x="52" y="95"/>
                    </a:lnTo>
                    <a:lnTo>
                      <a:pt x="48" y="97"/>
                    </a:lnTo>
                    <a:lnTo>
                      <a:pt x="48" y="97"/>
                    </a:lnTo>
                    <a:lnTo>
                      <a:pt x="44" y="97"/>
                    </a:lnTo>
                    <a:lnTo>
                      <a:pt x="38" y="93"/>
                    </a:lnTo>
                    <a:lnTo>
                      <a:pt x="38" y="93"/>
                    </a:lnTo>
                    <a:lnTo>
                      <a:pt x="38" y="93"/>
                    </a:lnTo>
                    <a:lnTo>
                      <a:pt x="36" y="93"/>
                    </a:lnTo>
                    <a:lnTo>
                      <a:pt x="34" y="95"/>
                    </a:lnTo>
                    <a:lnTo>
                      <a:pt x="32" y="99"/>
                    </a:lnTo>
                    <a:lnTo>
                      <a:pt x="32" y="99"/>
                    </a:lnTo>
                    <a:lnTo>
                      <a:pt x="36" y="103"/>
                    </a:lnTo>
                    <a:lnTo>
                      <a:pt x="40" y="107"/>
                    </a:lnTo>
                    <a:lnTo>
                      <a:pt x="42" y="109"/>
                    </a:lnTo>
                    <a:lnTo>
                      <a:pt x="44" y="107"/>
                    </a:lnTo>
                    <a:lnTo>
                      <a:pt x="48" y="101"/>
                    </a:lnTo>
                    <a:lnTo>
                      <a:pt x="48" y="101"/>
                    </a:lnTo>
                    <a:lnTo>
                      <a:pt x="50" y="101"/>
                    </a:lnTo>
                    <a:lnTo>
                      <a:pt x="52" y="101"/>
                    </a:lnTo>
                    <a:lnTo>
                      <a:pt x="56" y="103"/>
                    </a:lnTo>
                    <a:lnTo>
                      <a:pt x="56" y="103"/>
                    </a:lnTo>
                    <a:lnTo>
                      <a:pt x="58" y="103"/>
                    </a:lnTo>
                    <a:lnTo>
                      <a:pt x="62" y="105"/>
                    </a:lnTo>
                    <a:lnTo>
                      <a:pt x="62" y="105"/>
                    </a:lnTo>
                    <a:lnTo>
                      <a:pt x="64" y="107"/>
                    </a:lnTo>
                    <a:lnTo>
                      <a:pt x="64" y="107"/>
                    </a:lnTo>
                    <a:lnTo>
                      <a:pt x="62" y="111"/>
                    </a:lnTo>
                    <a:lnTo>
                      <a:pt x="60" y="113"/>
                    </a:lnTo>
                    <a:lnTo>
                      <a:pt x="60" y="115"/>
                    </a:lnTo>
                    <a:lnTo>
                      <a:pt x="58" y="117"/>
                    </a:lnTo>
                    <a:lnTo>
                      <a:pt x="58" y="117"/>
                    </a:lnTo>
                    <a:lnTo>
                      <a:pt x="60" y="121"/>
                    </a:lnTo>
                    <a:lnTo>
                      <a:pt x="64" y="123"/>
                    </a:lnTo>
                    <a:lnTo>
                      <a:pt x="64" y="123"/>
                    </a:lnTo>
                    <a:lnTo>
                      <a:pt x="64" y="129"/>
                    </a:lnTo>
                    <a:lnTo>
                      <a:pt x="66" y="135"/>
                    </a:lnTo>
                    <a:lnTo>
                      <a:pt x="66" y="135"/>
                    </a:lnTo>
                    <a:lnTo>
                      <a:pt x="64" y="139"/>
                    </a:lnTo>
                    <a:lnTo>
                      <a:pt x="64" y="139"/>
                    </a:lnTo>
                    <a:lnTo>
                      <a:pt x="64" y="141"/>
                    </a:lnTo>
                    <a:lnTo>
                      <a:pt x="62" y="141"/>
                    </a:lnTo>
                    <a:lnTo>
                      <a:pt x="60" y="139"/>
                    </a:lnTo>
                    <a:lnTo>
                      <a:pt x="58" y="139"/>
                    </a:lnTo>
                    <a:lnTo>
                      <a:pt x="58" y="143"/>
                    </a:lnTo>
                    <a:lnTo>
                      <a:pt x="58" y="143"/>
                    </a:lnTo>
                    <a:lnTo>
                      <a:pt x="58" y="149"/>
                    </a:lnTo>
                    <a:lnTo>
                      <a:pt x="60" y="151"/>
                    </a:lnTo>
                    <a:lnTo>
                      <a:pt x="62" y="153"/>
                    </a:lnTo>
                    <a:lnTo>
                      <a:pt x="64" y="155"/>
                    </a:lnTo>
                    <a:lnTo>
                      <a:pt x="64" y="155"/>
                    </a:lnTo>
                    <a:lnTo>
                      <a:pt x="66" y="155"/>
                    </a:lnTo>
                    <a:lnTo>
                      <a:pt x="66" y="155"/>
                    </a:lnTo>
                    <a:lnTo>
                      <a:pt x="66" y="159"/>
                    </a:lnTo>
                    <a:lnTo>
                      <a:pt x="66" y="159"/>
                    </a:lnTo>
                    <a:lnTo>
                      <a:pt x="66" y="165"/>
                    </a:lnTo>
                    <a:lnTo>
                      <a:pt x="66" y="171"/>
                    </a:lnTo>
                    <a:lnTo>
                      <a:pt x="66" y="171"/>
                    </a:lnTo>
                    <a:lnTo>
                      <a:pt x="64" y="171"/>
                    </a:lnTo>
                    <a:lnTo>
                      <a:pt x="62" y="173"/>
                    </a:lnTo>
                    <a:lnTo>
                      <a:pt x="62" y="173"/>
                    </a:lnTo>
                    <a:lnTo>
                      <a:pt x="60" y="167"/>
                    </a:lnTo>
                    <a:lnTo>
                      <a:pt x="56" y="165"/>
                    </a:lnTo>
                    <a:lnTo>
                      <a:pt x="52" y="167"/>
                    </a:lnTo>
                    <a:lnTo>
                      <a:pt x="48" y="171"/>
                    </a:lnTo>
                    <a:lnTo>
                      <a:pt x="48" y="171"/>
                    </a:lnTo>
                    <a:lnTo>
                      <a:pt x="46" y="173"/>
                    </a:lnTo>
                    <a:lnTo>
                      <a:pt x="44" y="173"/>
                    </a:lnTo>
                    <a:lnTo>
                      <a:pt x="44" y="173"/>
                    </a:lnTo>
                    <a:lnTo>
                      <a:pt x="40" y="173"/>
                    </a:lnTo>
                    <a:lnTo>
                      <a:pt x="40" y="173"/>
                    </a:lnTo>
                    <a:lnTo>
                      <a:pt x="38" y="169"/>
                    </a:lnTo>
                    <a:lnTo>
                      <a:pt x="38" y="167"/>
                    </a:lnTo>
                    <a:lnTo>
                      <a:pt x="38" y="167"/>
                    </a:lnTo>
                    <a:lnTo>
                      <a:pt x="40" y="163"/>
                    </a:lnTo>
                    <a:lnTo>
                      <a:pt x="42" y="161"/>
                    </a:lnTo>
                    <a:lnTo>
                      <a:pt x="44" y="161"/>
                    </a:lnTo>
                    <a:lnTo>
                      <a:pt x="44" y="157"/>
                    </a:lnTo>
                    <a:lnTo>
                      <a:pt x="44" y="157"/>
                    </a:lnTo>
                    <a:lnTo>
                      <a:pt x="36" y="143"/>
                    </a:lnTo>
                    <a:lnTo>
                      <a:pt x="28" y="127"/>
                    </a:lnTo>
                    <a:lnTo>
                      <a:pt x="28" y="127"/>
                    </a:lnTo>
                    <a:lnTo>
                      <a:pt x="22" y="119"/>
                    </a:lnTo>
                    <a:lnTo>
                      <a:pt x="18" y="117"/>
                    </a:lnTo>
                    <a:lnTo>
                      <a:pt x="14" y="117"/>
                    </a:lnTo>
                    <a:lnTo>
                      <a:pt x="8" y="119"/>
                    </a:lnTo>
                    <a:lnTo>
                      <a:pt x="8" y="119"/>
                    </a:lnTo>
                    <a:lnTo>
                      <a:pt x="6" y="119"/>
                    </a:lnTo>
                    <a:lnTo>
                      <a:pt x="2" y="117"/>
                    </a:lnTo>
                    <a:lnTo>
                      <a:pt x="2" y="117"/>
                    </a:lnTo>
                    <a:lnTo>
                      <a:pt x="2" y="109"/>
                    </a:lnTo>
                    <a:lnTo>
                      <a:pt x="2" y="109"/>
                    </a:lnTo>
                    <a:lnTo>
                      <a:pt x="4" y="105"/>
                    </a:lnTo>
                    <a:lnTo>
                      <a:pt x="8" y="103"/>
                    </a:lnTo>
                    <a:lnTo>
                      <a:pt x="8" y="103"/>
                    </a:lnTo>
                    <a:lnTo>
                      <a:pt x="8" y="103"/>
                    </a:lnTo>
                    <a:lnTo>
                      <a:pt x="10" y="99"/>
                    </a:lnTo>
                    <a:lnTo>
                      <a:pt x="10" y="99"/>
                    </a:lnTo>
                    <a:lnTo>
                      <a:pt x="8" y="97"/>
                    </a:lnTo>
                    <a:lnTo>
                      <a:pt x="6" y="95"/>
                    </a:lnTo>
                    <a:lnTo>
                      <a:pt x="6" y="95"/>
                    </a:lnTo>
                    <a:lnTo>
                      <a:pt x="4" y="95"/>
                    </a:lnTo>
                    <a:lnTo>
                      <a:pt x="4" y="95"/>
                    </a:lnTo>
                    <a:lnTo>
                      <a:pt x="2" y="87"/>
                    </a:lnTo>
                    <a:lnTo>
                      <a:pt x="0" y="81"/>
                    </a:lnTo>
                    <a:lnTo>
                      <a:pt x="0" y="81"/>
                    </a:lnTo>
                    <a:lnTo>
                      <a:pt x="2" y="73"/>
                    </a:lnTo>
                    <a:lnTo>
                      <a:pt x="4" y="71"/>
                    </a:lnTo>
                    <a:lnTo>
                      <a:pt x="4" y="71"/>
                    </a:lnTo>
                    <a:lnTo>
                      <a:pt x="4" y="71"/>
                    </a:lnTo>
                    <a:lnTo>
                      <a:pt x="8" y="73"/>
                    </a:lnTo>
                    <a:lnTo>
                      <a:pt x="12" y="73"/>
                    </a:lnTo>
                    <a:lnTo>
                      <a:pt x="18" y="73"/>
                    </a:lnTo>
                    <a:lnTo>
                      <a:pt x="22" y="79"/>
                    </a:lnTo>
                    <a:lnTo>
                      <a:pt x="22" y="79"/>
                    </a:lnTo>
                    <a:lnTo>
                      <a:pt x="22" y="81"/>
                    </a:lnTo>
                    <a:lnTo>
                      <a:pt x="24" y="81"/>
                    </a:lnTo>
                    <a:lnTo>
                      <a:pt x="26" y="73"/>
                    </a:lnTo>
                    <a:lnTo>
                      <a:pt x="26" y="73"/>
                    </a:lnTo>
                    <a:lnTo>
                      <a:pt x="32" y="85"/>
                    </a:lnTo>
                    <a:lnTo>
                      <a:pt x="32" y="85"/>
                    </a:lnTo>
                    <a:lnTo>
                      <a:pt x="34" y="71"/>
                    </a:lnTo>
                    <a:lnTo>
                      <a:pt x="34" y="71"/>
                    </a:lnTo>
                    <a:lnTo>
                      <a:pt x="38" y="71"/>
                    </a:lnTo>
                    <a:lnTo>
                      <a:pt x="40" y="69"/>
                    </a:lnTo>
                    <a:lnTo>
                      <a:pt x="42" y="67"/>
                    </a:lnTo>
                    <a:lnTo>
                      <a:pt x="42" y="67"/>
                    </a:lnTo>
                    <a:lnTo>
                      <a:pt x="46" y="65"/>
                    </a:lnTo>
                    <a:lnTo>
                      <a:pt x="48" y="63"/>
                    </a:lnTo>
                    <a:lnTo>
                      <a:pt x="48" y="63"/>
                    </a:lnTo>
                    <a:lnTo>
                      <a:pt x="50" y="59"/>
                    </a:lnTo>
                    <a:lnTo>
                      <a:pt x="52" y="57"/>
                    </a:lnTo>
                    <a:lnTo>
                      <a:pt x="56" y="57"/>
                    </a:lnTo>
                    <a:lnTo>
                      <a:pt x="58" y="61"/>
                    </a:lnTo>
                    <a:lnTo>
                      <a:pt x="58" y="61"/>
                    </a:lnTo>
                    <a:lnTo>
                      <a:pt x="58" y="55"/>
                    </a:lnTo>
                    <a:lnTo>
                      <a:pt x="58" y="53"/>
                    </a:lnTo>
                    <a:lnTo>
                      <a:pt x="56" y="49"/>
                    </a:lnTo>
                    <a:lnTo>
                      <a:pt x="56" y="49"/>
                    </a:lnTo>
                    <a:lnTo>
                      <a:pt x="56" y="44"/>
                    </a:lnTo>
                    <a:lnTo>
                      <a:pt x="56" y="44"/>
                    </a:lnTo>
                    <a:lnTo>
                      <a:pt x="54" y="47"/>
                    </a:lnTo>
                    <a:lnTo>
                      <a:pt x="5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4" name="Freeform 1491">
                <a:extLst>
                  <a:ext uri="{FF2B5EF4-FFF2-40B4-BE49-F238E27FC236}">
                    <a16:creationId xmlns:a16="http://schemas.microsoft.com/office/drawing/2014/main" id="{1263D32C-BCE2-5D47-7244-1B8850D5F2D3}"/>
                  </a:ext>
                </a:extLst>
              </p:cNvPr>
              <p:cNvSpPr>
                <a:spLocks/>
              </p:cNvSpPr>
              <p:nvPr/>
            </p:nvSpPr>
            <p:spPr bwMode="auto">
              <a:xfrm>
                <a:off x="1620" y="1531"/>
                <a:ext cx="64" cy="105"/>
              </a:xfrm>
              <a:custGeom>
                <a:avLst/>
                <a:gdLst>
                  <a:gd name="T0" fmla="*/ 64 w 64"/>
                  <a:gd name="T1" fmla="*/ 56 h 105"/>
                  <a:gd name="T2" fmla="*/ 54 w 64"/>
                  <a:gd name="T3" fmla="*/ 58 h 105"/>
                  <a:gd name="T4" fmla="*/ 50 w 64"/>
                  <a:gd name="T5" fmla="*/ 54 h 105"/>
                  <a:gd name="T6" fmla="*/ 50 w 64"/>
                  <a:gd name="T7" fmla="*/ 52 h 105"/>
                  <a:gd name="T8" fmla="*/ 48 w 64"/>
                  <a:gd name="T9" fmla="*/ 56 h 105"/>
                  <a:gd name="T10" fmla="*/ 48 w 64"/>
                  <a:gd name="T11" fmla="*/ 64 h 105"/>
                  <a:gd name="T12" fmla="*/ 50 w 64"/>
                  <a:gd name="T13" fmla="*/ 72 h 105"/>
                  <a:gd name="T14" fmla="*/ 52 w 64"/>
                  <a:gd name="T15" fmla="*/ 84 h 105"/>
                  <a:gd name="T16" fmla="*/ 50 w 64"/>
                  <a:gd name="T17" fmla="*/ 92 h 105"/>
                  <a:gd name="T18" fmla="*/ 48 w 64"/>
                  <a:gd name="T19" fmla="*/ 92 h 105"/>
                  <a:gd name="T20" fmla="*/ 48 w 64"/>
                  <a:gd name="T21" fmla="*/ 88 h 105"/>
                  <a:gd name="T22" fmla="*/ 46 w 64"/>
                  <a:gd name="T23" fmla="*/ 78 h 105"/>
                  <a:gd name="T24" fmla="*/ 42 w 64"/>
                  <a:gd name="T25" fmla="*/ 60 h 105"/>
                  <a:gd name="T26" fmla="*/ 40 w 64"/>
                  <a:gd name="T27" fmla="*/ 56 h 105"/>
                  <a:gd name="T28" fmla="*/ 40 w 64"/>
                  <a:gd name="T29" fmla="*/ 60 h 105"/>
                  <a:gd name="T30" fmla="*/ 38 w 64"/>
                  <a:gd name="T31" fmla="*/ 60 h 105"/>
                  <a:gd name="T32" fmla="*/ 38 w 64"/>
                  <a:gd name="T33" fmla="*/ 70 h 105"/>
                  <a:gd name="T34" fmla="*/ 36 w 64"/>
                  <a:gd name="T35" fmla="*/ 86 h 105"/>
                  <a:gd name="T36" fmla="*/ 34 w 64"/>
                  <a:gd name="T37" fmla="*/ 94 h 105"/>
                  <a:gd name="T38" fmla="*/ 22 w 64"/>
                  <a:gd name="T39" fmla="*/ 94 h 105"/>
                  <a:gd name="T40" fmla="*/ 12 w 64"/>
                  <a:gd name="T41" fmla="*/ 105 h 105"/>
                  <a:gd name="T42" fmla="*/ 10 w 64"/>
                  <a:gd name="T43" fmla="*/ 101 h 105"/>
                  <a:gd name="T44" fmla="*/ 14 w 64"/>
                  <a:gd name="T45" fmla="*/ 88 h 105"/>
                  <a:gd name="T46" fmla="*/ 16 w 64"/>
                  <a:gd name="T47" fmla="*/ 84 h 105"/>
                  <a:gd name="T48" fmla="*/ 14 w 64"/>
                  <a:gd name="T49" fmla="*/ 80 h 105"/>
                  <a:gd name="T50" fmla="*/ 10 w 64"/>
                  <a:gd name="T51" fmla="*/ 78 h 105"/>
                  <a:gd name="T52" fmla="*/ 6 w 64"/>
                  <a:gd name="T53" fmla="*/ 74 h 105"/>
                  <a:gd name="T54" fmla="*/ 2 w 64"/>
                  <a:gd name="T55" fmla="*/ 68 h 105"/>
                  <a:gd name="T56" fmla="*/ 0 w 64"/>
                  <a:gd name="T57" fmla="*/ 56 h 105"/>
                  <a:gd name="T58" fmla="*/ 2 w 64"/>
                  <a:gd name="T59" fmla="*/ 56 h 105"/>
                  <a:gd name="T60" fmla="*/ 6 w 64"/>
                  <a:gd name="T61" fmla="*/ 58 h 105"/>
                  <a:gd name="T62" fmla="*/ 6 w 64"/>
                  <a:gd name="T63" fmla="*/ 54 h 105"/>
                  <a:gd name="T64" fmla="*/ 10 w 64"/>
                  <a:gd name="T65" fmla="*/ 54 h 105"/>
                  <a:gd name="T66" fmla="*/ 14 w 64"/>
                  <a:gd name="T67" fmla="*/ 52 h 105"/>
                  <a:gd name="T68" fmla="*/ 18 w 64"/>
                  <a:gd name="T69" fmla="*/ 54 h 105"/>
                  <a:gd name="T70" fmla="*/ 16 w 64"/>
                  <a:gd name="T71" fmla="*/ 42 h 105"/>
                  <a:gd name="T72" fmla="*/ 22 w 64"/>
                  <a:gd name="T73" fmla="*/ 38 h 105"/>
                  <a:gd name="T74" fmla="*/ 22 w 64"/>
                  <a:gd name="T75" fmla="*/ 38 h 105"/>
                  <a:gd name="T76" fmla="*/ 26 w 64"/>
                  <a:gd name="T77" fmla="*/ 48 h 105"/>
                  <a:gd name="T78" fmla="*/ 32 w 64"/>
                  <a:gd name="T79" fmla="*/ 44 h 105"/>
                  <a:gd name="T80" fmla="*/ 30 w 64"/>
                  <a:gd name="T81" fmla="*/ 36 h 105"/>
                  <a:gd name="T82" fmla="*/ 28 w 64"/>
                  <a:gd name="T83" fmla="*/ 26 h 105"/>
                  <a:gd name="T84" fmla="*/ 30 w 64"/>
                  <a:gd name="T85" fmla="*/ 18 h 105"/>
                  <a:gd name="T86" fmla="*/ 30 w 64"/>
                  <a:gd name="T87" fmla="*/ 6 h 105"/>
                  <a:gd name="T88" fmla="*/ 34 w 64"/>
                  <a:gd name="T89" fmla="*/ 2 h 105"/>
                  <a:gd name="T90" fmla="*/ 38 w 64"/>
                  <a:gd name="T91" fmla="*/ 10 h 105"/>
                  <a:gd name="T92" fmla="*/ 38 w 64"/>
                  <a:gd name="T93" fmla="*/ 18 h 105"/>
                  <a:gd name="T94" fmla="*/ 36 w 64"/>
                  <a:gd name="T95" fmla="*/ 22 h 105"/>
                  <a:gd name="T96" fmla="*/ 40 w 64"/>
                  <a:gd name="T97" fmla="*/ 28 h 105"/>
                  <a:gd name="T98" fmla="*/ 42 w 64"/>
                  <a:gd name="T99" fmla="*/ 32 h 105"/>
                  <a:gd name="T100" fmla="*/ 44 w 64"/>
                  <a:gd name="T101" fmla="*/ 42 h 105"/>
                  <a:gd name="T102" fmla="*/ 48 w 64"/>
                  <a:gd name="T103" fmla="*/ 42 h 105"/>
                  <a:gd name="T104" fmla="*/ 56 w 64"/>
                  <a:gd name="T105" fmla="*/ 38 h 105"/>
                  <a:gd name="T106" fmla="*/ 62 w 64"/>
                  <a:gd name="T107" fmla="*/ 40 h 105"/>
                  <a:gd name="T108" fmla="*/ 64 w 64"/>
                  <a:gd name="T109" fmla="*/ 46 h 105"/>
                  <a:gd name="T110" fmla="*/ 64 w 64"/>
                  <a:gd name="T111"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105">
                    <a:moveTo>
                      <a:pt x="64" y="56"/>
                    </a:moveTo>
                    <a:lnTo>
                      <a:pt x="64" y="56"/>
                    </a:lnTo>
                    <a:lnTo>
                      <a:pt x="58" y="60"/>
                    </a:lnTo>
                    <a:lnTo>
                      <a:pt x="54" y="58"/>
                    </a:lnTo>
                    <a:lnTo>
                      <a:pt x="50" y="54"/>
                    </a:lnTo>
                    <a:lnTo>
                      <a:pt x="50" y="54"/>
                    </a:lnTo>
                    <a:lnTo>
                      <a:pt x="50" y="52"/>
                    </a:lnTo>
                    <a:lnTo>
                      <a:pt x="50" y="52"/>
                    </a:lnTo>
                    <a:lnTo>
                      <a:pt x="48" y="56"/>
                    </a:lnTo>
                    <a:lnTo>
                      <a:pt x="48" y="56"/>
                    </a:lnTo>
                    <a:lnTo>
                      <a:pt x="48" y="60"/>
                    </a:lnTo>
                    <a:lnTo>
                      <a:pt x="48" y="64"/>
                    </a:lnTo>
                    <a:lnTo>
                      <a:pt x="48" y="64"/>
                    </a:lnTo>
                    <a:lnTo>
                      <a:pt x="50" y="72"/>
                    </a:lnTo>
                    <a:lnTo>
                      <a:pt x="50" y="72"/>
                    </a:lnTo>
                    <a:lnTo>
                      <a:pt x="52" y="84"/>
                    </a:lnTo>
                    <a:lnTo>
                      <a:pt x="52" y="88"/>
                    </a:lnTo>
                    <a:lnTo>
                      <a:pt x="50" y="92"/>
                    </a:lnTo>
                    <a:lnTo>
                      <a:pt x="50" y="92"/>
                    </a:lnTo>
                    <a:lnTo>
                      <a:pt x="48" y="92"/>
                    </a:lnTo>
                    <a:lnTo>
                      <a:pt x="48" y="92"/>
                    </a:lnTo>
                    <a:lnTo>
                      <a:pt x="48" y="88"/>
                    </a:lnTo>
                    <a:lnTo>
                      <a:pt x="46" y="78"/>
                    </a:lnTo>
                    <a:lnTo>
                      <a:pt x="46" y="78"/>
                    </a:lnTo>
                    <a:lnTo>
                      <a:pt x="42" y="60"/>
                    </a:lnTo>
                    <a:lnTo>
                      <a:pt x="42" y="60"/>
                    </a:lnTo>
                    <a:lnTo>
                      <a:pt x="42" y="58"/>
                    </a:lnTo>
                    <a:lnTo>
                      <a:pt x="40" y="56"/>
                    </a:lnTo>
                    <a:lnTo>
                      <a:pt x="40" y="56"/>
                    </a:lnTo>
                    <a:lnTo>
                      <a:pt x="40" y="60"/>
                    </a:lnTo>
                    <a:lnTo>
                      <a:pt x="40" y="60"/>
                    </a:lnTo>
                    <a:lnTo>
                      <a:pt x="38" y="60"/>
                    </a:lnTo>
                    <a:lnTo>
                      <a:pt x="38" y="60"/>
                    </a:lnTo>
                    <a:lnTo>
                      <a:pt x="38" y="70"/>
                    </a:lnTo>
                    <a:lnTo>
                      <a:pt x="38" y="78"/>
                    </a:lnTo>
                    <a:lnTo>
                      <a:pt x="36" y="86"/>
                    </a:lnTo>
                    <a:lnTo>
                      <a:pt x="34" y="94"/>
                    </a:lnTo>
                    <a:lnTo>
                      <a:pt x="34" y="94"/>
                    </a:lnTo>
                    <a:lnTo>
                      <a:pt x="28" y="92"/>
                    </a:lnTo>
                    <a:lnTo>
                      <a:pt x="22" y="94"/>
                    </a:lnTo>
                    <a:lnTo>
                      <a:pt x="18" y="99"/>
                    </a:lnTo>
                    <a:lnTo>
                      <a:pt x="12" y="105"/>
                    </a:lnTo>
                    <a:lnTo>
                      <a:pt x="12" y="105"/>
                    </a:lnTo>
                    <a:lnTo>
                      <a:pt x="10" y="101"/>
                    </a:lnTo>
                    <a:lnTo>
                      <a:pt x="10" y="94"/>
                    </a:lnTo>
                    <a:lnTo>
                      <a:pt x="14" y="88"/>
                    </a:lnTo>
                    <a:lnTo>
                      <a:pt x="14" y="88"/>
                    </a:lnTo>
                    <a:lnTo>
                      <a:pt x="16" y="84"/>
                    </a:lnTo>
                    <a:lnTo>
                      <a:pt x="16" y="82"/>
                    </a:lnTo>
                    <a:lnTo>
                      <a:pt x="14" y="80"/>
                    </a:lnTo>
                    <a:lnTo>
                      <a:pt x="14" y="80"/>
                    </a:lnTo>
                    <a:lnTo>
                      <a:pt x="10" y="78"/>
                    </a:lnTo>
                    <a:lnTo>
                      <a:pt x="8" y="76"/>
                    </a:lnTo>
                    <a:lnTo>
                      <a:pt x="6" y="74"/>
                    </a:lnTo>
                    <a:lnTo>
                      <a:pt x="6" y="74"/>
                    </a:lnTo>
                    <a:lnTo>
                      <a:pt x="2" y="68"/>
                    </a:lnTo>
                    <a:lnTo>
                      <a:pt x="0" y="64"/>
                    </a:lnTo>
                    <a:lnTo>
                      <a:pt x="0" y="56"/>
                    </a:lnTo>
                    <a:lnTo>
                      <a:pt x="0" y="56"/>
                    </a:lnTo>
                    <a:lnTo>
                      <a:pt x="2" y="56"/>
                    </a:lnTo>
                    <a:lnTo>
                      <a:pt x="4" y="58"/>
                    </a:lnTo>
                    <a:lnTo>
                      <a:pt x="6" y="58"/>
                    </a:lnTo>
                    <a:lnTo>
                      <a:pt x="6" y="54"/>
                    </a:lnTo>
                    <a:lnTo>
                      <a:pt x="6" y="54"/>
                    </a:lnTo>
                    <a:lnTo>
                      <a:pt x="8" y="52"/>
                    </a:lnTo>
                    <a:lnTo>
                      <a:pt x="10" y="54"/>
                    </a:lnTo>
                    <a:lnTo>
                      <a:pt x="12" y="54"/>
                    </a:lnTo>
                    <a:lnTo>
                      <a:pt x="14" y="52"/>
                    </a:lnTo>
                    <a:lnTo>
                      <a:pt x="14" y="52"/>
                    </a:lnTo>
                    <a:lnTo>
                      <a:pt x="18" y="54"/>
                    </a:lnTo>
                    <a:lnTo>
                      <a:pt x="18" y="50"/>
                    </a:lnTo>
                    <a:lnTo>
                      <a:pt x="16" y="42"/>
                    </a:lnTo>
                    <a:lnTo>
                      <a:pt x="16" y="42"/>
                    </a:lnTo>
                    <a:lnTo>
                      <a:pt x="22" y="38"/>
                    </a:lnTo>
                    <a:lnTo>
                      <a:pt x="22" y="38"/>
                    </a:lnTo>
                    <a:lnTo>
                      <a:pt x="22" y="38"/>
                    </a:lnTo>
                    <a:lnTo>
                      <a:pt x="22" y="38"/>
                    </a:lnTo>
                    <a:lnTo>
                      <a:pt x="26" y="48"/>
                    </a:lnTo>
                    <a:lnTo>
                      <a:pt x="30" y="48"/>
                    </a:lnTo>
                    <a:lnTo>
                      <a:pt x="32" y="44"/>
                    </a:lnTo>
                    <a:lnTo>
                      <a:pt x="32" y="44"/>
                    </a:lnTo>
                    <a:lnTo>
                      <a:pt x="30" y="36"/>
                    </a:lnTo>
                    <a:lnTo>
                      <a:pt x="28" y="32"/>
                    </a:lnTo>
                    <a:lnTo>
                      <a:pt x="28" y="26"/>
                    </a:lnTo>
                    <a:lnTo>
                      <a:pt x="28" y="26"/>
                    </a:lnTo>
                    <a:lnTo>
                      <a:pt x="30" y="18"/>
                    </a:lnTo>
                    <a:lnTo>
                      <a:pt x="30" y="18"/>
                    </a:lnTo>
                    <a:lnTo>
                      <a:pt x="30" y="6"/>
                    </a:lnTo>
                    <a:lnTo>
                      <a:pt x="32" y="0"/>
                    </a:lnTo>
                    <a:lnTo>
                      <a:pt x="34" y="2"/>
                    </a:lnTo>
                    <a:lnTo>
                      <a:pt x="38" y="10"/>
                    </a:lnTo>
                    <a:lnTo>
                      <a:pt x="38" y="10"/>
                    </a:lnTo>
                    <a:lnTo>
                      <a:pt x="40" y="14"/>
                    </a:lnTo>
                    <a:lnTo>
                      <a:pt x="38" y="18"/>
                    </a:lnTo>
                    <a:lnTo>
                      <a:pt x="38" y="18"/>
                    </a:lnTo>
                    <a:lnTo>
                      <a:pt x="36" y="22"/>
                    </a:lnTo>
                    <a:lnTo>
                      <a:pt x="38" y="24"/>
                    </a:lnTo>
                    <a:lnTo>
                      <a:pt x="40" y="28"/>
                    </a:lnTo>
                    <a:lnTo>
                      <a:pt x="40" y="28"/>
                    </a:lnTo>
                    <a:lnTo>
                      <a:pt x="42" y="32"/>
                    </a:lnTo>
                    <a:lnTo>
                      <a:pt x="42" y="32"/>
                    </a:lnTo>
                    <a:lnTo>
                      <a:pt x="44" y="42"/>
                    </a:lnTo>
                    <a:lnTo>
                      <a:pt x="46" y="42"/>
                    </a:lnTo>
                    <a:lnTo>
                      <a:pt x="48" y="42"/>
                    </a:lnTo>
                    <a:lnTo>
                      <a:pt x="56" y="38"/>
                    </a:lnTo>
                    <a:lnTo>
                      <a:pt x="56" y="38"/>
                    </a:lnTo>
                    <a:lnTo>
                      <a:pt x="58" y="38"/>
                    </a:lnTo>
                    <a:lnTo>
                      <a:pt x="62" y="40"/>
                    </a:lnTo>
                    <a:lnTo>
                      <a:pt x="62" y="40"/>
                    </a:lnTo>
                    <a:lnTo>
                      <a:pt x="64" y="46"/>
                    </a:lnTo>
                    <a:lnTo>
                      <a:pt x="64" y="56"/>
                    </a:lnTo>
                    <a:lnTo>
                      <a:pt x="6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5" name="Freeform 1492">
                <a:extLst>
                  <a:ext uri="{FF2B5EF4-FFF2-40B4-BE49-F238E27FC236}">
                    <a16:creationId xmlns:a16="http://schemas.microsoft.com/office/drawing/2014/main" id="{49EBB531-78E1-44CA-9DB8-6DAC8C7A32FF}"/>
                  </a:ext>
                </a:extLst>
              </p:cNvPr>
              <p:cNvSpPr>
                <a:spLocks/>
              </p:cNvSpPr>
              <p:nvPr/>
            </p:nvSpPr>
            <p:spPr bwMode="auto">
              <a:xfrm>
                <a:off x="1560" y="1642"/>
                <a:ext cx="42" cy="92"/>
              </a:xfrm>
              <a:custGeom>
                <a:avLst/>
                <a:gdLst>
                  <a:gd name="T0" fmla="*/ 10 w 42"/>
                  <a:gd name="T1" fmla="*/ 10 h 92"/>
                  <a:gd name="T2" fmla="*/ 14 w 42"/>
                  <a:gd name="T3" fmla="*/ 0 h 92"/>
                  <a:gd name="T4" fmla="*/ 16 w 42"/>
                  <a:gd name="T5" fmla="*/ 4 h 92"/>
                  <a:gd name="T6" fmla="*/ 20 w 42"/>
                  <a:gd name="T7" fmla="*/ 16 h 92"/>
                  <a:gd name="T8" fmla="*/ 28 w 42"/>
                  <a:gd name="T9" fmla="*/ 22 h 92"/>
                  <a:gd name="T10" fmla="*/ 32 w 42"/>
                  <a:gd name="T11" fmla="*/ 24 h 92"/>
                  <a:gd name="T12" fmla="*/ 32 w 42"/>
                  <a:gd name="T13" fmla="*/ 20 h 92"/>
                  <a:gd name="T14" fmla="*/ 32 w 42"/>
                  <a:gd name="T15" fmla="*/ 20 h 92"/>
                  <a:gd name="T16" fmla="*/ 28 w 42"/>
                  <a:gd name="T17" fmla="*/ 12 h 92"/>
                  <a:gd name="T18" fmla="*/ 34 w 42"/>
                  <a:gd name="T19" fmla="*/ 6 h 92"/>
                  <a:gd name="T20" fmla="*/ 38 w 42"/>
                  <a:gd name="T21" fmla="*/ 8 h 92"/>
                  <a:gd name="T22" fmla="*/ 42 w 42"/>
                  <a:gd name="T23" fmla="*/ 18 h 92"/>
                  <a:gd name="T24" fmla="*/ 42 w 42"/>
                  <a:gd name="T25" fmla="*/ 22 h 92"/>
                  <a:gd name="T26" fmla="*/ 34 w 42"/>
                  <a:gd name="T27" fmla="*/ 36 h 92"/>
                  <a:gd name="T28" fmla="*/ 34 w 42"/>
                  <a:gd name="T29" fmla="*/ 40 h 92"/>
                  <a:gd name="T30" fmla="*/ 34 w 42"/>
                  <a:gd name="T31" fmla="*/ 46 h 92"/>
                  <a:gd name="T32" fmla="*/ 28 w 42"/>
                  <a:gd name="T33" fmla="*/ 52 h 92"/>
                  <a:gd name="T34" fmla="*/ 24 w 42"/>
                  <a:gd name="T35" fmla="*/ 52 h 92"/>
                  <a:gd name="T36" fmla="*/ 22 w 42"/>
                  <a:gd name="T37" fmla="*/ 68 h 92"/>
                  <a:gd name="T38" fmla="*/ 22 w 42"/>
                  <a:gd name="T39" fmla="*/ 78 h 92"/>
                  <a:gd name="T40" fmla="*/ 20 w 42"/>
                  <a:gd name="T41" fmla="*/ 88 h 92"/>
                  <a:gd name="T42" fmla="*/ 18 w 42"/>
                  <a:gd name="T43" fmla="*/ 90 h 92"/>
                  <a:gd name="T44" fmla="*/ 8 w 42"/>
                  <a:gd name="T45" fmla="*/ 90 h 92"/>
                  <a:gd name="T46" fmla="*/ 8 w 42"/>
                  <a:gd name="T47" fmla="*/ 88 h 92"/>
                  <a:gd name="T48" fmla="*/ 8 w 42"/>
                  <a:gd name="T49" fmla="*/ 82 h 92"/>
                  <a:gd name="T50" fmla="*/ 10 w 42"/>
                  <a:gd name="T51" fmla="*/ 78 h 92"/>
                  <a:gd name="T52" fmla="*/ 8 w 42"/>
                  <a:gd name="T53" fmla="*/ 70 h 92"/>
                  <a:gd name="T54" fmla="*/ 6 w 42"/>
                  <a:gd name="T55" fmla="*/ 68 h 92"/>
                  <a:gd name="T56" fmla="*/ 2 w 42"/>
                  <a:gd name="T57" fmla="*/ 62 h 92"/>
                  <a:gd name="T58" fmla="*/ 0 w 42"/>
                  <a:gd name="T59" fmla="*/ 46 h 92"/>
                  <a:gd name="T60" fmla="*/ 4 w 42"/>
                  <a:gd name="T61" fmla="*/ 44 h 92"/>
                  <a:gd name="T62" fmla="*/ 8 w 42"/>
                  <a:gd name="T63" fmla="*/ 36 h 92"/>
                  <a:gd name="T64" fmla="*/ 10 w 42"/>
                  <a:gd name="T65" fmla="*/ 40 h 92"/>
                  <a:gd name="T66" fmla="*/ 12 w 42"/>
                  <a:gd name="T67" fmla="*/ 44 h 92"/>
                  <a:gd name="T68" fmla="*/ 12 w 42"/>
                  <a:gd name="T69" fmla="*/ 44 h 92"/>
                  <a:gd name="T70" fmla="*/ 12 w 42"/>
                  <a:gd name="T71" fmla="*/ 42 h 92"/>
                  <a:gd name="T72" fmla="*/ 12 w 42"/>
                  <a:gd name="T73" fmla="*/ 32 h 92"/>
                  <a:gd name="T74" fmla="*/ 16 w 42"/>
                  <a:gd name="T75" fmla="*/ 28 h 92"/>
                  <a:gd name="T76" fmla="*/ 16 w 42"/>
                  <a:gd name="T77" fmla="*/ 22 h 92"/>
                  <a:gd name="T78" fmla="*/ 10 w 42"/>
                  <a:gd name="T79"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92">
                    <a:moveTo>
                      <a:pt x="10" y="10"/>
                    </a:moveTo>
                    <a:lnTo>
                      <a:pt x="10" y="10"/>
                    </a:lnTo>
                    <a:lnTo>
                      <a:pt x="12" y="2"/>
                    </a:lnTo>
                    <a:lnTo>
                      <a:pt x="14" y="0"/>
                    </a:lnTo>
                    <a:lnTo>
                      <a:pt x="16" y="0"/>
                    </a:lnTo>
                    <a:lnTo>
                      <a:pt x="16" y="4"/>
                    </a:lnTo>
                    <a:lnTo>
                      <a:pt x="16" y="4"/>
                    </a:lnTo>
                    <a:lnTo>
                      <a:pt x="20" y="16"/>
                    </a:lnTo>
                    <a:lnTo>
                      <a:pt x="24" y="22"/>
                    </a:lnTo>
                    <a:lnTo>
                      <a:pt x="28" y="22"/>
                    </a:lnTo>
                    <a:lnTo>
                      <a:pt x="32" y="24"/>
                    </a:lnTo>
                    <a:lnTo>
                      <a:pt x="32" y="24"/>
                    </a:lnTo>
                    <a:lnTo>
                      <a:pt x="32" y="20"/>
                    </a:lnTo>
                    <a:lnTo>
                      <a:pt x="32" y="20"/>
                    </a:lnTo>
                    <a:lnTo>
                      <a:pt x="32" y="20"/>
                    </a:lnTo>
                    <a:lnTo>
                      <a:pt x="32" y="20"/>
                    </a:lnTo>
                    <a:lnTo>
                      <a:pt x="28" y="12"/>
                    </a:lnTo>
                    <a:lnTo>
                      <a:pt x="28" y="12"/>
                    </a:lnTo>
                    <a:lnTo>
                      <a:pt x="32" y="10"/>
                    </a:lnTo>
                    <a:lnTo>
                      <a:pt x="34" y="6"/>
                    </a:lnTo>
                    <a:lnTo>
                      <a:pt x="36" y="6"/>
                    </a:lnTo>
                    <a:lnTo>
                      <a:pt x="38" y="8"/>
                    </a:lnTo>
                    <a:lnTo>
                      <a:pt x="42" y="18"/>
                    </a:lnTo>
                    <a:lnTo>
                      <a:pt x="42" y="18"/>
                    </a:lnTo>
                    <a:lnTo>
                      <a:pt x="42" y="22"/>
                    </a:lnTo>
                    <a:lnTo>
                      <a:pt x="42" y="22"/>
                    </a:lnTo>
                    <a:lnTo>
                      <a:pt x="38" y="30"/>
                    </a:lnTo>
                    <a:lnTo>
                      <a:pt x="34" y="36"/>
                    </a:lnTo>
                    <a:lnTo>
                      <a:pt x="34" y="36"/>
                    </a:lnTo>
                    <a:lnTo>
                      <a:pt x="34" y="40"/>
                    </a:lnTo>
                    <a:lnTo>
                      <a:pt x="34" y="46"/>
                    </a:lnTo>
                    <a:lnTo>
                      <a:pt x="34" y="46"/>
                    </a:lnTo>
                    <a:lnTo>
                      <a:pt x="30" y="50"/>
                    </a:lnTo>
                    <a:lnTo>
                      <a:pt x="28" y="52"/>
                    </a:lnTo>
                    <a:lnTo>
                      <a:pt x="24" y="52"/>
                    </a:lnTo>
                    <a:lnTo>
                      <a:pt x="24" y="52"/>
                    </a:lnTo>
                    <a:lnTo>
                      <a:pt x="22" y="60"/>
                    </a:lnTo>
                    <a:lnTo>
                      <a:pt x="22" y="68"/>
                    </a:lnTo>
                    <a:lnTo>
                      <a:pt x="22" y="68"/>
                    </a:lnTo>
                    <a:lnTo>
                      <a:pt x="22" y="78"/>
                    </a:lnTo>
                    <a:lnTo>
                      <a:pt x="22" y="84"/>
                    </a:lnTo>
                    <a:lnTo>
                      <a:pt x="20" y="88"/>
                    </a:lnTo>
                    <a:lnTo>
                      <a:pt x="20" y="88"/>
                    </a:lnTo>
                    <a:lnTo>
                      <a:pt x="18" y="90"/>
                    </a:lnTo>
                    <a:lnTo>
                      <a:pt x="14" y="92"/>
                    </a:lnTo>
                    <a:lnTo>
                      <a:pt x="8" y="90"/>
                    </a:lnTo>
                    <a:lnTo>
                      <a:pt x="8" y="90"/>
                    </a:lnTo>
                    <a:lnTo>
                      <a:pt x="8" y="88"/>
                    </a:lnTo>
                    <a:lnTo>
                      <a:pt x="8" y="88"/>
                    </a:lnTo>
                    <a:lnTo>
                      <a:pt x="8" y="82"/>
                    </a:lnTo>
                    <a:lnTo>
                      <a:pt x="8" y="82"/>
                    </a:lnTo>
                    <a:lnTo>
                      <a:pt x="10" y="78"/>
                    </a:lnTo>
                    <a:lnTo>
                      <a:pt x="10" y="74"/>
                    </a:lnTo>
                    <a:lnTo>
                      <a:pt x="8" y="70"/>
                    </a:lnTo>
                    <a:lnTo>
                      <a:pt x="6" y="68"/>
                    </a:lnTo>
                    <a:lnTo>
                      <a:pt x="6" y="68"/>
                    </a:lnTo>
                    <a:lnTo>
                      <a:pt x="4" y="66"/>
                    </a:lnTo>
                    <a:lnTo>
                      <a:pt x="2" y="62"/>
                    </a:lnTo>
                    <a:lnTo>
                      <a:pt x="0" y="54"/>
                    </a:lnTo>
                    <a:lnTo>
                      <a:pt x="0" y="46"/>
                    </a:lnTo>
                    <a:lnTo>
                      <a:pt x="0" y="46"/>
                    </a:lnTo>
                    <a:lnTo>
                      <a:pt x="4" y="44"/>
                    </a:lnTo>
                    <a:lnTo>
                      <a:pt x="6" y="40"/>
                    </a:lnTo>
                    <a:lnTo>
                      <a:pt x="8" y="36"/>
                    </a:lnTo>
                    <a:lnTo>
                      <a:pt x="10" y="40"/>
                    </a:lnTo>
                    <a:lnTo>
                      <a:pt x="10" y="40"/>
                    </a:lnTo>
                    <a:lnTo>
                      <a:pt x="12" y="42"/>
                    </a:lnTo>
                    <a:lnTo>
                      <a:pt x="12" y="44"/>
                    </a:lnTo>
                    <a:lnTo>
                      <a:pt x="12" y="44"/>
                    </a:lnTo>
                    <a:lnTo>
                      <a:pt x="12" y="44"/>
                    </a:lnTo>
                    <a:lnTo>
                      <a:pt x="12" y="42"/>
                    </a:lnTo>
                    <a:lnTo>
                      <a:pt x="12" y="42"/>
                    </a:lnTo>
                    <a:lnTo>
                      <a:pt x="12" y="36"/>
                    </a:lnTo>
                    <a:lnTo>
                      <a:pt x="12" y="32"/>
                    </a:lnTo>
                    <a:lnTo>
                      <a:pt x="16" y="28"/>
                    </a:lnTo>
                    <a:lnTo>
                      <a:pt x="16" y="28"/>
                    </a:lnTo>
                    <a:lnTo>
                      <a:pt x="16" y="26"/>
                    </a:lnTo>
                    <a:lnTo>
                      <a:pt x="16" y="22"/>
                    </a:lnTo>
                    <a:lnTo>
                      <a:pt x="16" y="2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6" name="Freeform 1493">
                <a:extLst>
                  <a:ext uri="{FF2B5EF4-FFF2-40B4-BE49-F238E27FC236}">
                    <a16:creationId xmlns:a16="http://schemas.microsoft.com/office/drawing/2014/main" id="{1DAAB14A-B83C-D885-9B6D-77ED218220C6}"/>
                  </a:ext>
                </a:extLst>
              </p:cNvPr>
              <p:cNvSpPr>
                <a:spLocks/>
              </p:cNvSpPr>
              <p:nvPr/>
            </p:nvSpPr>
            <p:spPr bwMode="auto">
              <a:xfrm>
                <a:off x="1582" y="1642"/>
                <a:ext cx="50" cy="26"/>
              </a:xfrm>
              <a:custGeom>
                <a:avLst/>
                <a:gdLst>
                  <a:gd name="T0" fmla="*/ 18 w 50"/>
                  <a:gd name="T1" fmla="*/ 20 h 26"/>
                  <a:gd name="T2" fmla="*/ 18 w 50"/>
                  <a:gd name="T3" fmla="*/ 20 h 26"/>
                  <a:gd name="T4" fmla="*/ 16 w 50"/>
                  <a:gd name="T5" fmla="*/ 12 h 26"/>
                  <a:gd name="T6" fmla="*/ 14 w 50"/>
                  <a:gd name="T7" fmla="*/ 12 h 26"/>
                  <a:gd name="T8" fmla="*/ 12 w 50"/>
                  <a:gd name="T9" fmla="*/ 12 h 26"/>
                  <a:gd name="T10" fmla="*/ 8 w 50"/>
                  <a:gd name="T11" fmla="*/ 14 h 26"/>
                  <a:gd name="T12" fmla="*/ 8 w 50"/>
                  <a:gd name="T13" fmla="*/ 14 h 26"/>
                  <a:gd name="T14" fmla="*/ 6 w 50"/>
                  <a:gd name="T15" fmla="*/ 12 h 26"/>
                  <a:gd name="T16" fmla="*/ 6 w 50"/>
                  <a:gd name="T17" fmla="*/ 12 h 26"/>
                  <a:gd name="T18" fmla="*/ 2 w 50"/>
                  <a:gd name="T19" fmla="*/ 12 h 26"/>
                  <a:gd name="T20" fmla="*/ 2 w 50"/>
                  <a:gd name="T21" fmla="*/ 12 h 26"/>
                  <a:gd name="T22" fmla="*/ 0 w 50"/>
                  <a:gd name="T23" fmla="*/ 10 h 26"/>
                  <a:gd name="T24" fmla="*/ 0 w 50"/>
                  <a:gd name="T25" fmla="*/ 10 h 26"/>
                  <a:gd name="T26" fmla="*/ 10 w 50"/>
                  <a:gd name="T27" fmla="*/ 2 h 26"/>
                  <a:gd name="T28" fmla="*/ 18 w 50"/>
                  <a:gd name="T29" fmla="*/ 0 h 26"/>
                  <a:gd name="T30" fmla="*/ 26 w 50"/>
                  <a:gd name="T31" fmla="*/ 0 h 26"/>
                  <a:gd name="T32" fmla="*/ 36 w 50"/>
                  <a:gd name="T33" fmla="*/ 6 h 26"/>
                  <a:gd name="T34" fmla="*/ 36 w 50"/>
                  <a:gd name="T35" fmla="*/ 6 h 26"/>
                  <a:gd name="T36" fmla="*/ 42 w 50"/>
                  <a:gd name="T37" fmla="*/ 12 h 26"/>
                  <a:gd name="T38" fmla="*/ 46 w 50"/>
                  <a:gd name="T39" fmla="*/ 14 h 26"/>
                  <a:gd name="T40" fmla="*/ 50 w 50"/>
                  <a:gd name="T41" fmla="*/ 12 h 26"/>
                  <a:gd name="T42" fmla="*/ 50 w 50"/>
                  <a:gd name="T43" fmla="*/ 12 h 26"/>
                  <a:gd name="T44" fmla="*/ 50 w 50"/>
                  <a:gd name="T45" fmla="*/ 20 h 26"/>
                  <a:gd name="T46" fmla="*/ 50 w 50"/>
                  <a:gd name="T47" fmla="*/ 24 h 26"/>
                  <a:gd name="T48" fmla="*/ 48 w 50"/>
                  <a:gd name="T49" fmla="*/ 26 h 26"/>
                  <a:gd name="T50" fmla="*/ 48 w 50"/>
                  <a:gd name="T51" fmla="*/ 26 h 26"/>
                  <a:gd name="T52" fmla="*/ 46 w 50"/>
                  <a:gd name="T53" fmla="*/ 26 h 26"/>
                  <a:gd name="T54" fmla="*/ 46 w 50"/>
                  <a:gd name="T55" fmla="*/ 26 h 26"/>
                  <a:gd name="T56" fmla="*/ 44 w 50"/>
                  <a:gd name="T57" fmla="*/ 20 h 26"/>
                  <a:gd name="T58" fmla="*/ 44 w 50"/>
                  <a:gd name="T59" fmla="*/ 20 h 26"/>
                  <a:gd name="T60" fmla="*/ 40 w 50"/>
                  <a:gd name="T61" fmla="*/ 16 h 26"/>
                  <a:gd name="T62" fmla="*/ 34 w 50"/>
                  <a:gd name="T63" fmla="*/ 16 h 26"/>
                  <a:gd name="T64" fmla="*/ 30 w 50"/>
                  <a:gd name="T65" fmla="*/ 16 h 26"/>
                  <a:gd name="T66" fmla="*/ 26 w 50"/>
                  <a:gd name="T67" fmla="*/ 20 h 26"/>
                  <a:gd name="T68" fmla="*/ 26 w 50"/>
                  <a:gd name="T69" fmla="*/ 20 h 26"/>
                  <a:gd name="T70" fmla="*/ 26 w 50"/>
                  <a:gd name="T71" fmla="*/ 22 h 26"/>
                  <a:gd name="T72" fmla="*/ 26 w 50"/>
                  <a:gd name="T73" fmla="*/ 22 h 26"/>
                  <a:gd name="T74" fmla="*/ 22 w 50"/>
                  <a:gd name="T75" fmla="*/ 20 h 26"/>
                  <a:gd name="T76" fmla="*/ 20 w 50"/>
                  <a:gd name="T77" fmla="*/ 20 h 26"/>
                  <a:gd name="T78" fmla="*/ 18 w 50"/>
                  <a:gd name="T79" fmla="*/ 20 h 26"/>
                  <a:gd name="T80" fmla="*/ 18 w 50"/>
                  <a:gd name="T8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26">
                    <a:moveTo>
                      <a:pt x="18" y="20"/>
                    </a:moveTo>
                    <a:lnTo>
                      <a:pt x="18" y="20"/>
                    </a:lnTo>
                    <a:lnTo>
                      <a:pt x="16" y="12"/>
                    </a:lnTo>
                    <a:lnTo>
                      <a:pt x="14" y="12"/>
                    </a:lnTo>
                    <a:lnTo>
                      <a:pt x="12" y="12"/>
                    </a:lnTo>
                    <a:lnTo>
                      <a:pt x="8" y="14"/>
                    </a:lnTo>
                    <a:lnTo>
                      <a:pt x="8" y="14"/>
                    </a:lnTo>
                    <a:lnTo>
                      <a:pt x="6" y="12"/>
                    </a:lnTo>
                    <a:lnTo>
                      <a:pt x="6" y="12"/>
                    </a:lnTo>
                    <a:lnTo>
                      <a:pt x="2" y="12"/>
                    </a:lnTo>
                    <a:lnTo>
                      <a:pt x="2" y="12"/>
                    </a:lnTo>
                    <a:lnTo>
                      <a:pt x="0" y="10"/>
                    </a:lnTo>
                    <a:lnTo>
                      <a:pt x="0" y="10"/>
                    </a:lnTo>
                    <a:lnTo>
                      <a:pt x="10" y="2"/>
                    </a:lnTo>
                    <a:lnTo>
                      <a:pt x="18" y="0"/>
                    </a:lnTo>
                    <a:lnTo>
                      <a:pt x="26" y="0"/>
                    </a:lnTo>
                    <a:lnTo>
                      <a:pt x="36" y="6"/>
                    </a:lnTo>
                    <a:lnTo>
                      <a:pt x="36" y="6"/>
                    </a:lnTo>
                    <a:lnTo>
                      <a:pt x="42" y="12"/>
                    </a:lnTo>
                    <a:lnTo>
                      <a:pt x="46" y="14"/>
                    </a:lnTo>
                    <a:lnTo>
                      <a:pt x="50" y="12"/>
                    </a:lnTo>
                    <a:lnTo>
                      <a:pt x="50" y="12"/>
                    </a:lnTo>
                    <a:lnTo>
                      <a:pt x="50" y="20"/>
                    </a:lnTo>
                    <a:lnTo>
                      <a:pt x="50" y="24"/>
                    </a:lnTo>
                    <a:lnTo>
                      <a:pt x="48" y="26"/>
                    </a:lnTo>
                    <a:lnTo>
                      <a:pt x="48" y="26"/>
                    </a:lnTo>
                    <a:lnTo>
                      <a:pt x="46" y="26"/>
                    </a:lnTo>
                    <a:lnTo>
                      <a:pt x="46" y="26"/>
                    </a:lnTo>
                    <a:lnTo>
                      <a:pt x="44" y="20"/>
                    </a:lnTo>
                    <a:lnTo>
                      <a:pt x="44" y="20"/>
                    </a:lnTo>
                    <a:lnTo>
                      <a:pt x="40" y="16"/>
                    </a:lnTo>
                    <a:lnTo>
                      <a:pt x="34" y="16"/>
                    </a:lnTo>
                    <a:lnTo>
                      <a:pt x="30" y="16"/>
                    </a:lnTo>
                    <a:lnTo>
                      <a:pt x="26" y="20"/>
                    </a:lnTo>
                    <a:lnTo>
                      <a:pt x="26" y="20"/>
                    </a:lnTo>
                    <a:lnTo>
                      <a:pt x="26" y="22"/>
                    </a:lnTo>
                    <a:lnTo>
                      <a:pt x="26" y="22"/>
                    </a:lnTo>
                    <a:lnTo>
                      <a:pt x="22" y="20"/>
                    </a:lnTo>
                    <a:lnTo>
                      <a:pt x="20" y="20"/>
                    </a:lnTo>
                    <a:lnTo>
                      <a:pt x="18" y="20"/>
                    </a:ln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7" name="Freeform 1494">
                <a:extLst>
                  <a:ext uri="{FF2B5EF4-FFF2-40B4-BE49-F238E27FC236}">
                    <a16:creationId xmlns:a16="http://schemas.microsoft.com/office/drawing/2014/main" id="{4CEBC507-FCB7-8EC2-185E-37BB12F145A9}"/>
                  </a:ext>
                </a:extLst>
              </p:cNvPr>
              <p:cNvSpPr>
                <a:spLocks/>
              </p:cNvSpPr>
              <p:nvPr/>
            </p:nvSpPr>
            <p:spPr bwMode="auto">
              <a:xfrm>
                <a:off x="1572" y="1553"/>
                <a:ext cx="34" cy="44"/>
              </a:xfrm>
              <a:custGeom>
                <a:avLst/>
                <a:gdLst>
                  <a:gd name="T0" fmla="*/ 0 w 34"/>
                  <a:gd name="T1" fmla="*/ 38 h 44"/>
                  <a:gd name="T2" fmla="*/ 0 w 34"/>
                  <a:gd name="T3" fmla="*/ 38 h 44"/>
                  <a:gd name="T4" fmla="*/ 4 w 34"/>
                  <a:gd name="T5" fmla="*/ 32 h 44"/>
                  <a:gd name="T6" fmla="*/ 4 w 34"/>
                  <a:gd name="T7" fmla="*/ 28 h 44"/>
                  <a:gd name="T8" fmla="*/ 0 w 34"/>
                  <a:gd name="T9" fmla="*/ 20 h 44"/>
                  <a:gd name="T10" fmla="*/ 0 w 34"/>
                  <a:gd name="T11" fmla="*/ 20 h 44"/>
                  <a:gd name="T12" fmla="*/ 2 w 34"/>
                  <a:gd name="T13" fmla="*/ 18 h 44"/>
                  <a:gd name="T14" fmla="*/ 2 w 34"/>
                  <a:gd name="T15" fmla="*/ 16 h 44"/>
                  <a:gd name="T16" fmla="*/ 2 w 34"/>
                  <a:gd name="T17" fmla="*/ 8 h 44"/>
                  <a:gd name="T18" fmla="*/ 2 w 34"/>
                  <a:gd name="T19" fmla="*/ 8 h 44"/>
                  <a:gd name="T20" fmla="*/ 4 w 34"/>
                  <a:gd name="T21" fmla="*/ 8 h 44"/>
                  <a:gd name="T22" fmla="*/ 8 w 34"/>
                  <a:gd name="T23" fmla="*/ 10 h 44"/>
                  <a:gd name="T24" fmla="*/ 8 w 34"/>
                  <a:gd name="T25" fmla="*/ 10 h 44"/>
                  <a:gd name="T26" fmla="*/ 8 w 34"/>
                  <a:gd name="T27" fmla="*/ 10 h 44"/>
                  <a:gd name="T28" fmla="*/ 8 w 34"/>
                  <a:gd name="T29" fmla="*/ 10 h 44"/>
                  <a:gd name="T30" fmla="*/ 8 w 34"/>
                  <a:gd name="T31" fmla="*/ 10 h 44"/>
                  <a:gd name="T32" fmla="*/ 8 w 34"/>
                  <a:gd name="T33" fmla="*/ 6 h 44"/>
                  <a:gd name="T34" fmla="*/ 8 w 34"/>
                  <a:gd name="T35" fmla="*/ 6 h 44"/>
                  <a:gd name="T36" fmla="*/ 10 w 34"/>
                  <a:gd name="T37" fmla="*/ 4 h 44"/>
                  <a:gd name="T38" fmla="*/ 12 w 34"/>
                  <a:gd name="T39" fmla="*/ 2 h 44"/>
                  <a:gd name="T40" fmla="*/ 12 w 34"/>
                  <a:gd name="T41" fmla="*/ 2 h 44"/>
                  <a:gd name="T42" fmla="*/ 12 w 34"/>
                  <a:gd name="T43" fmla="*/ 0 h 44"/>
                  <a:gd name="T44" fmla="*/ 14 w 34"/>
                  <a:gd name="T45" fmla="*/ 0 h 44"/>
                  <a:gd name="T46" fmla="*/ 16 w 34"/>
                  <a:gd name="T47" fmla="*/ 2 h 44"/>
                  <a:gd name="T48" fmla="*/ 16 w 34"/>
                  <a:gd name="T49" fmla="*/ 2 h 44"/>
                  <a:gd name="T50" fmla="*/ 24 w 34"/>
                  <a:gd name="T51" fmla="*/ 12 h 44"/>
                  <a:gd name="T52" fmla="*/ 34 w 34"/>
                  <a:gd name="T53" fmla="*/ 20 h 44"/>
                  <a:gd name="T54" fmla="*/ 34 w 34"/>
                  <a:gd name="T55" fmla="*/ 20 h 44"/>
                  <a:gd name="T56" fmla="*/ 34 w 34"/>
                  <a:gd name="T57" fmla="*/ 22 h 44"/>
                  <a:gd name="T58" fmla="*/ 34 w 34"/>
                  <a:gd name="T59" fmla="*/ 22 h 44"/>
                  <a:gd name="T60" fmla="*/ 30 w 34"/>
                  <a:gd name="T61" fmla="*/ 24 h 44"/>
                  <a:gd name="T62" fmla="*/ 28 w 34"/>
                  <a:gd name="T63" fmla="*/ 26 h 44"/>
                  <a:gd name="T64" fmla="*/ 28 w 34"/>
                  <a:gd name="T65" fmla="*/ 26 h 44"/>
                  <a:gd name="T66" fmla="*/ 26 w 34"/>
                  <a:gd name="T67" fmla="*/ 26 h 44"/>
                  <a:gd name="T68" fmla="*/ 26 w 34"/>
                  <a:gd name="T69" fmla="*/ 26 h 44"/>
                  <a:gd name="T70" fmla="*/ 24 w 34"/>
                  <a:gd name="T71" fmla="*/ 24 h 44"/>
                  <a:gd name="T72" fmla="*/ 22 w 34"/>
                  <a:gd name="T73" fmla="*/ 20 h 44"/>
                  <a:gd name="T74" fmla="*/ 20 w 34"/>
                  <a:gd name="T75" fmla="*/ 22 h 44"/>
                  <a:gd name="T76" fmla="*/ 20 w 34"/>
                  <a:gd name="T77" fmla="*/ 22 h 44"/>
                  <a:gd name="T78" fmla="*/ 20 w 34"/>
                  <a:gd name="T79" fmla="*/ 28 h 44"/>
                  <a:gd name="T80" fmla="*/ 22 w 34"/>
                  <a:gd name="T81" fmla="*/ 34 h 44"/>
                  <a:gd name="T82" fmla="*/ 22 w 34"/>
                  <a:gd name="T83" fmla="*/ 38 h 44"/>
                  <a:gd name="T84" fmla="*/ 20 w 34"/>
                  <a:gd name="T85" fmla="*/ 44 h 44"/>
                  <a:gd name="T86" fmla="*/ 20 w 34"/>
                  <a:gd name="T87" fmla="*/ 44 h 44"/>
                  <a:gd name="T88" fmla="*/ 18 w 34"/>
                  <a:gd name="T89" fmla="*/ 44 h 44"/>
                  <a:gd name="T90" fmla="*/ 16 w 34"/>
                  <a:gd name="T91" fmla="*/ 42 h 44"/>
                  <a:gd name="T92" fmla="*/ 16 w 34"/>
                  <a:gd name="T93" fmla="*/ 42 h 44"/>
                  <a:gd name="T94" fmla="*/ 14 w 34"/>
                  <a:gd name="T95" fmla="*/ 38 h 44"/>
                  <a:gd name="T96" fmla="*/ 10 w 34"/>
                  <a:gd name="T97" fmla="*/ 36 h 44"/>
                  <a:gd name="T98" fmla="*/ 6 w 34"/>
                  <a:gd name="T99" fmla="*/ 36 h 44"/>
                  <a:gd name="T100" fmla="*/ 2 w 34"/>
                  <a:gd name="T101" fmla="*/ 38 h 44"/>
                  <a:gd name="T102" fmla="*/ 2 w 34"/>
                  <a:gd name="T103" fmla="*/ 38 h 44"/>
                  <a:gd name="T104" fmla="*/ 0 w 34"/>
                  <a:gd name="T105" fmla="*/ 38 h 44"/>
                  <a:gd name="T106" fmla="*/ 0 w 34"/>
                  <a:gd name="T10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44">
                    <a:moveTo>
                      <a:pt x="0" y="38"/>
                    </a:moveTo>
                    <a:lnTo>
                      <a:pt x="0" y="38"/>
                    </a:lnTo>
                    <a:lnTo>
                      <a:pt x="4" y="32"/>
                    </a:lnTo>
                    <a:lnTo>
                      <a:pt x="4" y="28"/>
                    </a:lnTo>
                    <a:lnTo>
                      <a:pt x="0" y="20"/>
                    </a:lnTo>
                    <a:lnTo>
                      <a:pt x="0" y="20"/>
                    </a:lnTo>
                    <a:lnTo>
                      <a:pt x="2" y="18"/>
                    </a:lnTo>
                    <a:lnTo>
                      <a:pt x="2" y="16"/>
                    </a:lnTo>
                    <a:lnTo>
                      <a:pt x="2" y="8"/>
                    </a:lnTo>
                    <a:lnTo>
                      <a:pt x="2" y="8"/>
                    </a:lnTo>
                    <a:lnTo>
                      <a:pt x="4" y="8"/>
                    </a:lnTo>
                    <a:lnTo>
                      <a:pt x="8" y="10"/>
                    </a:lnTo>
                    <a:lnTo>
                      <a:pt x="8" y="10"/>
                    </a:lnTo>
                    <a:lnTo>
                      <a:pt x="8" y="10"/>
                    </a:lnTo>
                    <a:lnTo>
                      <a:pt x="8" y="10"/>
                    </a:lnTo>
                    <a:lnTo>
                      <a:pt x="8" y="10"/>
                    </a:lnTo>
                    <a:lnTo>
                      <a:pt x="8" y="6"/>
                    </a:lnTo>
                    <a:lnTo>
                      <a:pt x="8" y="6"/>
                    </a:lnTo>
                    <a:lnTo>
                      <a:pt x="10" y="4"/>
                    </a:lnTo>
                    <a:lnTo>
                      <a:pt x="12" y="2"/>
                    </a:lnTo>
                    <a:lnTo>
                      <a:pt x="12" y="2"/>
                    </a:lnTo>
                    <a:lnTo>
                      <a:pt x="12" y="0"/>
                    </a:lnTo>
                    <a:lnTo>
                      <a:pt x="14" y="0"/>
                    </a:lnTo>
                    <a:lnTo>
                      <a:pt x="16" y="2"/>
                    </a:lnTo>
                    <a:lnTo>
                      <a:pt x="16" y="2"/>
                    </a:lnTo>
                    <a:lnTo>
                      <a:pt x="24" y="12"/>
                    </a:lnTo>
                    <a:lnTo>
                      <a:pt x="34" y="20"/>
                    </a:lnTo>
                    <a:lnTo>
                      <a:pt x="34" y="20"/>
                    </a:lnTo>
                    <a:lnTo>
                      <a:pt x="34" y="22"/>
                    </a:lnTo>
                    <a:lnTo>
                      <a:pt x="34" y="22"/>
                    </a:lnTo>
                    <a:lnTo>
                      <a:pt x="30" y="24"/>
                    </a:lnTo>
                    <a:lnTo>
                      <a:pt x="28" y="26"/>
                    </a:lnTo>
                    <a:lnTo>
                      <a:pt x="28" y="26"/>
                    </a:lnTo>
                    <a:lnTo>
                      <a:pt x="26" y="26"/>
                    </a:lnTo>
                    <a:lnTo>
                      <a:pt x="26" y="26"/>
                    </a:lnTo>
                    <a:lnTo>
                      <a:pt x="24" y="24"/>
                    </a:lnTo>
                    <a:lnTo>
                      <a:pt x="22" y="20"/>
                    </a:lnTo>
                    <a:lnTo>
                      <a:pt x="20" y="22"/>
                    </a:lnTo>
                    <a:lnTo>
                      <a:pt x="20" y="22"/>
                    </a:lnTo>
                    <a:lnTo>
                      <a:pt x="20" y="28"/>
                    </a:lnTo>
                    <a:lnTo>
                      <a:pt x="22" y="34"/>
                    </a:lnTo>
                    <a:lnTo>
                      <a:pt x="22" y="38"/>
                    </a:lnTo>
                    <a:lnTo>
                      <a:pt x="20" y="44"/>
                    </a:lnTo>
                    <a:lnTo>
                      <a:pt x="20" y="44"/>
                    </a:lnTo>
                    <a:lnTo>
                      <a:pt x="18" y="44"/>
                    </a:lnTo>
                    <a:lnTo>
                      <a:pt x="16" y="42"/>
                    </a:lnTo>
                    <a:lnTo>
                      <a:pt x="16" y="42"/>
                    </a:lnTo>
                    <a:lnTo>
                      <a:pt x="14" y="38"/>
                    </a:lnTo>
                    <a:lnTo>
                      <a:pt x="10" y="36"/>
                    </a:lnTo>
                    <a:lnTo>
                      <a:pt x="6" y="36"/>
                    </a:lnTo>
                    <a:lnTo>
                      <a:pt x="2" y="38"/>
                    </a:lnTo>
                    <a:lnTo>
                      <a:pt x="2" y="38"/>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8" name="Freeform 1495">
                <a:extLst>
                  <a:ext uri="{FF2B5EF4-FFF2-40B4-BE49-F238E27FC236}">
                    <a16:creationId xmlns:a16="http://schemas.microsoft.com/office/drawing/2014/main" id="{C13EC98F-2EF6-C933-E458-4DB8EF8C0D26}"/>
                  </a:ext>
                </a:extLst>
              </p:cNvPr>
              <p:cNvSpPr>
                <a:spLocks/>
              </p:cNvSpPr>
              <p:nvPr/>
            </p:nvSpPr>
            <p:spPr bwMode="auto">
              <a:xfrm>
                <a:off x="1556" y="1652"/>
                <a:ext cx="22" cy="38"/>
              </a:xfrm>
              <a:custGeom>
                <a:avLst/>
                <a:gdLst>
                  <a:gd name="T0" fmla="*/ 14 w 22"/>
                  <a:gd name="T1" fmla="*/ 32 h 38"/>
                  <a:gd name="T2" fmla="*/ 14 w 22"/>
                  <a:gd name="T3" fmla="*/ 32 h 38"/>
                  <a:gd name="T4" fmla="*/ 14 w 22"/>
                  <a:gd name="T5" fmla="*/ 30 h 38"/>
                  <a:gd name="T6" fmla="*/ 12 w 22"/>
                  <a:gd name="T7" fmla="*/ 30 h 38"/>
                  <a:gd name="T8" fmla="*/ 10 w 22"/>
                  <a:gd name="T9" fmla="*/ 32 h 38"/>
                  <a:gd name="T10" fmla="*/ 10 w 22"/>
                  <a:gd name="T11" fmla="*/ 32 h 38"/>
                  <a:gd name="T12" fmla="*/ 8 w 22"/>
                  <a:gd name="T13" fmla="*/ 38 h 38"/>
                  <a:gd name="T14" fmla="*/ 6 w 22"/>
                  <a:gd name="T15" fmla="*/ 38 h 38"/>
                  <a:gd name="T16" fmla="*/ 6 w 22"/>
                  <a:gd name="T17" fmla="*/ 36 h 38"/>
                  <a:gd name="T18" fmla="*/ 6 w 22"/>
                  <a:gd name="T19" fmla="*/ 36 h 38"/>
                  <a:gd name="T20" fmla="*/ 4 w 22"/>
                  <a:gd name="T21" fmla="*/ 28 h 38"/>
                  <a:gd name="T22" fmla="*/ 4 w 22"/>
                  <a:gd name="T23" fmla="*/ 20 h 38"/>
                  <a:gd name="T24" fmla="*/ 4 w 22"/>
                  <a:gd name="T25" fmla="*/ 20 h 38"/>
                  <a:gd name="T26" fmla="*/ 2 w 22"/>
                  <a:gd name="T27" fmla="*/ 18 h 38"/>
                  <a:gd name="T28" fmla="*/ 0 w 22"/>
                  <a:gd name="T29" fmla="*/ 14 h 38"/>
                  <a:gd name="T30" fmla="*/ 0 w 22"/>
                  <a:gd name="T31" fmla="*/ 14 h 38"/>
                  <a:gd name="T32" fmla="*/ 0 w 22"/>
                  <a:gd name="T33" fmla="*/ 10 h 38"/>
                  <a:gd name="T34" fmla="*/ 2 w 22"/>
                  <a:gd name="T35" fmla="*/ 6 h 38"/>
                  <a:gd name="T36" fmla="*/ 2 w 22"/>
                  <a:gd name="T37" fmla="*/ 6 h 38"/>
                  <a:gd name="T38" fmla="*/ 10 w 22"/>
                  <a:gd name="T39" fmla="*/ 2 h 38"/>
                  <a:gd name="T40" fmla="*/ 10 w 22"/>
                  <a:gd name="T41" fmla="*/ 2 h 38"/>
                  <a:gd name="T42" fmla="*/ 12 w 22"/>
                  <a:gd name="T43" fmla="*/ 6 h 38"/>
                  <a:gd name="T44" fmla="*/ 14 w 22"/>
                  <a:gd name="T45" fmla="*/ 2 h 38"/>
                  <a:gd name="T46" fmla="*/ 14 w 22"/>
                  <a:gd name="T47" fmla="*/ 2 h 38"/>
                  <a:gd name="T48" fmla="*/ 14 w 22"/>
                  <a:gd name="T49" fmla="*/ 0 h 38"/>
                  <a:gd name="T50" fmla="*/ 14 w 22"/>
                  <a:gd name="T51" fmla="*/ 0 h 38"/>
                  <a:gd name="T52" fmla="*/ 18 w 22"/>
                  <a:gd name="T53" fmla="*/ 2 h 38"/>
                  <a:gd name="T54" fmla="*/ 22 w 22"/>
                  <a:gd name="T55" fmla="*/ 10 h 38"/>
                  <a:gd name="T56" fmla="*/ 22 w 22"/>
                  <a:gd name="T57" fmla="*/ 10 h 38"/>
                  <a:gd name="T58" fmla="*/ 20 w 22"/>
                  <a:gd name="T59" fmla="*/ 16 h 38"/>
                  <a:gd name="T60" fmla="*/ 22 w 22"/>
                  <a:gd name="T61" fmla="*/ 20 h 38"/>
                  <a:gd name="T62" fmla="*/ 22 w 22"/>
                  <a:gd name="T63" fmla="*/ 20 h 38"/>
                  <a:gd name="T64" fmla="*/ 20 w 22"/>
                  <a:gd name="T65" fmla="*/ 24 h 38"/>
                  <a:gd name="T66" fmla="*/ 20 w 22"/>
                  <a:gd name="T67" fmla="*/ 24 h 38"/>
                  <a:gd name="T68" fmla="*/ 16 w 22"/>
                  <a:gd name="T69" fmla="*/ 26 h 38"/>
                  <a:gd name="T70" fmla="*/ 16 w 22"/>
                  <a:gd name="T71" fmla="*/ 26 h 38"/>
                  <a:gd name="T72" fmla="*/ 20 w 22"/>
                  <a:gd name="T73" fmla="*/ 32 h 38"/>
                  <a:gd name="T74" fmla="*/ 20 w 22"/>
                  <a:gd name="T75" fmla="*/ 32 h 38"/>
                  <a:gd name="T76" fmla="*/ 16 w 22"/>
                  <a:gd name="T77" fmla="*/ 34 h 38"/>
                  <a:gd name="T78" fmla="*/ 14 w 22"/>
                  <a:gd name="T79" fmla="*/ 32 h 38"/>
                  <a:gd name="T80" fmla="*/ 14 w 22"/>
                  <a:gd name="T8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38">
                    <a:moveTo>
                      <a:pt x="14" y="32"/>
                    </a:moveTo>
                    <a:lnTo>
                      <a:pt x="14" y="32"/>
                    </a:lnTo>
                    <a:lnTo>
                      <a:pt x="14" y="30"/>
                    </a:lnTo>
                    <a:lnTo>
                      <a:pt x="12" y="30"/>
                    </a:lnTo>
                    <a:lnTo>
                      <a:pt x="10" y="32"/>
                    </a:lnTo>
                    <a:lnTo>
                      <a:pt x="10" y="32"/>
                    </a:lnTo>
                    <a:lnTo>
                      <a:pt x="8" y="38"/>
                    </a:lnTo>
                    <a:lnTo>
                      <a:pt x="6" y="38"/>
                    </a:lnTo>
                    <a:lnTo>
                      <a:pt x="6" y="36"/>
                    </a:lnTo>
                    <a:lnTo>
                      <a:pt x="6" y="36"/>
                    </a:lnTo>
                    <a:lnTo>
                      <a:pt x="4" y="28"/>
                    </a:lnTo>
                    <a:lnTo>
                      <a:pt x="4" y="20"/>
                    </a:lnTo>
                    <a:lnTo>
                      <a:pt x="4" y="20"/>
                    </a:lnTo>
                    <a:lnTo>
                      <a:pt x="2" y="18"/>
                    </a:lnTo>
                    <a:lnTo>
                      <a:pt x="0" y="14"/>
                    </a:lnTo>
                    <a:lnTo>
                      <a:pt x="0" y="14"/>
                    </a:lnTo>
                    <a:lnTo>
                      <a:pt x="0" y="10"/>
                    </a:lnTo>
                    <a:lnTo>
                      <a:pt x="2" y="6"/>
                    </a:lnTo>
                    <a:lnTo>
                      <a:pt x="2" y="6"/>
                    </a:lnTo>
                    <a:lnTo>
                      <a:pt x="10" y="2"/>
                    </a:lnTo>
                    <a:lnTo>
                      <a:pt x="10" y="2"/>
                    </a:lnTo>
                    <a:lnTo>
                      <a:pt x="12" y="6"/>
                    </a:lnTo>
                    <a:lnTo>
                      <a:pt x="14" y="2"/>
                    </a:lnTo>
                    <a:lnTo>
                      <a:pt x="14" y="2"/>
                    </a:lnTo>
                    <a:lnTo>
                      <a:pt x="14" y="0"/>
                    </a:lnTo>
                    <a:lnTo>
                      <a:pt x="14" y="0"/>
                    </a:lnTo>
                    <a:lnTo>
                      <a:pt x="18" y="2"/>
                    </a:lnTo>
                    <a:lnTo>
                      <a:pt x="22" y="10"/>
                    </a:lnTo>
                    <a:lnTo>
                      <a:pt x="22" y="10"/>
                    </a:lnTo>
                    <a:lnTo>
                      <a:pt x="20" y="16"/>
                    </a:lnTo>
                    <a:lnTo>
                      <a:pt x="22" y="20"/>
                    </a:lnTo>
                    <a:lnTo>
                      <a:pt x="22" y="20"/>
                    </a:lnTo>
                    <a:lnTo>
                      <a:pt x="20" y="24"/>
                    </a:lnTo>
                    <a:lnTo>
                      <a:pt x="20" y="24"/>
                    </a:lnTo>
                    <a:lnTo>
                      <a:pt x="16" y="26"/>
                    </a:lnTo>
                    <a:lnTo>
                      <a:pt x="16" y="26"/>
                    </a:lnTo>
                    <a:lnTo>
                      <a:pt x="20" y="32"/>
                    </a:lnTo>
                    <a:lnTo>
                      <a:pt x="20" y="32"/>
                    </a:lnTo>
                    <a:lnTo>
                      <a:pt x="16" y="34"/>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9" name="Freeform 1496">
                <a:extLst>
                  <a:ext uri="{FF2B5EF4-FFF2-40B4-BE49-F238E27FC236}">
                    <a16:creationId xmlns:a16="http://schemas.microsoft.com/office/drawing/2014/main" id="{D1438252-EB78-0DF5-ED94-2B2416AC70A1}"/>
                  </a:ext>
                </a:extLst>
              </p:cNvPr>
              <p:cNvSpPr>
                <a:spLocks/>
              </p:cNvSpPr>
              <p:nvPr/>
            </p:nvSpPr>
            <p:spPr bwMode="auto">
              <a:xfrm>
                <a:off x="1586" y="1597"/>
                <a:ext cx="40" cy="35"/>
              </a:xfrm>
              <a:custGeom>
                <a:avLst/>
                <a:gdLst>
                  <a:gd name="T0" fmla="*/ 38 w 40"/>
                  <a:gd name="T1" fmla="*/ 20 h 35"/>
                  <a:gd name="T2" fmla="*/ 38 w 40"/>
                  <a:gd name="T3" fmla="*/ 20 h 35"/>
                  <a:gd name="T4" fmla="*/ 36 w 40"/>
                  <a:gd name="T5" fmla="*/ 20 h 35"/>
                  <a:gd name="T6" fmla="*/ 34 w 40"/>
                  <a:gd name="T7" fmla="*/ 22 h 35"/>
                  <a:gd name="T8" fmla="*/ 34 w 40"/>
                  <a:gd name="T9" fmla="*/ 22 h 35"/>
                  <a:gd name="T10" fmla="*/ 28 w 40"/>
                  <a:gd name="T11" fmla="*/ 33 h 35"/>
                  <a:gd name="T12" fmla="*/ 26 w 40"/>
                  <a:gd name="T13" fmla="*/ 35 h 35"/>
                  <a:gd name="T14" fmla="*/ 22 w 40"/>
                  <a:gd name="T15" fmla="*/ 35 h 35"/>
                  <a:gd name="T16" fmla="*/ 20 w 40"/>
                  <a:gd name="T17" fmla="*/ 35 h 35"/>
                  <a:gd name="T18" fmla="*/ 18 w 40"/>
                  <a:gd name="T19" fmla="*/ 33 h 35"/>
                  <a:gd name="T20" fmla="*/ 12 w 40"/>
                  <a:gd name="T21" fmla="*/ 24 h 35"/>
                  <a:gd name="T22" fmla="*/ 12 w 40"/>
                  <a:gd name="T23" fmla="*/ 24 h 35"/>
                  <a:gd name="T24" fmla="*/ 10 w 40"/>
                  <a:gd name="T25" fmla="*/ 22 h 35"/>
                  <a:gd name="T26" fmla="*/ 8 w 40"/>
                  <a:gd name="T27" fmla="*/ 22 h 35"/>
                  <a:gd name="T28" fmla="*/ 4 w 40"/>
                  <a:gd name="T29" fmla="*/ 20 h 35"/>
                  <a:gd name="T30" fmla="*/ 4 w 40"/>
                  <a:gd name="T31" fmla="*/ 20 h 35"/>
                  <a:gd name="T32" fmla="*/ 2 w 40"/>
                  <a:gd name="T33" fmla="*/ 18 h 35"/>
                  <a:gd name="T34" fmla="*/ 0 w 40"/>
                  <a:gd name="T35" fmla="*/ 14 h 35"/>
                  <a:gd name="T36" fmla="*/ 2 w 40"/>
                  <a:gd name="T37" fmla="*/ 8 h 35"/>
                  <a:gd name="T38" fmla="*/ 2 w 40"/>
                  <a:gd name="T39" fmla="*/ 8 h 35"/>
                  <a:gd name="T40" fmla="*/ 4 w 40"/>
                  <a:gd name="T41" fmla="*/ 6 h 35"/>
                  <a:gd name="T42" fmla="*/ 4 w 40"/>
                  <a:gd name="T43" fmla="*/ 6 h 35"/>
                  <a:gd name="T44" fmla="*/ 6 w 40"/>
                  <a:gd name="T45" fmla="*/ 6 h 35"/>
                  <a:gd name="T46" fmla="*/ 8 w 40"/>
                  <a:gd name="T47" fmla="*/ 4 h 35"/>
                  <a:gd name="T48" fmla="*/ 10 w 40"/>
                  <a:gd name="T49" fmla="*/ 0 h 35"/>
                  <a:gd name="T50" fmla="*/ 10 w 40"/>
                  <a:gd name="T51" fmla="*/ 0 h 35"/>
                  <a:gd name="T52" fmla="*/ 12 w 40"/>
                  <a:gd name="T53" fmla="*/ 0 h 35"/>
                  <a:gd name="T54" fmla="*/ 14 w 40"/>
                  <a:gd name="T55" fmla="*/ 0 h 35"/>
                  <a:gd name="T56" fmla="*/ 16 w 40"/>
                  <a:gd name="T57" fmla="*/ 8 h 35"/>
                  <a:gd name="T58" fmla="*/ 16 w 40"/>
                  <a:gd name="T59" fmla="*/ 8 h 35"/>
                  <a:gd name="T60" fmla="*/ 18 w 40"/>
                  <a:gd name="T61" fmla="*/ 18 h 35"/>
                  <a:gd name="T62" fmla="*/ 20 w 40"/>
                  <a:gd name="T63" fmla="*/ 24 h 35"/>
                  <a:gd name="T64" fmla="*/ 22 w 40"/>
                  <a:gd name="T65" fmla="*/ 24 h 35"/>
                  <a:gd name="T66" fmla="*/ 24 w 40"/>
                  <a:gd name="T67" fmla="*/ 24 h 35"/>
                  <a:gd name="T68" fmla="*/ 28 w 40"/>
                  <a:gd name="T69" fmla="*/ 18 h 35"/>
                  <a:gd name="T70" fmla="*/ 28 w 40"/>
                  <a:gd name="T71" fmla="*/ 18 h 35"/>
                  <a:gd name="T72" fmla="*/ 32 w 40"/>
                  <a:gd name="T73" fmla="*/ 14 h 35"/>
                  <a:gd name="T74" fmla="*/ 34 w 40"/>
                  <a:gd name="T75" fmla="*/ 12 h 35"/>
                  <a:gd name="T76" fmla="*/ 36 w 40"/>
                  <a:gd name="T77" fmla="*/ 14 h 35"/>
                  <a:gd name="T78" fmla="*/ 40 w 40"/>
                  <a:gd name="T79" fmla="*/ 20 h 35"/>
                  <a:gd name="T80" fmla="*/ 40 w 40"/>
                  <a:gd name="T81" fmla="*/ 20 h 35"/>
                  <a:gd name="T82" fmla="*/ 38 w 40"/>
                  <a:gd name="T83" fmla="*/ 20 h 35"/>
                  <a:gd name="T84" fmla="*/ 38 w 40"/>
                  <a:gd name="T85" fmla="*/ 20 h 35"/>
                  <a:gd name="T86" fmla="*/ 38 w 40"/>
                  <a:gd name="T8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5">
                    <a:moveTo>
                      <a:pt x="38" y="20"/>
                    </a:moveTo>
                    <a:lnTo>
                      <a:pt x="38" y="20"/>
                    </a:lnTo>
                    <a:lnTo>
                      <a:pt x="36" y="20"/>
                    </a:lnTo>
                    <a:lnTo>
                      <a:pt x="34" y="22"/>
                    </a:lnTo>
                    <a:lnTo>
                      <a:pt x="34" y="22"/>
                    </a:lnTo>
                    <a:lnTo>
                      <a:pt x="28" y="33"/>
                    </a:lnTo>
                    <a:lnTo>
                      <a:pt x="26" y="35"/>
                    </a:lnTo>
                    <a:lnTo>
                      <a:pt x="22" y="35"/>
                    </a:lnTo>
                    <a:lnTo>
                      <a:pt x="20" y="35"/>
                    </a:lnTo>
                    <a:lnTo>
                      <a:pt x="18" y="33"/>
                    </a:lnTo>
                    <a:lnTo>
                      <a:pt x="12" y="24"/>
                    </a:lnTo>
                    <a:lnTo>
                      <a:pt x="12" y="24"/>
                    </a:lnTo>
                    <a:lnTo>
                      <a:pt x="10" y="22"/>
                    </a:lnTo>
                    <a:lnTo>
                      <a:pt x="8" y="22"/>
                    </a:lnTo>
                    <a:lnTo>
                      <a:pt x="4" y="20"/>
                    </a:lnTo>
                    <a:lnTo>
                      <a:pt x="4" y="20"/>
                    </a:lnTo>
                    <a:lnTo>
                      <a:pt x="2" y="18"/>
                    </a:lnTo>
                    <a:lnTo>
                      <a:pt x="0" y="14"/>
                    </a:lnTo>
                    <a:lnTo>
                      <a:pt x="2" y="8"/>
                    </a:lnTo>
                    <a:lnTo>
                      <a:pt x="2" y="8"/>
                    </a:lnTo>
                    <a:lnTo>
                      <a:pt x="4" y="6"/>
                    </a:lnTo>
                    <a:lnTo>
                      <a:pt x="4" y="6"/>
                    </a:lnTo>
                    <a:lnTo>
                      <a:pt x="6" y="6"/>
                    </a:lnTo>
                    <a:lnTo>
                      <a:pt x="8" y="4"/>
                    </a:lnTo>
                    <a:lnTo>
                      <a:pt x="10" y="0"/>
                    </a:lnTo>
                    <a:lnTo>
                      <a:pt x="10" y="0"/>
                    </a:lnTo>
                    <a:lnTo>
                      <a:pt x="12" y="0"/>
                    </a:lnTo>
                    <a:lnTo>
                      <a:pt x="14" y="0"/>
                    </a:lnTo>
                    <a:lnTo>
                      <a:pt x="16" y="8"/>
                    </a:lnTo>
                    <a:lnTo>
                      <a:pt x="16" y="8"/>
                    </a:lnTo>
                    <a:lnTo>
                      <a:pt x="18" y="18"/>
                    </a:lnTo>
                    <a:lnTo>
                      <a:pt x="20" y="24"/>
                    </a:lnTo>
                    <a:lnTo>
                      <a:pt x="22" y="24"/>
                    </a:lnTo>
                    <a:lnTo>
                      <a:pt x="24" y="24"/>
                    </a:lnTo>
                    <a:lnTo>
                      <a:pt x="28" y="18"/>
                    </a:lnTo>
                    <a:lnTo>
                      <a:pt x="28" y="18"/>
                    </a:lnTo>
                    <a:lnTo>
                      <a:pt x="32" y="14"/>
                    </a:lnTo>
                    <a:lnTo>
                      <a:pt x="34" y="12"/>
                    </a:lnTo>
                    <a:lnTo>
                      <a:pt x="36" y="14"/>
                    </a:lnTo>
                    <a:lnTo>
                      <a:pt x="40" y="20"/>
                    </a:lnTo>
                    <a:lnTo>
                      <a:pt x="40" y="20"/>
                    </a:lnTo>
                    <a:lnTo>
                      <a:pt x="38" y="20"/>
                    </a:lnTo>
                    <a:lnTo>
                      <a:pt x="38" y="20"/>
                    </a:lnTo>
                    <a:lnTo>
                      <a:pt x="3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0" name="Freeform 1497">
                <a:extLst>
                  <a:ext uri="{FF2B5EF4-FFF2-40B4-BE49-F238E27FC236}">
                    <a16:creationId xmlns:a16="http://schemas.microsoft.com/office/drawing/2014/main" id="{E3CD9811-342C-73BF-FFD4-E0144BE0199D}"/>
                  </a:ext>
                </a:extLst>
              </p:cNvPr>
              <p:cNvSpPr>
                <a:spLocks/>
              </p:cNvSpPr>
              <p:nvPr/>
            </p:nvSpPr>
            <p:spPr bwMode="auto">
              <a:xfrm>
                <a:off x="1576" y="1603"/>
                <a:ext cx="14" cy="35"/>
              </a:xfrm>
              <a:custGeom>
                <a:avLst/>
                <a:gdLst>
                  <a:gd name="T0" fmla="*/ 2 w 14"/>
                  <a:gd name="T1" fmla="*/ 14 h 35"/>
                  <a:gd name="T2" fmla="*/ 2 w 14"/>
                  <a:gd name="T3" fmla="*/ 14 h 35"/>
                  <a:gd name="T4" fmla="*/ 4 w 14"/>
                  <a:gd name="T5" fmla="*/ 0 h 35"/>
                  <a:gd name="T6" fmla="*/ 4 w 14"/>
                  <a:gd name="T7" fmla="*/ 0 h 35"/>
                  <a:gd name="T8" fmla="*/ 8 w 14"/>
                  <a:gd name="T9" fmla="*/ 16 h 35"/>
                  <a:gd name="T10" fmla="*/ 10 w 14"/>
                  <a:gd name="T11" fmla="*/ 20 h 35"/>
                  <a:gd name="T12" fmla="*/ 14 w 14"/>
                  <a:gd name="T13" fmla="*/ 20 h 35"/>
                  <a:gd name="T14" fmla="*/ 14 w 14"/>
                  <a:gd name="T15" fmla="*/ 20 h 35"/>
                  <a:gd name="T16" fmla="*/ 12 w 14"/>
                  <a:gd name="T17" fmla="*/ 33 h 35"/>
                  <a:gd name="T18" fmla="*/ 10 w 14"/>
                  <a:gd name="T19" fmla="*/ 35 h 35"/>
                  <a:gd name="T20" fmla="*/ 8 w 14"/>
                  <a:gd name="T21" fmla="*/ 35 h 35"/>
                  <a:gd name="T22" fmla="*/ 4 w 14"/>
                  <a:gd name="T23" fmla="*/ 35 h 35"/>
                  <a:gd name="T24" fmla="*/ 0 w 14"/>
                  <a:gd name="T25" fmla="*/ 31 h 35"/>
                  <a:gd name="T26" fmla="*/ 0 w 14"/>
                  <a:gd name="T27" fmla="*/ 31 h 35"/>
                  <a:gd name="T28" fmla="*/ 2 w 14"/>
                  <a:gd name="T29" fmla="*/ 27 h 35"/>
                  <a:gd name="T30" fmla="*/ 2 w 14"/>
                  <a:gd name="T31" fmla="*/ 22 h 35"/>
                  <a:gd name="T32" fmla="*/ 4 w 14"/>
                  <a:gd name="T33" fmla="*/ 18 h 35"/>
                  <a:gd name="T34" fmla="*/ 2 w 14"/>
                  <a:gd name="T35" fmla="*/ 14 h 35"/>
                  <a:gd name="T36" fmla="*/ 2 w 14"/>
                  <a:gd name="T37"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35">
                    <a:moveTo>
                      <a:pt x="2" y="14"/>
                    </a:moveTo>
                    <a:lnTo>
                      <a:pt x="2" y="14"/>
                    </a:lnTo>
                    <a:lnTo>
                      <a:pt x="4" y="0"/>
                    </a:lnTo>
                    <a:lnTo>
                      <a:pt x="4" y="0"/>
                    </a:lnTo>
                    <a:lnTo>
                      <a:pt x="8" y="16"/>
                    </a:lnTo>
                    <a:lnTo>
                      <a:pt x="10" y="20"/>
                    </a:lnTo>
                    <a:lnTo>
                      <a:pt x="14" y="20"/>
                    </a:lnTo>
                    <a:lnTo>
                      <a:pt x="14" y="20"/>
                    </a:lnTo>
                    <a:lnTo>
                      <a:pt x="12" y="33"/>
                    </a:lnTo>
                    <a:lnTo>
                      <a:pt x="10" y="35"/>
                    </a:lnTo>
                    <a:lnTo>
                      <a:pt x="8" y="35"/>
                    </a:lnTo>
                    <a:lnTo>
                      <a:pt x="4" y="35"/>
                    </a:lnTo>
                    <a:lnTo>
                      <a:pt x="0" y="31"/>
                    </a:lnTo>
                    <a:lnTo>
                      <a:pt x="0" y="31"/>
                    </a:lnTo>
                    <a:lnTo>
                      <a:pt x="2" y="27"/>
                    </a:lnTo>
                    <a:lnTo>
                      <a:pt x="2" y="22"/>
                    </a:lnTo>
                    <a:lnTo>
                      <a:pt x="4" y="18"/>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1" name="Freeform 1498">
                <a:extLst>
                  <a:ext uri="{FF2B5EF4-FFF2-40B4-BE49-F238E27FC236}">
                    <a16:creationId xmlns:a16="http://schemas.microsoft.com/office/drawing/2014/main" id="{8EF1B230-0685-461D-7312-08A244493BFA}"/>
                  </a:ext>
                </a:extLst>
              </p:cNvPr>
              <p:cNvSpPr>
                <a:spLocks/>
              </p:cNvSpPr>
              <p:nvPr/>
            </p:nvSpPr>
            <p:spPr bwMode="auto">
              <a:xfrm>
                <a:off x="1632" y="1640"/>
                <a:ext cx="16" cy="18"/>
              </a:xfrm>
              <a:custGeom>
                <a:avLst/>
                <a:gdLst>
                  <a:gd name="T0" fmla="*/ 16 w 16"/>
                  <a:gd name="T1" fmla="*/ 8 h 18"/>
                  <a:gd name="T2" fmla="*/ 16 w 16"/>
                  <a:gd name="T3" fmla="*/ 8 h 18"/>
                  <a:gd name="T4" fmla="*/ 14 w 16"/>
                  <a:gd name="T5" fmla="*/ 14 h 18"/>
                  <a:gd name="T6" fmla="*/ 12 w 16"/>
                  <a:gd name="T7" fmla="*/ 18 h 18"/>
                  <a:gd name="T8" fmla="*/ 10 w 16"/>
                  <a:gd name="T9" fmla="*/ 16 h 18"/>
                  <a:gd name="T10" fmla="*/ 8 w 16"/>
                  <a:gd name="T11" fmla="*/ 12 h 18"/>
                  <a:gd name="T12" fmla="*/ 8 w 16"/>
                  <a:gd name="T13" fmla="*/ 12 h 18"/>
                  <a:gd name="T14" fmla="*/ 6 w 16"/>
                  <a:gd name="T15" fmla="*/ 8 h 18"/>
                  <a:gd name="T16" fmla="*/ 4 w 16"/>
                  <a:gd name="T17" fmla="*/ 8 h 18"/>
                  <a:gd name="T18" fmla="*/ 2 w 16"/>
                  <a:gd name="T19" fmla="*/ 8 h 18"/>
                  <a:gd name="T20" fmla="*/ 0 w 16"/>
                  <a:gd name="T21" fmla="*/ 0 h 18"/>
                  <a:gd name="T22" fmla="*/ 0 w 16"/>
                  <a:gd name="T23" fmla="*/ 0 h 18"/>
                  <a:gd name="T24" fmla="*/ 4 w 16"/>
                  <a:gd name="T25" fmla="*/ 0 h 18"/>
                  <a:gd name="T26" fmla="*/ 8 w 16"/>
                  <a:gd name="T27" fmla="*/ 0 h 18"/>
                  <a:gd name="T28" fmla="*/ 12 w 16"/>
                  <a:gd name="T29" fmla="*/ 2 h 18"/>
                  <a:gd name="T30" fmla="*/ 16 w 16"/>
                  <a:gd name="T31" fmla="*/ 8 h 18"/>
                  <a:gd name="T32" fmla="*/ 16 w 16"/>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6" y="8"/>
                    </a:moveTo>
                    <a:lnTo>
                      <a:pt x="16" y="8"/>
                    </a:lnTo>
                    <a:lnTo>
                      <a:pt x="14" y="14"/>
                    </a:lnTo>
                    <a:lnTo>
                      <a:pt x="12" y="18"/>
                    </a:lnTo>
                    <a:lnTo>
                      <a:pt x="10" y="16"/>
                    </a:lnTo>
                    <a:lnTo>
                      <a:pt x="8" y="12"/>
                    </a:lnTo>
                    <a:lnTo>
                      <a:pt x="8" y="12"/>
                    </a:lnTo>
                    <a:lnTo>
                      <a:pt x="6" y="8"/>
                    </a:lnTo>
                    <a:lnTo>
                      <a:pt x="4" y="8"/>
                    </a:lnTo>
                    <a:lnTo>
                      <a:pt x="2" y="8"/>
                    </a:lnTo>
                    <a:lnTo>
                      <a:pt x="0" y="0"/>
                    </a:lnTo>
                    <a:lnTo>
                      <a:pt x="0" y="0"/>
                    </a:lnTo>
                    <a:lnTo>
                      <a:pt x="4" y="0"/>
                    </a:lnTo>
                    <a:lnTo>
                      <a:pt x="8" y="0"/>
                    </a:lnTo>
                    <a:lnTo>
                      <a:pt x="12" y="2"/>
                    </a:lnTo>
                    <a:lnTo>
                      <a:pt x="16"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2" name="Freeform 1499">
                <a:extLst>
                  <a:ext uri="{FF2B5EF4-FFF2-40B4-BE49-F238E27FC236}">
                    <a16:creationId xmlns:a16="http://schemas.microsoft.com/office/drawing/2014/main" id="{660FB7F7-3F4E-0DC4-3653-C0D65F88355C}"/>
                  </a:ext>
                </a:extLst>
              </p:cNvPr>
              <p:cNvSpPr>
                <a:spLocks/>
              </p:cNvSpPr>
              <p:nvPr/>
            </p:nvSpPr>
            <p:spPr bwMode="auto">
              <a:xfrm>
                <a:off x="1624" y="1613"/>
                <a:ext cx="10" cy="23"/>
              </a:xfrm>
              <a:custGeom>
                <a:avLst/>
                <a:gdLst>
                  <a:gd name="T0" fmla="*/ 0 w 10"/>
                  <a:gd name="T1" fmla="*/ 4 h 23"/>
                  <a:gd name="T2" fmla="*/ 0 w 10"/>
                  <a:gd name="T3" fmla="*/ 4 h 23"/>
                  <a:gd name="T4" fmla="*/ 2 w 10"/>
                  <a:gd name="T5" fmla="*/ 4 h 23"/>
                  <a:gd name="T6" fmla="*/ 2 w 10"/>
                  <a:gd name="T7" fmla="*/ 4 h 23"/>
                  <a:gd name="T8" fmla="*/ 4 w 10"/>
                  <a:gd name="T9" fmla="*/ 0 h 23"/>
                  <a:gd name="T10" fmla="*/ 6 w 10"/>
                  <a:gd name="T11" fmla="*/ 0 h 23"/>
                  <a:gd name="T12" fmla="*/ 8 w 10"/>
                  <a:gd name="T13" fmla="*/ 2 h 23"/>
                  <a:gd name="T14" fmla="*/ 10 w 10"/>
                  <a:gd name="T15" fmla="*/ 8 h 23"/>
                  <a:gd name="T16" fmla="*/ 10 w 10"/>
                  <a:gd name="T17" fmla="*/ 8 h 23"/>
                  <a:gd name="T18" fmla="*/ 8 w 10"/>
                  <a:gd name="T19" fmla="*/ 15 h 23"/>
                  <a:gd name="T20" fmla="*/ 6 w 10"/>
                  <a:gd name="T21" fmla="*/ 19 h 23"/>
                  <a:gd name="T22" fmla="*/ 8 w 10"/>
                  <a:gd name="T23" fmla="*/ 23 h 23"/>
                  <a:gd name="T24" fmla="*/ 8 w 10"/>
                  <a:gd name="T25" fmla="*/ 23 h 23"/>
                  <a:gd name="T26" fmla="*/ 4 w 10"/>
                  <a:gd name="T27" fmla="*/ 23 h 23"/>
                  <a:gd name="T28" fmla="*/ 2 w 10"/>
                  <a:gd name="T29" fmla="*/ 21 h 23"/>
                  <a:gd name="T30" fmla="*/ 0 w 10"/>
                  <a:gd name="T31" fmla="*/ 12 h 23"/>
                  <a:gd name="T32" fmla="*/ 0 w 10"/>
                  <a:gd name="T33" fmla="*/ 4 h 23"/>
                  <a:gd name="T34" fmla="*/ 0 w 10"/>
                  <a:gd name="T3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3">
                    <a:moveTo>
                      <a:pt x="0" y="4"/>
                    </a:moveTo>
                    <a:lnTo>
                      <a:pt x="0" y="4"/>
                    </a:lnTo>
                    <a:lnTo>
                      <a:pt x="2" y="4"/>
                    </a:lnTo>
                    <a:lnTo>
                      <a:pt x="2" y="4"/>
                    </a:lnTo>
                    <a:lnTo>
                      <a:pt x="4" y="0"/>
                    </a:lnTo>
                    <a:lnTo>
                      <a:pt x="6" y="0"/>
                    </a:lnTo>
                    <a:lnTo>
                      <a:pt x="8" y="2"/>
                    </a:lnTo>
                    <a:lnTo>
                      <a:pt x="10" y="8"/>
                    </a:lnTo>
                    <a:lnTo>
                      <a:pt x="10" y="8"/>
                    </a:lnTo>
                    <a:lnTo>
                      <a:pt x="8" y="15"/>
                    </a:lnTo>
                    <a:lnTo>
                      <a:pt x="6" y="19"/>
                    </a:lnTo>
                    <a:lnTo>
                      <a:pt x="8" y="23"/>
                    </a:lnTo>
                    <a:lnTo>
                      <a:pt x="8" y="23"/>
                    </a:lnTo>
                    <a:lnTo>
                      <a:pt x="4" y="23"/>
                    </a:lnTo>
                    <a:lnTo>
                      <a:pt x="2" y="21"/>
                    </a:lnTo>
                    <a:lnTo>
                      <a:pt x="0"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3" name="Freeform 1500">
                <a:extLst>
                  <a:ext uri="{FF2B5EF4-FFF2-40B4-BE49-F238E27FC236}">
                    <a16:creationId xmlns:a16="http://schemas.microsoft.com/office/drawing/2014/main" id="{F79CA462-3A4F-521E-C0F8-8343DB9998A4}"/>
                  </a:ext>
                </a:extLst>
              </p:cNvPr>
              <p:cNvSpPr>
                <a:spLocks/>
              </p:cNvSpPr>
              <p:nvPr/>
            </p:nvSpPr>
            <p:spPr bwMode="auto">
              <a:xfrm>
                <a:off x="1660" y="1619"/>
                <a:ext cx="4" cy="11"/>
              </a:xfrm>
              <a:custGeom>
                <a:avLst/>
                <a:gdLst>
                  <a:gd name="T0" fmla="*/ 0 w 4"/>
                  <a:gd name="T1" fmla="*/ 9 h 11"/>
                  <a:gd name="T2" fmla="*/ 0 w 4"/>
                  <a:gd name="T3" fmla="*/ 9 h 11"/>
                  <a:gd name="T4" fmla="*/ 0 w 4"/>
                  <a:gd name="T5" fmla="*/ 4 h 11"/>
                  <a:gd name="T6" fmla="*/ 2 w 4"/>
                  <a:gd name="T7" fmla="*/ 0 h 11"/>
                  <a:gd name="T8" fmla="*/ 2 w 4"/>
                  <a:gd name="T9" fmla="*/ 0 h 11"/>
                  <a:gd name="T10" fmla="*/ 4 w 4"/>
                  <a:gd name="T11" fmla="*/ 0 h 11"/>
                  <a:gd name="T12" fmla="*/ 4 w 4"/>
                  <a:gd name="T13" fmla="*/ 4 h 11"/>
                  <a:gd name="T14" fmla="*/ 4 w 4"/>
                  <a:gd name="T15" fmla="*/ 4 h 11"/>
                  <a:gd name="T16" fmla="*/ 4 w 4"/>
                  <a:gd name="T17" fmla="*/ 9 h 11"/>
                  <a:gd name="T18" fmla="*/ 2 w 4"/>
                  <a:gd name="T19" fmla="*/ 11 h 11"/>
                  <a:gd name="T20" fmla="*/ 2 w 4"/>
                  <a:gd name="T21" fmla="*/ 11 h 11"/>
                  <a:gd name="T22" fmla="*/ 0 w 4"/>
                  <a:gd name="T23" fmla="*/ 9 h 11"/>
                  <a:gd name="T24" fmla="*/ 0 w 4"/>
                  <a:gd name="T2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1">
                    <a:moveTo>
                      <a:pt x="0" y="9"/>
                    </a:moveTo>
                    <a:lnTo>
                      <a:pt x="0" y="9"/>
                    </a:lnTo>
                    <a:lnTo>
                      <a:pt x="0" y="4"/>
                    </a:lnTo>
                    <a:lnTo>
                      <a:pt x="2" y="0"/>
                    </a:lnTo>
                    <a:lnTo>
                      <a:pt x="2" y="0"/>
                    </a:lnTo>
                    <a:lnTo>
                      <a:pt x="4" y="0"/>
                    </a:lnTo>
                    <a:lnTo>
                      <a:pt x="4" y="4"/>
                    </a:lnTo>
                    <a:lnTo>
                      <a:pt x="4" y="4"/>
                    </a:lnTo>
                    <a:lnTo>
                      <a:pt x="4" y="9"/>
                    </a:lnTo>
                    <a:lnTo>
                      <a:pt x="2" y="11"/>
                    </a:lnTo>
                    <a:lnTo>
                      <a:pt x="2" y="1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4" name="Freeform 1501">
                <a:extLst>
                  <a:ext uri="{FF2B5EF4-FFF2-40B4-BE49-F238E27FC236}">
                    <a16:creationId xmlns:a16="http://schemas.microsoft.com/office/drawing/2014/main" id="{19031CA8-3411-9F92-CF65-DF30243E5042}"/>
                  </a:ext>
                </a:extLst>
              </p:cNvPr>
              <p:cNvSpPr>
                <a:spLocks/>
              </p:cNvSpPr>
              <p:nvPr/>
            </p:nvSpPr>
            <p:spPr bwMode="auto">
              <a:xfrm>
                <a:off x="1566" y="1654"/>
                <a:ext cx="4" cy="8"/>
              </a:xfrm>
              <a:custGeom>
                <a:avLst/>
                <a:gdLst>
                  <a:gd name="T0" fmla="*/ 4 w 4"/>
                  <a:gd name="T1" fmla="*/ 0 h 8"/>
                  <a:gd name="T2" fmla="*/ 4 w 4"/>
                  <a:gd name="T3" fmla="*/ 0 h 8"/>
                  <a:gd name="T4" fmla="*/ 2 w 4"/>
                  <a:gd name="T5" fmla="*/ 8 h 8"/>
                  <a:gd name="T6" fmla="*/ 0 w 4"/>
                  <a:gd name="T7" fmla="*/ 6 h 8"/>
                  <a:gd name="T8" fmla="*/ 0 w 4"/>
                  <a:gd name="T9" fmla="*/ 0 h 8"/>
                  <a:gd name="T10" fmla="*/ 0 w 4"/>
                  <a:gd name="T11" fmla="*/ 0 h 8"/>
                  <a:gd name="T12" fmla="*/ 2 w 4"/>
                  <a:gd name="T13" fmla="*/ 0 h 8"/>
                  <a:gd name="T14" fmla="*/ 2 w 4"/>
                  <a:gd name="T15" fmla="*/ 0 h 8"/>
                  <a:gd name="T16" fmla="*/ 4 w 4"/>
                  <a:gd name="T17" fmla="*/ 0 h 8"/>
                  <a:gd name="T18" fmla="*/ 4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0"/>
                    </a:moveTo>
                    <a:lnTo>
                      <a:pt x="4" y="0"/>
                    </a:lnTo>
                    <a:lnTo>
                      <a:pt x="2" y="8"/>
                    </a:lnTo>
                    <a:lnTo>
                      <a:pt x="0" y="6"/>
                    </a:lnTo>
                    <a:lnTo>
                      <a:pt x="0" y="0"/>
                    </a:lnTo>
                    <a:lnTo>
                      <a:pt x="0" y="0"/>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5" name="Freeform 1502">
                <a:extLst>
                  <a:ext uri="{FF2B5EF4-FFF2-40B4-BE49-F238E27FC236}">
                    <a16:creationId xmlns:a16="http://schemas.microsoft.com/office/drawing/2014/main" id="{32917241-1D0D-2841-4B76-F4799A2F1E8E}"/>
                  </a:ext>
                </a:extLst>
              </p:cNvPr>
              <p:cNvSpPr>
                <a:spLocks/>
              </p:cNvSpPr>
              <p:nvPr/>
            </p:nvSpPr>
            <p:spPr bwMode="auto">
              <a:xfrm>
                <a:off x="1592" y="1660"/>
                <a:ext cx="4" cy="6"/>
              </a:xfrm>
              <a:custGeom>
                <a:avLst/>
                <a:gdLst>
                  <a:gd name="T0" fmla="*/ 0 w 4"/>
                  <a:gd name="T1" fmla="*/ 2 h 6"/>
                  <a:gd name="T2" fmla="*/ 0 w 4"/>
                  <a:gd name="T3" fmla="*/ 2 h 6"/>
                  <a:gd name="T4" fmla="*/ 2 w 4"/>
                  <a:gd name="T5" fmla="*/ 0 h 6"/>
                  <a:gd name="T6" fmla="*/ 2 w 4"/>
                  <a:gd name="T7" fmla="*/ 0 h 6"/>
                  <a:gd name="T8" fmla="*/ 2 w 4"/>
                  <a:gd name="T9" fmla="*/ 0 h 6"/>
                  <a:gd name="T10" fmla="*/ 4 w 4"/>
                  <a:gd name="T11" fmla="*/ 4 h 6"/>
                  <a:gd name="T12" fmla="*/ 4 w 4"/>
                  <a:gd name="T13" fmla="*/ 4 h 6"/>
                  <a:gd name="T14" fmla="*/ 0 w 4"/>
                  <a:gd name="T15" fmla="*/ 6 h 6"/>
                  <a:gd name="T16" fmla="*/ 0 w 4"/>
                  <a:gd name="T17" fmla="*/ 6 h 6"/>
                  <a:gd name="T18" fmla="*/ 0 w 4"/>
                  <a:gd name="T19" fmla="*/ 2 h 6"/>
                  <a:gd name="T20" fmla="*/ 0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2"/>
                    </a:moveTo>
                    <a:lnTo>
                      <a:pt x="0" y="2"/>
                    </a:lnTo>
                    <a:lnTo>
                      <a:pt x="2" y="0"/>
                    </a:lnTo>
                    <a:lnTo>
                      <a:pt x="2" y="0"/>
                    </a:lnTo>
                    <a:lnTo>
                      <a:pt x="2" y="0"/>
                    </a:lnTo>
                    <a:lnTo>
                      <a:pt x="4" y="4"/>
                    </a:lnTo>
                    <a:lnTo>
                      <a:pt x="4" y="4"/>
                    </a:lnTo>
                    <a:lnTo>
                      <a:pt x="0" y="6"/>
                    </a:lnTo>
                    <a:lnTo>
                      <a:pt x="0"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6" name="Freeform 1503">
                <a:extLst>
                  <a:ext uri="{FF2B5EF4-FFF2-40B4-BE49-F238E27FC236}">
                    <a16:creationId xmlns:a16="http://schemas.microsoft.com/office/drawing/2014/main" id="{2D19DF0E-91B2-68A4-9695-AF33D9D32D8B}"/>
                  </a:ext>
                </a:extLst>
              </p:cNvPr>
              <p:cNvSpPr>
                <a:spLocks/>
              </p:cNvSpPr>
              <p:nvPr/>
            </p:nvSpPr>
            <p:spPr bwMode="auto">
              <a:xfrm>
                <a:off x="1552" y="1650"/>
                <a:ext cx="6" cy="20"/>
              </a:xfrm>
              <a:custGeom>
                <a:avLst/>
                <a:gdLst>
                  <a:gd name="T0" fmla="*/ 6 w 6"/>
                  <a:gd name="T1" fmla="*/ 8 h 20"/>
                  <a:gd name="T2" fmla="*/ 6 w 6"/>
                  <a:gd name="T3" fmla="*/ 8 h 20"/>
                  <a:gd name="T4" fmla="*/ 6 w 6"/>
                  <a:gd name="T5" fmla="*/ 16 h 20"/>
                  <a:gd name="T6" fmla="*/ 6 w 6"/>
                  <a:gd name="T7" fmla="*/ 16 h 20"/>
                  <a:gd name="T8" fmla="*/ 6 w 6"/>
                  <a:gd name="T9" fmla="*/ 18 h 20"/>
                  <a:gd name="T10" fmla="*/ 6 w 6"/>
                  <a:gd name="T11" fmla="*/ 18 h 20"/>
                  <a:gd name="T12" fmla="*/ 6 w 6"/>
                  <a:gd name="T13" fmla="*/ 20 h 20"/>
                  <a:gd name="T14" fmla="*/ 6 w 6"/>
                  <a:gd name="T15" fmla="*/ 20 h 20"/>
                  <a:gd name="T16" fmla="*/ 4 w 6"/>
                  <a:gd name="T17" fmla="*/ 20 h 20"/>
                  <a:gd name="T18" fmla="*/ 4 w 6"/>
                  <a:gd name="T19" fmla="*/ 20 h 20"/>
                  <a:gd name="T20" fmla="*/ 0 w 6"/>
                  <a:gd name="T21" fmla="*/ 12 h 20"/>
                  <a:gd name="T22" fmla="*/ 0 w 6"/>
                  <a:gd name="T23" fmla="*/ 6 h 20"/>
                  <a:gd name="T24" fmla="*/ 2 w 6"/>
                  <a:gd name="T25" fmla="*/ 2 h 20"/>
                  <a:gd name="T26" fmla="*/ 2 w 6"/>
                  <a:gd name="T27" fmla="*/ 2 h 20"/>
                  <a:gd name="T28" fmla="*/ 2 w 6"/>
                  <a:gd name="T29" fmla="*/ 0 h 20"/>
                  <a:gd name="T30" fmla="*/ 2 w 6"/>
                  <a:gd name="T31" fmla="*/ 0 h 20"/>
                  <a:gd name="T32" fmla="*/ 6 w 6"/>
                  <a:gd name="T33" fmla="*/ 2 h 20"/>
                  <a:gd name="T34" fmla="*/ 6 w 6"/>
                  <a:gd name="T35" fmla="*/ 8 h 20"/>
                  <a:gd name="T36" fmla="*/ 6 w 6"/>
                  <a:gd name="T3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0">
                    <a:moveTo>
                      <a:pt x="6" y="8"/>
                    </a:moveTo>
                    <a:lnTo>
                      <a:pt x="6" y="8"/>
                    </a:lnTo>
                    <a:lnTo>
                      <a:pt x="6" y="16"/>
                    </a:lnTo>
                    <a:lnTo>
                      <a:pt x="6" y="16"/>
                    </a:lnTo>
                    <a:lnTo>
                      <a:pt x="6" y="18"/>
                    </a:lnTo>
                    <a:lnTo>
                      <a:pt x="6" y="18"/>
                    </a:lnTo>
                    <a:lnTo>
                      <a:pt x="6" y="20"/>
                    </a:lnTo>
                    <a:lnTo>
                      <a:pt x="6" y="20"/>
                    </a:lnTo>
                    <a:lnTo>
                      <a:pt x="4" y="20"/>
                    </a:lnTo>
                    <a:lnTo>
                      <a:pt x="4" y="20"/>
                    </a:lnTo>
                    <a:lnTo>
                      <a:pt x="0" y="12"/>
                    </a:lnTo>
                    <a:lnTo>
                      <a:pt x="0" y="6"/>
                    </a:lnTo>
                    <a:lnTo>
                      <a:pt x="2" y="2"/>
                    </a:lnTo>
                    <a:lnTo>
                      <a:pt x="2" y="2"/>
                    </a:lnTo>
                    <a:lnTo>
                      <a:pt x="2" y="0"/>
                    </a:lnTo>
                    <a:lnTo>
                      <a:pt x="2" y="0"/>
                    </a:lnTo>
                    <a:lnTo>
                      <a:pt x="6"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7" name="Freeform 1504">
                <a:extLst>
                  <a:ext uri="{FF2B5EF4-FFF2-40B4-BE49-F238E27FC236}">
                    <a16:creationId xmlns:a16="http://schemas.microsoft.com/office/drawing/2014/main" id="{49605B8D-4DB8-B78D-9190-6541FB4D1E35}"/>
                  </a:ext>
                </a:extLst>
              </p:cNvPr>
              <p:cNvSpPr>
                <a:spLocks/>
              </p:cNvSpPr>
              <p:nvPr/>
            </p:nvSpPr>
            <p:spPr bwMode="auto">
              <a:xfrm>
                <a:off x="1562" y="1636"/>
                <a:ext cx="2" cy="10"/>
              </a:xfrm>
              <a:custGeom>
                <a:avLst/>
                <a:gdLst>
                  <a:gd name="T0" fmla="*/ 0 w 2"/>
                  <a:gd name="T1" fmla="*/ 0 h 10"/>
                  <a:gd name="T2" fmla="*/ 0 w 2"/>
                  <a:gd name="T3" fmla="*/ 0 h 10"/>
                  <a:gd name="T4" fmla="*/ 2 w 2"/>
                  <a:gd name="T5" fmla="*/ 0 h 10"/>
                  <a:gd name="T6" fmla="*/ 2 w 2"/>
                  <a:gd name="T7" fmla="*/ 0 h 10"/>
                  <a:gd name="T8" fmla="*/ 2 w 2"/>
                  <a:gd name="T9" fmla="*/ 6 h 10"/>
                  <a:gd name="T10" fmla="*/ 2 w 2"/>
                  <a:gd name="T11" fmla="*/ 8 h 10"/>
                  <a:gd name="T12" fmla="*/ 0 w 2"/>
                  <a:gd name="T13" fmla="*/ 10 h 10"/>
                  <a:gd name="T14" fmla="*/ 0 w 2"/>
                  <a:gd name="T15" fmla="*/ 10 h 10"/>
                  <a:gd name="T16" fmla="*/ 0 w 2"/>
                  <a:gd name="T17" fmla="*/ 8 h 10"/>
                  <a:gd name="T18" fmla="*/ 0 w 2"/>
                  <a:gd name="T19" fmla="*/ 6 h 10"/>
                  <a:gd name="T20" fmla="*/ 0 w 2"/>
                  <a:gd name="T21" fmla="*/ 0 h 10"/>
                  <a:gd name="T22" fmla="*/ 0 w 2"/>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0">
                    <a:moveTo>
                      <a:pt x="0" y="0"/>
                    </a:moveTo>
                    <a:lnTo>
                      <a:pt x="0" y="0"/>
                    </a:lnTo>
                    <a:lnTo>
                      <a:pt x="2" y="0"/>
                    </a:lnTo>
                    <a:lnTo>
                      <a:pt x="2" y="0"/>
                    </a:lnTo>
                    <a:lnTo>
                      <a:pt x="2" y="6"/>
                    </a:lnTo>
                    <a:lnTo>
                      <a:pt x="2" y="8"/>
                    </a:lnTo>
                    <a:lnTo>
                      <a:pt x="0" y="10"/>
                    </a:lnTo>
                    <a:lnTo>
                      <a:pt x="0" y="10"/>
                    </a:lnTo>
                    <a:lnTo>
                      <a:pt x="0" y="8"/>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8" name="Freeform 1505">
                <a:extLst>
                  <a:ext uri="{FF2B5EF4-FFF2-40B4-BE49-F238E27FC236}">
                    <a16:creationId xmlns:a16="http://schemas.microsoft.com/office/drawing/2014/main" id="{C965B50C-0B62-680F-7750-3859D892633E}"/>
                  </a:ext>
                </a:extLst>
              </p:cNvPr>
              <p:cNvSpPr>
                <a:spLocks/>
              </p:cNvSpPr>
              <p:nvPr/>
            </p:nvSpPr>
            <p:spPr bwMode="auto">
              <a:xfrm>
                <a:off x="5454" y="2823"/>
                <a:ext cx="4" cy="8"/>
              </a:xfrm>
              <a:custGeom>
                <a:avLst/>
                <a:gdLst>
                  <a:gd name="T0" fmla="*/ 0 w 4"/>
                  <a:gd name="T1" fmla="*/ 8 h 8"/>
                  <a:gd name="T2" fmla="*/ 0 w 4"/>
                  <a:gd name="T3" fmla="*/ 8 h 8"/>
                  <a:gd name="T4" fmla="*/ 2 w 4"/>
                  <a:gd name="T5" fmla="*/ 2 h 8"/>
                  <a:gd name="T6" fmla="*/ 2 w 4"/>
                  <a:gd name="T7" fmla="*/ 0 h 8"/>
                  <a:gd name="T8" fmla="*/ 2 w 4"/>
                  <a:gd name="T9" fmla="*/ 2 h 8"/>
                  <a:gd name="T10" fmla="*/ 2 w 4"/>
                  <a:gd name="T11" fmla="*/ 2 h 8"/>
                  <a:gd name="T12" fmla="*/ 4 w 4"/>
                  <a:gd name="T13" fmla="*/ 6 h 8"/>
                  <a:gd name="T14" fmla="*/ 4 w 4"/>
                  <a:gd name="T15" fmla="*/ 6 h 8"/>
                  <a:gd name="T16" fmla="*/ 0 w 4"/>
                  <a:gd name="T17" fmla="*/ 8 h 8"/>
                  <a:gd name="T18" fmla="*/ 0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8"/>
                    </a:moveTo>
                    <a:lnTo>
                      <a:pt x="0" y="8"/>
                    </a:lnTo>
                    <a:lnTo>
                      <a:pt x="2" y="2"/>
                    </a:lnTo>
                    <a:lnTo>
                      <a:pt x="2" y="0"/>
                    </a:lnTo>
                    <a:lnTo>
                      <a:pt x="2" y="2"/>
                    </a:lnTo>
                    <a:lnTo>
                      <a:pt x="2" y="2"/>
                    </a:lnTo>
                    <a:lnTo>
                      <a:pt x="4" y="6"/>
                    </a:lnTo>
                    <a:lnTo>
                      <a:pt x="4" y="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9" name="Freeform 1506">
                <a:extLst>
                  <a:ext uri="{FF2B5EF4-FFF2-40B4-BE49-F238E27FC236}">
                    <a16:creationId xmlns:a16="http://schemas.microsoft.com/office/drawing/2014/main" id="{B549839A-1771-82FD-D6B9-25B1607C3B97}"/>
                  </a:ext>
                </a:extLst>
              </p:cNvPr>
              <p:cNvSpPr>
                <a:spLocks/>
              </p:cNvSpPr>
              <p:nvPr/>
            </p:nvSpPr>
            <p:spPr bwMode="auto">
              <a:xfrm>
                <a:off x="1680" y="2709"/>
                <a:ext cx="28" cy="52"/>
              </a:xfrm>
              <a:custGeom>
                <a:avLst/>
                <a:gdLst>
                  <a:gd name="T0" fmla="*/ 4 w 28"/>
                  <a:gd name="T1" fmla="*/ 26 h 52"/>
                  <a:gd name="T2" fmla="*/ 4 w 28"/>
                  <a:gd name="T3" fmla="*/ 26 h 52"/>
                  <a:gd name="T4" fmla="*/ 2 w 28"/>
                  <a:gd name="T5" fmla="*/ 24 h 52"/>
                  <a:gd name="T6" fmla="*/ 0 w 28"/>
                  <a:gd name="T7" fmla="*/ 20 h 52"/>
                  <a:gd name="T8" fmla="*/ 2 w 28"/>
                  <a:gd name="T9" fmla="*/ 12 h 52"/>
                  <a:gd name="T10" fmla="*/ 2 w 28"/>
                  <a:gd name="T11" fmla="*/ 12 h 52"/>
                  <a:gd name="T12" fmla="*/ 2 w 28"/>
                  <a:gd name="T13" fmla="*/ 6 h 52"/>
                  <a:gd name="T14" fmla="*/ 4 w 28"/>
                  <a:gd name="T15" fmla="*/ 4 h 52"/>
                  <a:gd name="T16" fmla="*/ 10 w 28"/>
                  <a:gd name="T17" fmla="*/ 4 h 52"/>
                  <a:gd name="T18" fmla="*/ 10 w 28"/>
                  <a:gd name="T19" fmla="*/ 4 h 52"/>
                  <a:gd name="T20" fmla="*/ 12 w 28"/>
                  <a:gd name="T21" fmla="*/ 2 h 52"/>
                  <a:gd name="T22" fmla="*/ 14 w 28"/>
                  <a:gd name="T23" fmla="*/ 2 h 52"/>
                  <a:gd name="T24" fmla="*/ 20 w 28"/>
                  <a:gd name="T25" fmla="*/ 0 h 52"/>
                  <a:gd name="T26" fmla="*/ 20 w 28"/>
                  <a:gd name="T27" fmla="*/ 0 h 52"/>
                  <a:gd name="T28" fmla="*/ 22 w 28"/>
                  <a:gd name="T29" fmla="*/ 2 h 52"/>
                  <a:gd name="T30" fmla="*/ 22 w 28"/>
                  <a:gd name="T31" fmla="*/ 6 h 52"/>
                  <a:gd name="T32" fmla="*/ 22 w 28"/>
                  <a:gd name="T33" fmla="*/ 6 h 52"/>
                  <a:gd name="T34" fmla="*/ 22 w 28"/>
                  <a:gd name="T35" fmla="*/ 12 h 52"/>
                  <a:gd name="T36" fmla="*/ 22 w 28"/>
                  <a:gd name="T37" fmla="*/ 12 h 52"/>
                  <a:gd name="T38" fmla="*/ 20 w 28"/>
                  <a:gd name="T39" fmla="*/ 16 h 52"/>
                  <a:gd name="T40" fmla="*/ 18 w 28"/>
                  <a:gd name="T41" fmla="*/ 20 h 52"/>
                  <a:gd name="T42" fmla="*/ 18 w 28"/>
                  <a:gd name="T43" fmla="*/ 20 h 52"/>
                  <a:gd name="T44" fmla="*/ 18 w 28"/>
                  <a:gd name="T45" fmla="*/ 22 h 52"/>
                  <a:gd name="T46" fmla="*/ 20 w 28"/>
                  <a:gd name="T47" fmla="*/ 26 h 52"/>
                  <a:gd name="T48" fmla="*/ 20 w 28"/>
                  <a:gd name="T49" fmla="*/ 26 h 52"/>
                  <a:gd name="T50" fmla="*/ 22 w 28"/>
                  <a:gd name="T51" fmla="*/ 28 h 52"/>
                  <a:gd name="T52" fmla="*/ 24 w 28"/>
                  <a:gd name="T53" fmla="*/ 30 h 52"/>
                  <a:gd name="T54" fmla="*/ 24 w 28"/>
                  <a:gd name="T55" fmla="*/ 30 h 52"/>
                  <a:gd name="T56" fmla="*/ 26 w 28"/>
                  <a:gd name="T57" fmla="*/ 32 h 52"/>
                  <a:gd name="T58" fmla="*/ 28 w 28"/>
                  <a:gd name="T59" fmla="*/ 36 h 52"/>
                  <a:gd name="T60" fmla="*/ 28 w 28"/>
                  <a:gd name="T61" fmla="*/ 36 h 52"/>
                  <a:gd name="T62" fmla="*/ 26 w 28"/>
                  <a:gd name="T63" fmla="*/ 40 h 52"/>
                  <a:gd name="T64" fmla="*/ 26 w 28"/>
                  <a:gd name="T65" fmla="*/ 42 h 52"/>
                  <a:gd name="T66" fmla="*/ 24 w 28"/>
                  <a:gd name="T67" fmla="*/ 44 h 52"/>
                  <a:gd name="T68" fmla="*/ 24 w 28"/>
                  <a:gd name="T69" fmla="*/ 44 h 52"/>
                  <a:gd name="T70" fmla="*/ 24 w 28"/>
                  <a:gd name="T71" fmla="*/ 44 h 52"/>
                  <a:gd name="T72" fmla="*/ 22 w 28"/>
                  <a:gd name="T73" fmla="*/ 44 h 52"/>
                  <a:gd name="T74" fmla="*/ 22 w 28"/>
                  <a:gd name="T75" fmla="*/ 46 h 52"/>
                  <a:gd name="T76" fmla="*/ 20 w 28"/>
                  <a:gd name="T77" fmla="*/ 52 h 52"/>
                  <a:gd name="T78" fmla="*/ 20 w 28"/>
                  <a:gd name="T79" fmla="*/ 52 h 52"/>
                  <a:gd name="T80" fmla="*/ 16 w 28"/>
                  <a:gd name="T81" fmla="*/ 52 h 52"/>
                  <a:gd name="T82" fmla="*/ 16 w 28"/>
                  <a:gd name="T83" fmla="*/ 52 h 52"/>
                  <a:gd name="T84" fmla="*/ 16 w 28"/>
                  <a:gd name="T85" fmla="*/ 44 h 52"/>
                  <a:gd name="T86" fmla="*/ 14 w 28"/>
                  <a:gd name="T87" fmla="*/ 40 h 52"/>
                  <a:gd name="T88" fmla="*/ 12 w 28"/>
                  <a:gd name="T89" fmla="*/ 36 h 52"/>
                  <a:gd name="T90" fmla="*/ 12 w 28"/>
                  <a:gd name="T91" fmla="*/ 30 h 52"/>
                  <a:gd name="T92" fmla="*/ 12 w 28"/>
                  <a:gd name="T93" fmla="*/ 30 h 52"/>
                  <a:gd name="T94" fmla="*/ 10 w 28"/>
                  <a:gd name="T95" fmla="*/ 24 h 52"/>
                  <a:gd name="T96" fmla="*/ 10 w 28"/>
                  <a:gd name="T97" fmla="*/ 24 h 52"/>
                  <a:gd name="T98" fmla="*/ 8 w 28"/>
                  <a:gd name="T99" fmla="*/ 20 h 52"/>
                  <a:gd name="T100" fmla="*/ 6 w 28"/>
                  <a:gd name="T101" fmla="*/ 20 h 52"/>
                  <a:gd name="T102" fmla="*/ 4 w 28"/>
                  <a:gd name="T103" fmla="*/ 26 h 52"/>
                  <a:gd name="T104" fmla="*/ 4 w 28"/>
                  <a:gd name="T10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52">
                    <a:moveTo>
                      <a:pt x="4" y="26"/>
                    </a:moveTo>
                    <a:lnTo>
                      <a:pt x="4" y="26"/>
                    </a:lnTo>
                    <a:lnTo>
                      <a:pt x="2" y="24"/>
                    </a:lnTo>
                    <a:lnTo>
                      <a:pt x="0" y="20"/>
                    </a:lnTo>
                    <a:lnTo>
                      <a:pt x="2" y="12"/>
                    </a:lnTo>
                    <a:lnTo>
                      <a:pt x="2" y="12"/>
                    </a:lnTo>
                    <a:lnTo>
                      <a:pt x="2" y="6"/>
                    </a:lnTo>
                    <a:lnTo>
                      <a:pt x="4" y="4"/>
                    </a:lnTo>
                    <a:lnTo>
                      <a:pt x="10" y="4"/>
                    </a:lnTo>
                    <a:lnTo>
                      <a:pt x="10" y="4"/>
                    </a:lnTo>
                    <a:lnTo>
                      <a:pt x="12" y="2"/>
                    </a:lnTo>
                    <a:lnTo>
                      <a:pt x="14" y="2"/>
                    </a:lnTo>
                    <a:lnTo>
                      <a:pt x="20" y="0"/>
                    </a:lnTo>
                    <a:lnTo>
                      <a:pt x="20" y="0"/>
                    </a:lnTo>
                    <a:lnTo>
                      <a:pt x="22" y="2"/>
                    </a:lnTo>
                    <a:lnTo>
                      <a:pt x="22" y="6"/>
                    </a:lnTo>
                    <a:lnTo>
                      <a:pt x="22" y="6"/>
                    </a:lnTo>
                    <a:lnTo>
                      <a:pt x="22" y="12"/>
                    </a:lnTo>
                    <a:lnTo>
                      <a:pt x="22" y="12"/>
                    </a:lnTo>
                    <a:lnTo>
                      <a:pt x="20" y="16"/>
                    </a:lnTo>
                    <a:lnTo>
                      <a:pt x="18" y="20"/>
                    </a:lnTo>
                    <a:lnTo>
                      <a:pt x="18" y="20"/>
                    </a:lnTo>
                    <a:lnTo>
                      <a:pt x="18" y="22"/>
                    </a:lnTo>
                    <a:lnTo>
                      <a:pt x="20" y="26"/>
                    </a:lnTo>
                    <a:lnTo>
                      <a:pt x="20" y="26"/>
                    </a:lnTo>
                    <a:lnTo>
                      <a:pt x="22" y="28"/>
                    </a:lnTo>
                    <a:lnTo>
                      <a:pt x="24" y="30"/>
                    </a:lnTo>
                    <a:lnTo>
                      <a:pt x="24" y="30"/>
                    </a:lnTo>
                    <a:lnTo>
                      <a:pt x="26" y="32"/>
                    </a:lnTo>
                    <a:lnTo>
                      <a:pt x="28" y="36"/>
                    </a:lnTo>
                    <a:lnTo>
                      <a:pt x="28" y="36"/>
                    </a:lnTo>
                    <a:lnTo>
                      <a:pt x="26" y="40"/>
                    </a:lnTo>
                    <a:lnTo>
                      <a:pt x="26" y="42"/>
                    </a:lnTo>
                    <a:lnTo>
                      <a:pt x="24" y="44"/>
                    </a:lnTo>
                    <a:lnTo>
                      <a:pt x="24" y="44"/>
                    </a:lnTo>
                    <a:lnTo>
                      <a:pt x="24" y="44"/>
                    </a:lnTo>
                    <a:lnTo>
                      <a:pt x="22" y="44"/>
                    </a:lnTo>
                    <a:lnTo>
                      <a:pt x="22" y="46"/>
                    </a:lnTo>
                    <a:lnTo>
                      <a:pt x="20" y="52"/>
                    </a:lnTo>
                    <a:lnTo>
                      <a:pt x="20" y="52"/>
                    </a:lnTo>
                    <a:lnTo>
                      <a:pt x="16" y="52"/>
                    </a:lnTo>
                    <a:lnTo>
                      <a:pt x="16" y="52"/>
                    </a:lnTo>
                    <a:lnTo>
                      <a:pt x="16" y="44"/>
                    </a:lnTo>
                    <a:lnTo>
                      <a:pt x="14" y="40"/>
                    </a:lnTo>
                    <a:lnTo>
                      <a:pt x="12" y="36"/>
                    </a:lnTo>
                    <a:lnTo>
                      <a:pt x="12" y="30"/>
                    </a:lnTo>
                    <a:lnTo>
                      <a:pt x="12" y="30"/>
                    </a:lnTo>
                    <a:lnTo>
                      <a:pt x="10" y="24"/>
                    </a:lnTo>
                    <a:lnTo>
                      <a:pt x="10" y="24"/>
                    </a:lnTo>
                    <a:lnTo>
                      <a:pt x="8" y="20"/>
                    </a:lnTo>
                    <a:lnTo>
                      <a:pt x="6" y="20"/>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0" name="Freeform 1507">
                <a:extLst>
                  <a:ext uri="{FF2B5EF4-FFF2-40B4-BE49-F238E27FC236}">
                    <a16:creationId xmlns:a16="http://schemas.microsoft.com/office/drawing/2014/main" id="{498D9A88-7AEB-6D1E-145F-ED69FD8698E3}"/>
                  </a:ext>
                </a:extLst>
              </p:cNvPr>
              <p:cNvSpPr>
                <a:spLocks/>
              </p:cNvSpPr>
              <p:nvPr/>
            </p:nvSpPr>
            <p:spPr bwMode="auto">
              <a:xfrm>
                <a:off x="1668" y="2719"/>
                <a:ext cx="10" cy="26"/>
              </a:xfrm>
              <a:custGeom>
                <a:avLst/>
                <a:gdLst>
                  <a:gd name="T0" fmla="*/ 4 w 10"/>
                  <a:gd name="T1" fmla="*/ 26 h 26"/>
                  <a:gd name="T2" fmla="*/ 4 w 10"/>
                  <a:gd name="T3" fmla="*/ 26 h 26"/>
                  <a:gd name="T4" fmla="*/ 4 w 10"/>
                  <a:gd name="T5" fmla="*/ 20 h 26"/>
                  <a:gd name="T6" fmla="*/ 2 w 10"/>
                  <a:gd name="T7" fmla="*/ 16 h 26"/>
                  <a:gd name="T8" fmla="*/ 0 w 10"/>
                  <a:gd name="T9" fmla="*/ 12 h 26"/>
                  <a:gd name="T10" fmla="*/ 0 w 10"/>
                  <a:gd name="T11" fmla="*/ 8 h 26"/>
                  <a:gd name="T12" fmla="*/ 0 w 10"/>
                  <a:gd name="T13" fmla="*/ 8 h 26"/>
                  <a:gd name="T14" fmla="*/ 2 w 10"/>
                  <a:gd name="T15" fmla="*/ 4 h 26"/>
                  <a:gd name="T16" fmla="*/ 4 w 10"/>
                  <a:gd name="T17" fmla="*/ 2 h 26"/>
                  <a:gd name="T18" fmla="*/ 4 w 10"/>
                  <a:gd name="T19" fmla="*/ 2 h 26"/>
                  <a:gd name="T20" fmla="*/ 4 w 10"/>
                  <a:gd name="T21" fmla="*/ 0 h 26"/>
                  <a:gd name="T22" fmla="*/ 6 w 10"/>
                  <a:gd name="T23" fmla="*/ 0 h 26"/>
                  <a:gd name="T24" fmla="*/ 6 w 10"/>
                  <a:gd name="T25" fmla="*/ 0 h 26"/>
                  <a:gd name="T26" fmla="*/ 8 w 10"/>
                  <a:gd name="T27" fmla="*/ 14 h 26"/>
                  <a:gd name="T28" fmla="*/ 10 w 10"/>
                  <a:gd name="T29" fmla="*/ 26 h 26"/>
                  <a:gd name="T30" fmla="*/ 10 w 10"/>
                  <a:gd name="T31" fmla="*/ 26 h 26"/>
                  <a:gd name="T32" fmla="*/ 4 w 10"/>
                  <a:gd name="T33" fmla="*/ 26 h 26"/>
                  <a:gd name="T34" fmla="*/ 4 w 10"/>
                  <a:gd name="T3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6">
                    <a:moveTo>
                      <a:pt x="4" y="26"/>
                    </a:moveTo>
                    <a:lnTo>
                      <a:pt x="4" y="26"/>
                    </a:lnTo>
                    <a:lnTo>
                      <a:pt x="4" y="20"/>
                    </a:lnTo>
                    <a:lnTo>
                      <a:pt x="2" y="16"/>
                    </a:lnTo>
                    <a:lnTo>
                      <a:pt x="0" y="12"/>
                    </a:lnTo>
                    <a:lnTo>
                      <a:pt x="0" y="8"/>
                    </a:lnTo>
                    <a:lnTo>
                      <a:pt x="0" y="8"/>
                    </a:lnTo>
                    <a:lnTo>
                      <a:pt x="2" y="4"/>
                    </a:lnTo>
                    <a:lnTo>
                      <a:pt x="4" y="2"/>
                    </a:lnTo>
                    <a:lnTo>
                      <a:pt x="4" y="2"/>
                    </a:lnTo>
                    <a:lnTo>
                      <a:pt x="4" y="0"/>
                    </a:lnTo>
                    <a:lnTo>
                      <a:pt x="6" y="0"/>
                    </a:lnTo>
                    <a:lnTo>
                      <a:pt x="6" y="0"/>
                    </a:lnTo>
                    <a:lnTo>
                      <a:pt x="8" y="14"/>
                    </a:lnTo>
                    <a:lnTo>
                      <a:pt x="10" y="26"/>
                    </a:lnTo>
                    <a:lnTo>
                      <a:pt x="10" y="26"/>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1" name="Freeform 1508">
                <a:extLst>
                  <a:ext uri="{FF2B5EF4-FFF2-40B4-BE49-F238E27FC236}">
                    <a16:creationId xmlns:a16="http://schemas.microsoft.com/office/drawing/2014/main" id="{C4D53E67-A673-F48E-F644-F48157402840}"/>
                  </a:ext>
                </a:extLst>
              </p:cNvPr>
              <p:cNvSpPr>
                <a:spLocks/>
              </p:cNvSpPr>
              <p:nvPr/>
            </p:nvSpPr>
            <p:spPr bwMode="auto">
              <a:xfrm>
                <a:off x="5808" y="2709"/>
                <a:ext cx="42" cy="52"/>
              </a:xfrm>
              <a:custGeom>
                <a:avLst/>
                <a:gdLst>
                  <a:gd name="T0" fmla="*/ 28 w 42"/>
                  <a:gd name="T1" fmla="*/ 32 h 52"/>
                  <a:gd name="T2" fmla="*/ 28 w 42"/>
                  <a:gd name="T3" fmla="*/ 32 h 52"/>
                  <a:gd name="T4" fmla="*/ 28 w 42"/>
                  <a:gd name="T5" fmla="*/ 36 h 52"/>
                  <a:gd name="T6" fmla="*/ 28 w 42"/>
                  <a:gd name="T7" fmla="*/ 36 h 52"/>
                  <a:gd name="T8" fmla="*/ 26 w 42"/>
                  <a:gd name="T9" fmla="*/ 36 h 52"/>
                  <a:gd name="T10" fmla="*/ 26 w 42"/>
                  <a:gd name="T11" fmla="*/ 36 h 52"/>
                  <a:gd name="T12" fmla="*/ 24 w 42"/>
                  <a:gd name="T13" fmla="*/ 34 h 52"/>
                  <a:gd name="T14" fmla="*/ 22 w 42"/>
                  <a:gd name="T15" fmla="*/ 38 h 52"/>
                  <a:gd name="T16" fmla="*/ 22 w 42"/>
                  <a:gd name="T17" fmla="*/ 38 h 52"/>
                  <a:gd name="T18" fmla="*/ 22 w 42"/>
                  <a:gd name="T19" fmla="*/ 40 h 52"/>
                  <a:gd name="T20" fmla="*/ 22 w 42"/>
                  <a:gd name="T21" fmla="*/ 40 h 52"/>
                  <a:gd name="T22" fmla="*/ 18 w 42"/>
                  <a:gd name="T23" fmla="*/ 40 h 52"/>
                  <a:gd name="T24" fmla="*/ 16 w 42"/>
                  <a:gd name="T25" fmla="*/ 42 h 52"/>
                  <a:gd name="T26" fmla="*/ 14 w 42"/>
                  <a:gd name="T27" fmla="*/ 52 h 52"/>
                  <a:gd name="T28" fmla="*/ 14 w 42"/>
                  <a:gd name="T29" fmla="*/ 52 h 52"/>
                  <a:gd name="T30" fmla="*/ 10 w 42"/>
                  <a:gd name="T31" fmla="*/ 48 h 52"/>
                  <a:gd name="T32" fmla="*/ 8 w 42"/>
                  <a:gd name="T33" fmla="*/ 42 h 52"/>
                  <a:gd name="T34" fmla="*/ 4 w 42"/>
                  <a:gd name="T35" fmla="*/ 36 h 52"/>
                  <a:gd name="T36" fmla="*/ 2 w 42"/>
                  <a:gd name="T37" fmla="*/ 36 h 52"/>
                  <a:gd name="T38" fmla="*/ 0 w 42"/>
                  <a:gd name="T39" fmla="*/ 36 h 52"/>
                  <a:gd name="T40" fmla="*/ 0 w 42"/>
                  <a:gd name="T41" fmla="*/ 36 h 52"/>
                  <a:gd name="T42" fmla="*/ 2 w 42"/>
                  <a:gd name="T43" fmla="*/ 26 h 52"/>
                  <a:gd name="T44" fmla="*/ 2 w 42"/>
                  <a:gd name="T45" fmla="*/ 20 h 52"/>
                  <a:gd name="T46" fmla="*/ 0 w 42"/>
                  <a:gd name="T47" fmla="*/ 16 h 52"/>
                  <a:gd name="T48" fmla="*/ 0 w 42"/>
                  <a:gd name="T49" fmla="*/ 16 h 52"/>
                  <a:gd name="T50" fmla="*/ 0 w 42"/>
                  <a:gd name="T51" fmla="*/ 12 h 52"/>
                  <a:gd name="T52" fmla="*/ 0 w 42"/>
                  <a:gd name="T53" fmla="*/ 12 h 52"/>
                  <a:gd name="T54" fmla="*/ 2 w 42"/>
                  <a:gd name="T55" fmla="*/ 6 h 52"/>
                  <a:gd name="T56" fmla="*/ 6 w 42"/>
                  <a:gd name="T57" fmla="*/ 4 h 52"/>
                  <a:gd name="T58" fmla="*/ 6 w 42"/>
                  <a:gd name="T59" fmla="*/ 4 h 52"/>
                  <a:gd name="T60" fmla="*/ 8 w 42"/>
                  <a:gd name="T61" fmla="*/ 4 h 52"/>
                  <a:gd name="T62" fmla="*/ 12 w 42"/>
                  <a:gd name="T63" fmla="*/ 4 h 52"/>
                  <a:gd name="T64" fmla="*/ 16 w 42"/>
                  <a:gd name="T65" fmla="*/ 2 h 52"/>
                  <a:gd name="T66" fmla="*/ 22 w 42"/>
                  <a:gd name="T67" fmla="*/ 0 h 52"/>
                  <a:gd name="T68" fmla="*/ 24 w 42"/>
                  <a:gd name="T69" fmla="*/ 2 h 52"/>
                  <a:gd name="T70" fmla="*/ 28 w 42"/>
                  <a:gd name="T71" fmla="*/ 4 h 52"/>
                  <a:gd name="T72" fmla="*/ 28 w 42"/>
                  <a:gd name="T73" fmla="*/ 4 h 52"/>
                  <a:gd name="T74" fmla="*/ 30 w 42"/>
                  <a:gd name="T75" fmla="*/ 8 h 52"/>
                  <a:gd name="T76" fmla="*/ 32 w 42"/>
                  <a:gd name="T77" fmla="*/ 10 h 52"/>
                  <a:gd name="T78" fmla="*/ 36 w 42"/>
                  <a:gd name="T79" fmla="*/ 8 h 52"/>
                  <a:gd name="T80" fmla="*/ 36 w 42"/>
                  <a:gd name="T81" fmla="*/ 8 h 52"/>
                  <a:gd name="T82" fmla="*/ 38 w 42"/>
                  <a:gd name="T83" fmla="*/ 8 h 52"/>
                  <a:gd name="T84" fmla="*/ 40 w 42"/>
                  <a:gd name="T85" fmla="*/ 8 h 52"/>
                  <a:gd name="T86" fmla="*/ 42 w 42"/>
                  <a:gd name="T87" fmla="*/ 12 h 52"/>
                  <a:gd name="T88" fmla="*/ 42 w 42"/>
                  <a:gd name="T89" fmla="*/ 12 h 52"/>
                  <a:gd name="T90" fmla="*/ 42 w 42"/>
                  <a:gd name="T91" fmla="*/ 16 h 52"/>
                  <a:gd name="T92" fmla="*/ 42 w 42"/>
                  <a:gd name="T93" fmla="*/ 20 h 52"/>
                  <a:gd name="T94" fmla="*/ 38 w 42"/>
                  <a:gd name="T95" fmla="*/ 26 h 52"/>
                  <a:gd name="T96" fmla="*/ 38 w 42"/>
                  <a:gd name="T97" fmla="*/ 26 h 52"/>
                  <a:gd name="T98" fmla="*/ 38 w 42"/>
                  <a:gd name="T99" fmla="*/ 30 h 52"/>
                  <a:gd name="T100" fmla="*/ 38 w 42"/>
                  <a:gd name="T101" fmla="*/ 30 h 52"/>
                  <a:gd name="T102" fmla="*/ 36 w 42"/>
                  <a:gd name="T103" fmla="*/ 30 h 52"/>
                  <a:gd name="T104" fmla="*/ 36 w 42"/>
                  <a:gd name="T105" fmla="*/ 30 h 52"/>
                  <a:gd name="T106" fmla="*/ 34 w 42"/>
                  <a:gd name="T107" fmla="*/ 24 h 52"/>
                  <a:gd name="T108" fmla="*/ 32 w 42"/>
                  <a:gd name="T109" fmla="*/ 26 h 52"/>
                  <a:gd name="T110" fmla="*/ 28 w 42"/>
                  <a:gd name="T111" fmla="*/ 32 h 52"/>
                  <a:gd name="T112" fmla="*/ 28 w 42"/>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52">
                    <a:moveTo>
                      <a:pt x="28" y="32"/>
                    </a:moveTo>
                    <a:lnTo>
                      <a:pt x="28" y="32"/>
                    </a:lnTo>
                    <a:lnTo>
                      <a:pt x="28" y="36"/>
                    </a:lnTo>
                    <a:lnTo>
                      <a:pt x="28" y="36"/>
                    </a:lnTo>
                    <a:lnTo>
                      <a:pt x="26" y="36"/>
                    </a:lnTo>
                    <a:lnTo>
                      <a:pt x="26" y="36"/>
                    </a:lnTo>
                    <a:lnTo>
                      <a:pt x="24" y="34"/>
                    </a:lnTo>
                    <a:lnTo>
                      <a:pt x="22" y="38"/>
                    </a:lnTo>
                    <a:lnTo>
                      <a:pt x="22" y="38"/>
                    </a:lnTo>
                    <a:lnTo>
                      <a:pt x="22" y="40"/>
                    </a:lnTo>
                    <a:lnTo>
                      <a:pt x="22" y="40"/>
                    </a:lnTo>
                    <a:lnTo>
                      <a:pt x="18" y="40"/>
                    </a:lnTo>
                    <a:lnTo>
                      <a:pt x="16" y="42"/>
                    </a:lnTo>
                    <a:lnTo>
                      <a:pt x="14" y="52"/>
                    </a:lnTo>
                    <a:lnTo>
                      <a:pt x="14" y="52"/>
                    </a:lnTo>
                    <a:lnTo>
                      <a:pt x="10" y="48"/>
                    </a:lnTo>
                    <a:lnTo>
                      <a:pt x="8" y="42"/>
                    </a:lnTo>
                    <a:lnTo>
                      <a:pt x="4" y="36"/>
                    </a:lnTo>
                    <a:lnTo>
                      <a:pt x="2" y="36"/>
                    </a:lnTo>
                    <a:lnTo>
                      <a:pt x="0" y="36"/>
                    </a:lnTo>
                    <a:lnTo>
                      <a:pt x="0" y="36"/>
                    </a:lnTo>
                    <a:lnTo>
                      <a:pt x="2" y="26"/>
                    </a:lnTo>
                    <a:lnTo>
                      <a:pt x="2" y="20"/>
                    </a:lnTo>
                    <a:lnTo>
                      <a:pt x="0" y="16"/>
                    </a:lnTo>
                    <a:lnTo>
                      <a:pt x="0" y="16"/>
                    </a:lnTo>
                    <a:lnTo>
                      <a:pt x="0" y="12"/>
                    </a:lnTo>
                    <a:lnTo>
                      <a:pt x="0" y="12"/>
                    </a:lnTo>
                    <a:lnTo>
                      <a:pt x="2" y="6"/>
                    </a:lnTo>
                    <a:lnTo>
                      <a:pt x="6" y="4"/>
                    </a:lnTo>
                    <a:lnTo>
                      <a:pt x="6" y="4"/>
                    </a:lnTo>
                    <a:lnTo>
                      <a:pt x="8" y="4"/>
                    </a:lnTo>
                    <a:lnTo>
                      <a:pt x="12" y="4"/>
                    </a:lnTo>
                    <a:lnTo>
                      <a:pt x="16" y="2"/>
                    </a:lnTo>
                    <a:lnTo>
                      <a:pt x="22" y="0"/>
                    </a:lnTo>
                    <a:lnTo>
                      <a:pt x="24" y="2"/>
                    </a:lnTo>
                    <a:lnTo>
                      <a:pt x="28" y="4"/>
                    </a:lnTo>
                    <a:lnTo>
                      <a:pt x="28" y="4"/>
                    </a:lnTo>
                    <a:lnTo>
                      <a:pt x="30" y="8"/>
                    </a:lnTo>
                    <a:lnTo>
                      <a:pt x="32" y="10"/>
                    </a:lnTo>
                    <a:lnTo>
                      <a:pt x="36" y="8"/>
                    </a:lnTo>
                    <a:lnTo>
                      <a:pt x="36" y="8"/>
                    </a:lnTo>
                    <a:lnTo>
                      <a:pt x="38" y="8"/>
                    </a:lnTo>
                    <a:lnTo>
                      <a:pt x="40" y="8"/>
                    </a:lnTo>
                    <a:lnTo>
                      <a:pt x="42" y="12"/>
                    </a:lnTo>
                    <a:lnTo>
                      <a:pt x="42" y="12"/>
                    </a:lnTo>
                    <a:lnTo>
                      <a:pt x="42" y="16"/>
                    </a:lnTo>
                    <a:lnTo>
                      <a:pt x="42" y="20"/>
                    </a:lnTo>
                    <a:lnTo>
                      <a:pt x="38" y="26"/>
                    </a:lnTo>
                    <a:lnTo>
                      <a:pt x="38" y="26"/>
                    </a:lnTo>
                    <a:lnTo>
                      <a:pt x="38" y="30"/>
                    </a:lnTo>
                    <a:lnTo>
                      <a:pt x="38" y="30"/>
                    </a:lnTo>
                    <a:lnTo>
                      <a:pt x="36" y="30"/>
                    </a:lnTo>
                    <a:lnTo>
                      <a:pt x="36" y="30"/>
                    </a:lnTo>
                    <a:lnTo>
                      <a:pt x="34" y="24"/>
                    </a:lnTo>
                    <a:lnTo>
                      <a:pt x="32" y="26"/>
                    </a:lnTo>
                    <a:lnTo>
                      <a:pt x="28" y="32"/>
                    </a:ln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2" name="Freeform 1509">
                <a:extLst>
                  <a:ext uri="{FF2B5EF4-FFF2-40B4-BE49-F238E27FC236}">
                    <a16:creationId xmlns:a16="http://schemas.microsoft.com/office/drawing/2014/main" id="{DE0BBE12-7932-39EE-5BCB-458100360E30}"/>
                  </a:ext>
                </a:extLst>
              </p:cNvPr>
              <p:cNvSpPr>
                <a:spLocks/>
              </p:cNvSpPr>
              <p:nvPr/>
            </p:nvSpPr>
            <p:spPr bwMode="auto">
              <a:xfrm>
                <a:off x="5804" y="2723"/>
                <a:ext cx="8" cy="26"/>
              </a:xfrm>
              <a:custGeom>
                <a:avLst/>
                <a:gdLst>
                  <a:gd name="T0" fmla="*/ 4 w 8"/>
                  <a:gd name="T1" fmla="*/ 0 h 26"/>
                  <a:gd name="T2" fmla="*/ 4 w 8"/>
                  <a:gd name="T3" fmla="*/ 0 h 26"/>
                  <a:gd name="T4" fmla="*/ 6 w 8"/>
                  <a:gd name="T5" fmla="*/ 0 h 26"/>
                  <a:gd name="T6" fmla="*/ 6 w 8"/>
                  <a:gd name="T7" fmla="*/ 2 h 26"/>
                  <a:gd name="T8" fmla="*/ 8 w 8"/>
                  <a:gd name="T9" fmla="*/ 12 h 26"/>
                  <a:gd name="T10" fmla="*/ 8 w 8"/>
                  <a:gd name="T11" fmla="*/ 12 h 26"/>
                  <a:gd name="T12" fmla="*/ 8 w 8"/>
                  <a:gd name="T13" fmla="*/ 16 h 26"/>
                  <a:gd name="T14" fmla="*/ 8 w 8"/>
                  <a:gd name="T15" fmla="*/ 18 h 26"/>
                  <a:gd name="T16" fmla="*/ 6 w 8"/>
                  <a:gd name="T17" fmla="*/ 18 h 26"/>
                  <a:gd name="T18" fmla="*/ 4 w 8"/>
                  <a:gd name="T19" fmla="*/ 22 h 26"/>
                  <a:gd name="T20" fmla="*/ 4 w 8"/>
                  <a:gd name="T21" fmla="*/ 22 h 26"/>
                  <a:gd name="T22" fmla="*/ 4 w 8"/>
                  <a:gd name="T23" fmla="*/ 26 h 26"/>
                  <a:gd name="T24" fmla="*/ 4 w 8"/>
                  <a:gd name="T25" fmla="*/ 26 h 26"/>
                  <a:gd name="T26" fmla="*/ 2 w 8"/>
                  <a:gd name="T27" fmla="*/ 26 h 26"/>
                  <a:gd name="T28" fmla="*/ 0 w 8"/>
                  <a:gd name="T29" fmla="*/ 22 h 26"/>
                  <a:gd name="T30" fmla="*/ 0 w 8"/>
                  <a:gd name="T31" fmla="*/ 22 h 26"/>
                  <a:gd name="T32" fmla="*/ 0 w 8"/>
                  <a:gd name="T33" fmla="*/ 10 h 26"/>
                  <a:gd name="T34" fmla="*/ 2 w 8"/>
                  <a:gd name="T35" fmla="*/ 4 h 26"/>
                  <a:gd name="T36" fmla="*/ 4 w 8"/>
                  <a:gd name="T37" fmla="*/ 0 h 26"/>
                  <a:gd name="T38" fmla="*/ 4 w 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6">
                    <a:moveTo>
                      <a:pt x="4" y="0"/>
                    </a:moveTo>
                    <a:lnTo>
                      <a:pt x="4" y="0"/>
                    </a:lnTo>
                    <a:lnTo>
                      <a:pt x="6" y="0"/>
                    </a:lnTo>
                    <a:lnTo>
                      <a:pt x="6" y="2"/>
                    </a:lnTo>
                    <a:lnTo>
                      <a:pt x="8" y="12"/>
                    </a:lnTo>
                    <a:lnTo>
                      <a:pt x="8" y="12"/>
                    </a:lnTo>
                    <a:lnTo>
                      <a:pt x="8" y="16"/>
                    </a:lnTo>
                    <a:lnTo>
                      <a:pt x="8" y="18"/>
                    </a:lnTo>
                    <a:lnTo>
                      <a:pt x="6" y="18"/>
                    </a:lnTo>
                    <a:lnTo>
                      <a:pt x="4" y="22"/>
                    </a:lnTo>
                    <a:lnTo>
                      <a:pt x="4" y="22"/>
                    </a:lnTo>
                    <a:lnTo>
                      <a:pt x="4" y="26"/>
                    </a:lnTo>
                    <a:lnTo>
                      <a:pt x="4" y="26"/>
                    </a:lnTo>
                    <a:lnTo>
                      <a:pt x="2" y="26"/>
                    </a:lnTo>
                    <a:lnTo>
                      <a:pt x="0" y="22"/>
                    </a:lnTo>
                    <a:lnTo>
                      <a:pt x="0" y="22"/>
                    </a:lnTo>
                    <a:lnTo>
                      <a:pt x="0" y="10"/>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3" name="Freeform 1510">
                <a:extLst>
                  <a:ext uri="{FF2B5EF4-FFF2-40B4-BE49-F238E27FC236}">
                    <a16:creationId xmlns:a16="http://schemas.microsoft.com/office/drawing/2014/main" id="{5908C54F-EF67-6411-EF9B-148B97907AD7}"/>
                  </a:ext>
                </a:extLst>
              </p:cNvPr>
              <p:cNvSpPr>
                <a:spLocks/>
              </p:cNvSpPr>
              <p:nvPr/>
            </p:nvSpPr>
            <p:spPr bwMode="auto">
              <a:xfrm>
                <a:off x="5808" y="2793"/>
                <a:ext cx="6" cy="12"/>
              </a:xfrm>
              <a:custGeom>
                <a:avLst/>
                <a:gdLst>
                  <a:gd name="T0" fmla="*/ 0 w 6"/>
                  <a:gd name="T1" fmla="*/ 0 h 12"/>
                  <a:gd name="T2" fmla="*/ 0 w 6"/>
                  <a:gd name="T3" fmla="*/ 0 h 12"/>
                  <a:gd name="T4" fmla="*/ 4 w 6"/>
                  <a:gd name="T5" fmla="*/ 0 h 12"/>
                  <a:gd name="T6" fmla="*/ 4 w 6"/>
                  <a:gd name="T7" fmla="*/ 0 h 12"/>
                  <a:gd name="T8" fmla="*/ 6 w 6"/>
                  <a:gd name="T9" fmla="*/ 4 h 12"/>
                  <a:gd name="T10" fmla="*/ 6 w 6"/>
                  <a:gd name="T11" fmla="*/ 8 h 12"/>
                  <a:gd name="T12" fmla="*/ 6 w 6"/>
                  <a:gd name="T13" fmla="*/ 8 h 12"/>
                  <a:gd name="T14" fmla="*/ 4 w 6"/>
                  <a:gd name="T15" fmla="*/ 12 h 12"/>
                  <a:gd name="T16" fmla="*/ 2 w 6"/>
                  <a:gd name="T17" fmla="*/ 12 h 12"/>
                  <a:gd name="T18" fmla="*/ 2 w 6"/>
                  <a:gd name="T19" fmla="*/ 12 h 12"/>
                  <a:gd name="T20" fmla="*/ 0 w 6"/>
                  <a:gd name="T21" fmla="*/ 10 h 12"/>
                  <a:gd name="T22" fmla="*/ 0 w 6"/>
                  <a:gd name="T23" fmla="*/ 8 h 12"/>
                  <a:gd name="T24" fmla="*/ 0 w 6"/>
                  <a:gd name="T25" fmla="*/ 0 h 12"/>
                  <a:gd name="T26" fmla="*/ 0 w 6"/>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0" y="0"/>
                    </a:moveTo>
                    <a:lnTo>
                      <a:pt x="0" y="0"/>
                    </a:lnTo>
                    <a:lnTo>
                      <a:pt x="4" y="0"/>
                    </a:lnTo>
                    <a:lnTo>
                      <a:pt x="4" y="0"/>
                    </a:lnTo>
                    <a:lnTo>
                      <a:pt x="6" y="4"/>
                    </a:lnTo>
                    <a:lnTo>
                      <a:pt x="6" y="8"/>
                    </a:lnTo>
                    <a:lnTo>
                      <a:pt x="6" y="8"/>
                    </a:lnTo>
                    <a:lnTo>
                      <a:pt x="4" y="12"/>
                    </a:lnTo>
                    <a:lnTo>
                      <a:pt x="2" y="12"/>
                    </a:lnTo>
                    <a:lnTo>
                      <a:pt x="2" y="12"/>
                    </a:lnTo>
                    <a:lnTo>
                      <a:pt x="0"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4" name="Freeform 1511">
                <a:extLst>
                  <a:ext uri="{FF2B5EF4-FFF2-40B4-BE49-F238E27FC236}">
                    <a16:creationId xmlns:a16="http://schemas.microsoft.com/office/drawing/2014/main" id="{E8F20991-26C3-5D0D-DD47-0B20F6FF69B3}"/>
                  </a:ext>
                </a:extLst>
              </p:cNvPr>
              <p:cNvSpPr>
                <a:spLocks/>
              </p:cNvSpPr>
              <p:nvPr/>
            </p:nvSpPr>
            <p:spPr bwMode="auto">
              <a:xfrm>
                <a:off x="5830" y="2743"/>
                <a:ext cx="14" cy="32"/>
              </a:xfrm>
              <a:custGeom>
                <a:avLst/>
                <a:gdLst>
                  <a:gd name="T0" fmla="*/ 6 w 14"/>
                  <a:gd name="T1" fmla="*/ 2 h 32"/>
                  <a:gd name="T2" fmla="*/ 6 w 14"/>
                  <a:gd name="T3" fmla="*/ 2 h 32"/>
                  <a:gd name="T4" fmla="*/ 6 w 14"/>
                  <a:gd name="T5" fmla="*/ 6 h 32"/>
                  <a:gd name="T6" fmla="*/ 8 w 14"/>
                  <a:gd name="T7" fmla="*/ 6 h 32"/>
                  <a:gd name="T8" fmla="*/ 8 w 14"/>
                  <a:gd name="T9" fmla="*/ 6 h 32"/>
                  <a:gd name="T10" fmla="*/ 12 w 14"/>
                  <a:gd name="T11" fmla="*/ 8 h 32"/>
                  <a:gd name="T12" fmla="*/ 14 w 14"/>
                  <a:gd name="T13" fmla="*/ 14 h 32"/>
                  <a:gd name="T14" fmla="*/ 14 w 14"/>
                  <a:gd name="T15" fmla="*/ 26 h 32"/>
                  <a:gd name="T16" fmla="*/ 14 w 14"/>
                  <a:gd name="T17" fmla="*/ 26 h 32"/>
                  <a:gd name="T18" fmla="*/ 12 w 14"/>
                  <a:gd name="T19" fmla="*/ 30 h 32"/>
                  <a:gd name="T20" fmla="*/ 10 w 14"/>
                  <a:gd name="T21" fmla="*/ 32 h 32"/>
                  <a:gd name="T22" fmla="*/ 6 w 14"/>
                  <a:gd name="T23" fmla="*/ 30 h 32"/>
                  <a:gd name="T24" fmla="*/ 6 w 14"/>
                  <a:gd name="T25" fmla="*/ 30 h 32"/>
                  <a:gd name="T26" fmla="*/ 6 w 14"/>
                  <a:gd name="T27" fmla="*/ 26 h 32"/>
                  <a:gd name="T28" fmla="*/ 8 w 14"/>
                  <a:gd name="T29" fmla="*/ 26 h 32"/>
                  <a:gd name="T30" fmla="*/ 10 w 14"/>
                  <a:gd name="T31" fmla="*/ 24 h 32"/>
                  <a:gd name="T32" fmla="*/ 10 w 14"/>
                  <a:gd name="T33" fmla="*/ 20 h 32"/>
                  <a:gd name="T34" fmla="*/ 10 w 14"/>
                  <a:gd name="T35" fmla="*/ 20 h 32"/>
                  <a:gd name="T36" fmla="*/ 8 w 14"/>
                  <a:gd name="T37" fmla="*/ 14 h 32"/>
                  <a:gd name="T38" fmla="*/ 4 w 14"/>
                  <a:gd name="T39" fmla="*/ 14 h 32"/>
                  <a:gd name="T40" fmla="*/ 4 w 14"/>
                  <a:gd name="T41" fmla="*/ 14 h 32"/>
                  <a:gd name="T42" fmla="*/ 2 w 14"/>
                  <a:gd name="T43" fmla="*/ 12 h 32"/>
                  <a:gd name="T44" fmla="*/ 0 w 14"/>
                  <a:gd name="T45" fmla="*/ 6 h 32"/>
                  <a:gd name="T46" fmla="*/ 0 w 14"/>
                  <a:gd name="T47" fmla="*/ 6 h 32"/>
                  <a:gd name="T48" fmla="*/ 0 w 14"/>
                  <a:gd name="T49" fmla="*/ 6 h 32"/>
                  <a:gd name="T50" fmla="*/ 2 w 14"/>
                  <a:gd name="T51" fmla="*/ 0 h 32"/>
                  <a:gd name="T52" fmla="*/ 4 w 14"/>
                  <a:gd name="T53" fmla="*/ 0 h 32"/>
                  <a:gd name="T54" fmla="*/ 6 w 14"/>
                  <a:gd name="T55" fmla="*/ 2 h 32"/>
                  <a:gd name="T56" fmla="*/ 6 w 14"/>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32">
                    <a:moveTo>
                      <a:pt x="6" y="2"/>
                    </a:moveTo>
                    <a:lnTo>
                      <a:pt x="6" y="2"/>
                    </a:lnTo>
                    <a:lnTo>
                      <a:pt x="6" y="6"/>
                    </a:lnTo>
                    <a:lnTo>
                      <a:pt x="8" y="6"/>
                    </a:lnTo>
                    <a:lnTo>
                      <a:pt x="8" y="6"/>
                    </a:lnTo>
                    <a:lnTo>
                      <a:pt x="12" y="8"/>
                    </a:lnTo>
                    <a:lnTo>
                      <a:pt x="14" y="14"/>
                    </a:lnTo>
                    <a:lnTo>
                      <a:pt x="14" y="26"/>
                    </a:lnTo>
                    <a:lnTo>
                      <a:pt x="14" y="26"/>
                    </a:lnTo>
                    <a:lnTo>
                      <a:pt x="12" y="30"/>
                    </a:lnTo>
                    <a:lnTo>
                      <a:pt x="10" y="32"/>
                    </a:lnTo>
                    <a:lnTo>
                      <a:pt x="6" y="30"/>
                    </a:lnTo>
                    <a:lnTo>
                      <a:pt x="6" y="30"/>
                    </a:lnTo>
                    <a:lnTo>
                      <a:pt x="6" y="26"/>
                    </a:lnTo>
                    <a:lnTo>
                      <a:pt x="8" y="26"/>
                    </a:lnTo>
                    <a:lnTo>
                      <a:pt x="10" y="24"/>
                    </a:lnTo>
                    <a:lnTo>
                      <a:pt x="10" y="20"/>
                    </a:lnTo>
                    <a:lnTo>
                      <a:pt x="10" y="20"/>
                    </a:lnTo>
                    <a:lnTo>
                      <a:pt x="8" y="14"/>
                    </a:lnTo>
                    <a:lnTo>
                      <a:pt x="4" y="14"/>
                    </a:lnTo>
                    <a:lnTo>
                      <a:pt x="4" y="14"/>
                    </a:lnTo>
                    <a:lnTo>
                      <a:pt x="2" y="12"/>
                    </a:lnTo>
                    <a:lnTo>
                      <a:pt x="0" y="6"/>
                    </a:lnTo>
                    <a:lnTo>
                      <a:pt x="0" y="6"/>
                    </a:lnTo>
                    <a:lnTo>
                      <a:pt x="0" y="6"/>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5" name="Freeform 1512">
                <a:extLst>
                  <a:ext uri="{FF2B5EF4-FFF2-40B4-BE49-F238E27FC236}">
                    <a16:creationId xmlns:a16="http://schemas.microsoft.com/office/drawing/2014/main" id="{9E29150A-7C2D-2E1C-FF5E-DEF01551E9A0}"/>
                  </a:ext>
                </a:extLst>
              </p:cNvPr>
              <p:cNvSpPr>
                <a:spLocks/>
              </p:cNvSpPr>
              <p:nvPr/>
            </p:nvSpPr>
            <p:spPr bwMode="auto">
              <a:xfrm>
                <a:off x="5844" y="2733"/>
                <a:ext cx="14" cy="16"/>
              </a:xfrm>
              <a:custGeom>
                <a:avLst/>
                <a:gdLst>
                  <a:gd name="T0" fmla="*/ 10 w 14"/>
                  <a:gd name="T1" fmla="*/ 6 h 16"/>
                  <a:gd name="T2" fmla="*/ 10 w 14"/>
                  <a:gd name="T3" fmla="*/ 6 h 16"/>
                  <a:gd name="T4" fmla="*/ 14 w 14"/>
                  <a:gd name="T5" fmla="*/ 16 h 16"/>
                  <a:gd name="T6" fmla="*/ 14 w 14"/>
                  <a:gd name="T7" fmla="*/ 16 h 16"/>
                  <a:gd name="T8" fmla="*/ 6 w 14"/>
                  <a:gd name="T9" fmla="*/ 16 h 16"/>
                  <a:gd name="T10" fmla="*/ 4 w 14"/>
                  <a:gd name="T11" fmla="*/ 16 h 16"/>
                  <a:gd name="T12" fmla="*/ 0 w 14"/>
                  <a:gd name="T13" fmla="*/ 12 h 16"/>
                  <a:gd name="T14" fmla="*/ 0 w 14"/>
                  <a:gd name="T15" fmla="*/ 12 h 16"/>
                  <a:gd name="T16" fmla="*/ 2 w 14"/>
                  <a:gd name="T17" fmla="*/ 6 h 16"/>
                  <a:gd name="T18" fmla="*/ 2 w 14"/>
                  <a:gd name="T19" fmla="*/ 4 h 16"/>
                  <a:gd name="T20" fmla="*/ 2 w 14"/>
                  <a:gd name="T21" fmla="*/ 4 h 16"/>
                  <a:gd name="T22" fmla="*/ 4 w 14"/>
                  <a:gd name="T23" fmla="*/ 2 h 16"/>
                  <a:gd name="T24" fmla="*/ 6 w 14"/>
                  <a:gd name="T25" fmla="*/ 0 h 16"/>
                  <a:gd name="T26" fmla="*/ 8 w 14"/>
                  <a:gd name="T27" fmla="*/ 2 h 16"/>
                  <a:gd name="T28" fmla="*/ 10 w 14"/>
                  <a:gd name="T29" fmla="*/ 6 h 16"/>
                  <a:gd name="T30" fmla="*/ 10 w 14"/>
                  <a:gd name="T3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6">
                    <a:moveTo>
                      <a:pt x="10" y="6"/>
                    </a:moveTo>
                    <a:lnTo>
                      <a:pt x="10" y="6"/>
                    </a:lnTo>
                    <a:lnTo>
                      <a:pt x="14" y="16"/>
                    </a:lnTo>
                    <a:lnTo>
                      <a:pt x="14" y="16"/>
                    </a:lnTo>
                    <a:lnTo>
                      <a:pt x="6" y="16"/>
                    </a:lnTo>
                    <a:lnTo>
                      <a:pt x="4" y="16"/>
                    </a:lnTo>
                    <a:lnTo>
                      <a:pt x="0" y="12"/>
                    </a:lnTo>
                    <a:lnTo>
                      <a:pt x="0" y="12"/>
                    </a:lnTo>
                    <a:lnTo>
                      <a:pt x="2" y="6"/>
                    </a:lnTo>
                    <a:lnTo>
                      <a:pt x="2" y="4"/>
                    </a:lnTo>
                    <a:lnTo>
                      <a:pt x="2" y="4"/>
                    </a:lnTo>
                    <a:lnTo>
                      <a:pt x="4" y="2"/>
                    </a:lnTo>
                    <a:lnTo>
                      <a:pt x="6" y="0"/>
                    </a:lnTo>
                    <a:lnTo>
                      <a:pt x="8"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6" name="Freeform 1513">
                <a:extLst>
                  <a:ext uri="{FF2B5EF4-FFF2-40B4-BE49-F238E27FC236}">
                    <a16:creationId xmlns:a16="http://schemas.microsoft.com/office/drawing/2014/main" id="{C11E1E48-D5DF-A2CE-6A60-E1C50DEF1D3C}"/>
                  </a:ext>
                </a:extLst>
              </p:cNvPr>
              <p:cNvSpPr>
                <a:spLocks/>
              </p:cNvSpPr>
              <p:nvPr/>
            </p:nvSpPr>
            <p:spPr bwMode="auto">
              <a:xfrm>
                <a:off x="5836" y="2727"/>
                <a:ext cx="8" cy="14"/>
              </a:xfrm>
              <a:custGeom>
                <a:avLst/>
                <a:gdLst>
                  <a:gd name="T0" fmla="*/ 0 w 8"/>
                  <a:gd name="T1" fmla="*/ 14 h 14"/>
                  <a:gd name="T2" fmla="*/ 0 w 8"/>
                  <a:gd name="T3" fmla="*/ 14 h 14"/>
                  <a:gd name="T4" fmla="*/ 2 w 8"/>
                  <a:gd name="T5" fmla="*/ 6 h 14"/>
                  <a:gd name="T6" fmla="*/ 2 w 8"/>
                  <a:gd name="T7" fmla="*/ 2 h 14"/>
                  <a:gd name="T8" fmla="*/ 4 w 8"/>
                  <a:gd name="T9" fmla="*/ 0 h 14"/>
                  <a:gd name="T10" fmla="*/ 4 w 8"/>
                  <a:gd name="T11" fmla="*/ 0 h 14"/>
                  <a:gd name="T12" fmla="*/ 6 w 8"/>
                  <a:gd name="T13" fmla="*/ 0 h 14"/>
                  <a:gd name="T14" fmla="*/ 8 w 8"/>
                  <a:gd name="T15" fmla="*/ 4 h 14"/>
                  <a:gd name="T16" fmla="*/ 8 w 8"/>
                  <a:gd name="T17" fmla="*/ 12 h 14"/>
                  <a:gd name="T18" fmla="*/ 8 w 8"/>
                  <a:gd name="T19" fmla="*/ 12 h 14"/>
                  <a:gd name="T20" fmla="*/ 6 w 8"/>
                  <a:gd name="T21" fmla="*/ 14 h 14"/>
                  <a:gd name="T22" fmla="*/ 4 w 8"/>
                  <a:gd name="T23" fmla="*/ 14 h 14"/>
                  <a:gd name="T24" fmla="*/ 4 w 8"/>
                  <a:gd name="T25" fmla="*/ 14 h 14"/>
                  <a:gd name="T26" fmla="*/ 2 w 8"/>
                  <a:gd name="T27" fmla="*/ 14 h 14"/>
                  <a:gd name="T28" fmla="*/ 2 w 8"/>
                  <a:gd name="T29" fmla="*/ 14 h 14"/>
                  <a:gd name="T30" fmla="*/ 0 w 8"/>
                  <a:gd name="T31" fmla="*/ 14 h 14"/>
                  <a:gd name="T32" fmla="*/ 0 w 8"/>
                  <a:gd name="T3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4">
                    <a:moveTo>
                      <a:pt x="0" y="14"/>
                    </a:moveTo>
                    <a:lnTo>
                      <a:pt x="0" y="14"/>
                    </a:lnTo>
                    <a:lnTo>
                      <a:pt x="2" y="6"/>
                    </a:lnTo>
                    <a:lnTo>
                      <a:pt x="2" y="2"/>
                    </a:lnTo>
                    <a:lnTo>
                      <a:pt x="4" y="0"/>
                    </a:lnTo>
                    <a:lnTo>
                      <a:pt x="4" y="0"/>
                    </a:lnTo>
                    <a:lnTo>
                      <a:pt x="6" y="0"/>
                    </a:lnTo>
                    <a:lnTo>
                      <a:pt x="8" y="4"/>
                    </a:lnTo>
                    <a:lnTo>
                      <a:pt x="8" y="12"/>
                    </a:lnTo>
                    <a:lnTo>
                      <a:pt x="8" y="12"/>
                    </a:lnTo>
                    <a:lnTo>
                      <a:pt x="6" y="14"/>
                    </a:lnTo>
                    <a:lnTo>
                      <a:pt x="4" y="14"/>
                    </a:lnTo>
                    <a:lnTo>
                      <a:pt x="4" y="14"/>
                    </a:lnTo>
                    <a:lnTo>
                      <a:pt x="2" y="14"/>
                    </a:lnTo>
                    <a:lnTo>
                      <a:pt x="2"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7" name="Freeform 1514">
                <a:extLst>
                  <a:ext uri="{FF2B5EF4-FFF2-40B4-BE49-F238E27FC236}">
                    <a16:creationId xmlns:a16="http://schemas.microsoft.com/office/drawing/2014/main" id="{71CFBF88-82B5-BB76-7D84-FF7CE563FEEA}"/>
                  </a:ext>
                </a:extLst>
              </p:cNvPr>
              <p:cNvSpPr>
                <a:spLocks/>
              </p:cNvSpPr>
              <p:nvPr/>
            </p:nvSpPr>
            <p:spPr bwMode="auto">
              <a:xfrm>
                <a:off x="5838" y="2735"/>
                <a:ext cx="8" cy="10"/>
              </a:xfrm>
              <a:custGeom>
                <a:avLst/>
                <a:gdLst>
                  <a:gd name="T0" fmla="*/ 0 w 8"/>
                  <a:gd name="T1" fmla="*/ 6 h 10"/>
                  <a:gd name="T2" fmla="*/ 0 w 8"/>
                  <a:gd name="T3" fmla="*/ 6 h 10"/>
                  <a:gd name="T4" fmla="*/ 0 w 8"/>
                  <a:gd name="T5" fmla="*/ 0 h 10"/>
                  <a:gd name="T6" fmla="*/ 2 w 8"/>
                  <a:gd name="T7" fmla="*/ 0 h 10"/>
                  <a:gd name="T8" fmla="*/ 4 w 8"/>
                  <a:gd name="T9" fmla="*/ 2 h 10"/>
                  <a:gd name="T10" fmla="*/ 6 w 8"/>
                  <a:gd name="T11" fmla="*/ 4 h 10"/>
                  <a:gd name="T12" fmla="*/ 6 w 8"/>
                  <a:gd name="T13" fmla="*/ 4 h 10"/>
                  <a:gd name="T14" fmla="*/ 8 w 8"/>
                  <a:gd name="T15" fmla="*/ 4 h 10"/>
                  <a:gd name="T16" fmla="*/ 8 w 8"/>
                  <a:gd name="T17" fmla="*/ 4 h 10"/>
                  <a:gd name="T18" fmla="*/ 6 w 8"/>
                  <a:gd name="T19" fmla="*/ 10 h 10"/>
                  <a:gd name="T20" fmla="*/ 6 w 8"/>
                  <a:gd name="T21" fmla="*/ 10 h 10"/>
                  <a:gd name="T22" fmla="*/ 2 w 8"/>
                  <a:gd name="T23" fmla="*/ 10 h 10"/>
                  <a:gd name="T24" fmla="*/ 0 w 8"/>
                  <a:gd name="T25" fmla="*/ 6 h 10"/>
                  <a:gd name="T26" fmla="*/ 0 w 8"/>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0" y="6"/>
                    </a:moveTo>
                    <a:lnTo>
                      <a:pt x="0" y="6"/>
                    </a:lnTo>
                    <a:lnTo>
                      <a:pt x="0" y="0"/>
                    </a:lnTo>
                    <a:lnTo>
                      <a:pt x="2" y="0"/>
                    </a:lnTo>
                    <a:lnTo>
                      <a:pt x="4" y="2"/>
                    </a:lnTo>
                    <a:lnTo>
                      <a:pt x="6" y="4"/>
                    </a:lnTo>
                    <a:lnTo>
                      <a:pt x="6" y="4"/>
                    </a:lnTo>
                    <a:lnTo>
                      <a:pt x="8" y="4"/>
                    </a:lnTo>
                    <a:lnTo>
                      <a:pt x="8" y="4"/>
                    </a:lnTo>
                    <a:lnTo>
                      <a:pt x="6" y="10"/>
                    </a:lnTo>
                    <a:lnTo>
                      <a:pt x="6" y="10"/>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8" name="Freeform 1515">
                <a:extLst>
                  <a:ext uri="{FF2B5EF4-FFF2-40B4-BE49-F238E27FC236}">
                    <a16:creationId xmlns:a16="http://schemas.microsoft.com/office/drawing/2014/main" id="{FB0B1FE8-5C90-A30C-6693-725397D9F576}"/>
                  </a:ext>
                </a:extLst>
              </p:cNvPr>
              <p:cNvSpPr>
                <a:spLocks/>
              </p:cNvSpPr>
              <p:nvPr/>
            </p:nvSpPr>
            <p:spPr bwMode="auto">
              <a:xfrm>
                <a:off x="5982" y="1642"/>
                <a:ext cx="58" cy="116"/>
              </a:xfrm>
              <a:custGeom>
                <a:avLst/>
                <a:gdLst>
                  <a:gd name="T0" fmla="*/ 54 w 58"/>
                  <a:gd name="T1" fmla="*/ 52 h 116"/>
                  <a:gd name="T2" fmla="*/ 46 w 58"/>
                  <a:gd name="T3" fmla="*/ 46 h 116"/>
                  <a:gd name="T4" fmla="*/ 38 w 58"/>
                  <a:gd name="T5" fmla="*/ 54 h 116"/>
                  <a:gd name="T6" fmla="*/ 34 w 58"/>
                  <a:gd name="T7" fmla="*/ 54 h 116"/>
                  <a:gd name="T8" fmla="*/ 38 w 58"/>
                  <a:gd name="T9" fmla="*/ 72 h 116"/>
                  <a:gd name="T10" fmla="*/ 44 w 58"/>
                  <a:gd name="T11" fmla="*/ 80 h 116"/>
                  <a:gd name="T12" fmla="*/ 48 w 58"/>
                  <a:gd name="T13" fmla="*/ 80 h 116"/>
                  <a:gd name="T14" fmla="*/ 52 w 58"/>
                  <a:gd name="T15" fmla="*/ 92 h 116"/>
                  <a:gd name="T16" fmla="*/ 50 w 58"/>
                  <a:gd name="T17" fmla="*/ 104 h 116"/>
                  <a:gd name="T18" fmla="*/ 52 w 58"/>
                  <a:gd name="T19" fmla="*/ 114 h 116"/>
                  <a:gd name="T20" fmla="*/ 48 w 58"/>
                  <a:gd name="T21" fmla="*/ 116 h 116"/>
                  <a:gd name="T22" fmla="*/ 40 w 58"/>
                  <a:gd name="T23" fmla="*/ 112 h 116"/>
                  <a:gd name="T24" fmla="*/ 28 w 58"/>
                  <a:gd name="T25" fmla="*/ 108 h 116"/>
                  <a:gd name="T26" fmla="*/ 18 w 58"/>
                  <a:gd name="T27" fmla="*/ 108 h 116"/>
                  <a:gd name="T28" fmla="*/ 10 w 58"/>
                  <a:gd name="T29" fmla="*/ 106 h 116"/>
                  <a:gd name="T30" fmla="*/ 10 w 58"/>
                  <a:gd name="T31" fmla="*/ 86 h 116"/>
                  <a:gd name="T32" fmla="*/ 14 w 58"/>
                  <a:gd name="T33" fmla="*/ 88 h 116"/>
                  <a:gd name="T34" fmla="*/ 20 w 58"/>
                  <a:gd name="T35" fmla="*/ 92 h 116"/>
                  <a:gd name="T36" fmla="*/ 14 w 58"/>
                  <a:gd name="T37" fmla="*/ 84 h 116"/>
                  <a:gd name="T38" fmla="*/ 16 w 58"/>
                  <a:gd name="T39" fmla="*/ 76 h 116"/>
                  <a:gd name="T40" fmla="*/ 22 w 58"/>
                  <a:gd name="T41" fmla="*/ 74 h 116"/>
                  <a:gd name="T42" fmla="*/ 24 w 58"/>
                  <a:gd name="T43" fmla="*/ 72 h 116"/>
                  <a:gd name="T44" fmla="*/ 28 w 58"/>
                  <a:gd name="T45" fmla="*/ 64 h 116"/>
                  <a:gd name="T46" fmla="*/ 32 w 58"/>
                  <a:gd name="T47" fmla="*/ 74 h 116"/>
                  <a:gd name="T48" fmla="*/ 28 w 58"/>
                  <a:gd name="T49" fmla="*/ 64 h 116"/>
                  <a:gd name="T50" fmla="*/ 26 w 58"/>
                  <a:gd name="T51" fmla="*/ 66 h 116"/>
                  <a:gd name="T52" fmla="*/ 20 w 58"/>
                  <a:gd name="T53" fmla="*/ 64 h 116"/>
                  <a:gd name="T54" fmla="*/ 20 w 58"/>
                  <a:gd name="T55" fmla="*/ 54 h 116"/>
                  <a:gd name="T56" fmla="*/ 26 w 58"/>
                  <a:gd name="T57" fmla="*/ 50 h 116"/>
                  <a:gd name="T58" fmla="*/ 22 w 58"/>
                  <a:gd name="T59" fmla="*/ 42 h 116"/>
                  <a:gd name="T60" fmla="*/ 14 w 58"/>
                  <a:gd name="T61" fmla="*/ 38 h 116"/>
                  <a:gd name="T62" fmla="*/ 12 w 58"/>
                  <a:gd name="T63" fmla="*/ 24 h 116"/>
                  <a:gd name="T64" fmla="*/ 4 w 58"/>
                  <a:gd name="T65" fmla="*/ 24 h 116"/>
                  <a:gd name="T66" fmla="*/ 0 w 58"/>
                  <a:gd name="T67" fmla="*/ 8 h 116"/>
                  <a:gd name="T68" fmla="*/ 2 w 58"/>
                  <a:gd name="T69" fmla="*/ 0 h 116"/>
                  <a:gd name="T70" fmla="*/ 6 w 58"/>
                  <a:gd name="T71" fmla="*/ 6 h 116"/>
                  <a:gd name="T72" fmla="*/ 12 w 58"/>
                  <a:gd name="T73" fmla="*/ 6 h 116"/>
                  <a:gd name="T74" fmla="*/ 28 w 58"/>
                  <a:gd name="T75" fmla="*/ 8 h 116"/>
                  <a:gd name="T76" fmla="*/ 28 w 58"/>
                  <a:gd name="T77" fmla="*/ 14 h 116"/>
                  <a:gd name="T78" fmla="*/ 22 w 58"/>
                  <a:gd name="T79" fmla="*/ 18 h 116"/>
                  <a:gd name="T80" fmla="*/ 22 w 58"/>
                  <a:gd name="T81" fmla="*/ 26 h 116"/>
                  <a:gd name="T82" fmla="*/ 26 w 58"/>
                  <a:gd name="T83" fmla="*/ 26 h 116"/>
                  <a:gd name="T84" fmla="*/ 32 w 58"/>
                  <a:gd name="T85" fmla="*/ 22 h 116"/>
                  <a:gd name="T86" fmla="*/ 36 w 58"/>
                  <a:gd name="T87" fmla="*/ 36 h 116"/>
                  <a:gd name="T88" fmla="*/ 38 w 58"/>
                  <a:gd name="T89" fmla="*/ 42 h 116"/>
                  <a:gd name="T90" fmla="*/ 38 w 58"/>
                  <a:gd name="T91" fmla="*/ 34 h 116"/>
                  <a:gd name="T92" fmla="*/ 42 w 58"/>
                  <a:gd name="T93" fmla="*/ 30 h 116"/>
                  <a:gd name="T94" fmla="*/ 52 w 58"/>
                  <a:gd name="T95" fmla="*/ 38 h 116"/>
                  <a:gd name="T96" fmla="*/ 58 w 58"/>
                  <a:gd name="T97" fmla="*/ 5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16">
                    <a:moveTo>
                      <a:pt x="58" y="54"/>
                    </a:moveTo>
                    <a:lnTo>
                      <a:pt x="58" y="54"/>
                    </a:lnTo>
                    <a:lnTo>
                      <a:pt x="54" y="52"/>
                    </a:lnTo>
                    <a:lnTo>
                      <a:pt x="48" y="48"/>
                    </a:lnTo>
                    <a:lnTo>
                      <a:pt x="48" y="48"/>
                    </a:lnTo>
                    <a:lnTo>
                      <a:pt x="46" y="46"/>
                    </a:lnTo>
                    <a:lnTo>
                      <a:pt x="46" y="46"/>
                    </a:lnTo>
                    <a:lnTo>
                      <a:pt x="42" y="50"/>
                    </a:lnTo>
                    <a:lnTo>
                      <a:pt x="38" y="54"/>
                    </a:lnTo>
                    <a:lnTo>
                      <a:pt x="36" y="54"/>
                    </a:lnTo>
                    <a:lnTo>
                      <a:pt x="34" y="54"/>
                    </a:lnTo>
                    <a:lnTo>
                      <a:pt x="34" y="54"/>
                    </a:lnTo>
                    <a:lnTo>
                      <a:pt x="34" y="60"/>
                    </a:lnTo>
                    <a:lnTo>
                      <a:pt x="34" y="60"/>
                    </a:lnTo>
                    <a:lnTo>
                      <a:pt x="38" y="72"/>
                    </a:lnTo>
                    <a:lnTo>
                      <a:pt x="40" y="76"/>
                    </a:lnTo>
                    <a:lnTo>
                      <a:pt x="44" y="80"/>
                    </a:lnTo>
                    <a:lnTo>
                      <a:pt x="44" y="80"/>
                    </a:lnTo>
                    <a:lnTo>
                      <a:pt x="46" y="78"/>
                    </a:lnTo>
                    <a:lnTo>
                      <a:pt x="48" y="80"/>
                    </a:lnTo>
                    <a:lnTo>
                      <a:pt x="48" y="80"/>
                    </a:lnTo>
                    <a:lnTo>
                      <a:pt x="50" y="86"/>
                    </a:lnTo>
                    <a:lnTo>
                      <a:pt x="52" y="92"/>
                    </a:lnTo>
                    <a:lnTo>
                      <a:pt x="52" y="92"/>
                    </a:lnTo>
                    <a:lnTo>
                      <a:pt x="50" y="98"/>
                    </a:lnTo>
                    <a:lnTo>
                      <a:pt x="50" y="104"/>
                    </a:lnTo>
                    <a:lnTo>
                      <a:pt x="50" y="104"/>
                    </a:lnTo>
                    <a:lnTo>
                      <a:pt x="52" y="108"/>
                    </a:lnTo>
                    <a:lnTo>
                      <a:pt x="52" y="108"/>
                    </a:lnTo>
                    <a:lnTo>
                      <a:pt x="52" y="114"/>
                    </a:lnTo>
                    <a:lnTo>
                      <a:pt x="50" y="116"/>
                    </a:lnTo>
                    <a:lnTo>
                      <a:pt x="50" y="116"/>
                    </a:lnTo>
                    <a:lnTo>
                      <a:pt x="48" y="116"/>
                    </a:lnTo>
                    <a:lnTo>
                      <a:pt x="48" y="116"/>
                    </a:lnTo>
                    <a:lnTo>
                      <a:pt x="44" y="112"/>
                    </a:lnTo>
                    <a:lnTo>
                      <a:pt x="40" y="112"/>
                    </a:lnTo>
                    <a:lnTo>
                      <a:pt x="38" y="116"/>
                    </a:lnTo>
                    <a:lnTo>
                      <a:pt x="38" y="116"/>
                    </a:lnTo>
                    <a:lnTo>
                      <a:pt x="28" y="108"/>
                    </a:lnTo>
                    <a:lnTo>
                      <a:pt x="22" y="106"/>
                    </a:lnTo>
                    <a:lnTo>
                      <a:pt x="18" y="108"/>
                    </a:lnTo>
                    <a:lnTo>
                      <a:pt x="18" y="108"/>
                    </a:lnTo>
                    <a:lnTo>
                      <a:pt x="14" y="108"/>
                    </a:lnTo>
                    <a:lnTo>
                      <a:pt x="12" y="108"/>
                    </a:lnTo>
                    <a:lnTo>
                      <a:pt x="10" y="106"/>
                    </a:lnTo>
                    <a:lnTo>
                      <a:pt x="10" y="98"/>
                    </a:lnTo>
                    <a:lnTo>
                      <a:pt x="10" y="98"/>
                    </a:lnTo>
                    <a:lnTo>
                      <a:pt x="10" y="86"/>
                    </a:lnTo>
                    <a:lnTo>
                      <a:pt x="12" y="84"/>
                    </a:lnTo>
                    <a:lnTo>
                      <a:pt x="14" y="88"/>
                    </a:lnTo>
                    <a:lnTo>
                      <a:pt x="14" y="88"/>
                    </a:lnTo>
                    <a:lnTo>
                      <a:pt x="18" y="90"/>
                    </a:lnTo>
                    <a:lnTo>
                      <a:pt x="18" y="92"/>
                    </a:lnTo>
                    <a:lnTo>
                      <a:pt x="20" y="92"/>
                    </a:lnTo>
                    <a:lnTo>
                      <a:pt x="20" y="92"/>
                    </a:lnTo>
                    <a:lnTo>
                      <a:pt x="16" y="88"/>
                    </a:lnTo>
                    <a:lnTo>
                      <a:pt x="14" y="84"/>
                    </a:lnTo>
                    <a:lnTo>
                      <a:pt x="14" y="80"/>
                    </a:lnTo>
                    <a:lnTo>
                      <a:pt x="14" y="80"/>
                    </a:lnTo>
                    <a:lnTo>
                      <a:pt x="16" y="76"/>
                    </a:lnTo>
                    <a:lnTo>
                      <a:pt x="18" y="74"/>
                    </a:lnTo>
                    <a:lnTo>
                      <a:pt x="22" y="74"/>
                    </a:lnTo>
                    <a:lnTo>
                      <a:pt x="22" y="74"/>
                    </a:lnTo>
                    <a:lnTo>
                      <a:pt x="24" y="76"/>
                    </a:lnTo>
                    <a:lnTo>
                      <a:pt x="24" y="76"/>
                    </a:lnTo>
                    <a:lnTo>
                      <a:pt x="24" y="72"/>
                    </a:lnTo>
                    <a:lnTo>
                      <a:pt x="24" y="72"/>
                    </a:lnTo>
                    <a:lnTo>
                      <a:pt x="26" y="66"/>
                    </a:lnTo>
                    <a:lnTo>
                      <a:pt x="28" y="64"/>
                    </a:lnTo>
                    <a:lnTo>
                      <a:pt x="30" y="66"/>
                    </a:lnTo>
                    <a:lnTo>
                      <a:pt x="32" y="74"/>
                    </a:lnTo>
                    <a:lnTo>
                      <a:pt x="32" y="74"/>
                    </a:lnTo>
                    <a:lnTo>
                      <a:pt x="32" y="66"/>
                    </a:lnTo>
                    <a:lnTo>
                      <a:pt x="30" y="64"/>
                    </a:lnTo>
                    <a:lnTo>
                      <a:pt x="28" y="64"/>
                    </a:lnTo>
                    <a:lnTo>
                      <a:pt x="28" y="64"/>
                    </a:lnTo>
                    <a:lnTo>
                      <a:pt x="26" y="66"/>
                    </a:lnTo>
                    <a:lnTo>
                      <a:pt x="26" y="66"/>
                    </a:lnTo>
                    <a:lnTo>
                      <a:pt x="24" y="66"/>
                    </a:lnTo>
                    <a:lnTo>
                      <a:pt x="22" y="66"/>
                    </a:lnTo>
                    <a:lnTo>
                      <a:pt x="20" y="64"/>
                    </a:lnTo>
                    <a:lnTo>
                      <a:pt x="20" y="60"/>
                    </a:lnTo>
                    <a:lnTo>
                      <a:pt x="20" y="60"/>
                    </a:lnTo>
                    <a:lnTo>
                      <a:pt x="20" y="54"/>
                    </a:lnTo>
                    <a:lnTo>
                      <a:pt x="22" y="50"/>
                    </a:lnTo>
                    <a:lnTo>
                      <a:pt x="24" y="50"/>
                    </a:lnTo>
                    <a:lnTo>
                      <a:pt x="26" y="50"/>
                    </a:lnTo>
                    <a:lnTo>
                      <a:pt x="26" y="50"/>
                    </a:lnTo>
                    <a:lnTo>
                      <a:pt x="24" y="44"/>
                    </a:lnTo>
                    <a:lnTo>
                      <a:pt x="22" y="42"/>
                    </a:lnTo>
                    <a:lnTo>
                      <a:pt x="18" y="40"/>
                    </a:lnTo>
                    <a:lnTo>
                      <a:pt x="18" y="40"/>
                    </a:lnTo>
                    <a:lnTo>
                      <a:pt x="14" y="38"/>
                    </a:lnTo>
                    <a:lnTo>
                      <a:pt x="14" y="34"/>
                    </a:lnTo>
                    <a:lnTo>
                      <a:pt x="14" y="34"/>
                    </a:lnTo>
                    <a:lnTo>
                      <a:pt x="12" y="24"/>
                    </a:lnTo>
                    <a:lnTo>
                      <a:pt x="10" y="22"/>
                    </a:lnTo>
                    <a:lnTo>
                      <a:pt x="6" y="22"/>
                    </a:lnTo>
                    <a:lnTo>
                      <a:pt x="4" y="24"/>
                    </a:lnTo>
                    <a:lnTo>
                      <a:pt x="4" y="24"/>
                    </a:lnTo>
                    <a:lnTo>
                      <a:pt x="0" y="14"/>
                    </a:lnTo>
                    <a:lnTo>
                      <a:pt x="0" y="8"/>
                    </a:lnTo>
                    <a:lnTo>
                      <a:pt x="0" y="2"/>
                    </a:lnTo>
                    <a:lnTo>
                      <a:pt x="0" y="2"/>
                    </a:lnTo>
                    <a:lnTo>
                      <a:pt x="2" y="0"/>
                    </a:lnTo>
                    <a:lnTo>
                      <a:pt x="2" y="2"/>
                    </a:lnTo>
                    <a:lnTo>
                      <a:pt x="2" y="2"/>
                    </a:lnTo>
                    <a:lnTo>
                      <a:pt x="6" y="6"/>
                    </a:lnTo>
                    <a:lnTo>
                      <a:pt x="8" y="6"/>
                    </a:lnTo>
                    <a:lnTo>
                      <a:pt x="10" y="6"/>
                    </a:lnTo>
                    <a:lnTo>
                      <a:pt x="12" y="6"/>
                    </a:lnTo>
                    <a:lnTo>
                      <a:pt x="12" y="6"/>
                    </a:lnTo>
                    <a:lnTo>
                      <a:pt x="28" y="8"/>
                    </a:lnTo>
                    <a:lnTo>
                      <a:pt x="28" y="8"/>
                    </a:lnTo>
                    <a:lnTo>
                      <a:pt x="30" y="10"/>
                    </a:lnTo>
                    <a:lnTo>
                      <a:pt x="28" y="14"/>
                    </a:lnTo>
                    <a:lnTo>
                      <a:pt x="28" y="14"/>
                    </a:lnTo>
                    <a:lnTo>
                      <a:pt x="26" y="16"/>
                    </a:lnTo>
                    <a:lnTo>
                      <a:pt x="24" y="18"/>
                    </a:lnTo>
                    <a:lnTo>
                      <a:pt x="22" y="18"/>
                    </a:lnTo>
                    <a:lnTo>
                      <a:pt x="20" y="20"/>
                    </a:lnTo>
                    <a:lnTo>
                      <a:pt x="20" y="20"/>
                    </a:lnTo>
                    <a:lnTo>
                      <a:pt x="22" y="26"/>
                    </a:lnTo>
                    <a:lnTo>
                      <a:pt x="24" y="26"/>
                    </a:lnTo>
                    <a:lnTo>
                      <a:pt x="26" y="26"/>
                    </a:lnTo>
                    <a:lnTo>
                      <a:pt x="26" y="26"/>
                    </a:lnTo>
                    <a:lnTo>
                      <a:pt x="30" y="20"/>
                    </a:lnTo>
                    <a:lnTo>
                      <a:pt x="30" y="20"/>
                    </a:lnTo>
                    <a:lnTo>
                      <a:pt x="32" y="22"/>
                    </a:lnTo>
                    <a:lnTo>
                      <a:pt x="34" y="28"/>
                    </a:lnTo>
                    <a:lnTo>
                      <a:pt x="36" y="36"/>
                    </a:lnTo>
                    <a:lnTo>
                      <a:pt x="36" y="36"/>
                    </a:lnTo>
                    <a:lnTo>
                      <a:pt x="36" y="40"/>
                    </a:lnTo>
                    <a:lnTo>
                      <a:pt x="38" y="42"/>
                    </a:lnTo>
                    <a:lnTo>
                      <a:pt x="38" y="42"/>
                    </a:lnTo>
                    <a:lnTo>
                      <a:pt x="38" y="38"/>
                    </a:lnTo>
                    <a:lnTo>
                      <a:pt x="38" y="34"/>
                    </a:lnTo>
                    <a:lnTo>
                      <a:pt x="38" y="34"/>
                    </a:lnTo>
                    <a:lnTo>
                      <a:pt x="40" y="30"/>
                    </a:lnTo>
                    <a:lnTo>
                      <a:pt x="42" y="30"/>
                    </a:lnTo>
                    <a:lnTo>
                      <a:pt x="42" y="30"/>
                    </a:lnTo>
                    <a:lnTo>
                      <a:pt x="50" y="36"/>
                    </a:lnTo>
                    <a:lnTo>
                      <a:pt x="50" y="36"/>
                    </a:lnTo>
                    <a:lnTo>
                      <a:pt x="52" y="38"/>
                    </a:lnTo>
                    <a:lnTo>
                      <a:pt x="54" y="42"/>
                    </a:lnTo>
                    <a:lnTo>
                      <a:pt x="56" y="46"/>
                    </a:lnTo>
                    <a:lnTo>
                      <a:pt x="58" y="54"/>
                    </a:lnTo>
                    <a:lnTo>
                      <a:pt x="5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9" name="Freeform 1516">
                <a:extLst>
                  <a:ext uri="{FF2B5EF4-FFF2-40B4-BE49-F238E27FC236}">
                    <a16:creationId xmlns:a16="http://schemas.microsoft.com/office/drawing/2014/main" id="{9A41E720-1F62-9C78-EA2F-6F4B405D6F4B}"/>
                  </a:ext>
                </a:extLst>
              </p:cNvPr>
              <p:cNvSpPr>
                <a:spLocks/>
              </p:cNvSpPr>
              <p:nvPr/>
            </p:nvSpPr>
            <p:spPr bwMode="auto">
              <a:xfrm>
                <a:off x="6028" y="1812"/>
                <a:ext cx="38" cy="60"/>
              </a:xfrm>
              <a:custGeom>
                <a:avLst/>
                <a:gdLst>
                  <a:gd name="T0" fmla="*/ 32 w 38"/>
                  <a:gd name="T1" fmla="*/ 30 h 60"/>
                  <a:gd name="T2" fmla="*/ 32 w 38"/>
                  <a:gd name="T3" fmla="*/ 30 h 60"/>
                  <a:gd name="T4" fmla="*/ 36 w 38"/>
                  <a:gd name="T5" fmla="*/ 38 h 60"/>
                  <a:gd name="T6" fmla="*/ 38 w 38"/>
                  <a:gd name="T7" fmla="*/ 42 h 60"/>
                  <a:gd name="T8" fmla="*/ 38 w 38"/>
                  <a:gd name="T9" fmla="*/ 50 h 60"/>
                  <a:gd name="T10" fmla="*/ 38 w 38"/>
                  <a:gd name="T11" fmla="*/ 50 h 60"/>
                  <a:gd name="T12" fmla="*/ 38 w 38"/>
                  <a:gd name="T13" fmla="*/ 56 h 60"/>
                  <a:gd name="T14" fmla="*/ 34 w 38"/>
                  <a:gd name="T15" fmla="*/ 60 h 60"/>
                  <a:gd name="T16" fmla="*/ 34 w 38"/>
                  <a:gd name="T17" fmla="*/ 60 h 60"/>
                  <a:gd name="T18" fmla="*/ 32 w 38"/>
                  <a:gd name="T19" fmla="*/ 58 h 60"/>
                  <a:gd name="T20" fmla="*/ 32 w 38"/>
                  <a:gd name="T21" fmla="*/ 56 h 60"/>
                  <a:gd name="T22" fmla="*/ 30 w 38"/>
                  <a:gd name="T23" fmla="*/ 50 h 60"/>
                  <a:gd name="T24" fmla="*/ 30 w 38"/>
                  <a:gd name="T25" fmla="*/ 50 h 60"/>
                  <a:gd name="T26" fmla="*/ 28 w 38"/>
                  <a:gd name="T27" fmla="*/ 40 h 60"/>
                  <a:gd name="T28" fmla="*/ 26 w 38"/>
                  <a:gd name="T29" fmla="*/ 36 h 60"/>
                  <a:gd name="T30" fmla="*/ 22 w 38"/>
                  <a:gd name="T31" fmla="*/ 38 h 60"/>
                  <a:gd name="T32" fmla="*/ 22 w 38"/>
                  <a:gd name="T33" fmla="*/ 38 h 60"/>
                  <a:gd name="T34" fmla="*/ 20 w 38"/>
                  <a:gd name="T35" fmla="*/ 40 h 60"/>
                  <a:gd name="T36" fmla="*/ 18 w 38"/>
                  <a:gd name="T37" fmla="*/ 38 h 60"/>
                  <a:gd name="T38" fmla="*/ 14 w 38"/>
                  <a:gd name="T39" fmla="*/ 30 h 60"/>
                  <a:gd name="T40" fmla="*/ 14 w 38"/>
                  <a:gd name="T41" fmla="*/ 30 h 60"/>
                  <a:gd name="T42" fmla="*/ 16 w 38"/>
                  <a:gd name="T43" fmla="*/ 40 h 60"/>
                  <a:gd name="T44" fmla="*/ 16 w 38"/>
                  <a:gd name="T45" fmla="*/ 50 h 60"/>
                  <a:gd name="T46" fmla="*/ 16 w 38"/>
                  <a:gd name="T47" fmla="*/ 50 h 60"/>
                  <a:gd name="T48" fmla="*/ 14 w 38"/>
                  <a:gd name="T49" fmla="*/ 54 h 60"/>
                  <a:gd name="T50" fmla="*/ 14 w 38"/>
                  <a:gd name="T51" fmla="*/ 54 h 60"/>
                  <a:gd name="T52" fmla="*/ 12 w 38"/>
                  <a:gd name="T53" fmla="*/ 56 h 60"/>
                  <a:gd name="T54" fmla="*/ 10 w 38"/>
                  <a:gd name="T55" fmla="*/ 56 h 60"/>
                  <a:gd name="T56" fmla="*/ 10 w 38"/>
                  <a:gd name="T57" fmla="*/ 56 h 60"/>
                  <a:gd name="T58" fmla="*/ 8 w 38"/>
                  <a:gd name="T59" fmla="*/ 54 h 60"/>
                  <a:gd name="T60" fmla="*/ 8 w 38"/>
                  <a:gd name="T61" fmla="*/ 54 h 60"/>
                  <a:gd name="T62" fmla="*/ 8 w 38"/>
                  <a:gd name="T63" fmla="*/ 36 h 60"/>
                  <a:gd name="T64" fmla="*/ 6 w 38"/>
                  <a:gd name="T65" fmla="*/ 28 h 60"/>
                  <a:gd name="T66" fmla="*/ 2 w 38"/>
                  <a:gd name="T67" fmla="*/ 22 h 60"/>
                  <a:gd name="T68" fmla="*/ 2 w 38"/>
                  <a:gd name="T69" fmla="*/ 22 h 60"/>
                  <a:gd name="T70" fmla="*/ 0 w 38"/>
                  <a:gd name="T71" fmla="*/ 16 h 60"/>
                  <a:gd name="T72" fmla="*/ 0 w 38"/>
                  <a:gd name="T73" fmla="*/ 16 h 60"/>
                  <a:gd name="T74" fmla="*/ 0 w 38"/>
                  <a:gd name="T75" fmla="*/ 4 h 60"/>
                  <a:gd name="T76" fmla="*/ 0 w 38"/>
                  <a:gd name="T77" fmla="*/ 4 h 60"/>
                  <a:gd name="T78" fmla="*/ 0 w 38"/>
                  <a:gd name="T79" fmla="*/ 0 h 60"/>
                  <a:gd name="T80" fmla="*/ 0 w 38"/>
                  <a:gd name="T81" fmla="*/ 0 h 60"/>
                  <a:gd name="T82" fmla="*/ 4 w 38"/>
                  <a:gd name="T83" fmla="*/ 4 h 60"/>
                  <a:gd name="T84" fmla="*/ 6 w 38"/>
                  <a:gd name="T85" fmla="*/ 4 h 60"/>
                  <a:gd name="T86" fmla="*/ 8 w 38"/>
                  <a:gd name="T87" fmla="*/ 2 h 60"/>
                  <a:gd name="T88" fmla="*/ 8 w 38"/>
                  <a:gd name="T89" fmla="*/ 2 h 60"/>
                  <a:gd name="T90" fmla="*/ 10 w 38"/>
                  <a:gd name="T91" fmla="*/ 2 h 60"/>
                  <a:gd name="T92" fmla="*/ 12 w 38"/>
                  <a:gd name="T93" fmla="*/ 2 h 60"/>
                  <a:gd name="T94" fmla="*/ 14 w 38"/>
                  <a:gd name="T95" fmla="*/ 4 h 60"/>
                  <a:gd name="T96" fmla="*/ 14 w 38"/>
                  <a:gd name="T97" fmla="*/ 4 h 60"/>
                  <a:gd name="T98" fmla="*/ 18 w 38"/>
                  <a:gd name="T99" fmla="*/ 8 h 60"/>
                  <a:gd name="T100" fmla="*/ 18 w 38"/>
                  <a:gd name="T101" fmla="*/ 8 h 60"/>
                  <a:gd name="T102" fmla="*/ 22 w 38"/>
                  <a:gd name="T103" fmla="*/ 12 h 60"/>
                  <a:gd name="T104" fmla="*/ 26 w 38"/>
                  <a:gd name="T105" fmla="*/ 14 h 60"/>
                  <a:gd name="T106" fmla="*/ 30 w 38"/>
                  <a:gd name="T107" fmla="*/ 20 h 60"/>
                  <a:gd name="T108" fmla="*/ 32 w 38"/>
                  <a:gd name="T109" fmla="*/ 30 h 60"/>
                  <a:gd name="T110" fmla="*/ 32 w 38"/>
                  <a:gd name="T111"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60">
                    <a:moveTo>
                      <a:pt x="32" y="30"/>
                    </a:moveTo>
                    <a:lnTo>
                      <a:pt x="32" y="30"/>
                    </a:lnTo>
                    <a:lnTo>
                      <a:pt x="36" y="38"/>
                    </a:lnTo>
                    <a:lnTo>
                      <a:pt x="38" y="42"/>
                    </a:lnTo>
                    <a:lnTo>
                      <a:pt x="38" y="50"/>
                    </a:lnTo>
                    <a:lnTo>
                      <a:pt x="38" y="50"/>
                    </a:lnTo>
                    <a:lnTo>
                      <a:pt x="38" y="56"/>
                    </a:lnTo>
                    <a:lnTo>
                      <a:pt x="34" y="60"/>
                    </a:lnTo>
                    <a:lnTo>
                      <a:pt x="34" y="60"/>
                    </a:lnTo>
                    <a:lnTo>
                      <a:pt x="32" y="58"/>
                    </a:lnTo>
                    <a:lnTo>
                      <a:pt x="32" y="56"/>
                    </a:lnTo>
                    <a:lnTo>
                      <a:pt x="30" y="50"/>
                    </a:lnTo>
                    <a:lnTo>
                      <a:pt x="30" y="50"/>
                    </a:lnTo>
                    <a:lnTo>
                      <a:pt x="28" y="40"/>
                    </a:lnTo>
                    <a:lnTo>
                      <a:pt x="26" y="36"/>
                    </a:lnTo>
                    <a:lnTo>
                      <a:pt x="22" y="38"/>
                    </a:lnTo>
                    <a:lnTo>
                      <a:pt x="22" y="38"/>
                    </a:lnTo>
                    <a:lnTo>
                      <a:pt x="20" y="40"/>
                    </a:lnTo>
                    <a:lnTo>
                      <a:pt x="18" y="38"/>
                    </a:lnTo>
                    <a:lnTo>
                      <a:pt x="14" y="30"/>
                    </a:lnTo>
                    <a:lnTo>
                      <a:pt x="14" y="30"/>
                    </a:lnTo>
                    <a:lnTo>
                      <a:pt x="16" y="40"/>
                    </a:lnTo>
                    <a:lnTo>
                      <a:pt x="16" y="50"/>
                    </a:lnTo>
                    <a:lnTo>
                      <a:pt x="16" y="50"/>
                    </a:lnTo>
                    <a:lnTo>
                      <a:pt x="14" y="54"/>
                    </a:lnTo>
                    <a:lnTo>
                      <a:pt x="14" y="54"/>
                    </a:lnTo>
                    <a:lnTo>
                      <a:pt x="12" y="56"/>
                    </a:lnTo>
                    <a:lnTo>
                      <a:pt x="10" y="56"/>
                    </a:lnTo>
                    <a:lnTo>
                      <a:pt x="10" y="56"/>
                    </a:lnTo>
                    <a:lnTo>
                      <a:pt x="8" y="54"/>
                    </a:lnTo>
                    <a:lnTo>
                      <a:pt x="8" y="54"/>
                    </a:lnTo>
                    <a:lnTo>
                      <a:pt x="8" y="36"/>
                    </a:lnTo>
                    <a:lnTo>
                      <a:pt x="6" y="28"/>
                    </a:lnTo>
                    <a:lnTo>
                      <a:pt x="2" y="22"/>
                    </a:lnTo>
                    <a:lnTo>
                      <a:pt x="2" y="22"/>
                    </a:lnTo>
                    <a:lnTo>
                      <a:pt x="0" y="16"/>
                    </a:lnTo>
                    <a:lnTo>
                      <a:pt x="0" y="16"/>
                    </a:lnTo>
                    <a:lnTo>
                      <a:pt x="0" y="4"/>
                    </a:lnTo>
                    <a:lnTo>
                      <a:pt x="0" y="4"/>
                    </a:lnTo>
                    <a:lnTo>
                      <a:pt x="0" y="0"/>
                    </a:lnTo>
                    <a:lnTo>
                      <a:pt x="0" y="0"/>
                    </a:lnTo>
                    <a:lnTo>
                      <a:pt x="4" y="4"/>
                    </a:lnTo>
                    <a:lnTo>
                      <a:pt x="6" y="4"/>
                    </a:lnTo>
                    <a:lnTo>
                      <a:pt x="8" y="2"/>
                    </a:lnTo>
                    <a:lnTo>
                      <a:pt x="8" y="2"/>
                    </a:lnTo>
                    <a:lnTo>
                      <a:pt x="10" y="2"/>
                    </a:lnTo>
                    <a:lnTo>
                      <a:pt x="12" y="2"/>
                    </a:lnTo>
                    <a:lnTo>
                      <a:pt x="14" y="4"/>
                    </a:lnTo>
                    <a:lnTo>
                      <a:pt x="14" y="4"/>
                    </a:lnTo>
                    <a:lnTo>
                      <a:pt x="18" y="8"/>
                    </a:lnTo>
                    <a:lnTo>
                      <a:pt x="18" y="8"/>
                    </a:lnTo>
                    <a:lnTo>
                      <a:pt x="22" y="12"/>
                    </a:lnTo>
                    <a:lnTo>
                      <a:pt x="26" y="14"/>
                    </a:lnTo>
                    <a:lnTo>
                      <a:pt x="30" y="20"/>
                    </a:lnTo>
                    <a:lnTo>
                      <a:pt x="32" y="30"/>
                    </a:lnTo>
                    <a:lnTo>
                      <a:pt x="3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0" name="Freeform 1517">
                <a:extLst>
                  <a:ext uri="{FF2B5EF4-FFF2-40B4-BE49-F238E27FC236}">
                    <a16:creationId xmlns:a16="http://schemas.microsoft.com/office/drawing/2014/main" id="{982F5BBE-2872-D134-18DA-8B8CA0F8D62B}"/>
                  </a:ext>
                </a:extLst>
              </p:cNvPr>
              <p:cNvSpPr>
                <a:spLocks/>
              </p:cNvSpPr>
              <p:nvPr/>
            </p:nvSpPr>
            <p:spPr bwMode="auto">
              <a:xfrm>
                <a:off x="5980" y="1702"/>
                <a:ext cx="30" cy="60"/>
              </a:xfrm>
              <a:custGeom>
                <a:avLst/>
                <a:gdLst>
                  <a:gd name="T0" fmla="*/ 26 w 30"/>
                  <a:gd name="T1" fmla="*/ 12 h 60"/>
                  <a:gd name="T2" fmla="*/ 26 w 30"/>
                  <a:gd name="T3" fmla="*/ 12 h 60"/>
                  <a:gd name="T4" fmla="*/ 30 w 30"/>
                  <a:gd name="T5" fmla="*/ 18 h 60"/>
                  <a:gd name="T6" fmla="*/ 30 w 30"/>
                  <a:gd name="T7" fmla="*/ 18 h 60"/>
                  <a:gd name="T8" fmla="*/ 18 w 30"/>
                  <a:gd name="T9" fmla="*/ 18 h 60"/>
                  <a:gd name="T10" fmla="*/ 18 w 30"/>
                  <a:gd name="T11" fmla="*/ 18 h 60"/>
                  <a:gd name="T12" fmla="*/ 20 w 30"/>
                  <a:gd name="T13" fmla="*/ 24 h 60"/>
                  <a:gd name="T14" fmla="*/ 22 w 30"/>
                  <a:gd name="T15" fmla="*/ 26 h 60"/>
                  <a:gd name="T16" fmla="*/ 24 w 30"/>
                  <a:gd name="T17" fmla="*/ 26 h 60"/>
                  <a:gd name="T18" fmla="*/ 26 w 30"/>
                  <a:gd name="T19" fmla="*/ 30 h 60"/>
                  <a:gd name="T20" fmla="*/ 26 w 30"/>
                  <a:gd name="T21" fmla="*/ 30 h 60"/>
                  <a:gd name="T22" fmla="*/ 22 w 30"/>
                  <a:gd name="T23" fmla="*/ 34 h 60"/>
                  <a:gd name="T24" fmla="*/ 20 w 30"/>
                  <a:gd name="T25" fmla="*/ 36 h 60"/>
                  <a:gd name="T26" fmla="*/ 18 w 30"/>
                  <a:gd name="T27" fmla="*/ 34 h 60"/>
                  <a:gd name="T28" fmla="*/ 14 w 30"/>
                  <a:gd name="T29" fmla="*/ 28 h 60"/>
                  <a:gd name="T30" fmla="*/ 14 w 30"/>
                  <a:gd name="T31" fmla="*/ 28 h 60"/>
                  <a:gd name="T32" fmla="*/ 14 w 30"/>
                  <a:gd name="T33" fmla="*/ 42 h 60"/>
                  <a:gd name="T34" fmla="*/ 16 w 30"/>
                  <a:gd name="T35" fmla="*/ 44 h 60"/>
                  <a:gd name="T36" fmla="*/ 20 w 30"/>
                  <a:gd name="T37" fmla="*/ 48 h 60"/>
                  <a:gd name="T38" fmla="*/ 20 w 30"/>
                  <a:gd name="T39" fmla="*/ 48 h 60"/>
                  <a:gd name="T40" fmla="*/ 18 w 30"/>
                  <a:gd name="T41" fmla="*/ 48 h 60"/>
                  <a:gd name="T42" fmla="*/ 18 w 30"/>
                  <a:gd name="T43" fmla="*/ 48 h 60"/>
                  <a:gd name="T44" fmla="*/ 16 w 30"/>
                  <a:gd name="T45" fmla="*/ 56 h 60"/>
                  <a:gd name="T46" fmla="*/ 16 w 30"/>
                  <a:gd name="T47" fmla="*/ 58 h 60"/>
                  <a:gd name="T48" fmla="*/ 14 w 30"/>
                  <a:gd name="T49" fmla="*/ 60 h 60"/>
                  <a:gd name="T50" fmla="*/ 14 w 30"/>
                  <a:gd name="T51" fmla="*/ 60 h 60"/>
                  <a:gd name="T52" fmla="*/ 8 w 30"/>
                  <a:gd name="T53" fmla="*/ 54 h 60"/>
                  <a:gd name="T54" fmla="*/ 8 w 30"/>
                  <a:gd name="T55" fmla="*/ 54 h 60"/>
                  <a:gd name="T56" fmla="*/ 4 w 30"/>
                  <a:gd name="T57" fmla="*/ 50 h 60"/>
                  <a:gd name="T58" fmla="*/ 2 w 30"/>
                  <a:gd name="T59" fmla="*/ 48 h 60"/>
                  <a:gd name="T60" fmla="*/ 2 w 30"/>
                  <a:gd name="T61" fmla="*/ 34 h 60"/>
                  <a:gd name="T62" fmla="*/ 2 w 30"/>
                  <a:gd name="T63" fmla="*/ 34 h 60"/>
                  <a:gd name="T64" fmla="*/ 0 w 30"/>
                  <a:gd name="T65" fmla="*/ 28 h 60"/>
                  <a:gd name="T66" fmla="*/ 0 w 30"/>
                  <a:gd name="T67" fmla="*/ 22 h 60"/>
                  <a:gd name="T68" fmla="*/ 0 w 30"/>
                  <a:gd name="T69" fmla="*/ 22 h 60"/>
                  <a:gd name="T70" fmla="*/ 4 w 30"/>
                  <a:gd name="T71" fmla="*/ 18 h 60"/>
                  <a:gd name="T72" fmla="*/ 8 w 30"/>
                  <a:gd name="T73" fmla="*/ 16 h 60"/>
                  <a:gd name="T74" fmla="*/ 10 w 30"/>
                  <a:gd name="T75" fmla="*/ 12 h 60"/>
                  <a:gd name="T76" fmla="*/ 14 w 30"/>
                  <a:gd name="T77" fmla="*/ 4 h 60"/>
                  <a:gd name="T78" fmla="*/ 14 w 30"/>
                  <a:gd name="T79" fmla="*/ 4 h 60"/>
                  <a:gd name="T80" fmla="*/ 16 w 30"/>
                  <a:gd name="T81" fmla="*/ 0 h 60"/>
                  <a:gd name="T82" fmla="*/ 18 w 30"/>
                  <a:gd name="T83" fmla="*/ 0 h 60"/>
                  <a:gd name="T84" fmla="*/ 18 w 30"/>
                  <a:gd name="T85" fmla="*/ 0 h 60"/>
                  <a:gd name="T86" fmla="*/ 22 w 30"/>
                  <a:gd name="T87" fmla="*/ 6 h 60"/>
                  <a:gd name="T88" fmla="*/ 26 w 30"/>
                  <a:gd name="T89" fmla="*/ 12 h 60"/>
                  <a:gd name="T90" fmla="*/ 26 w 30"/>
                  <a:gd name="T9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60">
                    <a:moveTo>
                      <a:pt x="26" y="12"/>
                    </a:moveTo>
                    <a:lnTo>
                      <a:pt x="26" y="12"/>
                    </a:lnTo>
                    <a:lnTo>
                      <a:pt x="30" y="18"/>
                    </a:lnTo>
                    <a:lnTo>
                      <a:pt x="30" y="18"/>
                    </a:lnTo>
                    <a:lnTo>
                      <a:pt x="18" y="18"/>
                    </a:lnTo>
                    <a:lnTo>
                      <a:pt x="18" y="18"/>
                    </a:lnTo>
                    <a:lnTo>
                      <a:pt x="20" y="24"/>
                    </a:lnTo>
                    <a:lnTo>
                      <a:pt x="22" y="26"/>
                    </a:lnTo>
                    <a:lnTo>
                      <a:pt x="24" y="26"/>
                    </a:lnTo>
                    <a:lnTo>
                      <a:pt x="26" y="30"/>
                    </a:lnTo>
                    <a:lnTo>
                      <a:pt x="26" y="30"/>
                    </a:lnTo>
                    <a:lnTo>
                      <a:pt x="22" y="34"/>
                    </a:lnTo>
                    <a:lnTo>
                      <a:pt x="20" y="36"/>
                    </a:lnTo>
                    <a:lnTo>
                      <a:pt x="18" y="34"/>
                    </a:lnTo>
                    <a:lnTo>
                      <a:pt x="14" y="28"/>
                    </a:lnTo>
                    <a:lnTo>
                      <a:pt x="14" y="28"/>
                    </a:lnTo>
                    <a:lnTo>
                      <a:pt x="14" y="42"/>
                    </a:lnTo>
                    <a:lnTo>
                      <a:pt x="16" y="44"/>
                    </a:lnTo>
                    <a:lnTo>
                      <a:pt x="20" y="48"/>
                    </a:lnTo>
                    <a:lnTo>
                      <a:pt x="20" y="48"/>
                    </a:lnTo>
                    <a:lnTo>
                      <a:pt x="18" y="48"/>
                    </a:lnTo>
                    <a:lnTo>
                      <a:pt x="18" y="48"/>
                    </a:lnTo>
                    <a:lnTo>
                      <a:pt x="16" y="56"/>
                    </a:lnTo>
                    <a:lnTo>
                      <a:pt x="16" y="58"/>
                    </a:lnTo>
                    <a:lnTo>
                      <a:pt x="14" y="60"/>
                    </a:lnTo>
                    <a:lnTo>
                      <a:pt x="14" y="60"/>
                    </a:lnTo>
                    <a:lnTo>
                      <a:pt x="8" y="54"/>
                    </a:lnTo>
                    <a:lnTo>
                      <a:pt x="8" y="54"/>
                    </a:lnTo>
                    <a:lnTo>
                      <a:pt x="4" y="50"/>
                    </a:lnTo>
                    <a:lnTo>
                      <a:pt x="2" y="48"/>
                    </a:lnTo>
                    <a:lnTo>
                      <a:pt x="2" y="34"/>
                    </a:lnTo>
                    <a:lnTo>
                      <a:pt x="2" y="34"/>
                    </a:lnTo>
                    <a:lnTo>
                      <a:pt x="0" y="28"/>
                    </a:lnTo>
                    <a:lnTo>
                      <a:pt x="0" y="22"/>
                    </a:lnTo>
                    <a:lnTo>
                      <a:pt x="0" y="22"/>
                    </a:lnTo>
                    <a:lnTo>
                      <a:pt x="4" y="18"/>
                    </a:lnTo>
                    <a:lnTo>
                      <a:pt x="8" y="16"/>
                    </a:lnTo>
                    <a:lnTo>
                      <a:pt x="10" y="12"/>
                    </a:lnTo>
                    <a:lnTo>
                      <a:pt x="14" y="4"/>
                    </a:lnTo>
                    <a:lnTo>
                      <a:pt x="14" y="4"/>
                    </a:lnTo>
                    <a:lnTo>
                      <a:pt x="16" y="0"/>
                    </a:lnTo>
                    <a:lnTo>
                      <a:pt x="18" y="0"/>
                    </a:lnTo>
                    <a:lnTo>
                      <a:pt x="18" y="0"/>
                    </a:lnTo>
                    <a:lnTo>
                      <a:pt x="22" y="6"/>
                    </a:lnTo>
                    <a:lnTo>
                      <a:pt x="26" y="12"/>
                    </a:lnTo>
                    <a:lnTo>
                      <a:pt x="2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1" name="Freeform 1518">
                <a:extLst>
                  <a:ext uri="{FF2B5EF4-FFF2-40B4-BE49-F238E27FC236}">
                    <a16:creationId xmlns:a16="http://schemas.microsoft.com/office/drawing/2014/main" id="{25236F53-C492-9271-F4C9-888D23C40A2E}"/>
                  </a:ext>
                </a:extLst>
              </p:cNvPr>
              <p:cNvSpPr>
                <a:spLocks/>
              </p:cNvSpPr>
              <p:nvPr/>
            </p:nvSpPr>
            <p:spPr bwMode="auto">
              <a:xfrm>
                <a:off x="6028" y="1696"/>
                <a:ext cx="20" cy="50"/>
              </a:xfrm>
              <a:custGeom>
                <a:avLst/>
                <a:gdLst>
                  <a:gd name="T0" fmla="*/ 4 w 20"/>
                  <a:gd name="T1" fmla="*/ 40 h 50"/>
                  <a:gd name="T2" fmla="*/ 4 w 20"/>
                  <a:gd name="T3" fmla="*/ 40 h 50"/>
                  <a:gd name="T4" fmla="*/ 2 w 20"/>
                  <a:gd name="T5" fmla="*/ 28 h 50"/>
                  <a:gd name="T6" fmla="*/ 2 w 20"/>
                  <a:gd name="T7" fmla="*/ 28 h 50"/>
                  <a:gd name="T8" fmla="*/ 2 w 20"/>
                  <a:gd name="T9" fmla="*/ 26 h 50"/>
                  <a:gd name="T10" fmla="*/ 2 w 20"/>
                  <a:gd name="T11" fmla="*/ 26 h 50"/>
                  <a:gd name="T12" fmla="*/ 2 w 20"/>
                  <a:gd name="T13" fmla="*/ 24 h 50"/>
                  <a:gd name="T14" fmla="*/ 2 w 20"/>
                  <a:gd name="T15" fmla="*/ 24 h 50"/>
                  <a:gd name="T16" fmla="*/ 4 w 20"/>
                  <a:gd name="T17" fmla="*/ 22 h 50"/>
                  <a:gd name="T18" fmla="*/ 6 w 20"/>
                  <a:gd name="T19" fmla="*/ 18 h 50"/>
                  <a:gd name="T20" fmla="*/ 4 w 20"/>
                  <a:gd name="T21" fmla="*/ 14 h 50"/>
                  <a:gd name="T22" fmla="*/ 2 w 20"/>
                  <a:gd name="T23" fmla="*/ 10 h 50"/>
                  <a:gd name="T24" fmla="*/ 2 w 20"/>
                  <a:gd name="T25" fmla="*/ 10 h 50"/>
                  <a:gd name="T26" fmla="*/ 0 w 20"/>
                  <a:gd name="T27" fmla="*/ 6 h 50"/>
                  <a:gd name="T28" fmla="*/ 0 w 20"/>
                  <a:gd name="T29" fmla="*/ 2 h 50"/>
                  <a:gd name="T30" fmla="*/ 0 w 20"/>
                  <a:gd name="T31" fmla="*/ 2 h 50"/>
                  <a:gd name="T32" fmla="*/ 2 w 20"/>
                  <a:gd name="T33" fmla="*/ 0 h 50"/>
                  <a:gd name="T34" fmla="*/ 2 w 20"/>
                  <a:gd name="T35" fmla="*/ 0 h 50"/>
                  <a:gd name="T36" fmla="*/ 4 w 20"/>
                  <a:gd name="T37" fmla="*/ 2 h 50"/>
                  <a:gd name="T38" fmla="*/ 4 w 20"/>
                  <a:gd name="T39" fmla="*/ 2 h 50"/>
                  <a:gd name="T40" fmla="*/ 12 w 20"/>
                  <a:gd name="T41" fmla="*/ 10 h 50"/>
                  <a:gd name="T42" fmla="*/ 16 w 20"/>
                  <a:gd name="T43" fmla="*/ 16 h 50"/>
                  <a:gd name="T44" fmla="*/ 18 w 20"/>
                  <a:gd name="T45" fmla="*/ 24 h 50"/>
                  <a:gd name="T46" fmla="*/ 18 w 20"/>
                  <a:gd name="T47" fmla="*/ 24 h 50"/>
                  <a:gd name="T48" fmla="*/ 20 w 20"/>
                  <a:gd name="T49" fmla="*/ 28 h 50"/>
                  <a:gd name="T50" fmla="*/ 20 w 20"/>
                  <a:gd name="T51" fmla="*/ 32 h 50"/>
                  <a:gd name="T52" fmla="*/ 20 w 20"/>
                  <a:gd name="T53" fmla="*/ 32 h 50"/>
                  <a:gd name="T54" fmla="*/ 18 w 20"/>
                  <a:gd name="T55" fmla="*/ 38 h 50"/>
                  <a:gd name="T56" fmla="*/ 20 w 20"/>
                  <a:gd name="T57" fmla="*/ 44 h 50"/>
                  <a:gd name="T58" fmla="*/ 20 w 20"/>
                  <a:gd name="T59" fmla="*/ 44 h 50"/>
                  <a:gd name="T60" fmla="*/ 20 w 20"/>
                  <a:gd name="T61" fmla="*/ 48 h 50"/>
                  <a:gd name="T62" fmla="*/ 20 w 20"/>
                  <a:gd name="T63" fmla="*/ 50 h 50"/>
                  <a:gd name="T64" fmla="*/ 18 w 20"/>
                  <a:gd name="T65" fmla="*/ 50 h 50"/>
                  <a:gd name="T66" fmla="*/ 18 w 20"/>
                  <a:gd name="T67" fmla="*/ 50 h 50"/>
                  <a:gd name="T68" fmla="*/ 8 w 20"/>
                  <a:gd name="T69" fmla="*/ 44 h 50"/>
                  <a:gd name="T70" fmla="*/ 8 w 20"/>
                  <a:gd name="T71" fmla="*/ 44 h 50"/>
                  <a:gd name="T72" fmla="*/ 8 w 20"/>
                  <a:gd name="T73" fmla="*/ 44 h 50"/>
                  <a:gd name="T74" fmla="*/ 6 w 20"/>
                  <a:gd name="T75" fmla="*/ 44 h 50"/>
                  <a:gd name="T76" fmla="*/ 4 w 20"/>
                  <a:gd name="T77" fmla="*/ 40 h 50"/>
                  <a:gd name="T78" fmla="*/ 4 w 20"/>
                  <a:gd name="T7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50">
                    <a:moveTo>
                      <a:pt x="4" y="40"/>
                    </a:moveTo>
                    <a:lnTo>
                      <a:pt x="4" y="40"/>
                    </a:lnTo>
                    <a:lnTo>
                      <a:pt x="2" y="28"/>
                    </a:lnTo>
                    <a:lnTo>
                      <a:pt x="2" y="28"/>
                    </a:lnTo>
                    <a:lnTo>
                      <a:pt x="2" y="26"/>
                    </a:lnTo>
                    <a:lnTo>
                      <a:pt x="2" y="26"/>
                    </a:lnTo>
                    <a:lnTo>
                      <a:pt x="2" y="24"/>
                    </a:lnTo>
                    <a:lnTo>
                      <a:pt x="2" y="24"/>
                    </a:lnTo>
                    <a:lnTo>
                      <a:pt x="4" y="22"/>
                    </a:lnTo>
                    <a:lnTo>
                      <a:pt x="6" y="18"/>
                    </a:lnTo>
                    <a:lnTo>
                      <a:pt x="4" y="14"/>
                    </a:lnTo>
                    <a:lnTo>
                      <a:pt x="2" y="10"/>
                    </a:lnTo>
                    <a:lnTo>
                      <a:pt x="2" y="10"/>
                    </a:lnTo>
                    <a:lnTo>
                      <a:pt x="0" y="6"/>
                    </a:lnTo>
                    <a:lnTo>
                      <a:pt x="0" y="2"/>
                    </a:lnTo>
                    <a:lnTo>
                      <a:pt x="0" y="2"/>
                    </a:lnTo>
                    <a:lnTo>
                      <a:pt x="2" y="0"/>
                    </a:lnTo>
                    <a:lnTo>
                      <a:pt x="2" y="0"/>
                    </a:lnTo>
                    <a:lnTo>
                      <a:pt x="4" y="2"/>
                    </a:lnTo>
                    <a:lnTo>
                      <a:pt x="4" y="2"/>
                    </a:lnTo>
                    <a:lnTo>
                      <a:pt x="12" y="10"/>
                    </a:lnTo>
                    <a:lnTo>
                      <a:pt x="16" y="16"/>
                    </a:lnTo>
                    <a:lnTo>
                      <a:pt x="18" y="24"/>
                    </a:lnTo>
                    <a:lnTo>
                      <a:pt x="18" y="24"/>
                    </a:lnTo>
                    <a:lnTo>
                      <a:pt x="20" y="28"/>
                    </a:lnTo>
                    <a:lnTo>
                      <a:pt x="20" y="32"/>
                    </a:lnTo>
                    <a:lnTo>
                      <a:pt x="20" y="32"/>
                    </a:lnTo>
                    <a:lnTo>
                      <a:pt x="18" y="38"/>
                    </a:lnTo>
                    <a:lnTo>
                      <a:pt x="20" y="44"/>
                    </a:lnTo>
                    <a:lnTo>
                      <a:pt x="20" y="44"/>
                    </a:lnTo>
                    <a:lnTo>
                      <a:pt x="20" y="48"/>
                    </a:lnTo>
                    <a:lnTo>
                      <a:pt x="20" y="50"/>
                    </a:lnTo>
                    <a:lnTo>
                      <a:pt x="18" y="50"/>
                    </a:lnTo>
                    <a:lnTo>
                      <a:pt x="18" y="50"/>
                    </a:lnTo>
                    <a:lnTo>
                      <a:pt x="8" y="44"/>
                    </a:lnTo>
                    <a:lnTo>
                      <a:pt x="8" y="44"/>
                    </a:lnTo>
                    <a:lnTo>
                      <a:pt x="8" y="44"/>
                    </a:lnTo>
                    <a:lnTo>
                      <a:pt x="6" y="44"/>
                    </a:lnTo>
                    <a:lnTo>
                      <a:pt x="4" y="40"/>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2" name="Freeform 1519">
                <a:extLst>
                  <a:ext uri="{FF2B5EF4-FFF2-40B4-BE49-F238E27FC236}">
                    <a16:creationId xmlns:a16="http://schemas.microsoft.com/office/drawing/2014/main" id="{1C9CBF75-0364-CBE0-6705-DC1FA709B575}"/>
                  </a:ext>
                </a:extLst>
              </p:cNvPr>
              <p:cNvSpPr>
                <a:spLocks/>
              </p:cNvSpPr>
              <p:nvPr/>
            </p:nvSpPr>
            <p:spPr bwMode="auto">
              <a:xfrm>
                <a:off x="6040" y="1864"/>
                <a:ext cx="10" cy="40"/>
              </a:xfrm>
              <a:custGeom>
                <a:avLst/>
                <a:gdLst>
                  <a:gd name="T0" fmla="*/ 4 w 10"/>
                  <a:gd name="T1" fmla="*/ 0 h 40"/>
                  <a:gd name="T2" fmla="*/ 4 w 10"/>
                  <a:gd name="T3" fmla="*/ 0 h 40"/>
                  <a:gd name="T4" fmla="*/ 6 w 10"/>
                  <a:gd name="T5" fmla="*/ 6 h 40"/>
                  <a:gd name="T6" fmla="*/ 8 w 10"/>
                  <a:gd name="T7" fmla="*/ 12 h 40"/>
                  <a:gd name="T8" fmla="*/ 8 w 10"/>
                  <a:gd name="T9" fmla="*/ 12 h 40"/>
                  <a:gd name="T10" fmla="*/ 8 w 10"/>
                  <a:gd name="T11" fmla="*/ 18 h 40"/>
                  <a:gd name="T12" fmla="*/ 10 w 10"/>
                  <a:gd name="T13" fmla="*/ 26 h 40"/>
                  <a:gd name="T14" fmla="*/ 10 w 10"/>
                  <a:gd name="T15" fmla="*/ 34 h 40"/>
                  <a:gd name="T16" fmla="*/ 8 w 10"/>
                  <a:gd name="T17" fmla="*/ 40 h 40"/>
                  <a:gd name="T18" fmla="*/ 8 w 10"/>
                  <a:gd name="T19" fmla="*/ 40 h 40"/>
                  <a:gd name="T20" fmla="*/ 8 w 10"/>
                  <a:gd name="T21" fmla="*/ 40 h 40"/>
                  <a:gd name="T22" fmla="*/ 8 w 10"/>
                  <a:gd name="T23" fmla="*/ 40 h 40"/>
                  <a:gd name="T24" fmla="*/ 4 w 10"/>
                  <a:gd name="T25" fmla="*/ 36 h 40"/>
                  <a:gd name="T26" fmla="*/ 4 w 10"/>
                  <a:gd name="T27" fmla="*/ 32 h 40"/>
                  <a:gd name="T28" fmla="*/ 4 w 10"/>
                  <a:gd name="T29" fmla="*/ 32 h 40"/>
                  <a:gd name="T30" fmla="*/ 4 w 10"/>
                  <a:gd name="T31" fmla="*/ 28 h 40"/>
                  <a:gd name="T32" fmla="*/ 2 w 10"/>
                  <a:gd name="T33" fmla="*/ 26 h 40"/>
                  <a:gd name="T34" fmla="*/ 2 w 10"/>
                  <a:gd name="T35" fmla="*/ 26 h 40"/>
                  <a:gd name="T36" fmla="*/ 0 w 10"/>
                  <a:gd name="T37" fmla="*/ 22 h 40"/>
                  <a:gd name="T38" fmla="*/ 0 w 10"/>
                  <a:gd name="T39" fmla="*/ 22 h 40"/>
                  <a:gd name="T40" fmla="*/ 2 w 10"/>
                  <a:gd name="T41" fmla="*/ 12 h 40"/>
                  <a:gd name="T42" fmla="*/ 2 w 10"/>
                  <a:gd name="T43" fmla="*/ 0 h 40"/>
                  <a:gd name="T44" fmla="*/ 2 w 10"/>
                  <a:gd name="T45" fmla="*/ 0 h 40"/>
                  <a:gd name="T46" fmla="*/ 2 w 10"/>
                  <a:gd name="T47" fmla="*/ 0 h 40"/>
                  <a:gd name="T48" fmla="*/ 4 w 10"/>
                  <a:gd name="T49" fmla="*/ 0 h 40"/>
                  <a:gd name="T50" fmla="*/ 4 w 10"/>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40">
                    <a:moveTo>
                      <a:pt x="4" y="0"/>
                    </a:moveTo>
                    <a:lnTo>
                      <a:pt x="4" y="0"/>
                    </a:lnTo>
                    <a:lnTo>
                      <a:pt x="6" y="6"/>
                    </a:lnTo>
                    <a:lnTo>
                      <a:pt x="8" y="12"/>
                    </a:lnTo>
                    <a:lnTo>
                      <a:pt x="8" y="12"/>
                    </a:lnTo>
                    <a:lnTo>
                      <a:pt x="8" y="18"/>
                    </a:lnTo>
                    <a:lnTo>
                      <a:pt x="10" y="26"/>
                    </a:lnTo>
                    <a:lnTo>
                      <a:pt x="10" y="34"/>
                    </a:lnTo>
                    <a:lnTo>
                      <a:pt x="8" y="40"/>
                    </a:lnTo>
                    <a:lnTo>
                      <a:pt x="8" y="40"/>
                    </a:lnTo>
                    <a:lnTo>
                      <a:pt x="8" y="40"/>
                    </a:lnTo>
                    <a:lnTo>
                      <a:pt x="8" y="40"/>
                    </a:lnTo>
                    <a:lnTo>
                      <a:pt x="4" y="36"/>
                    </a:lnTo>
                    <a:lnTo>
                      <a:pt x="4" y="32"/>
                    </a:lnTo>
                    <a:lnTo>
                      <a:pt x="4" y="32"/>
                    </a:lnTo>
                    <a:lnTo>
                      <a:pt x="4" y="28"/>
                    </a:lnTo>
                    <a:lnTo>
                      <a:pt x="2" y="26"/>
                    </a:lnTo>
                    <a:lnTo>
                      <a:pt x="2" y="26"/>
                    </a:lnTo>
                    <a:lnTo>
                      <a:pt x="0" y="22"/>
                    </a:lnTo>
                    <a:lnTo>
                      <a:pt x="0" y="22"/>
                    </a:lnTo>
                    <a:lnTo>
                      <a:pt x="2" y="12"/>
                    </a:lnTo>
                    <a:lnTo>
                      <a:pt x="2" y="0"/>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3" name="Freeform 1520">
                <a:extLst>
                  <a:ext uri="{FF2B5EF4-FFF2-40B4-BE49-F238E27FC236}">
                    <a16:creationId xmlns:a16="http://schemas.microsoft.com/office/drawing/2014/main" id="{CAB76F66-616B-86B9-D87A-7533F7898C31}"/>
                  </a:ext>
                </a:extLst>
              </p:cNvPr>
              <p:cNvSpPr>
                <a:spLocks/>
              </p:cNvSpPr>
              <p:nvPr/>
            </p:nvSpPr>
            <p:spPr bwMode="auto">
              <a:xfrm>
                <a:off x="4242" y="2827"/>
                <a:ext cx="4" cy="6"/>
              </a:xfrm>
              <a:custGeom>
                <a:avLst/>
                <a:gdLst>
                  <a:gd name="T0" fmla="*/ 0 w 4"/>
                  <a:gd name="T1" fmla="*/ 6 h 6"/>
                  <a:gd name="T2" fmla="*/ 0 w 4"/>
                  <a:gd name="T3" fmla="*/ 6 h 6"/>
                  <a:gd name="T4" fmla="*/ 2 w 4"/>
                  <a:gd name="T5" fmla="*/ 2 h 6"/>
                  <a:gd name="T6" fmla="*/ 2 w 4"/>
                  <a:gd name="T7" fmla="*/ 0 h 6"/>
                  <a:gd name="T8" fmla="*/ 4 w 4"/>
                  <a:gd name="T9" fmla="*/ 0 h 6"/>
                  <a:gd name="T10" fmla="*/ 4 w 4"/>
                  <a:gd name="T11" fmla="*/ 0 h 6"/>
                  <a:gd name="T12" fmla="*/ 4 w 4"/>
                  <a:gd name="T13" fmla="*/ 4 h 6"/>
                  <a:gd name="T14" fmla="*/ 4 w 4"/>
                  <a:gd name="T15" fmla="*/ 4 h 6"/>
                  <a:gd name="T16" fmla="*/ 4 w 4"/>
                  <a:gd name="T17" fmla="*/ 6 h 6"/>
                  <a:gd name="T18" fmla="*/ 2 w 4"/>
                  <a:gd name="T19" fmla="*/ 6 h 6"/>
                  <a:gd name="T20" fmla="*/ 0 w 4"/>
                  <a:gd name="T21" fmla="*/ 6 h 6"/>
                  <a:gd name="T22" fmla="*/ 0 w 4"/>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6"/>
                    </a:moveTo>
                    <a:lnTo>
                      <a:pt x="0" y="6"/>
                    </a:lnTo>
                    <a:lnTo>
                      <a:pt x="2" y="2"/>
                    </a:lnTo>
                    <a:lnTo>
                      <a:pt x="2" y="0"/>
                    </a:lnTo>
                    <a:lnTo>
                      <a:pt x="4" y="0"/>
                    </a:lnTo>
                    <a:lnTo>
                      <a:pt x="4" y="0"/>
                    </a:lnTo>
                    <a:lnTo>
                      <a:pt x="4" y="4"/>
                    </a:lnTo>
                    <a:lnTo>
                      <a:pt x="4" y="4"/>
                    </a:lnTo>
                    <a:lnTo>
                      <a:pt x="4" y="6"/>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4" name="Freeform 1521">
                <a:extLst>
                  <a:ext uri="{FF2B5EF4-FFF2-40B4-BE49-F238E27FC236}">
                    <a16:creationId xmlns:a16="http://schemas.microsoft.com/office/drawing/2014/main" id="{516AFED1-4B3D-8972-2814-8AEAAB1A6B21}"/>
                  </a:ext>
                </a:extLst>
              </p:cNvPr>
              <p:cNvSpPr>
                <a:spLocks/>
              </p:cNvSpPr>
              <p:nvPr/>
            </p:nvSpPr>
            <p:spPr bwMode="auto">
              <a:xfrm>
                <a:off x="4310" y="2827"/>
                <a:ext cx="4" cy="16"/>
              </a:xfrm>
              <a:custGeom>
                <a:avLst/>
                <a:gdLst>
                  <a:gd name="T0" fmla="*/ 4 w 4"/>
                  <a:gd name="T1" fmla="*/ 2 h 16"/>
                  <a:gd name="T2" fmla="*/ 4 w 4"/>
                  <a:gd name="T3" fmla="*/ 2 h 16"/>
                  <a:gd name="T4" fmla="*/ 4 w 4"/>
                  <a:gd name="T5" fmla="*/ 10 h 16"/>
                  <a:gd name="T6" fmla="*/ 4 w 4"/>
                  <a:gd name="T7" fmla="*/ 14 h 16"/>
                  <a:gd name="T8" fmla="*/ 2 w 4"/>
                  <a:gd name="T9" fmla="*/ 16 h 16"/>
                  <a:gd name="T10" fmla="*/ 2 w 4"/>
                  <a:gd name="T11" fmla="*/ 16 h 16"/>
                  <a:gd name="T12" fmla="*/ 2 w 4"/>
                  <a:gd name="T13" fmla="*/ 16 h 16"/>
                  <a:gd name="T14" fmla="*/ 0 w 4"/>
                  <a:gd name="T15" fmla="*/ 14 h 16"/>
                  <a:gd name="T16" fmla="*/ 0 w 4"/>
                  <a:gd name="T17" fmla="*/ 10 h 16"/>
                  <a:gd name="T18" fmla="*/ 0 w 4"/>
                  <a:gd name="T19" fmla="*/ 10 h 16"/>
                  <a:gd name="T20" fmla="*/ 2 w 4"/>
                  <a:gd name="T21" fmla="*/ 10 h 16"/>
                  <a:gd name="T22" fmla="*/ 2 w 4"/>
                  <a:gd name="T23" fmla="*/ 4 h 16"/>
                  <a:gd name="T24" fmla="*/ 2 w 4"/>
                  <a:gd name="T25" fmla="*/ 4 h 16"/>
                  <a:gd name="T26" fmla="*/ 2 w 4"/>
                  <a:gd name="T27" fmla="*/ 0 h 16"/>
                  <a:gd name="T28" fmla="*/ 4 w 4"/>
                  <a:gd name="T29" fmla="*/ 2 h 16"/>
                  <a:gd name="T30" fmla="*/ 4 w 4"/>
                  <a:gd name="T3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6">
                    <a:moveTo>
                      <a:pt x="4" y="2"/>
                    </a:moveTo>
                    <a:lnTo>
                      <a:pt x="4" y="2"/>
                    </a:lnTo>
                    <a:lnTo>
                      <a:pt x="4" y="10"/>
                    </a:lnTo>
                    <a:lnTo>
                      <a:pt x="4" y="14"/>
                    </a:lnTo>
                    <a:lnTo>
                      <a:pt x="2" y="16"/>
                    </a:lnTo>
                    <a:lnTo>
                      <a:pt x="2" y="16"/>
                    </a:lnTo>
                    <a:lnTo>
                      <a:pt x="2" y="16"/>
                    </a:lnTo>
                    <a:lnTo>
                      <a:pt x="0" y="14"/>
                    </a:lnTo>
                    <a:lnTo>
                      <a:pt x="0" y="10"/>
                    </a:lnTo>
                    <a:lnTo>
                      <a:pt x="0" y="10"/>
                    </a:lnTo>
                    <a:lnTo>
                      <a:pt x="2" y="10"/>
                    </a:lnTo>
                    <a:lnTo>
                      <a:pt x="2" y="4"/>
                    </a:lnTo>
                    <a:lnTo>
                      <a:pt x="2" y="4"/>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5" name="Freeform 1522">
                <a:extLst>
                  <a:ext uri="{FF2B5EF4-FFF2-40B4-BE49-F238E27FC236}">
                    <a16:creationId xmlns:a16="http://schemas.microsoft.com/office/drawing/2014/main" id="{E09BFB3F-0664-DB06-3355-19FD45ACC5F1}"/>
                  </a:ext>
                </a:extLst>
              </p:cNvPr>
              <p:cNvSpPr>
                <a:spLocks/>
              </p:cNvSpPr>
              <p:nvPr/>
            </p:nvSpPr>
            <p:spPr bwMode="auto">
              <a:xfrm>
                <a:off x="6078" y="2261"/>
                <a:ext cx="42" cy="79"/>
              </a:xfrm>
              <a:custGeom>
                <a:avLst/>
                <a:gdLst>
                  <a:gd name="T0" fmla="*/ 4 w 42"/>
                  <a:gd name="T1" fmla="*/ 4 h 79"/>
                  <a:gd name="T2" fmla="*/ 6 w 42"/>
                  <a:gd name="T3" fmla="*/ 8 h 79"/>
                  <a:gd name="T4" fmla="*/ 8 w 42"/>
                  <a:gd name="T5" fmla="*/ 24 h 79"/>
                  <a:gd name="T6" fmla="*/ 14 w 42"/>
                  <a:gd name="T7" fmla="*/ 20 h 79"/>
                  <a:gd name="T8" fmla="*/ 28 w 42"/>
                  <a:gd name="T9" fmla="*/ 34 h 79"/>
                  <a:gd name="T10" fmla="*/ 32 w 42"/>
                  <a:gd name="T11" fmla="*/ 38 h 79"/>
                  <a:gd name="T12" fmla="*/ 36 w 42"/>
                  <a:gd name="T13" fmla="*/ 32 h 79"/>
                  <a:gd name="T14" fmla="*/ 38 w 42"/>
                  <a:gd name="T15" fmla="*/ 28 h 79"/>
                  <a:gd name="T16" fmla="*/ 42 w 42"/>
                  <a:gd name="T17" fmla="*/ 34 h 79"/>
                  <a:gd name="T18" fmla="*/ 42 w 42"/>
                  <a:gd name="T19" fmla="*/ 38 h 79"/>
                  <a:gd name="T20" fmla="*/ 38 w 42"/>
                  <a:gd name="T21" fmla="*/ 40 h 79"/>
                  <a:gd name="T22" fmla="*/ 38 w 42"/>
                  <a:gd name="T23" fmla="*/ 42 h 79"/>
                  <a:gd name="T24" fmla="*/ 40 w 42"/>
                  <a:gd name="T25" fmla="*/ 50 h 79"/>
                  <a:gd name="T26" fmla="*/ 38 w 42"/>
                  <a:gd name="T27" fmla="*/ 60 h 79"/>
                  <a:gd name="T28" fmla="*/ 38 w 42"/>
                  <a:gd name="T29" fmla="*/ 64 h 79"/>
                  <a:gd name="T30" fmla="*/ 38 w 42"/>
                  <a:gd name="T31" fmla="*/ 68 h 79"/>
                  <a:gd name="T32" fmla="*/ 32 w 42"/>
                  <a:gd name="T33" fmla="*/ 72 h 79"/>
                  <a:gd name="T34" fmla="*/ 30 w 42"/>
                  <a:gd name="T35" fmla="*/ 68 h 79"/>
                  <a:gd name="T36" fmla="*/ 28 w 42"/>
                  <a:gd name="T37" fmla="*/ 74 h 79"/>
                  <a:gd name="T38" fmla="*/ 26 w 42"/>
                  <a:gd name="T39" fmla="*/ 79 h 79"/>
                  <a:gd name="T40" fmla="*/ 18 w 42"/>
                  <a:gd name="T41" fmla="*/ 70 h 79"/>
                  <a:gd name="T42" fmla="*/ 16 w 42"/>
                  <a:gd name="T43" fmla="*/ 64 h 79"/>
                  <a:gd name="T44" fmla="*/ 14 w 42"/>
                  <a:gd name="T45" fmla="*/ 56 h 79"/>
                  <a:gd name="T46" fmla="*/ 12 w 42"/>
                  <a:gd name="T47" fmla="*/ 48 h 79"/>
                  <a:gd name="T48" fmla="*/ 8 w 42"/>
                  <a:gd name="T49" fmla="*/ 44 h 79"/>
                  <a:gd name="T50" fmla="*/ 6 w 42"/>
                  <a:gd name="T51" fmla="*/ 44 h 79"/>
                  <a:gd name="T52" fmla="*/ 6 w 42"/>
                  <a:gd name="T53" fmla="*/ 32 h 79"/>
                  <a:gd name="T54" fmla="*/ 6 w 42"/>
                  <a:gd name="T55" fmla="*/ 30 h 79"/>
                  <a:gd name="T56" fmla="*/ 2 w 42"/>
                  <a:gd name="T57" fmla="*/ 28 h 79"/>
                  <a:gd name="T58" fmla="*/ 0 w 42"/>
                  <a:gd name="T59" fmla="*/ 22 h 79"/>
                  <a:gd name="T60" fmla="*/ 0 w 42"/>
                  <a:gd name="T61" fmla="*/ 20 h 79"/>
                  <a:gd name="T62" fmla="*/ 2 w 42"/>
                  <a:gd name="T63" fmla="*/ 4 h 79"/>
                  <a:gd name="T64" fmla="*/ 2 w 42"/>
                  <a:gd name="T65" fmla="*/ 2 h 79"/>
                  <a:gd name="T66" fmla="*/ 4 w 42"/>
                  <a:gd name="T6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79">
                    <a:moveTo>
                      <a:pt x="4" y="4"/>
                    </a:moveTo>
                    <a:lnTo>
                      <a:pt x="4" y="4"/>
                    </a:lnTo>
                    <a:lnTo>
                      <a:pt x="6" y="8"/>
                    </a:lnTo>
                    <a:lnTo>
                      <a:pt x="6" y="8"/>
                    </a:lnTo>
                    <a:lnTo>
                      <a:pt x="6" y="20"/>
                    </a:lnTo>
                    <a:lnTo>
                      <a:pt x="8" y="24"/>
                    </a:lnTo>
                    <a:lnTo>
                      <a:pt x="10" y="24"/>
                    </a:lnTo>
                    <a:lnTo>
                      <a:pt x="14" y="20"/>
                    </a:lnTo>
                    <a:lnTo>
                      <a:pt x="14" y="20"/>
                    </a:lnTo>
                    <a:lnTo>
                      <a:pt x="28" y="34"/>
                    </a:lnTo>
                    <a:lnTo>
                      <a:pt x="28" y="34"/>
                    </a:lnTo>
                    <a:lnTo>
                      <a:pt x="32" y="38"/>
                    </a:lnTo>
                    <a:lnTo>
                      <a:pt x="34" y="36"/>
                    </a:lnTo>
                    <a:lnTo>
                      <a:pt x="36" y="32"/>
                    </a:lnTo>
                    <a:lnTo>
                      <a:pt x="36" y="32"/>
                    </a:lnTo>
                    <a:lnTo>
                      <a:pt x="38" y="28"/>
                    </a:lnTo>
                    <a:lnTo>
                      <a:pt x="38" y="30"/>
                    </a:lnTo>
                    <a:lnTo>
                      <a:pt x="42" y="34"/>
                    </a:lnTo>
                    <a:lnTo>
                      <a:pt x="42" y="34"/>
                    </a:lnTo>
                    <a:lnTo>
                      <a:pt x="42" y="38"/>
                    </a:lnTo>
                    <a:lnTo>
                      <a:pt x="40" y="40"/>
                    </a:lnTo>
                    <a:lnTo>
                      <a:pt x="38" y="40"/>
                    </a:lnTo>
                    <a:lnTo>
                      <a:pt x="38" y="42"/>
                    </a:lnTo>
                    <a:lnTo>
                      <a:pt x="38" y="42"/>
                    </a:lnTo>
                    <a:lnTo>
                      <a:pt x="38" y="46"/>
                    </a:lnTo>
                    <a:lnTo>
                      <a:pt x="40" y="50"/>
                    </a:lnTo>
                    <a:lnTo>
                      <a:pt x="40" y="54"/>
                    </a:lnTo>
                    <a:lnTo>
                      <a:pt x="38" y="60"/>
                    </a:lnTo>
                    <a:lnTo>
                      <a:pt x="38" y="60"/>
                    </a:lnTo>
                    <a:lnTo>
                      <a:pt x="38" y="64"/>
                    </a:lnTo>
                    <a:lnTo>
                      <a:pt x="38" y="68"/>
                    </a:lnTo>
                    <a:lnTo>
                      <a:pt x="38" y="68"/>
                    </a:lnTo>
                    <a:lnTo>
                      <a:pt x="36" y="70"/>
                    </a:lnTo>
                    <a:lnTo>
                      <a:pt x="32" y="72"/>
                    </a:lnTo>
                    <a:lnTo>
                      <a:pt x="32" y="72"/>
                    </a:lnTo>
                    <a:lnTo>
                      <a:pt x="30" y="68"/>
                    </a:lnTo>
                    <a:lnTo>
                      <a:pt x="30" y="68"/>
                    </a:lnTo>
                    <a:lnTo>
                      <a:pt x="28" y="74"/>
                    </a:lnTo>
                    <a:lnTo>
                      <a:pt x="28" y="74"/>
                    </a:lnTo>
                    <a:lnTo>
                      <a:pt x="26" y="79"/>
                    </a:lnTo>
                    <a:lnTo>
                      <a:pt x="24" y="79"/>
                    </a:lnTo>
                    <a:lnTo>
                      <a:pt x="18" y="70"/>
                    </a:lnTo>
                    <a:lnTo>
                      <a:pt x="18" y="70"/>
                    </a:lnTo>
                    <a:lnTo>
                      <a:pt x="16" y="64"/>
                    </a:lnTo>
                    <a:lnTo>
                      <a:pt x="14" y="56"/>
                    </a:lnTo>
                    <a:lnTo>
                      <a:pt x="14" y="56"/>
                    </a:lnTo>
                    <a:lnTo>
                      <a:pt x="14" y="50"/>
                    </a:lnTo>
                    <a:lnTo>
                      <a:pt x="12" y="48"/>
                    </a:lnTo>
                    <a:lnTo>
                      <a:pt x="10" y="46"/>
                    </a:lnTo>
                    <a:lnTo>
                      <a:pt x="8" y="44"/>
                    </a:lnTo>
                    <a:lnTo>
                      <a:pt x="8" y="44"/>
                    </a:lnTo>
                    <a:lnTo>
                      <a:pt x="6" y="44"/>
                    </a:lnTo>
                    <a:lnTo>
                      <a:pt x="4" y="42"/>
                    </a:lnTo>
                    <a:lnTo>
                      <a:pt x="6" y="32"/>
                    </a:lnTo>
                    <a:lnTo>
                      <a:pt x="6" y="32"/>
                    </a:lnTo>
                    <a:lnTo>
                      <a:pt x="6" y="30"/>
                    </a:lnTo>
                    <a:lnTo>
                      <a:pt x="6" y="30"/>
                    </a:lnTo>
                    <a:lnTo>
                      <a:pt x="2" y="28"/>
                    </a:lnTo>
                    <a:lnTo>
                      <a:pt x="0" y="22"/>
                    </a:lnTo>
                    <a:lnTo>
                      <a:pt x="0" y="22"/>
                    </a:lnTo>
                    <a:lnTo>
                      <a:pt x="0" y="20"/>
                    </a:lnTo>
                    <a:lnTo>
                      <a:pt x="0" y="20"/>
                    </a:lnTo>
                    <a:lnTo>
                      <a:pt x="2" y="4"/>
                    </a:lnTo>
                    <a:lnTo>
                      <a:pt x="2" y="4"/>
                    </a:lnTo>
                    <a:lnTo>
                      <a:pt x="2" y="0"/>
                    </a:lnTo>
                    <a:lnTo>
                      <a:pt x="2" y="2"/>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6" name="Freeform 1523">
                <a:extLst>
                  <a:ext uri="{FF2B5EF4-FFF2-40B4-BE49-F238E27FC236}">
                    <a16:creationId xmlns:a16="http://schemas.microsoft.com/office/drawing/2014/main" id="{FEC9FC73-9818-B2A6-FA6D-F46C4EFCBA39}"/>
                  </a:ext>
                </a:extLst>
              </p:cNvPr>
              <p:cNvSpPr>
                <a:spLocks/>
              </p:cNvSpPr>
              <p:nvPr/>
            </p:nvSpPr>
            <p:spPr bwMode="auto">
              <a:xfrm>
                <a:off x="6116" y="2287"/>
                <a:ext cx="20" cy="34"/>
              </a:xfrm>
              <a:custGeom>
                <a:avLst/>
                <a:gdLst>
                  <a:gd name="T0" fmla="*/ 0 w 20"/>
                  <a:gd name="T1" fmla="*/ 16 h 34"/>
                  <a:gd name="T2" fmla="*/ 0 w 20"/>
                  <a:gd name="T3" fmla="*/ 16 h 34"/>
                  <a:gd name="T4" fmla="*/ 4 w 20"/>
                  <a:gd name="T5" fmla="*/ 8 h 34"/>
                  <a:gd name="T6" fmla="*/ 4 w 20"/>
                  <a:gd name="T7" fmla="*/ 8 h 34"/>
                  <a:gd name="T8" fmla="*/ 6 w 20"/>
                  <a:gd name="T9" fmla="*/ 0 h 34"/>
                  <a:gd name="T10" fmla="*/ 6 w 20"/>
                  <a:gd name="T11" fmla="*/ 0 h 34"/>
                  <a:gd name="T12" fmla="*/ 8 w 20"/>
                  <a:gd name="T13" fmla="*/ 0 h 34"/>
                  <a:gd name="T14" fmla="*/ 8 w 20"/>
                  <a:gd name="T15" fmla="*/ 0 h 34"/>
                  <a:gd name="T16" fmla="*/ 10 w 20"/>
                  <a:gd name="T17" fmla="*/ 6 h 34"/>
                  <a:gd name="T18" fmla="*/ 14 w 20"/>
                  <a:gd name="T19" fmla="*/ 6 h 34"/>
                  <a:gd name="T20" fmla="*/ 16 w 20"/>
                  <a:gd name="T21" fmla="*/ 8 h 34"/>
                  <a:gd name="T22" fmla="*/ 18 w 20"/>
                  <a:gd name="T23" fmla="*/ 12 h 34"/>
                  <a:gd name="T24" fmla="*/ 18 w 20"/>
                  <a:gd name="T25" fmla="*/ 12 h 34"/>
                  <a:gd name="T26" fmla="*/ 20 w 20"/>
                  <a:gd name="T27" fmla="*/ 12 h 34"/>
                  <a:gd name="T28" fmla="*/ 20 w 20"/>
                  <a:gd name="T29" fmla="*/ 12 h 34"/>
                  <a:gd name="T30" fmla="*/ 20 w 20"/>
                  <a:gd name="T31" fmla="*/ 18 h 34"/>
                  <a:gd name="T32" fmla="*/ 20 w 20"/>
                  <a:gd name="T33" fmla="*/ 20 h 34"/>
                  <a:gd name="T34" fmla="*/ 18 w 20"/>
                  <a:gd name="T35" fmla="*/ 24 h 34"/>
                  <a:gd name="T36" fmla="*/ 16 w 20"/>
                  <a:gd name="T37" fmla="*/ 26 h 34"/>
                  <a:gd name="T38" fmla="*/ 16 w 20"/>
                  <a:gd name="T39" fmla="*/ 26 h 34"/>
                  <a:gd name="T40" fmla="*/ 14 w 20"/>
                  <a:gd name="T41" fmla="*/ 32 h 34"/>
                  <a:gd name="T42" fmla="*/ 12 w 20"/>
                  <a:gd name="T43" fmla="*/ 34 h 34"/>
                  <a:gd name="T44" fmla="*/ 10 w 20"/>
                  <a:gd name="T45" fmla="*/ 32 h 34"/>
                  <a:gd name="T46" fmla="*/ 8 w 20"/>
                  <a:gd name="T47" fmla="*/ 26 h 34"/>
                  <a:gd name="T48" fmla="*/ 8 w 20"/>
                  <a:gd name="T49" fmla="*/ 26 h 34"/>
                  <a:gd name="T50" fmla="*/ 6 w 20"/>
                  <a:gd name="T51" fmla="*/ 18 h 34"/>
                  <a:gd name="T52" fmla="*/ 4 w 20"/>
                  <a:gd name="T53" fmla="*/ 16 h 34"/>
                  <a:gd name="T54" fmla="*/ 0 w 20"/>
                  <a:gd name="T55" fmla="*/ 16 h 34"/>
                  <a:gd name="T56" fmla="*/ 0 w 20"/>
                  <a:gd name="T57"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4">
                    <a:moveTo>
                      <a:pt x="0" y="16"/>
                    </a:moveTo>
                    <a:lnTo>
                      <a:pt x="0" y="16"/>
                    </a:lnTo>
                    <a:lnTo>
                      <a:pt x="4" y="8"/>
                    </a:lnTo>
                    <a:lnTo>
                      <a:pt x="4" y="8"/>
                    </a:lnTo>
                    <a:lnTo>
                      <a:pt x="6" y="0"/>
                    </a:lnTo>
                    <a:lnTo>
                      <a:pt x="6" y="0"/>
                    </a:lnTo>
                    <a:lnTo>
                      <a:pt x="8" y="0"/>
                    </a:lnTo>
                    <a:lnTo>
                      <a:pt x="8" y="0"/>
                    </a:lnTo>
                    <a:lnTo>
                      <a:pt x="10" y="6"/>
                    </a:lnTo>
                    <a:lnTo>
                      <a:pt x="14" y="6"/>
                    </a:lnTo>
                    <a:lnTo>
                      <a:pt x="16" y="8"/>
                    </a:lnTo>
                    <a:lnTo>
                      <a:pt x="18" y="12"/>
                    </a:lnTo>
                    <a:lnTo>
                      <a:pt x="18" y="12"/>
                    </a:lnTo>
                    <a:lnTo>
                      <a:pt x="20" y="12"/>
                    </a:lnTo>
                    <a:lnTo>
                      <a:pt x="20" y="12"/>
                    </a:lnTo>
                    <a:lnTo>
                      <a:pt x="20" y="18"/>
                    </a:lnTo>
                    <a:lnTo>
                      <a:pt x="20" y="20"/>
                    </a:lnTo>
                    <a:lnTo>
                      <a:pt x="18" y="24"/>
                    </a:lnTo>
                    <a:lnTo>
                      <a:pt x="16" y="26"/>
                    </a:lnTo>
                    <a:lnTo>
                      <a:pt x="16" y="26"/>
                    </a:lnTo>
                    <a:lnTo>
                      <a:pt x="14" y="32"/>
                    </a:lnTo>
                    <a:lnTo>
                      <a:pt x="12" y="34"/>
                    </a:lnTo>
                    <a:lnTo>
                      <a:pt x="10" y="32"/>
                    </a:lnTo>
                    <a:lnTo>
                      <a:pt x="8" y="26"/>
                    </a:lnTo>
                    <a:lnTo>
                      <a:pt x="8" y="26"/>
                    </a:lnTo>
                    <a:lnTo>
                      <a:pt x="6" y="18"/>
                    </a:lnTo>
                    <a:lnTo>
                      <a:pt x="4"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7" name="Freeform 1524">
                <a:extLst>
                  <a:ext uri="{FF2B5EF4-FFF2-40B4-BE49-F238E27FC236}">
                    <a16:creationId xmlns:a16="http://schemas.microsoft.com/office/drawing/2014/main" id="{5E4AE4C5-30DD-0F67-2100-5DEB279860D1}"/>
                  </a:ext>
                </a:extLst>
              </p:cNvPr>
              <p:cNvSpPr>
                <a:spLocks/>
              </p:cNvSpPr>
              <p:nvPr/>
            </p:nvSpPr>
            <p:spPr bwMode="auto">
              <a:xfrm>
                <a:off x="6130" y="2295"/>
                <a:ext cx="18" cy="34"/>
              </a:xfrm>
              <a:custGeom>
                <a:avLst/>
                <a:gdLst>
                  <a:gd name="T0" fmla="*/ 2 w 18"/>
                  <a:gd name="T1" fmla="*/ 18 h 34"/>
                  <a:gd name="T2" fmla="*/ 2 w 18"/>
                  <a:gd name="T3" fmla="*/ 18 h 34"/>
                  <a:gd name="T4" fmla="*/ 0 w 18"/>
                  <a:gd name="T5" fmla="*/ 16 h 34"/>
                  <a:gd name="T6" fmla="*/ 0 w 18"/>
                  <a:gd name="T7" fmla="*/ 14 h 34"/>
                  <a:gd name="T8" fmla="*/ 2 w 18"/>
                  <a:gd name="T9" fmla="*/ 12 h 34"/>
                  <a:gd name="T10" fmla="*/ 2 w 18"/>
                  <a:gd name="T11" fmla="*/ 12 h 34"/>
                  <a:gd name="T12" fmla="*/ 4 w 18"/>
                  <a:gd name="T13" fmla="*/ 10 h 34"/>
                  <a:gd name="T14" fmla="*/ 6 w 18"/>
                  <a:gd name="T15" fmla="*/ 4 h 34"/>
                  <a:gd name="T16" fmla="*/ 6 w 18"/>
                  <a:gd name="T17" fmla="*/ 4 h 34"/>
                  <a:gd name="T18" fmla="*/ 12 w 18"/>
                  <a:gd name="T19" fmla="*/ 0 h 34"/>
                  <a:gd name="T20" fmla="*/ 12 w 18"/>
                  <a:gd name="T21" fmla="*/ 0 h 34"/>
                  <a:gd name="T22" fmla="*/ 12 w 18"/>
                  <a:gd name="T23" fmla="*/ 2 h 34"/>
                  <a:gd name="T24" fmla="*/ 14 w 18"/>
                  <a:gd name="T25" fmla="*/ 4 h 34"/>
                  <a:gd name="T26" fmla="*/ 18 w 18"/>
                  <a:gd name="T27" fmla="*/ 4 h 34"/>
                  <a:gd name="T28" fmla="*/ 18 w 18"/>
                  <a:gd name="T29" fmla="*/ 4 h 34"/>
                  <a:gd name="T30" fmla="*/ 18 w 18"/>
                  <a:gd name="T31" fmla="*/ 12 h 34"/>
                  <a:gd name="T32" fmla="*/ 16 w 18"/>
                  <a:gd name="T33" fmla="*/ 18 h 34"/>
                  <a:gd name="T34" fmla="*/ 16 w 18"/>
                  <a:gd name="T35" fmla="*/ 18 h 34"/>
                  <a:gd name="T36" fmla="*/ 14 w 18"/>
                  <a:gd name="T37" fmla="*/ 20 h 34"/>
                  <a:gd name="T38" fmla="*/ 14 w 18"/>
                  <a:gd name="T39" fmla="*/ 24 h 34"/>
                  <a:gd name="T40" fmla="*/ 12 w 18"/>
                  <a:gd name="T41" fmla="*/ 34 h 34"/>
                  <a:gd name="T42" fmla="*/ 12 w 18"/>
                  <a:gd name="T43" fmla="*/ 34 h 34"/>
                  <a:gd name="T44" fmla="*/ 12 w 18"/>
                  <a:gd name="T45" fmla="*/ 24 h 34"/>
                  <a:gd name="T46" fmla="*/ 10 w 18"/>
                  <a:gd name="T47" fmla="*/ 20 h 34"/>
                  <a:gd name="T48" fmla="*/ 6 w 18"/>
                  <a:gd name="T49" fmla="*/ 18 h 34"/>
                  <a:gd name="T50" fmla="*/ 2 w 18"/>
                  <a:gd name="T51" fmla="*/ 18 h 34"/>
                  <a:gd name="T52" fmla="*/ 2 w 18"/>
                  <a:gd name="T5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4">
                    <a:moveTo>
                      <a:pt x="2" y="18"/>
                    </a:moveTo>
                    <a:lnTo>
                      <a:pt x="2" y="18"/>
                    </a:lnTo>
                    <a:lnTo>
                      <a:pt x="0" y="16"/>
                    </a:lnTo>
                    <a:lnTo>
                      <a:pt x="0" y="14"/>
                    </a:lnTo>
                    <a:lnTo>
                      <a:pt x="2" y="12"/>
                    </a:lnTo>
                    <a:lnTo>
                      <a:pt x="2" y="12"/>
                    </a:lnTo>
                    <a:lnTo>
                      <a:pt x="4" y="10"/>
                    </a:lnTo>
                    <a:lnTo>
                      <a:pt x="6" y="4"/>
                    </a:lnTo>
                    <a:lnTo>
                      <a:pt x="6" y="4"/>
                    </a:lnTo>
                    <a:lnTo>
                      <a:pt x="12" y="0"/>
                    </a:lnTo>
                    <a:lnTo>
                      <a:pt x="12" y="0"/>
                    </a:lnTo>
                    <a:lnTo>
                      <a:pt x="12" y="2"/>
                    </a:lnTo>
                    <a:lnTo>
                      <a:pt x="14" y="4"/>
                    </a:lnTo>
                    <a:lnTo>
                      <a:pt x="18" y="4"/>
                    </a:lnTo>
                    <a:lnTo>
                      <a:pt x="18" y="4"/>
                    </a:lnTo>
                    <a:lnTo>
                      <a:pt x="18" y="12"/>
                    </a:lnTo>
                    <a:lnTo>
                      <a:pt x="16" y="18"/>
                    </a:lnTo>
                    <a:lnTo>
                      <a:pt x="16" y="18"/>
                    </a:lnTo>
                    <a:lnTo>
                      <a:pt x="14" y="20"/>
                    </a:lnTo>
                    <a:lnTo>
                      <a:pt x="14" y="24"/>
                    </a:lnTo>
                    <a:lnTo>
                      <a:pt x="12" y="34"/>
                    </a:lnTo>
                    <a:lnTo>
                      <a:pt x="12" y="34"/>
                    </a:lnTo>
                    <a:lnTo>
                      <a:pt x="12" y="24"/>
                    </a:lnTo>
                    <a:lnTo>
                      <a:pt x="10" y="20"/>
                    </a:lnTo>
                    <a:lnTo>
                      <a:pt x="6" y="18"/>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8" name="Freeform 1525">
                <a:extLst>
                  <a:ext uri="{FF2B5EF4-FFF2-40B4-BE49-F238E27FC236}">
                    <a16:creationId xmlns:a16="http://schemas.microsoft.com/office/drawing/2014/main" id="{400B7FE3-86B5-B7B7-33D0-108C2BD2972F}"/>
                  </a:ext>
                </a:extLst>
              </p:cNvPr>
              <p:cNvSpPr>
                <a:spLocks/>
              </p:cNvSpPr>
              <p:nvPr/>
            </p:nvSpPr>
            <p:spPr bwMode="auto">
              <a:xfrm>
                <a:off x="6104" y="2342"/>
                <a:ext cx="18" cy="20"/>
              </a:xfrm>
              <a:custGeom>
                <a:avLst/>
                <a:gdLst>
                  <a:gd name="T0" fmla="*/ 18 w 18"/>
                  <a:gd name="T1" fmla="*/ 20 h 20"/>
                  <a:gd name="T2" fmla="*/ 18 w 18"/>
                  <a:gd name="T3" fmla="*/ 20 h 20"/>
                  <a:gd name="T4" fmla="*/ 14 w 18"/>
                  <a:gd name="T5" fmla="*/ 18 h 20"/>
                  <a:gd name="T6" fmla="*/ 12 w 18"/>
                  <a:gd name="T7" fmla="*/ 16 h 20"/>
                  <a:gd name="T8" fmla="*/ 8 w 18"/>
                  <a:gd name="T9" fmla="*/ 16 h 20"/>
                  <a:gd name="T10" fmla="*/ 6 w 18"/>
                  <a:gd name="T11" fmla="*/ 20 h 20"/>
                  <a:gd name="T12" fmla="*/ 6 w 18"/>
                  <a:gd name="T13" fmla="*/ 20 h 20"/>
                  <a:gd name="T14" fmla="*/ 4 w 18"/>
                  <a:gd name="T15" fmla="*/ 20 h 20"/>
                  <a:gd name="T16" fmla="*/ 4 w 18"/>
                  <a:gd name="T17" fmla="*/ 20 h 20"/>
                  <a:gd name="T18" fmla="*/ 2 w 18"/>
                  <a:gd name="T19" fmla="*/ 18 h 20"/>
                  <a:gd name="T20" fmla="*/ 0 w 18"/>
                  <a:gd name="T21" fmla="*/ 14 h 20"/>
                  <a:gd name="T22" fmla="*/ 0 w 18"/>
                  <a:gd name="T23" fmla="*/ 14 h 20"/>
                  <a:gd name="T24" fmla="*/ 0 w 18"/>
                  <a:gd name="T25" fmla="*/ 8 h 20"/>
                  <a:gd name="T26" fmla="*/ 0 w 18"/>
                  <a:gd name="T27" fmla="*/ 8 h 20"/>
                  <a:gd name="T28" fmla="*/ 2 w 18"/>
                  <a:gd name="T29" fmla="*/ 6 h 20"/>
                  <a:gd name="T30" fmla="*/ 2 w 18"/>
                  <a:gd name="T31" fmla="*/ 6 h 20"/>
                  <a:gd name="T32" fmla="*/ 6 w 18"/>
                  <a:gd name="T33" fmla="*/ 6 h 20"/>
                  <a:gd name="T34" fmla="*/ 8 w 18"/>
                  <a:gd name="T35" fmla="*/ 4 h 20"/>
                  <a:gd name="T36" fmla="*/ 10 w 18"/>
                  <a:gd name="T37" fmla="*/ 0 h 20"/>
                  <a:gd name="T38" fmla="*/ 12 w 18"/>
                  <a:gd name="T39" fmla="*/ 0 h 20"/>
                  <a:gd name="T40" fmla="*/ 12 w 18"/>
                  <a:gd name="T41" fmla="*/ 0 h 20"/>
                  <a:gd name="T42" fmla="*/ 16 w 18"/>
                  <a:gd name="T43" fmla="*/ 2 h 20"/>
                  <a:gd name="T44" fmla="*/ 18 w 18"/>
                  <a:gd name="T45" fmla="*/ 6 h 20"/>
                  <a:gd name="T46" fmla="*/ 18 w 18"/>
                  <a:gd name="T47" fmla="*/ 6 h 20"/>
                  <a:gd name="T48" fmla="*/ 18 w 18"/>
                  <a:gd name="T49" fmla="*/ 20 h 20"/>
                  <a:gd name="T50" fmla="*/ 18 w 18"/>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20">
                    <a:moveTo>
                      <a:pt x="18" y="20"/>
                    </a:moveTo>
                    <a:lnTo>
                      <a:pt x="18" y="20"/>
                    </a:lnTo>
                    <a:lnTo>
                      <a:pt x="14" y="18"/>
                    </a:lnTo>
                    <a:lnTo>
                      <a:pt x="12" y="16"/>
                    </a:lnTo>
                    <a:lnTo>
                      <a:pt x="8" y="16"/>
                    </a:lnTo>
                    <a:lnTo>
                      <a:pt x="6" y="20"/>
                    </a:lnTo>
                    <a:lnTo>
                      <a:pt x="6" y="20"/>
                    </a:lnTo>
                    <a:lnTo>
                      <a:pt x="4" y="20"/>
                    </a:lnTo>
                    <a:lnTo>
                      <a:pt x="4" y="20"/>
                    </a:lnTo>
                    <a:lnTo>
                      <a:pt x="2" y="18"/>
                    </a:lnTo>
                    <a:lnTo>
                      <a:pt x="0" y="14"/>
                    </a:lnTo>
                    <a:lnTo>
                      <a:pt x="0" y="14"/>
                    </a:lnTo>
                    <a:lnTo>
                      <a:pt x="0" y="8"/>
                    </a:lnTo>
                    <a:lnTo>
                      <a:pt x="0" y="8"/>
                    </a:lnTo>
                    <a:lnTo>
                      <a:pt x="2" y="6"/>
                    </a:lnTo>
                    <a:lnTo>
                      <a:pt x="2" y="6"/>
                    </a:lnTo>
                    <a:lnTo>
                      <a:pt x="6" y="6"/>
                    </a:lnTo>
                    <a:lnTo>
                      <a:pt x="8" y="4"/>
                    </a:lnTo>
                    <a:lnTo>
                      <a:pt x="10" y="0"/>
                    </a:lnTo>
                    <a:lnTo>
                      <a:pt x="12" y="0"/>
                    </a:lnTo>
                    <a:lnTo>
                      <a:pt x="12" y="0"/>
                    </a:lnTo>
                    <a:lnTo>
                      <a:pt x="16" y="2"/>
                    </a:lnTo>
                    <a:lnTo>
                      <a:pt x="18" y="6"/>
                    </a:lnTo>
                    <a:lnTo>
                      <a:pt x="18" y="6"/>
                    </a:lnTo>
                    <a:lnTo>
                      <a:pt x="18" y="20"/>
                    </a:ln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9" name="Freeform 1526">
                <a:extLst>
                  <a:ext uri="{FF2B5EF4-FFF2-40B4-BE49-F238E27FC236}">
                    <a16:creationId xmlns:a16="http://schemas.microsoft.com/office/drawing/2014/main" id="{758A9670-8BC8-3B58-4ECA-F4A70CF5BA71}"/>
                  </a:ext>
                </a:extLst>
              </p:cNvPr>
              <p:cNvSpPr>
                <a:spLocks/>
              </p:cNvSpPr>
              <p:nvPr/>
            </p:nvSpPr>
            <p:spPr bwMode="auto">
              <a:xfrm>
                <a:off x="6116" y="2337"/>
                <a:ext cx="10" cy="13"/>
              </a:xfrm>
              <a:custGeom>
                <a:avLst/>
                <a:gdLst>
                  <a:gd name="T0" fmla="*/ 6 w 10"/>
                  <a:gd name="T1" fmla="*/ 11 h 13"/>
                  <a:gd name="T2" fmla="*/ 6 w 10"/>
                  <a:gd name="T3" fmla="*/ 11 h 13"/>
                  <a:gd name="T4" fmla="*/ 4 w 10"/>
                  <a:gd name="T5" fmla="*/ 13 h 13"/>
                  <a:gd name="T6" fmla="*/ 2 w 10"/>
                  <a:gd name="T7" fmla="*/ 13 h 13"/>
                  <a:gd name="T8" fmla="*/ 0 w 10"/>
                  <a:gd name="T9" fmla="*/ 7 h 13"/>
                  <a:gd name="T10" fmla="*/ 0 w 10"/>
                  <a:gd name="T11" fmla="*/ 7 h 13"/>
                  <a:gd name="T12" fmla="*/ 0 w 10"/>
                  <a:gd name="T13" fmla="*/ 3 h 13"/>
                  <a:gd name="T14" fmla="*/ 0 w 10"/>
                  <a:gd name="T15" fmla="*/ 3 h 13"/>
                  <a:gd name="T16" fmla="*/ 2 w 10"/>
                  <a:gd name="T17" fmla="*/ 0 h 13"/>
                  <a:gd name="T18" fmla="*/ 2 w 10"/>
                  <a:gd name="T19" fmla="*/ 0 h 13"/>
                  <a:gd name="T20" fmla="*/ 6 w 10"/>
                  <a:gd name="T21" fmla="*/ 3 h 13"/>
                  <a:gd name="T22" fmla="*/ 6 w 10"/>
                  <a:gd name="T23" fmla="*/ 3 h 13"/>
                  <a:gd name="T24" fmla="*/ 8 w 10"/>
                  <a:gd name="T25" fmla="*/ 5 h 13"/>
                  <a:gd name="T26" fmla="*/ 10 w 10"/>
                  <a:gd name="T27" fmla="*/ 11 h 13"/>
                  <a:gd name="T28" fmla="*/ 10 w 10"/>
                  <a:gd name="T29" fmla="*/ 11 h 13"/>
                  <a:gd name="T30" fmla="*/ 6 w 10"/>
                  <a:gd name="T31" fmla="*/ 11 h 13"/>
                  <a:gd name="T32" fmla="*/ 6 w 10"/>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3">
                    <a:moveTo>
                      <a:pt x="6" y="11"/>
                    </a:moveTo>
                    <a:lnTo>
                      <a:pt x="6" y="11"/>
                    </a:lnTo>
                    <a:lnTo>
                      <a:pt x="4" y="13"/>
                    </a:lnTo>
                    <a:lnTo>
                      <a:pt x="2" y="13"/>
                    </a:lnTo>
                    <a:lnTo>
                      <a:pt x="0" y="7"/>
                    </a:lnTo>
                    <a:lnTo>
                      <a:pt x="0" y="7"/>
                    </a:lnTo>
                    <a:lnTo>
                      <a:pt x="0" y="3"/>
                    </a:lnTo>
                    <a:lnTo>
                      <a:pt x="0" y="3"/>
                    </a:lnTo>
                    <a:lnTo>
                      <a:pt x="2" y="0"/>
                    </a:lnTo>
                    <a:lnTo>
                      <a:pt x="2" y="0"/>
                    </a:lnTo>
                    <a:lnTo>
                      <a:pt x="6" y="3"/>
                    </a:lnTo>
                    <a:lnTo>
                      <a:pt x="6" y="3"/>
                    </a:lnTo>
                    <a:lnTo>
                      <a:pt x="8" y="5"/>
                    </a:lnTo>
                    <a:lnTo>
                      <a:pt x="10" y="11"/>
                    </a:lnTo>
                    <a:lnTo>
                      <a:pt x="10" y="11"/>
                    </a:lnTo>
                    <a:lnTo>
                      <a:pt x="6" y="11"/>
                    </a:lnTo>
                    <a:lnTo>
                      <a:pt x="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0" name="Freeform 1527">
                <a:extLst>
                  <a:ext uri="{FF2B5EF4-FFF2-40B4-BE49-F238E27FC236}">
                    <a16:creationId xmlns:a16="http://schemas.microsoft.com/office/drawing/2014/main" id="{938DCFB0-2A27-581A-6A05-CDF928576B9B}"/>
                  </a:ext>
                </a:extLst>
              </p:cNvPr>
              <p:cNvSpPr>
                <a:spLocks/>
              </p:cNvSpPr>
              <p:nvPr/>
            </p:nvSpPr>
            <p:spPr bwMode="auto">
              <a:xfrm>
                <a:off x="6088" y="2323"/>
                <a:ext cx="30" cy="31"/>
              </a:xfrm>
              <a:custGeom>
                <a:avLst/>
                <a:gdLst>
                  <a:gd name="T0" fmla="*/ 18 w 30"/>
                  <a:gd name="T1" fmla="*/ 29 h 31"/>
                  <a:gd name="T2" fmla="*/ 18 w 30"/>
                  <a:gd name="T3" fmla="*/ 29 h 31"/>
                  <a:gd name="T4" fmla="*/ 18 w 30"/>
                  <a:gd name="T5" fmla="*/ 29 h 31"/>
                  <a:gd name="T6" fmla="*/ 18 w 30"/>
                  <a:gd name="T7" fmla="*/ 29 h 31"/>
                  <a:gd name="T8" fmla="*/ 16 w 30"/>
                  <a:gd name="T9" fmla="*/ 31 h 31"/>
                  <a:gd name="T10" fmla="*/ 14 w 30"/>
                  <a:gd name="T11" fmla="*/ 31 h 31"/>
                  <a:gd name="T12" fmla="*/ 12 w 30"/>
                  <a:gd name="T13" fmla="*/ 29 h 31"/>
                  <a:gd name="T14" fmla="*/ 12 w 30"/>
                  <a:gd name="T15" fmla="*/ 29 h 31"/>
                  <a:gd name="T16" fmla="*/ 10 w 30"/>
                  <a:gd name="T17" fmla="*/ 25 h 31"/>
                  <a:gd name="T18" fmla="*/ 6 w 30"/>
                  <a:gd name="T19" fmla="*/ 25 h 31"/>
                  <a:gd name="T20" fmla="*/ 4 w 30"/>
                  <a:gd name="T21" fmla="*/ 23 h 31"/>
                  <a:gd name="T22" fmla="*/ 0 w 30"/>
                  <a:gd name="T23" fmla="*/ 17 h 31"/>
                  <a:gd name="T24" fmla="*/ 0 w 30"/>
                  <a:gd name="T25" fmla="*/ 17 h 31"/>
                  <a:gd name="T26" fmla="*/ 2 w 30"/>
                  <a:gd name="T27" fmla="*/ 10 h 31"/>
                  <a:gd name="T28" fmla="*/ 4 w 30"/>
                  <a:gd name="T29" fmla="*/ 10 h 31"/>
                  <a:gd name="T30" fmla="*/ 6 w 30"/>
                  <a:gd name="T31" fmla="*/ 10 h 31"/>
                  <a:gd name="T32" fmla="*/ 8 w 30"/>
                  <a:gd name="T33" fmla="*/ 6 h 31"/>
                  <a:gd name="T34" fmla="*/ 8 w 30"/>
                  <a:gd name="T35" fmla="*/ 6 h 31"/>
                  <a:gd name="T36" fmla="*/ 8 w 30"/>
                  <a:gd name="T37" fmla="*/ 6 h 31"/>
                  <a:gd name="T38" fmla="*/ 8 w 30"/>
                  <a:gd name="T39" fmla="*/ 6 h 31"/>
                  <a:gd name="T40" fmla="*/ 10 w 30"/>
                  <a:gd name="T41" fmla="*/ 6 h 31"/>
                  <a:gd name="T42" fmla="*/ 12 w 30"/>
                  <a:gd name="T43" fmla="*/ 10 h 31"/>
                  <a:gd name="T44" fmla="*/ 16 w 30"/>
                  <a:gd name="T45" fmla="*/ 12 h 31"/>
                  <a:gd name="T46" fmla="*/ 18 w 30"/>
                  <a:gd name="T47" fmla="*/ 10 h 31"/>
                  <a:gd name="T48" fmla="*/ 18 w 30"/>
                  <a:gd name="T49" fmla="*/ 10 h 31"/>
                  <a:gd name="T50" fmla="*/ 16 w 30"/>
                  <a:gd name="T51" fmla="*/ 6 h 31"/>
                  <a:gd name="T52" fmla="*/ 16 w 30"/>
                  <a:gd name="T53" fmla="*/ 6 h 31"/>
                  <a:gd name="T54" fmla="*/ 14 w 30"/>
                  <a:gd name="T55" fmla="*/ 6 h 31"/>
                  <a:gd name="T56" fmla="*/ 14 w 30"/>
                  <a:gd name="T57" fmla="*/ 0 h 31"/>
                  <a:gd name="T58" fmla="*/ 14 w 30"/>
                  <a:gd name="T59" fmla="*/ 0 h 31"/>
                  <a:gd name="T60" fmla="*/ 18 w 30"/>
                  <a:gd name="T61" fmla="*/ 2 h 31"/>
                  <a:gd name="T62" fmla="*/ 22 w 30"/>
                  <a:gd name="T63" fmla="*/ 4 h 31"/>
                  <a:gd name="T64" fmla="*/ 24 w 30"/>
                  <a:gd name="T65" fmla="*/ 6 h 31"/>
                  <a:gd name="T66" fmla="*/ 28 w 30"/>
                  <a:gd name="T67" fmla="*/ 6 h 31"/>
                  <a:gd name="T68" fmla="*/ 28 w 30"/>
                  <a:gd name="T69" fmla="*/ 6 h 31"/>
                  <a:gd name="T70" fmla="*/ 28 w 30"/>
                  <a:gd name="T71" fmla="*/ 8 h 31"/>
                  <a:gd name="T72" fmla="*/ 28 w 30"/>
                  <a:gd name="T73" fmla="*/ 8 h 31"/>
                  <a:gd name="T74" fmla="*/ 30 w 30"/>
                  <a:gd name="T75" fmla="*/ 12 h 31"/>
                  <a:gd name="T76" fmla="*/ 28 w 30"/>
                  <a:gd name="T77" fmla="*/ 17 h 31"/>
                  <a:gd name="T78" fmla="*/ 28 w 30"/>
                  <a:gd name="T79" fmla="*/ 17 h 31"/>
                  <a:gd name="T80" fmla="*/ 28 w 30"/>
                  <a:gd name="T81" fmla="*/ 17 h 31"/>
                  <a:gd name="T82" fmla="*/ 24 w 30"/>
                  <a:gd name="T83" fmla="*/ 21 h 31"/>
                  <a:gd name="T84" fmla="*/ 18 w 30"/>
                  <a:gd name="T85" fmla="*/ 29 h 31"/>
                  <a:gd name="T86" fmla="*/ 18 w 30"/>
                  <a:gd name="T8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1">
                    <a:moveTo>
                      <a:pt x="18" y="29"/>
                    </a:moveTo>
                    <a:lnTo>
                      <a:pt x="18" y="29"/>
                    </a:lnTo>
                    <a:lnTo>
                      <a:pt x="18" y="29"/>
                    </a:lnTo>
                    <a:lnTo>
                      <a:pt x="18" y="29"/>
                    </a:lnTo>
                    <a:lnTo>
                      <a:pt x="16" y="31"/>
                    </a:lnTo>
                    <a:lnTo>
                      <a:pt x="14" y="31"/>
                    </a:lnTo>
                    <a:lnTo>
                      <a:pt x="12" y="29"/>
                    </a:lnTo>
                    <a:lnTo>
                      <a:pt x="12" y="29"/>
                    </a:lnTo>
                    <a:lnTo>
                      <a:pt x="10" y="25"/>
                    </a:lnTo>
                    <a:lnTo>
                      <a:pt x="6" y="25"/>
                    </a:lnTo>
                    <a:lnTo>
                      <a:pt x="4" y="23"/>
                    </a:lnTo>
                    <a:lnTo>
                      <a:pt x="0" y="17"/>
                    </a:lnTo>
                    <a:lnTo>
                      <a:pt x="0" y="17"/>
                    </a:lnTo>
                    <a:lnTo>
                      <a:pt x="2" y="10"/>
                    </a:lnTo>
                    <a:lnTo>
                      <a:pt x="4" y="10"/>
                    </a:lnTo>
                    <a:lnTo>
                      <a:pt x="6" y="10"/>
                    </a:lnTo>
                    <a:lnTo>
                      <a:pt x="8" y="6"/>
                    </a:lnTo>
                    <a:lnTo>
                      <a:pt x="8" y="6"/>
                    </a:lnTo>
                    <a:lnTo>
                      <a:pt x="8" y="6"/>
                    </a:lnTo>
                    <a:lnTo>
                      <a:pt x="8" y="6"/>
                    </a:lnTo>
                    <a:lnTo>
                      <a:pt x="10" y="6"/>
                    </a:lnTo>
                    <a:lnTo>
                      <a:pt x="12" y="10"/>
                    </a:lnTo>
                    <a:lnTo>
                      <a:pt x="16" y="12"/>
                    </a:lnTo>
                    <a:lnTo>
                      <a:pt x="18" y="10"/>
                    </a:lnTo>
                    <a:lnTo>
                      <a:pt x="18" y="10"/>
                    </a:lnTo>
                    <a:lnTo>
                      <a:pt x="16" y="6"/>
                    </a:lnTo>
                    <a:lnTo>
                      <a:pt x="16" y="6"/>
                    </a:lnTo>
                    <a:lnTo>
                      <a:pt x="14" y="6"/>
                    </a:lnTo>
                    <a:lnTo>
                      <a:pt x="14" y="0"/>
                    </a:lnTo>
                    <a:lnTo>
                      <a:pt x="14" y="0"/>
                    </a:lnTo>
                    <a:lnTo>
                      <a:pt x="18" y="2"/>
                    </a:lnTo>
                    <a:lnTo>
                      <a:pt x="22" y="4"/>
                    </a:lnTo>
                    <a:lnTo>
                      <a:pt x="24" y="6"/>
                    </a:lnTo>
                    <a:lnTo>
                      <a:pt x="28" y="6"/>
                    </a:lnTo>
                    <a:lnTo>
                      <a:pt x="28" y="6"/>
                    </a:lnTo>
                    <a:lnTo>
                      <a:pt x="28" y="8"/>
                    </a:lnTo>
                    <a:lnTo>
                      <a:pt x="28" y="8"/>
                    </a:lnTo>
                    <a:lnTo>
                      <a:pt x="30" y="12"/>
                    </a:lnTo>
                    <a:lnTo>
                      <a:pt x="28" y="17"/>
                    </a:lnTo>
                    <a:lnTo>
                      <a:pt x="28" y="17"/>
                    </a:lnTo>
                    <a:lnTo>
                      <a:pt x="28" y="17"/>
                    </a:lnTo>
                    <a:lnTo>
                      <a:pt x="24" y="21"/>
                    </a:lnTo>
                    <a:lnTo>
                      <a:pt x="18" y="29"/>
                    </a:lnTo>
                    <a:lnTo>
                      <a:pt x="1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1" name="Freeform 1528">
                <a:extLst>
                  <a:ext uri="{FF2B5EF4-FFF2-40B4-BE49-F238E27FC236}">
                    <a16:creationId xmlns:a16="http://schemas.microsoft.com/office/drawing/2014/main" id="{7D215059-2E07-A543-FEE9-05BA05CCA8F8}"/>
                  </a:ext>
                </a:extLst>
              </p:cNvPr>
              <p:cNvSpPr>
                <a:spLocks/>
              </p:cNvSpPr>
              <p:nvPr/>
            </p:nvSpPr>
            <p:spPr bwMode="auto">
              <a:xfrm>
                <a:off x="1554" y="1668"/>
                <a:ext cx="20" cy="56"/>
              </a:xfrm>
              <a:custGeom>
                <a:avLst/>
                <a:gdLst>
                  <a:gd name="T0" fmla="*/ 8 w 20"/>
                  <a:gd name="T1" fmla="*/ 2 h 56"/>
                  <a:gd name="T2" fmla="*/ 8 w 20"/>
                  <a:gd name="T3" fmla="*/ 2 h 56"/>
                  <a:gd name="T4" fmla="*/ 8 w 20"/>
                  <a:gd name="T5" fmla="*/ 20 h 56"/>
                  <a:gd name="T6" fmla="*/ 8 w 20"/>
                  <a:gd name="T7" fmla="*/ 20 h 56"/>
                  <a:gd name="T8" fmla="*/ 8 w 20"/>
                  <a:gd name="T9" fmla="*/ 32 h 56"/>
                  <a:gd name="T10" fmla="*/ 10 w 20"/>
                  <a:gd name="T11" fmla="*/ 36 h 56"/>
                  <a:gd name="T12" fmla="*/ 12 w 20"/>
                  <a:gd name="T13" fmla="*/ 38 h 56"/>
                  <a:gd name="T14" fmla="*/ 14 w 20"/>
                  <a:gd name="T15" fmla="*/ 36 h 56"/>
                  <a:gd name="T16" fmla="*/ 14 w 20"/>
                  <a:gd name="T17" fmla="*/ 36 h 56"/>
                  <a:gd name="T18" fmla="*/ 16 w 20"/>
                  <a:gd name="T19" fmla="*/ 38 h 56"/>
                  <a:gd name="T20" fmla="*/ 18 w 20"/>
                  <a:gd name="T21" fmla="*/ 42 h 56"/>
                  <a:gd name="T22" fmla="*/ 20 w 20"/>
                  <a:gd name="T23" fmla="*/ 52 h 56"/>
                  <a:gd name="T24" fmla="*/ 20 w 20"/>
                  <a:gd name="T25" fmla="*/ 52 h 56"/>
                  <a:gd name="T26" fmla="*/ 18 w 20"/>
                  <a:gd name="T27" fmla="*/ 56 h 56"/>
                  <a:gd name="T28" fmla="*/ 18 w 20"/>
                  <a:gd name="T29" fmla="*/ 56 h 56"/>
                  <a:gd name="T30" fmla="*/ 14 w 20"/>
                  <a:gd name="T31" fmla="*/ 56 h 56"/>
                  <a:gd name="T32" fmla="*/ 14 w 20"/>
                  <a:gd name="T33" fmla="*/ 56 h 56"/>
                  <a:gd name="T34" fmla="*/ 10 w 20"/>
                  <a:gd name="T35" fmla="*/ 56 h 56"/>
                  <a:gd name="T36" fmla="*/ 8 w 20"/>
                  <a:gd name="T37" fmla="*/ 52 h 56"/>
                  <a:gd name="T38" fmla="*/ 8 w 20"/>
                  <a:gd name="T39" fmla="*/ 52 h 56"/>
                  <a:gd name="T40" fmla="*/ 8 w 20"/>
                  <a:gd name="T41" fmla="*/ 50 h 56"/>
                  <a:gd name="T42" fmla="*/ 8 w 20"/>
                  <a:gd name="T43" fmla="*/ 50 h 56"/>
                  <a:gd name="T44" fmla="*/ 6 w 20"/>
                  <a:gd name="T45" fmla="*/ 46 h 56"/>
                  <a:gd name="T46" fmla="*/ 6 w 20"/>
                  <a:gd name="T47" fmla="*/ 46 h 56"/>
                  <a:gd name="T48" fmla="*/ 0 w 20"/>
                  <a:gd name="T49" fmla="*/ 34 h 56"/>
                  <a:gd name="T50" fmla="*/ 0 w 20"/>
                  <a:gd name="T51" fmla="*/ 34 h 56"/>
                  <a:gd name="T52" fmla="*/ 0 w 20"/>
                  <a:gd name="T53" fmla="*/ 30 h 56"/>
                  <a:gd name="T54" fmla="*/ 0 w 20"/>
                  <a:gd name="T55" fmla="*/ 28 h 56"/>
                  <a:gd name="T56" fmla="*/ 0 w 20"/>
                  <a:gd name="T57" fmla="*/ 28 h 56"/>
                  <a:gd name="T58" fmla="*/ 2 w 20"/>
                  <a:gd name="T59" fmla="*/ 24 h 56"/>
                  <a:gd name="T60" fmla="*/ 4 w 20"/>
                  <a:gd name="T61" fmla="*/ 22 h 56"/>
                  <a:gd name="T62" fmla="*/ 2 w 20"/>
                  <a:gd name="T63" fmla="*/ 16 h 56"/>
                  <a:gd name="T64" fmla="*/ 2 w 20"/>
                  <a:gd name="T65" fmla="*/ 16 h 56"/>
                  <a:gd name="T66" fmla="*/ 2 w 20"/>
                  <a:gd name="T67" fmla="*/ 8 h 56"/>
                  <a:gd name="T68" fmla="*/ 2 w 20"/>
                  <a:gd name="T69" fmla="*/ 8 h 56"/>
                  <a:gd name="T70" fmla="*/ 6 w 20"/>
                  <a:gd name="T71" fmla="*/ 2 h 56"/>
                  <a:gd name="T72" fmla="*/ 6 w 20"/>
                  <a:gd name="T73" fmla="*/ 0 h 56"/>
                  <a:gd name="T74" fmla="*/ 8 w 20"/>
                  <a:gd name="T75" fmla="*/ 2 h 56"/>
                  <a:gd name="T76" fmla="*/ 8 w 20"/>
                  <a:gd name="T7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56">
                    <a:moveTo>
                      <a:pt x="8" y="2"/>
                    </a:moveTo>
                    <a:lnTo>
                      <a:pt x="8" y="2"/>
                    </a:lnTo>
                    <a:lnTo>
                      <a:pt x="8" y="20"/>
                    </a:lnTo>
                    <a:lnTo>
                      <a:pt x="8" y="20"/>
                    </a:lnTo>
                    <a:lnTo>
                      <a:pt x="8" y="32"/>
                    </a:lnTo>
                    <a:lnTo>
                      <a:pt x="10" y="36"/>
                    </a:lnTo>
                    <a:lnTo>
                      <a:pt x="12" y="38"/>
                    </a:lnTo>
                    <a:lnTo>
                      <a:pt x="14" y="36"/>
                    </a:lnTo>
                    <a:lnTo>
                      <a:pt x="14" y="36"/>
                    </a:lnTo>
                    <a:lnTo>
                      <a:pt x="16" y="38"/>
                    </a:lnTo>
                    <a:lnTo>
                      <a:pt x="18" y="42"/>
                    </a:lnTo>
                    <a:lnTo>
                      <a:pt x="20" y="52"/>
                    </a:lnTo>
                    <a:lnTo>
                      <a:pt x="20" y="52"/>
                    </a:lnTo>
                    <a:lnTo>
                      <a:pt x="18" y="56"/>
                    </a:lnTo>
                    <a:lnTo>
                      <a:pt x="18" y="56"/>
                    </a:lnTo>
                    <a:lnTo>
                      <a:pt x="14" y="56"/>
                    </a:lnTo>
                    <a:lnTo>
                      <a:pt x="14" y="56"/>
                    </a:lnTo>
                    <a:lnTo>
                      <a:pt x="10" y="56"/>
                    </a:lnTo>
                    <a:lnTo>
                      <a:pt x="8" y="52"/>
                    </a:lnTo>
                    <a:lnTo>
                      <a:pt x="8" y="52"/>
                    </a:lnTo>
                    <a:lnTo>
                      <a:pt x="8" y="50"/>
                    </a:lnTo>
                    <a:lnTo>
                      <a:pt x="8" y="50"/>
                    </a:lnTo>
                    <a:lnTo>
                      <a:pt x="6" y="46"/>
                    </a:lnTo>
                    <a:lnTo>
                      <a:pt x="6" y="46"/>
                    </a:lnTo>
                    <a:lnTo>
                      <a:pt x="0" y="34"/>
                    </a:lnTo>
                    <a:lnTo>
                      <a:pt x="0" y="34"/>
                    </a:lnTo>
                    <a:lnTo>
                      <a:pt x="0" y="30"/>
                    </a:lnTo>
                    <a:lnTo>
                      <a:pt x="0" y="28"/>
                    </a:lnTo>
                    <a:lnTo>
                      <a:pt x="0" y="28"/>
                    </a:lnTo>
                    <a:lnTo>
                      <a:pt x="2" y="24"/>
                    </a:lnTo>
                    <a:lnTo>
                      <a:pt x="4" y="22"/>
                    </a:lnTo>
                    <a:lnTo>
                      <a:pt x="2" y="16"/>
                    </a:lnTo>
                    <a:lnTo>
                      <a:pt x="2" y="16"/>
                    </a:lnTo>
                    <a:lnTo>
                      <a:pt x="2" y="8"/>
                    </a:lnTo>
                    <a:lnTo>
                      <a:pt x="2" y="8"/>
                    </a:lnTo>
                    <a:lnTo>
                      <a:pt x="6" y="2"/>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2" name="Freeform 1529">
                <a:extLst>
                  <a:ext uri="{FF2B5EF4-FFF2-40B4-BE49-F238E27FC236}">
                    <a16:creationId xmlns:a16="http://schemas.microsoft.com/office/drawing/2014/main" id="{5BCF4D72-55F4-7653-5DD5-82660A4C2BFD}"/>
                  </a:ext>
                </a:extLst>
              </p:cNvPr>
              <p:cNvSpPr>
                <a:spLocks/>
              </p:cNvSpPr>
              <p:nvPr/>
            </p:nvSpPr>
            <p:spPr bwMode="auto">
              <a:xfrm>
                <a:off x="1548" y="1696"/>
                <a:ext cx="8" cy="26"/>
              </a:xfrm>
              <a:custGeom>
                <a:avLst/>
                <a:gdLst>
                  <a:gd name="T0" fmla="*/ 6 w 8"/>
                  <a:gd name="T1" fmla="*/ 0 h 26"/>
                  <a:gd name="T2" fmla="*/ 6 w 8"/>
                  <a:gd name="T3" fmla="*/ 0 h 26"/>
                  <a:gd name="T4" fmla="*/ 6 w 8"/>
                  <a:gd name="T5" fmla="*/ 6 h 26"/>
                  <a:gd name="T6" fmla="*/ 6 w 8"/>
                  <a:gd name="T7" fmla="*/ 6 h 26"/>
                  <a:gd name="T8" fmla="*/ 8 w 8"/>
                  <a:gd name="T9" fmla="*/ 16 h 26"/>
                  <a:gd name="T10" fmla="*/ 6 w 8"/>
                  <a:gd name="T11" fmla="*/ 22 h 26"/>
                  <a:gd name="T12" fmla="*/ 4 w 8"/>
                  <a:gd name="T13" fmla="*/ 26 h 26"/>
                  <a:gd name="T14" fmla="*/ 0 w 8"/>
                  <a:gd name="T15" fmla="*/ 24 h 26"/>
                  <a:gd name="T16" fmla="*/ 0 w 8"/>
                  <a:gd name="T17" fmla="*/ 24 h 26"/>
                  <a:gd name="T18" fmla="*/ 2 w 8"/>
                  <a:gd name="T19" fmla="*/ 10 h 26"/>
                  <a:gd name="T20" fmla="*/ 4 w 8"/>
                  <a:gd name="T21" fmla="*/ 4 h 26"/>
                  <a:gd name="T22" fmla="*/ 6 w 8"/>
                  <a:gd name="T23" fmla="*/ 0 h 26"/>
                  <a:gd name="T24" fmla="*/ 6 w 8"/>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6" y="0"/>
                    </a:moveTo>
                    <a:lnTo>
                      <a:pt x="6" y="0"/>
                    </a:lnTo>
                    <a:lnTo>
                      <a:pt x="6" y="6"/>
                    </a:lnTo>
                    <a:lnTo>
                      <a:pt x="6" y="6"/>
                    </a:lnTo>
                    <a:lnTo>
                      <a:pt x="8" y="16"/>
                    </a:lnTo>
                    <a:lnTo>
                      <a:pt x="6" y="22"/>
                    </a:lnTo>
                    <a:lnTo>
                      <a:pt x="4" y="26"/>
                    </a:lnTo>
                    <a:lnTo>
                      <a:pt x="0" y="24"/>
                    </a:lnTo>
                    <a:lnTo>
                      <a:pt x="0" y="24"/>
                    </a:lnTo>
                    <a:lnTo>
                      <a:pt x="2" y="10"/>
                    </a:lnTo>
                    <a:lnTo>
                      <a:pt x="4"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3" name="Freeform 1530">
                <a:extLst>
                  <a:ext uri="{FF2B5EF4-FFF2-40B4-BE49-F238E27FC236}">
                    <a16:creationId xmlns:a16="http://schemas.microsoft.com/office/drawing/2014/main" id="{279A20F3-35CB-76A4-22D4-97ABEE9E04EF}"/>
                  </a:ext>
                </a:extLst>
              </p:cNvPr>
              <p:cNvSpPr>
                <a:spLocks/>
              </p:cNvSpPr>
              <p:nvPr/>
            </p:nvSpPr>
            <p:spPr bwMode="auto">
              <a:xfrm>
                <a:off x="1564" y="1726"/>
                <a:ext cx="26" cy="36"/>
              </a:xfrm>
              <a:custGeom>
                <a:avLst/>
                <a:gdLst>
                  <a:gd name="T0" fmla="*/ 0 w 26"/>
                  <a:gd name="T1" fmla="*/ 16 h 36"/>
                  <a:gd name="T2" fmla="*/ 0 w 26"/>
                  <a:gd name="T3" fmla="*/ 16 h 36"/>
                  <a:gd name="T4" fmla="*/ 0 w 26"/>
                  <a:gd name="T5" fmla="*/ 12 h 36"/>
                  <a:gd name="T6" fmla="*/ 2 w 26"/>
                  <a:gd name="T7" fmla="*/ 10 h 36"/>
                  <a:gd name="T8" fmla="*/ 2 w 26"/>
                  <a:gd name="T9" fmla="*/ 10 h 36"/>
                  <a:gd name="T10" fmla="*/ 4 w 26"/>
                  <a:gd name="T11" fmla="*/ 8 h 36"/>
                  <a:gd name="T12" fmla="*/ 4 w 26"/>
                  <a:gd name="T13" fmla="*/ 6 h 36"/>
                  <a:gd name="T14" fmla="*/ 4 w 26"/>
                  <a:gd name="T15" fmla="*/ 2 h 36"/>
                  <a:gd name="T16" fmla="*/ 4 w 26"/>
                  <a:gd name="T17" fmla="*/ 2 h 36"/>
                  <a:gd name="T18" fmla="*/ 16 w 26"/>
                  <a:gd name="T19" fmla="*/ 2 h 36"/>
                  <a:gd name="T20" fmla="*/ 16 w 26"/>
                  <a:gd name="T21" fmla="*/ 2 h 36"/>
                  <a:gd name="T22" fmla="*/ 20 w 26"/>
                  <a:gd name="T23" fmla="*/ 0 h 36"/>
                  <a:gd name="T24" fmla="*/ 22 w 26"/>
                  <a:gd name="T25" fmla="*/ 4 h 36"/>
                  <a:gd name="T26" fmla="*/ 26 w 26"/>
                  <a:gd name="T27" fmla="*/ 16 h 36"/>
                  <a:gd name="T28" fmla="*/ 26 w 26"/>
                  <a:gd name="T29" fmla="*/ 16 h 36"/>
                  <a:gd name="T30" fmla="*/ 26 w 26"/>
                  <a:gd name="T31" fmla="*/ 20 h 36"/>
                  <a:gd name="T32" fmla="*/ 24 w 26"/>
                  <a:gd name="T33" fmla="*/ 24 h 36"/>
                  <a:gd name="T34" fmla="*/ 24 w 26"/>
                  <a:gd name="T35" fmla="*/ 24 h 36"/>
                  <a:gd name="T36" fmla="*/ 22 w 26"/>
                  <a:gd name="T37" fmla="*/ 24 h 36"/>
                  <a:gd name="T38" fmla="*/ 22 w 26"/>
                  <a:gd name="T39" fmla="*/ 24 h 36"/>
                  <a:gd name="T40" fmla="*/ 20 w 26"/>
                  <a:gd name="T41" fmla="*/ 26 h 36"/>
                  <a:gd name="T42" fmla="*/ 18 w 26"/>
                  <a:gd name="T43" fmla="*/ 26 h 36"/>
                  <a:gd name="T44" fmla="*/ 16 w 26"/>
                  <a:gd name="T45" fmla="*/ 26 h 36"/>
                  <a:gd name="T46" fmla="*/ 16 w 26"/>
                  <a:gd name="T47" fmla="*/ 26 h 36"/>
                  <a:gd name="T48" fmla="*/ 14 w 26"/>
                  <a:gd name="T49" fmla="*/ 24 h 36"/>
                  <a:gd name="T50" fmla="*/ 12 w 26"/>
                  <a:gd name="T51" fmla="*/ 24 h 36"/>
                  <a:gd name="T52" fmla="*/ 10 w 26"/>
                  <a:gd name="T53" fmla="*/ 26 h 36"/>
                  <a:gd name="T54" fmla="*/ 10 w 26"/>
                  <a:gd name="T55" fmla="*/ 34 h 36"/>
                  <a:gd name="T56" fmla="*/ 10 w 26"/>
                  <a:gd name="T57" fmla="*/ 34 h 36"/>
                  <a:gd name="T58" fmla="*/ 8 w 26"/>
                  <a:gd name="T59" fmla="*/ 36 h 36"/>
                  <a:gd name="T60" fmla="*/ 6 w 26"/>
                  <a:gd name="T61" fmla="*/ 36 h 36"/>
                  <a:gd name="T62" fmla="*/ 4 w 26"/>
                  <a:gd name="T63" fmla="*/ 36 h 36"/>
                  <a:gd name="T64" fmla="*/ 4 w 26"/>
                  <a:gd name="T65" fmla="*/ 36 h 36"/>
                  <a:gd name="T66" fmla="*/ 2 w 26"/>
                  <a:gd name="T67" fmla="*/ 24 h 36"/>
                  <a:gd name="T68" fmla="*/ 0 w 26"/>
                  <a:gd name="T69" fmla="*/ 16 h 36"/>
                  <a:gd name="T70" fmla="*/ 0 w 26"/>
                  <a:gd name="T71"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36">
                    <a:moveTo>
                      <a:pt x="0" y="16"/>
                    </a:moveTo>
                    <a:lnTo>
                      <a:pt x="0" y="16"/>
                    </a:lnTo>
                    <a:lnTo>
                      <a:pt x="0" y="12"/>
                    </a:lnTo>
                    <a:lnTo>
                      <a:pt x="2" y="10"/>
                    </a:lnTo>
                    <a:lnTo>
                      <a:pt x="2" y="10"/>
                    </a:lnTo>
                    <a:lnTo>
                      <a:pt x="4" y="8"/>
                    </a:lnTo>
                    <a:lnTo>
                      <a:pt x="4" y="6"/>
                    </a:lnTo>
                    <a:lnTo>
                      <a:pt x="4" y="2"/>
                    </a:lnTo>
                    <a:lnTo>
                      <a:pt x="4" y="2"/>
                    </a:lnTo>
                    <a:lnTo>
                      <a:pt x="16" y="2"/>
                    </a:lnTo>
                    <a:lnTo>
                      <a:pt x="16" y="2"/>
                    </a:lnTo>
                    <a:lnTo>
                      <a:pt x="20" y="0"/>
                    </a:lnTo>
                    <a:lnTo>
                      <a:pt x="22" y="4"/>
                    </a:lnTo>
                    <a:lnTo>
                      <a:pt x="26" y="16"/>
                    </a:lnTo>
                    <a:lnTo>
                      <a:pt x="26" y="16"/>
                    </a:lnTo>
                    <a:lnTo>
                      <a:pt x="26" y="20"/>
                    </a:lnTo>
                    <a:lnTo>
                      <a:pt x="24" y="24"/>
                    </a:lnTo>
                    <a:lnTo>
                      <a:pt x="24" y="24"/>
                    </a:lnTo>
                    <a:lnTo>
                      <a:pt x="22" y="24"/>
                    </a:lnTo>
                    <a:lnTo>
                      <a:pt x="22" y="24"/>
                    </a:lnTo>
                    <a:lnTo>
                      <a:pt x="20" y="26"/>
                    </a:lnTo>
                    <a:lnTo>
                      <a:pt x="18" y="26"/>
                    </a:lnTo>
                    <a:lnTo>
                      <a:pt x="16" y="26"/>
                    </a:lnTo>
                    <a:lnTo>
                      <a:pt x="16" y="26"/>
                    </a:lnTo>
                    <a:lnTo>
                      <a:pt x="14" y="24"/>
                    </a:lnTo>
                    <a:lnTo>
                      <a:pt x="12" y="24"/>
                    </a:lnTo>
                    <a:lnTo>
                      <a:pt x="10" y="26"/>
                    </a:lnTo>
                    <a:lnTo>
                      <a:pt x="10" y="34"/>
                    </a:lnTo>
                    <a:lnTo>
                      <a:pt x="10" y="34"/>
                    </a:lnTo>
                    <a:lnTo>
                      <a:pt x="8" y="36"/>
                    </a:lnTo>
                    <a:lnTo>
                      <a:pt x="6" y="36"/>
                    </a:lnTo>
                    <a:lnTo>
                      <a:pt x="4" y="36"/>
                    </a:lnTo>
                    <a:lnTo>
                      <a:pt x="4" y="36"/>
                    </a:lnTo>
                    <a:lnTo>
                      <a:pt x="2" y="24"/>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4" name="Freeform 1531">
                <a:extLst>
                  <a:ext uri="{FF2B5EF4-FFF2-40B4-BE49-F238E27FC236}">
                    <a16:creationId xmlns:a16="http://schemas.microsoft.com/office/drawing/2014/main" id="{E781480C-1C49-167B-B9D9-F58503FE1753}"/>
                  </a:ext>
                </a:extLst>
              </p:cNvPr>
              <p:cNvSpPr>
                <a:spLocks/>
              </p:cNvSpPr>
              <p:nvPr/>
            </p:nvSpPr>
            <p:spPr bwMode="auto">
              <a:xfrm>
                <a:off x="1602" y="1531"/>
                <a:ext cx="8" cy="36"/>
              </a:xfrm>
              <a:custGeom>
                <a:avLst/>
                <a:gdLst>
                  <a:gd name="T0" fmla="*/ 8 w 8"/>
                  <a:gd name="T1" fmla="*/ 6 h 36"/>
                  <a:gd name="T2" fmla="*/ 8 w 8"/>
                  <a:gd name="T3" fmla="*/ 6 h 36"/>
                  <a:gd name="T4" fmla="*/ 8 w 8"/>
                  <a:gd name="T5" fmla="*/ 12 h 36"/>
                  <a:gd name="T6" fmla="*/ 8 w 8"/>
                  <a:gd name="T7" fmla="*/ 20 h 36"/>
                  <a:gd name="T8" fmla="*/ 8 w 8"/>
                  <a:gd name="T9" fmla="*/ 26 h 36"/>
                  <a:gd name="T10" fmla="*/ 8 w 8"/>
                  <a:gd name="T11" fmla="*/ 36 h 36"/>
                  <a:gd name="T12" fmla="*/ 8 w 8"/>
                  <a:gd name="T13" fmla="*/ 36 h 36"/>
                  <a:gd name="T14" fmla="*/ 0 w 8"/>
                  <a:gd name="T15" fmla="*/ 18 h 36"/>
                  <a:gd name="T16" fmla="*/ 0 w 8"/>
                  <a:gd name="T17" fmla="*/ 18 h 36"/>
                  <a:gd name="T18" fmla="*/ 0 w 8"/>
                  <a:gd name="T19" fmla="*/ 16 h 36"/>
                  <a:gd name="T20" fmla="*/ 2 w 8"/>
                  <a:gd name="T21" fmla="*/ 16 h 36"/>
                  <a:gd name="T22" fmla="*/ 4 w 8"/>
                  <a:gd name="T23" fmla="*/ 14 h 36"/>
                  <a:gd name="T24" fmla="*/ 2 w 8"/>
                  <a:gd name="T25" fmla="*/ 8 h 36"/>
                  <a:gd name="T26" fmla="*/ 2 w 8"/>
                  <a:gd name="T27" fmla="*/ 8 h 36"/>
                  <a:gd name="T28" fmla="*/ 4 w 8"/>
                  <a:gd name="T29" fmla="*/ 2 h 36"/>
                  <a:gd name="T30" fmla="*/ 4 w 8"/>
                  <a:gd name="T31" fmla="*/ 0 h 36"/>
                  <a:gd name="T32" fmla="*/ 8 w 8"/>
                  <a:gd name="T33" fmla="*/ 6 h 36"/>
                  <a:gd name="T34" fmla="*/ 8 w 8"/>
                  <a:gd name="T3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36">
                    <a:moveTo>
                      <a:pt x="8" y="6"/>
                    </a:moveTo>
                    <a:lnTo>
                      <a:pt x="8" y="6"/>
                    </a:lnTo>
                    <a:lnTo>
                      <a:pt x="8" y="12"/>
                    </a:lnTo>
                    <a:lnTo>
                      <a:pt x="8" y="20"/>
                    </a:lnTo>
                    <a:lnTo>
                      <a:pt x="8" y="26"/>
                    </a:lnTo>
                    <a:lnTo>
                      <a:pt x="8" y="36"/>
                    </a:lnTo>
                    <a:lnTo>
                      <a:pt x="8" y="36"/>
                    </a:lnTo>
                    <a:lnTo>
                      <a:pt x="0" y="18"/>
                    </a:lnTo>
                    <a:lnTo>
                      <a:pt x="0" y="18"/>
                    </a:lnTo>
                    <a:lnTo>
                      <a:pt x="0" y="16"/>
                    </a:lnTo>
                    <a:lnTo>
                      <a:pt x="2" y="16"/>
                    </a:lnTo>
                    <a:lnTo>
                      <a:pt x="4" y="14"/>
                    </a:lnTo>
                    <a:lnTo>
                      <a:pt x="2" y="8"/>
                    </a:lnTo>
                    <a:lnTo>
                      <a:pt x="2" y="8"/>
                    </a:lnTo>
                    <a:lnTo>
                      <a:pt x="4" y="2"/>
                    </a:lnTo>
                    <a:lnTo>
                      <a:pt x="4"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5" name="Freeform 1532">
                <a:extLst>
                  <a:ext uri="{FF2B5EF4-FFF2-40B4-BE49-F238E27FC236}">
                    <a16:creationId xmlns:a16="http://schemas.microsoft.com/office/drawing/2014/main" id="{0595A016-5A21-A4DC-32E3-15430D807994}"/>
                  </a:ext>
                </a:extLst>
              </p:cNvPr>
              <p:cNvSpPr>
                <a:spLocks/>
              </p:cNvSpPr>
              <p:nvPr/>
            </p:nvSpPr>
            <p:spPr bwMode="auto">
              <a:xfrm>
                <a:off x="1574" y="1521"/>
                <a:ext cx="8" cy="12"/>
              </a:xfrm>
              <a:custGeom>
                <a:avLst/>
                <a:gdLst>
                  <a:gd name="T0" fmla="*/ 8 w 8"/>
                  <a:gd name="T1" fmla="*/ 8 h 12"/>
                  <a:gd name="T2" fmla="*/ 8 w 8"/>
                  <a:gd name="T3" fmla="*/ 8 h 12"/>
                  <a:gd name="T4" fmla="*/ 6 w 8"/>
                  <a:gd name="T5" fmla="*/ 12 h 12"/>
                  <a:gd name="T6" fmla="*/ 4 w 8"/>
                  <a:gd name="T7" fmla="*/ 10 h 12"/>
                  <a:gd name="T8" fmla="*/ 0 w 8"/>
                  <a:gd name="T9" fmla="*/ 8 h 12"/>
                  <a:gd name="T10" fmla="*/ 0 w 8"/>
                  <a:gd name="T11" fmla="*/ 8 h 12"/>
                  <a:gd name="T12" fmla="*/ 0 w 8"/>
                  <a:gd name="T13" fmla="*/ 2 h 12"/>
                  <a:gd name="T14" fmla="*/ 2 w 8"/>
                  <a:gd name="T15" fmla="*/ 0 h 12"/>
                  <a:gd name="T16" fmla="*/ 6 w 8"/>
                  <a:gd name="T17" fmla="*/ 4 h 12"/>
                  <a:gd name="T18" fmla="*/ 6 w 8"/>
                  <a:gd name="T19" fmla="*/ 4 h 12"/>
                  <a:gd name="T20" fmla="*/ 8 w 8"/>
                  <a:gd name="T21" fmla="*/ 8 h 12"/>
                  <a:gd name="T22" fmla="*/ 8 w 8"/>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8"/>
                    </a:moveTo>
                    <a:lnTo>
                      <a:pt x="8" y="8"/>
                    </a:lnTo>
                    <a:lnTo>
                      <a:pt x="6" y="12"/>
                    </a:lnTo>
                    <a:lnTo>
                      <a:pt x="4" y="10"/>
                    </a:lnTo>
                    <a:lnTo>
                      <a:pt x="0" y="8"/>
                    </a:lnTo>
                    <a:lnTo>
                      <a:pt x="0" y="8"/>
                    </a:lnTo>
                    <a:lnTo>
                      <a:pt x="0" y="2"/>
                    </a:lnTo>
                    <a:lnTo>
                      <a:pt x="2" y="0"/>
                    </a:lnTo>
                    <a:lnTo>
                      <a:pt x="6" y="4"/>
                    </a:lnTo>
                    <a:lnTo>
                      <a:pt x="6" y="4"/>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6" name="Freeform 1533">
                <a:extLst>
                  <a:ext uri="{FF2B5EF4-FFF2-40B4-BE49-F238E27FC236}">
                    <a16:creationId xmlns:a16="http://schemas.microsoft.com/office/drawing/2014/main" id="{C43C9908-C62B-8093-70BE-C0333ABF6FD1}"/>
                  </a:ext>
                </a:extLst>
              </p:cNvPr>
              <p:cNvSpPr>
                <a:spLocks/>
              </p:cNvSpPr>
              <p:nvPr/>
            </p:nvSpPr>
            <p:spPr bwMode="auto">
              <a:xfrm>
                <a:off x="1752" y="1493"/>
                <a:ext cx="4" cy="6"/>
              </a:xfrm>
              <a:custGeom>
                <a:avLst/>
                <a:gdLst>
                  <a:gd name="T0" fmla="*/ 4 w 4"/>
                  <a:gd name="T1" fmla="*/ 4 h 6"/>
                  <a:gd name="T2" fmla="*/ 4 w 4"/>
                  <a:gd name="T3" fmla="*/ 4 h 6"/>
                  <a:gd name="T4" fmla="*/ 4 w 4"/>
                  <a:gd name="T5" fmla="*/ 6 h 6"/>
                  <a:gd name="T6" fmla="*/ 2 w 4"/>
                  <a:gd name="T7" fmla="*/ 6 h 6"/>
                  <a:gd name="T8" fmla="*/ 2 w 4"/>
                  <a:gd name="T9" fmla="*/ 6 h 6"/>
                  <a:gd name="T10" fmla="*/ 0 w 4"/>
                  <a:gd name="T11" fmla="*/ 4 h 6"/>
                  <a:gd name="T12" fmla="*/ 0 w 4"/>
                  <a:gd name="T13" fmla="*/ 2 h 6"/>
                  <a:gd name="T14" fmla="*/ 0 w 4"/>
                  <a:gd name="T15" fmla="*/ 2 h 6"/>
                  <a:gd name="T16" fmla="*/ 2 w 4"/>
                  <a:gd name="T17" fmla="*/ 0 h 6"/>
                  <a:gd name="T18" fmla="*/ 2 w 4"/>
                  <a:gd name="T19" fmla="*/ 0 h 6"/>
                  <a:gd name="T20" fmla="*/ 4 w 4"/>
                  <a:gd name="T21" fmla="*/ 0 h 6"/>
                  <a:gd name="T22" fmla="*/ 4 w 4"/>
                  <a:gd name="T23" fmla="*/ 4 h 6"/>
                  <a:gd name="T24" fmla="*/ 4 w 4"/>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4"/>
                    </a:moveTo>
                    <a:lnTo>
                      <a:pt x="4" y="4"/>
                    </a:lnTo>
                    <a:lnTo>
                      <a:pt x="4" y="6"/>
                    </a:lnTo>
                    <a:lnTo>
                      <a:pt x="2" y="6"/>
                    </a:lnTo>
                    <a:lnTo>
                      <a:pt x="2" y="6"/>
                    </a:lnTo>
                    <a:lnTo>
                      <a:pt x="0" y="4"/>
                    </a:lnTo>
                    <a:lnTo>
                      <a:pt x="0" y="2"/>
                    </a:lnTo>
                    <a:lnTo>
                      <a:pt x="0" y="2"/>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7" name="Freeform 1534">
                <a:extLst>
                  <a:ext uri="{FF2B5EF4-FFF2-40B4-BE49-F238E27FC236}">
                    <a16:creationId xmlns:a16="http://schemas.microsoft.com/office/drawing/2014/main" id="{0646707A-2C2F-5315-AFAC-B1CAF841EA93}"/>
                  </a:ext>
                </a:extLst>
              </p:cNvPr>
              <p:cNvSpPr>
                <a:spLocks/>
              </p:cNvSpPr>
              <p:nvPr/>
            </p:nvSpPr>
            <p:spPr bwMode="auto">
              <a:xfrm>
                <a:off x="1564" y="1804"/>
                <a:ext cx="28" cy="52"/>
              </a:xfrm>
              <a:custGeom>
                <a:avLst/>
                <a:gdLst>
                  <a:gd name="T0" fmla="*/ 24 w 28"/>
                  <a:gd name="T1" fmla="*/ 28 h 52"/>
                  <a:gd name="T2" fmla="*/ 24 w 28"/>
                  <a:gd name="T3" fmla="*/ 28 h 52"/>
                  <a:gd name="T4" fmla="*/ 24 w 28"/>
                  <a:gd name="T5" fmla="*/ 42 h 52"/>
                  <a:gd name="T6" fmla="*/ 22 w 28"/>
                  <a:gd name="T7" fmla="*/ 48 h 52"/>
                  <a:gd name="T8" fmla="*/ 20 w 28"/>
                  <a:gd name="T9" fmla="*/ 52 h 52"/>
                  <a:gd name="T10" fmla="*/ 20 w 28"/>
                  <a:gd name="T11" fmla="*/ 52 h 52"/>
                  <a:gd name="T12" fmla="*/ 16 w 28"/>
                  <a:gd name="T13" fmla="*/ 52 h 52"/>
                  <a:gd name="T14" fmla="*/ 16 w 28"/>
                  <a:gd name="T15" fmla="*/ 52 h 52"/>
                  <a:gd name="T16" fmla="*/ 14 w 28"/>
                  <a:gd name="T17" fmla="*/ 38 h 52"/>
                  <a:gd name="T18" fmla="*/ 14 w 28"/>
                  <a:gd name="T19" fmla="*/ 38 h 52"/>
                  <a:gd name="T20" fmla="*/ 12 w 28"/>
                  <a:gd name="T21" fmla="*/ 30 h 52"/>
                  <a:gd name="T22" fmla="*/ 10 w 28"/>
                  <a:gd name="T23" fmla="*/ 30 h 52"/>
                  <a:gd name="T24" fmla="*/ 8 w 28"/>
                  <a:gd name="T25" fmla="*/ 30 h 52"/>
                  <a:gd name="T26" fmla="*/ 8 w 28"/>
                  <a:gd name="T27" fmla="*/ 30 h 52"/>
                  <a:gd name="T28" fmla="*/ 0 w 28"/>
                  <a:gd name="T29" fmla="*/ 30 h 52"/>
                  <a:gd name="T30" fmla="*/ 0 w 28"/>
                  <a:gd name="T31" fmla="*/ 30 h 52"/>
                  <a:gd name="T32" fmla="*/ 2 w 28"/>
                  <a:gd name="T33" fmla="*/ 28 h 52"/>
                  <a:gd name="T34" fmla="*/ 4 w 28"/>
                  <a:gd name="T35" fmla="*/ 26 h 52"/>
                  <a:gd name="T36" fmla="*/ 6 w 28"/>
                  <a:gd name="T37" fmla="*/ 24 h 52"/>
                  <a:gd name="T38" fmla="*/ 6 w 28"/>
                  <a:gd name="T39" fmla="*/ 16 h 52"/>
                  <a:gd name="T40" fmla="*/ 6 w 28"/>
                  <a:gd name="T41" fmla="*/ 16 h 52"/>
                  <a:gd name="T42" fmla="*/ 10 w 28"/>
                  <a:gd name="T43" fmla="*/ 16 h 52"/>
                  <a:gd name="T44" fmla="*/ 12 w 28"/>
                  <a:gd name="T45" fmla="*/ 16 h 52"/>
                  <a:gd name="T46" fmla="*/ 14 w 28"/>
                  <a:gd name="T47" fmla="*/ 22 h 52"/>
                  <a:gd name="T48" fmla="*/ 14 w 28"/>
                  <a:gd name="T49" fmla="*/ 22 h 52"/>
                  <a:gd name="T50" fmla="*/ 16 w 28"/>
                  <a:gd name="T51" fmla="*/ 26 h 52"/>
                  <a:gd name="T52" fmla="*/ 16 w 28"/>
                  <a:gd name="T53" fmla="*/ 28 h 52"/>
                  <a:gd name="T54" fmla="*/ 18 w 28"/>
                  <a:gd name="T55" fmla="*/ 28 h 52"/>
                  <a:gd name="T56" fmla="*/ 18 w 28"/>
                  <a:gd name="T57" fmla="*/ 28 h 52"/>
                  <a:gd name="T58" fmla="*/ 18 w 28"/>
                  <a:gd name="T59" fmla="*/ 22 h 52"/>
                  <a:gd name="T60" fmla="*/ 16 w 28"/>
                  <a:gd name="T61" fmla="*/ 16 h 52"/>
                  <a:gd name="T62" fmla="*/ 14 w 28"/>
                  <a:gd name="T63" fmla="*/ 6 h 52"/>
                  <a:gd name="T64" fmla="*/ 14 w 28"/>
                  <a:gd name="T65" fmla="*/ 6 h 52"/>
                  <a:gd name="T66" fmla="*/ 16 w 28"/>
                  <a:gd name="T67" fmla="*/ 4 h 52"/>
                  <a:gd name="T68" fmla="*/ 20 w 28"/>
                  <a:gd name="T69" fmla="*/ 2 h 52"/>
                  <a:gd name="T70" fmla="*/ 22 w 28"/>
                  <a:gd name="T71" fmla="*/ 0 h 52"/>
                  <a:gd name="T72" fmla="*/ 24 w 28"/>
                  <a:gd name="T73" fmla="*/ 6 h 52"/>
                  <a:gd name="T74" fmla="*/ 24 w 28"/>
                  <a:gd name="T75" fmla="*/ 6 h 52"/>
                  <a:gd name="T76" fmla="*/ 26 w 28"/>
                  <a:gd name="T77" fmla="*/ 8 h 52"/>
                  <a:gd name="T78" fmla="*/ 26 w 28"/>
                  <a:gd name="T79" fmla="*/ 8 h 52"/>
                  <a:gd name="T80" fmla="*/ 26 w 28"/>
                  <a:gd name="T81" fmla="*/ 10 h 52"/>
                  <a:gd name="T82" fmla="*/ 26 w 28"/>
                  <a:gd name="T83" fmla="*/ 10 h 52"/>
                  <a:gd name="T84" fmla="*/ 24 w 28"/>
                  <a:gd name="T85" fmla="*/ 12 h 52"/>
                  <a:gd name="T86" fmla="*/ 26 w 28"/>
                  <a:gd name="T87" fmla="*/ 14 h 52"/>
                  <a:gd name="T88" fmla="*/ 26 w 28"/>
                  <a:gd name="T89" fmla="*/ 14 h 52"/>
                  <a:gd name="T90" fmla="*/ 28 w 28"/>
                  <a:gd name="T91" fmla="*/ 20 h 52"/>
                  <a:gd name="T92" fmla="*/ 28 w 28"/>
                  <a:gd name="T93" fmla="*/ 24 h 52"/>
                  <a:gd name="T94" fmla="*/ 26 w 28"/>
                  <a:gd name="T95" fmla="*/ 26 h 52"/>
                  <a:gd name="T96" fmla="*/ 24 w 28"/>
                  <a:gd name="T97" fmla="*/ 28 h 52"/>
                  <a:gd name="T98" fmla="*/ 24 w 28"/>
                  <a:gd name="T99"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52">
                    <a:moveTo>
                      <a:pt x="24" y="28"/>
                    </a:moveTo>
                    <a:lnTo>
                      <a:pt x="24" y="28"/>
                    </a:lnTo>
                    <a:lnTo>
                      <a:pt x="24" y="42"/>
                    </a:lnTo>
                    <a:lnTo>
                      <a:pt x="22" y="48"/>
                    </a:lnTo>
                    <a:lnTo>
                      <a:pt x="20" y="52"/>
                    </a:lnTo>
                    <a:lnTo>
                      <a:pt x="20" y="52"/>
                    </a:lnTo>
                    <a:lnTo>
                      <a:pt x="16" y="52"/>
                    </a:lnTo>
                    <a:lnTo>
                      <a:pt x="16" y="52"/>
                    </a:lnTo>
                    <a:lnTo>
                      <a:pt x="14" y="38"/>
                    </a:lnTo>
                    <a:lnTo>
                      <a:pt x="14" y="38"/>
                    </a:lnTo>
                    <a:lnTo>
                      <a:pt x="12" y="30"/>
                    </a:lnTo>
                    <a:lnTo>
                      <a:pt x="10" y="30"/>
                    </a:lnTo>
                    <a:lnTo>
                      <a:pt x="8" y="30"/>
                    </a:lnTo>
                    <a:lnTo>
                      <a:pt x="8" y="30"/>
                    </a:lnTo>
                    <a:lnTo>
                      <a:pt x="0" y="30"/>
                    </a:lnTo>
                    <a:lnTo>
                      <a:pt x="0" y="30"/>
                    </a:lnTo>
                    <a:lnTo>
                      <a:pt x="2" y="28"/>
                    </a:lnTo>
                    <a:lnTo>
                      <a:pt x="4" y="26"/>
                    </a:lnTo>
                    <a:lnTo>
                      <a:pt x="6" y="24"/>
                    </a:lnTo>
                    <a:lnTo>
                      <a:pt x="6" y="16"/>
                    </a:lnTo>
                    <a:lnTo>
                      <a:pt x="6" y="16"/>
                    </a:lnTo>
                    <a:lnTo>
                      <a:pt x="10" y="16"/>
                    </a:lnTo>
                    <a:lnTo>
                      <a:pt x="12" y="16"/>
                    </a:lnTo>
                    <a:lnTo>
                      <a:pt x="14" y="22"/>
                    </a:lnTo>
                    <a:lnTo>
                      <a:pt x="14" y="22"/>
                    </a:lnTo>
                    <a:lnTo>
                      <a:pt x="16" y="26"/>
                    </a:lnTo>
                    <a:lnTo>
                      <a:pt x="16" y="28"/>
                    </a:lnTo>
                    <a:lnTo>
                      <a:pt x="18" y="28"/>
                    </a:lnTo>
                    <a:lnTo>
                      <a:pt x="18" y="28"/>
                    </a:lnTo>
                    <a:lnTo>
                      <a:pt x="18" y="22"/>
                    </a:lnTo>
                    <a:lnTo>
                      <a:pt x="16" y="16"/>
                    </a:lnTo>
                    <a:lnTo>
                      <a:pt x="14" y="6"/>
                    </a:lnTo>
                    <a:lnTo>
                      <a:pt x="14" y="6"/>
                    </a:lnTo>
                    <a:lnTo>
                      <a:pt x="16" y="4"/>
                    </a:lnTo>
                    <a:lnTo>
                      <a:pt x="20" y="2"/>
                    </a:lnTo>
                    <a:lnTo>
                      <a:pt x="22" y="0"/>
                    </a:lnTo>
                    <a:lnTo>
                      <a:pt x="24" y="6"/>
                    </a:lnTo>
                    <a:lnTo>
                      <a:pt x="24" y="6"/>
                    </a:lnTo>
                    <a:lnTo>
                      <a:pt x="26" y="8"/>
                    </a:lnTo>
                    <a:lnTo>
                      <a:pt x="26" y="8"/>
                    </a:lnTo>
                    <a:lnTo>
                      <a:pt x="26" y="10"/>
                    </a:lnTo>
                    <a:lnTo>
                      <a:pt x="26" y="10"/>
                    </a:lnTo>
                    <a:lnTo>
                      <a:pt x="24" y="12"/>
                    </a:lnTo>
                    <a:lnTo>
                      <a:pt x="26" y="14"/>
                    </a:lnTo>
                    <a:lnTo>
                      <a:pt x="26" y="14"/>
                    </a:lnTo>
                    <a:lnTo>
                      <a:pt x="28" y="20"/>
                    </a:lnTo>
                    <a:lnTo>
                      <a:pt x="28" y="24"/>
                    </a:lnTo>
                    <a:lnTo>
                      <a:pt x="26" y="26"/>
                    </a:lnTo>
                    <a:lnTo>
                      <a:pt x="24" y="28"/>
                    </a:ln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8" name="Freeform 1535">
                <a:extLst>
                  <a:ext uri="{FF2B5EF4-FFF2-40B4-BE49-F238E27FC236}">
                    <a16:creationId xmlns:a16="http://schemas.microsoft.com/office/drawing/2014/main" id="{92D36688-9459-5C2C-DB68-9F8B3C65E9C7}"/>
                  </a:ext>
                </a:extLst>
              </p:cNvPr>
              <p:cNvSpPr>
                <a:spLocks/>
              </p:cNvSpPr>
              <p:nvPr/>
            </p:nvSpPr>
            <p:spPr bwMode="auto">
              <a:xfrm>
                <a:off x="1704" y="1507"/>
                <a:ext cx="32" cy="56"/>
              </a:xfrm>
              <a:custGeom>
                <a:avLst/>
                <a:gdLst>
                  <a:gd name="T0" fmla="*/ 14 w 32"/>
                  <a:gd name="T1" fmla="*/ 0 h 56"/>
                  <a:gd name="T2" fmla="*/ 12 w 32"/>
                  <a:gd name="T3" fmla="*/ 4 h 56"/>
                  <a:gd name="T4" fmla="*/ 12 w 32"/>
                  <a:gd name="T5" fmla="*/ 8 h 56"/>
                  <a:gd name="T6" fmla="*/ 12 w 32"/>
                  <a:gd name="T7" fmla="*/ 12 h 56"/>
                  <a:gd name="T8" fmla="*/ 16 w 32"/>
                  <a:gd name="T9" fmla="*/ 14 h 56"/>
                  <a:gd name="T10" fmla="*/ 24 w 32"/>
                  <a:gd name="T11" fmla="*/ 16 h 56"/>
                  <a:gd name="T12" fmla="*/ 26 w 32"/>
                  <a:gd name="T13" fmla="*/ 22 h 56"/>
                  <a:gd name="T14" fmla="*/ 28 w 32"/>
                  <a:gd name="T15" fmla="*/ 30 h 56"/>
                  <a:gd name="T16" fmla="*/ 26 w 32"/>
                  <a:gd name="T17" fmla="*/ 32 h 56"/>
                  <a:gd name="T18" fmla="*/ 24 w 32"/>
                  <a:gd name="T19" fmla="*/ 30 h 56"/>
                  <a:gd name="T20" fmla="*/ 22 w 32"/>
                  <a:gd name="T21" fmla="*/ 26 h 56"/>
                  <a:gd name="T22" fmla="*/ 18 w 32"/>
                  <a:gd name="T23" fmla="*/ 30 h 56"/>
                  <a:gd name="T24" fmla="*/ 18 w 32"/>
                  <a:gd name="T25" fmla="*/ 34 h 56"/>
                  <a:gd name="T26" fmla="*/ 20 w 32"/>
                  <a:gd name="T27" fmla="*/ 36 h 56"/>
                  <a:gd name="T28" fmla="*/ 26 w 32"/>
                  <a:gd name="T29" fmla="*/ 40 h 56"/>
                  <a:gd name="T30" fmla="*/ 32 w 32"/>
                  <a:gd name="T31" fmla="*/ 48 h 56"/>
                  <a:gd name="T32" fmla="*/ 28 w 32"/>
                  <a:gd name="T33" fmla="*/ 54 h 56"/>
                  <a:gd name="T34" fmla="*/ 24 w 32"/>
                  <a:gd name="T35" fmla="*/ 56 h 56"/>
                  <a:gd name="T36" fmla="*/ 16 w 32"/>
                  <a:gd name="T37" fmla="*/ 48 h 56"/>
                  <a:gd name="T38" fmla="*/ 14 w 32"/>
                  <a:gd name="T39" fmla="*/ 44 h 56"/>
                  <a:gd name="T40" fmla="*/ 10 w 32"/>
                  <a:gd name="T41" fmla="*/ 44 h 56"/>
                  <a:gd name="T42" fmla="*/ 6 w 32"/>
                  <a:gd name="T43" fmla="*/ 48 h 56"/>
                  <a:gd name="T44" fmla="*/ 2 w 32"/>
                  <a:gd name="T45" fmla="*/ 36 h 56"/>
                  <a:gd name="T46" fmla="*/ 0 w 32"/>
                  <a:gd name="T47" fmla="*/ 32 h 56"/>
                  <a:gd name="T48" fmla="*/ 0 w 32"/>
                  <a:gd name="T49" fmla="*/ 24 h 56"/>
                  <a:gd name="T50" fmla="*/ 0 w 32"/>
                  <a:gd name="T51" fmla="*/ 14 h 56"/>
                  <a:gd name="T52" fmla="*/ 0 w 32"/>
                  <a:gd name="T53" fmla="*/ 10 h 56"/>
                  <a:gd name="T54" fmla="*/ 2 w 32"/>
                  <a:gd name="T55" fmla="*/ 2 h 56"/>
                  <a:gd name="T56" fmla="*/ 6 w 32"/>
                  <a:gd name="T57" fmla="*/ 0 h 56"/>
                  <a:gd name="T58" fmla="*/ 12 w 32"/>
                  <a:gd name="T59" fmla="*/ 0 h 56"/>
                  <a:gd name="T60" fmla="*/ 12 w 32"/>
                  <a:gd name="T61" fmla="*/ 0 h 56"/>
                  <a:gd name="T62" fmla="*/ 14 w 32"/>
                  <a:gd name="T6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6">
                    <a:moveTo>
                      <a:pt x="14" y="0"/>
                    </a:moveTo>
                    <a:lnTo>
                      <a:pt x="14" y="0"/>
                    </a:lnTo>
                    <a:lnTo>
                      <a:pt x="14" y="2"/>
                    </a:lnTo>
                    <a:lnTo>
                      <a:pt x="12" y="4"/>
                    </a:lnTo>
                    <a:lnTo>
                      <a:pt x="12" y="4"/>
                    </a:lnTo>
                    <a:lnTo>
                      <a:pt x="12" y="8"/>
                    </a:lnTo>
                    <a:lnTo>
                      <a:pt x="12" y="8"/>
                    </a:lnTo>
                    <a:lnTo>
                      <a:pt x="12" y="12"/>
                    </a:lnTo>
                    <a:lnTo>
                      <a:pt x="16" y="14"/>
                    </a:lnTo>
                    <a:lnTo>
                      <a:pt x="16" y="14"/>
                    </a:lnTo>
                    <a:lnTo>
                      <a:pt x="22" y="14"/>
                    </a:lnTo>
                    <a:lnTo>
                      <a:pt x="24" y="16"/>
                    </a:lnTo>
                    <a:lnTo>
                      <a:pt x="26" y="22"/>
                    </a:lnTo>
                    <a:lnTo>
                      <a:pt x="26" y="22"/>
                    </a:lnTo>
                    <a:lnTo>
                      <a:pt x="28" y="24"/>
                    </a:lnTo>
                    <a:lnTo>
                      <a:pt x="28" y="30"/>
                    </a:lnTo>
                    <a:lnTo>
                      <a:pt x="28" y="30"/>
                    </a:lnTo>
                    <a:lnTo>
                      <a:pt x="26" y="32"/>
                    </a:lnTo>
                    <a:lnTo>
                      <a:pt x="24" y="30"/>
                    </a:lnTo>
                    <a:lnTo>
                      <a:pt x="24" y="30"/>
                    </a:lnTo>
                    <a:lnTo>
                      <a:pt x="22" y="26"/>
                    </a:lnTo>
                    <a:lnTo>
                      <a:pt x="22" y="26"/>
                    </a:lnTo>
                    <a:lnTo>
                      <a:pt x="20" y="26"/>
                    </a:lnTo>
                    <a:lnTo>
                      <a:pt x="18" y="30"/>
                    </a:lnTo>
                    <a:lnTo>
                      <a:pt x="18" y="30"/>
                    </a:lnTo>
                    <a:lnTo>
                      <a:pt x="18" y="34"/>
                    </a:lnTo>
                    <a:lnTo>
                      <a:pt x="20" y="36"/>
                    </a:lnTo>
                    <a:lnTo>
                      <a:pt x="20" y="36"/>
                    </a:lnTo>
                    <a:lnTo>
                      <a:pt x="24" y="40"/>
                    </a:lnTo>
                    <a:lnTo>
                      <a:pt x="26" y="40"/>
                    </a:lnTo>
                    <a:lnTo>
                      <a:pt x="30" y="40"/>
                    </a:lnTo>
                    <a:lnTo>
                      <a:pt x="32" y="48"/>
                    </a:lnTo>
                    <a:lnTo>
                      <a:pt x="32" y="48"/>
                    </a:lnTo>
                    <a:lnTo>
                      <a:pt x="28" y="54"/>
                    </a:lnTo>
                    <a:lnTo>
                      <a:pt x="26" y="56"/>
                    </a:lnTo>
                    <a:lnTo>
                      <a:pt x="24" y="56"/>
                    </a:lnTo>
                    <a:lnTo>
                      <a:pt x="24" y="56"/>
                    </a:lnTo>
                    <a:lnTo>
                      <a:pt x="16" y="48"/>
                    </a:lnTo>
                    <a:lnTo>
                      <a:pt x="16" y="48"/>
                    </a:lnTo>
                    <a:lnTo>
                      <a:pt x="14" y="44"/>
                    </a:lnTo>
                    <a:lnTo>
                      <a:pt x="12" y="42"/>
                    </a:lnTo>
                    <a:lnTo>
                      <a:pt x="10" y="44"/>
                    </a:lnTo>
                    <a:lnTo>
                      <a:pt x="10" y="44"/>
                    </a:lnTo>
                    <a:lnTo>
                      <a:pt x="6" y="48"/>
                    </a:lnTo>
                    <a:lnTo>
                      <a:pt x="4" y="48"/>
                    </a:lnTo>
                    <a:lnTo>
                      <a:pt x="2" y="36"/>
                    </a:lnTo>
                    <a:lnTo>
                      <a:pt x="2" y="36"/>
                    </a:lnTo>
                    <a:lnTo>
                      <a:pt x="0" y="32"/>
                    </a:lnTo>
                    <a:lnTo>
                      <a:pt x="0" y="32"/>
                    </a:lnTo>
                    <a:lnTo>
                      <a:pt x="0" y="24"/>
                    </a:lnTo>
                    <a:lnTo>
                      <a:pt x="0" y="20"/>
                    </a:lnTo>
                    <a:lnTo>
                      <a:pt x="0" y="14"/>
                    </a:lnTo>
                    <a:lnTo>
                      <a:pt x="0" y="14"/>
                    </a:lnTo>
                    <a:lnTo>
                      <a:pt x="0" y="10"/>
                    </a:lnTo>
                    <a:lnTo>
                      <a:pt x="0" y="10"/>
                    </a:lnTo>
                    <a:lnTo>
                      <a:pt x="2" y="2"/>
                    </a:lnTo>
                    <a:lnTo>
                      <a:pt x="4" y="0"/>
                    </a:lnTo>
                    <a:lnTo>
                      <a:pt x="6" y="0"/>
                    </a:lnTo>
                    <a:lnTo>
                      <a:pt x="10" y="2"/>
                    </a:lnTo>
                    <a:lnTo>
                      <a:pt x="12" y="0"/>
                    </a:lnTo>
                    <a:lnTo>
                      <a:pt x="12" y="0"/>
                    </a:lnTo>
                    <a:lnTo>
                      <a:pt x="12"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9" name="Freeform 1536">
                <a:extLst>
                  <a:ext uri="{FF2B5EF4-FFF2-40B4-BE49-F238E27FC236}">
                    <a16:creationId xmlns:a16="http://schemas.microsoft.com/office/drawing/2014/main" id="{45DEDF10-7688-F387-4A38-FDF8B04F2D0F}"/>
                  </a:ext>
                </a:extLst>
              </p:cNvPr>
              <p:cNvSpPr>
                <a:spLocks/>
              </p:cNvSpPr>
              <p:nvPr/>
            </p:nvSpPr>
            <p:spPr bwMode="auto">
              <a:xfrm>
                <a:off x="1698" y="1511"/>
                <a:ext cx="6" cy="12"/>
              </a:xfrm>
              <a:custGeom>
                <a:avLst/>
                <a:gdLst>
                  <a:gd name="T0" fmla="*/ 6 w 6"/>
                  <a:gd name="T1" fmla="*/ 6 h 12"/>
                  <a:gd name="T2" fmla="*/ 6 w 6"/>
                  <a:gd name="T3" fmla="*/ 6 h 12"/>
                  <a:gd name="T4" fmla="*/ 6 w 6"/>
                  <a:gd name="T5" fmla="*/ 10 h 12"/>
                  <a:gd name="T6" fmla="*/ 6 w 6"/>
                  <a:gd name="T7" fmla="*/ 10 h 12"/>
                  <a:gd name="T8" fmla="*/ 4 w 6"/>
                  <a:gd name="T9" fmla="*/ 12 h 12"/>
                  <a:gd name="T10" fmla="*/ 4 w 6"/>
                  <a:gd name="T11" fmla="*/ 10 h 12"/>
                  <a:gd name="T12" fmla="*/ 4 w 6"/>
                  <a:gd name="T13" fmla="*/ 10 h 12"/>
                  <a:gd name="T14" fmla="*/ 2 w 6"/>
                  <a:gd name="T15" fmla="*/ 10 h 12"/>
                  <a:gd name="T16" fmla="*/ 0 w 6"/>
                  <a:gd name="T17" fmla="*/ 6 h 12"/>
                  <a:gd name="T18" fmla="*/ 0 w 6"/>
                  <a:gd name="T19" fmla="*/ 6 h 12"/>
                  <a:gd name="T20" fmla="*/ 2 w 6"/>
                  <a:gd name="T21" fmla="*/ 0 h 12"/>
                  <a:gd name="T22" fmla="*/ 2 w 6"/>
                  <a:gd name="T23" fmla="*/ 0 h 12"/>
                  <a:gd name="T24" fmla="*/ 2 w 6"/>
                  <a:gd name="T25" fmla="*/ 2 h 12"/>
                  <a:gd name="T26" fmla="*/ 4 w 6"/>
                  <a:gd name="T27" fmla="*/ 4 h 12"/>
                  <a:gd name="T28" fmla="*/ 6 w 6"/>
                  <a:gd name="T29" fmla="*/ 6 h 12"/>
                  <a:gd name="T30" fmla="*/ 6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6" y="6"/>
                    </a:moveTo>
                    <a:lnTo>
                      <a:pt x="6" y="6"/>
                    </a:lnTo>
                    <a:lnTo>
                      <a:pt x="6" y="10"/>
                    </a:lnTo>
                    <a:lnTo>
                      <a:pt x="6" y="10"/>
                    </a:lnTo>
                    <a:lnTo>
                      <a:pt x="4" y="12"/>
                    </a:lnTo>
                    <a:lnTo>
                      <a:pt x="4" y="10"/>
                    </a:lnTo>
                    <a:lnTo>
                      <a:pt x="4" y="10"/>
                    </a:lnTo>
                    <a:lnTo>
                      <a:pt x="2" y="10"/>
                    </a:lnTo>
                    <a:lnTo>
                      <a:pt x="0" y="6"/>
                    </a:lnTo>
                    <a:lnTo>
                      <a:pt x="0" y="6"/>
                    </a:lnTo>
                    <a:lnTo>
                      <a:pt x="2" y="0"/>
                    </a:lnTo>
                    <a:lnTo>
                      <a:pt x="2" y="0"/>
                    </a:lnTo>
                    <a:lnTo>
                      <a:pt x="2" y="2"/>
                    </a:lnTo>
                    <a:lnTo>
                      <a:pt x="4" y="4"/>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0" name="Freeform 1537">
                <a:extLst>
                  <a:ext uri="{FF2B5EF4-FFF2-40B4-BE49-F238E27FC236}">
                    <a16:creationId xmlns:a16="http://schemas.microsoft.com/office/drawing/2014/main" id="{7331E894-FA77-40D9-07A6-31C80CBC5FD2}"/>
                  </a:ext>
                </a:extLst>
              </p:cNvPr>
              <p:cNvSpPr>
                <a:spLocks/>
              </p:cNvSpPr>
              <p:nvPr/>
            </p:nvSpPr>
            <p:spPr bwMode="auto">
              <a:xfrm>
                <a:off x="1678" y="1521"/>
                <a:ext cx="54" cy="98"/>
              </a:xfrm>
              <a:custGeom>
                <a:avLst/>
                <a:gdLst>
                  <a:gd name="T0" fmla="*/ 24 w 54"/>
                  <a:gd name="T1" fmla="*/ 0 h 98"/>
                  <a:gd name="T2" fmla="*/ 26 w 54"/>
                  <a:gd name="T3" fmla="*/ 0 h 98"/>
                  <a:gd name="T4" fmla="*/ 28 w 54"/>
                  <a:gd name="T5" fmla="*/ 8 h 98"/>
                  <a:gd name="T6" fmla="*/ 28 w 54"/>
                  <a:gd name="T7" fmla="*/ 18 h 98"/>
                  <a:gd name="T8" fmla="*/ 28 w 54"/>
                  <a:gd name="T9" fmla="*/ 20 h 98"/>
                  <a:gd name="T10" fmla="*/ 30 w 54"/>
                  <a:gd name="T11" fmla="*/ 30 h 98"/>
                  <a:gd name="T12" fmla="*/ 32 w 54"/>
                  <a:gd name="T13" fmla="*/ 32 h 98"/>
                  <a:gd name="T14" fmla="*/ 36 w 54"/>
                  <a:gd name="T15" fmla="*/ 24 h 98"/>
                  <a:gd name="T16" fmla="*/ 40 w 54"/>
                  <a:gd name="T17" fmla="*/ 24 h 98"/>
                  <a:gd name="T18" fmla="*/ 44 w 54"/>
                  <a:gd name="T19" fmla="*/ 30 h 98"/>
                  <a:gd name="T20" fmla="*/ 38 w 54"/>
                  <a:gd name="T21" fmla="*/ 50 h 98"/>
                  <a:gd name="T22" fmla="*/ 38 w 54"/>
                  <a:gd name="T23" fmla="*/ 50 h 98"/>
                  <a:gd name="T24" fmla="*/ 36 w 54"/>
                  <a:gd name="T25" fmla="*/ 50 h 98"/>
                  <a:gd name="T26" fmla="*/ 38 w 54"/>
                  <a:gd name="T27" fmla="*/ 54 h 98"/>
                  <a:gd name="T28" fmla="*/ 42 w 54"/>
                  <a:gd name="T29" fmla="*/ 60 h 98"/>
                  <a:gd name="T30" fmla="*/ 44 w 54"/>
                  <a:gd name="T31" fmla="*/ 64 h 98"/>
                  <a:gd name="T32" fmla="*/ 46 w 54"/>
                  <a:gd name="T33" fmla="*/ 70 h 98"/>
                  <a:gd name="T34" fmla="*/ 48 w 54"/>
                  <a:gd name="T35" fmla="*/ 76 h 98"/>
                  <a:gd name="T36" fmla="*/ 50 w 54"/>
                  <a:gd name="T37" fmla="*/ 80 h 98"/>
                  <a:gd name="T38" fmla="*/ 54 w 54"/>
                  <a:gd name="T39" fmla="*/ 84 h 98"/>
                  <a:gd name="T40" fmla="*/ 54 w 54"/>
                  <a:gd name="T41" fmla="*/ 88 h 98"/>
                  <a:gd name="T42" fmla="*/ 50 w 54"/>
                  <a:gd name="T43" fmla="*/ 96 h 98"/>
                  <a:gd name="T44" fmla="*/ 44 w 54"/>
                  <a:gd name="T45" fmla="*/ 96 h 98"/>
                  <a:gd name="T46" fmla="*/ 44 w 54"/>
                  <a:gd name="T47" fmla="*/ 98 h 98"/>
                  <a:gd name="T48" fmla="*/ 42 w 54"/>
                  <a:gd name="T49" fmla="*/ 96 h 98"/>
                  <a:gd name="T50" fmla="*/ 42 w 54"/>
                  <a:gd name="T51" fmla="*/ 88 h 98"/>
                  <a:gd name="T52" fmla="*/ 38 w 54"/>
                  <a:gd name="T53" fmla="*/ 82 h 98"/>
                  <a:gd name="T54" fmla="*/ 36 w 54"/>
                  <a:gd name="T55" fmla="*/ 78 h 98"/>
                  <a:gd name="T56" fmla="*/ 30 w 54"/>
                  <a:gd name="T57" fmla="*/ 64 h 98"/>
                  <a:gd name="T58" fmla="*/ 26 w 54"/>
                  <a:gd name="T59" fmla="*/ 62 h 98"/>
                  <a:gd name="T60" fmla="*/ 22 w 54"/>
                  <a:gd name="T61" fmla="*/ 52 h 98"/>
                  <a:gd name="T62" fmla="*/ 20 w 54"/>
                  <a:gd name="T63" fmla="*/ 42 h 98"/>
                  <a:gd name="T64" fmla="*/ 12 w 54"/>
                  <a:gd name="T65" fmla="*/ 36 h 98"/>
                  <a:gd name="T66" fmla="*/ 8 w 54"/>
                  <a:gd name="T67" fmla="*/ 34 h 98"/>
                  <a:gd name="T68" fmla="*/ 2 w 54"/>
                  <a:gd name="T69" fmla="*/ 32 h 98"/>
                  <a:gd name="T70" fmla="*/ 2 w 54"/>
                  <a:gd name="T71" fmla="*/ 30 h 98"/>
                  <a:gd name="T72" fmla="*/ 0 w 54"/>
                  <a:gd name="T73" fmla="*/ 26 h 98"/>
                  <a:gd name="T74" fmla="*/ 6 w 54"/>
                  <a:gd name="T75" fmla="*/ 18 h 98"/>
                  <a:gd name="T76" fmla="*/ 12 w 54"/>
                  <a:gd name="T77" fmla="*/ 20 h 98"/>
                  <a:gd name="T78" fmla="*/ 16 w 54"/>
                  <a:gd name="T79" fmla="*/ 22 h 98"/>
                  <a:gd name="T80" fmla="*/ 16 w 54"/>
                  <a:gd name="T81" fmla="*/ 20 h 98"/>
                  <a:gd name="T82" fmla="*/ 22 w 54"/>
                  <a:gd name="T83" fmla="*/ 8 h 98"/>
                  <a:gd name="T84" fmla="*/ 24 w 54"/>
                  <a:gd name="T85" fmla="*/ 8 h 98"/>
                  <a:gd name="T86" fmla="*/ 24 w 54"/>
                  <a:gd name="T8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98">
                    <a:moveTo>
                      <a:pt x="24" y="0"/>
                    </a:moveTo>
                    <a:lnTo>
                      <a:pt x="24" y="0"/>
                    </a:lnTo>
                    <a:lnTo>
                      <a:pt x="26" y="0"/>
                    </a:lnTo>
                    <a:lnTo>
                      <a:pt x="26" y="0"/>
                    </a:lnTo>
                    <a:lnTo>
                      <a:pt x="28" y="4"/>
                    </a:lnTo>
                    <a:lnTo>
                      <a:pt x="28" y="8"/>
                    </a:lnTo>
                    <a:lnTo>
                      <a:pt x="28" y="18"/>
                    </a:lnTo>
                    <a:lnTo>
                      <a:pt x="28" y="18"/>
                    </a:lnTo>
                    <a:lnTo>
                      <a:pt x="28" y="20"/>
                    </a:lnTo>
                    <a:lnTo>
                      <a:pt x="28" y="20"/>
                    </a:lnTo>
                    <a:lnTo>
                      <a:pt x="28" y="20"/>
                    </a:lnTo>
                    <a:lnTo>
                      <a:pt x="30" y="30"/>
                    </a:lnTo>
                    <a:lnTo>
                      <a:pt x="32" y="32"/>
                    </a:lnTo>
                    <a:lnTo>
                      <a:pt x="32" y="32"/>
                    </a:lnTo>
                    <a:lnTo>
                      <a:pt x="36" y="24"/>
                    </a:lnTo>
                    <a:lnTo>
                      <a:pt x="36" y="24"/>
                    </a:lnTo>
                    <a:lnTo>
                      <a:pt x="38" y="22"/>
                    </a:lnTo>
                    <a:lnTo>
                      <a:pt x="40" y="24"/>
                    </a:lnTo>
                    <a:lnTo>
                      <a:pt x="44" y="30"/>
                    </a:lnTo>
                    <a:lnTo>
                      <a:pt x="44" y="30"/>
                    </a:lnTo>
                    <a:lnTo>
                      <a:pt x="42" y="40"/>
                    </a:lnTo>
                    <a:lnTo>
                      <a:pt x="38" y="50"/>
                    </a:lnTo>
                    <a:lnTo>
                      <a:pt x="38" y="50"/>
                    </a:lnTo>
                    <a:lnTo>
                      <a:pt x="38" y="50"/>
                    </a:lnTo>
                    <a:lnTo>
                      <a:pt x="38" y="50"/>
                    </a:lnTo>
                    <a:lnTo>
                      <a:pt x="36" y="50"/>
                    </a:lnTo>
                    <a:lnTo>
                      <a:pt x="38" y="54"/>
                    </a:lnTo>
                    <a:lnTo>
                      <a:pt x="38" y="54"/>
                    </a:lnTo>
                    <a:lnTo>
                      <a:pt x="40" y="58"/>
                    </a:lnTo>
                    <a:lnTo>
                      <a:pt x="42" y="60"/>
                    </a:lnTo>
                    <a:lnTo>
                      <a:pt x="42" y="60"/>
                    </a:lnTo>
                    <a:lnTo>
                      <a:pt x="44" y="64"/>
                    </a:lnTo>
                    <a:lnTo>
                      <a:pt x="46" y="70"/>
                    </a:lnTo>
                    <a:lnTo>
                      <a:pt x="46" y="70"/>
                    </a:lnTo>
                    <a:lnTo>
                      <a:pt x="46" y="74"/>
                    </a:lnTo>
                    <a:lnTo>
                      <a:pt x="48" y="76"/>
                    </a:lnTo>
                    <a:lnTo>
                      <a:pt x="50" y="80"/>
                    </a:lnTo>
                    <a:lnTo>
                      <a:pt x="50" y="80"/>
                    </a:lnTo>
                    <a:lnTo>
                      <a:pt x="54" y="82"/>
                    </a:lnTo>
                    <a:lnTo>
                      <a:pt x="54" y="84"/>
                    </a:lnTo>
                    <a:lnTo>
                      <a:pt x="54" y="88"/>
                    </a:lnTo>
                    <a:lnTo>
                      <a:pt x="54" y="88"/>
                    </a:lnTo>
                    <a:lnTo>
                      <a:pt x="52" y="94"/>
                    </a:lnTo>
                    <a:lnTo>
                      <a:pt x="50" y="96"/>
                    </a:lnTo>
                    <a:lnTo>
                      <a:pt x="50" y="96"/>
                    </a:lnTo>
                    <a:lnTo>
                      <a:pt x="44" y="96"/>
                    </a:lnTo>
                    <a:lnTo>
                      <a:pt x="44" y="96"/>
                    </a:lnTo>
                    <a:lnTo>
                      <a:pt x="44" y="98"/>
                    </a:lnTo>
                    <a:lnTo>
                      <a:pt x="42" y="96"/>
                    </a:lnTo>
                    <a:lnTo>
                      <a:pt x="42" y="96"/>
                    </a:lnTo>
                    <a:lnTo>
                      <a:pt x="42" y="90"/>
                    </a:lnTo>
                    <a:lnTo>
                      <a:pt x="42" y="88"/>
                    </a:lnTo>
                    <a:lnTo>
                      <a:pt x="38" y="82"/>
                    </a:lnTo>
                    <a:lnTo>
                      <a:pt x="38" y="82"/>
                    </a:lnTo>
                    <a:lnTo>
                      <a:pt x="36" y="80"/>
                    </a:lnTo>
                    <a:lnTo>
                      <a:pt x="36" y="78"/>
                    </a:lnTo>
                    <a:lnTo>
                      <a:pt x="32" y="72"/>
                    </a:lnTo>
                    <a:lnTo>
                      <a:pt x="30" y="64"/>
                    </a:lnTo>
                    <a:lnTo>
                      <a:pt x="26" y="62"/>
                    </a:lnTo>
                    <a:lnTo>
                      <a:pt x="26" y="62"/>
                    </a:lnTo>
                    <a:lnTo>
                      <a:pt x="24" y="58"/>
                    </a:lnTo>
                    <a:lnTo>
                      <a:pt x="22" y="52"/>
                    </a:lnTo>
                    <a:lnTo>
                      <a:pt x="22" y="52"/>
                    </a:lnTo>
                    <a:lnTo>
                      <a:pt x="20" y="42"/>
                    </a:lnTo>
                    <a:lnTo>
                      <a:pt x="16" y="38"/>
                    </a:lnTo>
                    <a:lnTo>
                      <a:pt x="12" y="36"/>
                    </a:lnTo>
                    <a:lnTo>
                      <a:pt x="8" y="34"/>
                    </a:lnTo>
                    <a:lnTo>
                      <a:pt x="8" y="34"/>
                    </a:lnTo>
                    <a:lnTo>
                      <a:pt x="6" y="32"/>
                    </a:lnTo>
                    <a:lnTo>
                      <a:pt x="2" y="32"/>
                    </a:lnTo>
                    <a:lnTo>
                      <a:pt x="2" y="32"/>
                    </a:lnTo>
                    <a:lnTo>
                      <a:pt x="2" y="30"/>
                    </a:lnTo>
                    <a:lnTo>
                      <a:pt x="0" y="26"/>
                    </a:lnTo>
                    <a:lnTo>
                      <a:pt x="0" y="26"/>
                    </a:lnTo>
                    <a:lnTo>
                      <a:pt x="4" y="20"/>
                    </a:lnTo>
                    <a:lnTo>
                      <a:pt x="6" y="18"/>
                    </a:lnTo>
                    <a:lnTo>
                      <a:pt x="10" y="18"/>
                    </a:lnTo>
                    <a:lnTo>
                      <a:pt x="12" y="20"/>
                    </a:lnTo>
                    <a:lnTo>
                      <a:pt x="12" y="20"/>
                    </a:lnTo>
                    <a:lnTo>
                      <a:pt x="16" y="22"/>
                    </a:lnTo>
                    <a:lnTo>
                      <a:pt x="16" y="20"/>
                    </a:lnTo>
                    <a:lnTo>
                      <a:pt x="16" y="20"/>
                    </a:lnTo>
                    <a:lnTo>
                      <a:pt x="20" y="10"/>
                    </a:lnTo>
                    <a:lnTo>
                      <a:pt x="22" y="8"/>
                    </a:lnTo>
                    <a:lnTo>
                      <a:pt x="24" y="8"/>
                    </a:lnTo>
                    <a:lnTo>
                      <a:pt x="24" y="8"/>
                    </a:lnTo>
                    <a:lnTo>
                      <a:pt x="24" y="6"/>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1" name="Freeform 1538">
                <a:extLst>
                  <a:ext uri="{FF2B5EF4-FFF2-40B4-BE49-F238E27FC236}">
                    <a16:creationId xmlns:a16="http://schemas.microsoft.com/office/drawing/2014/main" id="{DDD136EB-5D1E-D46B-E86F-9FDC81C8FF2D}"/>
                  </a:ext>
                </a:extLst>
              </p:cNvPr>
              <p:cNvSpPr>
                <a:spLocks/>
              </p:cNvSpPr>
              <p:nvPr/>
            </p:nvSpPr>
            <p:spPr bwMode="auto">
              <a:xfrm>
                <a:off x="1660" y="1531"/>
                <a:ext cx="22" cy="44"/>
              </a:xfrm>
              <a:custGeom>
                <a:avLst/>
                <a:gdLst>
                  <a:gd name="T0" fmla="*/ 20 w 22"/>
                  <a:gd name="T1" fmla="*/ 42 h 44"/>
                  <a:gd name="T2" fmla="*/ 20 w 22"/>
                  <a:gd name="T3" fmla="*/ 42 h 44"/>
                  <a:gd name="T4" fmla="*/ 18 w 22"/>
                  <a:gd name="T5" fmla="*/ 44 h 44"/>
                  <a:gd name="T6" fmla="*/ 18 w 22"/>
                  <a:gd name="T7" fmla="*/ 44 h 44"/>
                  <a:gd name="T8" fmla="*/ 16 w 22"/>
                  <a:gd name="T9" fmla="*/ 38 h 44"/>
                  <a:gd name="T10" fmla="*/ 16 w 22"/>
                  <a:gd name="T11" fmla="*/ 38 h 44"/>
                  <a:gd name="T12" fmla="*/ 10 w 22"/>
                  <a:gd name="T13" fmla="*/ 38 h 44"/>
                  <a:gd name="T14" fmla="*/ 4 w 22"/>
                  <a:gd name="T15" fmla="*/ 34 h 44"/>
                  <a:gd name="T16" fmla="*/ 4 w 22"/>
                  <a:gd name="T17" fmla="*/ 34 h 44"/>
                  <a:gd name="T18" fmla="*/ 2 w 22"/>
                  <a:gd name="T19" fmla="*/ 30 h 44"/>
                  <a:gd name="T20" fmla="*/ 0 w 22"/>
                  <a:gd name="T21" fmla="*/ 26 h 44"/>
                  <a:gd name="T22" fmla="*/ 0 w 22"/>
                  <a:gd name="T23" fmla="*/ 26 h 44"/>
                  <a:gd name="T24" fmla="*/ 0 w 22"/>
                  <a:gd name="T25" fmla="*/ 20 h 44"/>
                  <a:gd name="T26" fmla="*/ 0 w 22"/>
                  <a:gd name="T27" fmla="*/ 12 h 44"/>
                  <a:gd name="T28" fmla="*/ 0 w 22"/>
                  <a:gd name="T29" fmla="*/ 12 h 44"/>
                  <a:gd name="T30" fmla="*/ 0 w 22"/>
                  <a:gd name="T31" fmla="*/ 12 h 44"/>
                  <a:gd name="T32" fmla="*/ 2 w 22"/>
                  <a:gd name="T33" fmla="*/ 12 h 44"/>
                  <a:gd name="T34" fmla="*/ 2 w 22"/>
                  <a:gd name="T35" fmla="*/ 12 h 44"/>
                  <a:gd name="T36" fmla="*/ 4 w 22"/>
                  <a:gd name="T37" fmla="*/ 16 h 44"/>
                  <a:gd name="T38" fmla="*/ 6 w 22"/>
                  <a:gd name="T39" fmla="*/ 18 h 44"/>
                  <a:gd name="T40" fmla="*/ 8 w 22"/>
                  <a:gd name="T41" fmla="*/ 16 h 44"/>
                  <a:gd name="T42" fmla="*/ 8 w 22"/>
                  <a:gd name="T43" fmla="*/ 6 h 44"/>
                  <a:gd name="T44" fmla="*/ 8 w 22"/>
                  <a:gd name="T45" fmla="*/ 6 h 44"/>
                  <a:gd name="T46" fmla="*/ 8 w 22"/>
                  <a:gd name="T47" fmla="*/ 2 h 44"/>
                  <a:gd name="T48" fmla="*/ 10 w 22"/>
                  <a:gd name="T49" fmla="*/ 2 h 44"/>
                  <a:gd name="T50" fmla="*/ 12 w 22"/>
                  <a:gd name="T51" fmla="*/ 2 h 44"/>
                  <a:gd name="T52" fmla="*/ 12 w 22"/>
                  <a:gd name="T53" fmla="*/ 2 h 44"/>
                  <a:gd name="T54" fmla="*/ 14 w 22"/>
                  <a:gd name="T55" fmla="*/ 0 h 44"/>
                  <a:gd name="T56" fmla="*/ 14 w 22"/>
                  <a:gd name="T57" fmla="*/ 0 h 44"/>
                  <a:gd name="T58" fmla="*/ 16 w 22"/>
                  <a:gd name="T59" fmla="*/ 4 h 44"/>
                  <a:gd name="T60" fmla="*/ 16 w 22"/>
                  <a:gd name="T61" fmla="*/ 12 h 44"/>
                  <a:gd name="T62" fmla="*/ 16 w 22"/>
                  <a:gd name="T63" fmla="*/ 12 h 44"/>
                  <a:gd name="T64" fmla="*/ 18 w 22"/>
                  <a:gd name="T65" fmla="*/ 16 h 44"/>
                  <a:gd name="T66" fmla="*/ 18 w 22"/>
                  <a:gd name="T67" fmla="*/ 16 h 44"/>
                  <a:gd name="T68" fmla="*/ 18 w 22"/>
                  <a:gd name="T69" fmla="*/ 22 h 44"/>
                  <a:gd name="T70" fmla="*/ 20 w 22"/>
                  <a:gd name="T71" fmla="*/ 28 h 44"/>
                  <a:gd name="T72" fmla="*/ 20 w 22"/>
                  <a:gd name="T73" fmla="*/ 28 h 44"/>
                  <a:gd name="T74" fmla="*/ 22 w 22"/>
                  <a:gd name="T75" fmla="*/ 34 h 44"/>
                  <a:gd name="T76" fmla="*/ 20 w 22"/>
                  <a:gd name="T77" fmla="*/ 42 h 44"/>
                  <a:gd name="T78" fmla="*/ 20 w 22"/>
                  <a:gd name="T7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44">
                    <a:moveTo>
                      <a:pt x="20" y="42"/>
                    </a:moveTo>
                    <a:lnTo>
                      <a:pt x="20" y="42"/>
                    </a:lnTo>
                    <a:lnTo>
                      <a:pt x="18" y="44"/>
                    </a:lnTo>
                    <a:lnTo>
                      <a:pt x="18" y="44"/>
                    </a:lnTo>
                    <a:lnTo>
                      <a:pt x="16" y="38"/>
                    </a:lnTo>
                    <a:lnTo>
                      <a:pt x="16" y="38"/>
                    </a:lnTo>
                    <a:lnTo>
                      <a:pt x="10" y="38"/>
                    </a:lnTo>
                    <a:lnTo>
                      <a:pt x="4" y="34"/>
                    </a:lnTo>
                    <a:lnTo>
                      <a:pt x="4" y="34"/>
                    </a:lnTo>
                    <a:lnTo>
                      <a:pt x="2" y="30"/>
                    </a:lnTo>
                    <a:lnTo>
                      <a:pt x="0" y="26"/>
                    </a:lnTo>
                    <a:lnTo>
                      <a:pt x="0" y="26"/>
                    </a:lnTo>
                    <a:lnTo>
                      <a:pt x="0" y="20"/>
                    </a:lnTo>
                    <a:lnTo>
                      <a:pt x="0" y="12"/>
                    </a:lnTo>
                    <a:lnTo>
                      <a:pt x="0" y="12"/>
                    </a:lnTo>
                    <a:lnTo>
                      <a:pt x="0" y="12"/>
                    </a:lnTo>
                    <a:lnTo>
                      <a:pt x="2" y="12"/>
                    </a:lnTo>
                    <a:lnTo>
                      <a:pt x="2" y="12"/>
                    </a:lnTo>
                    <a:lnTo>
                      <a:pt x="4" y="16"/>
                    </a:lnTo>
                    <a:lnTo>
                      <a:pt x="6" y="18"/>
                    </a:lnTo>
                    <a:lnTo>
                      <a:pt x="8" y="16"/>
                    </a:lnTo>
                    <a:lnTo>
                      <a:pt x="8" y="6"/>
                    </a:lnTo>
                    <a:lnTo>
                      <a:pt x="8" y="6"/>
                    </a:lnTo>
                    <a:lnTo>
                      <a:pt x="8" y="2"/>
                    </a:lnTo>
                    <a:lnTo>
                      <a:pt x="10" y="2"/>
                    </a:lnTo>
                    <a:lnTo>
                      <a:pt x="12" y="2"/>
                    </a:lnTo>
                    <a:lnTo>
                      <a:pt x="12" y="2"/>
                    </a:lnTo>
                    <a:lnTo>
                      <a:pt x="14" y="0"/>
                    </a:lnTo>
                    <a:lnTo>
                      <a:pt x="14" y="0"/>
                    </a:lnTo>
                    <a:lnTo>
                      <a:pt x="16" y="4"/>
                    </a:lnTo>
                    <a:lnTo>
                      <a:pt x="16" y="12"/>
                    </a:lnTo>
                    <a:lnTo>
                      <a:pt x="16" y="12"/>
                    </a:lnTo>
                    <a:lnTo>
                      <a:pt x="18" y="16"/>
                    </a:lnTo>
                    <a:lnTo>
                      <a:pt x="18" y="16"/>
                    </a:lnTo>
                    <a:lnTo>
                      <a:pt x="18" y="22"/>
                    </a:lnTo>
                    <a:lnTo>
                      <a:pt x="20" y="28"/>
                    </a:lnTo>
                    <a:lnTo>
                      <a:pt x="20" y="28"/>
                    </a:lnTo>
                    <a:lnTo>
                      <a:pt x="22" y="34"/>
                    </a:lnTo>
                    <a:lnTo>
                      <a:pt x="20" y="42"/>
                    </a:lnTo>
                    <a:lnTo>
                      <a:pt x="2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2" name="Freeform 1539">
                <a:extLst>
                  <a:ext uri="{FF2B5EF4-FFF2-40B4-BE49-F238E27FC236}">
                    <a16:creationId xmlns:a16="http://schemas.microsoft.com/office/drawing/2014/main" id="{CA923683-053A-4492-48A5-3C1628780ADD}"/>
                  </a:ext>
                </a:extLst>
              </p:cNvPr>
              <p:cNvSpPr>
                <a:spLocks/>
              </p:cNvSpPr>
              <p:nvPr/>
            </p:nvSpPr>
            <p:spPr bwMode="auto">
              <a:xfrm>
                <a:off x="1672" y="1525"/>
                <a:ext cx="6" cy="18"/>
              </a:xfrm>
              <a:custGeom>
                <a:avLst/>
                <a:gdLst>
                  <a:gd name="T0" fmla="*/ 4 w 6"/>
                  <a:gd name="T1" fmla="*/ 18 h 18"/>
                  <a:gd name="T2" fmla="*/ 4 w 6"/>
                  <a:gd name="T3" fmla="*/ 18 h 18"/>
                  <a:gd name="T4" fmla="*/ 2 w 6"/>
                  <a:gd name="T5" fmla="*/ 12 h 18"/>
                  <a:gd name="T6" fmla="*/ 2 w 6"/>
                  <a:gd name="T7" fmla="*/ 8 h 18"/>
                  <a:gd name="T8" fmla="*/ 0 w 6"/>
                  <a:gd name="T9" fmla="*/ 8 h 18"/>
                  <a:gd name="T10" fmla="*/ 0 w 6"/>
                  <a:gd name="T11" fmla="*/ 8 h 18"/>
                  <a:gd name="T12" fmla="*/ 2 w 6"/>
                  <a:gd name="T13" fmla="*/ 0 h 18"/>
                  <a:gd name="T14" fmla="*/ 2 w 6"/>
                  <a:gd name="T15" fmla="*/ 0 h 18"/>
                  <a:gd name="T16" fmla="*/ 6 w 6"/>
                  <a:gd name="T17" fmla="*/ 0 h 18"/>
                  <a:gd name="T18" fmla="*/ 6 w 6"/>
                  <a:gd name="T19" fmla="*/ 0 h 18"/>
                  <a:gd name="T20" fmla="*/ 4 w 6"/>
                  <a:gd name="T21" fmla="*/ 18 h 18"/>
                  <a:gd name="T22" fmla="*/ 4 w 6"/>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8">
                    <a:moveTo>
                      <a:pt x="4" y="18"/>
                    </a:moveTo>
                    <a:lnTo>
                      <a:pt x="4" y="18"/>
                    </a:lnTo>
                    <a:lnTo>
                      <a:pt x="2" y="12"/>
                    </a:lnTo>
                    <a:lnTo>
                      <a:pt x="2" y="8"/>
                    </a:lnTo>
                    <a:lnTo>
                      <a:pt x="0" y="8"/>
                    </a:lnTo>
                    <a:lnTo>
                      <a:pt x="0" y="8"/>
                    </a:lnTo>
                    <a:lnTo>
                      <a:pt x="2" y="0"/>
                    </a:lnTo>
                    <a:lnTo>
                      <a:pt x="2" y="0"/>
                    </a:lnTo>
                    <a:lnTo>
                      <a:pt x="6" y="0"/>
                    </a:lnTo>
                    <a:lnTo>
                      <a:pt x="6" y="0"/>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3" name="Freeform 1540">
                <a:extLst>
                  <a:ext uri="{FF2B5EF4-FFF2-40B4-BE49-F238E27FC236}">
                    <a16:creationId xmlns:a16="http://schemas.microsoft.com/office/drawing/2014/main" id="{086663BE-3CFF-FDE3-9009-E41A79E143B1}"/>
                  </a:ext>
                </a:extLst>
              </p:cNvPr>
              <p:cNvSpPr>
                <a:spLocks/>
              </p:cNvSpPr>
              <p:nvPr/>
            </p:nvSpPr>
            <p:spPr bwMode="auto">
              <a:xfrm>
                <a:off x="1538" y="2215"/>
                <a:ext cx="58" cy="62"/>
              </a:xfrm>
              <a:custGeom>
                <a:avLst/>
                <a:gdLst>
                  <a:gd name="T0" fmla="*/ 26 w 58"/>
                  <a:gd name="T1" fmla="*/ 2 h 62"/>
                  <a:gd name="T2" fmla="*/ 28 w 58"/>
                  <a:gd name="T3" fmla="*/ 0 h 62"/>
                  <a:gd name="T4" fmla="*/ 32 w 58"/>
                  <a:gd name="T5" fmla="*/ 4 h 62"/>
                  <a:gd name="T6" fmla="*/ 32 w 58"/>
                  <a:gd name="T7" fmla="*/ 8 h 62"/>
                  <a:gd name="T8" fmla="*/ 32 w 58"/>
                  <a:gd name="T9" fmla="*/ 14 h 62"/>
                  <a:gd name="T10" fmla="*/ 30 w 58"/>
                  <a:gd name="T11" fmla="*/ 18 h 62"/>
                  <a:gd name="T12" fmla="*/ 40 w 58"/>
                  <a:gd name="T13" fmla="*/ 16 h 62"/>
                  <a:gd name="T14" fmla="*/ 44 w 58"/>
                  <a:gd name="T15" fmla="*/ 16 h 62"/>
                  <a:gd name="T16" fmla="*/ 46 w 58"/>
                  <a:gd name="T17" fmla="*/ 16 h 62"/>
                  <a:gd name="T18" fmla="*/ 50 w 58"/>
                  <a:gd name="T19" fmla="*/ 16 h 62"/>
                  <a:gd name="T20" fmla="*/ 54 w 58"/>
                  <a:gd name="T21" fmla="*/ 18 h 62"/>
                  <a:gd name="T22" fmla="*/ 58 w 58"/>
                  <a:gd name="T23" fmla="*/ 24 h 62"/>
                  <a:gd name="T24" fmla="*/ 54 w 58"/>
                  <a:gd name="T25" fmla="*/ 30 h 62"/>
                  <a:gd name="T26" fmla="*/ 48 w 58"/>
                  <a:gd name="T27" fmla="*/ 36 h 62"/>
                  <a:gd name="T28" fmla="*/ 48 w 58"/>
                  <a:gd name="T29" fmla="*/ 38 h 62"/>
                  <a:gd name="T30" fmla="*/ 44 w 58"/>
                  <a:gd name="T31" fmla="*/ 36 h 62"/>
                  <a:gd name="T32" fmla="*/ 46 w 58"/>
                  <a:gd name="T33" fmla="*/ 42 h 62"/>
                  <a:gd name="T34" fmla="*/ 46 w 58"/>
                  <a:gd name="T35" fmla="*/ 50 h 62"/>
                  <a:gd name="T36" fmla="*/ 46 w 58"/>
                  <a:gd name="T37" fmla="*/ 54 h 62"/>
                  <a:gd name="T38" fmla="*/ 38 w 58"/>
                  <a:gd name="T39" fmla="*/ 56 h 62"/>
                  <a:gd name="T40" fmla="*/ 36 w 58"/>
                  <a:gd name="T41" fmla="*/ 60 h 62"/>
                  <a:gd name="T42" fmla="*/ 34 w 58"/>
                  <a:gd name="T43" fmla="*/ 62 h 62"/>
                  <a:gd name="T44" fmla="*/ 32 w 58"/>
                  <a:gd name="T45" fmla="*/ 62 h 62"/>
                  <a:gd name="T46" fmla="*/ 20 w 58"/>
                  <a:gd name="T47" fmla="*/ 44 h 62"/>
                  <a:gd name="T48" fmla="*/ 16 w 58"/>
                  <a:gd name="T49" fmla="*/ 36 h 62"/>
                  <a:gd name="T50" fmla="*/ 16 w 58"/>
                  <a:gd name="T51" fmla="*/ 30 h 62"/>
                  <a:gd name="T52" fmla="*/ 12 w 58"/>
                  <a:gd name="T53" fmla="*/ 28 h 62"/>
                  <a:gd name="T54" fmla="*/ 10 w 58"/>
                  <a:gd name="T55" fmla="*/ 28 h 62"/>
                  <a:gd name="T56" fmla="*/ 2 w 58"/>
                  <a:gd name="T57" fmla="*/ 24 h 62"/>
                  <a:gd name="T58" fmla="*/ 0 w 58"/>
                  <a:gd name="T59" fmla="*/ 18 h 62"/>
                  <a:gd name="T60" fmla="*/ 12 w 58"/>
                  <a:gd name="T61" fmla="*/ 8 h 62"/>
                  <a:gd name="T62" fmla="*/ 16 w 58"/>
                  <a:gd name="T63" fmla="*/ 6 h 62"/>
                  <a:gd name="T64" fmla="*/ 14 w 58"/>
                  <a:gd name="T65" fmla="*/ 16 h 62"/>
                  <a:gd name="T66" fmla="*/ 18 w 58"/>
                  <a:gd name="T67" fmla="*/ 18 h 62"/>
                  <a:gd name="T68" fmla="*/ 24 w 58"/>
                  <a:gd name="T69" fmla="*/ 10 h 62"/>
                  <a:gd name="T70" fmla="*/ 26 w 58"/>
                  <a:gd name="T7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62">
                    <a:moveTo>
                      <a:pt x="26" y="2"/>
                    </a:moveTo>
                    <a:lnTo>
                      <a:pt x="26" y="2"/>
                    </a:lnTo>
                    <a:lnTo>
                      <a:pt x="28" y="0"/>
                    </a:lnTo>
                    <a:lnTo>
                      <a:pt x="28" y="0"/>
                    </a:lnTo>
                    <a:lnTo>
                      <a:pt x="30" y="2"/>
                    </a:lnTo>
                    <a:lnTo>
                      <a:pt x="32" y="4"/>
                    </a:lnTo>
                    <a:lnTo>
                      <a:pt x="32" y="4"/>
                    </a:lnTo>
                    <a:lnTo>
                      <a:pt x="32" y="8"/>
                    </a:lnTo>
                    <a:lnTo>
                      <a:pt x="32" y="8"/>
                    </a:lnTo>
                    <a:lnTo>
                      <a:pt x="32" y="14"/>
                    </a:lnTo>
                    <a:lnTo>
                      <a:pt x="30" y="18"/>
                    </a:lnTo>
                    <a:lnTo>
                      <a:pt x="30" y="18"/>
                    </a:lnTo>
                    <a:lnTo>
                      <a:pt x="36" y="16"/>
                    </a:lnTo>
                    <a:lnTo>
                      <a:pt x="40" y="16"/>
                    </a:lnTo>
                    <a:lnTo>
                      <a:pt x="40" y="16"/>
                    </a:lnTo>
                    <a:lnTo>
                      <a:pt x="44" y="16"/>
                    </a:lnTo>
                    <a:lnTo>
                      <a:pt x="44" y="16"/>
                    </a:lnTo>
                    <a:lnTo>
                      <a:pt x="46" y="16"/>
                    </a:lnTo>
                    <a:lnTo>
                      <a:pt x="50" y="16"/>
                    </a:lnTo>
                    <a:lnTo>
                      <a:pt x="50" y="16"/>
                    </a:lnTo>
                    <a:lnTo>
                      <a:pt x="54" y="18"/>
                    </a:lnTo>
                    <a:lnTo>
                      <a:pt x="54" y="18"/>
                    </a:lnTo>
                    <a:lnTo>
                      <a:pt x="56" y="20"/>
                    </a:lnTo>
                    <a:lnTo>
                      <a:pt x="58" y="24"/>
                    </a:lnTo>
                    <a:lnTo>
                      <a:pt x="58" y="28"/>
                    </a:lnTo>
                    <a:lnTo>
                      <a:pt x="54" y="30"/>
                    </a:lnTo>
                    <a:lnTo>
                      <a:pt x="54" y="30"/>
                    </a:lnTo>
                    <a:lnTo>
                      <a:pt x="48" y="36"/>
                    </a:lnTo>
                    <a:lnTo>
                      <a:pt x="48" y="36"/>
                    </a:lnTo>
                    <a:lnTo>
                      <a:pt x="48" y="38"/>
                    </a:lnTo>
                    <a:lnTo>
                      <a:pt x="46" y="36"/>
                    </a:lnTo>
                    <a:lnTo>
                      <a:pt x="44" y="36"/>
                    </a:lnTo>
                    <a:lnTo>
                      <a:pt x="44" y="36"/>
                    </a:lnTo>
                    <a:lnTo>
                      <a:pt x="46" y="42"/>
                    </a:lnTo>
                    <a:lnTo>
                      <a:pt x="46" y="50"/>
                    </a:lnTo>
                    <a:lnTo>
                      <a:pt x="46" y="50"/>
                    </a:lnTo>
                    <a:lnTo>
                      <a:pt x="46" y="54"/>
                    </a:lnTo>
                    <a:lnTo>
                      <a:pt x="46" y="54"/>
                    </a:lnTo>
                    <a:lnTo>
                      <a:pt x="42" y="56"/>
                    </a:lnTo>
                    <a:lnTo>
                      <a:pt x="38" y="56"/>
                    </a:lnTo>
                    <a:lnTo>
                      <a:pt x="38" y="56"/>
                    </a:lnTo>
                    <a:lnTo>
                      <a:pt x="36" y="60"/>
                    </a:lnTo>
                    <a:lnTo>
                      <a:pt x="36" y="60"/>
                    </a:lnTo>
                    <a:lnTo>
                      <a:pt x="34" y="62"/>
                    </a:lnTo>
                    <a:lnTo>
                      <a:pt x="32" y="62"/>
                    </a:lnTo>
                    <a:lnTo>
                      <a:pt x="32" y="62"/>
                    </a:lnTo>
                    <a:lnTo>
                      <a:pt x="20" y="44"/>
                    </a:lnTo>
                    <a:lnTo>
                      <a:pt x="20" y="44"/>
                    </a:lnTo>
                    <a:lnTo>
                      <a:pt x="18" y="42"/>
                    </a:lnTo>
                    <a:lnTo>
                      <a:pt x="16" y="36"/>
                    </a:lnTo>
                    <a:lnTo>
                      <a:pt x="16" y="36"/>
                    </a:lnTo>
                    <a:lnTo>
                      <a:pt x="16" y="30"/>
                    </a:lnTo>
                    <a:lnTo>
                      <a:pt x="14" y="28"/>
                    </a:lnTo>
                    <a:lnTo>
                      <a:pt x="12" y="28"/>
                    </a:lnTo>
                    <a:lnTo>
                      <a:pt x="10" y="28"/>
                    </a:lnTo>
                    <a:lnTo>
                      <a:pt x="10" y="28"/>
                    </a:lnTo>
                    <a:lnTo>
                      <a:pt x="6" y="26"/>
                    </a:lnTo>
                    <a:lnTo>
                      <a:pt x="2" y="24"/>
                    </a:lnTo>
                    <a:lnTo>
                      <a:pt x="0" y="18"/>
                    </a:lnTo>
                    <a:lnTo>
                      <a:pt x="0" y="18"/>
                    </a:lnTo>
                    <a:lnTo>
                      <a:pt x="8" y="10"/>
                    </a:lnTo>
                    <a:lnTo>
                      <a:pt x="12" y="8"/>
                    </a:lnTo>
                    <a:lnTo>
                      <a:pt x="16" y="6"/>
                    </a:lnTo>
                    <a:lnTo>
                      <a:pt x="16" y="6"/>
                    </a:lnTo>
                    <a:lnTo>
                      <a:pt x="16" y="12"/>
                    </a:lnTo>
                    <a:lnTo>
                      <a:pt x="14" y="16"/>
                    </a:lnTo>
                    <a:lnTo>
                      <a:pt x="14" y="16"/>
                    </a:lnTo>
                    <a:lnTo>
                      <a:pt x="18" y="18"/>
                    </a:lnTo>
                    <a:lnTo>
                      <a:pt x="22" y="16"/>
                    </a:lnTo>
                    <a:lnTo>
                      <a:pt x="24" y="10"/>
                    </a:lnTo>
                    <a:lnTo>
                      <a:pt x="26" y="2"/>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4" name="Freeform 1541">
                <a:extLst>
                  <a:ext uri="{FF2B5EF4-FFF2-40B4-BE49-F238E27FC236}">
                    <a16:creationId xmlns:a16="http://schemas.microsoft.com/office/drawing/2014/main" id="{EC5610FB-92FB-2976-12B5-2B606BB03611}"/>
                  </a:ext>
                </a:extLst>
              </p:cNvPr>
              <p:cNvSpPr>
                <a:spLocks/>
              </p:cNvSpPr>
              <p:nvPr/>
            </p:nvSpPr>
            <p:spPr bwMode="auto">
              <a:xfrm>
                <a:off x="1536" y="2233"/>
                <a:ext cx="18" cy="32"/>
              </a:xfrm>
              <a:custGeom>
                <a:avLst/>
                <a:gdLst>
                  <a:gd name="T0" fmla="*/ 2 w 18"/>
                  <a:gd name="T1" fmla="*/ 0 h 32"/>
                  <a:gd name="T2" fmla="*/ 2 w 18"/>
                  <a:gd name="T3" fmla="*/ 0 h 32"/>
                  <a:gd name="T4" fmla="*/ 14 w 18"/>
                  <a:gd name="T5" fmla="*/ 8 h 32"/>
                  <a:gd name="T6" fmla="*/ 14 w 18"/>
                  <a:gd name="T7" fmla="*/ 8 h 32"/>
                  <a:gd name="T8" fmla="*/ 16 w 18"/>
                  <a:gd name="T9" fmla="*/ 10 h 32"/>
                  <a:gd name="T10" fmla="*/ 18 w 18"/>
                  <a:gd name="T11" fmla="*/ 14 h 32"/>
                  <a:gd name="T12" fmla="*/ 16 w 18"/>
                  <a:gd name="T13" fmla="*/ 18 h 32"/>
                  <a:gd name="T14" fmla="*/ 14 w 18"/>
                  <a:gd name="T15" fmla="*/ 22 h 32"/>
                  <a:gd name="T16" fmla="*/ 14 w 18"/>
                  <a:gd name="T17" fmla="*/ 22 h 32"/>
                  <a:gd name="T18" fmla="*/ 10 w 18"/>
                  <a:gd name="T19" fmla="*/ 28 h 32"/>
                  <a:gd name="T20" fmla="*/ 10 w 18"/>
                  <a:gd name="T21" fmla="*/ 28 h 32"/>
                  <a:gd name="T22" fmla="*/ 8 w 18"/>
                  <a:gd name="T23" fmla="*/ 32 h 32"/>
                  <a:gd name="T24" fmla="*/ 6 w 18"/>
                  <a:gd name="T25" fmla="*/ 32 h 32"/>
                  <a:gd name="T26" fmla="*/ 4 w 18"/>
                  <a:gd name="T27" fmla="*/ 28 h 32"/>
                  <a:gd name="T28" fmla="*/ 4 w 18"/>
                  <a:gd name="T29" fmla="*/ 20 h 32"/>
                  <a:gd name="T30" fmla="*/ 4 w 18"/>
                  <a:gd name="T31" fmla="*/ 20 h 32"/>
                  <a:gd name="T32" fmla="*/ 0 w 18"/>
                  <a:gd name="T33" fmla="*/ 6 h 32"/>
                  <a:gd name="T34" fmla="*/ 0 w 18"/>
                  <a:gd name="T35" fmla="*/ 6 h 32"/>
                  <a:gd name="T36" fmla="*/ 0 w 18"/>
                  <a:gd name="T37" fmla="*/ 4 h 32"/>
                  <a:gd name="T38" fmla="*/ 0 w 18"/>
                  <a:gd name="T39" fmla="*/ 4 h 32"/>
                  <a:gd name="T40" fmla="*/ 2 w 18"/>
                  <a:gd name="T41" fmla="*/ 0 h 32"/>
                  <a:gd name="T42" fmla="*/ 2 w 18"/>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2">
                    <a:moveTo>
                      <a:pt x="2" y="0"/>
                    </a:moveTo>
                    <a:lnTo>
                      <a:pt x="2" y="0"/>
                    </a:lnTo>
                    <a:lnTo>
                      <a:pt x="14" y="8"/>
                    </a:lnTo>
                    <a:lnTo>
                      <a:pt x="14" y="8"/>
                    </a:lnTo>
                    <a:lnTo>
                      <a:pt x="16" y="10"/>
                    </a:lnTo>
                    <a:lnTo>
                      <a:pt x="18" y="14"/>
                    </a:lnTo>
                    <a:lnTo>
                      <a:pt x="16" y="18"/>
                    </a:lnTo>
                    <a:lnTo>
                      <a:pt x="14" y="22"/>
                    </a:lnTo>
                    <a:lnTo>
                      <a:pt x="14" y="22"/>
                    </a:lnTo>
                    <a:lnTo>
                      <a:pt x="10" y="28"/>
                    </a:lnTo>
                    <a:lnTo>
                      <a:pt x="10" y="28"/>
                    </a:lnTo>
                    <a:lnTo>
                      <a:pt x="8" y="32"/>
                    </a:lnTo>
                    <a:lnTo>
                      <a:pt x="6" y="32"/>
                    </a:lnTo>
                    <a:lnTo>
                      <a:pt x="4" y="28"/>
                    </a:lnTo>
                    <a:lnTo>
                      <a:pt x="4" y="20"/>
                    </a:lnTo>
                    <a:lnTo>
                      <a:pt x="4" y="20"/>
                    </a:lnTo>
                    <a:lnTo>
                      <a:pt x="0" y="6"/>
                    </a:lnTo>
                    <a:lnTo>
                      <a:pt x="0" y="6"/>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5" name="Freeform 1542">
                <a:extLst>
                  <a:ext uri="{FF2B5EF4-FFF2-40B4-BE49-F238E27FC236}">
                    <a16:creationId xmlns:a16="http://schemas.microsoft.com/office/drawing/2014/main" id="{C5D9FD85-F647-4D3E-DAF6-D34270A93FB3}"/>
                  </a:ext>
                </a:extLst>
              </p:cNvPr>
              <p:cNvSpPr>
                <a:spLocks/>
              </p:cNvSpPr>
              <p:nvPr/>
            </p:nvSpPr>
            <p:spPr bwMode="auto">
              <a:xfrm>
                <a:off x="1526" y="2229"/>
                <a:ext cx="12" cy="48"/>
              </a:xfrm>
              <a:custGeom>
                <a:avLst/>
                <a:gdLst>
                  <a:gd name="T0" fmla="*/ 0 w 12"/>
                  <a:gd name="T1" fmla="*/ 18 h 48"/>
                  <a:gd name="T2" fmla="*/ 0 w 12"/>
                  <a:gd name="T3" fmla="*/ 18 h 48"/>
                  <a:gd name="T4" fmla="*/ 4 w 12"/>
                  <a:gd name="T5" fmla="*/ 16 h 48"/>
                  <a:gd name="T6" fmla="*/ 4 w 12"/>
                  <a:gd name="T7" fmla="*/ 12 h 48"/>
                  <a:gd name="T8" fmla="*/ 4 w 12"/>
                  <a:gd name="T9" fmla="*/ 0 h 48"/>
                  <a:gd name="T10" fmla="*/ 4 w 12"/>
                  <a:gd name="T11" fmla="*/ 0 h 48"/>
                  <a:gd name="T12" fmla="*/ 6 w 12"/>
                  <a:gd name="T13" fmla="*/ 0 h 48"/>
                  <a:gd name="T14" fmla="*/ 6 w 12"/>
                  <a:gd name="T15" fmla="*/ 0 h 48"/>
                  <a:gd name="T16" fmla="*/ 8 w 12"/>
                  <a:gd name="T17" fmla="*/ 10 h 48"/>
                  <a:gd name="T18" fmla="*/ 10 w 12"/>
                  <a:gd name="T19" fmla="*/ 20 h 48"/>
                  <a:gd name="T20" fmla="*/ 10 w 12"/>
                  <a:gd name="T21" fmla="*/ 20 h 48"/>
                  <a:gd name="T22" fmla="*/ 10 w 12"/>
                  <a:gd name="T23" fmla="*/ 26 h 48"/>
                  <a:gd name="T24" fmla="*/ 12 w 12"/>
                  <a:gd name="T25" fmla="*/ 32 h 48"/>
                  <a:gd name="T26" fmla="*/ 12 w 12"/>
                  <a:gd name="T27" fmla="*/ 38 h 48"/>
                  <a:gd name="T28" fmla="*/ 12 w 12"/>
                  <a:gd name="T29" fmla="*/ 46 h 48"/>
                  <a:gd name="T30" fmla="*/ 12 w 12"/>
                  <a:gd name="T31" fmla="*/ 46 h 48"/>
                  <a:gd name="T32" fmla="*/ 8 w 12"/>
                  <a:gd name="T33" fmla="*/ 48 h 48"/>
                  <a:gd name="T34" fmla="*/ 6 w 12"/>
                  <a:gd name="T35" fmla="*/ 48 h 48"/>
                  <a:gd name="T36" fmla="*/ 4 w 12"/>
                  <a:gd name="T37" fmla="*/ 42 h 48"/>
                  <a:gd name="T38" fmla="*/ 4 w 12"/>
                  <a:gd name="T39" fmla="*/ 42 h 48"/>
                  <a:gd name="T40" fmla="*/ 4 w 12"/>
                  <a:gd name="T41" fmla="*/ 36 h 48"/>
                  <a:gd name="T42" fmla="*/ 4 w 12"/>
                  <a:gd name="T43" fmla="*/ 36 h 48"/>
                  <a:gd name="T44" fmla="*/ 4 w 12"/>
                  <a:gd name="T45" fmla="*/ 32 h 48"/>
                  <a:gd name="T46" fmla="*/ 2 w 12"/>
                  <a:gd name="T47" fmla="*/ 28 h 48"/>
                  <a:gd name="T48" fmla="*/ 2 w 12"/>
                  <a:gd name="T49" fmla="*/ 26 h 48"/>
                  <a:gd name="T50" fmla="*/ 0 w 12"/>
                  <a:gd name="T51" fmla="*/ 22 h 48"/>
                  <a:gd name="T52" fmla="*/ 0 w 12"/>
                  <a:gd name="T53" fmla="*/ 22 h 48"/>
                  <a:gd name="T54" fmla="*/ 0 w 12"/>
                  <a:gd name="T55" fmla="*/ 18 h 48"/>
                  <a:gd name="T56" fmla="*/ 0 w 12"/>
                  <a:gd name="T5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48">
                    <a:moveTo>
                      <a:pt x="0" y="18"/>
                    </a:moveTo>
                    <a:lnTo>
                      <a:pt x="0" y="18"/>
                    </a:lnTo>
                    <a:lnTo>
                      <a:pt x="4" y="16"/>
                    </a:lnTo>
                    <a:lnTo>
                      <a:pt x="4" y="12"/>
                    </a:lnTo>
                    <a:lnTo>
                      <a:pt x="4" y="0"/>
                    </a:lnTo>
                    <a:lnTo>
                      <a:pt x="4" y="0"/>
                    </a:lnTo>
                    <a:lnTo>
                      <a:pt x="6" y="0"/>
                    </a:lnTo>
                    <a:lnTo>
                      <a:pt x="6" y="0"/>
                    </a:lnTo>
                    <a:lnTo>
                      <a:pt x="8" y="10"/>
                    </a:lnTo>
                    <a:lnTo>
                      <a:pt x="10" y="20"/>
                    </a:lnTo>
                    <a:lnTo>
                      <a:pt x="10" y="20"/>
                    </a:lnTo>
                    <a:lnTo>
                      <a:pt x="10" y="26"/>
                    </a:lnTo>
                    <a:lnTo>
                      <a:pt x="12" y="32"/>
                    </a:lnTo>
                    <a:lnTo>
                      <a:pt x="12" y="38"/>
                    </a:lnTo>
                    <a:lnTo>
                      <a:pt x="12" y="46"/>
                    </a:lnTo>
                    <a:lnTo>
                      <a:pt x="12" y="46"/>
                    </a:lnTo>
                    <a:lnTo>
                      <a:pt x="8" y="48"/>
                    </a:lnTo>
                    <a:lnTo>
                      <a:pt x="6" y="48"/>
                    </a:lnTo>
                    <a:lnTo>
                      <a:pt x="4" y="42"/>
                    </a:lnTo>
                    <a:lnTo>
                      <a:pt x="4" y="42"/>
                    </a:lnTo>
                    <a:lnTo>
                      <a:pt x="4" y="36"/>
                    </a:lnTo>
                    <a:lnTo>
                      <a:pt x="4" y="36"/>
                    </a:lnTo>
                    <a:lnTo>
                      <a:pt x="4" y="32"/>
                    </a:lnTo>
                    <a:lnTo>
                      <a:pt x="2" y="28"/>
                    </a:lnTo>
                    <a:lnTo>
                      <a:pt x="2" y="26"/>
                    </a:lnTo>
                    <a:lnTo>
                      <a:pt x="0" y="22"/>
                    </a:lnTo>
                    <a:lnTo>
                      <a:pt x="0" y="22"/>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6" name="Freeform 1543">
                <a:extLst>
                  <a:ext uri="{FF2B5EF4-FFF2-40B4-BE49-F238E27FC236}">
                    <a16:creationId xmlns:a16="http://schemas.microsoft.com/office/drawing/2014/main" id="{0EB62004-1D81-B2B4-3AA1-FECA486F35A6}"/>
                  </a:ext>
                </a:extLst>
              </p:cNvPr>
              <p:cNvSpPr>
                <a:spLocks/>
              </p:cNvSpPr>
              <p:nvPr/>
            </p:nvSpPr>
            <p:spPr bwMode="auto">
              <a:xfrm>
                <a:off x="1532" y="2229"/>
                <a:ext cx="4" cy="22"/>
              </a:xfrm>
              <a:custGeom>
                <a:avLst/>
                <a:gdLst>
                  <a:gd name="T0" fmla="*/ 2 w 4"/>
                  <a:gd name="T1" fmla="*/ 22 h 22"/>
                  <a:gd name="T2" fmla="*/ 2 w 4"/>
                  <a:gd name="T3" fmla="*/ 22 h 22"/>
                  <a:gd name="T4" fmla="*/ 0 w 4"/>
                  <a:gd name="T5" fmla="*/ 0 h 22"/>
                  <a:gd name="T6" fmla="*/ 0 w 4"/>
                  <a:gd name="T7" fmla="*/ 0 h 22"/>
                  <a:gd name="T8" fmla="*/ 2 w 4"/>
                  <a:gd name="T9" fmla="*/ 4 h 22"/>
                  <a:gd name="T10" fmla="*/ 4 w 4"/>
                  <a:gd name="T11" fmla="*/ 6 h 22"/>
                  <a:gd name="T12" fmla="*/ 4 w 4"/>
                  <a:gd name="T13" fmla="*/ 8 h 22"/>
                  <a:gd name="T14" fmla="*/ 4 w 4"/>
                  <a:gd name="T15" fmla="*/ 8 h 22"/>
                  <a:gd name="T16" fmla="*/ 4 w 4"/>
                  <a:gd name="T17" fmla="*/ 8 h 22"/>
                  <a:gd name="T18" fmla="*/ 4 w 4"/>
                  <a:gd name="T19" fmla="*/ 16 h 22"/>
                  <a:gd name="T20" fmla="*/ 4 w 4"/>
                  <a:gd name="T21" fmla="*/ 20 h 22"/>
                  <a:gd name="T22" fmla="*/ 2 w 4"/>
                  <a:gd name="T23" fmla="*/ 22 h 22"/>
                  <a:gd name="T24" fmla="*/ 2 w 4"/>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2">
                    <a:moveTo>
                      <a:pt x="2" y="22"/>
                    </a:moveTo>
                    <a:lnTo>
                      <a:pt x="2" y="22"/>
                    </a:lnTo>
                    <a:lnTo>
                      <a:pt x="0" y="0"/>
                    </a:lnTo>
                    <a:lnTo>
                      <a:pt x="0" y="0"/>
                    </a:lnTo>
                    <a:lnTo>
                      <a:pt x="2" y="4"/>
                    </a:lnTo>
                    <a:lnTo>
                      <a:pt x="4" y="6"/>
                    </a:lnTo>
                    <a:lnTo>
                      <a:pt x="4" y="8"/>
                    </a:lnTo>
                    <a:lnTo>
                      <a:pt x="4" y="8"/>
                    </a:lnTo>
                    <a:lnTo>
                      <a:pt x="4" y="8"/>
                    </a:lnTo>
                    <a:lnTo>
                      <a:pt x="4" y="16"/>
                    </a:lnTo>
                    <a:lnTo>
                      <a:pt x="4" y="20"/>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7" name="Freeform 1544">
                <a:extLst>
                  <a:ext uri="{FF2B5EF4-FFF2-40B4-BE49-F238E27FC236}">
                    <a16:creationId xmlns:a16="http://schemas.microsoft.com/office/drawing/2014/main" id="{79377B03-DBC2-3E42-5B83-15E2ED26FC3A}"/>
                  </a:ext>
                </a:extLst>
              </p:cNvPr>
              <p:cNvSpPr>
                <a:spLocks/>
              </p:cNvSpPr>
              <p:nvPr/>
            </p:nvSpPr>
            <p:spPr bwMode="auto">
              <a:xfrm>
                <a:off x="1514" y="2251"/>
                <a:ext cx="12" cy="22"/>
              </a:xfrm>
              <a:custGeom>
                <a:avLst/>
                <a:gdLst>
                  <a:gd name="T0" fmla="*/ 0 w 12"/>
                  <a:gd name="T1" fmla="*/ 10 h 22"/>
                  <a:gd name="T2" fmla="*/ 0 w 12"/>
                  <a:gd name="T3" fmla="*/ 10 h 22"/>
                  <a:gd name="T4" fmla="*/ 2 w 12"/>
                  <a:gd name="T5" fmla="*/ 10 h 22"/>
                  <a:gd name="T6" fmla="*/ 4 w 12"/>
                  <a:gd name="T7" fmla="*/ 4 h 22"/>
                  <a:gd name="T8" fmla="*/ 4 w 12"/>
                  <a:gd name="T9" fmla="*/ 0 h 22"/>
                  <a:gd name="T10" fmla="*/ 6 w 12"/>
                  <a:gd name="T11" fmla="*/ 0 h 22"/>
                  <a:gd name="T12" fmla="*/ 6 w 12"/>
                  <a:gd name="T13" fmla="*/ 0 h 22"/>
                  <a:gd name="T14" fmla="*/ 6 w 12"/>
                  <a:gd name="T15" fmla="*/ 0 h 22"/>
                  <a:gd name="T16" fmla="*/ 10 w 12"/>
                  <a:gd name="T17" fmla="*/ 4 h 22"/>
                  <a:gd name="T18" fmla="*/ 10 w 12"/>
                  <a:gd name="T19" fmla="*/ 4 h 22"/>
                  <a:gd name="T20" fmla="*/ 12 w 12"/>
                  <a:gd name="T21" fmla="*/ 8 h 22"/>
                  <a:gd name="T22" fmla="*/ 12 w 12"/>
                  <a:gd name="T23" fmla="*/ 16 h 22"/>
                  <a:gd name="T24" fmla="*/ 12 w 12"/>
                  <a:gd name="T25" fmla="*/ 16 h 22"/>
                  <a:gd name="T26" fmla="*/ 10 w 12"/>
                  <a:gd name="T27" fmla="*/ 22 h 22"/>
                  <a:gd name="T28" fmla="*/ 6 w 12"/>
                  <a:gd name="T29" fmla="*/ 22 h 22"/>
                  <a:gd name="T30" fmla="*/ 4 w 12"/>
                  <a:gd name="T31" fmla="*/ 20 h 22"/>
                  <a:gd name="T32" fmla="*/ 0 w 12"/>
                  <a:gd name="T33" fmla="*/ 10 h 22"/>
                  <a:gd name="T34" fmla="*/ 0 w 12"/>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0" y="10"/>
                    </a:moveTo>
                    <a:lnTo>
                      <a:pt x="0" y="10"/>
                    </a:lnTo>
                    <a:lnTo>
                      <a:pt x="2" y="10"/>
                    </a:lnTo>
                    <a:lnTo>
                      <a:pt x="4" y="4"/>
                    </a:lnTo>
                    <a:lnTo>
                      <a:pt x="4" y="0"/>
                    </a:lnTo>
                    <a:lnTo>
                      <a:pt x="6" y="0"/>
                    </a:lnTo>
                    <a:lnTo>
                      <a:pt x="6" y="0"/>
                    </a:lnTo>
                    <a:lnTo>
                      <a:pt x="6" y="0"/>
                    </a:lnTo>
                    <a:lnTo>
                      <a:pt x="10" y="4"/>
                    </a:lnTo>
                    <a:lnTo>
                      <a:pt x="10" y="4"/>
                    </a:lnTo>
                    <a:lnTo>
                      <a:pt x="12" y="8"/>
                    </a:lnTo>
                    <a:lnTo>
                      <a:pt x="12" y="16"/>
                    </a:lnTo>
                    <a:lnTo>
                      <a:pt x="12" y="16"/>
                    </a:lnTo>
                    <a:lnTo>
                      <a:pt x="10" y="22"/>
                    </a:lnTo>
                    <a:lnTo>
                      <a:pt x="6" y="22"/>
                    </a:lnTo>
                    <a:lnTo>
                      <a:pt x="4" y="2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8" name="Freeform 1545">
                <a:extLst>
                  <a:ext uri="{FF2B5EF4-FFF2-40B4-BE49-F238E27FC236}">
                    <a16:creationId xmlns:a16="http://schemas.microsoft.com/office/drawing/2014/main" id="{5D85F43F-E43B-05A4-16EF-0E2CC5031228}"/>
                  </a:ext>
                </a:extLst>
              </p:cNvPr>
              <p:cNvSpPr>
                <a:spLocks/>
              </p:cNvSpPr>
              <p:nvPr/>
            </p:nvSpPr>
            <p:spPr bwMode="auto">
              <a:xfrm>
                <a:off x="1570" y="2217"/>
                <a:ext cx="14" cy="20"/>
              </a:xfrm>
              <a:custGeom>
                <a:avLst/>
                <a:gdLst>
                  <a:gd name="T0" fmla="*/ 0 w 14"/>
                  <a:gd name="T1" fmla="*/ 4 h 20"/>
                  <a:gd name="T2" fmla="*/ 0 w 14"/>
                  <a:gd name="T3" fmla="*/ 4 h 20"/>
                  <a:gd name="T4" fmla="*/ 0 w 14"/>
                  <a:gd name="T5" fmla="*/ 2 h 20"/>
                  <a:gd name="T6" fmla="*/ 0 w 14"/>
                  <a:gd name="T7" fmla="*/ 2 h 20"/>
                  <a:gd name="T8" fmla="*/ 2 w 14"/>
                  <a:gd name="T9" fmla="*/ 0 h 20"/>
                  <a:gd name="T10" fmla="*/ 2 w 14"/>
                  <a:gd name="T11" fmla="*/ 0 h 20"/>
                  <a:gd name="T12" fmla="*/ 14 w 14"/>
                  <a:gd name="T13" fmla="*/ 2 h 20"/>
                  <a:gd name="T14" fmla="*/ 14 w 14"/>
                  <a:gd name="T15" fmla="*/ 2 h 20"/>
                  <a:gd name="T16" fmla="*/ 14 w 14"/>
                  <a:gd name="T17" fmla="*/ 2 h 20"/>
                  <a:gd name="T18" fmla="*/ 12 w 14"/>
                  <a:gd name="T19" fmla="*/ 4 h 20"/>
                  <a:gd name="T20" fmla="*/ 12 w 14"/>
                  <a:gd name="T21" fmla="*/ 6 h 20"/>
                  <a:gd name="T22" fmla="*/ 14 w 14"/>
                  <a:gd name="T23" fmla="*/ 8 h 20"/>
                  <a:gd name="T24" fmla="*/ 14 w 14"/>
                  <a:gd name="T25" fmla="*/ 8 h 20"/>
                  <a:gd name="T26" fmla="*/ 14 w 14"/>
                  <a:gd name="T27" fmla="*/ 14 h 20"/>
                  <a:gd name="T28" fmla="*/ 14 w 14"/>
                  <a:gd name="T29" fmla="*/ 20 h 20"/>
                  <a:gd name="T30" fmla="*/ 14 w 14"/>
                  <a:gd name="T31" fmla="*/ 20 h 20"/>
                  <a:gd name="T32" fmla="*/ 8 w 14"/>
                  <a:gd name="T33" fmla="*/ 20 h 20"/>
                  <a:gd name="T34" fmla="*/ 8 w 14"/>
                  <a:gd name="T35" fmla="*/ 20 h 20"/>
                  <a:gd name="T36" fmla="*/ 4 w 14"/>
                  <a:gd name="T37" fmla="*/ 14 h 20"/>
                  <a:gd name="T38" fmla="*/ 2 w 14"/>
                  <a:gd name="T39" fmla="*/ 10 h 20"/>
                  <a:gd name="T40" fmla="*/ 0 w 14"/>
                  <a:gd name="T41" fmla="*/ 4 h 20"/>
                  <a:gd name="T42" fmla="*/ 0 w 14"/>
                  <a:gd name="T4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0" y="4"/>
                    </a:moveTo>
                    <a:lnTo>
                      <a:pt x="0" y="4"/>
                    </a:lnTo>
                    <a:lnTo>
                      <a:pt x="0" y="2"/>
                    </a:lnTo>
                    <a:lnTo>
                      <a:pt x="0" y="2"/>
                    </a:lnTo>
                    <a:lnTo>
                      <a:pt x="2" y="0"/>
                    </a:lnTo>
                    <a:lnTo>
                      <a:pt x="2" y="0"/>
                    </a:lnTo>
                    <a:lnTo>
                      <a:pt x="14" y="2"/>
                    </a:lnTo>
                    <a:lnTo>
                      <a:pt x="14" y="2"/>
                    </a:lnTo>
                    <a:lnTo>
                      <a:pt x="14" y="2"/>
                    </a:lnTo>
                    <a:lnTo>
                      <a:pt x="12" y="4"/>
                    </a:lnTo>
                    <a:lnTo>
                      <a:pt x="12" y="6"/>
                    </a:lnTo>
                    <a:lnTo>
                      <a:pt x="14" y="8"/>
                    </a:lnTo>
                    <a:lnTo>
                      <a:pt x="14" y="8"/>
                    </a:lnTo>
                    <a:lnTo>
                      <a:pt x="14" y="14"/>
                    </a:lnTo>
                    <a:lnTo>
                      <a:pt x="14" y="20"/>
                    </a:lnTo>
                    <a:lnTo>
                      <a:pt x="14" y="20"/>
                    </a:lnTo>
                    <a:lnTo>
                      <a:pt x="8" y="20"/>
                    </a:lnTo>
                    <a:lnTo>
                      <a:pt x="8" y="20"/>
                    </a:lnTo>
                    <a:lnTo>
                      <a:pt x="4" y="14"/>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9" name="Freeform 1546">
                <a:extLst>
                  <a:ext uri="{FF2B5EF4-FFF2-40B4-BE49-F238E27FC236}">
                    <a16:creationId xmlns:a16="http://schemas.microsoft.com/office/drawing/2014/main" id="{243149E6-C1C0-7870-EEE0-897FD2E5FC40}"/>
                  </a:ext>
                </a:extLst>
              </p:cNvPr>
              <p:cNvSpPr>
                <a:spLocks/>
              </p:cNvSpPr>
              <p:nvPr/>
            </p:nvSpPr>
            <p:spPr bwMode="auto">
              <a:xfrm>
                <a:off x="1588" y="2213"/>
                <a:ext cx="20" cy="32"/>
              </a:xfrm>
              <a:custGeom>
                <a:avLst/>
                <a:gdLst>
                  <a:gd name="T0" fmla="*/ 4 w 20"/>
                  <a:gd name="T1" fmla="*/ 24 h 32"/>
                  <a:gd name="T2" fmla="*/ 4 w 20"/>
                  <a:gd name="T3" fmla="*/ 24 h 32"/>
                  <a:gd name="T4" fmla="*/ 2 w 20"/>
                  <a:gd name="T5" fmla="*/ 24 h 32"/>
                  <a:gd name="T6" fmla="*/ 0 w 20"/>
                  <a:gd name="T7" fmla="*/ 20 h 32"/>
                  <a:gd name="T8" fmla="*/ 0 w 20"/>
                  <a:gd name="T9" fmla="*/ 20 h 32"/>
                  <a:gd name="T10" fmla="*/ 0 w 20"/>
                  <a:gd name="T11" fmla="*/ 8 h 32"/>
                  <a:gd name="T12" fmla="*/ 0 w 20"/>
                  <a:gd name="T13" fmla="*/ 8 h 32"/>
                  <a:gd name="T14" fmla="*/ 2 w 20"/>
                  <a:gd name="T15" fmla="*/ 4 h 32"/>
                  <a:gd name="T16" fmla="*/ 4 w 20"/>
                  <a:gd name="T17" fmla="*/ 0 h 32"/>
                  <a:gd name="T18" fmla="*/ 6 w 20"/>
                  <a:gd name="T19" fmla="*/ 0 h 32"/>
                  <a:gd name="T20" fmla="*/ 8 w 20"/>
                  <a:gd name="T21" fmla="*/ 0 h 32"/>
                  <a:gd name="T22" fmla="*/ 12 w 20"/>
                  <a:gd name="T23" fmla="*/ 2 h 32"/>
                  <a:gd name="T24" fmla="*/ 14 w 20"/>
                  <a:gd name="T25" fmla="*/ 2 h 32"/>
                  <a:gd name="T26" fmla="*/ 16 w 20"/>
                  <a:gd name="T27" fmla="*/ 0 h 32"/>
                  <a:gd name="T28" fmla="*/ 16 w 20"/>
                  <a:gd name="T29" fmla="*/ 0 h 32"/>
                  <a:gd name="T30" fmla="*/ 18 w 20"/>
                  <a:gd name="T31" fmla="*/ 2 h 32"/>
                  <a:gd name="T32" fmla="*/ 18 w 20"/>
                  <a:gd name="T33" fmla="*/ 2 h 32"/>
                  <a:gd name="T34" fmla="*/ 20 w 20"/>
                  <a:gd name="T35" fmla="*/ 6 h 32"/>
                  <a:gd name="T36" fmla="*/ 20 w 20"/>
                  <a:gd name="T37" fmla="*/ 6 h 32"/>
                  <a:gd name="T38" fmla="*/ 20 w 20"/>
                  <a:gd name="T39" fmla="*/ 14 h 32"/>
                  <a:gd name="T40" fmla="*/ 20 w 20"/>
                  <a:gd name="T41" fmla="*/ 16 h 32"/>
                  <a:gd name="T42" fmla="*/ 18 w 20"/>
                  <a:gd name="T43" fmla="*/ 18 h 32"/>
                  <a:gd name="T44" fmla="*/ 18 w 20"/>
                  <a:gd name="T45" fmla="*/ 18 h 32"/>
                  <a:gd name="T46" fmla="*/ 16 w 20"/>
                  <a:gd name="T47" fmla="*/ 18 h 32"/>
                  <a:gd name="T48" fmla="*/ 16 w 20"/>
                  <a:gd name="T49" fmla="*/ 18 h 32"/>
                  <a:gd name="T50" fmla="*/ 16 w 20"/>
                  <a:gd name="T51" fmla="*/ 22 h 32"/>
                  <a:gd name="T52" fmla="*/ 16 w 20"/>
                  <a:gd name="T53" fmla="*/ 22 h 32"/>
                  <a:gd name="T54" fmla="*/ 14 w 20"/>
                  <a:gd name="T55" fmla="*/ 30 h 32"/>
                  <a:gd name="T56" fmla="*/ 12 w 20"/>
                  <a:gd name="T57" fmla="*/ 32 h 32"/>
                  <a:gd name="T58" fmla="*/ 10 w 20"/>
                  <a:gd name="T59" fmla="*/ 30 h 32"/>
                  <a:gd name="T60" fmla="*/ 8 w 20"/>
                  <a:gd name="T61" fmla="*/ 26 h 32"/>
                  <a:gd name="T62" fmla="*/ 8 w 20"/>
                  <a:gd name="T63" fmla="*/ 26 h 32"/>
                  <a:gd name="T64" fmla="*/ 6 w 20"/>
                  <a:gd name="T65" fmla="*/ 22 h 32"/>
                  <a:gd name="T66" fmla="*/ 6 w 20"/>
                  <a:gd name="T67" fmla="*/ 22 h 32"/>
                  <a:gd name="T68" fmla="*/ 4 w 20"/>
                  <a:gd name="T69" fmla="*/ 24 h 32"/>
                  <a:gd name="T70" fmla="*/ 4 w 20"/>
                  <a:gd name="T71"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2">
                    <a:moveTo>
                      <a:pt x="4" y="24"/>
                    </a:moveTo>
                    <a:lnTo>
                      <a:pt x="4" y="24"/>
                    </a:lnTo>
                    <a:lnTo>
                      <a:pt x="2" y="24"/>
                    </a:lnTo>
                    <a:lnTo>
                      <a:pt x="0" y="20"/>
                    </a:lnTo>
                    <a:lnTo>
                      <a:pt x="0" y="20"/>
                    </a:lnTo>
                    <a:lnTo>
                      <a:pt x="0" y="8"/>
                    </a:lnTo>
                    <a:lnTo>
                      <a:pt x="0" y="8"/>
                    </a:lnTo>
                    <a:lnTo>
                      <a:pt x="2" y="4"/>
                    </a:lnTo>
                    <a:lnTo>
                      <a:pt x="4" y="0"/>
                    </a:lnTo>
                    <a:lnTo>
                      <a:pt x="6" y="0"/>
                    </a:lnTo>
                    <a:lnTo>
                      <a:pt x="8" y="0"/>
                    </a:lnTo>
                    <a:lnTo>
                      <a:pt x="12" y="2"/>
                    </a:lnTo>
                    <a:lnTo>
                      <a:pt x="14" y="2"/>
                    </a:lnTo>
                    <a:lnTo>
                      <a:pt x="16" y="0"/>
                    </a:lnTo>
                    <a:lnTo>
                      <a:pt x="16" y="0"/>
                    </a:lnTo>
                    <a:lnTo>
                      <a:pt x="18" y="2"/>
                    </a:lnTo>
                    <a:lnTo>
                      <a:pt x="18" y="2"/>
                    </a:lnTo>
                    <a:lnTo>
                      <a:pt x="20" y="6"/>
                    </a:lnTo>
                    <a:lnTo>
                      <a:pt x="20" y="6"/>
                    </a:lnTo>
                    <a:lnTo>
                      <a:pt x="20" y="14"/>
                    </a:lnTo>
                    <a:lnTo>
                      <a:pt x="20" y="16"/>
                    </a:lnTo>
                    <a:lnTo>
                      <a:pt x="18" y="18"/>
                    </a:lnTo>
                    <a:lnTo>
                      <a:pt x="18" y="18"/>
                    </a:lnTo>
                    <a:lnTo>
                      <a:pt x="16" y="18"/>
                    </a:lnTo>
                    <a:lnTo>
                      <a:pt x="16" y="18"/>
                    </a:lnTo>
                    <a:lnTo>
                      <a:pt x="16" y="22"/>
                    </a:lnTo>
                    <a:lnTo>
                      <a:pt x="16" y="22"/>
                    </a:lnTo>
                    <a:lnTo>
                      <a:pt x="14" y="30"/>
                    </a:lnTo>
                    <a:lnTo>
                      <a:pt x="12" y="32"/>
                    </a:lnTo>
                    <a:lnTo>
                      <a:pt x="10" y="30"/>
                    </a:lnTo>
                    <a:lnTo>
                      <a:pt x="8" y="26"/>
                    </a:lnTo>
                    <a:lnTo>
                      <a:pt x="8" y="26"/>
                    </a:lnTo>
                    <a:lnTo>
                      <a:pt x="6" y="22"/>
                    </a:lnTo>
                    <a:lnTo>
                      <a:pt x="6" y="22"/>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0" name="Freeform 1547">
                <a:extLst>
                  <a:ext uri="{FF2B5EF4-FFF2-40B4-BE49-F238E27FC236}">
                    <a16:creationId xmlns:a16="http://schemas.microsoft.com/office/drawing/2014/main" id="{6274EA67-68DF-3958-E9B4-F3C093B78C4D}"/>
                  </a:ext>
                </a:extLst>
              </p:cNvPr>
              <p:cNvSpPr>
                <a:spLocks/>
              </p:cNvSpPr>
              <p:nvPr/>
            </p:nvSpPr>
            <p:spPr bwMode="auto">
              <a:xfrm>
                <a:off x="1606" y="2205"/>
                <a:ext cx="20" cy="44"/>
              </a:xfrm>
              <a:custGeom>
                <a:avLst/>
                <a:gdLst>
                  <a:gd name="T0" fmla="*/ 0 w 20"/>
                  <a:gd name="T1" fmla="*/ 12 h 44"/>
                  <a:gd name="T2" fmla="*/ 0 w 20"/>
                  <a:gd name="T3" fmla="*/ 12 h 44"/>
                  <a:gd name="T4" fmla="*/ 0 w 20"/>
                  <a:gd name="T5" fmla="*/ 10 h 44"/>
                  <a:gd name="T6" fmla="*/ 0 w 20"/>
                  <a:gd name="T7" fmla="*/ 10 h 44"/>
                  <a:gd name="T8" fmla="*/ 2 w 20"/>
                  <a:gd name="T9" fmla="*/ 6 h 44"/>
                  <a:gd name="T10" fmla="*/ 4 w 20"/>
                  <a:gd name="T11" fmla="*/ 6 h 44"/>
                  <a:gd name="T12" fmla="*/ 4 w 20"/>
                  <a:gd name="T13" fmla="*/ 6 h 44"/>
                  <a:gd name="T14" fmla="*/ 10 w 20"/>
                  <a:gd name="T15" fmla="*/ 6 h 44"/>
                  <a:gd name="T16" fmla="*/ 10 w 20"/>
                  <a:gd name="T17" fmla="*/ 6 h 44"/>
                  <a:gd name="T18" fmla="*/ 12 w 20"/>
                  <a:gd name="T19" fmla="*/ 0 h 44"/>
                  <a:gd name="T20" fmla="*/ 14 w 20"/>
                  <a:gd name="T21" fmla="*/ 0 h 44"/>
                  <a:gd name="T22" fmla="*/ 16 w 20"/>
                  <a:gd name="T23" fmla="*/ 4 h 44"/>
                  <a:gd name="T24" fmla="*/ 16 w 20"/>
                  <a:gd name="T25" fmla="*/ 4 h 44"/>
                  <a:gd name="T26" fmla="*/ 16 w 20"/>
                  <a:gd name="T27" fmla="*/ 8 h 44"/>
                  <a:gd name="T28" fmla="*/ 14 w 20"/>
                  <a:gd name="T29" fmla="*/ 10 h 44"/>
                  <a:gd name="T30" fmla="*/ 10 w 20"/>
                  <a:gd name="T31" fmla="*/ 14 h 44"/>
                  <a:gd name="T32" fmla="*/ 10 w 20"/>
                  <a:gd name="T33" fmla="*/ 14 h 44"/>
                  <a:gd name="T34" fmla="*/ 14 w 20"/>
                  <a:gd name="T35" fmla="*/ 18 h 44"/>
                  <a:gd name="T36" fmla="*/ 18 w 20"/>
                  <a:gd name="T37" fmla="*/ 20 h 44"/>
                  <a:gd name="T38" fmla="*/ 20 w 20"/>
                  <a:gd name="T39" fmla="*/ 24 h 44"/>
                  <a:gd name="T40" fmla="*/ 20 w 20"/>
                  <a:gd name="T41" fmla="*/ 36 h 44"/>
                  <a:gd name="T42" fmla="*/ 20 w 20"/>
                  <a:gd name="T43" fmla="*/ 36 h 44"/>
                  <a:gd name="T44" fmla="*/ 20 w 20"/>
                  <a:gd name="T45" fmla="*/ 40 h 44"/>
                  <a:gd name="T46" fmla="*/ 18 w 20"/>
                  <a:gd name="T47" fmla="*/ 44 h 44"/>
                  <a:gd name="T48" fmla="*/ 14 w 20"/>
                  <a:gd name="T49" fmla="*/ 44 h 44"/>
                  <a:gd name="T50" fmla="*/ 14 w 20"/>
                  <a:gd name="T51" fmla="*/ 44 h 44"/>
                  <a:gd name="T52" fmla="*/ 8 w 20"/>
                  <a:gd name="T53" fmla="*/ 44 h 44"/>
                  <a:gd name="T54" fmla="*/ 8 w 20"/>
                  <a:gd name="T55" fmla="*/ 44 h 44"/>
                  <a:gd name="T56" fmla="*/ 6 w 20"/>
                  <a:gd name="T57" fmla="*/ 44 h 44"/>
                  <a:gd name="T58" fmla="*/ 4 w 20"/>
                  <a:gd name="T59" fmla="*/ 42 h 44"/>
                  <a:gd name="T60" fmla="*/ 2 w 20"/>
                  <a:gd name="T61" fmla="*/ 36 h 44"/>
                  <a:gd name="T62" fmla="*/ 2 w 20"/>
                  <a:gd name="T63" fmla="*/ 36 h 44"/>
                  <a:gd name="T64" fmla="*/ 2 w 20"/>
                  <a:gd name="T65" fmla="*/ 30 h 44"/>
                  <a:gd name="T66" fmla="*/ 4 w 20"/>
                  <a:gd name="T67" fmla="*/ 28 h 44"/>
                  <a:gd name="T68" fmla="*/ 8 w 20"/>
                  <a:gd name="T69" fmla="*/ 28 h 44"/>
                  <a:gd name="T70" fmla="*/ 8 w 20"/>
                  <a:gd name="T71" fmla="*/ 28 h 44"/>
                  <a:gd name="T72" fmla="*/ 6 w 20"/>
                  <a:gd name="T73" fmla="*/ 26 h 44"/>
                  <a:gd name="T74" fmla="*/ 4 w 20"/>
                  <a:gd name="T75" fmla="*/ 22 h 44"/>
                  <a:gd name="T76" fmla="*/ 0 w 20"/>
                  <a:gd name="T77" fmla="*/ 12 h 44"/>
                  <a:gd name="T78" fmla="*/ 0 w 20"/>
                  <a:gd name="T79"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44">
                    <a:moveTo>
                      <a:pt x="0" y="12"/>
                    </a:moveTo>
                    <a:lnTo>
                      <a:pt x="0" y="12"/>
                    </a:lnTo>
                    <a:lnTo>
                      <a:pt x="0" y="10"/>
                    </a:lnTo>
                    <a:lnTo>
                      <a:pt x="0" y="10"/>
                    </a:lnTo>
                    <a:lnTo>
                      <a:pt x="2" y="6"/>
                    </a:lnTo>
                    <a:lnTo>
                      <a:pt x="4" y="6"/>
                    </a:lnTo>
                    <a:lnTo>
                      <a:pt x="4" y="6"/>
                    </a:lnTo>
                    <a:lnTo>
                      <a:pt x="10" y="6"/>
                    </a:lnTo>
                    <a:lnTo>
                      <a:pt x="10" y="6"/>
                    </a:lnTo>
                    <a:lnTo>
                      <a:pt x="12" y="0"/>
                    </a:lnTo>
                    <a:lnTo>
                      <a:pt x="14" y="0"/>
                    </a:lnTo>
                    <a:lnTo>
                      <a:pt x="16" y="4"/>
                    </a:lnTo>
                    <a:lnTo>
                      <a:pt x="16" y="4"/>
                    </a:lnTo>
                    <a:lnTo>
                      <a:pt x="16" y="8"/>
                    </a:lnTo>
                    <a:lnTo>
                      <a:pt x="14" y="10"/>
                    </a:lnTo>
                    <a:lnTo>
                      <a:pt x="10" y="14"/>
                    </a:lnTo>
                    <a:lnTo>
                      <a:pt x="10" y="14"/>
                    </a:lnTo>
                    <a:lnTo>
                      <a:pt x="14" y="18"/>
                    </a:lnTo>
                    <a:lnTo>
                      <a:pt x="18" y="20"/>
                    </a:lnTo>
                    <a:lnTo>
                      <a:pt x="20" y="24"/>
                    </a:lnTo>
                    <a:lnTo>
                      <a:pt x="20" y="36"/>
                    </a:lnTo>
                    <a:lnTo>
                      <a:pt x="20" y="36"/>
                    </a:lnTo>
                    <a:lnTo>
                      <a:pt x="20" y="40"/>
                    </a:lnTo>
                    <a:lnTo>
                      <a:pt x="18" y="44"/>
                    </a:lnTo>
                    <a:lnTo>
                      <a:pt x="14" y="44"/>
                    </a:lnTo>
                    <a:lnTo>
                      <a:pt x="14" y="44"/>
                    </a:lnTo>
                    <a:lnTo>
                      <a:pt x="8" y="44"/>
                    </a:lnTo>
                    <a:lnTo>
                      <a:pt x="8" y="44"/>
                    </a:lnTo>
                    <a:lnTo>
                      <a:pt x="6" y="44"/>
                    </a:lnTo>
                    <a:lnTo>
                      <a:pt x="4" y="42"/>
                    </a:lnTo>
                    <a:lnTo>
                      <a:pt x="2" y="36"/>
                    </a:lnTo>
                    <a:lnTo>
                      <a:pt x="2" y="36"/>
                    </a:lnTo>
                    <a:lnTo>
                      <a:pt x="2" y="30"/>
                    </a:lnTo>
                    <a:lnTo>
                      <a:pt x="4" y="28"/>
                    </a:lnTo>
                    <a:lnTo>
                      <a:pt x="8" y="28"/>
                    </a:lnTo>
                    <a:lnTo>
                      <a:pt x="8" y="28"/>
                    </a:lnTo>
                    <a:lnTo>
                      <a:pt x="6" y="26"/>
                    </a:lnTo>
                    <a:lnTo>
                      <a:pt x="4" y="2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1" name="Freeform 1548">
                <a:extLst>
                  <a:ext uri="{FF2B5EF4-FFF2-40B4-BE49-F238E27FC236}">
                    <a16:creationId xmlns:a16="http://schemas.microsoft.com/office/drawing/2014/main" id="{3A238E5E-985B-EA47-50AC-5256A3258D80}"/>
                  </a:ext>
                </a:extLst>
              </p:cNvPr>
              <p:cNvSpPr>
                <a:spLocks/>
              </p:cNvSpPr>
              <p:nvPr/>
            </p:nvSpPr>
            <p:spPr bwMode="auto">
              <a:xfrm>
                <a:off x="1580" y="2219"/>
                <a:ext cx="8" cy="18"/>
              </a:xfrm>
              <a:custGeom>
                <a:avLst/>
                <a:gdLst>
                  <a:gd name="T0" fmla="*/ 8 w 8"/>
                  <a:gd name="T1" fmla="*/ 2 h 18"/>
                  <a:gd name="T2" fmla="*/ 8 w 8"/>
                  <a:gd name="T3" fmla="*/ 2 h 18"/>
                  <a:gd name="T4" fmla="*/ 8 w 8"/>
                  <a:gd name="T5" fmla="*/ 8 h 18"/>
                  <a:gd name="T6" fmla="*/ 8 w 8"/>
                  <a:gd name="T7" fmla="*/ 14 h 18"/>
                  <a:gd name="T8" fmla="*/ 8 w 8"/>
                  <a:gd name="T9" fmla="*/ 14 h 18"/>
                  <a:gd name="T10" fmla="*/ 4 w 8"/>
                  <a:gd name="T11" fmla="*/ 18 h 18"/>
                  <a:gd name="T12" fmla="*/ 4 w 8"/>
                  <a:gd name="T13" fmla="*/ 18 h 18"/>
                  <a:gd name="T14" fmla="*/ 2 w 8"/>
                  <a:gd name="T15" fmla="*/ 8 h 18"/>
                  <a:gd name="T16" fmla="*/ 2 w 8"/>
                  <a:gd name="T17" fmla="*/ 8 h 18"/>
                  <a:gd name="T18" fmla="*/ 0 w 8"/>
                  <a:gd name="T19" fmla="*/ 6 h 18"/>
                  <a:gd name="T20" fmla="*/ 0 w 8"/>
                  <a:gd name="T21" fmla="*/ 2 h 18"/>
                  <a:gd name="T22" fmla="*/ 2 w 8"/>
                  <a:gd name="T23" fmla="*/ 2 h 18"/>
                  <a:gd name="T24" fmla="*/ 4 w 8"/>
                  <a:gd name="T25" fmla="*/ 0 h 18"/>
                  <a:gd name="T26" fmla="*/ 4 w 8"/>
                  <a:gd name="T27" fmla="*/ 0 h 18"/>
                  <a:gd name="T28" fmla="*/ 6 w 8"/>
                  <a:gd name="T29" fmla="*/ 0 h 18"/>
                  <a:gd name="T30" fmla="*/ 8 w 8"/>
                  <a:gd name="T31" fmla="*/ 2 h 18"/>
                  <a:gd name="T32" fmla="*/ 8 w 8"/>
                  <a:gd name="T3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8">
                    <a:moveTo>
                      <a:pt x="8" y="2"/>
                    </a:moveTo>
                    <a:lnTo>
                      <a:pt x="8" y="2"/>
                    </a:lnTo>
                    <a:lnTo>
                      <a:pt x="8" y="8"/>
                    </a:lnTo>
                    <a:lnTo>
                      <a:pt x="8" y="14"/>
                    </a:lnTo>
                    <a:lnTo>
                      <a:pt x="8" y="14"/>
                    </a:lnTo>
                    <a:lnTo>
                      <a:pt x="4" y="18"/>
                    </a:lnTo>
                    <a:lnTo>
                      <a:pt x="4" y="18"/>
                    </a:lnTo>
                    <a:lnTo>
                      <a:pt x="2" y="8"/>
                    </a:lnTo>
                    <a:lnTo>
                      <a:pt x="2" y="8"/>
                    </a:lnTo>
                    <a:lnTo>
                      <a:pt x="0" y="6"/>
                    </a:lnTo>
                    <a:lnTo>
                      <a:pt x="0" y="2"/>
                    </a:lnTo>
                    <a:lnTo>
                      <a:pt x="2" y="2"/>
                    </a:lnTo>
                    <a:lnTo>
                      <a:pt x="4" y="0"/>
                    </a:lnTo>
                    <a:lnTo>
                      <a:pt x="4"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2" name="Freeform 1549">
                <a:extLst>
                  <a:ext uri="{FF2B5EF4-FFF2-40B4-BE49-F238E27FC236}">
                    <a16:creationId xmlns:a16="http://schemas.microsoft.com/office/drawing/2014/main" id="{CB85E79D-CFC2-E119-CC48-53551BEFFC96}"/>
                  </a:ext>
                </a:extLst>
              </p:cNvPr>
              <p:cNvSpPr>
                <a:spLocks/>
              </p:cNvSpPr>
              <p:nvPr/>
            </p:nvSpPr>
            <p:spPr bwMode="auto">
              <a:xfrm>
                <a:off x="5894" y="2145"/>
                <a:ext cx="96" cy="100"/>
              </a:xfrm>
              <a:custGeom>
                <a:avLst/>
                <a:gdLst>
                  <a:gd name="T0" fmla="*/ 90 w 96"/>
                  <a:gd name="T1" fmla="*/ 32 h 100"/>
                  <a:gd name="T2" fmla="*/ 90 w 96"/>
                  <a:gd name="T3" fmla="*/ 46 h 100"/>
                  <a:gd name="T4" fmla="*/ 88 w 96"/>
                  <a:gd name="T5" fmla="*/ 56 h 100"/>
                  <a:gd name="T6" fmla="*/ 88 w 96"/>
                  <a:gd name="T7" fmla="*/ 60 h 100"/>
                  <a:gd name="T8" fmla="*/ 90 w 96"/>
                  <a:gd name="T9" fmla="*/ 64 h 100"/>
                  <a:gd name="T10" fmla="*/ 92 w 96"/>
                  <a:gd name="T11" fmla="*/ 70 h 100"/>
                  <a:gd name="T12" fmla="*/ 96 w 96"/>
                  <a:gd name="T13" fmla="*/ 76 h 100"/>
                  <a:gd name="T14" fmla="*/ 94 w 96"/>
                  <a:gd name="T15" fmla="*/ 82 h 100"/>
                  <a:gd name="T16" fmla="*/ 90 w 96"/>
                  <a:gd name="T17" fmla="*/ 86 h 100"/>
                  <a:gd name="T18" fmla="*/ 84 w 96"/>
                  <a:gd name="T19" fmla="*/ 84 h 100"/>
                  <a:gd name="T20" fmla="*/ 80 w 96"/>
                  <a:gd name="T21" fmla="*/ 82 h 100"/>
                  <a:gd name="T22" fmla="*/ 78 w 96"/>
                  <a:gd name="T23" fmla="*/ 76 h 100"/>
                  <a:gd name="T24" fmla="*/ 78 w 96"/>
                  <a:gd name="T25" fmla="*/ 72 h 100"/>
                  <a:gd name="T26" fmla="*/ 78 w 96"/>
                  <a:gd name="T27" fmla="*/ 64 h 100"/>
                  <a:gd name="T28" fmla="*/ 76 w 96"/>
                  <a:gd name="T29" fmla="*/ 62 h 100"/>
                  <a:gd name="T30" fmla="*/ 72 w 96"/>
                  <a:gd name="T31" fmla="*/ 64 h 100"/>
                  <a:gd name="T32" fmla="*/ 66 w 96"/>
                  <a:gd name="T33" fmla="*/ 80 h 100"/>
                  <a:gd name="T34" fmla="*/ 60 w 96"/>
                  <a:gd name="T35" fmla="*/ 84 h 100"/>
                  <a:gd name="T36" fmla="*/ 54 w 96"/>
                  <a:gd name="T37" fmla="*/ 76 h 100"/>
                  <a:gd name="T38" fmla="*/ 52 w 96"/>
                  <a:gd name="T39" fmla="*/ 70 h 100"/>
                  <a:gd name="T40" fmla="*/ 50 w 96"/>
                  <a:gd name="T41" fmla="*/ 64 h 100"/>
                  <a:gd name="T42" fmla="*/ 52 w 96"/>
                  <a:gd name="T43" fmla="*/ 74 h 100"/>
                  <a:gd name="T44" fmla="*/ 54 w 96"/>
                  <a:gd name="T45" fmla="*/ 80 h 100"/>
                  <a:gd name="T46" fmla="*/ 56 w 96"/>
                  <a:gd name="T47" fmla="*/ 90 h 100"/>
                  <a:gd name="T48" fmla="*/ 54 w 96"/>
                  <a:gd name="T49" fmla="*/ 98 h 100"/>
                  <a:gd name="T50" fmla="*/ 52 w 96"/>
                  <a:gd name="T51" fmla="*/ 100 h 100"/>
                  <a:gd name="T52" fmla="*/ 48 w 96"/>
                  <a:gd name="T53" fmla="*/ 92 h 100"/>
                  <a:gd name="T54" fmla="*/ 46 w 96"/>
                  <a:gd name="T55" fmla="*/ 92 h 100"/>
                  <a:gd name="T56" fmla="*/ 42 w 96"/>
                  <a:gd name="T57" fmla="*/ 88 h 100"/>
                  <a:gd name="T58" fmla="*/ 40 w 96"/>
                  <a:gd name="T59" fmla="*/ 84 h 100"/>
                  <a:gd name="T60" fmla="*/ 34 w 96"/>
                  <a:gd name="T61" fmla="*/ 76 h 100"/>
                  <a:gd name="T62" fmla="*/ 30 w 96"/>
                  <a:gd name="T63" fmla="*/ 70 h 100"/>
                  <a:gd name="T64" fmla="*/ 28 w 96"/>
                  <a:gd name="T65" fmla="*/ 56 h 100"/>
                  <a:gd name="T66" fmla="*/ 22 w 96"/>
                  <a:gd name="T67" fmla="*/ 56 h 100"/>
                  <a:gd name="T68" fmla="*/ 16 w 96"/>
                  <a:gd name="T69" fmla="*/ 58 h 100"/>
                  <a:gd name="T70" fmla="*/ 12 w 96"/>
                  <a:gd name="T71" fmla="*/ 54 h 100"/>
                  <a:gd name="T72" fmla="*/ 8 w 96"/>
                  <a:gd name="T73" fmla="*/ 46 h 100"/>
                  <a:gd name="T74" fmla="*/ 2 w 96"/>
                  <a:gd name="T75" fmla="*/ 18 h 100"/>
                  <a:gd name="T76" fmla="*/ 0 w 96"/>
                  <a:gd name="T77" fmla="*/ 10 h 100"/>
                  <a:gd name="T78" fmla="*/ 2 w 96"/>
                  <a:gd name="T79" fmla="*/ 4 h 100"/>
                  <a:gd name="T80" fmla="*/ 4 w 96"/>
                  <a:gd name="T81" fmla="*/ 0 h 100"/>
                  <a:gd name="T82" fmla="*/ 6 w 96"/>
                  <a:gd name="T83" fmla="*/ 2 h 100"/>
                  <a:gd name="T84" fmla="*/ 12 w 96"/>
                  <a:gd name="T85" fmla="*/ 12 h 100"/>
                  <a:gd name="T86" fmla="*/ 14 w 96"/>
                  <a:gd name="T87" fmla="*/ 28 h 100"/>
                  <a:gd name="T88" fmla="*/ 20 w 96"/>
                  <a:gd name="T89" fmla="*/ 20 h 100"/>
                  <a:gd name="T90" fmla="*/ 26 w 96"/>
                  <a:gd name="T91" fmla="*/ 24 h 100"/>
                  <a:gd name="T92" fmla="*/ 30 w 96"/>
                  <a:gd name="T93" fmla="*/ 30 h 100"/>
                  <a:gd name="T94" fmla="*/ 40 w 96"/>
                  <a:gd name="T95" fmla="*/ 30 h 100"/>
                  <a:gd name="T96" fmla="*/ 46 w 96"/>
                  <a:gd name="T97" fmla="*/ 28 h 100"/>
                  <a:gd name="T98" fmla="*/ 52 w 96"/>
                  <a:gd name="T99" fmla="*/ 28 h 100"/>
                  <a:gd name="T100" fmla="*/ 56 w 96"/>
                  <a:gd name="T101" fmla="*/ 36 h 100"/>
                  <a:gd name="T102" fmla="*/ 54 w 96"/>
                  <a:gd name="T103" fmla="*/ 24 h 100"/>
                  <a:gd name="T104" fmla="*/ 58 w 96"/>
                  <a:gd name="T105" fmla="*/ 14 h 100"/>
                  <a:gd name="T106" fmla="*/ 60 w 96"/>
                  <a:gd name="T107" fmla="*/ 16 h 100"/>
                  <a:gd name="T108" fmla="*/ 66 w 96"/>
                  <a:gd name="T109" fmla="*/ 24 h 100"/>
                  <a:gd name="T110" fmla="*/ 80 w 96"/>
                  <a:gd name="T111" fmla="*/ 30 h 100"/>
                  <a:gd name="T112" fmla="*/ 86 w 96"/>
                  <a:gd name="T113" fmla="*/ 30 h 100"/>
                  <a:gd name="T114" fmla="*/ 90 w 96"/>
                  <a:gd name="T115" fmla="*/ 3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100">
                    <a:moveTo>
                      <a:pt x="90" y="32"/>
                    </a:moveTo>
                    <a:lnTo>
                      <a:pt x="90" y="32"/>
                    </a:lnTo>
                    <a:lnTo>
                      <a:pt x="90" y="38"/>
                    </a:lnTo>
                    <a:lnTo>
                      <a:pt x="90" y="46"/>
                    </a:lnTo>
                    <a:lnTo>
                      <a:pt x="90" y="52"/>
                    </a:lnTo>
                    <a:lnTo>
                      <a:pt x="88" y="56"/>
                    </a:lnTo>
                    <a:lnTo>
                      <a:pt x="88" y="56"/>
                    </a:lnTo>
                    <a:lnTo>
                      <a:pt x="88" y="60"/>
                    </a:lnTo>
                    <a:lnTo>
                      <a:pt x="90" y="64"/>
                    </a:lnTo>
                    <a:lnTo>
                      <a:pt x="90" y="64"/>
                    </a:lnTo>
                    <a:lnTo>
                      <a:pt x="92" y="66"/>
                    </a:lnTo>
                    <a:lnTo>
                      <a:pt x="92" y="70"/>
                    </a:lnTo>
                    <a:lnTo>
                      <a:pt x="96" y="76"/>
                    </a:lnTo>
                    <a:lnTo>
                      <a:pt x="96" y="76"/>
                    </a:lnTo>
                    <a:lnTo>
                      <a:pt x="94" y="82"/>
                    </a:lnTo>
                    <a:lnTo>
                      <a:pt x="94" y="82"/>
                    </a:lnTo>
                    <a:lnTo>
                      <a:pt x="92" y="84"/>
                    </a:lnTo>
                    <a:lnTo>
                      <a:pt x="90" y="86"/>
                    </a:lnTo>
                    <a:lnTo>
                      <a:pt x="84" y="84"/>
                    </a:lnTo>
                    <a:lnTo>
                      <a:pt x="84" y="84"/>
                    </a:lnTo>
                    <a:lnTo>
                      <a:pt x="80" y="82"/>
                    </a:lnTo>
                    <a:lnTo>
                      <a:pt x="80" y="82"/>
                    </a:lnTo>
                    <a:lnTo>
                      <a:pt x="78" y="76"/>
                    </a:lnTo>
                    <a:lnTo>
                      <a:pt x="78" y="76"/>
                    </a:lnTo>
                    <a:lnTo>
                      <a:pt x="78" y="72"/>
                    </a:lnTo>
                    <a:lnTo>
                      <a:pt x="78" y="72"/>
                    </a:lnTo>
                    <a:lnTo>
                      <a:pt x="78" y="68"/>
                    </a:lnTo>
                    <a:lnTo>
                      <a:pt x="78" y="64"/>
                    </a:lnTo>
                    <a:lnTo>
                      <a:pt x="78" y="64"/>
                    </a:lnTo>
                    <a:lnTo>
                      <a:pt x="76" y="62"/>
                    </a:lnTo>
                    <a:lnTo>
                      <a:pt x="72" y="64"/>
                    </a:lnTo>
                    <a:lnTo>
                      <a:pt x="72" y="64"/>
                    </a:lnTo>
                    <a:lnTo>
                      <a:pt x="66" y="80"/>
                    </a:lnTo>
                    <a:lnTo>
                      <a:pt x="66" y="80"/>
                    </a:lnTo>
                    <a:lnTo>
                      <a:pt x="64" y="84"/>
                    </a:lnTo>
                    <a:lnTo>
                      <a:pt x="60" y="84"/>
                    </a:lnTo>
                    <a:lnTo>
                      <a:pt x="58" y="80"/>
                    </a:lnTo>
                    <a:lnTo>
                      <a:pt x="54" y="76"/>
                    </a:lnTo>
                    <a:lnTo>
                      <a:pt x="54" y="76"/>
                    </a:lnTo>
                    <a:lnTo>
                      <a:pt x="52" y="70"/>
                    </a:lnTo>
                    <a:lnTo>
                      <a:pt x="50" y="64"/>
                    </a:lnTo>
                    <a:lnTo>
                      <a:pt x="50" y="64"/>
                    </a:lnTo>
                    <a:lnTo>
                      <a:pt x="50" y="70"/>
                    </a:lnTo>
                    <a:lnTo>
                      <a:pt x="52" y="74"/>
                    </a:lnTo>
                    <a:lnTo>
                      <a:pt x="52" y="74"/>
                    </a:lnTo>
                    <a:lnTo>
                      <a:pt x="54" y="80"/>
                    </a:lnTo>
                    <a:lnTo>
                      <a:pt x="54" y="80"/>
                    </a:lnTo>
                    <a:lnTo>
                      <a:pt x="56" y="90"/>
                    </a:lnTo>
                    <a:lnTo>
                      <a:pt x="56" y="94"/>
                    </a:lnTo>
                    <a:lnTo>
                      <a:pt x="54" y="98"/>
                    </a:lnTo>
                    <a:lnTo>
                      <a:pt x="54" y="98"/>
                    </a:lnTo>
                    <a:lnTo>
                      <a:pt x="52" y="100"/>
                    </a:lnTo>
                    <a:lnTo>
                      <a:pt x="50" y="98"/>
                    </a:lnTo>
                    <a:lnTo>
                      <a:pt x="48" y="92"/>
                    </a:lnTo>
                    <a:lnTo>
                      <a:pt x="48" y="92"/>
                    </a:lnTo>
                    <a:lnTo>
                      <a:pt x="46" y="92"/>
                    </a:lnTo>
                    <a:lnTo>
                      <a:pt x="46" y="92"/>
                    </a:lnTo>
                    <a:lnTo>
                      <a:pt x="42" y="88"/>
                    </a:lnTo>
                    <a:lnTo>
                      <a:pt x="40" y="84"/>
                    </a:lnTo>
                    <a:lnTo>
                      <a:pt x="40" y="84"/>
                    </a:lnTo>
                    <a:lnTo>
                      <a:pt x="34" y="76"/>
                    </a:lnTo>
                    <a:lnTo>
                      <a:pt x="34" y="76"/>
                    </a:lnTo>
                    <a:lnTo>
                      <a:pt x="30" y="70"/>
                    </a:lnTo>
                    <a:lnTo>
                      <a:pt x="30" y="70"/>
                    </a:lnTo>
                    <a:lnTo>
                      <a:pt x="30" y="62"/>
                    </a:lnTo>
                    <a:lnTo>
                      <a:pt x="28" y="56"/>
                    </a:lnTo>
                    <a:lnTo>
                      <a:pt x="26" y="54"/>
                    </a:lnTo>
                    <a:lnTo>
                      <a:pt x="22" y="56"/>
                    </a:lnTo>
                    <a:lnTo>
                      <a:pt x="22" y="56"/>
                    </a:lnTo>
                    <a:lnTo>
                      <a:pt x="16" y="58"/>
                    </a:lnTo>
                    <a:lnTo>
                      <a:pt x="14" y="58"/>
                    </a:lnTo>
                    <a:lnTo>
                      <a:pt x="12" y="54"/>
                    </a:lnTo>
                    <a:lnTo>
                      <a:pt x="12" y="54"/>
                    </a:lnTo>
                    <a:lnTo>
                      <a:pt x="8" y="46"/>
                    </a:lnTo>
                    <a:lnTo>
                      <a:pt x="8" y="46"/>
                    </a:lnTo>
                    <a:lnTo>
                      <a:pt x="2" y="18"/>
                    </a:lnTo>
                    <a:lnTo>
                      <a:pt x="2" y="18"/>
                    </a:lnTo>
                    <a:lnTo>
                      <a:pt x="0" y="10"/>
                    </a:lnTo>
                    <a:lnTo>
                      <a:pt x="0" y="10"/>
                    </a:lnTo>
                    <a:lnTo>
                      <a:pt x="2" y="4"/>
                    </a:lnTo>
                    <a:lnTo>
                      <a:pt x="4" y="0"/>
                    </a:lnTo>
                    <a:lnTo>
                      <a:pt x="4" y="0"/>
                    </a:lnTo>
                    <a:lnTo>
                      <a:pt x="6" y="2"/>
                    </a:lnTo>
                    <a:lnTo>
                      <a:pt x="6" y="2"/>
                    </a:lnTo>
                    <a:lnTo>
                      <a:pt x="10" y="6"/>
                    </a:lnTo>
                    <a:lnTo>
                      <a:pt x="12" y="12"/>
                    </a:lnTo>
                    <a:lnTo>
                      <a:pt x="14" y="28"/>
                    </a:lnTo>
                    <a:lnTo>
                      <a:pt x="14" y="28"/>
                    </a:lnTo>
                    <a:lnTo>
                      <a:pt x="16" y="22"/>
                    </a:lnTo>
                    <a:lnTo>
                      <a:pt x="20" y="20"/>
                    </a:lnTo>
                    <a:lnTo>
                      <a:pt x="22" y="22"/>
                    </a:lnTo>
                    <a:lnTo>
                      <a:pt x="26" y="24"/>
                    </a:lnTo>
                    <a:lnTo>
                      <a:pt x="26" y="24"/>
                    </a:lnTo>
                    <a:lnTo>
                      <a:pt x="30" y="30"/>
                    </a:lnTo>
                    <a:lnTo>
                      <a:pt x="36" y="32"/>
                    </a:lnTo>
                    <a:lnTo>
                      <a:pt x="40" y="30"/>
                    </a:lnTo>
                    <a:lnTo>
                      <a:pt x="46" y="28"/>
                    </a:lnTo>
                    <a:lnTo>
                      <a:pt x="46" y="28"/>
                    </a:lnTo>
                    <a:lnTo>
                      <a:pt x="48" y="26"/>
                    </a:lnTo>
                    <a:lnTo>
                      <a:pt x="52" y="28"/>
                    </a:lnTo>
                    <a:lnTo>
                      <a:pt x="54" y="32"/>
                    </a:lnTo>
                    <a:lnTo>
                      <a:pt x="56" y="36"/>
                    </a:lnTo>
                    <a:lnTo>
                      <a:pt x="56" y="36"/>
                    </a:lnTo>
                    <a:lnTo>
                      <a:pt x="54" y="24"/>
                    </a:lnTo>
                    <a:lnTo>
                      <a:pt x="54" y="20"/>
                    </a:lnTo>
                    <a:lnTo>
                      <a:pt x="58" y="14"/>
                    </a:lnTo>
                    <a:lnTo>
                      <a:pt x="58" y="14"/>
                    </a:lnTo>
                    <a:lnTo>
                      <a:pt x="60" y="16"/>
                    </a:lnTo>
                    <a:lnTo>
                      <a:pt x="60" y="16"/>
                    </a:lnTo>
                    <a:lnTo>
                      <a:pt x="66" y="24"/>
                    </a:lnTo>
                    <a:lnTo>
                      <a:pt x="74" y="30"/>
                    </a:lnTo>
                    <a:lnTo>
                      <a:pt x="80" y="30"/>
                    </a:lnTo>
                    <a:lnTo>
                      <a:pt x="86" y="30"/>
                    </a:lnTo>
                    <a:lnTo>
                      <a:pt x="86" y="30"/>
                    </a:lnTo>
                    <a:lnTo>
                      <a:pt x="88" y="30"/>
                    </a:lnTo>
                    <a:lnTo>
                      <a:pt x="90" y="32"/>
                    </a:lnTo>
                    <a:lnTo>
                      <a:pt x="9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3" name="Freeform 1550">
                <a:extLst>
                  <a:ext uri="{FF2B5EF4-FFF2-40B4-BE49-F238E27FC236}">
                    <a16:creationId xmlns:a16="http://schemas.microsoft.com/office/drawing/2014/main" id="{F6C49F03-A5AC-3C17-24CB-5AF2A164A9E7}"/>
                  </a:ext>
                </a:extLst>
              </p:cNvPr>
              <p:cNvSpPr>
                <a:spLocks/>
              </p:cNvSpPr>
              <p:nvPr/>
            </p:nvSpPr>
            <p:spPr bwMode="auto">
              <a:xfrm>
                <a:off x="5954" y="2151"/>
                <a:ext cx="52" cy="34"/>
              </a:xfrm>
              <a:custGeom>
                <a:avLst/>
                <a:gdLst>
                  <a:gd name="T0" fmla="*/ 30 w 52"/>
                  <a:gd name="T1" fmla="*/ 26 h 34"/>
                  <a:gd name="T2" fmla="*/ 30 w 52"/>
                  <a:gd name="T3" fmla="*/ 26 h 34"/>
                  <a:gd name="T4" fmla="*/ 12 w 52"/>
                  <a:gd name="T5" fmla="*/ 30 h 34"/>
                  <a:gd name="T6" fmla="*/ 12 w 52"/>
                  <a:gd name="T7" fmla="*/ 30 h 34"/>
                  <a:gd name="T8" fmla="*/ 10 w 52"/>
                  <a:gd name="T9" fmla="*/ 30 h 34"/>
                  <a:gd name="T10" fmla="*/ 8 w 52"/>
                  <a:gd name="T11" fmla="*/ 28 h 34"/>
                  <a:gd name="T12" fmla="*/ 6 w 52"/>
                  <a:gd name="T13" fmla="*/ 26 h 34"/>
                  <a:gd name="T14" fmla="*/ 6 w 52"/>
                  <a:gd name="T15" fmla="*/ 26 h 34"/>
                  <a:gd name="T16" fmla="*/ 6 w 52"/>
                  <a:gd name="T17" fmla="*/ 20 h 34"/>
                  <a:gd name="T18" fmla="*/ 4 w 52"/>
                  <a:gd name="T19" fmla="*/ 18 h 34"/>
                  <a:gd name="T20" fmla="*/ 0 w 52"/>
                  <a:gd name="T21" fmla="*/ 12 h 34"/>
                  <a:gd name="T22" fmla="*/ 0 w 52"/>
                  <a:gd name="T23" fmla="*/ 12 h 34"/>
                  <a:gd name="T24" fmla="*/ 2 w 52"/>
                  <a:gd name="T25" fmla="*/ 4 h 34"/>
                  <a:gd name="T26" fmla="*/ 6 w 52"/>
                  <a:gd name="T27" fmla="*/ 0 h 34"/>
                  <a:gd name="T28" fmla="*/ 8 w 52"/>
                  <a:gd name="T29" fmla="*/ 0 h 34"/>
                  <a:gd name="T30" fmla="*/ 12 w 52"/>
                  <a:gd name="T31" fmla="*/ 0 h 34"/>
                  <a:gd name="T32" fmla="*/ 12 w 52"/>
                  <a:gd name="T33" fmla="*/ 0 h 34"/>
                  <a:gd name="T34" fmla="*/ 16 w 52"/>
                  <a:gd name="T35" fmla="*/ 4 h 34"/>
                  <a:gd name="T36" fmla="*/ 18 w 52"/>
                  <a:gd name="T37" fmla="*/ 4 h 34"/>
                  <a:gd name="T38" fmla="*/ 20 w 52"/>
                  <a:gd name="T39" fmla="*/ 4 h 34"/>
                  <a:gd name="T40" fmla="*/ 20 w 52"/>
                  <a:gd name="T41" fmla="*/ 4 h 34"/>
                  <a:gd name="T42" fmla="*/ 24 w 52"/>
                  <a:gd name="T43" fmla="*/ 0 h 34"/>
                  <a:gd name="T44" fmla="*/ 26 w 52"/>
                  <a:gd name="T45" fmla="*/ 0 h 34"/>
                  <a:gd name="T46" fmla="*/ 34 w 52"/>
                  <a:gd name="T47" fmla="*/ 0 h 34"/>
                  <a:gd name="T48" fmla="*/ 40 w 52"/>
                  <a:gd name="T49" fmla="*/ 2 h 34"/>
                  <a:gd name="T50" fmla="*/ 46 w 52"/>
                  <a:gd name="T51" fmla="*/ 2 h 34"/>
                  <a:gd name="T52" fmla="*/ 46 w 52"/>
                  <a:gd name="T53" fmla="*/ 2 h 34"/>
                  <a:gd name="T54" fmla="*/ 48 w 52"/>
                  <a:gd name="T55" fmla="*/ 4 h 34"/>
                  <a:gd name="T56" fmla="*/ 50 w 52"/>
                  <a:gd name="T57" fmla="*/ 8 h 34"/>
                  <a:gd name="T58" fmla="*/ 50 w 52"/>
                  <a:gd name="T59" fmla="*/ 8 h 34"/>
                  <a:gd name="T60" fmla="*/ 50 w 52"/>
                  <a:gd name="T61" fmla="*/ 16 h 34"/>
                  <a:gd name="T62" fmla="*/ 50 w 52"/>
                  <a:gd name="T63" fmla="*/ 24 h 34"/>
                  <a:gd name="T64" fmla="*/ 50 w 52"/>
                  <a:gd name="T65" fmla="*/ 24 h 34"/>
                  <a:gd name="T66" fmla="*/ 52 w 52"/>
                  <a:gd name="T67" fmla="*/ 32 h 34"/>
                  <a:gd name="T68" fmla="*/ 50 w 52"/>
                  <a:gd name="T69" fmla="*/ 34 h 34"/>
                  <a:gd name="T70" fmla="*/ 48 w 52"/>
                  <a:gd name="T71" fmla="*/ 34 h 34"/>
                  <a:gd name="T72" fmla="*/ 48 w 52"/>
                  <a:gd name="T73" fmla="*/ 34 h 34"/>
                  <a:gd name="T74" fmla="*/ 48 w 52"/>
                  <a:gd name="T75" fmla="*/ 34 h 34"/>
                  <a:gd name="T76" fmla="*/ 46 w 52"/>
                  <a:gd name="T77" fmla="*/ 30 h 34"/>
                  <a:gd name="T78" fmla="*/ 44 w 52"/>
                  <a:gd name="T79" fmla="*/ 30 h 34"/>
                  <a:gd name="T80" fmla="*/ 40 w 52"/>
                  <a:gd name="T81" fmla="*/ 30 h 34"/>
                  <a:gd name="T82" fmla="*/ 38 w 52"/>
                  <a:gd name="T83" fmla="*/ 30 h 34"/>
                  <a:gd name="T84" fmla="*/ 38 w 52"/>
                  <a:gd name="T85" fmla="*/ 30 h 34"/>
                  <a:gd name="T86" fmla="*/ 38 w 52"/>
                  <a:gd name="T87" fmla="*/ 24 h 34"/>
                  <a:gd name="T88" fmla="*/ 40 w 52"/>
                  <a:gd name="T89" fmla="*/ 20 h 34"/>
                  <a:gd name="T90" fmla="*/ 40 w 52"/>
                  <a:gd name="T91" fmla="*/ 20 h 34"/>
                  <a:gd name="T92" fmla="*/ 38 w 52"/>
                  <a:gd name="T93" fmla="*/ 20 h 34"/>
                  <a:gd name="T94" fmla="*/ 38 w 52"/>
                  <a:gd name="T95" fmla="*/ 20 h 34"/>
                  <a:gd name="T96" fmla="*/ 34 w 52"/>
                  <a:gd name="T97" fmla="*/ 18 h 34"/>
                  <a:gd name="T98" fmla="*/ 34 w 52"/>
                  <a:gd name="T99" fmla="*/ 18 h 34"/>
                  <a:gd name="T100" fmla="*/ 32 w 52"/>
                  <a:gd name="T101" fmla="*/ 18 h 34"/>
                  <a:gd name="T102" fmla="*/ 30 w 52"/>
                  <a:gd name="T103" fmla="*/ 26 h 34"/>
                  <a:gd name="T104" fmla="*/ 30 w 52"/>
                  <a:gd name="T10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34">
                    <a:moveTo>
                      <a:pt x="30" y="26"/>
                    </a:moveTo>
                    <a:lnTo>
                      <a:pt x="30" y="26"/>
                    </a:lnTo>
                    <a:lnTo>
                      <a:pt x="12" y="30"/>
                    </a:lnTo>
                    <a:lnTo>
                      <a:pt x="12" y="30"/>
                    </a:lnTo>
                    <a:lnTo>
                      <a:pt x="10" y="30"/>
                    </a:lnTo>
                    <a:lnTo>
                      <a:pt x="8" y="28"/>
                    </a:lnTo>
                    <a:lnTo>
                      <a:pt x="6" y="26"/>
                    </a:lnTo>
                    <a:lnTo>
                      <a:pt x="6" y="26"/>
                    </a:lnTo>
                    <a:lnTo>
                      <a:pt x="6" y="20"/>
                    </a:lnTo>
                    <a:lnTo>
                      <a:pt x="4" y="18"/>
                    </a:lnTo>
                    <a:lnTo>
                      <a:pt x="0" y="12"/>
                    </a:lnTo>
                    <a:lnTo>
                      <a:pt x="0" y="12"/>
                    </a:lnTo>
                    <a:lnTo>
                      <a:pt x="2" y="4"/>
                    </a:lnTo>
                    <a:lnTo>
                      <a:pt x="6" y="0"/>
                    </a:lnTo>
                    <a:lnTo>
                      <a:pt x="8" y="0"/>
                    </a:lnTo>
                    <a:lnTo>
                      <a:pt x="12" y="0"/>
                    </a:lnTo>
                    <a:lnTo>
                      <a:pt x="12" y="0"/>
                    </a:lnTo>
                    <a:lnTo>
                      <a:pt x="16" y="4"/>
                    </a:lnTo>
                    <a:lnTo>
                      <a:pt x="18" y="4"/>
                    </a:lnTo>
                    <a:lnTo>
                      <a:pt x="20" y="4"/>
                    </a:lnTo>
                    <a:lnTo>
                      <a:pt x="20" y="4"/>
                    </a:lnTo>
                    <a:lnTo>
                      <a:pt x="24" y="0"/>
                    </a:lnTo>
                    <a:lnTo>
                      <a:pt x="26" y="0"/>
                    </a:lnTo>
                    <a:lnTo>
                      <a:pt x="34" y="0"/>
                    </a:lnTo>
                    <a:lnTo>
                      <a:pt x="40" y="2"/>
                    </a:lnTo>
                    <a:lnTo>
                      <a:pt x="46" y="2"/>
                    </a:lnTo>
                    <a:lnTo>
                      <a:pt x="46" y="2"/>
                    </a:lnTo>
                    <a:lnTo>
                      <a:pt x="48" y="4"/>
                    </a:lnTo>
                    <a:lnTo>
                      <a:pt x="50" y="8"/>
                    </a:lnTo>
                    <a:lnTo>
                      <a:pt x="50" y="8"/>
                    </a:lnTo>
                    <a:lnTo>
                      <a:pt x="50" y="16"/>
                    </a:lnTo>
                    <a:lnTo>
                      <a:pt x="50" y="24"/>
                    </a:lnTo>
                    <a:lnTo>
                      <a:pt x="50" y="24"/>
                    </a:lnTo>
                    <a:lnTo>
                      <a:pt x="52" y="32"/>
                    </a:lnTo>
                    <a:lnTo>
                      <a:pt x="50" y="34"/>
                    </a:lnTo>
                    <a:lnTo>
                      <a:pt x="48" y="34"/>
                    </a:lnTo>
                    <a:lnTo>
                      <a:pt x="48" y="34"/>
                    </a:lnTo>
                    <a:lnTo>
                      <a:pt x="48" y="34"/>
                    </a:lnTo>
                    <a:lnTo>
                      <a:pt x="46" y="30"/>
                    </a:lnTo>
                    <a:lnTo>
                      <a:pt x="44" y="30"/>
                    </a:lnTo>
                    <a:lnTo>
                      <a:pt x="40" y="30"/>
                    </a:lnTo>
                    <a:lnTo>
                      <a:pt x="38" y="30"/>
                    </a:lnTo>
                    <a:lnTo>
                      <a:pt x="38" y="30"/>
                    </a:lnTo>
                    <a:lnTo>
                      <a:pt x="38" y="24"/>
                    </a:lnTo>
                    <a:lnTo>
                      <a:pt x="40" y="20"/>
                    </a:lnTo>
                    <a:lnTo>
                      <a:pt x="40" y="20"/>
                    </a:lnTo>
                    <a:lnTo>
                      <a:pt x="38" y="20"/>
                    </a:lnTo>
                    <a:lnTo>
                      <a:pt x="38" y="20"/>
                    </a:lnTo>
                    <a:lnTo>
                      <a:pt x="34" y="18"/>
                    </a:lnTo>
                    <a:lnTo>
                      <a:pt x="34" y="18"/>
                    </a:lnTo>
                    <a:lnTo>
                      <a:pt x="32" y="18"/>
                    </a:lnTo>
                    <a:lnTo>
                      <a:pt x="30" y="26"/>
                    </a:lnTo>
                    <a:lnTo>
                      <a:pt x="3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4" name="Freeform 1551">
                <a:extLst>
                  <a:ext uri="{FF2B5EF4-FFF2-40B4-BE49-F238E27FC236}">
                    <a16:creationId xmlns:a16="http://schemas.microsoft.com/office/drawing/2014/main" id="{F93BA90F-6F7F-00C2-B26B-55999FF58F61}"/>
                  </a:ext>
                </a:extLst>
              </p:cNvPr>
              <p:cNvSpPr>
                <a:spLocks/>
              </p:cNvSpPr>
              <p:nvPr/>
            </p:nvSpPr>
            <p:spPr bwMode="auto">
              <a:xfrm>
                <a:off x="5978" y="2221"/>
                <a:ext cx="24" cy="30"/>
              </a:xfrm>
              <a:custGeom>
                <a:avLst/>
                <a:gdLst>
                  <a:gd name="T0" fmla="*/ 0 w 24"/>
                  <a:gd name="T1" fmla="*/ 4 h 30"/>
                  <a:gd name="T2" fmla="*/ 0 w 24"/>
                  <a:gd name="T3" fmla="*/ 4 h 30"/>
                  <a:gd name="T4" fmla="*/ 4 w 24"/>
                  <a:gd name="T5" fmla="*/ 6 h 30"/>
                  <a:gd name="T6" fmla="*/ 6 w 24"/>
                  <a:gd name="T7" fmla="*/ 6 h 30"/>
                  <a:gd name="T8" fmla="*/ 12 w 24"/>
                  <a:gd name="T9" fmla="*/ 4 h 30"/>
                  <a:gd name="T10" fmla="*/ 12 w 24"/>
                  <a:gd name="T11" fmla="*/ 4 h 30"/>
                  <a:gd name="T12" fmla="*/ 12 w 24"/>
                  <a:gd name="T13" fmla="*/ 2 h 30"/>
                  <a:gd name="T14" fmla="*/ 14 w 24"/>
                  <a:gd name="T15" fmla="*/ 2 h 30"/>
                  <a:gd name="T16" fmla="*/ 16 w 24"/>
                  <a:gd name="T17" fmla="*/ 2 h 30"/>
                  <a:gd name="T18" fmla="*/ 16 w 24"/>
                  <a:gd name="T19" fmla="*/ 0 h 30"/>
                  <a:gd name="T20" fmla="*/ 16 w 24"/>
                  <a:gd name="T21" fmla="*/ 0 h 30"/>
                  <a:gd name="T22" fmla="*/ 22 w 24"/>
                  <a:gd name="T23" fmla="*/ 0 h 30"/>
                  <a:gd name="T24" fmla="*/ 24 w 24"/>
                  <a:gd name="T25" fmla="*/ 2 h 30"/>
                  <a:gd name="T26" fmla="*/ 24 w 24"/>
                  <a:gd name="T27" fmla="*/ 12 h 30"/>
                  <a:gd name="T28" fmla="*/ 24 w 24"/>
                  <a:gd name="T29" fmla="*/ 12 h 30"/>
                  <a:gd name="T30" fmla="*/ 24 w 24"/>
                  <a:gd name="T31" fmla="*/ 14 h 30"/>
                  <a:gd name="T32" fmla="*/ 24 w 24"/>
                  <a:gd name="T33" fmla="*/ 14 h 30"/>
                  <a:gd name="T34" fmla="*/ 22 w 24"/>
                  <a:gd name="T35" fmla="*/ 24 h 30"/>
                  <a:gd name="T36" fmla="*/ 22 w 24"/>
                  <a:gd name="T37" fmla="*/ 24 h 30"/>
                  <a:gd name="T38" fmla="*/ 20 w 24"/>
                  <a:gd name="T39" fmla="*/ 26 h 30"/>
                  <a:gd name="T40" fmla="*/ 20 w 24"/>
                  <a:gd name="T41" fmla="*/ 26 h 30"/>
                  <a:gd name="T42" fmla="*/ 18 w 24"/>
                  <a:gd name="T43" fmla="*/ 24 h 30"/>
                  <a:gd name="T44" fmla="*/ 16 w 24"/>
                  <a:gd name="T45" fmla="*/ 24 h 30"/>
                  <a:gd name="T46" fmla="*/ 12 w 24"/>
                  <a:gd name="T47" fmla="*/ 30 h 30"/>
                  <a:gd name="T48" fmla="*/ 12 w 24"/>
                  <a:gd name="T49" fmla="*/ 30 h 30"/>
                  <a:gd name="T50" fmla="*/ 10 w 24"/>
                  <a:gd name="T51" fmla="*/ 30 h 30"/>
                  <a:gd name="T52" fmla="*/ 8 w 24"/>
                  <a:gd name="T53" fmla="*/ 28 h 30"/>
                  <a:gd name="T54" fmla="*/ 6 w 24"/>
                  <a:gd name="T55" fmla="*/ 22 h 30"/>
                  <a:gd name="T56" fmla="*/ 6 w 24"/>
                  <a:gd name="T57" fmla="*/ 22 h 30"/>
                  <a:gd name="T58" fmla="*/ 2 w 24"/>
                  <a:gd name="T59" fmla="*/ 16 h 30"/>
                  <a:gd name="T60" fmla="*/ 0 w 24"/>
                  <a:gd name="T61" fmla="*/ 12 h 30"/>
                  <a:gd name="T62" fmla="*/ 0 w 24"/>
                  <a:gd name="T63" fmla="*/ 4 h 30"/>
                  <a:gd name="T64" fmla="*/ 0 w 24"/>
                  <a:gd name="T65"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0" y="4"/>
                    </a:moveTo>
                    <a:lnTo>
                      <a:pt x="0" y="4"/>
                    </a:lnTo>
                    <a:lnTo>
                      <a:pt x="4" y="6"/>
                    </a:lnTo>
                    <a:lnTo>
                      <a:pt x="6" y="6"/>
                    </a:lnTo>
                    <a:lnTo>
                      <a:pt x="12" y="4"/>
                    </a:lnTo>
                    <a:lnTo>
                      <a:pt x="12" y="4"/>
                    </a:lnTo>
                    <a:lnTo>
                      <a:pt x="12" y="2"/>
                    </a:lnTo>
                    <a:lnTo>
                      <a:pt x="14" y="2"/>
                    </a:lnTo>
                    <a:lnTo>
                      <a:pt x="16" y="2"/>
                    </a:lnTo>
                    <a:lnTo>
                      <a:pt x="16" y="0"/>
                    </a:lnTo>
                    <a:lnTo>
                      <a:pt x="16" y="0"/>
                    </a:lnTo>
                    <a:lnTo>
                      <a:pt x="22" y="0"/>
                    </a:lnTo>
                    <a:lnTo>
                      <a:pt x="24" y="2"/>
                    </a:lnTo>
                    <a:lnTo>
                      <a:pt x="24" y="12"/>
                    </a:lnTo>
                    <a:lnTo>
                      <a:pt x="24" y="12"/>
                    </a:lnTo>
                    <a:lnTo>
                      <a:pt x="24" y="14"/>
                    </a:lnTo>
                    <a:lnTo>
                      <a:pt x="24" y="14"/>
                    </a:lnTo>
                    <a:lnTo>
                      <a:pt x="22" y="24"/>
                    </a:lnTo>
                    <a:lnTo>
                      <a:pt x="22" y="24"/>
                    </a:lnTo>
                    <a:lnTo>
                      <a:pt x="20" y="26"/>
                    </a:lnTo>
                    <a:lnTo>
                      <a:pt x="20" y="26"/>
                    </a:lnTo>
                    <a:lnTo>
                      <a:pt x="18" y="24"/>
                    </a:lnTo>
                    <a:lnTo>
                      <a:pt x="16" y="24"/>
                    </a:lnTo>
                    <a:lnTo>
                      <a:pt x="12" y="30"/>
                    </a:lnTo>
                    <a:lnTo>
                      <a:pt x="12" y="30"/>
                    </a:lnTo>
                    <a:lnTo>
                      <a:pt x="10" y="30"/>
                    </a:lnTo>
                    <a:lnTo>
                      <a:pt x="8" y="28"/>
                    </a:lnTo>
                    <a:lnTo>
                      <a:pt x="6" y="22"/>
                    </a:lnTo>
                    <a:lnTo>
                      <a:pt x="6" y="22"/>
                    </a:lnTo>
                    <a:lnTo>
                      <a:pt x="2" y="16"/>
                    </a:lnTo>
                    <a:lnTo>
                      <a:pt x="0"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5" name="Freeform 1552">
                <a:extLst>
                  <a:ext uri="{FF2B5EF4-FFF2-40B4-BE49-F238E27FC236}">
                    <a16:creationId xmlns:a16="http://schemas.microsoft.com/office/drawing/2014/main" id="{416B81FE-7E7F-3670-01FB-306D76F53644}"/>
                  </a:ext>
                </a:extLst>
              </p:cNvPr>
              <p:cNvSpPr>
                <a:spLocks/>
              </p:cNvSpPr>
              <p:nvPr/>
            </p:nvSpPr>
            <p:spPr bwMode="auto">
              <a:xfrm>
                <a:off x="6000" y="2229"/>
                <a:ext cx="16" cy="40"/>
              </a:xfrm>
              <a:custGeom>
                <a:avLst/>
                <a:gdLst>
                  <a:gd name="T0" fmla="*/ 0 w 16"/>
                  <a:gd name="T1" fmla="*/ 18 h 40"/>
                  <a:gd name="T2" fmla="*/ 0 w 16"/>
                  <a:gd name="T3" fmla="*/ 18 h 40"/>
                  <a:gd name="T4" fmla="*/ 0 w 16"/>
                  <a:gd name="T5" fmla="*/ 14 h 40"/>
                  <a:gd name="T6" fmla="*/ 0 w 16"/>
                  <a:gd name="T7" fmla="*/ 14 h 40"/>
                  <a:gd name="T8" fmla="*/ 0 w 16"/>
                  <a:gd name="T9" fmla="*/ 14 h 40"/>
                  <a:gd name="T10" fmla="*/ 2 w 16"/>
                  <a:gd name="T11" fmla="*/ 12 h 40"/>
                  <a:gd name="T12" fmla="*/ 2 w 16"/>
                  <a:gd name="T13" fmla="*/ 4 h 40"/>
                  <a:gd name="T14" fmla="*/ 2 w 16"/>
                  <a:gd name="T15" fmla="*/ 4 h 40"/>
                  <a:gd name="T16" fmla="*/ 2 w 16"/>
                  <a:gd name="T17" fmla="*/ 4 h 40"/>
                  <a:gd name="T18" fmla="*/ 2 w 16"/>
                  <a:gd name="T19" fmla="*/ 4 h 40"/>
                  <a:gd name="T20" fmla="*/ 12 w 16"/>
                  <a:gd name="T21" fmla="*/ 0 h 40"/>
                  <a:gd name="T22" fmla="*/ 12 w 16"/>
                  <a:gd name="T23" fmla="*/ 0 h 40"/>
                  <a:gd name="T24" fmla="*/ 12 w 16"/>
                  <a:gd name="T25" fmla="*/ 8 h 40"/>
                  <a:gd name="T26" fmla="*/ 12 w 16"/>
                  <a:gd name="T27" fmla="*/ 12 h 40"/>
                  <a:gd name="T28" fmla="*/ 16 w 16"/>
                  <a:gd name="T29" fmla="*/ 22 h 40"/>
                  <a:gd name="T30" fmla="*/ 16 w 16"/>
                  <a:gd name="T31" fmla="*/ 22 h 40"/>
                  <a:gd name="T32" fmla="*/ 12 w 16"/>
                  <a:gd name="T33" fmla="*/ 34 h 40"/>
                  <a:gd name="T34" fmla="*/ 10 w 16"/>
                  <a:gd name="T35" fmla="*/ 38 h 40"/>
                  <a:gd name="T36" fmla="*/ 6 w 16"/>
                  <a:gd name="T37" fmla="*/ 40 h 40"/>
                  <a:gd name="T38" fmla="*/ 6 w 16"/>
                  <a:gd name="T39" fmla="*/ 40 h 40"/>
                  <a:gd name="T40" fmla="*/ 2 w 16"/>
                  <a:gd name="T41" fmla="*/ 32 h 40"/>
                  <a:gd name="T42" fmla="*/ 0 w 16"/>
                  <a:gd name="T43" fmla="*/ 20 h 40"/>
                  <a:gd name="T44" fmla="*/ 0 w 16"/>
                  <a:gd name="T45" fmla="*/ 20 h 40"/>
                  <a:gd name="T46" fmla="*/ 0 w 16"/>
                  <a:gd name="T47" fmla="*/ 18 h 40"/>
                  <a:gd name="T48" fmla="*/ 0 w 16"/>
                  <a:gd name="T49"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0" y="18"/>
                    </a:moveTo>
                    <a:lnTo>
                      <a:pt x="0" y="18"/>
                    </a:lnTo>
                    <a:lnTo>
                      <a:pt x="0" y="14"/>
                    </a:lnTo>
                    <a:lnTo>
                      <a:pt x="0" y="14"/>
                    </a:lnTo>
                    <a:lnTo>
                      <a:pt x="0" y="14"/>
                    </a:lnTo>
                    <a:lnTo>
                      <a:pt x="2" y="12"/>
                    </a:lnTo>
                    <a:lnTo>
                      <a:pt x="2" y="4"/>
                    </a:lnTo>
                    <a:lnTo>
                      <a:pt x="2" y="4"/>
                    </a:lnTo>
                    <a:lnTo>
                      <a:pt x="2" y="4"/>
                    </a:lnTo>
                    <a:lnTo>
                      <a:pt x="2" y="4"/>
                    </a:lnTo>
                    <a:lnTo>
                      <a:pt x="12" y="0"/>
                    </a:lnTo>
                    <a:lnTo>
                      <a:pt x="12" y="0"/>
                    </a:lnTo>
                    <a:lnTo>
                      <a:pt x="12" y="8"/>
                    </a:lnTo>
                    <a:lnTo>
                      <a:pt x="12" y="12"/>
                    </a:lnTo>
                    <a:lnTo>
                      <a:pt x="16" y="22"/>
                    </a:lnTo>
                    <a:lnTo>
                      <a:pt x="16" y="22"/>
                    </a:lnTo>
                    <a:lnTo>
                      <a:pt x="12" y="34"/>
                    </a:lnTo>
                    <a:lnTo>
                      <a:pt x="10" y="38"/>
                    </a:lnTo>
                    <a:lnTo>
                      <a:pt x="6" y="40"/>
                    </a:lnTo>
                    <a:lnTo>
                      <a:pt x="6" y="40"/>
                    </a:lnTo>
                    <a:lnTo>
                      <a:pt x="2" y="32"/>
                    </a:lnTo>
                    <a:lnTo>
                      <a:pt x="0" y="20"/>
                    </a:lnTo>
                    <a:lnTo>
                      <a:pt x="0"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6" name="Freeform 1553">
                <a:extLst>
                  <a:ext uri="{FF2B5EF4-FFF2-40B4-BE49-F238E27FC236}">
                    <a16:creationId xmlns:a16="http://schemas.microsoft.com/office/drawing/2014/main" id="{A8BF25BF-4505-105F-432F-F6FFC6E540E0}"/>
                  </a:ext>
                </a:extLst>
              </p:cNvPr>
              <p:cNvSpPr>
                <a:spLocks/>
              </p:cNvSpPr>
              <p:nvPr/>
            </p:nvSpPr>
            <p:spPr bwMode="auto">
              <a:xfrm>
                <a:off x="5982" y="2163"/>
                <a:ext cx="16" cy="18"/>
              </a:xfrm>
              <a:custGeom>
                <a:avLst/>
                <a:gdLst>
                  <a:gd name="T0" fmla="*/ 2 w 16"/>
                  <a:gd name="T1" fmla="*/ 14 h 18"/>
                  <a:gd name="T2" fmla="*/ 2 w 16"/>
                  <a:gd name="T3" fmla="*/ 14 h 18"/>
                  <a:gd name="T4" fmla="*/ 0 w 16"/>
                  <a:gd name="T5" fmla="*/ 12 h 18"/>
                  <a:gd name="T6" fmla="*/ 0 w 16"/>
                  <a:gd name="T7" fmla="*/ 8 h 18"/>
                  <a:gd name="T8" fmla="*/ 0 w 16"/>
                  <a:gd name="T9" fmla="*/ 8 h 18"/>
                  <a:gd name="T10" fmla="*/ 0 w 16"/>
                  <a:gd name="T11" fmla="*/ 4 h 18"/>
                  <a:gd name="T12" fmla="*/ 2 w 16"/>
                  <a:gd name="T13" fmla="*/ 2 h 18"/>
                  <a:gd name="T14" fmla="*/ 2 w 16"/>
                  <a:gd name="T15" fmla="*/ 2 h 18"/>
                  <a:gd name="T16" fmla="*/ 6 w 16"/>
                  <a:gd name="T17" fmla="*/ 0 h 18"/>
                  <a:gd name="T18" fmla="*/ 8 w 16"/>
                  <a:gd name="T19" fmla="*/ 2 h 18"/>
                  <a:gd name="T20" fmla="*/ 10 w 16"/>
                  <a:gd name="T21" fmla="*/ 4 h 18"/>
                  <a:gd name="T22" fmla="*/ 14 w 16"/>
                  <a:gd name="T23" fmla="*/ 4 h 18"/>
                  <a:gd name="T24" fmla="*/ 14 w 16"/>
                  <a:gd name="T25" fmla="*/ 4 h 18"/>
                  <a:gd name="T26" fmla="*/ 16 w 16"/>
                  <a:gd name="T27" fmla="*/ 10 h 18"/>
                  <a:gd name="T28" fmla="*/ 16 w 16"/>
                  <a:gd name="T29" fmla="*/ 10 h 18"/>
                  <a:gd name="T30" fmla="*/ 14 w 16"/>
                  <a:gd name="T31" fmla="*/ 14 h 18"/>
                  <a:gd name="T32" fmla="*/ 12 w 16"/>
                  <a:gd name="T33" fmla="*/ 12 h 18"/>
                  <a:gd name="T34" fmla="*/ 12 w 16"/>
                  <a:gd name="T35" fmla="*/ 12 h 18"/>
                  <a:gd name="T36" fmla="*/ 10 w 16"/>
                  <a:gd name="T37" fmla="*/ 14 h 18"/>
                  <a:gd name="T38" fmla="*/ 10 w 16"/>
                  <a:gd name="T39" fmla="*/ 18 h 18"/>
                  <a:gd name="T40" fmla="*/ 10 w 16"/>
                  <a:gd name="T41" fmla="*/ 18 h 18"/>
                  <a:gd name="T42" fmla="*/ 6 w 16"/>
                  <a:gd name="T43" fmla="*/ 18 h 18"/>
                  <a:gd name="T44" fmla="*/ 2 w 16"/>
                  <a:gd name="T45" fmla="*/ 14 h 18"/>
                  <a:gd name="T46" fmla="*/ 2 w 16"/>
                  <a:gd name="T4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8">
                    <a:moveTo>
                      <a:pt x="2" y="14"/>
                    </a:moveTo>
                    <a:lnTo>
                      <a:pt x="2" y="14"/>
                    </a:lnTo>
                    <a:lnTo>
                      <a:pt x="0" y="12"/>
                    </a:lnTo>
                    <a:lnTo>
                      <a:pt x="0" y="8"/>
                    </a:lnTo>
                    <a:lnTo>
                      <a:pt x="0" y="8"/>
                    </a:lnTo>
                    <a:lnTo>
                      <a:pt x="0" y="4"/>
                    </a:lnTo>
                    <a:lnTo>
                      <a:pt x="2" y="2"/>
                    </a:lnTo>
                    <a:lnTo>
                      <a:pt x="2" y="2"/>
                    </a:lnTo>
                    <a:lnTo>
                      <a:pt x="6" y="0"/>
                    </a:lnTo>
                    <a:lnTo>
                      <a:pt x="8" y="2"/>
                    </a:lnTo>
                    <a:lnTo>
                      <a:pt x="10" y="4"/>
                    </a:lnTo>
                    <a:lnTo>
                      <a:pt x="14" y="4"/>
                    </a:lnTo>
                    <a:lnTo>
                      <a:pt x="14" y="4"/>
                    </a:lnTo>
                    <a:lnTo>
                      <a:pt x="16" y="10"/>
                    </a:lnTo>
                    <a:lnTo>
                      <a:pt x="16" y="10"/>
                    </a:lnTo>
                    <a:lnTo>
                      <a:pt x="14" y="14"/>
                    </a:lnTo>
                    <a:lnTo>
                      <a:pt x="12" y="12"/>
                    </a:lnTo>
                    <a:lnTo>
                      <a:pt x="12" y="12"/>
                    </a:lnTo>
                    <a:lnTo>
                      <a:pt x="10" y="14"/>
                    </a:lnTo>
                    <a:lnTo>
                      <a:pt x="10" y="18"/>
                    </a:lnTo>
                    <a:lnTo>
                      <a:pt x="10" y="18"/>
                    </a:lnTo>
                    <a:lnTo>
                      <a:pt x="6" y="18"/>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7" name="Freeform 1554">
                <a:extLst>
                  <a:ext uri="{FF2B5EF4-FFF2-40B4-BE49-F238E27FC236}">
                    <a16:creationId xmlns:a16="http://schemas.microsoft.com/office/drawing/2014/main" id="{85CCBF8C-A046-82A6-34A4-931CDB57C880}"/>
                  </a:ext>
                </a:extLst>
              </p:cNvPr>
              <p:cNvSpPr>
                <a:spLocks/>
              </p:cNvSpPr>
              <p:nvPr/>
            </p:nvSpPr>
            <p:spPr bwMode="auto">
              <a:xfrm>
                <a:off x="5990" y="2219"/>
                <a:ext cx="4" cy="8"/>
              </a:xfrm>
              <a:custGeom>
                <a:avLst/>
                <a:gdLst>
                  <a:gd name="T0" fmla="*/ 4 w 4"/>
                  <a:gd name="T1" fmla="*/ 2 h 8"/>
                  <a:gd name="T2" fmla="*/ 4 w 4"/>
                  <a:gd name="T3" fmla="*/ 2 h 8"/>
                  <a:gd name="T4" fmla="*/ 4 w 4"/>
                  <a:gd name="T5" fmla="*/ 8 h 8"/>
                  <a:gd name="T6" fmla="*/ 2 w 4"/>
                  <a:gd name="T7" fmla="*/ 8 h 8"/>
                  <a:gd name="T8" fmla="*/ 0 w 4"/>
                  <a:gd name="T9" fmla="*/ 6 h 8"/>
                  <a:gd name="T10" fmla="*/ 0 w 4"/>
                  <a:gd name="T11" fmla="*/ 6 h 8"/>
                  <a:gd name="T12" fmla="*/ 0 w 4"/>
                  <a:gd name="T13" fmla="*/ 6 h 8"/>
                  <a:gd name="T14" fmla="*/ 0 w 4"/>
                  <a:gd name="T15" fmla="*/ 2 h 8"/>
                  <a:gd name="T16" fmla="*/ 0 w 4"/>
                  <a:gd name="T17" fmla="*/ 2 h 8"/>
                  <a:gd name="T18" fmla="*/ 0 w 4"/>
                  <a:gd name="T19" fmla="*/ 0 h 8"/>
                  <a:gd name="T20" fmla="*/ 2 w 4"/>
                  <a:gd name="T21" fmla="*/ 0 h 8"/>
                  <a:gd name="T22" fmla="*/ 4 w 4"/>
                  <a:gd name="T23" fmla="*/ 2 h 8"/>
                  <a:gd name="T24" fmla="*/ 4 w 4"/>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2"/>
                    </a:moveTo>
                    <a:lnTo>
                      <a:pt x="4" y="2"/>
                    </a:lnTo>
                    <a:lnTo>
                      <a:pt x="4" y="8"/>
                    </a:lnTo>
                    <a:lnTo>
                      <a:pt x="2" y="8"/>
                    </a:lnTo>
                    <a:lnTo>
                      <a:pt x="0" y="6"/>
                    </a:lnTo>
                    <a:lnTo>
                      <a:pt x="0" y="6"/>
                    </a:lnTo>
                    <a:lnTo>
                      <a:pt x="0" y="6"/>
                    </a:lnTo>
                    <a:lnTo>
                      <a:pt x="0" y="2"/>
                    </a:lnTo>
                    <a:lnTo>
                      <a:pt x="0" y="2"/>
                    </a:lnTo>
                    <a:lnTo>
                      <a:pt x="0"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8" name="Freeform 1555">
                <a:extLst>
                  <a:ext uri="{FF2B5EF4-FFF2-40B4-BE49-F238E27FC236}">
                    <a16:creationId xmlns:a16="http://schemas.microsoft.com/office/drawing/2014/main" id="{B08DD4A4-731D-3BCD-CCF0-6613ABD60C65}"/>
                  </a:ext>
                </a:extLst>
              </p:cNvPr>
              <p:cNvSpPr>
                <a:spLocks/>
              </p:cNvSpPr>
              <p:nvPr/>
            </p:nvSpPr>
            <p:spPr bwMode="auto">
              <a:xfrm>
                <a:off x="6004" y="2251"/>
                <a:ext cx="26" cy="40"/>
              </a:xfrm>
              <a:custGeom>
                <a:avLst/>
                <a:gdLst>
                  <a:gd name="T0" fmla="*/ 0 w 26"/>
                  <a:gd name="T1" fmla="*/ 14 h 40"/>
                  <a:gd name="T2" fmla="*/ 0 w 26"/>
                  <a:gd name="T3" fmla="*/ 14 h 40"/>
                  <a:gd name="T4" fmla="*/ 2 w 26"/>
                  <a:gd name="T5" fmla="*/ 16 h 40"/>
                  <a:gd name="T6" fmla="*/ 4 w 26"/>
                  <a:gd name="T7" fmla="*/ 14 h 40"/>
                  <a:gd name="T8" fmla="*/ 6 w 26"/>
                  <a:gd name="T9" fmla="*/ 8 h 40"/>
                  <a:gd name="T10" fmla="*/ 8 w 26"/>
                  <a:gd name="T11" fmla="*/ 2 h 40"/>
                  <a:gd name="T12" fmla="*/ 10 w 26"/>
                  <a:gd name="T13" fmla="*/ 0 h 40"/>
                  <a:gd name="T14" fmla="*/ 12 w 26"/>
                  <a:gd name="T15" fmla="*/ 0 h 40"/>
                  <a:gd name="T16" fmla="*/ 12 w 26"/>
                  <a:gd name="T17" fmla="*/ 0 h 40"/>
                  <a:gd name="T18" fmla="*/ 12 w 26"/>
                  <a:gd name="T19" fmla="*/ 0 h 40"/>
                  <a:gd name="T20" fmla="*/ 12 w 26"/>
                  <a:gd name="T21" fmla="*/ 0 h 40"/>
                  <a:gd name="T22" fmla="*/ 12 w 26"/>
                  <a:gd name="T23" fmla="*/ 4 h 40"/>
                  <a:gd name="T24" fmla="*/ 14 w 26"/>
                  <a:gd name="T25" fmla="*/ 10 h 40"/>
                  <a:gd name="T26" fmla="*/ 16 w 26"/>
                  <a:gd name="T27" fmla="*/ 14 h 40"/>
                  <a:gd name="T28" fmla="*/ 18 w 26"/>
                  <a:gd name="T29" fmla="*/ 14 h 40"/>
                  <a:gd name="T30" fmla="*/ 20 w 26"/>
                  <a:gd name="T31" fmla="*/ 12 h 40"/>
                  <a:gd name="T32" fmla="*/ 20 w 26"/>
                  <a:gd name="T33" fmla="*/ 12 h 40"/>
                  <a:gd name="T34" fmla="*/ 24 w 26"/>
                  <a:gd name="T35" fmla="*/ 10 h 40"/>
                  <a:gd name="T36" fmla="*/ 24 w 26"/>
                  <a:gd name="T37" fmla="*/ 10 h 40"/>
                  <a:gd name="T38" fmla="*/ 26 w 26"/>
                  <a:gd name="T39" fmla="*/ 16 h 40"/>
                  <a:gd name="T40" fmla="*/ 26 w 26"/>
                  <a:gd name="T41" fmla="*/ 16 h 40"/>
                  <a:gd name="T42" fmla="*/ 26 w 26"/>
                  <a:gd name="T43" fmla="*/ 26 h 40"/>
                  <a:gd name="T44" fmla="*/ 24 w 26"/>
                  <a:gd name="T45" fmla="*/ 32 h 40"/>
                  <a:gd name="T46" fmla="*/ 22 w 26"/>
                  <a:gd name="T47" fmla="*/ 36 h 40"/>
                  <a:gd name="T48" fmla="*/ 18 w 26"/>
                  <a:gd name="T49" fmla="*/ 38 h 40"/>
                  <a:gd name="T50" fmla="*/ 18 w 26"/>
                  <a:gd name="T51" fmla="*/ 38 h 40"/>
                  <a:gd name="T52" fmla="*/ 12 w 26"/>
                  <a:gd name="T53" fmla="*/ 38 h 40"/>
                  <a:gd name="T54" fmla="*/ 8 w 26"/>
                  <a:gd name="T55" fmla="*/ 40 h 40"/>
                  <a:gd name="T56" fmla="*/ 6 w 26"/>
                  <a:gd name="T57" fmla="*/ 40 h 40"/>
                  <a:gd name="T58" fmla="*/ 4 w 26"/>
                  <a:gd name="T59" fmla="*/ 40 h 40"/>
                  <a:gd name="T60" fmla="*/ 0 w 26"/>
                  <a:gd name="T61" fmla="*/ 30 h 40"/>
                  <a:gd name="T62" fmla="*/ 0 w 26"/>
                  <a:gd name="T63" fmla="*/ 30 h 40"/>
                  <a:gd name="T64" fmla="*/ 0 w 26"/>
                  <a:gd name="T65" fmla="*/ 22 h 40"/>
                  <a:gd name="T66" fmla="*/ 0 w 26"/>
                  <a:gd name="T67" fmla="*/ 14 h 40"/>
                  <a:gd name="T68" fmla="*/ 0 w 26"/>
                  <a:gd name="T6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40">
                    <a:moveTo>
                      <a:pt x="0" y="14"/>
                    </a:moveTo>
                    <a:lnTo>
                      <a:pt x="0" y="14"/>
                    </a:lnTo>
                    <a:lnTo>
                      <a:pt x="2" y="16"/>
                    </a:lnTo>
                    <a:lnTo>
                      <a:pt x="4" y="14"/>
                    </a:lnTo>
                    <a:lnTo>
                      <a:pt x="6" y="8"/>
                    </a:lnTo>
                    <a:lnTo>
                      <a:pt x="8" y="2"/>
                    </a:lnTo>
                    <a:lnTo>
                      <a:pt x="10" y="0"/>
                    </a:lnTo>
                    <a:lnTo>
                      <a:pt x="12" y="0"/>
                    </a:lnTo>
                    <a:lnTo>
                      <a:pt x="12" y="0"/>
                    </a:lnTo>
                    <a:lnTo>
                      <a:pt x="12" y="0"/>
                    </a:lnTo>
                    <a:lnTo>
                      <a:pt x="12" y="0"/>
                    </a:lnTo>
                    <a:lnTo>
                      <a:pt x="12" y="4"/>
                    </a:lnTo>
                    <a:lnTo>
                      <a:pt x="14" y="10"/>
                    </a:lnTo>
                    <a:lnTo>
                      <a:pt x="16" y="14"/>
                    </a:lnTo>
                    <a:lnTo>
                      <a:pt x="18" y="14"/>
                    </a:lnTo>
                    <a:lnTo>
                      <a:pt x="20" y="12"/>
                    </a:lnTo>
                    <a:lnTo>
                      <a:pt x="20" y="12"/>
                    </a:lnTo>
                    <a:lnTo>
                      <a:pt x="24" y="10"/>
                    </a:lnTo>
                    <a:lnTo>
                      <a:pt x="24" y="10"/>
                    </a:lnTo>
                    <a:lnTo>
                      <a:pt x="26" y="16"/>
                    </a:lnTo>
                    <a:lnTo>
                      <a:pt x="26" y="16"/>
                    </a:lnTo>
                    <a:lnTo>
                      <a:pt x="26" y="26"/>
                    </a:lnTo>
                    <a:lnTo>
                      <a:pt x="24" y="32"/>
                    </a:lnTo>
                    <a:lnTo>
                      <a:pt x="22" y="36"/>
                    </a:lnTo>
                    <a:lnTo>
                      <a:pt x="18" y="38"/>
                    </a:lnTo>
                    <a:lnTo>
                      <a:pt x="18" y="38"/>
                    </a:lnTo>
                    <a:lnTo>
                      <a:pt x="12" y="38"/>
                    </a:lnTo>
                    <a:lnTo>
                      <a:pt x="8" y="40"/>
                    </a:lnTo>
                    <a:lnTo>
                      <a:pt x="6" y="40"/>
                    </a:lnTo>
                    <a:lnTo>
                      <a:pt x="4" y="40"/>
                    </a:lnTo>
                    <a:lnTo>
                      <a:pt x="0" y="30"/>
                    </a:lnTo>
                    <a:lnTo>
                      <a:pt x="0" y="30"/>
                    </a:lnTo>
                    <a:lnTo>
                      <a:pt x="0" y="2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9" name="Freeform 1556">
                <a:extLst>
                  <a:ext uri="{FF2B5EF4-FFF2-40B4-BE49-F238E27FC236}">
                    <a16:creationId xmlns:a16="http://schemas.microsoft.com/office/drawing/2014/main" id="{AF6FA53D-E103-CC74-A7E6-FD1671FB3E02}"/>
                  </a:ext>
                </a:extLst>
              </p:cNvPr>
              <p:cNvSpPr>
                <a:spLocks/>
              </p:cNvSpPr>
              <p:nvPr/>
            </p:nvSpPr>
            <p:spPr bwMode="auto">
              <a:xfrm>
                <a:off x="6030" y="2257"/>
                <a:ext cx="26" cy="32"/>
              </a:xfrm>
              <a:custGeom>
                <a:avLst/>
                <a:gdLst>
                  <a:gd name="T0" fmla="*/ 12 w 26"/>
                  <a:gd name="T1" fmla="*/ 2 h 32"/>
                  <a:gd name="T2" fmla="*/ 12 w 26"/>
                  <a:gd name="T3" fmla="*/ 2 h 32"/>
                  <a:gd name="T4" fmla="*/ 14 w 26"/>
                  <a:gd name="T5" fmla="*/ 4 h 32"/>
                  <a:gd name="T6" fmla="*/ 16 w 26"/>
                  <a:gd name="T7" fmla="*/ 6 h 32"/>
                  <a:gd name="T8" fmla="*/ 20 w 26"/>
                  <a:gd name="T9" fmla="*/ 6 h 32"/>
                  <a:gd name="T10" fmla="*/ 20 w 26"/>
                  <a:gd name="T11" fmla="*/ 6 h 32"/>
                  <a:gd name="T12" fmla="*/ 26 w 26"/>
                  <a:gd name="T13" fmla="*/ 14 h 32"/>
                  <a:gd name="T14" fmla="*/ 26 w 26"/>
                  <a:gd name="T15" fmla="*/ 20 h 32"/>
                  <a:gd name="T16" fmla="*/ 24 w 26"/>
                  <a:gd name="T17" fmla="*/ 28 h 32"/>
                  <a:gd name="T18" fmla="*/ 24 w 26"/>
                  <a:gd name="T19" fmla="*/ 28 h 32"/>
                  <a:gd name="T20" fmla="*/ 16 w 26"/>
                  <a:gd name="T21" fmla="*/ 32 h 32"/>
                  <a:gd name="T22" fmla="*/ 12 w 26"/>
                  <a:gd name="T23" fmla="*/ 30 h 32"/>
                  <a:gd name="T24" fmla="*/ 10 w 26"/>
                  <a:gd name="T25" fmla="*/ 22 h 32"/>
                  <a:gd name="T26" fmla="*/ 10 w 26"/>
                  <a:gd name="T27" fmla="*/ 22 h 32"/>
                  <a:gd name="T28" fmla="*/ 8 w 26"/>
                  <a:gd name="T29" fmla="*/ 20 h 32"/>
                  <a:gd name="T30" fmla="*/ 8 w 26"/>
                  <a:gd name="T31" fmla="*/ 20 h 32"/>
                  <a:gd name="T32" fmla="*/ 4 w 26"/>
                  <a:gd name="T33" fmla="*/ 20 h 32"/>
                  <a:gd name="T34" fmla="*/ 4 w 26"/>
                  <a:gd name="T35" fmla="*/ 20 h 32"/>
                  <a:gd name="T36" fmla="*/ 2 w 26"/>
                  <a:gd name="T37" fmla="*/ 20 h 32"/>
                  <a:gd name="T38" fmla="*/ 0 w 26"/>
                  <a:gd name="T39" fmla="*/ 18 h 32"/>
                  <a:gd name="T40" fmla="*/ 0 w 26"/>
                  <a:gd name="T41" fmla="*/ 12 h 32"/>
                  <a:gd name="T42" fmla="*/ 0 w 26"/>
                  <a:gd name="T43" fmla="*/ 12 h 32"/>
                  <a:gd name="T44" fmla="*/ 4 w 26"/>
                  <a:gd name="T45" fmla="*/ 2 h 32"/>
                  <a:gd name="T46" fmla="*/ 6 w 26"/>
                  <a:gd name="T47" fmla="*/ 0 h 32"/>
                  <a:gd name="T48" fmla="*/ 10 w 26"/>
                  <a:gd name="T49" fmla="*/ 2 h 32"/>
                  <a:gd name="T50" fmla="*/ 10 w 26"/>
                  <a:gd name="T51" fmla="*/ 2 h 32"/>
                  <a:gd name="T52" fmla="*/ 12 w 26"/>
                  <a:gd name="T53" fmla="*/ 2 h 32"/>
                  <a:gd name="T54" fmla="*/ 12 w 26"/>
                  <a:gd name="T55"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2">
                    <a:moveTo>
                      <a:pt x="12" y="2"/>
                    </a:moveTo>
                    <a:lnTo>
                      <a:pt x="12" y="2"/>
                    </a:lnTo>
                    <a:lnTo>
                      <a:pt x="14" y="4"/>
                    </a:lnTo>
                    <a:lnTo>
                      <a:pt x="16" y="6"/>
                    </a:lnTo>
                    <a:lnTo>
                      <a:pt x="20" y="6"/>
                    </a:lnTo>
                    <a:lnTo>
                      <a:pt x="20" y="6"/>
                    </a:lnTo>
                    <a:lnTo>
                      <a:pt x="26" y="14"/>
                    </a:lnTo>
                    <a:lnTo>
                      <a:pt x="26" y="20"/>
                    </a:lnTo>
                    <a:lnTo>
                      <a:pt x="24" y="28"/>
                    </a:lnTo>
                    <a:lnTo>
                      <a:pt x="24" y="28"/>
                    </a:lnTo>
                    <a:lnTo>
                      <a:pt x="16" y="32"/>
                    </a:lnTo>
                    <a:lnTo>
                      <a:pt x="12" y="30"/>
                    </a:lnTo>
                    <a:lnTo>
                      <a:pt x="10" y="22"/>
                    </a:lnTo>
                    <a:lnTo>
                      <a:pt x="10" y="22"/>
                    </a:lnTo>
                    <a:lnTo>
                      <a:pt x="8" y="20"/>
                    </a:lnTo>
                    <a:lnTo>
                      <a:pt x="8" y="20"/>
                    </a:lnTo>
                    <a:lnTo>
                      <a:pt x="4" y="20"/>
                    </a:lnTo>
                    <a:lnTo>
                      <a:pt x="4" y="20"/>
                    </a:lnTo>
                    <a:lnTo>
                      <a:pt x="2" y="20"/>
                    </a:lnTo>
                    <a:lnTo>
                      <a:pt x="0" y="18"/>
                    </a:lnTo>
                    <a:lnTo>
                      <a:pt x="0" y="12"/>
                    </a:lnTo>
                    <a:lnTo>
                      <a:pt x="0" y="12"/>
                    </a:lnTo>
                    <a:lnTo>
                      <a:pt x="4" y="2"/>
                    </a:lnTo>
                    <a:lnTo>
                      <a:pt x="6" y="0"/>
                    </a:lnTo>
                    <a:lnTo>
                      <a:pt x="10" y="2"/>
                    </a:lnTo>
                    <a:lnTo>
                      <a:pt x="10" y="2"/>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0" name="Freeform 1557">
                <a:extLst>
                  <a:ext uri="{FF2B5EF4-FFF2-40B4-BE49-F238E27FC236}">
                    <a16:creationId xmlns:a16="http://schemas.microsoft.com/office/drawing/2014/main" id="{741D5B0C-E1DB-3E58-CE18-EF3228073000}"/>
                  </a:ext>
                </a:extLst>
              </p:cNvPr>
              <p:cNvSpPr>
                <a:spLocks/>
              </p:cNvSpPr>
              <p:nvPr/>
            </p:nvSpPr>
            <p:spPr bwMode="auto">
              <a:xfrm>
                <a:off x="6028" y="2251"/>
                <a:ext cx="12" cy="18"/>
              </a:xfrm>
              <a:custGeom>
                <a:avLst/>
                <a:gdLst>
                  <a:gd name="T0" fmla="*/ 12 w 12"/>
                  <a:gd name="T1" fmla="*/ 8 h 18"/>
                  <a:gd name="T2" fmla="*/ 12 w 12"/>
                  <a:gd name="T3" fmla="*/ 8 h 18"/>
                  <a:gd name="T4" fmla="*/ 10 w 12"/>
                  <a:gd name="T5" fmla="*/ 8 h 18"/>
                  <a:gd name="T6" fmla="*/ 8 w 12"/>
                  <a:gd name="T7" fmla="*/ 8 h 18"/>
                  <a:gd name="T8" fmla="*/ 6 w 12"/>
                  <a:gd name="T9" fmla="*/ 12 h 18"/>
                  <a:gd name="T10" fmla="*/ 4 w 12"/>
                  <a:gd name="T11" fmla="*/ 16 h 18"/>
                  <a:gd name="T12" fmla="*/ 2 w 12"/>
                  <a:gd name="T13" fmla="*/ 18 h 18"/>
                  <a:gd name="T14" fmla="*/ 2 w 12"/>
                  <a:gd name="T15" fmla="*/ 18 h 18"/>
                  <a:gd name="T16" fmla="*/ 0 w 12"/>
                  <a:gd name="T17" fmla="*/ 18 h 18"/>
                  <a:gd name="T18" fmla="*/ 0 w 12"/>
                  <a:gd name="T19" fmla="*/ 14 h 18"/>
                  <a:gd name="T20" fmla="*/ 0 w 12"/>
                  <a:gd name="T21" fmla="*/ 14 h 18"/>
                  <a:gd name="T22" fmla="*/ 0 w 12"/>
                  <a:gd name="T23" fmla="*/ 10 h 18"/>
                  <a:gd name="T24" fmla="*/ 0 w 12"/>
                  <a:gd name="T25" fmla="*/ 10 h 18"/>
                  <a:gd name="T26" fmla="*/ 2 w 12"/>
                  <a:gd name="T27" fmla="*/ 2 h 18"/>
                  <a:gd name="T28" fmla="*/ 4 w 12"/>
                  <a:gd name="T29" fmla="*/ 0 h 18"/>
                  <a:gd name="T30" fmla="*/ 8 w 12"/>
                  <a:gd name="T31" fmla="*/ 2 h 18"/>
                  <a:gd name="T32" fmla="*/ 12 w 12"/>
                  <a:gd name="T33" fmla="*/ 8 h 18"/>
                  <a:gd name="T34" fmla="*/ 12 w 12"/>
                  <a:gd name="T3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12" y="8"/>
                    </a:moveTo>
                    <a:lnTo>
                      <a:pt x="12" y="8"/>
                    </a:lnTo>
                    <a:lnTo>
                      <a:pt x="10" y="8"/>
                    </a:lnTo>
                    <a:lnTo>
                      <a:pt x="8" y="8"/>
                    </a:lnTo>
                    <a:lnTo>
                      <a:pt x="6" y="12"/>
                    </a:lnTo>
                    <a:lnTo>
                      <a:pt x="4" y="16"/>
                    </a:lnTo>
                    <a:lnTo>
                      <a:pt x="2" y="18"/>
                    </a:lnTo>
                    <a:lnTo>
                      <a:pt x="2" y="18"/>
                    </a:lnTo>
                    <a:lnTo>
                      <a:pt x="0" y="18"/>
                    </a:lnTo>
                    <a:lnTo>
                      <a:pt x="0" y="14"/>
                    </a:lnTo>
                    <a:lnTo>
                      <a:pt x="0" y="14"/>
                    </a:lnTo>
                    <a:lnTo>
                      <a:pt x="0" y="10"/>
                    </a:lnTo>
                    <a:lnTo>
                      <a:pt x="0" y="10"/>
                    </a:lnTo>
                    <a:lnTo>
                      <a:pt x="2" y="2"/>
                    </a:lnTo>
                    <a:lnTo>
                      <a:pt x="4" y="0"/>
                    </a:lnTo>
                    <a:lnTo>
                      <a:pt x="8"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1" name="Freeform 1558">
                <a:extLst>
                  <a:ext uri="{FF2B5EF4-FFF2-40B4-BE49-F238E27FC236}">
                    <a16:creationId xmlns:a16="http://schemas.microsoft.com/office/drawing/2014/main" id="{D828CA66-D533-444B-19FD-8047182043AF}"/>
                  </a:ext>
                </a:extLst>
              </p:cNvPr>
              <p:cNvSpPr>
                <a:spLocks/>
              </p:cNvSpPr>
              <p:nvPr/>
            </p:nvSpPr>
            <p:spPr bwMode="auto">
              <a:xfrm>
                <a:off x="6016" y="2251"/>
                <a:ext cx="8" cy="16"/>
              </a:xfrm>
              <a:custGeom>
                <a:avLst/>
                <a:gdLst>
                  <a:gd name="T0" fmla="*/ 8 w 8"/>
                  <a:gd name="T1" fmla="*/ 12 h 16"/>
                  <a:gd name="T2" fmla="*/ 8 w 8"/>
                  <a:gd name="T3" fmla="*/ 12 h 16"/>
                  <a:gd name="T4" fmla="*/ 4 w 8"/>
                  <a:gd name="T5" fmla="*/ 16 h 16"/>
                  <a:gd name="T6" fmla="*/ 2 w 8"/>
                  <a:gd name="T7" fmla="*/ 16 h 16"/>
                  <a:gd name="T8" fmla="*/ 2 w 8"/>
                  <a:gd name="T9" fmla="*/ 14 h 16"/>
                  <a:gd name="T10" fmla="*/ 0 w 8"/>
                  <a:gd name="T11" fmla="*/ 0 h 16"/>
                  <a:gd name="T12" fmla="*/ 0 w 8"/>
                  <a:gd name="T13" fmla="*/ 0 h 16"/>
                  <a:gd name="T14" fmla="*/ 2 w 8"/>
                  <a:gd name="T15" fmla="*/ 2 h 16"/>
                  <a:gd name="T16" fmla="*/ 4 w 8"/>
                  <a:gd name="T17" fmla="*/ 8 h 16"/>
                  <a:gd name="T18" fmla="*/ 6 w 8"/>
                  <a:gd name="T19" fmla="*/ 10 h 16"/>
                  <a:gd name="T20" fmla="*/ 6 w 8"/>
                  <a:gd name="T21" fmla="*/ 12 h 16"/>
                  <a:gd name="T22" fmla="*/ 8 w 8"/>
                  <a:gd name="T23" fmla="*/ 12 h 16"/>
                  <a:gd name="T24" fmla="*/ 8 w 8"/>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6">
                    <a:moveTo>
                      <a:pt x="8" y="12"/>
                    </a:moveTo>
                    <a:lnTo>
                      <a:pt x="8" y="12"/>
                    </a:lnTo>
                    <a:lnTo>
                      <a:pt x="4" y="16"/>
                    </a:lnTo>
                    <a:lnTo>
                      <a:pt x="2" y="16"/>
                    </a:lnTo>
                    <a:lnTo>
                      <a:pt x="2" y="14"/>
                    </a:lnTo>
                    <a:lnTo>
                      <a:pt x="0" y="0"/>
                    </a:lnTo>
                    <a:lnTo>
                      <a:pt x="0" y="0"/>
                    </a:lnTo>
                    <a:lnTo>
                      <a:pt x="2" y="2"/>
                    </a:lnTo>
                    <a:lnTo>
                      <a:pt x="4" y="8"/>
                    </a:lnTo>
                    <a:lnTo>
                      <a:pt x="6" y="10"/>
                    </a:lnTo>
                    <a:lnTo>
                      <a:pt x="6" y="12"/>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2" name="Freeform 1559">
                <a:extLst>
                  <a:ext uri="{FF2B5EF4-FFF2-40B4-BE49-F238E27FC236}">
                    <a16:creationId xmlns:a16="http://schemas.microsoft.com/office/drawing/2014/main" id="{A0A50097-C5C0-FD8E-2402-762CAA7D1D69}"/>
                  </a:ext>
                </a:extLst>
              </p:cNvPr>
              <p:cNvSpPr>
                <a:spLocks/>
              </p:cNvSpPr>
              <p:nvPr/>
            </p:nvSpPr>
            <p:spPr bwMode="auto">
              <a:xfrm>
                <a:off x="5998" y="2161"/>
                <a:ext cx="12" cy="26"/>
              </a:xfrm>
              <a:custGeom>
                <a:avLst/>
                <a:gdLst>
                  <a:gd name="T0" fmla="*/ 4 w 12"/>
                  <a:gd name="T1" fmla="*/ 24 h 26"/>
                  <a:gd name="T2" fmla="*/ 4 w 12"/>
                  <a:gd name="T3" fmla="*/ 24 h 26"/>
                  <a:gd name="T4" fmla="*/ 6 w 12"/>
                  <a:gd name="T5" fmla="*/ 20 h 26"/>
                  <a:gd name="T6" fmla="*/ 6 w 12"/>
                  <a:gd name="T7" fmla="*/ 16 h 26"/>
                  <a:gd name="T8" fmla="*/ 4 w 12"/>
                  <a:gd name="T9" fmla="*/ 10 h 26"/>
                  <a:gd name="T10" fmla="*/ 4 w 12"/>
                  <a:gd name="T11" fmla="*/ 10 h 26"/>
                  <a:gd name="T12" fmla="*/ 2 w 12"/>
                  <a:gd name="T13" fmla="*/ 6 h 26"/>
                  <a:gd name="T14" fmla="*/ 0 w 12"/>
                  <a:gd name="T15" fmla="*/ 2 h 26"/>
                  <a:gd name="T16" fmla="*/ 0 w 12"/>
                  <a:gd name="T17" fmla="*/ 2 h 26"/>
                  <a:gd name="T18" fmla="*/ 2 w 12"/>
                  <a:gd name="T19" fmla="*/ 0 h 26"/>
                  <a:gd name="T20" fmla="*/ 2 w 12"/>
                  <a:gd name="T21" fmla="*/ 0 h 26"/>
                  <a:gd name="T22" fmla="*/ 4 w 12"/>
                  <a:gd name="T23" fmla="*/ 2 h 26"/>
                  <a:gd name="T24" fmla="*/ 6 w 12"/>
                  <a:gd name="T25" fmla="*/ 2 h 26"/>
                  <a:gd name="T26" fmla="*/ 6 w 12"/>
                  <a:gd name="T27" fmla="*/ 2 h 26"/>
                  <a:gd name="T28" fmla="*/ 8 w 12"/>
                  <a:gd name="T29" fmla="*/ 4 h 26"/>
                  <a:gd name="T30" fmla="*/ 8 w 12"/>
                  <a:gd name="T31" fmla="*/ 8 h 26"/>
                  <a:gd name="T32" fmla="*/ 8 w 12"/>
                  <a:gd name="T33" fmla="*/ 8 h 26"/>
                  <a:gd name="T34" fmla="*/ 12 w 12"/>
                  <a:gd name="T35" fmla="*/ 10 h 26"/>
                  <a:gd name="T36" fmla="*/ 12 w 12"/>
                  <a:gd name="T37" fmla="*/ 16 h 26"/>
                  <a:gd name="T38" fmla="*/ 12 w 12"/>
                  <a:gd name="T39" fmla="*/ 16 h 26"/>
                  <a:gd name="T40" fmla="*/ 10 w 12"/>
                  <a:gd name="T41" fmla="*/ 18 h 26"/>
                  <a:gd name="T42" fmla="*/ 8 w 12"/>
                  <a:gd name="T43" fmla="*/ 24 h 26"/>
                  <a:gd name="T44" fmla="*/ 6 w 12"/>
                  <a:gd name="T45" fmla="*/ 26 h 26"/>
                  <a:gd name="T46" fmla="*/ 6 w 12"/>
                  <a:gd name="T47" fmla="*/ 26 h 26"/>
                  <a:gd name="T48" fmla="*/ 4 w 12"/>
                  <a:gd name="T49" fmla="*/ 24 h 26"/>
                  <a:gd name="T50" fmla="*/ 4 w 12"/>
                  <a:gd name="T5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6">
                    <a:moveTo>
                      <a:pt x="4" y="24"/>
                    </a:moveTo>
                    <a:lnTo>
                      <a:pt x="4" y="24"/>
                    </a:lnTo>
                    <a:lnTo>
                      <a:pt x="6" y="20"/>
                    </a:lnTo>
                    <a:lnTo>
                      <a:pt x="6" y="16"/>
                    </a:lnTo>
                    <a:lnTo>
                      <a:pt x="4" y="10"/>
                    </a:lnTo>
                    <a:lnTo>
                      <a:pt x="4" y="10"/>
                    </a:lnTo>
                    <a:lnTo>
                      <a:pt x="2" y="6"/>
                    </a:lnTo>
                    <a:lnTo>
                      <a:pt x="0" y="2"/>
                    </a:lnTo>
                    <a:lnTo>
                      <a:pt x="0" y="2"/>
                    </a:lnTo>
                    <a:lnTo>
                      <a:pt x="2" y="0"/>
                    </a:lnTo>
                    <a:lnTo>
                      <a:pt x="2" y="0"/>
                    </a:lnTo>
                    <a:lnTo>
                      <a:pt x="4" y="2"/>
                    </a:lnTo>
                    <a:lnTo>
                      <a:pt x="6" y="2"/>
                    </a:lnTo>
                    <a:lnTo>
                      <a:pt x="6" y="2"/>
                    </a:lnTo>
                    <a:lnTo>
                      <a:pt x="8" y="4"/>
                    </a:lnTo>
                    <a:lnTo>
                      <a:pt x="8" y="8"/>
                    </a:lnTo>
                    <a:lnTo>
                      <a:pt x="8" y="8"/>
                    </a:lnTo>
                    <a:lnTo>
                      <a:pt x="12" y="10"/>
                    </a:lnTo>
                    <a:lnTo>
                      <a:pt x="12" y="16"/>
                    </a:lnTo>
                    <a:lnTo>
                      <a:pt x="12" y="16"/>
                    </a:lnTo>
                    <a:lnTo>
                      <a:pt x="10" y="18"/>
                    </a:lnTo>
                    <a:lnTo>
                      <a:pt x="8" y="24"/>
                    </a:lnTo>
                    <a:lnTo>
                      <a:pt x="6" y="26"/>
                    </a:lnTo>
                    <a:lnTo>
                      <a:pt x="6" y="26"/>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3" name="Freeform 1560">
                <a:extLst>
                  <a:ext uri="{FF2B5EF4-FFF2-40B4-BE49-F238E27FC236}">
                    <a16:creationId xmlns:a16="http://schemas.microsoft.com/office/drawing/2014/main" id="{78DE8AC0-CDC3-1C94-7363-8E5EAF2BBFFB}"/>
                  </a:ext>
                </a:extLst>
              </p:cNvPr>
              <p:cNvSpPr>
                <a:spLocks/>
              </p:cNvSpPr>
              <p:nvPr/>
            </p:nvSpPr>
            <p:spPr bwMode="auto">
              <a:xfrm>
                <a:off x="6050" y="2261"/>
                <a:ext cx="28" cy="101"/>
              </a:xfrm>
              <a:custGeom>
                <a:avLst/>
                <a:gdLst>
                  <a:gd name="T0" fmla="*/ 4 w 28"/>
                  <a:gd name="T1" fmla="*/ 24 h 101"/>
                  <a:gd name="T2" fmla="*/ 4 w 28"/>
                  <a:gd name="T3" fmla="*/ 10 h 101"/>
                  <a:gd name="T4" fmla="*/ 0 w 28"/>
                  <a:gd name="T5" fmla="*/ 2 h 101"/>
                  <a:gd name="T6" fmla="*/ 14 w 28"/>
                  <a:gd name="T7" fmla="*/ 0 h 101"/>
                  <a:gd name="T8" fmla="*/ 16 w 28"/>
                  <a:gd name="T9" fmla="*/ 0 h 101"/>
                  <a:gd name="T10" fmla="*/ 20 w 28"/>
                  <a:gd name="T11" fmla="*/ 12 h 101"/>
                  <a:gd name="T12" fmla="*/ 18 w 28"/>
                  <a:gd name="T13" fmla="*/ 16 h 101"/>
                  <a:gd name="T14" fmla="*/ 18 w 28"/>
                  <a:gd name="T15" fmla="*/ 22 h 101"/>
                  <a:gd name="T16" fmla="*/ 20 w 28"/>
                  <a:gd name="T17" fmla="*/ 24 h 101"/>
                  <a:gd name="T18" fmla="*/ 22 w 28"/>
                  <a:gd name="T19" fmla="*/ 22 h 101"/>
                  <a:gd name="T20" fmla="*/ 24 w 28"/>
                  <a:gd name="T21" fmla="*/ 20 h 101"/>
                  <a:gd name="T22" fmla="*/ 28 w 28"/>
                  <a:gd name="T23" fmla="*/ 20 h 101"/>
                  <a:gd name="T24" fmla="*/ 28 w 28"/>
                  <a:gd name="T25" fmla="*/ 20 h 101"/>
                  <a:gd name="T26" fmla="*/ 24 w 28"/>
                  <a:gd name="T27" fmla="*/ 38 h 101"/>
                  <a:gd name="T28" fmla="*/ 28 w 28"/>
                  <a:gd name="T29" fmla="*/ 56 h 101"/>
                  <a:gd name="T30" fmla="*/ 28 w 28"/>
                  <a:gd name="T31" fmla="*/ 60 h 101"/>
                  <a:gd name="T32" fmla="*/ 26 w 28"/>
                  <a:gd name="T33" fmla="*/ 68 h 101"/>
                  <a:gd name="T34" fmla="*/ 24 w 28"/>
                  <a:gd name="T35" fmla="*/ 76 h 101"/>
                  <a:gd name="T36" fmla="*/ 20 w 28"/>
                  <a:gd name="T37" fmla="*/ 89 h 101"/>
                  <a:gd name="T38" fmla="*/ 20 w 28"/>
                  <a:gd name="T39" fmla="*/ 97 h 101"/>
                  <a:gd name="T40" fmla="*/ 14 w 28"/>
                  <a:gd name="T41" fmla="*/ 99 h 101"/>
                  <a:gd name="T42" fmla="*/ 12 w 28"/>
                  <a:gd name="T43" fmla="*/ 95 h 101"/>
                  <a:gd name="T44" fmla="*/ 14 w 28"/>
                  <a:gd name="T45" fmla="*/ 74 h 101"/>
                  <a:gd name="T46" fmla="*/ 12 w 28"/>
                  <a:gd name="T47" fmla="*/ 68 h 101"/>
                  <a:gd name="T48" fmla="*/ 14 w 28"/>
                  <a:gd name="T49" fmla="*/ 66 h 101"/>
                  <a:gd name="T50" fmla="*/ 12 w 28"/>
                  <a:gd name="T51" fmla="*/ 68 h 101"/>
                  <a:gd name="T52" fmla="*/ 8 w 28"/>
                  <a:gd name="T53" fmla="*/ 68 h 101"/>
                  <a:gd name="T54" fmla="*/ 6 w 28"/>
                  <a:gd name="T55" fmla="*/ 62 h 101"/>
                  <a:gd name="T56" fmla="*/ 8 w 28"/>
                  <a:gd name="T57" fmla="*/ 56 h 101"/>
                  <a:gd name="T58" fmla="*/ 8 w 28"/>
                  <a:gd name="T59" fmla="*/ 52 h 101"/>
                  <a:gd name="T60" fmla="*/ 10 w 28"/>
                  <a:gd name="T61" fmla="*/ 50 h 101"/>
                  <a:gd name="T62" fmla="*/ 14 w 28"/>
                  <a:gd name="T63" fmla="*/ 48 h 101"/>
                  <a:gd name="T64" fmla="*/ 16 w 28"/>
                  <a:gd name="T65" fmla="*/ 46 h 101"/>
                  <a:gd name="T66" fmla="*/ 12 w 28"/>
                  <a:gd name="T67" fmla="*/ 34 h 101"/>
                  <a:gd name="T68" fmla="*/ 10 w 28"/>
                  <a:gd name="T69" fmla="*/ 32 h 101"/>
                  <a:gd name="T70" fmla="*/ 6 w 28"/>
                  <a:gd name="T71" fmla="*/ 28 h 101"/>
                  <a:gd name="T72" fmla="*/ 4 w 28"/>
                  <a:gd name="T73"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101">
                    <a:moveTo>
                      <a:pt x="4" y="24"/>
                    </a:moveTo>
                    <a:lnTo>
                      <a:pt x="4" y="24"/>
                    </a:lnTo>
                    <a:lnTo>
                      <a:pt x="6" y="16"/>
                    </a:lnTo>
                    <a:lnTo>
                      <a:pt x="4" y="10"/>
                    </a:lnTo>
                    <a:lnTo>
                      <a:pt x="2" y="6"/>
                    </a:lnTo>
                    <a:lnTo>
                      <a:pt x="0" y="2"/>
                    </a:lnTo>
                    <a:lnTo>
                      <a:pt x="0" y="2"/>
                    </a:lnTo>
                    <a:lnTo>
                      <a:pt x="14" y="0"/>
                    </a:lnTo>
                    <a:lnTo>
                      <a:pt x="14" y="0"/>
                    </a:lnTo>
                    <a:lnTo>
                      <a:pt x="16" y="0"/>
                    </a:lnTo>
                    <a:lnTo>
                      <a:pt x="18" y="2"/>
                    </a:lnTo>
                    <a:lnTo>
                      <a:pt x="20" y="12"/>
                    </a:lnTo>
                    <a:lnTo>
                      <a:pt x="20" y="12"/>
                    </a:lnTo>
                    <a:lnTo>
                      <a:pt x="18" y="16"/>
                    </a:lnTo>
                    <a:lnTo>
                      <a:pt x="18" y="18"/>
                    </a:lnTo>
                    <a:lnTo>
                      <a:pt x="18" y="22"/>
                    </a:lnTo>
                    <a:lnTo>
                      <a:pt x="18" y="22"/>
                    </a:lnTo>
                    <a:lnTo>
                      <a:pt x="20" y="24"/>
                    </a:lnTo>
                    <a:lnTo>
                      <a:pt x="20" y="24"/>
                    </a:lnTo>
                    <a:lnTo>
                      <a:pt x="22" y="22"/>
                    </a:lnTo>
                    <a:lnTo>
                      <a:pt x="22" y="22"/>
                    </a:lnTo>
                    <a:lnTo>
                      <a:pt x="24" y="20"/>
                    </a:lnTo>
                    <a:lnTo>
                      <a:pt x="28" y="20"/>
                    </a:lnTo>
                    <a:lnTo>
                      <a:pt x="28" y="20"/>
                    </a:lnTo>
                    <a:lnTo>
                      <a:pt x="28" y="20"/>
                    </a:lnTo>
                    <a:lnTo>
                      <a:pt x="28" y="20"/>
                    </a:lnTo>
                    <a:lnTo>
                      <a:pt x="26" y="28"/>
                    </a:lnTo>
                    <a:lnTo>
                      <a:pt x="24" y="38"/>
                    </a:lnTo>
                    <a:lnTo>
                      <a:pt x="24" y="46"/>
                    </a:lnTo>
                    <a:lnTo>
                      <a:pt x="28" y="56"/>
                    </a:lnTo>
                    <a:lnTo>
                      <a:pt x="28" y="56"/>
                    </a:lnTo>
                    <a:lnTo>
                      <a:pt x="28" y="60"/>
                    </a:lnTo>
                    <a:lnTo>
                      <a:pt x="28" y="60"/>
                    </a:lnTo>
                    <a:lnTo>
                      <a:pt x="26" y="68"/>
                    </a:lnTo>
                    <a:lnTo>
                      <a:pt x="24" y="76"/>
                    </a:lnTo>
                    <a:lnTo>
                      <a:pt x="24" y="76"/>
                    </a:lnTo>
                    <a:lnTo>
                      <a:pt x="22" y="81"/>
                    </a:lnTo>
                    <a:lnTo>
                      <a:pt x="20" y="89"/>
                    </a:lnTo>
                    <a:lnTo>
                      <a:pt x="20" y="89"/>
                    </a:lnTo>
                    <a:lnTo>
                      <a:pt x="20" y="97"/>
                    </a:lnTo>
                    <a:lnTo>
                      <a:pt x="18" y="101"/>
                    </a:lnTo>
                    <a:lnTo>
                      <a:pt x="14" y="99"/>
                    </a:lnTo>
                    <a:lnTo>
                      <a:pt x="12" y="95"/>
                    </a:lnTo>
                    <a:lnTo>
                      <a:pt x="12" y="95"/>
                    </a:lnTo>
                    <a:lnTo>
                      <a:pt x="14" y="83"/>
                    </a:lnTo>
                    <a:lnTo>
                      <a:pt x="14" y="74"/>
                    </a:lnTo>
                    <a:lnTo>
                      <a:pt x="12" y="68"/>
                    </a:lnTo>
                    <a:lnTo>
                      <a:pt x="12" y="68"/>
                    </a:lnTo>
                    <a:lnTo>
                      <a:pt x="14" y="66"/>
                    </a:lnTo>
                    <a:lnTo>
                      <a:pt x="14" y="66"/>
                    </a:lnTo>
                    <a:lnTo>
                      <a:pt x="14" y="66"/>
                    </a:lnTo>
                    <a:lnTo>
                      <a:pt x="12" y="68"/>
                    </a:lnTo>
                    <a:lnTo>
                      <a:pt x="12" y="68"/>
                    </a:lnTo>
                    <a:lnTo>
                      <a:pt x="8" y="68"/>
                    </a:lnTo>
                    <a:lnTo>
                      <a:pt x="6" y="66"/>
                    </a:lnTo>
                    <a:lnTo>
                      <a:pt x="6" y="62"/>
                    </a:lnTo>
                    <a:lnTo>
                      <a:pt x="6" y="62"/>
                    </a:lnTo>
                    <a:lnTo>
                      <a:pt x="8" y="56"/>
                    </a:lnTo>
                    <a:lnTo>
                      <a:pt x="8" y="52"/>
                    </a:lnTo>
                    <a:lnTo>
                      <a:pt x="8" y="52"/>
                    </a:lnTo>
                    <a:lnTo>
                      <a:pt x="10" y="50"/>
                    </a:lnTo>
                    <a:lnTo>
                      <a:pt x="10" y="50"/>
                    </a:lnTo>
                    <a:lnTo>
                      <a:pt x="14" y="50"/>
                    </a:lnTo>
                    <a:lnTo>
                      <a:pt x="14" y="48"/>
                    </a:lnTo>
                    <a:lnTo>
                      <a:pt x="16" y="46"/>
                    </a:lnTo>
                    <a:lnTo>
                      <a:pt x="16" y="46"/>
                    </a:lnTo>
                    <a:lnTo>
                      <a:pt x="14" y="38"/>
                    </a:lnTo>
                    <a:lnTo>
                      <a:pt x="12" y="34"/>
                    </a:lnTo>
                    <a:lnTo>
                      <a:pt x="12" y="34"/>
                    </a:lnTo>
                    <a:lnTo>
                      <a:pt x="10" y="32"/>
                    </a:lnTo>
                    <a:lnTo>
                      <a:pt x="8" y="30"/>
                    </a:lnTo>
                    <a:lnTo>
                      <a:pt x="6" y="28"/>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4" name="Freeform 1561">
                <a:extLst>
                  <a:ext uri="{FF2B5EF4-FFF2-40B4-BE49-F238E27FC236}">
                    <a16:creationId xmlns:a16="http://schemas.microsoft.com/office/drawing/2014/main" id="{608D7506-035A-A497-6FAE-3761FE21B522}"/>
                  </a:ext>
                </a:extLst>
              </p:cNvPr>
              <p:cNvSpPr>
                <a:spLocks/>
              </p:cNvSpPr>
              <p:nvPr/>
            </p:nvSpPr>
            <p:spPr bwMode="auto">
              <a:xfrm>
                <a:off x="1956" y="2648"/>
                <a:ext cx="98" cy="107"/>
              </a:xfrm>
              <a:custGeom>
                <a:avLst/>
                <a:gdLst>
                  <a:gd name="T0" fmla="*/ 92 w 98"/>
                  <a:gd name="T1" fmla="*/ 91 h 107"/>
                  <a:gd name="T2" fmla="*/ 86 w 98"/>
                  <a:gd name="T3" fmla="*/ 95 h 107"/>
                  <a:gd name="T4" fmla="*/ 82 w 98"/>
                  <a:gd name="T5" fmla="*/ 89 h 107"/>
                  <a:gd name="T6" fmla="*/ 76 w 98"/>
                  <a:gd name="T7" fmla="*/ 95 h 107"/>
                  <a:gd name="T8" fmla="*/ 68 w 98"/>
                  <a:gd name="T9" fmla="*/ 107 h 107"/>
                  <a:gd name="T10" fmla="*/ 68 w 98"/>
                  <a:gd name="T11" fmla="*/ 99 h 107"/>
                  <a:gd name="T12" fmla="*/ 70 w 98"/>
                  <a:gd name="T13" fmla="*/ 91 h 107"/>
                  <a:gd name="T14" fmla="*/ 52 w 98"/>
                  <a:gd name="T15" fmla="*/ 89 h 107"/>
                  <a:gd name="T16" fmla="*/ 48 w 98"/>
                  <a:gd name="T17" fmla="*/ 93 h 107"/>
                  <a:gd name="T18" fmla="*/ 46 w 98"/>
                  <a:gd name="T19" fmla="*/ 101 h 107"/>
                  <a:gd name="T20" fmla="*/ 42 w 98"/>
                  <a:gd name="T21" fmla="*/ 91 h 107"/>
                  <a:gd name="T22" fmla="*/ 38 w 98"/>
                  <a:gd name="T23" fmla="*/ 87 h 107"/>
                  <a:gd name="T24" fmla="*/ 32 w 98"/>
                  <a:gd name="T25" fmla="*/ 85 h 107"/>
                  <a:gd name="T26" fmla="*/ 32 w 98"/>
                  <a:gd name="T27" fmla="*/ 77 h 107"/>
                  <a:gd name="T28" fmla="*/ 30 w 98"/>
                  <a:gd name="T29" fmla="*/ 73 h 107"/>
                  <a:gd name="T30" fmla="*/ 22 w 98"/>
                  <a:gd name="T31" fmla="*/ 59 h 107"/>
                  <a:gd name="T32" fmla="*/ 18 w 98"/>
                  <a:gd name="T33" fmla="*/ 51 h 107"/>
                  <a:gd name="T34" fmla="*/ 12 w 98"/>
                  <a:gd name="T35" fmla="*/ 57 h 107"/>
                  <a:gd name="T36" fmla="*/ 10 w 98"/>
                  <a:gd name="T37" fmla="*/ 63 h 107"/>
                  <a:gd name="T38" fmla="*/ 2 w 98"/>
                  <a:gd name="T39" fmla="*/ 57 h 107"/>
                  <a:gd name="T40" fmla="*/ 0 w 98"/>
                  <a:gd name="T41" fmla="*/ 49 h 107"/>
                  <a:gd name="T42" fmla="*/ 6 w 98"/>
                  <a:gd name="T43" fmla="*/ 40 h 107"/>
                  <a:gd name="T44" fmla="*/ 6 w 98"/>
                  <a:gd name="T45" fmla="*/ 30 h 107"/>
                  <a:gd name="T46" fmla="*/ 10 w 98"/>
                  <a:gd name="T47" fmla="*/ 24 h 107"/>
                  <a:gd name="T48" fmla="*/ 18 w 98"/>
                  <a:gd name="T49" fmla="*/ 14 h 107"/>
                  <a:gd name="T50" fmla="*/ 26 w 98"/>
                  <a:gd name="T51" fmla="*/ 16 h 107"/>
                  <a:gd name="T52" fmla="*/ 28 w 98"/>
                  <a:gd name="T53" fmla="*/ 26 h 107"/>
                  <a:gd name="T54" fmla="*/ 34 w 98"/>
                  <a:gd name="T55" fmla="*/ 34 h 107"/>
                  <a:gd name="T56" fmla="*/ 38 w 98"/>
                  <a:gd name="T57" fmla="*/ 32 h 107"/>
                  <a:gd name="T58" fmla="*/ 38 w 98"/>
                  <a:gd name="T59" fmla="*/ 16 h 107"/>
                  <a:gd name="T60" fmla="*/ 38 w 98"/>
                  <a:gd name="T61" fmla="*/ 8 h 107"/>
                  <a:gd name="T62" fmla="*/ 42 w 98"/>
                  <a:gd name="T63" fmla="*/ 2 h 107"/>
                  <a:gd name="T64" fmla="*/ 44 w 98"/>
                  <a:gd name="T65" fmla="*/ 10 h 107"/>
                  <a:gd name="T66" fmla="*/ 54 w 98"/>
                  <a:gd name="T67" fmla="*/ 10 h 107"/>
                  <a:gd name="T68" fmla="*/ 60 w 98"/>
                  <a:gd name="T69" fmla="*/ 6 h 107"/>
                  <a:gd name="T70" fmla="*/ 64 w 98"/>
                  <a:gd name="T71" fmla="*/ 22 h 107"/>
                  <a:gd name="T72" fmla="*/ 64 w 98"/>
                  <a:gd name="T73" fmla="*/ 32 h 107"/>
                  <a:gd name="T74" fmla="*/ 68 w 98"/>
                  <a:gd name="T75" fmla="*/ 40 h 107"/>
                  <a:gd name="T76" fmla="*/ 70 w 98"/>
                  <a:gd name="T77" fmla="*/ 53 h 107"/>
                  <a:gd name="T78" fmla="*/ 66 w 98"/>
                  <a:gd name="T79" fmla="*/ 59 h 107"/>
                  <a:gd name="T80" fmla="*/ 62 w 98"/>
                  <a:gd name="T81" fmla="*/ 55 h 107"/>
                  <a:gd name="T82" fmla="*/ 54 w 98"/>
                  <a:gd name="T83" fmla="*/ 55 h 107"/>
                  <a:gd name="T84" fmla="*/ 46 w 98"/>
                  <a:gd name="T85" fmla="*/ 49 h 107"/>
                  <a:gd name="T86" fmla="*/ 44 w 98"/>
                  <a:gd name="T87" fmla="*/ 65 h 107"/>
                  <a:gd name="T88" fmla="*/ 50 w 98"/>
                  <a:gd name="T89" fmla="*/ 69 h 107"/>
                  <a:gd name="T90" fmla="*/ 58 w 98"/>
                  <a:gd name="T91" fmla="*/ 71 h 107"/>
                  <a:gd name="T92" fmla="*/ 66 w 98"/>
                  <a:gd name="T93" fmla="*/ 75 h 107"/>
                  <a:gd name="T94" fmla="*/ 62 w 98"/>
                  <a:gd name="T95" fmla="*/ 63 h 107"/>
                  <a:gd name="T96" fmla="*/ 64 w 98"/>
                  <a:gd name="T97" fmla="*/ 59 h 107"/>
                  <a:gd name="T98" fmla="*/ 70 w 98"/>
                  <a:gd name="T99" fmla="*/ 61 h 107"/>
                  <a:gd name="T100" fmla="*/ 76 w 98"/>
                  <a:gd name="T101" fmla="*/ 73 h 107"/>
                  <a:gd name="T102" fmla="*/ 84 w 98"/>
                  <a:gd name="T103" fmla="*/ 79 h 107"/>
                  <a:gd name="T104" fmla="*/ 86 w 98"/>
                  <a:gd name="T105" fmla="*/ 63 h 107"/>
                  <a:gd name="T106" fmla="*/ 90 w 98"/>
                  <a:gd name="T107" fmla="*/ 59 h 107"/>
                  <a:gd name="T108" fmla="*/ 96 w 98"/>
                  <a:gd name="T109" fmla="*/ 69 h 107"/>
                  <a:gd name="T110" fmla="*/ 98 w 98"/>
                  <a:gd name="T111" fmla="*/ 7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07">
                    <a:moveTo>
                      <a:pt x="98" y="75"/>
                    </a:moveTo>
                    <a:lnTo>
                      <a:pt x="98" y="75"/>
                    </a:lnTo>
                    <a:lnTo>
                      <a:pt x="92" y="91"/>
                    </a:lnTo>
                    <a:lnTo>
                      <a:pt x="90" y="95"/>
                    </a:lnTo>
                    <a:lnTo>
                      <a:pt x="88" y="95"/>
                    </a:lnTo>
                    <a:lnTo>
                      <a:pt x="86" y="95"/>
                    </a:lnTo>
                    <a:lnTo>
                      <a:pt x="82" y="91"/>
                    </a:lnTo>
                    <a:lnTo>
                      <a:pt x="82" y="91"/>
                    </a:lnTo>
                    <a:lnTo>
                      <a:pt x="82" y="89"/>
                    </a:lnTo>
                    <a:lnTo>
                      <a:pt x="80" y="91"/>
                    </a:lnTo>
                    <a:lnTo>
                      <a:pt x="76" y="95"/>
                    </a:lnTo>
                    <a:lnTo>
                      <a:pt x="76" y="95"/>
                    </a:lnTo>
                    <a:lnTo>
                      <a:pt x="72" y="103"/>
                    </a:lnTo>
                    <a:lnTo>
                      <a:pt x="70" y="105"/>
                    </a:lnTo>
                    <a:lnTo>
                      <a:pt x="68" y="107"/>
                    </a:lnTo>
                    <a:lnTo>
                      <a:pt x="68" y="107"/>
                    </a:lnTo>
                    <a:lnTo>
                      <a:pt x="68" y="103"/>
                    </a:lnTo>
                    <a:lnTo>
                      <a:pt x="68" y="99"/>
                    </a:lnTo>
                    <a:lnTo>
                      <a:pt x="70" y="95"/>
                    </a:lnTo>
                    <a:lnTo>
                      <a:pt x="70" y="91"/>
                    </a:lnTo>
                    <a:lnTo>
                      <a:pt x="70" y="91"/>
                    </a:lnTo>
                    <a:lnTo>
                      <a:pt x="64" y="89"/>
                    </a:lnTo>
                    <a:lnTo>
                      <a:pt x="58" y="89"/>
                    </a:lnTo>
                    <a:lnTo>
                      <a:pt x="52" y="89"/>
                    </a:lnTo>
                    <a:lnTo>
                      <a:pt x="46" y="85"/>
                    </a:lnTo>
                    <a:lnTo>
                      <a:pt x="46" y="85"/>
                    </a:lnTo>
                    <a:lnTo>
                      <a:pt x="48" y="93"/>
                    </a:lnTo>
                    <a:lnTo>
                      <a:pt x="48" y="99"/>
                    </a:lnTo>
                    <a:lnTo>
                      <a:pt x="46" y="101"/>
                    </a:lnTo>
                    <a:lnTo>
                      <a:pt x="46" y="101"/>
                    </a:lnTo>
                    <a:lnTo>
                      <a:pt x="44" y="103"/>
                    </a:lnTo>
                    <a:lnTo>
                      <a:pt x="42" y="99"/>
                    </a:lnTo>
                    <a:lnTo>
                      <a:pt x="42" y="91"/>
                    </a:lnTo>
                    <a:lnTo>
                      <a:pt x="42" y="91"/>
                    </a:lnTo>
                    <a:lnTo>
                      <a:pt x="40" y="87"/>
                    </a:lnTo>
                    <a:lnTo>
                      <a:pt x="38" y="87"/>
                    </a:lnTo>
                    <a:lnTo>
                      <a:pt x="38" y="87"/>
                    </a:lnTo>
                    <a:lnTo>
                      <a:pt x="34" y="87"/>
                    </a:lnTo>
                    <a:lnTo>
                      <a:pt x="32" y="85"/>
                    </a:lnTo>
                    <a:lnTo>
                      <a:pt x="30" y="83"/>
                    </a:lnTo>
                    <a:lnTo>
                      <a:pt x="30" y="83"/>
                    </a:lnTo>
                    <a:lnTo>
                      <a:pt x="32" y="77"/>
                    </a:lnTo>
                    <a:lnTo>
                      <a:pt x="32" y="75"/>
                    </a:lnTo>
                    <a:lnTo>
                      <a:pt x="30" y="73"/>
                    </a:lnTo>
                    <a:lnTo>
                      <a:pt x="30" y="73"/>
                    </a:lnTo>
                    <a:lnTo>
                      <a:pt x="28" y="73"/>
                    </a:lnTo>
                    <a:lnTo>
                      <a:pt x="24" y="71"/>
                    </a:lnTo>
                    <a:lnTo>
                      <a:pt x="22" y="59"/>
                    </a:lnTo>
                    <a:lnTo>
                      <a:pt x="22" y="59"/>
                    </a:lnTo>
                    <a:lnTo>
                      <a:pt x="20" y="51"/>
                    </a:lnTo>
                    <a:lnTo>
                      <a:pt x="18" y="51"/>
                    </a:lnTo>
                    <a:lnTo>
                      <a:pt x="16" y="55"/>
                    </a:lnTo>
                    <a:lnTo>
                      <a:pt x="16" y="55"/>
                    </a:lnTo>
                    <a:lnTo>
                      <a:pt x="12" y="57"/>
                    </a:lnTo>
                    <a:lnTo>
                      <a:pt x="12" y="59"/>
                    </a:lnTo>
                    <a:lnTo>
                      <a:pt x="10" y="63"/>
                    </a:lnTo>
                    <a:lnTo>
                      <a:pt x="10" y="63"/>
                    </a:lnTo>
                    <a:lnTo>
                      <a:pt x="8" y="69"/>
                    </a:lnTo>
                    <a:lnTo>
                      <a:pt x="6" y="67"/>
                    </a:lnTo>
                    <a:lnTo>
                      <a:pt x="2" y="57"/>
                    </a:lnTo>
                    <a:lnTo>
                      <a:pt x="2" y="57"/>
                    </a:lnTo>
                    <a:lnTo>
                      <a:pt x="0" y="49"/>
                    </a:lnTo>
                    <a:lnTo>
                      <a:pt x="0" y="49"/>
                    </a:lnTo>
                    <a:lnTo>
                      <a:pt x="2" y="40"/>
                    </a:lnTo>
                    <a:lnTo>
                      <a:pt x="2" y="40"/>
                    </a:lnTo>
                    <a:lnTo>
                      <a:pt x="6" y="40"/>
                    </a:lnTo>
                    <a:lnTo>
                      <a:pt x="8" y="36"/>
                    </a:lnTo>
                    <a:lnTo>
                      <a:pt x="6" y="30"/>
                    </a:lnTo>
                    <a:lnTo>
                      <a:pt x="6" y="30"/>
                    </a:lnTo>
                    <a:lnTo>
                      <a:pt x="8" y="26"/>
                    </a:lnTo>
                    <a:lnTo>
                      <a:pt x="10" y="24"/>
                    </a:lnTo>
                    <a:lnTo>
                      <a:pt x="10" y="24"/>
                    </a:lnTo>
                    <a:lnTo>
                      <a:pt x="14" y="20"/>
                    </a:lnTo>
                    <a:lnTo>
                      <a:pt x="18" y="14"/>
                    </a:lnTo>
                    <a:lnTo>
                      <a:pt x="18" y="14"/>
                    </a:lnTo>
                    <a:lnTo>
                      <a:pt x="22" y="12"/>
                    </a:lnTo>
                    <a:lnTo>
                      <a:pt x="24" y="12"/>
                    </a:lnTo>
                    <a:lnTo>
                      <a:pt x="26" y="16"/>
                    </a:lnTo>
                    <a:lnTo>
                      <a:pt x="26" y="20"/>
                    </a:lnTo>
                    <a:lnTo>
                      <a:pt x="26" y="20"/>
                    </a:lnTo>
                    <a:lnTo>
                      <a:pt x="28" y="26"/>
                    </a:lnTo>
                    <a:lnTo>
                      <a:pt x="30" y="30"/>
                    </a:lnTo>
                    <a:lnTo>
                      <a:pt x="30" y="30"/>
                    </a:lnTo>
                    <a:lnTo>
                      <a:pt x="34" y="34"/>
                    </a:lnTo>
                    <a:lnTo>
                      <a:pt x="36" y="34"/>
                    </a:lnTo>
                    <a:lnTo>
                      <a:pt x="38" y="32"/>
                    </a:lnTo>
                    <a:lnTo>
                      <a:pt x="38" y="32"/>
                    </a:lnTo>
                    <a:lnTo>
                      <a:pt x="38" y="30"/>
                    </a:lnTo>
                    <a:lnTo>
                      <a:pt x="38" y="24"/>
                    </a:lnTo>
                    <a:lnTo>
                      <a:pt x="38" y="16"/>
                    </a:lnTo>
                    <a:lnTo>
                      <a:pt x="38" y="16"/>
                    </a:lnTo>
                    <a:lnTo>
                      <a:pt x="38" y="8"/>
                    </a:lnTo>
                    <a:lnTo>
                      <a:pt x="38" y="8"/>
                    </a:lnTo>
                    <a:lnTo>
                      <a:pt x="40" y="0"/>
                    </a:lnTo>
                    <a:lnTo>
                      <a:pt x="40" y="0"/>
                    </a:lnTo>
                    <a:lnTo>
                      <a:pt x="42" y="2"/>
                    </a:lnTo>
                    <a:lnTo>
                      <a:pt x="42" y="4"/>
                    </a:lnTo>
                    <a:lnTo>
                      <a:pt x="42" y="4"/>
                    </a:lnTo>
                    <a:lnTo>
                      <a:pt x="44" y="10"/>
                    </a:lnTo>
                    <a:lnTo>
                      <a:pt x="48" y="14"/>
                    </a:lnTo>
                    <a:lnTo>
                      <a:pt x="50" y="14"/>
                    </a:lnTo>
                    <a:lnTo>
                      <a:pt x="54" y="10"/>
                    </a:lnTo>
                    <a:lnTo>
                      <a:pt x="54" y="10"/>
                    </a:lnTo>
                    <a:lnTo>
                      <a:pt x="58" y="6"/>
                    </a:lnTo>
                    <a:lnTo>
                      <a:pt x="60" y="6"/>
                    </a:lnTo>
                    <a:lnTo>
                      <a:pt x="62" y="12"/>
                    </a:lnTo>
                    <a:lnTo>
                      <a:pt x="64" y="22"/>
                    </a:lnTo>
                    <a:lnTo>
                      <a:pt x="64" y="22"/>
                    </a:lnTo>
                    <a:lnTo>
                      <a:pt x="62" y="26"/>
                    </a:lnTo>
                    <a:lnTo>
                      <a:pt x="62" y="30"/>
                    </a:lnTo>
                    <a:lnTo>
                      <a:pt x="64" y="32"/>
                    </a:lnTo>
                    <a:lnTo>
                      <a:pt x="64" y="32"/>
                    </a:lnTo>
                    <a:lnTo>
                      <a:pt x="68" y="40"/>
                    </a:lnTo>
                    <a:lnTo>
                      <a:pt x="68" y="40"/>
                    </a:lnTo>
                    <a:lnTo>
                      <a:pt x="70" y="47"/>
                    </a:lnTo>
                    <a:lnTo>
                      <a:pt x="70" y="53"/>
                    </a:lnTo>
                    <a:lnTo>
                      <a:pt x="70" y="53"/>
                    </a:lnTo>
                    <a:lnTo>
                      <a:pt x="68" y="59"/>
                    </a:lnTo>
                    <a:lnTo>
                      <a:pt x="66" y="59"/>
                    </a:lnTo>
                    <a:lnTo>
                      <a:pt x="66" y="59"/>
                    </a:lnTo>
                    <a:lnTo>
                      <a:pt x="66" y="59"/>
                    </a:lnTo>
                    <a:lnTo>
                      <a:pt x="64" y="57"/>
                    </a:lnTo>
                    <a:lnTo>
                      <a:pt x="62" y="55"/>
                    </a:lnTo>
                    <a:lnTo>
                      <a:pt x="58" y="55"/>
                    </a:lnTo>
                    <a:lnTo>
                      <a:pt x="58" y="55"/>
                    </a:lnTo>
                    <a:lnTo>
                      <a:pt x="54" y="55"/>
                    </a:lnTo>
                    <a:lnTo>
                      <a:pt x="52" y="55"/>
                    </a:lnTo>
                    <a:lnTo>
                      <a:pt x="48" y="55"/>
                    </a:lnTo>
                    <a:lnTo>
                      <a:pt x="46" y="49"/>
                    </a:lnTo>
                    <a:lnTo>
                      <a:pt x="46" y="49"/>
                    </a:lnTo>
                    <a:lnTo>
                      <a:pt x="44" y="59"/>
                    </a:lnTo>
                    <a:lnTo>
                      <a:pt x="44" y="65"/>
                    </a:lnTo>
                    <a:lnTo>
                      <a:pt x="48" y="69"/>
                    </a:lnTo>
                    <a:lnTo>
                      <a:pt x="50" y="69"/>
                    </a:lnTo>
                    <a:lnTo>
                      <a:pt x="50" y="69"/>
                    </a:lnTo>
                    <a:lnTo>
                      <a:pt x="54" y="69"/>
                    </a:lnTo>
                    <a:lnTo>
                      <a:pt x="58" y="71"/>
                    </a:lnTo>
                    <a:lnTo>
                      <a:pt x="58" y="71"/>
                    </a:lnTo>
                    <a:lnTo>
                      <a:pt x="62" y="75"/>
                    </a:lnTo>
                    <a:lnTo>
                      <a:pt x="66" y="75"/>
                    </a:lnTo>
                    <a:lnTo>
                      <a:pt x="66" y="75"/>
                    </a:lnTo>
                    <a:lnTo>
                      <a:pt x="62" y="71"/>
                    </a:lnTo>
                    <a:lnTo>
                      <a:pt x="62" y="67"/>
                    </a:lnTo>
                    <a:lnTo>
                      <a:pt x="62" y="63"/>
                    </a:lnTo>
                    <a:lnTo>
                      <a:pt x="62" y="63"/>
                    </a:lnTo>
                    <a:lnTo>
                      <a:pt x="62" y="59"/>
                    </a:lnTo>
                    <a:lnTo>
                      <a:pt x="64" y="59"/>
                    </a:lnTo>
                    <a:lnTo>
                      <a:pt x="66" y="61"/>
                    </a:lnTo>
                    <a:lnTo>
                      <a:pt x="66" y="61"/>
                    </a:lnTo>
                    <a:lnTo>
                      <a:pt x="70" y="61"/>
                    </a:lnTo>
                    <a:lnTo>
                      <a:pt x="72" y="63"/>
                    </a:lnTo>
                    <a:lnTo>
                      <a:pt x="76" y="73"/>
                    </a:lnTo>
                    <a:lnTo>
                      <a:pt x="76" y="73"/>
                    </a:lnTo>
                    <a:lnTo>
                      <a:pt x="80" y="77"/>
                    </a:lnTo>
                    <a:lnTo>
                      <a:pt x="82" y="81"/>
                    </a:lnTo>
                    <a:lnTo>
                      <a:pt x="84" y="79"/>
                    </a:lnTo>
                    <a:lnTo>
                      <a:pt x="86" y="73"/>
                    </a:lnTo>
                    <a:lnTo>
                      <a:pt x="86" y="73"/>
                    </a:lnTo>
                    <a:lnTo>
                      <a:pt x="86" y="63"/>
                    </a:lnTo>
                    <a:lnTo>
                      <a:pt x="86" y="63"/>
                    </a:lnTo>
                    <a:lnTo>
                      <a:pt x="88" y="59"/>
                    </a:lnTo>
                    <a:lnTo>
                      <a:pt x="90" y="59"/>
                    </a:lnTo>
                    <a:lnTo>
                      <a:pt x="94" y="63"/>
                    </a:lnTo>
                    <a:lnTo>
                      <a:pt x="94" y="63"/>
                    </a:lnTo>
                    <a:lnTo>
                      <a:pt x="96" y="69"/>
                    </a:lnTo>
                    <a:lnTo>
                      <a:pt x="96" y="69"/>
                    </a:lnTo>
                    <a:lnTo>
                      <a:pt x="98" y="75"/>
                    </a:lnTo>
                    <a:lnTo>
                      <a:pt x="9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5" name="Freeform 1562">
                <a:extLst>
                  <a:ext uri="{FF2B5EF4-FFF2-40B4-BE49-F238E27FC236}">
                    <a16:creationId xmlns:a16="http://schemas.microsoft.com/office/drawing/2014/main" id="{4CC805E3-D356-5834-12CB-69592B2D751F}"/>
                  </a:ext>
                </a:extLst>
              </p:cNvPr>
              <p:cNvSpPr>
                <a:spLocks/>
              </p:cNvSpPr>
              <p:nvPr/>
            </p:nvSpPr>
            <p:spPr bwMode="auto">
              <a:xfrm>
                <a:off x="1886" y="2713"/>
                <a:ext cx="64" cy="46"/>
              </a:xfrm>
              <a:custGeom>
                <a:avLst/>
                <a:gdLst>
                  <a:gd name="T0" fmla="*/ 36 w 64"/>
                  <a:gd name="T1" fmla="*/ 32 h 46"/>
                  <a:gd name="T2" fmla="*/ 36 w 64"/>
                  <a:gd name="T3" fmla="*/ 32 h 46"/>
                  <a:gd name="T4" fmla="*/ 32 w 64"/>
                  <a:gd name="T5" fmla="*/ 24 h 46"/>
                  <a:gd name="T6" fmla="*/ 26 w 64"/>
                  <a:gd name="T7" fmla="*/ 20 h 46"/>
                  <a:gd name="T8" fmla="*/ 20 w 64"/>
                  <a:gd name="T9" fmla="*/ 18 h 46"/>
                  <a:gd name="T10" fmla="*/ 14 w 64"/>
                  <a:gd name="T11" fmla="*/ 22 h 46"/>
                  <a:gd name="T12" fmla="*/ 14 w 64"/>
                  <a:gd name="T13" fmla="*/ 22 h 46"/>
                  <a:gd name="T14" fmla="*/ 12 w 64"/>
                  <a:gd name="T15" fmla="*/ 26 h 46"/>
                  <a:gd name="T16" fmla="*/ 14 w 64"/>
                  <a:gd name="T17" fmla="*/ 34 h 46"/>
                  <a:gd name="T18" fmla="*/ 14 w 64"/>
                  <a:gd name="T19" fmla="*/ 34 h 46"/>
                  <a:gd name="T20" fmla="*/ 16 w 64"/>
                  <a:gd name="T21" fmla="*/ 38 h 46"/>
                  <a:gd name="T22" fmla="*/ 16 w 64"/>
                  <a:gd name="T23" fmla="*/ 46 h 46"/>
                  <a:gd name="T24" fmla="*/ 16 w 64"/>
                  <a:gd name="T25" fmla="*/ 46 h 46"/>
                  <a:gd name="T26" fmla="*/ 14 w 64"/>
                  <a:gd name="T27" fmla="*/ 44 h 46"/>
                  <a:gd name="T28" fmla="*/ 12 w 64"/>
                  <a:gd name="T29" fmla="*/ 42 h 46"/>
                  <a:gd name="T30" fmla="*/ 8 w 64"/>
                  <a:gd name="T31" fmla="*/ 34 h 46"/>
                  <a:gd name="T32" fmla="*/ 4 w 64"/>
                  <a:gd name="T33" fmla="*/ 26 h 46"/>
                  <a:gd name="T34" fmla="*/ 0 w 64"/>
                  <a:gd name="T35" fmla="*/ 22 h 46"/>
                  <a:gd name="T36" fmla="*/ 0 w 64"/>
                  <a:gd name="T37" fmla="*/ 22 h 46"/>
                  <a:gd name="T38" fmla="*/ 2 w 64"/>
                  <a:gd name="T39" fmla="*/ 18 h 46"/>
                  <a:gd name="T40" fmla="*/ 4 w 64"/>
                  <a:gd name="T41" fmla="*/ 16 h 46"/>
                  <a:gd name="T42" fmla="*/ 8 w 64"/>
                  <a:gd name="T43" fmla="*/ 14 h 46"/>
                  <a:gd name="T44" fmla="*/ 8 w 64"/>
                  <a:gd name="T45" fmla="*/ 14 h 46"/>
                  <a:gd name="T46" fmla="*/ 16 w 64"/>
                  <a:gd name="T47" fmla="*/ 8 h 46"/>
                  <a:gd name="T48" fmla="*/ 20 w 64"/>
                  <a:gd name="T49" fmla="*/ 6 h 46"/>
                  <a:gd name="T50" fmla="*/ 24 w 64"/>
                  <a:gd name="T51" fmla="*/ 6 h 46"/>
                  <a:gd name="T52" fmla="*/ 24 w 64"/>
                  <a:gd name="T53" fmla="*/ 6 h 46"/>
                  <a:gd name="T54" fmla="*/ 26 w 64"/>
                  <a:gd name="T55" fmla="*/ 6 h 46"/>
                  <a:gd name="T56" fmla="*/ 28 w 64"/>
                  <a:gd name="T57" fmla="*/ 4 h 46"/>
                  <a:gd name="T58" fmla="*/ 32 w 64"/>
                  <a:gd name="T59" fmla="*/ 0 h 46"/>
                  <a:gd name="T60" fmla="*/ 32 w 64"/>
                  <a:gd name="T61" fmla="*/ 0 h 46"/>
                  <a:gd name="T62" fmla="*/ 36 w 64"/>
                  <a:gd name="T63" fmla="*/ 0 h 46"/>
                  <a:gd name="T64" fmla="*/ 40 w 64"/>
                  <a:gd name="T65" fmla="*/ 2 h 46"/>
                  <a:gd name="T66" fmla="*/ 48 w 64"/>
                  <a:gd name="T67" fmla="*/ 8 h 46"/>
                  <a:gd name="T68" fmla="*/ 48 w 64"/>
                  <a:gd name="T69" fmla="*/ 8 h 46"/>
                  <a:gd name="T70" fmla="*/ 52 w 64"/>
                  <a:gd name="T71" fmla="*/ 6 h 46"/>
                  <a:gd name="T72" fmla="*/ 56 w 64"/>
                  <a:gd name="T73" fmla="*/ 4 h 46"/>
                  <a:gd name="T74" fmla="*/ 58 w 64"/>
                  <a:gd name="T75" fmla="*/ 4 h 46"/>
                  <a:gd name="T76" fmla="*/ 60 w 64"/>
                  <a:gd name="T77" fmla="*/ 6 h 46"/>
                  <a:gd name="T78" fmla="*/ 64 w 64"/>
                  <a:gd name="T79" fmla="*/ 14 h 46"/>
                  <a:gd name="T80" fmla="*/ 64 w 64"/>
                  <a:gd name="T81" fmla="*/ 14 h 46"/>
                  <a:gd name="T82" fmla="*/ 62 w 64"/>
                  <a:gd name="T83" fmla="*/ 18 h 46"/>
                  <a:gd name="T84" fmla="*/ 62 w 64"/>
                  <a:gd name="T85" fmla="*/ 22 h 46"/>
                  <a:gd name="T86" fmla="*/ 64 w 64"/>
                  <a:gd name="T87" fmla="*/ 26 h 46"/>
                  <a:gd name="T88" fmla="*/ 62 w 64"/>
                  <a:gd name="T89" fmla="*/ 30 h 46"/>
                  <a:gd name="T90" fmla="*/ 62 w 64"/>
                  <a:gd name="T91" fmla="*/ 30 h 46"/>
                  <a:gd name="T92" fmla="*/ 56 w 64"/>
                  <a:gd name="T93" fmla="*/ 22 h 46"/>
                  <a:gd name="T94" fmla="*/ 50 w 64"/>
                  <a:gd name="T95" fmla="*/ 18 h 46"/>
                  <a:gd name="T96" fmla="*/ 44 w 64"/>
                  <a:gd name="T97" fmla="*/ 18 h 46"/>
                  <a:gd name="T98" fmla="*/ 36 w 64"/>
                  <a:gd name="T99" fmla="*/ 18 h 46"/>
                  <a:gd name="T100" fmla="*/ 36 w 64"/>
                  <a:gd name="T101" fmla="*/ 18 h 46"/>
                  <a:gd name="T102" fmla="*/ 38 w 64"/>
                  <a:gd name="T103" fmla="*/ 22 h 46"/>
                  <a:gd name="T104" fmla="*/ 38 w 64"/>
                  <a:gd name="T105" fmla="*/ 28 h 46"/>
                  <a:gd name="T106" fmla="*/ 38 w 64"/>
                  <a:gd name="T107" fmla="*/ 32 h 46"/>
                  <a:gd name="T108" fmla="*/ 38 w 64"/>
                  <a:gd name="T109" fmla="*/ 32 h 46"/>
                  <a:gd name="T110" fmla="*/ 36 w 64"/>
                  <a:gd name="T111" fmla="*/ 32 h 46"/>
                  <a:gd name="T112" fmla="*/ 36 w 64"/>
                  <a:gd name="T113"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 h="46">
                    <a:moveTo>
                      <a:pt x="36" y="32"/>
                    </a:moveTo>
                    <a:lnTo>
                      <a:pt x="36" y="32"/>
                    </a:lnTo>
                    <a:lnTo>
                      <a:pt x="32" y="24"/>
                    </a:lnTo>
                    <a:lnTo>
                      <a:pt x="26" y="20"/>
                    </a:lnTo>
                    <a:lnTo>
                      <a:pt x="20" y="18"/>
                    </a:lnTo>
                    <a:lnTo>
                      <a:pt x="14" y="22"/>
                    </a:lnTo>
                    <a:lnTo>
                      <a:pt x="14" y="22"/>
                    </a:lnTo>
                    <a:lnTo>
                      <a:pt x="12" y="26"/>
                    </a:lnTo>
                    <a:lnTo>
                      <a:pt x="14" y="34"/>
                    </a:lnTo>
                    <a:lnTo>
                      <a:pt x="14" y="34"/>
                    </a:lnTo>
                    <a:lnTo>
                      <a:pt x="16" y="38"/>
                    </a:lnTo>
                    <a:lnTo>
                      <a:pt x="16" y="46"/>
                    </a:lnTo>
                    <a:lnTo>
                      <a:pt x="16" y="46"/>
                    </a:lnTo>
                    <a:lnTo>
                      <a:pt x="14" y="44"/>
                    </a:lnTo>
                    <a:lnTo>
                      <a:pt x="12" y="42"/>
                    </a:lnTo>
                    <a:lnTo>
                      <a:pt x="8" y="34"/>
                    </a:lnTo>
                    <a:lnTo>
                      <a:pt x="4" y="26"/>
                    </a:lnTo>
                    <a:lnTo>
                      <a:pt x="0" y="22"/>
                    </a:lnTo>
                    <a:lnTo>
                      <a:pt x="0" y="22"/>
                    </a:lnTo>
                    <a:lnTo>
                      <a:pt x="2" y="18"/>
                    </a:lnTo>
                    <a:lnTo>
                      <a:pt x="4" y="16"/>
                    </a:lnTo>
                    <a:lnTo>
                      <a:pt x="8" y="14"/>
                    </a:lnTo>
                    <a:lnTo>
                      <a:pt x="8" y="14"/>
                    </a:lnTo>
                    <a:lnTo>
                      <a:pt x="16" y="8"/>
                    </a:lnTo>
                    <a:lnTo>
                      <a:pt x="20" y="6"/>
                    </a:lnTo>
                    <a:lnTo>
                      <a:pt x="24" y="6"/>
                    </a:lnTo>
                    <a:lnTo>
                      <a:pt x="24" y="6"/>
                    </a:lnTo>
                    <a:lnTo>
                      <a:pt x="26" y="6"/>
                    </a:lnTo>
                    <a:lnTo>
                      <a:pt x="28" y="4"/>
                    </a:lnTo>
                    <a:lnTo>
                      <a:pt x="32" y="0"/>
                    </a:lnTo>
                    <a:lnTo>
                      <a:pt x="32" y="0"/>
                    </a:lnTo>
                    <a:lnTo>
                      <a:pt x="36" y="0"/>
                    </a:lnTo>
                    <a:lnTo>
                      <a:pt x="40" y="2"/>
                    </a:lnTo>
                    <a:lnTo>
                      <a:pt x="48" y="8"/>
                    </a:lnTo>
                    <a:lnTo>
                      <a:pt x="48" y="8"/>
                    </a:lnTo>
                    <a:lnTo>
                      <a:pt x="52" y="6"/>
                    </a:lnTo>
                    <a:lnTo>
                      <a:pt x="56" y="4"/>
                    </a:lnTo>
                    <a:lnTo>
                      <a:pt x="58" y="4"/>
                    </a:lnTo>
                    <a:lnTo>
                      <a:pt x="60" y="6"/>
                    </a:lnTo>
                    <a:lnTo>
                      <a:pt x="64" y="14"/>
                    </a:lnTo>
                    <a:lnTo>
                      <a:pt x="64" y="14"/>
                    </a:lnTo>
                    <a:lnTo>
                      <a:pt x="62" y="18"/>
                    </a:lnTo>
                    <a:lnTo>
                      <a:pt x="62" y="22"/>
                    </a:lnTo>
                    <a:lnTo>
                      <a:pt x="64" y="26"/>
                    </a:lnTo>
                    <a:lnTo>
                      <a:pt x="62" y="30"/>
                    </a:lnTo>
                    <a:lnTo>
                      <a:pt x="62" y="30"/>
                    </a:lnTo>
                    <a:lnTo>
                      <a:pt x="56" y="22"/>
                    </a:lnTo>
                    <a:lnTo>
                      <a:pt x="50" y="18"/>
                    </a:lnTo>
                    <a:lnTo>
                      <a:pt x="44" y="18"/>
                    </a:lnTo>
                    <a:lnTo>
                      <a:pt x="36" y="18"/>
                    </a:lnTo>
                    <a:lnTo>
                      <a:pt x="36" y="18"/>
                    </a:lnTo>
                    <a:lnTo>
                      <a:pt x="38" y="22"/>
                    </a:lnTo>
                    <a:lnTo>
                      <a:pt x="38" y="28"/>
                    </a:lnTo>
                    <a:lnTo>
                      <a:pt x="38" y="32"/>
                    </a:lnTo>
                    <a:lnTo>
                      <a:pt x="38" y="32"/>
                    </a:lnTo>
                    <a:lnTo>
                      <a:pt x="36" y="32"/>
                    </a:ln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6" name="Freeform 1563">
                <a:extLst>
                  <a:ext uri="{FF2B5EF4-FFF2-40B4-BE49-F238E27FC236}">
                    <a16:creationId xmlns:a16="http://schemas.microsoft.com/office/drawing/2014/main" id="{F54DB3C9-F00E-01B8-1CB1-3029A96B6D89}"/>
                  </a:ext>
                </a:extLst>
              </p:cNvPr>
              <p:cNvSpPr>
                <a:spLocks/>
              </p:cNvSpPr>
              <p:nvPr/>
            </p:nvSpPr>
            <p:spPr bwMode="auto">
              <a:xfrm>
                <a:off x="1950" y="2697"/>
                <a:ext cx="34" cy="40"/>
              </a:xfrm>
              <a:custGeom>
                <a:avLst/>
                <a:gdLst>
                  <a:gd name="T0" fmla="*/ 10 w 34"/>
                  <a:gd name="T1" fmla="*/ 4 h 40"/>
                  <a:gd name="T2" fmla="*/ 10 w 34"/>
                  <a:gd name="T3" fmla="*/ 4 h 40"/>
                  <a:gd name="T4" fmla="*/ 10 w 34"/>
                  <a:gd name="T5" fmla="*/ 6 h 40"/>
                  <a:gd name="T6" fmla="*/ 10 w 34"/>
                  <a:gd name="T7" fmla="*/ 6 h 40"/>
                  <a:gd name="T8" fmla="*/ 12 w 34"/>
                  <a:gd name="T9" fmla="*/ 14 h 40"/>
                  <a:gd name="T10" fmla="*/ 12 w 34"/>
                  <a:gd name="T11" fmla="*/ 16 h 40"/>
                  <a:gd name="T12" fmla="*/ 14 w 34"/>
                  <a:gd name="T13" fmla="*/ 16 h 40"/>
                  <a:gd name="T14" fmla="*/ 14 w 34"/>
                  <a:gd name="T15" fmla="*/ 16 h 40"/>
                  <a:gd name="T16" fmla="*/ 16 w 34"/>
                  <a:gd name="T17" fmla="*/ 12 h 40"/>
                  <a:gd name="T18" fmla="*/ 14 w 34"/>
                  <a:gd name="T19" fmla="*/ 8 h 40"/>
                  <a:gd name="T20" fmla="*/ 14 w 34"/>
                  <a:gd name="T21" fmla="*/ 6 h 40"/>
                  <a:gd name="T22" fmla="*/ 14 w 34"/>
                  <a:gd name="T23" fmla="*/ 2 h 40"/>
                  <a:gd name="T24" fmla="*/ 14 w 34"/>
                  <a:gd name="T25" fmla="*/ 2 h 40"/>
                  <a:gd name="T26" fmla="*/ 16 w 34"/>
                  <a:gd name="T27" fmla="*/ 0 h 40"/>
                  <a:gd name="T28" fmla="*/ 18 w 34"/>
                  <a:gd name="T29" fmla="*/ 2 h 40"/>
                  <a:gd name="T30" fmla="*/ 22 w 34"/>
                  <a:gd name="T31" fmla="*/ 4 h 40"/>
                  <a:gd name="T32" fmla="*/ 22 w 34"/>
                  <a:gd name="T33" fmla="*/ 4 h 40"/>
                  <a:gd name="T34" fmla="*/ 26 w 34"/>
                  <a:gd name="T35" fmla="*/ 16 h 40"/>
                  <a:gd name="T36" fmla="*/ 34 w 34"/>
                  <a:gd name="T37" fmla="*/ 30 h 40"/>
                  <a:gd name="T38" fmla="*/ 34 w 34"/>
                  <a:gd name="T39" fmla="*/ 30 h 40"/>
                  <a:gd name="T40" fmla="*/ 32 w 34"/>
                  <a:gd name="T41" fmla="*/ 38 h 40"/>
                  <a:gd name="T42" fmla="*/ 30 w 34"/>
                  <a:gd name="T43" fmla="*/ 38 h 40"/>
                  <a:gd name="T44" fmla="*/ 28 w 34"/>
                  <a:gd name="T45" fmla="*/ 38 h 40"/>
                  <a:gd name="T46" fmla="*/ 28 w 34"/>
                  <a:gd name="T47" fmla="*/ 38 h 40"/>
                  <a:gd name="T48" fmla="*/ 22 w 34"/>
                  <a:gd name="T49" fmla="*/ 34 h 40"/>
                  <a:gd name="T50" fmla="*/ 18 w 34"/>
                  <a:gd name="T51" fmla="*/ 36 h 40"/>
                  <a:gd name="T52" fmla="*/ 14 w 34"/>
                  <a:gd name="T53" fmla="*/ 40 h 40"/>
                  <a:gd name="T54" fmla="*/ 14 w 34"/>
                  <a:gd name="T55" fmla="*/ 40 h 40"/>
                  <a:gd name="T56" fmla="*/ 14 w 34"/>
                  <a:gd name="T57" fmla="*/ 40 h 40"/>
                  <a:gd name="T58" fmla="*/ 14 w 34"/>
                  <a:gd name="T59" fmla="*/ 40 h 40"/>
                  <a:gd name="T60" fmla="*/ 12 w 34"/>
                  <a:gd name="T61" fmla="*/ 32 h 40"/>
                  <a:gd name="T62" fmla="*/ 10 w 34"/>
                  <a:gd name="T63" fmla="*/ 30 h 40"/>
                  <a:gd name="T64" fmla="*/ 8 w 34"/>
                  <a:gd name="T65" fmla="*/ 30 h 40"/>
                  <a:gd name="T66" fmla="*/ 4 w 34"/>
                  <a:gd name="T67" fmla="*/ 32 h 40"/>
                  <a:gd name="T68" fmla="*/ 2 w 34"/>
                  <a:gd name="T69" fmla="*/ 32 h 40"/>
                  <a:gd name="T70" fmla="*/ 0 w 34"/>
                  <a:gd name="T71" fmla="*/ 30 h 40"/>
                  <a:gd name="T72" fmla="*/ 0 w 34"/>
                  <a:gd name="T73" fmla="*/ 30 h 40"/>
                  <a:gd name="T74" fmla="*/ 0 w 34"/>
                  <a:gd name="T75" fmla="*/ 26 h 40"/>
                  <a:gd name="T76" fmla="*/ 2 w 34"/>
                  <a:gd name="T77" fmla="*/ 24 h 40"/>
                  <a:gd name="T78" fmla="*/ 2 w 34"/>
                  <a:gd name="T79" fmla="*/ 24 h 40"/>
                  <a:gd name="T80" fmla="*/ 4 w 34"/>
                  <a:gd name="T81" fmla="*/ 22 h 40"/>
                  <a:gd name="T82" fmla="*/ 4 w 34"/>
                  <a:gd name="T83" fmla="*/ 20 h 40"/>
                  <a:gd name="T84" fmla="*/ 4 w 34"/>
                  <a:gd name="T85" fmla="*/ 20 h 40"/>
                  <a:gd name="T86" fmla="*/ 2 w 34"/>
                  <a:gd name="T87" fmla="*/ 20 h 40"/>
                  <a:gd name="T88" fmla="*/ 0 w 34"/>
                  <a:gd name="T89" fmla="*/ 16 h 40"/>
                  <a:gd name="T90" fmla="*/ 0 w 34"/>
                  <a:gd name="T91" fmla="*/ 16 h 40"/>
                  <a:gd name="T92" fmla="*/ 0 w 34"/>
                  <a:gd name="T93" fmla="*/ 12 h 40"/>
                  <a:gd name="T94" fmla="*/ 2 w 34"/>
                  <a:gd name="T95" fmla="*/ 8 h 40"/>
                  <a:gd name="T96" fmla="*/ 2 w 34"/>
                  <a:gd name="T97" fmla="*/ 8 h 40"/>
                  <a:gd name="T98" fmla="*/ 4 w 34"/>
                  <a:gd name="T99" fmla="*/ 6 h 40"/>
                  <a:gd name="T100" fmla="*/ 6 w 34"/>
                  <a:gd name="T101" fmla="*/ 6 h 40"/>
                  <a:gd name="T102" fmla="*/ 8 w 34"/>
                  <a:gd name="T103" fmla="*/ 6 h 40"/>
                  <a:gd name="T104" fmla="*/ 10 w 34"/>
                  <a:gd name="T105" fmla="*/ 4 h 40"/>
                  <a:gd name="T106" fmla="*/ 10 w 34"/>
                  <a:gd name="T10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40">
                    <a:moveTo>
                      <a:pt x="10" y="4"/>
                    </a:moveTo>
                    <a:lnTo>
                      <a:pt x="10" y="4"/>
                    </a:lnTo>
                    <a:lnTo>
                      <a:pt x="10" y="6"/>
                    </a:lnTo>
                    <a:lnTo>
                      <a:pt x="10" y="6"/>
                    </a:lnTo>
                    <a:lnTo>
                      <a:pt x="12" y="14"/>
                    </a:lnTo>
                    <a:lnTo>
                      <a:pt x="12" y="16"/>
                    </a:lnTo>
                    <a:lnTo>
                      <a:pt x="14" y="16"/>
                    </a:lnTo>
                    <a:lnTo>
                      <a:pt x="14" y="16"/>
                    </a:lnTo>
                    <a:lnTo>
                      <a:pt x="16" y="12"/>
                    </a:lnTo>
                    <a:lnTo>
                      <a:pt x="14" y="8"/>
                    </a:lnTo>
                    <a:lnTo>
                      <a:pt x="14" y="6"/>
                    </a:lnTo>
                    <a:lnTo>
                      <a:pt x="14" y="2"/>
                    </a:lnTo>
                    <a:lnTo>
                      <a:pt x="14" y="2"/>
                    </a:lnTo>
                    <a:lnTo>
                      <a:pt x="16" y="0"/>
                    </a:lnTo>
                    <a:lnTo>
                      <a:pt x="18" y="2"/>
                    </a:lnTo>
                    <a:lnTo>
                      <a:pt x="22" y="4"/>
                    </a:lnTo>
                    <a:lnTo>
                      <a:pt x="22" y="4"/>
                    </a:lnTo>
                    <a:lnTo>
                      <a:pt x="26" y="16"/>
                    </a:lnTo>
                    <a:lnTo>
                      <a:pt x="34" y="30"/>
                    </a:lnTo>
                    <a:lnTo>
                      <a:pt x="34" y="30"/>
                    </a:lnTo>
                    <a:lnTo>
                      <a:pt x="32" y="38"/>
                    </a:lnTo>
                    <a:lnTo>
                      <a:pt x="30" y="38"/>
                    </a:lnTo>
                    <a:lnTo>
                      <a:pt x="28" y="38"/>
                    </a:lnTo>
                    <a:lnTo>
                      <a:pt x="28" y="38"/>
                    </a:lnTo>
                    <a:lnTo>
                      <a:pt x="22" y="34"/>
                    </a:lnTo>
                    <a:lnTo>
                      <a:pt x="18" y="36"/>
                    </a:lnTo>
                    <a:lnTo>
                      <a:pt x="14" y="40"/>
                    </a:lnTo>
                    <a:lnTo>
                      <a:pt x="14" y="40"/>
                    </a:lnTo>
                    <a:lnTo>
                      <a:pt x="14" y="40"/>
                    </a:lnTo>
                    <a:lnTo>
                      <a:pt x="14" y="40"/>
                    </a:lnTo>
                    <a:lnTo>
                      <a:pt x="12" y="32"/>
                    </a:lnTo>
                    <a:lnTo>
                      <a:pt x="10" y="30"/>
                    </a:lnTo>
                    <a:lnTo>
                      <a:pt x="8" y="30"/>
                    </a:lnTo>
                    <a:lnTo>
                      <a:pt x="4" y="32"/>
                    </a:lnTo>
                    <a:lnTo>
                      <a:pt x="2" y="32"/>
                    </a:lnTo>
                    <a:lnTo>
                      <a:pt x="0" y="30"/>
                    </a:lnTo>
                    <a:lnTo>
                      <a:pt x="0" y="30"/>
                    </a:lnTo>
                    <a:lnTo>
                      <a:pt x="0" y="26"/>
                    </a:lnTo>
                    <a:lnTo>
                      <a:pt x="2" y="24"/>
                    </a:lnTo>
                    <a:lnTo>
                      <a:pt x="2" y="24"/>
                    </a:lnTo>
                    <a:lnTo>
                      <a:pt x="4" y="22"/>
                    </a:lnTo>
                    <a:lnTo>
                      <a:pt x="4" y="20"/>
                    </a:lnTo>
                    <a:lnTo>
                      <a:pt x="4" y="20"/>
                    </a:lnTo>
                    <a:lnTo>
                      <a:pt x="2" y="20"/>
                    </a:lnTo>
                    <a:lnTo>
                      <a:pt x="0" y="16"/>
                    </a:lnTo>
                    <a:lnTo>
                      <a:pt x="0" y="16"/>
                    </a:lnTo>
                    <a:lnTo>
                      <a:pt x="0" y="12"/>
                    </a:lnTo>
                    <a:lnTo>
                      <a:pt x="2" y="8"/>
                    </a:lnTo>
                    <a:lnTo>
                      <a:pt x="2" y="8"/>
                    </a:lnTo>
                    <a:lnTo>
                      <a:pt x="4" y="6"/>
                    </a:lnTo>
                    <a:lnTo>
                      <a:pt x="6" y="6"/>
                    </a:lnTo>
                    <a:lnTo>
                      <a:pt x="8" y="6"/>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7" name="Freeform 1564">
                <a:extLst>
                  <a:ext uri="{FF2B5EF4-FFF2-40B4-BE49-F238E27FC236}">
                    <a16:creationId xmlns:a16="http://schemas.microsoft.com/office/drawing/2014/main" id="{D2028ED5-4891-0359-9B86-77E7D60F7087}"/>
                  </a:ext>
                </a:extLst>
              </p:cNvPr>
              <p:cNvSpPr>
                <a:spLocks/>
              </p:cNvSpPr>
              <p:nvPr/>
            </p:nvSpPr>
            <p:spPr bwMode="auto">
              <a:xfrm>
                <a:off x="1926" y="2701"/>
                <a:ext cx="34" cy="26"/>
              </a:xfrm>
              <a:custGeom>
                <a:avLst/>
                <a:gdLst>
                  <a:gd name="T0" fmla="*/ 24 w 34"/>
                  <a:gd name="T1" fmla="*/ 12 h 26"/>
                  <a:gd name="T2" fmla="*/ 24 w 34"/>
                  <a:gd name="T3" fmla="*/ 12 h 26"/>
                  <a:gd name="T4" fmla="*/ 26 w 34"/>
                  <a:gd name="T5" fmla="*/ 12 h 26"/>
                  <a:gd name="T6" fmla="*/ 26 w 34"/>
                  <a:gd name="T7" fmla="*/ 12 h 26"/>
                  <a:gd name="T8" fmla="*/ 30 w 34"/>
                  <a:gd name="T9" fmla="*/ 12 h 26"/>
                  <a:gd name="T10" fmla="*/ 32 w 34"/>
                  <a:gd name="T11" fmla="*/ 12 h 26"/>
                  <a:gd name="T12" fmla="*/ 34 w 34"/>
                  <a:gd name="T13" fmla="*/ 18 h 26"/>
                  <a:gd name="T14" fmla="*/ 34 w 34"/>
                  <a:gd name="T15" fmla="*/ 18 h 26"/>
                  <a:gd name="T16" fmla="*/ 32 w 34"/>
                  <a:gd name="T17" fmla="*/ 22 h 26"/>
                  <a:gd name="T18" fmla="*/ 32 w 34"/>
                  <a:gd name="T19" fmla="*/ 22 h 26"/>
                  <a:gd name="T20" fmla="*/ 28 w 34"/>
                  <a:gd name="T21" fmla="*/ 22 h 26"/>
                  <a:gd name="T22" fmla="*/ 26 w 34"/>
                  <a:gd name="T23" fmla="*/ 22 h 26"/>
                  <a:gd name="T24" fmla="*/ 26 w 34"/>
                  <a:gd name="T25" fmla="*/ 22 h 26"/>
                  <a:gd name="T26" fmla="*/ 24 w 34"/>
                  <a:gd name="T27" fmla="*/ 26 h 26"/>
                  <a:gd name="T28" fmla="*/ 24 w 34"/>
                  <a:gd name="T29" fmla="*/ 26 h 26"/>
                  <a:gd name="T30" fmla="*/ 24 w 34"/>
                  <a:gd name="T31" fmla="*/ 26 h 26"/>
                  <a:gd name="T32" fmla="*/ 24 w 34"/>
                  <a:gd name="T33" fmla="*/ 26 h 26"/>
                  <a:gd name="T34" fmla="*/ 20 w 34"/>
                  <a:gd name="T35" fmla="*/ 22 h 26"/>
                  <a:gd name="T36" fmla="*/ 16 w 34"/>
                  <a:gd name="T37" fmla="*/ 20 h 26"/>
                  <a:gd name="T38" fmla="*/ 8 w 34"/>
                  <a:gd name="T39" fmla="*/ 26 h 26"/>
                  <a:gd name="T40" fmla="*/ 8 w 34"/>
                  <a:gd name="T41" fmla="*/ 26 h 26"/>
                  <a:gd name="T42" fmla="*/ 2 w 34"/>
                  <a:gd name="T43" fmla="*/ 14 h 26"/>
                  <a:gd name="T44" fmla="*/ 2 w 34"/>
                  <a:gd name="T45" fmla="*/ 14 h 26"/>
                  <a:gd name="T46" fmla="*/ 2 w 34"/>
                  <a:gd name="T47" fmla="*/ 10 h 26"/>
                  <a:gd name="T48" fmla="*/ 0 w 34"/>
                  <a:gd name="T49" fmla="*/ 6 h 26"/>
                  <a:gd name="T50" fmla="*/ 4 w 34"/>
                  <a:gd name="T51" fmla="*/ 0 h 26"/>
                  <a:gd name="T52" fmla="*/ 4 w 34"/>
                  <a:gd name="T53" fmla="*/ 0 h 26"/>
                  <a:gd name="T54" fmla="*/ 6 w 34"/>
                  <a:gd name="T55" fmla="*/ 0 h 26"/>
                  <a:gd name="T56" fmla="*/ 10 w 34"/>
                  <a:gd name="T57" fmla="*/ 2 h 26"/>
                  <a:gd name="T58" fmla="*/ 10 w 34"/>
                  <a:gd name="T59" fmla="*/ 2 h 26"/>
                  <a:gd name="T60" fmla="*/ 14 w 34"/>
                  <a:gd name="T61" fmla="*/ 6 h 26"/>
                  <a:gd name="T62" fmla="*/ 18 w 34"/>
                  <a:gd name="T63" fmla="*/ 6 h 26"/>
                  <a:gd name="T64" fmla="*/ 22 w 34"/>
                  <a:gd name="T65" fmla="*/ 8 h 26"/>
                  <a:gd name="T66" fmla="*/ 24 w 34"/>
                  <a:gd name="T67" fmla="*/ 12 h 26"/>
                  <a:gd name="T68" fmla="*/ 24 w 34"/>
                  <a:gd name="T69"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26">
                    <a:moveTo>
                      <a:pt x="24" y="12"/>
                    </a:moveTo>
                    <a:lnTo>
                      <a:pt x="24" y="12"/>
                    </a:lnTo>
                    <a:lnTo>
                      <a:pt x="26" y="12"/>
                    </a:lnTo>
                    <a:lnTo>
                      <a:pt x="26" y="12"/>
                    </a:lnTo>
                    <a:lnTo>
                      <a:pt x="30" y="12"/>
                    </a:lnTo>
                    <a:lnTo>
                      <a:pt x="32" y="12"/>
                    </a:lnTo>
                    <a:lnTo>
                      <a:pt x="34" y="18"/>
                    </a:lnTo>
                    <a:lnTo>
                      <a:pt x="34" y="18"/>
                    </a:lnTo>
                    <a:lnTo>
                      <a:pt x="32" y="22"/>
                    </a:lnTo>
                    <a:lnTo>
                      <a:pt x="32" y="22"/>
                    </a:lnTo>
                    <a:lnTo>
                      <a:pt x="28" y="22"/>
                    </a:lnTo>
                    <a:lnTo>
                      <a:pt x="26" y="22"/>
                    </a:lnTo>
                    <a:lnTo>
                      <a:pt x="26" y="22"/>
                    </a:lnTo>
                    <a:lnTo>
                      <a:pt x="24" y="26"/>
                    </a:lnTo>
                    <a:lnTo>
                      <a:pt x="24" y="26"/>
                    </a:lnTo>
                    <a:lnTo>
                      <a:pt x="24" y="26"/>
                    </a:lnTo>
                    <a:lnTo>
                      <a:pt x="24" y="26"/>
                    </a:lnTo>
                    <a:lnTo>
                      <a:pt x="20" y="22"/>
                    </a:lnTo>
                    <a:lnTo>
                      <a:pt x="16" y="20"/>
                    </a:lnTo>
                    <a:lnTo>
                      <a:pt x="8" y="26"/>
                    </a:lnTo>
                    <a:lnTo>
                      <a:pt x="8" y="26"/>
                    </a:lnTo>
                    <a:lnTo>
                      <a:pt x="2" y="14"/>
                    </a:lnTo>
                    <a:lnTo>
                      <a:pt x="2" y="14"/>
                    </a:lnTo>
                    <a:lnTo>
                      <a:pt x="2" y="10"/>
                    </a:lnTo>
                    <a:lnTo>
                      <a:pt x="0" y="6"/>
                    </a:lnTo>
                    <a:lnTo>
                      <a:pt x="4" y="0"/>
                    </a:lnTo>
                    <a:lnTo>
                      <a:pt x="4" y="0"/>
                    </a:lnTo>
                    <a:lnTo>
                      <a:pt x="6" y="0"/>
                    </a:lnTo>
                    <a:lnTo>
                      <a:pt x="10" y="2"/>
                    </a:lnTo>
                    <a:lnTo>
                      <a:pt x="10" y="2"/>
                    </a:lnTo>
                    <a:lnTo>
                      <a:pt x="14" y="6"/>
                    </a:lnTo>
                    <a:lnTo>
                      <a:pt x="18" y="6"/>
                    </a:lnTo>
                    <a:lnTo>
                      <a:pt x="22" y="8"/>
                    </a:lnTo>
                    <a:lnTo>
                      <a:pt x="24" y="12"/>
                    </a:lnTo>
                    <a:lnTo>
                      <a:pt x="2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8" name="Freeform 1565">
                <a:extLst>
                  <a:ext uri="{FF2B5EF4-FFF2-40B4-BE49-F238E27FC236}">
                    <a16:creationId xmlns:a16="http://schemas.microsoft.com/office/drawing/2014/main" id="{3AFBA387-7894-2366-F601-90116147488F}"/>
                  </a:ext>
                </a:extLst>
              </p:cNvPr>
              <p:cNvSpPr>
                <a:spLocks/>
              </p:cNvSpPr>
              <p:nvPr/>
            </p:nvSpPr>
            <p:spPr bwMode="auto">
              <a:xfrm>
                <a:off x="1972" y="2690"/>
                <a:ext cx="20" cy="41"/>
              </a:xfrm>
              <a:custGeom>
                <a:avLst/>
                <a:gdLst>
                  <a:gd name="T0" fmla="*/ 12 w 20"/>
                  <a:gd name="T1" fmla="*/ 37 h 41"/>
                  <a:gd name="T2" fmla="*/ 12 w 20"/>
                  <a:gd name="T3" fmla="*/ 37 h 41"/>
                  <a:gd name="T4" fmla="*/ 8 w 20"/>
                  <a:gd name="T5" fmla="*/ 35 h 41"/>
                  <a:gd name="T6" fmla="*/ 4 w 20"/>
                  <a:gd name="T7" fmla="*/ 31 h 41"/>
                  <a:gd name="T8" fmla="*/ 2 w 20"/>
                  <a:gd name="T9" fmla="*/ 23 h 41"/>
                  <a:gd name="T10" fmla="*/ 0 w 20"/>
                  <a:gd name="T11" fmla="*/ 11 h 41"/>
                  <a:gd name="T12" fmla="*/ 0 w 20"/>
                  <a:gd name="T13" fmla="*/ 11 h 41"/>
                  <a:gd name="T14" fmla="*/ 2 w 20"/>
                  <a:gd name="T15" fmla="*/ 5 h 41"/>
                  <a:gd name="T16" fmla="*/ 2 w 20"/>
                  <a:gd name="T17" fmla="*/ 0 h 41"/>
                  <a:gd name="T18" fmla="*/ 2 w 20"/>
                  <a:gd name="T19" fmla="*/ 0 h 41"/>
                  <a:gd name="T20" fmla="*/ 2 w 20"/>
                  <a:gd name="T21" fmla="*/ 0 h 41"/>
                  <a:gd name="T22" fmla="*/ 6 w 20"/>
                  <a:gd name="T23" fmla="*/ 7 h 41"/>
                  <a:gd name="T24" fmla="*/ 10 w 20"/>
                  <a:gd name="T25" fmla="*/ 19 h 41"/>
                  <a:gd name="T26" fmla="*/ 10 w 20"/>
                  <a:gd name="T27" fmla="*/ 19 h 41"/>
                  <a:gd name="T28" fmla="*/ 10 w 20"/>
                  <a:gd name="T29" fmla="*/ 25 h 41"/>
                  <a:gd name="T30" fmla="*/ 12 w 20"/>
                  <a:gd name="T31" fmla="*/ 27 h 41"/>
                  <a:gd name="T32" fmla="*/ 14 w 20"/>
                  <a:gd name="T33" fmla="*/ 27 h 41"/>
                  <a:gd name="T34" fmla="*/ 14 w 20"/>
                  <a:gd name="T35" fmla="*/ 27 h 41"/>
                  <a:gd name="T36" fmla="*/ 18 w 20"/>
                  <a:gd name="T37" fmla="*/ 25 h 41"/>
                  <a:gd name="T38" fmla="*/ 18 w 20"/>
                  <a:gd name="T39" fmla="*/ 27 h 41"/>
                  <a:gd name="T40" fmla="*/ 20 w 20"/>
                  <a:gd name="T41" fmla="*/ 31 h 41"/>
                  <a:gd name="T42" fmla="*/ 20 w 20"/>
                  <a:gd name="T43" fmla="*/ 31 h 41"/>
                  <a:gd name="T44" fmla="*/ 20 w 20"/>
                  <a:gd name="T45" fmla="*/ 35 h 41"/>
                  <a:gd name="T46" fmla="*/ 18 w 20"/>
                  <a:gd name="T47" fmla="*/ 37 h 41"/>
                  <a:gd name="T48" fmla="*/ 14 w 20"/>
                  <a:gd name="T49" fmla="*/ 41 h 41"/>
                  <a:gd name="T50" fmla="*/ 14 w 20"/>
                  <a:gd name="T51" fmla="*/ 41 h 41"/>
                  <a:gd name="T52" fmla="*/ 14 w 20"/>
                  <a:gd name="T53" fmla="*/ 37 h 41"/>
                  <a:gd name="T54" fmla="*/ 12 w 20"/>
                  <a:gd name="T55" fmla="*/ 37 h 41"/>
                  <a:gd name="T56" fmla="*/ 12 w 20"/>
                  <a:gd name="T5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41">
                    <a:moveTo>
                      <a:pt x="12" y="37"/>
                    </a:moveTo>
                    <a:lnTo>
                      <a:pt x="12" y="37"/>
                    </a:lnTo>
                    <a:lnTo>
                      <a:pt x="8" y="35"/>
                    </a:lnTo>
                    <a:lnTo>
                      <a:pt x="4" y="31"/>
                    </a:lnTo>
                    <a:lnTo>
                      <a:pt x="2" y="23"/>
                    </a:lnTo>
                    <a:lnTo>
                      <a:pt x="0" y="11"/>
                    </a:lnTo>
                    <a:lnTo>
                      <a:pt x="0" y="11"/>
                    </a:lnTo>
                    <a:lnTo>
                      <a:pt x="2" y="5"/>
                    </a:lnTo>
                    <a:lnTo>
                      <a:pt x="2" y="0"/>
                    </a:lnTo>
                    <a:lnTo>
                      <a:pt x="2" y="0"/>
                    </a:lnTo>
                    <a:lnTo>
                      <a:pt x="2" y="0"/>
                    </a:lnTo>
                    <a:lnTo>
                      <a:pt x="6" y="7"/>
                    </a:lnTo>
                    <a:lnTo>
                      <a:pt x="10" y="19"/>
                    </a:lnTo>
                    <a:lnTo>
                      <a:pt x="10" y="19"/>
                    </a:lnTo>
                    <a:lnTo>
                      <a:pt x="10" y="25"/>
                    </a:lnTo>
                    <a:lnTo>
                      <a:pt x="12" y="27"/>
                    </a:lnTo>
                    <a:lnTo>
                      <a:pt x="14" y="27"/>
                    </a:lnTo>
                    <a:lnTo>
                      <a:pt x="14" y="27"/>
                    </a:lnTo>
                    <a:lnTo>
                      <a:pt x="18" y="25"/>
                    </a:lnTo>
                    <a:lnTo>
                      <a:pt x="18" y="27"/>
                    </a:lnTo>
                    <a:lnTo>
                      <a:pt x="20" y="31"/>
                    </a:lnTo>
                    <a:lnTo>
                      <a:pt x="20" y="31"/>
                    </a:lnTo>
                    <a:lnTo>
                      <a:pt x="20" y="35"/>
                    </a:lnTo>
                    <a:lnTo>
                      <a:pt x="18" y="37"/>
                    </a:lnTo>
                    <a:lnTo>
                      <a:pt x="14" y="41"/>
                    </a:lnTo>
                    <a:lnTo>
                      <a:pt x="14" y="41"/>
                    </a:lnTo>
                    <a:lnTo>
                      <a:pt x="14" y="37"/>
                    </a:lnTo>
                    <a:lnTo>
                      <a:pt x="12" y="37"/>
                    </a:lnTo>
                    <a:lnTo>
                      <a:pt x="1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9" name="Freeform 1566">
                <a:extLst>
                  <a:ext uri="{FF2B5EF4-FFF2-40B4-BE49-F238E27FC236}">
                    <a16:creationId xmlns:a16="http://schemas.microsoft.com/office/drawing/2014/main" id="{CA060AF3-2A9C-A8D0-88F0-2BCF68386762}"/>
                  </a:ext>
                </a:extLst>
              </p:cNvPr>
              <p:cNvSpPr>
                <a:spLocks/>
              </p:cNvSpPr>
              <p:nvPr/>
            </p:nvSpPr>
            <p:spPr bwMode="auto">
              <a:xfrm>
                <a:off x="2016" y="2795"/>
                <a:ext cx="6" cy="8"/>
              </a:xfrm>
              <a:custGeom>
                <a:avLst/>
                <a:gdLst>
                  <a:gd name="T0" fmla="*/ 6 w 6"/>
                  <a:gd name="T1" fmla="*/ 8 h 8"/>
                  <a:gd name="T2" fmla="*/ 6 w 6"/>
                  <a:gd name="T3" fmla="*/ 8 h 8"/>
                  <a:gd name="T4" fmla="*/ 2 w 6"/>
                  <a:gd name="T5" fmla="*/ 8 h 8"/>
                  <a:gd name="T6" fmla="*/ 0 w 6"/>
                  <a:gd name="T7" fmla="*/ 2 h 8"/>
                  <a:gd name="T8" fmla="*/ 0 w 6"/>
                  <a:gd name="T9" fmla="*/ 2 h 8"/>
                  <a:gd name="T10" fmla="*/ 0 w 6"/>
                  <a:gd name="T11" fmla="*/ 0 h 8"/>
                  <a:gd name="T12" fmla="*/ 0 w 6"/>
                  <a:gd name="T13" fmla="*/ 0 h 8"/>
                  <a:gd name="T14" fmla="*/ 2 w 6"/>
                  <a:gd name="T15" fmla="*/ 0 h 8"/>
                  <a:gd name="T16" fmla="*/ 4 w 6"/>
                  <a:gd name="T17" fmla="*/ 2 h 8"/>
                  <a:gd name="T18" fmla="*/ 6 w 6"/>
                  <a:gd name="T19" fmla="*/ 8 h 8"/>
                  <a:gd name="T20" fmla="*/ 6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8"/>
                    </a:moveTo>
                    <a:lnTo>
                      <a:pt x="6" y="8"/>
                    </a:lnTo>
                    <a:lnTo>
                      <a:pt x="2" y="8"/>
                    </a:lnTo>
                    <a:lnTo>
                      <a:pt x="0" y="2"/>
                    </a:lnTo>
                    <a:lnTo>
                      <a:pt x="0" y="2"/>
                    </a:lnTo>
                    <a:lnTo>
                      <a:pt x="0" y="0"/>
                    </a:lnTo>
                    <a:lnTo>
                      <a:pt x="0" y="0"/>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0" name="Freeform 1567">
                <a:extLst>
                  <a:ext uri="{FF2B5EF4-FFF2-40B4-BE49-F238E27FC236}">
                    <a16:creationId xmlns:a16="http://schemas.microsoft.com/office/drawing/2014/main" id="{3A9C32CA-D17F-52D5-862C-698D86701AF6}"/>
                  </a:ext>
                </a:extLst>
              </p:cNvPr>
              <p:cNvSpPr>
                <a:spLocks/>
              </p:cNvSpPr>
              <p:nvPr/>
            </p:nvSpPr>
            <p:spPr bwMode="auto">
              <a:xfrm>
                <a:off x="1930" y="2775"/>
                <a:ext cx="8" cy="8"/>
              </a:xfrm>
              <a:custGeom>
                <a:avLst/>
                <a:gdLst>
                  <a:gd name="T0" fmla="*/ 8 w 8"/>
                  <a:gd name="T1" fmla="*/ 4 h 8"/>
                  <a:gd name="T2" fmla="*/ 8 w 8"/>
                  <a:gd name="T3" fmla="*/ 4 h 8"/>
                  <a:gd name="T4" fmla="*/ 4 w 8"/>
                  <a:gd name="T5" fmla="*/ 8 h 8"/>
                  <a:gd name="T6" fmla="*/ 0 w 8"/>
                  <a:gd name="T7" fmla="*/ 6 h 8"/>
                  <a:gd name="T8" fmla="*/ 0 w 8"/>
                  <a:gd name="T9" fmla="*/ 6 h 8"/>
                  <a:gd name="T10" fmla="*/ 4 w 8"/>
                  <a:gd name="T11" fmla="*/ 0 h 8"/>
                  <a:gd name="T12" fmla="*/ 6 w 8"/>
                  <a:gd name="T13" fmla="*/ 0 h 8"/>
                  <a:gd name="T14" fmla="*/ 8 w 8"/>
                  <a:gd name="T15" fmla="*/ 4 h 8"/>
                  <a:gd name="T16" fmla="*/ 8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4"/>
                    </a:moveTo>
                    <a:lnTo>
                      <a:pt x="8" y="4"/>
                    </a:lnTo>
                    <a:lnTo>
                      <a:pt x="4" y="8"/>
                    </a:lnTo>
                    <a:lnTo>
                      <a:pt x="0" y="6"/>
                    </a:lnTo>
                    <a:lnTo>
                      <a:pt x="0" y="6"/>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1" name="Freeform 1568">
                <a:extLst>
                  <a:ext uri="{FF2B5EF4-FFF2-40B4-BE49-F238E27FC236}">
                    <a16:creationId xmlns:a16="http://schemas.microsoft.com/office/drawing/2014/main" id="{5FEA21CC-DBE0-7C6D-547B-DA089718EC7C}"/>
                  </a:ext>
                </a:extLst>
              </p:cNvPr>
              <p:cNvSpPr>
                <a:spLocks/>
              </p:cNvSpPr>
              <p:nvPr/>
            </p:nvSpPr>
            <p:spPr bwMode="auto">
              <a:xfrm>
                <a:off x="2052" y="2717"/>
                <a:ext cx="6" cy="14"/>
              </a:xfrm>
              <a:custGeom>
                <a:avLst/>
                <a:gdLst>
                  <a:gd name="T0" fmla="*/ 2 w 6"/>
                  <a:gd name="T1" fmla="*/ 6 h 14"/>
                  <a:gd name="T2" fmla="*/ 2 w 6"/>
                  <a:gd name="T3" fmla="*/ 6 h 14"/>
                  <a:gd name="T4" fmla="*/ 0 w 6"/>
                  <a:gd name="T5" fmla="*/ 2 h 14"/>
                  <a:gd name="T6" fmla="*/ 0 w 6"/>
                  <a:gd name="T7" fmla="*/ 2 h 14"/>
                  <a:gd name="T8" fmla="*/ 2 w 6"/>
                  <a:gd name="T9" fmla="*/ 0 h 14"/>
                  <a:gd name="T10" fmla="*/ 4 w 6"/>
                  <a:gd name="T11" fmla="*/ 0 h 14"/>
                  <a:gd name="T12" fmla="*/ 6 w 6"/>
                  <a:gd name="T13" fmla="*/ 4 h 14"/>
                  <a:gd name="T14" fmla="*/ 6 w 6"/>
                  <a:gd name="T15" fmla="*/ 10 h 14"/>
                  <a:gd name="T16" fmla="*/ 6 w 6"/>
                  <a:gd name="T17" fmla="*/ 10 h 14"/>
                  <a:gd name="T18" fmla="*/ 6 w 6"/>
                  <a:gd name="T19" fmla="*/ 14 h 14"/>
                  <a:gd name="T20" fmla="*/ 6 w 6"/>
                  <a:gd name="T21" fmla="*/ 14 h 14"/>
                  <a:gd name="T22" fmla="*/ 2 w 6"/>
                  <a:gd name="T23" fmla="*/ 6 h 14"/>
                  <a:gd name="T24" fmla="*/ 2 w 6"/>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6"/>
                    </a:moveTo>
                    <a:lnTo>
                      <a:pt x="2" y="6"/>
                    </a:lnTo>
                    <a:lnTo>
                      <a:pt x="0" y="2"/>
                    </a:lnTo>
                    <a:lnTo>
                      <a:pt x="0" y="2"/>
                    </a:lnTo>
                    <a:lnTo>
                      <a:pt x="2" y="0"/>
                    </a:lnTo>
                    <a:lnTo>
                      <a:pt x="4" y="0"/>
                    </a:lnTo>
                    <a:lnTo>
                      <a:pt x="6" y="4"/>
                    </a:lnTo>
                    <a:lnTo>
                      <a:pt x="6" y="10"/>
                    </a:lnTo>
                    <a:lnTo>
                      <a:pt x="6" y="10"/>
                    </a:lnTo>
                    <a:lnTo>
                      <a:pt x="6" y="14"/>
                    </a:lnTo>
                    <a:lnTo>
                      <a:pt x="6" y="14"/>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2" name="Freeform 1569">
                <a:extLst>
                  <a:ext uri="{FF2B5EF4-FFF2-40B4-BE49-F238E27FC236}">
                    <a16:creationId xmlns:a16="http://schemas.microsoft.com/office/drawing/2014/main" id="{91B0B1B6-A9D7-E8FB-96A3-65DB84A238E6}"/>
                  </a:ext>
                </a:extLst>
              </p:cNvPr>
              <p:cNvSpPr>
                <a:spLocks/>
              </p:cNvSpPr>
              <p:nvPr/>
            </p:nvSpPr>
            <p:spPr bwMode="auto">
              <a:xfrm>
                <a:off x="2056" y="2793"/>
                <a:ext cx="6" cy="12"/>
              </a:xfrm>
              <a:custGeom>
                <a:avLst/>
                <a:gdLst>
                  <a:gd name="T0" fmla="*/ 6 w 6"/>
                  <a:gd name="T1" fmla="*/ 12 h 12"/>
                  <a:gd name="T2" fmla="*/ 6 w 6"/>
                  <a:gd name="T3" fmla="*/ 12 h 12"/>
                  <a:gd name="T4" fmla="*/ 4 w 6"/>
                  <a:gd name="T5" fmla="*/ 12 h 12"/>
                  <a:gd name="T6" fmla="*/ 2 w 6"/>
                  <a:gd name="T7" fmla="*/ 10 h 12"/>
                  <a:gd name="T8" fmla="*/ 0 w 6"/>
                  <a:gd name="T9" fmla="*/ 6 h 12"/>
                  <a:gd name="T10" fmla="*/ 0 w 6"/>
                  <a:gd name="T11" fmla="*/ 0 h 12"/>
                  <a:gd name="T12" fmla="*/ 0 w 6"/>
                  <a:gd name="T13" fmla="*/ 0 h 12"/>
                  <a:gd name="T14" fmla="*/ 6 w 6"/>
                  <a:gd name="T15" fmla="*/ 12 h 12"/>
                  <a:gd name="T16" fmla="*/ 6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6" y="12"/>
                    </a:moveTo>
                    <a:lnTo>
                      <a:pt x="6" y="12"/>
                    </a:lnTo>
                    <a:lnTo>
                      <a:pt x="4" y="12"/>
                    </a:lnTo>
                    <a:lnTo>
                      <a:pt x="2" y="10"/>
                    </a:lnTo>
                    <a:lnTo>
                      <a:pt x="0" y="6"/>
                    </a:lnTo>
                    <a:lnTo>
                      <a:pt x="0" y="0"/>
                    </a:lnTo>
                    <a:lnTo>
                      <a:pt x="0" y="0"/>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3" name="Freeform 1570">
                <a:extLst>
                  <a:ext uri="{FF2B5EF4-FFF2-40B4-BE49-F238E27FC236}">
                    <a16:creationId xmlns:a16="http://schemas.microsoft.com/office/drawing/2014/main" id="{E747C0DD-A4B3-23D3-06CA-9389388748CF}"/>
                  </a:ext>
                </a:extLst>
              </p:cNvPr>
              <p:cNvSpPr>
                <a:spLocks/>
              </p:cNvSpPr>
              <p:nvPr/>
            </p:nvSpPr>
            <p:spPr bwMode="auto">
              <a:xfrm>
                <a:off x="1502" y="2344"/>
                <a:ext cx="24" cy="62"/>
              </a:xfrm>
              <a:custGeom>
                <a:avLst/>
                <a:gdLst>
                  <a:gd name="T0" fmla="*/ 10 w 24"/>
                  <a:gd name="T1" fmla="*/ 62 h 62"/>
                  <a:gd name="T2" fmla="*/ 10 w 24"/>
                  <a:gd name="T3" fmla="*/ 62 h 62"/>
                  <a:gd name="T4" fmla="*/ 8 w 24"/>
                  <a:gd name="T5" fmla="*/ 62 h 62"/>
                  <a:gd name="T6" fmla="*/ 6 w 24"/>
                  <a:gd name="T7" fmla="*/ 58 h 62"/>
                  <a:gd name="T8" fmla="*/ 2 w 24"/>
                  <a:gd name="T9" fmla="*/ 52 h 62"/>
                  <a:gd name="T10" fmla="*/ 2 w 24"/>
                  <a:gd name="T11" fmla="*/ 52 h 62"/>
                  <a:gd name="T12" fmla="*/ 2 w 24"/>
                  <a:gd name="T13" fmla="*/ 52 h 62"/>
                  <a:gd name="T14" fmla="*/ 0 w 24"/>
                  <a:gd name="T15" fmla="*/ 46 h 62"/>
                  <a:gd name="T16" fmla="*/ 0 w 24"/>
                  <a:gd name="T17" fmla="*/ 46 h 62"/>
                  <a:gd name="T18" fmla="*/ 2 w 24"/>
                  <a:gd name="T19" fmla="*/ 42 h 62"/>
                  <a:gd name="T20" fmla="*/ 2 w 24"/>
                  <a:gd name="T21" fmla="*/ 38 h 62"/>
                  <a:gd name="T22" fmla="*/ 0 w 24"/>
                  <a:gd name="T23" fmla="*/ 34 h 62"/>
                  <a:gd name="T24" fmla="*/ 2 w 24"/>
                  <a:gd name="T25" fmla="*/ 30 h 62"/>
                  <a:gd name="T26" fmla="*/ 2 w 24"/>
                  <a:gd name="T27" fmla="*/ 30 h 62"/>
                  <a:gd name="T28" fmla="*/ 4 w 24"/>
                  <a:gd name="T29" fmla="*/ 20 h 62"/>
                  <a:gd name="T30" fmla="*/ 8 w 24"/>
                  <a:gd name="T31" fmla="*/ 10 h 62"/>
                  <a:gd name="T32" fmla="*/ 8 w 24"/>
                  <a:gd name="T33" fmla="*/ 10 h 62"/>
                  <a:gd name="T34" fmla="*/ 10 w 24"/>
                  <a:gd name="T35" fmla="*/ 6 h 62"/>
                  <a:gd name="T36" fmla="*/ 14 w 24"/>
                  <a:gd name="T37" fmla="*/ 0 h 62"/>
                  <a:gd name="T38" fmla="*/ 14 w 24"/>
                  <a:gd name="T39" fmla="*/ 0 h 62"/>
                  <a:gd name="T40" fmla="*/ 18 w 24"/>
                  <a:gd name="T41" fmla="*/ 2 h 62"/>
                  <a:gd name="T42" fmla="*/ 18 w 24"/>
                  <a:gd name="T43" fmla="*/ 2 h 62"/>
                  <a:gd name="T44" fmla="*/ 22 w 24"/>
                  <a:gd name="T45" fmla="*/ 14 h 62"/>
                  <a:gd name="T46" fmla="*/ 22 w 24"/>
                  <a:gd name="T47" fmla="*/ 22 h 62"/>
                  <a:gd name="T48" fmla="*/ 18 w 24"/>
                  <a:gd name="T49" fmla="*/ 30 h 62"/>
                  <a:gd name="T50" fmla="*/ 18 w 24"/>
                  <a:gd name="T51" fmla="*/ 30 h 62"/>
                  <a:gd name="T52" fmla="*/ 18 w 24"/>
                  <a:gd name="T53" fmla="*/ 34 h 62"/>
                  <a:gd name="T54" fmla="*/ 18 w 24"/>
                  <a:gd name="T55" fmla="*/ 38 h 62"/>
                  <a:gd name="T56" fmla="*/ 20 w 24"/>
                  <a:gd name="T57" fmla="*/ 38 h 62"/>
                  <a:gd name="T58" fmla="*/ 20 w 24"/>
                  <a:gd name="T59" fmla="*/ 38 h 62"/>
                  <a:gd name="T60" fmla="*/ 22 w 24"/>
                  <a:gd name="T61" fmla="*/ 40 h 62"/>
                  <a:gd name="T62" fmla="*/ 24 w 24"/>
                  <a:gd name="T63" fmla="*/ 44 h 62"/>
                  <a:gd name="T64" fmla="*/ 24 w 24"/>
                  <a:gd name="T65" fmla="*/ 44 h 62"/>
                  <a:gd name="T66" fmla="*/ 22 w 24"/>
                  <a:gd name="T67" fmla="*/ 50 h 62"/>
                  <a:gd name="T68" fmla="*/ 20 w 24"/>
                  <a:gd name="T69" fmla="*/ 52 h 62"/>
                  <a:gd name="T70" fmla="*/ 18 w 24"/>
                  <a:gd name="T71" fmla="*/ 52 h 62"/>
                  <a:gd name="T72" fmla="*/ 18 w 24"/>
                  <a:gd name="T73" fmla="*/ 52 h 62"/>
                  <a:gd name="T74" fmla="*/ 14 w 24"/>
                  <a:gd name="T75" fmla="*/ 54 h 62"/>
                  <a:gd name="T76" fmla="*/ 12 w 24"/>
                  <a:gd name="T77" fmla="*/ 56 h 62"/>
                  <a:gd name="T78" fmla="*/ 10 w 24"/>
                  <a:gd name="T79" fmla="*/ 60 h 62"/>
                  <a:gd name="T80" fmla="*/ 10 w 24"/>
                  <a:gd name="T81" fmla="*/ 60 h 62"/>
                  <a:gd name="T82" fmla="*/ 10 w 24"/>
                  <a:gd name="T83" fmla="*/ 62 h 62"/>
                  <a:gd name="T84" fmla="*/ 10 w 24"/>
                  <a:gd name="T8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62">
                    <a:moveTo>
                      <a:pt x="10" y="62"/>
                    </a:moveTo>
                    <a:lnTo>
                      <a:pt x="10" y="62"/>
                    </a:lnTo>
                    <a:lnTo>
                      <a:pt x="8" y="62"/>
                    </a:lnTo>
                    <a:lnTo>
                      <a:pt x="6" y="58"/>
                    </a:lnTo>
                    <a:lnTo>
                      <a:pt x="2" y="52"/>
                    </a:lnTo>
                    <a:lnTo>
                      <a:pt x="2" y="52"/>
                    </a:lnTo>
                    <a:lnTo>
                      <a:pt x="2" y="52"/>
                    </a:lnTo>
                    <a:lnTo>
                      <a:pt x="0" y="46"/>
                    </a:lnTo>
                    <a:lnTo>
                      <a:pt x="0" y="46"/>
                    </a:lnTo>
                    <a:lnTo>
                      <a:pt x="2" y="42"/>
                    </a:lnTo>
                    <a:lnTo>
                      <a:pt x="2" y="38"/>
                    </a:lnTo>
                    <a:lnTo>
                      <a:pt x="0" y="34"/>
                    </a:lnTo>
                    <a:lnTo>
                      <a:pt x="2" y="30"/>
                    </a:lnTo>
                    <a:lnTo>
                      <a:pt x="2" y="30"/>
                    </a:lnTo>
                    <a:lnTo>
                      <a:pt x="4" y="20"/>
                    </a:lnTo>
                    <a:lnTo>
                      <a:pt x="8" y="10"/>
                    </a:lnTo>
                    <a:lnTo>
                      <a:pt x="8" y="10"/>
                    </a:lnTo>
                    <a:lnTo>
                      <a:pt x="10" y="6"/>
                    </a:lnTo>
                    <a:lnTo>
                      <a:pt x="14" y="0"/>
                    </a:lnTo>
                    <a:lnTo>
                      <a:pt x="14" y="0"/>
                    </a:lnTo>
                    <a:lnTo>
                      <a:pt x="18" y="2"/>
                    </a:lnTo>
                    <a:lnTo>
                      <a:pt x="18" y="2"/>
                    </a:lnTo>
                    <a:lnTo>
                      <a:pt x="22" y="14"/>
                    </a:lnTo>
                    <a:lnTo>
                      <a:pt x="22" y="22"/>
                    </a:lnTo>
                    <a:lnTo>
                      <a:pt x="18" y="30"/>
                    </a:lnTo>
                    <a:lnTo>
                      <a:pt x="18" y="30"/>
                    </a:lnTo>
                    <a:lnTo>
                      <a:pt x="18" y="34"/>
                    </a:lnTo>
                    <a:lnTo>
                      <a:pt x="18" y="38"/>
                    </a:lnTo>
                    <a:lnTo>
                      <a:pt x="20" y="38"/>
                    </a:lnTo>
                    <a:lnTo>
                      <a:pt x="20" y="38"/>
                    </a:lnTo>
                    <a:lnTo>
                      <a:pt x="22" y="40"/>
                    </a:lnTo>
                    <a:lnTo>
                      <a:pt x="24" y="44"/>
                    </a:lnTo>
                    <a:lnTo>
                      <a:pt x="24" y="44"/>
                    </a:lnTo>
                    <a:lnTo>
                      <a:pt x="22" y="50"/>
                    </a:lnTo>
                    <a:lnTo>
                      <a:pt x="20" y="52"/>
                    </a:lnTo>
                    <a:lnTo>
                      <a:pt x="18" y="52"/>
                    </a:lnTo>
                    <a:lnTo>
                      <a:pt x="18" y="52"/>
                    </a:lnTo>
                    <a:lnTo>
                      <a:pt x="14" y="54"/>
                    </a:lnTo>
                    <a:lnTo>
                      <a:pt x="12" y="56"/>
                    </a:lnTo>
                    <a:lnTo>
                      <a:pt x="10" y="60"/>
                    </a:lnTo>
                    <a:lnTo>
                      <a:pt x="10" y="60"/>
                    </a:lnTo>
                    <a:lnTo>
                      <a:pt x="10" y="62"/>
                    </a:lnTo>
                    <a:lnTo>
                      <a:pt x="1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4" name="Freeform 1571">
                <a:extLst>
                  <a:ext uri="{FF2B5EF4-FFF2-40B4-BE49-F238E27FC236}">
                    <a16:creationId xmlns:a16="http://schemas.microsoft.com/office/drawing/2014/main" id="{E1BB1E16-51C4-7489-6A93-C157C2D8EB98}"/>
                  </a:ext>
                </a:extLst>
              </p:cNvPr>
              <p:cNvSpPr>
                <a:spLocks/>
              </p:cNvSpPr>
              <p:nvPr/>
            </p:nvSpPr>
            <p:spPr bwMode="auto">
              <a:xfrm>
                <a:off x="1500" y="2309"/>
                <a:ext cx="16" cy="49"/>
              </a:xfrm>
              <a:custGeom>
                <a:avLst/>
                <a:gdLst>
                  <a:gd name="T0" fmla="*/ 16 w 16"/>
                  <a:gd name="T1" fmla="*/ 39 h 49"/>
                  <a:gd name="T2" fmla="*/ 16 w 16"/>
                  <a:gd name="T3" fmla="*/ 39 h 49"/>
                  <a:gd name="T4" fmla="*/ 14 w 16"/>
                  <a:gd name="T5" fmla="*/ 47 h 49"/>
                  <a:gd name="T6" fmla="*/ 12 w 16"/>
                  <a:gd name="T7" fmla="*/ 49 h 49"/>
                  <a:gd name="T8" fmla="*/ 10 w 16"/>
                  <a:gd name="T9" fmla="*/ 45 h 49"/>
                  <a:gd name="T10" fmla="*/ 10 w 16"/>
                  <a:gd name="T11" fmla="*/ 45 h 49"/>
                  <a:gd name="T12" fmla="*/ 0 w 16"/>
                  <a:gd name="T13" fmla="*/ 16 h 49"/>
                  <a:gd name="T14" fmla="*/ 0 w 16"/>
                  <a:gd name="T15" fmla="*/ 16 h 49"/>
                  <a:gd name="T16" fmla="*/ 0 w 16"/>
                  <a:gd name="T17" fmla="*/ 16 h 49"/>
                  <a:gd name="T18" fmla="*/ 0 w 16"/>
                  <a:gd name="T19" fmla="*/ 16 h 49"/>
                  <a:gd name="T20" fmla="*/ 0 w 16"/>
                  <a:gd name="T21" fmla="*/ 8 h 49"/>
                  <a:gd name="T22" fmla="*/ 2 w 16"/>
                  <a:gd name="T23" fmla="*/ 0 h 49"/>
                  <a:gd name="T24" fmla="*/ 2 w 16"/>
                  <a:gd name="T25" fmla="*/ 0 h 49"/>
                  <a:gd name="T26" fmla="*/ 4 w 16"/>
                  <a:gd name="T27" fmla="*/ 0 h 49"/>
                  <a:gd name="T28" fmla="*/ 4 w 16"/>
                  <a:gd name="T29" fmla="*/ 0 h 49"/>
                  <a:gd name="T30" fmla="*/ 6 w 16"/>
                  <a:gd name="T31" fmla="*/ 2 h 49"/>
                  <a:gd name="T32" fmla="*/ 8 w 16"/>
                  <a:gd name="T33" fmla="*/ 2 h 49"/>
                  <a:gd name="T34" fmla="*/ 8 w 16"/>
                  <a:gd name="T35" fmla="*/ 2 h 49"/>
                  <a:gd name="T36" fmla="*/ 10 w 16"/>
                  <a:gd name="T37" fmla="*/ 4 h 49"/>
                  <a:gd name="T38" fmla="*/ 10 w 16"/>
                  <a:gd name="T39" fmla="*/ 6 h 49"/>
                  <a:gd name="T40" fmla="*/ 10 w 16"/>
                  <a:gd name="T41" fmla="*/ 12 h 49"/>
                  <a:gd name="T42" fmla="*/ 10 w 16"/>
                  <a:gd name="T43" fmla="*/ 12 h 49"/>
                  <a:gd name="T44" fmla="*/ 10 w 16"/>
                  <a:gd name="T45" fmla="*/ 22 h 49"/>
                  <a:gd name="T46" fmla="*/ 10 w 16"/>
                  <a:gd name="T47" fmla="*/ 26 h 49"/>
                  <a:gd name="T48" fmla="*/ 12 w 16"/>
                  <a:gd name="T49" fmla="*/ 28 h 49"/>
                  <a:gd name="T50" fmla="*/ 12 w 16"/>
                  <a:gd name="T51" fmla="*/ 28 h 49"/>
                  <a:gd name="T52" fmla="*/ 16 w 16"/>
                  <a:gd name="T53" fmla="*/ 31 h 49"/>
                  <a:gd name="T54" fmla="*/ 16 w 16"/>
                  <a:gd name="T55" fmla="*/ 39 h 49"/>
                  <a:gd name="T56" fmla="*/ 16 w 16"/>
                  <a:gd name="T57"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49">
                    <a:moveTo>
                      <a:pt x="16" y="39"/>
                    </a:moveTo>
                    <a:lnTo>
                      <a:pt x="16" y="39"/>
                    </a:lnTo>
                    <a:lnTo>
                      <a:pt x="14" y="47"/>
                    </a:lnTo>
                    <a:lnTo>
                      <a:pt x="12" y="49"/>
                    </a:lnTo>
                    <a:lnTo>
                      <a:pt x="10" y="45"/>
                    </a:lnTo>
                    <a:lnTo>
                      <a:pt x="10" y="45"/>
                    </a:lnTo>
                    <a:lnTo>
                      <a:pt x="0" y="16"/>
                    </a:lnTo>
                    <a:lnTo>
                      <a:pt x="0" y="16"/>
                    </a:lnTo>
                    <a:lnTo>
                      <a:pt x="0" y="16"/>
                    </a:lnTo>
                    <a:lnTo>
                      <a:pt x="0" y="16"/>
                    </a:lnTo>
                    <a:lnTo>
                      <a:pt x="0" y="8"/>
                    </a:lnTo>
                    <a:lnTo>
                      <a:pt x="2" y="0"/>
                    </a:lnTo>
                    <a:lnTo>
                      <a:pt x="2" y="0"/>
                    </a:lnTo>
                    <a:lnTo>
                      <a:pt x="4" y="0"/>
                    </a:lnTo>
                    <a:lnTo>
                      <a:pt x="4" y="0"/>
                    </a:lnTo>
                    <a:lnTo>
                      <a:pt x="6" y="2"/>
                    </a:lnTo>
                    <a:lnTo>
                      <a:pt x="8" y="2"/>
                    </a:lnTo>
                    <a:lnTo>
                      <a:pt x="8" y="2"/>
                    </a:lnTo>
                    <a:lnTo>
                      <a:pt x="10" y="4"/>
                    </a:lnTo>
                    <a:lnTo>
                      <a:pt x="10" y="6"/>
                    </a:lnTo>
                    <a:lnTo>
                      <a:pt x="10" y="12"/>
                    </a:lnTo>
                    <a:lnTo>
                      <a:pt x="10" y="12"/>
                    </a:lnTo>
                    <a:lnTo>
                      <a:pt x="10" y="22"/>
                    </a:lnTo>
                    <a:lnTo>
                      <a:pt x="10" y="26"/>
                    </a:lnTo>
                    <a:lnTo>
                      <a:pt x="12" y="28"/>
                    </a:lnTo>
                    <a:lnTo>
                      <a:pt x="12" y="28"/>
                    </a:lnTo>
                    <a:lnTo>
                      <a:pt x="16" y="31"/>
                    </a:lnTo>
                    <a:lnTo>
                      <a:pt x="16" y="39"/>
                    </a:lnTo>
                    <a:lnTo>
                      <a:pt x="16"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5" name="Freeform 1572">
                <a:extLst>
                  <a:ext uri="{FF2B5EF4-FFF2-40B4-BE49-F238E27FC236}">
                    <a16:creationId xmlns:a16="http://schemas.microsoft.com/office/drawing/2014/main" id="{54C00220-2831-D51E-1884-56BDA1E61913}"/>
                  </a:ext>
                </a:extLst>
              </p:cNvPr>
              <p:cNvSpPr>
                <a:spLocks/>
              </p:cNvSpPr>
              <p:nvPr/>
            </p:nvSpPr>
            <p:spPr bwMode="auto">
              <a:xfrm>
                <a:off x="1490" y="2362"/>
                <a:ext cx="14" cy="36"/>
              </a:xfrm>
              <a:custGeom>
                <a:avLst/>
                <a:gdLst>
                  <a:gd name="T0" fmla="*/ 14 w 14"/>
                  <a:gd name="T1" fmla="*/ 12 h 36"/>
                  <a:gd name="T2" fmla="*/ 14 w 14"/>
                  <a:gd name="T3" fmla="*/ 12 h 36"/>
                  <a:gd name="T4" fmla="*/ 14 w 14"/>
                  <a:gd name="T5" fmla="*/ 16 h 36"/>
                  <a:gd name="T6" fmla="*/ 14 w 14"/>
                  <a:gd name="T7" fmla="*/ 22 h 36"/>
                  <a:gd name="T8" fmla="*/ 14 w 14"/>
                  <a:gd name="T9" fmla="*/ 28 h 36"/>
                  <a:gd name="T10" fmla="*/ 14 w 14"/>
                  <a:gd name="T11" fmla="*/ 34 h 36"/>
                  <a:gd name="T12" fmla="*/ 14 w 14"/>
                  <a:gd name="T13" fmla="*/ 34 h 36"/>
                  <a:gd name="T14" fmla="*/ 12 w 14"/>
                  <a:gd name="T15" fmla="*/ 36 h 36"/>
                  <a:gd name="T16" fmla="*/ 10 w 14"/>
                  <a:gd name="T17" fmla="*/ 34 h 36"/>
                  <a:gd name="T18" fmla="*/ 8 w 14"/>
                  <a:gd name="T19" fmla="*/ 28 h 36"/>
                  <a:gd name="T20" fmla="*/ 8 w 14"/>
                  <a:gd name="T21" fmla="*/ 20 h 36"/>
                  <a:gd name="T22" fmla="*/ 8 w 14"/>
                  <a:gd name="T23" fmla="*/ 20 h 36"/>
                  <a:gd name="T24" fmla="*/ 8 w 14"/>
                  <a:gd name="T25" fmla="*/ 16 h 36"/>
                  <a:gd name="T26" fmla="*/ 6 w 14"/>
                  <a:gd name="T27" fmla="*/ 14 h 36"/>
                  <a:gd name="T28" fmla="*/ 6 w 14"/>
                  <a:gd name="T29" fmla="*/ 14 h 36"/>
                  <a:gd name="T30" fmla="*/ 2 w 14"/>
                  <a:gd name="T31" fmla="*/ 12 h 36"/>
                  <a:gd name="T32" fmla="*/ 0 w 14"/>
                  <a:gd name="T33" fmla="*/ 4 h 36"/>
                  <a:gd name="T34" fmla="*/ 0 w 14"/>
                  <a:gd name="T35" fmla="*/ 4 h 36"/>
                  <a:gd name="T36" fmla="*/ 4 w 14"/>
                  <a:gd name="T37" fmla="*/ 0 h 36"/>
                  <a:gd name="T38" fmla="*/ 4 w 14"/>
                  <a:gd name="T39" fmla="*/ 0 h 36"/>
                  <a:gd name="T40" fmla="*/ 6 w 14"/>
                  <a:gd name="T41" fmla="*/ 4 h 36"/>
                  <a:gd name="T42" fmla="*/ 8 w 14"/>
                  <a:gd name="T43" fmla="*/ 4 h 36"/>
                  <a:gd name="T44" fmla="*/ 10 w 14"/>
                  <a:gd name="T45" fmla="*/ 4 h 36"/>
                  <a:gd name="T46" fmla="*/ 12 w 14"/>
                  <a:gd name="T47" fmla="*/ 8 h 36"/>
                  <a:gd name="T48" fmla="*/ 12 w 14"/>
                  <a:gd name="T49" fmla="*/ 8 h 36"/>
                  <a:gd name="T50" fmla="*/ 14 w 14"/>
                  <a:gd name="T51" fmla="*/ 12 h 36"/>
                  <a:gd name="T52" fmla="*/ 14 w 14"/>
                  <a:gd name="T5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6">
                    <a:moveTo>
                      <a:pt x="14" y="12"/>
                    </a:moveTo>
                    <a:lnTo>
                      <a:pt x="14" y="12"/>
                    </a:lnTo>
                    <a:lnTo>
                      <a:pt x="14" y="16"/>
                    </a:lnTo>
                    <a:lnTo>
                      <a:pt x="14" y="22"/>
                    </a:lnTo>
                    <a:lnTo>
                      <a:pt x="14" y="28"/>
                    </a:lnTo>
                    <a:lnTo>
                      <a:pt x="14" y="34"/>
                    </a:lnTo>
                    <a:lnTo>
                      <a:pt x="14" y="34"/>
                    </a:lnTo>
                    <a:lnTo>
                      <a:pt x="12" y="36"/>
                    </a:lnTo>
                    <a:lnTo>
                      <a:pt x="10" y="34"/>
                    </a:lnTo>
                    <a:lnTo>
                      <a:pt x="8" y="28"/>
                    </a:lnTo>
                    <a:lnTo>
                      <a:pt x="8" y="20"/>
                    </a:lnTo>
                    <a:lnTo>
                      <a:pt x="8" y="20"/>
                    </a:lnTo>
                    <a:lnTo>
                      <a:pt x="8" y="16"/>
                    </a:lnTo>
                    <a:lnTo>
                      <a:pt x="6" y="14"/>
                    </a:lnTo>
                    <a:lnTo>
                      <a:pt x="6" y="14"/>
                    </a:lnTo>
                    <a:lnTo>
                      <a:pt x="2" y="12"/>
                    </a:lnTo>
                    <a:lnTo>
                      <a:pt x="0" y="4"/>
                    </a:lnTo>
                    <a:lnTo>
                      <a:pt x="0" y="4"/>
                    </a:lnTo>
                    <a:lnTo>
                      <a:pt x="4" y="0"/>
                    </a:lnTo>
                    <a:lnTo>
                      <a:pt x="4" y="0"/>
                    </a:lnTo>
                    <a:lnTo>
                      <a:pt x="6" y="4"/>
                    </a:lnTo>
                    <a:lnTo>
                      <a:pt x="8" y="4"/>
                    </a:lnTo>
                    <a:lnTo>
                      <a:pt x="10" y="4"/>
                    </a:lnTo>
                    <a:lnTo>
                      <a:pt x="12" y="8"/>
                    </a:lnTo>
                    <a:lnTo>
                      <a:pt x="12" y="8"/>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6" name="Freeform 1573">
                <a:extLst>
                  <a:ext uri="{FF2B5EF4-FFF2-40B4-BE49-F238E27FC236}">
                    <a16:creationId xmlns:a16="http://schemas.microsoft.com/office/drawing/2014/main" id="{629A7687-2626-3519-58AE-3116DD229FBF}"/>
                  </a:ext>
                </a:extLst>
              </p:cNvPr>
              <p:cNvSpPr>
                <a:spLocks/>
              </p:cNvSpPr>
              <p:nvPr/>
            </p:nvSpPr>
            <p:spPr bwMode="auto">
              <a:xfrm>
                <a:off x="1476" y="2358"/>
                <a:ext cx="10" cy="16"/>
              </a:xfrm>
              <a:custGeom>
                <a:avLst/>
                <a:gdLst>
                  <a:gd name="T0" fmla="*/ 8 w 10"/>
                  <a:gd name="T1" fmla="*/ 4 h 16"/>
                  <a:gd name="T2" fmla="*/ 8 w 10"/>
                  <a:gd name="T3" fmla="*/ 4 h 16"/>
                  <a:gd name="T4" fmla="*/ 10 w 10"/>
                  <a:gd name="T5" fmla="*/ 4 h 16"/>
                  <a:gd name="T6" fmla="*/ 10 w 10"/>
                  <a:gd name="T7" fmla="*/ 4 h 16"/>
                  <a:gd name="T8" fmla="*/ 8 w 10"/>
                  <a:gd name="T9" fmla="*/ 14 h 16"/>
                  <a:gd name="T10" fmla="*/ 6 w 10"/>
                  <a:gd name="T11" fmla="*/ 16 h 16"/>
                  <a:gd name="T12" fmla="*/ 4 w 10"/>
                  <a:gd name="T13" fmla="*/ 14 h 16"/>
                  <a:gd name="T14" fmla="*/ 4 w 10"/>
                  <a:gd name="T15" fmla="*/ 14 h 16"/>
                  <a:gd name="T16" fmla="*/ 2 w 10"/>
                  <a:gd name="T17" fmla="*/ 10 h 16"/>
                  <a:gd name="T18" fmla="*/ 0 w 10"/>
                  <a:gd name="T19" fmla="*/ 8 h 16"/>
                  <a:gd name="T20" fmla="*/ 0 w 10"/>
                  <a:gd name="T21" fmla="*/ 8 h 16"/>
                  <a:gd name="T22" fmla="*/ 0 w 10"/>
                  <a:gd name="T23" fmla="*/ 4 h 16"/>
                  <a:gd name="T24" fmla="*/ 0 w 10"/>
                  <a:gd name="T25" fmla="*/ 4 h 16"/>
                  <a:gd name="T26" fmla="*/ 2 w 10"/>
                  <a:gd name="T27" fmla="*/ 2 h 16"/>
                  <a:gd name="T28" fmla="*/ 4 w 10"/>
                  <a:gd name="T29" fmla="*/ 0 h 16"/>
                  <a:gd name="T30" fmla="*/ 6 w 10"/>
                  <a:gd name="T31" fmla="*/ 0 h 16"/>
                  <a:gd name="T32" fmla="*/ 8 w 10"/>
                  <a:gd name="T33" fmla="*/ 4 h 16"/>
                  <a:gd name="T34" fmla="*/ 8 w 10"/>
                  <a:gd name="T3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8" y="4"/>
                    </a:moveTo>
                    <a:lnTo>
                      <a:pt x="8" y="4"/>
                    </a:lnTo>
                    <a:lnTo>
                      <a:pt x="10" y="4"/>
                    </a:lnTo>
                    <a:lnTo>
                      <a:pt x="10" y="4"/>
                    </a:lnTo>
                    <a:lnTo>
                      <a:pt x="8" y="14"/>
                    </a:lnTo>
                    <a:lnTo>
                      <a:pt x="6" y="16"/>
                    </a:lnTo>
                    <a:lnTo>
                      <a:pt x="4" y="14"/>
                    </a:lnTo>
                    <a:lnTo>
                      <a:pt x="4" y="14"/>
                    </a:lnTo>
                    <a:lnTo>
                      <a:pt x="2" y="10"/>
                    </a:lnTo>
                    <a:lnTo>
                      <a:pt x="0" y="8"/>
                    </a:lnTo>
                    <a:lnTo>
                      <a:pt x="0" y="8"/>
                    </a:lnTo>
                    <a:lnTo>
                      <a:pt x="0" y="4"/>
                    </a:lnTo>
                    <a:lnTo>
                      <a:pt x="0" y="4"/>
                    </a:lnTo>
                    <a:lnTo>
                      <a:pt x="2" y="2"/>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7" name="Freeform 1574">
                <a:extLst>
                  <a:ext uri="{FF2B5EF4-FFF2-40B4-BE49-F238E27FC236}">
                    <a16:creationId xmlns:a16="http://schemas.microsoft.com/office/drawing/2014/main" id="{B2DCA166-C586-1AF0-5271-00621C6E3C95}"/>
                  </a:ext>
                </a:extLst>
              </p:cNvPr>
              <p:cNvSpPr>
                <a:spLocks/>
              </p:cNvSpPr>
              <p:nvPr/>
            </p:nvSpPr>
            <p:spPr bwMode="auto">
              <a:xfrm>
                <a:off x="1472" y="2392"/>
                <a:ext cx="6" cy="14"/>
              </a:xfrm>
              <a:custGeom>
                <a:avLst/>
                <a:gdLst>
                  <a:gd name="T0" fmla="*/ 6 w 6"/>
                  <a:gd name="T1" fmla="*/ 14 h 14"/>
                  <a:gd name="T2" fmla="*/ 6 w 6"/>
                  <a:gd name="T3" fmla="*/ 14 h 14"/>
                  <a:gd name="T4" fmla="*/ 2 w 6"/>
                  <a:gd name="T5" fmla="*/ 12 h 14"/>
                  <a:gd name="T6" fmla="*/ 0 w 6"/>
                  <a:gd name="T7" fmla="*/ 10 h 14"/>
                  <a:gd name="T8" fmla="*/ 0 w 6"/>
                  <a:gd name="T9" fmla="*/ 10 h 14"/>
                  <a:gd name="T10" fmla="*/ 0 w 6"/>
                  <a:gd name="T11" fmla="*/ 6 h 14"/>
                  <a:gd name="T12" fmla="*/ 0 w 6"/>
                  <a:gd name="T13" fmla="*/ 0 h 14"/>
                  <a:gd name="T14" fmla="*/ 0 w 6"/>
                  <a:gd name="T15" fmla="*/ 0 h 14"/>
                  <a:gd name="T16" fmla="*/ 4 w 6"/>
                  <a:gd name="T17" fmla="*/ 2 h 14"/>
                  <a:gd name="T18" fmla="*/ 4 w 6"/>
                  <a:gd name="T19" fmla="*/ 4 h 14"/>
                  <a:gd name="T20" fmla="*/ 6 w 6"/>
                  <a:gd name="T21" fmla="*/ 14 h 14"/>
                  <a:gd name="T22" fmla="*/ 6 w 6"/>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6" y="14"/>
                    </a:moveTo>
                    <a:lnTo>
                      <a:pt x="6" y="14"/>
                    </a:lnTo>
                    <a:lnTo>
                      <a:pt x="2" y="12"/>
                    </a:lnTo>
                    <a:lnTo>
                      <a:pt x="0" y="10"/>
                    </a:lnTo>
                    <a:lnTo>
                      <a:pt x="0" y="10"/>
                    </a:lnTo>
                    <a:lnTo>
                      <a:pt x="0" y="6"/>
                    </a:lnTo>
                    <a:lnTo>
                      <a:pt x="0" y="0"/>
                    </a:lnTo>
                    <a:lnTo>
                      <a:pt x="0" y="0"/>
                    </a:lnTo>
                    <a:lnTo>
                      <a:pt x="4" y="2"/>
                    </a:lnTo>
                    <a:lnTo>
                      <a:pt x="4" y="4"/>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8" name="Freeform 1575">
                <a:extLst>
                  <a:ext uri="{FF2B5EF4-FFF2-40B4-BE49-F238E27FC236}">
                    <a16:creationId xmlns:a16="http://schemas.microsoft.com/office/drawing/2014/main" id="{47711577-E892-5C51-786F-62B814CE150B}"/>
                  </a:ext>
                </a:extLst>
              </p:cNvPr>
              <p:cNvSpPr>
                <a:spLocks/>
              </p:cNvSpPr>
              <p:nvPr/>
            </p:nvSpPr>
            <p:spPr bwMode="auto">
              <a:xfrm>
                <a:off x="1474" y="2358"/>
                <a:ext cx="10" cy="8"/>
              </a:xfrm>
              <a:custGeom>
                <a:avLst/>
                <a:gdLst>
                  <a:gd name="T0" fmla="*/ 8 w 10"/>
                  <a:gd name="T1" fmla="*/ 0 h 8"/>
                  <a:gd name="T2" fmla="*/ 8 w 10"/>
                  <a:gd name="T3" fmla="*/ 0 h 8"/>
                  <a:gd name="T4" fmla="*/ 10 w 10"/>
                  <a:gd name="T5" fmla="*/ 2 h 8"/>
                  <a:gd name="T6" fmla="*/ 10 w 10"/>
                  <a:gd name="T7" fmla="*/ 2 h 8"/>
                  <a:gd name="T8" fmla="*/ 10 w 10"/>
                  <a:gd name="T9" fmla="*/ 4 h 8"/>
                  <a:gd name="T10" fmla="*/ 10 w 10"/>
                  <a:gd name="T11" fmla="*/ 4 h 8"/>
                  <a:gd name="T12" fmla="*/ 6 w 10"/>
                  <a:gd name="T13" fmla="*/ 4 h 8"/>
                  <a:gd name="T14" fmla="*/ 4 w 10"/>
                  <a:gd name="T15" fmla="*/ 4 h 8"/>
                  <a:gd name="T16" fmla="*/ 2 w 10"/>
                  <a:gd name="T17" fmla="*/ 8 h 8"/>
                  <a:gd name="T18" fmla="*/ 2 w 10"/>
                  <a:gd name="T19" fmla="*/ 8 h 8"/>
                  <a:gd name="T20" fmla="*/ 0 w 10"/>
                  <a:gd name="T21" fmla="*/ 4 h 8"/>
                  <a:gd name="T22" fmla="*/ 0 w 10"/>
                  <a:gd name="T23" fmla="*/ 4 h 8"/>
                  <a:gd name="T24" fmla="*/ 2 w 10"/>
                  <a:gd name="T25" fmla="*/ 2 h 8"/>
                  <a:gd name="T26" fmla="*/ 4 w 10"/>
                  <a:gd name="T27" fmla="*/ 0 h 8"/>
                  <a:gd name="T28" fmla="*/ 4 w 10"/>
                  <a:gd name="T29" fmla="*/ 0 h 8"/>
                  <a:gd name="T30" fmla="*/ 8 w 10"/>
                  <a:gd name="T31" fmla="*/ 0 h 8"/>
                  <a:gd name="T32" fmla="*/ 8 w 10"/>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8">
                    <a:moveTo>
                      <a:pt x="8" y="0"/>
                    </a:moveTo>
                    <a:lnTo>
                      <a:pt x="8" y="0"/>
                    </a:lnTo>
                    <a:lnTo>
                      <a:pt x="10" y="2"/>
                    </a:lnTo>
                    <a:lnTo>
                      <a:pt x="10" y="2"/>
                    </a:lnTo>
                    <a:lnTo>
                      <a:pt x="10" y="4"/>
                    </a:lnTo>
                    <a:lnTo>
                      <a:pt x="10" y="4"/>
                    </a:lnTo>
                    <a:lnTo>
                      <a:pt x="6" y="4"/>
                    </a:lnTo>
                    <a:lnTo>
                      <a:pt x="4" y="4"/>
                    </a:lnTo>
                    <a:lnTo>
                      <a:pt x="2" y="8"/>
                    </a:lnTo>
                    <a:lnTo>
                      <a:pt x="2" y="8"/>
                    </a:lnTo>
                    <a:lnTo>
                      <a:pt x="0" y="4"/>
                    </a:lnTo>
                    <a:lnTo>
                      <a:pt x="0" y="4"/>
                    </a:lnTo>
                    <a:lnTo>
                      <a:pt x="2" y="2"/>
                    </a:lnTo>
                    <a:lnTo>
                      <a:pt x="4" y="0"/>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9" name="Freeform 1576">
                <a:extLst>
                  <a:ext uri="{FF2B5EF4-FFF2-40B4-BE49-F238E27FC236}">
                    <a16:creationId xmlns:a16="http://schemas.microsoft.com/office/drawing/2014/main" id="{32374E32-3BC8-B55F-995E-DA639DD355CE}"/>
                  </a:ext>
                </a:extLst>
              </p:cNvPr>
              <p:cNvSpPr>
                <a:spLocks/>
              </p:cNvSpPr>
              <p:nvPr/>
            </p:nvSpPr>
            <p:spPr bwMode="auto">
              <a:xfrm>
                <a:off x="1458" y="2269"/>
                <a:ext cx="6" cy="16"/>
              </a:xfrm>
              <a:custGeom>
                <a:avLst/>
                <a:gdLst>
                  <a:gd name="T0" fmla="*/ 6 w 6"/>
                  <a:gd name="T1" fmla="*/ 0 h 16"/>
                  <a:gd name="T2" fmla="*/ 6 w 6"/>
                  <a:gd name="T3" fmla="*/ 0 h 16"/>
                  <a:gd name="T4" fmla="*/ 6 w 6"/>
                  <a:gd name="T5" fmla="*/ 8 h 16"/>
                  <a:gd name="T6" fmla="*/ 6 w 6"/>
                  <a:gd name="T7" fmla="*/ 8 h 16"/>
                  <a:gd name="T8" fmla="*/ 4 w 6"/>
                  <a:gd name="T9" fmla="*/ 16 h 16"/>
                  <a:gd name="T10" fmla="*/ 4 w 6"/>
                  <a:gd name="T11" fmla="*/ 16 h 16"/>
                  <a:gd name="T12" fmla="*/ 2 w 6"/>
                  <a:gd name="T13" fmla="*/ 14 h 16"/>
                  <a:gd name="T14" fmla="*/ 2 w 6"/>
                  <a:gd name="T15" fmla="*/ 14 h 16"/>
                  <a:gd name="T16" fmla="*/ 0 w 6"/>
                  <a:gd name="T17" fmla="*/ 12 h 16"/>
                  <a:gd name="T18" fmla="*/ 0 w 6"/>
                  <a:gd name="T19" fmla="*/ 8 h 16"/>
                  <a:gd name="T20" fmla="*/ 4 w 6"/>
                  <a:gd name="T21" fmla="*/ 0 h 16"/>
                  <a:gd name="T22" fmla="*/ 4 w 6"/>
                  <a:gd name="T23" fmla="*/ 0 h 16"/>
                  <a:gd name="T24" fmla="*/ 4 w 6"/>
                  <a:gd name="T25" fmla="*/ 0 h 16"/>
                  <a:gd name="T26" fmla="*/ 6 w 6"/>
                  <a:gd name="T27" fmla="*/ 0 h 16"/>
                  <a:gd name="T28" fmla="*/ 6 w 6"/>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0"/>
                    </a:moveTo>
                    <a:lnTo>
                      <a:pt x="6" y="0"/>
                    </a:lnTo>
                    <a:lnTo>
                      <a:pt x="6" y="8"/>
                    </a:lnTo>
                    <a:lnTo>
                      <a:pt x="6" y="8"/>
                    </a:lnTo>
                    <a:lnTo>
                      <a:pt x="4" y="16"/>
                    </a:lnTo>
                    <a:lnTo>
                      <a:pt x="4" y="16"/>
                    </a:lnTo>
                    <a:lnTo>
                      <a:pt x="2" y="14"/>
                    </a:lnTo>
                    <a:lnTo>
                      <a:pt x="2" y="14"/>
                    </a:lnTo>
                    <a:lnTo>
                      <a:pt x="0" y="12"/>
                    </a:lnTo>
                    <a:lnTo>
                      <a:pt x="0" y="8"/>
                    </a:lnTo>
                    <a:lnTo>
                      <a:pt x="4" y="0"/>
                    </a:lnTo>
                    <a:lnTo>
                      <a:pt x="4"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0" name="Freeform 1577">
                <a:extLst>
                  <a:ext uri="{FF2B5EF4-FFF2-40B4-BE49-F238E27FC236}">
                    <a16:creationId xmlns:a16="http://schemas.microsoft.com/office/drawing/2014/main" id="{6B0A10AA-212E-6B8E-C222-98641862C40C}"/>
                  </a:ext>
                </a:extLst>
              </p:cNvPr>
              <p:cNvSpPr>
                <a:spLocks/>
              </p:cNvSpPr>
              <p:nvPr/>
            </p:nvSpPr>
            <p:spPr bwMode="auto">
              <a:xfrm>
                <a:off x="5990" y="2727"/>
                <a:ext cx="22" cy="30"/>
              </a:xfrm>
              <a:custGeom>
                <a:avLst/>
                <a:gdLst>
                  <a:gd name="T0" fmla="*/ 10 w 22"/>
                  <a:gd name="T1" fmla="*/ 0 h 30"/>
                  <a:gd name="T2" fmla="*/ 10 w 22"/>
                  <a:gd name="T3" fmla="*/ 0 h 30"/>
                  <a:gd name="T4" fmla="*/ 14 w 22"/>
                  <a:gd name="T5" fmla="*/ 0 h 30"/>
                  <a:gd name="T6" fmla="*/ 14 w 22"/>
                  <a:gd name="T7" fmla="*/ 0 h 30"/>
                  <a:gd name="T8" fmla="*/ 16 w 22"/>
                  <a:gd name="T9" fmla="*/ 6 h 30"/>
                  <a:gd name="T10" fmla="*/ 18 w 22"/>
                  <a:gd name="T11" fmla="*/ 12 h 30"/>
                  <a:gd name="T12" fmla="*/ 22 w 22"/>
                  <a:gd name="T13" fmla="*/ 18 h 30"/>
                  <a:gd name="T14" fmla="*/ 22 w 22"/>
                  <a:gd name="T15" fmla="*/ 26 h 30"/>
                  <a:gd name="T16" fmla="*/ 22 w 22"/>
                  <a:gd name="T17" fmla="*/ 26 h 30"/>
                  <a:gd name="T18" fmla="*/ 18 w 22"/>
                  <a:gd name="T19" fmla="*/ 30 h 30"/>
                  <a:gd name="T20" fmla="*/ 16 w 22"/>
                  <a:gd name="T21" fmla="*/ 30 h 30"/>
                  <a:gd name="T22" fmla="*/ 14 w 22"/>
                  <a:gd name="T23" fmla="*/ 24 h 30"/>
                  <a:gd name="T24" fmla="*/ 14 w 22"/>
                  <a:gd name="T25" fmla="*/ 24 h 30"/>
                  <a:gd name="T26" fmla="*/ 12 w 22"/>
                  <a:gd name="T27" fmla="*/ 22 h 30"/>
                  <a:gd name="T28" fmla="*/ 10 w 22"/>
                  <a:gd name="T29" fmla="*/ 22 h 30"/>
                  <a:gd name="T30" fmla="*/ 6 w 22"/>
                  <a:gd name="T31" fmla="*/ 24 h 30"/>
                  <a:gd name="T32" fmla="*/ 4 w 22"/>
                  <a:gd name="T33" fmla="*/ 26 h 30"/>
                  <a:gd name="T34" fmla="*/ 4 w 22"/>
                  <a:gd name="T35" fmla="*/ 26 h 30"/>
                  <a:gd name="T36" fmla="*/ 2 w 22"/>
                  <a:gd name="T37" fmla="*/ 22 h 30"/>
                  <a:gd name="T38" fmla="*/ 0 w 22"/>
                  <a:gd name="T39" fmla="*/ 14 h 30"/>
                  <a:gd name="T40" fmla="*/ 0 w 22"/>
                  <a:gd name="T41" fmla="*/ 14 h 30"/>
                  <a:gd name="T42" fmla="*/ 2 w 22"/>
                  <a:gd name="T43" fmla="*/ 14 h 30"/>
                  <a:gd name="T44" fmla="*/ 2 w 22"/>
                  <a:gd name="T45" fmla="*/ 14 h 30"/>
                  <a:gd name="T46" fmla="*/ 8 w 22"/>
                  <a:gd name="T47" fmla="*/ 10 h 30"/>
                  <a:gd name="T48" fmla="*/ 10 w 22"/>
                  <a:gd name="T49" fmla="*/ 6 h 30"/>
                  <a:gd name="T50" fmla="*/ 10 w 22"/>
                  <a:gd name="T51" fmla="*/ 0 h 30"/>
                  <a:gd name="T52" fmla="*/ 10 w 22"/>
                  <a:gd name="T5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0">
                    <a:moveTo>
                      <a:pt x="10" y="0"/>
                    </a:moveTo>
                    <a:lnTo>
                      <a:pt x="10" y="0"/>
                    </a:lnTo>
                    <a:lnTo>
                      <a:pt x="14" y="0"/>
                    </a:lnTo>
                    <a:lnTo>
                      <a:pt x="14" y="0"/>
                    </a:lnTo>
                    <a:lnTo>
                      <a:pt x="16" y="6"/>
                    </a:lnTo>
                    <a:lnTo>
                      <a:pt x="18" y="12"/>
                    </a:lnTo>
                    <a:lnTo>
                      <a:pt x="22" y="18"/>
                    </a:lnTo>
                    <a:lnTo>
                      <a:pt x="22" y="26"/>
                    </a:lnTo>
                    <a:lnTo>
                      <a:pt x="22" y="26"/>
                    </a:lnTo>
                    <a:lnTo>
                      <a:pt x="18" y="30"/>
                    </a:lnTo>
                    <a:lnTo>
                      <a:pt x="16" y="30"/>
                    </a:lnTo>
                    <a:lnTo>
                      <a:pt x="14" y="24"/>
                    </a:lnTo>
                    <a:lnTo>
                      <a:pt x="14" y="24"/>
                    </a:lnTo>
                    <a:lnTo>
                      <a:pt x="12" y="22"/>
                    </a:lnTo>
                    <a:lnTo>
                      <a:pt x="10" y="22"/>
                    </a:lnTo>
                    <a:lnTo>
                      <a:pt x="6" y="24"/>
                    </a:lnTo>
                    <a:lnTo>
                      <a:pt x="4" y="26"/>
                    </a:lnTo>
                    <a:lnTo>
                      <a:pt x="4" y="26"/>
                    </a:lnTo>
                    <a:lnTo>
                      <a:pt x="2" y="22"/>
                    </a:lnTo>
                    <a:lnTo>
                      <a:pt x="0" y="14"/>
                    </a:lnTo>
                    <a:lnTo>
                      <a:pt x="0" y="14"/>
                    </a:lnTo>
                    <a:lnTo>
                      <a:pt x="2" y="14"/>
                    </a:lnTo>
                    <a:lnTo>
                      <a:pt x="2" y="14"/>
                    </a:lnTo>
                    <a:lnTo>
                      <a:pt x="8" y="10"/>
                    </a:lnTo>
                    <a:lnTo>
                      <a:pt x="10" y="6"/>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1" name="Freeform 1578">
                <a:extLst>
                  <a:ext uri="{FF2B5EF4-FFF2-40B4-BE49-F238E27FC236}">
                    <a16:creationId xmlns:a16="http://schemas.microsoft.com/office/drawing/2014/main" id="{93C1C166-1C6E-1B9F-18B2-96EF730BCA69}"/>
                  </a:ext>
                </a:extLst>
              </p:cNvPr>
              <p:cNvSpPr>
                <a:spLocks/>
              </p:cNvSpPr>
              <p:nvPr/>
            </p:nvSpPr>
            <p:spPr bwMode="auto">
              <a:xfrm>
                <a:off x="6014" y="2749"/>
                <a:ext cx="14" cy="26"/>
              </a:xfrm>
              <a:custGeom>
                <a:avLst/>
                <a:gdLst>
                  <a:gd name="T0" fmla="*/ 6 w 14"/>
                  <a:gd name="T1" fmla="*/ 0 h 26"/>
                  <a:gd name="T2" fmla="*/ 6 w 14"/>
                  <a:gd name="T3" fmla="*/ 0 h 26"/>
                  <a:gd name="T4" fmla="*/ 6 w 14"/>
                  <a:gd name="T5" fmla="*/ 4 h 26"/>
                  <a:gd name="T6" fmla="*/ 6 w 14"/>
                  <a:gd name="T7" fmla="*/ 4 h 26"/>
                  <a:gd name="T8" fmla="*/ 10 w 14"/>
                  <a:gd name="T9" fmla="*/ 6 h 26"/>
                  <a:gd name="T10" fmla="*/ 12 w 14"/>
                  <a:gd name="T11" fmla="*/ 6 h 26"/>
                  <a:gd name="T12" fmla="*/ 12 w 14"/>
                  <a:gd name="T13" fmla="*/ 6 h 26"/>
                  <a:gd name="T14" fmla="*/ 14 w 14"/>
                  <a:gd name="T15" fmla="*/ 10 h 26"/>
                  <a:gd name="T16" fmla="*/ 12 w 14"/>
                  <a:gd name="T17" fmla="*/ 14 h 26"/>
                  <a:gd name="T18" fmla="*/ 12 w 14"/>
                  <a:gd name="T19" fmla="*/ 14 h 26"/>
                  <a:gd name="T20" fmla="*/ 6 w 14"/>
                  <a:gd name="T21" fmla="*/ 18 h 26"/>
                  <a:gd name="T22" fmla="*/ 6 w 14"/>
                  <a:gd name="T23" fmla="*/ 18 h 26"/>
                  <a:gd name="T24" fmla="*/ 4 w 14"/>
                  <a:gd name="T25" fmla="*/ 24 h 26"/>
                  <a:gd name="T26" fmla="*/ 4 w 14"/>
                  <a:gd name="T27" fmla="*/ 26 h 26"/>
                  <a:gd name="T28" fmla="*/ 2 w 14"/>
                  <a:gd name="T29" fmla="*/ 26 h 26"/>
                  <a:gd name="T30" fmla="*/ 2 w 14"/>
                  <a:gd name="T31" fmla="*/ 26 h 26"/>
                  <a:gd name="T32" fmla="*/ 0 w 14"/>
                  <a:gd name="T33" fmla="*/ 18 h 26"/>
                  <a:gd name="T34" fmla="*/ 0 w 14"/>
                  <a:gd name="T35" fmla="*/ 12 h 26"/>
                  <a:gd name="T36" fmla="*/ 0 w 14"/>
                  <a:gd name="T37" fmla="*/ 8 h 26"/>
                  <a:gd name="T38" fmla="*/ 0 w 14"/>
                  <a:gd name="T39" fmla="*/ 8 h 26"/>
                  <a:gd name="T40" fmla="*/ 2 w 14"/>
                  <a:gd name="T41" fmla="*/ 2 h 26"/>
                  <a:gd name="T42" fmla="*/ 4 w 14"/>
                  <a:gd name="T43" fmla="*/ 0 h 26"/>
                  <a:gd name="T44" fmla="*/ 6 w 14"/>
                  <a:gd name="T45" fmla="*/ 0 h 26"/>
                  <a:gd name="T46" fmla="*/ 6 w 14"/>
                  <a:gd name="T4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6">
                    <a:moveTo>
                      <a:pt x="6" y="0"/>
                    </a:moveTo>
                    <a:lnTo>
                      <a:pt x="6" y="0"/>
                    </a:lnTo>
                    <a:lnTo>
                      <a:pt x="6" y="4"/>
                    </a:lnTo>
                    <a:lnTo>
                      <a:pt x="6" y="4"/>
                    </a:lnTo>
                    <a:lnTo>
                      <a:pt x="10" y="6"/>
                    </a:lnTo>
                    <a:lnTo>
                      <a:pt x="12" y="6"/>
                    </a:lnTo>
                    <a:lnTo>
                      <a:pt x="12" y="6"/>
                    </a:lnTo>
                    <a:lnTo>
                      <a:pt x="14" y="10"/>
                    </a:lnTo>
                    <a:lnTo>
                      <a:pt x="12" y="14"/>
                    </a:lnTo>
                    <a:lnTo>
                      <a:pt x="12" y="14"/>
                    </a:lnTo>
                    <a:lnTo>
                      <a:pt x="6" y="18"/>
                    </a:lnTo>
                    <a:lnTo>
                      <a:pt x="6" y="18"/>
                    </a:lnTo>
                    <a:lnTo>
                      <a:pt x="4" y="24"/>
                    </a:lnTo>
                    <a:lnTo>
                      <a:pt x="4" y="26"/>
                    </a:lnTo>
                    <a:lnTo>
                      <a:pt x="2" y="26"/>
                    </a:lnTo>
                    <a:lnTo>
                      <a:pt x="2" y="26"/>
                    </a:lnTo>
                    <a:lnTo>
                      <a:pt x="0" y="18"/>
                    </a:lnTo>
                    <a:lnTo>
                      <a:pt x="0" y="12"/>
                    </a:lnTo>
                    <a:lnTo>
                      <a:pt x="0" y="8"/>
                    </a:lnTo>
                    <a:lnTo>
                      <a:pt x="0" y="8"/>
                    </a:lnTo>
                    <a:lnTo>
                      <a:pt x="2" y="2"/>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2" name="Freeform 1579">
                <a:extLst>
                  <a:ext uri="{FF2B5EF4-FFF2-40B4-BE49-F238E27FC236}">
                    <a16:creationId xmlns:a16="http://schemas.microsoft.com/office/drawing/2014/main" id="{5E0667A9-A27B-CE64-0458-356D54F4AD1F}"/>
                  </a:ext>
                </a:extLst>
              </p:cNvPr>
              <p:cNvSpPr>
                <a:spLocks/>
              </p:cNvSpPr>
              <p:nvPr/>
            </p:nvSpPr>
            <p:spPr bwMode="auto">
              <a:xfrm>
                <a:off x="6022" y="2783"/>
                <a:ext cx="6" cy="10"/>
              </a:xfrm>
              <a:custGeom>
                <a:avLst/>
                <a:gdLst>
                  <a:gd name="T0" fmla="*/ 0 w 6"/>
                  <a:gd name="T1" fmla="*/ 6 h 10"/>
                  <a:gd name="T2" fmla="*/ 0 w 6"/>
                  <a:gd name="T3" fmla="*/ 6 h 10"/>
                  <a:gd name="T4" fmla="*/ 2 w 6"/>
                  <a:gd name="T5" fmla="*/ 2 h 10"/>
                  <a:gd name="T6" fmla="*/ 4 w 6"/>
                  <a:gd name="T7" fmla="*/ 0 h 10"/>
                  <a:gd name="T8" fmla="*/ 6 w 6"/>
                  <a:gd name="T9" fmla="*/ 4 h 10"/>
                  <a:gd name="T10" fmla="*/ 6 w 6"/>
                  <a:gd name="T11" fmla="*/ 4 h 10"/>
                  <a:gd name="T12" fmla="*/ 6 w 6"/>
                  <a:gd name="T13" fmla="*/ 8 h 10"/>
                  <a:gd name="T14" fmla="*/ 6 w 6"/>
                  <a:gd name="T15" fmla="*/ 10 h 10"/>
                  <a:gd name="T16" fmla="*/ 4 w 6"/>
                  <a:gd name="T17" fmla="*/ 10 h 10"/>
                  <a:gd name="T18" fmla="*/ 4 w 6"/>
                  <a:gd name="T19" fmla="*/ 10 h 10"/>
                  <a:gd name="T20" fmla="*/ 0 w 6"/>
                  <a:gd name="T21" fmla="*/ 6 h 10"/>
                  <a:gd name="T22" fmla="*/ 0 w 6"/>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0" y="6"/>
                    </a:moveTo>
                    <a:lnTo>
                      <a:pt x="0" y="6"/>
                    </a:lnTo>
                    <a:lnTo>
                      <a:pt x="2" y="2"/>
                    </a:lnTo>
                    <a:lnTo>
                      <a:pt x="4" y="0"/>
                    </a:lnTo>
                    <a:lnTo>
                      <a:pt x="6" y="4"/>
                    </a:lnTo>
                    <a:lnTo>
                      <a:pt x="6" y="4"/>
                    </a:lnTo>
                    <a:lnTo>
                      <a:pt x="6" y="8"/>
                    </a:lnTo>
                    <a:lnTo>
                      <a:pt x="6" y="10"/>
                    </a:lnTo>
                    <a:lnTo>
                      <a:pt x="4" y="10"/>
                    </a:lnTo>
                    <a:lnTo>
                      <a:pt x="4"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3" name="Freeform 1580">
                <a:extLst>
                  <a:ext uri="{FF2B5EF4-FFF2-40B4-BE49-F238E27FC236}">
                    <a16:creationId xmlns:a16="http://schemas.microsoft.com/office/drawing/2014/main" id="{98EC8CB7-635D-944A-B810-E38EC0A19AB4}"/>
                  </a:ext>
                </a:extLst>
              </p:cNvPr>
              <p:cNvSpPr>
                <a:spLocks/>
              </p:cNvSpPr>
              <p:nvPr/>
            </p:nvSpPr>
            <p:spPr bwMode="auto">
              <a:xfrm>
                <a:off x="5694" y="2632"/>
                <a:ext cx="96" cy="123"/>
              </a:xfrm>
              <a:custGeom>
                <a:avLst/>
                <a:gdLst>
                  <a:gd name="T0" fmla="*/ 48 w 96"/>
                  <a:gd name="T1" fmla="*/ 113 h 123"/>
                  <a:gd name="T2" fmla="*/ 48 w 96"/>
                  <a:gd name="T3" fmla="*/ 123 h 123"/>
                  <a:gd name="T4" fmla="*/ 42 w 96"/>
                  <a:gd name="T5" fmla="*/ 121 h 123"/>
                  <a:gd name="T6" fmla="*/ 34 w 96"/>
                  <a:gd name="T7" fmla="*/ 113 h 123"/>
                  <a:gd name="T8" fmla="*/ 28 w 96"/>
                  <a:gd name="T9" fmla="*/ 99 h 123"/>
                  <a:gd name="T10" fmla="*/ 22 w 96"/>
                  <a:gd name="T11" fmla="*/ 95 h 123"/>
                  <a:gd name="T12" fmla="*/ 16 w 96"/>
                  <a:gd name="T13" fmla="*/ 87 h 123"/>
                  <a:gd name="T14" fmla="*/ 12 w 96"/>
                  <a:gd name="T15" fmla="*/ 83 h 123"/>
                  <a:gd name="T16" fmla="*/ 10 w 96"/>
                  <a:gd name="T17" fmla="*/ 83 h 123"/>
                  <a:gd name="T18" fmla="*/ 4 w 96"/>
                  <a:gd name="T19" fmla="*/ 85 h 123"/>
                  <a:gd name="T20" fmla="*/ 2 w 96"/>
                  <a:gd name="T21" fmla="*/ 83 h 123"/>
                  <a:gd name="T22" fmla="*/ 0 w 96"/>
                  <a:gd name="T23" fmla="*/ 67 h 123"/>
                  <a:gd name="T24" fmla="*/ 8 w 96"/>
                  <a:gd name="T25" fmla="*/ 48 h 123"/>
                  <a:gd name="T26" fmla="*/ 10 w 96"/>
                  <a:gd name="T27" fmla="*/ 42 h 123"/>
                  <a:gd name="T28" fmla="*/ 14 w 96"/>
                  <a:gd name="T29" fmla="*/ 48 h 123"/>
                  <a:gd name="T30" fmla="*/ 16 w 96"/>
                  <a:gd name="T31" fmla="*/ 65 h 123"/>
                  <a:gd name="T32" fmla="*/ 24 w 96"/>
                  <a:gd name="T33" fmla="*/ 56 h 123"/>
                  <a:gd name="T34" fmla="*/ 32 w 96"/>
                  <a:gd name="T35" fmla="*/ 54 h 123"/>
                  <a:gd name="T36" fmla="*/ 38 w 96"/>
                  <a:gd name="T37" fmla="*/ 48 h 123"/>
                  <a:gd name="T38" fmla="*/ 34 w 96"/>
                  <a:gd name="T39" fmla="*/ 44 h 123"/>
                  <a:gd name="T40" fmla="*/ 18 w 96"/>
                  <a:gd name="T41" fmla="*/ 42 h 123"/>
                  <a:gd name="T42" fmla="*/ 8 w 96"/>
                  <a:gd name="T43" fmla="*/ 42 h 123"/>
                  <a:gd name="T44" fmla="*/ 4 w 96"/>
                  <a:gd name="T45" fmla="*/ 16 h 123"/>
                  <a:gd name="T46" fmla="*/ 6 w 96"/>
                  <a:gd name="T47" fmla="*/ 12 h 123"/>
                  <a:gd name="T48" fmla="*/ 16 w 96"/>
                  <a:gd name="T49" fmla="*/ 12 h 123"/>
                  <a:gd name="T50" fmla="*/ 24 w 96"/>
                  <a:gd name="T51" fmla="*/ 12 h 123"/>
                  <a:gd name="T52" fmla="*/ 30 w 96"/>
                  <a:gd name="T53" fmla="*/ 18 h 123"/>
                  <a:gd name="T54" fmla="*/ 36 w 96"/>
                  <a:gd name="T55" fmla="*/ 10 h 123"/>
                  <a:gd name="T56" fmla="*/ 42 w 96"/>
                  <a:gd name="T57" fmla="*/ 0 h 123"/>
                  <a:gd name="T58" fmla="*/ 46 w 96"/>
                  <a:gd name="T59" fmla="*/ 4 h 123"/>
                  <a:gd name="T60" fmla="*/ 46 w 96"/>
                  <a:gd name="T61" fmla="*/ 16 h 123"/>
                  <a:gd name="T62" fmla="*/ 48 w 96"/>
                  <a:gd name="T63" fmla="*/ 24 h 123"/>
                  <a:gd name="T64" fmla="*/ 50 w 96"/>
                  <a:gd name="T65" fmla="*/ 18 h 123"/>
                  <a:gd name="T66" fmla="*/ 52 w 96"/>
                  <a:gd name="T67" fmla="*/ 8 h 123"/>
                  <a:gd name="T68" fmla="*/ 56 w 96"/>
                  <a:gd name="T69" fmla="*/ 10 h 123"/>
                  <a:gd name="T70" fmla="*/ 62 w 96"/>
                  <a:gd name="T71" fmla="*/ 16 h 123"/>
                  <a:gd name="T72" fmla="*/ 64 w 96"/>
                  <a:gd name="T73" fmla="*/ 28 h 123"/>
                  <a:gd name="T74" fmla="*/ 60 w 96"/>
                  <a:gd name="T75" fmla="*/ 32 h 123"/>
                  <a:gd name="T76" fmla="*/ 60 w 96"/>
                  <a:gd name="T77" fmla="*/ 52 h 123"/>
                  <a:gd name="T78" fmla="*/ 64 w 96"/>
                  <a:gd name="T79" fmla="*/ 40 h 123"/>
                  <a:gd name="T80" fmla="*/ 70 w 96"/>
                  <a:gd name="T81" fmla="*/ 44 h 123"/>
                  <a:gd name="T82" fmla="*/ 74 w 96"/>
                  <a:gd name="T83" fmla="*/ 52 h 123"/>
                  <a:gd name="T84" fmla="*/ 78 w 96"/>
                  <a:gd name="T85" fmla="*/ 48 h 123"/>
                  <a:gd name="T86" fmla="*/ 84 w 96"/>
                  <a:gd name="T87" fmla="*/ 50 h 123"/>
                  <a:gd name="T88" fmla="*/ 94 w 96"/>
                  <a:gd name="T89" fmla="*/ 58 h 123"/>
                  <a:gd name="T90" fmla="*/ 96 w 96"/>
                  <a:gd name="T91" fmla="*/ 65 h 123"/>
                  <a:gd name="T92" fmla="*/ 90 w 96"/>
                  <a:gd name="T93" fmla="*/ 79 h 123"/>
                  <a:gd name="T94" fmla="*/ 84 w 96"/>
                  <a:gd name="T95" fmla="*/ 77 h 123"/>
                  <a:gd name="T96" fmla="*/ 72 w 96"/>
                  <a:gd name="T97" fmla="*/ 87 h 123"/>
                  <a:gd name="T98" fmla="*/ 68 w 96"/>
                  <a:gd name="T99" fmla="*/ 97 h 123"/>
                  <a:gd name="T100" fmla="*/ 72 w 96"/>
                  <a:gd name="T101" fmla="*/ 103 h 123"/>
                  <a:gd name="T102" fmla="*/ 72 w 96"/>
                  <a:gd name="T103" fmla="*/ 115 h 123"/>
                  <a:gd name="T104" fmla="*/ 66 w 96"/>
                  <a:gd name="T105" fmla="*/ 119 h 123"/>
                  <a:gd name="T106" fmla="*/ 50 w 96"/>
                  <a:gd name="T107" fmla="*/ 107 h 123"/>
                  <a:gd name="T108" fmla="*/ 48 w 96"/>
                  <a:gd name="T109" fmla="*/ 87 h 123"/>
                  <a:gd name="T110" fmla="*/ 40 w 96"/>
                  <a:gd name="T111" fmla="*/ 83 h 123"/>
                  <a:gd name="T112" fmla="*/ 34 w 96"/>
                  <a:gd name="T113" fmla="*/ 81 h 123"/>
                  <a:gd name="T114" fmla="*/ 38 w 96"/>
                  <a:gd name="T115" fmla="*/ 89 h 123"/>
                  <a:gd name="T116" fmla="*/ 46 w 96"/>
                  <a:gd name="T117" fmla="*/ 10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123">
                    <a:moveTo>
                      <a:pt x="46" y="109"/>
                    </a:moveTo>
                    <a:lnTo>
                      <a:pt x="46" y="109"/>
                    </a:lnTo>
                    <a:lnTo>
                      <a:pt x="48" y="113"/>
                    </a:lnTo>
                    <a:lnTo>
                      <a:pt x="48" y="119"/>
                    </a:lnTo>
                    <a:lnTo>
                      <a:pt x="48" y="119"/>
                    </a:lnTo>
                    <a:lnTo>
                      <a:pt x="48" y="123"/>
                    </a:lnTo>
                    <a:lnTo>
                      <a:pt x="44" y="121"/>
                    </a:lnTo>
                    <a:lnTo>
                      <a:pt x="44" y="121"/>
                    </a:lnTo>
                    <a:lnTo>
                      <a:pt x="42" y="121"/>
                    </a:lnTo>
                    <a:lnTo>
                      <a:pt x="38" y="121"/>
                    </a:lnTo>
                    <a:lnTo>
                      <a:pt x="36" y="119"/>
                    </a:lnTo>
                    <a:lnTo>
                      <a:pt x="34" y="113"/>
                    </a:lnTo>
                    <a:lnTo>
                      <a:pt x="34" y="113"/>
                    </a:lnTo>
                    <a:lnTo>
                      <a:pt x="32" y="105"/>
                    </a:lnTo>
                    <a:lnTo>
                      <a:pt x="28" y="99"/>
                    </a:lnTo>
                    <a:lnTo>
                      <a:pt x="26" y="97"/>
                    </a:lnTo>
                    <a:lnTo>
                      <a:pt x="22" y="95"/>
                    </a:lnTo>
                    <a:lnTo>
                      <a:pt x="22" y="95"/>
                    </a:lnTo>
                    <a:lnTo>
                      <a:pt x="18" y="93"/>
                    </a:lnTo>
                    <a:lnTo>
                      <a:pt x="16" y="87"/>
                    </a:lnTo>
                    <a:lnTo>
                      <a:pt x="16" y="87"/>
                    </a:lnTo>
                    <a:lnTo>
                      <a:pt x="14" y="83"/>
                    </a:lnTo>
                    <a:lnTo>
                      <a:pt x="12" y="83"/>
                    </a:lnTo>
                    <a:lnTo>
                      <a:pt x="12" y="83"/>
                    </a:lnTo>
                    <a:lnTo>
                      <a:pt x="12" y="83"/>
                    </a:lnTo>
                    <a:lnTo>
                      <a:pt x="10" y="83"/>
                    </a:lnTo>
                    <a:lnTo>
                      <a:pt x="10" y="83"/>
                    </a:lnTo>
                    <a:lnTo>
                      <a:pt x="6" y="87"/>
                    </a:lnTo>
                    <a:lnTo>
                      <a:pt x="6" y="87"/>
                    </a:lnTo>
                    <a:lnTo>
                      <a:pt x="4" y="85"/>
                    </a:lnTo>
                    <a:lnTo>
                      <a:pt x="4" y="85"/>
                    </a:lnTo>
                    <a:lnTo>
                      <a:pt x="2" y="83"/>
                    </a:lnTo>
                    <a:lnTo>
                      <a:pt x="2" y="83"/>
                    </a:lnTo>
                    <a:lnTo>
                      <a:pt x="2" y="75"/>
                    </a:lnTo>
                    <a:lnTo>
                      <a:pt x="0" y="67"/>
                    </a:lnTo>
                    <a:lnTo>
                      <a:pt x="0" y="67"/>
                    </a:lnTo>
                    <a:lnTo>
                      <a:pt x="4" y="60"/>
                    </a:lnTo>
                    <a:lnTo>
                      <a:pt x="6" y="56"/>
                    </a:lnTo>
                    <a:lnTo>
                      <a:pt x="8" y="48"/>
                    </a:lnTo>
                    <a:lnTo>
                      <a:pt x="8" y="48"/>
                    </a:lnTo>
                    <a:lnTo>
                      <a:pt x="8" y="44"/>
                    </a:lnTo>
                    <a:lnTo>
                      <a:pt x="10" y="42"/>
                    </a:lnTo>
                    <a:lnTo>
                      <a:pt x="12" y="44"/>
                    </a:lnTo>
                    <a:lnTo>
                      <a:pt x="14" y="48"/>
                    </a:lnTo>
                    <a:lnTo>
                      <a:pt x="14" y="48"/>
                    </a:lnTo>
                    <a:lnTo>
                      <a:pt x="14" y="58"/>
                    </a:lnTo>
                    <a:lnTo>
                      <a:pt x="16" y="65"/>
                    </a:lnTo>
                    <a:lnTo>
                      <a:pt x="16" y="65"/>
                    </a:lnTo>
                    <a:lnTo>
                      <a:pt x="18" y="73"/>
                    </a:lnTo>
                    <a:lnTo>
                      <a:pt x="18" y="73"/>
                    </a:lnTo>
                    <a:lnTo>
                      <a:pt x="24" y="56"/>
                    </a:lnTo>
                    <a:lnTo>
                      <a:pt x="26" y="50"/>
                    </a:lnTo>
                    <a:lnTo>
                      <a:pt x="28" y="50"/>
                    </a:lnTo>
                    <a:lnTo>
                      <a:pt x="32" y="54"/>
                    </a:lnTo>
                    <a:lnTo>
                      <a:pt x="38" y="65"/>
                    </a:lnTo>
                    <a:lnTo>
                      <a:pt x="38" y="65"/>
                    </a:lnTo>
                    <a:lnTo>
                      <a:pt x="38" y="48"/>
                    </a:lnTo>
                    <a:lnTo>
                      <a:pt x="36" y="46"/>
                    </a:lnTo>
                    <a:lnTo>
                      <a:pt x="34" y="44"/>
                    </a:lnTo>
                    <a:lnTo>
                      <a:pt x="34" y="44"/>
                    </a:lnTo>
                    <a:lnTo>
                      <a:pt x="28" y="44"/>
                    </a:lnTo>
                    <a:lnTo>
                      <a:pt x="24" y="42"/>
                    </a:lnTo>
                    <a:lnTo>
                      <a:pt x="18" y="42"/>
                    </a:lnTo>
                    <a:lnTo>
                      <a:pt x="12" y="42"/>
                    </a:lnTo>
                    <a:lnTo>
                      <a:pt x="12" y="42"/>
                    </a:lnTo>
                    <a:lnTo>
                      <a:pt x="8" y="42"/>
                    </a:lnTo>
                    <a:lnTo>
                      <a:pt x="4" y="36"/>
                    </a:lnTo>
                    <a:lnTo>
                      <a:pt x="4" y="28"/>
                    </a:lnTo>
                    <a:lnTo>
                      <a:pt x="4" y="16"/>
                    </a:lnTo>
                    <a:lnTo>
                      <a:pt x="4" y="16"/>
                    </a:lnTo>
                    <a:lnTo>
                      <a:pt x="6" y="12"/>
                    </a:lnTo>
                    <a:lnTo>
                      <a:pt x="6" y="12"/>
                    </a:lnTo>
                    <a:lnTo>
                      <a:pt x="12" y="12"/>
                    </a:lnTo>
                    <a:lnTo>
                      <a:pt x="12" y="12"/>
                    </a:lnTo>
                    <a:lnTo>
                      <a:pt x="16" y="12"/>
                    </a:lnTo>
                    <a:lnTo>
                      <a:pt x="16" y="12"/>
                    </a:lnTo>
                    <a:lnTo>
                      <a:pt x="22" y="12"/>
                    </a:lnTo>
                    <a:lnTo>
                      <a:pt x="24" y="12"/>
                    </a:lnTo>
                    <a:lnTo>
                      <a:pt x="28" y="16"/>
                    </a:lnTo>
                    <a:lnTo>
                      <a:pt x="28" y="16"/>
                    </a:lnTo>
                    <a:lnTo>
                      <a:pt x="30" y="18"/>
                    </a:lnTo>
                    <a:lnTo>
                      <a:pt x="32" y="18"/>
                    </a:lnTo>
                    <a:lnTo>
                      <a:pt x="34" y="16"/>
                    </a:lnTo>
                    <a:lnTo>
                      <a:pt x="36" y="10"/>
                    </a:lnTo>
                    <a:lnTo>
                      <a:pt x="36" y="10"/>
                    </a:lnTo>
                    <a:lnTo>
                      <a:pt x="40" y="2"/>
                    </a:lnTo>
                    <a:lnTo>
                      <a:pt x="42" y="0"/>
                    </a:lnTo>
                    <a:lnTo>
                      <a:pt x="44" y="2"/>
                    </a:lnTo>
                    <a:lnTo>
                      <a:pt x="44" y="2"/>
                    </a:lnTo>
                    <a:lnTo>
                      <a:pt x="46" y="4"/>
                    </a:lnTo>
                    <a:lnTo>
                      <a:pt x="46" y="8"/>
                    </a:lnTo>
                    <a:lnTo>
                      <a:pt x="46" y="16"/>
                    </a:lnTo>
                    <a:lnTo>
                      <a:pt x="46" y="16"/>
                    </a:lnTo>
                    <a:lnTo>
                      <a:pt x="46" y="22"/>
                    </a:lnTo>
                    <a:lnTo>
                      <a:pt x="48" y="24"/>
                    </a:lnTo>
                    <a:lnTo>
                      <a:pt x="48" y="24"/>
                    </a:lnTo>
                    <a:lnTo>
                      <a:pt x="48" y="24"/>
                    </a:lnTo>
                    <a:lnTo>
                      <a:pt x="50" y="22"/>
                    </a:lnTo>
                    <a:lnTo>
                      <a:pt x="50" y="18"/>
                    </a:lnTo>
                    <a:lnTo>
                      <a:pt x="50" y="18"/>
                    </a:lnTo>
                    <a:lnTo>
                      <a:pt x="50" y="12"/>
                    </a:lnTo>
                    <a:lnTo>
                      <a:pt x="52" y="8"/>
                    </a:lnTo>
                    <a:lnTo>
                      <a:pt x="52" y="8"/>
                    </a:lnTo>
                    <a:lnTo>
                      <a:pt x="54" y="8"/>
                    </a:lnTo>
                    <a:lnTo>
                      <a:pt x="56" y="10"/>
                    </a:lnTo>
                    <a:lnTo>
                      <a:pt x="56" y="10"/>
                    </a:lnTo>
                    <a:lnTo>
                      <a:pt x="58" y="16"/>
                    </a:lnTo>
                    <a:lnTo>
                      <a:pt x="62" y="16"/>
                    </a:lnTo>
                    <a:lnTo>
                      <a:pt x="64" y="20"/>
                    </a:lnTo>
                    <a:lnTo>
                      <a:pt x="64" y="28"/>
                    </a:lnTo>
                    <a:lnTo>
                      <a:pt x="64" y="28"/>
                    </a:lnTo>
                    <a:lnTo>
                      <a:pt x="62" y="32"/>
                    </a:lnTo>
                    <a:lnTo>
                      <a:pt x="60" y="32"/>
                    </a:lnTo>
                    <a:lnTo>
                      <a:pt x="60" y="32"/>
                    </a:lnTo>
                    <a:lnTo>
                      <a:pt x="58" y="36"/>
                    </a:lnTo>
                    <a:lnTo>
                      <a:pt x="56" y="40"/>
                    </a:lnTo>
                    <a:lnTo>
                      <a:pt x="60" y="52"/>
                    </a:lnTo>
                    <a:lnTo>
                      <a:pt x="60" y="52"/>
                    </a:lnTo>
                    <a:lnTo>
                      <a:pt x="62" y="48"/>
                    </a:lnTo>
                    <a:lnTo>
                      <a:pt x="64" y="40"/>
                    </a:lnTo>
                    <a:lnTo>
                      <a:pt x="64" y="40"/>
                    </a:lnTo>
                    <a:lnTo>
                      <a:pt x="68" y="40"/>
                    </a:lnTo>
                    <a:lnTo>
                      <a:pt x="70" y="44"/>
                    </a:lnTo>
                    <a:lnTo>
                      <a:pt x="70" y="44"/>
                    </a:lnTo>
                    <a:lnTo>
                      <a:pt x="72" y="50"/>
                    </a:lnTo>
                    <a:lnTo>
                      <a:pt x="74" y="52"/>
                    </a:lnTo>
                    <a:lnTo>
                      <a:pt x="76" y="50"/>
                    </a:lnTo>
                    <a:lnTo>
                      <a:pt x="78" y="48"/>
                    </a:lnTo>
                    <a:lnTo>
                      <a:pt x="78" y="48"/>
                    </a:lnTo>
                    <a:lnTo>
                      <a:pt x="82" y="48"/>
                    </a:lnTo>
                    <a:lnTo>
                      <a:pt x="82" y="48"/>
                    </a:lnTo>
                    <a:lnTo>
                      <a:pt x="84" y="50"/>
                    </a:lnTo>
                    <a:lnTo>
                      <a:pt x="88" y="52"/>
                    </a:lnTo>
                    <a:lnTo>
                      <a:pt x="90" y="54"/>
                    </a:lnTo>
                    <a:lnTo>
                      <a:pt x="94" y="58"/>
                    </a:lnTo>
                    <a:lnTo>
                      <a:pt x="94" y="58"/>
                    </a:lnTo>
                    <a:lnTo>
                      <a:pt x="96" y="65"/>
                    </a:lnTo>
                    <a:lnTo>
                      <a:pt x="96" y="65"/>
                    </a:lnTo>
                    <a:lnTo>
                      <a:pt x="94" y="75"/>
                    </a:lnTo>
                    <a:lnTo>
                      <a:pt x="92" y="79"/>
                    </a:lnTo>
                    <a:lnTo>
                      <a:pt x="90" y="79"/>
                    </a:lnTo>
                    <a:lnTo>
                      <a:pt x="86" y="79"/>
                    </a:lnTo>
                    <a:lnTo>
                      <a:pt x="86" y="79"/>
                    </a:lnTo>
                    <a:lnTo>
                      <a:pt x="84" y="77"/>
                    </a:lnTo>
                    <a:lnTo>
                      <a:pt x="80" y="77"/>
                    </a:lnTo>
                    <a:lnTo>
                      <a:pt x="76" y="79"/>
                    </a:lnTo>
                    <a:lnTo>
                      <a:pt x="72" y="87"/>
                    </a:lnTo>
                    <a:lnTo>
                      <a:pt x="68" y="95"/>
                    </a:lnTo>
                    <a:lnTo>
                      <a:pt x="68" y="95"/>
                    </a:lnTo>
                    <a:lnTo>
                      <a:pt x="68" y="97"/>
                    </a:lnTo>
                    <a:lnTo>
                      <a:pt x="70" y="99"/>
                    </a:lnTo>
                    <a:lnTo>
                      <a:pt x="70" y="99"/>
                    </a:lnTo>
                    <a:lnTo>
                      <a:pt x="72" y="103"/>
                    </a:lnTo>
                    <a:lnTo>
                      <a:pt x="72" y="103"/>
                    </a:lnTo>
                    <a:lnTo>
                      <a:pt x="72" y="115"/>
                    </a:lnTo>
                    <a:lnTo>
                      <a:pt x="72" y="115"/>
                    </a:lnTo>
                    <a:lnTo>
                      <a:pt x="72" y="117"/>
                    </a:lnTo>
                    <a:lnTo>
                      <a:pt x="72" y="117"/>
                    </a:lnTo>
                    <a:lnTo>
                      <a:pt x="66" y="119"/>
                    </a:lnTo>
                    <a:lnTo>
                      <a:pt x="60" y="117"/>
                    </a:lnTo>
                    <a:lnTo>
                      <a:pt x="54" y="111"/>
                    </a:lnTo>
                    <a:lnTo>
                      <a:pt x="50" y="107"/>
                    </a:lnTo>
                    <a:lnTo>
                      <a:pt x="50" y="107"/>
                    </a:lnTo>
                    <a:lnTo>
                      <a:pt x="50" y="95"/>
                    </a:lnTo>
                    <a:lnTo>
                      <a:pt x="48" y="87"/>
                    </a:lnTo>
                    <a:lnTo>
                      <a:pt x="44" y="85"/>
                    </a:lnTo>
                    <a:lnTo>
                      <a:pt x="40" y="83"/>
                    </a:lnTo>
                    <a:lnTo>
                      <a:pt x="40" y="83"/>
                    </a:lnTo>
                    <a:lnTo>
                      <a:pt x="38" y="83"/>
                    </a:lnTo>
                    <a:lnTo>
                      <a:pt x="34" y="81"/>
                    </a:lnTo>
                    <a:lnTo>
                      <a:pt x="34" y="81"/>
                    </a:lnTo>
                    <a:lnTo>
                      <a:pt x="36" y="85"/>
                    </a:lnTo>
                    <a:lnTo>
                      <a:pt x="38" y="89"/>
                    </a:lnTo>
                    <a:lnTo>
                      <a:pt x="38" y="89"/>
                    </a:lnTo>
                    <a:lnTo>
                      <a:pt x="42" y="99"/>
                    </a:lnTo>
                    <a:lnTo>
                      <a:pt x="46" y="109"/>
                    </a:lnTo>
                    <a:lnTo>
                      <a:pt x="46"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4" name="Freeform 1581">
                <a:extLst>
                  <a:ext uri="{FF2B5EF4-FFF2-40B4-BE49-F238E27FC236}">
                    <a16:creationId xmlns:a16="http://schemas.microsoft.com/office/drawing/2014/main" id="{8B8497AC-64E9-90AD-D423-88665C17FABF}"/>
                  </a:ext>
                </a:extLst>
              </p:cNvPr>
              <p:cNvSpPr>
                <a:spLocks/>
              </p:cNvSpPr>
              <p:nvPr/>
            </p:nvSpPr>
            <p:spPr bwMode="auto">
              <a:xfrm>
                <a:off x="5650" y="2743"/>
                <a:ext cx="48" cy="60"/>
              </a:xfrm>
              <a:custGeom>
                <a:avLst/>
                <a:gdLst>
                  <a:gd name="T0" fmla="*/ 4 w 48"/>
                  <a:gd name="T1" fmla="*/ 42 h 60"/>
                  <a:gd name="T2" fmla="*/ 4 w 48"/>
                  <a:gd name="T3" fmla="*/ 42 h 60"/>
                  <a:gd name="T4" fmla="*/ 4 w 48"/>
                  <a:gd name="T5" fmla="*/ 36 h 60"/>
                  <a:gd name="T6" fmla="*/ 4 w 48"/>
                  <a:gd name="T7" fmla="*/ 28 h 60"/>
                  <a:gd name="T8" fmla="*/ 2 w 48"/>
                  <a:gd name="T9" fmla="*/ 24 h 60"/>
                  <a:gd name="T10" fmla="*/ 0 w 48"/>
                  <a:gd name="T11" fmla="*/ 18 h 60"/>
                  <a:gd name="T12" fmla="*/ 0 w 48"/>
                  <a:gd name="T13" fmla="*/ 18 h 60"/>
                  <a:gd name="T14" fmla="*/ 2 w 48"/>
                  <a:gd name="T15" fmla="*/ 16 h 60"/>
                  <a:gd name="T16" fmla="*/ 2 w 48"/>
                  <a:gd name="T17" fmla="*/ 16 h 60"/>
                  <a:gd name="T18" fmla="*/ 4 w 48"/>
                  <a:gd name="T19" fmla="*/ 12 h 60"/>
                  <a:gd name="T20" fmla="*/ 4 w 48"/>
                  <a:gd name="T21" fmla="*/ 8 h 60"/>
                  <a:gd name="T22" fmla="*/ 6 w 48"/>
                  <a:gd name="T23" fmla="*/ 4 h 60"/>
                  <a:gd name="T24" fmla="*/ 8 w 48"/>
                  <a:gd name="T25" fmla="*/ 0 h 60"/>
                  <a:gd name="T26" fmla="*/ 8 w 48"/>
                  <a:gd name="T27" fmla="*/ 0 h 60"/>
                  <a:gd name="T28" fmla="*/ 10 w 48"/>
                  <a:gd name="T29" fmla="*/ 0 h 60"/>
                  <a:gd name="T30" fmla="*/ 10 w 48"/>
                  <a:gd name="T31" fmla="*/ 0 h 60"/>
                  <a:gd name="T32" fmla="*/ 10 w 48"/>
                  <a:gd name="T33" fmla="*/ 2 h 60"/>
                  <a:gd name="T34" fmla="*/ 10 w 48"/>
                  <a:gd name="T35" fmla="*/ 2 h 60"/>
                  <a:gd name="T36" fmla="*/ 16 w 48"/>
                  <a:gd name="T37" fmla="*/ 4 h 60"/>
                  <a:gd name="T38" fmla="*/ 20 w 48"/>
                  <a:gd name="T39" fmla="*/ 4 h 60"/>
                  <a:gd name="T40" fmla="*/ 30 w 48"/>
                  <a:gd name="T41" fmla="*/ 2 h 60"/>
                  <a:gd name="T42" fmla="*/ 30 w 48"/>
                  <a:gd name="T43" fmla="*/ 2 h 60"/>
                  <a:gd name="T44" fmla="*/ 32 w 48"/>
                  <a:gd name="T45" fmla="*/ 0 h 60"/>
                  <a:gd name="T46" fmla="*/ 34 w 48"/>
                  <a:gd name="T47" fmla="*/ 0 h 60"/>
                  <a:gd name="T48" fmla="*/ 36 w 48"/>
                  <a:gd name="T49" fmla="*/ 4 h 60"/>
                  <a:gd name="T50" fmla="*/ 38 w 48"/>
                  <a:gd name="T51" fmla="*/ 10 h 60"/>
                  <a:gd name="T52" fmla="*/ 38 w 48"/>
                  <a:gd name="T53" fmla="*/ 10 h 60"/>
                  <a:gd name="T54" fmla="*/ 48 w 48"/>
                  <a:gd name="T55" fmla="*/ 20 h 60"/>
                  <a:gd name="T56" fmla="*/ 48 w 48"/>
                  <a:gd name="T57" fmla="*/ 20 h 60"/>
                  <a:gd name="T58" fmla="*/ 44 w 48"/>
                  <a:gd name="T59" fmla="*/ 24 h 60"/>
                  <a:gd name="T60" fmla="*/ 44 w 48"/>
                  <a:gd name="T61" fmla="*/ 22 h 60"/>
                  <a:gd name="T62" fmla="*/ 42 w 48"/>
                  <a:gd name="T63" fmla="*/ 20 h 60"/>
                  <a:gd name="T64" fmla="*/ 40 w 48"/>
                  <a:gd name="T65" fmla="*/ 20 h 60"/>
                  <a:gd name="T66" fmla="*/ 40 w 48"/>
                  <a:gd name="T67" fmla="*/ 20 h 60"/>
                  <a:gd name="T68" fmla="*/ 40 w 48"/>
                  <a:gd name="T69" fmla="*/ 30 h 60"/>
                  <a:gd name="T70" fmla="*/ 42 w 48"/>
                  <a:gd name="T71" fmla="*/ 42 h 60"/>
                  <a:gd name="T72" fmla="*/ 42 w 48"/>
                  <a:gd name="T73" fmla="*/ 42 h 60"/>
                  <a:gd name="T74" fmla="*/ 42 w 48"/>
                  <a:gd name="T75" fmla="*/ 52 h 60"/>
                  <a:gd name="T76" fmla="*/ 44 w 48"/>
                  <a:gd name="T77" fmla="*/ 60 h 60"/>
                  <a:gd name="T78" fmla="*/ 44 w 48"/>
                  <a:gd name="T79" fmla="*/ 60 h 60"/>
                  <a:gd name="T80" fmla="*/ 42 w 48"/>
                  <a:gd name="T81" fmla="*/ 58 h 60"/>
                  <a:gd name="T82" fmla="*/ 38 w 48"/>
                  <a:gd name="T83" fmla="*/ 56 h 60"/>
                  <a:gd name="T84" fmla="*/ 34 w 48"/>
                  <a:gd name="T85" fmla="*/ 56 h 60"/>
                  <a:gd name="T86" fmla="*/ 28 w 48"/>
                  <a:gd name="T87" fmla="*/ 56 h 60"/>
                  <a:gd name="T88" fmla="*/ 24 w 48"/>
                  <a:gd name="T89" fmla="*/ 54 h 60"/>
                  <a:gd name="T90" fmla="*/ 22 w 48"/>
                  <a:gd name="T91" fmla="*/ 52 h 60"/>
                  <a:gd name="T92" fmla="*/ 22 w 48"/>
                  <a:gd name="T93" fmla="*/ 52 h 60"/>
                  <a:gd name="T94" fmla="*/ 20 w 48"/>
                  <a:gd name="T95" fmla="*/ 50 h 60"/>
                  <a:gd name="T96" fmla="*/ 16 w 48"/>
                  <a:gd name="T97" fmla="*/ 48 h 60"/>
                  <a:gd name="T98" fmla="*/ 14 w 48"/>
                  <a:gd name="T99" fmla="*/ 48 h 60"/>
                  <a:gd name="T100" fmla="*/ 14 w 48"/>
                  <a:gd name="T101" fmla="*/ 50 h 60"/>
                  <a:gd name="T102" fmla="*/ 12 w 48"/>
                  <a:gd name="T103" fmla="*/ 58 h 60"/>
                  <a:gd name="T104" fmla="*/ 12 w 48"/>
                  <a:gd name="T105" fmla="*/ 58 h 60"/>
                  <a:gd name="T106" fmla="*/ 10 w 48"/>
                  <a:gd name="T107" fmla="*/ 60 h 60"/>
                  <a:gd name="T108" fmla="*/ 10 w 48"/>
                  <a:gd name="T109" fmla="*/ 60 h 60"/>
                  <a:gd name="T110" fmla="*/ 8 w 48"/>
                  <a:gd name="T111" fmla="*/ 58 h 60"/>
                  <a:gd name="T112" fmla="*/ 8 w 48"/>
                  <a:gd name="T113" fmla="*/ 58 h 60"/>
                  <a:gd name="T114" fmla="*/ 4 w 48"/>
                  <a:gd name="T115" fmla="*/ 42 h 60"/>
                  <a:gd name="T116" fmla="*/ 4 w 48"/>
                  <a:gd name="T11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60">
                    <a:moveTo>
                      <a:pt x="4" y="42"/>
                    </a:moveTo>
                    <a:lnTo>
                      <a:pt x="4" y="42"/>
                    </a:lnTo>
                    <a:lnTo>
                      <a:pt x="4" y="36"/>
                    </a:lnTo>
                    <a:lnTo>
                      <a:pt x="4" y="28"/>
                    </a:lnTo>
                    <a:lnTo>
                      <a:pt x="2" y="24"/>
                    </a:lnTo>
                    <a:lnTo>
                      <a:pt x="0" y="18"/>
                    </a:lnTo>
                    <a:lnTo>
                      <a:pt x="0" y="18"/>
                    </a:lnTo>
                    <a:lnTo>
                      <a:pt x="2" y="16"/>
                    </a:lnTo>
                    <a:lnTo>
                      <a:pt x="2" y="16"/>
                    </a:lnTo>
                    <a:lnTo>
                      <a:pt x="4" y="12"/>
                    </a:lnTo>
                    <a:lnTo>
                      <a:pt x="4" y="8"/>
                    </a:lnTo>
                    <a:lnTo>
                      <a:pt x="6" y="4"/>
                    </a:lnTo>
                    <a:lnTo>
                      <a:pt x="8" y="0"/>
                    </a:lnTo>
                    <a:lnTo>
                      <a:pt x="8" y="0"/>
                    </a:lnTo>
                    <a:lnTo>
                      <a:pt x="10" y="0"/>
                    </a:lnTo>
                    <a:lnTo>
                      <a:pt x="10" y="0"/>
                    </a:lnTo>
                    <a:lnTo>
                      <a:pt x="10" y="2"/>
                    </a:lnTo>
                    <a:lnTo>
                      <a:pt x="10" y="2"/>
                    </a:lnTo>
                    <a:lnTo>
                      <a:pt x="16" y="4"/>
                    </a:lnTo>
                    <a:lnTo>
                      <a:pt x="20" y="4"/>
                    </a:lnTo>
                    <a:lnTo>
                      <a:pt x="30" y="2"/>
                    </a:lnTo>
                    <a:lnTo>
                      <a:pt x="30" y="2"/>
                    </a:lnTo>
                    <a:lnTo>
                      <a:pt x="32" y="0"/>
                    </a:lnTo>
                    <a:lnTo>
                      <a:pt x="34" y="0"/>
                    </a:lnTo>
                    <a:lnTo>
                      <a:pt x="36" y="4"/>
                    </a:lnTo>
                    <a:lnTo>
                      <a:pt x="38" y="10"/>
                    </a:lnTo>
                    <a:lnTo>
                      <a:pt x="38" y="10"/>
                    </a:lnTo>
                    <a:lnTo>
                      <a:pt x="48" y="20"/>
                    </a:lnTo>
                    <a:lnTo>
                      <a:pt x="48" y="20"/>
                    </a:lnTo>
                    <a:lnTo>
                      <a:pt x="44" y="24"/>
                    </a:lnTo>
                    <a:lnTo>
                      <a:pt x="44" y="22"/>
                    </a:lnTo>
                    <a:lnTo>
                      <a:pt x="42" y="20"/>
                    </a:lnTo>
                    <a:lnTo>
                      <a:pt x="40" y="20"/>
                    </a:lnTo>
                    <a:lnTo>
                      <a:pt x="40" y="20"/>
                    </a:lnTo>
                    <a:lnTo>
                      <a:pt x="40" y="30"/>
                    </a:lnTo>
                    <a:lnTo>
                      <a:pt x="42" y="42"/>
                    </a:lnTo>
                    <a:lnTo>
                      <a:pt x="42" y="42"/>
                    </a:lnTo>
                    <a:lnTo>
                      <a:pt x="42" y="52"/>
                    </a:lnTo>
                    <a:lnTo>
                      <a:pt x="44" y="60"/>
                    </a:lnTo>
                    <a:lnTo>
                      <a:pt x="44" y="60"/>
                    </a:lnTo>
                    <a:lnTo>
                      <a:pt x="42" y="58"/>
                    </a:lnTo>
                    <a:lnTo>
                      <a:pt x="38" y="56"/>
                    </a:lnTo>
                    <a:lnTo>
                      <a:pt x="34" y="56"/>
                    </a:lnTo>
                    <a:lnTo>
                      <a:pt x="28" y="56"/>
                    </a:lnTo>
                    <a:lnTo>
                      <a:pt x="24" y="54"/>
                    </a:lnTo>
                    <a:lnTo>
                      <a:pt x="22" y="52"/>
                    </a:lnTo>
                    <a:lnTo>
                      <a:pt x="22" y="52"/>
                    </a:lnTo>
                    <a:lnTo>
                      <a:pt x="20" y="50"/>
                    </a:lnTo>
                    <a:lnTo>
                      <a:pt x="16" y="48"/>
                    </a:lnTo>
                    <a:lnTo>
                      <a:pt x="14" y="48"/>
                    </a:lnTo>
                    <a:lnTo>
                      <a:pt x="14" y="50"/>
                    </a:lnTo>
                    <a:lnTo>
                      <a:pt x="12" y="58"/>
                    </a:lnTo>
                    <a:lnTo>
                      <a:pt x="12" y="58"/>
                    </a:lnTo>
                    <a:lnTo>
                      <a:pt x="10" y="60"/>
                    </a:lnTo>
                    <a:lnTo>
                      <a:pt x="10" y="60"/>
                    </a:lnTo>
                    <a:lnTo>
                      <a:pt x="8" y="58"/>
                    </a:lnTo>
                    <a:lnTo>
                      <a:pt x="8" y="58"/>
                    </a:lnTo>
                    <a:lnTo>
                      <a:pt x="4" y="42"/>
                    </a:lnTo>
                    <a:lnTo>
                      <a:pt x="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5" name="Freeform 1582">
                <a:extLst>
                  <a:ext uri="{FF2B5EF4-FFF2-40B4-BE49-F238E27FC236}">
                    <a16:creationId xmlns:a16="http://schemas.microsoft.com/office/drawing/2014/main" id="{A5101D4E-B3BD-2A62-99AD-1DEA0D6455C4}"/>
                  </a:ext>
                </a:extLst>
              </p:cNvPr>
              <p:cNvSpPr>
                <a:spLocks/>
              </p:cNvSpPr>
              <p:nvPr/>
            </p:nvSpPr>
            <p:spPr bwMode="auto">
              <a:xfrm>
                <a:off x="5660" y="2680"/>
                <a:ext cx="44" cy="73"/>
              </a:xfrm>
              <a:custGeom>
                <a:avLst/>
                <a:gdLst>
                  <a:gd name="T0" fmla="*/ 34 w 44"/>
                  <a:gd name="T1" fmla="*/ 21 h 73"/>
                  <a:gd name="T2" fmla="*/ 38 w 44"/>
                  <a:gd name="T3" fmla="*/ 25 h 73"/>
                  <a:gd name="T4" fmla="*/ 38 w 44"/>
                  <a:gd name="T5" fmla="*/ 37 h 73"/>
                  <a:gd name="T6" fmla="*/ 32 w 44"/>
                  <a:gd name="T7" fmla="*/ 41 h 73"/>
                  <a:gd name="T8" fmla="*/ 28 w 44"/>
                  <a:gd name="T9" fmla="*/ 45 h 73"/>
                  <a:gd name="T10" fmla="*/ 32 w 44"/>
                  <a:gd name="T11" fmla="*/ 45 h 73"/>
                  <a:gd name="T12" fmla="*/ 38 w 44"/>
                  <a:gd name="T13" fmla="*/ 47 h 73"/>
                  <a:gd name="T14" fmla="*/ 44 w 44"/>
                  <a:gd name="T15" fmla="*/ 51 h 73"/>
                  <a:gd name="T16" fmla="*/ 42 w 44"/>
                  <a:gd name="T17" fmla="*/ 59 h 73"/>
                  <a:gd name="T18" fmla="*/ 40 w 44"/>
                  <a:gd name="T19" fmla="*/ 55 h 73"/>
                  <a:gd name="T20" fmla="*/ 36 w 44"/>
                  <a:gd name="T21" fmla="*/ 69 h 73"/>
                  <a:gd name="T22" fmla="*/ 36 w 44"/>
                  <a:gd name="T23" fmla="*/ 73 h 73"/>
                  <a:gd name="T24" fmla="*/ 32 w 44"/>
                  <a:gd name="T25" fmla="*/ 69 h 73"/>
                  <a:gd name="T26" fmla="*/ 26 w 44"/>
                  <a:gd name="T27" fmla="*/ 65 h 73"/>
                  <a:gd name="T28" fmla="*/ 18 w 44"/>
                  <a:gd name="T29" fmla="*/ 65 h 73"/>
                  <a:gd name="T30" fmla="*/ 14 w 44"/>
                  <a:gd name="T31" fmla="*/ 67 h 73"/>
                  <a:gd name="T32" fmla="*/ 6 w 44"/>
                  <a:gd name="T33" fmla="*/ 69 h 73"/>
                  <a:gd name="T34" fmla="*/ 0 w 44"/>
                  <a:gd name="T35" fmla="*/ 65 h 73"/>
                  <a:gd name="T36" fmla="*/ 0 w 44"/>
                  <a:gd name="T37" fmla="*/ 61 h 73"/>
                  <a:gd name="T38" fmla="*/ 0 w 44"/>
                  <a:gd name="T39" fmla="*/ 55 h 73"/>
                  <a:gd name="T40" fmla="*/ 4 w 44"/>
                  <a:gd name="T41" fmla="*/ 49 h 73"/>
                  <a:gd name="T42" fmla="*/ 6 w 44"/>
                  <a:gd name="T43" fmla="*/ 49 h 73"/>
                  <a:gd name="T44" fmla="*/ 10 w 44"/>
                  <a:gd name="T45" fmla="*/ 51 h 73"/>
                  <a:gd name="T46" fmla="*/ 6 w 44"/>
                  <a:gd name="T47" fmla="*/ 45 h 73"/>
                  <a:gd name="T48" fmla="*/ 6 w 44"/>
                  <a:gd name="T49" fmla="*/ 37 h 73"/>
                  <a:gd name="T50" fmla="*/ 8 w 44"/>
                  <a:gd name="T51" fmla="*/ 35 h 73"/>
                  <a:gd name="T52" fmla="*/ 10 w 44"/>
                  <a:gd name="T53" fmla="*/ 37 h 73"/>
                  <a:gd name="T54" fmla="*/ 14 w 44"/>
                  <a:gd name="T55" fmla="*/ 35 h 73"/>
                  <a:gd name="T56" fmla="*/ 18 w 44"/>
                  <a:gd name="T57" fmla="*/ 33 h 73"/>
                  <a:gd name="T58" fmla="*/ 24 w 44"/>
                  <a:gd name="T59" fmla="*/ 29 h 73"/>
                  <a:gd name="T60" fmla="*/ 22 w 44"/>
                  <a:gd name="T61" fmla="*/ 17 h 73"/>
                  <a:gd name="T62" fmla="*/ 22 w 44"/>
                  <a:gd name="T63" fmla="*/ 4 h 73"/>
                  <a:gd name="T64" fmla="*/ 26 w 44"/>
                  <a:gd name="T65" fmla="*/ 0 h 73"/>
                  <a:gd name="T66" fmla="*/ 28 w 44"/>
                  <a:gd name="T67" fmla="*/ 2 h 73"/>
                  <a:gd name="T68" fmla="*/ 30 w 44"/>
                  <a:gd name="T69" fmla="*/ 12 h 73"/>
                  <a:gd name="T70" fmla="*/ 30 w 44"/>
                  <a:gd name="T71" fmla="*/ 23 h 73"/>
                  <a:gd name="T72" fmla="*/ 34 w 44"/>
                  <a:gd name="T73" fmla="*/ 23 h 73"/>
                  <a:gd name="T74" fmla="*/ 34 w 44"/>
                  <a:gd name="T75"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73">
                    <a:moveTo>
                      <a:pt x="34" y="21"/>
                    </a:moveTo>
                    <a:lnTo>
                      <a:pt x="34" y="21"/>
                    </a:lnTo>
                    <a:lnTo>
                      <a:pt x="38" y="23"/>
                    </a:lnTo>
                    <a:lnTo>
                      <a:pt x="38" y="25"/>
                    </a:lnTo>
                    <a:lnTo>
                      <a:pt x="38" y="37"/>
                    </a:lnTo>
                    <a:lnTo>
                      <a:pt x="38" y="37"/>
                    </a:lnTo>
                    <a:lnTo>
                      <a:pt x="36" y="39"/>
                    </a:lnTo>
                    <a:lnTo>
                      <a:pt x="32" y="41"/>
                    </a:lnTo>
                    <a:lnTo>
                      <a:pt x="30" y="41"/>
                    </a:lnTo>
                    <a:lnTo>
                      <a:pt x="28" y="45"/>
                    </a:lnTo>
                    <a:lnTo>
                      <a:pt x="28" y="45"/>
                    </a:lnTo>
                    <a:lnTo>
                      <a:pt x="32" y="45"/>
                    </a:lnTo>
                    <a:lnTo>
                      <a:pt x="38" y="47"/>
                    </a:lnTo>
                    <a:lnTo>
                      <a:pt x="38" y="47"/>
                    </a:lnTo>
                    <a:lnTo>
                      <a:pt x="42" y="49"/>
                    </a:lnTo>
                    <a:lnTo>
                      <a:pt x="44" y="51"/>
                    </a:lnTo>
                    <a:lnTo>
                      <a:pt x="42" y="59"/>
                    </a:lnTo>
                    <a:lnTo>
                      <a:pt x="42" y="59"/>
                    </a:lnTo>
                    <a:lnTo>
                      <a:pt x="42" y="55"/>
                    </a:lnTo>
                    <a:lnTo>
                      <a:pt x="40" y="55"/>
                    </a:lnTo>
                    <a:lnTo>
                      <a:pt x="38" y="59"/>
                    </a:lnTo>
                    <a:lnTo>
                      <a:pt x="36" y="69"/>
                    </a:lnTo>
                    <a:lnTo>
                      <a:pt x="36" y="69"/>
                    </a:lnTo>
                    <a:lnTo>
                      <a:pt x="36" y="73"/>
                    </a:lnTo>
                    <a:lnTo>
                      <a:pt x="34" y="73"/>
                    </a:lnTo>
                    <a:lnTo>
                      <a:pt x="32" y="69"/>
                    </a:lnTo>
                    <a:lnTo>
                      <a:pt x="32" y="69"/>
                    </a:lnTo>
                    <a:lnTo>
                      <a:pt x="26" y="65"/>
                    </a:lnTo>
                    <a:lnTo>
                      <a:pt x="22" y="65"/>
                    </a:lnTo>
                    <a:lnTo>
                      <a:pt x="18" y="65"/>
                    </a:lnTo>
                    <a:lnTo>
                      <a:pt x="14" y="67"/>
                    </a:lnTo>
                    <a:lnTo>
                      <a:pt x="14" y="67"/>
                    </a:lnTo>
                    <a:lnTo>
                      <a:pt x="10" y="69"/>
                    </a:lnTo>
                    <a:lnTo>
                      <a:pt x="6" y="69"/>
                    </a:lnTo>
                    <a:lnTo>
                      <a:pt x="0" y="65"/>
                    </a:lnTo>
                    <a:lnTo>
                      <a:pt x="0" y="65"/>
                    </a:lnTo>
                    <a:lnTo>
                      <a:pt x="0" y="65"/>
                    </a:lnTo>
                    <a:lnTo>
                      <a:pt x="0" y="61"/>
                    </a:lnTo>
                    <a:lnTo>
                      <a:pt x="0" y="55"/>
                    </a:lnTo>
                    <a:lnTo>
                      <a:pt x="0" y="55"/>
                    </a:lnTo>
                    <a:lnTo>
                      <a:pt x="2" y="51"/>
                    </a:lnTo>
                    <a:lnTo>
                      <a:pt x="4" y="49"/>
                    </a:lnTo>
                    <a:lnTo>
                      <a:pt x="4" y="49"/>
                    </a:lnTo>
                    <a:lnTo>
                      <a:pt x="6" y="49"/>
                    </a:lnTo>
                    <a:lnTo>
                      <a:pt x="10" y="51"/>
                    </a:lnTo>
                    <a:lnTo>
                      <a:pt x="10" y="51"/>
                    </a:lnTo>
                    <a:lnTo>
                      <a:pt x="8" y="49"/>
                    </a:lnTo>
                    <a:lnTo>
                      <a:pt x="6" y="45"/>
                    </a:lnTo>
                    <a:lnTo>
                      <a:pt x="6" y="45"/>
                    </a:lnTo>
                    <a:lnTo>
                      <a:pt x="6" y="37"/>
                    </a:lnTo>
                    <a:lnTo>
                      <a:pt x="6" y="37"/>
                    </a:lnTo>
                    <a:lnTo>
                      <a:pt x="8" y="35"/>
                    </a:lnTo>
                    <a:lnTo>
                      <a:pt x="8" y="35"/>
                    </a:lnTo>
                    <a:lnTo>
                      <a:pt x="10" y="37"/>
                    </a:lnTo>
                    <a:lnTo>
                      <a:pt x="14" y="35"/>
                    </a:lnTo>
                    <a:lnTo>
                      <a:pt x="14" y="35"/>
                    </a:lnTo>
                    <a:lnTo>
                      <a:pt x="16" y="35"/>
                    </a:lnTo>
                    <a:lnTo>
                      <a:pt x="18" y="33"/>
                    </a:lnTo>
                    <a:lnTo>
                      <a:pt x="22" y="31"/>
                    </a:lnTo>
                    <a:lnTo>
                      <a:pt x="24" y="29"/>
                    </a:lnTo>
                    <a:lnTo>
                      <a:pt x="24" y="29"/>
                    </a:lnTo>
                    <a:lnTo>
                      <a:pt x="22" y="17"/>
                    </a:lnTo>
                    <a:lnTo>
                      <a:pt x="22" y="4"/>
                    </a:lnTo>
                    <a:lnTo>
                      <a:pt x="22" y="4"/>
                    </a:lnTo>
                    <a:lnTo>
                      <a:pt x="24" y="0"/>
                    </a:lnTo>
                    <a:lnTo>
                      <a:pt x="26" y="0"/>
                    </a:lnTo>
                    <a:lnTo>
                      <a:pt x="28" y="2"/>
                    </a:lnTo>
                    <a:lnTo>
                      <a:pt x="28" y="2"/>
                    </a:lnTo>
                    <a:lnTo>
                      <a:pt x="30" y="12"/>
                    </a:lnTo>
                    <a:lnTo>
                      <a:pt x="30" y="12"/>
                    </a:lnTo>
                    <a:lnTo>
                      <a:pt x="30" y="19"/>
                    </a:lnTo>
                    <a:lnTo>
                      <a:pt x="30" y="23"/>
                    </a:lnTo>
                    <a:lnTo>
                      <a:pt x="32" y="23"/>
                    </a:lnTo>
                    <a:lnTo>
                      <a:pt x="34" y="23"/>
                    </a:lnTo>
                    <a:lnTo>
                      <a:pt x="34" y="23"/>
                    </a:lnTo>
                    <a:lnTo>
                      <a:pt x="34" y="21"/>
                    </a:lnTo>
                    <a:lnTo>
                      <a:pt x="3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6" name="Freeform 1583">
                <a:extLst>
                  <a:ext uri="{FF2B5EF4-FFF2-40B4-BE49-F238E27FC236}">
                    <a16:creationId xmlns:a16="http://schemas.microsoft.com/office/drawing/2014/main" id="{640F6624-6D41-1E7F-29E1-E39D74BFE002}"/>
                  </a:ext>
                </a:extLst>
              </p:cNvPr>
              <p:cNvSpPr>
                <a:spLocks/>
              </p:cNvSpPr>
              <p:nvPr/>
            </p:nvSpPr>
            <p:spPr bwMode="auto">
              <a:xfrm>
                <a:off x="5766" y="2737"/>
                <a:ext cx="36" cy="38"/>
              </a:xfrm>
              <a:custGeom>
                <a:avLst/>
                <a:gdLst>
                  <a:gd name="T0" fmla="*/ 34 w 36"/>
                  <a:gd name="T1" fmla="*/ 8 h 38"/>
                  <a:gd name="T2" fmla="*/ 34 w 36"/>
                  <a:gd name="T3" fmla="*/ 8 h 38"/>
                  <a:gd name="T4" fmla="*/ 32 w 36"/>
                  <a:gd name="T5" fmla="*/ 14 h 38"/>
                  <a:gd name="T6" fmla="*/ 28 w 36"/>
                  <a:gd name="T7" fmla="*/ 14 h 38"/>
                  <a:gd name="T8" fmla="*/ 24 w 36"/>
                  <a:gd name="T9" fmla="*/ 14 h 38"/>
                  <a:gd name="T10" fmla="*/ 24 w 36"/>
                  <a:gd name="T11" fmla="*/ 14 h 38"/>
                  <a:gd name="T12" fmla="*/ 22 w 36"/>
                  <a:gd name="T13" fmla="*/ 14 h 38"/>
                  <a:gd name="T14" fmla="*/ 22 w 36"/>
                  <a:gd name="T15" fmla="*/ 14 h 38"/>
                  <a:gd name="T16" fmla="*/ 24 w 36"/>
                  <a:gd name="T17" fmla="*/ 22 h 38"/>
                  <a:gd name="T18" fmla="*/ 28 w 36"/>
                  <a:gd name="T19" fmla="*/ 24 h 38"/>
                  <a:gd name="T20" fmla="*/ 32 w 36"/>
                  <a:gd name="T21" fmla="*/ 26 h 38"/>
                  <a:gd name="T22" fmla="*/ 36 w 36"/>
                  <a:gd name="T23" fmla="*/ 32 h 38"/>
                  <a:gd name="T24" fmla="*/ 36 w 36"/>
                  <a:gd name="T25" fmla="*/ 32 h 38"/>
                  <a:gd name="T26" fmla="*/ 34 w 36"/>
                  <a:gd name="T27" fmla="*/ 30 h 38"/>
                  <a:gd name="T28" fmla="*/ 34 w 36"/>
                  <a:gd name="T29" fmla="*/ 30 h 38"/>
                  <a:gd name="T30" fmla="*/ 30 w 36"/>
                  <a:gd name="T31" fmla="*/ 34 h 38"/>
                  <a:gd name="T32" fmla="*/ 28 w 36"/>
                  <a:gd name="T33" fmla="*/ 38 h 38"/>
                  <a:gd name="T34" fmla="*/ 26 w 36"/>
                  <a:gd name="T35" fmla="*/ 38 h 38"/>
                  <a:gd name="T36" fmla="*/ 24 w 36"/>
                  <a:gd name="T37" fmla="*/ 36 h 38"/>
                  <a:gd name="T38" fmla="*/ 24 w 36"/>
                  <a:gd name="T39" fmla="*/ 36 h 38"/>
                  <a:gd name="T40" fmla="*/ 20 w 36"/>
                  <a:gd name="T41" fmla="*/ 34 h 38"/>
                  <a:gd name="T42" fmla="*/ 18 w 36"/>
                  <a:gd name="T43" fmla="*/ 32 h 38"/>
                  <a:gd name="T44" fmla="*/ 14 w 36"/>
                  <a:gd name="T45" fmla="*/ 30 h 38"/>
                  <a:gd name="T46" fmla="*/ 12 w 36"/>
                  <a:gd name="T47" fmla="*/ 20 h 38"/>
                  <a:gd name="T48" fmla="*/ 12 w 36"/>
                  <a:gd name="T49" fmla="*/ 20 h 38"/>
                  <a:gd name="T50" fmla="*/ 12 w 36"/>
                  <a:gd name="T51" fmla="*/ 18 h 38"/>
                  <a:gd name="T52" fmla="*/ 10 w 36"/>
                  <a:gd name="T53" fmla="*/ 16 h 38"/>
                  <a:gd name="T54" fmla="*/ 6 w 36"/>
                  <a:gd name="T55" fmla="*/ 16 h 38"/>
                  <a:gd name="T56" fmla="*/ 6 w 36"/>
                  <a:gd name="T57" fmla="*/ 16 h 38"/>
                  <a:gd name="T58" fmla="*/ 2 w 36"/>
                  <a:gd name="T59" fmla="*/ 16 h 38"/>
                  <a:gd name="T60" fmla="*/ 0 w 36"/>
                  <a:gd name="T61" fmla="*/ 16 h 38"/>
                  <a:gd name="T62" fmla="*/ 0 w 36"/>
                  <a:gd name="T63" fmla="*/ 12 h 38"/>
                  <a:gd name="T64" fmla="*/ 0 w 36"/>
                  <a:gd name="T65" fmla="*/ 12 h 38"/>
                  <a:gd name="T66" fmla="*/ 0 w 36"/>
                  <a:gd name="T67" fmla="*/ 12 h 38"/>
                  <a:gd name="T68" fmla="*/ 8 w 36"/>
                  <a:gd name="T69" fmla="*/ 6 h 38"/>
                  <a:gd name="T70" fmla="*/ 16 w 36"/>
                  <a:gd name="T71" fmla="*/ 2 h 38"/>
                  <a:gd name="T72" fmla="*/ 24 w 36"/>
                  <a:gd name="T73" fmla="*/ 0 h 38"/>
                  <a:gd name="T74" fmla="*/ 32 w 36"/>
                  <a:gd name="T75" fmla="*/ 2 h 38"/>
                  <a:gd name="T76" fmla="*/ 32 w 36"/>
                  <a:gd name="T77" fmla="*/ 2 h 38"/>
                  <a:gd name="T78" fmla="*/ 34 w 36"/>
                  <a:gd name="T79" fmla="*/ 4 h 38"/>
                  <a:gd name="T80" fmla="*/ 34 w 36"/>
                  <a:gd name="T81" fmla="*/ 8 h 38"/>
                  <a:gd name="T82" fmla="*/ 34 w 36"/>
                  <a:gd name="T83"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38">
                    <a:moveTo>
                      <a:pt x="34" y="8"/>
                    </a:moveTo>
                    <a:lnTo>
                      <a:pt x="34" y="8"/>
                    </a:lnTo>
                    <a:lnTo>
                      <a:pt x="32" y="14"/>
                    </a:lnTo>
                    <a:lnTo>
                      <a:pt x="28" y="14"/>
                    </a:lnTo>
                    <a:lnTo>
                      <a:pt x="24" y="14"/>
                    </a:lnTo>
                    <a:lnTo>
                      <a:pt x="24" y="14"/>
                    </a:lnTo>
                    <a:lnTo>
                      <a:pt x="22" y="14"/>
                    </a:lnTo>
                    <a:lnTo>
                      <a:pt x="22" y="14"/>
                    </a:lnTo>
                    <a:lnTo>
                      <a:pt x="24" y="22"/>
                    </a:lnTo>
                    <a:lnTo>
                      <a:pt x="28" y="24"/>
                    </a:lnTo>
                    <a:lnTo>
                      <a:pt x="32" y="26"/>
                    </a:lnTo>
                    <a:lnTo>
                      <a:pt x="36" y="32"/>
                    </a:lnTo>
                    <a:lnTo>
                      <a:pt x="36" y="32"/>
                    </a:lnTo>
                    <a:lnTo>
                      <a:pt x="34" y="30"/>
                    </a:lnTo>
                    <a:lnTo>
                      <a:pt x="34" y="30"/>
                    </a:lnTo>
                    <a:lnTo>
                      <a:pt x="30" y="34"/>
                    </a:lnTo>
                    <a:lnTo>
                      <a:pt x="28" y="38"/>
                    </a:lnTo>
                    <a:lnTo>
                      <a:pt x="26" y="38"/>
                    </a:lnTo>
                    <a:lnTo>
                      <a:pt x="24" y="36"/>
                    </a:lnTo>
                    <a:lnTo>
                      <a:pt x="24" y="36"/>
                    </a:lnTo>
                    <a:lnTo>
                      <a:pt x="20" y="34"/>
                    </a:lnTo>
                    <a:lnTo>
                      <a:pt x="18" y="32"/>
                    </a:lnTo>
                    <a:lnTo>
                      <a:pt x="14" y="30"/>
                    </a:lnTo>
                    <a:lnTo>
                      <a:pt x="12" y="20"/>
                    </a:lnTo>
                    <a:lnTo>
                      <a:pt x="12" y="20"/>
                    </a:lnTo>
                    <a:lnTo>
                      <a:pt x="12" y="18"/>
                    </a:lnTo>
                    <a:lnTo>
                      <a:pt x="10" y="16"/>
                    </a:lnTo>
                    <a:lnTo>
                      <a:pt x="6" y="16"/>
                    </a:lnTo>
                    <a:lnTo>
                      <a:pt x="6" y="16"/>
                    </a:lnTo>
                    <a:lnTo>
                      <a:pt x="2" y="16"/>
                    </a:lnTo>
                    <a:lnTo>
                      <a:pt x="0" y="16"/>
                    </a:lnTo>
                    <a:lnTo>
                      <a:pt x="0" y="12"/>
                    </a:lnTo>
                    <a:lnTo>
                      <a:pt x="0" y="12"/>
                    </a:lnTo>
                    <a:lnTo>
                      <a:pt x="0" y="12"/>
                    </a:lnTo>
                    <a:lnTo>
                      <a:pt x="8" y="6"/>
                    </a:lnTo>
                    <a:lnTo>
                      <a:pt x="16" y="2"/>
                    </a:lnTo>
                    <a:lnTo>
                      <a:pt x="24" y="0"/>
                    </a:lnTo>
                    <a:lnTo>
                      <a:pt x="32" y="2"/>
                    </a:lnTo>
                    <a:lnTo>
                      <a:pt x="32" y="2"/>
                    </a:lnTo>
                    <a:lnTo>
                      <a:pt x="34" y="4"/>
                    </a:lnTo>
                    <a:lnTo>
                      <a:pt x="34" y="8"/>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7" name="Freeform 1584">
                <a:extLst>
                  <a:ext uri="{FF2B5EF4-FFF2-40B4-BE49-F238E27FC236}">
                    <a16:creationId xmlns:a16="http://schemas.microsoft.com/office/drawing/2014/main" id="{84F9A9F8-331D-F836-534A-60D5E4CA5C2C}"/>
                  </a:ext>
                </a:extLst>
              </p:cNvPr>
              <p:cNvSpPr>
                <a:spLocks/>
              </p:cNvSpPr>
              <p:nvPr/>
            </p:nvSpPr>
            <p:spPr bwMode="auto">
              <a:xfrm>
                <a:off x="5706" y="2715"/>
                <a:ext cx="24" cy="38"/>
              </a:xfrm>
              <a:custGeom>
                <a:avLst/>
                <a:gdLst>
                  <a:gd name="T0" fmla="*/ 4 w 24"/>
                  <a:gd name="T1" fmla="*/ 2 h 38"/>
                  <a:gd name="T2" fmla="*/ 4 w 24"/>
                  <a:gd name="T3" fmla="*/ 2 h 38"/>
                  <a:gd name="T4" fmla="*/ 6 w 24"/>
                  <a:gd name="T5" fmla="*/ 6 h 38"/>
                  <a:gd name="T6" fmla="*/ 6 w 24"/>
                  <a:gd name="T7" fmla="*/ 8 h 38"/>
                  <a:gd name="T8" fmla="*/ 8 w 24"/>
                  <a:gd name="T9" fmla="*/ 8 h 38"/>
                  <a:gd name="T10" fmla="*/ 8 w 24"/>
                  <a:gd name="T11" fmla="*/ 8 h 38"/>
                  <a:gd name="T12" fmla="*/ 10 w 24"/>
                  <a:gd name="T13" fmla="*/ 8 h 38"/>
                  <a:gd name="T14" fmla="*/ 12 w 24"/>
                  <a:gd name="T15" fmla="*/ 8 h 38"/>
                  <a:gd name="T16" fmla="*/ 16 w 24"/>
                  <a:gd name="T17" fmla="*/ 12 h 38"/>
                  <a:gd name="T18" fmla="*/ 24 w 24"/>
                  <a:gd name="T19" fmla="*/ 26 h 38"/>
                  <a:gd name="T20" fmla="*/ 24 w 24"/>
                  <a:gd name="T21" fmla="*/ 26 h 38"/>
                  <a:gd name="T22" fmla="*/ 24 w 24"/>
                  <a:gd name="T23" fmla="*/ 28 h 38"/>
                  <a:gd name="T24" fmla="*/ 22 w 24"/>
                  <a:gd name="T25" fmla="*/ 30 h 38"/>
                  <a:gd name="T26" fmla="*/ 22 w 24"/>
                  <a:gd name="T27" fmla="*/ 30 h 38"/>
                  <a:gd name="T28" fmla="*/ 18 w 24"/>
                  <a:gd name="T29" fmla="*/ 22 h 38"/>
                  <a:gd name="T30" fmla="*/ 18 w 24"/>
                  <a:gd name="T31" fmla="*/ 22 h 38"/>
                  <a:gd name="T32" fmla="*/ 14 w 24"/>
                  <a:gd name="T33" fmla="*/ 20 h 38"/>
                  <a:gd name="T34" fmla="*/ 14 w 24"/>
                  <a:gd name="T35" fmla="*/ 24 h 38"/>
                  <a:gd name="T36" fmla="*/ 14 w 24"/>
                  <a:gd name="T37" fmla="*/ 24 h 38"/>
                  <a:gd name="T38" fmla="*/ 12 w 24"/>
                  <a:gd name="T39" fmla="*/ 30 h 38"/>
                  <a:gd name="T40" fmla="*/ 8 w 24"/>
                  <a:gd name="T41" fmla="*/ 36 h 38"/>
                  <a:gd name="T42" fmla="*/ 4 w 24"/>
                  <a:gd name="T43" fmla="*/ 38 h 38"/>
                  <a:gd name="T44" fmla="*/ 2 w 24"/>
                  <a:gd name="T45" fmla="*/ 38 h 38"/>
                  <a:gd name="T46" fmla="*/ 2 w 24"/>
                  <a:gd name="T47" fmla="*/ 38 h 38"/>
                  <a:gd name="T48" fmla="*/ 2 w 24"/>
                  <a:gd name="T49" fmla="*/ 34 h 38"/>
                  <a:gd name="T50" fmla="*/ 2 w 24"/>
                  <a:gd name="T51" fmla="*/ 34 h 38"/>
                  <a:gd name="T52" fmla="*/ 0 w 24"/>
                  <a:gd name="T53" fmla="*/ 18 h 38"/>
                  <a:gd name="T54" fmla="*/ 0 w 24"/>
                  <a:gd name="T55" fmla="*/ 8 h 38"/>
                  <a:gd name="T56" fmla="*/ 2 w 24"/>
                  <a:gd name="T57" fmla="*/ 0 h 38"/>
                  <a:gd name="T58" fmla="*/ 2 w 24"/>
                  <a:gd name="T59" fmla="*/ 0 h 38"/>
                  <a:gd name="T60" fmla="*/ 4 w 24"/>
                  <a:gd name="T61" fmla="*/ 0 h 38"/>
                  <a:gd name="T62" fmla="*/ 4 w 24"/>
                  <a:gd name="T63" fmla="*/ 2 h 38"/>
                  <a:gd name="T64" fmla="*/ 4 w 24"/>
                  <a:gd name="T6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8">
                    <a:moveTo>
                      <a:pt x="4" y="2"/>
                    </a:moveTo>
                    <a:lnTo>
                      <a:pt x="4" y="2"/>
                    </a:lnTo>
                    <a:lnTo>
                      <a:pt x="6" y="6"/>
                    </a:lnTo>
                    <a:lnTo>
                      <a:pt x="6" y="8"/>
                    </a:lnTo>
                    <a:lnTo>
                      <a:pt x="8" y="8"/>
                    </a:lnTo>
                    <a:lnTo>
                      <a:pt x="8" y="8"/>
                    </a:lnTo>
                    <a:lnTo>
                      <a:pt x="10" y="8"/>
                    </a:lnTo>
                    <a:lnTo>
                      <a:pt x="12" y="8"/>
                    </a:lnTo>
                    <a:lnTo>
                      <a:pt x="16" y="12"/>
                    </a:lnTo>
                    <a:lnTo>
                      <a:pt x="24" y="26"/>
                    </a:lnTo>
                    <a:lnTo>
                      <a:pt x="24" y="26"/>
                    </a:lnTo>
                    <a:lnTo>
                      <a:pt x="24" y="28"/>
                    </a:lnTo>
                    <a:lnTo>
                      <a:pt x="22" y="30"/>
                    </a:lnTo>
                    <a:lnTo>
                      <a:pt x="22" y="30"/>
                    </a:lnTo>
                    <a:lnTo>
                      <a:pt x="18" y="22"/>
                    </a:lnTo>
                    <a:lnTo>
                      <a:pt x="18" y="22"/>
                    </a:lnTo>
                    <a:lnTo>
                      <a:pt x="14" y="20"/>
                    </a:lnTo>
                    <a:lnTo>
                      <a:pt x="14" y="24"/>
                    </a:lnTo>
                    <a:lnTo>
                      <a:pt x="14" y="24"/>
                    </a:lnTo>
                    <a:lnTo>
                      <a:pt x="12" y="30"/>
                    </a:lnTo>
                    <a:lnTo>
                      <a:pt x="8" y="36"/>
                    </a:lnTo>
                    <a:lnTo>
                      <a:pt x="4" y="38"/>
                    </a:lnTo>
                    <a:lnTo>
                      <a:pt x="2" y="38"/>
                    </a:lnTo>
                    <a:lnTo>
                      <a:pt x="2" y="38"/>
                    </a:lnTo>
                    <a:lnTo>
                      <a:pt x="2" y="34"/>
                    </a:lnTo>
                    <a:lnTo>
                      <a:pt x="2" y="34"/>
                    </a:lnTo>
                    <a:lnTo>
                      <a:pt x="0" y="18"/>
                    </a:lnTo>
                    <a:lnTo>
                      <a:pt x="0" y="8"/>
                    </a:lnTo>
                    <a:lnTo>
                      <a:pt x="2" y="0"/>
                    </a:lnTo>
                    <a:lnTo>
                      <a:pt x="2" y="0"/>
                    </a:lnTo>
                    <a:lnTo>
                      <a:pt x="4"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8" name="Freeform 1585">
                <a:extLst>
                  <a:ext uri="{FF2B5EF4-FFF2-40B4-BE49-F238E27FC236}">
                    <a16:creationId xmlns:a16="http://schemas.microsoft.com/office/drawing/2014/main" id="{8701967D-4999-E06A-150C-BC6DCC5F3859}"/>
                  </a:ext>
                </a:extLst>
              </p:cNvPr>
              <p:cNvSpPr>
                <a:spLocks/>
              </p:cNvSpPr>
              <p:nvPr/>
            </p:nvSpPr>
            <p:spPr bwMode="auto">
              <a:xfrm>
                <a:off x="5684" y="2711"/>
                <a:ext cx="26" cy="38"/>
              </a:xfrm>
              <a:custGeom>
                <a:avLst/>
                <a:gdLst>
                  <a:gd name="T0" fmla="*/ 24 w 26"/>
                  <a:gd name="T1" fmla="*/ 6 h 38"/>
                  <a:gd name="T2" fmla="*/ 24 w 26"/>
                  <a:gd name="T3" fmla="*/ 6 h 38"/>
                  <a:gd name="T4" fmla="*/ 24 w 26"/>
                  <a:gd name="T5" fmla="*/ 20 h 38"/>
                  <a:gd name="T6" fmla="*/ 24 w 26"/>
                  <a:gd name="T7" fmla="*/ 28 h 38"/>
                  <a:gd name="T8" fmla="*/ 26 w 26"/>
                  <a:gd name="T9" fmla="*/ 36 h 38"/>
                  <a:gd name="T10" fmla="*/ 26 w 26"/>
                  <a:gd name="T11" fmla="*/ 36 h 38"/>
                  <a:gd name="T12" fmla="*/ 24 w 26"/>
                  <a:gd name="T13" fmla="*/ 38 h 38"/>
                  <a:gd name="T14" fmla="*/ 24 w 26"/>
                  <a:gd name="T15" fmla="*/ 38 h 38"/>
                  <a:gd name="T16" fmla="*/ 22 w 26"/>
                  <a:gd name="T17" fmla="*/ 32 h 38"/>
                  <a:gd name="T18" fmla="*/ 18 w 26"/>
                  <a:gd name="T19" fmla="*/ 28 h 38"/>
                  <a:gd name="T20" fmla="*/ 18 w 26"/>
                  <a:gd name="T21" fmla="*/ 28 h 38"/>
                  <a:gd name="T22" fmla="*/ 18 w 26"/>
                  <a:gd name="T23" fmla="*/ 22 h 38"/>
                  <a:gd name="T24" fmla="*/ 16 w 26"/>
                  <a:gd name="T25" fmla="*/ 20 h 38"/>
                  <a:gd name="T26" fmla="*/ 14 w 26"/>
                  <a:gd name="T27" fmla="*/ 20 h 38"/>
                  <a:gd name="T28" fmla="*/ 14 w 26"/>
                  <a:gd name="T29" fmla="*/ 20 h 38"/>
                  <a:gd name="T30" fmla="*/ 0 w 26"/>
                  <a:gd name="T31" fmla="*/ 20 h 38"/>
                  <a:gd name="T32" fmla="*/ 0 w 26"/>
                  <a:gd name="T33" fmla="*/ 20 h 38"/>
                  <a:gd name="T34" fmla="*/ 2 w 26"/>
                  <a:gd name="T35" fmla="*/ 8 h 38"/>
                  <a:gd name="T36" fmla="*/ 4 w 26"/>
                  <a:gd name="T37" fmla="*/ 6 h 38"/>
                  <a:gd name="T38" fmla="*/ 6 w 26"/>
                  <a:gd name="T39" fmla="*/ 6 h 38"/>
                  <a:gd name="T40" fmla="*/ 10 w 26"/>
                  <a:gd name="T41" fmla="*/ 6 h 38"/>
                  <a:gd name="T42" fmla="*/ 14 w 26"/>
                  <a:gd name="T43" fmla="*/ 6 h 38"/>
                  <a:gd name="T44" fmla="*/ 14 w 26"/>
                  <a:gd name="T45" fmla="*/ 6 h 38"/>
                  <a:gd name="T46" fmla="*/ 14 w 26"/>
                  <a:gd name="T47" fmla="*/ 6 h 38"/>
                  <a:gd name="T48" fmla="*/ 16 w 26"/>
                  <a:gd name="T49" fmla="*/ 8 h 38"/>
                  <a:gd name="T50" fmla="*/ 18 w 26"/>
                  <a:gd name="T51" fmla="*/ 6 h 38"/>
                  <a:gd name="T52" fmla="*/ 20 w 26"/>
                  <a:gd name="T53" fmla="*/ 2 h 38"/>
                  <a:gd name="T54" fmla="*/ 20 w 26"/>
                  <a:gd name="T55" fmla="*/ 2 h 38"/>
                  <a:gd name="T56" fmla="*/ 20 w 26"/>
                  <a:gd name="T57" fmla="*/ 2 h 38"/>
                  <a:gd name="T58" fmla="*/ 22 w 26"/>
                  <a:gd name="T59" fmla="*/ 0 h 38"/>
                  <a:gd name="T60" fmla="*/ 22 w 26"/>
                  <a:gd name="T61" fmla="*/ 0 h 38"/>
                  <a:gd name="T62" fmla="*/ 24 w 26"/>
                  <a:gd name="T63" fmla="*/ 6 h 38"/>
                  <a:gd name="T64" fmla="*/ 24 w 26"/>
                  <a:gd name="T65"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8">
                    <a:moveTo>
                      <a:pt x="24" y="6"/>
                    </a:moveTo>
                    <a:lnTo>
                      <a:pt x="24" y="6"/>
                    </a:lnTo>
                    <a:lnTo>
                      <a:pt x="24" y="20"/>
                    </a:lnTo>
                    <a:lnTo>
                      <a:pt x="24" y="28"/>
                    </a:lnTo>
                    <a:lnTo>
                      <a:pt x="26" y="36"/>
                    </a:lnTo>
                    <a:lnTo>
                      <a:pt x="26" y="36"/>
                    </a:lnTo>
                    <a:lnTo>
                      <a:pt x="24" y="38"/>
                    </a:lnTo>
                    <a:lnTo>
                      <a:pt x="24" y="38"/>
                    </a:lnTo>
                    <a:lnTo>
                      <a:pt x="22" y="32"/>
                    </a:lnTo>
                    <a:lnTo>
                      <a:pt x="18" y="28"/>
                    </a:lnTo>
                    <a:lnTo>
                      <a:pt x="18" y="28"/>
                    </a:lnTo>
                    <a:lnTo>
                      <a:pt x="18" y="22"/>
                    </a:lnTo>
                    <a:lnTo>
                      <a:pt x="16" y="20"/>
                    </a:lnTo>
                    <a:lnTo>
                      <a:pt x="14" y="20"/>
                    </a:lnTo>
                    <a:lnTo>
                      <a:pt x="14" y="20"/>
                    </a:lnTo>
                    <a:lnTo>
                      <a:pt x="0" y="20"/>
                    </a:lnTo>
                    <a:lnTo>
                      <a:pt x="0" y="20"/>
                    </a:lnTo>
                    <a:lnTo>
                      <a:pt x="2" y="8"/>
                    </a:lnTo>
                    <a:lnTo>
                      <a:pt x="4" y="6"/>
                    </a:lnTo>
                    <a:lnTo>
                      <a:pt x="6" y="6"/>
                    </a:lnTo>
                    <a:lnTo>
                      <a:pt x="10" y="6"/>
                    </a:lnTo>
                    <a:lnTo>
                      <a:pt x="14" y="6"/>
                    </a:lnTo>
                    <a:lnTo>
                      <a:pt x="14" y="6"/>
                    </a:lnTo>
                    <a:lnTo>
                      <a:pt x="14" y="6"/>
                    </a:lnTo>
                    <a:lnTo>
                      <a:pt x="16" y="8"/>
                    </a:lnTo>
                    <a:lnTo>
                      <a:pt x="18" y="6"/>
                    </a:lnTo>
                    <a:lnTo>
                      <a:pt x="20" y="2"/>
                    </a:lnTo>
                    <a:lnTo>
                      <a:pt x="20" y="2"/>
                    </a:lnTo>
                    <a:lnTo>
                      <a:pt x="20" y="2"/>
                    </a:lnTo>
                    <a:lnTo>
                      <a:pt x="22" y="0"/>
                    </a:lnTo>
                    <a:lnTo>
                      <a:pt x="22" y="0"/>
                    </a:lnTo>
                    <a:lnTo>
                      <a:pt x="24" y="6"/>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9" name="Freeform 1586">
                <a:extLst>
                  <a:ext uri="{FF2B5EF4-FFF2-40B4-BE49-F238E27FC236}">
                    <a16:creationId xmlns:a16="http://schemas.microsoft.com/office/drawing/2014/main" id="{66DC422D-AA02-EE11-442B-85C28C86F3B2}"/>
                  </a:ext>
                </a:extLst>
              </p:cNvPr>
              <p:cNvSpPr>
                <a:spLocks/>
              </p:cNvSpPr>
              <p:nvPr/>
            </p:nvSpPr>
            <p:spPr bwMode="auto">
              <a:xfrm>
                <a:off x="5640" y="2771"/>
                <a:ext cx="16" cy="48"/>
              </a:xfrm>
              <a:custGeom>
                <a:avLst/>
                <a:gdLst>
                  <a:gd name="T0" fmla="*/ 0 w 16"/>
                  <a:gd name="T1" fmla="*/ 26 h 48"/>
                  <a:gd name="T2" fmla="*/ 0 w 16"/>
                  <a:gd name="T3" fmla="*/ 26 h 48"/>
                  <a:gd name="T4" fmla="*/ 2 w 16"/>
                  <a:gd name="T5" fmla="*/ 24 h 48"/>
                  <a:gd name="T6" fmla="*/ 2 w 16"/>
                  <a:gd name="T7" fmla="*/ 22 h 48"/>
                  <a:gd name="T8" fmla="*/ 2 w 16"/>
                  <a:gd name="T9" fmla="*/ 14 h 48"/>
                  <a:gd name="T10" fmla="*/ 2 w 16"/>
                  <a:gd name="T11" fmla="*/ 14 h 48"/>
                  <a:gd name="T12" fmla="*/ 0 w 16"/>
                  <a:gd name="T13" fmla="*/ 8 h 48"/>
                  <a:gd name="T14" fmla="*/ 0 w 16"/>
                  <a:gd name="T15" fmla="*/ 2 h 48"/>
                  <a:gd name="T16" fmla="*/ 0 w 16"/>
                  <a:gd name="T17" fmla="*/ 2 h 48"/>
                  <a:gd name="T18" fmla="*/ 2 w 16"/>
                  <a:gd name="T19" fmla="*/ 0 h 48"/>
                  <a:gd name="T20" fmla="*/ 4 w 16"/>
                  <a:gd name="T21" fmla="*/ 0 h 48"/>
                  <a:gd name="T22" fmla="*/ 6 w 16"/>
                  <a:gd name="T23" fmla="*/ 6 h 48"/>
                  <a:gd name="T24" fmla="*/ 6 w 16"/>
                  <a:gd name="T25" fmla="*/ 6 h 48"/>
                  <a:gd name="T26" fmla="*/ 8 w 16"/>
                  <a:gd name="T27" fmla="*/ 12 h 48"/>
                  <a:gd name="T28" fmla="*/ 10 w 16"/>
                  <a:gd name="T29" fmla="*/ 14 h 48"/>
                  <a:gd name="T30" fmla="*/ 10 w 16"/>
                  <a:gd name="T31" fmla="*/ 14 h 48"/>
                  <a:gd name="T32" fmla="*/ 10 w 16"/>
                  <a:gd name="T33" fmla="*/ 18 h 48"/>
                  <a:gd name="T34" fmla="*/ 8 w 16"/>
                  <a:gd name="T35" fmla="*/ 22 h 48"/>
                  <a:gd name="T36" fmla="*/ 4 w 16"/>
                  <a:gd name="T37" fmla="*/ 28 h 48"/>
                  <a:gd name="T38" fmla="*/ 4 w 16"/>
                  <a:gd name="T39" fmla="*/ 28 h 48"/>
                  <a:gd name="T40" fmla="*/ 10 w 16"/>
                  <a:gd name="T41" fmla="*/ 30 h 48"/>
                  <a:gd name="T42" fmla="*/ 16 w 16"/>
                  <a:gd name="T43" fmla="*/ 34 h 48"/>
                  <a:gd name="T44" fmla="*/ 16 w 16"/>
                  <a:gd name="T45" fmla="*/ 34 h 48"/>
                  <a:gd name="T46" fmla="*/ 16 w 16"/>
                  <a:gd name="T47" fmla="*/ 36 h 48"/>
                  <a:gd name="T48" fmla="*/ 16 w 16"/>
                  <a:gd name="T49" fmla="*/ 36 h 48"/>
                  <a:gd name="T50" fmla="*/ 16 w 16"/>
                  <a:gd name="T51" fmla="*/ 36 h 48"/>
                  <a:gd name="T52" fmla="*/ 16 w 16"/>
                  <a:gd name="T53" fmla="*/ 36 h 48"/>
                  <a:gd name="T54" fmla="*/ 14 w 16"/>
                  <a:gd name="T55" fmla="*/ 38 h 48"/>
                  <a:gd name="T56" fmla="*/ 14 w 16"/>
                  <a:gd name="T57" fmla="*/ 38 h 48"/>
                  <a:gd name="T58" fmla="*/ 8 w 16"/>
                  <a:gd name="T59" fmla="*/ 46 h 48"/>
                  <a:gd name="T60" fmla="*/ 6 w 16"/>
                  <a:gd name="T61" fmla="*/ 48 h 48"/>
                  <a:gd name="T62" fmla="*/ 4 w 16"/>
                  <a:gd name="T63" fmla="*/ 48 h 48"/>
                  <a:gd name="T64" fmla="*/ 2 w 16"/>
                  <a:gd name="T65" fmla="*/ 40 h 48"/>
                  <a:gd name="T66" fmla="*/ 0 w 16"/>
                  <a:gd name="T67" fmla="*/ 26 h 48"/>
                  <a:gd name="T68" fmla="*/ 0 w 16"/>
                  <a:gd name="T69"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48">
                    <a:moveTo>
                      <a:pt x="0" y="26"/>
                    </a:moveTo>
                    <a:lnTo>
                      <a:pt x="0" y="26"/>
                    </a:lnTo>
                    <a:lnTo>
                      <a:pt x="2" y="24"/>
                    </a:lnTo>
                    <a:lnTo>
                      <a:pt x="2" y="22"/>
                    </a:lnTo>
                    <a:lnTo>
                      <a:pt x="2" y="14"/>
                    </a:lnTo>
                    <a:lnTo>
                      <a:pt x="2" y="14"/>
                    </a:lnTo>
                    <a:lnTo>
                      <a:pt x="0" y="8"/>
                    </a:lnTo>
                    <a:lnTo>
                      <a:pt x="0" y="2"/>
                    </a:lnTo>
                    <a:lnTo>
                      <a:pt x="0" y="2"/>
                    </a:lnTo>
                    <a:lnTo>
                      <a:pt x="2" y="0"/>
                    </a:lnTo>
                    <a:lnTo>
                      <a:pt x="4" y="0"/>
                    </a:lnTo>
                    <a:lnTo>
                      <a:pt x="6" y="6"/>
                    </a:lnTo>
                    <a:lnTo>
                      <a:pt x="6" y="6"/>
                    </a:lnTo>
                    <a:lnTo>
                      <a:pt x="8" y="12"/>
                    </a:lnTo>
                    <a:lnTo>
                      <a:pt x="10" y="14"/>
                    </a:lnTo>
                    <a:lnTo>
                      <a:pt x="10" y="14"/>
                    </a:lnTo>
                    <a:lnTo>
                      <a:pt x="10" y="18"/>
                    </a:lnTo>
                    <a:lnTo>
                      <a:pt x="8" y="22"/>
                    </a:lnTo>
                    <a:lnTo>
                      <a:pt x="4" y="28"/>
                    </a:lnTo>
                    <a:lnTo>
                      <a:pt x="4" y="28"/>
                    </a:lnTo>
                    <a:lnTo>
                      <a:pt x="10" y="30"/>
                    </a:lnTo>
                    <a:lnTo>
                      <a:pt x="16" y="34"/>
                    </a:lnTo>
                    <a:lnTo>
                      <a:pt x="16" y="34"/>
                    </a:lnTo>
                    <a:lnTo>
                      <a:pt x="16" y="36"/>
                    </a:lnTo>
                    <a:lnTo>
                      <a:pt x="16" y="36"/>
                    </a:lnTo>
                    <a:lnTo>
                      <a:pt x="16" y="36"/>
                    </a:lnTo>
                    <a:lnTo>
                      <a:pt x="16" y="36"/>
                    </a:lnTo>
                    <a:lnTo>
                      <a:pt x="14" y="38"/>
                    </a:lnTo>
                    <a:lnTo>
                      <a:pt x="14" y="38"/>
                    </a:lnTo>
                    <a:lnTo>
                      <a:pt x="8" y="46"/>
                    </a:lnTo>
                    <a:lnTo>
                      <a:pt x="6" y="48"/>
                    </a:lnTo>
                    <a:lnTo>
                      <a:pt x="4" y="48"/>
                    </a:lnTo>
                    <a:lnTo>
                      <a:pt x="2" y="40"/>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0" name="Freeform 1587">
                <a:extLst>
                  <a:ext uri="{FF2B5EF4-FFF2-40B4-BE49-F238E27FC236}">
                    <a16:creationId xmlns:a16="http://schemas.microsoft.com/office/drawing/2014/main" id="{9E46B6AA-3B20-72DC-78F3-37C55A9A0B4B}"/>
                  </a:ext>
                </a:extLst>
              </p:cNvPr>
              <p:cNvSpPr>
                <a:spLocks/>
              </p:cNvSpPr>
              <p:nvPr/>
            </p:nvSpPr>
            <p:spPr bwMode="auto">
              <a:xfrm>
                <a:off x="5730" y="2711"/>
                <a:ext cx="18" cy="30"/>
              </a:xfrm>
              <a:custGeom>
                <a:avLst/>
                <a:gdLst>
                  <a:gd name="T0" fmla="*/ 4 w 18"/>
                  <a:gd name="T1" fmla="*/ 2 h 30"/>
                  <a:gd name="T2" fmla="*/ 4 w 18"/>
                  <a:gd name="T3" fmla="*/ 2 h 30"/>
                  <a:gd name="T4" fmla="*/ 8 w 18"/>
                  <a:gd name="T5" fmla="*/ 0 h 30"/>
                  <a:gd name="T6" fmla="*/ 12 w 18"/>
                  <a:gd name="T7" fmla="*/ 4 h 30"/>
                  <a:gd name="T8" fmla="*/ 16 w 18"/>
                  <a:gd name="T9" fmla="*/ 10 h 30"/>
                  <a:gd name="T10" fmla="*/ 18 w 18"/>
                  <a:gd name="T11" fmla="*/ 18 h 30"/>
                  <a:gd name="T12" fmla="*/ 18 w 18"/>
                  <a:gd name="T13" fmla="*/ 18 h 30"/>
                  <a:gd name="T14" fmla="*/ 16 w 18"/>
                  <a:gd name="T15" fmla="*/ 24 h 30"/>
                  <a:gd name="T16" fmla="*/ 14 w 18"/>
                  <a:gd name="T17" fmla="*/ 28 h 30"/>
                  <a:gd name="T18" fmla="*/ 14 w 18"/>
                  <a:gd name="T19" fmla="*/ 28 h 30"/>
                  <a:gd name="T20" fmla="*/ 12 w 18"/>
                  <a:gd name="T21" fmla="*/ 28 h 30"/>
                  <a:gd name="T22" fmla="*/ 12 w 18"/>
                  <a:gd name="T23" fmla="*/ 26 h 30"/>
                  <a:gd name="T24" fmla="*/ 10 w 18"/>
                  <a:gd name="T25" fmla="*/ 28 h 30"/>
                  <a:gd name="T26" fmla="*/ 10 w 18"/>
                  <a:gd name="T27" fmla="*/ 30 h 30"/>
                  <a:gd name="T28" fmla="*/ 10 w 18"/>
                  <a:gd name="T29" fmla="*/ 30 h 30"/>
                  <a:gd name="T30" fmla="*/ 8 w 18"/>
                  <a:gd name="T31" fmla="*/ 30 h 30"/>
                  <a:gd name="T32" fmla="*/ 4 w 18"/>
                  <a:gd name="T33" fmla="*/ 24 h 30"/>
                  <a:gd name="T34" fmla="*/ 0 w 18"/>
                  <a:gd name="T35" fmla="*/ 12 h 30"/>
                  <a:gd name="T36" fmla="*/ 0 w 18"/>
                  <a:gd name="T37" fmla="*/ 12 h 30"/>
                  <a:gd name="T38" fmla="*/ 2 w 18"/>
                  <a:gd name="T39" fmla="*/ 8 h 30"/>
                  <a:gd name="T40" fmla="*/ 4 w 18"/>
                  <a:gd name="T41" fmla="*/ 2 h 30"/>
                  <a:gd name="T42" fmla="*/ 4 w 18"/>
                  <a:gd name="T4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0">
                    <a:moveTo>
                      <a:pt x="4" y="2"/>
                    </a:moveTo>
                    <a:lnTo>
                      <a:pt x="4" y="2"/>
                    </a:lnTo>
                    <a:lnTo>
                      <a:pt x="8" y="0"/>
                    </a:lnTo>
                    <a:lnTo>
                      <a:pt x="12" y="4"/>
                    </a:lnTo>
                    <a:lnTo>
                      <a:pt x="16" y="10"/>
                    </a:lnTo>
                    <a:lnTo>
                      <a:pt x="18" y="18"/>
                    </a:lnTo>
                    <a:lnTo>
                      <a:pt x="18" y="18"/>
                    </a:lnTo>
                    <a:lnTo>
                      <a:pt x="16" y="24"/>
                    </a:lnTo>
                    <a:lnTo>
                      <a:pt x="14" y="28"/>
                    </a:lnTo>
                    <a:lnTo>
                      <a:pt x="14" y="28"/>
                    </a:lnTo>
                    <a:lnTo>
                      <a:pt x="12" y="28"/>
                    </a:lnTo>
                    <a:lnTo>
                      <a:pt x="12" y="26"/>
                    </a:lnTo>
                    <a:lnTo>
                      <a:pt x="10" y="28"/>
                    </a:lnTo>
                    <a:lnTo>
                      <a:pt x="10" y="30"/>
                    </a:lnTo>
                    <a:lnTo>
                      <a:pt x="10" y="30"/>
                    </a:lnTo>
                    <a:lnTo>
                      <a:pt x="8" y="30"/>
                    </a:lnTo>
                    <a:lnTo>
                      <a:pt x="4" y="24"/>
                    </a:lnTo>
                    <a:lnTo>
                      <a:pt x="0" y="12"/>
                    </a:lnTo>
                    <a:lnTo>
                      <a:pt x="0" y="12"/>
                    </a:lnTo>
                    <a:lnTo>
                      <a:pt x="2" y="8"/>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1" name="Freeform 1588">
                <a:extLst>
                  <a:ext uri="{FF2B5EF4-FFF2-40B4-BE49-F238E27FC236}">
                    <a16:creationId xmlns:a16="http://schemas.microsoft.com/office/drawing/2014/main" id="{9C4B86A6-7BC1-46FC-7C45-010990902D3F}"/>
                  </a:ext>
                </a:extLst>
              </p:cNvPr>
              <p:cNvSpPr>
                <a:spLocks/>
              </p:cNvSpPr>
              <p:nvPr/>
            </p:nvSpPr>
            <p:spPr bwMode="auto">
              <a:xfrm>
                <a:off x="5660" y="2741"/>
                <a:ext cx="32" cy="14"/>
              </a:xfrm>
              <a:custGeom>
                <a:avLst/>
                <a:gdLst>
                  <a:gd name="T0" fmla="*/ 0 w 32"/>
                  <a:gd name="T1" fmla="*/ 4 h 14"/>
                  <a:gd name="T2" fmla="*/ 0 w 32"/>
                  <a:gd name="T3" fmla="*/ 4 h 14"/>
                  <a:gd name="T4" fmla="*/ 8 w 32"/>
                  <a:gd name="T5" fmla="*/ 2 h 14"/>
                  <a:gd name="T6" fmla="*/ 16 w 32"/>
                  <a:gd name="T7" fmla="*/ 0 h 14"/>
                  <a:gd name="T8" fmla="*/ 20 w 32"/>
                  <a:gd name="T9" fmla="*/ 0 h 14"/>
                  <a:gd name="T10" fmla="*/ 24 w 32"/>
                  <a:gd name="T11" fmla="*/ 0 h 14"/>
                  <a:gd name="T12" fmla="*/ 28 w 32"/>
                  <a:gd name="T13" fmla="*/ 2 h 14"/>
                  <a:gd name="T14" fmla="*/ 32 w 32"/>
                  <a:gd name="T15" fmla="*/ 8 h 14"/>
                  <a:gd name="T16" fmla="*/ 32 w 32"/>
                  <a:gd name="T17" fmla="*/ 8 h 14"/>
                  <a:gd name="T18" fmla="*/ 30 w 32"/>
                  <a:gd name="T19" fmla="*/ 8 h 14"/>
                  <a:gd name="T20" fmla="*/ 28 w 32"/>
                  <a:gd name="T21" fmla="*/ 12 h 14"/>
                  <a:gd name="T22" fmla="*/ 28 w 32"/>
                  <a:gd name="T23" fmla="*/ 12 h 14"/>
                  <a:gd name="T24" fmla="*/ 24 w 32"/>
                  <a:gd name="T25" fmla="*/ 6 h 14"/>
                  <a:gd name="T26" fmla="*/ 22 w 32"/>
                  <a:gd name="T27" fmla="*/ 6 h 14"/>
                  <a:gd name="T28" fmla="*/ 20 w 32"/>
                  <a:gd name="T29" fmla="*/ 8 h 14"/>
                  <a:gd name="T30" fmla="*/ 20 w 32"/>
                  <a:gd name="T31" fmla="*/ 8 h 14"/>
                  <a:gd name="T32" fmla="*/ 16 w 32"/>
                  <a:gd name="T33" fmla="*/ 10 h 14"/>
                  <a:gd name="T34" fmla="*/ 12 w 32"/>
                  <a:gd name="T35" fmla="*/ 10 h 14"/>
                  <a:gd name="T36" fmla="*/ 6 w 32"/>
                  <a:gd name="T37" fmla="*/ 10 h 14"/>
                  <a:gd name="T38" fmla="*/ 2 w 32"/>
                  <a:gd name="T39" fmla="*/ 14 h 14"/>
                  <a:gd name="T40" fmla="*/ 2 w 32"/>
                  <a:gd name="T41" fmla="*/ 14 h 14"/>
                  <a:gd name="T42" fmla="*/ 0 w 32"/>
                  <a:gd name="T43" fmla="*/ 14 h 14"/>
                  <a:gd name="T44" fmla="*/ 0 w 32"/>
                  <a:gd name="T45" fmla="*/ 12 h 14"/>
                  <a:gd name="T46" fmla="*/ 0 w 32"/>
                  <a:gd name="T47" fmla="*/ 4 h 14"/>
                  <a:gd name="T48" fmla="*/ 0 w 32"/>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4">
                    <a:moveTo>
                      <a:pt x="0" y="4"/>
                    </a:moveTo>
                    <a:lnTo>
                      <a:pt x="0" y="4"/>
                    </a:lnTo>
                    <a:lnTo>
                      <a:pt x="8" y="2"/>
                    </a:lnTo>
                    <a:lnTo>
                      <a:pt x="16" y="0"/>
                    </a:lnTo>
                    <a:lnTo>
                      <a:pt x="20" y="0"/>
                    </a:lnTo>
                    <a:lnTo>
                      <a:pt x="24" y="0"/>
                    </a:lnTo>
                    <a:lnTo>
                      <a:pt x="28" y="2"/>
                    </a:lnTo>
                    <a:lnTo>
                      <a:pt x="32" y="8"/>
                    </a:lnTo>
                    <a:lnTo>
                      <a:pt x="32" y="8"/>
                    </a:lnTo>
                    <a:lnTo>
                      <a:pt x="30" y="8"/>
                    </a:lnTo>
                    <a:lnTo>
                      <a:pt x="28" y="12"/>
                    </a:lnTo>
                    <a:lnTo>
                      <a:pt x="28" y="12"/>
                    </a:lnTo>
                    <a:lnTo>
                      <a:pt x="24" y="6"/>
                    </a:lnTo>
                    <a:lnTo>
                      <a:pt x="22" y="6"/>
                    </a:lnTo>
                    <a:lnTo>
                      <a:pt x="20" y="8"/>
                    </a:lnTo>
                    <a:lnTo>
                      <a:pt x="20" y="8"/>
                    </a:lnTo>
                    <a:lnTo>
                      <a:pt x="16" y="10"/>
                    </a:lnTo>
                    <a:lnTo>
                      <a:pt x="12" y="10"/>
                    </a:lnTo>
                    <a:lnTo>
                      <a:pt x="6" y="10"/>
                    </a:lnTo>
                    <a:lnTo>
                      <a:pt x="2" y="14"/>
                    </a:lnTo>
                    <a:lnTo>
                      <a:pt x="2" y="14"/>
                    </a:lnTo>
                    <a:lnTo>
                      <a:pt x="0" y="14"/>
                    </a:lnTo>
                    <a:lnTo>
                      <a:pt x="0"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2" name="Freeform 1589">
                <a:extLst>
                  <a:ext uri="{FF2B5EF4-FFF2-40B4-BE49-F238E27FC236}">
                    <a16:creationId xmlns:a16="http://schemas.microsoft.com/office/drawing/2014/main" id="{CABE36C4-D66D-3901-375F-A1661F0BE51D}"/>
                  </a:ext>
                </a:extLst>
              </p:cNvPr>
              <p:cNvSpPr>
                <a:spLocks/>
              </p:cNvSpPr>
              <p:nvPr/>
            </p:nvSpPr>
            <p:spPr bwMode="auto">
              <a:xfrm>
                <a:off x="5798" y="2721"/>
                <a:ext cx="10" cy="24"/>
              </a:xfrm>
              <a:custGeom>
                <a:avLst/>
                <a:gdLst>
                  <a:gd name="T0" fmla="*/ 2 w 10"/>
                  <a:gd name="T1" fmla="*/ 24 h 24"/>
                  <a:gd name="T2" fmla="*/ 2 w 10"/>
                  <a:gd name="T3" fmla="*/ 24 h 24"/>
                  <a:gd name="T4" fmla="*/ 0 w 10"/>
                  <a:gd name="T5" fmla="*/ 20 h 24"/>
                  <a:gd name="T6" fmla="*/ 0 w 10"/>
                  <a:gd name="T7" fmla="*/ 20 h 24"/>
                  <a:gd name="T8" fmla="*/ 0 w 10"/>
                  <a:gd name="T9" fmla="*/ 18 h 24"/>
                  <a:gd name="T10" fmla="*/ 0 w 10"/>
                  <a:gd name="T11" fmla="*/ 18 h 24"/>
                  <a:gd name="T12" fmla="*/ 0 w 10"/>
                  <a:gd name="T13" fmla="*/ 16 h 24"/>
                  <a:gd name="T14" fmla="*/ 0 w 10"/>
                  <a:gd name="T15" fmla="*/ 16 h 24"/>
                  <a:gd name="T16" fmla="*/ 4 w 10"/>
                  <a:gd name="T17" fmla="*/ 6 h 24"/>
                  <a:gd name="T18" fmla="*/ 4 w 10"/>
                  <a:gd name="T19" fmla="*/ 6 h 24"/>
                  <a:gd name="T20" fmla="*/ 6 w 10"/>
                  <a:gd name="T21" fmla="*/ 0 h 24"/>
                  <a:gd name="T22" fmla="*/ 8 w 10"/>
                  <a:gd name="T23" fmla="*/ 0 h 24"/>
                  <a:gd name="T24" fmla="*/ 10 w 10"/>
                  <a:gd name="T25" fmla="*/ 2 h 24"/>
                  <a:gd name="T26" fmla="*/ 10 w 10"/>
                  <a:gd name="T27" fmla="*/ 2 h 24"/>
                  <a:gd name="T28" fmla="*/ 10 w 10"/>
                  <a:gd name="T29" fmla="*/ 2 h 24"/>
                  <a:gd name="T30" fmla="*/ 10 w 10"/>
                  <a:gd name="T31" fmla="*/ 2 h 24"/>
                  <a:gd name="T32" fmla="*/ 8 w 10"/>
                  <a:gd name="T33" fmla="*/ 8 h 24"/>
                  <a:gd name="T34" fmla="*/ 8 w 10"/>
                  <a:gd name="T35" fmla="*/ 14 h 24"/>
                  <a:gd name="T36" fmla="*/ 8 w 10"/>
                  <a:gd name="T37" fmla="*/ 20 h 24"/>
                  <a:gd name="T38" fmla="*/ 6 w 10"/>
                  <a:gd name="T39" fmla="*/ 24 h 24"/>
                  <a:gd name="T40" fmla="*/ 6 w 10"/>
                  <a:gd name="T41" fmla="*/ 24 h 24"/>
                  <a:gd name="T42" fmla="*/ 2 w 10"/>
                  <a:gd name="T43" fmla="*/ 24 h 24"/>
                  <a:gd name="T44" fmla="*/ 2 w 10"/>
                  <a:gd name="T4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24">
                    <a:moveTo>
                      <a:pt x="2" y="24"/>
                    </a:moveTo>
                    <a:lnTo>
                      <a:pt x="2" y="24"/>
                    </a:lnTo>
                    <a:lnTo>
                      <a:pt x="0" y="20"/>
                    </a:lnTo>
                    <a:lnTo>
                      <a:pt x="0" y="20"/>
                    </a:lnTo>
                    <a:lnTo>
                      <a:pt x="0" y="18"/>
                    </a:lnTo>
                    <a:lnTo>
                      <a:pt x="0" y="18"/>
                    </a:lnTo>
                    <a:lnTo>
                      <a:pt x="0" y="16"/>
                    </a:lnTo>
                    <a:lnTo>
                      <a:pt x="0" y="16"/>
                    </a:lnTo>
                    <a:lnTo>
                      <a:pt x="4" y="6"/>
                    </a:lnTo>
                    <a:lnTo>
                      <a:pt x="4" y="6"/>
                    </a:lnTo>
                    <a:lnTo>
                      <a:pt x="6" y="0"/>
                    </a:lnTo>
                    <a:lnTo>
                      <a:pt x="8" y="0"/>
                    </a:lnTo>
                    <a:lnTo>
                      <a:pt x="10" y="2"/>
                    </a:lnTo>
                    <a:lnTo>
                      <a:pt x="10" y="2"/>
                    </a:lnTo>
                    <a:lnTo>
                      <a:pt x="10" y="2"/>
                    </a:lnTo>
                    <a:lnTo>
                      <a:pt x="10" y="2"/>
                    </a:lnTo>
                    <a:lnTo>
                      <a:pt x="8" y="8"/>
                    </a:lnTo>
                    <a:lnTo>
                      <a:pt x="8" y="14"/>
                    </a:lnTo>
                    <a:lnTo>
                      <a:pt x="8" y="20"/>
                    </a:lnTo>
                    <a:lnTo>
                      <a:pt x="6" y="24"/>
                    </a:lnTo>
                    <a:lnTo>
                      <a:pt x="6" y="24"/>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3" name="Freeform 1590">
                <a:extLst>
                  <a:ext uri="{FF2B5EF4-FFF2-40B4-BE49-F238E27FC236}">
                    <a16:creationId xmlns:a16="http://schemas.microsoft.com/office/drawing/2014/main" id="{55D9336B-32AD-391F-CC6C-DF478DCBA5FE}"/>
                  </a:ext>
                </a:extLst>
              </p:cNvPr>
              <p:cNvSpPr>
                <a:spLocks/>
              </p:cNvSpPr>
              <p:nvPr/>
            </p:nvSpPr>
            <p:spPr bwMode="auto">
              <a:xfrm>
                <a:off x="5706" y="2783"/>
                <a:ext cx="6" cy="10"/>
              </a:xfrm>
              <a:custGeom>
                <a:avLst/>
                <a:gdLst>
                  <a:gd name="T0" fmla="*/ 6 w 6"/>
                  <a:gd name="T1" fmla="*/ 6 h 10"/>
                  <a:gd name="T2" fmla="*/ 6 w 6"/>
                  <a:gd name="T3" fmla="*/ 6 h 10"/>
                  <a:gd name="T4" fmla="*/ 4 w 6"/>
                  <a:gd name="T5" fmla="*/ 10 h 10"/>
                  <a:gd name="T6" fmla="*/ 2 w 6"/>
                  <a:gd name="T7" fmla="*/ 10 h 10"/>
                  <a:gd name="T8" fmla="*/ 0 w 6"/>
                  <a:gd name="T9" fmla="*/ 8 h 10"/>
                  <a:gd name="T10" fmla="*/ 0 w 6"/>
                  <a:gd name="T11" fmla="*/ 8 h 10"/>
                  <a:gd name="T12" fmla="*/ 0 w 6"/>
                  <a:gd name="T13" fmla="*/ 4 h 10"/>
                  <a:gd name="T14" fmla="*/ 0 w 6"/>
                  <a:gd name="T15" fmla="*/ 2 h 10"/>
                  <a:gd name="T16" fmla="*/ 0 w 6"/>
                  <a:gd name="T17" fmla="*/ 2 h 10"/>
                  <a:gd name="T18" fmla="*/ 2 w 6"/>
                  <a:gd name="T19" fmla="*/ 0 h 10"/>
                  <a:gd name="T20" fmla="*/ 4 w 6"/>
                  <a:gd name="T21" fmla="*/ 0 h 10"/>
                  <a:gd name="T22" fmla="*/ 6 w 6"/>
                  <a:gd name="T23" fmla="*/ 6 h 10"/>
                  <a:gd name="T24" fmla="*/ 6 w 6"/>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6"/>
                    </a:moveTo>
                    <a:lnTo>
                      <a:pt x="6" y="6"/>
                    </a:lnTo>
                    <a:lnTo>
                      <a:pt x="4" y="10"/>
                    </a:lnTo>
                    <a:lnTo>
                      <a:pt x="2" y="10"/>
                    </a:lnTo>
                    <a:lnTo>
                      <a:pt x="0" y="8"/>
                    </a:lnTo>
                    <a:lnTo>
                      <a:pt x="0" y="8"/>
                    </a:lnTo>
                    <a:lnTo>
                      <a:pt x="0" y="4"/>
                    </a:lnTo>
                    <a:lnTo>
                      <a:pt x="0" y="2"/>
                    </a:lnTo>
                    <a:lnTo>
                      <a:pt x="0" y="2"/>
                    </a:lnTo>
                    <a:lnTo>
                      <a:pt x="2" y="0"/>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4" name="Freeform 1591">
                <a:extLst>
                  <a:ext uri="{FF2B5EF4-FFF2-40B4-BE49-F238E27FC236}">
                    <a16:creationId xmlns:a16="http://schemas.microsoft.com/office/drawing/2014/main" id="{354934AB-16DA-C652-60F9-9FAC5FD8834A}"/>
                  </a:ext>
                </a:extLst>
              </p:cNvPr>
              <p:cNvSpPr>
                <a:spLocks/>
              </p:cNvSpPr>
              <p:nvPr/>
            </p:nvSpPr>
            <p:spPr bwMode="auto">
              <a:xfrm>
                <a:off x="5660" y="2807"/>
                <a:ext cx="2" cy="8"/>
              </a:xfrm>
              <a:custGeom>
                <a:avLst/>
                <a:gdLst>
                  <a:gd name="T0" fmla="*/ 2 w 2"/>
                  <a:gd name="T1" fmla="*/ 0 h 8"/>
                  <a:gd name="T2" fmla="*/ 2 w 2"/>
                  <a:gd name="T3" fmla="*/ 0 h 8"/>
                  <a:gd name="T4" fmla="*/ 2 w 2"/>
                  <a:gd name="T5" fmla="*/ 4 h 8"/>
                  <a:gd name="T6" fmla="*/ 2 w 2"/>
                  <a:gd name="T7" fmla="*/ 8 h 8"/>
                  <a:gd name="T8" fmla="*/ 2 w 2"/>
                  <a:gd name="T9" fmla="*/ 8 h 8"/>
                  <a:gd name="T10" fmla="*/ 0 w 2"/>
                  <a:gd name="T11" fmla="*/ 8 h 8"/>
                  <a:gd name="T12" fmla="*/ 0 w 2"/>
                  <a:gd name="T13" fmla="*/ 6 h 8"/>
                  <a:gd name="T14" fmla="*/ 0 w 2"/>
                  <a:gd name="T15" fmla="*/ 0 h 8"/>
                  <a:gd name="T16" fmla="*/ 0 w 2"/>
                  <a:gd name="T17" fmla="*/ 0 h 8"/>
                  <a:gd name="T18" fmla="*/ 2 w 2"/>
                  <a:gd name="T19" fmla="*/ 0 h 8"/>
                  <a:gd name="T20" fmla="*/ 2 w 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0"/>
                    </a:moveTo>
                    <a:lnTo>
                      <a:pt x="2" y="0"/>
                    </a:lnTo>
                    <a:lnTo>
                      <a:pt x="2" y="4"/>
                    </a:lnTo>
                    <a:lnTo>
                      <a:pt x="2" y="8"/>
                    </a:lnTo>
                    <a:lnTo>
                      <a:pt x="2" y="8"/>
                    </a:lnTo>
                    <a:lnTo>
                      <a:pt x="0" y="8"/>
                    </a:lnTo>
                    <a:lnTo>
                      <a:pt x="0" y="6"/>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5" name="Freeform 1592">
                <a:extLst>
                  <a:ext uri="{FF2B5EF4-FFF2-40B4-BE49-F238E27FC236}">
                    <a16:creationId xmlns:a16="http://schemas.microsoft.com/office/drawing/2014/main" id="{07D7BCCF-BE02-C7AF-CE6D-B9DFF4B6DF6E}"/>
                  </a:ext>
                </a:extLst>
              </p:cNvPr>
              <p:cNvSpPr>
                <a:spLocks/>
              </p:cNvSpPr>
              <p:nvPr/>
            </p:nvSpPr>
            <p:spPr bwMode="auto">
              <a:xfrm>
                <a:off x="5652" y="2815"/>
                <a:ext cx="6" cy="8"/>
              </a:xfrm>
              <a:custGeom>
                <a:avLst/>
                <a:gdLst>
                  <a:gd name="T0" fmla="*/ 0 w 6"/>
                  <a:gd name="T1" fmla="*/ 4 h 8"/>
                  <a:gd name="T2" fmla="*/ 0 w 6"/>
                  <a:gd name="T3" fmla="*/ 4 h 8"/>
                  <a:gd name="T4" fmla="*/ 2 w 6"/>
                  <a:gd name="T5" fmla="*/ 4 h 8"/>
                  <a:gd name="T6" fmla="*/ 4 w 6"/>
                  <a:gd name="T7" fmla="*/ 0 h 8"/>
                  <a:gd name="T8" fmla="*/ 4 w 6"/>
                  <a:gd name="T9" fmla="*/ 0 h 8"/>
                  <a:gd name="T10" fmla="*/ 6 w 6"/>
                  <a:gd name="T11" fmla="*/ 4 h 8"/>
                  <a:gd name="T12" fmla="*/ 4 w 6"/>
                  <a:gd name="T13" fmla="*/ 6 h 8"/>
                  <a:gd name="T14" fmla="*/ 4 w 6"/>
                  <a:gd name="T15" fmla="*/ 6 h 8"/>
                  <a:gd name="T16" fmla="*/ 2 w 6"/>
                  <a:gd name="T17" fmla="*/ 8 h 8"/>
                  <a:gd name="T18" fmla="*/ 0 w 6"/>
                  <a:gd name="T19" fmla="*/ 4 h 8"/>
                  <a:gd name="T20" fmla="*/ 0 w 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0" y="4"/>
                    </a:moveTo>
                    <a:lnTo>
                      <a:pt x="0" y="4"/>
                    </a:lnTo>
                    <a:lnTo>
                      <a:pt x="2" y="4"/>
                    </a:lnTo>
                    <a:lnTo>
                      <a:pt x="4" y="0"/>
                    </a:lnTo>
                    <a:lnTo>
                      <a:pt x="4" y="0"/>
                    </a:lnTo>
                    <a:lnTo>
                      <a:pt x="6" y="4"/>
                    </a:lnTo>
                    <a:lnTo>
                      <a:pt x="4" y="6"/>
                    </a:lnTo>
                    <a:lnTo>
                      <a:pt x="4" y="6"/>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6" name="Freeform 1593">
                <a:extLst>
                  <a:ext uri="{FF2B5EF4-FFF2-40B4-BE49-F238E27FC236}">
                    <a16:creationId xmlns:a16="http://schemas.microsoft.com/office/drawing/2014/main" id="{2BCE69EA-21AB-BE8F-82E6-8ECE856CCAD2}"/>
                  </a:ext>
                </a:extLst>
              </p:cNvPr>
              <p:cNvSpPr>
                <a:spLocks/>
              </p:cNvSpPr>
              <p:nvPr/>
            </p:nvSpPr>
            <p:spPr bwMode="auto">
              <a:xfrm>
                <a:off x="1600" y="1571"/>
                <a:ext cx="26" cy="42"/>
              </a:xfrm>
              <a:custGeom>
                <a:avLst/>
                <a:gdLst>
                  <a:gd name="T0" fmla="*/ 20 w 26"/>
                  <a:gd name="T1" fmla="*/ 16 h 42"/>
                  <a:gd name="T2" fmla="*/ 20 w 26"/>
                  <a:gd name="T3" fmla="*/ 16 h 42"/>
                  <a:gd name="T4" fmla="*/ 24 w 26"/>
                  <a:gd name="T5" fmla="*/ 26 h 42"/>
                  <a:gd name="T6" fmla="*/ 26 w 26"/>
                  <a:gd name="T7" fmla="*/ 30 h 42"/>
                  <a:gd name="T8" fmla="*/ 26 w 26"/>
                  <a:gd name="T9" fmla="*/ 30 h 42"/>
                  <a:gd name="T10" fmla="*/ 24 w 26"/>
                  <a:gd name="T11" fmla="*/ 38 h 42"/>
                  <a:gd name="T12" fmla="*/ 22 w 26"/>
                  <a:gd name="T13" fmla="*/ 42 h 42"/>
                  <a:gd name="T14" fmla="*/ 20 w 26"/>
                  <a:gd name="T15" fmla="*/ 40 h 42"/>
                  <a:gd name="T16" fmla="*/ 16 w 26"/>
                  <a:gd name="T17" fmla="*/ 36 h 42"/>
                  <a:gd name="T18" fmla="*/ 16 w 26"/>
                  <a:gd name="T19" fmla="*/ 36 h 42"/>
                  <a:gd name="T20" fmla="*/ 16 w 26"/>
                  <a:gd name="T21" fmla="*/ 28 h 42"/>
                  <a:gd name="T22" fmla="*/ 16 w 26"/>
                  <a:gd name="T23" fmla="*/ 22 h 42"/>
                  <a:gd name="T24" fmla="*/ 16 w 26"/>
                  <a:gd name="T25" fmla="*/ 22 h 42"/>
                  <a:gd name="T26" fmla="*/ 16 w 26"/>
                  <a:gd name="T27" fmla="*/ 20 h 42"/>
                  <a:gd name="T28" fmla="*/ 14 w 26"/>
                  <a:gd name="T29" fmla="*/ 22 h 42"/>
                  <a:gd name="T30" fmla="*/ 14 w 26"/>
                  <a:gd name="T31" fmla="*/ 22 h 42"/>
                  <a:gd name="T32" fmla="*/ 10 w 26"/>
                  <a:gd name="T33" fmla="*/ 28 h 42"/>
                  <a:gd name="T34" fmla="*/ 8 w 26"/>
                  <a:gd name="T35" fmla="*/ 28 h 42"/>
                  <a:gd name="T36" fmla="*/ 6 w 26"/>
                  <a:gd name="T37" fmla="*/ 26 h 42"/>
                  <a:gd name="T38" fmla="*/ 2 w 26"/>
                  <a:gd name="T39" fmla="*/ 20 h 42"/>
                  <a:gd name="T40" fmla="*/ 0 w 26"/>
                  <a:gd name="T41" fmla="*/ 10 h 42"/>
                  <a:gd name="T42" fmla="*/ 0 w 26"/>
                  <a:gd name="T43" fmla="*/ 10 h 42"/>
                  <a:gd name="T44" fmla="*/ 2 w 26"/>
                  <a:gd name="T45" fmla="*/ 6 h 42"/>
                  <a:gd name="T46" fmla="*/ 4 w 26"/>
                  <a:gd name="T47" fmla="*/ 6 h 42"/>
                  <a:gd name="T48" fmla="*/ 4 w 26"/>
                  <a:gd name="T49" fmla="*/ 4 h 42"/>
                  <a:gd name="T50" fmla="*/ 6 w 26"/>
                  <a:gd name="T51" fmla="*/ 2 h 42"/>
                  <a:gd name="T52" fmla="*/ 6 w 26"/>
                  <a:gd name="T53" fmla="*/ 2 h 42"/>
                  <a:gd name="T54" fmla="*/ 6 w 26"/>
                  <a:gd name="T55" fmla="*/ 2 h 42"/>
                  <a:gd name="T56" fmla="*/ 6 w 26"/>
                  <a:gd name="T57" fmla="*/ 2 h 42"/>
                  <a:gd name="T58" fmla="*/ 8 w 26"/>
                  <a:gd name="T59" fmla="*/ 0 h 42"/>
                  <a:gd name="T60" fmla="*/ 12 w 26"/>
                  <a:gd name="T61" fmla="*/ 0 h 42"/>
                  <a:gd name="T62" fmla="*/ 14 w 26"/>
                  <a:gd name="T63" fmla="*/ 2 h 42"/>
                  <a:gd name="T64" fmla="*/ 20 w 26"/>
                  <a:gd name="T65" fmla="*/ 16 h 42"/>
                  <a:gd name="T66" fmla="*/ 20 w 26"/>
                  <a:gd name="T67"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42">
                    <a:moveTo>
                      <a:pt x="20" y="16"/>
                    </a:moveTo>
                    <a:lnTo>
                      <a:pt x="20" y="16"/>
                    </a:lnTo>
                    <a:lnTo>
                      <a:pt x="24" y="26"/>
                    </a:lnTo>
                    <a:lnTo>
                      <a:pt x="26" y="30"/>
                    </a:lnTo>
                    <a:lnTo>
                      <a:pt x="26" y="30"/>
                    </a:lnTo>
                    <a:lnTo>
                      <a:pt x="24" y="38"/>
                    </a:lnTo>
                    <a:lnTo>
                      <a:pt x="22" y="42"/>
                    </a:lnTo>
                    <a:lnTo>
                      <a:pt x="20" y="40"/>
                    </a:lnTo>
                    <a:lnTo>
                      <a:pt x="16" y="36"/>
                    </a:lnTo>
                    <a:lnTo>
                      <a:pt x="16" y="36"/>
                    </a:lnTo>
                    <a:lnTo>
                      <a:pt x="16" y="28"/>
                    </a:lnTo>
                    <a:lnTo>
                      <a:pt x="16" y="22"/>
                    </a:lnTo>
                    <a:lnTo>
                      <a:pt x="16" y="22"/>
                    </a:lnTo>
                    <a:lnTo>
                      <a:pt x="16" y="20"/>
                    </a:lnTo>
                    <a:lnTo>
                      <a:pt x="14" y="22"/>
                    </a:lnTo>
                    <a:lnTo>
                      <a:pt x="14" y="22"/>
                    </a:lnTo>
                    <a:lnTo>
                      <a:pt x="10" y="28"/>
                    </a:lnTo>
                    <a:lnTo>
                      <a:pt x="8" y="28"/>
                    </a:lnTo>
                    <a:lnTo>
                      <a:pt x="6" y="26"/>
                    </a:lnTo>
                    <a:lnTo>
                      <a:pt x="2" y="20"/>
                    </a:lnTo>
                    <a:lnTo>
                      <a:pt x="0" y="10"/>
                    </a:lnTo>
                    <a:lnTo>
                      <a:pt x="0" y="10"/>
                    </a:lnTo>
                    <a:lnTo>
                      <a:pt x="2" y="6"/>
                    </a:lnTo>
                    <a:lnTo>
                      <a:pt x="4" y="6"/>
                    </a:lnTo>
                    <a:lnTo>
                      <a:pt x="4" y="4"/>
                    </a:lnTo>
                    <a:lnTo>
                      <a:pt x="6" y="2"/>
                    </a:lnTo>
                    <a:lnTo>
                      <a:pt x="6" y="2"/>
                    </a:lnTo>
                    <a:lnTo>
                      <a:pt x="6" y="2"/>
                    </a:lnTo>
                    <a:lnTo>
                      <a:pt x="6" y="2"/>
                    </a:lnTo>
                    <a:lnTo>
                      <a:pt x="8" y="0"/>
                    </a:lnTo>
                    <a:lnTo>
                      <a:pt x="12" y="0"/>
                    </a:lnTo>
                    <a:lnTo>
                      <a:pt x="14" y="2"/>
                    </a:lnTo>
                    <a:lnTo>
                      <a:pt x="20" y="16"/>
                    </a:ln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7" name="Freeform 1594">
                <a:extLst>
                  <a:ext uri="{FF2B5EF4-FFF2-40B4-BE49-F238E27FC236}">
                    <a16:creationId xmlns:a16="http://schemas.microsoft.com/office/drawing/2014/main" id="{330AE6F0-DD8E-DCEF-0FA4-72C8F8EA1689}"/>
                  </a:ext>
                </a:extLst>
              </p:cNvPr>
              <p:cNvSpPr>
                <a:spLocks/>
              </p:cNvSpPr>
              <p:nvPr/>
            </p:nvSpPr>
            <p:spPr bwMode="auto">
              <a:xfrm>
                <a:off x="1622" y="1565"/>
                <a:ext cx="20" cy="32"/>
              </a:xfrm>
              <a:custGeom>
                <a:avLst/>
                <a:gdLst>
                  <a:gd name="T0" fmla="*/ 14 w 20"/>
                  <a:gd name="T1" fmla="*/ 8 h 32"/>
                  <a:gd name="T2" fmla="*/ 14 w 20"/>
                  <a:gd name="T3" fmla="*/ 8 h 32"/>
                  <a:gd name="T4" fmla="*/ 16 w 20"/>
                  <a:gd name="T5" fmla="*/ 12 h 32"/>
                  <a:gd name="T6" fmla="*/ 16 w 20"/>
                  <a:gd name="T7" fmla="*/ 12 h 32"/>
                  <a:gd name="T8" fmla="*/ 16 w 20"/>
                  <a:gd name="T9" fmla="*/ 14 h 32"/>
                  <a:gd name="T10" fmla="*/ 18 w 20"/>
                  <a:gd name="T11" fmla="*/ 18 h 32"/>
                  <a:gd name="T12" fmla="*/ 20 w 20"/>
                  <a:gd name="T13" fmla="*/ 20 h 32"/>
                  <a:gd name="T14" fmla="*/ 20 w 20"/>
                  <a:gd name="T15" fmla="*/ 26 h 32"/>
                  <a:gd name="T16" fmla="*/ 20 w 20"/>
                  <a:gd name="T17" fmla="*/ 26 h 32"/>
                  <a:gd name="T18" fmla="*/ 18 w 20"/>
                  <a:gd name="T19" fmla="*/ 28 h 32"/>
                  <a:gd name="T20" fmla="*/ 16 w 20"/>
                  <a:gd name="T21" fmla="*/ 28 h 32"/>
                  <a:gd name="T22" fmla="*/ 14 w 20"/>
                  <a:gd name="T23" fmla="*/ 22 h 32"/>
                  <a:gd name="T24" fmla="*/ 14 w 20"/>
                  <a:gd name="T25" fmla="*/ 22 h 32"/>
                  <a:gd name="T26" fmla="*/ 12 w 20"/>
                  <a:gd name="T27" fmla="*/ 20 h 32"/>
                  <a:gd name="T28" fmla="*/ 12 w 20"/>
                  <a:gd name="T29" fmla="*/ 20 h 32"/>
                  <a:gd name="T30" fmla="*/ 10 w 20"/>
                  <a:gd name="T31" fmla="*/ 24 h 32"/>
                  <a:gd name="T32" fmla="*/ 12 w 20"/>
                  <a:gd name="T33" fmla="*/ 30 h 32"/>
                  <a:gd name="T34" fmla="*/ 10 w 20"/>
                  <a:gd name="T35" fmla="*/ 32 h 32"/>
                  <a:gd name="T36" fmla="*/ 10 w 20"/>
                  <a:gd name="T37" fmla="*/ 32 h 32"/>
                  <a:gd name="T38" fmla="*/ 8 w 20"/>
                  <a:gd name="T39" fmla="*/ 24 h 32"/>
                  <a:gd name="T40" fmla="*/ 6 w 20"/>
                  <a:gd name="T41" fmla="*/ 22 h 32"/>
                  <a:gd name="T42" fmla="*/ 4 w 20"/>
                  <a:gd name="T43" fmla="*/ 20 h 32"/>
                  <a:gd name="T44" fmla="*/ 4 w 20"/>
                  <a:gd name="T45" fmla="*/ 20 h 32"/>
                  <a:gd name="T46" fmla="*/ 2 w 20"/>
                  <a:gd name="T47" fmla="*/ 12 h 32"/>
                  <a:gd name="T48" fmla="*/ 0 w 20"/>
                  <a:gd name="T49" fmla="*/ 6 h 32"/>
                  <a:gd name="T50" fmla="*/ 0 w 20"/>
                  <a:gd name="T51" fmla="*/ 0 h 32"/>
                  <a:gd name="T52" fmla="*/ 0 w 20"/>
                  <a:gd name="T53" fmla="*/ 0 h 32"/>
                  <a:gd name="T54" fmla="*/ 2 w 20"/>
                  <a:gd name="T55" fmla="*/ 0 h 32"/>
                  <a:gd name="T56" fmla="*/ 2 w 20"/>
                  <a:gd name="T57" fmla="*/ 0 h 32"/>
                  <a:gd name="T58" fmla="*/ 4 w 20"/>
                  <a:gd name="T59" fmla="*/ 4 h 32"/>
                  <a:gd name="T60" fmla="*/ 8 w 20"/>
                  <a:gd name="T61" fmla="*/ 6 h 32"/>
                  <a:gd name="T62" fmla="*/ 12 w 20"/>
                  <a:gd name="T63" fmla="*/ 6 h 32"/>
                  <a:gd name="T64" fmla="*/ 14 w 20"/>
                  <a:gd name="T65" fmla="*/ 8 h 32"/>
                  <a:gd name="T66" fmla="*/ 14 w 20"/>
                  <a:gd name="T6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32">
                    <a:moveTo>
                      <a:pt x="14" y="8"/>
                    </a:moveTo>
                    <a:lnTo>
                      <a:pt x="14" y="8"/>
                    </a:lnTo>
                    <a:lnTo>
                      <a:pt x="16" y="12"/>
                    </a:lnTo>
                    <a:lnTo>
                      <a:pt x="16" y="12"/>
                    </a:lnTo>
                    <a:lnTo>
                      <a:pt x="16" y="14"/>
                    </a:lnTo>
                    <a:lnTo>
                      <a:pt x="18" y="18"/>
                    </a:lnTo>
                    <a:lnTo>
                      <a:pt x="20" y="20"/>
                    </a:lnTo>
                    <a:lnTo>
                      <a:pt x="20" y="26"/>
                    </a:lnTo>
                    <a:lnTo>
                      <a:pt x="20" y="26"/>
                    </a:lnTo>
                    <a:lnTo>
                      <a:pt x="18" y="28"/>
                    </a:lnTo>
                    <a:lnTo>
                      <a:pt x="16" y="28"/>
                    </a:lnTo>
                    <a:lnTo>
                      <a:pt x="14" y="22"/>
                    </a:lnTo>
                    <a:lnTo>
                      <a:pt x="14" y="22"/>
                    </a:lnTo>
                    <a:lnTo>
                      <a:pt x="12" y="20"/>
                    </a:lnTo>
                    <a:lnTo>
                      <a:pt x="12" y="20"/>
                    </a:lnTo>
                    <a:lnTo>
                      <a:pt x="10" y="24"/>
                    </a:lnTo>
                    <a:lnTo>
                      <a:pt x="12" y="30"/>
                    </a:lnTo>
                    <a:lnTo>
                      <a:pt x="10" y="32"/>
                    </a:lnTo>
                    <a:lnTo>
                      <a:pt x="10" y="32"/>
                    </a:lnTo>
                    <a:lnTo>
                      <a:pt x="8" y="24"/>
                    </a:lnTo>
                    <a:lnTo>
                      <a:pt x="6" y="22"/>
                    </a:lnTo>
                    <a:lnTo>
                      <a:pt x="4" y="20"/>
                    </a:lnTo>
                    <a:lnTo>
                      <a:pt x="4" y="20"/>
                    </a:lnTo>
                    <a:lnTo>
                      <a:pt x="2" y="12"/>
                    </a:lnTo>
                    <a:lnTo>
                      <a:pt x="0" y="6"/>
                    </a:lnTo>
                    <a:lnTo>
                      <a:pt x="0" y="0"/>
                    </a:lnTo>
                    <a:lnTo>
                      <a:pt x="0" y="0"/>
                    </a:lnTo>
                    <a:lnTo>
                      <a:pt x="2" y="0"/>
                    </a:lnTo>
                    <a:lnTo>
                      <a:pt x="2" y="0"/>
                    </a:lnTo>
                    <a:lnTo>
                      <a:pt x="4" y="4"/>
                    </a:lnTo>
                    <a:lnTo>
                      <a:pt x="8" y="6"/>
                    </a:lnTo>
                    <a:lnTo>
                      <a:pt x="12" y="6"/>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8" name="Freeform 1595">
                <a:extLst>
                  <a:ext uri="{FF2B5EF4-FFF2-40B4-BE49-F238E27FC236}">
                    <a16:creationId xmlns:a16="http://schemas.microsoft.com/office/drawing/2014/main" id="{33E22120-96BA-D45A-B0DF-075058D3D49D}"/>
                  </a:ext>
                </a:extLst>
              </p:cNvPr>
              <p:cNvSpPr>
                <a:spLocks/>
              </p:cNvSpPr>
              <p:nvPr/>
            </p:nvSpPr>
            <p:spPr bwMode="auto">
              <a:xfrm>
                <a:off x="1618" y="1551"/>
                <a:ext cx="6" cy="14"/>
              </a:xfrm>
              <a:custGeom>
                <a:avLst/>
                <a:gdLst>
                  <a:gd name="T0" fmla="*/ 2 w 6"/>
                  <a:gd name="T1" fmla="*/ 0 h 14"/>
                  <a:gd name="T2" fmla="*/ 2 w 6"/>
                  <a:gd name="T3" fmla="*/ 0 h 14"/>
                  <a:gd name="T4" fmla="*/ 4 w 6"/>
                  <a:gd name="T5" fmla="*/ 4 h 14"/>
                  <a:gd name="T6" fmla="*/ 4 w 6"/>
                  <a:gd name="T7" fmla="*/ 4 h 14"/>
                  <a:gd name="T8" fmla="*/ 6 w 6"/>
                  <a:gd name="T9" fmla="*/ 10 h 14"/>
                  <a:gd name="T10" fmla="*/ 4 w 6"/>
                  <a:gd name="T11" fmla="*/ 14 h 14"/>
                  <a:gd name="T12" fmla="*/ 4 w 6"/>
                  <a:gd name="T13" fmla="*/ 14 h 14"/>
                  <a:gd name="T14" fmla="*/ 4 w 6"/>
                  <a:gd name="T15" fmla="*/ 14 h 14"/>
                  <a:gd name="T16" fmla="*/ 2 w 6"/>
                  <a:gd name="T17" fmla="*/ 12 h 14"/>
                  <a:gd name="T18" fmla="*/ 0 w 6"/>
                  <a:gd name="T19" fmla="*/ 6 h 14"/>
                  <a:gd name="T20" fmla="*/ 0 w 6"/>
                  <a:gd name="T21" fmla="*/ 6 h 14"/>
                  <a:gd name="T22" fmla="*/ 0 w 6"/>
                  <a:gd name="T23" fmla="*/ 2 h 14"/>
                  <a:gd name="T24" fmla="*/ 2 w 6"/>
                  <a:gd name="T25" fmla="*/ 0 h 14"/>
                  <a:gd name="T26" fmla="*/ 2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2" y="0"/>
                    </a:moveTo>
                    <a:lnTo>
                      <a:pt x="2" y="0"/>
                    </a:lnTo>
                    <a:lnTo>
                      <a:pt x="4" y="4"/>
                    </a:lnTo>
                    <a:lnTo>
                      <a:pt x="4" y="4"/>
                    </a:lnTo>
                    <a:lnTo>
                      <a:pt x="6" y="10"/>
                    </a:lnTo>
                    <a:lnTo>
                      <a:pt x="4" y="14"/>
                    </a:lnTo>
                    <a:lnTo>
                      <a:pt x="4" y="14"/>
                    </a:lnTo>
                    <a:lnTo>
                      <a:pt x="4" y="14"/>
                    </a:lnTo>
                    <a:lnTo>
                      <a:pt x="2" y="12"/>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9" name="Freeform 1596">
                <a:extLst>
                  <a:ext uri="{FF2B5EF4-FFF2-40B4-BE49-F238E27FC236}">
                    <a16:creationId xmlns:a16="http://schemas.microsoft.com/office/drawing/2014/main" id="{A80AA79E-ABA9-5C62-F6BF-B02DAD2A14B6}"/>
                  </a:ext>
                </a:extLst>
              </p:cNvPr>
              <p:cNvSpPr>
                <a:spLocks/>
              </p:cNvSpPr>
              <p:nvPr/>
            </p:nvSpPr>
            <p:spPr bwMode="auto">
              <a:xfrm>
                <a:off x="1556" y="1529"/>
                <a:ext cx="6" cy="8"/>
              </a:xfrm>
              <a:custGeom>
                <a:avLst/>
                <a:gdLst>
                  <a:gd name="T0" fmla="*/ 0 w 6"/>
                  <a:gd name="T1" fmla="*/ 8 h 8"/>
                  <a:gd name="T2" fmla="*/ 0 w 6"/>
                  <a:gd name="T3" fmla="*/ 8 h 8"/>
                  <a:gd name="T4" fmla="*/ 2 w 6"/>
                  <a:gd name="T5" fmla="*/ 0 h 8"/>
                  <a:gd name="T6" fmla="*/ 6 w 6"/>
                  <a:gd name="T7" fmla="*/ 8 h 8"/>
                  <a:gd name="T8" fmla="*/ 6 w 6"/>
                  <a:gd name="T9" fmla="*/ 8 h 8"/>
                  <a:gd name="T10" fmla="*/ 0 w 6"/>
                  <a:gd name="T11" fmla="*/ 8 h 8"/>
                  <a:gd name="T12" fmla="*/ 0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8"/>
                    </a:moveTo>
                    <a:lnTo>
                      <a:pt x="0" y="8"/>
                    </a:lnTo>
                    <a:lnTo>
                      <a:pt x="2" y="0"/>
                    </a:lnTo>
                    <a:lnTo>
                      <a:pt x="6" y="8"/>
                    </a:lnTo>
                    <a:lnTo>
                      <a:pt x="6"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0" name="Freeform 1597">
                <a:extLst>
                  <a:ext uri="{FF2B5EF4-FFF2-40B4-BE49-F238E27FC236}">
                    <a16:creationId xmlns:a16="http://schemas.microsoft.com/office/drawing/2014/main" id="{88E32B2F-2596-C3D7-10B5-9BEB2E9C6739}"/>
                  </a:ext>
                </a:extLst>
              </p:cNvPr>
              <p:cNvSpPr>
                <a:spLocks/>
              </p:cNvSpPr>
              <p:nvPr/>
            </p:nvSpPr>
            <p:spPr bwMode="auto">
              <a:xfrm>
                <a:off x="5968" y="1569"/>
                <a:ext cx="30" cy="36"/>
              </a:xfrm>
              <a:custGeom>
                <a:avLst/>
                <a:gdLst>
                  <a:gd name="T0" fmla="*/ 6 w 30"/>
                  <a:gd name="T1" fmla="*/ 0 h 36"/>
                  <a:gd name="T2" fmla="*/ 6 w 30"/>
                  <a:gd name="T3" fmla="*/ 0 h 36"/>
                  <a:gd name="T4" fmla="*/ 8 w 30"/>
                  <a:gd name="T5" fmla="*/ 4 h 36"/>
                  <a:gd name="T6" fmla="*/ 12 w 30"/>
                  <a:gd name="T7" fmla="*/ 2 h 36"/>
                  <a:gd name="T8" fmla="*/ 16 w 30"/>
                  <a:gd name="T9" fmla="*/ 0 h 36"/>
                  <a:gd name="T10" fmla="*/ 20 w 30"/>
                  <a:gd name="T11" fmla="*/ 0 h 36"/>
                  <a:gd name="T12" fmla="*/ 20 w 30"/>
                  <a:gd name="T13" fmla="*/ 0 h 36"/>
                  <a:gd name="T14" fmla="*/ 22 w 30"/>
                  <a:gd name="T15" fmla="*/ 6 h 36"/>
                  <a:gd name="T16" fmla="*/ 24 w 30"/>
                  <a:gd name="T17" fmla="*/ 8 h 36"/>
                  <a:gd name="T18" fmla="*/ 28 w 30"/>
                  <a:gd name="T19" fmla="*/ 10 h 36"/>
                  <a:gd name="T20" fmla="*/ 30 w 30"/>
                  <a:gd name="T21" fmla="*/ 18 h 36"/>
                  <a:gd name="T22" fmla="*/ 30 w 30"/>
                  <a:gd name="T23" fmla="*/ 18 h 36"/>
                  <a:gd name="T24" fmla="*/ 30 w 30"/>
                  <a:gd name="T25" fmla="*/ 26 h 36"/>
                  <a:gd name="T26" fmla="*/ 30 w 30"/>
                  <a:gd name="T27" fmla="*/ 26 h 36"/>
                  <a:gd name="T28" fmla="*/ 26 w 30"/>
                  <a:gd name="T29" fmla="*/ 32 h 36"/>
                  <a:gd name="T30" fmla="*/ 24 w 30"/>
                  <a:gd name="T31" fmla="*/ 36 h 36"/>
                  <a:gd name="T32" fmla="*/ 24 w 30"/>
                  <a:gd name="T33" fmla="*/ 36 h 36"/>
                  <a:gd name="T34" fmla="*/ 22 w 30"/>
                  <a:gd name="T35" fmla="*/ 34 h 36"/>
                  <a:gd name="T36" fmla="*/ 22 w 30"/>
                  <a:gd name="T37" fmla="*/ 34 h 36"/>
                  <a:gd name="T38" fmla="*/ 18 w 30"/>
                  <a:gd name="T39" fmla="*/ 32 h 36"/>
                  <a:gd name="T40" fmla="*/ 14 w 30"/>
                  <a:gd name="T41" fmla="*/ 34 h 36"/>
                  <a:gd name="T42" fmla="*/ 14 w 30"/>
                  <a:gd name="T43" fmla="*/ 34 h 36"/>
                  <a:gd name="T44" fmla="*/ 12 w 30"/>
                  <a:gd name="T45" fmla="*/ 36 h 36"/>
                  <a:gd name="T46" fmla="*/ 10 w 30"/>
                  <a:gd name="T47" fmla="*/ 34 h 36"/>
                  <a:gd name="T48" fmla="*/ 8 w 30"/>
                  <a:gd name="T49" fmla="*/ 28 h 36"/>
                  <a:gd name="T50" fmla="*/ 8 w 30"/>
                  <a:gd name="T51" fmla="*/ 28 h 36"/>
                  <a:gd name="T52" fmla="*/ 8 w 30"/>
                  <a:gd name="T53" fmla="*/ 24 h 36"/>
                  <a:gd name="T54" fmla="*/ 8 w 30"/>
                  <a:gd name="T55" fmla="*/ 24 h 36"/>
                  <a:gd name="T56" fmla="*/ 14 w 30"/>
                  <a:gd name="T57" fmla="*/ 16 h 36"/>
                  <a:gd name="T58" fmla="*/ 14 w 30"/>
                  <a:gd name="T59" fmla="*/ 16 h 36"/>
                  <a:gd name="T60" fmla="*/ 8 w 30"/>
                  <a:gd name="T61" fmla="*/ 18 h 36"/>
                  <a:gd name="T62" fmla="*/ 4 w 30"/>
                  <a:gd name="T63" fmla="*/ 20 h 36"/>
                  <a:gd name="T64" fmla="*/ 4 w 30"/>
                  <a:gd name="T65" fmla="*/ 20 h 36"/>
                  <a:gd name="T66" fmla="*/ 2 w 30"/>
                  <a:gd name="T67" fmla="*/ 18 h 36"/>
                  <a:gd name="T68" fmla="*/ 2 w 30"/>
                  <a:gd name="T69" fmla="*/ 18 h 36"/>
                  <a:gd name="T70" fmla="*/ 0 w 30"/>
                  <a:gd name="T71" fmla="*/ 14 h 36"/>
                  <a:gd name="T72" fmla="*/ 0 w 30"/>
                  <a:gd name="T73" fmla="*/ 14 h 36"/>
                  <a:gd name="T74" fmla="*/ 0 w 30"/>
                  <a:gd name="T75" fmla="*/ 2 h 36"/>
                  <a:gd name="T76" fmla="*/ 2 w 30"/>
                  <a:gd name="T77" fmla="*/ 0 h 36"/>
                  <a:gd name="T78" fmla="*/ 6 w 30"/>
                  <a:gd name="T79" fmla="*/ 0 h 36"/>
                  <a:gd name="T80" fmla="*/ 6 w 30"/>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36">
                    <a:moveTo>
                      <a:pt x="6" y="0"/>
                    </a:moveTo>
                    <a:lnTo>
                      <a:pt x="6" y="0"/>
                    </a:lnTo>
                    <a:lnTo>
                      <a:pt x="8" y="4"/>
                    </a:lnTo>
                    <a:lnTo>
                      <a:pt x="12" y="2"/>
                    </a:lnTo>
                    <a:lnTo>
                      <a:pt x="16" y="0"/>
                    </a:lnTo>
                    <a:lnTo>
                      <a:pt x="20" y="0"/>
                    </a:lnTo>
                    <a:lnTo>
                      <a:pt x="20" y="0"/>
                    </a:lnTo>
                    <a:lnTo>
                      <a:pt x="22" y="6"/>
                    </a:lnTo>
                    <a:lnTo>
                      <a:pt x="24" y="8"/>
                    </a:lnTo>
                    <a:lnTo>
                      <a:pt x="28" y="10"/>
                    </a:lnTo>
                    <a:lnTo>
                      <a:pt x="30" y="18"/>
                    </a:lnTo>
                    <a:lnTo>
                      <a:pt x="30" y="18"/>
                    </a:lnTo>
                    <a:lnTo>
                      <a:pt x="30" y="26"/>
                    </a:lnTo>
                    <a:lnTo>
                      <a:pt x="30" y="26"/>
                    </a:lnTo>
                    <a:lnTo>
                      <a:pt x="26" y="32"/>
                    </a:lnTo>
                    <a:lnTo>
                      <a:pt x="24" y="36"/>
                    </a:lnTo>
                    <a:lnTo>
                      <a:pt x="24" y="36"/>
                    </a:lnTo>
                    <a:lnTo>
                      <a:pt x="22" y="34"/>
                    </a:lnTo>
                    <a:lnTo>
                      <a:pt x="22" y="34"/>
                    </a:lnTo>
                    <a:lnTo>
                      <a:pt x="18" y="32"/>
                    </a:lnTo>
                    <a:lnTo>
                      <a:pt x="14" y="34"/>
                    </a:lnTo>
                    <a:lnTo>
                      <a:pt x="14" y="34"/>
                    </a:lnTo>
                    <a:lnTo>
                      <a:pt x="12" y="36"/>
                    </a:lnTo>
                    <a:lnTo>
                      <a:pt x="10" y="34"/>
                    </a:lnTo>
                    <a:lnTo>
                      <a:pt x="8" y="28"/>
                    </a:lnTo>
                    <a:lnTo>
                      <a:pt x="8" y="28"/>
                    </a:lnTo>
                    <a:lnTo>
                      <a:pt x="8" y="24"/>
                    </a:lnTo>
                    <a:lnTo>
                      <a:pt x="8" y="24"/>
                    </a:lnTo>
                    <a:lnTo>
                      <a:pt x="14" y="16"/>
                    </a:lnTo>
                    <a:lnTo>
                      <a:pt x="14" y="16"/>
                    </a:lnTo>
                    <a:lnTo>
                      <a:pt x="8" y="18"/>
                    </a:lnTo>
                    <a:lnTo>
                      <a:pt x="4" y="20"/>
                    </a:lnTo>
                    <a:lnTo>
                      <a:pt x="4" y="20"/>
                    </a:lnTo>
                    <a:lnTo>
                      <a:pt x="2" y="18"/>
                    </a:lnTo>
                    <a:lnTo>
                      <a:pt x="2" y="18"/>
                    </a:lnTo>
                    <a:lnTo>
                      <a:pt x="0" y="14"/>
                    </a:lnTo>
                    <a:lnTo>
                      <a:pt x="0" y="14"/>
                    </a:lnTo>
                    <a:lnTo>
                      <a:pt x="0"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1" name="Freeform 1598">
                <a:extLst>
                  <a:ext uri="{FF2B5EF4-FFF2-40B4-BE49-F238E27FC236}">
                    <a16:creationId xmlns:a16="http://schemas.microsoft.com/office/drawing/2014/main" id="{AFF540DF-971E-7134-053A-1549480F77EF}"/>
                  </a:ext>
                </a:extLst>
              </p:cNvPr>
              <p:cNvSpPr>
                <a:spLocks/>
              </p:cNvSpPr>
              <p:nvPr/>
            </p:nvSpPr>
            <p:spPr bwMode="auto">
              <a:xfrm>
                <a:off x="5990" y="1595"/>
                <a:ext cx="16" cy="20"/>
              </a:xfrm>
              <a:custGeom>
                <a:avLst/>
                <a:gdLst>
                  <a:gd name="T0" fmla="*/ 0 w 16"/>
                  <a:gd name="T1" fmla="*/ 8 h 20"/>
                  <a:gd name="T2" fmla="*/ 0 w 16"/>
                  <a:gd name="T3" fmla="*/ 8 h 20"/>
                  <a:gd name="T4" fmla="*/ 2 w 16"/>
                  <a:gd name="T5" fmla="*/ 6 h 20"/>
                  <a:gd name="T6" fmla="*/ 4 w 16"/>
                  <a:gd name="T7" fmla="*/ 2 h 20"/>
                  <a:gd name="T8" fmla="*/ 6 w 16"/>
                  <a:gd name="T9" fmla="*/ 0 h 20"/>
                  <a:gd name="T10" fmla="*/ 8 w 16"/>
                  <a:gd name="T11" fmla="*/ 0 h 20"/>
                  <a:gd name="T12" fmla="*/ 8 w 16"/>
                  <a:gd name="T13" fmla="*/ 0 h 20"/>
                  <a:gd name="T14" fmla="*/ 16 w 16"/>
                  <a:gd name="T15" fmla="*/ 0 h 20"/>
                  <a:gd name="T16" fmla="*/ 16 w 16"/>
                  <a:gd name="T17" fmla="*/ 0 h 20"/>
                  <a:gd name="T18" fmla="*/ 14 w 16"/>
                  <a:gd name="T19" fmla="*/ 2 h 20"/>
                  <a:gd name="T20" fmla="*/ 12 w 16"/>
                  <a:gd name="T21" fmla="*/ 6 h 20"/>
                  <a:gd name="T22" fmla="*/ 10 w 16"/>
                  <a:gd name="T23" fmla="*/ 14 h 20"/>
                  <a:gd name="T24" fmla="*/ 10 w 16"/>
                  <a:gd name="T25" fmla="*/ 14 h 20"/>
                  <a:gd name="T26" fmla="*/ 6 w 16"/>
                  <a:gd name="T27" fmla="*/ 14 h 20"/>
                  <a:gd name="T28" fmla="*/ 6 w 16"/>
                  <a:gd name="T29" fmla="*/ 14 h 20"/>
                  <a:gd name="T30" fmla="*/ 6 w 16"/>
                  <a:gd name="T31" fmla="*/ 14 h 20"/>
                  <a:gd name="T32" fmla="*/ 4 w 16"/>
                  <a:gd name="T33" fmla="*/ 14 h 20"/>
                  <a:gd name="T34" fmla="*/ 4 w 16"/>
                  <a:gd name="T35" fmla="*/ 18 h 20"/>
                  <a:gd name="T36" fmla="*/ 2 w 16"/>
                  <a:gd name="T37" fmla="*/ 20 h 20"/>
                  <a:gd name="T38" fmla="*/ 0 w 16"/>
                  <a:gd name="T39" fmla="*/ 18 h 20"/>
                  <a:gd name="T40" fmla="*/ 0 w 16"/>
                  <a:gd name="T41" fmla="*/ 18 h 20"/>
                  <a:gd name="T42" fmla="*/ 0 w 16"/>
                  <a:gd name="T43" fmla="*/ 12 h 20"/>
                  <a:gd name="T44" fmla="*/ 0 w 16"/>
                  <a:gd name="T45" fmla="*/ 8 h 20"/>
                  <a:gd name="T46" fmla="*/ 0 w 16"/>
                  <a:gd name="T4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0">
                    <a:moveTo>
                      <a:pt x="0" y="8"/>
                    </a:moveTo>
                    <a:lnTo>
                      <a:pt x="0" y="8"/>
                    </a:lnTo>
                    <a:lnTo>
                      <a:pt x="2" y="6"/>
                    </a:lnTo>
                    <a:lnTo>
                      <a:pt x="4" y="2"/>
                    </a:lnTo>
                    <a:lnTo>
                      <a:pt x="6" y="0"/>
                    </a:lnTo>
                    <a:lnTo>
                      <a:pt x="8" y="0"/>
                    </a:lnTo>
                    <a:lnTo>
                      <a:pt x="8" y="0"/>
                    </a:lnTo>
                    <a:lnTo>
                      <a:pt x="16" y="0"/>
                    </a:lnTo>
                    <a:lnTo>
                      <a:pt x="16" y="0"/>
                    </a:lnTo>
                    <a:lnTo>
                      <a:pt x="14" y="2"/>
                    </a:lnTo>
                    <a:lnTo>
                      <a:pt x="12" y="6"/>
                    </a:lnTo>
                    <a:lnTo>
                      <a:pt x="10" y="14"/>
                    </a:lnTo>
                    <a:lnTo>
                      <a:pt x="10" y="14"/>
                    </a:lnTo>
                    <a:lnTo>
                      <a:pt x="6" y="14"/>
                    </a:lnTo>
                    <a:lnTo>
                      <a:pt x="6" y="14"/>
                    </a:lnTo>
                    <a:lnTo>
                      <a:pt x="6" y="14"/>
                    </a:lnTo>
                    <a:lnTo>
                      <a:pt x="4" y="14"/>
                    </a:lnTo>
                    <a:lnTo>
                      <a:pt x="4" y="18"/>
                    </a:lnTo>
                    <a:lnTo>
                      <a:pt x="2" y="20"/>
                    </a:lnTo>
                    <a:lnTo>
                      <a:pt x="0" y="18"/>
                    </a:lnTo>
                    <a:lnTo>
                      <a:pt x="0" y="18"/>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2" name="Freeform 1599">
                <a:extLst>
                  <a:ext uri="{FF2B5EF4-FFF2-40B4-BE49-F238E27FC236}">
                    <a16:creationId xmlns:a16="http://schemas.microsoft.com/office/drawing/2014/main" id="{C0A01EB7-4B89-401A-EF45-5F856397BBAF}"/>
                  </a:ext>
                </a:extLst>
              </p:cNvPr>
              <p:cNvSpPr>
                <a:spLocks/>
              </p:cNvSpPr>
              <p:nvPr/>
            </p:nvSpPr>
            <p:spPr bwMode="auto">
              <a:xfrm>
                <a:off x="1608" y="1764"/>
                <a:ext cx="20" cy="34"/>
              </a:xfrm>
              <a:custGeom>
                <a:avLst/>
                <a:gdLst>
                  <a:gd name="T0" fmla="*/ 2 w 20"/>
                  <a:gd name="T1" fmla="*/ 30 h 34"/>
                  <a:gd name="T2" fmla="*/ 2 w 20"/>
                  <a:gd name="T3" fmla="*/ 30 h 34"/>
                  <a:gd name="T4" fmla="*/ 2 w 20"/>
                  <a:gd name="T5" fmla="*/ 28 h 34"/>
                  <a:gd name="T6" fmla="*/ 2 w 20"/>
                  <a:gd name="T7" fmla="*/ 26 h 34"/>
                  <a:gd name="T8" fmla="*/ 0 w 20"/>
                  <a:gd name="T9" fmla="*/ 24 h 34"/>
                  <a:gd name="T10" fmla="*/ 0 w 20"/>
                  <a:gd name="T11" fmla="*/ 24 h 34"/>
                  <a:gd name="T12" fmla="*/ 0 w 20"/>
                  <a:gd name="T13" fmla="*/ 24 h 34"/>
                  <a:gd name="T14" fmla="*/ 4 w 20"/>
                  <a:gd name="T15" fmla="*/ 20 h 34"/>
                  <a:gd name="T16" fmla="*/ 4 w 20"/>
                  <a:gd name="T17" fmla="*/ 14 h 34"/>
                  <a:gd name="T18" fmla="*/ 2 w 20"/>
                  <a:gd name="T19" fmla="*/ 4 h 34"/>
                  <a:gd name="T20" fmla="*/ 2 w 20"/>
                  <a:gd name="T21" fmla="*/ 4 h 34"/>
                  <a:gd name="T22" fmla="*/ 4 w 20"/>
                  <a:gd name="T23" fmla="*/ 0 h 34"/>
                  <a:gd name="T24" fmla="*/ 6 w 20"/>
                  <a:gd name="T25" fmla="*/ 0 h 34"/>
                  <a:gd name="T26" fmla="*/ 12 w 20"/>
                  <a:gd name="T27" fmla="*/ 0 h 34"/>
                  <a:gd name="T28" fmla="*/ 12 w 20"/>
                  <a:gd name="T29" fmla="*/ 0 h 34"/>
                  <a:gd name="T30" fmla="*/ 16 w 20"/>
                  <a:gd name="T31" fmla="*/ 2 h 34"/>
                  <a:gd name="T32" fmla="*/ 20 w 20"/>
                  <a:gd name="T33" fmla="*/ 8 h 34"/>
                  <a:gd name="T34" fmla="*/ 20 w 20"/>
                  <a:gd name="T35" fmla="*/ 8 h 34"/>
                  <a:gd name="T36" fmla="*/ 20 w 20"/>
                  <a:gd name="T37" fmla="*/ 16 h 34"/>
                  <a:gd name="T38" fmla="*/ 20 w 20"/>
                  <a:gd name="T39" fmla="*/ 16 h 34"/>
                  <a:gd name="T40" fmla="*/ 18 w 20"/>
                  <a:gd name="T41" fmla="*/ 20 h 34"/>
                  <a:gd name="T42" fmla="*/ 16 w 20"/>
                  <a:gd name="T43" fmla="*/ 22 h 34"/>
                  <a:gd name="T44" fmla="*/ 16 w 20"/>
                  <a:gd name="T45" fmla="*/ 22 h 34"/>
                  <a:gd name="T46" fmla="*/ 14 w 20"/>
                  <a:gd name="T47" fmla="*/ 22 h 34"/>
                  <a:gd name="T48" fmla="*/ 12 w 20"/>
                  <a:gd name="T49" fmla="*/ 22 h 34"/>
                  <a:gd name="T50" fmla="*/ 10 w 20"/>
                  <a:gd name="T51" fmla="*/ 24 h 34"/>
                  <a:gd name="T52" fmla="*/ 10 w 20"/>
                  <a:gd name="T53" fmla="*/ 32 h 34"/>
                  <a:gd name="T54" fmla="*/ 10 w 20"/>
                  <a:gd name="T55" fmla="*/ 32 h 34"/>
                  <a:gd name="T56" fmla="*/ 8 w 20"/>
                  <a:gd name="T57" fmla="*/ 34 h 34"/>
                  <a:gd name="T58" fmla="*/ 4 w 20"/>
                  <a:gd name="T59" fmla="*/ 34 h 34"/>
                  <a:gd name="T60" fmla="*/ 4 w 20"/>
                  <a:gd name="T61" fmla="*/ 34 h 34"/>
                  <a:gd name="T62" fmla="*/ 2 w 20"/>
                  <a:gd name="T63" fmla="*/ 30 h 34"/>
                  <a:gd name="T64" fmla="*/ 2 w 20"/>
                  <a:gd name="T6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4">
                    <a:moveTo>
                      <a:pt x="2" y="30"/>
                    </a:moveTo>
                    <a:lnTo>
                      <a:pt x="2" y="30"/>
                    </a:lnTo>
                    <a:lnTo>
                      <a:pt x="2" y="28"/>
                    </a:lnTo>
                    <a:lnTo>
                      <a:pt x="2" y="26"/>
                    </a:lnTo>
                    <a:lnTo>
                      <a:pt x="0" y="24"/>
                    </a:lnTo>
                    <a:lnTo>
                      <a:pt x="0" y="24"/>
                    </a:lnTo>
                    <a:lnTo>
                      <a:pt x="0" y="24"/>
                    </a:lnTo>
                    <a:lnTo>
                      <a:pt x="4" y="20"/>
                    </a:lnTo>
                    <a:lnTo>
                      <a:pt x="4" y="14"/>
                    </a:lnTo>
                    <a:lnTo>
                      <a:pt x="2" y="4"/>
                    </a:lnTo>
                    <a:lnTo>
                      <a:pt x="2" y="4"/>
                    </a:lnTo>
                    <a:lnTo>
                      <a:pt x="4" y="0"/>
                    </a:lnTo>
                    <a:lnTo>
                      <a:pt x="6" y="0"/>
                    </a:lnTo>
                    <a:lnTo>
                      <a:pt x="12" y="0"/>
                    </a:lnTo>
                    <a:lnTo>
                      <a:pt x="12" y="0"/>
                    </a:lnTo>
                    <a:lnTo>
                      <a:pt x="16" y="2"/>
                    </a:lnTo>
                    <a:lnTo>
                      <a:pt x="20" y="8"/>
                    </a:lnTo>
                    <a:lnTo>
                      <a:pt x="20" y="8"/>
                    </a:lnTo>
                    <a:lnTo>
                      <a:pt x="20" y="16"/>
                    </a:lnTo>
                    <a:lnTo>
                      <a:pt x="20" y="16"/>
                    </a:lnTo>
                    <a:lnTo>
                      <a:pt x="18" y="20"/>
                    </a:lnTo>
                    <a:lnTo>
                      <a:pt x="16" y="22"/>
                    </a:lnTo>
                    <a:lnTo>
                      <a:pt x="16" y="22"/>
                    </a:lnTo>
                    <a:lnTo>
                      <a:pt x="14" y="22"/>
                    </a:lnTo>
                    <a:lnTo>
                      <a:pt x="12" y="22"/>
                    </a:lnTo>
                    <a:lnTo>
                      <a:pt x="10" y="24"/>
                    </a:lnTo>
                    <a:lnTo>
                      <a:pt x="10" y="32"/>
                    </a:lnTo>
                    <a:lnTo>
                      <a:pt x="10" y="32"/>
                    </a:lnTo>
                    <a:lnTo>
                      <a:pt x="8" y="34"/>
                    </a:lnTo>
                    <a:lnTo>
                      <a:pt x="4" y="34"/>
                    </a:lnTo>
                    <a:lnTo>
                      <a:pt x="4" y="34"/>
                    </a:lnTo>
                    <a:lnTo>
                      <a:pt x="2" y="30"/>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3" name="Freeform 1600">
                <a:extLst>
                  <a:ext uri="{FF2B5EF4-FFF2-40B4-BE49-F238E27FC236}">
                    <a16:creationId xmlns:a16="http://schemas.microsoft.com/office/drawing/2014/main" id="{A0FEAEEA-BD01-4FE2-B135-53CE2342C666}"/>
                  </a:ext>
                </a:extLst>
              </p:cNvPr>
              <p:cNvSpPr>
                <a:spLocks/>
              </p:cNvSpPr>
              <p:nvPr/>
            </p:nvSpPr>
            <p:spPr bwMode="auto">
              <a:xfrm>
                <a:off x="1588" y="1798"/>
                <a:ext cx="22" cy="18"/>
              </a:xfrm>
              <a:custGeom>
                <a:avLst/>
                <a:gdLst>
                  <a:gd name="T0" fmla="*/ 0 w 22"/>
                  <a:gd name="T1" fmla="*/ 14 h 18"/>
                  <a:gd name="T2" fmla="*/ 0 w 22"/>
                  <a:gd name="T3" fmla="*/ 14 h 18"/>
                  <a:gd name="T4" fmla="*/ 0 w 22"/>
                  <a:gd name="T5" fmla="*/ 12 h 18"/>
                  <a:gd name="T6" fmla="*/ 0 w 22"/>
                  <a:gd name="T7" fmla="*/ 12 h 18"/>
                  <a:gd name="T8" fmla="*/ 6 w 22"/>
                  <a:gd name="T9" fmla="*/ 8 h 18"/>
                  <a:gd name="T10" fmla="*/ 10 w 22"/>
                  <a:gd name="T11" fmla="*/ 4 h 18"/>
                  <a:gd name="T12" fmla="*/ 16 w 22"/>
                  <a:gd name="T13" fmla="*/ 0 h 18"/>
                  <a:gd name="T14" fmla="*/ 18 w 22"/>
                  <a:gd name="T15" fmla="*/ 0 h 18"/>
                  <a:gd name="T16" fmla="*/ 22 w 22"/>
                  <a:gd name="T17" fmla="*/ 0 h 18"/>
                  <a:gd name="T18" fmla="*/ 22 w 22"/>
                  <a:gd name="T19" fmla="*/ 0 h 18"/>
                  <a:gd name="T20" fmla="*/ 22 w 22"/>
                  <a:gd name="T21" fmla="*/ 4 h 18"/>
                  <a:gd name="T22" fmla="*/ 22 w 22"/>
                  <a:gd name="T23" fmla="*/ 8 h 18"/>
                  <a:gd name="T24" fmla="*/ 22 w 22"/>
                  <a:gd name="T25" fmla="*/ 8 h 18"/>
                  <a:gd name="T26" fmla="*/ 12 w 22"/>
                  <a:gd name="T27" fmla="*/ 18 h 18"/>
                  <a:gd name="T28" fmla="*/ 6 w 22"/>
                  <a:gd name="T29" fmla="*/ 18 h 18"/>
                  <a:gd name="T30" fmla="*/ 0 w 22"/>
                  <a:gd name="T31" fmla="*/ 14 h 18"/>
                  <a:gd name="T32" fmla="*/ 0 w 22"/>
                  <a:gd name="T3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8">
                    <a:moveTo>
                      <a:pt x="0" y="14"/>
                    </a:moveTo>
                    <a:lnTo>
                      <a:pt x="0" y="14"/>
                    </a:lnTo>
                    <a:lnTo>
                      <a:pt x="0" y="12"/>
                    </a:lnTo>
                    <a:lnTo>
                      <a:pt x="0" y="12"/>
                    </a:lnTo>
                    <a:lnTo>
                      <a:pt x="6" y="8"/>
                    </a:lnTo>
                    <a:lnTo>
                      <a:pt x="10" y="4"/>
                    </a:lnTo>
                    <a:lnTo>
                      <a:pt x="16" y="0"/>
                    </a:lnTo>
                    <a:lnTo>
                      <a:pt x="18" y="0"/>
                    </a:lnTo>
                    <a:lnTo>
                      <a:pt x="22" y="0"/>
                    </a:lnTo>
                    <a:lnTo>
                      <a:pt x="22" y="0"/>
                    </a:lnTo>
                    <a:lnTo>
                      <a:pt x="22" y="4"/>
                    </a:lnTo>
                    <a:lnTo>
                      <a:pt x="22" y="8"/>
                    </a:lnTo>
                    <a:lnTo>
                      <a:pt x="22" y="8"/>
                    </a:lnTo>
                    <a:lnTo>
                      <a:pt x="12" y="18"/>
                    </a:lnTo>
                    <a:lnTo>
                      <a:pt x="6" y="18"/>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4" name="Freeform 1601">
                <a:extLst>
                  <a:ext uri="{FF2B5EF4-FFF2-40B4-BE49-F238E27FC236}">
                    <a16:creationId xmlns:a16="http://schemas.microsoft.com/office/drawing/2014/main" id="{86B6A8FF-8391-0471-D08F-A3D1DF8D55EB}"/>
                  </a:ext>
                </a:extLst>
              </p:cNvPr>
              <p:cNvSpPr>
                <a:spLocks/>
              </p:cNvSpPr>
              <p:nvPr/>
            </p:nvSpPr>
            <p:spPr bwMode="auto">
              <a:xfrm>
                <a:off x="1600" y="1714"/>
                <a:ext cx="30" cy="40"/>
              </a:xfrm>
              <a:custGeom>
                <a:avLst/>
                <a:gdLst>
                  <a:gd name="T0" fmla="*/ 4 w 30"/>
                  <a:gd name="T1" fmla="*/ 32 h 40"/>
                  <a:gd name="T2" fmla="*/ 4 w 30"/>
                  <a:gd name="T3" fmla="*/ 32 h 40"/>
                  <a:gd name="T4" fmla="*/ 2 w 30"/>
                  <a:gd name="T5" fmla="*/ 30 h 40"/>
                  <a:gd name="T6" fmla="*/ 0 w 30"/>
                  <a:gd name="T7" fmla="*/ 30 h 40"/>
                  <a:gd name="T8" fmla="*/ 0 w 30"/>
                  <a:gd name="T9" fmla="*/ 30 h 40"/>
                  <a:gd name="T10" fmla="*/ 0 w 30"/>
                  <a:gd name="T11" fmla="*/ 14 h 40"/>
                  <a:gd name="T12" fmla="*/ 0 w 30"/>
                  <a:gd name="T13" fmla="*/ 10 h 40"/>
                  <a:gd name="T14" fmla="*/ 2 w 30"/>
                  <a:gd name="T15" fmla="*/ 10 h 40"/>
                  <a:gd name="T16" fmla="*/ 6 w 30"/>
                  <a:gd name="T17" fmla="*/ 12 h 40"/>
                  <a:gd name="T18" fmla="*/ 6 w 30"/>
                  <a:gd name="T19" fmla="*/ 12 h 40"/>
                  <a:gd name="T20" fmla="*/ 6 w 30"/>
                  <a:gd name="T21" fmla="*/ 12 h 40"/>
                  <a:gd name="T22" fmla="*/ 6 w 30"/>
                  <a:gd name="T23" fmla="*/ 10 h 40"/>
                  <a:gd name="T24" fmla="*/ 8 w 30"/>
                  <a:gd name="T25" fmla="*/ 6 h 40"/>
                  <a:gd name="T26" fmla="*/ 8 w 30"/>
                  <a:gd name="T27" fmla="*/ 6 h 40"/>
                  <a:gd name="T28" fmla="*/ 8 w 30"/>
                  <a:gd name="T29" fmla="*/ 2 h 40"/>
                  <a:gd name="T30" fmla="*/ 10 w 30"/>
                  <a:gd name="T31" fmla="*/ 0 h 40"/>
                  <a:gd name="T32" fmla="*/ 12 w 30"/>
                  <a:gd name="T33" fmla="*/ 0 h 40"/>
                  <a:gd name="T34" fmla="*/ 12 w 30"/>
                  <a:gd name="T35" fmla="*/ 2 h 40"/>
                  <a:gd name="T36" fmla="*/ 12 w 30"/>
                  <a:gd name="T37" fmla="*/ 2 h 40"/>
                  <a:gd name="T38" fmla="*/ 16 w 30"/>
                  <a:gd name="T39" fmla="*/ 8 h 40"/>
                  <a:gd name="T40" fmla="*/ 20 w 30"/>
                  <a:gd name="T41" fmla="*/ 10 h 40"/>
                  <a:gd name="T42" fmla="*/ 24 w 30"/>
                  <a:gd name="T43" fmla="*/ 14 h 40"/>
                  <a:gd name="T44" fmla="*/ 28 w 30"/>
                  <a:gd name="T45" fmla="*/ 20 h 40"/>
                  <a:gd name="T46" fmla="*/ 28 w 30"/>
                  <a:gd name="T47" fmla="*/ 20 h 40"/>
                  <a:gd name="T48" fmla="*/ 30 w 30"/>
                  <a:gd name="T49" fmla="*/ 24 h 40"/>
                  <a:gd name="T50" fmla="*/ 30 w 30"/>
                  <a:gd name="T51" fmla="*/ 30 h 40"/>
                  <a:gd name="T52" fmla="*/ 30 w 30"/>
                  <a:gd name="T53" fmla="*/ 30 h 40"/>
                  <a:gd name="T54" fmla="*/ 28 w 30"/>
                  <a:gd name="T55" fmla="*/ 36 h 40"/>
                  <a:gd name="T56" fmla="*/ 26 w 30"/>
                  <a:gd name="T57" fmla="*/ 36 h 40"/>
                  <a:gd name="T58" fmla="*/ 26 w 30"/>
                  <a:gd name="T59" fmla="*/ 36 h 40"/>
                  <a:gd name="T60" fmla="*/ 22 w 30"/>
                  <a:gd name="T61" fmla="*/ 32 h 40"/>
                  <a:gd name="T62" fmla="*/ 18 w 30"/>
                  <a:gd name="T63" fmla="*/ 32 h 40"/>
                  <a:gd name="T64" fmla="*/ 16 w 30"/>
                  <a:gd name="T65" fmla="*/ 34 h 40"/>
                  <a:gd name="T66" fmla="*/ 12 w 30"/>
                  <a:gd name="T67" fmla="*/ 40 h 40"/>
                  <a:gd name="T68" fmla="*/ 12 w 30"/>
                  <a:gd name="T69" fmla="*/ 40 h 40"/>
                  <a:gd name="T70" fmla="*/ 12 w 30"/>
                  <a:gd name="T71" fmla="*/ 40 h 40"/>
                  <a:gd name="T72" fmla="*/ 10 w 30"/>
                  <a:gd name="T73" fmla="*/ 38 h 40"/>
                  <a:gd name="T74" fmla="*/ 6 w 30"/>
                  <a:gd name="T75" fmla="*/ 34 h 40"/>
                  <a:gd name="T76" fmla="*/ 6 w 30"/>
                  <a:gd name="T77" fmla="*/ 34 h 40"/>
                  <a:gd name="T78" fmla="*/ 4 w 30"/>
                  <a:gd name="T79" fmla="*/ 32 h 40"/>
                  <a:gd name="T80" fmla="*/ 4 w 30"/>
                  <a:gd name="T81"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40">
                    <a:moveTo>
                      <a:pt x="4" y="32"/>
                    </a:moveTo>
                    <a:lnTo>
                      <a:pt x="4" y="32"/>
                    </a:lnTo>
                    <a:lnTo>
                      <a:pt x="2" y="30"/>
                    </a:lnTo>
                    <a:lnTo>
                      <a:pt x="0" y="30"/>
                    </a:lnTo>
                    <a:lnTo>
                      <a:pt x="0" y="30"/>
                    </a:lnTo>
                    <a:lnTo>
                      <a:pt x="0" y="14"/>
                    </a:lnTo>
                    <a:lnTo>
                      <a:pt x="0" y="10"/>
                    </a:lnTo>
                    <a:lnTo>
                      <a:pt x="2" y="10"/>
                    </a:lnTo>
                    <a:lnTo>
                      <a:pt x="6" y="12"/>
                    </a:lnTo>
                    <a:lnTo>
                      <a:pt x="6" y="12"/>
                    </a:lnTo>
                    <a:lnTo>
                      <a:pt x="6" y="12"/>
                    </a:lnTo>
                    <a:lnTo>
                      <a:pt x="6" y="10"/>
                    </a:lnTo>
                    <a:lnTo>
                      <a:pt x="8" y="6"/>
                    </a:lnTo>
                    <a:lnTo>
                      <a:pt x="8" y="6"/>
                    </a:lnTo>
                    <a:lnTo>
                      <a:pt x="8" y="2"/>
                    </a:lnTo>
                    <a:lnTo>
                      <a:pt x="10" y="0"/>
                    </a:lnTo>
                    <a:lnTo>
                      <a:pt x="12" y="0"/>
                    </a:lnTo>
                    <a:lnTo>
                      <a:pt x="12" y="2"/>
                    </a:lnTo>
                    <a:lnTo>
                      <a:pt x="12" y="2"/>
                    </a:lnTo>
                    <a:lnTo>
                      <a:pt x="16" y="8"/>
                    </a:lnTo>
                    <a:lnTo>
                      <a:pt x="20" y="10"/>
                    </a:lnTo>
                    <a:lnTo>
                      <a:pt x="24" y="14"/>
                    </a:lnTo>
                    <a:lnTo>
                      <a:pt x="28" y="20"/>
                    </a:lnTo>
                    <a:lnTo>
                      <a:pt x="28" y="20"/>
                    </a:lnTo>
                    <a:lnTo>
                      <a:pt x="30" y="24"/>
                    </a:lnTo>
                    <a:lnTo>
                      <a:pt x="30" y="30"/>
                    </a:lnTo>
                    <a:lnTo>
                      <a:pt x="30" y="30"/>
                    </a:lnTo>
                    <a:lnTo>
                      <a:pt x="28" y="36"/>
                    </a:lnTo>
                    <a:lnTo>
                      <a:pt x="26" y="36"/>
                    </a:lnTo>
                    <a:lnTo>
                      <a:pt x="26" y="36"/>
                    </a:lnTo>
                    <a:lnTo>
                      <a:pt x="22" y="32"/>
                    </a:lnTo>
                    <a:lnTo>
                      <a:pt x="18" y="32"/>
                    </a:lnTo>
                    <a:lnTo>
                      <a:pt x="16" y="34"/>
                    </a:lnTo>
                    <a:lnTo>
                      <a:pt x="12" y="40"/>
                    </a:lnTo>
                    <a:lnTo>
                      <a:pt x="12" y="40"/>
                    </a:lnTo>
                    <a:lnTo>
                      <a:pt x="12" y="40"/>
                    </a:lnTo>
                    <a:lnTo>
                      <a:pt x="10" y="38"/>
                    </a:lnTo>
                    <a:lnTo>
                      <a:pt x="6" y="34"/>
                    </a:lnTo>
                    <a:lnTo>
                      <a:pt x="6" y="34"/>
                    </a:lnTo>
                    <a:lnTo>
                      <a:pt x="4" y="32"/>
                    </a:ln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5" name="Freeform 1602">
                <a:extLst>
                  <a:ext uri="{FF2B5EF4-FFF2-40B4-BE49-F238E27FC236}">
                    <a16:creationId xmlns:a16="http://schemas.microsoft.com/office/drawing/2014/main" id="{9E807411-556B-59F8-1B45-9B5F8E948FA4}"/>
                  </a:ext>
                </a:extLst>
              </p:cNvPr>
              <p:cNvSpPr>
                <a:spLocks/>
              </p:cNvSpPr>
              <p:nvPr/>
            </p:nvSpPr>
            <p:spPr bwMode="auto">
              <a:xfrm>
                <a:off x="1586" y="1706"/>
                <a:ext cx="26" cy="44"/>
              </a:xfrm>
              <a:custGeom>
                <a:avLst/>
                <a:gdLst>
                  <a:gd name="T0" fmla="*/ 26 w 26"/>
                  <a:gd name="T1" fmla="*/ 12 h 44"/>
                  <a:gd name="T2" fmla="*/ 26 w 26"/>
                  <a:gd name="T3" fmla="*/ 12 h 44"/>
                  <a:gd name="T4" fmla="*/ 24 w 26"/>
                  <a:gd name="T5" fmla="*/ 12 h 44"/>
                  <a:gd name="T6" fmla="*/ 22 w 26"/>
                  <a:gd name="T7" fmla="*/ 12 h 44"/>
                  <a:gd name="T8" fmla="*/ 22 w 26"/>
                  <a:gd name="T9" fmla="*/ 16 h 44"/>
                  <a:gd name="T10" fmla="*/ 22 w 26"/>
                  <a:gd name="T11" fmla="*/ 16 h 44"/>
                  <a:gd name="T12" fmla="*/ 24 w 26"/>
                  <a:gd name="T13" fmla="*/ 22 h 44"/>
                  <a:gd name="T14" fmla="*/ 24 w 26"/>
                  <a:gd name="T15" fmla="*/ 26 h 44"/>
                  <a:gd name="T16" fmla="*/ 22 w 26"/>
                  <a:gd name="T17" fmla="*/ 28 h 44"/>
                  <a:gd name="T18" fmla="*/ 22 w 26"/>
                  <a:gd name="T19" fmla="*/ 28 h 44"/>
                  <a:gd name="T20" fmla="*/ 22 w 26"/>
                  <a:gd name="T21" fmla="*/ 28 h 44"/>
                  <a:gd name="T22" fmla="*/ 20 w 26"/>
                  <a:gd name="T23" fmla="*/ 28 h 44"/>
                  <a:gd name="T24" fmla="*/ 18 w 26"/>
                  <a:gd name="T25" fmla="*/ 24 h 44"/>
                  <a:gd name="T26" fmla="*/ 18 w 26"/>
                  <a:gd name="T27" fmla="*/ 24 h 44"/>
                  <a:gd name="T28" fmla="*/ 16 w 26"/>
                  <a:gd name="T29" fmla="*/ 20 h 44"/>
                  <a:gd name="T30" fmla="*/ 16 w 26"/>
                  <a:gd name="T31" fmla="*/ 20 h 44"/>
                  <a:gd name="T32" fmla="*/ 14 w 26"/>
                  <a:gd name="T33" fmla="*/ 38 h 44"/>
                  <a:gd name="T34" fmla="*/ 14 w 26"/>
                  <a:gd name="T35" fmla="*/ 38 h 44"/>
                  <a:gd name="T36" fmla="*/ 14 w 26"/>
                  <a:gd name="T37" fmla="*/ 42 h 44"/>
                  <a:gd name="T38" fmla="*/ 14 w 26"/>
                  <a:gd name="T39" fmla="*/ 44 h 44"/>
                  <a:gd name="T40" fmla="*/ 14 w 26"/>
                  <a:gd name="T41" fmla="*/ 44 h 44"/>
                  <a:gd name="T42" fmla="*/ 14 w 26"/>
                  <a:gd name="T43" fmla="*/ 44 h 44"/>
                  <a:gd name="T44" fmla="*/ 12 w 26"/>
                  <a:gd name="T45" fmla="*/ 42 h 44"/>
                  <a:gd name="T46" fmla="*/ 10 w 26"/>
                  <a:gd name="T47" fmla="*/ 42 h 44"/>
                  <a:gd name="T48" fmla="*/ 8 w 26"/>
                  <a:gd name="T49" fmla="*/ 40 h 44"/>
                  <a:gd name="T50" fmla="*/ 8 w 26"/>
                  <a:gd name="T51" fmla="*/ 40 h 44"/>
                  <a:gd name="T52" fmla="*/ 6 w 26"/>
                  <a:gd name="T53" fmla="*/ 36 h 44"/>
                  <a:gd name="T54" fmla="*/ 6 w 26"/>
                  <a:gd name="T55" fmla="*/ 36 h 44"/>
                  <a:gd name="T56" fmla="*/ 6 w 26"/>
                  <a:gd name="T57" fmla="*/ 28 h 44"/>
                  <a:gd name="T58" fmla="*/ 4 w 26"/>
                  <a:gd name="T59" fmla="*/ 24 h 44"/>
                  <a:gd name="T60" fmla="*/ 4 w 26"/>
                  <a:gd name="T61" fmla="*/ 24 h 44"/>
                  <a:gd name="T62" fmla="*/ 0 w 26"/>
                  <a:gd name="T63" fmla="*/ 16 h 44"/>
                  <a:gd name="T64" fmla="*/ 0 w 26"/>
                  <a:gd name="T65" fmla="*/ 10 h 44"/>
                  <a:gd name="T66" fmla="*/ 2 w 26"/>
                  <a:gd name="T67" fmla="*/ 6 h 44"/>
                  <a:gd name="T68" fmla="*/ 4 w 26"/>
                  <a:gd name="T69" fmla="*/ 0 h 44"/>
                  <a:gd name="T70" fmla="*/ 4 w 26"/>
                  <a:gd name="T71" fmla="*/ 0 h 44"/>
                  <a:gd name="T72" fmla="*/ 8 w 26"/>
                  <a:gd name="T73" fmla="*/ 0 h 44"/>
                  <a:gd name="T74" fmla="*/ 10 w 26"/>
                  <a:gd name="T75" fmla="*/ 2 h 44"/>
                  <a:gd name="T76" fmla="*/ 10 w 26"/>
                  <a:gd name="T77" fmla="*/ 2 h 44"/>
                  <a:gd name="T78" fmla="*/ 10 w 26"/>
                  <a:gd name="T79" fmla="*/ 8 h 44"/>
                  <a:gd name="T80" fmla="*/ 12 w 26"/>
                  <a:gd name="T81" fmla="*/ 12 h 44"/>
                  <a:gd name="T82" fmla="*/ 14 w 26"/>
                  <a:gd name="T83" fmla="*/ 10 h 44"/>
                  <a:gd name="T84" fmla="*/ 14 w 26"/>
                  <a:gd name="T85" fmla="*/ 10 h 44"/>
                  <a:gd name="T86" fmla="*/ 20 w 26"/>
                  <a:gd name="T87" fmla="*/ 2 h 44"/>
                  <a:gd name="T88" fmla="*/ 20 w 26"/>
                  <a:gd name="T89" fmla="*/ 2 h 44"/>
                  <a:gd name="T90" fmla="*/ 24 w 26"/>
                  <a:gd name="T91" fmla="*/ 4 h 44"/>
                  <a:gd name="T92" fmla="*/ 26 w 26"/>
                  <a:gd name="T93" fmla="*/ 6 h 44"/>
                  <a:gd name="T94" fmla="*/ 26 w 26"/>
                  <a:gd name="T95" fmla="*/ 12 h 44"/>
                  <a:gd name="T96" fmla="*/ 26 w 26"/>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44">
                    <a:moveTo>
                      <a:pt x="26" y="12"/>
                    </a:moveTo>
                    <a:lnTo>
                      <a:pt x="26" y="12"/>
                    </a:lnTo>
                    <a:lnTo>
                      <a:pt x="24" y="12"/>
                    </a:lnTo>
                    <a:lnTo>
                      <a:pt x="22" y="12"/>
                    </a:lnTo>
                    <a:lnTo>
                      <a:pt x="22" y="16"/>
                    </a:lnTo>
                    <a:lnTo>
                      <a:pt x="22" y="16"/>
                    </a:lnTo>
                    <a:lnTo>
                      <a:pt x="24" y="22"/>
                    </a:lnTo>
                    <a:lnTo>
                      <a:pt x="24" y="26"/>
                    </a:lnTo>
                    <a:lnTo>
                      <a:pt x="22" y="28"/>
                    </a:lnTo>
                    <a:lnTo>
                      <a:pt x="22" y="28"/>
                    </a:lnTo>
                    <a:lnTo>
                      <a:pt x="22" y="28"/>
                    </a:lnTo>
                    <a:lnTo>
                      <a:pt x="20" y="28"/>
                    </a:lnTo>
                    <a:lnTo>
                      <a:pt x="18" y="24"/>
                    </a:lnTo>
                    <a:lnTo>
                      <a:pt x="18" y="24"/>
                    </a:lnTo>
                    <a:lnTo>
                      <a:pt x="16" y="20"/>
                    </a:lnTo>
                    <a:lnTo>
                      <a:pt x="16" y="20"/>
                    </a:lnTo>
                    <a:lnTo>
                      <a:pt x="14" y="38"/>
                    </a:lnTo>
                    <a:lnTo>
                      <a:pt x="14" y="38"/>
                    </a:lnTo>
                    <a:lnTo>
                      <a:pt x="14" y="42"/>
                    </a:lnTo>
                    <a:lnTo>
                      <a:pt x="14" y="44"/>
                    </a:lnTo>
                    <a:lnTo>
                      <a:pt x="14" y="44"/>
                    </a:lnTo>
                    <a:lnTo>
                      <a:pt x="14" y="44"/>
                    </a:lnTo>
                    <a:lnTo>
                      <a:pt x="12" y="42"/>
                    </a:lnTo>
                    <a:lnTo>
                      <a:pt x="10" y="42"/>
                    </a:lnTo>
                    <a:lnTo>
                      <a:pt x="8" y="40"/>
                    </a:lnTo>
                    <a:lnTo>
                      <a:pt x="8" y="40"/>
                    </a:lnTo>
                    <a:lnTo>
                      <a:pt x="6" y="36"/>
                    </a:lnTo>
                    <a:lnTo>
                      <a:pt x="6" y="36"/>
                    </a:lnTo>
                    <a:lnTo>
                      <a:pt x="6" y="28"/>
                    </a:lnTo>
                    <a:lnTo>
                      <a:pt x="4" y="24"/>
                    </a:lnTo>
                    <a:lnTo>
                      <a:pt x="4" y="24"/>
                    </a:lnTo>
                    <a:lnTo>
                      <a:pt x="0" y="16"/>
                    </a:lnTo>
                    <a:lnTo>
                      <a:pt x="0" y="10"/>
                    </a:lnTo>
                    <a:lnTo>
                      <a:pt x="2" y="6"/>
                    </a:lnTo>
                    <a:lnTo>
                      <a:pt x="4" y="0"/>
                    </a:lnTo>
                    <a:lnTo>
                      <a:pt x="4" y="0"/>
                    </a:lnTo>
                    <a:lnTo>
                      <a:pt x="8" y="0"/>
                    </a:lnTo>
                    <a:lnTo>
                      <a:pt x="10" y="2"/>
                    </a:lnTo>
                    <a:lnTo>
                      <a:pt x="10" y="2"/>
                    </a:lnTo>
                    <a:lnTo>
                      <a:pt x="10" y="8"/>
                    </a:lnTo>
                    <a:lnTo>
                      <a:pt x="12" y="12"/>
                    </a:lnTo>
                    <a:lnTo>
                      <a:pt x="14" y="10"/>
                    </a:lnTo>
                    <a:lnTo>
                      <a:pt x="14" y="10"/>
                    </a:lnTo>
                    <a:lnTo>
                      <a:pt x="20" y="2"/>
                    </a:lnTo>
                    <a:lnTo>
                      <a:pt x="20" y="2"/>
                    </a:lnTo>
                    <a:lnTo>
                      <a:pt x="24" y="4"/>
                    </a:lnTo>
                    <a:lnTo>
                      <a:pt x="26" y="6"/>
                    </a:lnTo>
                    <a:lnTo>
                      <a:pt x="26" y="12"/>
                    </a:lnTo>
                    <a:lnTo>
                      <a:pt x="2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6" name="Freeform 1603">
                <a:extLst>
                  <a:ext uri="{FF2B5EF4-FFF2-40B4-BE49-F238E27FC236}">
                    <a16:creationId xmlns:a16="http://schemas.microsoft.com/office/drawing/2014/main" id="{51EDBBDA-0307-726C-05F9-83B052B876E3}"/>
                  </a:ext>
                </a:extLst>
              </p:cNvPr>
              <p:cNvSpPr>
                <a:spLocks/>
              </p:cNvSpPr>
              <p:nvPr/>
            </p:nvSpPr>
            <p:spPr bwMode="auto">
              <a:xfrm>
                <a:off x="1588" y="1740"/>
                <a:ext cx="10" cy="14"/>
              </a:xfrm>
              <a:custGeom>
                <a:avLst/>
                <a:gdLst>
                  <a:gd name="T0" fmla="*/ 0 w 10"/>
                  <a:gd name="T1" fmla="*/ 10 h 14"/>
                  <a:gd name="T2" fmla="*/ 0 w 10"/>
                  <a:gd name="T3" fmla="*/ 10 h 14"/>
                  <a:gd name="T4" fmla="*/ 0 w 10"/>
                  <a:gd name="T5" fmla="*/ 2 h 14"/>
                  <a:gd name="T6" fmla="*/ 0 w 10"/>
                  <a:gd name="T7" fmla="*/ 2 h 14"/>
                  <a:gd name="T8" fmla="*/ 4 w 10"/>
                  <a:gd name="T9" fmla="*/ 0 h 14"/>
                  <a:gd name="T10" fmla="*/ 6 w 10"/>
                  <a:gd name="T11" fmla="*/ 2 h 14"/>
                  <a:gd name="T12" fmla="*/ 6 w 10"/>
                  <a:gd name="T13" fmla="*/ 2 h 14"/>
                  <a:gd name="T14" fmla="*/ 6 w 10"/>
                  <a:gd name="T15" fmla="*/ 2 h 14"/>
                  <a:gd name="T16" fmla="*/ 8 w 10"/>
                  <a:gd name="T17" fmla="*/ 6 h 14"/>
                  <a:gd name="T18" fmla="*/ 10 w 10"/>
                  <a:gd name="T19" fmla="*/ 10 h 14"/>
                  <a:gd name="T20" fmla="*/ 10 w 10"/>
                  <a:gd name="T21" fmla="*/ 10 h 14"/>
                  <a:gd name="T22" fmla="*/ 8 w 10"/>
                  <a:gd name="T23" fmla="*/ 14 h 14"/>
                  <a:gd name="T24" fmla="*/ 4 w 10"/>
                  <a:gd name="T25" fmla="*/ 14 h 14"/>
                  <a:gd name="T26" fmla="*/ 2 w 10"/>
                  <a:gd name="T27" fmla="*/ 14 h 14"/>
                  <a:gd name="T28" fmla="*/ 0 w 10"/>
                  <a:gd name="T29" fmla="*/ 10 h 14"/>
                  <a:gd name="T30" fmla="*/ 0 w 10"/>
                  <a:gd name="T3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0" y="10"/>
                    </a:moveTo>
                    <a:lnTo>
                      <a:pt x="0" y="10"/>
                    </a:lnTo>
                    <a:lnTo>
                      <a:pt x="0" y="2"/>
                    </a:lnTo>
                    <a:lnTo>
                      <a:pt x="0" y="2"/>
                    </a:lnTo>
                    <a:lnTo>
                      <a:pt x="4" y="0"/>
                    </a:lnTo>
                    <a:lnTo>
                      <a:pt x="6" y="2"/>
                    </a:lnTo>
                    <a:lnTo>
                      <a:pt x="6" y="2"/>
                    </a:lnTo>
                    <a:lnTo>
                      <a:pt x="6" y="2"/>
                    </a:lnTo>
                    <a:lnTo>
                      <a:pt x="8" y="6"/>
                    </a:lnTo>
                    <a:lnTo>
                      <a:pt x="10" y="10"/>
                    </a:lnTo>
                    <a:lnTo>
                      <a:pt x="10" y="10"/>
                    </a:lnTo>
                    <a:lnTo>
                      <a:pt x="8" y="14"/>
                    </a:lnTo>
                    <a:lnTo>
                      <a:pt x="4" y="14"/>
                    </a:lnTo>
                    <a:lnTo>
                      <a:pt x="2"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7" name="Freeform 1604">
                <a:extLst>
                  <a:ext uri="{FF2B5EF4-FFF2-40B4-BE49-F238E27FC236}">
                    <a16:creationId xmlns:a16="http://schemas.microsoft.com/office/drawing/2014/main" id="{C4C8D55F-58CF-FD62-6AC1-19071B8B226F}"/>
                  </a:ext>
                </a:extLst>
              </p:cNvPr>
              <p:cNvSpPr>
                <a:spLocks/>
              </p:cNvSpPr>
              <p:nvPr/>
            </p:nvSpPr>
            <p:spPr bwMode="auto">
              <a:xfrm>
                <a:off x="1594" y="1742"/>
                <a:ext cx="6" cy="8"/>
              </a:xfrm>
              <a:custGeom>
                <a:avLst/>
                <a:gdLst>
                  <a:gd name="T0" fmla="*/ 4 w 6"/>
                  <a:gd name="T1" fmla="*/ 8 h 8"/>
                  <a:gd name="T2" fmla="*/ 4 w 6"/>
                  <a:gd name="T3" fmla="*/ 8 h 8"/>
                  <a:gd name="T4" fmla="*/ 0 w 6"/>
                  <a:gd name="T5" fmla="*/ 8 h 8"/>
                  <a:gd name="T6" fmla="*/ 0 w 6"/>
                  <a:gd name="T7" fmla="*/ 0 h 8"/>
                  <a:gd name="T8" fmla="*/ 0 w 6"/>
                  <a:gd name="T9" fmla="*/ 0 h 8"/>
                  <a:gd name="T10" fmla="*/ 2 w 6"/>
                  <a:gd name="T11" fmla="*/ 2 h 8"/>
                  <a:gd name="T12" fmla="*/ 4 w 6"/>
                  <a:gd name="T13" fmla="*/ 4 h 8"/>
                  <a:gd name="T14" fmla="*/ 6 w 6"/>
                  <a:gd name="T15" fmla="*/ 8 h 8"/>
                  <a:gd name="T16" fmla="*/ 6 w 6"/>
                  <a:gd name="T17" fmla="*/ 8 h 8"/>
                  <a:gd name="T18" fmla="*/ 4 w 6"/>
                  <a:gd name="T19" fmla="*/ 8 h 8"/>
                  <a:gd name="T20" fmla="*/ 4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4" y="8"/>
                    </a:moveTo>
                    <a:lnTo>
                      <a:pt x="4" y="8"/>
                    </a:lnTo>
                    <a:lnTo>
                      <a:pt x="0" y="8"/>
                    </a:lnTo>
                    <a:lnTo>
                      <a:pt x="0" y="0"/>
                    </a:lnTo>
                    <a:lnTo>
                      <a:pt x="0" y="0"/>
                    </a:lnTo>
                    <a:lnTo>
                      <a:pt x="2" y="2"/>
                    </a:lnTo>
                    <a:lnTo>
                      <a:pt x="4" y="4"/>
                    </a:lnTo>
                    <a:lnTo>
                      <a:pt x="6" y="8"/>
                    </a:lnTo>
                    <a:lnTo>
                      <a:pt x="6" y="8"/>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8" name="Freeform 1605">
                <a:extLst>
                  <a:ext uri="{FF2B5EF4-FFF2-40B4-BE49-F238E27FC236}">
                    <a16:creationId xmlns:a16="http://schemas.microsoft.com/office/drawing/2014/main" id="{0944D0F4-55E6-12FC-1262-1F0A79F971A0}"/>
                  </a:ext>
                </a:extLst>
              </p:cNvPr>
              <p:cNvSpPr>
                <a:spLocks/>
              </p:cNvSpPr>
              <p:nvPr/>
            </p:nvSpPr>
            <p:spPr bwMode="auto">
              <a:xfrm>
                <a:off x="1570" y="1838"/>
                <a:ext cx="8" cy="12"/>
              </a:xfrm>
              <a:custGeom>
                <a:avLst/>
                <a:gdLst>
                  <a:gd name="T0" fmla="*/ 8 w 8"/>
                  <a:gd name="T1" fmla="*/ 4 h 12"/>
                  <a:gd name="T2" fmla="*/ 8 w 8"/>
                  <a:gd name="T3" fmla="*/ 4 h 12"/>
                  <a:gd name="T4" fmla="*/ 8 w 8"/>
                  <a:gd name="T5" fmla="*/ 10 h 12"/>
                  <a:gd name="T6" fmla="*/ 6 w 8"/>
                  <a:gd name="T7" fmla="*/ 12 h 12"/>
                  <a:gd name="T8" fmla="*/ 4 w 8"/>
                  <a:gd name="T9" fmla="*/ 10 h 12"/>
                  <a:gd name="T10" fmla="*/ 4 w 8"/>
                  <a:gd name="T11" fmla="*/ 10 h 12"/>
                  <a:gd name="T12" fmla="*/ 0 w 8"/>
                  <a:gd name="T13" fmla="*/ 2 h 12"/>
                  <a:gd name="T14" fmla="*/ 0 w 8"/>
                  <a:gd name="T15" fmla="*/ 2 h 12"/>
                  <a:gd name="T16" fmla="*/ 2 w 8"/>
                  <a:gd name="T17" fmla="*/ 0 h 12"/>
                  <a:gd name="T18" fmla="*/ 4 w 8"/>
                  <a:gd name="T19" fmla="*/ 2 h 12"/>
                  <a:gd name="T20" fmla="*/ 8 w 8"/>
                  <a:gd name="T21" fmla="*/ 4 h 12"/>
                  <a:gd name="T22" fmla="*/ 8 w 8"/>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4"/>
                    </a:moveTo>
                    <a:lnTo>
                      <a:pt x="8" y="4"/>
                    </a:lnTo>
                    <a:lnTo>
                      <a:pt x="8" y="10"/>
                    </a:lnTo>
                    <a:lnTo>
                      <a:pt x="6" y="12"/>
                    </a:lnTo>
                    <a:lnTo>
                      <a:pt x="4" y="10"/>
                    </a:lnTo>
                    <a:lnTo>
                      <a:pt x="4" y="10"/>
                    </a:lnTo>
                    <a:lnTo>
                      <a:pt x="0" y="2"/>
                    </a:lnTo>
                    <a:lnTo>
                      <a:pt x="0" y="2"/>
                    </a:lnTo>
                    <a:lnTo>
                      <a:pt x="2" y="0"/>
                    </a:lnTo>
                    <a:lnTo>
                      <a:pt x="4"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9" name="Freeform 1606">
                <a:extLst>
                  <a:ext uri="{FF2B5EF4-FFF2-40B4-BE49-F238E27FC236}">
                    <a16:creationId xmlns:a16="http://schemas.microsoft.com/office/drawing/2014/main" id="{E540119E-C317-6299-ACEE-9EC4324EE7D5}"/>
                  </a:ext>
                </a:extLst>
              </p:cNvPr>
              <p:cNvSpPr>
                <a:spLocks/>
              </p:cNvSpPr>
              <p:nvPr/>
            </p:nvSpPr>
            <p:spPr bwMode="auto">
              <a:xfrm>
                <a:off x="1510" y="2265"/>
                <a:ext cx="30" cy="81"/>
              </a:xfrm>
              <a:custGeom>
                <a:avLst/>
                <a:gdLst>
                  <a:gd name="T0" fmla="*/ 20 w 30"/>
                  <a:gd name="T1" fmla="*/ 4 h 81"/>
                  <a:gd name="T2" fmla="*/ 24 w 30"/>
                  <a:gd name="T3" fmla="*/ 10 h 81"/>
                  <a:gd name="T4" fmla="*/ 26 w 30"/>
                  <a:gd name="T5" fmla="*/ 8 h 81"/>
                  <a:gd name="T6" fmla="*/ 30 w 30"/>
                  <a:gd name="T7" fmla="*/ 10 h 81"/>
                  <a:gd name="T8" fmla="*/ 30 w 30"/>
                  <a:gd name="T9" fmla="*/ 16 h 81"/>
                  <a:gd name="T10" fmla="*/ 26 w 30"/>
                  <a:gd name="T11" fmla="*/ 22 h 81"/>
                  <a:gd name="T12" fmla="*/ 26 w 30"/>
                  <a:gd name="T13" fmla="*/ 36 h 81"/>
                  <a:gd name="T14" fmla="*/ 26 w 30"/>
                  <a:gd name="T15" fmla="*/ 50 h 81"/>
                  <a:gd name="T16" fmla="*/ 24 w 30"/>
                  <a:gd name="T17" fmla="*/ 52 h 81"/>
                  <a:gd name="T18" fmla="*/ 18 w 30"/>
                  <a:gd name="T19" fmla="*/ 50 h 81"/>
                  <a:gd name="T20" fmla="*/ 14 w 30"/>
                  <a:gd name="T21" fmla="*/ 42 h 81"/>
                  <a:gd name="T22" fmla="*/ 24 w 30"/>
                  <a:gd name="T23" fmla="*/ 60 h 81"/>
                  <a:gd name="T24" fmla="*/ 28 w 30"/>
                  <a:gd name="T25" fmla="*/ 77 h 81"/>
                  <a:gd name="T26" fmla="*/ 24 w 30"/>
                  <a:gd name="T27" fmla="*/ 81 h 81"/>
                  <a:gd name="T28" fmla="*/ 20 w 30"/>
                  <a:gd name="T29" fmla="*/ 72 h 81"/>
                  <a:gd name="T30" fmla="*/ 18 w 30"/>
                  <a:gd name="T31" fmla="*/ 72 h 81"/>
                  <a:gd name="T32" fmla="*/ 18 w 30"/>
                  <a:gd name="T33" fmla="*/ 75 h 81"/>
                  <a:gd name="T34" fmla="*/ 16 w 30"/>
                  <a:gd name="T35" fmla="*/ 79 h 81"/>
                  <a:gd name="T36" fmla="*/ 12 w 30"/>
                  <a:gd name="T37" fmla="*/ 81 h 81"/>
                  <a:gd name="T38" fmla="*/ 12 w 30"/>
                  <a:gd name="T39" fmla="*/ 72 h 81"/>
                  <a:gd name="T40" fmla="*/ 6 w 30"/>
                  <a:gd name="T41" fmla="*/ 58 h 81"/>
                  <a:gd name="T42" fmla="*/ 2 w 30"/>
                  <a:gd name="T43" fmla="*/ 50 h 81"/>
                  <a:gd name="T44" fmla="*/ 4 w 30"/>
                  <a:gd name="T45" fmla="*/ 36 h 81"/>
                  <a:gd name="T46" fmla="*/ 8 w 30"/>
                  <a:gd name="T47" fmla="*/ 28 h 81"/>
                  <a:gd name="T48" fmla="*/ 10 w 30"/>
                  <a:gd name="T49" fmla="*/ 28 h 81"/>
                  <a:gd name="T50" fmla="*/ 10 w 30"/>
                  <a:gd name="T51" fmla="*/ 26 h 81"/>
                  <a:gd name="T52" fmla="*/ 8 w 30"/>
                  <a:gd name="T53" fmla="*/ 28 h 81"/>
                  <a:gd name="T54" fmla="*/ 6 w 30"/>
                  <a:gd name="T55" fmla="*/ 28 h 81"/>
                  <a:gd name="T56" fmla="*/ 4 w 30"/>
                  <a:gd name="T57" fmla="*/ 26 h 81"/>
                  <a:gd name="T58" fmla="*/ 2 w 30"/>
                  <a:gd name="T59" fmla="*/ 22 h 81"/>
                  <a:gd name="T60" fmla="*/ 2 w 30"/>
                  <a:gd name="T61" fmla="*/ 4 h 81"/>
                  <a:gd name="T62" fmla="*/ 4 w 30"/>
                  <a:gd name="T63" fmla="*/ 0 h 81"/>
                  <a:gd name="T64" fmla="*/ 10 w 30"/>
                  <a:gd name="T65" fmla="*/ 8 h 81"/>
                  <a:gd name="T66" fmla="*/ 10 w 30"/>
                  <a:gd name="T67" fmla="*/ 12 h 81"/>
                  <a:gd name="T68" fmla="*/ 10 w 30"/>
                  <a:gd name="T69" fmla="*/ 14 h 81"/>
                  <a:gd name="T70" fmla="*/ 10 w 30"/>
                  <a:gd name="T71" fmla="*/ 10 h 81"/>
                  <a:gd name="T72" fmla="*/ 20 w 30"/>
                  <a:gd name="T73"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81">
                    <a:moveTo>
                      <a:pt x="20" y="4"/>
                    </a:moveTo>
                    <a:lnTo>
                      <a:pt x="20" y="4"/>
                    </a:lnTo>
                    <a:lnTo>
                      <a:pt x="22" y="8"/>
                    </a:lnTo>
                    <a:lnTo>
                      <a:pt x="24" y="10"/>
                    </a:lnTo>
                    <a:lnTo>
                      <a:pt x="26" y="8"/>
                    </a:lnTo>
                    <a:lnTo>
                      <a:pt x="26" y="8"/>
                    </a:lnTo>
                    <a:lnTo>
                      <a:pt x="30" y="10"/>
                    </a:lnTo>
                    <a:lnTo>
                      <a:pt x="30" y="10"/>
                    </a:lnTo>
                    <a:lnTo>
                      <a:pt x="30" y="16"/>
                    </a:lnTo>
                    <a:lnTo>
                      <a:pt x="30" y="16"/>
                    </a:lnTo>
                    <a:lnTo>
                      <a:pt x="26" y="22"/>
                    </a:lnTo>
                    <a:lnTo>
                      <a:pt x="26" y="22"/>
                    </a:lnTo>
                    <a:lnTo>
                      <a:pt x="26" y="28"/>
                    </a:lnTo>
                    <a:lnTo>
                      <a:pt x="26" y="36"/>
                    </a:lnTo>
                    <a:lnTo>
                      <a:pt x="26" y="50"/>
                    </a:lnTo>
                    <a:lnTo>
                      <a:pt x="26" y="50"/>
                    </a:lnTo>
                    <a:lnTo>
                      <a:pt x="24" y="52"/>
                    </a:lnTo>
                    <a:lnTo>
                      <a:pt x="24" y="52"/>
                    </a:lnTo>
                    <a:lnTo>
                      <a:pt x="22" y="52"/>
                    </a:lnTo>
                    <a:lnTo>
                      <a:pt x="18" y="50"/>
                    </a:lnTo>
                    <a:lnTo>
                      <a:pt x="14" y="42"/>
                    </a:lnTo>
                    <a:lnTo>
                      <a:pt x="14" y="42"/>
                    </a:lnTo>
                    <a:lnTo>
                      <a:pt x="24" y="60"/>
                    </a:lnTo>
                    <a:lnTo>
                      <a:pt x="24" y="60"/>
                    </a:lnTo>
                    <a:lnTo>
                      <a:pt x="28" y="72"/>
                    </a:lnTo>
                    <a:lnTo>
                      <a:pt x="28" y="77"/>
                    </a:lnTo>
                    <a:lnTo>
                      <a:pt x="24" y="81"/>
                    </a:lnTo>
                    <a:lnTo>
                      <a:pt x="24" y="81"/>
                    </a:lnTo>
                    <a:lnTo>
                      <a:pt x="22" y="79"/>
                    </a:lnTo>
                    <a:lnTo>
                      <a:pt x="20" y="72"/>
                    </a:lnTo>
                    <a:lnTo>
                      <a:pt x="20" y="72"/>
                    </a:lnTo>
                    <a:lnTo>
                      <a:pt x="18" y="72"/>
                    </a:lnTo>
                    <a:lnTo>
                      <a:pt x="18" y="75"/>
                    </a:lnTo>
                    <a:lnTo>
                      <a:pt x="18" y="75"/>
                    </a:lnTo>
                    <a:lnTo>
                      <a:pt x="16" y="79"/>
                    </a:lnTo>
                    <a:lnTo>
                      <a:pt x="16" y="79"/>
                    </a:lnTo>
                    <a:lnTo>
                      <a:pt x="14" y="81"/>
                    </a:lnTo>
                    <a:lnTo>
                      <a:pt x="12" y="81"/>
                    </a:lnTo>
                    <a:lnTo>
                      <a:pt x="12" y="72"/>
                    </a:lnTo>
                    <a:lnTo>
                      <a:pt x="12" y="72"/>
                    </a:lnTo>
                    <a:lnTo>
                      <a:pt x="10" y="64"/>
                    </a:lnTo>
                    <a:lnTo>
                      <a:pt x="6" y="58"/>
                    </a:lnTo>
                    <a:lnTo>
                      <a:pt x="6" y="58"/>
                    </a:lnTo>
                    <a:lnTo>
                      <a:pt x="2" y="50"/>
                    </a:lnTo>
                    <a:lnTo>
                      <a:pt x="2" y="44"/>
                    </a:lnTo>
                    <a:lnTo>
                      <a:pt x="4" y="36"/>
                    </a:lnTo>
                    <a:lnTo>
                      <a:pt x="8" y="28"/>
                    </a:lnTo>
                    <a:lnTo>
                      <a:pt x="8" y="28"/>
                    </a:lnTo>
                    <a:lnTo>
                      <a:pt x="10" y="28"/>
                    </a:lnTo>
                    <a:lnTo>
                      <a:pt x="10" y="28"/>
                    </a:lnTo>
                    <a:lnTo>
                      <a:pt x="10" y="28"/>
                    </a:lnTo>
                    <a:lnTo>
                      <a:pt x="10" y="26"/>
                    </a:lnTo>
                    <a:lnTo>
                      <a:pt x="10" y="26"/>
                    </a:lnTo>
                    <a:lnTo>
                      <a:pt x="8" y="28"/>
                    </a:lnTo>
                    <a:lnTo>
                      <a:pt x="6" y="28"/>
                    </a:lnTo>
                    <a:lnTo>
                      <a:pt x="6" y="28"/>
                    </a:lnTo>
                    <a:lnTo>
                      <a:pt x="4" y="26"/>
                    </a:lnTo>
                    <a:lnTo>
                      <a:pt x="4" y="26"/>
                    </a:lnTo>
                    <a:lnTo>
                      <a:pt x="2" y="22"/>
                    </a:lnTo>
                    <a:lnTo>
                      <a:pt x="2" y="22"/>
                    </a:lnTo>
                    <a:lnTo>
                      <a:pt x="0" y="12"/>
                    </a:lnTo>
                    <a:lnTo>
                      <a:pt x="2" y="4"/>
                    </a:lnTo>
                    <a:lnTo>
                      <a:pt x="2" y="4"/>
                    </a:lnTo>
                    <a:lnTo>
                      <a:pt x="4" y="0"/>
                    </a:lnTo>
                    <a:lnTo>
                      <a:pt x="6" y="2"/>
                    </a:lnTo>
                    <a:lnTo>
                      <a:pt x="10" y="8"/>
                    </a:lnTo>
                    <a:lnTo>
                      <a:pt x="10" y="8"/>
                    </a:lnTo>
                    <a:lnTo>
                      <a:pt x="10" y="12"/>
                    </a:lnTo>
                    <a:lnTo>
                      <a:pt x="10" y="14"/>
                    </a:lnTo>
                    <a:lnTo>
                      <a:pt x="10" y="14"/>
                    </a:lnTo>
                    <a:lnTo>
                      <a:pt x="10" y="10"/>
                    </a:lnTo>
                    <a:lnTo>
                      <a:pt x="10" y="10"/>
                    </a:lnTo>
                    <a:lnTo>
                      <a:pt x="16" y="10"/>
                    </a:lnTo>
                    <a:lnTo>
                      <a:pt x="20"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0" name="Freeform 1607">
                <a:extLst>
                  <a:ext uri="{FF2B5EF4-FFF2-40B4-BE49-F238E27FC236}">
                    <a16:creationId xmlns:a16="http://schemas.microsoft.com/office/drawing/2014/main" id="{1E4ACBAC-4688-8BBF-73C6-3755DE1B054E}"/>
                  </a:ext>
                </a:extLst>
              </p:cNvPr>
              <p:cNvSpPr>
                <a:spLocks/>
              </p:cNvSpPr>
              <p:nvPr/>
            </p:nvSpPr>
            <p:spPr bwMode="auto">
              <a:xfrm>
                <a:off x="1500" y="2259"/>
                <a:ext cx="30" cy="28"/>
              </a:xfrm>
              <a:custGeom>
                <a:avLst/>
                <a:gdLst>
                  <a:gd name="T0" fmla="*/ 20 w 30"/>
                  <a:gd name="T1" fmla="*/ 18 h 28"/>
                  <a:gd name="T2" fmla="*/ 20 w 30"/>
                  <a:gd name="T3" fmla="*/ 18 h 28"/>
                  <a:gd name="T4" fmla="*/ 12 w 30"/>
                  <a:gd name="T5" fmla="*/ 8 h 28"/>
                  <a:gd name="T6" fmla="*/ 12 w 30"/>
                  <a:gd name="T7" fmla="*/ 8 h 28"/>
                  <a:gd name="T8" fmla="*/ 12 w 30"/>
                  <a:gd name="T9" fmla="*/ 28 h 28"/>
                  <a:gd name="T10" fmla="*/ 12 w 30"/>
                  <a:gd name="T11" fmla="*/ 28 h 28"/>
                  <a:gd name="T12" fmla="*/ 6 w 30"/>
                  <a:gd name="T13" fmla="*/ 20 h 28"/>
                  <a:gd name="T14" fmla="*/ 0 w 30"/>
                  <a:gd name="T15" fmla="*/ 12 h 28"/>
                  <a:gd name="T16" fmla="*/ 0 w 30"/>
                  <a:gd name="T17" fmla="*/ 12 h 28"/>
                  <a:gd name="T18" fmla="*/ 14 w 30"/>
                  <a:gd name="T19" fmla="*/ 0 h 28"/>
                  <a:gd name="T20" fmla="*/ 14 w 30"/>
                  <a:gd name="T21" fmla="*/ 0 h 28"/>
                  <a:gd name="T22" fmla="*/ 14 w 30"/>
                  <a:gd name="T23" fmla="*/ 2 h 28"/>
                  <a:gd name="T24" fmla="*/ 14 w 30"/>
                  <a:gd name="T25" fmla="*/ 2 h 28"/>
                  <a:gd name="T26" fmla="*/ 18 w 30"/>
                  <a:gd name="T27" fmla="*/ 8 h 28"/>
                  <a:gd name="T28" fmla="*/ 20 w 30"/>
                  <a:gd name="T29" fmla="*/ 10 h 28"/>
                  <a:gd name="T30" fmla="*/ 24 w 30"/>
                  <a:gd name="T31" fmla="*/ 10 h 28"/>
                  <a:gd name="T32" fmla="*/ 26 w 30"/>
                  <a:gd name="T33" fmla="*/ 6 h 28"/>
                  <a:gd name="T34" fmla="*/ 26 w 30"/>
                  <a:gd name="T35" fmla="*/ 6 h 28"/>
                  <a:gd name="T36" fmla="*/ 30 w 30"/>
                  <a:gd name="T37" fmla="*/ 8 h 28"/>
                  <a:gd name="T38" fmla="*/ 30 w 30"/>
                  <a:gd name="T39" fmla="*/ 8 h 28"/>
                  <a:gd name="T40" fmla="*/ 30 w 30"/>
                  <a:gd name="T41" fmla="*/ 10 h 28"/>
                  <a:gd name="T42" fmla="*/ 30 w 30"/>
                  <a:gd name="T43" fmla="*/ 10 h 28"/>
                  <a:gd name="T44" fmla="*/ 28 w 30"/>
                  <a:gd name="T45" fmla="*/ 18 h 28"/>
                  <a:gd name="T46" fmla="*/ 26 w 30"/>
                  <a:gd name="T47" fmla="*/ 20 h 28"/>
                  <a:gd name="T48" fmla="*/ 20 w 30"/>
                  <a:gd name="T49" fmla="*/ 18 h 28"/>
                  <a:gd name="T50" fmla="*/ 20 w 30"/>
                  <a:gd name="T51" fmla="*/ 18 h 28"/>
                  <a:gd name="T52" fmla="*/ 20 w 30"/>
                  <a:gd name="T53" fmla="*/ 18 h 28"/>
                  <a:gd name="T54" fmla="*/ 20 w 30"/>
                  <a:gd name="T55" fmla="*/ 18 h 28"/>
                  <a:gd name="T56" fmla="*/ 20 w 30"/>
                  <a:gd name="T5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8">
                    <a:moveTo>
                      <a:pt x="20" y="18"/>
                    </a:moveTo>
                    <a:lnTo>
                      <a:pt x="20" y="18"/>
                    </a:lnTo>
                    <a:lnTo>
                      <a:pt x="12" y="8"/>
                    </a:lnTo>
                    <a:lnTo>
                      <a:pt x="12" y="8"/>
                    </a:lnTo>
                    <a:lnTo>
                      <a:pt x="12" y="28"/>
                    </a:lnTo>
                    <a:lnTo>
                      <a:pt x="12" y="28"/>
                    </a:lnTo>
                    <a:lnTo>
                      <a:pt x="6" y="20"/>
                    </a:lnTo>
                    <a:lnTo>
                      <a:pt x="0" y="12"/>
                    </a:lnTo>
                    <a:lnTo>
                      <a:pt x="0" y="12"/>
                    </a:lnTo>
                    <a:lnTo>
                      <a:pt x="14" y="0"/>
                    </a:lnTo>
                    <a:lnTo>
                      <a:pt x="14" y="0"/>
                    </a:lnTo>
                    <a:lnTo>
                      <a:pt x="14" y="2"/>
                    </a:lnTo>
                    <a:lnTo>
                      <a:pt x="14" y="2"/>
                    </a:lnTo>
                    <a:lnTo>
                      <a:pt x="18" y="8"/>
                    </a:lnTo>
                    <a:lnTo>
                      <a:pt x="20" y="10"/>
                    </a:lnTo>
                    <a:lnTo>
                      <a:pt x="24" y="10"/>
                    </a:lnTo>
                    <a:lnTo>
                      <a:pt x="26" y="6"/>
                    </a:lnTo>
                    <a:lnTo>
                      <a:pt x="26" y="6"/>
                    </a:lnTo>
                    <a:lnTo>
                      <a:pt x="30" y="8"/>
                    </a:lnTo>
                    <a:lnTo>
                      <a:pt x="30" y="8"/>
                    </a:lnTo>
                    <a:lnTo>
                      <a:pt x="30" y="10"/>
                    </a:lnTo>
                    <a:lnTo>
                      <a:pt x="30" y="10"/>
                    </a:lnTo>
                    <a:lnTo>
                      <a:pt x="28" y="18"/>
                    </a:lnTo>
                    <a:lnTo>
                      <a:pt x="26" y="20"/>
                    </a:lnTo>
                    <a:lnTo>
                      <a:pt x="20" y="18"/>
                    </a:lnTo>
                    <a:lnTo>
                      <a:pt x="20" y="18"/>
                    </a:lnTo>
                    <a:lnTo>
                      <a:pt x="20" y="18"/>
                    </a:lnTo>
                    <a:lnTo>
                      <a:pt x="20" y="18"/>
                    </a:lnTo>
                    <a:lnTo>
                      <a:pt x="2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1" name="Freeform 1608">
                <a:extLst>
                  <a:ext uri="{FF2B5EF4-FFF2-40B4-BE49-F238E27FC236}">
                    <a16:creationId xmlns:a16="http://schemas.microsoft.com/office/drawing/2014/main" id="{5D36482F-8E32-E707-C47E-C8A7F2EAB3F9}"/>
                  </a:ext>
                </a:extLst>
              </p:cNvPr>
              <p:cNvSpPr>
                <a:spLocks/>
              </p:cNvSpPr>
              <p:nvPr/>
            </p:nvSpPr>
            <p:spPr bwMode="auto">
              <a:xfrm>
                <a:off x="1504" y="2291"/>
                <a:ext cx="16" cy="42"/>
              </a:xfrm>
              <a:custGeom>
                <a:avLst/>
                <a:gdLst>
                  <a:gd name="T0" fmla="*/ 16 w 16"/>
                  <a:gd name="T1" fmla="*/ 4 h 42"/>
                  <a:gd name="T2" fmla="*/ 16 w 16"/>
                  <a:gd name="T3" fmla="*/ 4 h 42"/>
                  <a:gd name="T4" fmla="*/ 14 w 16"/>
                  <a:gd name="T5" fmla="*/ 10 h 42"/>
                  <a:gd name="T6" fmla="*/ 14 w 16"/>
                  <a:gd name="T7" fmla="*/ 10 h 42"/>
                  <a:gd name="T8" fmla="*/ 10 w 16"/>
                  <a:gd name="T9" fmla="*/ 16 h 42"/>
                  <a:gd name="T10" fmla="*/ 8 w 16"/>
                  <a:gd name="T11" fmla="*/ 20 h 42"/>
                  <a:gd name="T12" fmla="*/ 10 w 16"/>
                  <a:gd name="T13" fmla="*/ 24 h 42"/>
                  <a:gd name="T14" fmla="*/ 14 w 16"/>
                  <a:gd name="T15" fmla="*/ 30 h 42"/>
                  <a:gd name="T16" fmla="*/ 14 w 16"/>
                  <a:gd name="T17" fmla="*/ 30 h 42"/>
                  <a:gd name="T18" fmla="*/ 12 w 16"/>
                  <a:gd name="T19" fmla="*/ 36 h 42"/>
                  <a:gd name="T20" fmla="*/ 10 w 16"/>
                  <a:gd name="T21" fmla="*/ 42 h 42"/>
                  <a:gd name="T22" fmla="*/ 10 w 16"/>
                  <a:gd name="T23" fmla="*/ 42 h 42"/>
                  <a:gd name="T24" fmla="*/ 8 w 16"/>
                  <a:gd name="T25" fmla="*/ 38 h 42"/>
                  <a:gd name="T26" fmla="*/ 6 w 16"/>
                  <a:gd name="T27" fmla="*/ 30 h 42"/>
                  <a:gd name="T28" fmla="*/ 6 w 16"/>
                  <a:gd name="T29" fmla="*/ 30 h 42"/>
                  <a:gd name="T30" fmla="*/ 4 w 16"/>
                  <a:gd name="T31" fmla="*/ 24 h 42"/>
                  <a:gd name="T32" fmla="*/ 2 w 16"/>
                  <a:gd name="T33" fmla="*/ 22 h 42"/>
                  <a:gd name="T34" fmla="*/ 0 w 16"/>
                  <a:gd name="T35" fmla="*/ 22 h 42"/>
                  <a:gd name="T36" fmla="*/ 0 w 16"/>
                  <a:gd name="T37" fmla="*/ 18 h 42"/>
                  <a:gd name="T38" fmla="*/ 0 w 16"/>
                  <a:gd name="T39" fmla="*/ 18 h 42"/>
                  <a:gd name="T40" fmla="*/ 2 w 16"/>
                  <a:gd name="T41" fmla="*/ 18 h 42"/>
                  <a:gd name="T42" fmla="*/ 4 w 16"/>
                  <a:gd name="T43" fmla="*/ 18 h 42"/>
                  <a:gd name="T44" fmla="*/ 6 w 16"/>
                  <a:gd name="T45" fmla="*/ 16 h 42"/>
                  <a:gd name="T46" fmla="*/ 6 w 16"/>
                  <a:gd name="T47" fmla="*/ 16 h 42"/>
                  <a:gd name="T48" fmla="*/ 6 w 16"/>
                  <a:gd name="T49" fmla="*/ 12 h 42"/>
                  <a:gd name="T50" fmla="*/ 4 w 16"/>
                  <a:gd name="T51" fmla="*/ 8 h 42"/>
                  <a:gd name="T52" fmla="*/ 4 w 16"/>
                  <a:gd name="T53" fmla="*/ 4 h 42"/>
                  <a:gd name="T54" fmla="*/ 4 w 16"/>
                  <a:gd name="T55" fmla="*/ 0 h 42"/>
                  <a:gd name="T56" fmla="*/ 4 w 16"/>
                  <a:gd name="T57" fmla="*/ 0 h 42"/>
                  <a:gd name="T58" fmla="*/ 10 w 16"/>
                  <a:gd name="T59" fmla="*/ 0 h 42"/>
                  <a:gd name="T60" fmla="*/ 10 w 16"/>
                  <a:gd name="T61" fmla="*/ 0 h 42"/>
                  <a:gd name="T62" fmla="*/ 10 w 16"/>
                  <a:gd name="T63" fmla="*/ 0 h 42"/>
                  <a:gd name="T64" fmla="*/ 10 w 16"/>
                  <a:gd name="T65" fmla="*/ 0 h 42"/>
                  <a:gd name="T66" fmla="*/ 12 w 16"/>
                  <a:gd name="T67" fmla="*/ 0 h 42"/>
                  <a:gd name="T68" fmla="*/ 14 w 16"/>
                  <a:gd name="T69" fmla="*/ 0 h 42"/>
                  <a:gd name="T70" fmla="*/ 16 w 16"/>
                  <a:gd name="T71" fmla="*/ 4 h 42"/>
                  <a:gd name="T72" fmla="*/ 16 w 16"/>
                  <a:gd name="T73"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42">
                    <a:moveTo>
                      <a:pt x="16" y="4"/>
                    </a:moveTo>
                    <a:lnTo>
                      <a:pt x="16" y="4"/>
                    </a:lnTo>
                    <a:lnTo>
                      <a:pt x="14" y="10"/>
                    </a:lnTo>
                    <a:lnTo>
                      <a:pt x="14" y="10"/>
                    </a:lnTo>
                    <a:lnTo>
                      <a:pt x="10" y="16"/>
                    </a:lnTo>
                    <a:lnTo>
                      <a:pt x="8" y="20"/>
                    </a:lnTo>
                    <a:lnTo>
                      <a:pt x="10" y="24"/>
                    </a:lnTo>
                    <a:lnTo>
                      <a:pt x="14" y="30"/>
                    </a:lnTo>
                    <a:lnTo>
                      <a:pt x="14" y="30"/>
                    </a:lnTo>
                    <a:lnTo>
                      <a:pt x="12" y="36"/>
                    </a:lnTo>
                    <a:lnTo>
                      <a:pt x="10" y="42"/>
                    </a:lnTo>
                    <a:lnTo>
                      <a:pt x="10" y="42"/>
                    </a:lnTo>
                    <a:lnTo>
                      <a:pt x="8" y="38"/>
                    </a:lnTo>
                    <a:lnTo>
                      <a:pt x="6" y="30"/>
                    </a:lnTo>
                    <a:lnTo>
                      <a:pt x="6" y="30"/>
                    </a:lnTo>
                    <a:lnTo>
                      <a:pt x="4" y="24"/>
                    </a:lnTo>
                    <a:lnTo>
                      <a:pt x="2" y="22"/>
                    </a:lnTo>
                    <a:lnTo>
                      <a:pt x="0" y="22"/>
                    </a:lnTo>
                    <a:lnTo>
                      <a:pt x="0" y="18"/>
                    </a:lnTo>
                    <a:lnTo>
                      <a:pt x="0" y="18"/>
                    </a:lnTo>
                    <a:lnTo>
                      <a:pt x="2" y="18"/>
                    </a:lnTo>
                    <a:lnTo>
                      <a:pt x="4" y="18"/>
                    </a:lnTo>
                    <a:lnTo>
                      <a:pt x="6" y="16"/>
                    </a:lnTo>
                    <a:lnTo>
                      <a:pt x="6" y="16"/>
                    </a:lnTo>
                    <a:lnTo>
                      <a:pt x="6" y="12"/>
                    </a:lnTo>
                    <a:lnTo>
                      <a:pt x="4" y="8"/>
                    </a:lnTo>
                    <a:lnTo>
                      <a:pt x="4" y="4"/>
                    </a:lnTo>
                    <a:lnTo>
                      <a:pt x="4" y="0"/>
                    </a:lnTo>
                    <a:lnTo>
                      <a:pt x="4" y="0"/>
                    </a:lnTo>
                    <a:lnTo>
                      <a:pt x="10" y="0"/>
                    </a:lnTo>
                    <a:lnTo>
                      <a:pt x="10" y="0"/>
                    </a:lnTo>
                    <a:lnTo>
                      <a:pt x="10" y="0"/>
                    </a:lnTo>
                    <a:lnTo>
                      <a:pt x="10" y="0"/>
                    </a:lnTo>
                    <a:lnTo>
                      <a:pt x="12" y="0"/>
                    </a:lnTo>
                    <a:lnTo>
                      <a:pt x="14" y="0"/>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2" name="Freeform 1609">
                <a:extLst>
                  <a:ext uri="{FF2B5EF4-FFF2-40B4-BE49-F238E27FC236}">
                    <a16:creationId xmlns:a16="http://schemas.microsoft.com/office/drawing/2014/main" id="{24F28E97-32EF-EA0C-2847-61CFB1D9C808}"/>
                  </a:ext>
                </a:extLst>
              </p:cNvPr>
              <p:cNvSpPr>
                <a:spLocks/>
              </p:cNvSpPr>
              <p:nvPr/>
            </p:nvSpPr>
            <p:spPr bwMode="auto">
              <a:xfrm>
                <a:off x="1506" y="2291"/>
                <a:ext cx="6" cy="16"/>
              </a:xfrm>
              <a:custGeom>
                <a:avLst/>
                <a:gdLst>
                  <a:gd name="T0" fmla="*/ 2 w 6"/>
                  <a:gd name="T1" fmla="*/ 0 h 16"/>
                  <a:gd name="T2" fmla="*/ 2 w 6"/>
                  <a:gd name="T3" fmla="*/ 0 h 16"/>
                  <a:gd name="T4" fmla="*/ 6 w 6"/>
                  <a:gd name="T5" fmla="*/ 10 h 16"/>
                  <a:gd name="T6" fmla="*/ 4 w 6"/>
                  <a:gd name="T7" fmla="*/ 12 h 16"/>
                  <a:gd name="T8" fmla="*/ 4 w 6"/>
                  <a:gd name="T9" fmla="*/ 16 h 16"/>
                  <a:gd name="T10" fmla="*/ 4 w 6"/>
                  <a:gd name="T11" fmla="*/ 16 h 16"/>
                  <a:gd name="T12" fmla="*/ 0 w 6"/>
                  <a:gd name="T13" fmla="*/ 6 h 16"/>
                  <a:gd name="T14" fmla="*/ 2 w 6"/>
                  <a:gd name="T15" fmla="*/ 0 h 16"/>
                  <a:gd name="T16" fmla="*/ 2 w 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2" y="0"/>
                    </a:moveTo>
                    <a:lnTo>
                      <a:pt x="2" y="0"/>
                    </a:lnTo>
                    <a:lnTo>
                      <a:pt x="6" y="10"/>
                    </a:lnTo>
                    <a:lnTo>
                      <a:pt x="4" y="12"/>
                    </a:lnTo>
                    <a:lnTo>
                      <a:pt x="4" y="16"/>
                    </a:lnTo>
                    <a:lnTo>
                      <a:pt x="4" y="16"/>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3" name="Freeform 1610">
                <a:extLst>
                  <a:ext uri="{FF2B5EF4-FFF2-40B4-BE49-F238E27FC236}">
                    <a16:creationId xmlns:a16="http://schemas.microsoft.com/office/drawing/2014/main" id="{24FDC0E7-76C9-F28D-8EAA-C906E984B6FD}"/>
                  </a:ext>
                </a:extLst>
              </p:cNvPr>
              <p:cNvSpPr>
                <a:spLocks/>
              </p:cNvSpPr>
              <p:nvPr/>
            </p:nvSpPr>
            <p:spPr bwMode="auto">
              <a:xfrm>
                <a:off x="1472" y="2285"/>
                <a:ext cx="6" cy="14"/>
              </a:xfrm>
              <a:custGeom>
                <a:avLst/>
                <a:gdLst>
                  <a:gd name="T0" fmla="*/ 4 w 6"/>
                  <a:gd name="T1" fmla="*/ 10 h 14"/>
                  <a:gd name="T2" fmla="*/ 4 w 6"/>
                  <a:gd name="T3" fmla="*/ 10 h 14"/>
                  <a:gd name="T4" fmla="*/ 2 w 6"/>
                  <a:gd name="T5" fmla="*/ 4 h 14"/>
                  <a:gd name="T6" fmla="*/ 0 w 6"/>
                  <a:gd name="T7" fmla="*/ 0 h 14"/>
                  <a:gd name="T8" fmla="*/ 0 w 6"/>
                  <a:gd name="T9" fmla="*/ 0 h 14"/>
                  <a:gd name="T10" fmla="*/ 4 w 6"/>
                  <a:gd name="T11" fmla="*/ 0 h 14"/>
                  <a:gd name="T12" fmla="*/ 6 w 6"/>
                  <a:gd name="T13" fmla="*/ 2 h 14"/>
                  <a:gd name="T14" fmla="*/ 6 w 6"/>
                  <a:gd name="T15" fmla="*/ 14 h 14"/>
                  <a:gd name="T16" fmla="*/ 6 w 6"/>
                  <a:gd name="T17" fmla="*/ 14 h 14"/>
                  <a:gd name="T18" fmla="*/ 4 w 6"/>
                  <a:gd name="T19" fmla="*/ 10 h 14"/>
                  <a:gd name="T20" fmla="*/ 4 w 6"/>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4" y="10"/>
                    </a:moveTo>
                    <a:lnTo>
                      <a:pt x="4" y="10"/>
                    </a:lnTo>
                    <a:lnTo>
                      <a:pt x="2" y="4"/>
                    </a:lnTo>
                    <a:lnTo>
                      <a:pt x="0" y="0"/>
                    </a:lnTo>
                    <a:lnTo>
                      <a:pt x="0" y="0"/>
                    </a:lnTo>
                    <a:lnTo>
                      <a:pt x="4" y="0"/>
                    </a:lnTo>
                    <a:lnTo>
                      <a:pt x="6" y="2"/>
                    </a:lnTo>
                    <a:lnTo>
                      <a:pt x="6" y="14"/>
                    </a:lnTo>
                    <a:lnTo>
                      <a:pt x="6" y="1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4" name="Freeform 1611">
                <a:extLst>
                  <a:ext uri="{FF2B5EF4-FFF2-40B4-BE49-F238E27FC236}">
                    <a16:creationId xmlns:a16="http://schemas.microsoft.com/office/drawing/2014/main" id="{23542518-DC54-6197-9DFF-60E2C02286C4}"/>
                  </a:ext>
                </a:extLst>
              </p:cNvPr>
              <p:cNvSpPr>
                <a:spLocks/>
              </p:cNvSpPr>
              <p:nvPr/>
            </p:nvSpPr>
            <p:spPr bwMode="auto">
              <a:xfrm>
                <a:off x="1698" y="2717"/>
                <a:ext cx="26" cy="40"/>
              </a:xfrm>
              <a:custGeom>
                <a:avLst/>
                <a:gdLst>
                  <a:gd name="T0" fmla="*/ 6 w 26"/>
                  <a:gd name="T1" fmla="*/ 36 h 40"/>
                  <a:gd name="T2" fmla="*/ 6 w 26"/>
                  <a:gd name="T3" fmla="*/ 36 h 40"/>
                  <a:gd name="T4" fmla="*/ 8 w 26"/>
                  <a:gd name="T5" fmla="*/ 30 h 40"/>
                  <a:gd name="T6" fmla="*/ 8 w 26"/>
                  <a:gd name="T7" fmla="*/ 30 h 40"/>
                  <a:gd name="T8" fmla="*/ 6 w 26"/>
                  <a:gd name="T9" fmla="*/ 24 h 40"/>
                  <a:gd name="T10" fmla="*/ 4 w 26"/>
                  <a:gd name="T11" fmla="*/ 26 h 40"/>
                  <a:gd name="T12" fmla="*/ 4 w 26"/>
                  <a:gd name="T13" fmla="*/ 26 h 40"/>
                  <a:gd name="T14" fmla="*/ 2 w 26"/>
                  <a:gd name="T15" fmla="*/ 26 h 40"/>
                  <a:gd name="T16" fmla="*/ 2 w 26"/>
                  <a:gd name="T17" fmla="*/ 26 h 40"/>
                  <a:gd name="T18" fmla="*/ 0 w 26"/>
                  <a:gd name="T19" fmla="*/ 18 h 40"/>
                  <a:gd name="T20" fmla="*/ 0 w 26"/>
                  <a:gd name="T21" fmla="*/ 18 h 40"/>
                  <a:gd name="T22" fmla="*/ 0 w 26"/>
                  <a:gd name="T23" fmla="*/ 12 h 40"/>
                  <a:gd name="T24" fmla="*/ 2 w 26"/>
                  <a:gd name="T25" fmla="*/ 10 h 40"/>
                  <a:gd name="T26" fmla="*/ 4 w 26"/>
                  <a:gd name="T27" fmla="*/ 2 h 40"/>
                  <a:gd name="T28" fmla="*/ 4 w 26"/>
                  <a:gd name="T29" fmla="*/ 2 h 40"/>
                  <a:gd name="T30" fmla="*/ 4 w 26"/>
                  <a:gd name="T31" fmla="*/ 2 h 40"/>
                  <a:gd name="T32" fmla="*/ 6 w 26"/>
                  <a:gd name="T33" fmla="*/ 0 h 40"/>
                  <a:gd name="T34" fmla="*/ 6 w 26"/>
                  <a:gd name="T35" fmla="*/ 2 h 40"/>
                  <a:gd name="T36" fmla="*/ 6 w 26"/>
                  <a:gd name="T37" fmla="*/ 2 h 40"/>
                  <a:gd name="T38" fmla="*/ 10 w 26"/>
                  <a:gd name="T39" fmla="*/ 10 h 40"/>
                  <a:gd name="T40" fmla="*/ 10 w 26"/>
                  <a:gd name="T41" fmla="*/ 10 h 40"/>
                  <a:gd name="T42" fmla="*/ 12 w 26"/>
                  <a:gd name="T43" fmla="*/ 12 h 40"/>
                  <a:gd name="T44" fmla="*/ 14 w 26"/>
                  <a:gd name="T45" fmla="*/ 12 h 40"/>
                  <a:gd name="T46" fmla="*/ 14 w 26"/>
                  <a:gd name="T47" fmla="*/ 12 h 40"/>
                  <a:gd name="T48" fmla="*/ 16 w 26"/>
                  <a:gd name="T49" fmla="*/ 14 h 40"/>
                  <a:gd name="T50" fmla="*/ 16 w 26"/>
                  <a:gd name="T51" fmla="*/ 14 h 40"/>
                  <a:gd name="T52" fmla="*/ 18 w 26"/>
                  <a:gd name="T53" fmla="*/ 18 h 40"/>
                  <a:gd name="T54" fmla="*/ 20 w 26"/>
                  <a:gd name="T55" fmla="*/ 18 h 40"/>
                  <a:gd name="T56" fmla="*/ 22 w 26"/>
                  <a:gd name="T57" fmla="*/ 18 h 40"/>
                  <a:gd name="T58" fmla="*/ 24 w 26"/>
                  <a:gd name="T59" fmla="*/ 20 h 40"/>
                  <a:gd name="T60" fmla="*/ 24 w 26"/>
                  <a:gd name="T61" fmla="*/ 20 h 40"/>
                  <a:gd name="T62" fmla="*/ 26 w 26"/>
                  <a:gd name="T63" fmla="*/ 24 h 40"/>
                  <a:gd name="T64" fmla="*/ 26 w 26"/>
                  <a:gd name="T65" fmla="*/ 30 h 40"/>
                  <a:gd name="T66" fmla="*/ 26 w 26"/>
                  <a:gd name="T67" fmla="*/ 30 h 40"/>
                  <a:gd name="T68" fmla="*/ 24 w 26"/>
                  <a:gd name="T69" fmla="*/ 32 h 40"/>
                  <a:gd name="T70" fmla="*/ 24 w 26"/>
                  <a:gd name="T71" fmla="*/ 32 h 40"/>
                  <a:gd name="T72" fmla="*/ 22 w 26"/>
                  <a:gd name="T73" fmla="*/ 30 h 40"/>
                  <a:gd name="T74" fmla="*/ 20 w 26"/>
                  <a:gd name="T75" fmla="*/ 32 h 40"/>
                  <a:gd name="T76" fmla="*/ 20 w 26"/>
                  <a:gd name="T77" fmla="*/ 34 h 40"/>
                  <a:gd name="T78" fmla="*/ 18 w 26"/>
                  <a:gd name="T79" fmla="*/ 36 h 40"/>
                  <a:gd name="T80" fmla="*/ 18 w 26"/>
                  <a:gd name="T81" fmla="*/ 36 h 40"/>
                  <a:gd name="T82" fmla="*/ 16 w 26"/>
                  <a:gd name="T83" fmla="*/ 34 h 40"/>
                  <a:gd name="T84" fmla="*/ 14 w 26"/>
                  <a:gd name="T85" fmla="*/ 36 h 40"/>
                  <a:gd name="T86" fmla="*/ 12 w 26"/>
                  <a:gd name="T87" fmla="*/ 40 h 40"/>
                  <a:gd name="T88" fmla="*/ 12 w 26"/>
                  <a:gd name="T89" fmla="*/ 40 h 40"/>
                  <a:gd name="T90" fmla="*/ 10 w 26"/>
                  <a:gd name="T91" fmla="*/ 36 h 40"/>
                  <a:gd name="T92" fmla="*/ 6 w 26"/>
                  <a:gd name="T93" fmla="*/ 36 h 40"/>
                  <a:gd name="T94" fmla="*/ 6 w 26"/>
                  <a:gd name="T9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40">
                    <a:moveTo>
                      <a:pt x="6" y="36"/>
                    </a:moveTo>
                    <a:lnTo>
                      <a:pt x="6" y="36"/>
                    </a:lnTo>
                    <a:lnTo>
                      <a:pt x="8" y="30"/>
                    </a:lnTo>
                    <a:lnTo>
                      <a:pt x="8" y="30"/>
                    </a:lnTo>
                    <a:lnTo>
                      <a:pt x="6" y="24"/>
                    </a:lnTo>
                    <a:lnTo>
                      <a:pt x="4" y="26"/>
                    </a:lnTo>
                    <a:lnTo>
                      <a:pt x="4" y="26"/>
                    </a:lnTo>
                    <a:lnTo>
                      <a:pt x="2" y="26"/>
                    </a:lnTo>
                    <a:lnTo>
                      <a:pt x="2" y="26"/>
                    </a:lnTo>
                    <a:lnTo>
                      <a:pt x="0" y="18"/>
                    </a:lnTo>
                    <a:lnTo>
                      <a:pt x="0" y="18"/>
                    </a:lnTo>
                    <a:lnTo>
                      <a:pt x="0" y="12"/>
                    </a:lnTo>
                    <a:lnTo>
                      <a:pt x="2" y="10"/>
                    </a:lnTo>
                    <a:lnTo>
                      <a:pt x="4" y="2"/>
                    </a:lnTo>
                    <a:lnTo>
                      <a:pt x="4" y="2"/>
                    </a:lnTo>
                    <a:lnTo>
                      <a:pt x="4" y="2"/>
                    </a:lnTo>
                    <a:lnTo>
                      <a:pt x="6" y="0"/>
                    </a:lnTo>
                    <a:lnTo>
                      <a:pt x="6" y="2"/>
                    </a:lnTo>
                    <a:lnTo>
                      <a:pt x="6" y="2"/>
                    </a:lnTo>
                    <a:lnTo>
                      <a:pt x="10" y="10"/>
                    </a:lnTo>
                    <a:lnTo>
                      <a:pt x="10" y="10"/>
                    </a:lnTo>
                    <a:lnTo>
                      <a:pt x="12" y="12"/>
                    </a:lnTo>
                    <a:lnTo>
                      <a:pt x="14" y="12"/>
                    </a:lnTo>
                    <a:lnTo>
                      <a:pt x="14" y="12"/>
                    </a:lnTo>
                    <a:lnTo>
                      <a:pt x="16" y="14"/>
                    </a:lnTo>
                    <a:lnTo>
                      <a:pt x="16" y="14"/>
                    </a:lnTo>
                    <a:lnTo>
                      <a:pt x="18" y="18"/>
                    </a:lnTo>
                    <a:lnTo>
                      <a:pt x="20" y="18"/>
                    </a:lnTo>
                    <a:lnTo>
                      <a:pt x="22" y="18"/>
                    </a:lnTo>
                    <a:lnTo>
                      <a:pt x="24" y="20"/>
                    </a:lnTo>
                    <a:lnTo>
                      <a:pt x="24" y="20"/>
                    </a:lnTo>
                    <a:lnTo>
                      <a:pt x="26" y="24"/>
                    </a:lnTo>
                    <a:lnTo>
                      <a:pt x="26" y="30"/>
                    </a:lnTo>
                    <a:lnTo>
                      <a:pt x="26" y="30"/>
                    </a:lnTo>
                    <a:lnTo>
                      <a:pt x="24" y="32"/>
                    </a:lnTo>
                    <a:lnTo>
                      <a:pt x="24" y="32"/>
                    </a:lnTo>
                    <a:lnTo>
                      <a:pt x="22" y="30"/>
                    </a:lnTo>
                    <a:lnTo>
                      <a:pt x="20" y="32"/>
                    </a:lnTo>
                    <a:lnTo>
                      <a:pt x="20" y="34"/>
                    </a:lnTo>
                    <a:lnTo>
                      <a:pt x="18" y="36"/>
                    </a:lnTo>
                    <a:lnTo>
                      <a:pt x="18" y="36"/>
                    </a:lnTo>
                    <a:lnTo>
                      <a:pt x="16" y="34"/>
                    </a:lnTo>
                    <a:lnTo>
                      <a:pt x="14" y="36"/>
                    </a:lnTo>
                    <a:lnTo>
                      <a:pt x="12" y="40"/>
                    </a:lnTo>
                    <a:lnTo>
                      <a:pt x="12" y="40"/>
                    </a:lnTo>
                    <a:lnTo>
                      <a:pt x="10" y="36"/>
                    </a:lnTo>
                    <a:lnTo>
                      <a:pt x="6" y="36"/>
                    </a:lnTo>
                    <a:lnTo>
                      <a:pt x="6"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 name="Group 1813">
              <a:extLst>
                <a:ext uri="{FF2B5EF4-FFF2-40B4-BE49-F238E27FC236}">
                  <a16:creationId xmlns:a16="http://schemas.microsoft.com/office/drawing/2014/main" id="{8DFF0644-95F0-8695-C80A-EA6B2480562C}"/>
                </a:ext>
              </a:extLst>
            </p:cNvPr>
            <p:cNvGrpSpPr>
              <a:grpSpLocks/>
            </p:cNvGrpSpPr>
            <p:nvPr/>
          </p:nvGrpSpPr>
          <p:grpSpPr bwMode="auto">
            <a:xfrm>
              <a:off x="1512" y="1521"/>
              <a:ext cx="4558" cy="1278"/>
              <a:chOff x="1512" y="1521"/>
              <a:chExt cx="4558" cy="1278"/>
            </a:xfrm>
            <a:grpFill/>
          </p:grpSpPr>
          <p:sp>
            <p:nvSpPr>
              <p:cNvPr id="1785" name="Freeform 1613">
                <a:extLst>
                  <a:ext uri="{FF2B5EF4-FFF2-40B4-BE49-F238E27FC236}">
                    <a16:creationId xmlns:a16="http://schemas.microsoft.com/office/drawing/2014/main" id="{0A24DB5C-7631-A90A-9242-EA954938E17D}"/>
                  </a:ext>
                </a:extLst>
              </p:cNvPr>
              <p:cNvSpPr>
                <a:spLocks/>
              </p:cNvSpPr>
              <p:nvPr/>
            </p:nvSpPr>
            <p:spPr bwMode="auto">
              <a:xfrm>
                <a:off x="1722" y="2747"/>
                <a:ext cx="10" cy="32"/>
              </a:xfrm>
              <a:custGeom>
                <a:avLst/>
                <a:gdLst>
                  <a:gd name="T0" fmla="*/ 4 w 10"/>
                  <a:gd name="T1" fmla="*/ 2 h 32"/>
                  <a:gd name="T2" fmla="*/ 4 w 10"/>
                  <a:gd name="T3" fmla="*/ 2 h 32"/>
                  <a:gd name="T4" fmla="*/ 6 w 10"/>
                  <a:gd name="T5" fmla="*/ 16 h 32"/>
                  <a:gd name="T6" fmla="*/ 10 w 10"/>
                  <a:gd name="T7" fmla="*/ 28 h 32"/>
                  <a:gd name="T8" fmla="*/ 10 w 10"/>
                  <a:gd name="T9" fmla="*/ 28 h 32"/>
                  <a:gd name="T10" fmla="*/ 6 w 10"/>
                  <a:gd name="T11" fmla="*/ 32 h 32"/>
                  <a:gd name="T12" fmla="*/ 6 w 10"/>
                  <a:gd name="T13" fmla="*/ 32 h 32"/>
                  <a:gd name="T14" fmla="*/ 2 w 10"/>
                  <a:gd name="T15" fmla="*/ 18 h 32"/>
                  <a:gd name="T16" fmla="*/ 0 w 10"/>
                  <a:gd name="T17" fmla="*/ 2 h 32"/>
                  <a:gd name="T18" fmla="*/ 0 w 10"/>
                  <a:gd name="T19" fmla="*/ 2 h 32"/>
                  <a:gd name="T20" fmla="*/ 0 w 10"/>
                  <a:gd name="T21" fmla="*/ 2 h 32"/>
                  <a:gd name="T22" fmla="*/ 0 w 10"/>
                  <a:gd name="T23" fmla="*/ 2 h 32"/>
                  <a:gd name="T24" fmla="*/ 2 w 10"/>
                  <a:gd name="T25" fmla="*/ 0 h 32"/>
                  <a:gd name="T26" fmla="*/ 4 w 10"/>
                  <a:gd name="T27" fmla="*/ 2 h 32"/>
                  <a:gd name="T28" fmla="*/ 4 w 10"/>
                  <a:gd name="T2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32">
                    <a:moveTo>
                      <a:pt x="4" y="2"/>
                    </a:moveTo>
                    <a:lnTo>
                      <a:pt x="4" y="2"/>
                    </a:lnTo>
                    <a:lnTo>
                      <a:pt x="6" y="16"/>
                    </a:lnTo>
                    <a:lnTo>
                      <a:pt x="10" y="28"/>
                    </a:lnTo>
                    <a:lnTo>
                      <a:pt x="10" y="28"/>
                    </a:lnTo>
                    <a:lnTo>
                      <a:pt x="6" y="32"/>
                    </a:lnTo>
                    <a:lnTo>
                      <a:pt x="6" y="32"/>
                    </a:lnTo>
                    <a:lnTo>
                      <a:pt x="2" y="18"/>
                    </a:lnTo>
                    <a:lnTo>
                      <a:pt x="0" y="2"/>
                    </a:lnTo>
                    <a:lnTo>
                      <a:pt x="0" y="2"/>
                    </a:lnTo>
                    <a:lnTo>
                      <a:pt x="0" y="2"/>
                    </a:lnTo>
                    <a:lnTo>
                      <a:pt x="0" y="2"/>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6" name="Freeform 1614">
                <a:extLst>
                  <a:ext uri="{FF2B5EF4-FFF2-40B4-BE49-F238E27FC236}">
                    <a16:creationId xmlns:a16="http://schemas.microsoft.com/office/drawing/2014/main" id="{31AA3A50-36D5-7B40-622E-33AE4B4548B4}"/>
                  </a:ext>
                </a:extLst>
              </p:cNvPr>
              <p:cNvSpPr>
                <a:spLocks/>
              </p:cNvSpPr>
              <p:nvPr/>
            </p:nvSpPr>
            <p:spPr bwMode="auto">
              <a:xfrm>
                <a:off x="1710" y="2747"/>
                <a:ext cx="6" cy="10"/>
              </a:xfrm>
              <a:custGeom>
                <a:avLst/>
                <a:gdLst>
                  <a:gd name="T0" fmla="*/ 0 w 6"/>
                  <a:gd name="T1" fmla="*/ 10 h 10"/>
                  <a:gd name="T2" fmla="*/ 0 w 6"/>
                  <a:gd name="T3" fmla="*/ 10 h 10"/>
                  <a:gd name="T4" fmla="*/ 2 w 6"/>
                  <a:gd name="T5" fmla="*/ 4 h 10"/>
                  <a:gd name="T6" fmla="*/ 2 w 6"/>
                  <a:gd name="T7" fmla="*/ 0 h 10"/>
                  <a:gd name="T8" fmla="*/ 2 w 6"/>
                  <a:gd name="T9" fmla="*/ 0 h 10"/>
                  <a:gd name="T10" fmla="*/ 2 w 6"/>
                  <a:gd name="T11" fmla="*/ 0 h 10"/>
                  <a:gd name="T12" fmla="*/ 4 w 6"/>
                  <a:gd name="T13" fmla="*/ 0 h 10"/>
                  <a:gd name="T14" fmla="*/ 4 w 6"/>
                  <a:gd name="T15" fmla="*/ 0 h 10"/>
                  <a:gd name="T16" fmla="*/ 6 w 6"/>
                  <a:gd name="T17" fmla="*/ 6 h 10"/>
                  <a:gd name="T18" fmla="*/ 6 w 6"/>
                  <a:gd name="T19" fmla="*/ 6 h 10"/>
                  <a:gd name="T20" fmla="*/ 4 w 6"/>
                  <a:gd name="T21" fmla="*/ 10 h 10"/>
                  <a:gd name="T22" fmla="*/ 0 w 6"/>
                  <a:gd name="T23" fmla="*/ 10 h 10"/>
                  <a:gd name="T24" fmla="*/ 0 w 6"/>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0" y="10"/>
                    </a:moveTo>
                    <a:lnTo>
                      <a:pt x="0" y="10"/>
                    </a:lnTo>
                    <a:lnTo>
                      <a:pt x="2" y="4"/>
                    </a:lnTo>
                    <a:lnTo>
                      <a:pt x="2" y="0"/>
                    </a:lnTo>
                    <a:lnTo>
                      <a:pt x="2" y="0"/>
                    </a:lnTo>
                    <a:lnTo>
                      <a:pt x="2" y="0"/>
                    </a:lnTo>
                    <a:lnTo>
                      <a:pt x="4" y="0"/>
                    </a:lnTo>
                    <a:lnTo>
                      <a:pt x="4" y="0"/>
                    </a:lnTo>
                    <a:lnTo>
                      <a:pt x="6" y="6"/>
                    </a:lnTo>
                    <a:lnTo>
                      <a:pt x="6" y="6"/>
                    </a:lnTo>
                    <a:lnTo>
                      <a:pt x="4"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7" name="Freeform 1615">
                <a:extLst>
                  <a:ext uri="{FF2B5EF4-FFF2-40B4-BE49-F238E27FC236}">
                    <a16:creationId xmlns:a16="http://schemas.microsoft.com/office/drawing/2014/main" id="{FEC86265-66EE-742B-51E8-3BA62FFE0445}"/>
                  </a:ext>
                </a:extLst>
              </p:cNvPr>
              <p:cNvSpPr>
                <a:spLocks/>
              </p:cNvSpPr>
              <p:nvPr/>
            </p:nvSpPr>
            <p:spPr bwMode="auto">
              <a:xfrm>
                <a:off x="1512" y="2398"/>
                <a:ext cx="16" cy="24"/>
              </a:xfrm>
              <a:custGeom>
                <a:avLst/>
                <a:gdLst>
                  <a:gd name="T0" fmla="*/ 14 w 16"/>
                  <a:gd name="T1" fmla="*/ 24 h 24"/>
                  <a:gd name="T2" fmla="*/ 14 w 16"/>
                  <a:gd name="T3" fmla="*/ 24 h 24"/>
                  <a:gd name="T4" fmla="*/ 0 w 16"/>
                  <a:gd name="T5" fmla="*/ 8 h 24"/>
                  <a:gd name="T6" fmla="*/ 0 w 16"/>
                  <a:gd name="T7" fmla="*/ 8 h 24"/>
                  <a:gd name="T8" fmla="*/ 0 w 16"/>
                  <a:gd name="T9" fmla="*/ 8 h 24"/>
                  <a:gd name="T10" fmla="*/ 2 w 16"/>
                  <a:gd name="T11" fmla="*/ 2 h 24"/>
                  <a:gd name="T12" fmla="*/ 4 w 16"/>
                  <a:gd name="T13" fmla="*/ 0 h 24"/>
                  <a:gd name="T14" fmla="*/ 8 w 16"/>
                  <a:gd name="T15" fmla="*/ 2 h 24"/>
                  <a:gd name="T16" fmla="*/ 8 w 16"/>
                  <a:gd name="T17" fmla="*/ 2 h 24"/>
                  <a:gd name="T18" fmla="*/ 12 w 16"/>
                  <a:gd name="T19" fmla="*/ 2 h 24"/>
                  <a:gd name="T20" fmla="*/ 12 w 16"/>
                  <a:gd name="T21" fmla="*/ 2 h 24"/>
                  <a:gd name="T22" fmla="*/ 16 w 16"/>
                  <a:gd name="T23" fmla="*/ 10 h 24"/>
                  <a:gd name="T24" fmla="*/ 16 w 16"/>
                  <a:gd name="T25" fmla="*/ 16 h 24"/>
                  <a:gd name="T26" fmla="*/ 14 w 16"/>
                  <a:gd name="T27" fmla="*/ 24 h 24"/>
                  <a:gd name="T28" fmla="*/ 14 w 16"/>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4">
                    <a:moveTo>
                      <a:pt x="14" y="24"/>
                    </a:moveTo>
                    <a:lnTo>
                      <a:pt x="14" y="24"/>
                    </a:lnTo>
                    <a:lnTo>
                      <a:pt x="0" y="8"/>
                    </a:lnTo>
                    <a:lnTo>
                      <a:pt x="0" y="8"/>
                    </a:lnTo>
                    <a:lnTo>
                      <a:pt x="0" y="8"/>
                    </a:lnTo>
                    <a:lnTo>
                      <a:pt x="2" y="2"/>
                    </a:lnTo>
                    <a:lnTo>
                      <a:pt x="4" y="0"/>
                    </a:lnTo>
                    <a:lnTo>
                      <a:pt x="8" y="2"/>
                    </a:lnTo>
                    <a:lnTo>
                      <a:pt x="8" y="2"/>
                    </a:lnTo>
                    <a:lnTo>
                      <a:pt x="12" y="2"/>
                    </a:lnTo>
                    <a:lnTo>
                      <a:pt x="12" y="2"/>
                    </a:lnTo>
                    <a:lnTo>
                      <a:pt x="16" y="10"/>
                    </a:lnTo>
                    <a:lnTo>
                      <a:pt x="16" y="16"/>
                    </a:lnTo>
                    <a:lnTo>
                      <a:pt x="14" y="24"/>
                    </a:lnTo>
                    <a:lnTo>
                      <a:pt x="1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8" name="Freeform 1616">
                <a:extLst>
                  <a:ext uri="{FF2B5EF4-FFF2-40B4-BE49-F238E27FC236}">
                    <a16:creationId xmlns:a16="http://schemas.microsoft.com/office/drawing/2014/main" id="{872482EB-3429-604C-4F9A-4233BA9A8869}"/>
                  </a:ext>
                </a:extLst>
              </p:cNvPr>
              <p:cNvSpPr>
                <a:spLocks/>
              </p:cNvSpPr>
              <p:nvPr/>
            </p:nvSpPr>
            <p:spPr bwMode="auto">
              <a:xfrm>
                <a:off x="5962" y="2692"/>
                <a:ext cx="28" cy="69"/>
              </a:xfrm>
              <a:custGeom>
                <a:avLst/>
                <a:gdLst>
                  <a:gd name="T0" fmla="*/ 2 w 28"/>
                  <a:gd name="T1" fmla="*/ 61 h 69"/>
                  <a:gd name="T2" fmla="*/ 2 w 28"/>
                  <a:gd name="T3" fmla="*/ 61 h 69"/>
                  <a:gd name="T4" fmla="*/ 0 w 28"/>
                  <a:gd name="T5" fmla="*/ 39 h 69"/>
                  <a:gd name="T6" fmla="*/ 0 w 28"/>
                  <a:gd name="T7" fmla="*/ 39 h 69"/>
                  <a:gd name="T8" fmla="*/ 4 w 28"/>
                  <a:gd name="T9" fmla="*/ 35 h 69"/>
                  <a:gd name="T10" fmla="*/ 6 w 28"/>
                  <a:gd name="T11" fmla="*/ 33 h 69"/>
                  <a:gd name="T12" fmla="*/ 10 w 28"/>
                  <a:gd name="T13" fmla="*/ 35 h 69"/>
                  <a:gd name="T14" fmla="*/ 14 w 28"/>
                  <a:gd name="T15" fmla="*/ 41 h 69"/>
                  <a:gd name="T16" fmla="*/ 14 w 28"/>
                  <a:gd name="T17" fmla="*/ 41 h 69"/>
                  <a:gd name="T18" fmla="*/ 14 w 28"/>
                  <a:gd name="T19" fmla="*/ 47 h 69"/>
                  <a:gd name="T20" fmla="*/ 14 w 28"/>
                  <a:gd name="T21" fmla="*/ 51 h 69"/>
                  <a:gd name="T22" fmla="*/ 16 w 28"/>
                  <a:gd name="T23" fmla="*/ 53 h 69"/>
                  <a:gd name="T24" fmla="*/ 16 w 28"/>
                  <a:gd name="T25" fmla="*/ 53 h 69"/>
                  <a:gd name="T26" fmla="*/ 16 w 28"/>
                  <a:gd name="T27" fmla="*/ 55 h 69"/>
                  <a:gd name="T28" fmla="*/ 16 w 28"/>
                  <a:gd name="T29" fmla="*/ 55 h 69"/>
                  <a:gd name="T30" fmla="*/ 16 w 28"/>
                  <a:gd name="T31" fmla="*/ 55 h 69"/>
                  <a:gd name="T32" fmla="*/ 16 w 28"/>
                  <a:gd name="T33" fmla="*/ 49 h 69"/>
                  <a:gd name="T34" fmla="*/ 16 w 28"/>
                  <a:gd name="T35" fmla="*/ 49 h 69"/>
                  <a:gd name="T36" fmla="*/ 12 w 28"/>
                  <a:gd name="T37" fmla="*/ 37 h 69"/>
                  <a:gd name="T38" fmla="*/ 8 w 28"/>
                  <a:gd name="T39" fmla="*/ 25 h 69"/>
                  <a:gd name="T40" fmla="*/ 8 w 28"/>
                  <a:gd name="T41" fmla="*/ 25 h 69"/>
                  <a:gd name="T42" fmla="*/ 8 w 28"/>
                  <a:gd name="T43" fmla="*/ 17 h 69"/>
                  <a:gd name="T44" fmla="*/ 8 w 28"/>
                  <a:gd name="T45" fmla="*/ 17 h 69"/>
                  <a:gd name="T46" fmla="*/ 12 w 28"/>
                  <a:gd name="T47" fmla="*/ 7 h 69"/>
                  <a:gd name="T48" fmla="*/ 14 w 28"/>
                  <a:gd name="T49" fmla="*/ 0 h 69"/>
                  <a:gd name="T50" fmla="*/ 14 w 28"/>
                  <a:gd name="T51" fmla="*/ 0 h 69"/>
                  <a:gd name="T52" fmla="*/ 16 w 28"/>
                  <a:gd name="T53" fmla="*/ 0 h 69"/>
                  <a:gd name="T54" fmla="*/ 16 w 28"/>
                  <a:gd name="T55" fmla="*/ 0 h 69"/>
                  <a:gd name="T56" fmla="*/ 18 w 28"/>
                  <a:gd name="T57" fmla="*/ 3 h 69"/>
                  <a:gd name="T58" fmla="*/ 18 w 28"/>
                  <a:gd name="T59" fmla="*/ 9 h 69"/>
                  <a:gd name="T60" fmla="*/ 18 w 28"/>
                  <a:gd name="T61" fmla="*/ 9 h 69"/>
                  <a:gd name="T62" fmla="*/ 18 w 28"/>
                  <a:gd name="T63" fmla="*/ 13 h 69"/>
                  <a:gd name="T64" fmla="*/ 18 w 28"/>
                  <a:gd name="T65" fmla="*/ 13 h 69"/>
                  <a:gd name="T66" fmla="*/ 18 w 28"/>
                  <a:gd name="T67" fmla="*/ 19 h 69"/>
                  <a:gd name="T68" fmla="*/ 18 w 28"/>
                  <a:gd name="T69" fmla="*/ 25 h 69"/>
                  <a:gd name="T70" fmla="*/ 20 w 28"/>
                  <a:gd name="T71" fmla="*/ 33 h 69"/>
                  <a:gd name="T72" fmla="*/ 20 w 28"/>
                  <a:gd name="T73" fmla="*/ 39 h 69"/>
                  <a:gd name="T74" fmla="*/ 20 w 28"/>
                  <a:gd name="T75" fmla="*/ 39 h 69"/>
                  <a:gd name="T76" fmla="*/ 20 w 28"/>
                  <a:gd name="T77" fmla="*/ 45 h 69"/>
                  <a:gd name="T78" fmla="*/ 22 w 28"/>
                  <a:gd name="T79" fmla="*/ 47 h 69"/>
                  <a:gd name="T80" fmla="*/ 28 w 28"/>
                  <a:gd name="T81" fmla="*/ 51 h 69"/>
                  <a:gd name="T82" fmla="*/ 28 w 28"/>
                  <a:gd name="T83" fmla="*/ 51 h 69"/>
                  <a:gd name="T84" fmla="*/ 26 w 28"/>
                  <a:gd name="T85" fmla="*/ 63 h 69"/>
                  <a:gd name="T86" fmla="*/ 22 w 28"/>
                  <a:gd name="T87" fmla="*/ 67 h 69"/>
                  <a:gd name="T88" fmla="*/ 18 w 28"/>
                  <a:gd name="T89" fmla="*/ 69 h 69"/>
                  <a:gd name="T90" fmla="*/ 14 w 28"/>
                  <a:gd name="T91" fmla="*/ 69 h 69"/>
                  <a:gd name="T92" fmla="*/ 14 w 28"/>
                  <a:gd name="T93" fmla="*/ 69 h 69"/>
                  <a:gd name="T94" fmla="*/ 12 w 28"/>
                  <a:gd name="T95" fmla="*/ 59 h 69"/>
                  <a:gd name="T96" fmla="*/ 10 w 28"/>
                  <a:gd name="T97" fmla="*/ 59 h 69"/>
                  <a:gd name="T98" fmla="*/ 6 w 28"/>
                  <a:gd name="T99" fmla="*/ 63 h 69"/>
                  <a:gd name="T100" fmla="*/ 6 w 28"/>
                  <a:gd name="T101" fmla="*/ 63 h 69"/>
                  <a:gd name="T102" fmla="*/ 6 w 28"/>
                  <a:gd name="T103" fmla="*/ 63 h 69"/>
                  <a:gd name="T104" fmla="*/ 6 w 28"/>
                  <a:gd name="T105" fmla="*/ 63 h 69"/>
                  <a:gd name="T106" fmla="*/ 2 w 28"/>
                  <a:gd name="T107" fmla="*/ 61 h 69"/>
                  <a:gd name="T108" fmla="*/ 2 w 28"/>
                  <a:gd name="T109"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69">
                    <a:moveTo>
                      <a:pt x="2" y="61"/>
                    </a:moveTo>
                    <a:lnTo>
                      <a:pt x="2" y="61"/>
                    </a:lnTo>
                    <a:lnTo>
                      <a:pt x="0" y="39"/>
                    </a:lnTo>
                    <a:lnTo>
                      <a:pt x="0" y="39"/>
                    </a:lnTo>
                    <a:lnTo>
                      <a:pt x="4" y="35"/>
                    </a:lnTo>
                    <a:lnTo>
                      <a:pt x="6" y="33"/>
                    </a:lnTo>
                    <a:lnTo>
                      <a:pt x="10" y="35"/>
                    </a:lnTo>
                    <a:lnTo>
                      <a:pt x="14" y="41"/>
                    </a:lnTo>
                    <a:lnTo>
                      <a:pt x="14" y="41"/>
                    </a:lnTo>
                    <a:lnTo>
                      <a:pt x="14" y="47"/>
                    </a:lnTo>
                    <a:lnTo>
                      <a:pt x="14" y="51"/>
                    </a:lnTo>
                    <a:lnTo>
                      <a:pt x="16" y="53"/>
                    </a:lnTo>
                    <a:lnTo>
                      <a:pt x="16" y="53"/>
                    </a:lnTo>
                    <a:lnTo>
                      <a:pt x="16" y="55"/>
                    </a:lnTo>
                    <a:lnTo>
                      <a:pt x="16" y="55"/>
                    </a:lnTo>
                    <a:lnTo>
                      <a:pt x="16" y="55"/>
                    </a:lnTo>
                    <a:lnTo>
                      <a:pt x="16" y="49"/>
                    </a:lnTo>
                    <a:lnTo>
                      <a:pt x="16" y="49"/>
                    </a:lnTo>
                    <a:lnTo>
                      <a:pt x="12" y="37"/>
                    </a:lnTo>
                    <a:lnTo>
                      <a:pt x="8" y="25"/>
                    </a:lnTo>
                    <a:lnTo>
                      <a:pt x="8" y="25"/>
                    </a:lnTo>
                    <a:lnTo>
                      <a:pt x="8" y="17"/>
                    </a:lnTo>
                    <a:lnTo>
                      <a:pt x="8" y="17"/>
                    </a:lnTo>
                    <a:lnTo>
                      <a:pt x="12" y="7"/>
                    </a:lnTo>
                    <a:lnTo>
                      <a:pt x="14" y="0"/>
                    </a:lnTo>
                    <a:lnTo>
                      <a:pt x="14" y="0"/>
                    </a:lnTo>
                    <a:lnTo>
                      <a:pt x="16" y="0"/>
                    </a:lnTo>
                    <a:lnTo>
                      <a:pt x="16" y="0"/>
                    </a:lnTo>
                    <a:lnTo>
                      <a:pt x="18" y="3"/>
                    </a:lnTo>
                    <a:lnTo>
                      <a:pt x="18" y="9"/>
                    </a:lnTo>
                    <a:lnTo>
                      <a:pt x="18" y="9"/>
                    </a:lnTo>
                    <a:lnTo>
                      <a:pt x="18" y="13"/>
                    </a:lnTo>
                    <a:lnTo>
                      <a:pt x="18" y="13"/>
                    </a:lnTo>
                    <a:lnTo>
                      <a:pt x="18" y="19"/>
                    </a:lnTo>
                    <a:lnTo>
                      <a:pt x="18" y="25"/>
                    </a:lnTo>
                    <a:lnTo>
                      <a:pt x="20" y="33"/>
                    </a:lnTo>
                    <a:lnTo>
                      <a:pt x="20" y="39"/>
                    </a:lnTo>
                    <a:lnTo>
                      <a:pt x="20" y="39"/>
                    </a:lnTo>
                    <a:lnTo>
                      <a:pt x="20" y="45"/>
                    </a:lnTo>
                    <a:lnTo>
                      <a:pt x="22" y="47"/>
                    </a:lnTo>
                    <a:lnTo>
                      <a:pt x="28" y="51"/>
                    </a:lnTo>
                    <a:lnTo>
                      <a:pt x="28" y="51"/>
                    </a:lnTo>
                    <a:lnTo>
                      <a:pt x="26" y="63"/>
                    </a:lnTo>
                    <a:lnTo>
                      <a:pt x="22" y="67"/>
                    </a:lnTo>
                    <a:lnTo>
                      <a:pt x="18" y="69"/>
                    </a:lnTo>
                    <a:lnTo>
                      <a:pt x="14" y="69"/>
                    </a:lnTo>
                    <a:lnTo>
                      <a:pt x="14" y="69"/>
                    </a:lnTo>
                    <a:lnTo>
                      <a:pt x="12" y="59"/>
                    </a:lnTo>
                    <a:lnTo>
                      <a:pt x="10" y="59"/>
                    </a:lnTo>
                    <a:lnTo>
                      <a:pt x="6" y="63"/>
                    </a:lnTo>
                    <a:lnTo>
                      <a:pt x="6" y="63"/>
                    </a:lnTo>
                    <a:lnTo>
                      <a:pt x="6" y="63"/>
                    </a:lnTo>
                    <a:lnTo>
                      <a:pt x="6" y="63"/>
                    </a:lnTo>
                    <a:lnTo>
                      <a:pt x="2" y="61"/>
                    </a:lnTo>
                    <a:lnTo>
                      <a:pt x="2"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9" name="Freeform 1617">
                <a:extLst>
                  <a:ext uri="{FF2B5EF4-FFF2-40B4-BE49-F238E27FC236}">
                    <a16:creationId xmlns:a16="http://schemas.microsoft.com/office/drawing/2014/main" id="{C94751FE-E5A8-42A3-526E-78E20BD64103}"/>
                  </a:ext>
                </a:extLst>
              </p:cNvPr>
              <p:cNvSpPr>
                <a:spLocks/>
              </p:cNvSpPr>
              <p:nvPr/>
            </p:nvSpPr>
            <p:spPr bwMode="auto">
              <a:xfrm>
                <a:off x="5986" y="2767"/>
                <a:ext cx="8" cy="12"/>
              </a:xfrm>
              <a:custGeom>
                <a:avLst/>
                <a:gdLst>
                  <a:gd name="T0" fmla="*/ 8 w 8"/>
                  <a:gd name="T1" fmla="*/ 12 h 12"/>
                  <a:gd name="T2" fmla="*/ 8 w 8"/>
                  <a:gd name="T3" fmla="*/ 12 h 12"/>
                  <a:gd name="T4" fmla="*/ 4 w 8"/>
                  <a:gd name="T5" fmla="*/ 12 h 12"/>
                  <a:gd name="T6" fmla="*/ 4 w 8"/>
                  <a:gd name="T7" fmla="*/ 12 h 12"/>
                  <a:gd name="T8" fmla="*/ 2 w 8"/>
                  <a:gd name="T9" fmla="*/ 10 h 12"/>
                  <a:gd name="T10" fmla="*/ 0 w 8"/>
                  <a:gd name="T11" fmla="*/ 6 h 12"/>
                  <a:gd name="T12" fmla="*/ 0 w 8"/>
                  <a:gd name="T13" fmla="*/ 6 h 12"/>
                  <a:gd name="T14" fmla="*/ 0 w 8"/>
                  <a:gd name="T15" fmla="*/ 2 h 12"/>
                  <a:gd name="T16" fmla="*/ 2 w 8"/>
                  <a:gd name="T17" fmla="*/ 0 h 12"/>
                  <a:gd name="T18" fmla="*/ 2 w 8"/>
                  <a:gd name="T19" fmla="*/ 0 h 12"/>
                  <a:gd name="T20" fmla="*/ 4 w 8"/>
                  <a:gd name="T21" fmla="*/ 0 h 12"/>
                  <a:gd name="T22" fmla="*/ 4 w 8"/>
                  <a:gd name="T23" fmla="*/ 2 h 12"/>
                  <a:gd name="T24" fmla="*/ 6 w 8"/>
                  <a:gd name="T25" fmla="*/ 6 h 12"/>
                  <a:gd name="T26" fmla="*/ 6 w 8"/>
                  <a:gd name="T27" fmla="*/ 6 h 12"/>
                  <a:gd name="T28" fmla="*/ 8 w 8"/>
                  <a:gd name="T29" fmla="*/ 12 h 12"/>
                  <a:gd name="T30" fmla="*/ 8 w 8"/>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2">
                    <a:moveTo>
                      <a:pt x="8" y="12"/>
                    </a:moveTo>
                    <a:lnTo>
                      <a:pt x="8" y="12"/>
                    </a:lnTo>
                    <a:lnTo>
                      <a:pt x="4" y="12"/>
                    </a:lnTo>
                    <a:lnTo>
                      <a:pt x="4" y="12"/>
                    </a:lnTo>
                    <a:lnTo>
                      <a:pt x="2" y="10"/>
                    </a:lnTo>
                    <a:lnTo>
                      <a:pt x="0" y="6"/>
                    </a:lnTo>
                    <a:lnTo>
                      <a:pt x="0" y="6"/>
                    </a:lnTo>
                    <a:lnTo>
                      <a:pt x="0" y="2"/>
                    </a:lnTo>
                    <a:lnTo>
                      <a:pt x="2" y="0"/>
                    </a:lnTo>
                    <a:lnTo>
                      <a:pt x="2" y="0"/>
                    </a:lnTo>
                    <a:lnTo>
                      <a:pt x="4" y="0"/>
                    </a:lnTo>
                    <a:lnTo>
                      <a:pt x="4" y="2"/>
                    </a:lnTo>
                    <a:lnTo>
                      <a:pt x="6" y="6"/>
                    </a:lnTo>
                    <a:lnTo>
                      <a:pt x="6" y="6"/>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0" name="Freeform 1618">
                <a:extLst>
                  <a:ext uri="{FF2B5EF4-FFF2-40B4-BE49-F238E27FC236}">
                    <a16:creationId xmlns:a16="http://schemas.microsoft.com/office/drawing/2014/main" id="{E510B437-05E8-EA2F-B468-F8835B717F57}"/>
                  </a:ext>
                </a:extLst>
              </p:cNvPr>
              <p:cNvSpPr>
                <a:spLocks/>
              </p:cNvSpPr>
              <p:nvPr/>
            </p:nvSpPr>
            <p:spPr bwMode="auto">
              <a:xfrm>
                <a:off x="6020" y="2751"/>
                <a:ext cx="26" cy="38"/>
              </a:xfrm>
              <a:custGeom>
                <a:avLst/>
                <a:gdLst>
                  <a:gd name="T0" fmla="*/ 6 w 26"/>
                  <a:gd name="T1" fmla="*/ 12 h 38"/>
                  <a:gd name="T2" fmla="*/ 6 w 26"/>
                  <a:gd name="T3" fmla="*/ 12 h 38"/>
                  <a:gd name="T4" fmla="*/ 6 w 26"/>
                  <a:gd name="T5" fmla="*/ 8 h 38"/>
                  <a:gd name="T6" fmla="*/ 4 w 26"/>
                  <a:gd name="T7" fmla="*/ 8 h 38"/>
                  <a:gd name="T8" fmla="*/ 2 w 26"/>
                  <a:gd name="T9" fmla="*/ 6 h 38"/>
                  <a:gd name="T10" fmla="*/ 0 w 26"/>
                  <a:gd name="T11" fmla="*/ 2 h 38"/>
                  <a:gd name="T12" fmla="*/ 0 w 26"/>
                  <a:gd name="T13" fmla="*/ 2 h 38"/>
                  <a:gd name="T14" fmla="*/ 6 w 26"/>
                  <a:gd name="T15" fmla="*/ 0 h 38"/>
                  <a:gd name="T16" fmla="*/ 8 w 26"/>
                  <a:gd name="T17" fmla="*/ 2 h 38"/>
                  <a:gd name="T18" fmla="*/ 12 w 26"/>
                  <a:gd name="T19" fmla="*/ 8 h 38"/>
                  <a:gd name="T20" fmla="*/ 14 w 26"/>
                  <a:gd name="T21" fmla="*/ 18 h 38"/>
                  <a:gd name="T22" fmla="*/ 14 w 26"/>
                  <a:gd name="T23" fmla="*/ 18 h 38"/>
                  <a:gd name="T24" fmla="*/ 16 w 26"/>
                  <a:gd name="T25" fmla="*/ 12 h 38"/>
                  <a:gd name="T26" fmla="*/ 16 w 26"/>
                  <a:gd name="T27" fmla="*/ 10 h 38"/>
                  <a:gd name="T28" fmla="*/ 18 w 26"/>
                  <a:gd name="T29" fmla="*/ 10 h 38"/>
                  <a:gd name="T30" fmla="*/ 18 w 26"/>
                  <a:gd name="T31" fmla="*/ 10 h 38"/>
                  <a:gd name="T32" fmla="*/ 22 w 26"/>
                  <a:gd name="T33" fmla="*/ 12 h 38"/>
                  <a:gd name="T34" fmla="*/ 22 w 26"/>
                  <a:gd name="T35" fmla="*/ 12 h 38"/>
                  <a:gd name="T36" fmla="*/ 22 w 26"/>
                  <a:gd name="T37" fmla="*/ 18 h 38"/>
                  <a:gd name="T38" fmla="*/ 24 w 26"/>
                  <a:gd name="T39" fmla="*/ 24 h 38"/>
                  <a:gd name="T40" fmla="*/ 24 w 26"/>
                  <a:gd name="T41" fmla="*/ 30 h 38"/>
                  <a:gd name="T42" fmla="*/ 26 w 26"/>
                  <a:gd name="T43" fmla="*/ 34 h 38"/>
                  <a:gd name="T44" fmla="*/ 26 w 26"/>
                  <a:gd name="T45" fmla="*/ 34 h 38"/>
                  <a:gd name="T46" fmla="*/ 26 w 26"/>
                  <a:gd name="T47" fmla="*/ 36 h 38"/>
                  <a:gd name="T48" fmla="*/ 22 w 26"/>
                  <a:gd name="T49" fmla="*/ 38 h 38"/>
                  <a:gd name="T50" fmla="*/ 22 w 26"/>
                  <a:gd name="T51" fmla="*/ 38 h 38"/>
                  <a:gd name="T52" fmla="*/ 22 w 26"/>
                  <a:gd name="T53" fmla="*/ 38 h 38"/>
                  <a:gd name="T54" fmla="*/ 20 w 26"/>
                  <a:gd name="T55" fmla="*/ 38 h 38"/>
                  <a:gd name="T56" fmla="*/ 20 w 26"/>
                  <a:gd name="T57" fmla="*/ 34 h 38"/>
                  <a:gd name="T58" fmla="*/ 18 w 26"/>
                  <a:gd name="T59" fmla="*/ 32 h 38"/>
                  <a:gd name="T60" fmla="*/ 16 w 26"/>
                  <a:gd name="T61" fmla="*/ 34 h 38"/>
                  <a:gd name="T62" fmla="*/ 16 w 26"/>
                  <a:gd name="T63" fmla="*/ 34 h 38"/>
                  <a:gd name="T64" fmla="*/ 12 w 26"/>
                  <a:gd name="T65" fmla="*/ 34 h 38"/>
                  <a:gd name="T66" fmla="*/ 10 w 26"/>
                  <a:gd name="T67" fmla="*/ 30 h 38"/>
                  <a:gd name="T68" fmla="*/ 6 w 26"/>
                  <a:gd name="T69" fmla="*/ 28 h 38"/>
                  <a:gd name="T70" fmla="*/ 4 w 26"/>
                  <a:gd name="T71" fmla="*/ 26 h 38"/>
                  <a:gd name="T72" fmla="*/ 4 w 26"/>
                  <a:gd name="T73" fmla="*/ 26 h 38"/>
                  <a:gd name="T74" fmla="*/ 4 w 26"/>
                  <a:gd name="T75" fmla="*/ 22 h 38"/>
                  <a:gd name="T76" fmla="*/ 6 w 26"/>
                  <a:gd name="T77" fmla="*/ 20 h 38"/>
                  <a:gd name="T78" fmla="*/ 8 w 26"/>
                  <a:gd name="T79" fmla="*/ 18 h 38"/>
                  <a:gd name="T80" fmla="*/ 6 w 26"/>
                  <a:gd name="T81" fmla="*/ 12 h 38"/>
                  <a:gd name="T82" fmla="*/ 6 w 26"/>
                  <a:gd name="T8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38">
                    <a:moveTo>
                      <a:pt x="6" y="12"/>
                    </a:moveTo>
                    <a:lnTo>
                      <a:pt x="6" y="12"/>
                    </a:lnTo>
                    <a:lnTo>
                      <a:pt x="6" y="8"/>
                    </a:lnTo>
                    <a:lnTo>
                      <a:pt x="4" y="8"/>
                    </a:lnTo>
                    <a:lnTo>
                      <a:pt x="2" y="6"/>
                    </a:lnTo>
                    <a:lnTo>
                      <a:pt x="0" y="2"/>
                    </a:lnTo>
                    <a:lnTo>
                      <a:pt x="0" y="2"/>
                    </a:lnTo>
                    <a:lnTo>
                      <a:pt x="6" y="0"/>
                    </a:lnTo>
                    <a:lnTo>
                      <a:pt x="8" y="2"/>
                    </a:lnTo>
                    <a:lnTo>
                      <a:pt x="12" y="8"/>
                    </a:lnTo>
                    <a:lnTo>
                      <a:pt x="14" y="18"/>
                    </a:lnTo>
                    <a:lnTo>
                      <a:pt x="14" y="18"/>
                    </a:lnTo>
                    <a:lnTo>
                      <a:pt x="16" y="12"/>
                    </a:lnTo>
                    <a:lnTo>
                      <a:pt x="16" y="10"/>
                    </a:lnTo>
                    <a:lnTo>
                      <a:pt x="18" y="10"/>
                    </a:lnTo>
                    <a:lnTo>
                      <a:pt x="18" y="10"/>
                    </a:lnTo>
                    <a:lnTo>
                      <a:pt x="22" y="12"/>
                    </a:lnTo>
                    <a:lnTo>
                      <a:pt x="22" y="12"/>
                    </a:lnTo>
                    <a:lnTo>
                      <a:pt x="22" y="18"/>
                    </a:lnTo>
                    <a:lnTo>
                      <a:pt x="24" y="24"/>
                    </a:lnTo>
                    <a:lnTo>
                      <a:pt x="24" y="30"/>
                    </a:lnTo>
                    <a:lnTo>
                      <a:pt x="26" y="34"/>
                    </a:lnTo>
                    <a:lnTo>
                      <a:pt x="26" y="34"/>
                    </a:lnTo>
                    <a:lnTo>
                      <a:pt x="26" y="36"/>
                    </a:lnTo>
                    <a:lnTo>
                      <a:pt x="22" y="38"/>
                    </a:lnTo>
                    <a:lnTo>
                      <a:pt x="22" y="38"/>
                    </a:lnTo>
                    <a:lnTo>
                      <a:pt x="22" y="38"/>
                    </a:lnTo>
                    <a:lnTo>
                      <a:pt x="20" y="38"/>
                    </a:lnTo>
                    <a:lnTo>
                      <a:pt x="20" y="34"/>
                    </a:lnTo>
                    <a:lnTo>
                      <a:pt x="18" y="32"/>
                    </a:lnTo>
                    <a:lnTo>
                      <a:pt x="16" y="34"/>
                    </a:lnTo>
                    <a:lnTo>
                      <a:pt x="16" y="34"/>
                    </a:lnTo>
                    <a:lnTo>
                      <a:pt x="12" y="34"/>
                    </a:lnTo>
                    <a:lnTo>
                      <a:pt x="10" y="30"/>
                    </a:lnTo>
                    <a:lnTo>
                      <a:pt x="6" y="28"/>
                    </a:lnTo>
                    <a:lnTo>
                      <a:pt x="4" y="26"/>
                    </a:lnTo>
                    <a:lnTo>
                      <a:pt x="4" y="26"/>
                    </a:lnTo>
                    <a:lnTo>
                      <a:pt x="4" y="22"/>
                    </a:lnTo>
                    <a:lnTo>
                      <a:pt x="6" y="20"/>
                    </a:lnTo>
                    <a:lnTo>
                      <a:pt x="8" y="18"/>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1" name="Freeform 1619">
                <a:extLst>
                  <a:ext uri="{FF2B5EF4-FFF2-40B4-BE49-F238E27FC236}">
                    <a16:creationId xmlns:a16="http://schemas.microsoft.com/office/drawing/2014/main" id="{0FE60545-689E-A0F4-2249-70AC0B8C5820}"/>
                  </a:ext>
                </a:extLst>
              </p:cNvPr>
              <p:cNvSpPr>
                <a:spLocks/>
              </p:cNvSpPr>
              <p:nvPr/>
            </p:nvSpPr>
            <p:spPr bwMode="auto">
              <a:xfrm>
                <a:off x="1584" y="1794"/>
                <a:ext cx="134" cy="80"/>
              </a:xfrm>
              <a:custGeom>
                <a:avLst/>
                <a:gdLst>
                  <a:gd name="T0" fmla="*/ 26 w 134"/>
                  <a:gd name="T1" fmla="*/ 14 h 80"/>
                  <a:gd name="T2" fmla="*/ 28 w 134"/>
                  <a:gd name="T3" fmla="*/ 20 h 80"/>
                  <a:gd name="T4" fmla="*/ 34 w 134"/>
                  <a:gd name="T5" fmla="*/ 36 h 80"/>
                  <a:gd name="T6" fmla="*/ 30 w 134"/>
                  <a:gd name="T7" fmla="*/ 6 h 80"/>
                  <a:gd name="T8" fmla="*/ 34 w 134"/>
                  <a:gd name="T9" fmla="*/ 4 h 80"/>
                  <a:gd name="T10" fmla="*/ 40 w 134"/>
                  <a:gd name="T11" fmla="*/ 6 h 80"/>
                  <a:gd name="T12" fmla="*/ 44 w 134"/>
                  <a:gd name="T13" fmla="*/ 6 h 80"/>
                  <a:gd name="T14" fmla="*/ 54 w 134"/>
                  <a:gd name="T15" fmla="*/ 16 h 80"/>
                  <a:gd name="T16" fmla="*/ 58 w 134"/>
                  <a:gd name="T17" fmla="*/ 10 h 80"/>
                  <a:gd name="T18" fmla="*/ 62 w 134"/>
                  <a:gd name="T19" fmla="*/ 12 h 80"/>
                  <a:gd name="T20" fmla="*/ 70 w 134"/>
                  <a:gd name="T21" fmla="*/ 28 h 80"/>
                  <a:gd name="T22" fmla="*/ 70 w 134"/>
                  <a:gd name="T23" fmla="*/ 44 h 80"/>
                  <a:gd name="T24" fmla="*/ 74 w 134"/>
                  <a:gd name="T25" fmla="*/ 52 h 80"/>
                  <a:gd name="T26" fmla="*/ 74 w 134"/>
                  <a:gd name="T27" fmla="*/ 48 h 80"/>
                  <a:gd name="T28" fmla="*/ 70 w 134"/>
                  <a:gd name="T29" fmla="*/ 36 h 80"/>
                  <a:gd name="T30" fmla="*/ 72 w 134"/>
                  <a:gd name="T31" fmla="*/ 26 h 80"/>
                  <a:gd name="T32" fmla="*/ 78 w 134"/>
                  <a:gd name="T33" fmla="*/ 28 h 80"/>
                  <a:gd name="T34" fmla="*/ 84 w 134"/>
                  <a:gd name="T35" fmla="*/ 30 h 80"/>
                  <a:gd name="T36" fmla="*/ 88 w 134"/>
                  <a:gd name="T37" fmla="*/ 4 h 80"/>
                  <a:gd name="T38" fmla="*/ 94 w 134"/>
                  <a:gd name="T39" fmla="*/ 0 h 80"/>
                  <a:gd name="T40" fmla="*/ 100 w 134"/>
                  <a:gd name="T41" fmla="*/ 10 h 80"/>
                  <a:gd name="T42" fmla="*/ 102 w 134"/>
                  <a:gd name="T43" fmla="*/ 22 h 80"/>
                  <a:gd name="T44" fmla="*/ 110 w 134"/>
                  <a:gd name="T45" fmla="*/ 42 h 80"/>
                  <a:gd name="T46" fmla="*/ 118 w 134"/>
                  <a:gd name="T47" fmla="*/ 48 h 80"/>
                  <a:gd name="T48" fmla="*/ 124 w 134"/>
                  <a:gd name="T49" fmla="*/ 54 h 80"/>
                  <a:gd name="T50" fmla="*/ 128 w 134"/>
                  <a:gd name="T51" fmla="*/ 64 h 80"/>
                  <a:gd name="T52" fmla="*/ 132 w 134"/>
                  <a:gd name="T53" fmla="*/ 66 h 80"/>
                  <a:gd name="T54" fmla="*/ 130 w 134"/>
                  <a:gd name="T55" fmla="*/ 76 h 80"/>
                  <a:gd name="T56" fmla="*/ 124 w 134"/>
                  <a:gd name="T57" fmla="*/ 76 h 80"/>
                  <a:gd name="T58" fmla="*/ 120 w 134"/>
                  <a:gd name="T59" fmla="*/ 80 h 80"/>
                  <a:gd name="T60" fmla="*/ 116 w 134"/>
                  <a:gd name="T61" fmla="*/ 76 h 80"/>
                  <a:gd name="T62" fmla="*/ 110 w 134"/>
                  <a:gd name="T63" fmla="*/ 76 h 80"/>
                  <a:gd name="T64" fmla="*/ 106 w 134"/>
                  <a:gd name="T65" fmla="*/ 70 h 80"/>
                  <a:gd name="T66" fmla="*/ 104 w 134"/>
                  <a:gd name="T67" fmla="*/ 64 h 80"/>
                  <a:gd name="T68" fmla="*/ 92 w 134"/>
                  <a:gd name="T69" fmla="*/ 50 h 80"/>
                  <a:gd name="T70" fmla="*/ 94 w 134"/>
                  <a:gd name="T71" fmla="*/ 60 h 80"/>
                  <a:gd name="T72" fmla="*/ 88 w 134"/>
                  <a:gd name="T73" fmla="*/ 66 h 80"/>
                  <a:gd name="T74" fmla="*/ 84 w 134"/>
                  <a:gd name="T75" fmla="*/ 72 h 80"/>
                  <a:gd name="T76" fmla="*/ 78 w 134"/>
                  <a:gd name="T77" fmla="*/ 80 h 80"/>
                  <a:gd name="T78" fmla="*/ 72 w 134"/>
                  <a:gd name="T79" fmla="*/ 72 h 80"/>
                  <a:gd name="T80" fmla="*/ 68 w 134"/>
                  <a:gd name="T81" fmla="*/ 64 h 80"/>
                  <a:gd name="T82" fmla="*/ 60 w 134"/>
                  <a:gd name="T83" fmla="*/ 60 h 80"/>
                  <a:gd name="T84" fmla="*/ 54 w 134"/>
                  <a:gd name="T85" fmla="*/ 66 h 80"/>
                  <a:gd name="T86" fmla="*/ 44 w 134"/>
                  <a:gd name="T87" fmla="*/ 70 h 80"/>
                  <a:gd name="T88" fmla="*/ 40 w 134"/>
                  <a:gd name="T89" fmla="*/ 62 h 80"/>
                  <a:gd name="T90" fmla="*/ 22 w 134"/>
                  <a:gd name="T91" fmla="*/ 46 h 80"/>
                  <a:gd name="T92" fmla="*/ 14 w 134"/>
                  <a:gd name="T93" fmla="*/ 46 h 80"/>
                  <a:gd name="T94" fmla="*/ 18 w 134"/>
                  <a:gd name="T95" fmla="*/ 54 h 80"/>
                  <a:gd name="T96" fmla="*/ 12 w 134"/>
                  <a:gd name="T97" fmla="*/ 58 h 80"/>
                  <a:gd name="T98" fmla="*/ 8 w 134"/>
                  <a:gd name="T99" fmla="*/ 54 h 80"/>
                  <a:gd name="T100" fmla="*/ 4 w 134"/>
                  <a:gd name="T101" fmla="*/ 38 h 80"/>
                  <a:gd name="T102" fmla="*/ 6 w 134"/>
                  <a:gd name="T103" fmla="*/ 32 h 80"/>
                  <a:gd name="T104" fmla="*/ 4 w 134"/>
                  <a:gd name="T105" fmla="*/ 28 h 80"/>
                  <a:gd name="T106" fmla="*/ 0 w 134"/>
                  <a:gd name="T107" fmla="*/ 26 h 80"/>
                  <a:gd name="T108" fmla="*/ 2 w 134"/>
                  <a:gd name="T109" fmla="*/ 20 h 80"/>
                  <a:gd name="T110" fmla="*/ 10 w 134"/>
                  <a:gd name="T111" fmla="*/ 18 h 80"/>
                  <a:gd name="T112" fmla="*/ 26 w 134"/>
                  <a:gd name="T11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80">
                    <a:moveTo>
                      <a:pt x="26" y="12"/>
                    </a:moveTo>
                    <a:lnTo>
                      <a:pt x="26" y="12"/>
                    </a:lnTo>
                    <a:lnTo>
                      <a:pt x="26" y="14"/>
                    </a:lnTo>
                    <a:lnTo>
                      <a:pt x="26" y="14"/>
                    </a:lnTo>
                    <a:lnTo>
                      <a:pt x="28" y="20"/>
                    </a:lnTo>
                    <a:lnTo>
                      <a:pt x="28" y="20"/>
                    </a:lnTo>
                    <a:lnTo>
                      <a:pt x="30" y="30"/>
                    </a:lnTo>
                    <a:lnTo>
                      <a:pt x="34" y="36"/>
                    </a:lnTo>
                    <a:lnTo>
                      <a:pt x="34" y="36"/>
                    </a:lnTo>
                    <a:lnTo>
                      <a:pt x="30" y="16"/>
                    </a:lnTo>
                    <a:lnTo>
                      <a:pt x="30" y="16"/>
                    </a:lnTo>
                    <a:lnTo>
                      <a:pt x="30" y="6"/>
                    </a:lnTo>
                    <a:lnTo>
                      <a:pt x="32" y="6"/>
                    </a:lnTo>
                    <a:lnTo>
                      <a:pt x="34" y="4"/>
                    </a:lnTo>
                    <a:lnTo>
                      <a:pt x="34" y="4"/>
                    </a:lnTo>
                    <a:lnTo>
                      <a:pt x="36" y="8"/>
                    </a:lnTo>
                    <a:lnTo>
                      <a:pt x="38" y="8"/>
                    </a:lnTo>
                    <a:lnTo>
                      <a:pt x="40" y="6"/>
                    </a:lnTo>
                    <a:lnTo>
                      <a:pt x="40" y="6"/>
                    </a:lnTo>
                    <a:lnTo>
                      <a:pt x="42" y="6"/>
                    </a:lnTo>
                    <a:lnTo>
                      <a:pt x="44" y="6"/>
                    </a:lnTo>
                    <a:lnTo>
                      <a:pt x="48" y="8"/>
                    </a:lnTo>
                    <a:lnTo>
                      <a:pt x="50" y="12"/>
                    </a:lnTo>
                    <a:lnTo>
                      <a:pt x="54" y="16"/>
                    </a:lnTo>
                    <a:lnTo>
                      <a:pt x="54" y="16"/>
                    </a:lnTo>
                    <a:lnTo>
                      <a:pt x="56" y="12"/>
                    </a:lnTo>
                    <a:lnTo>
                      <a:pt x="58" y="10"/>
                    </a:lnTo>
                    <a:lnTo>
                      <a:pt x="58" y="10"/>
                    </a:lnTo>
                    <a:lnTo>
                      <a:pt x="62" y="12"/>
                    </a:lnTo>
                    <a:lnTo>
                      <a:pt x="62" y="12"/>
                    </a:lnTo>
                    <a:lnTo>
                      <a:pt x="66" y="14"/>
                    </a:lnTo>
                    <a:lnTo>
                      <a:pt x="70" y="20"/>
                    </a:lnTo>
                    <a:lnTo>
                      <a:pt x="70" y="28"/>
                    </a:lnTo>
                    <a:lnTo>
                      <a:pt x="70" y="38"/>
                    </a:lnTo>
                    <a:lnTo>
                      <a:pt x="70" y="38"/>
                    </a:lnTo>
                    <a:lnTo>
                      <a:pt x="70" y="44"/>
                    </a:lnTo>
                    <a:lnTo>
                      <a:pt x="72" y="50"/>
                    </a:lnTo>
                    <a:lnTo>
                      <a:pt x="72" y="50"/>
                    </a:lnTo>
                    <a:lnTo>
                      <a:pt x="74" y="52"/>
                    </a:lnTo>
                    <a:lnTo>
                      <a:pt x="74" y="50"/>
                    </a:lnTo>
                    <a:lnTo>
                      <a:pt x="74" y="50"/>
                    </a:lnTo>
                    <a:lnTo>
                      <a:pt x="74" y="48"/>
                    </a:lnTo>
                    <a:lnTo>
                      <a:pt x="74" y="46"/>
                    </a:lnTo>
                    <a:lnTo>
                      <a:pt x="74" y="46"/>
                    </a:lnTo>
                    <a:lnTo>
                      <a:pt x="70" y="36"/>
                    </a:lnTo>
                    <a:lnTo>
                      <a:pt x="70" y="32"/>
                    </a:lnTo>
                    <a:lnTo>
                      <a:pt x="72" y="26"/>
                    </a:lnTo>
                    <a:lnTo>
                      <a:pt x="72" y="26"/>
                    </a:lnTo>
                    <a:lnTo>
                      <a:pt x="74" y="24"/>
                    </a:lnTo>
                    <a:lnTo>
                      <a:pt x="76" y="24"/>
                    </a:lnTo>
                    <a:lnTo>
                      <a:pt x="78" y="28"/>
                    </a:lnTo>
                    <a:lnTo>
                      <a:pt x="78" y="28"/>
                    </a:lnTo>
                    <a:lnTo>
                      <a:pt x="82" y="30"/>
                    </a:lnTo>
                    <a:lnTo>
                      <a:pt x="84" y="30"/>
                    </a:lnTo>
                    <a:lnTo>
                      <a:pt x="86" y="16"/>
                    </a:lnTo>
                    <a:lnTo>
                      <a:pt x="86" y="16"/>
                    </a:lnTo>
                    <a:lnTo>
                      <a:pt x="88" y="4"/>
                    </a:lnTo>
                    <a:lnTo>
                      <a:pt x="88" y="4"/>
                    </a:lnTo>
                    <a:lnTo>
                      <a:pt x="92" y="0"/>
                    </a:lnTo>
                    <a:lnTo>
                      <a:pt x="94" y="0"/>
                    </a:lnTo>
                    <a:lnTo>
                      <a:pt x="98" y="4"/>
                    </a:lnTo>
                    <a:lnTo>
                      <a:pt x="100" y="10"/>
                    </a:lnTo>
                    <a:lnTo>
                      <a:pt x="100" y="10"/>
                    </a:lnTo>
                    <a:lnTo>
                      <a:pt x="102" y="16"/>
                    </a:lnTo>
                    <a:lnTo>
                      <a:pt x="102" y="22"/>
                    </a:lnTo>
                    <a:lnTo>
                      <a:pt x="102" y="22"/>
                    </a:lnTo>
                    <a:lnTo>
                      <a:pt x="102" y="30"/>
                    </a:lnTo>
                    <a:lnTo>
                      <a:pt x="104" y="36"/>
                    </a:lnTo>
                    <a:lnTo>
                      <a:pt x="110" y="42"/>
                    </a:lnTo>
                    <a:lnTo>
                      <a:pt x="110" y="42"/>
                    </a:lnTo>
                    <a:lnTo>
                      <a:pt x="114" y="46"/>
                    </a:lnTo>
                    <a:lnTo>
                      <a:pt x="118" y="48"/>
                    </a:lnTo>
                    <a:lnTo>
                      <a:pt x="120" y="50"/>
                    </a:lnTo>
                    <a:lnTo>
                      <a:pt x="124" y="54"/>
                    </a:lnTo>
                    <a:lnTo>
                      <a:pt x="124" y="54"/>
                    </a:lnTo>
                    <a:lnTo>
                      <a:pt x="126" y="60"/>
                    </a:lnTo>
                    <a:lnTo>
                      <a:pt x="126" y="64"/>
                    </a:lnTo>
                    <a:lnTo>
                      <a:pt x="128" y="64"/>
                    </a:lnTo>
                    <a:lnTo>
                      <a:pt x="130" y="62"/>
                    </a:lnTo>
                    <a:lnTo>
                      <a:pt x="130" y="62"/>
                    </a:lnTo>
                    <a:lnTo>
                      <a:pt x="132" y="66"/>
                    </a:lnTo>
                    <a:lnTo>
                      <a:pt x="134" y="70"/>
                    </a:lnTo>
                    <a:lnTo>
                      <a:pt x="130" y="76"/>
                    </a:lnTo>
                    <a:lnTo>
                      <a:pt x="130" y="76"/>
                    </a:lnTo>
                    <a:lnTo>
                      <a:pt x="126" y="78"/>
                    </a:lnTo>
                    <a:lnTo>
                      <a:pt x="126" y="78"/>
                    </a:lnTo>
                    <a:lnTo>
                      <a:pt x="124" y="76"/>
                    </a:lnTo>
                    <a:lnTo>
                      <a:pt x="122" y="78"/>
                    </a:lnTo>
                    <a:lnTo>
                      <a:pt x="120" y="80"/>
                    </a:lnTo>
                    <a:lnTo>
                      <a:pt x="120" y="80"/>
                    </a:lnTo>
                    <a:lnTo>
                      <a:pt x="118" y="78"/>
                    </a:lnTo>
                    <a:lnTo>
                      <a:pt x="118" y="78"/>
                    </a:lnTo>
                    <a:lnTo>
                      <a:pt x="116" y="76"/>
                    </a:lnTo>
                    <a:lnTo>
                      <a:pt x="114" y="76"/>
                    </a:lnTo>
                    <a:lnTo>
                      <a:pt x="112" y="76"/>
                    </a:lnTo>
                    <a:lnTo>
                      <a:pt x="110" y="76"/>
                    </a:lnTo>
                    <a:lnTo>
                      <a:pt x="110" y="76"/>
                    </a:lnTo>
                    <a:lnTo>
                      <a:pt x="108" y="74"/>
                    </a:lnTo>
                    <a:lnTo>
                      <a:pt x="106" y="70"/>
                    </a:lnTo>
                    <a:lnTo>
                      <a:pt x="106" y="70"/>
                    </a:lnTo>
                    <a:lnTo>
                      <a:pt x="104" y="64"/>
                    </a:lnTo>
                    <a:lnTo>
                      <a:pt x="104" y="64"/>
                    </a:lnTo>
                    <a:lnTo>
                      <a:pt x="98" y="56"/>
                    </a:lnTo>
                    <a:lnTo>
                      <a:pt x="92" y="50"/>
                    </a:lnTo>
                    <a:lnTo>
                      <a:pt x="92" y="50"/>
                    </a:lnTo>
                    <a:lnTo>
                      <a:pt x="94" y="54"/>
                    </a:lnTo>
                    <a:lnTo>
                      <a:pt x="94" y="60"/>
                    </a:lnTo>
                    <a:lnTo>
                      <a:pt x="94" y="60"/>
                    </a:lnTo>
                    <a:lnTo>
                      <a:pt x="92" y="64"/>
                    </a:lnTo>
                    <a:lnTo>
                      <a:pt x="88" y="66"/>
                    </a:lnTo>
                    <a:lnTo>
                      <a:pt x="88" y="66"/>
                    </a:lnTo>
                    <a:lnTo>
                      <a:pt x="86" y="68"/>
                    </a:lnTo>
                    <a:lnTo>
                      <a:pt x="84" y="72"/>
                    </a:lnTo>
                    <a:lnTo>
                      <a:pt x="84" y="72"/>
                    </a:lnTo>
                    <a:lnTo>
                      <a:pt x="80" y="80"/>
                    </a:lnTo>
                    <a:lnTo>
                      <a:pt x="80" y="80"/>
                    </a:lnTo>
                    <a:lnTo>
                      <a:pt x="78" y="80"/>
                    </a:lnTo>
                    <a:lnTo>
                      <a:pt x="76" y="80"/>
                    </a:lnTo>
                    <a:lnTo>
                      <a:pt x="76" y="80"/>
                    </a:lnTo>
                    <a:lnTo>
                      <a:pt x="72" y="72"/>
                    </a:lnTo>
                    <a:lnTo>
                      <a:pt x="68" y="66"/>
                    </a:lnTo>
                    <a:lnTo>
                      <a:pt x="68" y="66"/>
                    </a:lnTo>
                    <a:lnTo>
                      <a:pt x="68" y="64"/>
                    </a:lnTo>
                    <a:lnTo>
                      <a:pt x="68" y="64"/>
                    </a:lnTo>
                    <a:lnTo>
                      <a:pt x="64" y="60"/>
                    </a:lnTo>
                    <a:lnTo>
                      <a:pt x="60" y="60"/>
                    </a:lnTo>
                    <a:lnTo>
                      <a:pt x="58" y="60"/>
                    </a:lnTo>
                    <a:lnTo>
                      <a:pt x="54" y="66"/>
                    </a:lnTo>
                    <a:lnTo>
                      <a:pt x="54" y="66"/>
                    </a:lnTo>
                    <a:lnTo>
                      <a:pt x="50" y="70"/>
                    </a:lnTo>
                    <a:lnTo>
                      <a:pt x="46" y="72"/>
                    </a:lnTo>
                    <a:lnTo>
                      <a:pt x="44" y="70"/>
                    </a:lnTo>
                    <a:lnTo>
                      <a:pt x="40" y="62"/>
                    </a:lnTo>
                    <a:lnTo>
                      <a:pt x="40" y="62"/>
                    </a:lnTo>
                    <a:lnTo>
                      <a:pt x="40" y="62"/>
                    </a:lnTo>
                    <a:lnTo>
                      <a:pt x="40" y="62"/>
                    </a:lnTo>
                    <a:lnTo>
                      <a:pt x="28" y="52"/>
                    </a:lnTo>
                    <a:lnTo>
                      <a:pt x="22" y="46"/>
                    </a:lnTo>
                    <a:lnTo>
                      <a:pt x="16" y="42"/>
                    </a:lnTo>
                    <a:lnTo>
                      <a:pt x="16" y="42"/>
                    </a:lnTo>
                    <a:lnTo>
                      <a:pt x="14" y="46"/>
                    </a:lnTo>
                    <a:lnTo>
                      <a:pt x="16" y="50"/>
                    </a:lnTo>
                    <a:lnTo>
                      <a:pt x="18" y="54"/>
                    </a:lnTo>
                    <a:lnTo>
                      <a:pt x="18" y="54"/>
                    </a:lnTo>
                    <a:lnTo>
                      <a:pt x="16" y="56"/>
                    </a:lnTo>
                    <a:lnTo>
                      <a:pt x="16" y="56"/>
                    </a:lnTo>
                    <a:lnTo>
                      <a:pt x="12" y="58"/>
                    </a:lnTo>
                    <a:lnTo>
                      <a:pt x="10" y="58"/>
                    </a:lnTo>
                    <a:lnTo>
                      <a:pt x="8" y="54"/>
                    </a:lnTo>
                    <a:lnTo>
                      <a:pt x="8" y="54"/>
                    </a:lnTo>
                    <a:lnTo>
                      <a:pt x="6" y="44"/>
                    </a:lnTo>
                    <a:lnTo>
                      <a:pt x="4" y="38"/>
                    </a:lnTo>
                    <a:lnTo>
                      <a:pt x="4" y="38"/>
                    </a:lnTo>
                    <a:lnTo>
                      <a:pt x="6" y="34"/>
                    </a:lnTo>
                    <a:lnTo>
                      <a:pt x="6" y="32"/>
                    </a:lnTo>
                    <a:lnTo>
                      <a:pt x="6" y="32"/>
                    </a:lnTo>
                    <a:lnTo>
                      <a:pt x="6" y="28"/>
                    </a:lnTo>
                    <a:lnTo>
                      <a:pt x="4" y="28"/>
                    </a:lnTo>
                    <a:lnTo>
                      <a:pt x="4" y="28"/>
                    </a:lnTo>
                    <a:lnTo>
                      <a:pt x="2" y="28"/>
                    </a:lnTo>
                    <a:lnTo>
                      <a:pt x="2" y="28"/>
                    </a:lnTo>
                    <a:lnTo>
                      <a:pt x="0" y="26"/>
                    </a:lnTo>
                    <a:lnTo>
                      <a:pt x="0" y="26"/>
                    </a:lnTo>
                    <a:lnTo>
                      <a:pt x="2" y="20"/>
                    </a:lnTo>
                    <a:lnTo>
                      <a:pt x="2" y="20"/>
                    </a:lnTo>
                    <a:lnTo>
                      <a:pt x="4" y="18"/>
                    </a:lnTo>
                    <a:lnTo>
                      <a:pt x="4" y="18"/>
                    </a:lnTo>
                    <a:lnTo>
                      <a:pt x="10" y="18"/>
                    </a:lnTo>
                    <a:lnTo>
                      <a:pt x="16" y="16"/>
                    </a:lnTo>
                    <a:lnTo>
                      <a:pt x="20" y="12"/>
                    </a:lnTo>
                    <a:lnTo>
                      <a:pt x="26" y="12"/>
                    </a:lnTo>
                    <a:lnTo>
                      <a:pt x="2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2" name="Freeform 1620">
                <a:extLst>
                  <a:ext uri="{FF2B5EF4-FFF2-40B4-BE49-F238E27FC236}">
                    <a16:creationId xmlns:a16="http://schemas.microsoft.com/office/drawing/2014/main" id="{EAB76218-A250-0BFF-0A38-349A04151CA0}"/>
                  </a:ext>
                </a:extLst>
              </p:cNvPr>
              <p:cNvSpPr>
                <a:spLocks/>
              </p:cNvSpPr>
              <p:nvPr/>
            </p:nvSpPr>
            <p:spPr bwMode="auto">
              <a:xfrm>
                <a:off x="1622" y="1848"/>
                <a:ext cx="30" cy="36"/>
              </a:xfrm>
              <a:custGeom>
                <a:avLst/>
                <a:gdLst>
                  <a:gd name="T0" fmla="*/ 2 w 30"/>
                  <a:gd name="T1" fmla="*/ 8 h 36"/>
                  <a:gd name="T2" fmla="*/ 2 w 30"/>
                  <a:gd name="T3" fmla="*/ 8 h 36"/>
                  <a:gd name="T4" fmla="*/ 6 w 30"/>
                  <a:gd name="T5" fmla="*/ 14 h 36"/>
                  <a:gd name="T6" fmla="*/ 10 w 30"/>
                  <a:gd name="T7" fmla="*/ 14 h 36"/>
                  <a:gd name="T8" fmla="*/ 12 w 30"/>
                  <a:gd name="T9" fmla="*/ 12 h 36"/>
                  <a:gd name="T10" fmla="*/ 16 w 30"/>
                  <a:gd name="T11" fmla="*/ 6 h 36"/>
                  <a:gd name="T12" fmla="*/ 16 w 30"/>
                  <a:gd name="T13" fmla="*/ 6 h 36"/>
                  <a:gd name="T14" fmla="*/ 20 w 30"/>
                  <a:gd name="T15" fmla="*/ 0 h 36"/>
                  <a:gd name="T16" fmla="*/ 24 w 30"/>
                  <a:gd name="T17" fmla="*/ 0 h 36"/>
                  <a:gd name="T18" fmla="*/ 28 w 30"/>
                  <a:gd name="T19" fmla="*/ 4 h 36"/>
                  <a:gd name="T20" fmla="*/ 30 w 30"/>
                  <a:gd name="T21" fmla="*/ 8 h 36"/>
                  <a:gd name="T22" fmla="*/ 30 w 30"/>
                  <a:gd name="T23" fmla="*/ 8 h 36"/>
                  <a:gd name="T24" fmla="*/ 28 w 30"/>
                  <a:gd name="T25" fmla="*/ 14 h 36"/>
                  <a:gd name="T26" fmla="*/ 24 w 30"/>
                  <a:gd name="T27" fmla="*/ 16 h 36"/>
                  <a:gd name="T28" fmla="*/ 24 w 30"/>
                  <a:gd name="T29" fmla="*/ 16 h 36"/>
                  <a:gd name="T30" fmla="*/ 26 w 30"/>
                  <a:gd name="T31" fmla="*/ 20 h 36"/>
                  <a:gd name="T32" fmla="*/ 28 w 30"/>
                  <a:gd name="T33" fmla="*/ 22 h 36"/>
                  <a:gd name="T34" fmla="*/ 28 w 30"/>
                  <a:gd name="T35" fmla="*/ 26 h 36"/>
                  <a:gd name="T36" fmla="*/ 28 w 30"/>
                  <a:gd name="T37" fmla="*/ 26 h 36"/>
                  <a:gd name="T38" fmla="*/ 26 w 30"/>
                  <a:gd name="T39" fmla="*/ 32 h 36"/>
                  <a:gd name="T40" fmla="*/ 24 w 30"/>
                  <a:gd name="T41" fmla="*/ 32 h 36"/>
                  <a:gd name="T42" fmla="*/ 20 w 30"/>
                  <a:gd name="T43" fmla="*/ 32 h 36"/>
                  <a:gd name="T44" fmla="*/ 20 w 30"/>
                  <a:gd name="T45" fmla="*/ 32 h 36"/>
                  <a:gd name="T46" fmla="*/ 18 w 30"/>
                  <a:gd name="T47" fmla="*/ 36 h 36"/>
                  <a:gd name="T48" fmla="*/ 16 w 30"/>
                  <a:gd name="T49" fmla="*/ 36 h 36"/>
                  <a:gd name="T50" fmla="*/ 14 w 30"/>
                  <a:gd name="T51" fmla="*/ 34 h 36"/>
                  <a:gd name="T52" fmla="*/ 14 w 30"/>
                  <a:gd name="T53" fmla="*/ 34 h 36"/>
                  <a:gd name="T54" fmla="*/ 14 w 30"/>
                  <a:gd name="T55" fmla="*/ 32 h 36"/>
                  <a:gd name="T56" fmla="*/ 14 w 30"/>
                  <a:gd name="T57" fmla="*/ 32 h 36"/>
                  <a:gd name="T58" fmla="*/ 10 w 30"/>
                  <a:gd name="T59" fmla="*/ 26 h 36"/>
                  <a:gd name="T60" fmla="*/ 8 w 30"/>
                  <a:gd name="T61" fmla="*/ 26 h 36"/>
                  <a:gd name="T62" fmla="*/ 8 w 30"/>
                  <a:gd name="T63" fmla="*/ 26 h 36"/>
                  <a:gd name="T64" fmla="*/ 8 w 30"/>
                  <a:gd name="T65" fmla="*/ 26 h 36"/>
                  <a:gd name="T66" fmla="*/ 4 w 30"/>
                  <a:gd name="T67" fmla="*/ 28 h 36"/>
                  <a:gd name="T68" fmla="*/ 2 w 30"/>
                  <a:gd name="T69" fmla="*/ 26 h 36"/>
                  <a:gd name="T70" fmla="*/ 0 w 30"/>
                  <a:gd name="T71" fmla="*/ 24 h 36"/>
                  <a:gd name="T72" fmla="*/ 0 w 30"/>
                  <a:gd name="T73" fmla="*/ 24 h 36"/>
                  <a:gd name="T74" fmla="*/ 0 w 30"/>
                  <a:gd name="T75" fmla="*/ 24 h 36"/>
                  <a:gd name="T76" fmla="*/ 2 w 30"/>
                  <a:gd name="T77" fmla="*/ 16 h 36"/>
                  <a:gd name="T78" fmla="*/ 2 w 30"/>
                  <a:gd name="T79" fmla="*/ 14 h 36"/>
                  <a:gd name="T80" fmla="*/ 2 w 30"/>
                  <a:gd name="T81" fmla="*/ 8 h 36"/>
                  <a:gd name="T82" fmla="*/ 2 w 30"/>
                  <a:gd name="T83"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36">
                    <a:moveTo>
                      <a:pt x="2" y="8"/>
                    </a:moveTo>
                    <a:lnTo>
                      <a:pt x="2" y="8"/>
                    </a:lnTo>
                    <a:lnTo>
                      <a:pt x="6" y="14"/>
                    </a:lnTo>
                    <a:lnTo>
                      <a:pt x="10" y="14"/>
                    </a:lnTo>
                    <a:lnTo>
                      <a:pt x="12" y="12"/>
                    </a:lnTo>
                    <a:lnTo>
                      <a:pt x="16" y="6"/>
                    </a:lnTo>
                    <a:lnTo>
                      <a:pt x="16" y="6"/>
                    </a:lnTo>
                    <a:lnTo>
                      <a:pt x="20" y="0"/>
                    </a:lnTo>
                    <a:lnTo>
                      <a:pt x="24" y="0"/>
                    </a:lnTo>
                    <a:lnTo>
                      <a:pt x="28" y="4"/>
                    </a:lnTo>
                    <a:lnTo>
                      <a:pt x="30" y="8"/>
                    </a:lnTo>
                    <a:lnTo>
                      <a:pt x="30" y="8"/>
                    </a:lnTo>
                    <a:lnTo>
                      <a:pt x="28" y="14"/>
                    </a:lnTo>
                    <a:lnTo>
                      <a:pt x="24" y="16"/>
                    </a:lnTo>
                    <a:lnTo>
                      <a:pt x="24" y="16"/>
                    </a:lnTo>
                    <a:lnTo>
                      <a:pt x="26" y="20"/>
                    </a:lnTo>
                    <a:lnTo>
                      <a:pt x="28" y="22"/>
                    </a:lnTo>
                    <a:lnTo>
                      <a:pt x="28" y="26"/>
                    </a:lnTo>
                    <a:lnTo>
                      <a:pt x="28" y="26"/>
                    </a:lnTo>
                    <a:lnTo>
                      <a:pt x="26" y="32"/>
                    </a:lnTo>
                    <a:lnTo>
                      <a:pt x="24" y="32"/>
                    </a:lnTo>
                    <a:lnTo>
                      <a:pt x="20" y="32"/>
                    </a:lnTo>
                    <a:lnTo>
                      <a:pt x="20" y="32"/>
                    </a:lnTo>
                    <a:lnTo>
                      <a:pt x="18" y="36"/>
                    </a:lnTo>
                    <a:lnTo>
                      <a:pt x="16" y="36"/>
                    </a:lnTo>
                    <a:lnTo>
                      <a:pt x="14" y="34"/>
                    </a:lnTo>
                    <a:lnTo>
                      <a:pt x="14" y="34"/>
                    </a:lnTo>
                    <a:lnTo>
                      <a:pt x="14" y="32"/>
                    </a:lnTo>
                    <a:lnTo>
                      <a:pt x="14" y="32"/>
                    </a:lnTo>
                    <a:lnTo>
                      <a:pt x="10" y="26"/>
                    </a:lnTo>
                    <a:lnTo>
                      <a:pt x="8" y="26"/>
                    </a:lnTo>
                    <a:lnTo>
                      <a:pt x="8" y="26"/>
                    </a:lnTo>
                    <a:lnTo>
                      <a:pt x="8" y="26"/>
                    </a:lnTo>
                    <a:lnTo>
                      <a:pt x="4" y="28"/>
                    </a:lnTo>
                    <a:lnTo>
                      <a:pt x="2" y="26"/>
                    </a:lnTo>
                    <a:lnTo>
                      <a:pt x="0" y="24"/>
                    </a:lnTo>
                    <a:lnTo>
                      <a:pt x="0" y="24"/>
                    </a:lnTo>
                    <a:lnTo>
                      <a:pt x="0" y="24"/>
                    </a:lnTo>
                    <a:lnTo>
                      <a:pt x="2" y="16"/>
                    </a:lnTo>
                    <a:lnTo>
                      <a:pt x="2" y="14"/>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3" name="Freeform 1621">
                <a:extLst>
                  <a:ext uri="{FF2B5EF4-FFF2-40B4-BE49-F238E27FC236}">
                    <a16:creationId xmlns:a16="http://schemas.microsoft.com/office/drawing/2014/main" id="{D55EEB88-3CC5-3A76-1641-79D4BB1B90C6}"/>
                  </a:ext>
                </a:extLst>
              </p:cNvPr>
              <p:cNvSpPr>
                <a:spLocks/>
              </p:cNvSpPr>
              <p:nvPr/>
            </p:nvSpPr>
            <p:spPr bwMode="auto">
              <a:xfrm>
                <a:off x="5624" y="2783"/>
                <a:ext cx="16" cy="16"/>
              </a:xfrm>
              <a:custGeom>
                <a:avLst/>
                <a:gdLst>
                  <a:gd name="T0" fmla="*/ 0 w 16"/>
                  <a:gd name="T1" fmla="*/ 14 h 16"/>
                  <a:gd name="T2" fmla="*/ 0 w 16"/>
                  <a:gd name="T3" fmla="*/ 14 h 16"/>
                  <a:gd name="T4" fmla="*/ 4 w 16"/>
                  <a:gd name="T5" fmla="*/ 8 h 16"/>
                  <a:gd name="T6" fmla="*/ 8 w 16"/>
                  <a:gd name="T7" fmla="*/ 2 h 16"/>
                  <a:gd name="T8" fmla="*/ 8 w 16"/>
                  <a:gd name="T9" fmla="*/ 2 h 16"/>
                  <a:gd name="T10" fmla="*/ 12 w 16"/>
                  <a:gd name="T11" fmla="*/ 0 h 16"/>
                  <a:gd name="T12" fmla="*/ 14 w 16"/>
                  <a:gd name="T13" fmla="*/ 2 h 16"/>
                  <a:gd name="T14" fmla="*/ 16 w 16"/>
                  <a:gd name="T15" fmla="*/ 6 h 16"/>
                  <a:gd name="T16" fmla="*/ 16 w 16"/>
                  <a:gd name="T17" fmla="*/ 14 h 16"/>
                  <a:gd name="T18" fmla="*/ 16 w 16"/>
                  <a:gd name="T19" fmla="*/ 14 h 16"/>
                  <a:gd name="T20" fmla="*/ 8 w 16"/>
                  <a:gd name="T21" fmla="*/ 16 h 16"/>
                  <a:gd name="T22" fmla="*/ 4 w 16"/>
                  <a:gd name="T23" fmla="*/ 16 h 16"/>
                  <a:gd name="T24" fmla="*/ 0 w 16"/>
                  <a:gd name="T25" fmla="*/ 14 h 16"/>
                  <a:gd name="T26" fmla="*/ 0 w 16"/>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0" y="14"/>
                    </a:moveTo>
                    <a:lnTo>
                      <a:pt x="0" y="14"/>
                    </a:lnTo>
                    <a:lnTo>
                      <a:pt x="4" y="8"/>
                    </a:lnTo>
                    <a:lnTo>
                      <a:pt x="8" y="2"/>
                    </a:lnTo>
                    <a:lnTo>
                      <a:pt x="8" y="2"/>
                    </a:lnTo>
                    <a:lnTo>
                      <a:pt x="12" y="0"/>
                    </a:lnTo>
                    <a:lnTo>
                      <a:pt x="14" y="2"/>
                    </a:lnTo>
                    <a:lnTo>
                      <a:pt x="16" y="6"/>
                    </a:lnTo>
                    <a:lnTo>
                      <a:pt x="16" y="14"/>
                    </a:lnTo>
                    <a:lnTo>
                      <a:pt x="16" y="14"/>
                    </a:lnTo>
                    <a:lnTo>
                      <a:pt x="8" y="16"/>
                    </a:lnTo>
                    <a:lnTo>
                      <a:pt x="4" y="16"/>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4" name="Freeform 1622">
                <a:extLst>
                  <a:ext uri="{FF2B5EF4-FFF2-40B4-BE49-F238E27FC236}">
                    <a16:creationId xmlns:a16="http://schemas.microsoft.com/office/drawing/2014/main" id="{C4FBE29F-3CE8-D3E4-2C9C-A7023EE608F2}"/>
                  </a:ext>
                </a:extLst>
              </p:cNvPr>
              <p:cNvSpPr>
                <a:spLocks/>
              </p:cNvSpPr>
              <p:nvPr/>
            </p:nvSpPr>
            <p:spPr bwMode="auto">
              <a:xfrm>
                <a:off x="1640" y="1852"/>
                <a:ext cx="64" cy="48"/>
              </a:xfrm>
              <a:custGeom>
                <a:avLst/>
                <a:gdLst>
                  <a:gd name="T0" fmla="*/ 2 w 64"/>
                  <a:gd name="T1" fmla="*/ 28 h 48"/>
                  <a:gd name="T2" fmla="*/ 8 w 64"/>
                  <a:gd name="T3" fmla="*/ 26 h 48"/>
                  <a:gd name="T4" fmla="*/ 8 w 64"/>
                  <a:gd name="T5" fmla="*/ 22 h 48"/>
                  <a:gd name="T6" fmla="*/ 6 w 64"/>
                  <a:gd name="T7" fmla="*/ 16 h 48"/>
                  <a:gd name="T8" fmla="*/ 4 w 64"/>
                  <a:gd name="T9" fmla="*/ 16 h 48"/>
                  <a:gd name="T10" fmla="*/ 0 w 64"/>
                  <a:gd name="T11" fmla="*/ 8 h 48"/>
                  <a:gd name="T12" fmla="*/ 2 w 64"/>
                  <a:gd name="T13" fmla="*/ 4 h 48"/>
                  <a:gd name="T14" fmla="*/ 4 w 64"/>
                  <a:gd name="T15" fmla="*/ 6 h 48"/>
                  <a:gd name="T16" fmla="*/ 8 w 64"/>
                  <a:gd name="T17" fmla="*/ 8 h 48"/>
                  <a:gd name="T18" fmla="*/ 12 w 64"/>
                  <a:gd name="T19" fmla="*/ 4 h 48"/>
                  <a:gd name="T20" fmla="*/ 20 w 64"/>
                  <a:gd name="T21" fmla="*/ 20 h 48"/>
                  <a:gd name="T22" fmla="*/ 24 w 64"/>
                  <a:gd name="T23" fmla="*/ 20 h 48"/>
                  <a:gd name="T24" fmla="*/ 28 w 64"/>
                  <a:gd name="T25" fmla="*/ 20 h 48"/>
                  <a:gd name="T26" fmla="*/ 32 w 64"/>
                  <a:gd name="T27" fmla="*/ 16 h 48"/>
                  <a:gd name="T28" fmla="*/ 34 w 64"/>
                  <a:gd name="T29" fmla="*/ 8 h 48"/>
                  <a:gd name="T30" fmla="*/ 36 w 64"/>
                  <a:gd name="T31" fmla="*/ 8 h 48"/>
                  <a:gd name="T32" fmla="*/ 38 w 64"/>
                  <a:gd name="T33" fmla="*/ 10 h 48"/>
                  <a:gd name="T34" fmla="*/ 38 w 64"/>
                  <a:gd name="T35" fmla="*/ 2 h 48"/>
                  <a:gd name="T36" fmla="*/ 38 w 64"/>
                  <a:gd name="T37" fmla="*/ 2 h 48"/>
                  <a:gd name="T38" fmla="*/ 42 w 64"/>
                  <a:gd name="T39" fmla="*/ 0 h 48"/>
                  <a:gd name="T40" fmla="*/ 44 w 64"/>
                  <a:gd name="T41" fmla="*/ 2 h 48"/>
                  <a:gd name="T42" fmla="*/ 48 w 64"/>
                  <a:gd name="T43" fmla="*/ 8 h 48"/>
                  <a:gd name="T44" fmla="*/ 50 w 64"/>
                  <a:gd name="T45" fmla="*/ 8 h 48"/>
                  <a:gd name="T46" fmla="*/ 54 w 64"/>
                  <a:gd name="T47" fmla="*/ 16 h 48"/>
                  <a:gd name="T48" fmla="*/ 56 w 64"/>
                  <a:gd name="T49" fmla="*/ 18 h 48"/>
                  <a:gd name="T50" fmla="*/ 60 w 64"/>
                  <a:gd name="T51" fmla="*/ 14 h 48"/>
                  <a:gd name="T52" fmla="*/ 62 w 64"/>
                  <a:gd name="T53" fmla="*/ 20 h 48"/>
                  <a:gd name="T54" fmla="*/ 64 w 64"/>
                  <a:gd name="T55" fmla="*/ 22 h 48"/>
                  <a:gd name="T56" fmla="*/ 64 w 64"/>
                  <a:gd name="T57" fmla="*/ 26 h 48"/>
                  <a:gd name="T58" fmla="*/ 60 w 64"/>
                  <a:gd name="T59" fmla="*/ 32 h 48"/>
                  <a:gd name="T60" fmla="*/ 58 w 64"/>
                  <a:gd name="T61" fmla="*/ 32 h 48"/>
                  <a:gd name="T62" fmla="*/ 54 w 64"/>
                  <a:gd name="T63" fmla="*/ 34 h 48"/>
                  <a:gd name="T64" fmla="*/ 46 w 64"/>
                  <a:gd name="T65" fmla="*/ 34 h 48"/>
                  <a:gd name="T66" fmla="*/ 38 w 64"/>
                  <a:gd name="T67" fmla="*/ 44 h 48"/>
                  <a:gd name="T68" fmla="*/ 34 w 64"/>
                  <a:gd name="T69" fmla="*/ 48 h 48"/>
                  <a:gd name="T70" fmla="*/ 28 w 64"/>
                  <a:gd name="T71" fmla="*/ 44 h 48"/>
                  <a:gd name="T72" fmla="*/ 20 w 64"/>
                  <a:gd name="T73" fmla="*/ 34 h 48"/>
                  <a:gd name="T74" fmla="*/ 12 w 64"/>
                  <a:gd name="T75" fmla="*/ 26 h 48"/>
                  <a:gd name="T76" fmla="*/ 8 w 64"/>
                  <a:gd name="T77" fmla="*/ 32 h 48"/>
                  <a:gd name="T78" fmla="*/ 2 w 64"/>
                  <a:gd name="T79"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48">
                    <a:moveTo>
                      <a:pt x="2" y="28"/>
                    </a:moveTo>
                    <a:lnTo>
                      <a:pt x="2" y="28"/>
                    </a:lnTo>
                    <a:lnTo>
                      <a:pt x="6" y="26"/>
                    </a:lnTo>
                    <a:lnTo>
                      <a:pt x="8" y="26"/>
                    </a:lnTo>
                    <a:lnTo>
                      <a:pt x="8" y="22"/>
                    </a:lnTo>
                    <a:lnTo>
                      <a:pt x="8" y="22"/>
                    </a:lnTo>
                    <a:lnTo>
                      <a:pt x="8" y="18"/>
                    </a:lnTo>
                    <a:lnTo>
                      <a:pt x="6" y="16"/>
                    </a:lnTo>
                    <a:lnTo>
                      <a:pt x="4" y="16"/>
                    </a:lnTo>
                    <a:lnTo>
                      <a:pt x="4" y="16"/>
                    </a:lnTo>
                    <a:lnTo>
                      <a:pt x="2" y="14"/>
                    </a:lnTo>
                    <a:lnTo>
                      <a:pt x="0" y="8"/>
                    </a:lnTo>
                    <a:lnTo>
                      <a:pt x="0" y="8"/>
                    </a:lnTo>
                    <a:lnTo>
                      <a:pt x="2" y="4"/>
                    </a:lnTo>
                    <a:lnTo>
                      <a:pt x="4" y="6"/>
                    </a:lnTo>
                    <a:lnTo>
                      <a:pt x="4" y="6"/>
                    </a:lnTo>
                    <a:lnTo>
                      <a:pt x="6" y="8"/>
                    </a:lnTo>
                    <a:lnTo>
                      <a:pt x="8" y="8"/>
                    </a:lnTo>
                    <a:lnTo>
                      <a:pt x="12" y="4"/>
                    </a:lnTo>
                    <a:lnTo>
                      <a:pt x="12" y="4"/>
                    </a:lnTo>
                    <a:lnTo>
                      <a:pt x="12" y="4"/>
                    </a:lnTo>
                    <a:lnTo>
                      <a:pt x="20" y="20"/>
                    </a:lnTo>
                    <a:lnTo>
                      <a:pt x="20" y="20"/>
                    </a:lnTo>
                    <a:lnTo>
                      <a:pt x="24" y="20"/>
                    </a:lnTo>
                    <a:lnTo>
                      <a:pt x="24" y="20"/>
                    </a:lnTo>
                    <a:lnTo>
                      <a:pt x="28" y="20"/>
                    </a:lnTo>
                    <a:lnTo>
                      <a:pt x="30" y="20"/>
                    </a:lnTo>
                    <a:lnTo>
                      <a:pt x="32" y="16"/>
                    </a:lnTo>
                    <a:lnTo>
                      <a:pt x="34" y="8"/>
                    </a:lnTo>
                    <a:lnTo>
                      <a:pt x="34" y="8"/>
                    </a:lnTo>
                    <a:lnTo>
                      <a:pt x="34" y="6"/>
                    </a:lnTo>
                    <a:lnTo>
                      <a:pt x="36" y="8"/>
                    </a:lnTo>
                    <a:lnTo>
                      <a:pt x="36" y="8"/>
                    </a:lnTo>
                    <a:lnTo>
                      <a:pt x="38" y="10"/>
                    </a:lnTo>
                    <a:lnTo>
                      <a:pt x="38" y="6"/>
                    </a:lnTo>
                    <a:lnTo>
                      <a:pt x="38" y="2"/>
                    </a:lnTo>
                    <a:lnTo>
                      <a:pt x="38" y="2"/>
                    </a:lnTo>
                    <a:lnTo>
                      <a:pt x="38" y="2"/>
                    </a:lnTo>
                    <a:lnTo>
                      <a:pt x="40" y="0"/>
                    </a:lnTo>
                    <a:lnTo>
                      <a:pt x="42" y="0"/>
                    </a:lnTo>
                    <a:lnTo>
                      <a:pt x="44" y="2"/>
                    </a:lnTo>
                    <a:lnTo>
                      <a:pt x="44" y="2"/>
                    </a:lnTo>
                    <a:lnTo>
                      <a:pt x="48" y="6"/>
                    </a:lnTo>
                    <a:lnTo>
                      <a:pt x="48" y="8"/>
                    </a:lnTo>
                    <a:lnTo>
                      <a:pt x="50" y="8"/>
                    </a:lnTo>
                    <a:lnTo>
                      <a:pt x="50" y="8"/>
                    </a:lnTo>
                    <a:lnTo>
                      <a:pt x="54" y="16"/>
                    </a:lnTo>
                    <a:lnTo>
                      <a:pt x="54" y="16"/>
                    </a:lnTo>
                    <a:lnTo>
                      <a:pt x="54" y="18"/>
                    </a:lnTo>
                    <a:lnTo>
                      <a:pt x="56" y="18"/>
                    </a:lnTo>
                    <a:lnTo>
                      <a:pt x="58" y="16"/>
                    </a:lnTo>
                    <a:lnTo>
                      <a:pt x="60" y="14"/>
                    </a:lnTo>
                    <a:lnTo>
                      <a:pt x="62" y="20"/>
                    </a:lnTo>
                    <a:lnTo>
                      <a:pt x="62" y="20"/>
                    </a:lnTo>
                    <a:lnTo>
                      <a:pt x="62" y="20"/>
                    </a:lnTo>
                    <a:lnTo>
                      <a:pt x="64" y="22"/>
                    </a:lnTo>
                    <a:lnTo>
                      <a:pt x="64" y="26"/>
                    </a:lnTo>
                    <a:lnTo>
                      <a:pt x="64" y="26"/>
                    </a:lnTo>
                    <a:lnTo>
                      <a:pt x="64" y="32"/>
                    </a:lnTo>
                    <a:lnTo>
                      <a:pt x="60" y="32"/>
                    </a:lnTo>
                    <a:lnTo>
                      <a:pt x="60" y="32"/>
                    </a:lnTo>
                    <a:lnTo>
                      <a:pt x="58" y="32"/>
                    </a:lnTo>
                    <a:lnTo>
                      <a:pt x="54" y="34"/>
                    </a:lnTo>
                    <a:lnTo>
                      <a:pt x="54" y="34"/>
                    </a:lnTo>
                    <a:lnTo>
                      <a:pt x="50" y="32"/>
                    </a:lnTo>
                    <a:lnTo>
                      <a:pt x="46" y="34"/>
                    </a:lnTo>
                    <a:lnTo>
                      <a:pt x="38" y="44"/>
                    </a:lnTo>
                    <a:lnTo>
                      <a:pt x="38" y="44"/>
                    </a:lnTo>
                    <a:lnTo>
                      <a:pt x="36" y="46"/>
                    </a:lnTo>
                    <a:lnTo>
                      <a:pt x="34" y="48"/>
                    </a:lnTo>
                    <a:lnTo>
                      <a:pt x="32" y="46"/>
                    </a:lnTo>
                    <a:lnTo>
                      <a:pt x="28" y="44"/>
                    </a:lnTo>
                    <a:lnTo>
                      <a:pt x="28" y="44"/>
                    </a:lnTo>
                    <a:lnTo>
                      <a:pt x="20" y="34"/>
                    </a:lnTo>
                    <a:lnTo>
                      <a:pt x="12" y="26"/>
                    </a:lnTo>
                    <a:lnTo>
                      <a:pt x="12" y="26"/>
                    </a:lnTo>
                    <a:lnTo>
                      <a:pt x="10" y="32"/>
                    </a:lnTo>
                    <a:lnTo>
                      <a:pt x="8" y="32"/>
                    </a:lnTo>
                    <a:lnTo>
                      <a:pt x="2" y="28"/>
                    </a:lnTo>
                    <a:lnTo>
                      <a:pt x="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5" name="Freeform 1623">
                <a:extLst>
                  <a:ext uri="{FF2B5EF4-FFF2-40B4-BE49-F238E27FC236}">
                    <a16:creationId xmlns:a16="http://schemas.microsoft.com/office/drawing/2014/main" id="{9A9F5E56-7A73-96BD-8442-F3472FEDD15E}"/>
                  </a:ext>
                </a:extLst>
              </p:cNvPr>
              <p:cNvSpPr>
                <a:spLocks/>
              </p:cNvSpPr>
              <p:nvPr/>
            </p:nvSpPr>
            <p:spPr bwMode="auto">
              <a:xfrm>
                <a:off x="1652" y="2121"/>
                <a:ext cx="48" cy="58"/>
              </a:xfrm>
              <a:custGeom>
                <a:avLst/>
                <a:gdLst>
                  <a:gd name="T0" fmla="*/ 0 w 48"/>
                  <a:gd name="T1" fmla="*/ 0 h 58"/>
                  <a:gd name="T2" fmla="*/ 8 w 48"/>
                  <a:gd name="T3" fmla="*/ 6 h 58"/>
                  <a:gd name="T4" fmla="*/ 12 w 48"/>
                  <a:gd name="T5" fmla="*/ 4 h 58"/>
                  <a:gd name="T6" fmla="*/ 18 w 48"/>
                  <a:gd name="T7" fmla="*/ 2 h 58"/>
                  <a:gd name="T8" fmla="*/ 24 w 48"/>
                  <a:gd name="T9" fmla="*/ 12 h 58"/>
                  <a:gd name="T10" fmla="*/ 24 w 48"/>
                  <a:gd name="T11" fmla="*/ 14 h 58"/>
                  <a:gd name="T12" fmla="*/ 26 w 48"/>
                  <a:gd name="T13" fmla="*/ 14 h 58"/>
                  <a:gd name="T14" fmla="*/ 32 w 48"/>
                  <a:gd name="T15" fmla="*/ 14 h 58"/>
                  <a:gd name="T16" fmla="*/ 42 w 48"/>
                  <a:gd name="T17" fmla="*/ 20 h 58"/>
                  <a:gd name="T18" fmla="*/ 48 w 48"/>
                  <a:gd name="T19" fmla="*/ 22 h 58"/>
                  <a:gd name="T20" fmla="*/ 48 w 48"/>
                  <a:gd name="T21" fmla="*/ 32 h 58"/>
                  <a:gd name="T22" fmla="*/ 46 w 48"/>
                  <a:gd name="T23" fmla="*/ 36 h 58"/>
                  <a:gd name="T24" fmla="*/ 44 w 48"/>
                  <a:gd name="T25" fmla="*/ 42 h 58"/>
                  <a:gd name="T26" fmla="*/ 40 w 48"/>
                  <a:gd name="T27" fmla="*/ 52 h 58"/>
                  <a:gd name="T28" fmla="*/ 40 w 48"/>
                  <a:gd name="T29" fmla="*/ 56 h 58"/>
                  <a:gd name="T30" fmla="*/ 38 w 48"/>
                  <a:gd name="T31" fmla="*/ 58 h 58"/>
                  <a:gd name="T32" fmla="*/ 36 w 48"/>
                  <a:gd name="T33" fmla="*/ 46 h 58"/>
                  <a:gd name="T34" fmla="*/ 34 w 48"/>
                  <a:gd name="T35" fmla="*/ 38 h 58"/>
                  <a:gd name="T36" fmla="*/ 32 w 48"/>
                  <a:gd name="T37" fmla="*/ 32 h 58"/>
                  <a:gd name="T38" fmla="*/ 28 w 48"/>
                  <a:gd name="T39" fmla="*/ 38 h 58"/>
                  <a:gd name="T40" fmla="*/ 24 w 48"/>
                  <a:gd name="T41" fmla="*/ 42 h 58"/>
                  <a:gd name="T42" fmla="*/ 16 w 48"/>
                  <a:gd name="T43" fmla="*/ 38 h 58"/>
                  <a:gd name="T44" fmla="*/ 14 w 48"/>
                  <a:gd name="T45" fmla="*/ 34 h 58"/>
                  <a:gd name="T46" fmla="*/ 10 w 48"/>
                  <a:gd name="T47" fmla="*/ 28 h 58"/>
                  <a:gd name="T48" fmla="*/ 6 w 48"/>
                  <a:gd name="T49" fmla="*/ 24 h 58"/>
                  <a:gd name="T50" fmla="*/ 8 w 48"/>
                  <a:gd name="T51" fmla="*/ 16 h 58"/>
                  <a:gd name="T52" fmla="*/ 10 w 48"/>
                  <a:gd name="T53" fmla="*/ 14 h 58"/>
                  <a:gd name="T54" fmla="*/ 12 w 48"/>
                  <a:gd name="T55" fmla="*/ 12 h 58"/>
                  <a:gd name="T56" fmla="*/ 8 w 48"/>
                  <a:gd name="T57" fmla="*/ 16 h 58"/>
                  <a:gd name="T58" fmla="*/ 0 w 48"/>
                  <a:gd name="T59" fmla="*/ 8 h 58"/>
                  <a:gd name="T60" fmla="*/ 0 w 48"/>
                  <a:gd name="T61" fmla="*/ 6 h 58"/>
                  <a:gd name="T62" fmla="*/ 0 w 48"/>
                  <a:gd name="T6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58">
                    <a:moveTo>
                      <a:pt x="0" y="0"/>
                    </a:moveTo>
                    <a:lnTo>
                      <a:pt x="0" y="0"/>
                    </a:lnTo>
                    <a:lnTo>
                      <a:pt x="6" y="4"/>
                    </a:lnTo>
                    <a:lnTo>
                      <a:pt x="8" y="6"/>
                    </a:lnTo>
                    <a:lnTo>
                      <a:pt x="12" y="4"/>
                    </a:lnTo>
                    <a:lnTo>
                      <a:pt x="12" y="4"/>
                    </a:lnTo>
                    <a:lnTo>
                      <a:pt x="14" y="2"/>
                    </a:lnTo>
                    <a:lnTo>
                      <a:pt x="18" y="2"/>
                    </a:lnTo>
                    <a:lnTo>
                      <a:pt x="20" y="6"/>
                    </a:lnTo>
                    <a:lnTo>
                      <a:pt x="24" y="12"/>
                    </a:lnTo>
                    <a:lnTo>
                      <a:pt x="24" y="12"/>
                    </a:lnTo>
                    <a:lnTo>
                      <a:pt x="24" y="14"/>
                    </a:lnTo>
                    <a:lnTo>
                      <a:pt x="26" y="14"/>
                    </a:lnTo>
                    <a:lnTo>
                      <a:pt x="26" y="14"/>
                    </a:lnTo>
                    <a:lnTo>
                      <a:pt x="30" y="14"/>
                    </a:lnTo>
                    <a:lnTo>
                      <a:pt x="32" y="14"/>
                    </a:lnTo>
                    <a:lnTo>
                      <a:pt x="38" y="16"/>
                    </a:lnTo>
                    <a:lnTo>
                      <a:pt x="42" y="20"/>
                    </a:lnTo>
                    <a:lnTo>
                      <a:pt x="48" y="22"/>
                    </a:lnTo>
                    <a:lnTo>
                      <a:pt x="48" y="22"/>
                    </a:lnTo>
                    <a:lnTo>
                      <a:pt x="48" y="32"/>
                    </a:lnTo>
                    <a:lnTo>
                      <a:pt x="48" y="32"/>
                    </a:lnTo>
                    <a:lnTo>
                      <a:pt x="48" y="34"/>
                    </a:lnTo>
                    <a:lnTo>
                      <a:pt x="46" y="36"/>
                    </a:lnTo>
                    <a:lnTo>
                      <a:pt x="44" y="38"/>
                    </a:lnTo>
                    <a:lnTo>
                      <a:pt x="44" y="42"/>
                    </a:lnTo>
                    <a:lnTo>
                      <a:pt x="44" y="42"/>
                    </a:lnTo>
                    <a:lnTo>
                      <a:pt x="40" y="52"/>
                    </a:lnTo>
                    <a:lnTo>
                      <a:pt x="40" y="52"/>
                    </a:lnTo>
                    <a:lnTo>
                      <a:pt x="40" y="56"/>
                    </a:lnTo>
                    <a:lnTo>
                      <a:pt x="38" y="58"/>
                    </a:lnTo>
                    <a:lnTo>
                      <a:pt x="38" y="58"/>
                    </a:lnTo>
                    <a:lnTo>
                      <a:pt x="36" y="52"/>
                    </a:lnTo>
                    <a:lnTo>
                      <a:pt x="36" y="46"/>
                    </a:lnTo>
                    <a:lnTo>
                      <a:pt x="36" y="46"/>
                    </a:lnTo>
                    <a:lnTo>
                      <a:pt x="34" y="38"/>
                    </a:lnTo>
                    <a:lnTo>
                      <a:pt x="32" y="34"/>
                    </a:lnTo>
                    <a:lnTo>
                      <a:pt x="32" y="32"/>
                    </a:lnTo>
                    <a:lnTo>
                      <a:pt x="30" y="32"/>
                    </a:lnTo>
                    <a:lnTo>
                      <a:pt x="28" y="38"/>
                    </a:lnTo>
                    <a:lnTo>
                      <a:pt x="28" y="38"/>
                    </a:lnTo>
                    <a:lnTo>
                      <a:pt x="24" y="42"/>
                    </a:lnTo>
                    <a:lnTo>
                      <a:pt x="22" y="42"/>
                    </a:lnTo>
                    <a:lnTo>
                      <a:pt x="16" y="38"/>
                    </a:lnTo>
                    <a:lnTo>
                      <a:pt x="16" y="38"/>
                    </a:lnTo>
                    <a:lnTo>
                      <a:pt x="14" y="34"/>
                    </a:lnTo>
                    <a:lnTo>
                      <a:pt x="10" y="28"/>
                    </a:lnTo>
                    <a:lnTo>
                      <a:pt x="10" y="28"/>
                    </a:lnTo>
                    <a:lnTo>
                      <a:pt x="8" y="26"/>
                    </a:lnTo>
                    <a:lnTo>
                      <a:pt x="6" y="24"/>
                    </a:lnTo>
                    <a:lnTo>
                      <a:pt x="6" y="24"/>
                    </a:lnTo>
                    <a:lnTo>
                      <a:pt x="8" y="16"/>
                    </a:lnTo>
                    <a:lnTo>
                      <a:pt x="8" y="16"/>
                    </a:lnTo>
                    <a:lnTo>
                      <a:pt x="10" y="14"/>
                    </a:lnTo>
                    <a:lnTo>
                      <a:pt x="12" y="12"/>
                    </a:lnTo>
                    <a:lnTo>
                      <a:pt x="12" y="12"/>
                    </a:lnTo>
                    <a:lnTo>
                      <a:pt x="10" y="12"/>
                    </a:lnTo>
                    <a:lnTo>
                      <a:pt x="8" y="16"/>
                    </a:lnTo>
                    <a:lnTo>
                      <a:pt x="8" y="16"/>
                    </a:lnTo>
                    <a:lnTo>
                      <a:pt x="0" y="8"/>
                    </a:lnTo>
                    <a:lnTo>
                      <a:pt x="0" y="8"/>
                    </a:lnTo>
                    <a:lnTo>
                      <a:pt x="0" y="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6" name="Freeform 1624">
                <a:extLst>
                  <a:ext uri="{FF2B5EF4-FFF2-40B4-BE49-F238E27FC236}">
                    <a16:creationId xmlns:a16="http://schemas.microsoft.com/office/drawing/2014/main" id="{19E5B264-47A4-C2AD-4A7F-582921132C17}"/>
                  </a:ext>
                </a:extLst>
              </p:cNvPr>
              <p:cNvSpPr>
                <a:spLocks/>
              </p:cNvSpPr>
              <p:nvPr/>
            </p:nvSpPr>
            <p:spPr bwMode="auto">
              <a:xfrm>
                <a:off x="1620" y="2115"/>
                <a:ext cx="18" cy="18"/>
              </a:xfrm>
              <a:custGeom>
                <a:avLst/>
                <a:gdLst>
                  <a:gd name="T0" fmla="*/ 6 w 18"/>
                  <a:gd name="T1" fmla="*/ 4 h 18"/>
                  <a:gd name="T2" fmla="*/ 6 w 18"/>
                  <a:gd name="T3" fmla="*/ 4 h 18"/>
                  <a:gd name="T4" fmla="*/ 10 w 18"/>
                  <a:gd name="T5" fmla="*/ 0 h 18"/>
                  <a:gd name="T6" fmla="*/ 12 w 18"/>
                  <a:gd name="T7" fmla="*/ 0 h 18"/>
                  <a:gd name="T8" fmla="*/ 12 w 18"/>
                  <a:gd name="T9" fmla="*/ 0 h 18"/>
                  <a:gd name="T10" fmla="*/ 14 w 18"/>
                  <a:gd name="T11" fmla="*/ 4 h 18"/>
                  <a:gd name="T12" fmla="*/ 14 w 18"/>
                  <a:gd name="T13" fmla="*/ 8 h 18"/>
                  <a:gd name="T14" fmla="*/ 16 w 18"/>
                  <a:gd name="T15" fmla="*/ 12 h 18"/>
                  <a:gd name="T16" fmla="*/ 18 w 18"/>
                  <a:gd name="T17" fmla="*/ 16 h 18"/>
                  <a:gd name="T18" fmla="*/ 18 w 18"/>
                  <a:gd name="T19" fmla="*/ 16 h 18"/>
                  <a:gd name="T20" fmla="*/ 12 w 18"/>
                  <a:gd name="T21" fmla="*/ 18 h 18"/>
                  <a:gd name="T22" fmla="*/ 8 w 18"/>
                  <a:gd name="T23" fmla="*/ 18 h 18"/>
                  <a:gd name="T24" fmla="*/ 6 w 18"/>
                  <a:gd name="T25" fmla="*/ 12 h 18"/>
                  <a:gd name="T26" fmla="*/ 6 w 18"/>
                  <a:gd name="T27" fmla="*/ 12 h 18"/>
                  <a:gd name="T28" fmla="*/ 6 w 18"/>
                  <a:gd name="T29" fmla="*/ 10 h 18"/>
                  <a:gd name="T30" fmla="*/ 6 w 18"/>
                  <a:gd name="T31" fmla="*/ 10 h 18"/>
                  <a:gd name="T32" fmla="*/ 4 w 18"/>
                  <a:gd name="T33" fmla="*/ 10 h 18"/>
                  <a:gd name="T34" fmla="*/ 2 w 18"/>
                  <a:gd name="T35" fmla="*/ 14 h 18"/>
                  <a:gd name="T36" fmla="*/ 0 w 18"/>
                  <a:gd name="T37" fmla="*/ 14 h 18"/>
                  <a:gd name="T38" fmla="*/ 0 w 18"/>
                  <a:gd name="T39" fmla="*/ 8 h 18"/>
                  <a:gd name="T40" fmla="*/ 0 w 18"/>
                  <a:gd name="T41" fmla="*/ 8 h 18"/>
                  <a:gd name="T42" fmla="*/ 0 w 18"/>
                  <a:gd name="T43" fmla="*/ 4 h 18"/>
                  <a:gd name="T44" fmla="*/ 2 w 18"/>
                  <a:gd name="T45" fmla="*/ 4 h 18"/>
                  <a:gd name="T46" fmla="*/ 6 w 18"/>
                  <a:gd name="T47" fmla="*/ 4 h 18"/>
                  <a:gd name="T48" fmla="*/ 6 w 18"/>
                  <a:gd name="T4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8">
                    <a:moveTo>
                      <a:pt x="6" y="4"/>
                    </a:moveTo>
                    <a:lnTo>
                      <a:pt x="6" y="4"/>
                    </a:lnTo>
                    <a:lnTo>
                      <a:pt x="10" y="0"/>
                    </a:lnTo>
                    <a:lnTo>
                      <a:pt x="12" y="0"/>
                    </a:lnTo>
                    <a:lnTo>
                      <a:pt x="12" y="0"/>
                    </a:lnTo>
                    <a:lnTo>
                      <a:pt x="14" y="4"/>
                    </a:lnTo>
                    <a:lnTo>
                      <a:pt x="14" y="8"/>
                    </a:lnTo>
                    <a:lnTo>
                      <a:pt x="16" y="12"/>
                    </a:lnTo>
                    <a:lnTo>
                      <a:pt x="18" y="16"/>
                    </a:lnTo>
                    <a:lnTo>
                      <a:pt x="18" y="16"/>
                    </a:lnTo>
                    <a:lnTo>
                      <a:pt x="12" y="18"/>
                    </a:lnTo>
                    <a:lnTo>
                      <a:pt x="8" y="18"/>
                    </a:lnTo>
                    <a:lnTo>
                      <a:pt x="6" y="12"/>
                    </a:lnTo>
                    <a:lnTo>
                      <a:pt x="6" y="12"/>
                    </a:lnTo>
                    <a:lnTo>
                      <a:pt x="6" y="10"/>
                    </a:lnTo>
                    <a:lnTo>
                      <a:pt x="6" y="10"/>
                    </a:lnTo>
                    <a:lnTo>
                      <a:pt x="4" y="10"/>
                    </a:lnTo>
                    <a:lnTo>
                      <a:pt x="2" y="14"/>
                    </a:lnTo>
                    <a:lnTo>
                      <a:pt x="0" y="14"/>
                    </a:lnTo>
                    <a:lnTo>
                      <a:pt x="0" y="8"/>
                    </a:lnTo>
                    <a:lnTo>
                      <a:pt x="0" y="8"/>
                    </a:lnTo>
                    <a:lnTo>
                      <a:pt x="0" y="4"/>
                    </a:lnTo>
                    <a:lnTo>
                      <a:pt x="2" y="4"/>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7" name="Freeform 1625">
                <a:extLst>
                  <a:ext uri="{FF2B5EF4-FFF2-40B4-BE49-F238E27FC236}">
                    <a16:creationId xmlns:a16="http://schemas.microsoft.com/office/drawing/2014/main" id="{5AC8FE49-E21E-9FF5-9AC2-4F70C2604C75}"/>
                  </a:ext>
                </a:extLst>
              </p:cNvPr>
              <p:cNvSpPr>
                <a:spLocks/>
              </p:cNvSpPr>
              <p:nvPr/>
            </p:nvSpPr>
            <p:spPr bwMode="auto">
              <a:xfrm>
                <a:off x="1620" y="2101"/>
                <a:ext cx="6" cy="12"/>
              </a:xfrm>
              <a:custGeom>
                <a:avLst/>
                <a:gdLst>
                  <a:gd name="T0" fmla="*/ 0 w 6"/>
                  <a:gd name="T1" fmla="*/ 0 h 12"/>
                  <a:gd name="T2" fmla="*/ 0 w 6"/>
                  <a:gd name="T3" fmla="*/ 0 h 12"/>
                  <a:gd name="T4" fmla="*/ 2 w 6"/>
                  <a:gd name="T5" fmla="*/ 0 h 12"/>
                  <a:gd name="T6" fmla="*/ 6 w 6"/>
                  <a:gd name="T7" fmla="*/ 4 h 12"/>
                  <a:gd name="T8" fmla="*/ 6 w 6"/>
                  <a:gd name="T9" fmla="*/ 4 h 12"/>
                  <a:gd name="T10" fmla="*/ 6 w 6"/>
                  <a:gd name="T11" fmla="*/ 10 h 12"/>
                  <a:gd name="T12" fmla="*/ 4 w 6"/>
                  <a:gd name="T13" fmla="*/ 12 h 12"/>
                  <a:gd name="T14" fmla="*/ 4 w 6"/>
                  <a:gd name="T15" fmla="*/ 12 h 12"/>
                  <a:gd name="T16" fmla="*/ 4 w 6"/>
                  <a:gd name="T17" fmla="*/ 12 h 12"/>
                  <a:gd name="T18" fmla="*/ 0 w 6"/>
                  <a:gd name="T19" fmla="*/ 8 h 12"/>
                  <a:gd name="T20" fmla="*/ 0 w 6"/>
                  <a:gd name="T21" fmla="*/ 0 h 12"/>
                  <a:gd name="T22" fmla="*/ 0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0"/>
                    </a:moveTo>
                    <a:lnTo>
                      <a:pt x="0" y="0"/>
                    </a:lnTo>
                    <a:lnTo>
                      <a:pt x="2" y="0"/>
                    </a:lnTo>
                    <a:lnTo>
                      <a:pt x="6" y="4"/>
                    </a:lnTo>
                    <a:lnTo>
                      <a:pt x="6" y="4"/>
                    </a:lnTo>
                    <a:lnTo>
                      <a:pt x="6" y="10"/>
                    </a:lnTo>
                    <a:lnTo>
                      <a:pt x="4" y="12"/>
                    </a:lnTo>
                    <a:lnTo>
                      <a:pt x="4" y="12"/>
                    </a:lnTo>
                    <a:lnTo>
                      <a:pt x="4" y="12"/>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8" name="Freeform 1626">
                <a:extLst>
                  <a:ext uri="{FF2B5EF4-FFF2-40B4-BE49-F238E27FC236}">
                    <a16:creationId xmlns:a16="http://schemas.microsoft.com/office/drawing/2014/main" id="{D2998CCF-54AB-FFFE-62B2-68F342C32FD8}"/>
                  </a:ext>
                </a:extLst>
              </p:cNvPr>
              <p:cNvSpPr>
                <a:spLocks/>
              </p:cNvSpPr>
              <p:nvPr/>
            </p:nvSpPr>
            <p:spPr bwMode="auto">
              <a:xfrm>
                <a:off x="1634" y="2107"/>
                <a:ext cx="8" cy="10"/>
              </a:xfrm>
              <a:custGeom>
                <a:avLst/>
                <a:gdLst>
                  <a:gd name="T0" fmla="*/ 2 w 8"/>
                  <a:gd name="T1" fmla="*/ 8 h 10"/>
                  <a:gd name="T2" fmla="*/ 2 w 8"/>
                  <a:gd name="T3" fmla="*/ 8 h 10"/>
                  <a:gd name="T4" fmla="*/ 0 w 8"/>
                  <a:gd name="T5" fmla="*/ 0 h 10"/>
                  <a:gd name="T6" fmla="*/ 0 w 8"/>
                  <a:gd name="T7" fmla="*/ 0 h 10"/>
                  <a:gd name="T8" fmla="*/ 8 w 8"/>
                  <a:gd name="T9" fmla="*/ 0 h 10"/>
                  <a:gd name="T10" fmla="*/ 8 w 8"/>
                  <a:gd name="T11" fmla="*/ 0 h 10"/>
                  <a:gd name="T12" fmla="*/ 6 w 8"/>
                  <a:gd name="T13" fmla="*/ 10 h 10"/>
                  <a:gd name="T14" fmla="*/ 4 w 8"/>
                  <a:gd name="T15" fmla="*/ 10 h 10"/>
                  <a:gd name="T16" fmla="*/ 2 w 8"/>
                  <a:gd name="T17" fmla="*/ 8 h 10"/>
                  <a:gd name="T18" fmla="*/ 2 w 8"/>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2" y="8"/>
                    </a:moveTo>
                    <a:lnTo>
                      <a:pt x="2" y="8"/>
                    </a:lnTo>
                    <a:lnTo>
                      <a:pt x="0" y="0"/>
                    </a:lnTo>
                    <a:lnTo>
                      <a:pt x="0" y="0"/>
                    </a:lnTo>
                    <a:lnTo>
                      <a:pt x="8" y="0"/>
                    </a:lnTo>
                    <a:lnTo>
                      <a:pt x="8" y="0"/>
                    </a:lnTo>
                    <a:lnTo>
                      <a:pt x="6" y="10"/>
                    </a:lnTo>
                    <a:lnTo>
                      <a:pt x="4" y="10"/>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9" name="Freeform 1627">
                <a:extLst>
                  <a:ext uri="{FF2B5EF4-FFF2-40B4-BE49-F238E27FC236}">
                    <a16:creationId xmlns:a16="http://schemas.microsoft.com/office/drawing/2014/main" id="{F377DC83-1959-B437-0B39-B091CEA44CAC}"/>
                  </a:ext>
                </a:extLst>
              </p:cNvPr>
              <p:cNvSpPr>
                <a:spLocks/>
              </p:cNvSpPr>
              <p:nvPr/>
            </p:nvSpPr>
            <p:spPr bwMode="auto">
              <a:xfrm>
                <a:off x="1616" y="2137"/>
                <a:ext cx="10" cy="20"/>
              </a:xfrm>
              <a:custGeom>
                <a:avLst/>
                <a:gdLst>
                  <a:gd name="T0" fmla="*/ 6 w 10"/>
                  <a:gd name="T1" fmla="*/ 0 h 20"/>
                  <a:gd name="T2" fmla="*/ 6 w 10"/>
                  <a:gd name="T3" fmla="*/ 0 h 20"/>
                  <a:gd name="T4" fmla="*/ 6 w 10"/>
                  <a:gd name="T5" fmla="*/ 8 h 20"/>
                  <a:gd name="T6" fmla="*/ 8 w 10"/>
                  <a:gd name="T7" fmla="*/ 10 h 20"/>
                  <a:gd name="T8" fmla="*/ 10 w 10"/>
                  <a:gd name="T9" fmla="*/ 10 h 20"/>
                  <a:gd name="T10" fmla="*/ 10 w 10"/>
                  <a:gd name="T11" fmla="*/ 10 h 20"/>
                  <a:gd name="T12" fmla="*/ 10 w 10"/>
                  <a:gd name="T13" fmla="*/ 12 h 20"/>
                  <a:gd name="T14" fmla="*/ 10 w 10"/>
                  <a:gd name="T15" fmla="*/ 12 h 20"/>
                  <a:gd name="T16" fmla="*/ 10 w 10"/>
                  <a:gd name="T17" fmla="*/ 18 h 20"/>
                  <a:gd name="T18" fmla="*/ 10 w 10"/>
                  <a:gd name="T19" fmla="*/ 20 h 20"/>
                  <a:gd name="T20" fmla="*/ 8 w 10"/>
                  <a:gd name="T21" fmla="*/ 20 h 20"/>
                  <a:gd name="T22" fmla="*/ 6 w 10"/>
                  <a:gd name="T23" fmla="*/ 18 h 20"/>
                  <a:gd name="T24" fmla="*/ 6 w 10"/>
                  <a:gd name="T25" fmla="*/ 18 h 20"/>
                  <a:gd name="T26" fmla="*/ 0 w 10"/>
                  <a:gd name="T27" fmla="*/ 12 h 20"/>
                  <a:gd name="T28" fmla="*/ 0 w 10"/>
                  <a:gd name="T29" fmla="*/ 12 h 20"/>
                  <a:gd name="T30" fmla="*/ 2 w 10"/>
                  <a:gd name="T31" fmla="*/ 12 h 20"/>
                  <a:gd name="T32" fmla="*/ 4 w 10"/>
                  <a:gd name="T33" fmla="*/ 8 h 20"/>
                  <a:gd name="T34" fmla="*/ 6 w 10"/>
                  <a:gd name="T35" fmla="*/ 0 h 20"/>
                  <a:gd name="T36" fmla="*/ 6 w 10"/>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0">
                    <a:moveTo>
                      <a:pt x="6" y="0"/>
                    </a:moveTo>
                    <a:lnTo>
                      <a:pt x="6" y="0"/>
                    </a:lnTo>
                    <a:lnTo>
                      <a:pt x="6" y="8"/>
                    </a:lnTo>
                    <a:lnTo>
                      <a:pt x="8" y="10"/>
                    </a:lnTo>
                    <a:lnTo>
                      <a:pt x="10" y="10"/>
                    </a:lnTo>
                    <a:lnTo>
                      <a:pt x="10" y="10"/>
                    </a:lnTo>
                    <a:lnTo>
                      <a:pt x="10" y="12"/>
                    </a:lnTo>
                    <a:lnTo>
                      <a:pt x="10" y="12"/>
                    </a:lnTo>
                    <a:lnTo>
                      <a:pt x="10" y="18"/>
                    </a:lnTo>
                    <a:lnTo>
                      <a:pt x="10" y="20"/>
                    </a:lnTo>
                    <a:lnTo>
                      <a:pt x="8" y="20"/>
                    </a:lnTo>
                    <a:lnTo>
                      <a:pt x="6" y="18"/>
                    </a:lnTo>
                    <a:lnTo>
                      <a:pt x="6" y="18"/>
                    </a:lnTo>
                    <a:lnTo>
                      <a:pt x="0" y="12"/>
                    </a:lnTo>
                    <a:lnTo>
                      <a:pt x="0" y="12"/>
                    </a:lnTo>
                    <a:lnTo>
                      <a:pt x="2" y="12"/>
                    </a:lnTo>
                    <a:lnTo>
                      <a:pt x="4" y="8"/>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0" name="Freeform 1628">
                <a:extLst>
                  <a:ext uri="{FF2B5EF4-FFF2-40B4-BE49-F238E27FC236}">
                    <a16:creationId xmlns:a16="http://schemas.microsoft.com/office/drawing/2014/main" id="{D8E086BB-B27B-E537-35E4-CB0671C4D6CE}"/>
                  </a:ext>
                </a:extLst>
              </p:cNvPr>
              <p:cNvSpPr>
                <a:spLocks/>
              </p:cNvSpPr>
              <p:nvPr/>
            </p:nvSpPr>
            <p:spPr bwMode="auto">
              <a:xfrm>
                <a:off x="1616" y="2181"/>
                <a:ext cx="6" cy="8"/>
              </a:xfrm>
              <a:custGeom>
                <a:avLst/>
                <a:gdLst>
                  <a:gd name="T0" fmla="*/ 2 w 6"/>
                  <a:gd name="T1" fmla="*/ 8 h 8"/>
                  <a:gd name="T2" fmla="*/ 2 w 6"/>
                  <a:gd name="T3" fmla="*/ 8 h 8"/>
                  <a:gd name="T4" fmla="*/ 0 w 6"/>
                  <a:gd name="T5" fmla="*/ 0 h 8"/>
                  <a:gd name="T6" fmla="*/ 0 w 6"/>
                  <a:gd name="T7" fmla="*/ 0 h 8"/>
                  <a:gd name="T8" fmla="*/ 6 w 6"/>
                  <a:gd name="T9" fmla="*/ 0 h 8"/>
                  <a:gd name="T10" fmla="*/ 6 w 6"/>
                  <a:gd name="T11" fmla="*/ 0 h 8"/>
                  <a:gd name="T12" fmla="*/ 6 w 6"/>
                  <a:gd name="T13" fmla="*/ 0 h 8"/>
                  <a:gd name="T14" fmla="*/ 6 w 6"/>
                  <a:gd name="T15" fmla="*/ 0 h 8"/>
                  <a:gd name="T16" fmla="*/ 6 w 6"/>
                  <a:gd name="T17" fmla="*/ 6 h 8"/>
                  <a:gd name="T18" fmla="*/ 4 w 6"/>
                  <a:gd name="T19" fmla="*/ 8 h 8"/>
                  <a:gd name="T20" fmla="*/ 4 w 6"/>
                  <a:gd name="T21" fmla="*/ 8 h 8"/>
                  <a:gd name="T22" fmla="*/ 2 w 6"/>
                  <a:gd name="T23" fmla="*/ 8 h 8"/>
                  <a:gd name="T24" fmla="*/ 2 w 6"/>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8"/>
                    </a:moveTo>
                    <a:lnTo>
                      <a:pt x="2" y="8"/>
                    </a:lnTo>
                    <a:lnTo>
                      <a:pt x="0" y="0"/>
                    </a:lnTo>
                    <a:lnTo>
                      <a:pt x="0" y="0"/>
                    </a:lnTo>
                    <a:lnTo>
                      <a:pt x="6" y="0"/>
                    </a:lnTo>
                    <a:lnTo>
                      <a:pt x="6" y="0"/>
                    </a:lnTo>
                    <a:lnTo>
                      <a:pt x="6" y="0"/>
                    </a:lnTo>
                    <a:lnTo>
                      <a:pt x="6" y="0"/>
                    </a:lnTo>
                    <a:lnTo>
                      <a:pt x="6" y="6"/>
                    </a:lnTo>
                    <a:lnTo>
                      <a:pt x="4" y="8"/>
                    </a:lnTo>
                    <a:lnTo>
                      <a:pt x="4" y="8"/>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1" name="Freeform 1629">
                <a:extLst>
                  <a:ext uri="{FF2B5EF4-FFF2-40B4-BE49-F238E27FC236}">
                    <a16:creationId xmlns:a16="http://schemas.microsoft.com/office/drawing/2014/main" id="{388AAFB1-B820-AF76-DACB-9F74BC2FCA57}"/>
                  </a:ext>
                </a:extLst>
              </p:cNvPr>
              <p:cNvSpPr>
                <a:spLocks/>
              </p:cNvSpPr>
              <p:nvPr/>
            </p:nvSpPr>
            <p:spPr bwMode="auto">
              <a:xfrm>
                <a:off x="1662" y="1936"/>
                <a:ext cx="86" cy="163"/>
              </a:xfrm>
              <a:custGeom>
                <a:avLst/>
                <a:gdLst>
                  <a:gd name="T0" fmla="*/ 8 w 86"/>
                  <a:gd name="T1" fmla="*/ 143 h 163"/>
                  <a:gd name="T2" fmla="*/ 2 w 86"/>
                  <a:gd name="T3" fmla="*/ 135 h 163"/>
                  <a:gd name="T4" fmla="*/ 2 w 86"/>
                  <a:gd name="T5" fmla="*/ 125 h 163"/>
                  <a:gd name="T6" fmla="*/ 2 w 86"/>
                  <a:gd name="T7" fmla="*/ 105 h 163"/>
                  <a:gd name="T8" fmla="*/ 0 w 86"/>
                  <a:gd name="T9" fmla="*/ 95 h 163"/>
                  <a:gd name="T10" fmla="*/ 6 w 86"/>
                  <a:gd name="T11" fmla="*/ 101 h 163"/>
                  <a:gd name="T12" fmla="*/ 6 w 86"/>
                  <a:gd name="T13" fmla="*/ 101 h 163"/>
                  <a:gd name="T14" fmla="*/ 6 w 86"/>
                  <a:gd name="T15" fmla="*/ 91 h 163"/>
                  <a:gd name="T16" fmla="*/ 14 w 86"/>
                  <a:gd name="T17" fmla="*/ 95 h 163"/>
                  <a:gd name="T18" fmla="*/ 22 w 86"/>
                  <a:gd name="T19" fmla="*/ 107 h 163"/>
                  <a:gd name="T20" fmla="*/ 30 w 86"/>
                  <a:gd name="T21" fmla="*/ 119 h 163"/>
                  <a:gd name="T22" fmla="*/ 16 w 86"/>
                  <a:gd name="T23" fmla="*/ 99 h 163"/>
                  <a:gd name="T24" fmla="*/ 14 w 86"/>
                  <a:gd name="T25" fmla="*/ 79 h 163"/>
                  <a:gd name="T26" fmla="*/ 10 w 86"/>
                  <a:gd name="T27" fmla="*/ 65 h 163"/>
                  <a:gd name="T28" fmla="*/ 10 w 86"/>
                  <a:gd name="T29" fmla="*/ 57 h 163"/>
                  <a:gd name="T30" fmla="*/ 18 w 86"/>
                  <a:gd name="T31" fmla="*/ 71 h 163"/>
                  <a:gd name="T32" fmla="*/ 24 w 86"/>
                  <a:gd name="T33" fmla="*/ 63 h 163"/>
                  <a:gd name="T34" fmla="*/ 30 w 86"/>
                  <a:gd name="T35" fmla="*/ 69 h 163"/>
                  <a:gd name="T36" fmla="*/ 38 w 86"/>
                  <a:gd name="T37" fmla="*/ 57 h 163"/>
                  <a:gd name="T38" fmla="*/ 38 w 86"/>
                  <a:gd name="T39" fmla="*/ 44 h 163"/>
                  <a:gd name="T40" fmla="*/ 40 w 86"/>
                  <a:gd name="T41" fmla="*/ 34 h 163"/>
                  <a:gd name="T42" fmla="*/ 34 w 86"/>
                  <a:gd name="T43" fmla="*/ 20 h 163"/>
                  <a:gd name="T44" fmla="*/ 34 w 86"/>
                  <a:gd name="T45" fmla="*/ 8 h 163"/>
                  <a:gd name="T46" fmla="*/ 42 w 86"/>
                  <a:gd name="T47" fmla="*/ 2 h 163"/>
                  <a:gd name="T48" fmla="*/ 46 w 86"/>
                  <a:gd name="T49" fmla="*/ 8 h 163"/>
                  <a:gd name="T50" fmla="*/ 52 w 86"/>
                  <a:gd name="T51" fmla="*/ 12 h 163"/>
                  <a:gd name="T52" fmla="*/ 60 w 86"/>
                  <a:gd name="T53" fmla="*/ 0 h 163"/>
                  <a:gd name="T54" fmla="*/ 78 w 86"/>
                  <a:gd name="T55" fmla="*/ 12 h 163"/>
                  <a:gd name="T56" fmla="*/ 84 w 86"/>
                  <a:gd name="T57" fmla="*/ 32 h 163"/>
                  <a:gd name="T58" fmla="*/ 84 w 86"/>
                  <a:gd name="T59" fmla="*/ 44 h 163"/>
                  <a:gd name="T60" fmla="*/ 78 w 86"/>
                  <a:gd name="T61" fmla="*/ 51 h 163"/>
                  <a:gd name="T62" fmla="*/ 56 w 86"/>
                  <a:gd name="T63" fmla="*/ 53 h 163"/>
                  <a:gd name="T64" fmla="*/ 54 w 86"/>
                  <a:gd name="T65" fmla="*/ 61 h 163"/>
                  <a:gd name="T66" fmla="*/ 58 w 86"/>
                  <a:gd name="T67" fmla="*/ 81 h 163"/>
                  <a:gd name="T68" fmla="*/ 52 w 86"/>
                  <a:gd name="T69" fmla="*/ 85 h 163"/>
                  <a:gd name="T70" fmla="*/ 52 w 86"/>
                  <a:gd name="T71" fmla="*/ 83 h 163"/>
                  <a:gd name="T72" fmla="*/ 58 w 86"/>
                  <a:gd name="T73" fmla="*/ 91 h 163"/>
                  <a:gd name="T74" fmla="*/ 66 w 86"/>
                  <a:gd name="T75" fmla="*/ 87 h 163"/>
                  <a:gd name="T76" fmla="*/ 74 w 86"/>
                  <a:gd name="T77" fmla="*/ 101 h 163"/>
                  <a:gd name="T78" fmla="*/ 78 w 86"/>
                  <a:gd name="T79" fmla="*/ 87 h 163"/>
                  <a:gd name="T80" fmla="*/ 84 w 86"/>
                  <a:gd name="T81" fmla="*/ 89 h 163"/>
                  <a:gd name="T82" fmla="*/ 84 w 86"/>
                  <a:gd name="T83" fmla="*/ 99 h 163"/>
                  <a:gd name="T84" fmla="*/ 80 w 86"/>
                  <a:gd name="T85" fmla="*/ 109 h 163"/>
                  <a:gd name="T86" fmla="*/ 84 w 86"/>
                  <a:gd name="T87" fmla="*/ 135 h 163"/>
                  <a:gd name="T88" fmla="*/ 80 w 86"/>
                  <a:gd name="T89" fmla="*/ 151 h 163"/>
                  <a:gd name="T90" fmla="*/ 78 w 86"/>
                  <a:gd name="T91" fmla="*/ 155 h 163"/>
                  <a:gd name="T92" fmla="*/ 74 w 86"/>
                  <a:gd name="T93" fmla="*/ 155 h 163"/>
                  <a:gd name="T94" fmla="*/ 68 w 86"/>
                  <a:gd name="T95" fmla="*/ 139 h 163"/>
                  <a:gd name="T96" fmla="*/ 68 w 86"/>
                  <a:gd name="T97" fmla="*/ 129 h 163"/>
                  <a:gd name="T98" fmla="*/ 66 w 86"/>
                  <a:gd name="T99" fmla="*/ 121 h 163"/>
                  <a:gd name="T100" fmla="*/ 56 w 86"/>
                  <a:gd name="T101" fmla="*/ 107 h 163"/>
                  <a:gd name="T102" fmla="*/ 44 w 86"/>
                  <a:gd name="T103" fmla="*/ 113 h 163"/>
                  <a:gd name="T104" fmla="*/ 40 w 86"/>
                  <a:gd name="T105" fmla="*/ 113 h 163"/>
                  <a:gd name="T106" fmla="*/ 42 w 86"/>
                  <a:gd name="T107" fmla="*/ 129 h 163"/>
                  <a:gd name="T108" fmla="*/ 32 w 86"/>
                  <a:gd name="T109" fmla="*/ 135 h 163"/>
                  <a:gd name="T110" fmla="*/ 34 w 86"/>
                  <a:gd name="T111" fmla="*/ 145 h 163"/>
                  <a:gd name="T112" fmla="*/ 30 w 86"/>
                  <a:gd name="T113" fmla="*/ 149 h 163"/>
                  <a:gd name="T114" fmla="*/ 28 w 86"/>
                  <a:gd name="T115" fmla="*/ 159 h 163"/>
                  <a:gd name="T116" fmla="*/ 26 w 86"/>
                  <a:gd name="T117" fmla="*/ 163 h 163"/>
                  <a:gd name="T118" fmla="*/ 24 w 86"/>
                  <a:gd name="T119" fmla="*/ 161 h 163"/>
                  <a:gd name="T120" fmla="*/ 20 w 86"/>
                  <a:gd name="T121" fmla="*/ 157 h 163"/>
                  <a:gd name="T122" fmla="*/ 18 w 86"/>
                  <a:gd name="T123" fmla="*/ 157 h 163"/>
                  <a:gd name="T124" fmla="*/ 12 w 86"/>
                  <a:gd name="T125" fmla="*/ 14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 h="163">
                    <a:moveTo>
                      <a:pt x="12" y="143"/>
                    </a:moveTo>
                    <a:lnTo>
                      <a:pt x="12" y="143"/>
                    </a:lnTo>
                    <a:lnTo>
                      <a:pt x="8" y="143"/>
                    </a:lnTo>
                    <a:lnTo>
                      <a:pt x="6" y="141"/>
                    </a:lnTo>
                    <a:lnTo>
                      <a:pt x="2" y="135"/>
                    </a:lnTo>
                    <a:lnTo>
                      <a:pt x="2" y="135"/>
                    </a:lnTo>
                    <a:lnTo>
                      <a:pt x="0" y="129"/>
                    </a:lnTo>
                    <a:lnTo>
                      <a:pt x="2" y="125"/>
                    </a:lnTo>
                    <a:lnTo>
                      <a:pt x="2" y="125"/>
                    </a:lnTo>
                    <a:lnTo>
                      <a:pt x="4" y="121"/>
                    </a:lnTo>
                    <a:lnTo>
                      <a:pt x="6" y="115"/>
                    </a:lnTo>
                    <a:lnTo>
                      <a:pt x="2" y="105"/>
                    </a:lnTo>
                    <a:lnTo>
                      <a:pt x="2" y="105"/>
                    </a:lnTo>
                    <a:lnTo>
                      <a:pt x="0" y="101"/>
                    </a:lnTo>
                    <a:lnTo>
                      <a:pt x="0" y="95"/>
                    </a:lnTo>
                    <a:lnTo>
                      <a:pt x="0" y="95"/>
                    </a:lnTo>
                    <a:lnTo>
                      <a:pt x="6" y="101"/>
                    </a:lnTo>
                    <a:lnTo>
                      <a:pt x="6" y="101"/>
                    </a:lnTo>
                    <a:lnTo>
                      <a:pt x="8" y="107"/>
                    </a:lnTo>
                    <a:lnTo>
                      <a:pt x="8" y="107"/>
                    </a:lnTo>
                    <a:lnTo>
                      <a:pt x="6" y="101"/>
                    </a:lnTo>
                    <a:lnTo>
                      <a:pt x="6" y="101"/>
                    </a:lnTo>
                    <a:lnTo>
                      <a:pt x="6" y="91"/>
                    </a:lnTo>
                    <a:lnTo>
                      <a:pt x="6" y="91"/>
                    </a:lnTo>
                    <a:lnTo>
                      <a:pt x="6" y="91"/>
                    </a:lnTo>
                    <a:lnTo>
                      <a:pt x="10" y="93"/>
                    </a:lnTo>
                    <a:lnTo>
                      <a:pt x="14" y="95"/>
                    </a:lnTo>
                    <a:lnTo>
                      <a:pt x="14" y="95"/>
                    </a:lnTo>
                    <a:lnTo>
                      <a:pt x="18" y="103"/>
                    </a:lnTo>
                    <a:lnTo>
                      <a:pt x="22" y="107"/>
                    </a:lnTo>
                    <a:lnTo>
                      <a:pt x="26" y="113"/>
                    </a:lnTo>
                    <a:lnTo>
                      <a:pt x="30" y="119"/>
                    </a:lnTo>
                    <a:lnTo>
                      <a:pt x="30" y="119"/>
                    </a:lnTo>
                    <a:lnTo>
                      <a:pt x="26" y="111"/>
                    </a:lnTo>
                    <a:lnTo>
                      <a:pt x="20" y="107"/>
                    </a:lnTo>
                    <a:lnTo>
                      <a:pt x="16" y="99"/>
                    </a:lnTo>
                    <a:lnTo>
                      <a:pt x="14" y="85"/>
                    </a:lnTo>
                    <a:lnTo>
                      <a:pt x="14" y="85"/>
                    </a:lnTo>
                    <a:lnTo>
                      <a:pt x="14" y="79"/>
                    </a:lnTo>
                    <a:lnTo>
                      <a:pt x="12" y="75"/>
                    </a:lnTo>
                    <a:lnTo>
                      <a:pt x="10" y="71"/>
                    </a:lnTo>
                    <a:lnTo>
                      <a:pt x="10" y="65"/>
                    </a:lnTo>
                    <a:lnTo>
                      <a:pt x="10" y="65"/>
                    </a:lnTo>
                    <a:lnTo>
                      <a:pt x="10" y="57"/>
                    </a:lnTo>
                    <a:lnTo>
                      <a:pt x="10" y="57"/>
                    </a:lnTo>
                    <a:lnTo>
                      <a:pt x="16" y="69"/>
                    </a:lnTo>
                    <a:lnTo>
                      <a:pt x="16" y="71"/>
                    </a:lnTo>
                    <a:lnTo>
                      <a:pt x="18" y="71"/>
                    </a:lnTo>
                    <a:lnTo>
                      <a:pt x="22" y="63"/>
                    </a:lnTo>
                    <a:lnTo>
                      <a:pt x="22" y="63"/>
                    </a:lnTo>
                    <a:lnTo>
                      <a:pt x="24" y="63"/>
                    </a:lnTo>
                    <a:lnTo>
                      <a:pt x="24" y="63"/>
                    </a:lnTo>
                    <a:lnTo>
                      <a:pt x="28" y="67"/>
                    </a:lnTo>
                    <a:lnTo>
                      <a:pt x="30" y="69"/>
                    </a:lnTo>
                    <a:lnTo>
                      <a:pt x="32" y="67"/>
                    </a:lnTo>
                    <a:lnTo>
                      <a:pt x="36" y="63"/>
                    </a:lnTo>
                    <a:lnTo>
                      <a:pt x="38" y="57"/>
                    </a:lnTo>
                    <a:lnTo>
                      <a:pt x="38" y="57"/>
                    </a:lnTo>
                    <a:lnTo>
                      <a:pt x="38" y="49"/>
                    </a:lnTo>
                    <a:lnTo>
                      <a:pt x="38" y="44"/>
                    </a:lnTo>
                    <a:lnTo>
                      <a:pt x="38" y="40"/>
                    </a:lnTo>
                    <a:lnTo>
                      <a:pt x="38" y="40"/>
                    </a:lnTo>
                    <a:lnTo>
                      <a:pt x="40" y="34"/>
                    </a:lnTo>
                    <a:lnTo>
                      <a:pt x="38" y="28"/>
                    </a:lnTo>
                    <a:lnTo>
                      <a:pt x="38" y="28"/>
                    </a:lnTo>
                    <a:lnTo>
                      <a:pt x="34" y="20"/>
                    </a:lnTo>
                    <a:lnTo>
                      <a:pt x="34" y="14"/>
                    </a:lnTo>
                    <a:lnTo>
                      <a:pt x="34" y="8"/>
                    </a:lnTo>
                    <a:lnTo>
                      <a:pt x="34" y="8"/>
                    </a:lnTo>
                    <a:lnTo>
                      <a:pt x="36" y="4"/>
                    </a:lnTo>
                    <a:lnTo>
                      <a:pt x="38" y="2"/>
                    </a:lnTo>
                    <a:lnTo>
                      <a:pt x="42" y="2"/>
                    </a:lnTo>
                    <a:lnTo>
                      <a:pt x="44" y="4"/>
                    </a:lnTo>
                    <a:lnTo>
                      <a:pt x="44" y="4"/>
                    </a:lnTo>
                    <a:lnTo>
                      <a:pt x="46" y="8"/>
                    </a:lnTo>
                    <a:lnTo>
                      <a:pt x="50" y="12"/>
                    </a:lnTo>
                    <a:lnTo>
                      <a:pt x="50" y="12"/>
                    </a:lnTo>
                    <a:lnTo>
                      <a:pt x="52" y="12"/>
                    </a:lnTo>
                    <a:lnTo>
                      <a:pt x="54" y="4"/>
                    </a:lnTo>
                    <a:lnTo>
                      <a:pt x="54" y="4"/>
                    </a:lnTo>
                    <a:lnTo>
                      <a:pt x="60" y="0"/>
                    </a:lnTo>
                    <a:lnTo>
                      <a:pt x="66" y="0"/>
                    </a:lnTo>
                    <a:lnTo>
                      <a:pt x="66" y="0"/>
                    </a:lnTo>
                    <a:lnTo>
                      <a:pt x="78" y="12"/>
                    </a:lnTo>
                    <a:lnTo>
                      <a:pt x="78" y="12"/>
                    </a:lnTo>
                    <a:lnTo>
                      <a:pt x="80" y="22"/>
                    </a:lnTo>
                    <a:lnTo>
                      <a:pt x="84" y="32"/>
                    </a:lnTo>
                    <a:lnTo>
                      <a:pt x="84" y="32"/>
                    </a:lnTo>
                    <a:lnTo>
                      <a:pt x="86" y="36"/>
                    </a:lnTo>
                    <a:lnTo>
                      <a:pt x="84" y="44"/>
                    </a:lnTo>
                    <a:lnTo>
                      <a:pt x="84" y="44"/>
                    </a:lnTo>
                    <a:lnTo>
                      <a:pt x="82" y="49"/>
                    </a:lnTo>
                    <a:lnTo>
                      <a:pt x="78" y="51"/>
                    </a:lnTo>
                    <a:lnTo>
                      <a:pt x="78" y="51"/>
                    </a:lnTo>
                    <a:lnTo>
                      <a:pt x="64" y="51"/>
                    </a:lnTo>
                    <a:lnTo>
                      <a:pt x="56" y="53"/>
                    </a:lnTo>
                    <a:lnTo>
                      <a:pt x="50" y="55"/>
                    </a:lnTo>
                    <a:lnTo>
                      <a:pt x="50" y="55"/>
                    </a:lnTo>
                    <a:lnTo>
                      <a:pt x="54" y="61"/>
                    </a:lnTo>
                    <a:lnTo>
                      <a:pt x="56" y="71"/>
                    </a:lnTo>
                    <a:lnTo>
                      <a:pt x="56" y="71"/>
                    </a:lnTo>
                    <a:lnTo>
                      <a:pt x="58" y="81"/>
                    </a:lnTo>
                    <a:lnTo>
                      <a:pt x="56" y="85"/>
                    </a:lnTo>
                    <a:lnTo>
                      <a:pt x="52" y="85"/>
                    </a:lnTo>
                    <a:lnTo>
                      <a:pt x="52" y="85"/>
                    </a:lnTo>
                    <a:lnTo>
                      <a:pt x="50" y="75"/>
                    </a:lnTo>
                    <a:lnTo>
                      <a:pt x="50" y="75"/>
                    </a:lnTo>
                    <a:lnTo>
                      <a:pt x="52" y="83"/>
                    </a:lnTo>
                    <a:lnTo>
                      <a:pt x="52" y="83"/>
                    </a:lnTo>
                    <a:lnTo>
                      <a:pt x="56" y="89"/>
                    </a:lnTo>
                    <a:lnTo>
                      <a:pt x="58" y="91"/>
                    </a:lnTo>
                    <a:lnTo>
                      <a:pt x="62" y="89"/>
                    </a:lnTo>
                    <a:lnTo>
                      <a:pt x="66" y="87"/>
                    </a:lnTo>
                    <a:lnTo>
                      <a:pt x="66" y="87"/>
                    </a:lnTo>
                    <a:lnTo>
                      <a:pt x="68" y="87"/>
                    </a:lnTo>
                    <a:lnTo>
                      <a:pt x="72" y="89"/>
                    </a:lnTo>
                    <a:lnTo>
                      <a:pt x="74" y="101"/>
                    </a:lnTo>
                    <a:lnTo>
                      <a:pt x="74" y="101"/>
                    </a:lnTo>
                    <a:lnTo>
                      <a:pt x="76" y="91"/>
                    </a:lnTo>
                    <a:lnTo>
                      <a:pt x="78" y="87"/>
                    </a:lnTo>
                    <a:lnTo>
                      <a:pt x="82" y="85"/>
                    </a:lnTo>
                    <a:lnTo>
                      <a:pt x="82" y="85"/>
                    </a:lnTo>
                    <a:lnTo>
                      <a:pt x="84" y="89"/>
                    </a:lnTo>
                    <a:lnTo>
                      <a:pt x="84" y="93"/>
                    </a:lnTo>
                    <a:lnTo>
                      <a:pt x="84" y="93"/>
                    </a:lnTo>
                    <a:lnTo>
                      <a:pt x="84" y="99"/>
                    </a:lnTo>
                    <a:lnTo>
                      <a:pt x="84" y="103"/>
                    </a:lnTo>
                    <a:lnTo>
                      <a:pt x="80" y="109"/>
                    </a:lnTo>
                    <a:lnTo>
                      <a:pt x="80" y="109"/>
                    </a:lnTo>
                    <a:lnTo>
                      <a:pt x="80" y="123"/>
                    </a:lnTo>
                    <a:lnTo>
                      <a:pt x="84" y="135"/>
                    </a:lnTo>
                    <a:lnTo>
                      <a:pt x="84" y="135"/>
                    </a:lnTo>
                    <a:lnTo>
                      <a:pt x="86" y="147"/>
                    </a:lnTo>
                    <a:lnTo>
                      <a:pt x="84" y="149"/>
                    </a:lnTo>
                    <a:lnTo>
                      <a:pt x="80" y="151"/>
                    </a:lnTo>
                    <a:lnTo>
                      <a:pt x="80" y="151"/>
                    </a:lnTo>
                    <a:lnTo>
                      <a:pt x="80" y="151"/>
                    </a:lnTo>
                    <a:lnTo>
                      <a:pt x="78" y="155"/>
                    </a:lnTo>
                    <a:lnTo>
                      <a:pt x="78" y="155"/>
                    </a:lnTo>
                    <a:lnTo>
                      <a:pt x="76" y="155"/>
                    </a:lnTo>
                    <a:lnTo>
                      <a:pt x="74" y="155"/>
                    </a:lnTo>
                    <a:lnTo>
                      <a:pt x="74" y="155"/>
                    </a:lnTo>
                    <a:lnTo>
                      <a:pt x="70" y="143"/>
                    </a:lnTo>
                    <a:lnTo>
                      <a:pt x="68" y="139"/>
                    </a:lnTo>
                    <a:lnTo>
                      <a:pt x="66" y="131"/>
                    </a:lnTo>
                    <a:lnTo>
                      <a:pt x="66" y="131"/>
                    </a:lnTo>
                    <a:lnTo>
                      <a:pt x="68" y="129"/>
                    </a:lnTo>
                    <a:lnTo>
                      <a:pt x="70" y="129"/>
                    </a:lnTo>
                    <a:lnTo>
                      <a:pt x="70" y="129"/>
                    </a:lnTo>
                    <a:lnTo>
                      <a:pt x="66" y="121"/>
                    </a:lnTo>
                    <a:lnTo>
                      <a:pt x="60" y="115"/>
                    </a:lnTo>
                    <a:lnTo>
                      <a:pt x="60" y="115"/>
                    </a:lnTo>
                    <a:lnTo>
                      <a:pt x="56" y="107"/>
                    </a:lnTo>
                    <a:lnTo>
                      <a:pt x="52" y="105"/>
                    </a:lnTo>
                    <a:lnTo>
                      <a:pt x="48" y="107"/>
                    </a:lnTo>
                    <a:lnTo>
                      <a:pt x="44" y="113"/>
                    </a:lnTo>
                    <a:lnTo>
                      <a:pt x="44" y="113"/>
                    </a:lnTo>
                    <a:lnTo>
                      <a:pt x="40" y="113"/>
                    </a:lnTo>
                    <a:lnTo>
                      <a:pt x="40" y="113"/>
                    </a:lnTo>
                    <a:lnTo>
                      <a:pt x="44" y="119"/>
                    </a:lnTo>
                    <a:lnTo>
                      <a:pt x="44" y="119"/>
                    </a:lnTo>
                    <a:lnTo>
                      <a:pt x="42" y="129"/>
                    </a:lnTo>
                    <a:lnTo>
                      <a:pt x="40" y="135"/>
                    </a:lnTo>
                    <a:lnTo>
                      <a:pt x="36" y="137"/>
                    </a:lnTo>
                    <a:lnTo>
                      <a:pt x="32" y="135"/>
                    </a:lnTo>
                    <a:lnTo>
                      <a:pt x="32" y="135"/>
                    </a:lnTo>
                    <a:lnTo>
                      <a:pt x="34" y="141"/>
                    </a:lnTo>
                    <a:lnTo>
                      <a:pt x="34" y="145"/>
                    </a:lnTo>
                    <a:lnTo>
                      <a:pt x="32" y="147"/>
                    </a:lnTo>
                    <a:lnTo>
                      <a:pt x="32" y="147"/>
                    </a:lnTo>
                    <a:lnTo>
                      <a:pt x="30" y="149"/>
                    </a:lnTo>
                    <a:lnTo>
                      <a:pt x="30" y="155"/>
                    </a:lnTo>
                    <a:lnTo>
                      <a:pt x="30" y="155"/>
                    </a:lnTo>
                    <a:lnTo>
                      <a:pt x="28" y="159"/>
                    </a:lnTo>
                    <a:lnTo>
                      <a:pt x="28" y="159"/>
                    </a:lnTo>
                    <a:lnTo>
                      <a:pt x="26" y="163"/>
                    </a:lnTo>
                    <a:lnTo>
                      <a:pt x="26" y="163"/>
                    </a:lnTo>
                    <a:lnTo>
                      <a:pt x="24" y="161"/>
                    </a:lnTo>
                    <a:lnTo>
                      <a:pt x="24" y="161"/>
                    </a:lnTo>
                    <a:lnTo>
                      <a:pt x="24" y="161"/>
                    </a:lnTo>
                    <a:lnTo>
                      <a:pt x="24" y="157"/>
                    </a:lnTo>
                    <a:lnTo>
                      <a:pt x="24" y="155"/>
                    </a:lnTo>
                    <a:lnTo>
                      <a:pt x="20" y="157"/>
                    </a:lnTo>
                    <a:lnTo>
                      <a:pt x="20" y="157"/>
                    </a:lnTo>
                    <a:lnTo>
                      <a:pt x="20" y="157"/>
                    </a:lnTo>
                    <a:lnTo>
                      <a:pt x="18" y="157"/>
                    </a:lnTo>
                    <a:lnTo>
                      <a:pt x="16" y="153"/>
                    </a:lnTo>
                    <a:lnTo>
                      <a:pt x="12" y="143"/>
                    </a:lnTo>
                    <a:lnTo>
                      <a:pt x="12"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2" name="Freeform 1630">
                <a:extLst>
                  <a:ext uri="{FF2B5EF4-FFF2-40B4-BE49-F238E27FC236}">
                    <a16:creationId xmlns:a16="http://schemas.microsoft.com/office/drawing/2014/main" id="{44E91E04-B3EF-C89B-017E-7954A62010E4}"/>
                  </a:ext>
                </a:extLst>
              </p:cNvPr>
              <p:cNvSpPr>
                <a:spLocks/>
              </p:cNvSpPr>
              <p:nvPr/>
            </p:nvSpPr>
            <p:spPr bwMode="auto">
              <a:xfrm>
                <a:off x="1672" y="2015"/>
                <a:ext cx="24" cy="44"/>
              </a:xfrm>
              <a:custGeom>
                <a:avLst/>
                <a:gdLst>
                  <a:gd name="T0" fmla="*/ 4 w 24"/>
                  <a:gd name="T1" fmla="*/ 4 h 44"/>
                  <a:gd name="T2" fmla="*/ 4 w 24"/>
                  <a:gd name="T3" fmla="*/ 4 h 44"/>
                  <a:gd name="T4" fmla="*/ 8 w 24"/>
                  <a:gd name="T5" fmla="*/ 18 h 44"/>
                  <a:gd name="T6" fmla="*/ 14 w 24"/>
                  <a:gd name="T7" fmla="*/ 26 h 44"/>
                  <a:gd name="T8" fmla="*/ 20 w 24"/>
                  <a:gd name="T9" fmla="*/ 34 h 44"/>
                  <a:gd name="T10" fmla="*/ 24 w 24"/>
                  <a:gd name="T11" fmla="*/ 44 h 44"/>
                  <a:gd name="T12" fmla="*/ 24 w 24"/>
                  <a:gd name="T13" fmla="*/ 44 h 44"/>
                  <a:gd name="T14" fmla="*/ 18 w 24"/>
                  <a:gd name="T15" fmla="*/ 40 h 44"/>
                  <a:gd name="T16" fmla="*/ 12 w 24"/>
                  <a:gd name="T17" fmla="*/ 36 h 44"/>
                  <a:gd name="T18" fmla="*/ 8 w 24"/>
                  <a:gd name="T19" fmla="*/ 28 h 44"/>
                  <a:gd name="T20" fmla="*/ 2 w 24"/>
                  <a:gd name="T21" fmla="*/ 20 h 44"/>
                  <a:gd name="T22" fmla="*/ 2 w 24"/>
                  <a:gd name="T23" fmla="*/ 20 h 44"/>
                  <a:gd name="T24" fmla="*/ 0 w 24"/>
                  <a:gd name="T25" fmla="*/ 14 h 44"/>
                  <a:gd name="T26" fmla="*/ 0 w 24"/>
                  <a:gd name="T27" fmla="*/ 8 h 44"/>
                  <a:gd name="T28" fmla="*/ 0 w 24"/>
                  <a:gd name="T29" fmla="*/ 8 h 44"/>
                  <a:gd name="T30" fmla="*/ 0 w 24"/>
                  <a:gd name="T31" fmla="*/ 4 h 44"/>
                  <a:gd name="T32" fmla="*/ 0 w 24"/>
                  <a:gd name="T33" fmla="*/ 4 h 44"/>
                  <a:gd name="T34" fmla="*/ 2 w 24"/>
                  <a:gd name="T35" fmla="*/ 0 h 44"/>
                  <a:gd name="T36" fmla="*/ 4 w 24"/>
                  <a:gd name="T37" fmla="*/ 4 h 44"/>
                  <a:gd name="T38" fmla="*/ 4 w 24"/>
                  <a:gd name="T3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44">
                    <a:moveTo>
                      <a:pt x="4" y="4"/>
                    </a:moveTo>
                    <a:lnTo>
                      <a:pt x="4" y="4"/>
                    </a:lnTo>
                    <a:lnTo>
                      <a:pt x="8" y="18"/>
                    </a:lnTo>
                    <a:lnTo>
                      <a:pt x="14" y="26"/>
                    </a:lnTo>
                    <a:lnTo>
                      <a:pt x="20" y="34"/>
                    </a:lnTo>
                    <a:lnTo>
                      <a:pt x="24" y="44"/>
                    </a:lnTo>
                    <a:lnTo>
                      <a:pt x="24" y="44"/>
                    </a:lnTo>
                    <a:lnTo>
                      <a:pt x="18" y="40"/>
                    </a:lnTo>
                    <a:lnTo>
                      <a:pt x="12" y="36"/>
                    </a:lnTo>
                    <a:lnTo>
                      <a:pt x="8" y="28"/>
                    </a:lnTo>
                    <a:lnTo>
                      <a:pt x="2" y="20"/>
                    </a:lnTo>
                    <a:lnTo>
                      <a:pt x="2" y="20"/>
                    </a:lnTo>
                    <a:lnTo>
                      <a:pt x="0" y="14"/>
                    </a:lnTo>
                    <a:lnTo>
                      <a:pt x="0" y="8"/>
                    </a:lnTo>
                    <a:lnTo>
                      <a:pt x="0" y="8"/>
                    </a:lnTo>
                    <a:lnTo>
                      <a:pt x="0" y="4"/>
                    </a:lnTo>
                    <a:lnTo>
                      <a:pt x="0" y="4"/>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3" name="Freeform 1631">
                <a:extLst>
                  <a:ext uri="{FF2B5EF4-FFF2-40B4-BE49-F238E27FC236}">
                    <a16:creationId xmlns:a16="http://schemas.microsoft.com/office/drawing/2014/main" id="{89940AC1-4C7E-9AF8-156E-1DFEDD4DEC19}"/>
                  </a:ext>
                </a:extLst>
              </p:cNvPr>
              <p:cNvSpPr>
                <a:spLocks/>
              </p:cNvSpPr>
              <p:nvPr/>
            </p:nvSpPr>
            <p:spPr bwMode="auto">
              <a:xfrm>
                <a:off x="1664" y="1995"/>
                <a:ext cx="14" cy="24"/>
              </a:xfrm>
              <a:custGeom>
                <a:avLst/>
                <a:gdLst>
                  <a:gd name="T0" fmla="*/ 12 w 14"/>
                  <a:gd name="T1" fmla="*/ 24 h 24"/>
                  <a:gd name="T2" fmla="*/ 12 w 14"/>
                  <a:gd name="T3" fmla="*/ 24 h 24"/>
                  <a:gd name="T4" fmla="*/ 10 w 14"/>
                  <a:gd name="T5" fmla="*/ 22 h 24"/>
                  <a:gd name="T6" fmla="*/ 8 w 14"/>
                  <a:gd name="T7" fmla="*/ 22 h 24"/>
                  <a:gd name="T8" fmla="*/ 8 w 14"/>
                  <a:gd name="T9" fmla="*/ 24 h 24"/>
                  <a:gd name="T10" fmla="*/ 8 w 14"/>
                  <a:gd name="T11" fmla="*/ 24 h 24"/>
                  <a:gd name="T12" fmla="*/ 4 w 14"/>
                  <a:gd name="T13" fmla="*/ 12 h 24"/>
                  <a:gd name="T14" fmla="*/ 0 w 14"/>
                  <a:gd name="T15" fmla="*/ 2 h 24"/>
                  <a:gd name="T16" fmla="*/ 0 w 14"/>
                  <a:gd name="T17" fmla="*/ 2 h 24"/>
                  <a:gd name="T18" fmla="*/ 2 w 14"/>
                  <a:gd name="T19" fmla="*/ 0 h 24"/>
                  <a:gd name="T20" fmla="*/ 4 w 14"/>
                  <a:gd name="T21" fmla="*/ 2 h 24"/>
                  <a:gd name="T22" fmla="*/ 8 w 14"/>
                  <a:gd name="T23" fmla="*/ 6 h 24"/>
                  <a:gd name="T24" fmla="*/ 8 w 14"/>
                  <a:gd name="T25" fmla="*/ 6 h 24"/>
                  <a:gd name="T26" fmla="*/ 12 w 14"/>
                  <a:gd name="T27" fmla="*/ 14 h 24"/>
                  <a:gd name="T28" fmla="*/ 12 w 14"/>
                  <a:gd name="T29" fmla="*/ 14 h 24"/>
                  <a:gd name="T30" fmla="*/ 14 w 14"/>
                  <a:gd name="T31" fmla="*/ 20 h 24"/>
                  <a:gd name="T32" fmla="*/ 12 w 14"/>
                  <a:gd name="T33" fmla="*/ 24 h 24"/>
                  <a:gd name="T34" fmla="*/ 12 w 14"/>
                  <a:gd name="T3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4">
                    <a:moveTo>
                      <a:pt x="12" y="24"/>
                    </a:moveTo>
                    <a:lnTo>
                      <a:pt x="12" y="24"/>
                    </a:lnTo>
                    <a:lnTo>
                      <a:pt x="10" y="22"/>
                    </a:lnTo>
                    <a:lnTo>
                      <a:pt x="8" y="22"/>
                    </a:lnTo>
                    <a:lnTo>
                      <a:pt x="8" y="24"/>
                    </a:lnTo>
                    <a:lnTo>
                      <a:pt x="8" y="24"/>
                    </a:lnTo>
                    <a:lnTo>
                      <a:pt x="4" y="12"/>
                    </a:lnTo>
                    <a:lnTo>
                      <a:pt x="0" y="2"/>
                    </a:lnTo>
                    <a:lnTo>
                      <a:pt x="0" y="2"/>
                    </a:lnTo>
                    <a:lnTo>
                      <a:pt x="2" y="0"/>
                    </a:lnTo>
                    <a:lnTo>
                      <a:pt x="4" y="2"/>
                    </a:lnTo>
                    <a:lnTo>
                      <a:pt x="8" y="6"/>
                    </a:lnTo>
                    <a:lnTo>
                      <a:pt x="8" y="6"/>
                    </a:lnTo>
                    <a:lnTo>
                      <a:pt x="12" y="14"/>
                    </a:lnTo>
                    <a:lnTo>
                      <a:pt x="12" y="14"/>
                    </a:lnTo>
                    <a:lnTo>
                      <a:pt x="14" y="20"/>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4" name="Freeform 1632">
                <a:extLst>
                  <a:ext uri="{FF2B5EF4-FFF2-40B4-BE49-F238E27FC236}">
                    <a16:creationId xmlns:a16="http://schemas.microsoft.com/office/drawing/2014/main" id="{F0EA7987-1D11-3702-4AD8-864E28625754}"/>
                  </a:ext>
                </a:extLst>
              </p:cNvPr>
              <p:cNvSpPr>
                <a:spLocks/>
              </p:cNvSpPr>
              <p:nvPr/>
            </p:nvSpPr>
            <p:spPr bwMode="auto">
              <a:xfrm>
                <a:off x="1668" y="2023"/>
                <a:ext cx="6" cy="12"/>
              </a:xfrm>
              <a:custGeom>
                <a:avLst/>
                <a:gdLst>
                  <a:gd name="T0" fmla="*/ 4 w 6"/>
                  <a:gd name="T1" fmla="*/ 0 h 12"/>
                  <a:gd name="T2" fmla="*/ 4 w 6"/>
                  <a:gd name="T3" fmla="*/ 0 h 12"/>
                  <a:gd name="T4" fmla="*/ 6 w 6"/>
                  <a:gd name="T5" fmla="*/ 12 h 12"/>
                  <a:gd name="T6" fmla="*/ 6 w 6"/>
                  <a:gd name="T7" fmla="*/ 12 h 12"/>
                  <a:gd name="T8" fmla="*/ 0 w 6"/>
                  <a:gd name="T9" fmla="*/ 4 h 12"/>
                  <a:gd name="T10" fmla="*/ 0 w 6"/>
                  <a:gd name="T11" fmla="*/ 4 h 12"/>
                  <a:gd name="T12" fmla="*/ 0 w 6"/>
                  <a:gd name="T13" fmla="*/ 2 h 12"/>
                  <a:gd name="T14" fmla="*/ 2 w 6"/>
                  <a:gd name="T15" fmla="*/ 2 h 12"/>
                  <a:gd name="T16" fmla="*/ 2 w 6"/>
                  <a:gd name="T17" fmla="*/ 2 h 12"/>
                  <a:gd name="T18" fmla="*/ 4 w 6"/>
                  <a:gd name="T19" fmla="*/ 0 h 12"/>
                  <a:gd name="T20" fmla="*/ 4 w 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4" y="0"/>
                    </a:moveTo>
                    <a:lnTo>
                      <a:pt x="4" y="0"/>
                    </a:lnTo>
                    <a:lnTo>
                      <a:pt x="6" y="12"/>
                    </a:lnTo>
                    <a:lnTo>
                      <a:pt x="6" y="12"/>
                    </a:lnTo>
                    <a:lnTo>
                      <a:pt x="0" y="4"/>
                    </a:lnTo>
                    <a:lnTo>
                      <a:pt x="0" y="4"/>
                    </a:lnTo>
                    <a:lnTo>
                      <a:pt x="0" y="2"/>
                    </a:lnTo>
                    <a:lnTo>
                      <a:pt x="2" y="2"/>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5" name="Freeform 1633">
                <a:extLst>
                  <a:ext uri="{FF2B5EF4-FFF2-40B4-BE49-F238E27FC236}">
                    <a16:creationId xmlns:a16="http://schemas.microsoft.com/office/drawing/2014/main" id="{4F0C391B-BAA5-687D-3221-36407F8ECEF3}"/>
                  </a:ext>
                </a:extLst>
              </p:cNvPr>
              <p:cNvSpPr>
                <a:spLocks/>
              </p:cNvSpPr>
              <p:nvPr/>
            </p:nvSpPr>
            <p:spPr bwMode="auto">
              <a:xfrm>
                <a:off x="1676" y="1930"/>
                <a:ext cx="30" cy="63"/>
              </a:xfrm>
              <a:custGeom>
                <a:avLst/>
                <a:gdLst>
                  <a:gd name="T0" fmla="*/ 30 w 30"/>
                  <a:gd name="T1" fmla="*/ 14 h 63"/>
                  <a:gd name="T2" fmla="*/ 30 w 30"/>
                  <a:gd name="T3" fmla="*/ 14 h 63"/>
                  <a:gd name="T4" fmla="*/ 24 w 30"/>
                  <a:gd name="T5" fmla="*/ 12 h 63"/>
                  <a:gd name="T6" fmla="*/ 24 w 30"/>
                  <a:gd name="T7" fmla="*/ 12 h 63"/>
                  <a:gd name="T8" fmla="*/ 22 w 30"/>
                  <a:gd name="T9" fmla="*/ 16 h 63"/>
                  <a:gd name="T10" fmla="*/ 22 w 30"/>
                  <a:gd name="T11" fmla="*/ 16 h 63"/>
                  <a:gd name="T12" fmla="*/ 20 w 30"/>
                  <a:gd name="T13" fmla="*/ 20 h 63"/>
                  <a:gd name="T14" fmla="*/ 22 w 30"/>
                  <a:gd name="T15" fmla="*/ 24 h 63"/>
                  <a:gd name="T16" fmla="*/ 24 w 30"/>
                  <a:gd name="T17" fmla="*/ 28 h 63"/>
                  <a:gd name="T18" fmla="*/ 24 w 30"/>
                  <a:gd name="T19" fmla="*/ 28 h 63"/>
                  <a:gd name="T20" fmla="*/ 28 w 30"/>
                  <a:gd name="T21" fmla="*/ 38 h 63"/>
                  <a:gd name="T22" fmla="*/ 28 w 30"/>
                  <a:gd name="T23" fmla="*/ 44 h 63"/>
                  <a:gd name="T24" fmla="*/ 26 w 30"/>
                  <a:gd name="T25" fmla="*/ 50 h 63"/>
                  <a:gd name="T26" fmla="*/ 26 w 30"/>
                  <a:gd name="T27" fmla="*/ 50 h 63"/>
                  <a:gd name="T28" fmla="*/ 26 w 30"/>
                  <a:gd name="T29" fmla="*/ 53 h 63"/>
                  <a:gd name="T30" fmla="*/ 26 w 30"/>
                  <a:gd name="T31" fmla="*/ 57 h 63"/>
                  <a:gd name="T32" fmla="*/ 26 w 30"/>
                  <a:gd name="T33" fmla="*/ 61 h 63"/>
                  <a:gd name="T34" fmla="*/ 24 w 30"/>
                  <a:gd name="T35" fmla="*/ 63 h 63"/>
                  <a:gd name="T36" fmla="*/ 24 w 30"/>
                  <a:gd name="T37" fmla="*/ 63 h 63"/>
                  <a:gd name="T38" fmla="*/ 22 w 30"/>
                  <a:gd name="T39" fmla="*/ 61 h 63"/>
                  <a:gd name="T40" fmla="*/ 20 w 30"/>
                  <a:gd name="T41" fmla="*/ 61 h 63"/>
                  <a:gd name="T42" fmla="*/ 18 w 30"/>
                  <a:gd name="T43" fmla="*/ 61 h 63"/>
                  <a:gd name="T44" fmla="*/ 16 w 30"/>
                  <a:gd name="T45" fmla="*/ 59 h 63"/>
                  <a:gd name="T46" fmla="*/ 16 w 30"/>
                  <a:gd name="T47" fmla="*/ 59 h 63"/>
                  <a:gd name="T48" fmla="*/ 14 w 30"/>
                  <a:gd name="T49" fmla="*/ 57 h 63"/>
                  <a:gd name="T50" fmla="*/ 12 w 30"/>
                  <a:gd name="T51" fmla="*/ 55 h 63"/>
                  <a:gd name="T52" fmla="*/ 12 w 30"/>
                  <a:gd name="T53" fmla="*/ 55 h 63"/>
                  <a:gd name="T54" fmla="*/ 12 w 30"/>
                  <a:gd name="T55" fmla="*/ 50 h 63"/>
                  <a:gd name="T56" fmla="*/ 12 w 30"/>
                  <a:gd name="T57" fmla="*/ 48 h 63"/>
                  <a:gd name="T58" fmla="*/ 14 w 30"/>
                  <a:gd name="T59" fmla="*/ 48 h 63"/>
                  <a:gd name="T60" fmla="*/ 14 w 30"/>
                  <a:gd name="T61" fmla="*/ 48 h 63"/>
                  <a:gd name="T62" fmla="*/ 16 w 30"/>
                  <a:gd name="T63" fmla="*/ 44 h 63"/>
                  <a:gd name="T64" fmla="*/ 14 w 30"/>
                  <a:gd name="T65" fmla="*/ 40 h 63"/>
                  <a:gd name="T66" fmla="*/ 14 w 30"/>
                  <a:gd name="T67" fmla="*/ 40 h 63"/>
                  <a:gd name="T68" fmla="*/ 12 w 30"/>
                  <a:gd name="T69" fmla="*/ 34 h 63"/>
                  <a:gd name="T70" fmla="*/ 12 w 30"/>
                  <a:gd name="T71" fmla="*/ 30 h 63"/>
                  <a:gd name="T72" fmla="*/ 18 w 30"/>
                  <a:gd name="T73" fmla="*/ 24 h 63"/>
                  <a:gd name="T74" fmla="*/ 18 w 30"/>
                  <a:gd name="T75" fmla="*/ 24 h 63"/>
                  <a:gd name="T76" fmla="*/ 0 w 30"/>
                  <a:gd name="T77" fmla="*/ 14 h 63"/>
                  <a:gd name="T78" fmla="*/ 0 w 30"/>
                  <a:gd name="T79" fmla="*/ 14 h 63"/>
                  <a:gd name="T80" fmla="*/ 0 w 30"/>
                  <a:gd name="T81" fmla="*/ 10 h 63"/>
                  <a:gd name="T82" fmla="*/ 0 w 30"/>
                  <a:gd name="T83" fmla="*/ 10 h 63"/>
                  <a:gd name="T84" fmla="*/ 2 w 30"/>
                  <a:gd name="T85" fmla="*/ 8 h 63"/>
                  <a:gd name="T86" fmla="*/ 6 w 30"/>
                  <a:gd name="T87" fmla="*/ 8 h 63"/>
                  <a:gd name="T88" fmla="*/ 8 w 30"/>
                  <a:gd name="T89" fmla="*/ 8 h 63"/>
                  <a:gd name="T90" fmla="*/ 10 w 30"/>
                  <a:gd name="T91" fmla="*/ 8 h 63"/>
                  <a:gd name="T92" fmla="*/ 10 w 30"/>
                  <a:gd name="T93" fmla="*/ 8 h 63"/>
                  <a:gd name="T94" fmla="*/ 14 w 30"/>
                  <a:gd name="T95" fmla="*/ 4 h 63"/>
                  <a:gd name="T96" fmla="*/ 14 w 30"/>
                  <a:gd name="T97" fmla="*/ 4 h 63"/>
                  <a:gd name="T98" fmla="*/ 18 w 30"/>
                  <a:gd name="T99" fmla="*/ 2 h 63"/>
                  <a:gd name="T100" fmla="*/ 22 w 30"/>
                  <a:gd name="T101" fmla="*/ 0 h 63"/>
                  <a:gd name="T102" fmla="*/ 24 w 30"/>
                  <a:gd name="T103" fmla="*/ 2 h 63"/>
                  <a:gd name="T104" fmla="*/ 24 w 30"/>
                  <a:gd name="T105" fmla="*/ 2 h 63"/>
                  <a:gd name="T106" fmla="*/ 26 w 30"/>
                  <a:gd name="T107" fmla="*/ 4 h 63"/>
                  <a:gd name="T108" fmla="*/ 28 w 30"/>
                  <a:gd name="T109" fmla="*/ 6 h 63"/>
                  <a:gd name="T110" fmla="*/ 30 w 30"/>
                  <a:gd name="T111" fmla="*/ 10 h 63"/>
                  <a:gd name="T112" fmla="*/ 30 w 30"/>
                  <a:gd name="T113" fmla="*/ 10 h 63"/>
                  <a:gd name="T114" fmla="*/ 30 w 30"/>
                  <a:gd name="T115" fmla="*/ 14 h 63"/>
                  <a:gd name="T116" fmla="*/ 30 w 30"/>
                  <a:gd name="T11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63">
                    <a:moveTo>
                      <a:pt x="30" y="14"/>
                    </a:moveTo>
                    <a:lnTo>
                      <a:pt x="30" y="14"/>
                    </a:lnTo>
                    <a:lnTo>
                      <a:pt x="24" y="12"/>
                    </a:lnTo>
                    <a:lnTo>
                      <a:pt x="24" y="12"/>
                    </a:lnTo>
                    <a:lnTo>
                      <a:pt x="22" y="16"/>
                    </a:lnTo>
                    <a:lnTo>
                      <a:pt x="22" y="16"/>
                    </a:lnTo>
                    <a:lnTo>
                      <a:pt x="20" y="20"/>
                    </a:lnTo>
                    <a:lnTo>
                      <a:pt x="22" y="24"/>
                    </a:lnTo>
                    <a:lnTo>
                      <a:pt x="24" y="28"/>
                    </a:lnTo>
                    <a:lnTo>
                      <a:pt x="24" y="28"/>
                    </a:lnTo>
                    <a:lnTo>
                      <a:pt x="28" y="38"/>
                    </a:lnTo>
                    <a:lnTo>
                      <a:pt x="28" y="44"/>
                    </a:lnTo>
                    <a:lnTo>
                      <a:pt x="26" y="50"/>
                    </a:lnTo>
                    <a:lnTo>
                      <a:pt x="26" y="50"/>
                    </a:lnTo>
                    <a:lnTo>
                      <a:pt x="26" y="53"/>
                    </a:lnTo>
                    <a:lnTo>
                      <a:pt x="26" y="57"/>
                    </a:lnTo>
                    <a:lnTo>
                      <a:pt x="26" y="61"/>
                    </a:lnTo>
                    <a:lnTo>
                      <a:pt x="24" y="63"/>
                    </a:lnTo>
                    <a:lnTo>
                      <a:pt x="24" y="63"/>
                    </a:lnTo>
                    <a:lnTo>
                      <a:pt x="22" y="61"/>
                    </a:lnTo>
                    <a:lnTo>
                      <a:pt x="20" y="61"/>
                    </a:lnTo>
                    <a:lnTo>
                      <a:pt x="18" y="61"/>
                    </a:lnTo>
                    <a:lnTo>
                      <a:pt x="16" y="59"/>
                    </a:lnTo>
                    <a:lnTo>
                      <a:pt x="16" y="59"/>
                    </a:lnTo>
                    <a:lnTo>
                      <a:pt x="14" y="57"/>
                    </a:lnTo>
                    <a:lnTo>
                      <a:pt x="12" y="55"/>
                    </a:lnTo>
                    <a:lnTo>
                      <a:pt x="12" y="55"/>
                    </a:lnTo>
                    <a:lnTo>
                      <a:pt x="12" y="50"/>
                    </a:lnTo>
                    <a:lnTo>
                      <a:pt x="12" y="48"/>
                    </a:lnTo>
                    <a:lnTo>
                      <a:pt x="14" y="48"/>
                    </a:lnTo>
                    <a:lnTo>
                      <a:pt x="14" y="48"/>
                    </a:lnTo>
                    <a:lnTo>
                      <a:pt x="16" y="44"/>
                    </a:lnTo>
                    <a:lnTo>
                      <a:pt x="14" y="40"/>
                    </a:lnTo>
                    <a:lnTo>
                      <a:pt x="14" y="40"/>
                    </a:lnTo>
                    <a:lnTo>
                      <a:pt x="12" y="34"/>
                    </a:lnTo>
                    <a:lnTo>
                      <a:pt x="12" y="30"/>
                    </a:lnTo>
                    <a:lnTo>
                      <a:pt x="18" y="24"/>
                    </a:lnTo>
                    <a:lnTo>
                      <a:pt x="18" y="24"/>
                    </a:lnTo>
                    <a:lnTo>
                      <a:pt x="0" y="14"/>
                    </a:lnTo>
                    <a:lnTo>
                      <a:pt x="0" y="14"/>
                    </a:lnTo>
                    <a:lnTo>
                      <a:pt x="0" y="10"/>
                    </a:lnTo>
                    <a:lnTo>
                      <a:pt x="0" y="10"/>
                    </a:lnTo>
                    <a:lnTo>
                      <a:pt x="2" y="8"/>
                    </a:lnTo>
                    <a:lnTo>
                      <a:pt x="6" y="8"/>
                    </a:lnTo>
                    <a:lnTo>
                      <a:pt x="8" y="8"/>
                    </a:lnTo>
                    <a:lnTo>
                      <a:pt x="10" y="8"/>
                    </a:lnTo>
                    <a:lnTo>
                      <a:pt x="10" y="8"/>
                    </a:lnTo>
                    <a:lnTo>
                      <a:pt x="14" y="4"/>
                    </a:lnTo>
                    <a:lnTo>
                      <a:pt x="14" y="4"/>
                    </a:lnTo>
                    <a:lnTo>
                      <a:pt x="18" y="2"/>
                    </a:lnTo>
                    <a:lnTo>
                      <a:pt x="22" y="0"/>
                    </a:lnTo>
                    <a:lnTo>
                      <a:pt x="24" y="2"/>
                    </a:lnTo>
                    <a:lnTo>
                      <a:pt x="24" y="2"/>
                    </a:lnTo>
                    <a:lnTo>
                      <a:pt x="26" y="4"/>
                    </a:lnTo>
                    <a:lnTo>
                      <a:pt x="28" y="6"/>
                    </a:lnTo>
                    <a:lnTo>
                      <a:pt x="30" y="10"/>
                    </a:lnTo>
                    <a:lnTo>
                      <a:pt x="30" y="10"/>
                    </a:lnTo>
                    <a:lnTo>
                      <a:pt x="30" y="14"/>
                    </a:lnTo>
                    <a:lnTo>
                      <a:pt x="3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6" name="Freeform 1634">
                <a:extLst>
                  <a:ext uri="{FF2B5EF4-FFF2-40B4-BE49-F238E27FC236}">
                    <a16:creationId xmlns:a16="http://schemas.microsoft.com/office/drawing/2014/main" id="{69BB21F7-A559-9EB2-15FC-9233001175C3}"/>
                  </a:ext>
                </a:extLst>
              </p:cNvPr>
              <p:cNvSpPr>
                <a:spLocks/>
              </p:cNvSpPr>
              <p:nvPr/>
            </p:nvSpPr>
            <p:spPr bwMode="auto">
              <a:xfrm>
                <a:off x="1678" y="1958"/>
                <a:ext cx="8" cy="12"/>
              </a:xfrm>
              <a:custGeom>
                <a:avLst/>
                <a:gdLst>
                  <a:gd name="T0" fmla="*/ 4 w 8"/>
                  <a:gd name="T1" fmla="*/ 0 h 12"/>
                  <a:gd name="T2" fmla="*/ 4 w 8"/>
                  <a:gd name="T3" fmla="*/ 0 h 12"/>
                  <a:gd name="T4" fmla="*/ 4 w 8"/>
                  <a:gd name="T5" fmla="*/ 0 h 12"/>
                  <a:gd name="T6" fmla="*/ 6 w 8"/>
                  <a:gd name="T7" fmla="*/ 2 h 12"/>
                  <a:gd name="T8" fmla="*/ 8 w 8"/>
                  <a:gd name="T9" fmla="*/ 8 h 12"/>
                  <a:gd name="T10" fmla="*/ 8 w 8"/>
                  <a:gd name="T11" fmla="*/ 8 h 12"/>
                  <a:gd name="T12" fmla="*/ 6 w 8"/>
                  <a:gd name="T13" fmla="*/ 12 h 12"/>
                  <a:gd name="T14" fmla="*/ 4 w 8"/>
                  <a:gd name="T15" fmla="*/ 12 h 12"/>
                  <a:gd name="T16" fmla="*/ 4 w 8"/>
                  <a:gd name="T17" fmla="*/ 12 h 12"/>
                  <a:gd name="T18" fmla="*/ 2 w 8"/>
                  <a:gd name="T19" fmla="*/ 12 h 12"/>
                  <a:gd name="T20" fmla="*/ 0 w 8"/>
                  <a:gd name="T21" fmla="*/ 6 h 12"/>
                  <a:gd name="T22" fmla="*/ 0 w 8"/>
                  <a:gd name="T23" fmla="*/ 6 h 12"/>
                  <a:gd name="T24" fmla="*/ 2 w 8"/>
                  <a:gd name="T25" fmla="*/ 2 h 12"/>
                  <a:gd name="T26" fmla="*/ 4 w 8"/>
                  <a:gd name="T27" fmla="*/ 0 h 12"/>
                  <a:gd name="T28" fmla="*/ 4 w 8"/>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2">
                    <a:moveTo>
                      <a:pt x="4" y="0"/>
                    </a:moveTo>
                    <a:lnTo>
                      <a:pt x="4" y="0"/>
                    </a:lnTo>
                    <a:lnTo>
                      <a:pt x="4" y="0"/>
                    </a:lnTo>
                    <a:lnTo>
                      <a:pt x="6" y="2"/>
                    </a:lnTo>
                    <a:lnTo>
                      <a:pt x="8" y="8"/>
                    </a:lnTo>
                    <a:lnTo>
                      <a:pt x="8" y="8"/>
                    </a:lnTo>
                    <a:lnTo>
                      <a:pt x="6" y="12"/>
                    </a:lnTo>
                    <a:lnTo>
                      <a:pt x="4" y="12"/>
                    </a:lnTo>
                    <a:lnTo>
                      <a:pt x="4" y="12"/>
                    </a:lnTo>
                    <a:lnTo>
                      <a:pt x="2" y="12"/>
                    </a:lnTo>
                    <a:lnTo>
                      <a:pt x="0" y="6"/>
                    </a:lnTo>
                    <a:lnTo>
                      <a:pt x="0" y="6"/>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7" name="Freeform 1635">
                <a:extLst>
                  <a:ext uri="{FF2B5EF4-FFF2-40B4-BE49-F238E27FC236}">
                    <a16:creationId xmlns:a16="http://schemas.microsoft.com/office/drawing/2014/main" id="{5A4DFE61-DA21-9C3F-C84E-CCEEACDDD5BF}"/>
                  </a:ext>
                </a:extLst>
              </p:cNvPr>
              <p:cNvSpPr>
                <a:spLocks/>
              </p:cNvSpPr>
              <p:nvPr/>
            </p:nvSpPr>
            <p:spPr bwMode="auto">
              <a:xfrm>
                <a:off x="1664" y="2079"/>
                <a:ext cx="38" cy="68"/>
              </a:xfrm>
              <a:custGeom>
                <a:avLst/>
                <a:gdLst>
                  <a:gd name="T0" fmla="*/ 10 w 38"/>
                  <a:gd name="T1" fmla="*/ 0 h 68"/>
                  <a:gd name="T2" fmla="*/ 16 w 38"/>
                  <a:gd name="T3" fmla="*/ 6 h 68"/>
                  <a:gd name="T4" fmla="*/ 16 w 38"/>
                  <a:gd name="T5" fmla="*/ 12 h 68"/>
                  <a:gd name="T6" fmla="*/ 20 w 38"/>
                  <a:gd name="T7" fmla="*/ 12 h 68"/>
                  <a:gd name="T8" fmla="*/ 20 w 38"/>
                  <a:gd name="T9" fmla="*/ 8 h 68"/>
                  <a:gd name="T10" fmla="*/ 18 w 38"/>
                  <a:gd name="T11" fmla="*/ 4 h 68"/>
                  <a:gd name="T12" fmla="*/ 18 w 38"/>
                  <a:gd name="T13" fmla="*/ 0 h 68"/>
                  <a:gd name="T14" fmla="*/ 22 w 38"/>
                  <a:gd name="T15" fmla="*/ 6 h 68"/>
                  <a:gd name="T16" fmla="*/ 22 w 38"/>
                  <a:gd name="T17" fmla="*/ 18 h 68"/>
                  <a:gd name="T18" fmla="*/ 24 w 38"/>
                  <a:gd name="T19" fmla="*/ 34 h 68"/>
                  <a:gd name="T20" fmla="*/ 28 w 38"/>
                  <a:gd name="T21" fmla="*/ 36 h 68"/>
                  <a:gd name="T22" fmla="*/ 32 w 38"/>
                  <a:gd name="T23" fmla="*/ 38 h 68"/>
                  <a:gd name="T24" fmla="*/ 32 w 38"/>
                  <a:gd name="T25" fmla="*/ 44 h 68"/>
                  <a:gd name="T26" fmla="*/ 30 w 38"/>
                  <a:gd name="T27" fmla="*/ 46 h 68"/>
                  <a:gd name="T28" fmla="*/ 30 w 38"/>
                  <a:gd name="T29" fmla="*/ 52 h 68"/>
                  <a:gd name="T30" fmla="*/ 34 w 38"/>
                  <a:gd name="T31" fmla="*/ 54 h 68"/>
                  <a:gd name="T32" fmla="*/ 36 w 38"/>
                  <a:gd name="T33" fmla="*/ 56 h 68"/>
                  <a:gd name="T34" fmla="*/ 38 w 38"/>
                  <a:gd name="T35" fmla="*/ 64 h 68"/>
                  <a:gd name="T36" fmla="*/ 36 w 38"/>
                  <a:gd name="T37" fmla="*/ 66 h 68"/>
                  <a:gd name="T38" fmla="*/ 30 w 38"/>
                  <a:gd name="T39" fmla="*/ 68 h 68"/>
                  <a:gd name="T40" fmla="*/ 24 w 38"/>
                  <a:gd name="T41" fmla="*/ 64 h 68"/>
                  <a:gd name="T42" fmla="*/ 18 w 38"/>
                  <a:gd name="T43" fmla="*/ 60 h 68"/>
                  <a:gd name="T44" fmla="*/ 14 w 38"/>
                  <a:gd name="T45" fmla="*/ 64 h 68"/>
                  <a:gd name="T46" fmla="*/ 12 w 38"/>
                  <a:gd name="T47" fmla="*/ 64 h 68"/>
                  <a:gd name="T48" fmla="*/ 10 w 38"/>
                  <a:gd name="T49" fmla="*/ 60 h 68"/>
                  <a:gd name="T50" fmla="*/ 6 w 38"/>
                  <a:gd name="T51" fmla="*/ 48 h 68"/>
                  <a:gd name="T52" fmla="*/ 0 w 38"/>
                  <a:gd name="T53" fmla="*/ 46 h 68"/>
                  <a:gd name="T54" fmla="*/ 2 w 38"/>
                  <a:gd name="T55" fmla="*/ 40 h 68"/>
                  <a:gd name="T56" fmla="*/ 0 w 38"/>
                  <a:gd name="T57" fmla="*/ 38 h 68"/>
                  <a:gd name="T58" fmla="*/ 2 w 38"/>
                  <a:gd name="T59" fmla="*/ 32 h 68"/>
                  <a:gd name="T60" fmla="*/ 4 w 38"/>
                  <a:gd name="T61" fmla="*/ 32 h 68"/>
                  <a:gd name="T62" fmla="*/ 8 w 38"/>
                  <a:gd name="T63" fmla="*/ 36 h 68"/>
                  <a:gd name="T64" fmla="*/ 10 w 38"/>
                  <a:gd name="T65" fmla="*/ 42 h 68"/>
                  <a:gd name="T66" fmla="*/ 14 w 38"/>
                  <a:gd name="T67" fmla="*/ 38 h 68"/>
                  <a:gd name="T68" fmla="*/ 14 w 38"/>
                  <a:gd name="T69" fmla="*/ 38 h 68"/>
                  <a:gd name="T70" fmla="*/ 16 w 38"/>
                  <a:gd name="T71" fmla="*/ 28 h 68"/>
                  <a:gd name="T72" fmla="*/ 14 w 38"/>
                  <a:gd name="T73" fmla="*/ 20 h 68"/>
                  <a:gd name="T74" fmla="*/ 10 w 38"/>
                  <a:gd name="T75" fmla="*/ 6 h 68"/>
                  <a:gd name="T76" fmla="*/ 10 w 38"/>
                  <a:gd name="T7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 h="68">
                    <a:moveTo>
                      <a:pt x="10" y="0"/>
                    </a:moveTo>
                    <a:lnTo>
                      <a:pt x="10" y="0"/>
                    </a:lnTo>
                    <a:lnTo>
                      <a:pt x="12" y="0"/>
                    </a:lnTo>
                    <a:lnTo>
                      <a:pt x="16" y="6"/>
                    </a:lnTo>
                    <a:lnTo>
                      <a:pt x="16" y="6"/>
                    </a:lnTo>
                    <a:lnTo>
                      <a:pt x="16" y="12"/>
                    </a:lnTo>
                    <a:lnTo>
                      <a:pt x="18" y="12"/>
                    </a:lnTo>
                    <a:lnTo>
                      <a:pt x="20" y="12"/>
                    </a:lnTo>
                    <a:lnTo>
                      <a:pt x="20" y="12"/>
                    </a:lnTo>
                    <a:lnTo>
                      <a:pt x="20" y="8"/>
                    </a:lnTo>
                    <a:lnTo>
                      <a:pt x="18" y="6"/>
                    </a:lnTo>
                    <a:lnTo>
                      <a:pt x="18" y="4"/>
                    </a:lnTo>
                    <a:lnTo>
                      <a:pt x="18" y="0"/>
                    </a:lnTo>
                    <a:lnTo>
                      <a:pt x="18" y="0"/>
                    </a:lnTo>
                    <a:lnTo>
                      <a:pt x="20" y="2"/>
                    </a:lnTo>
                    <a:lnTo>
                      <a:pt x="22" y="6"/>
                    </a:lnTo>
                    <a:lnTo>
                      <a:pt x="22" y="18"/>
                    </a:lnTo>
                    <a:lnTo>
                      <a:pt x="22" y="18"/>
                    </a:lnTo>
                    <a:lnTo>
                      <a:pt x="22" y="30"/>
                    </a:lnTo>
                    <a:lnTo>
                      <a:pt x="24" y="34"/>
                    </a:lnTo>
                    <a:lnTo>
                      <a:pt x="28" y="36"/>
                    </a:lnTo>
                    <a:lnTo>
                      <a:pt x="28" y="36"/>
                    </a:lnTo>
                    <a:lnTo>
                      <a:pt x="30" y="36"/>
                    </a:lnTo>
                    <a:lnTo>
                      <a:pt x="32" y="38"/>
                    </a:lnTo>
                    <a:lnTo>
                      <a:pt x="32" y="44"/>
                    </a:lnTo>
                    <a:lnTo>
                      <a:pt x="32" y="44"/>
                    </a:lnTo>
                    <a:lnTo>
                      <a:pt x="32" y="46"/>
                    </a:lnTo>
                    <a:lnTo>
                      <a:pt x="30" y="46"/>
                    </a:lnTo>
                    <a:lnTo>
                      <a:pt x="30" y="46"/>
                    </a:lnTo>
                    <a:lnTo>
                      <a:pt x="30" y="52"/>
                    </a:lnTo>
                    <a:lnTo>
                      <a:pt x="30" y="52"/>
                    </a:lnTo>
                    <a:lnTo>
                      <a:pt x="34" y="54"/>
                    </a:lnTo>
                    <a:lnTo>
                      <a:pt x="36" y="56"/>
                    </a:lnTo>
                    <a:lnTo>
                      <a:pt x="36" y="56"/>
                    </a:lnTo>
                    <a:lnTo>
                      <a:pt x="38" y="62"/>
                    </a:lnTo>
                    <a:lnTo>
                      <a:pt x="38" y="64"/>
                    </a:lnTo>
                    <a:lnTo>
                      <a:pt x="36" y="66"/>
                    </a:lnTo>
                    <a:lnTo>
                      <a:pt x="36" y="66"/>
                    </a:lnTo>
                    <a:lnTo>
                      <a:pt x="32" y="68"/>
                    </a:lnTo>
                    <a:lnTo>
                      <a:pt x="30" y="68"/>
                    </a:lnTo>
                    <a:lnTo>
                      <a:pt x="24" y="64"/>
                    </a:lnTo>
                    <a:lnTo>
                      <a:pt x="24" y="64"/>
                    </a:lnTo>
                    <a:lnTo>
                      <a:pt x="20" y="60"/>
                    </a:lnTo>
                    <a:lnTo>
                      <a:pt x="18" y="60"/>
                    </a:lnTo>
                    <a:lnTo>
                      <a:pt x="14" y="64"/>
                    </a:lnTo>
                    <a:lnTo>
                      <a:pt x="14" y="64"/>
                    </a:lnTo>
                    <a:lnTo>
                      <a:pt x="14" y="64"/>
                    </a:lnTo>
                    <a:lnTo>
                      <a:pt x="12" y="64"/>
                    </a:lnTo>
                    <a:lnTo>
                      <a:pt x="10" y="60"/>
                    </a:lnTo>
                    <a:lnTo>
                      <a:pt x="10" y="60"/>
                    </a:lnTo>
                    <a:lnTo>
                      <a:pt x="8" y="52"/>
                    </a:lnTo>
                    <a:lnTo>
                      <a:pt x="6" y="48"/>
                    </a:lnTo>
                    <a:lnTo>
                      <a:pt x="2" y="46"/>
                    </a:lnTo>
                    <a:lnTo>
                      <a:pt x="0" y="46"/>
                    </a:lnTo>
                    <a:lnTo>
                      <a:pt x="0" y="46"/>
                    </a:lnTo>
                    <a:lnTo>
                      <a:pt x="2" y="40"/>
                    </a:lnTo>
                    <a:lnTo>
                      <a:pt x="2" y="40"/>
                    </a:lnTo>
                    <a:lnTo>
                      <a:pt x="0" y="38"/>
                    </a:lnTo>
                    <a:lnTo>
                      <a:pt x="0" y="36"/>
                    </a:lnTo>
                    <a:lnTo>
                      <a:pt x="2" y="32"/>
                    </a:lnTo>
                    <a:lnTo>
                      <a:pt x="2" y="32"/>
                    </a:lnTo>
                    <a:lnTo>
                      <a:pt x="4" y="32"/>
                    </a:lnTo>
                    <a:lnTo>
                      <a:pt x="6" y="32"/>
                    </a:lnTo>
                    <a:lnTo>
                      <a:pt x="8" y="36"/>
                    </a:lnTo>
                    <a:lnTo>
                      <a:pt x="8" y="36"/>
                    </a:lnTo>
                    <a:lnTo>
                      <a:pt x="10" y="42"/>
                    </a:lnTo>
                    <a:lnTo>
                      <a:pt x="12" y="40"/>
                    </a:lnTo>
                    <a:lnTo>
                      <a:pt x="14" y="38"/>
                    </a:lnTo>
                    <a:lnTo>
                      <a:pt x="14" y="36"/>
                    </a:lnTo>
                    <a:lnTo>
                      <a:pt x="14" y="38"/>
                    </a:lnTo>
                    <a:lnTo>
                      <a:pt x="14" y="38"/>
                    </a:lnTo>
                    <a:lnTo>
                      <a:pt x="16" y="28"/>
                    </a:lnTo>
                    <a:lnTo>
                      <a:pt x="14" y="20"/>
                    </a:lnTo>
                    <a:lnTo>
                      <a:pt x="14" y="20"/>
                    </a:lnTo>
                    <a:lnTo>
                      <a:pt x="10" y="12"/>
                    </a:lnTo>
                    <a:lnTo>
                      <a:pt x="10" y="6"/>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8" name="Freeform 1636">
                <a:extLst>
                  <a:ext uri="{FF2B5EF4-FFF2-40B4-BE49-F238E27FC236}">
                    <a16:creationId xmlns:a16="http://schemas.microsoft.com/office/drawing/2014/main" id="{2CD607B9-4942-38D7-CC33-F86745715391}"/>
                  </a:ext>
                </a:extLst>
              </p:cNvPr>
              <p:cNvSpPr>
                <a:spLocks/>
              </p:cNvSpPr>
              <p:nvPr/>
            </p:nvSpPr>
            <p:spPr bwMode="auto">
              <a:xfrm>
                <a:off x="1648" y="2093"/>
                <a:ext cx="12" cy="16"/>
              </a:xfrm>
              <a:custGeom>
                <a:avLst/>
                <a:gdLst>
                  <a:gd name="T0" fmla="*/ 12 w 12"/>
                  <a:gd name="T1" fmla="*/ 16 h 16"/>
                  <a:gd name="T2" fmla="*/ 12 w 12"/>
                  <a:gd name="T3" fmla="*/ 16 h 16"/>
                  <a:gd name="T4" fmla="*/ 8 w 12"/>
                  <a:gd name="T5" fmla="*/ 12 h 16"/>
                  <a:gd name="T6" fmla="*/ 2 w 12"/>
                  <a:gd name="T7" fmla="*/ 10 h 16"/>
                  <a:gd name="T8" fmla="*/ 2 w 12"/>
                  <a:gd name="T9" fmla="*/ 10 h 16"/>
                  <a:gd name="T10" fmla="*/ 0 w 12"/>
                  <a:gd name="T11" fmla="*/ 8 h 16"/>
                  <a:gd name="T12" fmla="*/ 0 w 12"/>
                  <a:gd name="T13" fmla="*/ 4 h 16"/>
                  <a:gd name="T14" fmla="*/ 0 w 12"/>
                  <a:gd name="T15" fmla="*/ 4 h 16"/>
                  <a:gd name="T16" fmla="*/ 0 w 12"/>
                  <a:gd name="T17" fmla="*/ 0 h 16"/>
                  <a:gd name="T18" fmla="*/ 2 w 12"/>
                  <a:gd name="T19" fmla="*/ 2 h 16"/>
                  <a:gd name="T20" fmla="*/ 2 w 12"/>
                  <a:gd name="T21" fmla="*/ 2 h 16"/>
                  <a:gd name="T22" fmla="*/ 8 w 12"/>
                  <a:gd name="T23" fmla="*/ 6 h 16"/>
                  <a:gd name="T24" fmla="*/ 10 w 12"/>
                  <a:gd name="T25" fmla="*/ 8 h 16"/>
                  <a:gd name="T26" fmla="*/ 12 w 12"/>
                  <a:gd name="T27" fmla="*/ 16 h 16"/>
                  <a:gd name="T28" fmla="*/ 12 w 12"/>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12" y="16"/>
                    </a:moveTo>
                    <a:lnTo>
                      <a:pt x="12" y="16"/>
                    </a:lnTo>
                    <a:lnTo>
                      <a:pt x="8" y="12"/>
                    </a:lnTo>
                    <a:lnTo>
                      <a:pt x="2" y="10"/>
                    </a:lnTo>
                    <a:lnTo>
                      <a:pt x="2" y="10"/>
                    </a:lnTo>
                    <a:lnTo>
                      <a:pt x="0" y="8"/>
                    </a:lnTo>
                    <a:lnTo>
                      <a:pt x="0" y="4"/>
                    </a:lnTo>
                    <a:lnTo>
                      <a:pt x="0" y="4"/>
                    </a:lnTo>
                    <a:lnTo>
                      <a:pt x="0" y="0"/>
                    </a:lnTo>
                    <a:lnTo>
                      <a:pt x="2" y="2"/>
                    </a:lnTo>
                    <a:lnTo>
                      <a:pt x="2" y="2"/>
                    </a:lnTo>
                    <a:lnTo>
                      <a:pt x="8" y="6"/>
                    </a:lnTo>
                    <a:lnTo>
                      <a:pt x="10" y="8"/>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9" name="Freeform 1637">
                <a:extLst>
                  <a:ext uri="{FF2B5EF4-FFF2-40B4-BE49-F238E27FC236}">
                    <a16:creationId xmlns:a16="http://schemas.microsoft.com/office/drawing/2014/main" id="{F67D3E8F-6B06-71D1-ECD1-1722C29F3386}"/>
                  </a:ext>
                </a:extLst>
              </p:cNvPr>
              <p:cNvSpPr>
                <a:spLocks/>
              </p:cNvSpPr>
              <p:nvPr/>
            </p:nvSpPr>
            <p:spPr bwMode="auto">
              <a:xfrm>
                <a:off x="1650" y="2051"/>
                <a:ext cx="4" cy="12"/>
              </a:xfrm>
              <a:custGeom>
                <a:avLst/>
                <a:gdLst>
                  <a:gd name="T0" fmla="*/ 4 w 4"/>
                  <a:gd name="T1" fmla="*/ 8 h 12"/>
                  <a:gd name="T2" fmla="*/ 4 w 4"/>
                  <a:gd name="T3" fmla="*/ 8 h 12"/>
                  <a:gd name="T4" fmla="*/ 4 w 4"/>
                  <a:gd name="T5" fmla="*/ 12 h 12"/>
                  <a:gd name="T6" fmla="*/ 2 w 4"/>
                  <a:gd name="T7" fmla="*/ 12 h 12"/>
                  <a:gd name="T8" fmla="*/ 2 w 4"/>
                  <a:gd name="T9" fmla="*/ 12 h 12"/>
                  <a:gd name="T10" fmla="*/ 0 w 4"/>
                  <a:gd name="T11" fmla="*/ 10 h 12"/>
                  <a:gd name="T12" fmla="*/ 0 w 4"/>
                  <a:gd name="T13" fmla="*/ 6 h 12"/>
                  <a:gd name="T14" fmla="*/ 0 w 4"/>
                  <a:gd name="T15" fmla="*/ 6 h 12"/>
                  <a:gd name="T16" fmla="*/ 0 w 4"/>
                  <a:gd name="T17" fmla="*/ 2 h 12"/>
                  <a:gd name="T18" fmla="*/ 0 w 4"/>
                  <a:gd name="T19" fmla="*/ 0 h 12"/>
                  <a:gd name="T20" fmla="*/ 2 w 4"/>
                  <a:gd name="T21" fmla="*/ 0 h 12"/>
                  <a:gd name="T22" fmla="*/ 2 w 4"/>
                  <a:gd name="T23" fmla="*/ 0 h 12"/>
                  <a:gd name="T24" fmla="*/ 4 w 4"/>
                  <a:gd name="T25" fmla="*/ 2 h 12"/>
                  <a:gd name="T26" fmla="*/ 4 w 4"/>
                  <a:gd name="T27" fmla="*/ 8 h 12"/>
                  <a:gd name="T28" fmla="*/ 4 w 4"/>
                  <a:gd name="T2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4" y="8"/>
                    </a:moveTo>
                    <a:lnTo>
                      <a:pt x="4" y="8"/>
                    </a:lnTo>
                    <a:lnTo>
                      <a:pt x="4" y="12"/>
                    </a:lnTo>
                    <a:lnTo>
                      <a:pt x="2" y="12"/>
                    </a:lnTo>
                    <a:lnTo>
                      <a:pt x="2" y="12"/>
                    </a:lnTo>
                    <a:lnTo>
                      <a:pt x="0" y="10"/>
                    </a:lnTo>
                    <a:lnTo>
                      <a:pt x="0" y="6"/>
                    </a:lnTo>
                    <a:lnTo>
                      <a:pt x="0" y="6"/>
                    </a:lnTo>
                    <a:lnTo>
                      <a:pt x="0" y="2"/>
                    </a:lnTo>
                    <a:lnTo>
                      <a:pt x="0" y="0"/>
                    </a:lnTo>
                    <a:lnTo>
                      <a:pt x="2" y="0"/>
                    </a:lnTo>
                    <a:lnTo>
                      <a:pt x="2" y="0"/>
                    </a:lnTo>
                    <a:lnTo>
                      <a:pt x="4"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0" name="Freeform 1638">
                <a:extLst>
                  <a:ext uri="{FF2B5EF4-FFF2-40B4-BE49-F238E27FC236}">
                    <a16:creationId xmlns:a16="http://schemas.microsoft.com/office/drawing/2014/main" id="{580EFE14-EE11-8548-3FB7-10930660946B}"/>
                  </a:ext>
                </a:extLst>
              </p:cNvPr>
              <p:cNvSpPr>
                <a:spLocks/>
              </p:cNvSpPr>
              <p:nvPr/>
            </p:nvSpPr>
            <p:spPr bwMode="auto">
              <a:xfrm>
                <a:off x="1668" y="2097"/>
                <a:ext cx="4" cy="6"/>
              </a:xfrm>
              <a:custGeom>
                <a:avLst/>
                <a:gdLst>
                  <a:gd name="T0" fmla="*/ 2 w 4"/>
                  <a:gd name="T1" fmla="*/ 6 h 6"/>
                  <a:gd name="T2" fmla="*/ 2 w 4"/>
                  <a:gd name="T3" fmla="*/ 6 h 6"/>
                  <a:gd name="T4" fmla="*/ 0 w 4"/>
                  <a:gd name="T5" fmla="*/ 4 h 6"/>
                  <a:gd name="T6" fmla="*/ 0 w 4"/>
                  <a:gd name="T7" fmla="*/ 4 h 6"/>
                  <a:gd name="T8" fmla="*/ 0 w 4"/>
                  <a:gd name="T9" fmla="*/ 0 h 6"/>
                  <a:gd name="T10" fmla="*/ 2 w 4"/>
                  <a:gd name="T11" fmla="*/ 0 h 6"/>
                  <a:gd name="T12" fmla="*/ 2 w 4"/>
                  <a:gd name="T13" fmla="*/ 0 h 6"/>
                  <a:gd name="T14" fmla="*/ 4 w 4"/>
                  <a:gd name="T15" fmla="*/ 4 h 6"/>
                  <a:gd name="T16" fmla="*/ 4 w 4"/>
                  <a:gd name="T17" fmla="*/ 4 h 6"/>
                  <a:gd name="T18" fmla="*/ 4 w 4"/>
                  <a:gd name="T19" fmla="*/ 6 h 6"/>
                  <a:gd name="T20" fmla="*/ 2 w 4"/>
                  <a:gd name="T21" fmla="*/ 6 h 6"/>
                  <a:gd name="T22" fmla="*/ 2 w 4"/>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6"/>
                    </a:moveTo>
                    <a:lnTo>
                      <a:pt x="2" y="6"/>
                    </a:lnTo>
                    <a:lnTo>
                      <a:pt x="0" y="4"/>
                    </a:lnTo>
                    <a:lnTo>
                      <a:pt x="0" y="4"/>
                    </a:lnTo>
                    <a:lnTo>
                      <a:pt x="0" y="0"/>
                    </a:lnTo>
                    <a:lnTo>
                      <a:pt x="2" y="0"/>
                    </a:lnTo>
                    <a:lnTo>
                      <a:pt x="2" y="0"/>
                    </a:lnTo>
                    <a:lnTo>
                      <a:pt x="4" y="4"/>
                    </a:lnTo>
                    <a:lnTo>
                      <a:pt x="4" y="4"/>
                    </a:lnTo>
                    <a:lnTo>
                      <a:pt x="4"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1" name="Freeform 1639">
                <a:extLst>
                  <a:ext uri="{FF2B5EF4-FFF2-40B4-BE49-F238E27FC236}">
                    <a16:creationId xmlns:a16="http://schemas.microsoft.com/office/drawing/2014/main" id="{BB3D8835-F412-2A32-7AF6-C31EA9EDD7C9}"/>
                  </a:ext>
                </a:extLst>
              </p:cNvPr>
              <p:cNvSpPr>
                <a:spLocks/>
              </p:cNvSpPr>
              <p:nvPr/>
            </p:nvSpPr>
            <p:spPr bwMode="auto">
              <a:xfrm>
                <a:off x="1634" y="2091"/>
                <a:ext cx="2" cy="12"/>
              </a:xfrm>
              <a:custGeom>
                <a:avLst/>
                <a:gdLst>
                  <a:gd name="T0" fmla="*/ 0 w 2"/>
                  <a:gd name="T1" fmla="*/ 0 h 12"/>
                  <a:gd name="T2" fmla="*/ 0 w 2"/>
                  <a:gd name="T3" fmla="*/ 0 h 12"/>
                  <a:gd name="T4" fmla="*/ 2 w 2"/>
                  <a:gd name="T5" fmla="*/ 2 h 12"/>
                  <a:gd name="T6" fmla="*/ 2 w 2"/>
                  <a:gd name="T7" fmla="*/ 2 h 12"/>
                  <a:gd name="T8" fmla="*/ 2 w 2"/>
                  <a:gd name="T9" fmla="*/ 6 h 12"/>
                  <a:gd name="T10" fmla="*/ 2 w 2"/>
                  <a:gd name="T11" fmla="*/ 12 h 12"/>
                  <a:gd name="T12" fmla="*/ 2 w 2"/>
                  <a:gd name="T13" fmla="*/ 12 h 12"/>
                  <a:gd name="T14" fmla="*/ 0 w 2"/>
                  <a:gd name="T15" fmla="*/ 10 h 12"/>
                  <a:gd name="T16" fmla="*/ 0 w 2"/>
                  <a:gd name="T17" fmla="*/ 10 h 12"/>
                  <a:gd name="T18" fmla="*/ 0 w 2"/>
                  <a:gd name="T19" fmla="*/ 6 h 12"/>
                  <a:gd name="T20" fmla="*/ 0 w 2"/>
                  <a:gd name="T21" fmla="*/ 6 h 12"/>
                  <a:gd name="T22" fmla="*/ 0 w 2"/>
                  <a:gd name="T23" fmla="*/ 0 h 12"/>
                  <a:gd name="T24" fmla="*/ 0 w 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2">
                    <a:moveTo>
                      <a:pt x="0" y="0"/>
                    </a:moveTo>
                    <a:lnTo>
                      <a:pt x="0" y="0"/>
                    </a:lnTo>
                    <a:lnTo>
                      <a:pt x="2" y="2"/>
                    </a:lnTo>
                    <a:lnTo>
                      <a:pt x="2" y="2"/>
                    </a:lnTo>
                    <a:lnTo>
                      <a:pt x="2" y="6"/>
                    </a:lnTo>
                    <a:lnTo>
                      <a:pt x="2" y="12"/>
                    </a:lnTo>
                    <a:lnTo>
                      <a:pt x="2" y="12"/>
                    </a:lnTo>
                    <a:lnTo>
                      <a:pt x="0" y="10"/>
                    </a:lnTo>
                    <a:lnTo>
                      <a:pt x="0" y="10"/>
                    </a:lnTo>
                    <a:lnTo>
                      <a:pt x="0" y="6"/>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2" name="Freeform 1640">
                <a:extLst>
                  <a:ext uri="{FF2B5EF4-FFF2-40B4-BE49-F238E27FC236}">
                    <a16:creationId xmlns:a16="http://schemas.microsoft.com/office/drawing/2014/main" id="{7F08343B-C0FE-4F96-3D39-F7F5313C0372}"/>
                  </a:ext>
                </a:extLst>
              </p:cNvPr>
              <p:cNvSpPr>
                <a:spLocks/>
              </p:cNvSpPr>
              <p:nvPr/>
            </p:nvSpPr>
            <p:spPr bwMode="auto">
              <a:xfrm>
                <a:off x="1612" y="2067"/>
                <a:ext cx="8" cy="12"/>
              </a:xfrm>
              <a:custGeom>
                <a:avLst/>
                <a:gdLst>
                  <a:gd name="T0" fmla="*/ 8 w 8"/>
                  <a:gd name="T1" fmla="*/ 8 h 12"/>
                  <a:gd name="T2" fmla="*/ 8 w 8"/>
                  <a:gd name="T3" fmla="*/ 8 h 12"/>
                  <a:gd name="T4" fmla="*/ 6 w 8"/>
                  <a:gd name="T5" fmla="*/ 12 h 12"/>
                  <a:gd name="T6" fmla="*/ 4 w 8"/>
                  <a:gd name="T7" fmla="*/ 12 h 12"/>
                  <a:gd name="T8" fmla="*/ 4 w 8"/>
                  <a:gd name="T9" fmla="*/ 12 h 12"/>
                  <a:gd name="T10" fmla="*/ 0 w 8"/>
                  <a:gd name="T11" fmla="*/ 0 h 12"/>
                  <a:gd name="T12" fmla="*/ 0 w 8"/>
                  <a:gd name="T13" fmla="*/ 0 h 12"/>
                  <a:gd name="T14" fmla="*/ 8 w 8"/>
                  <a:gd name="T15" fmla="*/ 8 h 12"/>
                  <a:gd name="T16" fmla="*/ 8 w 8"/>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8" y="8"/>
                    </a:moveTo>
                    <a:lnTo>
                      <a:pt x="8" y="8"/>
                    </a:lnTo>
                    <a:lnTo>
                      <a:pt x="6" y="12"/>
                    </a:lnTo>
                    <a:lnTo>
                      <a:pt x="4" y="12"/>
                    </a:lnTo>
                    <a:lnTo>
                      <a:pt x="4" y="12"/>
                    </a:lnTo>
                    <a:lnTo>
                      <a:pt x="0" y="0"/>
                    </a:lnTo>
                    <a:lnTo>
                      <a:pt x="0"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3" name="Freeform 1641">
                <a:extLst>
                  <a:ext uri="{FF2B5EF4-FFF2-40B4-BE49-F238E27FC236}">
                    <a16:creationId xmlns:a16="http://schemas.microsoft.com/office/drawing/2014/main" id="{4624857A-26C1-C2AD-232B-635828345FFF}"/>
                  </a:ext>
                </a:extLst>
              </p:cNvPr>
              <p:cNvSpPr>
                <a:spLocks/>
              </p:cNvSpPr>
              <p:nvPr/>
            </p:nvSpPr>
            <p:spPr bwMode="auto">
              <a:xfrm>
                <a:off x="1610" y="2079"/>
                <a:ext cx="4" cy="10"/>
              </a:xfrm>
              <a:custGeom>
                <a:avLst/>
                <a:gdLst>
                  <a:gd name="T0" fmla="*/ 0 w 4"/>
                  <a:gd name="T1" fmla="*/ 10 h 10"/>
                  <a:gd name="T2" fmla="*/ 0 w 4"/>
                  <a:gd name="T3" fmla="*/ 10 h 10"/>
                  <a:gd name="T4" fmla="*/ 0 w 4"/>
                  <a:gd name="T5" fmla="*/ 4 h 10"/>
                  <a:gd name="T6" fmla="*/ 0 w 4"/>
                  <a:gd name="T7" fmla="*/ 4 h 10"/>
                  <a:gd name="T8" fmla="*/ 0 w 4"/>
                  <a:gd name="T9" fmla="*/ 0 h 10"/>
                  <a:gd name="T10" fmla="*/ 0 w 4"/>
                  <a:gd name="T11" fmla="*/ 0 h 10"/>
                  <a:gd name="T12" fmla="*/ 4 w 4"/>
                  <a:gd name="T13" fmla="*/ 4 h 10"/>
                  <a:gd name="T14" fmla="*/ 4 w 4"/>
                  <a:gd name="T15" fmla="*/ 4 h 10"/>
                  <a:gd name="T16" fmla="*/ 0 w 4"/>
                  <a:gd name="T17" fmla="*/ 10 h 10"/>
                  <a:gd name="T18" fmla="*/ 0 w 4"/>
                  <a:gd name="T19" fmla="*/ 10 h 10"/>
                  <a:gd name="T20" fmla="*/ 0 w 4"/>
                  <a:gd name="T21" fmla="*/ 10 h 10"/>
                  <a:gd name="T22" fmla="*/ 0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10"/>
                    </a:moveTo>
                    <a:lnTo>
                      <a:pt x="0" y="10"/>
                    </a:lnTo>
                    <a:lnTo>
                      <a:pt x="0" y="4"/>
                    </a:lnTo>
                    <a:lnTo>
                      <a:pt x="0" y="4"/>
                    </a:lnTo>
                    <a:lnTo>
                      <a:pt x="0" y="0"/>
                    </a:lnTo>
                    <a:lnTo>
                      <a:pt x="0" y="0"/>
                    </a:lnTo>
                    <a:lnTo>
                      <a:pt x="4" y="4"/>
                    </a:lnTo>
                    <a:lnTo>
                      <a:pt x="4" y="4"/>
                    </a:lnTo>
                    <a:lnTo>
                      <a:pt x="0" y="10"/>
                    </a:lnTo>
                    <a:lnTo>
                      <a:pt x="0"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4" name="Freeform 1642">
                <a:extLst>
                  <a:ext uri="{FF2B5EF4-FFF2-40B4-BE49-F238E27FC236}">
                    <a16:creationId xmlns:a16="http://schemas.microsoft.com/office/drawing/2014/main" id="{DAC7957E-5D91-0EF1-0D19-88604CCCAB18}"/>
                  </a:ext>
                </a:extLst>
              </p:cNvPr>
              <p:cNvSpPr>
                <a:spLocks/>
              </p:cNvSpPr>
              <p:nvPr/>
            </p:nvSpPr>
            <p:spPr bwMode="auto">
              <a:xfrm>
                <a:off x="5920" y="2608"/>
                <a:ext cx="58" cy="70"/>
              </a:xfrm>
              <a:custGeom>
                <a:avLst/>
                <a:gdLst>
                  <a:gd name="T0" fmla="*/ 58 w 58"/>
                  <a:gd name="T1" fmla="*/ 60 h 70"/>
                  <a:gd name="T2" fmla="*/ 58 w 58"/>
                  <a:gd name="T3" fmla="*/ 64 h 70"/>
                  <a:gd name="T4" fmla="*/ 54 w 58"/>
                  <a:gd name="T5" fmla="*/ 70 h 70"/>
                  <a:gd name="T6" fmla="*/ 52 w 58"/>
                  <a:gd name="T7" fmla="*/ 70 h 70"/>
                  <a:gd name="T8" fmla="*/ 46 w 58"/>
                  <a:gd name="T9" fmla="*/ 66 h 70"/>
                  <a:gd name="T10" fmla="*/ 42 w 58"/>
                  <a:gd name="T11" fmla="*/ 60 h 70"/>
                  <a:gd name="T12" fmla="*/ 36 w 58"/>
                  <a:gd name="T13" fmla="*/ 56 h 70"/>
                  <a:gd name="T14" fmla="*/ 30 w 58"/>
                  <a:gd name="T15" fmla="*/ 62 h 70"/>
                  <a:gd name="T16" fmla="*/ 26 w 58"/>
                  <a:gd name="T17" fmla="*/ 62 h 70"/>
                  <a:gd name="T18" fmla="*/ 20 w 58"/>
                  <a:gd name="T19" fmla="*/ 50 h 70"/>
                  <a:gd name="T20" fmla="*/ 16 w 58"/>
                  <a:gd name="T21" fmla="*/ 36 h 70"/>
                  <a:gd name="T22" fmla="*/ 10 w 58"/>
                  <a:gd name="T23" fmla="*/ 26 h 70"/>
                  <a:gd name="T24" fmla="*/ 6 w 58"/>
                  <a:gd name="T25" fmla="*/ 24 h 70"/>
                  <a:gd name="T26" fmla="*/ 2 w 58"/>
                  <a:gd name="T27" fmla="*/ 18 h 70"/>
                  <a:gd name="T28" fmla="*/ 0 w 58"/>
                  <a:gd name="T29" fmla="*/ 10 h 70"/>
                  <a:gd name="T30" fmla="*/ 4 w 58"/>
                  <a:gd name="T31" fmla="*/ 0 h 70"/>
                  <a:gd name="T32" fmla="*/ 12 w 58"/>
                  <a:gd name="T33" fmla="*/ 2 h 70"/>
                  <a:gd name="T34" fmla="*/ 12 w 58"/>
                  <a:gd name="T35" fmla="*/ 2 h 70"/>
                  <a:gd name="T36" fmla="*/ 14 w 58"/>
                  <a:gd name="T37" fmla="*/ 6 h 70"/>
                  <a:gd name="T38" fmla="*/ 20 w 58"/>
                  <a:gd name="T39" fmla="*/ 14 h 70"/>
                  <a:gd name="T40" fmla="*/ 26 w 58"/>
                  <a:gd name="T41" fmla="*/ 12 h 70"/>
                  <a:gd name="T42" fmla="*/ 28 w 58"/>
                  <a:gd name="T43" fmla="*/ 10 h 70"/>
                  <a:gd name="T44" fmla="*/ 32 w 58"/>
                  <a:gd name="T45" fmla="*/ 12 h 70"/>
                  <a:gd name="T46" fmla="*/ 42 w 58"/>
                  <a:gd name="T47" fmla="*/ 16 h 70"/>
                  <a:gd name="T48" fmla="*/ 50 w 58"/>
                  <a:gd name="T49" fmla="*/ 10 h 70"/>
                  <a:gd name="T50" fmla="*/ 54 w 58"/>
                  <a:gd name="T51" fmla="*/ 12 h 70"/>
                  <a:gd name="T52" fmla="*/ 58 w 58"/>
                  <a:gd name="T53" fmla="*/ 22 h 70"/>
                  <a:gd name="T54" fmla="*/ 56 w 58"/>
                  <a:gd name="T55" fmla="*/ 28 h 70"/>
                  <a:gd name="T56" fmla="*/ 52 w 58"/>
                  <a:gd name="T57" fmla="*/ 28 h 70"/>
                  <a:gd name="T58" fmla="*/ 50 w 58"/>
                  <a:gd name="T59" fmla="*/ 26 h 70"/>
                  <a:gd name="T60" fmla="*/ 48 w 58"/>
                  <a:gd name="T61" fmla="*/ 30 h 70"/>
                  <a:gd name="T62" fmla="*/ 48 w 58"/>
                  <a:gd name="T63" fmla="*/ 34 h 70"/>
                  <a:gd name="T64" fmla="*/ 50 w 58"/>
                  <a:gd name="T65" fmla="*/ 36 h 70"/>
                  <a:gd name="T66" fmla="*/ 56 w 58"/>
                  <a:gd name="T67" fmla="*/ 46 h 70"/>
                  <a:gd name="T68" fmla="*/ 58 w 58"/>
                  <a:gd name="T6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70">
                    <a:moveTo>
                      <a:pt x="58" y="60"/>
                    </a:moveTo>
                    <a:lnTo>
                      <a:pt x="58" y="60"/>
                    </a:lnTo>
                    <a:lnTo>
                      <a:pt x="58" y="64"/>
                    </a:lnTo>
                    <a:lnTo>
                      <a:pt x="58" y="64"/>
                    </a:lnTo>
                    <a:lnTo>
                      <a:pt x="56" y="68"/>
                    </a:lnTo>
                    <a:lnTo>
                      <a:pt x="54" y="70"/>
                    </a:lnTo>
                    <a:lnTo>
                      <a:pt x="54" y="70"/>
                    </a:lnTo>
                    <a:lnTo>
                      <a:pt x="52" y="70"/>
                    </a:lnTo>
                    <a:lnTo>
                      <a:pt x="52" y="70"/>
                    </a:lnTo>
                    <a:lnTo>
                      <a:pt x="46" y="66"/>
                    </a:lnTo>
                    <a:lnTo>
                      <a:pt x="42" y="60"/>
                    </a:lnTo>
                    <a:lnTo>
                      <a:pt x="42" y="60"/>
                    </a:lnTo>
                    <a:lnTo>
                      <a:pt x="38" y="58"/>
                    </a:lnTo>
                    <a:lnTo>
                      <a:pt x="36" y="56"/>
                    </a:lnTo>
                    <a:lnTo>
                      <a:pt x="32" y="58"/>
                    </a:lnTo>
                    <a:lnTo>
                      <a:pt x="30" y="62"/>
                    </a:lnTo>
                    <a:lnTo>
                      <a:pt x="30" y="62"/>
                    </a:lnTo>
                    <a:lnTo>
                      <a:pt x="26" y="62"/>
                    </a:lnTo>
                    <a:lnTo>
                      <a:pt x="24" y="60"/>
                    </a:lnTo>
                    <a:lnTo>
                      <a:pt x="20" y="50"/>
                    </a:lnTo>
                    <a:lnTo>
                      <a:pt x="20" y="50"/>
                    </a:lnTo>
                    <a:lnTo>
                      <a:pt x="16" y="36"/>
                    </a:lnTo>
                    <a:lnTo>
                      <a:pt x="12" y="30"/>
                    </a:lnTo>
                    <a:lnTo>
                      <a:pt x="10" y="26"/>
                    </a:lnTo>
                    <a:lnTo>
                      <a:pt x="10" y="26"/>
                    </a:lnTo>
                    <a:lnTo>
                      <a:pt x="6" y="24"/>
                    </a:lnTo>
                    <a:lnTo>
                      <a:pt x="4" y="22"/>
                    </a:lnTo>
                    <a:lnTo>
                      <a:pt x="2" y="18"/>
                    </a:lnTo>
                    <a:lnTo>
                      <a:pt x="0" y="10"/>
                    </a:lnTo>
                    <a:lnTo>
                      <a:pt x="0" y="10"/>
                    </a:lnTo>
                    <a:lnTo>
                      <a:pt x="2" y="2"/>
                    </a:lnTo>
                    <a:lnTo>
                      <a:pt x="4" y="0"/>
                    </a:lnTo>
                    <a:lnTo>
                      <a:pt x="8" y="2"/>
                    </a:lnTo>
                    <a:lnTo>
                      <a:pt x="12" y="2"/>
                    </a:lnTo>
                    <a:lnTo>
                      <a:pt x="12" y="2"/>
                    </a:lnTo>
                    <a:lnTo>
                      <a:pt x="12" y="2"/>
                    </a:lnTo>
                    <a:lnTo>
                      <a:pt x="14" y="6"/>
                    </a:lnTo>
                    <a:lnTo>
                      <a:pt x="14" y="6"/>
                    </a:lnTo>
                    <a:lnTo>
                      <a:pt x="16" y="10"/>
                    </a:lnTo>
                    <a:lnTo>
                      <a:pt x="20" y="14"/>
                    </a:lnTo>
                    <a:lnTo>
                      <a:pt x="22" y="14"/>
                    </a:lnTo>
                    <a:lnTo>
                      <a:pt x="26" y="12"/>
                    </a:lnTo>
                    <a:lnTo>
                      <a:pt x="26" y="12"/>
                    </a:lnTo>
                    <a:lnTo>
                      <a:pt x="28" y="10"/>
                    </a:lnTo>
                    <a:lnTo>
                      <a:pt x="32" y="12"/>
                    </a:lnTo>
                    <a:lnTo>
                      <a:pt x="32" y="12"/>
                    </a:lnTo>
                    <a:lnTo>
                      <a:pt x="38" y="16"/>
                    </a:lnTo>
                    <a:lnTo>
                      <a:pt x="42" y="16"/>
                    </a:lnTo>
                    <a:lnTo>
                      <a:pt x="46" y="12"/>
                    </a:lnTo>
                    <a:lnTo>
                      <a:pt x="50" y="10"/>
                    </a:lnTo>
                    <a:lnTo>
                      <a:pt x="50" y="10"/>
                    </a:lnTo>
                    <a:lnTo>
                      <a:pt x="54" y="12"/>
                    </a:lnTo>
                    <a:lnTo>
                      <a:pt x="56" y="16"/>
                    </a:lnTo>
                    <a:lnTo>
                      <a:pt x="58" y="22"/>
                    </a:lnTo>
                    <a:lnTo>
                      <a:pt x="58" y="22"/>
                    </a:lnTo>
                    <a:lnTo>
                      <a:pt x="56" y="28"/>
                    </a:lnTo>
                    <a:lnTo>
                      <a:pt x="56" y="30"/>
                    </a:lnTo>
                    <a:lnTo>
                      <a:pt x="52" y="28"/>
                    </a:lnTo>
                    <a:lnTo>
                      <a:pt x="52" y="28"/>
                    </a:lnTo>
                    <a:lnTo>
                      <a:pt x="50" y="26"/>
                    </a:lnTo>
                    <a:lnTo>
                      <a:pt x="50" y="26"/>
                    </a:lnTo>
                    <a:lnTo>
                      <a:pt x="48" y="30"/>
                    </a:lnTo>
                    <a:lnTo>
                      <a:pt x="48" y="30"/>
                    </a:lnTo>
                    <a:lnTo>
                      <a:pt x="48" y="34"/>
                    </a:lnTo>
                    <a:lnTo>
                      <a:pt x="50" y="36"/>
                    </a:lnTo>
                    <a:lnTo>
                      <a:pt x="50" y="36"/>
                    </a:lnTo>
                    <a:lnTo>
                      <a:pt x="54" y="40"/>
                    </a:lnTo>
                    <a:lnTo>
                      <a:pt x="56" y="46"/>
                    </a:lnTo>
                    <a:lnTo>
                      <a:pt x="58" y="60"/>
                    </a:lnTo>
                    <a:lnTo>
                      <a:pt x="58"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5" name="Freeform 1643">
                <a:extLst>
                  <a:ext uri="{FF2B5EF4-FFF2-40B4-BE49-F238E27FC236}">
                    <a16:creationId xmlns:a16="http://schemas.microsoft.com/office/drawing/2014/main" id="{2925852D-FAE3-5C11-E82F-2F2B0CC07401}"/>
                  </a:ext>
                </a:extLst>
              </p:cNvPr>
              <p:cNvSpPr>
                <a:spLocks/>
              </p:cNvSpPr>
              <p:nvPr/>
            </p:nvSpPr>
            <p:spPr bwMode="auto">
              <a:xfrm>
                <a:off x="5972" y="2590"/>
                <a:ext cx="40" cy="46"/>
              </a:xfrm>
              <a:custGeom>
                <a:avLst/>
                <a:gdLst>
                  <a:gd name="T0" fmla="*/ 36 w 40"/>
                  <a:gd name="T1" fmla="*/ 12 h 46"/>
                  <a:gd name="T2" fmla="*/ 36 w 40"/>
                  <a:gd name="T3" fmla="*/ 12 h 46"/>
                  <a:gd name="T4" fmla="*/ 38 w 40"/>
                  <a:gd name="T5" fmla="*/ 14 h 46"/>
                  <a:gd name="T6" fmla="*/ 40 w 40"/>
                  <a:gd name="T7" fmla="*/ 16 h 46"/>
                  <a:gd name="T8" fmla="*/ 40 w 40"/>
                  <a:gd name="T9" fmla="*/ 20 h 46"/>
                  <a:gd name="T10" fmla="*/ 40 w 40"/>
                  <a:gd name="T11" fmla="*/ 20 h 46"/>
                  <a:gd name="T12" fmla="*/ 38 w 40"/>
                  <a:gd name="T13" fmla="*/ 24 h 46"/>
                  <a:gd name="T14" fmla="*/ 38 w 40"/>
                  <a:gd name="T15" fmla="*/ 24 h 46"/>
                  <a:gd name="T16" fmla="*/ 36 w 40"/>
                  <a:gd name="T17" fmla="*/ 24 h 46"/>
                  <a:gd name="T18" fmla="*/ 34 w 40"/>
                  <a:gd name="T19" fmla="*/ 26 h 46"/>
                  <a:gd name="T20" fmla="*/ 34 w 40"/>
                  <a:gd name="T21" fmla="*/ 26 h 46"/>
                  <a:gd name="T22" fmla="*/ 32 w 40"/>
                  <a:gd name="T23" fmla="*/ 28 h 46"/>
                  <a:gd name="T24" fmla="*/ 32 w 40"/>
                  <a:gd name="T25" fmla="*/ 34 h 46"/>
                  <a:gd name="T26" fmla="*/ 32 w 40"/>
                  <a:gd name="T27" fmla="*/ 44 h 46"/>
                  <a:gd name="T28" fmla="*/ 32 w 40"/>
                  <a:gd name="T29" fmla="*/ 44 h 46"/>
                  <a:gd name="T30" fmla="*/ 30 w 40"/>
                  <a:gd name="T31" fmla="*/ 46 h 46"/>
                  <a:gd name="T32" fmla="*/ 28 w 40"/>
                  <a:gd name="T33" fmla="*/ 46 h 46"/>
                  <a:gd name="T34" fmla="*/ 24 w 40"/>
                  <a:gd name="T35" fmla="*/ 36 h 46"/>
                  <a:gd name="T36" fmla="*/ 24 w 40"/>
                  <a:gd name="T37" fmla="*/ 36 h 46"/>
                  <a:gd name="T38" fmla="*/ 24 w 40"/>
                  <a:gd name="T39" fmla="*/ 32 h 46"/>
                  <a:gd name="T40" fmla="*/ 24 w 40"/>
                  <a:gd name="T41" fmla="*/ 32 h 46"/>
                  <a:gd name="T42" fmla="*/ 22 w 40"/>
                  <a:gd name="T43" fmla="*/ 28 h 46"/>
                  <a:gd name="T44" fmla="*/ 22 w 40"/>
                  <a:gd name="T45" fmla="*/ 28 h 46"/>
                  <a:gd name="T46" fmla="*/ 22 w 40"/>
                  <a:gd name="T47" fmla="*/ 28 h 46"/>
                  <a:gd name="T48" fmla="*/ 22 w 40"/>
                  <a:gd name="T49" fmla="*/ 32 h 46"/>
                  <a:gd name="T50" fmla="*/ 24 w 40"/>
                  <a:gd name="T51" fmla="*/ 34 h 46"/>
                  <a:gd name="T52" fmla="*/ 24 w 40"/>
                  <a:gd name="T53" fmla="*/ 34 h 46"/>
                  <a:gd name="T54" fmla="*/ 20 w 40"/>
                  <a:gd name="T55" fmla="*/ 40 h 46"/>
                  <a:gd name="T56" fmla="*/ 16 w 40"/>
                  <a:gd name="T57" fmla="*/ 42 h 46"/>
                  <a:gd name="T58" fmla="*/ 12 w 40"/>
                  <a:gd name="T59" fmla="*/ 40 h 46"/>
                  <a:gd name="T60" fmla="*/ 8 w 40"/>
                  <a:gd name="T61" fmla="*/ 40 h 46"/>
                  <a:gd name="T62" fmla="*/ 8 w 40"/>
                  <a:gd name="T63" fmla="*/ 40 h 46"/>
                  <a:gd name="T64" fmla="*/ 8 w 40"/>
                  <a:gd name="T65" fmla="*/ 40 h 46"/>
                  <a:gd name="T66" fmla="*/ 6 w 40"/>
                  <a:gd name="T67" fmla="*/ 34 h 46"/>
                  <a:gd name="T68" fmla="*/ 4 w 40"/>
                  <a:gd name="T69" fmla="*/ 24 h 46"/>
                  <a:gd name="T70" fmla="*/ 4 w 40"/>
                  <a:gd name="T71" fmla="*/ 16 h 46"/>
                  <a:gd name="T72" fmla="*/ 0 w 40"/>
                  <a:gd name="T73" fmla="*/ 8 h 46"/>
                  <a:gd name="T74" fmla="*/ 0 w 40"/>
                  <a:gd name="T75" fmla="*/ 8 h 46"/>
                  <a:gd name="T76" fmla="*/ 2 w 40"/>
                  <a:gd name="T77" fmla="*/ 4 h 46"/>
                  <a:gd name="T78" fmla="*/ 4 w 40"/>
                  <a:gd name="T79" fmla="*/ 0 h 46"/>
                  <a:gd name="T80" fmla="*/ 4 w 40"/>
                  <a:gd name="T81" fmla="*/ 0 h 46"/>
                  <a:gd name="T82" fmla="*/ 8 w 40"/>
                  <a:gd name="T83" fmla="*/ 2 h 46"/>
                  <a:gd name="T84" fmla="*/ 10 w 40"/>
                  <a:gd name="T85" fmla="*/ 4 h 46"/>
                  <a:gd name="T86" fmla="*/ 10 w 40"/>
                  <a:gd name="T87" fmla="*/ 4 h 46"/>
                  <a:gd name="T88" fmla="*/ 14 w 40"/>
                  <a:gd name="T89" fmla="*/ 8 h 46"/>
                  <a:gd name="T90" fmla="*/ 16 w 40"/>
                  <a:gd name="T91" fmla="*/ 8 h 46"/>
                  <a:gd name="T92" fmla="*/ 16 w 40"/>
                  <a:gd name="T93" fmla="*/ 8 h 46"/>
                  <a:gd name="T94" fmla="*/ 18 w 40"/>
                  <a:gd name="T95" fmla="*/ 8 h 46"/>
                  <a:gd name="T96" fmla="*/ 18 w 40"/>
                  <a:gd name="T97" fmla="*/ 8 h 46"/>
                  <a:gd name="T98" fmla="*/ 26 w 40"/>
                  <a:gd name="T99" fmla="*/ 4 h 46"/>
                  <a:gd name="T100" fmla="*/ 30 w 40"/>
                  <a:gd name="T101" fmla="*/ 4 h 46"/>
                  <a:gd name="T102" fmla="*/ 34 w 40"/>
                  <a:gd name="T103" fmla="*/ 8 h 46"/>
                  <a:gd name="T104" fmla="*/ 34 w 40"/>
                  <a:gd name="T105" fmla="*/ 8 h 46"/>
                  <a:gd name="T106" fmla="*/ 36 w 40"/>
                  <a:gd name="T107" fmla="*/ 12 h 46"/>
                  <a:gd name="T108" fmla="*/ 36 w 40"/>
                  <a:gd name="T109"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46">
                    <a:moveTo>
                      <a:pt x="36" y="12"/>
                    </a:moveTo>
                    <a:lnTo>
                      <a:pt x="36" y="12"/>
                    </a:lnTo>
                    <a:lnTo>
                      <a:pt x="38" y="14"/>
                    </a:lnTo>
                    <a:lnTo>
                      <a:pt x="40" y="16"/>
                    </a:lnTo>
                    <a:lnTo>
                      <a:pt x="40" y="20"/>
                    </a:lnTo>
                    <a:lnTo>
                      <a:pt x="40" y="20"/>
                    </a:lnTo>
                    <a:lnTo>
                      <a:pt x="38" y="24"/>
                    </a:lnTo>
                    <a:lnTo>
                      <a:pt x="38" y="24"/>
                    </a:lnTo>
                    <a:lnTo>
                      <a:pt x="36" y="24"/>
                    </a:lnTo>
                    <a:lnTo>
                      <a:pt x="34" y="26"/>
                    </a:lnTo>
                    <a:lnTo>
                      <a:pt x="34" y="26"/>
                    </a:lnTo>
                    <a:lnTo>
                      <a:pt x="32" y="28"/>
                    </a:lnTo>
                    <a:lnTo>
                      <a:pt x="32" y="34"/>
                    </a:lnTo>
                    <a:lnTo>
                      <a:pt x="32" y="44"/>
                    </a:lnTo>
                    <a:lnTo>
                      <a:pt x="32" y="44"/>
                    </a:lnTo>
                    <a:lnTo>
                      <a:pt x="30" y="46"/>
                    </a:lnTo>
                    <a:lnTo>
                      <a:pt x="28" y="46"/>
                    </a:lnTo>
                    <a:lnTo>
                      <a:pt x="24" y="36"/>
                    </a:lnTo>
                    <a:lnTo>
                      <a:pt x="24" y="36"/>
                    </a:lnTo>
                    <a:lnTo>
                      <a:pt x="24" y="32"/>
                    </a:lnTo>
                    <a:lnTo>
                      <a:pt x="24" y="32"/>
                    </a:lnTo>
                    <a:lnTo>
                      <a:pt x="22" y="28"/>
                    </a:lnTo>
                    <a:lnTo>
                      <a:pt x="22" y="28"/>
                    </a:lnTo>
                    <a:lnTo>
                      <a:pt x="22" y="28"/>
                    </a:lnTo>
                    <a:lnTo>
                      <a:pt x="22" y="32"/>
                    </a:lnTo>
                    <a:lnTo>
                      <a:pt x="24" y="34"/>
                    </a:lnTo>
                    <a:lnTo>
                      <a:pt x="24" y="34"/>
                    </a:lnTo>
                    <a:lnTo>
                      <a:pt x="20" y="40"/>
                    </a:lnTo>
                    <a:lnTo>
                      <a:pt x="16" y="42"/>
                    </a:lnTo>
                    <a:lnTo>
                      <a:pt x="12" y="40"/>
                    </a:lnTo>
                    <a:lnTo>
                      <a:pt x="8" y="40"/>
                    </a:lnTo>
                    <a:lnTo>
                      <a:pt x="8" y="40"/>
                    </a:lnTo>
                    <a:lnTo>
                      <a:pt x="8" y="40"/>
                    </a:lnTo>
                    <a:lnTo>
                      <a:pt x="6" y="34"/>
                    </a:lnTo>
                    <a:lnTo>
                      <a:pt x="4" y="24"/>
                    </a:lnTo>
                    <a:lnTo>
                      <a:pt x="4" y="16"/>
                    </a:lnTo>
                    <a:lnTo>
                      <a:pt x="0" y="8"/>
                    </a:lnTo>
                    <a:lnTo>
                      <a:pt x="0" y="8"/>
                    </a:lnTo>
                    <a:lnTo>
                      <a:pt x="2" y="4"/>
                    </a:lnTo>
                    <a:lnTo>
                      <a:pt x="4" y="0"/>
                    </a:lnTo>
                    <a:lnTo>
                      <a:pt x="4" y="0"/>
                    </a:lnTo>
                    <a:lnTo>
                      <a:pt x="8" y="2"/>
                    </a:lnTo>
                    <a:lnTo>
                      <a:pt x="10" y="4"/>
                    </a:lnTo>
                    <a:lnTo>
                      <a:pt x="10" y="4"/>
                    </a:lnTo>
                    <a:lnTo>
                      <a:pt x="14" y="8"/>
                    </a:lnTo>
                    <a:lnTo>
                      <a:pt x="16" y="8"/>
                    </a:lnTo>
                    <a:lnTo>
                      <a:pt x="16" y="8"/>
                    </a:lnTo>
                    <a:lnTo>
                      <a:pt x="18" y="8"/>
                    </a:lnTo>
                    <a:lnTo>
                      <a:pt x="18" y="8"/>
                    </a:lnTo>
                    <a:lnTo>
                      <a:pt x="26" y="4"/>
                    </a:lnTo>
                    <a:lnTo>
                      <a:pt x="30" y="4"/>
                    </a:lnTo>
                    <a:lnTo>
                      <a:pt x="34" y="8"/>
                    </a:lnTo>
                    <a:lnTo>
                      <a:pt x="34" y="8"/>
                    </a:lnTo>
                    <a:lnTo>
                      <a:pt x="36" y="12"/>
                    </a:lnTo>
                    <a:lnTo>
                      <a:pt x="3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6" name="Freeform 1644">
                <a:extLst>
                  <a:ext uri="{FF2B5EF4-FFF2-40B4-BE49-F238E27FC236}">
                    <a16:creationId xmlns:a16="http://schemas.microsoft.com/office/drawing/2014/main" id="{396E4F47-20DF-A333-654B-EE3C0976BF59}"/>
                  </a:ext>
                </a:extLst>
              </p:cNvPr>
              <p:cNvSpPr>
                <a:spLocks/>
              </p:cNvSpPr>
              <p:nvPr/>
            </p:nvSpPr>
            <p:spPr bwMode="auto">
              <a:xfrm>
                <a:off x="5958" y="2560"/>
                <a:ext cx="26" cy="70"/>
              </a:xfrm>
              <a:custGeom>
                <a:avLst/>
                <a:gdLst>
                  <a:gd name="T0" fmla="*/ 18 w 26"/>
                  <a:gd name="T1" fmla="*/ 34 h 70"/>
                  <a:gd name="T2" fmla="*/ 16 w 26"/>
                  <a:gd name="T3" fmla="*/ 38 h 70"/>
                  <a:gd name="T4" fmla="*/ 18 w 26"/>
                  <a:gd name="T5" fmla="*/ 40 h 70"/>
                  <a:gd name="T6" fmla="*/ 22 w 26"/>
                  <a:gd name="T7" fmla="*/ 46 h 70"/>
                  <a:gd name="T8" fmla="*/ 20 w 26"/>
                  <a:gd name="T9" fmla="*/ 52 h 70"/>
                  <a:gd name="T10" fmla="*/ 20 w 26"/>
                  <a:gd name="T11" fmla="*/ 60 h 70"/>
                  <a:gd name="T12" fmla="*/ 22 w 26"/>
                  <a:gd name="T13" fmla="*/ 70 h 70"/>
                  <a:gd name="T14" fmla="*/ 20 w 26"/>
                  <a:gd name="T15" fmla="*/ 70 h 70"/>
                  <a:gd name="T16" fmla="*/ 18 w 26"/>
                  <a:gd name="T17" fmla="*/ 66 h 70"/>
                  <a:gd name="T18" fmla="*/ 10 w 26"/>
                  <a:gd name="T19" fmla="*/ 64 h 70"/>
                  <a:gd name="T20" fmla="*/ 8 w 26"/>
                  <a:gd name="T21" fmla="*/ 58 h 70"/>
                  <a:gd name="T22" fmla="*/ 8 w 26"/>
                  <a:gd name="T23" fmla="*/ 50 h 70"/>
                  <a:gd name="T24" fmla="*/ 10 w 26"/>
                  <a:gd name="T25" fmla="*/ 48 h 70"/>
                  <a:gd name="T26" fmla="*/ 12 w 26"/>
                  <a:gd name="T27" fmla="*/ 48 h 70"/>
                  <a:gd name="T28" fmla="*/ 10 w 26"/>
                  <a:gd name="T29" fmla="*/ 46 h 70"/>
                  <a:gd name="T30" fmla="*/ 8 w 26"/>
                  <a:gd name="T31" fmla="*/ 50 h 70"/>
                  <a:gd name="T32" fmla="*/ 6 w 26"/>
                  <a:gd name="T33" fmla="*/ 48 h 70"/>
                  <a:gd name="T34" fmla="*/ 0 w 26"/>
                  <a:gd name="T35" fmla="*/ 34 h 70"/>
                  <a:gd name="T36" fmla="*/ 0 w 26"/>
                  <a:gd name="T37" fmla="*/ 28 h 70"/>
                  <a:gd name="T38" fmla="*/ 0 w 26"/>
                  <a:gd name="T39" fmla="*/ 20 h 70"/>
                  <a:gd name="T40" fmla="*/ 4 w 26"/>
                  <a:gd name="T41" fmla="*/ 10 h 70"/>
                  <a:gd name="T42" fmla="*/ 8 w 26"/>
                  <a:gd name="T43" fmla="*/ 2 h 70"/>
                  <a:gd name="T44" fmla="*/ 10 w 26"/>
                  <a:gd name="T45" fmla="*/ 0 h 70"/>
                  <a:gd name="T46" fmla="*/ 12 w 26"/>
                  <a:gd name="T47" fmla="*/ 4 h 70"/>
                  <a:gd name="T48" fmla="*/ 16 w 26"/>
                  <a:gd name="T49" fmla="*/ 12 h 70"/>
                  <a:gd name="T50" fmla="*/ 22 w 26"/>
                  <a:gd name="T51" fmla="*/ 12 h 70"/>
                  <a:gd name="T52" fmla="*/ 26 w 26"/>
                  <a:gd name="T53" fmla="*/ 16 h 70"/>
                  <a:gd name="T54" fmla="*/ 26 w 26"/>
                  <a:gd name="T55" fmla="*/ 28 h 70"/>
                  <a:gd name="T56" fmla="*/ 22 w 26"/>
                  <a:gd name="T57" fmla="*/ 30 h 70"/>
                  <a:gd name="T58" fmla="*/ 20 w 26"/>
                  <a:gd name="T59" fmla="*/ 30 h 70"/>
                  <a:gd name="T60" fmla="*/ 18 w 26"/>
                  <a:gd name="T61" fmla="*/ 28 h 70"/>
                  <a:gd name="T62" fmla="*/ 16 w 26"/>
                  <a:gd name="T63" fmla="*/ 28 h 70"/>
                  <a:gd name="T64" fmla="*/ 18 w 26"/>
                  <a:gd name="T65" fmla="*/ 30 h 70"/>
                  <a:gd name="T66" fmla="*/ 18 w 26"/>
                  <a:gd name="T67"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70">
                    <a:moveTo>
                      <a:pt x="18" y="34"/>
                    </a:moveTo>
                    <a:lnTo>
                      <a:pt x="18" y="34"/>
                    </a:lnTo>
                    <a:lnTo>
                      <a:pt x="16" y="36"/>
                    </a:lnTo>
                    <a:lnTo>
                      <a:pt x="16" y="38"/>
                    </a:lnTo>
                    <a:lnTo>
                      <a:pt x="18" y="40"/>
                    </a:lnTo>
                    <a:lnTo>
                      <a:pt x="18" y="40"/>
                    </a:lnTo>
                    <a:lnTo>
                      <a:pt x="20" y="42"/>
                    </a:lnTo>
                    <a:lnTo>
                      <a:pt x="22" y="46"/>
                    </a:lnTo>
                    <a:lnTo>
                      <a:pt x="20" y="52"/>
                    </a:lnTo>
                    <a:lnTo>
                      <a:pt x="20" y="52"/>
                    </a:lnTo>
                    <a:lnTo>
                      <a:pt x="20" y="56"/>
                    </a:lnTo>
                    <a:lnTo>
                      <a:pt x="20" y="60"/>
                    </a:lnTo>
                    <a:lnTo>
                      <a:pt x="22" y="66"/>
                    </a:lnTo>
                    <a:lnTo>
                      <a:pt x="22" y="70"/>
                    </a:lnTo>
                    <a:lnTo>
                      <a:pt x="22" y="70"/>
                    </a:lnTo>
                    <a:lnTo>
                      <a:pt x="20" y="70"/>
                    </a:lnTo>
                    <a:lnTo>
                      <a:pt x="20" y="70"/>
                    </a:lnTo>
                    <a:lnTo>
                      <a:pt x="18" y="66"/>
                    </a:lnTo>
                    <a:lnTo>
                      <a:pt x="16" y="64"/>
                    </a:lnTo>
                    <a:lnTo>
                      <a:pt x="10" y="64"/>
                    </a:lnTo>
                    <a:lnTo>
                      <a:pt x="10" y="64"/>
                    </a:lnTo>
                    <a:lnTo>
                      <a:pt x="8" y="58"/>
                    </a:lnTo>
                    <a:lnTo>
                      <a:pt x="8" y="50"/>
                    </a:lnTo>
                    <a:lnTo>
                      <a:pt x="8" y="50"/>
                    </a:lnTo>
                    <a:lnTo>
                      <a:pt x="10" y="48"/>
                    </a:lnTo>
                    <a:lnTo>
                      <a:pt x="10" y="48"/>
                    </a:lnTo>
                    <a:lnTo>
                      <a:pt x="10" y="48"/>
                    </a:lnTo>
                    <a:lnTo>
                      <a:pt x="12" y="48"/>
                    </a:lnTo>
                    <a:lnTo>
                      <a:pt x="12" y="48"/>
                    </a:lnTo>
                    <a:lnTo>
                      <a:pt x="10" y="46"/>
                    </a:lnTo>
                    <a:lnTo>
                      <a:pt x="10" y="46"/>
                    </a:lnTo>
                    <a:lnTo>
                      <a:pt x="8" y="50"/>
                    </a:lnTo>
                    <a:lnTo>
                      <a:pt x="8" y="50"/>
                    </a:lnTo>
                    <a:lnTo>
                      <a:pt x="6" y="48"/>
                    </a:lnTo>
                    <a:lnTo>
                      <a:pt x="4" y="46"/>
                    </a:lnTo>
                    <a:lnTo>
                      <a:pt x="0" y="34"/>
                    </a:lnTo>
                    <a:lnTo>
                      <a:pt x="0" y="34"/>
                    </a:lnTo>
                    <a:lnTo>
                      <a:pt x="0" y="28"/>
                    </a:lnTo>
                    <a:lnTo>
                      <a:pt x="0" y="20"/>
                    </a:lnTo>
                    <a:lnTo>
                      <a:pt x="0" y="20"/>
                    </a:lnTo>
                    <a:lnTo>
                      <a:pt x="2" y="16"/>
                    </a:lnTo>
                    <a:lnTo>
                      <a:pt x="4" y="10"/>
                    </a:lnTo>
                    <a:lnTo>
                      <a:pt x="4" y="10"/>
                    </a:lnTo>
                    <a:lnTo>
                      <a:pt x="8" y="2"/>
                    </a:lnTo>
                    <a:lnTo>
                      <a:pt x="8" y="2"/>
                    </a:lnTo>
                    <a:lnTo>
                      <a:pt x="10" y="0"/>
                    </a:lnTo>
                    <a:lnTo>
                      <a:pt x="12" y="4"/>
                    </a:lnTo>
                    <a:lnTo>
                      <a:pt x="12" y="4"/>
                    </a:lnTo>
                    <a:lnTo>
                      <a:pt x="14" y="10"/>
                    </a:lnTo>
                    <a:lnTo>
                      <a:pt x="16" y="12"/>
                    </a:lnTo>
                    <a:lnTo>
                      <a:pt x="22" y="12"/>
                    </a:lnTo>
                    <a:lnTo>
                      <a:pt x="22" y="12"/>
                    </a:lnTo>
                    <a:lnTo>
                      <a:pt x="24" y="14"/>
                    </a:lnTo>
                    <a:lnTo>
                      <a:pt x="26" y="16"/>
                    </a:lnTo>
                    <a:lnTo>
                      <a:pt x="26" y="22"/>
                    </a:lnTo>
                    <a:lnTo>
                      <a:pt x="26" y="28"/>
                    </a:lnTo>
                    <a:lnTo>
                      <a:pt x="26" y="28"/>
                    </a:lnTo>
                    <a:lnTo>
                      <a:pt x="22" y="30"/>
                    </a:lnTo>
                    <a:lnTo>
                      <a:pt x="20" y="30"/>
                    </a:lnTo>
                    <a:lnTo>
                      <a:pt x="20" y="30"/>
                    </a:lnTo>
                    <a:lnTo>
                      <a:pt x="18" y="28"/>
                    </a:lnTo>
                    <a:lnTo>
                      <a:pt x="18" y="28"/>
                    </a:lnTo>
                    <a:lnTo>
                      <a:pt x="16" y="28"/>
                    </a:lnTo>
                    <a:lnTo>
                      <a:pt x="16" y="28"/>
                    </a:lnTo>
                    <a:lnTo>
                      <a:pt x="16" y="28"/>
                    </a:lnTo>
                    <a:lnTo>
                      <a:pt x="18" y="30"/>
                    </a:lnTo>
                    <a:lnTo>
                      <a:pt x="18" y="30"/>
                    </a:lnTo>
                    <a:lnTo>
                      <a:pt x="18" y="34"/>
                    </a:lnTo>
                    <a:lnTo>
                      <a:pt x="1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7" name="Freeform 1645">
                <a:extLst>
                  <a:ext uri="{FF2B5EF4-FFF2-40B4-BE49-F238E27FC236}">
                    <a16:creationId xmlns:a16="http://schemas.microsoft.com/office/drawing/2014/main" id="{EDF3DADB-5433-1D94-D1A5-AEE852606B47}"/>
                  </a:ext>
                </a:extLst>
              </p:cNvPr>
              <p:cNvSpPr>
                <a:spLocks/>
              </p:cNvSpPr>
              <p:nvPr/>
            </p:nvSpPr>
            <p:spPr bwMode="auto">
              <a:xfrm>
                <a:off x="5980" y="2622"/>
                <a:ext cx="32" cy="32"/>
              </a:xfrm>
              <a:custGeom>
                <a:avLst/>
                <a:gdLst>
                  <a:gd name="T0" fmla="*/ 18 w 32"/>
                  <a:gd name="T1" fmla="*/ 2 h 32"/>
                  <a:gd name="T2" fmla="*/ 18 w 32"/>
                  <a:gd name="T3" fmla="*/ 2 h 32"/>
                  <a:gd name="T4" fmla="*/ 20 w 32"/>
                  <a:gd name="T5" fmla="*/ 10 h 32"/>
                  <a:gd name="T6" fmla="*/ 22 w 32"/>
                  <a:gd name="T7" fmla="*/ 12 h 32"/>
                  <a:gd name="T8" fmla="*/ 24 w 32"/>
                  <a:gd name="T9" fmla="*/ 12 h 32"/>
                  <a:gd name="T10" fmla="*/ 24 w 32"/>
                  <a:gd name="T11" fmla="*/ 12 h 32"/>
                  <a:gd name="T12" fmla="*/ 26 w 32"/>
                  <a:gd name="T13" fmla="*/ 8 h 32"/>
                  <a:gd name="T14" fmla="*/ 28 w 32"/>
                  <a:gd name="T15" fmla="*/ 8 h 32"/>
                  <a:gd name="T16" fmla="*/ 30 w 32"/>
                  <a:gd name="T17" fmla="*/ 12 h 32"/>
                  <a:gd name="T18" fmla="*/ 32 w 32"/>
                  <a:gd name="T19" fmla="*/ 12 h 32"/>
                  <a:gd name="T20" fmla="*/ 32 w 32"/>
                  <a:gd name="T21" fmla="*/ 12 h 32"/>
                  <a:gd name="T22" fmla="*/ 24 w 32"/>
                  <a:gd name="T23" fmla="*/ 22 h 32"/>
                  <a:gd name="T24" fmla="*/ 20 w 32"/>
                  <a:gd name="T25" fmla="*/ 22 h 32"/>
                  <a:gd name="T26" fmla="*/ 18 w 32"/>
                  <a:gd name="T27" fmla="*/ 20 h 32"/>
                  <a:gd name="T28" fmla="*/ 18 w 32"/>
                  <a:gd name="T29" fmla="*/ 20 h 32"/>
                  <a:gd name="T30" fmla="*/ 16 w 32"/>
                  <a:gd name="T31" fmla="*/ 18 h 32"/>
                  <a:gd name="T32" fmla="*/ 16 w 32"/>
                  <a:gd name="T33" fmla="*/ 20 h 32"/>
                  <a:gd name="T34" fmla="*/ 16 w 32"/>
                  <a:gd name="T35" fmla="*/ 24 h 32"/>
                  <a:gd name="T36" fmla="*/ 16 w 32"/>
                  <a:gd name="T37" fmla="*/ 24 h 32"/>
                  <a:gd name="T38" fmla="*/ 14 w 32"/>
                  <a:gd name="T39" fmla="*/ 30 h 32"/>
                  <a:gd name="T40" fmla="*/ 12 w 32"/>
                  <a:gd name="T41" fmla="*/ 32 h 32"/>
                  <a:gd name="T42" fmla="*/ 10 w 32"/>
                  <a:gd name="T43" fmla="*/ 30 h 32"/>
                  <a:gd name="T44" fmla="*/ 8 w 32"/>
                  <a:gd name="T45" fmla="*/ 24 h 32"/>
                  <a:gd name="T46" fmla="*/ 8 w 32"/>
                  <a:gd name="T47" fmla="*/ 24 h 32"/>
                  <a:gd name="T48" fmla="*/ 4 w 32"/>
                  <a:gd name="T49" fmla="*/ 24 h 32"/>
                  <a:gd name="T50" fmla="*/ 4 w 32"/>
                  <a:gd name="T51" fmla="*/ 24 h 32"/>
                  <a:gd name="T52" fmla="*/ 4 w 32"/>
                  <a:gd name="T53" fmla="*/ 24 h 32"/>
                  <a:gd name="T54" fmla="*/ 4 w 32"/>
                  <a:gd name="T55" fmla="*/ 20 h 32"/>
                  <a:gd name="T56" fmla="*/ 4 w 32"/>
                  <a:gd name="T57" fmla="*/ 20 h 32"/>
                  <a:gd name="T58" fmla="*/ 2 w 32"/>
                  <a:gd name="T59" fmla="*/ 14 h 32"/>
                  <a:gd name="T60" fmla="*/ 0 w 32"/>
                  <a:gd name="T61" fmla="*/ 8 h 32"/>
                  <a:gd name="T62" fmla="*/ 0 w 32"/>
                  <a:gd name="T63" fmla="*/ 8 h 32"/>
                  <a:gd name="T64" fmla="*/ 2 w 32"/>
                  <a:gd name="T65" fmla="*/ 4 h 32"/>
                  <a:gd name="T66" fmla="*/ 4 w 32"/>
                  <a:gd name="T67" fmla="*/ 4 h 32"/>
                  <a:gd name="T68" fmla="*/ 6 w 32"/>
                  <a:gd name="T69" fmla="*/ 4 h 32"/>
                  <a:gd name="T70" fmla="*/ 6 w 32"/>
                  <a:gd name="T71" fmla="*/ 4 h 32"/>
                  <a:gd name="T72" fmla="*/ 10 w 32"/>
                  <a:gd name="T73" fmla="*/ 6 h 32"/>
                  <a:gd name="T74" fmla="*/ 12 w 32"/>
                  <a:gd name="T75" fmla="*/ 4 h 32"/>
                  <a:gd name="T76" fmla="*/ 14 w 32"/>
                  <a:gd name="T77" fmla="*/ 2 h 32"/>
                  <a:gd name="T78" fmla="*/ 14 w 32"/>
                  <a:gd name="T79" fmla="*/ 2 h 32"/>
                  <a:gd name="T80" fmla="*/ 16 w 32"/>
                  <a:gd name="T81" fmla="*/ 0 h 32"/>
                  <a:gd name="T82" fmla="*/ 18 w 32"/>
                  <a:gd name="T83" fmla="*/ 2 h 32"/>
                  <a:gd name="T84" fmla="*/ 18 w 32"/>
                  <a:gd name="T85"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32">
                    <a:moveTo>
                      <a:pt x="18" y="2"/>
                    </a:moveTo>
                    <a:lnTo>
                      <a:pt x="18" y="2"/>
                    </a:lnTo>
                    <a:lnTo>
                      <a:pt x="20" y="10"/>
                    </a:lnTo>
                    <a:lnTo>
                      <a:pt x="22" y="12"/>
                    </a:lnTo>
                    <a:lnTo>
                      <a:pt x="24" y="12"/>
                    </a:lnTo>
                    <a:lnTo>
                      <a:pt x="24" y="12"/>
                    </a:lnTo>
                    <a:lnTo>
                      <a:pt x="26" y="8"/>
                    </a:lnTo>
                    <a:lnTo>
                      <a:pt x="28" y="8"/>
                    </a:lnTo>
                    <a:lnTo>
                      <a:pt x="30" y="12"/>
                    </a:lnTo>
                    <a:lnTo>
                      <a:pt x="32" y="12"/>
                    </a:lnTo>
                    <a:lnTo>
                      <a:pt x="32" y="12"/>
                    </a:lnTo>
                    <a:lnTo>
                      <a:pt x="24" y="22"/>
                    </a:lnTo>
                    <a:lnTo>
                      <a:pt x="20" y="22"/>
                    </a:lnTo>
                    <a:lnTo>
                      <a:pt x="18" y="20"/>
                    </a:lnTo>
                    <a:lnTo>
                      <a:pt x="18" y="20"/>
                    </a:lnTo>
                    <a:lnTo>
                      <a:pt x="16" y="18"/>
                    </a:lnTo>
                    <a:lnTo>
                      <a:pt x="16" y="20"/>
                    </a:lnTo>
                    <a:lnTo>
                      <a:pt x="16" y="24"/>
                    </a:lnTo>
                    <a:lnTo>
                      <a:pt x="16" y="24"/>
                    </a:lnTo>
                    <a:lnTo>
                      <a:pt x="14" y="30"/>
                    </a:lnTo>
                    <a:lnTo>
                      <a:pt x="12" y="32"/>
                    </a:lnTo>
                    <a:lnTo>
                      <a:pt x="10" y="30"/>
                    </a:lnTo>
                    <a:lnTo>
                      <a:pt x="8" y="24"/>
                    </a:lnTo>
                    <a:lnTo>
                      <a:pt x="8" y="24"/>
                    </a:lnTo>
                    <a:lnTo>
                      <a:pt x="4" y="24"/>
                    </a:lnTo>
                    <a:lnTo>
                      <a:pt x="4" y="24"/>
                    </a:lnTo>
                    <a:lnTo>
                      <a:pt x="4" y="24"/>
                    </a:lnTo>
                    <a:lnTo>
                      <a:pt x="4" y="20"/>
                    </a:lnTo>
                    <a:lnTo>
                      <a:pt x="4" y="20"/>
                    </a:lnTo>
                    <a:lnTo>
                      <a:pt x="2" y="14"/>
                    </a:lnTo>
                    <a:lnTo>
                      <a:pt x="0" y="8"/>
                    </a:lnTo>
                    <a:lnTo>
                      <a:pt x="0" y="8"/>
                    </a:lnTo>
                    <a:lnTo>
                      <a:pt x="2" y="4"/>
                    </a:lnTo>
                    <a:lnTo>
                      <a:pt x="4" y="4"/>
                    </a:lnTo>
                    <a:lnTo>
                      <a:pt x="6" y="4"/>
                    </a:lnTo>
                    <a:lnTo>
                      <a:pt x="6" y="4"/>
                    </a:lnTo>
                    <a:lnTo>
                      <a:pt x="10" y="6"/>
                    </a:lnTo>
                    <a:lnTo>
                      <a:pt x="12" y="4"/>
                    </a:lnTo>
                    <a:lnTo>
                      <a:pt x="14" y="2"/>
                    </a:lnTo>
                    <a:lnTo>
                      <a:pt x="14" y="2"/>
                    </a:lnTo>
                    <a:lnTo>
                      <a:pt x="16" y="0"/>
                    </a:lnTo>
                    <a:lnTo>
                      <a:pt x="18" y="2"/>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8" name="Freeform 1646">
                <a:extLst>
                  <a:ext uri="{FF2B5EF4-FFF2-40B4-BE49-F238E27FC236}">
                    <a16:creationId xmlns:a16="http://schemas.microsoft.com/office/drawing/2014/main" id="{EC6470CA-5E49-8F4F-64B6-876ECB899CF0}"/>
                  </a:ext>
                </a:extLst>
              </p:cNvPr>
              <p:cNvSpPr>
                <a:spLocks/>
              </p:cNvSpPr>
              <p:nvPr/>
            </p:nvSpPr>
            <p:spPr bwMode="auto">
              <a:xfrm>
                <a:off x="5980" y="2654"/>
                <a:ext cx="8" cy="14"/>
              </a:xfrm>
              <a:custGeom>
                <a:avLst/>
                <a:gdLst>
                  <a:gd name="T0" fmla="*/ 8 w 8"/>
                  <a:gd name="T1" fmla="*/ 10 h 14"/>
                  <a:gd name="T2" fmla="*/ 8 w 8"/>
                  <a:gd name="T3" fmla="*/ 10 h 14"/>
                  <a:gd name="T4" fmla="*/ 6 w 8"/>
                  <a:gd name="T5" fmla="*/ 12 h 14"/>
                  <a:gd name="T6" fmla="*/ 4 w 8"/>
                  <a:gd name="T7" fmla="*/ 14 h 14"/>
                  <a:gd name="T8" fmla="*/ 2 w 8"/>
                  <a:gd name="T9" fmla="*/ 14 h 14"/>
                  <a:gd name="T10" fmla="*/ 2 w 8"/>
                  <a:gd name="T11" fmla="*/ 14 h 14"/>
                  <a:gd name="T12" fmla="*/ 0 w 8"/>
                  <a:gd name="T13" fmla="*/ 6 h 14"/>
                  <a:gd name="T14" fmla="*/ 0 w 8"/>
                  <a:gd name="T15" fmla="*/ 4 h 14"/>
                  <a:gd name="T16" fmla="*/ 2 w 8"/>
                  <a:gd name="T17" fmla="*/ 2 h 14"/>
                  <a:gd name="T18" fmla="*/ 2 w 8"/>
                  <a:gd name="T19" fmla="*/ 2 h 14"/>
                  <a:gd name="T20" fmla="*/ 4 w 8"/>
                  <a:gd name="T21" fmla="*/ 0 h 14"/>
                  <a:gd name="T22" fmla="*/ 6 w 8"/>
                  <a:gd name="T23" fmla="*/ 2 h 14"/>
                  <a:gd name="T24" fmla="*/ 6 w 8"/>
                  <a:gd name="T25" fmla="*/ 4 h 14"/>
                  <a:gd name="T26" fmla="*/ 8 w 8"/>
                  <a:gd name="T27" fmla="*/ 10 h 14"/>
                  <a:gd name="T28" fmla="*/ 8 w 8"/>
                  <a:gd name="T2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8" y="10"/>
                    </a:moveTo>
                    <a:lnTo>
                      <a:pt x="8" y="10"/>
                    </a:lnTo>
                    <a:lnTo>
                      <a:pt x="6" y="12"/>
                    </a:lnTo>
                    <a:lnTo>
                      <a:pt x="4" y="14"/>
                    </a:lnTo>
                    <a:lnTo>
                      <a:pt x="2" y="14"/>
                    </a:lnTo>
                    <a:lnTo>
                      <a:pt x="2" y="14"/>
                    </a:lnTo>
                    <a:lnTo>
                      <a:pt x="0" y="6"/>
                    </a:lnTo>
                    <a:lnTo>
                      <a:pt x="0" y="4"/>
                    </a:lnTo>
                    <a:lnTo>
                      <a:pt x="2" y="2"/>
                    </a:lnTo>
                    <a:lnTo>
                      <a:pt x="2" y="2"/>
                    </a:lnTo>
                    <a:lnTo>
                      <a:pt x="4" y="0"/>
                    </a:lnTo>
                    <a:lnTo>
                      <a:pt x="6" y="2"/>
                    </a:lnTo>
                    <a:lnTo>
                      <a:pt x="6" y="4"/>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9" name="Freeform 1647">
                <a:extLst>
                  <a:ext uri="{FF2B5EF4-FFF2-40B4-BE49-F238E27FC236}">
                    <a16:creationId xmlns:a16="http://schemas.microsoft.com/office/drawing/2014/main" id="{37582744-9A27-A665-2E78-C3CD55C9C04D}"/>
                  </a:ext>
                </a:extLst>
              </p:cNvPr>
              <p:cNvSpPr>
                <a:spLocks/>
              </p:cNvSpPr>
              <p:nvPr/>
            </p:nvSpPr>
            <p:spPr bwMode="auto">
              <a:xfrm>
                <a:off x="5978" y="2642"/>
                <a:ext cx="6" cy="8"/>
              </a:xfrm>
              <a:custGeom>
                <a:avLst/>
                <a:gdLst>
                  <a:gd name="T0" fmla="*/ 6 w 6"/>
                  <a:gd name="T1" fmla="*/ 0 h 8"/>
                  <a:gd name="T2" fmla="*/ 6 w 6"/>
                  <a:gd name="T3" fmla="*/ 0 h 8"/>
                  <a:gd name="T4" fmla="*/ 6 w 6"/>
                  <a:gd name="T5" fmla="*/ 4 h 8"/>
                  <a:gd name="T6" fmla="*/ 6 w 6"/>
                  <a:gd name="T7" fmla="*/ 4 h 8"/>
                  <a:gd name="T8" fmla="*/ 6 w 6"/>
                  <a:gd name="T9" fmla="*/ 6 h 8"/>
                  <a:gd name="T10" fmla="*/ 4 w 6"/>
                  <a:gd name="T11" fmla="*/ 8 h 8"/>
                  <a:gd name="T12" fmla="*/ 0 w 6"/>
                  <a:gd name="T13" fmla="*/ 2 h 8"/>
                  <a:gd name="T14" fmla="*/ 0 w 6"/>
                  <a:gd name="T15" fmla="*/ 2 h 8"/>
                  <a:gd name="T16" fmla="*/ 2 w 6"/>
                  <a:gd name="T17" fmla="*/ 0 h 8"/>
                  <a:gd name="T18" fmla="*/ 2 w 6"/>
                  <a:gd name="T19" fmla="*/ 0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6" y="0"/>
                    </a:lnTo>
                    <a:lnTo>
                      <a:pt x="6" y="4"/>
                    </a:lnTo>
                    <a:lnTo>
                      <a:pt x="6" y="4"/>
                    </a:lnTo>
                    <a:lnTo>
                      <a:pt x="6" y="6"/>
                    </a:lnTo>
                    <a:lnTo>
                      <a:pt x="4" y="8"/>
                    </a:lnTo>
                    <a:lnTo>
                      <a:pt x="0" y="2"/>
                    </a:lnTo>
                    <a:lnTo>
                      <a:pt x="0" y="2"/>
                    </a:lnTo>
                    <a:lnTo>
                      <a:pt x="2" y="0"/>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0" name="Freeform 1648">
                <a:extLst>
                  <a:ext uri="{FF2B5EF4-FFF2-40B4-BE49-F238E27FC236}">
                    <a16:creationId xmlns:a16="http://schemas.microsoft.com/office/drawing/2014/main" id="{8C5A0E87-AE5B-51DA-E95B-1FD448118EE8}"/>
                  </a:ext>
                </a:extLst>
              </p:cNvPr>
              <p:cNvSpPr>
                <a:spLocks/>
              </p:cNvSpPr>
              <p:nvPr/>
            </p:nvSpPr>
            <p:spPr bwMode="auto">
              <a:xfrm>
                <a:off x="6004" y="2588"/>
                <a:ext cx="14" cy="16"/>
              </a:xfrm>
              <a:custGeom>
                <a:avLst/>
                <a:gdLst>
                  <a:gd name="T0" fmla="*/ 4 w 14"/>
                  <a:gd name="T1" fmla="*/ 14 h 16"/>
                  <a:gd name="T2" fmla="*/ 4 w 14"/>
                  <a:gd name="T3" fmla="*/ 14 h 16"/>
                  <a:gd name="T4" fmla="*/ 0 w 14"/>
                  <a:gd name="T5" fmla="*/ 14 h 16"/>
                  <a:gd name="T6" fmla="*/ 0 w 14"/>
                  <a:gd name="T7" fmla="*/ 14 h 16"/>
                  <a:gd name="T8" fmla="*/ 0 w 14"/>
                  <a:gd name="T9" fmla="*/ 8 h 16"/>
                  <a:gd name="T10" fmla="*/ 0 w 14"/>
                  <a:gd name="T11" fmla="*/ 8 h 16"/>
                  <a:gd name="T12" fmla="*/ 2 w 14"/>
                  <a:gd name="T13" fmla="*/ 0 h 16"/>
                  <a:gd name="T14" fmla="*/ 2 w 14"/>
                  <a:gd name="T15" fmla="*/ 0 h 16"/>
                  <a:gd name="T16" fmla="*/ 6 w 14"/>
                  <a:gd name="T17" fmla="*/ 0 h 16"/>
                  <a:gd name="T18" fmla="*/ 8 w 14"/>
                  <a:gd name="T19" fmla="*/ 0 h 16"/>
                  <a:gd name="T20" fmla="*/ 10 w 14"/>
                  <a:gd name="T21" fmla="*/ 2 h 16"/>
                  <a:gd name="T22" fmla="*/ 10 w 14"/>
                  <a:gd name="T23" fmla="*/ 2 h 16"/>
                  <a:gd name="T24" fmla="*/ 12 w 14"/>
                  <a:gd name="T25" fmla="*/ 4 h 16"/>
                  <a:gd name="T26" fmla="*/ 12 w 14"/>
                  <a:gd name="T27" fmla="*/ 8 h 16"/>
                  <a:gd name="T28" fmla="*/ 14 w 14"/>
                  <a:gd name="T29" fmla="*/ 16 h 16"/>
                  <a:gd name="T30" fmla="*/ 14 w 14"/>
                  <a:gd name="T31" fmla="*/ 16 h 16"/>
                  <a:gd name="T32" fmla="*/ 12 w 14"/>
                  <a:gd name="T33" fmla="*/ 16 h 16"/>
                  <a:gd name="T34" fmla="*/ 10 w 14"/>
                  <a:gd name="T35" fmla="*/ 12 h 16"/>
                  <a:gd name="T36" fmla="*/ 6 w 14"/>
                  <a:gd name="T37" fmla="*/ 10 h 16"/>
                  <a:gd name="T38" fmla="*/ 4 w 14"/>
                  <a:gd name="T39" fmla="*/ 14 h 16"/>
                  <a:gd name="T40" fmla="*/ 4 w 14"/>
                  <a:gd name="T4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6">
                    <a:moveTo>
                      <a:pt x="4" y="14"/>
                    </a:moveTo>
                    <a:lnTo>
                      <a:pt x="4" y="14"/>
                    </a:lnTo>
                    <a:lnTo>
                      <a:pt x="0" y="14"/>
                    </a:lnTo>
                    <a:lnTo>
                      <a:pt x="0" y="14"/>
                    </a:lnTo>
                    <a:lnTo>
                      <a:pt x="0" y="8"/>
                    </a:lnTo>
                    <a:lnTo>
                      <a:pt x="0" y="8"/>
                    </a:lnTo>
                    <a:lnTo>
                      <a:pt x="2" y="0"/>
                    </a:lnTo>
                    <a:lnTo>
                      <a:pt x="2" y="0"/>
                    </a:lnTo>
                    <a:lnTo>
                      <a:pt x="6" y="0"/>
                    </a:lnTo>
                    <a:lnTo>
                      <a:pt x="8" y="0"/>
                    </a:lnTo>
                    <a:lnTo>
                      <a:pt x="10" y="2"/>
                    </a:lnTo>
                    <a:lnTo>
                      <a:pt x="10" y="2"/>
                    </a:lnTo>
                    <a:lnTo>
                      <a:pt x="12" y="4"/>
                    </a:lnTo>
                    <a:lnTo>
                      <a:pt x="12" y="8"/>
                    </a:lnTo>
                    <a:lnTo>
                      <a:pt x="14" y="16"/>
                    </a:lnTo>
                    <a:lnTo>
                      <a:pt x="14" y="16"/>
                    </a:lnTo>
                    <a:lnTo>
                      <a:pt x="12" y="16"/>
                    </a:lnTo>
                    <a:lnTo>
                      <a:pt x="10" y="12"/>
                    </a:lnTo>
                    <a:lnTo>
                      <a:pt x="6" y="10"/>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1" name="Freeform 1649">
                <a:extLst>
                  <a:ext uri="{FF2B5EF4-FFF2-40B4-BE49-F238E27FC236}">
                    <a16:creationId xmlns:a16="http://schemas.microsoft.com/office/drawing/2014/main" id="{2320BD1A-E0DE-1CC8-D3C5-73E040699A61}"/>
                  </a:ext>
                </a:extLst>
              </p:cNvPr>
              <p:cNvSpPr>
                <a:spLocks/>
              </p:cNvSpPr>
              <p:nvPr/>
            </p:nvSpPr>
            <p:spPr bwMode="auto">
              <a:xfrm>
                <a:off x="5972" y="2672"/>
                <a:ext cx="10" cy="23"/>
              </a:xfrm>
              <a:custGeom>
                <a:avLst/>
                <a:gdLst>
                  <a:gd name="T0" fmla="*/ 2 w 10"/>
                  <a:gd name="T1" fmla="*/ 2 h 23"/>
                  <a:gd name="T2" fmla="*/ 2 w 10"/>
                  <a:gd name="T3" fmla="*/ 2 h 23"/>
                  <a:gd name="T4" fmla="*/ 6 w 10"/>
                  <a:gd name="T5" fmla="*/ 0 h 23"/>
                  <a:gd name="T6" fmla="*/ 6 w 10"/>
                  <a:gd name="T7" fmla="*/ 0 h 23"/>
                  <a:gd name="T8" fmla="*/ 4 w 10"/>
                  <a:gd name="T9" fmla="*/ 6 h 23"/>
                  <a:gd name="T10" fmla="*/ 6 w 10"/>
                  <a:gd name="T11" fmla="*/ 8 h 23"/>
                  <a:gd name="T12" fmla="*/ 10 w 10"/>
                  <a:gd name="T13" fmla="*/ 6 h 23"/>
                  <a:gd name="T14" fmla="*/ 10 w 10"/>
                  <a:gd name="T15" fmla="*/ 6 h 23"/>
                  <a:gd name="T16" fmla="*/ 10 w 10"/>
                  <a:gd name="T17" fmla="*/ 23 h 23"/>
                  <a:gd name="T18" fmla="*/ 10 w 10"/>
                  <a:gd name="T19" fmla="*/ 23 h 23"/>
                  <a:gd name="T20" fmla="*/ 8 w 10"/>
                  <a:gd name="T21" fmla="*/ 23 h 23"/>
                  <a:gd name="T22" fmla="*/ 8 w 10"/>
                  <a:gd name="T23" fmla="*/ 20 h 23"/>
                  <a:gd name="T24" fmla="*/ 6 w 10"/>
                  <a:gd name="T25" fmla="*/ 20 h 23"/>
                  <a:gd name="T26" fmla="*/ 6 w 10"/>
                  <a:gd name="T27" fmla="*/ 23 h 23"/>
                  <a:gd name="T28" fmla="*/ 6 w 10"/>
                  <a:gd name="T29" fmla="*/ 23 h 23"/>
                  <a:gd name="T30" fmla="*/ 6 w 10"/>
                  <a:gd name="T31" fmla="*/ 23 h 23"/>
                  <a:gd name="T32" fmla="*/ 2 w 10"/>
                  <a:gd name="T33" fmla="*/ 20 h 23"/>
                  <a:gd name="T34" fmla="*/ 0 w 10"/>
                  <a:gd name="T35" fmla="*/ 16 h 23"/>
                  <a:gd name="T36" fmla="*/ 2 w 10"/>
                  <a:gd name="T37" fmla="*/ 2 h 23"/>
                  <a:gd name="T38" fmla="*/ 2 w 10"/>
                  <a:gd name="T3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3">
                    <a:moveTo>
                      <a:pt x="2" y="2"/>
                    </a:moveTo>
                    <a:lnTo>
                      <a:pt x="2" y="2"/>
                    </a:lnTo>
                    <a:lnTo>
                      <a:pt x="6" y="0"/>
                    </a:lnTo>
                    <a:lnTo>
                      <a:pt x="6" y="0"/>
                    </a:lnTo>
                    <a:lnTo>
                      <a:pt x="4" y="6"/>
                    </a:lnTo>
                    <a:lnTo>
                      <a:pt x="6" y="8"/>
                    </a:lnTo>
                    <a:lnTo>
                      <a:pt x="10" y="6"/>
                    </a:lnTo>
                    <a:lnTo>
                      <a:pt x="10" y="6"/>
                    </a:lnTo>
                    <a:lnTo>
                      <a:pt x="10" y="23"/>
                    </a:lnTo>
                    <a:lnTo>
                      <a:pt x="10" y="23"/>
                    </a:lnTo>
                    <a:lnTo>
                      <a:pt x="8" y="23"/>
                    </a:lnTo>
                    <a:lnTo>
                      <a:pt x="8" y="20"/>
                    </a:lnTo>
                    <a:lnTo>
                      <a:pt x="6" y="20"/>
                    </a:lnTo>
                    <a:lnTo>
                      <a:pt x="6" y="23"/>
                    </a:lnTo>
                    <a:lnTo>
                      <a:pt x="6" y="23"/>
                    </a:lnTo>
                    <a:lnTo>
                      <a:pt x="6" y="23"/>
                    </a:lnTo>
                    <a:lnTo>
                      <a:pt x="2" y="20"/>
                    </a:lnTo>
                    <a:lnTo>
                      <a:pt x="0" y="16"/>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2" name="Freeform 1650">
                <a:extLst>
                  <a:ext uri="{FF2B5EF4-FFF2-40B4-BE49-F238E27FC236}">
                    <a16:creationId xmlns:a16="http://schemas.microsoft.com/office/drawing/2014/main" id="{89637C7D-89DF-98C2-DD0B-FEB2588DDFA2}"/>
                  </a:ext>
                </a:extLst>
              </p:cNvPr>
              <p:cNvSpPr>
                <a:spLocks/>
              </p:cNvSpPr>
              <p:nvPr/>
            </p:nvSpPr>
            <p:spPr bwMode="auto">
              <a:xfrm>
                <a:off x="5986" y="2686"/>
                <a:ext cx="4" cy="9"/>
              </a:xfrm>
              <a:custGeom>
                <a:avLst/>
                <a:gdLst>
                  <a:gd name="T0" fmla="*/ 4 w 4"/>
                  <a:gd name="T1" fmla="*/ 6 h 9"/>
                  <a:gd name="T2" fmla="*/ 4 w 4"/>
                  <a:gd name="T3" fmla="*/ 6 h 9"/>
                  <a:gd name="T4" fmla="*/ 0 w 4"/>
                  <a:gd name="T5" fmla="*/ 6 h 9"/>
                  <a:gd name="T6" fmla="*/ 0 w 4"/>
                  <a:gd name="T7" fmla="*/ 4 h 9"/>
                  <a:gd name="T8" fmla="*/ 0 w 4"/>
                  <a:gd name="T9" fmla="*/ 4 h 9"/>
                  <a:gd name="T10" fmla="*/ 0 w 4"/>
                  <a:gd name="T11" fmla="*/ 0 h 9"/>
                  <a:gd name="T12" fmla="*/ 0 w 4"/>
                  <a:gd name="T13" fmla="*/ 0 h 9"/>
                  <a:gd name="T14" fmla="*/ 2 w 4"/>
                  <a:gd name="T15" fmla="*/ 0 h 9"/>
                  <a:gd name="T16" fmla="*/ 2 w 4"/>
                  <a:gd name="T17" fmla="*/ 2 h 9"/>
                  <a:gd name="T18" fmla="*/ 2 w 4"/>
                  <a:gd name="T19" fmla="*/ 9 h 9"/>
                  <a:gd name="T20" fmla="*/ 4 w 4"/>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6"/>
                    </a:moveTo>
                    <a:lnTo>
                      <a:pt x="4" y="6"/>
                    </a:lnTo>
                    <a:lnTo>
                      <a:pt x="0" y="6"/>
                    </a:lnTo>
                    <a:lnTo>
                      <a:pt x="0" y="4"/>
                    </a:lnTo>
                    <a:lnTo>
                      <a:pt x="0" y="4"/>
                    </a:lnTo>
                    <a:lnTo>
                      <a:pt x="0" y="0"/>
                    </a:lnTo>
                    <a:lnTo>
                      <a:pt x="0" y="0"/>
                    </a:lnTo>
                    <a:lnTo>
                      <a:pt x="2" y="0"/>
                    </a:lnTo>
                    <a:lnTo>
                      <a:pt x="2" y="2"/>
                    </a:lnTo>
                    <a:lnTo>
                      <a:pt x="2" y="9"/>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3" name="Freeform 1651">
                <a:extLst>
                  <a:ext uri="{FF2B5EF4-FFF2-40B4-BE49-F238E27FC236}">
                    <a16:creationId xmlns:a16="http://schemas.microsoft.com/office/drawing/2014/main" id="{444E3DE3-C4FA-9CEA-2843-EE2AFCF7A61C}"/>
                  </a:ext>
                </a:extLst>
              </p:cNvPr>
              <p:cNvSpPr>
                <a:spLocks/>
              </p:cNvSpPr>
              <p:nvPr/>
            </p:nvSpPr>
            <p:spPr bwMode="auto">
              <a:xfrm>
                <a:off x="5978" y="2688"/>
                <a:ext cx="4" cy="13"/>
              </a:xfrm>
              <a:custGeom>
                <a:avLst/>
                <a:gdLst>
                  <a:gd name="T0" fmla="*/ 0 w 4"/>
                  <a:gd name="T1" fmla="*/ 7 h 13"/>
                  <a:gd name="T2" fmla="*/ 0 w 4"/>
                  <a:gd name="T3" fmla="*/ 7 h 13"/>
                  <a:gd name="T4" fmla="*/ 0 w 4"/>
                  <a:gd name="T5" fmla="*/ 0 h 13"/>
                  <a:gd name="T6" fmla="*/ 2 w 4"/>
                  <a:gd name="T7" fmla="*/ 0 h 13"/>
                  <a:gd name="T8" fmla="*/ 4 w 4"/>
                  <a:gd name="T9" fmla="*/ 7 h 13"/>
                  <a:gd name="T10" fmla="*/ 4 w 4"/>
                  <a:gd name="T11" fmla="*/ 7 h 13"/>
                  <a:gd name="T12" fmla="*/ 4 w 4"/>
                  <a:gd name="T13" fmla="*/ 13 h 13"/>
                  <a:gd name="T14" fmla="*/ 4 w 4"/>
                  <a:gd name="T15" fmla="*/ 13 h 13"/>
                  <a:gd name="T16" fmla="*/ 4 w 4"/>
                  <a:gd name="T17" fmla="*/ 13 h 13"/>
                  <a:gd name="T18" fmla="*/ 2 w 4"/>
                  <a:gd name="T19" fmla="*/ 13 h 13"/>
                  <a:gd name="T20" fmla="*/ 2 w 4"/>
                  <a:gd name="T21" fmla="*/ 13 h 13"/>
                  <a:gd name="T22" fmla="*/ 0 w 4"/>
                  <a:gd name="T23" fmla="*/ 7 h 13"/>
                  <a:gd name="T24" fmla="*/ 0 w 4"/>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0" y="7"/>
                    </a:moveTo>
                    <a:lnTo>
                      <a:pt x="0" y="7"/>
                    </a:lnTo>
                    <a:lnTo>
                      <a:pt x="0" y="0"/>
                    </a:lnTo>
                    <a:lnTo>
                      <a:pt x="2" y="0"/>
                    </a:lnTo>
                    <a:lnTo>
                      <a:pt x="4" y="7"/>
                    </a:lnTo>
                    <a:lnTo>
                      <a:pt x="4" y="7"/>
                    </a:lnTo>
                    <a:lnTo>
                      <a:pt x="4" y="13"/>
                    </a:lnTo>
                    <a:lnTo>
                      <a:pt x="4" y="13"/>
                    </a:lnTo>
                    <a:lnTo>
                      <a:pt x="4" y="13"/>
                    </a:lnTo>
                    <a:lnTo>
                      <a:pt x="2" y="13"/>
                    </a:lnTo>
                    <a:lnTo>
                      <a:pt x="2" y="1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4" name="Freeform 1652">
                <a:extLst>
                  <a:ext uri="{FF2B5EF4-FFF2-40B4-BE49-F238E27FC236}">
                    <a16:creationId xmlns:a16="http://schemas.microsoft.com/office/drawing/2014/main" id="{72FA9DC1-A03E-F4AC-C0FD-29DEEA01F31D}"/>
                  </a:ext>
                </a:extLst>
              </p:cNvPr>
              <p:cNvSpPr>
                <a:spLocks/>
              </p:cNvSpPr>
              <p:nvPr/>
            </p:nvSpPr>
            <p:spPr bwMode="auto">
              <a:xfrm>
                <a:off x="5976" y="2512"/>
                <a:ext cx="62" cy="64"/>
              </a:xfrm>
              <a:custGeom>
                <a:avLst/>
                <a:gdLst>
                  <a:gd name="T0" fmla="*/ 60 w 62"/>
                  <a:gd name="T1" fmla="*/ 34 h 64"/>
                  <a:gd name="T2" fmla="*/ 62 w 62"/>
                  <a:gd name="T3" fmla="*/ 38 h 64"/>
                  <a:gd name="T4" fmla="*/ 62 w 62"/>
                  <a:gd name="T5" fmla="*/ 42 h 64"/>
                  <a:gd name="T6" fmla="*/ 58 w 62"/>
                  <a:gd name="T7" fmla="*/ 48 h 64"/>
                  <a:gd name="T8" fmla="*/ 52 w 62"/>
                  <a:gd name="T9" fmla="*/ 44 h 64"/>
                  <a:gd name="T10" fmla="*/ 50 w 62"/>
                  <a:gd name="T11" fmla="*/ 44 h 64"/>
                  <a:gd name="T12" fmla="*/ 48 w 62"/>
                  <a:gd name="T13" fmla="*/ 40 h 64"/>
                  <a:gd name="T14" fmla="*/ 46 w 62"/>
                  <a:gd name="T15" fmla="*/ 44 h 64"/>
                  <a:gd name="T16" fmla="*/ 48 w 62"/>
                  <a:gd name="T17" fmla="*/ 54 h 64"/>
                  <a:gd name="T18" fmla="*/ 48 w 62"/>
                  <a:gd name="T19" fmla="*/ 60 h 64"/>
                  <a:gd name="T20" fmla="*/ 46 w 62"/>
                  <a:gd name="T21" fmla="*/ 64 h 64"/>
                  <a:gd name="T22" fmla="*/ 44 w 62"/>
                  <a:gd name="T23" fmla="*/ 62 h 64"/>
                  <a:gd name="T24" fmla="*/ 36 w 62"/>
                  <a:gd name="T25" fmla="*/ 60 h 64"/>
                  <a:gd name="T26" fmla="*/ 30 w 62"/>
                  <a:gd name="T27" fmla="*/ 58 h 64"/>
                  <a:gd name="T28" fmla="*/ 28 w 62"/>
                  <a:gd name="T29" fmla="*/ 56 h 64"/>
                  <a:gd name="T30" fmla="*/ 22 w 62"/>
                  <a:gd name="T31" fmla="*/ 54 h 64"/>
                  <a:gd name="T32" fmla="*/ 18 w 62"/>
                  <a:gd name="T33" fmla="*/ 54 h 64"/>
                  <a:gd name="T34" fmla="*/ 14 w 62"/>
                  <a:gd name="T35" fmla="*/ 50 h 64"/>
                  <a:gd name="T36" fmla="*/ 8 w 62"/>
                  <a:gd name="T37" fmla="*/ 48 h 64"/>
                  <a:gd name="T38" fmla="*/ 2 w 62"/>
                  <a:gd name="T39" fmla="*/ 38 h 64"/>
                  <a:gd name="T40" fmla="*/ 0 w 62"/>
                  <a:gd name="T41" fmla="*/ 32 h 64"/>
                  <a:gd name="T42" fmla="*/ 2 w 62"/>
                  <a:gd name="T43" fmla="*/ 28 h 64"/>
                  <a:gd name="T44" fmla="*/ 6 w 62"/>
                  <a:gd name="T45" fmla="*/ 26 h 64"/>
                  <a:gd name="T46" fmla="*/ 8 w 62"/>
                  <a:gd name="T47" fmla="*/ 28 h 64"/>
                  <a:gd name="T48" fmla="*/ 12 w 62"/>
                  <a:gd name="T49" fmla="*/ 26 h 64"/>
                  <a:gd name="T50" fmla="*/ 14 w 62"/>
                  <a:gd name="T51" fmla="*/ 20 h 64"/>
                  <a:gd name="T52" fmla="*/ 18 w 62"/>
                  <a:gd name="T53" fmla="*/ 4 h 64"/>
                  <a:gd name="T54" fmla="*/ 26 w 62"/>
                  <a:gd name="T55" fmla="*/ 0 h 64"/>
                  <a:gd name="T56" fmla="*/ 26 w 62"/>
                  <a:gd name="T57" fmla="*/ 4 h 64"/>
                  <a:gd name="T58" fmla="*/ 28 w 62"/>
                  <a:gd name="T59" fmla="*/ 16 h 64"/>
                  <a:gd name="T60" fmla="*/ 28 w 62"/>
                  <a:gd name="T61" fmla="*/ 28 h 64"/>
                  <a:gd name="T62" fmla="*/ 26 w 62"/>
                  <a:gd name="T63" fmla="*/ 40 h 64"/>
                  <a:gd name="T64" fmla="*/ 28 w 62"/>
                  <a:gd name="T65" fmla="*/ 36 h 64"/>
                  <a:gd name="T66" fmla="*/ 30 w 62"/>
                  <a:gd name="T67" fmla="*/ 36 h 64"/>
                  <a:gd name="T68" fmla="*/ 32 w 62"/>
                  <a:gd name="T69" fmla="*/ 38 h 64"/>
                  <a:gd name="T70" fmla="*/ 36 w 62"/>
                  <a:gd name="T71" fmla="*/ 40 h 64"/>
                  <a:gd name="T72" fmla="*/ 40 w 62"/>
                  <a:gd name="T73" fmla="*/ 24 h 64"/>
                  <a:gd name="T74" fmla="*/ 44 w 62"/>
                  <a:gd name="T75" fmla="*/ 22 h 64"/>
                  <a:gd name="T76" fmla="*/ 46 w 62"/>
                  <a:gd name="T77" fmla="*/ 24 h 64"/>
                  <a:gd name="T78" fmla="*/ 60 w 62"/>
                  <a:gd name="T79"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64">
                    <a:moveTo>
                      <a:pt x="60" y="34"/>
                    </a:moveTo>
                    <a:lnTo>
                      <a:pt x="60" y="34"/>
                    </a:lnTo>
                    <a:lnTo>
                      <a:pt x="62" y="38"/>
                    </a:lnTo>
                    <a:lnTo>
                      <a:pt x="62" y="38"/>
                    </a:lnTo>
                    <a:lnTo>
                      <a:pt x="62" y="42"/>
                    </a:lnTo>
                    <a:lnTo>
                      <a:pt x="62" y="42"/>
                    </a:lnTo>
                    <a:lnTo>
                      <a:pt x="60" y="48"/>
                    </a:lnTo>
                    <a:lnTo>
                      <a:pt x="58" y="48"/>
                    </a:lnTo>
                    <a:lnTo>
                      <a:pt x="54" y="46"/>
                    </a:lnTo>
                    <a:lnTo>
                      <a:pt x="52" y="44"/>
                    </a:lnTo>
                    <a:lnTo>
                      <a:pt x="52" y="44"/>
                    </a:lnTo>
                    <a:lnTo>
                      <a:pt x="50" y="44"/>
                    </a:lnTo>
                    <a:lnTo>
                      <a:pt x="50" y="42"/>
                    </a:lnTo>
                    <a:lnTo>
                      <a:pt x="48" y="40"/>
                    </a:lnTo>
                    <a:lnTo>
                      <a:pt x="46" y="44"/>
                    </a:lnTo>
                    <a:lnTo>
                      <a:pt x="46" y="44"/>
                    </a:lnTo>
                    <a:lnTo>
                      <a:pt x="48" y="54"/>
                    </a:lnTo>
                    <a:lnTo>
                      <a:pt x="48" y="54"/>
                    </a:lnTo>
                    <a:lnTo>
                      <a:pt x="48" y="60"/>
                    </a:lnTo>
                    <a:lnTo>
                      <a:pt x="48" y="60"/>
                    </a:lnTo>
                    <a:lnTo>
                      <a:pt x="46" y="64"/>
                    </a:lnTo>
                    <a:lnTo>
                      <a:pt x="46" y="64"/>
                    </a:lnTo>
                    <a:lnTo>
                      <a:pt x="46" y="64"/>
                    </a:lnTo>
                    <a:lnTo>
                      <a:pt x="44" y="62"/>
                    </a:lnTo>
                    <a:lnTo>
                      <a:pt x="42" y="60"/>
                    </a:lnTo>
                    <a:lnTo>
                      <a:pt x="36" y="60"/>
                    </a:lnTo>
                    <a:lnTo>
                      <a:pt x="32" y="60"/>
                    </a:lnTo>
                    <a:lnTo>
                      <a:pt x="30" y="58"/>
                    </a:lnTo>
                    <a:lnTo>
                      <a:pt x="28" y="56"/>
                    </a:lnTo>
                    <a:lnTo>
                      <a:pt x="28" y="56"/>
                    </a:lnTo>
                    <a:lnTo>
                      <a:pt x="26" y="54"/>
                    </a:lnTo>
                    <a:lnTo>
                      <a:pt x="22" y="54"/>
                    </a:lnTo>
                    <a:lnTo>
                      <a:pt x="20" y="54"/>
                    </a:lnTo>
                    <a:lnTo>
                      <a:pt x="18" y="54"/>
                    </a:lnTo>
                    <a:lnTo>
                      <a:pt x="18" y="54"/>
                    </a:lnTo>
                    <a:lnTo>
                      <a:pt x="14" y="50"/>
                    </a:lnTo>
                    <a:lnTo>
                      <a:pt x="8" y="48"/>
                    </a:lnTo>
                    <a:lnTo>
                      <a:pt x="8" y="48"/>
                    </a:lnTo>
                    <a:lnTo>
                      <a:pt x="6" y="44"/>
                    </a:lnTo>
                    <a:lnTo>
                      <a:pt x="2" y="38"/>
                    </a:lnTo>
                    <a:lnTo>
                      <a:pt x="2" y="38"/>
                    </a:lnTo>
                    <a:lnTo>
                      <a:pt x="0" y="32"/>
                    </a:lnTo>
                    <a:lnTo>
                      <a:pt x="0" y="32"/>
                    </a:lnTo>
                    <a:lnTo>
                      <a:pt x="2" y="28"/>
                    </a:lnTo>
                    <a:lnTo>
                      <a:pt x="2" y="28"/>
                    </a:lnTo>
                    <a:lnTo>
                      <a:pt x="6" y="26"/>
                    </a:lnTo>
                    <a:lnTo>
                      <a:pt x="8" y="28"/>
                    </a:lnTo>
                    <a:lnTo>
                      <a:pt x="8" y="28"/>
                    </a:lnTo>
                    <a:lnTo>
                      <a:pt x="10" y="28"/>
                    </a:lnTo>
                    <a:lnTo>
                      <a:pt x="12" y="26"/>
                    </a:lnTo>
                    <a:lnTo>
                      <a:pt x="14" y="20"/>
                    </a:lnTo>
                    <a:lnTo>
                      <a:pt x="14" y="20"/>
                    </a:lnTo>
                    <a:lnTo>
                      <a:pt x="16" y="10"/>
                    </a:lnTo>
                    <a:lnTo>
                      <a:pt x="18" y="4"/>
                    </a:lnTo>
                    <a:lnTo>
                      <a:pt x="22" y="2"/>
                    </a:lnTo>
                    <a:lnTo>
                      <a:pt x="26" y="0"/>
                    </a:lnTo>
                    <a:lnTo>
                      <a:pt x="26" y="0"/>
                    </a:lnTo>
                    <a:lnTo>
                      <a:pt x="26" y="4"/>
                    </a:lnTo>
                    <a:lnTo>
                      <a:pt x="26" y="4"/>
                    </a:lnTo>
                    <a:lnTo>
                      <a:pt x="28" y="16"/>
                    </a:lnTo>
                    <a:lnTo>
                      <a:pt x="28" y="28"/>
                    </a:lnTo>
                    <a:lnTo>
                      <a:pt x="28" y="28"/>
                    </a:lnTo>
                    <a:lnTo>
                      <a:pt x="28" y="34"/>
                    </a:lnTo>
                    <a:lnTo>
                      <a:pt x="26" y="40"/>
                    </a:lnTo>
                    <a:lnTo>
                      <a:pt x="26" y="40"/>
                    </a:lnTo>
                    <a:lnTo>
                      <a:pt x="28" y="36"/>
                    </a:lnTo>
                    <a:lnTo>
                      <a:pt x="30" y="36"/>
                    </a:lnTo>
                    <a:lnTo>
                      <a:pt x="30" y="36"/>
                    </a:lnTo>
                    <a:lnTo>
                      <a:pt x="30" y="36"/>
                    </a:lnTo>
                    <a:lnTo>
                      <a:pt x="32" y="38"/>
                    </a:lnTo>
                    <a:lnTo>
                      <a:pt x="34" y="40"/>
                    </a:lnTo>
                    <a:lnTo>
                      <a:pt x="36" y="40"/>
                    </a:lnTo>
                    <a:lnTo>
                      <a:pt x="36" y="38"/>
                    </a:lnTo>
                    <a:lnTo>
                      <a:pt x="40" y="24"/>
                    </a:lnTo>
                    <a:lnTo>
                      <a:pt x="40" y="24"/>
                    </a:lnTo>
                    <a:lnTo>
                      <a:pt x="44" y="22"/>
                    </a:lnTo>
                    <a:lnTo>
                      <a:pt x="46" y="24"/>
                    </a:lnTo>
                    <a:lnTo>
                      <a:pt x="46" y="24"/>
                    </a:lnTo>
                    <a:lnTo>
                      <a:pt x="54" y="28"/>
                    </a:lnTo>
                    <a:lnTo>
                      <a:pt x="60" y="34"/>
                    </a:lnTo>
                    <a:lnTo>
                      <a:pt x="6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5" name="Freeform 1653">
                <a:extLst>
                  <a:ext uri="{FF2B5EF4-FFF2-40B4-BE49-F238E27FC236}">
                    <a16:creationId xmlns:a16="http://schemas.microsoft.com/office/drawing/2014/main" id="{A665CBA1-F881-72AF-26DA-F481886640BC}"/>
                  </a:ext>
                </a:extLst>
              </p:cNvPr>
              <p:cNvSpPr>
                <a:spLocks/>
              </p:cNvSpPr>
              <p:nvPr/>
            </p:nvSpPr>
            <p:spPr bwMode="auto">
              <a:xfrm>
                <a:off x="5990" y="2428"/>
                <a:ext cx="34" cy="52"/>
              </a:xfrm>
              <a:custGeom>
                <a:avLst/>
                <a:gdLst>
                  <a:gd name="T0" fmla="*/ 26 w 34"/>
                  <a:gd name="T1" fmla="*/ 26 h 52"/>
                  <a:gd name="T2" fmla="*/ 26 w 34"/>
                  <a:gd name="T3" fmla="*/ 26 h 52"/>
                  <a:gd name="T4" fmla="*/ 22 w 34"/>
                  <a:gd name="T5" fmla="*/ 36 h 52"/>
                  <a:gd name="T6" fmla="*/ 20 w 34"/>
                  <a:gd name="T7" fmla="*/ 44 h 52"/>
                  <a:gd name="T8" fmla="*/ 20 w 34"/>
                  <a:gd name="T9" fmla="*/ 44 h 52"/>
                  <a:gd name="T10" fmla="*/ 16 w 34"/>
                  <a:gd name="T11" fmla="*/ 50 h 52"/>
                  <a:gd name="T12" fmla="*/ 12 w 34"/>
                  <a:gd name="T13" fmla="*/ 52 h 52"/>
                  <a:gd name="T14" fmla="*/ 12 w 34"/>
                  <a:gd name="T15" fmla="*/ 52 h 52"/>
                  <a:gd name="T16" fmla="*/ 10 w 34"/>
                  <a:gd name="T17" fmla="*/ 50 h 52"/>
                  <a:gd name="T18" fmla="*/ 10 w 34"/>
                  <a:gd name="T19" fmla="*/ 50 h 52"/>
                  <a:gd name="T20" fmla="*/ 8 w 34"/>
                  <a:gd name="T21" fmla="*/ 46 h 52"/>
                  <a:gd name="T22" fmla="*/ 10 w 34"/>
                  <a:gd name="T23" fmla="*/ 40 h 52"/>
                  <a:gd name="T24" fmla="*/ 10 w 34"/>
                  <a:gd name="T25" fmla="*/ 40 h 52"/>
                  <a:gd name="T26" fmla="*/ 8 w 34"/>
                  <a:gd name="T27" fmla="*/ 38 h 52"/>
                  <a:gd name="T28" fmla="*/ 6 w 34"/>
                  <a:gd name="T29" fmla="*/ 36 h 52"/>
                  <a:gd name="T30" fmla="*/ 6 w 34"/>
                  <a:gd name="T31" fmla="*/ 36 h 52"/>
                  <a:gd name="T32" fmla="*/ 2 w 34"/>
                  <a:gd name="T33" fmla="*/ 32 h 52"/>
                  <a:gd name="T34" fmla="*/ 0 w 34"/>
                  <a:gd name="T35" fmla="*/ 30 h 52"/>
                  <a:gd name="T36" fmla="*/ 0 w 34"/>
                  <a:gd name="T37" fmla="*/ 24 h 52"/>
                  <a:gd name="T38" fmla="*/ 0 w 34"/>
                  <a:gd name="T39" fmla="*/ 24 h 52"/>
                  <a:gd name="T40" fmla="*/ 4 w 34"/>
                  <a:gd name="T41" fmla="*/ 22 h 52"/>
                  <a:gd name="T42" fmla="*/ 8 w 34"/>
                  <a:gd name="T43" fmla="*/ 22 h 52"/>
                  <a:gd name="T44" fmla="*/ 10 w 34"/>
                  <a:gd name="T45" fmla="*/ 22 h 52"/>
                  <a:gd name="T46" fmla="*/ 14 w 34"/>
                  <a:gd name="T47" fmla="*/ 20 h 52"/>
                  <a:gd name="T48" fmla="*/ 14 w 34"/>
                  <a:gd name="T49" fmla="*/ 20 h 52"/>
                  <a:gd name="T50" fmla="*/ 16 w 34"/>
                  <a:gd name="T51" fmla="*/ 20 h 52"/>
                  <a:gd name="T52" fmla="*/ 18 w 34"/>
                  <a:gd name="T53" fmla="*/ 18 h 52"/>
                  <a:gd name="T54" fmla="*/ 20 w 34"/>
                  <a:gd name="T55" fmla="*/ 12 h 52"/>
                  <a:gd name="T56" fmla="*/ 20 w 34"/>
                  <a:gd name="T57" fmla="*/ 12 h 52"/>
                  <a:gd name="T58" fmla="*/ 22 w 34"/>
                  <a:gd name="T59" fmla="*/ 4 h 52"/>
                  <a:gd name="T60" fmla="*/ 24 w 34"/>
                  <a:gd name="T61" fmla="*/ 0 h 52"/>
                  <a:gd name="T62" fmla="*/ 28 w 34"/>
                  <a:gd name="T63" fmla="*/ 2 h 52"/>
                  <a:gd name="T64" fmla="*/ 32 w 34"/>
                  <a:gd name="T65" fmla="*/ 4 h 52"/>
                  <a:gd name="T66" fmla="*/ 32 w 34"/>
                  <a:gd name="T67" fmla="*/ 4 h 52"/>
                  <a:gd name="T68" fmla="*/ 34 w 34"/>
                  <a:gd name="T69" fmla="*/ 8 h 52"/>
                  <a:gd name="T70" fmla="*/ 34 w 34"/>
                  <a:gd name="T71" fmla="*/ 8 h 52"/>
                  <a:gd name="T72" fmla="*/ 32 w 34"/>
                  <a:gd name="T73" fmla="*/ 14 h 52"/>
                  <a:gd name="T74" fmla="*/ 30 w 34"/>
                  <a:gd name="T75" fmla="*/ 20 h 52"/>
                  <a:gd name="T76" fmla="*/ 30 w 34"/>
                  <a:gd name="T77" fmla="*/ 20 h 52"/>
                  <a:gd name="T78" fmla="*/ 28 w 34"/>
                  <a:gd name="T79" fmla="*/ 22 h 52"/>
                  <a:gd name="T80" fmla="*/ 26 w 34"/>
                  <a:gd name="T81" fmla="*/ 26 h 52"/>
                  <a:gd name="T82" fmla="*/ 26 w 34"/>
                  <a:gd name="T8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52">
                    <a:moveTo>
                      <a:pt x="26" y="26"/>
                    </a:moveTo>
                    <a:lnTo>
                      <a:pt x="26" y="26"/>
                    </a:lnTo>
                    <a:lnTo>
                      <a:pt x="22" y="36"/>
                    </a:lnTo>
                    <a:lnTo>
                      <a:pt x="20" y="44"/>
                    </a:lnTo>
                    <a:lnTo>
                      <a:pt x="20" y="44"/>
                    </a:lnTo>
                    <a:lnTo>
                      <a:pt x="16" y="50"/>
                    </a:lnTo>
                    <a:lnTo>
                      <a:pt x="12" y="52"/>
                    </a:lnTo>
                    <a:lnTo>
                      <a:pt x="12" y="52"/>
                    </a:lnTo>
                    <a:lnTo>
                      <a:pt x="10" y="50"/>
                    </a:lnTo>
                    <a:lnTo>
                      <a:pt x="10" y="50"/>
                    </a:lnTo>
                    <a:lnTo>
                      <a:pt x="8" y="46"/>
                    </a:lnTo>
                    <a:lnTo>
                      <a:pt x="10" y="40"/>
                    </a:lnTo>
                    <a:lnTo>
                      <a:pt x="10" y="40"/>
                    </a:lnTo>
                    <a:lnTo>
                      <a:pt x="8" y="38"/>
                    </a:lnTo>
                    <a:lnTo>
                      <a:pt x="6" y="36"/>
                    </a:lnTo>
                    <a:lnTo>
                      <a:pt x="6" y="36"/>
                    </a:lnTo>
                    <a:lnTo>
                      <a:pt x="2" y="32"/>
                    </a:lnTo>
                    <a:lnTo>
                      <a:pt x="0" y="30"/>
                    </a:lnTo>
                    <a:lnTo>
                      <a:pt x="0" y="24"/>
                    </a:lnTo>
                    <a:lnTo>
                      <a:pt x="0" y="24"/>
                    </a:lnTo>
                    <a:lnTo>
                      <a:pt x="4" y="22"/>
                    </a:lnTo>
                    <a:lnTo>
                      <a:pt x="8" y="22"/>
                    </a:lnTo>
                    <a:lnTo>
                      <a:pt x="10" y="22"/>
                    </a:lnTo>
                    <a:lnTo>
                      <a:pt x="14" y="20"/>
                    </a:lnTo>
                    <a:lnTo>
                      <a:pt x="14" y="20"/>
                    </a:lnTo>
                    <a:lnTo>
                      <a:pt x="16" y="20"/>
                    </a:lnTo>
                    <a:lnTo>
                      <a:pt x="18" y="18"/>
                    </a:lnTo>
                    <a:lnTo>
                      <a:pt x="20" y="12"/>
                    </a:lnTo>
                    <a:lnTo>
                      <a:pt x="20" y="12"/>
                    </a:lnTo>
                    <a:lnTo>
                      <a:pt x="22" y="4"/>
                    </a:lnTo>
                    <a:lnTo>
                      <a:pt x="24" y="0"/>
                    </a:lnTo>
                    <a:lnTo>
                      <a:pt x="28" y="2"/>
                    </a:lnTo>
                    <a:lnTo>
                      <a:pt x="32" y="4"/>
                    </a:lnTo>
                    <a:lnTo>
                      <a:pt x="32" y="4"/>
                    </a:lnTo>
                    <a:lnTo>
                      <a:pt x="34" y="8"/>
                    </a:lnTo>
                    <a:lnTo>
                      <a:pt x="34" y="8"/>
                    </a:lnTo>
                    <a:lnTo>
                      <a:pt x="32" y="14"/>
                    </a:lnTo>
                    <a:lnTo>
                      <a:pt x="30" y="20"/>
                    </a:lnTo>
                    <a:lnTo>
                      <a:pt x="30" y="20"/>
                    </a:lnTo>
                    <a:lnTo>
                      <a:pt x="28" y="22"/>
                    </a:lnTo>
                    <a:lnTo>
                      <a:pt x="26" y="26"/>
                    </a:lnTo>
                    <a:lnTo>
                      <a:pt x="2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6" name="Freeform 1654">
                <a:extLst>
                  <a:ext uri="{FF2B5EF4-FFF2-40B4-BE49-F238E27FC236}">
                    <a16:creationId xmlns:a16="http://schemas.microsoft.com/office/drawing/2014/main" id="{26ECD096-65AC-61C6-F8A6-3E13A7A290CE}"/>
                  </a:ext>
                </a:extLst>
              </p:cNvPr>
              <p:cNvSpPr>
                <a:spLocks/>
              </p:cNvSpPr>
              <p:nvPr/>
            </p:nvSpPr>
            <p:spPr bwMode="auto">
              <a:xfrm>
                <a:off x="6010" y="2498"/>
                <a:ext cx="20" cy="42"/>
              </a:xfrm>
              <a:custGeom>
                <a:avLst/>
                <a:gdLst>
                  <a:gd name="T0" fmla="*/ 6 w 20"/>
                  <a:gd name="T1" fmla="*/ 0 h 42"/>
                  <a:gd name="T2" fmla="*/ 6 w 20"/>
                  <a:gd name="T3" fmla="*/ 0 h 42"/>
                  <a:gd name="T4" fmla="*/ 10 w 20"/>
                  <a:gd name="T5" fmla="*/ 0 h 42"/>
                  <a:gd name="T6" fmla="*/ 10 w 20"/>
                  <a:gd name="T7" fmla="*/ 0 h 42"/>
                  <a:gd name="T8" fmla="*/ 12 w 20"/>
                  <a:gd name="T9" fmla="*/ 10 h 42"/>
                  <a:gd name="T10" fmla="*/ 14 w 20"/>
                  <a:gd name="T11" fmla="*/ 16 h 42"/>
                  <a:gd name="T12" fmla="*/ 18 w 20"/>
                  <a:gd name="T13" fmla="*/ 18 h 42"/>
                  <a:gd name="T14" fmla="*/ 18 w 20"/>
                  <a:gd name="T15" fmla="*/ 18 h 42"/>
                  <a:gd name="T16" fmla="*/ 18 w 20"/>
                  <a:gd name="T17" fmla="*/ 18 h 42"/>
                  <a:gd name="T18" fmla="*/ 20 w 20"/>
                  <a:gd name="T19" fmla="*/ 22 h 42"/>
                  <a:gd name="T20" fmla="*/ 20 w 20"/>
                  <a:gd name="T21" fmla="*/ 30 h 42"/>
                  <a:gd name="T22" fmla="*/ 20 w 20"/>
                  <a:gd name="T23" fmla="*/ 30 h 42"/>
                  <a:gd name="T24" fmla="*/ 18 w 20"/>
                  <a:gd name="T25" fmla="*/ 40 h 42"/>
                  <a:gd name="T26" fmla="*/ 16 w 20"/>
                  <a:gd name="T27" fmla="*/ 42 h 42"/>
                  <a:gd name="T28" fmla="*/ 12 w 20"/>
                  <a:gd name="T29" fmla="*/ 40 h 42"/>
                  <a:gd name="T30" fmla="*/ 12 w 20"/>
                  <a:gd name="T31" fmla="*/ 40 h 42"/>
                  <a:gd name="T32" fmla="*/ 10 w 20"/>
                  <a:gd name="T33" fmla="*/ 40 h 42"/>
                  <a:gd name="T34" fmla="*/ 6 w 20"/>
                  <a:gd name="T35" fmla="*/ 38 h 42"/>
                  <a:gd name="T36" fmla="*/ 4 w 20"/>
                  <a:gd name="T37" fmla="*/ 34 h 42"/>
                  <a:gd name="T38" fmla="*/ 2 w 20"/>
                  <a:gd name="T39" fmla="*/ 26 h 42"/>
                  <a:gd name="T40" fmla="*/ 2 w 20"/>
                  <a:gd name="T41" fmla="*/ 26 h 42"/>
                  <a:gd name="T42" fmla="*/ 2 w 20"/>
                  <a:gd name="T43" fmla="*/ 22 h 42"/>
                  <a:gd name="T44" fmla="*/ 0 w 20"/>
                  <a:gd name="T45" fmla="*/ 16 h 42"/>
                  <a:gd name="T46" fmla="*/ 0 w 20"/>
                  <a:gd name="T47" fmla="*/ 16 h 42"/>
                  <a:gd name="T48" fmla="*/ 6 w 20"/>
                  <a:gd name="T49" fmla="*/ 0 h 42"/>
                  <a:gd name="T50" fmla="*/ 6 w 20"/>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42">
                    <a:moveTo>
                      <a:pt x="6" y="0"/>
                    </a:moveTo>
                    <a:lnTo>
                      <a:pt x="6" y="0"/>
                    </a:lnTo>
                    <a:lnTo>
                      <a:pt x="10" y="0"/>
                    </a:lnTo>
                    <a:lnTo>
                      <a:pt x="10" y="0"/>
                    </a:lnTo>
                    <a:lnTo>
                      <a:pt x="12" y="10"/>
                    </a:lnTo>
                    <a:lnTo>
                      <a:pt x="14" y="16"/>
                    </a:lnTo>
                    <a:lnTo>
                      <a:pt x="18" y="18"/>
                    </a:lnTo>
                    <a:lnTo>
                      <a:pt x="18" y="18"/>
                    </a:lnTo>
                    <a:lnTo>
                      <a:pt x="18" y="18"/>
                    </a:lnTo>
                    <a:lnTo>
                      <a:pt x="20" y="22"/>
                    </a:lnTo>
                    <a:lnTo>
                      <a:pt x="20" y="30"/>
                    </a:lnTo>
                    <a:lnTo>
                      <a:pt x="20" y="30"/>
                    </a:lnTo>
                    <a:lnTo>
                      <a:pt x="18" y="40"/>
                    </a:lnTo>
                    <a:lnTo>
                      <a:pt x="16" y="42"/>
                    </a:lnTo>
                    <a:lnTo>
                      <a:pt x="12" y="40"/>
                    </a:lnTo>
                    <a:lnTo>
                      <a:pt x="12" y="40"/>
                    </a:lnTo>
                    <a:lnTo>
                      <a:pt x="10" y="40"/>
                    </a:lnTo>
                    <a:lnTo>
                      <a:pt x="6" y="38"/>
                    </a:lnTo>
                    <a:lnTo>
                      <a:pt x="4" y="34"/>
                    </a:lnTo>
                    <a:lnTo>
                      <a:pt x="2" y="26"/>
                    </a:lnTo>
                    <a:lnTo>
                      <a:pt x="2" y="26"/>
                    </a:lnTo>
                    <a:lnTo>
                      <a:pt x="2" y="22"/>
                    </a:lnTo>
                    <a:lnTo>
                      <a:pt x="0" y="16"/>
                    </a:lnTo>
                    <a:lnTo>
                      <a:pt x="0" y="16"/>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7" name="Freeform 1655">
                <a:extLst>
                  <a:ext uri="{FF2B5EF4-FFF2-40B4-BE49-F238E27FC236}">
                    <a16:creationId xmlns:a16="http://schemas.microsoft.com/office/drawing/2014/main" id="{994260EA-17E8-C369-BBF1-0C7C6D4A24B9}"/>
                  </a:ext>
                </a:extLst>
              </p:cNvPr>
              <p:cNvSpPr>
                <a:spLocks/>
              </p:cNvSpPr>
              <p:nvPr/>
            </p:nvSpPr>
            <p:spPr bwMode="auto">
              <a:xfrm>
                <a:off x="6028" y="2552"/>
                <a:ext cx="26" cy="24"/>
              </a:xfrm>
              <a:custGeom>
                <a:avLst/>
                <a:gdLst>
                  <a:gd name="T0" fmla="*/ 16 w 26"/>
                  <a:gd name="T1" fmla="*/ 12 h 24"/>
                  <a:gd name="T2" fmla="*/ 16 w 26"/>
                  <a:gd name="T3" fmla="*/ 12 h 24"/>
                  <a:gd name="T4" fmla="*/ 14 w 26"/>
                  <a:gd name="T5" fmla="*/ 24 h 24"/>
                  <a:gd name="T6" fmla="*/ 12 w 26"/>
                  <a:gd name="T7" fmla="*/ 24 h 24"/>
                  <a:gd name="T8" fmla="*/ 12 w 26"/>
                  <a:gd name="T9" fmla="*/ 22 h 24"/>
                  <a:gd name="T10" fmla="*/ 8 w 26"/>
                  <a:gd name="T11" fmla="*/ 16 h 24"/>
                  <a:gd name="T12" fmla="*/ 8 w 26"/>
                  <a:gd name="T13" fmla="*/ 16 h 24"/>
                  <a:gd name="T14" fmla="*/ 8 w 26"/>
                  <a:gd name="T15" fmla="*/ 18 h 24"/>
                  <a:gd name="T16" fmla="*/ 6 w 26"/>
                  <a:gd name="T17" fmla="*/ 16 h 24"/>
                  <a:gd name="T18" fmla="*/ 6 w 26"/>
                  <a:gd name="T19" fmla="*/ 16 h 24"/>
                  <a:gd name="T20" fmla="*/ 4 w 26"/>
                  <a:gd name="T21" fmla="*/ 10 h 24"/>
                  <a:gd name="T22" fmla="*/ 0 w 26"/>
                  <a:gd name="T23" fmla="*/ 8 h 24"/>
                  <a:gd name="T24" fmla="*/ 0 w 26"/>
                  <a:gd name="T25" fmla="*/ 8 h 24"/>
                  <a:gd name="T26" fmla="*/ 0 w 26"/>
                  <a:gd name="T27" fmla="*/ 6 h 24"/>
                  <a:gd name="T28" fmla="*/ 0 w 26"/>
                  <a:gd name="T29" fmla="*/ 2 h 24"/>
                  <a:gd name="T30" fmla="*/ 0 w 26"/>
                  <a:gd name="T31" fmla="*/ 2 h 24"/>
                  <a:gd name="T32" fmla="*/ 2 w 26"/>
                  <a:gd name="T33" fmla="*/ 0 h 24"/>
                  <a:gd name="T34" fmla="*/ 2 w 26"/>
                  <a:gd name="T35" fmla="*/ 0 h 24"/>
                  <a:gd name="T36" fmla="*/ 6 w 26"/>
                  <a:gd name="T37" fmla="*/ 4 h 24"/>
                  <a:gd name="T38" fmla="*/ 8 w 26"/>
                  <a:gd name="T39" fmla="*/ 6 h 24"/>
                  <a:gd name="T40" fmla="*/ 10 w 26"/>
                  <a:gd name="T41" fmla="*/ 4 h 24"/>
                  <a:gd name="T42" fmla="*/ 10 w 26"/>
                  <a:gd name="T43" fmla="*/ 2 h 24"/>
                  <a:gd name="T44" fmla="*/ 10 w 26"/>
                  <a:gd name="T45" fmla="*/ 2 h 24"/>
                  <a:gd name="T46" fmla="*/ 12 w 26"/>
                  <a:gd name="T47" fmla="*/ 0 h 24"/>
                  <a:gd name="T48" fmla="*/ 14 w 26"/>
                  <a:gd name="T49" fmla="*/ 2 h 24"/>
                  <a:gd name="T50" fmla="*/ 14 w 26"/>
                  <a:gd name="T51" fmla="*/ 2 h 24"/>
                  <a:gd name="T52" fmla="*/ 18 w 26"/>
                  <a:gd name="T53" fmla="*/ 0 h 24"/>
                  <a:gd name="T54" fmla="*/ 20 w 26"/>
                  <a:gd name="T55" fmla="*/ 0 h 24"/>
                  <a:gd name="T56" fmla="*/ 22 w 26"/>
                  <a:gd name="T57" fmla="*/ 2 h 24"/>
                  <a:gd name="T58" fmla="*/ 22 w 26"/>
                  <a:gd name="T59" fmla="*/ 2 h 24"/>
                  <a:gd name="T60" fmla="*/ 24 w 26"/>
                  <a:gd name="T61" fmla="*/ 0 h 24"/>
                  <a:gd name="T62" fmla="*/ 26 w 26"/>
                  <a:gd name="T63" fmla="*/ 2 h 24"/>
                  <a:gd name="T64" fmla="*/ 24 w 26"/>
                  <a:gd name="T65" fmla="*/ 8 h 24"/>
                  <a:gd name="T66" fmla="*/ 24 w 26"/>
                  <a:gd name="T67" fmla="*/ 8 h 24"/>
                  <a:gd name="T68" fmla="*/ 22 w 26"/>
                  <a:gd name="T69" fmla="*/ 10 h 24"/>
                  <a:gd name="T70" fmla="*/ 20 w 26"/>
                  <a:gd name="T71" fmla="*/ 16 h 24"/>
                  <a:gd name="T72" fmla="*/ 20 w 26"/>
                  <a:gd name="T73" fmla="*/ 16 h 24"/>
                  <a:gd name="T74" fmla="*/ 20 w 26"/>
                  <a:gd name="T75" fmla="*/ 18 h 24"/>
                  <a:gd name="T76" fmla="*/ 18 w 26"/>
                  <a:gd name="T77" fmla="*/ 16 h 24"/>
                  <a:gd name="T78" fmla="*/ 16 w 26"/>
                  <a:gd name="T79" fmla="*/ 12 h 24"/>
                  <a:gd name="T80" fmla="*/ 16 w 26"/>
                  <a:gd name="T8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4">
                    <a:moveTo>
                      <a:pt x="16" y="12"/>
                    </a:moveTo>
                    <a:lnTo>
                      <a:pt x="16" y="12"/>
                    </a:lnTo>
                    <a:lnTo>
                      <a:pt x="14" y="24"/>
                    </a:lnTo>
                    <a:lnTo>
                      <a:pt x="12" y="24"/>
                    </a:lnTo>
                    <a:lnTo>
                      <a:pt x="12" y="22"/>
                    </a:lnTo>
                    <a:lnTo>
                      <a:pt x="8" y="16"/>
                    </a:lnTo>
                    <a:lnTo>
                      <a:pt x="8" y="16"/>
                    </a:lnTo>
                    <a:lnTo>
                      <a:pt x="8" y="18"/>
                    </a:lnTo>
                    <a:lnTo>
                      <a:pt x="6" y="16"/>
                    </a:lnTo>
                    <a:lnTo>
                      <a:pt x="6" y="16"/>
                    </a:lnTo>
                    <a:lnTo>
                      <a:pt x="4" y="10"/>
                    </a:lnTo>
                    <a:lnTo>
                      <a:pt x="0" y="8"/>
                    </a:lnTo>
                    <a:lnTo>
                      <a:pt x="0" y="8"/>
                    </a:lnTo>
                    <a:lnTo>
                      <a:pt x="0" y="6"/>
                    </a:lnTo>
                    <a:lnTo>
                      <a:pt x="0" y="2"/>
                    </a:lnTo>
                    <a:lnTo>
                      <a:pt x="0" y="2"/>
                    </a:lnTo>
                    <a:lnTo>
                      <a:pt x="2" y="0"/>
                    </a:lnTo>
                    <a:lnTo>
                      <a:pt x="2" y="0"/>
                    </a:lnTo>
                    <a:lnTo>
                      <a:pt x="6" y="4"/>
                    </a:lnTo>
                    <a:lnTo>
                      <a:pt x="8" y="6"/>
                    </a:lnTo>
                    <a:lnTo>
                      <a:pt x="10" y="4"/>
                    </a:lnTo>
                    <a:lnTo>
                      <a:pt x="10" y="2"/>
                    </a:lnTo>
                    <a:lnTo>
                      <a:pt x="10" y="2"/>
                    </a:lnTo>
                    <a:lnTo>
                      <a:pt x="12" y="0"/>
                    </a:lnTo>
                    <a:lnTo>
                      <a:pt x="14" y="2"/>
                    </a:lnTo>
                    <a:lnTo>
                      <a:pt x="14" y="2"/>
                    </a:lnTo>
                    <a:lnTo>
                      <a:pt x="18" y="0"/>
                    </a:lnTo>
                    <a:lnTo>
                      <a:pt x="20" y="0"/>
                    </a:lnTo>
                    <a:lnTo>
                      <a:pt x="22" y="2"/>
                    </a:lnTo>
                    <a:lnTo>
                      <a:pt x="22" y="2"/>
                    </a:lnTo>
                    <a:lnTo>
                      <a:pt x="24" y="0"/>
                    </a:lnTo>
                    <a:lnTo>
                      <a:pt x="26" y="2"/>
                    </a:lnTo>
                    <a:lnTo>
                      <a:pt x="24" y="8"/>
                    </a:lnTo>
                    <a:lnTo>
                      <a:pt x="24" y="8"/>
                    </a:lnTo>
                    <a:lnTo>
                      <a:pt x="22" y="10"/>
                    </a:lnTo>
                    <a:lnTo>
                      <a:pt x="20" y="16"/>
                    </a:lnTo>
                    <a:lnTo>
                      <a:pt x="20" y="16"/>
                    </a:lnTo>
                    <a:lnTo>
                      <a:pt x="20" y="18"/>
                    </a:lnTo>
                    <a:lnTo>
                      <a:pt x="18" y="16"/>
                    </a:lnTo>
                    <a:lnTo>
                      <a:pt x="16" y="12"/>
                    </a:lnTo>
                    <a:lnTo>
                      <a:pt x="1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8" name="Freeform 1656">
                <a:extLst>
                  <a:ext uri="{FF2B5EF4-FFF2-40B4-BE49-F238E27FC236}">
                    <a16:creationId xmlns:a16="http://schemas.microsoft.com/office/drawing/2014/main" id="{C6D5B759-66AA-DB7F-2F55-E39810C53BC3}"/>
                  </a:ext>
                </a:extLst>
              </p:cNvPr>
              <p:cNvSpPr>
                <a:spLocks/>
              </p:cNvSpPr>
              <p:nvPr/>
            </p:nvSpPr>
            <p:spPr bwMode="auto">
              <a:xfrm>
                <a:off x="6020" y="2498"/>
                <a:ext cx="16" cy="40"/>
              </a:xfrm>
              <a:custGeom>
                <a:avLst/>
                <a:gdLst>
                  <a:gd name="T0" fmla="*/ 8 w 16"/>
                  <a:gd name="T1" fmla="*/ 30 h 40"/>
                  <a:gd name="T2" fmla="*/ 8 w 16"/>
                  <a:gd name="T3" fmla="*/ 30 h 40"/>
                  <a:gd name="T4" fmla="*/ 8 w 16"/>
                  <a:gd name="T5" fmla="*/ 24 h 40"/>
                  <a:gd name="T6" fmla="*/ 8 w 16"/>
                  <a:gd name="T7" fmla="*/ 20 h 40"/>
                  <a:gd name="T8" fmla="*/ 8 w 16"/>
                  <a:gd name="T9" fmla="*/ 20 h 40"/>
                  <a:gd name="T10" fmla="*/ 4 w 16"/>
                  <a:gd name="T11" fmla="*/ 22 h 40"/>
                  <a:gd name="T12" fmla="*/ 2 w 16"/>
                  <a:gd name="T13" fmla="*/ 20 h 40"/>
                  <a:gd name="T14" fmla="*/ 0 w 16"/>
                  <a:gd name="T15" fmla="*/ 16 h 40"/>
                  <a:gd name="T16" fmla="*/ 0 w 16"/>
                  <a:gd name="T17" fmla="*/ 0 h 40"/>
                  <a:gd name="T18" fmla="*/ 0 w 16"/>
                  <a:gd name="T19" fmla="*/ 0 h 40"/>
                  <a:gd name="T20" fmla="*/ 6 w 16"/>
                  <a:gd name="T21" fmla="*/ 6 h 40"/>
                  <a:gd name="T22" fmla="*/ 10 w 16"/>
                  <a:gd name="T23" fmla="*/ 16 h 40"/>
                  <a:gd name="T24" fmla="*/ 14 w 16"/>
                  <a:gd name="T25" fmla="*/ 26 h 40"/>
                  <a:gd name="T26" fmla="*/ 16 w 16"/>
                  <a:gd name="T27" fmla="*/ 40 h 40"/>
                  <a:gd name="T28" fmla="*/ 16 w 16"/>
                  <a:gd name="T29" fmla="*/ 40 h 40"/>
                  <a:gd name="T30" fmla="*/ 12 w 16"/>
                  <a:gd name="T31" fmla="*/ 40 h 40"/>
                  <a:gd name="T32" fmla="*/ 10 w 16"/>
                  <a:gd name="T33" fmla="*/ 36 h 40"/>
                  <a:gd name="T34" fmla="*/ 8 w 16"/>
                  <a:gd name="T35" fmla="*/ 30 h 40"/>
                  <a:gd name="T36" fmla="*/ 8 w 16"/>
                  <a:gd name="T37"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40">
                    <a:moveTo>
                      <a:pt x="8" y="30"/>
                    </a:moveTo>
                    <a:lnTo>
                      <a:pt x="8" y="30"/>
                    </a:lnTo>
                    <a:lnTo>
                      <a:pt x="8" y="24"/>
                    </a:lnTo>
                    <a:lnTo>
                      <a:pt x="8" y="20"/>
                    </a:lnTo>
                    <a:lnTo>
                      <a:pt x="8" y="20"/>
                    </a:lnTo>
                    <a:lnTo>
                      <a:pt x="4" y="22"/>
                    </a:lnTo>
                    <a:lnTo>
                      <a:pt x="2" y="20"/>
                    </a:lnTo>
                    <a:lnTo>
                      <a:pt x="0" y="16"/>
                    </a:lnTo>
                    <a:lnTo>
                      <a:pt x="0" y="0"/>
                    </a:lnTo>
                    <a:lnTo>
                      <a:pt x="0" y="0"/>
                    </a:lnTo>
                    <a:lnTo>
                      <a:pt x="6" y="6"/>
                    </a:lnTo>
                    <a:lnTo>
                      <a:pt x="10" y="16"/>
                    </a:lnTo>
                    <a:lnTo>
                      <a:pt x="14" y="26"/>
                    </a:lnTo>
                    <a:lnTo>
                      <a:pt x="16" y="40"/>
                    </a:lnTo>
                    <a:lnTo>
                      <a:pt x="16" y="40"/>
                    </a:lnTo>
                    <a:lnTo>
                      <a:pt x="12" y="40"/>
                    </a:lnTo>
                    <a:lnTo>
                      <a:pt x="10" y="36"/>
                    </a:lnTo>
                    <a:lnTo>
                      <a:pt x="8" y="30"/>
                    </a:lnTo>
                    <a:lnTo>
                      <a:pt x="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9" name="Freeform 1657">
                <a:extLst>
                  <a:ext uri="{FF2B5EF4-FFF2-40B4-BE49-F238E27FC236}">
                    <a16:creationId xmlns:a16="http://schemas.microsoft.com/office/drawing/2014/main" id="{6B3BD271-E6E4-27C0-271D-BEB453B5E4CB}"/>
                  </a:ext>
                </a:extLst>
              </p:cNvPr>
              <p:cNvSpPr>
                <a:spLocks/>
              </p:cNvSpPr>
              <p:nvPr/>
            </p:nvSpPr>
            <p:spPr bwMode="auto">
              <a:xfrm>
                <a:off x="6022" y="2528"/>
                <a:ext cx="14" cy="20"/>
              </a:xfrm>
              <a:custGeom>
                <a:avLst/>
                <a:gdLst>
                  <a:gd name="T0" fmla="*/ 6 w 14"/>
                  <a:gd name="T1" fmla="*/ 0 h 20"/>
                  <a:gd name="T2" fmla="*/ 6 w 14"/>
                  <a:gd name="T3" fmla="*/ 0 h 20"/>
                  <a:gd name="T4" fmla="*/ 10 w 14"/>
                  <a:gd name="T5" fmla="*/ 4 h 20"/>
                  <a:gd name="T6" fmla="*/ 12 w 14"/>
                  <a:gd name="T7" fmla="*/ 6 h 20"/>
                  <a:gd name="T8" fmla="*/ 14 w 14"/>
                  <a:gd name="T9" fmla="*/ 10 h 20"/>
                  <a:gd name="T10" fmla="*/ 14 w 14"/>
                  <a:gd name="T11" fmla="*/ 10 h 20"/>
                  <a:gd name="T12" fmla="*/ 14 w 14"/>
                  <a:gd name="T13" fmla="*/ 18 h 20"/>
                  <a:gd name="T14" fmla="*/ 14 w 14"/>
                  <a:gd name="T15" fmla="*/ 18 h 20"/>
                  <a:gd name="T16" fmla="*/ 12 w 14"/>
                  <a:gd name="T17" fmla="*/ 20 h 20"/>
                  <a:gd name="T18" fmla="*/ 12 w 14"/>
                  <a:gd name="T19" fmla="*/ 20 h 20"/>
                  <a:gd name="T20" fmla="*/ 8 w 14"/>
                  <a:gd name="T21" fmla="*/ 18 h 20"/>
                  <a:gd name="T22" fmla="*/ 4 w 14"/>
                  <a:gd name="T23" fmla="*/ 14 h 20"/>
                  <a:gd name="T24" fmla="*/ 0 w 14"/>
                  <a:gd name="T25" fmla="*/ 10 h 20"/>
                  <a:gd name="T26" fmla="*/ 0 w 14"/>
                  <a:gd name="T27" fmla="*/ 10 h 20"/>
                  <a:gd name="T28" fmla="*/ 2 w 14"/>
                  <a:gd name="T29" fmla="*/ 6 h 20"/>
                  <a:gd name="T30" fmla="*/ 2 w 14"/>
                  <a:gd name="T31" fmla="*/ 6 h 20"/>
                  <a:gd name="T32" fmla="*/ 4 w 14"/>
                  <a:gd name="T33" fmla="*/ 10 h 20"/>
                  <a:gd name="T34" fmla="*/ 6 w 14"/>
                  <a:gd name="T35" fmla="*/ 8 h 20"/>
                  <a:gd name="T36" fmla="*/ 6 w 14"/>
                  <a:gd name="T37" fmla="*/ 0 h 20"/>
                  <a:gd name="T38" fmla="*/ 6 w 14"/>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0">
                    <a:moveTo>
                      <a:pt x="6" y="0"/>
                    </a:moveTo>
                    <a:lnTo>
                      <a:pt x="6" y="0"/>
                    </a:lnTo>
                    <a:lnTo>
                      <a:pt x="10" y="4"/>
                    </a:lnTo>
                    <a:lnTo>
                      <a:pt x="12" y="6"/>
                    </a:lnTo>
                    <a:lnTo>
                      <a:pt x="14" y="10"/>
                    </a:lnTo>
                    <a:lnTo>
                      <a:pt x="14" y="10"/>
                    </a:lnTo>
                    <a:lnTo>
                      <a:pt x="14" y="18"/>
                    </a:lnTo>
                    <a:lnTo>
                      <a:pt x="14" y="18"/>
                    </a:lnTo>
                    <a:lnTo>
                      <a:pt x="12" y="20"/>
                    </a:lnTo>
                    <a:lnTo>
                      <a:pt x="12" y="20"/>
                    </a:lnTo>
                    <a:lnTo>
                      <a:pt x="8" y="18"/>
                    </a:lnTo>
                    <a:lnTo>
                      <a:pt x="4" y="14"/>
                    </a:lnTo>
                    <a:lnTo>
                      <a:pt x="0" y="10"/>
                    </a:lnTo>
                    <a:lnTo>
                      <a:pt x="0" y="10"/>
                    </a:lnTo>
                    <a:lnTo>
                      <a:pt x="2" y="6"/>
                    </a:lnTo>
                    <a:lnTo>
                      <a:pt x="2" y="6"/>
                    </a:lnTo>
                    <a:lnTo>
                      <a:pt x="4" y="10"/>
                    </a:lnTo>
                    <a:lnTo>
                      <a:pt x="6" y="8"/>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0" name="Freeform 1658">
                <a:extLst>
                  <a:ext uri="{FF2B5EF4-FFF2-40B4-BE49-F238E27FC236}">
                    <a16:creationId xmlns:a16="http://schemas.microsoft.com/office/drawing/2014/main" id="{9D1ED51F-B36D-5731-0183-618F7938891F}"/>
                  </a:ext>
                </a:extLst>
              </p:cNvPr>
              <p:cNvSpPr>
                <a:spLocks/>
              </p:cNvSpPr>
              <p:nvPr/>
            </p:nvSpPr>
            <p:spPr bwMode="auto">
              <a:xfrm>
                <a:off x="6006" y="2496"/>
                <a:ext cx="10" cy="20"/>
              </a:xfrm>
              <a:custGeom>
                <a:avLst/>
                <a:gdLst>
                  <a:gd name="T0" fmla="*/ 10 w 10"/>
                  <a:gd name="T1" fmla="*/ 2 h 20"/>
                  <a:gd name="T2" fmla="*/ 10 w 10"/>
                  <a:gd name="T3" fmla="*/ 2 h 20"/>
                  <a:gd name="T4" fmla="*/ 8 w 10"/>
                  <a:gd name="T5" fmla="*/ 12 h 20"/>
                  <a:gd name="T6" fmla="*/ 8 w 10"/>
                  <a:gd name="T7" fmla="*/ 16 h 20"/>
                  <a:gd name="T8" fmla="*/ 4 w 10"/>
                  <a:gd name="T9" fmla="*/ 16 h 20"/>
                  <a:gd name="T10" fmla="*/ 4 w 10"/>
                  <a:gd name="T11" fmla="*/ 16 h 20"/>
                  <a:gd name="T12" fmla="*/ 2 w 10"/>
                  <a:gd name="T13" fmla="*/ 20 h 20"/>
                  <a:gd name="T14" fmla="*/ 0 w 10"/>
                  <a:gd name="T15" fmla="*/ 18 h 20"/>
                  <a:gd name="T16" fmla="*/ 0 w 10"/>
                  <a:gd name="T17" fmla="*/ 18 h 20"/>
                  <a:gd name="T18" fmla="*/ 0 w 10"/>
                  <a:gd name="T19" fmla="*/ 14 h 20"/>
                  <a:gd name="T20" fmla="*/ 0 w 10"/>
                  <a:gd name="T21" fmla="*/ 14 h 20"/>
                  <a:gd name="T22" fmla="*/ 4 w 10"/>
                  <a:gd name="T23" fmla="*/ 10 h 20"/>
                  <a:gd name="T24" fmla="*/ 4 w 10"/>
                  <a:gd name="T25" fmla="*/ 10 h 20"/>
                  <a:gd name="T26" fmla="*/ 6 w 10"/>
                  <a:gd name="T27" fmla="*/ 10 h 20"/>
                  <a:gd name="T28" fmla="*/ 6 w 10"/>
                  <a:gd name="T29" fmla="*/ 10 h 20"/>
                  <a:gd name="T30" fmla="*/ 8 w 10"/>
                  <a:gd name="T31" fmla="*/ 4 h 20"/>
                  <a:gd name="T32" fmla="*/ 8 w 10"/>
                  <a:gd name="T33" fmla="*/ 0 h 20"/>
                  <a:gd name="T34" fmla="*/ 10 w 10"/>
                  <a:gd name="T35" fmla="*/ 0 h 20"/>
                  <a:gd name="T36" fmla="*/ 10 w 10"/>
                  <a:gd name="T37" fmla="*/ 2 h 20"/>
                  <a:gd name="T38" fmla="*/ 10 w 10"/>
                  <a:gd name="T3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10" y="2"/>
                    </a:moveTo>
                    <a:lnTo>
                      <a:pt x="10" y="2"/>
                    </a:lnTo>
                    <a:lnTo>
                      <a:pt x="8" y="12"/>
                    </a:lnTo>
                    <a:lnTo>
                      <a:pt x="8" y="16"/>
                    </a:lnTo>
                    <a:lnTo>
                      <a:pt x="4" y="16"/>
                    </a:lnTo>
                    <a:lnTo>
                      <a:pt x="4" y="16"/>
                    </a:lnTo>
                    <a:lnTo>
                      <a:pt x="2" y="20"/>
                    </a:lnTo>
                    <a:lnTo>
                      <a:pt x="0" y="18"/>
                    </a:lnTo>
                    <a:lnTo>
                      <a:pt x="0" y="18"/>
                    </a:lnTo>
                    <a:lnTo>
                      <a:pt x="0" y="14"/>
                    </a:lnTo>
                    <a:lnTo>
                      <a:pt x="0" y="14"/>
                    </a:lnTo>
                    <a:lnTo>
                      <a:pt x="4" y="10"/>
                    </a:lnTo>
                    <a:lnTo>
                      <a:pt x="4" y="10"/>
                    </a:lnTo>
                    <a:lnTo>
                      <a:pt x="6" y="10"/>
                    </a:lnTo>
                    <a:lnTo>
                      <a:pt x="6" y="10"/>
                    </a:lnTo>
                    <a:lnTo>
                      <a:pt x="8" y="4"/>
                    </a:lnTo>
                    <a:lnTo>
                      <a:pt x="8" y="0"/>
                    </a:lnTo>
                    <a:lnTo>
                      <a:pt x="10"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1" name="Freeform 1659">
                <a:extLst>
                  <a:ext uri="{FF2B5EF4-FFF2-40B4-BE49-F238E27FC236}">
                    <a16:creationId xmlns:a16="http://schemas.microsoft.com/office/drawing/2014/main" id="{6BA901B6-5DF9-CC27-E903-4F5E55CC249E}"/>
                  </a:ext>
                </a:extLst>
              </p:cNvPr>
              <p:cNvSpPr>
                <a:spLocks/>
              </p:cNvSpPr>
              <p:nvPr/>
            </p:nvSpPr>
            <p:spPr bwMode="auto">
              <a:xfrm>
                <a:off x="6066" y="2612"/>
                <a:ext cx="4" cy="12"/>
              </a:xfrm>
              <a:custGeom>
                <a:avLst/>
                <a:gdLst>
                  <a:gd name="T0" fmla="*/ 2 w 4"/>
                  <a:gd name="T1" fmla="*/ 0 h 12"/>
                  <a:gd name="T2" fmla="*/ 2 w 4"/>
                  <a:gd name="T3" fmla="*/ 0 h 12"/>
                  <a:gd name="T4" fmla="*/ 2 w 4"/>
                  <a:gd name="T5" fmla="*/ 0 h 12"/>
                  <a:gd name="T6" fmla="*/ 2 w 4"/>
                  <a:gd name="T7" fmla="*/ 0 h 12"/>
                  <a:gd name="T8" fmla="*/ 4 w 4"/>
                  <a:gd name="T9" fmla="*/ 12 h 12"/>
                  <a:gd name="T10" fmla="*/ 4 w 4"/>
                  <a:gd name="T11" fmla="*/ 12 h 12"/>
                  <a:gd name="T12" fmla="*/ 2 w 4"/>
                  <a:gd name="T13" fmla="*/ 10 h 12"/>
                  <a:gd name="T14" fmla="*/ 0 w 4"/>
                  <a:gd name="T15" fmla="*/ 4 h 12"/>
                  <a:gd name="T16" fmla="*/ 0 w 4"/>
                  <a:gd name="T17" fmla="*/ 4 h 12"/>
                  <a:gd name="T18" fmla="*/ 2 w 4"/>
                  <a:gd name="T19" fmla="*/ 0 h 12"/>
                  <a:gd name="T20" fmla="*/ 2 w 4"/>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2" y="0"/>
                    </a:moveTo>
                    <a:lnTo>
                      <a:pt x="2" y="0"/>
                    </a:lnTo>
                    <a:lnTo>
                      <a:pt x="2" y="0"/>
                    </a:lnTo>
                    <a:lnTo>
                      <a:pt x="2" y="0"/>
                    </a:lnTo>
                    <a:lnTo>
                      <a:pt x="4" y="12"/>
                    </a:lnTo>
                    <a:lnTo>
                      <a:pt x="4" y="12"/>
                    </a:lnTo>
                    <a:lnTo>
                      <a:pt x="2" y="10"/>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2" name="Freeform 1660">
                <a:extLst>
                  <a:ext uri="{FF2B5EF4-FFF2-40B4-BE49-F238E27FC236}">
                    <a16:creationId xmlns:a16="http://schemas.microsoft.com/office/drawing/2014/main" id="{BCF773B8-158D-9D01-725A-5B80D3A832AB}"/>
                  </a:ext>
                </a:extLst>
              </p:cNvPr>
              <p:cNvSpPr>
                <a:spLocks/>
              </p:cNvSpPr>
              <p:nvPr/>
            </p:nvSpPr>
            <p:spPr bwMode="auto">
              <a:xfrm>
                <a:off x="5992" y="2560"/>
                <a:ext cx="54" cy="34"/>
              </a:xfrm>
              <a:custGeom>
                <a:avLst/>
                <a:gdLst>
                  <a:gd name="T0" fmla="*/ 32 w 54"/>
                  <a:gd name="T1" fmla="*/ 8 h 34"/>
                  <a:gd name="T2" fmla="*/ 32 w 54"/>
                  <a:gd name="T3" fmla="*/ 8 h 34"/>
                  <a:gd name="T4" fmla="*/ 32 w 54"/>
                  <a:gd name="T5" fmla="*/ 12 h 34"/>
                  <a:gd name="T6" fmla="*/ 34 w 54"/>
                  <a:gd name="T7" fmla="*/ 16 h 34"/>
                  <a:gd name="T8" fmla="*/ 34 w 54"/>
                  <a:gd name="T9" fmla="*/ 16 h 34"/>
                  <a:gd name="T10" fmla="*/ 34 w 54"/>
                  <a:gd name="T11" fmla="*/ 20 h 34"/>
                  <a:gd name="T12" fmla="*/ 34 w 54"/>
                  <a:gd name="T13" fmla="*/ 20 h 34"/>
                  <a:gd name="T14" fmla="*/ 40 w 54"/>
                  <a:gd name="T15" fmla="*/ 24 h 34"/>
                  <a:gd name="T16" fmla="*/ 44 w 54"/>
                  <a:gd name="T17" fmla="*/ 26 h 34"/>
                  <a:gd name="T18" fmla="*/ 50 w 54"/>
                  <a:gd name="T19" fmla="*/ 28 h 34"/>
                  <a:gd name="T20" fmla="*/ 54 w 54"/>
                  <a:gd name="T21" fmla="*/ 34 h 34"/>
                  <a:gd name="T22" fmla="*/ 54 w 54"/>
                  <a:gd name="T23" fmla="*/ 34 h 34"/>
                  <a:gd name="T24" fmla="*/ 38 w 54"/>
                  <a:gd name="T25" fmla="*/ 34 h 34"/>
                  <a:gd name="T26" fmla="*/ 38 w 54"/>
                  <a:gd name="T27" fmla="*/ 34 h 34"/>
                  <a:gd name="T28" fmla="*/ 36 w 54"/>
                  <a:gd name="T29" fmla="*/ 34 h 34"/>
                  <a:gd name="T30" fmla="*/ 34 w 54"/>
                  <a:gd name="T31" fmla="*/ 34 h 34"/>
                  <a:gd name="T32" fmla="*/ 30 w 54"/>
                  <a:gd name="T33" fmla="*/ 26 h 34"/>
                  <a:gd name="T34" fmla="*/ 30 w 54"/>
                  <a:gd name="T35" fmla="*/ 26 h 34"/>
                  <a:gd name="T36" fmla="*/ 28 w 54"/>
                  <a:gd name="T37" fmla="*/ 26 h 34"/>
                  <a:gd name="T38" fmla="*/ 26 w 54"/>
                  <a:gd name="T39" fmla="*/ 26 h 34"/>
                  <a:gd name="T40" fmla="*/ 24 w 54"/>
                  <a:gd name="T41" fmla="*/ 26 h 34"/>
                  <a:gd name="T42" fmla="*/ 22 w 54"/>
                  <a:gd name="T43" fmla="*/ 26 h 34"/>
                  <a:gd name="T44" fmla="*/ 22 w 54"/>
                  <a:gd name="T45" fmla="*/ 26 h 34"/>
                  <a:gd name="T46" fmla="*/ 18 w 54"/>
                  <a:gd name="T47" fmla="*/ 24 h 34"/>
                  <a:gd name="T48" fmla="*/ 14 w 54"/>
                  <a:gd name="T49" fmla="*/ 24 h 34"/>
                  <a:gd name="T50" fmla="*/ 14 w 54"/>
                  <a:gd name="T51" fmla="*/ 24 h 34"/>
                  <a:gd name="T52" fmla="*/ 12 w 54"/>
                  <a:gd name="T53" fmla="*/ 18 h 34"/>
                  <a:gd name="T54" fmla="*/ 12 w 54"/>
                  <a:gd name="T55" fmla="*/ 18 h 34"/>
                  <a:gd name="T56" fmla="*/ 8 w 54"/>
                  <a:gd name="T57" fmla="*/ 16 h 34"/>
                  <a:gd name="T58" fmla="*/ 6 w 54"/>
                  <a:gd name="T59" fmla="*/ 20 h 34"/>
                  <a:gd name="T60" fmla="*/ 6 w 54"/>
                  <a:gd name="T61" fmla="*/ 20 h 34"/>
                  <a:gd name="T62" fmla="*/ 4 w 54"/>
                  <a:gd name="T63" fmla="*/ 20 h 34"/>
                  <a:gd name="T64" fmla="*/ 2 w 54"/>
                  <a:gd name="T65" fmla="*/ 18 h 34"/>
                  <a:gd name="T66" fmla="*/ 0 w 54"/>
                  <a:gd name="T67" fmla="*/ 10 h 34"/>
                  <a:gd name="T68" fmla="*/ 0 w 54"/>
                  <a:gd name="T69" fmla="*/ 10 h 34"/>
                  <a:gd name="T70" fmla="*/ 0 w 54"/>
                  <a:gd name="T71" fmla="*/ 4 h 34"/>
                  <a:gd name="T72" fmla="*/ 0 w 54"/>
                  <a:gd name="T73" fmla="*/ 4 h 34"/>
                  <a:gd name="T74" fmla="*/ 0 w 54"/>
                  <a:gd name="T75" fmla="*/ 4 h 34"/>
                  <a:gd name="T76" fmla="*/ 2 w 54"/>
                  <a:gd name="T77" fmla="*/ 4 h 34"/>
                  <a:gd name="T78" fmla="*/ 2 w 54"/>
                  <a:gd name="T79" fmla="*/ 4 h 34"/>
                  <a:gd name="T80" fmla="*/ 8 w 54"/>
                  <a:gd name="T81" fmla="*/ 0 h 34"/>
                  <a:gd name="T82" fmla="*/ 10 w 54"/>
                  <a:gd name="T83" fmla="*/ 0 h 34"/>
                  <a:gd name="T84" fmla="*/ 12 w 54"/>
                  <a:gd name="T85" fmla="*/ 2 h 34"/>
                  <a:gd name="T86" fmla="*/ 16 w 54"/>
                  <a:gd name="T87" fmla="*/ 10 h 34"/>
                  <a:gd name="T88" fmla="*/ 16 w 54"/>
                  <a:gd name="T89" fmla="*/ 10 h 34"/>
                  <a:gd name="T90" fmla="*/ 18 w 54"/>
                  <a:gd name="T91" fmla="*/ 6 h 34"/>
                  <a:gd name="T92" fmla="*/ 22 w 54"/>
                  <a:gd name="T93" fmla="*/ 6 h 34"/>
                  <a:gd name="T94" fmla="*/ 26 w 54"/>
                  <a:gd name="T95" fmla="*/ 8 h 34"/>
                  <a:gd name="T96" fmla="*/ 28 w 54"/>
                  <a:gd name="T97" fmla="*/ 14 h 34"/>
                  <a:gd name="T98" fmla="*/ 28 w 54"/>
                  <a:gd name="T99" fmla="*/ 14 h 34"/>
                  <a:gd name="T100" fmla="*/ 30 w 54"/>
                  <a:gd name="T101" fmla="*/ 14 h 34"/>
                  <a:gd name="T102" fmla="*/ 30 w 54"/>
                  <a:gd name="T103" fmla="*/ 12 h 34"/>
                  <a:gd name="T104" fmla="*/ 32 w 54"/>
                  <a:gd name="T105" fmla="*/ 8 h 34"/>
                  <a:gd name="T106" fmla="*/ 32 w 54"/>
                  <a:gd name="T107"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 h="34">
                    <a:moveTo>
                      <a:pt x="32" y="8"/>
                    </a:moveTo>
                    <a:lnTo>
                      <a:pt x="32" y="8"/>
                    </a:lnTo>
                    <a:lnTo>
                      <a:pt x="32" y="12"/>
                    </a:lnTo>
                    <a:lnTo>
                      <a:pt x="34" y="16"/>
                    </a:lnTo>
                    <a:lnTo>
                      <a:pt x="34" y="16"/>
                    </a:lnTo>
                    <a:lnTo>
                      <a:pt x="34" y="20"/>
                    </a:lnTo>
                    <a:lnTo>
                      <a:pt x="34" y="20"/>
                    </a:lnTo>
                    <a:lnTo>
                      <a:pt x="40" y="24"/>
                    </a:lnTo>
                    <a:lnTo>
                      <a:pt x="44" y="26"/>
                    </a:lnTo>
                    <a:lnTo>
                      <a:pt x="50" y="28"/>
                    </a:lnTo>
                    <a:lnTo>
                      <a:pt x="54" y="34"/>
                    </a:lnTo>
                    <a:lnTo>
                      <a:pt x="54" y="34"/>
                    </a:lnTo>
                    <a:lnTo>
                      <a:pt x="38" y="34"/>
                    </a:lnTo>
                    <a:lnTo>
                      <a:pt x="38" y="34"/>
                    </a:lnTo>
                    <a:lnTo>
                      <a:pt x="36" y="34"/>
                    </a:lnTo>
                    <a:lnTo>
                      <a:pt x="34" y="34"/>
                    </a:lnTo>
                    <a:lnTo>
                      <a:pt x="30" y="26"/>
                    </a:lnTo>
                    <a:lnTo>
                      <a:pt x="30" y="26"/>
                    </a:lnTo>
                    <a:lnTo>
                      <a:pt x="28" y="26"/>
                    </a:lnTo>
                    <a:lnTo>
                      <a:pt x="26" y="26"/>
                    </a:lnTo>
                    <a:lnTo>
                      <a:pt x="24" y="26"/>
                    </a:lnTo>
                    <a:lnTo>
                      <a:pt x="22" y="26"/>
                    </a:lnTo>
                    <a:lnTo>
                      <a:pt x="22" y="26"/>
                    </a:lnTo>
                    <a:lnTo>
                      <a:pt x="18" y="24"/>
                    </a:lnTo>
                    <a:lnTo>
                      <a:pt x="14" y="24"/>
                    </a:lnTo>
                    <a:lnTo>
                      <a:pt x="14" y="24"/>
                    </a:lnTo>
                    <a:lnTo>
                      <a:pt x="12" y="18"/>
                    </a:lnTo>
                    <a:lnTo>
                      <a:pt x="12" y="18"/>
                    </a:lnTo>
                    <a:lnTo>
                      <a:pt x="8" y="16"/>
                    </a:lnTo>
                    <a:lnTo>
                      <a:pt x="6" y="20"/>
                    </a:lnTo>
                    <a:lnTo>
                      <a:pt x="6" y="20"/>
                    </a:lnTo>
                    <a:lnTo>
                      <a:pt x="4" y="20"/>
                    </a:lnTo>
                    <a:lnTo>
                      <a:pt x="2" y="18"/>
                    </a:lnTo>
                    <a:lnTo>
                      <a:pt x="0" y="10"/>
                    </a:lnTo>
                    <a:lnTo>
                      <a:pt x="0" y="10"/>
                    </a:lnTo>
                    <a:lnTo>
                      <a:pt x="0" y="4"/>
                    </a:lnTo>
                    <a:lnTo>
                      <a:pt x="0" y="4"/>
                    </a:lnTo>
                    <a:lnTo>
                      <a:pt x="0" y="4"/>
                    </a:lnTo>
                    <a:lnTo>
                      <a:pt x="2" y="4"/>
                    </a:lnTo>
                    <a:lnTo>
                      <a:pt x="2" y="4"/>
                    </a:lnTo>
                    <a:lnTo>
                      <a:pt x="8" y="0"/>
                    </a:lnTo>
                    <a:lnTo>
                      <a:pt x="10" y="0"/>
                    </a:lnTo>
                    <a:lnTo>
                      <a:pt x="12" y="2"/>
                    </a:lnTo>
                    <a:lnTo>
                      <a:pt x="16" y="10"/>
                    </a:lnTo>
                    <a:lnTo>
                      <a:pt x="16" y="10"/>
                    </a:lnTo>
                    <a:lnTo>
                      <a:pt x="18" y="6"/>
                    </a:lnTo>
                    <a:lnTo>
                      <a:pt x="22" y="6"/>
                    </a:lnTo>
                    <a:lnTo>
                      <a:pt x="26" y="8"/>
                    </a:lnTo>
                    <a:lnTo>
                      <a:pt x="28" y="14"/>
                    </a:lnTo>
                    <a:lnTo>
                      <a:pt x="28" y="14"/>
                    </a:lnTo>
                    <a:lnTo>
                      <a:pt x="30" y="14"/>
                    </a:lnTo>
                    <a:lnTo>
                      <a:pt x="30" y="12"/>
                    </a:lnTo>
                    <a:lnTo>
                      <a:pt x="32" y="8"/>
                    </a:lnTo>
                    <a:lnTo>
                      <a:pt x="3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3" name="Freeform 1661">
                <a:extLst>
                  <a:ext uri="{FF2B5EF4-FFF2-40B4-BE49-F238E27FC236}">
                    <a16:creationId xmlns:a16="http://schemas.microsoft.com/office/drawing/2014/main" id="{7A54E0B4-28B2-DA88-54A5-57EC07AE9448}"/>
                  </a:ext>
                </a:extLst>
              </p:cNvPr>
              <p:cNvSpPr>
                <a:spLocks/>
              </p:cNvSpPr>
              <p:nvPr/>
            </p:nvSpPr>
            <p:spPr bwMode="auto">
              <a:xfrm>
                <a:off x="6004" y="2578"/>
                <a:ext cx="10" cy="14"/>
              </a:xfrm>
              <a:custGeom>
                <a:avLst/>
                <a:gdLst>
                  <a:gd name="T0" fmla="*/ 2 w 10"/>
                  <a:gd name="T1" fmla="*/ 4 h 14"/>
                  <a:gd name="T2" fmla="*/ 2 w 10"/>
                  <a:gd name="T3" fmla="*/ 4 h 14"/>
                  <a:gd name="T4" fmla="*/ 6 w 10"/>
                  <a:gd name="T5" fmla="*/ 0 h 14"/>
                  <a:gd name="T6" fmla="*/ 8 w 10"/>
                  <a:gd name="T7" fmla="*/ 2 h 14"/>
                  <a:gd name="T8" fmla="*/ 10 w 10"/>
                  <a:gd name="T9" fmla="*/ 8 h 14"/>
                  <a:gd name="T10" fmla="*/ 10 w 10"/>
                  <a:gd name="T11" fmla="*/ 8 h 14"/>
                  <a:gd name="T12" fmla="*/ 10 w 10"/>
                  <a:gd name="T13" fmla="*/ 12 h 14"/>
                  <a:gd name="T14" fmla="*/ 10 w 10"/>
                  <a:gd name="T15" fmla="*/ 12 h 14"/>
                  <a:gd name="T16" fmla="*/ 8 w 10"/>
                  <a:gd name="T17" fmla="*/ 12 h 14"/>
                  <a:gd name="T18" fmla="*/ 6 w 10"/>
                  <a:gd name="T19" fmla="*/ 14 h 14"/>
                  <a:gd name="T20" fmla="*/ 4 w 10"/>
                  <a:gd name="T21" fmla="*/ 14 h 14"/>
                  <a:gd name="T22" fmla="*/ 2 w 10"/>
                  <a:gd name="T23" fmla="*/ 12 h 14"/>
                  <a:gd name="T24" fmla="*/ 2 w 10"/>
                  <a:gd name="T25" fmla="*/ 12 h 14"/>
                  <a:gd name="T26" fmla="*/ 2 w 10"/>
                  <a:gd name="T27" fmla="*/ 10 h 14"/>
                  <a:gd name="T28" fmla="*/ 0 w 10"/>
                  <a:gd name="T29" fmla="*/ 6 h 14"/>
                  <a:gd name="T30" fmla="*/ 0 w 10"/>
                  <a:gd name="T31" fmla="*/ 6 h 14"/>
                  <a:gd name="T32" fmla="*/ 2 w 10"/>
                  <a:gd name="T33" fmla="*/ 4 h 14"/>
                  <a:gd name="T34" fmla="*/ 2 w 10"/>
                  <a:gd name="T35" fmla="*/ 4 h 14"/>
                  <a:gd name="T36" fmla="*/ 2 w 10"/>
                  <a:gd name="T3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4">
                    <a:moveTo>
                      <a:pt x="2" y="4"/>
                    </a:moveTo>
                    <a:lnTo>
                      <a:pt x="2" y="4"/>
                    </a:lnTo>
                    <a:lnTo>
                      <a:pt x="6" y="0"/>
                    </a:lnTo>
                    <a:lnTo>
                      <a:pt x="8" y="2"/>
                    </a:lnTo>
                    <a:lnTo>
                      <a:pt x="10" y="8"/>
                    </a:lnTo>
                    <a:lnTo>
                      <a:pt x="10" y="8"/>
                    </a:lnTo>
                    <a:lnTo>
                      <a:pt x="10" y="12"/>
                    </a:lnTo>
                    <a:lnTo>
                      <a:pt x="10" y="12"/>
                    </a:lnTo>
                    <a:lnTo>
                      <a:pt x="8" y="12"/>
                    </a:lnTo>
                    <a:lnTo>
                      <a:pt x="6" y="14"/>
                    </a:lnTo>
                    <a:lnTo>
                      <a:pt x="4" y="14"/>
                    </a:lnTo>
                    <a:lnTo>
                      <a:pt x="2" y="12"/>
                    </a:lnTo>
                    <a:lnTo>
                      <a:pt x="2" y="12"/>
                    </a:lnTo>
                    <a:lnTo>
                      <a:pt x="2" y="10"/>
                    </a:lnTo>
                    <a:lnTo>
                      <a:pt x="0" y="6"/>
                    </a:lnTo>
                    <a:lnTo>
                      <a:pt x="0" y="6"/>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4" name="Freeform 1662">
                <a:extLst>
                  <a:ext uri="{FF2B5EF4-FFF2-40B4-BE49-F238E27FC236}">
                    <a16:creationId xmlns:a16="http://schemas.microsoft.com/office/drawing/2014/main" id="{4EAD0FCA-0FCD-5140-9703-C4912CC75856}"/>
                  </a:ext>
                </a:extLst>
              </p:cNvPr>
              <p:cNvSpPr>
                <a:spLocks/>
              </p:cNvSpPr>
              <p:nvPr/>
            </p:nvSpPr>
            <p:spPr bwMode="auto">
              <a:xfrm>
                <a:off x="6024" y="1930"/>
                <a:ext cx="12" cy="16"/>
              </a:xfrm>
              <a:custGeom>
                <a:avLst/>
                <a:gdLst>
                  <a:gd name="T0" fmla="*/ 0 w 12"/>
                  <a:gd name="T1" fmla="*/ 14 h 16"/>
                  <a:gd name="T2" fmla="*/ 0 w 12"/>
                  <a:gd name="T3" fmla="*/ 14 h 16"/>
                  <a:gd name="T4" fmla="*/ 0 w 12"/>
                  <a:gd name="T5" fmla="*/ 12 h 16"/>
                  <a:gd name="T6" fmla="*/ 0 w 12"/>
                  <a:gd name="T7" fmla="*/ 12 h 16"/>
                  <a:gd name="T8" fmla="*/ 0 w 12"/>
                  <a:gd name="T9" fmla="*/ 2 h 16"/>
                  <a:gd name="T10" fmla="*/ 2 w 12"/>
                  <a:gd name="T11" fmla="*/ 0 h 16"/>
                  <a:gd name="T12" fmla="*/ 4 w 12"/>
                  <a:gd name="T13" fmla="*/ 2 h 16"/>
                  <a:gd name="T14" fmla="*/ 4 w 12"/>
                  <a:gd name="T15" fmla="*/ 2 h 16"/>
                  <a:gd name="T16" fmla="*/ 8 w 12"/>
                  <a:gd name="T17" fmla="*/ 4 h 16"/>
                  <a:gd name="T18" fmla="*/ 12 w 12"/>
                  <a:gd name="T19" fmla="*/ 4 h 16"/>
                  <a:gd name="T20" fmla="*/ 12 w 12"/>
                  <a:gd name="T21" fmla="*/ 4 h 16"/>
                  <a:gd name="T22" fmla="*/ 12 w 12"/>
                  <a:gd name="T23" fmla="*/ 10 h 16"/>
                  <a:gd name="T24" fmla="*/ 10 w 12"/>
                  <a:gd name="T25" fmla="*/ 16 h 16"/>
                  <a:gd name="T26" fmla="*/ 10 w 12"/>
                  <a:gd name="T27" fmla="*/ 16 h 16"/>
                  <a:gd name="T28" fmla="*/ 2 w 12"/>
                  <a:gd name="T29" fmla="*/ 16 h 16"/>
                  <a:gd name="T30" fmla="*/ 2 w 12"/>
                  <a:gd name="T31" fmla="*/ 16 h 16"/>
                  <a:gd name="T32" fmla="*/ 0 w 12"/>
                  <a:gd name="T33" fmla="*/ 16 h 16"/>
                  <a:gd name="T34" fmla="*/ 0 w 12"/>
                  <a:gd name="T35" fmla="*/ 16 h 16"/>
                  <a:gd name="T36" fmla="*/ 0 w 12"/>
                  <a:gd name="T3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0" y="14"/>
                    </a:moveTo>
                    <a:lnTo>
                      <a:pt x="0" y="14"/>
                    </a:lnTo>
                    <a:lnTo>
                      <a:pt x="0" y="12"/>
                    </a:lnTo>
                    <a:lnTo>
                      <a:pt x="0" y="12"/>
                    </a:lnTo>
                    <a:lnTo>
                      <a:pt x="0" y="2"/>
                    </a:lnTo>
                    <a:lnTo>
                      <a:pt x="2" y="0"/>
                    </a:lnTo>
                    <a:lnTo>
                      <a:pt x="4" y="2"/>
                    </a:lnTo>
                    <a:lnTo>
                      <a:pt x="4" y="2"/>
                    </a:lnTo>
                    <a:lnTo>
                      <a:pt x="8" y="4"/>
                    </a:lnTo>
                    <a:lnTo>
                      <a:pt x="12" y="4"/>
                    </a:lnTo>
                    <a:lnTo>
                      <a:pt x="12" y="4"/>
                    </a:lnTo>
                    <a:lnTo>
                      <a:pt x="12" y="10"/>
                    </a:lnTo>
                    <a:lnTo>
                      <a:pt x="10" y="16"/>
                    </a:lnTo>
                    <a:lnTo>
                      <a:pt x="10" y="16"/>
                    </a:lnTo>
                    <a:lnTo>
                      <a:pt x="2" y="16"/>
                    </a:lnTo>
                    <a:lnTo>
                      <a:pt x="2" y="16"/>
                    </a:lnTo>
                    <a:lnTo>
                      <a:pt x="0" y="16"/>
                    </a:lnTo>
                    <a:lnTo>
                      <a:pt x="0" y="16"/>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5" name="Freeform 1663">
                <a:extLst>
                  <a:ext uri="{FF2B5EF4-FFF2-40B4-BE49-F238E27FC236}">
                    <a16:creationId xmlns:a16="http://schemas.microsoft.com/office/drawing/2014/main" id="{BC1393FA-AB98-F164-3BF7-0C5C73C71E11}"/>
                  </a:ext>
                </a:extLst>
              </p:cNvPr>
              <p:cNvSpPr>
                <a:spLocks/>
              </p:cNvSpPr>
              <p:nvPr/>
            </p:nvSpPr>
            <p:spPr bwMode="auto">
              <a:xfrm>
                <a:off x="5984" y="1782"/>
                <a:ext cx="50" cy="84"/>
              </a:xfrm>
              <a:custGeom>
                <a:avLst/>
                <a:gdLst>
                  <a:gd name="T0" fmla="*/ 42 w 50"/>
                  <a:gd name="T1" fmla="*/ 2 h 84"/>
                  <a:gd name="T2" fmla="*/ 46 w 50"/>
                  <a:gd name="T3" fmla="*/ 4 h 84"/>
                  <a:gd name="T4" fmla="*/ 50 w 50"/>
                  <a:gd name="T5" fmla="*/ 8 h 84"/>
                  <a:gd name="T6" fmla="*/ 48 w 50"/>
                  <a:gd name="T7" fmla="*/ 20 h 84"/>
                  <a:gd name="T8" fmla="*/ 46 w 50"/>
                  <a:gd name="T9" fmla="*/ 24 h 84"/>
                  <a:gd name="T10" fmla="*/ 46 w 50"/>
                  <a:gd name="T11" fmla="*/ 28 h 84"/>
                  <a:gd name="T12" fmla="*/ 44 w 50"/>
                  <a:gd name="T13" fmla="*/ 30 h 84"/>
                  <a:gd name="T14" fmla="*/ 42 w 50"/>
                  <a:gd name="T15" fmla="*/ 36 h 84"/>
                  <a:gd name="T16" fmla="*/ 36 w 50"/>
                  <a:gd name="T17" fmla="*/ 40 h 84"/>
                  <a:gd name="T18" fmla="*/ 30 w 50"/>
                  <a:gd name="T19" fmla="*/ 36 h 84"/>
                  <a:gd name="T20" fmla="*/ 24 w 50"/>
                  <a:gd name="T21" fmla="*/ 32 h 84"/>
                  <a:gd name="T22" fmla="*/ 32 w 50"/>
                  <a:gd name="T23" fmla="*/ 38 h 84"/>
                  <a:gd name="T24" fmla="*/ 38 w 50"/>
                  <a:gd name="T25" fmla="*/ 42 h 84"/>
                  <a:gd name="T26" fmla="*/ 42 w 50"/>
                  <a:gd name="T27" fmla="*/ 48 h 84"/>
                  <a:gd name="T28" fmla="*/ 44 w 50"/>
                  <a:gd name="T29" fmla="*/ 64 h 84"/>
                  <a:gd name="T30" fmla="*/ 46 w 50"/>
                  <a:gd name="T31" fmla="*/ 70 h 84"/>
                  <a:gd name="T32" fmla="*/ 44 w 50"/>
                  <a:gd name="T33" fmla="*/ 80 h 84"/>
                  <a:gd name="T34" fmla="*/ 42 w 50"/>
                  <a:gd name="T35" fmla="*/ 82 h 84"/>
                  <a:gd name="T36" fmla="*/ 40 w 50"/>
                  <a:gd name="T37" fmla="*/ 84 h 84"/>
                  <a:gd name="T38" fmla="*/ 36 w 50"/>
                  <a:gd name="T39" fmla="*/ 82 h 84"/>
                  <a:gd name="T40" fmla="*/ 34 w 50"/>
                  <a:gd name="T41" fmla="*/ 82 h 84"/>
                  <a:gd name="T42" fmla="*/ 34 w 50"/>
                  <a:gd name="T43" fmla="*/ 78 h 84"/>
                  <a:gd name="T44" fmla="*/ 32 w 50"/>
                  <a:gd name="T45" fmla="*/ 66 h 84"/>
                  <a:gd name="T46" fmla="*/ 30 w 50"/>
                  <a:gd name="T47" fmla="*/ 62 h 84"/>
                  <a:gd name="T48" fmla="*/ 26 w 50"/>
                  <a:gd name="T49" fmla="*/ 64 h 84"/>
                  <a:gd name="T50" fmla="*/ 20 w 50"/>
                  <a:gd name="T51" fmla="*/ 64 h 84"/>
                  <a:gd name="T52" fmla="*/ 14 w 50"/>
                  <a:gd name="T53" fmla="*/ 64 h 84"/>
                  <a:gd name="T54" fmla="*/ 12 w 50"/>
                  <a:gd name="T55" fmla="*/ 62 h 84"/>
                  <a:gd name="T56" fmla="*/ 10 w 50"/>
                  <a:gd name="T57" fmla="*/ 56 h 84"/>
                  <a:gd name="T58" fmla="*/ 16 w 50"/>
                  <a:gd name="T59" fmla="*/ 46 h 84"/>
                  <a:gd name="T60" fmla="*/ 16 w 50"/>
                  <a:gd name="T61" fmla="*/ 46 h 84"/>
                  <a:gd name="T62" fmla="*/ 16 w 50"/>
                  <a:gd name="T63" fmla="*/ 44 h 84"/>
                  <a:gd name="T64" fmla="*/ 12 w 50"/>
                  <a:gd name="T65" fmla="*/ 44 h 84"/>
                  <a:gd name="T66" fmla="*/ 8 w 50"/>
                  <a:gd name="T67" fmla="*/ 48 h 84"/>
                  <a:gd name="T68" fmla="*/ 4 w 50"/>
                  <a:gd name="T69" fmla="*/ 48 h 84"/>
                  <a:gd name="T70" fmla="*/ 2 w 50"/>
                  <a:gd name="T71" fmla="*/ 46 h 84"/>
                  <a:gd name="T72" fmla="*/ 0 w 50"/>
                  <a:gd name="T73" fmla="*/ 36 h 84"/>
                  <a:gd name="T74" fmla="*/ 2 w 50"/>
                  <a:gd name="T75" fmla="*/ 24 h 84"/>
                  <a:gd name="T76" fmla="*/ 6 w 50"/>
                  <a:gd name="T77" fmla="*/ 16 h 84"/>
                  <a:gd name="T78" fmla="*/ 10 w 50"/>
                  <a:gd name="T79" fmla="*/ 16 h 84"/>
                  <a:gd name="T80" fmla="*/ 14 w 50"/>
                  <a:gd name="T81" fmla="*/ 12 h 84"/>
                  <a:gd name="T82" fmla="*/ 16 w 50"/>
                  <a:gd name="T83" fmla="*/ 4 h 84"/>
                  <a:gd name="T84" fmla="*/ 22 w 50"/>
                  <a:gd name="T85" fmla="*/ 0 h 84"/>
                  <a:gd name="T86" fmla="*/ 24 w 50"/>
                  <a:gd name="T87" fmla="*/ 6 h 84"/>
                  <a:gd name="T88" fmla="*/ 26 w 50"/>
                  <a:gd name="T89" fmla="*/ 10 h 84"/>
                  <a:gd name="T90" fmla="*/ 32 w 50"/>
                  <a:gd name="T91" fmla="*/ 10 h 84"/>
                  <a:gd name="T92" fmla="*/ 36 w 50"/>
                  <a:gd name="T93" fmla="*/ 4 h 84"/>
                  <a:gd name="T94" fmla="*/ 38 w 50"/>
                  <a:gd name="T95" fmla="*/ 2 h 84"/>
                  <a:gd name="T96" fmla="*/ 42 w 50"/>
                  <a:gd name="T9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84">
                    <a:moveTo>
                      <a:pt x="42" y="2"/>
                    </a:moveTo>
                    <a:lnTo>
                      <a:pt x="42" y="2"/>
                    </a:lnTo>
                    <a:lnTo>
                      <a:pt x="44" y="4"/>
                    </a:lnTo>
                    <a:lnTo>
                      <a:pt x="46" y="4"/>
                    </a:lnTo>
                    <a:lnTo>
                      <a:pt x="48" y="6"/>
                    </a:lnTo>
                    <a:lnTo>
                      <a:pt x="50" y="8"/>
                    </a:lnTo>
                    <a:lnTo>
                      <a:pt x="50" y="8"/>
                    </a:lnTo>
                    <a:lnTo>
                      <a:pt x="48" y="20"/>
                    </a:lnTo>
                    <a:lnTo>
                      <a:pt x="48" y="20"/>
                    </a:lnTo>
                    <a:lnTo>
                      <a:pt x="46" y="24"/>
                    </a:lnTo>
                    <a:lnTo>
                      <a:pt x="46" y="28"/>
                    </a:lnTo>
                    <a:lnTo>
                      <a:pt x="46" y="28"/>
                    </a:lnTo>
                    <a:lnTo>
                      <a:pt x="44" y="30"/>
                    </a:lnTo>
                    <a:lnTo>
                      <a:pt x="44" y="30"/>
                    </a:lnTo>
                    <a:lnTo>
                      <a:pt x="44" y="30"/>
                    </a:lnTo>
                    <a:lnTo>
                      <a:pt x="42" y="36"/>
                    </a:lnTo>
                    <a:lnTo>
                      <a:pt x="40" y="38"/>
                    </a:lnTo>
                    <a:lnTo>
                      <a:pt x="36" y="40"/>
                    </a:lnTo>
                    <a:lnTo>
                      <a:pt x="34" y="38"/>
                    </a:lnTo>
                    <a:lnTo>
                      <a:pt x="30" y="36"/>
                    </a:lnTo>
                    <a:lnTo>
                      <a:pt x="24" y="32"/>
                    </a:lnTo>
                    <a:lnTo>
                      <a:pt x="24" y="32"/>
                    </a:lnTo>
                    <a:lnTo>
                      <a:pt x="28" y="36"/>
                    </a:lnTo>
                    <a:lnTo>
                      <a:pt x="32" y="38"/>
                    </a:lnTo>
                    <a:lnTo>
                      <a:pt x="34" y="38"/>
                    </a:lnTo>
                    <a:lnTo>
                      <a:pt x="38" y="42"/>
                    </a:lnTo>
                    <a:lnTo>
                      <a:pt x="38" y="42"/>
                    </a:lnTo>
                    <a:lnTo>
                      <a:pt x="42" y="48"/>
                    </a:lnTo>
                    <a:lnTo>
                      <a:pt x="42" y="56"/>
                    </a:lnTo>
                    <a:lnTo>
                      <a:pt x="44" y="64"/>
                    </a:lnTo>
                    <a:lnTo>
                      <a:pt x="46" y="70"/>
                    </a:lnTo>
                    <a:lnTo>
                      <a:pt x="46" y="70"/>
                    </a:lnTo>
                    <a:lnTo>
                      <a:pt x="46" y="76"/>
                    </a:lnTo>
                    <a:lnTo>
                      <a:pt x="44" y="80"/>
                    </a:lnTo>
                    <a:lnTo>
                      <a:pt x="44" y="80"/>
                    </a:lnTo>
                    <a:lnTo>
                      <a:pt x="42" y="82"/>
                    </a:lnTo>
                    <a:lnTo>
                      <a:pt x="40" y="84"/>
                    </a:lnTo>
                    <a:lnTo>
                      <a:pt x="40" y="84"/>
                    </a:lnTo>
                    <a:lnTo>
                      <a:pt x="38" y="84"/>
                    </a:lnTo>
                    <a:lnTo>
                      <a:pt x="36" y="82"/>
                    </a:lnTo>
                    <a:lnTo>
                      <a:pt x="36" y="82"/>
                    </a:lnTo>
                    <a:lnTo>
                      <a:pt x="34" y="82"/>
                    </a:lnTo>
                    <a:lnTo>
                      <a:pt x="34" y="82"/>
                    </a:lnTo>
                    <a:lnTo>
                      <a:pt x="34" y="78"/>
                    </a:lnTo>
                    <a:lnTo>
                      <a:pt x="34" y="78"/>
                    </a:lnTo>
                    <a:lnTo>
                      <a:pt x="32" y="66"/>
                    </a:lnTo>
                    <a:lnTo>
                      <a:pt x="32" y="62"/>
                    </a:lnTo>
                    <a:lnTo>
                      <a:pt x="30" y="62"/>
                    </a:lnTo>
                    <a:lnTo>
                      <a:pt x="26" y="64"/>
                    </a:lnTo>
                    <a:lnTo>
                      <a:pt x="26" y="64"/>
                    </a:lnTo>
                    <a:lnTo>
                      <a:pt x="22" y="64"/>
                    </a:lnTo>
                    <a:lnTo>
                      <a:pt x="20" y="64"/>
                    </a:lnTo>
                    <a:lnTo>
                      <a:pt x="16" y="66"/>
                    </a:lnTo>
                    <a:lnTo>
                      <a:pt x="14" y="64"/>
                    </a:lnTo>
                    <a:lnTo>
                      <a:pt x="14" y="64"/>
                    </a:lnTo>
                    <a:lnTo>
                      <a:pt x="12" y="62"/>
                    </a:lnTo>
                    <a:lnTo>
                      <a:pt x="10" y="56"/>
                    </a:lnTo>
                    <a:lnTo>
                      <a:pt x="10" y="56"/>
                    </a:lnTo>
                    <a:lnTo>
                      <a:pt x="12" y="50"/>
                    </a:lnTo>
                    <a:lnTo>
                      <a:pt x="16" y="46"/>
                    </a:lnTo>
                    <a:lnTo>
                      <a:pt x="16" y="46"/>
                    </a:lnTo>
                    <a:lnTo>
                      <a:pt x="16" y="46"/>
                    </a:lnTo>
                    <a:lnTo>
                      <a:pt x="16" y="44"/>
                    </a:lnTo>
                    <a:lnTo>
                      <a:pt x="16" y="44"/>
                    </a:lnTo>
                    <a:lnTo>
                      <a:pt x="14" y="42"/>
                    </a:lnTo>
                    <a:lnTo>
                      <a:pt x="12" y="44"/>
                    </a:lnTo>
                    <a:lnTo>
                      <a:pt x="12" y="44"/>
                    </a:lnTo>
                    <a:lnTo>
                      <a:pt x="8" y="48"/>
                    </a:lnTo>
                    <a:lnTo>
                      <a:pt x="4" y="48"/>
                    </a:lnTo>
                    <a:lnTo>
                      <a:pt x="4" y="48"/>
                    </a:lnTo>
                    <a:lnTo>
                      <a:pt x="2" y="46"/>
                    </a:lnTo>
                    <a:lnTo>
                      <a:pt x="2" y="46"/>
                    </a:lnTo>
                    <a:lnTo>
                      <a:pt x="0" y="36"/>
                    </a:lnTo>
                    <a:lnTo>
                      <a:pt x="0" y="36"/>
                    </a:lnTo>
                    <a:lnTo>
                      <a:pt x="0" y="30"/>
                    </a:lnTo>
                    <a:lnTo>
                      <a:pt x="2" y="24"/>
                    </a:lnTo>
                    <a:lnTo>
                      <a:pt x="4" y="20"/>
                    </a:lnTo>
                    <a:lnTo>
                      <a:pt x="6" y="16"/>
                    </a:lnTo>
                    <a:lnTo>
                      <a:pt x="6" y="16"/>
                    </a:lnTo>
                    <a:lnTo>
                      <a:pt x="10" y="16"/>
                    </a:lnTo>
                    <a:lnTo>
                      <a:pt x="12" y="14"/>
                    </a:lnTo>
                    <a:lnTo>
                      <a:pt x="14" y="12"/>
                    </a:lnTo>
                    <a:lnTo>
                      <a:pt x="14" y="12"/>
                    </a:lnTo>
                    <a:lnTo>
                      <a:pt x="16" y="4"/>
                    </a:lnTo>
                    <a:lnTo>
                      <a:pt x="18" y="0"/>
                    </a:lnTo>
                    <a:lnTo>
                      <a:pt x="22" y="0"/>
                    </a:lnTo>
                    <a:lnTo>
                      <a:pt x="24" y="6"/>
                    </a:lnTo>
                    <a:lnTo>
                      <a:pt x="24" y="6"/>
                    </a:lnTo>
                    <a:lnTo>
                      <a:pt x="26" y="10"/>
                    </a:lnTo>
                    <a:lnTo>
                      <a:pt x="26" y="10"/>
                    </a:lnTo>
                    <a:lnTo>
                      <a:pt x="30" y="12"/>
                    </a:lnTo>
                    <a:lnTo>
                      <a:pt x="32" y="10"/>
                    </a:lnTo>
                    <a:lnTo>
                      <a:pt x="34" y="6"/>
                    </a:lnTo>
                    <a:lnTo>
                      <a:pt x="36" y="4"/>
                    </a:lnTo>
                    <a:lnTo>
                      <a:pt x="36" y="4"/>
                    </a:lnTo>
                    <a:lnTo>
                      <a:pt x="38" y="2"/>
                    </a:lnTo>
                    <a:lnTo>
                      <a:pt x="42" y="2"/>
                    </a:lnTo>
                    <a:lnTo>
                      <a:pt x="4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6" name="Freeform 1664">
                <a:extLst>
                  <a:ext uri="{FF2B5EF4-FFF2-40B4-BE49-F238E27FC236}">
                    <a16:creationId xmlns:a16="http://schemas.microsoft.com/office/drawing/2014/main" id="{2BBFACA3-6555-DF30-D471-1B32CD8833AD}"/>
                  </a:ext>
                </a:extLst>
              </p:cNvPr>
              <p:cNvSpPr>
                <a:spLocks/>
              </p:cNvSpPr>
              <p:nvPr/>
            </p:nvSpPr>
            <p:spPr bwMode="auto">
              <a:xfrm>
                <a:off x="5982" y="1828"/>
                <a:ext cx="42" cy="60"/>
              </a:xfrm>
              <a:custGeom>
                <a:avLst/>
                <a:gdLst>
                  <a:gd name="T0" fmla="*/ 12 w 42"/>
                  <a:gd name="T1" fmla="*/ 10 h 60"/>
                  <a:gd name="T2" fmla="*/ 12 w 42"/>
                  <a:gd name="T3" fmla="*/ 10 h 60"/>
                  <a:gd name="T4" fmla="*/ 16 w 42"/>
                  <a:gd name="T5" fmla="*/ 14 h 60"/>
                  <a:gd name="T6" fmla="*/ 20 w 42"/>
                  <a:gd name="T7" fmla="*/ 14 h 60"/>
                  <a:gd name="T8" fmla="*/ 24 w 42"/>
                  <a:gd name="T9" fmla="*/ 14 h 60"/>
                  <a:gd name="T10" fmla="*/ 28 w 42"/>
                  <a:gd name="T11" fmla="*/ 18 h 60"/>
                  <a:gd name="T12" fmla="*/ 28 w 42"/>
                  <a:gd name="T13" fmla="*/ 18 h 60"/>
                  <a:gd name="T14" fmla="*/ 28 w 42"/>
                  <a:gd name="T15" fmla="*/ 18 h 60"/>
                  <a:gd name="T16" fmla="*/ 28 w 42"/>
                  <a:gd name="T17" fmla="*/ 18 h 60"/>
                  <a:gd name="T18" fmla="*/ 30 w 42"/>
                  <a:gd name="T19" fmla="*/ 24 h 60"/>
                  <a:gd name="T20" fmla="*/ 34 w 42"/>
                  <a:gd name="T21" fmla="*/ 26 h 60"/>
                  <a:gd name="T22" fmla="*/ 34 w 42"/>
                  <a:gd name="T23" fmla="*/ 26 h 60"/>
                  <a:gd name="T24" fmla="*/ 36 w 42"/>
                  <a:gd name="T25" fmla="*/ 28 h 60"/>
                  <a:gd name="T26" fmla="*/ 36 w 42"/>
                  <a:gd name="T27" fmla="*/ 32 h 60"/>
                  <a:gd name="T28" fmla="*/ 36 w 42"/>
                  <a:gd name="T29" fmla="*/ 32 h 60"/>
                  <a:gd name="T30" fmla="*/ 36 w 42"/>
                  <a:gd name="T31" fmla="*/ 36 h 60"/>
                  <a:gd name="T32" fmla="*/ 36 w 42"/>
                  <a:gd name="T33" fmla="*/ 36 h 60"/>
                  <a:gd name="T34" fmla="*/ 36 w 42"/>
                  <a:gd name="T35" fmla="*/ 40 h 60"/>
                  <a:gd name="T36" fmla="*/ 36 w 42"/>
                  <a:gd name="T37" fmla="*/ 42 h 60"/>
                  <a:gd name="T38" fmla="*/ 38 w 42"/>
                  <a:gd name="T39" fmla="*/ 46 h 60"/>
                  <a:gd name="T40" fmla="*/ 38 w 42"/>
                  <a:gd name="T41" fmla="*/ 46 h 60"/>
                  <a:gd name="T42" fmla="*/ 40 w 42"/>
                  <a:gd name="T43" fmla="*/ 52 h 60"/>
                  <a:gd name="T44" fmla="*/ 42 w 42"/>
                  <a:gd name="T45" fmla="*/ 60 h 60"/>
                  <a:gd name="T46" fmla="*/ 42 w 42"/>
                  <a:gd name="T47" fmla="*/ 60 h 60"/>
                  <a:gd name="T48" fmla="*/ 40 w 42"/>
                  <a:gd name="T49" fmla="*/ 58 h 60"/>
                  <a:gd name="T50" fmla="*/ 38 w 42"/>
                  <a:gd name="T51" fmla="*/ 54 h 60"/>
                  <a:gd name="T52" fmla="*/ 36 w 42"/>
                  <a:gd name="T53" fmla="*/ 52 h 60"/>
                  <a:gd name="T54" fmla="*/ 34 w 42"/>
                  <a:gd name="T55" fmla="*/ 50 h 60"/>
                  <a:gd name="T56" fmla="*/ 34 w 42"/>
                  <a:gd name="T57" fmla="*/ 50 h 60"/>
                  <a:gd name="T58" fmla="*/ 32 w 42"/>
                  <a:gd name="T59" fmla="*/ 54 h 60"/>
                  <a:gd name="T60" fmla="*/ 30 w 42"/>
                  <a:gd name="T61" fmla="*/ 50 h 60"/>
                  <a:gd name="T62" fmla="*/ 30 w 42"/>
                  <a:gd name="T63" fmla="*/ 50 h 60"/>
                  <a:gd name="T64" fmla="*/ 26 w 42"/>
                  <a:gd name="T65" fmla="*/ 52 h 60"/>
                  <a:gd name="T66" fmla="*/ 26 w 42"/>
                  <a:gd name="T67" fmla="*/ 52 h 60"/>
                  <a:gd name="T68" fmla="*/ 26 w 42"/>
                  <a:gd name="T69" fmla="*/ 50 h 60"/>
                  <a:gd name="T70" fmla="*/ 26 w 42"/>
                  <a:gd name="T71" fmla="*/ 50 h 60"/>
                  <a:gd name="T72" fmla="*/ 24 w 42"/>
                  <a:gd name="T73" fmla="*/ 46 h 60"/>
                  <a:gd name="T74" fmla="*/ 24 w 42"/>
                  <a:gd name="T75" fmla="*/ 44 h 60"/>
                  <a:gd name="T76" fmla="*/ 22 w 42"/>
                  <a:gd name="T77" fmla="*/ 48 h 60"/>
                  <a:gd name="T78" fmla="*/ 22 w 42"/>
                  <a:gd name="T79" fmla="*/ 48 h 60"/>
                  <a:gd name="T80" fmla="*/ 22 w 42"/>
                  <a:gd name="T81" fmla="*/ 50 h 60"/>
                  <a:gd name="T82" fmla="*/ 20 w 42"/>
                  <a:gd name="T83" fmla="*/ 50 h 60"/>
                  <a:gd name="T84" fmla="*/ 18 w 42"/>
                  <a:gd name="T85" fmla="*/ 46 h 60"/>
                  <a:gd name="T86" fmla="*/ 18 w 42"/>
                  <a:gd name="T87" fmla="*/ 46 h 60"/>
                  <a:gd name="T88" fmla="*/ 16 w 42"/>
                  <a:gd name="T89" fmla="*/ 42 h 60"/>
                  <a:gd name="T90" fmla="*/ 14 w 42"/>
                  <a:gd name="T91" fmla="*/ 38 h 60"/>
                  <a:gd name="T92" fmla="*/ 10 w 42"/>
                  <a:gd name="T93" fmla="*/ 36 h 60"/>
                  <a:gd name="T94" fmla="*/ 10 w 42"/>
                  <a:gd name="T95" fmla="*/ 36 h 60"/>
                  <a:gd name="T96" fmla="*/ 6 w 42"/>
                  <a:gd name="T97" fmla="*/ 28 h 60"/>
                  <a:gd name="T98" fmla="*/ 6 w 42"/>
                  <a:gd name="T99" fmla="*/ 28 h 60"/>
                  <a:gd name="T100" fmla="*/ 4 w 42"/>
                  <a:gd name="T101" fmla="*/ 22 h 60"/>
                  <a:gd name="T102" fmla="*/ 4 w 42"/>
                  <a:gd name="T103" fmla="*/ 22 h 60"/>
                  <a:gd name="T104" fmla="*/ 0 w 42"/>
                  <a:gd name="T105" fmla="*/ 10 h 60"/>
                  <a:gd name="T106" fmla="*/ 2 w 42"/>
                  <a:gd name="T107" fmla="*/ 4 h 60"/>
                  <a:gd name="T108" fmla="*/ 4 w 42"/>
                  <a:gd name="T109" fmla="*/ 0 h 60"/>
                  <a:gd name="T110" fmla="*/ 4 w 42"/>
                  <a:gd name="T111" fmla="*/ 0 h 60"/>
                  <a:gd name="T112" fmla="*/ 6 w 42"/>
                  <a:gd name="T113" fmla="*/ 0 h 60"/>
                  <a:gd name="T114" fmla="*/ 6 w 42"/>
                  <a:gd name="T115" fmla="*/ 0 h 60"/>
                  <a:gd name="T116" fmla="*/ 10 w 42"/>
                  <a:gd name="T117" fmla="*/ 2 h 60"/>
                  <a:gd name="T118" fmla="*/ 12 w 42"/>
                  <a:gd name="T119" fmla="*/ 4 h 60"/>
                  <a:gd name="T120" fmla="*/ 12 w 42"/>
                  <a:gd name="T121" fmla="*/ 10 h 60"/>
                  <a:gd name="T122" fmla="*/ 12 w 42"/>
                  <a:gd name="T123"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 h="60">
                    <a:moveTo>
                      <a:pt x="12" y="10"/>
                    </a:moveTo>
                    <a:lnTo>
                      <a:pt x="12" y="10"/>
                    </a:lnTo>
                    <a:lnTo>
                      <a:pt x="16" y="14"/>
                    </a:lnTo>
                    <a:lnTo>
                      <a:pt x="20" y="14"/>
                    </a:lnTo>
                    <a:lnTo>
                      <a:pt x="24" y="14"/>
                    </a:lnTo>
                    <a:lnTo>
                      <a:pt x="28" y="18"/>
                    </a:lnTo>
                    <a:lnTo>
                      <a:pt x="28" y="18"/>
                    </a:lnTo>
                    <a:lnTo>
                      <a:pt x="28" y="18"/>
                    </a:lnTo>
                    <a:lnTo>
                      <a:pt x="28" y="18"/>
                    </a:lnTo>
                    <a:lnTo>
                      <a:pt x="30" y="24"/>
                    </a:lnTo>
                    <a:lnTo>
                      <a:pt x="34" y="26"/>
                    </a:lnTo>
                    <a:lnTo>
                      <a:pt x="34" y="26"/>
                    </a:lnTo>
                    <a:lnTo>
                      <a:pt x="36" y="28"/>
                    </a:lnTo>
                    <a:lnTo>
                      <a:pt x="36" y="32"/>
                    </a:lnTo>
                    <a:lnTo>
                      <a:pt x="36" y="32"/>
                    </a:lnTo>
                    <a:lnTo>
                      <a:pt x="36" y="36"/>
                    </a:lnTo>
                    <a:lnTo>
                      <a:pt x="36" y="36"/>
                    </a:lnTo>
                    <a:lnTo>
                      <a:pt x="36" y="40"/>
                    </a:lnTo>
                    <a:lnTo>
                      <a:pt x="36" y="42"/>
                    </a:lnTo>
                    <a:lnTo>
                      <a:pt x="38" y="46"/>
                    </a:lnTo>
                    <a:lnTo>
                      <a:pt x="38" y="46"/>
                    </a:lnTo>
                    <a:lnTo>
                      <a:pt x="40" y="52"/>
                    </a:lnTo>
                    <a:lnTo>
                      <a:pt x="42" y="60"/>
                    </a:lnTo>
                    <a:lnTo>
                      <a:pt x="42" y="60"/>
                    </a:lnTo>
                    <a:lnTo>
                      <a:pt x="40" y="58"/>
                    </a:lnTo>
                    <a:lnTo>
                      <a:pt x="38" y="54"/>
                    </a:lnTo>
                    <a:lnTo>
                      <a:pt x="36" y="52"/>
                    </a:lnTo>
                    <a:lnTo>
                      <a:pt x="34" y="50"/>
                    </a:lnTo>
                    <a:lnTo>
                      <a:pt x="34" y="50"/>
                    </a:lnTo>
                    <a:lnTo>
                      <a:pt x="32" y="54"/>
                    </a:lnTo>
                    <a:lnTo>
                      <a:pt x="30" y="50"/>
                    </a:lnTo>
                    <a:lnTo>
                      <a:pt x="30" y="50"/>
                    </a:lnTo>
                    <a:lnTo>
                      <a:pt x="26" y="52"/>
                    </a:lnTo>
                    <a:lnTo>
                      <a:pt x="26" y="52"/>
                    </a:lnTo>
                    <a:lnTo>
                      <a:pt x="26" y="50"/>
                    </a:lnTo>
                    <a:lnTo>
                      <a:pt x="26" y="50"/>
                    </a:lnTo>
                    <a:lnTo>
                      <a:pt x="24" y="46"/>
                    </a:lnTo>
                    <a:lnTo>
                      <a:pt x="24" y="44"/>
                    </a:lnTo>
                    <a:lnTo>
                      <a:pt x="22" y="48"/>
                    </a:lnTo>
                    <a:lnTo>
                      <a:pt x="22" y="48"/>
                    </a:lnTo>
                    <a:lnTo>
                      <a:pt x="22" y="50"/>
                    </a:lnTo>
                    <a:lnTo>
                      <a:pt x="20" y="50"/>
                    </a:lnTo>
                    <a:lnTo>
                      <a:pt x="18" y="46"/>
                    </a:lnTo>
                    <a:lnTo>
                      <a:pt x="18" y="46"/>
                    </a:lnTo>
                    <a:lnTo>
                      <a:pt x="16" y="42"/>
                    </a:lnTo>
                    <a:lnTo>
                      <a:pt x="14" y="38"/>
                    </a:lnTo>
                    <a:lnTo>
                      <a:pt x="10" y="36"/>
                    </a:lnTo>
                    <a:lnTo>
                      <a:pt x="10" y="36"/>
                    </a:lnTo>
                    <a:lnTo>
                      <a:pt x="6" y="28"/>
                    </a:lnTo>
                    <a:lnTo>
                      <a:pt x="6" y="28"/>
                    </a:lnTo>
                    <a:lnTo>
                      <a:pt x="4" y="22"/>
                    </a:lnTo>
                    <a:lnTo>
                      <a:pt x="4" y="22"/>
                    </a:lnTo>
                    <a:lnTo>
                      <a:pt x="0" y="10"/>
                    </a:lnTo>
                    <a:lnTo>
                      <a:pt x="2" y="4"/>
                    </a:lnTo>
                    <a:lnTo>
                      <a:pt x="4" y="0"/>
                    </a:lnTo>
                    <a:lnTo>
                      <a:pt x="4" y="0"/>
                    </a:lnTo>
                    <a:lnTo>
                      <a:pt x="6" y="0"/>
                    </a:lnTo>
                    <a:lnTo>
                      <a:pt x="6" y="0"/>
                    </a:lnTo>
                    <a:lnTo>
                      <a:pt x="10" y="2"/>
                    </a:lnTo>
                    <a:lnTo>
                      <a:pt x="12" y="4"/>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7" name="Freeform 1665">
                <a:extLst>
                  <a:ext uri="{FF2B5EF4-FFF2-40B4-BE49-F238E27FC236}">
                    <a16:creationId xmlns:a16="http://schemas.microsoft.com/office/drawing/2014/main" id="{B51177CC-62BD-75F5-9135-88FDD82899A2}"/>
                  </a:ext>
                </a:extLst>
              </p:cNvPr>
              <p:cNvSpPr>
                <a:spLocks/>
              </p:cNvSpPr>
              <p:nvPr/>
            </p:nvSpPr>
            <p:spPr bwMode="auto">
              <a:xfrm>
                <a:off x="6034" y="1864"/>
                <a:ext cx="12" cy="44"/>
              </a:xfrm>
              <a:custGeom>
                <a:avLst/>
                <a:gdLst>
                  <a:gd name="T0" fmla="*/ 2 w 12"/>
                  <a:gd name="T1" fmla="*/ 0 h 44"/>
                  <a:gd name="T2" fmla="*/ 2 w 12"/>
                  <a:gd name="T3" fmla="*/ 0 h 44"/>
                  <a:gd name="T4" fmla="*/ 2 w 12"/>
                  <a:gd name="T5" fmla="*/ 0 h 44"/>
                  <a:gd name="T6" fmla="*/ 2 w 12"/>
                  <a:gd name="T7" fmla="*/ 0 h 44"/>
                  <a:gd name="T8" fmla="*/ 6 w 12"/>
                  <a:gd name="T9" fmla="*/ 10 h 44"/>
                  <a:gd name="T10" fmla="*/ 6 w 12"/>
                  <a:gd name="T11" fmla="*/ 20 h 44"/>
                  <a:gd name="T12" fmla="*/ 6 w 12"/>
                  <a:gd name="T13" fmla="*/ 20 h 44"/>
                  <a:gd name="T14" fmla="*/ 6 w 12"/>
                  <a:gd name="T15" fmla="*/ 28 h 44"/>
                  <a:gd name="T16" fmla="*/ 8 w 12"/>
                  <a:gd name="T17" fmla="*/ 32 h 44"/>
                  <a:gd name="T18" fmla="*/ 10 w 12"/>
                  <a:gd name="T19" fmla="*/ 38 h 44"/>
                  <a:gd name="T20" fmla="*/ 12 w 12"/>
                  <a:gd name="T21" fmla="*/ 44 h 44"/>
                  <a:gd name="T22" fmla="*/ 12 w 12"/>
                  <a:gd name="T23" fmla="*/ 44 h 44"/>
                  <a:gd name="T24" fmla="*/ 8 w 12"/>
                  <a:gd name="T25" fmla="*/ 42 h 44"/>
                  <a:gd name="T26" fmla="*/ 4 w 12"/>
                  <a:gd name="T27" fmla="*/ 40 h 44"/>
                  <a:gd name="T28" fmla="*/ 2 w 12"/>
                  <a:gd name="T29" fmla="*/ 34 h 44"/>
                  <a:gd name="T30" fmla="*/ 0 w 12"/>
                  <a:gd name="T31" fmla="*/ 22 h 44"/>
                  <a:gd name="T32" fmla="*/ 0 w 12"/>
                  <a:gd name="T33" fmla="*/ 22 h 44"/>
                  <a:gd name="T34" fmla="*/ 0 w 12"/>
                  <a:gd name="T35" fmla="*/ 6 h 44"/>
                  <a:gd name="T36" fmla="*/ 0 w 12"/>
                  <a:gd name="T37" fmla="*/ 6 h 44"/>
                  <a:gd name="T38" fmla="*/ 2 w 12"/>
                  <a:gd name="T39" fmla="*/ 0 h 44"/>
                  <a:gd name="T40" fmla="*/ 2 w 12"/>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44">
                    <a:moveTo>
                      <a:pt x="2" y="0"/>
                    </a:moveTo>
                    <a:lnTo>
                      <a:pt x="2" y="0"/>
                    </a:lnTo>
                    <a:lnTo>
                      <a:pt x="2" y="0"/>
                    </a:lnTo>
                    <a:lnTo>
                      <a:pt x="2" y="0"/>
                    </a:lnTo>
                    <a:lnTo>
                      <a:pt x="6" y="10"/>
                    </a:lnTo>
                    <a:lnTo>
                      <a:pt x="6" y="20"/>
                    </a:lnTo>
                    <a:lnTo>
                      <a:pt x="6" y="20"/>
                    </a:lnTo>
                    <a:lnTo>
                      <a:pt x="6" y="28"/>
                    </a:lnTo>
                    <a:lnTo>
                      <a:pt x="8" y="32"/>
                    </a:lnTo>
                    <a:lnTo>
                      <a:pt x="10" y="38"/>
                    </a:lnTo>
                    <a:lnTo>
                      <a:pt x="12" y="44"/>
                    </a:lnTo>
                    <a:lnTo>
                      <a:pt x="12" y="44"/>
                    </a:lnTo>
                    <a:lnTo>
                      <a:pt x="8" y="42"/>
                    </a:lnTo>
                    <a:lnTo>
                      <a:pt x="4" y="40"/>
                    </a:lnTo>
                    <a:lnTo>
                      <a:pt x="2" y="34"/>
                    </a:lnTo>
                    <a:lnTo>
                      <a:pt x="0" y="22"/>
                    </a:lnTo>
                    <a:lnTo>
                      <a:pt x="0" y="22"/>
                    </a:lnTo>
                    <a:lnTo>
                      <a:pt x="0" y="6"/>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8" name="Freeform 1666">
                <a:extLst>
                  <a:ext uri="{FF2B5EF4-FFF2-40B4-BE49-F238E27FC236}">
                    <a16:creationId xmlns:a16="http://schemas.microsoft.com/office/drawing/2014/main" id="{1F5A261C-72B5-A064-C28A-907CDFBBD862}"/>
                  </a:ext>
                </a:extLst>
              </p:cNvPr>
              <p:cNvSpPr>
                <a:spLocks/>
              </p:cNvSpPr>
              <p:nvPr/>
            </p:nvSpPr>
            <p:spPr bwMode="auto">
              <a:xfrm>
                <a:off x="6040" y="1886"/>
                <a:ext cx="8" cy="22"/>
              </a:xfrm>
              <a:custGeom>
                <a:avLst/>
                <a:gdLst>
                  <a:gd name="T0" fmla="*/ 6 w 8"/>
                  <a:gd name="T1" fmla="*/ 22 h 22"/>
                  <a:gd name="T2" fmla="*/ 6 w 8"/>
                  <a:gd name="T3" fmla="*/ 22 h 22"/>
                  <a:gd name="T4" fmla="*/ 4 w 8"/>
                  <a:gd name="T5" fmla="*/ 18 h 22"/>
                  <a:gd name="T6" fmla="*/ 2 w 8"/>
                  <a:gd name="T7" fmla="*/ 14 h 22"/>
                  <a:gd name="T8" fmla="*/ 0 w 8"/>
                  <a:gd name="T9" fmla="*/ 8 h 22"/>
                  <a:gd name="T10" fmla="*/ 0 w 8"/>
                  <a:gd name="T11" fmla="*/ 0 h 22"/>
                  <a:gd name="T12" fmla="*/ 0 w 8"/>
                  <a:gd name="T13" fmla="*/ 0 h 22"/>
                  <a:gd name="T14" fmla="*/ 0 w 8"/>
                  <a:gd name="T15" fmla="*/ 0 h 22"/>
                  <a:gd name="T16" fmla="*/ 2 w 8"/>
                  <a:gd name="T17" fmla="*/ 0 h 22"/>
                  <a:gd name="T18" fmla="*/ 2 w 8"/>
                  <a:gd name="T19" fmla="*/ 0 h 22"/>
                  <a:gd name="T20" fmla="*/ 2 w 8"/>
                  <a:gd name="T21" fmla="*/ 4 h 22"/>
                  <a:gd name="T22" fmla="*/ 2 w 8"/>
                  <a:gd name="T23" fmla="*/ 4 h 22"/>
                  <a:gd name="T24" fmla="*/ 4 w 8"/>
                  <a:gd name="T25" fmla="*/ 4 h 22"/>
                  <a:gd name="T26" fmla="*/ 4 w 8"/>
                  <a:gd name="T27" fmla="*/ 8 h 22"/>
                  <a:gd name="T28" fmla="*/ 4 w 8"/>
                  <a:gd name="T29" fmla="*/ 8 h 22"/>
                  <a:gd name="T30" fmla="*/ 6 w 8"/>
                  <a:gd name="T31" fmla="*/ 12 h 22"/>
                  <a:gd name="T32" fmla="*/ 8 w 8"/>
                  <a:gd name="T33" fmla="*/ 18 h 22"/>
                  <a:gd name="T34" fmla="*/ 8 w 8"/>
                  <a:gd name="T35" fmla="*/ 18 h 22"/>
                  <a:gd name="T36" fmla="*/ 6 w 8"/>
                  <a:gd name="T37" fmla="*/ 22 h 22"/>
                  <a:gd name="T38" fmla="*/ 6 w 8"/>
                  <a:gd name="T3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2">
                    <a:moveTo>
                      <a:pt x="6" y="22"/>
                    </a:moveTo>
                    <a:lnTo>
                      <a:pt x="6" y="22"/>
                    </a:lnTo>
                    <a:lnTo>
                      <a:pt x="4" y="18"/>
                    </a:lnTo>
                    <a:lnTo>
                      <a:pt x="2" y="14"/>
                    </a:lnTo>
                    <a:lnTo>
                      <a:pt x="0" y="8"/>
                    </a:lnTo>
                    <a:lnTo>
                      <a:pt x="0" y="0"/>
                    </a:lnTo>
                    <a:lnTo>
                      <a:pt x="0" y="0"/>
                    </a:lnTo>
                    <a:lnTo>
                      <a:pt x="0" y="0"/>
                    </a:lnTo>
                    <a:lnTo>
                      <a:pt x="2" y="0"/>
                    </a:lnTo>
                    <a:lnTo>
                      <a:pt x="2" y="0"/>
                    </a:lnTo>
                    <a:lnTo>
                      <a:pt x="2" y="4"/>
                    </a:lnTo>
                    <a:lnTo>
                      <a:pt x="2" y="4"/>
                    </a:lnTo>
                    <a:lnTo>
                      <a:pt x="4" y="4"/>
                    </a:lnTo>
                    <a:lnTo>
                      <a:pt x="4" y="8"/>
                    </a:lnTo>
                    <a:lnTo>
                      <a:pt x="4" y="8"/>
                    </a:lnTo>
                    <a:lnTo>
                      <a:pt x="6" y="12"/>
                    </a:lnTo>
                    <a:lnTo>
                      <a:pt x="8" y="18"/>
                    </a:lnTo>
                    <a:lnTo>
                      <a:pt x="8" y="18"/>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9" name="Freeform 1667">
                <a:extLst>
                  <a:ext uri="{FF2B5EF4-FFF2-40B4-BE49-F238E27FC236}">
                    <a16:creationId xmlns:a16="http://schemas.microsoft.com/office/drawing/2014/main" id="{2DC59699-3EE3-BA1B-CEC9-D68141A39B89}"/>
                  </a:ext>
                </a:extLst>
              </p:cNvPr>
              <p:cNvSpPr>
                <a:spLocks/>
              </p:cNvSpPr>
              <p:nvPr/>
            </p:nvSpPr>
            <p:spPr bwMode="auto">
              <a:xfrm>
                <a:off x="6012" y="1878"/>
                <a:ext cx="6" cy="12"/>
              </a:xfrm>
              <a:custGeom>
                <a:avLst/>
                <a:gdLst>
                  <a:gd name="T0" fmla="*/ 0 w 6"/>
                  <a:gd name="T1" fmla="*/ 0 h 12"/>
                  <a:gd name="T2" fmla="*/ 0 w 6"/>
                  <a:gd name="T3" fmla="*/ 0 h 12"/>
                  <a:gd name="T4" fmla="*/ 4 w 6"/>
                  <a:gd name="T5" fmla="*/ 0 h 12"/>
                  <a:gd name="T6" fmla="*/ 4 w 6"/>
                  <a:gd name="T7" fmla="*/ 0 h 12"/>
                  <a:gd name="T8" fmla="*/ 6 w 6"/>
                  <a:gd name="T9" fmla="*/ 6 h 12"/>
                  <a:gd name="T10" fmla="*/ 6 w 6"/>
                  <a:gd name="T11" fmla="*/ 10 h 12"/>
                  <a:gd name="T12" fmla="*/ 4 w 6"/>
                  <a:gd name="T13" fmla="*/ 12 h 12"/>
                  <a:gd name="T14" fmla="*/ 4 w 6"/>
                  <a:gd name="T15" fmla="*/ 12 h 12"/>
                  <a:gd name="T16" fmla="*/ 2 w 6"/>
                  <a:gd name="T17" fmla="*/ 10 h 12"/>
                  <a:gd name="T18" fmla="*/ 2 w 6"/>
                  <a:gd name="T19" fmla="*/ 8 h 12"/>
                  <a:gd name="T20" fmla="*/ 0 w 6"/>
                  <a:gd name="T21" fmla="*/ 0 h 12"/>
                  <a:gd name="T22" fmla="*/ 0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0"/>
                    </a:moveTo>
                    <a:lnTo>
                      <a:pt x="0" y="0"/>
                    </a:lnTo>
                    <a:lnTo>
                      <a:pt x="4" y="0"/>
                    </a:lnTo>
                    <a:lnTo>
                      <a:pt x="4" y="0"/>
                    </a:lnTo>
                    <a:lnTo>
                      <a:pt x="6" y="6"/>
                    </a:lnTo>
                    <a:lnTo>
                      <a:pt x="6" y="10"/>
                    </a:lnTo>
                    <a:lnTo>
                      <a:pt x="4" y="12"/>
                    </a:lnTo>
                    <a:lnTo>
                      <a:pt x="4" y="12"/>
                    </a:lnTo>
                    <a:lnTo>
                      <a:pt x="2" y="10"/>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0" name="Freeform 1668">
                <a:extLst>
                  <a:ext uri="{FF2B5EF4-FFF2-40B4-BE49-F238E27FC236}">
                    <a16:creationId xmlns:a16="http://schemas.microsoft.com/office/drawing/2014/main" id="{1A9F5FC5-DD14-350C-73D0-CC01B3F6AA8E}"/>
                  </a:ext>
                </a:extLst>
              </p:cNvPr>
              <p:cNvSpPr>
                <a:spLocks/>
              </p:cNvSpPr>
              <p:nvPr/>
            </p:nvSpPr>
            <p:spPr bwMode="auto">
              <a:xfrm>
                <a:off x="6020" y="1864"/>
                <a:ext cx="6" cy="4"/>
              </a:xfrm>
              <a:custGeom>
                <a:avLst/>
                <a:gdLst>
                  <a:gd name="T0" fmla="*/ 4 w 6"/>
                  <a:gd name="T1" fmla="*/ 0 h 4"/>
                  <a:gd name="T2" fmla="*/ 4 w 6"/>
                  <a:gd name="T3" fmla="*/ 0 h 4"/>
                  <a:gd name="T4" fmla="*/ 6 w 6"/>
                  <a:gd name="T5" fmla="*/ 0 h 4"/>
                  <a:gd name="T6" fmla="*/ 6 w 6"/>
                  <a:gd name="T7" fmla="*/ 4 h 4"/>
                  <a:gd name="T8" fmla="*/ 6 w 6"/>
                  <a:gd name="T9" fmla="*/ 4 h 4"/>
                  <a:gd name="T10" fmla="*/ 2 w 6"/>
                  <a:gd name="T11" fmla="*/ 4 h 4"/>
                  <a:gd name="T12" fmla="*/ 2 w 6"/>
                  <a:gd name="T13" fmla="*/ 4 h 4"/>
                  <a:gd name="T14" fmla="*/ 0 w 6"/>
                  <a:gd name="T15" fmla="*/ 0 h 4"/>
                  <a:gd name="T16" fmla="*/ 0 w 6"/>
                  <a:gd name="T17" fmla="*/ 0 h 4"/>
                  <a:gd name="T18" fmla="*/ 4 w 6"/>
                  <a:gd name="T19" fmla="*/ 0 h 4"/>
                  <a:gd name="T20" fmla="*/ 4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0"/>
                    </a:moveTo>
                    <a:lnTo>
                      <a:pt x="4" y="0"/>
                    </a:lnTo>
                    <a:lnTo>
                      <a:pt x="6" y="0"/>
                    </a:lnTo>
                    <a:lnTo>
                      <a:pt x="6" y="4"/>
                    </a:lnTo>
                    <a:lnTo>
                      <a:pt x="6" y="4"/>
                    </a:lnTo>
                    <a:lnTo>
                      <a:pt x="2" y="4"/>
                    </a:lnTo>
                    <a:lnTo>
                      <a:pt x="2" y="4"/>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1" name="Freeform 1669">
                <a:extLst>
                  <a:ext uri="{FF2B5EF4-FFF2-40B4-BE49-F238E27FC236}">
                    <a16:creationId xmlns:a16="http://schemas.microsoft.com/office/drawing/2014/main" id="{542E0FA0-B98F-18E4-A4E2-8D13DED92FE7}"/>
                  </a:ext>
                </a:extLst>
              </p:cNvPr>
              <p:cNvSpPr>
                <a:spLocks/>
              </p:cNvSpPr>
              <p:nvPr/>
            </p:nvSpPr>
            <p:spPr bwMode="auto">
              <a:xfrm>
                <a:off x="6040" y="1922"/>
                <a:ext cx="2" cy="4"/>
              </a:xfrm>
              <a:custGeom>
                <a:avLst/>
                <a:gdLst>
                  <a:gd name="T0" fmla="*/ 2 w 2"/>
                  <a:gd name="T1" fmla="*/ 4 h 4"/>
                  <a:gd name="T2" fmla="*/ 2 w 2"/>
                  <a:gd name="T3" fmla="*/ 4 h 4"/>
                  <a:gd name="T4" fmla="*/ 0 w 2"/>
                  <a:gd name="T5" fmla="*/ 4 h 4"/>
                  <a:gd name="T6" fmla="*/ 0 w 2"/>
                  <a:gd name="T7" fmla="*/ 2 h 4"/>
                  <a:gd name="T8" fmla="*/ 0 w 2"/>
                  <a:gd name="T9" fmla="*/ 2 h 4"/>
                  <a:gd name="T10" fmla="*/ 0 w 2"/>
                  <a:gd name="T11" fmla="*/ 0 h 4"/>
                  <a:gd name="T12" fmla="*/ 0 w 2"/>
                  <a:gd name="T13" fmla="*/ 0 h 4"/>
                  <a:gd name="T14" fmla="*/ 2 w 2"/>
                  <a:gd name="T15" fmla="*/ 2 h 4"/>
                  <a:gd name="T16" fmla="*/ 2 w 2"/>
                  <a:gd name="T17" fmla="*/ 2 h 4"/>
                  <a:gd name="T18" fmla="*/ 2 w 2"/>
                  <a:gd name="T19" fmla="*/ 4 h 4"/>
                  <a:gd name="T20" fmla="*/ 2 w 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4"/>
                    </a:moveTo>
                    <a:lnTo>
                      <a:pt x="2" y="4"/>
                    </a:lnTo>
                    <a:lnTo>
                      <a:pt x="0" y="4"/>
                    </a:lnTo>
                    <a:lnTo>
                      <a:pt x="0" y="2"/>
                    </a:lnTo>
                    <a:lnTo>
                      <a:pt x="0" y="2"/>
                    </a:lnTo>
                    <a:lnTo>
                      <a:pt x="0" y="0"/>
                    </a:lnTo>
                    <a:lnTo>
                      <a:pt x="0" y="0"/>
                    </a:lnTo>
                    <a:lnTo>
                      <a:pt x="2" y="2"/>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2" name="Freeform 1670">
                <a:extLst>
                  <a:ext uri="{FF2B5EF4-FFF2-40B4-BE49-F238E27FC236}">
                    <a16:creationId xmlns:a16="http://schemas.microsoft.com/office/drawing/2014/main" id="{4C57B476-6531-3753-BF9D-A3B528CE55B8}"/>
                  </a:ext>
                </a:extLst>
              </p:cNvPr>
              <p:cNvSpPr>
                <a:spLocks/>
              </p:cNvSpPr>
              <p:nvPr/>
            </p:nvSpPr>
            <p:spPr bwMode="auto">
              <a:xfrm>
                <a:off x="5990" y="1860"/>
                <a:ext cx="24" cy="72"/>
              </a:xfrm>
              <a:custGeom>
                <a:avLst/>
                <a:gdLst>
                  <a:gd name="T0" fmla="*/ 2 w 24"/>
                  <a:gd name="T1" fmla="*/ 0 h 72"/>
                  <a:gd name="T2" fmla="*/ 2 w 24"/>
                  <a:gd name="T3" fmla="*/ 0 h 72"/>
                  <a:gd name="T4" fmla="*/ 4 w 24"/>
                  <a:gd name="T5" fmla="*/ 0 h 72"/>
                  <a:gd name="T6" fmla="*/ 8 w 24"/>
                  <a:gd name="T7" fmla="*/ 2 h 72"/>
                  <a:gd name="T8" fmla="*/ 10 w 24"/>
                  <a:gd name="T9" fmla="*/ 4 h 72"/>
                  <a:gd name="T10" fmla="*/ 10 w 24"/>
                  <a:gd name="T11" fmla="*/ 12 h 72"/>
                  <a:gd name="T12" fmla="*/ 10 w 24"/>
                  <a:gd name="T13" fmla="*/ 12 h 72"/>
                  <a:gd name="T14" fmla="*/ 10 w 24"/>
                  <a:gd name="T15" fmla="*/ 16 h 72"/>
                  <a:gd name="T16" fmla="*/ 10 w 24"/>
                  <a:gd name="T17" fmla="*/ 18 h 72"/>
                  <a:gd name="T18" fmla="*/ 12 w 24"/>
                  <a:gd name="T19" fmla="*/ 22 h 72"/>
                  <a:gd name="T20" fmla="*/ 12 w 24"/>
                  <a:gd name="T21" fmla="*/ 22 h 72"/>
                  <a:gd name="T22" fmla="*/ 16 w 24"/>
                  <a:gd name="T23" fmla="*/ 32 h 72"/>
                  <a:gd name="T24" fmla="*/ 18 w 24"/>
                  <a:gd name="T25" fmla="*/ 36 h 72"/>
                  <a:gd name="T26" fmla="*/ 20 w 24"/>
                  <a:gd name="T27" fmla="*/ 38 h 72"/>
                  <a:gd name="T28" fmla="*/ 20 w 24"/>
                  <a:gd name="T29" fmla="*/ 38 h 72"/>
                  <a:gd name="T30" fmla="*/ 22 w 24"/>
                  <a:gd name="T31" fmla="*/ 40 h 72"/>
                  <a:gd name="T32" fmla="*/ 24 w 24"/>
                  <a:gd name="T33" fmla="*/ 44 h 72"/>
                  <a:gd name="T34" fmla="*/ 24 w 24"/>
                  <a:gd name="T35" fmla="*/ 48 h 72"/>
                  <a:gd name="T36" fmla="*/ 24 w 24"/>
                  <a:gd name="T37" fmla="*/ 56 h 72"/>
                  <a:gd name="T38" fmla="*/ 24 w 24"/>
                  <a:gd name="T39" fmla="*/ 56 h 72"/>
                  <a:gd name="T40" fmla="*/ 22 w 24"/>
                  <a:gd name="T41" fmla="*/ 58 h 72"/>
                  <a:gd name="T42" fmla="*/ 20 w 24"/>
                  <a:gd name="T43" fmla="*/ 58 h 72"/>
                  <a:gd name="T44" fmla="*/ 18 w 24"/>
                  <a:gd name="T45" fmla="*/ 52 h 72"/>
                  <a:gd name="T46" fmla="*/ 18 w 24"/>
                  <a:gd name="T47" fmla="*/ 52 h 72"/>
                  <a:gd name="T48" fmla="*/ 16 w 24"/>
                  <a:gd name="T49" fmla="*/ 46 h 72"/>
                  <a:gd name="T50" fmla="*/ 14 w 24"/>
                  <a:gd name="T51" fmla="*/ 42 h 72"/>
                  <a:gd name="T52" fmla="*/ 12 w 24"/>
                  <a:gd name="T53" fmla="*/ 42 h 72"/>
                  <a:gd name="T54" fmla="*/ 10 w 24"/>
                  <a:gd name="T55" fmla="*/ 46 h 72"/>
                  <a:gd name="T56" fmla="*/ 10 w 24"/>
                  <a:gd name="T57" fmla="*/ 46 h 72"/>
                  <a:gd name="T58" fmla="*/ 10 w 24"/>
                  <a:gd name="T59" fmla="*/ 50 h 72"/>
                  <a:gd name="T60" fmla="*/ 12 w 24"/>
                  <a:gd name="T61" fmla="*/ 52 h 72"/>
                  <a:gd name="T62" fmla="*/ 12 w 24"/>
                  <a:gd name="T63" fmla="*/ 52 h 72"/>
                  <a:gd name="T64" fmla="*/ 14 w 24"/>
                  <a:gd name="T65" fmla="*/ 54 h 72"/>
                  <a:gd name="T66" fmla="*/ 14 w 24"/>
                  <a:gd name="T67" fmla="*/ 60 h 72"/>
                  <a:gd name="T68" fmla="*/ 14 w 24"/>
                  <a:gd name="T69" fmla="*/ 60 h 72"/>
                  <a:gd name="T70" fmla="*/ 12 w 24"/>
                  <a:gd name="T71" fmla="*/ 66 h 72"/>
                  <a:gd name="T72" fmla="*/ 12 w 24"/>
                  <a:gd name="T73" fmla="*/ 66 h 72"/>
                  <a:gd name="T74" fmla="*/ 10 w 24"/>
                  <a:gd name="T75" fmla="*/ 64 h 72"/>
                  <a:gd name="T76" fmla="*/ 10 w 24"/>
                  <a:gd name="T77" fmla="*/ 64 h 72"/>
                  <a:gd name="T78" fmla="*/ 8 w 24"/>
                  <a:gd name="T79" fmla="*/ 60 h 72"/>
                  <a:gd name="T80" fmla="*/ 8 w 24"/>
                  <a:gd name="T81" fmla="*/ 62 h 72"/>
                  <a:gd name="T82" fmla="*/ 6 w 24"/>
                  <a:gd name="T83" fmla="*/ 70 h 72"/>
                  <a:gd name="T84" fmla="*/ 6 w 24"/>
                  <a:gd name="T85" fmla="*/ 70 h 72"/>
                  <a:gd name="T86" fmla="*/ 4 w 24"/>
                  <a:gd name="T87" fmla="*/ 72 h 72"/>
                  <a:gd name="T88" fmla="*/ 2 w 24"/>
                  <a:gd name="T89" fmla="*/ 70 h 72"/>
                  <a:gd name="T90" fmla="*/ 2 w 24"/>
                  <a:gd name="T91" fmla="*/ 70 h 72"/>
                  <a:gd name="T92" fmla="*/ 0 w 24"/>
                  <a:gd name="T93" fmla="*/ 70 h 72"/>
                  <a:gd name="T94" fmla="*/ 0 w 24"/>
                  <a:gd name="T95" fmla="*/ 70 h 72"/>
                  <a:gd name="T96" fmla="*/ 2 w 24"/>
                  <a:gd name="T97" fmla="*/ 62 h 72"/>
                  <a:gd name="T98" fmla="*/ 2 w 24"/>
                  <a:gd name="T99" fmla="*/ 56 h 72"/>
                  <a:gd name="T100" fmla="*/ 2 w 24"/>
                  <a:gd name="T101" fmla="*/ 56 h 72"/>
                  <a:gd name="T102" fmla="*/ 4 w 24"/>
                  <a:gd name="T103" fmla="*/ 46 h 72"/>
                  <a:gd name="T104" fmla="*/ 4 w 24"/>
                  <a:gd name="T105" fmla="*/ 40 h 72"/>
                  <a:gd name="T106" fmla="*/ 6 w 24"/>
                  <a:gd name="T107" fmla="*/ 36 h 72"/>
                  <a:gd name="T108" fmla="*/ 6 w 24"/>
                  <a:gd name="T109" fmla="*/ 36 h 72"/>
                  <a:gd name="T110" fmla="*/ 6 w 24"/>
                  <a:gd name="T111" fmla="*/ 34 h 72"/>
                  <a:gd name="T112" fmla="*/ 6 w 24"/>
                  <a:gd name="T113" fmla="*/ 32 h 72"/>
                  <a:gd name="T114" fmla="*/ 4 w 24"/>
                  <a:gd name="T115" fmla="*/ 28 h 72"/>
                  <a:gd name="T116" fmla="*/ 4 w 24"/>
                  <a:gd name="T117" fmla="*/ 28 h 72"/>
                  <a:gd name="T118" fmla="*/ 2 w 24"/>
                  <a:gd name="T119" fmla="*/ 16 h 72"/>
                  <a:gd name="T120" fmla="*/ 2 w 24"/>
                  <a:gd name="T121" fmla="*/ 8 h 72"/>
                  <a:gd name="T122" fmla="*/ 2 w 24"/>
                  <a:gd name="T123" fmla="*/ 0 h 72"/>
                  <a:gd name="T124" fmla="*/ 2 w 24"/>
                  <a:gd name="T1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72">
                    <a:moveTo>
                      <a:pt x="2" y="0"/>
                    </a:moveTo>
                    <a:lnTo>
                      <a:pt x="2" y="0"/>
                    </a:lnTo>
                    <a:lnTo>
                      <a:pt x="4" y="0"/>
                    </a:lnTo>
                    <a:lnTo>
                      <a:pt x="8" y="2"/>
                    </a:lnTo>
                    <a:lnTo>
                      <a:pt x="10" y="4"/>
                    </a:lnTo>
                    <a:lnTo>
                      <a:pt x="10" y="12"/>
                    </a:lnTo>
                    <a:lnTo>
                      <a:pt x="10" y="12"/>
                    </a:lnTo>
                    <a:lnTo>
                      <a:pt x="10" y="16"/>
                    </a:lnTo>
                    <a:lnTo>
                      <a:pt x="10" y="18"/>
                    </a:lnTo>
                    <a:lnTo>
                      <a:pt x="12" y="22"/>
                    </a:lnTo>
                    <a:lnTo>
                      <a:pt x="12" y="22"/>
                    </a:lnTo>
                    <a:lnTo>
                      <a:pt x="16" y="32"/>
                    </a:lnTo>
                    <a:lnTo>
                      <a:pt x="18" y="36"/>
                    </a:lnTo>
                    <a:lnTo>
                      <a:pt x="20" y="38"/>
                    </a:lnTo>
                    <a:lnTo>
                      <a:pt x="20" y="38"/>
                    </a:lnTo>
                    <a:lnTo>
                      <a:pt x="22" y="40"/>
                    </a:lnTo>
                    <a:lnTo>
                      <a:pt x="24" y="44"/>
                    </a:lnTo>
                    <a:lnTo>
                      <a:pt x="24" y="48"/>
                    </a:lnTo>
                    <a:lnTo>
                      <a:pt x="24" y="56"/>
                    </a:lnTo>
                    <a:lnTo>
                      <a:pt x="24" y="56"/>
                    </a:lnTo>
                    <a:lnTo>
                      <a:pt x="22" y="58"/>
                    </a:lnTo>
                    <a:lnTo>
                      <a:pt x="20" y="58"/>
                    </a:lnTo>
                    <a:lnTo>
                      <a:pt x="18" y="52"/>
                    </a:lnTo>
                    <a:lnTo>
                      <a:pt x="18" y="52"/>
                    </a:lnTo>
                    <a:lnTo>
                      <a:pt x="16" y="46"/>
                    </a:lnTo>
                    <a:lnTo>
                      <a:pt x="14" y="42"/>
                    </a:lnTo>
                    <a:lnTo>
                      <a:pt x="12" y="42"/>
                    </a:lnTo>
                    <a:lnTo>
                      <a:pt x="10" y="46"/>
                    </a:lnTo>
                    <a:lnTo>
                      <a:pt x="10" y="46"/>
                    </a:lnTo>
                    <a:lnTo>
                      <a:pt x="10" y="50"/>
                    </a:lnTo>
                    <a:lnTo>
                      <a:pt x="12" y="52"/>
                    </a:lnTo>
                    <a:lnTo>
                      <a:pt x="12" y="52"/>
                    </a:lnTo>
                    <a:lnTo>
                      <a:pt x="14" y="54"/>
                    </a:lnTo>
                    <a:lnTo>
                      <a:pt x="14" y="60"/>
                    </a:lnTo>
                    <a:lnTo>
                      <a:pt x="14" y="60"/>
                    </a:lnTo>
                    <a:lnTo>
                      <a:pt x="12" y="66"/>
                    </a:lnTo>
                    <a:lnTo>
                      <a:pt x="12" y="66"/>
                    </a:lnTo>
                    <a:lnTo>
                      <a:pt x="10" y="64"/>
                    </a:lnTo>
                    <a:lnTo>
                      <a:pt x="10" y="64"/>
                    </a:lnTo>
                    <a:lnTo>
                      <a:pt x="8" y="60"/>
                    </a:lnTo>
                    <a:lnTo>
                      <a:pt x="8" y="62"/>
                    </a:lnTo>
                    <a:lnTo>
                      <a:pt x="6" y="70"/>
                    </a:lnTo>
                    <a:lnTo>
                      <a:pt x="6" y="70"/>
                    </a:lnTo>
                    <a:lnTo>
                      <a:pt x="4" y="72"/>
                    </a:lnTo>
                    <a:lnTo>
                      <a:pt x="2" y="70"/>
                    </a:lnTo>
                    <a:lnTo>
                      <a:pt x="2" y="70"/>
                    </a:lnTo>
                    <a:lnTo>
                      <a:pt x="0" y="70"/>
                    </a:lnTo>
                    <a:lnTo>
                      <a:pt x="0" y="70"/>
                    </a:lnTo>
                    <a:lnTo>
                      <a:pt x="2" y="62"/>
                    </a:lnTo>
                    <a:lnTo>
                      <a:pt x="2" y="56"/>
                    </a:lnTo>
                    <a:lnTo>
                      <a:pt x="2" y="56"/>
                    </a:lnTo>
                    <a:lnTo>
                      <a:pt x="4" y="46"/>
                    </a:lnTo>
                    <a:lnTo>
                      <a:pt x="4" y="40"/>
                    </a:lnTo>
                    <a:lnTo>
                      <a:pt x="6" y="36"/>
                    </a:lnTo>
                    <a:lnTo>
                      <a:pt x="6" y="36"/>
                    </a:lnTo>
                    <a:lnTo>
                      <a:pt x="6" y="34"/>
                    </a:lnTo>
                    <a:lnTo>
                      <a:pt x="6" y="32"/>
                    </a:lnTo>
                    <a:lnTo>
                      <a:pt x="4" y="28"/>
                    </a:lnTo>
                    <a:lnTo>
                      <a:pt x="4" y="28"/>
                    </a:lnTo>
                    <a:lnTo>
                      <a:pt x="2" y="16"/>
                    </a:lnTo>
                    <a:lnTo>
                      <a:pt x="2"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3" name="Freeform 1671">
                <a:extLst>
                  <a:ext uri="{FF2B5EF4-FFF2-40B4-BE49-F238E27FC236}">
                    <a16:creationId xmlns:a16="http://schemas.microsoft.com/office/drawing/2014/main" id="{CC97D9F0-AF44-566A-F893-2EF590D935A6}"/>
                  </a:ext>
                </a:extLst>
              </p:cNvPr>
              <p:cNvSpPr>
                <a:spLocks/>
              </p:cNvSpPr>
              <p:nvPr/>
            </p:nvSpPr>
            <p:spPr bwMode="auto">
              <a:xfrm>
                <a:off x="6000" y="1912"/>
                <a:ext cx="18" cy="26"/>
              </a:xfrm>
              <a:custGeom>
                <a:avLst/>
                <a:gdLst>
                  <a:gd name="T0" fmla="*/ 8 w 18"/>
                  <a:gd name="T1" fmla="*/ 0 h 26"/>
                  <a:gd name="T2" fmla="*/ 8 w 18"/>
                  <a:gd name="T3" fmla="*/ 0 h 26"/>
                  <a:gd name="T4" fmla="*/ 10 w 18"/>
                  <a:gd name="T5" fmla="*/ 2 h 26"/>
                  <a:gd name="T6" fmla="*/ 14 w 18"/>
                  <a:gd name="T7" fmla="*/ 4 h 26"/>
                  <a:gd name="T8" fmla="*/ 14 w 18"/>
                  <a:gd name="T9" fmla="*/ 4 h 26"/>
                  <a:gd name="T10" fmla="*/ 16 w 18"/>
                  <a:gd name="T11" fmla="*/ 4 h 26"/>
                  <a:gd name="T12" fmla="*/ 18 w 18"/>
                  <a:gd name="T13" fmla="*/ 6 h 26"/>
                  <a:gd name="T14" fmla="*/ 18 w 18"/>
                  <a:gd name="T15" fmla="*/ 8 h 26"/>
                  <a:gd name="T16" fmla="*/ 18 w 18"/>
                  <a:gd name="T17" fmla="*/ 8 h 26"/>
                  <a:gd name="T18" fmla="*/ 16 w 18"/>
                  <a:gd name="T19" fmla="*/ 12 h 26"/>
                  <a:gd name="T20" fmla="*/ 16 w 18"/>
                  <a:gd name="T21" fmla="*/ 12 h 26"/>
                  <a:gd name="T22" fmla="*/ 14 w 18"/>
                  <a:gd name="T23" fmla="*/ 12 h 26"/>
                  <a:gd name="T24" fmla="*/ 12 w 18"/>
                  <a:gd name="T25" fmla="*/ 14 h 26"/>
                  <a:gd name="T26" fmla="*/ 12 w 18"/>
                  <a:gd name="T27" fmla="*/ 14 h 26"/>
                  <a:gd name="T28" fmla="*/ 10 w 18"/>
                  <a:gd name="T29" fmla="*/ 14 h 26"/>
                  <a:gd name="T30" fmla="*/ 10 w 18"/>
                  <a:gd name="T31" fmla="*/ 14 h 26"/>
                  <a:gd name="T32" fmla="*/ 8 w 18"/>
                  <a:gd name="T33" fmla="*/ 18 h 26"/>
                  <a:gd name="T34" fmla="*/ 6 w 18"/>
                  <a:gd name="T35" fmla="*/ 22 h 26"/>
                  <a:gd name="T36" fmla="*/ 4 w 18"/>
                  <a:gd name="T37" fmla="*/ 26 h 26"/>
                  <a:gd name="T38" fmla="*/ 4 w 18"/>
                  <a:gd name="T39" fmla="*/ 26 h 26"/>
                  <a:gd name="T40" fmla="*/ 0 w 18"/>
                  <a:gd name="T41" fmla="*/ 26 h 26"/>
                  <a:gd name="T42" fmla="*/ 0 w 18"/>
                  <a:gd name="T43" fmla="*/ 26 h 26"/>
                  <a:gd name="T44" fmla="*/ 6 w 18"/>
                  <a:gd name="T45" fmla="*/ 14 h 26"/>
                  <a:gd name="T46" fmla="*/ 8 w 18"/>
                  <a:gd name="T47" fmla="*/ 0 h 26"/>
                  <a:gd name="T48" fmla="*/ 8 w 18"/>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8" y="0"/>
                    </a:moveTo>
                    <a:lnTo>
                      <a:pt x="8" y="0"/>
                    </a:lnTo>
                    <a:lnTo>
                      <a:pt x="10" y="2"/>
                    </a:lnTo>
                    <a:lnTo>
                      <a:pt x="14" y="4"/>
                    </a:lnTo>
                    <a:lnTo>
                      <a:pt x="14" y="4"/>
                    </a:lnTo>
                    <a:lnTo>
                      <a:pt x="16" y="4"/>
                    </a:lnTo>
                    <a:lnTo>
                      <a:pt x="18" y="6"/>
                    </a:lnTo>
                    <a:lnTo>
                      <a:pt x="18" y="8"/>
                    </a:lnTo>
                    <a:lnTo>
                      <a:pt x="18" y="8"/>
                    </a:lnTo>
                    <a:lnTo>
                      <a:pt x="16" y="12"/>
                    </a:lnTo>
                    <a:lnTo>
                      <a:pt x="16" y="12"/>
                    </a:lnTo>
                    <a:lnTo>
                      <a:pt x="14" y="12"/>
                    </a:lnTo>
                    <a:lnTo>
                      <a:pt x="12" y="14"/>
                    </a:lnTo>
                    <a:lnTo>
                      <a:pt x="12" y="14"/>
                    </a:lnTo>
                    <a:lnTo>
                      <a:pt x="10" y="14"/>
                    </a:lnTo>
                    <a:lnTo>
                      <a:pt x="10" y="14"/>
                    </a:lnTo>
                    <a:lnTo>
                      <a:pt x="8" y="18"/>
                    </a:lnTo>
                    <a:lnTo>
                      <a:pt x="6" y="22"/>
                    </a:lnTo>
                    <a:lnTo>
                      <a:pt x="4" y="26"/>
                    </a:lnTo>
                    <a:lnTo>
                      <a:pt x="4" y="26"/>
                    </a:lnTo>
                    <a:lnTo>
                      <a:pt x="0" y="26"/>
                    </a:lnTo>
                    <a:lnTo>
                      <a:pt x="0" y="26"/>
                    </a:lnTo>
                    <a:lnTo>
                      <a:pt x="6" y="14"/>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4" name="Freeform 1672">
                <a:extLst>
                  <a:ext uri="{FF2B5EF4-FFF2-40B4-BE49-F238E27FC236}">
                    <a16:creationId xmlns:a16="http://schemas.microsoft.com/office/drawing/2014/main" id="{8C2AD15F-C3AE-8FED-66BA-75DCED4F0628}"/>
                  </a:ext>
                </a:extLst>
              </p:cNvPr>
              <p:cNvSpPr>
                <a:spLocks/>
              </p:cNvSpPr>
              <p:nvPr/>
            </p:nvSpPr>
            <p:spPr bwMode="auto">
              <a:xfrm>
                <a:off x="5998" y="1864"/>
                <a:ext cx="10" cy="18"/>
              </a:xfrm>
              <a:custGeom>
                <a:avLst/>
                <a:gdLst>
                  <a:gd name="T0" fmla="*/ 4 w 10"/>
                  <a:gd name="T1" fmla="*/ 18 h 18"/>
                  <a:gd name="T2" fmla="*/ 4 w 10"/>
                  <a:gd name="T3" fmla="*/ 18 h 18"/>
                  <a:gd name="T4" fmla="*/ 2 w 10"/>
                  <a:gd name="T5" fmla="*/ 18 h 18"/>
                  <a:gd name="T6" fmla="*/ 0 w 10"/>
                  <a:gd name="T7" fmla="*/ 12 h 18"/>
                  <a:gd name="T8" fmla="*/ 0 w 10"/>
                  <a:gd name="T9" fmla="*/ 12 h 18"/>
                  <a:gd name="T10" fmla="*/ 0 w 10"/>
                  <a:gd name="T11" fmla="*/ 8 h 18"/>
                  <a:gd name="T12" fmla="*/ 2 w 10"/>
                  <a:gd name="T13" fmla="*/ 8 h 18"/>
                  <a:gd name="T14" fmla="*/ 2 w 10"/>
                  <a:gd name="T15" fmla="*/ 8 h 18"/>
                  <a:gd name="T16" fmla="*/ 6 w 10"/>
                  <a:gd name="T17" fmla="*/ 10 h 18"/>
                  <a:gd name="T18" fmla="*/ 6 w 10"/>
                  <a:gd name="T19" fmla="*/ 8 h 18"/>
                  <a:gd name="T20" fmla="*/ 6 w 10"/>
                  <a:gd name="T21" fmla="*/ 0 h 18"/>
                  <a:gd name="T22" fmla="*/ 6 w 10"/>
                  <a:gd name="T23" fmla="*/ 0 h 18"/>
                  <a:gd name="T24" fmla="*/ 10 w 10"/>
                  <a:gd name="T25" fmla="*/ 6 h 18"/>
                  <a:gd name="T26" fmla="*/ 10 w 10"/>
                  <a:gd name="T27" fmla="*/ 14 h 18"/>
                  <a:gd name="T28" fmla="*/ 10 w 10"/>
                  <a:gd name="T29" fmla="*/ 14 h 18"/>
                  <a:gd name="T30" fmla="*/ 4 w 10"/>
                  <a:gd name="T31" fmla="*/ 18 h 18"/>
                  <a:gd name="T32" fmla="*/ 4 w 10"/>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4" y="18"/>
                    </a:moveTo>
                    <a:lnTo>
                      <a:pt x="4" y="18"/>
                    </a:lnTo>
                    <a:lnTo>
                      <a:pt x="2" y="18"/>
                    </a:lnTo>
                    <a:lnTo>
                      <a:pt x="0" y="12"/>
                    </a:lnTo>
                    <a:lnTo>
                      <a:pt x="0" y="12"/>
                    </a:lnTo>
                    <a:lnTo>
                      <a:pt x="0" y="8"/>
                    </a:lnTo>
                    <a:lnTo>
                      <a:pt x="2" y="8"/>
                    </a:lnTo>
                    <a:lnTo>
                      <a:pt x="2" y="8"/>
                    </a:lnTo>
                    <a:lnTo>
                      <a:pt x="6" y="10"/>
                    </a:lnTo>
                    <a:lnTo>
                      <a:pt x="6" y="8"/>
                    </a:lnTo>
                    <a:lnTo>
                      <a:pt x="6" y="0"/>
                    </a:lnTo>
                    <a:lnTo>
                      <a:pt x="6" y="0"/>
                    </a:lnTo>
                    <a:lnTo>
                      <a:pt x="10" y="6"/>
                    </a:lnTo>
                    <a:lnTo>
                      <a:pt x="10" y="14"/>
                    </a:lnTo>
                    <a:lnTo>
                      <a:pt x="10" y="14"/>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5" name="Freeform 1673">
                <a:extLst>
                  <a:ext uri="{FF2B5EF4-FFF2-40B4-BE49-F238E27FC236}">
                    <a16:creationId xmlns:a16="http://schemas.microsoft.com/office/drawing/2014/main" id="{74069EC9-FEAF-F2A8-D406-12BC59F01E8F}"/>
                  </a:ext>
                </a:extLst>
              </p:cNvPr>
              <p:cNvSpPr>
                <a:spLocks/>
              </p:cNvSpPr>
              <p:nvPr/>
            </p:nvSpPr>
            <p:spPr bwMode="auto">
              <a:xfrm>
                <a:off x="6032" y="1916"/>
                <a:ext cx="4" cy="8"/>
              </a:xfrm>
              <a:custGeom>
                <a:avLst/>
                <a:gdLst>
                  <a:gd name="T0" fmla="*/ 4 w 4"/>
                  <a:gd name="T1" fmla="*/ 0 h 8"/>
                  <a:gd name="T2" fmla="*/ 4 w 4"/>
                  <a:gd name="T3" fmla="*/ 0 h 8"/>
                  <a:gd name="T4" fmla="*/ 4 w 4"/>
                  <a:gd name="T5" fmla="*/ 8 h 8"/>
                  <a:gd name="T6" fmla="*/ 2 w 4"/>
                  <a:gd name="T7" fmla="*/ 8 h 8"/>
                  <a:gd name="T8" fmla="*/ 2 w 4"/>
                  <a:gd name="T9" fmla="*/ 8 h 8"/>
                  <a:gd name="T10" fmla="*/ 2 w 4"/>
                  <a:gd name="T11" fmla="*/ 8 h 8"/>
                  <a:gd name="T12" fmla="*/ 0 w 4"/>
                  <a:gd name="T13" fmla="*/ 4 h 8"/>
                  <a:gd name="T14" fmla="*/ 0 w 4"/>
                  <a:gd name="T15" fmla="*/ 4 h 8"/>
                  <a:gd name="T16" fmla="*/ 0 w 4"/>
                  <a:gd name="T17" fmla="*/ 0 h 8"/>
                  <a:gd name="T18" fmla="*/ 2 w 4"/>
                  <a:gd name="T19" fmla="*/ 0 h 8"/>
                  <a:gd name="T20" fmla="*/ 4 w 4"/>
                  <a:gd name="T21" fmla="*/ 0 h 8"/>
                  <a:gd name="T22" fmla="*/ 4 w 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4" y="0"/>
                    </a:moveTo>
                    <a:lnTo>
                      <a:pt x="4" y="0"/>
                    </a:lnTo>
                    <a:lnTo>
                      <a:pt x="4" y="8"/>
                    </a:lnTo>
                    <a:lnTo>
                      <a:pt x="2" y="8"/>
                    </a:lnTo>
                    <a:lnTo>
                      <a:pt x="2" y="8"/>
                    </a:lnTo>
                    <a:lnTo>
                      <a:pt x="2" y="8"/>
                    </a:lnTo>
                    <a:lnTo>
                      <a:pt x="0" y="4"/>
                    </a:lnTo>
                    <a:lnTo>
                      <a:pt x="0" y="4"/>
                    </a:lnTo>
                    <a:lnTo>
                      <a:pt x="0"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6" name="Freeform 1674">
                <a:extLst>
                  <a:ext uri="{FF2B5EF4-FFF2-40B4-BE49-F238E27FC236}">
                    <a16:creationId xmlns:a16="http://schemas.microsoft.com/office/drawing/2014/main" id="{72401E07-332D-2476-B860-CA0A3EF6EBF4}"/>
                  </a:ext>
                </a:extLst>
              </p:cNvPr>
              <p:cNvSpPr>
                <a:spLocks/>
              </p:cNvSpPr>
              <p:nvPr/>
            </p:nvSpPr>
            <p:spPr bwMode="auto">
              <a:xfrm>
                <a:off x="5864" y="1824"/>
                <a:ext cx="40" cy="122"/>
              </a:xfrm>
              <a:custGeom>
                <a:avLst/>
                <a:gdLst>
                  <a:gd name="T0" fmla="*/ 40 w 40"/>
                  <a:gd name="T1" fmla="*/ 102 h 122"/>
                  <a:gd name="T2" fmla="*/ 32 w 40"/>
                  <a:gd name="T3" fmla="*/ 108 h 122"/>
                  <a:gd name="T4" fmla="*/ 26 w 40"/>
                  <a:gd name="T5" fmla="*/ 102 h 122"/>
                  <a:gd name="T6" fmla="*/ 28 w 40"/>
                  <a:gd name="T7" fmla="*/ 108 h 122"/>
                  <a:gd name="T8" fmla="*/ 26 w 40"/>
                  <a:gd name="T9" fmla="*/ 120 h 122"/>
                  <a:gd name="T10" fmla="*/ 26 w 40"/>
                  <a:gd name="T11" fmla="*/ 122 h 122"/>
                  <a:gd name="T12" fmla="*/ 22 w 40"/>
                  <a:gd name="T13" fmla="*/ 120 h 122"/>
                  <a:gd name="T14" fmla="*/ 20 w 40"/>
                  <a:gd name="T15" fmla="*/ 116 h 122"/>
                  <a:gd name="T16" fmla="*/ 14 w 40"/>
                  <a:gd name="T17" fmla="*/ 106 h 122"/>
                  <a:gd name="T18" fmla="*/ 12 w 40"/>
                  <a:gd name="T19" fmla="*/ 102 h 122"/>
                  <a:gd name="T20" fmla="*/ 16 w 40"/>
                  <a:gd name="T21" fmla="*/ 82 h 122"/>
                  <a:gd name="T22" fmla="*/ 24 w 40"/>
                  <a:gd name="T23" fmla="*/ 80 h 122"/>
                  <a:gd name="T24" fmla="*/ 16 w 40"/>
                  <a:gd name="T25" fmla="*/ 76 h 122"/>
                  <a:gd name="T26" fmla="*/ 10 w 40"/>
                  <a:gd name="T27" fmla="*/ 74 h 122"/>
                  <a:gd name="T28" fmla="*/ 8 w 40"/>
                  <a:gd name="T29" fmla="*/ 72 h 122"/>
                  <a:gd name="T30" fmla="*/ 6 w 40"/>
                  <a:gd name="T31" fmla="*/ 70 h 122"/>
                  <a:gd name="T32" fmla="*/ 4 w 40"/>
                  <a:gd name="T33" fmla="*/ 50 h 122"/>
                  <a:gd name="T34" fmla="*/ 2 w 40"/>
                  <a:gd name="T35" fmla="*/ 44 h 122"/>
                  <a:gd name="T36" fmla="*/ 0 w 40"/>
                  <a:gd name="T37" fmla="*/ 24 h 122"/>
                  <a:gd name="T38" fmla="*/ 2 w 40"/>
                  <a:gd name="T39" fmla="*/ 14 h 122"/>
                  <a:gd name="T40" fmla="*/ 8 w 40"/>
                  <a:gd name="T41" fmla="*/ 8 h 122"/>
                  <a:gd name="T42" fmla="*/ 8 w 40"/>
                  <a:gd name="T43" fmla="*/ 2 h 122"/>
                  <a:gd name="T44" fmla="*/ 12 w 40"/>
                  <a:gd name="T45" fmla="*/ 0 h 122"/>
                  <a:gd name="T46" fmla="*/ 16 w 40"/>
                  <a:gd name="T47" fmla="*/ 4 h 122"/>
                  <a:gd name="T48" fmla="*/ 18 w 40"/>
                  <a:gd name="T49" fmla="*/ 10 h 122"/>
                  <a:gd name="T50" fmla="*/ 16 w 40"/>
                  <a:gd name="T51" fmla="*/ 18 h 122"/>
                  <a:gd name="T52" fmla="*/ 14 w 40"/>
                  <a:gd name="T53" fmla="*/ 24 h 122"/>
                  <a:gd name="T54" fmla="*/ 10 w 40"/>
                  <a:gd name="T55" fmla="*/ 28 h 122"/>
                  <a:gd name="T56" fmla="*/ 12 w 40"/>
                  <a:gd name="T57" fmla="*/ 34 h 122"/>
                  <a:gd name="T58" fmla="*/ 16 w 40"/>
                  <a:gd name="T59" fmla="*/ 38 h 122"/>
                  <a:gd name="T60" fmla="*/ 18 w 40"/>
                  <a:gd name="T61" fmla="*/ 34 h 122"/>
                  <a:gd name="T62" fmla="*/ 26 w 40"/>
                  <a:gd name="T63" fmla="*/ 36 h 122"/>
                  <a:gd name="T64" fmla="*/ 30 w 40"/>
                  <a:gd name="T65" fmla="*/ 44 h 122"/>
                  <a:gd name="T66" fmla="*/ 38 w 40"/>
                  <a:gd name="T67" fmla="*/ 60 h 122"/>
                  <a:gd name="T68" fmla="*/ 36 w 40"/>
                  <a:gd name="T69" fmla="*/ 70 h 122"/>
                  <a:gd name="T70" fmla="*/ 38 w 40"/>
                  <a:gd name="T71" fmla="*/ 76 h 122"/>
                  <a:gd name="T72" fmla="*/ 36 w 40"/>
                  <a:gd name="T73" fmla="*/ 80 h 122"/>
                  <a:gd name="T74" fmla="*/ 34 w 40"/>
                  <a:gd name="T75" fmla="*/ 84 h 122"/>
                  <a:gd name="T76" fmla="*/ 38 w 40"/>
                  <a:gd name="T77" fmla="*/ 92 h 122"/>
                  <a:gd name="T78" fmla="*/ 40 w 40"/>
                  <a:gd name="T79" fmla="*/ 96 h 122"/>
                  <a:gd name="T80" fmla="*/ 40 w 40"/>
                  <a:gd name="T81" fmla="*/ 10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122">
                    <a:moveTo>
                      <a:pt x="40" y="102"/>
                    </a:moveTo>
                    <a:lnTo>
                      <a:pt x="40" y="102"/>
                    </a:lnTo>
                    <a:lnTo>
                      <a:pt x="36" y="106"/>
                    </a:lnTo>
                    <a:lnTo>
                      <a:pt x="32" y="108"/>
                    </a:lnTo>
                    <a:lnTo>
                      <a:pt x="30" y="108"/>
                    </a:lnTo>
                    <a:lnTo>
                      <a:pt x="26" y="102"/>
                    </a:lnTo>
                    <a:lnTo>
                      <a:pt x="26" y="102"/>
                    </a:lnTo>
                    <a:lnTo>
                      <a:pt x="28" y="108"/>
                    </a:lnTo>
                    <a:lnTo>
                      <a:pt x="28" y="112"/>
                    </a:lnTo>
                    <a:lnTo>
                      <a:pt x="26" y="120"/>
                    </a:lnTo>
                    <a:lnTo>
                      <a:pt x="26" y="120"/>
                    </a:lnTo>
                    <a:lnTo>
                      <a:pt x="26" y="122"/>
                    </a:lnTo>
                    <a:lnTo>
                      <a:pt x="26" y="122"/>
                    </a:lnTo>
                    <a:lnTo>
                      <a:pt x="22" y="120"/>
                    </a:lnTo>
                    <a:lnTo>
                      <a:pt x="20" y="116"/>
                    </a:lnTo>
                    <a:lnTo>
                      <a:pt x="20" y="116"/>
                    </a:lnTo>
                    <a:lnTo>
                      <a:pt x="16" y="110"/>
                    </a:lnTo>
                    <a:lnTo>
                      <a:pt x="14" y="106"/>
                    </a:lnTo>
                    <a:lnTo>
                      <a:pt x="12" y="102"/>
                    </a:lnTo>
                    <a:lnTo>
                      <a:pt x="12" y="102"/>
                    </a:lnTo>
                    <a:lnTo>
                      <a:pt x="14" y="88"/>
                    </a:lnTo>
                    <a:lnTo>
                      <a:pt x="16" y="82"/>
                    </a:lnTo>
                    <a:lnTo>
                      <a:pt x="18" y="80"/>
                    </a:lnTo>
                    <a:lnTo>
                      <a:pt x="24" y="80"/>
                    </a:lnTo>
                    <a:lnTo>
                      <a:pt x="24" y="80"/>
                    </a:lnTo>
                    <a:lnTo>
                      <a:pt x="16" y="76"/>
                    </a:lnTo>
                    <a:lnTo>
                      <a:pt x="14" y="74"/>
                    </a:lnTo>
                    <a:lnTo>
                      <a:pt x="10" y="74"/>
                    </a:lnTo>
                    <a:lnTo>
                      <a:pt x="10" y="74"/>
                    </a:lnTo>
                    <a:lnTo>
                      <a:pt x="8" y="72"/>
                    </a:lnTo>
                    <a:lnTo>
                      <a:pt x="6" y="70"/>
                    </a:lnTo>
                    <a:lnTo>
                      <a:pt x="6" y="70"/>
                    </a:lnTo>
                    <a:lnTo>
                      <a:pt x="6" y="58"/>
                    </a:lnTo>
                    <a:lnTo>
                      <a:pt x="4" y="50"/>
                    </a:lnTo>
                    <a:lnTo>
                      <a:pt x="2" y="44"/>
                    </a:lnTo>
                    <a:lnTo>
                      <a:pt x="2" y="44"/>
                    </a:lnTo>
                    <a:lnTo>
                      <a:pt x="0" y="32"/>
                    </a:lnTo>
                    <a:lnTo>
                      <a:pt x="0" y="24"/>
                    </a:lnTo>
                    <a:lnTo>
                      <a:pt x="2" y="14"/>
                    </a:lnTo>
                    <a:lnTo>
                      <a:pt x="2" y="14"/>
                    </a:lnTo>
                    <a:lnTo>
                      <a:pt x="6" y="12"/>
                    </a:lnTo>
                    <a:lnTo>
                      <a:pt x="8" y="8"/>
                    </a:lnTo>
                    <a:lnTo>
                      <a:pt x="8" y="2"/>
                    </a:lnTo>
                    <a:lnTo>
                      <a:pt x="8" y="2"/>
                    </a:lnTo>
                    <a:lnTo>
                      <a:pt x="10" y="0"/>
                    </a:lnTo>
                    <a:lnTo>
                      <a:pt x="12" y="0"/>
                    </a:lnTo>
                    <a:lnTo>
                      <a:pt x="12" y="0"/>
                    </a:lnTo>
                    <a:lnTo>
                      <a:pt x="16" y="4"/>
                    </a:lnTo>
                    <a:lnTo>
                      <a:pt x="18" y="10"/>
                    </a:lnTo>
                    <a:lnTo>
                      <a:pt x="18" y="10"/>
                    </a:lnTo>
                    <a:lnTo>
                      <a:pt x="18" y="16"/>
                    </a:lnTo>
                    <a:lnTo>
                      <a:pt x="16" y="18"/>
                    </a:lnTo>
                    <a:lnTo>
                      <a:pt x="14" y="24"/>
                    </a:lnTo>
                    <a:lnTo>
                      <a:pt x="14" y="24"/>
                    </a:lnTo>
                    <a:lnTo>
                      <a:pt x="12" y="24"/>
                    </a:lnTo>
                    <a:lnTo>
                      <a:pt x="10" y="28"/>
                    </a:lnTo>
                    <a:lnTo>
                      <a:pt x="10" y="28"/>
                    </a:lnTo>
                    <a:lnTo>
                      <a:pt x="12" y="34"/>
                    </a:lnTo>
                    <a:lnTo>
                      <a:pt x="14" y="36"/>
                    </a:lnTo>
                    <a:lnTo>
                      <a:pt x="16" y="38"/>
                    </a:lnTo>
                    <a:lnTo>
                      <a:pt x="18" y="34"/>
                    </a:lnTo>
                    <a:lnTo>
                      <a:pt x="18" y="34"/>
                    </a:lnTo>
                    <a:lnTo>
                      <a:pt x="22" y="32"/>
                    </a:lnTo>
                    <a:lnTo>
                      <a:pt x="26" y="36"/>
                    </a:lnTo>
                    <a:lnTo>
                      <a:pt x="30" y="44"/>
                    </a:lnTo>
                    <a:lnTo>
                      <a:pt x="30" y="44"/>
                    </a:lnTo>
                    <a:lnTo>
                      <a:pt x="36" y="54"/>
                    </a:lnTo>
                    <a:lnTo>
                      <a:pt x="38" y="60"/>
                    </a:lnTo>
                    <a:lnTo>
                      <a:pt x="36" y="70"/>
                    </a:lnTo>
                    <a:lnTo>
                      <a:pt x="36" y="70"/>
                    </a:lnTo>
                    <a:lnTo>
                      <a:pt x="38" y="72"/>
                    </a:lnTo>
                    <a:lnTo>
                      <a:pt x="38" y="76"/>
                    </a:lnTo>
                    <a:lnTo>
                      <a:pt x="38" y="76"/>
                    </a:lnTo>
                    <a:lnTo>
                      <a:pt x="36" y="80"/>
                    </a:lnTo>
                    <a:lnTo>
                      <a:pt x="34" y="84"/>
                    </a:lnTo>
                    <a:lnTo>
                      <a:pt x="34" y="84"/>
                    </a:lnTo>
                    <a:lnTo>
                      <a:pt x="36" y="88"/>
                    </a:lnTo>
                    <a:lnTo>
                      <a:pt x="38" y="92"/>
                    </a:lnTo>
                    <a:lnTo>
                      <a:pt x="40" y="96"/>
                    </a:lnTo>
                    <a:lnTo>
                      <a:pt x="40" y="96"/>
                    </a:lnTo>
                    <a:lnTo>
                      <a:pt x="40" y="102"/>
                    </a:lnTo>
                    <a:lnTo>
                      <a:pt x="4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7" name="Freeform 1675">
                <a:extLst>
                  <a:ext uri="{FF2B5EF4-FFF2-40B4-BE49-F238E27FC236}">
                    <a16:creationId xmlns:a16="http://schemas.microsoft.com/office/drawing/2014/main" id="{6BE8AAE2-2B23-9F20-5FDC-075F746666A6}"/>
                  </a:ext>
                </a:extLst>
              </p:cNvPr>
              <p:cNvSpPr>
                <a:spLocks/>
              </p:cNvSpPr>
              <p:nvPr/>
            </p:nvSpPr>
            <p:spPr bwMode="auto">
              <a:xfrm>
                <a:off x="5888" y="1968"/>
                <a:ext cx="54" cy="111"/>
              </a:xfrm>
              <a:custGeom>
                <a:avLst/>
                <a:gdLst>
                  <a:gd name="T0" fmla="*/ 26 w 54"/>
                  <a:gd name="T1" fmla="*/ 19 h 111"/>
                  <a:gd name="T2" fmla="*/ 26 w 54"/>
                  <a:gd name="T3" fmla="*/ 25 h 111"/>
                  <a:gd name="T4" fmla="*/ 24 w 54"/>
                  <a:gd name="T5" fmla="*/ 29 h 111"/>
                  <a:gd name="T6" fmla="*/ 22 w 54"/>
                  <a:gd name="T7" fmla="*/ 39 h 111"/>
                  <a:gd name="T8" fmla="*/ 26 w 54"/>
                  <a:gd name="T9" fmla="*/ 45 h 111"/>
                  <a:gd name="T10" fmla="*/ 32 w 54"/>
                  <a:gd name="T11" fmla="*/ 53 h 111"/>
                  <a:gd name="T12" fmla="*/ 38 w 54"/>
                  <a:gd name="T13" fmla="*/ 63 h 111"/>
                  <a:gd name="T14" fmla="*/ 38 w 54"/>
                  <a:gd name="T15" fmla="*/ 63 h 111"/>
                  <a:gd name="T16" fmla="*/ 42 w 54"/>
                  <a:gd name="T17" fmla="*/ 71 h 111"/>
                  <a:gd name="T18" fmla="*/ 46 w 54"/>
                  <a:gd name="T19" fmla="*/ 75 h 111"/>
                  <a:gd name="T20" fmla="*/ 48 w 54"/>
                  <a:gd name="T21" fmla="*/ 81 h 111"/>
                  <a:gd name="T22" fmla="*/ 52 w 54"/>
                  <a:gd name="T23" fmla="*/ 87 h 111"/>
                  <a:gd name="T24" fmla="*/ 52 w 54"/>
                  <a:gd name="T25" fmla="*/ 99 h 111"/>
                  <a:gd name="T26" fmla="*/ 50 w 54"/>
                  <a:gd name="T27" fmla="*/ 101 h 111"/>
                  <a:gd name="T28" fmla="*/ 48 w 54"/>
                  <a:gd name="T29" fmla="*/ 99 h 111"/>
                  <a:gd name="T30" fmla="*/ 46 w 54"/>
                  <a:gd name="T31" fmla="*/ 93 h 111"/>
                  <a:gd name="T32" fmla="*/ 42 w 54"/>
                  <a:gd name="T33" fmla="*/ 93 h 111"/>
                  <a:gd name="T34" fmla="*/ 46 w 54"/>
                  <a:gd name="T35" fmla="*/ 107 h 111"/>
                  <a:gd name="T36" fmla="*/ 44 w 54"/>
                  <a:gd name="T37" fmla="*/ 111 h 111"/>
                  <a:gd name="T38" fmla="*/ 42 w 54"/>
                  <a:gd name="T39" fmla="*/ 111 h 111"/>
                  <a:gd name="T40" fmla="*/ 22 w 54"/>
                  <a:gd name="T41" fmla="*/ 103 h 111"/>
                  <a:gd name="T42" fmla="*/ 20 w 54"/>
                  <a:gd name="T43" fmla="*/ 103 h 111"/>
                  <a:gd name="T44" fmla="*/ 18 w 54"/>
                  <a:gd name="T45" fmla="*/ 93 h 111"/>
                  <a:gd name="T46" fmla="*/ 20 w 54"/>
                  <a:gd name="T47" fmla="*/ 91 h 111"/>
                  <a:gd name="T48" fmla="*/ 24 w 54"/>
                  <a:gd name="T49" fmla="*/ 87 h 111"/>
                  <a:gd name="T50" fmla="*/ 20 w 54"/>
                  <a:gd name="T51" fmla="*/ 77 h 111"/>
                  <a:gd name="T52" fmla="*/ 22 w 54"/>
                  <a:gd name="T53" fmla="*/ 63 h 111"/>
                  <a:gd name="T54" fmla="*/ 24 w 54"/>
                  <a:gd name="T55" fmla="*/ 61 h 111"/>
                  <a:gd name="T56" fmla="*/ 32 w 54"/>
                  <a:gd name="T57" fmla="*/ 73 h 111"/>
                  <a:gd name="T58" fmla="*/ 28 w 54"/>
                  <a:gd name="T59" fmla="*/ 65 h 111"/>
                  <a:gd name="T60" fmla="*/ 22 w 54"/>
                  <a:gd name="T61" fmla="*/ 57 h 111"/>
                  <a:gd name="T62" fmla="*/ 18 w 54"/>
                  <a:gd name="T63" fmla="*/ 51 h 111"/>
                  <a:gd name="T64" fmla="*/ 16 w 54"/>
                  <a:gd name="T65" fmla="*/ 47 h 111"/>
                  <a:gd name="T66" fmla="*/ 16 w 54"/>
                  <a:gd name="T67" fmla="*/ 51 h 111"/>
                  <a:gd name="T68" fmla="*/ 12 w 54"/>
                  <a:gd name="T69" fmla="*/ 59 h 111"/>
                  <a:gd name="T70" fmla="*/ 10 w 54"/>
                  <a:gd name="T71" fmla="*/ 57 h 111"/>
                  <a:gd name="T72" fmla="*/ 2 w 54"/>
                  <a:gd name="T73" fmla="*/ 51 h 111"/>
                  <a:gd name="T74" fmla="*/ 0 w 54"/>
                  <a:gd name="T75" fmla="*/ 47 h 111"/>
                  <a:gd name="T76" fmla="*/ 2 w 54"/>
                  <a:gd name="T77" fmla="*/ 35 h 111"/>
                  <a:gd name="T78" fmla="*/ 6 w 54"/>
                  <a:gd name="T79" fmla="*/ 31 h 111"/>
                  <a:gd name="T80" fmla="*/ 10 w 54"/>
                  <a:gd name="T81" fmla="*/ 29 h 111"/>
                  <a:gd name="T82" fmla="*/ 12 w 54"/>
                  <a:gd name="T83" fmla="*/ 23 h 111"/>
                  <a:gd name="T84" fmla="*/ 10 w 54"/>
                  <a:gd name="T85" fmla="*/ 15 h 111"/>
                  <a:gd name="T86" fmla="*/ 10 w 54"/>
                  <a:gd name="T87" fmla="*/ 0 h 111"/>
                  <a:gd name="T88" fmla="*/ 14 w 54"/>
                  <a:gd name="T89" fmla="*/ 0 h 111"/>
                  <a:gd name="T90" fmla="*/ 22 w 54"/>
                  <a:gd name="T91" fmla="*/ 8 h 111"/>
                  <a:gd name="T92" fmla="*/ 26 w 54"/>
                  <a:gd name="T93" fmla="*/ 1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111">
                    <a:moveTo>
                      <a:pt x="26" y="19"/>
                    </a:moveTo>
                    <a:lnTo>
                      <a:pt x="26" y="19"/>
                    </a:lnTo>
                    <a:lnTo>
                      <a:pt x="26" y="23"/>
                    </a:lnTo>
                    <a:lnTo>
                      <a:pt x="26" y="25"/>
                    </a:lnTo>
                    <a:lnTo>
                      <a:pt x="24" y="29"/>
                    </a:lnTo>
                    <a:lnTo>
                      <a:pt x="24" y="29"/>
                    </a:lnTo>
                    <a:lnTo>
                      <a:pt x="22" y="33"/>
                    </a:lnTo>
                    <a:lnTo>
                      <a:pt x="22" y="39"/>
                    </a:lnTo>
                    <a:lnTo>
                      <a:pt x="22" y="43"/>
                    </a:lnTo>
                    <a:lnTo>
                      <a:pt x="26" y="45"/>
                    </a:lnTo>
                    <a:lnTo>
                      <a:pt x="26" y="45"/>
                    </a:lnTo>
                    <a:lnTo>
                      <a:pt x="32" y="53"/>
                    </a:lnTo>
                    <a:lnTo>
                      <a:pt x="38" y="63"/>
                    </a:lnTo>
                    <a:lnTo>
                      <a:pt x="38" y="63"/>
                    </a:lnTo>
                    <a:lnTo>
                      <a:pt x="38" y="63"/>
                    </a:lnTo>
                    <a:lnTo>
                      <a:pt x="38" y="63"/>
                    </a:lnTo>
                    <a:lnTo>
                      <a:pt x="40" y="69"/>
                    </a:lnTo>
                    <a:lnTo>
                      <a:pt x="42" y="71"/>
                    </a:lnTo>
                    <a:lnTo>
                      <a:pt x="42" y="71"/>
                    </a:lnTo>
                    <a:lnTo>
                      <a:pt x="46" y="75"/>
                    </a:lnTo>
                    <a:lnTo>
                      <a:pt x="48" y="81"/>
                    </a:lnTo>
                    <a:lnTo>
                      <a:pt x="48" y="81"/>
                    </a:lnTo>
                    <a:lnTo>
                      <a:pt x="50" y="85"/>
                    </a:lnTo>
                    <a:lnTo>
                      <a:pt x="52" y="87"/>
                    </a:lnTo>
                    <a:lnTo>
                      <a:pt x="54" y="93"/>
                    </a:lnTo>
                    <a:lnTo>
                      <a:pt x="52" y="99"/>
                    </a:lnTo>
                    <a:lnTo>
                      <a:pt x="52" y="99"/>
                    </a:lnTo>
                    <a:lnTo>
                      <a:pt x="50" y="101"/>
                    </a:lnTo>
                    <a:lnTo>
                      <a:pt x="50" y="101"/>
                    </a:lnTo>
                    <a:lnTo>
                      <a:pt x="48" y="99"/>
                    </a:lnTo>
                    <a:lnTo>
                      <a:pt x="48" y="95"/>
                    </a:lnTo>
                    <a:lnTo>
                      <a:pt x="46" y="93"/>
                    </a:lnTo>
                    <a:lnTo>
                      <a:pt x="42" y="93"/>
                    </a:lnTo>
                    <a:lnTo>
                      <a:pt x="42" y="93"/>
                    </a:lnTo>
                    <a:lnTo>
                      <a:pt x="46" y="101"/>
                    </a:lnTo>
                    <a:lnTo>
                      <a:pt x="46" y="107"/>
                    </a:lnTo>
                    <a:lnTo>
                      <a:pt x="44" y="111"/>
                    </a:lnTo>
                    <a:lnTo>
                      <a:pt x="44" y="111"/>
                    </a:lnTo>
                    <a:lnTo>
                      <a:pt x="42" y="111"/>
                    </a:lnTo>
                    <a:lnTo>
                      <a:pt x="42" y="111"/>
                    </a:lnTo>
                    <a:lnTo>
                      <a:pt x="32" y="107"/>
                    </a:lnTo>
                    <a:lnTo>
                      <a:pt x="22" y="103"/>
                    </a:lnTo>
                    <a:lnTo>
                      <a:pt x="22" y="103"/>
                    </a:lnTo>
                    <a:lnTo>
                      <a:pt x="20" y="103"/>
                    </a:lnTo>
                    <a:lnTo>
                      <a:pt x="18" y="99"/>
                    </a:lnTo>
                    <a:lnTo>
                      <a:pt x="18" y="93"/>
                    </a:lnTo>
                    <a:lnTo>
                      <a:pt x="18" y="93"/>
                    </a:lnTo>
                    <a:lnTo>
                      <a:pt x="20" y="91"/>
                    </a:lnTo>
                    <a:lnTo>
                      <a:pt x="22" y="89"/>
                    </a:lnTo>
                    <a:lnTo>
                      <a:pt x="24" y="87"/>
                    </a:lnTo>
                    <a:lnTo>
                      <a:pt x="24" y="87"/>
                    </a:lnTo>
                    <a:lnTo>
                      <a:pt x="20" y="77"/>
                    </a:lnTo>
                    <a:lnTo>
                      <a:pt x="20" y="69"/>
                    </a:lnTo>
                    <a:lnTo>
                      <a:pt x="22" y="63"/>
                    </a:lnTo>
                    <a:lnTo>
                      <a:pt x="22" y="63"/>
                    </a:lnTo>
                    <a:lnTo>
                      <a:pt x="24" y="61"/>
                    </a:lnTo>
                    <a:lnTo>
                      <a:pt x="28" y="63"/>
                    </a:lnTo>
                    <a:lnTo>
                      <a:pt x="32" y="73"/>
                    </a:lnTo>
                    <a:lnTo>
                      <a:pt x="32" y="73"/>
                    </a:lnTo>
                    <a:lnTo>
                      <a:pt x="28" y="65"/>
                    </a:lnTo>
                    <a:lnTo>
                      <a:pt x="26" y="61"/>
                    </a:lnTo>
                    <a:lnTo>
                      <a:pt x="22" y="57"/>
                    </a:lnTo>
                    <a:lnTo>
                      <a:pt x="18" y="51"/>
                    </a:lnTo>
                    <a:lnTo>
                      <a:pt x="18" y="51"/>
                    </a:lnTo>
                    <a:lnTo>
                      <a:pt x="16" y="49"/>
                    </a:lnTo>
                    <a:lnTo>
                      <a:pt x="16" y="47"/>
                    </a:lnTo>
                    <a:lnTo>
                      <a:pt x="16" y="51"/>
                    </a:lnTo>
                    <a:lnTo>
                      <a:pt x="16" y="51"/>
                    </a:lnTo>
                    <a:lnTo>
                      <a:pt x="14" y="57"/>
                    </a:lnTo>
                    <a:lnTo>
                      <a:pt x="12" y="59"/>
                    </a:lnTo>
                    <a:lnTo>
                      <a:pt x="10" y="57"/>
                    </a:lnTo>
                    <a:lnTo>
                      <a:pt x="10" y="57"/>
                    </a:lnTo>
                    <a:lnTo>
                      <a:pt x="6" y="55"/>
                    </a:lnTo>
                    <a:lnTo>
                      <a:pt x="2" y="51"/>
                    </a:lnTo>
                    <a:lnTo>
                      <a:pt x="0" y="47"/>
                    </a:lnTo>
                    <a:lnTo>
                      <a:pt x="0" y="47"/>
                    </a:lnTo>
                    <a:lnTo>
                      <a:pt x="2" y="41"/>
                    </a:lnTo>
                    <a:lnTo>
                      <a:pt x="2" y="35"/>
                    </a:lnTo>
                    <a:lnTo>
                      <a:pt x="2" y="35"/>
                    </a:lnTo>
                    <a:lnTo>
                      <a:pt x="6" y="31"/>
                    </a:lnTo>
                    <a:lnTo>
                      <a:pt x="6" y="31"/>
                    </a:lnTo>
                    <a:lnTo>
                      <a:pt x="10" y="29"/>
                    </a:lnTo>
                    <a:lnTo>
                      <a:pt x="10" y="27"/>
                    </a:lnTo>
                    <a:lnTo>
                      <a:pt x="12" y="23"/>
                    </a:lnTo>
                    <a:lnTo>
                      <a:pt x="10" y="15"/>
                    </a:lnTo>
                    <a:lnTo>
                      <a:pt x="10" y="15"/>
                    </a:lnTo>
                    <a:lnTo>
                      <a:pt x="8" y="6"/>
                    </a:lnTo>
                    <a:lnTo>
                      <a:pt x="10" y="0"/>
                    </a:lnTo>
                    <a:lnTo>
                      <a:pt x="10" y="0"/>
                    </a:lnTo>
                    <a:lnTo>
                      <a:pt x="14" y="0"/>
                    </a:lnTo>
                    <a:lnTo>
                      <a:pt x="18" y="2"/>
                    </a:lnTo>
                    <a:lnTo>
                      <a:pt x="22" y="8"/>
                    </a:lnTo>
                    <a:lnTo>
                      <a:pt x="26" y="19"/>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8" name="Freeform 1676">
                <a:extLst>
                  <a:ext uri="{FF2B5EF4-FFF2-40B4-BE49-F238E27FC236}">
                    <a16:creationId xmlns:a16="http://schemas.microsoft.com/office/drawing/2014/main" id="{F94E3239-049A-53A1-32E7-DD1F742B577F}"/>
                  </a:ext>
                </a:extLst>
              </p:cNvPr>
              <p:cNvSpPr>
                <a:spLocks/>
              </p:cNvSpPr>
              <p:nvPr/>
            </p:nvSpPr>
            <p:spPr bwMode="auto">
              <a:xfrm>
                <a:off x="5938" y="2039"/>
                <a:ext cx="48" cy="72"/>
              </a:xfrm>
              <a:custGeom>
                <a:avLst/>
                <a:gdLst>
                  <a:gd name="T0" fmla="*/ 2 w 48"/>
                  <a:gd name="T1" fmla="*/ 28 h 72"/>
                  <a:gd name="T2" fmla="*/ 6 w 48"/>
                  <a:gd name="T3" fmla="*/ 24 h 72"/>
                  <a:gd name="T4" fmla="*/ 12 w 48"/>
                  <a:gd name="T5" fmla="*/ 30 h 72"/>
                  <a:gd name="T6" fmla="*/ 12 w 48"/>
                  <a:gd name="T7" fmla="*/ 32 h 72"/>
                  <a:gd name="T8" fmla="*/ 16 w 48"/>
                  <a:gd name="T9" fmla="*/ 30 h 72"/>
                  <a:gd name="T10" fmla="*/ 14 w 48"/>
                  <a:gd name="T11" fmla="*/ 22 h 72"/>
                  <a:gd name="T12" fmla="*/ 14 w 48"/>
                  <a:gd name="T13" fmla="*/ 16 h 72"/>
                  <a:gd name="T14" fmla="*/ 14 w 48"/>
                  <a:gd name="T15" fmla="*/ 12 h 72"/>
                  <a:gd name="T16" fmla="*/ 14 w 48"/>
                  <a:gd name="T17" fmla="*/ 4 h 72"/>
                  <a:gd name="T18" fmla="*/ 14 w 48"/>
                  <a:gd name="T19" fmla="*/ 0 h 72"/>
                  <a:gd name="T20" fmla="*/ 18 w 48"/>
                  <a:gd name="T21" fmla="*/ 2 h 72"/>
                  <a:gd name="T22" fmla="*/ 20 w 48"/>
                  <a:gd name="T23" fmla="*/ 6 h 72"/>
                  <a:gd name="T24" fmla="*/ 22 w 48"/>
                  <a:gd name="T25" fmla="*/ 6 h 72"/>
                  <a:gd name="T26" fmla="*/ 24 w 48"/>
                  <a:gd name="T27" fmla="*/ 4 h 72"/>
                  <a:gd name="T28" fmla="*/ 36 w 48"/>
                  <a:gd name="T29" fmla="*/ 6 h 72"/>
                  <a:gd name="T30" fmla="*/ 38 w 48"/>
                  <a:gd name="T31" fmla="*/ 6 h 72"/>
                  <a:gd name="T32" fmla="*/ 42 w 48"/>
                  <a:gd name="T33" fmla="*/ 14 h 72"/>
                  <a:gd name="T34" fmla="*/ 44 w 48"/>
                  <a:gd name="T35" fmla="*/ 20 h 72"/>
                  <a:gd name="T36" fmla="*/ 46 w 48"/>
                  <a:gd name="T37" fmla="*/ 46 h 72"/>
                  <a:gd name="T38" fmla="*/ 48 w 48"/>
                  <a:gd name="T39" fmla="*/ 52 h 72"/>
                  <a:gd name="T40" fmla="*/ 44 w 48"/>
                  <a:gd name="T41" fmla="*/ 56 h 72"/>
                  <a:gd name="T42" fmla="*/ 44 w 48"/>
                  <a:gd name="T43" fmla="*/ 62 h 72"/>
                  <a:gd name="T44" fmla="*/ 44 w 48"/>
                  <a:gd name="T45" fmla="*/ 70 h 72"/>
                  <a:gd name="T46" fmla="*/ 38 w 48"/>
                  <a:gd name="T47" fmla="*/ 72 h 72"/>
                  <a:gd name="T48" fmla="*/ 34 w 48"/>
                  <a:gd name="T49" fmla="*/ 70 h 72"/>
                  <a:gd name="T50" fmla="*/ 30 w 48"/>
                  <a:gd name="T51" fmla="*/ 64 h 72"/>
                  <a:gd name="T52" fmla="*/ 28 w 48"/>
                  <a:gd name="T53" fmla="*/ 64 h 72"/>
                  <a:gd name="T54" fmla="*/ 24 w 48"/>
                  <a:gd name="T55" fmla="*/ 64 h 72"/>
                  <a:gd name="T56" fmla="*/ 18 w 48"/>
                  <a:gd name="T57" fmla="*/ 60 h 72"/>
                  <a:gd name="T58" fmla="*/ 8 w 48"/>
                  <a:gd name="T59" fmla="*/ 48 h 72"/>
                  <a:gd name="T60" fmla="*/ 2 w 48"/>
                  <a:gd name="T61" fmla="*/ 40 h 72"/>
                  <a:gd name="T62" fmla="*/ 0 w 48"/>
                  <a:gd name="T63" fmla="*/ 34 h 72"/>
                  <a:gd name="T64" fmla="*/ 2 w 48"/>
                  <a:gd name="T65"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72">
                    <a:moveTo>
                      <a:pt x="2" y="28"/>
                    </a:moveTo>
                    <a:lnTo>
                      <a:pt x="2" y="28"/>
                    </a:lnTo>
                    <a:lnTo>
                      <a:pt x="4" y="28"/>
                    </a:lnTo>
                    <a:lnTo>
                      <a:pt x="6" y="24"/>
                    </a:lnTo>
                    <a:lnTo>
                      <a:pt x="8" y="24"/>
                    </a:lnTo>
                    <a:lnTo>
                      <a:pt x="12" y="30"/>
                    </a:lnTo>
                    <a:lnTo>
                      <a:pt x="12" y="30"/>
                    </a:lnTo>
                    <a:lnTo>
                      <a:pt x="12" y="32"/>
                    </a:lnTo>
                    <a:lnTo>
                      <a:pt x="16" y="30"/>
                    </a:lnTo>
                    <a:lnTo>
                      <a:pt x="16" y="30"/>
                    </a:lnTo>
                    <a:lnTo>
                      <a:pt x="16" y="26"/>
                    </a:lnTo>
                    <a:lnTo>
                      <a:pt x="14" y="22"/>
                    </a:lnTo>
                    <a:lnTo>
                      <a:pt x="14" y="22"/>
                    </a:lnTo>
                    <a:lnTo>
                      <a:pt x="14" y="16"/>
                    </a:lnTo>
                    <a:lnTo>
                      <a:pt x="14" y="16"/>
                    </a:lnTo>
                    <a:lnTo>
                      <a:pt x="14" y="12"/>
                    </a:lnTo>
                    <a:lnTo>
                      <a:pt x="14" y="8"/>
                    </a:lnTo>
                    <a:lnTo>
                      <a:pt x="14" y="4"/>
                    </a:lnTo>
                    <a:lnTo>
                      <a:pt x="14" y="0"/>
                    </a:lnTo>
                    <a:lnTo>
                      <a:pt x="14" y="0"/>
                    </a:lnTo>
                    <a:lnTo>
                      <a:pt x="16" y="0"/>
                    </a:lnTo>
                    <a:lnTo>
                      <a:pt x="18" y="2"/>
                    </a:lnTo>
                    <a:lnTo>
                      <a:pt x="20" y="6"/>
                    </a:lnTo>
                    <a:lnTo>
                      <a:pt x="20" y="6"/>
                    </a:lnTo>
                    <a:lnTo>
                      <a:pt x="22" y="8"/>
                    </a:lnTo>
                    <a:lnTo>
                      <a:pt x="22" y="6"/>
                    </a:lnTo>
                    <a:lnTo>
                      <a:pt x="24" y="4"/>
                    </a:lnTo>
                    <a:lnTo>
                      <a:pt x="24" y="4"/>
                    </a:lnTo>
                    <a:lnTo>
                      <a:pt x="30" y="4"/>
                    </a:lnTo>
                    <a:lnTo>
                      <a:pt x="36" y="6"/>
                    </a:lnTo>
                    <a:lnTo>
                      <a:pt x="36" y="6"/>
                    </a:lnTo>
                    <a:lnTo>
                      <a:pt x="38" y="6"/>
                    </a:lnTo>
                    <a:lnTo>
                      <a:pt x="40" y="10"/>
                    </a:lnTo>
                    <a:lnTo>
                      <a:pt x="42" y="14"/>
                    </a:lnTo>
                    <a:lnTo>
                      <a:pt x="44" y="20"/>
                    </a:lnTo>
                    <a:lnTo>
                      <a:pt x="44" y="20"/>
                    </a:lnTo>
                    <a:lnTo>
                      <a:pt x="44" y="34"/>
                    </a:lnTo>
                    <a:lnTo>
                      <a:pt x="46" y="46"/>
                    </a:lnTo>
                    <a:lnTo>
                      <a:pt x="46" y="46"/>
                    </a:lnTo>
                    <a:lnTo>
                      <a:pt x="48" y="52"/>
                    </a:lnTo>
                    <a:lnTo>
                      <a:pt x="46" y="54"/>
                    </a:lnTo>
                    <a:lnTo>
                      <a:pt x="44" y="56"/>
                    </a:lnTo>
                    <a:lnTo>
                      <a:pt x="44" y="62"/>
                    </a:lnTo>
                    <a:lnTo>
                      <a:pt x="44" y="62"/>
                    </a:lnTo>
                    <a:lnTo>
                      <a:pt x="44" y="66"/>
                    </a:lnTo>
                    <a:lnTo>
                      <a:pt x="44" y="70"/>
                    </a:lnTo>
                    <a:lnTo>
                      <a:pt x="44" y="70"/>
                    </a:lnTo>
                    <a:lnTo>
                      <a:pt x="38" y="72"/>
                    </a:lnTo>
                    <a:lnTo>
                      <a:pt x="36" y="72"/>
                    </a:lnTo>
                    <a:lnTo>
                      <a:pt x="34" y="70"/>
                    </a:lnTo>
                    <a:lnTo>
                      <a:pt x="34" y="70"/>
                    </a:lnTo>
                    <a:lnTo>
                      <a:pt x="30" y="64"/>
                    </a:lnTo>
                    <a:lnTo>
                      <a:pt x="30" y="62"/>
                    </a:lnTo>
                    <a:lnTo>
                      <a:pt x="28" y="64"/>
                    </a:lnTo>
                    <a:lnTo>
                      <a:pt x="28" y="64"/>
                    </a:lnTo>
                    <a:lnTo>
                      <a:pt x="24" y="64"/>
                    </a:lnTo>
                    <a:lnTo>
                      <a:pt x="22" y="64"/>
                    </a:lnTo>
                    <a:lnTo>
                      <a:pt x="18" y="60"/>
                    </a:lnTo>
                    <a:lnTo>
                      <a:pt x="8" y="48"/>
                    </a:lnTo>
                    <a:lnTo>
                      <a:pt x="8" y="48"/>
                    </a:lnTo>
                    <a:lnTo>
                      <a:pt x="4" y="46"/>
                    </a:lnTo>
                    <a:lnTo>
                      <a:pt x="2" y="40"/>
                    </a:lnTo>
                    <a:lnTo>
                      <a:pt x="2" y="40"/>
                    </a:lnTo>
                    <a:lnTo>
                      <a:pt x="0" y="34"/>
                    </a:lnTo>
                    <a:lnTo>
                      <a:pt x="0" y="32"/>
                    </a:lnTo>
                    <a:lnTo>
                      <a:pt x="2" y="28"/>
                    </a:lnTo>
                    <a:lnTo>
                      <a:pt x="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9" name="Freeform 1677">
                <a:extLst>
                  <a:ext uri="{FF2B5EF4-FFF2-40B4-BE49-F238E27FC236}">
                    <a16:creationId xmlns:a16="http://schemas.microsoft.com/office/drawing/2014/main" id="{4B783132-6691-86E5-17A5-CD4E80BCCAA9}"/>
                  </a:ext>
                </a:extLst>
              </p:cNvPr>
              <p:cNvSpPr>
                <a:spLocks/>
              </p:cNvSpPr>
              <p:nvPr/>
            </p:nvSpPr>
            <p:spPr bwMode="auto">
              <a:xfrm>
                <a:off x="5904" y="1880"/>
                <a:ext cx="44" cy="109"/>
              </a:xfrm>
              <a:custGeom>
                <a:avLst/>
                <a:gdLst>
                  <a:gd name="T0" fmla="*/ 32 w 44"/>
                  <a:gd name="T1" fmla="*/ 42 h 109"/>
                  <a:gd name="T2" fmla="*/ 30 w 44"/>
                  <a:gd name="T3" fmla="*/ 48 h 109"/>
                  <a:gd name="T4" fmla="*/ 32 w 44"/>
                  <a:gd name="T5" fmla="*/ 54 h 109"/>
                  <a:gd name="T6" fmla="*/ 42 w 44"/>
                  <a:gd name="T7" fmla="*/ 72 h 109"/>
                  <a:gd name="T8" fmla="*/ 44 w 44"/>
                  <a:gd name="T9" fmla="*/ 88 h 109"/>
                  <a:gd name="T10" fmla="*/ 42 w 44"/>
                  <a:gd name="T11" fmla="*/ 103 h 109"/>
                  <a:gd name="T12" fmla="*/ 40 w 44"/>
                  <a:gd name="T13" fmla="*/ 107 h 109"/>
                  <a:gd name="T14" fmla="*/ 36 w 44"/>
                  <a:gd name="T15" fmla="*/ 98 h 109"/>
                  <a:gd name="T16" fmla="*/ 34 w 44"/>
                  <a:gd name="T17" fmla="*/ 86 h 109"/>
                  <a:gd name="T18" fmla="*/ 32 w 44"/>
                  <a:gd name="T19" fmla="*/ 86 h 109"/>
                  <a:gd name="T20" fmla="*/ 32 w 44"/>
                  <a:gd name="T21" fmla="*/ 94 h 109"/>
                  <a:gd name="T22" fmla="*/ 34 w 44"/>
                  <a:gd name="T23" fmla="*/ 100 h 109"/>
                  <a:gd name="T24" fmla="*/ 36 w 44"/>
                  <a:gd name="T25" fmla="*/ 109 h 109"/>
                  <a:gd name="T26" fmla="*/ 22 w 44"/>
                  <a:gd name="T27" fmla="*/ 90 h 109"/>
                  <a:gd name="T28" fmla="*/ 26 w 44"/>
                  <a:gd name="T29" fmla="*/ 86 h 109"/>
                  <a:gd name="T30" fmla="*/ 22 w 44"/>
                  <a:gd name="T31" fmla="*/ 84 h 109"/>
                  <a:gd name="T32" fmla="*/ 20 w 44"/>
                  <a:gd name="T33" fmla="*/ 88 h 109"/>
                  <a:gd name="T34" fmla="*/ 18 w 44"/>
                  <a:gd name="T35" fmla="*/ 74 h 109"/>
                  <a:gd name="T36" fmla="*/ 22 w 44"/>
                  <a:gd name="T37" fmla="*/ 62 h 109"/>
                  <a:gd name="T38" fmla="*/ 14 w 44"/>
                  <a:gd name="T39" fmla="*/ 62 h 109"/>
                  <a:gd name="T40" fmla="*/ 8 w 44"/>
                  <a:gd name="T41" fmla="*/ 50 h 109"/>
                  <a:gd name="T42" fmla="*/ 10 w 44"/>
                  <a:gd name="T43" fmla="*/ 42 h 109"/>
                  <a:gd name="T44" fmla="*/ 6 w 44"/>
                  <a:gd name="T45" fmla="*/ 36 h 109"/>
                  <a:gd name="T46" fmla="*/ 4 w 44"/>
                  <a:gd name="T47" fmla="*/ 32 h 109"/>
                  <a:gd name="T48" fmla="*/ 0 w 44"/>
                  <a:gd name="T49" fmla="*/ 26 h 109"/>
                  <a:gd name="T50" fmla="*/ 0 w 44"/>
                  <a:gd name="T51" fmla="*/ 20 h 109"/>
                  <a:gd name="T52" fmla="*/ 4 w 44"/>
                  <a:gd name="T53" fmla="*/ 4 h 109"/>
                  <a:gd name="T54" fmla="*/ 6 w 44"/>
                  <a:gd name="T55" fmla="*/ 0 h 109"/>
                  <a:gd name="T56" fmla="*/ 14 w 44"/>
                  <a:gd name="T57" fmla="*/ 20 h 109"/>
                  <a:gd name="T58" fmla="*/ 18 w 44"/>
                  <a:gd name="T59" fmla="*/ 32 h 109"/>
                  <a:gd name="T60" fmla="*/ 22 w 44"/>
                  <a:gd name="T61" fmla="*/ 38 h 109"/>
                  <a:gd name="T62" fmla="*/ 28 w 44"/>
                  <a:gd name="T63" fmla="*/ 34 h 109"/>
                  <a:gd name="T64" fmla="*/ 32 w 44"/>
                  <a:gd name="T65" fmla="*/ 30 h 109"/>
                  <a:gd name="T66" fmla="*/ 36 w 44"/>
                  <a:gd name="T67" fmla="*/ 36 h 109"/>
                  <a:gd name="T68" fmla="*/ 36 w 44"/>
                  <a:gd name="T69" fmla="*/ 42 h 109"/>
                  <a:gd name="T70" fmla="*/ 34 w 44"/>
                  <a:gd name="T71" fmla="*/ 42 h 109"/>
                  <a:gd name="T72" fmla="*/ 32 w 44"/>
                  <a:gd name="T73"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09">
                    <a:moveTo>
                      <a:pt x="32" y="42"/>
                    </a:moveTo>
                    <a:lnTo>
                      <a:pt x="32" y="42"/>
                    </a:lnTo>
                    <a:lnTo>
                      <a:pt x="30" y="46"/>
                    </a:lnTo>
                    <a:lnTo>
                      <a:pt x="30" y="48"/>
                    </a:lnTo>
                    <a:lnTo>
                      <a:pt x="32" y="54"/>
                    </a:lnTo>
                    <a:lnTo>
                      <a:pt x="32" y="54"/>
                    </a:lnTo>
                    <a:lnTo>
                      <a:pt x="42" y="72"/>
                    </a:lnTo>
                    <a:lnTo>
                      <a:pt x="42" y="72"/>
                    </a:lnTo>
                    <a:lnTo>
                      <a:pt x="44" y="80"/>
                    </a:lnTo>
                    <a:lnTo>
                      <a:pt x="44" y="88"/>
                    </a:lnTo>
                    <a:lnTo>
                      <a:pt x="42" y="103"/>
                    </a:lnTo>
                    <a:lnTo>
                      <a:pt x="42" y="103"/>
                    </a:lnTo>
                    <a:lnTo>
                      <a:pt x="40" y="107"/>
                    </a:lnTo>
                    <a:lnTo>
                      <a:pt x="40" y="107"/>
                    </a:lnTo>
                    <a:lnTo>
                      <a:pt x="36" y="98"/>
                    </a:lnTo>
                    <a:lnTo>
                      <a:pt x="36" y="98"/>
                    </a:lnTo>
                    <a:lnTo>
                      <a:pt x="36" y="88"/>
                    </a:lnTo>
                    <a:lnTo>
                      <a:pt x="34" y="86"/>
                    </a:lnTo>
                    <a:lnTo>
                      <a:pt x="32" y="86"/>
                    </a:lnTo>
                    <a:lnTo>
                      <a:pt x="32" y="86"/>
                    </a:lnTo>
                    <a:lnTo>
                      <a:pt x="32" y="90"/>
                    </a:lnTo>
                    <a:lnTo>
                      <a:pt x="32" y="94"/>
                    </a:lnTo>
                    <a:lnTo>
                      <a:pt x="34" y="100"/>
                    </a:lnTo>
                    <a:lnTo>
                      <a:pt x="34" y="100"/>
                    </a:lnTo>
                    <a:lnTo>
                      <a:pt x="36" y="109"/>
                    </a:lnTo>
                    <a:lnTo>
                      <a:pt x="36" y="109"/>
                    </a:lnTo>
                    <a:lnTo>
                      <a:pt x="22" y="90"/>
                    </a:lnTo>
                    <a:lnTo>
                      <a:pt x="22" y="90"/>
                    </a:lnTo>
                    <a:lnTo>
                      <a:pt x="24" y="88"/>
                    </a:lnTo>
                    <a:lnTo>
                      <a:pt x="26" y="86"/>
                    </a:lnTo>
                    <a:lnTo>
                      <a:pt x="26" y="86"/>
                    </a:lnTo>
                    <a:lnTo>
                      <a:pt x="22" y="84"/>
                    </a:lnTo>
                    <a:lnTo>
                      <a:pt x="20" y="88"/>
                    </a:lnTo>
                    <a:lnTo>
                      <a:pt x="20" y="88"/>
                    </a:lnTo>
                    <a:lnTo>
                      <a:pt x="18" y="80"/>
                    </a:lnTo>
                    <a:lnTo>
                      <a:pt x="18" y="74"/>
                    </a:lnTo>
                    <a:lnTo>
                      <a:pt x="22" y="62"/>
                    </a:lnTo>
                    <a:lnTo>
                      <a:pt x="22" y="62"/>
                    </a:lnTo>
                    <a:lnTo>
                      <a:pt x="18" y="64"/>
                    </a:lnTo>
                    <a:lnTo>
                      <a:pt x="14" y="62"/>
                    </a:lnTo>
                    <a:lnTo>
                      <a:pt x="10" y="58"/>
                    </a:lnTo>
                    <a:lnTo>
                      <a:pt x="8" y="50"/>
                    </a:lnTo>
                    <a:lnTo>
                      <a:pt x="8" y="50"/>
                    </a:lnTo>
                    <a:lnTo>
                      <a:pt x="10" y="42"/>
                    </a:lnTo>
                    <a:lnTo>
                      <a:pt x="8" y="38"/>
                    </a:lnTo>
                    <a:lnTo>
                      <a:pt x="6" y="36"/>
                    </a:lnTo>
                    <a:lnTo>
                      <a:pt x="4" y="32"/>
                    </a:lnTo>
                    <a:lnTo>
                      <a:pt x="4" y="32"/>
                    </a:lnTo>
                    <a:lnTo>
                      <a:pt x="0" y="26"/>
                    </a:lnTo>
                    <a:lnTo>
                      <a:pt x="0" y="26"/>
                    </a:lnTo>
                    <a:lnTo>
                      <a:pt x="0" y="24"/>
                    </a:lnTo>
                    <a:lnTo>
                      <a:pt x="0" y="20"/>
                    </a:lnTo>
                    <a:lnTo>
                      <a:pt x="0" y="20"/>
                    </a:lnTo>
                    <a:lnTo>
                      <a:pt x="4" y="4"/>
                    </a:lnTo>
                    <a:lnTo>
                      <a:pt x="6" y="0"/>
                    </a:lnTo>
                    <a:lnTo>
                      <a:pt x="6" y="0"/>
                    </a:lnTo>
                    <a:lnTo>
                      <a:pt x="10" y="6"/>
                    </a:lnTo>
                    <a:lnTo>
                      <a:pt x="14" y="20"/>
                    </a:lnTo>
                    <a:lnTo>
                      <a:pt x="14" y="20"/>
                    </a:lnTo>
                    <a:lnTo>
                      <a:pt x="18" y="32"/>
                    </a:lnTo>
                    <a:lnTo>
                      <a:pt x="20" y="38"/>
                    </a:lnTo>
                    <a:lnTo>
                      <a:pt x="22" y="38"/>
                    </a:lnTo>
                    <a:lnTo>
                      <a:pt x="24" y="38"/>
                    </a:lnTo>
                    <a:lnTo>
                      <a:pt x="28" y="34"/>
                    </a:lnTo>
                    <a:lnTo>
                      <a:pt x="28" y="34"/>
                    </a:lnTo>
                    <a:lnTo>
                      <a:pt x="32" y="30"/>
                    </a:lnTo>
                    <a:lnTo>
                      <a:pt x="34" y="32"/>
                    </a:lnTo>
                    <a:lnTo>
                      <a:pt x="36" y="36"/>
                    </a:lnTo>
                    <a:lnTo>
                      <a:pt x="36" y="36"/>
                    </a:lnTo>
                    <a:lnTo>
                      <a:pt x="36" y="42"/>
                    </a:lnTo>
                    <a:lnTo>
                      <a:pt x="36" y="42"/>
                    </a:lnTo>
                    <a:lnTo>
                      <a:pt x="34" y="42"/>
                    </a:lnTo>
                    <a:lnTo>
                      <a:pt x="32" y="42"/>
                    </a:lnTo>
                    <a:lnTo>
                      <a:pt x="3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0" name="Freeform 1678">
                <a:extLst>
                  <a:ext uri="{FF2B5EF4-FFF2-40B4-BE49-F238E27FC236}">
                    <a16:creationId xmlns:a16="http://schemas.microsoft.com/office/drawing/2014/main" id="{E2FBD5F7-BDDF-AB73-F288-016AE785A83E}"/>
                  </a:ext>
                </a:extLst>
              </p:cNvPr>
              <p:cNvSpPr>
                <a:spLocks/>
              </p:cNvSpPr>
              <p:nvPr/>
            </p:nvSpPr>
            <p:spPr bwMode="auto">
              <a:xfrm>
                <a:off x="5838" y="1926"/>
                <a:ext cx="68" cy="48"/>
              </a:xfrm>
              <a:custGeom>
                <a:avLst/>
                <a:gdLst>
                  <a:gd name="T0" fmla="*/ 40 w 68"/>
                  <a:gd name="T1" fmla="*/ 0 h 48"/>
                  <a:gd name="T2" fmla="*/ 40 w 68"/>
                  <a:gd name="T3" fmla="*/ 0 h 48"/>
                  <a:gd name="T4" fmla="*/ 44 w 68"/>
                  <a:gd name="T5" fmla="*/ 4 h 48"/>
                  <a:gd name="T6" fmla="*/ 48 w 68"/>
                  <a:gd name="T7" fmla="*/ 12 h 48"/>
                  <a:gd name="T8" fmla="*/ 48 w 68"/>
                  <a:gd name="T9" fmla="*/ 12 h 48"/>
                  <a:gd name="T10" fmla="*/ 50 w 68"/>
                  <a:gd name="T11" fmla="*/ 18 h 48"/>
                  <a:gd name="T12" fmla="*/ 50 w 68"/>
                  <a:gd name="T13" fmla="*/ 20 h 48"/>
                  <a:gd name="T14" fmla="*/ 52 w 68"/>
                  <a:gd name="T15" fmla="*/ 20 h 48"/>
                  <a:gd name="T16" fmla="*/ 52 w 68"/>
                  <a:gd name="T17" fmla="*/ 20 h 48"/>
                  <a:gd name="T18" fmla="*/ 52 w 68"/>
                  <a:gd name="T19" fmla="*/ 18 h 48"/>
                  <a:gd name="T20" fmla="*/ 52 w 68"/>
                  <a:gd name="T21" fmla="*/ 18 h 48"/>
                  <a:gd name="T22" fmla="*/ 54 w 68"/>
                  <a:gd name="T23" fmla="*/ 20 h 48"/>
                  <a:gd name="T24" fmla="*/ 54 w 68"/>
                  <a:gd name="T25" fmla="*/ 20 h 48"/>
                  <a:gd name="T26" fmla="*/ 62 w 68"/>
                  <a:gd name="T27" fmla="*/ 24 h 48"/>
                  <a:gd name="T28" fmla="*/ 68 w 68"/>
                  <a:gd name="T29" fmla="*/ 34 h 48"/>
                  <a:gd name="T30" fmla="*/ 68 w 68"/>
                  <a:gd name="T31" fmla="*/ 34 h 48"/>
                  <a:gd name="T32" fmla="*/ 68 w 68"/>
                  <a:gd name="T33" fmla="*/ 42 h 48"/>
                  <a:gd name="T34" fmla="*/ 68 w 68"/>
                  <a:gd name="T35" fmla="*/ 42 h 48"/>
                  <a:gd name="T36" fmla="*/ 64 w 68"/>
                  <a:gd name="T37" fmla="*/ 42 h 48"/>
                  <a:gd name="T38" fmla="*/ 60 w 68"/>
                  <a:gd name="T39" fmla="*/ 42 h 48"/>
                  <a:gd name="T40" fmla="*/ 56 w 68"/>
                  <a:gd name="T41" fmla="*/ 44 h 48"/>
                  <a:gd name="T42" fmla="*/ 54 w 68"/>
                  <a:gd name="T43" fmla="*/ 48 h 48"/>
                  <a:gd name="T44" fmla="*/ 54 w 68"/>
                  <a:gd name="T45" fmla="*/ 48 h 48"/>
                  <a:gd name="T46" fmla="*/ 44 w 68"/>
                  <a:gd name="T47" fmla="*/ 48 h 48"/>
                  <a:gd name="T48" fmla="*/ 36 w 68"/>
                  <a:gd name="T49" fmla="*/ 46 h 48"/>
                  <a:gd name="T50" fmla="*/ 28 w 68"/>
                  <a:gd name="T51" fmla="*/ 42 h 48"/>
                  <a:gd name="T52" fmla="*/ 20 w 68"/>
                  <a:gd name="T53" fmla="*/ 34 h 48"/>
                  <a:gd name="T54" fmla="*/ 20 w 68"/>
                  <a:gd name="T55" fmla="*/ 34 h 48"/>
                  <a:gd name="T56" fmla="*/ 18 w 68"/>
                  <a:gd name="T57" fmla="*/ 32 h 48"/>
                  <a:gd name="T58" fmla="*/ 16 w 68"/>
                  <a:gd name="T59" fmla="*/ 32 h 48"/>
                  <a:gd name="T60" fmla="*/ 10 w 68"/>
                  <a:gd name="T61" fmla="*/ 34 h 48"/>
                  <a:gd name="T62" fmla="*/ 10 w 68"/>
                  <a:gd name="T63" fmla="*/ 34 h 48"/>
                  <a:gd name="T64" fmla="*/ 8 w 68"/>
                  <a:gd name="T65" fmla="*/ 34 h 48"/>
                  <a:gd name="T66" fmla="*/ 6 w 68"/>
                  <a:gd name="T67" fmla="*/ 32 h 48"/>
                  <a:gd name="T68" fmla="*/ 2 w 68"/>
                  <a:gd name="T69" fmla="*/ 26 h 48"/>
                  <a:gd name="T70" fmla="*/ 2 w 68"/>
                  <a:gd name="T71" fmla="*/ 26 h 48"/>
                  <a:gd name="T72" fmla="*/ 0 w 68"/>
                  <a:gd name="T73" fmla="*/ 22 h 48"/>
                  <a:gd name="T74" fmla="*/ 2 w 68"/>
                  <a:gd name="T75" fmla="*/ 16 h 48"/>
                  <a:gd name="T76" fmla="*/ 2 w 68"/>
                  <a:gd name="T77" fmla="*/ 16 h 48"/>
                  <a:gd name="T78" fmla="*/ 4 w 68"/>
                  <a:gd name="T79" fmla="*/ 10 h 48"/>
                  <a:gd name="T80" fmla="*/ 6 w 68"/>
                  <a:gd name="T81" fmla="*/ 12 h 48"/>
                  <a:gd name="T82" fmla="*/ 6 w 68"/>
                  <a:gd name="T83" fmla="*/ 12 h 48"/>
                  <a:gd name="T84" fmla="*/ 10 w 68"/>
                  <a:gd name="T85" fmla="*/ 12 h 48"/>
                  <a:gd name="T86" fmla="*/ 12 w 68"/>
                  <a:gd name="T87" fmla="*/ 12 h 48"/>
                  <a:gd name="T88" fmla="*/ 12 w 68"/>
                  <a:gd name="T89" fmla="*/ 12 h 48"/>
                  <a:gd name="T90" fmla="*/ 14 w 68"/>
                  <a:gd name="T91" fmla="*/ 14 h 48"/>
                  <a:gd name="T92" fmla="*/ 14 w 68"/>
                  <a:gd name="T93" fmla="*/ 14 h 48"/>
                  <a:gd name="T94" fmla="*/ 18 w 68"/>
                  <a:gd name="T95" fmla="*/ 14 h 48"/>
                  <a:gd name="T96" fmla="*/ 22 w 68"/>
                  <a:gd name="T97" fmla="*/ 14 h 48"/>
                  <a:gd name="T98" fmla="*/ 22 w 68"/>
                  <a:gd name="T99" fmla="*/ 14 h 48"/>
                  <a:gd name="T100" fmla="*/ 24 w 68"/>
                  <a:gd name="T101" fmla="*/ 14 h 48"/>
                  <a:gd name="T102" fmla="*/ 26 w 68"/>
                  <a:gd name="T103" fmla="*/ 16 h 48"/>
                  <a:gd name="T104" fmla="*/ 28 w 68"/>
                  <a:gd name="T105" fmla="*/ 18 h 48"/>
                  <a:gd name="T106" fmla="*/ 30 w 68"/>
                  <a:gd name="T107" fmla="*/ 20 h 48"/>
                  <a:gd name="T108" fmla="*/ 32 w 68"/>
                  <a:gd name="T109" fmla="*/ 20 h 48"/>
                  <a:gd name="T110" fmla="*/ 34 w 68"/>
                  <a:gd name="T111" fmla="*/ 12 h 48"/>
                  <a:gd name="T112" fmla="*/ 34 w 68"/>
                  <a:gd name="T113" fmla="*/ 12 h 48"/>
                  <a:gd name="T114" fmla="*/ 36 w 68"/>
                  <a:gd name="T115" fmla="*/ 4 h 48"/>
                  <a:gd name="T116" fmla="*/ 38 w 68"/>
                  <a:gd name="T117" fmla="*/ 2 h 48"/>
                  <a:gd name="T118" fmla="*/ 40 w 68"/>
                  <a:gd name="T119" fmla="*/ 0 h 48"/>
                  <a:gd name="T120" fmla="*/ 40 w 68"/>
                  <a:gd name="T1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48">
                    <a:moveTo>
                      <a:pt x="40" y="0"/>
                    </a:moveTo>
                    <a:lnTo>
                      <a:pt x="40" y="0"/>
                    </a:lnTo>
                    <a:lnTo>
                      <a:pt x="44" y="4"/>
                    </a:lnTo>
                    <a:lnTo>
                      <a:pt x="48" y="12"/>
                    </a:lnTo>
                    <a:lnTo>
                      <a:pt x="48" y="12"/>
                    </a:lnTo>
                    <a:lnTo>
                      <a:pt x="50" y="18"/>
                    </a:lnTo>
                    <a:lnTo>
                      <a:pt x="50" y="20"/>
                    </a:lnTo>
                    <a:lnTo>
                      <a:pt x="52" y="20"/>
                    </a:lnTo>
                    <a:lnTo>
                      <a:pt x="52" y="20"/>
                    </a:lnTo>
                    <a:lnTo>
                      <a:pt x="52" y="18"/>
                    </a:lnTo>
                    <a:lnTo>
                      <a:pt x="52" y="18"/>
                    </a:lnTo>
                    <a:lnTo>
                      <a:pt x="54" y="20"/>
                    </a:lnTo>
                    <a:lnTo>
                      <a:pt x="54" y="20"/>
                    </a:lnTo>
                    <a:lnTo>
                      <a:pt x="62" y="24"/>
                    </a:lnTo>
                    <a:lnTo>
                      <a:pt x="68" y="34"/>
                    </a:lnTo>
                    <a:lnTo>
                      <a:pt x="68" y="34"/>
                    </a:lnTo>
                    <a:lnTo>
                      <a:pt x="68" y="42"/>
                    </a:lnTo>
                    <a:lnTo>
                      <a:pt x="68" y="42"/>
                    </a:lnTo>
                    <a:lnTo>
                      <a:pt x="64" y="42"/>
                    </a:lnTo>
                    <a:lnTo>
                      <a:pt x="60" y="42"/>
                    </a:lnTo>
                    <a:lnTo>
                      <a:pt x="56" y="44"/>
                    </a:lnTo>
                    <a:lnTo>
                      <a:pt x="54" y="48"/>
                    </a:lnTo>
                    <a:lnTo>
                      <a:pt x="54" y="48"/>
                    </a:lnTo>
                    <a:lnTo>
                      <a:pt x="44" y="48"/>
                    </a:lnTo>
                    <a:lnTo>
                      <a:pt x="36" y="46"/>
                    </a:lnTo>
                    <a:lnTo>
                      <a:pt x="28" y="42"/>
                    </a:lnTo>
                    <a:lnTo>
                      <a:pt x="20" y="34"/>
                    </a:lnTo>
                    <a:lnTo>
                      <a:pt x="20" y="34"/>
                    </a:lnTo>
                    <a:lnTo>
                      <a:pt x="18" y="32"/>
                    </a:lnTo>
                    <a:lnTo>
                      <a:pt x="16" y="32"/>
                    </a:lnTo>
                    <a:lnTo>
                      <a:pt x="10" y="34"/>
                    </a:lnTo>
                    <a:lnTo>
                      <a:pt x="10" y="34"/>
                    </a:lnTo>
                    <a:lnTo>
                      <a:pt x="8" y="34"/>
                    </a:lnTo>
                    <a:lnTo>
                      <a:pt x="6" y="32"/>
                    </a:lnTo>
                    <a:lnTo>
                      <a:pt x="2" y="26"/>
                    </a:lnTo>
                    <a:lnTo>
                      <a:pt x="2" y="26"/>
                    </a:lnTo>
                    <a:lnTo>
                      <a:pt x="0" y="22"/>
                    </a:lnTo>
                    <a:lnTo>
                      <a:pt x="2" y="16"/>
                    </a:lnTo>
                    <a:lnTo>
                      <a:pt x="2" y="16"/>
                    </a:lnTo>
                    <a:lnTo>
                      <a:pt x="4" y="10"/>
                    </a:lnTo>
                    <a:lnTo>
                      <a:pt x="6" y="12"/>
                    </a:lnTo>
                    <a:lnTo>
                      <a:pt x="6" y="12"/>
                    </a:lnTo>
                    <a:lnTo>
                      <a:pt x="10" y="12"/>
                    </a:lnTo>
                    <a:lnTo>
                      <a:pt x="12" y="12"/>
                    </a:lnTo>
                    <a:lnTo>
                      <a:pt x="12" y="12"/>
                    </a:lnTo>
                    <a:lnTo>
                      <a:pt x="14" y="14"/>
                    </a:lnTo>
                    <a:lnTo>
                      <a:pt x="14" y="14"/>
                    </a:lnTo>
                    <a:lnTo>
                      <a:pt x="18" y="14"/>
                    </a:lnTo>
                    <a:lnTo>
                      <a:pt x="22" y="14"/>
                    </a:lnTo>
                    <a:lnTo>
                      <a:pt x="22" y="14"/>
                    </a:lnTo>
                    <a:lnTo>
                      <a:pt x="24" y="14"/>
                    </a:lnTo>
                    <a:lnTo>
                      <a:pt x="26" y="16"/>
                    </a:lnTo>
                    <a:lnTo>
                      <a:pt x="28" y="18"/>
                    </a:lnTo>
                    <a:lnTo>
                      <a:pt x="30" y="20"/>
                    </a:lnTo>
                    <a:lnTo>
                      <a:pt x="32" y="20"/>
                    </a:lnTo>
                    <a:lnTo>
                      <a:pt x="34" y="12"/>
                    </a:lnTo>
                    <a:lnTo>
                      <a:pt x="34" y="12"/>
                    </a:lnTo>
                    <a:lnTo>
                      <a:pt x="36" y="4"/>
                    </a:lnTo>
                    <a:lnTo>
                      <a:pt x="38" y="2"/>
                    </a:lnTo>
                    <a:lnTo>
                      <a:pt x="40" y="0"/>
                    </a:ln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1" name="Freeform 1679">
                <a:extLst>
                  <a:ext uri="{FF2B5EF4-FFF2-40B4-BE49-F238E27FC236}">
                    <a16:creationId xmlns:a16="http://schemas.microsoft.com/office/drawing/2014/main" id="{BBEE64B9-EB73-1DCC-1C18-41A0EFDEE463}"/>
                  </a:ext>
                </a:extLst>
              </p:cNvPr>
              <p:cNvSpPr>
                <a:spLocks/>
              </p:cNvSpPr>
              <p:nvPr/>
            </p:nvSpPr>
            <p:spPr bwMode="auto">
              <a:xfrm>
                <a:off x="5892" y="1944"/>
                <a:ext cx="36" cy="57"/>
              </a:xfrm>
              <a:custGeom>
                <a:avLst/>
                <a:gdLst>
                  <a:gd name="T0" fmla="*/ 0 w 36"/>
                  <a:gd name="T1" fmla="*/ 26 h 57"/>
                  <a:gd name="T2" fmla="*/ 0 w 36"/>
                  <a:gd name="T3" fmla="*/ 26 h 57"/>
                  <a:gd name="T4" fmla="*/ 2 w 36"/>
                  <a:gd name="T5" fmla="*/ 20 h 57"/>
                  <a:gd name="T6" fmla="*/ 4 w 36"/>
                  <a:gd name="T7" fmla="*/ 20 h 57"/>
                  <a:gd name="T8" fmla="*/ 8 w 36"/>
                  <a:gd name="T9" fmla="*/ 22 h 57"/>
                  <a:gd name="T10" fmla="*/ 8 w 36"/>
                  <a:gd name="T11" fmla="*/ 22 h 57"/>
                  <a:gd name="T12" fmla="*/ 8 w 36"/>
                  <a:gd name="T13" fmla="*/ 24 h 57"/>
                  <a:gd name="T14" fmla="*/ 10 w 36"/>
                  <a:gd name="T15" fmla="*/ 24 h 57"/>
                  <a:gd name="T16" fmla="*/ 14 w 36"/>
                  <a:gd name="T17" fmla="*/ 24 h 57"/>
                  <a:gd name="T18" fmla="*/ 14 w 36"/>
                  <a:gd name="T19" fmla="*/ 24 h 57"/>
                  <a:gd name="T20" fmla="*/ 16 w 36"/>
                  <a:gd name="T21" fmla="*/ 20 h 57"/>
                  <a:gd name="T22" fmla="*/ 14 w 36"/>
                  <a:gd name="T23" fmla="*/ 16 h 57"/>
                  <a:gd name="T24" fmla="*/ 14 w 36"/>
                  <a:gd name="T25" fmla="*/ 16 h 57"/>
                  <a:gd name="T26" fmla="*/ 10 w 36"/>
                  <a:gd name="T27" fmla="*/ 14 h 57"/>
                  <a:gd name="T28" fmla="*/ 6 w 36"/>
                  <a:gd name="T29" fmla="*/ 10 h 57"/>
                  <a:gd name="T30" fmla="*/ 0 w 36"/>
                  <a:gd name="T31" fmla="*/ 2 h 57"/>
                  <a:gd name="T32" fmla="*/ 0 w 36"/>
                  <a:gd name="T33" fmla="*/ 2 h 57"/>
                  <a:gd name="T34" fmla="*/ 6 w 36"/>
                  <a:gd name="T35" fmla="*/ 0 h 57"/>
                  <a:gd name="T36" fmla="*/ 12 w 36"/>
                  <a:gd name="T37" fmla="*/ 0 h 57"/>
                  <a:gd name="T38" fmla="*/ 16 w 36"/>
                  <a:gd name="T39" fmla="*/ 0 h 57"/>
                  <a:gd name="T40" fmla="*/ 18 w 36"/>
                  <a:gd name="T41" fmla="*/ 0 h 57"/>
                  <a:gd name="T42" fmla="*/ 22 w 36"/>
                  <a:gd name="T43" fmla="*/ 4 h 57"/>
                  <a:gd name="T44" fmla="*/ 24 w 36"/>
                  <a:gd name="T45" fmla="*/ 8 h 57"/>
                  <a:gd name="T46" fmla="*/ 24 w 36"/>
                  <a:gd name="T47" fmla="*/ 8 h 57"/>
                  <a:gd name="T48" fmla="*/ 24 w 36"/>
                  <a:gd name="T49" fmla="*/ 12 h 57"/>
                  <a:gd name="T50" fmla="*/ 24 w 36"/>
                  <a:gd name="T51" fmla="*/ 12 h 57"/>
                  <a:gd name="T52" fmla="*/ 22 w 36"/>
                  <a:gd name="T53" fmla="*/ 12 h 57"/>
                  <a:gd name="T54" fmla="*/ 22 w 36"/>
                  <a:gd name="T55" fmla="*/ 14 h 57"/>
                  <a:gd name="T56" fmla="*/ 22 w 36"/>
                  <a:gd name="T57" fmla="*/ 14 h 57"/>
                  <a:gd name="T58" fmla="*/ 24 w 36"/>
                  <a:gd name="T59" fmla="*/ 20 h 57"/>
                  <a:gd name="T60" fmla="*/ 26 w 36"/>
                  <a:gd name="T61" fmla="*/ 24 h 57"/>
                  <a:gd name="T62" fmla="*/ 32 w 36"/>
                  <a:gd name="T63" fmla="*/ 34 h 57"/>
                  <a:gd name="T64" fmla="*/ 32 w 36"/>
                  <a:gd name="T65" fmla="*/ 34 h 57"/>
                  <a:gd name="T66" fmla="*/ 32 w 36"/>
                  <a:gd name="T67" fmla="*/ 43 h 57"/>
                  <a:gd name="T68" fmla="*/ 32 w 36"/>
                  <a:gd name="T69" fmla="*/ 45 h 57"/>
                  <a:gd name="T70" fmla="*/ 34 w 36"/>
                  <a:gd name="T71" fmla="*/ 47 h 57"/>
                  <a:gd name="T72" fmla="*/ 34 w 36"/>
                  <a:gd name="T73" fmla="*/ 47 h 57"/>
                  <a:gd name="T74" fmla="*/ 36 w 36"/>
                  <a:gd name="T75" fmla="*/ 53 h 57"/>
                  <a:gd name="T76" fmla="*/ 36 w 36"/>
                  <a:gd name="T77" fmla="*/ 55 h 57"/>
                  <a:gd name="T78" fmla="*/ 34 w 36"/>
                  <a:gd name="T79" fmla="*/ 57 h 57"/>
                  <a:gd name="T80" fmla="*/ 34 w 36"/>
                  <a:gd name="T81" fmla="*/ 57 h 57"/>
                  <a:gd name="T82" fmla="*/ 30 w 36"/>
                  <a:gd name="T83" fmla="*/ 57 h 57"/>
                  <a:gd name="T84" fmla="*/ 30 w 36"/>
                  <a:gd name="T85" fmla="*/ 55 h 57"/>
                  <a:gd name="T86" fmla="*/ 30 w 36"/>
                  <a:gd name="T87" fmla="*/ 51 h 57"/>
                  <a:gd name="T88" fmla="*/ 30 w 36"/>
                  <a:gd name="T89" fmla="*/ 51 h 57"/>
                  <a:gd name="T90" fmla="*/ 28 w 36"/>
                  <a:gd name="T91" fmla="*/ 41 h 57"/>
                  <a:gd name="T92" fmla="*/ 26 w 36"/>
                  <a:gd name="T93" fmla="*/ 39 h 57"/>
                  <a:gd name="T94" fmla="*/ 22 w 36"/>
                  <a:gd name="T95" fmla="*/ 43 h 57"/>
                  <a:gd name="T96" fmla="*/ 22 w 36"/>
                  <a:gd name="T97" fmla="*/ 43 h 57"/>
                  <a:gd name="T98" fmla="*/ 14 w 36"/>
                  <a:gd name="T99" fmla="*/ 32 h 57"/>
                  <a:gd name="T100" fmla="*/ 10 w 36"/>
                  <a:gd name="T101" fmla="*/ 26 h 57"/>
                  <a:gd name="T102" fmla="*/ 8 w 36"/>
                  <a:gd name="T103" fmla="*/ 26 h 57"/>
                  <a:gd name="T104" fmla="*/ 6 w 36"/>
                  <a:gd name="T105" fmla="*/ 26 h 57"/>
                  <a:gd name="T106" fmla="*/ 6 w 36"/>
                  <a:gd name="T107" fmla="*/ 26 h 57"/>
                  <a:gd name="T108" fmla="*/ 2 w 36"/>
                  <a:gd name="T109" fmla="*/ 32 h 57"/>
                  <a:gd name="T110" fmla="*/ 2 w 36"/>
                  <a:gd name="T111" fmla="*/ 32 h 57"/>
                  <a:gd name="T112" fmla="*/ 0 w 36"/>
                  <a:gd name="T113" fmla="*/ 26 h 57"/>
                  <a:gd name="T114" fmla="*/ 0 w 36"/>
                  <a:gd name="T115"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57">
                    <a:moveTo>
                      <a:pt x="0" y="26"/>
                    </a:moveTo>
                    <a:lnTo>
                      <a:pt x="0" y="26"/>
                    </a:lnTo>
                    <a:lnTo>
                      <a:pt x="2" y="20"/>
                    </a:lnTo>
                    <a:lnTo>
                      <a:pt x="4" y="20"/>
                    </a:lnTo>
                    <a:lnTo>
                      <a:pt x="8" y="22"/>
                    </a:lnTo>
                    <a:lnTo>
                      <a:pt x="8" y="22"/>
                    </a:lnTo>
                    <a:lnTo>
                      <a:pt x="8" y="24"/>
                    </a:lnTo>
                    <a:lnTo>
                      <a:pt x="10" y="24"/>
                    </a:lnTo>
                    <a:lnTo>
                      <a:pt x="14" y="24"/>
                    </a:lnTo>
                    <a:lnTo>
                      <a:pt x="14" y="24"/>
                    </a:lnTo>
                    <a:lnTo>
                      <a:pt x="16" y="20"/>
                    </a:lnTo>
                    <a:lnTo>
                      <a:pt x="14" y="16"/>
                    </a:lnTo>
                    <a:lnTo>
                      <a:pt x="14" y="16"/>
                    </a:lnTo>
                    <a:lnTo>
                      <a:pt x="10" y="14"/>
                    </a:lnTo>
                    <a:lnTo>
                      <a:pt x="6" y="10"/>
                    </a:lnTo>
                    <a:lnTo>
                      <a:pt x="0" y="2"/>
                    </a:lnTo>
                    <a:lnTo>
                      <a:pt x="0" y="2"/>
                    </a:lnTo>
                    <a:lnTo>
                      <a:pt x="6" y="0"/>
                    </a:lnTo>
                    <a:lnTo>
                      <a:pt x="12" y="0"/>
                    </a:lnTo>
                    <a:lnTo>
                      <a:pt x="16" y="0"/>
                    </a:lnTo>
                    <a:lnTo>
                      <a:pt x="18" y="0"/>
                    </a:lnTo>
                    <a:lnTo>
                      <a:pt x="22" y="4"/>
                    </a:lnTo>
                    <a:lnTo>
                      <a:pt x="24" y="8"/>
                    </a:lnTo>
                    <a:lnTo>
                      <a:pt x="24" y="8"/>
                    </a:lnTo>
                    <a:lnTo>
                      <a:pt x="24" y="12"/>
                    </a:lnTo>
                    <a:lnTo>
                      <a:pt x="24" y="12"/>
                    </a:lnTo>
                    <a:lnTo>
                      <a:pt x="22" y="12"/>
                    </a:lnTo>
                    <a:lnTo>
                      <a:pt x="22" y="14"/>
                    </a:lnTo>
                    <a:lnTo>
                      <a:pt x="22" y="14"/>
                    </a:lnTo>
                    <a:lnTo>
                      <a:pt x="24" y="20"/>
                    </a:lnTo>
                    <a:lnTo>
                      <a:pt x="26" y="24"/>
                    </a:lnTo>
                    <a:lnTo>
                      <a:pt x="32" y="34"/>
                    </a:lnTo>
                    <a:lnTo>
                      <a:pt x="32" y="34"/>
                    </a:lnTo>
                    <a:lnTo>
                      <a:pt x="32" y="43"/>
                    </a:lnTo>
                    <a:lnTo>
                      <a:pt x="32" y="45"/>
                    </a:lnTo>
                    <a:lnTo>
                      <a:pt x="34" y="47"/>
                    </a:lnTo>
                    <a:lnTo>
                      <a:pt x="34" y="47"/>
                    </a:lnTo>
                    <a:lnTo>
                      <a:pt x="36" y="53"/>
                    </a:lnTo>
                    <a:lnTo>
                      <a:pt x="36" y="55"/>
                    </a:lnTo>
                    <a:lnTo>
                      <a:pt x="34" y="57"/>
                    </a:lnTo>
                    <a:lnTo>
                      <a:pt x="34" y="57"/>
                    </a:lnTo>
                    <a:lnTo>
                      <a:pt x="30" y="57"/>
                    </a:lnTo>
                    <a:lnTo>
                      <a:pt x="30" y="55"/>
                    </a:lnTo>
                    <a:lnTo>
                      <a:pt x="30" y="51"/>
                    </a:lnTo>
                    <a:lnTo>
                      <a:pt x="30" y="51"/>
                    </a:lnTo>
                    <a:lnTo>
                      <a:pt x="28" y="41"/>
                    </a:lnTo>
                    <a:lnTo>
                      <a:pt x="26" y="39"/>
                    </a:lnTo>
                    <a:lnTo>
                      <a:pt x="22" y="43"/>
                    </a:lnTo>
                    <a:lnTo>
                      <a:pt x="22" y="43"/>
                    </a:lnTo>
                    <a:lnTo>
                      <a:pt x="14" y="32"/>
                    </a:lnTo>
                    <a:lnTo>
                      <a:pt x="10" y="26"/>
                    </a:lnTo>
                    <a:lnTo>
                      <a:pt x="8" y="26"/>
                    </a:lnTo>
                    <a:lnTo>
                      <a:pt x="6" y="26"/>
                    </a:lnTo>
                    <a:lnTo>
                      <a:pt x="6" y="26"/>
                    </a:lnTo>
                    <a:lnTo>
                      <a:pt x="2" y="32"/>
                    </a:lnTo>
                    <a:lnTo>
                      <a:pt x="2" y="32"/>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2" name="Freeform 1680">
                <a:extLst>
                  <a:ext uri="{FF2B5EF4-FFF2-40B4-BE49-F238E27FC236}">
                    <a16:creationId xmlns:a16="http://schemas.microsoft.com/office/drawing/2014/main" id="{5A96594F-645F-EF6B-B3EC-D67A3D1A72C3}"/>
                  </a:ext>
                </a:extLst>
              </p:cNvPr>
              <p:cNvSpPr>
                <a:spLocks/>
              </p:cNvSpPr>
              <p:nvPr/>
            </p:nvSpPr>
            <p:spPr bwMode="auto">
              <a:xfrm>
                <a:off x="5950" y="2001"/>
                <a:ext cx="32" cy="48"/>
              </a:xfrm>
              <a:custGeom>
                <a:avLst/>
                <a:gdLst>
                  <a:gd name="T0" fmla="*/ 12 w 32"/>
                  <a:gd name="T1" fmla="*/ 44 h 48"/>
                  <a:gd name="T2" fmla="*/ 12 w 32"/>
                  <a:gd name="T3" fmla="*/ 44 h 48"/>
                  <a:gd name="T4" fmla="*/ 10 w 32"/>
                  <a:gd name="T5" fmla="*/ 48 h 48"/>
                  <a:gd name="T6" fmla="*/ 8 w 32"/>
                  <a:gd name="T7" fmla="*/ 44 h 48"/>
                  <a:gd name="T8" fmla="*/ 8 w 32"/>
                  <a:gd name="T9" fmla="*/ 44 h 48"/>
                  <a:gd name="T10" fmla="*/ 12 w 32"/>
                  <a:gd name="T11" fmla="*/ 28 h 48"/>
                  <a:gd name="T12" fmla="*/ 12 w 32"/>
                  <a:gd name="T13" fmla="*/ 18 h 48"/>
                  <a:gd name="T14" fmla="*/ 8 w 32"/>
                  <a:gd name="T15" fmla="*/ 12 h 48"/>
                  <a:gd name="T16" fmla="*/ 0 w 32"/>
                  <a:gd name="T17" fmla="*/ 4 h 48"/>
                  <a:gd name="T18" fmla="*/ 0 w 32"/>
                  <a:gd name="T19" fmla="*/ 4 h 48"/>
                  <a:gd name="T20" fmla="*/ 6 w 32"/>
                  <a:gd name="T21" fmla="*/ 0 h 48"/>
                  <a:gd name="T22" fmla="*/ 10 w 32"/>
                  <a:gd name="T23" fmla="*/ 2 h 48"/>
                  <a:gd name="T24" fmla="*/ 14 w 32"/>
                  <a:gd name="T25" fmla="*/ 6 h 48"/>
                  <a:gd name="T26" fmla="*/ 18 w 32"/>
                  <a:gd name="T27" fmla="*/ 14 h 48"/>
                  <a:gd name="T28" fmla="*/ 18 w 32"/>
                  <a:gd name="T29" fmla="*/ 14 h 48"/>
                  <a:gd name="T30" fmla="*/ 22 w 32"/>
                  <a:gd name="T31" fmla="*/ 22 h 48"/>
                  <a:gd name="T32" fmla="*/ 24 w 32"/>
                  <a:gd name="T33" fmla="*/ 22 h 48"/>
                  <a:gd name="T34" fmla="*/ 24 w 32"/>
                  <a:gd name="T35" fmla="*/ 14 h 48"/>
                  <a:gd name="T36" fmla="*/ 24 w 32"/>
                  <a:gd name="T37" fmla="*/ 14 h 48"/>
                  <a:gd name="T38" fmla="*/ 28 w 32"/>
                  <a:gd name="T39" fmla="*/ 20 h 48"/>
                  <a:gd name="T40" fmla="*/ 30 w 32"/>
                  <a:gd name="T41" fmla="*/ 22 h 48"/>
                  <a:gd name="T42" fmla="*/ 32 w 32"/>
                  <a:gd name="T43" fmla="*/ 20 h 48"/>
                  <a:gd name="T44" fmla="*/ 32 w 32"/>
                  <a:gd name="T45" fmla="*/ 20 h 48"/>
                  <a:gd name="T46" fmla="*/ 32 w 32"/>
                  <a:gd name="T47" fmla="*/ 24 h 48"/>
                  <a:gd name="T48" fmla="*/ 30 w 32"/>
                  <a:gd name="T49" fmla="*/ 26 h 48"/>
                  <a:gd name="T50" fmla="*/ 28 w 32"/>
                  <a:gd name="T51" fmla="*/ 28 h 48"/>
                  <a:gd name="T52" fmla="*/ 28 w 32"/>
                  <a:gd name="T53" fmla="*/ 30 h 48"/>
                  <a:gd name="T54" fmla="*/ 28 w 32"/>
                  <a:gd name="T55" fmla="*/ 30 h 48"/>
                  <a:gd name="T56" fmla="*/ 24 w 32"/>
                  <a:gd name="T57" fmla="*/ 34 h 48"/>
                  <a:gd name="T58" fmla="*/ 20 w 32"/>
                  <a:gd name="T59" fmla="*/ 38 h 48"/>
                  <a:gd name="T60" fmla="*/ 12 w 32"/>
                  <a:gd name="T61" fmla="*/ 44 h 48"/>
                  <a:gd name="T62" fmla="*/ 12 w 32"/>
                  <a:gd name="T6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48">
                    <a:moveTo>
                      <a:pt x="12" y="44"/>
                    </a:moveTo>
                    <a:lnTo>
                      <a:pt x="12" y="44"/>
                    </a:lnTo>
                    <a:lnTo>
                      <a:pt x="10" y="48"/>
                    </a:lnTo>
                    <a:lnTo>
                      <a:pt x="8" y="44"/>
                    </a:lnTo>
                    <a:lnTo>
                      <a:pt x="8" y="44"/>
                    </a:lnTo>
                    <a:lnTo>
                      <a:pt x="12" y="28"/>
                    </a:lnTo>
                    <a:lnTo>
                      <a:pt x="12" y="18"/>
                    </a:lnTo>
                    <a:lnTo>
                      <a:pt x="8" y="12"/>
                    </a:lnTo>
                    <a:lnTo>
                      <a:pt x="0" y="4"/>
                    </a:lnTo>
                    <a:lnTo>
                      <a:pt x="0" y="4"/>
                    </a:lnTo>
                    <a:lnTo>
                      <a:pt x="6" y="0"/>
                    </a:lnTo>
                    <a:lnTo>
                      <a:pt x="10" y="2"/>
                    </a:lnTo>
                    <a:lnTo>
                      <a:pt x="14" y="6"/>
                    </a:lnTo>
                    <a:lnTo>
                      <a:pt x="18" y="14"/>
                    </a:lnTo>
                    <a:lnTo>
                      <a:pt x="18" y="14"/>
                    </a:lnTo>
                    <a:lnTo>
                      <a:pt x="22" y="22"/>
                    </a:lnTo>
                    <a:lnTo>
                      <a:pt x="24" y="22"/>
                    </a:lnTo>
                    <a:lnTo>
                      <a:pt x="24" y="14"/>
                    </a:lnTo>
                    <a:lnTo>
                      <a:pt x="24" y="14"/>
                    </a:lnTo>
                    <a:lnTo>
                      <a:pt x="28" y="20"/>
                    </a:lnTo>
                    <a:lnTo>
                      <a:pt x="30" y="22"/>
                    </a:lnTo>
                    <a:lnTo>
                      <a:pt x="32" y="20"/>
                    </a:lnTo>
                    <a:lnTo>
                      <a:pt x="32" y="20"/>
                    </a:lnTo>
                    <a:lnTo>
                      <a:pt x="32" y="24"/>
                    </a:lnTo>
                    <a:lnTo>
                      <a:pt x="30" y="26"/>
                    </a:lnTo>
                    <a:lnTo>
                      <a:pt x="28" y="28"/>
                    </a:lnTo>
                    <a:lnTo>
                      <a:pt x="28" y="30"/>
                    </a:lnTo>
                    <a:lnTo>
                      <a:pt x="28" y="30"/>
                    </a:lnTo>
                    <a:lnTo>
                      <a:pt x="24" y="34"/>
                    </a:lnTo>
                    <a:lnTo>
                      <a:pt x="20" y="38"/>
                    </a:lnTo>
                    <a:lnTo>
                      <a:pt x="12" y="44"/>
                    </a:lnTo>
                    <a:lnTo>
                      <a:pt x="1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3" name="Freeform 1681">
                <a:extLst>
                  <a:ext uri="{FF2B5EF4-FFF2-40B4-BE49-F238E27FC236}">
                    <a16:creationId xmlns:a16="http://schemas.microsoft.com/office/drawing/2014/main" id="{9514F8D3-0C9F-5898-EBB7-901CDDAD7CF0}"/>
                  </a:ext>
                </a:extLst>
              </p:cNvPr>
              <p:cNvSpPr>
                <a:spLocks/>
              </p:cNvSpPr>
              <p:nvPr/>
            </p:nvSpPr>
            <p:spPr bwMode="auto">
              <a:xfrm>
                <a:off x="5946" y="1946"/>
                <a:ext cx="14" cy="41"/>
              </a:xfrm>
              <a:custGeom>
                <a:avLst/>
                <a:gdLst>
                  <a:gd name="T0" fmla="*/ 0 w 14"/>
                  <a:gd name="T1" fmla="*/ 37 h 41"/>
                  <a:gd name="T2" fmla="*/ 0 w 14"/>
                  <a:gd name="T3" fmla="*/ 37 h 41"/>
                  <a:gd name="T4" fmla="*/ 0 w 14"/>
                  <a:gd name="T5" fmla="*/ 28 h 41"/>
                  <a:gd name="T6" fmla="*/ 0 w 14"/>
                  <a:gd name="T7" fmla="*/ 22 h 41"/>
                  <a:gd name="T8" fmla="*/ 2 w 14"/>
                  <a:gd name="T9" fmla="*/ 14 h 41"/>
                  <a:gd name="T10" fmla="*/ 0 w 14"/>
                  <a:gd name="T11" fmla="*/ 6 h 41"/>
                  <a:gd name="T12" fmla="*/ 0 w 14"/>
                  <a:gd name="T13" fmla="*/ 6 h 41"/>
                  <a:gd name="T14" fmla="*/ 4 w 14"/>
                  <a:gd name="T15" fmla="*/ 0 h 41"/>
                  <a:gd name="T16" fmla="*/ 4 w 14"/>
                  <a:gd name="T17" fmla="*/ 0 h 41"/>
                  <a:gd name="T18" fmla="*/ 6 w 14"/>
                  <a:gd name="T19" fmla="*/ 4 h 41"/>
                  <a:gd name="T20" fmla="*/ 6 w 14"/>
                  <a:gd name="T21" fmla="*/ 4 h 41"/>
                  <a:gd name="T22" fmla="*/ 10 w 14"/>
                  <a:gd name="T23" fmla="*/ 10 h 41"/>
                  <a:gd name="T24" fmla="*/ 10 w 14"/>
                  <a:gd name="T25" fmla="*/ 10 h 41"/>
                  <a:gd name="T26" fmla="*/ 12 w 14"/>
                  <a:gd name="T27" fmla="*/ 10 h 41"/>
                  <a:gd name="T28" fmla="*/ 14 w 14"/>
                  <a:gd name="T29" fmla="*/ 8 h 41"/>
                  <a:gd name="T30" fmla="*/ 14 w 14"/>
                  <a:gd name="T31" fmla="*/ 8 h 41"/>
                  <a:gd name="T32" fmla="*/ 14 w 14"/>
                  <a:gd name="T33" fmla="*/ 12 h 41"/>
                  <a:gd name="T34" fmla="*/ 14 w 14"/>
                  <a:gd name="T35" fmla="*/ 12 h 41"/>
                  <a:gd name="T36" fmla="*/ 14 w 14"/>
                  <a:gd name="T37" fmla="*/ 16 h 41"/>
                  <a:gd name="T38" fmla="*/ 12 w 14"/>
                  <a:gd name="T39" fmla="*/ 16 h 41"/>
                  <a:gd name="T40" fmla="*/ 12 w 14"/>
                  <a:gd name="T41" fmla="*/ 14 h 41"/>
                  <a:gd name="T42" fmla="*/ 10 w 14"/>
                  <a:gd name="T43" fmla="*/ 14 h 41"/>
                  <a:gd name="T44" fmla="*/ 10 w 14"/>
                  <a:gd name="T45" fmla="*/ 14 h 41"/>
                  <a:gd name="T46" fmla="*/ 4 w 14"/>
                  <a:gd name="T47" fmla="*/ 16 h 41"/>
                  <a:gd name="T48" fmla="*/ 4 w 14"/>
                  <a:gd name="T49" fmla="*/ 16 h 41"/>
                  <a:gd name="T50" fmla="*/ 8 w 14"/>
                  <a:gd name="T51" fmla="*/ 20 h 41"/>
                  <a:gd name="T52" fmla="*/ 12 w 14"/>
                  <a:gd name="T53" fmla="*/ 24 h 41"/>
                  <a:gd name="T54" fmla="*/ 12 w 14"/>
                  <a:gd name="T55" fmla="*/ 30 h 41"/>
                  <a:gd name="T56" fmla="*/ 12 w 14"/>
                  <a:gd name="T57" fmla="*/ 41 h 41"/>
                  <a:gd name="T58" fmla="*/ 12 w 14"/>
                  <a:gd name="T59" fmla="*/ 41 h 41"/>
                  <a:gd name="T60" fmla="*/ 6 w 14"/>
                  <a:gd name="T61" fmla="*/ 37 h 41"/>
                  <a:gd name="T62" fmla="*/ 4 w 14"/>
                  <a:gd name="T63" fmla="*/ 37 h 41"/>
                  <a:gd name="T64" fmla="*/ 0 w 14"/>
                  <a:gd name="T65" fmla="*/ 37 h 41"/>
                  <a:gd name="T66" fmla="*/ 0 w 14"/>
                  <a:gd name="T6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41">
                    <a:moveTo>
                      <a:pt x="0" y="37"/>
                    </a:moveTo>
                    <a:lnTo>
                      <a:pt x="0" y="37"/>
                    </a:lnTo>
                    <a:lnTo>
                      <a:pt x="0" y="28"/>
                    </a:lnTo>
                    <a:lnTo>
                      <a:pt x="0" y="22"/>
                    </a:lnTo>
                    <a:lnTo>
                      <a:pt x="2" y="14"/>
                    </a:lnTo>
                    <a:lnTo>
                      <a:pt x="0" y="6"/>
                    </a:lnTo>
                    <a:lnTo>
                      <a:pt x="0" y="6"/>
                    </a:lnTo>
                    <a:lnTo>
                      <a:pt x="4" y="0"/>
                    </a:lnTo>
                    <a:lnTo>
                      <a:pt x="4" y="0"/>
                    </a:lnTo>
                    <a:lnTo>
                      <a:pt x="6" y="4"/>
                    </a:lnTo>
                    <a:lnTo>
                      <a:pt x="6" y="4"/>
                    </a:lnTo>
                    <a:lnTo>
                      <a:pt x="10" y="10"/>
                    </a:lnTo>
                    <a:lnTo>
                      <a:pt x="10" y="10"/>
                    </a:lnTo>
                    <a:lnTo>
                      <a:pt x="12" y="10"/>
                    </a:lnTo>
                    <a:lnTo>
                      <a:pt x="14" y="8"/>
                    </a:lnTo>
                    <a:lnTo>
                      <a:pt x="14" y="8"/>
                    </a:lnTo>
                    <a:lnTo>
                      <a:pt x="14" y="12"/>
                    </a:lnTo>
                    <a:lnTo>
                      <a:pt x="14" y="12"/>
                    </a:lnTo>
                    <a:lnTo>
                      <a:pt x="14" y="16"/>
                    </a:lnTo>
                    <a:lnTo>
                      <a:pt x="12" y="16"/>
                    </a:lnTo>
                    <a:lnTo>
                      <a:pt x="12" y="14"/>
                    </a:lnTo>
                    <a:lnTo>
                      <a:pt x="10" y="14"/>
                    </a:lnTo>
                    <a:lnTo>
                      <a:pt x="10" y="14"/>
                    </a:lnTo>
                    <a:lnTo>
                      <a:pt x="4" y="16"/>
                    </a:lnTo>
                    <a:lnTo>
                      <a:pt x="4" y="16"/>
                    </a:lnTo>
                    <a:lnTo>
                      <a:pt x="8" y="20"/>
                    </a:lnTo>
                    <a:lnTo>
                      <a:pt x="12" y="24"/>
                    </a:lnTo>
                    <a:lnTo>
                      <a:pt x="12" y="30"/>
                    </a:lnTo>
                    <a:lnTo>
                      <a:pt x="12" y="41"/>
                    </a:lnTo>
                    <a:lnTo>
                      <a:pt x="12" y="41"/>
                    </a:lnTo>
                    <a:lnTo>
                      <a:pt x="6" y="37"/>
                    </a:lnTo>
                    <a:lnTo>
                      <a:pt x="4" y="37"/>
                    </a:lnTo>
                    <a:lnTo>
                      <a:pt x="0" y="37"/>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4" name="Freeform 1682">
                <a:extLst>
                  <a:ext uri="{FF2B5EF4-FFF2-40B4-BE49-F238E27FC236}">
                    <a16:creationId xmlns:a16="http://schemas.microsoft.com/office/drawing/2014/main" id="{34F197AF-8FE0-AE64-F8EE-C24E801FC12F}"/>
                  </a:ext>
                </a:extLst>
              </p:cNvPr>
              <p:cNvSpPr>
                <a:spLocks/>
              </p:cNvSpPr>
              <p:nvPr/>
            </p:nvSpPr>
            <p:spPr bwMode="auto">
              <a:xfrm>
                <a:off x="5904" y="1908"/>
                <a:ext cx="14" cy="22"/>
              </a:xfrm>
              <a:custGeom>
                <a:avLst/>
                <a:gdLst>
                  <a:gd name="T0" fmla="*/ 4 w 14"/>
                  <a:gd name="T1" fmla="*/ 0 h 22"/>
                  <a:gd name="T2" fmla="*/ 4 w 14"/>
                  <a:gd name="T3" fmla="*/ 0 h 22"/>
                  <a:gd name="T4" fmla="*/ 8 w 14"/>
                  <a:gd name="T5" fmla="*/ 4 h 22"/>
                  <a:gd name="T6" fmla="*/ 10 w 14"/>
                  <a:gd name="T7" fmla="*/ 10 h 22"/>
                  <a:gd name="T8" fmla="*/ 10 w 14"/>
                  <a:gd name="T9" fmla="*/ 10 h 22"/>
                  <a:gd name="T10" fmla="*/ 12 w 14"/>
                  <a:gd name="T11" fmla="*/ 14 h 22"/>
                  <a:gd name="T12" fmla="*/ 14 w 14"/>
                  <a:gd name="T13" fmla="*/ 18 h 22"/>
                  <a:gd name="T14" fmla="*/ 14 w 14"/>
                  <a:gd name="T15" fmla="*/ 18 h 22"/>
                  <a:gd name="T16" fmla="*/ 12 w 14"/>
                  <a:gd name="T17" fmla="*/ 22 h 22"/>
                  <a:gd name="T18" fmla="*/ 10 w 14"/>
                  <a:gd name="T19" fmla="*/ 22 h 22"/>
                  <a:gd name="T20" fmla="*/ 8 w 14"/>
                  <a:gd name="T21" fmla="*/ 22 h 22"/>
                  <a:gd name="T22" fmla="*/ 8 w 14"/>
                  <a:gd name="T23" fmla="*/ 22 h 22"/>
                  <a:gd name="T24" fmla="*/ 4 w 14"/>
                  <a:gd name="T25" fmla="*/ 20 h 22"/>
                  <a:gd name="T26" fmla="*/ 2 w 14"/>
                  <a:gd name="T27" fmla="*/ 18 h 22"/>
                  <a:gd name="T28" fmla="*/ 0 w 14"/>
                  <a:gd name="T29" fmla="*/ 18 h 22"/>
                  <a:gd name="T30" fmla="*/ 0 w 14"/>
                  <a:gd name="T31" fmla="*/ 18 h 22"/>
                  <a:gd name="T32" fmla="*/ 0 w 14"/>
                  <a:gd name="T33" fmla="*/ 12 h 22"/>
                  <a:gd name="T34" fmla="*/ 0 w 14"/>
                  <a:gd name="T35" fmla="*/ 12 h 22"/>
                  <a:gd name="T36" fmla="*/ 0 w 14"/>
                  <a:gd name="T37" fmla="*/ 10 h 22"/>
                  <a:gd name="T38" fmla="*/ 0 w 14"/>
                  <a:gd name="T39" fmla="*/ 10 h 22"/>
                  <a:gd name="T40" fmla="*/ 2 w 14"/>
                  <a:gd name="T41" fmla="*/ 8 h 22"/>
                  <a:gd name="T42" fmla="*/ 2 w 14"/>
                  <a:gd name="T43" fmla="*/ 4 h 22"/>
                  <a:gd name="T44" fmla="*/ 2 w 14"/>
                  <a:gd name="T45" fmla="*/ 2 h 22"/>
                  <a:gd name="T46" fmla="*/ 4 w 14"/>
                  <a:gd name="T47" fmla="*/ 0 h 22"/>
                  <a:gd name="T48" fmla="*/ 4 w 14"/>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2">
                    <a:moveTo>
                      <a:pt x="4" y="0"/>
                    </a:moveTo>
                    <a:lnTo>
                      <a:pt x="4" y="0"/>
                    </a:lnTo>
                    <a:lnTo>
                      <a:pt x="8" y="4"/>
                    </a:lnTo>
                    <a:lnTo>
                      <a:pt x="10" y="10"/>
                    </a:lnTo>
                    <a:lnTo>
                      <a:pt x="10" y="10"/>
                    </a:lnTo>
                    <a:lnTo>
                      <a:pt x="12" y="14"/>
                    </a:lnTo>
                    <a:lnTo>
                      <a:pt x="14" y="18"/>
                    </a:lnTo>
                    <a:lnTo>
                      <a:pt x="14" y="18"/>
                    </a:lnTo>
                    <a:lnTo>
                      <a:pt x="12" y="22"/>
                    </a:lnTo>
                    <a:lnTo>
                      <a:pt x="10" y="22"/>
                    </a:lnTo>
                    <a:lnTo>
                      <a:pt x="8" y="22"/>
                    </a:lnTo>
                    <a:lnTo>
                      <a:pt x="8" y="22"/>
                    </a:lnTo>
                    <a:lnTo>
                      <a:pt x="4" y="20"/>
                    </a:lnTo>
                    <a:lnTo>
                      <a:pt x="2" y="18"/>
                    </a:lnTo>
                    <a:lnTo>
                      <a:pt x="0" y="18"/>
                    </a:lnTo>
                    <a:lnTo>
                      <a:pt x="0" y="18"/>
                    </a:lnTo>
                    <a:lnTo>
                      <a:pt x="0" y="12"/>
                    </a:lnTo>
                    <a:lnTo>
                      <a:pt x="0" y="12"/>
                    </a:lnTo>
                    <a:lnTo>
                      <a:pt x="0" y="10"/>
                    </a:lnTo>
                    <a:lnTo>
                      <a:pt x="0" y="10"/>
                    </a:lnTo>
                    <a:lnTo>
                      <a:pt x="2" y="8"/>
                    </a:lnTo>
                    <a:lnTo>
                      <a:pt x="2" y="4"/>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5" name="Freeform 1683">
                <a:extLst>
                  <a:ext uri="{FF2B5EF4-FFF2-40B4-BE49-F238E27FC236}">
                    <a16:creationId xmlns:a16="http://schemas.microsoft.com/office/drawing/2014/main" id="{DB9E52CA-9940-97C9-0195-4B309DD973A8}"/>
                  </a:ext>
                </a:extLst>
              </p:cNvPr>
              <p:cNvSpPr>
                <a:spLocks/>
              </p:cNvSpPr>
              <p:nvPr/>
            </p:nvSpPr>
            <p:spPr bwMode="auto">
              <a:xfrm>
                <a:off x="5926" y="2025"/>
                <a:ext cx="10" cy="24"/>
              </a:xfrm>
              <a:custGeom>
                <a:avLst/>
                <a:gdLst>
                  <a:gd name="T0" fmla="*/ 10 w 10"/>
                  <a:gd name="T1" fmla="*/ 24 h 24"/>
                  <a:gd name="T2" fmla="*/ 10 w 10"/>
                  <a:gd name="T3" fmla="*/ 24 h 24"/>
                  <a:gd name="T4" fmla="*/ 4 w 10"/>
                  <a:gd name="T5" fmla="*/ 16 h 24"/>
                  <a:gd name="T6" fmla="*/ 4 w 10"/>
                  <a:gd name="T7" fmla="*/ 16 h 24"/>
                  <a:gd name="T8" fmla="*/ 0 w 10"/>
                  <a:gd name="T9" fmla="*/ 12 h 24"/>
                  <a:gd name="T10" fmla="*/ 0 w 10"/>
                  <a:gd name="T11" fmla="*/ 6 h 24"/>
                  <a:gd name="T12" fmla="*/ 0 w 10"/>
                  <a:gd name="T13" fmla="*/ 6 h 24"/>
                  <a:gd name="T14" fmla="*/ 0 w 10"/>
                  <a:gd name="T15" fmla="*/ 6 h 24"/>
                  <a:gd name="T16" fmla="*/ 2 w 10"/>
                  <a:gd name="T17" fmla="*/ 0 h 24"/>
                  <a:gd name="T18" fmla="*/ 4 w 10"/>
                  <a:gd name="T19" fmla="*/ 0 h 24"/>
                  <a:gd name="T20" fmla="*/ 6 w 10"/>
                  <a:gd name="T21" fmla="*/ 4 h 24"/>
                  <a:gd name="T22" fmla="*/ 8 w 10"/>
                  <a:gd name="T23" fmla="*/ 8 h 24"/>
                  <a:gd name="T24" fmla="*/ 8 w 10"/>
                  <a:gd name="T25" fmla="*/ 8 h 24"/>
                  <a:gd name="T26" fmla="*/ 10 w 10"/>
                  <a:gd name="T27" fmla="*/ 24 h 24"/>
                  <a:gd name="T28" fmla="*/ 10 w 10"/>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24">
                    <a:moveTo>
                      <a:pt x="10" y="24"/>
                    </a:moveTo>
                    <a:lnTo>
                      <a:pt x="10" y="24"/>
                    </a:lnTo>
                    <a:lnTo>
                      <a:pt x="4" y="16"/>
                    </a:lnTo>
                    <a:lnTo>
                      <a:pt x="4" y="16"/>
                    </a:lnTo>
                    <a:lnTo>
                      <a:pt x="0" y="12"/>
                    </a:lnTo>
                    <a:lnTo>
                      <a:pt x="0" y="6"/>
                    </a:lnTo>
                    <a:lnTo>
                      <a:pt x="0" y="6"/>
                    </a:lnTo>
                    <a:lnTo>
                      <a:pt x="0" y="6"/>
                    </a:lnTo>
                    <a:lnTo>
                      <a:pt x="2" y="0"/>
                    </a:lnTo>
                    <a:lnTo>
                      <a:pt x="4" y="0"/>
                    </a:lnTo>
                    <a:lnTo>
                      <a:pt x="6" y="4"/>
                    </a:lnTo>
                    <a:lnTo>
                      <a:pt x="8" y="8"/>
                    </a:lnTo>
                    <a:lnTo>
                      <a:pt x="8" y="8"/>
                    </a:lnTo>
                    <a:lnTo>
                      <a:pt x="1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6" name="Freeform 1684">
                <a:extLst>
                  <a:ext uri="{FF2B5EF4-FFF2-40B4-BE49-F238E27FC236}">
                    <a16:creationId xmlns:a16="http://schemas.microsoft.com/office/drawing/2014/main" id="{170AA622-62C3-D348-B985-6F9CC13EB332}"/>
                  </a:ext>
                </a:extLst>
              </p:cNvPr>
              <p:cNvSpPr>
                <a:spLocks/>
              </p:cNvSpPr>
              <p:nvPr/>
            </p:nvSpPr>
            <p:spPr bwMode="auto">
              <a:xfrm>
                <a:off x="5924" y="1958"/>
                <a:ext cx="10" cy="12"/>
              </a:xfrm>
              <a:custGeom>
                <a:avLst/>
                <a:gdLst>
                  <a:gd name="T0" fmla="*/ 0 w 10"/>
                  <a:gd name="T1" fmla="*/ 10 h 12"/>
                  <a:gd name="T2" fmla="*/ 0 w 10"/>
                  <a:gd name="T3" fmla="*/ 10 h 12"/>
                  <a:gd name="T4" fmla="*/ 2 w 10"/>
                  <a:gd name="T5" fmla="*/ 2 h 12"/>
                  <a:gd name="T6" fmla="*/ 2 w 10"/>
                  <a:gd name="T7" fmla="*/ 0 h 12"/>
                  <a:gd name="T8" fmla="*/ 4 w 10"/>
                  <a:gd name="T9" fmla="*/ 2 h 12"/>
                  <a:gd name="T10" fmla="*/ 10 w 10"/>
                  <a:gd name="T11" fmla="*/ 6 h 12"/>
                  <a:gd name="T12" fmla="*/ 10 w 10"/>
                  <a:gd name="T13" fmla="*/ 6 h 12"/>
                  <a:gd name="T14" fmla="*/ 8 w 10"/>
                  <a:gd name="T15" fmla="*/ 12 h 12"/>
                  <a:gd name="T16" fmla="*/ 6 w 10"/>
                  <a:gd name="T17" fmla="*/ 12 h 12"/>
                  <a:gd name="T18" fmla="*/ 2 w 10"/>
                  <a:gd name="T19" fmla="*/ 12 h 12"/>
                  <a:gd name="T20" fmla="*/ 2 w 10"/>
                  <a:gd name="T21" fmla="*/ 12 h 12"/>
                  <a:gd name="T22" fmla="*/ 0 w 10"/>
                  <a:gd name="T23" fmla="*/ 10 h 12"/>
                  <a:gd name="T24" fmla="*/ 0 w 1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0" y="10"/>
                    </a:moveTo>
                    <a:lnTo>
                      <a:pt x="0" y="10"/>
                    </a:lnTo>
                    <a:lnTo>
                      <a:pt x="2" y="2"/>
                    </a:lnTo>
                    <a:lnTo>
                      <a:pt x="2" y="0"/>
                    </a:lnTo>
                    <a:lnTo>
                      <a:pt x="4" y="2"/>
                    </a:lnTo>
                    <a:lnTo>
                      <a:pt x="10" y="6"/>
                    </a:lnTo>
                    <a:lnTo>
                      <a:pt x="10" y="6"/>
                    </a:lnTo>
                    <a:lnTo>
                      <a:pt x="8" y="12"/>
                    </a:lnTo>
                    <a:lnTo>
                      <a:pt x="6" y="12"/>
                    </a:lnTo>
                    <a:lnTo>
                      <a:pt x="2" y="12"/>
                    </a:lnTo>
                    <a:lnTo>
                      <a:pt x="2"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7" name="Freeform 1685">
                <a:extLst>
                  <a:ext uri="{FF2B5EF4-FFF2-40B4-BE49-F238E27FC236}">
                    <a16:creationId xmlns:a16="http://schemas.microsoft.com/office/drawing/2014/main" id="{60AA9014-1030-3B7E-E5A8-BE96DBEFEA11}"/>
                  </a:ext>
                </a:extLst>
              </p:cNvPr>
              <p:cNvSpPr>
                <a:spLocks/>
              </p:cNvSpPr>
              <p:nvPr/>
            </p:nvSpPr>
            <p:spPr bwMode="auto">
              <a:xfrm>
                <a:off x="5922" y="1978"/>
                <a:ext cx="4" cy="19"/>
              </a:xfrm>
              <a:custGeom>
                <a:avLst/>
                <a:gdLst>
                  <a:gd name="T0" fmla="*/ 4 w 4"/>
                  <a:gd name="T1" fmla="*/ 13 h 19"/>
                  <a:gd name="T2" fmla="*/ 4 w 4"/>
                  <a:gd name="T3" fmla="*/ 13 h 19"/>
                  <a:gd name="T4" fmla="*/ 4 w 4"/>
                  <a:gd name="T5" fmla="*/ 17 h 19"/>
                  <a:gd name="T6" fmla="*/ 4 w 4"/>
                  <a:gd name="T7" fmla="*/ 19 h 19"/>
                  <a:gd name="T8" fmla="*/ 2 w 4"/>
                  <a:gd name="T9" fmla="*/ 17 h 19"/>
                  <a:gd name="T10" fmla="*/ 2 w 4"/>
                  <a:gd name="T11" fmla="*/ 17 h 19"/>
                  <a:gd name="T12" fmla="*/ 0 w 4"/>
                  <a:gd name="T13" fmla="*/ 9 h 19"/>
                  <a:gd name="T14" fmla="*/ 2 w 4"/>
                  <a:gd name="T15" fmla="*/ 0 h 19"/>
                  <a:gd name="T16" fmla="*/ 2 w 4"/>
                  <a:gd name="T17" fmla="*/ 0 h 19"/>
                  <a:gd name="T18" fmla="*/ 4 w 4"/>
                  <a:gd name="T19" fmla="*/ 13 h 19"/>
                  <a:gd name="T20" fmla="*/ 4 w 4"/>
                  <a:gd name="T2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9">
                    <a:moveTo>
                      <a:pt x="4" y="13"/>
                    </a:moveTo>
                    <a:lnTo>
                      <a:pt x="4" y="13"/>
                    </a:lnTo>
                    <a:lnTo>
                      <a:pt x="4" y="17"/>
                    </a:lnTo>
                    <a:lnTo>
                      <a:pt x="4" y="19"/>
                    </a:lnTo>
                    <a:lnTo>
                      <a:pt x="2" y="17"/>
                    </a:lnTo>
                    <a:lnTo>
                      <a:pt x="2" y="17"/>
                    </a:lnTo>
                    <a:lnTo>
                      <a:pt x="0" y="9"/>
                    </a:lnTo>
                    <a:lnTo>
                      <a:pt x="2" y="0"/>
                    </a:lnTo>
                    <a:lnTo>
                      <a:pt x="2" y="0"/>
                    </a:lnTo>
                    <a:lnTo>
                      <a:pt x="4" y="13"/>
                    </a:lnTo>
                    <a:lnTo>
                      <a:pt x="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8" name="Freeform 1686">
                <a:extLst>
                  <a:ext uri="{FF2B5EF4-FFF2-40B4-BE49-F238E27FC236}">
                    <a16:creationId xmlns:a16="http://schemas.microsoft.com/office/drawing/2014/main" id="{A1B84C9C-C7B5-D293-2830-3621CDD79814}"/>
                  </a:ext>
                </a:extLst>
              </p:cNvPr>
              <p:cNvSpPr>
                <a:spLocks/>
              </p:cNvSpPr>
              <p:nvPr/>
            </p:nvSpPr>
            <p:spPr bwMode="auto">
              <a:xfrm>
                <a:off x="5962" y="2031"/>
                <a:ext cx="44" cy="72"/>
              </a:xfrm>
              <a:custGeom>
                <a:avLst/>
                <a:gdLst>
                  <a:gd name="T0" fmla="*/ 0 w 44"/>
                  <a:gd name="T1" fmla="*/ 14 h 72"/>
                  <a:gd name="T2" fmla="*/ 10 w 44"/>
                  <a:gd name="T3" fmla="*/ 0 h 72"/>
                  <a:gd name="T4" fmla="*/ 16 w 44"/>
                  <a:gd name="T5" fmla="*/ 0 h 72"/>
                  <a:gd name="T6" fmla="*/ 24 w 44"/>
                  <a:gd name="T7" fmla="*/ 10 h 72"/>
                  <a:gd name="T8" fmla="*/ 30 w 44"/>
                  <a:gd name="T9" fmla="*/ 34 h 72"/>
                  <a:gd name="T10" fmla="*/ 28 w 44"/>
                  <a:gd name="T11" fmla="*/ 42 h 72"/>
                  <a:gd name="T12" fmla="*/ 30 w 44"/>
                  <a:gd name="T13" fmla="*/ 46 h 72"/>
                  <a:gd name="T14" fmla="*/ 32 w 44"/>
                  <a:gd name="T15" fmla="*/ 46 h 72"/>
                  <a:gd name="T16" fmla="*/ 32 w 44"/>
                  <a:gd name="T17" fmla="*/ 38 h 72"/>
                  <a:gd name="T18" fmla="*/ 34 w 44"/>
                  <a:gd name="T19" fmla="*/ 36 h 72"/>
                  <a:gd name="T20" fmla="*/ 38 w 44"/>
                  <a:gd name="T21" fmla="*/ 42 h 72"/>
                  <a:gd name="T22" fmla="*/ 42 w 44"/>
                  <a:gd name="T23" fmla="*/ 46 h 72"/>
                  <a:gd name="T24" fmla="*/ 40 w 44"/>
                  <a:gd name="T25" fmla="*/ 40 h 72"/>
                  <a:gd name="T26" fmla="*/ 38 w 44"/>
                  <a:gd name="T27" fmla="*/ 24 h 72"/>
                  <a:gd name="T28" fmla="*/ 36 w 44"/>
                  <a:gd name="T29" fmla="*/ 0 h 72"/>
                  <a:gd name="T30" fmla="*/ 38 w 44"/>
                  <a:gd name="T31" fmla="*/ 2 h 72"/>
                  <a:gd name="T32" fmla="*/ 42 w 44"/>
                  <a:gd name="T33" fmla="*/ 14 h 72"/>
                  <a:gd name="T34" fmla="*/ 42 w 44"/>
                  <a:gd name="T35" fmla="*/ 18 h 72"/>
                  <a:gd name="T36" fmla="*/ 42 w 44"/>
                  <a:gd name="T37" fmla="*/ 34 h 72"/>
                  <a:gd name="T38" fmla="*/ 44 w 44"/>
                  <a:gd name="T39" fmla="*/ 42 h 72"/>
                  <a:gd name="T40" fmla="*/ 42 w 44"/>
                  <a:gd name="T41" fmla="*/ 50 h 72"/>
                  <a:gd name="T42" fmla="*/ 40 w 44"/>
                  <a:gd name="T43" fmla="*/ 54 h 72"/>
                  <a:gd name="T44" fmla="*/ 36 w 44"/>
                  <a:gd name="T45" fmla="*/ 54 h 72"/>
                  <a:gd name="T46" fmla="*/ 32 w 44"/>
                  <a:gd name="T47" fmla="*/ 52 h 72"/>
                  <a:gd name="T48" fmla="*/ 30 w 44"/>
                  <a:gd name="T49" fmla="*/ 54 h 72"/>
                  <a:gd name="T50" fmla="*/ 26 w 44"/>
                  <a:gd name="T51" fmla="*/ 46 h 72"/>
                  <a:gd name="T52" fmla="*/ 30 w 44"/>
                  <a:gd name="T53" fmla="*/ 62 h 72"/>
                  <a:gd name="T54" fmla="*/ 30 w 44"/>
                  <a:gd name="T55" fmla="*/ 68 h 72"/>
                  <a:gd name="T56" fmla="*/ 26 w 44"/>
                  <a:gd name="T57" fmla="*/ 72 h 72"/>
                  <a:gd name="T58" fmla="*/ 22 w 44"/>
                  <a:gd name="T59" fmla="*/ 70 h 72"/>
                  <a:gd name="T60" fmla="*/ 18 w 44"/>
                  <a:gd name="T61" fmla="*/ 70 h 72"/>
                  <a:gd name="T62" fmla="*/ 16 w 44"/>
                  <a:gd name="T63" fmla="*/ 58 h 72"/>
                  <a:gd name="T64" fmla="*/ 18 w 44"/>
                  <a:gd name="T65" fmla="*/ 56 h 72"/>
                  <a:gd name="T66" fmla="*/ 20 w 44"/>
                  <a:gd name="T67" fmla="*/ 60 h 72"/>
                  <a:gd name="T68" fmla="*/ 22 w 44"/>
                  <a:gd name="T69" fmla="*/ 60 h 72"/>
                  <a:gd name="T70" fmla="*/ 20 w 44"/>
                  <a:gd name="T71" fmla="*/ 52 h 72"/>
                  <a:gd name="T72" fmla="*/ 18 w 44"/>
                  <a:gd name="T73" fmla="*/ 50 h 72"/>
                  <a:gd name="T74" fmla="*/ 16 w 44"/>
                  <a:gd name="T75" fmla="*/ 38 h 72"/>
                  <a:gd name="T76" fmla="*/ 18 w 44"/>
                  <a:gd name="T77" fmla="*/ 30 h 72"/>
                  <a:gd name="T78" fmla="*/ 14 w 44"/>
                  <a:gd name="T79" fmla="*/ 18 h 72"/>
                  <a:gd name="T80" fmla="*/ 12 w 44"/>
                  <a:gd name="T81" fmla="*/ 18 h 72"/>
                  <a:gd name="T82" fmla="*/ 6 w 44"/>
                  <a:gd name="T83" fmla="*/ 16 h 72"/>
                  <a:gd name="T84" fmla="*/ 0 w 44"/>
                  <a:gd name="T8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72">
                    <a:moveTo>
                      <a:pt x="0" y="14"/>
                    </a:moveTo>
                    <a:lnTo>
                      <a:pt x="0" y="14"/>
                    </a:lnTo>
                    <a:lnTo>
                      <a:pt x="6" y="4"/>
                    </a:lnTo>
                    <a:lnTo>
                      <a:pt x="10" y="0"/>
                    </a:lnTo>
                    <a:lnTo>
                      <a:pt x="16" y="0"/>
                    </a:lnTo>
                    <a:lnTo>
                      <a:pt x="16" y="0"/>
                    </a:lnTo>
                    <a:lnTo>
                      <a:pt x="20" y="4"/>
                    </a:lnTo>
                    <a:lnTo>
                      <a:pt x="24" y="10"/>
                    </a:lnTo>
                    <a:lnTo>
                      <a:pt x="28" y="22"/>
                    </a:lnTo>
                    <a:lnTo>
                      <a:pt x="30" y="34"/>
                    </a:lnTo>
                    <a:lnTo>
                      <a:pt x="30" y="34"/>
                    </a:lnTo>
                    <a:lnTo>
                      <a:pt x="28" y="42"/>
                    </a:lnTo>
                    <a:lnTo>
                      <a:pt x="28" y="44"/>
                    </a:lnTo>
                    <a:lnTo>
                      <a:pt x="30" y="46"/>
                    </a:lnTo>
                    <a:lnTo>
                      <a:pt x="30" y="46"/>
                    </a:lnTo>
                    <a:lnTo>
                      <a:pt x="32" y="46"/>
                    </a:lnTo>
                    <a:lnTo>
                      <a:pt x="32" y="42"/>
                    </a:lnTo>
                    <a:lnTo>
                      <a:pt x="32" y="38"/>
                    </a:lnTo>
                    <a:lnTo>
                      <a:pt x="34" y="36"/>
                    </a:lnTo>
                    <a:lnTo>
                      <a:pt x="34" y="36"/>
                    </a:lnTo>
                    <a:lnTo>
                      <a:pt x="36" y="38"/>
                    </a:lnTo>
                    <a:lnTo>
                      <a:pt x="38" y="42"/>
                    </a:lnTo>
                    <a:lnTo>
                      <a:pt x="38" y="44"/>
                    </a:lnTo>
                    <a:lnTo>
                      <a:pt x="42" y="46"/>
                    </a:lnTo>
                    <a:lnTo>
                      <a:pt x="42" y="46"/>
                    </a:lnTo>
                    <a:lnTo>
                      <a:pt x="40" y="40"/>
                    </a:lnTo>
                    <a:lnTo>
                      <a:pt x="38" y="36"/>
                    </a:lnTo>
                    <a:lnTo>
                      <a:pt x="38" y="24"/>
                    </a:lnTo>
                    <a:lnTo>
                      <a:pt x="38" y="12"/>
                    </a:lnTo>
                    <a:lnTo>
                      <a:pt x="36" y="0"/>
                    </a:lnTo>
                    <a:lnTo>
                      <a:pt x="36" y="0"/>
                    </a:lnTo>
                    <a:lnTo>
                      <a:pt x="38" y="2"/>
                    </a:lnTo>
                    <a:lnTo>
                      <a:pt x="40" y="6"/>
                    </a:lnTo>
                    <a:lnTo>
                      <a:pt x="42" y="14"/>
                    </a:lnTo>
                    <a:lnTo>
                      <a:pt x="42" y="14"/>
                    </a:lnTo>
                    <a:lnTo>
                      <a:pt x="42" y="18"/>
                    </a:lnTo>
                    <a:lnTo>
                      <a:pt x="42" y="24"/>
                    </a:lnTo>
                    <a:lnTo>
                      <a:pt x="42" y="34"/>
                    </a:lnTo>
                    <a:lnTo>
                      <a:pt x="42" y="34"/>
                    </a:lnTo>
                    <a:lnTo>
                      <a:pt x="44" y="42"/>
                    </a:lnTo>
                    <a:lnTo>
                      <a:pt x="44" y="46"/>
                    </a:lnTo>
                    <a:lnTo>
                      <a:pt x="42" y="50"/>
                    </a:lnTo>
                    <a:lnTo>
                      <a:pt x="42" y="50"/>
                    </a:lnTo>
                    <a:lnTo>
                      <a:pt x="40" y="54"/>
                    </a:lnTo>
                    <a:lnTo>
                      <a:pt x="38" y="56"/>
                    </a:lnTo>
                    <a:lnTo>
                      <a:pt x="36" y="54"/>
                    </a:lnTo>
                    <a:lnTo>
                      <a:pt x="32" y="52"/>
                    </a:lnTo>
                    <a:lnTo>
                      <a:pt x="32" y="52"/>
                    </a:lnTo>
                    <a:lnTo>
                      <a:pt x="30" y="54"/>
                    </a:lnTo>
                    <a:lnTo>
                      <a:pt x="30" y="54"/>
                    </a:lnTo>
                    <a:lnTo>
                      <a:pt x="26" y="46"/>
                    </a:lnTo>
                    <a:lnTo>
                      <a:pt x="26" y="46"/>
                    </a:lnTo>
                    <a:lnTo>
                      <a:pt x="28" y="56"/>
                    </a:lnTo>
                    <a:lnTo>
                      <a:pt x="30" y="62"/>
                    </a:lnTo>
                    <a:lnTo>
                      <a:pt x="30" y="68"/>
                    </a:lnTo>
                    <a:lnTo>
                      <a:pt x="30" y="68"/>
                    </a:lnTo>
                    <a:lnTo>
                      <a:pt x="28" y="72"/>
                    </a:lnTo>
                    <a:lnTo>
                      <a:pt x="26" y="72"/>
                    </a:lnTo>
                    <a:lnTo>
                      <a:pt x="22" y="70"/>
                    </a:lnTo>
                    <a:lnTo>
                      <a:pt x="22" y="70"/>
                    </a:lnTo>
                    <a:lnTo>
                      <a:pt x="18" y="70"/>
                    </a:lnTo>
                    <a:lnTo>
                      <a:pt x="18" y="70"/>
                    </a:lnTo>
                    <a:lnTo>
                      <a:pt x="16" y="64"/>
                    </a:lnTo>
                    <a:lnTo>
                      <a:pt x="16" y="58"/>
                    </a:lnTo>
                    <a:lnTo>
                      <a:pt x="16" y="58"/>
                    </a:lnTo>
                    <a:lnTo>
                      <a:pt x="18" y="56"/>
                    </a:lnTo>
                    <a:lnTo>
                      <a:pt x="18" y="58"/>
                    </a:lnTo>
                    <a:lnTo>
                      <a:pt x="20" y="60"/>
                    </a:lnTo>
                    <a:lnTo>
                      <a:pt x="22" y="60"/>
                    </a:lnTo>
                    <a:lnTo>
                      <a:pt x="22" y="60"/>
                    </a:lnTo>
                    <a:lnTo>
                      <a:pt x="22" y="60"/>
                    </a:lnTo>
                    <a:lnTo>
                      <a:pt x="20" y="52"/>
                    </a:lnTo>
                    <a:lnTo>
                      <a:pt x="18" y="50"/>
                    </a:lnTo>
                    <a:lnTo>
                      <a:pt x="18" y="50"/>
                    </a:lnTo>
                    <a:lnTo>
                      <a:pt x="16" y="46"/>
                    </a:lnTo>
                    <a:lnTo>
                      <a:pt x="16" y="38"/>
                    </a:lnTo>
                    <a:lnTo>
                      <a:pt x="16" y="38"/>
                    </a:lnTo>
                    <a:lnTo>
                      <a:pt x="18" y="30"/>
                    </a:lnTo>
                    <a:lnTo>
                      <a:pt x="16" y="24"/>
                    </a:lnTo>
                    <a:lnTo>
                      <a:pt x="14" y="18"/>
                    </a:lnTo>
                    <a:lnTo>
                      <a:pt x="12" y="18"/>
                    </a:lnTo>
                    <a:lnTo>
                      <a:pt x="12" y="18"/>
                    </a:lnTo>
                    <a:lnTo>
                      <a:pt x="8" y="18"/>
                    </a:lnTo>
                    <a:lnTo>
                      <a:pt x="6" y="16"/>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9" name="Freeform 1687">
                <a:extLst>
                  <a:ext uri="{FF2B5EF4-FFF2-40B4-BE49-F238E27FC236}">
                    <a16:creationId xmlns:a16="http://schemas.microsoft.com/office/drawing/2014/main" id="{558704A1-609A-961A-689C-8ED9BD147AF2}"/>
                  </a:ext>
                </a:extLst>
              </p:cNvPr>
              <p:cNvSpPr>
                <a:spLocks/>
              </p:cNvSpPr>
              <p:nvPr/>
            </p:nvSpPr>
            <p:spPr bwMode="auto">
              <a:xfrm>
                <a:off x="5980" y="2065"/>
                <a:ext cx="14" cy="46"/>
              </a:xfrm>
              <a:custGeom>
                <a:avLst/>
                <a:gdLst>
                  <a:gd name="T0" fmla="*/ 0 w 14"/>
                  <a:gd name="T1" fmla="*/ 36 h 46"/>
                  <a:gd name="T2" fmla="*/ 0 w 14"/>
                  <a:gd name="T3" fmla="*/ 36 h 46"/>
                  <a:gd name="T4" fmla="*/ 4 w 14"/>
                  <a:gd name="T5" fmla="*/ 32 h 46"/>
                  <a:gd name="T6" fmla="*/ 6 w 14"/>
                  <a:gd name="T7" fmla="*/ 26 h 46"/>
                  <a:gd name="T8" fmla="*/ 6 w 14"/>
                  <a:gd name="T9" fmla="*/ 20 h 46"/>
                  <a:gd name="T10" fmla="*/ 6 w 14"/>
                  <a:gd name="T11" fmla="*/ 10 h 46"/>
                  <a:gd name="T12" fmla="*/ 6 w 14"/>
                  <a:gd name="T13" fmla="*/ 10 h 46"/>
                  <a:gd name="T14" fmla="*/ 4 w 14"/>
                  <a:gd name="T15" fmla="*/ 4 h 46"/>
                  <a:gd name="T16" fmla="*/ 6 w 14"/>
                  <a:gd name="T17" fmla="*/ 0 h 46"/>
                  <a:gd name="T18" fmla="*/ 6 w 14"/>
                  <a:gd name="T19" fmla="*/ 0 h 46"/>
                  <a:gd name="T20" fmla="*/ 6 w 14"/>
                  <a:gd name="T21" fmla="*/ 0 h 46"/>
                  <a:gd name="T22" fmla="*/ 8 w 14"/>
                  <a:gd name="T23" fmla="*/ 2 h 46"/>
                  <a:gd name="T24" fmla="*/ 8 w 14"/>
                  <a:gd name="T25" fmla="*/ 6 h 46"/>
                  <a:gd name="T26" fmla="*/ 8 w 14"/>
                  <a:gd name="T27" fmla="*/ 6 h 46"/>
                  <a:gd name="T28" fmla="*/ 10 w 14"/>
                  <a:gd name="T29" fmla="*/ 12 h 46"/>
                  <a:gd name="T30" fmla="*/ 10 w 14"/>
                  <a:gd name="T31" fmla="*/ 16 h 46"/>
                  <a:gd name="T32" fmla="*/ 12 w 14"/>
                  <a:gd name="T33" fmla="*/ 18 h 46"/>
                  <a:gd name="T34" fmla="*/ 14 w 14"/>
                  <a:gd name="T35" fmla="*/ 18 h 46"/>
                  <a:gd name="T36" fmla="*/ 14 w 14"/>
                  <a:gd name="T37" fmla="*/ 18 h 46"/>
                  <a:gd name="T38" fmla="*/ 14 w 14"/>
                  <a:gd name="T39" fmla="*/ 26 h 46"/>
                  <a:gd name="T40" fmla="*/ 14 w 14"/>
                  <a:gd name="T41" fmla="*/ 36 h 46"/>
                  <a:gd name="T42" fmla="*/ 14 w 14"/>
                  <a:gd name="T43" fmla="*/ 36 h 46"/>
                  <a:gd name="T44" fmla="*/ 12 w 14"/>
                  <a:gd name="T45" fmla="*/ 42 h 46"/>
                  <a:gd name="T46" fmla="*/ 12 w 14"/>
                  <a:gd name="T47" fmla="*/ 42 h 46"/>
                  <a:gd name="T48" fmla="*/ 10 w 14"/>
                  <a:gd name="T49" fmla="*/ 46 h 46"/>
                  <a:gd name="T50" fmla="*/ 6 w 14"/>
                  <a:gd name="T51" fmla="*/ 46 h 46"/>
                  <a:gd name="T52" fmla="*/ 4 w 14"/>
                  <a:gd name="T53" fmla="*/ 44 h 46"/>
                  <a:gd name="T54" fmla="*/ 2 w 14"/>
                  <a:gd name="T55" fmla="*/ 46 h 46"/>
                  <a:gd name="T56" fmla="*/ 2 w 14"/>
                  <a:gd name="T57" fmla="*/ 46 h 46"/>
                  <a:gd name="T58" fmla="*/ 2 w 14"/>
                  <a:gd name="T59" fmla="*/ 44 h 46"/>
                  <a:gd name="T60" fmla="*/ 2 w 14"/>
                  <a:gd name="T61" fmla="*/ 44 h 46"/>
                  <a:gd name="T62" fmla="*/ 2 w 14"/>
                  <a:gd name="T63" fmla="*/ 42 h 46"/>
                  <a:gd name="T64" fmla="*/ 2 w 14"/>
                  <a:gd name="T65" fmla="*/ 42 h 46"/>
                  <a:gd name="T66" fmla="*/ 0 w 14"/>
                  <a:gd name="T67" fmla="*/ 36 h 46"/>
                  <a:gd name="T68" fmla="*/ 0 w 14"/>
                  <a:gd name="T69"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6">
                    <a:moveTo>
                      <a:pt x="0" y="36"/>
                    </a:moveTo>
                    <a:lnTo>
                      <a:pt x="0" y="36"/>
                    </a:lnTo>
                    <a:lnTo>
                      <a:pt x="4" y="32"/>
                    </a:lnTo>
                    <a:lnTo>
                      <a:pt x="6" y="26"/>
                    </a:lnTo>
                    <a:lnTo>
                      <a:pt x="6" y="20"/>
                    </a:lnTo>
                    <a:lnTo>
                      <a:pt x="6" y="10"/>
                    </a:lnTo>
                    <a:lnTo>
                      <a:pt x="6" y="10"/>
                    </a:lnTo>
                    <a:lnTo>
                      <a:pt x="4" y="4"/>
                    </a:lnTo>
                    <a:lnTo>
                      <a:pt x="6" y="0"/>
                    </a:lnTo>
                    <a:lnTo>
                      <a:pt x="6" y="0"/>
                    </a:lnTo>
                    <a:lnTo>
                      <a:pt x="6" y="0"/>
                    </a:lnTo>
                    <a:lnTo>
                      <a:pt x="8" y="2"/>
                    </a:lnTo>
                    <a:lnTo>
                      <a:pt x="8" y="6"/>
                    </a:lnTo>
                    <a:lnTo>
                      <a:pt x="8" y="6"/>
                    </a:lnTo>
                    <a:lnTo>
                      <a:pt x="10" y="12"/>
                    </a:lnTo>
                    <a:lnTo>
                      <a:pt x="10" y="16"/>
                    </a:lnTo>
                    <a:lnTo>
                      <a:pt x="12" y="18"/>
                    </a:lnTo>
                    <a:lnTo>
                      <a:pt x="14" y="18"/>
                    </a:lnTo>
                    <a:lnTo>
                      <a:pt x="14" y="18"/>
                    </a:lnTo>
                    <a:lnTo>
                      <a:pt x="14" y="26"/>
                    </a:lnTo>
                    <a:lnTo>
                      <a:pt x="14" y="36"/>
                    </a:lnTo>
                    <a:lnTo>
                      <a:pt x="14" y="36"/>
                    </a:lnTo>
                    <a:lnTo>
                      <a:pt x="12" y="42"/>
                    </a:lnTo>
                    <a:lnTo>
                      <a:pt x="12" y="42"/>
                    </a:lnTo>
                    <a:lnTo>
                      <a:pt x="10" y="46"/>
                    </a:lnTo>
                    <a:lnTo>
                      <a:pt x="6" y="46"/>
                    </a:lnTo>
                    <a:lnTo>
                      <a:pt x="4" y="44"/>
                    </a:lnTo>
                    <a:lnTo>
                      <a:pt x="2" y="46"/>
                    </a:lnTo>
                    <a:lnTo>
                      <a:pt x="2" y="46"/>
                    </a:lnTo>
                    <a:lnTo>
                      <a:pt x="2" y="44"/>
                    </a:lnTo>
                    <a:lnTo>
                      <a:pt x="2" y="44"/>
                    </a:lnTo>
                    <a:lnTo>
                      <a:pt x="2" y="42"/>
                    </a:lnTo>
                    <a:lnTo>
                      <a:pt x="2" y="42"/>
                    </a:lnTo>
                    <a:lnTo>
                      <a:pt x="0" y="36"/>
                    </a:ln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0" name="Freeform 1688">
                <a:extLst>
                  <a:ext uri="{FF2B5EF4-FFF2-40B4-BE49-F238E27FC236}">
                    <a16:creationId xmlns:a16="http://schemas.microsoft.com/office/drawing/2014/main" id="{E4FDBBB8-7F38-2502-B53C-29A2F9E5F02F}"/>
                  </a:ext>
                </a:extLst>
              </p:cNvPr>
              <p:cNvSpPr>
                <a:spLocks/>
              </p:cNvSpPr>
              <p:nvPr/>
            </p:nvSpPr>
            <p:spPr bwMode="auto">
              <a:xfrm>
                <a:off x="5954" y="1898"/>
                <a:ext cx="28" cy="50"/>
              </a:xfrm>
              <a:custGeom>
                <a:avLst/>
                <a:gdLst>
                  <a:gd name="T0" fmla="*/ 28 w 28"/>
                  <a:gd name="T1" fmla="*/ 28 h 50"/>
                  <a:gd name="T2" fmla="*/ 28 w 28"/>
                  <a:gd name="T3" fmla="*/ 28 h 50"/>
                  <a:gd name="T4" fmla="*/ 26 w 28"/>
                  <a:gd name="T5" fmla="*/ 30 h 50"/>
                  <a:gd name="T6" fmla="*/ 26 w 28"/>
                  <a:gd name="T7" fmla="*/ 30 h 50"/>
                  <a:gd name="T8" fmla="*/ 28 w 28"/>
                  <a:gd name="T9" fmla="*/ 44 h 50"/>
                  <a:gd name="T10" fmla="*/ 28 w 28"/>
                  <a:gd name="T11" fmla="*/ 46 h 50"/>
                  <a:gd name="T12" fmla="*/ 26 w 28"/>
                  <a:gd name="T13" fmla="*/ 46 h 50"/>
                  <a:gd name="T14" fmla="*/ 24 w 28"/>
                  <a:gd name="T15" fmla="*/ 44 h 50"/>
                  <a:gd name="T16" fmla="*/ 20 w 28"/>
                  <a:gd name="T17" fmla="*/ 44 h 50"/>
                  <a:gd name="T18" fmla="*/ 20 w 28"/>
                  <a:gd name="T19" fmla="*/ 44 h 50"/>
                  <a:gd name="T20" fmla="*/ 18 w 28"/>
                  <a:gd name="T21" fmla="*/ 50 h 50"/>
                  <a:gd name="T22" fmla="*/ 18 w 28"/>
                  <a:gd name="T23" fmla="*/ 50 h 50"/>
                  <a:gd name="T24" fmla="*/ 10 w 28"/>
                  <a:gd name="T25" fmla="*/ 46 h 50"/>
                  <a:gd name="T26" fmla="*/ 6 w 28"/>
                  <a:gd name="T27" fmla="*/ 42 h 50"/>
                  <a:gd name="T28" fmla="*/ 2 w 28"/>
                  <a:gd name="T29" fmla="*/ 36 h 50"/>
                  <a:gd name="T30" fmla="*/ 2 w 28"/>
                  <a:gd name="T31" fmla="*/ 36 h 50"/>
                  <a:gd name="T32" fmla="*/ 0 w 28"/>
                  <a:gd name="T33" fmla="*/ 28 h 50"/>
                  <a:gd name="T34" fmla="*/ 0 w 28"/>
                  <a:gd name="T35" fmla="*/ 28 h 50"/>
                  <a:gd name="T36" fmla="*/ 0 w 28"/>
                  <a:gd name="T37" fmla="*/ 20 h 50"/>
                  <a:gd name="T38" fmla="*/ 0 w 28"/>
                  <a:gd name="T39" fmla="*/ 20 h 50"/>
                  <a:gd name="T40" fmla="*/ 0 w 28"/>
                  <a:gd name="T41" fmla="*/ 12 h 50"/>
                  <a:gd name="T42" fmla="*/ 0 w 28"/>
                  <a:gd name="T43" fmla="*/ 6 h 50"/>
                  <a:gd name="T44" fmla="*/ 0 w 28"/>
                  <a:gd name="T45" fmla="*/ 2 h 50"/>
                  <a:gd name="T46" fmla="*/ 0 w 28"/>
                  <a:gd name="T47" fmla="*/ 2 h 50"/>
                  <a:gd name="T48" fmla="*/ 2 w 28"/>
                  <a:gd name="T49" fmla="*/ 0 h 50"/>
                  <a:gd name="T50" fmla="*/ 4 w 28"/>
                  <a:gd name="T51" fmla="*/ 0 h 50"/>
                  <a:gd name="T52" fmla="*/ 8 w 28"/>
                  <a:gd name="T53" fmla="*/ 8 h 50"/>
                  <a:gd name="T54" fmla="*/ 8 w 28"/>
                  <a:gd name="T55" fmla="*/ 8 h 50"/>
                  <a:gd name="T56" fmla="*/ 12 w 28"/>
                  <a:gd name="T57" fmla="*/ 20 h 50"/>
                  <a:gd name="T58" fmla="*/ 18 w 28"/>
                  <a:gd name="T59" fmla="*/ 28 h 50"/>
                  <a:gd name="T60" fmla="*/ 18 w 28"/>
                  <a:gd name="T61" fmla="*/ 28 h 50"/>
                  <a:gd name="T62" fmla="*/ 16 w 28"/>
                  <a:gd name="T63" fmla="*/ 16 h 50"/>
                  <a:gd name="T64" fmla="*/ 16 w 28"/>
                  <a:gd name="T65" fmla="*/ 10 h 50"/>
                  <a:gd name="T66" fmla="*/ 16 w 28"/>
                  <a:gd name="T67" fmla="*/ 6 h 50"/>
                  <a:gd name="T68" fmla="*/ 16 w 28"/>
                  <a:gd name="T69" fmla="*/ 6 h 50"/>
                  <a:gd name="T70" fmla="*/ 20 w 28"/>
                  <a:gd name="T71" fmla="*/ 6 h 50"/>
                  <a:gd name="T72" fmla="*/ 22 w 28"/>
                  <a:gd name="T73" fmla="*/ 10 h 50"/>
                  <a:gd name="T74" fmla="*/ 26 w 28"/>
                  <a:gd name="T75" fmla="*/ 18 h 50"/>
                  <a:gd name="T76" fmla="*/ 26 w 28"/>
                  <a:gd name="T77" fmla="*/ 18 h 50"/>
                  <a:gd name="T78" fmla="*/ 28 w 28"/>
                  <a:gd name="T79" fmla="*/ 22 h 50"/>
                  <a:gd name="T80" fmla="*/ 28 w 28"/>
                  <a:gd name="T81" fmla="*/ 28 h 50"/>
                  <a:gd name="T82" fmla="*/ 28 w 28"/>
                  <a:gd name="T83"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0">
                    <a:moveTo>
                      <a:pt x="28" y="28"/>
                    </a:moveTo>
                    <a:lnTo>
                      <a:pt x="28" y="28"/>
                    </a:lnTo>
                    <a:lnTo>
                      <a:pt x="26" y="30"/>
                    </a:lnTo>
                    <a:lnTo>
                      <a:pt x="26" y="30"/>
                    </a:lnTo>
                    <a:lnTo>
                      <a:pt x="28" y="44"/>
                    </a:lnTo>
                    <a:lnTo>
                      <a:pt x="28" y="46"/>
                    </a:lnTo>
                    <a:lnTo>
                      <a:pt x="26" y="46"/>
                    </a:lnTo>
                    <a:lnTo>
                      <a:pt x="24" y="44"/>
                    </a:lnTo>
                    <a:lnTo>
                      <a:pt x="20" y="44"/>
                    </a:lnTo>
                    <a:lnTo>
                      <a:pt x="20" y="44"/>
                    </a:lnTo>
                    <a:lnTo>
                      <a:pt x="18" y="50"/>
                    </a:lnTo>
                    <a:lnTo>
                      <a:pt x="18" y="50"/>
                    </a:lnTo>
                    <a:lnTo>
                      <a:pt x="10" y="46"/>
                    </a:lnTo>
                    <a:lnTo>
                      <a:pt x="6" y="42"/>
                    </a:lnTo>
                    <a:lnTo>
                      <a:pt x="2" y="36"/>
                    </a:lnTo>
                    <a:lnTo>
                      <a:pt x="2" y="36"/>
                    </a:lnTo>
                    <a:lnTo>
                      <a:pt x="0" y="28"/>
                    </a:lnTo>
                    <a:lnTo>
                      <a:pt x="0" y="28"/>
                    </a:lnTo>
                    <a:lnTo>
                      <a:pt x="0" y="20"/>
                    </a:lnTo>
                    <a:lnTo>
                      <a:pt x="0" y="20"/>
                    </a:lnTo>
                    <a:lnTo>
                      <a:pt x="0" y="12"/>
                    </a:lnTo>
                    <a:lnTo>
                      <a:pt x="0" y="6"/>
                    </a:lnTo>
                    <a:lnTo>
                      <a:pt x="0" y="2"/>
                    </a:lnTo>
                    <a:lnTo>
                      <a:pt x="0" y="2"/>
                    </a:lnTo>
                    <a:lnTo>
                      <a:pt x="2" y="0"/>
                    </a:lnTo>
                    <a:lnTo>
                      <a:pt x="4" y="0"/>
                    </a:lnTo>
                    <a:lnTo>
                      <a:pt x="8" y="8"/>
                    </a:lnTo>
                    <a:lnTo>
                      <a:pt x="8" y="8"/>
                    </a:lnTo>
                    <a:lnTo>
                      <a:pt x="12" y="20"/>
                    </a:lnTo>
                    <a:lnTo>
                      <a:pt x="18" y="28"/>
                    </a:lnTo>
                    <a:lnTo>
                      <a:pt x="18" y="28"/>
                    </a:lnTo>
                    <a:lnTo>
                      <a:pt x="16" y="16"/>
                    </a:lnTo>
                    <a:lnTo>
                      <a:pt x="16" y="10"/>
                    </a:lnTo>
                    <a:lnTo>
                      <a:pt x="16" y="6"/>
                    </a:lnTo>
                    <a:lnTo>
                      <a:pt x="16" y="6"/>
                    </a:lnTo>
                    <a:lnTo>
                      <a:pt x="20" y="6"/>
                    </a:lnTo>
                    <a:lnTo>
                      <a:pt x="22" y="10"/>
                    </a:lnTo>
                    <a:lnTo>
                      <a:pt x="26" y="18"/>
                    </a:lnTo>
                    <a:lnTo>
                      <a:pt x="26" y="18"/>
                    </a:lnTo>
                    <a:lnTo>
                      <a:pt x="28" y="22"/>
                    </a:lnTo>
                    <a:lnTo>
                      <a:pt x="28" y="28"/>
                    </a:lnTo>
                    <a:lnTo>
                      <a:pt x="2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1" name="Freeform 1689">
                <a:extLst>
                  <a:ext uri="{FF2B5EF4-FFF2-40B4-BE49-F238E27FC236}">
                    <a16:creationId xmlns:a16="http://schemas.microsoft.com/office/drawing/2014/main" id="{453EF15F-96CB-DB62-88F3-B4F52AE84F04}"/>
                  </a:ext>
                </a:extLst>
              </p:cNvPr>
              <p:cNvSpPr>
                <a:spLocks/>
              </p:cNvSpPr>
              <p:nvPr/>
            </p:nvSpPr>
            <p:spPr bwMode="auto">
              <a:xfrm>
                <a:off x="5938" y="1898"/>
                <a:ext cx="16" cy="42"/>
              </a:xfrm>
              <a:custGeom>
                <a:avLst/>
                <a:gdLst>
                  <a:gd name="T0" fmla="*/ 0 w 16"/>
                  <a:gd name="T1" fmla="*/ 22 h 42"/>
                  <a:gd name="T2" fmla="*/ 0 w 16"/>
                  <a:gd name="T3" fmla="*/ 22 h 42"/>
                  <a:gd name="T4" fmla="*/ 2 w 16"/>
                  <a:gd name="T5" fmla="*/ 22 h 42"/>
                  <a:gd name="T6" fmla="*/ 2 w 16"/>
                  <a:gd name="T7" fmla="*/ 22 h 42"/>
                  <a:gd name="T8" fmla="*/ 4 w 16"/>
                  <a:gd name="T9" fmla="*/ 16 h 42"/>
                  <a:gd name="T10" fmla="*/ 4 w 16"/>
                  <a:gd name="T11" fmla="*/ 16 h 42"/>
                  <a:gd name="T12" fmla="*/ 4 w 16"/>
                  <a:gd name="T13" fmla="*/ 6 h 42"/>
                  <a:gd name="T14" fmla="*/ 4 w 16"/>
                  <a:gd name="T15" fmla="*/ 2 h 42"/>
                  <a:gd name="T16" fmla="*/ 6 w 16"/>
                  <a:gd name="T17" fmla="*/ 0 h 42"/>
                  <a:gd name="T18" fmla="*/ 8 w 16"/>
                  <a:gd name="T19" fmla="*/ 0 h 42"/>
                  <a:gd name="T20" fmla="*/ 8 w 16"/>
                  <a:gd name="T21" fmla="*/ 0 h 42"/>
                  <a:gd name="T22" fmla="*/ 10 w 16"/>
                  <a:gd name="T23" fmla="*/ 2 h 42"/>
                  <a:gd name="T24" fmla="*/ 12 w 16"/>
                  <a:gd name="T25" fmla="*/ 6 h 42"/>
                  <a:gd name="T26" fmla="*/ 14 w 16"/>
                  <a:gd name="T27" fmla="*/ 12 h 42"/>
                  <a:gd name="T28" fmla="*/ 16 w 16"/>
                  <a:gd name="T29" fmla="*/ 20 h 42"/>
                  <a:gd name="T30" fmla="*/ 16 w 16"/>
                  <a:gd name="T31" fmla="*/ 20 h 42"/>
                  <a:gd name="T32" fmla="*/ 14 w 16"/>
                  <a:gd name="T33" fmla="*/ 24 h 42"/>
                  <a:gd name="T34" fmla="*/ 12 w 16"/>
                  <a:gd name="T35" fmla="*/ 28 h 42"/>
                  <a:gd name="T36" fmla="*/ 14 w 16"/>
                  <a:gd name="T37" fmla="*/ 32 h 42"/>
                  <a:gd name="T38" fmla="*/ 14 w 16"/>
                  <a:gd name="T39" fmla="*/ 32 h 42"/>
                  <a:gd name="T40" fmla="*/ 14 w 16"/>
                  <a:gd name="T41" fmla="*/ 38 h 42"/>
                  <a:gd name="T42" fmla="*/ 12 w 16"/>
                  <a:gd name="T43" fmla="*/ 42 h 42"/>
                  <a:gd name="T44" fmla="*/ 10 w 16"/>
                  <a:gd name="T45" fmla="*/ 40 h 42"/>
                  <a:gd name="T46" fmla="*/ 8 w 16"/>
                  <a:gd name="T47" fmla="*/ 38 h 42"/>
                  <a:gd name="T48" fmla="*/ 8 w 16"/>
                  <a:gd name="T49" fmla="*/ 38 h 42"/>
                  <a:gd name="T50" fmla="*/ 6 w 16"/>
                  <a:gd name="T51" fmla="*/ 36 h 42"/>
                  <a:gd name="T52" fmla="*/ 4 w 16"/>
                  <a:gd name="T53" fmla="*/ 32 h 42"/>
                  <a:gd name="T54" fmla="*/ 4 w 16"/>
                  <a:gd name="T55" fmla="*/ 32 h 42"/>
                  <a:gd name="T56" fmla="*/ 2 w 16"/>
                  <a:gd name="T57" fmla="*/ 28 h 42"/>
                  <a:gd name="T58" fmla="*/ 0 w 16"/>
                  <a:gd name="T59" fmla="*/ 26 h 42"/>
                  <a:gd name="T60" fmla="*/ 0 w 16"/>
                  <a:gd name="T61" fmla="*/ 22 h 42"/>
                  <a:gd name="T62" fmla="*/ 0 w 16"/>
                  <a:gd name="T6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42">
                    <a:moveTo>
                      <a:pt x="0" y="22"/>
                    </a:moveTo>
                    <a:lnTo>
                      <a:pt x="0" y="22"/>
                    </a:lnTo>
                    <a:lnTo>
                      <a:pt x="2" y="22"/>
                    </a:lnTo>
                    <a:lnTo>
                      <a:pt x="2" y="22"/>
                    </a:lnTo>
                    <a:lnTo>
                      <a:pt x="4" y="16"/>
                    </a:lnTo>
                    <a:lnTo>
                      <a:pt x="4" y="16"/>
                    </a:lnTo>
                    <a:lnTo>
                      <a:pt x="4" y="6"/>
                    </a:lnTo>
                    <a:lnTo>
                      <a:pt x="4" y="2"/>
                    </a:lnTo>
                    <a:lnTo>
                      <a:pt x="6" y="0"/>
                    </a:lnTo>
                    <a:lnTo>
                      <a:pt x="8" y="0"/>
                    </a:lnTo>
                    <a:lnTo>
                      <a:pt x="8" y="0"/>
                    </a:lnTo>
                    <a:lnTo>
                      <a:pt x="10" y="2"/>
                    </a:lnTo>
                    <a:lnTo>
                      <a:pt x="12" y="6"/>
                    </a:lnTo>
                    <a:lnTo>
                      <a:pt x="14" y="12"/>
                    </a:lnTo>
                    <a:lnTo>
                      <a:pt x="16" y="20"/>
                    </a:lnTo>
                    <a:lnTo>
                      <a:pt x="16" y="20"/>
                    </a:lnTo>
                    <a:lnTo>
                      <a:pt x="14" y="24"/>
                    </a:lnTo>
                    <a:lnTo>
                      <a:pt x="12" y="28"/>
                    </a:lnTo>
                    <a:lnTo>
                      <a:pt x="14" y="32"/>
                    </a:lnTo>
                    <a:lnTo>
                      <a:pt x="14" y="32"/>
                    </a:lnTo>
                    <a:lnTo>
                      <a:pt x="14" y="38"/>
                    </a:lnTo>
                    <a:lnTo>
                      <a:pt x="12" y="42"/>
                    </a:lnTo>
                    <a:lnTo>
                      <a:pt x="10" y="40"/>
                    </a:lnTo>
                    <a:lnTo>
                      <a:pt x="8" y="38"/>
                    </a:lnTo>
                    <a:lnTo>
                      <a:pt x="8" y="38"/>
                    </a:lnTo>
                    <a:lnTo>
                      <a:pt x="6" y="36"/>
                    </a:lnTo>
                    <a:lnTo>
                      <a:pt x="4" y="32"/>
                    </a:lnTo>
                    <a:lnTo>
                      <a:pt x="4" y="32"/>
                    </a:lnTo>
                    <a:lnTo>
                      <a:pt x="2" y="28"/>
                    </a:lnTo>
                    <a:lnTo>
                      <a:pt x="0" y="26"/>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2" name="Freeform 1690">
                <a:extLst>
                  <a:ext uri="{FF2B5EF4-FFF2-40B4-BE49-F238E27FC236}">
                    <a16:creationId xmlns:a16="http://schemas.microsoft.com/office/drawing/2014/main" id="{B4A18E8F-D0FD-4C2D-F3A2-C3AC7F071285}"/>
                  </a:ext>
                </a:extLst>
              </p:cNvPr>
              <p:cNvSpPr>
                <a:spLocks/>
              </p:cNvSpPr>
              <p:nvPr/>
            </p:nvSpPr>
            <p:spPr bwMode="auto">
              <a:xfrm>
                <a:off x="5954" y="1934"/>
                <a:ext cx="20" cy="24"/>
              </a:xfrm>
              <a:custGeom>
                <a:avLst/>
                <a:gdLst>
                  <a:gd name="T0" fmla="*/ 2 w 20"/>
                  <a:gd name="T1" fmla="*/ 0 h 24"/>
                  <a:gd name="T2" fmla="*/ 2 w 20"/>
                  <a:gd name="T3" fmla="*/ 0 h 24"/>
                  <a:gd name="T4" fmla="*/ 20 w 20"/>
                  <a:gd name="T5" fmla="*/ 12 h 24"/>
                  <a:gd name="T6" fmla="*/ 20 w 20"/>
                  <a:gd name="T7" fmla="*/ 12 h 24"/>
                  <a:gd name="T8" fmla="*/ 18 w 20"/>
                  <a:gd name="T9" fmla="*/ 14 h 24"/>
                  <a:gd name="T10" fmla="*/ 20 w 20"/>
                  <a:gd name="T11" fmla="*/ 16 h 24"/>
                  <a:gd name="T12" fmla="*/ 20 w 20"/>
                  <a:gd name="T13" fmla="*/ 20 h 24"/>
                  <a:gd name="T14" fmla="*/ 20 w 20"/>
                  <a:gd name="T15" fmla="*/ 20 h 24"/>
                  <a:gd name="T16" fmla="*/ 20 w 20"/>
                  <a:gd name="T17" fmla="*/ 24 h 24"/>
                  <a:gd name="T18" fmla="*/ 18 w 20"/>
                  <a:gd name="T19" fmla="*/ 22 h 24"/>
                  <a:gd name="T20" fmla="*/ 18 w 20"/>
                  <a:gd name="T21" fmla="*/ 22 h 24"/>
                  <a:gd name="T22" fmla="*/ 16 w 20"/>
                  <a:gd name="T23" fmla="*/ 22 h 24"/>
                  <a:gd name="T24" fmla="*/ 14 w 20"/>
                  <a:gd name="T25" fmla="*/ 20 h 24"/>
                  <a:gd name="T26" fmla="*/ 10 w 20"/>
                  <a:gd name="T27" fmla="*/ 16 h 24"/>
                  <a:gd name="T28" fmla="*/ 6 w 20"/>
                  <a:gd name="T29" fmla="*/ 12 h 24"/>
                  <a:gd name="T30" fmla="*/ 2 w 20"/>
                  <a:gd name="T31" fmla="*/ 6 h 24"/>
                  <a:gd name="T32" fmla="*/ 2 w 20"/>
                  <a:gd name="T33" fmla="*/ 6 h 24"/>
                  <a:gd name="T34" fmla="*/ 0 w 20"/>
                  <a:gd name="T35" fmla="*/ 4 h 24"/>
                  <a:gd name="T36" fmla="*/ 2 w 20"/>
                  <a:gd name="T37" fmla="*/ 0 h 24"/>
                  <a:gd name="T38" fmla="*/ 2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2" y="0"/>
                    </a:moveTo>
                    <a:lnTo>
                      <a:pt x="2" y="0"/>
                    </a:lnTo>
                    <a:lnTo>
                      <a:pt x="20" y="12"/>
                    </a:lnTo>
                    <a:lnTo>
                      <a:pt x="20" y="12"/>
                    </a:lnTo>
                    <a:lnTo>
                      <a:pt x="18" y="14"/>
                    </a:lnTo>
                    <a:lnTo>
                      <a:pt x="20" y="16"/>
                    </a:lnTo>
                    <a:lnTo>
                      <a:pt x="20" y="20"/>
                    </a:lnTo>
                    <a:lnTo>
                      <a:pt x="20" y="20"/>
                    </a:lnTo>
                    <a:lnTo>
                      <a:pt x="20" y="24"/>
                    </a:lnTo>
                    <a:lnTo>
                      <a:pt x="18" y="22"/>
                    </a:lnTo>
                    <a:lnTo>
                      <a:pt x="18" y="22"/>
                    </a:lnTo>
                    <a:lnTo>
                      <a:pt x="16" y="22"/>
                    </a:lnTo>
                    <a:lnTo>
                      <a:pt x="14" y="20"/>
                    </a:lnTo>
                    <a:lnTo>
                      <a:pt x="10" y="16"/>
                    </a:lnTo>
                    <a:lnTo>
                      <a:pt x="6" y="12"/>
                    </a:lnTo>
                    <a:lnTo>
                      <a:pt x="2" y="6"/>
                    </a:lnTo>
                    <a:lnTo>
                      <a:pt x="2" y="6"/>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3" name="Freeform 1691">
                <a:extLst>
                  <a:ext uri="{FF2B5EF4-FFF2-40B4-BE49-F238E27FC236}">
                    <a16:creationId xmlns:a16="http://schemas.microsoft.com/office/drawing/2014/main" id="{060A6D3F-2470-7B93-07A4-B2EF10A19CDA}"/>
                  </a:ext>
                </a:extLst>
              </p:cNvPr>
              <p:cNvSpPr>
                <a:spLocks/>
              </p:cNvSpPr>
              <p:nvPr/>
            </p:nvSpPr>
            <p:spPr bwMode="auto">
              <a:xfrm>
                <a:off x="5972" y="1950"/>
                <a:ext cx="20" cy="22"/>
              </a:xfrm>
              <a:custGeom>
                <a:avLst/>
                <a:gdLst>
                  <a:gd name="T0" fmla="*/ 0 w 20"/>
                  <a:gd name="T1" fmla="*/ 6 h 22"/>
                  <a:gd name="T2" fmla="*/ 0 w 20"/>
                  <a:gd name="T3" fmla="*/ 6 h 22"/>
                  <a:gd name="T4" fmla="*/ 2 w 20"/>
                  <a:gd name="T5" fmla="*/ 6 h 22"/>
                  <a:gd name="T6" fmla="*/ 2 w 20"/>
                  <a:gd name="T7" fmla="*/ 2 h 22"/>
                  <a:gd name="T8" fmla="*/ 2 w 20"/>
                  <a:gd name="T9" fmla="*/ 2 h 22"/>
                  <a:gd name="T10" fmla="*/ 8 w 20"/>
                  <a:gd name="T11" fmla="*/ 0 h 22"/>
                  <a:gd name="T12" fmla="*/ 10 w 20"/>
                  <a:gd name="T13" fmla="*/ 0 h 22"/>
                  <a:gd name="T14" fmla="*/ 12 w 20"/>
                  <a:gd name="T15" fmla="*/ 2 h 22"/>
                  <a:gd name="T16" fmla="*/ 12 w 20"/>
                  <a:gd name="T17" fmla="*/ 2 h 22"/>
                  <a:gd name="T18" fmla="*/ 14 w 20"/>
                  <a:gd name="T19" fmla="*/ 6 h 22"/>
                  <a:gd name="T20" fmla="*/ 14 w 20"/>
                  <a:gd name="T21" fmla="*/ 6 h 22"/>
                  <a:gd name="T22" fmla="*/ 20 w 20"/>
                  <a:gd name="T23" fmla="*/ 22 h 22"/>
                  <a:gd name="T24" fmla="*/ 20 w 20"/>
                  <a:gd name="T25" fmla="*/ 22 h 22"/>
                  <a:gd name="T26" fmla="*/ 8 w 20"/>
                  <a:gd name="T27" fmla="*/ 16 h 22"/>
                  <a:gd name="T28" fmla="*/ 4 w 20"/>
                  <a:gd name="T29" fmla="*/ 12 h 22"/>
                  <a:gd name="T30" fmla="*/ 0 w 20"/>
                  <a:gd name="T31" fmla="*/ 6 h 22"/>
                  <a:gd name="T32" fmla="*/ 0 w 20"/>
                  <a:gd name="T33"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2">
                    <a:moveTo>
                      <a:pt x="0" y="6"/>
                    </a:moveTo>
                    <a:lnTo>
                      <a:pt x="0" y="6"/>
                    </a:lnTo>
                    <a:lnTo>
                      <a:pt x="2" y="6"/>
                    </a:lnTo>
                    <a:lnTo>
                      <a:pt x="2" y="2"/>
                    </a:lnTo>
                    <a:lnTo>
                      <a:pt x="2" y="2"/>
                    </a:lnTo>
                    <a:lnTo>
                      <a:pt x="8" y="0"/>
                    </a:lnTo>
                    <a:lnTo>
                      <a:pt x="10" y="0"/>
                    </a:lnTo>
                    <a:lnTo>
                      <a:pt x="12" y="2"/>
                    </a:lnTo>
                    <a:lnTo>
                      <a:pt x="12" y="2"/>
                    </a:lnTo>
                    <a:lnTo>
                      <a:pt x="14" y="6"/>
                    </a:lnTo>
                    <a:lnTo>
                      <a:pt x="14" y="6"/>
                    </a:lnTo>
                    <a:lnTo>
                      <a:pt x="20" y="22"/>
                    </a:lnTo>
                    <a:lnTo>
                      <a:pt x="20" y="22"/>
                    </a:lnTo>
                    <a:lnTo>
                      <a:pt x="8" y="16"/>
                    </a:lnTo>
                    <a:lnTo>
                      <a:pt x="4"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4" name="Freeform 1692">
                <a:extLst>
                  <a:ext uri="{FF2B5EF4-FFF2-40B4-BE49-F238E27FC236}">
                    <a16:creationId xmlns:a16="http://schemas.microsoft.com/office/drawing/2014/main" id="{B0AC7CD9-54A0-D660-A9DC-4A2C3E52B4C6}"/>
                  </a:ext>
                </a:extLst>
              </p:cNvPr>
              <p:cNvSpPr>
                <a:spLocks/>
              </p:cNvSpPr>
              <p:nvPr/>
            </p:nvSpPr>
            <p:spPr bwMode="auto">
              <a:xfrm>
                <a:off x="5936" y="1920"/>
                <a:ext cx="8" cy="20"/>
              </a:xfrm>
              <a:custGeom>
                <a:avLst/>
                <a:gdLst>
                  <a:gd name="T0" fmla="*/ 2 w 8"/>
                  <a:gd name="T1" fmla="*/ 0 h 20"/>
                  <a:gd name="T2" fmla="*/ 2 w 8"/>
                  <a:gd name="T3" fmla="*/ 0 h 20"/>
                  <a:gd name="T4" fmla="*/ 6 w 8"/>
                  <a:gd name="T5" fmla="*/ 10 h 20"/>
                  <a:gd name="T6" fmla="*/ 6 w 8"/>
                  <a:gd name="T7" fmla="*/ 10 h 20"/>
                  <a:gd name="T8" fmla="*/ 8 w 8"/>
                  <a:gd name="T9" fmla="*/ 16 h 20"/>
                  <a:gd name="T10" fmla="*/ 6 w 8"/>
                  <a:gd name="T11" fmla="*/ 20 h 20"/>
                  <a:gd name="T12" fmla="*/ 6 w 8"/>
                  <a:gd name="T13" fmla="*/ 20 h 20"/>
                  <a:gd name="T14" fmla="*/ 6 w 8"/>
                  <a:gd name="T15" fmla="*/ 20 h 20"/>
                  <a:gd name="T16" fmla="*/ 6 w 8"/>
                  <a:gd name="T17" fmla="*/ 20 h 20"/>
                  <a:gd name="T18" fmla="*/ 4 w 8"/>
                  <a:gd name="T19" fmla="*/ 16 h 20"/>
                  <a:gd name="T20" fmla="*/ 4 w 8"/>
                  <a:gd name="T21" fmla="*/ 16 h 20"/>
                  <a:gd name="T22" fmla="*/ 4 w 8"/>
                  <a:gd name="T23" fmla="*/ 12 h 20"/>
                  <a:gd name="T24" fmla="*/ 2 w 8"/>
                  <a:gd name="T25" fmla="*/ 10 h 20"/>
                  <a:gd name="T26" fmla="*/ 0 w 8"/>
                  <a:gd name="T27" fmla="*/ 8 h 20"/>
                  <a:gd name="T28" fmla="*/ 0 w 8"/>
                  <a:gd name="T29" fmla="*/ 2 h 20"/>
                  <a:gd name="T30" fmla="*/ 0 w 8"/>
                  <a:gd name="T31" fmla="*/ 2 h 20"/>
                  <a:gd name="T32" fmla="*/ 0 w 8"/>
                  <a:gd name="T33" fmla="*/ 0 h 20"/>
                  <a:gd name="T34" fmla="*/ 2 w 8"/>
                  <a:gd name="T35" fmla="*/ 0 h 20"/>
                  <a:gd name="T36" fmla="*/ 2 w 8"/>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0">
                    <a:moveTo>
                      <a:pt x="2" y="0"/>
                    </a:moveTo>
                    <a:lnTo>
                      <a:pt x="2" y="0"/>
                    </a:lnTo>
                    <a:lnTo>
                      <a:pt x="6" y="10"/>
                    </a:lnTo>
                    <a:lnTo>
                      <a:pt x="6" y="10"/>
                    </a:lnTo>
                    <a:lnTo>
                      <a:pt x="8" y="16"/>
                    </a:lnTo>
                    <a:lnTo>
                      <a:pt x="6" y="20"/>
                    </a:lnTo>
                    <a:lnTo>
                      <a:pt x="6" y="20"/>
                    </a:lnTo>
                    <a:lnTo>
                      <a:pt x="6" y="20"/>
                    </a:lnTo>
                    <a:lnTo>
                      <a:pt x="6" y="20"/>
                    </a:lnTo>
                    <a:lnTo>
                      <a:pt x="4" y="16"/>
                    </a:lnTo>
                    <a:lnTo>
                      <a:pt x="4" y="16"/>
                    </a:lnTo>
                    <a:lnTo>
                      <a:pt x="4" y="12"/>
                    </a:lnTo>
                    <a:lnTo>
                      <a:pt x="2" y="10"/>
                    </a:lnTo>
                    <a:lnTo>
                      <a:pt x="0" y="8"/>
                    </a:lnTo>
                    <a:lnTo>
                      <a:pt x="0" y="2"/>
                    </a:lnTo>
                    <a:lnTo>
                      <a:pt x="0" y="2"/>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5" name="Freeform 1693">
                <a:extLst>
                  <a:ext uri="{FF2B5EF4-FFF2-40B4-BE49-F238E27FC236}">
                    <a16:creationId xmlns:a16="http://schemas.microsoft.com/office/drawing/2014/main" id="{B3EF3814-D386-AFB2-71F4-DD453EA25A6E}"/>
                  </a:ext>
                </a:extLst>
              </p:cNvPr>
              <p:cNvSpPr>
                <a:spLocks/>
              </p:cNvSpPr>
              <p:nvPr/>
            </p:nvSpPr>
            <p:spPr bwMode="auto">
              <a:xfrm>
                <a:off x="5948" y="1916"/>
                <a:ext cx="8" cy="14"/>
              </a:xfrm>
              <a:custGeom>
                <a:avLst/>
                <a:gdLst>
                  <a:gd name="T0" fmla="*/ 4 w 8"/>
                  <a:gd name="T1" fmla="*/ 14 h 14"/>
                  <a:gd name="T2" fmla="*/ 4 w 8"/>
                  <a:gd name="T3" fmla="*/ 14 h 14"/>
                  <a:gd name="T4" fmla="*/ 0 w 8"/>
                  <a:gd name="T5" fmla="*/ 12 h 14"/>
                  <a:gd name="T6" fmla="*/ 0 w 8"/>
                  <a:gd name="T7" fmla="*/ 10 h 14"/>
                  <a:gd name="T8" fmla="*/ 0 w 8"/>
                  <a:gd name="T9" fmla="*/ 6 h 14"/>
                  <a:gd name="T10" fmla="*/ 0 w 8"/>
                  <a:gd name="T11" fmla="*/ 6 h 14"/>
                  <a:gd name="T12" fmla="*/ 0 w 8"/>
                  <a:gd name="T13" fmla="*/ 2 h 14"/>
                  <a:gd name="T14" fmla="*/ 2 w 8"/>
                  <a:gd name="T15" fmla="*/ 0 h 14"/>
                  <a:gd name="T16" fmla="*/ 4 w 8"/>
                  <a:gd name="T17" fmla="*/ 4 h 14"/>
                  <a:gd name="T18" fmla="*/ 4 w 8"/>
                  <a:gd name="T19" fmla="*/ 4 h 14"/>
                  <a:gd name="T20" fmla="*/ 6 w 8"/>
                  <a:gd name="T21" fmla="*/ 2 h 14"/>
                  <a:gd name="T22" fmla="*/ 8 w 8"/>
                  <a:gd name="T23" fmla="*/ 4 h 14"/>
                  <a:gd name="T24" fmla="*/ 8 w 8"/>
                  <a:gd name="T25" fmla="*/ 4 h 14"/>
                  <a:gd name="T26" fmla="*/ 8 w 8"/>
                  <a:gd name="T27" fmla="*/ 8 h 14"/>
                  <a:gd name="T28" fmla="*/ 6 w 8"/>
                  <a:gd name="T29" fmla="*/ 10 h 14"/>
                  <a:gd name="T30" fmla="*/ 6 w 8"/>
                  <a:gd name="T31" fmla="*/ 10 h 14"/>
                  <a:gd name="T32" fmla="*/ 4 w 8"/>
                  <a:gd name="T33" fmla="*/ 14 h 14"/>
                  <a:gd name="T34" fmla="*/ 4 w 8"/>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4" y="14"/>
                    </a:moveTo>
                    <a:lnTo>
                      <a:pt x="4" y="14"/>
                    </a:lnTo>
                    <a:lnTo>
                      <a:pt x="0" y="12"/>
                    </a:lnTo>
                    <a:lnTo>
                      <a:pt x="0" y="10"/>
                    </a:lnTo>
                    <a:lnTo>
                      <a:pt x="0" y="6"/>
                    </a:lnTo>
                    <a:lnTo>
                      <a:pt x="0" y="6"/>
                    </a:lnTo>
                    <a:lnTo>
                      <a:pt x="0" y="2"/>
                    </a:lnTo>
                    <a:lnTo>
                      <a:pt x="2" y="0"/>
                    </a:lnTo>
                    <a:lnTo>
                      <a:pt x="4" y="4"/>
                    </a:lnTo>
                    <a:lnTo>
                      <a:pt x="4" y="4"/>
                    </a:lnTo>
                    <a:lnTo>
                      <a:pt x="6" y="2"/>
                    </a:lnTo>
                    <a:lnTo>
                      <a:pt x="8" y="4"/>
                    </a:lnTo>
                    <a:lnTo>
                      <a:pt x="8" y="4"/>
                    </a:lnTo>
                    <a:lnTo>
                      <a:pt x="8" y="8"/>
                    </a:lnTo>
                    <a:lnTo>
                      <a:pt x="6" y="10"/>
                    </a:lnTo>
                    <a:lnTo>
                      <a:pt x="6" y="10"/>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6" name="Freeform 1694">
                <a:extLst>
                  <a:ext uri="{FF2B5EF4-FFF2-40B4-BE49-F238E27FC236}">
                    <a16:creationId xmlns:a16="http://schemas.microsoft.com/office/drawing/2014/main" id="{B3C1D259-EBC2-4B6E-98FE-FEFBFCC384FB}"/>
                  </a:ext>
                </a:extLst>
              </p:cNvPr>
              <p:cNvSpPr>
                <a:spLocks/>
              </p:cNvSpPr>
              <p:nvPr/>
            </p:nvSpPr>
            <p:spPr bwMode="auto">
              <a:xfrm>
                <a:off x="5974" y="1888"/>
                <a:ext cx="20" cy="42"/>
              </a:xfrm>
              <a:custGeom>
                <a:avLst/>
                <a:gdLst>
                  <a:gd name="T0" fmla="*/ 8 w 20"/>
                  <a:gd name="T1" fmla="*/ 38 h 42"/>
                  <a:gd name="T2" fmla="*/ 8 w 20"/>
                  <a:gd name="T3" fmla="*/ 38 h 42"/>
                  <a:gd name="T4" fmla="*/ 4 w 20"/>
                  <a:gd name="T5" fmla="*/ 32 h 42"/>
                  <a:gd name="T6" fmla="*/ 4 w 20"/>
                  <a:gd name="T7" fmla="*/ 32 h 42"/>
                  <a:gd name="T8" fmla="*/ 6 w 20"/>
                  <a:gd name="T9" fmla="*/ 28 h 42"/>
                  <a:gd name="T10" fmla="*/ 10 w 20"/>
                  <a:gd name="T11" fmla="*/ 28 h 42"/>
                  <a:gd name="T12" fmla="*/ 10 w 20"/>
                  <a:gd name="T13" fmla="*/ 28 h 42"/>
                  <a:gd name="T14" fmla="*/ 6 w 20"/>
                  <a:gd name="T15" fmla="*/ 24 h 42"/>
                  <a:gd name="T16" fmla="*/ 2 w 20"/>
                  <a:gd name="T17" fmla="*/ 20 h 42"/>
                  <a:gd name="T18" fmla="*/ 0 w 20"/>
                  <a:gd name="T19" fmla="*/ 12 h 42"/>
                  <a:gd name="T20" fmla="*/ 0 w 20"/>
                  <a:gd name="T21" fmla="*/ 4 h 42"/>
                  <a:gd name="T22" fmla="*/ 0 w 20"/>
                  <a:gd name="T23" fmla="*/ 4 h 42"/>
                  <a:gd name="T24" fmla="*/ 2 w 20"/>
                  <a:gd name="T25" fmla="*/ 0 h 42"/>
                  <a:gd name="T26" fmla="*/ 2 w 20"/>
                  <a:gd name="T27" fmla="*/ 0 h 42"/>
                  <a:gd name="T28" fmla="*/ 2 w 20"/>
                  <a:gd name="T29" fmla="*/ 0 h 42"/>
                  <a:gd name="T30" fmla="*/ 4 w 20"/>
                  <a:gd name="T31" fmla="*/ 0 h 42"/>
                  <a:gd name="T32" fmla="*/ 6 w 20"/>
                  <a:gd name="T33" fmla="*/ 4 h 42"/>
                  <a:gd name="T34" fmla="*/ 6 w 20"/>
                  <a:gd name="T35" fmla="*/ 4 h 42"/>
                  <a:gd name="T36" fmla="*/ 8 w 20"/>
                  <a:gd name="T37" fmla="*/ 10 h 42"/>
                  <a:gd name="T38" fmla="*/ 10 w 20"/>
                  <a:gd name="T39" fmla="*/ 12 h 42"/>
                  <a:gd name="T40" fmla="*/ 10 w 20"/>
                  <a:gd name="T41" fmla="*/ 12 h 42"/>
                  <a:gd name="T42" fmla="*/ 14 w 20"/>
                  <a:gd name="T43" fmla="*/ 12 h 42"/>
                  <a:gd name="T44" fmla="*/ 18 w 20"/>
                  <a:gd name="T45" fmla="*/ 18 h 42"/>
                  <a:gd name="T46" fmla="*/ 20 w 20"/>
                  <a:gd name="T47" fmla="*/ 32 h 42"/>
                  <a:gd name="T48" fmla="*/ 20 w 20"/>
                  <a:gd name="T49" fmla="*/ 32 h 42"/>
                  <a:gd name="T50" fmla="*/ 20 w 20"/>
                  <a:gd name="T51" fmla="*/ 36 h 42"/>
                  <a:gd name="T52" fmla="*/ 20 w 20"/>
                  <a:gd name="T53" fmla="*/ 38 h 42"/>
                  <a:gd name="T54" fmla="*/ 16 w 20"/>
                  <a:gd name="T55" fmla="*/ 42 h 42"/>
                  <a:gd name="T56" fmla="*/ 16 w 20"/>
                  <a:gd name="T57" fmla="*/ 42 h 42"/>
                  <a:gd name="T58" fmla="*/ 12 w 20"/>
                  <a:gd name="T59" fmla="*/ 42 h 42"/>
                  <a:gd name="T60" fmla="*/ 10 w 20"/>
                  <a:gd name="T61" fmla="*/ 42 h 42"/>
                  <a:gd name="T62" fmla="*/ 8 w 20"/>
                  <a:gd name="T63" fmla="*/ 38 h 42"/>
                  <a:gd name="T64" fmla="*/ 8 w 20"/>
                  <a:gd name="T6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2">
                    <a:moveTo>
                      <a:pt x="8" y="38"/>
                    </a:moveTo>
                    <a:lnTo>
                      <a:pt x="8" y="38"/>
                    </a:lnTo>
                    <a:lnTo>
                      <a:pt x="4" y="32"/>
                    </a:lnTo>
                    <a:lnTo>
                      <a:pt x="4" y="32"/>
                    </a:lnTo>
                    <a:lnTo>
                      <a:pt x="6" y="28"/>
                    </a:lnTo>
                    <a:lnTo>
                      <a:pt x="10" y="28"/>
                    </a:lnTo>
                    <a:lnTo>
                      <a:pt x="10" y="28"/>
                    </a:lnTo>
                    <a:lnTo>
                      <a:pt x="6" y="24"/>
                    </a:lnTo>
                    <a:lnTo>
                      <a:pt x="2" y="20"/>
                    </a:lnTo>
                    <a:lnTo>
                      <a:pt x="0" y="12"/>
                    </a:lnTo>
                    <a:lnTo>
                      <a:pt x="0" y="4"/>
                    </a:lnTo>
                    <a:lnTo>
                      <a:pt x="0" y="4"/>
                    </a:lnTo>
                    <a:lnTo>
                      <a:pt x="2" y="0"/>
                    </a:lnTo>
                    <a:lnTo>
                      <a:pt x="2" y="0"/>
                    </a:lnTo>
                    <a:lnTo>
                      <a:pt x="2" y="0"/>
                    </a:lnTo>
                    <a:lnTo>
                      <a:pt x="4" y="0"/>
                    </a:lnTo>
                    <a:lnTo>
                      <a:pt x="6" y="4"/>
                    </a:lnTo>
                    <a:lnTo>
                      <a:pt x="6" y="4"/>
                    </a:lnTo>
                    <a:lnTo>
                      <a:pt x="8" y="10"/>
                    </a:lnTo>
                    <a:lnTo>
                      <a:pt x="10" y="12"/>
                    </a:lnTo>
                    <a:lnTo>
                      <a:pt x="10" y="12"/>
                    </a:lnTo>
                    <a:lnTo>
                      <a:pt x="14" y="12"/>
                    </a:lnTo>
                    <a:lnTo>
                      <a:pt x="18" y="18"/>
                    </a:lnTo>
                    <a:lnTo>
                      <a:pt x="20" y="32"/>
                    </a:lnTo>
                    <a:lnTo>
                      <a:pt x="20" y="32"/>
                    </a:lnTo>
                    <a:lnTo>
                      <a:pt x="20" y="36"/>
                    </a:lnTo>
                    <a:lnTo>
                      <a:pt x="20" y="38"/>
                    </a:lnTo>
                    <a:lnTo>
                      <a:pt x="16" y="42"/>
                    </a:lnTo>
                    <a:lnTo>
                      <a:pt x="16" y="42"/>
                    </a:lnTo>
                    <a:lnTo>
                      <a:pt x="12" y="42"/>
                    </a:lnTo>
                    <a:lnTo>
                      <a:pt x="10" y="42"/>
                    </a:lnTo>
                    <a:lnTo>
                      <a:pt x="8" y="38"/>
                    </a:ln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7" name="Freeform 1695">
                <a:extLst>
                  <a:ext uri="{FF2B5EF4-FFF2-40B4-BE49-F238E27FC236}">
                    <a16:creationId xmlns:a16="http://schemas.microsoft.com/office/drawing/2014/main" id="{88B6E4B0-11C7-0B56-BFD6-3910EDE119E8}"/>
                  </a:ext>
                </a:extLst>
              </p:cNvPr>
              <p:cNvSpPr>
                <a:spLocks/>
              </p:cNvSpPr>
              <p:nvPr/>
            </p:nvSpPr>
            <p:spPr bwMode="auto">
              <a:xfrm>
                <a:off x="5986" y="1930"/>
                <a:ext cx="10" cy="18"/>
              </a:xfrm>
              <a:custGeom>
                <a:avLst/>
                <a:gdLst>
                  <a:gd name="T0" fmla="*/ 6 w 10"/>
                  <a:gd name="T1" fmla="*/ 0 h 18"/>
                  <a:gd name="T2" fmla="*/ 6 w 10"/>
                  <a:gd name="T3" fmla="*/ 0 h 18"/>
                  <a:gd name="T4" fmla="*/ 10 w 10"/>
                  <a:gd name="T5" fmla="*/ 0 h 18"/>
                  <a:gd name="T6" fmla="*/ 10 w 10"/>
                  <a:gd name="T7" fmla="*/ 0 h 18"/>
                  <a:gd name="T8" fmla="*/ 8 w 10"/>
                  <a:gd name="T9" fmla="*/ 14 h 18"/>
                  <a:gd name="T10" fmla="*/ 8 w 10"/>
                  <a:gd name="T11" fmla="*/ 14 h 18"/>
                  <a:gd name="T12" fmla="*/ 6 w 10"/>
                  <a:gd name="T13" fmla="*/ 18 h 18"/>
                  <a:gd name="T14" fmla="*/ 4 w 10"/>
                  <a:gd name="T15" fmla="*/ 18 h 18"/>
                  <a:gd name="T16" fmla="*/ 2 w 10"/>
                  <a:gd name="T17" fmla="*/ 16 h 18"/>
                  <a:gd name="T18" fmla="*/ 0 w 10"/>
                  <a:gd name="T19" fmla="*/ 12 h 18"/>
                  <a:gd name="T20" fmla="*/ 0 w 10"/>
                  <a:gd name="T21" fmla="*/ 12 h 18"/>
                  <a:gd name="T22" fmla="*/ 2 w 10"/>
                  <a:gd name="T23" fmla="*/ 8 h 18"/>
                  <a:gd name="T24" fmla="*/ 4 w 10"/>
                  <a:gd name="T25" fmla="*/ 8 h 18"/>
                  <a:gd name="T26" fmla="*/ 6 w 10"/>
                  <a:gd name="T27" fmla="*/ 6 h 18"/>
                  <a:gd name="T28" fmla="*/ 6 w 10"/>
                  <a:gd name="T29" fmla="*/ 0 h 18"/>
                  <a:gd name="T30" fmla="*/ 6 w 10"/>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8">
                    <a:moveTo>
                      <a:pt x="6" y="0"/>
                    </a:moveTo>
                    <a:lnTo>
                      <a:pt x="6" y="0"/>
                    </a:lnTo>
                    <a:lnTo>
                      <a:pt x="10" y="0"/>
                    </a:lnTo>
                    <a:lnTo>
                      <a:pt x="10" y="0"/>
                    </a:lnTo>
                    <a:lnTo>
                      <a:pt x="8" y="14"/>
                    </a:lnTo>
                    <a:lnTo>
                      <a:pt x="8" y="14"/>
                    </a:lnTo>
                    <a:lnTo>
                      <a:pt x="6" y="18"/>
                    </a:lnTo>
                    <a:lnTo>
                      <a:pt x="4" y="18"/>
                    </a:lnTo>
                    <a:lnTo>
                      <a:pt x="2" y="16"/>
                    </a:lnTo>
                    <a:lnTo>
                      <a:pt x="0" y="12"/>
                    </a:lnTo>
                    <a:lnTo>
                      <a:pt x="0" y="12"/>
                    </a:lnTo>
                    <a:lnTo>
                      <a:pt x="2" y="8"/>
                    </a:lnTo>
                    <a:lnTo>
                      <a:pt x="4" y="8"/>
                    </a:lnTo>
                    <a:lnTo>
                      <a:pt x="6" y="6"/>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8" name="Freeform 1696">
                <a:extLst>
                  <a:ext uri="{FF2B5EF4-FFF2-40B4-BE49-F238E27FC236}">
                    <a16:creationId xmlns:a16="http://schemas.microsoft.com/office/drawing/2014/main" id="{620D1AFC-34EB-89B7-392E-9ABB9971AD94}"/>
                  </a:ext>
                </a:extLst>
              </p:cNvPr>
              <p:cNvSpPr>
                <a:spLocks/>
              </p:cNvSpPr>
              <p:nvPr/>
            </p:nvSpPr>
            <p:spPr bwMode="auto">
              <a:xfrm>
                <a:off x="5972" y="1942"/>
                <a:ext cx="12" cy="10"/>
              </a:xfrm>
              <a:custGeom>
                <a:avLst/>
                <a:gdLst>
                  <a:gd name="T0" fmla="*/ 12 w 12"/>
                  <a:gd name="T1" fmla="*/ 10 h 10"/>
                  <a:gd name="T2" fmla="*/ 12 w 12"/>
                  <a:gd name="T3" fmla="*/ 10 h 10"/>
                  <a:gd name="T4" fmla="*/ 2 w 12"/>
                  <a:gd name="T5" fmla="*/ 10 h 10"/>
                  <a:gd name="T6" fmla="*/ 2 w 12"/>
                  <a:gd name="T7" fmla="*/ 10 h 10"/>
                  <a:gd name="T8" fmla="*/ 0 w 12"/>
                  <a:gd name="T9" fmla="*/ 8 h 10"/>
                  <a:gd name="T10" fmla="*/ 0 w 12"/>
                  <a:gd name="T11" fmla="*/ 8 h 10"/>
                  <a:gd name="T12" fmla="*/ 2 w 12"/>
                  <a:gd name="T13" fmla="*/ 4 h 10"/>
                  <a:gd name="T14" fmla="*/ 2 w 12"/>
                  <a:gd name="T15" fmla="*/ 4 h 10"/>
                  <a:gd name="T16" fmla="*/ 2 w 12"/>
                  <a:gd name="T17" fmla="*/ 0 h 10"/>
                  <a:gd name="T18" fmla="*/ 2 w 12"/>
                  <a:gd name="T19" fmla="*/ 0 h 10"/>
                  <a:gd name="T20" fmla="*/ 4 w 12"/>
                  <a:gd name="T21" fmla="*/ 6 h 10"/>
                  <a:gd name="T22" fmla="*/ 6 w 12"/>
                  <a:gd name="T23" fmla="*/ 6 h 10"/>
                  <a:gd name="T24" fmla="*/ 6 w 12"/>
                  <a:gd name="T25" fmla="*/ 6 h 10"/>
                  <a:gd name="T26" fmla="*/ 10 w 12"/>
                  <a:gd name="T27" fmla="*/ 6 h 10"/>
                  <a:gd name="T28" fmla="*/ 12 w 12"/>
                  <a:gd name="T29" fmla="*/ 8 h 10"/>
                  <a:gd name="T30" fmla="*/ 12 w 12"/>
                  <a:gd name="T31" fmla="*/ 10 h 10"/>
                  <a:gd name="T32" fmla="*/ 12 w 12"/>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12" y="10"/>
                    </a:moveTo>
                    <a:lnTo>
                      <a:pt x="12" y="10"/>
                    </a:lnTo>
                    <a:lnTo>
                      <a:pt x="2" y="10"/>
                    </a:lnTo>
                    <a:lnTo>
                      <a:pt x="2" y="10"/>
                    </a:lnTo>
                    <a:lnTo>
                      <a:pt x="0" y="8"/>
                    </a:lnTo>
                    <a:lnTo>
                      <a:pt x="0" y="8"/>
                    </a:lnTo>
                    <a:lnTo>
                      <a:pt x="2" y="4"/>
                    </a:lnTo>
                    <a:lnTo>
                      <a:pt x="2" y="4"/>
                    </a:lnTo>
                    <a:lnTo>
                      <a:pt x="2" y="0"/>
                    </a:lnTo>
                    <a:lnTo>
                      <a:pt x="2" y="0"/>
                    </a:lnTo>
                    <a:lnTo>
                      <a:pt x="4" y="6"/>
                    </a:lnTo>
                    <a:lnTo>
                      <a:pt x="6" y="6"/>
                    </a:lnTo>
                    <a:lnTo>
                      <a:pt x="6" y="6"/>
                    </a:lnTo>
                    <a:lnTo>
                      <a:pt x="10" y="6"/>
                    </a:lnTo>
                    <a:lnTo>
                      <a:pt x="12" y="8"/>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9" name="Freeform 1697">
                <a:extLst>
                  <a:ext uri="{FF2B5EF4-FFF2-40B4-BE49-F238E27FC236}">
                    <a16:creationId xmlns:a16="http://schemas.microsoft.com/office/drawing/2014/main" id="{770106C4-8BC6-4B7D-C555-BFF4A66C5339}"/>
                  </a:ext>
                </a:extLst>
              </p:cNvPr>
              <p:cNvSpPr>
                <a:spLocks/>
              </p:cNvSpPr>
              <p:nvPr/>
            </p:nvSpPr>
            <p:spPr bwMode="auto">
              <a:xfrm>
                <a:off x="5454" y="1539"/>
                <a:ext cx="46" cy="56"/>
              </a:xfrm>
              <a:custGeom>
                <a:avLst/>
                <a:gdLst>
                  <a:gd name="T0" fmla="*/ 4 w 46"/>
                  <a:gd name="T1" fmla="*/ 42 h 56"/>
                  <a:gd name="T2" fmla="*/ 4 w 46"/>
                  <a:gd name="T3" fmla="*/ 42 h 56"/>
                  <a:gd name="T4" fmla="*/ 2 w 46"/>
                  <a:gd name="T5" fmla="*/ 30 h 56"/>
                  <a:gd name="T6" fmla="*/ 0 w 46"/>
                  <a:gd name="T7" fmla="*/ 16 h 56"/>
                  <a:gd name="T8" fmla="*/ 0 w 46"/>
                  <a:gd name="T9" fmla="*/ 16 h 56"/>
                  <a:gd name="T10" fmla="*/ 2 w 46"/>
                  <a:gd name="T11" fmla="*/ 12 h 56"/>
                  <a:gd name="T12" fmla="*/ 8 w 46"/>
                  <a:gd name="T13" fmla="*/ 8 h 56"/>
                  <a:gd name="T14" fmla="*/ 12 w 46"/>
                  <a:gd name="T15" fmla="*/ 4 h 56"/>
                  <a:gd name="T16" fmla="*/ 14 w 46"/>
                  <a:gd name="T17" fmla="*/ 2 h 56"/>
                  <a:gd name="T18" fmla="*/ 14 w 46"/>
                  <a:gd name="T19" fmla="*/ 2 h 56"/>
                  <a:gd name="T20" fmla="*/ 20 w 46"/>
                  <a:gd name="T21" fmla="*/ 10 h 56"/>
                  <a:gd name="T22" fmla="*/ 22 w 46"/>
                  <a:gd name="T23" fmla="*/ 14 h 56"/>
                  <a:gd name="T24" fmla="*/ 24 w 46"/>
                  <a:gd name="T25" fmla="*/ 22 h 56"/>
                  <a:gd name="T26" fmla="*/ 24 w 46"/>
                  <a:gd name="T27" fmla="*/ 22 h 56"/>
                  <a:gd name="T28" fmla="*/ 24 w 46"/>
                  <a:gd name="T29" fmla="*/ 28 h 56"/>
                  <a:gd name="T30" fmla="*/ 24 w 46"/>
                  <a:gd name="T31" fmla="*/ 28 h 56"/>
                  <a:gd name="T32" fmla="*/ 26 w 46"/>
                  <a:gd name="T33" fmla="*/ 28 h 56"/>
                  <a:gd name="T34" fmla="*/ 26 w 46"/>
                  <a:gd name="T35" fmla="*/ 26 h 56"/>
                  <a:gd name="T36" fmla="*/ 28 w 46"/>
                  <a:gd name="T37" fmla="*/ 22 h 56"/>
                  <a:gd name="T38" fmla="*/ 28 w 46"/>
                  <a:gd name="T39" fmla="*/ 22 h 56"/>
                  <a:gd name="T40" fmla="*/ 28 w 46"/>
                  <a:gd name="T41" fmla="*/ 12 h 56"/>
                  <a:gd name="T42" fmla="*/ 28 w 46"/>
                  <a:gd name="T43" fmla="*/ 12 h 56"/>
                  <a:gd name="T44" fmla="*/ 30 w 46"/>
                  <a:gd name="T45" fmla="*/ 8 h 56"/>
                  <a:gd name="T46" fmla="*/ 32 w 46"/>
                  <a:gd name="T47" fmla="*/ 4 h 56"/>
                  <a:gd name="T48" fmla="*/ 36 w 46"/>
                  <a:gd name="T49" fmla="*/ 0 h 56"/>
                  <a:gd name="T50" fmla="*/ 36 w 46"/>
                  <a:gd name="T51" fmla="*/ 0 h 56"/>
                  <a:gd name="T52" fmla="*/ 36 w 46"/>
                  <a:gd name="T53" fmla="*/ 0 h 56"/>
                  <a:gd name="T54" fmla="*/ 38 w 46"/>
                  <a:gd name="T55" fmla="*/ 4 h 56"/>
                  <a:gd name="T56" fmla="*/ 38 w 46"/>
                  <a:gd name="T57" fmla="*/ 10 h 56"/>
                  <a:gd name="T58" fmla="*/ 38 w 46"/>
                  <a:gd name="T59" fmla="*/ 10 h 56"/>
                  <a:gd name="T60" fmla="*/ 40 w 46"/>
                  <a:gd name="T61" fmla="*/ 18 h 56"/>
                  <a:gd name="T62" fmla="*/ 42 w 46"/>
                  <a:gd name="T63" fmla="*/ 24 h 56"/>
                  <a:gd name="T64" fmla="*/ 42 w 46"/>
                  <a:gd name="T65" fmla="*/ 24 h 56"/>
                  <a:gd name="T66" fmla="*/ 44 w 46"/>
                  <a:gd name="T67" fmla="*/ 30 h 56"/>
                  <a:gd name="T68" fmla="*/ 46 w 46"/>
                  <a:gd name="T69" fmla="*/ 38 h 56"/>
                  <a:gd name="T70" fmla="*/ 46 w 46"/>
                  <a:gd name="T71" fmla="*/ 38 h 56"/>
                  <a:gd name="T72" fmla="*/ 44 w 46"/>
                  <a:gd name="T73" fmla="*/ 40 h 56"/>
                  <a:gd name="T74" fmla="*/ 42 w 46"/>
                  <a:gd name="T75" fmla="*/ 42 h 56"/>
                  <a:gd name="T76" fmla="*/ 40 w 46"/>
                  <a:gd name="T77" fmla="*/ 42 h 56"/>
                  <a:gd name="T78" fmla="*/ 40 w 46"/>
                  <a:gd name="T79" fmla="*/ 42 h 56"/>
                  <a:gd name="T80" fmla="*/ 38 w 46"/>
                  <a:gd name="T81" fmla="*/ 42 h 56"/>
                  <a:gd name="T82" fmla="*/ 36 w 46"/>
                  <a:gd name="T83" fmla="*/ 44 h 56"/>
                  <a:gd name="T84" fmla="*/ 36 w 46"/>
                  <a:gd name="T85" fmla="*/ 44 h 56"/>
                  <a:gd name="T86" fmla="*/ 32 w 46"/>
                  <a:gd name="T87" fmla="*/ 50 h 56"/>
                  <a:gd name="T88" fmla="*/ 28 w 46"/>
                  <a:gd name="T89" fmla="*/ 56 h 56"/>
                  <a:gd name="T90" fmla="*/ 26 w 46"/>
                  <a:gd name="T91" fmla="*/ 56 h 56"/>
                  <a:gd name="T92" fmla="*/ 24 w 46"/>
                  <a:gd name="T93" fmla="*/ 56 h 56"/>
                  <a:gd name="T94" fmla="*/ 22 w 46"/>
                  <a:gd name="T95" fmla="*/ 54 h 56"/>
                  <a:gd name="T96" fmla="*/ 18 w 46"/>
                  <a:gd name="T97" fmla="*/ 50 h 56"/>
                  <a:gd name="T98" fmla="*/ 18 w 46"/>
                  <a:gd name="T99" fmla="*/ 50 h 56"/>
                  <a:gd name="T100" fmla="*/ 18 w 46"/>
                  <a:gd name="T101" fmla="*/ 48 h 56"/>
                  <a:gd name="T102" fmla="*/ 16 w 46"/>
                  <a:gd name="T103" fmla="*/ 50 h 56"/>
                  <a:gd name="T104" fmla="*/ 16 w 46"/>
                  <a:gd name="T105" fmla="*/ 50 h 56"/>
                  <a:gd name="T106" fmla="*/ 12 w 46"/>
                  <a:gd name="T107" fmla="*/ 54 h 56"/>
                  <a:gd name="T108" fmla="*/ 10 w 46"/>
                  <a:gd name="T109" fmla="*/ 52 h 56"/>
                  <a:gd name="T110" fmla="*/ 4 w 46"/>
                  <a:gd name="T111" fmla="*/ 42 h 56"/>
                  <a:gd name="T112" fmla="*/ 4 w 46"/>
                  <a:gd name="T11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 h="56">
                    <a:moveTo>
                      <a:pt x="4" y="42"/>
                    </a:moveTo>
                    <a:lnTo>
                      <a:pt x="4" y="42"/>
                    </a:lnTo>
                    <a:lnTo>
                      <a:pt x="2" y="30"/>
                    </a:lnTo>
                    <a:lnTo>
                      <a:pt x="0" y="16"/>
                    </a:lnTo>
                    <a:lnTo>
                      <a:pt x="0" y="16"/>
                    </a:lnTo>
                    <a:lnTo>
                      <a:pt x="2" y="12"/>
                    </a:lnTo>
                    <a:lnTo>
                      <a:pt x="8" y="8"/>
                    </a:lnTo>
                    <a:lnTo>
                      <a:pt x="12" y="4"/>
                    </a:lnTo>
                    <a:lnTo>
                      <a:pt x="14" y="2"/>
                    </a:lnTo>
                    <a:lnTo>
                      <a:pt x="14" y="2"/>
                    </a:lnTo>
                    <a:lnTo>
                      <a:pt x="20" y="10"/>
                    </a:lnTo>
                    <a:lnTo>
                      <a:pt x="22" y="14"/>
                    </a:lnTo>
                    <a:lnTo>
                      <a:pt x="24" y="22"/>
                    </a:lnTo>
                    <a:lnTo>
                      <a:pt x="24" y="22"/>
                    </a:lnTo>
                    <a:lnTo>
                      <a:pt x="24" y="28"/>
                    </a:lnTo>
                    <a:lnTo>
                      <a:pt x="24" y="28"/>
                    </a:lnTo>
                    <a:lnTo>
                      <a:pt x="26" y="28"/>
                    </a:lnTo>
                    <a:lnTo>
                      <a:pt x="26" y="26"/>
                    </a:lnTo>
                    <a:lnTo>
                      <a:pt x="28" y="22"/>
                    </a:lnTo>
                    <a:lnTo>
                      <a:pt x="28" y="22"/>
                    </a:lnTo>
                    <a:lnTo>
                      <a:pt x="28" y="12"/>
                    </a:lnTo>
                    <a:lnTo>
                      <a:pt x="28" y="12"/>
                    </a:lnTo>
                    <a:lnTo>
                      <a:pt x="30" y="8"/>
                    </a:lnTo>
                    <a:lnTo>
                      <a:pt x="32" y="4"/>
                    </a:lnTo>
                    <a:lnTo>
                      <a:pt x="36" y="0"/>
                    </a:lnTo>
                    <a:lnTo>
                      <a:pt x="36" y="0"/>
                    </a:lnTo>
                    <a:lnTo>
                      <a:pt x="36" y="0"/>
                    </a:lnTo>
                    <a:lnTo>
                      <a:pt x="38" y="4"/>
                    </a:lnTo>
                    <a:lnTo>
                      <a:pt x="38" y="10"/>
                    </a:lnTo>
                    <a:lnTo>
                      <a:pt x="38" y="10"/>
                    </a:lnTo>
                    <a:lnTo>
                      <a:pt x="40" y="18"/>
                    </a:lnTo>
                    <a:lnTo>
                      <a:pt x="42" y="24"/>
                    </a:lnTo>
                    <a:lnTo>
                      <a:pt x="42" y="24"/>
                    </a:lnTo>
                    <a:lnTo>
                      <a:pt x="44" y="30"/>
                    </a:lnTo>
                    <a:lnTo>
                      <a:pt x="46" y="38"/>
                    </a:lnTo>
                    <a:lnTo>
                      <a:pt x="46" y="38"/>
                    </a:lnTo>
                    <a:lnTo>
                      <a:pt x="44" y="40"/>
                    </a:lnTo>
                    <a:lnTo>
                      <a:pt x="42" y="42"/>
                    </a:lnTo>
                    <a:lnTo>
                      <a:pt x="40" y="42"/>
                    </a:lnTo>
                    <a:lnTo>
                      <a:pt x="40" y="42"/>
                    </a:lnTo>
                    <a:lnTo>
                      <a:pt x="38" y="42"/>
                    </a:lnTo>
                    <a:lnTo>
                      <a:pt x="36" y="44"/>
                    </a:lnTo>
                    <a:lnTo>
                      <a:pt x="36" y="44"/>
                    </a:lnTo>
                    <a:lnTo>
                      <a:pt x="32" y="50"/>
                    </a:lnTo>
                    <a:lnTo>
                      <a:pt x="28" y="56"/>
                    </a:lnTo>
                    <a:lnTo>
                      <a:pt x="26" y="56"/>
                    </a:lnTo>
                    <a:lnTo>
                      <a:pt x="24" y="56"/>
                    </a:lnTo>
                    <a:lnTo>
                      <a:pt x="22" y="54"/>
                    </a:lnTo>
                    <a:lnTo>
                      <a:pt x="18" y="50"/>
                    </a:lnTo>
                    <a:lnTo>
                      <a:pt x="18" y="50"/>
                    </a:lnTo>
                    <a:lnTo>
                      <a:pt x="18" y="48"/>
                    </a:lnTo>
                    <a:lnTo>
                      <a:pt x="16" y="50"/>
                    </a:lnTo>
                    <a:lnTo>
                      <a:pt x="16" y="50"/>
                    </a:lnTo>
                    <a:lnTo>
                      <a:pt x="12" y="54"/>
                    </a:lnTo>
                    <a:lnTo>
                      <a:pt x="10" y="52"/>
                    </a:lnTo>
                    <a:lnTo>
                      <a:pt x="4" y="42"/>
                    </a:lnTo>
                    <a:lnTo>
                      <a:pt x="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0" name="Freeform 1698">
                <a:extLst>
                  <a:ext uri="{FF2B5EF4-FFF2-40B4-BE49-F238E27FC236}">
                    <a16:creationId xmlns:a16="http://schemas.microsoft.com/office/drawing/2014/main" id="{DDECB3C5-31B3-043B-FA36-ED38D4005EDA}"/>
                  </a:ext>
                </a:extLst>
              </p:cNvPr>
              <p:cNvSpPr>
                <a:spLocks/>
              </p:cNvSpPr>
              <p:nvPr/>
            </p:nvSpPr>
            <p:spPr bwMode="auto">
              <a:xfrm>
                <a:off x="5474" y="1579"/>
                <a:ext cx="52" cy="53"/>
              </a:xfrm>
              <a:custGeom>
                <a:avLst/>
                <a:gdLst>
                  <a:gd name="T0" fmla="*/ 24 w 52"/>
                  <a:gd name="T1" fmla="*/ 4 h 53"/>
                  <a:gd name="T2" fmla="*/ 32 w 52"/>
                  <a:gd name="T3" fmla="*/ 4 h 53"/>
                  <a:gd name="T4" fmla="*/ 42 w 52"/>
                  <a:gd name="T5" fmla="*/ 10 h 53"/>
                  <a:gd name="T6" fmla="*/ 42 w 52"/>
                  <a:gd name="T7" fmla="*/ 10 h 53"/>
                  <a:gd name="T8" fmla="*/ 44 w 52"/>
                  <a:gd name="T9" fmla="*/ 4 h 53"/>
                  <a:gd name="T10" fmla="*/ 48 w 52"/>
                  <a:gd name="T11" fmla="*/ 0 h 53"/>
                  <a:gd name="T12" fmla="*/ 50 w 52"/>
                  <a:gd name="T13" fmla="*/ 2 h 53"/>
                  <a:gd name="T14" fmla="*/ 52 w 52"/>
                  <a:gd name="T15" fmla="*/ 6 h 53"/>
                  <a:gd name="T16" fmla="*/ 50 w 52"/>
                  <a:gd name="T17" fmla="*/ 16 h 53"/>
                  <a:gd name="T18" fmla="*/ 50 w 52"/>
                  <a:gd name="T19" fmla="*/ 18 h 53"/>
                  <a:gd name="T20" fmla="*/ 46 w 52"/>
                  <a:gd name="T21" fmla="*/ 22 h 53"/>
                  <a:gd name="T22" fmla="*/ 36 w 52"/>
                  <a:gd name="T23" fmla="*/ 18 h 53"/>
                  <a:gd name="T24" fmla="*/ 34 w 52"/>
                  <a:gd name="T25" fmla="*/ 18 h 53"/>
                  <a:gd name="T26" fmla="*/ 32 w 52"/>
                  <a:gd name="T27" fmla="*/ 20 h 53"/>
                  <a:gd name="T28" fmla="*/ 34 w 52"/>
                  <a:gd name="T29" fmla="*/ 24 h 53"/>
                  <a:gd name="T30" fmla="*/ 34 w 52"/>
                  <a:gd name="T31" fmla="*/ 28 h 53"/>
                  <a:gd name="T32" fmla="*/ 32 w 52"/>
                  <a:gd name="T33" fmla="*/ 32 h 53"/>
                  <a:gd name="T34" fmla="*/ 30 w 52"/>
                  <a:gd name="T35" fmla="*/ 34 h 53"/>
                  <a:gd name="T36" fmla="*/ 30 w 52"/>
                  <a:gd name="T37" fmla="*/ 34 h 53"/>
                  <a:gd name="T38" fmla="*/ 34 w 52"/>
                  <a:gd name="T39" fmla="*/ 42 h 53"/>
                  <a:gd name="T40" fmla="*/ 34 w 52"/>
                  <a:gd name="T41" fmla="*/ 46 h 53"/>
                  <a:gd name="T42" fmla="*/ 28 w 52"/>
                  <a:gd name="T43" fmla="*/ 51 h 53"/>
                  <a:gd name="T44" fmla="*/ 14 w 52"/>
                  <a:gd name="T45" fmla="*/ 53 h 53"/>
                  <a:gd name="T46" fmla="*/ 8 w 52"/>
                  <a:gd name="T47" fmla="*/ 53 h 53"/>
                  <a:gd name="T48" fmla="*/ 2 w 52"/>
                  <a:gd name="T49" fmla="*/ 49 h 53"/>
                  <a:gd name="T50" fmla="*/ 0 w 52"/>
                  <a:gd name="T51" fmla="*/ 46 h 53"/>
                  <a:gd name="T52" fmla="*/ 0 w 52"/>
                  <a:gd name="T53" fmla="*/ 36 h 53"/>
                  <a:gd name="T54" fmla="*/ 6 w 52"/>
                  <a:gd name="T55" fmla="*/ 34 h 53"/>
                  <a:gd name="T56" fmla="*/ 6 w 52"/>
                  <a:gd name="T57" fmla="*/ 34 h 53"/>
                  <a:gd name="T58" fmla="*/ 8 w 52"/>
                  <a:gd name="T59" fmla="*/ 28 h 53"/>
                  <a:gd name="T60" fmla="*/ 12 w 52"/>
                  <a:gd name="T61" fmla="*/ 20 h 53"/>
                  <a:gd name="T62" fmla="*/ 16 w 52"/>
                  <a:gd name="T63" fmla="*/ 16 h 53"/>
                  <a:gd name="T64" fmla="*/ 18 w 52"/>
                  <a:gd name="T65" fmla="*/ 16 h 53"/>
                  <a:gd name="T66" fmla="*/ 24 w 52"/>
                  <a:gd name="T6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3">
                    <a:moveTo>
                      <a:pt x="24" y="4"/>
                    </a:moveTo>
                    <a:lnTo>
                      <a:pt x="24" y="4"/>
                    </a:lnTo>
                    <a:lnTo>
                      <a:pt x="28" y="6"/>
                    </a:lnTo>
                    <a:lnTo>
                      <a:pt x="32" y="4"/>
                    </a:lnTo>
                    <a:lnTo>
                      <a:pt x="36" y="6"/>
                    </a:lnTo>
                    <a:lnTo>
                      <a:pt x="42" y="10"/>
                    </a:lnTo>
                    <a:lnTo>
                      <a:pt x="42" y="10"/>
                    </a:lnTo>
                    <a:lnTo>
                      <a:pt x="42" y="10"/>
                    </a:lnTo>
                    <a:lnTo>
                      <a:pt x="42" y="8"/>
                    </a:lnTo>
                    <a:lnTo>
                      <a:pt x="44" y="4"/>
                    </a:lnTo>
                    <a:lnTo>
                      <a:pt x="44" y="4"/>
                    </a:lnTo>
                    <a:lnTo>
                      <a:pt x="48" y="0"/>
                    </a:lnTo>
                    <a:lnTo>
                      <a:pt x="48" y="2"/>
                    </a:lnTo>
                    <a:lnTo>
                      <a:pt x="50" y="2"/>
                    </a:lnTo>
                    <a:lnTo>
                      <a:pt x="50" y="2"/>
                    </a:lnTo>
                    <a:lnTo>
                      <a:pt x="52" y="6"/>
                    </a:lnTo>
                    <a:lnTo>
                      <a:pt x="52" y="8"/>
                    </a:lnTo>
                    <a:lnTo>
                      <a:pt x="50" y="16"/>
                    </a:lnTo>
                    <a:lnTo>
                      <a:pt x="50" y="16"/>
                    </a:lnTo>
                    <a:lnTo>
                      <a:pt x="50" y="18"/>
                    </a:lnTo>
                    <a:lnTo>
                      <a:pt x="50" y="18"/>
                    </a:lnTo>
                    <a:lnTo>
                      <a:pt x="46" y="22"/>
                    </a:lnTo>
                    <a:lnTo>
                      <a:pt x="42" y="22"/>
                    </a:lnTo>
                    <a:lnTo>
                      <a:pt x="36" y="18"/>
                    </a:lnTo>
                    <a:lnTo>
                      <a:pt x="36" y="18"/>
                    </a:lnTo>
                    <a:lnTo>
                      <a:pt x="34" y="18"/>
                    </a:lnTo>
                    <a:lnTo>
                      <a:pt x="34" y="18"/>
                    </a:lnTo>
                    <a:lnTo>
                      <a:pt x="32" y="20"/>
                    </a:lnTo>
                    <a:lnTo>
                      <a:pt x="34" y="24"/>
                    </a:lnTo>
                    <a:lnTo>
                      <a:pt x="34" y="24"/>
                    </a:lnTo>
                    <a:lnTo>
                      <a:pt x="34" y="28"/>
                    </a:lnTo>
                    <a:lnTo>
                      <a:pt x="34" y="28"/>
                    </a:lnTo>
                    <a:lnTo>
                      <a:pt x="32" y="32"/>
                    </a:lnTo>
                    <a:lnTo>
                      <a:pt x="32" y="32"/>
                    </a:lnTo>
                    <a:lnTo>
                      <a:pt x="30" y="34"/>
                    </a:lnTo>
                    <a:lnTo>
                      <a:pt x="30" y="34"/>
                    </a:lnTo>
                    <a:lnTo>
                      <a:pt x="30" y="34"/>
                    </a:lnTo>
                    <a:lnTo>
                      <a:pt x="30" y="34"/>
                    </a:lnTo>
                    <a:lnTo>
                      <a:pt x="32" y="38"/>
                    </a:lnTo>
                    <a:lnTo>
                      <a:pt x="34" y="42"/>
                    </a:lnTo>
                    <a:lnTo>
                      <a:pt x="34" y="42"/>
                    </a:lnTo>
                    <a:lnTo>
                      <a:pt x="34" y="46"/>
                    </a:lnTo>
                    <a:lnTo>
                      <a:pt x="34" y="46"/>
                    </a:lnTo>
                    <a:lnTo>
                      <a:pt x="28" y="51"/>
                    </a:lnTo>
                    <a:lnTo>
                      <a:pt x="22" y="51"/>
                    </a:lnTo>
                    <a:lnTo>
                      <a:pt x="14" y="53"/>
                    </a:lnTo>
                    <a:lnTo>
                      <a:pt x="8" y="53"/>
                    </a:lnTo>
                    <a:lnTo>
                      <a:pt x="8" y="53"/>
                    </a:lnTo>
                    <a:lnTo>
                      <a:pt x="4" y="51"/>
                    </a:lnTo>
                    <a:lnTo>
                      <a:pt x="2" y="49"/>
                    </a:lnTo>
                    <a:lnTo>
                      <a:pt x="0" y="46"/>
                    </a:lnTo>
                    <a:lnTo>
                      <a:pt x="0" y="46"/>
                    </a:lnTo>
                    <a:lnTo>
                      <a:pt x="0" y="40"/>
                    </a:lnTo>
                    <a:lnTo>
                      <a:pt x="0" y="36"/>
                    </a:lnTo>
                    <a:lnTo>
                      <a:pt x="2" y="34"/>
                    </a:lnTo>
                    <a:lnTo>
                      <a:pt x="6" y="34"/>
                    </a:lnTo>
                    <a:lnTo>
                      <a:pt x="6" y="34"/>
                    </a:lnTo>
                    <a:lnTo>
                      <a:pt x="6" y="34"/>
                    </a:lnTo>
                    <a:lnTo>
                      <a:pt x="8" y="34"/>
                    </a:lnTo>
                    <a:lnTo>
                      <a:pt x="8" y="28"/>
                    </a:lnTo>
                    <a:lnTo>
                      <a:pt x="8" y="28"/>
                    </a:lnTo>
                    <a:lnTo>
                      <a:pt x="12" y="20"/>
                    </a:lnTo>
                    <a:lnTo>
                      <a:pt x="14" y="18"/>
                    </a:lnTo>
                    <a:lnTo>
                      <a:pt x="16" y="16"/>
                    </a:lnTo>
                    <a:lnTo>
                      <a:pt x="16" y="16"/>
                    </a:lnTo>
                    <a:lnTo>
                      <a:pt x="18" y="16"/>
                    </a:lnTo>
                    <a:lnTo>
                      <a:pt x="20" y="14"/>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1" name="Freeform 1699">
                <a:extLst>
                  <a:ext uri="{FF2B5EF4-FFF2-40B4-BE49-F238E27FC236}">
                    <a16:creationId xmlns:a16="http://schemas.microsoft.com/office/drawing/2014/main" id="{FAECAB06-1571-9F00-51AF-D85172B2A1F3}"/>
                  </a:ext>
                </a:extLst>
              </p:cNvPr>
              <p:cNvSpPr>
                <a:spLocks/>
              </p:cNvSpPr>
              <p:nvPr/>
            </p:nvSpPr>
            <p:spPr bwMode="auto">
              <a:xfrm>
                <a:off x="5520" y="1587"/>
                <a:ext cx="36" cy="53"/>
              </a:xfrm>
              <a:custGeom>
                <a:avLst/>
                <a:gdLst>
                  <a:gd name="T0" fmla="*/ 4 w 36"/>
                  <a:gd name="T1" fmla="*/ 8 h 53"/>
                  <a:gd name="T2" fmla="*/ 4 w 36"/>
                  <a:gd name="T3" fmla="*/ 8 h 53"/>
                  <a:gd name="T4" fmla="*/ 8 w 36"/>
                  <a:gd name="T5" fmla="*/ 14 h 53"/>
                  <a:gd name="T6" fmla="*/ 10 w 36"/>
                  <a:gd name="T7" fmla="*/ 16 h 53"/>
                  <a:gd name="T8" fmla="*/ 12 w 36"/>
                  <a:gd name="T9" fmla="*/ 16 h 53"/>
                  <a:gd name="T10" fmla="*/ 16 w 36"/>
                  <a:gd name="T11" fmla="*/ 12 h 53"/>
                  <a:gd name="T12" fmla="*/ 22 w 36"/>
                  <a:gd name="T13" fmla="*/ 8 h 53"/>
                  <a:gd name="T14" fmla="*/ 22 w 36"/>
                  <a:gd name="T15" fmla="*/ 8 h 53"/>
                  <a:gd name="T16" fmla="*/ 28 w 36"/>
                  <a:gd name="T17" fmla="*/ 2 h 53"/>
                  <a:gd name="T18" fmla="*/ 34 w 36"/>
                  <a:gd name="T19" fmla="*/ 0 h 53"/>
                  <a:gd name="T20" fmla="*/ 34 w 36"/>
                  <a:gd name="T21" fmla="*/ 0 h 53"/>
                  <a:gd name="T22" fmla="*/ 36 w 36"/>
                  <a:gd name="T23" fmla="*/ 2 h 53"/>
                  <a:gd name="T24" fmla="*/ 36 w 36"/>
                  <a:gd name="T25" fmla="*/ 2 h 53"/>
                  <a:gd name="T26" fmla="*/ 36 w 36"/>
                  <a:gd name="T27" fmla="*/ 8 h 53"/>
                  <a:gd name="T28" fmla="*/ 36 w 36"/>
                  <a:gd name="T29" fmla="*/ 8 h 53"/>
                  <a:gd name="T30" fmla="*/ 32 w 36"/>
                  <a:gd name="T31" fmla="*/ 12 h 53"/>
                  <a:gd name="T32" fmla="*/ 30 w 36"/>
                  <a:gd name="T33" fmla="*/ 12 h 53"/>
                  <a:gd name="T34" fmla="*/ 30 w 36"/>
                  <a:gd name="T35" fmla="*/ 12 h 53"/>
                  <a:gd name="T36" fmla="*/ 28 w 36"/>
                  <a:gd name="T37" fmla="*/ 16 h 53"/>
                  <a:gd name="T38" fmla="*/ 26 w 36"/>
                  <a:gd name="T39" fmla="*/ 22 h 53"/>
                  <a:gd name="T40" fmla="*/ 26 w 36"/>
                  <a:gd name="T41" fmla="*/ 30 h 53"/>
                  <a:gd name="T42" fmla="*/ 28 w 36"/>
                  <a:gd name="T43" fmla="*/ 38 h 53"/>
                  <a:gd name="T44" fmla="*/ 28 w 36"/>
                  <a:gd name="T45" fmla="*/ 38 h 53"/>
                  <a:gd name="T46" fmla="*/ 30 w 36"/>
                  <a:gd name="T47" fmla="*/ 43 h 53"/>
                  <a:gd name="T48" fmla="*/ 30 w 36"/>
                  <a:gd name="T49" fmla="*/ 47 h 53"/>
                  <a:gd name="T50" fmla="*/ 30 w 36"/>
                  <a:gd name="T51" fmla="*/ 47 h 53"/>
                  <a:gd name="T52" fmla="*/ 30 w 36"/>
                  <a:gd name="T53" fmla="*/ 53 h 53"/>
                  <a:gd name="T54" fmla="*/ 28 w 36"/>
                  <a:gd name="T55" fmla="*/ 53 h 53"/>
                  <a:gd name="T56" fmla="*/ 28 w 36"/>
                  <a:gd name="T57" fmla="*/ 53 h 53"/>
                  <a:gd name="T58" fmla="*/ 28 w 36"/>
                  <a:gd name="T59" fmla="*/ 53 h 53"/>
                  <a:gd name="T60" fmla="*/ 22 w 36"/>
                  <a:gd name="T61" fmla="*/ 49 h 53"/>
                  <a:gd name="T62" fmla="*/ 16 w 36"/>
                  <a:gd name="T63" fmla="*/ 47 h 53"/>
                  <a:gd name="T64" fmla="*/ 10 w 36"/>
                  <a:gd name="T65" fmla="*/ 45 h 53"/>
                  <a:gd name="T66" fmla="*/ 4 w 36"/>
                  <a:gd name="T67" fmla="*/ 38 h 53"/>
                  <a:gd name="T68" fmla="*/ 4 w 36"/>
                  <a:gd name="T69" fmla="*/ 38 h 53"/>
                  <a:gd name="T70" fmla="*/ 4 w 36"/>
                  <a:gd name="T71" fmla="*/ 32 h 53"/>
                  <a:gd name="T72" fmla="*/ 4 w 36"/>
                  <a:gd name="T73" fmla="*/ 32 h 53"/>
                  <a:gd name="T74" fmla="*/ 6 w 36"/>
                  <a:gd name="T75" fmla="*/ 32 h 53"/>
                  <a:gd name="T76" fmla="*/ 8 w 36"/>
                  <a:gd name="T77" fmla="*/ 30 h 53"/>
                  <a:gd name="T78" fmla="*/ 8 w 36"/>
                  <a:gd name="T79" fmla="*/ 30 h 53"/>
                  <a:gd name="T80" fmla="*/ 4 w 36"/>
                  <a:gd name="T81" fmla="*/ 28 h 53"/>
                  <a:gd name="T82" fmla="*/ 4 w 36"/>
                  <a:gd name="T83" fmla="*/ 28 h 53"/>
                  <a:gd name="T84" fmla="*/ 2 w 36"/>
                  <a:gd name="T85" fmla="*/ 26 h 53"/>
                  <a:gd name="T86" fmla="*/ 0 w 36"/>
                  <a:gd name="T87" fmla="*/ 20 h 53"/>
                  <a:gd name="T88" fmla="*/ 0 w 36"/>
                  <a:gd name="T89" fmla="*/ 20 h 53"/>
                  <a:gd name="T90" fmla="*/ 0 w 36"/>
                  <a:gd name="T91" fmla="*/ 14 h 53"/>
                  <a:gd name="T92" fmla="*/ 2 w 36"/>
                  <a:gd name="T93" fmla="*/ 12 h 53"/>
                  <a:gd name="T94" fmla="*/ 2 w 36"/>
                  <a:gd name="T95" fmla="*/ 10 h 53"/>
                  <a:gd name="T96" fmla="*/ 4 w 36"/>
                  <a:gd name="T97" fmla="*/ 8 h 53"/>
                  <a:gd name="T98" fmla="*/ 4 w 36"/>
                  <a:gd name="T9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53">
                    <a:moveTo>
                      <a:pt x="4" y="8"/>
                    </a:moveTo>
                    <a:lnTo>
                      <a:pt x="4" y="8"/>
                    </a:lnTo>
                    <a:lnTo>
                      <a:pt x="8" y="14"/>
                    </a:lnTo>
                    <a:lnTo>
                      <a:pt x="10" y="16"/>
                    </a:lnTo>
                    <a:lnTo>
                      <a:pt x="12" y="16"/>
                    </a:lnTo>
                    <a:lnTo>
                      <a:pt x="16" y="12"/>
                    </a:lnTo>
                    <a:lnTo>
                      <a:pt x="22" y="8"/>
                    </a:lnTo>
                    <a:lnTo>
                      <a:pt x="22" y="8"/>
                    </a:lnTo>
                    <a:lnTo>
                      <a:pt x="28" y="2"/>
                    </a:lnTo>
                    <a:lnTo>
                      <a:pt x="34" y="0"/>
                    </a:lnTo>
                    <a:lnTo>
                      <a:pt x="34" y="0"/>
                    </a:lnTo>
                    <a:lnTo>
                      <a:pt x="36" y="2"/>
                    </a:lnTo>
                    <a:lnTo>
                      <a:pt x="36" y="2"/>
                    </a:lnTo>
                    <a:lnTo>
                      <a:pt x="36" y="8"/>
                    </a:lnTo>
                    <a:lnTo>
                      <a:pt x="36" y="8"/>
                    </a:lnTo>
                    <a:lnTo>
                      <a:pt x="32" y="12"/>
                    </a:lnTo>
                    <a:lnTo>
                      <a:pt x="30" y="12"/>
                    </a:lnTo>
                    <a:lnTo>
                      <a:pt x="30" y="12"/>
                    </a:lnTo>
                    <a:lnTo>
                      <a:pt x="28" y="16"/>
                    </a:lnTo>
                    <a:lnTo>
                      <a:pt x="26" y="22"/>
                    </a:lnTo>
                    <a:lnTo>
                      <a:pt x="26" y="30"/>
                    </a:lnTo>
                    <a:lnTo>
                      <a:pt x="28" y="38"/>
                    </a:lnTo>
                    <a:lnTo>
                      <a:pt x="28" y="38"/>
                    </a:lnTo>
                    <a:lnTo>
                      <a:pt x="30" y="43"/>
                    </a:lnTo>
                    <a:lnTo>
                      <a:pt x="30" y="47"/>
                    </a:lnTo>
                    <a:lnTo>
                      <a:pt x="30" y="47"/>
                    </a:lnTo>
                    <a:lnTo>
                      <a:pt x="30" y="53"/>
                    </a:lnTo>
                    <a:lnTo>
                      <a:pt x="28" y="53"/>
                    </a:lnTo>
                    <a:lnTo>
                      <a:pt x="28" y="53"/>
                    </a:lnTo>
                    <a:lnTo>
                      <a:pt x="28" y="53"/>
                    </a:lnTo>
                    <a:lnTo>
                      <a:pt x="22" y="49"/>
                    </a:lnTo>
                    <a:lnTo>
                      <a:pt x="16" y="47"/>
                    </a:lnTo>
                    <a:lnTo>
                      <a:pt x="10" y="45"/>
                    </a:lnTo>
                    <a:lnTo>
                      <a:pt x="4" y="38"/>
                    </a:lnTo>
                    <a:lnTo>
                      <a:pt x="4" y="38"/>
                    </a:lnTo>
                    <a:lnTo>
                      <a:pt x="4" y="32"/>
                    </a:lnTo>
                    <a:lnTo>
                      <a:pt x="4" y="32"/>
                    </a:lnTo>
                    <a:lnTo>
                      <a:pt x="6" y="32"/>
                    </a:lnTo>
                    <a:lnTo>
                      <a:pt x="8" y="30"/>
                    </a:lnTo>
                    <a:lnTo>
                      <a:pt x="8" y="30"/>
                    </a:lnTo>
                    <a:lnTo>
                      <a:pt x="4" y="28"/>
                    </a:lnTo>
                    <a:lnTo>
                      <a:pt x="4" y="28"/>
                    </a:lnTo>
                    <a:lnTo>
                      <a:pt x="2" y="26"/>
                    </a:lnTo>
                    <a:lnTo>
                      <a:pt x="0" y="20"/>
                    </a:lnTo>
                    <a:lnTo>
                      <a:pt x="0" y="20"/>
                    </a:lnTo>
                    <a:lnTo>
                      <a:pt x="0" y="14"/>
                    </a:lnTo>
                    <a:lnTo>
                      <a:pt x="2" y="12"/>
                    </a:lnTo>
                    <a:lnTo>
                      <a:pt x="2" y="10"/>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2" name="Freeform 1700">
                <a:extLst>
                  <a:ext uri="{FF2B5EF4-FFF2-40B4-BE49-F238E27FC236}">
                    <a16:creationId xmlns:a16="http://schemas.microsoft.com/office/drawing/2014/main" id="{AF414604-ACC2-CEAD-D367-B5D321FEC3CF}"/>
                  </a:ext>
                </a:extLst>
              </p:cNvPr>
              <p:cNvSpPr>
                <a:spLocks/>
              </p:cNvSpPr>
              <p:nvPr/>
            </p:nvSpPr>
            <p:spPr bwMode="auto">
              <a:xfrm>
                <a:off x="5458" y="1581"/>
                <a:ext cx="40" cy="30"/>
              </a:xfrm>
              <a:custGeom>
                <a:avLst/>
                <a:gdLst>
                  <a:gd name="T0" fmla="*/ 40 w 40"/>
                  <a:gd name="T1" fmla="*/ 2 h 30"/>
                  <a:gd name="T2" fmla="*/ 40 w 40"/>
                  <a:gd name="T3" fmla="*/ 2 h 30"/>
                  <a:gd name="T4" fmla="*/ 40 w 40"/>
                  <a:gd name="T5" fmla="*/ 12 h 30"/>
                  <a:gd name="T6" fmla="*/ 40 w 40"/>
                  <a:gd name="T7" fmla="*/ 12 h 30"/>
                  <a:gd name="T8" fmla="*/ 40 w 40"/>
                  <a:gd name="T9" fmla="*/ 16 h 30"/>
                  <a:gd name="T10" fmla="*/ 40 w 40"/>
                  <a:gd name="T11" fmla="*/ 20 h 30"/>
                  <a:gd name="T12" fmla="*/ 40 w 40"/>
                  <a:gd name="T13" fmla="*/ 22 h 30"/>
                  <a:gd name="T14" fmla="*/ 38 w 40"/>
                  <a:gd name="T15" fmla="*/ 20 h 30"/>
                  <a:gd name="T16" fmla="*/ 38 w 40"/>
                  <a:gd name="T17" fmla="*/ 20 h 30"/>
                  <a:gd name="T18" fmla="*/ 34 w 40"/>
                  <a:gd name="T19" fmla="*/ 18 h 30"/>
                  <a:gd name="T20" fmla="*/ 30 w 40"/>
                  <a:gd name="T21" fmla="*/ 20 h 30"/>
                  <a:gd name="T22" fmla="*/ 24 w 40"/>
                  <a:gd name="T23" fmla="*/ 28 h 30"/>
                  <a:gd name="T24" fmla="*/ 24 w 40"/>
                  <a:gd name="T25" fmla="*/ 28 h 30"/>
                  <a:gd name="T26" fmla="*/ 22 w 40"/>
                  <a:gd name="T27" fmla="*/ 30 h 30"/>
                  <a:gd name="T28" fmla="*/ 20 w 40"/>
                  <a:gd name="T29" fmla="*/ 28 h 30"/>
                  <a:gd name="T30" fmla="*/ 20 w 40"/>
                  <a:gd name="T31" fmla="*/ 28 h 30"/>
                  <a:gd name="T32" fmla="*/ 16 w 40"/>
                  <a:gd name="T33" fmla="*/ 26 h 30"/>
                  <a:gd name="T34" fmla="*/ 10 w 40"/>
                  <a:gd name="T35" fmla="*/ 26 h 30"/>
                  <a:gd name="T36" fmla="*/ 10 w 40"/>
                  <a:gd name="T37" fmla="*/ 26 h 30"/>
                  <a:gd name="T38" fmla="*/ 8 w 40"/>
                  <a:gd name="T39" fmla="*/ 26 h 30"/>
                  <a:gd name="T40" fmla="*/ 4 w 40"/>
                  <a:gd name="T41" fmla="*/ 22 h 30"/>
                  <a:gd name="T42" fmla="*/ 4 w 40"/>
                  <a:gd name="T43" fmla="*/ 22 h 30"/>
                  <a:gd name="T44" fmla="*/ 2 w 40"/>
                  <a:gd name="T45" fmla="*/ 14 h 30"/>
                  <a:gd name="T46" fmla="*/ 0 w 40"/>
                  <a:gd name="T47" fmla="*/ 10 h 30"/>
                  <a:gd name="T48" fmla="*/ 0 w 40"/>
                  <a:gd name="T49" fmla="*/ 2 h 30"/>
                  <a:gd name="T50" fmla="*/ 0 w 40"/>
                  <a:gd name="T51" fmla="*/ 2 h 30"/>
                  <a:gd name="T52" fmla="*/ 0 w 40"/>
                  <a:gd name="T53" fmla="*/ 0 h 30"/>
                  <a:gd name="T54" fmla="*/ 0 w 40"/>
                  <a:gd name="T55" fmla="*/ 0 h 30"/>
                  <a:gd name="T56" fmla="*/ 6 w 40"/>
                  <a:gd name="T57" fmla="*/ 6 h 30"/>
                  <a:gd name="T58" fmla="*/ 10 w 40"/>
                  <a:gd name="T59" fmla="*/ 6 h 30"/>
                  <a:gd name="T60" fmla="*/ 12 w 40"/>
                  <a:gd name="T61" fmla="*/ 2 h 30"/>
                  <a:gd name="T62" fmla="*/ 12 w 40"/>
                  <a:gd name="T63" fmla="*/ 2 h 30"/>
                  <a:gd name="T64" fmla="*/ 14 w 40"/>
                  <a:gd name="T65" fmla="*/ 2 h 30"/>
                  <a:gd name="T66" fmla="*/ 14 w 40"/>
                  <a:gd name="T67" fmla="*/ 2 h 30"/>
                  <a:gd name="T68" fmla="*/ 16 w 40"/>
                  <a:gd name="T69" fmla="*/ 6 h 30"/>
                  <a:gd name="T70" fmla="*/ 18 w 40"/>
                  <a:gd name="T71" fmla="*/ 8 h 30"/>
                  <a:gd name="T72" fmla="*/ 20 w 40"/>
                  <a:gd name="T73" fmla="*/ 10 h 30"/>
                  <a:gd name="T74" fmla="*/ 24 w 40"/>
                  <a:gd name="T75" fmla="*/ 8 h 30"/>
                  <a:gd name="T76" fmla="*/ 28 w 40"/>
                  <a:gd name="T77" fmla="*/ 4 h 30"/>
                  <a:gd name="T78" fmla="*/ 32 w 40"/>
                  <a:gd name="T79" fmla="*/ 2 h 30"/>
                  <a:gd name="T80" fmla="*/ 32 w 40"/>
                  <a:gd name="T81" fmla="*/ 2 h 30"/>
                  <a:gd name="T82" fmla="*/ 34 w 40"/>
                  <a:gd name="T83" fmla="*/ 4 h 30"/>
                  <a:gd name="T84" fmla="*/ 36 w 40"/>
                  <a:gd name="T85" fmla="*/ 4 h 30"/>
                  <a:gd name="T86" fmla="*/ 38 w 40"/>
                  <a:gd name="T87" fmla="*/ 2 h 30"/>
                  <a:gd name="T88" fmla="*/ 40 w 40"/>
                  <a:gd name="T89" fmla="*/ 2 h 30"/>
                  <a:gd name="T90" fmla="*/ 40 w 40"/>
                  <a:gd name="T9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30">
                    <a:moveTo>
                      <a:pt x="40" y="2"/>
                    </a:moveTo>
                    <a:lnTo>
                      <a:pt x="40" y="2"/>
                    </a:lnTo>
                    <a:lnTo>
                      <a:pt x="40" y="12"/>
                    </a:lnTo>
                    <a:lnTo>
                      <a:pt x="40" y="12"/>
                    </a:lnTo>
                    <a:lnTo>
                      <a:pt x="40" y="16"/>
                    </a:lnTo>
                    <a:lnTo>
                      <a:pt x="40" y="20"/>
                    </a:lnTo>
                    <a:lnTo>
                      <a:pt x="40" y="22"/>
                    </a:lnTo>
                    <a:lnTo>
                      <a:pt x="38" y="20"/>
                    </a:lnTo>
                    <a:lnTo>
                      <a:pt x="38" y="20"/>
                    </a:lnTo>
                    <a:lnTo>
                      <a:pt x="34" y="18"/>
                    </a:lnTo>
                    <a:lnTo>
                      <a:pt x="30" y="20"/>
                    </a:lnTo>
                    <a:lnTo>
                      <a:pt x="24" y="28"/>
                    </a:lnTo>
                    <a:lnTo>
                      <a:pt x="24" y="28"/>
                    </a:lnTo>
                    <a:lnTo>
                      <a:pt x="22" y="30"/>
                    </a:lnTo>
                    <a:lnTo>
                      <a:pt x="20" y="28"/>
                    </a:lnTo>
                    <a:lnTo>
                      <a:pt x="20" y="28"/>
                    </a:lnTo>
                    <a:lnTo>
                      <a:pt x="16" y="26"/>
                    </a:lnTo>
                    <a:lnTo>
                      <a:pt x="10" y="26"/>
                    </a:lnTo>
                    <a:lnTo>
                      <a:pt x="10" y="26"/>
                    </a:lnTo>
                    <a:lnTo>
                      <a:pt x="8" y="26"/>
                    </a:lnTo>
                    <a:lnTo>
                      <a:pt x="4" y="22"/>
                    </a:lnTo>
                    <a:lnTo>
                      <a:pt x="4" y="22"/>
                    </a:lnTo>
                    <a:lnTo>
                      <a:pt x="2" y="14"/>
                    </a:lnTo>
                    <a:lnTo>
                      <a:pt x="0" y="10"/>
                    </a:lnTo>
                    <a:lnTo>
                      <a:pt x="0" y="2"/>
                    </a:lnTo>
                    <a:lnTo>
                      <a:pt x="0" y="2"/>
                    </a:lnTo>
                    <a:lnTo>
                      <a:pt x="0" y="0"/>
                    </a:lnTo>
                    <a:lnTo>
                      <a:pt x="0" y="0"/>
                    </a:lnTo>
                    <a:lnTo>
                      <a:pt x="6" y="6"/>
                    </a:lnTo>
                    <a:lnTo>
                      <a:pt x="10" y="6"/>
                    </a:lnTo>
                    <a:lnTo>
                      <a:pt x="12" y="2"/>
                    </a:lnTo>
                    <a:lnTo>
                      <a:pt x="12" y="2"/>
                    </a:lnTo>
                    <a:lnTo>
                      <a:pt x="14" y="2"/>
                    </a:lnTo>
                    <a:lnTo>
                      <a:pt x="14" y="2"/>
                    </a:lnTo>
                    <a:lnTo>
                      <a:pt x="16" y="6"/>
                    </a:lnTo>
                    <a:lnTo>
                      <a:pt x="18" y="8"/>
                    </a:lnTo>
                    <a:lnTo>
                      <a:pt x="20" y="10"/>
                    </a:lnTo>
                    <a:lnTo>
                      <a:pt x="24" y="8"/>
                    </a:lnTo>
                    <a:lnTo>
                      <a:pt x="28" y="4"/>
                    </a:lnTo>
                    <a:lnTo>
                      <a:pt x="32" y="2"/>
                    </a:lnTo>
                    <a:lnTo>
                      <a:pt x="32" y="2"/>
                    </a:lnTo>
                    <a:lnTo>
                      <a:pt x="34" y="4"/>
                    </a:lnTo>
                    <a:lnTo>
                      <a:pt x="36" y="4"/>
                    </a:lnTo>
                    <a:lnTo>
                      <a:pt x="38" y="2"/>
                    </a:lnTo>
                    <a:lnTo>
                      <a:pt x="40" y="2"/>
                    </a:lnTo>
                    <a:lnTo>
                      <a:pt x="4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3" name="Freeform 1701">
                <a:extLst>
                  <a:ext uri="{FF2B5EF4-FFF2-40B4-BE49-F238E27FC236}">
                    <a16:creationId xmlns:a16="http://schemas.microsoft.com/office/drawing/2014/main" id="{7913BCE8-DB73-1F31-E8CB-37B0457D93EC}"/>
                  </a:ext>
                </a:extLst>
              </p:cNvPr>
              <p:cNvSpPr>
                <a:spLocks/>
              </p:cNvSpPr>
              <p:nvPr/>
            </p:nvSpPr>
            <p:spPr bwMode="auto">
              <a:xfrm>
                <a:off x="5556" y="1569"/>
                <a:ext cx="16" cy="22"/>
              </a:xfrm>
              <a:custGeom>
                <a:avLst/>
                <a:gdLst>
                  <a:gd name="T0" fmla="*/ 16 w 16"/>
                  <a:gd name="T1" fmla="*/ 22 h 22"/>
                  <a:gd name="T2" fmla="*/ 16 w 16"/>
                  <a:gd name="T3" fmla="*/ 22 h 22"/>
                  <a:gd name="T4" fmla="*/ 12 w 16"/>
                  <a:gd name="T5" fmla="*/ 22 h 22"/>
                  <a:gd name="T6" fmla="*/ 8 w 16"/>
                  <a:gd name="T7" fmla="*/ 18 h 22"/>
                  <a:gd name="T8" fmla="*/ 8 w 16"/>
                  <a:gd name="T9" fmla="*/ 18 h 22"/>
                  <a:gd name="T10" fmla="*/ 6 w 16"/>
                  <a:gd name="T11" fmla="*/ 20 h 22"/>
                  <a:gd name="T12" fmla="*/ 4 w 16"/>
                  <a:gd name="T13" fmla="*/ 20 h 22"/>
                  <a:gd name="T14" fmla="*/ 4 w 16"/>
                  <a:gd name="T15" fmla="*/ 20 h 22"/>
                  <a:gd name="T16" fmla="*/ 2 w 16"/>
                  <a:gd name="T17" fmla="*/ 16 h 22"/>
                  <a:gd name="T18" fmla="*/ 0 w 16"/>
                  <a:gd name="T19" fmla="*/ 10 h 22"/>
                  <a:gd name="T20" fmla="*/ 0 w 16"/>
                  <a:gd name="T21" fmla="*/ 10 h 22"/>
                  <a:gd name="T22" fmla="*/ 2 w 16"/>
                  <a:gd name="T23" fmla="*/ 0 h 22"/>
                  <a:gd name="T24" fmla="*/ 2 w 16"/>
                  <a:gd name="T25" fmla="*/ 0 h 22"/>
                  <a:gd name="T26" fmla="*/ 6 w 16"/>
                  <a:gd name="T27" fmla="*/ 6 h 22"/>
                  <a:gd name="T28" fmla="*/ 8 w 16"/>
                  <a:gd name="T29" fmla="*/ 8 h 22"/>
                  <a:gd name="T30" fmla="*/ 10 w 16"/>
                  <a:gd name="T31" fmla="*/ 6 h 22"/>
                  <a:gd name="T32" fmla="*/ 10 w 16"/>
                  <a:gd name="T33" fmla="*/ 6 h 22"/>
                  <a:gd name="T34" fmla="*/ 10 w 16"/>
                  <a:gd name="T35" fmla="*/ 4 h 22"/>
                  <a:gd name="T36" fmla="*/ 12 w 16"/>
                  <a:gd name="T37" fmla="*/ 6 h 22"/>
                  <a:gd name="T38" fmla="*/ 12 w 16"/>
                  <a:gd name="T39" fmla="*/ 10 h 22"/>
                  <a:gd name="T40" fmla="*/ 12 w 16"/>
                  <a:gd name="T41" fmla="*/ 10 h 22"/>
                  <a:gd name="T42" fmla="*/ 12 w 16"/>
                  <a:gd name="T43" fmla="*/ 16 h 22"/>
                  <a:gd name="T44" fmla="*/ 14 w 16"/>
                  <a:gd name="T45" fmla="*/ 18 h 22"/>
                  <a:gd name="T46" fmla="*/ 16 w 16"/>
                  <a:gd name="T47" fmla="*/ 22 h 22"/>
                  <a:gd name="T48" fmla="*/ 16 w 16"/>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2">
                    <a:moveTo>
                      <a:pt x="16" y="22"/>
                    </a:moveTo>
                    <a:lnTo>
                      <a:pt x="16" y="22"/>
                    </a:lnTo>
                    <a:lnTo>
                      <a:pt x="12" y="22"/>
                    </a:lnTo>
                    <a:lnTo>
                      <a:pt x="8" y="18"/>
                    </a:lnTo>
                    <a:lnTo>
                      <a:pt x="8" y="18"/>
                    </a:lnTo>
                    <a:lnTo>
                      <a:pt x="6" y="20"/>
                    </a:lnTo>
                    <a:lnTo>
                      <a:pt x="4" y="20"/>
                    </a:lnTo>
                    <a:lnTo>
                      <a:pt x="4" y="20"/>
                    </a:lnTo>
                    <a:lnTo>
                      <a:pt x="2" y="16"/>
                    </a:lnTo>
                    <a:lnTo>
                      <a:pt x="0" y="10"/>
                    </a:lnTo>
                    <a:lnTo>
                      <a:pt x="0" y="10"/>
                    </a:lnTo>
                    <a:lnTo>
                      <a:pt x="2" y="0"/>
                    </a:lnTo>
                    <a:lnTo>
                      <a:pt x="2" y="0"/>
                    </a:lnTo>
                    <a:lnTo>
                      <a:pt x="6" y="6"/>
                    </a:lnTo>
                    <a:lnTo>
                      <a:pt x="8" y="8"/>
                    </a:lnTo>
                    <a:lnTo>
                      <a:pt x="10" y="6"/>
                    </a:lnTo>
                    <a:lnTo>
                      <a:pt x="10" y="6"/>
                    </a:lnTo>
                    <a:lnTo>
                      <a:pt x="10" y="4"/>
                    </a:lnTo>
                    <a:lnTo>
                      <a:pt x="12" y="6"/>
                    </a:lnTo>
                    <a:lnTo>
                      <a:pt x="12" y="10"/>
                    </a:lnTo>
                    <a:lnTo>
                      <a:pt x="12" y="10"/>
                    </a:lnTo>
                    <a:lnTo>
                      <a:pt x="12" y="16"/>
                    </a:lnTo>
                    <a:lnTo>
                      <a:pt x="14" y="18"/>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4" name="Freeform 1702">
                <a:extLst>
                  <a:ext uri="{FF2B5EF4-FFF2-40B4-BE49-F238E27FC236}">
                    <a16:creationId xmlns:a16="http://schemas.microsoft.com/office/drawing/2014/main" id="{3CF430F5-4447-8CED-E963-38AA99C3E641}"/>
                  </a:ext>
                </a:extLst>
              </p:cNvPr>
              <p:cNvSpPr>
                <a:spLocks/>
              </p:cNvSpPr>
              <p:nvPr/>
            </p:nvSpPr>
            <p:spPr bwMode="auto">
              <a:xfrm>
                <a:off x="5554" y="1569"/>
                <a:ext cx="4" cy="18"/>
              </a:xfrm>
              <a:custGeom>
                <a:avLst/>
                <a:gdLst>
                  <a:gd name="T0" fmla="*/ 4 w 4"/>
                  <a:gd name="T1" fmla="*/ 0 h 18"/>
                  <a:gd name="T2" fmla="*/ 4 w 4"/>
                  <a:gd name="T3" fmla="*/ 0 h 18"/>
                  <a:gd name="T4" fmla="*/ 4 w 4"/>
                  <a:gd name="T5" fmla="*/ 12 h 18"/>
                  <a:gd name="T6" fmla="*/ 4 w 4"/>
                  <a:gd name="T7" fmla="*/ 12 h 18"/>
                  <a:gd name="T8" fmla="*/ 2 w 4"/>
                  <a:gd name="T9" fmla="*/ 16 h 18"/>
                  <a:gd name="T10" fmla="*/ 2 w 4"/>
                  <a:gd name="T11" fmla="*/ 18 h 18"/>
                  <a:gd name="T12" fmla="*/ 0 w 4"/>
                  <a:gd name="T13" fmla="*/ 18 h 18"/>
                  <a:gd name="T14" fmla="*/ 0 w 4"/>
                  <a:gd name="T15" fmla="*/ 18 h 18"/>
                  <a:gd name="T16" fmla="*/ 0 w 4"/>
                  <a:gd name="T17" fmla="*/ 18 h 18"/>
                  <a:gd name="T18" fmla="*/ 0 w 4"/>
                  <a:gd name="T19" fmla="*/ 8 h 18"/>
                  <a:gd name="T20" fmla="*/ 2 w 4"/>
                  <a:gd name="T21" fmla="*/ 4 h 18"/>
                  <a:gd name="T22" fmla="*/ 4 w 4"/>
                  <a:gd name="T23" fmla="*/ 0 h 18"/>
                  <a:gd name="T24" fmla="*/ 4 w 4"/>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4" y="0"/>
                    </a:moveTo>
                    <a:lnTo>
                      <a:pt x="4" y="0"/>
                    </a:lnTo>
                    <a:lnTo>
                      <a:pt x="4" y="12"/>
                    </a:lnTo>
                    <a:lnTo>
                      <a:pt x="4" y="12"/>
                    </a:lnTo>
                    <a:lnTo>
                      <a:pt x="2" y="16"/>
                    </a:lnTo>
                    <a:lnTo>
                      <a:pt x="2" y="18"/>
                    </a:lnTo>
                    <a:lnTo>
                      <a:pt x="0" y="18"/>
                    </a:lnTo>
                    <a:lnTo>
                      <a:pt x="0" y="18"/>
                    </a:lnTo>
                    <a:lnTo>
                      <a:pt x="0" y="18"/>
                    </a:lnTo>
                    <a:lnTo>
                      <a:pt x="0" y="8"/>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5" name="Freeform 1703">
                <a:extLst>
                  <a:ext uri="{FF2B5EF4-FFF2-40B4-BE49-F238E27FC236}">
                    <a16:creationId xmlns:a16="http://schemas.microsoft.com/office/drawing/2014/main" id="{A14E310A-AC14-CFA5-7C6C-22B63B1B2CB9}"/>
                  </a:ext>
                </a:extLst>
              </p:cNvPr>
              <p:cNvSpPr>
                <a:spLocks/>
              </p:cNvSpPr>
              <p:nvPr/>
            </p:nvSpPr>
            <p:spPr bwMode="auto">
              <a:xfrm>
                <a:off x="5510" y="1523"/>
                <a:ext cx="4" cy="4"/>
              </a:xfrm>
              <a:custGeom>
                <a:avLst/>
                <a:gdLst>
                  <a:gd name="T0" fmla="*/ 4 w 4"/>
                  <a:gd name="T1" fmla="*/ 2 h 4"/>
                  <a:gd name="T2" fmla="*/ 4 w 4"/>
                  <a:gd name="T3" fmla="*/ 2 h 4"/>
                  <a:gd name="T4" fmla="*/ 2 w 4"/>
                  <a:gd name="T5" fmla="*/ 4 h 4"/>
                  <a:gd name="T6" fmla="*/ 2 w 4"/>
                  <a:gd name="T7" fmla="*/ 4 h 4"/>
                  <a:gd name="T8" fmla="*/ 0 w 4"/>
                  <a:gd name="T9" fmla="*/ 0 h 4"/>
                  <a:gd name="T10" fmla="*/ 0 w 4"/>
                  <a:gd name="T11" fmla="*/ 0 h 4"/>
                  <a:gd name="T12" fmla="*/ 2 w 4"/>
                  <a:gd name="T13" fmla="*/ 0 h 4"/>
                  <a:gd name="T14" fmla="*/ 2 w 4"/>
                  <a:gd name="T15" fmla="*/ 0 h 4"/>
                  <a:gd name="T16" fmla="*/ 4 w 4"/>
                  <a:gd name="T17" fmla="*/ 2 h 4"/>
                  <a:gd name="T18" fmla="*/ 4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2"/>
                    </a:moveTo>
                    <a:lnTo>
                      <a:pt x="4" y="2"/>
                    </a:lnTo>
                    <a:lnTo>
                      <a:pt x="2" y="4"/>
                    </a:lnTo>
                    <a:lnTo>
                      <a:pt x="2" y="4"/>
                    </a:lnTo>
                    <a:lnTo>
                      <a:pt x="0" y="0"/>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6" name="Freeform 1704">
                <a:extLst>
                  <a:ext uri="{FF2B5EF4-FFF2-40B4-BE49-F238E27FC236}">
                    <a16:creationId xmlns:a16="http://schemas.microsoft.com/office/drawing/2014/main" id="{E84E77D5-7F80-973E-C171-21FF3BDA7608}"/>
                  </a:ext>
                </a:extLst>
              </p:cNvPr>
              <p:cNvSpPr>
                <a:spLocks/>
              </p:cNvSpPr>
              <p:nvPr/>
            </p:nvSpPr>
            <p:spPr bwMode="auto">
              <a:xfrm>
                <a:off x="5348" y="1591"/>
                <a:ext cx="36" cy="30"/>
              </a:xfrm>
              <a:custGeom>
                <a:avLst/>
                <a:gdLst>
                  <a:gd name="T0" fmla="*/ 34 w 36"/>
                  <a:gd name="T1" fmla="*/ 30 h 30"/>
                  <a:gd name="T2" fmla="*/ 34 w 36"/>
                  <a:gd name="T3" fmla="*/ 30 h 30"/>
                  <a:gd name="T4" fmla="*/ 32 w 36"/>
                  <a:gd name="T5" fmla="*/ 30 h 30"/>
                  <a:gd name="T6" fmla="*/ 32 w 36"/>
                  <a:gd name="T7" fmla="*/ 30 h 30"/>
                  <a:gd name="T8" fmla="*/ 28 w 36"/>
                  <a:gd name="T9" fmla="*/ 26 h 30"/>
                  <a:gd name="T10" fmla="*/ 22 w 36"/>
                  <a:gd name="T11" fmla="*/ 26 h 30"/>
                  <a:gd name="T12" fmla="*/ 12 w 36"/>
                  <a:gd name="T13" fmla="*/ 24 h 30"/>
                  <a:gd name="T14" fmla="*/ 12 w 36"/>
                  <a:gd name="T15" fmla="*/ 24 h 30"/>
                  <a:gd name="T16" fmla="*/ 10 w 36"/>
                  <a:gd name="T17" fmla="*/ 26 h 30"/>
                  <a:gd name="T18" fmla="*/ 8 w 36"/>
                  <a:gd name="T19" fmla="*/ 22 h 30"/>
                  <a:gd name="T20" fmla="*/ 8 w 36"/>
                  <a:gd name="T21" fmla="*/ 22 h 30"/>
                  <a:gd name="T22" fmla="*/ 6 w 36"/>
                  <a:gd name="T23" fmla="*/ 18 h 30"/>
                  <a:gd name="T24" fmla="*/ 4 w 36"/>
                  <a:gd name="T25" fmla="*/ 16 h 30"/>
                  <a:gd name="T26" fmla="*/ 0 w 36"/>
                  <a:gd name="T27" fmla="*/ 14 h 30"/>
                  <a:gd name="T28" fmla="*/ 0 w 36"/>
                  <a:gd name="T29" fmla="*/ 8 h 30"/>
                  <a:gd name="T30" fmla="*/ 0 w 36"/>
                  <a:gd name="T31" fmla="*/ 8 h 30"/>
                  <a:gd name="T32" fmla="*/ 4 w 36"/>
                  <a:gd name="T33" fmla="*/ 4 h 30"/>
                  <a:gd name="T34" fmla="*/ 8 w 36"/>
                  <a:gd name="T35" fmla="*/ 2 h 30"/>
                  <a:gd name="T36" fmla="*/ 12 w 36"/>
                  <a:gd name="T37" fmla="*/ 2 h 30"/>
                  <a:gd name="T38" fmla="*/ 14 w 36"/>
                  <a:gd name="T39" fmla="*/ 4 h 30"/>
                  <a:gd name="T40" fmla="*/ 16 w 36"/>
                  <a:gd name="T41" fmla="*/ 6 h 30"/>
                  <a:gd name="T42" fmla="*/ 18 w 36"/>
                  <a:gd name="T43" fmla="*/ 12 h 30"/>
                  <a:gd name="T44" fmla="*/ 18 w 36"/>
                  <a:gd name="T45" fmla="*/ 12 h 30"/>
                  <a:gd name="T46" fmla="*/ 18 w 36"/>
                  <a:gd name="T47" fmla="*/ 14 h 30"/>
                  <a:gd name="T48" fmla="*/ 20 w 36"/>
                  <a:gd name="T49" fmla="*/ 14 h 30"/>
                  <a:gd name="T50" fmla="*/ 20 w 36"/>
                  <a:gd name="T51" fmla="*/ 10 h 30"/>
                  <a:gd name="T52" fmla="*/ 20 w 36"/>
                  <a:gd name="T53" fmla="*/ 10 h 30"/>
                  <a:gd name="T54" fmla="*/ 22 w 36"/>
                  <a:gd name="T55" fmla="*/ 8 h 30"/>
                  <a:gd name="T56" fmla="*/ 20 w 36"/>
                  <a:gd name="T57" fmla="*/ 6 h 30"/>
                  <a:gd name="T58" fmla="*/ 20 w 36"/>
                  <a:gd name="T59" fmla="*/ 4 h 30"/>
                  <a:gd name="T60" fmla="*/ 20 w 36"/>
                  <a:gd name="T61" fmla="*/ 0 h 30"/>
                  <a:gd name="T62" fmla="*/ 20 w 36"/>
                  <a:gd name="T63" fmla="*/ 0 h 30"/>
                  <a:gd name="T64" fmla="*/ 26 w 36"/>
                  <a:gd name="T65" fmla="*/ 0 h 30"/>
                  <a:gd name="T66" fmla="*/ 26 w 36"/>
                  <a:gd name="T67" fmla="*/ 0 h 30"/>
                  <a:gd name="T68" fmla="*/ 26 w 36"/>
                  <a:gd name="T69" fmla="*/ 0 h 30"/>
                  <a:gd name="T70" fmla="*/ 28 w 36"/>
                  <a:gd name="T71" fmla="*/ 6 h 30"/>
                  <a:gd name="T72" fmla="*/ 30 w 36"/>
                  <a:gd name="T73" fmla="*/ 14 h 30"/>
                  <a:gd name="T74" fmla="*/ 32 w 36"/>
                  <a:gd name="T75" fmla="*/ 22 h 30"/>
                  <a:gd name="T76" fmla="*/ 36 w 36"/>
                  <a:gd name="T77" fmla="*/ 26 h 30"/>
                  <a:gd name="T78" fmla="*/ 36 w 36"/>
                  <a:gd name="T79" fmla="*/ 26 h 30"/>
                  <a:gd name="T80" fmla="*/ 36 w 36"/>
                  <a:gd name="T81" fmla="*/ 28 h 30"/>
                  <a:gd name="T82" fmla="*/ 34 w 36"/>
                  <a:gd name="T83" fmla="*/ 30 h 30"/>
                  <a:gd name="T84" fmla="*/ 34 w 36"/>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30">
                    <a:moveTo>
                      <a:pt x="34" y="30"/>
                    </a:moveTo>
                    <a:lnTo>
                      <a:pt x="34" y="30"/>
                    </a:lnTo>
                    <a:lnTo>
                      <a:pt x="32" y="30"/>
                    </a:lnTo>
                    <a:lnTo>
                      <a:pt x="32" y="30"/>
                    </a:lnTo>
                    <a:lnTo>
                      <a:pt x="28" y="26"/>
                    </a:lnTo>
                    <a:lnTo>
                      <a:pt x="22" y="26"/>
                    </a:lnTo>
                    <a:lnTo>
                      <a:pt x="12" y="24"/>
                    </a:lnTo>
                    <a:lnTo>
                      <a:pt x="12" y="24"/>
                    </a:lnTo>
                    <a:lnTo>
                      <a:pt x="10" y="26"/>
                    </a:lnTo>
                    <a:lnTo>
                      <a:pt x="8" y="22"/>
                    </a:lnTo>
                    <a:lnTo>
                      <a:pt x="8" y="22"/>
                    </a:lnTo>
                    <a:lnTo>
                      <a:pt x="6" y="18"/>
                    </a:lnTo>
                    <a:lnTo>
                      <a:pt x="4" y="16"/>
                    </a:lnTo>
                    <a:lnTo>
                      <a:pt x="0" y="14"/>
                    </a:lnTo>
                    <a:lnTo>
                      <a:pt x="0" y="8"/>
                    </a:lnTo>
                    <a:lnTo>
                      <a:pt x="0" y="8"/>
                    </a:lnTo>
                    <a:lnTo>
                      <a:pt x="4" y="4"/>
                    </a:lnTo>
                    <a:lnTo>
                      <a:pt x="8" y="2"/>
                    </a:lnTo>
                    <a:lnTo>
                      <a:pt x="12" y="2"/>
                    </a:lnTo>
                    <a:lnTo>
                      <a:pt x="14" y="4"/>
                    </a:lnTo>
                    <a:lnTo>
                      <a:pt x="16" y="6"/>
                    </a:lnTo>
                    <a:lnTo>
                      <a:pt x="18" y="12"/>
                    </a:lnTo>
                    <a:lnTo>
                      <a:pt x="18" y="12"/>
                    </a:lnTo>
                    <a:lnTo>
                      <a:pt x="18" y="14"/>
                    </a:lnTo>
                    <a:lnTo>
                      <a:pt x="20" y="14"/>
                    </a:lnTo>
                    <a:lnTo>
                      <a:pt x="20" y="10"/>
                    </a:lnTo>
                    <a:lnTo>
                      <a:pt x="20" y="10"/>
                    </a:lnTo>
                    <a:lnTo>
                      <a:pt x="22" y="8"/>
                    </a:lnTo>
                    <a:lnTo>
                      <a:pt x="20" y="6"/>
                    </a:lnTo>
                    <a:lnTo>
                      <a:pt x="20" y="4"/>
                    </a:lnTo>
                    <a:lnTo>
                      <a:pt x="20" y="0"/>
                    </a:lnTo>
                    <a:lnTo>
                      <a:pt x="20" y="0"/>
                    </a:lnTo>
                    <a:lnTo>
                      <a:pt x="26" y="0"/>
                    </a:lnTo>
                    <a:lnTo>
                      <a:pt x="26" y="0"/>
                    </a:lnTo>
                    <a:lnTo>
                      <a:pt x="26" y="0"/>
                    </a:lnTo>
                    <a:lnTo>
                      <a:pt x="28" y="6"/>
                    </a:lnTo>
                    <a:lnTo>
                      <a:pt x="30" y="14"/>
                    </a:lnTo>
                    <a:lnTo>
                      <a:pt x="32" y="22"/>
                    </a:lnTo>
                    <a:lnTo>
                      <a:pt x="36" y="26"/>
                    </a:lnTo>
                    <a:lnTo>
                      <a:pt x="36" y="26"/>
                    </a:lnTo>
                    <a:lnTo>
                      <a:pt x="36" y="28"/>
                    </a:lnTo>
                    <a:lnTo>
                      <a:pt x="34" y="30"/>
                    </a:lnTo>
                    <a:lnTo>
                      <a:pt x="3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7" name="Freeform 1705">
                <a:extLst>
                  <a:ext uri="{FF2B5EF4-FFF2-40B4-BE49-F238E27FC236}">
                    <a16:creationId xmlns:a16="http://schemas.microsoft.com/office/drawing/2014/main" id="{605B582C-90BE-D425-C783-CEF54AE700BC}"/>
                  </a:ext>
                </a:extLst>
              </p:cNvPr>
              <p:cNvSpPr>
                <a:spLocks/>
              </p:cNvSpPr>
              <p:nvPr/>
            </p:nvSpPr>
            <p:spPr bwMode="auto">
              <a:xfrm>
                <a:off x="5348" y="1599"/>
                <a:ext cx="10" cy="14"/>
              </a:xfrm>
              <a:custGeom>
                <a:avLst/>
                <a:gdLst>
                  <a:gd name="T0" fmla="*/ 0 w 10"/>
                  <a:gd name="T1" fmla="*/ 0 h 14"/>
                  <a:gd name="T2" fmla="*/ 0 w 10"/>
                  <a:gd name="T3" fmla="*/ 0 h 14"/>
                  <a:gd name="T4" fmla="*/ 4 w 10"/>
                  <a:gd name="T5" fmla="*/ 4 h 14"/>
                  <a:gd name="T6" fmla="*/ 8 w 10"/>
                  <a:gd name="T7" fmla="*/ 8 h 14"/>
                  <a:gd name="T8" fmla="*/ 8 w 10"/>
                  <a:gd name="T9" fmla="*/ 8 h 14"/>
                  <a:gd name="T10" fmla="*/ 10 w 10"/>
                  <a:gd name="T11" fmla="*/ 10 h 14"/>
                  <a:gd name="T12" fmla="*/ 10 w 10"/>
                  <a:gd name="T13" fmla="*/ 12 h 14"/>
                  <a:gd name="T14" fmla="*/ 8 w 10"/>
                  <a:gd name="T15" fmla="*/ 14 h 14"/>
                  <a:gd name="T16" fmla="*/ 8 w 10"/>
                  <a:gd name="T17" fmla="*/ 14 h 14"/>
                  <a:gd name="T18" fmla="*/ 2 w 10"/>
                  <a:gd name="T19" fmla="*/ 10 h 14"/>
                  <a:gd name="T20" fmla="*/ 2 w 10"/>
                  <a:gd name="T21" fmla="*/ 10 h 14"/>
                  <a:gd name="T22" fmla="*/ 0 w 10"/>
                  <a:gd name="T23" fmla="*/ 6 h 14"/>
                  <a:gd name="T24" fmla="*/ 0 w 10"/>
                  <a:gd name="T25" fmla="*/ 0 h 14"/>
                  <a:gd name="T26" fmla="*/ 0 w 10"/>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4">
                    <a:moveTo>
                      <a:pt x="0" y="0"/>
                    </a:moveTo>
                    <a:lnTo>
                      <a:pt x="0" y="0"/>
                    </a:lnTo>
                    <a:lnTo>
                      <a:pt x="4" y="4"/>
                    </a:lnTo>
                    <a:lnTo>
                      <a:pt x="8" y="8"/>
                    </a:lnTo>
                    <a:lnTo>
                      <a:pt x="8" y="8"/>
                    </a:lnTo>
                    <a:lnTo>
                      <a:pt x="10" y="10"/>
                    </a:lnTo>
                    <a:lnTo>
                      <a:pt x="10" y="12"/>
                    </a:lnTo>
                    <a:lnTo>
                      <a:pt x="8" y="14"/>
                    </a:lnTo>
                    <a:lnTo>
                      <a:pt x="8" y="14"/>
                    </a:lnTo>
                    <a:lnTo>
                      <a:pt x="2" y="10"/>
                    </a:lnTo>
                    <a:lnTo>
                      <a:pt x="2"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8" name="Freeform 1706">
                <a:extLst>
                  <a:ext uri="{FF2B5EF4-FFF2-40B4-BE49-F238E27FC236}">
                    <a16:creationId xmlns:a16="http://schemas.microsoft.com/office/drawing/2014/main" id="{8945A4E3-5562-8309-34C2-FE36A8174429}"/>
                  </a:ext>
                </a:extLst>
              </p:cNvPr>
              <p:cNvSpPr>
                <a:spLocks/>
              </p:cNvSpPr>
              <p:nvPr/>
            </p:nvSpPr>
            <p:spPr bwMode="auto">
              <a:xfrm>
                <a:off x="5302" y="1603"/>
                <a:ext cx="8" cy="14"/>
              </a:xfrm>
              <a:custGeom>
                <a:avLst/>
                <a:gdLst>
                  <a:gd name="T0" fmla="*/ 4 w 8"/>
                  <a:gd name="T1" fmla="*/ 10 h 14"/>
                  <a:gd name="T2" fmla="*/ 4 w 8"/>
                  <a:gd name="T3" fmla="*/ 10 h 14"/>
                  <a:gd name="T4" fmla="*/ 2 w 8"/>
                  <a:gd name="T5" fmla="*/ 6 h 14"/>
                  <a:gd name="T6" fmla="*/ 0 w 8"/>
                  <a:gd name="T7" fmla="*/ 4 h 14"/>
                  <a:gd name="T8" fmla="*/ 2 w 8"/>
                  <a:gd name="T9" fmla="*/ 0 h 14"/>
                  <a:gd name="T10" fmla="*/ 2 w 8"/>
                  <a:gd name="T11" fmla="*/ 0 h 14"/>
                  <a:gd name="T12" fmla="*/ 4 w 8"/>
                  <a:gd name="T13" fmla="*/ 0 h 14"/>
                  <a:gd name="T14" fmla="*/ 4 w 8"/>
                  <a:gd name="T15" fmla="*/ 0 h 14"/>
                  <a:gd name="T16" fmla="*/ 8 w 8"/>
                  <a:gd name="T17" fmla="*/ 6 h 14"/>
                  <a:gd name="T18" fmla="*/ 8 w 8"/>
                  <a:gd name="T19" fmla="*/ 6 h 14"/>
                  <a:gd name="T20" fmla="*/ 8 w 8"/>
                  <a:gd name="T21" fmla="*/ 12 h 14"/>
                  <a:gd name="T22" fmla="*/ 8 w 8"/>
                  <a:gd name="T23" fmla="*/ 12 h 14"/>
                  <a:gd name="T24" fmla="*/ 6 w 8"/>
                  <a:gd name="T25" fmla="*/ 14 h 14"/>
                  <a:gd name="T26" fmla="*/ 6 w 8"/>
                  <a:gd name="T27" fmla="*/ 14 h 14"/>
                  <a:gd name="T28" fmla="*/ 4 w 8"/>
                  <a:gd name="T29" fmla="*/ 10 h 14"/>
                  <a:gd name="T30" fmla="*/ 4 w 8"/>
                  <a:gd name="T3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4" y="10"/>
                    </a:moveTo>
                    <a:lnTo>
                      <a:pt x="4" y="10"/>
                    </a:lnTo>
                    <a:lnTo>
                      <a:pt x="2" y="6"/>
                    </a:lnTo>
                    <a:lnTo>
                      <a:pt x="0" y="4"/>
                    </a:lnTo>
                    <a:lnTo>
                      <a:pt x="2" y="0"/>
                    </a:lnTo>
                    <a:lnTo>
                      <a:pt x="2" y="0"/>
                    </a:lnTo>
                    <a:lnTo>
                      <a:pt x="4" y="0"/>
                    </a:lnTo>
                    <a:lnTo>
                      <a:pt x="4" y="0"/>
                    </a:lnTo>
                    <a:lnTo>
                      <a:pt x="8" y="6"/>
                    </a:lnTo>
                    <a:lnTo>
                      <a:pt x="8" y="6"/>
                    </a:lnTo>
                    <a:lnTo>
                      <a:pt x="8" y="12"/>
                    </a:lnTo>
                    <a:lnTo>
                      <a:pt x="8" y="12"/>
                    </a:lnTo>
                    <a:lnTo>
                      <a:pt x="6" y="14"/>
                    </a:lnTo>
                    <a:lnTo>
                      <a:pt x="6" y="1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9" name="Freeform 1707">
                <a:extLst>
                  <a:ext uri="{FF2B5EF4-FFF2-40B4-BE49-F238E27FC236}">
                    <a16:creationId xmlns:a16="http://schemas.microsoft.com/office/drawing/2014/main" id="{49FE3BAD-3A65-2318-9509-621D724F3E91}"/>
                  </a:ext>
                </a:extLst>
              </p:cNvPr>
              <p:cNvSpPr>
                <a:spLocks/>
              </p:cNvSpPr>
              <p:nvPr/>
            </p:nvSpPr>
            <p:spPr bwMode="auto">
              <a:xfrm>
                <a:off x="5398" y="1607"/>
                <a:ext cx="4" cy="14"/>
              </a:xfrm>
              <a:custGeom>
                <a:avLst/>
                <a:gdLst>
                  <a:gd name="T0" fmla="*/ 2 w 4"/>
                  <a:gd name="T1" fmla="*/ 14 h 14"/>
                  <a:gd name="T2" fmla="*/ 2 w 4"/>
                  <a:gd name="T3" fmla="*/ 14 h 14"/>
                  <a:gd name="T4" fmla="*/ 2 w 4"/>
                  <a:gd name="T5" fmla="*/ 14 h 14"/>
                  <a:gd name="T6" fmla="*/ 2 w 4"/>
                  <a:gd name="T7" fmla="*/ 14 h 14"/>
                  <a:gd name="T8" fmla="*/ 0 w 4"/>
                  <a:gd name="T9" fmla="*/ 10 h 14"/>
                  <a:gd name="T10" fmla="*/ 0 w 4"/>
                  <a:gd name="T11" fmla="*/ 10 h 14"/>
                  <a:gd name="T12" fmla="*/ 0 w 4"/>
                  <a:gd name="T13" fmla="*/ 4 h 14"/>
                  <a:gd name="T14" fmla="*/ 0 w 4"/>
                  <a:gd name="T15" fmla="*/ 0 h 14"/>
                  <a:gd name="T16" fmla="*/ 0 w 4"/>
                  <a:gd name="T17" fmla="*/ 0 h 14"/>
                  <a:gd name="T18" fmla="*/ 2 w 4"/>
                  <a:gd name="T19" fmla="*/ 0 h 14"/>
                  <a:gd name="T20" fmla="*/ 2 w 4"/>
                  <a:gd name="T21" fmla="*/ 2 h 14"/>
                  <a:gd name="T22" fmla="*/ 4 w 4"/>
                  <a:gd name="T23" fmla="*/ 8 h 14"/>
                  <a:gd name="T24" fmla="*/ 4 w 4"/>
                  <a:gd name="T25" fmla="*/ 8 h 14"/>
                  <a:gd name="T26" fmla="*/ 4 w 4"/>
                  <a:gd name="T27" fmla="*/ 12 h 14"/>
                  <a:gd name="T28" fmla="*/ 2 w 4"/>
                  <a:gd name="T29" fmla="*/ 14 h 14"/>
                  <a:gd name="T30" fmla="*/ 2 w 4"/>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4">
                    <a:moveTo>
                      <a:pt x="2" y="14"/>
                    </a:moveTo>
                    <a:lnTo>
                      <a:pt x="2" y="14"/>
                    </a:lnTo>
                    <a:lnTo>
                      <a:pt x="2" y="14"/>
                    </a:lnTo>
                    <a:lnTo>
                      <a:pt x="2" y="14"/>
                    </a:lnTo>
                    <a:lnTo>
                      <a:pt x="0" y="10"/>
                    </a:lnTo>
                    <a:lnTo>
                      <a:pt x="0" y="10"/>
                    </a:lnTo>
                    <a:lnTo>
                      <a:pt x="0" y="4"/>
                    </a:lnTo>
                    <a:lnTo>
                      <a:pt x="0" y="0"/>
                    </a:lnTo>
                    <a:lnTo>
                      <a:pt x="0" y="0"/>
                    </a:lnTo>
                    <a:lnTo>
                      <a:pt x="2" y="0"/>
                    </a:lnTo>
                    <a:lnTo>
                      <a:pt x="2" y="2"/>
                    </a:lnTo>
                    <a:lnTo>
                      <a:pt x="4" y="8"/>
                    </a:lnTo>
                    <a:lnTo>
                      <a:pt x="4" y="8"/>
                    </a:lnTo>
                    <a:lnTo>
                      <a:pt x="4" y="12"/>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0" name="Freeform 1708">
                <a:extLst>
                  <a:ext uri="{FF2B5EF4-FFF2-40B4-BE49-F238E27FC236}">
                    <a16:creationId xmlns:a16="http://schemas.microsoft.com/office/drawing/2014/main" id="{3BDC30CF-C307-9EB2-B22D-5E44F4659A2E}"/>
                  </a:ext>
                </a:extLst>
              </p:cNvPr>
              <p:cNvSpPr>
                <a:spLocks/>
              </p:cNvSpPr>
              <p:nvPr/>
            </p:nvSpPr>
            <p:spPr bwMode="auto">
              <a:xfrm>
                <a:off x="5340" y="1613"/>
                <a:ext cx="8" cy="10"/>
              </a:xfrm>
              <a:custGeom>
                <a:avLst/>
                <a:gdLst>
                  <a:gd name="T0" fmla="*/ 8 w 8"/>
                  <a:gd name="T1" fmla="*/ 10 h 10"/>
                  <a:gd name="T2" fmla="*/ 8 w 8"/>
                  <a:gd name="T3" fmla="*/ 10 h 10"/>
                  <a:gd name="T4" fmla="*/ 4 w 8"/>
                  <a:gd name="T5" fmla="*/ 6 h 10"/>
                  <a:gd name="T6" fmla="*/ 0 w 8"/>
                  <a:gd name="T7" fmla="*/ 0 h 10"/>
                  <a:gd name="T8" fmla="*/ 0 w 8"/>
                  <a:gd name="T9" fmla="*/ 0 h 10"/>
                  <a:gd name="T10" fmla="*/ 2 w 8"/>
                  <a:gd name="T11" fmla="*/ 0 h 10"/>
                  <a:gd name="T12" fmla="*/ 4 w 8"/>
                  <a:gd name="T13" fmla="*/ 0 h 10"/>
                  <a:gd name="T14" fmla="*/ 8 w 8"/>
                  <a:gd name="T15" fmla="*/ 10 h 10"/>
                  <a:gd name="T16" fmla="*/ 8 w 8"/>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8" y="10"/>
                    </a:moveTo>
                    <a:lnTo>
                      <a:pt x="8" y="10"/>
                    </a:lnTo>
                    <a:lnTo>
                      <a:pt x="4" y="6"/>
                    </a:lnTo>
                    <a:lnTo>
                      <a:pt x="0" y="0"/>
                    </a:lnTo>
                    <a:lnTo>
                      <a:pt x="0" y="0"/>
                    </a:lnTo>
                    <a:lnTo>
                      <a:pt x="2" y="0"/>
                    </a:lnTo>
                    <a:lnTo>
                      <a:pt x="4" y="0"/>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1" name="Freeform 1709">
                <a:extLst>
                  <a:ext uri="{FF2B5EF4-FFF2-40B4-BE49-F238E27FC236}">
                    <a16:creationId xmlns:a16="http://schemas.microsoft.com/office/drawing/2014/main" id="{1FEAB2D3-8ABC-E73F-334F-AC74B2146AAE}"/>
                  </a:ext>
                </a:extLst>
              </p:cNvPr>
              <p:cNvSpPr>
                <a:spLocks/>
              </p:cNvSpPr>
              <p:nvPr/>
            </p:nvSpPr>
            <p:spPr bwMode="auto">
              <a:xfrm>
                <a:off x="5374" y="1585"/>
                <a:ext cx="2" cy="6"/>
              </a:xfrm>
              <a:custGeom>
                <a:avLst/>
                <a:gdLst>
                  <a:gd name="T0" fmla="*/ 0 w 2"/>
                  <a:gd name="T1" fmla="*/ 6 h 6"/>
                  <a:gd name="T2" fmla="*/ 0 w 2"/>
                  <a:gd name="T3" fmla="*/ 6 h 6"/>
                  <a:gd name="T4" fmla="*/ 0 w 2"/>
                  <a:gd name="T5" fmla="*/ 2 h 6"/>
                  <a:gd name="T6" fmla="*/ 0 w 2"/>
                  <a:gd name="T7" fmla="*/ 0 h 6"/>
                  <a:gd name="T8" fmla="*/ 2 w 2"/>
                  <a:gd name="T9" fmla="*/ 0 h 6"/>
                  <a:gd name="T10" fmla="*/ 2 w 2"/>
                  <a:gd name="T11" fmla="*/ 0 h 6"/>
                  <a:gd name="T12" fmla="*/ 2 w 2"/>
                  <a:gd name="T13" fmla="*/ 4 h 6"/>
                  <a:gd name="T14" fmla="*/ 2 w 2"/>
                  <a:gd name="T15" fmla="*/ 4 h 6"/>
                  <a:gd name="T16" fmla="*/ 2 w 2"/>
                  <a:gd name="T17" fmla="*/ 6 h 6"/>
                  <a:gd name="T18" fmla="*/ 0 w 2"/>
                  <a:gd name="T19" fmla="*/ 6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lnTo>
                      <a:pt x="0" y="6"/>
                    </a:lnTo>
                    <a:lnTo>
                      <a:pt x="0" y="2"/>
                    </a:lnTo>
                    <a:lnTo>
                      <a:pt x="0" y="0"/>
                    </a:lnTo>
                    <a:lnTo>
                      <a:pt x="2" y="0"/>
                    </a:lnTo>
                    <a:lnTo>
                      <a:pt x="2" y="0"/>
                    </a:lnTo>
                    <a:lnTo>
                      <a:pt x="2" y="4"/>
                    </a:lnTo>
                    <a:lnTo>
                      <a:pt x="2" y="4"/>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2" name="Freeform 1710">
                <a:extLst>
                  <a:ext uri="{FF2B5EF4-FFF2-40B4-BE49-F238E27FC236}">
                    <a16:creationId xmlns:a16="http://schemas.microsoft.com/office/drawing/2014/main" id="{59DD29B3-794B-FD34-CF18-2149B8CAEC9A}"/>
                  </a:ext>
                </a:extLst>
              </p:cNvPr>
              <p:cNvSpPr>
                <a:spLocks/>
              </p:cNvSpPr>
              <p:nvPr/>
            </p:nvSpPr>
            <p:spPr bwMode="auto">
              <a:xfrm>
                <a:off x="5422" y="1587"/>
                <a:ext cx="22" cy="38"/>
              </a:xfrm>
              <a:custGeom>
                <a:avLst/>
                <a:gdLst>
                  <a:gd name="T0" fmla="*/ 6 w 22"/>
                  <a:gd name="T1" fmla="*/ 12 h 38"/>
                  <a:gd name="T2" fmla="*/ 6 w 22"/>
                  <a:gd name="T3" fmla="*/ 12 h 38"/>
                  <a:gd name="T4" fmla="*/ 10 w 22"/>
                  <a:gd name="T5" fmla="*/ 8 h 38"/>
                  <a:gd name="T6" fmla="*/ 14 w 22"/>
                  <a:gd name="T7" fmla="*/ 4 h 38"/>
                  <a:gd name="T8" fmla="*/ 14 w 22"/>
                  <a:gd name="T9" fmla="*/ 4 h 38"/>
                  <a:gd name="T10" fmla="*/ 16 w 22"/>
                  <a:gd name="T11" fmla="*/ 0 h 38"/>
                  <a:gd name="T12" fmla="*/ 18 w 22"/>
                  <a:gd name="T13" fmla="*/ 0 h 38"/>
                  <a:gd name="T14" fmla="*/ 20 w 22"/>
                  <a:gd name="T15" fmla="*/ 2 h 38"/>
                  <a:gd name="T16" fmla="*/ 22 w 22"/>
                  <a:gd name="T17" fmla="*/ 8 h 38"/>
                  <a:gd name="T18" fmla="*/ 22 w 22"/>
                  <a:gd name="T19" fmla="*/ 8 h 38"/>
                  <a:gd name="T20" fmla="*/ 22 w 22"/>
                  <a:gd name="T21" fmla="*/ 10 h 38"/>
                  <a:gd name="T22" fmla="*/ 22 w 22"/>
                  <a:gd name="T23" fmla="*/ 10 h 38"/>
                  <a:gd name="T24" fmla="*/ 20 w 22"/>
                  <a:gd name="T25" fmla="*/ 10 h 38"/>
                  <a:gd name="T26" fmla="*/ 20 w 22"/>
                  <a:gd name="T27" fmla="*/ 12 h 38"/>
                  <a:gd name="T28" fmla="*/ 18 w 22"/>
                  <a:gd name="T29" fmla="*/ 12 h 38"/>
                  <a:gd name="T30" fmla="*/ 18 w 22"/>
                  <a:gd name="T31" fmla="*/ 16 h 38"/>
                  <a:gd name="T32" fmla="*/ 18 w 22"/>
                  <a:gd name="T33" fmla="*/ 16 h 38"/>
                  <a:gd name="T34" fmla="*/ 20 w 22"/>
                  <a:gd name="T35" fmla="*/ 26 h 38"/>
                  <a:gd name="T36" fmla="*/ 20 w 22"/>
                  <a:gd name="T37" fmla="*/ 34 h 38"/>
                  <a:gd name="T38" fmla="*/ 20 w 22"/>
                  <a:gd name="T39" fmla="*/ 34 h 38"/>
                  <a:gd name="T40" fmla="*/ 18 w 22"/>
                  <a:gd name="T41" fmla="*/ 38 h 38"/>
                  <a:gd name="T42" fmla="*/ 16 w 22"/>
                  <a:gd name="T43" fmla="*/ 38 h 38"/>
                  <a:gd name="T44" fmla="*/ 12 w 22"/>
                  <a:gd name="T45" fmla="*/ 36 h 38"/>
                  <a:gd name="T46" fmla="*/ 10 w 22"/>
                  <a:gd name="T47" fmla="*/ 34 h 38"/>
                  <a:gd name="T48" fmla="*/ 10 w 22"/>
                  <a:gd name="T49" fmla="*/ 34 h 38"/>
                  <a:gd name="T50" fmla="*/ 10 w 22"/>
                  <a:gd name="T51" fmla="*/ 26 h 38"/>
                  <a:gd name="T52" fmla="*/ 8 w 22"/>
                  <a:gd name="T53" fmla="*/ 26 h 38"/>
                  <a:gd name="T54" fmla="*/ 6 w 22"/>
                  <a:gd name="T55" fmla="*/ 28 h 38"/>
                  <a:gd name="T56" fmla="*/ 6 w 22"/>
                  <a:gd name="T57" fmla="*/ 28 h 38"/>
                  <a:gd name="T58" fmla="*/ 4 w 22"/>
                  <a:gd name="T59" fmla="*/ 30 h 38"/>
                  <a:gd name="T60" fmla="*/ 4 w 22"/>
                  <a:gd name="T61" fmla="*/ 30 h 38"/>
                  <a:gd name="T62" fmla="*/ 2 w 22"/>
                  <a:gd name="T63" fmla="*/ 30 h 38"/>
                  <a:gd name="T64" fmla="*/ 2 w 22"/>
                  <a:gd name="T65" fmla="*/ 28 h 38"/>
                  <a:gd name="T66" fmla="*/ 2 w 22"/>
                  <a:gd name="T67" fmla="*/ 28 h 38"/>
                  <a:gd name="T68" fmla="*/ 0 w 22"/>
                  <a:gd name="T69" fmla="*/ 24 h 38"/>
                  <a:gd name="T70" fmla="*/ 2 w 22"/>
                  <a:gd name="T71" fmla="*/ 22 h 38"/>
                  <a:gd name="T72" fmla="*/ 2 w 22"/>
                  <a:gd name="T73" fmla="*/ 16 h 38"/>
                  <a:gd name="T74" fmla="*/ 2 w 22"/>
                  <a:gd name="T75" fmla="*/ 16 h 38"/>
                  <a:gd name="T76" fmla="*/ 6 w 22"/>
                  <a:gd name="T77" fmla="*/ 12 h 38"/>
                  <a:gd name="T78" fmla="*/ 6 w 22"/>
                  <a:gd name="T79"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38">
                    <a:moveTo>
                      <a:pt x="6" y="12"/>
                    </a:moveTo>
                    <a:lnTo>
                      <a:pt x="6" y="12"/>
                    </a:lnTo>
                    <a:lnTo>
                      <a:pt x="10" y="8"/>
                    </a:lnTo>
                    <a:lnTo>
                      <a:pt x="14" y="4"/>
                    </a:lnTo>
                    <a:lnTo>
                      <a:pt x="14" y="4"/>
                    </a:lnTo>
                    <a:lnTo>
                      <a:pt x="16" y="0"/>
                    </a:lnTo>
                    <a:lnTo>
                      <a:pt x="18" y="0"/>
                    </a:lnTo>
                    <a:lnTo>
                      <a:pt x="20" y="2"/>
                    </a:lnTo>
                    <a:lnTo>
                      <a:pt x="22" y="8"/>
                    </a:lnTo>
                    <a:lnTo>
                      <a:pt x="22" y="8"/>
                    </a:lnTo>
                    <a:lnTo>
                      <a:pt x="22" y="10"/>
                    </a:lnTo>
                    <a:lnTo>
                      <a:pt x="22" y="10"/>
                    </a:lnTo>
                    <a:lnTo>
                      <a:pt x="20" y="10"/>
                    </a:lnTo>
                    <a:lnTo>
                      <a:pt x="20" y="12"/>
                    </a:lnTo>
                    <a:lnTo>
                      <a:pt x="18" y="12"/>
                    </a:lnTo>
                    <a:lnTo>
                      <a:pt x="18" y="16"/>
                    </a:lnTo>
                    <a:lnTo>
                      <a:pt x="18" y="16"/>
                    </a:lnTo>
                    <a:lnTo>
                      <a:pt x="20" y="26"/>
                    </a:lnTo>
                    <a:lnTo>
                      <a:pt x="20" y="34"/>
                    </a:lnTo>
                    <a:lnTo>
                      <a:pt x="20" y="34"/>
                    </a:lnTo>
                    <a:lnTo>
                      <a:pt x="18" y="38"/>
                    </a:lnTo>
                    <a:lnTo>
                      <a:pt x="16" y="38"/>
                    </a:lnTo>
                    <a:lnTo>
                      <a:pt x="12" y="36"/>
                    </a:lnTo>
                    <a:lnTo>
                      <a:pt x="10" y="34"/>
                    </a:lnTo>
                    <a:lnTo>
                      <a:pt x="10" y="34"/>
                    </a:lnTo>
                    <a:lnTo>
                      <a:pt x="10" y="26"/>
                    </a:lnTo>
                    <a:lnTo>
                      <a:pt x="8" y="26"/>
                    </a:lnTo>
                    <a:lnTo>
                      <a:pt x="6" y="28"/>
                    </a:lnTo>
                    <a:lnTo>
                      <a:pt x="6" y="28"/>
                    </a:lnTo>
                    <a:lnTo>
                      <a:pt x="4" y="30"/>
                    </a:lnTo>
                    <a:lnTo>
                      <a:pt x="4" y="30"/>
                    </a:lnTo>
                    <a:lnTo>
                      <a:pt x="2" y="30"/>
                    </a:lnTo>
                    <a:lnTo>
                      <a:pt x="2" y="28"/>
                    </a:lnTo>
                    <a:lnTo>
                      <a:pt x="2" y="28"/>
                    </a:lnTo>
                    <a:lnTo>
                      <a:pt x="0" y="24"/>
                    </a:lnTo>
                    <a:lnTo>
                      <a:pt x="2" y="22"/>
                    </a:lnTo>
                    <a:lnTo>
                      <a:pt x="2" y="16"/>
                    </a:lnTo>
                    <a:lnTo>
                      <a:pt x="2" y="16"/>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3" name="Freeform 1711">
                <a:extLst>
                  <a:ext uri="{FF2B5EF4-FFF2-40B4-BE49-F238E27FC236}">
                    <a16:creationId xmlns:a16="http://schemas.microsoft.com/office/drawing/2014/main" id="{852D5C71-0CB4-6635-47B7-7CFF43D4DD9A}"/>
                  </a:ext>
                </a:extLst>
              </p:cNvPr>
              <p:cNvSpPr>
                <a:spLocks/>
              </p:cNvSpPr>
              <p:nvPr/>
            </p:nvSpPr>
            <p:spPr bwMode="auto">
              <a:xfrm>
                <a:off x="5408" y="1597"/>
                <a:ext cx="16" cy="28"/>
              </a:xfrm>
              <a:custGeom>
                <a:avLst/>
                <a:gdLst>
                  <a:gd name="T0" fmla="*/ 16 w 16"/>
                  <a:gd name="T1" fmla="*/ 6 h 28"/>
                  <a:gd name="T2" fmla="*/ 16 w 16"/>
                  <a:gd name="T3" fmla="*/ 6 h 28"/>
                  <a:gd name="T4" fmla="*/ 16 w 16"/>
                  <a:gd name="T5" fmla="*/ 12 h 28"/>
                  <a:gd name="T6" fmla="*/ 14 w 16"/>
                  <a:gd name="T7" fmla="*/ 16 h 28"/>
                  <a:gd name="T8" fmla="*/ 14 w 16"/>
                  <a:gd name="T9" fmla="*/ 16 h 28"/>
                  <a:gd name="T10" fmla="*/ 16 w 16"/>
                  <a:gd name="T11" fmla="*/ 26 h 28"/>
                  <a:gd name="T12" fmla="*/ 14 w 16"/>
                  <a:gd name="T13" fmla="*/ 28 h 28"/>
                  <a:gd name="T14" fmla="*/ 12 w 16"/>
                  <a:gd name="T15" fmla="*/ 28 h 28"/>
                  <a:gd name="T16" fmla="*/ 12 w 16"/>
                  <a:gd name="T17" fmla="*/ 28 h 28"/>
                  <a:gd name="T18" fmla="*/ 10 w 16"/>
                  <a:gd name="T19" fmla="*/ 26 h 28"/>
                  <a:gd name="T20" fmla="*/ 8 w 16"/>
                  <a:gd name="T21" fmla="*/ 24 h 28"/>
                  <a:gd name="T22" fmla="*/ 8 w 16"/>
                  <a:gd name="T23" fmla="*/ 24 h 28"/>
                  <a:gd name="T24" fmla="*/ 4 w 16"/>
                  <a:gd name="T25" fmla="*/ 16 h 28"/>
                  <a:gd name="T26" fmla="*/ 4 w 16"/>
                  <a:gd name="T27" fmla="*/ 16 h 28"/>
                  <a:gd name="T28" fmla="*/ 2 w 16"/>
                  <a:gd name="T29" fmla="*/ 10 h 28"/>
                  <a:gd name="T30" fmla="*/ 0 w 16"/>
                  <a:gd name="T31" fmla="*/ 8 h 28"/>
                  <a:gd name="T32" fmla="*/ 2 w 16"/>
                  <a:gd name="T33" fmla="*/ 2 h 28"/>
                  <a:gd name="T34" fmla="*/ 2 w 16"/>
                  <a:gd name="T35" fmla="*/ 2 h 28"/>
                  <a:gd name="T36" fmla="*/ 2 w 16"/>
                  <a:gd name="T37" fmla="*/ 0 h 28"/>
                  <a:gd name="T38" fmla="*/ 4 w 16"/>
                  <a:gd name="T39" fmla="*/ 0 h 28"/>
                  <a:gd name="T40" fmla="*/ 6 w 16"/>
                  <a:gd name="T41" fmla="*/ 4 h 28"/>
                  <a:gd name="T42" fmla="*/ 6 w 16"/>
                  <a:gd name="T43" fmla="*/ 4 h 28"/>
                  <a:gd name="T44" fmla="*/ 12 w 16"/>
                  <a:gd name="T45" fmla="*/ 6 h 28"/>
                  <a:gd name="T46" fmla="*/ 16 w 16"/>
                  <a:gd name="T47" fmla="*/ 6 h 28"/>
                  <a:gd name="T48" fmla="*/ 16 w 16"/>
                  <a:gd name="T4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8">
                    <a:moveTo>
                      <a:pt x="16" y="6"/>
                    </a:moveTo>
                    <a:lnTo>
                      <a:pt x="16" y="6"/>
                    </a:lnTo>
                    <a:lnTo>
                      <a:pt x="16" y="12"/>
                    </a:lnTo>
                    <a:lnTo>
                      <a:pt x="14" y="16"/>
                    </a:lnTo>
                    <a:lnTo>
                      <a:pt x="14" y="16"/>
                    </a:lnTo>
                    <a:lnTo>
                      <a:pt x="16" y="26"/>
                    </a:lnTo>
                    <a:lnTo>
                      <a:pt x="14" y="28"/>
                    </a:lnTo>
                    <a:lnTo>
                      <a:pt x="12" y="28"/>
                    </a:lnTo>
                    <a:lnTo>
                      <a:pt x="12" y="28"/>
                    </a:lnTo>
                    <a:lnTo>
                      <a:pt x="10" y="26"/>
                    </a:lnTo>
                    <a:lnTo>
                      <a:pt x="8" y="24"/>
                    </a:lnTo>
                    <a:lnTo>
                      <a:pt x="8" y="24"/>
                    </a:lnTo>
                    <a:lnTo>
                      <a:pt x="4" y="16"/>
                    </a:lnTo>
                    <a:lnTo>
                      <a:pt x="4" y="16"/>
                    </a:lnTo>
                    <a:lnTo>
                      <a:pt x="2" y="10"/>
                    </a:lnTo>
                    <a:lnTo>
                      <a:pt x="0" y="8"/>
                    </a:lnTo>
                    <a:lnTo>
                      <a:pt x="2" y="2"/>
                    </a:lnTo>
                    <a:lnTo>
                      <a:pt x="2" y="2"/>
                    </a:lnTo>
                    <a:lnTo>
                      <a:pt x="2" y="0"/>
                    </a:lnTo>
                    <a:lnTo>
                      <a:pt x="4" y="0"/>
                    </a:lnTo>
                    <a:lnTo>
                      <a:pt x="6" y="4"/>
                    </a:lnTo>
                    <a:lnTo>
                      <a:pt x="6" y="4"/>
                    </a:lnTo>
                    <a:lnTo>
                      <a:pt x="12" y="6"/>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4" name="Freeform 1712">
                <a:extLst>
                  <a:ext uri="{FF2B5EF4-FFF2-40B4-BE49-F238E27FC236}">
                    <a16:creationId xmlns:a16="http://schemas.microsoft.com/office/drawing/2014/main" id="{5F074350-79C2-F16C-7C83-9D5D149DBAD4}"/>
                  </a:ext>
                </a:extLst>
              </p:cNvPr>
              <p:cNvSpPr>
                <a:spLocks/>
              </p:cNvSpPr>
              <p:nvPr/>
            </p:nvSpPr>
            <p:spPr bwMode="auto">
              <a:xfrm>
                <a:off x="5292" y="1603"/>
                <a:ext cx="8" cy="10"/>
              </a:xfrm>
              <a:custGeom>
                <a:avLst/>
                <a:gdLst>
                  <a:gd name="T0" fmla="*/ 0 w 8"/>
                  <a:gd name="T1" fmla="*/ 0 h 10"/>
                  <a:gd name="T2" fmla="*/ 0 w 8"/>
                  <a:gd name="T3" fmla="*/ 0 h 10"/>
                  <a:gd name="T4" fmla="*/ 2 w 8"/>
                  <a:gd name="T5" fmla="*/ 0 h 10"/>
                  <a:gd name="T6" fmla="*/ 4 w 8"/>
                  <a:gd name="T7" fmla="*/ 2 h 10"/>
                  <a:gd name="T8" fmla="*/ 8 w 8"/>
                  <a:gd name="T9" fmla="*/ 8 h 10"/>
                  <a:gd name="T10" fmla="*/ 8 w 8"/>
                  <a:gd name="T11" fmla="*/ 8 h 10"/>
                  <a:gd name="T12" fmla="*/ 4 w 8"/>
                  <a:gd name="T13" fmla="*/ 10 h 10"/>
                  <a:gd name="T14" fmla="*/ 2 w 8"/>
                  <a:gd name="T15" fmla="*/ 10 h 10"/>
                  <a:gd name="T16" fmla="*/ 0 w 8"/>
                  <a:gd name="T17" fmla="*/ 0 h 10"/>
                  <a:gd name="T18" fmla="*/ 0 w 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0"/>
                    </a:moveTo>
                    <a:lnTo>
                      <a:pt x="0" y="0"/>
                    </a:lnTo>
                    <a:lnTo>
                      <a:pt x="2" y="0"/>
                    </a:lnTo>
                    <a:lnTo>
                      <a:pt x="4" y="2"/>
                    </a:lnTo>
                    <a:lnTo>
                      <a:pt x="8" y="8"/>
                    </a:lnTo>
                    <a:lnTo>
                      <a:pt x="8" y="8"/>
                    </a:lnTo>
                    <a:lnTo>
                      <a:pt x="4" y="10"/>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5" name="Freeform 1713">
                <a:extLst>
                  <a:ext uri="{FF2B5EF4-FFF2-40B4-BE49-F238E27FC236}">
                    <a16:creationId xmlns:a16="http://schemas.microsoft.com/office/drawing/2014/main" id="{C1F67B52-F552-4DA2-CB80-FE38D995BE52}"/>
                  </a:ext>
                </a:extLst>
              </p:cNvPr>
              <p:cNvSpPr>
                <a:spLocks/>
              </p:cNvSpPr>
              <p:nvPr/>
            </p:nvSpPr>
            <p:spPr bwMode="auto">
              <a:xfrm>
                <a:off x="5444" y="1583"/>
                <a:ext cx="36" cy="42"/>
              </a:xfrm>
              <a:custGeom>
                <a:avLst/>
                <a:gdLst>
                  <a:gd name="T0" fmla="*/ 26 w 36"/>
                  <a:gd name="T1" fmla="*/ 20 h 42"/>
                  <a:gd name="T2" fmla="*/ 26 w 36"/>
                  <a:gd name="T3" fmla="*/ 20 h 42"/>
                  <a:gd name="T4" fmla="*/ 30 w 36"/>
                  <a:gd name="T5" fmla="*/ 18 h 42"/>
                  <a:gd name="T6" fmla="*/ 32 w 36"/>
                  <a:gd name="T7" fmla="*/ 20 h 42"/>
                  <a:gd name="T8" fmla="*/ 36 w 36"/>
                  <a:gd name="T9" fmla="*/ 22 h 42"/>
                  <a:gd name="T10" fmla="*/ 36 w 36"/>
                  <a:gd name="T11" fmla="*/ 22 h 42"/>
                  <a:gd name="T12" fmla="*/ 36 w 36"/>
                  <a:gd name="T13" fmla="*/ 28 h 42"/>
                  <a:gd name="T14" fmla="*/ 36 w 36"/>
                  <a:gd name="T15" fmla="*/ 34 h 42"/>
                  <a:gd name="T16" fmla="*/ 36 w 36"/>
                  <a:gd name="T17" fmla="*/ 34 h 42"/>
                  <a:gd name="T18" fmla="*/ 34 w 36"/>
                  <a:gd name="T19" fmla="*/ 32 h 42"/>
                  <a:gd name="T20" fmla="*/ 32 w 36"/>
                  <a:gd name="T21" fmla="*/ 34 h 42"/>
                  <a:gd name="T22" fmla="*/ 30 w 36"/>
                  <a:gd name="T23" fmla="*/ 42 h 42"/>
                  <a:gd name="T24" fmla="*/ 30 w 36"/>
                  <a:gd name="T25" fmla="*/ 42 h 42"/>
                  <a:gd name="T26" fmla="*/ 24 w 36"/>
                  <a:gd name="T27" fmla="*/ 42 h 42"/>
                  <a:gd name="T28" fmla="*/ 16 w 36"/>
                  <a:gd name="T29" fmla="*/ 42 h 42"/>
                  <a:gd name="T30" fmla="*/ 10 w 36"/>
                  <a:gd name="T31" fmla="*/ 40 h 42"/>
                  <a:gd name="T32" fmla="*/ 4 w 36"/>
                  <a:gd name="T33" fmla="*/ 34 h 42"/>
                  <a:gd name="T34" fmla="*/ 4 w 36"/>
                  <a:gd name="T35" fmla="*/ 34 h 42"/>
                  <a:gd name="T36" fmla="*/ 6 w 36"/>
                  <a:gd name="T37" fmla="*/ 26 h 42"/>
                  <a:gd name="T38" fmla="*/ 4 w 36"/>
                  <a:gd name="T39" fmla="*/ 22 h 42"/>
                  <a:gd name="T40" fmla="*/ 2 w 36"/>
                  <a:gd name="T41" fmla="*/ 20 h 42"/>
                  <a:gd name="T42" fmla="*/ 0 w 36"/>
                  <a:gd name="T43" fmla="*/ 16 h 42"/>
                  <a:gd name="T44" fmla="*/ 0 w 36"/>
                  <a:gd name="T45" fmla="*/ 16 h 42"/>
                  <a:gd name="T46" fmla="*/ 0 w 36"/>
                  <a:gd name="T47" fmla="*/ 12 h 42"/>
                  <a:gd name="T48" fmla="*/ 0 w 36"/>
                  <a:gd name="T49" fmla="*/ 12 h 42"/>
                  <a:gd name="T50" fmla="*/ 0 w 36"/>
                  <a:gd name="T51" fmla="*/ 12 h 42"/>
                  <a:gd name="T52" fmla="*/ 4 w 36"/>
                  <a:gd name="T53" fmla="*/ 12 h 42"/>
                  <a:gd name="T54" fmla="*/ 6 w 36"/>
                  <a:gd name="T55" fmla="*/ 14 h 42"/>
                  <a:gd name="T56" fmla="*/ 6 w 36"/>
                  <a:gd name="T57" fmla="*/ 14 h 42"/>
                  <a:gd name="T58" fmla="*/ 8 w 36"/>
                  <a:gd name="T59" fmla="*/ 18 h 42"/>
                  <a:gd name="T60" fmla="*/ 10 w 36"/>
                  <a:gd name="T61" fmla="*/ 18 h 42"/>
                  <a:gd name="T62" fmla="*/ 12 w 36"/>
                  <a:gd name="T63" fmla="*/ 14 h 42"/>
                  <a:gd name="T64" fmla="*/ 12 w 36"/>
                  <a:gd name="T65" fmla="*/ 4 h 42"/>
                  <a:gd name="T66" fmla="*/ 12 w 36"/>
                  <a:gd name="T67" fmla="*/ 4 h 42"/>
                  <a:gd name="T68" fmla="*/ 12 w 36"/>
                  <a:gd name="T69" fmla="*/ 2 h 42"/>
                  <a:gd name="T70" fmla="*/ 12 w 36"/>
                  <a:gd name="T71" fmla="*/ 2 h 42"/>
                  <a:gd name="T72" fmla="*/ 14 w 36"/>
                  <a:gd name="T73" fmla="*/ 0 h 42"/>
                  <a:gd name="T74" fmla="*/ 14 w 36"/>
                  <a:gd name="T75" fmla="*/ 0 h 42"/>
                  <a:gd name="T76" fmla="*/ 16 w 36"/>
                  <a:gd name="T77" fmla="*/ 8 h 42"/>
                  <a:gd name="T78" fmla="*/ 20 w 36"/>
                  <a:gd name="T79" fmla="*/ 16 h 42"/>
                  <a:gd name="T80" fmla="*/ 20 w 36"/>
                  <a:gd name="T81" fmla="*/ 16 h 42"/>
                  <a:gd name="T82" fmla="*/ 20 w 36"/>
                  <a:gd name="T83" fmla="*/ 22 h 42"/>
                  <a:gd name="T84" fmla="*/ 20 w 36"/>
                  <a:gd name="T85" fmla="*/ 24 h 42"/>
                  <a:gd name="T86" fmla="*/ 24 w 36"/>
                  <a:gd name="T87" fmla="*/ 26 h 42"/>
                  <a:gd name="T88" fmla="*/ 24 w 36"/>
                  <a:gd name="T89" fmla="*/ 26 h 42"/>
                  <a:gd name="T90" fmla="*/ 24 w 36"/>
                  <a:gd name="T91" fmla="*/ 24 h 42"/>
                  <a:gd name="T92" fmla="*/ 26 w 36"/>
                  <a:gd name="T93" fmla="*/ 20 h 42"/>
                  <a:gd name="T94" fmla="*/ 26 w 36"/>
                  <a:gd name="T9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42">
                    <a:moveTo>
                      <a:pt x="26" y="20"/>
                    </a:moveTo>
                    <a:lnTo>
                      <a:pt x="26" y="20"/>
                    </a:lnTo>
                    <a:lnTo>
                      <a:pt x="30" y="18"/>
                    </a:lnTo>
                    <a:lnTo>
                      <a:pt x="32" y="20"/>
                    </a:lnTo>
                    <a:lnTo>
                      <a:pt x="36" y="22"/>
                    </a:lnTo>
                    <a:lnTo>
                      <a:pt x="36" y="22"/>
                    </a:lnTo>
                    <a:lnTo>
                      <a:pt x="36" y="28"/>
                    </a:lnTo>
                    <a:lnTo>
                      <a:pt x="36" y="34"/>
                    </a:lnTo>
                    <a:lnTo>
                      <a:pt x="36" y="34"/>
                    </a:lnTo>
                    <a:lnTo>
                      <a:pt x="34" y="32"/>
                    </a:lnTo>
                    <a:lnTo>
                      <a:pt x="32" y="34"/>
                    </a:lnTo>
                    <a:lnTo>
                      <a:pt x="30" y="42"/>
                    </a:lnTo>
                    <a:lnTo>
                      <a:pt x="30" y="42"/>
                    </a:lnTo>
                    <a:lnTo>
                      <a:pt x="24" y="42"/>
                    </a:lnTo>
                    <a:lnTo>
                      <a:pt x="16" y="42"/>
                    </a:lnTo>
                    <a:lnTo>
                      <a:pt x="10" y="40"/>
                    </a:lnTo>
                    <a:lnTo>
                      <a:pt x="4" y="34"/>
                    </a:lnTo>
                    <a:lnTo>
                      <a:pt x="4" y="34"/>
                    </a:lnTo>
                    <a:lnTo>
                      <a:pt x="6" y="26"/>
                    </a:lnTo>
                    <a:lnTo>
                      <a:pt x="4" y="22"/>
                    </a:lnTo>
                    <a:lnTo>
                      <a:pt x="2" y="20"/>
                    </a:lnTo>
                    <a:lnTo>
                      <a:pt x="0" y="16"/>
                    </a:lnTo>
                    <a:lnTo>
                      <a:pt x="0" y="16"/>
                    </a:lnTo>
                    <a:lnTo>
                      <a:pt x="0" y="12"/>
                    </a:lnTo>
                    <a:lnTo>
                      <a:pt x="0" y="12"/>
                    </a:lnTo>
                    <a:lnTo>
                      <a:pt x="0" y="12"/>
                    </a:lnTo>
                    <a:lnTo>
                      <a:pt x="4" y="12"/>
                    </a:lnTo>
                    <a:lnTo>
                      <a:pt x="6" y="14"/>
                    </a:lnTo>
                    <a:lnTo>
                      <a:pt x="6" y="14"/>
                    </a:lnTo>
                    <a:lnTo>
                      <a:pt x="8" y="18"/>
                    </a:lnTo>
                    <a:lnTo>
                      <a:pt x="10" y="18"/>
                    </a:lnTo>
                    <a:lnTo>
                      <a:pt x="12" y="14"/>
                    </a:lnTo>
                    <a:lnTo>
                      <a:pt x="12" y="4"/>
                    </a:lnTo>
                    <a:lnTo>
                      <a:pt x="12" y="4"/>
                    </a:lnTo>
                    <a:lnTo>
                      <a:pt x="12" y="2"/>
                    </a:lnTo>
                    <a:lnTo>
                      <a:pt x="12" y="2"/>
                    </a:lnTo>
                    <a:lnTo>
                      <a:pt x="14" y="0"/>
                    </a:lnTo>
                    <a:lnTo>
                      <a:pt x="14" y="0"/>
                    </a:lnTo>
                    <a:lnTo>
                      <a:pt x="16" y="8"/>
                    </a:lnTo>
                    <a:lnTo>
                      <a:pt x="20" y="16"/>
                    </a:lnTo>
                    <a:lnTo>
                      <a:pt x="20" y="16"/>
                    </a:lnTo>
                    <a:lnTo>
                      <a:pt x="20" y="22"/>
                    </a:lnTo>
                    <a:lnTo>
                      <a:pt x="20" y="24"/>
                    </a:lnTo>
                    <a:lnTo>
                      <a:pt x="24" y="26"/>
                    </a:lnTo>
                    <a:lnTo>
                      <a:pt x="24" y="26"/>
                    </a:lnTo>
                    <a:lnTo>
                      <a:pt x="24" y="24"/>
                    </a:lnTo>
                    <a:lnTo>
                      <a:pt x="26" y="20"/>
                    </a:lnTo>
                    <a:lnTo>
                      <a:pt x="2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6" name="Freeform 1714">
                <a:extLst>
                  <a:ext uri="{FF2B5EF4-FFF2-40B4-BE49-F238E27FC236}">
                    <a16:creationId xmlns:a16="http://schemas.microsoft.com/office/drawing/2014/main" id="{9C41087E-17E9-A992-14F0-786ABB13067B}"/>
                  </a:ext>
                </a:extLst>
              </p:cNvPr>
              <p:cNvSpPr>
                <a:spLocks/>
              </p:cNvSpPr>
              <p:nvPr/>
            </p:nvSpPr>
            <p:spPr bwMode="auto">
              <a:xfrm>
                <a:off x="5540" y="1533"/>
                <a:ext cx="6" cy="10"/>
              </a:xfrm>
              <a:custGeom>
                <a:avLst/>
                <a:gdLst>
                  <a:gd name="T0" fmla="*/ 6 w 6"/>
                  <a:gd name="T1" fmla="*/ 10 h 10"/>
                  <a:gd name="T2" fmla="*/ 6 w 6"/>
                  <a:gd name="T3" fmla="*/ 10 h 10"/>
                  <a:gd name="T4" fmla="*/ 4 w 6"/>
                  <a:gd name="T5" fmla="*/ 10 h 10"/>
                  <a:gd name="T6" fmla="*/ 2 w 6"/>
                  <a:gd name="T7" fmla="*/ 10 h 10"/>
                  <a:gd name="T8" fmla="*/ 0 w 6"/>
                  <a:gd name="T9" fmla="*/ 0 h 10"/>
                  <a:gd name="T10" fmla="*/ 0 w 6"/>
                  <a:gd name="T11" fmla="*/ 0 h 10"/>
                  <a:gd name="T12" fmla="*/ 2 w 6"/>
                  <a:gd name="T13" fmla="*/ 0 h 10"/>
                  <a:gd name="T14" fmla="*/ 4 w 6"/>
                  <a:gd name="T15" fmla="*/ 0 h 10"/>
                  <a:gd name="T16" fmla="*/ 6 w 6"/>
                  <a:gd name="T17" fmla="*/ 4 h 10"/>
                  <a:gd name="T18" fmla="*/ 6 w 6"/>
                  <a:gd name="T19" fmla="*/ 10 h 10"/>
                  <a:gd name="T20" fmla="*/ 6 w 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10"/>
                    </a:moveTo>
                    <a:lnTo>
                      <a:pt x="6" y="10"/>
                    </a:lnTo>
                    <a:lnTo>
                      <a:pt x="4" y="10"/>
                    </a:lnTo>
                    <a:lnTo>
                      <a:pt x="2" y="10"/>
                    </a:lnTo>
                    <a:lnTo>
                      <a:pt x="0" y="0"/>
                    </a:lnTo>
                    <a:lnTo>
                      <a:pt x="0" y="0"/>
                    </a:lnTo>
                    <a:lnTo>
                      <a:pt x="2" y="0"/>
                    </a:lnTo>
                    <a:lnTo>
                      <a:pt x="4" y="0"/>
                    </a:lnTo>
                    <a:lnTo>
                      <a:pt x="6" y="4"/>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7" name="Freeform 1715">
                <a:extLst>
                  <a:ext uri="{FF2B5EF4-FFF2-40B4-BE49-F238E27FC236}">
                    <a16:creationId xmlns:a16="http://schemas.microsoft.com/office/drawing/2014/main" id="{1CDF7823-B873-C5A3-68C9-2CAF21FBD529}"/>
                  </a:ext>
                </a:extLst>
              </p:cNvPr>
              <p:cNvSpPr>
                <a:spLocks/>
              </p:cNvSpPr>
              <p:nvPr/>
            </p:nvSpPr>
            <p:spPr bwMode="auto">
              <a:xfrm>
                <a:off x="1870" y="1609"/>
                <a:ext cx="274" cy="293"/>
              </a:xfrm>
              <a:custGeom>
                <a:avLst/>
                <a:gdLst>
                  <a:gd name="T0" fmla="*/ 178 w 274"/>
                  <a:gd name="T1" fmla="*/ 207 h 293"/>
                  <a:gd name="T2" fmla="*/ 178 w 274"/>
                  <a:gd name="T3" fmla="*/ 227 h 293"/>
                  <a:gd name="T4" fmla="*/ 152 w 274"/>
                  <a:gd name="T5" fmla="*/ 209 h 293"/>
                  <a:gd name="T6" fmla="*/ 144 w 274"/>
                  <a:gd name="T7" fmla="*/ 229 h 293"/>
                  <a:gd name="T8" fmla="*/ 156 w 274"/>
                  <a:gd name="T9" fmla="*/ 243 h 293"/>
                  <a:gd name="T10" fmla="*/ 172 w 274"/>
                  <a:gd name="T11" fmla="*/ 293 h 293"/>
                  <a:gd name="T12" fmla="*/ 160 w 274"/>
                  <a:gd name="T13" fmla="*/ 269 h 293"/>
                  <a:gd name="T14" fmla="*/ 138 w 274"/>
                  <a:gd name="T15" fmla="*/ 259 h 293"/>
                  <a:gd name="T16" fmla="*/ 134 w 274"/>
                  <a:gd name="T17" fmla="*/ 279 h 293"/>
                  <a:gd name="T18" fmla="*/ 98 w 274"/>
                  <a:gd name="T19" fmla="*/ 263 h 293"/>
                  <a:gd name="T20" fmla="*/ 78 w 274"/>
                  <a:gd name="T21" fmla="*/ 263 h 293"/>
                  <a:gd name="T22" fmla="*/ 50 w 274"/>
                  <a:gd name="T23" fmla="*/ 263 h 293"/>
                  <a:gd name="T24" fmla="*/ 38 w 274"/>
                  <a:gd name="T25" fmla="*/ 229 h 293"/>
                  <a:gd name="T26" fmla="*/ 0 w 274"/>
                  <a:gd name="T27" fmla="*/ 205 h 293"/>
                  <a:gd name="T28" fmla="*/ 58 w 274"/>
                  <a:gd name="T29" fmla="*/ 189 h 293"/>
                  <a:gd name="T30" fmla="*/ 108 w 274"/>
                  <a:gd name="T31" fmla="*/ 189 h 293"/>
                  <a:gd name="T32" fmla="*/ 108 w 274"/>
                  <a:gd name="T33" fmla="*/ 175 h 293"/>
                  <a:gd name="T34" fmla="*/ 78 w 274"/>
                  <a:gd name="T35" fmla="*/ 157 h 293"/>
                  <a:gd name="T36" fmla="*/ 68 w 274"/>
                  <a:gd name="T37" fmla="*/ 171 h 293"/>
                  <a:gd name="T38" fmla="*/ 44 w 274"/>
                  <a:gd name="T39" fmla="*/ 163 h 293"/>
                  <a:gd name="T40" fmla="*/ 26 w 274"/>
                  <a:gd name="T41" fmla="*/ 131 h 293"/>
                  <a:gd name="T42" fmla="*/ 4 w 274"/>
                  <a:gd name="T43" fmla="*/ 109 h 293"/>
                  <a:gd name="T44" fmla="*/ 12 w 274"/>
                  <a:gd name="T45" fmla="*/ 69 h 293"/>
                  <a:gd name="T46" fmla="*/ 38 w 274"/>
                  <a:gd name="T47" fmla="*/ 97 h 293"/>
                  <a:gd name="T48" fmla="*/ 74 w 274"/>
                  <a:gd name="T49" fmla="*/ 107 h 293"/>
                  <a:gd name="T50" fmla="*/ 80 w 274"/>
                  <a:gd name="T51" fmla="*/ 93 h 293"/>
                  <a:gd name="T52" fmla="*/ 64 w 274"/>
                  <a:gd name="T53" fmla="*/ 83 h 293"/>
                  <a:gd name="T54" fmla="*/ 30 w 274"/>
                  <a:gd name="T55" fmla="*/ 89 h 293"/>
                  <a:gd name="T56" fmla="*/ 22 w 274"/>
                  <a:gd name="T57" fmla="*/ 55 h 293"/>
                  <a:gd name="T58" fmla="*/ 10 w 274"/>
                  <a:gd name="T59" fmla="*/ 19 h 293"/>
                  <a:gd name="T60" fmla="*/ 28 w 274"/>
                  <a:gd name="T61" fmla="*/ 14 h 293"/>
                  <a:gd name="T62" fmla="*/ 64 w 274"/>
                  <a:gd name="T63" fmla="*/ 35 h 293"/>
                  <a:gd name="T64" fmla="*/ 90 w 274"/>
                  <a:gd name="T65" fmla="*/ 27 h 293"/>
                  <a:gd name="T66" fmla="*/ 112 w 274"/>
                  <a:gd name="T67" fmla="*/ 16 h 293"/>
                  <a:gd name="T68" fmla="*/ 132 w 274"/>
                  <a:gd name="T69" fmla="*/ 8 h 293"/>
                  <a:gd name="T70" fmla="*/ 154 w 274"/>
                  <a:gd name="T71" fmla="*/ 31 h 293"/>
                  <a:gd name="T72" fmla="*/ 158 w 274"/>
                  <a:gd name="T73" fmla="*/ 6 h 293"/>
                  <a:gd name="T74" fmla="*/ 178 w 274"/>
                  <a:gd name="T75" fmla="*/ 12 h 293"/>
                  <a:gd name="T76" fmla="*/ 166 w 274"/>
                  <a:gd name="T77" fmla="*/ 25 h 293"/>
                  <a:gd name="T78" fmla="*/ 186 w 274"/>
                  <a:gd name="T79" fmla="*/ 65 h 293"/>
                  <a:gd name="T80" fmla="*/ 198 w 274"/>
                  <a:gd name="T81" fmla="*/ 89 h 293"/>
                  <a:gd name="T82" fmla="*/ 220 w 274"/>
                  <a:gd name="T83" fmla="*/ 87 h 293"/>
                  <a:gd name="T84" fmla="*/ 184 w 274"/>
                  <a:gd name="T85" fmla="*/ 95 h 293"/>
                  <a:gd name="T86" fmla="*/ 140 w 274"/>
                  <a:gd name="T87" fmla="*/ 45 h 293"/>
                  <a:gd name="T88" fmla="*/ 132 w 274"/>
                  <a:gd name="T89" fmla="*/ 81 h 293"/>
                  <a:gd name="T90" fmla="*/ 122 w 274"/>
                  <a:gd name="T91" fmla="*/ 73 h 293"/>
                  <a:gd name="T92" fmla="*/ 98 w 274"/>
                  <a:gd name="T93" fmla="*/ 73 h 293"/>
                  <a:gd name="T94" fmla="*/ 106 w 274"/>
                  <a:gd name="T95" fmla="*/ 77 h 293"/>
                  <a:gd name="T96" fmla="*/ 130 w 274"/>
                  <a:gd name="T97" fmla="*/ 89 h 293"/>
                  <a:gd name="T98" fmla="*/ 150 w 274"/>
                  <a:gd name="T99" fmla="*/ 73 h 293"/>
                  <a:gd name="T100" fmla="*/ 150 w 274"/>
                  <a:gd name="T101" fmla="*/ 117 h 293"/>
                  <a:gd name="T102" fmla="*/ 166 w 274"/>
                  <a:gd name="T103" fmla="*/ 109 h 293"/>
                  <a:gd name="T104" fmla="*/ 182 w 274"/>
                  <a:gd name="T105" fmla="*/ 133 h 293"/>
                  <a:gd name="T106" fmla="*/ 212 w 274"/>
                  <a:gd name="T107" fmla="*/ 153 h 293"/>
                  <a:gd name="T108" fmla="*/ 232 w 274"/>
                  <a:gd name="T109" fmla="*/ 171 h 293"/>
                  <a:gd name="T110" fmla="*/ 240 w 274"/>
                  <a:gd name="T111" fmla="*/ 165 h 293"/>
                  <a:gd name="T112" fmla="*/ 256 w 274"/>
                  <a:gd name="T113" fmla="*/ 159 h 293"/>
                  <a:gd name="T114" fmla="*/ 272 w 274"/>
                  <a:gd name="T115" fmla="*/ 191 h 293"/>
                  <a:gd name="T116" fmla="*/ 244 w 274"/>
                  <a:gd name="T117" fmla="*/ 187 h 293"/>
                  <a:gd name="T118" fmla="*/ 222 w 274"/>
                  <a:gd name="T119" fmla="*/ 195 h 293"/>
                  <a:gd name="T120" fmla="*/ 204 w 274"/>
                  <a:gd name="T121" fmla="*/ 161 h 293"/>
                  <a:gd name="T122" fmla="*/ 184 w 274"/>
                  <a:gd name="T123" fmla="*/ 171 h 293"/>
                  <a:gd name="T124" fmla="*/ 184 w 274"/>
                  <a:gd name="T125" fmla="*/ 18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293">
                    <a:moveTo>
                      <a:pt x="212" y="189"/>
                    </a:moveTo>
                    <a:lnTo>
                      <a:pt x="212" y="189"/>
                    </a:lnTo>
                    <a:lnTo>
                      <a:pt x="206" y="197"/>
                    </a:lnTo>
                    <a:lnTo>
                      <a:pt x="202" y="199"/>
                    </a:lnTo>
                    <a:lnTo>
                      <a:pt x="200" y="199"/>
                    </a:lnTo>
                    <a:lnTo>
                      <a:pt x="200" y="199"/>
                    </a:lnTo>
                    <a:lnTo>
                      <a:pt x="196" y="197"/>
                    </a:lnTo>
                    <a:lnTo>
                      <a:pt x="190" y="197"/>
                    </a:lnTo>
                    <a:lnTo>
                      <a:pt x="186" y="201"/>
                    </a:lnTo>
                    <a:lnTo>
                      <a:pt x="182" y="209"/>
                    </a:lnTo>
                    <a:lnTo>
                      <a:pt x="182" y="209"/>
                    </a:lnTo>
                    <a:lnTo>
                      <a:pt x="178" y="207"/>
                    </a:lnTo>
                    <a:lnTo>
                      <a:pt x="176" y="207"/>
                    </a:lnTo>
                    <a:lnTo>
                      <a:pt x="172" y="209"/>
                    </a:lnTo>
                    <a:lnTo>
                      <a:pt x="172" y="209"/>
                    </a:lnTo>
                    <a:lnTo>
                      <a:pt x="184" y="219"/>
                    </a:lnTo>
                    <a:lnTo>
                      <a:pt x="184" y="219"/>
                    </a:lnTo>
                    <a:lnTo>
                      <a:pt x="186" y="221"/>
                    </a:lnTo>
                    <a:lnTo>
                      <a:pt x="186" y="225"/>
                    </a:lnTo>
                    <a:lnTo>
                      <a:pt x="186" y="225"/>
                    </a:lnTo>
                    <a:lnTo>
                      <a:pt x="184" y="229"/>
                    </a:lnTo>
                    <a:lnTo>
                      <a:pt x="184" y="229"/>
                    </a:lnTo>
                    <a:lnTo>
                      <a:pt x="184" y="229"/>
                    </a:lnTo>
                    <a:lnTo>
                      <a:pt x="178" y="227"/>
                    </a:lnTo>
                    <a:lnTo>
                      <a:pt x="174" y="225"/>
                    </a:lnTo>
                    <a:lnTo>
                      <a:pt x="170" y="223"/>
                    </a:lnTo>
                    <a:lnTo>
                      <a:pt x="166" y="223"/>
                    </a:lnTo>
                    <a:lnTo>
                      <a:pt x="166" y="223"/>
                    </a:lnTo>
                    <a:lnTo>
                      <a:pt x="164" y="221"/>
                    </a:lnTo>
                    <a:lnTo>
                      <a:pt x="164" y="221"/>
                    </a:lnTo>
                    <a:lnTo>
                      <a:pt x="162" y="213"/>
                    </a:lnTo>
                    <a:lnTo>
                      <a:pt x="160" y="209"/>
                    </a:lnTo>
                    <a:lnTo>
                      <a:pt x="158" y="209"/>
                    </a:lnTo>
                    <a:lnTo>
                      <a:pt x="154" y="211"/>
                    </a:lnTo>
                    <a:lnTo>
                      <a:pt x="154" y="211"/>
                    </a:lnTo>
                    <a:lnTo>
                      <a:pt x="152" y="209"/>
                    </a:lnTo>
                    <a:lnTo>
                      <a:pt x="150" y="203"/>
                    </a:lnTo>
                    <a:lnTo>
                      <a:pt x="150" y="203"/>
                    </a:lnTo>
                    <a:lnTo>
                      <a:pt x="152" y="211"/>
                    </a:lnTo>
                    <a:lnTo>
                      <a:pt x="154" y="215"/>
                    </a:lnTo>
                    <a:lnTo>
                      <a:pt x="156" y="217"/>
                    </a:lnTo>
                    <a:lnTo>
                      <a:pt x="158" y="223"/>
                    </a:lnTo>
                    <a:lnTo>
                      <a:pt x="158" y="223"/>
                    </a:lnTo>
                    <a:lnTo>
                      <a:pt x="154" y="229"/>
                    </a:lnTo>
                    <a:lnTo>
                      <a:pt x="152" y="229"/>
                    </a:lnTo>
                    <a:lnTo>
                      <a:pt x="148" y="227"/>
                    </a:lnTo>
                    <a:lnTo>
                      <a:pt x="144" y="229"/>
                    </a:lnTo>
                    <a:lnTo>
                      <a:pt x="144" y="229"/>
                    </a:lnTo>
                    <a:lnTo>
                      <a:pt x="142" y="229"/>
                    </a:lnTo>
                    <a:lnTo>
                      <a:pt x="140" y="233"/>
                    </a:lnTo>
                    <a:lnTo>
                      <a:pt x="140" y="233"/>
                    </a:lnTo>
                    <a:lnTo>
                      <a:pt x="142" y="239"/>
                    </a:lnTo>
                    <a:lnTo>
                      <a:pt x="144" y="241"/>
                    </a:lnTo>
                    <a:lnTo>
                      <a:pt x="144" y="241"/>
                    </a:lnTo>
                    <a:lnTo>
                      <a:pt x="148" y="247"/>
                    </a:lnTo>
                    <a:lnTo>
                      <a:pt x="150" y="247"/>
                    </a:lnTo>
                    <a:lnTo>
                      <a:pt x="154" y="245"/>
                    </a:lnTo>
                    <a:lnTo>
                      <a:pt x="154" y="245"/>
                    </a:lnTo>
                    <a:lnTo>
                      <a:pt x="154" y="243"/>
                    </a:lnTo>
                    <a:lnTo>
                      <a:pt x="156" y="243"/>
                    </a:lnTo>
                    <a:lnTo>
                      <a:pt x="158" y="247"/>
                    </a:lnTo>
                    <a:lnTo>
                      <a:pt x="158" y="247"/>
                    </a:lnTo>
                    <a:lnTo>
                      <a:pt x="166" y="259"/>
                    </a:lnTo>
                    <a:lnTo>
                      <a:pt x="174" y="267"/>
                    </a:lnTo>
                    <a:lnTo>
                      <a:pt x="174" y="267"/>
                    </a:lnTo>
                    <a:lnTo>
                      <a:pt x="176" y="269"/>
                    </a:lnTo>
                    <a:lnTo>
                      <a:pt x="176" y="269"/>
                    </a:lnTo>
                    <a:lnTo>
                      <a:pt x="174" y="279"/>
                    </a:lnTo>
                    <a:lnTo>
                      <a:pt x="174" y="279"/>
                    </a:lnTo>
                    <a:lnTo>
                      <a:pt x="174" y="289"/>
                    </a:lnTo>
                    <a:lnTo>
                      <a:pt x="174" y="293"/>
                    </a:lnTo>
                    <a:lnTo>
                      <a:pt x="172" y="293"/>
                    </a:lnTo>
                    <a:lnTo>
                      <a:pt x="170" y="293"/>
                    </a:lnTo>
                    <a:lnTo>
                      <a:pt x="170" y="293"/>
                    </a:lnTo>
                    <a:lnTo>
                      <a:pt x="168" y="291"/>
                    </a:lnTo>
                    <a:lnTo>
                      <a:pt x="166" y="287"/>
                    </a:lnTo>
                    <a:lnTo>
                      <a:pt x="164" y="281"/>
                    </a:lnTo>
                    <a:lnTo>
                      <a:pt x="166" y="273"/>
                    </a:lnTo>
                    <a:lnTo>
                      <a:pt x="166" y="273"/>
                    </a:lnTo>
                    <a:lnTo>
                      <a:pt x="166" y="269"/>
                    </a:lnTo>
                    <a:lnTo>
                      <a:pt x="166" y="269"/>
                    </a:lnTo>
                    <a:lnTo>
                      <a:pt x="162" y="267"/>
                    </a:lnTo>
                    <a:lnTo>
                      <a:pt x="160" y="269"/>
                    </a:lnTo>
                    <a:lnTo>
                      <a:pt x="160" y="269"/>
                    </a:lnTo>
                    <a:lnTo>
                      <a:pt x="158" y="271"/>
                    </a:lnTo>
                    <a:lnTo>
                      <a:pt x="154" y="271"/>
                    </a:lnTo>
                    <a:lnTo>
                      <a:pt x="152" y="269"/>
                    </a:lnTo>
                    <a:lnTo>
                      <a:pt x="152" y="259"/>
                    </a:lnTo>
                    <a:lnTo>
                      <a:pt x="152" y="259"/>
                    </a:lnTo>
                    <a:lnTo>
                      <a:pt x="150" y="259"/>
                    </a:lnTo>
                    <a:lnTo>
                      <a:pt x="150" y="259"/>
                    </a:lnTo>
                    <a:lnTo>
                      <a:pt x="148" y="257"/>
                    </a:lnTo>
                    <a:lnTo>
                      <a:pt x="148" y="257"/>
                    </a:lnTo>
                    <a:lnTo>
                      <a:pt x="146" y="255"/>
                    </a:lnTo>
                    <a:lnTo>
                      <a:pt x="142" y="257"/>
                    </a:lnTo>
                    <a:lnTo>
                      <a:pt x="138" y="259"/>
                    </a:lnTo>
                    <a:lnTo>
                      <a:pt x="138" y="259"/>
                    </a:lnTo>
                    <a:lnTo>
                      <a:pt x="136" y="259"/>
                    </a:lnTo>
                    <a:lnTo>
                      <a:pt x="136" y="261"/>
                    </a:lnTo>
                    <a:lnTo>
                      <a:pt x="136" y="261"/>
                    </a:lnTo>
                    <a:lnTo>
                      <a:pt x="136" y="265"/>
                    </a:lnTo>
                    <a:lnTo>
                      <a:pt x="136" y="265"/>
                    </a:lnTo>
                    <a:lnTo>
                      <a:pt x="138" y="269"/>
                    </a:lnTo>
                    <a:lnTo>
                      <a:pt x="138" y="277"/>
                    </a:lnTo>
                    <a:lnTo>
                      <a:pt x="138" y="277"/>
                    </a:lnTo>
                    <a:lnTo>
                      <a:pt x="138" y="279"/>
                    </a:lnTo>
                    <a:lnTo>
                      <a:pt x="136" y="281"/>
                    </a:lnTo>
                    <a:lnTo>
                      <a:pt x="134" y="279"/>
                    </a:lnTo>
                    <a:lnTo>
                      <a:pt x="134" y="279"/>
                    </a:lnTo>
                    <a:lnTo>
                      <a:pt x="128" y="279"/>
                    </a:lnTo>
                    <a:lnTo>
                      <a:pt x="124" y="279"/>
                    </a:lnTo>
                    <a:lnTo>
                      <a:pt x="120" y="279"/>
                    </a:lnTo>
                    <a:lnTo>
                      <a:pt x="116" y="277"/>
                    </a:lnTo>
                    <a:lnTo>
                      <a:pt x="116" y="277"/>
                    </a:lnTo>
                    <a:lnTo>
                      <a:pt x="110" y="269"/>
                    </a:lnTo>
                    <a:lnTo>
                      <a:pt x="110" y="269"/>
                    </a:lnTo>
                    <a:lnTo>
                      <a:pt x="108" y="263"/>
                    </a:lnTo>
                    <a:lnTo>
                      <a:pt x="104" y="261"/>
                    </a:lnTo>
                    <a:lnTo>
                      <a:pt x="100" y="261"/>
                    </a:lnTo>
                    <a:lnTo>
                      <a:pt x="98" y="263"/>
                    </a:lnTo>
                    <a:lnTo>
                      <a:pt x="98" y="263"/>
                    </a:lnTo>
                    <a:lnTo>
                      <a:pt x="94" y="265"/>
                    </a:lnTo>
                    <a:lnTo>
                      <a:pt x="92" y="263"/>
                    </a:lnTo>
                    <a:lnTo>
                      <a:pt x="92" y="263"/>
                    </a:lnTo>
                    <a:lnTo>
                      <a:pt x="90" y="261"/>
                    </a:lnTo>
                    <a:lnTo>
                      <a:pt x="90" y="261"/>
                    </a:lnTo>
                    <a:lnTo>
                      <a:pt x="84" y="255"/>
                    </a:lnTo>
                    <a:lnTo>
                      <a:pt x="84" y="253"/>
                    </a:lnTo>
                    <a:lnTo>
                      <a:pt x="82" y="255"/>
                    </a:lnTo>
                    <a:lnTo>
                      <a:pt x="80" y="261"/>
                    </a:lnTo>
                    <a:lnTo>
                      <a:pt x="80" y="261"/>
                    </a:lnTo>
                    <a:lnTo>
                      <a:pt x="78" y="263"/>
                    </a:lnTo>
                    <a:lnTo>
                      <a:pt x="76" y="263"/>
                    </a:lnTo>
                    <a:lnTo>
                      <a:pt x="72" y="261"/>
                    </a:lnTo>
                    <a:lnTo>
                      <a:pt x="72" y="261"/>
                    </a:lnTo>
                    <a:lnTo>
                      <a:pt x="70" y="257"/>
                    </a:lnTo>
                    <a:lnTo>
                      <a:pt x="68" y="257"/>
                    </a:lnTo>
                    <a:lnTo>
                      <a:pt x="62" y="257"/>
                    </a:lnTo>
                    <a:lnTo>
                      <a:pt x="62" y="257"/>
                    </a:lnTo>
                    <a:lnTo>
                      <a:pt x="60" y="259"/>
                    </a:lnTo>
                    <a:lnTo>
                      <a:pt x="60" y="259"/>
                    </a:lnTo>
                    <a:lnTo>
                      <a:pt x="58" y="257"/>
                    </a:lnTo>
                    <a:lnTo>
                      <a:pt x="54" y="257"/>
                    </a:lnTo>
                    <a:lnTo>
                      <a:pt x="50" y="263"/>
                    </a:lnTo>
                    <a:lnTo>
                      <a:pt x="50" y="263"/>
                    </a:lnTo>
                    <a:lnTo>
                      <a:pt x="44" y="265"/>
                    </a:lnTo>
                    <a:lnTo>
                      <a:pt x="40" y="265"/>
                    </a:lnTo>
                    <a:lnTo>
                      <a:pt x="36" y="261"/>
                    </a:lnTo>
                    <a:lnTo>
                      <a:pt x="32" y="255"/>
                    </a:lnTo>
                    <a:lnTo>
                      <a:pt x="32" y="255"/>
                    </a:lnTo>
                    <a:lnTo>
                      <a:pt x="30" y="247"/>
                    </a:lnTo>
                    <a:lnTo>
                      <a:pt x="28" y="241"/>
                    </a:lnTo>
                    <a:lnTo>
                      <a:pt x="30" y="237"/>
                    </a:lnTo>
                    <a:lnTo>
                      <a:pt x="34" y="233"/>
                    </a:lnTo>
                    <a:lnTo>
                      <a:pt x="34" y="233"/>
                    </a:lnTo>
                    <a:lnTo>
                      <a:pt x="38" y="229"/>
                    </a:lnTo>
                    <a:lnTo>
                      <a:pt x="38" y="229"/>
                    </a:lnTo>
                    <a:lnTo>
                      <a:pt x="40" y="229"/>
                    </a:lnTo>
                    <a:lnTo>
                      <a:pt x="42" y="223"/>
                    </a:lnTo>
                    <a:lnTo>
                      <a:pt x="42" y="223"/>
                    </a:lnTo>
                    <a:lnTo>
                      <a:pt x="26" y="223"/>
                    </a:lnTo>
                    <a:lnTo>
                      <a:pt x="10" y="215"/>
                    </a:lnTo>
                    <a:lnTo>
                      <a:pt x="10" y="215"/>
                    </a:lnTo>
                    <a:lnTo>
                      <a:pt x="8" y="215"/>
                    </a:lnTo>
                    <a:lnTo>
                      <a:pt x="8" y="215"/>
                    </a:lnTo>
                    <a:lnTo>
                      <a:pt x="4" y="213"/>
                    </a:lnTo>
                    <a:lnTo>
                      <a:pt x="2" y="209"/>
                    </a:lnTo>
                    <a:lnTo>
                      <a:pt x="0" y="205"/>
                    </a:lnTo>
                    <a:lnTo>
                      <a:pt x="0" y="205"/>
                    </a:lnTo>
                    <a:lnTo>
                      <a:pt x="2" y="195"/>
                    </a:lnTo>
                    <a:lnTo>
                      <a:pt x="6" y="189"/>
                    </a:lnTo>
                    <a:lnTo>
                      <a:pt x="6" y="189"/>
                    </a:lnTo>
                    <a:lnTo>
                      <a:pt x="8" y="189"/>
                    </a:lnTo>
                    <a:lnTo>
                      <a:pt x="8" y="189"/>
                    </a:lnTo>
                    <a:lnTo>
                      <a:pt x="14" y="193"/>
                    </a:lnTo>
                    <a:lnTo>
                      <a:pt x="14" y="193"/>
                    </a:lnTo>
                    <a:lnTo>
                      <a:pt x="22" y="193"/>
                    </a:lnTo>
                    <a:lnTo>
                      <a:pt x="28" y="193"/>
                    </a:lnTo>
                    <a:lnTo>
                      <a:pt x="44" y="191"/>
                    </a:lnTo>
                    <a:lnTo>
                      <a:pt x="58" y="189"/>
                    </a:lnTo>
                    <a:lnTo>
                      <a:pt x="66" y="189"/>
                    </a:lnTo>
                    <a:lnTo>
                      <a:pt x="74" y="189"/>
                    </a:lnTo>
                    <a:lnTo>
                      <a:pt x="74" y="189"/>
                    </a:lnTo>
                    <a:lnTo>
                      <a:pt x="80" y="187"/>
                    </a:lnTo>
                    <a:lnTo>
                      <a:pt x="86" y="187"/>
                    </a:lnTo>
                    <a:lnTo>
                      <a:pt x="94" y="187"/>
                    </a:lnTo>
                    <a:lnTo>
                      <a:pt x="100" y="191"/>
                    </a:lnTo>
                    <a:lnTo>
                      <a:pt x="100" y="191"/>
                    </a:lnTo>
                    <a:lnTo>
                      <a:pt x="104" y="193"/>
                    </a:lnTo>
                    <a:lnTo>
                      <a:pt x="106" y="191"/>
                    </a:lnTo>
                    <a:lnTo>
                      <a:pt x="108" y="189"/>
                    </a:lnTo>
                    <a:lnTo>
                      <a:pt x="108" y="189"/>
                    </a:lnTo>
                    <a:lnTo>
                      <a:pt x="112" y="185"/>
                    </a:lnTo>
                    <a:lnTo>
                      <a:pt x="114" y="185"/>
                    </a:lnTo>
                    <a:lnTo>
                      <a:pt x="122" y="185"/>
                    </a:lnTo>
                    <a:lnTo>
                      <a:pt x="122" y="185"/>
                    </a:lnTo>
                    <a:lnTo>
                      <a:pt x="118" y="179"/>
                    </a:lnTo>
                    <a:lnTo>
                      <a:pt x="116" y="177"/>
                    </a:lnTo>
                    <a:lnTo>
                      <a:pt x="116" y="177"/>
                    </a:lnTo>
                    <a:lnTo>
                      <a:pt x="112" y="179"/>
                    </a:lnTo>
                    <a:lnTo>
                      <a:pt x="110" y="179"/>
                    </a:lnTo>
                    <a:lnTo>
                      <a:pt x="110" y="177"/>
                    </a:lnTo>
                    <a:lnTo>
                      <a:pt x="110" y="177"/>
                    </a:lnTo>
                    <a:lnTo>
                      <a:pt x="108" y="175"/>
                    </a:lnTo>
                    <a:lnTo>
                      <a:pt x="108" y="175"/>
                    </a:lnTo>
                    <a:lnTo>
                      <a:pt x="106" y="173"/>
                    </a:lnTo>
                    <a:lnTo>
                      <a:pt x="104" y="173"/>
                    </a:lnTo>
                    <a:lnTo>
                      <a:pt x="104" y="173"/>
                    </a:lnTo>
                    <a:lnTo>
                      <a:pt x="98" y="173"/>
                    </a:lnTo>
                    <a:lnTo>
                      <a:pt x="94" y="171"/>
                    </a:lnTo>
                    <a:lnTo>
                      <a:pt x="88" y="167"/>
                    </a:lnTo>
                    <a:lnTo>
                      <a:pt x="84" y="159"/>
                    </a:lnTo>
                    <a:lnTo>
                      <a:pt x="84" y="159"/>
                    </a:lnTo>
                    <a:lnTo>
                      <a:pt x="82" y="157"/>
                    </a:lnTo>
                    <a:lnTo>
                      <a:pt x="78" y="157"/>
                    </a:lnTo>
                    <a:lnTo>
                      <a:pt x="78" y="157"/>
                    </a:lnTo>
                    <a:lnTo>
                      <a:pt x="80" y="167"/>
                    </a:lnTo>
                    <a:lnTo>
                      <a:pt x="80" y="175"/>
                    </a:lnTo>
                    <a:lnTo>
                      <a:pt x="78" y="181"/>
                    </a:lnTo>
                    <a:lnTo>
                      <a:pt x="76" y="189"/>
                    </a:lnTo>
                    <a:lnTo>
                      <a:pt x="76" y="189"/>
                    </a:lnTo>
                    <a:lnTo>
                      <a:pt x="72" y="189"/>
                    </a:lnTo>
                    <a:lnTo>
                      <a:pt x="70" y="187"/>
                    </a:lnTo>
                    <a:lnTo>
                      <a:pt x="70" y="187"/>
                    </a:lnTo>
                    <a:lnTo>
                      <a:pt x="68" y="185"/>
                    </a:lnTo>
                    <a:lnTo>
                      <a:pt x="68" y="185"/>
                    </a:lnTo>
                    <a:lnTo>
                      <a:pt x="68" y="171"/>
                    </a:lnTo>
                    <a:lnTo>
                      <a:pt x="68" y="171"/>
                    </a:lnTo>
                    <a:lnTo>
                      <a:pt x="66" y="157"/>
                    </a:lnTo>
                    <a:lnTo>
                      <a:pt x="64" y="151"/>
                    </a:lnTo>
                    <a:lnTo>
                      <a:pt x="62" y="149"/>
                    </a:lnTo>
                    <a:lnTo>
                      <a:pt x="62" y="149"/>
                    </a:lnTo>
                    <a:lnTo>
                      <a:pt x="54" y="147"/>
                    </a:lnTo>
                    <a:lnTo>
                      <a:pt x="52" y="147"/>
                    </a:lnTo>
                    <a:lnTo>
                      <a:pt x="50" y="149"/>
                    </a:lnTo>
                    <a:lnTo>
                      <a:pt x="48" y="159"/>
                    </a:lnTo>
                    <a:lnTo>
                      <a:pt x="48" y="159"/>
                    </a:lnTo>
                    <a:lnTo>
                      <a:pt x="46" y="161"/>
                    </a:lnTo>
                    <a:lnTo>
                      <a:pt x="46" y="161"/>
                    </a:lnTo>
                    <a:lnTo>
                      <a:pt x="44" y="163"/>
                    </a:lnTo>
                    <a:lnTo>
                      <a:pt x="44" y="161"/>
                    </a:lnTo>
                    <a:lnTo>
                      <a:pt x="44" y="161"/>
                    </a:lnTo>
                    <a:lnTo>
                      <a:pt x="42" y="159"/>
                    </a:lnTo>
                    <a:lnTo>
                      <a:pt x="40" y="159"/>
                    </a:lnTo>
                    <a:lnTo>
                      <a:pt x="34" y="161"/>
                    </a:lnTo>
                    <a:lnTo>
                      <a:pt x="32" y="161"/>
                    </a:lnTo>
                    <a:lnTo>
                      <a:pt x="30" y="161"/>
                    </a:lnTo>
                    <a:lnTo>
                      <a:pt x="28" y="157"/>
                    </a:lnTo>
                    <a:lnTo>
                      <a:pt x="26" y="153"/>
                    </a:lnTo>
                    <a:lnTo>
                      <a:pt x="26" y="153"/>
                    </a:lnTo>
                    <a:lnTo>
                      <a:pt x="28" y="139"/>
                    </a:lnTo>
                    <a:lnTo>
                      <a:pt x="26" y="131"/>
                    </a:lnTo>
                    <a:lnTo>
                      <a:pt x="24" y="127"/>
                    </a:lnTo>
                    <a:lnTo>
                      <a:pt x="24" y="127"/>
                    </a:lnTo>
                    <a:lnTo>
                      <a:pt x="22" y="123"/>
                    </a:lnTo>
                    <a:lnTo>
                      <a:pt x="20" y="117"/>
                    </a:lnTo>
                    <a:lnTo>
                      <a:pt x="18" y="113"/>
                    </a:lnTo>
                    <a:lnTo>
                      <a:pt x="16" y="113"/>
                    </a:lnTo>
                    <a:lnTo>
                      <a:pt x="14" y="115"/>
                    </a:lnTo>
                    <a:lnTo>
                      <a:pt x="14" y="115"/>
                    </a:lnTo>
                    <a:lnTo>
                      <a:pt x="12" y="115"/>
                    </a:lnTo>
                    <a:lnTo>
                      <a:pt x="10" y="113"/>
                    </a:lnTo>
                    <a:lnTo>
                      <a:pt x="4" y="109"/>
                    </a:lnTo>
                    <a:lnTo>
                      <a:pt x="4" y="109"/>
                    </a:lnTo>
                    <a:lnTo>
                      <a:pt x="2" y="105"/>
                    </a:lnTo>
                    <a:lnTo>
                      <a:pt x="2" y="99"/>
                    </a:lnTo>
                    <a:lnTo>
                      <a:pt x="2" y="99"/>
                    </a:lnTo>
                    <a:lnTo>
                      <a:pt x="2" y="93"/>
                    </a:lnTo>
                    <a:lnTo>
                      <a:pt x="4" y="93"/>
                    </a:lnTo>
                    <a:lnTo>
                      <a:pt x="4" y="93"/>
                    </a:lnTo>
                    <a:lnTo>
                      <a:pt x="8" y="89"/>
                    </a:lnTo>
                    <a:lnTo>
                      <a:pt x="8" y="83"/>
                    </a:lnTo>
                    <a:lnTo>
                      <a:pt x="10" y="73"/>
                    </a:lnTo>
                    <a:lnTo>
                      <a:pt x="10" y="73"/>
                    </a:lnTo>
                    <a:lnTo>
                      <a:pt x="12" y="69"/>
                    </a:lnTo>
                    <a:lnTo>
                      <a:pt x="12" y="69"/>
                    </a:lnTo>
                    <a:lnTo>
                      <a:pt x="16" y="65"/>
                    </a:lnTo>
                    <a:lnTo>
                      <a:pt x="20" y="65"/>
                    </a:lnTo>
                    <a:lnTo>
                      <a:pt x="20" y="65"/>
                    </a:lnTo>
                    <a:lnTo>
                      <a:pt x="22" y="67"/>
                    </a:lnTo>
                    <a:lnTo>
                      <a:pt x="24" y="75"/>
                    </a:lnTo>
                    <a:lnTo>
                      <a:pt x="26" y="81"/>
                    </a:lnTo>
                    <a:lnTo>
                      <a:pt x="28" y="87"/>
                    </a:lnTo>
                    <a:lnTo>
                      <a:pt x="28" y="87"/>
                    </a:lnTo>
                    <a:lnTo>
                      <a:pt x="30" y="93"/>
                    </a:lnTo>
                    <a:lnTo>
                      <a:pt x="32" y="97"/>
                    </a:lnTo>
                    <a:lnTo>
                      <a:pt x="34" y="99"/>
                    </a:lnTo>
                    <a:lnTo>
                      <a:pt x="38" y="97"/>
                    </a:lnTo>
                    <a:lnTo>
                      <a:pt x="38" y="97"/>
                    </a:lnTo>
                    <a:lnTo>
                      <a:pt x="42" y="95"/>
                    </a:lnTo>
                    <a:lnTo>
                      <a:pt x="48" y="95"/>
                    </a:lnTo>
                    <a:lnTo>
                      <a:pt x="60" y="93"/>
                    </a:lnTo>
                    <a:lnTo>
                      <a:pt x="60" y="93"/>
                    </a:lnTo>
                    <a:lnTo>
                      <a:pt x="62" y="95"/>
                    </a:lnTo>
                    <a:lnTo>
                      <a:pt x="66" y="99"/>
                    </a:lnTo>
                    <a:lnTo>
                      <a:pt x="66" y="99"/>
                    </a:lnTo>
                    <a:lnTo>
                      <a:pt x="66" y="107"/>
                    </a:lnTo>
                    <a:lnTo>
                      <a:pt x="68" y="109"/>
                    </a:lnTo>
                    <a:lnTo>
                      <a:pt x="70" y="109"/>
                    </a:lnTo>
                    <a:lnTo>
                      <a:pt x="74" y="107"/>
                    </a:lnTo>
                    <a:lnTo>
                      <a:pt x="74" y="107"/>
                    </a:lnTo>
                    <a:lnTo>
                      <a:pt x="72" y="107"/>
                    </a:lnTo>
                    <a:lnTo>
                      <a:pt x="70" y="107"/>
                    </a:lnTo>
                    <a:lnTo>
                      <a:pt x="70" y="105"/>
                    </a:lnTo>
                    <a:lnTo>
                      <a:pt x="68" y="101"/>
                    </a:lnTo>
                    <a:lnTo>
                      <a:pt x="68" y="101"/>
                    </a:lnTo>
                    <a:lnTo>
                      <a:pt x="70" y="97"/>
                    </a:lnTo>
                    <a:lnTo>
                      <a:pt x="70" y="93"/>
                    </a:lnTo>
                    <a:lnTo>
                      <a:pt x="74" y="91"/>
                    </a:lnTo>
                    <a:lnTo>
                      <a:pt x="74" y="91"/>
                    </a:lnTo>
                    <a:lnTo>
                      <a:pt x="76" y="91"/>
                    </a:lnTo>
                    <a:lnTo>
                      <a:pt x="80" y="93"/>
                    </a:lnTo>
                    <a:lnTo>
                      <a:pt x="84" y="97"/>
                    </a:lnTo>
                    <a:lnTo>
                      <a:pt x="84" y="97"/>
                    </a:lnTo>
                    <a:lnTo>
                      <a:pt x="84" y="85"/>
                    </a:lnTo>
                    <a:lnTo>
                      <a:pt x="82" y="83"/>
                    </a:lnTo>
                    <a:lnTo>
                      <a:pt x="78" y="87"/>
                    </a:lnTo>
                    <a:lnTo>
                      <a:pt x="78" y="87"/>
                    </a:lnTo>
                    <a:lnTo>
                      <a:pt x="76" y="89"/>
                    </a:lnTo>
                    <a:lnTo>
                      <a:pt x="72" y="91"/>
                    </a:lnTo>
                    <a:lnTo>
                      <a:pt x="70" y="91"/>
                    </a:lnTo>
                    <a:lnTo>
                      <a:pt x="66" y="89"/>
                    </a:lnTo>
                    <a:lnTo>
                      <a:pt x="66" y="89"/>
                    </a:lnTo>
                    <a:lnTo>
                      <a:pt x="64" y="83"/>
                    </a:lnTo>
                    <a:lnTo>
                      <a:pt x="60" y="79"/>
                    </a:lnTo>
                    <a:lnTo>
                      <a:pt x="60" y="79"/>
                    </a:lnTo>
                    <a:lnTo>
                      <a:pt x="58" y="87"/>
                    </a:lnTo>
                    <a:lnTo>
                      <a:pt x="54" y="91"/>
                    </a:lnTo>
                    <a:lnTo>
                      <a:pt x="50" y="95"/>
                    </a:lnTo>
                    <a:lnTo>
                      <a:pt x="46" y="95"/>
                    </a:lnTo>
                    <a:lnTo>
                      <a:pt x="46" y="95"/>
                    </a:lnTo>
                    <a:lnTo>
                      <a:pt x="40" y="91"/>
                    </a:lnTo>
                    <a:lnTo>
                      <a:pt x="40" y="91"/>
                    </a:lnTo>
                    <a:lnTo>
                      <a:pt x="36" y="85"/>
                    </a:lnTo>
                    <a:lnTo>
                      <a:pt x="34" y="85"/>
                    </a:lnTo>
                    <a:lnTo>
                      <a:pt x="30" y="89"/>
                    </a:lnTo>
                    <a:lnTo>
                      <a:pt x="30" y="89"/>
                    </a:lnTo>
                    <a:lnTo>
                      <a:pt x="30" y="89"/>
                    </a:lnTo>
                    <a:lnTo>
                      <a:pt x="28" y="87"/>
                    </a:lnTo>
                    <a:lnTo>
                      <a:pt x="28" y="87"/>
                    </a:lnTo>
                    <a:lnTo>
                      <a:pt x="26" y="79"/>
                    </a:lnTo>
                    <a:lnTo>
                      <a:pt x="26" y="73"/>
                    </a:lnTo>
                    <a:lnTo>
                      <a:pt x="26" y="67"/>
                    </a:lnTo>
                    <a:lnTo>
                      <a:pt x="30" y="61"/>
                    </a:lnTo>
                    <a:lnTo>
                      <a:pt x="30" y="61"/>
                    </a:lnTo>
                    <a:lnTo>
                      <a:pt x="28" y="59"/>
                    </a:lnTo>
                    <a:lnTo>
                      <a:pt x="26" y="57"/>
                    </a:lnTo>
                    <a:lnTo>
                      <a:pt x="22" y="55"/>
                    </a:lnTo>
                    <a:lnTo>
                      <a:pt x="22" y="55"/>
                    </a:lnTo>
                    <a:lnTo>
                      <a:pt x="18" y="53"/>
                    </a:lnTo>
                    <a:lnTo>
                      <a:pt x="14" y="49"/>
                    </a:lnTo>
                    <a:lnTo>
                      <a:pt x="8" y="37"/>
                    </a:lnTo>
                    <a:lnTo>
                      <a:pt x="8" y="37"/>
                    </a:lnTo>
                    <a:lnTo>
                      <a:pt x="4" y="33"/>
                    </a:lnTo>
                    <a:lnTo>
                      <a:pt x="4" y="29"/>
                    </a:lnTo>
                    <a:lnTo>
                      <a:pt x="4" y="25"/>
                    </a:lnTo>
                    <a:lnTo>
                      <a:pt x="4" y="25"/>
                    </a:lnTo>
                    <a:lnTo>
                      <a:pt x="4" y="21"/>
                    </a:lnTo>
                    <a:lnTo>
                      <a:pt x="6" y="19"/>
                    </a:lnTo>
                    <a:lnTo>
                      <a:pt x="10" y="19"/>
                    </a:lnTo>
                    <a:lnTo>
                      <a:pt x="10" y="19"/>
                    </a:lnTo>
                    <a:lnTo>
                      <a:pt x="14" y="19"/>
                    </a:lnTo>
                    <a:lnTo>
                      <a:pt x="14" y="19"/>
                    </a:lnTo>
                    <a:lnTo>
                      <a:pt x="16" y="21"/>
                    </a:lnTo>
                    <a:lnTo>
                      <a:pt x="18" y="23"/>
                    </a:lnTo>
                    <a:lnTo>
                      <a:pt x="18" y="23"/>
                    </a:lnTo>
                    <a:lnTo>
                      <a:pt x="20" y="27"/>
                    </a:lnTo>
                    <a:lnTo>
                      <a:pt x="22" y="21"/>
                    </a:lnTo>
                    <a:lnTo>
                      <a:pt x="22" y="21"/>
                    </a:lnTo>
                    <a:lnTo>
                      <a:pt x="22" y="16"/>
                    </a:lnTo>
                    <a:lnTo>
                      <a:pt x="22" y="16"/>
                    </a:lnTo>
                    <a:lnTo>
                      <a:pt x="28" y="14"/>
                    </a:lnTo>
                    <a:lnTo>
                      <a:pt x="32" y="10"/>
                    </a:lnTo>
                    <a:lnTo>
                      <a:pt x="38" y="6"/>
                    </a:lnTo>
                    <a:lnTo>
                      <a:pt x="42" y="2"/>
                    </a:lnTo>
                    <a:lnTo>
                      <a:pt x="42" y="2"/>
                    </a:lnTo>
                    <a:lnTo>
                      <a:pt x="46" y="4"/>
                    </a:lnTo>
                    <a:lnTo>
                      <a:pt x="52" y="12"/>
                    </a:lnTo>
                    <a:lnTo>
                      <a:pt x="52" y="12"/>
                    </a:lnTo>
                    <a:lnTo>
                      <a:pt x="54" y="12"/>
                    </a:lnTo>
                    <a:lnTo>
                      <a:pt x="56" y="12"/>
                    </a:lnTo>
                    <a:lnTo>
                      <a:pt x="58" y="19"/>
                    </a:lnTo>
                    <a:lnTo>
                      <a:pt x="64" y="35"/>
                    </a:lnTo>
                    <a:lnTo>
                      <a:pt x="64" y="35"/>
                    </a:lnTo>
                    <a:lnTo>
                      <a:pt x="64" y="23"/>
                    </a:lnTo>
                    <a:lnTo>
                      <a:pt x="66" y="16"/>
                    </a:lnTo>
                    <a:lnTo>
                      <a:pt x="68" y="16"/>
                    </a:lnTo>
                    <a:lnTo>
                      <a:pt x="72" y="19"/>
                    </a:lnTo>
                    <a:lnTo>
                      <a:pt x="72" y="19"/>
                    </a:lnTo>
                    <a:lnTo>
                      <a:pt x="74" y="10"/>
                    </a:lnTo>
                    <a:lnTo>
                      <a:pt x="76" y="6"/>
                    </a:lnTo>
                    <a:lnTo>
                      <a:pt x="80" y="8"/>
                    </a:lnTo>
                    <a:lnTo>
                      <a:pt x="80" y="8"/>
                    </a:lnTo>
                    <a:lnTo>
                      <a:pt x="80" y="16"/>
                    </a:lnTo>
                    <a:lnTo>
                      <a:pt x="84" y="23"/>
                    </a:lnTo>
                    <a:lnTo>
                      <a:pt x="90" y="27"/>
                    </a:lnTo>
                    <a:lnTo>
                      <a:pt x="90" y="27"/>
                    </a:lnTo>
                    <a:lnTo>
                      <a:pt x="92" y="27"/>
                    </a:lnTo>
                    <a:lnTo>
                      <a:pt x="94" y="25"/>
                    </a:lnTo>
                    <a:lnTo>
                      <a:pt x="96" y="16"/>
                    </a:lnTo>
                    <a:lnTo>
                      <a:pt x="96" y="16"/>
                    </a:lnTo>
                    <a:lnTo>
                      <a:pt x="96" y="6"/>
                    </a:lnTo>
                    <a:lnTo>
                      <a:pt x="98" y="2"/>
                    </a:lnTo>
                    <a:lnTo>
                      <a:pt x="100" y="0"/>
                    </a:lnTo>
                    <a:lnTo>
                      <a:pt x="100" y="0"/>
                    </a:lnTo>
                    <a:lnTo>
                      <a:pt x="102" y="2"/>
                    </a:lnTo>
                    <a:lnTo>
                      <a:pt x="106" y="6"/>
                    </a:lnTo>
                    <a:lnTo>
                      <a:pt x="112" y="16"/>
                    </a:lnTo>
                    <a:lnTo>
                      <a:pt x="112" y="16"/>
                    </a:lnTo>
                    <a:lnTo>
                      <a:pt x="122" y="33"/>
                    </a:lnTo>
                    <a:lnTo>
                      <a:pt x="122" y="33"/>
                    </a:lnTo>
                    <a:lnTo>
                      <a:pt x="124" y="35"/>
                    </a:lnTo>
                    <a:lnTo>
                      <a:pt x="126" y="35"/>
                    </a:lnTo>
                    <a:lnTo>
                      <a:pt x="128" y="33"/>
                    </a:lnTo>
                    <a:lnTo>
                      <a:pt x="128" y="25"/>
                    </a:lnTo>
                    <a:lnTo>
                      <a:pt x="128" y="25"/>
                    </a:lnTo>
                    <a:lnTo>
                      <a:pt x="130" y="14"/>
                    </a:lnTo>
                    <a:lnTo>
                      <a:pt x="130" y="10"/>
                    </a:lnTo>
                    <a:lnTo>
                      <a:pt x="132" y="8"/>
                    </a:lnTo>
                    <a:lnTo>
                      <a:pt x="132" y="8"/>
                    </a:lnTo>
                    <a:lnTo>
                      <a:pt x="134" y="8"/>
                    </a:lnTo>
                    <a:lnTo>
                      <a:pt x="136" y="10"/>
                    </a:lnTo>
                    <a:lnTo>
                      <a:pt x="138" y="16"/>
                    </a:lnTo>
                    <a:lnTo>
                      <a:pt x="138" y="16"/>
                    </a:lnTo>
                    <a:lnTo>
                      <a:pt x="140" y="21"/>
                    </a:lnTo>
                    <a:lnTo>
                      <a:pt x="142" y="25"/>
                    </a:lnTo>
                    <a:lnTo>
                      <a:pt x="144" y="29"/>
                    </a:lnTo>
                    <a:lnTo>
                      <a:pt x="146" y="35"/>
                    </a:lnTo>
                    <a:lnTo>
                      <a:pt x="146" y="35"/>
                    </a:lnTo>
                    <a:lnTo>
                      <a:pt x="146" y="37"/>
                    </a:lnTo>
                    <a:lnTo>
                      <a:pt x="148" y="37"/>
                    </a:lnTo>
                    <a:lnTo>
                      <a:pt x="154" y="31"/>
                    </a:lnTo>
                    <a:lnTo>
                      <a:pt x="154" y="31"/>
                    </a:lnTo>
                    <a:lnTo>
                      <a:pt x="148" y="21"/>
                    </a:lnTo>
                    <a:lnTo>
                      <a:pt x="146" y="14"/>
                    </a:lnTo>
                    <a:lnTo>
                      <a:pt x="146" y="6"/>
                    </a:lnTo>
                    <a:lnTo>
                      <a:pt x="146" y="6"/>
                    </a:lnTo>
                    <a:lnTo>
                      <a:pt x="148" y="10"/>
                    </a:lnTo>
                    <a:lnTo>
                      <a:pt x="150" y="12"/>
                    </a:lnTo>
                    <a:lnTo>
                      <a:pt x="152" y="12"/>
                    </a:lnTo>
                    <a:lnTo>
                      <a:pt x="154" y="8"/>
                    </a:lnTo>
                    <a:lnTo>
                      <a:pt x="154" y="8"/>
                    </a:lnTo>
                    <a:lnTo>
                      <a:pt x="156" y="6"/>
                    </a:lnTo>
                    <a:lnTo>
                      <a:pt x="158" y="6"/>
                    </a:lnTo>
                    <a:lnTo>
                      <a:pt x="158" y="6"/>
                    </a:lnTo>
                    <a:lnTo>
                      <a:pt x="158" y="12"/>
                    </a:lnTo>
                    <a:lnTo>
                      <a:pt x="158" y="12"/>
                    </a:lnTo>
                    <a:lnTo>
                      <a:pt x="162" y="19"/>
                    </a:lnTo>
                    <a:lnTo>
                      <a:pt x="162" y="21"/>
                    </a:lnTo>
                    <a:lnTo>
                      <a:pt x="164" y="19"/>
                    </a:lnTo>
                    <a:lnTo>
                      <a:pt x="164" y="19"/>
                    </a:lnTo>
                    <a:lnTo>
                      <a:pt x="168" y="12"/>
                    </a:lnTo>
                    <a:lnTo>
                      <a:pt x="170" y="12"/>
                    </a:lnTo>
                    <a:lnTo>
                      <a:pt x="174" y="12"/>
                    </a:lnTo>
                    <a:lnTo>
                      <a:pt x="178" y="12"/>
                    </a:lnTo>
                    <a:lnTo>
                      <a:pt x="178" y="12"/>
                    </a:lnTo>
                    <a:lnTo>
                      <a:pt x="176" y="19"/>
                    </a:lnTo>
                    <a:lnTo>
                      <a:pt x="174" y="19"/>
                    </a:lnTo>
                    <a:lnTo>
                      <a:pt x="170" y="14"/>
                    </a:lnTo>
                    <a:lnTo>
                      <a:pt x="170" y="14"/>
                    </a:lnTo>
                    <a:lnTo>
                      <a:pt x="170" y="21"/>
                    </a:lnTo>
                    <a:lnTo>
                      <a:pt x="170" y="23"/>
                    </a:lnTo>
                    <a:lnTo>
                      <a:pt x="172" y="25"/>
                    </a:lnTo>
                    <a:lnTo>
                      <a:pt x="172" y="27"/>
                    </a:lnTo>
                    <a:lnTo>
                      <a:pt x="172" y="27"/>
                    </a:lnTo>
                    <a:lnTo>
                      <a:pt x="170" y="31"/>
                    </a:lnTo>
                    <a:lnTo>
                      <a:pt x="168" y="29"/>
                    </a:lnTo>
                    <a:lnTo>
                      <a:pt x="166" y="25"/>
                    </a:lnTo>
                    <a:lnTo>
                      <a:pt x="164" y="25"/>
                    </a:lnTo>
                    <a:lnTo>
                      <a:pt x="162" y="25"/>
                    </a:lnTo>
                    <a:lnTo>
                      <a:pt x="162" y="25"/>
                    </a:lnTo>
                    <a:lnTo>
                      <a:pt x="164" y="37"/>
                    </a:lnTo>
                    <a:lnTo>
                      <a:pt x="166" y="39"/>
                    </a:lnTo>
                    <a:lnTo>
                      <a:pt x="170" y="43"/>
                    </a:lnTo>
                    <a:lnTo>
                      <a:pt x="170" y="43"/>
                    </a:lnTo>
                    <a:lnTo>
                      <a:pt x="174" y="45"/>
                    </a:lnTo>
                    <a:lnTo>
                      <a:pt x="178" y="49"/>
                    </a:lnTo>
                    <a:lnTo>
                      <a:pt x="182" y="57"/>
                    </a:lnTo>
                    <a:lnTo>
                      <a:pt x="186" y="65"/>
                    </a:lnTo>
                    <a:lnTo>
                      <a:pt x="186" y="65"/>
                    </a:lnTo>
                    <a:lnTo>
                      <a:pt x="188" y="69"/>
                    </a:lnTo>
                    <a:lnTo>
                      <a:pt x="190" y="71"/>
                    </a:lnTo>
                    <a:lnTo>
                      <a:pt x="190" y="71"/>
                    </a:lnTo>
                    <a:lnTo>
                      <a:pt x="194" y="75"/>
                    </a:lnTo>
                    <a:lnTo>
                      <a:pt x="194" y="77"/>
                    </a:lnTo>
                    <a:lnTo>
                      <a:pt x="194" y="83"/>
                    </a:lnTo>
                    <a:lnTo>
                      <a:pt x="194" y="83"/>
                    </a:lnTo>
                    <a:lnTo>
                      <a:pt x="196" y="87"/>
                    </a:lnTo>
                    <a:lnTo>
                      <a:pt x="196" y="89"/>
                    </a:lnTo>
                    <a:lnTo>
                      <a:pt x="198" y="91"/>
                    </a:lnTo>
                    <a:lnTo>
                      <a:pt x="198" y="89"/>
                    </a:lnTo>
                    <a:lnTo>
                      <a:pt x="198" y="89"/>
                    </a:lnTo>
                    <a:lnTo>
                      <a:pt x="202" y="85"/>
                    </a:lnTo>
                    <a:lnTo>
                      <a:pt x="204" y="83"/>
                    </a:lnTo>
                    <a:lnTo>
                      <a:pt x="208" y="89"/>
                    </a:lnTo>
                    <a:lnTo>
                      <a:pt x="208" y="89"/>
                    </a:lnTo>
                    <a:lnTo>
                      <a:pt x="208" y="77"/>
                    </a:lnTo>
                    <a:lnTo>
                      <a:pt x="206" y="71"/>
                    </a:lnTo>
                    <a:lnTo>
                      <a:pt x="208" y="65"/>
                    </a:lnTo>
                    <a:lnTo>
                      <a:pt x="208" y="65"/>
                    </a:lnTo>
                    <a:lnTo>
                      <a:pt x="214" y="81"/>
                    </a:lnTo>
                    <a:lnTo>
                      <a:pt x="216" y="85"/>
                    </a:lnTo>
                    <a:lnTo>
                      <a:pt x="218" y="87"/>
                    </a:lnTo>
                    <a:lnTo>
                      <a:pt x="220" y="87"/>
                    </a:lnTo>
                    <a:lnTo>
                      <a:pt x="220" y="87"/>
                    </a:lnTo>
                    <a:lnTo>
                      <a:pt x="228" y="85"/>
                    </a:lnTo>
                    <a:lnTo>
                      <a:pt x="232" y="85"/>
                    </a:lnTo>
                    <a:lnTo>
                      <a:pt x="236" y="91"/>
                    </a:lnTo>
                    <a:lnTo>
                      <a:pt x="236" y="91"/>
                    </a:lnTo>
                    <a:lnTo>
                      <a:pt x="222" y="97"/>
                    </a:lnTo>
                    <a:lnTo>
                      <a:pt x="208" y="101"/>
                    </a:lnTo>
                    <a:lnTo>
                      <a:pt x="208" y="101"/>
                    </a:lnTo>
                    <a:lnTo>
                      <a:pt x="202" y="101"/>
                    </a:lnTo>
                    <a:lnTo>
                      <a:pt x="196" y="99"/>
                    </a:lnTo>
                    <a:lnTo>
                      <a:pt x="184" y="95"/>
                    </a:lnTo>
                    <a:lnTo>
                      <a:pt x="184" y="95"/>
                    </a:lnTo>
                    <a:lnTo>
                      <a:pt x="182" y="95"/>
                    </a:lnTo>
                    <a:lnTo>
                      <a:pt x="178" y="91"/>
                    </a:lnTo>
                    <a:lnTo>
                      <a:pt x="176" y="85"/>
                    </a:lnTo>
                    <a:lnTo>
                      <a:pt x="172" y="79"/>
                    </a:lnTo>
                    <a:lnTo>
                      <a:pt x="172" y="79"/>
                    </a:lnTo>
                    <a:lnTo>
                      <a:pt x="170" y="67"/>
                    </a:lnTo>
                    <a:lnTo>
                      <a:pt x="168" y="65"/>
                    </a:lnTo>
                    <a:lnTo>
                      <a:pt x="166" y="65"/>
                    </a:lnTo>
                    <a:lnTo>
                      <a:pt x="164" y="71"/>
                    </a:lnTo>
                    <a:lnTo>
                      <a:pt x="164" y="71"/>
                    </a:lnTo>
                    <a:lnTo>
                      <a:pt x="152" y="59"/>
                    </a:lnTo>
                    <a:lnTo>
                      <a:pt x="140" y="45"/>
                    </a:lnTo>
                    <a:lnTo>
                      <a:pt x="140" y="45"/>
                    </a:lnTo>
                    <a:lnTo>
                      <a:pt x="138" y="43"/>
                    </a:lnTo>
                    <a:lnTo>
                      <a:pt x="134" y="43"/>
                    </a:lnTo>
                    <a:lnTo>
                      <a:pt x="130" y="47"/>
                    </a:lnTo>
                    <a:lnTo>
                      <a:pt x="130" y="47"/>
                    </a:lnTo>
                    <a:lnTo>
                      <a:pt x="130" y="53"/>
                    </a:lnTo>
                    <a:lnTo>
                      <a:pt x="130" y="57"/>
                    </a:lnTo>
                    <a:lnTo>
                      <a:pt x="130" y="57"/>
                    </a:lnTo>
                    <a:lnTo>
                      <a:pt x="134" y="69"/>
                    </a:lnTo>
                    <a:lnTo>
                      <a:pt x="134" y="75"/>
                    </a:lnTo>
                    <a:lnTo>
                      <a:pt x="132" y="81"/>
                    </a:lnTo>
                    <a:lnTo>
                      <a:pt x="132" y="81"/>
                    </a:lnTo>
                    <a:lnTo>
                      <a:pt x="128" y="89"/>
                    </a:lnTo>
                    <a:lnTo>
                      <a:pt x="124" y="91"/>
                    </a:lnTo>
                    <a:lnTo>
                      <a:pt x="122" y="91"/>
                    </a:lnTo>
                    <a:lnTo>
                      <a:pt x="122" y="91"/>
                    </a:lnTo>
                    <a:lnTo>
                      <a:pt x="120" y="91"/>
                    </a:lnTo>
                    <a:lnTo>
                      <a:pt x="118" y="87"/>
                    </a:lnTo>
                    <a:lnTo>
                      <a:pt x="118" y="85"/>
                    </a:lnTo>
                    <a:lnTo>
                      <a:pt x="120" y="81"/>
                    </a:lnTo>
                    <a:lnTo>
                      <a:pt x="120" y="81"/>
                    </a:lnTo>
                    <a:lnTo>
                      <a:pt x="122" y="77"/>
                    </a:lnTo>
                    <a:lnTo>
                      <a:pt x="122" y="73"/>
                    </a:lnTo>
                    <a:lnTo>
                      <a:pt x="122" y="73"/>
                    </a:lnTo>
                    <a:lnTo>
                      <a:pt x="120" y="69"/>
                    </a:lnTo>
                    <a:lnTo>
                      <a:pt x="118" y="69"/>
                    </a:lnTo>
                    <a:lnTo>
                      <a:pt x="118" y="69"/>
                    </a:lnTo>
                    <a:lnTo>
                      <a:pt x="112" y="71"/>
                    </a:lnTo>
                    <a:lnTo>
                      <a:pt x="106" y="69"/>
                    </a:lnTo>
                    <a:lnTo>
                      <a:pt x="106" y="69"/>
                    </a:lnTo>
                    <a:lnTo>
                      <a:pt x="102" y="67"/>
                    </a:lnTo>
                    <a:lnTo>
                      <a:pt x="98" y="65"/>
                    </a:lnTo>
                    <a:lnTo>
                      <a:pt x="98" y="65"/>
                    </a:lnTo>
                    <a:lnTo>
                      <a:pt x="96" y="67"/>
                    </a:lnTo>
                    <a:lnTo>
                      <a:pt x="96" y="69"/>
                    </a:lnTo>
                    <a:lnTo>
                      <a:pt x="98" y="73"/>
                    </a:lnTo>
                    <a:lnTo>
                      <a:pt x="98" y="73"/>
                    </a:lnTo>
                    <a:lnTo>
                      <a:pt x="102" y="79"/>
                    </a:lnTo>
                    <a:lnTo>
                      <a:pt x="106" y="87"/>
                    </a:lnTo>
                    <a:lnTo>
                      <a:pt x="106" y="87"/>
                    </a:lnTo>
                    <a:lnTo>
                      <a:pt x="106" y="89"/>
                    </a:lnTo>
                    <a:lnTo>
                      <a:pt x="106" y="89"/>
                    </a:lnTo>
                    <a:lnTo>
                      <a:pt x="106" y="87"/>
                    </a:lnTo>
                    <a:lnTo>
                      <a:pt x="106" y="87"/>
                    </a:lnTo>
                    <a:lnTo>
                      <a:pt x="106" y="87"/>
                    </a:lnTo>
                    <a:lnTo>
                      <a:pt x="106" y="87"/>
                    </a:lnTo>
                    <a:lnTo>
                      <a:pt x="106" y="81"/>
                    </a:lnTo>
                    <a:lnTo>
                      <a:pt x="106" y="77"/>
                    </a:lnTo>
                    <a:lnTo>
                      <a:pt x="106" y="77"/>
                    </a:lnTo>
                    <a:lnTo>
                      <a:pt x="110" y="75"/>
                    </a:lnTo>
                    <a:lnTo>
                      <a:pt x="112" y="77"/>
                    </a:lnTo>
                    <a:lnTo>
                      <a:pt x="112" y="79"/>
                    </a:lnTo>
                    <a:lnTo>
                      <a:pt x="112" y="79"/>
                    </a:lnTo>
                    <a:lnTo>
                      <a:pt x="116" y="87"/>
                    </a:lnTo>
                    <a:lnTo>
                      <a:pt x="118" y="91"/>
                    </a:lnTo>
                    <a:lnTo>
                      <a:pt x="122" y="91"/>
                    </a:lnTo>
                    <a:lnTo>
                      <a:pt x="126" y="89"/>
                    </a:lnTo>
                    <a:lnTo>
                      <a:pt x="126" y="89"/>
                    </a:lnTo>
                    <a:lnTo>
                      <a:pt x="128" y="89"/>
                    </a:lnTo>
                    <a:lnTo>
                      <a:pt x="130" y="89"/>
                    </a:lnTo>
                    <a:lnTo>
                      <a:pt x="132" y="93"/>
                    </a:lnTo>
                    <a:lnTo>
                      <a:pt x="136" y="103"/>
                    </a:lnTo>
                    <a:lnTo>
                      <a:pt x="136" y="103"/>
                    </a:lnTo>
                    <a:lnTo>
                      <a:pt x="136" y="87"/>
                    </a:lnTo>
                    <a:lnTo>
                      <a:pt x="136" y="81"/>
                    </a:lnTo>
                    <a:lnTo>
                      <a:pt x="138" y="75"/>
                    </a:lnTo>
                    <a:lnTo>
                      <a:pt x="138" y="75"/>
                    </a:lnTo>
                    <a:lnTo>
                      <a:pt x="140" y="71"/>
                    </a:lnTo>
                    <a:lnTo>
                      <a:pt x="144" y="71"/>
                    </a:lnTo>
                    <a:lnTo>
                      <a:pt x="146" y="71"/>
                    </a:lnTo>
                    <a:lnTo>
                      <a:pt x="150" y="73"/>
                    </a:lnTo>
                    <a:lnTo>
                      <a:pt x="150" y="73"/>
                    </a:lnTo>
                    <a:lnTo>
                      <a:pt x="152" y="73"/>
                    </a:lnTo>
                    <a:lnTo>
                      <a:pt x="156" y="71"/>
                    </a:lnTo>
                    <a:lnTo>
                      <a:pt x="160" y="69"/>
                    </a:lnTo>
                    <a:lnTo>
                      <a:pt x="164" y="71"/>
                    </a:lnTo>
                    <a:lnTo>
                      <a:pt x="164" y="71"/>
                    </a:lnTo>
                    <a:lnTo>
                      <a:pt x="160" y="95"/>
                    </a:lnTo>
                    <a:lnTo>
                      <a:pt x="158" y="103"/>
                    </a:lnTo>
                    <a:lnTo>
                      <a:pt x="156" y="107"/>
                    </a:lnTo>
                    <a:lnTo>
                      <a:pt x="152" y="109"/>
                    </a:lnTo>
                    <a:lnTo>
                      <a:pt x="152" y="109"/>
                    </a:lnTo>
                    <a:lnTo>
                      <a:pt x="150" y="111"/>
                    </a:lnTo>
                    <a:lnTo>
                      <a:pt x="150" y="117"/>
                    </a:lnTo>
                    <a:lnTo>
                      <a:pt x="150" y="117"/>
                    </a:lnTo>
                    <a:lnTo>
                      <a:pt x="152" y="125"/>
                    </a:lnTo>
                    <a:lnTo>
                      <a:pt x="154" y="129"/>
                    </a:lnTo>
                    <a:lnTo>
                      <a:pt x="156" y="131"/>
                    </a:lnTo>
                    <a:lnTo>
                      <a:pt x="156" y="131"/>
                    </a:lnTo>
                    <a:lnTo>
                      <a:pt x="160" y="131"/>
                    </a:lnTo>
                    <a:lnTo>
                      <a:pt x="160" y="129"/>
                    </a:lnTo>
                    <a:lnTo>
                      <a:pt x="162" y="125"/>
                    </a:lnTo>
                    <a:lnTo>
                      <a:pt x="162" y="121"/>
                    </a:lnTo>
                    <a:lnTo>
                      <a:pt x="162" y="121"/>
                    </a:lnTo>
                    <a:lnTo>
                      <a:pt x="164" y="111"/>
                    </a:lnTo>
                    <a:lnTo>
                      <a:pt x="166" y="109"/>
                    </a:lnTo>
                    <a:lnTo>
                      <a:pt x="168" y="109"/>
                    </a:lnTo>
                    <a:lnTo>
                      <a:pt x="168" y="109"/>
                    </a:lnTo>
                    <a:lnTo>
                      <a:pt x="170" y="109"/>
                    </a:lnTo>
                    <a:lnTo>
                      <a:pt x="170" y="113"/>
                    </a:lnTo>
                    <a:lnTo>
                      <a:pt x="172" y="121"/>
                    </a:lnTo>
                    <a:lnTo>
                      <a:pt x="172" y="121"/>
                    </a:lnTo>
                    <a:lnTo>
                      <a:pt x="174" y="129"/>
                    </a:lnTo>
                    <a:lnTo>
                      <a:pt x="174" y="131"/>
                    </a:lnTo>
                    <a:lnTo>
                      <a:pt x="178" y="131"/>
                    </a:lnTo>
                    <a:lnTo>
                      <a:pt x="178" y="131"/>
                    </a:lnTo>
                    <a:lnTo>
                      <a:pt x="180" y="131"/>
                    </a:lnTo>
                    <a:lnTo>
                      <a:pt x="182" y="133"/>
                    </a:lnTo>
                    <a:lnTo>
                      <a:pt x="184" y="137"/>
                    </a:lnTo>
                    <a:lnTo>
                      <a:pt x="186" y="143"/>
                    </a:lnTo>
                    <a:lnTo>
                      <a:pt x="186" y="143"/>
                    </a:lnTo>
                    <a:lnTo>
                      <a:pt x="188" y="147"/>
                    </a:lnTo>
                    <a:lnTo>
                      <a:pt x="188" y="149"/>
                    </a:lnTo>
                    <a:lnTo>
                      <a:pt x="190" y="151"/>
                    </a:lnTo>
                    <a:lnTo>
                      <a:pt x="194" y="149"/>
                    </a:lnTo>
                    <a:lnTo>
                      <a:pt x="194" y="149"/>
                    </a:lnTo>
                    <a:lnTo>
                      <a:pt x="198" y="147"/>
                    </a:lnTo>
                    <a:lnTo>
                      <a:pt x="202" y="147"/>
                    </a:lnTo>
                    <a:lnTo>
                      <a:pt x="208" y="149"/>
                    </a:lnTo>
                    <a:lnTo>
                      <a:pt x="212" y="153"/>
                    </a:lnTo>
                    <a:lnTo>
                      <a:pt x="212" y="153"/>
                    </a:lnTo>
                    <a:lnTo>
                      <a:pt x="214" y="157"/>
                    </a:lnTo>
                    <a:lnTo>
                      <a:pt x="218" y="163"/>
                    </a:lnTo>
                    <a:lnTo>
                      <a:pt x="220" y="167"/>
                    </a:lnTo>
                    <a:lnTo>
                      <a:pt x="220" y="169"/>
                    </a:lnTo>
                    <a:lnTo>
                      <a:pt x="222" y="169"/>
                    </a:lnTo>
                    <a:lnTo>
                      <a:pt x="222" y="169"/>
                    </a:lnTo>
                    <a:lnTo>
                      <a:pt x="224" y="169"/>
                    </a:lnTo>
                    <a:lnTo>
                      <a:pt x="226" y="171"/>
                    </a:lnTo>
                    <a:lnTo>
                      <a:pt x="226" y="171"/>
                    </a:lnTo>
                    <a:lnTo>
                      <a:pt x="230" y="171"/>
                    </a:lnTo>
                    <a:lnTo>
                      <a:pt x="232" y="171"/>
                    </a:lnTo>
                    <a:lnTo>
                      <a:pt x="234" y="167"/>
                    </a:lnTo>
                    <a:lnTo>
                      <a:pt x="234" y="167"/>
                    </a:lnTo>
                    <a:lnTo>
                      <a:pt x="234" y="163"/>
                    </a:lnTo>
                    <a:lnTo>
                      <a:pt x="232" y="161"/>
                    </a:lnTo>
                    <a:lnTo>
                      <a:pt x="230" y="159"/>
                    </a:lnTo>
                    <a:lnTo>
                      <a:pt x="230" y="155"/>
                    </a:lnTo>
                    <a:lnTo>
                      <a:pt x="230" y="155"/>
                    </a:lnTo>
                    <a:lnTo>
                      <a:pt x="232" y="153"/>
                    </a:lnTo>
                    <a:lnTo>
                      <a:pt x="234" y="153"/>
                    </a:lnTo>
                    <a:lnTo>
                      <a:pt x="236" y="159"/>
                    </a:lnTo>
                    <a:lnTo>
                      <a:pt x="236" y="159"/>
                    </a:lnTo>
                    <a:lnTo>
                      <a:pt x="240" y="165"/>
                    </a:lnTo>
                    <a:lnTo>
                      <a:pt x="242" y="165"/>
                    </a:lnTo>
                    <a:lnTo>
                      <a:pt x="244" y="163"/>
                    </a:lnTo>
                    <a:lnTo>
                      <a:pt x="248" y="159"/>
                    </a:lnTo>
                    <a:lnTo>
                      <a:pt x="248" y="159"/>
                    </a:lnTo>
                    <a:lnTo>
                      <a:pt x="250" y="153"/>
                    </a:lnTo>
                    <a:lnTo>
                      <a:pt x="252" y="155"/>
                    </a:lnTo>
                    <a:lnTo>
                      <a:pt x="252" y="159"/>
                    </a:lnTo>
                    <a:lnTo>
                      <a:pt x="252" y="159"/>
                    </a:lnTo>
                    <a:lnTo>
                      <a:pt x="254" y="161"/>
                    </a:lnTo>
                    <a:lnTo>
                      <a:pt x="254" y="161"/>
                    </a:lnTo>
                    <a:lnTo>
                      <a:pt x="254" y="161"/>
                    </a:lnTo>
                    <a:lnTo>
                      <a:pt x="256" y="159"/>
                    </a:lnTo>
                    <a:lnTo>
                      <a:pt x="256" y="155"/>
                    </a:lnTo>
                    <a:lnTo>
                      <a:pt x="256" y="151"/>
                    </a:lnTo>
                    <a:lnTo>
                      <a:pt x="258" y="153"/>
                    </a:lnTo>
                    <a:lnTo>
                      <a:pt x="258" y="153"/>
                    </a:lnTo>
                    <a:lnTo>
                      <a:pt x="268" y="167"/>
                    </a:lnTo>
                    <a:lnTo>
                      <a:pt x="272" y="175"/>
                    </a:lnTo>
                    <a:lnTo>
                      <a:pt x="274" y="185"/>
                    </a:lnTo>
                    <a:lnTo>
                      <a:pt x="274" y="185"/>
                    </a:lnTo>
                    <a:lnTo>
                      <a:pt x="274" y="191"/>
                    </a:lnTo>
                    <a:lnTo>
                      <a:pt x="274" y="193"/>
                    </a:lnTo>
                    <a:lnTo>
                      <a:pt x="272" y="191"/>
                    </a:lnTo>
                    <a:lnTo>
                      <a:pt x="272" y="191"/>
                    </a:lnTo>
                    <a:lnTo>
                      <a:pt x="268" y="189"/>
                    </a:lnTo>
                    <a:lnTo>
                      <a:pt x="264" y="189"/>
                    </a:lnTo>
                    <a:lnTo>
                      <a:pt x="260" y="191"/>
                    </a:lnTo>
                    <a:lnTo>
                      <a:pt x="258" y="199"/>
                    </a:lnTo>
                    <a:lnTo>
                      <a:pt x="258" y="199"/>
                    </a:lnTo>
                    <a:lnTo>
                      <a:pt x="256" y="199"/>
                    </a:lnTo>
                    <a:lnTo>
                      <a:pt x="254" y="199"/>
                    </a:lnTo>
                    <a:lnTo>
                      <a:pt x="250" y="197"/>
                    </a:lnTo>
                    <a:lnTo>
                      <a:pt x="248" y="193"/>
                    </a:lnTo>
                    <a:lnTo>
                      <a:pt x="248" y="193"/>
                    </a:lnTo>
                    <a:lnTo>
                      <a:pt x="246" y="189"/>
                    </a:lnTo>
                    <a:lnTo>
                      <a:pt x="244" y="187"/>
                    </a:lnTo>
                    <a:lnTo>
                      <a:pt x="242" y="187"/>
                    </a:lnTo>
                    <a:lnTo>
                      <a:pt x="240" y="191"/>
                    </a:lnTo>
                    <a:lnTo>
                      <a:pt x="240" y="191"/>
                    </a:lnTo>
                    <a:lnTo>
                      <a:pt x="238" y="195"/>
                    </a:lnTo>
                    <a:lnTo>
                      <a:pt x="234" y="197"/>
                    </a:lnTo>
                    <a:lnTo>
                      <a:pt x="232" y="197"/>
                    </a:lnTo>
                    <a:lnTo>
                      <a:pt x="230" y="193"/>
                    </a:lnTo>
                    <a:lnTo>
                      <a:pt x="230" y="193"/>
                    </a:lnTo>
                    <a:lnTo>
                      <a:pt x="228" y="191"/>
                    </a:lnTo>
                    <a:lnTo>
                      <a:pt x="226" y="193"/>
                    </a:lnTo>
                    <a:lnTo>
                      <a:pt x="226" y="193"/>
                    </a:lnTo>
                    <a:lnTo>
                      <a:pt x="222" y="195"/>
                    </a:lnTo>
                    <a:lnTo>
                      <a:pt x="220" y="195"/>
                    </a:lnTo>
                    <a:lnTo>
                      <a:pt x="218" y="193"/>
                    </a:lnTo>
                    <a:lnTo>
                      <a:pt x="216" y="189"/>
                    </a:lnTo>
                    <a:lnTo>
                      <a:pt x="216" y="189"/>
                    </a:lnTo>
                    <a:lnTo>
                      <a:pt x="214" y="185"/>
                    </a:lnTo>
                    <a:lnTo>
                      <a:pt x="212" y="179"/>
                    </a:lnTo>
                    <a:lnTo>
                      <a:pt x="212" y="171"/>
                    </a:lnTo>
                    <a:lnTo>
                      <a:pt x="208" y="169"/>
                    </a:lnTo>
                    <a:lnTo>
                      <a:pt x="208" y="169"/>
                    </a:lnTo>
                    <a:lnTo>
                      <a:pt x="208" y="165"/>
                    </a:lnTo>
                    <a:lnTo>
                      <a:pt x="208" y="165"/>
                    </a:lnTo>
                    <a:lnTo>
                      <a:pt x="204" y="161"/>
                    </a:lnTo>
                    <a:lnTo>
                      <a:pt x="204" y="161"/>
                    </a:lnTo>
                    <a:lnTo>
                      <a:pt x="202" y="163"/>
                    </a:lnTo>
                    <a:lnTo>
                      <a:pt x="202" y="163"/>
                    </a:lnTo>
                    <a:lnTo>
                      <a:pt x="200" y="165"/>
                    </a:lnTo>
                    <a:lnTo>
                      <a:pt x="200" y="165"/>
                    </a:lnTo>
                    <a:lnTo>
                      <a:pt x="196" y="167"/>
                    </a:lnTo>
                    <a:lnTo>
                      <a:pt x="192" y="169"/>
                    </a:lnTo>
                    <a:lnTo>
                      <a:pt x="190" y="173"/>
                    </a:lnTo>
                    <a:lnTo>
                      <a:pt x="190" y="173"/>
                    </a:lnTo>
                    <a:lnTo>
                      <a:pt x="188" y="175"/>
                    </a:lnTo>
                    <a:lnTo>
                      <a:pt x="188" y="175"/>
                    </a:lnTo>
                    <a:lnTo>
                      <a:pt x="184" y="171"/>
                    </a:lnTo>
                    <a:lnTo>
                      <a:pt x="184" y="171"/>
                    </a:lnTo>
                    <a:lnTo>
                      <a:pt x="182" y="167"/>
                    </a:lnTo>
                    <a:lnTo>
                      <a:pt x="180" y="167"/>
                    </a:lnTo>
                    <a:lnTo>
                      <a:pt x="180" y="171"/>
                    </a:lnTo>
                    <a:lnTo>
                      <a:pt x="180" y="171"/>
                    </a:lnTo>
                    <a:lnTo>
                      <a:pt x="178" y="175"/>
                    </a:lnTo>
                    <a:lnTo>
                      <a:pt x="180" y="181"/>
                    </a:lnTo>
                    <a:lnTo>
                      <a:pt x="180" y="181"/>
                    </a:lnTo>
                    <a:lnTo>
                      <a:pt x="182" y="185"/>
                    </a:lnTo>
                    <a:lnTo>
                      <a:pt x="184" y="185"/>
                    </a:lnTo>
                    <a:lnTo>
                      <a:pt x="184" y="183"/>
                    </a:lnTo>
                    <a:lnTo>
                      <a:pt x="184" y="183"/>
                    </a:lnTo>
                    <a:lnTo>
                      <a:pt x="188" y="179"/>
                    </a:lnTo>
                    <a:lnTo>
                      <a:pt x="192" y="175"/>
                    </a:lnTo>
                    <a:lnTo>
                      <a:pt x="196" y="175"/>
                    </a:lnTo>
                    <a:lnTo>
                      <a:pt x="198" y="177"/>
                    </a:lnTo>
                    <a:lnTo>
                      <a:pt x="204" y="183"/>
                    </a:lnTo>
                    <a:lnTo>
                      <a:pt x="212" y="187"/>
                    </a:lnTo>
                    <a:lnTo>
                      <a:pt x="212" y="187"/>
                    </a:lnTo>
                    <a:lnTo>
                      <a:pt x="212" y="189"/>
                    </a:lnTo>
                    <a:lnTo>
                      <a:pt x="21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8" name="Freeform 1716">
                <a:extLst>
                  <a:ext uri="{FF2B5EF4-FFF2-40B4-BE49-F238E27FC236}">
                    <a16:creationId xmlns:a16="http://schemas.microsoft.com/office/drawing/2014/main" id="{03F9DAF3-E444-CF83-E761-B8DE0997602F}"/>
                  </a:ext>
                </a:extLst>
              </p:cNvPr>
              <p:cNvSpPr>
                <a:spLocks/>
              </p:cNvSpPr>
              <p:nvPr/>
            </p:nvSpPr>
            <p:spPr bwMode="auto">
              <a:xfrm>
                <a:off x="1964" y="1577"/>
                <a:ext cx="46" cy="48"/>
              </a:xfrm>
              <a:custGeom>
                <a:avLst/>
                <a:gdLst>
                  <a:gd name="T0" fmla="*/ 18 w 46"/>
                  <a:gd name="T1" fmla="*/ 48 h 48"/>
                  <a:gd name="T2" fmla="*/ 18 w 46"/>
                  <a:gd name="T3" fmla="*/ 48 h 48"/>
                  <a:gd name="T4" fmla="*/ 14 w 46"/>
                  <a:gd name="T5" fmla="*/ 46 h 48"/>
                  <a:gd name="T6" fmla="*/ 10 w 46"/>
                  <a:gd name="T7" fmla="*/ 42 h 48"/>
                  <a:gd name="T8" fmla="*/ 6 w 46"/>
                  <a:gd name="T9" fmla="*/ 32 h 48"/>
                  <a:gd name="T10" fmla="*/ 6 w 46"/>
                  <a:gd name="T11" fmla="*/ 32 h 48"/>
                  <a:gd name="T12" fmla="*/ 2 w 46"/>
                  <a:gd name="T13" fmla="*/ 22 h 48"/>
                  <a:gd name="T14" fmla="*/ 2 w 46"/>
                  <a:gd name="T15" fmla="*/ 22 h 48"/>
                  <a:gd name="T16" fmla="*/ 0 w 46"/>
                  <a:gd name="T17" fmla="*/ 18 h 48"/>
                  <a:gd name="T18" fmla="*/ 0 w 46"/>
                  <a:gd name="T19" fmla="*/ 14 h 48"/>
                  <a:gd name="T20" fmla="*/ 0 w 46"/>
                  <a:gd name="T21" fmla="*/ 10 h 48"/>
                  <a:gd name="T22" fmla="*/ 0 w 46"/>
                  <a:gd name="T23" fmla="*/ 10 h 48"/>
                  <a:gd name="T24" fmla="*/ 2 w 46"/>
                  <a:gd name="T25" fmla="*/ 10 h 48"/>
                  <a:gd name="T26" fmla="*/ 6 w 46"/>
                  <a:gd name="T27" fmla="*/ 12 h 48"/>
                  <a:gd name="T28" fmla="*/ 6 w 46"/>
                  <a:gd name="T29" fmla="*/ 12 h 48"/>
                  <a:gd name="T30" fmla="*/ 8 w 46"/>
                  <a:gd name="T31" fmla="*/ 10 h 48"/>
                  <a:gd name="T32" fmla="*/ 8 w 46"/>
                  <a:gd name="T33" fmla="*/ 0 h 48"/>
                  <a:gd name="T34" fmla="*/ 8 w 46"/>
                  <a:gd name="T35" fmla="*/ 0 h 48"/>
                  <a:gd name="T36" fmla="*/ 12 w 46"/>
                  <a:gd name="T37" fmla="*/ 2 h 48"/>
                  <a:gd name="T38" fmla="*/ 14 w 46"/>
                  <a:gd name="T39" fmla="*/ 4 h 48"/>
                  <a:gd name="T40" fmla="*/ 18 w 46"/>
                  <a:gd name="T41" fmla="*/ 16 h 48"/>
                  <a:gd name="T42" fmla="*/ 18 w 46"/>
                  <a:gd name="T43" fmla="*/ 16 h 48"/>
                  <a:gd name="T44" fmla="*/ 18 w 46"/>
                  <a:gd name="T45" fmla="*/ 12 h 48"/>
                  <a:gd name="T46" fmla="*/ 18 w 46"/>
                  <a:gd name="T47" fmla="*/ 8 h 48"/>
                  <a:gd name="T48" fmla="*/ 18 w 46"/>
                  <a:gd name="T49" fmla="*/ 2 h 48"/>
                  <a:gd name="T50" fmla="*/ 18 w 46"/>
                  <a:gd name="T51" fmla="*/ 2 h 48"/>
                  <a:gd name="T52" fmla="*/ 26 w 46"/>
                  <a:gd name="T53" fmla="*/ 6 h 48"/>
                  <a:gd name="T54" fmla="*/ 34 w 46"/>
                  <a:gd name="T55" fmla="*/ 14 h 48"/>
                  <a:gd name="T56" fmla="*/ 40 w 46"/>
                  <a:gd name="T57" fmla="*/ 24 h 48"/>
                  <a:gd name="T58" fmla="*/ 46 w 46"/>
                  <a:gd name="T59" fmla="*/ 38 h 48"/>
                  <a:gd name="T60" fmla="*/ 46 w 46"/>
                  <a:gd name="T61" fmla="*/ 38 h 48"/>
                  <a:gd name="T62" fmla="*/ 42 w 46"/>
                  <a:gd name="T63" fmla="*/ 36 h 48"/>
                  <a:gd name="T64" fmla="*/ 40 w 46"/>
                  <a:gd name="T65" fmla="*/ 36 h 48"/>
                  <a:gd name="T66" fmla="*/ 34 w 46"/>
                  <a:gd name="T67" fmla="*/ 38 h 48"/>
                  <a:gd name="T68" fmla="*/ 30 w 46"/>
                  <a:gd name="T69" fmla="*/ 40 h 48"/>
                  <a:gd name="T70" fmla="*/ 26 w 46"/>
                  <a:gd name="T71" fmla="*/ 38 h 48"/>
                  <a:gd name="T72" fmla="*/ 24 w 46"/>
                  <a:gd name="T73" fmla="*/ 36 h 48"/>
                  <a:gd name="T74" fmla="*/ 24 w 46"/>
                  <a:gd name="T75" fmla="*/ 36 h 48"/>
                  <a:gd name="T76" fmla="*/ 22 w 46"/>
                  <a:gd name="T77" fmla="*/ 34 h 48"/>
                  <a:gd name="T78" fmla="*/ 22 w 46"/>
                  <a:gd name="T79" fmla="*/ 36 h 48"/>
                  <a:gd name="T80" fmla="*/ 20 w 46"/>
                  <a:gd name="T81" fmla="*/ 40 h 48"/>
                  <a:gd name="T82" fmla="*/ 20 w 46"/>
                  <a:gd name="T83" fmla="*/ 44 h 48"/>
                  <a:gd name="T84" fmla="*/ 18 w 46"/>
                  <a:gd name="T85" fmla="*/ 48 h 48"/>
                  <a:gd name="T86" fmla="*/ 18 w 46"/>
                  <a:gd name="T8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8">
                    <a:moveTo>
                      <a:pt x="18" y="48"/>
                    </a:moveTo>
                    <a:lnTo>
                      <a:pt x="18" y="48"/>
                    </a:lnTo>
                    <a:lnTo>
                      <a:pt x="14" y="46"/>
                    </a:lnTo>
                    <a:lnTo>
                      <a:pt x="10" y="42"/>
                    </a:lnTo>
                    <a:lnTo>
                      <a:pt x="6" y="32"/>
                    </a:lnTo>
                    <a:lnTo>
                      <a:pt x="6" y="32"/>
                    </a:lnTo>
                    <a:lnTo>
                      <a:pt x="2" y="22"/>
                    </a:lnTo>
                    <a:lnTo>
                      <a:pt x="2" y="22"/>
                    </a:lnTo>
                    <a:lnTo>
                      <a:pt x="0" y="18"/>
                    </a:lnTo>
                    <a:lnTo>
                      <a:pt x="0" y="14"/>
                    </a:lnTo>
                    <a:lnTo>
                      <a:pt x="0" y="10"/>
                    </a:lnTo>
                    <a:lnTo>
                      <a:pt x="0" y="10"/>
                    </a:lnTo>
                    <a:lnTo>
                      <a:pt x="2" y="10"/>
                    </a:lnTo>
                    <a:lnTo>
                      <a:pt x="6" y="12"/>
                    </a:lnTo>
                    <a:lnTo>
                      <a:pt x="6" y="12"/>
                    </a:lnTo>
                    <a:lnTo>
                      <a:pt x="8" y="10"/>
                    </a:lnTo>
                    <a:lnTo>
                      <a:pt x="8" y="0"/>
                    </a:lnTo>
                    <a:lnTo>
                      <a:pt x="8" y="0"/>
                    </a:lnTo>
                    <a:lnTo>
                      <a:pt x="12" y="2"/>
                    </a:lnTo>
                    <a:lnTo>
                      <a:pt x="14" y="4"/>
                    </a:lnTo>
                    <a:lnTo>
                      <a:pt x="18" y="16"/>
                    </a:lnTo>
                    <a:lnTo>
                      <a:pt x="18" y="16"/>
                    </a:lnTo>
                    <a:lnTo>
                      <a:pt x="18" y="12"/>
                    </a:lnTo>
                    <a:lnTo>
                      <a:pt x="18" y="8"/>
                    </a:lnTo>
                    <a:lnTo>
                      <a:pt x="18" y="2"/>
                    </a:lnTo>
                    <a:lnTo>
                      <a:pt x="18" y="2"/>
                    </a:lnTo>
                    <a:lnTo>
                      <a:pt x="26" y="6"/>
                    </a:lnTo>
                    <a:lnTo>
                      <a:pt x="34" y="14"/>
                    </a:lnTo>
                    <a:lnTo>
                      <a:pt x="40" y="24"/>
                    </a:lnTo>
                    <a:lnTo>
                      <a:pt x="46" y="38"/>
                    </a:lnTo>
                    <a:lnTo>
                      <a:pt x="46" y="38"/>
                    </a:lnTo>
                    <a:lnTo>
                      <a:pt x="42" y="36"/>
                    </a:lnTo>
                    <a:lnTo>
                      <a:pt x="40" y="36"/>
                    </a:lnTo>
                    <a:lnTo>
                      <a:pt x="34" y="38"/>
                    </a:lnTo>
                    <a:lnTo>
                      <a:pt x="30" y="40"/>
                    </a:lnTo>
                    <a:lnTo>
                      <a:pt x="26" y="38"/>
                    </a:lnTo>
                    <a:lnTo>
                      <a:pt x="24" y="36"/>
                    </a:lnTo>
                    <a:lnTo>
                      <a:pt x="24" y="36"/>
                    </a:lnTo>
                    <a:lnTo>
                      <a:pt x="22" y="34"/>
                    </a:lnTo>
                    <a:lnTo>
                      <a:pt x="22" y="36"/>
                    </a:lnTo>
                    <a:lnTo>
                      <a:pt x="20" y="40"/>
                    </a:lnTo>
                    <a:lnTo>
                      <a:pt x="20" y="44"/>
                    </a:lnTo>
                    <a:lnTo>
                      <a:pt x="18" y="48"/>
                    </a:lnTo>
                    <a:lnTo>
                      <a:pt x="18"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9" name="Freeform 1717">
                <a:extLst>
                  <a:ext uri="{FF2B5EF4-FFF2-40B4-BE49-F238E27FC236}">
                    <a16:creationId xmlns:a16="http://schemas.microsoft.com/office/drawing/2014/main" id="{90BDBFB6-41B6-FD0E-06A0-58C028E4E68E}"/>
                  </a:ext>
                </a:extLst>
              </p:cNvPr>
              <p:cNvSpPr>
                <a:spLocks/>
              </p:cNvSpPr>
              <p:nvPr/>
            </p:nvSpPr>
            <p:spPr bwMode="auto">
              <a:xfrm>
                <a:off x="2016" y="1583"/>
                <a:ext cx="20" cy="40"/>
              </a:xfrm>
              <a:custGeom>
                <a:avLst/>
                <a:gdLst>
                  <a:gd name="T0" fmla="*/ 12 w 20"/>
                  <a:gd name="T1" fmla="*/ 38 h 40"/>
                  <a:gd name="T2" fmla="*/ 12 w 20"/>
                  <a:gd name="T3" fmla="*/ 38 h 40"/>
                  <a:gd name="T4" fmla="*/ 12 w 20"/>
                  <a:gd name="T5" fmla="*/ 34 h 40"/>
                  <a:gd name="T6" fmla="*/ 12 w 20"/>
                  <a:gd name="T7" fmla="*/ 34 h 40"/>
                  <a:gd name="T8" fmla="*/ 8 w 20"/>
                  <a:gd name="T9" fmla="*/ 24 h 40"/>
                  <a:gd name="T10" fmla="*/ 6 w 20"/>
                  <a:gd name="T11" fmla="*/ 18 h 40"/>
                  <a:gd name="T12" fmla="*/ 4 w 20"/>
                  <a:gd name="T13" fmla="*/ 16 h 40"/>
                  <a:gd name="T14" fmla="*/ 4 w 20"/>
                  <a:gd name="T15" fmla="*/ 16 h 40"/>
                  <a:gd name="T16" fmla="*/ 0 w 20"/>
                  <a:gd name="T17" fmla="*/ 14 h 40"/>
                  <a:gd name="T18" fmla="*/ 0 w 20"/>
                  <a:gd name="T19" fmla="*/ 6 h 40"/>
                  <a:gd name="T20" fmla="*/ 0 w 20"/>
                  <a:gd name="T21" fmla="*/ 6 h 40"/>
                  <a:gd name="T22" fmla="*/ 0 w 20"/>
                  <a:gd name="T23" fmla="*/ 4 h 40"/>
                  <a:gd name="T24" fmla="*/ 2 w 20"/>
                  <a:gd name="T25" fmla="*/ 2 h 40"/>
                  <a:gd name="T26" fmla="*/ 6 w 20"/>
                  <a:gd name="T27" fmla="*/ 0 h 40"/>
                  <a:gd name="T28" fmla="*/ 6 w 20"/>
                  <a:gd name="T29" fmla="*/ 0 h 40"/>
                  <a:gd name="T30" fmla="*/ 18 w 20"/>
                  <a:gd name="T31" fmla="*/ 0 h 40"/>
                  <a:gd name="T32" fmla="*/ 18 w 20"/>
                  <a:gd name="T33" fmla="*/ 0 h 40"/>
                  <a:gd name="T34" fmla="*/ 18 w 20"/>
                  <a:gd name="T35" fmla="*/ 2 h 40"/>
                  <a:gd name="T36" fmla="*/ 18 w 20"/>
                  <a:gd name="T37" fmla="*/ 2 h 40"/>
                  <a:gd name="T38" fmla="*/ 20 w 20"/>
                  <a:gd name="T39" fmla="*/ 8 h 40"/>
                  <a:gd name="T40" fmla="*/ 18 w 20"/>
                  <a:gd name="T41" fmla="*/ 12 h 40"/>
                  <a:gd name="T42" fmla="*/ 18 w 20"/>
                  <a:gd name="T43" fmla="*/ 22 h 40"/>
                  <a:gd name="T44" fmla="*/ 18 w 20"/>
                  <a:gd name="T45" fmla="*/ 22 h 40"/>
                  <a:gd name="T46" fmla="*/ 18 w 20"/>
                  <a:gd name="T47" fmla="*/ 26 h 40"/>
                  <a:gd name="T48" fmla="*/ 18 w 20"/>
                  <a:gd name="T49" fmla="*/ 26 h 40"/>
                  <a:gd name="T50" fmla="*/ 16 w 20"/>
                  <a:gd name="T51" fmla="*/ 28 h 40"/>
                  <a:gd name="T52" fmla="*/ 16 w 20"/>
                  <a:gd name="T53" fmla="*/ 32 h 40"/>
                  <a:gd name="T54" fmla="*/ 16 w 20"/>
                  <a:gd name="T55" fmla="*/ 32 h 40"/>
                  <a:gd name="T56" fmla="*/ 16 w 20"/>
                  <a:gd name="T57" fmla="*/ 38 h 40"/>
                  <a:gd name="T58" fmla="*/ 16 w 20"/>
                  <a:gd name="T59" fmla="*/ 40 h 40"/>
                  <a:gd name="T60" fmla="*/ 14 w 20"/>
                  <a:gd name="T61" fmla="*/ 38 h 40"/>
                  <a:gd name="T62" fmla="*/ 12 w 20"/>
                  <a:gd name="T63" fmla="*/ 38 h 40"/>
                  <a:gd name="T64" fmla="*/ 12 w 20"/>
                  <a:gd name="T65"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0">
                    <a:moveTo>
                      <a:pt x="12" y="38"/>
                    </a:moveTo>
                    <a:lnTo>
                      <a:pt x="12" y="38"/>
                    </a:lnTo>
                    <a:lnTo>
                      <a:pt x="12" y="34"/>
                    </a:lnTo>
                    <a:lnTo>
                      <a:pt x="12" y="34"/>
                    </a:lnTo>
                    <a:lnTo>
                      <a:pt x="8" y="24"/>
                    </a:lnTo>
                    <a:lnTo>
                      <a:pt x="6" y="18"/>
                    </a:lnTo>
                    <a:lnTo>
                      <a:pt x="4" y="16"/>
                    </a:lnTo>
                    <a:lnTo>
                      <a:pt x="4" y="16"/>
                    </a:lnTo>
                    <a:lnTo>
                      <a:pt x="0" y="14"/>
                    </a:lnTo>
                    <a:lnTo>
                      <a:pt x="0" y="6"/>
                    </a:lnTo>
                    <a:lnTo>
                      <a:pt x="0" y="6"/>
                    </a:lnTo>
                    <a:lnTo>
                      <a:pt x="0" y="4"/>
                    </a:lnTo>
                    <a:lnTo>
                      <a:pt x="2" y="2"/>
                    </a:lnTo>
                    <a:lnTo>
                      <a:pt x="6" y="0"/>
                    </a:lnTo>
                    <a:lnTo>
                      <a:pt x="6" y="0"/>
                    </a:lnTo>
                    <a:lnTo>
                      <a:pt x="18" y="0"/>
                    </a:lnTo>
                    <a:lnTo>
                      <a:pt x="18" y="0"/>
                    </a:lnTo>
                    <a:lnTo>
                      <a:pt x="18" y="2"/>
                    </a:lnTo>
                    <a:lnTo>
                      <a:pt x="18" y="2"/>
                    </a:lnTo>
                    <a:lnTo>
                      <a:pt x="20" y="8"/>
                    </a:lnTo>
                    <a:lnTo>
                      <a:pt x="18" y="12"/>
                    </a:lnTo>
                    <a:lnTo>
                      <a:pt x="18" y="22"/>
                    </a:lnTo>
                    <a:lnTo>
                      <a:pt x="18" y="22"/>
                    </a:lnTo>
                    <a:lnTo>
                      <a:pt x="18" y="26"/>
                    </a:lnTo>
                    <a:lnTo>
                      <a:pt x="18" y="26"/>
                    </a:lnTo>
                    <a:lnTo>
                      <a:pt x="16" y="28"/>
                    </a:lnTo>
                    <a:lnTo>
                      <a:pt x="16" y="32"/>
                    </a:lnTo>
                    <a:lnTo>
                      <a:pt x="16" y="32"/>
                    </a:lnTo>
                    <a:lnTo>
                      <a:pt x="16" y="38"/>
                    </a:lnTo>
                    <a:lnTo>
                      <a:pt x="16" y="40"/>
                    </a:lnTo>
                    <a:lnTo>
                      <a:pt x="14" y="38"/>
                    </a:lnTo>
                    <a:lnTo>
                      <a:pt x="12" y="38"/>
                    </a:ln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0" name="Freeform 1718">
                <a:extLst>
                  <a:ext uri="{FF2B5EF4-FFF2-40B4-BE49-F238E27FC236}">
                    <a16:creationId xmlns:a16="http://schemas.microsoft.com/office/drawing/2014/main" id="{8671763C-8B87-27E5-7908-3BD5C9CE4021}"/>
                  </a:ext>
                </a:extLst>
              </p:cNvPr>
              <p:cNvSpPr>
                <a:spLocks/>
              </p:cNvSpPr>
              <p:nvPr/>
            </p:nvSpPr>
            <p:spPr bwMode="auto">
              <a:xfrm>
                <a:off x="2034" y="1577"/>
                <a:ext cx="16" cy="22"/>
              </a:xfrm>
              <a:custGeom>
                <a:avLst/>
                <a:gdLst>
                  <a:gd name="T0" fmla="*/ 6 w 16"/>
                  <a:gd name="T1" fmla="*/ 0 h 22"/>
                  <a:gd name="T2" fmla="*/ 6 w 16"/>
                  <a:gd name="T3" fmla="*/ 0 h 22"/>
                  <a:gd name="T4" fmla="*/ 10 w 16"/>
                  <a:gd name="T5" fmla="*/ 2 h 22"/>
                  <a:gd name="T6" fmla="*/ 12 w 16"/>
                  <a:gd name="T7" fmla="*/ 8 h 22"/>
                  <a:gd name="T8" fmla="*/ 14 w 16"/>
                  <a:gd name="T9" fmla="*/ 14 h 22"/>
                  <a:gd name="T10" fmla="*/ 16 w 16"/>
                  <a:gd name="T11" fmla="*/ 18 h 22"/>
                  <a:gd name="T12" fmla="*/ 16 w 16"/>
                  <a:gd name="T13" fmla="*/ 18 h 22"/>
                  <a:gd name="T14" fmla="*/ 12 w 16"/>
                  <a:gd name="T15" fmla="*/ 22 h 22"/>
                  <a:gd name="T16" fmla="*/ 10 w 16"/>
                  <a:gd name="T17" fmla="*/ 22 h 22"/>
                  <a:gd name="T18" fmla="*/ 8 w 16"/>
                  <a:gd name="T19" fmla="*/ 22 h 22"/>
                  <a:gd name="T20" fmla="*/ 6 w 16"/>
                  <a:gd name="T21" fmla="*/ 20 h 22"/>
                  <a:gd name="T22" fmla="*/ 2 w 16"/>
                  <a:gd name="T23" fmla="*/ 14 h 22"/>
                  <a:gd name="T24" fmla="*/ 0 w 16"/>
                  <a:gd name="T25" fmla="*/ 6 h 22"/>
                  <a:gd name="T26" fmla="*/ 0 w 16"/>
                  <a:gd name="T27" fmla="*/ 6 h 22"/>
                  <a:gd name="T28" fmla="*/ 0 w 16"/>
                  <a:gd name="T29" fmla="*/ 6 h 22"/>
                  <a:gd name="T30" fmla="*/ 0 w 16"/>
                  <a:gd name="T31" fmla="*/ 6 h 22"/>
                  <a:gd name="T32" fmla="*/ 0 w 16"/>
                  <a:gd name="T33" fmla="*/ 4 h 22"/>
                  <a:gd name="T34" fmla="*/ 2 w 16"/>
                  <a:gd name="T35" fmla="*/ 4 h 22"/>
                  <a:gd name="T36" fmla="*/ 4 w 16"/>
                  <a:gd name="T37" fmla="*/ 2 h 22"/>
                  <a:gd name="T38" fmla="*/ 6 w 16"/>
                  <a:gd name="T39" fmla="*/ 0 h 22"/>
                  <a:gd name="T40" fmla="*/ 6 w 16"/>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2">
                    <a:moveTo>
                      <a:pt x="6" y="0"/>
                    </a:moveTo>
                    <a:lnTo>
                      <a:pt x="6" y="0"/>
                    </a:lnTo>
                    <a:lnTo>
                      <a:pt x="10" y="2"/>
                    </a:lnTo>
                    <a:lnTo>
                      <a:pt x="12" y="8"/>
                    </a:lnTo>
                    <a:lnTo>
                      <a:pt x="14" y="14"/>
                    </a:lnTo>
                    <a:lnTo>
                      <a:pt x="16" y="18"/>
                    </a:lnTo>
                    <a:lnTo>
                      <a:pt x="16" y="18"/>
                    </a:lnTo>
                    <a:lnTo>
                      <a:pt x="12" y="22"/>
                    </a:lnTo>
                    <a:lnTo>
                      <a:pt x="10" y="22"/>
                    </a:lnTo>
                    <a:lnTo>
                      <a:pt x="8" y="22"/>
                    </a:lnTo>
                    <a:lnTo>
                      <a:pt x="6" y="20"/>
                    </a:lnTo>
                    <a:lnTo>
                      <a:pt x="2" y="14"/>
                    </a:lnTo>
                    <a:lnTo>
                      <a:pt x="0" y="6"/>
                    </a:lnTo>
                    <a:lnTo>
                      <a:pt x="0" y="6"/>
                    </a:lnTo>
                    <a:lnTo>
                      <a:pt x="0" y="6"/>
                    </a:lnTo>
                    <a:lnTo>
                      <a:pt x="0" y="6"/>
                    </a:lnTo>
                    <a:lnTo>
                      <a:pt x="0" y="4"/>
                    </a:lnTo>
                    <a:lnTo>
                      <a:pt x="2" y="4"/>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1" name="Freeform 1719">
                <a:extLst>
                  <a:ext uri="{FF2B5EF4-FFF2-40B4-BE49-F238E27FC236}">
                    <a16:creationId xmlns:a16="http://schemas.microsoft.com/office/drawing/2014/main" id="{94907094-DEBC-87AA-F163-765F66AAA5FA}"/>
                  </a:ext>
                </a:extLst>
              </p:cNvPr>
              <p:cNvSpPr>
                <a:spLocks/>
              </p:cNvSpPr>
              <p:nvPr/>
            </p:nvSpPr>
            <p:spPr bwMode="auto">
              <a:xfrm>
                <a:off x="2020" y="1597"/>
                <a:ext cx="8" cy="20"/>
              </a:xfrm>
              <a:custGeom>
                <a:avLst/>
                <a:gdLst>
                  <a:gd name="T0" fmla="*/ 0 w 8"/>
                  <a:gd name="T1" fmla="*/ 2 h 20"/>
                  <a:gd name="T2" fmla="*/ 0 w 8"/>
                  <a:gd name="T3" fmla="*/ 2 h 20"/>
                  <a:gd name="T4" fmla="*/ 2 w 8"/>
                  <a:gd name="T5" fmla="*/ 0 h 20"/>
                  <a:gd name="T6" fmla="*/ 4 w 8"/>
                  <a:gd name="T7" fmla="*/ 2 h 20"/>
                  <a:gd name="T8" fmla="*/ 6 w 8"/>
                  <a:gd name="T9" fmla="*/ 6 h 20"/>
                  <a:gd name="T10" fmla="*/ 8 w 8"/>
                  <a:gd name="T11" fmla="*/ 20 h 20"/>
                  <a:gd name="T12" fmla="*/ 8 w 8"/>
                  <a:gd name="T13" fmla="*/ 20 h 20"/>
                  <a:gd name="T14" fmla="*/ 4 w 8"/>
                  <a:gd name="T15" fmla="*/ 20 h 20"/>
                  <a:gd name="T16" fmla="*/ 4 w 8"/>
                  <a:gd name="T17" fmla="*/ 20 h 20"/>
                  <a:gd name="T18" fmla="*/ 0 w 8"/>
                  <a:gd name="T19" fmla="*/ 2 h 20"/>
                  <a:gd name="T20" fmla="*/ 0 w 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0">
                    <a:moveTo>
                      <a:pt x="0" y="2"/>
                    </a:moveTo>
                    <a:lnTo>
                      <a:pt x="0" y="2"/>
                    </a:lnTo>
                    <a:lnTo>
                      <a:pt x="2" y="0"/>
                    </a:lnTo>
                    <a:lnTo>
                      <a:pt x="4" y="2"/>
                    </a:lnTo>
                    <a:lnTo>
                      <a:pt x="6" y="6"/>
                    </a:lnTo>
                    <a:lnTo>
                      <a:pt x="8" y="20"/>
                    </a:lnTo>
                    <a:lnTo>
                      <a:pt x="8" y="20"/>
                    </a:lnTo>
                    <a:lnTo>
                      <a:pt x="4" y="20"/>
                    </a:lnTo>
                    <a:lnTo>
                      <a:pt x="4" y="2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2" name="Freeform 1720">
                <a:extLst>
                  <a:ext uri="{FF2B5EF4-FFF2-40B4-BE49-F238E27FC236}">
                    <a16:creationId xmlns:a16="http://schemas.microsoft.com/office/drawing/2014/main" id="{77EA45C9-9AB1-8927-44F6-61AC80636464}"/>
                  </a:ext>
                </a:extLst>
              </p:cNvPr>
              <p:cNvSpPr>
                <a:spLocks/>
              </p:cNvSpPr>
              <p:nvPr/>
            </p:nvSpPr>
            <p:spPr bwMode="auto">
              <a:xfrm>
                <a:off x="1892" y="1581"/>
                <a:ext cx="42" cy="40"/>
              </a:xfrm>
              <a:custGeom>
                <a:avLst/>
                <a:gdLst>
                  <a:gd name="T0" fmla="*/ 30 w 42"/>
                  <a:gd name="T1" fmla="*/ 40 h 40"/>
                  <a:gd name="T2" fmla="*/ 30 w 42"/>
                  <a:gd name="T3" fmla="*/ 40 h 40"/>
                  <a:gd name="T4" fmla="*/ 24 w 42"/>
                  <a:gd name="T5" fmla="*/ 38 h 40"/>
                  <a:gd name="T6" fmla="*/ 20 w 42"/>
                  <a:gd name="T7" fmla="*/ 32 h 40"/>
                  <a:gd name="T8" fmla="*/ 20 w 42"/>
                  <a:gd name="T9" fmla="*/ 32 h 40"/>
                  <a:gd name="T10" fmla="*/ 18 w 42"/>
                  <a:gd name="T11" fmla="*/ 28 h 40"/>
                  <a:gd name="T12" fmla="*/ 18 w 42"/>
                  <a:gd name="T13" fmla="*/ 26 h 40"/>
                  <a:gd name="T14" fmla="*/ 16 w 42"/>
                  <a:gd name="T15" fmla="*/ 30 h 40"/>
                  <a:gd name="T16" fmla="*/ 16 w 42"/>
                  <a:gd name="T17" fmla="*/ 30 h 40"/>
                  <a:gd name="T18" fmla="*/ 14 w 42"/>
                  <a:gd name="T19" fmla="*/ 36 h 40"/>
                  <a:gd name="T20" fmla="*/ 12 w 42"/>
                  <a:gd name="T21" fmla="*/ 38 h 40"/>
                  <a:gd name="T22" fmla="*/ 12 w 42"/>
                  <a:gd name="T23" fmla="*/ 38 h 40"/>
                  <a:gd name="T24" fmla="*/ 8 w 42"/>
                  <a:gd name="T25" fmla="*/ 30 h 40"/>
                  <a:gd name="T26" fmla="*/ 2 w 42"/>
                  <a:gd name="T27" fmla="*/ 24 h 40"/>
                  <a:gd name="T28" fmla="*/ 2 w 42"/>
                  <a:gd name="T29" fmla="*/ 24 h 40"/>
                  <a:gd name="T30" fmla="*/ 0 w 42"/>
                  <a:gd name="T31" fmla="*/ 20 h 40"/>
                  <a:gd name="T32" fmla="*/ 0 w 42"/>
                  <a:gd name="T33" fmla="*/ 16 h 40"/>
                  <a:gd name="T34" fmla="*/ 4 w 42"/>
                  <a:gd name="T35" fmla="*/ 8 h 40"/>
                  <a:gd name="T36" fmla="*/ 4 w 42"/>
                  <a:gd name="T37" fmla="*/ 8 h 40"/>
                  <a:gd name="T38" fmla="*/ 6 w 42"/>
                  <a:gd name="T39" fmla="*/ 6 h 40"/>
                  <a:gd name="T40" fmla="*/ 10 w 42"/>
                  <a:gd name="T41" fmla="*/ 4 h 40"/>
                  <a:gd name="T42" fmla="*/ 14 w 42"/>
                  <a:gd name="T43" fmla="*/ 2 h 40"/>
                  <a:gd name="T44" fmla="*/ 14 w 42"/>
                  <a:gd name="T45" fmla="*/ 2 h 40"/>
                  <a:gd name="T46" fmla="*/ 14 w 42"/>
                  <a:gd name="T47" fmla="*/ 2 h 40"/>
                  <a:gd name="T48" fmla="*/ 18 w 42"/>
                  <a:gd name="T49" fmla="*/ 4 h 40"/>
                  <a:gd name="T50" fmla="*/ 22 w 42"/>
                  <a:gd name="T51" fmla="*/ 6 h 40"/>
                  <a:gd name="T52" fmla="*/ 26 w 42"/>
                  <a:gd name="T53" fmla="*/ 6 h 40"/>
                  <a:gd name="T54" fmla="*/ 30 w 42"/>
                  <a:gd name="T55" fmla="*/ 0 h 40"/>
                  <a:gd name="T56" fmla="*/ 30 w 42"/>
                  <a:gd name="T57" fmla="*/ 0 h 40"/>
                  <a:gd name="T58" fmla="*/ 28 w 42"/>
                  <a:gd name="T59" fmla="*/ 8 h 40"/>
                  <a:gd name="T60" fmla="*/ 28 w 42"/>
                  <a:gd name="T61" fmla="*/ 10 h 40"/>
                  <a:gd name="T62" fmla="*/ 28 w 42"/>
                  <a:gd name="T63" fmla="*/ 14 h 40"/>
                  <a:gd name="T64" fmla="*/ 28 w 42"/>
                  <a:gd name="T65" fmla="*/ 14 h 40"/>
                  <a:gd name="T66" fmla="*/ 28 w 42"/>
                  <a:gd name="T67" fmla="*/ 16 h 40"/>
                  <a:gd name="T68" fmla="*/ 28 w 42"/>
                  <a:gd name="T69" fmla="*/ 16 h 40"/>
                  <a:gd name="T70" fmla="*/ 28 w 42"/>
                  <a:gd name="T71" fmla="*/ 14 h 40"/>
                  <a:gd name="T72" fmla="*/ 28 w 42"/>
                  <a:gd name="T73" fmla="*/ 14 h 40"/>
                  <a:gd name="T74" fmla="*/ 32 w 42"/>
                  <a:gd name="T75" fmla="*/ 24 h 40"/>
                  <a:gd name="T76" fmla="*/ 32 w 42"/>
                  <a:gd name="T77" fmla="*/ 24 h 40"/>
                  <a:gd name="T78" fmla="*/ 34 w 42"/>
                  <a:gd name="T79" fmla="*/ 22 h 40"/>
                  <a:gd name="T80" fmla="*/ 36 w 42"/>
                  <a:gd name="T81" fmla="*/ 12 h 40"/>
                  <a:gd name="T82" fmla="*/ 36 w 42"/>
                  <a:gd name="T83" fmla="*/ 12 h 40"/>
                  <a:gd name="T84" fmla="*/ 36 w 42"/>
                  <a:gd name="T85" fmla="*/ 22 h 40"/>
                  <a:gd name="T86" fmla="*/ 36 w 42"/>
                  <a:gd name="T87" fmla="*/ 26 h 40"/>
                  <a:gd name="T88" fmla="*/ 40 w 42"/>
                  <a:gd name="T89" fmla="*/ 28 h 40"/>
                  <a:gd name="T90" fmla="*/ 42 w 42"/>
                  <a:gd name="T91" fmla="*/ 30 h 40"/>
                  <a:gd name="T92" fmla="*/ 42 w 42"/>
                  <a:gd name="T93" fmla="*/ 30 h 40"/>
                  <a:gd name="T94" fmla="*/ 38 w 42"/>
                  <a:gd name="T95" fmla="*/ 36 h 40"/>
                  <a:gd name="T96" fmla="*/ 36 w 42"/>
                  <a:gd name="T97" fmla="*/ 36 h 40"/>
                  <a:gd name="T98" fmla="*/ 32 w 42"/>
                  <a:gd name="T99" fmla="*/ 36 h 40"/>
                  <a:gd name="T100" fmla="*/ 30 w 42"/>
                  <a:gd name="T101" fmla="*/ 40 h 40"/>
                  <a:gd name="T102" fmla="*/ 30 w 42"/>
                  <a:gd name="T10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 h="40">
                    <a:moveTo>
                      <a:pt x="30" y="40"/>
                    </a:moveTo>
                    <a:lnTo>
                      <a:pt x="30" y="40"/>
                    </a:lnTo>
                    <a:lnTo>
                      <a:pt x="24" y="38"/>
                    </a:lnTo>
                    <a:lnTo>
                      <a:pt x="20" y="32"/>
                    </a:lnTo>
                    <a:lnTo>
                      <a:pt x="20" y="32"/>
                    </a:lnTo>
                    <a:lnTo>
                      <a:pt x="18" y="28"/>
                    </a:lnTo>
                    <a:lnTo>
                      <a:pt x="18" y="26"/>
                    </a:lnTo>
                    <a:lnTo>
                      <a:pt x="16" y="30"/>
                    </a:lnTo>
                    <a:lnTo>
                      <a:pt x="16" y="30"/>
                    </a:lnTo>
                    <a:lnTo>
                      <a:pt x="14" y="36"/>
                    </a:lnTo>
                    <a:lnTo>
                      <a:pt x="12" y="38"/>
                    </a:lnTo>
                    <a:lnTo>
                      <a:pt x="12" y="38"/>
                    </a:lnTo>
                    <a:lnTo>
                      <a:pt x="8" y="30"/>
                    </a:lnTo>
                    <a:lnTo>
                      <a:pt x="2" y="24"/>
                    </a:lnTo>
                    <a:lnTo>
                      <a:pt x="2" y="24"/>
                    </a:lnTo>
                    <a:lnTo>
                      <a:pt x="0" y="20"/>
                    </a:lnTo>
                    <a:lnTo>
                      <a:pt x="0" y="16"/>
                    </a:lnTo>
                    <a:lnTo>
                      <a:pt x="4" y="8"/>
                    </a:lnTo>
                    <a:lnTo>
                      <a:pt x="4" y="8"/>
                    </a:lnTo>
                    <a:lnTo>
                      <a:pt x="6" y="6"/>
                    </a:lnTo>
                    <a:lnTo>
                      <a:pt x="10" y="4"/>
                    </a:lnTo>
                    <a:lnTo>
                      <a:pt x="14" y="2"/>
                    </a:lnTo>
                    <a:lnTo>
                      <a:pt x="14" y="2"/>
                    </a:lnTo>
                    <a:lnTo>
                      <a:pt x="14" y="2"/>
                    </a:lnTo>
                    <a:lnTo>
                      <a:pt x="18" y="4"/>
                    </a:lnTo>
                    <a:lnTo>
                      <a:pt x="22" y="6"/>
                    </a:lnTo>
                    <a:lnTo>
                      <a:pt x="26" y="6"/>
                    </a:lnTo>
                    <a:lnTo>
                      <a:pt x="30" y="0"/>
                    </a:lnTo>
                    <a:lnTo>
                      <a:pt x="30" y="0"/>
                    </a:lnTo>
                    <a:lnTo>
                      <a:pt x="28" y="8"/>
                    </a:lnTo>
                    <a:lnTo>
                      <a:pt x="28" y="10"/>
                    </a:lnTo>
                    <a:lnTo>
                      <a:pt x="28" y="14"/>
                    </a:lnTo>
                    <a:lnTo>
                      <a:pt x="28" y="14"/>
                    </a:lnTo>
                    <a:lnTo>
                      <a:pt x="28" y="16"/>
                    </a:lnTo>
                    <a:lnTo>
                      <a:pt x="28" y="16"/>
                    </a:lnTo>
                    <a:lnTo>
                      <a:pt x="28" y="14"/>
                    </a:lnTo>
                    <a:lnTo>
                      <a:pt x="28" y="14"/>
                    </a:lnTo>
                    <a:lnTo>
                      <a:pt x="32" y="24"/>
                    </a:lnTo>
                    <a:lnTo>
                      <a:pt x="32" y="24"/>
                    </a:lnTo>
                    <a:lnTo>
                      <a:pt x="34" y="22"/>
                    </a:lnTo>
                    <a:lnTo>
                      <a:pt x="36" y="12"/>
                    </a:lnTo>
                    <a:lnTo>
                      <a:pt x="36" y="12"/>
                    </a:lnTo>
                    <a:lnTo>
                      <a:pt x="36" y="22"/>
                    </a:lnTo>
                    <a:lnTo>
                      <a:pt x="36" y="26"/>
                    </a:lnTo>
                    <a:lnTo>
                      <a:pt x="40" y="28"/>
                    </a:lnTo>
                    <a:lnTo>
                      <a:pt x="42" y="30"/>
                    </a:lnTo>
                    <a:lnTo>
                      <a:pt x="42" y="30"/>
                    </a:lnTo>
                    <a:lnTo>
                      <a:pt x="38" y="36"/>
                    </a:lnTo>
                    <a:lnTo>
                      <a:pt x="36" y="36"/>
                    </a:lnTo>
                    <a:lnTo>
                      <a:pt x="32" y="36"/>
                    </a:lnTo>
                    <a:lnTo>
                      <a:pt x="30" y="40"/>
                    </a:lnTo>
                    <a:lnTo>
                      <a:pt x="3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3" name="Freeform 1721">
                <a:extLst>
                  <a:ext uri="{FF2B5EF4-FFF2-40B4-BE49-F238E27FC236}">
                    <a16:creationId xmlns:a16="http://schemas.microsoft.com/office/drawing/2014/main" id="{E74CB772-5524-D456-8D81-17406957BE30}"/>
                  </a:ext>
                </a:extLst>
              </p:cNvPr>
              <p:cNvSpPr>
                <a:spLocks/>
              </p:cNvSpPr>
              <p:nvPr/>
            </p:nvSpPr>
            <p:spPr bwMode="auto">
              <a:xfrm>
                <a:off x="1938" y="1601"/>
                <a:ext cx="24" cy="27"/>
              </a:xfrm>
              <a:custGeom>
                <a:avLst/>
                <a:gdLst>
                  <a:gd name="T0" fmla="*/ 12 w 24"/>
                  <a:gd name="T1" fmla="*/ 16 h 27"/>
                  <a:gd name="T2" fmla="*/ 12 w 24"/>
                  <a:gd name="T3" fmla="*/ 16 h 27"/>
                  <a:gd name="T4" fmla="*/ 8 w 24"/>
                  <a:gd name="T5" fmla="*/ 18 h 27"/>
                  <a:gd name="T6" fmla="*/ 8 w 24"/>
                  <a:gd name="T7" fmla="*/ 22 h 27"/>
                  <a:gd name="T8" fmla="*/ 6 w 24"/>
                  <a:gd name="T9" fmla="*/ 27 h 27"/>
                  <a:gd name="T10" fmla="*/ 4 w 24"/>
                  <a:gd name="T11" fmla="*/ 27 h 27"/>
                  <a:gd name="T12" fmla="*/ 4 w 24"/>
                  <a:gd name="T13" fmla="*/ 27 h 27"/>
                  <a:gd name="T14" fmla="*/ 0 w 24"/>
                  <a:gd name="T15" fmla="*/ 18 h 27"/>
                  <a:gd name="T16" fmla="*/ 0 w 24"/>
                  <a:gd name="T17" fmla="*/ 14 h 27"/>
                  <a:gd name="T18" fmla="*/ 0 w 24"/>
                  <a:gd name="T19" fmla="*/ 8 h 27"/>
                  <a:gd name="T20" fmla="*/ 0 w 24"/>
                  <a:gd name="T21" fmla="*/ 8 h 27"/>
                  <a:gd name="T22" fmla="*/ 2 w 24"/>
                  <a:gd name="T23" fmla="*/ 4 h 27"/>
                  <a:gd name="T24" fmla="*/ 4 w 24"/>
                  <a:gd name="T25" fmla="*/ 2 h 27"/>
                  <a:gd name="T26" fmla="*/ 8 w 24"/>
                  <a:gd name="T27" fmla="*/ 2 h 27"/>
                  <a:gd name="T28" fmla="*/ 8 w 24"/>
                  <a:gd name="T29" fmla="*/ 2 h 27"/>
                  <a:gd name="T30" fmla="*/ 14 w 24"/>
                  <a:gd name="T31" fmla="*/ 0 h 27"/>
                  <a:gd name="T32" fmla="*/ 18 w 24"/>
                  <a:gd name="T33" fmla="*/ 0 h 27"/>
                  <a:gd name="T34" fmla="*/ 18 w 24"/>
                  <a:gd name="T35" fmla="*/ 0 h 27"/>
                  <a:gd name="T36" fmla="*/ 20 w 24"/>
                  <a:gd name="T37" fmla="*/ 0 h 27"/>
                  <a:gd name="T38" fmla="*/ 22 w 24"/>
                  <a:gd name="T39" fmla="*/ 4 h 27"/>
                  <a:gd name="T40" fmla="*/ 24 w 24"/>
                  <a:gd name="T41" fmla="*/ 8 h 27"/>
                  <a:gd name="T42" fmla="*/ 24 w 24"/>
                  <a:gd name="T43" fmla="*/ 16 h 27"/>
                  <a:gd name="T44" fmla="*/ 24 w 24"/>
                  <a:gd name="T45" fmla="*/ 16 h 27"/>
                  <a:gd name="T46" fmla="*/ 20 w 24"/>
                  <a:gd name="T47" fmla="*/ 10 h 27"/>
                  <a:gd name="T48" fmla="*/ 18 w 24"/>
                  <a:gd name="T49" fmla="*/ 10 h 27"/>
                  <a:gd name="T50" fmla="*/ 18 w 24"/>
                  <a:gd name="T51" fmla="*/ 10 h 27"/>
                  <a:gd name="T52" fmla="*/ 14 w 24"/>
                  <a:gd name="T53" fmla="*/ 14 h 27"/>
                  <a:gd name="T54" fmla="*/ 12 w 24"/>
                  <a:gd name="T55" fmla="*/ 16 h 27"/>
                  <a:gd name="T56" fmla="*/ 12 w 24"/>
                  <a:gd name="T5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7">
                    <a:moveTo>
                      <a:pt x="12" y="16"/>
                    </a:moveTo>
                    <a:lnTo>
                      <a:pt x="12" y="16"/>
                    </a:lnTo>
                    <a:lnTo>
                      <a:pt x="8" y="18"/>
                    </a:lnTo>
                    <a:lnTo>
                      <a:pt x="8" y="22"/>
                    </a:lnTo>
                    <a:lnTo>
                      <a:pt x="6" y="27"/>
                    </a:lnTo>
                    <a:lnTo>
                      <a:pt x="4" y="27"/>
                    </a:lnTo>
                    <a:lnTo>
                      <a:pt x="4" y="27"/>
                    </a:lnTo>
                    <a:lnTo>
                      <a:pt x="0" y="18"/>
                    </a:lnTo>
                    <a:lnTo>
                      <a:pt x="0" y="14"/>
                    </a:lnTo>
                    <a:lnTo>
                      <a:pt x="0" y="8"/>
                    </a:lnTo>
                    <a:lnTo>
                      <a:pt x="0" y="8"/>
                    </a:lnTo>
                    <a:lnTo>
                      <a:pt x="2" y="4"/>
                    </a:lnTo>
                    <a:lnTo>
                      <a:pt x="4" y="2"/>
                    </a:lnTo>
                    <a:lnTo>
                      <a:pt x="8" y="2"/>
                    </a:lnTo>
                    <a:lnTo>
                      <a:pt x="8" y="2"/>
                    </a:lnTo>
                    <a:lnTo>
                      <a:pt x="14" y="0"/>
                    </a:lnTo>
                    <a:lnTo>
                      <a:pt x="18" y="0"/>
                    </a:lnTo>
                    <a:lnTo>
                      <a:pt x="18" y="0"/>
                    </a:lnTo>
                    <a:lnTo>
                      <a:pt x="20" y="0"/>
                    </a:lnTo>
                    <a:lnTo>
                      <a:pt x="22" y="4"/>
                    </a:lnTo>
                    <a:lnTo>
                      <a:pt x="24" y="8"/>
                    </a:lnTo>
                    <a:lnTo>
                      <a:pt x="24" y="16"/>
                    </a:lnTo>
                    <a:lnTo>
                      <a:pt x="24" y="16"/>
                    </a:lnTo>
                    <a:lnTo>
                      <a:pt x="20" y="10"/>
                    </a:lnTo>
                    <a:lnTo>
                      <a:pt x="18" y="10"/>
                    </a:lnTo>
                    <a:lnTo>
                      <a:pt x="18" y="10"/>
                    </a:lnTo>
                    <a:lnTo>
                      <a:pt x="14" y="14"/>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4" name="Freeform 1722">
                <a:extLst>
                  <a:ext uri="{FF2B5EF4-FFF2-40B4-BE49-F238E27FC236}">
                    <a16:creationId xmlns:a16="http://schemas.microsoft.com/office/drawing/2014/main" id="{8134E4B2-1A84-8897-DC54-B1159AB55EB8}"/>
                  </a:ext>
                </a:extLst>
              </p:cNvPr>
              <p:cNvSpPr>
                <a:spLocks/>
              </p:cNvSpPr>
              <p:nvPr/>
            </p:nvSpPr>
            <p:spPr bwMode="auto">
              <a:xfrm>
                <a:off x="1956" y="1581"/>
                <a:ext cx="10" cy="18"/>
              </a:xfrm>
              <a:custGeom>
                <a:avLst/>
                <a:gdLst>
                  <a:gd name="T0" fmla="*/ 8 w 10"/>
                  <a:gd name="T1" fmla="*/ 6 h 18"/>
                  <a:gd name="T2" fmla="*/ 8 w 10"/>
                  <a:gd name="T3" fmla="*/ 6 h 18"/>
                  <a:gd name="T4" fmla="*/ 10 w 10"/>
                  <a:gd name="T5" fmla="*/ 12 h 18"/>
                  <a:gd name="T6" fmla="*/ 10 w 10"/>
                  <a:gd name="T7" fmla="*/ 18 h 18"/>
                  <a:gd name="T8" fmla="*/ 10 w 10"/>
                  <a:gd name="T9" fmla="*/ 18 h 18"/>
                  <a:gd name="T10" fmla="*/ 6 w 10"/>
                  <a:gd name="T11" fmla="*/ 16 h 18"/>
                  <a:gd name="T12" fmla="*/ 2 w 10"/>
                  <a:gd name="T13" fmla="*/ 12 h 18"/>
                  <a:gd name="T14" fmla="*/ 2 w 10"/>
                  <a:gd name="T15" fmla="*/ 12 h 18"/>
                  <a:gd name="T16" fmla="*/ 0 w 10"/>
                  <a:gd name="T17" fmla="*/ 8 h 18"/>
                  <a:gd name="T18" fmla="*/ 0 w 10"/>
                  <a:gd name="T19" fmla="*/ 4 h 18"/>
                  <a:gd name="T20" fmla="*/ 0 w 10"/>
                  <a:gd name="T21" fmla="*/ 4 h 18"/>
                  <a:gd name="T22" fmla="*/ 0 w 10"/>
                  <a:gd name="T23" fmla="*/ 0 h 18"/>
                  <a:gd name="T24" fmla="*/ 0 w 10"/>
                  <a:gd name="T25" fmla="*/ 0 h 18"/>
                  <a:gd name="T26" fmla="*/ 2 w 10"/>
                  <a:gd name="T27" fmla="*/ 2 h 18"/>
                  <a:gd name="T28" fmla="*/ 2 w 10"/>
                  <a:gd name="T29" fmla="*/ 2 h 18"/>
                  <a:gd name="T30" fmla="*/ 8 w 10"/>
                  <a:gd name="T31" fmla="*/ 6 h 18"/>
                  <a:gd name="T32" fmla="*/ 8 w 10"/>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8" y="6"/>
                    </a:moveTo>
                    <a:lnTo>
                      <a:pt x="8" y="6"/>
                    </a:lnTo>
                    <a:lnTo>
                      <a:pt x="10" y="12"/>
                    </a:lnTo>
                    <a:lnTo>
                      <a:pt x="10" y="18"/>
                    </a:lnTo>
                    <a:lnTo>
                      <a:pt x="10" y="18"/>
                    </a:lnTo>
                    <a:lnTo>
                      <a:pt x="6" y="16"/>
                    </a:lnTo>
                    <a:lnTo>
                      <a:pt x="2" y="12"/>
                    </a:lnTo>
                    <a:lnTo>
                      <a:pt x="2" y="12"/>
                    </a:lnTo>
                    <a:lnTo>
                      <a:pt x="0" y="8"/>
                    </a:lnTo>
                    <a:lnTo>
                      <a:pt x="0" y="4"/>
                    </a:lnTo>
                    <a:lnTo>
                      <a:pt x="0" y="4"/>
                    </a:lnTo>
                    <a:lnTo>
                      <a:pt x="0" y="0"/>
                    </a:lnTo>
                    <a:lnTo>
                      <a:pt x="0" y="0"/>
                    </a:lnTo>
                    <a:lnTo>
                      <a:pt x="2" y="2"/>
                    </a:lnTo>
                    <a:lnTo>
                      <a:pt x="2"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5" name="Freeform 1723">
                <a:extLst>
                  <a:ext uri="{FF2B5EF4-FFF2-40B4-BE49-F238E27FC236}">
                    <a16:creationId xmlns:a16="http://schemas.microsoft.com/office/drawing/2014/main" id="{4EAFE3B8-D0FD-641A-F9ED-4D19B3DC56D5}"/>
                  </a:ext>
                </a:extLst>
              </p:cNvPr>
              <p:cNvSpPr>
                <a:spLocks/>
              </p:cNvSpPr>
              <p:nvPr/>
            </p:nvSpPr>
            <p:spPr bwMode="auto">
              <a:xfrm>
                <a:off x="1810" y="1555"/>
                <a:ext cx="66" cy="85"/>
              </a:xfrm>
              <a:custGeom>
                <a:avLst/>
                <a:gdLst>
                  <a:gd name="T0" fmla="*/ 12 w 66"/>
                  <a:gd name="T1" fmla="*/ 58 h 85"/>
                  <a:gd name="T2" fmla="*/ 6 w 66"/>
                  <a:gd name="T3" fmla="*/ 64 h 85"/>
                  <a:gd name="T4" fmla="*/ 4 w 66"/>
                  <a:gd name="T5" fmla="*/ 50 h 85"/>
                  <a:gd name="T6" fmla="*/ 4 w 66"/>
                  <a:gd name="T7" fmla="*/ 44 h 85"/>
                  <a:gd name="T8" fmla="*/ 0 w 66"/>
                  <a:gd name="T9" fmla="*/ 40 h 85"/>
                  <a:gd name="T10" fmla="*/ 2 w 66"/>
                  <a:gd name="T11" fmla="*/ 32 h 85"/>
                  <a:gd name="T12" fmla="*/ 4 w 66"/>
                  <a:gd name="T13" fmla="*/ 28 h 85"/>
                  <a:gd name="T14" fmla="*/ 8 w 66"/>
                  <a:gd name="T15" fmla="*/ 26 h 85"/>
                  <a:gd name="T16" fmla="*/ 12 w 66"/>
                  <a:gd name="T17" fmla="*/ 32 h 85"/>
                  <a:gd name="T18" fmla="*/ 20 w 66"/>
                  <a:gd name="T19" fmla="*/ 26 h 85"/>
                  <a:gd name="T20" fmla="*/ 24 w 66"/>
                  <a:gd name="T21" fmla="*/ 32 h 85"/>
                  <a:gd name="T22" fmla="*/ 28 w 66"/>
                  <a:gd name="T23" fmla="*/ 36 h 85"/>
                  <a:gd name="T24" fmla="*/ 28 w 66"/>
                  <a:gd name="T25" fmla="*/ 30 h 85"/>
                  <a:gd name="T26" fmla="*/ 28 w 66"/>
                  <a:gd name="T27" fmla="*/ 26 h 85"/>
                  <a:gd name="T28" fmla="*/ 32 w 66"/>
                  <a:gd name="T29" fmla="*/ 24 h 85"/>
                  <a:gd name="T30" fmla="*/ 38 w 66"/>
                  <a:gd name="T31" fmla="*/ 12 h 85"/>
                  <a:gd name="T32" fmla="*/ 38 w 66"/>
                  <a:gd name="T33" fmla="*/ 0 h 85"/>
                  <a:gd name="T34" fmla="*/ 46 w 66"/>
                  <a:gd name="T35" fmla="*/ 24 h 85"/>
                  <a:gd name="T36" fmla="*/ 46 w 66"/>
                  <a:gd name="T37" fmla="*/ 34 h 85"/>
                  <a:gd name="T38" fmla="*/ 48 w 66"/>
                  <a:gd name="T39" fmla="*/ 44 h 85"/>
                  <a:gd name="T40" fmla="*/ 52 w 66"/>
                  <a:gd name="T41" fmla="*/ 44 h 85"/>
                  <a:gd name="T42" fmla="*/ 56 w 66"/>
                  <a:gd name="T43" fmla="*/ 42 h 85"/>
                  <a:gd name="T44" fmla="*/ 62 w 66"/>
                  <a:gd name="T45" fmla="*/ 40 h 85"/>
                  <a:gd name="T46" fmla="*/ 66 w 66"/>
                  <a:gd name="T47" fmla="*/ 48 h 85"/>
                  <a:gd name="T48" fmla="*/ 66 w 66"/>
                  <a:gd name="T49" fmla="*/ 56 h 85"/>
                  <a:gd name="T50" fmla="*/ 66 w 66"/>
                  <a:gd name="T51" fmla="*/ 64 h 85"/>
                  <a:gd name="T52" fmla="*/ 58 w 66"/>
                  <a:gd name="T53" fmla="*/ 68 h 85"/>
                  <a:gd name="T54" fmla="*/ 56 w 66"/>
                  <a:gd name="T55" fmla="*/ 64 h 85"/>
                  <a:gd name="T56" fmla="*/ 54 w 66"/>
                  <a:gd name="T57" fmla="*/ 58 h 85"/>
                  <a:gd name="T58" fmla="*/ 52 w 66"/>
                  <a:gd name="T59" fmla="*/ 64 h 85"/>
                  <a:gd name="T60" fmla="*/ 48 w 66"/>
                  <a:gd name="T61" fmla="*/ 64 h 85"/>
                  <a:gd name="T62" fmla="*/ 46 w 66"/>
                  <a:gd name="T63" fmla="*/ 64 h 85"/>
                  <a:gd name="T64" fmla="*/ 40 w 66"/>
                  <a:gd name="T65" fmla="*/ 66 h 85"/>
                  <a:gd name="T66" fmla="*/ 34 w 66"/>
                  <a:gd name="T67" fmla="*/ 62 h 85"/>
                  <a:gd name="T68" fmla="*/ 30 w 66"/>
                  <a:gd name="T69" fmla="*/ 60 h 85"/>
                  <a:gd name="T70" fmla="*/ 28 w 66"/>
                  <a:gd name="T71" fmla="*/ 66 h 85"/>
                  <a:gd name="T72" fmla="*/ 30 w 66"/>
                  <a:gd name="T73" fmla="*/ 73 h 85"/>
                  <a:gd name="T74" fmla="*/ 28 w 66"/>
                  <a:gd name="T75" fmla="*/ 83 h 85"/>
                  <a:gd name="T76" fmla="*/ 26 w 66"/>
                  <a:gd name="T77" fmla="*/ 85 h 85"/>
                  <a:gd name="T78" fmla="*/ 18 w 66"/>
                  <a:gd name="T79" fmla="*/ 73 h 85"/>
                  <a:gd name="T80" fmla="*/ 12 w 66"/>
                  <a:gd name="T81" fmla="*/ 62 h 85"/>
                  <a:gd name="T82" fmla="*/ 12 w 66"/>
                  <a:gd name="T83" fmla="*/ 58 h 85"/>
                  <a:gd name="T84" fmla="*/ 18 w 66"/>
                  <a:gd name="T85" fmla="*/ 54 h 85"/>
                  <a:gd name="T86" fmla="*/ 14 w 66"/>
                  <a:gd name="T87" fmla="*/ 54 h 85"/>
                  <a:gd name="T88" fmla="*/ 12 w 66"/>
                  <a:gd name="T89"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85">
                    <a:moveTo>
                      <a:pt x="12" y="58"/>
                    </a:moveTo>
                    <a:lnTo>
                      <a:pt x="12" y="58"/>
                    </a:lnTo>
                    <a:lnTo>
                      <a:pt x="8" y="62"/>
                    </a:lnTo>
                    <a:lnTo>
                      <a:pt x="6" y="64"/>
                    </a:lnTo>
                    <a:lnTo>
                      <a:pt x="4" y="60"/>
                    </a:lnTo>
                    <a:lnTo>
                      <a:pt x="4" y="50"/>
                    </a:lnTo>
                    <a:lnTo>
                      <a:pt x="4" y="50"/>
                    </a:lnTo>
                    <a:lnTo>
                      <a:pt x="4" y="44"/>
                    </a:lnTo>
                    <a:lnTo>
                      <a:pt x="4" y="44"/>
                    </a:lnTo>
                    <a:lnTo>
                      <a:pt x="0" y="40"/>
                    </a:lnTo>
                    <a:lnTo>
                      <a:pt x="0" y="36"/>
                    </a:lnTo>
                    <a:lnTo>
                      <a:pt x="2" y="32"/>
                    </a:lnTo>
                    <a:lnTo>
                      <a:pt x="2" y="32"/>
                    </a:lnTo>
                    <a:lnTo>
                      <a:pt x="4" y="28"/>
                    </a:lnTo>
                    <a:lnTo>
                      <a:pt x="8" y="26"/>
                    </a:lnTo>
                    <a:lnTo>
                      <a:pt x="8" y="26"/>
                    </a:lnTo>
                    <a:lnTo>
                      <a:pt x="8" y="26"/>
                    </a:lnTo>
                    <a:lnTo>
                      <a:pt x="12" y="32"/>
                    </a:lnTo>
                    <a:lnTo>
                      <a:pt x="14" y="32"/>
                    </a:lnTo>
                    <a:lnTo>
                      <a:pt x="20" y="26"/>
                    </a:lnTo>
                    <a:lnTo>
                      <a:pt x="20" y="26"/>
                    </a:lnTo>
                    <a:lnTo>
                      <a:pt x="24" y="32"/>
                    </a:lnTo>
                    <a:lnTo>
                      <a:pt x="26" y="36"/>
                    </a:lnTo>
                    <a:lnTo>
                      <a:pt x="28" y="36"/>
                    </a:lnTo>
                    <a:lnTo>
                      <a:pt x="28" y="36"/>
                    </a:lnTo>
                    <a:lnTo>
                      <a:pt x="28" y="30"/>
                    </a:lnTo>
                    <a:lnTo>
                      <a:pt x="28" y="26"/>
                    </a:lnTo>
                    <a:lnTo>
                      <a:pt x="28" y="26"/>
                    </a:lnTo>
                    <a:lnTo>
                      <a:pt x="28" y="26"/>
                    </a:lnTo>
                    <a:lnTo>
                      <a:pt x="32" y="24"/>
                    </a:lnTo>
                    <a:lnTo>
                      <a:pt x="34" y="20"/>
                    </a:lnTo>
                    <a:lnTo>
                      <a:pt x="38" y="12"/>
                    </a:lnTo>
                    <a:lnTo>
                      <a:pt x="38" y="0"/>
                    </a:lnTo>
                    <a:lnTo>
                      <a:pt x="38" y="0"/>
                    </a:lnTo>
                    <a:lnTo>
                      <a:pt x="44" y="16"/>
                    </a:lnTo>
                    <a:lnTo>
                      <a:pt x="46" y="24"/>
                    </a:lnTo>
                    <a:lnTo>
                      <a:pt x="46" y="34"/>
                    </a:lnTo>
                    <a:lnTo>
                      <a:pt x="46" y="34"/>
                    </a:lnTo>
                    <a:lnTo>
                      <a:pt x="46" y="40"/>
                    </a:lnTo>
                    <a:lnTo>
                      <a:pt x="48" y="44"/>
                    </a:lnTo>
                    <a:lnTo>
                      <a:pt x="48" y="44"/>
                    </a:lnTo>
                    <a:lnTo>
                      <a:pt x="52" y="44"/>
                    </a:lnTo>
                    <a:lnTo>
                      <a:pt x="56" y="42"/>
                    </a:lnTo>
                    <a:lnTo>
                      <a:pt x="56" y="42"/>
                    </a:lnTo>
                    <a:lnTo>
                      <a:pt x="60" y="40"/>
                    </a:lnTo>
                    <a:lnTo>
                      <a:pt x="62" y="40"/>
                    </a:lnTo>
                    <a:lnTo>
                      <a:pt x="64" y="42"/>
                    </a:lnTo>
                    <a:lnTo>
                      <a:pt x="66" y="48"/>
                    </a:lnTo>
                    <a:lnTo>
                      <a:pt x="66" y="48"/>
                    </a:lnTo>
                    <a:lnTo>
                      <a:pt x="66" y="56"/>
                    </a:lnTo>
                    <a:lnTo>
                      <a:pt x="66" y="64"/>
                    </a:lnTo>
                    <a:lnTo>
                      <a:pt x="66" y="64"/>
                    </a:lnTo>
                    <a:lnTo>
                      <a:pt x="60" y="68"/>
                    </a:lnTo>
                    <a:lnTo>
                      <a:pt x="58" y="68"/>
                    </a:lnTo>
                    <a:lnTo>
                      <a:pt x="56" y="64"/>
                    </a:lnTo>
                    <a:lnTo>
                      <a:pt x="56" y="64"/>
                    </a:lnTo>
                    <a:lnTo>
                      <a:pt x="54" y="60"/>
                    </a:lnTo>
                    <a:lnTo>
                      <a:pt x="54" y="58"/>
                    </a:lnTo>
                    <a:lnTo>
                      <a:pt x="52" y="64"/>
                    </a:lnTo>
                    <a:lnTo>
                      <a:pt x="52" y="64"/>
                    </a:lnTo>
                    <a:lnTo>
                      <a:pt x="50" y="64"/>
                    </a:lnTo>
                    <a:lnTo>
                      <a:pt x="48" y="64"/>
                    </a:lnTo>
                    <a:lnTo>
                      <a:pt x="46" y="64"/>
                    </a:lnTo>
                    <a:lnTo>
                      <a:pt x="46" y="64"/>
                    </a:lnTo>
                    <a:lnTo>
                      <a:pt x="42" y="66"/>
                    </a:lnTo>
                    <a:lnTo>
                      <a:pt x="40" y="66"/>
                    </a:lnTo>
                    <a:lnTo>
                      <a:pt x="34" y="62"/>
                    </a:lnTo>
                    <a:lnTo>
                      <a:pt x="34" y="62"/>
                    </a:lnTo>
                    <a:lnTo>
                      <a:pt x="30" y="60"/>
                    </a:lnTo>
                    <a:lnTo>
                      <a:pt x="30" y="60"/>
                    </a:lnTo>
                    <a:lnTo>
                      <a:pt x="28" y="66"/>
                    </a:lnTo>
                    <a:lnTo>
                      <a:pt x="28" y="66"/>
                    </a:lnTo>
                    <a:lnTo>
                      <a:pt x="30" y="73"/>
                    </a:lnTo>
                    <a:lnTo>
                      <a:pt x="30" y="73"/>
                    </a:lnTo>
                    <a:lnTo>
                      <a:pt x="28" y="81"/>
                    </a:lnTo>
                    <a:lnTo>
                      <a:pt x="28" y="83"/>
                    </a:lnTo>
                    <a:lnTo>
                      <a:pt x="26" y="85"/>
                    </a:lnTo>
                    <a:lnTo>
                      <a:pt x="26" y="85"/>
                    </a:lnTo>
                    <a:lnTo>
                      <a:pt x="22" y="79"/>
                    </a:lnTo>
                    <a:lnTo>
                      <a:pt x="18" y="73"/>
                    </a:lnTo>
                    <a:lnTo>
                      <a:pt x="12" y="62"/>
                    </a:lnTo>
                    <a:lnTo>
                      <a:pt x="12" y="62"/>
                    </a:lnTo>
                    <a:lnTo>
                      <a:pt x="12" y="58"/>
                    </a:lnTo>
                    <a:lnTo>
                      <a:pt x="12" y="58"/>
                    </a:lnTo>
                    <a:lnTo>
                      <a:pt x="14" y="54"/>
                    </a:lnTo>
                    <a:lnTo>
                      <a:pt x="18" y="54"/>
                    </a:lnTo>
                    <a:lnTo>
                      <a:pt x="18" y="54"/>
                    </a:lnTo>
                    <a:lnTo>
                      <a:pt x="14" y="54"/>
                    </a:lnTo>
                    <a:lnTo>
                      <a:pt x="12" y="58"/>
                    </a:lnTo>
                    <a:lnTo>
                      <a:pt x="1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6" name="Freeform 1724">
                <a:extLst>
                  <a:ext uri="{FF2B5EF4-FFF2-40B4-BE49-F238E27FC236}">
                    <a16:creationId xmlns:a16="http://schemas.microsoft.com/office/drawing/2014/main" id="{E9BB63B7-0D20-CC04-1C7C-6228FB7F1E55}"/>
                  </a:ext>
                </a:extLst>
              </p:cNvPr>
              <p:cNvSpPr>
                <a:spLocks/>
              </p:cNvSpPr>
              <p:nvPr/>
            </p:nvSpPr>
            <p:spPr bwMode="auto">
              <a:xfrm>
                <a:off x="1884" y="1577"/>
                <a:ext cx="24" cy="44"/>
              </a:xfrm>
              <a:custGeom>
                <a:avLst/>
                <a:gdLst>
                  <a:gd name="T0" fmla="*/ 22 w 24"/>
                  <a:gd name="T1" fmla="*/ 6 h 44"/>
                  <a:gd name="T2" fmla="*/ 22 w 24"/>
                  <a:gd name="T3" fmla="*/ 6 h 44"/>
                  <a:gd name="T4" fmla="*/ 24 w 24"/>
                  <a:gd name="T5" fmla="*/ 14 h 44"/>
                  <a:gd name="T6" fmla="*/ 22 w 24"/>
                  <a:gd name="T7" fmla="*/ 14 h 44"/>
                  <a:gd name="T8" fmla="*/ 20 w 24"/>
                  <a:gd name="T9" fmla="*/ 14 h 44"/>
                  <a:gd name="T10" fmla="*/ 20 w 24"/>
                  <a:gd name="T11" fmla="*/ 14 h 44"/>
                  <a:gd name="T12" fmla="*/ 18 w 24"/>
                  <a:gd name="T13" fmla="*/ 12 h 44"/>
                  <a:gd name="T14" fmla="*/ 14 w 24"/>
                  <a:gd name="T15" fmla="*/ 12 h 44"/>
                  <a:gd name="T16" fmla="*/ 8 w 24"/>
                  <a:gd name="T17" fmla="*/ 22 h 44"/>
                  <a:gd name="T18" fmla="*/ 8 w 24"/>
                  <a:gd name="T19" fmla="*/ 22 h 44"/>
                  <a:gd name="T20" fmla="*/ 16 w 24"/>
                  <a:gd name="T21" fmla="*/ 28 h 44"/>
                  <a:gd name="T22" fmla="*/ 18 w 24"/>
                  <a:gd name="T23" fmla="*/ 32 h 44"/>
                  <a:gd name="T24" fmla="*/ 20 w 24"/>
                  <a:gd name="T25" fmla="*/ 40 h 44"/>
                  <a:gd name="T26" fmla="*/ 20 w 24"/>
                  <a:gd name="T27" fmla="*/ 40 h 44"/>
                  <a:gd name="T28" fmla="*/ 18 w 24"/>
                  <a:gd name="T29" fmla="*/ 44 h 44"/>
                  <a:gd name="T30" fmla="*/ 14 w 24"/>
                  <a:gd name="T31" fmla="*/ 44 h 44"/>
                  <a:gd name="T32" fmla="*/ 10 w 24"/>
                  <a:gd name="T33" fmla="*/ 38 h 44"/>
                  <a:gd name="T34" fmla="*/ 10 w 24"/>
                  <a:gd name="T35" fmla="*/ 38 h 44"/>
                  <a:gd name="T36" fmla="*/ 8 w 24"/>
                  <a:gd name="T37" fmla="*/ 34 h 44"/>
                  <a:gd name="T38" fmla="*/ 8 w 24"/>
                  <a:gd name="T39" fmla="*/ 34 h 44"/>
                  <a:gd name="T40" fmla="*/ 10 w 24"/>
                  <a:gd name="T41" fmla="*/ 32 h 44"/>
                  <a:gd name="T42" fmla="*/ 10 w 24"/>
                  <a:gd name="T43" fmla="*/ 30 h 44"/>
                  <a:gd name="T44" fmla="*/ 10 w 24"/>
                  <a:gd name="T45" fmla="*/ 30 h 44"/>
                  <a:gd name="T46" fmla="*/ 8 w 24"/>
                  <a:gd name="T47" fmla="*/ 30 h 44"/>
                  <a:gd name="T48" fmla="*/ 6 w 24"/>
                  <a:gd name="T49" fmla="*/ 28 h 44"/>
                  <a:gd name="T50" fmla="*/ 0 w 24"/>
                  <a:gd name="T51" fmla="*/ 22 h 44"/>
                  <a:gd name="T52" fmla="*/ 0 w 24"/>
                  <a:gd name="T53" fmla="*/ 22 h 44"/>
                  <a:gd name="T54" fmla="*/ 2 w 24"/>
                  <a:gd name="T55" fmla="*/ 18 h 44"/>
                  <a:gd name="T56" fmla="*/ 2 w 24"/>
                  <a:gd name="T57" fmla="*/ 14 h 44"/>
                  <a:gd name="T58" fmla="*/ 6 w 24"/>
                  <a:gd name="T59" fmla="*/ 12 h 44"/>
                  <a:gd name="T60" fmla="*/ 6 w 24"/>
                  <a:gd name="T61" fmla="*/ 12 h 44"/>
                  <a:gd name="T62" fmla="*/ 6 w 24"/>
                  <a:gd name="T63" fmla="*/ 6 h 44"/>
                  <a:gd name="T64" fmla="*/ 6 w 24"/>
                  <a:gd name="T65" fmla="*/ 6 h 44"/>
                  <a:gd name="T66" fmla="*/ 10 w 24"/>
                  <a:gd name="T67" fmla="*/ 2 h 44"/>
                  <a:gd name="T68" fmla="*/ 14 w 24"/>
                  <a:gd name="T69" fmla="*/ 0 h 44"/>
                  <a:gd name="T70" fmla="*/ 18 w 24"/>
                  <a:gd name="T71" fmla="*/ 2 h 44"/>
                  <a:gd name="T72" fmla="*/ 22 w 24"/>
                  <a:gd name="T73" fmla="*/ 6 h 44"/>
                  <a:gd name="T74" fmla="*/ 22 w 24"/>
                  <a:gd name="T75"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44">
                    <a:moveTo>
                      <a:pt x="22" y="6"/>
                    </a:moveTo>
                    <a:lnTo>
                      <a:pt x="22" y="6"/>
                    </a:lnTo>
                    <a:lnTo>
                      <a:pt x="24" y="14"/>
                    </a:lnTo>
                    <a:lnTo>
                      <a:pt x="22" y="14"/>
                    </a:lnTo>
                    <a:lnTo>
                      <a:pt x="20" y="14"/>
                    </a:lnTo>
                    <a:lnTo>
                      <a:pt x="20" y="14"/>
                    </a:lnTo>
                    <a:lnTo>
                      <a:pt x="18" y="12"/>
                    </a:lnTo>
                    <a:lnTo>
                      <a:pt x="14" y="12"/>
                    </a:lnTo>
                    <a:lnTo>
                      <a:pt x="8" y="22"/>
                    </a:lnTo>
                    <a:lnTo>
                      <a:pt x="8" y="22"/>
                    </a:lnTo>
                    <a:lnTo>
                      <a:pt x="16" y="28"/>
                    </a:lnTo>
                    <a:lnTo>
                      <a:pt x="18" y="32"/>
                    </a:lnTo>
                    <a:lnTo>
                      <a:pt x="20" y="40"/>
                    </a:lnTo>
                    <a:lnTo>
                      <a:pt x="20" y="40"/>
                    </a:lnTo>
                    <a:lnTo>
                      <a:pt x="18" y="44"/>
                    </a:lnTo>
                    <a:lnTo>
                      <a:pt x="14" y="44"/>
                    </a:lnTo>
                    <a:lnTo>
                      <a:pt x="10" y="38"/>
                    </a:lnTo>
                    <a:lnTo>
                      <a:pt x="10" y="38"/>
                    </a:lnTo>
                    <a:lnTo>
                      <a:pt x="8" y="34"/>
                    </a:lnTo>
                    <a:lnTo>
                      <a:pt x="8" y="34"/>
                    </a:lnTo>
                    <a:lnTo>
                      <a:pt x="10" y="32"/>
                    </a:lnTo>
                    <a:lnTo>
                      <a:pt x="10" y="30"/>
                    </a:lnTo>
                    <a:lnTo>
                      <a:pt x="10" y="30"/>
                    </a:lnTo>
                    <a:lnTo>
                      <a:pt x="8" y="30"/>
                    </a:lnTo>
                    <a:lnTo>
                      <a:pt x="6" y="28"/>
                    </a:lnTo>
                    <a:lnTo>
                      <a:pt x="0" y="22"/>
                    </a:lnTo>
                    <a:lnTo>
                      <a:pt x="0" y="22"/>
                    </a:lnTo>
                    <a:lnTo>
                      <a:pt x="2" y="18"/>
                    </a:lnTo>
                    <a:lnTo>
                      <a:pt x="2" y="14"/>
                    </a:lnTo>
                    <a:lnTo>
                      <a:pt x="6" y="12"/>
                    </a:lnTo>
                    <a:lnTo>
                      <a:pt x="6" y="12"/>
                    </a:lnTo>
                    <a:lnTo>
                      <a:pt x="6" y="6"/>
                    </a:lnTo>
                    <a:lnTo>
                      <a:pt x="6" y="6"/>
                    </a:lnTo>
                    <a:lnTo>
                      <a:pt x="10" y="2"/>
                    </a:lnTo>
                    <a:lnTo>
                      <a:pt x="14" y="0"/>
                    </a:lnTo>
                    <a:lnTo>
                      <a:pt x="18" y="2"/>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7" name="Freeform 1725">
                <a:extLst>
                  <a:ext uri="{FF2B5EF4-FFF2-40B4-BE49-F238E27FC236}">
                    <a16:creationId xmlns:a16="http://schemas.microsoft.com/office/drawing/2014/main" id="{F3494222-96F0-8A91-152E-005AD04DE7A0}"/>
                  </a:ext>
                </a:extLst>
              </p:cNvPr>
              <p:cNvSpPr>
                <a:spLocks/>
              </p:cNvSpPr>
              <p:nvPr/>
            </p:nvSpPr>
            <p:spPr bwMode="auto">
              <a:xfrm>
                <a:off x="1878" y="1583"/>
                <a:ext cx="14" cy="49"/>
              </a:xfrm>
              <a:custGeom>
                <a:avLst/>
                <a:gdLst>
                  <a:gd name="T0" fmla="*/ 12 w 14"/>
                  <a:gd name="T1" fmla="*/ 8 h 49"/>
                  <a:gd name="T2" fmla="*/ 12 w 14"/>
                  <a:gd name="T3" fmla="*/ 8 h 49"/>
                  <a:gd name="T4" fmla="*/ 12 w 14"/>
                  <a:gd name="T5" fmla="*/ 12 h 49"/>
                  <a:gd name="T6" fmla="*/ 10 w 14"/>
                  <a:gd name="T7" fmla="*/ 12 h 49"/>
                  <a:gd name="T8" fmla="*/ 8 w 14"/>
                  <a:gd name="T9" fmla="*/ 12 h 49"/>
                  <a:gd name="T10" fmla="*/ 8 w 14"/>
                  <a:gd name="T11" fmla="*/ 16 h 49"/>
                  <a:gd name="T12" fmla="*/ 8 w 14"/>
                  <a:gd name="T13" fmla="*/ 16 h 49"/>
                  <a:gd name="T14" fmla="*/ 8 w 14"/>
                  <a:gd name="T15" fmla="*/ 20 h 49"/>
                  <a:gd name="T16" fmla="*/ 10 w 14"/>
                  <a:gd name="T17" fmla="*/ 22 h 49"/>
                  <a:gd name="T18" fmla="*/ 12 w 14"/>
                  <a:gd name="T19" fmla="*/ 24 h 49"/>
                  <a:gd name="T20" fmla="*/ 14 w 14"/>
                  <a:gd name="T21" fmla="*/ 26 h 49"/>
                  <a:gd name="T22" fmla="*/ 14 w 14"/>
                  <a:gd name="T23" fmla="*/ 26 h 49"/>
                  <a:gd name="T24" fmla="*/ 14 w 14"/>
                  <a:gd name="T25" fmla="*/ 30 h 49"/>
                  <a:gd name="T26" fmla="*/ 14 w 14"/>
                  <a:gd name="T27" fmla="*/ 30 h 49"/>
                  <a:gd name="T28" fmla="*/ 10 w 14"/>
                  <a:gd name="T29" fmla="*/ 42 h 49"/>
                  <a:gd name="T30" fmla="*/ 6 w 14"/>
                  <a:gd name="T31" fmla="*/ 49 h 49"/>
                  <a:gd name="T32" fmla="*/ 6 w 14"/>
                  <a:gd name="T33" fmla="*/ 49 h 49"/>
                  <a:gd name="T34" fmla="*/ 2 w 14"/>
                  <a:gd name="T35" fmla="*/ 49 h 49"/>
                  <a:gd name="T36" fmla="*/ 2 w 14"/>
                  <a:gd name="T37" fmla="*/ 49 h 49"/>
                  <a:gd name="T38" fmla="*/ 0 w 14"/>
                  <a:gd name="T39" fmla="*/ 42 h 49"/>
                  <a:gd name="T40" fmla="*/ 0 w 14"/>
                  <a:gd name="T41" fmla="*/ 34 h 49"/>
                  <a:gd name="T42" fmla="*/ 0 w 14"/>
                  <a:gd name="T43" fmla="*/ 34 h 49"/>
                  <a:gd name="T44" fmla="*/ 2 w 14"/>
                  <a:gd name="T45" fmla="*/ 28 h 49"/>
                  <a:gd name="T46" fmla="*/ 4 w 14"/>
                  <a:gd name="T47" fmla="*/ 20 h 49"/>
                  <a:gd name="T48" fmla="*/ 4 w 14"/>
                  <a:gd name="T49" fmla="*/ 20 h 49"/>
                  <a:gd name="T50" fmla="*/ 6 w 14"/>
                  <a:gd name="T51" fmla="*/ 16 h 49"/>
                  <a:gd name="T52" fmla="*/ 6 w 14"/>
                  <a:gd name="T53" fmla="*/ 10 h 49"/>
                  <a:gd name="T54" fmla="*/ 6 w 14"/>
                  <a:gd name="T55" fmla="*/ 6 h 49"/>
                  <a:gd name="T56" fmla="*/ 8 w 14"/>
                  <a:gd name="T57" fmla="*/ 0 h 49"/>
                  <a:gd name="T58" fmla="*/ 8 w 14"/>
                  <a:gd name="T59" fmla="*/ 0 h 49"/>
                  <a:gd name="T60" fmla="*/ 8 w 14"/>
                  <a:gd name="T61" fmla="*/ 4 h 49"/>
                  <a:gd name="T62" fmla="*/ 10 w 14"/>
                  <a:gd name="T63" fmla="*/ 4 h 49"/>
                  <a:gd name="T64" fmla="*/ 12 w 14"/>
                  <a:gd name="T65" fmla="*/ 6 h 49"/>
                  <a:gd name="T66" fmla="*/ 12 w 14"/>
                  <a:gd name="T67" fmla="*/ 8 h 49"/>
                  <a:gd name="T68" fmla="*/ 12 w 14"/>
                  <a:gd name="T6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9">
                    <a:moveTo>
                      <a:pt x="12" y="8"/>
                    </a:moveTo>
                    <a:lnTo>
                      <a:pt x="12" y="8"/>
                    </a:lnTo>
                    <a:lnTo>
                      <a:pt x="12" y="12"/>
                    </a:lnTo>
                    <a:lnTo>
                      <a:pt x="10" y="12"/>
                    </a:lnTo>
                    <a:lnTo>
                      <a:pt x="8" y="12"/>
                    </a:lnTo>
                    <a:lnTo>
                      <a:pt x="8" y="16"/>
                    </a:lnTo>
                    <a:lnTo>
                      <a:pt x="8" y="16"/>
                    </a:lnTo>
                    <a:lnTo>
                      <a:pt x="8" y="20"/>
                    </a:lnTo>
                    <a:lnTo>
                      <a:pt x="10" y="22"/>
                    </a:lnTo>
                    <a:lnTo>
                      <a:pt x="12" y="24"/>
                    </a:lnTo>
                    <a:lnTo>
                      <a:pt x="14" y="26"/>
                    </a:lnTo>
                    <a:lnTo>
                      <a:pt x="14" y="26"/>
                    </a:lnTo>
                    <a:lnTo>
                      <a:pt x="14" y="30"/>
                    </a:lnTo>
                    <a:lnTo>
                      <a:pt x="14" y="30"/>
                    </a:lnTo>
                    <a:lnTo>
                      <a:pt x="10" y="42"/>
                    </a:lnTo>
                    <a:lnTo>
                      <a:pt x="6" y="49"/>
                    </a:lnTo>
                    <a:lnTo>
                      <a:pt x="6" y="49"/>
                    </a:lnTo>
                    <a:lnTo>
                      <a:pt x="2" y="49"/>
                    </a:lnTo>
                    <a:lnTo>
                      <a:pt x="2" y="49"/>
                    </a:lnTo>
                    <a:lnTo>
                      <a:pt x="0" y="42"/>
                    </a:lnTo>
                    <a:lnTo>
                      <a:pt x="0" y="34"/>
                    </a:lnTo>
                    <a:lnTo>
                      <a:pt x="0" y="34"/>
                    </a:lnTo>
                    <a:lnTo>
                      <a:pt x="2" y="28"/>
                    </a:lnTo>
                    <a:lnTo>
                      <a:pt x="4" y="20"/>
                    </a:lnTo>
                    <a:lnTo>
                      <a:pt x="4" y="20"/>
                    </a:lnTo>
                    <a:lnTo>
                      <a:pt x="6" y="16"/>
                    </a:lnTo>
                    <a:lnTo>
                      <a:pt x="6" y="10"/>
                    </a:lnTo>
                    <a:lnTo>
                      <a:pt x="6" y="6"/>
                    </a:lnTo>
                    <a:lnTo>
                      <a:pt x="8" y="0"/>
                    </a:lnTo>
                    <a:lnTo>
                      <a:pt x="8" y="0"/>
                    </a:lnTo>
                    <a:lnTo>
                      <a:pt x="8" y="4"/>
                    </a:lnTo>
                    <a:lnTo>
                      <a:pt x="10" y="4"/>
                    </a:lnTo>
                    <a:lnTo>
                      <a:pt x="12" y="6"/>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8" name="Freeform 1726">
                <a:extLst>
                  <a:ext uri="{FF2B5EF4-FFF2-40B4-BE49-F238E27FC236}">
                    <a16:creationId xmlns:a16="http://schemas.microsoft.com/office/drawing/2014/main" id="{AB6618BA-F4B6-DE20-28FB-957CFDE78EA0}"/>
                  </a:ext>
                </a:extLst>
              </p:cNvPr>
              <p:cNvSpPr>
                <a:spLocks/>
              </p:cNvSpPr>
              <p:nvPr/>
            </p:nvSpPr>
            <p:spPr bwMode="auto">
              <a:xfrm>
                <a:off x="1876" y="1603"/>
                <a:ext cx="8" cy="16"/>
              </a:xfrm>
              <a:custGeom>
                <a:avLst/>
                <a:gdLst>
                  <a:gd name="T0" fmla="*/ 6 w 8"/>
                  <a:gd name="T1" fmla="*/ 0 h 16"/>
                  <a:gd name="T2" fmla="*/ 6 w 8"/>
                  <a:gd name="T3" fmla="*/ 0 h 16"/>
                  <a:gd name="T4" fmla="*/ 8 w 8"/>
                  <a:gd name="T5" fmla="*/ 8 h 16"/>
                  <a:gd name="T6" fmla="*/ 6 w 8"/>
                  <a:gd name="T7" fmla="*/ 12 h 16"/>
                  <a:gd name="T8" fmla="*/ 4 w 8"/>
                  <a:gd name="T9" fmla="*/ 12 h 16"/>
                  <a:gd name="T10" fmla="*/ 2 w 8"/>
                  <a:gd name="T11" fmla="*/ 14 h 16"/>
                  <a:gd name="T12" fmla="*/ 2 w 8"/>
                  <a:gd name="T13" fmla="*/ 14 h 16"/>
                  <a:gd name="T14" fmla="*/ 0 w 8"/>
                  <a:gd name="T15" fmla="*/ 16 h 16"/>
                  <a:gd name="T16" fmla="*/ 0 w 8"/>
                  <a:gd name="T17" fmla="*/ 14 h 16"/>
                  <a:gd name="T18" fmla="*/ 0 w 8"/>
                  <a:gd name="T19" fmla="*/ 14 h 16"/>
                  <a:gd name="T20" fmla="*/ 0 w 8"/>
                  <a:gd name="T21" fmla="*/ 6 h 16"/>
                  <a:gd name="T22" fmla="*/ 0 w 8"/>
                  <a:gd name="T23" fmla="*/ 0 h 16"/>
                  <a:gd name="T24" fmla="*/ 0 w 8"/>
                  <a:gd name="T25" fmla="*/ 0 h 16"/>
                  <a:gd name="T26" fmla="*/ 6 w 8"/>
                  <a:gd name="T27" fmla="*/ 0 h 16"/>
                  <a:gd name="T28" fmla="*/ 6 w 8"/>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6" y="0"/>
                    </a:moveTo>
                    <a:lnTo>
                      <a:pt x="6" y="0"/>
                    </a:lnTo>
                    <a:lnTo>
                      <a:pt x="8" y="8"/>
                    </a:lnTo>
                    <a:lnTo>
                      <a:pt x="6" y="12"/>
                    </a:lnTo>
                    <a:lnTo>
                      <a:pt x="4" y="12"/>
                    </a:lnTo>
                    <a:lnTo>
                      <a:pt x="2" y="14"/>
                    </a:lnTo>
                    <a:lnTo>
                      <a:pt x="2" y="14"/>
                    </a:lnTo>
                    <a:lnTo>
                      <a:pt x="0" y="16"/>
                    </a:lnTo>
                    <a:lnTo>
                      <a:pt x="0" y="14"/>
                    </a:lnTo>
                    <a:lnTo>
                      <a:pt x="0" y="14"/>
                    </a:lnTo>
                    <a:lnTo>
                      <a:pt x="0" y="6"/>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9" name="Freeform 1727">
                <a:extLst>
                  <a:ext uri="{FF2B5EF4-FFF2-40B4-BE49-F238E27FC236}">
                    <a16:creationId xmlns:a16="http://schemas.microsoft.com/office/drawing/2014/main" id="{D7C0F70E-6987-A957-929E-DD12DE2FEE54}"/>
                  </a:ext>
                </a:extLst>
              </p:cNvPr>
              <p:cNvSpPr>
                <a:spLocks/>
              </p:cNvSpPr>
              <p:nvPr/>
            </p:nvSpPr>
            <p:spPr bwMode="auto">
              <a:xfrm>
                <a:off x="1870" y="1573"/>
                <a:ext cx="12" cy="14"/>
              </a:xfrm>
              <a:custGeom>
                <a:avLst/>
                <a:gdLst>
                  <a:gd name="T0" fmla="*/ 0 w 12"/>
                  <a:gd name="T1" fmla="*/ 0 h 14"/>
                  <a:gd name="T2" fmla="*/ 0 w 12"/>
                  <a:gd name="T3" fmla="*/ 0 h 14"/>
                  <a:gd name="T4" fmla="*/ 12 w 12"/>
                  <a:gd name="T5" fmla="*/ 4 h 14"/>
                  <a:gd name="T6" fmla="*/ 12 w 12"/>
                  <a:gd name="T7" fmla="*/ 4 h 14"/>
                  <a:gd name="T8" fmla="*/ 8 w 12"/>
                  <a:gd name="T9" fmla="*/ 14 h 14"/>
                  <a:gd name="T10" fmla="*/ 6 w 12"/>
                  <a:gd name="T11" fmla="*/ 14 h 14"/>
                  <a:gd name="T12" fmla="*/ 6 w 12"/>
                  <a:gd name="T13" fmla="*/ 12 h 14"/>
                  <a:gd name="T14" fmla="*/ 2 w 12"/>
                  <a:gd name="T15" fmla="*/ 4 h 14"/>
                  <a:gd name="T16" fmla="*/ 0 w 12"/>
                  <a:gd name="T17" fmla="*/ 0 h 14"/>
                  <a:gd name="T18" fmla="*/ 0 w 12"/>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0" y="0"/>
                    </a:moveTo>
                    <a:lnTo>
                      <a:pt x="0" y="0"/>
                    </a:lnTo>
                    <a:lnTo>
                      <a:pt x="12" y="4"/>
                    </a:lnTo>
                    <a:lnTo>
                      <a:pt x="12" y="4"/>
                    </a:lnTo>
                    <a:lnTo>
                      <a:pt x="8" y="14"/>
                    </a:lnTo>
                    <a:lnTo>
                      <a:pt x="6" y="14"/>
                    </a:lnTo>
                    <a:lnTo>
                      <a:pt x="6" y="12"/>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0" name="Freeform 1728">
                <a:extLst>
                  <a:ext uri="{FF2B5EF4-FFF2-40B4-BE49-F238E27FC236}">
                    <a16:creationId xmlns:a16="http://schemas.microsoft.com/office/drawing/2014/main" id="{E454D225-6DA3-C2DF-3DDD-13CB8F3FF3A9}"/>
                  </a:ext>
                </a:extLst>
              </p:cNvPr>
              <p:cNvSpPr>
                <a:spLocks/>
              </p:cNvSpPr>
              <p:nvPr/>
            </p:nvSpPr>
            <p:spPr bwMode="auto">
              <a:xfrm>
                <a:off x="1886" y="1583"/>
                <a:ext cx="8" cy="8"/>
              </a:xfrm>
              <a:custGeom>
                <a:avLst/>
                <a:gdLst>
                  <a:gd name="T0" fmla="*/ 4 w 8"/>
                  <a:gd name="T1" fmla="*/ 8 h 8"/>
                  <a:gd name="T2" fmla="*/ 4 w 8"/>
                  <a:gd name="T3" fmla="*/ 8 h 8"/>
                  <a:gd name="T4" fmla="*/ 2 w 8"/>
                  <a:gd name="T5" fmla="*/ 8 h 8"/>
                  <a:gd name="T6" fmla="*/ 0 w 8"/>
                  <a:gd name="T7" fmla="*/ 0 h 8"/>
                  <a:gd name="T8" fmla="*/ 0 w 8"/>
                  <a:gd name="T9" fmla="*/ 0 h 8"/>
                  <a:gd name="T10" fmla="*/ 4 w 8"/>
                  <a:gd name="T11" fmla="*/ 0 h 8"/>
                  <a:gd name="T12" fmla="*/ 4 w 8"/>
                  <a:gd name="T13" fmla="*/ 0 h 8"/>
                  <a:gd name="T14" fmla="*/ 8 w 8"/>
                  <a:gd name="T15" fmla="*/ 4 h 8"/>
                  <a:gd name="T16" fmla="*/ 8 w 8"/>
                  <a:gd name="T17" fmla="*/ 4 h 8"/>
                  <a:gd name="T18" fmla="*/ 6 w 8"/>
                  <a:gd name="T19" fmla="*/ 8 h 8"/>
                  <a:gd name="T20" fmla="*/ 4 w 8"/>
                  <a:gd name="T21" fmla="*/ 8 h 8"/>
                  <a:gd name="T22" fmla="*/ 4 w 8"/>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4" y="8"/>
                    </a:moveTo>
                    <a:lnTo>
                      <a:pt x="4" y="8"/>
                    </a:lnTo>
                    <a:lnTo>
                      <a:pt x="2" y="8"/>
                    </a:lnTo>
                    <a:lnTo>
                      <a:pt x="0" y="0"/>
                    </a:lnTo>
                    <a:lnTo>
                      <a:pt x="0" y="0"/>
                    </a:lnTo>
                    <a:lnTo>
                      <a:pt x="4" y="0"/>
                    </a:lnTo>
                    <a:lnTo>
                      <a:pt x="4" y="0"/>
                    </a:lnTo>
                    <a:lnTo>
                      <a:pt x="8" y="4"/>
                    </a:lnTo>
                    <a:lnTo>
                      <a:pt x="8" y="4"/>
                    </a:lnTo>
                    <a:lnTo>
                      <a:pt x="6" y="8"/>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1" name="Freeform 1729">
                <a:extLst>
                  <a:ext uri="{FF2B5EF4-FFF2-40B4-BE49-F238E27FC236}">
                    <a16:creationId xmlns:a16="http://schemas.microsoft.com/office/drawing/2014/main" id="{12024F6A-79D1-512F-FCB8-E5F50750357A}"/>
                  </a:ext>
                </a:extLst>
              </p:cNvPr>
              <p:cNvSpPr>
                <a:spLocks/>
              </p:cNvSpPr>
              <p:nvPr/>
            </p:nvSpPr>
            <p:spPr bwMode="auto">
              <a:xfrm>
                <a:off x="2032" y="1583"/>
                <a:ext cx="22" cy="32"/>
              </a:xfrm>
              <a:custGeom>
                <a:avLst/>
                <a:gdLst>
                  <a:gd name="T0" fmla="*/ 2 w 22"/>
                  <a:gd name="T1" fmla="*/ 0 h 32"/>
                  <a:gd name="T2" fmla="*/ 2 w 22"/>
                  <a:gd name="T3" fmla="*/ 0 h 32"/>
                  <a:gd name="T4" fmla="*/ 6 w 22"/>
                  <a:gd name="T5" fmla="*/ 4 h 32"/>
                  <a:gd name="T6" fmla="*/ 10 w 22"/>
                  <a:gd name="T7" fmla="*/ 10 h 32"/>
                  <a:gd name="T8" fmla="*/ 12 w 22"/>
                  <a:gd name="T9" fmla="*/ 12 h 32"/>
                  <a:gd name="T10" fmla="*/ 16 w 22"/>
                  <a:gd name="T11" fmla="*/ 14 h 32"/>
                  <a:gd name="T12" fmla="*/ 18 w 22"/>
                  <a:gd name="T13" fmla="*/ 12 h 32"/>
                  <a:gd name="T14" fmla="*/ 18 w 22"/>
                  <a:gd name="T15" fmla="*/ 12 h 32"/>
                  <a:gd name="T16" fmla="*/ 20 w 22"/>
                  <a:gd name="T17" fmla="*/ 16 h 32"/>
                  <a:gd name="T18" fmla="*/ 22 w 22"/>
                  <a:gd name="T19" fmla="*/ 20 h 32"/>
                  <a:gd name="T20" fmla="*/ 22 w 22"/>
                  <a:gd name="T21" fmla="*/ 20 h 32"/>
                  <a:gd name="T22" fmla="*/ 20 w 22"/>
                  <a:gd name="T23" fmla="*/ 24 h 32"/>
                  <a:gd name="T24" fmla="*/ 20 w 22"/>
                  <a:gd name="T25" fmla="*/ 26 h 32"/>
                  <a:gd name="T26" fmla="*/ 16 w 22"/>
                  <a:gd name="T27" fmla="*/ 28 h 32"/>
                  <a:gd name="T28" fmla="*/ 16 w 22"/>
                  <a:gd name="T29" fmla="*/ 28 h 32"/>
                  <a:gd name="T30" fmla="*/ 12 w 22"/>
                  <a:gd name="T31" fmla="*/ 32 h 32"/>
                  <a:gd name="T32" fmla="*/ 10 w 22"/>
                  <a:gd name="T33" fmla="*/ 32 h 32"/>
                  <a:gd name="T34" fmla="*/ 8 w 22"/>
                  <a:gd name="T35" fmla="*/ 26 h 32"/>
                  <a:gd name="T36" fmla="*/ 8 w 22"/>
                  <a:gd name="T37" fmla="*/ 26 h 32"/>
                  <a:gd name="T38" fmla="*/ 4 w 22"/>
                  <a:gd name="T39" fmla="*/ 22 h 32"/>
                  <a:gd name="T40" fmla="*/ 2 w 22"/>
                  <a:gd name="T41" fmla="*/ 22 h 32"/>
                  <a:gd name="T42" fmla="*/ 2 w 22"/>
                  <a:gd name="T43" fmla="*/ 22 h 32"/>
                  <a:gd name="T44" fmla="*/ 0 w 22"/>
                  <a:gd name="T45" fmla="*/ 18 h 32"/>
                  <a:gd name="T46" fmla="*/ 0 w 22"/>
                  <a:gd name="T47" fmla="*/ 12 h 32"/>
                  <a:gd name="T48" fmla="*/ 2 w 22"/>
                  <a:gd name="T49" fmla="*/ 6 h 32"/>
                  <a:gd name="T50" fmla="*/ 2 w 22"/>
                  <a:gd name="T51" fmla="*/ 0 h 32"/>
                  <a:gd name="T52" fmla="*/ 2 w 22"/>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2">
                    <a:moveTo>
                      <a:pt x="2" y="0"/>
                    </a:moveTo>
                    <a:lnTo>
                      <a:pt x="2" y="0"/>
                    </a:lnTo>
                    <a:lnTo>
                      <a:pt x="6" y="4"/>
                    </a:lnTo>
                    <a:lnTo>
                      <a:pt x="10" y="10"/>
                    </a:lnTo>
                    <a:lnTo>
                      <a:pt x="12" y="12"/>
                    </a:lnTo>
                    <a:lnTo>
                      <a:pt x="16" y="14"/>
                    </a:lnTo>
                    <a:lnTo>
                      <a:pt x="18" y="12"/>
                    </a:lnTo>
                    <a:lnTo>
                      <a:pt x="18" y="12"/>
                    </a:lnTo>
                    <a:lnTo>
                      <a:pt x="20" y="16"/>
                    </a:lnTo>
                    <a:lnTo>
                      <a:pt x="22" y="20"/>
                    </a:lnTo>
                    <a:lnTo>
                      <a:pt x="22" y="20"/>
                    </a:lnTo>
                    <a:lnTo>
                      <a:pt x="20" y="24"/>
                    </a:lnTo>
                    <a:lnTo>
                      <a:pt x="20" y="26"/>
                    </a:lnTo>
                    <a:lnTo>
                      <a:pt x="16" y="28"/>
                    </a:lnTo>
                    <a:lnTo>
                      <a:pt x="16" y="28"/>
                    </a:lnTo>
                    <a:lnTo>
                      <a:pt x="12" y="32"/>
                    </a:lnTo>
                    <a:lnTo>
                      <a:pt x="10" y="32"/>
                    </a:lnTo>
                    <a:lnTo>
                      <a:pt x="8" y="26"/>
                    </a:lnTo>
                    <a:lnTo>
                      <a:pt x="8" y="26"/>
                    </a:lnTo>
                    <a:lnTo>
                      <a:pt x="4" y="22"/>
                    </a:lnTo>
                    <a:lnTo>
                      <a:pt x="2" y="22"/>
                    </a:lnTo>
                    <a:lnTo>
                      <a:pt x="2" y="22"/>
                    </a:lnTo>
                    <a:lnTo>
                      <a:pt x="0" y="18"/>
                    </a:lnTo>
                    <a:lnTo>
                      <a:pt x="0" y="12"/>
                    </a:lnTo>
                    <a:lnTo>
                      <a:pt x="2"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2" name="Freeform 1730">
                <a:extLst>
                  <a:ext uri="{FF2B5EF4-FFF2-40B4-BE49-F238E27FC236}">
                    <a16:creationId xmlns:a16="http://schemas.microsoft.com/office/drawing/2014/main" id="{ABBE0558-ED17-D806-61CA-CA111066F56C}"/>
                  </a:ext>
                </a:extLst>
              </p:cNvPr>
              <p:cNvSpPr>
                <a:spLocks/>
              </p:cNvSpPr>
              <p:nvPr/>
            </p:nvSpPr>
            <p:spPr bwMode="auto">
              <a:xfrm>
                <a:off x="2034" y="1601"/>
                <a:ext cx="6" cy="8"/>
              </a:xfrm>
              <a:custGeom>
                <a:avLst/>
                <a:gdLst>
                  <a:gd name="T0" fmla="*/ 0 w 6"/>
                  <a:gd name="T1" fmla="*/ 4 h 8"/>
                  <a:gd name="T2" fmla="*/ 0 w 6"/>
                  <a:gd name="T3" fmla="*/ 4 h 8"/>
                  <a:gd name="T4" fmla="*/ 2 w 6"/>
                  <a:gd name="T5" fmla="*/ 0 h 8"/>
                  <a:gd name="T6" fmla="*/ 4 w 6"/>
                  <a:gd name="T7" fmla="*/ 2 h 8"/>
                  <a:gd name="T8" fmla="*/ 4 w 6"/>
                  <a:gd name="T9" fmla="*/ 4 h 8"/>
                  <a:gd name="T10" fmla="*/ 6 w 6"/>
                  <a:gd name="T11" fmla="*/ 6 h 8"/>
                  <a:gd name="T12" fmla="*/ 6 w 6"/>
                  <a:gd name="T13" fmla="*/ 6 h 8"/>
                  <a:gd name="T14" fmla="*/ 6 w 6"/>
                  <a:gd name="T15" fmla="*/ 8 h 8"/>
                  <a:gd name="T16" fmla="*/ 6 w 6"/>
                  <a:gd name="T17" fmla="*/ 8 h 8"/>
                  <a:gd name="T18" fmla="*/ 0 w 6"/>
                  <a:gd name="T19" fmla="*/ 8 h 8"/>
                  <a:gd name="T20" fmla="*/ 0 w 6"/>
                  <a:gd name="T21" fmla="*/ 8 h 8"/>
                  <a:gd name="T22" fmla="*/ 0 w 6"/>
                  <a:gd name="T23" fmla="*/ 4 h 8"/>
                  <a:gd name="T24" fmla="*/ 0 w 6"/>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0" y="4"/>
                    </a:moveTo>
                    <a:lnTo>
                      <a:pt x="0" y="4"/>
                    </a:lnTo>
                    <a:lnTo>
                      <a:pt x="2" y="0"/>
                    </a:lnTo>
                    <a:lnTo>
                      <a:pt x="4" y="2"/>
                    </a:lnTo>
                    <a:lnTo>
                      <a:pt x="4" y="4"/>
                    </a:lnTo>
                    <a:lnTo>
                      <a:pt x="6" y="6"/>
                    </a:lnTo>
                    <a:lnTo>
                      <a:pt x="6" y="6"/>
                    </a:lnTo>
                    <a:lnTo>
                      <a:pt x="6" y="8"/>
                    </a:lnTo>
                    <a:lnTo>
                      <a:pt x="6" y="8"/>
                    </a:lnTo>
                    <a:lnTo>
                      <a:pt x="0" y="8"/>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3" name="Freeform 1731">
                <a:extLst>
                  <a:ext uri="{FF2B5EF4-FFF2-40B4-BE49-F238E27FC236}">
                    <a16:creationId xmlns:a16="http://schemas.microsoft.com/office/drawing/2014/main" id="{C448B995-EC48-3C5B-4502-0C6E9CADF88B}"/>
                  </a:ext>
                </a:extLst>
              </p:cNvPr>
              <p:cNvSpPr>
                <a:spLocks/>
              </p:cNvSpPr>
              <p:nvPr/>
            </p:nvSpPr>
            <p:spPr bwMode="auto">
              <a:xfrm>
                <a:off x="5442" y="1619"/>
                <a:ext cx="184" cy="225"/>
              </a:xfrm>
              <a:custGeom>
                <a:avLst/>
                <a:gdLst>
                  <a:gd name="T0" fmla="*/ 106 w 184"/>
                  <a:gd name="T1" fmla="*/ 17 h 225"/>
                  <a:gd name="T2" fmla="*/ 120 w 184"/>
                  <a:gd name="T3" fmla="*/ 13 h 225"/>
                  <a:gd name="T4" fmla="*/ 118 w 184"/>
                  <a:gd name="T5" fmla="*/ 35 h 225"/>
                  <a:gd name="T6" fmla="*/ 102 w 184"/>
                  <a:gd name="T7" fmla="*/ 31 h 225"/>
                  <a:gd name="T8" fmla="*/ 102 w 184"/>
                  <a:gd name="T9" fmla="*/ 47 h 225"/>
                  <a:gd name="T10" fmla="*/ 120 w 184"/>
                  <a:gd name="T11" fmla="*/ 39 h 225"/>
                  <a:gd name="T12" fmla="*/ 132 w 184"/>
                  <a:gd name="T13" fmla="*/ 77 h 225"/>
                  <a:gd name="T14" fmla="*/ 164 w 184"/>
                  <a:gd name="T15" fmla="*/ 105 h 225"/>
                  <a:gd name="T16" fmla="*/ 160 w 184"/>
                  <a:gd name="T17" fmla="*/ 127 h 225"/>
                  <a:gd name="T18" fmla="*/ 156 w 184"/>
                  <a:gd name="T19" fmla="*/ 123 h 225"/>
                  <a:gd name="T20" fmla="*/ 182 w 184"/>
                  <a:gd name="T21" fmla="*/ 201 h 225"/>
                  <a:gd name="T22" fmla="*/ 172 w 184"/>
                  <a:gd name="T23" fmla="*/ 217 h 225"/>
                  <a:gd name="T24" fmla="*/ 160 w 184"/>
                  <a:gd name="T25" fmla="*/ 175 h 225"/>
                  <a:gd name="T26" fmla="*/ 172 w 184"/>
                  <a:gd name="T27" fmla="*/ 215 h 225"/>
                  <a:gd name="T28" fmla="*/ 162 w 184"/>
                  <a:gd name="T29" fmla="*/ 215 h 225"/>
                  <a:gd name="T30" fmla="*/ 144 w 184"/>
                  <a:gd name="T31" fmla="*/ 191 h 225"/>
                  <a:gd name="T32" fmla="*/ 134 w 184"/>
                  <a:gd name="T33" fmla="*/ 153 h 225"/>
                  <a:gd name="T34" fmla="*/ 138 w 184"/>
                  <a:gd name="T35" fmla="*/ 187 h 225"/>
                  <a:gd name="T36" fmla="*/ 126 w 184"/>
                  <a:gd name="T37" fmla="*/ 169 h 225"/>
                  <a:gd name="T38" fmla="*/ 120 w 184"/>
                  <a:gd name="T39" fmla="*/ 171 h 225"/>
                  <a:gd name="T40" fmla="*/ 120 w 184"/>
                  <a:gd name="T41" fmla="*/ 201 h 225"/>
                  <a:gd name="T42" fmla="*/ 110 w 184"/>
                  <a:gd name="T43" fmla="*/ 199 h 225"/>
                  <a:gd name="T44" fmla="*/ 88 w 184"/>
                  <a:gd name="T45" fmla="*/ 175 h 225"/>
                  <a:gd name="T46" fmla="*/ 56 w 184"/>
                  <a:gd name="T47" fmla="*/ 165 h 225"/>
                  <a:gd name="T48" fmla="*/ 64 w 184"/>
                  <a:gd name="T49" fmla="*/ 139 h 225"/>
                  <a:gd name="T50" fmla="*/ 58 w 184"/>
                  <a:gd name="T51" fmla="*/ 125 h 225"/>
                  <a:gd name="T52" fmla="*/ 70 w 184"/>
                  <a:gd name="T53" fmla="*/ 131 h 225"/>
                  <a:gd name="T54" fmla="*/ 80 w 184"/>
                  <a:gd name="T55" fmla="*/ 121 h 225"/>
                  <a:gd name="T56" fmla="*/ 90 w 184"/>
                  <a:gd name="T57" fmla="*/ 131 h 225"/>
                  <a:gd name="T58" fmla="*/ 102 w 184"/>
                  <a:gd name="T59" fmla="*/ 139 h 225"/>
                  <a:gd name="T60" fmla="*/ 106 w 184"/>
                  <a:gd name="T61" fmla="*/ 113 h 225"/>
                  <a:gd name="T62" fmla="*/ 88 w 184"/>
                  <a:gd name="T63" fmla="*/ 115 h 225"/>
                  <a:gd name="T64" fmla="*/ 74 w 184"/>
                  <a:gd name="T65" fmla="*/ 103 h 225"/>
                  <a:gd name="T66" fmla="*/ 56 w 184"/>
                  <a:gd name="T67" fmla="*/ 89 h 225"/>
                  <a:gd name="T68" fmla="*/ 46 w 184"/>
                  <a:gd name="T69" fmla="*/ 95 h 225"/>
                  <a:gd name="T70" fmla="*/ 40 w 184"/>
                  <a:gd name="T71" fmla="*/ 77 h 225"/>
                  <a:gd name="T72" fmla="*/ 38 w 184"/>
                  <a:gd name="T73" fmla="*/ 105 h 225"/>
                  <a:gd name="T74" fmla="*/ 14 w 184"/>
                  <a:gd name="T75" fmla="*/ 85 h 225"/>
                  <a:gd name="T76" fmla="*/ 2 w 184"/>
                  <a:gd name="T77" fmla="*/ 67 h 225"/>
                  <a:gd name="T78" fmla="*/ 6 w 184"/>
                  <a:gd name="T79" fmla="*/ 57 h 225"/>
                  <a:gd name="T80" fmla="*/ 22 w 184"/>
                  <a:gd name="T81" fmla="*/ 51 h 225"/>
                  <a:gd name="T82" fmla="*/ 28 w 184"/>
                  <a:gd name="T83" fmla="*/ 77 h 225"/>
                  <a:gd name="T84" fmla="*/ 42 w 184"/>
                  <a:gd name="T85" fmla="*/ 59 h 225"/>
                  <a:gd name="T86" fmla="*/ 58 w 184"/>
                  <a:gd name="T87" fmla="*/ 57 h 225"/>
                  <a:gd name="T88" fmla="*/ 70 w 184"/>
                  <a:gd name="T89" fmla="*/ 61 h 225"/>
                  <a:gd name="T90" fmla="*/ 80 w 184"/>
                  <a:gd name="T91" fmla="*/ 81 h 225"/>
                  <a:gd name="T92" fmla="*/ 90 w 184"/>
                  <a:gd name="T93" fmla="*/ 79 h 225"/>
                  <a:gd name="T94" fmla="*/ 80 w 184"/>
                  <a:gd name="T95" fmla="*/ 61 h 225"/>
                  <a:gd name="T96" fmla="*/ 90 w 184"/>
                  <a:gd name="T97" fmla="*/ 37 h 225"/>
                  <a:gd name="T98" fmla="*/ 68 w 184"/>
                  <a:gd name="T99" fmla="*/ 23 h 225"/>
                  <a:gd name="T100" fmla="*/ 66 w 184"/>
                  <a:gd name="T101" fmla="*/ 39 h 225"/>
                  <a:gd name="T102" fmla="*/ 44 w 184"/>
                  <a:gd name="T103" fmla="*/ 27 h 225"/>
                  <a:gd name="T104" fmla="*/ 34 w 184"/>
                  <a:gd name="T105" fmla="*/ 31 h 225"/>
                  <a:gd name="T106" fmla="*/ 42 w 184"/>
                  <a:gd name="T107" fmla="*/ 11 h 225"/>
                  <a:gd name="T108" fmla="*/ 56 w 184"/>
                  <a:gd name="T109" fmla="*/ 6 h 225"/>
                  <a:gd name="T110" fmla="*/ 74 w 184"/>
                  <a:gd name="T111" fmla="*/ 4 h 225"/>
                  <a:gd name="T112" fmla="*/ 82 w 184"/>
                  <a:gd name="T113" fmla="*/ 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4" h="225">
                    <a:moveTo>
                      <a:pt x="82" y="2"/>
                    </a:moveTo>
                    <a:lnTo>
                      <a:pt x="82" y="2"/>
                    </a:lnTo>
                    <a:lnTo>
                      <a:pt x="88" y="6"/>
                    </a:lnTo>
                    <a:lnTo>
                      <a:pt x="94" y="9"/>
                    </a:lnTo>
                    <a:lnTo>
                      <a:pt x="100" y="11"/>
                    </a:lnTo>
                    <a:lnTo>
                      <a:pt x="106" y="17"/>
                    </a:lnTo>
                    <a:lnTo>
                      <a:pt x="106" y="17"/>
                    </a:lnTo>
                    <a:lnTo>
                      <a:pt x="108" y="17"/>
                    </a:lnTo>
                    <a:lnTo>
                      <a:pt x="108" y="13"/>
                    </a:lnTo>
                    <a:lnTo>
                      <a:pt x="108" y="13"/>
                    </a:lnTo>
                    <a:lnTo>
                      <a:pt x="112" y="9"/>
                    </a:lnTo>
                    <a:lnTo>
                      <a:pt x="114" y="6"/>
                    </a:lnTo>
                    <a:lnTo>
                      <a:pt x="116" y="9"/>
                    </a:lnTo>
                    <a:lnTo>
                      <a:pt x="120" y="13"/>
                    </a:lnTo>
                    <a:lnTo>
                      <a:pt x="124" y="17"/>
                    </a:lnTo>
                    <a:lnTo>
                      <a:pt x="124" y="17"/>
                    </a:lnTo>
                    <a:lnTo>
                      <a:pt x="124" y="27"/>
                    </a:lnTo>
                    <a:lnTo>
                      <a:pt x="124" y="27"/>
                    </a:lnTo>
                    <a:lnTo>
                      <a:pt x="122" y="33"/>
                    </a:lnTo>
                    <a:lnTo>
                      <a:pt x="120" y="37"/>
                    </a:lnTo>
                    <a:lnTo>
                      <a:pt x="118" y="35"/>
                    </a:lnTo>
                    <a:lnTo>
                      <a:pt x="114" y="33"/>
                    </a:lnTo>
                    <a:lnTo>
                      <a:pt x="114" y="33"/>
                    </a:lnTo>
                    <a:lnTo>
                      <a:pt x="112" y="31"/>
                    </a:lnTo>
                    <a:lnTo>
                      <a:pt x="108" y="29"/>
                    </a:lnTo>
                    <a:lnTo>
                      <a:pt x="108" y="29"/>
                    </a:lnTo>
                    <a:lnTo>
                      <a:pt x="104" y="27"/>
                    </a:lnTo>
                    <a:lnTo>
                      <a:pt x="102" y="31"/>
                    </a:lnTo>
                    <a:lnTo>
                      <a:pt x="102" y="37"/>
                    </a:lnTo>
                    <a:lnTo>
                      <a:pt x="102" y="47"/>
                    </a:lnTo>
                    <a:lnTo>
                      <a:pt x="102" y="47"/>
                    </a:lnTo>
                    <a:lnTo>
                      <a:pt x="102" y="49"/>
                    </a:lnTo>
                    <a:lnTo>
                      <a:pt x="102" y="49"/>
                    </a:lnTo>
                    <a:lnTo>
                      <a:pt x="102" y="49"/>
                    </a:lnTo>
                    <a:lnTo>
                      <a:pt x="102" y="47"/>
                    </a:lnTo>
                    <a:lnTo>
                      <a:pt x="102" y="47"/>
                    </a:lnTo>
                    <a:lnTo>
                      <a:pt x="104" y="39"/>
                    </a:lnTo>
                    <a:lnTo>
                      <a:pt x="104" y="37"/>
                    </a:lnTo>
                    <a:lnTo>
                      <a:pt x="106" y="37"/>
                    </a:lnTo>
                    <a:lnTo>
                      <a:pt x="106" y="37"/>
                    </a:lnTo>
                    <a:lnTo>
                      <a:pt x="116" y="37"/>
                    </a:lnTo>
                    <a:lnTo>
                      <a:pt x="120" y="39"/>
                    </a:lnTo>
                    <a:lnTo>
                      <a:pt x="124" y="45"/>
                    </a:lnTo>
                    <a:lnTo>
                      <a:pt x="124" y="45"/>
                    </a:lnTo>
                    <a:lnTo>
                      <a:pt x="130" y="55"/>
                    </a:lnTo>
                    <a:lnTo>
                      <a:pt x="130" y="61"/>
                    </a:lnTo>
                    <a:lnTo>
                      <a:pt x="130" y="69"/>
                    </a:lnTo>
                    <a:lnTo>
                      <a:pt x="130" y="69"/>
                    </a:lnTo>
                    <a:lnTo>
                      <a:pt x="132" y="77"/>
                    </a:lnTo>
                    <a:lnTo>
                      <a:pt x="134" y="81"/>
                    </a:lnTo>
                    <a:lnTo>
                      <a:pt x="134" y="81"/>
                    </a:lnTo>
                    <a:lnTo>
                      <a:pt x="144" y="87"/>
                    </a:lnTo>
                    <a:lnTo>
                      <a:pt x="154" y="91"/>
                    </a:lnTo>
                    <a:lnTo>
                      <a:pt x="154" y="91"/>
                    </a:lnTo>
                    <a:lnTo>
                      <a:pt x="158" y="95"/>
                    </a:lnTo>
                    <a:lnTo>
                      <a:pt x="164" y="105"/>
                    </a:lnTo>
                    <a:lnTo>
                      <a:pt x="164" y="105"/>
                    </a:lnTo>
                    <a:lnTo>
                      <a:pt x="166" y="113"/>
                    </a:lnTo>
                    <a:lnTo>
                      <a:pt x="166" y="121"/>
                    </a:lnTo>
                    <a:lnTo>
                      <a:pt x="166" y="121"/>
                    </a:lnTo>
                    <a:lnTo>
                      <a:pt x="164" y="127"/>
                    </a:lnTo>
                    <a:lnTo>
                      <a:pt x="160" y="127"/>
                    </a:lnTo>
                    <a:lnTo>
                      <a:pt x="160" y="127"/>
                    </a:lnTo>
                    <a:lnTo>
                      <a:pt x="158" y="125"/>
                    </a:lnTo>
                    <a:lnTo>
                      <a:pt x="158" y="125"/>
                    </a:lnTo>
                    <a:lnTo>
                      <a:pt x="158" y="119"/>
                    </a:lnTo>
                    <a:lnTo>
                      <a:pt x="156" y="117"/>
                    </a:lnTo>
                    <a:lnTo>
                      <a:pt x="156" y="117"/>
                    </a:lnTo>
                    <a:lnTo>
                      <a:pt x="156" y="119"/>
                    </a:lnTo>
                    <a:lnTo>
                      <a:pt x="156" y="123"/>
                    </a:lnTo>
                    <a:lnTo>
                      <a:pt x="156" y="133"/>
                    </a:lnTo>
                    <a:lnTo>
                      <a:pt x="156" y="133"/>
                    </a:lnTo>
                    <a:lnTo>
                      <a:pt x="162" y="153"/>
                    </a:lnTo>
                    <a:lnTo>
                      <a:pt x="162" y="153"/>
                    </a:lnTo>
                    <a:lnTo>
                      <a:pt x="172" y="177"/>
                    </a:lnTo>
                    <a:lnTo>
                      <a:pt x="182" y="201"/>
                    </a:lnTo>
                    <a:lnTo>
                      <a:pt x="182" y="201"/>
                    </a:lnTo>
                    <a:lnTo>
                      <a:pt x="184" y="209"/>
                    </a:lnTo>
                    <a:lnTo>
                      <a:pt x="184" y="213"/>
                    </a:lnTo>
                    <a:lnTo>
                      <a:pt x="182" y="217"/>
                    </a:lnTo>
                    <a:lnTo>
                      <a:pt x="182" y="217"/>
                    </a:lnTo>
                    <a:lnTo>
                      <a:pt x="176" y="223"/>
                    </a:lnTo>
                    <a:lnTo>
                      <a:pt x="174" y="223"/>
                    </a:lnTo>
                    <a:lnTo>
                      <a:pt x="172" y="217"/>
                    </a:lnTo>
                    <a:lnTo>
                      <a:pt x="172" y="217"/>
                    </a:lnTo>
                    <a:lnTo>
                      <a:pt x="170" y="203"/>
                    </a:lnTo>
                    <a:lnTo>
                      <a:pt x="170" y="197"/>
                    </a:lnTo>
                    <a:lnTo>
                      <a:pt x="166" y="191"/>
                    </a:lnTo>
                    <a:lnTo>
                      <a:pt x="166" y="191"/>
                    </a:lnTo>
                    <a:lnTo>
                      <a:pt x="162" y="181"/>
                    </a:lnTo>
                    <a:lnTo>
                      <a:pt x="160" y="175"/>
                    </a:lnTo>
                    <a:lnTo>
                      <a:pt x="158" y="171"/>
                    </a:lnTo>
                    <a:lnTo>
                      <a:pt x="158" y="171"/>
                    </a:lnTo>
                    <a:lnTo>
                      <a:pt x="162" y="185"/>
                    </a:lnTo>
                    <a:lnTo>
                      <a:pt x="168" y="197"/>
                    </a:lnTo>
                    <a:lnTo>
                      <a:pt x="168" y="197"/>
                    </a:lnTo>
                    <a:lnTo>
                      <a:pt x="170" y="205"/>
                    </a:lnTo>
                    <a:lnTo>
                      <a:pt x="172" y="215"/>
                    </a:lnTo>
                    <a:lnTo>
                      <a:pt x="172" y="215"/>
                    </a:lnTo>
                    <a:lnTo>
                      <a:pt x="172" y="221"/>
                    </a:lnTo>
                    <a:lnTo>
                      <a:pt x="170" y="225"/>
                    </a:lnTo>
                    <a:lnTo>
                      <a:pt x="170" y="225"/>
                    </a:lnTo>
                    <a:lnTo>
                      <a:pt x="168" y="225"/>
                    </a:lnTo>
                    <a:lnTo>
                      <a:pt x="166" y="223"/>
                    </a:lnTo>
                    <a:lnTo>
                      <a:pt x="162" y="215"/>
                    </a:lnTo>
                    <a:lnTo>
                      <a:pt x="162" y="215"/>
                    </a:lnTo>
                    <a:lnTo>
                      <a:pt x="160" y="205"/>
                    </a:lnTo>
                    <a:lnTo>
                      <a:pt x="156" y="199"/>
                    </a:lnTo>
                    <a:lnTo>
                      <a:pt x="152" y="195"/>
                    </a:lnTo>
                    <a:lnTo>
                      <a:pt x="148" y="193"/>
                    </a:lnTo>
                    <a:lnTo>
                      <a:pt x="148" y="193"/>
                    </a:lnTo>
                    <a:lnTo>
                      <a:pt x="144" y="191"/>
                    </a:lnTo>
                    <a:lnTo>
                      <a:pt x="142" y="185"/>
                    </a:lnTo>
                    <a:lnTo>
                      <a:pt x="142" y="185"/>
                    </a:lnTo>
                    <a:lnTo>
                      <a:pt x="142" y="175"/>
                    </a:lnTo>
                    <a:lnTo>
                      <a:pt x="138" y="167"/>
                    </a:lnTo>
                    <a:lnTo>
                      <a:pt x="136" y="161"/>
                    </a:lnTo>
                    <a:lnTo>
                      <a:pt x="134" y="153"/>
                    </a:lnTo>
                    <a:lnTo>
                      <a:pt x="134" y="153"/>
                    </a:lnTo>
                    <a:lnTo>
                      <a:pt x="132" y="151"/>
                    </a:lnTo>
                    <a:lnTo>
                      <a:pt x="130" y="149"/>
                    </a:lnTo>
                    <a:lnTo>
                      <a:pt x="130" y="149"/>
                    </a:lnTo>
                    <a:lnTo>
                      <a:pt x="138" y="173"/>
                    </a:lnTo>
                    <a:lnTo>
                      <a:pt x="138" y="173"/>
                    </a:lnTo>
                    <a:lnTo>
                      <a:pt x="140" y="181"/>
                    </a:lnTo>
                    <a:lnTo>
                      <a:pt x="138" y="187"/>
                    </a:lnTo>
                    <a:lnTo>
                      <a:pt x="138" y="187"/>
                    </a:lnTo>
                    <a:lnTo>
                      <a:pt x="136" y="189"/>
                    </a:lnTo>
                    <a:lnTo>
                      <a:pt x="136" y="189"/>
                    </a:lnTo>
                    <a:lnTo>
                      <a:pt x="132" y="185"/>
                    </a:lnTo>
                    <a:lnTo>
                      <a:pt x="132" y="185"/>
                    </a:lnTo>
                    <a:lnTo>
                      <a:pt x="128" y="175"/>
                    </a:lnTo>
                    <a:lnTo>
                      <a:pt x="126" y="169"/>
                    </a:lnTo>
                    <a:lnTo>
                      <a:pt x="126" y="161"/>
                    </a:lnTo>
                    <a:lnTo>
                      <a:pt x="126" y="161"/>
                    </a:lnTo>
                    <a:lnTo>
                      <a:pt x="124" y="167"/>
                    </a:lnTo>
                    <a:lnTo>
                      <a:pt x="124" y="169"/>
                    </a:lnTo>
                    <a:lnTo>
                      <a:pt x="122" y="171"/>
                    </a:lnTo>
                    <a:lnTo>
                      <a:pt x="120" y="171"/>
                    </a:lnTo>
                    <a:lnTo>
                      <a:pt x="120" y="171"/>
                    </a:lnTo>
                    <a:lnTo>
                      <a:pt x="118" y="171"/>
                    </a:lnTo>
                    <a:lnTo>
                      <a:pt x="116" y="175"/>
                    </a:lnTo>
                    <a:lnTo>
                      <a:pt x="118" y="187"/>
                    </a:lnTo>
                    <a:lnTo>
                      <a:pt x="118" y="187"/>
                    </a:lnTo>
                    <a:lnTo>
                      <a:pt x="118" y="191"/>
                    </a:lnTo>
                    <a:lnTo>
                      <a:pt x="118" y="191"/>
                    </a:lnTo>
                    <a:lnTo>
                      <a:pt x="120" y="201"/>
                    </a:lnTo>
                    <a:lnTo>
                      <a:pt x="120" y="207"/>
                    </a:lnTo>
                    <a:lnTo>
                      <a:pt x="118" y="209"/>
                    </a:lnTo>
                    <a:lnTo>
                      <a:pt x="118" y="209"/>
                    </a:lnTo>
                    <a:lnTo>
                      <a:pt x="116" y="211"/>
                    </a:lnTo>
                    <a:lnTo>
                      <a:pt x="114" y="209"/>
                    </a:lnTo>
                    <a:lnTo>
                      <a:pt x="110" y="199"/>
                    </a:lnTo>
                    <a:lnTo>
                      <a:pt x="110" y="199"/>
                    </a:lnTo>
                    <a:lnTo>
                      <a:pt x="110" y="193"/>
                    </a:lnTo>
                    <a:lnTo>
                      <a:pt x="108" y="187"/>
                    </a:lnTo>
                    <a:lnTo>
                      <a:pt x="102" y="181"/>
                    </a:lnTo>
                    <a:lnTo>
                      <a:pt x="102" y="181"/>
                    </a:lnTo>
                    <a:lnTo>
                      <a:pt x="98" y="177"/>
                    </a:lnTo>
                    <a:lnTo>
                      <a:pt x="92" y="175"/>
                    </a:lnTo>
                    <a:lnTo>
                      <a:pt x="88" y="175"/>
                    </a:lnTo>
                    <a:lnTo>
                      <a:pt x="82" y="179"/>
                    </a:lnTo>
                    <a:lnTo>
                      <a:pt x="82" y="179"/>
                    </a:lnTo>
                    <a:lnTo>
                      <a:pt x="80" y="181"/>
                    </a:lnTo>
                    <a:lnTo>
                      <a:pt x="76" y="181"/>
                    </a:lnTo>
                    <a:lnTo>
                      <a:pt x="70" y="177"/>
                    </a:lnTo>
                    <a:lnTo>
                      <a:pt x="56" y="165"/>
                    </a:lnTo>
                    <a:lnTo>
                      <a:pt x="56" y="165"/>
                    </a:lnTo>
                    <a:lnTo>
                      <a:pt x="54" y="157"/>
                    </a:lnTo>
                    <a:lnTo>
                      <a:pt x="54" y="151"/>
                    </a:lnTo>
                    <a:lnTo>
                      <a:pt x="56" y="145"/>
                    </a:lnTo>
                    <a:lnTo>
                      <a:pt x="60" y="143"/>
                    </a:lnTo>
                    <a:lnTo>
                      <a:pt x="60" y="143"/>
                    </a:lnTo>
                    <a:lnTo>
                      <a:pt x="64" y="139"/>
                    </a:lnTo>
                    <a:lnTo>
                      <a:pt x="64" y="139"/>
                    </a:lnTo>
                    <a:lnTo>
                      <a:pt x="66" y="145"/>
                    </a:lnTo>
                    <a:lnTo>
                      <a:pt x="66" y="145"/>
                    </a:lnTo>
                    <a:lnTo>
                      <a:pt x="64" y="139"/>
                    </a:lnTo>
                    <a:lnTo>
                      <a:pt x="64" y="139"/>
                    </a:lnTo>
                    <a:lnTo>
                      <a:pt x="64" y="133"/>
                    </a:lnTo>
                    <a:lnTo>
                      <a:pt x="62" y="129"/>
                    </a:lnTo>
                    <a:lnTo>
                      <a:pt x="58" y="125"/>
                    </a:lnTo>
                    <a:lnTo>
                      <a:pt x="58" y="125"/>
                    </a:lnTo>
                    <a:lnTo>
                      <a:pt x="60" y="121"/>
                    </a:lnTo>
                    <a:lnTo>
                      <a:pt x="60" y="121"/>
                    </a:lnTo>
                    <a:lnTo>
                      <a:pt x="62" y="117"/>
                    </a:lnTo>
                    <a:lnTo>
                      <a:pt x="64" y="119"/>
                    </a:lnTo>
                    <a:lnTo>
                      <a:pt x="66" y="125"/>
                    </a:lnTo>
                    <a:lnTo>
                      <a:pt x="70" y="131"/>
                    </a:lnTo>
                    <a:lnTo>
                      <a:pt x="70" y="131"/>
                    </a:lnTo>
                    <a:lnTo>
                      <a:pt x="72" y="127"/>
                    </a:lnTo>
                    <a:lnTo>
                      <a:pt x="72" y="127"/>
                    </a:lnTo>
                    <a:lnTo>
                      <a:pt x="74" y="123"/>
                    </a:lnTo>
                    <a:lnTo>
                      <a:pt x="76" y="121"/>
                    </a:lnTo>
                    <a:lnTo>
                      <a:pt x="78" y="121"/>
                    </a:lnTo>
                    <a:lnTo>
                      <a:pt x="80" y="121"/>
                    </a:lnTo>
                    <a:lnTo>
                      <a:pt x="82" y="127"/>
                    </a:lnTo>
                    <a:lnTo>
                      <a:pt x="86" y="131"/>
                    </a:lnTo>
                    <a:lnTo>
                      <a:pt x="86" y="131"/>
                    </a:lnTo>
                    <a:lnTo>
                      <a:pt x="88" y="133"/>
                    </a:lnTo>
                    <a:lnTo>
                      <a:pt x="88" y="133"/>
                    </a:lnTo>
                    <a:lnTo>
                      <a:pt x="90" y="131"/>
                    </a:lnTo>
                    <a:lnTo>
                      <a:pt x="90" y="131"/>
                    </a:lnTo>
                    <a:lnTo>
                      <a:pt x="92" y="121"/>
                    </a:lnTo>
                    <a:lnTo>
                      <a:pt x="92" y="121"/>
                    </a:lnTo>
                    <a:lnTo>
                      <a:pt x="94" y="123"/>
                    </a:lnTo>
                    <a:lnTo>
                      <a:pt x="96" y="133"/>
                    </a:lnTo>
                    <a:lnTo>
                      <a:pt x="96" y="133"/>
                    </a:lnTo>
                    <a:lnTo>
                      <a:pt x="100" y="137"/>
                    </a:lnTo>
                    <a:lnTo>
                      <a:pt x="102" y="139"/>
                    </a:lnTo>
                    <a:lnTo>
                      <a:pt x="102" y="135"/>
                    </a:lnTo>
                    <a:lnTo>
                      <a:pt x="102" y="135"/>
                    </a:lnTo>
                    <a:lnTo>
                      <a:pt x="104" y="129"/>
                    </a:lnTo>
                    <a:lnTo>
                      <a:pt x="106" y="125"/>
                    </a:lnTo>
                    <a:lnTo>
                      <a:pt x="106" y="121"/>
                    </a:lnTo>
                    <a:lnTo>
                      <a:pt x="106" y="113"/>
                    </a:lnTo>
                    <a:lnTo>
                      <a:pt x="106" y="113"/>
                    </a:lnTo>
                    <a:lnTo>
                      <a:pt x="100" y="105"/>
                    </a:lnTo>
                    <a:lnTo>
                      <a:pt x="98" y="105"/>
                    </a:lnTo>
                    <a:lnTo>
                      <a:pt x="96" y="107"/>
                    </a:lnTo>
                    <a:lnTo>
                      <a:pt x="96" y="107"/>
                    </a:lnTo>
                    <a:lnTo>
                      <a:pt x="92" y="115"/>
                    </a:lnTo>
                    <a:lnTo>
                      <a:pt x="90" y="115"/>
                    </a:lnTo>
                    <a:lnTo>
                      <a:pt x="88" y="115"/>
                    </a:lnTo>
                    <a:lnTo>
                      <a:pt x="84" y="111"/>
                    </a:lnTo>
                    <a:lnTo>
                      <a:pt x="80" y="105"/>
                    </a:lnTo>
                    <a:lnTo>
                      <a:pt x="80" y="105"/>
                    </a:lnTo>
                    <a:lnTo>
                      <a:pt x="78" y="101"/>
                    </a:lnTo>
                    <a:lnTo>
                      <a:pt x="76" y="99"/>
                    </a:lnTo>
                    <a:lnTo>
                      <a:pt x="74" y="103"/>
                    </a:lnTo>
                    <a:lnTo>
                      <a:pt x="74" y="103"/>
                    </a:lnTo>
                    <a:lnTo>
                      <a:pt x="70" y="111"/>
                    </a:lnTo>
                    <a:lnTo>
                      <a:pt x="68" y="113"/>
                    </a:lnTo>
                    <a:lnTo>
                      <a:pt x="66" y="113"/>
                    </a:lnTo>
                    <a:lnTo>
                      <a:pt x="64" y="107"/>
                    </a:lnTo>
                    <a:lnTo>
                      <a:pt x="60" y="99"/>
                    </a:lnTo>
                    <a:lnTo>
                      <a:pt x="60" y="99"/>
                    </a:lnTo>
                    <a:lnTo>
                      <a:pt x="56" y="89"/>
                    </a:lnTo>
                    <a:lnTo>
                      <a:pt x="56" y="89"/>
                    </a:lnTo>
                    <a:lnTo>
                      <a:pt x="54" y="91"/>
                    </a:lnTo>
                    <a:lnTo>
                      <a:pt x="52" y="99"/>
                    </a:lnTo>
                    <a:lnTo>
                      <a:pt x="52" y="99"/>
                    </a:lnTo>
                    <a:lnTo>
                      <a:pt x="50" y="101"/>
                    </a:lnTo>
                    <a:lnTo>
                      <a:pt x="48" y="99"/>
                    </a:lnTo>
                    <a:lnTo>
                      <a:pt x="46" y="95"/>
                    </a:lnTo>
                    <a:lnTo>
                      <a:pt x="44" y="89"/>
                    </a:lnTo>
                    <a:lnTo>
                      <a:pt x="44" y="89"/>
                    </a:lnTo>
                    <a:lnTo>
                      <a:pt x="44" y="83"/>
                    </a:lnTo>
                    <a:lnTo>
                      <a:pt x="44" y="79"/>
                    </a:lnTo>
                    <a:lnTo>
                      <a:pt x="42" y="77"/>
                    </a:lnTo>
                    <a:lnTo>
                      <a:pt x="40" y="77"/>
                    </a:lnTo>
                    <a:lnTo>
                      <a:pt x="40" y="77"/>
                    </a:lnTo>
                    <a:lnTo>
                      <a:pt x="38" y="79"/>
                    </a:lnTo>
                    <a:lnTo>
                      <a:pt x="38" y="83"/>
                    </a:lnTo>
                    <a:lnTo>
                      <a:pt x="40" y="89"/>
                    </a:lnTo>
                    <a:lnTo>
                      <a:pt x="40" y="89"/>
                    </a:lnTo>
                    <a:lnTo>
                      <a:pt x="40" y="95"/>
                    </a:lnTo>
                    <a:lnTo>
                      <a:pt x="38" y="101"/>
                    </a:lnTo>
                    <a:lnTo>
                      <a:pt x="38" y="105"/>
                    </a:lnTo>
                    <a:lnTo>
                      <a:pt x="38" y="111"/>
                    </a:lnTo>
                    <a:lnTo>
                      <a:pt x="38" y="111"/>
                    </a:lnTo>
                    <a:lnTo>
                      <a:pt x="32" y="103"/>
                    </a:lnTo>
                    <a:lnTo>
                      <a:pt x="26" y="97"/>
                    </a:lnTo>
                    <a:lnTo>
                      <a:pt x="20" y="91"/>
                    </a:lnTo>
                    <a:lnTo>
                      <a:pt x="14" y="85"/>
                    </a:lnTo>
                    <a:lnTo>
                      <a:pt x="14" y="85"/>
                    </a:lnTo>
                    <a:lnTo>
                      <a:pt x="12" y="83"/>
                    </a:lnTo>
                    <a:lnTo>
                      <a:pt x="12" y="83"/>
                    </a:lnTo>
                    <a:lnTo>
                      <a:pt x="10" y="75"/>
                    </a:lnTo>
                    <a:lnTo>
                      <a:pt x="8" y="69"/>
                    </a:lnTo>
                    <a:lnTo>
                      <a:pt x="6" y="67"/>
                    </a:lnTo>
                    <a:lnTo>
                      <a:pt x="2" y="67"/>
                    </a:lnTo>
                    <a:lnTo>
                      <a:pt x="2" y="67"/>
                    </a:lnTo>
                    <a:lnTo>
                      <a:pt x="0" y="65"/>
                    </a:lnTo>
                    <a:lnTo>
                      <a:pt x="0" y="61"/>
                    </a:lnTo>
                    <a:lnTo>
                      <a:pt x="0" y="61"/>
                    </a:lnTo>
                    <a:lnTo>
                      <a:pt x="2" y="59"/>
                    </a:lnTo>
                    <a:lnTo>
                      <a:pt x="2" y="59"/>
                    </a:lnTo>
                    <a:lnTo>
                      <a:pt x="4" y="59"/>
                    </a:lnTo>
                    <a:lnTo>
                      <a:pt x="6" y="57"/>
                    </a:lnTo>
                    <a:lnTo>
                      <a:pt x="10" y="57"/>
                    </a:lnTo>
                    <a:lnTo>
                      <a:pt x="12" y="57"/>
                    </a:lnTo>
                    <a:lnTo>
                      <a:pt x="12" y="57"/>
                    </a:lnTo>
                    <a:lnTo>
                      <a:pt x="18" y="59"/>
                    </a:lnTo>
                    <a:lnTo>
                      <a:pt x="20" y="57"/>
                    </a:lnTo>
                    <a:lnTo>
                      <a:pt x="22" y="51"/>
                    </a:lnTo>
                    <a:lnTo>
                      <a:pt x="22" y="51"/>
                    </a:lnTo>
                    <a:lnTo>
                      <a:pt x="24" y="49"/>
                    </a:lnTo>
                    <a:lnTo>
                      <a:pt x="24" y="49"/>
                    </a:lnTo>
                    <a:lnTo>
                      <a:pt x="28" y="53"/>
                    </a:lnTo>
                    <a:lnTo>
                      <a:pt x="30" y="61"/>
                    </a:lnTo>
                    <a:lnTo>
                      <a:pt x="32" y="69"/>
                    </a:lnTo>
                    <a:lnTo>
                      <a:pt x="32" y="69"/>
                    </a:lnTo>
                    <a:lnTo>
                      <a:pt x="28" y="77"/>
                    </a:lnTo>
                    <a:lnTo>
                      <a:pt x="28" y="77"/>
                    </a:lnTo>
                    <a:lnTo>
                      <a:pt x="30" y="73"/>
                    </a:lnTo>
                    <a:lnTo>
                      <a:pt x="32" y="69"/>
                    </a:lnTo>
                    <a:lnTo>
                      <a:pt x="32" y="69"/>
                    </a:lnTo>
                    <a:lnTo>
                      <a:pt x="36" y="67"/>
                    </a:lnTo>
                    <a:lnTo>
                      <a:pt x="38" y="65"/>
                    </a:lnTo>
                    <a:lnTo>
                      <a:pt x="42" y="59"/>
                    </a:lnTo>
                    <a:lnTo>
                      <a:pt x="44" y="51"/>
                    </a:lnTo>
                    <a:lnTo>
                      <a:pt x="44" y="51"/>
                    </a:lnTo>
                    <a:lnTo>
                      <a:pt x="46" y="49"/>
                    </a:lnTo>
                    <a:lnTo>
                      <a:pt x="50" y="49"/>
                    </a:lnTo>
                    <a:lnTo>
                      <a:pt x="56" y="55"/>
                    </a:lnTo>
                    <a:lnTo>
                      <a:pt x="56" y="55"/>
                    </a:lnTo>
                    <a:lnTo>
                      <a:pt x="58" y="57"/>
                    </a:lnTo>
                    <a:lnTo>
                      <a:pt x="60" y="59"/>
                    </a:lnTo>
                    <a:lnTo>
                      <a:pt x="62" y="55"/>
                    </a:lnTo>
                    <a:lnTo>
                      <a:pt x="64" y="43"/>
                    </a:lnTo>
                    <a:lnTo>
                      <a:pt x="64" y="43"/>
                    </a:lnTo>
                    <a:lnTo>
                      <a:pt x="64" y="53"/>
                    </a:lnTo>
                    <a:lnTo>
                      <a:pt x="66" y="59"/>
                    </a:lnTo>
                    <a:lnTo>
                      <a:pt x="70" y="61"/>
                    </a:lnTo>
                    <a:lnTo>
                      <a:pt x="72" y="61"/>
                    </a:lnTo>
                    <a:lnTo>
                      <a:pt x="72" y="61"/>
                    </a:lnTo>
                    <a:lnTo>
                      <a:pt x="72" y="71"/>
                    </a:lnTo>
                    <a:lnTo>
                      <a:pt x="74" y="75"/>
                    </a:lnTo>
                    <a:lnTo>
                      <a:pt x="78" y="79"/>
                    </a:lnTo>
                    <a:lnTo>
                      <a:pt x="80" y="81"/>
                    </a:lnTo>
                    <a:lnTo>
                      <a:pt x="80" y="81"/>
                    </a:lnTo>
                    <a:lnTo>
                      <a:pt x="86" y="83"/>
                    </a:lnTo>
                    <a:lnTo>
                      <a:pt x="88" y="83"/>
                    </a:lnTo>
                    <a:lnTo>
                      <a:pt x="92" y="79"/>
                    </a:lnTo>
                    <a:lnTo>
                      <a:pt x="92" y="79"/>
                    </a:lnTo>
                    <a:lnTo>
                      <a:pt x="90" y="77"/>
                    </a:lnTo>
                    <a:lnTo>
                      <a:pt x="90" y="77"/>
                    </a:lnTo>
                    <a:lnTo>
                      <a:pt x="90" y="79"/>
                    </a:lnTo>
                    <a:lnTo>
                      <a:pt x="88" y="79"/>
                    </a:lnTo>
                    <a:lnTo>
                      <a:pt x="88" y="79"/>
                    </a:lnTo>
                    <a:lnTo>
                      <a:pt x="86" y="77"/>
                    </a:lnTo>
                    <a:lnTo>
                      <a:pt x="82" y="75"/>
                    </a:lnTo>
                    <a:lnTo>
                      <a:pt x="82" y="69"/>
                    </a:lnTo>
                    <a:lnTo>
                      <a:pt x="80" y="61"/>
                    </a:lnTo>
                    <a:lnTo>
                      <a:pt x="80" y="61"/>
                    </a:lnTo>
                    <a:lnTo>
                      <a:pt x="84" y="57"/>
                    </a:lnTo>
                    <a:lnTo>
                      <a:pt x="86" y="55"/>
                    </a:lnTo>
                    <a:lnTo>
                      <a:pt x="86" y="49"/>
                    </a:lnTo>
                    <a:lnTo>
                      <a:pt x="86" y="49"/>
                    </a:lnTo>
                    <a:lnTo>
                      <a:pt x="86" y="41"/>
                    </a:lnTo>
                    <a:lnTo>
                      <a:pt x="90" y="37"/>
                    </a:lnTo>
                    <a:lnTo>
                      <a:pt x="90" y="37"/>
                    </a:lnTo>
                    <a:lnTo>
                      <a:pt x="92" y="35"/>
                    </a:lnTo>
                    <a:lnTo>
                      <a:pt x="92" y="29"/>
                    </a:lnTo>
                    <a:lnTo>
                      <a:pt x="92" y="29"/>
                    </a:lnTo>
                    <a:lnTo>
                      <a:pt x="90" y="23"/>
                    </a:lnTo>
                    <a:lnTo>
                      <a:pt x="90" y="23"/>
                    </a:lnTo>
                    <a:lnTo>
                      <a:pt x="76" y="23"/>
                    </a:lnTo>
                    <a:lnTo>
                      <a:pt x="68" y="23"/>
                    </a:lnTo>
                    <a:lnTo>
                      <a:pt x="62" y="17"/>
                    </a:lnTo>
                    <a:lnTo>
                      <a:pt x="62" y="17"/>
                    </a:lnTo>
                    <a:lnTo>
                      <a:pt x="60" y="17"/>
                    </a:lnTo>
                    <a:lnTo>
                      <a:pt x="60" y="17"/>
                    </a:lnTo>
                    <a:lnTo>
                      <a:pt x="60" y="23"/>
                    </a:lnTo>
                    <a:lnTo>
                      <a:pt x="60" y="23"/>
                    </a:lnTo>
                    <a:lnTo>
                      <a:pt x="66" y="39"/>
                    </a:lnTo>
                    <a:lnTo>
                      <a:pt x="66" y="39"/>
                    </a:lnTo>
                    <a:lnTo>
                      <a:pt x="58" y="35"/>
                    </a:lnTo>
                    <a:lnTo>
                      <a:pt x="54" y="27"/>
                    </a:lnTo>
                    <a:lnTo>
                      <a:pt x="54" y="27"/>
                    </a:lnTo>
                    <a:lnTo>
                      <a:pt x="50" y="23"/>
                    </a:lnTo>
                    <a:lnTo>
                      <a:pt x="48" y="23"/>
                    </a:lnTo>
                    <a:lnTo>
                      <a:pt x="44" y="27"/>
                    </a:lnTo>
                    <a:lnTo>
                      <a:pt x="42" y="33"/>
                    </a:lnTo>
                    <a:lnTo>
                      <a:pt x="42" y="33"/>
                    </a:lnTo>
                    <a:lnTo>
                      <a:pt x="40" y="39"/>
                    </a:lnTo>
                    <a:lnTo>
                      <a:pt x="38" y="39"/>
                    </a:lnTo>
                    <a:lnTo>
                      <a:pt x="36" y="37"/>
                    </a:lnTo>
                    <a:lnTo>
                      <a:pt x="34" y="31"/>
                    </a:lnTo>
                    <a:lnTo>
                      <a:pt x="34" y="31"/>
                    </a:lnTo>
                    <a:lnTo>
                      <a:pt x="30" y="13"/>
                    </a:lnTo>
                    <a:lnTo>
                      <a:pt x="30" y="13"/>
                    </a:lnTo>
                    <a:lnTo>
                      <a:pt x="32" y="9"/>
                    </a:lnTo>
                    <a:lnTo>
                      <a:pt x="34" y="6"/>
                    </a:lnTo>
                    <a:lnTo>
                      <a:pt x="40" y="9"/>
                    </a:lnTo>
                    <a:lnTo>
                      <a:pt x="40" y="9"/>
                    </a:lnTo>
                    <a:lnTo>
                      <a:pt x="42" y="11"/>
                    </a:lnTo>
                    <a:lnTo>
                      <a:pt x="42" y="11"/>
                    </a:lnTo>
                    <a:lnTo>
                      <a:pt x="44" y="6"/>
                    </a:lnTo>
                    <a:lnTo>
                      <a:pt x="48" y="6"/>
                    </a:lnTo>
                    <a:lnTo>
                      <a:pt x="50" y="6"/>
                    </a:lnTo>
                    <a:lnTo>
                      <a:pt x="54" y="6"/>
                    </a:lnTo>
                    <a:lnTo>
                      <a:pt x="54" y="6"/>
                    </a:lnTo>
                    <a:lnTo>
                      <a:pt x="56" y="6"/>
                    </a:lnTo>
                    <a:lnTo>
                      <a:pt x="60" y="6"/>
                    </a:lnTo>
                    <a:lnTo>
                      <a:pt x="64" y="6"/>
                    </a:lnTo>
                    <a:lnTo>
                      <a:pt x="66" y="6"/>
                    </a:lnTo>
                    <a:lnTo>
                      <a:pt x="66" y="6"/>
                    </a:lnTo>
                    <a:lnTo>
                      <a:pt x="68" y="2"/>
                    </a:lnTo>
                    <a:lnTo>
                      <a:pt x="70" y="2"/>
                    </a:lnTo>
                    <a:lnTo>
                      <a:pt x="74" y="4"/>
                    </a:lnTo>
                    <a:lnTo>
                      <a:pt x="74" y="4"/>
                    </a:lnTo>
                    <a:lnTo>
                      <a:pt x="76" y="6"/>
                    </a:lnTo>
                    <a:lnTo>
                      <a:pt x="78" y="6"/>
                    </a:lnTo>
                    <a:lnTo>
                      <a:pt x="80" y="2"/>
                    </a:lnTo>
                    <a:lnTo>
                      <a:pt x="80" y="2"/>
                    </a:lnTo>
                    <a:lnTo>
                      <a:pt x="82" y="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4" name="Freeform 1732">
                <a:extLst>
                  <a:ext uri="{FF2B5EF4-FFF2-40B4-BE49-F238E27FC236}">
                    <a16:creationId xmlns:a16="http://schemas.microsoft.com/office/drawing/2014/main" id="{4A4E5FB3-2B8E-F740-EF1E-3E6221732E34}"/>
                  </a:ext>
                </a:extLst>
              </p:cNvPr>
              <p:cNvSpPr>
                <a:spLocks/>
              </p:cNvSpPr>
              <p:nvPr/>
            </p:nvSpPr>
            <p:spPr bwMode="auto">
              <a:xfrm>
                <a:off x="5446" y="1728"/>
                <a:ext cx="56" cy="78"/>
              </a:xfrm>
              <a:custGeom>
                <a:avLst/>
                <a:gdLst>
                  <a:gd name="T0" fmla="*/ 56 w 56"/>
                  <a:gd name="T1" fmla="*/ 34 h 78"/>
                  <a:gd name="T2" fmla="*/ 52 w 56"/>
                  <a:gd name="T3" fmla="*/ 48 h 78"/>
                  <a:gd name="T4" fmla="*/ 52 w 56"/>
                  <a:gd name="T5" fmla="*/ 56 h 78"/>
                  <a:gd name="T6" fmla="*/ 48 w 56"/>
                  <a:gd name="T7" fmla="*/ 62 h 78"/>
                  <a:gd name="T8" fmla="*/ 48 w 56"/>
                  <a:gd name="T9" fmla="*/ 74 h 78"/>
                  <a:gd name="T10" fmla="*/ 48 w 56"/>
                  <a:gd name="T11" fmla="*/ 78 h 78"/>
                  <a:gd name="T12" fmla="*/ 44 w 56"/>
                  <a:gd name="T13" fmla="*/ 78 h 78"/>
                  <a:gd name="T14" fmla="*/ 42 w 56"/>
                  <a:gd name="T15" fmla="*/ 76 h 78"/>
                  <a:gd name="T16" fmla="*/ 38 w 56"/>
                  <a:gd name="T17" fmla="*/ 66 h 78"/>
                  <a:gd name="T18" fmla="*/ 36 w 56"/>
                  <a:gd name="T19" fmla="*/ 60 h 78"/>
                  <a:gd name="T20" fmla="*/ 36 w 56"/>
                  <a:gd name="T21" fmla="*/ 44 h 78"/>
                  <a:gd name="T22" fmla="*/ 34 w 56"/>
                  <a:gd name="T23" fmla="*/ 40 h 78"/>
                  <a:gd name="T24" fmla="*/ 34 w 56"/>
                  <a:gd name="T25" fmla="*/ 40 h 78"/>
                  <a:gd name="T26" fmla="*/ 28 w 56"/>
                  <a:gd name="T27" fmla="*/ 44 h 78"/>
                  <a:gd name="T28" fmla="*/ 24 w 56"/>
                  <a:gd name="T29" fmla="*/ 56 h 78"/>
                  <a:gd name="T30" fmla="*/ 16 w 56"/>
                  <a:gd name="T31" fmla="*/ 68 h 78"/>
                  <a:gd name="T32" fmla="*/ 14 w 56"/>
                  <a:gd name="T33" fmla="*/ 68 h 78"/>
                  <a:gd name="T34" fmla="*/ 12 w 56"/>
                  <a:gd name="T35" fmla="*/ 64 h 78"/>
                  <a:gd name="T36" fmla="*/ 14 w 56"/>
                  <a:gd name="T37" fmla="*/ 60 h 78"/>
                  <a:gd name="T38" fmla="*/ 16 w 56"/>
                  <a:gd name="T39" fmla="*/ 62 h 78"/>
                  <a:gd name="T40" fmla="*/ 16 w 56"/>
                  <a:gd name="T41" fmla="*/ 56 h 78"/>
                  <a:gd name="T42" fmla="*/ 14 w 56"/>
                  <a:gd name="T43" fmla="*/ 52 h 78"/>
                  <a:gd name="T44" fmla="*/ 12 w 56"/>
                  <a:gd name="T45" fmla="*/ 50 h 78"/>
                  <a:gd name="T46" fmla="*/ 10 w 56"/>
                  <a:gd name="T47" fmla="*/ 52 h 78"/>
                  <a:gd name="T48" fmla="*/ 6 w 56"/>
                  <a:gd name="T49" fmla="*/ 50 h 78"/>
                  <a:gd name="T50" fmla="*/ 0 w 56"/>
                  <a:gd name="T51" fmla="*/ 36 h 78"/>
                  <a:gd name="T52" fmla="*/ 10 w 56"/>
                  <a:gd name="T53" fmla="*/ 44 h 78"/>
                  <a:gd name="T54" fmla="*/ 12 w 56"/>
                  <a:gd name="T55" fmla="*/ 42 h 78"/>
                  <a:gd name="T56" fmla="*/ 14 w 56"/>
                  <a:gd name="T57" fmla="*/ 32 h 78"/>
                  <a:gd name="T58" fmla="*/ 14 w 56"/>
                  <a:gd name="T59" fmla="*/ 22 h 78"/>
                  <a:gd name="T60" fmla="*/ 10 w 56"/>
                  <a:gd name="T61" fmla="*/ 22 h 78"/>
                  <a:gd name="T62" fmla="*/ 8 w 56"/>
                  <a:gd name="T63" fmla="*/ 20 h 78"/>
                  <a:gd name="T64" fmla="*/ 14 w 56"/>
                  <a:gd name="T65" fmla="*/ 6 h 78"/>
                  <a:gd name="T66" fmla="*/ 18 w 56"/>
                  <a:gd name="T67" fmla="*/ 0 h 78"/>
                  <a:gd name="T68" fmla="*/ 24 w 56"/>
                  <a:gd name="T69" fmla="*/ 4 h 78"/>
                  <a:gd name="T70" fmla="*/ 30 w 56"/>
                  <a:gd name="T71" fmla="*/ 14 h 78"/>
                  <a:gd name="T72" fmla="*/ 40 w 56"/>
                  <a:gd name="T73" fmla="*/ 28 h 78"/>
                  <a:gd name="T74" fmla="*/ 46 w 56"/>
                  <a:gd name="T75" fmla="*/ 26 h 78"/>
                  <a:gd name="T76" fmla="*/ 48 w 56"/>
                  <a:gd name="T77" fmla="*/ 24 h 78"/>
                  <a:gd name="T78" fmla="*/ 52 w 56"/>
                  <a:gd name="T79" fmla="*/ 28 h 78"/>
                  <a:gd name="T80" fmla="*/ 56 w 56"/>
                  <a:gd name="T81"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8">
                    <a:moveTo>
                      <a:pt x="56" y="34"/>
                    </a:moveTo>
                    <a:lnTo>
                      <a:pt x="56" y="34"/>
                    </a:lnTo>
                    <a:lnTo>
                      <a:pt x="52" y="42"/>
                    </a:lnTo>
                    <a:lnTo>
                      <a:pt x="52" y="48"/>
                    </a:lnTo>
                    <a:lnTo>
                      <a:pt x="52" y="56"/>
                    </a:lnTo>
                    <a:lnTo>
                      <a:pt x="52" y="56"/>
                    </a:lnTo>
                    <a:lnTo>
                      <a:pt x="50" y="58"/>
                    </a:lnTo>
                    <a:lnTo>
                      <a:pt x="48" y="62"/>
                    </a:lnTo>
                    <a:lnTo>
                      <a:pt x="48" y="66"/>
                    </a:lnTo>
                    <a:lnTo>
                      <a:pt x="48" y="74"/>
                    </a:lnTo>
                    <a:lnTo>
                      <a:pt x="48" y="74"/>
                    </a:lnTo>
                    <a:lnTo>
                      <a:pt x="48" y="78"/>
                    </a:lnTo>
                    <a:lnTo>
                      <a:pt x="46" y="78"/>
                    </a:lnTo>
                    <a:lnTo>
                      <a:pt x="44" y="78"/>
                    </a:lnTo>
                    <a:lnTo>
                      <a:pt x="44" y="78"/>
                    </a:lnTo>
                    <a:lnTo>
                      <a:pt x="42" y="76"/>
                    </a:lnTo>
                    <a:lnTo>
                      <a:pt x="42" y="72"/>
                    </a:lnTo>
                    <a:lnTo>
                      <a:pt x="38" y="66"/>
                    </a:lnTo>
                    <a:lnTo>
                      <a:pt x="38" y="66"/>
                    </a:lnTo>
                    <a:lnTo>
                      <a:pt x="36" y="60"/>
                    </a:lnTo>
                    <a:lnTo>
                      <a:pt x="38" y="52"/>
                    </a:lnTo>
                    <a:lnTo>
                      <a:pt x="36" y="44"/>
                    </a:lnTo>
                    <a:lnTo>
                      <a:pt x="36" y="42"/>
                    </a:lnTo>
                    <a:lnTo>
                      <a:pt x="34" y="40"/>
                    </a:lnTo>
                    <a:lnTo>
                      <a:pt x="34" y="40"/>
                    </a:lnTo>
                    <a:lnTo>
                      <a:pt x="34" y="40"/>
                    </a:lnTo>
                    <a:lnTo>
                      <a:pt x="32" y="40"/>
                    </a:lnTo>
                    <a:lnTo>
                      <a:pt x="28" y="44"/>
                    </a:lnTo>
                    <a:lnTo>
                      <a:pt x="24" y="56"/>
                    </a:lnTo>
                    <a:lnTo>
                      <a:pt x="24" y="56"/>
                    </a:lnTo>
                    <a:lnTo>
                      <a:pt x="20" y="64"/>
                    </a:lnTo>
                    <a:lnTo>
                      <a:pt x="16" y="68"/>
                    </a:lnTo>
                    <a:lnTo>
                      <a:pt x="16" y="68"/>
                    </a:lnTo>
                    <a:lnTo>
                      <a:pt x="14" y="68"/>
                    </a:lnTo>
                    <a:lnTo>
                      <a:pt x="12" y="64"/>
                    </a:lnTo>
                    <a:lnTo>
                      <a:pt x="12" y="64"/>
                    </a:lnTo>
                    <a:lnTo>
                      <a:pt x="12" y="60"/>
                    </a:lnTo>
                    <a:lnTo>
                      <a:pt x="14" y="60"/>
                    </a:lnTo>
                    <a:lnTo>
                      <a:pt x="16" y="62"/>
                    </a:lnTo>
                    <a:lnTo>
                      <a:pt x="16" y="62"/>
                    </a:lnTo>
                    <a:lnTo>
                      <a:pt x="16" y="60"/>
                    </a:lnTo>
                    <a:lnTo>
                      <a:pt x="16" y="56"/>
                    </a:lnTo>
                    <a:lnTo>
                      <a:pt x="16" y="56"/>
                    </a:lnTo>
                    <a:lnTo>
                      <a:pt x="14" y="52"/>
                    </a:lnTo>
                    <a:lnTo>
                      <a:pt x="14" y="50"/>
                    </a:lnTo>
                    <a:lnTo>
                      <a:pt x="12" y="50"/>
                    </a:lnTo>
                    <a:lnTo>
                      <a:pt x="12" y="50"/>
                    </a:lnTo>
                    <a:lnTo>
                      <a:pt x="10" y="52"/>
                    </a:lnTo>
                    <a:lnTo>
                      <a:pt x="8" y="54"/>
                    </a:lnTo>
                    <a:lnTo>
                      <a:pt x="6" y="50"/>
                    </a:lnTo>
                    <a:lnTo>
                      <a:pt x="0" y="36"/>
                    </a:lnTo>
                    <a:lnTo>
                      <a:pt x="0" y="36"/>
                    </a:lnTo>
                    <a:lnTo>
                      <a:pt x="6" y="40"/>
                    </a:lnTo>
                    <a:lnTo>
                      <a:pt x="10" y="44"/>
                    </a:lnTo>
                    <a:lnTo>
                      <a:pt x="10" y="44"/>
                    </a:lnTo>
                    <a:lnTo>
                      <a:pt x="12" y="42"/>
                    </a:lnTo>
                    <a:lnTo>
                      <a:pt x="14" y="32"/>
                    </a:lnTo>
                    <a:lnTo>
                      <a:pt x="14" y="32"/>
                    </a:lnTo>
                    <a:lnTo>
                      <a:pt x="14" y="24"/>
                    </a:lnTo>
                    <a:lnTo>
                      <a:pt x="14" y="22"/>
                    </a:lnTo>
                    <a:lnTo>
                      <a:pt x="12" y="22"/>
                    </a:lnTo>
                    <a:lnTo>
                      <a:pt x="10" y="22"/>
                    </a:lnTo>
                    <a:lnTo>
                      <a:pt x="8" y="22"/>
                    </a:lnTo>
                    <a:lnTo>
                      <a:pt x="8" y="20"/>
                    </a:lnTo>
                    <a:lnTo>
                      <a:pt x="8" y="20"/>
                    </a:lnTo>
                    <a:lnTo>
                      <a:pt x="14" y="6"/>
                    </a:lnTo>
                    <a:lnTo>
                      <a:pt x="16" y="2"/>
                    </a:lnTo>
                    <a:lnTo>
                      <a:pt x="18" y="0"/>
                    </a:lnTo>
                    <a:lnTo>
                      <a:pt x="20" y="0"/>
                    </a:lnTo>
                    <a:lnTo>
                      <a:pt x="24" y="4"/>
                    </a:lnTo>
                    <a:lnTo>
                      <a:pt x="30" y="14"/>
                    </a:lnTo>
                    <a:lnTo>
                      <a:pt x="30" y="14"/>
                    </a:lnTo>
                    <a:lnTo>
                      <a:pt x="36" y="26"/>
                    </a:lnTo>
                    <a:lnTo>
                      <a:pt x="40" y="28"/>
                    </a:lnTo>
                    <a:lnTo>
                      <a:pt x="42" y="28"/>
                    </a:lnTo>
                    <a:lnTo>
                      <a:pt x="46" y="26"/>
                    </a:lnTo>
                    <a:lnTo>
                      <a:pt x="46" y="26"/>
                    </a:lnTo>
                    <a:lnTo>
                      <a:pt x="48" y="24"/>
                    </a:lnTo>
                    <a:lnTo>
                      <a:pt x="50" y="26"/>
                    </a:lnTo>
                    <a:lnTo>
                      <a:pt x="52" y="28"/>
                    </a:lnTo>
                    <a:lnTo>
                      <a:pt x="56" y="34"/>
                    </a:lnTo>
                    <a:lnTo>
                      <a:pt x="5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5" name="Freeform 1733">
                <a:extLst>
                  <a:ext uri="{FF2B5EF4-FFF2-40B4-BE49-F238E27FC236}">
                    <a16:creationId xmlns:a16="http://schemas.microsoft.com/office/drawing/2014/main" id="{B52B2B9E-91B8-5B84-3CFA-B939F20FEF31}"/>
                  </a:ext>
                </a:extLst>
              </p:cNvPr>
              <p:cNvSpPr>
                <a:spLocks/>
              </p:cNvSpPr>
              <p:nvPr/>
            </p:nvSpPr>
            <p:spPr bwMode="auto">
              <a:xfrm>
                <a:off x="5424" y="1611"/>
                <a:ext cx="58" cy="35"/>
              </a:xfrm>
              <a:custGeom>
                <a:avLst/>
                <a:gdLst>
                  <a:gd name="T0" fmla="*/ 58 w 58"/>
                  <a:gd name="T1" fmla="*/ 17 h 35"/>
                  <a:gd name="T2" fmla="*/ 58 w 58"/>
                  <a:gd name="T3" fmla="*/ 17 h 35"/>
                  <a:gd name="T4" fmla="*/ 54 w 58"/>
                  <a:gd name="T5" fmla="*/ 19 h 35"/>
                  <a:gd name="T6" fmla="*/ 50 w 58"/>
                  <a:gd name="T7" fmla="*/ 19 h 35"/>
                  <a:gd name="T8" fmla="*/ 48 w 58"/>
                  <a:gd name="T9" fmla="*/ 21 h 35"/>
                  <a:gd name="T10" fmla="*/ 48 w 58"/>
                  <a:gd name="T11" fmla="*/ 21 h 35"/>
                  <a:gd name="T12" fmla="*/ 44 w 58"/>
                  <a:gd name="T13" fmla="*/ 21 h 35"/>
                  <a:gd name="T14" fmla="*/ 40 w 58"/>
                  <a:gd name="T15" fmla="*/ 19 h 35"/>
                  <a:gd name="T16" fmla="*/ 40 w 58"/>
                  <a:gd name="T17" fmla="*/ 19 h 35"/>
                  <a:gd name="T18" fmla="*/ 38 w 58"/>
                  <a:gd name="T19" fmla="*/ 19 h 35"/>
                  <a:gd name="T20" fmla="*/ 38 w 58"/>
                  <a:gd name="T21" fmla="*/ 23 h 35"/>
                  <a:gd name="T22" fmla="*/ 38 w 58"/>
                  <a:gd name="T23" fmla="*/ 23 h 35"/>
                  <a:gd name="T24" fmla="*/ 36 w 58"/>
                  <a:gd name="T25" fmla="*/ 31 h 35"/>
                  <a:gd name="T26" fmla="*/ 34 w 58"/>
                  <a:gd name="T27" fmla="*/ 35 h 35"/>
                  <a:gd name="T28" fmla="*/ 32 w 58"/>
                  <a:gd name="T29" fmla="*/ 35 h 35"/>
                  <a:gd name="T30" fmla="*/ 30 w 58"/>
                  <a:gd name="T31" fmla="*/ 33 h 35"/>
                  <a:gd name="T32" fmla="*/ 30 w 58"/>
                  <a:gd name="T33" fmla="*/ 33 h 35"/>
                  <a:gd name="T34" fmla="*/ 28 w 58"/>
                  <a:gd name="T35" fmla="*/ 27 h 35"/>
                  <a:gd name="T36" fmla="*/ 24 w 58"/>
                  <a:gd name="T37" fmla="*/ 23 h 35"/>
                  <a:gd name="T38" fmla="*/ 22 w 58"/>
                  <a:gd name="T39" fmla="*/ 21 h 35"/>
                  <a:gd name="T40" fmla="*/ 18 w 58"/>
                  <a:gd name="T41" fmla="*/ 21 h 35"/>
                  <a:gd name="T42" fmla="*/ 12 w 58"/>
                  <a:gd name="T43" fmla="*/ 21 h 35"/>
                  <a:gd name="T44" fmla="*/ 6 w 58"/>
                  <a:gd name="T45" fmla="*/ 21 h 35"/>
                  <a:gd name="T46" fmla="*/ 6 w 58"/>
                  <a:gd name="T47" fmla="*/ 21 h 35"/>
                  <a:gd name="T48" fmla="*/ 4 w 58"/>
                  <a:gd name="T49" fmla="*/ 21 h 35"/>
                  <a:gd name="T50" fmla="*/ 4 w 58"/>
                  <a:gd name="T51" fmla="*/ 21 h 35"/>
                  <a:gd name="T52" fmla="*/ 0 w 58"/>
                  <a:gd name="T53" fmla="*/ 12 h 35"/>
                  <a:gd name="T54" fmla="*/ 2 w 58"/>
                  <a:gd name="T55" fmla="*/ 6 h 35"/>
                  <a:gd name="T56" fmla="*/ 4 w 58"/>
                  <a:gd name="T57" fmla="*/ 2 h 35"/>
                  <a:gd name="T58" fmla="*/ 4 w 58"/>
                  <a:gd name="T59" fmla="*/ 2 h 35"/>
                  <a:gd name="T60" fmla="*/ 4 w 58"/>
                  <a:gd name="T61" fmla="*/ 2 h 35"/>
                  <a:gd name="T62" fmla="*/ 4 w 58"/>
                  <a:gd name="T63" fmla="*/ 2 h 35"/>
                  <a:gd name="T64" fmla="*/ 6 w 58"/>
                  <a:gd name="T65" fmla="*/ 0 h 35"/>
                  <a:gd name="T66" fmla="*/ 8 w 58"/>
                  <a:gd name="T67" fmla="*/ 0 h 35"/>
                  <a:gd name="T68" fmla="*/ 8 w 58"/>
                  <a:gd name="T69" fmla="*/ 6 h 35"/>
                  <a:gd name="T70" fmla="*/ 8 w 58"/>
                  <a:gd name="T71" fmla="*/ 6 h 35"/>
                  <a:gd name="T72" fmla="*/ 12 w 58"/>
                  <a:gd name="T73" fmla="*/ 10 h 35"/>
                  <a:gd name="T74" fmla="*/ 14 w 58"/>
                  <a:gd name="T75" fmla="*/ 10 h 35"/>
                  <a:gd name="T76" fmla="*/ 16 w 58"/>
                  <a:gd name="T77" fmla="*/ 10 h 35"/>
                  <a:gd name="T78" fmla="*/ 18 w 58"/>
                  <a:gd name="T79" fmla="*/ 6 h 35"/>
                  <a:gd name="T80" fmla="*/ 18 w 58"/>
                  <a:gd name="T81" fmla="*/ 6 h 35"/>
                  <a:gd name="T82" fmla="*/ 18 w 58"/>
                  <a:gd name="T83" fmla="*/ 4 h 35"/>
                  <a:gd name="T84" fmla="*/ 18 w 58"/>
                  <a:gd name="T85" fmla="*/ 4 h 35"/>
                  <a:gd name="T86" fmla="*/ 20 w 58"/>
                  <a:gd name="T87" fmla="*/ 0 h 35"/>
                  <a:gd name="T88" fmla="*/ 22 w 58"/>
                  <a:gd name="T89" fmla="*/ 0 h 35"/>
                  <a:gd name="T90" fmla="*/ 24 w 58"/>
                  <a:gd name="T91" fmla="*/ 0 h 35"/>
                  <a:gd name="T92" fmla="*/ 24 w 58"/>
                  <a:gd name="T93" fmla="*/ 0 h 35"/>
                  <a:gd name="T94" fmla="*/ 24 w 58"/>
                  <a:gd name="T95" fmla="*/ 2 h 35"/>
                  <a:gd name="T96" fmla="*/ 24 w 58"/>
                  <a:gd name="T97" fmla="*/ 2 h 35"/>
                  <a:gd name="T98" fmla="*/ 30 w 58"/>
                  <a:gd name="T99" fmla="*/ 8 h 35"/>
                  <a:gd name="T100" fmla="*/ 38 w 58"/>
                  <a:gd name="T101" fmla="*/ 10 h 35"/>
                  <a:gd name="T102" fmla="*/ 44 w 58"/>
                  <a:gd name="T103" fmla="*/ 10 h 35"/>
                  <a:gd name="T104" fmla="*/ 50 w 58"/>
                  <a:gd name="T105" fmla="*/ 14 h 35"/>
                  <a:gd name="T106" fmla="*/ 50 w 58"/>
                  <a:gd name="T107" fmla="*/ 14 h 35"/>
                  <a:gd name="T108" fmla="*/ 54 w 58"/>
                  <a:gd name="T109" fmla="*/ 14 h 35"/>
                  <a:gd name="T110" fmla="*/ 56 w 58"/>
                  <a:gd name="T111" fmla="*/ 14 h 35"/>
                  <a:gd name="T112" fmla="*/ 58 w 58"/>
                  <a:gd name="T113" fmla="*/ 17 h 35"/>
                  <a:gd name="T114" fmla="*/ 58 w 58"/>
                  <a:gd name="T11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35">
                    <a:moveTo>
                      <a:pt x="58" y="17"/>
                    </a:moveTo>
                    <a:lnTo>
                      <a:pt x="58" y="17"/>
                    </a:lnTo>
                    <a:lnTo>
                      <a:pt x="54" y="19"/>
                    </a:lnTo>
                    <a:lnTo>
                      <a:pt x="50" y="19"/>
                    </a:lnTo>
                    <a:lnTo>
                      <a:pt x="48" y="21"/>
                    </a:lnTo>
                    <a:lnTo>
                      <a:pt x="48" y="21"/>
                    </a:lnTo>
                    <a:lnTo>
                      <a:pt x="44" y="21"/>
                    </a:lnTo>
                    <a:lnTo>
                      <a:pt x="40" y="19"/>
                    </a:lnTo>
                    <a:lnTo>
                      <a:pt x="40" y="19"/>
                    </a:lnTo>
                    <a:lnTo>
                      <a:pt x="38" y="19"/>
                    </a:lnTo>
                    <a:lnTo>
                      <a:pt x="38" y="23"/>
                    </a:lnTo>
                    <a:lnTo>
                      <a:pt x="38" y="23"/>
                    </a:lnTo>
                    <a:lnTo>
                      <a:pt x="36" y="31"/>
                    </a:lnTo>
                    <a:lnTo>
                      <a:pt x="34" y="35"/>
                    </a:lnTo>
                    <a:lnTo>
                      <a:pt x="32" y="35"/>
                    </a:lnTo>
                    <a:lnTo>
                      <a:pt x="30" y="33"/>
                    </a:lnTo>
                    <a:lnTo>
                      <a:pt x="30" y="33"/>
                    </a:lnTo>
                    <a:lnTo>
                      <a:pt x="28" y="27"/>
                    </a:lnTo>
                    <a:lnTo>
                      <a:pt x="24" y="23"/>
                    </a:lnTo>
                    <a:lnTo>
                      <a:pt x="22" y="21"/>
                    </a:lnTo>
                    <a:lnTo>
                      <a:pt x="18" y="21"/>
                    </a:lnTo>
                    <a:lnTo>
                      <a:pt x="12" y="21"/>
                    </a:lnTo>
                    <a:lnTo>
                      <a:pt x="6" y="21"/>
                    </a:lnTo>
                    <a:lnTo>
                      <a:pt x="6" y="21"/>
                    </a:lnTo>
                    <a:lnTo>
                      <a:pt x="4" y="21"/>
                    </a:lnTo>
                    <a:lnTo>
                      <a:pt x="4" y="21"/>
                    </a:lnTo>
                    <a:lnTo>
                      <a:pt x="0" y="12"/>
                    </a:lnTo>
                    <a:lnTo>
                      <a:pt x="2" y="6"/>
                    </a:lnTo>
                    <a:lnTo>
                      <a:pt x="4" y="2"/>
                    </a:lnTo>
                    <a:lnTo>
                      <a:pt x="4" y="2"/>
                    </a:lnTo>
                    <a:lnTo>
                      <a:pt x="4" y="2"/>
                    </a:lnTo>
                    <a:lnTo>
                      <a:pt x="4" y="2"/>
                    </a:lnTo>
                    <a:lnTo>
                      <a:pt x="6" y="0"/>
                    </a:lnTo>
                    <a:lnTo>
                      <a:pt x="8" y="0"/>
                    </a:lnTo>
                    <a:lnTo>
                      <a:pt x="8" y="6"/>
                    </a:lnTo>
                    <a:lnTo>
                      <a:pt x="8" y="6"/>
                    </a:lnTo>
                    <a:lnTo>
                      <a:pt x="12" y="10"/>
                    </a:lnTo>
                    <a:lnTo>
                      <a:pt x="14" y="10"/>
                    </a:lnTo>
                    <a:lnTo>
                      <a:pt x="16" y="10"/>
                    </a:lnTo>
                    <a:lnTo>
                      <a:pt x="18" y="6"/>
                    </a:lnTo>
                    <a:lnTo>
                      <a:pt x="18" y="6"/>
                    </a:lnTo>
                    <a:lnTo>
                      <a:pt x="18" y="4"/>
                    </a:lnTo>
                    <a:lnTo>
                      <a:pt x="18" y="4"/>
                    </a:lnTo>
                    <a:lnTo>
                      <a:pt x="20" y="0"/>
                    </a:lnTo>
                    <a:lnTo>
                      <a:pt x="22" y="0"/>
                    </a:lnTo>
                    <a:lnTo>
                      <a:pt x="24" y="0"/>
                    </a:lnTo>
                    <a:lnTo>
                      <a:pt x="24" y="0"/>
                    </a:lnTo>
                    <a:lnTo>
                      <a:pt x="24" y="2"/>
                    </a:lnTo>
                    <a:lnTo>
                      <a:pt x="24" y="2"/>
                    </a:lnTo>
                    <a:lnTo>
                      <a:pt x="30" y="8"/>
                    </a:lnTo>
                    <a:lnTo>
                      <a:pt x="38" y="10"/>
                    </a:lnTo>
                    <a:lnTo>
                      <a:pt x="44" y="10"/>
                    </a:lnTo>
                    <a:lnTo>
                      <a:pt x="50" y="14"/>
                    </a:lnTo>
                    <a:lnTo>
                      <a:pt x="50" y="14"/>
                    </a:lnTo>
                    <a:lnTo>
                      <a:pt x="54" y="14"/>
                    </a:lnTo>
                    <a:lnTo>
                      <a:pt x="56" y="14"/>
                    </a:lnTo>
                    <a:lnTo>
                      <a:pt x="58" y="17"/>
                    </a:lnTo>
                    <a:lnTo>
                      <a:pt x="5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6" name="Freeform 1734">
                <a:extLst>
                  <a:ext uri="{FF2B5EF4-FFF2-40B4-BE49-F238E27FC236}">
                    <a16:creationId xmlns:a16="http://schemas.microsoft.com/office/drawing/2014/main" id="{E82B7646-5967-1CE0-B2DB-CDDA5E332AAA}"/>
                  </a:ext>
                </a:extLst>
              </p:cNvPr>
              <p:cNvSpPr>
                <a:spLocks/>
              </p:cNvSpPr>
              <p:nvPr/>
            </p:nvSpPr>
            <p:spPr bwMode="auto">
              <a:xfrm>
                <a:off x="5512" y="1680"/>
                <a:ext cx="22" cy="26"/>
              </a:xfrm>
              <a:custGeom>
                <a:avLst/>
                <a:gdLst>
                  <a:gd name="T0" fmla="*/ 10 w 22"/>
                  <a:gd name="T1" fmla="*/ 0 h 26"/>
                  <a:gd name="T2" fmla="*/ 10 w 22"/>
                  <a:gd name="T3" fmla="*/ 0 h 26"/>
                  <a:gd name="T4" fmla="*/ 14 w 22"/>
                  <a:gd name="T5" fmla="*/ 12 h 26"/>
                  <a:gd name="T6" fmla="*/ 16 w 22"/>
                  <a:gd name="T7" fmla="*/ 14 h 26"/>
                  <a:gd name="T8" fmla="*/ 20 w 22"/>
                  <a:gd name="T9" fmla="*/ 16 h 26"/>
                  <a:gd name="T10" fmla="*/ 20 w 22"/>
                  <a:gd name="T11" fmla="*/ 16 h 26"/>
                  <a:gd name="T12" fmla="*/ 20 w 22"/>
                  <a:gd name="T13" fmla="*/ 14 h 26"/>
                  <a:gd name="T14" fmla="*/ 22 w 22"/>
                  <a:gd name="T15" fmla="*/ 16 h 26"/>
                  <a:gd name="T16" fmla="*/ 22 w 22"/>
                  <a:gd name="T17" fmla="*/ 18 h 26"/>
                  <a:gd name="T18" fmla="*/ 22 w 22"/>
                  <a:gd name="T19" fmla="*/ 18 h 26"/>
                  <a:gd name="T20" fmla="*/ 22 w 22"/>
                  <a:gd name="T21" fmla="*/ 24 h 26"/>
                  <a:gd name="T22" fmla="*/ 20 w 22"/>
                  <a:gd name="T23" fmla="*/ 26 h 26"/>
                  <a:gd name="T24" fmla="*/ 20 w 22"/>
                  <a:gd name="T25" fmla="*/ 26 h 26"/>
                  <a:gd name="T26" fmla="*/ 16 w 22"/>
                  <a:gd name="T27" fmla="*/ 26 h 26"/>
                  <a:gd name="T28" fmla="*/ 10 w 22"/>
                  <a:gd name="T29" fmla="*/ 26 h 26"/>
                  <a:gd name="T30" fmla="*/ 2 w 22"/>
                  <a:gd name="T31" fmla="*/ 18 h 26"/>
                  <a:gd name="T32" fmla="*/ 2 w 22"/>
                  <a:gd name="T33" fmla="*/ 18 h 26"/>
                  <a:gd name="T34" fmla="*/ 0 w 22"/>
                  <a:gd name="T35" fmla="*/ 14 h 26"/>
                  <a:gd name="T36" fmla="*/ 0 w 22"/>
                  <a:gd name="T37" fmla="*/ 10 h 26"/>
                  <a:gd name="T38" fmla="*/ 2 w 22"/>
                  <a:gd name="T39" fmla="*/ 0 h 26"/>
                  <a:gd name="T40" fmla="*/ 2 w 22"/>
                  <a:gd name="T41" fmla="*/ 0 h 26"/>
                  <a:gd name="T42" fmla="*/ 10 w 22"/>
                  <a:gd name="T43" fmla="*/ 0 h 26"/>
                  <a:gd name="T44" fmla="*/ 10 w 22"/>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6">
                    <a:moveTo>
                      <a:pt x="10" y="0"/>
                    </a:moveTo>
                    <a:lnTo>
                      <a:pt x="10" y="0"/>
                    </a:lnTo>
                    <a:lnTo>
                      <a:pt x="14" y="12"/>
                    </a:lnTo>
                    <a:lnTo>
                      <a:pt x="16" y="14"/>
                    </a:lnTo>
                    <a:lnTo>
                      <a:pt x="20" y="16"/>
                    </a:lnTo>
                    <a:lnTo>
                      <a:pt x="20" y="16"/>
                    </a:lnTo>
                    <a:lnTo>
                      <a:pt x="20" y="14"/>
                    </a:lnTo>
                    <a:lnTo>
                      <a:pt x="22" y="16"/>
                    </a:lnTo>
                    <a:lnTo>
                      <a:pt x="22" y="18"/>
                    </a:lnTo>
                    <a:lnTo>
                      <a:pt x="22" y="18"/>
                    </a:lnTo>
                    <a:lnTo>
                      <a:pt x="22" y="24"/>
                    </a:lnTo>
                    <a:lnTo>
                      <a:pt x="20" y="26"/>
                    </a:lnTo>
                    <a:lnTo>
                      <a:pt x="20" y="26"/>
                    </a:lnTo>
                    <a:lnTo>
                      <a:pt x="16" y="26"/>
                    </a:lnTo>
                    <a:lnTo>
                      <a:pt x="10" y="26"/>
                    </a:lnTo>
                    <a:lnTo>
                      <a:pt x="2" y="18"/>
                    </a:lnTo>
                    <a:lnTo>
                      <a:pt x="2" y="18"/>
                    </a:lnTo>
                    <a:lnTo>
                      <a:pt x="0" y="14"/>
                    </a:lnTo>
                    <a:lnTo>
                      <a:pt x="0" y="10"/>
                    </a:lnTo>
                    <a:lnTo>
                      <a:pt x="2" y="0"/>
                    </a:lnTo>
                    <a:lnTo>
                      <a:pt x="2"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7" name="Freeform 1735">
                <a:extLst>
                  <a:ext uri="{FF2B5EF4-FFF2-40B4-BE49-F238E27FC236}">
                    <a16:creationId xmlns:a16="http://schemas.microsoft.com/office/drawing/2014/main" id="{688A28F6-C812-D0B0-F5CE-EA7EA6D1D695}"/>
                  </a:ext>
                </a:extLst>
              </p:cNvPr>
              <p:cNvSpPr>
                <a:spLocks/>
              </p:cNvSpPr>
              <p:nvPr/>
            </p:nvSpPr>
            <p:spPr bwMode="auto">
              <a:xfrm>
                <a:off x="5330" y="1648"/>
                <a:ext cx="10" cy="18"/>
              </a:xfrm>
              <a:custGeom>
                <a:avLst/>
                <a:gdLst>
                  <a:gd name="T0" fmla="*/ 2 w 10"/>
                  <a:gd name="T1" fmla="*/ 0 h 18"/>
                  <a:gd name="T2" fmla="*/ 2 w 10"/>
                  <a:gd name="T3" fmla="*/ 0 h 18"/>
                  <a:gd name="T4" fmla="*/ 6 w 10"/>
                  <a:gd name="T5" fmla="*/ 2 h 18"/>
                  <a:gd name="T6" fmla="*/ 10 w 10"/>
                  <a:gd name="T7" fmla="*/ 12 h 18"/>
                  <a:gd name="T8" fmla="*/ 10 w 10"/>
                  <a:gd name="T9" fmla="*/ 12 h 18"/>
                  <a:gd name="T10" fmla="*/ 8 w 10"/>
                  <a:gd name="T11" fmla="*/ 16 h 18"/>
                  <a:gd name="T12" fmla="*/ 6 w 10"/>
                  <a:gd name="T13" fmla="*/ 18 h 18"/>
                  <a:gd name="T14" fmla="*/ 6 w 10"/>
                  <a:gd name="T15" fmla="*/ 18 h 18"/>
                  <a:gd name="T16" fmla="*/ 4 w 10"/>
                  <a:gd name="T17" fmla="*/ 18 h 18"/>
                  <a:gd name="T18" fmla="*/ 2 w 10"/>
                  <a:gd name="T19" fmla="*/ 16 h 18"/>
                  <a:gd name="T20" fmla="*/ 0 w 10"/>
                  <a:gd name="T21" fmla="*/ 6 h 18"/>
                  <a:gd name="T22" fmla="*/ 0 w 10"/>
                  <a:gd name="T23" fmla="*/ 6 h 18"/>
                  <a:gd name="T24" fmla="*/ 0 w 10"/>
                  <a:gd name="T25" fmla="*/ 2 h 18"/>
                  <a:gd name="T26" fmla="*/ 2 w 10"/>
                  <a:gd name="T27" fmla="*/ 0 h 18"/>
                  <a:gd name="T28" fmla="*/ 2 w 10"/>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2" y="0"/>
                    </a:moveTo>
                    <a:lnTo>
                      <a:pt x="2" y="0"/>
                    </a:lnTo>
                    <a:lnTo>
                      <a:pt x="6" y="2"/>
                    </a:lnTo>
                    <a:lnTo>
                      <a:pt x="10" y="12"/>
                    </a:lnTo>
                    <a:lnTo>
                      <a:pt x="10" y="12"/>
                    </a:lnTo>
                    <a:lnTo>
                      <a:pt x="8" y="16"/>
                    </a:lnTo>
                    <a:lnTo>
                      <a:pt x="6" y="18"/>
                    </a:lnTo>
                    <a:lnTo>
                      <a:pt x="6" y="18"/>
                    </a:lnTo>
                    <a:lnTo>
                      <a:pt x="4" y="18"/>
                    </a:lnTo>
                    <a:lnTo>
                      <a:pt x="2" y="16"/>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8" name="Freeform 1736">
                <a:extLst>
                  <a:ext uri="{FF2B5EF4-FFF2-40B4-BE49-F238E27FC236}">
                    <a16:creationId xmlns:a16="http://schemas.microsoft.com/office/drawing/2014/main" id="{35B51F15-29C4-B1CD-E585-C69572C5D042}"/>
                  </a:ext>
                </a:extLst>
              </p:cNvPr>
              <p:cNvSpPr>
                <a:spLocks/>
              </p:cNvSpPr>
              <p:nvPr/>
            </p:nvSpPr>
            <p:spPr bwMode="auto">
              <a:xfrm>
                <a:off x="5362" y="1722"/>
                <a:ext cx="10" cy="24"/>
              </a:xfrm>
              <a:custGeom>
                <a:avLst/>
                <a:gdLst>
                  <a:gd name="T0" fmla="*/ 4 w 10"/>
                  <a:gd name="T1" fmla="*/ 0 h 24"/>
                  <a:gd name="T2" fmla="*/ 4 w 10"/>
                  <a:gd name="T3" fmla="*/ 0 h 24"/>
                  <a:gd name="T4" fmla="*/ 6 w 10"/>
                  <a:gd name="T5" fmla="*/ 2 h 24"/>
                  <a:gd name="T6" fmla="*/ 8 w 10"/>
                  <a:gd name="T7" fmla="*/ 8 h 24"/>
                  <a:gd name="T8" fmla="*/ 10 w 10"/>
                  <a:gd name="T9" fmla="*/ 18 h 24"/>
                  <a:gd name="T10" fmla="*/ 10 w 10"/>
                  <a:gd name="T11" fmla="*/ 18 h 24"/>
                  <a:gd name="T12" fmla="*/ 10 w 10"/>
                  <a:gd name="T13" fmla="*/ 22 h 24"/>
                  <a:gd name="T14" fmla="*/ 8 w 10"/>
                  <a:gd name="T15" fmla="*/ 24 h 24"/>
                  <a:gd name="T16" fmla="*/ 8 w 10"/>
                  <a:gd name="T17" fmla="*/ 24 h 24"/>
                  <a:gd name="T18" fmla="*/ 8 w 10"/>
                  <a:gd name="T19" fmla="*/ 24 h 24"/>
                  <a:gd name="T20" fmla="*/ 0 w 10"/>
                  <a:gd name="T21" fmla="*/ 8 h 24"/>
                  <a:gd name="T22" fmla="*/ 0 w 10"/>
                  <a:gd name="T23" fmla="*/ 8 h 24"/>
                  <a:gd name="T24" fmla="*/ 4 w 10"/>
                  <a:gd name="T25" fmla="*/ 0 h 24"/>
                  <a:gd name="T26" fmla="*/ 4 w 10"/>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4">
                    <a:moveTo>
                      <a:pt x="4" y="0"/>
                    </a:moveTo>
                    <a:lnTo>
                      <a:pt x="4" y="0"/>
                    </a:lnTo>
                    <a:lnTo>
                      <a:pt x="6" y="2"/>
                    </a:lnTo>
                    <a:lnTo>
                      <a:pt x="8" y="8"/>
                    </a:lnTo>
                    <a:lnTo>
                      <a:pt x="10" y="18"/>
                    </a:lnTo>
                    <a:lnTo>
                      <a:pt x="10" y="18"/>
                    </a:lnTo>
                    <a:lnTo>
                      <a:pt x="10" y="22"/>
                    </a:lnTo>
                    <a:lnTo>
                      <a:pt x="8" y="24"/>
                    </a:lnTo>
                    <a:lnTo>
                      <a:pt x="8" y="24"/>
                    </a:lnTo>
                    <a:lnTo>
                      <a:pt x="8" y="24"/>
                    </a:lnTo>
                    <a:lnTo>
                      <a:pt x="0" y="8"/>
                    </a:lnTo>
                    <a:lnTo>
                      <a:pt x="0" y="8"/>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9" name="Freeform 1737">
                <a:extLst>
                  <a:ext uri="{FF2B5EF4-FFF2-40B4-BE49-F238E27FC236}">
                    <a16:creationId xmlns:a16="http://schemas.microsoft.com/office/drawing/2014/main" id="{72C82E4B-6F54-04BD-4888-2D2CEDCA508E}"/>
                  </a:ext>
                </a:extLst>
              </p:cNvPr>
              <p:cNvSpPr>
                <a:spLocks/>
              </p:cNvSpPr>
              <p:nvPr/>
            </p:nvSpPr>
            <p:spPr bwMode="auto">
              <a:xfrm>
                <a:off x="5312" y="1828"/>
                <a:ext cx="6" cy="14"/>
              </a:xfrm>
              <a:custGeom>
                <a:avLst/>
                <a:gdLst>
                  <a:gd name="T0" fmla="*/ 6 w 6"/>
                  <a:gd name="T1" fmla="*/ 8 h 14"/>
                  <a:gd name="T2" fmla="*/ 6 w 6"/>
                  <a:gd name="T3" fmla="*/ 8 h 14"/>
                  <a:gd name="T4" fmla="*/ 4 w 6"/>
                  <a:gd name="T5" fmla="*/ 12 h 14"/>
                  <a:gd name="T6" fmla="*/ 4 w 6"/>
                  <a:gd name="T7" fmla="*/ 14 h 14"/>
                  <a:gd name="T8" fmla="*/ 4 w 6"/>
                  <a:gd name="T9" fmla="*/ 14 h 14"/>
                  <a:gd name="T10" fmla="*/ 0 w 6"/>
                  <a:gd name="T11" fmla="*/ 12 h 14"/>
                  <a:gd name="T12" fmla="*/ 0 w 6"/>
                  <a:gd name="T13" fmla="*/ 6 h 14"/>
                  <a:gd name="T14" fmla="*/ 0 w 6"/>
                  <a:gd name="T15" fmla="*/ 6 h 14"/>
                  <a:gd name="T16" fmla="*/ 0 w 6"/>
                  <a:gd name="T17" fmla="*/ 2 h 14"/>
                  <a:gd name="T18" fmla="*/ 2 w 6"/>
                  <a:gd name="T19" fmla="*/ 0 h 14"/>
                  <a:gd name="T20" fmla="*/ 2 w 6"/>
                  <a:gd name="T21" fmla="*/ 0 h 14"/>
                  <a:gd name="T22" fmla="*/ 4 w 6"/>
                  <a:gd name="T23" fmla="*/ 2 h 14"/>
                  <a:gd name="T24" fmla="*/ 6 w 6"/>
                  <a:gd name="T25" fmla="*/ 8 h 14"/>
                  <a:gd name="T26" fmla="*/ 6 w 6"/>
                  <a:gd name="T2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6" y="8"/>
                    </a:moveTo>
                    <a:lnTo>
                      <a:pt x="6" y="8"/>
                    </a:lnTo>
                    <a:lnTo>
                      <a:pt x="4" y="12"/>
                    </a:lnTo>
                    <a:lnTo>
                      <a:pt x="4" y="14"/>
                    </a:lnTo>
                    <a:lnTo>
                      <a:pt x="4" y="14"/>
                    </a:lnTo>
                    <a:lnTo>
                      <a:pt x="0" y="12"/>
                    </a:lnTo>
                    <a:lnTo>
                      <a:pt x="0" y="6"/>
                    </a:lnTo>
                    <a:lnTo>
                      <a:pt x="0" y="6"/>
                    </a:lnTo>
                    <a:lnTo>
                      <a:pt x="0" y="2"/>
                    </a:lnTo>
                    <a:lnTo>
                      <a:pt x="2" y="0"/>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0" name="Freeform 1738">
                <a:extLst>
                  <a:ext uri="{FF2B5EF4-FFF2-40B4-BE49-F238E27FC236}">
                    <a16:creationId xmlns:a16="http://schemas.microsoft.com/office/drawing/2014/main" id="{FBF1D325-8967-5622-62DC-09F98607F3AF}"/>
                  </a:ext>
                </a:extLst>
              </p:cNvPr>
              <p:cNvSpPr>
                <a:spLocks/>
              </p:cNvSpPr>
              <p:nvPr/>
            </p:nvSpPr>
            <p:spPr bwMode="auto">
              <a:xfrm>
                <a:off x="5420" y="1613"/>
                <a:ext cx="8" cy="19"/>
              </a:xfrm>
              <a:custGeom>
                <a:avLst/>
                <a:gdLst>
                  <a:gd name="T0" fmla="*/ 8 w 8"/>
                  <a:gd name="T1" fmla="*/ 0 h 19"/>
                  <a:gd name="T2" fmla="*/ 8 w 8"/>
                  <a:gd name="T3" fmla="*/ 0 h 19"/>
                  <a:gd name="T4" fmla="*/ 6 w 8"/>
                  <a:gd name="T5" fmla="*/ 10 h 19"/>
                  <a:gd name="T6" fmla="*/ 8 w 8"/>
                  <a:gd name="T7" fmla="*/ 19 h 19"/>
                  <a:gd name="T8" fmla="*/ 8 w 8"/>
                  <a:gd name="T9" fmla="*/ 19 h 19"/>
                  <a:gd name="T10" fmla="*/ 4 w 8"/>
                  <a:gd name="T11" fmla="*/ 19 h 19"/>
                  <a:gd name="T12" fmla="*/ 0 w 8"/>
                  <a:gd name="T13" fmla="*/ 12 h 19"/>
                  <a:gd name="T14" fmla="*/ 0 w 8"/>
                  <a:gd name="T15" fmla="*/ 12 h 19"/>
                  <a:gd name="T16" fmla="*/ 2 w 8"/>
                  <a:gd name="T17" fmla="*/ 10 h 19"/>
                  <a:gd name="T18" fmla="*/ 2 w 8"/>
                  <a:gd name="T19" fmla="*/ 8 h 19"/>
                  <a:gd name="T20" fmla="*/ 2 w 8"/>
                  <a:gd name="T21" fmla="*/ 0 h 19"/>
                  <a:gd name="T22" fmla="*/ 2 w 8"/>
                  <a:gd name="T23" fmla="*/ 0 h 19"/>
                  <a:gd name="T24" fmla="*/ 8 w 8"/>
                  <a:gd name="T25" fmla="*/ 0 h 19"/>
                  <a:gd name="T26" fmla="*/ 8 w 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8" y="0"/>
                    </a:moveTo>
                    <a:lnTo>
                      <a:pt x="8" y="0"/>
                    </a:lnTo>
                    <a:lnTo>
                      <a:pt x="6" y="10"/>
                    </a:lnTo>
                    <a:lnTo>
                      <a:pt x="8" y="19"/>
                    </a:lnTo>
                    <a:lnTo>
                      <a:pt x="8" y="19"/>
                    </a:lnTo>
                    <a:lnTo>
                      <a:pt x="4" y="19"/>
                    </a:lnTo>
                    <a:lnTo>
                      <a:pt x="0" y="12"/>
                    </a:lnTo>
                    <a:lnTo>
                      <a:pt x="0" y="12"/>
                    </a:lnTo>
                    <a:lnTo>
                      <a:pt x="2" y="10"/>
                    </a:lnTo>
                    <a:lnTo>
                      <a:pt x="2" y="8"/>
                    </a:lnTo>
                    <a:lnTo>
                      <a:pt x="2" y="0"/>
                    </a:lnTo>
                    <a:lnTo>
                      <a:pt x="2"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1" name="Freeform 1739">
                <a:extLst>
                  <a:ext uri="{FF2B5EF4-FFF2-40B4-BE49-F238E27FC236}">
                    <a16:creationId xmlns:a16="http://schemas.microsoft.com/office/drawing/2014/main" id="{194E3595-2DB1-BED2-0BFA-0AFCA5F57C82}"/>
                  </a:ext>
                </a:extLst>
              </p:cNvPr>
              <p:cNvSpPr>
                <a:spLocks/>
              </p:cNvSpPr>
              <p:nvPr/>
            </p:nvSpPr>
            <p:spPr bwMode="auto">
              <a:xfrm>
                <a:off x="5308" y="1788"/>
                <a:ext cx="4" cy="8"/>
              </a:xfrm>
              <a:custGeom>
                <a:avLst/>
                <a:gdLst>
                  <a:gd name="T0" fmla="*/ 2 w 4"/>
                  <a:gd name="T1" fmla="*/ 0 h 8"/>
                  <a:gd name="T2" fmla="*/ 2 w 4"/>
                  <a:gd name="T3" fmla="*/ 0 h 8"/>
                  <a:gd name="T4" fmla="*/ 4 w 4"/>
                  <a:gd name="T5" fmla="*/ 4 h 8"/>
                  <a:gd name="T6" fmla="*/ 4 w 4"/>
                  <a:gd name="T7" fmla="*/ 4 h 8"/>
                  <a:gd name="T8" fmla="*/ 4 w 4"/>
                  <a:gd name="T9" fmla="*/ 8 h 8"/>
                  <a:gd name="T10" fmla="*/ 2 w 4"/>
                  <a:gd name="T11" fmla="*/ 8 h 8"/>
                  <a:gd name="T12" fmla="*/ 2 w 4"/>
                  <a:gd name="T13" fmla="*/ 8 h 8"/>
                  <a:gd name="T14" fmla="*/ 0 w 4"/>
                  <a:gd name="T15" fmla="*/ 4 h 8"/>
                  <a:gd name="T16" fmla="*/ 0 w 4"/>
                  <a:gd name="T17" fmla="*/ 4 h 8"/>
                  <a:gd name="T18" fmla="*/ 0 w 4"/>
                  <a:gd name="T19" fmla="*/ 2 h 8"/>
                  <a:gd name="T20" fmla="*/ 2 w 4"/>
                  <a:gd name="T21" fmla="*/ 0 h 8"/>
                  <a:gd name="T22" fmla="*/ 2 w 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2" y="0"/>
                    </a:moveTo>
                    <a:lnTo>
                      <a:pt x="2" y="0"/>
                    </a:lnTo>
                    <a:lnTo>
                      <a:pt x="4" y="4"/>
                    </a:lnTo>
                    <a:lnTo>
                      <a:pt x="4" y="4"/>
                    </a:lnTo>
                    <a:lnTo>
                      <a:pt x="4" y="8"/>
                    </a:lnTo>
                    <a:lnTo>
                      <a:pt x="2" y="8"/>
                    </a:lnTo>
                    <a:lnTo>
                      <a:pt x="2" y="8"/>
                    </a:lnTo>
                    <a:lnTo>
                      <a:pt x="0" y="4"/>
                    </a:lnTo>
                    <a:lnTo>
                      <a:pt x="0"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2" name="Freeform 1740">
                <a:extLst>
                  <a:ext uri="{FF2B5EF4-FFF2-40B4-BE49-F238E27FC236}">
                    <a16:creationId xmlns:a16="http://schemas.microsoft.com/office/drawing/2014/main" id="{2F41180F-6A9A-C73B-1721-6D48968715F3}"/>
                  </a:ext>
                </a:extLst>
              </p:cNvPr>
              <p:cNvSpPr>
                <a:spLocks/>
              </p:cNvSpPr>
              <p:nvPr/>
            </p:nvSpPr>
            <p:spPr bwMode="auto">
              <a:xfrm>
                <a:off x="5240" y="1607"/>
                <a:ext cx="4" cy="6"/>
              </a:xfrm>
              <a:custGeom>
                <a:avLst/>
                <a:gdLst>
                  <a:gd name="T0" fmla="*/ 4 w 4"/>
                  <a:gd name="T1" fmla="*/ 4 h 6"/>
                  <a:gd name="T2" fmla="*/ 4 w 4"/>
                  <a:gd name="T3" fmla="*/ 4 h 6"/>
                  <a:gd name="T4" fmla="*/ 4 w 4"/>
                  <a:gd name="T5" fmla="*/ 6 h 6"/>
                  <a:gd name="T6" fmla="*/ 2 w 4"/>
                  <a:gd name="T7" fmla="*/ 6 h 6"/>
                  <a:gd name="T8" fmla="*/ 2 w 4"/>
                  <a:gd name="T9" fmla="*/ 6 h 6"/>
                  <a:gd name="T10" fmla="*/ 2 w 4"/>
                  <a:gd name="T11" fmla="*/ 4 h 6"/>
                  <a:gd name="T12" fmla="*/ 0 w 4"/>
                  <a:gd name="T13" fmla="*/ 0 h 6"/>
                  <a:gd name="T14" fmla="*/ 0 w 4"/>
                  <a:gd name="T15" fmla="*/ 0 h 6"/>
                  <a:gd name="T16" fmla="*/ 2 w 4"/>
                  <a:gd name="T17" fmla="*/ 0 h 6"/>
                  <a:gd name="T18" fmla="*/ 2 w 4"/>
                  <a:gd name="T19" fmla="*/ 0 h 6"/>
                  <a:gd name="T20" fmla="*/ 4 w 4"/>
                  <a:gd name="T21" fmla="*/ 0 h 6"/>
                  <a:gd name="T22" fmla="*/ 4 w 4"/>
                  <a:gd name="T23" fmla="*/ 4 h 6"/>
                  <a:gd name="T24" fmla="*/ 4 w 4"/>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4"/>
                    </a:moveTo>
                    <a:lnTo>
                      <a:pt x="4" y="4"/>
                    </a:lnTo>
                    <a:lnTo>
                      <a:pt x="4" y="6"/>
                    </a:lnTo>
                    <a:lnTo>
                      <a:pt x="2" y="6"/>
                    </a:lnTo>
                    <a:lnTo>
                      <a:pt x="2" y="6"/>
                    </a:lnTo>
                    <a:lnTo>
                      <a:pt x="2" y="4"/>
                    </a:lnTo>
                    <a:lnTo>
                      <a:pt x="0" y="0"/>
                    </a:lnTo>
                    <a:lnTo>
                      <a:pt x="0" y="0"/>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3" name="Freeform 1741">
                <a:extLst>
                  <a:ext uri="{FF2B5EF4-FFF2-40B4-BE49-F238E27FC236}">
                    <a16:creationId xmlns:a16="http://schemas.microsoft.com/office/drawing/2014/main" id="{DF4411D9-937A-E7BB-76F1-9AC0606E2CF4}"/>
                  </a:ext>
                </a:extLst>
              </p:cNvPr>
              <p:cNvSpPr>
                <a:spLocks/>
              </p:cNvSpPr>
              <p:nvPr/>
            </p:nvSpPr>
            <p:spPr bwMode="auto">
              <a:xfrm>
                <a:off x="3932" y="1605"/>
                <a:ext cx="8" cy="12"/>
              </a:xfrm>
              <a:custGeom>
                <a:avLst/>
                <a:gdLst>
                  <a:gd name="T0" fmla="*/ 4 w 8"/>
                  <a:gd name="T1" fmla="*/ 12 h 12"/>
                  <a:gd name="T2" fmla="*/ 4 w 8"/>
                  <a:gd name="T3" fmla="*/ 12 h 12"/>
                  <a:gd name="T4" fmla="*/ 0 w 8"/>
                  <a:gd name="T5" fmla="*/ 2 h 12"/>
                  <a:gd name="T6" fmla="*/ 0 w 8"/>
                  <a:gd name="T7" fmla="*/ 2 h 12"/>
                  <a:gd name="T8" fmla="*/ 4 w 8"/>
                  <a:gd name="T9" fmla="*/ 0 h 12"/>
                  <a:gd name="T10" fmla="*/ 6 w 8"/>
                  <a:gd name="T11" fmla="*/ 2 h 12"/>
                  <a:gd name="T12" fmla="*/ 8 w 8"/>
                  <a:gd name="T13" fmla="*/ 8 h 12"/>
                  <a:gd name="T14" fmla="*/ 8 w 8"/>
                  <a:gd name="T15" fmla="*/ 8 h 12"/>
                  <a:gd name="T16" fmla="*/ 8 w 8"/>
                  <a:gd name="T17" fmla="*/ 10 h 12"/>
                  <a:gd name="T18" fmla="*/ 6 w 8"/>
                  <a:gd name="T19" fmla="*/ 12 h 12"/>
                  <a:gd name="T20" fmla="*/ 4 w 8"/>
                  <a:gd name="T21" fmla="*/ 12 h 12"/>
                  <a:gd name="T22" fmla="*/ 4 w 8"/>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4" y="12"/>
                    </a:moveTo>
                    <a:lnTo>
                      <a:pt x="4" y="12"/>
                    </a:lnTo>
                    <a:lnTo>
                      <a:pt x="0" y="2"/>
                    </a:lnTo>
                    <a:lnTo>
                      <a:pt x="0" y="2"/>
                    </a:lnTo>
                    <a:lnTo>
                      <a:pt x="4" y="0"/>
                    </a:lnTo>
                    <a:lnTo>
                      <a:pt x="6" y="2"/>
                    </a:lnTo>
                    <a:lnTo>
                      <a:pt x="8" y="8"/>
                    </a:lnTo>
                    <a:lnTo>
                      <a:pt x="8" y="8"/>
                    </a:lnTo>
                    <a:lnTo>
                      <a:pt x="8" y="10"/>
                    </a:lnTo>
                    <a:lnTo>
                      <a:pt x="6" y="12"/>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4" name="Freeform 1742">
                <a:extLst>
                  <a:ext uri="{FF2B5EF4-FFF2-40B4-BE49-F238E27FC236}">
                    <a16:creationId xmlns:a16="http://schemas.microsoft.com/office/drawing/2014/main" id="{8A1E55CB-AE3E-8101-B59F-54229916EB78}"/>
                  </a:ext>
                </a:extLst>
              </p:cNvPr>
              <p:cNvSpPr>
                <a:spLocks/>
              </p:cNvSpPr>
              <p:nvPr/>
            </p:nvSpPr>
            <p:spPr bwMode="auto">
              <a:xfrm>
                <a:off x="4460" y="1599"/>
                <a:ext cx="8" cy="12"/>
              </a:xfrm>
              <a:custGeom>
                <a:avLst/>
                <a:gdLst>
                  <a:gd name="T0" fmla="*/ 8 w 8"/>
                  <a:gd name="T1" fmla="*/ 10 h 12"/>
                  <a:gd name="T2" fmla="*/ 8 w 8"/>
                  <a:gd name="T3" fmla="*/ 10 h 12"/>
                  <a:gd name="T4" fmla="*/ 4 w 8"/>
                  <a:gd name="T5" fmla="*/ 10 h 12"/>
                  <a:gd name="T6" fmla="*/ 4 w 8"/>
                  <a:gd name="T7" fmla="*/ 10 h 12"/>
                  <a:gd name="T8" fmla="*/ 4 w 8"/>
                  <a:gd name="T9" fmla="*/ 10 h 12"/>
                  <a:gd name="T10" fmla="*/ 2 w 8"/>
                  <a:gd name="T11" fmla="*/ 12 h 12"/>
                  <a:gd name="T12" fmla="*/ 0 w 8"/>
                  <a:gd name="T13" fmla="*/ 12 h 12"/>
                  <a:gd name="T14" fmla="*/ 0 w 8"/>
                  <a:gd name="T15" fmla="*/ 8 h 12"/>
                  <a:gd name="T16" fmla="*/ 0 w 8"/>
                  <a:gd name="T17" fmla="*/ 8 h 12"/>
                  <a:gd name="T18" fmla="*/ 0 w 8"/>
                  <a:gd name="T19" fmla="*/ 4 h 12"/>
                  <a:gd name="T20" fmla="*/ 2 w 8"/>
                  <a:gd name="T21" fmla="*/ 2 h 12"/>
                  <a:gd name="T22" fmla="*/ 6 w 8"/>
                  <a:gd name="T23" fmla="*/ 0 h 12"/>
                  <a:gd name="T24" fmla="*/ 6 w 8"/>
                  <a:gd name="T25" fmla="*/ 0 h 12"/>
                  <a:gd name="T26" fmla="*/ 6 w 8"/>
                  <a:gd name="T27" fmla="*/ 2 h 12"/>
                  <a:gd name="T28" fmla="*/ 8 w 8"/>
                  <a:gd name="T29" fmla="*/ 4 h 12"/>
                  <a:gd name="T30" fmla="*/ 8 w 8"/>
                  <a:gd name="T31" fmla="*/ 6 h 12"/>
                  <a:gd name="T32" fmla="*/ 8 w 8"/>
                  <a:gd name="T33" fmla="*/ 10 h 12"/>
                  <a:gd name="T34" fmla="*/ 8 w 8"/>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2">
                    <a:moveTo>
                      <a:pt x="8" y="10"/>
                    </a:moveTo>
                    <a:lnTo>
                      <a:pt x="8" y="10"/>
                    </a:lnTo>
                    <a:lnTo>
                      <a:pt x="4" y="10"/>
                    </a:lnTo>
                    <a:lnTo>
                      <a:pt x="4" y="10"/>
                    </a:lnTo>
                    <a:lnTo>
                      <a:pt x="4" y="10"/>
                    </a:lnTo>
                    <a:lnTo>
                      <a:pt x="2" y="12"/>
                    </a:lnTo>
                    <a:lnTo>
                      <a:pt x="0" y="12"/>
                    </a:lnTo>
                    <a:lnTo>
                      <a:pt x="0" y="8"/>
                    </a:lnTo>
                    <a:lnTo>
                      <a:pt x="0" y="8"/>
                    </a:lnTo>
                    <a:lnTo>
                      <a:pt x="0" y="4"/>
                    </a:lnTo>
                    <a:lnTo>
                      <a:pt x="2" y="2"/>
                    </a:lnTo>
                    <a:lnTo>
                      <a:pt x="6" y="0"/>
                    </a:lnTo>
                    <a:lnTo>
                      <a:pt x="6" y="0"/>
                    </a:lnTo>
                    <a:lnTo>
                      <a:pt x="6" y="2"/>
                    </a:lnTo>
                    <a:lnTo>
                      <a:pt x="8" y="4"/>
                    </a:lnTo>
                    <a:lnTo>
                      <a:pt x="8" y="6"/>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5" name="Freeform 1743">
                <a:extLst>
                  <a:ext uri="{FF2B5EF4-FFF2-40B4-BE49-F238E27FC236}">
                    <a16:creationId xmlns:a16="http://schemas.microsoft.com/office/drawing/2014/main" id="{9E370A46-3A0E-E3EF-37CD-10D17460099A}"/>
                  </a:ext>
                </a:extLst>
              </p:cNvPr>
              <p:cNvSpPr>
                <a:spLocks/>
              </p:cNvSpPr>
              <p:nvPr/>
            </p:nvSpPr>
            <p:spPr bwMode="auto">
              <a:xfrm>
                <a:off x="3280" y="1607"/>
                <a:ext cx="6" cy="10"/>
              </a:xfrm>
              <a:custGeom>
                <a:avLst/>
                <a:gdLst>
                  <a:gd name="T0" fmla="*/ 2 w 6"/>
                  <a:gd name="T1" fmla="*/ 10 h 10"/>
                  <a:gd name="T2" fmla="*/ 2 w 6"/>
                  <a:gd name="T3" fmla="*/ 10 h 10"/>
                  <a:gd name="T4" fmla="*/ 0 w 6"/>
                  <a:gd name="T5" fmla="*/ 6 h 10"/>
                  <a:gd name="T6" fmla="*/ 0 w 6"/>
                  <a:gd name="T7" fmla="*/ 2 h 10"/>
                  <a:gd name="T8" fmla="*/ 0 w 6"/>
                  <a:gd name="T9" fmla="*/ 2 h 10"/>
                  <a:gd name="T10" fmla="*/ 0 w 6"/>
                  <a:gd name="T11" fmla="*/ 0 h 10"/>
                  <a:gd name="T12" fmla="*/ 2 w 6"/>
                  <a:gd name="T13" fmla="*/ 0 h 10"/>
                  <a:gd name="T14" fmla="*/ 4 w 6"/>
                  <a:gd name="T15" fmla="*/ 2 h 10"/>
                  <a:gd name="T16" fmla="*/ 4 w 6"/>
                  <a:gd name="T17" fmla="*/ 2 h 10"/>
                  <a:gd name="T18" fmla="*/ 6 w 6"/>
                  <a:gd name="T19" fmla="*/ 4 h 10"/>
                  <a:gd name="T20" fmla="*/ 6 w 6"/>
                  <a:gd name="T21" fmla="*/ 6 h 10"/>
                  <a:gd name="T22" fmla="*/ 6 w 6"/>
                  <a:gd name="T23" fmla="*/ 6 h 10"/>
                  <a:gd name="T24" fmla="*/ 4 w 6"/>
                  <a:gd name="T25" fmla="*/ 10 h 10"/>
                  <a:gd name="T26" fmla="*/ 2 w 6"/>
                  <a:gd name="T27" fmla="*/ 10 h 10"/>
                  <a:gd name="T28" fmla="*/ 2 w 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2" y="10"/>
                    </a:moveTo>
                    <a:lnTo>
                      <a:pt x="2" y="10"/>
                    </a:lnTo>
                    <a:lnTo>
                      <a:pt x="0" y="6"/>
                    </a:lnTo>
                    <a:lnTo>
                      <a:pt x="0" y="2"/>
                    </a:lnTo>
                    <a:lnTo>
                      <a:pt x="0" y="2"/>
                    </a:lnTo>
                    <a:lnTo>
                      <a:pt x="0" y="0"/>
                    </a:lnTo>
                    <a:lnTo>
                      <a:pt x="2" y="0"/>
                    </a:lnTo>
                    <a:lnTo>
                      <a:pt x="4" y="2"/>
                    </a:lnTo>
                    <a:lnTo>
                      <a:pt x="4" y="2"/>
                    </a:lnTo>
                    <a:lnTo>
                      <a:pt x="6" y="4"/>
                    </a:lnTo>
                    <a:lnTo>
                      <a:pt x="6" y="6"/>
                    </a:lnTo>
                    <a:lnTo>
                      <a:pt x="6" y="6"/>
                    </a:lnTo>
                    <a:lnTo>
                      <a:pt x="4"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6" name="Freeform 1744">
                <a:extLst>
                  <a:ext uri="{FF2B5EF4-FFF2-40B4-BE49-F238E27FC236}">
                    <a16:creationId xmlns:a16="http://schemas.microsoft.com/office/drawing/2014/main" id="{B7AE4EBE-B472-2CBE-F54F-47D8D5BA43FA}"/>
                  </a:ext>
                </a:extLst>
              </p:cNvPr>
              <p:cNvSpPr>
                <a:spLocks/>
              </p:cNvSpPr>
              <p:nvPr/>
            </p:nvSpPr>
            <p:spPr bwMode="auto">
              <a:xfrm>
                <a:off x="3394" y="1607"/>
                <a:ext cx="8" cy="6"/>
              </a:xfrm>
              <a:custGeom>
                <a:avLst/>
                <a:gdLst>
                  <a:gd name="T0" fmla="*/ 8 w 8"/>
                  <a:gd name="T1" fmla="*/ 2 h 6"/>
                  <a:gd name="T2" fmla="*/ 8 w 8"/>
                  <a:gd name="T3" fmla="*/ 2 h 6"/>
                  <a:gd name="T4" fmla="*/ 6 w 8"/>
                  <a:gd name="T5" fmla="*/ 6 h 6"/>
                  <a:gd name="T6" fmla="*/ 4 w 8"/>
                  <a:gd name="T7" fmla="*/ 6 h 6"/>
                  <a:gd name="T8" fmla="*/ 0 w 8"/>
                  <a:gd name="T9" fmla="*/ 2 h 6"/>
                  <a:gd name="T10" fmla="*/ 0 w 8"/>
                  <a:gd name="T11" fmla="*/ 2 h 6"/>
                  <a:gd name="T12" fmla="*/ 4 w 8"/>
                  <a:gd name="T13" fmla="*/ 0 h 6"/>
                  <a:gd name="T14" fmla="*/ 8 w 8"/>
                  <a:gd name="T15" fmla="*/ 2 h 6"/>
                  <a:gd name="T16" fmla="*/ 8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2"/>
                    </a:moveTo>
                    <a:lnTo>
                      <a:pt x="8" y="2"/>
                    </a:lnTo>
                    <a:lnTo>
                      <a:pt x="6" y="6"/>
                    </a:lnTo>
                    <a:lnTo>
                      <a:pt x="4" y="6"/>
                    </a:lnTo>
                    <a:lnTo>
                      <a:pt x="0" y="2"/>
                    </a:lnTo>
                    <a:lnTo>
                      <a:pt x="0" y="2"/>
                    </a:lnTo>
                    <a:lnTo>
                      <a:pt x="4"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7" name="Freeform 1745">
                <a:extLst>
                  <a:ext uri="{FF2B5EF4-FFF2-40B4-BE49-F238E27FC236}">
                    <a16:creationId xmlns:a16="http://schemas.microsoft.com/office/drawing/2014/main" id="{15B54A1D-600C-CFF8-A02A-E6C3F3E755E8}"/>
                  </a:ext>
                </a:extLst>
              </p:cNvPr>
              <p:cNvSpPr>
                <a:spLocks/>
              </p:cNvSpPr>
              <p:nvPr/>
            </p:nvSpPr>
            <p:spPr bwMode="auto">
              <a:xfrm>
                <a:off x="4914" y="1607"/>
                <a:ext cx="6" cy="6"/>
              </a:xfrm>
              <a:custGeom>
                <a:avLst/>
                <a:gdLst>
                  <a:gd name="T0" fmla="*/ 0 w 6"/>
                  <a:gd name="T1" fmla="*/ 2 h 6"/>
                  <a:gd name="T2" fmla="*/ 0 w 6"/>
                  <a:gd name="T3" fmla="*/ 2 h 6"/>
                  <a:gd name="T4" fmla="*/ 2 w 6"/>
                  <a:gd name="T5" fmla="*/ 0 h 6"/>
                  <a:gd name="T6" fmla="*/ 2 w 6"/>
                  <a:gd name="T7" fmla="*/ 0 h 6"/>
                  <a:gd name="T8" fmla="*/ 6 w 6"/>
                  <a:gd name="T9" fmla="*/ 4 h 6"/>
                  <a:gd name="T10" fmla="*/ 6 w 6"/>
                  <a:gd name="T11" fmla="*/ 4 h 6"/>
                  <a:gd name="T12" fmla="*/ 4 w 6"/>
                  <a:gd name="T13" fmla="*/ 6 h 6"/>
                  <a:gd name="T14" fmla="*/ 2 w 6"/>
                  <a:gd name="T15" fmla="*/ 6 h 6"/>
                  <a:gd name="T16" fmla="*/ 0 w 6"/>
                  <a:gd name="T17" fmla="*/ 2 h 6"/>
                  <a:gd name="T18" fmla="*/ 0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2"/>
                    </a:moveTo>
                    <a:lnTo>
                      <a:pt x="0" y="2"/>
                    </a:lnTo>
                    <a:lnTo>
                      <a:pt x="2" y="0"/>
                    </a:lnTo>
                    <a:lnTo>
                      <a:pt x="2" y="0"/>
                    </a:lnTo>
                    <a:lnTo>
                      <a:pt x="6" y="4"/>
                    </a:lnTo>
                    <a:lnTo>
                      <a:pt x="6" y="4"/>
                    </a:lnTo>
                    <a:lnTo>
                      <a:pt x="4"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8" name="Freeform 1746">
                <a:extLst>
                  <a:ext uri="{FF2B5EF4-FFF2-40B4-BE49-F238E27FC236}">
                    <a16:creationId xmlns:a16="http://schemas.microsoft.com/office/drawing/2014/main" id="{82429DF3-5069-FC8C-8A88-0CFDDBD84B21}"/>
                  </a:ext>
                </a:extLst>
              </p:cNvPr>
              <p:cNvSpPr>
                <a:spLocks/>
              </p:cNvSpPr>
              <p:nvPr/>
            </p:nvSpPr>
            <p:spPr bwMode="auto">
              <a:xfrm>
                <a:off x="2358" y="1603"/>
                <a:ext cx="10" cy="8"/>
              </a:xfrm>
              <a:custGeom>
                <a:avLst/>
                <a:gdLst>
                  <a:gd name="T0" fmla="*/ 6 w 10"/>
                  <a:gd name="T1" fmla="*/ 0 h 8"/>
                  <a:gd name="T2" fmla="*/ 6 w 10"/>
                  <a:gd name="T3" fmla="*/ 0 h 8"/>
                  <a:gd name="T4" fmla="*/ 10 w 10"/>
                  <a:gd name="T5" fmla="*/ 4 h 8"/>
                  <a:gd name="T6" fmla="*/ 10 w 10"/>
                  <a:gd name="T7" fmla="*/ 4 h 8"/>
                  <a:gd name="T8" fmla="*/ 6 w 10"/>
                  <a:gd name="T9" fmla="*/ 6 h 8"/>
                  <a:gd name="T10" fmla="*/ 4 w 10"/>
                  <a:gd name="T11" fmla="*/ 8 h 8"/>
                  <a:gd name="T12" fmla="*/ 2 w 10"/>
                  <a:gd name="T13" fmla="*/ 8 h 8"/>
                  <a:gd name="T14" fmla="*/ 0 w 10"/>
                  <a:gd name="T15" fmla="*/ 2 h 8"/>
                  <a:gd name="T16" fmla="*/ 0 w 10"/>
                  <a:gd name="T17" fmla="*/ 2 h 8"/>
                  <a:gd name="T18" fmla="*/ 2 w 10"/>
                  <a:gd name="T19" fmla="*/ 0 h 8"/>
                  <a:gd name="T20" fmla="*/ 4 w 10"/>
                  <a:gd name="T21" fmla="*/ 0 h 8"/>
                  <a:gd name="T22" fmla="*/ 6 w 10"/>
                  <a:gd name="T23" fmla="*/ 0 h 8"/>
                  <a:gd name="T24" fmla="*/ 6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6" y="0"/>
                    </a:moveTo>
                    <a:lnTo>
                      <a:pt x="6" y="0"/>
                    </a:lnTo>
                    <a:lnTo>
                      <a:pt x="10" y="4"/>
                    </a:lnTo>
                    <a:lnTo>
                      <a:pt x="10" y="4"/>
                    </a:lnTo>
                    <a:lnTo>
                      <a:pt x="6" y="6"/>
                    </a:lnTo>
                    <a:lnTo>
                      <a:pt x="4" y="8"/>
                    </a:lnTo>
                    <a:lnTo>
                      <a:pt x="2" y="8"/>
                    </a:lnTo>
                    <a:lnTo>
                      <a:pt x="0" y="2"/>
                    </a:lnTo>
                    <a:lnTo>
                      <a:pt x="0" y="2"/>
                    </a:lnTo>
                    <a:lnTo>
                      <a:pt x="2"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9" name="Freeform 1747">
                <a:extLst>
                  <a:ext uri="{FF2B5EF4-FFF2-40B4-BE49-F238E27FC236}">
                    <a16:creationId xmlns:a16="http://schemas.microsoft.com/office/drawing/2014/main" id="{469FFCFC-F474-B523-8161-798E5C2ECE24}"/>
                  </a:ext>
                </a:extLst>
              </p:cNvPr>
              <p:cNvSpPr>
                <a:spLocks/>
              </p:cNvSpPr>
              <p:nvPr/>
            </p:nvSpPr>
            <p:spPr bwMode="auto">
              <a:xfrm>
                <a:off x="3068" y="1607"/>
                <a:ext cx="6" cy="6"/>
              </a:xfrm>
              <a:custGeom>
                <a:avLst/>
                <a:gdLst>
                  <a:gd name="T0" fmla="*/ 0 w 6"/>
                  <a:gd name="T1" fmla="*/ 6 h 6"/>
                  <a:gd name="T2" fmla="*/ 0 w 6"/>
                  <a:gd name="T3" fmla="*/ 6 h 6"/>
                  <a:gd name="T4" fmla="*/ 2 w 6"/>
                  <a:gd name="T5" fmla="*/ 0 h 6"/>
                  <a:gd name="T6" fmla="*/ 6 w 6"/>
                  <a:gd name="T7" fmla="*/ 2 h 6"/>
                  <a:gd name="T8" fmla="*/ 6 w 6"/>
                  <a:gd name="T9" fmla="*/ 2 h 6"/>
                  <a:gd name="T10" fmla="*/ 4 w 6"/>
                  <a:gd name="T11" fmla="*/ 6 h 6"/>
                  <a:gd name="T12" fmla="*/ 4 w 6"/>
                  <a:gd name="T13" fmla="*/ 6 h 6"/>
                  <a:gd name="T14" fmla="*/ 0 w 6"/>
                  <a:gd name="T15" fmla="*/ 6 h 6"/>
                  <a:gd name="T16" fmla="*/ 0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6"/>
                    </a:moveTo>
                    <a:lnTo>
                      <a:pt x="0" y="6"/>
                    </a:lnTo>
                    <a:lnTo>
                      <a:pt x="2" y="0"/>
                    </a:lnTo>
                    <a:lnTo>
                      <a:pt x="6" y="2"/>
                    </a:lnTo>
                    <a:lnTo>
                      <a:pt x="6" y="2"/>
                    </a:lnTo>
                    <a:lnTo>
                      <a:pt x="4" y="6"/>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0" name="Freeform 1748">
                <a:extLst>
                  <a:ext uri="{FF2B5EF4-FFF2-40B4-BE49-F238E27FC236}">
                    <a16:creationId xmlns:a16="http://schemas.microsoft.com/office/drawing/2014/main" id="{CBD959C8-FF1D-EA1A-D943-D23568E9359D}"/>
                  </a:ext>
                </a:extLst>
              </p:cNvPr>
              <p:cNvSpPr>
                <a:spLocks/>
              </p:cNvSpPr>
              <p:nvPr/>
            </p:nvSpPr>
            <p:spPr bwMode="auto">
              <a:xfrm>
                <a:off x="2106" y="1666"/>
                <a:ext cx="38" cy="46"/>
              </a:xfrm>
              <a:custGeom>
                <a:avLst/>
                <a:gdLst>
                  <a:gd name="T0" fmla="*/ 0 w 38"/>
                  <a:gd name="T1" fmla="*/ 46 h 46"/>
                  <a:gd name="T2" fmla="*/ 0 w 38"/>
                  <a:gd name="T3" fmla="*/ 46 h 46"/>
                  <a:gd name="T4" fmla="*/ 6 w 38"/>
                  <a:gd name="T5" fmla="*/ 32 h 46"/>
                  <a:gd name="T6" fmla="*/ 8 w 38"/>
                  <a:gd name="T7" fmla="*/ 30 h 46"/>
                  <a:gd name="T8" fmla="*/ 12 w 38"/>
                  <a:gd name="T9" fmla="*/ 34 h 46"/>
                  <a:gd name="T10" fmla="*/ 12 w 38"/>
                  <a:gd name="T11" fmla="*/ 34 h 46"/>
                  <a:gd name="T12" fmla="*/ 14 w 38"/>
                  <a:gd name="T13" fmla="*/ 36 h 46"/>
                  <a:gd name="T14" fmla="*/ 16 w 38"/>
                  <a:gd name="T15" fmla="*/ 36 h 46"/>
                  <a:gd name="T16" fmla="*/ 16 w 38"/>
                  <a:gd name="T17" fmla="*/ 32 h 46"/>
                  <a:gd name="T18" fmla="*/ 16 w 38"/>
                  <a:gd name="T19" fmla="*/ 32 h 46"/>
                  <a:gd name="T20" fmla="*/ 16 w 38"/>
                  <a:gd name="T21" fmla="*/ 26 h 46"/>
                  <a:gd name="T22" fmla="*/ 14 w 38"/>
                  <a:gd name="T23" fmla="*/ 22 h 46"/>
                  <a:gd name="T24" fmla="*/ 14 w 38"/>
                  <a:gd name="T25" fmla="*/ 22 h 46"/>
                  <a:gd name="T26" fmla="*/ 12 w 38"/>
                  <a:gd name="T27" fmla="*/ 22 h 46"/>
                  <a:gd name="T28" fmla="*/ 10 w 38"/>
                  <a:gd name="T29" fmla="*/ 20 h 46"/>
                  <a:gd name="T30" fmla="*/ 10 w 38"/>
                  <a:gd name="T31" fmla="*/ 20 h 46"/>
                  <a:gd name="T32" fmla="*/ 6 w 38"/>
                  <a:gd name="T33" fmla="*/ 14 h 46"/>
                  <a:gd name="T34" fmla="*/ 4 w 38"/>
                  <a:gd name="T35" fmla="*/ 10 h 46"/>
                  <a:gd name="T36" fmla="*/ 4 w 38"/>
                  <a:gd name="T37" fmla="*/ 4 h 46"/>
                  <a:gd name="T38" fmla="*/ 4 w 38"/>
                  <a:gd name="T39" fmla="*/ 4 h 46"/>
                  <a:gd name="T40" fmla="*/ 6 w 38"/>
                  <a:gd name="T41" fmla="*/ 0 h 46"/>
                  <a:gd name="T42" fmla="*/ 8 w 38"/>
                  <a:gd name="T43" fmla="*/ 0 h 46"/>
                  <a:gd name="T44" fmla="*/ 12 w 38"/>
                  <a:gd name="T45" fmla="*/ 4 h 46"/>
                  <a:gd name="T46" fmla="*/ 12 w 38"/>
                  <a:gd name="T47" fmla="*/ 4 h 46"/>
                  <a:gd name="T48" fmla="*/ 20 w 38"/>
                  <a:gd name="T49" fmla="*/ 8 h 46"/>
                  <a:gd name="T50" fmla="*/ 28 w 38"/>
                  <a:gd name="T51" fmla="*/ 8 h 46"/>
                  <a:gd name="T52" fmla="*/ 28 w 38"/>
                  <a:gd name="T53" fmla="*/ 8 h 46"/>
                  <a:gd name="T54" fmla="*/ 32 w 38"/>
                  <a:gd name="T55" fmla="*/ 8 h 46"/>
                  <a:gd name="T56" fmla="*/ 36 w 38"/>
                  <a:gd name="T57" fmla="*/ 10 h 46"/>
                  <a:gd name="T58" fmla="*/ 36 w 38"/>
                  <a:gd name="T59" fmla="*/ 10 h 46"/>
                  <a:gd name="T60" fmla="*/ 38 w 38"/>
                  <a:gd name="T61" fmla="*/ 12 h 46"/>
                  <a:gd name="T62" fmla="*/ 38 w 38"/>
                  <a:gd name="T63" fmla="*/ 18 h 46"/>
                  <a:gd name="T64" fmla="*/ 38 w 38"/>
                  <a:gd name="T65" fmla="*/ 18 h 46"/>
                  <a:gd name="T66" fmla="*/ 38 w 38"/>
                  <a:gd name="T67" fmla="*/ 20 h 46"/>
                  <a:gd name="T68" fmla="*/ 36 w 38"/>
                  <a:gd name="T69" fmla="*/ 22 h 46"/>
                  <a:gd name="T70" fmla="*/ 36 w 38"/>
                  <a:gd name="T71" fmla="*/ 22 h 46"/>
                  <a:gd name="T72" fmla="*/ 34 w 38"/>
                  <a:gd name="T73" fmla="*/ 20 h 46"/>
                  <a:gd name="T74" fmla="*/ 32 w 38"/>
                  <a:gd name="T75" fmla="*/ 22 h 46"/>
                  <a:gd name="T76" fmla="*/ 32 w 38"/>
                  <a:gd name="T77" fmla="*/ 26 h 46"/>
                  <a:gd name="T78" fmla="*/ 32 w 38"/>
                  <a:gd name="T79" fmla="*/ 26 h 46"/>
                  <a:gd name="T80" fmla="*/ 34 w 38"/>
                  <a:gd name="T81" fmla="*/ 36 h 46"/>
                  <a:gd name="T82" fmla="*/ 32 w 38"/>
                  <a:gd name="T83" fmla="*/ 40 h 46"/>
                  <a:gd name="T84" fmla="*/ 30 w 38"/>
                  <a:gd name="T85" fmla="*/ 40 h 46"/>
                  <a:gd name="T86" fmla="*/ 26 w 38"/>
                  <a:gd name="T87" fmla="*/ 40 h 46"/>
                  <a:gd name="T88" fmla="*/ 26 w 38"/>
                  <a:gd name="T89" fmla="*/ 40 h 46"/>
                  <a:gd name="T90" fmla="*/ 14 w 38"/>
                  <a:gd name="T91" fmla="*/ 40 h 46"/>
                  <a:gd name="T92" fmla="*/ 8 w 38"/>
                  <a:gd name="T93" fmla="*/ 42 h 46"/>
                  <a:gd name="T94" fmla="*/ 0 w 38"/>
                  <a:gd name="T95" fmla="*/ 46 h 46"/>
                  <a:gd name="T96" fmla="*/ 0 w 38"/>
                  <a:gd name="T9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46">
                    <a:moveTo>
                      <a:pt x="0" y="46"/>
                    </a:moveTo>
                    <a:lnTo>
                      <a:pt x="0" y="46"/>
                    </a:lnTo>
                    <a:lnTo>
                      <a:pt x="6" y="32"/>
                    </a:lnTo>
                    <a:lnTo>
                      <a:pt x="8" y="30"/>
                    </a:lnTo>
                    <a:lnTo>
                      <a:pt x="12" y="34"/>
                    </a:lnTo>
                    <a:lnTo>
                      <a:pt x="12" y="34"/>
                    </a:lnTo>
                    <a:lnTo>
                      <a:pt x="14" y="36"/>
                    </a:lnTo>
                    <a:lnTo>
                      <a:pt x="16" y="36"/>
                    </a:lnTo>
                    <a:lnTo>
                      <a:pt x="16" y="32"/>
                    </a:lnTo>
                    <a:lnTo>
                      <a:pt x="16" y="32"/>
                    </a:lnTo>
                    <a:lnTo>
                      <a:pt x="16" y="26"/>
                    </a:lnTo>
                    <a:lnTo>
                      <a:pt x="14" y="22"/>
                    </a:lnTo>
                    <a:lnTo>
                      <a:pt x="14" y="22"/>
                    </a:lnTo>
                    <a:lnTo>
                      <a:pt x="12" y="22"/>
                    </a:lnTo>
                    <a:lnTo>
                      <a:pt x="10" y="20"/>
                    </a:lnTo>
                    <a:lnTo>
                      <a:pt x="10" y="20"/>
                    </a:lnTo>
                    <a:lnTo>
                      <a:pt x="6" y="14"/>
                    </a:lnTo>
                    <a:lnTo>
                      <a:pt x="4" y="10"/>
                    </a:lnTo>
                    <a:lnTo>
                      <a:pt x="4" y="4"/>
                    </a:lnTo>
                    <a:lnTo>
                      <a:pt x="4" y="4"/>
                    </a:lnTo>
                    <a:lnTo>
                      <a:pt x="6" y="0"/>
                    </a:lnTo>
                    <a:lnTo>
                      <a:pt x="8" y="0"/>
                    </a:lnTo>
                    <a:lnTo>
                      <a:pt x="12" y="4"/>
                    </a:lnTo>
                    <a:lnTo>
                      <a:pt x="12" y="4"/>
                    </a:lnTo>
                    <a:lnTo>
                      <a:pt x="20" y="8"/>
                    </a:lnTo>
                    <a:lnTo>
                      <a:pt x="28" y="8"/>
                    </a:lnTo>
                    <a:lnTo>
                      <a:pt x="28" y="8"/>
                    </a:lnTo>
                    <a:lnTo>
                      <a:pt x="32" y="8"/>
                    </a:lnTo>
                    <a:lnTo>
                      <a:pt x="36" y="10"/>
                    </a:lnTo>
                    <a:lnTo>
                      <a:pt x="36" y="10"/>
                    </a:lnTo>
                    <a:lnTo>
                      <a:pt x="38" y="12"/>
                    </a:lnTo>
                    <a:lnTo>
                      <a:pt x="38" y="18"/>
                    </a:lnTo>
                    <a:lnTo>
                      <a:pt x="38" y="18"/>
                    </a:lnTo>
                    <a:lnTo>
                      <a:pt x="38" y="20"/>
                    </a:lnTo>
                    <a:lnTo>
                      <a:pt x="36" y="22"/>
                    </a:lnTo>
                    <a:lnTo>
                      <a:pt x="36" y="22"/>
                    </a:lnTo>
                    <a:lnTo>
                      <a:pt x="34" y="20"/>
                    </a:lnTo>
                    <a:lnTo>
                      <a:pt x="32" y="22"/>
                    </a:lnTo>
                    <a:lnTo>
                      <a:pt x="32" y="26"/>
                    </a:lnTo>
                    <a:lnTo>
                      <a:pt x="32" y="26"/>
                    </a:lnTo>
                    <a:lnTo>
                      <a:pt x="34" y="36"/>
                    </a:lnTo>
                    <a:lnTo>
                      <a:pt x="32" y="40"/>
                    </a:lnTo>
                    <a:lnTo>
                      <a:pt x="30" y="40"/>
                    </a:lnTo>
                    <a:lnTo>
                      <a:pt x="26" y="40"/>
                    </a:lnTo>
                    <a:lnTo>
                      <a:pt x="26" y="40"/>
                    </a:lnTo>
                    <a:lnTo>
                      <a:pt x="14" y="40"/>
                    </a:lnTo>
                    <a:lnTo>
                      <a:pt x="8" y="42"/>
                    </a:lnTo>
                    <a:lnTo>
                      <a:pt x="0" y="46"/>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1" name="Freeform 1749">
                <a:extLst>
                  <a:ext uri="{FF2B5EF4-FFF2-40B4-BE49-F238E27FC236}">
                    <a16:creationId xmlns:a16="http://schemas.microsoft.com/office/drawing/2014/main" id="{9426188C-8853-37F7-0EED-1F0193C3B23A}"/>
                  </a:ext>
                </a:extLst>
              </p:cNvPr>
              <p:cNvSpPr>
                <a:spLocks/>
              </p:cNvSpPr>
              <p:nvPr/>
            </p:nvSpPr>
            <p:spPr bwMode="auto">
              <a:xfrm>
                <a:off x="2032" y="1852"/>
                <a:ext cx="46" cy="44"/>
              </a:xfrm>
              <a:custGeom>
                <a:avLst/>
                <a:gdLst>
                  <a:gd name="T0" fmla="*/ 12 w 46"/>
                  <a:gd name="T1" fmla="*/ 24 h 44"/>
                  <a:gd name="T2" fmla="*/ 12 w 46"/>
                  <a:gd name="T3" fmla="*/ 24 h 44"/>
                  <a:gd name="T4" fmla="*/ 14 w 46"/>
                  <a:gd name="T5" fmla="*/ 20 h 44"/>
                  <a:gd name="T6" fmla="*/ 16 w 46"/>
                  <a:gd name="T7" fmla="*/ 20 h 44"/>
                  <a:gd name="T8" fmla="*/ 16 w 46"/>
                  <a:gd name="T9" fmla="*/ 18 h 44"/>
                  <a:gd name="T10" fmla="*/ 16 w 46"/>
                  <a:gd name="T11" fmla="*/ 14 h 44"/>
                  <a:gd name="T12" fmla="*/ 16 w 46"/>
                  <a:gd name="T13" fmla="*/ 14 h 44"/>
                  <a:gd name="T14" fmla="*/ 14 w 46"/>
                  <a:gd name="T15" fmla="*/ 10 h 44"/>
                  <a:gd name="T16" fmla="*/ 12 w 46"/>
                  <a:gd name="T17" fmla="*/ 8 h 44"/>
                  <a:gd name="T18" fmla="*/ 12 w 46"/>
                  <a:gd name="T19" fmla="*/ 8 h 44"/>
                  <a:gd name="T20" fmla="*/ 6 w 46"/>
                  <a:gd name="T21" fmla="*/ 8 h 44"/>
                  <a:gd name="T22" fmla="*/ 4 w 46"/>
                  <a:gd name="T23" fmla="*/ 6 h 44"/>
                  <a:gd name="T24" fmla="*/ 0 w 46"/>
                  <a:gd name="T25" fmla="*/ 2 h 44"/>
                  <a:gd name="T26" fmla="*/ 0 w 46"/>
                  <a:gd name="T27" fmla="*/ 2 h 44"/>
                  <a:gd name="T28" fmla="*/ 6 w 46"/>
                  <a:gd name="T29" fmla="*/ 0 h 44"/>
                  <a:gd name="T30" fmla="*/ 10 w 46"/>
                  <a:gd name="T31" fmla="*/ 0 h 44"/>
                  <a:gd name="T32" fmla="*/ 16 w 46"/>
                  <a:gd name="T33" fmla="*/ 2 h 44"/>
                  <a:gd name="T34" fmla="*/ 20 w 46"/>
                  <a:gd name="T35" fmla="*/ 4 h 44"/>
                  <a:gd name="T36" fmla="*/ 28 w 46"/>
                  <a:gd name="T37" fmla="*/ 14 h 44"/>
                  <a:gd name="T38" fmla="*/ 34 w 46"/>
                  <a:gd name="T39" fmla="*/ 26 h 44"/>
                  <a:gd name="T40" fmla="*/ 34 w 46"/>
                  <a:gd name="T41" fmla="*/ 26 h 44"/>
                  <a:gd name="T42" fmla="*/ 36 w 46"/>
                  <a:gd name="T43" fmla="*/ 14 h 44"/>
                  <a:gd name="T44" fmla="*/ 38 w 46"/>
                  <a:gd name="T45" fmla="*/ 10 h 44"/>
                  <a:gd name="T46" fmla="*/ 40 w 46"/>
                  <a:gd name="T47" fmla="*/ 8 h 44"/>
                  <a:gd name="T48" fmla="*/ 40 w 46"/>
                  <a:gd name="T49" fmla="*/ 8 h 44"/>
                  <a:gd name="T50" fmla="*/ 42 w 46"/>
                  <a:gd name="T51" fmla="*/ 6 h 44"/>
                  <a:gd name="T52" fmla="*/ 44 w 46"/>
                  <a:gd name="T53" fmla="*/ 6 h 44"/>
                  <a:gd name="T54" fmla="*/ 46 w 46"/>
                  <a:gd name="T55" fmla="*/ 10 h 44"/>
                  <a:gd name="T56" fmla="*/ 46 w 46"/>
                  <a:gd name="T57" fmla="*/ 10 h 44"/>
                  <a:gd name="T58" fmla="*/ 46 w 46"/>
                  <a:gd name="T59" fmla="*/ 16 h 44"/>
                  <a:gd name="T60" fmla="*/ 44 w 46"/>
                  <a:gd name="T61" fmla="*/ 18 h 44"/>
                  <a:gd name="T62" fmla="*/ 42 w 46"/>
                  <a:gd name="T63" fmla="*/ 18 h 44"/>
                  <a:gd name="T64" fmla="*/ 42 w 46"/>
                  <a:gd name="T65" fmla="*/ 18 h 44"/>
                  <a:gd name="T66" fmla="*/ 40 w 46"/>
                  <a:gd name="T67" fmla="*/ 24 h 44"/>
                  <a:gd name="T68" fmla="*/ 40 w 46"/>
                  <a:gd name="T69" fmla="*/ 24 h 44"/>
                  <a:gd name="T70" fmla="*/ 38 w 46"/>
                  <a:gd name="T71" fmla="*/ 30 h 44"/>
                  <a:gd name="T72" fmla="*/ 34 w 46"/>
                  <a:gd name="T73" fmla="*/ 34 h 44"/>
                  <a:gd name="T74" fmla="*/ 34 w 46"/>
                  <a:gd name="T75" fmla="*/ 34 h 44"/>
                  <a:gd name="T76" fmla="*/ 30 w 46"/>
                  <a:gd name="T77" fmla="*/ 40 h 44"/>
                  <a:gd name="T78" fmla="*/ 30 w 46"/>
                  <a:gd name="T79" fmla="*/ 40 h 44"/>
                  <a:gd name="T80" fmla="*/ 26 w 46"/>
                  <a:gd name="T81" fmla="*/ 44 h 44"/>
                  <a:gd name="T82" fmla="*/ 24 w 46"/>
                  <a:gd name="T83" fmla="*/ 44 h 44"/>
                  <a:gd name="T84" fmla="*/ 22 w 46"/>
                  <a:gd name="T85" fmla="*/ 40 h 44"/>
                  <a:gd name="T86" fmla="*/ 20 w 46"/>
                  <a:gd name="T87" fmla="*/ 32 h 44"/>
                  <a:gd name="T88" fmla="*/ 20 w 46"/>
                  <a:gd name="T89" fmla="*/ 32 h 44"/>
                  <a:gd name="T90" fmla="*/ 18 w 46"/>
                  <a:gd name="T91" fmla="*/ 28 h 44"/>
                  <a:gd name="T92" fmla="*/ 16 w 46"/>
                  <a:gd name="T93" fmla="*/ 28 h 44"/>
                  <a:gd name="T94" fmla="*/ 14 w 46"/>
                  <a:gd name="T95" fmla="*/ 26 h 44"/>
                  <a:gd name="T96" fmla="*/ 12 w 46"/>
                  <a:gd name="T97" fmla="*/ 24 h 44"/>
                  <a:gd name="T98" fmla="*/ 12 w 46"/>
                  <a:gd name="T9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44">
                    <a:moveTo>
                      <a:pt x="12" y="24"/>
                    </a:moveTo>
                    <a:lnTo>
                      <a:pt x="12" y="24"/>
                    </a:lnTo>
                    <a:lnTo>
                      <a:pt x="14" y="20"/>
                    </a:lnTo>
                    <a:lnTo>
                      <a:pt x="16" y="20"/>
                    </a:lnTo>
                    <a:lnTo>
                      <a:pt x="16" y="18"/>
                    </a:lnTo>
                    <a:lnTo>
                      <a:pt x="16" y="14"/>
                    </a:lnTo>
                    <a:lnTo>
                      <a:pt x="16" y="14"/>
                    </a:lnTo>
                    <a:lnTo>
                      <a:pt x="14" y="10"/>
                    </a:lnTo>
                    <a:lnTo>
                      <a:pt x="12" y="8"/>
                    </a:lnTo>
                    <a:lnTo>
                      <a:pt x="12" y="8"/>
                    </a:lnTo>
                    <a:lnTo>
                      <a:pt x="6" y="8"/>
                    </a:lnTo>
                    <a:lnTo>
                      <a:pt x="4" y="6"/>
                    </a:lnTo>
                    <a:lnTo>
                      <a:pt x="0" y="2"/>
                    </a:lnTo>
                    <a:lnTo>
                      <a:pt x="0" y="2"/>
                    </a:lnTo>
                    <a:lnTo>
                      <a:pt x="6" y="0"/>
                    </a:lnTo>
                    <a:lnTo>
                      <a:pt x="10" y="0"/>
                    </a:lnTo>
                    <a:lnTo>
                      <a:pt x="16" y="2"/>
                    </a:lnTo>
                    <a:lnTo>
                      <a:pt x="20" y="4"/>
                    </a:lnTo>
                    <a:lnTo>
                      <a:pt x="28" y="14"/>
                    </a:lnTo>
                    <a:lnTo>
                      <a:pt x="34" y="26"/>
                    </a:lnTo>
                    <a:lnTo>
                      <a:pt x="34" y="26"/>
                    </a:lnTo>
                    <a:lnTo>
                      <a:pt x="36" y="14"/>
                    </a:lnTo>
                    <a:lnTo>
                      <a:pt x="38" y="10"/>
                    </a:lnTo>
                    <a:lnTo>
                      <a:pt x="40" y="8"/>
                    </a:lnTo>
                    <a:lnTo>
                      <a:pt x="40" y="8"/>
                    </a:lnTo>
                    <a:lnTo>
                      <a:pt x="42" y="6"/>
                    </a:lnTo>
                    <a:lnTo>
                      <a:pt x="44" y="6"/>
                    </a:lnTo>
                    <a:lnTo>
                      <a:pt x="46" y="10"/>
                    </a:lnTo>
                    <a:lnTo>
                      <a:pt x="46" y="10"/>
                    </a:lnTo>
                    <a:lnTo>
                      <a:pt x="46" y="16"/>
                    </a:lnTo>
                    <a:lnTo>
                      <a:pt x="44" y="18"/>
                    </a:lnTo>
                    <a:lnTo>
                      <a:pt x="42" y="18"/>
                    </a:lnTo>
                    <a:lnTo>
                      <a:pt x="42" y="18"/>
                    </a:lnTo>
                    <a:lnTo>
                      <a:pt x="40" y="24"/>
                    </a:lnTo>
                    <a:lnTo>
                      <a:pt x="40" y="24"/>
                    </a:lnTo>
                    <a:lnTo>
                      <a:pt x="38" y="30"/>
                    </a:lnTo>
                    <a:lnTo>
                      <a:pt x="34" y="34"/>
                    </a:lnTo>
                    <a:lnTo>
                      <a:pt x="34" y="34"/>
                    </a:lnTo>
                    <a:lnTo>
                      <a:pt x="30" y="40"/>
                    </a:lnTo>
                    <a:lnTo>
                      <a:pt x="30" y="40"/>
                    </a:lnTo>
                    <a:lnTo>
                      <a:pt x="26" y="44"/>
                    </a:lnTo>
                    <a:lnTo>
                      <a:pt x="24" y="44"/>
                    </a:lnTo>
                    <a:lnTo>
                      <a:pt x="22" y="40"/>
                    </a:lnTo>
                    <a:lnTo>
                      <a:pt x="20" y="32"/>
                    </a:lnTo>
                    <a:lnTo>
                      <a:pt x="20" y="32"/>
                    </a:lnTo>
                    <a:lnTo>
                      <a:pt x="18" y="28"/>
                    </a:lnTo>
                    <a:lnTo>
                      <a:pt x="16" y="28"/>
                    </a:lnTo>
                    <a:lnTo>
                      <a:pt x="14" y="26"/>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2" name="Freeform 1750">
                <a:extLst>
                  <a:ext uri="{FF2B5EF4-FFF2-40B4-BE49-F238E27FC236}">
                    <a16:creationId xmlns:a16="http://schemas.microsoft.com/office/drawing/2014/main" id="{7C0236B2-5EFD-68B4-F6FB-136C2A4CED68}"/>
                  </a:ext>
                </a:extLst>
              </p:cNvPr>
              <p:cNvSpPr>
                <a:spLocks/>
              </p:cNvSpPr>
              <p:nvPr/>
            </p:nvSpPr>
            <p:spPr bwMode="auto">
              <a:xfrm>
                <a:off x="2046" y="1768"/>
                <a:ext cx="40" cy="34"/>
              </a:xfrm>
              <a:custGeom>
                <a:avLst/>
                <a:gdLst>
                  <a:gd name="T0" fmla="*/ 32 w 40"/>
                  <a:gd name="T1" fmla="*/ 4 h 34"/>
                  <a:gd name="T2" fmla="*/ 32 w 40"/>
                  <a:gd name="T3" fmla="*/ 4 h 34"/>
                  <a:gd name="T4" fmla="*/ 36 w 40"/>
                  <a:gd name="T5" fmla="*/ 10 h 34"/>
                  <a:gd name="T6" fmla="*/ 38 w 40"/>
                  <a:gd name="T7" fmla="*/ 12 h 34"/>
                  <a:gd name="T8" fmla="*/ 40 w 40"/>
                  <a:gd name="T9" fmla="*/ 10 h 34"/>
                  <a:gd name="T10" fmla="*/ 40 w 40"/>
                  <a:gd name="T11" fmla="*/ 10 h 34"/>
                  <a:gd name="T12" fmla="*/ 38 w 40"/>
                  <a:gd name="T13" fmla="*/ 16 h 34"/>
                  <a:gd name="T14" fmla="*/ 38 w 40"/>
                  <a:gd name="T15" fmla="*/ 20 h 34"/>
                  <a:gd name="T16" fmla="*/ 40 w 40"/>
                  <a:gd name="T17" fmla="*/ 30 h 34"/>
                  <a:gd name="T18" fmla="*/ 40 w 40"/>
                  <a:gd name="T19" fmla="*/ 30 h 34"/>
                  <a:gd name="T20" fmla="*/ 36 w 40"/>
                  <a:gd name="T21" fmla="*/ 30 h 34"/>
                  <a:gd name="T22" fmla="*/ 36 w 40"/>
                  <a:gd name="T23" fmla="*/ 30 h 34"/>
                  <a:gd name="T24" fmla="*/ 26 w 40"/>
                  <a:gd name="T25" fmla="*/ 28 h 34"/>
                  <a:gd name="T26" fmla="*/ 18 w 40"/>
                  <a:gd name="T27" fmla="*/ 20 h 34"/>
                  <a:gd name="T28" fmla="*/ 18 w 40"/>
                  <a:gd name="T29" fmla="*/ 20 h 34"/>
                  <a:gd name="T30" fmla="*/ 16 w 40"/>
                  <a:gd name="T31" fmla="*/ 20 h 34"/>
                  <a:gd name="T32" fmla="*/ 14 w 40"/>
                  <a:gd name="T33" fmla="*/ 20 h 34"/>
                  <a:gd name="T34" fmla="*/ 12 w 40"/>
                  <a:gd name="T35" fmla="*/ 28 h 34"/>
                  <a:gd name="T36" fmla="*/ 12 w 40"/>
                  <a:gd name="T37" fmla="*/ 28 h 34"/>
                  <a:gd name="T38" fmla="*/ 10 w 40"/>
                  <a:gd name="T39" fmla="*/ 32 h 34"/>
                  <a:gd name="T40" fmla="*/ 8 w 40"/>
                  <a:gd name="T41" fmla="*/ 34 h 34"/>
                  <a:gd name="T42" fmla="*/ 6 w 40"/>
                  <a:gd name="T43" fmla="*/ 32 h 34"/>
                  <a:gd name="T44" fmla="*/ 4 w 40"/>
                  <a:gd name="T45" fmla="*/ 28 h 34"/>
                  <a:gd name="T46" fmla="*/ 4 w 40"/>
                  <a:gd name="T47" fmla="*/ 28 h 34"/>
                  <a:gd name="T48" fmla="*/ 0 w 40"/>
                  <a:gd name="T49" fmla="*/ 16 h 34"/>
                  <a:gd name="T50" fmla="*/ 0 w 40"/>
                  <a:gd name="T51" fmla="*/ 10 h 34"/>
                  <a:gd name="T52" fmla="*/ 2 w 40"/>
                  <a:gd name="T53" fmla="*/ 4 h 34"/>
                  <a:gd name="T54" fmla="*/ 2 w 40"/>
                  <a:gd name="T55" fmla="*/ 4 h 34"/>
                  <a:gd name="T56" fmla="*/ 2 w 40"/>
                  <a:gd name="T57" fmla="*/ 0 h 34"/>
                  <a:gd name="T58" fmla="*/ 4 w 40"/>
                  <a:gd name="T59" fmla="*/ 2 h 34"/>
                  <a:gd name="T60" fmla="*/ 8 w 40"/>
                  <a:gd name="T61" fmla="*/ 6 h 34"/>
                  <a:gd name="T62" fmla="*/ 8 w 40"/>
                  <a:gd name="T63" fmla="*/ 6 h 34"/>
                  <a:gd name="T64" fmla="*/ 12 w 40"/>
                  <a:gd name="T65" fmla="*/ 12 h 34"/>
                  <a:gd name="T66" fmla="*/ 14 w 40"/>
                  <a:gd name="T67" fmla="*/ 10 h 34"/>
                  <a:gd name="T68" fmla="*/ 16 w 40"/>
                  <a:gd name="T69" fmla="*/ 4 h 34"/>
                  <a:gd name="T70" fmla="*/ 16 w 40"/>
                  <a:gd name="T71" fmla="*/ 4 h 34"/>
                  <a:gd name="T72" fmla="*/ 18 w 40"/>
                  <a:gd name="T73" fmla="*/ 2 h 34"/>
                  <a:gd name="T74" fmla="*/ 20 w 40"/>
                  <a:gd name="T75" fmla="*/ 2 h 34"/>
                  <a:gd name="T76" fmla="*/ 22 w 40"/>
                  <a:gd name="T77" fmla="*/ 4 h 34"/>
                  <a:gd name="T78" fmla="*/ 24 w 40"/>
                  <a:gd name="T79" fmla="*/ 2 h 34"/>
                  <a:gd name="T80" fmla="*/ 26 w 40"/>
                  <a:gd name="T81" fmla="*/ 0 h 34"/>
                  <a:gd name="T82" fmla="*/ 26 w 40"/>
                  <a:gd name="T83" fmla="*/ 0 h 34"/>
                  <a:gd name="T84" fmla="*/ 30 w 40"/>
                  <a:gd name="T85" fmla="*/ 16 h 34"/>
                  <a:gd name="T86" fmla="*/ 30 w 40"/>
                  <a:gd name="T87" fmla="*/ 16 h 34"/>
                  <a:gd name="T88" fmla="*/ 32 w 40"/>
                  <a:gd name="T89" fmla="*/ 10 h 34"/>
                  <a:gd name="T90" fmla="*/ 32 w 40"/>
                  <a:gd name="T91" fmla="*/ 4 h 34"/>
                  <a:gd name="T92" fmla="*/ 32 w 40"/>
                  <a:gd name="T9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32" y="4"/>
                    </a:moveTo>
                    <a:lnTo>
                      <a:pt x="32" y="4"/>
                    </a:lnTo>
                    <a:lnTo>
                      <a:pt x="36" y="10"/>
                    </a:lnTo>
                    <a:lnTo>
                      <a:pt x="38" y="12"/>
                    </a:lnTo>
                    <a:lnTo>
                      <a:pt x="40" y="10"/>
                    </a:lnTo>
                    <a:lnTo>
                      <a:pt x="40" y="10"/>
                    </a:lnTo>
                    <a:lnTo>
                      <a:pt x="38" y="16"/>
                    </a:lnTo>
                    <a:lnTo>
                      <a:pt x="38" y="20"/>
                    </a:lnTo>
                    <a:lnTo>
                      <a:pt x="40" y="30"/>
                    </a:lnTo>
                    <a:lnTo>
                      <a:pt x="40" y="30"/>
                    </a:lnTo>
                    <a:lnTo>
                      <a:pt x="36" y="30"/>
                    </a:lnTo>
                    <a:lnTo>
                      <a:pt x="36" y="30"/>
                    </a:lnTo>
                    <a:lnTo>
                      <a:pt x="26" y="28"/>
                    </a:lnTo>
                    <a:lnTo>
                      <a:pt x="18" y="20"/>
                    </a:lnTo>
                    <a:lnTo>
                      <a:pt x="18" y="20"/>
                    </a:lnTo>
                    <a:lnTo>
                      <a:pt x="16" y="20"/>
                    </a:lnTo>
                    <a:lnTo>
                      <a:pt x="14" y="20"/>
                    </a:lnTo>
                    <a:lnTo>
                      <a:pt x="12" y="28"/>
                    </a:lnTo>
                    <a:lnTo>
                      <a:pt x="12" y="28"/>
                    </a:lnTo>
                    <a:lnTo>
                      <a:pt x="10" y="32"/>
                    </a:lnTo>
                    <a:lnTo>
                      <a:pt x="8" y="34"/>
                    </a:lnTo>
                    <a:lnTo>
                      <a:pt x="6" y="32"/>
                    </a:lnTo>
                    <a:lnTo>
                      <a:pt x="4" y="28"/>
                    </a:lnTo>
                    <a:lnTo>
                      <a:pt x="4" y="28"/>
                    </a:lnTo>
                    <a:lnTo>
                      <a:pt x="0" y="16"/>
                    </a:lnTo>
                    <a:lnTo>
                      <a:pt x="0" y="10"/>
                    </a:lnTo>
                    <a:lnTo>
                      <a:pt x="2" y="4"/>
                    </a:lnTo>
                    <a:lnTo>
                      <a:pt x="2" y="4"/>
                    </a:lnTo>
                    <a:lnTo>
                      <a:pt x="2" y="0"/>
                    </a:lnTo>
                    <a:lnTo>
                      <a:pt x="4" y="2"/>
                    </a:lnTo>
                    <a:lnTo>
                      <a:pt x="8" y="6"/>
                    </a:lnTo>
                    <a:lnTo>
                      <a:pt x="8" y="6"/>
                    </a:lnTo>
                    <a:lnTo>
                      <a:pt x="12" y="12"/>
                    </a:lnTo>
                    <a:lnTo>
                      <a:pt x="14" y="10"/>
                    </a:lnTo>
                    <a:lnTo>
                      <a:pt x="16" y="4"/>
                    </a:lnTo>
                    <a:lnTo>
                      <a:pt x="16" y="4"/>
                    </a:lnTo>
                    <a:lnTo>
                      <a:pt x="18" y="2"/>
                    </a:lnTo>
                    <a:lnTo>
                      <a:pt x="20" y="2"/>
                    </a:lnTo>
                    <a:lnTo>
                      <a:pt x="22" y="4"/>
                    </a:lnTo>
                    <a:lnTo>
                      <a:pt x="24" y="2"/>
                    </a:lnTo>
                    <a:lnTo>
                      <a:pt x="26" y="0"/>
                    </a:lnTo>
                    <a:lnTo>
                      <a:pt x="26" y="0"/>
                    </a:lnTo>
                    <a:lnTo>
                      <a:pt x="30" y="16"/>
                    </a:lnTo>
                    <a:lnTo>
                      <a:pt x="30" y="16"/>
                    </a:lnTo>
                    <a:lnTo>
                      <a:pt x="32" y="10"/>
                    </a:lnTo>
                    <a:lnTo>
                      <a:pt x="32" y="4"/>
                    </a:lnTo>
                    <a:lnTo>
                      <a:pt x="3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3" name="Freeform 1751">
                <a:extLst>
                  <a:ext uri="{FF2B5EF4-FFF2-40B4-BE49-F238E27FC236}">
                    <a16:creationId xmlns:a16="http://schemas.microsoft.com/office/drawing/2014/main" id="{14A736BB-2B66-C419-DD0B-F7C408A1444A}"/>
                  </a:ext>
                </a:extLst>
              </p:cNvPr>
              <p:cNvSpPr>
                <a:spLocks/>
              </p:cNvSpPr>
              <p:nvPr/>
            </p:nvSpPr>
            <p:spPr bwMode="auto">
              <a:xfrm>
                <a:off x="2088" y="1894"/>
                <a:ext cx="42" cy="40"/>
              </a:xfrm>
              <a:custGeom>
                <a:avLst/>
                <a:gdLst>
                  <a:gd name="T0" fmla="*/ 42 w 42"/>
                  <a:gd name="T1" fmla="*/ 36 h 40"/>
                  <a:gd name="T2" fmla="*/ 42 w 42"/>
                  <a:gd name="T3" fmla="*/ 36 h 40"/>
                  <a:gd name="T4" fmla="*/ 38 w 42"/>
                  <a:gd name="T5" fmla="*/ 36 h 40"/>
                  <a:gd name="T6" fmla="*/ 34 w 42"/>
                  <a:gd name="T7" fmla="*/ 34 h 40"/>
                  <a:gd name="T8" fmla="*/ 32 w 42"/>
                  <a:gd name="T9" fmla="*/ 36 h 40"/>
                  <a:gd name="T10" fmla="*/ 28 w 42"/>
                  <a:gd name="T11" fmla="*/ 40 h 40"/>
                  <a:gd name="T12" fmla="*/ 28 w 42"/>
                  <a:gd name="T13" fmla="*/ 40 h 40"/>
                  <a:gd name="T14" fmla="*/ 26 w 42"/>
                  <a:gd name="T15" fmla="*/ 38 h 40"/>
                  <a:gd name="T16" fmla="*/ 24 w 42"/>
                  <a:gd name="T17" fmla="*/ 36 h 40"/>
                  <a:gd name="T18" fmla="*/ 22 w 42"/>
                  <a:gd name="T19" fmla="*/ 36 h 40"/>
                  <a:gd name="T20" fmla="*/ 20 w 42"/>
                  <a:gd name="T21" fmla="*/ 40 h 40"/>
                  <a:gd name="T22" fmla="*/ 20 w 42"/>
                  <a:gd name="T23" fmla="*/ 40 h 40"/>
                  <a:gd name="T24" fmla="*/ 16 w 42"/>
                  <a:gd name="T25" fmla="*/ 34 h 40"/>
                  <a:gd name="T26" fmla="*/ 14 w 42"/>
                  <a:gd name="T27" fmla="*/ 32 h 40"/>
                  <a:gd name="T28" fmla="*/ 14 w 42"/>
                  <a:gd name="T29" fmla="*/ 32 h 40"/>
                  <a:gd name="T30" fmla="*/ 12 w 42"/>
                  <a:gd name="T31" fmla="*/ 32 h 40"/>
                  <a:gd name="T32" fmla="*/ 10 w 42"/>
                  <a:gd name="T33" fmla="*/ 28 h 40"/>
                  <a:gd name="T34" fmla="*/ 10 w 42"/>
                  <a:gd name="T35" fmla="*/ 28 h 40"/>
                  <a:gd name="T36" fmla="*/ 8 w 42"/>
                  <a:gd name="T37" fmla="*/ 20 h 40"/>
                  <a:gd name="T38" fmla="*/ 6 w 42"/>
                  <a:gd name="T39" fmla="*/ 18 h 40"/>
                  <a:gd name="T40" fmla="*/ 2 w 42"/>
                  <a:gd name="T41" fmla="*/ 22 h 40"/>
                  <a:gd name="T42" fmla="*/ 2 w 42"/>
                  <a:gd name="T43" fmla="*/ 22 h 40"/>
                  <a:gd name="T44" fmla="*/ 0 w 42"/>
                  <a:gd name="T45" fmla="*/ 16 h 40"/>
                  <a:gd name="T46" fmla="*/ 0 w 42"/>
                  <a:gd name="T47" fmla="*/ 8 h 40"/>
                  <a:gd name="T48" fmla="*/ 0 w 42"/>
                  <a:gd name="T49" fmla="*/ 8 h 40"/>
                  <a:gd name="T50" fmla="*/ 0 w 42"/>
                  <a:gd name="T51" fmla="*/ 6 h 40"/>
                  <a:gd name="T52" fmla="*/ 2 w 42"/>
                  <a:gd name="T53" fmla="*/ 4 h 40"/>
                  <a:gd name="T54" fmla="*/ 4 w 42"/>
                  <a:gd name="T55" fmla="*/ 6 h 40"/>
                  <a:gd name="T56" fmla="*/ 4 w 42"/>
                  <a:gd name="T57" fmla="*/ 6 h 40"/>
                  <a:gd name="T58" fmla="*/ 6 w 42"/>
                  <a:gd name="T59" fmla="*/ 6 h 40"/>
                  <a:gd name="T60" fmla="*/ 6 w 42"/>
                  <a:gd name="T61" fmla="*/ 6 h 40"/>
                  <a:gd name="T62" fmla="*/ 10 w 42"/>
                  <a:gd name="T63" fmla="*/ 2 h 40"/>
                  <a:gd name="T64" fmla="*/ 10 w 42"/>
                  <a:gd name="T65" fmla="*/ 2 h 40"/>
                  <a:gd name="T66" fmla="*/ 12 w 42"/>
                  <a:gd name="T67" fmla="*/ 0 h 40"/>
                  <a:gd name="T68" fmla="*/ 12 w 42"/>
                  <a:gd name="T69" fmla="*/ 2 h 40"/>
                  <a:gd name="T70" fmla="*/ 12 w 42"/>
                  <a:gd name="T71" fmla="*/ 2 h 40"/>
                  <a:gd name="T72" fmla="*/ 16 w 42"/>
                  <a:gd name="T73" fmla="*/ 14 h 40"/>
                  <a:gd name="T74" fmla="*/ 16 w 42"/>
                  <a:gd name="T75" fmla="*/ 14 h 40"/>
                  <a:gd name="T76" fmla="*/ 20 w 42"/>
                  <a:gd name="T77" fmla="*/ 20 h 40"/>
                  <a:gd name="T78" fmla="*/ 22 w 42"/>
                  <a:gd name="T79" fmla="*/ 20 h 40"/>
                  <a:gd name="T80" fmla="*/ 24 w 42"/>
                  <a:gd name="T81" fmla="*/ 20 h 40"/>
                  <a:gd name="T82" fmla="*/ 30 w 42"/>
                  <a:gd name="T83" fmla="*/ 16 h 40"/>
                  <a:gd name="T84" fmla="*/ 34 w 42"/>
                  <a:gd name="T85" fmla="*/ 6 h 40"/>
                  <a:gd name="T86" fmla="*/ 34 w 42"/>
                  <a:gd name="T87" fmla="*/ 6 h 40"/>
                  <a:gd name="T88" fmla="*/ 38 w 42"/>
                  <a:gd name="T89" fmla="*/ 10 h 40"/>
                  <a:gd name="T90" fmla="*/ 40 w 42"/>
                  <a:gd name="T91" fmla="*/ 18 h 40"/>
                  <a:gd name="T92" fmla="*/ 42 w 42"/>
                  <a:gd name="T93" fmla="*/ 26 h 40"/>
                  <a:gd name="T94" fmla="*/ 42 w 42"/>
                  <a:gd name="T95" fmla="*/ 36 h 40"/>
                  <a:gd name="T96" fmla="*/ 42 w 42"/>
                  <a:gd name="T9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40">
                    <a:moveTo>
                      <a:pt x="42" y="36"/>
                    </a:moveTo>
                    <a:lnTo>
                      <a:pt x="42" y="36"/>
                    </a:lnTo>
                    <a:lnTo>
                      <a:pt x="38" y="36"/>
                    </a:lnTo>
                    <a:lnTo>
                      <a:pt x="34" y="34"/>
                    </a:lnTo>
                    <a:lnTo>
                      <a:pt x="32" y="36"/>
                    </a:lnTo>
                    <a:lnTo>
                      <a:pt x="28" y="40"/>
                    </a:lnTo>
                    <a:lnTo>
                      <a:pt x="28" y="40"/>
                    </a:lnTo>
                    <a:lnTo>
                      <a:pt x="26" y="38"/>
                    </a:lnTo>
                    <a:lnTo>
                      <a:pt x="24" y="36"/>
                    </a:lnTo>
                    <a:lnTo>
                      <a:pt x="22" y="36"/>
                    </a:lnTo>
                    <a:lnTo>
                      <a:pt x="20" y="40"/>
                    </a:lnTo>
                    <a:lnTo>
                      <a:pt x="20" y="40"/>
                    </a:lnTo>
                    <a:lnTo>
                      <a:pt x="16" y="34"/>
                    </a:lnTo>
                    <a:lnTo>
                      <a:pt x="14" y="32"/>
                    </a:lnTo>
                    <a:lnTo>
                      <a:pt x="14" y="32"/>
                    </a:lnTo>
                    <a:lnTo>
                      <a:pt x="12" y="32"/>
                    </a:lnTo>
                    <a:lnTo>
                      <a:pt x="10" y="28"/>
                    </a:lnTo>
                    <a:lnTo>
                      <a:pt x="10" y="28"/>
                    </a:lnTo>
                    <a:lnTo>
                      <a:pt x="8" y="20"/>
                    </a:lnTo>
                    <a:lnTo>
                      <a:pt x="6" y="18"/>
                    </a:lnTo>
                    <a:lnTo>
                      <a:pt x="2" y="22"/>
                    </a:lnTo>
                    <a:lnTo>
                      <a:pt x="2" y="22"/>
                    </a:lnTo>
                    <a:lnTo>
                      <a:pt x="0" y="16"/>
                    </a:lnTo>
                    <a:lnTo>
                      <a:pt x="0" y="8"/>
                    </a:lnTo>
                    <a:lnTo>
                      <a:pt x="0" y="8"/>
                    </a:lnTo>
                    <a:lnTo>
                      <a:pt x="0" y="6"/>
                    </a:lnTo>
                    <a:lnTo>
                      <a:pt x="2" y="4"/>
                    </a:lnTo>
                    <a:lnTo>
                      <a:pt x="4" y="6"/>
                    </a:lnTo>
                    <a:lnTo>
                      <a:pt x="4" y="6"/>
                    </a:lnTo>
                    <a:lnTo>
                      <a:pt x="6" y="6"/>
                    </a:lnTo>
                    <a:lnTo>
                      <a:pt x="6" y="6"/>
                    </a:lnTo>
                    <a:lnTo>
                      <a:pt x="10" y="2"/>
                    </a:lnTo>
                    <a:lnTo>
                      <a:pt x="10" y="2"/>
                    </a:lnTo>
                    <a:lnTo>
                      <a:pt x="12" y="0"/>
                    </a:lnTo>
                    <a:lnTo>
                      <a:pt x="12" y="2"/>
                    </a:lnTo>
                    <a:lnTo>
                      <a:pt x="12" y="2"/>
                    </a:lnTo>
                    <a:lnTo>
                      <a:pt x="16" y="14"/>
                    </a:lnTo>
                    <a:lnTo>
                      <a:pt x="16" y="14"/>
                    </a:lnTo>
                    <a:lnTo>
                      <a:pt x="20" y="20"/>
                    </a:lnTo>
                    <a:lnTo>
                      <a:pt x="22" y="20"/>
                    </a:lnTo>
                    <a:lnTo>
                      <a:pt x="24" y="20"/>
                    </a:lnTo>
                    <a:lnTo>
                      <a:pt x="30" y="16"/>
                    </a:lnTo>
                    <a:lnTo>
                      <a:pt x="34" y="6"/>
                    </a:lnTo>
                    <a:lnTo>
                      <a:pt x="34" y="6"/>
                    </a:lnTo>
                    <a:lnTo>
                      <a:pt x="38" y="10"/>
                    </a:lnTo>
                    <a:lnTo>
                      <a:pt x="40" y="18"/>
                    </a:lnTo>
                    <a:lnTo>
                      <a:pt x="42" y="26"/>
                    </a:lnTo>
                    <a:lnTo>
                      <a:pt x="42" y="36"/>
                    </a:lnTo>
                    <a:lnTo>
                      <a:pt x="4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4" name="Freeform 1752">
                <a:extLst>
                  <a:ext uri="{FF2B5EF4-FFF2-40B4-BE49-F238E27FC236}">
                    <a16:creationId xmlns:a16="http://schemas.microsoft.com/office/drawing/2014/main" id="{36119086-527F-95CC-D5A0-4A788CBD198B}"/>
                  </a:ext>
                </a:extLst>
              </p:cNvPr>
              <p:cNvSpPr>
                <a:spLocks/>
              </p:cNvSpPr>
              <p:nvPr/>
            </p:nvSpPr>
            <p:spPr bwMode="auto">
              <a:xfrm>
                <a:off x="2168" y="1774"/>
                <a:ext cx="20" cy="34"/>
              </a:xfrm>
              <a:custGeom>
                <a:avLst/>
                <a:gdLst>
                  <a:gd name="T0" fmla="*/ 20 w 20"/>
                  <a:gd name="T1" fmla="*/ 10 h 34"/>
                  <a:gd name="T2" fmla="*/ 20 w 20"/>
                  <a:gd name="T3" fmla="*/ 10 h 34"/>
                  <a:gd name="T4" fmla="*/ 20 w 20"/>
                  <a:gd name="T5" fmla="*/ 20 h 34"/>
                  <a:gd name="T6" fmla="*/ 18 w 20"/>
                  <a:gd name="T7" fmla="*/ 28 h 34"/>
                  <a:gd name="T8" fmla="*/ 16 w 20"/>
                  <a:gd name="T9" fmla="*/ 32 h 34"/>
                  <a:gd name="T10" fmla="*/ 12 w 20"/>
                  <a:gd name="T11" fmla="*/ 34 h 34"/>
                  <a:gd name="T12" fmla="*/ 12 w 20"/>
                  <a:gd name="T13" fmla="*/ 34 h 34"/>
                  <a:gd name="T14" fmla="*/ 8 w 20"/>
                  <a:gd name="T15" fmla="*/ 34 h 34"/>
                  <a:gd name="T16" fmla="*/ 4 w 20"/>
                  <a:gd name="T17" fmla="*/ 28 h 34"/>
                  <a:gd name="T18" fmla="*/ 2 w 20"/>
                  <a:gd name="T19" fmla="*/ 22 h 34"/>
                  <a:gd name="T20" fmla="*/ 0 w 20"/>
                  <a:gd name="T21" fmla="*/ 14 h 34"/>
                  <a:gd name="T22" fmla="*/ 0 w 20"/>
                  <a:gd name="T23" fmla="*/ 14 h 34"/>
                  <a:gd name="T24" fmla="*/ 2 w 20"/>
                  <a:gd name="T25" fmla="*/ 6 h 34"/>
                  <a:gd name="T26" fmla="*/ 6 w 20"/>
                  <a:gd name="T27" fmla="*/ 2 h 34"/>
                  <a:gd name="T28" fmla="*/ 8 w 20"/>
                  <a:gd name="T29" fmla="*/ 0 h 34"/>
                  <a:gd name="T30" fmla="*/ 12 w 20"/>
                  <a:gd name="T31" fmla="*/ 0 h 34"/>
                  <a:gd name="T32" fmla="*/ 12 w 20"/>
                  <a:gd name="T33" fmla="*/ 0 h 34"/>
                  <a:gd name="T34" fmla="*/ 14 w 20"/>
                  <a:gd name="T35" fmla="*/ 0 h 34"/>
                  <a:gd name="T36" fmla="*/ 16 w 20"/>
                  <a:gd name="T37" fmla="*/ 2 h 34"/>
                  <a:gd name="T38" fmla="*/ 18 w 20"/>
                  <a:gd name="T39" fmla="*/ 6 h 34"/>
                  <a:gd name="T40" fmla="*/ 20 w 20"/>
                  <a:gd name="T41" fmla="*/ 10 h 34"/>
                  <a:gd name="T42" fmla="*/ 20 w 20"/>
                  <a:gd name="T43"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4">
                    <a:moveTo>
                      <a:pt x="20" y="10"/>
                    </a:moveTo>
                    <a:lnTo>
                      <a:pt x="20" y="10"/>
                    </a:lnTo>
                    <a:lnTo>
                      <a:pt x="20" y="20"/>
                    </a:lnTo>
                    <a:lnTo>
                      <a:pt x="18" y="28"/>
                    </a:lnTo>
                    <a:lnTo>
                      <a:pt x="16" y="32"/>
                    </a:lnTo>
                    <a:lnTo>
                      <a:pt x="12" y="34"/>
                    </a:lnTo>
                    <a:lnTo>
                      <a:pt x="12" y="34"/>
                    </a:lnTo>
                    <a:lnTo>
                      <a:pt x="8" y="34"/>
                    </a:lnTo>
                    <a:lnTo>
                      <a:pt x="4" y="28"/>
                    </a:lnTo>
                    <a:lnTo>
                      <a:pt x="2" y="22"/>
                    </a:lnTo>
                    <a:lnTo>
                      <a:pt x="0" y="14"/>
                    </a:lnTo>
                    <a:lnTo>
                      <a:pt x="0" y="14"/>
                    </a:lnTo>
                    <a:lnTo>
                      <a:pt x="2" y="6"/>
                    </a:lnTo>
                    <a:lnTo>
                      <a:pt x="6" y="2"/>
                    </a:lnTo>
                    <a:lnTo>
                      <a:pt x="8" y="0"/>
                    </a:lnTo>
                    <a:lnTo>
                      <a:pt x="12" y="0"/>
                    </a:lnTo>
                    <a:lnTo>
                      <a:pt x="12" y="0"/>
                    </a:lnTo>
                    <a:lnTo>
                      <a:pt x="14" y="0"/>
                    </a:lnTo>
                    <a:lnTo>
                      <a:pt x="16" y="2"/>
                    </a:lnTo>
                    <a:lnTo>
                      <a:pt x="18"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5" name="Freeform 1753">
                <a:extLst>
                  <a:ext uri="{FF2B5EF4-FFF2-40B4-BE49-F238E27FC236}">
                    <a16:creationId xmlns:a16="http://schemas.microsoft.com/office/drawing/2014/main" id="{FEA01BB9-081C-131E-49D6-6A82FD8772B9}"/>
                  </a:ext>
                </a:extLst>
              </p:cNvPr>
              <p:cNvSpPr>
                <a:spLocks/>
              </p:cNvSpPr>
              <p:nvPr/>
            </p:nvSpPr>
            <p:spPr bwMode="auto">
              <a:xfrm>
                <a:off x="2176" y="1870"/>
                <a:ext cx="28" cy="24"/>
              </a:xfrm>
              <a:custGeom>
                <a:avLst/>
                <a:gdLst>
                  <a:gd name="T0" fmla="*/ 28 w 28"/>
                  <a:gd name="T1" fmla="*/ 12 h 24"/>
                  <a:gd name="T2" fmla="*/ 28 w 28"/>
                  <a:gd name="T3" fmla="*/ 12 h 24"/>
                  <a:gd name="T4" fmla="*/ 26 w 28"/>
                  <a:gd name="T5" fmla="*/ 14 h 24"/>
                  <a:gd name="T6" fmla="*/ 26 w 28"/>
                  <a:gd name="T7" fmla="*/ 14 h 24"/>
                  <a:gd name="T8" fmla="*/ 26 w 28"/>
                  <a:gd name="T9" fmla="*/ 22 h 24"/>
                  <a:gd name="T10" fmla="*/ 26 w 28"/>
                  <a:gd name="T11" fmla="*/ 22 h 24"/>
                  <a:gd name="T12" fmla="*/ 20 w 28"/>
                  <a:gd name="T13" fmla="*/ 22 h 24"/>
                  <a:gd name="T14" fmla="*/ 12 w 28"/>
                  <a:gd name="T15" fmla="*/ 24 h 24"/>
                  <a:gd name="T16" fmla="*/ 6 w 28"/>
                  <a:gd name="T17" fmla="*/ 24 h 24"/>
                  <a:gd name="T18" fmla="*/ 2 w 28"/>
                  <a:gd name="T19" fmla="*/ 24 h 24"/>
                  <a:gd name="T20" fmla="*/ 0 w 28"/>
                  <a:gd name="T21" fmla="*/ 20 h 24"/>
                  <a:gd name="T22" fmla="*/ 0 w 28"/>
                  <a:gd name="T23" fmla="*/ 20 h 24"/>
                  <a:gd name="T24" fmla="*/ 0 w 28"/>
                  <a:gd name="T25" fmla="*/ 10 h 24"/>
                  <a:gd name="T26" fmla="*/ 0 w 28"/>
                  <a:gd name="T27" fmla="*/ 0 h 24"/>
                  <a:gd name="T28" fmla="*/ 0 w 28"/>
                  <a:gd name="T29" fmla="*/ 0 h 24"/>
                  <a:gd name="T30" fmla="*/ 4 w 28"/>
                  <a:gd name="T31" fmla="*/ 2 h 24"/>
                  <a:gd name="T32" fmla="*/ 8 w 28"/>
                  <a:gd name="T33" fmla="*/ 4 h 24"/>
                  <a:gd name="T34" fmla="*/ 10 w 28"/>
                  <a:gd name="T35" fmla="*/ 10 h 24"/>
                  <a:gd name="T36" fmla="*/ 10 w 28"/>
                  <a:gd name="T37" fmla="*/ 10 h 24"/>
                  <a:gd name="T38" fmla="*/ 10 w 28"/>
                  <a:gd name="T39" fmla="*/ 10 h 24"/>
                  <a:gd name="T40" fmla="*/ 12 w 28"/>
                  <a:gd name="T41" fmla="*/ 10 h 24"/>
                  <a:gd name="T42" fmla="*/ 12 w 28"/>
                  <a:gd name="T43" fmla="*/ 10 h 24"/>
                  <a:gd name="T44" fmla="*/ 16 w 28"/>
                  <a:gd name="T45" fmla="*/ 4 h 24"/>
                  <a:gd name="T46" fmla="*/ 18 w 28"/>
                  <a:gd name="T47" fmla="*/ 4 h 24"/>
                  <a:gd name="T48" fmla="*/ 20 w 28"/>
                  <a:gd name="T49" fmla="*/ 4 h 24"/>
                  <a:gd name="T50" fmla="*/ 24 w 28"/>
                  <a:gd name="T51" fmla="*/ 8 h 24"/>
                  <a:gd name="T52" fmla="*/ 28 w 28"/>
                  <a:gd name="T53" fmla="*/ 12 h 24"/>
                  <a:gd name="T54" fmla="*/ 28 w 28"/>
                  <a:gd name="T5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28" y="12"/>
                    </a:moveTo>
                    <a:lnTo>
                      <a:pt x="28" y="12"/>
                    </a:lnTo>
                    <a:lnTo>
                      <a:pt x="26" y="14"/>
                    </a:lnTo>
                    <a:lnTo>
                      <a:pt x="26" y="14"/>
                    </a:lnTo>
                    <a:lnTo>
                      <a:pt x="26" y="22"/>
                    </a:lnTo>
                    <a:lnTo>
                      <a:pt x="26" y="22"/>
                    </a:lnTo>
                    <a:lnTo>
                      <a:pt x="20" y="22"/>
                    </a:lnTo>
                    <a:lnTo>
                      <a:pt x="12" y="24"/>
                    </a:lnTo>
                    <a:lnTo>
                      <a:pt x="6" y="24"/>
                    </a:lnTo>
                    <a:lnTo>
                      <a:pt x="2" y="24"/>
                    </a:lnTo>
                    <a:lnTo>
                      <a:pt x="0" y="20"/>
                    </a:lnTo>
                    <a:lnTo>
                      <a:pt x="0" y="20"/>
                    </a:lnTo>
                    <a:lnTo>
                      <a:pt x="0" y="10"/>
                    </a:lnTo>
                    <a:lnTo>
                      <a:pt x="0" y="0"/>
                    </a:lnTo>
                    <a:lnTo>
                      <a:pt x="0" y="0"/>
                    </a:lnTo>
                    <a:lnTo>
                      <a:pt x="4" y="2"/>
                    </a:lnTo>
                    <a:lnTo>
                      <a:pt x="8" y="4"/>
                    </a:lnTo>
                    <a:lnTo>
                      <a:pt x="10" y="10"/>
                    </a:lnTo>
                    <a:lnTo>
                      <a:pt x="10" y="10"/>
                    </a:lnTo>
                    <a:lnTo>
                      <a:pt x="10" y="10"/>
                    </a:lnTo>
                    <a:lnTo>
                      <a:pt x="12" y="10"/>
                    </a:lnTo>
                    <a:lnTo>
                      <a:pt x="12" y="10"/>
                    </a:lnTo>
                    <a:lnTo>
                      <a:pt x="16" y="4"/>
                    </a:lnTo>
                    <a:lnTo>
                      <a:pt x="18" y="4"/>
                    </a:lnTo>
                    <a:lnTo>
                      <a:pt x="20" y="4"/>
                    </a:lnTo>
                    <a:lnTo>
                      <a:pt x="24" y="8"/>
                    </a:lnTo>
                    <a:lnTo>
                      <a:pt x="28" y="12"/>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6" name="Freeform 1754">
                <a:extLst>
                  <a:ext uri="{FF2B5EF4-FFF2-40B4-BE49-F238E27FC236}">
                    <a16:creationId xmlns:a16="http://schemas.microsoft.com/office/drawing/2014/main" id="{820A613D-C7B7-E28B-9797-98DC152CF8DA}"/>
                  </a:ext>
                </a:extLst>
              </p:cNvPr>
              <p:cNvSpPr>
                <a:spLocks/>
              </p:cNvSpPr>
              <p:nvPr/>
            </p:nvSpPr>
            <p:spPr bwMode="auto">
              <a:xfrm>
                <a:off x="2222" y="1772"/>
                <a:ext cx="18" cy="30"/>
              </a:xfrm>
              <a:custGeom>
                <a:avLst/>
                <a:gdLst>
                  <a:gd name="T0" fmla="*/ 18 w 18"/>
                  <a:gd name="T1" fmla="*/ 10 h 30"/>
                  <a:gd name="T2" fmla="*/ 18 w 18"/>
                  <a:gd name="T3" fmla="*/ 10 h 30"/>
                  <a:gd name="T4" fmla="*/ 14 w 18"/>
                  <a:gd name="T5" fmla="*/ 16 h 30"/>
                  <a:gd name="T6" fmla="*/ 14 w 18"/>
                  <a:gd name="T7" fmla="*/ 18 h 30"/>
                  <a:gd name="T8" fmla="*/ 16 w 18"/>
                  <a:gd name="T9" fmla="*/ 26 h 30"/>
                  <a:gd name="T10" fmla="*/ 16 w 18"/>
                  <a:gd name="T11" fmla="*/ 26 h 30"/>
                  <a:gd name="T12" fmla="*/ 10 w 18"/>
                  <a:gd name="T13" fmla="*/ 30 h 30"/>
                  <a:gd name="T14" fmla="*/ 8 w 18"/>
                  <a:gd name="T15" fmla="*/ 30 h 30"/>
                  <a:gd name="T16" fmla="*/ 6 w 18"/>
                  <a:gd name="T17" fmla="*/ 28 h 30"/>
                  <a:gd name="T18" fmla="*/ 2 w 18"/>
                  <a:gd name="T19" fmla="*/ 20 h 30"/>
                  <a:gd name="T20" fmla="*/ 0 w 18"/>
                  <a:gd name="T21" fmla="*/ 6 h 30"/>
                  <a:gd name="T22" fmla="*/ 0 w 18"/>
                  <a:gd name="T23" fmla="*/ 6 h 30"/>
                  <a:gd name="T24" fmla="*/ 2 w 18"/>
                  <a:gd name="T25" fmla="*/ 0 h 30"/>
                  <a:gd name="T26" fmla="*/ 4 w 18"/>
                  <a:gd name="T27" fmla="*/ 0 h 30"/>
                  <a:gd name="T28" fmla="*/ 4 w 18"/>
                  <a:gd name="T29" fmla="*/ 0 h 30"/>
                  <a:gd name="T30" fmla="*/ 8 w 18"/>
                  <a:gd name="T31" fmla="*/ 2 h 30"/>
                  <a:gd name="T32" fmla="*/ 10 w 18"/>
                  <a:gd name="T33" fmla="*/ 4 h 30"/>
                  <a:gd name="T34" fmla="*/ 18 w 18"/>
                  <a:gd name="T35" fmla="*/ 10 h 30"/>
                  <a:gd name="T36" fmla="*/ 18 w 18"/>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0">
                    <a:moveTo>
                      <a:pt x="18" y="10"/>
                    </a:moveTo>
                    <a:lnTo>
                      <a:pt x="18" y="10"/>
                    </a:lnTo>
                    <a:lnTo>
                      <a:pt x="14" y="16"/>
                    </a:lnTo>
                    <a:lnTo>
                      <a:pt x="14" y="18"/>
                    </a:lnTo>
                    <a:lnTo>
                      <a:pt x="16" y="26"/>
                    </a:lnTo>
                    <a:lnTo>
                      <a:pt x="16" y="26"/>
                    </a:lnTo>
                    <a:lnTo>
                      <a:pt x="10" y="30"/>
                    </a:lnTo>
                    <a:lnTo>
                      <a:pt x="8" y="30"/>
                    </a:lnTo>
                    <a:lnTo>
                      <a:pt x="6" y="28"/>
                    </a:lnTo>
                    <a:lnTo>
                      <a:pt x="2" y="20"/>
                    </a:lnTo>
                    <a:lnTo>
                      <a:pt x="0" y="6"/>
                    </a:lnTo>
                    <a:lnTo>
                      <a:pt x="0" y="6"/>
                    </a:lnTo>
                    <a:lnTo>
                      <a:pt x="2" y="0"/>
                    </a:lnTo>
                    <a:lnTo>
                      <a:pt x="4" y="0"/>
                    </a:lnTo>
                    <a:lnTo>
                      <a:pt x="4" y="0"/>
                    </a:lnTo>
                    <a:lnTo>
                      <a:pt x="8" y="2"/>
                    </a:lnTo>
                    <a:lnTo>
                      <a:pt x="10" y="4"/>
                    </a:lnTo>
                    <a:lnTo>
                      <a:pt x="18" y="10"/>
                    </a:lnTo>
                    <a:lnTo>
                      <a:pt x="1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7" name="Freeform 1755">
                <a:extLst>
                  <a:ext uri="{FF2B5EF4-FFF2-40B4-BE49-F238E27FC236}">
                    <a16:creationId xmlns:a16="http://schemas.microsoft.com/office/drawing/2014/main" id="{481753BC-7B00-06C7-11BA-21C2D8DEE938}"/>
                  </a:ext>
                </a:extLst>
              </p:cNvPr>
              <p:cNvSpPr>
                <a:spLocks/>
              </p:cNvSpPr>
              <p:nvPr/>
            </p:nvSpPr>
            <p:spPr bwMode="auto">
              <a:xfrm>
                <a:off x="2152" y="1876"/>
                <a:ext cx="22" cy="14"/>
              </a:xfrm>
              <a:custGeom>
                <a:avLst/>
                <a:gdLst>
                  <a:gd name="T0" fmla="*/ 0 w 22"/>
                  <a:gd name="T1" fmla="*/ 10 h 14"/>
                  <a:gd name="T2" fmla="*/ 0 w 22"/>
                  <a:gd name="T3" fmla="*/ 10 h 14"/>
                  <a:gd name="T4" fmla="*/ 0 w 22"/>
                  <a:gd name="T5" fmla="*/ 6 h 14"/>
                  <a:gd name="T6" fmla="*/ 0 w 22"/>
                  <a:gd name="T7" fmla="*/ 6 h 14"/>
                  <a:gd name="T8" fmla="*/ 4 w 22"/>
                  <a:gd name="T9" fmla="*/ 2 h 14"/>
                  <a:gd name="T10" fmla="*/ 6 w 22"/>
                  <a:gd name="T11" fmla="*/ 0 h 14"/>
                  <a:gd name="T12" fmla="*/ 10 w 22"/>
                  <a:gd name="T13" fmla="*/ 0 h 14"/>
                  <a:gd name="T14" fmla="*/ 14 w 22"/>
                  <a:gd name="T15" fmla="*/ 4 h 14"/>
                  <a:gd name="T16" fmla="*/ 14 w 22"/>
                  <a:gd name="T17" fmla="*/ 4 h 14"/>
                  <a:gd name="T18" fmla="*/ 18 w 22"/>
                  <a:gd name="T19" fmla="*/ 6 h 14"/>
                  <a:gd name="T20" fmla="*/ 20 w 22"/>
                  <a:gd name="T21" fmla="*/ 8 h 14"/>
                  <a:gd name="T22" fmla="*/ 22 w 22"/>
                  <a:gd name="T23" fmla="*/ 14 h 14"/>
                  <a:gd name="T24" fmla="*/ 22 w 22"/>
                  <a:gd name="T25" fmla="*/ 14 h 14"/>
                  <a:gd name="T26" fmla="*/ 16 w 22"/>
                  <a:gd name="T27" fmla="*/ 12 h 14"/>
                  <a:gd name="T28" fmla="*/ 12 w 22"/>
                  <a:gd name="T29" fmla="*/ 10 h 14"/>
                  <a:gd name="T30" fmla="*/ 6 w 22"/>
                  <a:gd name="T31" fmla="*/ 8 h 14"/>
                  <a:gd name="T32" fmla="*/ 0 w 22"/>
                  <a:gd name="T33" fmla="*/ 10 h 14"/>
                  <a:gd name="T34" fmla="*/ 0 w 22"/>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4">
                    <a:moveTo>
                      <a:pt x="0" y="10"/>
                    </a:moveTo>
                    <a:lnTo>
                      <a:pt x="0" y="10"/>
                    </a:lnTo>
                    <a:lnTo>
                      <a:pt x="0" y="6"/>
                    </a:lnTo>
                    <a:lnTo>
                      <a:pt x="0" y="6"/>
                    </a:lnTo>
                    <a:lnTo>
                      <a:pt x="4" y="2"/>
                    </a:lnTo>
                    <a:lnTo>
                      <a:pt x="6" y="0"/>
                    </a:lnTo>
                    <a:lnTo>
                      <a:pt x="10" y="0"/>
                    </a:lnTo>
                    <a:lnTo>
                      <a:pt x="14" y="4"/>
                    </a:lnTo>
                    <a:lnTo>
                      <a:pt x="14" y="4"/>
                    </a:lnTo>
                    <a:lnTo>
                      <a:pt x="18" y="6"/>
                    </a:lnTo>
                    <a:lnTo>
                      <a:pt x="20" y="8"/>
                    </a:lnTo>
                    <a:lnTo>
                      <a:pt x="22" y="14"/>
                    </a:lnTo>
                    <a:lnTo>
                      <a:pt x="22" y="14"/>
                    </a:lnTo>
                    <a:lnTo>
                      <a:pt x="16" y="12"/>
                    </a:lnTo>
                    <a:lnTo>
                      <a:pt x="12" y="10"/>
                    </a:lnTo>
                    <a:lnTo>
                      <a:pt x="6"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8" name="Freeform 1756">
                <a:extLst>
                  <a:ext uri="{FF2B5EF4-FFF2-40B4-BE49-F238E27FC236}">
                    <a16:creationId xmlns:a16="http://schemas.microsoft.com/office/drawing/2014/main" id="{434A7457-F367-4B14-65F9-E6957B758A4D}"/>
                  </a:ext>
                </a:extLst>
              </p:cNvPr>
              <p:cNvSpPr>
                <a:spLocks/>
              </p:cNvSpPr>
              <p:nvPr/>
            </p:nvSpPr>
            <p:spPr bwMode="auto">
              <a:xfrm>
                <a:off x="2102" y="1872"/>
                <a:ext cx="20" cy="30"/>
              </a:xfrm>
              <a:custGeom>
                <a:avLst/>
                <a:gdLst>
                  <a:gd name="T0" fmla="*/ 0 w 20"/>
                  <a:gd name="T1" fmla="*/ 18 h 30"/>
                  <a:gd name="T2" fmla="*/ 0 w 20"/>
                  <a:gd name="T3" fmla="*/ 18 h 30"/>
                  <a:gd name="T4" fmla="*/ 4 w 20"/>
                  <a:gd name="T5" fmla="*/ 18 h 30"/>
                  <a:gd name="T6" fmla="*/ 4 w 20"/>
                  <a:gd name="T7" fmla="*/ 16 h 30"/>
                  <a:gd name="T8" fmla="*/ 4 w 20"/>
                  <a:gd name="T9" fmla="*/ 12 h 30"/>
                  <a:gd name="T10" fmla="*/ 4 w 20"/>
                  <a:gd name="T11" fmla="*/ 12 h 30"/>
                  <a:gd name="T12" fmla="*/ 4 w 20"/>
                  <a:gd name="T13" fmla="*/ 6 h 30"/>
                  <a:gd name="T14" fmla="*/ 4 w 20"/>
                  <a:gd name="T15" fmla="*/ 2 h 30"/>
                  <a:gd name="T16" fmla="*/ 6 w 20"/>
                  <a:gd name="T17" fmla="*/ 0 h 30"/>
                  <a:gd name="T18" fmla="*/ 8 w 20"/>
                  <a:gd name="T19" fmla="*/ 2 h 30"/>
                  <a:gd name="T20" fmla="*/ 8 w 20"/>
                  <a:gd name="T21" fmla="*/ 2 h 30"/>
                  <a:gd name="T22" fmla="*/ 10 w 20"/>
                  <a:gd name="T23" fmla="*/ 6 h 30"/>
                  <a:gd name="T24" fmla="*/ 14 w 20"/>
                  <a:gd name="T25" fmla="*/ 10 h 30"/>
                  <a:gd name="T26" fmla="*/ 18 w 20"/>
                  <a:gd name="T27" fmla="*/ 12 h 30"/>
                  <a:gd name="T28" fmla="*/ 20 w 20"/>
                  <a:gd name="T29" fmla="*/ 18 h 30"/>
                  <a:gd name="T30" fmla="*/ 20 w 20"/>
                  <a:gd name="T31" fmla="*/ 18 h 30"/>
                  <a:gd name="T32" fmla="*/ 20 w 20"/>
                  <a:gd name="T33" fmla="*/ 18 h 30"/>
                  <a:gd name="T34" fmla="*/ 20 w 20"/>
                  <a:gd name="T35" fmla="*/ 18 h 30"/>
                  <a:gd name="T36" fmla="*/ 12 w 20"/>
                  <a:gd name="T37" fmla="*/ 22 h 30"/>
                  <a:gd name="T38" fmla="*/ 6 w 20"/>
                  <a:gd name="T39" fmla="*/ 30 h 30"/>
                  <a:gd name="T40" fmla="*/ 6 w 20"/>
                  <a:gd name="T41" fmla="*/ 30 h 30"/>
                  <a:gd name="T42" fmla="*/ 2 w 20"/>
                  <a:gd name="T43" fmla="*/ 28 h 30"/>
                  <a:gd name="T44" fmla="*/ 0 w 20"/>
                  <a:gd name="T45" fmla="*/ 22 h 30"/>
                  <a:gd name="T46" fmla="*/ 0 w 20"/>
                  <a:gd name="T47" fmla="*/ 22 h 30"/>
                  <a:gd name="T48" fmla="*/ 0 w 20"/>
                  <a:gd name="T49" fmla="*/ 18 h 30"/>
                  <a:gd name="T50" fmla="*/ 0 w 20"/>
                  <a:gd name="T5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30">
                    <a:moveTo>
                      <a:pt x="0" y="18"/>
                    </a:moveTo>
                    <a:lnTo>
                      <a:pt x="0" y="18"/>
                    </a:lnTo>
                    <a:lnTo>
                      <a:pt x="4" y="18"/>
                    </a:lnTo>
                    <a:lnTo>
                      <a:pt x="4" y="16"/>
                    </a:lnTo>
                    <a:lnTo>
                      <a:pt x="4" y="12"/>
                    </a:lnTo>
                    <a:lnTo>
                      <a:pt x="4" y="12"/>
                    </a:lnTo>
                    <a:lnTo>
                      <a:pt x="4" y="6"/>
                    </a:lnTo>
                    <a:lnTo>
                      <a:pt x="4" y="2"/>
                    </a:lnTo>
                    <a:lnTo>
                      <a:pt x="6" y="0"/>
                    </a:lnTo>
                    <a:lnTo>
                      <a:pt x="8" y="2"/>
                    </a:lnTo>
                    <a:lnTo>
                      <a:pt x="8" y="2"/>
                    </a:lnTo>
                    <a:lnTo>
                      <a:pt x="10" y="6"/>
                    </a:lnTo>
                    <a:lnTo>
                      <a:pt x="14" y="10"/>
                    </a:lnTo>
                    <a:lnTo>
                      <a:pt x="18" y="12"/>
                    </a:lnTo>
                    <a:lnTo>
                      <a:pt x="20" y="18"/>
                    </a:lnTo>
                    <a:lnTo>
                      <a:pt x="20" y="18"/>
                    </a:lnTo>
                    <a:lnTo>
                      <a:pt x="20" y="18"/>
                    </a:lnTo>
                    <a:lnTo>
                      <a:pt x="20" y="18"/>
                    </a:lnTo>
                    <a:lnTo>
                      <a:pt x="12" y="22"/>
                    </a:lnTo>
                    <a:lnTo>
                      <a:pt x="6" y="30"/>
                    </a:lnTo>
                    <a:lnTo>
                      <a:pt x="6" y="30"/>
                    </a:lnTo>
                    <a:lnTo>
                      <a:pt x="2" y="28"/>
                    </a:lnTo>
                    <a:lnTo>
                      <a:pt x="0" y="22"/>
                    </a:lnTo>
                    <a:lnTo>
                      <a:pt x="0" y="22"/>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9" name="Freeform 1757">
                <a:extLst>
                  <a:ext uri="{FF2B5EF4-FFF2-40B4-BE49-F238E27FC236}">
                    <a16:creationId xmlns:a16="http://schemas.microsoft.com/office/drawing/2014/main" id="{31F4F96E-2915-A953-FE6C-090819930F71}"/>
                  </a:ext>
                </a:extLst>
              </p:cNvPr>
              <p:cNvSpPr>
                <a:spLocks/>
              </p:cNvSpPr>
              <p:nvPr/>
            </p:nvSpPr>
            <p:spPr bwMode="auto">
              <a:xfrm>
                <a:off x="2066" y="1876"/>
                <a:ext cx="16" cy="26"/>
              </a:xfrm>
              <a:custGeom>
                <a:avLst/>
                <a:gdLst>
                  <a:gd name="T0" fmla="*/ 0 w 16"/>
                  <a:gd name="T1" fmla="*/ 6 h 26"/>
                  <a:gd name="T2" fmla="*/ 0 w 16"/>
                  <a:gd name="T3" fmla="*/ 6 h 26"/>
                  <a:gd name="T4" fmla="*/ 4 w 16"/>
                  <a:gd name="T5" fmla="*/ 2 h 26"/>
                  <a:gd name="T6" fmla="*/ 4 w 16"/>
                  <a:gd name="T7" fmla="*/ 0 h 26"/>
                  <a:gd name="T8" fmla="*/ 6 w 16"/>
                  <a:gd name="T9" fmla="*/ 0 h 26"/>
                  <a:gd name="T10" fmla="*/ 6 w 16"/>
                  <a:gd name="T11" fmla="*/ 0 h 26"/>
                  <a:gd name="T12" fmla="*/ 16 w 16"/>
                  <a:gd name="T13" fmla="*/ 10 h 26"/>
                  <a:gd name="T14" fmla="*/ 16 w 16"/>
                  <a:gd name="T15" fmla="*/ 10 h 26"/>
                  <a:gd name="T16" fmla="*/ 14 w 16"/>
                  <a:gd name="T17" fmla="*/ 12 h 26"/>
                  <a:gd name="T18" fmla="*/ 14 w 16"/>
                  <a:gd name="T19" fmla="*/ 12 h 26"/>
                  <a:gd name="T20" fmla="*/ 14 w 16"/>
                  <a:gd name="T21" fmla="*/ 20 h 26"/>
                  <a:gd name="T22" fmla="*/ 10 w 16"/>
                  <a:gd name="T23" fmla="*/ 26 h 26"/>
                  <a:gd name="T24" fmla="*/ 10 w 16"/>
                  <a:gd name="T25" fmla="*/ 26 h 26"/>
                  <a:gd name="T26" fmla="*/ 8 w 16"/>
                  <a:gd name="T27" fmla="*/ 26 h 26"/>
                  <a:gd name="T28" fmla="*/ 8 w 16"/>
                  <a:gd name="T29" fmla="*/ 26 h 26"/>
                  <a:gd name="T30" fmla="*/ 4 w 16"/>
                  <a:gd name="T31" fmla="*/ 20 h 26"/>
                  <a:gd name="T32" fmla="*/ 2 w 16"/>
                  <a:gd name="T33" fmla="*/ 14 h 26"/>
                  <a:gd name="T34" fmla="*/ 0 w 16"/>
                  <a:gd name="T35" fmla="*/ 6 h 26"/>
                  <a:gd name="T36" fmla="*/ 0 w 16"/>
                  <a:gd name="T3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6">
                    <a:moveTo>
                      <a:pt x="0" y="6"/>
                    </a:moveTo>
                    <a:lnTo>
                      <a:pt x="0" y="6"/>
                    </a:lnTo>
                    <a:lnTo>
                      <a:pt x="4" y="2"/>
                    </a:lnTo>
                    <a:lnTo>
                      <a:pt x="4" y="0"/>
                    </a:lnTo>
                    <a:lnTo>
                      <a:pt x="6" y="0"/>
                    </a:lnTo>
                    <a:lnTo>
                      <a:pt x="6" y="0"/>
                    </a:lnTo>
                    <a:lnTo>
                      <a:pt x="16" y="10"/>
                    </a:lnTo>
                    <a:lnTo>
                      <a:pt x="16" y="10"/>
                    </a:lnTo>
                    <a:lnTo>
                      <a:pt x="14" y="12"/>
                    </a:lnTo>
                    <a:lnTo>
                      <a:pt x="14" y="12"/>
                    </a:lnTo>
                    <a:lnTo>
                      <a:pt x="14" y="20"/>
                    </a:lnTo>
                    <a:lnTo>
                      <a:pt x="10" y="26"/>
                    </a:lnTo>
                    <a:lnTo>
                      <a:pt x="10" y="26"/>
                    </a:lnTo>
                    <a:lnTo>
                      <a:pt x="8" y="26"/>
                    </a:lnTo>
                    <a:lnTo>
                      <a:pt x="8" y="26"/>
                    </a:lnTo>
                    <a:lnTo>
                      <a:pt x="4" y="20"/>
                    </a:lnTo>
                    <a:lnTo>
                      <a:pt x="2"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0" name="Freeform 1758">
                <a:extLst>
                  <a:ext uri="{FF2B5EF4-FFF2-40B4-BE49-F238E27FC236}">
                    <a16:creationId xmlns:a16="http://schemas.microsoft.com/office/drawing/2014/main" id="{7370CB84-FF9C-AE54-0107-D3A94EE34C1D}"/>
                  </a:ext>
                </a:extLst>
              </p:cNvPr>
              <p:cNvSpPr>
                <a:spLocks/>
              </p:cNvSpPr>
              <p:nvPr/>
            </p:nvSpPr>
            <p:spPr bwMode="auto">
              <a:xfrm>
                <a:off x="2204" y="1872"/>
                <a:ext cx="16" cy="22"/>
              </a:xfrm>
              <a:custGeom>
                <a:avLst/>
                <a:gdLst>
                  <a:gd name="T0" fmla="*/ 16 w 16"/>
                  <a:gd name="T1" fmla="*/ 6 h 22"/>
                  <a:gd name="T2" fmla="*/ 16 w 16"/>
                  <a:gd name="T3" fmla="*/ 6 h 22"/>
                  <a:gd name="T4" fmla="*/ 16 w 16"/>
                  <a:gd name="T5" fmla="*/ 8 h 22"/>
                  <a:gd name="T6" fmla="*/ 14 w 16"/>
                  <a:gd name="T7" fmla="*/ 8 h 22"/>
                  <a:gd name="T8" fmla="*/ 14 w 16"/>
                  <a:gd name="T9" fmla="*/ 8 h 22"/>
                  <a:gd name="T10" fmla="*/ 10 w 16"/>
                  <a:gd name="T11" fmla="*/ 18 h 22"/>
                  <a:gd name="T12" fmla="*/ 8 w 16"/>
                  <a:gd name="T13" fmla="*/ 22 h 22"/>
                  <a:gd name="T14" fmla="*/ 4 w 16"/>
                  <a:gd name="T15" fmla="*/ 18 h 22"/>
                  <a:gd name="T16" fmla="*/ 0 w 16"/>
                  <a:gd name="T17" fmla="*/ 10 h 22"/>
                  <a:gd name="T18" fmla="*/ 0 w 16"/>
                  <a:gd name="T19" fmla="*/ 10 h 22"/>
                  <a:gd name="T20" fmla="*/ 4 w 16"/>
                  <a:gd name="T21" fmla="*/ 10 h 22"/>
                  <a:gd name="T22" fmla="*/ 6 w 16"/>
                  <a:gd name="T23" fmla="*/ 10 h 22"/>
                  <a:gd name="T24" fmla="*/ 6 w 16"/>
                  <a:gd name="T25" fmla="*/ 8 h 22"/>
                  <a:gd name="T26" fmla="*/ 6 w 16"/>
                  <a:gd name="T27" fmla="*/ 8 h 22"/>
                  <a:gd name="T28" fmla="*/ 8 w 16"/>
                  <a:gd name="T29" fmla="*/ 2 h 22"/>
                  <a:gd name="T30" fmla="*/ 8 w 16"/>
                  <a:gd name="T31" fmla="*/ 2 h 22"/>
                  <a:gd name="T32" fmla="*/ 12 w 16"/>
                  <a:gd name="T33" fmla="*/ 4 h 22"/>
                  <a:gd name="T34" fmla="*/ 12 w 16"/>
                  <a:gd name="T35" fmla="*/ 4 h 22"/>
                  <a:gd name="T36" fmla="*/ 14 w 16"/>
                  <a:gd name="T37" fmla="*/ 0 h 22"/>
                  <a:gd name="T38" fmla="*/ 16 w 16"/>
                  <a:gd name="T39" fmla="*/ 4 h 22"/>
                  <a:gd name="T40" fmla="*/ 16 w 16"/>
                  <a:gd name="T41" fmla="*/ 4 h 22"/>
                  <a:gd name="T42" fmla="*/ 16 w 16"/>
                  <a:gd name="T43" fmla="*/ 6 h 22"/>
                  <a:gd name="T44" fmla="*/ 16 w 16"/>
                  <a:gd name="T4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2">
                    <a:moveTo>
                      <a:pt x="16" y="6"/>
                    </a:moveTo>
                    <a:lnTo>
                      <a:pt x="16" y="6"/>
                    </a:lnTo>
                    <a:lnTo>
                      <a:pt x="16" y="8"/>
                    </a:lnTo>
                    <a:lnTo>
                      <a:pt x="14" y="8"/>
                    </a:lnTo>
                    <a:lnTo>
                      <a:pt x="14" y="8"/>
                    </a:lnTo>
                    <a:lnTo>
                      <a:pt x="10" y="18"/>
                    </a:lnTo>
                    <a:lnTo>
                      <a:pt x="8" y="22"/>
                    </a:lnTo>
                    <a:lnTo>
                      <a:pt x="4" y="18"/>
                    </a:lnTo>
                    <a:lnTo>
                      <a:pt x="0" y="10"/>
                    </a:lnTo>
                    <a:lnTo>
                      <a:pt x="0" y="10"/>
                    </a:lnTo>
                    <a:lnTo>
                      <a:pt x="4" y="10"/>
                    </a:lnTo>
                    <a:lnTo>
                      <a:pt x="6" y="10"/>
                    </a:lnTo>
                    <a:lnTo>
                      <a:pt x="6" y="8"/>
                    </a:lnTo>
                    <a:lnTo>
                      <a:pt x="6" y="8"/>
                    </a:lnTo>
                    <a:lnTo>
                      <a:pt x="8" y="2"/>
                    </a:lnTo>
                    <a:lnTo>
                      <a:pt x="8" y="2"/>
                    </a:lnTo>
                    <a:lnTo>
                      <a:pt x="12" y="4"/>
                    </a:lnTo>
                    <a:lnTo>
                      <a:pt x="12" y="4"/>
                    </a:lnTo>
                    <a:lnTo>
                      <a:pt x="14" y="0"/>
                    </a:lnTo>
                    <a:lnTo>
                      <a:pt x="16" y="4"/>
                    </a:lnTo>
                    <a:lnTo>
                      <a:pt x="16"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1" name="Freeform 1759">
                <a:extLst>
                  <a:ext uri="{FF2B5EF4-FFF2-40B4-BE49-F238E27FC236}">
                    <a16:creationId xmlns:a16="http://schemas.microsoft.com/office/drawing/2014/main" id="{017C8109-F166-213D-CC09-7149D67C12F3}"/>
                  </a:ext>
                </a:extLst>
              </p:cNvPr>
              <p:cNvSpPr>
                <a:spLocks/>
              </p:cNvSpPr>
              <p:nvPr/>
            </p:nvSpPr>
            <p:spPr bwMode="auto">
              <a:xfrm>
                <a:off x="2080" y="1886"/>
                <a:ext cx="12" cy="32"/>
              </a:xfrm>
              <a:custGeom>
                <a:avLst/>
                <a:gdLst>
                  <a:gd name="T0" fmla="*/ 12 w 12"/>
                  <a:gd name="T1" fmla="*/ 14 h 32"/>
                  <a:gd name="T2" fmla="*/ 12 w 12"/>
                  <a:gd name="T3" fmla="*/ 14 h 32"/>
                  <a:gd name="T4" fmla="*/ 10 w 12"/>
                  <a:gd name="T5" fmla="*/ 16 h 32"/>
                  <a:gd name="T6" fmla="*/ 8 w 12"/>
                  <a:gd name="T7" fmla="*/ 16 h 32"/>
                  <a:gd name="T8" fmla="*/ 8 w 12"/>
                  <a:gd name="T9" fmla="*/ 20 h 32"/>
                  <a:gd name="T10" fmla="*/ 10 w 12"/>
                  <a:gd name="T11" fmla="*/ 26 h 32"/>
                  <a:gd name="T12" fmla="*/ 10 w 12"/>
                  <a:gd name="T13" fmla="*/ 30 h 32"/>
                  <a:gd name="T14" fmla="*/ 10 w 12"/>
                  <a:gd name="T15" fmla="*/ 30 h 32"/>
                  <a:gd name="T16" fmla="*/ 8 w 12"/>
                  <a:gd name="T17" fmla="*/ 32 h 32"/>
                  <a:gd name="T18" fmla="*/ 6 w 12"/>
                  <a:gd name="T19" fmla="*/ 32 h 32"/>
                  <a:gd name="T20" fmla="*/ 2 w 12"/>
                  <a:gd name="T21" fmla="*/ 24 h 32"/>
                  <a:gd name="T22" fmla="*/ 2 w 12"/>
                  <a:gd name="T23" fmla="*/ 24 h 32"/>
                  <a:gd name="T24" fmla="*/ 2 w 12"/>
                  <a:gd name="T25" fmla="*/ 18 h 32"/>
                  <a:gd name="T26" fmla="*/ 2 w 12"/>
                  <a:gd name="T27" fmla="*/ 18 h 32"/>
                  <a:gd name="T28" fmla="*/ 0 w 12"/>
                  <a:gd name="T29" fmla="*/ 10 h 32"/>
                  <a:gd name="T30" fmla="*/ 2 w 12"/>
                  <a:gd name="T31" fmla="*/ 0 h 32"/>
                  <a:gd name="T32" fmla="*/ 2 w 12"/>
                  <a:gd name="T33" fmla="*/ 0 h 32"/>
                  <a:gd name="T34" fmla="*/ 2 w 12"/>
                  <a:gd name="T35" fmla="*/ 0 h 32"/>
                  <a:gd name="T36" fmla="*/ 6 w 12"/>
                  <a:gd name="T37" fmla="*/ 10 h 32"/>
                  <a:gd name="T38" fmla="*/ 12 w 12"/>
                  <a:gd name="T39" fmla="*/ 14 h 32"/>
                  <a:gd name="T40" fmla="*/ 12 w 12"/>
                  <a:gd name="T4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2">
                    <a:moveTo>
                      <a:pt x="12" y="14"/>
                    </a:moveTo>
                    <a:lnTo>
                      <a:pt x="12" y="14"/>
                    </a:lnTo>
                    <a:lnTo>
                      <a:pt x="10" y="16"/>
                    </a:lnTo>
                    <a:lnTo>
                      <a:pt x="8" y="16"/>
                    </a:lnTo>
                    <a:lnTo>
                      <a:pt x="8" y="20"/>
                    </a:lnTo>
                    <a:lnTo>
                      <a:pt x="10" y="26"/>
                    </a:lnTo>
                    <a:lnTo>
                      <a:pt x="10" y="30"/>
                    </a:lnTo>
                    <a:lnTo>
                      <a:pt x="10" y="30"/>
                    </a:lnTo>
                    <a:lnTo>
                      <a:pt x="8" y="32"/>
                    </a:lnTo>
                    <a:lnTo>
                      <a:pt x="6" y="32"/>
                    </a:lnTo>
                    <a:lnTo>
                      <a:pt x="2" y="24"/>
                    </a:lnTo>
                    <a:lnTo>
                      <a:pt x="2" y="24"/>
                    </a:lnTo>
                    <a:lnTo>
                      <a:pt x="2" y="18"/>
                    </a:lnTo>
                    <a:lnTo>
                      <a:pt x="2" y="18"/>
                    </a:lnTo>
                    <a:lnTo>
                      <a:pt x="0" y="10"/>
                    </a:lnTo>
                    <a:lnTo>
                      <a:pt x="2" y="0"/>
                    </a:lnTo>
                    <a:lnTo>
                      <a:pt x="2" y="0"/>
                    </a:lnTo>
                    <a:lnTo>
                      <a:pt x="2" y="0"/>
                    </a:lnTo>
                    <a:lnTo>
                      <a:pt x="6" y="10"/>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2" name="Freeform 1760">
                <a:extLst>
                  <a:ext uri="{FF2B5EF4-FFF2-40B4-BE49-F238E27FC236}">
                    <a16:creationId xmlns:a16="http://schemas.microsoft.com/office/drawing/2014/main" id="{681C731B-6FCB-4582-8B56-DA58AEC39A49}"/>
                  </a:ext>
                </a:extLst>
              </p:cNvPr>
              <p:cNvSpPr>
                <a:spLocks/>
              </p:cNvSpPr>
              <p:nvPr/>
            </p:nvSpPr>
            <p:spPr bwMode="auto">
              <a:xfrm>
                <a:off x="2234" y="1746"/>
                <a:ext cx="6" cy="22"/>
              </a:xfrm>
              <a:custGeom>
                <a:avLst/>
                <a:gdLst>
                  <a:gd name="T0" fmla="*/ 6 w 6"/>
                  <a:gd name="T1" fmla="*/ 22 h 22"/>
                  <a:gd name="T2" fmla="*/ 6 w 6"/>
                  <a:gd name="T3" fmla="*/ 22 h 22"/>
                  <a:gd name="T4" fmla="*/ 2 w 6"/>
                  <a:gd name="T5" fmla="*/ 12 h 22"/>
                  <a:gd name="T6" fmla="*/ 0 w 6"/>
                  <a:gd name="T7" fmla="*/ 2 h 22"/>
                  <a:gd name="T8" fmla="*/ 0 w 6"/>
                  <a:gd name="T9" fmla="*/ 2 h 22"/>
                  <a:gd name="T10" fmla="*/ 2 w 6"/>
                  <a:gd name="T11" fmla="*/ 2 h 22"/>
                  <a:gd name="T12" fmla="*/ 2 w 6"/>
                  <a:gd name="T13" fmla="*/ 0 h 22"/>
                  <a:gd name="T14" fmla="*/ 4 w 6"/>
                  <a:gd name="T15" fmla="*/ 4 h 22"/>
                  <a:gd name="T16" fmla="*/ 4 w 6"/>
                  <a:gd name="T17" fmla="*/ 4 h 22"/>
                  <a:gd name="T18" fmla="*/ 6 w 6"/>
                  <a:gd name="T19" fmla="*/ 6 h 22"/>
                  <a:gd name="T20" fmla="*/ 6 w 6"/>
                  <a:gd name="T21" fmla="*/ 12 h 22"/>
                  <a:gd name="T22" fmla="*/ 6 w 6"/>
                  <a:gd name="T23" fmla="*/ 22 h 22"/>
                  <a:gd name="T24" fmla="*/ 6 w 6"/>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
                    <a:moveTo>
                      <a:pt x="6" y="22"/>
                    </a:moveTo>
                    <a:lnTo>
                      <a:pt x="6" y="22"/>
                    </a:lnTo>
                    <a:lnTo>
                      <a:pt x="2" y="12"/>
                    </a:lnTo>
                    <a:lnTo>
                      <a:pt x="0" y="2"/>
                    </a:lnTo>
                    <a:lnTo>
                      <a:pt x="0" y="2"/>
                    </a:lnTo>
                    <a:lnTo>
                      <a:pt x="2" y="2"/>
                    </a:lnTo>
                    <a:lnTo>
                      <a:pt x="2" y="0"/>
                    </a:lnTo>
                    <a:lnTo>
                      <a:pt x="4" y="4"/>
                    </a:lnTo>
                    <a:lnTo>
                      <a:pt x="4" y="4"/>
                    </a:lnTo>
                    <a:lnTo>
                      <a:pt x="6" y="6"/>
                    </a:lnTo>
                    <a:lnTo>
                      <a:pt x="6" y="12"/>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3" name="Freeform 1761">
                <a:extLst>
                  <a:ext uri="{FF2B5EF4-FFF2-40B4-BE49-F238E27FC236}">
                    <a16:creationId xmlns:a16="http://schemas.microsoft.com/office/drawing/2014/main" id="{F523D60B-79D1-A879-66DE-627A38F45CB9}"/>
                  </a:ext>
                </a:extLst>
              </p:cNvPr>
              <p:cNvSpPr>
                <a:spLocks/>
              </p:cNvSpPr>
              <p:nvPr/>
            </p:nvSpPr>
            <p:spPr bwMode="auto">
              <a:xfrm>
                <a:off x="2168" y="1814"/>
                <a:ext cx="8" cy="14"/>
              </a:xfrm>
              <a:custGeom>
                <a:avLst/>
                <a:gdLst>
                  <a:gd name="T0" fmla="*/ 4 w 8"/>
                  <a:gd name="T1" fmla="*/ 14 h 14"/>
                  <a:gd name="T2" fmla="*/ 4 w 8"/>
                  <a:gd name="T3" fmla="*/ 14 h 14"/>
                  <a:gd name="T4" fmla="*/ 2 w 8"/>
                  <a:gd name="T5" fmla="*/ 12 h 14"/>
                  <a:gd name="T6" fmla="*/ 0 w 8"/>
                  <a:gd name="T7" fmla="*/ 6 h 14"/>
                  <a:gd name="T8" fmla="*/ 0 w 8"/>
                  <a:gd name="T9" fmla="*/ 6 h 14"/>
                  <a:gd name="T10" fmla="*/ 2 w 8"/>
                  <a:gd name="T11" fmla="*/ 0 h 14"/>
                  <a:gd name="T12" fmla="*/ 4 w 8"/>
                  <a:gd name="T13" fmla="*/ 0 h 14"/>
                  <a:gd name="T14" fmla="*/ 4 w 8"/>
                  <a:gd name="T15" fmla="*/ 0 h 14"/>
                  <a:gd name="T16" fmla="*/ 6 w 8"/>
                  <a:gd name="T17" fmla="*/ 0 h 14"/>
                  <a:gd name="T18" fmla="*/ 8 w 8"/>
                  <a:gd name="T19" fmla="*/ 6 h 14"/>
                  <a:gd name="T20" fmla="*/ 8 w 8"/>
                  <a:gd name="T21" fmla="*/ 6 h 14"/>
                  <a:gd name="T22" fmla="*/ 6 w 8"/>
                  <a:gd name="T23" fmla="*/ 12 h 14"/>
                  <a:gd name="T24" fmla="*/ 4 w 8"/>
                  <a:gd name="T25" fmla="*/ 14 h 14"/>
                  <a:gd name="T26" fmla="*/ 4 w 8"/>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4" y="14"/>
                    </a:moveTo>
                    <a:lnTo>
                      <a:pt x="4" y="14"/>
                    </a:lnTo>
                    <a:lnTo>
                      <a:pt x="2" y="12"/>
                    </a:lnTo>
                    <a:lnTo>
                      <a:pt x="0" y="6"/>
                    </a:lnTo>
                    <a:lnTo>
                      <a:pt x="0" y="6"/>
                    </a:lnTo>
                    <a:lnTo>
                      <a:pt x="2" y="0"/>
                    </a:lnTo>
                    <a:lnTo>
                      <a:pt x="4" y="0"/>
                    </a:lnTo>
                    <a:lnTo>
                      <a:pt x="4" y="0"/>
                    </a:lnTo>
                    <a:lnTo>
                      <a:pt x="6" y="0"/>
                    </a:lnTo>
                    <a:lnTo>
                      <a:pt x="8" y="6"/>
                    </a:lnTo>
                    <a:lnTo>
                      <a:pt x="8" y="6"/>
                    </a:lnTo>
                    <a:lnTo>
                      <a:pt x="6"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4" name="Freeform 1762">
                <a:extLst>
                  <a:ext uri="{FF2B5EF4-FFF2-40B4-BE49-F238E27FC236}">
                    <a16:creationId xmlns:a16="http://schemas.microsoft.com/office/drawing/2014/main" id="{8E11AD6D-B19A-58EC-EA8B-5A5AF6DBD877}"/>
                  </a:ext>
                </a:extLst>
              </p:cNvPr>
              <p:cNvSpPr>
                <a:spLocks/>
              </p:cNvSpPr>
              <p:nvPr/>
            </p:nvSpPr>
            <p:spPr bwMode="auto">
              <a:xfrm>
                <a:off x="2094" y="1880"/>
                <a:ext cx="6" cy="20"/>
              </a:xfrm>
              <a:custGeom>
                <a:avLst/>
                <a:gdLst>
                  <a:gd name="T0" fmla="*/ 4 w 6"/>
                  <a:gd name="T1" fmla="*/ 18 h 20"/>
                  <a:gd name="T2" fmla="*/ 4 w 6"/>
                  <a:gd name="T3" fmla="*/ 18 h 20"/>
                  <a:gd name="T4" fmla="*/ 2 w 6"/>
                  <a:gd name="T5" fmla="*/ 20 h 20"/>
                  <a:gd name="T6" fmla="*/ 0 w 6"/>
                  <a:gd name="T7" fmla="*/ 20 h 20"/>
                  <a:gd name="T8" fmla="*/ 0 w 6"/>
                  <a:gd name="T9" fmla="*/ 20 h 20"/>
                  <a:gd name="T10" fmla="*/ 0 w 6"/>
                  <a:gd name="T11" fmla="*/ 14 h 20"/>
                  <a:gd name="T12" fmla="*/ 0 w 6"/>
                  <a:gd name="T13" fmla="*/ 14 h 20"/>
                  <a:gd name="T14" fmla="*/ 0 w 6"/>
                  <a:gd name="T15" fmla="*/ 6 h 20"/>
                  <a:gd name="T16" fmla="*/ 0 w 6"/>
                  <a:gd name="T17" fmla="*/ 4 h 20"/>
                  <a:gd name="T18" fmla="*/ 2 w 6"/>
                  <a:gd name="T19" fmla="*/ 2 h 20"/>
                  <a:gd name="T20" fmla="*/ 2 w 6"/>
                  <a:gd name="T21" fmla="*/ 2 h 20"/>
                  <a:gd name="T22" fmla="*/ 4 w 6"/>
                  <a:gd name="T23" fmla="*/ 0 h 20"/>
                  <a:gd name="T24" fmla="*/ 4 w 6"/>
                  <a:gd name="T25" fmla="*/ 4 h 20"/>
                  <a:gd name="T26" fmla="*/ 6 w 6"/>
                  <a:gd name="T27" fmla="*/ 10 h 20"/>
                  <a:gd name="T28" fmla="*/ 6 w 6"/>
                  <a:gd name="T29" fmla="*/ 10 h 20"/>
                  <a:gd name="T30" fmla="*/ 4 w 6"/>
                  <a:gd name="T31" fmla="*/ 14 h 20"/>
                  <a:gd name="T32" fmla="*/ 4 w 6"/>
                  <a:gd name="T33" fmla="*/ 18 h 20"/>
                  <a:gd name="T34" fmla="*/ 4 w 6"/>
                  <a:gd name="T3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0">
                    <a:moveTo>
                      <a:pt x="4" y="18"/>
                    </a:moveTo>
                    <a:lnTo>
                      <a:pt x="4" y="18"/>
                    </a:lnTo>
                    <a:lnTo>
                      <a:pt x="2" y="20"/>
                    </a:lnTo>
                    <a:lnTo>
                      <a:pt x="0" y="20"/>
                    </a:lnTo>
                    <a:lnTo>
                      <a:pt x="0" y="20"/>
                    </a:lnTo>
                    <a:lnTo>
                      <a:pt x="0" y="14"/>
                    </a:lnTo>
                    <a:lnTo>
                      <a:pt x="0" y="14"/>
                    </a:lnTo>
                    <a:lnTo>
                      <a:pt x="0" y="6"/>
                    </a:lnTo>
                    <a:lnTo>
                      <a:pt x="0" y="4"/>
                    </a:lnTo>
                    <a:lnTo>
                      <a:pt x="2" y="2"/>
                    </a:lnTo>
                    <a:lnTo>
                      <a:pt x="2" y="2"/>
                    </a:lnTo>
                    <a:lnTo>
                      <a:pt x="4" y="0"/>
                    </a:lnTo>
                    <a:lnTo>
                      <a:pt x="4" y="4"/>
                    </a:lnTo>
                    <a:lnTo>
                      <a:pt x="6" y="10"/>
                    </a:lnTo>
                    <a:lnTo>
                      <a:pt x="6" y="10"/>
                    </a:lnTo>
                    <a:lnTo>
                      <a:pt x="4" y="14"/>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5" name="Freeform 1763">
                <a:extLst>
                  <a:ext uri="{FF2B5EF4-FFF2-40B4-BE49-F238E27FC236}">
                    <a16:creationId xmlns:a16="http://schemas.microsoft.com/office/drawing/2014/main" id="{82563820-3712-2A85-E859-6988ED7641D8}"/>
                  </a:ext>
                </a:extLst>
              </p:cNvPr>
              <p:cNvSpPr>
                <a:spLocks/>
              </p:cNvSpPr>
              <p:nvPr/>
            </p:nvSpPr>
            <p:spPr bwMode="auto">
              <a:xfrm>
                <a:off x="2242" y="1890"/>
                <a:ext cx="8" cy="12"/>
              </a:xfrm>
              <a:custGeom>
                <a:avLst/>
                <a:gdLst>
                  <a:gd name="T0" fmla="*/ 0 w 8"/>
                  <a:gd name="T1" fmla="*/ 4 h 12"/>
                  <a:gd name="T2" fmla="*/ 0 w 8"/>
                  <a:gd name="T3" fmla="*/ 4 h 12"/>
                  <a:gd name="T4" fmla="*/ 2 w 8"/>
                  <a:gd name="T5" fmla="*/ 0 h 12"/>
                  <a:gd name="T6" fmla="*/ 4 w 8"/>
                  <a:gd name="T7" fmla="*/ 0 h 12"/>
                  <a:gd name="T8" fmla="*/ 6 w 8"/>
                  <a:gd name="T9" fmla="*/ 2 h 12"/>
                  <a:gd name="T10" fmla="*/ 6 w 8"/>
                  <a:gd name="T11" fmla="*/ 2 h 12"/>
                  <a:gd name="T12" fmla="*/ 8 w 8"/>
                  <a:gd name="T13" fmla="*/ 6 h 12"/>
                  <a:gd name="T14" fmla="*/ 6 w 8"/>
                  <a:gd name="T15" fmla="*/ 8 h 12"/>
                  <a:gd name="T16" fmla="*/ 6 w 8"/>
                  <a:gd name="T17" fmla="*/ 8 h 12"/>
                  <a:gd name="T18" fmla="*/ 6 w 8"/>
                  <a:gd name="T19" fmla="*/ 10 h 12"/>
                  <a:gd name="T20" fmla="*/ 4 w 8"/>
                  <a:gd name="T21" fmla="*/ 12 h 12"/>
                  <a:gd name="T22" fmla="*/ 2 w 8"/>
                  <a:gd name="T23" fmla="*/ 10 h 12"/>
                  <a:gd name="T24" fmla="*/ 2 w 8"/>
                  <a:gd name="T25" fmla="*/ 10 h 12"/>
                  <a:gd name="T26" fmla="*/ 2 w 8"/>
                  <a:gd name="T27" fmla="*/ 6 h 12"/>
                  <a:gd name="T28" fmla="*/ 0 w 8"/>
                  <a:gd name="T29" fmla="*/ 4 h 12"/>
                  <a:gd name="T30" fmla="*/ 0 w 8"/>
                  <a:gd name="T3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2">
                    <a:moveTo>
                      <a:pt x="0" y="4"/>
                    </a:moveTo>
                    <a:lnTo>
                      <a:pt x="0" y="4"/>
                    </a:lnTo>
                    <a:lnTo>
                      <a:pt x="2" y="0"/>
                    </a:lnTo>
                    <a:lnTo>
                      <a:pt x="4" y="0"/>
                    </a:lnTo>
                    <a:lnTo>
                      <a:pt x="6" y="2"/>
                    </a:lnTo>
                    <a:lnTo>
                      <a:pt x="6" y="2"/>
                    </a:lnTo>
                    <a:lnTo>
                      <a:pt x="8" y="6"/>
                    </a:lnTo>
                    <a:lnTo>
                      <a:pt x="6" y="8"/>
                    </a:lnTo>
                    <a:lnTo>
                      <a:pt x="6" y="8"/>
                    </a:lnTo>
                    <a:lnTo>
                      <a:pt x="6" y="10"/>
                    </a:lnTo>
                    <a:lnTo>
                      <a:pt x="4" y="12"/>
                    </a:lnTo>
                    <a:lnTo>
                      <a:pt x="2" y="10"/>
                    </a:lnTo>
                    <a:lnTo>
                      <a:pt x="2" y="10"/>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6" name="Freeform 1764">
                <a:extLst>
                  <a:ext uri="{FF2B5EF4-FFF2-40B4-BE49-F238E27FC236}">
                    <a16:creationId xmlns:a16="http://schemas.microsoft.com/office/drawing/2014/main" id="{6913DD07-57CF-1233-19F2-F2BD0270E1BC}"/>
                  </a:ext>
                </a:extLst>
              </p:cNvPr>
              <p:cNvSpPr>
                <a:spLocks/>
              </p:cNvSpPr>
              <p:nvPr/>
            </p:nvSpPr>
            <p:spPr bwMode="auto">
              <a:xfrm>
                <a:off x="2216" y="1866"/>
                <a:ext cx="6" cy="10"/>
              </a:xfrm>
              <a:custGeom>
                <a:avLst/>
                <a:gdLst>
                  <a:gd name="T0" fmla="*/ 4 w 6"/>
                  <a:gd name="T1" fmla="*/ 10 h 10"/>
                  <a:gd name="T2" fmla="*/ 4 w 6"/>
                  <a:gd name="T3" fmla="*/ 10 h 10"/>
                  <a:gd name="T4" fmla="*/ 0 w 6"/>
                  <a:gd name="T5" fmla="*/ 10 h 10"/>
                  <a:gd name="T6" fmla="*/ 0 w 6"/>
                  <a:gd name="T7" fmla="*/ 10 h 10"/>
                  <a:gd name="T8" fmla="*/ 2 w 6"/>
                  <a:gd name="T9" fmla="*/ 2 h 10"/>
                  <a:gd name="T10" fmla="*/ 2 w 6"/>
                  <a:gd name="T11" fmla="*/ 0 h 10"/>
                  <a:gd name="T12" fmla="*/ 4 w 6"/>
                  <a:gd name="T13" fmla="*/ 0 h 10"/>
                  <a:gd name="T14" fmla="*/ 4 w 6"/>
                  <a:gd name="T15" fmla="*/ 0 h 10"/>
                  <a:gd name="T16" fmla="*/ 6 w 6"/>
                  <a:gd name="T17" fmla="*/ 4 h 10"/>
                  <a:gd name="T18" fmla="*/ 4 w 6"/>
                  <a:gd name="T19" fmla="*/ 10 h 10"/>
                  <a:gd name="T20" fmla="*/ 4 w 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4" y="10"/>
                    </a:moveTo>
                    <a:lnTo>
                      <a:pt x="4" y="10"/>
                    </a:lnTo>
                    <a:lnTo>
                      <a:pt x="0" y="10"/>
                    </a:lnTo>
                    <a:lnTo>
                      <a:pt x="0" y="10"/>
                    </a:lnTo>
                    <a:lnTo>
                      <a:pt x="2" y="2"/>
                    </a:lnTo>
                    <a:lnTo>
                      <a:pt x="2" y="0"/>
                    </a:lnTo>
                    <a:lnTo>
                      <a:pt x="4" y="0"/>
                    </a:lnTo>
                    <a:lnTo>
                      <a:pt x="4" y="0"/>
                    </a:lnTo>
                    <a:lnTo>
                      <a:pt x="6" y="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7" name="Freeform 1765">
                <a:extLst>
                  <a:ext uri="{FF2B5EF4-FFF2-40B4-BE49-F238E27FC236}">
                    <a16:creationId xmlns:a16="http://schemas.microsoft.com/office/drawing/2014/main" id="{B3766F8B-97D8-2083-0423-FBD4B9C3EDED}"/>
                  </a:ext>
                </a:extLst>
              </p:cNvPr>
              <p:cNvSpPr>
                <a:spLocks/>
              </p:cNvSpPr>
              <p:nvPr/>
            </p:nvSpPr>
            <p:spPr bwMode="auto">
              <a:xfrm>
                <a:off x="2098" y="1890"/>
                <a:ext cx="6" cy="8"/>
              </a:xfrm>
              <a:custGeom>
                <a:avLst/>
                <a:gdLst>
                  <a:gd name="T0" fmla="*/ 0 w 6"/>
                  <a:gd name="T1" fmla="*/ 8 h 8"/>
                  <a:gd name="T2" fmla="*/ 0 w 6"/>
                  <a:gd name="T3" fmla="*/ 8 h 8"/>
                  <a:gd name="T4" fmla="*/ 0 w 6"/>
                  <a:gd name="T5" fmla="*/ 2 h 8"/>
                  <a:gd name="T6" fmla="*/ 2 w 6"/>
                  <a:gd name="T7" fmla="*/ 0 h 8"/>
                  <a:gd name="T8" fmla="*/ 2 w 6"/>
                  <a:gd name="T9" fmla="*/ 0 h 8"/>
                  <a:gd name="T10" fmla="*/ 4 w 6"/>
                  <a:gd name="T11" fmla="*/ 0 h 8"/>
                  <a:gd name="T12" fmla="*/ 4 w 6"/>
                  <a:gd name="T13" fmla="*/ 0 h 8"/>
                  <a:gd name="T14" fmla="*/ 6 w 6"/>
                  <a:gd name="T15" fmla="*/ 4 h 8"/>
                  <a:gd name="T16" fmla="*/ 6 w 6"/>
                  <a:gd name="T17" fmla="*/ 4 h 8"/>
                  <a:gd name="T18" fmla="*/ 4 w 6"/>
                  <a:gd name="T19" fmla="*/ 6 h 8"/>
                  <a:gd name="T20" fmla="*/ 2 w 6"/>
                  <a:gd name="T21" fmla="*/ 8 h 8"/>
                  <a:gd name="T22" fmla="*/ 2 w 6"/>
                  <a:gd name="T23" fmla="*/ 8 h 8"/>
                  <a:gd name="T24" fmla="*/ 0 w 6"/>
                  <a:gd name="T25" fmla="*/ 8 h 8"/>
                  <a:gd name="T26" fmla="*/ 0 w 6"/>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8"/>
                    </a:moveTo>
                    <a:lnTo>
                      <a:pt x="0" y="8"/>
                    </a:lnTo>
                    <a:lnTo>
                      <a:pt x="0" y="2"/>
                    </a:lnTo>
                    <a:lnTo>
                      <a:pt x="2" y="0"/>
                    </a:lnTo>
                    <a:lnTo>
                      <a:pt x="2" y="0"/>
                    </a:lnTo>
                    <a:lnTo>
                      <a:pt x="4" y="0"/>
                    </a:lnTo>
                    <a:lnTo>
                      <a:pt x="4" y="0"/>
                    </a:lnTo>
                    <a:lnTo>
                      <a:pt x="6" y="4"/>
                    </a:lnTo>
                    <a:lnTo>
                      <a:pt x="6" y="4"/>
                    </a:lnTo>
                    <a:lnTo>
                      <a:pt x="4" y="6"/>
                    </a:lnTo>
                    <a:lnTo>
                      <a:pt x="2" y="8"/>
                    </a:lnTo>
                    <a:lnTo>
                      <a:pt x="2"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8" name="Freeform 1766">
                <a:extLst>
                  <a:ext uri="{FF2B5EF4-FFF2-40B4-BE49-F238E27FC236}">
                    <a16:creationId xmlns:a16="http://schemas.microsoft.com/office/drawing/2014/main" id="{EE06B4DB-78F1-25A2-D02D-504DF81C9053}"/>
                  </a:ext>
                </a:extLst>
              </p:cNvPr>
              <p:cNvSpPr>
                <a:spLocks/>
              </p:cNvSpPr>
              <p:nvPr/>
            </p:nvSpPr>
            <p:spPr bwMode="auto">
              <a:xfrm>
                <a:off x="2228" y="1762"/>
                <a:ext cx="2" cy="6"/>
              </a:xfrm>
              <a:custGeom>
                <a:avLst/>
                <a:gdLst>
                  <a:gd name="T0" fmla="*/ 0 w 2"/>
                  <a:gd name="T1" fmla="*/ 6 h 6"/>
                  <a:gd name="T2" fmla="*/ 0 w 2"/>
                  <a:gd name="T3" fmla="*/ 6 h 6"/>
                  <a:gd name="T4" fmla="*/ 0 w 2"/>
                  <a:gd name="T5" fmla="*/ 6 h 6"/>
                  <a:gd name="T6" fmla="*/ 0 w 2"/>
                  <a:gd name="T7" fmla="*/ 4 h 6"/>
                  <a:gd name="T8" fmla="*/ 0 w 2"/>
                  <a:gd name="T9" fmla="*/ 4 h 6"/>
                  <a:gd name="T10" fmla="*/ 2 w 2"/>
                  <a:gd name="T11" fmla="*/ 0 h 6"/>
                  <a:gd name="T12" fmla="*/ 2 w 2"/>
                  <a:gd name="T13" fmla="*/ 0 h 6"/>
                  <a:gd name="T14" fmla="*/ 2 w 2"/>
                  <a:gd name="T15" fmla="*/ 2 h 6"/>
                  <a:gd name="T16" fmla="*/ 2 w 2"/>
                  <a:gd name="T17" fmla="*/ 2 h 6"/>
                  <a:gd name="T18" fmla="*/ 2 w 2"/>
                  <a:gd name="T19" fmla="*/ 6 h 6"/>
                  <a:gd name="T20" fmla="*/ 0 w 2"/>
                  <a:gd name="T21" fmla="*/ 6 h 6"/>
                  <a:gd name="T22" fmla="*/ 0 w 2"/>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6"/>
                    </a:moveTo>
                    <a:lnTo>
                      <a:pt x="0" y="6"/>
                    </a:lnTo>
                    <a:lnTo>
                      <a:pt x="0" y="6"/>
                    </a:lnTo>
                    <a:lnTo>
                      <a:pt x="0" y="4"/>
                    </a:lnTo>
                    <a:lnTo>
                      <a:pt x="0" y="4"/>
                    </a:lnTo>
                    <a:lnTo>
                      <a:pt x="2" y="0"/>
                    </a:lnTo>
                    <a:lnTo>
                      <a:pt x="2" y="0"/>
                    </a:lnTo>
                    <a:lnTo>
                      <a:pt x="2" y="2"/>
                    </a:lnTo>
                    <a:lnTo>
                      <a:pt x="2" y="2"/>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9" name="Freeform 1767">
                <a:extLst>
                  <a:ext uri="{FF2B5EF4-FFF2-40B4-BE49-F238E27FC236}">
                    <a16:creationId xmlns:a16="http://schemas.microsoft.com/office/drawing/2014/main" id="{C96BA7A0-5709-A5CB-3B3A-3D4911D3CF23}"/>
                  </a:ext>
                </a:extLst>
              </p:cNvPr>
              <p:cNvSpPr>
                <a:spLocks/>
              </p:cNvSpPr>
              <p:nvPr/>
            </p:nvSpPr>
            <p:spPr bwMode="auto">
              <a:xfrm>
                <a:off x="6026" y="1654"/>
                <a:ext cx="10" cy="16"/>
              </a:xfrm>
              <a:custGeom>
                <a:avLst/>
                <a:gdLst>
                  <a:gd name="T0" fmla="*/ 0 w 10"/>
                  <a:gd name="T1" fmla="*/ 0 h 16"/>
                  <a:gd name="T2" fmla="*/ 0 w 10"/>
                  <a:gd name="T3" fmla="*/ 0 h 16"/>
                  <a:gd name="T4" fmla="*/ 8 w 10"/>
                  <a:gd name="T5" fmla="*/ 0 h 16"/>
                  <a:gd name="T6" fmla="*/ 8 w 10"/>
                  <a:gd name="T7" fmla="*/ 0 h 16"/>
                  <a:gd name="T8" fmla="*/ 10 w 10"/>
                  <a:gd name="T9" fmla="*/ 4 h 16"/>
                  <a:gd name="T10" fmla="*/ 10 w 10"/>
                  <a:gd name="T11" fmla="*/ 4 h 16"/>
                  <a:gd name="T12" fmla="*/ 10 w 10"/>
                  <a:gd name="T13" fmla="*/ 12 h 16"/>
                  <a:gd name="T14" fmla="*/ 8 w 10"/>
                  <a:gd name="T15" fmla="*/ 14 h 16"/>
                  <a:gd name="T16" fmla="*/ 4 w 10"/>
                  <a:gd name="T17" fmla="*/ 16 h 16"/>
                  <a:gd name="T18" fmla="*/ 2 w 10"/>
                  <a:gd name="T19" fmla="*/ 16 h 16"/>
                  <a:gd name="T20" fmla="*/ 2 w 10"/>
                  <a:gd name="T21" fmla="*/ 16 h 16"/>
                  <a:gd name="T22" fmla="*/ 0 w 10"/>
                  <a:gd name="T23" fmla="*/ 2 h 16"/>
                  <a:gd name="T24" fmla="*/ 0 w 10"/>
                  <a:gd name="T25" fmla="*/ 2 h 16"/>
                  <a:gd name="T26" fmla="*/ 0 w 10"/>
                  <a:gd name="T27" fmla="*/ 0 h 16"/>
                  <a:gd name="T28" fmla="*/ 0 w 10"/>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6">
                    <a:moveTo>
                      <a:pt x="0" y="0"/>
                    </a:moveTo>
                    <a:lnTo>
                      <a:pt x="0" y="0"/>
                    </a:lnTo>
                    <a:lnTo>
                      <a:pt x="8" y="0"/>
                    </a:lnTo>
                    <a:lnTo>
                      <a:pt x="8" y="0"/>
                    </a:lnTo>
                    <a:lnTo>
                      <a:pt x="10" y="4"/>
                    </a:lnTo>
                    <a:lnTo>
                      <a:pt x="10" y="4"/>
                    </a:lnTo>
                    <a:lnTo>
                      <a:pt x="10" y="12"/>
                    </a:lnTo>
                    <a:lnTo>
                      <a:pt x="8" y="14"/>
                    </a:lnTo>
                    <a:lnTo>
                      <a:pt x="4" y="16"/>
                    </a:lnTo>
                    <a:lnTo>
                      <a:pt x="2" y="16"/>
                    </a:lnTo>
                    <a:lnTo>
                      <a:pt x="2" y="16"/>
                    </a:lnTo>
                    <a:lnTo>
                      <a:pt x="0" y="2"/>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0" name="Freeform 1768">
                <a:extLst>
                  <a:ext uri="{FF2B5EF4-FFF2-40B4-BE49-F238E27FC236}">
                    <a16:creationId xmlns:a16="http://schemas.microsoft.com/office/drawing/2014/main" id="{76B4CB23-ADC0-4C63-02C7-EC8E076C1CF1}"/>
                  </a:ext>
                </a:extLst>
              </p:cNvPr>
              <p:cNvSpPr>
                <a:spLocks/>
              </p:cNvSpPr>
              <p:nvPr/>
            </p:nvSpPr>
            <p:spPr bwMode="auto">
              <a:xfrm>
                <a:off x="5994" y="1646"/>
                <a:ext cx="32" cy="12"/>
              </a:xfrm>
              <a:custGeom>
                <a:avLst/>
                <a:gdLst>
                  <a:gd name="T0" fmla="*/ 32 w 32"/>
                  <a:gd name="T1" fmla="*/ 4 h 12"/>
                  <a:gd name="T2" fmla="*/ 32 w 32"/>
                  <a:gd name="T3" fmla="*/ 4 h 12"/>
                  <a:gd name="T4" fmla="*/ 32 w 32"/>
                  <a:gd name="T5" fmla="*/ 8 h 12"/>
                  <a:gd name="T6" fmla="*/ 32 w 32"/>
                  <a:gd name="T7" fmla="*/ 8 h 12"/>
                  <a:gd name="T8" fmla="*/ 32 w 32"/>
                  <a:gd name="T9" fmla="*/ 8 h 12"/>
                  <a:gd name="T10" fmla="*/ 30 w 32"/>
                  <a:gd name="T11" fmla="*/ 12 h 12"/>
                  <a:gd name="T12" fmla="*/ 26 w 32"/>
                  <a:gd name="T13" fmla="*/ 12 h 12"/>
                  <a:gd name="T14" fmla="*/ 22 w 32"/>
                  <a:gd name="T15" fmla="*/ 10 h 12"/>
                  <a:gd name="T16" fmla="*/ 18 w 32"/>
                  <a:gd name="T17" fmla="*/ 8 h 12"/>
                  <a:gd name="T18" fmla="*/ 18 w 32"/>
                  <a:gd name="T19" fmla="*/ 8 h 12"/>
                  <a:gd name="T20" fmla="*/ 16 w 32"/>
                  <a:gd name="T21" fmla="*/ 6 h 12"/>
                  <a:gd name="T22" fmla="*/ 16 w 32"/>
                  <a:gd name="T23" fmla="*/ 6 h 12"/>
                  <a:gd name="T24" fmla="*/ 12 w 32"/>
                  <a:gd name="T25" fmla="*/ 4 h 12"/>
                  <a:gd name="T26" fmla="*/ 8 w 32"/>
                  <a:gd name="T27" fmla="*/ 6 h 12"/>
                  <a:gd name="T28" fmla="*/ 4 w 32"/>
                  <a:gd name="T29" fmla="*/ 6 h 12"/>
                  <a:gd name="T30" fmla="*/ 0 w 32"/>
                  <a:gd name="T31" fmla="*/ 2 h 12"/>
                  <a:gd name="T32" fmla="*/ 0 w 32"/>
                  <a:gd name="T33" fmla="*/ 2 h 12"/>
                  <a:gd name="T34" fmla="*/ 4 w 32"/>
                  <a:gd name="T35" fmla="*/ 0 h 12"/>
                  <a:gd name="T36" fmla="*/ 6 w 32"/>
                  <a:gd name="T37" fmla="*/ 0 h 12"/>
                  <a:gd name="T38" fmla="*/ 12 w 32"/>
                  <a:gd name="T39" fmla="*/ 0 h 12"/>
                  <a:gd name="T40" fmla="*/ 18 w 32"/>
                  <a:gd name="T41" fmla="*/ 2 h 12"/>
                  <a:gd name="T42" fmla="*/ 24 w 32"/>
                  <a:gd name="T43" fmla="*/ 2 h 12"/>
                  <a:gd name="T44" fmla="*/ 24 w 32"/>
                  <a:gd name="T45" fmla="*/ 2 h 12"/>
                  <a:gd name="T46" fmla="*/ 32 w 32"/>
                  <a:gd name="T47" fmla="*/ 4 h 12"/>
                  <a:gd name="T48" fmla="*/ 32 w 32"/>
                  <a:gd name="T4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2">
                    <a:moveTo>
                      <a:pt x="32" y="4"/>
                    </a:moveTo>
                    <a:lnTo>
                      <a:pt x="32" y="4"/>
                    </a:lnTo>
                    <a:lnTo>
                      <a:pt x="32" y="8"/>
                    </a:lnTo>
                    <a:lnTo>
                      <a:pt x="32" y="8"/>
                    </a:lnTo>
                    <a:lnTo>
                      <a:pt x="32" y="8"/>
                    </a:lnTo>
                    <a:lnTo>
                      <a:pt x="30" y="12"/>
                    </a:lnTo>
                    <a:lnTo>
                      <a:pt x="26" y="12"/>
                    </a:lnTo>
                    <a:lnTo>
                      <a:pt x="22" y="10"/>
                    </a:lnTo>
                    <a:lnTo>
                      <a:pt x="18" y="8"/>
                    </a:lnTo>
                    <a:lnTo>
                      <a:pt x="18" y="8"/>
                    </a:lnTo>
                    <a:lnTo>
                      <a:pt x="16" y="6"/>
                    </a:lnTo>
                    <a:lnTo>
                      <a:pt x="16" y="6"/>
                    </a:lnTo>
                    <a:lnTo>
                      <a:pt x="12" y="4"/>
                    </a:lnTo>
                    <a:lnTo>
                      <a:pt x="8" y="6"/>
                    </a:lnTo>
                    <a:lnTo>
                      <a:pt x="4" y="6"/>
                    </a:lnTo>
                    <a:lnTo>
                      <a:pt x="0" y="2"/>
                    </a:lnTo>
                    <a:lnTo>
                      <a:pt x="0" y="2"/>
                    </a:lnTo>
                    <a:lnTo>
                      <a:pt x="4" y="0"/>
                    </a:lnTo>
                    <a:lnTo>
                      <a:pt x="6" y="0"/>
                    </a:lnTo>
                    <a:lnTo>
                      <a:pt x="12" y="0"/>
                    </a:lnTo>
                    <a:lnTo>
                      <a:pt x="18" y="2"/>
                    </a:lnTo>
                    <a:lnTo>
                      <a:pt x="24" y="2"/>
                    </a:lnTo>
                    <a:lnTo>
                      <a:pt x="24" y="2"/>
                    </a:lnTo>
                    <a:lnTo>
                      <a:pt x="32" y="4"/>
                    </a:lnTo>
                    <a:lnTo>
                      <a:pt x="3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1" name="Freeform 1769">
                <a:extLst>
                  <a:ext uri="{FF2B5EF4-FFF2-40B4-BE49-F238E27FC236}">
                    <a16:creationId xmlns:a16="http://schemas.microsoft.com/office/drawing/2014/main" id="{81051F95-6C69-1E2C-A6CC-A16724E9BFB1}"/>
                  </a:ext>
                </a:extLst>
              </p:cNvPr>
              <p:cNvSpPr>
                <a:spLocks/>
              </p:cNvSpPr>
              <p:nvPr/>
            </p:nvSpPr>
            <p:spPr bwMode="auto">
              <a:xfrm>
                <a:off x="1754" y="1613"/>
                <a:ext cx="146" cy="175"/>
              </a:xfrm>
              <a:custGeom>
                <a:avLst/>
                <a:gdLst>
                  <a:gd name="T0" fmla="*/ 126 w 146"/>
                  <a:gd name="T1" fmla="*/ 10 h 175"/>
                  <a:gd name="T2" fmla="*/ 130 w 146"/>
                  <a:gd name="T3" fmla="*/ 37 h 175"/>
                  <a:gd name="T4" fmla="*/ 138 w 146"/>
                  <a:gd name="T5" fmla="*/ 51 h 175"/>
                  <a:gd name="T6" fmla="*/ 136 w 146"/>
                  <a:gd name="T7" fmla="*/ 63 h 175"/>
                  <a:gd name="T8" fmla="*/ 126 w 146"/>
                  <a:gd name="T9" fmla="*/ 65 h 175"/>
                  <a:gd name="T10" fmla="*/ 126 w 146"/>
                  <a:gd name="T11" fmla="*/ 71 h 175"/>
                  <a:gd name="T12" fmla="*/ 118 w 146"/>
                  <a:gd name="T13" fmla="*/ 95 h 175"/>
                  <a:gd name="T14" fmla="*/ 130 w 146"/>
                  <a:gd name="T15" fmla="*/ 107 h 175"/>
                  <a:gd name="T16" fmla="*/ 138 w 146"/>
                  <a:gd name="T17" fmla="*/ 105 h 175"/>
                  <a:gd name="T18" fmla="*/ 146 w 146"/>
                  <a:gd name="T19" fmla="*/ 127 h 175"/>
                  <a:gd name="T20" fmla="*/ 142 w 146"/>
                  <a:gd name="T21" fmla="*/ 151 h 175"/>
                  <a:gd name="T22" fmla="*/ 144 w 146"/>
                  <a:gd name="T23" fmla="*/ 169 h 175"/>
                  <a:gd name="T24" fmla="*/ 134 w 146"/>
                  <a:gd name="T25" fmla="*/ 173 h 175"/>
                  <a:gd name="T26" fmla="*/ 122 w 146"/>
                  <a:gd name="T27" fmla="*/ 157 h 175"/>
                  <a:gd name="T28" fmla="*/ 114 w 146"/>
                  <a:gd name="T29" fmla="*/ 167 h 175"/>
                  <a:gd name="T30" fmla="*/ 102 w 146"/>
                  <a:gd name="T31" fmla="*/ 159 h 175"/>
                  <a:gd name="T32" fmla="*/ 94 w 146"/>
                  <a:gd name="T33" fmla="*/ 163 h 175"/>
                  <a:gd name="T34" fmla="*/ 90 w 146"/>
                  <a:gd name="T35" fmla="*/ 171 h 175"/>
                  <a:gd name="T36" fmla="*/ 76 w 146"/>
                  <a:gd name="T37" fmla="*/ 159 h 175"/>
                  <a:gd name="T38" fmla="*/ 70 w 146"/>
                  <a:gd name="T39" fmla="*/ 157 h 175"/>
                  <a:gd name="T40" fmla="*/ 66 w 146"/>
                  <a:gd name="T41" fmla="*/ 169 h 175"/>
                  <a:gd name="T42" fmla="*/ 54 w 146"/>
                  <a:gd name="T43" fmla="*/ 151 h 175"/>
                  <a:gd name="T44" fmla="*/ 42 w 146"/>
                  <a:gd name="T45" fmla="*/ 145 h 175"/>
                  <a:gd name="T46" fmla="*/ 26 w 146"/>
                  <a:gd name="T47" fmla="*/ 141 h 175"/>
                  <a:gd name="T48" fmla="*/ 18 w 146"/>
                  <a:gd name="T49" fmla="*/ 135 h 175"/>
                  <a:gd name="T50" fmla="*/ 10 w 146"/>
                  <a:gd name="T51" fmla="*/ 109 h 175"/>
                  <a:gd name="T52" fmla="*/ 0 w 146"/>
                  <a:gd name="T53" fmla="*/ 97 h 175"/>
                  <a:gd name="T54" fmla="*/ 4 w 146"/>
                  <a:gd name="T55" fmla="*/ 67 h 175"/>
                  <a:gd name="T56" fmla="*/ 8 w 146"/>
                  <a:gd name="T57" fmla="*/ 63 h 175"/>
                  <a:gd name="T58" fmla="*/ 16 w 146"/>
                  <a:gd name="T59" fmla="*/ 85 h 175"/>
                  <a:gd name="T60" fmla="*/ 34 w 146"/>
                  <a:gd name="T61" fmla="*/ 101 h 175"/>
                  <a:gd name="T62" fmla="*/ 44 w 146"/>
                  <a:gd name="T63" fmla="*/ 95 h 175"/>
                  <a:gd name="T64" fmla="*/ 48 w 146"/>
                  <a:gd name="T65" fmla="*/ 93 h 175"/>
                  <a:gd name="T66" fmla="*/ 58 w 146"/>
                  <a:gd name="T67" fmla="*/ 101 h 175"/>
                  <a:gd name="T68" fmla="*/ 56 w 146"/>
                  <a:gd name="T69" fmla="*/ 75 h 175"/>
                  <a:gd name="T70" fmla="*/ 66 w 146"/>
                  <a:gd name="T71" fmla="*/ 69 h 175"/>
                  <a:gd name="T72" fmla="*/ 58 w 146"/>
                  <a:gd name="T73" fmla="*/ 59 h 175"/>
                  <a:gd name="T74" fmla="*/ 48 w 146"/>
                  <a:gd name="T75" fmla="*/ 47 h 175"/>
                  <a:gd name="T76" fmla="*/ 42 w 146"/>
                  <a:gd name="T77" fmla="*/ 45 h 175"/>
                  <a:gd name="T78" fmla="*/ 28 w 146"/>
                  <a:gd name="T79" fmla="*/ 39 h 175"/>
                  <a:gd name="T80" fmla="*/ 14 w 146"/>
                  <a:gd name="T81" fmla="*/ 55 h 175"/>
                  <a:gd name="T82" fmla="*/ 12 w 146"/>
                  <a:gd name="T83" fmla="*/ 41 h 175"/>
                  <a:gd name="T84" fmla="*/ 14 w 146"/>
                  <a:gd name="T85" fmla="*/ 25 h 175"/>
                  <a:gd name="T86" fmla="*/ 20 w 146"/>
                  <a:gd name="T87" fmla="*/ 8 h 175"/>
                  <a:gd name="T88" fmla="*/ 30 w 146"/>
                  <a:gd name="T89" fmla="*/ 12 h 175"/>
                  <a:gd name="T90" fmla="*/ 52 w 146"/>
                  <a:gd name="T91" fmla="*/ 0 h 175"/>
                  <a:gd name="T92" fmla="*/ 56 w 146"/>
                  <a:gd name="T93" fmla="*/ 17 h 175"/>
                  <a:gd name="T94" fmla="*/ 62 w 146"/>
                  <a:gd name="T95" fmla="*/ 21 h 175"/>
                  <a:gd name="T96" fmla="*/ 70 w 146"/>
                  <a:gd name="T97" fmla="*/ 4 h 175"/>
                  <a:gd name="T98" fmla="*/ 82 w 146"/>
                  <a:gd name="T99" fmla="*/ 23 h 175"/>
                  <a:gd name="T100" fmla="*/ 84 w 146"/>
                  <a:gd name="T101" fmla="*/ 12 h 175"/>
                  <a:gd name="T102" fmla="*/ 88 w 146"/>
                  <a:gd name="T103" fmla="*/ 0 h 175"/>
                  <a:gd name="T104" fmla="*/ 98 w 146"/>
                  <a:gd name="T105" fmla="*/ 4 h 175"/>
                  <a:gd name="T106" fmla="*/ 110 w 146"/>
                  <a:gd name="T107" fmla="*/ 2 h 175"/>
                  <a:gd name="T108" fmla="*/ 118 w 146"/>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 h="175">
                    <a:moveTo>
                      <a:pt x="122" y="4"/>
                    </a:moveTo>
                    <a:lnTo>
                      <a:pt x="122" y="4"/>
                    </a:lnTo>
                    <a:lnTo>
                      <a:pt x="124" y="4"/>
                    </a:lnTo>
                    <a:lnTo>
                      <a:pt x="124" y="4"/>
                    </a:lnTo>
                    <a:lnTo>
                      <a:pt x="126" y="10"/>
                    </a:lnTo>
                    <a:lnTo>
                      <a:pt x="126" y="19"/>
                    </a:lnTo>
                    <a:lnTo>
                      <a:pt x="126" y="19"/>
                    </a:lnTo>
                    <a:lnTo>
                      <a:pt x="120" y="19"/>
                    </a:lnTo>
                    <a:lnTo>
                      <a:pt x="120" y="19"/>
                    </a:lnTo>
                    <a:lnTo>
                      <a:pt x="130" y="37"/>
                    </a:lnTo>
                    <a:lnTo>
                      <a:pt x="134" y="43"/>
                    </a:lnTo>
                    <a:lnTo>
                      <a:pt x="138" y="49"/>
                    </a:lnTo>
                    <a:lnTo>
                      <a:pt x="138" y="49"/>
                    </a:lnTo>
                    <a:lnTo>
                      <a:pt x="138" y="51"/>
                    </a:lnTo>
                    <a:lnTo>
                      <a:pt x="138" y="51"/>
                    </a:lnTo>
                    <a:lnTo>
                      <a:pt x="136" y="55"/>
                    </a:lnTo>
                    <a:lnTo>
                      <a:pt x="136" y="61"/>
                    </a:lnTo>
                    <a:lnTo>
                      <a:pt x="136" y="61"/>
                    </a:lnTo>
                    <a:lnTo>
                      <a:pt x="136" y="63"/>
                    </a:lnTo>
                    <a:lnTo>
                      <a:pt x="136" y="63"/>
                    </a:lnTo>
                    <a:lnTo>
                      <a:pt x="134" y="63"/>
                    </a:lnTo>
                    <a:lnTo>
                      <a:pt x="132" y="65"/>
                    </a:lnTo>
                    <a:lnTo>
                      <a:pt x="126" y="67"/>
                    </a:lnTo>
                    <a:lnTo>
                      <a:pt x="126" y="67"/>
                    </a:lnTo>
                    <a:lnTo>
                      <a:pt x="126" y="65"/>
                    </a:lnTo>
                    <a:lnTo>
                      <a:pt x="126" y="65"/>
                    </a:lnTo>
                    <a:lnTo>
                      <a:pt x="126" y="67"/>
                    </a:lnTo>
                    <a:lnTo>
                      <a:pt x="126" y="67"/>
                    </a:lnTo>
                    <a:lnTo>
                      <a:pt x="126" y="71"/>
                    </a:lnTo>
                    <a:lnTo>
                      <a:pt x="126" y="71"/>
                    </a:lnTo>
                    <a:lnTo>
                      <a:pt x="126" y="81"/>
                    </a:lnTo>
                    <a:lnTo>
                      <a:pt x="126" y="89"/>
                    </a:lnTo>
                    <a:lnTo>
                      <a:pt x="122" y="95"/>
                    </a:lnTo>
                    <a:lnTo>
                      <a:pt x="120" y="95"/>
                    </a:lnTo>
                    <a:lnTo>
                      <a:pt x="118" y="95"/>
                    </a:lnTo>
                    <a:lnTo>
                      <a:pt x="118" y="95"/>
                    </a:lnTo>
                    <a:lnTo>
                      <a:pt x="122" y="99"/>
                    </a:lnTo>
                    <a:lnTo>
                      <a:pt x="124" y="103"/>
                    </a:lnTo>
                    <a:lnTo>
                      <a:pt x="128" y="107"/>
                    </a:lnTo>
                    <a:lnTo>
                      <a:pt x="130" y="107"/>
                    </a:lnTo>
                    <a:lnTo>
                      <a:pt x="132" y="105"/>
                    </a:lnTo>
                    <a:lnTo>
                      <a:pt x="132" y="105"/>
                    </a:lnTo>
                    <a:lnTo>
                      <a:pt x="134" y="103"/>
                    </a:lnTo>
                    <a:lnTo>
                      <a:pt x="136" y="103"/>
                    </a:lnTo>
                    <a:lnTo>
                      <a:pt x="138" y="105"/>
                    </a:lnTo>
                    <a:lnTo>
                      <a:pt x="138" y="115"/>
                    </a:lnTo>
                    <a:lnTo>
                      <a:pt x="138" y="115"/>
                    </a:lnTo>
                    <a:lnTo>
                      <a:pt x="140" y="119"/>
                    </a:lnTo>
                    <a:lnTo>
                      <a:pt x="140" y="119"/>
                    </a:lnTo>
                    <a:lnTo>
                      <a:pt x="146" y="127"/>
                    </a:lnTo>
                    <a:lnTo>
                      <a:pt x="146" y="133"/>
                    </a:lnTo>
                    <a:lnTo>
                      <a:pt x="146" y="139"/>
                    </a:lnTo>
                    <a:lnTo>
                      <a:pt x="142" y="149"/>
                    </a:lnTo>
                    <a:lnTo>
                      <a:pt x="142" y="149"/>
                    </a:lnTo>
                    <a:lnTo>
                      <a:pt x="142" y="151"/>
                    </a:lnTo>
                    <a:lnTo>
                      <a:pt x="142" y="151"/>
                    </a:lnTo>
                    <a:lnTo>
                      <a:pt x="142" y="155"/>
                    </a:lnTo>
                    <a:lnTo>
                      <a:pt x="142" y="155"/>
                    </a:lnTo>
                    <a:lnTo>
                      <a:pt x="144" y="165"/>
                    </a:lnTo>
                    <a:lnTo>
                      <a:pt x="144" y="169"/>
                    </a:lnTo>
                    <a:lnTo>
                      <a:pt x="142" y="173"/>
                    </a:lnTo>
                    <a:lnTo>
                      <a:pt x="142" y="173"/>
                    </a:lnTo>
                    <a:lnTo>
                      <a:pt x="140" y="175"/>
                    </a:lnTo>
                    <a:lnTo>
                      <a:pt x="138" y="175"/>
                    </a:lnTo>
                    <a:lnTo>
                      <a:pt x="134" y="173"/>
                    </a:lnTo>
                    <a:lnTo>
                      <a:pt x="132" y="169"/>
                    </a:lnTo>
                    <a:lnTo>
                      <a:pt x="132" y="169"/>
                    </a:lnTo>
                    <a:lnTo>
                      <a:pt x="130" y="161"/>
                    </a:lnTo>
                    <a:lnTo>
                      <a:pt x="126" y="157"/>
                    </a:lnTo>
                    <a:lnTo>
                      <a:pt x="122" y="157"/>
                    </a:lnTo>
                    <a:lnTo>
                      <a:pt x="118" y="159"/>
                    </a:lnTo>
                    <a:lnTo>
                      <a:pt x="118" y="159"/>
                    </a:lnTo>
                    <a:lnTo>
                      <a:pt x="118" y="165"/>
                    </a:lnTo>
                    <a:lnTo>
                      <a:pt x="116" y="167"/>
                    </a:lnTo>
                    <a:lnTo>
                      <a:pt x="114" y="167"/>
                    </a:lnTo>
                    <a:lnTo>
                      <a:pt x="110" y="165"/>
                    </a:lnTo>
                    <a:lnTo>
                      <a:pt x="110" y="165"/>
                    </a:lnTo>
                    <a:lnTo>
                      <a:pt x="108" y="161"/>
                    </a:lnTo>
                    <a:lnTo>
                      <a:pt x="106" y="159"/>
                    </a:lnTo>
                    <a:lnTo>
                      <a:pt x="102" y="159"/>
                    </a:lnTo>
                    <a:lnTo>
                      <a:pt x="100" y="163"/>
                    </a:lnTo>
                    <a:lnTo>
                      <a:pt x="100" y="163"/>
                    </a:lnTo>
                    <a:lnTo>
                      <a:pt x="98" y="165"/>
                    </a:lnTo>
                    <a:lnTo>
                      <a:pt x="96" y="165"/>
                    </a:lnTo>
                    <a:lnTo>
                      <a:pt x="94" y="163"/>
                    </a:lnTo>
                    <a:lnTo>
                      <a:pt x="92" y="157"/>
                    </a:lnTo>
                    <a:lnTo>
                      <a:pt x="92" y="157"/>
                    </a:lnTo>
                    <a:lnTo>
                      <a:pt x="92" y="167"/>
                    </a:lnTo>
                    <a:lnTo>
                      <a:pt x="92" y="169"/>
                    </a:lnTo>
                    <a:lnTo>
                      <a:pt x="90" y="171"/>
                    </a:lnTo>
                    <a:lnTo>
                      <a:pt x="90" y="171"/>
                    </a:lnTo>
                    <a:lnTo>
                      <a:pt x="86" y="171"/>
                    </a:lnTo>
                    <a:lnTo>
                      <a:pt x="82" y="169"/>
                    </a:lnTo>
                    <a:lnTo>
                      <a:pt x="78" y="165"/>
                    </a:lnTo>
                    <a:lnTo>
                      <a:pt x="76" y="159"/>
                    </a:lnTo>
                    <a:lnTo>
                      <a:pt x="76" y="159"/>
                    </a:lnTo>
                    <a:lnTo>
                      <a:pt x="70" y="153"/>
                    </a:lnTo>
                    <a:lnTo>
                      <a:pt x="66" y="149"/>
                    </a:lnTo>
                    <a:lnTo>
                      <a:pt x="66" y="149"/>
                    </a:lnTo>
                    <a:lnTo>
                      <a:pt x="70" y="157"/>
                    </a:lnTo>
                    <a:lnTo>
                      <a:pt x="70" y="163"/>
                    </a:lnTo>
                    <a:lnTo>
                      <a:pt x="68" y="169"/>
                    </a:lnTo>
                    <a:lnTo>
                      <a:pt x="68" y="169"/>
                    </a:lnTo>
                    <a:lnTo>
                      <a:pt x="66" y="169"/>
                    </a:lnTo>
                    <a:lnTo>
                      <a:pt x="66" y="169"/>
                    </a:lnTo>
                    <a:lnTo>
                      <a:pt x="62" y="167"/>
                    </a:lnTo>
                    <a:lnTo>
                      <a:pt x="58" y="165"/>
                    </a:lnTo>
                    <a:lnTo>
                      <a:pt x="58" y="165"/>
                    </a:lnTo>
                    <a:lnTo>
                      <a:pt x="54" y="157"/>
                    </a:lnTo>
                    <a:lnTo>
                      <a:pt x="54" y="151"/>
                    </a:lnTo>
                    <a:lnTo>
                      <a:pt x="58" y="137"/>
                    </a:lnTo>
                    <a:lnTo>
                      <a:pt x="58" y="137"/>
                    </a:lnTo>
                    <a:lnTo>
                      <a:pt x="54" y="135"/>
                    </a:lnTo>
                    <a:lnTo>
                      <a:pt x="50" y="137"/>
                    </a:lnTo>
                    <a:lnTo>
                      <a:pt x="42" y="145"/>
                    </a:lnTo>
                    <a:lnTo>
                      <a:pt x="42" y="145"/>
                    </a:lnTo>
                    <a:lnTo>
                      <a:pt x="34" y="147"/>
                    </a:lnTo>
                    <a:lnTo>
                      <a:pt x="30" y="145"/>
                    </a:lnTo>
                    <a:lnTo>
                      <a:pt x="26" y="141"/>
                    </a:lnTo>
                    <a:lnTo>
                      <a:pt x="26" y="141"/>
                    </a:lnTo>
                    <a:lnTo>
                      <a:pt x="24" y="139"/>
                    </a:lnTo>
                    <a:lnTo>
                      <a:pt x="22" y="137"/>
                    </a:lnTo>
                    <a:lnTo>
                      <a:pt x="20" y="137"/>
                    </a:lnTo>
                    <a:lnTo>
                      <a:pt x="18" y="135"/>
                    </a:lnTo>
                    <a:lnTo>
                      <a:pt x="18" y="135"/>
                    </a:lnTo>
                    <a:lnTo>
                      <a:pt x="14" y="127"/>
                    </a:lnTo>
                    <a:lnTo>
                      <a:pt x="12" y="123"/>
                    </a:lnTo>
                    <a:lnTo>
                      <a:pt x="12" y="117"/>
                    </a:lnTo>
                    <a:lnTo>
                      <a:pt x="12" y="117"/>
                    </a:lnTo>
                    <a:lnTo>
                      <a:pt x="10" y="109"/>
                    </a:lnTo>
                    <a:lnTo>
                      <a:pt x="8" y="105"/>
                    </a:lnTo>
                    <a:lnTo>
                      <a:pt x="2" y="99"/>
                    </a:lnTo>
                    <a:lnTo>
                      <a:pt x="2" y="99"/>
                    </a:lnTo>
                    <a:lnTo>
                      <a:pt x="0" y="97"/>
                    </a:lnTo>
                    <a:lnTo>
                      <a:pt x="0" y="97"/>
                    </a:lnTo>
                    <a:lnTo>
                      <a:pt x="2" y="89"/>
                    </a:lnTo>
                    <a:lnTo>
                      <a:pt x="4" y="83"/>
                    </a:lnTo>
                    <a:lnTo>
                      <a:pt x="4" y="75"/>
                    </a:lnTo>
                    <a:lnTo>
                      <a:pt x="4" y="67"/>
                    </a:lnTo>
                    <a:lnTo>
                      <a:pt x="4" y="67"/>
                    </a:lnTo>
                    <a:lnTo>
                      <a:pt x="4" y="63"/>
                    </a:lnTo>
                    <a:lnTo>
                      <a:pt x="4" y="63"/>
                    </a:lnTo>
                    <a:lnTo>
                      <a:pt x="6" y="63"/>
                    </a:lnTo>
                    <a:lnTo>
                      <a:pt x="6" y="63"/>
                    </a:lnTo>
                    <a:lnTo>
                      <a:pt x="8" y="63"/>
                    </a:lnTo>
                    <a:lnTo>
                      <a:pt x="10" y="63"/>
                    </a:lnTo>
                    <a:lnTo>
                      <a:pt x="10" y="69"/>
                    </a:lnTo>
                    <a:lnTo>
                      <a:pt x="10" y="69"/>
                    </a:lnTo>
                    <a:lnTo>
                      <a:pt x="14" y="81"/>
                    </a:lnTo>
                    <a:lnTo>
                      <a:pt x="16" y="85"/>
                    </a:lnTo>
                    <a:lnTo>
                      <a:pt x="18" y="85"/>
                    </a:lnTo>
                    <a:lnTo>
                      <a:pt x="18" y="85"/>
                    </a:lnTo>
                    <a:lnTo>
                      <a:pt x="26" y="91"/>
                    </a:lnTo>
                    <a:lnTo>
                      <a:pt x="30" y="95"/>
                    </a:lnTo>
                    <a:lnTo>
                      <a:pt x="34" y="101"/>
                    </a:lnTo>
                    <a:lnTo>
                      <a:pt x="34" y="101"/>
                    </a:lnTo>
                    <a:lnTo>
                      <a:pt x="38" y="105"/>
                    </a:lnTo>
                    <a:lnTo>
                      <a:pt x="40" y="105"/>
                    </a:lnTo>
                    <a:lnTo>
                      <a:pt x="42" y="101"/>
                    </a:lnTo>
                    <a:lnTo>
                      <a:pt x="44" y="95"/>
                    </a:lnTo>
                    <a:lnTo>
                      <a:pt x="44" y="95"/>
                    </a:lnTo>
                    <a:lnTo>
                      <a:pt x="44" y="91"/>
                    </a:lnTo>
                    <a:lnTo>
                      <a:pt x="44" y="91"/>
                    </a:lnTo>
                    <a:lnTo>
                      <a:pt x="48" y="93"/>
                    </a:lnTo>
                    <a:lnTo>
                      <a:pt x="48" y="93"/>
                    </a:lnTo>
                    <a:lnTo>
                      <a:pt x="52" y="95"/>
                    </a:lnTo>
                    <a:lnTo>
                      <a:pt x="54" y="97"/>
                    </a:lnTo>
                    <a:lnTo>
                      <a:pt x="58" y="101"/>
                    </a:lnTo>
                    <a:lnTo>
                      <a:pt x="58" y="101"/>
                    </a:lnTo>
                    <a:lnTo>
                      <a:pt x="58" y="101"/>
                    </a:lnTo>
                    <a:lnTo>
                      <a:pt x="56" y="97"/>
                    </a:lnTo>
                    <a:lnTo>
                      <a:pt x="54" y="91"/>
                    </a:lnTo>
                    <a:lnTo>
                      <a:pt x="54" y="83"/>
                    </a:lnTo>
                    <a:lnTo>
                      <a:pt x="54" y="83"/>
                    </a:lnTo>
                    <a:lnTo>
                      <a:pt x="56" y="75"/>
                    </a:lnTo>
                    <a:lnTo>
                      <a:pt x="56" y="71"/>
                    </a:lnTo>
                    <a:lnTo>
                      <a:pt x="60" y="69"/>
                    </a:lnTo>
                    <a:lnTo>
                      <a:pt x="62" y="69"/>
                    </a:lnTo>
                    <a:lnTo>
                      <a:pt x="62" y="69"/>
                    </a:lnTo>
                    <a:lnTo>
                      <a:pt x="66" y="69"/>
                    </a:lnTo>
                    <a:lnTo>
                      <a:pt x="70" y="67"/>
                    </a:lnTo>
                    <a:lnTo>
                      <a:pt x="70" y="67"/>
                    </a:lnTo>
                    <a:lnTo>
                      <a:pt x="68" y="67"/>
                    </a:lnTo>
                    <a:lnTo>
                      <a:pt x="64" y="67"/>
                    </a:lnTo>
                    <a:lnTo>
                      <a:pt x="58" y="59"/>
                    </a:lnTo>
                    <a:lnTo>
                      <a:pt x="58" y="59"/>
                    </a:lnTo>
                    <a:lnTo>
                      <a:pt x="54" y="53"/>
                    </a:lnTo>
                    <a:lnTo>
                      <a:pt x="54" y="53"/>
                    </a:lnTo>
                    <a:lnTo>
                      <a:pt x="50" y="49"/>
                    </a:lnTo>
                    <a:lnTo>
                      <a:pt x="48" y="47"/>
                    </a:lnTo>
                    <a:lnTo>
                      <a:pt x="46" y="49"/>
                    </a:lnTo>
                    <a:lnTo>
                      <a:pt x="46" y="49"/>
                    </a:lnTo>
                    <a:lnTo>
                      <a:pt x="44" y="47"/>
                    </a:lnTo>
                    <a:lnTo>
                      <a:pt x="42" y="45"/>
                    </a:lnTo>
                    <a:lnTo>
                      <a:pt x="42" y="45"/>
                    </a:lnTo>
                    <a:lnTo>
                      <a:pt x="38" y="39"/>
                    </a:lnTo>
                    <a:lnTo>
                      <a:pt x="36" y="37"/>
                    </a:lnTo>
                    <a:lnTo>
                      <a:pt x="32" y="39"/>
                    </a:lnTo>
                    <a:lnTo>
                      <a:pt x="32" y="39"/>
                    </a:lnTo>
                    <a:lnTo>
                      <a:pt x="28" y="39"/>
                    </a:lnTo>
                    <a:lnTo>
                      <a:pt x="24" y="41"/>
                    </a:lnTo>
                    <a:lnTo>
                      <a:pt x="18" y="51"/>
                    </a:lnTo>
                    <a:lnTo>
                      <a:pt x="18" y="51"/>
                    </a:lnTo>
                    <a:lnTo>
                      <a:pt x="16" y="55"/>
                    </a:lnTo>
                    <a:lnTo>
                      <a:pt x="14" y="55"/>
                    </a:lnTo>
                    <a:lnTo>
                      <a:pt x="12" y="53"/>
                    </a:lnTo>
                    <a:lnTo>
                      <a:pt x="12" y="53"/>
                    </a:lnTo>
                    <a:lnTo>
                      <a:pt x="12" y="47"/>
                    </a:lnTo>
                    <a:lnTo>
                      <a:pt x="12" y="41"/>
                    </a:lnTo>
                    <a:lnTo>
                      <a:pt x="12" y="41"/>
                    </a:lnTo>
                    <a:lnTo>
                      <a:pt x="12" y="37"/>
                    </a:lnTo>
                    <a:lnTo>
                      <a:pt x="12" y="35"/>
                    </a:lnTo>
                    <a:lnTo>
                      <a:pt x="14" y="31"/>
                    </a:lnTo>
                    <a:lnTo>
                      <a:pt x="14" y="25"/>
                    </a:lnTo>
                    <a:lnTo>
                      <a:pt x="14" y="25"/>
                    </a:lnTo>
                    <a:lnTo>
                      <a:pt x="12" y="21"/>
                    </a:lnTo>
                    <a:lnTo>
                      <a:pt x="14" y="17"/>
                    </a:lnTo>
                    <a:lnTo>
                      <a:pt x="18" y="12"/>
                    </a:lnTo>
                    <a:lnTo>
                      <a:pt x="18" y="12"/>
                    </a:lnTo>
                    <a:lnTo>
                      <a:pt x="20" y="8"/>
                    </a:lnTo>
                    <a:lnTo>
                      <a:pt x="22" y="6"/>
                    </a:lnTo>
                    <a:lnTo>
                      <a:pt x="24" y="6"/>
                    </a:lnTo>
                    <a:lnTo>
                      <a:pt x="26" y="8"/>
                    </a:lnTo>
                    <a:lnTo>
                      <a:pt x="26" y="8"/>
                    </a:lnTo>
                    <a:lnTo>
                      <a:pt x="30" y="12"/>
                    </a:lnTo>
                    <a:lnTo>
                      <a:pt x="32" y="15"/>
                    </a:lnTo>
                    <a:lnTo>
                      <a:pt x="36" y="17"/>
                    </a:lnTo>
                    <a:lnTo>
                      <a:pt x="40" y="15"/>
                    </a:lnTo>
                    <a:lnTo>
                      <a:pt x="46" y="10"/>
                    </a:lnTo>
                    <a:lnTo>
                      <a:pt x="52" y="0"/>
                    </a:lnTo>
                    <a:lnTo>
                      <a:pt x="52" y="0"/>
                    </a:lnTo>
                    <a:lnTo>
                      <a:pt x="54" y="4"/>
                    </a:lnTo>
                    <a:lnTo>
                      <a:pt x="56" y="4"/>
                    </a:lnTo>
                    <a:lnTo>
                      <a:pt x="58" y="8"/>
                    </a:lnTo>
                    <a:lnTo>
                      <a:pt x="56" y="17"/>
                    </a:lnTo>
                    <a:lnTo>
                      <a:pt x="56" y="17"/>
                    </a:lnTo>
                    <a:lnTo>
                      <a:pt x="60" y="21"/>
                    </a:lnTo>
                    <a:lnTo>
                      <a:pt x="60" y="21"/>
                    </a:lnTo>
                    <a:lnTo>
                      <a:pt x="62" y="21"/>
                    </a:lnTo>
                    <a:lnTo>
                      <a:pt x="62" y="21"/>
                    </a:lnTo>
                    <a:lnTo>
                      <a:pt x="66" y="12"/>
                    </a:lnTo>
                    <a:lnTo>
                      <a:pt x="66" y="8"/>
                    </a:lnTo>
                    <a:lnTo>
                      <a:pt x="68" y="4"/>
                    </a:lnTo>
                    <a:lnTo>
                      <a:pt x="68" y="4"/>
                    </a:lnTo>
                    <a:lnTo>
                      <a:pt x="70" y="4"/>
                    </a:lnTo>
                    <a:lnTo>
                      <a:pt x="72" y="4"/>
                    </a:lnTo>
                    <a:lnTo>
                      <a:pt x="76" y="10"/>
                    </a:lnTo>
                    <a:lnTo>
                      <a:pt x="78" y="17"/>
                    </a:lnTo>
                    <a:lnTo>
                      <a:pt x="82" y="23"/>
                    </a:lnTo>
                    <a:lnTo>
                      <a:pt x="82" y="23"/>
                    </a:lnTo>
                    <a:lnTo>
                      <a:pt x="84" y="25"/>
                    </a:lnTo>
                    <a:lnTo>
                      <a:pt x="86" y="21"/>
                    </a:lnTo>
                    <a:lnTo>
                      <a:pt x="86" y="21"/>
                    </a:lnTo>
                    <a:lnTo>
                      <a:pt x="86" y="17"/>
                    </a:lnTo>
                    <a:lnTo>
                      <a:pt x="84" y="12"/>
                    </a:lnTo>
                    <a:lnTo>
                      <a:pt x="84" y="12"/>
                    </a:lnTo>
                    <a:lnTo>
                      <a:pt x="84" y="12"/>
                    </a:lnTo>
                    <a:lnTo>
                      <a:pt x="84" y="4"/>
                    </a:lnTo>
                    <a:lnTo>
                      <a:pt x="86" y="0"/>
                    </a:lnTo>
                    <a:lnTo>
                      <a:pt x="88" y="0"/>
                    </a:lnTo>
                    <a:lnTo>
                      <a:pt x="90" y="4"/>
                    </a:lnTo>
                    <a:lnTo>
                      <a:pt x="90" y="4"/>
                    </a:lnTo>
                    <a:lnTo>
                      <a:pt x="94" y="8"/>
                    </a:lnTo>
                    <a:lnTo>
                      <a:pt x="96" y="8"/>
                    </a:lnTo>
                    <a:lnTo>
                      <a:pt x="98" y="4"/>
                    </a:lnTo>
                    <a:lnTo>
                      <a:pt x="100" y="0"/>
                    </a:lnTo>
                    <a:lnTo>
                      <a:pt x="100" y="0"/>
                    </a:lnTo>
                    <a:lnTo>
                      <a:pt x="108" y="4"/>
                    </a:lnTo>
                    <a:lnTo>
                      <a:pt x="108" y="4"/>
                    </a:lnTo>
                    <a:lnTo>
                      <a:pt x="110" y="2"/>
                    </a:lnTo>
                    <a:lnTo>
                      <a:pt x="112" y="4"/>
                    </a:lnTo>
                    <a:lnTo>
                      <a:pt x="112" y="4"/>
                    </a:lnTo>
                    <a:lnTo>
                      <a:pt x="114" y="6"/>
                    </a:lnTo>
                    <a:lnTo>
                      <a:pt x="116" y="6"/>
                    </a:lnTo>
                    <a:lnTo>
                      <a:pt x="118" y="4"/>
                    </a:lnTo>
                    <a:lnTo>
                      <a:pt x="122" y="4"/>
                    </a:lnTo>
                    <a:lnTo>
                      <a:pt x="1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2" name="Freeform 1770">
                <a:extLst>
                  <a:ext uri="{FF2B5EF4-FFF2-40B4-BE49-F238E27FC236}">
                    <a16:creationId xmlns:a16="http://schemas.microsoft.com/office/drawing/2014/main" id="{0E7A141B-A4D7-A0A1-7AA4-85A9658B62D2}"/>
                  </a:ext>
                </a:extLst>
              </p:cNvPr>
              <p:cNvSpPr>
                <a:spLocks/>
              </p:cNvSpPr>
              <p:nvPr/>
            </p:nvSpPr>
            <p:spPr bwMode="auto">
              <a:xfrm>
                <a:off x="1684" y="1611"/>
                <a:ext cx="52" cy="157"/>
              </a:xfrm>
              <a:custGeom>
                <a:avLst/>
                <a:gdLst>
                  <a:gd name="T0" fmla="*/ 38 w 52"/>
                  <a:gd name="T1" fmla="*/ 6 h 157"/>
                  <a:gd name="T2" fmla="*/ 36 w 52"/>
                  <a:gd name="T3" fmla="*/ 19 h 157"/>
                  <a:gd name="T4" fmla="*/ 32 w 52"/>
                  <a:gd name="T5" fmla="*/ 17 h 157"/>
                  <a:gd name="T6" fmla="*/ 24 w 52"/>
                  <a:gd name="T7" fmla="*/ 17 h 157"/>
                  <a:gd name="T8" fmla="*/ 22 w 52"/>
                  <a:gd name="T9" fmla="*/ 33 h 157"/>
                  <a:gd name="T10" fmla="*/ 28 w 52"/>
                  <a:gd name="T11" fmla="*/ 53 h 157"/>
                  <a:gd name="T12" fmla="*/ 26 w 52"/>
                  <a:gd name="T13" fmla="*/ 65 h 157"/>
                  <a:gd name="T14" fmla="*/ 26 w 52"/>
                  <a:gd name="T15" fmla="*/ 81 h 157"/>
                  <a:gd name="T16" fmla="*/ 32 w 52"/>
                  <a:gd name="T17" fmla="*/ 59 h 157"/>
                  <a:gd name="T18" fmla="*/ 34 w 52"/>
                  <a:gd name="T19" fmla="*/ 49 h 157"/>
                  <a:gd name="T20" fmla="*/ 38 w 52"/>
                  <a:gd name="T21" fmla="*/ 51 h 157"/>
                  <a:gd name="T22" fmla="*/ 52 w 52"/>
                  <a:gd name="T23" fmla="*/ 75 h 157"/>
                  <a:gd name="T24" fmla="*/ 50 w 52"/>
                  <a:gd name="T25" fmla="*/ 89 h 157"/>
                  <a:gd name="T26" fmla="*/ 52 w 52"/>
                  <a:gd name="T27" fmla="*/ 101 h 157"/>
                  <a:gd name="T28" fmla="*/ 46 w 52"/>
                  <a:gd name="T29" fmla="*/ 99 h 157"/>
                  <a:gd name="T30" fmla="*/ 44 w 52"/>
                  <a:gd name="T31" fmla="*/ 81 h 157"/>
                  <a:gd name="T32" fmla="*/ 38 w 52"/>
                  <a:gd name="T33" fmla="*/ 73 h 157"/>
                  <a:gd name="T34" fmla="*/ 38 w 52"/>
                  <a:gd name="T35" fmla="*/ 77 h 157"/>
                  <a:gd name="T36" fmla="*/ 40 w 52"/>
                  <a:gd name="T37" fmla="*/ 87 h 157"/>
                  <a:gd name="T38" fmla="*/ 36 w 52"/>
                  <a:gd name="T39" fmla="*/ 93 h 157"/>
                  <a:gd name="T40" fmla="*/ 30 w 52"/>
                  <a:gd name="T41" fmla="*/ 97 h 157"/>
                  <a:gd name="T42" fmla="*/ 32 w 52"/>
                  <a:gd name="T43" fmla="*/ 115 h 157"/>
                  <a:gd name="T44" fmla="*/ 32 w 52"/>
                  <a:gd name="T45" fmla="*/ 125 h 157"/>
                  <a:gd name="T46" fmla="*/ 32 w 52"/>
                  <a:gd name="T47" fmla="*/ 123 h 157"/>
                  <a:gd name="T48" fmla="*/ 42 w 52"/>
                  <a:gd name="T49" fmla="*/ 125 h 157"/>
                  <a:gd name="T50" fmla="*/ 46 w 52"/>
                  <a:gd name="T51" fmla="*/ 141 h 157"/>
                  <a:gd name="T52" fmla="*/ 44 w 52"/>
                  <a:gd name="T53" fmla="*/ 153 h 157"/>
                  <a:gd name="T54" fmla="*/ 38 w 52"/>
                  <a:gd name="T55" fmla="*/ 157 h 157"/>
                  <a:gd name="T56" fmla="*/ 32 w 52"/>
                  <a:gd name="T57" fmla="*/ 151 h 157"/>
                  <a:gd name="T58" fmla="*/ 28 w 52"/>
                  <a:gd name="T59" fmla="*/ 149 h 157"/>
                  <a:gd name="T60" fmla="*/ 26 w 52"/>
                  <a:gd name="T61" fmla="*/ 137 h 157"/>
                  <a:gd name="T62" fmla="*/ 24 w 52"/>
                  <a:gd name="T63" fmla="*/ 133 h 157"/>
                  <a:gd name="T64" fmla="*/ 20 w 52"/>
                  <a:gd name="T65" fmla="*/ 123 h 157"/>
                  <a:gd name="T66" fmla="*/ 20 w 52"/>
                  <a:gd name="T67" fmla="*/ 109 h 157"/>
                  <a:gd name="T68" fmla="*/ 14 w 52"/>
                  <a:gd name="T69" fmla="*/ 101 h 157"/>
                  <a:gd name="T70" fmla="*/ 6 w 52"/>
                  <a:gd name="T71" fmla="*/ 99 h 157"/>
                  <a:gd name="T72" fmla="*/ 2 w 52"/>
                  <a:gd name="T73" fmla="*/ 93 h 157"/>
                  <a:gd name="T74" fmla="*/ 2 w 52"/>
                  <a:gd name="T75" fmla="*/ 81 h 157"/>
                  <a:gd name="T76" fmla="*/ 8 w 52"/>
                  <a:gd name="T77" fmla="*/ 59 h 157"/>
                  <a:gd name="T78" fmla="*/ 6 w 52"/>
                  <a:gd name="T79" fmla="*/ 41 h 157"/>
                  <a:gd name="T80" fmla="*/ 10 w 52"/>
                  <a:gd name="T81" fmla="*/ 31 h 157"/>
                  <a:gd name="T82" fmla="*/ 16 w 52"/>
                  <a:gd name="T83" fmla="*/ 39 h 157"/>
                  <a:gd name="T84" fmla="*/ 20 w 52"/>
                  <a:gd name="T85" fmla="*/ 41 h 157"/>
                  <a:gd name="T86" fmla="*/ 18 w 52"/>
                  <a:gd name="T87" fmla="*/ 25 h 157"/>
                  <a:gd name="T88" fmla="*/ 18 w 52"/>
                  <a:gd name="T89" fmla="*/ 10 h 157"/>
                  <a:gd name="T90" fmla="*/ 24 w 52"/>
                  <a:gd name="T91" fmla="*/ 2 h 157"/>
                  <a:gd name="T92" fmla="*/ 30 w 52"/>
                  <a:gd name="T93" fmla="*/ 2 h 157"/>
                  <a:gd name="T94" fmla="*/ 38 w 52"/>
                  <a:gd name="T95"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157">
                    <a:moveTo>
                      <a:pt x="38" y="6"/>
                    </a:moveTo>
                    <a:lnTo>
                      <a:pt x="38" y="6"/>
                    </a:lnTo>
                    <a:lnTo>
                      <a:pt x="38" y="6"/>
                    </a:lnTo>
                    <a:lnTo>
                      <a:pt x="38" y="6"/>
                    </a:lnTo>
                    <a:lnTo>
                      <a:pt x="38" y="14"/>
                    </a:lnTo>
                    <a:lnTo>
                      <a:pt x="36" y="19"/>
                    </a:lnTo>
                    <a:lnTo>
                      <a:pt x="34" y="17"/>
                    </a:lnTo>
                    <a:lnTo>
                      <a:pt x="32" y="17"/>
                    </a:lnTo>
                    <a:lnTo>
                      <a:pt x="32" y="17"/>
                    </a:lnTo>
                    <a:lnTo>
                      <a:pt x="28" y="14"/>
                    </a:lnTo>
                    <a:lnTo>
                      <a:pt x="26" y="14"/>
                    </a:lnTo>
                    <a:lnTo>
                      <a:pt x="24" y="17"/>
                    </a:lnTo>
                    <a:lnTo>
                      <a:pt x="22" y="23"/>
                    </a:lnTo>
                    <a:lnTo>
                      <a:pt x="22" y="23"/>
                    </a:lnTo>
                    <a:lnTo>
                      <a:pt x="22" y="33"/>
                    </a:lnTo>
                    <a:lnTo>
                      <a:pt x="22" y="41"/>
                    </a:lnTo>
                    <a:lnTo>
                      <a:pt x="26" y="49"/>
                    </a:lnTo>
                    <a:lnTo>
                      <a:pt x="28" y="53"/>
                    </a:lnTo>
                    <a:lnTo>
                      <a:pt x="28" y="53"/>
                    </a:lnTo>
                    <a:lnTo>
                      <a:pt x="28" y="59"/>
                    </a:lnTo>
                    <a:lnTo>
                      <a:pt x="26" y="65"/>
                    </a:lnTo>
                    <a:lnTo>
                      <a:pt x="24" y="73"/>
                    </a:lnTo>
                    <a:lnTo>
                      <a:pt x="26" y="81"/>
                    </a:lnTo>
                    <a:lnTo>
                      <a:pt x="26" y="81"/>
                    </a:lnTo>
                    <a:lnTo>
                      <a:pt x="28" y="77"/>
                    </a:lnTo>
                    <a:lnTo>
                      <a:pt x="30" y="71"/>
                    </a:lnTo>
                    <a:lnTo>
                      <a:pt x="32" y="59"/>
                    </a:lnTo>
                    <a:lnTo>
                      <a:pt x="32" y="59"/>
                    </a:lnTo>
                    <a:lnTo>
                      <a:pt x="32" y="51"/>
                    </a:lnTo>
                    <a:lnTo>
                      <a:pt x="34" y="49"/>
                    </a:lnTo>
                    <a:lnTo>
                      <a:pt x="36" y="49"/>
                    </a:lnTo>
                    <a:lnTo>
                      <a:pt x="38" y="51"/>
                    </a:lnTo>
                    <a:lnTo>
                      <a:pt x="38" y="51"/>
                    </a:lnTo>
                    <a:lnTo>
                      <a:pt x="50" y="71"/>
                    </a:lnTo>
                    <a:lnTo>
                      <a:pt x="50" y="71"/>
                    </a:lnTo>
                    <a:lnTo>
                      <a:pt x="52" y="75"/>
                    </a:lnTo>
                    <a:lnTo>
                      <a:pt x="50" y="81"/>
                    </a:lnTo>
                    <a:lnTo>
                      <a:pt x="50" y="81"/>
                    </a:lnTo>
                    <a:lnTo>
                      <a:pt x="50" y="89"/>
                    </a:lnTo>
                    <a:lnTo>
                      <a:pt x="52" y="95"/>
                    </a:lnTo>
                    <a:lnTo>
                      <a:pt x="52" y="95"/>
                    </a:lnTo>
                    <a:lnTo>
                      <a:pt x="52" y="101"/>
                    </a:lnTo>
                    <a:lnTo>
                      <a:pt x="50" y="101"/>
                    </a:lnTo>
                    <a:lnTo>
                      <a:pt x="50" y="101"/>
                    </a:lnTo>
                    <a:lnTo>
                      <a:pt x="46" y="99"/>
                    </a:lnTo>
                    <a:lnTo>
                      <a:pt x="46" y="93"/>
                    </a:lnTo>
                    <a:lnTo>
                      <a:pt x="44" y="81"/>
                    </a:lnTo>
                    <a:lnTo>
                      <a:pt x="44" y="81"/>
                    </a:lnTo>
                    <a:lnTo>
                      <a:pt x="42" y="73"/>
                    </a:lnTo>
                    <a:lnTo>
                      <a:pt x="40" y="71"/>
                    </a:lnTo>
                    <a:lnTo>
                      <a:pt x="38" y="73"/>
                    </a:lnTo>
                    <a:lnTo>
                      <a:pt x="38" y="73"/>
                    </a:lnTo>
                    <a:lnTo>
                      <a:pt x="38" y="75"/>
                    </a:lnTo>
                    <a:lnTo>
                      <a:pt x="38" y="77"/>
                    </a:lnTo>
                    <a:lnTo>
                      <a:pt x="40" y="83"/>
                    </a:lnTo>
                    <a:lnTo>
                      <a:pt x="40" y="83"/>
                    </a:lnTo>
                    <a:lnTo>
                      <a:pt x="40" y="87"/>
                    </a:lnTo>
                    <a:lnTo>
                      <a:pt x="38" y="91"/>
                    </a:lnTo>
                    <a:lnTo>
                      <a:pt x="38" y="91"/>
                    </a:lnTo>
                    <a:lnTo>
                      <a:pt x="36" y="93"/>
                    </a:lnTo>
                    <a:lnTo>
                      <a:pt x="36" y="93"/>
                    </a:lnTo>
                    <a:lnTo>
                      <a:pt x="32" y="93"/>
                    </a:lnTo>
                    <a:lnTo>
                      <a:pt x="30" y="97"/>
                    </a:lnTo>
                    <a:lnTo>
                      <a:pt x="30" y="97"/>
                    </a:lnTo>
                    <a:lnTo>
                      <a:pt x="32" y="109"/>
                    </a:lnTo>
                    <a:lnTo>
                      <a:pt x="32" y="115"/>
                    </a:lnTo>
                    <a:lnTo>
                      <a:pt x="32" y="123"/>
                    </a:lnTo>
                    <a:lnTo>
                      <a:pt x="32" y="123"/>
                    </a:lnTo>
                    <a:lnTo>
                      <a:pt x="32" y="125"/>
                    </a:lnTo>
                    <a:lnTo>
                      <a:pt x="32" y="125"/>
                    </a:lnTo>
                    <a:lnTo>
                      <a:pt x="32" y="125"/>
                    </a:lnTo>
                    <a:lnTo>
                      <a:pt x="32" y="123"/>
                    </a:lnTo>
                    <a:lnTo>
                      <a:pt x="32" y="123"/>
                    </a:lnTo>
                    <a:lnTo>
                      <a:pt x="38" y="121"/>
                    </a:lnTo>
                    <a:lnTo>
                      <a:pt x="42" y="125"/>
                    </a:lnTo>
                    <a:lnTo>
                      <a:pt x="44" y="131"/>
                    </a:lnTo>
                    <a:lnTo>
                      <a:pt x="46" y="141"/>
                    </a:lnTo>
                    <a:lnTo>
                      <a:pt x="46" y="141"/>
                    </a:lnTo>
                    <a:lnTo>
                      <a:pt x="46" y="147"/>
                    </a:lnTo>
                    <a:lnTo>
                      <a:pt x="44" y="153"/>
                    </a:lnTo>
                    <a:lnTo>
                      <a:pt x="44" y="153"/>
                    </a:lnTo>
                    <a:lnTo>
                      <a:pt x="40" y="155"/>
                    </a:lnTo>
                    <a:lnTo>
                      <a:pt x="38" y="157"/>
                    </a:lnTo>
                    <a:lnTo>
                      <a:pt x="38" y="157"/>
                    </a:lnTo>
                    <a:lnTo>
                      <a:pt x="36" y="157"/>
                    </a:lnTo>
                    <a:lnTo>
                      <a:pt x="36" y="157"/>
                    </a:lnTo>
                    <a:lnTo>
                      <a:pt x="32" y="151"/>
                    </a:lnTo>
                    <a:lnTo>
                      <a:pt x="30" y="149"/>
                    </a:lnTo>
                    <a:lnTo>
                      <a:pt x="28" y="149"/>
                    </a:lnTo>
                    <a:lnTo>
                      <a:pt x="28" y="149"/>
                    </a:lnTo>
                    <a:lnTo>
                      <a:pt x="26" y="143"/>
                    </a:lnTo>
                    <a:lnTo>
                      <a:pt x="26" y="143"/>
                    </a:lnTo>
                    <a:lnTo>
                      <a:pt x="26" y="137"/>
                    </a:lnTo>
                    <a:lnTo>
                      <a:pt x="26" y="133"/>
                    </a:lnTo>
                    <a:lnTo>
                      <a:pt x="24" y="133"/>
                    </a:lnTo>
                    <a:lnTo>
                      <a:pt x="24" y="133"/>
                    </a:lnTo>
                    <a:lnTo>
                      <a:pt x="22" y="129"/>
                    </a:lnTo>
                    <a:lnTo>
                      <a:pt x="20" y="123"/>
                    </a:lnTo>
                    <a:lnTo>
                      <a:pt x="20" y="123"/>
                    </a:lnTo>
                    <a:lnTo>
                      <a:pt x="22" y="115"/>
                    </a:lnTo>
                    <a:lnTo>
                      <a:pt x="20" y="109"/>
                    </a:lnTo>
                    <a:lnTo>
                      <a:pt x="20" y="109"/>
                    </a:lnTo>
                    <a:lnTo>
                      <a:pt x="16" y="105"/>
                    </a:lnTo>
                    <a:lnTo>
                      <a:pt x="16" y="105"/>
                    </a:lnTo>
                    <a:lnTo>
                      <a:pt x="14" y="101"/>
                    </a:lnTo>
                    <a:lnTo>
                      <a:pt x="12" y="99"/>
                    </a:lnTo>
                    <a:lnTo>
                      <a:pt x="8" y="99"/>
                    </a:lnTo>
                    <a:lnTo>
                      <a:pt x="6" y="99"/>
                    </a:lnTo>
                    <a:lnTo>
                      <a:pt x="6" y="99"/>
                    </a:lnTo>
                    <a:lnTo>
                      <a:pt x="2" y="95"/>
                    </a:lnTo>
                    <a:lnTo>
                      <a:pt x="2" y="93"/>
                    </a:lnTo>
                    <a:lnTo>
                      <a:pt x="0" y="89"/>
                    </a:lnTo>
                    <a:lnTo>
                      <a:pt x="0" y="89"/>
                    </a:lnTo>
                    <a:lnTo>
                      <a:pt x="2" y="81"/>
                    </a:lnTo>
                    <a:lnTo>
                      <a:pt x="2" y="81"/>
                    </a:lnTo>
                    <a:lnTo>
                      <a:pt x="8" y="67"/>
                    </a:lnTo>
                    <a:lnTo>
                      <a:pt x="8" y="59"/>
                    </a:lnTo>
                    <a:lnTo>
                      <a:pt x="6" y="49"/>
                    </a:lnTo>
                    <a:lnTo>
                      <a:pt x="6" y="49"/>
                    </a:lnTo>
                    <a:lnTo>
                      <a:pt x="6" y="41"/>
                    </a:lnTo>
                    <a:lnTo>
                      <a:pt x="8" y="31"/>
                    </a:lnTo>
                    <a:lnTo>
                      <a:pt x="8" y="31"/>
                    </a:lnTo>
                    <a:lnTo>
                      <a:pt x="10" y="31"/>
                    </a:lnTo>
                    <a:lnTo>
                      <a:pt x="12" y="31"/>
                    </a:lnTo>
                    <a:lnTo>
                      <a:pt x="14" y="35"/>
                    </a:lnTo>
                    <a:lnTo>
                      <a:pt x="16" y="39"/>
                    </a:lnTo>
                    <a:lnTo>
                      <a:pt x="18" y="39"/>
                    </a:lnTo>
                    <a:lnTo>
                      <a:pt x="20" y="41"/>
                    </a:lnTo>
                    <a:lnTo>
                      <a:pt x="20" y="41"/>
                    </a:lnTo>
                    <a:lnTo>
                      <a:pt x="20" y="31"/>
                    </a:lnTo>
                    <a:lnTo>
                      <a:pt x="18" y="25"/>
                    </a:lnTo>
                    <a:lnTo>
                      <a:pt x="18" y="25"/>
                    </a:lnTo>
                    <a:lnTo>
                      <a:pt x="16" y="17"/>
                    </a:lnTo>
                    <a:lnTo>
                      <a:pt x="16" y="12"/>
                    </a:lnTo>
                    <a:lnTo>
                      <a:pt x="18" y="10"/>
                    </a:lnTo>
                    <a:lnTo>
                      <a:pt x="22" y="10"/>
                    </a:lnTo>
                    <a:lnTo>
                      <a:pt x="22" y="10"/>
                    </a:lnTo>
                    <a:lnTo>
                      <a:pt x="24" y="2"/>
                    </a:lnTo>
                    <a:lnTo>
                      <a:pt x="26" y="0"/>
                    </a:lnTo>
                    <a:lnTo>
                      <a:pt x="28" y="0"/>
                    </a:lnTo>
                    <a:lnTo>
                      <a:pt x="30" y="2"/>
                    </a:lnTo>
                    <a:lnTo>
                      <a:pt x="34" y="2"/>
                    </a:lnTo>
                    <a:lnTo>
                      <a:pt x="34" y="2"/>
                    </a:lnTo>
                    <a:lnTo>
                      <a:pt x="38" y="6"/>
                    </a:lnTo>
                    <a:lnTo>
                      <a:pt x="3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3" name="Freeform 1771">
                <a:extLst>
                  <a:ext uri="{FF2B5EF4-FFF2-40B4-BE49-F238E27FC236}">
                    <a16:creationId xmlns:a16="http://schemas.microsoft.com/office/drawing/2014/main" id="{4DBFA11D-1687-0CF4-4D38-F51B10A42F92}"/>
                  </a:ext>
                </a:extLst>
              </p:cNvPr>
              <p:cNvSpPr>
                <a:spLocks/>
              </p:cNvSpPr>
              <p:nvPr/>
            </p:nvSpPr>
            <p:spPr bwMode="auto">
              <a:xfrm>
                <a:off x="1754" y="1625"/>
                <a:ext cx="58" cy="99"/>
              </a:xfrm>
              <a:custGeom>
                <a:avLst/>
                <a:gdLst>
                  <a:gd name="T0" fmla="*/ 56 w 58"/>
                  <a:gd name="T1" fmla="*/ 37 h 99"/>
                  <a:gd name="T2" fmla="*/ 58 w 58"/>
                  <a:gd name="T3" fmla="*/ 45 h 99"/>
                  <a:gd name="T4" fmla="*/ 52 w 58"/>
                  <a:gd name="T5" fmla="*/ 53 h 99"/>
                  <a:gd name="T6" fmla="*/ 34 w 58"/>
                  <a:gd name="T7" fmla="*/ 53 h 99"/>
                  <a:gd name="T8" fmla="*/ 38 w 58"/>
                  <a:gd name="T9" fmla="*/ 57 h 99"/>
                  <a:gd name="T10" fmla="*/ 44 w 58"/>
                  <a:gd name="T11" fmla="*/ 69 h 99"/>
                  <a:gd name="T12" fmla="*/ 44 w 58"/>
                  <a:gd name="T13" fmla="*/ 81 h 99"/>
                  <a:gd name="T14" fmla="*/ 44 w 58"/>
                  <a:gd name="T15" fmla="*/ 93 h 99"/>
                  <a:gd name="T16" fmla="*/ 42 w 58"/>
                  <a:gd name="T17" fmla="*/ 95 h 99"/>
                  <a:gd name="T18" fmla="*/ 34 w 58"/>
                  <a:gd name="T19" fmla="*/ 99 h 99"/>
                  <a:gd name="T20" fmla="*/ 32 w 58"/>
                  <a:gd name="T21" fmla="*/ 93 h 99"/>
                  <a:gd name="T22" fmla="*/ 26 w 58"/>
                  <a:gd name="T23" fmla="*/ 81 h 99"/>
                  <a:gd name="T24" fmla="*/ 18 w 58"/>
                  <a:gd name="T25" fmla="*/ 79 h 99"/>
                  <a:gd name="T26" fmla="*/ 14 w 58"/>
                  <a:gd name="T27" fmla="*/ 79 h 99"/>
                  <a:gd name="T28" fmla="*/ 10 w 58"/>
                  <a:gd name="T29" fmla="*/ 63 h 99"/>
                  <a:gd name="T30" fmla="*/ 8 w 58"/>
                  <a:gd name="T31" fmla="*/ 55 h 99"/>
                  <a:gd name="T32" fmla="*/ 6 w 58"/>
                  <a:gd name="T33" fmla="*/ 51 h 99"/>
                  <a:gd name="T34" fmla="*/ 6 w 58"/>
                  <a:gd name="T35" fmla="*/ 49 h 99"/>
                  <a:gd name="T36" fmla="*/ 6 w 58"/>
                  <a:gd name="T37" fmla="*/ 45 h 99"/>
                  <a:gd name="T38" fmla="*/ 10 w 58"/>
                  <a:gd name="T39" fmla="*/ 35 h 99"/>
                  <a:gd name="T40" fmla="*/ 10 w 58"/>
                  <a:gd name="T41" fmla="*/ 31 h 99"/>
                  <a:gd name="T42" fmla="*/ 6 w 58"/>
                  <a:gd name="T43" fmla="*/ 27 h 99"/>
                  <a:gd name="T44" fmla="*/ 0 w 58"/>
                  <a:gd name="T45" fmla="*/ 25 h 99"/>
                  <a:gd name="T46" fmla="*/ 8 w 58"/>
                  <a:gd name="T47" fmla="*/ 7 h 99"/>
                  <a:gd name="T48" fmla="*/ 18 w 58"/>
                  <a:gd name="T49" fmla="*/ 0 h 99"/>
                  <a:gd name="T50" fmla="*/ 16 w 58"/>
                  <a:gd name="T51" fmla="*/ 7 h 99"/>
                  <a:gd name="T52" fmla="*/ 14 w 58"/>
                  <a:gd name="T53" fmla="*/ 23 h 99"/>
                  <a:gd name="T54" fmla="*/ 12 w 58"/>
                  <a:gd name="T55" fmla="*/ 31 h 99"/>
                  <a:gd name="T56" fmla="*/ 14 w 58"/>
                  <a:gd name="T57" fmla="*/ 39 h 99"/>
                  <a:gd name="T58" fmla="*/ 14 w 58"/>
                  <a:gd name="T59" fmla="*/ 39 h 99"/>
                  <a:gd name="T60" fmla="*/ 16 w 58"/>
                  <a:gd name="T61" fmla="*/ 37 h 99"/>
                  <a:gd name="T62" fmla="*/ 24 w 58"/>
                  <a:gd name="T63" fmla="*/ 23 h 99"/>
                  <a:gd name="T64" fmla="*/ 34 w 58"/>
                  <a:gd name="T65" fmla="*/ 23 h 99"/>
                  <a:gd name="T66" fmla="*/ 36 w 58"/>
                  <a:gd name="T67" fmla="*/ 25 h 99"/>
                  <a:gd name="T68" fmla="*/ 36 w 58"/>
                  <a:gd name="T69" fmla="*/ 31 h 99"/>
                  <a:gd name="T70" fmla="*/ 32 w 58"/>
                  <a:gd name="T71" fmla="*/ 35 h 99"/>
                  <a:gd name="T72" fmla="*/ 34 w 58"/>
                  <a:gd name="T73" fmla="*/ 35 h 99"/>
                  <a:gd name="T74" fmla="*/ 36 w 58"/>
                  <a:gd name="T75" fmla="*/ 35 h 99"/>
                  <a:gd name="T76" fmla="*/ 42 w 58"/>
                  <a:gd name="T77" fmla="*/ 29 h 99"/>
                  <a:gd name="T78" fmla="*/ 46 w 58"/>
                  <a:gd name="T79" fmla="*/ 33 h 99"/>
                  <a:gd name="T80" fmla="*/ 54 w 58"/>
                  <a:gd name="T81" fmla="*/ 37 h 99"/>
                  <a:gd name="T82" fmla="*/ 56 w 58"/>
                  <a:gd name="T83"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99">
                    <a:moveTo>
                      <a:pt x="56" y="37"/>
                    </a:moveTo>
                    <a:lnTo>
                      <a:pt x="56" y="37"/>
                    </a:lnTo>
                    <a:lnTo>
                      <a:pt x="58" y="45"/>
                    </a:lnTo>
                    <a:lnTo>
                      <a:pt x="58" y="45"/>
                    </a:lnTo>
                    <a:lnTo>
                      <a:pt x="54" y="51"/>
                    </a:lnTo>
                    <a:lnTo>
                      <a:pt x="52" y="53"/>
                    </a:lnTo>
                    <a:lnTo>
                      <a:pt x="44" y="53"/>
                    </a:lnTo>
                    <a:lnTo>
                      <a:pt x="34" y="53"/>
                    </a:lnTo>
                    <a:lnTo>
                      <a:pt x="34" y="53"/>
                    </a:lnTo>
                    <a:lnTo>
                      <a:pt x="38" y="57"/>
                    </a:lnTo>
                    <a:lnTo>
                      <a:pt x="42" y="61"/>
                    </a:lnTo>
                    <a:lnTo>
                      <a:pt x="44" y="69"/>
                    </a:lnTo>
                    <a:lnTo>
                      <a:pt x="44" y="81"/>
                    </a:lnTo>
                    <a:lnTo>
                      <a:pt x="44" y="81"/>
                    </a:lnTo>
                    <a:lnTo>
                      <a:pt x="44" y="89"/>
                    </a:lnTo>
                    <a:lnTo>
                      <a:pt x="44" y="93"/>
                    </a:lnTo>
                    <a:lnTo>
                      <a:pt x="42" y="95"/>
                    </a:lnTo>
                    <a:lnTo>
                      <a:pt x="42" y="95"/>
                    </a:lnTo>
                    <a:lnTo>
                      <a:pt x="38" y="99"/>
                    </a:lnTo>
                    <a:lnTo>
                      <a:pt x="34" y="99"/>
                    </a:lnTo>
                    <a:lnTo>
                      <a:pt x="32" y="93"/>
                    </a:lnTo>
                    <a:lnTo>
                      <a:pt x="32" y="93"/>
                    </a:lnTo>
                    <a:lnTo>
                      <a:pt x="30" y="85"/>
                    </a:lnTo>
                    <a:lnTo>
                      <a:pt x="26" y="81"/>
                    </a:lnTo>
                    <a:lnTo>
                      <a:pt x="22" y="79"/>
                    </a:lnTo>
                    <a:lnTo>
                      <a:pt x="18" y="79"/>
                    </a:lnTo>
                    <a:lnTo>
                      <a:pt x="18" y="79"/>
                    </a:lnTo>
                    <a:lnTo>
                      <a:pt x="14" y="79"/>
                    </a:lnTo>
                    <a:lnTo>
                      <a:pt x="12" y="75"/>
                    </a:lnTo>
                    <a:lnTo>
                      <a:pt x="10" y="63"/>
                    </a:lnTo>
                    <a:lnTo>
                      <a:pt x="10" y="63"/>
                    </a:lnTo>
                    <a:lnTo>
                      <a:pt x="8" y="55"/>
                    </a:lnTo>
                    <a:lnTo>
                      <a:pt x="8" y="53"/>
                    </a:lnTo>
                    <a:lnTo>
                      <a:pt x="6" y="51"/>
                    </a:lnTo>
                    <a:lnTo>
                      <a:pt x="6" y="51"/>
                    </a:lnTo>
                    <a:lnTo>
                      <a:pt x="6" y="49"/>
                    </a:lnTo>
                    <a:lnTo>
                      <a:pt x="6" y="49"/>
                    </a:lnTo>
                    <a:lnTo>
                      <a:pt x="6" y="45"/>
                    </a:lnTo>
                    <a:lnTo>
                      <a:pt x="8" y="39"/>
                    </a:lnTo>
                    <a:lnTo>
                      <a:pt x="10" y="35"/>
                    </a:lnTo>
                    <a:lnTo>
                      <a:pt x="10" y="31"/>
                    </a:lnTo>
                    <a:lnTo>
                      <a:pt x="10" y="31"/>
                    </a:lnTo>
                    <a:lnTo>
                      <a:pt x="8" y="27"/>
                    </a:lnTo>
                    <a:lnTo>
                      <a:pt x="6" y="27"/>
                    </a:lnTo>
                    <a:lnTo>
                      <a:pt x="0" y="25"/>
                    </a:lnTo>
                    <a:lnTo>
                      <a:pt x="0" y="25"/>
                    </a:lnTo>
                    <a:lnTo>
                      <a:pt x="4" y="15"/>
                    </a:lnTo>
                    <a:lnTo>
                      <a:pt x="8" y="7"/>
                    </a:lnTo>
                    <a:lnTo>
                      <a:pt x="12" y="0"/>
                    </a:lnTo>
                    <a:lnTo>
                      <a:pt x="18" y="0"/>
                    </a:lnTo>
                    <a:lnTo>
                      <a:pt x="18" y="0"/>
                    </a:lnTo>
                    <a:lnTo>
                      <a:pt x="16" y="7"/>
                    </a:lnTo>
                    <a:lnTo>
                      <a:pt x="14" y="15"/>
                    </a:lnTo>
                    <a:lnTo>
                      <a:pt x="14" y="23"/>
                    </a:lnTo>
                    <a:lnTo>
                      <a:pt x="12" y="31"/>
                    </a:lnTo>
                    <a:lnTo>
                      <a:pt x="12" y="31"/>
                    </a:lnTo>
                    <a:lnTo>
                      <a:pt x="14" y="39"/>
                    </a:lnTo>
                    <a:lnTo>
                      <a:pt x="14" y="39"/>
                    </a:lnTo>
                    <a:lnTo>
                      <a:pt x="14" y="39"/>
                    </a:lnTo>
                    <a:lnTo>
                      <a:pt x="14" y="39"/>
                    </a:lnTo>
                    <a:lnTo>
                      <a:pt x="16" y="37"/>
                    </a:lnTo>
                    <a:lnTo>
                      <a:pt x="16" y="37"/>
                    </a:lnTo>
                    <a:lnTo>
                      <a:pt x="20" y="29"/>
                    </a:lnTo>
                    <a:lnTo>
                      <a:pt x="24" y="23"/>
                    </a:lnTo>
                    <a:lnTo>
                      <a:pt x="28" y="21"/>
                    </a:lnTo>
                    <a:lnTo>
                      <a:pt x="34" y="23"/>
                    </a:lnTo>
                    <a:lnTo>
                      <a:pt x="34" y="23"/>
                    </a:lnTo>
                    <a:lnTo>
                      <a:pt x="36" y="25"/>
                    </a:lnTo>
                    <a:lnTo>
                      <a:pt x="36" y="31"/>
                    </a:lnTo>
                    <a:lnTo>
                      <a:pt x="36" y="31"/>
                    </a:lnTo>
                    <a:lnTo>
                      <a:pt x="34" y="33"/>
                    </a:lnTo>
                    <a:lnTo>
                      <a:pt x="32" y="35"/>
                    </a:lnTo>
                    <a:lnTo>
                      <a:pt x="32" y="35"/>
                    </a:lnTo>
                    <a:lnTo>
                      <a:pt x="34" y="35"/>
                    </a:lnTo>
                    <a:lnTo>
                      <a:pt x="36" y="35"/>
                    </a:lnTo>
                    <a:lnTo>
                      <a:pt x="36" y="35"/>
                    </a:lnTo>
                    <a:lnTo>
                      <a:pt x="42" y="29"/>
                    </a:lnTo>
                    <a:lnTo>
                      <a:pt x="42" y="29"/>
                    </a:lnTo>
                    <a:lnTo>
                      <a:pt x="46" y="33"/>
                    </a:lnTo>
                    <a:lnTo>
                      <a:pt x="46" y="33"/>
                    </a:lnTo>
                    <a:lnTo>
                      <a:pt x="52" y="37"/>
                    </a:lnTo>
                    <a:lnTo>
                      <a:pt x="54" y="37"/>
                    </a:lnTo>
                    <a:lnTo>
                      <a:pt x="56" y="37"/>
                    </a:lnTo>
                    <a:lnTo>
                      <a:pt x="5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4" name="Freeform 1772">
                <a:extLst>
                  <a:ext uri="{FF2B5EF4-FFF2-40B4-BE49-F238E27FC236}">
                    <a16:creationId xmlns:a16="http://schemas.microsoft.com/office/drawing/2014/main" id="{D6B63005-0A77-A136-13B6-B6184A3A7904}"/>
                  </a:ext>
                </a:extLst>
              </p:cNvPr>
              <p:cNvSpPr>
                <a:spLocks/>
              </p:cNvSpPr>
              <p:nvPr/>
            </p:nvSpPr>
            <p:spPr bwMode="auto">
              <a:xfrm>
                <a:off x="1718" y="1690"/>
                <a:ext cx="46" cy="70"/>
              </a:xfrm>
              <a:custGeom>
                <a:avLst/>
                <a:gdLst>
                  <a:gd name="T0" fmla="*/ 14 w 46"/>
                  <a:gd name="T1" fmla="*/ 20 h 70"/>
                  <a:gd name="T2" fmla="*/ 14 w 46"/>
                  <a:gd name="T3" fmla="*/ 20 h 70"/>
                  <a:gd name="T4" fmla="*/ 16 w 46"/>
                  <a:gd name="T5" fmla="*/ 20 h 70"/>
                  <a:gd name="T6" fmla="*/ 18 w 46"/>
                  <a:gd name="T7" fmla="*/ 16 h 70"/>
                  <a:gd name="T8" fmla="*/ 18 w 46"/>
                  <a:gd name="T9" fmla="*/ 16 h 70"/>
                  <a:gd name="T10" fmla="*/ 20 w 46"/>
                  <a:gd name="T11" fmla="*/ 6 h 70"/>
                  <a:gd name="T12" fmla="*/ 22 w 46"/>
                  <a:gd name="T13" fmla="*/ 0 h 70"/>
                  <a:gd name="T14" fmla="*/ 26 w 46"/>
                  <a:gd name="T15" fmla="*/ 0 h 70"/>
                  <a:gd name="T16" fmla="*/ 30 w 46"/>
                  <a:gd name="T17" fmla="*/ 2 h 70"/>
                  <a:gd name="T18" fmla="*/ 30 w 46"/>
                  <a:gd name="T19" fmla="*/ 2 h 70"/>
                  <a:gd name="T20" fmla="*/ 30 w 46"/>
                  <a:gd name="T21" fmla="*/ 6 h 70"/>
                  <a:gd name="T22" fmla="*/ 30 w 46"/>
                  <a:gd name="T23" fmla="*/ 6 h 70"/>
                  <a:gd name="T24" fmla="*/ 28 w 46"/>
                  <a:gd name="T25" fmla="*/ 8 h 70"/>
                  <a:gd name="T26" fmla="*/ 26 w 46"/>
                  <a:gd name="T27" fmla="*/ 10 h 70"/>
                  <a:gd name="T28" fmla="*/ 24 w 46"/>
                  <a:gd name="T29" fmla="*/ 12 h 70"/>
                  <a:gd name="T30" fmla="*/ 24 w 46"/>
                  <a:gd name="T31" fmla="*/ 18 h 70"/>
                  <a:gd name="T32" fmla="*/ 24 w 46"/>
                  <a:gd name="T33" fmla="*/ 18 h 70"/>
                  <a:gd name="T34" fmla="*/ 26 w 46"/>
                  <a:gd name="T35" fmla="*/ 24 h 70"/>
                  <a:gd name="T36" fmla="*/ 28 w 46"/>
                  <a:gd name="T37" fmla="*/ 24 h 70"/>
                  <a:gd name="T38" fmla="*/ 32 w 46"/>
                  <a:gd name="T39" fmla="*/ 20 h 70"/>
                  <a:gd name="T40" fmla="*/ 32 w 46"/>
                  <a:gd name="T41" fmla="*/ 20 h 70"/>
                  <a:gd name="T42" fmla="*/ 36 w 46"/>
                  <a:gd name="T43" fmla="*/ 20 h 70"/>
                  <a:gd name="T44" fmla="*/ 36 w 46"/>
                  <a:gd name="T45" fmla="*/ 20 h 70"/>
                  <a:gd name="T46" fmla="*/ 36 w 46"/>
                  <a:gd name="T47" fmla="*/ 20 h 70"/>
                  <a:gd name="T48" fmla="*/ 44 w 46"/>
                  <a:gd name="T49" fmla="*/ 40 h 70"/>
                  <a:gd name="T50" fmla="*/ 44 w 46"/>
                  <a:gd name="T51" fmla="*/ 40 h 70"/>
                  <a:gd name="T52" fmla="*/ 46 w 46"/>
                  <a:gd name="T53" fmla="*/ 46 h 70"/>
                  <a:gd name="T54" fmla="*/ 44 w 46"/>
                  <a:gd name="T55" fmla="*/ 54 h 70"/>
                  <a:gd name="T56" fmla="*/ 44 w 46"/>
                  <a:gd name="T57" fmla="*/ 54 h 70"/>
                  <a:gd name="T58" fmla="*/ 42 w 46"/>
                  <a:gd name="T59" fmla="*/ 62 h 70"/>
                  <a:gd name="T60" fmla="*/ 42 w 46"/>
                  <a:gd name="T61" fmla="*/ 62 h 70"/>
                  <a:gd name="T62" fmla="*/ 42 w 46"/>
                  <a:gd name="T63" fmla="*/ 68 h 70"/>
                  <a:gd name="T64" fmla="*/ 40 w 46"/>
                  <a:gd name="T65" fmla="*/ 70 h 70"/>
                  <a:gd name="T66" fmla="*/ 38 w 46"/>
                  <a:gd name="T67" fmla="*/ 70 h 70"/>
                  <a:gd name="T68" fmla="*/ 36 w 46"/>
                  <a:gd name="T69" fmla="*/ 66 h 70"/>
                  <a:gd name="T70" fmla="*/ 36 w 46"/>
                  <a:gd name="T71" fmla="*/ 66 h 70"/>
                  <a:gd name="T72" fmla="*/ 34 w 46"/>
                  <a:gd name="T73" fmla="*/ 60 h 70"/>
                  <a:gd name="T74" fmla="*/ 32 w 46"/>
                  <a:gd name="T75" fmla="*/ 56 h 70"/>
                  <a:gd name="T76" fmla="*/ 32 w 46"/>
                  <a:gd name="T77" fmla="*/ 56 h 70"/>
                  <a:gd name="T78" fmla="*/ 26 w 46"/>
                  <a:gd name="T79" fmla="*/ 44 h 70"/>
                  <a:gd name="T80" fmla="*/ 20 w 46"/>
                  <a:gd name="T81" fmla="*/ 36 h 70"/>
                  <a:gd name="T82" fmla="*/ 14 w 46"/>
                  <a:gd name="T83" fmla="*/ 30 h 70"/>
                  <a:gd name="T84" fmla="*/ 6 w 46"/>
                  <a:gd name="T85" fmla="*/ 28 h 70"/>
                  <a:gd name="T86" fmla="*/ 6 w 46"/>
                  <a:gd name="T87" fmla="*/ 28 h 70"/>
                  <a:gd name="T88" fmla="*/ 4 w 46"/>
                  <a:gd name="T89" fmla="*/ 28 h 70"/>
                  <a:gd name="T90" fmla="*/ 2 w 46"/>
                  <a:gd name="T91" fmla="*/ 24 h 70"/>
                  <a:gd name="T92" fmla="*/ 0 w 46"/>
                  <a:gd name="T93" fmla="*/ 18 h 70"/>
                  <a:gd name="T94" fmla="*/ 2 w 46"/>
                  <a:gd name="T95" fmla="*/ 8 h 70"/>
                  <a:gd name="T96" fmla="*/ 2 w 46"/>
                  <a:gd name="T97" fmla="*/ 8 h 70"/>
                  <a:gd name="T98" fmla="*/ 4 w 46"/>
                  <a:gd name="T99" fmla="*/ 8 h 70"/>
                  <a:gd name="T100" fmla="*/ 4 w 46"/>
                  <a:gd name="T101" fmla="*/ 8 h 70"/>
                  <a:gd name="T102" fmla="*/ 8 w 46"/>
                  <a:gd name="T103" fmla="*/ 10 h 70"/>
                  <a:gd name="T104" fmla="*/ 10 w 46"/>
                  <a:gd name="T105" fmla="*/ 12 h 70"/>
                  <a:gd name="T106" fmla="*/ 14 w 46"/>
                  <a:gd name="T107" fmla="*/ 20 h 70"/>
                  <a:gd name="T108" fmla="*/ 14 w 46"/>
                  <a:gd name="T109" fmla="*/ 2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70">
                    <a:moveTo>
                      <a:pt x="14" y="20"/>
                    </a:moveTo>
                    <a:lnTo>
                      <a:pt x="14" y="20"/>
                    </a:lnTo>
                    <a:lnTo>
                      <a:pt x="16" y="20"/>
                    </a:lnTo>
                    <a:lnTo>
                      <a:pt x="18" y="16"/>
                    </a:lnTo>
                    <a:lnTo>
                      <a:pt x="18" y="16"/>
                    </a:lnTo>
                    <a:lnTo>
                      <a:pt x="20" y="6"/>
                    </a:lnTo>
                    <a:lnTo>
                      <a:pt x="22" y="0"/>
                    </a:lnTo>
                    <a:lnTo>
                      <a:pt x="26" y="0"/>
                    </a:lnTo>
                    <a:lnTo>
                      <a:pt x="30" y="2"/>
                    </a:lnTo>
                    <a:lnTo>
                      <a:pt x="30" y="2"/>
                    </a:lnTo>
                    <a:lnTo>
                      <a:pt x="30" y="6"/>
                    </a:lnTo>
                    <a:lnTo>
                      <a:pt x="30" y="6"/>
                    </a:lnTo>
                    <a:lnTo>
                      <a:pt x="28" y="8"/>
                    </a:lnTo>
                    <a:lnTo>
                      <a:pt x="26" y="10"/>
                    </a:lnTo>
                    <a:lnTo>
                      <a:pt x="24" y="12"/>
                    </a:lnTo>
                    <a:lnTo>
                      <a:pt x="24" y="18"/>
                    </a:lnTo>
                    <a:lnTo>
                      <a:pt x="24" y="18"/>
                    </a:lnTo>
                    <a:lnTo>
                      <a:pt x="26" y="24"/>
                    </a:lnTo>
                    <a:lnTo>
                      <a:pt x="28" y="24"/>
                    </a:lnTo>
                    <a:lnTo>
                      <a:pt x="32" y="20"/>
                    </a:lnTo>
                    <a:lnTo>
                      <a:pt x="32" y="20"/>
                    </a:lnTo>
                    <a:lnTo>
                      <a:pt x="36" y="20"/>
                    </a:lnTo>
                    <a:lnTo>
                      <a:pt x="36" y="20"/>
                    </a:lnTo>
                    <a:lnTo>
                      <a:pt x="36" y="20"/>
                    </a:lnTo>
                    <a:lnTo>
                      <a:pt x="44" y="40"/>
                    </a:lnTo>
                    <a:lnTo>
                      <a:pt x="44" y="40"/>
                    </a:lnTo>
                    <a:lnTo>
                      <a:pt x="46" y="46"/>
                    </a:lnTo>
                    <a:lnTo>
                      <a:pt x="44" y="54"/>
                    </a:lnTo>
                    <a:lnTo>
                      <a:pt x="44" y="54"/>
                    </a:lnTo>
                    <a:lnTo>
                      <a:pt x="42" y="62"/>
                    </a:lnTo>
                    <a:lnTo>
                      <a:pt x="42" y="62"/>
                    </a:lnTo>
                    <a:lnTo>
                      <a:pt x="42" y="68"/>
                    </a:lnTo>
                    <a:lnTo>
                      <a:pt x="40" y="70"/>
                    </a:lnTo>
                    <a:lnTo>
                      <a:pt x="38" y="70"/>
                    </a:lnTo>
                    <a:lnTo>
                      <a:pt x="36" y="66"/>
                    </a:lnTo>
                    <a:lnTo>
                      <a:pt x="36" y="66"/>
                    </a:lnTo>
                    <a:lnTo>
                      <a:pt x="34" y="60"/>
                    </a:lnTo>
                    <a:lnTo>
                      <a:pt x="32" y="56"/>
                    </a:lnTo>
                    <a:lnTo>
                      <a:pt x="32" y="56"/>
                    </a:lnTo>
                    <a:lnTo>
                      <a:pt x="26" y="44"/>
                    </a:lnTo>
                    <a:lnTo>
                      <a:pt x="20" y="36"/>
                    </a:lnTo>
                    <a:lnTo>
                      <a:pt x="14" y="30"/>
                    </a:lnTo>
                    <a:lnTo>
                      <a:pt x="6" y="28"/>
                    </a:lnTo>
                    <a:lnTo>
                      <a:pt x="6" y="28"/>
                    </a:lnTo>
                    <a:lnTo>
                      <a:pt x="4" y="28"/>
                    </a:lnTo>
                    <a:lnTo>
                      <a:pt x="2" y="24"/>
                    </a:lnTo>
                    <a:lnTo>
                      <a:pt x="0" y="18"/>
                    </a:lnTo>
                    <a:lnTo>
                      <a:pt x="2" y="8"/>
                    </a:lnTo>
                    <a:lnTo>
                      <a:pt x="2" y="8"/>
                    </a:lnTo>
                    <a:lnTo>
                      <a:pt x="4" y="8"/>
                    </a:lnTo>
                    <a:lnTo>
                      <a:pt x="4" y="8"/>
                    </a:lnTo>
                    <a:lnTo>
                      <a:pt x="8" y="10"/>
                    </a:lnTo>
                    <a:lnTo>
                      <a:pt x="10" y="12"/>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5" name="Freeform 1773">
                <a:extLst>
                  <a:ext uri="{FF2B5EF4-FFF2-40B4-BE49-F238E27FC236}">
                    <a16:creationId xmlns:a16="http://schemas.microsoft.com/office/drawing/2014/main" id="{62D7BB42-E41A-512D-0CDB-32C9E96C9402}"/>
                  </a:ext>
                </a:extLst>
              </p:cNvPr>
              <p:cNvSpPr>
                <a:spLocks/>
              </p:cNvSpPr>
              <p:nvPr/>
            </p:nvSpPr>
            <p:spPr bwMode="auto">
              <a:xfrm>
                <a:off x="1732" y="1533"/>
                <a:ext cx="30" cy="56"/>
              </a:xfrm>
              <a:custGeom>
                <a:avLst/>
                <a:gdLst>
                  <a:gd name="T0" fmla="*/ 2 w 30"/>
                  <a:gd name="T1" fmla="*/ 36 h 56"/>
                  <a:gd name="T2" fmla="*/ 2 w 30"/>
                  <a:gd name="T3" fmla="*/ 36 h 56"/>
                  <a:gd name="T4" fmla="*/ 6 w 30"/>
                  <a:gd name="T5" fmla="*/ 32 h 56"/>
                  <a:gd name="T6" fmla="*/ 8 w 30"/>
                  <a:gd name="T7" fmla="*/ 26 h 56"/>
                  <a:gd name="T8" fmla="*/ 8 w 30"/>
                  <a:gd name="T9" fmla="*/ 20 h 56"/>
                  <a:gd name="T10" fmla="*/ 4 w 30"/>
                  <a:gd name="T11" fmla="*/ 10 h 56"/>
                  <a:gd name="T12" fmla="*/ 4 w 30"/>
                  <a:gd name="T13" fmla="*/ 10 h 56"/>
                  <a:gd name="T14" fmla="*/ 4 w 30"/>
                  <a:gd name="T15" fmla="*/ 8 h 56"/>
                  <a:gd name="T16" fmla="*/ 4 w 30"/>
                  <a:gd name="T17" fmla="*/ 4 h 56"/>
                  <a:gd name="T18" fmla="*/ 4 w 30"/>
                  <a:gd name="T19" fmla="*/ 4 h 56"/>
                  <a:gd name="T20" fmla="*/ 4 w 30"/>
                  <a:gd name="T21" fmla="*/ 2 h 56"/>
                  <a:gd name="T22" fmla="*/ 6 w 30"/>
                  <a:gd name="T23" fmla="*/ 0 h 56"/>
                  <a:gd name="T24" fmla="*/ 6 w 30"/>
                  <a:gd name="T25" fmla="*/ 0 h 56"/>
                  <a:gd name="T26" fmla="*/ 8 w 30"/>
                  <a:gd name="T27" fmla="*/ 6 h 56"/>
                  <a:gd name="T28" fmla="*/ 10 w 30"/>
                  <a:gd name="T29" fmla="*/ 8 h 56"/>
                  <a:gd name="T30" fmla="*/ 12 w 30"/>
                  <a:gd name="T31" fmla="*/ 8 h 56"/>
                  <a:gd name="T32" fmla="*/ 14 w 30"/>
                  <a:gd name="T33" fmla="*/ 4 h 56"/>
                  <a:gd name="T34" fmla="*/ 14 w 30"/>
                  <a:gd name="T35" fmla="*/ 4 h 56"/>
                  <a:gd name="T36" fmla="*/ 20 w 30"/>
                  <a:gd name="T37" fmla="*/ 14 h 56"/>
                  <a:gd name="T38" fmla="*/ 20 w 30"/>
                  <a:gd name="T39" fmla="*/ 14 h 56"/>
                  <a:gd name="T40" fmla="*/ 18 w 30"/>
                  <a:gd name="T41" fmla="*/ 18 h 56"/>
                  <a:gd name="T42" fmla="*/ 18 w 30"/>
                  <a:gd name="T43" fmla="*/ 18 h 56"/>
                  <a:gd name="T44" fmla="*/ 16 w 30"/>
                  <a:gd name="T45" fmla="*/ 18 h 56"/>
                  <a:gd name="T46" fmla="*/ 16 w 30"/>
                  <a:gd name="T47" fmla="*/ 18 h 56"/>
                  <a:gd name="T48" fmla="*/ 18 w 30"/>
                  <a:gd name="T49" fmla="*/ 20 h 56"/>
                  <a:gd name="T50" fmla="*/ 18 w 30"/>
                  <a:gd name="T51" fmla="*/ 22 h 56"/>
                  <a:gd name="T52" fmla="*/ 18 w 30"/>
                  <a:gd name="T53" fmla="*/ 22 h 56"/>
                  <a:gd name="T54" fmla="*/ 22 w 30"/>
                  <a:gd name="T55" fmla="*/ 22 h 56"/>
                  <a:gd name="T56" fmla="*/ 26 w 30"/>
                  <a:gd name="T57" fmla="*/ 26 h 56"/>
                  <a:gd name="T58" fmla="*/ 26 w 30"/>
                  <a:gd name="T59" fmla="*/ 26 h 56"/>
                  <a:gd name="T60" fmla="*/ 28 w 30"/>
                  <a:gd name="T61" fmla="*/ 28 h 56"/>
                  <a:gd name="T62" fmla="*/ 30 w 30"/>
                  <a:gd name="T63" fmla="*/ 32 h 56"/>
                  <a:gd name="T64" fmla="*/ 28 w 30"/>
                  <a:gd name="T65" fmla="*/ 44 h 56"/>
                  <a:gd name="T66" fmla="*/ 28 w 30"/>
                  <a:gd name="T67" fmla="*/ 44 h 56"/>
                  <a:gd name="T68" fmla="*/ 26 w 30"/>
                  <a:gd name="T69" fmla="*/ 52 h 56"/>
                  <a:gd name="T70" fmla="*/ 24 w 30"/>
                  <a:gd name="T71" fmla="*/ 56 h 56"/>
                  <a:gd name="T72" fmla="*/ 22 w 30"/>
                  <a:gd name="T73" fmla="*/ 56 h 56"/>
                  <a:gd name="T74" fmla="*/ 22 w 30"/>
                  <a:gd name="T75" fmla="*/ 56 h 56"/>
                  <a:gd name="T76" fmla="*/ 18 w 30"/>
                  <a:gd name="T77" fmla="*/ 50 h 56"/>
                  <a:gd name="T78" fmla="*/ 18 w 30"/>
                  <a:gd name="T79" fmla="*/ 50 h 56"/>
                  <a:gd name="T80" fmla="*/ 16 w 30"/>
                  <a:gd name="T81" fmla="*/ 44 h 56"/>
                  <a:gd name="T82" fmla="*/ 14 w 30"/>
                  <a:gd name="T83" fmla="*/ 46 h 56"/>
                  <a:gd name="T84" fmla="*/ 12 w 30"/>
                  <a:gd name="T85" fmla="*/ 48 h 56"/>
                  <a:gd name="T86" fmla="*/ 10 w 30"/>
                  <a:gd name="T87" fmla="*/ 48 h 56"/>
                  <a:gd name="T88" fmla="*/ 10 w 30"/>
                  <a:gd name="T89" fmla="*/ 48 h 56"/>
                  <a:gd name="T90" fmla="*/ 8 w 30"/>
                  <a:gd name="T91" fmla="*/ 46 h 56"/>
                  <a:gd name="T92" fmla="*/ 6 w 30"/>
                  <a:gd name="T93" fmla="*/ 46 h 56"/>
                  <a:gd name="T94" fmla="*/ 4 w 30"/>
                  <a:gd name="T95" fmla="*/ 50 h 56"/>
                  <a:gd name="T96" fmla="*/ 4 w 30"/>
                  <a:gd name="T97" fmla="*/ 50 h 56"/>
                  <a:gd name="T98" fmla="*/ 2 w 30"/>
                  <a:gd name="T99" fmla="*/ 52 h 56"/>
                  <a:gd name="T100" fmla="*/ 0 w 30"/>
                  <a:gd name="T101" fmla="*/ 48 h 56"/>
                  <a:gd name="T102" fmla="*/ 0 w 30"/>
                  <a:gd name="T103" fmla="*/ 48 h 56"/>
                  <a:gd name="T104" fmla="*/ 0 w 30"/>
                  <a:gd name="T105" fmla="*/ 40 h 56"/>
                  <a:gd name="T106" fmla="*/ 2 w 30"/>
                  <a:gd name="T107" fmla="*/ 36 h 56"/>
                  <a:gd name="T108" fmla="*/ 2 w 30"/>
                  <a:gd name="T109"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56">
                    <a:moveTo>
                      <a:pt x="2" y="36"/>
                    </a:moveTo>
                    <a:lnTo>
                      <a:pt x="2" y="36"/>
                    </a:lnTo>
                    <a:lnTo>
                      <a:pt x="6" y="32"/>
                    </a:lnTo>
                    <a:lnTo>
                      <a:pt x="8" y="26"/>
                    </a:lnTo>
                    <a:lnTo>
                      <a:pt x="8" y="20"/>
                    </a:lnTo>
                    <a:lnTo>
                      <a:pt x="4" y="10"/>
                    </a:lnTo>
                    <a:lnTo>
                      <a:pt x="4" y="10"/>
                    </a:lnTo>
                    <a:lnTo>
                      <a:pt x="4" y="8"/>
                    </a:lnTo>
                    <a:lnTo>
                      <a:pt x="4" y="4"/>
                    </a:lnTo>
                    <a:lnTo>
                      <a:pt x="4" y="4"/>
                    </a:lnTo>
                    <a:lnTo>
                      <a:pt x="4" y="2"/>
                    </a:lnTo>
                    <a:lnTo>
                      <a:pt x="6" y="0"/>
                    </a:lnTo>
                    <a:lnTo>
                      <a:pt x="6" y="0"/>
                    </a:lnTo>
                    <a:lnTo>
                      <a:pt x="8" y="6"/>
                    </a:lnTo>
                    <a:lnTo>
                      <a:pt x="10" y="8"/>
                    </a:lnTo>
                    <a:lnTo>
                      <a:pt x="12" y="8"/>
                    </a:lnTo>
                    <a:lnTo>
                      <a:pt x="14" y="4"/>
                    </a:lnTo>
                    <a:lnTo>
                      <a:pt x="14" y="4"/>
                    </a:lnTo>
                    <a:lnTo>
                      <a:pt x="20" y="14"/>
                    </a:lnTo>
                    <a:lnTo>
                      <a:pt x="20" y="14"/>
                    </a:lnTo>
                    <a:lnTo>
                      <a:pt x="18" y="18"/>
                    </a:lnTo>
                    <a:lnTo>
                      <a:pt x="18" y="18"/>
                    </a:lnTo>
                    <a:lnTo>
                      <a:pt x="16" y="18"/>
                    </a:lnTo>
                    <a:lnTo>
                      <a:pt x="16" y="18"/>
                    </a:lnTo>
                    <a:lnTo>
                      <a:pt x="18" y="20"/>
                    </a:lnTo>
                    <a:lnTo>
                      <a:pt x="18" y="22"/>
                    </a:lnTo>
                    <a:lnTo>
                      <a:pt x="18" y="22"/>
                    </a:lnTo>
                    <a:lnTo>
                      <a:pt x="22" y="22"/>
                    </a:lnTo>
                    <a:lnTo>
                      <a:pt x="26" y="26"/>
                    </a:lnTo>
                    <a:lnTo>
                      <a:pt x="26" y="26"/>
                    </a:lnTo>
                    <a:lnTo>
                      <a:pt x="28" y="28"/>
                    </a:lnTo>
                    <a:lnTo>
                      <a:pt x="30" y="32"/>
                    </a:lnTo>
                    <a:lnTo>
                      <a:pt x="28" y="44"/>
                    </a:lnTo>
                    <a:lnTo>
                      <a:pt x="28" y="44"/>
                    </a:lnTo>
                    <a:lnTo>
                      <a:pt x="26" y="52"/>
                    </a:lnTo>
                    <a:lnTo>
                      <a:pt x="24" y="56"/>
                    </a:lnTo>
                    <a:lnTo>
                      <a:pt x="22" y="56"/>
                    </a:lnTo>
                    <a:lnTo>
                      <a:pt x="22" y="56"/>
                    </a:lnTo>
                    <a:lnTo>
                      <a:pt x="18" y="50"/>
                    </a:lnTo>
                    <a:lnTo>
                      <a:pt x="18" y="50"/>
                    </a:lnTo>
                    <a:lnTo>
                      <a:pt x="16" y="44"/>
                    </a:lnTo>
                    <a:lnTo>
                      <a:pt x="14" y="46"/>
                    </a:lnTo>
                    <a:lnTo>
                      <a:pt x="12" y="48"/>
                    </a:lnTo>
                    <a:lnTo>
                      <a:pt x="10" y="48"/>
                    </a:lnTo>
                    <a:lnTo>
                      <a:pt x="10" y="48"/>
                    </a:lnTo>
                    <a:lnTo>
                      <a:pt x="8" y="46"/>
                    </a:lnTo>
                    <a:lnTo>
                      <a:pt x="6" y="46"/>
                    </a:lnTo>
                    <a:lnTo>
                      <a:pt x="4" y="50"/>
                    </a:lnTo>
                    <a:lnTo>
                      <a:pt x="4" y="50"/>
                    </a:lnTo>
                    <a:lnTo>
                      <a:pt x="2" y="52"/>
                    </a:lnTo>
                    <a:lnTo>
                      <a:pt x="0" y="48"/>
                    </a:lnTo>
                    <a:lnTo>
                      <a:pt x="0" y="48"/>
                    </a:lnTo>
                    <a:lnTo>
                      <a:pt x="0" y="40"/>
                    </a:lnTo>
                    <a:lnTo>
                      <a:pt x="2" y="36"/>
                    </a:lnTo>
                    <a:lnTo>
                      <a:pt x="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6" name="Freeform 1774">
                <a:extLst>
                  <a:ext uri="{FF2B5EF4-FFF2-40B4-BE49-F238E27FC236}">
                    <a16:creationId xmlns:a16="http://schemas.microsoft.com/office/drawing/2014/main" id="{DB3A8161-401F-25E8-9568-F502F58A3DED}"/>
                  </a:ext>
                </a:extLst>
              </p:cNvPr>
              <p:cNvSpPr>
                <a:spLocks/>
              </p:cNvSpPr>
              <p:nvPr/>
            </p:nvSpPr>
            <p:spPr bwMode="auto">
              <a:xfrm>
                <a:off x="1742" y="1575"/>
                <a:ext cx="26" cy="53"/>
              </a:xfrm>
              <a:custGeom>
                <a:avLst/>
                <a:gdLst>
                  <a:gd name="T0" fmla="*/ 8 w 26"/>
                  <a:gd name="T1" fmla="*/ 6 h 53"/>
                  <a:gd name="T2" fmla="*/ 8 w 26"/>
                  <a:gd name="T3" fmla="*/ 6 h 53"/>
                  <a:gd name="T4" fmla="*/ 12 w 26"/>
                  <a:gd name="T5" fmla="*/ 10 h 53"/>
                  <a:gd name="T6" fmla="*/ 14 w 26"/>
                  <a:gd name="T7" fmla="*/ 10 h 53"/>
                  <a:gd name="T8" fmla="*/ 18 w 26"/>
                  <a:gd name="T9" fmla="*/ 2 h 53"/>
                  <a:gd name="T10" fmla="*/ 18 w 26"/>
                  <a:gd name="T11" fmla="*/ 2 h 53"/>
                  <a:gd name="T12" fmla="*/ 20 w 26"/>
                  <a:gd name="T13" fmla="*/ 0 h 53"/>
                  <a:gd name="T14" fmla="*/ 20 w 26"/>
                  <a:gd name="T15" fmla="*/ 2 h 53"/>
                  <a:gd name="T16" fmla="*/ 20 w 26"/>
                  <a:gd name="T17" fmla="*/ 2 h 53"/>
                  <a:gd name="T18" fmla="*/ 20 w 26"/>
                  <a:gd name="T19" fmla="*/ 8 h 53"/>
                  <a:gd name="T20" fmla="*/ 22 w 26"/>
                  <a:gd name="T21" fmla="*/ 16 h 53"/>
                  <a:gd name="T22" fmla="*/ 22 w 26"/>
                  <a:gd name="T23" fmla="*/ 16 h 53"/>
                  <a:gd name="T24" fmla="*/ 22 w 26"/>
                  <a:gd name="T25" fmla="*/ 18 h 53"/>
                  <a:gd name="T26" fmla="*/ 24 w 26"/>
                  <a:gd name="T27" fmla="*/ 18 h 53"/>
                  <a:gd name="T28" fmla="*/ 24 w 26"/>
                  <a:gd name="T29" fmla="*/ 12 h 53"/>
                  <a:gd name="T30" fmla="*/ 24 w 26"/>
                  <a:gd name="T31" fmla="*/ 12 h 53"/>
                  <a:gd name="T32" fmla="*/ 26 w 26"/>
                  <a:gd name="T33" fmla="*/ 12 h 53"/>
                  <a:gd name="T34" fmla="*/ 26 w 26"/>
                  <a:gd name="T35" fmla="*/ 14 h 53"/>
                  <a:gd name="T36" fmla="*/ 26 w 26"/>
                  <a:gd name="T37" fmla="*/ 20 h 53"/>
                  <a:gd name="T38" fmla="*/ 26 w 26"/>
                  <a:gd name="T39" fmla="*/ 20 h 53"/>
                  <a:gd name="T40" fmla="*/ 24 w 26"/>
                  <a:gd name="T41" fmla="*/ 30 h 53"/>
                  <a:gd name="T42" fmla="*/ 22 w 26"/>
                  <a:gd name="T43" fmla="*/ 32 h 53"/>
                  <a:gd name="T44" fmla="*/ 20 w 26"/>
                  <a:gd name="T45" fmla="*/ 32 h 53"/>
                  <a:gd name="T46" fmla="*/ 20 w 26"/>
                  <a:gd name="T47" fmla="*/ 32 h 53"/>
                  <a:gd name="T48" fmla="*/ 18 w 26"/>
                  <a:gd name="T49" fmla="*/ 30 h 53"/>
                  <a:gd name="T50" fmla="*/ 16 w 26"/>
                  <a:gd name="T51" fmla="*/ 26 h 53"/>
                  <a:gd name="T52" fmla="*/ 16 w 26"/>
                  <a:gd name="T53" fmla="*/ 26 h 53"/>
                  <a:gd name="T54" fmla="*/ 14 w 26"/>
                  <a:gd name="T55" fmla="*/ 26 h 53"/>
                  <a:gd name="T56" fmla="*/ 16 w 26"/>
                  <a:gd name="T57" fmla="*/ 26 h 53"/>
                  <a:gd name="T58" fmla="*/ 16 w 26"/>
                  <a:gd name="T59" fmla="*/ 26 h 53"/>
                  <a:gd name="T60" fmla="*/ 18 w 26"/>
                  <a:gd name="T61" fmla="*/ 32 h 53"/>
                  <a:gd name="T62" fmla="*/ 16 w 26"/>
                  <a:gd name="T63" fmla="*/ 38 h 53"/>
                  <a:gd name="T64" fmla="*/ 16 w 26"/>
                  <a:gd name="T65" fmla="*/ 38 h 53"/>
                  <a:gd name="T66" fmla="*/ 12 w 26"/>
                  <a:gd name="T67" fmla="*/ 38 h 53"/>
                  <a:gd name="T68" fmla="*/ 10 w 26"/>
                  <a:gd name="T69" fmla="*/ 40 h 53"/>
                  <a:gd name="T70" fmla="*/ 10 w 26"/>
                  <a:gd name="T71" fmla="*/ 46 h 53"/>
                  <a:gd name="T72" fmla="*/ 10 w 26"/>
                  <a:gd name="T73" fmla="*/ 46 h 53"/>
                  <a:gd name="T74" fmla="*/ 8 w 26"/>
                  <a:gd name="T75" fmla="*/ 53 h 53"/>
                  <a:gd name="T76" fmla="*/ 6 w 26"/>
                  <a:gd name="T77" fmla="*/ 53 h 53"/>
                  <a:gd name="T78" fmla="*/ 4 w 26"/>
                  <a:gd name="T79" fmla="*/ 53 h 53"/>
                  <a:gd name="T80" fmla="*/ 2 w 26"/>
                  <a:gd name="T81" fmla="*/ 53 h 53"/>
                  <a:gd name="T82" fmla="*/ 2 w 26"/>
                  <a:gd name="T83" fmla="*/ 53 h 53"/>
                  <a:gd name="T84" fmla="*/ 0 w 26"/>
                  <a:gd name="T85" fmla="*/ 46 h 53"/>
                  <a:gd name="T86" fmla="*/ 0 w 26"/>
                  <a:gd name="T87" fmla="*/ 42 h 53"/>
                  <a:gd name="T88" fmla="*/ 0 w 26"/>
                  <a:gd name="T89" fmla="*/ 36 h 53"/>
                  <a:gd name="T90" fmla="*/ 0 w 26"/>
                  <a:gd name="T91" fmla="*/ 36 h 53"/>
                  <a:gd name="T92" fmla="*/ 4 w 26"/>
                  <a:gd name="T93" fmla="*/ 36 h 53"/>
                  <a:gd name="T94" fmla="*/ 2 w 26"/>
                  <a:gd name="T95" fmla="*/ 34 h 53"/>
                  <a:gd name="T96" fmla="*/ 2 w 26"/>
                  <a:gd name="T97" fmla="*/ 34 h 53"/>
                  <a:gd name="T98" fmla="*/ 2 w 26"/>
                  <a:gd name="T99" fmla="*/ 28 h 53"/>
                  <a:gd name="T100" fmla="*/ 2 w 26"/>
                  <a:gd name="T101" fmla="*/ 28 h 53"/>
                  <a:gd name="T102" fmla="*/ 2 w 26"/>
                  <a:gd name="T103" fmla="*/ 18 h 53"/>
                  <a:gd name="T104" fmla="*/ 2 w 26"/>
                  <a:gd name="T105" fmla="*/ 12 h 53"/>
                  <a:gd name="T106" fmla="*/ 4 w 26"/>
                  <a:gd name="T107" fmla="*/ 8 h 53"/>
                  <a:gd name="T108" fmla="*/ 8 w 26"/>
                  <a:gd name="T109" fmla="*/ 6 h 53"/>
                  <a:gd name="T110" fmla="*/ 8 w 26"/>
                  <a:gd name="T111"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53">
                    <a:moveTo>
                      <a:pt x="8" y="6"/>
                    </a:moveTo>
                    <a:lnTo>
                      <a:pt x="8" y="6"/>
                    </a:lnTo>
                    <a:lnTo>
                      <a:pt x="12" y="10"/>
                    </a:lnTo>
                    <a:lnTo>
                      <a:pt x="14" y="10"/>
                    </a:lnTo>
                    <a:lnTo>
                      <a:pt x="18" y="2"/>
                    </a:lnTo>
                    <a:lnTo>
                      <a:pt x="18" y="2"/>
                    </a:lnTo>
                    <a:lnTo>
                      <a:pt x="20" y="0"/>
                    </a:lnTo>
                    <a:lnTo>
                      <a:pt x="20" y="2"/>
                    </a:lnTo>
                    <a:lnTo>
                      <a:pt x="20" y="2"/>
                    </a:lnTo>
                    <a:lnTo>
                      <a:pt x="20" y="8"/>
                    </a:lnTo>
                    <a:lnTo>
                      <a:pt x="22" y="16"/>
                    </a:lnTo>
                    <a:lnTo>
                      <a:pt x="22" y="16"/>
                    </a:lnTo>
                    <a:lnTo>
                      <a:pt x="22" y="18"/>
                    </a:lnTo>
                    <a:lnTo>
                      <a:pt x="24" y="18"/>
                    </a:lnTo>
                    <a:lnTo>
                      <a:pt x="24" y="12"/>
                    </a:lnTo>
                    <a:lnTo>
                      <a:pt x="24" y="12"/>
                    </a:lnTo>
                    <a:lnTo>
                      <a:pt x="26" y="12"/>
                    </a:lnTo>
                    <a:lnTo>
                      <a:pt x="26" y="14"/>
                    </a:lnTo>
                    <a:lnTo>
                      <a:pt x="26" y="20"/>
                    </a:lnTo>
                    <a:lnTo>
                      <a:pt x="26" y="20"/>
                    </a:lnTo>
                    <a:lnTo>
                      <a:pt x="24" y="30"/>
                    </a:lnTo>
                    <a:lnTo>
                      <a:pt x="22" y="32"/>
                    </a:lnTo>
                    <a:lnTo>
                      <a:pt x="20" y="32"/>
                    </a:lnTo>
                    <a:lnTo>
                      <a:pt x="20" y="32"/>
                    </a:lnTo>
                    <a:lnTo>
                      <a:pt x="18" y="30"/>
                    </a:lnTo>
                    <a:lnTo>
                      <a:pt x="16" y="26"/>
                    </a:lnTo>
                    <a:lnTo>
                      <a:pt x="16" y="26"/>
                    </a:lnTo>
                    <a:lnTo>
                      <a:pt x="14" y="26"/>
                    </a:lnTo>
                    <a:lnTo>
                      <a:pt x="16" y="26"/>
                    </a:lnTo>
                    <a:lnTo>
                      <a:pt x="16" y="26"/>
                    </a:lnTo>
                    <a:lnTo>
                      <a:pt x="18" y="32"/>
                    </a:lnTo>
                    <a:lnTo>
                      <a:pt x="16" y="38"/>
                    </a:lnTo>
                    <a:lnTo>
                      <a:pt x="16" y="38"/>
                    </a:lnTo>
                    <a:lnTo>
                      <a:pt x="12" y="38"/>
                    </a:lnTo>
                    <a:lnTo>
                      <a:pt x="10" y="40"/>
                    </a:lnTo>
                    <a:lnTo>
                      <a:pt x="10" y="46"/>
                    </a:lnTo>
                    <a:lnTo>
                      <a:pt x="10" y="46"/>
                    </a:lnTo>
                    <a:lnTo>
                      <a:pt x="8" y="53"/>
                    </a:lnTo>
                    <a:lnTo>
                      <a:pt x="6" y="53"/>
                    </a:lnTo>
                    <a:lnTo>
                      <a:pt x="4" y="53"/>
                    </a:lnTo>
                    <a:lnTo>
                      <a:pt x="2" y="53"/>
                    </a:lnTo>
                    <a:lnTo>
                      <a:pt x="2" y="53"/>
                    </a:lnTo>
                    <a:lnTo>
                      <a:pt x="0" y="46"/>
                    </a:lnTo>
                    <a:lnTo>
                      <a:pt x="0" y="42"/>
                    </a:lnTo>
                    <a:lnTo>
                      <a:pt x="0" y="36"/>
                    </a:lnTo>
                    <a:lnTo>
                      <a:pt x="0" y="36"/>
                    </a:lnTo>
                    <a:lnTo>
                      <a:pt x="4" y="36"/>
                    </a:lnTo>
                    <a:lnTo>
                      <a:pt x="2" y="34"/>
                    </a:lnTo>
                    <a:lnTo>
                      <a:pt x="2" y="34"/>
                    </a:lnTo>
                    <a:lnTo>
                      <a:pt x="2" y="28"/>
                    </a:lnTo>
                    <a:lnTo>
                      <a:pt x="2" y="28"/>
                    </a:lnTo>
                    <a:lnTo>
                      <a:pt x="2" y="18"/>
                    </a:lnTo>
                    <a:lnTo>
                      <a:pt x="2" y="12"/>
                    </a:lnTo>
                    <a:lnTo>
                      <a:pt x="4" y="8"/>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7" name="Freeform 1775">
                <a:extLst>
                  <a:ext uri="{FF2B5EF4-FFF2-40B4-BE49-F238E27FC236}">
                    <a16:creationId xmlns:a16="http://schemas.microsoft.com/office/drawing/2014/main" id="{4621DB51-3D73-4D5A-CE33-EAE34FBD597D}"/>
                  </a:ext>
                </a:extLst>
              </p:cNvPr>
              <p:cNvSpPr>
                <a:spLocks/>
              </p:cNvSpPr>
              <p:nvPr/>
            </p:nvSpPr>
            <p:spPr bwMode="auto">
              <a:xfrm>
                <a:off x="1728" y="1571"/>
                <a:ext cx="22" cy="61"/>
              </a:xfrm>
              <a:custGeom>
                <a:avLst/>
                <a:gdLst>
                  <a:gd name="T0" fmla="*/ 14 w 22"/>
                  <a:gd name="T1" fmla="*/ 42 h 61"/>
                  <a:gd name="T2" fmla="*/ 14 w 22"/>
                  <a:gd name="T3" fmla="*/ 42 h 61"/>
                  <a:gd name="T4" fmla="*/ 14 w 22"/>
                  <a:gd name="T5" fmla="*/ 46 h 61"/>
                  <a:gd name="T6" fmla="*/ 16 w 22"/>
                  <a:gd name="T7" fmla="*/ 50 h 61"/>
                  <a:gd name="T8" fmla="*/ 16 w 22"/>
                  <a:gd name="T9" fmla="*/ 54 h 61"/>
                  <a:gd name="T10" fmla="*/ 16 w 22"/>
                  <a:gd name="T11" fmla="*/ 57 h 61"/>
                  <a:gd name="T12" fmla="*/ 16 w 22"/>
                  <a:gd name="T13" fmla="*/ 57 h 61"/>
                  <a:gd name="T14" fmla="*/ 12 w 22"/>
                  <a:gd name="T15" fmla="*/ 54 h 61"/>
                  <a:gd name="T16" fmla="*/ 8 w 22"/>
                  <a:gd name="T17" fmla="*/ 54 h 61"/>
                  <a:gd name="T18" fmla="*/ 6 w 22"/>
                  <a:gd name="T19" fmla="*/ 61 h 61"/>
                  <a:gd name="T20" fmla="*/ 6 w 22"/>
                  <a:gd name="T21" fmla="*/ 61 h 61"/>
                  <a:gd name="T22" fmla="*/ 6 w 22"/>
                  <a:gd name="T23" fmla="*/ 61 h 61"/>
                  <a:gd name="T24" fmla="*/ 4 w 22"/>
                  <a:gd name="T25" fmla="*/ 61 h 61"/>
                  <a:gd name="T26" fmla="*/ 4 w 22"/>
                  <a:gd name="T27" fmla="*/ 59 h 61"/>
                  <a:gd name="T28" fmla="*/ 4 w 22"/>
                  <a:gd name="T29" fmla="*/ 59 h 61"/>
                  <a:gd name="T30" fmla="*/ 4 w 22"/>
                  <a:gd name="T31" fmla="*/ 54 h 61"/>
                  <a:gd name="T32" fmla="*/ 4 w 22"/>
                  <a:gd name="T33" fmla="*/ 54 h 61"/>
                  <a:gd name="T34" fmla="*/ 6 w 22"/>
                  <a:gd name="T35" fmla="*/ 42 h 61"/>
                  <a:gd name="T36" fmla="*/ 8 w 22"/>
                  <a:gd name="T37" fmla="*/ 32 h 61"/>
                  <a:gd name="T38" fmla="*/ 6 w 22"/>
                  <a:gd name="T39" fmla="*/ 22 h 61"/>
                  <a:gd name="T40" fmla="*/ 2 w 22"/>
                  <a:gd name="T41" fmla="*/ 14 h 61"/>
                  <a:gd name="T42" fmla="*/ 2 w 22"/>
                  <a:gd name="T43" fmla="*/ 14 h 61"/>
                  <a:gd name="T44" fmla="*/ 0 w 22"/>
                  <a:gd name="T45" fmla="*/ 10 h 61"/>
                  <a:gd name="T46" fmla="*/ 0 w 22"/>
                  <a:gd name="T47" fmla="*/ 10 h 61"/>
                  <a:gd name="T48" fmla="*/ 0 w 22"/>
                  <a:gd name="T49" fmla="*/ 8 h 61"/>
                  <a:gd name="T50" fmla="*/ 0 w 22"/>
                  <a:gd name="T51" fmla="*/ 8 h 61"/>
                  <a:gd name="T52" fmla="*/ 4 w 22"/>
                  <a:gd name="T53" fmla="*/ 6 h 61"/>
                  <a:gd name="T54" fmla="*/ 4 w 22"/>
                  <a:gd name="T55" fmla="*/ 6 h 61"/>
                  <a:gd name="T56" fmla="*/ 4 w 22"/>
                  <a:gd name="T57" fmla="*/ 10 h 61"/>
                  <a:gd name="T58" fmla="*/ 4 w 22"/>
                  <a:gd name="T59" fmla="*/ 10 h 61"/>
                  <a:gd name="T60" fmla="*/ 6 w 22"/>
                  <a:gd name="T61" fmla="*/ 12 h 61"/>
                  <a:gd name="T62" fmla="*/ 6 w 22"/>
                  <a:gd name="T63" fmla="*/ 10 h 61"/>
                  <a:gd name="T64" fmla="*/ 8 w 22"/>
                  <a:gd name="T65" fmla="*/ 10 h 61"/>
                  <a:gd name="T66" fmla="*/ 8 w 22"/>
                  <a:gd name="T67" fmla="*/ 10 h 61"/>
                  <a:gd name="T68" fmla="*/ 12 w 22"/>
                  <a:gd name="T69" fmla="*/ 8 h 61"/>
                  <a:gd name="T70" fmla="*/ 14 w 22"/>
                  <a:gd name="T71" fmla="*/ 10 h 61"/>
                  <a:gd name="T72" fmla="*/ 14 w 22"/>
                  <a:gd name="T73" fmla="*/ 10 h 61"/>
                  <a:gd name="T74" fmla="*/ 20 w 22"/>
                  <a:gd name="T75" fmla="*/ 0 h 61"/>
                  <a:gd name="T76" fmla="*/ 20 w 22"/>
                  <a:gd name="T77" fmla="*/ 0 h 61"/>
                  <a:gd name="T78" fmla="*/ 22 w 22"/>
                  <a:gd name="T79" fmla="*/ 0 h 61"/>
                  <a:gd name="T80" fmla="*/ 22 w 22"/>
                  <a:gd name="T81" fmla="*/ 0 h 61"/>
                  <a:gd name="T82" fmla="*/ 22 w 22"/>
                  <a:gd name="T83" fmla="*/ 10 h 61"/>
                  <a:gd name="T84" fmla="*/ 22 w 22"/>
                  <a:gd name="T85" fmla="*/ 10 h 61"/>
                  <a:gd name="T86" fmla="*/ 18 w 22"/>
                  <a:gd name="T87" fmla="*/ 18 h 61"/>
                  <a:gd name="T88" fmla="*/ 16 w 22"/>
                  <a:gd name="T89" fmla="*/ 24 h 61"/>
                  <a:gd name="T90" fmla="*/ 16 w 22"/>
                  <a:gd name="T91" fmla="*/ 32 h 61"/>
                  <a:gd name="T92" fmla="*/ 16 w 22"/>
                  <a:gd name="T93" fmla="*/ 32 h 61"/>
                  <a:gd name="T94" fmla="*/ 16 w 22"/>
                  <a:gd name="T95" fmla="*/ 32 h 61"/>
                  <a:gd name="T96" fmla="*/ 14 w 22"/>
                  <a:gd name="T97" fmla="*/ 30 h 61"/>
                  <a:gd name="T98" fmla="*/ 14 w 22"/>
                  <a:gd name="T99" fmla="*/ 30 h 61"/>
                  <a:gd name="T100" fmla="*/ 14 w 22"/>
                  <a:gd name="T101" fmla="*/ 30 h 61"/>
                  <a:gd name="T102" fmla="*/ 14 w 22"/>
                  <a:gd name="T103" fmla="*/ 36 h 61"/>
                  <a:gd name="T104" fmla="*/ 14 w 22"/>
                  <a:gd name="T105" fmla="*/ 36 h 61"/>
                  <a:gd name="T106" fmla="*/ 14 w 22"/>
                  <a:gd name="T107" fmla="*/ 42 h 61"/>
                  <a:gd name="T108" fmla="*/ 14 w 22"/>
                  <a:gd name="T109"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61">
                    <a:moveTo>
                      <a:pt x="14" y="42"/>
                    </a:moveTo>
                    <a:lnTo>
                      <a:pt x="14" y="42"/>
                    </a:lnTo>
                    <a:lnTo>
                      <a:pt x="14" y="46"/>
                    </a:lnTo>
                    <a:lnTo>
                      <a:pt x="16" y="50"/>
                    </a:lnTo>
                    <a:lnTo>
                      <a:pt x="16" y="54"/>
                    </a:lnTo>
                    <a:lnTo>
                      <a:pt x="16" y="57"/>
                    </a:lnTo>
                    <a:lnTo>
                      <a:pt x="16" y="57"/>
                    </a:lnTo>
                    <a:lnTo>
                      <a:pt x="12" y="54"/>
                    </a:lnTo>
                    <a:lnTo>
                      <a:pt x="8" y="54"/>
                    </a:lnTo>
                    <a:lnTo>
                      <a:pt x="6" y="61"/>
                    </a:lnTo>
                    <a:lnTo>
                      <a:pt x="6" y="61"/>
                    </a:lnTo>
                    <a:lnTo>
                      <a:pt x="6" y="61"/>
                    </a:lnTo>
                    <a:lnTo>
                      <a:pt x="4" y="61"/>
                    </a:lnTo>
                    <a:lnTo>
                      <a:pt x="4" y="59"/>
                    </a:lnTo>
                    <a:lnTo>
                      <a:pt x="4" y="59"/>
                    </a:lnTo>
                    <a:lnTo>
                      <a:pt x="4" y="54"/>
                    </a:lnTo>
                    <a:lnTo>
                      <a:pt x="4" y="54"/>
                    </a:lnTo>
                    <a:lnTo>
                      <a:pt x="6" y="42"/>
                    </a:lnTo>
                    <a:lnTo>
                      <a:pt x="8" y="32"/>
                    </a:lnTo>
                    <a:lnTo>
                      <a:pt x="6" y="22"/>
                    </a:lnTo>
                    <a:lnTo>
                      <a:pt x="2" y="14"/>
                    </a:lnTo>
                    <a:lnTo>
                      <a:pt x="2" y="14"/>
                    </a:lnTo>
                    <a:lnTo>
                      <a:pt x="0" y="10"/>
                    </a:lnTo>
                    <a:lnTo>
                      <a:pt x="0" y="10"/>
                    </a:lnTo>
                    <a:lnTo>
                      <a:pt x="0" y="8"/>
                    </a:lnTo>
                    <a:lnTo>
                      <a:pt x="0" y="8"/>
                    </a:lnTo>
                    <a:lnTo>
                      <a:pt x="4" y="6"/>
                    </a:lnTo>
                    <a:lnTo>
                      <a:pt x="4" y="6"/>
                    </a:lnTo>
                    <a:lnTo>
                      <a:pt x="4" y="10"/>
                    </a:lnTo>
                    <a:lnTo>
                      <a:pt x="4" y="10"/>
                    </a:lnTo>
                    <a:lnTo>
                      <a:pt x="6" y="12"/>
                    </a:lnTo>
                    <a:lnTo>
                      <a:pt x="6" y="10"/>
                    </a:lnTo>
                    <a:lnTo>
                      <a:pt x="8" y="10"/>
                    </a:lnTo>
                    <a:lnTo>
                      <a:pt x="8" y="10"/>
                    </a:lnTo>
                    <a:lnTo>
                      <a:pt x="12" y="8"/>
                    </a:lnTo>
                    <a:lnTo>
                      <a:pt x="14" y="10"/>
                    </a:lnTo>
                    <a:lnTo>
                      <a:pt x="14" y="10"/>
                    </a:lnTo>
                    <a:lnTo>
                      <a:pt x="20" y="0"/>
                    </a:lnTo>
                    <a:lnTo>
                      <a:pt x="20" y="0"/>
                    </a:lnTo>
                    <a:lnTo>
                      <a:pt x="22" y="0"/>
                    </a:lnTo>
                    <a:lnTo>
                      <a:pt x="22" y="0"/>
                    </a:lnTo>
                    <a:lnTo>
                      <a:pt x="22" y="10"/>
                    </a:lnTo>
                    <a:lnTo>
                      <a:pt x="22" y="10"/>
                    </a:lnTo>
                    <a:lnTo>
                      <a:pt x="18" y="18"/>
                    </a:lnTo>
                    <a:lnTo>
                      <a:pt x="16" y="24"/>
                    </a:lnTo>
                    <a:lnTo>
                      <a:pt x="16" y="32"/>
                    </a:lnTo>
                    <a:lnTo>
                      <a:pt x="16" y="32"/>
                    </a:lnTo>
                    <a:lnTo>
                      <a:pt x="16" y="32"/>
                    </a:lnTo>
                    <a:lnTo>
                      <a:pt x="14" y="30"/>
                    </a:lnTo>
                    <a:lnTo>
                      <a:pt x="14" y="30"/>
                    </a:lnTo>
                    <a:lnTo>
                      <a:pt x="14" y="30"/>
                    </a:lnTo>
                    <a:lnTo>
                      <a:pt x="14" y="36"/>
                    </a:lnTo>
                    <a:lnTo>
                      <a:pt x="14" y="36"/>
                    </a:lnTo>
                    <a:lnTo>
                      <a:pt x="14" y="42"/>
                    </a:lnTo>
                    <a:lnTo>
                      <a:pt x="1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8" name="Freeform 1776">
                <a:extLst>
                  <a:ext uri="{FF2B5EF4-FFF2-40B4-BE49-F238E27FC236}">
                    <a16:creationId xmlns:a16="http://schemas.microsoft.com/office/drawing/2014/main" id="{5D2BFDA2-E884-67F6-C70C-FE6ACA1F289F}"/>
                  </a:ext>
                </a:extLst>
              </p:cNvPr>
              <p:cNvSpPr>
                <a:spLocks/>
              </p:cNvSpPr>
              <p:nvPr/>
            </p:nvSpPr>
            <p:spPr bwMode="auto">
              <a:xfrm>
                <a:off x="1752" y="1581"/>
                <a:ext cx="30" cy="38"/>
              </a:xfrm>
              <a:custGeom>
                <a:avLst/>
                <a:gdLst>
                  <a:gd name="T0" fmla="*/ 6 w 30"/>
                  <a:gd name="T1" fmla="*/ 32 h 38"/>
                  <a:gd name="T2" fmla="*/ 6 w 30"/>
                  <a:gd name="T3" fmla="*/ 32 h 38"/>
                  <a:gd name="T4" fmla="*/ 6 w 30"/>
                  <a:gd name="T5" fmla="*/ 26 h 38"/>
                  <a:gd name="T6" fmla="*/ 4 w 30"/>
                  <a:gd name="T7" fmla="*/ 22 h 38"/>
                  <a:gd name="T8" fmla="*/ 2 w 30"/>
                  <a:gd name="T9" fmla="*/ 20 h 38"/>
                  <a:gd name="T10" fmla="*/ 0 w 30"/>
                  <a:gd name="T11" fmla="*/ 14 h 38"/>
                  <a:gd name="T12" fmla="*/ 0 w 30"/>
                  <a:gd name="T13" fmla="*/ 14 h 38"/>
                  <a:gd name="T14" fmla="*/ 2 w 30"/>
                  <a:gd name="T15" fmla="*/ 14 h 38"/>
                  <a:gd name="T16" fmla="*/ 4 w 30"/>
                  <a:gd name="T17" fmla="*/ 16 h 38"/>
                  <a:gd name="T18" fmla="*/ 8 w 30"/>
                  <a:gd name="T19" fmla="*/ 22 h 38"/>
                  <a:gd name="T20" fmla="*/ 8 w 30"/>
                  <a:gd name="T21" fmla="*/ 22 h 38"/>
                  <a:gd name="T22" fmla="*/ 10 w 30"/>
                  <a:gd name="T23" fmla="*/ 24 h 38"/>
                  <a:gd name="T24" fmla="*/ 12 w 30"/>
                  <a:gd name="T25" fmla="*/ 22 h 38"/>
                  <a:gd name="T26" fmla="*/ 16 w 30"/>
                  <a:gd name="T27" fmla="*/ 16 h 38"/>
                  <a:gd name="T28" fmla="*/ 16 w 30"/>
                  <a:gd name="T29" fmla="*/ 16 h 38"/>
                  <a:gd name="T30" fmla="*/ 16 w 30"/>
                  <a:gd name="T31" fmla="*/ 10 h 38"/>
                  <a:gd name="T32" fmla="*/ 14 w 30"/>
                  <a:gd name="T33" fmla="*/ 6 h 38"/>
                  <a:gd name="T34" fmla="*/ 14 w 30"/>
                  <a:gd name="T35" fmla="*/ 6 h 38"/>
                  <a:gd name="T36" fmla="*/ 16 w 30"/>
                  <a:gd name="T37" fmla="*/ 0 h 38"/>
                  <a:gd name="T38" fmla="*/ 16 w 30"/>
                  <a:gd name="T39" fmla="*/ 0 h 38"/>
                  <a:gd name="T40" fmla="*/ 18 w 30"/>
                  <a:gd name="T41" fmla="*/ 2 h 38"/>
                  <a:gd name="T42" fmla="*/ 18 w 30"/>
                  <a:gd name="T43" fmla="*/ 2 h 38"/>
                  <a:gd name="T44" fmla="*/ 20 w 30"/>
                  <a:gd name="T45" fmla="*/ 14 h 38"/>
                  <a:gd name="T46" fmla="*/ 20 w 30"/>
                  <a:gd name="T47" fmla="*/ 26 h 38"/>
                  <a:gd name="T48" fmla="*/ 20 w 30"/>
                  <a:gd name="T49" fmla="*/ 26 h 38"/>
                  <a:gd name="T50" fmla="*/ 20 w 30"/>
                  <a:gd name="T51" fmla="*/ 28 h 38"/>
                  <a:gd name="T52" fmla="*/ 22 w 30"/>
                  <a:gd name="T53" fmla="*/ 26 h 38"/>
                  <a:gd name="T54" fmla="*/ 22 w 30"/>
                  <a:gd name="T55" fmla="*/ 26 h 38"/>
                  <a:gd name="T56" fmla="*/ 26 w 30"/>
                  <a:gd name="T57" fmla="*/ 24 h 38"/>
                  <a:gd name="T58" fmla="*/ 28 w 30"/>
                  <a:gd name="T59" fmla="*/ 26 h 38"/>
                  <a:gd name="T60" fmla="*/ 28 w 30"/>
                  <a:gd name="T61" fmla="*/ 28 h 38"/>
                  <a:gd name="T62" fmla="*/ 28 w 30"/>
                  <a:gd name="T63" fmla="*/ 28 h 38"/>
                  <a:gd name="T64" fmla="*/ 30 w 30"/>
                  <a:gd name="T65" fmla="*/ 32 h 38"/>
                  <a:gd name="T66" fmla="*/ 30 w 30"/>
                  <a:gd name="T67" fmla="*/ 32 h 38"/>
                  <a:gd name="T68" fmla="*/ 28 w 30"/>
                  <a:gd name="T69" fmla="*/ 36 h 38"/>
                  <a:gd name="T70" fmla="*/ 26 w 30"/>
                  <a:gd name="T71" fmla="*/ 36 h 38"/>
                  <a:gd name="T72" fmla="*/ 22 w 30"/>
                  <a:gd name="T73" fmla="*/ 34 h 38"/>
                  <a:gd name="T74" fmla="*/ 22 w 30"/>
                  <a:gd name="T75" fmla="*/ 34 h 38"/>
                  <a:gd name="T76" fmla="*/ 14 w 30"/>
                  <a:gd name="T77" fmla="*/ 38 h 38"/>
                  <a:gd name="T78" fmla="*/ 10 w 30"/>
                  <a:gd name="T79" fmla="*/ 36 h 38"/>
                  <a:gd name="T80" fmla="*/ 6 w 30"/>
                  <a:gd name="T81" fmla="*/ 32 h 38"/>
                  <a:gd name="T82" fmla="*/ 6 w 30"/>
                  <a:gd name="T83"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38">
                    <a:moveTo>
                      <a:pt x="6" y="32"/>
                    </a:moveTo>
                    <a:lnTo>
                      <a:pt x="6" y="32"/>
                    </a:lnTo>
                    <a:lnTo>
                      <a:pt x="6" y="26"/>
                    </a:lnTo>
                    <a:lnTo>
                      <a:pt x="4" y="22"/>
                    </a:lnTo>
                    <a:lnTo>
                      <a:pt x="2" y="20"/>
                    </a:lnTo>
                    <a:lnTo>
                      <a:pt x="0" y="14"/>
                    </a:lnTo>
                    <a:lnTo>
                      <a:pt x="0" y="14"/>
                    </a:lnTo>
                    <a:lnTo>
                      <a:pt x="2" y="14"/>
                    </a:lnTo>
                    <a:lnTo>
                      <a:pt x="4" y="16"/>
                    </a:lnTo>
                    <a:lnTo>
                      <a:pt x="8" y="22"/>
                    </a:lnTo>
                    <a:lnTo>
                      <a:pt x="8" y="22"/>
                    </a:lnTo>
                    <a:lnTo>
                      <a:pt x="10" y="24"/>
                    </a:lnTo>
                    <a:lnTo>
                      <a:pt x="12" y="22"/>
                    </a:lnTo>
                    <a:lnTo>
                      <a:pt x="16" y="16"/>
                    </a:lnTo>
                    <a:lnTo>
                      <a:pt x="16" y="16"/>
                    </a:lnTo>
                    <a:lnTo>
                      <a:pt x="16" y="10"/>
                    </a:lnTo>
                    <a:lnTo>
                      <a:pt x="14" y="6"/>
                    </a:lnTo>
                    <a:lnTo>
                      <a:pt x="14" y="6"/>
                    </a:lnTo>
                    <a:lnTo>
                      <a:pt x="16" y="0"/>
                    </a:lnTo>
                    <a:lnTo>
                      <a:pt x="16" y="0"/>
                    </a:lnTo>
                    <a:lnTo>
                      <a:pt x="18" y="2"/>
                    </a:lnTo>
                    <a:lnTo>
                      <a:pt x="18" y="2"/>
                    </a:lnTo>
                    <a:lnTo>
                      <a:pt x="20" y="14"/>
                    </a:lnTo>
                    <a:lnTo>
                      <a:pt x="20" y="26"/>
                    </a:lnTo>
                    <a:lnTo>
                      <a:pt x="20" y="26"/>
                    </a:lnTo>
                    <a:lnTo>
                      <a:pt x="20" y="28"/>
                    </a:lnTo>
                    <a:lnTo>
                      <a:pt x="22" y="26"/>
                    </a:lnTo>
                    <a:lnTo>
                      <a:pt x="22" y="26"/>
                    </a:lnTo>
                    <a:lnTo>
                      <a:pt x="26" y="24"/>
                    </a:lnTo>
                    <a:lnTo>
                      <a:pt x="28" y="26"/>
                    </a:lnTo>
                    <a:lnTo>
                      <a:pt x="28" y="28"/>
                    </a:lnTo>
                    <a:lnTo>
                      <a:pt x="28" y="28"/>
                    </a:lnTo>
                    <a:lnTo>
                      <a:pt x="30" y="32"/>
                    </a:lnTo>
                    <a:lnTo>
                      <a:pt x="30" y="32"/>
                    </a:lnTo>
                    <a:lnTo>
                      <a:pt x="28" y="36"/>
                    </a:lnTo>
                    <a:lnTo>
                      <a:pt x="26" y="36"/>
                    </a:lnTo>
                    <a:lnTo>
                      <a:pt x="22" y="34"/>
                    </a:lnTo>
                    <a:lnTo>
                      <a:pt x="22" y="34"/>
                    </a:lnTo>
                    <a:lnTo>
                      <a:pt x="14" y="38"/>
                    </a:lnTo>
                    <a:lnTo>
                      <a:pt x="10" y="36"/>
                    </a:lnTo>
                    <a:lnTo>
                      <a:pt x="6" y="32"/>
                    </a:ln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9" name="Freeform 1777">
                <a:extLst>
                  <a:ext uri="{FF2B5EF4-FFF2-40B4-BE49-F238E27FC236}">
                    <a16:creationId xmlns:a16="http://schemas.microsoft.com/office/drawing/2014/main" id="{82338233-EADD-F3B0-77B9-409B71BD2D2A}"/>
                  </a:ext>
                </a:extLst>
              </p:cNvPr>
              <p:cNvSpPr>
                <a:spLocks/>
              </p:cNvSpPr>
              <p:nvPr/>
            </p:nvSpPr>
            <p:spPr bwMode="auto">
              <a:xfrm>
                <a:off x="1758" y="1557"/>
                <a:ext cx="22" cy="22"/>
              </a:xfrm>
              <a:custGeom>
                <a:avLst/>
                <a:gdLst>
                  <a:gd name="T0" fmla="*/ 4 w 22"/>
                  <a:gd name="T1" fmla="*/ 20 h 22"/>
                  <a:gd name="T2" fmla="*/ 4 w 22"/>
                  <a:gd name="T3" fmla="*/ 20 h 22"/>
                  <a:gd name="T4" fmla="*/ 2 w 22"/>
                  <a:gd name="T5" fmla="*/ 20 h 22"/>
                  <a:gd name="T6" fmla="*/ 2 w 22"/>
                  <a:gd name="T7" fmla="*/ 20 h 22"/>
                  <a:gd name="T8" fmla="*/ 2 w 22"/>
                  <a:gd name="T9" fmla="*/ 10 h 22"/>
                  <a:gd name="T10" fmla="*/ 2 w 22"/>
                  <a:gd name="T11" fmla="*/ 4 h 22"/>
                  <a:gd name="T12" fmla="*/ 0 w 22"/>
                  <a:gd name="T13" fmla="*/ 2 h 22"/>
                  <a:gd name="T14" fmla="*/ 0 w 22"/>
                  <a:gd name="T15" fmla="*/ 2 h 22"/>
                  <a:gd name="T16" fmla="*/ 6 w 22"/>
                  <a:gd name="T17" fmla="*/ 0 h 22"/>
                  <a:gd name="T18" fmla="*/ 10 w 22"/>
                  <a:gd name="T19" fmla="*/ 2 h 22"/>
                  <a:gd name="T20" fmla="*/ 16 w 22"/>
                  <a:gd name="T21" fmla="*/ 8 h 22"/>
                  <a:gd name="T22" fmla="*/ 22 w 22"/>
                  <a:gd name="T23" fmla="*/ 16 h 22"/>
                  <a:gd name="T24" fmla="*/ 22 w 22"/>
                  <a:gd name="T25" fmla="*/ 16 h 22"/>
                  <a:gd name="T26" fmla="*/ 18 w 22"/>
                  <a:gd name="T27" fmla="*/ 20 h 22"/>
                  <a:gd name="T28" fmla="*/ 16 w 22"/>
                  <a:gd name="T29" fmla="*/ 22 h 22"/>
                  <a:gd name="T30" fmla="*/ 14 w 22"/>
                  <a:gd name="T31" fmla="*/ 22 h 22"/>
                  <a:gd name="T32" fmla="*/ 10 w 22"/>
                  <a:gd name="T33" fmla="*/ 18 h 22"/>
                  <a:gd name="T34" fmla="*/ 10 w 22"/>
                  <a:gd name="T35" fmla="*/ 18 h 22"/>
                  <a:gd name="T36" fmla="*/ 10 w 22"/>
                  <a:gd name="T37" fmla="*/ 18 h 22"/>
                  <a:gd name="T38" fmla="*/ 8 w 22"/>
                  <a:gd name="T39" fmla="*/ 18 h 22"/>
                  <a:gd name="T40" fmla="*/ 4 w 22"/>
                  <a:gd name="T41" fmla="*/ 20 h 22"/>
                  <a:gd name="T42" fmla="*/ 4 w 22"/>
                  <a:gd name="T4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4" y="20"/>
                    </a:moveTo>
                    <a:lnTo>
                      <a:pt x="4" y="20"/>
                    </a:lnTo>
                    <a:lnTo>
                      <a:pt x="2" y="20"/>
                    </a:lnTo>
                    <a:lnTo>
                      <a:pt x="2" y="20"/>
                    </a:lnTo>
                    <a:lnTo>
                      <a:pt x="2" y="10"/>
                    </a:lnTo>
                    <a:lnTo>
                      <a:pt x="2" y="4"/>
                    </a:lnTo>
                    <a:lnTo>
                      <a:pt x="0" y="2"/>
                    </a:lnTo>
                    <a:lnTo>
                      <a:pt x="0" y="2"/>
                    </a:lnTo>
                    <a:lnTo>
                      <a:pt x="6" y="0"/>
                    </a:lnTo>
                    <a:lnTo>
                      <a:pt x="10" y="2"/>
                    </a:lnTo>
                    <a:lnTo>
                      <a:pt x="16" y="8"/>
                    </a:lnTo>
                    <a:lnTo>
                      <a:pt x="22" y="16"/>
                    </a:lnTo>
                    <a:lnTo>
                      <a:pt x="22" y="16"/>
                    </a:lnTo>
                    <a:lnTo>
                      <a:pt x="18" y="20"/>
                    </a:lnTo>
                    <a:lnTo>
                      <a:pt x="16" y="22"/>
                    </a:lnTo>
                    <a:lnTo>
                      <a:pt x="14" y="22"/>
                    </a:lnTo>
                    <a:lnTo>
                      <a:pt x="10" y="18"/>
                    </a:lnTo>
                    <a:lnTo>
                      <a:pt x="10" y="18"/>
                    </a:lnTo>
                    <a:lnTo>
                      <a:pt x="10" y="18"/>
                    </a:lnTo>
                    <a:lnTo>
                      <a:pt x="8" y="18"/>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0" name="Freeform 1778">
                <a:extLst>
                  <a:ext uri="{FF2B5EF4-FFF2-40B4-BE49-F238E27FC236}">
                    <a16:creationId xmlns:a16="http://schemas.microsoft.com/office/drawing/2014/main" id="{D0C2299E-30FD-F0E9-3035-6CBBA876F908}"/>
                  </a:ext>
                </a:extLst>
              </p:cNvPr>
              <p:cNvSpPr>
                <a:spLocks/>
              </p:cNvSpPr>
              <p:nvPr/>
            </p:nvSpPr>
            <p:spPr bwMode="auto">
              <a:xfrm>
                <a:off x="1790" y="1565"/>
                <a:ext cx="18" cy="26"/>
              </a:xfrm>
              <a:custGeom>
                <a:avLst/>
                <a:gdLst>
                  <a:gd name="T0" fmla="*/ 16 w 18"/>
                  <a:gd name="T1" fmla="*/ 18 h 26"/>
                  <a:gd name="T2" fmla="*/ 16 w 18"/>
                  <a:gd name="T3" fmla="*/ 18 h 26"/>
                  <a:gd name="T4" fmla="*/ 16 w 18"/>
                  <a:gd name="T5" fmla="*/ 16 h 26"/>
                  <a:gd name="T6" fmla="*/ 14 w 18"/>
                  <a:gd name="T7" fmla="*/ 16 h 26"/>
                  <a:gd name="T8" fmla="*/ 10 w 18"/>
                  <a:gd name="T9" fmla="*/ 20 h 26"/>
                  <a:gd name="T10" fmla="*/ 8 w 18"/>
                  <a:gd name="T11" fmla="*/ 26 h 26"/>
                  <a:gd name="T12" fmla="*/ 6 w 18"/>
                  <a:gd name="T13" fmla="*/ 26 h 26"/>
                  <a:gd name="T14" fmla="*/ 6 w 18"/>
                  <a:gd name="T15" fmla="*/ 26 h 26"/>
                  <a:gd name="T16" fmla="*/ 6 w 18"/>
                  <a:gd name="T17" fmla="*/ 26 h 26"/>
                  <a:gd name="T18" fmla="*/ 6 w 18"/>
                  <a:gd name="T19" fmla="*/ 20 h 26"/>
                  <a:gd name="T20" fmla="*/ 4 w 18"/>
                  <a:gd name="T21" fmla="*/ 16 h 26"/>
                  <a:gd name="T22" fmla="*/ 4 w 18"/>
                  <a:gd name="T23" fmla="*/ 16 h 26"/>
                  <a:gd name="T24" fmla="*/ 2 w 18"/>
                  <a:gd name="T25" fmla="*/ 16 h 26"/>
                  <a:gd name="T26" fmla="*/ 0 w 18"/>
                  <a:gd name="T27" fmla="*/ 16 h 26"/>
                  <a:gd name="T28" fmla="*/ 0 w 18"/>
                  <a:gd name="T29" fmla="*/ 16 h 26"/>
                  <a:gd name="T30" fmla="*/ 0 w 18"/>
                  <a:gd name="T31" fmla="*/ 8 h 26"/>
                  <a:gd name="T32" fmla="*/ 0 w 18"/>
                  <a:gd name="T33" fmla="*/ 8 h 26"/>
                  <a:gd name="T34" fmla="*/ 0 w 18"/>
                  <a:gd name="T35" fmla="*/ 6 h 26"/>
                  <a:gd name="T36" fmla="*/ 2 w 18"/>
                  <a:gd name="T37" fmla="*/ 6 h 26"/>
                  <a:gd name="T38" fmla="*/ 4 w 18"/>
                  <a:gd name="T39" fmla="*/ 8 h 26"/>
                  <a:gd name="T40" fmla="*/ 4 w 18"/>
                  <a:gd name="T41" fmla="*/ 8 h 26"/>
                  <a:gd name="T42" fmla="*/ 6 w 18"/>
                  <a:gd name="T43" fmla="*/ 12 h 26"/>
                  <a:gd name="T44" fmla="*/ 8 w 18"/>
                  <a:gd name="T45" fmla="*/ 14 h 26"/>
                  <a:gd name="T46" fmla="*/ 10 w 18"/>
                  <a:gd name="T47" fmla="*/ 14 h 26"/>
                  <a:gd name="T48" fmla="*/ 10 w 18"/>
                  <a:gd name="T49" fmla="*/ 14 h 26"/>
                  <a:gd name="T50" fmla="*/ 8 w 18"/>
                  <a:gd name="T51" fmla="*/ 0 h 26"/>
                  <a:gd name="T52" fmla="*/ 8 w 18"/>
                  <a:gd name="T53" fmla="*/ 0 h 26"/>
                  <a:gd name="T54" fmla="*/ 12 w 18"/>
                  <a:gd name="T55" fmla="*/ 2 h 26"/>
                  <a:gd name="T56" fmla="*/ 16 w 18"/>
                  <a:gd name="T57" fmla="*/ 0 h 26"/>
                  <a:gd name="T58" fmla="*/ 16 w 18"/>
                  <a:gd name="T59" fmla="*/ 0 h 26"/>
                  <a:gd name="T60" fmla="*/ 18 w 18"/>
                  <a:gd name="T61" fmla="*/ 10 h 26"/>
                  <a:gd name="T62" fmla="*/ 16 w 18"/>
                  <a:gd name="T63" fmla="*/ 18 h 26"/>
                  <a:gd name="T64" fmla="*/ 16 w 18"/>
                  <a:gd name="T6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26">
                    <a:moveTo>
                      <a:pt x="16" y="18"/>
                    </a:moveTo>
                    <a:lnTo>
                      <a:pt x="16" y="18"/>
                    </a:lnTo>
                    <a:lnTo>
                      <a:pt x="16" y="16"/>
                    </a:lnTo>
                    <a:lnTo>
                      <a:pt x="14" y="16"/>
                    </a:lnTo>
                    <a:lnTo>
                      <a:pt x="10" y="20"/>
                    </a:lnTo>
                    <a:lnTo>
                      <a:pt x="8" y="26"/>
                    </a:lnTo>
                    <a:lnTo>
                      <a:pt x="6" y="26"/>
                    </a:lnTo>
                    <a:lnTo>
                      <a:pt x="6" y="26"/>
                    </a:lnTo>
                    <a:lnTo>
                      <a:pt x="6" y="26"/>
                    </a:lnTo>
                    <a:lnTo>
                      <a:pt x="6" y="20"/>
                    </a:lnTo>
                    <a:lnTo>
                      <a:pt x="4" y="16"/>
                    </a:lnTo>
                    <a:lnTo>
                      <a:pt x="4" y="16"/>
                    </a:lnTo>
                    <a:lnTo>
                      <a:pt x="2" y="16"/>
                    </a:lnTo>
                    <a:lnTo>
                      <a:pt x="0" y="16"/>
                    </a:lnTo>
                    <a:lnTo>
                      <a:pt x="0" y="16"/>
                    </a:lnTo>
                    <a:lnTo>
                      <a:pt x="0" y="8"/>
                    </a:lnTo>
                    <a:lnTo>
                      <a:pt x="0" y="8"/>
                    </a:lnTo>
                    <a:lnTo>
                      <a:pt x="0" y="6"/>
                    </a:lnTo>
                    <a:lnTo>
                      <a:pt x="2" y="6"/>
                    </a:lnTo>
                    <a:lnTo>
                      <a:pt x="4" y="8"/>
                    </a:lnTo>
                    <a:lnTo>
                      <a:pt x="4" y="8"/>
                    </a:lnTo>
                    <a:lnTo>
                      <a:pt x="6" y="12"/>
                    </a:lnTo>
                    <a:lnTo>
                      <a:pt x="8" y="14"/>
                    </a:lnTo>
                    <a:lnTo>
                      <a:pt x="10" y="14"/>
                    </a:lnTo>
                    <a:lnTo>
                      <a:pt x="10" y="14"/>
                    </a:lnTo>
                    <a:lnTo>
                      <a:pt x="8" y="0"/>
                    </a:lnTo>
                    <a:lnTo>
                      <a:pt x="8" y="0"/>
                    </a:lnTo>
                    <a:lnTo>
                      <a:pt x="12" y="2"/>
                    </a:lnTo>
                    <a:lnTo>
                      <a:pt x="16" y="0"/>
                    </a:lnTo>
                    <a:lnTo>
                      <a:pt x="16" y="0"/>
                    </a:lnTo>
                    <a:lnTo>
                      <a:pt x="18" y="10"/>
                    </a:lnTo>
                    <a:lnTo>
                      <a:pt x="16" y="18"/>
                    </a:lnTo>
                    <a:lnTo>
                      <a:pt x="1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1" name="Freeform 1779">
                <a:extLst>
                  <a:ext uri="{FF2B5EF4-FFF2-40B4-BE49-F238E27FC236}">
                    <a16:creationId xmlns:a16="http://schemas.microsoft.com/office/drawing/2014/main" id="{45BD19CC-8225-FBB5-CF1C-7EAC30A35150}"/>
                  </a:ext>
                </a:extLst>
              </p:cNvPr>
              <p:cNvSpPr>
                <a:spLocks/>
              </p:cNvSpPr>
              <p:nvPr/>
            </p:nvSpPr>
            <p:spPr bwMode="auto">
              <a:xfrm>
                <a:off x="1716" y="1551"/>
                <a:ext cx="14" cy="34"/>
              </a:xfrm>
              <a:custGeom>
                <a:avLst/>
                <a:gdLst>
                  <a:gd name="T0" fmla="*/ 0 w 14"/>
                  <a:gd name="T1" fmla="*/ 18 h 34"/>
                  <a:gd name="T2" fmla="*/ 0 w 14"/>
                  <a:gd name="T3" fmla="*/ 18 h 34"/>
                  <a:gd name="T4" fmla="*/ 0 w 14"/>
                  <a:gd name="T5" fmla="*/ 12 h 34"/>
                  <a:gd name="T6" fmla="*/ 2 w 14"/>
                  <a:gd name="T7" fmla="*/ 6 h 34"/>
                  <a:gd name="T8" fmla="*/ 6 w 14"/>
                  <a:gd name="T9" fmla="*/ 0 h 34"/>
                  <a:gd name="T10" fmla="*/ 6 w 14"/>
                  <a:gd name="T11" fmla="*/ 0 h 34"/>
                  <a:gd name="T12" fmla="*/ 12 w 14"/>
                  <a:gd name="T13" fmla="*/ 10 h 34"/>
                  <a:gd name="T14" fmla="*/ 12 w 14"/>
                  <a:gd name="T15" fmla="*/ 10 h 34"/>
                  <a:gd name="T16" fmla="*/ 12 w 14"/>
                  <a:gd name="T17" fmla="*/ 12 h 34"/>
                  <a:gd name="T18" fmla="*/ 12 w 14"/>
                  <a:gd name="T19" fmla="*/ 12 h 34"/>
                  <a:gd name="T20" fmla="*/ 12 w 14"/>
                  <a:gd name="T21" fmla="*/ 18 h 34"/>
                  <a:gd name="T22" fmla="*/ 12 w 14"/>
                  <a:gd name="T23" fmla="*/ 22 h 34"/>
                  <a:gd name="T24" fmla="*/ 14 w 14"/>
                  <a:gd name="T25" fmla="*/ 24 h 34"/>
                  <a:gd name="T26" fmla="*/ 12 w 14"/>
                  <a:gd name="T27" fmla="*/ 30 h 34"/>
                  <a:gd name="T28" fmla="*/ 12 w 14"/>
                  <a:gd name="T29" fmla="*/ 30 h 34"/>
                  <a:gd name="T30" fmla="*/ 12 w 14"/>
                  <a:gd name="T31" fmla="*/ 30 h 34"/>
                  <a:gd name="T32" fmla="*/ 10 w 14"/>
                  <a:gd name="T33" fmla="*/ 30 h 34"/>
                  <a:gd name="T34" fmla="*/ 10 w 14"/>
                  <a:gd name="T35" fmla="*/ 34 h 34"/>
                  <a:gd name="T36" fmla="*/ 10 w 14"/>
                  <a:gd name="T37" fmla="*/ 34 h 34"/>
                  <a:gd name="T38" fmla="*/ 8 w 14"/>
                  <a:gd name="T39" fmla="*/ 34 h 34"/>
                  <a:gd name="T40" fmla="*/ 6 w 14"/>
                  <a:gd name="T41" fmla="*/ 32 h 34"/>
                  <a:gd name="T42" fmla="*/ 4 w 14"/>
                  <a:gd name="T43" fmla="*/ 28 h 34"/>
                  <a:gd name="T44" fmla="*/ 4 w 14"/>
                  <a:gd name="T45" fmla="*/ 28 h 34"/>
                  <a:gd name="T46" fmla="*/ 2 w 14"/>
                  <a:gd name="T47" fmla="*/ 24 h 34"/>
                  <a:gd name="T48" fmla="*/ 0 w 14"/>
                  <a:gd name="T49" fmla="*/ 18 h 34"/>
                  <a:gd name="T50" fmla="*/ 0 w 14"/>
                  <a:gd name="T51"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4">
                    <a:moveTo>
                      <a:pt x="0" y="18"/>
                    </a:moveTo>
                    <a:lnTo>
                      <a:pt x="0" y="18"/>
                    </a:lnTo>
                    <a:lnTo>
                      <a:pt x="0" y="12"/>
                    </a:lnTo>
                    <a:lnTo>
                      <a:pt x="2" y="6"/>
                    </a:lnTo>
                    <a:lnTo>
                      <a:pt x="6" y="0"/>
                    </a:lnTo>
                    <a:lnTo>
                      <a:pt x="6" y="0"/>
                    </a:lnTo>
                    <a:lnTo>
                      <a:pt x="12" y="10"/>
                    </a:lnTo>
                    <a:lnTo>
                      <a:pt x="12" y="10"/>
                    </a:lnTo>
                    <a:lnTo>
                      <a:pt x="12" y="12"/>
                    </a:lnTo>
                    <a:lnTo>
                      <a:pt x="12" y="12"/>
                    </a:lnTo>
                    <a:lnTo>
                      <a:pt x="12" y="18"/>
                    </a:lnTo>
                    <a:lnTo>
                      <a:pt x="12" y="22"/>
                    </a:lnTo>
                    <a:lnTo>
                      <a:pt x="14" y="24"/>
                    </a:lnTo>
                    <a:lnTo>
                      <a:pt x="12" y="30"/>
                    </a:lnTo>
                    <a:lnTo>
                      <a:pt x="12" y="30"/>
                    </a:lnTo>
                    <a:lnTo>
                      <a:pt x="12" y="30"/>
                    </a:lnTo>
                    <a:lnTo>
                      <a:pt x="10" y="30"/>
                    </a:lnTo>
                    <a:lnTo>
                      <a:pt x="10" y="34"/>
                    </a:lnTo>
                    <a:lnTo>
                      <a:pt x="10" y="34"/>
                    </a:lnTo>
                    <a:lnTo>
                      <a:pt x="8" y="34"/>
                    </a:lnTo>
                    <a:lnTo>
                      <a:pt x="6" y="32"/>
                    </a:lnTo>
                    <a:lnTo>
                      <a:pt x="4" y="28"/>
                    </a:lnTo>
                    <a:lnTo>
                      <a:pt x="4" y="28"/>
                    </a:lnTo>
                    <a:lnTo>
                      <a:pt x="2" y="2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2" name="Freeform 1780">
                <a:extLst>
                  <a:ext uri="{FF2B5EF4-FFF2-40B4-BE49-F238E27FC236}">
                    <a16:creationId xmlns:a16="http://schemas.microsoft.com/office/drawing/2014/main" id="{072611A0-5E83-7AC2-5F7C-7DF96358BD29}"/>
                  </a:ext>
                </a:extLst>
              </p:cNvPr>
              <p:cNvSpPr>
                <a:spLocks/>
              </p:cNvSpPr>
              <p:nvPr/>
            </p:nvSpPr>
            <p:spPr bwMode="auto">
              <a:xfrm>
                <a:off x="1734" y="1662"/>
                <a:ext cx="12" cy="12"/>
              </a:xfrm>
              <a:custGeom>
                <a:avLst/>
                <a:gdLst>
                  <a:gd name="T0" fmla="*/ 12 w 12"/>
                  <a:gd name="T1" fmla="*/ 8 h 12"/>
                  <a:gd name="T2" fmla="*/ 12 w 12"/>
                  <a:gd name="T3" fmla="*/ 8 h 12"/>
                  <a:gd name="T4" fmla="*/ 10 w 12"/>
                  <a:gd name="T5" fmla="*/ 12 h 12"/>
                  <a:gd name="T6" fmla="*/ 6 w 12"/>
                  <a:gd name="T7" fmla="*/ 12 h 12"/>
                  <a:gd name="T8" fmla="*/ 4 w 12"/>
                  <a:gd name="T9" fmla="*/ 10 h 12"/>
                  <a:gd name="T10" fmla="*/ 0 w 12"/>
                  <a:gd name="T11" fmla="*/ 8 h 12"/>
                  <a:gd name="T12" fmla="*/ 0 w 12"/>
                  <a:gd name="T13" fmla="*/ 8 h 12"/>
                  <a:gd name="T14" fmla="*/ 6 w 12"/>
                  <a:gd name="T15" fmla="*/ 2 h 12"/>
                  <a:gd name="T16" fmla="*/ 8 w 12"/>
                  <a:gd name="T17" fmla="*/ 0 h 12"/>
                  <a:gd name="T18" fmla="*/ 10 w 12"/>
                  <a:gd name="T19" fmla="*/ 2 h 12"/>
                  <a:gd name="T20" fmla="*/ 12 w 12"/>
                  <a:gd name="T21" fmla="*/ 8 h 12"/>
                  <a:gd name="T22" fmla="*/ 12 w 12"/>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12" y="8"/>
                    </a:moveTo>
                    <a:lnTo>
                      <a:pt x="12" y="8"/>
                    </a:lnTo>
                    <a:lnTo>
                      <a:pt x="10" y="12"/>
                    </a:lnTo>
                    <a:lnTo>
                      <a:pt x="6" y="12"/>
                    </a:lnTo>
                    <a:lnTo>
                      <a:pt x="4" y="10"/>
                    </a:lnTo>
                    <a:lnTo>
                      <a:pt x="0" y="8"/>
                    </a:lnTo>
                    <a:lnTo>
                      <a:pt x="0" y="8"/>
                    </a:lnTo>
                    <a:lnTo>
                      <a:pt x="6" y="2"/>
                    </a:lnTo>
                    <a:lnTo>
                      <a:pt x="8" y="0"/>
                    </a:lnTo>
                    <a:lnTo>
                      <a:pt x="10"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3" name="Freeform 1781">
                <a:extLst>
                  <a:ext uri="{FF2B5EF4-FFF2-40B4-BE49-F238E27FC236}">
                    <a16:creationId xmlns:a16="http://schemas.microsoft.com/office/drawing/2014/main" id="{456B5B10-F3A7-2124-143F-EF9F5D37A125}"/>
                  </a:ext>
                </a:extLst>
              </p:cNvPr>
              <p:cNvSpPr>
                <a:spLocks/>
              </p:cNvSpPr>
              <p:nvPr/>
            </p:nvSpPr>
            <p:spPr bwMode="auto">
              <a:xfrm>
                <a:off x="1754" y="1660"/>
                <a:ext cx="4" cy="20"/>
              </a:xfrm>
              <a:custGeom>
                <a:avLst/>
                <a:gdLst>
                  <a:gd name="T0" fmla="*/ 4 w 4"/>
                  <a:gd name="T1" fmla="*/ 16 h 20"/>
                  <a:gd name="T2" fmla="*/ 4 w 4"/>
                  <a:gd name="T3" fmla="*/ 16 h 20"/>
                  <a:gd name="T4" fmla="*/ 4 w 4"/>
                  <a:gd name="T5" fmla="*/ 20 h 20"/>
                  <a:gd name="T6" fmla="*/ 4 w 4"/>
                  <a:gd name="T7" fmla="*/ 20 h 20"/>
                  <a:gd name="T8" fmla="*/ 2 w 4"/>
                  <a:gd name="T9" fmla="*/ 18 h 20"/>
                  <a:gd name="T10" fmla="*/ 2 w 4"/>
                  <a:gd name="T11" fmla="*/ 18 h 20"/>
                  <a:gd name="T12" fmla="*/ 0 w 4"/>
                  <a:gd name="T13" fmla="*/ 10 h 20"/>
                  <a:gd name="T14" fmla="*/ 0 w 4"/>
                  <a:gd name="T15" fmla="*/ 6 h 20"/>
                  <a:gd name="T16" fmla="*/ 0 w 4"/>
                  <a:gd name="T17" fmla="*/ 0 h 20"/>
                  <a:gd name="T18" fmla="*/ 0 w 4"/>
                  <a:gd name="T19" fmla="*/ 0 h 20"/>
                  <a:gd name="T20" fmla="*/ 2 w 4"/>
                  <a:gd name="T21" fmla="*/ 0 h 20"/>
                  <a:gd name="T22" fmla="*/ 2 w 4"/>
                  <a:gd name="T23" fmla="*/ 0 h 20"/>
                  <a:gd name="T24" fmla="*/ 4 w 4"/>
                  <a:gd name="T25" fmla="*/ 2 h 20"/>
                  <a:gd name="T26" fmla="*/ 4 w 4"/>
                  <a:gd name="T27" fmla="*/ 6 h 20"/>
                  <a:gd name="T28" fmla="*/ 4 w 4"/>
                  <a:gd name="T29" fmla="*/ 16 h 20"/>
                  <a:gd name="T30" fmla="*/ 4 w 4"/>
                  <a:gd name="T31"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0">
                    <a:moveTo>
                      <a:pt x="4" y="16"/>
                    </a:moveTo>
                    <a:lnTo>
                      <a:pt x="4" y="16"/>
                    </a:lnTo>
                    <a:lnTo>
                      <a:pt x="4" y="20"/>
                    </a:lnTo>
                    <a:lnTo>
                      <a:pt x="4" y="20"/>
                    </a:lnTo>
                    <a:lnTo>
                      <a:pt x="2" y="18"/>
                    </a:lnTo>
                    <a:lnTo>
                      <a:pt x="2" y="18"/>
                    </a:lnTo>
                    <a:lnTo>
                      <a:pt x="0" y="10"/>
                    </a:lnTo>
                    <a:lnTo>
                      <a:pt x="0" y="6"/>
                    </a:lnTo>
                    <a:lnTo>
                      <a:pt x="0" y="0"/>
                    </a:lnTo>
                    <a:lnTo>
                      <a:pt x="0" y="0"/>
                    </a:lnTo>
                    <a:lnTo>
                      <a:pt x="2" y="0"/>
                    </a:lnTo>
                    <a:lnTo>
                      <a:pt x="2" y="0"/>
                    </a:lnTo>
                    <a:lnTo>
                      <a:pt x="4" y="2"/>
                    </a:lnTo>
                    <a:lnTo>
                      <a:pt x="4" y="6"/>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4" name="Freeform 1782">
                <a:extLst>
                  <a:ext uri="{FF2B5EF4-FFF2-40B4-BE49-F238E27FC236}">
                    <a16:creationId xmlns:a16="http://schemas.microsoft.com/office/drawing/2014/main" id="{EB8CDD40-699F-5686-0708-E33CF4E41B31}"/>
                  </a:ext>
                </a:extLst>
              </p:cNvPr>
              <p:cNvSpPr>
                <a:spLocks/>
              </p:cNvSpPr>
              <p:nvPr/>
            </p:nvSpPr>
            <p:spPr bwMode="auto">
              <a:xfrm>
                <a:off x="1720" y="1577"/>
                <a:ext cx="6" cy="14"/>
              </a:xfrm>
              <a:custGeom>
                <a:avLst/>
                <a:gdLst>
                  <a:gd name="T0" fmla="*/ 0 w 6"/>
                  <a:gd name="T1" fmla="*/ 0 h 14"/>
                  <a:gd name="T2" fmla="*/ 0 w 6"/>
                  <a:gd name="T3" fmla="*/ 0 h 14"/>
                  <a:gd name="T4" fmla="*/ 2 w 6"/>
                  <a:gd name="T5" fmla="*/ 0 h 14"/>
                  <a:gd name="T6" fmla="*/ 2 w 6"/>
                  <a:gd name="T7" fmla="*/ 2 h 14"/>
                  <a:gd name="T8" fmla="*/ 6 w 6"/>
                  <a:gd name="T9" fmla="*/ 8 h 14"/>
                  <a:gd name="T10" fmla="*/ 6 w 6"/>
                  <a:gd name="T11" fmla="*/ 8 h 14"/>
                  <a:gd name="T12" fmla="*/ 6 w 6"/>
                  <a:gd name="T13" fmla="*/ 12 h 14"/>
                  <a:gd name="T14" fmla="*/ 4 w 6"/>
                  <a:gd name="T15" fmla="*/ 14 h 14"/>
                  <a:gd name="T16" fmla="*/ 4 w 6"/>
                  <a:gd name="T17" fmla="*/ 14 h 14"/>
                  <a:gd name="T18" fmla="*/ 0 w 6"/>
                  <a:gd name="T19" fmla="*/ 6 h 14"/>
                  <a:gd name="T20" fmla="*/ 0 w 6"/>
                  <a:gd name="T21" fmla="*/ 6 h 14"/>
                  <a:gd name="T22" fmla="*/ 0 w 6"/>
                  <a:gd name="T23" fmla="*/ 4 h 14"/>
                  <a:gd name="T24" fmla="*/ 0 w 6"/>
                  <a:gd name="T25" fmla="*/ 0 h 14"/>
                  <a:gd name="T26" fmla="*/ 0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0" y="0"/>
                    </a:moveTo>
                    <a:lnTo>
                      <a:pt x="0" y="0"/>
                    </a:lnTo>
                    <a:lnTo>
                      <a:pt x="2" y="0"/>
                    </a:lnTo>
                    <a:lnTo>
                      <a:pt x="2" y="2"/>
                    </a:lnTo>
                    <a:lnTo>
                      <a:pt x="6" y="8"/>
                    </a:lnTo>
                    <a:lnTo>
                      <a:pt x="6" y="8"/>
                    </a:lnTo>
                    <a:lnTo>
                      <a:pt x="6" y="12"/>
                    </a:lnTo>
                    <a:lnTo>
                      <a:pt x="4" y="14"/>
                    </a:lnTo>
                    <a:lnTo>
                      <a:pt x="4" y="14"/>
                    </a:lnTo>
                    <a:lnTo>
                      <a:pt x="0" y="6"/>
                    </a:lnTo>
                    <a:lnTo>
                      <a:pt x="0"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5" name="Freeform 1783">
                <a:extLst>
                  <a:ext uri="{FF2B5EF4-FFF2-40B4-BE49-F238E27FC236}">
                    <a16:creationId xmlns:a16="http://schemas.microsoft.com/office/drawing/2014/main" id="{C1485181-119D-61B1-E57A-02367F7255CD}"/>
                  </a:ext>
                </a:extLst>
              </p:cNvPr>
              <p:cNvSpPr>
                <a:spLocks/>
              </p:cNvSpPr>
              <p:nvPr/>
            </p:nvSpPr>
            <p:spPr bwMode="auto">
              <a:xfrm>
                <a:off x="1792" y="1603"/>
                <a:ext cx="6" cy="10"/>
              </a:xfrm>
              <a:custGeom>
                <a:avLst/>
                <a:gdLst>
                  <a:gd name="T0" fmla="*/ 4 w 6"/>
                  <a:gd name="T1" fmla="*/ 0 h 10"/>
                  <a:gd name="T2" fmla="*/ 4 w 6"/>
                  <a:gd name="T3" fmla="*/ 0 h 10"/>
                  <a:gd name="T4" fmla="*/ 4 w 6"/>
                  <a:gd name="T5" fmla="*/ 0 h 10"/>
                  <a:gd name="T6" fmla="*/ 4 w 6"/>
                  <a:gd name="T7" fmla="*/ 0 h 10"/>
                  <a:gd name="T8" fmla="*/ 6 w 6"/>
                  <a:gd name="T9" fmla="*/ 4 h 10"/>
                  <a:gd name="T10" fmla="*/ 6 w 6"/>
                  <a:gd name="T11" fmla="*/ 8 h 10"/>
                  <a:gd name="T12" fmla="*/ 4 w 6"/>
                  <a:gd name="T13" fmla="*/ 10 h 10"/>
                  <a:gd name="T14" fmla="*/ 4 w 6"/>
                  <a:gd name="T15" fmla="*/ 10 h 10"/>
                  <a:gd name="T16" fmla="*/ 4 w 6"/>
                  <a:gd name="T17" fmla="*/ 10 h 10"/>
                  <a:gd name="T18" fmla="*/ 2 w 6"/>
                  <a:gd name="T19" fmla="*/ 10 h 10"/>
                  <a:gd name="T20" fmla="*/ 0 w 6"/>
                  <a:gd name="T21" fmla="*/ 6 h 10"/>
                  <a:gd name="T22" fmla="*/ 0 w 6"/>
                  <a:gd name="T23" fmla="*/ 6 h 10"/>
                  <a:gd name="T24" fmla="*/ 2 w 6"/>
                  <a:gd name="T25" fmla="*/ 0 h 10"/>
                  <a:gd name="T26" fmla="*/ 4 w 6"/>
                  <a:gd name="T27" fmla="*/ 0 h 10"/>
                  <a:gd name="T28" fmla="*/ 4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4" y="0"/>
                    </a:moveTo>
                    <a:lnTo>
                      <a:pt x="4" y="0"/>
                    </a:lnTo>
                    <a:lnTo>
                      <a:pt x="4" y="0"/>
                    </a:lnTo>
                    <a:lnTo>
                      <a:pt x="4" y="0"/>
                    </a:lnTo>
                    <a:lnTo>
                      <a:pt x="6" y="4"/>
                    </a:lnTo>
                    <a:lnTo>
                      <a:pt x="6" y="8"/>
                    </a:lnTo>
                    <a:lnTo>
                      <a:pt x="4" y="10"/>
                    </a:lnTo>
                    <a:lnTo>
                      <a:pt x="4" y="10"/>
                    </a:lnTo>
                    <a:lnTo>
                      <a:pt x="4" y="10"/>
                    </a:lnTo>
                    <a:lnTo>
                      <a:pt x="2" y="10"/>
                    </a:lnTo>
                    <a:lnTo>
                      <a:pt x="0" y="6"/>
                    </a:lnTo>
                    <a:lnTo>
                      <a:pt x="0" y="6"/>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6" name="Freeform 1784">
                <a:extLst>
                  <a:ext uri="{FF2B5EF4-FFF2-40B4-BE49-F238E27FC236}">
                    <a16:creationId xmlns:a16="http://schemas.microsoft.com/office/drawing/2014/main" id="{A4081E0A-EBA9-5781-47E4-FDB08DE64562}"/>
                  </a:ext>
                </a:extLst>
              </p:cNvPr>
              <p:cNvSpPr>
                <a:spLocks/>
              </p:cNvSpPr>
              <p:nvPr/>
            </p:nvSpPr>
            <p:spPr bwMode="auto">
              <a:xfrm>
                <a:off x="1788" y="1581"/>
                <a:ext cx="6" cy="8"/>
              </a:xfrm>
              <a:custGeom>
                <a:avLst/>
                <a:gdLst>
                  <a:gd name="T0" fmla="*/ 2 w 6"/>
                  <a:gd name="T1" fmla="*/ 0 h 8"/>
                  <a:gd name="T2" fmla="*/ 2 w 6"/>
                  <a:gd name="T3" fmla="*/ 0 h 8"/>
                  <a:gd name="T4" fmla="*/ 6 w 6"/>
                  <a:gd name="T5" fmla="*/ 0 h 8"/>
                  <a:gd name="T6" fmla="*/ 6 w 6"/>
                  <a:gd name="T7" fmla="*/ 0 h 8"/>
                  <a:gd name="T8" fmla="*/ 4 w 6"/>
                  <a:gd name="T9" fmla="*/ 6 h 8"/>
                  <a:gd name="T10" fmla="*/ 4 w 6"/>
                  <a:gd name="T11" fmla="*/ 8 h 8"/>
                  <a:gd name="T12" fmla="*/ 2 w 6"/>
                  <a:gd name="T13" fmla="*/ 8 h 8"/>
                  <a:gd name="T14" fmla="*/ 2 w 6"/>
                  <a:gd name="T15" fmla="*/ 8 h 8"/>
                  <a:gd name="T16" fmla="*/ 0 w 6"/>
                  <a:gd name="T17" fmla="*/ 4 h 8"/>
                  <a:gd name="T18" fmla="*/ 0 w 6"/>
                  <a:gd name="T19" fmla="*/ 4 h 8"/>
                  <a:gd name="T20" fmla="*/ 2 w 6"/>
                  <a:gd name="T21" fmla="*/ 0 h 8"/>
                  <a:gd name="T22" fmla="*/ 2 w 6"/>
                  <a:gd name="T23" fmla="*/ 0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6" y="0"/>
                    </a:lnTo>
                    <a:lnTo>
                      <a:pt x="6" y="0"/>
                    </a:lnTo>
                    <a:lnTo>
                      <a:pt x="4" y="6"/>
                    </a:lnTo>
                    <a:lnTo>
                      <a:pt x="4" y="8"/>
                    </a:lnTo>
                    <a:lnTo>
                      <a:pt x="2" y="8"/>
                    </a:lnTo>
                    <a:lnTo>
                      <a:pt x="2" y="8"/>
                    </a:lnTo>
                    <a:lnTo>
                      <a:pt x="0" y="4"/>
                    </a:lnTo>
                    <a:lnTo>
                      <a:pt x="0" y="4"/>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7" name="Freeform 1785">
                <a:extLst>
                  <a:ext uri="{FF2B5EF4-FFF2-40B4-BE49-F238E27FC236}">
                    <a16:creationId xmlns:a16="http://schemas.microsoft.com/office/drawing/2014/main" id="{2C99614C-FB65-DD04-C887-EAF12827A062}"/>
                  </a:ext>
                </a:extLst>
              </p:cNvPr>
              <p:cNvSpPr>
                <a:spLocks/>
              </p:cNvSpPr>
              <p:nvPr/>
            </p:nvSpPr>
            <p:spPr bwMode="auto">
              <a:xfrm>
                <a:off x="1744" y="1549"/>
                <a:ext cx="6" cy="8"/>
              </a:xfrm>
              <a:custGeom>
                <a:avLst/>
                <a:gdLst>
                  <a:gd name="T0" fmla="*/ 6 w 6"/>
                  <a:gd name="T1" fmla="*/ 6 h 8"/>
                  <a:gd name="T2" fmla="*/ 6 w 6"/>
                  <a:gd name="T3" fmla="*/ 6 h 8"/>
                  <a:gd name="T4" fmla="*/ 0 w 6"/>
                  <a:gd name="T5" fmla="*/ 8 h 8"/>
                  <a:gd name="T6" fmla="*/ 0 w 6"/>
                  <a:gd name="T7" fmla="*/ 8 h 8"/>
                  <a:gd name="T8" fmla="*/ 2 w 6"/>
                  <a:gd name="T9" fmla="*/ 0 h 8"/>
                  <a:gd name="T10" fmla="*/ 4 w 6"/>
                  <a:gd name="T11" fmla="*/ 0 h 8"/>
                  <a:gd name="T12" fmla="*/ 6 w 6"/>
                  <a:gd name="T13" fmla="*/ 2 h 8"/>
                  <a:gd name="T14" fmla="*/ 6 w 6"/>
                  <a:gd name="T15" fmla="*/ 2 h 8"/>
                  <a:gd name="T16" fmla="*/ 6 w 6"/>
                  <a:gd name="T17" fmla="*/ 6 h 8"/>
                  <a:gd name="T18" fmla="*/ 6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6"/>
                    </a:moveTo>
                    <a:lnTo>
                      <a:pt x="6" y="6"/>
                    </a:lnTo>
                    <a:lnTo>
                      <a:pt x="0" y="8"/>
                    </a:lnTo>
                    <a:lnTo>
                      <a:pt x="0" y="8"/>
                    </a:lnTo>
                    <a:lnTo>
                      <a:pt x="2" y="0"/>
                    </a:lnTo>
                    <a:lnTo>
                      <a:pt x="4" y="0"/>
                    </a:lnTo>
                    <a:lnTo>
                      <a:pt x="6" y="2"/>
                    </a:lnTo>
                    <a:lnTo>
                      <a:pt x="6"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8" name="Freeform 1786">
                <a:extLst>
                  <a:ext uri="{FF2B5EF4-FFF2-40B4-BE49-F238E27FC236}">
                    <a16:creationId xmlns:a16="http://schemas.microsoft.com/office/drawing/2014/main" id="{CCCA1170-F7BB-64C6-7F1E-B3012F9D969F}"/>
                  </a:ext>
                </a:extLst>
              </p:cNvPr>
              <p:cNvSpPr>
                <a:spLocks/>
              </p:cNvSpPr>
              <p:nvPr/>
            </p:nvSpPr>
            <p:spPr bwMode="auto">
              <a:xfrm>
                <a:off x="1830" y="1577"/>
                <a:ext cx="12" cy="22"/>
              </a:xfrm>
              <a:custGeom>
                <a:avLst/>
                <a:gdLst>
                  <a:gd name="T0" fmla="*/ 8 w 12"/>
                  <a:gd name="T1" fmla="*/ 4 h 22"/>
                  <a:gd name="T2" fmla="*/ 8 w 12"/>
                  <a:gd name="T3" fmla="*/ 4 h 22"/>
                  <a:gd name="T4" fmla="*/ 10 w 12"/>
                  <a:gd name="T5" fmla="*/ 10 h 22"/>
                  <a:gd name="T6" fmla="*/ 12 w 12"/>
                  <a:gd name="T7" fmla="*/ 14 h 22"/>
                  <a:gd name="T8" fmla="*/ 10 w 12"/>
                  <a:gd name="T9" fmla="*/ 20 h 22"/>
                  <a:gd name="T10" fmla="*/ 10 w 12"/>
                  <a:gd name="T11" fmla="*/ 20 h 22"/>
                  <a:gd name="T12" fmla="*/ 8 w 12"/>
                  <a:gd name="T13" fmla="*/ 22 h 22"/>
                  <a:gd name="T14" fmla="*/ 6 w 12"/>
                  <a:gd name="T15" fmla="*/ 22 h 22"/>
                  <a:gd name="T16" fmla="*/ 2 w 12"/>
                  <a:gd name="T17" fmla="*/ 16 h 22"/>
                  <a:gd name="T18" fmla="*/ 2 w 12"/>
                  <a:gd name="T19" fmla="*/ 16 h 22"/>
                  <a:gd name="T20" fmla="*/ 0 w 12"/>
                  <a:gd name="T21" fmla="*/ 10 h 22"/>
                  <a:gd name="T22" fmla="*/ 0 w 12"/>
                  <a:gd name="T23" fmla="*/ 4 h 22"/>
                  <a:gd name="T24" fmla="*/ 0 w 12"/>
                  <a:gd name="T25" fmla="*/ 4 h 22"/>
                  <a:gd name="T26" fmla="*/ 2 w 12"/>
                  <a:gd name="T27" fmla="*/ 0 h 22"/>
                  <a:gd name="T28" fmla="*/ 4 w 12"/>
                  <a:gd name="T29" fmla="*/ 0 h 22"/>
                  <a:gd name="T30" fmla="*/ 8 w 12"/>
                  <a:gd name="T31" fmla="*/ 4 h 22"/>
                  <a:gd name="T32" fmla="*/ 8 w 12"/>
                  <a:gd name="T3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8" y="4"/>
                    </a:moveTo>
                    <a:lnTo>
                      <a:pt x="8" y="4"/>
                    </a:lnTo>
                    <a:lnTo>
                      <a:pt x="10" y="10"/>
                    </a:lnTo>
                    <a:lnTo>
                      <a:pt x="12" y="14"/>
                    </a:lnTo>
                    <a:lnTo>
                      <a:pt x="10" y="20"/>
                    </a:lnTo>
                    <a:lnTo>
                      <a:pt x="10" y="20"/>
                    </a:lnTo>
                    <a:lnTo>
                      <a:pt x="8" y="22"/>
                    </a:lnTo>
                    <a:lnTo>
                      <a:pt x="6" y="22"/>
                    </a:lnTo>
                    <a:lnTo>
                      <a:pt x="2" y="16"/>
                    </a:lnTo>
                    <a:lnTo>
                      <a:pt x="2" y="16"/>
                    </a:lnTo>
                    <a:lnTo>
                      <a:pt x="0" y="10"/>
                    </a:lnTo>
                    <a:lnTo>
                      <a:pt x="0" y="4"/>
                    </a:lnTo>
                    <a:lnTo>
                      <a:pt x="0" y="4"/>
                    </a:lnTo>
                    <a:lnTo>
                      <a:pt x="2" y="0"/>
                    </a:lnTo>
                    <a:lnTo>
                      <a:pt x="4"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9" name="Freeform 1787">
                <a:extLst>
                  <a:ext uri="{FF2B5EF4-FFF2-40B4-BE49-F238E27FC236}">
                    <a16:creationId xmlns:a16="http://schemas.microsoft.com/office/drawing/2014/main" id="{E17338F0-C7BB-690B-5BD7-846B6CC65D12}"/>
                  </a:ext>
                </a:extLst>
              </p:cNvPr>
              <p:cNvSpPr>
                <a:spLocks/>
              </p:cNvSpPr>
              <p:nvPr/>
            </p:nvSpPr>
            <p:spPr bwMode="auto">
              <a:xfrm>
                <a:off x="1806" y="1557"/>
                <a:ext cx="8" cy="26"/>
              </a:xfrm>
              <a:custGeom>
                <a:avLst/>
                <a:gdLst>
                  <a:gd name="T0" fmla="*/ 0 w 8"/>
                  <a:gd name="T1" fmla="*/ 26 h 26"/>
                  <a:gd name="T2" fmla="*/ 0 w 8"/>
                  <a:gd name="T3" fmla="*/ 26 h 26"/>
                  <a:gd name="T4" fmla="*/ 0 w 8"/>
                  <a:gd name="T5" fmla="*/ 8 h 26"/>
                  <a:gd name="T6" fmla="*/ 0 w 8"/>
                  <a:gd name="T7" fmla="*/ 8 h 26"/>
                  <a:gd name="T8" fmla="*/ 2 w 8"/>
                  <a:gd name="T9" fmla="*/ 2 h 26"/>
                  <a:gd name="T10" fmla="*/ 4 w 8"/>
                  <a:gd name="T11" fmla="*/ 0 h 26"/>
                  <a:gd name="T12" fmla="*/ 8 w 8"/>
                  <a:gd name="T13" fmla="*/ 8 h 26"/>
                  <a:gd name="T14" fmla="*/ 8 w 8"/>
                  <a:gd name="T15" fmla="*/ 8 h 26"/>
                  <a:gd name="T16" fmla="*/ 6 w 8"/>
                  <a:gd name="T17" fmla="*/ 8 h 26"/>
                  <a:gd name="T18" fmla="*/ 4 w 8"/>
                  <a:gd name="T19" fmla="*/ 8 h 26"/>
                  <a:gd name="T20" fmla="*/ 2 w 8"/>
                  <a:gd name="T21" fmla="*/ 14 h 26"/>
                  <a:gd name="T22" fmla="*/ 0 w 8"/>
                  <a:gd name="T23" fmla="*/ 26 h 26"/>
                  <a:gd name="T24" fmla="*/ 0 w 8"/>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0" y="26"/>
                    </a:moveTo>
                    <a:lnTo>
                      <a:pt x="0" y="26"/>
                    </a:lnTo>
                    <a:lnTo>
                      <a:pt x="0" y="8"/>
                    </a:lnTo>
                    <a:lnTo>
                      <a:pt x="0" y="8"/>
                    </a:lnTo>
                    <a:lnTo>
                      <a:pt x="2" y="2"/>
                    </a:lnTo>
                    <a:lnTo>
                      <a:pt x="4" y="0"/>
                    </a:lnTo>
                    <a:lnTo>
                      <a:pt x="8" y="8"/>
                    </a:lnTo>
                    <a:lnTo>
                      <a:pt x="8" y="8"/>
                    </a:lnTo>
                    <a:lnTo>
                      <a:pt x="6" y="8"/>
                    </a:lnTo>
                    <a:lnTo>
                      <a:pt x="4" y="8"/>
                    </a:lnTo>
                    <a:lnTo>
                      <a:pt x="2" y="14"/>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0" name="Freeform 1788">
                <a:extLst>
                  <a:ext uri="{FF2B5EF4-FFF2-40B4-BE49-F238E27FC236}">
                    <a16:creationId xmlns:a16="http://schemas.microsoft.com/office/drawing/2014/main" id="{3FFD3527-29D3-22D9-1F23-7FAB83CCD6B1}"/>
                  </a:ext>
                </a:extLst>
              </p:cNvPr>
              <p:cNvSpPr>
                <a:spLocks/>
              </p:cNvSpPr>
              <p:nvPr/>
            </p:nvSpPr>
            <p:spPr bwMode="auto">
              <a:xfrm>
                <a:off x="1728" y="1553"/>
                <a:ext cx="8" cy="28"/>
              </a:xfrm>
              <a:custGeom>
                <a:avLst/>
                <a:gdLst>
                  <a:gd name="T0" fmla="*/ 4 w 8"/>
                  <a:gd name="T1" fmla="*/ 28 h 28"/>
                  <a:gd name="T2" fmla="*/ 4 w 8"/>
                  <a:gd name="T3" fmla="*/ 28 h 28"/>
                  <a:gd name="T4" fmla="*/ 4 w 8"/>
                  <a:gd name="T5" fmla="*/ 28 h 28"/>
                  <a:gd name="T6" fmla="*/ 4 w 8"/>
                  <a:gd name="T7" fmla="*/ 28 h 28"/>
                  <a:gd name="T8" fmla="*/ 0 w 8"/>
                  <a:gd name="T9" fmla="*/ 20 h 28"/>
                  <a:gd name="T10" fmla="*/ 0 w 8"/>
                  <a:gd name="T11" fmla="*/ 14 h 28"/>
                  <a:gd name="T12" fmla="*/ 0 w 8"/>
                  <a:gd name="T13" fmla="*/ 8 h 28"/>
                  <a:gd name="T14" fmla="*/ 0 w 8"/>
                  <a:gd name="T15" fmla="*/ 8 h 28"/>
                  <a:gd name="T16" fmla="*/ 0 w 8"/>
                  <a:gd name="T17" fmla="*/ 8 h 28"/>
                  <a:gd name="T18" fmla="*/ 2 w 8"/>
                  <a:gd name="T19" fmla="*/ 10 h 28"/>
                  <a:gd name="T20" fmla="*/ 2 w 8"/>
                  <a:gd name="T21" fmla="*/ 8 h 28"/>
                  <a:gd name="T22" fmla="*/ 4 w 8"/>
                  <a:gd name="T23" fmla="*/ 4 h 28"/>
                  <a:gd name="T24" fmla="*/ 6 w 8"/>
                  <a:gd name="T25" fmla="*/ 0 h 28"/>
                  <a:gd name="T26" fmla="*/ 6 w 8"/>
                  <a:gd name="T27" fmla="*/ 0 h 28"/>
                  <a:gd name="T28" fmla="*/ 8 w 8"/>
                  <a:gd name="T29" fmla="*/ 2 h 28"/>
                  <a:gd name="T30" fmla="*/ 8 w 8"/>
                  <a:gd name="T31" fmla="*/ 2 h 28"/>
                  <a:gd name="T32" fmla="*/ 8 w 8"/>
                  <a:gd name="T33" fmla="*/ 6 h 28"/>
                  <a:gd name="T34" fmla="*/ 8 w 8"/>
                  <a:gd name="T35" fmla="*/ 10 h 28"/>
                  <a:gd name="T36" fmla="*/ 6 w 8"/>
                  <a:gd name="T37" fmla="*/ 16 h 28"/>
                  <a:gd name="T38" fmla="*/ 6 w 8"/>
                  <a:gd name="T39" fmla="*/ 16 h 28"/>
                  <a:gd name="T40" fmla="*/ 4 w 8"/>
                  <a:gd name="T41" fmla="*/ 28 h 28"/>
                  <a:gd name="T42" fmla="*/ 4 w 8"/>
                  <a:gd name="T4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28">
                    <a:moveTo>
                      <a:pt x="4" y="28"/>
                    </a:moveTo>
                    <a:lnTo>
                      <a:pt x="4" y="28"/>
                    </a:lnTo>
                    <a:lnTo>
                      <a:pt x="4" y="28"/>
                    </a:lnTo>
                    <a:lnTo>
                      <a:pt x="4" y="28"/>
                    </a:lnTo>
                    <a:lnTo>
                      <a:pt x="0" y="20"/>
                    </a:lnTo>
                    <a:lnTo>
                      <a:pt x="0" y="14"/>
                    </a:lnTo>
                    <a:lnTo>
                      <a:pt x="0" y="8"/>
                    </a:lnTo>
                    <a:lnTo>
                      <a:pt x="0" y="8"/>
                    </a:lnTo>
                    <a:lnTo>
                      <a:pt x="0" y="8"/>
                    </a:lnTo>
                    <a:lnTo>
                      <a:pt x="2" y="10"/>
                    </a:lnTo>
                    <a:lnTo>
                      <a:pt x="2" y="8"/>
                    </a:lnTo>
                    <a:lnTo>
                      <a:pt x="4" y="4"/>
                    </a:lnTo>
                    <a:lnTo>
                      <a:pt x="6" y="0"/>
                    </a:lnTo>
                    <a:lnTo>
                      <a:pt x="6" y="0"/>
                    </a:lnTo>
                    <a:lnTo>
                      <a:pt x="8" y="2"/>
                    </a:lnTo>
                    <a:lnTo>
                      <a:pt x="8" y="2"/>
                    </a:lnTo>
                    <a:lnTo>
                      <a:pt x="8" y="6"/>
                    </a:lnTo>
                    <a:lnTo>
                      <a:pt x="8" y="10"/>
                    </a:lnTo>
                    <a:lnTo>
                      <a:pt x="6" y="16"/>
                    </a:lnTo>
                    <a:lnTo>
                      <a:pt x="6" y="16"/>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1" name="Freeform 1789">
                <a:extLst>
                  <a:ext uri="{FF2B5EF4-FFF2-40B4-BE49-F238E27FC236}">
                    <a16:creationId xmlns:a16="http://schemas.microsoft.com/office/drawing/2014/main" id="{2D39254C-6E20-EFAA-F488-6998F66F4D29}"/>
                  </a:ext>
                </a:extLst>
              </p:cNvPr>
              <p:cNvSpPr>
                <a:spLocks/>
              </p:cNvSpPr>
              <p:nvPr/>
            </p:nvSpPr>
            <p:spPr bwMode="auto">
              <a:xfrm>
                <a:off x="1638" y="1521"/>
                <a:ext cx="26" cy="46"/>
              </a:xfrm>
              <a:custGeom>
                <a:avLst/>
                <a:gdLst>
                  <a:gd name="T0" fmla="*/ 24 w 26"/>
                  <a:gd name="T1" fmla="*/ 22 h 46"/>
                  <a:gd name="T2" fmla="*/ 24 w 26"/>
                  <a:gd name="T3" fmla="*/ 22 h 46"/>
                  <a:gd name="T4" fmla="*/ 22 w 26"/>
                  <a:gd name="T5" fmla="*/ 22 h 46"/>
                  <a:gd name="T6" fmla="*/ 22 w 26"/>
                  <a:gd name="T7" fmla="*/ 22 h 46"/>
                  <a:gd name="T8" fmla="*/ 22 w 26"/>
                  <a:gd name="T9" fmla="*/ 24 h 46"/>
                  <a:gd name="T10" fmla="*/ 20 w 26"/>
                  <a:gd name="T11" fmla="*/ 22 h 46"/>
                  <a:gd name="T12" fmla="*/ 20 w 26"/>
                  <a:gd name="T13" fmla="*/ 22 h 46"/>
                  <a:gd name="T14" fmla="*/ 18 w 26"/>
                  <a:gd name="T15" fmla="*/ 22 h 46"/>
                  <a:gd name="T16" fmla="*/ 16 w 26"/>
                  <a:gd name="T17" fmla="*/ 20 h 46"/>
                  <a:gd name="T18" fmla="*/ 14 w 26"/>
                  <a:gd name="T19" fmla="*/ 12 h 46"/>
                  <a:gd name="T20" fmla="*/ 14 w 26"/>
                  <a:gd name="T21" fmla="*/ 12 h 46"/>
                  <a:gd name="T22" fmla="*/ 12 w 26"/>
                  <a:gd name="T23" fmla="*/ 18 h 46"/>
                  <a:gd name="T24" fmla="*/ 12 w 26"/>
                  <a:gd name="T25" fmla="*/ 26 h 46"/>
                  <a:gd name="T26" fmla="*/ 12 w 26"/>
                  <a:gd name="T27" fmla="*/ 32 h 46"/>
                  <a:gd name="T28" fmla="*/ 10 w 26"/>
                  <a:gd name="T29" fmla="*/ 38 h 46"/>
                  <a:gd name="T30" fmla="*/ 10 w 26"/>
                  <a:gd name="T31" fmla="*/ 38 h 46"/>
                  <a:gd name="T32" fmla="*/ 8 w 26"/>
                  <a:gd name="T33" fmla="*/ 40 h 46"/>
                  <a:gd name="T34" fmla="*/ 8 w 26"/>
                  <a:gd name="T35" fmla="*/ 40 h 46"/>
                  <a:gd name="T36" fmla="*/ 8 w 26"/>
                  <a:gd name="T37" fmla="*/ 42 h 46"/>
                  <a:gd name="T38" fmla="*/ 6 w 26"/>
                  <a:gd name="T39" fmla="*/ 44 h 46"/>
                  <a:gd name="T40" fmla="*/ 6 w 26"/>
                  <a:gd name="T41" fmla="*/ 46 h 46"/>
                  <a:gd name="T42" fmla="*/ 4 w 26"/>
                  <a:gd name="T43" fmla="*/ 44 h 46"/>
                  <a:gd name="T44" fmla="*/ 4 w 26"/>
                  <a:gd name="T45" fmla="*/ 44 h 46"/>
                  <a:gd name="T46" fmla="*/ 2 w 26"/>
                  <a:gd name="T47" fmla="*/ 34 h 46"/>
                  <a:gd name="T48" fmla="*/ 0 w 26"/>
                  <a:gd name="T49" fmla="*/ 24 h 46"/>
                  <a:gd name="T50" fmla="*/ 0 w 26"/>
                  <a:gd name="T51" fmla="*/ 24 h 46"/>
                  <a:gd name="T52" fmla="*/ 4 w 26"/>
                  <a:gd name="T53" fmla="*/ 26 h 46"/>
                  <a:gd name="T54" fmla="*/ 6 w 26"/>
                  <a:gd name="T55" fmla="*/ 28 h 46"/>
                  <a:gd name="T56" fmla="*/ 8 w 26"/>
                  <a:gd name="T57" fmla="*/ 30 h 46"/>
                  <a:gd name="T58" fmla="*/ 10 w 26"/>
                  <a:gd name="T59" fmla="*/ 28 h 46"/>
                  <a:gd name="T60" fmla="*/ 10 w 26"/>
                  <a:gd name="T61" fmla="*/ 28 h 46"/>
                  <a:gd name="T62" fmla="*/ 10 w 26"/>
                  <a:gd name="T63" fmla="*/ 24 h 46"/>
                  <a:gd name="T64" fmla="*/ 10 w 26"/>
                  <a:gd name="T65" fmla="*/ 20 h 46"/>
                  <a:gd name="T66" fmla="*/ 10 w 26"/>
                  <a:gd name="T67" fmla="*/ 20 h 46"/>
                  <a:gd name="T68" fmla="*/ 8 w 26"/>
                  <a:gd name="T69" fmla="*/ 12 h 46"/>
                  <a:gd name="T70" fmla="*/ 4 w 26"/>
                  <a:gd name="T71" fmla="*/ 12 h 46"/>
                  <a:gd name="T72" fmla="*/ 4 w 26"/>
                  <a:gd name="T73" fmla="*/ 12 h 46"/>
                  <a:gd name="T74" fmla="*/ 6 w 26"/>
                  <a:gd name="T75" fmla="*/ 10 h 46"/>
                  <a:gd name="T76" fmla="*/ 8 w 26"/>
                  <a:gd name="T77" fmla="*/ 8 h 46"/>
                  <a:gd name="T78" fmla="*/ 8 w 26"/>
                  <a:gd name="T79" fmla="*/ 6 h 46"/>
                  <a:gd name="T80" fmla="*/ 8 w 26"/>
                  <a:gd name="T81" fmla="*/ 0 h 46"/>
                  <a:gd name="T82" fmla="*/ 8 w 26"/>
                  <a:gd name="T83" fmla="*/ 0 h 46"/>
                  <a:gd name="T84" fmla="*/ 12 w 26"/>
                  <a:gd name="T85" fmla="*/ 0 h 46"/>
                  <a:gd name="T86" fmla="*/ 16 w 26"/>
                  <a:gd name="T87" fmla="*/ 4 h 46"/>
                  <a:gd name="T88" fmla="*/ 20 w 26"/>
                  <a:gd name="T89" fmla="*/ 8 h 46"/>
                  <a:gd name="T90" fmla="*/ 24 w 26"/>
                  <a:gd name="T91" fmla="*/ 10 h 46"/>
                  <a:gd name="T92" fmla="*/ 24 w 26"/>
                  <a:gd name="T93" fmla="*/ 10 h 46"/>
                  <a:gd name="T94" fmla="*/ 26 w 26"/>
                  <a:gd name="T95" fmla="*/ 10 h 46"/>
                  <a:gd name="T96" fmla="*/ 26 w 26"/>
                  <a:gd name="T97" fmla="*/ 12 h 46"/>
                  <a:gd name="T98" fmla="*/ 24 w 26"/>
                  <a:gd name="T99" fmla="*/ 14 h 46"/>
                  <a:gd name="T100" fmla="*/ 24 w 26"/>
                  <a:gd name="T101" fmla="*/ 14 h 46"/>
                  <a:gd name="T102" fmla="*/ 22 w 26"/>
                  <a:gd name="T103" fmla="*/ 16 h 46"/>
                  <a:gd name="T104" fmla="*/ 22 w 26"/>
                  <a:gd name="T105" fmla="*/ 18 h 46"/>
                  <a:gd name="T106" fmla="*/ 24 w 26"/>
                  <a:gd name="T107" fmla="*/ 22 h 46"/>
                  <a:gd name="T108" fmla="*/ 24 w 26"/>
                  <a:gd name="T109"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46">
                    <a:moveTo>
                      <a:pt x="24" y="22"/>
                    </a:moveTo>
                    <a:lnTo>
                      <a:pt x="24" y="22"/>
                    </a:lnTo>
                    <a:lnTo>
                      <a:pt x="22" y="22"/>
                    </a:lnTo>
                    <a:lnTo>
                      <a:pt x="22" y="22"/>
                    </a:lnTo>
                    <a:lnTo>
                      <a:pt x="22" y="24"/>
                    </a:lnTo>
                    <a:lnTo>
                      <a:pt x="20" y="22"/>
                    </a:lnTo>
                    <a:lnTo>
                      <a:pt x="20" y="22"/>
                    </a:lnTo>
                    <a:lnTo>
                      <a:pt x="18" y="22"/>
                    </a:lnTo>
                    <a:lnTo>
                      <a:pt x="16" y="20"/>
                    </a:lnTo>
                    <a:lnTo>
                      <a:pt x="14" y="12"/>
                    </a:lnTo>
                    <a:lnTo>
                      <a:pt x="14" y="12"/>
                    </a:lnTo>
                    <a:lnTo>
                      <a:pt x="12" y="18"/>
                    </a:lnTo>
                    <a:lnTo>
                      <a:pt x="12" y="26"/>
                    </a:lnTo>
                    <a:lnTo>
                      <a:pt x="12" y="32"/>
                    </a:lnTo>
                    <a:lnTo>
                      <a:pt x="10" y="38"/>
                    </a:lnTo>
                    <a:lnTo>
                      <a:pt x="10" y="38"/>
                    </a:lnTo>
                    <a:lnTo>
                      <a:pt x="8" y="40"/>
                    </a:lnTo>
                    <a:lnTo>
                      <a:pt x="8" y="40"/>
                    </a:lnTo>
                    <a:lnTo>
                      <a:pt x="8" y="42"/>
                    </a:lnTo>
                    <a:lnTo>
                      <a:pt x="6" y="44"/>
                    </a:lnTo>
                    <a:lnTo>
                      <a:pt x="6" y="46"/>
                    </a:lnTo>
                    <a:lnTo>
                      <a:pt x="4" y="44"/>
                    </a:lnTo>
                    <a:lnTo>
                      <a:pt x="4" y="44"/>
                    </a:lnTo>
                    <a:lnTo>
                      <a:pt x="2" y="34"/>
                    </a:lnTo>
                    <a:lnTo>
                      <a:pt x="0" y="24"/>
                    </a:lnTo>
                    <a:lnTo>
                      <a:pt x="0" y="24"/>
                    </a:lnTo>
                    <a:lnTo>
                      <a:pt x="4" y="26"/>
                    </a:lnTo>
                    <a:lnTo>
                      <a:pt x="6" y="28"/>
                    </a:lnTo>
                    <a:lnTo>
                      <a:pt x="8" y="30"/>
                    </a:lnTo>
                    <a:lnTo>
                      <a:pt x="10" y="28"/>
                    </a:lnTo>
                    <a:lnTo>
                      <a:pt x="10" y="28"/>
                    </a:lnTo>
                    <a:lnTo>
                      <a:pt x="10" y="24"/>
                    </a:lnTo>
                    <a:lnTo>
                      <a:pt x="10" y="20"/>
                    </a:lnTo>
                    <a:lnTo>
                      <a:pt x="10" y="20"/>
                    </a:lnTo>
                    <a:lnTo>
                      <a:pt x="8" y="12"/>
                    </a:lnTo>
                    <a:lnTo>
                      <a:pt x="4" y="12"/>
                    </a:lnTo>
                    <a:lnTo>
                      <a:pt x="4" y="12"/>
                    </a:lnTo>
                    <a:lnTo>
                      <a:pt x="6" y="10"/>
                    </a:lnTo>
                    <a:lnTo>
                      <a:pt x="8" y="8"/>
                    </a:lnTo>
                    <a:lnTo>
                      <a:pt x="8" y="6"/>
                    </a:lnTo>
                    <a:lnTo>
                      <a:pt x="8" y="0"/>
                    </a:lnTo>
                    <a:lnTo>
                      <a:pt x="8" y="0"/>
                    </a:lnTo>
                    <a:lnTo>
                      <a:pt x="12" y="0"/>
                    </a:lnTo>
                    <a:lnTo>
                      <a:pt x="16" y="4"/>
                    </a:lnTo>
                    <a:lnTo>
                      <a:pt x="20" y="8"/>
                    </a:lnTo>
                    <a:lnTo>
                      <a:pt x="24" y="10"/>
                    </a:lnTo>
                    <a:lnTo>
                      <a:pt x="24" y="10"/>
                    </a:lnTo>
                    <a:lnTo>
                      <a:pt x="26" y="10"/>
                    </a:lnTo>
                    <a:lnTo>
                      <a:pt x="26" y="12"/>
                    </a:lnTo>
                    <a:lnTo>
                      <a:pt x="24" y="14"/>
                    </a:lnTo>
                    <a:lnTo>
                      <a:pt x="24" y="14"/>
                    </a:lnTo>
                    <a:lnTo>
                      <a:pt x="22" y="16"/>
                    </a:lnTo>
                    <a:lnTo>
                      <a:pt x="22" y="18"/>
                    </a:lnTo>
                    <a:lnTo>
                      <a:pt x="24" y="22"/>
                    </a:lnTo>
                    <a:lnTo>
                      <a:pt x="2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2" name="Freeform 1790">
                <a:extLst>
                  <a:ext uri="{FF2B5EF4-FFF2-40B4-BE49-F238E27FC236}">
                    <a16:creationId xmlns:a16="http://schemas.microsoft.com/office/drawing/2014/main" id="{859D3951-2A7E-0C9A-B343-D69A3AE4F112}"/>
                  </a:ext>
                </a:extLst>
              </p:cNvPr>
              <p:cNvSpPr>
                <a:spLocks/>
              </p:cNvSpPr>
              <p:nvPr/>
            </p:nvSpPr>
            <p:spPr bwMode="auto">
              <a:xfrm>
                <a:off x="1622" y="1555"/>
                <a:ext cx="14" cy="20"/>
              </a:xfrm>
              <a:custGeom>
                <a:avLst/>
                <a:gdLst>
                  <a:gd name="T0" fmla="*/ 0 w 14"/>
                  <a:gd name="T1" fmla="*/ 10 h 20"/>
                  <a:gd name="T2" fmla="*/ 0 w 14"/>
                  <a:gd name="T3" fmla="*/ 10 h 20"/>
                  <a:gd name="T4" fmla="*/ 0 w 14"/>
                  <a:gd name="T5" fmla="*/ 0 h 20"/>
                  <a:gd name="T6" fmla="*/ 0 w 14"/>
                  <a:gd name="T7" fmla="*/ 0 h 20"/>
                  <a:gd name="T8" fmla="*/ 4 w 14"/>
                  <a:gd name="T9" fmla="*/ 6 h 20"/>
                  <a:gd name="T10" fmla="*/ 8 w 14"/>
                  <a:gd name="T11" fmla="*/ 10 h 20"/>
                  <a:gd name="T12" fmla="*/ 12 w 14"/>
                  <a:gd name="T13" fmla="*/ 14 h 20"/>
                  <a:gd name="T14" fmla="*/ 14 w 14"/>
                  <a:gd name="T15" fmla="*/ 18 h 20"/>
                  <a:gd name="T16" fmla="*/ 14 w 14"/>
                  <a:gd name="T17" fmla="*/ 18 h 20"/>
                  <a:gd name="T18" fmla="*/ 12 w 14"/>
                  <a:gd name="T19" fmla="*/ 18 h 20"/>
                  <a:gd name="T20" fmla="*/ 8 w 14"/>
                  <a:gd name="T21" fmla="*/ 20 h 20"/>
                  <a:gd name="T22" fmla="*/ 4 w 14"/>
                  <a:gd name="T23" fmla="*/ 18 h 20"/>
                  <a:gd name="T24" fmla="*/ 0 w 14"/>
                  <a:gd name="T25" fmla="*/ 10 h 20"/>
                  <a:gd name="T26" fmla="*/ 0 w 14"/>
                  <a:gd name="T2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0">
                    <a:moveTo>
                      <a:pt x="0" y="10"/>
                    </a:moveTo>
                    <a:lnTo>
                      <a:pt x="0" y="10"/>
                    </a:lnTo>
                    <a:lnTo>
                      <a:pt x="0" y="0"/>
                    </a:lnTo>
                    <a:lnTo>
                      <a:pt x="0" y="0"/>
                    </a:lnTo>
                    <a:lnTo>
                      <a:pt x="4" y="6"/>
                    </a:lnTo>
                    <a:lnTo>
                      <a:pt x="8" y="10"/>
                    </a:lnTo>
                    <a:lnTo>
                      <a:pt x="12" y="14"/>
                    </a:lnTo>
                    <a:lnTo>
                      <a:pt x="14" y="18"/>
                    </a:lnTo>
                    <a:lnTo>
                      <a:pt x="14" y="18"/>
                    </a:lnTo>
                    <a:lnTo>
                      <a:pt x="12" y="18"/>
                    </a:lnTo>
                    <a:lnTo>
                      <a:pt x="8" y="20"/>
                    </a:lnTo>
                    <a:lnTo>
                      <a:pt x="4" y="1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3" name="Freeform 1791">
                <a:extLst>
                  <a:ext uri="{FF2B5EF4-FFF2-40B4-BE49-F238E27FC236}">
                    <a16:creationId xmlns:a16="http://schemas.microsoft.com/office/drawing/2014/main" id="{C9E63A77-F519-2C2A-E6CF-86284FB894EA}"/>
                  </a:ext>
                </a:extLst>
              </p:cNvPr>
              <p:cNvSpPr>
                <a:spLocks/>
              </p:cNvSpPr>
              <p:nvPr/>
            </p:nvSpPr>
            <p:spPr bwMode="auto">
              <a:xfrm>
                <a:off x="1642" y="1555"/>
                <a:ext cx="8" cy="22"/>
              </a:xfrm>
              <a:custGeom>
                <a:avLst/>
                <a:gdLst>
                  <a:gd name="T0" fmla="*/ 0 w 8"/>
                  <a:gd name="T1" fmla="*/ 10 h 22"/>
                  <a:gd name="T2" fmla="*/ 0 w 8"/>
                  <a:gd name="T3" fmla="*/ 10 h 22"/>
                  <a:gd name="T4" fmla="*/ 0 w 8"/>
                  <a:gd name="T5" fmla="*/ 10 h 22"/>
                  <a:gd name="T6" fmla="*/ 2 w 8"/>
                  <a:gd name="T7" fmla="*/ 6 h 22"/>
                  <a:gd name="T8" fmla="*/ 2 w 8"/>
                  <a:gd name="T9" fmla="*/ 6 h 22"/>
                  <a:gd name="T10" fmla="*/ 2 w 8"/>
                  <a:gd name="T11" fmla="*/ 0 h 22"/>
                  <a:gd name="T12" fmla="*/ 2 w 8"/>
                  <a:gd name="T13" fmla="*/ 0 h 22"/>
                  <a:gd name="T14" fmla="*/ 6 w 8"/>
                  <a:gd name="T15" fmla="*/ 4 h 22"/>
                  <a:gd name="T16" fmla="*/ 6 w 8"/>
                  <a:gd name="T17" fmla="*/ 4 h 22"/>
                  <a:gd name="T18" fmla="*/ 6 w 8"/>
                  <a:gd name="T19" fmla="*/ 8 h 22"/>
                  <a:gd name="T20" fmla="*/ 6 w 8"/>
                  <a:gd name="T21" fmla="*/ 8 h 22"/>
                  <a:gd name="T22" fmla="*/ 8 w 8"/>
                  <a:gd name="T23" fmla="*/ 14 h 22"/>
                  <a:gd name="T24" fmla="*/ 6 w 8"/>
                  <a:gd name="T25" fmla="*/ 20 h 22"/>
                  <a:gd name="T26" fmla="*/ 6 w 8"/>
                  <a:gd name="T27" fmla="*/ 20 h 22"/>
                  <a:gd name="T28" fmla="*/ 6 w 8"/>
                  <a:gd name="T29" fmla="*/ 22 h 22"/>
                  <a:gd name="T30" fmla="*/ 4 w 8"/>
                  <a:gd name="T31" fmla="*/ 22 h 22"/>
                  <a:gd name="T32" fmla="*/ 2 w 8"/>
                  <a:gd name="T33" fmla="*/ 20 h 22"/>
                  <a:gd name="T34" fmla="*/ 2 w 8"/>
                  <a:gd name="T35" fmla="*/ 20 h 22"/>
                  <a:gd name="T36" fmla="*/ 0 w 8"/>
                  <a:gd name="T37" fmla="*/ 14 h 22"/>
                  <a:gd name="T38" fmla="*/ 0 w 8"/>
                  <a:gd name="T39" fmla="*/ 14 h 22"/>
                  <a:gd name="T40" fmla="*/ 0 w 8"/>
                  <a:gd name="T41" fmla="*/ 14 h 22"/>
                  <a:gd name="T42" fmla="*/ 0 w 8"/>
                  <a:gd name="T43" fmla="*/ 10 h 22"/>
                  <a:gd name="T44" fmla="*/ 0 w 8"/>
                  <a:gd name="T4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22">
                    <a:moveTo>
                      <a:pt x="0" y="10"/>
                    </a:moveTo>
                    <a:lnTo>
                      <a:pt x="0" y="10"/>
                    </a:lnTo>
                    <a:lnTo>
                      <a:pt x="0" y="10"/>
                    </a:lnTo>
                    <a:lnTo>
                      <a:pt x="2" y="6"/>
                    </a:lnTo>
                    <a:lnTo>
                      <a:pt x="2" y="6"/>
                    </a:lnTo>
                    <a:lnTo>
                      <a:pt x="2" y="0"/>
                    </a:lnTo>
                    <a:lnTo>
                      <a:pt x="2" y="0"/>
                    </a:lnTo>
                    <a:lnTo>
                      <a:pt x="6" y="4"/>
                    </a:lnTo>
                    <a:lnTo>
                      <a:pt x="6" y="4"/>
                    </a:lnTo>
                    <a:lnTo>
                      <a:pt x="6" y="8"/>
                    </a:lnTo>
                    <a:lnTo>
                      <a:pt x="6" y="8"/>
                    </a:lnTo>
                    <a:lnTo>
                      <a:pt x="8" y="14"/>
                    </a:lnTo>
                    <a:lnTo>
                      <a:pt x="6" y="20"/>
                    </a:lnTo>
                    <a:lnTo>
                      <a:pt x="6" y="20"/>
                    </a:lnTo>
                    <a:lnTo>
                      <a:pt x="6" y="22"/>
                    </a:lnTo>
                    <a:lnTo>
                      <a:pt x="4" y="22"/>
                    </a:lnTo>
                    <a:lnTo>
                      <a:pt x="2" y="20"/>
                    </a:lnTo>
                    <a:lnTo>
                      <a:pt x="2" y="20"/>
                    </a:lnTo>
                    <a:lnTo>
                      <a:pt x="0" y="14"/>
                    </a:lnTo>
                    <a:lnTo>
                      <a:pt x="0" y="14"/>
                    </a:lnTo>
                    <a:lnTo>
                      <a:pt x="0"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4" name="Freeform 1792">
                <a:extLst>
                  <a:ext uri="{FF2B5EF4-FFF2-40B4-BE49-F238E27FC236}">
                    <a16:creationId xmlns:a16="http://schemas.microsoft.com/office/drawing/2014/main" id="{BE798473-0C1B-C50A-9F06-993A45AB6905}"/>
                  </a:ext>
                </a:extLst>
              </p:cNvPr>
              <p:cNvSpPr>
                <a:spLocks/>
              </p:cNvSpPr>
              <p:nvPr/>
            </p:nvSpPr>
            <p:spPr bwMode="auto">
              <a:xfrm>
                <a:off x="1634" y="1555"/>
                <a:ext cx="2" cy="8"/>
              </a:xfrm>
              <a:custGeom>
                <a:avLst/>
                <a:gdLst>
                  <a:gd name="T0" fmla="*/ 2 w 2"/>
                  <a:gd name="T1" fmla="*/ 4 h 8"/>
                  <a:gd name="T2" fmla="*/ 2 w 2"/>
                  <a:gd name="T3" fmla="*/ 4 h 8"/>
                  <a:gd name="T4" fmla="*/ 2 w 2"/>
                  <a:gd name="T5" fmla="*/ 8 h 8"/>
                  <a:gd name="T6" fmla="*/ 2 w 2"/>
                  <a:gd name="T7" fmla="*/ 8 h 8"/>
                  <a:gd name="T8" fmla="*/ 2 w 2"/>
                  <a:gd name="T9" fmla="*/ 8 h 8"/>
                  <a:gd name="T10" fmla="*/ 0 w 2"/>
                  <a:gd name="T11" fmla="*/ 4 h 8"/>
                  <a:gd name="T12" fmla="*/ 0 w 2"/>
                  <a:gd name="T13" fmla="*/ 4 h 8"/>
                  <a:gd name="T14" fmla="*/ 0 w 2"/>
                  <a:gd name="T15" fmla="*/ 2 h 8"/>
                  <a:gd name="T16" fmla="*/ 0 w 2"/>
                  <a:gd name="T17" fmla="*/ 0 h 8"/>
                  <a:gd name="T18" fmla="*/ 0 w 2"/>
                  <a:gd name="T19" fmla="*/ 0 h 8"/>
                  <a:gd name="T20" fmla="*/ 2 w 2"/>
                  <a:gd name="T21" fmla="*/ 2 h 8"/>
                  <a:gd name="T22" fmla="*/ 2 w 2"/>
                  <a:gd name="T23" fmla="*/ 4 h 8"/>
                  <a:gd name="T24" fmla="*/ 2 w 2"/>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2" y="4"/>
                    </a:moveTo>
                    <a:lnTo>
                      <a:pt x="2" y="4"/>
                    </a:lnTo>
                    <a:lnTo>
                      <a:pt x="2" y="8"/>
                    </a:lnTo>
                    <a:lnTo>
                      <a:pt x="2" y="8"/>
                    </a:lnTo>
                    <a:lnTo>
                      <a:pt x="2" y="8"/>
                    </a:lnTo>
                    <a:lnTo>
                      <a:pt x="0" y="4"/>
                    </a:lnTo>
                    <a:lnTo>
                      <a:pt x="0" y="4"/>
                    </a:lnTo>
                    <a:lnTo>
                      <a:pt x="0" y="2"/>
                    </a:lnTo>
                    <a:lnTo>
                      <a:pt x="0" y="0"/>
                    </a:lnTo>
                    <a:lnTo>
                      <a:pt x="0" y="0"/>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5" name="Freeform 1793">
                <a:extLst>
                  <a:ext uri="{FF2B5EF4-FFF2-40B4-BE49-F238E27FC236}">
                    <a16:creationId xmlns:a16="http://schemas.microsoft.com/office/drawing/2014/main" id="{926C50B5-4789-F8D5-7DFB-16DA76929426}"/>
                  </a:ext>
                </a:extLst>
              </p:cNvPr>
              <p:cNvSpPr>
                <a:spLocks/>
              </p:cNvSpPr>
              <p:nvPr/>
            </p:nvSpPr>
            <p:spPr bwMode="auto">
              <a:xfrm>
                <a:off x="1614" y="2542"/>
                <a:ext cx="34" cy="46"/>
              </a:xfrm>
              <a:custGeom>
                <a:avLst/>
                <a:gdLst>
                  <a:gd name="T0" fmla="*/ 2 w 34"/>
                  <a:gd name="T1" fmla="*/ 4 h 46"/>
                  <a:gd name="T2" fmla="*/ 2 w 34"/>
                  <a:gd name="T3" fmla="*/ 4 h 46"/>
                  <a:gd name="T4" fmla="*/ 4 w 34"/>
                  <a:gd name="T5" fmla="*/ 4 h 46"/>
                  <a:gd name="T6" fmla="*/ 4 w 34"/>
                  <a:gd name="T7" fmla="*/ 4 h 46"/>
                  <a:gd name="T8" fmla="*/ 6 w 34"/>
                  <a:gd name="T9" fmla="*/ 0 h 46"/>
                  <a:gd name="T10" fmla="*/ 10 w 34"/>
                  <a:gd name="T11" fmla="*/ 0 h 46"/>
                  <a:gd name="T12" fmla="*/ 10 w 34"/>
                  <a:gd name="T13" fmla="*/ 0 h 46"/>
                  <a:gd name="T14" fmla="*/ 16 w 34"/>
                  <a:gd name="T15" fmla="*/ 10 h 46"/>
                  <a:gd name="T16" fmla="*/ 22 w 34"/>
                  <a:gd name="T17" fmla="*/ 14 h 46"/>
                  <a:gd name="T18" fmla="*/ 28 w 34"/>
                  <a:gd name="T19" fmla="*/ 20 h 46"/>
                  <a:gd name="T20" fmla="*/ 34 w 34"/>
                  <a:gd name="T21" fmla="*/ 28 h 46"/>
                  <a:gd name="T22" fmla="*/ 34 w 34"/>
                  <a:gd name="T23" fmla="*/ 28 h 46"/>
                  <a:gd name="T24" fmla="*/ 34 w 34"/>
                  <a:gd name="T25" fmla="*/ 34 h 46"/>
                  <a:gd name="T26" fmla="*/ 32 w 34"/>
                  <a:gd name="T27" fmla="*/ 38 h 46"/>
                  <a:gd name="T28" fmla="*/ 30 w 34"/>
                  <a:gd name="T29" fmla="*/ 44 h 46"/>
                  <a:gd name="T30" fmla="*/ 30 w 34"/>
                  <a:gd name="T31" fmla="*/ 44 h 46"/>
                  <a:gd name="T32" fmla="*/ 28 w 34"/>
                  <a:gd name="T33" fmla="*/ 46 h 46"/>
                  <a:gd name="T34" fmla="*/ 28 w 34"/>
                  <a:gd name="T35" fmla="*/ 46 h 46"/>
                  <a:gd name="T36" fmla="*/ 26 w 34"/>
                  <a:gd name="T37" fmla="*/ 42 h 46"/>
                  <a:gd name="T38" fmla="*/ 26 w 34"/>
                  <a:gd name="T39" fmla="*/ 38 h 46"/>
                  <a:gd name="T40" fmla="*/ 26 w 34"/>
                  <a:gd name="T41" fmla="*/ 38 h 46"/>
                  <a:gd name="T42" fmla="*/ 24 w 34"/>
                  <a:gd name="T43" fmla="*/ 34 h 46"/>
                  <a:gd name="T44" fmla="*/ 24 w 34"/>
                  <a:gd name="T45" fmla="*/ 34 h 46"/>
                  <a:gd name="T46" fmla="*/ 20 w 34"/>
                  <a:gd name="T47" fmla="*/ 32 h 46"/>
                  <a:gd name="T48" fmla="*/ 18 w 34"/>
                  <a:gd name="T49" fmla="*/ 28 h 46"/>
                  <a:gd name="T50" fmla="*/ 12 w 34"/>
                  <a:gd name="T51" fmla="*/ 14 h 46"/>
                  <a:gd name="T52" fmla="*/ 12 w 34"/>
                  <a:gd name="T53" fmla="*/ 14 h 46"/>
                  <a:gd name="T54" fmla="*/ 8 w 34"/>
                  <a:gd name="T55" fmla="*/ 14 h 46"/>
                  <a:gd name="T56" fmla="*/ 6 w 34"/>
                  <a:gd name="T57" fmla="*/ 16 h 46"/>
                  <a:gd name="T58" fmla="*/ 6 w 34"/>
                  <a:gd name="T59" fmla="*/ 16 h 46"/>
                  <a:gd name="T60" fmla="*/ 2 w 34"/>
                  <a:gd name="T61" fmla="*/ 12 h 46"/>
                  <a:gd name="T62" fmla="*/ 2 w 34"/>
                  <a:gd name="T63" fmla="*/ 12 h 46"/>
                  <a:gd name="T64" fmla="*/ 0 w 34"/>
                  <a:gd name="T65" fmla="*/ 10 h 46"/>
                  <a:gd name="T66" fmla="*/ 0 w 34"/>
                  <a:gd name="T67" fmla="*/ 10 h 46"/>
                  <a:gd name="T68" fmla="*/ 2 w 34"/>
                  <a:gd name="T69" fmla="*/ 4 h 46"/>
                  <a:gd name="T70" fmla="*/ 2 w 34"/>
                  <a:gd name="T7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46">
                    <a:moveTo>
                      <a:pt x="2" y="4"/>
                    </a:moveTo>
                    <a:lnTo>
                      <a:pt x="2" y="4"/>
                    </a:lnTo>
                    <a:lnTo>
                      <a:pt x="4" y="4"/>
                    </a:lnTo>
                    <a:lnTo>
                      <a:pt x="4" y="4"/>
                    </a:lnTo>
                    <a:lnTo>
                      <a:pt x="6" y="0"/>
                    </a:lnTo>
                    <a:lnTo>
                      <a:pt x="10" y="0"/>
                    </a:lnTo>
                    <a:lnTo>
                      <a:pt x="10" y="0"/>
                    </a:lnTo>
                    <a:lnTo>
                      <a:pt x="16" y="10"/>
                    </a:lnTo>
                    <a:lnTo>
                      <a:pt x="22" y="14"/>
                    </a:lnTo>
                    <a:lnTo>
                      <a:pt x="28" y="20"/>
                    </a:lnTo>
                    <a:lnTo>
                      <a:pt x="34" y="28"/>
                    </a:lnTo>
                    <a:lnTo>
                      <a:pt x="34" y="28"/>
                    </a:lnTo>
                    <a:lnTo>
                      <a:pt x="34" y="34"/>
                    </a:lnTo>
                    <a:lnTo>
                      <a:pt x="32" y="38"/>
                    </a:lnTo>
                    <a:lnTo>
                      <a:pt x="30" y="44"/>
                    </a:lnTo>
                    <a:lnTo>
                      <a:pt x="30" y="44"/>
                    </a:lnTo>
                    <a:lnTo>
                      <a:pt x="28" y="46"/>
                    </a:lnTo>
                    <a:lnTo>
                      <a:pt x="28" y="46"/>
                    </a:lnTo>
                    <a:lnTo>
                      <a:pt x="26" y="42"/>
                    </a:lnTo>
                    <a:lnTo>
                      <a:pt x="26" y="38"/>
                    </a:lnTo>
                    <a:lnTo>
                      <a:pt x="26" y="38"/>
                    </a:lnTo>
                    <a:lnTo>
                      <a:pt x="24" y="34"/>
                    </a:lnTo>
                    <a:lnTo>
                      <a:pt x="24" y="34"/>
                    </a:lnTo>
                    <a:lnTo>
                      <a:pt x="20" y="32"/>
                    </a:lnTo>
                    <a:lnTo>
                      <a:pt x="18" y="28"/>
                    </a:lnTo>
                    <a:lnTo>
                      <a:pt x="12" y="14"/>
                    </a:lnTo>
                    <a:lnTo>
                      <a:pt x="12" y="14"/>
                    </a:lnTo>
                    <a:lnTo>
                      <a:pt x="8" y="14"/>
                    </a:lnTo>
                    <a:lnTo>
                      <a:pt x="6" y="16"/>
                    </a:lnTo>
                    <a:lnTo>
                      <a:pt x="6" y="16"/>
                    </a:lnTo>
                    <a:lnTo>
                      <a:pt x="2" y="12"/>
                    </a:lnTo>
                    <a:lnTo>
                      <a:pt x="2" y="12"/>
                    </a:lnTo>
                    <a:lnTo>
                      <a:pt x="0" y="10"/>
                    </a:lnTo>
                    <a:lnTo>
                      <a:pt x="0" y="1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6" name="Freeform 1794">
                <a:extLst>
                  <a:ext uri="{FF2B5EF4-FFF2-40B4-BE49-F238E27FC236}">
                    <a16:creationId xmlns:a16="http://schemas.microsoft.com/office/drawing/2014/main" id="{3837BF31-8689-3429-1DE3-AB48F1D4766C}"/>
                  </a:ext>
                </a:extLst>
              </p:cNvPr>
              <p:cNvSpPr>
                <a:spLocks/>
              </p:cNvSpPr>
              <p:nvPr/>
            </p:nvSpPr>
            <p:spPr bwMode="auto">
              <a:xfrm>
                <a:off x="1632" y="2576"/>
                <a:ext cx="22" cy="18"/>
              </a:xfrm>
              <a:custGeom>
                <a:avLst/>
                <a:gdLst>
                  <a:gd name="T0" fmla="*/ 6 w 22"/>
                  <a:gd name="T1" fmla="*/ 0 h 18"/>
                  <a:gd name="T2" fmla="*/ 6 w 22"/>
                  <a:gd name="T3" fmla="*/ 0 h 18"/>
                  <a:gd name="T4" fmla="*/ 8 w 22"/>
                  <a:gd name="T5" fmla="*/ 0 h 18"/>
                  <a:gd name="T6" fmla="*/ 8 w 22"/>
                  <a:gd name="T7" fmla="*/ 0 h 18"/>
                  <a:gd name="T8" fmla="*/ 8 w 22"/>
                  <a:gd name="T9" fmla="*/ 2 h 18"/>
                  <a:gd name="T10" fmla="*/ 8 w 22"/>
                  <a:gd name="T11" fmla="*/ 6 h 18"/>
                  <a:gd name="T12" fmla="*/ 8 w 22"/>
                  <a:gd name="T13" fmla="*/ 10 h 18"/>
                  <a:gd name="T14" fmla="*/ 10 w 22"/>
                  <a:gd name="T15" fmla="*/ 10 h 18"/>
                  <a:gd name="T16" fmla="*/ 10 w 22"/>
                  <a:gd name="T17" fmla="*/ 10 h 18"/>
                  <a:gd name="T18" fmla="*/ 10 w 22"/>
                  <a:gd name="T19" fmla="*/ 10 h 18"/>
                  <a:gd name="T20" fmla="*/ 12 w 22"/>
                  <a:gd name="T21" fmla="*/ 6 h 18"/>
                  <a:gd name="T22" fmla="*/ 14 w 22"/>
                  <a:gd name="T23" fmla="*/ 4 h 18"/>
                  <a:gd name="T24" fmla="*/ 16 w 22"/>
                  <a:gd name="T25" fmla="*/ 4 h 18"/>
                  <a:gd name="T26" fmla="*/ 20 w 22"/>
                  <a:gd name="T27" fmla="*/ 6 h 18"/>
                  <a:gd name="T28" fmla="*/ 20 w 22"/>
                  <a:gd name="T29" fmla="*/ 6 h 18"/>
                  <a:gd name="T30" fmla="*/ 22 w 22"/>
                  <a:gd name="T31" fmla="*/ 14 h 18"/>
                  <a:gd name="T32" fmla="*/ 20 w 22"/>
                  <a:gd name="T33" fmla="*/ 16 h 18"/>
                  <a:gd name="T34" fmla="*/ 20 w 22"/>
                  <a:gd name="T35" fmla="*/ 16 h 18"/>
                  <a:gd name="T36" fmla="*/ 18 w 22"/>
                  <a:gd name="T37" fmla="*/ 16 h 18"/>
                  <a:gd name="T38" fmla="*/ 16 w 22"/>
                  <a:gd name="T39" fmla="*/ 16 h 18"/>
                  <a:gd name="T40" fmla="*/ 16 w 22"/>
                  <a:gd name="T41" fmla="*/ 18 h 18"/>
                  <a:gd name="T42" fmla="*/ 16 w 22"/>
                  <a:gd name="T43" fmla="*/ 18 h 18"/>
                  <a:gd name="T44" fmla="*/ 8 w 22"/>
                  <a:gd name="T45" fmla="*/ 18 h 18"/>
                  <a:gd name="T46" fmla="*/ 4 w 22"/>
                  <a:gd name="T47" fmla="*/ 16 h 18"/>
                  <a:gd name="T48" fmla="*/ 0 w 22"/>
                  <a:gd name="T49" fmla="*/ 10 h 18"/>
                  <a:gd name="T50" fmla="*/ 0 w 22"/>
                  <a:gd name="T51" fmla="*/ 10 h 18"/>
                  <a:gd name="T52" fmla="*/ 2 w 22"/>
                  <a:gd name="T53" fmla="*/ 6 h 18"/>
                  <a:gd name="T54" fmla="*/ 2 w 22"/>
                  <a:gd name="T55" fmla="*/ 4 h 18"/>
                  <a:gd name="T56" fmla="*/ 4 w 22"/>
                  <a:gd name="T57" fmla="*/ 2 h 18"/>
                  <a:gd name="T58" fmla="*/ 6 w 22"/>
                  <a:gd name="T59" fmla="*/ 0 h 18"/>
                  <a:gd name="T60" fmla="*/ 6 w 22"/>
                  <a:gd name="T6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6" y="0"/>
                    </a:moveTo>
                    <a:lnTo>
                      <a:pt x="6" y="0"/>
                    </a:lnTo>
                    <a:lnTo>
                      <a:pt x="8" y="0"/>
                    </a:lnTo>
                    <a:lnTo>
                      <a:pt x="8" y="0"/>
                    </a:lnTo>
                    <a:lnTo>
                      <a:pt x="8" y="2"/>
                    </a:lnTo>
                    <a:lnTo>
                      <a:pt x="8" y="6"/>
                    </a:lnTo>
                    <a:lnTo>
                      <a:pt x="8" y="10"/>
                    </a:lnTo>
                    <a:lnTo>
                      <a:pt x="10" y="10"/>
                    </a:lnTo>
                    <a:lnTo>
                      <a:pt x="10" y="10"/>
                    </a:lnTo>
                    <a:lnTo>
                      <a:pt x="10" y="10"/>
                    </a:lnTo>
                    <a:lnTo>
                      <a:pt x="12" y="6"/>
                    </a:lnTo>
                    <a:lnTo>
                      <a:pt x="14" y="4"/>
                    </a:lnTo>
                    <a:lnTo>
                      <a:pt x="16" y="4"/>
                    </a:lnTo>
                    <a:lnTo>
                      <a:pt x="20" y="6"/>
                    </a:lnTo>
                    <a:lnTo>
                      <a:pt x="20" y="6"/>
                    </a:lnTo>
                    <a:lnTo>
                      <a:pt x="22" y="14"/>
                    </a:lnTo>
                    <a:lnTo>
                      <a:pt x="20" y="16"/>
                    </a:lnTo>
                    <a:lnTo>
                      <a:pt x="20" y="16"/>
                    </a:lnTo>
                    <a:lnTo>
                      <a:pt x="18" y="16"/>
                    </a:lnTo>
                    <a:lnTo>
                      <a:pt x="16" y="16"/>
                    </a:lnTo>
                    <a:lnTo>
                      <a:pt x="16" y="18"/>
                    </a:lnTo>
                    <a:lnTo>
                      <a:pt x="16" y="18"/>
                    </a:lnTo>
                    <a:lnTo>
                      <a:pt x="8" y="18"/>
                    </a:lnTo>
                    <a:lnTo>
                      <a:pt x="4" y="16"/>
                    </a:lnTo>
                    <a:lnTo>
                      <a:pt x="0" y="10"/>
                    </a:lnTo>
                    <a:lnTo>
                      <a:pt x="0" y="10"/>
                    </a:lnTo>
                    <a:lnTo>
                      <a:pt x="2" y="6"/>
                    </a:lnTo>
                    <a:lnTo>
                      <a:pt x="2" y="4"/>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7" name="Freeform 1795">
                <a:extLst>
                  <a:ext uri="{FF2B5EF4-FFF2-40B4-BE49-F238E27FC236}">
                    <a16:creationId xmlns:a16="http://schemas.microsoft.com/office/drawing/2014/main" id="{ED5D1890-FD2C-DFE9-BEA6-274651B6F636}"/>
                  </a:ext>
                </a:extLst>
              </p:cNvPr>
              <p:cNvSpPr>
                <a:spLocks/>
              </p:cNvSpPr>
              <p:nvPr/>
            </p:nvSpPr>
            <p:spPr bwMode="auto">
              <a:xfrm>
                <a:off x="1610" y="2550"/>
                <a:ext cx="6" cy="10"/>
              </a:xfrm>
              <a:custGeom>
                <a:avLst/>
                <a:gdLst>
                  <a:gd name="T0" fmla="*/ 6 w 6"/>
                  <a:gd name="T1" fmla="*/ 10 h 10"/>
                  <a:gd name="T2" fmla="*/ 6 w 6"/>
                  <a:gd name="T3" fmla="*/ 10 h 10"/>
                  <a:gd name="T4" fmla="*/ 0 w 6"/>
                  <a:gd name="T5" fmla="*/ 10 h 10"/>
                  <a:gd name="T6" fmla="*/ 0 w 6"/>
                  <a:gd name="T7" fmla="*/ 10 h 10"/>
                  <a:gd name="T8" fmla="*/ 0 w 6"/>
                  <a:gd name="T9" fmla="*/ 4 h 10"/>
                  <a:gd name="T10" fmla="*/ 0 w 6"/>
                  <a:gd name="T11" fmla="*/ 4 h 10"/>
                  <a:gd name="T12" fmla="*/ 2 w 6"/>
                  <a:gd name="T13" fmla="*/ 0 h 10"/>
                  <a:gd name="T14" fmla="*/ 4 w 6"/>
                  <a:gd name="T15" fmla="*/ 4 h 10"/>
                  <a:gd name="T16" fmla="*/ 6 w 6"/>
                  <a:gd name="T17" fmla="*/ 4 h 10"/>
                  <a:gd name="T18" fmla="*/ 6 w 6"/>
                  <a:gd name="T19" fmla="*/ 4 h 10"/>
                  <a:gd name="T20" fmla="*/ 6 w 6"/>
                  <a:gd name="T21" fmla="*/ 10 h 10"/>
                  <a:gd name="T22" fmla="*/ 6 w 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10"/>
                    </a:moveTo>
                    <a:lnTo>
                      <a:pt x="6" y="10"/>
                    </a:lnTo>
                    <a:lnTo>
                      <a:pt x="0" y="10"/>
                    </a:lnTo>
                    <a:lnTo>
                      <a:pt x="0" y="10"/>
                    </a:lnTo>
                    <a:lnTo>
                      <a:pt x="0" y="4"/>
                    </a:lnTo>
                    <a:lnTo>
                      <a:pt x="0" y="4"/>
                    </a:lnTo>
                    <a:lnTo>
                      <a:pt x="2" y="0"/>
                    </a:lnTo>
                    <a:lnTo>
                      <a:pt x="4" y="4"/>
                    </a:lnTo>
                    <a:lnTo>
                      <a:pt x="6" y="4"/>
                    </a:lnTo>
                    <a:lnTo>
                      <a:pt x="6" y="4"/>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8" name="Freeform 1796">
                <a:extLst>
                  <a:ext uri="{FF2B5EF4-FFF2-40B4-BE49-F238E27FC236}">
                    <a16:creationId xmlns:a16="http://schemas.microsoft.com/office/drawing/2014/main" id="{527D0D8C-F33A-CE9B-D0FF-D2702973D62D}"/>
                  </a:ext>
                </a:extLst>
              </p:cNvPr>
              <p:cNvSpPr>
                <a:spLocks/>
              </p:cNvSpPr>
              <p:nvPr/>
            </p:nvSpPr>
            <p:spPr bwMode="auto">
              <a:xfrm>
                <a:off x="1602" y="2472"/>
                <a:ext cx="20" cy="56"/>
              </a:xfrm>
              <a:custGeom>
                <a:avLst/>
                <a:gdLst>
                  <a:gd name="T0" fmla="*/ 2 w 20"/>
                  <a:gd name="T1" fmla="*/ 30 h 56"/>
                  <a:gd name="T2" fmla="*/ 2 w 20"/>
                  <a:gd name="T3" fmla="*/ 30 h 56"/>
                  <a:gd name="T4" fmla="*/ 0 w 20"/>
                  <a:gd name="T5" fmla="*/ 26 h 56"/>
                  <a:gd name="T6" fmla="*/ 0 w 20"/>
                  <a:gd name="T7" fmla="*/ 22 h 56"/>
                  <a:gd name="T8" fmla="*/ 0 w 20"/>
                  <a:gd name="T9" fmla="*/ 18 h 56"/>
                  <a:gd name="T10" fmla="*/ 0 w 20"/>
                  <a:gd name="T11" fmla="*/ 18 h 56"/>
                  <a:gd name="T12" fmla="*/ 4 w 20"/>
                  <a:gd name="T13" fmla="*/ 8 h 56"/>
                  <a:gd name="T14" fmla="*/ 6 w 20"/>
                  <a:gd name="T15" fmla="*/ 4 h 56"/>
                  <a:gd name="T16" fmla="*/ 8 w 20"/>
                  <a:gd name="T17" fmla="*/ 0 h 56"/>
                  <a:gd name="T18" fmla="*/ 8 w 20"/>
                  <a:gd name="T19" fmla="*/ 0 h 56"/>
                  <a:gd name="T20" fmla="*/ 10 w 20"/>
                  <a:gd name="T21" fmla="*/ 0 h 56"/>
                  <a:gd name="T22" fmla="*/ 12 w 20"/>
                  <a:gd name="T23" fmla="*/ 2 h 56"/>
                  <a:gd name="T24" fmla="*/ 12 w 20"/>
                  <a:gd name="T25" fmla="*/ 2 h 56"/>
                  <a:gd name="T26" fmla="*/ 14 w 20"/>
                  <a:gd name="T27" fmla="*/ 8 h 56"/>
                  <a:gd name="T28" fmla="*/ 12 w 20"/>
                  <a:gd name="T29" fmla="*/ 16 h 56"/>
                  <a:gd name="T30" fmla="*/ 12 w 20"/>
                  <a:gd name="T31" fmla="*/ 16 h 56"/>
                  <a:gd name="T32" fmla="*/ 12 w 20"/>
                  <a:gd name="T33" fmla="*/ 18 h 56"/>
                  <a:gd name="T34" fmla="*/ 12 w 20"/>
                  <a:gd name="T35" fmla="*/ 20 h 56"/>
                  <a:gd name="T36" fmla="*/ 12 w 20"/>
                  <a:gd name="T37" fmla="*/ 20 h 56"/>
                  <a:gd name="T38" fmla="*/ 16 w 20"/>
                  <a:gd name="T39" fmla="*/ 20 h 56"/>
                  <a:gd name="T40" fmla="*/ 18 w 20"/>
                  <a:gd name="T41" fmla="*/ 22 h 56"/>
                  <a:gd name="T42" fmla="*/ 20 w 20"/>
                  <a:gd name="T43" fmla="*/ 30 h 56"/>
                  <a:gd name="T44" fmla="*/ 20 w 20"/>
                  <a:gd name="T45" fmla="*/ 50 h 56"/>
                  <a:gd name="T46" fmla="*/ 20 w 20"/>
                  <a:gd name="T47" fmla="*/ 50 h 56"/>
                  <a:gd name="T48" fmla="*/ 20 w 20"/>
                  <a:gd name="T49" fmla="*/ 52 h 56"/>
                  <a:gd name="T50" fmla="*/ 18 w 20"/>
                  <a:gd name="T51" fmla="*/ 54 h 56"/>
                  <a:gd name="T52" fmla="*/ 16 w 20"/>
                  <a:gd name="T53" fmla="*/ 52 h 56"/>
                  <a:gd name="T54" fmla="*/ 14 w 20"/>
                  <a:gd name="T55" fmla="*/ 48 h 56"/>
                  <a:gd name="T56" fmla="*/ 14 w 20"/>
                  <a:gd name="T57" fmla="*/ 48 h 56"/>
                  <a:gd name="T58" fmla="*/ 14 w 20"/>
                  <a:gd name="T59" fmla="*/ 46 h 56"/>
                  <a:gd name="T60" fmla="*/ 12 w 20"/>
                  <a:gd name="T61" fmla="*/ 46 h 56"/>
                  <a:gd name="T62" fmla="*/ 12 w 20"/>
                  <a:gd name="T63" fmla="*/ 52 h 56"/>
                  <a:gd name="T64" fmla="*/ 12 w 20"/>
                  <a:gd name="T65" fmla="*/ 52 h 56"/>
                  <a:gd name="T66" fmla="*/ 10 w 20"/>
                  <a:gd name="T67" fmla="*/ 54 h 56"/>
                  <a:gd name="T68" fmla="*/ 8 w 20"/>
                  <a:gd name="T69" fmla="*/ 56 h 56"/>
                  <a:gd name="T70" fmla="*/ 8 w 20"/>
                  <a:gd name="T71" fmla="*/ 48 h 56"/>
                  <a:gd name="T72" fmla="*/ 8 w 20"/>
                  <a:gd name="T73" fmla="*/ 48 h 56"/>
                  <a:gd name="T74" fmla="*/ 8 w 20"/>
                  <a:gd name="T75" fmla="*/ 42 h 56"/>
                  <a:gd name="T76" fmla="*/ 10 w 20"/>
                  <a:gd name="T77" fmla="*/ 34 h 56"/>
                  <a:gd name="T78" fmla="*/ 10 w 20"/>
                  <a:gd name="T79" fmla="*/ 34 h 56"/>
                  <a:gd name="T80" fmla="*/ 8 w 20"/>
                  <a:gd name="T81" fmla="*/ 32 h 56"/>
                  <a:gd name="T82" fmla="*/ 4 w 20"/>
                  <a:gd name="T83" fmla="*/ 34 h 56"/>
                  <a:gd name="T84" fmla="*/ 4 w 20"/>
                  <a:gd name="T85" fmla="*/ 34 h 56"/>
                  <a:gd name="T86" fmla="*/ 4 w 20"/>
                  <a:gd name="T87" fmla="*/ 34 h 56"/>
                  <a:gd name="T88" fmla="*/ 2 w 20"/>
                  <a:gd name="T89" fmla="*/ 34 h 56"/>
                  <a:gd name="T90" fmla="*/ 2 w 20"/>
                  <a:gd name="T91" fmla="*/ 30 h 56"/>
                  <a:gd name="T92" fmla="*/ 2 w 20"/>
                  <a:gd name="T93"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56">
                    <a:moveTo>
                      <a:pt x="2" y="30"/>
                    </a:moveTo>
                    <a:lnTo>
                      <a:pt x="2" y="30"/>
                    </a:lnTo>
                    <a:lnTo>
                      <a:pt x="0" y="26"/>
                    </a:lnTo>
                    <a:lnTo>
                      <a:pt x="0" y="22"/>
                    </a:lnTo>
                    <a:lnTo>
                      <a:pt x="0" y="18"/>
                    </a:lnTo>
                    <a:lnTo>
                      <a:pt x="0" y="18"/>
                    </a:lnTo>
                    <a:lnTo>
                      <a:pt x="4" y="8"/>
                    </a:lnTo>
                    <a:lnTo>
                      <a:pt x="6" y="4"/>
                    </a:lnTo>
                    <a:lnTo>
                      <a:pt x="8" y="0"/>
                    </a:lnTo>
                    <a:lnTo>
                      <a:pt x="8" y="0"/>
                    </a:lnTo>
                    <a:lnTo>
                      <a:pt x="10" y="0"/>
                    </a:lnTo>
                    <a:lnTo>
                      <a:pt x="12" y="2"/>
                    </a:lnTo>
                    <a:lnTo>
                      <a:pt x="12" y="2"/>
                    </a:lnTo>
                    <a:lnTo>
                      <a:pt x="14" y="8"/>
                    </a:lnTo>
                    <a:lnTo>
                      <a:pt x="12" y="16"/>
                    </a:lnTo>
                    <a:lnTo>
                      <a:pt x="12" y="16"/>
                    </a:lnTo>
                    <a:lnTo>
                      <a:pt x="12" y="18"/>
                    </a:lnTo>
                    <a:lnTo>
                      <a:pt x="12" y="20"/>
                    </a:lnTo>
                    <a:lnTo>
                      <a:pt x="12" y="20"/>
                    </a:lnTo>
                    <a:lnTo>
                      <a:pt x="16" y="20"/>
                    </a:lnTo>
                    <a:lnTo>
                      <a:pt x="18" y="22"/>
                    </a:lnTo>
                    <a:lnTo>
                      <a:pt x="20" y="30"/>
                    </a:lnTo>
                    <a:lnTo>
                      <a:pt x="20" y="50"/>
                    </a:lnTo>
                    <a:lnTo>
                      <a:pt x="20" y="50"/>
                    </a:lnTo>
                    <a:lnTo>
                      <a:pt x="20" y="52"/>
                    </a:lnTo>
                    <a:lnTo>
                      <a:pt x="18" y="54"/>
                    </a:lnTo>
                    <a:lnTo>
                      <a:pt x="16" y="52"/>
                    </a:lnTo>
                    <a:lnTo>
                      <a:pt x="14" y="48"/>
                    </a:lnTo>
                    <a:lnTo>
                      <a:pt x="14" y="48"/>
                    </a:lnTo>
                    <a:lnTo>
                      <a:pt x="14" y="46"/>
                    </a:lnTo>
                    <a:lnTo>
                      <a:pt x="12" y="46"/>
                    </a:lnTo>
                    <a:lnTo>
                      <a:pt x="12" y="52"/>
                    </a:lnTo>
                    <a:lnTo>
                      <a:pt x="12" y="52"/>
                    </a:lnTo>
                    <a:lnTo>
                      <a:pt x="10" y="54"/>
                    </a:lnTo>
                    <a:lnTo>
                      <a:pt x="8" y="56"/>
                    </a:lnTo>
                    <a:lnTo>
                      <a:pt x="8" y="48"/>
                    </a:lnTo>
                    <a:lnTo>
                      <a:pt x="8" y="48"/>
                    </a:lnTo>
                    <a:lnTo>
                      <a:pt x="8" y="42"/>
                    </a:lnTo>
                    <a:lnTo>
                      <a:pt x="10" y="34"/>
                    </a:lnTo>
                    <a:lnTo>
                      <a:pt x="10" y="34"/>
                    </a:lnTo>
                    <a:lnTo>
                      <a:pt x="8" y="32"/>
                    </a:lnTo>
                    <a:lnTo>
                      <a:pt x="4" y="34"/>
                    </a:lnTo>
                    <a:lnTo>
                      <a:pt x="4" y="34"/>
                    </a:lnTo>
                    <a:lnTo>
                      <a:pt x="4" y="34"/>
                    </a:lnTo>
                    <a:lnTo>
                      <a:pt x="2" y="34"/>
                    </a:lnTo>
                    <a:lnTo>
                      <a:pt x="2" y="30"/>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9" name="Freeform 1797">
                <a:extLst>
                  <a:ext uri="{FF2B5EF4-FFF2-40B4-BE49-F238E27FC236}">
                    <a16:creationId xmlns:a16="http://schemas.microsoft.com/office/drawing/2014/main" id="{1AB456FC-B909-2218-B6C8-0997DBADDF7B}"/>
                  </a:ext>
                </a:extLst>
              </p:cNvPr>
              <p:cNvSpPr>
                <a:spLocks/>
              </p:cNvSpPr>
              <p:nvPr/>
            </p:nvSpPr>
            <p:spPr bwMode="auto">
              <a:xfrm>
                <a:off x="1616" y="2520"/>
                <a:ext cx="12" cy="28"/>
              </a:xfrm>
              <a:custGeom>
                <a:avLst/>
                <a:gdLst>
                  <a:gd name="T0" fmla="*/ 0 w 12"/>
                  <a:gd name="T1" fmla="*/ 0 h 28"/>
                  <a:gd name="T2" fmla="*/ 0 w 12"/>
                  <a:gd name="T3" fmla="*/ 0 h 28"/>
                  <a:gd name="T4" fmla="*/ 4 w 12"/>
                  <a:gd name="T5" fmla="*/ 2 h 28"/>
                  <a:gd name="T6" fmla="*/ 6 w 12"/>
                  <a:gd name="T7" fmla="*/ 0 h 28"/>
                  <a:gd name="T8" fmla="*/ 6 w 12"/>
                  <a:gd name="T9" fmla="*/ 0 h 28"/>
                  <a:gd name="T10" fmla="*/ 8 w 12"/>
                  <a:gd name="T11" fmla="*/ 0 h 28"/>
                  <a:gd name="T12" fmla="*/ 8 w 12"/>
                  <a:gd name="T13" fmla="*/ 0 h 28"/>
                  <a:gd name="T14" fmla="*/ 8 w 12"/>
                  <a:gd name="T15" fmla="*/ 0 h 28"/>
                  <a:gd name="T16" fmla="*/ 10 w 12"/>
                  <a:gd name="T17" fmla="*/ 10 h 28"/>
                  <a:gd name="T18" fmla="*/ 12 w 12"/>
                  <a:gd name="T19" fmla="*/ 20 h 28"/>
                  <a:gd name="T20" fmla="*/ 12 w 12"/>
                  <a:gd name="T21" fmla="*/ 20 h 28"/>
                  <a:gd name="T22" fmla="*/ 12 w 12"/>
                  <a:gd name="T23" fmla="*/ 26 h 28"/>
                  <a:gd name="T24" fmla="*/ 12 w 12"/>
                  <a:gd name="T25" fmla="*/ 28 h 28"/>
                  <a:gd name="T26" fmla="*/ 10 w 12"/>
                  <a:gd name="T27" fmla="*/ 26 h 28"/>
                  <a:gd name="T28" fmla="*/ 10 w 12"/>
                  <a:gd name="T29" fmla="*/ 26 h 28"/>
                  <a:gd name="T30" fmla="*/ 2 w 12"/>
                  <a:gd name="T31" fmla="*/ 26 h 28"/>
                  <a:gd name="T32" fmla="*/ 2 w 12"/>
                  <a:gd name="T33" fmla="*/ 26 h 28"/>
                  <a:gd name="T34" fmla="*/ 0 w 12"/>
                  <a:gd name="T35" fmla="*/ 14 h 28"/>
                  <a:gd name="T36" fmla="*/ 0 w 12"/>
                  <a:gd name="T37" fmla="*/ 6 h 28"/>
                  <a:gd name="T38" fmla="*/ 0 w 12"/>
                  <a:gd name="T39" fmla="*/ 0 h 28"/>
                  <a:gd name="T40" fmla="*/ 0 w 12"/>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8">
                    <a:moveTo>
                      <a:pt x="0" y="0"/>
                    </a:moveTo>
                    <a:lnTo>
                      <a:pt x="0" y="0"/>
                    </a:lnTo>
                    <a:lnTo>
                      <a:pt x="4" y="2"/>
                    </a:lnTo>
                    <a:lnTo>
                      <a:pt x="6" y="0"/>
                    </a:lnTo>
                    <a:lnTo>
                      <a:pt x="6" y="0"/>
                    </a:lnTo>
                    <a:lnTo>
                      <a:pt x="8" y="0"/>
                    </a:lnTo>
                    <a:lnTo>
                      <a:pt x="8" y="0"/>
                    </a:lnTo>
                    <a:lnTo>
                      <a:pt x="8" y="0"/>
                    </a:lnTo>
                    <a:lnTo>
                      <a:pt x="10" y="10"/>
                    </a:lnTo>
                    <a:lnTo>
                      <a:pt x="12" y="20"/>
                    </a:lnTo>
                    <a:lnTo>
                      <a:pt x="12" y="20"/>
                    </a:lnTo>
                    <a:lnTo>
                      <a:pt x="12" y="26"/>
                    </a:lnTo>
                    <a:lnTo>
                      <a:pt x="12" y="28"/>
                    </a:lnTo>
                    <a:lnTo>
                      <a:pt x="10" y="26"/>
                    </a:lnTo>
                    <a:lnTo>
                      <a:pt x="10" y="26"/>
                    </a:lnTo>
                    <a:lnTo>
                      <a:pt x="2" y="26"/>
                    </a:lnTo>
                    <a:lnTo>
                      <a:pt x="2" y="26"/>
                    </a:lnTo>
                    <a:lnTo>
                      <a:pt x="0" y="14"/>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0" name="Freeform 1798">
                <a:extLst>
                  <a:ext uri="{FF2B5EF4-FFF2-40B4-BE49-F238E27FC236}">
                    <a16:creationId xmlns:a16="http://schemas.microsoft.com/office/drawing/2014/main" id="{518D8D2A-E1B3-75FB-7FFD-DF8E8F5F316A}"/>
                  </a:ext>
                </a:extLst>
              </p:cNvPr>
              <p:cNvSpPr>
                <a:spLocks/>
              </p:cNvSpPr>
              <p:nvPr/>
            </p:nvSpPr>
            <p:spPr bwMode="auto">
              <a:xfrm>
                <a:off x="1604" y="2498"/>
                <a:ext cx="12" cy="24"/>
              </a:xfrm>
              <a:custGeom>
                <a:avLst/>
                <a:gdLst>
                  <a:gd name="T0" fmla="*/ 2 w 12"/>
                  <a:gd name="T1" fmla="*/ 8 h 24"/>
                  <a:gd name="T2" fmla="*/ 2 w 12"/>
                  <a:gd name="T3" fmla="*/ 8 h 24"/>
                  <a:gd name="T4" fmla="*/ 4 w 12"/>
                  <a:gd name="T5" fmla="*/ 0 h 24"/>
                  <a:gd name="T6" fmla="*/ 6 w 12"/>
                  <a:gd name="T7" fmla="*/ 0 h 24"/>
                  <a:gd name="T8" fmla="*/ 8 w 12"/>
                  <a:gd name="T9" fmla="*/ 0 h 24"/>
                  <a:gd name="T10" fmla="*/ 12 w 12"/>
                  <a:gd name="T11" fmla="*/ 8 h 24"/>
                  <a:gd name="T12" fmla="*/ 12 w 12"/>
                  <a:gd name="T13" fmla="*/ 8 h 24"/>
                  <a:gd name="T14" fmla="*/ 12 w 12"/>
                  <a:gd name="T15" fmla="*/ 12 h 24"/>
                  <a:gd name="T16" fmla="*/ 10 w 12"/>
                  <a:gd name="T17" fmla="*/ 14 h 24"/>
                  <a:gd name="T18" fmla="*/ 10 w 12"/>
                  <a:gd name="T19" fmla="*/ 14 h 24"/>
                  <a:gd name="T20" fmla="*/ 8 w 12"/>
                  <a:gd name="T21" fmla="*/ 18 h 24"/>
                  <a:gd name="T22" fmla="*/ 6 w 12"/>
                  <a:gd name="T23" fmla="*/ 22 h 24"/>
                  <a:gd name="T24" fmla="*/ 6 w 12"/>
                  <a:gd name="T25" fmla="*/ 22 h 24"/>
                  <a:gd name="T26" fmla="*/ 2 w 12"/>
                  <a:gd name="T27" fmla="*/ 24 h 24"/>
                  <a:gd name="T28" fmla="*/ 0 w 12"/>
                  <a:gd name="T29" fmla="*/ 22 h 24"/>
                  <a:gd name="T30" fmla="*/ 0 w 12"/>
                  <a:gd name="T31" fmla="*/ 22 h 24"/>
                  <a:gd name="T32" fmla="*/ 0 w 12"/>
                  <a:gd name="T33" fmla="*/ 20 h 24"/>
                  <a:gd name="T34" fmla="*/ 2 w 12"/>
                  <a:gd name="T35" fmla="*/ 18 h 24"/>
                  <a:gd name="T36" fmla="*/ 4 w 12"/>
                  <a:gd name="T37" fmla="*/ 14 h 24"/>
                  <a:gd name="T38" fmla="*/ 2 w 12"/>
                  <a:gd name="T39" fmla="*/ 8 h 24"/>
                  <a:gd name="T40" fmla="*/ 2 w 12"/>
                  <a:gd name="T4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4">
                    <a:moveTo>
                      <a:pt x="2" y="8"/>
                    </a:moveTo>
                    <a:lnTo>
                      <a:pt x="2" y="8"/>
                    </a:lnTo>
                    <a:lnTo>
                      <a:pt x="4" y="0"/>
                    </a:lnTo>
                    <a:lnTo>
                      <a:pt x="6" y="0"/>
                    </a:lnTo>
                    <a:lnTo>
                      <a:pt x="8" y="0"/>
                    </a:lnTo>
                    <a:lnTo>
                      <a:pt x="12" y="8"/>
                    </a:lnTo>
                    <a:lnTo>
                      <a:pt x="12" y="8"/>
                    </a:lnTo>
                    <a:lnTo>
                      <a:pt x="12" y="12"/>
                    </a:lnTo>
                    <a:lnTo>
                      <a:pt x="10" y="14"/>
                    </a:lnTo>
                    <a:lnTo>
                      <a:pt x="10" y="14"/>
                    </a:lnTo>
                    <a:lnTo>
                      <a:pt x="8" y="18"/>
                    </a:lnTo>
                    <a:lnTo>
                      <a:pt x="6" y="22"/>
                    </a:lnTo>
                    <a:lnTo>
                      <a:pt x="6" y="22"/>
                    </a:lnTo>
                    <a:lnTo>
                      <a:pt x="2" y="24"/>
                    </a:lnTo>
                    <a:lnTo>
                      <a:pt x="0" y="22"/>
                    </a:lnTo>
                    <a:lnTo>
                      <a:pt x="0" y="22"/>
                    </a:lnTo>
                    <a:lnTo>
                      <a:pt x="0" y="20"/>
                    </a:lnTo>
                    <a:lnTo>
                      <a:pt x="2" y="18"/>
                    </a:lnTo>
                    <a:lnTo>
                      <a:pt x="4" y="14"/>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1" name="Freeform 1799">
                <a:extLst>
                  <a:ext uri="{FF2B5EF4-FFF2-40B4-BE49-F238E27FC236}">
                    <a16:creationId xmlns:a16="http://schemas.microsoft.com/office/drawing/2014/main" id="{2D4C5C1C-9159-2EBD-02FE-D3669CB52B19}"/>
                  </a:ext>
                </a:extLst>
              </p:cNvPr>
              <p:cNvSpPr>
                <a:spLocks/>
              </p:cNvSpPr>
              <p:nvPr/>
            </p:nvSpPr>
            <p:spPr bwMode="auto">
              <a:xfrm>
                <a:off x="1678" y="2674"/>
                <a:ext cx="16" cy="29"/>
              </a:xfrm>
              <a:custGeom>
                <a:avLst/>
                <a:gdLst>
                  <a:gd name="T0" fmla="*/ 8 w 16"/>
                  <a:gd name="T1" fmla="*/ 23 h 29"/>
                  <a:gd name="T2" fmla="*/ 8 w 16"/>
                  <a:gd name="T3" fmla="*/ 23 h 29"/>
                  <a:gd name="T4" fmla="*/ 6 w 16"/>
                  <a:gd name="T5" fmla="*/ 29 h 29"/>
                  <a:gd name="T6" fmla="*/ 6 w 16"/>
                  <a:gd name="T7" fmla="*/ 27 h 29"/>
                  <a:gd name="T8" fmla="*/ 4 w 16"/>
                  <a:gd name="T9" fmla="*/ 25 h 29"/>
                  <a:gd name="T10" fmla="*/ 2 w 16"/>
                  <a:gd name="T11" fmla="*/ 23 h 29"/>
                  <a:gd name="T12" fmla="*/ 2 w 16"/>
                  <a:gd name="T13" fmla="*/ 23 h 29"/>
                  <a:gd name="T14" fmla="*/ 0 w 16"/>
                  <a:gd name="T15" fmla="*/ 18 h 29"/>
                  <a:gd name="T16" fmla="*/ 0 w 16"/>
                  <a:gd name="T17" fmla="*/ 10 h 29"/>
                  <a:gd name="T18" fmla="*/ 0 w 16"/>
                  <a:gd name="T19" fmla="*/ 10 h 29"/>
                  <a:gd name="T20" fmla="*/ 2 w 16"/>
                  <a:gd name="T21" fmla="*/ 6 h 29"/>
                  <a:gd name="T22" fmla="*/ 4 w 16"/>
                  <a:gd name="T23" fmla="*/ 6 h 29"/>
                  <a:gd name="T24" fmla="*/ 6 w 16"/>
                  <a:gd name="T25" fmla="*/ 6 h 29"/>
                  <a:gd name="T26" fmla="*/ 6 w 16"/>
                  <a:gd name="T27" fmla="*/ 6 h 29"/>
                  <a:gd name="T28" fmla="*/ 8 w 16"/>
                  <a:gd name="T29" fmla="*/ 6 h 29"/>
                  <a:gd name="T30" fmla="*/ 8 w 16"/>
                  <a:gd name="T31" fmla="*/ 4 h 29"/>
                  <a:gd name="T32" fmla="*/ 8 w 16"/>
                  <a:gd name="T33" fmla="*/ 2 h 29"/>
                  <a:gd name="T34" fmla="*/ 8 w 16"/>
                  <a:gd name="T35" fmla="*/ 2 h 29"/>
                  <a:gd name="T36" fmla="*/ 8 w 16"/>
                  <a:gd name="T37" fmla="*/ 0 h 29"/>
                  <a:gd name="T38" fmla="*/ 10 w 16"/>
                  <a:gd name="T39" fmla="*/ 0 h 29"/>
                  <a:gd name="T40" fmla="*/ 12 w 16"/>
                  <a:gd name="T41" fmla="*/ 2 h 29"/>
                  <a:gd name="T42" fmla="*/ 12 w 16"/>
                  <a:gd name="T43" fmla="*/ 2 h 29"/>
                  <a:gd name="T44" fmla="*/ 14 w 16"/>
                  <a:gd name="T45" fmla="*/ 10 h 29"/>
                  <a:gd name="T46" fmla="*/ 16 w 16"/>
                  <a:gd name="T47" fmla="*/ 18 h 29"/>
                  <a:gd name="T48" fmla="*/ 16 w 16"/>
                  <a:gd name="T49" fmla="*/ 18 h 29"/>
                  <a:gd name="T50" fmla="*/ 14 w 16"/>
                  <a:gd name="T51" fmla="*/ 23 h 29"/>
                  <a:gd name="T52" fmla="*/ 14 w 16"/>
                  <a:gd name="T53" fmla="*/ 23 h 29"/>
                  <a:gd name="T54" fmla="*/ 14 w 16"/>
                  <a:gd name="T55" fmla="*/ 23 h 29"/>
                  <a:gd name="T56" fmla="*/ 12 w 16"/>
                  <a:gd name="T57" fmla="*/ 23 h 29"/>
                  <a:gd name="T58" fmla="*/ 12 w 16"/>
                  <a:gd name="T59" fmla="*/ 21 h 29"/>
                  <a:gd name="T60" fmla="*/ 10 w 16"/>
                  <a:gd name="T61" fmla="*/ 18 h 29"/>
                  <a:gd name="T62" fmla="*/ 8 w 16"/>
                  <a:gd name="T63" fmla="*/ 23 h 29"/>
                  <a:gd name="T64" fmla="*/ 8 w 16"/>
                  <a:gd name="T6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9">
                    <a:moveTo>
                      <a:pt x="8" y="23"/>
                    </a:moveTo>
                    <a:lnTo>
                      <a:pt x="8" y="23"/>
                    </a:lnTo>
                    <a:lnTo>
                      <a:pt x="6" y="29"/>
                    </a:lnTo>
                    <a:lnTo>
                      <a:pt x="6" y="27"/>
                    </a:lnTo>
                    <a:lnTo>
                      <a:pt x="4" y="25"/>
                    </a:lnTo>
                    <a:lnTo>
                      <a:pt x="2" y="23"/>
                    </a:lnTo>
                    <a:lnTo>
                      <a:pt x="2" y="23"/>
                    </a:lnTo>
                    <a:lnTo>
                      <a:pt x="0" y="18"/>
                    </a:lnTo>
                    <a:lnTo>
                      <a:pt x="0" y="10"/>
                    </a:lnTo>
                    <a:lnTo>
                      <a:pt x="0" y="10"/>
                    </a:lnTo>
                    <a:lnTo>
                      <a:pt x="2" y="6"/>
                    </a:lnTo>
                    <a:lnTo>
                      <a:pt x="4" y="6"/>
                    </a:lnTo>
                    <a:lnTo>
                      <a:pt x="6" y="6"/>
                    </a:lnTo>
                    <a:lnTo>
                      <a:pt x="6" y="6"/>
                    </a:lnTo>
                    <a:lnTo>
                      <a:pt x="8" y="6"/>
                    </a:lnTo>
                    <a:lnTo>
                      <a:pt x="8" y="4"/>
                    </a:lnTo>
                    <a:lnTo>
                      <a:pt x="8" y="2"/>
                    </a:lnTo>
                    <a:lnTo>
                      <a:pt x="8" y="2"/>
                    </a:lnTo>
                    <a:lnTo>
                      <a:pt x="8" y="0"/>
                    </a:lnTo>
                    <a:lnTo>
                      <a:pt x="10" y="0"/>
                    </a:lnTo>
                    <a:lnTo>
                      <a:pt x="12" y="2"/>
                    </a:lnTo>
                    <a:lnTo>
                      <a:pt x="12" y="2"/>
                    </a:lnTo>
                    <a:lnTo>
                      <a:pt x="14" y="10"/>
                    </a:lnTo>
                    <a:lnTo>
                      <a:pt x="16" y="18"/>
                    </a:lnTo>
                    <a:lnTo>
                      <a:pt x="16" y="18"/>
                    </a:lnTo>
                    <a:lnTo>
                      <a:pt x="14" y="23"/>
                    </a:lnTo>
                    <a:lnTo>
                      <a:pt x="14" y="23"/>
                    </a:lnTo>
                    <a:lnTo>
                      <a:pt x="14" y="23"/>
                    </a:lnTo>
                    <a:lnTo>
                      <a:pt x="12" y="23"/>
                    </a:lnTo>
                    <a:lnTo>
                      <a:pt x="12" y="21"/>
                    </a:lnTo>
                    <a:lnTo>
                      <a:pt x="10" y="18"/>
                    </a:lnTo>
                    <a:lnTo>
                      <a:pt x="8" y="23"/>
                    </a:ln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2" name="Freeform 1800">
                <a:extLst>
                  <a:ext uri="{FF2B5EF4-FFF2-40B4-BE49-F238E27FC236}">
                    <a16:creationId xmlns:a16="http://schemas.microsoft.com/office/drawing/2014/main" id="{BAD9F398-B129-3266-CB0C-1105059A9094}"/>
                  </a:ext>
                </a:extLst>
              </p:cNvPr>
              <p:cNvSpPr>
                <a:spLocks/>
              </p:cNvSpPr>
              <p:nvPr/>
            </p:nvSpPr>
            <p:spPr bwMode="auto">
              <a:xfrm>
                <a:off x="1688" y="2699"/>
                <a:ext cx="12" cy="18"/>
              </a:xfrm>
              <a:custGeom>
                <a:avLst/>
                <a:gdLst>
                  <a:gd name="T0" fmla="*/ 12 w 12"/>
                  <a:gd name="T1" fmla="*/ 14 h 18"/>
                  <a:gd name="T2" fmla="*/ 12 w 12"/>
                  <a:gd name="T3" fmla="*/ 14 h 18"/>
                  <a:gd name="T4" fmla="*/ 8 w 12"/>
                  <a:gd name="T5" fmla="*/ 16 h 18"/>
                  <a:gd name="T6" fmla="*/ 6 w 12"/>
                  <a:gd name="T7" fmla="*/ 18 h 18"/>
                  <a:gd name="T8" fmla="*/ 4 w 12"/>
                  <a:gd name="T9" fmla="*/ 16 h 18"/>
                  <a:gd name="T10" fmla="*/ 2 w 12"/>
                  <a:gd name="T11" fmla="*/ 14 h 18"/>
                  <a:gd name="T12" fmla="*/ 2 w 12"/>
                  <a:gd name="T13" fmla="*/ 14 h 18"/>
                  <a:gd name="T14" fmla="*/ 0 w 12"/>
                  <a:gd name="T15" fmla="*/ 2 h 18"/>
                  <a:gd name="T16" fmla="*/ 0 w 12"/>
                  <a:gd name="T17" fmla="*/ 2 h 18"/>
                  <a:gd name="T18" fmla="*/ 0 w 12"/>
                  <a:gd name="T19" fmla="*/ 0 h 18"/>
                  <a:gd name="T20" fmla="*/ 2 w 12"/>
                  <a:gd name="T21" fmla="*/ 0 h 18"/>
                  <a:gd name="T22" fmla="*/ 2 w 12"/>
                  <a:gd name="T23" fmla="*/ 0 h 18"/>
                  <a:gd name="T24" fmla="*/ 6 w 12"/>
                  <a:gd name="T25" fmla="*/ 0 h 18"/>
                  <a:gd name="T26" fmla="*/ 8 w 12"/>
                  <a:gd name="T27" fmla="*/ 2 h 18"/>
                  <a:gd name="T28" fmla="*/ 10 w 12"/>
                  <a:gd name="T29" fmla="*/ 4 h 18"/>
                  <a:gd name="T30" fmla="*/ 10 w 12"/>
                  <a:gd name="T31" fmla="*/ 4 h 18"/>
                  <a:gd name="T32" fmla="*/ 12 w 12"/>
                  <a:gd name="T33" fmla="*/ 8 h 18"/>
                  <a:gd name="T34" fmla="*/ 12 w 12"/>
                  <a:gd name="T35" fmla="*/ 8 h 18"/>
                  <a:gd name="T36" fmla="*/ 12 w 12"/>
                  <a:gd name="T37" fmla="*/ 14 h 18"/>
                  <a:gd name="T38" fmla="*/ 12 w 12"/>
                  <a:gd name="T3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8">
                    <a:moveTo>
                      <a:pt x="12" y="14"/>
                    </a:moveTo>
                    <a:lnTo>
                      <a:pt x="12" y="14"/>
                    </a:lnTo>
                    <a:lnTo>
                      <a:pt x="8" y="16"/>
                    </a:lnTo>
                    <a:lnTo>
                      <a:pt x="6" y="18"/>
                    </a:lnTo>
                    <a:lnTo>
                      <a:pt x="4" y="16"/>
                    </a:lnTo>
                    <a:lnTo>
                      <a:pt x="2" y="14"/>
                    </a:lnTo>
                    <a:lnTo>
                      <a:pt x="2" y="14"/>
                    </a:lnTo>
                    <a:lnTo>
                      <a:pt x="0" y="2"/>
                    </a:lnTo>
                    <a:lnTo>
                      <a:pt x="0" y="2"/>
                    </a:lnTo>
                    <a:lnTo>
                      <a:pt x="0" y="0"/>
                    </a:lnTo>
                    <a:lnTo>
                      <a:pt x="2" y="0"/>
                    </a:lnTo>
                    <a:lnTo>
                      <a:pt x="2" y="0"/>
                    </a:lnTo>
                    <a:lnTo>
                      <a:pt x="6" y="0"/>
                    </a:lnTo>
                    <a:lnTo>
                      <a:pt x="8" y="2"/>
                    </a:lnTo>
                    <a:lnTo>
                      <a:pt x="10" y="4"/>
                    </a:lnTo>
                    <a:lnTo>
                      <a:pt x="10" y="4"/>
                    </a:lnTo>
                    <a:lnTo>
                      <a:pt x="12" y="8"/>
                    </a:lnTo>
                    <a:lnTo>
                      <a:pt x="12" y="8"/>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3" name="Freeform 1801">
                <a:extLst>
                  <a:ext uri="{FF2B5EF4-FFF2-40B4-BE49-F238E27FC236}">
                    <a16:creationId xmlns:a16="http://schemas.microsoft.com/office/drawing/2014/main" id="{C66D6328-FA54-EC03-EED2-3A4281FD5312}"/>
                  </a:ext>
                </a:extLst>
              </p:cNvPr>
              <p:cNvSpPr>
                <a:spLocks/>
              </p:cNvSpPr>
              <p:nvPr/>
            </p:nvSpPr>
            <p:spPr bwMode="auto">
              <a:xfrm>
                <a:off x="1684" y="2735"/>
                <a:ext cx="8" cy="10"/>
              </a:xfrm>
              <a:custGeom>
                <a:avLst/>
                <a:gdLst>
                  <a:gd name="T0" fmla="*/ 4 w 8"/>
                  <a:gd name="T1" fmla="*/ 0 h 10"/>
                  <a:gd name="T2" fmla="*/ 4 w 8"/>
                  <a:gd name="T3" fmla="*/ 0 h 10"/>
                  <a:gd name="T4" fmla="*/ 6 w 8"/>
                  <a:gd name="T5" fmla="*/ 0 h 10"/>
                  <a:gd name="T6" fmla="*/ 6 w 8"/>
                  <a:gd name="T7" fmla="*/ 0 h 10"/>
                  <a:gd name="T8" fmla="*/ 8 w 8"/>
                  <a:gd name="T9" fmla="*/ 4 h 10"/>
                  <a:gd name="T10" fmla="*/ 8 w 8"/>
                  <a:gd name="T11" fmla="*/ 4 h 10"/>
                  <a:gd name="T12" fmla="*/ 4 w 8"/>
                  <a:gd name="T13" fmla="*/ 8 h 10"/>
                  <a:gd name="T14" fmla="*/ 4 w 8"/>
                  <a:gd name="T15" fmla="*/ 8 h 10"/>
                  <a:gd name="T16" fmla="*/ 2 w 8"/>
                  <a:gd name="T17" fmla="*/ 10 h 10"/>
                  <a:gd name="T18" fmla="*/ 2 w 8"/>
                  <a:gd name="T19" fmla="*/ 10 h 10"/>
                  <a:gd name="T20" fmla="*/ 0 w 8"/>
                  <a:gd name="T21" fmla="*/ 8 h 10"/>
                  <a:gd name="T22" fmla="*/ 0 w 8"/>
                  <a:gd name="T23" fmla="*/ 8 h 10"/>
                  <a:gd name="T24" fmla="*/ 0 w 8"/>
                  <a:gd name="T25" fmla="*/ 4 h 10"/>
                  <a:gd name="T26" fmla="*/ 2 w 8"/>
                  <a:gd name="T27" fmla="*/ 4 h 10"/>
                  <a:gd name="T28" fmla="*/ 2 w 8"/>
                  <a:gd name="T29" fmla="*/ 2 h 10"/>
                  <a:gd name="T30" fmla="*/ 4 w 8"/>
                  <a:gd name="T31" fmla="*/ 0 h 10"/>
                  <a:gd name="T32" fmla="*/ 4 w 8"/>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0">
                    <a:moveTo>
                      <a:pt x="4" y="0"/>
                    </a:moveTo>
                    <a:lnTo>
                      <a:pt x="4" y="0"/>
                    </a:lnTo>
                    <a:lnTo>
                      <a:pt x="6" y="0"/>
                    </a:lnTo>
                    <a:lnTo>
                      <a:pt x="6" y="0"/>
                    </a:lnTo>
                    <a:lnTo>
                      <a:pt x="8" y="4"/>
                    </a:lnTo>
                    <a:lnTo>
                      <a:pt x="8" y="4"/>
                    </a:lnTo>
                    <a:lnTo>
                      <a:pt x="4" y="8"/>
                    </a:lnTo>
                    <a:lnTo>
                      <a:pt x="4" y="8"/>
                    </a:lnTo>
                    <a:lnTo>
                      <a:pt x="2" y="10"/>
                    </a:lnTo>
                    <a:lnTo>
                      <a:pt x="2" y="10"/>
                    </a:lnTo>
                    <a:lnTo>
                      <a:pt x="0" y="8"/>
                    </a:lnTo>
                    <a:lnTo>
                      <a:pt x="0" y="8"/>
                    </a:lnTo>
                    <a:lnTo>
                      <a:pt x="0" y="4"/>
                    </a:lnTo>
                    <a:lnTo>
                      <a:pt x="2" y="4"/>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4" name="Freeform 1802">
                <a:extLst>
                  <a:ext uri="{FF2B5EF4-FFF2-40B4-BE49-F238E27FC236}">
                    <a16:creationId xmlns:a16="http://schemas.microsoft.com/office/drawing/2014/main" id="{F735DF64-11D7-C9B2-13BE-736019D3A6EF}"/>
                  </a:ext>
                </a:extLst>
              </p:cNvPr>
              <p:cNvSpPr>
                <a:spLocks/>
              </p:cNvSpPr>
              <p:nvPr/>
            </p:nvSpPr>
            <p:spPr bwMode="auto">
              <a:xfrm>
                <a:off x="1674" y="2690"/>
                <a:ext cx="6" cy="13"/>
              </a:xfrm>
              <a:custGeom>
                <a:avLst/>
                <a:gdLst>
                  <a:gd name="T0" fmla="*/ 0 w 6"/>
                  <a:gd name="T1" fmla="*/ 0 h 13"/>
                  <a:gd name="T2" fmla="*/ 0 w 6"/>
                  <a:gd name="T3" fmla="*/ 0 h 13"/>
                  <a:gd name="T4" fmla="*/ 2 w 6"/>
                  <a:gd name="T5" fmla="*/ 7 h 13"/>
                  <a:gd name="T6" fmla="*/ 4 w 6"/>
                  <a:gd name="T7" fmla="*/ 7 h 13"/>
                  <a:gd name="T8" fmla="*/ 6 w 6"/>
                  <a:gd name="T9" fmla="*/ 7 h 13"/>
                  <a:gd name="T10" fmla="*/ 6 w 6"/>
                  <a:gd name="T11" fmla="*/ 7 h 13"/>
                  <a:gd name="T12" fmla="*/ 2 w 6"/>
                  <a:gd name="T13" fmla="*/ 13 h 13"/>
                  <a:gd name="T14" fmla="*/ 0 w 6"/>
                  <a:gd name="T15" fmla="*/ 13 h 13"/>
                  <a:gd name="T16" fmla="*/ 0 w 6"/>
                  <a:gd name="T17" fmla="*/ 11 h 13"/>
                  <a:gd name="T18" fmla="*/ 0 w 6"/>
                  <a:gd name="T19" fmla="*/ 0 h 13"/>
                  <a:gd name="T20" fmla="*/ 0 w 6"/>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0" y="0"/>
                    </a:moveTo>
                    <a:lnTo>
                      <a:pt x="0" y="0"/>
                    </a:lnTo>
                    <a:lnTo>
                      <a:pt x="2" y="7"/>
                    </a:lnTo>
                    <a:lnTo>
                      <a:pt x="4" y="7"/>
                    </a:lnTo>
                    <a:lnTo>
                      <a:pt x="6" y="7"/>
                    </a:lnTo>
                    <a:lnTo>
                      <a:pt x="6" y="7"/>
                    </a:lnTo>
                    <a:lnTo>
                      <a:pt x="2" y="13"/>
                    </a:lnTo>
                    <a:lnTo>
                      <a:pt x="0" y="13"/>
                    </a:lnTo>
                    <a:lnTo>
                      <a:pt x="0" y="1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5" name="Freeform 1803">
                <a:extLst>
                  <a:ext uri="{FF2B5EF4-FFF2-40B4-BE49-F238E27FC236}">
                    <a16:creationId xmlns:a16="http://schemas.microsoft.com/office/drawing/2014/main" id="{BDCBCD82-5FA9-D62F-99A8-1BD14442D061}"/>
                  </a:ext>
                </a:extLst>
              </p:cNvPr>
              <p:cNvSpPr>
                <a:spLocks/>
              </p:cNvSpPr>
              <p:nvPr/>
            </p:nvSpPr>
            <p:spPr bwMode="auto">
              <a:xfrm>
                <a:off x="1660" y="2544"/>
                <a:ext cx="68" cy="124"/>
              </a:xfrm>
              <a:custGeom>
                <a:avLst/>
                <a:gdLst>
                  <a:gd name="T0" fmla="*/ 16 w 68"/>
                  <a:gd name="T1" fmla="*/ 46 h 124"/>
                  <a:gd name="T2" fmla="*/ 12 w 68"/>
                  <a:gd name="T3" fmla="*/ 48 h 124"/>
                  <a:gd name="T4" fmla="*/ 8 w 68"/>
                  <a:gd name="T5" fmla="*/ 54 h 124"/>
                  <a:gd name="T6" fmla="*/ 4 w 68"/>
                  <a:gd name="T7" fmla="*/ 50 h 124"/>
                  <a:gd name="T8" fmla="*/ 6 w 68"/>
                  <a:gd name="T9" fmla="*/ 38 h 124"/>
                  <a:gd name="T10" fmla="*/ 2 w 68"/>
                  <a:gd name="T11" fmla="*/ 26 h 124"/>
                  <a:gd name="T12" fmla="*/ 0 w 68"/>
                  <a:gd name="T13" fmla="*/ 22 h 124"/>
                  <a:gd name="T14" fmla="*/ 0 w 68"/>
                  <a:gd name="T15" fmla="*/ 14 h 124"/>
                  <a:gd name="T16" fmla="*/ 2 w 68"/>
                  <a:gd name="T17" fmla="*/ 4 h 124"/>
                  <a:gd name="T18" fmla="*/ 6 w 68"/>
                  <a:gd name="T19" fmla="*/ 0 h 124"/>
                  <a:gd name="T20" fmla="*/ 12 w 68"/>
                  <a:gd name="T21" fmla="*/ 4 h 124"/>
                  <a:gd name="T22" fmla="*/ 14 w 68"/>
                  <a:gd name="T23" fmla="*/ 8 h 124"/>
                  <a:gd name="T24" fmla="*/ 12 w 68"/>
                  <a:gd name="T25" fmla="*/ 12 h 124"/>
                  <a:gd name="T26" fmla="*/ 12 w 68"/>
                  <a:gd name="T27" fmla="*/ 14 h 124"/>
                  <a:gd name="T28" fmla="*/ 12 w 68"/>
                  <a:gd name="T29" fmla="*/ 14 h 124"/>
                  <a:gd name="T30" fmla="*/ 14 w 68"/>
                  <a:gd name="T31" fmla="*/ 14 h 124"/>
                  <a:gd name="T32" fmla="*/ 18 w 68"/>
                  <a:gd name="T33" fmla="*/ 14 h 124"/>
                  <a:gd name="T34" fmla="*/ 22 w 68"/>
                  <a:gd name="T35" fmla="*/ 18 h 124"/>
                  <a:gd name="T36" fmla="*/ 24 w 68"/>
                  <a:gd name="T37" fmla="*/ 30 h 124"/>
                  <a:gd name="T38" fmla="*/ 32 w 68"/>
                  <a:gd name="T39" fmla="*/ 42 h 124"/>
                  <a:gd name="T40" fmla="*/ 36 w 68"/>
                  <a:gd name="T41" fmla="*/ 44 h 124"/>
                  <a:gd name="T42" fmla="*/ 44 w 68"/>
                  <a:gd name="T43" fmla="*/ 46 h 124"/>
                  <a:gd name="T44" fmla="*/ 48 w 68"/>
                  <a:gd name="T45" fmla="*/ 60 h 124"/>
                  <a:gd name="T46" fmla="*/ 48 w 68"/>
                  <a:gd name="T47" fmla="*/ 66 h 124"/>
                  <a:gd name="T48" fmla="*/ 52 w 68"/>
                  <a:gd name="T49" fmla="*/ 70 h 124"/>
                  <a:gd name="T50" fmla="*/ 56 w 68"/>
                  <a:gd name="T51" fmla="*/ 70 h 124"/>
                  <a:gd name="T52" fmla="*/ 60 w 68"/>
                  <a:gd name="T53" fmla="*/ 74 h 124"/>
                  <a:gd name="T54" fmla="*/ 58 w 68"/>
                  <a:gd name="T55" fmla="*/ 86 h 124"/>
                  <a:gd name="T56" fmla="*/ 58 w 68"/>
                  <a:gd name="T57" fmla="*/ 88 h 124"/>
                  <a:gd name="T58" fmla="*/ 60 w 68"/>
                  <a:gd name="T59" fmla="*/ 88 h 124"/>
                  <a:gd name="T60" fmla="*/ 64 w 68"/>
                  <a:gd name="T61" fmla="*/ 90 h 124"/>
                  <a:gd name="T62" fmla="*/ 64 w 68"/>
                  <a:gd name="T63" fmla="*/ 94 h 124"/>
                  <a:gd name="T64" fmla="*/ 64 w 68"/>
                  <a:gd name="T65" fmla="*/ 100 h 124"/>
                  <a:gd name="T66" fmla="*/ 66 w 68"/>
                  <a:gd name="T67" fmla="*/ 108 h 124"/>
                  <a:gd name="T68" fmla="*/ 68 w 68"/>
                  <a:gd name="T69" fmla="*/ 116 h 124"/>
                  <a:gd name="T70" fmla="*/ 66 w 68"/>
                  <a:gd name="T71" fmla="*/ 122 h 124"/>
                  <a:gd name="T72" fmla="*/ 62 w 68"/>
                  <a:gd name="T73" fmla="*/ 124 h 124"/>
                  <a:gd name="T74" fmla="*/ 58 w 68"/>
                  <a:gd name="T75" fmla="*/ 120 h 124"/>
                  <a:gd name="T76" fmla="*/ 50 w 68"/>
                  <a:gd name="T77" fmla="*/ 102 h 124"/>
                  <a:gd name="T78" fmla="*/ 48 w 68"/>
                  <a:gd name="T79" fmla="*/ 100 h 124"/>
                  <a:gd name="T80" fmla="*/ 46 w 68"/>
                  <a:gd name="T81" fmla="*/ 86 h 124"/>
                  <a:gd name="T82" fmla="*/ 42 w 68"/>
                  <a:gd name="T83" fmla="*/ 82 h 124"/>
                  <a:gd name="T84" fmla="*/ 42 w 68"/>
                  <a:gd name="T85" fmla="*/ 74 h 124"/>
                  <a:gd name="T86" fmla="*/ 40 w 68"/>
                  <a:gd name="T87" fmla="*/ 64 h 124"/>
                  <a:gd name="T88" fmla="*/ 34 w 68"/>
                  <a:gd name="T89" fmla="*/ 60 h 124"/>
                  <a:gd name="T90" fmla="*/ 30 w 68"/>
                  <a:gd name="T91" fmla="*/ 62 h 124"/>
                  <a:gd name="T92" fmla="*/ 26 w 68"/>
                  <a:gd name="T93" fmla="*/ 60 h 124"/>
                  <a:gd name="T94" fmla="*/ 16 w 68"/>
                  <a:gd name="T95" fmla="*/ 4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24">
                    <a:moveTo>
                      <a:pt x="16" y="46"/>
                    </a:moveTo>
                    <a:lnTo>
                      <a:pt x="16" y="46"/>
                    </a:lnTo>
                    <a:lnTo>
                      <a:pt x="14" y="48"/>
                    </a:lnTo>
                    <a:lnTo>
                      <a:pt x="12" y="48"/>
                    </a:lnTo>
                    <a:lnTo>
                      <a:pt x="8" y="54"/>
                    </a:lnTo>
                    <a:lnTo>
                      <a:pt x="8" y="54"/>
                    </a:lnTo>
                    <a:lnTo>
                      <a:pt x="6" y="54"/>
                    </a:lnTo>
                    <a:lnTo>
                      <a:pt x="4" y="50"/>
                    </a:lnTo>
                    <a:lnTo>
                      <a:pt x="4" y="50"/>
                    </a:lnTo>
                    <a:lnTo>
                      <a:pt x="6" y="38"/>
                    </a:lnTo>
                    <a:lnTo>
                      <a:pt x="6" y="32"/>
                    </a:lnTo>
                    <a:lnTo>
                      <a:pt x="2" y="26"/>
                    </a:lnTo>
                    <a:lnTo>
                      <a:pt x="2" y="26"/>
                    </a:lnTo>
                    <a:lnTo>
                      <a:pt x="0" y="22"/>
                    </a:lnTo>
                    <a:lnTo>
                      <a:pt x="0" y="14"/>
                    </a:lnTo>
                    <a:lnTo>
                      <a:pt x="0" y="14"/>
                    </a:lnTo>
                    <a:lnTo>
                      <a:pt x="0" y="8"/>
                    </a:lnTo>
                    <a:lnTo>
                      <a:pt x="2" y="4"/>
                    </a:lnTo>
                    <a:lnTo>
                      <a:pt x="2" y="4"/>
                    </a:lnTo>
                    <a:lnTo>
                      <a:pt x="6" y="0"/>
                    </a:lnTo>
                    <a:lnTo>
                      <a:pt x="8" y="0"/>
                    </a:lnTo>
                    <a:lnTo>
                      <a:pt x="12" y="4"/>
                    </a:lnTo>
                    <a:lnTo>
                      <a:pt x="12" y="4"/>
                    </a:lnTo>
                    <a:lnTo>
                      <a:pt x="14" y="8"/>
                    </a:lnTo>
                    <a:lnTo>
                      <a:pt x="14" y="8"/>
                    </a:lnTo>
                    <a:lnTo>
                      <a:pt x="12" y="12"/>
                    </a:lnTo>
                    <a:lnTo>
                      <a:pt x="12" y="12"/>
                    </a:lnTo>
                    <a:lnTo>
                      <a:pt x="12" y="14"/>
                    </a:lnTo>
                    <a:lnTo>
                      <a:pt x="12" y="14"/>
                    </a:lnTo>
                    <a:lnTo>
                      <a:pt x="12" y="14"/>
                    </a:lnTo>
                    <a:lnTo>
                      <a:pt x="12" y="14"/>
                    </a:lnTo>
                    <a:lnTo>
                      <a:pt x="14" y="14"/>
                    </a:lnTo>
                    <a:lnTo>
                      <a:pt x="18" y="14"/>
                    </a:lnTo>
                    <a:lnTo>
                      <a:pt x="18" y="14"/>
                    </a:lnTo>
                    <a:lnTo>
                      <a:pt x="20" y="14"/>
                    </a:lnTo>
                    <a:lnTo>
                      <a:pt x="22" y="18"/>
                    </a:lnTo>
                    <a:lnTo>
                      <a:pt x="22" y="18"/>
                    </a:lnTo>
                    <a:lnTo>
                      <a:pt x="24" y="30"/>
                    </a:lnTo>
                    <a:lnTo>
                      <a:pt x="28" y="38"/>
                    </a:lnTo>
                    <a:lnTo>
                      <a:pt x="32" y="42"/>
                    </a:lnTo>
                    <a:lnTo>
                      <a:pt x="36" y="44"/>
                    </a:lnTo>
                    <a:lnTo>
                      <a:pt x="36" y="44"/>
                    </a:lnTo>
                    <a:lnTo>
                      <a:pt x="40" y="44"/>
                    </a:lnTo>
                    <a:lnTo>
                      <a:pt x="44" y="46"/>
                    </a:lnTo>
                    <a:lnTo>
                      <a:pt x="46" y="50"/>
                    </a:lnTo>
                    <a:lnTo>
                      <a:pt x="48" y="60"/>
                    </a:lnTo>
                    <a:lnTo>
                      <a:pt x="48" y="60"/>
                    </a:lnTo>
                    <a:lnTo>
                      <a:pt x="48" y="66"/>
                    </a:lnTo>
                    <a:lnTo>
                      <a:pt x="50" y="68"/>
                    </a:lnTo>
                    <a:lnTo>
                      <a:pt x="52" y="70"/>
                    </a:lnTo>
                    <a:lnTo>
                      <a:pt x="56" y="70"/>
                    </a:lnTo>
                    <a:lnTo>
                      <a:pt x="56" y="70"/>
                    </a:lnTo>
                    <a:lnTo>
                      <a:pt x="58" y="70"/>
                    </a:lnTo>
                    <a:lnTo>
                      <a:pt x="60" y="74"/>
                    </a:lnTo>
                    <a:lnTo>
                      <a:pt x="60" y="80"/>
                    </a:lnTo>
                    <a:lnTo>
                      <a:pt x="58" y="86"/>
                    </a:lnTo>
                    <a:lnTo>
                      <a:pt x="58" y="86"/>
                    </a:lnTo>
                    <a:lnTo>
                      <a:pt x="58" y="88"/>
                    </a:lnTo>
                    <a:lnTo>
                      <a:pt x="60" y="88"/>
                    </a:lnTo>
                    <a:lnTo>
                      <a:pt x="60" y="88"/>
                    </a:lnTo>
                    <a:lnTo>
                      <a:pt x="62" y="88"/>
                    </a:lnTo>
                    <a:lnTo>
                      <a:pt x="64" y="90"/>
                    </a:lnTo>
                    <a:lnTo>
                      <a:pt x="64" y="90"/>
                    </a:lnTo>
                    <a:lnTo>
                      <a:pt x="64" y="94"/>
                    </a:lnTo>
                    <a:lnTo>
                      <a:pt x="64" y="94"/>
                    </a:lnTo>
                    <a:lnTo>
                      <a:pt x="64" y="100"/>
                    </a:lnTo>
                    <a:lnTo>
                      <a:pt x="64" y="104"/>
                    </a:lnTo>
                    <a:lnTo>
                      <a:pt x="66" y="108"/>
                    </a:lnTo>
                    <a:lnTo>
                      <a:pt x="66" y="108"/>
                    </a:lnTo>
                    <a:lnTo>
                      <a:pt x="68" y="116"/>
                    </a:lnTo>
                    <a:lnTo>
                      <a:pt x="66" y="122"/>
                    </a:lnTo>
                    <a:lnTo>
                      <a:pt x="66" y="122"/>
                    </a:lnTo>
                    <a:lnTo>
                      <a:pt x="64" y="124"/>
                    </a:lnTo>
                    <a:lnTo>
                      <a:pt x="62" y="124"/>
                    </a:lnTo>
                    <a:lnTo>
                      <a:pt x="58" y="120"/>
                    </a:lnTo>
                    <a:lnTo>
                      <a:pt x="58" y="120"/>
                    </a:lnTo>
                    <a:lnTo>
                      <a:pt x="54" y="110"/>
                    </a:lnTo>
                    <a:lnTo>
                      <a:pt x="50" y="102"/>
                    </a:lnTo>
                    <a:lnTo>
                      <a:pt x="50" y="102"/>
                    </a:lnTo>
                    <a:lnTo>
                      <a:pt x="48" y="100"/>
                    </a:lnTo>
                    <a:lnTo>
                      <a:pt x="48" y="100"/>
                    </a:lnTo>
                    <a:lnTo>
                      <a:pt x="46" y="86"/>
                    </a:lnTo>
                    <a:lnTo>
                      <a:pt x="46" y="86"/>
                    </a:lnTo>
                    <a:lnTo>
                      <a:pt x="42" y="82"/>
                    </a:lnTo>
                    <a:lnTo>
                      <a:pt x="42" y="74"/>
                    </a:lnTo>
                    <a:lnTo>
                      <a:pt x="42" y="74"/>
                    </a:lnTo>
                    <a:lnTo>
                      <a:pt x="40" y="64"/>
                    </a:lnTo>
                    <a:lnTo>
                      <a:pt x="40" y="64"/>
                    </a:lnTo>
                    <a:lnTo>
                      <a:pt x="38" y="60"/>
                    </a:lnTo>
                    <a:lnTo>
                      <a:pt x="34" y="60"/>
                    </a:lnTo>
                    <a:lnTo>
                      <a:pt x="32" y="62"/>
                    </a:lnTo>
                    <a:lnTo>
                      <a:pt x="30" y="62"/>
                    </a:lnTo>
                    <a:lnTo>
                      <a:pt x="30" y="62"/>
                    </a:lnTo>
                    <a:lnTo>
                      <a:pt x="26" y="60"/>
                    </a:lnTo>
                    <a:lnTo>
                      <a:pt x="22" y="56"/>
                    </a:lnTo>
                    <a:lnTo>
                      <a:pt x="16" y="46"/>
                    </a:lnTo>
                    <a:lnTo>
                      <a:pt x="16"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6" name="Freeform 1804">
                <a:extLst>
                  <a:ext uri="{FF2B5EF4-FFF2-40B4-BE49-F238E27FC236}">
                    <a16:creationId xmlns:a16="http://schemas.microsoft.com/office/drawing/2014/main" id="{869B5067-5BF1-29E5-B5CA-61BBFE3DBAEE}"/>
                  </a:ext>
                </a:extLst>
              </p:cNvPr>
              <p:cNvSpPr>
                <a:spLocks/>
              </p:cNvSpPr>
              <p:nvPr/>
            </p:nvSpPr>
            <p:spPr bwMode="auto">
              <a:xfrm>
                <a:off x="1632" y="2490"/>
                <a:ext cx="50" cy="104"/>
              </a:xfrm>
              <a:custGeom>
                <a:avLst/>
                <a:gdLst>
                  <a:gd name="T0" fmla="*/ 28 w 50"/>
                  <a:gd name="T1" fmla="*/ 68 h 104"/>
                  <a:gd name="T2" fmla="*/ 36 w 50"/>
                  <a:gd name="T3" fmla="*/ 84 h 104"/>
                  <a:gd name="T4" fmla="*/ 38 w 50"/>
                  <a:gd name="T5" fmla="*/ 86 h 104"/>
                  <a:gd name="T6" fmla="*/ 40 w 50"/>
                  <a:gd name="T7" fmla="*/ 92 h 104"/>
                  <a:gd name="T8" fmla="*/ 38 w 50"/>
                  <a:gd name="T9" fmla="*/ 96 h 104"/>
                  <a:gd name="T10" fmla="*/ 34 w 50"/>
                  <a:gd name="T11" fmla="*/ 100 h 104"/>
                  <a:gd name="T12" fmla="*/ 32 w 50"/>
                  <a:gd name="T13" fmla="*/ 104 h 104"/>
                  <a:gd name="T14" fmla="*/ 30 w 50"/>
                  <a:gd name="T15" fmla="*/ 100 h 104"/>
                  <a:gd name="T16" fmla="*/ 26 w 50"/>
                  <a:gd name="T17" fmla="*/ 94 h 104"/>
                  <a:gd name="T18" fmla="*/ 28 w 50"/>
                  <a:gd name="T19" fmla="*/ 86 h 104"/>
                  <a:gd name="T20" fmla="*/ 20 w 50"/>
                  <a:gd name="T21" fmla="*/ 78 h 104"/>
                  <a:gd name="T22" fmla="*/ 20 w 50"/>
                  <a:gd name="T23" fmla="*/ 70 h 104"/>
                  <a:gd name="T24" fmla="*/ 18 w 50"/>
                  <a:gd name="T25" fmla="*/ 64 h 104"/>
                  <a:gd name="T26" fmla="*/ 18 w 50"/>
                  <a:gd name="T27" fmla="*/ 54 h 104"/>
                  <a:gd name="T28" fmla="*/ 16 w 50"/>
                  <a:gd name="T29" fmla="*/ 50 h 104"/>
                  <a:gd name="T30" fmla="*/ 4 w 50"/>
                  <a:gd name="T31" fmla="*/ 50 h 104"/>
                  <a:gd name="T32" fmla="*/ 0 w 50"/>
                  <a:gd name="T33" fmla="*/ 46 h 104"/>
                  <a:gd name="T34" fmla="*/ 0 w 50"/>
                  <a:gd name="T35" fmla="*/ 38 h 104"/>
                  <a:gd name="T36" fmla="*/ 6 w 50"/>
                  <a:gd name="T37" fmla="*/ 30 h 104"/>
                  <a:gd name="T38" fmla="*/ 10 w 50"/>
                  <a:gd name="T39" fmla="*/ 18 h 104"/>
                  <a:gd name="T40" fmla="*/ 14 w 50"/>
                  <a:gd name="T41" fmla="*/ 14 h 104"/>
                  <a:gd name="T42" fmla="*/ 18 w 50"/>
                  <a:gd name="T43" fmla="*/ 8 h 104"/>
                  <a:gd name="T44" fmla="*/ 22 w 50"/>
                  <a:gd name="T45" fmla="*/ 20 h 104"/>
                  <a:gd name="T46" fmla="*/ 22 w 50"/>
                  <a:gd name="T47" fmla="*/ 20 h 104"/>
                  <a:gd name="T48" fmla="*/ 24 w 50"/>
                  <a:gd name="T49" fmla="*/ 18 h 104"/>
                  <a:gd name="T50" fmla="*/ 28 w 50"/>
                  <a:gd name="T51" fmla="*/ 8 h 104"/>
                  <a:gd name="T52" fmla="*/ 32 w 50"/>
                  <a:gd name="T53" fmla="*/ 8 h 104"/>
                  <a:gd name="T54" fmla="*/ 34 w 50"/>
                  <a:gd name="T55" fmla="*/ 8 h 104"/>
                  <a:gd name="T56" fmla="*/ 36 w 50"/>
                  <a:gd name="T57" fmla="*/ 2 h 104"/>
                  <a:gd name="T58" fmla="*/ 46 w 50"/>
                  <a:gd name="T59" fmla="*/ 0 h 104"/>
                  <a:gd name="T60" fmla="*/ 48 w 50"/>
                  <a:gd name="T61" fmla="*/ 4 h 104"/>
                  <a:gd name="T62" fmla="*/ 50 w 50"/>
                  <a:gd name="T63" fmla="*/ 22 h 104"/>
                  <a:gd name="T64" fmla="*/ 46 w 50"/>
                  <a:gd name="T65" fmla="*/ 28 h 104"/>
                  <a:gd name="T66" fmla="*/ 38 w 50"/>
                  <a:gd name="T67" fmla="*/ 28 h 104"/>
                  <a:gd name="T68" fmla="*/ 32 w 50"/>
                  <a:gd name="T69" fmla="*/ 30 h 104"/>
                  <a:gd name="T70" fmla="*/ 28 w 50"/>
                  <a:gd name="T71" fmla="*/ 40 h 104"/>
                  <a:gd name="T72" fmla="*/ 26 w 50"/>
                  <a:gd name="T73" fmla="*/ 52 h 104"/>
                  <a:gd name="T74" fmla="*/ 28 w 50"/>
                  <a:gd name="T75" fmla="*/ 6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104">
                    <a:moveTo>
                      <a:pt x="28" y="68"/>
                    </a:moveTo>
                    <a:lnTo>
                      <a:pt x="28" y="68"/>
                    </a:lnTo>
                    <a:lnTo>
                      <a:pt x="32" y="76"/>
                    </a:lnTo>
                    <a:lnTo>
                      <a:pt x="36" y="84"/>
                    </a:lnTo>
                    <a:lnTo>
                      <a:pt x="36" y="84"/>
                    </a:lnTo>
                    <a:lnTo>
                      <a:pt x="38" y="86"/>
                    </a:lnTo>
                    <a:lnTo>
                      <a:pt x="38" y="88"/>
                    </a:lnTo>
                    <a:lnTo>
                      <a:pt x="40" y="92"/>
                    </a:lnTo>
                    <a:lnTo>
                      <a:pt x="40" y="92"/>
                    </a:lnTo>
                    <a:lnTo>
                      <a:pt x="38" y="96"/>
                    </a:lnTo>
                    <a:lnTo>
                      <a:pt x="38" y="96"/>
                    </a:lnTo>
                    <a:lnTo>
                      <a:pt x="34" y="100"/>
                    </a:lnTo>
                    <a:lnTo>
                      <a:pt x="34" y="100"/>
                    </a:lnTo>
                    <a:lnTo>
                      <a:pt x="32" y="104"/>
                    </a:lnTo>
                    <a:lnTo>
                      <a:pt x="32" y="104"/>
                    </a:lnTo>
                    <a:lnTo>
                      <a:pt x="30" y="100"/>
                    </a:lnTo>
                    <a:lnTo>
                      <a:pt x="28" y="98"/>
                    </a:lnTo>
                    <a:lnTo>
                      <a:pt x="26" y="94"/>
                    </a:lnTo>
                    <a:lnTo>
                      <a:pt x="28" y="86"/>
                    </a:lnTo>
                    <a:lnTo>
                      <a:pt x="28" y="86"/>
                    </a:lnTo>
                    <a:lnTo>
                      <a:pt x="22" y="80"/>
                    </a:lnTo>
                    <a:lnTo>
                      <a:pt x="20" y="78"/>
                    </a:lnTo>
                    <a:lnTo>
                      <a:pt x="20" y="70"/>
                    </a:lnTo>
                    <a:lnTo>
                      <a:pt x="20" y="70"/>
                    </a:lnTo>
                    <a:lnTo>
                      <a:pt x="18" y="64"/>
                    </a:lnTo>
                    <a:lnTo>
                      <a:pt x="18" y="64"/>
                    </a:lnTo>
                    <a:lnTo>
                      <a:pt x="18" y="54"/>
                    </a:lnTo>
                    <a:lnTo>
                      <a:pt x="18" y="54"/>
                    </a:lnTo>
                    <a:lnTo>
                      <a:pt x="16" y="50"/>
                    </a:lnTo>
                    <a:lnTo>
                      <a:pt x="16" y="50"/>
                    </a:lnTo>
                    <a:lnTo>
                      <a:pt x="10" y="50"/>
                    </a:lnTo>
                    <a:lnTo>
                      <a:pt x="4" y="50"/>
                    </a:lnTo>
                    <a:lnTo>
                      <a:pt x="4" y="50"/>
                    </a:lnTo>
                    <a:lnTo>
                      <a:pt x="0" y="46"/>
                    </a:lnTo>
                    <a:lnTo>
                      <a:pt x="0" y="38"/>
                    </a:lnTo>
                    <a:lnTo>
                      <a:pt x="0" y="38"/>
                    </a:lnTo>
                    <a:lnTo>
                      <a:pt x="2" y="32"/>
                    </a:lnTo>
                    <a:lnTo>
                      <a:pt x="6" y="30"/>
                    </a:lnTo>
                    <a:lnTo>
                      <a:pt x="8" y="26"/>
                    </a:lnTo>
                    <a:lnTo>
                      <a:pt x="10" y="18"/>
                    </a:lnTo>
                    <a:lnTo>
                      <a:pt x="10" y="18"/>
                    </a:lnTo>
                    <a:lnTo>
                      <a:pt x="14" y="14"/>
                    </a:lnTo>
                    <a:lnTo>
                      <a:pt x="16" y="10"/>
                    </a:lnTo>
                    <a:lnTo>
                      <a:pt x="18" y="8"/>
                    </a:lnTo>
                    <a:lnTo>
                      <a:pt x="18" y="10"/>
                    </a:lnTo>
                    <a:lnTo>
                      <a:pt x="22" y="20"/>
                    </a:lnTo>
                    <a:lnTo>
                      <a:pt x="22" y="20"/>
                    </a:lnTo>
                    <a:lnTo>
                      <a:pt x="22" y="20"/>
                    </a:lnTo>
                    <a:lnTo>
                      <a:pt x="24" y="18"/>
                    </a:lnTo>
                    <a:lnTo>
                      <a:pt x="24" y="18"/>
                    </a:lnTo>
                    <a:lnTo>
                      <a:pt x="28" y="10"/>
                    </a:lnTo>
                    <a:lnTo>
                      <a:pt x="28" y="8"/>
                    </a:lnTo>
                    <a:lnTo>
                      <a:pt x="32" y="8"/>
                    </a:lnTo>
                    <a:lnTo>
                      <a:pt x="32" y="8"/>
                    </a:lnTo>
                    <a:lnTo>
                      <a:pt x="34" y="10"/>
                    </a:lnTo>
                    <a:lnTo>
                      <a:pt x="34" y="8"/>
                    </a:lnTo>
                    <a:lnTo>
                      <a:pt x="36" y="2"/>
                    </a:lnTo>
                    <a:lnTo>
                      <a:pt x="36" y="2"/>
                    </a:lnTo>
                    <a:lnTo>
                      <a:pt x="42" y="0"/>
                    </a:lnTo>
                    <a:lnTo>
                      <a:pt x="46" y="0"/>
                    </a:lnTo>
                    <a:lnTo>
                      <a:pt x="48" y="4"/>
                    </a:lnTo>
                    <a:lnTo>
                      <a:pt x="48" y="4"/>
                    </a:lnTo>
                    <a:lnTo>
                      <a:pt x="50" y="12"/>
                    </a:lnTo>
                    <a:lnTo>
                      <a:pt x="50" y="22"/>
                    </a:lnTo>
                    <a:lnTo>
                      <a:pt x="50" y="22"/>
                    </a:lnTo>
                    <a:lnTo>
                      <a:pt x="46" y="28"/>
                    </a:lnTo>
                    <a:lnTo>
                      <a:pt x="44" y="30"/>
                    </a:lnTo>
                    <a:lnTo>
                      <a:pt x="38" y="28"/>
                    </a:lnTo>
                    <a:lnTo>
                      <a:pt x="38" y="28"/>
                    </a:lnTo>
                    <a:lnTo>
                      <a:pt x="32" y="30"/>
                    </a:lnTo>
                    <a:lnTo>
                      <a:pt x="30" y="34"/>
                    </a:lnTo>
                    <a:lnTo>
                      <a:pt x="28" y="40"/>
                    </a:lnTo>
                    <a:lnTo>
                      <a:pt x="26" y="52"/>
                    </a:lnTo>
                    <a:lnTo>
                      <a:pt x="26" y="52"/>
                    </a:lnTo>
                    <a:lnTo>
                      <a:pt x="26" y="60"/>
                    </a:lnTo>
                    <a:lnTo>
                      <a:pt x="28" y="68"/>
                    </a:lnTo>
                    <a:lnTo>
                      <a:pt x="28"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7" name="Freeform 1805">
                <a:extLst>
                  <a:ext uri="{FF2B5EF4-FFF2-40B4-BE49-F238E27FC236}">
                    <a16:creationId xmlns:a16="http://schemas.microsoft.com/office/drawing/2014/main" id="{CCDEDE3E-21E2-0B8B-99D4-84FDC943B48C}"/>
                  </a:ext>
                </a:extLst>
              </p:cNvPr>
              <p:cNvSpPr>
                <a:spLocks/>
              </p:cNvSpPr>
              <p:nvPr/>
            </p:nvSpPr>
            <p:spPr bwMode="auto">
              <a:xfrm>
                <a:off x="1642" y="2568"/>
                <a:ext cx="10" cy="18"/>
              </a:xfrm>
              <a:custGeom>
                <a:avLst/>
                <a:gdLst>
                  <a:gd name="T0" fmla="*/ 10 w 10"/>
                  <a:gd name="T1" fmla="*/ 14 h 18"/>
                  <a:gd name="T2" fmla="*/ 10 w 10"/>
                  <a:gd name="T3" fmla="*/ 14 h 18"/>
                  <a:gd name="T4" fmla="*/ 0 w 10"/>
                  <a:gd name="T5" fmla="*/ 18 h 18"/>
                  <a:gd name="T6" fmla="*/ 0 w 10"/>
                  <a:gd name="T7" fmla="*/ 18 h 18"/>
                  <a:gd name="T8" fmla="*/ 2 w 10"/>
                  <a:gd name="T9" fmla="*/ 14 h 18"/>
                  <a:gd name="T10" fmla="*/ 2 w 10"/>
                  <a:gd name="T11" fmla="*/ 10 h 18"/>
                  <a:gd name="T12" fmla="*/ 4 w 10"/>
                  <a:gd name="T13" fmla="*/ 8 h 18"/>
                  <a:gd name="T14" fmla="*/ 6 w 10"/>
                  <a:gd name="T15" fmla="*/ 4 h 18"/>
                  <a:gd name="T16" fmla="*/ 6 w 10"/>
                  <a:gd name="T17" fmla="*/ 4 h 18"/>
                  <a:gd name="T18" fmla="*/ 8 w 10"/>
                  <a:gd name="T19" fmla="*/ 0 h 18"/>
                  <a:gd name="T20" fmla="*/ 10 w 10"/>
                  <a:gd name="T21" fmla="*/ 2 h 18"/>
                  <a:gd name="T22" fmla="*/ 10 w 10"/>
                  <a:gd name="T23" fmla="*/ 2 h 18"/>
                  <a:gd name="T24" fmla="*/ 10 w 10"/>
                  <a:gd name="T25" fmla="*/ 4 h 18"/>
                  <a:gd name="T26" fmla="*/ 10 w 10"/>
                  <a:gd name="T27" fmla="*/ 4 h 18"/>
                  <a:gd name="T28" fmla="*/ 10 w 10"/>
                  <a:gd name="T29" fmla="*/ 8 h 18"/>
                  <a:gd name="T30" fmla="*/ 10 w 10"/>
                  <a:gd name="T31" fmla="*/ 14 h 18"/>
                  <a:gd name="T32" fmla="*/ 10 w 10"/>
                  <a:gd name="T3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0" y="14"/>
                    </a:moveTo>
                    <a:lnTo>
                      <a:pt x="10" y="14"/>
                    </a:lnTo>
                    <a:lnTo>
                      <a:pt x="0" y="18"/>
                    </a:lnTo>
                    <a:lnTo>
                      <a:pt x="0" y="18"/>
                    </a:lnTo>
                    <a:lnTo>
                      <a:pt x="2" y="14"/>
                    </a:lnTo>
                    <a:lnTo>
                      <a:pt x="2" y="10"/>
                    </a:lnTo>
                    <a:lnTo>
                      <a:pt x="4" y="8"/>
                    </a:lnTo>
                    <a:lnTo>
                      <a:pt x="6" y="4"/>
                    </a:lnTo>
                    <a:lnTo>
                      <a:pt x="6" y="4"/>
                    </a:lnTo>
                    <a:lnTo>
                      <a:pt x="8" y="0"/>
                    </a:lnTo>
                    <a:lnTo>
                      <a:pt x="10" y="2"/>
                    </a:lnTo>
                    <a:lnTo>
                      <a:pt x="10" y="2"/>
                    </a:lnTo>
                    <a:lnTo>
                      <a:pt x="10" y="4"/>
                    </a:lnTo>
                    <a:lnTo>
                      <a:pt x="10" y="4"/>
                    </a:lnTo>
                    <a:lnTo>
                      <a:pt x="10" y="8"/>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8" name="Freeform 1806">
                <a:extLst>
                  <a:ext uri="{FF2B5EF4-FFF2-40B4-BE49-F238E27FC236}">
                    <a16:creationId xmlns:a16="http://schemas.microsoft.com/office/drawing/2014/main" id="{D25E4D1C-2483-7C44-4C4C-70B8D56730A2}"/>
                  </a:ext>
                </a:extLst>
              </p:cNvPr>
              <p:cNvSpPr>
                <a:spLocks/>
              </p:cNvSpPr>
              <p:nvPr/>
            </p:nvSpPr>
            <p:spPr bwMode="auto">
              <a:xfrm>
                <a:off x="1648" y="2556"/>
                <a:ext cx="12" cy="20"/>
              </a:xfrm>
              <a:custGeom>
                <a:avLst/>
                <a:gdLst>
                  <a:gd name="T0" fmla="*/ 4 w 12"/>
                  <a:gd name="T1" fmla="*/ 2 h 20"/>
                  <a:gd name="T2" fmla="*/ 4 w 12"/>
                  <a:gd name="T3" fmla="*/ 2 h 20"/>
                  <a:gd name="T4" fmla="*/ 6 w 12"/>
                  <a:gd name="T5" fmla="*/ 8 h 20"/>
                  <a:gd name="T6" fmla="*/ 8 w 12"/>
                  <a:gd name="T7" fmla="*/ 12 h 20"/>
                  <a:gd name="T8" fmla="*/ 12 w 12"/>
                  <a:gd name="T9" fmla="*/ 20 h 20"/>
                  <a:gd name="T10" fmla="*/ 12 w 12"/>
                  <a:gd name="T11" fmla="*/ 20 h 20"/>
                  <a:gd name="T12" fmla="*/ 8 w 12"/>
                  <a:gd name="T13" fmla="*/ 20 h 20"/>
                  <a:gd name="T14" fmla="*/ 4 w 12"/>
                  <a:gd name="T15" fmla="*/ 16 h 20"/>
                  <a:gd name="T16" fmla="*/ 4 w 12"/>
                  <a:gd name="T17" fmla="*/ 16 h 20"/>
                  <a:gd name="T18" fmla="*/ 4 w 12"/>
                  <a:gd name="T19" fmla="*/ 16 h 20"/>
                  <a:gd name="T20" fmla="*/ 2 w 12"/>
                  <a:gd name="T21" fmla="*/ 12 h 20"/>
                  <a:gd name="T22" fmla="*/ 0 w 12"/>
                  <a:gd name="T23" fmla="*/ 10 h 20"/>
                  <a:gd name="T24" fmla="*/ 0 w 12"/>
                  <a:gd name="T25" fmla="*/ 4 h 20"/>
                  <a:gd name="T26" fmla="*/ 0 w 12"/>
                  <a:gd name="T27" fmla="*/ 4 h 20"/>
                  <a:gd name="T28" fmla="*/ 2 w 12"/>
                  <a:gd name="T29" fmla="*/ 0 h 20"/>
                  <a:gd name="T30" fmla="*/ 4 w 12"/>
                  <a:gd name="T31" fmla="*/ 2 h 20"/>
                  <a:gd name="T32" fmla="*/ 4 w 12"/>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4" y="2"/>
                    </a:moveTo>
                    <a:lnTo>
                      <a:pt x="4" y="2"/>
                    </a:lnTo>
                    <a:lnTo>
                      <a:pt x="6" y="8"/>
                    </a:lnTo>
                    <a:lnTo>
                      <a:pt x="8" y="12"/>
                    </a:lnTo>
                    <a:lnTo>
                      <a:pt x="12" y="20"/>
                    </a:lnTo>
                    <a:lnTo>
                      <a:pt x="12" y="20"/>
                    </a:lnTo>
                    <a:lnTo>
                      <a:pt x="8" y="20"/>
                    </a:lnTo>
                    <a:lnTo>
                      <a:pt x="4" y="16"/>
                    </a:lnTo>
                    <a:lnTo>
                      <a:pt x="4" y="16"/>
                    </a:lnTo>
                    <a:lnTo>
                      <a:pt x="4" y="16"/>
                    </a:lnTo>
                    <a:lnTo>
                      <a:pt x="2" y="12"/>
                    </a:lnTo>
                    <a:lnTo>
                      <a:pt x="0" y="10"/>
                    </a:lnTo>
                    <a:lnTo>
                      <a:pt x="0" y="4"/>
                    </a:lnTo>
                    <a:lnTo>
                      <a:pt x="0" y="4"/>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9" name="Freeform 1807">
                <a:extLst>
                  <a:ext uri="{FF2B5EF4-FFF2-40B4-BE49-F238E27FC236}">
                    <a16:creationId xmlns:a16="http://schemas.microsoft.com/office/drawing/2014/main" id="{97288912-4AAF-EA52-17F3-BE280DFA14EC}"/>
                  </a:ext>
                </a:extLst>
              </p:cNvPr>
              <p:cNvSpPr>
                <a:spLocks/>
              </p:cNvSpPr>
              <p:nvPr/>
            </p:nvSpPr>
            <p:spPr bwMode="auto">
              <a:xfrm>
                <a:off x="1676" y="2626"/>
                <a:ext cx="24" cy="44"/>
              </a:xfrm>
              <a:custGeom>
                <a:avLst/>
                <a:gdLst>
                  <a:gd name="T0" fmla="*/ 0 w 24"/>
                  <a:gd name="T1" fmla="*/ 12 h 44"/>
                  <a:gd name="T2" fmla="*/ 0 w 24"/>
                  <a:gd name="T3" fmla="*/ 12 h 44"/>
                  <a:gd name="T4" fmla="*/ 2 w 24"/>
                  <a:gd name="T5" fmla="*/ 12 h 44"/>
                  <a:gd name="T6" fmla="*/ 4 w 24"/>
                  <a:gd name="T7" fmla="*/ 12 h 44"/>
                  <a:gd name="T8" fmla="*/ 6 w 24"/>
                  <a:gd name="T9" fmla="*/ 10 h 44"/>
                  <a:gd name="T10" fmla="*/ 6 w 24"/>
                  <a:gd name="T11" fmla="*/ 2 h 44"/>
                  <a:gd name="T12" fmla="*/ 6 w 24"/>
                  <a:gd name="T13" fmla="*/ 2 h 44"/>
                  <a:gd name="T14" fmla="*/ 6 w 24"/>
                  <a:gd name="T15" fmla="*/ 2 h 44"/>
                  <a:gd name="T16" fmla="*/ 8 w 24"/>
                  <a:gd name="T17" fmla="*/ 0 h 44"/>
                  <a:gd name="T18" fmla="*/ 14 w 24"/>
                  <a:gd name="T19" fmla="*/ 0 h 44"/>
                  <a:gd name="T20" fmla="*/ 14 w 24"/>
                  <a:gd name="T21" fmla="*/ 0 h 44"/>
                  <a:gd name="T22" fmla="*/ 18 w 24"/>
                  <a:gd name="T23" fmla="*/ 14 h 44"/>
                  <a:gd name="T24" fmla="*/ 18 w 24"/>
                  <a:gd name="T25" fmla="*/ 14 h 44"/>
                  <a:gd name="T26" fmla="*/ 22 w 24"/>
                  <a:gd name="T27" fmla="*/ 18 h 44"/>
                  <a:gd name="T28" fmla="*/ 22 w 24"/>
                  <a:gd name="T29" fmla="*/ 18 h 44"/>
                  <a:gd name="T30" fmla="*/ 24 w 24"/>
                  <a:gd name="T31" fmla="*/ 28 h 44"/>
                  <a:gd name="T32" fmla="*/ 22 w 24"/>
                  <a:gd name="T33" fmla="*/ 38 h 44"/>
                  <a:gd name="T34" fmla="*/ 22 w 24"/>
                  <a:gd name="T35" fmla="*/ 38 h 44"/>
                  <a:gd name="T36" fmla="*/ 20 w 24"/>
                  <a:gd name="T37" fmla="*/ 44 h 44"/>
                  <a:gd name="T38" fmla="*/ 18 w 24"/>
                  <a:gd name="T39" fmla="*/ 42 h 44"/>
                  <a:gd name="T40" fmla="*/ 18 w 24"/>
                  <a:gd name="T41" fmla="*/ 42 h 44"/>
                  <a:gd name="T42" fmla="*/ 16 w 24"/>
                  <a:gd name="T43" fmla="*/ 38 h 44"/>
                  <a:gd name="T44" fmla="*/ 14 w 24"/>
                  <a:gd name="T45" fmla="*/ 34 h 44"/>
                  <a:gd name="T46" fmla="*/ 14 w 24"/>
                  <a:gd name="T47" fmla="*/ 34 h 44"/>
                  <a:gd name="T48" fmla="*/ 8 w 24"/>
                  <a:gd name="T49" fmla="*/ 26 h 44"/>
                  <a:gd name="T50" fmla="*/ 4 w 24"/>
                  <a:gd name="T51" fmla="*/ 24 h 44"/>
                  <a:gd name="T52" fmla="*/ 0 w 24"/>
                  <a:gd name="T53" fmla="*/ 24 h 44"/>
                  <a:gd name="T54" fmla="*/ 0 w 24"/>
                  <a:gd name="T55" fmla="*/ 24 h 44"/>
                  <a:gd name="T56" fmla="*/ 0 w 24"/>
                  <a:gd name="T57" fmla="*/ 24 h 44"/>
                  <a:gd name="T58" fmla="*/ 0 w 24"/>
                  <a:gd name="T59" fmla="*/ 20 h 44"/>
                  <a:gd name="T60" fmla="*/ 0 w 24"/>
                  <a:gd name="T61" fmla="*/ 12 h 44"/>
                  <a:gd name="T62" fmla="*/ 0 w 24"/>
                  <a:gd name="T6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44">
                    <a:moveTo>
                      <a:pt x="0" y="12"/>
                    </a:moveTo>
                    <a:lnTo>
                      <a:pt x="0" y="12"/>
                    </a:lnTo>
                    <a:lnTo>
                      <a:pt x="2" y="12"/>
                    </a:lnTo>
                    <a:lnTo>
                      <a:pt x="4" y="12"/>
                    </a:lnTo>
                    <a:lnTo>
                      <a:pt x="6" y="10"/>
                    </a:lnTo>
                    <a:lnTo>
                      <a:pt x="6" y="2"/>
                    </a:lnTo>
                    <a:lnTo>
                      <a:pt x="6" y="2"/>
                    </a:lnTo>
                    <a:lnTo>
                      <a:pt x="6" y="2"/>
                    </a:lnTo>
                    <a:lnTo>
                      <a:pt x="8" y="0"/>
                    </a:lnTo>
                    <a:lnTo>
                      <a:pt x="14" y="0"/>
                    </a:lnTo>
                    <a:lnTo>
                      <a:pt x="14" y="0"/>
                    </a:lnTo>
                    <a:lnTo>
                      <a:pt x="18" y="14"/>
                    </a:lnTo>
                    <a:lnTo>
                      <a:pt x="18" y="14"/>
                    </a:lnTo>
                    <a:lnTo>
                      <a:pt x="22" y="18"/>
                    </a:lnTo>
                    <a:lnTo>
                      <a:pt x="22" y="18"/>
                    </a:lnTo>
                    <a:lnTo>
                      <a:pt x="24" y="28"/>
                    </a:lnTo>
                    <a:lnTo>
                      <a:pt x="22" y="38"/>
                    </a:lnTo>
                    <a:lnTo>
                      <a:pt x="22" y="38"/>
                    </a:lnTo>
                    <a:lnTo>
                      <a:pt x="20" y="44"/>
                    </a:lnTo>
                    <a:lnTo>
                      <a:pt x="18" y="42"/>
                    </a:lnTo>
                    <a:lnTo>
                      <a:pt x="18" y="42"/>
                    </a:lnTo>
                    <a:lnTo>
                      <a:pt x="16" y="38"/>
                    </a:lnTo>
                    <a:lnTo>
                      <a:pt x="14" y="34"/>
                    </a:lnTo>
                    <a:lnTo>
                      <a:pt x="14" y="34"/>
                    </a:lnTo>
                    <a:lnTo>
                      <a:pt x="8" y="26"/>
                    </a:lnTo>
                    <a:lnTo>
                      <a:pt x="4" y="24"/>
                    </a:lnTo>
                    <a:lnTo>
                      <a:pt x="0" y="24"/>
                    </a:lnTo>
                    <a:lnTo>
                      <a:pt x="0" y="24"/>
                    </a:lnTo>
                    <a:lnTo>
                      <a:pt x="0" y="24"/>
                    </a:lnTo>
                    <a:lnTo>
                      <a:pt x="0" y="2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0" name="Freeform 1808">
                <a:extLst>
                  <a:ext uri="{FF2B5EF4-FFF2-40B4-BE49-F238E27FC236}">
                    <a16:creationId xmlns:a16="http://schemas.microsoft.com/office/drawing/2014/main" id="{ADF327BF-38B4-BAA0-2A05-DE8350901A95}"/>
                  </a:ext>
                </a:extLst>
              </p:cNvPr>
              <p:cNvSpPr>
                <a:spLocks/>
              </p:cNvSpPr>
              <p:nvPr/>
            </p:nvSpPr>
            <p:spPr bwMode="auto">
              <a:xfrm>
                <a:off x="1672" y="2664"/>
                <a:ext cx="14" cy="22"/>
              </a:xfrm>
              <a:custGeom>
                <a:avLst/>
                <a:gdLst>
                  <a:gd name="T0" fmla="*/ 6 w 14"/>
                  <a:gd name="T1" fmla="*/ 0 h 22"/>
                  <a:gd name="T2" fmla="*/ 6 w 14"/>
                  <a:gd name="T3" fmla="*/ 0 h 22"/>
                  <a:gd name="T4" fmla="*/ 14 w 14"/>
                  <a:gd name="T5" fmla="*/ 10 h 22"/>
                  <a:gd name="T6" fmla="*/ 14 w 14"/>
                  <a:gd name="T7" fmla="*/ 10 h 22"/>
                  <a:gd name="T8" fmla="*/ 14 w 14"/>
                  <a:gd name="T9" fmla="*/ 18 h 22"/>
                  <a:gd name="T10" fmla="*/ 14 w 14"/>
                  <a:gd name="T11" fmla="*/ 20 h 22"/>
                  <a:gd name="T12" fmla="*/ 12 w 14"/>
                  <a:gd name="T13" fmla="*/ 20 h 22"/>
                  <a:gd name="T14" fmla="*/ 12 w 14"/>
                  <a:gd name="T15" fmla="*/ 20 h 22"/>
                  <a:gd name="T16" fmla="*/ 10 w 14"/>
                  <a:gd name="T17" fmla="*/ 20 h 22"/>
                  <a:gd name="T18" fmla="*/ 10 w 14"/>
                  <a:gd name="T19" fmla="*/ 20 h 22"/>
                  <a:gd name="T20" fmla="*/ 6 w 14"/>
                  <a:gd name="T21" fmla="*/ 22 h 22"/>
                  <a:gd name="T22" fmla="*/ 6 w 14"/>
                  <a:gd name="T23" fmla="*/ 22 h 22"/>
                  <a:gd name="T24" fmla="*/ 4 w 14"/>
                  <a:gd name="T25" fmla="*/ 18 h 22"/>
                  <a:gd name="T26" fmla="*/ 4 w 14"/>
                  <a:gd name="T27" fmla="*/ 18 h 22"/>
                  <a:gd name="T28" fmla="*/ 0 w 14"/>
                  <a:gd name="T29" fmla="*/ 0 h 22"/>
                  <a:gd name="T30" fmla="*/ 0 w 14"/>
                  <a:gd name="T31" fmla="*/ 0 h 22"/>
                  <a:gd name="T32" fmla="*/ 6 w 14"/>
                  <a:gd name="T33" fmla="*/ 0 h 22"/>
                  <a:gd name="T34" fmla="*/ 6 w 1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2">
                    <a:moveTo>
                      <a:pt x="6" y="0"/>
                    </a:moveTo>
                    <a:lnTo>
                      <a:pt x="6" y="0"/>
                    </a:lnTo>
                    <a:lnTo>
                      <a:pt x="14" y="10"/>
                    </a:lnTo>
                    <a:lnTo>
                      <a:pt x="14" y="10"/>
                    </a:lnTo>
                    <a:lnTo>
                      <a:pt x="14" y="18"/>
                    </a:lnTo>
                    <a:lnTo>
                      <a:pt x="14" y="20"/>
                    </a:lnTo>
                    <a:lnTo>
                      <a:pt x="12" y="20"/>
                    </a:lnTo>
                    <a:lnTo>
                      <a:pt x="12" y="20"/>
                    </a:lnTo>
                    <a:lnTo>
                      <a:pt x="10" y="20"/>
                    </a:lnTo>
                    <a:lnTo>
                      <a:pt x="10" y="20"/>
                    </a:lnTo>
                    <a:lnTo>
                      <a:pt x="6" y="22"/>
                    </a:lnTo>
                    <a:lnTo>
                      <a:pt x="6" y="22"/>
                    </a:lnTo>
                    <a:lnTo>
                      <a:pt x="4" y="18"/>
                    </a:lnTo>
                    <a:lnTo>
                      <a:pt x="4" y="18"/>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1" name="Freeform 1809">
                <a:extLst>
                  <a:ext uri="{FF2B5EF4-FFF2-40B4-BE49-F238E27FC236}">
                    <a16:creationId xmlns:a16="http://schemas.microsoft.com/office/drawing/2014/main" id="{1DA705D0-B780-209E-8FF2-3E68A21E1B80}"/>
                  </a:ext>
                </a:extLst>
              </p:cNvPr>
              <p:cNvSpPr>
                <a:spLocks/>
              </p:cNvSpPr>
              <p:nvPr/>
            </p:nvSpPr>
            <p:spPr bwMode="auto">
              <a:xfrm>
                <a:off x="1676" y="2590"/>
                <a:ext cx="22" cy="56"/>
              </a:xfrm>
              <a:custGeom>
                <a:avLst/>
                <a:gdLst>
                  <a:gd name="T0" fmla="*/ 18 w 22"/>
                  <a:gd name="T1" fmla="*/ 56 h 56"/>
                  <a:gd name="T2" fmla="*/ 18 w 22"/>
                  <a:gd name="T3" fmla="*/ 56 h 56"/>
                  <a:gd name="T4" fmla="*/ 16 w 22"/>
                  <a:gd name="T5" fmla="*/ 52 h 56"/>
                  <a:gd name="T6" fmla="*/ 14 w 22"/>
                  <a:gd name="T7" fmla="*/ 46 h 56"/>
                  <a:gd name="T8" fmla="*/ 14 w 22"/>
                  <a:gd name="T9" fmla="*/ 36 h 56"/>
                  <a:gd name="T10" fmla="*/ 14 w 22"/>
                  <a:gd name="T11" fmla="*/ 36 h 56"/>
                  <a:gd name="T12" fmla="*/ 16 w 22"/>
                  <a:gd name="T13" fmla="*/ 36 h 56"/>
                  <a:gd name="T14" fmla="*/ 16 w 22"/>
                  <a:gd name="T15" fmla="*/ 30 h 56"/>
                  <a:gd name="T16" fmla="*/ 16 w 22"/>
                  <a:gd name="T17" fmla="*/ 30 h 56"/>
                  <a:gd name="T18" fmla="*/ 14 w 22"/>
                  <a:gd name="T19" fmla="*/ 24 h 56"/>
                  <a:gd name="T20" fmla="*/ 12 w 22"/>
                  <a:gd name="T21" fmla="*/ 24 h 56"/>
                  <a:gd name="T22" fmla="*/ 10 w 22"/>
                  <a:gd name="T23" fmla="*/ 26 h 56"/>
                  <a:gd name="T24" fmla="*/ 10 w 22"/>
                  <a:gd name="T25" fmla="*/ 26 h 56"/>
                  <a:gd name="T26" fmla="*/ 8 w 22"/>
                  <a:gd name="T27" fmla="*/ 24 h 56"/>
                  <a:gd name="T28" fmla="*/ 6 w 22"/>
                  <a:gd name="T29" fmla="*/ 26 h 56"/>
                  <a:gd name="T30" fmla="*/ 6 w 22"/>
                  <a:gd name="T31" fmla="*/ 26 h 56"/>
                  <a:gd name="T32" fmla="*/ 0 w 22"/>
                  <a:gd name="T33" fmla="*/ 0 h 56"/>
                  <a:gd name="T34" fmla="*/ 0 w 22"/>
                  <a:gd name="T35" fmla="*/ 0 h 56"/>
                  <a:gd name="T36" fmla="*/ 4 w 22"/>
                  <a:gd name="T37" fmla="*/ 2 h 56"/>
                  <a:gd name="T38" fmla="*/ 8 w 22"/>
                  <a:gd name="T39" fmla="*/ 6 h 56"/>
                  <a:gd name="T40" fmla="*/ 10 w 22"/>
                  <a:gd name="T41" fmla="*/ 10 h 56"/>
                  <a:gd name="T42" fmla="*/ 14 w 22"/>
                  <a:gd name="T43" fmla="*/ 12 h 56"/>
                  <a:gd name="T44" fmla="*/ 14 w 22"/>
                  <a:gd name="T45" fmla="*/ 12 h 56"/>
                  <a:gd name="T46" fmla="*/ 18 w 22"/>
                  <a:gd name="T47" fmla="*/ 16 h 56"/>
                  <a:gd name="T48" fmla="*/ 20 w 22"/>
                  <a:gd name="T49" fmla="*/ 24 h 56"/>
                  <a:gd name="T50" fmla="*/ 22 w 22"/>
                  <a:gd name="T51" fmla="*/ 40 h 56"/>
                  <a:gd name="T52" fmla="*/ 22 w 22"/>
                  <a:gd name="T53" fmla="*/ 40 h 56"/>
                  <a:gd name="T54" fmla="*/ 22 w 22"/>
                  <a:gd name="T55" fmla="*/ 46 h 56"/>
                  <a:gd name="T56" fmla="*/ 22 w 22"/>
                  <a:gd name="T57" fmla="*/ 46 h 56"/>
                  <a:gd name="T58" fmla="*/ 18 w 22"/>
                  <a:gd name="T59" fmla="*/ 56 h 56"/>
                  <a:gd name="T60" fmla="*/ 18 w 22"/>
                  <a:gd name="T6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56">
                    <a:moveTo>
                      <a:pt x="18" y="56"/>
                    </a:moveTo>
                    <a:lnTo>
                      <a:pt x="18" y="56"/>
                    </a:lnTo>
                    <a:lnTo>
                      <a:pt x="16" y="52"/>
                    </a:lnTo>
                    <a:lnTo>
                      <a:pt x="14" y="46"/>
                    </a:lnTo>
                    <a:lnTo>
                      <a:pt x="14" y="36"/>
                    </a:lnTo>
                    <a:lnTo>
                      <a:pt x="14" y="36"/>
                    </a:lnTo>
                    <a:lnTo>
                      <a:pt x="16" y="36"/>
                    </a:lnTo>
                    <a:lnTo>
                      <a:pt x="16" y="30"/>
                    </a:lnTo>
                    <a:lnTo>
                      <a:pt x="16" y="30"/>
                    </a:lnTo>
                    <a:lnTo>
                      <a:pt x="14" y="24"/>
                    </a:lnTo>
                    <a:lnTo>
                      <a:pt x="12" y="24"/>
                    </a:lnTo>
                    <a:lnTo>
                      <a:pt x="10" y="26"/>
                    </a:lnTo>
                    <a:lnTo>
                      <a:pt x="10" y="26"/>
                    </a:lnTo>
                    <a:lnTo>
                      <a:pt x="8" y="24"/>
                    </a:lnTo>
                    <a:lnTo>
                      <a:pt x="6" y="26"/>
                    </a:lnTo>
                    <a:lnTo>
                      <a:pt x="6" y="26"/>
                    </a:lnTo>
                    <a:lnTo>
                      <a:pt x="0" y="0"/>
                    </a:lnTo>
                    <a:lnTo>
                      <a:pt x="0" y="0"/>
                    </a:lnTo>
                    <a:lnTo>
                      <a:pt x="4" y="2"/>
                    </a:lnTo>
                    <a:lnTo>
                      <a:pt x="8" y="6"/>
                    </a:lnTo>
                    <a:lnTo>
                      <a:pt x="10" y="10"/>
                    </a:lnTo>
                    <a:lnTo>
                      <a:pt x="14" y="12"/>
                    </a:lnTo>
                    <a:lnTo>
                      <a:pt x="14" y="12"/>
                    </a:lnTo>
                    <a:lnTo>
                      <a:pt x="18" y="16"/>
                    </a:lnTo>
                    <a:lnTo>
                      <a:pt x="20" y="24"/>
                    </a:lnTo>
                    <a:lnTo>
                      <a:pt x="22" y="40"/>
                    </a:lnTo>
                    <a:lnTo>
                      <a:pt x="22" y="40"/>
                    </a:lnTo>
                    <a:lnTo>
                      <a:pt x="22" y="46"/>
                    </a:lnTo>
                    <a:lnTo>
                      <a:pt x="22" y="46"/>
                    </a:lnTo>
                    <a:lnTo>
                      <a:pt x="18" y="56"/>
                    </a:lnTo>
                    <a:lnTo>
                      <a:pt x="1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2" name="Freeform 1810">
                <a:extLst>
                  <a:ext uri="{FF2B5EF4-FFF2-40B4-BE49-F238E27FC236}">
                    <a16:creationId xmlns:a16="http://schemas.microsoft.com/office/drawing/2014/main" id="{0B88509D-28CB-E8FE-ECE3-3F86E5176CD8}"/>
                  </a:ext>
                </a:extLst>
              </p:cNvPr>
              <p:cNvSpPr>
                <a:spLocks/>
              </p:cNvSpPr>
              <p:nvPr/>
            </p:nvSpPr>
            <p:spPr bwMode="auto">
              <a:xfrm>
                <a:off x="1682" y="2610"/>
                <a:ext cx="4" cy="8"/>
              </a:xfrm>
              <a:custGeom>
                <a:avLst/>
                <a:gdLst>
                  <a:gd name="T0" fmla="*/ 0 w 4"/>
                  <a:gd name="T1" fmla="*/ 6 h 8"/>
                  <a:gd name="T2" fmla="*/ 0 w 4"/>
                  <a:gd name="T3" fmla="*/ 6 h 8"/>
                  <a:gd name="T4" fmla="*/ 0 w 4"/>
                  <a:gd name="T5" fmla="*/ 0 h 8"/>
                  <a:gd name="T6" fmla="*/ 2 w 4"/>
                  <a:gd name="T7" fmla="*/ 0 h 8"/>
                  <a:gd name="T8" fmla="*/ 4 w 4"/>
                  <a:gd name="T9" fmla="*/ 6 h 8"/>
                  <a:gd name="T10" fmla="*/ 4 w 4"/>
                  <a:gd name="T11" fmla="*/ 6 h 8"/>
                  <a:gd name="T12" fmla="*/ 2 w 4"/>
                  <a:gd name="T13" fmla="*/ 8 h 8"/>
                  <a:gd name="T14" fmla="*/ 0 w 4"/>
                  <a:gd name="T15" fmla="*/ 8 h 8"/>
                  <a:gd name="T16" fmla="*/ 0 w 4"/>
                  <a:gd name="T17" fmla="*/ 6 h 8"/>
                  <a:gd name="T18" fmla="*/ 0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6"/>
                    </a:moveTo>
                    <a:lnTo>
                      <a:pt x="0" y="6"/>
                    </a:lnTo>
                    <a:lnTo>
                      <a:pt x="0" y="0"/>
                    </a:lnTo>
                    <a:lnTo>
                      <a:pt x="2" y="0"/>
                    </a:lnTo>
                    <a:lnTo>
                      <a:pt x="4" y="6"/>
                    </a:lnTo>
                    <a:lnTo>
                      <a:pt x="4" y="6"/>
                    </a:lnTo>
                    <a:lnTo>
                      <a:pt x="2" y="8"/>
                    </a:lnTo>
                    <a:lnTo>
                      <a:pt x="0"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3" name="Freeform 1811">
                <a:extLst>
                  <a:ext uri="{FF2B5EF4-FFF2-40B4-BE49-F238E27FC236}">
                    <a16:creationId xmlns:a16="http://schemas.microsoft.com/office/drawing/2014/main" id="{0042206B-F72B-1A92-44A8-C377AFAAB1F8}"/>
                  </a:ext>
                </a:extLst>
              </p:cNvPr>
              <p:cNvSpPr>
                <a:spLocks/>
              </p:cNvSpPr>
              <p:nvPr/>
            </p:nvSpPr>
            <p:spPr bwMode="auto">
              <a:xfrm>
                <a:off x="1656" y="2701"/>
                <a:ext cx="6" cy="16"/>
              </a:xfrm>
              <a:custGeom>
                <a:avLst/>
                <a:gdLst>
                  <a:gd name="T0" fmla="*/ 6 w 6"/>
                  <a:gd name="T1" fmla="*/ 0 h 16"/>
                  <a:gd name="T2" fmla="*/ 6 w 6"/>
                  <a:gd name="T3" fmla="*/ 0 h 16"/>
                  <a:gd name="T4" fmla="*/ 6 w 6"/>
                  <a:gd name="T5" fmla="*/ 4 h 16"/>
                  <a:gd name="T6" fmla="*/ 6 w 6"/>
                  <a:gd name="T7" fmla="*/ 4 h 16"/>
                  <a:gd name="T8" fmla="*/ 2 w 6"/>
                  <a:gd name="T9" fmla="*/ 12 h 16"/>
                  <a:gd name="T10" fmla="*/ 2 w 6"/>
                  <a:gd name="T11" fmla="*/ 12 h 16"/>
                  <a:gd name="T12" fmla="*/ 2 w 6"/>
                  <a:gd name="T13" fmla="*/ 14 h 16"/>
                  <a:gd name="T14" fmla="*/ 2 w 6"/>
                  <a:gd name="T15" fmla="*/ 16 h 16"/>
                  <a:gd name="T16" fmla="*/ 2 w 6"/>
                  <a:gd name="T17" fmla="*/ 16 h 16"/>
                  <a:gd name="T18" fmla="*/ 0 w 6"/>
                  <a:gd name="T19" fmla="*/ 6 h 16"/>
                  <a:gd name="T20" fmla="*/ 0 w 6"/>
                  <a:gd name="T21" fmla="*/ 2 h 16"/>
                  <a:gd name="T22" fmla="*/ 2 w 6"/>
                  <a:gd name="T23" fmla="*/ 0 h 16"/>
                  <a:gd name="T24" fmla="*/ 6 w 6"/>
                  <a:gd name="T25" fmla="*/ 0 h 16"/>
                  <a:gd name="T26" fmla="*/ 6 w 6"/>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6">
                    <a:moveTo>
                      <a:pt x="6" y="0"/>
                    </a:moveTo>
                    <a:lnTo>
                      <a:pt x="6" y="0"/>
                    </a:lnTo>
                    <a:lnTo>
                      <a:pt x="6" y="4"/>
                    </a:lnTo>
                    <a:lnTo>
                      <a:pt x="6" y="4"/>
                    </a:lnTo>
                    <a:lnTo>
                      <a:pt x="2" y="12"/>
                    </a:lnTo>
                    <a:lnTo>
                      <a:pt x="2" y="12"/>
                    </a:lnTo>
                    <a:lnTo>
                      <a:pt x="2" y="14"/>
                    </a:lnTo>
                    <a:lnTo>
                      <a:pt x="2" y="16"/>
                    </a:lnTo>
                    <a:lnTo>
                      <a:pt x="2" y="16"/>
                    </a:lnTo>
                    <a:lnTo>
                      <a:pt x="0" y="6"/>
                    </a:lnTo>
                    <a:lnTo>
                      <a:pt x="0"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4" name="Freeform 1812">
                <a:extLst>
                  <a:ext uri="{FF2B5EF4-FFF2-40B4-BE49-F238E27FC236}">
                    <a16:creationId xmlns:a16="http://schemas.microsoft.com/office/drawing/2014/main" id="{E5A03FCA-1CA6-BE3E-808E-C99CAEAADE3F}"/>
                  </a:ext>
                </a:extLst>
              </p:cNvPr>
              <p:cNvSpPr>
                <a:spLocks/>
              </p:cNvSpPr>
              <p:nvPr/>
            </p:nvSpPr>
            <p:spPr bwMode="auto">
              <a:xfrm>
                <a:off x="1816" y="2695"/>
                <a:ext cx="30" cy="54"/>
              </a:xfrm>
              <a:custGeom>
                <a:avLst/>
                <a:gdLst>
                  <a:gd name="T0" fmla="*/ 0 w 30"/>
                  <a:gd name="T1" fmla="*/ 44 h 54"/>
                  <a:gd name="T2" fmla="*/ 0 w 30"/>
                  <a:gd name="T3" fmla="*/ 44 h 54"/>
                  <a:gd name="T4" fmla="*/ 0 w 30"/>
                  <a:gd name="T5" fmla="*/ 38 h 54"/>
                  <a:gd name="T6" fmla="*/ 2 w 30"/>
                  <a:gd name="T7" fmla="*/ 36 h 54"/>
                  <a:gd name="T8" fmla="*/ 2 w 30"/>
                  <a:gd name="T9" fmla="*/ 36 h 54"/>
                  <a:gd name="T10" fmla="*/ 4 w 30"/>
                  <a:gd name="T11" fmla="*/ 28 h 54"/>
                  <a:gd name="T12" fmla="*/ 4 w 30"/>
                  <a:gd name="T13" fmla="*/ 28 h 54"/>
                  <a:gd name="T14" fmla="*/ 6 w 30"/>
                  <a:gd name="T15" fmla="*/ 16 h 54"/>
                  <a:gd name="T16" fmla="*/ 4 w 30"/>
                  <a:gd name="T17" fmla="*/ 4 h 54"/>
                  <a:gd name="T18" fmla="*/ 4 w 30"/>
                  <a:gd name="T19" fmla="*/ 4 h 54"/>
                  <a:gd name="T20" fmla="*/ 8 w 30"/>
                  <a:gd name="T21" fmla="*/ 0 h 54"/>
                  <a:gd name="T22" fmla="*/ 10 w 30"/>
                  <a:gd name="T23" fmla="*/ 0 h 54"/>
                  <a:gd name="T24" fmla="*/ 12 w 30"/>
                  <a:gd name="T25" fmla="*/ 0 h 54"/>
                  <a:gd name="T26" fmla="*/ 12 w 30"/>
                  <a:gd name="T27" fmla="*/ 0 h 54"/>
                  <a:gd name="T28" fmla="*/ 16 w 30"/>
                  <a:gd name="T29" fmla="*/ 6 h 54"/>
                  <a:gd name="T30" fmla="*/ 22 w 30"/>
                  <a:gd name="T31" fmla="*/ 12 h 54"/>
                  <a:gd name="T32" fmla="*/ 26 w 30"/>
                  <a:gd name="T33" fmla="*/ 16 h 54"/>
                  <a:gd name="T34" fmla="*/ 30 w 30"/>
                  <a:gd name="T35" fmla="*/ 24 h 54"/>
                  <a:gd name="T36" fmla="*/ 30 w 30"/>
                  <a:gd name="T37" fmla="*/ 24 h 54"/>
                  <a:gd name="T38" fmla="*/ 30 w 30"/>
                  <a:gd name="T39" fmla="*/ 38 h 54"/>
                  <a:gd name="T40" fmla="*/ 30 w 30"/>
                  <a:gd name="T41" fmla="*/ 38 h 54"/>
                  <a:gd name="T42" fmla="*/ 28 w 30"/>
                  <a:gd name="T43" fmla="*/ 44 h 54"/>
                  <a:gd name="T44" fmla="*/ 26 w 30"/>
                  <a:gd name="T45" fmla="*/ 44 h 54"/>
                  <a:gd name="T46" fmla="*/ 24 w 30"/>
                  <a:gd name="T47" fmla="*/ 44 h 54"/>
                  <a:gd name="T48" fmla="*/ 24 w 30"/>
                  <a:gd name="T49" fmla="*/ 44 h 54"/>
                  <a:gd name="T50" fmla="*/ 20 w 30"/>
                  <a:gd name="T51" fmla="*/ 42 h 54"/>
                  <a:gd name="T52" fmla="*/ 18 w 30"/>
                  <a:gd name="T53" fmla="*/ 44 h 54"/>
                  <a:gd name="T54" fmla="*/ 16 w 30"/>
                  <a:gd name="T55" fmla="*/ 46 h 54"/>
                  <a:gd name="T56" fmla="*/ 16 w 30"/>
                  <a:gd name="T57" fmla="*/ 46 h 54"/>
                  <a:gd name="T58" fmla="*/ 14 w 30"/>
                  <a:gd name="T59" fmla="*/ 52 h 54"/>
                  <a:gd name="T60" fmla="*/ 12 w 30"/>
                  <a:gd name="T61" fmla="*/ 54 h 54"/>
                  <a:gd name="T62" fmla="*/ 8 w 30"/>
                  <a:gd name="T63" fmla="*/ 54 h 54"/>
                  <a:gd name="T64" fmla="*/ 6 w 30"/>
                  <a:gd name="T65" fmla="*/ 50 h 54"/>
                  <a:gd name="T66" fmla="*/ 6 w 30"/>
                  <a:gd name="T67" fmla="*/ 50 h 54"/>
                  <a:gd name="T68" fmla="*/ 2 w 30"/>
                  <a:gd name="T69" fmla="*/ 46 h 54"/>
                  <a:gd name="T70" fmla="*/ 0 w 30"/>
                  <a:gd name="T71" fmla="*/ 44 h 54"/>
                  <a:gd name="T72" fmla="*/ 0 w 30"/>
                  <a:gd name="T73"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54">
                    <a:moveTo>
                      <a:pt x="0" y="44"/>
                    </a:moveTo>
                    <a:lnTo>
                      <a:pt x="0" y="44"/>
                    </a:lnTo>
                    <a:lnTo>
                      <a:pt x="0" y="38"/>
                    </a:lnTo>
                    <a:lnTo>
                      <a:pt x="2" y="36"/>
                    </a:lnTo>
                    <a:lnTo>
                      <a:pt x="2" y="36"/>
                    </a:lnTo>
                    <a:lnTo>
                      <a:pt x="4" y="28"/>
                    </a:lnTo>
                    <a:lnTo>
                      <a:pt x="4" y="28"/>
                    </a:lnTo>
                    <a:lnTo>
                      <a:pt x="6" y="16"/>
                    </a:lnTo>
                    <a:lnTo>
                      <a:pt x="4" y="4"/>
                    </a:lnTo>
                    <a:lnTo>
                      <a:pt x="4" y="4"/>
                    </a:lnTo>
                    <a:lnTo>
                      <a:pt x="8" y="0"/>
                    </a:lnTo>
                    <a:lnTo>
                      <a:pt x="10" y="0"/>
                    </a:lnTo>
                    <a:lnTo>
                      <a:pt x="12" y="0"/>
                    </a:lnTo>
                    <a:lnTo>
                      <a:pt x="12" y="0"/>
                    </a:lnTo>
                    <a:lnTo>
                      <a:pt x="16" y="6"/>
                    </a:lnTo>
                    <a:lnTo>
                      <a:pt x="22" y="12"/>
                    </a:lnTo>
                    <a:lnTo>
                      <a:pt x="26" y="16"/>
                    </a:lnTo>
                    <a:lnTo>
                      <a:pt x="30" y="24"/>
                    </a:lnTo>
                    <a:lnTo>
                      <a:pt x="30" y="24"/>
                    </a:lnTo>
                    <a:lnTo>
                      <a:pt x="30" y="38"/>
                    </a:lnTo>
                    <a:lnTo>
                      <a:pt x="30" y="38"/>
                    </a:lnTo>
                    <a:lnTo>
                      <a:pt x="28" y="44"/>
                    </a:lnTo>
                    <a:lnTo>
                      <a:pt x="26" y="44"/>
                    </a:lnTo>
                    <a:lnTo>
                      <a:pt x="24" y="44"/>
                    </a:lnTo>
                    <a:lnTo>
                      <a:pt x="24" y="44"/>
                    </a:lnTo>
                    <a:lnTo>
                      <a:pt x="20" y="42"/>
                    </a:lnTo>
                    <a:lnTo>
                      <a:pt x="18" y="44"/>
                    </a:lnTo>
                    <a:lnTo>
                      <a:pt x="16" y="46"/>
                    </a:lnTo>
                    <a:lnTo>
                      <a:pt x="16" y="46"/>
                    </a:lnTo>
                    <a:lnTo>
                      <a:pt x="14" y="52"/>
                    </a:lnTo>
                    <a:lnTo>
                      <a:pt x="12" y="54"/>
                    </a:lnTo>
                    <a:lnTo>
                      <a:pt x="8" y="54"/>
                    </a:lnTo>
                    <a:lnTo>
                      <a:pt x="6" y="50"/>
                    </a:lnTo>
                    <a:lnTo>
                      <a:pt x="6" y="50"/>
                    </a:lnTo>
                    <a:lnTo>
                      <a:pt x="2" y="46"/>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 name="Group 2014">
              <a:extLst>
                <a:ext uri="{FF2B5EF4-FFF2-40B4-BE49-F238E27FC236}">
                  <a16:creationId xmlns:a16="http://schemas.microsoft.com/office/drawing/2014/main" id="{7D54C831-6641-7AAC-12FA-70F9450A5B6B}"/>
                </a:ext>
              </a:extLst>
            </p:cNvPr>
            <p:cNvGrpSpPr>
              <a:grpSpLocks/>
            </p:cNvGrpSpPr>
            <p:nvPr/>
          </p:nvGrpSpPr>
          <p:grpSpPr bwMode="auto">
            <a:xfrm>
              <a:off x="1532" y="1533"/>
              <a:ext cx="4438" cy="1302"/>
              <a:chOff x="1532" y="1533"/>
              <a:chExt cx="4438" cy="1302"/>
            </a:xfrm>
            <a:grpFill/>
          </p:grpSpPr>
          <p:sp>
            <p:nvSpPr>
              <p:cNvPr id="1585" name="Freeform 1814">
                <a:extLst>
                  <a:ext uri="{FF2B5EF4-FFF2-40B4-BE49-F238E27FC236}">
                    <a16:creationId xmlns:a16="http://schemas.microsoft.com/office/drawing/2014/main" id="{B1D343CF-8514-E8C2-AAFE-79BB86DB338C}"/>
                  </a:ext>
                </a:extLst>
              </p:cNvPr>
              <p:cNvSpPr>
                <a:spLocks/>
              </p:cNvSpPr>
              <p:nvPr/>
            </p:nvSpPr>
            <p:spPr bwMode="auto">
              <a:xfrm>
                <a:off x="1856" y="2680"/>
                <a:ext cx="28" cy="57"/>
              </a:xfrm>
              <a:custGeom>
                <a:avLst/>
                <a:gdLst>
                  <a:gd name="T0" fmla="*/ 28 w 28"/>
                  <a:gd name="T1" fmla="*/ 55 h 57"/>
                  <a:gd name="T2" fmla="*/ 28 w 28"/>
                  <a:gd name="T3" fmla="*/ 55 h 57"/>
                  <a:gd name="T4" fmla="*/ 24 w 28"/>
                  <a:gd name="T5" fmla="*/ 55 h 57"/>
                  <a:gd name="T6" fmla="*/ 22 w 28"/>
                  <a:gd name="T7" fmla="*/ 55 h 57"/>
                  <a:gd name="T8" fmla="*/ 18 w 28"/>
                  <a:gd name="T9" fmla="*/ 57 h 57"/>
                  <a:gd name="T10" fmla="*/ 14 w 28"/>
                  <a:gd name="T11" fmla="*/ 55 h 57"/>
                  <a:gd name="T12" fmla="*/ 14 w 28"/>
                  <a:gd name="T13" fmla="*/ 55 h 57"/>
                  <a:gd name="T14" fmla="*/ 12 w 28"/>
                  <a:gd name="T15" fmla="*/ 51 h 57"/>
                  <a:gd name="T16" fmla="*/ 10 w 28"/>
                  <a:gd name="T17" fmla="*/ 51 h 57"/>
                  <a:gd name="T18" fmla="*/ 8 w 28"/>
                  <a:gd name="T19" fmla="*/ 53 h 57"/>
                  <a:gd name="T20" fmla="*/ 6 w 28"/>
                  <a:gd name="T21" fmla="*/ 51 h 57"/>
                  <a:gd name="T22" fmla="*/ 6 w 28"/>
                  <a:gd name="T23" fmla="*/ 51 h 57"/>
                  <a:gd name="T24" fmla="*/ 6 w 28"/>
                  <a:gd name="T25" fmla="*/ 43 h 57"/>
                  <a:gd name="T26" fmla="*/ 6 w 28"/>
                  <a:gd name="T27" fmla="*/ 39 h 57"/>
                  <a:gd name="T28" fmla="*/ 4 w 28"/>
                  <a:gd name="T29" fmla="*/ 37 h 57"/>
                  <a:gd name="T30" fmla="*/ 4 w 28"/>
                  <a:gd name="T31" fmla="*/ 37 h 57"/>
                  <a:gd name="T32" fmla="*/ 0 w 28"/>
                  <a:gd name="T33" fmla="*/ 31 h 57"/>
                  <a:gd name="T34" fmla="*/ 2 w 28"/>
                  <a:gd name="T35" fmla="*/ 23 h 57"/>
                  <a:gd name="T36" fmla="*/ 2 w 28"/>
                  <a:gd name="T37" fmla="*/ 23 h 57"/>
                  <a:gd name="T38" fmla="*/ 2 w 28"/>
                  <a:gd name="T39" fmla="*/ 19 h 57"/>
                  <a:gd name="T40" fmla="*/ 4 w 28"/>
                  <a:gd name="T41" fmla="*/ 19 h 57"/>
                  <a:gd name="T42" fmla="*/ 6 w 28"/>
                  <a:gd name="T43" fmla="*/ 23 h 57"/>
                  <a:gd name="T44" fmla="*/ 6 w 28"/>
                  <a:gd name="T45" fmla="*/ 23 h 57"/>
                  <a:gd name="T46" fmla="*/ 10 w 28"/>
                  <a:gd name="T47" fmla="*/ 23 h 57"/>
                  <a:gd name="T48" fmla="*/ 10 w 28"/>
                  <a:gd name="T49" fmla="*/ 21 h 57"/>
                  <a:gd name="T50" fmla="*/ 10 w 28"/>
                  <a:gd name="T51" fmla="*/ 17 h 57"/>
                  <a:gd name="T52" fmla="*/ 10 w 28"/>
                  <a:gd name="T53" fmla="*/ 4 h 57"/>
                  <a:gd name="T54" fmla="*/ 10 w 28"/>
                  <a:gd name="T55" fmla="*/ 4 h 57"/>
                  <a:gd name="T56" fmla="*/ 10 w 28"/>
                  <a:gd name="T57" fmla="*/ 2 h 57"/>
                  <a:gd name="T58" fmla="*/ 12 w 28"/>
                  <a:gd name="T59" fmla="*/ 0 h 57"/>
                  <a:gd name="T60" fmla="*/ 12 w 28"/>
                  <a:gd name="T61" fmla="*/ 0 h 57"/>
                  <a:gd name="T62" fmla="*/ 14 w 28"/>
                  <a:gd name="T63" fmla="*/ 0 h 57"/>
                  <a:gd name="T64" fmla="*/ 18 w 28"/>
                  <a:gd name="T65" fmla="*/ 4 h 57"/>
                  <a:gd name="T66" fmla="*/ 18 w 28"/>
                  <a:gd name="T67" fmla="*/ 8 h 57"/>
                  <a:gd name="T68" fmla="*/ 20 w 28"/>
                  <a:gd name="T69" fmla="*/ 17 h 57"/>
                  <a:gd name="T70" fmla="*/ 20 w 28"/>
                  <a:gd name="T71" fmla="*/ 17 h 57"/>
                  <a:gd name="T72" fmla="*/ 20 w 28"/>
                  <a:gd name="T73" fmla="*/ 31 h 57"/>
                  <a:gd name="T74" fmla="*/ 22 w 28"/>
                  <a:gd name="T75" fmla="*/ 35 h 57"/>
                  <a:gd name="T76" fmla="*/ 24 w 28"/>
                  <a:gd name="T77" fmla="*/ 37 h 57"/>
                  <a:gd name="T78" fmla="*/ 26 w 28"/>
                  <a:gd name="T79" fmla="*/ 37 h 57"/>
                  <a:gd name="T80" fmla="*/ 26 w 28"/>
                  <a:gd name="T81" fmla="*/ 37 h 57"/>
                  <a:gd name="T82" fmla="*/ 26 w 28"/>
                  <a:gd name="T83" fmla="*/ 41 h 57"/>
                  <a:gd name="T84" fmla="*/ 28 w 28"/>
                  <a:gd name="T85" fmla="*/ 47 h 57"/>
                  <a:gd name="T86" fmla="*/ 28 w 28"/>
                  <a:gd name="T87" fmla="*/ 47 h 57"/>
                  <a:gd name="T88" fmla="*/ 28 w 28"/>
                  <a:gd name="T89" fmla="*/ 55 h 57"/>
                  <a:gd name="T90" fmla="*/ 28 w 28"/>
                  <a:gd name="T9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57">
                    <a:moveTo>
                      <a:pt x="28" y="55"/>
                    </a:moveTo>
                    <a:lnTo>
                      <a:pt x="28" y="55"/>
                    </a:lnTo>
                    <a:lnTo>
                      <a:pt x="24" y="55"/>
                    </a:lnTo>
                    <a:lnTo>
                      <a:pt x="22" y="55"/>
                    </a:lnTo>
                    <a:lnTo>
                      <a:pt x="18" y="57"/>
                    </a:lnTo>
                    <a:lnTo>
                      <a:pt x="14" y="55"/>
                    </a:lnTo>
                    <a:lnTo>
                      <a:pt x="14" y="55"/>
                    </a:lnTo>
                    <a:lnTo>
                      <a:pt x="12" y="51"/>
                    </a:lnTo>
                    <a:lnTo>
                      <a:pt x="10" y="51"/>
                    </a:lnTo>
                    <a:lnTo>
                      <a:pt x="8" y="53"/>
                    </a:lnTo>
                    <a:lnTo>
                      <a:pt x="6" y="51"/>
                    </a:lnTo>
                    <a:lnTo>
                      <a:pt x="6" y="51"/>
                    </a:lnTo>
                    <a:lnTo>
                      <a:pt x="6" y="43"/>
                    </a:lnTo>
                    <a:lnTo>
                      <a:pt x="6" y="39"/>
                    </a:lnTo>
                    <a:lnTo>
                      <a:pt x="4" y="37"/>
                    </a:lnTo>
                    <a:lnTo>
                      <a:pt x="4" y="37"/>
                    </a:lnTo>
                    <a:lnTo>
                      <a:pt x="0" y="31"/>
                    </a:lnTo>
                    <a:lnTo>
                      <a:pt x="2" y="23"/>
                    </a:lnTo>
                    <a:lnTo>
                      <a:pt x="2" y="23"/>
                    </a:lnTo>
                    <a:lnTo>
                      <a:pt x="2" y="19"/>
                    </a:lnTo>
                    <a:lnTo>
                      <a:pt x="4" y="19"/>
                    </a:lnTo>
                    <a:lnTo>
                      <a:pt x="6" y="23"/>
                    </a:lnTo>
                    <a:lnTo>
                      <a:pt x="6" y="23"/>
                    </a:lnTo>
                    <a:lnTo>
                      <a:pt x="10" y="23"/>
                    </a:lnTo>
                    <a:lnTo>
                      <a:pt x="10" y="21"/>
                    </a:lnTo>
                    <a:lnTo>
                      <a:pt x="10" y="17"/>
                    </a:lnTo>
                    <a:lnTo>
                      <a:pt x="10" y="4"/>
                    </a:lnTo>
                    <a:lnTo>
                      <a:pt x="10" y="4"/>
                    </a:lnTo>
                    <a:lnTo>
                      <a:pt x="10" y="2"/>
                    </a:lnTo>
                    <a:lnTo>
                      <a:pt x="12" y="0"/>
                    </a:lnTo>
                    <a:lnTo>
                      <a:pt x="12" y="0"/>
                    </a:lnTo>
                    <a:lnTo>
                      <a:pt x="14" y="0"/>
                    </a:lnTo>
                    <a:lnTo>
                      <a:pt x="18" y="4"/>
                    </a:lnTo>
                    <a:lnTo>
                      <a:pt x="18" y="8"/>
                    </a:lnTo>
                    <a:lnTo>
                      <a:pt x="20" y="17"/>
                    </a:lnTo>
                    <a:lnTo>
                      <a:pt x="20" y="17"/>
                    </a:lnTo>
                    <a:lnTo>
                      <a:pt x="20" y="31"/>
                    </a:lnTo>
                    <a:lnTo>
                      <a:pt x="22" y="35"/>
                    </a:lnTo>
                    <a:lnTo>
                      <a:pt x="24" y="37"/>
                    </a:lnTo>
                    <a:lnTo>
                      <a:pt x="26" y="37"/>
                    </a:lnTo>
                    <a:lnTo>
                      <a:pt x="26" y="37"/>
                    </a:lnTo>
                    <a:lnTo>
                      <a:pt x="26" y="41"/>
                    </a:lnTo>
                    <a:lnTo>
                      <a:pt x="28" y="47"/>
                    </a:lnTo>
                    <a:lnTo>
                      <a:pt x="28" y="47"/>
                    </a:lnTo>
                    <a:lnTo>
                      <a:pt x="28" y="55"/>
                    </a:lnTo>
                    <a:lnTo>
                      <a:pt x="2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6" name="Freeform 1815">
                <a:extLst>
                  <a:ext uri="{FF2B5EF4-FFF2-40B4-BE49-F238E27FC236}">
                    <a16:creationId xmlns:a16="http://schemas.microsoft.com/office/drawing/2014/main" id="{9FE39335-E594-9850-2203-A90FA01BE163}"/>
                  </a:ext>
                </a:extLst>
              </p:cNvPr>
              <p:cNvSpPr>
                <a:spLocks/>
              </p:cNvSpPr>
              <p:nvPr/>
            </p:nvSpPr>
            <p:spPr bwMode="auto">
              <a:xfrm>
                <a:off x="1840" y="2729"/>
                <a:ext cx="30" cy="28"/>
              </a:xfrm>
              <a:custGeom>
                <a:avLst/>
                <a:gdLst>
                  <a:gd name="T0" fmla="*/ 22 w 30"/>
                  <a:gd name="T1" fmla="*/ 2 h 28"/>
                  <a:gd name="T2" fmla="*/ 22 w 30"/>
                  <a:gd name="T3" fmla="*/ 2 h 28"/>
                  <a:gd name="T4" fmla="*/ 24 w 30"/>
                  <a:gd name="T5" fmla="*/ 2 h 28"/>
                  <a:gd name="T6" fmla="*/ 26 w 30"/>
                  <a:gd name="T7" fmla="*/ 0 h 28"/>
                  <a:gd name="T8" fmla="*/ 28 w 30"/>
                  <a:gd name="T9" fmla="*/ 0 h 28"/>
                  <a:gd name="T10" fmla="*/ 30 w 30"/>
                  <a:gd name="T11" fmla="*/ 6 h 28"/>
                  <a:gd name="T12" fmla="*/ 30 w 30"/>
                  <a:gd name="T13" fmla="*/ 6 h 28"/>
                  <a:gd name="T14" fmla="*/ 28 w 30"/>
                  <a:gd name="T15" fmla="*/ 6 h 28"/>
                  <a:gd name="T16" fmla="*/ 26 w 30"/>
                  <a:gd name="T17" fmla="*/ 8 h 28"/>
                  <a:gd name="T18" fmla="*/ 24 w 30"/>
                  <a:gd name="T19" fmla="*/ 28 h 28"/>
                  <a:gd name="T20" fmla="*/ 24 w 30"/>
                  <a:gd name="T21" fmla="*/ 28 h 28"/>
                  <a:gd name="T22" fmla="*/ 22 w 30"/>
                  <a:gd name="T23" fmla="*/ 26 h 28"/>
                  <a:gd name="T24" fmla="*/ 22 w 30"/>
                  <a:gd name="T25" fmla="*/ 26 h 28"/>
                  <a:gd name="T26" fmla="*/ 20 w 30"/>
                  <a:gd name="T27" fmla="*/ 28 h 28"/>
                  <a:gd name="T28" fmla="*/ 20 w 30"/>
                  <a:gd name="T29" fmla="*/ 28 h 28"/>
                  <a:gd name="T30" fmla="*/ 16 w 30"/>
                  <a:gd name="T31" fmla="*/ 20 h 28"/>
                  <a:gd name="T32" fmla="*/ 10 w 30"/>
                  <a:gd name="T33" fmla="*/ 16 h 28"/>
                  <a:gd name="T34" fmla="*/ 0 w 30"/>
                  <a:gd name="T35" fmla="*/ 10 h 28"/>
                  <a:gd name="T36" fmla="*/ 0 w 30"/>
                  <a:gd name="T37" fmla="*/ 10 h 28"/>
                  <a:gd name="T38" fmla="*/ 4 w 30"/>
                  <a:gd name="T39" fmla="*/ 8 h 28"/>
                  <a:gd name="T40" fmla="*/ 4 w 30"/>
                  <a:gd name="T41" fmla="*/ 2 h 28"/>
                  <a:gd name="T42" fmla="*/ 4 w 30"/>
                  <a:gd name="T43" fmla="*/ 2 h 28"/>
                  <a:gd name="T44" fmla="*/ 6 w 30"/>
                  <a:gd name="T45" fmla="*/ 0 h 28"/>
                  <a:gd name="T46" fmla="*/ 6 w 30"/>
                  <a:gd name="T47" fmla="*/ 0 h 28"/>
                  <a:gd name="T48" fmla="*/ 10 w 30"/>
                  <a:gd name="T49" fmla="*/ 2 h 28"/>
                  <a:gd name="T50" fmla="*/ 10 w 30"/>
                  <a:gd name="T51" fmla="*/ 2 h 28"/>
                  <a:gd name="T52" fmla="*/ 12 w 30"/>
                  <a:gd name="T53" fmla="*/ 4 h 28"/>
                  <a:gd name="T54" fmla="*/ 16 w 30"/>
                  <a:gd name="T55" fmla="*/ 4 h 28"/>
                  <a:gd name="T56" fmla="*/ 22 w 30"/>
                  <a:gd name="T57" fmla="*/ 2 h 28"/>
                  <a:gd name="T58" fmla="*/ 22 w 30"/>
                  <a:gd name="T5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28">
                    <a:moveTo>
                      <a:pt x="22" y="2"/>
                    </a:moveTo>
                    <a:lnTo>
                      <a:pt x="22" y="2"/>
                    </a:lnTo>
                    <a:lnTo>
                      <a:pt x="24" y="2"/>
                    </a:lnTo>
                    <a:lnTo>
                      <a:pt x="26" y="0"/>
                    </a:lnTo>
                    <a:lnTo>
                      <a:pt x="28" y="0"/>
                    </a:lnTo>
                    <a:lnTo>
                      <a:pt x="30" y="6"/>
                    </a:lnTo>
                    <a:lnTo>
                      <a:pt x="30" y="6"/>
                    </a:lnTo>
                    <a:lnTo>
                      <a:pt x="28" y="6"/>
                    </a:lnTo>
                    <a:lnTo>
                      <a:pt x="26" y="8"/>
                    </a:lnTo>
                    <a:lnTo>
                      <a:pt x="24" y="28"/>
                    </a:lnTo>
                    <a:lnTo>
                      <a:pt x="24" y="28"/>
                    </a:lnTo>
                    <a:lnTo>
                      <a:pt x="22" y="26"/>
                    </a:lnTo>
                    <a:lnTo>
                      <a:pt x="22" y="26"/>
                    </a:lnTo>
                    <a:lnTo>
                      <a:pt x="20" y="28"/>
                    </a:lnTo>
                    <a:lnTo>
                      <a:pt x="20" y="28"/>
                    </a:lnTo>
                    <a:lnTo>
                      <a:pt x="16" y="20"/>
                    </a:lnTo>
                    <a:lnTo>
                      <a:pt x="10" y="16"/>
                    </a:lnTo>
                    <a:lnTo>
                      <a:pt x="0" y="10"/>
                    </a:lnTo>
                    <a:lnTo>
                      <a:pt x="0" y="10"/>
                    </a:lnTo>
                    <a:lnTo>
                      <a:pt x="4" y="8"/>
                    </a:lnTo>
                    <a:lnTo>
                      <a:pt x="4" y="2"/>
                    </a:lnTo>
                    <a:lnTo>
                      <a:pt x="4" y="2"/>
                    </a:lnTo>
                    <a:lnTo>
                      <a:pt x="6" y="0"/>
                    </a:lnTo>
                    <a:lnTo>
                      <a:pt x="6" y="0"/>
                    </a:lnTo>
                    <a:lnTo>
                      <a:pt x="10" y="2"/>
                    </a:lnTo>
                    <a:lnTo>
                      <a:pt x="10" y="2"/>
                    </a:lnTo>
                    <a:lnTo>
                      <a:pt x="12" y="4"/>
                    </a:lnTo>
                    <a:lnTo>
                      <a:pt x="16" y="4"/>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7" name="Freeform 1816">
                <a:extLst>
                  <a:ext uri="{FF2B5EF4-FFF2-40B4-BE49-F238E27FC236}">
                    <a16:creationId xmlns:a16="http://schemas.microsoft.com/office/drawing/2014/main" id="{851E5737-199E-5D26-06BA-CFD391DECB17}"/>
                  </a:ext>
                </a:extLst>
              </p:cNvPr>
              <p:cNvSpPr>
                <a:spLocks/>
              </p:cNvSpPr>
              <p:nvPr/>
            </p:nvSpPr>
            <p:spPr bwMode="auto">
              <a:xfrm>
                <a:off x="1822" y="2741"/>
                <a:ext cx="12" cy="26"/>
              </a:xfrm>
              <a:custGeom>
                <a:avLst/>
                <a:gdLst>
                  <a:gd name="T0" fmla="*/ 0 w 12"/>
                  <a:gd name="T1" fmla="*/ 4 h 26"/>
                  <a:gd name="T2" fmla="*/ 0 w 12"/>
                  <a:gd name="T3" fmla="*/ 4 h 26"/>
                  <a:gd name="T4" fmla="*/ 2 w 12"/>
                  <a:gd name="T5" fmla="*/ 4 h 26"/>
                  <a:gd name="T6" fmla="*/ 6 w 12"/>
                  <a:gd name="T7" fmla="*/ 4 h 26"/>
                  <a:gd name="T8" fmla="*/ 10 w 12"/>
                  <a:gd name="T9" fmla="*/ 0 h 26"/>
                  <a:gd name="T10" fmla="*/ 10 w 12"/>
                  <a:gd name="T11" fmla="*/ 0 h 26"/>
                  <a:gd name="T12" fmla="*/ 10 w 12"/>
                  <a:gd name="T13" fmla="*/ 14 h 26"/>
                  <a:gd name="T14" fmla="*/ 10 w 12"/>
                  <a:gd name="T15" fmla="*/ 14 h 26"/>
                  <a:gd name="T16" fmla="*/ 12 w 12"/>
                  <a:gd name="T17" fmla="*/ 22 h 26"/>
                  <a:gd name="T18" fmla="*/ 12 w 12"/>
                  <a:gd name="T19" fmla="*/ 24 h 26"/>
                  <a:gd name="T20" fmla="*/ 10 w 12"/>
                  <a:gd name="T21" fmla="*/ 26 h 26"/>
                  <a:gd name="T22" fmla="*/ 10 w 12"/>
                  <a:gd name="T23" fmla="*/ 26 h 26"/>
                  <a:gd name="T24" fmla="*/ 6 w 12"/>
                  <a:gd name="T25" fmla="*/ 26 h 26"/>
                  <a:gd name="T26" fmla="*/ 4 w 12"/>
                  <a:gd name="T27" fmla="*/ 26 h 26"/>
                  <a:gd name="T28" fmla="*/ 2 w 12"/>
                  <a:gd name="T29" fmla="*/ 24 h 26"/>
                  <a:gd name="T30" fmla="*/ 2 w 12"/>
                  <a:gd name="T31" fmla="*/ 18 h 26"/>
                  <a:gd name="T32" fmla="*/ 2 w 12"/>
                  <a:gd name="T33" fmla="*/ 18 h 26"/>
                  <a:gd name="T34" fmla="*/ 0 w 12"/>
                  <a:gd name="T35" fmla="*/ 4 h 26"/>
                  <a:gd name="T36" fmla="*/ 0 w 12"/>
                  <a:gd name="T3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6">
                    <a:moveTo>
                      <a:pt x="0" y="4"/>
                    </a:moveTo>
                    <a:lnTo>
                      <a:pt x="0" y="4"/>
                    </a:lnTo>
                    <a:lnTo>
                      <a:pt x="2" y="4"/>
                    </a:lnTo>
                    <a:lnTo>
                      <a:pt x="6" y="4"/>
                    </a:lnTo>
                    <a:lnTo>
                      <a:pt x="10" y="0"/>
                    </a:lnTo>
                    <a:lnTo>
                      <a:pt x="10" y="0"/>
                    </a:lnTo>
                    <a:lnTo>
                      <a:pt x="10" y="14"/>
                    </a:lnTo>
                    <a:lnTo>
                      <a:pt x="10" y="14"/>
                    </a:lnTo>
                    <a:lnTo>
                      <a:pt x="12" y="22"/>
                    </a:lnTo>
                    <a:lnTo>
                      <a:pt x="12" y="24"/>
                    </a:lnTo>
                    <a:lnTo>
                      <a:pt x="10" y="26"/>
                    </a:lnTo>
                    <a:lnTo>
                      <a:pt x="10" y="26"/>
                    </a:lnTo>
                    <a:lnTo>
                      <a:pt x="6" y="26"/>
                    </a:lnTo>
                    <a:lnTo>
                      <a:pt x="4" y="26"/>
                    </a:lnTo>
                    <a:lnTo>
                      <a:pt x="2" y="24"/>
                    </a:lnTo>
                    <a:lnTo>
                      <a:pt x="2" y="18"/>
                    </a:lnTo>
                    <a:lnTo>
                      <a:pt x="2" y="1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8" name="Freeform 1817">
                <a:extLst>
                  <a:ext uri="{FF2B5EF4-FFF2-40B4-BE49-F238E27FC236}">
                    <a16:creationId xmlns:a16="http://schemas.microsoft.com/office/drawing/2014/main" id="{968E30AF-188A-6390-8540-CBD4669CE3E4}"/>
                  </a:ext>
                </a:extLst>
              </p:cNvPr>
              <p:cNvSpPr>
                <a:spLocks/>
              </p:cNvSpPr>
              <p:nvPr/>
            </p:nvSpPr>
            <p:spPr bwMode="auto">
              <a:xfrm>
                <a:off x="1882" y="2711"/>
                <a:ext cx="16" cy="24"/>
              </a:xfrm>
              <a:custGeom>
                <a:avLst/>
                <a:gdLst>
                  <a:gd name="T0" fmla="*/ 2 w 16"/>
                  <a:gd name="T1" fmla="*/ 24 h 24"/>
                  <a:gd name="T2" fmla="*/ 2 w 16"/>
                  <a:gd name="T3" fmla="*/ 24 h 24"/>
                  <a:gd name="T4" fmla="*/ 0 w 16"/>
                  <a:gd name="T5" fmla="*/ 20 h 24"/>
                  <a:gd name="T6" fmla="*/ 0 w 16"/>
                  <a:gd name="T7" fmla="*/ 20 h 24"/>
                  <a:gd name="T8" fmla="*/ 0 w 16"/>
                  <a:gd name="T9" fmla="*/ 10 h 24"/>
                  <a:gd name="T10" fmla="*/ 0 w 16"/>
                  <a:gd name="T11" fmla="*/ 4 h 24"/>
                  <a:gd name="T12" fmla="*/ 2 w 16"/>
                  <a:gd name="T13" fmla="*/ 0 h 24"/>
                  <a:gd name="T14" fmla="*/ 2 w 16"/>
                  <a:gd name="T15" fmla="*/ 0 h 24"/>
                  <a:gd name="T16" fmla="*/ 4 w 16"/>
                  <a:gd name="T17" fmla="*/ 0 h 24"/>
                  <a:gd name="T18" fmla="*/ 4 w 16"/>
                  <a:gd name="T19" fmla="*/ 2 h 24"/>
                  <a:gd name="T20" fmla="*/ 6 w 16"/>
                  <a:gd name="T21" fmla="*/ 4 h 24"/>
                  <a:gd name="T22" fmla="*/ 8 w 16"/>
                  <a:gd name="T23" fmla="*/ 2 h 24"/>
                  <a:gd name="T24" fmla="*/ 8 w 16"/>
                  <a:gd name="T25" fmla="*/ 2 h 24"/>
                  <a:gd name="T26" fmla="*/ 8 w 16"/>
                  <a:gd name="T27" fmla="*/ 0 h 24"/>
                  <a:gd name="T28" fmla="*/ 8 w 16"/>
                  <a:gd name="T29" fmla="*/ 0 h 24"/>
                  <a:gd name="T30" fmla="*/ 12 w 16"/>
                  <a:gd name="T31" fmla="*/ 2 h 24"/>
                  <a:gd name="T32" fmla="*/ 14 w 16"/>
                  <a:gd name="T33" fmla="*/ 6 h 24"/>
                  <a:gd name="T34" fmla="*/ 14 w 16"/>
                  <a:gd name="T35" fmla="*/ 6 h 24"/>
                  <a:gd name="T36" fmla="*/ 16 w 16"/>
                  <a:gd name="T37" fmla="*/ 12 h 24"/>
                  <a:gd name="T38" fmla="*/ 16 w 16"/>
                  <a:gd name="T39" fmla="*/ 16 h 24"/>
                  <a:gd name="T40" fmla="*/ 14 w 16"/>
                  <a:gd name="T41" fmla="*/ 20 h 24"/>
                  <a:gd name="T42" fmla="*/ 14 w 16"/>
                  <a:gd name="T43" fmla="*/ 20 h 24"/>
                  <a:gd name="T44" fmla="*/ 10 w 16"/>
                  <a:gd name="T45" fmla="*/ 22 h 24"/>
                  <a:gd name="T46" fmla="*/ 8 w 16"/>
                  <a:gd name="T47" fmla="*/ 24 h 24"/>
                  <a:gd name="T48" fmla="*/ 4 w 16"/>
                  <a:gd name="T49" fmla="*/ 24 h 24"/>
                  <a:gd name="T50" fmla="*/ 4 w 16"/>
                  <a:gd name="T51" fmla="*/ 24 h 24"/>
                  <a:gd name="T52" fmla="*/ 2 w 16"/>
                  <a:gd name="T53" fmla="*/ 24 h 24"/>
                  <a:gd name="T54" fmla="*/ 2 w 16"/>
                  <a:gd name="T5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4">
                    <a:moveTo>
                      <a:pt x="2" y="24"/>
                    </a:moveTo>
                    <a:lnTo>
                      <a:pt x="2" y="24"/>
                    </a:lnTo>
                    <a:lnTo>
                      <a:pt x="0" y="20"/>
                    </a:lnTo>
                    <a:lnTo>
                      <a:pt x="0" y="20"/>
                    </a:lnTo>
                    <a:lnTo>
                      <a:pt x="0" y="10"/>
                    </a:lnTo>
                    <a:lnTo>
                      <a:pt x="0" y="4"/>
                    </a:lnTo>
                    <a:lnTo>
                      <a:pt x="2" y="0"/>
                    </a:lnTo>
                    <a:lnTo>
                      <a:pt x="2" y="0"/>
                    </a:lnTo>
                    <a:lnTo>
                      <a:pt x="4" y="0"/>
                    </a:lnTo>
                    <a:lnTo>
                      <a:pt x="4" y="2"/>
                    </a:lnTo>
                    <a:lnTo>
                      <a:pt x="6" y="4"/>
                    </a:lnTo>
                    <a:lnTo>
                      <a:pt x="8" y="2"/>
                    </a:lnTo>
                    <a:lnTo>
                      <a:pt x="8" y="2"/>
                    </a:lnTo>
                    <a:lnTo>
                      <a:pt x="8" y="0"/>
                    </a:lnTo>
                    <a:lnTo>
                      <a:pt x="8" y="0"/>
                    </a:lnTo>
                    <a:lnTo>
                      <a:pt x="12" y="2"/>
                    </a:lnTo>
                    <a:lnTo>
                      <a:pt x="14" y="6"/>
                    </a:lnTo>
                    <a:lnTo>
                      <a:pt x="14" y="6"/>
                    </a:lnTo>
                    <a:lnTo>
                      <a:pt x="16" y="12"/>
                    </a:lnTo>
                    <a:lnTo>
                      <a:pt x="16" y="16"/>
                    </a:lnTo>
                    <a:lnTo>
                      <a:pt x="14" y="20"/>
                    </a:lnTo>
                    <a:lnTo>
                      <a:pt x="14" y="20"/>
                    </a:lnTo>
                    <a:lnTo>
                      <a:pt x="10" y="22"/>
                    </a:lnTo>
                    <a:lnTo>
                      <a:pt x="8" y="24"/>
                    </a:lnTo>
                    <a:lnTo>
                      <a:pt x="4" y="24"/>
                    </a:lnTo>
                    <a:lnTo>
                      <a:pt x="4" y="24"/>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9" name="Freeform 1818">
                <a:extLst>
                  <a:ext uri="{FF2B5EF4-FFF2-40B4-BE49-F238E27FC236}">
                    <a16:creationId xmlns:a16="http://schemas.microsoft.com/office/drawing/2014/main" id="{E151C448-2A3D-06C8-3F27-0260C81B20FF}"/>
                  </a:ext>
                </a:extLst>
              </p:cNvPr>
              <p:cNvSpPr>
                <a:spLocks/>
              </p:cNvSpPr>
              <p:nvPr/>
            </p:nvSpPr>
            <p:spPr bwMode="auto">
              <a:xfrm>
                <a:off x="1842" y="2749"/>
                <a:ext cx="8" cy="10"/>
              </a:xfrm>
              <a:custGeom>
                <a:avLst/>
                <a:gdLst>
                  <a:gd name="T0" fmla="*/ 0 w 8"/>
                  <a:gd name="T1" fmla="*/ 0 h 10"/>
                  <a:gd name="T2" fmla="*/ 0 w 8"/>
                  <a:gd name="T3" fmla="*/ 0 h 10"/>
                  <a:gd name="T4" fmla="*/ 4 w 8"/>
                  <a:gd name="T5" fmla="*/ 0 h 10"/>
                  <a:gd name="T6" fmla="*/ 6 w 8"/>
                  <a:gd name="T7" fmla="*/ 2 h 10"/>
                  <a:gd name="T8" fmla="*/ 8 w 8"/>
                  <a:gd name="T9" fmla="*/ 6 h 10"/>
                  <a:gd name="T10" fmla="*/ 8 w 8"/>
                  <a:gd name="T11" fmla="*/ 6 h 10"/>
                  <a:gd name="T12" fmla="*/ 6 w 8"/>
                  <a:gd name="T13" fmla="*/ 10 h 10"/>
                  <a:gd name="T14" fmla="*/ 6 w 8"/>
                  <a:gd name="T15" fmla="*/ 10 h 10"/>
                  <a:gd name="T16" fmla="*/ 4 w 8"/>
                  <a:gd name="T17" fmla="*/ 10 h 10"/>
                  <a:gd name="T18" fmla="*/ 2 w 8"/>
                  <a:gd name="T19" fmla="*/ 8 h 10"/>
                  <a:gd name="T20" fmla="*/ 0 w 8"/>
                  <a:gd name="T21" fmla="*/ 0 h 10"/>
                  <a:gd name="T22" fmla="*/ 0 w 8"/>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0" y="0"/>
                    </a:moveTo>
                    <a:lnTo>
                      <a:pt x="0" y="0"/>
                    </a:lnTo>
                    <a:lnTo>
                      <a:pt x="4" y="0"/>
                    </a:lnTo>
                    <a:lnTo>
                      <a:pt x="6" y="2"/>
                    </a:lnTo>
                    <a:lnTo>
                      <a:pt x="8" y="6"/>
                    </a:lnTo>
                    <a:lnTo>
                      <a:pt x="8" y="6"/>
                    </a:lnTo>
                    <a:lnTo>
                      <a:pt x="6" y="10"/>
                    </a:lnTo>
                    <a:lnTo>
                      <a:pt x="6" y="10"/>
                    </a:lnTo>
                    <a:lnTo>
                      <a:pt x="4" y="10"/>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0" name="Freeform 1819">
                <a:extLst>
                  <a:ext uri="{FF2B5EF4-FFF2-40B4-BE49-F238E27FC236}">
                    <a16:creationId xmlns:a16="http://schemas.microsoft.com/office/drawing/2014/main" id="{7C628CA9-A81D-CAF6-FF2A-BA2202FB1501}"/>
                  </a:ext>
                </a:extLst>
              </p:cNvPr>
              <p:cNvSpPr>
                <a:spLocks/>
              </p:cNvSpPr>
              <p:nvPr/>
            </p:nvSpPr>
            <p:spPr bwMode="auto">
              <a:xfrm>
                <a:off x="1774" y="2745"/>
                <a:ext cx="10" cy="16"/>
              </a:xfrm>
              <a:custGeom>
                <a:avLst/>
                <a:gdLst>
                  <a:gd name="T0" fmla="*/ 4 w 10"/>
                  <a:gd name="T1" fmla="*/ 8 h 16"/>
                  <a:gd name="T2" fmla="*/ 4 w 10"/>
                  <a:gd name="T3" fmla="*/ 8 h 16"/>
                  <a:gd name="T4" fmla="*/ 0 w 10"/>
                  <a:gd name="T5" fmla="*/ 0 h 16"/>
                  <a:gd name="T6" fmla="*/ 0 w 10"/>
                  <a:gd name="T7" fmla="*/ 0 h 16"/>
                  <a:gd name="T8" fmla="*/ 6 w 10"/>
                  <a:gd name="T9" fmla="*/ 0 h 16"/>
                  <a:gd name="T10" fmla="*/ 6 w 10"/>
                  <a:gd name="T11" fmla="*/ 0 h 16"/>
                  <a:gd name="T12" fmla="*/ 8 w 10"/>
                  <a:gd name="T13" fmla="*/ 8 h 16"/>
                  <a:gd name="T14" fmla="*/ 10 w 10"/>
                  <a:gd name="T15" fmla="*/ 16 h 16"/>
                  <a:gd name="T16" fmla="*/ 10 w 10"/>
                  <a:gd name="T17" fmla="*/ 16 h 16"/>
                  <a:gd name="T18" fmla="*/ 6 w 10"/>
                  <a:gd name="T19" fmla="*/ 14 h 16"/>
                  <a:gd name="T20" fmla="*/ 4 w 10"/>
                  <a:gd name="T21" fmla="*/ 12 h 16"/>
                  <a:gd name="T22" fmla="*/ 4 w 10"/>
                  <a:gd name="T23" fmla="*/ 8 h 16"/>
                  <a:gd name="T24" fmla="*/ 4 w 10"/>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4" y="8"/>
                    </a:moveTo>
                    <a:lnTo>
                      <a:pt x="4" y="8"/>
                    </a:lnTo>
                    <a:lnTo>
                      <a:pt x="0" y="0"/>
                    </a:lnTo>
                    <a:lnTo>
                      <a:pt x="0" y="0"/>
                    </a:lnTo>
                    <a:lnTo>
                      <a:pt x="6" y="0"/>
                    </a:lnTo>
                    <a:lnTo>
                      <a:pt x="6" y="0"/>
                    </a:lnTo>
                    <a:lnTo>
                      <a:pt x="8" y="8"/>
                    </a:lnTo>
                    <a:lnTo>
                      <a:pt x="10" y="16"/>
                    </a:lnTo>
                    <a:lnTo>
                      <a:pt x="10" y="16"/>
                    </a:lnTo>
                    <a:lnTo>
                      <a:pt x="6" y="14"/>
                    </a:lnTo>
                    <a:lnTo>
                      <a:pt x="4" y="1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1" name="Freeform 1820">
                <a:extLst>
                  <a:ext uri="{FF2B5EF4-FFF2-40B4-BE49-F238E27FC236}">
                    <a16:creationId xmlns:a16="http://schemas.microsoft.com/office/drawing/2014/main" id="{A201BE13-5D1F-5B99-75CC-DD4F21391E7B}"/>
                  </a:ext>
                </a:extLst>
              </p:cNvPr>
              <p:cNvSpPr>
                <a:spLocks/>
              </p:cNvSpPr>
              <p:nvPr/>
            </p:nvSpPr>
            <p:spPr bwMode="auto">
              <a:xfrm>
                <a:off x="1860" y="2747"/>
                <a:ext cx="4" cy="12"/>
              </a:xfrm>
              <a:custGeom>
                <a:avLst/>
                <a:gdLst>
                  <a:gd name="T0" fmla="*/ 0 w 4"/>
                  <a:gd name="T1" fmla="*/ 10 h 12"/>
                  <a:gd name="T2" fmla="*/ 0 w 4"/>
                  <a:gd name="T3" fmla="*/ 10 h 12"/>
                  <a:gd name="T4" fmla="*/ 0 w 4"/>
                  <a:gd name="T5" fmla="*/ 4 h 12"/>
                  <a:gd name="T6" fmla="*/ 0 w 4"/>
                  <a:gd name="T7" fmla="*/ 0 h 12"/>
                  <a:gd name="T8" fmla="*/ 0 w 4"/>
                  <a:gd name="T9" fmla="*/ 0 h 12"/>
                  <a:gd name="T10" fmla="*/ 2 w 4"/>
                  <a:gd name="T11" fmla="*/ 0 h 12"/>
                  <a:gd name="T12" fmla="*/ 4 w 4"/>
                  <a:gd name="T13" fmla="*/ 2 h 12"/>
                  <a:gd name="T14" fmla="*/ 4 w 4"/>
                  <a:gd name="T15" fmla="*/ 10 h 12"/>
                  <a:gd name="T16" fmla="*/ 4 w 4"/>
                  <a:gd name="T17" fmla="*/ 10 h 12"/>
                  <a:gd name="T18" fmla="*/ 2 w 4"/>
                  <a:gd name="T19" fmla="*/ 12 h 12"/>
                  <a:gd name="T20" fmla="*/ 0 w 4"/>
                  <a:gd name="T21" fmla="*/ 10 h 12"/>
                  <a:gd name="T22" fmla="*/ 0 w 4"/>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0" y="10"/>
                    </a:moveTo>
                    <a:lnTo>
                      <a:pt x="0" y="10"/>
                    </a:lnTo>
                    <a:lnTo>
                      <a:pt x="0" y="4"/>
                    </a:lnTo>
                    <a:lnTo>
                      <a:pt x="0" y="0"/>
                    </a:lnTo>
                    <a:lnTo>
                      <a:pt x="0" y="0"/>
                    </a:lnTo>
                    <a:lnTo>
                      <a:pt x="2" y="0"/>
                    </a:lnTo>
                    <a:lnTo>
                      <a:pt x="4" y="2"/>
                    </a:lnTo>
                    <a:lnTo>
                      <a:pt x="4" y="10"/>
                    </a:lnTo>
                    <a:lnTo>
                      <a:pt x="4" y="10"/>
                    </a:lnTo>
                    <a:lnTo>
                      <a:pt x="2"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2" name="Freeform 1821">
                <a:extLst>
                  <a:ext uri="{FF2B5EF4-FFF2-40B4-BE49-F238E27FC236}">
                    <a16:creationId xmlns:a16="http://schemas.microsoft.com/office/drawing/2014/main" id="{08DB9D95-D474-6BC6-836B-1FECBC154243}"/>
                  </a:ext>
                </a:extLst>
              </p:cNvPr>
              <p:cNvSpPr>
                <a:spLocks/>
              </p:cNvSpPr>
              <p:nvPr/>
            </p:nvSpPr>
            <p:spPr bwMode="auto">
              <a:xfrm>
                <a:off x="1750" y="2658"/>
                <a:ext cx="36" cy="79"/>
              </a:xfrm>
              <a:custGeom>
                <a:avLst/>
                <a:gdLst>
                  <a:gd name="T0" fmla="*/ 34 w 36"/>
                  <a:gd name="T1" fmla="*/ 55 h 79"/>
                  <a:gd name="T2" fmla="*/ 36 w 36"/>
                  <a:gd name="T3" fmla="*/ 65 h 79"/>
                  <a:gd name="T4" fmla="*/ 34 w 36"/>
                  <a:gd name="T5" fmla="*/ 71 h 79"/>
                  <a:gd name="T6" fmla="*/ 30 w 36"/>
                  <a:gd name="T7" fmla="*/ 69 h 79"/>
                  <a:gd name="T8" fmla="*/ 26 w 36"/>
                  <a:gd name="T9" fmla="*/ 65 h 79"/>
                  <a:gd name="T10" fmla="*/ 16 w 36"/>
                  <a:gd name="T11" fmla="*/ 61 h 79"/>
                  <a:gd name="T12" fmla="*/ 14 w 36"/>
                  <a:gd name="T13" fmla="*/ 63 h 79"/>
                  <a:gd name="T14" fmla="*/ 14 w 36"/>
                  <a:gd name="T15" fmla="*/ 67 h 79"/>
                  <a:gd name="T16" fmla="*/ 16 w 36"/>
                  <a:gd name="T17" fmla="*/ 77 h 79"/>
                  <a:gd name="T18" fmla="*/ 14 w 36"/>
                  <a:gd name="T19" fmla="*/ 79 h 79"/>
                  <a:gd name="T20" fmla="*/ 12 w 36"/>
                  <a:gd name="T21" fmla="*/ 75 h 79"/>
                  <a:gd name="T22" fmla="*/ 10 w 36"/>
                  <a:gd name="T23" fmla="*/ 69 h 79"/>
                  <a:gd name="T24" fmla="*/ 8 w 36"/>
                  <a:gd name="T25" fmla="*/ 65 h 79"/>
                  <a:gd name="T26" fmla="*/ 6 w 36"/>
                  <a:gd name="T27" fmla="*/ 57 h 79"/>
                  <a:gd name="T28" fmla="*/ 2 w 36"/>
                  <a:gd name="T29" fmla="*/ 55 h 79"/>
                  <a:gd name="T30" fmla="*/ 0 w 36"/>
                  <a:gd name="T31" fmla="*/ 49 h 79"/>
                  <a:gd name="T32" fmla="*/ 2 w 36"/>
                  <a:gd name="T33" fmla="*/ 39 h 79"/>
                  <a:gd name="T34" fmla="*/ 2 w 36"/>
                  <a:gd name="T35" fmla="*/ 32 h 79"/>
                  <a:gd name="T36" fmla="*/ 4 w 36"/>
                  <a:gd name="T37" fmla="*/ 18 h 79"/>
                  <a:gd name="T38" fmla="*/ 8 w 36"/>
                  <a:gd name="T39" fmla="*/ 16 h 79"/>
                  <a:gd name="T40" fmla="*/ 12 w 36"/>
                  <a:gd name="T41" fmla="*/ 10 h 79"/>
                  <a:gd name="T42" fmla="*/ 14 w 36"/>
                  <a:gd name="T43" fmla="*/ 2 h 79"/>
                  <a:gd name="T44" fmla="*/ 18 w 36"/>
                  <a:gd name="T45" fmla="*/ 0 h 79"/>
                  <a:gd name="T46" fmla="*/ 20 w 36"/>
                  <a:gd name="T47" fmla="*/ 4 h 79"/>
                  <a:gd name="T48" fmla="*/ 20 w 36"/>
                  <a:gd name="T49" fmla="*/ 12 h 79"/>
                  <a:gd name="T50" fmla="*/ 18 w 36"/>
                  <a:gd name="T51" fmla="*/ 18 h 79"/>
                  <a:gd name="T52" fmla="*/ 18 w 36"/>
                  <a:gd name="T53" fmla="*/ 28 h 79"/>
                  <a:gd name="T54" fmla="*/ 16 w 36"/>
                  <a:gd name="T55" fmla="*/ 32 h 79"/>
                  <a:gd name="T56" fmla="*/ 12 w 36"/>
                  <a:gd name="T57" fmla="*/ 39 h 79"/>
                  <a:gd name="T58" fmla="*/ 10 w 36"/>
                  <a:gd name="T59" fmla="*/ 45 h 79"/>
                  <a:gd name="T60" fmla="*/ 14 w 36"/>
                  <a:gd name="T61" fmla="*/ 37 h 79"/>
                  <a:gd name="T62" fmla="*/ 22 w 36"/>
                  <a:gd name="T63" fmla="*/ 43 h 79"/>
                  <a:gd name="T64" fmla="*/ 20 w 36"/>
                  <a:gd name="T65" fmla="*/ 37 h 79"/>
                  <a:gd name="T66" fmla="*/ 18 w 36"/>
                  <a:gd name="T67" fmla="*/ 28 h 79"/>
                  <a:gd name="T68" fmla="*/ 20 w 36"/>
                  <a:gd name="T69" fmla="*/ 28 h 79"/>
                  <a:gd name="T70" fmla="*/ 22 w 36"/>
                  <a:gd name="T71" fmla="*/ 20 h 79"/>
                  <a:gd name="T72" fmla="*/ 24 w 36"/>
                  <a:gd name="T73" fmla="*/ 18 h 79"/>
                  <a:gd name="T74" fmla="*/ 28 w 36"/>
                  <a:gd name="T75" fmla="*/ 20 h 79"/>
                  <a:gd name="T76" fmla="*/ 30 w 36"/>
                  <a:gd name="T77" fmla="*/ 22 h 79"/>
                  <a:gd name="T78" fmla="*/ 32 w 36"/>
                  <a:gd name="T79" fmla="*/ 32 h 79"/>
                  <a:gd name="T80" fmla="*/ 32 w 36"/>
                  <a:gd name="T81" fmla="*/ 43 h 79"/>
                  <a:gd name="T82" fmla="*/ 34 w 36"/>
                  <a:gd name="T83" fmla="*/ 55 h 79"/>
                  <a:gd name="T84" fmla="*/ 32 w 36"/>
                  <a:gd name="T85" fmla="*/ 59 h 79"/>
                  <a:gd name="T86" fmla="*/ 34 w 36"/>
                  <a:gd name="T8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79">
                    <a:moveTo>
                      <a:pt x="34" y="55"/>
                    </a:moveTo>
                    <a:lnTo>
                      <a:pt x="34" y="55"/>
                    </a:lnTo>
                    <a:lnTo>
                      <a:pt x="34" y="59"/>
                    </a:lnTo>
                    <a:lnTo>
                      <a:pt x="36" y="65"/>
                    </a:lnTo>
                    <a:lnTo>
                      <a:pt x="36" y="65"/>
                    </a:lnTo>
                    <a:lnTo>
                      <a:pt x="34" y="71"/>
                    </a:lnTo>
                    <a:lnTo>
                      <a:pt x="32" y="71"/>
                    </a:lnTo>
                    <a:lnTo>
                      <a:pt x="30" y="69"/>
                    </a:lnTo>
                    <a:lnTo>
                      <a:pt x="30" y="69"/>
                    </a:lnTo>
                    <a:lnTo>
                      <a:pt x="26" y="65"/>
                    </a:lnTo>
                    <a:lnTo>
                      <a:pt x="22" y="63"/>
                    </a:lnTo>
                    <a:lnTo>
                      <a:pt x="16" y="61"/>
                    </a:lnTo>
                    <a:lnTo>
                      <a:pt x="16" y="61"/>
                    </a:lnTo>
                    <a:lnTo>
                      <a:pt x="14" y="63"/>
                    </a:lnTo>
                    <a:lnTo>
                      <a:pt x="14" y="67"/>
                    </a:lnTo>
                    <a:lnTo>
                      <a:pt x="14" y="67"/>
                    </a:lnTo>
                    <a:lnTo>
                      <a:pt x="16" y="73"/>
                    </a:lnTo>
                    <a:lnTo>
                      <a:pt x="16" y="77"/>
                    </a:lnTo>
                    <a:lnTo>
                      <a:pt x="14" y="79"/>
                    </a:lnTo>
                    <a:lnTo>
                      <a:pt x="14" y="79"/>
                    </a:lnTo>
                    <a:lnTo>
                      <a:pt x="12" y="79"/>
                    </a:lnTo>
                    <a:lnTo>
                      <a:pt x="12" y="75"/>
                    </a:lnTo>
                    <a:lnTo>
                      <a:pt x="10" y="69"/>
                    </a:lnTo>
                    <a:lnTo>
                      <a:pt x="10" y="69"/>
                    </a:lnTo>
                    <a:lnTo>
                      <a:pt x="8" y="67"/>
                    </a:lnTo>
                    <a:lnTo>
                      <a:pt x="8" y="65"/>
                    </a:lnTo>
                    <a:lnTo>
                      <a:pt x="8" y="65"/>
                    </a:lnTo>
                    <a:lnTo>
                      <a:pt x="6" y="57"/>
                    </a:lnTo>
                    <a:lnTo>
                      <a:pt x="4" y="55"/>
                    </a:lnTo>
                    <a:lnTo>
                      <a:pt x="2" y="55"/>
                    </a:lnTo>
                    <a:lnTo>
                      <a:pt x="2" y="55"/>
                    </a:lnTo>
                    <a:lnTo>
                      <a:pt x="0" y="49"/>
                    </a:lnTo>
                    <a:lnTo>
                      <a:pt x="0" y="43"/>
                    </a:lnTo>
                    <a:lnTo>
                      <a:pt x="2" y="39"/>
                    </a:lnTo>
                    <a:lnTo>
                      <a:pt x="2" y="32"/>
                    </a:lnTo>
                    <a:lnTo>
                      <a:pt x="2" y="32"/>
                    </a:lnTo>
                    <a:lnTo>
                      <a:pt x="2" y="26"/>
                    </a:lnTo>
                    <a:lnTo>
                      <a:pt x="4" y="18"/>
                    </a:lnTo>
                    <a:lnTo>
                      <a:pt x="4" y="18"/>
                    </a:lnTo>
                    <a:lnTo>
                      <a:pt x="8" y="16"/>
                    </a:lnTo>
                    <a:lnTo>
                      <a:pt x="10" y="14"/>
                    </a:lnTo>
                    <a:lnTo>
                      <a:pt x="12" y="10"/>
                    </a:lnTo>
                    <a:lnTo>
                      <a:pt x="12" y="10"/>
                    </a:lnTo>
                    <a:lnTo>
                      <a:pt x="14" y="2"/>
                    </a:lnTo>
                    <a:lnTo>
                      <a:pt x="16" y="0"/>
                    </a:lnTo>
                    <a:lnTo>
                      <a:pt x="18" y="0"/>
                    </a:lnTo>
                    <a:lnTo>
                      <a:pt x="18" y="0"/>
                    </a:lnTo>
                    <a:lnTo>
                      <a:pt x="20" y="4"/>
                    </a:lnTo>
                    <a:lnTo>
                      <a:pt x="20" y="8"/>
                    </a:lnTo>
                    <a:lnTo>
                      <a:pt x="20" y="12"/>
                    </a:lnTo>
                    <a:lnTo>
                      <a:pt x="18" y="18"/>
                    </a:lnTo>
                    <a:lnTo>
                      <a:pt x="18" y="18"/>
                    </a:lnTo>
                    <a:lnTo>
                      <a:pt x="18" y="22"/>
                    </a:lnTo>
                    <a:lnTo>
                      <a:pt x="18" y="28"/>
                    </a:lnTo>
                    <a:lnTo>
                      <a:pt x="18" y="28"/>
                    </a:lnTo>
                    <a:lnTo>
                      <a:pt x="16" y="32"/>
                    </a:lnTo>
                    <a:lnTo>
                      <a:pt x="14" y="34"/>
                    </a:lnTo>
                    <a:lnTo>
                      <a:pt x="12" y="39"/>
                    </a:lnTo>
                    <a:lnTo>
                      <a:pt x="10" y="45"/>
                    </a:lnTo>
                    <a:lnTo>
                      <a:pt x="10" y="45"/>
                    </a:lnTo>
                    <a:lnTo>
                      <a:pt x="14" y="37"/>
                    </a:lnTo>
                    <a:lnTo>
                      <a:pt x="14" y="37"/>
                    </a:lnTo>
                    <a:lnTo>
                      <a:pt x="16" y="37"/>
                    </a:lnTo>
                    <a:lnTo>
                      <a:pt x="22" y="43"/>
                    </a:lnTo>
                    <a:lnTo>
                      <a:pt x="22" y="43"/>
                    </a:lnTo>
                    <a:lnTo>
                      <a:pt x="20" y="37"/>
                    </a:lnTo>
                    <a:lnTo>
                      <a:pt x="18" y="34"/>
                    </a:lnTo>
                    <a:lnTo>
                      <a:pt x="18" y="28"/>
                    </a:lnTo>
                    <a:lnTo>
                      <a:pt x="18" y="28"/>
                    </a:lnTo>
                    <a:lnTo>
                      <a:pt x="20" y="28"/>
                    </a:lnTo>
                    <a:lnTo>
                      <a:pt x="20" y="26"/>
                    </a:lnTo>
                    <a:lnTo>
                      <a:pt x="22" y="20"/>
                    </a:lnTo>
                    <a:lnTo>
                      <a:pt x="22" y="20"/>
                    </a:lnTo>
                    <a:lnTo>
                      <a:pt x="24" y="18"/>
                    </a:lnTo>
                    <a:lnTo>
                      <a:pt x="28" y="20"/>
                    </a:lnTo>
                    <a:lnTo>
                      <a:pt x="28" y="20"/>
                    </a:lnTo>
                    <a:lnTo>
                      <a:pt x="30" y="22"/>
                    </a:lnTo>
                    <a:lnTo>
                      <a:pt x="30" y="22"/>
                    </a:lnTo>
                    <a:lnTo>
                      <a:pt x="32" y="26"/>
                    </a:lnTo>
                    <a:lnTo>
                      <a:pt x="32" y="32"/>
                    </a:lnTo>
                    <a:lnTo>
                      <a:pt x="32" y="43"/>
                    </a:lnTo>
                    <a:lnTo>
                      <a:pt x="32" y="43"/>
                    </a:lnTo>
                    <a:lnTo>
                      <a:pt x="34" y="47"/>
                    </a:lnTo>
                    <a:lnTo>
                      <a:pt x="34" y="55"/>
                    </a:lnTo>
                    <a:lnTo>
                      <a:pt x="34" y="55"/>
                    </a:lnTo>
                    <a:lnTo>
                      <a:pt x="32" y="59"/>
                    </a:lnTo>
                    <a:lnTo>
                      <a:pt x="32" y="59"/>
                    </a:lnTo>
                    <a:lnTo>
                      <a:pt x="34" y="55"/>
                    </a:lnTo>
                    <a:lnTo>
                      <a:pt x="3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3" name="Freeform 1822">
                <a:extLst>
                  <a:ext uri="{FF2B5EF4-FFF2-40B4-BE49-F238E27FC236}">
                    <a16:creationId xmlns:a16="http://schemas.microsoft.com/office/drawing/2014/main" id="{B981D1EB-7E8F-6BFE-9BFA-58C7FD5AC1FA}"/>
                  </a:ext>
                </a:extLst>
              </p:cNvPr>
              <p:cNvSpPr>
                <a:spLocks/>
              </p:cNvSpPr>
              <p:nvPr/>
            </p:nvSpPr>
            <p:spPr bwMode="auto">
              <a:xfrm>
                <a:off x="1776" y="2624"/>
                <a:ext cx="16" cy="68"/>
              </a:xfrm>
              <a:custGeom>
                <a:avLst/>
                <a:gdLst>
                  <a:gd name="T0" fmla="*/ 4 w 16"/>
                  <a:gd name="T1" fmla="*/ 58 h 68"/>
                  <a:gd name="T2" fmla="*/ 4 w 16"/>
                  <a:gd name="T3" fmla="*/ 58 h 68"/>
                  <a:gd name="T4" fmla="*/ 2 w 16"/>
                  <a:gd name="T5" fmla="*/ 58 h 68"/>
                  <a:gd name="T6" fmla="*/ 2 w 16"/>
                  <a:gd name="T7" fmla="*/ 58 h 68"/>
                  <a:gd name="T8" fmla="*/ 2 w 16"/>
                  <a:gd name="T9" fmla="*/ 52 h 68"/>
                  <a:gd name="T10" fmla="*/ 2 w 16"/>
                  <a:gd name="T11" fmla="*/ 44 h 68"/>
                  <a:gd name="T12" fmla="*/ 2 w 16"/>
                  <a:gd name="T13" fmla="*/ 44 h 68"/>
                  <a:gd name="T14" fmla="*/ 0 w 16"/>
                  <a:gd name="T15" fmla="*/ 26 h 68"/>
                  <a:gd name="T16" fmla="*/ 2 w 16"/>
                  <a:gd name="T17" fmla="*/ 16 h 68"/>
                  <a:gd name="T18" fmla="*/ 4 w 16"/>
                  <a:gd name="T19" fmla="*/ 6 h 68"/>
                  <a:gd name="T20" fmla="*/ 4 w 16"/>
                  <a:gd name="T21" fmla="*/ 6 h 68"/>
                  <a:gd name="T22" fmla="*/ 6 w 16"/>
                  <a:gd name="T23" fmla="*/ 2 h 68"/>
                  <a:gd name="T24" fmla="*/ 6 w 16"/>
                  <a:gd name="T25" fmla="*/ 0 h 68"/>
                  <a:gd name="T26" fmla="*/ 8 w 16"/>
                  <a:gd name="T27" fmla="*/ 0 h 68"/>
                  <a:gd name="T28" fmla="*/ 10 w 16"/>
                  <a:gd name="T29" fmla="*/ 6 h 68"/>
                  <a:gd name="T30" fmla="*/ 10 w 16"/>
                  <a:gd name="T31" fmla="*/ 6 h 68"/>
                  <a:gd name="T32" fmla="*/ 8 w 16"/>
                  <a:gd name="T33" fmla="*/ 14 h 68"/>
                  <a:gd name="T34" fmla="*/ 10 w 16"/>
                  <a:gd name="T35" fmla="*/ 18 h 68"/>
                  <a:gd name="T36" fmla="*/ 12 w 16"/>
                  <a:gd name="T37" fmla="*/ 20 h 68"/>
                  <a:gd name="T38" fmla="*/ 14 w 16"/>
                  <a:gd name="T39" fmla="*/ 24 h 68"/>
                  <a:gd name="T40" fmla="*/ 14 w 16"/>
                  <a:gd name="T41" fmla="*/ 24 h 68"/>
                  <a:gd name="T42" fmla="*/ 16 w 16"/>
                  <a:gd name="T43" fmla="*/ 28 h 68"/>
                  <a:gd name="T44" fmla="*/ 16 w 16"/>
                  <a:gd name="T45" fmla="*/ 34 h 68"/>
                  <a:gd name="T46" fmla="*/ 12 w 16"/>
                  <a:gd name="T47" fmla="*/ 44 h 68"/>
                  <a:gd name="T48" fmla="*/ 12 w 16"/>
                  <a:gd name="T49" fmla="*/ 44 h 68"/>
                  <a:gd name="T50" fmla="*/ 12 w 16"/>
                  <a:gd name="T51" fmla="*/ 48 h 68"/>
                  <a:gd name="T52" fmla="*/ 12 w 16"/>
                  <a:gd name="T53" fmla="*/ 52 h 68"/>
                  <a:gd name="T54" fmla="*/ 12 w 16"/>
                  <a:gd name="T55" fmla="*/ 62 h 68"/>
                  <a:gd name="T56" fmla="*/ 12 w 16"/>
                  <a:gd name="T57" fmla="*/ 62 h 68"/>
                  <a:gd name="T58" fmla="*/ 10 w 16"/>
                  <a:gd name="T59" fmla="*/ 66 h 68"/>
                  <a:gd name="T60" fmla="*/ 10 w 16"/>
                  <a:gd name="T61" fmla="*/ 66 h 68"/>
                  <a:gd name="T62" fmla="*/ 8 w 16"/>
                  <a:gd name="T63" fmla="*/ 68 h 68"/>
                  <a:gd name="T64" fmla="*/ 6 w 16"/>
                  <a:gd name="T65" fmla="*/ 68 h 68"/>
                  <a:gd name="T66" fmla="*/ 6 w 16"/>
                  <a:gd name="T67" fmla="*/ 68 h 68"/>
                  <a:gd name="T68" fmla="*/ 6 w 16"/>
                  <a:gd name="T69" fmla="*/ 62 h 68"/>
                  <a:gd name="T70" fmla="*/ 4 w 16"/>
                  <a:gd name="T71" fmla="*/ 58 h 68"/>
                  <a:gd name="T72" fmla="*/ 4 w 16"/>
                  <a:gd name="T73"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68">
                    <a:moveTo>
                      <a:pt x="4" y="58"/>
                    </a:moveTo>
                    <a:lnTo>
                      <a:pt x="4" y="58"/>
                    </a:lnTo>
                    <a:lnTo>
                      <a:pt x="2" y="58"/>
                    </a:lnTo>
                    <a:lnTo>
                      <a:pt x="2" y="58"/>
                    </a:lnTo>
                    <a:lnTo>
                      <a:pt x="2" y="52"/>
                    </a:lnTo>
                    <a:lnTo>
                      <a:pt x="2" y="44"/>
                    </a:lnTo>
                    <a:lnTo>
                      <a:pt x="2" y="44"/>
                    </a:lnTo>
                    <a:lnTo>
                      <a:pt x="0" y="26"/>
                    </a:lnTo>
                    <a:lnTo>
                      <a:pt x="2" y="16"/>
                    </a:lnTo>
                    <a:lnTo>
                      <a:pt x="4" y="6"/>
                    </a:lnTo>
                    <a:lnTo>
                      <a:pt x="4" y="6"/>
                    </a:lnTo>
                    <a:lnTo>
                      <a:pt x="6" y="2"/>
                    </a:lnTo>
                    <a:lnTo>
                      <a:pt x="6" y="0"/>
                    </a:lnTo>
                    <a:lnTo>
                      <a:pt x="8" y="0"/>
                    </a:lnTo>
                    <a:lnTo>
                      <a:pt x="10" y="6"/>
                    </a:lnTo>
                    <a:lnTo>
                      <a:pt x="10" y="6"/>
                    </a:lnTo>
                    <a:lnTo>
                      <a:pt x="8" y="14"/>
                    </a:lnTo>
                    <a:lnTo>
                      <a:pt x="10" y="18"/>
                    </a:lnTo>
                    <a:lnTo>
                      <a:pt x="12" y="20"/>
                    </a:lnTo>
                    <a:lnTo>
                      <a:pt x="14" y="24"/>
                    </a:lnTo>
                    <a:lnTo>
                      <a:pt x="14" y="24"/>
                    </a:lnTo>
                    <a:lnTo>
                      <a:pt x="16" y="28"/>
                    </a:lnTo>
                    <a:lnTo>
                      <a:pt x="16" y="34"/>
                    </a:lnTo>
                    <a:lnTo>
                      <a:pt x="12" y="44"/>
                    </a:lnTo>
                    <a:lnTo>
                      <a:pt x="12" y="44"/>
                    </a:lnTo>
                    <a:lnTo>
                      <a:pt x="12" y="48"/>
                    </a:lnTo>
                    <a:lnTo>
                      <a:pt x="12" y="52"/>
                    </a:lnTo>
                    <a:lnTo>
                      <a:pt x="12" y="62"/>
                    </a:lnTo>
                    <a:lnTo>
                      <a:pt x="12" y="62"/>
                    </a:lnTo>
                    <a:lnTo>
                      <a:pt x="10" y="66"/>
                    </a:lnTo>
                    <a:lnTo>
                      <a:pt x="10" y="66"/>
                    </a:lnTo>
                    <a:lnTo>
                      <a:pt x="8" y="68"/>
                    </a:lnTo>
                    <a:lnTo>
                      <a:pt x="6" y="68"/>
                    </a:lnTo>
                    <a:lnTo>
                      <a:pt x="6" y="68"/>
                    </a:lnTo>
                    <a:lnTo>
                      <a:pt x="6" y="62"/>
                    </a:lnTo>
                    <a:lnTo>
                      <a:pt x="4" y="58"/>
                    </a:lnTo>
                    <a:lnTo>
                      <a:pt x="4"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4" name="Freeform 1823">
                <a:extLst>
                  <a:ext uri="{FF2B5EF4-FFF2-40B4-BE49-F238E27FC236}">
                    <a16:creationId xmlns:a16="http://schemas.microsoft.com/office/drawing/2014/main" id="{D89F5224-DD68-F2C6-7E58-5967D5498280}"/>
                  </a:ext>
                </a:extLst>
              </p:cNvPr>
              <p:cNvSpPr>
                <a:spLocks/>
              </p:cNvSpPr>
              <p:nvPr/>
            </p:nvSpPr>
            <p:spPr bwMode="auto">
              <a:xfrm>
                <a:off x="1738" y="2719"/>
                <a:ext cx="22" cy="34"/>
              </a:xfrm>
              <a:custGeom>
                <a:avLst/>
                <a:gdLst>
                  <a:gd name="T0" fmla="*/ 20 w 22"/>
                  <a:gd name="T1" fmla="*/ 4 h 34"/>
                  <a:gd name="T2" fmla="*/ 20 w 22"/>
                  <a:gd name="T3" fmla="*/ 4 h 34"/>
                  <a:gd name="T4" fmla="*/ 20 w 22"/>
                  <a:gd name="T5" fmla="*/ 6 h 34"/>
                  <a:gd name="T6" fmla="*/ 22 w 22"/>
                  <a:gd name="T7" fmla="*/ 8 h 34"/>
                  <a:gd name="T8" fmla="*/ 22 w 22"/>
                  <a:gd name="T9" fmla="*/ 8 h 34"/>
                  <a:gd name="T10" fmla="*/ 20 w 22"/>
                  <a:gd name="T11" fmla="*/ 8 h 34"/>
                  <a:gd name="T12" fmla="*/ 18 w 22"/>
                  <a:gd name="T13" fmla="*/ 8 h 34"/>
                  <a:gd name="T14" fmla="*/ 18 w 22"/>
                  <a:gd name="T15" fmla="*/ 10 h 34"/>
                  <a:gd name="T16" fmla="*/ 18 w 22"/>
                  <a:gd name="T17" fmla="*/ 18 h 34"/>
                  <a:gd name="T18" fmla="*/ 18 w 22"/>
                  <a:gd name="T19" fmla="*/ 18 h 34"/>
                  <a:gd name="T20" fmla="*/ 18 w 22"/>
                  <a:gd name="T21" fmla="*/ 22 h 34"/>
                  <a:gd name="T22" fmla="*/ 16 w 22"/>
                  <a:gd name="T23" fmla="*/ 24 h 34"/>
                  <a:gd name="T24" fmla="*/ 12 w 22"/>
                  <a:gd name="T25" fmla="*/ 30 h 34"/>
                  <a:gd name="T26" fmla="*/ 12 w 22"/>
                  <a:gd name="T27" fmla="*/ 30 h 34"/>
                  <a:gd name="T28" fmla="*/ 8 w 22"/>
                  <a:gd name="T29" fmla="*/ 30 h 34"/>
                  <a:gd name="T30" fmla="*/ 4 w 22"/>
                  <a:gd name="T31" fmla="*/ 32 h 34"/>
                  <a:gd name="T32" fmla="*/ 4 w 22"/>
                  <a:gd name="T33" fmla="*/ 32 h 34"/>
                  <a:gd name="T34" fmla="*/ 2 w 22"/>
                  <a:gd name="T35" fmla="*/ 34 h 34"/>
                  <a:gd name="T36" fmla="*/ 2 w 22"/>
                  <a:gd name="T37" fmla="*/ 34 h 34"/>
                  <a:gd name="T38" fmla="*/ 0 w 22"/>
                  <a:gd name="T39" fmla="*/ 32 h 34"/>
                  <a:gd name="T40" fmla="*/ 0 w 22"/>
                  <a:gd name="T41" fmla="*/ 26 h 34"/>
                  <a:gd name="T42" fmla="*/ 0 w 22"/>
                  <a:gd name="T43" fmla="*/ 26 h 34"/>
                  <a:gd name="T44" fmla="*/ 0 w 22"/>
                  <a:gd name="T45" fmla="*/ 24 h 34"/>
                  <a:gd name="T46" fmla="*/ 0 w 22"/>
                  <a:gd name="T47" fmla="*/ 20 h 34"/>
                  <a:gd name="T48" fmla="*/ 0 w 22"/>
                  <a:gd name="T49" fmla="*/ 20 h 34"/>
                  <a:gd name="T50" fmla="*/ 2 w 22"/>
                  <a:gd name="T51" fmla="*/ 16 h 34"/>
                  <a:gd name="T52" fmla="*/ 2 w 22"/>
                  <a:gd name="T53" fmla="*/ 16 h 34"/>
                  <a:gd name="T54" fmla="*/ 4 w 22"/>
                  <a:gd name="T55" fmla="*/ 16 h 34"/>
                  <a:gd name="T56" fmla="*/ 8 w 22"/>
                  <a:gd name="T57" fmla="*/ 18 h 34"/>
                  <a:gd name="T58" fmla="*/ 8 w 22"/>
                  <a:gd name="T59" fmla="*/ 18 h 34"/>
                  <a:gd name="T60" fmla="*/ 8 w 22"/>
                  <a:gd name="T61" fmla="*/ 18 h 34"/>
                  <a:gd name="T62" fmla="*/ 8 w 22"/>
                  <a:gd name="T63" fmla="*/ 16 h 34"/>
                  <a:gd name="T64" fmla="*/ 8 w 22"/>
                  <a:gd name="T65" fmla="*/ 14 h 34"/>
                  <a:gd name="T66" fmla="*/ 8 w 22"/>
                  <a:gd name="T67" fmla="*/ 14 h 34"/>
                  <a:gd name="T68" fmla="*/ 10 w 22"/>
                  <a:gd name="T69" fmla="*/ 8 h 34"/>
                  <a:gd name="T70" fmla="*/ 12 w 22"/>
                  <a:gd name="T71" fmla="*/ 2 h 34"/>
                  <a:gd name="T72" fmla="*/ 12 w 22"/>
                  <a:gd name="T73" fmla="*/ 2 h 34"/>
                  <a:gd name="T74" fmla="*/ 14 w 22"/>
                  <a:gd name="T75" fmla="*/ 0 h 34"/>
                  <a:gd name="T76" fmla="*/ 18 w 22"/>
                  <a:gd name="T77" fmla="*/ 2 h 34"/>
                  <a:gd name="T78" fmla="*/ 18 w 22"/>
                  <a:gd name="T79" fmla="*/ 2 h 34"/>
                  <a:gd name="T80" fmla="*/ 20 w 22"/>
                  <a:gd name="T81" fmla="*/ 4 h 34"/>
                  <a:gd name="T82" fmla="*/ 20 w 22"/>
                  <a:gd name="T8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34">
                    <a:moveTo>
                      <a:pt x="20" y="4"/>
                    </a:moveTo>
                    <a:lnTo>
                      <a:pt x="20" y="4"/>
                    </a:lnTo>
                    <a:lnTo>
                      <a:pt x="20" y="6"/>
                    </a:lnTo>
                    <a:lnTo>
                      <a:pt x="22" y="8"/>
                    </a:lnTo>
                    <a:lnTo>
                      <a:pt x="22" y="8"/>
                    </a:lnTo>
                    <a:lnTo>
                      <a:pt x="20" y="8"/>
                    </a:lnTo>
                    <a:lnTo>
                      <a:pt x="18" y="8"/>
                    </a:lnTo>
                    <a:lnTo>
                      <a:pt x="18" y="10"/>
                    </a:lnTo>
                    <a:lnTo>
                      <a:pt x="18" y="18"/>
                    </a:lnTo>
                    <a:lnTo>
                      <a:pt x="18" y="18"/>
                    </a:lnTo>
                    <a:lnTo>
                      <a:pt x="18" y="22"/>
                    </a:lnTo>
                    <a:lnTo>
                      <a:pt x="16" y="24"/>
                    </a:lnTo>
                    <a:lnTo>
                      <a:pt x="12" y="30"/>
                    </a:lnTo>
                    <a:lnTo>
                      <a:pt x="12" y="30"/>
                    </a:lnTo>
                    <a:lnTo>
                      <a:pt x="8" y="30"/>
                    </a:lnTo>
                    <a:lnTo>
                      <a:pt x="4" y="32"/>
                    </a:lnTo>
                    <a:lnTo>
                      <a:pt x="4" y="32"/>
                    </a:lnTo>
                    <a:lnTo>
                      <a:pt x="2" y="34"/>
                    </a:lnTo>
                    <a:lnTo>
                      <a:pt x="2" y="34"/>
                    </a:lnTo>
                    <a:lnTo>
                      <a:pt x="0" y="32"/>
                    </a:lnTo>
                    <a:lnTo>
                      <a:pt x="0" y="26"/>
                    </a:lnTo>
                    <a:lnTo>
                      <a:pt x="0" y="26"/>
                    </a:lnTo>
                    <a:lnTo>
                      <a:pt x="0" y="24"/>
                    </a:lnTo>
                    <a:lnTo>
                      <a:pt x="0" y="20"/>
                    </a:lnTo>
                    <a:lnTo>
                      <a:pt x="0" y="20"/>
                    </a:lnTo>
                    <a:lnTo>
                      <a:pt x="2" y="16"/>
                    </a:lnTo>
                    <a:lnTo>
                      <a:pt x="2" y="16"/>
                    </a:lnTo>
                    <a:lnTo>
                      <a:pt x="4" y="16"/>
                    </a:lnTo>
                    <a:lnTo>
                      <a:pt x="8" y="18"/>
                    </a:lnTo>
                    <a:lnTo>
                      <a:pt x="8" y="18"/>
                    </a:lnTo>
                    <a:lnTo>
                      <a:pt x="8" y="18"/>
                    </a:lnTo>
                    <a:lnTo>
                      <a:pt x="8" y="16"/>
                    </a:lnTo>
                    <a:lnTo>
                      <a:pt x="8" y="14"/>
                    </a:lnTo>
                    <a:lnTo>
                      <a:pt x="8" y="14"/>
                    </a:lnTo>
                    <a:lnTo>
                      <a:pt x="10" y="8"/>
                    </a:lnTo>
                    <a:lnTo>
                      <a:pt x="12" y="2"/>
                    </a:lnTo>
                    <a:lnTo>
                      <a:pt x="12" y="2"/>
                    </a:lnTo>
                    <a:lnTo>
                      <a:pt x="14" y="0"/>
                    </a:lnTo>
                    <a:lnTo>
                      <a:pt x="18" y="2"/>
                    </a:lnTo>
                    <a:lnTo>
                      <a:pt x="18" y="2"/>
                    </a:lnTo>
                    <a:lnTo>
                      <a:pt x="20"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5" name="Freeform 1824">
                <a:extLst>
                  <a:ext uri="{FF2B5EF4-FFF2-40B4-BE49-F238E27FC236}">
                    <a16:creationId xmlns:a16="http://schemas.microsoft.com/office/drawing/2014/main" id="{B8A1805B-AAFD-B30A-E786-A0BF19DD99CB}"/>
                  </a:ext>
                </a:extLst>
              </p:cNvPr>
              <p:cNvSpPr>
                <a:spLocks/>
              </p:cNvSpPr>
              <p:nvPr/>
            </p:nvSpPr>
            <p:spPr bwMode="auto">
              <a:xfrm>
                <a:off x="1788" y="2697"/>
                <a:ext cx="26" cy="30"/>
              </a:xfrm>
              <a:custGeom>
                <a:avLst/>
                <a:gdLst>
                  <a:gd name="T0" fmla="*/ 16 w 26"/>
                  <a:gd name="T1" fmla="*/ 20 h 30"/>
                  <a:gd name="T2" fmla="*/ 16 w 26"/>
                  <a:gd name="T3" fmla="*/ 20 h 30"/>
                  <a:gd name="T4" fmla="*/ 14 w 26"/>
                  <a:gd name="T5" fmla="*/ 26 h 30"/>
                  <a:gd name="T6" fmla="*/ 14 w 26"/>
                  <a:gd name="T7" fmla="*/ 30 h 30"/>
                  <a:gd name="T8" fmla="*/ 10 w 26"/>
                  <a:gd name="T9" fmla="*/ 30 h 30"/>
                  <a:gd name="T10" fmla="*/ 8 w 26"/>
                  <a:gd name="T11" fmla="*/ 26 h 30"/>
                  <a:gd name="T12" fmla="*/ 8 w 26"/>
                  <a:gd name="T13" fmla="*/ 26 h 30"/>
                  <a:gd name="T14" fmla="*/ 4 w 26"/>
                  <a:gd name="T15" fmla="*/ 22 h 30"/>
                  <a:gd name="T16" fmla="*/ 0 w 26"/>
                  <a:gd name="T17" fmla="*/ 18 h 30"/>
                  <a:gd name="T18" fmla="*/ 0 w 26"/>
                  <a:gd name="T19" fmla="*/ 18 h 30"/>
                  <a:gd name="T20" fmla="*/ 4 w 26"/>
                  <a:gd name="T21" fmla="*/ 16 h 30"/>
                  <a:gd name="T22" fmla="*/ 10 w 26"/>
                  <a:gd name="T23" fmla="*/ 14 h 30"/>
                  <a:gd name="T24" fmla="*/ 14 w 26"/>
                  <a:gd name="T25" fmla="*/ 12 h 30"/>
                  <a:gd name="T26" fmla="*/ 18 w 26"/>
                  <a:gd name="T27" fmla="*/ 4 h 30"/>
                  <a:gd name="T28" fmla="*/ 18 w 26"/>
                  <a:gd name="T29" fmla="*/ 4 h 30"/>
                  <a:gd name="T30" fmla="*/ 18 w 26"/>
                  <a:gd name="T31" fmla="*/ 2 h 30"/>
                  <a:gd name="T32" fmla="*/ 20 w 26"/>
                  <a:gd name="T33" fmla="*/ 0 h 30"/>
                  <a:gd name="T34" fmla="*/ 20 w 26"/>
                  <a:gd name="T35" fmla="*/ 0 h 30"/>
                  <a:gd name="T36" fmla="*/ 22 w 26"/>
                  <a:gd name="T37" fmla="*/ 0 h 30"/>
                  <a:gd name="T38" fmla="*/ 22 w 26"/>
                  <a:gd name="T39" fmla="*/ 0 h 30"/>
                  <a:gd name="T40" fmla="*/ 26 w 26"/>
                  <a:gd name="T41" fmla="*/ 4 h 30"/>
                  <a:gd name="T42" fmla="*/ 26 w 26"/>
                  <a:gd name="T43" fmla="*/ 14 h 30"/>
                  <a:gd name="T44" fmla="*/ 26 w 26"/>
                  <a:gd name="T45" fmla="*/ 14 h 30"/>
                  <a:gd name="T46" fmla="*/ 24 w 26"/>
                  <a:gd name="T47" fmla="*/ 20 h 30"/>
                  <a:gd name="T48" fmla="*/ 24 w 26"/>
                  <a:gd name="T49" fmla="*/ 20 h 30"/>
                  <a:gd name="T50" fmla="*/ 20 w 26"/>
                  <a:gd name="T51" fmla="*/ 18 h 30"/>
                  <a:gd name="T52" fmla="*/ 18 w 26"/>
                  <a:gd name="T53" fmla="*/ 18 h 30"/>
                  <a:gd name="T54" fmla="*/ 16 w 26"/>
                  <a:gd name="T55" fmla="*/ 20 h 30"/>
                  <a:gd name="T56" fmla="*/ 16 w 26"/>
                  <a:gd name="T5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30">
                    <a:moveTo>
                      <a:pt x="16" y="20"/>
                    </a:moveTo>
                    <a:lnTo>
                      <a:pt x="16" y="20"/>
                    </a:lnTo>
                    <a:lnTo>
                      <a:pt x="14" y="26"/>
                    </a:lnTo>
                    <a:lnTo>
                      <a:pt x="14" y="30"/>
                    </a:lnTo>
                    <a:lnTo>
                      <a:pt x="10" y="30"/>
                    </a:lnTo>
                    <a:lnTo>
                      <a:pt x="8" y="26"/>
                    </a:lnTo>
                    <a:lnTo>
                      <a:pt x="8" y="26"/>
                    </a:lnTo>
                    <a:lnTo>
                      <a:pt x="4" y="22"/>
                    </a:lnTo>
                    <a:lnTo>
                      <a:pt x="0" y="18"/>
                    </a:lnTo>
                    <a:lnTo>
                      <a:pt x="0" y="18"/>
                    </a:lnTo>
                    <a:lnTo>
                      <a:pt x="4" y="16"/>
                    </a:lnTo>
                    <a:lnTo>
                      <a:pt x="10" y="14"/>
                    </a:lnTo>
                    <a:lnTo>
                      <a:pt x="14" y="12"/>
                    </a:lnTo>
                    <a:lnTo>
                      <a:pt x="18" y="4"/>
                    </a:lnTo>
                    <a:lnTo>
                      <a:pt x="18" y="4"/>
                    </a:lnTo>
                    <a:lnTo>
                      <a:pt x="18" y="2"/>
                    </a:lnTo>
                    <a:lnTo>
                      <a:pt x="20" y="0"/>
                    </a:lnTo>
                    <a:lnTo>
                      <a:pt x="20" y="0"/>
                    </a:lnTo>
                    <a:lnTo>
                      <a:pt x="22" y="0"/>
                    </a:lnTo>
                    <a:lnTo>
                      <a:pt x="22" y="0"/>
                    </a:lnTo>
                    <a:lnTo>
                      <a:pt x="26" y="4"/>
                    </a:lnTo>
                    <a:lnTo>
                      <a:pt x="26" y="14"/>
                    </a:lnTo>
                    <a:lnTo>
                      <a:pt x="26" y="14"/>
                    </a:lnTo>
                    <a:lnTo>
                      <a:pt x="24" y="20"/>
                    </a:lnTo>
                    <a:lnTo>
                      <a:pt x="24" y="20"/>
                    </a:lnTo>
                    <a:lnTo>
                      <a:pt x="20" y="18"/>
                    </a:lnTo>
                    <a:lnTo>
                      <a:pt x="18" y="18"/>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6" name="Freeform 1825">
                <a:extLst>
                  <a:ext uri="{FF2B5EF4-FFF2-40B4-BE49-F238E27FC236}">
                    <a16:creationId xmlns:a16="http://schemas.microsoft.com/office/drawing/2014/main" id="{BBB39AA2-3CC6-6873-5D40-4148343C4D8B}"/>
                  </a:ext>
                </a:extLst>
              </p:cNvPr>
              <p:cNvSpPr>
                <a:spLocks/>
              </p:cNvSpPr>
              <p:nvPr/>
            </p:nvSpPr>
            <p:spPr bwMode="auto">
              <a:xfrm>
                <a:off x="1788" y="2644"/>
                <a:ext cx="22" cy="34"/>
              </a:xfrm>
              <a:custGeom>
                <a:avLst/>
                <a:gdLst>
                  <a:gd name="T0" fmla="*/ 0 w 22"/>
                  <a:gd name="T1" fmla="*/ 24 h 34"/>
                  <a:gd name="T2" fmla="*/ 0 w 22"/>
                  <a:gd name="T3" fmla="*/ 24 h 34"/>
                  <a:gd name="T4" fmla="*/ 2 w 22"/>
                  <a:gd name="T5" fmla="*/ 14 h 34"/>
                  <a:gd name="T6" fmla="*/ 2 w 22"/>
                  <a:gd name="T7" fmla="*/ 10 h 34"/>
                  <a:gd name="T8" fmla="*/ 2 w 22"/>
                  <a:gd name="T9" fmla="*/ 4 h 34"/>
                  <a:gd name="T10" fmla="*/ 2 w 22"/>
                  <a:gd name="T11" fmla="*/ 4 h 34"/>
                  <a:gd name="T12" fmla="*/ 2 w 22"/>
                  <a:gd name="T13" fmla="*/ 2 h 34"/>
                  <a:gd name="T14" fmla="*/ 4 w 22"/>
                  <a:gd name="T15" fmla="*/ 0 h 34"/>
                  <a:gd name="T16" fmla="*/ 4 w 22"/>
                  <a:gd name="T17" fmla="*/ 0 h 34"/>
                  <a:gd name="T18" fmla="*/ 6 w 22"/>
                  <a:gd name="T19" fmla="*/ 6 h 34"/>
                  <a:gd name="T20" fmla="*/ 10 w 22"/>
                  <a:gd name="T21" fmla="*/ 14 h 34"/>
                  <a:gd name="T22" fmla="*/ 12 w 22"/>
                  <a:gd name="T23" fmla="*/ 20 h 34"/>
                  <a:gd name="T24" fmla="*/ 14 w 22"/>
                  <a:gd name="T25" fmla="*/ 20 h 34"/>
                  <a:gd name="T26" fmla="*/ 16 w 22"/>
                  <a:gd name="T27" fmla="*/ 20 h 34"/>
                  <a:gd name="T28" fmla="*/ 16 w 22"/>
                  <a:gd name="T29" fmla="*/ 20 h 34"/>
                  <a:gd name="T30" fmla="*/ 20 w 22"/>
                  <a:gd name="T31" fmla="*/ 24 h 34"/>
                  <a:gd name="T32" fmla="*/ 22 w 22"/>
                  <a:gd name="T33" fmla="*/ 26 h 34"/>
                  <a:gd name="T34" fmla="*/ 22 w 22"/>
                  <a:gd name="T35" fmla="*/ 30 h 34"/>
                  <a:gd name="T36" fmla="*/ 22 w 22"/>
                  <a:gd name="T37" fmla="*/ 30 h 34"/>
                  <a:gd name="T38" fmla="*/ 20 w 22"/>
                  <a:gd name="T39" fmla="*/ 34 h 34"/>
                  <a:gd name="T40" fmla="*/ 18 w 22"/>
                  <a:gd name="T41" fmla="*/ 34 h 34"/>
                  <a:gd name="T42" fmla="*/ 18 w 22"/>
                  <a:gd name="T43" fmla="*/ 34 h 34"/>
                  <a:gd name="T44" fmla="*/ 2 w 22"/>
                  <a:gd name="T45" fmla="*/ 24 h 34"/>
                  <a:gd name="T46" fmla="*/ 2 w 22"/>
                  <a:gd name="T47" fmla="*/ 24 h 34"/>
                  <a:gd name="T48" fmla="*/ 2 w 22"/>
                  <a:gd name="T49" fmla="*/ 24 h 34"/>
                  <a:gd name="T50" fmla="*/ 0 w 22"/>
                  <a:gd name="T51" fmla="*/ 24 h 34"/>
                  <a:gd name="T52" fmla="*/ 0 w 22"/>
                  <a:gd name="T5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4">
                    <a:moveTo>
                      <a:pt x="0" y="24"/>
                    </a:moveTo>
                    <a:lnTo>
                      <a:pt x="0" y="24"/>
                    </a:lnTo>
                    <a:lnTo>
                      <a:pt x="2" y="14"/>
                    </a:lnTo>
                    <a:lnTo>
                      <a:pt x="2" y="10"/>
                    </a:lnTo>
                    <a:lnTo>
                      <a:pt x="2" y="4"/>
                    </a:lnTo>
                    <a:lnTo>
                      <a:pt x="2" y="4"/>
                    </a:lnTo>
                    <a:lnTo>
                      <a:pt x="2" y="2"/>
                    </a:lnTo>
                    <a:lnTo>
                      <a:pt x="4" y="0"/>
                    </a:lnTo>
                    <a:lnTo>
                      <a:pt x="4" y="0"/>
                    </a:lnTo>
                    <a:lnTo>
                      <a:pt x="6" y="6"/>
                    </a:lnTo>
                    <a:lnTo>
                      <a:pt x="10" y="14"/>
                    </a:lnTo>
                    <a:lnTo>
                      <a:pt x="12" y="20"/>
                    </a:lnTo>
                    <a:lnTo>
                      <a:pt x="14" y="20"/>
                    </a:lnTo>
                    <a:lnTo>
                      <a:pt x="16" y="20"/>
                    </a:lnTo>
                    <a:lnTo>
                      <a:pt x="16" y="20"/>
                    </a:lnTo>
                    <a:lnTo>
                      <a:pt x="20" y="24"/>
                    </a:lnTo>
                    <a:lnTo>
                      <a:pt x="22" y="26"/>
                    </a:lnTo>
                    <a:lnTo>
                      <a:pt x="22" y="30"/>
                    </a:lnTo>
                    <a:lnTo>
                      <a:pt x="22" y="30"/>
                    </a:lnTo>
                    <a:lnTo>
                      <a:pt x="20" y="34"/>
                    </a:lnTo>
                    <a:lnTo>
                      <a:pt x="18" y="34"/>
                    </a:lnTo>
                    <a:lnTo>
                      <a:pt x="18" y="34"/>
                    </a:lnTo>
                    <a:lnTo>
                      <a:pt x="2" y="24"/>
                    </a:lnTo>
                    <a:lnTo>
                      <a:pt x="2" y="24"/>
                    </a:lnTo>
                    <a:lnTo>
                      <a:pt x="2" y="24"/>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7" name="Freeform 1826">
                <a:extLst>
                  <a:ext uri="{FF2B5EF4-FFF2-40B4-BE49-F238E27FC236}">
                    <a16:creationId xmlns:a16="http://schemas.microsoft.com/office/drawing/2014/main" id="{1E0067F3-320C-AAEA-036E-650DDB44A251}"/>
                  </a:ext>
                </a:extLst>
              </p:cNvPr>
              <p:cNvSpPr>
                <a:spLocks/>
              </p:cNvSpPr>
              <p:nvPr/>
            </p:nvSpPr>
            <p:spPr bwMode="auto">
              <a:xfrm>
                <a:off x="1806" y="2674"/>
                <a:ext cx="10" cy="23"/>
              </a:xfrm>
              <a:custGeom>
                <a:avLst/>
                <a:gdLst>
                  <a:gd name="T0" fmla="*/ 0 w 10"/>
                  <a:gd name="T1" fmla="*/ 4 h 23"/>
                  <a:gd name="T2" fmla="*/ 0 w 10"/>
                  <a:gd name="T3" fmla="*/ 4 h 23"/>
                  <a:gd name="T4" fmla="*/ 2 w 10"/>
                  <a:gd name="T5" fmla="*/ 0 h 23"/>
                  <a:gd name="T6" fmla="*/ 4 w 10"/>
                  <a:gd name="T7" fmla="*/ 0 h 23"/>
                  <a:gd name="T8" fmla="*/ 4 w 10"/>
                  <a:gd name="T9" fmla="*/ 0 h 23"/>
                  <a:gd name="T10" fmla="*/ 6 w 10"/>
                  <a:gd name="T11" fmla="*/ 0 h 23"/>
                  <a:gd name="T12" fmla="*/ 8 w 10"/>
                  <a:gd name="T13" fmla="*/ 2 h 23"/>
                  <a:gd name="T14" fmla="*/ 10 w 10"/>
                  <a:gd name="T15" fmla="*/ 16 h 23"/>
                  <a:gd name="T16" fmla="*/ 10 w 10"/>
                  <a:gd name="T17" fmla="*/ 16 h 23"/>
                  <a:gd name="T18" fmla="*/ 10 w 10"/>
                  <a:gd name="T19" fmla="*/ 21 h 23"/>
                  <a:gd name="T20" fmla="*/ 6 w 10"/>
                  <a:gd name="T21" fmla="*/ 21 h 23"/>
                  <a:gd name="T22" fmla="*/ 4 w 10"/>
                  <a:gd name="T23" fmla="*/ 21 h 23"/>
                  <a:gd name="T24" fmla="*/ 4 w 10"/>
                  <a:gd name="T25" fmla="*/ 23 h 23"/>
                  <a:gd name="T26" fmla="*/ 4 w 10"/>
                  <a:gd name="T27" fmla="*/ 23 h 23"/>
                  <a:gd name="T28" fmla="*/ 2 w 10"/>
                  <a:gd name="T29" fmla="*/ 23 h 23"/>
                  <a:gd name="T30" fmla="*/ 2 w 10"/>
                  <a:gd name="T31" fmla="*/ 23 h 23"/>
                  <a:gd name="T32" fmla="*/ 0 w 10"/>
                  <a:gd name="T33" fmla="*/ 23 h 23"/>
                  <a:gd name="T34" fmla="*/ 0 w 10"/>
                  <a:gd name="T35" fmla="*/ 23 h 23"/>
                  <a:gd name="T36" fmla="*/ 0 w 10"/>
                  <a:gd name="T37" fmla="*/ 16 h 23"/>
                  <a:gd name="T38" fmla="*/ 0 w 10"/>
                  <a:gd name="T39" fmla="*/ 8 h 23"/>
                  <a:gd name="T40" fmla="*/ 0 w 10"/>
                  <a:gd name="T41" fmla="*/ 8 h 23"/>
                  <a:gd name="T42" fmla="*/ 0 w 10"/>
                  <a:gd name="T43" fmla="*/ 4 h 23"/>
                  <a:gd name="T44" fmla="*/ 0 w 10"/>
                  <a:gd name="T4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23">
                    <a:moveTo>
                      <a:pt x="0" y="4"/>
                    </a:moveTo>
                    <a:lnTo>
                      <a:pt x="0" y="4"/>
                    </a:lnTo>
                    <a:lnTo>
                      <a:pt x="2" y="0"/>
                    </a:lnTo>
                    <a:lnTo>
                      <a:pt x="4" y="0"/>
                    </a:lnTo>
                    <a:lnTo>
                      <a:pt x="4" y="0"/>
                    </a:lnTo>
                    <a:lnTo>
                      <a:pt x="6" y="0"/>
                    </a:lnTo>
                    <a:lnTo>
                      <a:pt x="8" y="2"/>
                    </a:lnTo>
                    <a:lnTo>
                      <a:pt x="10" y="16"/>
                    </a:lnTo>
                    <a:lnTo>
                      <a:pt x="10" y="16"/>
                    </a:lnTo>
                    <a:lnTo>
                      <a:pt x="10" y="21"/>
                    </a:lnTo>
                    <a:lnTo>
                      <a:pt x="6" y="21"/>
                    </a:lnTo>
                    <a:lnTo>
                      <a:pt x="4" y="21"/>
                    </a:lnTo>
                    <a:lnTo>
                      <a:pt x="4" y="23"/>
                    </a:lnTo>
                    <a:lnTo>
                      <a:pt x="4" y="23"/>
                    </a:lnTo>
                    <a:lnTo>
                      <a:pt x="2" y="23"/>
                    </a:lnTo>
                    <a:lnTo>
                      <a:pt x="2" y="23"/>
                    </a:lnTo>
                    <a:lnTo>
                      <a:pt x="0" y="23"/>
                    </a:lnTo>
                    <a:lnTo>
                      <a:pt x="0" y="23"/>
                    </a:lnTo>
                    <a:lnTo>
                      <a:pt x="0" y="16"/>
                    </a:lnTo>
                    <a:lnTo>
                      <a:pt x="0" y="8"/>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8" name="Freeform 1827">
                <a:extLst>
                  <a:ext uri="{FF2B5EF4-FFF2-40B4-BE49-F238E27FC236}">
                    <a16:creationId xmlns:a16="http://schemas.microsoft.com/office/drawing/2014/main" id="{B3A1D588-A7D7-05D6-4BBB-9A78D2E52E83}"/>
                  </a:ext>
                </a:extLst>
              </p:cNvPr>
              <p:cNvSpPr>
                <a:spLocks/>
              </p:cNvSpPr>
              <p:nvPr/>
            </p:nvSpPr>
            <p:spPr bwMode="auto">
              <a:xfrm>
                <a:off x="1786" y="2668"/>
                <a:ext cx="6" cy="18"/>
              </a:xfrm>
              <a:custGeom>
                <a:avLst/>
                <a:gdLst>
                  <a:gd name="T0" fmla="*/ 2 w 6"/>
                  <a:gd name="T1" fmla="*/ 0 h 18"/>
                  <a:gd name="T2" fmla="*/ 2 w 6"/>
                  <a:gd name="T3" fmla="*/ 0 h 18"/>
                  <a:gd name="T4" fmla="*/ 4 w 6"/>
                  <a:gd name="T5" fmla="*/ 0 h 18"/>
                  <a:gd name="T6" fmla="*/ 4 w 6"/>
                  <a:gd name="T7" fmla="*/ 0 h 18"/>
                  <a:gd name="T8" fmla="*/ 6 w 6"/>
                  <a:gd name="T9" fmla="*/ 12 h 18"/>
                  <a:gd name="T10" fmla="*/ 4 w 6"/>
                  <a:gd name="T11" fmla="*/ 16 h 18"/>
                  <a:gd name="T12" fmla="*/ 2 w 6"/>
                  <a:gd name="T13" fmla="*/ 18 h 18"/>
                  <a:gd name="T14" fmla="*/ 2 w 6"/>
                  <a:gd name="T15" fmla="*/ 18 h 18"/>
                  <a:gd name="T16" fmla="*/ 0 w 6"/>
                  <a:gd name="T17" fmla="*/ 8 h 18"/>
                  <a:gd name="T18" fmla="*/ 0 w 6"/>
                  <a:gd name="T19" fmla="*/ 4 h 18"/>
                  <a:gd name="T20" fmla="*/ 2 w 6"/>
                  <a:gd name="T21" fmla="*/ 0 h 18"/>
                  <a:gd name="T22" fmla="*/ 2 w 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8">
                    <a:moveTo>
                      <a:pt x="2" y="0"/>
                    </a:moveTo>
                    <a:lnTo>
                      <a:pt x="2" y="0"/>
                    </a:lnTo>
                    <a:lnTo>
                      <a:pt x="4" y="0"/>
                    </a:lnTo>
                    <a:lnTo>
                      <a:pt x="4" y="0"/>
                    </a:lnTo>
                    <a:lnTo>
                      <a:pt x="6" y="12"/>
                    </a:lnTo>
                    <a:lnTo>
                      <a:pt x="4" y="16"/>
                    </a:lnTo>
                    <a:lnTo>
                      <a:pt x="2" y="18"/>
                    </a:lnTo>
                    <a:lnTo>
                      <a:pt x="2" y="18"/>
                    </a:lnTo>
                    <a:lnTo>
                      <a:pt x="0" y="8"/>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9" name="Freeform 1828">
                <a:extLst>
                  <a:ext uri="{FF2B5EF4-FFF2-40B4-BE49-F238E27FC236}">
                    <a16:creationId xmlns:a16="http://schemas.microsoft.com/office/drawing/2014/main" id="{73B42D67-1717-369E-619E-1D184D7D3E63}"/>
                  </a:ext>
                </a:extLst>
              </p:cNvPr>
              <p:cNvSpPr>
                <a:spLocks/>
              </p:cNvSpPr>
              <p:nvPr/>
            </p:nvSpPr>
            <p:spPr bwMode="auto">
              <a:xfrm>
                <a:off x="1780" y="2723"/>
                <a:ext cx="10" cy="14"/>
              </a:xfrm>
              <a:custGeom>
                <a:avLst/>
                <a:gdLst>
                  <a:gd name="T0" fmla="*/ 0 w 10"/>
                  <a:gd name="T1" fmla="*/ 4 h 14"/>
                  <a:gd name="T2" fmla="*/ 0 w 10"/>
                  <a:gd name="T3" fmla="*/ 4 h 14"/>
                  <a:gd name="T4" fmla="*/ 2 w 10"/>
                  <a:gd name="T5" fmla="*/ 4 h 14"/>
                  <a:gd name="T6" fmla="*/ 4 w 10"/>
                  <a:gd name="T7" fmla="*/ 4 h 14"/>
                  <a:gd name="T8" fmla="*/ 6 w 10"/>
                  <a:gd name="T9" fmla="*/ 0 h 14"/>
                  <a:gd name="T10" fmla="*/ 6 w 10"/>
                  <a:gd name="T11" fmla="*/ 0 h 14"/>
                  <a:gd name="T12" fmla="*/ 8 w 10"/>
                  <a:gd name="T13" fmla="*/ 4 h 14"/>
                  <a:gd name="T14" fmla="*/ 10 w 10"/>
                  <a:gd name="T15" fmla="*/ 14 h 14"/>
                  <a:gd name="T16" fmla="*/ 10 w 10"/>
                  <a:gd name="T17" fmla="*/ 14 h 14"/>
                  <a:gd name="T18" fmla="*/ 8 w 10"/>
                  <a:gd name="T19" fmla="*/ 12 h 14"/>
                  <a:gd name="T20" fmla="*/ 6 w 10"/>
                  <a:gd name="T21" fmla="*/ 10 h 14"/>
                  <a:gd name="T22" fmla="*/ 4 w 10"/>
                  <a:gd name="T23" fmla="*/ 10 h 14"/>
                  <a:gd name="T24" fmla="*/ 0 w 10"/>
                  <a:gd name="T25" fmla="*/ 12 h 14"/>
                  <a:gd name="T26" fmla="*/ 0 w 10"/>
                  <a:gd name="T27" fmla="*/ 12 h 14"/>
                  <a:gd name="T28" fmla="*/ 0 w 10"/>
                  <a:gd name="T29" fmla="*/ 14 h 14"/>
                  <a:gd name="T30" fmla="*/ 0 w 10"/>
                  <a:gd name="T31" fmla="*/ 10 h 14"/>
                  <a:gd name="T32" fmla="*/ 0 w 10"/>
                  <a:gd name="T33" fmla="*/ 4 h 14"/>
                  <a:gd name="T34" fmla="*/ 0 w 10"/>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0" y="4"/>
                    </a:moveTo>
                    <a:lnTo>
                      <a:pt x="0" y="4"/>
                    </a:lnTo>
                    <a:lnTo>
                      <a:pt x="2" y="4"/>
                    </a:lnTo>
                    <a:lnTo>
                      <a:pt x="4" y="4"/>
                    </a:lnTo>
                    <a:lnTo>
                      <a:pt x="6" y="0"/>
                    </a:lnTo>
                    <a:lnTo>
                      <a:pt x="6" y="0"/>
                    </a:lnTo>
                    <a:lnTo>
                      <a:pt x="8" y="4"/>
                    </a:lnTo>
                    <a:lnTo>
                      <a:pt x="10" y="14"/>
                    </a:lnTo>
                    <a:lnTo>
                      <a:pt x="10" y="14"/>
                    </a:lnTo>
                    <a:lnTo>
                      <a:pt x="8" y="12"/>
                    </a:lnTo>
                    <a:lnTo>
                      <a:pt x="6" y="10"/>
                    </a:lnTo>
                    <a:lnTo>
                      <a:pt x="4" y="10"/>
                    </a:lnTo>
                    <a:lnTo>
                      <a:pt x="0" y="12"/>
                    </a:lnTo>
                    <a:lnTo>
                      <a:pt x="0" y="12"/>
                    </a:lnTo>
                    <a:lnTo>
                      <a:pt x="0" y="14"/>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0" name="Freeform 1829">
                <a:extLst>
                  <a:ext uri="{FF2B5EF4-FFF2-40B4-BE49-F238E27FC236}">
                    <a16:creationId xmlns:a16="http://schemas.microsoft.com/office/drawing/2014/main" id="{1A45AEA8-795F-ED16-88B8-36446E756B52}"/>
                  </a:ext>
                </a:extLst>
              </p:cNvPr>
              <p:cNvSpPr>
                <a:spLocks/>
              </p:cNvSpPr>
              <p:nvPr/>
            </p:nvSpPr>
            <p:spPr bwMode="auto">
              <a:xfrm>
                <a:off x="1804" y="2709"/>
                <a:ext cx="8" cy="10"/>
              </a:xfrm>
              <a:custGeom>
                <a:avLst/>
                <a:gdLst>
                  <a:gd name="T0" fmla="*/ 8 w 8"/>
                  <a:gd name="T1" fmla="*/ 8 h 10"/>
                  <a:gd name="T2" fmla="*/ 8 w 8"/>
                  <a:gd name="T3" fmla="*/ 8 h 10"/>
                  <a:gd name="T4" fmla="*/ 8 w 8"/>
                  <a:gd name="T5" fmla="*/ 10 h 10"/>
                  <a:gd name="T6" fmla="*/ 8 w 8"/>
                  <a:gd name="T7" fmla="*/ 10 h 10"/>
                  <a:gd name="T8" fmla="*/ 0 w 8"/>
                  <a:gd name="T9" fmla="*/ 8 h 10"/>
                  <a:gd name="T10" fmla="*/ 0 w 8"/>
                  <a:gd name="T11" fmla="*/ 8 h 10"/>
                  <a:gd name="T12" fmla="*/ 4 w 8"/>
                  <a:gd name="T13" fmla="*/ 0 h 10"/>
                  <a:gd name="T14" fmla="*/ 4 w 8"/>
                  <a:gd name="T15" fmla="*/ 0 h 10"/>
                  <a:gd name="T16" fmla="*/ 6 w 8"/>
                  <a:gd name="T17" fmla="*/ 0 h 10"/>
                  <a:gd name="T18" fmla="*/ 8 w 8"/>
                  <a:gd name="T19" fmla="*/ 8 h 10"/>
                  <a:gd name="T20" fmla="*/ 8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8"/>
                    </a:moveTo>
                    <a:lnTo>
                      <a:pt x="8" y="8"/>
                    </a:lnTo>
                    <a:lnTo>
                      <a:pt x="8" y="10"/>
                    </a:lnTo>
                    <a:lnTo>
                      <a:pt x="8" y="10"/>
                    </a:lnTo>
                    <a:lnTo>
                      <a:pt x="0" y="8"/>
                    </a:lnTo>
                    <a:lnTo>
                      <a:pt x="0" y="8"/>
                    </a:lnTo>
                    <a:lnTo>
                      <a:pt x="4" y="0"/>
                    </a:lnTo>
                    <a:lnTo>
                      <a:pt x="4" y="0"/>
                    </a:lnTo>
                    <a:lnTo>
                      <a:pt x="6"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1" name="Freeform 1830">
                <a:extLst>
                  <a:ext uri="{FF2B5EF4-FFF2-40B4-BE49-F238E27FC236}">
                    <a16:creationId xmlns:a16="http://schemas.microsoft.com/office/drawing/2014/main" id="{6FA68BD0-8306-2B47-AFCA-BBF09147F64D}"/>
                  </a:ext>
                </a:extLst>
              </p:cNvPr>
              <p:cNvSpPr>
                <a:spLocks/>
              </p:cNvSpPr>
              <p:nvPr/>
            </p:nvSpPr>
            <p:spPr bwMode="auto">
              <a:xfrm>
                <a:off x="1780" y="2682"/>
                <a:ext cx="2" cy="19"/>
              </a:xfrm>
              <a:custGeom>
                <a:avLst/>
                <a:gdLst>
                  <a:gd name="T0" fmla="*/ 0 w 2"/>
                  <a:gd name="T1" fmla="*/ 0 h 19"/>
                  <a:gd name="T2" fmla="*/ 0 w 2"/>
                  <a:gd name="T3" fmla="*/ 0 h 19"/>
                  <a:gd name="T4" fmla="*/ 2 w 2"/>
                  <a:gd name="T5" fmla="*/ 2 h 19"/>
                  <a:gd name="T6" fmla="*/ 2 w 2"/>
                  <a:gd name="T7" fmla="*/ 8 h 19"/>
                  <a:gd name="T8" fmla="*/ 2 w 2"/>
                  <a:gd name="T9" fmla="*/ 8 h 19"/>
                  <a:gd name="T10" fmla="*/ 2 w 2"/>
                  <a:gd name="T11" fmla="*/ 10 h 19"/>
                  <a:gd name="T12" fmla="*/ 2 w 2"/>
                  <a:gd name="T13" fmla="*/ 15 h 19"/>
                  <a:gd name="T14" fmla="*/ 2 w 2"/>
                  <a:gd name="T15" fmla="*/ 15 h 19"/>
                  <a:gd name="T16" fmla="*/ 2 w 2"/>
                  <a:gd name="T17" fmla="*/ 19 h 19"/>
                  <a:gd name="T18" fmla="*/ 2 w 2"/>
                  <a:gd name="T19" fmla="*/ 19 h 19"/>
                  <a:gd name="T20" fmla="*/ 0 w 2"/>
                  <a:gd name="T21" fmla="*/ 15 h 19"/>
                  <a:gd name="T22" fmla="*/ 0 w 2"/>
                  <a:gd name="T23" fmla="*/ 10 h 19"/>
                  <a:gd name="T24" fmla="*/ 0 w 2"/>
                  <a:gd name="T25" fmla="*/ 4 h 19"/>
                  <a:gd name="T26" fmla="*/ 0 w 2"/>
                  <a:gd name="T27" fmla="*/ 0 h 19"/>
                  <a:gd name="T28" fmla="*/ 0 w 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9">
                    <a:moveTo>
                      <a:pt x="0" y="0"/>
                    </a:moveTo>
                    <a:lnTo>
                      <a:pt x="0" y="0"/>
                    </a:lnTo>
                    <a:lnTo>
                      <a:pt x="2" y="2"/>
                    </a:lnTo>
                    <a:lnTo>
                      <a:pt x="2" y="8"/>
                    </a:lnTo>
                    <a:lnTo>
                      <a:pt x="2" y="8"/>
                    </a:lnTo>
                    <a:lnTo>
                      <a:pt x="2" y="10"/>
                    </a:lnTo>
                    <a:lnTo>
                      <a:pt x="2" y="15"/>
                    </a:lnTo>
                    <a:lnTo>
                      <a:pt x="2" y="15"/>
                    </a:lnTo>
                    <a:lnTo>
                      <a:pt x="2" y="19"/>
                    </a:lnTo>
                    <a:lnTo>
                      <a:pt x="2" y="19"/>
                    </a:lnTo>
                    <a:lnTo>
                      <a:pt x="0" y="15"/>
                    </a:lnTo>
                    <a:lnTo>
                      <a:pt x="0" y="10"/>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2" name="Freeform 1831">
                <a:extLst>
                  <a:ext uri="{FF2B5EF4-FFF2-40B4-BE49-F238E27FC236}">
                    <a16:creationId xmlns:a16="http://schemas.microsoft.com/office/drawing/2014/main" id="{9172C9B9-0519-78C8-F94C-032FE2B40275}"/>
                  </a:ext>
                </a:extLst>
              </p:cNvPr>
              <p:cNvSpPr>
                <a:spLocks/>
              </p:cNvSpPr>
              <p:nvPr/>
            </p:nvSpPr>
            <p:spPr bwMode="auto">
              <a:xfrm>
                <a:off x="1782" y="2690"/>
                <a:ext cx="4" cy="9"/>
              </a:xfrm>
              <a:custGeom>
                <a:avLst/>
                <a:gdLst>
                  <a:gd name="T0" fmla="*/ 0 w 4"/>
                  <a:gd name="T1" fmla="*/ 7 h 9"/>
                  <a:gd name="T2" fmla="*/ 0 w 4"/>
                  <a:gd name="T3" fmla="*/ 7 h 9"/>
                  <a:gd name="T4" fmla="*/ 0 w 4"/>
                  <a:gd name="T5" fmla="*/ 0 h 9"/>
                  <a:gd name="T6" fmla="*/ 0 w 4"/>
                  <a:gd name="T7" fmla="*/ 0 h 9"/>
                  <a:gd name="T8" fmla="*/ 4 w 4"/>
                  <a:gd name="T9" fmla="*/ 0 h 9"/>
                  <a:gd name="T10" fmla="*/ 4 w 4"/>
                  <a:gd name="T11" fmla="*/ 0 h 9"/>
                  <a:gd name="T12" fmla="*/ 4 w 4"/>
                  <a:gd name="T13" fmla="*/ 7 h 9"/>
                  <a:gd name="T14" fmla="*/ 4 w 4"/>
                  <a:gd name="T15" fmla="*/ 9 h 9"/>
                  <a:gd name="T16" fmla="*/ 2 w 4"/>
                  <a:gd name="T17" fmla="*/ 7 h 9"/>
                  <a:gd name="T18" fmla="*/ 0 w 4"/>
                  <a:gd name="T19" fmla="*/ 7 h 9"/>
                  <a:gd name="T20" fmla="*/ 0 w 4"/>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0" y="7"/>
                    </a:moveTo>
                    <a:lnTo>
                      <a:pt x="0" y="7"/>
                    </a:lnTo>
                    <a:lnTo>
                      <a:pt x="0" y="0"/>
                    </a:lnTo>
                    <a:lnTo>
                      <a:pt x="0" y="0"/>
                    </a:lnTo>
                    <a:lnTo>
                      <a:pt x="4" y="0"/>
                    </a:lnTo>
                    <a:lnTo>
                      <a:pt x="4" y="0"/>
                    </a:lnTo>
                    <a:lnTo>
                      <a:pt x="4" y="7"/>
                    </a:lnTo>
                    <a:lnTo>
                      <a:pt x="4" y="9"/>
                    </a:lnTo>
                    <a:lnTo>
                      <a:pt x="2" y="7"/>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3" name="Freeform 1832">
                <a:extLst>
                  <a:ext uri="{FF2B5EF4-FFF2-40B4-BE49-F238E27FC236}">
                    <a16:creationId xmlns:a16="http://schemas.microsoft.com/office/drawing/2014/main" id="{06B864C1-EA4E-BAD0-48D1-513E214BB0BA}"/>
                  </a:ext>
                </a:extLst>
              </p:cNvPr>
              <p:cNvSpPr>
                <a:spLocks/>
              </p:cNvSpPr>
              <p:nvPr/>
            </p:nvSpPr>
            <p:spPr bwMode="auto">
              <a:xfrm>
                <a:off x="1812" y="2723"/>
                <a:ext cx="4" cy="10"/>
              </a:xfrm>
              <a:custGeom>
                <a:avLst/>
                <a:gdLst>
                  <a:gd name="T0" fmla="*/ 0 w 4"/>
                  <a:gd name="T1" fmla="*/ 0 h 10"/>
                  <a:gd name="T2" fmla="*/ 0 w 4"/>
                  <a:gd name="T3" fmla="*/ 0 h 10"/>
                  <a:gd name="T4" fmla="*/ 4 w 4"/>
                  <a:gd name="T5" fmla="*/ 4 h 10"/>
                  <a:gd name="T6" fmla="*/ 4 w 4"/>
                  <a:gd name="T7" fmla="*/ 4 h 10"/>
                  <a:gd name="T8" fmla="*/ 2 w 4"/>
                  <a:gd name="T9" fmla="*/ 8 h 10"/>
                  <a:gd name="T10" fmla="*/ 2 w 4"/>
                  <a:gd name="T11" fmla="*/ 10 h 10"/>
                  <a:gd name="T12" fmla="*/ 0 w 4"/>
                  <a:gd name="T13" fmla="*/ 10 h 10"/>
                  <a:gd name="T14" fmla="*/ 0 w 4"/>
                  <a:gd name="T15" fmla="*/ 10 h 10"/>
                  <a:gd name="T16" fmla="*/ 0 w 4"/>
                  <a:gd name="T17" fmla="*/ 6 h 10"/>
                  <a:gd name="T18" fmla="*/ 0 w 4"/>
                  <a:gd name="T19" fmla="*/ 0 h 10"/>
                  <a:gd name="T20" fmla="*/ 0 w 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0"/>
                    </a:moveTo>
                    <a:lnTo>
                      <a:pt x="0" y="0"/>
                    </a:lnTo>
                    <a:lnTo>
                      <a:pt x="4" y="4"/>
                    </a:lnTo>
                    <a:lnTo>
                      <a:pt x="4" y="4"/>
                    </a:lnTo>
                    <a:lnTo>
                      <a:pt x="2" y="8"/>
                    </a:lnTo>
                    <a:lnTo>
                      <a:pt x="2" y="10"/>
                    </a:lnTo>
                    <a:lnTo>
                      <a:pt x="0" y="10"/>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4" name="Freeform 1833">
                <a:extLst>
                  <a:ext uri="{FF2B5EF4-FFF2-40B4-BE49-F238E27FC236}">
                    <a16:creationId xmlns:a16="http://schemas.microsoft.com/office/drawing/2014/main" id="{1B418C8B-8EC0-2D3F-AE8B-06B231D5219F}"/>
                  </a:ext>
                </a:extLst>
              </p:cNvPr>
              <p:cNvSpPr>
                <a:spLocks/>
              </p:cNvSpPr>
              <p:nvPr/>
            </p:nvSpPr>
            <p:spPr bwMode="auto">
              <a:xfrm>
                <a:off x="1794" y="2690"/>
                <a:ext cx="4" cy="9"/>
              </a:xfrm>
              <a:custGeom>
                <a:avLst/>
                <a:gdLst>
                  <a:gd name="T0" fmla="*/ 2 w 4"/>
                  <a:gd name="T1" fmla="*/ 0 h 9"/>
                  <a:gd name="T2" fmla="*/ 2 w 4"/>
                  <a:gd name="T3" fmla="*/ 0 h 9"/>
                  <a:gd name="T4" fmla="*/ 4 w 4"/>
                  <a:gd name="T5" fmla="*/ 0 h 9"/>
                  <a:gd name="T6" fmla="*/ 4 w 4"/>
                  <a:gd name="T7" fmla="*/ 5 h 9"/>
                  <a:gd name="T8" fmla="*/ 4 w 4"/>
                  <a:gd name="T9" fmla="*/ 5 h 9"/>
                  <a:gd name="T10" fmla="*/ 4 w 4"/>
                  <a:gd name="T11" fmla="*/ 7 h 9"/>
                  <a:gd name="T12" fmla="*/ 4 w 4"/>
                  <a:gd name="T13" fmla="*/ 9 h 9"/>
                  <a:gd name="T14" fmla="*/ 2 w 4"/>
                  <a:gd name="T15" fmla="*/ 9 h 9"/>
                  <a:gd name="T16" fmla="*/ 2 w 4"/>
                  <a:gd name="T17" fmla="*/ 9 h 9"/>
                  <a:gd name="T18" fmla="*/ 0 w 4"/>
                  <a:gd name="T19" fmla="*/ 5 h 9"/>
                  <a:gd name="T20" fmla="*/ 0 w 4"/>
                  <a:gd name="T21" fmla="*/ 5 h 9"/>
                  <a:gd name="T22" fmla="*/ 2 w 4"/>
                  <a:gd name="T23" fmla="*/ 0 h 9"/>
                  <a:gd name="T24" fmla="*/ 2 w 4"/>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9">
                    <a:moveTo>
                      <a:pt x="2" y="0"/>
                    </a:moveTo>
                    <a:lnTo>
                      <a:pt x="2" y="0"/>
                    </a:lnTo>
                    <a:lnTo>
                      <a:pt x="4" y="0"/>
                    </a:lnTo>
                    <a:lnTo>
                      <a:pt x="4" y="5"/>
                    </a:lnTo>
                    <a:lnTo>
                      <a:pt x="4" y="5"/>
                    </a:lnTo>
                    <a:lnTo>
                      <a:pt x="4" y="7"/>
                    </a:lnTo>
                    <a:lnTo>
                      <a:pt x="4" y="9"/>
                    </a:lnTo>
                    <a:lnTo>
                      <a:pt x="2" y="9"/>
                    </a:lnTo>
                    <a:lnTo>
                      <a:pt x="2" y="9"/>
                    </a:lnTo>
                    <a:lnTo>
                      <a:pt x="0" y="5"/>
                    </a:lnTo>
                    <a:lnTo>
                      <a:pt x="0" y="5"/>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5" name="Freeform 1834">
                <a:extLst>
                  <a:ext uri="{FF2B5EF4-FFF2-40B4-BE49-F238E27FC236}">
                    <a16:creationId xmlns:a16="http://schemas.microsoft.com/office/drawing/2014/main" id="{421D50C7-AA20-C6C4-D6AE-1C2EAD8951A1}"/>
                  </a:ext>
                </a:extLst>
              </p:cNvPr>
              <p:cNvSpPr>
                <a:spLocks/>
              </p:cNvSpPr>
              <p:nvPr/>
            </p:nvSpPr>
            <p:spPr bwMode="auto">
              <a:xfrm>
                <a:off x="1804" y="2682"/>
                <a:ext cx="2" cy="19"/>
              </a:xfrm>
              <a:custGeom>
                <a:avLst/>
                <a:gdLst>
                  <a:gd name="T0" fmla="*/ 2 w 2"/>
                  <a:gd name="T1" fmla="*/ 0 h 19"/>
                  <a:gd name="T2" fmla="*/ 2 w 2"/>
                  <a:gd name="T3" fmla="*/ 0 h 19"/>
                  <a:gd name="T4" fmla="*/ 2 w 2"/>
                  <a:gd name="T5" fmla="*/ 15 h 19"/>
                  <a:gd name="T6" fmla="*/ 2 w 2"/>
                  <a:gd name="T7" fmla="*/ 15 h 19"/>
                  <a:gd name="T8" fmla="*/ 2 w 2"/>
                  <a:gd name="T9" fmla="*/ 19 h 19"/>
                  <a:gd name="T10" fmla="*/ 2 w 2"/>
                  <a:gd name="T11" fmla="*/ 19 h 19"/>
                  <a:gd name="T12" fmla="*/ 0 w 2"/>
                  <a:gd name="T13" fmla="*/ 10 h 19"/>
                  <a:gd name="T14" fmla="*/ 0 w 2"/>
                  <a:gd name="T15" fmla="*/ 4 h 19"/>
                  <a:gd name="T16" fmla="*/ 2 w 2"/>
                  <a:gd name="T17" fmla="*/ 0 h 19"/>
                  <a:gd name="T18" fmla="*/ 2 w 2"/>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9">
                    <a:moveTo>
                      <a:pt x="2" y="0"/>
                    </a:moveTo>
                    <a:lnTo>
                      <a:pt x="2" y="0"/>
                    </a:lnTo>
                    <a:lnTo>
                      <a:pt x="2" y="15"/>
                    </a:lnTo>
                    <a:lnTo>
                      <a:pt x="2" y="15"/>
                    </a:lnTo>
                    <a:lnTo>
                      <a:pt x="2" y="19"/>
                    </a:lnTo>
                    <a:lnTo>
                      <a:pt x="2" y="19"/>
                    </a:lnTo>
                    <a:lnTo>
                      <a:pt x="0" y="10"/>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6" name="Freeform 1835">
                <a:extLst>
                  <a:ext uri="{FF2B5EF4-FFF2-40B4-BE49-F238E27FC236}">
                    <a16:creationId xmlns:a16="http://schemas.microsoft.com/office/drawing/2014/main" id="{FDDE0FA4-08B3-1DCA-A575-D5253B8E0A96}"/>
                  </a:ext>
                </a:extLst>
              </p:cNvPr>
              <p:cNvSpPr>
                <a:spLocks/>
              </p:cNvSpPr>
              <p:nvPr/>
            </p:nvSpPr>
            <p:spPr bwMode="auto">
              <a:xfrm>
                <a:off x="1712" y="2721"/>
                <a:ext cx="28" cy="24"/>
              </a:xfrm>
              <a:custGeom>
                <a:avLst/>
                <a:gdLst>
                  <a:gd name="T0" fmla="*/ 26 w 28"/>
                  <a:gd name="T1" fmla="*/ 18 h 24"/>
                  <a:gd name="T2" fmla="*/ 26 w 28"/>
                  <a:gd name="T3" fmla="*/ 18 h 24"/>
                  <a:gd name="T4" fmla="*/ 28 w 28"/>
                  <a:gd name="T5" fmla="*/ 22 h 24"/>
                  <a:gd name="T6" fmla="*/ 28 w 28"/>
                  <a:gd name="T7" fmla="*/ 22 h 24"/>
                  <a:gd name="T8" fmla="*/ 26 w 28"/>
                  <a:gd name="T9" fmla="*/ 24 h 24"/>
                  <a:gd name="T10" fmla="*/ 26 w 28"/>
                  <a:gd name="T11" fmla="*/ 24 h 24"/>
                  <a:gd name="T12" fmla="*/ 22 w 28"/>
                  <a:gd name="T13" fmla="*/ 20 h 24"/>
                  <a:gd name="T14" fmla="*/ 20 w 28"/>
                  <a:gd name="T15" fmla="*/ 22 h 24"/>
                  <a:gd name="T16" fmla="*/ 18 w 28"/>
                  <a:gd name="T17" fmla="*/ 24 h 24"/>
                  <a:gd name="T18" fmla="*/ 16 w 28"/>
                  <a:gd name="T19" fmla="*/ 24 h 24"/>
                  <a:gd name="T20" fmla="*/ 16 w 28"/>
                  <a:gd name="T21" fmla="*/ 24 h 24"/>
                  <a:gd name="T22" fmla="*/ 16 w 28"/>
                  <a:gd name="T23" fmla="*/ 24 h 24"/>
                  <a:gd name="T24" fmla="*/ 12 w 28"/>
                  <a:gd name="T25" fmla="*/ 22 h 24"/>
                  <a:gd name="T26" fmla="*/ 10 w 28"/>
                  <a:gd name="T27" fmla="*/ 18 h 24"/>
                  <a:gd name="T28" fmla="*/ 10 w 28"/>
                  <a:gd name="T29" fmla="*/ 18 h 24"/>
                  <a:gd name="T30" fmla="*/ 4 w 28"/>
                  <a:gd name="T31" fmla="*/ 20 h 24"/>
                  <a:gd name="T32" fmla="*/ 4 w 28"/>
                  <a:gd name="T33" fmla="*/ 20 h 24"/>
                  <a:gd name="T34" fmla="*/ 2 w 28"/>
                  <a:gd name="T35" fmla="*/ 20 h 24"/>
                  <a:gd name="T36" fmla="*/ 0 w 28"/>
                  <a:gd name="T37" fmla="*/ 18 h 24"/>
                  <a:gd name="T38" fmla="*/ 0 w 28"/>
                  <a:gd name="T39" fmla="*/ 10 h 24"/>
                  <a:gd name="T40" fmla="*/ 0 w 28"/>
                  <a:gd name="T41" fmla="*/ 10 h 24"/>
                  <a:gd name="T42" fmla="*/ 0 w 28"/>
                  <a:gd name="T43" fmla="*/ 4 h 24"/>
                  <a:gd name="T44" fmla="*/ 4 w 28"/>
                  <a:gd name="T45" fmla="*/ 0 h 24"/>
                  <a:gd name="T46" fmla="*/ 4 w 28"/>
                  <a:gd name="T47" fmla="*/ 0 h 24"/>
                  <a:gd name="T48" fmla="*/ 6 w 28"/>
                  <a:gd name="T49" fmla="*/ 0 h 24"/>
                  <a:gd name="T50" fmla="*/ 8 w 28"/>
                  <a:gd name="T51" fmla="*/ 2 h 24"/>
                  <a:gd name="T52" fmla="*/ 8 w 28"/>
                  <a:gd name="T53" fmla="*/ 2 h 24"/>
                  <a:gd name="T54" fmla="*/ 10 w 28"/>
                  <a:gd name="T55" fmla="*/ 4 h 24"/>
                  <a:gd name="T56" fmla="*/ 12 w 28"/>
                  <a:gd name="T57" fmla="*/ 2 h 24"/>
                  <a:gd name="T58" fmla="*/ 12 w 28"/>
                  <a:gd name="T59" fmla="*/ 2 h 24"/>
                  <a:gd name="T60" fmla="*/ 16 w 28"/>
                  <a:gd name="T61" fmla="*/ 0 h 24"/>
                  <a:gd name="T62" fmla="*/ 18 w 28"/>
                  <a:gd name="T63" fmla="*/ 0 h 24"/>
                  <a:gd name="T64" fmla="*/ 20 w 28"/>
                  <a:gd name="T65" fmla="*/ 4 h 24"/>
                  <a:gd name="T66" fmla="*/ 26 w 28"/>
                  <a:gd name="T67" fmla="*/ 18 h 24"/>
                  <a:gd name="T68" fmla="*/ 26 w 28"/>
                  <a:gd name="T69"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4">
                    <a:moveTo>
                      <a:pt x="26" y="18"/>
                    </a:moveTo>
                    <a:lnTo>
                      <a:pt x="26" y="18"/>
                    </a:lnTo>
                    <a:lnTo>
                      <a:pt x="28" y="22"/>
                    </a:lnTo>
                    <a:lnTo>
                      <a:pt x="28" y="22"/>
                    </a:lnTo>
                    <a:lnTo>
                      <a:pt x="26" y="24"/>
                    </a:lnTo>
                    <a:lnTo>
                      <a:pt x="26" y="24"/>
                    </a:lnTo>
                    <a:lnTo>
                      <a:pt x="22" y="20"/>
                    </a:lnTo>
                    <a:lnTo>
                      <a:pt x="20" y="22"/>
                    </a:lnTo>
                    <a:lnTo>
                      <a:pt x="18" y="24"/>
                    </a:lnTo>
                    <a:lnTo>
                      <a:pt x="16" y="24"/>
                    </a:lnTo>
                    <a:lnTo>
                      <a:pt x="16" y="24"/>
                    </a:lnTo>
                    <a:lnTo>
                      <a:pt x="16" y="24"/>
                    </a:lnTo>
                    <a:lnTo>
                      <a:pt x="12" y="22"/>
                    </a:lnTo>
                    <a:lnTo>
                      <a:pt x="10" y="18"/>
                    </a:lnTo>
                    <a:lnTo>
                      <a:pt x="10" y="18"/>
                    </a:lnTo>
                    <a:lnTo>
                      <a:pt x="4" y="20"/>
                    </a:lnTo>
                    <a:lnTo>
                      <a:pt x="4" y="20"/>
                    </a:lnTo>
                    <a:lnTo>
                      <a:pt x="2" y="20"/>
                    </a:lnTo>
                    <a:lnTo>
                      <a:pt x="0" y="18"/>
                    </a:lnTo>
                    <a:lnTo>
                      <a:pt x="0" y="10"/>
                    </a:lnTo>
                    <a:lnTo>
                      <a:pt x="0" y="10"/>
                    </a:lnTo>
                    <a:lnTo>
                      <a:pt x="0" y="4"/>
                    </a:lnTo>
                    <a:lnTo>
                      <a:pt x="4" y="0"/>
                    </a:lnTo>
                    <a:lnTo>
                      <a:pt x="4" y="0"/>
                    </a:lnTo>
                    <a:lnTo>
                      <a:pt x="6" y="0"/>
                    </a:lnTo>
                    <a:lnTo>
                      <a:pt x="8" y="2"/>
                    </a:lnTo>
                    <a:lnTo>
                      <a:pt x="8" y="2"/>
                    </a:lnTo>
                    <a:lnTo>
                      <a:pt x="10" y="4"/>
                    </a:lnTo>
                    <a:lnTo>
                      <a:pt x="12" y="2"/>
                    </a:lnTo>
                    <a:lnTo>
                      <a:pt x="12" y="2"/>
                    </a:lnTo>
                    <a:lnTo>
                      <a:pt x="16" y="0"/>
                    </a:lnTo>
                    <a:lnTo>
                      <a:pt x="18" y="0"/>
                    </a:lnTo>
                    <a:lnTo>
                      <a:pt x="20" y="4"/>
                    </a:lnTo>
                    <a:lnTo>
                      <a:pt x="26" y="18"/>
                    </a:lnTo>
                    <a:lnTo>
                      <a:pt x="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7" name="Freeform 1836">
                <a:extLst>
                  <a:ext uri="{FF2B5EF4-FFF2-40B4-BE49-F238E27FC236}">
                    <a16:creationId xmlns:a16="http://schemas.microsoft.com/office/drawing/2014/main" id="{BF5A1888-0117-F9D9-EC15-92999473F85A}"/>
                  </a:ext>
                </a:extLst>
              </p:cNvPr>
              <p:cNvSpPr>
                <a:spLocks/>
              </p:cNvSpPr>
              <p:nvPr/>
            </p:nvSpPr>
            <p:spPr bwMode="auto">
              <a:xfrm>
                <a:off x="1722" y="2739"/>
                <a:ext cx="6" cy="10"/>
              </a:xfrm>
              <a:custGeom>
                <a:avLst/>
                <a:gdLst>
                  <a:gd name="T0" fmla="*/ 0 w 6"/>
                  <a:gd name="T1" fmla="*/ 0 h 10"/>
                  <a:gd name="T2" fmla="*/ 0 w 6"/>
                  <a:gd name="T3" fmla="*/ 0 h 10"/>
                  <a:gd name="T4" fmla="*/ 4 w 6"/>
                  <a:gd name="T5" fmla="*/ 0 h 10"/>
                  <a:gd name="T6" fmla="*/ 6 w 6"/>
                  <a:gd name="T7" fmla="*/ 6 h 10"/>
                  <a:gd name="T8" fmla="*/ 6 w 6"/>
                  <a:gd name="T9" fmla="*/ 6 h 10"/>
                  <a:gd name="T10" fmla="*/ 4 w 6"/>
                  <a:gd name="T11" fmla="*/ 10 h 10"/>
                  <a:gd name="T12" fmla="*/ 4 w 6"/>
                  <a:gd name="T13" fmla="*/ 10 h 10"/>
                  <a:gd name="T14" fmla="*/ 0 w 6"/>
                  <a:gd name="T15" fmla="*/ 10 h 10"/>
                  <a:gd name="T16" fmla="*/ 0 w 6"/>
                  <a:gd name="T17" fmla="*/ 10 h 10"/>
                  <a:gd name="T18" fmla="*/ 0 w 6"/>
                  <a:gd name="T19" fmla="*/ 0 h 10"/>
                  <a:gd name="T20" fmla="*/ 0 w 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0" y="0"/>
                    </a:moveTo>
                    <a:lnTo>
                      <a:pt x="0" y="0"/>
                    </a:lnTo>
                    <a:lnTo>
                      <a:pt x="4" y="0"/>
                    </a:lnTo>
                    <a:lnTo>
                      <a:pt x="6" y="6"/>
                    </a:lnTo>
                    <a:lnTo>
                      <a:pt x="6" y="6"/>
                    </a:lnTo>
                    <a:lnTo>
                      <a:pt x="4" y="10"/>
                    </a:lnTo>
                    <a:lnTo>
                      <a:pt x="4" y="10"/>
                    </a:lnTo>
                    <a:lnTo>
                      <a:pt x="0" y="10"/>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8" name="Freeform 1837">
                <a:extLst>
                  <a:ext uri="{FF2B5EF4-FFF2-40B4-BE49-F238E27FC236}">
                    <a16:creationId xmlns:a16="http://schemas.microsoft.com/office/drawing/2014/main" id="{059A214D-2561-DB31-4C72-BD4C0E36D046}"/>
                  </a:ext>
                </a:extLst>
              </p:cNvPr>
              <p:cNvSpPr>
                <a:spLocks/>
              </p:cNvSpPr>
              <p:nvPr/>
            </p:nvSpPr>
            <p:spPr bwMode="auto">
              <a:xfrm>
                <a:off x="1786" y="2767"/>
                <a:ext cx="6" cy="8"/>
              </a:xfrm>
              <a:custGeom>
                <a:avLst/>
                <a:gdLst>
                  <a:gd name="T0" fmla="*/ 0 w 6"/>
                  <a:gd name="T1" fmla="*/ 8 h 8"/>
                  <a:gd name="T2" fmla="*/ 0 w 6"/>
                  <a:gd name="T3" fmla="*/ 8 h 8"/>
                  <a:gd name="T4" fmla="*/ 0 w 6"/>
                  <a:gd name="T5" fmla="*/ 0 h 8"/>
                  <a:gd name="T6" fmla="*/ 0 w 6"/>
                  <a:gd name="T7" fmla="*/ 0 h 8"/>
                  <a:gd name="T8" fmla="*/ 4 w 6"/>
                  <a:gd name="T9" fmla="*/ 0 h 8"/>
                  <a:gd name="T10" fmla="*/ 4 w 6"/>
                  <a:gd name="T11" fmla="*/ 2 h 8"/>
                  <a:gd name="T12" fmla="*/ 6 w 6"/>
                  <a:gd name="T13" fmla="*/ 4 h 8"/>
                  <a:gd name="T14" fmla="*/ 6 w 6"/>
                  <a:gd name="T15" fmla="*/ 4 h 8"/>
                  <a:gd name="T16" fmla="*/ 4 w 6"/>
                  <a:gd name="T17" fmla="*/ 8 h 8"/>
                  <a:gd name="T18" fmla="*/ 4 w 6"/>
                  <a:gd name="T19" fmla="*/ 8 h 8"/>
                  <a:gd name="T20" fmla="*/ 0 w 6"/>
                  <a:gd name="T21" fmla="*/ 8 h 8"/>
                  <a:gd name="T22" fmla="*/ 0 w 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0" y="8"/>
                    </a:moveTo>
                    <a:lnTo>
                      <a:pt x="0" y="8"/>
                    </a:lnTo>
                    <a:lnTo>
                      <a:pt x="0" y="0"/>
                    </a:lnTo>
                    <a:lnTo>
                      <a:pt x="0" y="0"/>
                    </a:lnTo>
                    <a:lnTo>
                      <a:pt x="4" y="0"/>
                    </a:lnTo>
                    <a:lnTo>
                      <a:pt x="4" y="2"/>
                    </a:lnTo>
                    <a:lnTo>
                      <a:pt x="6" y="4"/>
                    </a:lnTo>
                    <a:lnTo>
                      <a:pt x="6" y="4"/>
                    </a:lnTo>
                    <a:lnTo>
                      <a:pt x="4" y="8"/>
                    </a:lnTo>
                    <a:lnTo>
                      <a:pt x="4"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9" name="Freeform 1838">
                <a:extLst>
                  <a:ext uri="{FF2B5EF4-FFF2-40B4-BE49-F238E27FC236}">
                    <a16:creationId xmlns:a16="http://schemas.microsoft.com/office/drawing/2014/main" id="{6C47000B-E725-D499-E0E4-3B4BDB925ECC}"/>
                  </a:ext>
                </a:extLst>
              </p:cNvPr>
              <p:cNvSpPr>
                <a:spLocks/>
              </p:cNvSpPr>
              <p:nvPr/>
            </p:nvSpPr>
            <p:spPr bwMode="auto">
              <a:xfrm>
                <a:off x="5580" y="1630"/>
                <a:ext cx="32" cy="64"/>
              </a:xfrm>
              <a:custGeom>
                <a:avLst/>
                <a:gdLst>
                  <a:gd name="T0" fmla="*/ 12 w 32"/>
                  <a:gd name="T1" fmla="*/ 2 h 64"/>
                  <a:gd name="T2" fmla="*/ 12 w 32"/>
                  <a:gd name="T3" fmla="*/ 2 h 64"/>
                  <a:gd name="T4" fmla="*/ 14 w 32"/>
                  <a:gd name="T5" fmla="*/ 2 h 64"/>
                  <a:gd name="T6" fmla="*/ 14 w 32"/>
                  <a:gd name="T7" fmla="*/ 2 h 64"/>
                  <a:gd name="T8" fmla="*/ 18 w 32"/>
                  <a:gd name="T9" fmla="*/ 4 h 64"/>
                  <a:gd name="T10" fmla="*/ 22 w 32"/>
                  <a:gd name="T11" fmla="*/ 6 h 64"/>
                  <a:gd name="T12" fmla="*/ 30 w 32"/>
                  <a:gd name="T13" fmla="*/ 12 h 64"/>
                  <a:gd name="T14" fmla="*/ 30 w 32"/>
                  <a:gd name="T15" fmla="*/ 12 h 64"/>
                  <a:gd name="T16" fmla="*/ 32 w 32"/>
                  <a:gd name="T17" fmla="*/ 20 h 64"/>
                  <a:gd name="T18" fmla="*/ 32 w 32"/>
                  <a:gd name="T19" fmla="*/ 26 h 64"/>
                  <a:gd name="T20" fmla="*/ 30 w 32"/>
                  <a:gd name="T21" fmla="*/ 42 h 64"/>
                  <a:gd name="T22" fmla="*/ 30 w 32"/>
                  <a:gd name="T23" fmla="*/ 42 h 64"/>
                  <a:gd name="T24" fmla="*/ 28 w 32"/>
                  <a:gd name="T25" fmla="*/ 44 h 64"/>
                  <a:gd name="T26" fmla="*/ 26 w 32"/>
                  <a:gd name="T27" fmla="*/ 48 h 64"/>
                  <a:gd name="T28" fmla="*/ 22 w 32"/>
                  <a:gd name="T29" fmla="*/ 52 h 64"/>
                  <a:gd name="T30" fmla="*/ 20 w 32"/>
                  <a:gd name="T31" fmla="*/ 60 h 64"/>
                  <a:gd name="T32" fmla="*/ 20 w 32"/>
                  <a:gd name="T33" fmla="*/ 60 h 64"/>
                  <a:gd name="T34" fmla="*/ 20 w 32"/>
                  <a:gd name="T35" fmla="*/ 64 h 64"/>
                  <a:gd name="T36" fmla="*/ 18 w 32"/>
                  <a:gd name="T37" fmla="*/ 62 h 64"/>
                  <a:gd name="T38" fmla="*/ 14 w 32"/>
                  <a:gd name="T39" fmla="*/ 52 h 64"/>
                  <a:gd name="T40" fmla="*/ 14 w 32"/>
                  <a:gd name="T41" fmla="*/ 52 h 64"/>
                  <a:gd name="T42" fmla="*/ 10 w 32"/>
                  <a:gd name="T43" fmla="*/ 44 h 64"/>
                  <a:gd name="T44" fmla="*/ 6 w 32"/>
                  <a:gd name="T45" fmla="*/ 38 h 64"/>
                  <a:gd name="T46" fmla="*/ 6 w 32"/>
                  <a:gd name="T47" fmla="*/ 38 h 64"/>
                  <a:gd name="T48" fmla="*/ 2 w 32"/>
                  <a:gd name="T49" fmla="*/ 28 h 64"/>
                  <a:gd name="T50" fmla="*/ 0 w 32"/>
                  <a:gd name="T51" fmla="*/ 20 h 64"/>
                  <a:gd name="T52" fmla="*/ 0 w 32"/>
                  <a:gd name="T53" fmla="*/ 12 h 64"/>
                  <a:gd name="T54" fmla="*/ 0 w 32"/>
                  <a:gd name="T55" fmla="*/ 12 h 64"/>
                  <a:gd name="T56" fmla="*/ 6 w 32"/>
                  <a:gd name="T57" fmla="*/ 2 h 64"/>
                  <a:gd name="T58" fmla="*/ 10 w 32"/>
                  <a:gd name="T59" fmla="*/ 0 h 64"/>
                  <a:gd name="T60" fmla="*/ 12 w 32"/>
                  <a:gd name="T61" fmla="*/ 2 h 64"/>
                  <a:gd name="T62" fmla="*/ 12 w 32"/>
                  <a:gd name="T6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64">
                    <a:moveTo>
                      <a:pt x="12" y="2"/>
                    </a:moveTo>
                    <a:lnTo>
                      <a:pt x="12" y="2"/>
                    </a:lnTo>
                    <a:lnTo>
                      <a:pt x="14" y="2"/>
                    </a:lnTo>
                    <a:lnTo>
                      <a:pt x="14" y="2"/>
                    </a:lnTo>
                    <a:lnTo>
                      <a:pt x="18" y="4"/>
                    </a:lnTo>
                    <a:lnTo>
                      <a:pt x="22" y="6"/>
                    </a:lnTo>
                    <a:lnTo>
                      <a:pt x="30" y="12"/>
                    </a:lnTo>
                    <a:lnTo>
                      <a:pt x="30" y="12"/>
                    </a:lnTo>
                    <a:lnTo>
                      <a:pt x="32" y="20"/>
                    </a:lnTo>
                    <a:lnTo>
                      <a:pt x="32" y="26"/>
                    </a:lnTo>
                    <a:lnTo>
                      <a:pt x="30" y="42"/>
                    </a:lnTo>
                    <a:lnTo>
                      <a:pt x="30" y="42"/>
                    </a:lnTo>
                    <a:lnTo>
                      <a:pt x="28" y="44"/>
                    </a:lnTo>
                    <a:lnTo>
                      <a:pt x="26" y="48"/>
                    </a:lnTo>
                    <a:lnTo>
                      <a:pt x="22" y="52"/>
                    </a:lnTo>
                    <a:lnTo>
                      <a:pt x="20" y="60"/>
                    </a:lnTo>
                    <a:lnTo>
                      <a:pt x="20" y="60"/>
                    </a:lnTo>
                    <a:lnTo>
                      <a:pt x="20" y="64"/>
                    </a:lnTo>
                    <a:lnTo>
                      <a:pt x="18" y="62"/>
                    </a:lnTo>
                    <a:lnTo>
                      <a:pt x="14" y="52"/>
                    </a:lnTo>
                    <a:lnTo>
                      <a:pt x="14" y="52"/>
                    </a:lnTo>
                    <a:lnTo>
                      <a:pt x="10" y="44"/>
                    </a:lnTo>
                    <a:lnTo>
                      <a:pt x="6" y="38"/>
                    </a:lnTo>
                    <a:lnTo>
                      <a:pt x="6" y="38"/>
                    </a:lnTo>
                    <a:lnTo>
                      <a:pt x="2" y="28"/>
                    </a:lnTo>
                    <a:lnTo>
                      <a:pt x="0" y="20"/>
                    </a:lnTo>
                    <a:lnTo>
                      <a:pt x="0" y="12"/>
                    </a:lnTo>
                    <a:lnTo>
                      <a:pt x="0" y="12"/>
                    </a:lnTo>
                    <a:lnTo>
                      <a:pt x="6" y="2"/>
                    </a:lnTo>
                    <a:lnTo>
                      <a:pt x="10" y="0"/>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0" name="Freeform 1839">
                <a:extLst>
                  <a:ext uri="{FF2B5EF4-FFF2-40B4-BE49-F238E27FC236}">
                    <a16:creationId xmlns:a16="http://schemas.microsoft.com/office/drawing/2014/main" id="{3B367E7C-D255-1747-48DF-D3910712E39D}"/>
                  </a:ext>
                </a:extLst>
              </p:cNvPr>
              <p:cNvSpPr>
                <a:spLocks/>
              </p:cNvSpPr>
              <p:nvPr/>
            </p:nvSpPr>
            <p:spPr bwMode="auto">
              <a:xfrm>
                <a:off x="5626" y="1619"/>
                <a:ext cx="64" cy="33"/>
              </a:xfrm>
              <a:custGeom>
                <a:avLst/>
                <a:gdLst>
                  <a:gd name="T0" fmla="*/ 2 w 64"/>
                  <a:gd name="T1" fmla="*/ 11 h 33"/>
                  <a:gd name="T2" fmla="*/ 6 w 64"/>
                  <a:gd name="T3" fmla="*/ 11 h 33"/>
                  <a:gd name="T4" fmla="*/ 12 w 64"/>
                  <a:gd name="T5" fmla="*/ 13 h 33"/>
                  <a:gd name="T6" fmla="*/ 14 w 64"/>
                  <a:gd name="T7" fmla="*/ 6 h 33"/>
                  <a:gd name="T8" fmla="*/ 18 w 64"/>
                  <a:gd name="T9" fmla="*/ 11 h 33"/>
                  <a:gd name="T10" fmla="*/ 20 w 64"/>
                  <a:gd name="T11" fmla="*/ 17 h 33"/>
                  <a:gd name="T12" fmla="*/ 22 w 64"/>
                  <a:gd name="T13" fmla="*/ 15 h 33"/>
                  <a:gd name="T14" fmla="*/ 22 w 64"/>
                  <a:gd name="T15" fmla="*/ 6 h 33"/>
                  <a:gd name="T16" fmla="*/ 22 w 64"/>
                  <a:gd name="T17" fmla="*/ 0 h 33"/>
                  <a:gd name="T18" fmla="*/ 30 w 64"/>
                  <a:gd name="T19" fmla="*/ 13 h 33"/>
                  <a:gd name="T20" fmla="*/ 34 w 64"/>
                  <a:gd name="T21" fmla="*/ 19 h 33"/>
                  <a:gd name="T22" fmla="*/ 36 w 64"/>
                  <a:gd name="T23" fmla="*/ 21 h 33"/>
                  <a:gd name="T24" fmla="*/ 40 w 64"/>
                  <a:gd name="T25" fmla="*/ 13 h 33"/>
                  <a:gd name="T26" fmla="*/ 42 w 64"/>
                  <a:gd name="T27" fmla="*/ 19 h 33"/>
                  <a:gd name="T28" fmla="*/ 44 w 64"/>
                  <a:gd name="T29" fmla="*/ 21 h 33"/>
                  <a:gd name="T30" fmla="*/ 52 w 64"/>
                  <a:gd name="T31" fmla="*/ 15 h 33"/>
                  <a:gd name="T32" fmla="*/ 60 w 64"/>
                  <a:gd name="T33" fmla="*/ 13 h 33"/>
                  <a:gd name="T34" fmla="*/ 62 w 64"/>
                  <a:gd name="T35" fmla="*/ 15 h 33"/>
                  <a:gd name="T36" fmla="*/ 64 w 64"/>
                  <a:gd name="T37" fmla="*/ 21 h 33"/>
                  <a:gd name="T38" fmla="*/ 60 w 64"/>
                  <a:gd name="T39" fmla="*/ 29 h 33"/>
                  <a:gd name="T40" fmla="*/ 58 w 64"/>
                  <a:gd name="T41" fmla="*/ 31 h 33"/>
                  <a:gd name="T42" fmla="*/ 54 w 64"/>
                  <a:gd name="T43" fmla="*/ 33 h 33"/>
                  <a:gd name="T44" fmla="*/ 42 w 64"/>
                  <a:gd name="T45" fmla="*/ 31 h 33"/>
                  <a:gd name="T46" fmla="*/ 40 w 64"/>
                  <a:gd name="T47" fmla="*/ 31 h 33"/>
                  <a:gd name="T48" fmla="*/ 32 w 64"/>
                  <a:gd name="T49" fmla="*/ 33 h 33"/>
                  <a:gd name="T50" fmla="*/ 28 w 64"/>
                  <a:gd name="T51" fmla="*/ 29 h 33"/>
                  <a:gd name="T52" fmla="*/ 24 w 64"/>
                  <a:gd name="T53" fmla="*/ 25 h 33"/>
                  <a:gd name="T54" fmla="*/ 22 w 64"/>
                  <a:gd name="T55" fmla="*/ 27 h 33"/>
                  <a:gd name="T56" fmla="*/ 18 w 64"/>
                  <a:gd name="T57" fmla="*/ 27 h 33"/>
                  <a:gd name="T58" fmla="*/ 12 w 64"/>
                  <a:gd name="T59" fmla="*/ 27 h 33"/>
                  <a:gd name="T60" fmla="*/ 8 w 64"/>
                  <a:gd name="T61" fmla="*/ 25 h 33"/>
                  <a:gd name="T62" fmla="*/ 0 w 64"/>
                  <a:gd name="T63" fmla="*/ 17 h 33"/>
                  <a:gd name="T64" fmla="*/ 0 w 64"/>
                  <a:gd name="T65" fmla="*/ 11 h 33"/>
                  <a:gd name="T66" fmla="*/ 2 w 64"/>
                  <a:gd name="T67"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33">
                    <a:moveTo>
                      <a:pt x="2" y="11"/>
                    </a:moveTo>
                    <a:lnTo>
                      <a:pt x="2" y="11"/>
                    </a:lnTo>
                    <a:lnTo>
                      <a:pt x="6" y="11"/>
                    </a:lnTo>
                    <a:lnTo>
                      <a:pt x="6" y="11"/>
                    </a:lnTo>
                    <a:lnTo>
                      <a:pt x="10" y="15"/>
                    </a:lnTo>
                    <a:lnTo>
                      <a:pt x="12" y="13"/>
                    </a:lnTo>
                    <a:lnTo>
                      <a:pt x="14" y="6"/>
                    </a:lnTo>
                    <a:lnTo>
                      <a:pt x="14" y="6"/>
                    </a:lnTo>
                    <a:lnTo>
                      <a:pt x="18" y="11"/>
                    </a:lnTo>
                    <a:lnTo>
                      <a:pt x="18" y="11"/>
                    </a:lnTo>
                    <a:lnTo>
                      <a:pt x="20" y="15"/>
                    </a:lnTo>
                    <a:lnTo>
                      <a:pt x="20" y="17"/>
                    </a:lnTo>
                    <a:lnTo>
                      <a:pt x="20" y="17"/>
                    </a:lnTo>
                    <a:lnTo>
                      <a:pt x="22" y="15"/>
                    </a:lnTo>
                    <a:lnTo>
                      <a:pt x="22" y="11"/>
                    </a:lnTo>
                    <a:lnTo>
                      <a:pt x="22" y="6"/>
                    </a:lnTo>
                    <a:lnTo>
                      <a:pt x="22" y="0"/>
                    </a:lnTo>
                    <a:lnTo>
                      <a:pt x="22" y="0"/>
                    </a:lnTo>
                    <a:lnTo>
                      <a:pt x="28" y="9"/>
                    </a:lnTo>
                    <a:lnTo>
                      <a:pt x="30" y="13"/>
                    </a:lnTo>
                    <a:lnTo>
                      <a:pt x="34" y="19"/>
                    </a:lnTo>
                    <a:lnTo>
                      <a:pt x="34" y="19"/>
                    </a:lnTo>
                    <a:lnTo>
                      <a:pt x="36" y="23"/>
                    </a:lnTo>
                    <a:lnTo>
                      <a:pt x="36" y="21"/>
                    </a:lnTo>
                    <a:lnTo>
                      <a:pt x="38" y="15"/>
                    </a:lnTo>
                    <a:lnTo>
                      <a:pt x="40" y="13"/>
                    </a:lnTo>
                    <a:lnTo>
                      <a:pt x="40" y="13"/>
                    </a:lnTo>
                    <a:lnTo>
                      <a:pt x="42" y="19"/>
                    </a:lnTo>
                    <a:lnTo>
                      <a:pt x="44" y="21"/>
                    </a:lnTo>
                    <a:lnTo>
                      <a:pt x="44" y="21"/>
                    </a:lnTo>
                    <a:lnTo>
                      <a:pt x="44" y="21"/>
                    </a:lnTo>
                    <a:lnTo>
                      <a:pt x="52" y="15"/>
                    </a:lnTo>
                    <a:lnTo>
                      <a:pt x="56" y="13"/>
                    </a:lnTo>
                    <a:lnTo>
                      <a:pt x="60" y="13"/>
                    </a:lnTo>
                    <a:lnTo>
                      <a:pt x="60" y="13"/>
                    </a:lnTo>
                    <a:lnTo>
                      <a:pt x="62" y="15"/>
                    </a:lnTo>
                    <a:lnTo>
                      <a:pt x="64" y="21"/>
                    </a:lnTo>
                    <a:lnTo>
                      <a:pt x="64" y="21"/>
                    </a:lnTo>
                    <a:lnTo>
                      <a:pt x="62" y="27"/>
                    </a:lnTo>
                    <a:lnTo>
                      <a:pt x="60" y="29"/>
                    </a:lnTo>
                    <a:lnTo>
                      <a:pt x="60" y="29"/>
                    </a:lnTo>
                    <a:lnTo>
                      <a:pt x="58" y="31"/>
                    </a:lnTo>
                    <a:lnTo>
                      <a:pt x="58" y="31"/>
                    </a:lnTo>
                    <a:lnTo>
                      <a:pt x="54" y="33"/>
                    </a:lnTo>
                    <a:lnTo>
                      <a:pt x="50" y="33"/>
                    </a:lnTo>
                    <a:lnTo>
                      <a:pt x="42" y="31"/>
                    </a:lnTo>
                    <a:lnTo>
                      <a:pt x="42" y="31"/>
                    </a:lnTo>
                    <a:lnTo>
                      <a:pt x="40" y="31"/>
                    </a:lnTo>
                    <a:lnTo>
                      <a:pt x="36" y="33"/>
                    </a:lnTo>
                    <a:lnTo>
                      <a:pt x="32" y="33"/>
                    </a:lnTo>
                    <a:lnTo>
                      <a:pt x="28" y="29"/>
                    </a:lnTo>
                    <a:lnTo>
                      <a:pt x="28" y="29"/>
                    </a:lnTo>
                    <a:lnTo>
                      <a:pt x="26" y="25"/>
                    </a:lnTo>
                    <a:lnTo>
                      <a:pt x="24" y="25"/>
                    </a:lnTo>
                    <a:lnTo>
                      <a:pt x="22" y="27"/>
                    </a:lnTo>
                    <a:lnTo>
                      <a:pt x="22" y="27"/>
                    </a:lnTo>
                    <a:lnTo>
                      <a:pt x="20" y="29"/>
                    </a:lnTo>
                    <a:lnTo>
                      <a:pt x="18" y="27"/>
                    </a:lnTo>
                    <a:lnTo>
                      <a:pt x="18" y="27"/>
                    </a:lnTo>
                    <a:lnTo>
                      <a:pt x="12" y="27"/>
                    </a:lnTo>
                    <a:lnTo>
                      <a:pt x="8" y="25"/>
                    </a:lnTo>
                    <a:lnTo>
                      <a:pt x="8" y="25"/>
                    </a:lnTo>
                    <a:lnTo>
                      <a:pt x="2" y="21"/>
                    </a:lnTo>
                    <a:lnTo>
                      <a:pt x="0" y="17"/>
                    </a:lnTo>
                    <a:lnTo>
                      <a:pt x="0" y="11"/>
                    </a:lnTo>
                    <a:lnTo>
                      <a:pt x="0" y="11"/>
                    </a:lnTo>
                    <a:lnTo>
                      <a:pt x="2" y="11"/>
                    </a:lnTo>
                    <a:lnTo>
                      <a:pt x="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1" name="Freeform 1840">
                <a:extLst>
                  <a:ext uri="{FF2B5EF4-FFF2-40B4-BE49-F238E27FC236}">
                    <a16:creationId xmlns:a16="http://schemas.microsoft.com/office/drawing/2014/main" id="{16A7DB64-C7A2-25C9-6327-9F75A4BC652B}"/>
                  </a:ext>
                </a:extLst>
              </p:cNvPr>
              <p:cNvSpPr>
                <a:spLocks/>
              </p:cNvSpPr>
              <p:nvPr/>
            </p:nvSpPr>
            <p:spPr bwMode="auto">
              <a:xfrm>
                <a:off x="5542" y="1583"/>
                <a:ext cx="24" cy="47"/>
              </a:xfrm>
              <a:custGeom>
                <a:avLst/>
                <a:gdLst>
                  <a:gd name="T0" fmla="*/ 20 w 24"/>
                  <a:gd name="T1" fmla="*/ 0 h 47"/>
                  <a:gd name="T2" fmla="*/ 20 w 24"/>
                  <a:gd name="T3" fmla="*/ 0 h 47"/>
                  <a:gd name="T4" fmla="*/ 22 w 24"/>
                  <a:gd name="T5" fmla="*/ 4 h 47"/>
                  <a:gd name="T6" fmla="*/ 22 w 24"/>
                  <a:gd name="T7" fmla="*/ 4 h 47"/>
                  <a:gd name="T8" fmla="*/ 24 w 24"/>
                  <a:gd name="T9" fmla="*/ 16 h 47"/>
                  <a:gd name="T10" fmla="*/ 24 w 24"/>
                  <a:gd name="T11" fmla="*/ 16 h 47"/>
                  <a:gd name="T12" fmla="*/ 22 w 24"/>
                  <a:gd name="T13" fmla="*/ 18 h 47"/>
                  <a:gd name="T14" fmla="*/ 22 w 24"/>
                  <a:gd name="T15" fmla="*/ 18 h 47"/>
                  <a:gd name="T16" fmla="*/ 18 w 24"/>
                  <a:gd name="T17" fmla="*/ 16 h 47"/>
                  <a:gd name="T18" fmla="*/ 18 w 24"/>
                  <a:gd name="T19" fmla="*/ 16 h 47"/>
                  <a:gd name="T20" fmla="*/ 16 w 24"/>
                  <a:gd name="T21" fmla="*/ 18 h 47"/>
                  <a:gd name="T22" fmla="*/ 16 w 24"/>
                  <a:gd name="T23" fmla="*/ 18 h 47"/>
                  <a:gd name="T24" fmla="*/ 10 w 24"/>
                  <a:gd name="T25" fmla="*/ 22 h 47"/>
                  <a:gd name="T26" fmla="*/ 10 w 24"/>
                  <a:gd name="T27" fmla="*/ 22 h 47"/>
                  <a:gd name="T28" fmla="*/ 22 w 24"/>
                  <a:gd name="T29" fmla="*/ 30 h 47"/>
                  <a:gd name="T30" fmla="*/ 22 w 24"/>
                  <a:gd name="T31" fmla="*/ 30 h 47"/>
                  <a:gd name="T32" fmla="*/ 24 w 24"/>
                  <a:gd name="T33" fmla="*/ 32 h 47"/>
                  <a:gd name="T34" fmla="*/ 24 w 24"/>
                  <a:gd name="T35" fmla="*/ 34 h 47"/>
                  <a:gd name="T36" fmla="*/ 24 w 24"/>
                  <a:gd name="T37" fmla="*/ 38 h 47"/>
                  <a:gd name="T38" fmla="*/ 24 w 24"/>
                  <a:gd name="T39" fmla="*/ 38 h 47"/>
                  <a:gd name="T40" fmla="*/ 22 w 24"/>
                  <a:gd name="T41" fmla="*/ 42 h 47"/>
                  <a:gd name="T42" fmla="*/ 22 w 24"/>
                  <a:gd name="T43" fmla="*/ 42 h 47"/>
                  <a:gd name="T44" fmla="*/ 12 w 24"/>
                  <a:gd name="T45" fmla="*/ 45 h 47"/>
                  <a:gd name="T46" fmla="*/ 4 w 24"/>
                  <a:gd name="T47" fmla="*/ 47 h 47"/>
                  <a:gd name="T48" fmla="*/ 4 w 24"/>
                  <a:gd name="T49" fmla="*/ 47 h 47"/>
                  <a:gd name="T50" fmla="*/ 0 w 24"/>
                  <a:gd name="T51" fmla="*/ 38 h 47"/>
                  <a:gd name="T52" fmla="*/ 0 w 24"/>
                  <a:gd name="T53" fmla="*/ 34 h 47"/>
                  <a:gd name="T54" fmla="*/ 0 w 24"/>
                  <a:gd name="T55" fmla="*/ 30 h 47"/>
                  <a:gd name="T56" fmla="*/ 0 w 24"/>
                  <a:gd name="T57" fmla="*/ 30 h 47"/>
                  <a:gd name="T58" fmla="*/ 2 w 24"/>
                  <a:gd name="T59" fmla="*/ 24 h 47"/>
                  <a:gd name="T60" fmla="*/ 2 w 24"/>
                  <a:gd name="T61" fmla="*/ 18 h 47"/>
                  <a:gd name="T62" fmla="*/ 4 w 24"/>
                  <a:gd name="T63" fmla="*/ 12 h 47"/>
                  <a:gd name="T64" fmla="*/ 6 w 24"/>
                  <a:gd name="T65" fmla="*/ 12 h 47"/>
                  <a:gd name="T66" fmla="*/ 8 w 24"/>
                  <a:gd name="T67" fmla="*/ 12 h 47"/>
                  <a:gd name="T68" fmla="*/ 8 w 24"/>
                  <a:gd name="T69" fmla="*/ 12 h 47"/>
                  <a:gd name="T70" fmla="*/ 10 w 24"/>
                  <a:gd name="T71" fmla="*/ 12 h 47"/>
                  <a:gd name="T72" fmla="*/ 12 w 24"/>
                  <a:gd name="T73" fmla="*/ 8 h 47"/>
                  <a:gd name="T74" fmla="*/ 12 w 24"/>
                  <a:gd name="T75" fmla="*/ 8 h 47"/>
                  <a:gd name="T76" fmla="*/ 14 w 24"/>
                  <a:gd name="T77" fmla="*/ 6 h 47"/>
                  <a:gd name="T78" fmla="*/ 16 w 24"/>
                  <a:gd name="T79" fmla="*/ 4 h 47"/>
                  <a:gd name="T80" fmla="*/ 18 w 24"/>
                  <a:gd name="T81" fmla="*/ 4 h 47"/>
                  <a:gd name="T82" fmla="*/ 20 w 24"/>
                  <a:gd name="T83" fmla="*/ 0 h 47"/>
                  <a:gd name="T84" fmla="*/ 20 w 24"/>
                  <a:gd name="T8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47">
                    <a:moveTo>
                      <a:pt x="20" y="0"/>
                    </a:moveTo>
                    <a:lnTo>
                      <a:pt x="20" y="0"/>
                    </a:lnTo>
                    <a:lnTo>
                      <a:pt x="22" y="4"/>
                    </a:lnTo>
                    <a:lnTo>
                      <a:pt x="22" y="4"/>
                    </a:lnTo>
                    <a:lnTo>
                      <a:pt x="24" y="16"/>
                    </a:lnTo>
                    <a:lnTo>
                      <a:pt x="24" y="16"/>
                    </a:lnTo>
                    <a:lnTo>
                      <a:pt x="22" y="18"/>
                    </a:lnTo>
                    <a:lnTo>
                      <a:pt x="22" y="18"/>
                    </a:lnTo>
                    <a:lnTo>
                      <a:pt x="18" y="16"/>
                    </a:lnTo>
                    <a:lnTo>
                      <a:pt x="18" y="16"/>
                    </a:lnTo>
                    <a:lnTo>
                      <a:pt x="16" y="18"/>
                    </a:lnTo>
                    <a:lnTo>
                      <a:pt x="16" y="18"/>
                    </a:lnTo>
                    <a:lnTo>
                      <a:pt x="10" y="22"/>
                    </a:lnTo>
                    <a:lnTo>
                      <a:pt x="10" y="22"/>
                    </a:lnTo>
                    <a:lnTo>
                      <a:pt x="22" y="30"/>
                    </a:lnTo>
                    <a:lnTo>
                      <a:pt x="22" y="30"/>
                    </a:lnTo>
                    <a:lnTo>
                      <a:pt x="24" y="32"/>
                    </a:lnTo>
                    <a:lnTo>
                      <a:pt x="24" y="34"/>
                    </a:lnTo>
                    <a:lnTo>
                      <a:pt x="24" y="38"/>
                    </a:lnTo>
                    <a:lnTo>
                      <a:pt x="24" y="38"/>
                    </a:lnTo>
                    <a:lnTo>
                      <a:pt x="22" y="42"/>
                    </a:lnTo>
                    <a:lnTo>
                      <a:pt x="22" y="42"/>
                    </a:lnTo>
                    <a:lnTo>
                      <a:pt x="12" y="45"/>
                    </a:lnTo>
                    <a:lnTo>
                      <a:pt x="4" y="47"/>
                    </a:lnTo>
                    <a:lnTo>
                      <a:pt x="4" y="47"/>
                    </a:lnTo>
                    <a:lnTo>
                      <a:pt x="0" y="38"/>
                    </a:lnTo>
                    <a:lnTo>
                      <a:pt x="0" y="34"/>
                    </a:lnTo>
                    <a:lnTo>
                      <a:pt x="0" y="30"/>
                    </a:lnTo>
                    <a:lnTo>
                      <a:pt x="0" y="30"/>
                    </a:lnTo>
                    <a:lnTo>
                      <a:pt x="2" y="24"/>
                    </a:lnTo>
                    <a:lnTo>
                      <a:pt x="2" y="18"/>
                    </a:lnTo>
                    <a:lnTo>
                      <a:pt x="4" y="12"/>
                    </a:lnTo>
                    <a:lnTo>
                      <a:pt x="6" y="12"/>
                    </a:lnTo>
                    <a:lnTo>
                      <a:pt x="8" y="12"/>
                    </a:lnTo>
                    <a:lnTo>
                      <a:pt x="8" y="12"/>
                    </a:lnTo>
                    <a:lnTo>
                      <a:pt x="10" y="12"/>
                    </a:lnTo>
                    <a:lnTo>
                      <a:pt x="12" y="8"/>
                    </a:lnTo>
                    <a:lnTo>
                      <a:pt x="12" y="8"/>
                    </a:lnTo>
                    <a:lnTo>
                      <a:pt x="14" y="6"/>
                    </a:lnTo>
                    <a:lnTo>
                      <a:pt x="16" y="4"/>
                    </a:lnTo>
                    <a:lnTo>
                      <a:pt x="18" y="4"/>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2" name="Freeform 1841">
                <a:extLst>
                  <a:ext uri="{FF2B5EF4-FFF2-40B4-BE49-F238E27FC236}">
                    <a16:creationId xmlns:a16="http://schemas.microsoft.com/office/drawing/2014/main" id="{3E78377B-D0D7-0874-EB6E-5097AC7B43C5}"/>
                  </a:ext>
                </a:extLst>
              </p:cNvPr>
              <p:cNvSpPr>
                <a:spLocks/>
              </p:cNvSpPr>
              <p:nvPr/>
            </p:nvSpPr>
            <p:spPr bwMode="auto">
              <a:xfrm>
                <a:off x="5564" y="1617"/>
                <a:ext cx="28" cy="37"/>
              </a:xfrm>
              <a:custGeom>
                <a:avLst/>
                <a:gdLst>
                  <a:gd name="T0" fmla="*/ 28 w 28"/>
                  <a:gd name="T1" fmla="*/ 15 h 37"/>
                  <a:gd name="T2" fmla="*/ 28 w 28"/>
                  <a:gd name="T3" fmla="*/ 15 h 37"/>
                  <a:gd name="T4" fmla="*/ 26 w 28"/>
                  <a:gd name="T5" fmla="*/ 17 h 37"/>
                  <a:gd name="T6" fmla="*/ 22 w 28"/>
                  <a:gd name="T7" fmla="*/ 21 h 37"/>
                  <a:gd name="T8" fmla="*/ 16 w 28"/>
                  <a:gd name="T9" fmla="*/ 27 h 37"/>
                  <a:gd name="T10" fmla="*/ 16 w 28"/>
                  <a:gd name="T11" fmla="*/ 27 h 37"/>
                  <a:gd name="T12" fmla="*/ 12 w 28"/>
                  <a:gd name="T13" fmla="*/ 29 h 37"/>
                  <a:gd name="T14" fmla="*/ 10 w 28"/>
                  <a:gd name="T15" fmla="*/ 31 h 37"/>
                  <a:gd name="T16" fmla="*/ 8 w 28"/>
                  <a:gd name="T17" fmla="*/ 33 h 37"/>
                  <a:gd name="T18" fmla="*/ 8 w 28"/>
                  <a:gd name="T19" fmla="*/ 33 h 37"/>
                  <a:gd name="T20" fmla="*/ 6 w 28"/>
                  <a:gd name="T21" fmla="*/ 37 h 37"/>
                  <a:gd name="T22" fmla="*/ 4 w 28"/>
                  <a:gd name="T23" fmla="*/ 37 h 37"/>
                  <a:gd name="T24" fmla="*/ 0 w 28"/>
                  <a:gd name="T25" fmla="*/ 31 h 37"/>
                  <a:gd name="T26" fmla="*/ 0 w 28"/>
                  <a:gd name="T27" fmla="*/ 31 h 37"/>
                  <a:gd name="T28" fmla="*/ 0 w 28"/>
                  <a:gd name="T29" fmla="*/ 19 h 37"/>
                  <a:gd name="T30" fmla="*/ 0 w 28"/>
                  <a:gd name="T31" fmla="*/ 19 h 37"/>
                  <a:gd name="T32" fmla="*/ 2 w 28"/>
                  <a:gd name="T33" fmla="*/ 17 h 37"/>
                  <a:gd name="T34" fmla="*/ 2 w 28"/>
                  <a:gd name="T35" fmla="*/ 13 h 37"/>
                  <a:gd name="T36" fmla="*/ 2 w 28"/>
                  <a:gd name="T37" fmla="*/ 6 h 37"/>
                  <a:gd name="T38" fmla="*/ 2 w 28"/>
                  <a:gd name="T39" fmla="*/ 6 h 37"/>
                  <a:gd name="T40" fmla="*/ 4 w 28"/>
                  <a:gd name="T41" fmla="*/ 4 h 37"/>
                  <a:gd name="T42" fmla="*/ 6 w 28"/>
                  <a:gd name="T43" fmla="*/ 6 h 37"/>
                  <a:gd name="T44" fmla="*/ 10 w 28"/>
                  <a:gd name="T45" fmla="*/ 8 h 37"/>
                  <a:gd name="T46" fmla="*/ 10 w 28"/>
                  <a:gd name="T47" fmla="*/ 8 h 37"/>
                  <a:gd name="T48" fmla="*/ 12 w 28"/>
                  <a:gd name="T49" fmla="*/ 8 h 37"/>
                  <a:gd name="T50" fmla="*/ 14 w 28"/>
                  <a:gd name="T51" fmla="*/ 6 h 37"/>
                  <a:gd name="T52" fmla="*/ 18 w 28"/>
                  <a:gd name="T53" fmla="*/ 2 h 37"/>
                  <a:gd name="T54" fmla="*/ 20 w 28"/>
                  <a:gd name="T55" fmla="*/ 0 h 37"/>
                  <a:gd name="T56" fmla="*/ 20 w 28"/>
                  <a:gd name="T57" fmla="*/ 0 h 37"/>
                  <a:gd name="T58" fmla="*/ 22 w 28"/>
                  <a:gd name="T59" fmla="*/ 2 h 37"/>
                  <a:gd name="T60" fmla="*/ 22 w 28"/>
                  <a:gd name="T61" fmla="*/ 2 h 37"/>
                  <a:gd name="T62" fmla="*/ 26 w 28"/>
                  <a:gd name="T63" fmla="*/ 4 h 37"/>
                  <a:gd name="T64" fmla="*/ 28 w 28"/>
                  <a:gd name="T65" fmla="*/ 6 h 37"/>
                  <a:gd name="T66" fmla="*/ 28 w 28"/>
                  <a:gd name="T67" fmla="*/ 13 h 37"/>
                  <a:gd name="T68" fmla="*/ 28 w 28"/>
                  <a:gd name="T69" fmla="*/ 13 h 37"/>
                  <a:gd name="T70" fmla="*/ 28 w 28"/>
                  <a:gd name="T71" fmla="*/ 15 h 37"/>
                  <a:gd name="T72" fmla="*/ 28 w 28"/>
                  <a:gd name="T73"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7">
                    <a:moveTo>
                      <a:pt x="28" y="15"/>
                    </a:moveTo>
                    <a:lnTo>
                      <a:pt x="28" y="15"/>
                    </a:lnTo>
                    <a:lnTo>
                      <a:pt x="26" y="17"/>
                    </a:lnTo>
                    <a:lnTo>
                      <a:pt x="22" y="21"/>
                    </a:lnTo>
                    <a:lnTo>
                      <a:pt x="16" y="27"/>
                    </a:lnTo>
                    <a:lnTo>
                      <a:pt x="16" y="27"/>
                    </a:lnTo>
                    <a:lnTo>
                      <a:pt x="12" y="29"/>
                    </a:lnTo>
                    <a:lnTo>
                      <a:pt x="10" y="31"/>
                    </a:lnTo>
                    <a:lnTo>
                      <a:pt x="8" y="33"/>
                    </a:lnTo>
                    <a:lnTo>
                      <a:pt x="8" y="33"/>
                    </a:lnTo>
                    <a:lnTo>
                      <a:pt x="6" y="37"/>
                    </a:lnTo>
                    <a:lnTo>
                      <a:pt x="4" y="37"/>
                    </a:lnTo>
                    <a:lnTo>
                      <a:pt x="0" y="31"/>
                    </a:lnTo>
                    <a:lnTo>
                      <a:pt x="0" y="31"/>
                    </a:lnTo>
                    <a:lnTo>
                      <a:pt x="0" y="19"/>
                    </a:lnTo>
                    <a:lnTo>
                      <a:pt x="0" y="19"/>
                    </a:lnTo>
                    <a:lnTo>
                      <a:pt x="2" y="17"/>
                    </a:lnTo>
                    <a:lnTo>
                      <a:pt x="2" y="13"/>
                    </a:lnTo>
                    <a:lnTo>
                      <a:pt x="2" y="6"/>
                    </a:lnTo>
                    <a:lnTo>
                      <a:pt x="2" y="6"/>
                    </a:lnTo>
                    <a:lnTo>
                      <a:pt x="4" y="4"/>
                    </a:lnTo>
                    <a:lnTo>
                      <a:pt x="6" y="6"/>
                    </a:lnTo>
                    <a:lnTo>
                      <a:pt x="10" y="8"/>
                    </a:lnTo>
                    <a:lnTo>
                      <a:pt x="10" y="8"/>
                    </a:lnTo>
                    <a:lnTo>
                      <a:pt x="12" y="8"/>
                    </a:lnTo>
                    <a:lnTo>
                      <a:pt x="14" y="6"/>
                    </a:lnTo>
                    <a:lnTo>
                      <a:pt x="18" y="2"/>
                    </a:lnTo>
                    <a:lnTo>
                      <a:pt x="20" y="0"/>
                    </a:lnTo>
                    <a:lnTo>
                      <a:pt x="20" y="0"/>
                    </a:lnTo>
                    <a:lnTo>
                      <a:pt x="22" y="2"/>
                    </a:lnTo>
                    <a:lnTo>
                      <a:pt x="22" y="2"/>
                    </a:lnTo>
                    <a:lnTo>
                      <a:pt x="26" y="4"/>
                    </a:lnTo>
                    <a:lnTo>
                      <a:pt x="28" y="6"/>
                    </a:lnTo>
                    <a:lnTo>
                      <a:pt x="28" y="13"/>
                    </a:lnTo>
                    <a:lnTo>
                      <a:pt x="28" y="13"/>
                    </a:lnTo>
                    <a:lnTo>
                      <a:pt x="28" y="15"/>
                    </a:ln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3" name="Freeform 1842">
                <a:extLst>
                  <a:ext uri="{FF2B5EF4-FFF2-40B4-BE49-F238E27FC236}">
                    <a16:creationId xmlns:a16="http://schemas.microsoft.com/office/drawing/2014/main" id="{636DAD93-2863-23FC-F61C-D70A8C3BAE33}"/>
                  </a:ext>
                </a:extLst>
              </p:cNvPr>
              <p:cNvSpPr>
                <a:spLocks/>
              </p:cNvSpPr>
              <p:nvPr/>
            </p:nvSpPr>
            <p:spPr bwMode="auto">
              <a:xfrm>
                <a:off x="5608" y="1601"/>
                <a:ext cx="22" cy="24"/>
              </a:xfrm>
              <a:custGeom>
                <a:avLst/>
                <a:gdLst>
                  <a:gd name="T0" fmla="*/ 6 w 22"/>
                  <a:gd name="T1" fmla="*/ 2 h 24"/>
                  <a:gd name="T2" fmla="*/ 6 w 22"/>
                  <a:gd name="T3" fmla="*/ 2 h 24"/>
                  <a:gd name="T4" fmla="*/ 8 w 22"/>
                  <a:gd name="T5" fmla="*/ 2 h 24"/>
                  <a:gd name="T6" fmla="*/ 8 w 22"/>
                  <a:gd name="T7" fmla="*/ 2 h 24"/>
                  <a:gd name="T8" fmla="*/ 10 w 22"/>
                  <a:gd name="T9" fmla="*/ 10 h 24"/>
                  <a:gd name="T10" fmla="*/ 10 w 22"/>
                  <a:gd name="T11" fmla="*/ 10 h 24"/>
                  <a:gd name="T12" fmla="*/ 12 w 22"/>
                  <a:gd name="T13" fmla="*/ 8 h 24"/>
                  <a:gd name="T14" fmla="*/ 12 w 22"/>
                  <a:gd name="T15" fmla="*/ 8 h 24"/>
                  <a:gd name="T16" fmla="*/ 14 w 22"/>
                  <a:gd name="T17" fmla="*/ 4 h 24"/>
                  <a:gd name="T18" fmla="*/ 16 w 22"/>
                  <a:gd name="T19" fmla="*/ 6 h 24"/>
                  <a:gd name="T20" fmla="*/ 20 w 22"/>
                  <a:gd name="T21" fmla="*/ 12 h 24"/>
                  <a:gd name="T22" fmla="*/ 20 w 22"/>
                  <a:gd name="T23" fmla="*/ 12 h 24"/>
                  <a:gd name="T24" fmla="*/ 22 w 22"/>
                  <a:gd name="T25" fmla="*/ 20 h 24"/>
                  <a:gd name="T26" fmla="*/ 22 w 22"/>
                  <a:gd name="T27" fmla="*/ 22 h 24"/>
                  <a:gd name="T28" fmla="*/ 20 w 22"/>
                  <a:gd name="T29" fmla="*/ 24 h 24"/>
                  <a:gd name="T30" fmla="*/ 20 w 22"/>
                  <a:gd name="T31" fmla="*/ 24 h 24"/>
                  <a:gd name="T32" fmla="*/ 16 w 22"/>
                  <a:gd name="T33" fmla="*/ 24 h 24"/>
                  <a:gd name="T34" fmla="*/ 16 w 22"/>
                  <a:gd name="T35" fmla="*/ 24 h 24"/>
                  <a:gd name="T36" fmla="*/ 14 w 22"/>
                  <a:gd name="T37" fmla="*/ 20 h 24"/>
                  <a:gd name="T38" fmla="*/ 12 w 22"/>
                  <a:gd name="T39" fmla="*/ 18 h 24"/>
                  <a:gd name="T40" fmla="*/ 6 w 22"/>
                  <a:gd name="T41" fmla="*/ 16 h 24"/>
                  <a:gd name="T42" fmla="*/ 6 w 22"/>
                  <a:gd name="T43" fmla="*/ 16 h 24"/>
                  <a:gd name="T44" fmla="*/ 2 w 22"/>
                  <a:gd name="T45" fmla="*/ 12 h 24"/>
                  <a:gd name="T46" fmla="*/ 2 w 22"/>
                  <a:gd name="T47" fmla="*/ 10 h 24"/>
                  <a:gd name="T48" fmla="*/ 0 w 22"/>
                  <a:gd name="T49" fmla="*/ 4 h 24"/>
                  <a:gd name="T50" fmla="*/ 0 w 22"/>
                  <a:gd name="T51" fmla="*/ 4 h 24"/>
                  <a:gd name="T52" fmla="*/ 0 w 22"/>
                  <a:gd name="T53" fmla="*/ 4 h 24"/>
                  <a:gd name="T54" fmla="*/ 4 w 22"/>
                  <a:gd name="T55" fmla="*/ 0 h 24"/>
                  <a:gd name="T56" fmla="*/ 4 w 22"/>
                  <a:gd name="T57" fmla="*/ 0 h 24"/>
                  <a:gd name="T58" fmla="*/ 6 w 22"/>
                  <a:gd name="T59" fmla="*/ 2 h 24"/>
                  <a:gd name="T60" fmla="*/ 6 w 22"/>
                  <a:gd name="T6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24">
                    <a:moveTo>
                      <a:pt x="6" y="2"/>
                    </a:moveTo>
                    <a:lnTo>
                      <a:pt x="6" y="2"/>
                    </a:lnTo>
                    <a:lnTo>
                      <a:pt x="8" y="2"/>
                    </a:lnTo>
                    <a:lnTo>
                      <a:pt x="8" y="2"/>
                    </a:lnTo>
                    <a:lnTo>
                      <a:pt x="10" y="10"/>
                    </a:lnTo>
                    <a:lnTo>
                      <a:pt x="10" y="10"/>
                    </a:lnTo>
                    <a:lnTo>
                      <a:pt x="12" y="8"/>
                    </a:lnTo>
                    <a:lnTo>
                      <a:pt x="12" y="8"/>
                    </a:lnTo>
                    <a:lnTo>
                      <a:pt x="14" y="4"/>
                    </a:lnTo>
                    <a:lnTo>
                      <a:pt x="16" y="6"/>
                    </a:lnTo>
                    <a:lnTo>
                      <a:pt x="20" y="12"/>
                    </a:lnTo>
                    <a:lnTo>
                      <a:pt x="20" y="12"/>
                    </a:lnTo>
                    <a:lnTo>
                      <a:pt x="22" y="20"/>
                    </a:lnTo>
                    <a:lnTo>
                      <a:pt x="22" y="22"/>
                    </a:lnTo>
                    <a:lnTo>
                      <a:pt x="20" y="24"/>
                    </a:lnTo>
                    <a:lnTo>
                      <a:pt x="20" y="24"/>
                    </a:lnTo>
                    <a:lnTo>
                      <a:pt x="16" y="24"/>
                    </a:lnTo>
                    <a:lnTo>
                      <a:pt x="16" y="24"/>
                    </a:lnTo>
                    <a:lnTo>
                      <a:pt x="14" y="20"/>
                    </a:lnTo>
                    <a:lnTo>
                      <a:pt x="12" y="18"/>
                    </a:lnTo>
                    <a:lnTo>
                      <a:pt x="6" y="16"/>
                    </a:lnTo>
                    <a:lnTo>
                      <a:pt x="6" y="16"/>
                    </a:lnTo>
                    <a:lnTo>
                      <a:pt x="2" y="12"/>
                    </a:lnTo>
                    <a:lnTo>
                      <a:pt x="2" y="10"/>
                    </a:lnTo>
                    <a:lnTo>
                      <a:pt x="0" y="4"/>
                    </a:lnTo>
                    <a:lnTo>
                      <a:pt x="0" y="4"/>
                    </a:lnTo>
                    <a:lnTo>
                      <a:pt x="0" y="4"/>
                    </a:lnTo>
                    <a:lnTo>
                      <a:pt x="4"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4" name="Freeform 1843">
                <a:extLst>
                  <a:ext uri="{FF2B5EF4-FFF2-40B4-BE49-F238E27FC236}">
                    <a16:creationId xmlns:a16="http://schemas.microsoft.com/office/drawing/2014/main" id="{F12210DA-A0AD-8D72-A99F-2B16FBF7A392}"/>
                  </a:ext>
                </a:extLst>
              </p:cNvPr>
              <p:cNvSpPr>
                <a:spLocks/>
              </p:cNvSpPr>
              <p:nvPr/>
            </p:nvSpPr>
            <p:spPr bwMode="auto">
              <a:xfrm>
                <a:off x="5614" y="1630"/>
                <a:ext cx="30" cy="20"/>
              </a:xfrm>
              <a:custGeom>
                <a:avLst/>
                <a:gdLst>
                  <a:gd name="T0" fmla="*/ 12 w 30"/>
                  <a:gd name="T1" fmla="*/ 0 h 20"/>
                  <a:gd name="T2" fmla="*/ 12 w 30"/>
                  <a:gd name="T3" fmla="*/ 0 h 20"/>
                  <a:gd name="T4" fmla="*/ 14 w 30"/>
                  <a:gd name="T5" fmla="*/ 4 h 20"/>
                  <a:gd name="T6" fmla="*/ 18 w 30"/>
                  <a:gd name="T7" fmla="*/ 8 h 20"/>
                  <a:gd name="T8" fmla="*/ 24 w 30"/>
                  <a:gd name="T9" fmla="*/ 10 h 20"/>
                  <a:gd name="T10" fmla="*/ 24 w 30"/>
                  <a:gd name="T11" fmla="*/ 10 h 20"/>
                  <a:gd name="T12" fmla="*/ 28 w 30"/>
                  <a:gd name="T13" fmla="*/ 10 h 20"/>
                  <a:gd name="T14" fmla="*/ 30 w 30"/>
                  <a:gd name="T15" fmla="*/ 10 h 20"/>
                  <a:gd name="T16" fmla="*/ 30 w 30"/>
                  <a:gd name="T17" fmla="*/ 14 h 20"/>
                  <a:gd name="T18" fmla="*/ 30 w 30"/>
                  <a:gd name="T19" fmla="*/ 14 h 20"/>
                  <a:gd name="T20" fmla="*/ 30 w 30"/>
                  <a:gd name="T21" fmla="*/ 18 h 20"/>
                  <a:gd name="T22" fmla="*/ 30 w 30"/>
                  <a:gd name="T23" fmla="*/ 18 h 20"/>
                  <a:gd name="T24" fmla="*/ 22 w 30"/>
                  <a:gd name="T25" fmla="*/ 20 h 20"/>
                  <a:gd name="T26" fmla="*/ 16 w 30"/>
                  <a:gd name="T27" fmla="*/ 20 h 20"/>
                  <a:gd name="T28" fmla="*/ 2 w 30"/>
                  <a:gd name="T29" fmla="*/ 18 h 20"/>
                  <a:gd name="T30" fmla="*/ 2 w 30"/>
                  <a:gd name="T31" fmla="*/ 18 h 20"/>
                  <a:gd name="T32" fmla="*/ 0 w 30"/>
                  <a:gd name="T33" fmla="*/ 16 h 20"/>
                  <a:gd name="T34" fmla="*/ 0 w 30"/>
                  <a:gd name="T35" fmla="*/ 12 h 20"/>
                  <a:gd name="T36" fmla="*/ 0 w 30"/>
                  <a:gd name="T37" fmla="*/ 12 h 20"/>
                  <a:gd name="T38" fmla="*/ 0 w 30"/>
                  <a:gd name="T39" fmla="*/ 10 h 20"/>
                  <a:gd name="T40" fmla="*/ 0 w 30"/>
                  <a:gd name="T41" fmla="*/ 10 h 20"/>
                  <a:gd name="T42" fmla="*/ 12 w 30"/>
                  <a:gd name="T43" fmla="*/ 0 h 20"/>
                  <a:gd name="T44" fmla="*/ 12 w 30"/>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0">
                    <a:moveTo>
                      <a:pt x="12" y="0"/>
                    </a:moveTo>
                    <a:lnTo>
                      <a:pt x="12" y="0"/>
                    </a:lnTo>
                    <a:lnTo>
                      <a:pt x="14" y="4"/>
                    </a:lnTo>
                    <a:lnTo>
                      <a:pt x="18" y="8"/>
                    </a:lnTo>
                    <a:lnTo>
                      <a:pt x="24" y="10"/>
                    </a:lnTo>
                    <a:lnTo>
                      <a:pt x="24" y="10"/>
                    </a:lnTo>
                    <a:lnTo>
                      <a:pt x="28" y="10"/>
                    </a:lnTo>
                    <a:lnTo>
                      <a:pt x="30" y="10"/>
                    </a:lnTo>
                    <a:lnTo>
                      <a:pt x="30" y="14"/>
                    </a:lnTo>
                    <a:lnTo>
                      <a:pt x="30" y="14"/>
                    </a:lnTo>
                    <a:lnTo>
                      <a:pt x="30" y="18"/>
                    </a:lnTo>
                    <a:lnTo>
                      <a:pt x="30" y="18"/>
                    </a:lnTo>
                    <a:lnTo>
                      <a:pt x="22" y="20"/>
                    </a:lnTo>
                    <a:lnTo>
                      <a:pt x="16" y="20"/>
                    </a:lnTo>
                    <a:lnTo>
                      <a:pt x="2" y="18"/>
                    </a:lnTo>
                    <a:lnTo>
                      <a:pt x="2" y="18"/>
                    </a:lnTo>
                    <a:lnTo>
                      <a:pt x="0" y="16"/>
                    </a:lnTo>
                    <a:lnTo>
                      <a:pt x="0" y="12"/>
                    </a:lnTo>
                    <a:lnTo>
                      <a:pt x="0" y="12"/>
                    </a:lnTo>
                    <a:lnTo>
                      <a:pt x="0" y="10"/>
                    </a:lnTo>
                    <a:lnTo>
                      <a:pt x="0" y="1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5" name="Freeform 1844">
                <a:extLst>
                  <a:ext uri="{FF2B5EF4-FFF2-40B4-BE49-F238E27FC236}">
                    <a16:creationId xmlns:a16="http://schemas.microsoft.com/office/drawing/2014/main" id="{7429151F-F3E1-885E-CFCC-9436345853DC}"/>
                  </a:ext>
                </a:extLst>
              </p:cNvPr>
              <p:cNvSpPr>
                <a:spLocks/>
              </p:cNvSpPr>
              <p:nvPr/>
            </p:nvSpPr>
            <p:spPr bwMode="auto">
              <a:xfrm>
                <a:off x="5594" y="1630"/>
                <a:ext cx="20" cy="16"/>
              </a:xfrm>
              <a:custGeom>
                <a:avLst/>
                <a:gdLst>
                  <a:gd name="T0" fmla="*/ 16 w 20"/>
                  <a:gd name="T1" fmla="*/ 14 h 16"/>
                  <a:gd name="T2" fmla="*/ 16 w 20"/>
                  <a:gd name="T3" fmla="*/ 14 h 16"/>
                  <a:gd name="T4" fmla="*/ 12 w 20"/>
                  <a:gd name="T5" fmla="*/ 14 h 16"/>
                  <a:gd name="T6" fmla="*/ 8 w 20"/>
                  <a:gd name="T7" fmla="*/ 10 h 16"/>
                  <a:gd name="T8" fmla="*/ 0 w 20"/>
                  <a:gd name="T9" fmla="*/ 2 h 16"/>
                  <a:gd name="T10" fmla="*/ 0 w 20"/>
                  <a:gd name="T11" fmla="*/ 2 h 16"/>
                  <a:gd name="T12" fmla="*/ 2 w 20"/>
                  <a:gd name="T13" fmla="*/ 0 h 16"/>
                  <a:gd name="T14" fmla="*/ 6 w 20"/>
                  <a:gd name="T15" fmla="*/ 0 h 16"/>
                  <a:gd name="T16" fmla="*/ 10 w 20"/>
                  <a:gd name="T17" fmla="*/ 2 h 16"/>
                  <a:gd name="T18" fmla="*/ 16 w 20"/>
                  <a:gd name="T19" fmla="*/ 8 h 16"/>
                  <a:gd name="T20" fmla="*/ 18 w 20"/>
                  <a:gd name="T21" fmla="*/ 10 h 16"/>
                  <a:gd name="T22" fmla="*/ 20 w 20"/>
                  <a:gd name="T23" fmla="*/ 10 h 16"/>
                  <a:gd name="T24" fmla="*/ 20 w 20"/>
                  <a:gd name="T25" fmla="*/ 10 h 16"/>
                  <a:gd name="T26" fmla="*/ 20 w 20"/>
                  <a:gd name="T27" fmla="*/ 10 h 16"/>
                  <a:gd name="T28" fmla="*/ 18 w 20"/>
                  <a:gd name="T29" fmla="*/ 16 h 16"/>
                  <a:gd name="T30" fmla="*/ 18 w 20"/>
                  <a:gd name="T31" fmla="*/ 16 h 16"/>
                  <a:gd name="T32" fmla="*/ 16 w 20"/>
                  <a:gd name="T33" fmla="*/ 14 h 16"/>
                  <a:gd name="T34" fmla="*/ 16 w 20"/>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6">
                    <a:moveTo>
                      <a:pt x="16" y="14"/>
                    </a:moveTo>
                    <a:lnTo>
                      <a:pt x="16" y="14"/>
                    </a:lnTo>
                    <a:lnTo>
                      <a:pt x="12" y="14"/>
                    </a:lnTo>
                    <a:lnTo>
                      <a:pt x="8" y="10"/>
                    </a:lnTo>
                    <a:lnTo>
                      <a:pt x="0" y="2"/>
                    </a:lnTo>
                    <a:lnTo>
                      <a:pt x="0" y="2"/>
                    </a:lnTo>
                    <a:lnTo>
                      <a:pt x="2" y="0"/>
                    </a:lnTo>
                    <a:lnTo>
                      <a:pt x="6" y="0"/>
                    </a:lnTo>
                    <a:lnTo>
                      <a:pt x="10" y="2"/>
                    </a:lnTo>
                    <a:lnTo>
                      <a:pt x="16" y="8"/>
                    </a:lnTo>
                    <a:lnTo>
                      <a:pt x="18" y="10"/>
                    </a:lnTo>
                    <a:lnTo>
                      <a:pt x="20" y="10"/>
                    </a:lnTo>
                    <a:lnTo>
                      <a:pt x="20" y="10"/>
                    </a:lnTo>
                    <a:lnTo>
                      <a:pt x="20" y="10"/>
                    </a:lnTo>
                    <a:lnTo>
                      <a:pt x="18" y="16"/>
                    </a:lnTo>
                    <a:lnTo>
                      <a:pt x="18" y="16"/>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6" name="Freeform 1845">
                <a:extLst>
                  <a:ext uri="{FF2B5EF4-FFF2-40B4-BE49-F238E27FC236}">
                    <a16:creationId xmlns:a16="http://schemas.microsoft.com/office/drawing/2014/main" id="{2F8BF628-73B3-8C75-1A83-3A9EFE9104A5}"/>
                  </a:ext>
                </a:extLst>
              </p:cNvPr>
              <p:cNvSpPr>
                <a:spLocks/>
              </p:cNvSpPr>
              <p:nvPr/>
            </p:nvSpPr>
            <p:spPr bwMode="auto">
              <a:xfrm>
                <a:off x="5564" y="1609"/>
                <a:ext cx="22" cy="21"/>
              </a:xfrm>
              <a:custGeom>
                <a:avLst/>
                <a:gdLst>
                  <a:gd name="T0" fmla="*/ 2 w 22"/>
                  <a:gd name="T1" fmla="*/ 12 h 21"/>
                  <a:gd name="T2" fmla="*/ 2 w 22"/>
                  <a:gd name="T3" fmla="*/ 12 h 21"/>
                  <a:gd name="T4" fmla="*/ 16 w 22"/>
                  <a:gd name="T5" fmla="*/ 0 h 21"/>
                  <a:gd name="T6" fmla="*/ 16 w 22"/>
                  <a:gd name="T7" fmla="*/ 0 h 21"/>
                  <a:gd name="T8" fmla="*/ 18 w 22"/>
                  <a:gd name="T9" fmla="*/ 2 h 21"/>
                  <a:gd name="T10" fmla="*/ 20 w 22"/>
                  <a:gd name="T11" fmla="*/ 2 h 21"/>
                  <a:gd name="T12" fmla="*/ 22 w 22"/>
                  <a:gd name="T13" fmla="*/ 0 h 21"/>
                  <a:gd name="T14" fmla="*/ 22 w 22"/>
                  <a:gd name="T15" fmla="*/ 0 h 21"/>
                  <a:gd name="T16" fmla="*/ 22 w 22"/>
                  <a:gd name="T17" fmla="*/ 2 h 21"/>
                  <a:gd name="T18" fmla="*/ 22 w 22"/>
                  <a:gd name="T19" fmla="*/ 2 h 21"/>
                  <a:gd name="T20" fmla="*/ 22 w 22"/>
                  <a:gd name="T21" fmla="*/ 8 h 21"/>
                  <a:gd name="T22" fmla="*/ 22 w 22"/>
                  <a:gd name="T23" fmla="*/ 12 h 21"/>
                  <a:gd name="T24" fmla="*/ 22 w 22"/>
                  <a:gd name="T25" fmla="*/ 12 h 21"/>
                  <a:gd name="T26" fmla="*/ 20 w 22"/>
                  <a:gd name="T27" fmla="*/ 12 h 21"/>
                  <a:gd name="T28" fmla="*/ 20 w 22"/>
                  <a:gd name="T29" fmla="*/ 12 h 21"/>
                  <a:gd name="T30" fmla="*/ 16 w 22"/>
                  <a:gd name="T31" fmla="*/ 10 h 21"/>
                  <a:gd name="T32" fmla="*/ 14 w 22"/>
                  <a:gd name="T33" fmla="*/ 12 h 21"/>
                  <a:gd name="T34" fmla="*/ 10 w 22"/>
                  <a:gd name="T35" fmla="*/ 21 h 21"/>
                  <a:gd name="T36" fmla="*/ 10 w 22"/>
                  <a:gd name="T37" fmla="*/ 21 h 21"/>
                  <a:gd name="T38" fmla="*/ 2 w 22"/>
                  <a:gd name="T39" fmla="*/ 16 h 21"/>
                  <a:gd name="T40" fmla="*/ 2 w 22"/>
                  <a:gd name="T41" fmla="*/ 16 h 21"/>
                  <a:gd name="T42" fmla="*/ 0 w 22"/>
                  <a:gd name="T43" fmla="*/ 16 h 21"/>
                  <a:gd name="T44" fmla="*/ 0 w 22"/>
                  <a:gd name="T45" fmla="*/ 12 h 21"/>
                  <a:gd name="T46" fmla="*/ 0 w 22"/>
                  <a:gd name="T47" fmla="*/ 12 h 21"/>
                  <a:gd name="T48" fmla="*/ 2 w 22"/>
                  <a:gd name="T49" fmla="*/ 12 h 21"/>
                  <a:gd name="T50" fmla="*/ 2 w 22"/>
                  <a:gd name="T51"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1">
                    <a:moveTo>
                      <a:pt x="2" y="12"/>
                    </a:moveTo>
                    <a:lnTo>
                      <a:pt x="2" y="12"/>
                    </a:lnTo>
                    <a:lnTo>
                      <a:pt x="16" y="0"/>
                    </a:lnTo>
                    <a:lnTo>
                      <a:pt x="16" y="0"/>
                    </a:lnTo>
                    <a:lnTo>
                      <a:pt x="18" y="2"/>
                    </a:lnTo>
                    <a:lnTo>
                      <a:pt x="20" y="2"/>
                    </a:lnTo>
                    <a:lnTo>
                      <a:pt x="22" y="0"/>
                    </a:lnTo>
                    <a:lnTo>
                      <a:pt x="22" y="0"/>
                    </a:lnTo>
                    <a:lnTo>
                      <a:pt x="22" y="2"/>
                    </a:lnTo>
                    <a:lnTo>
                      <a:pt x="22" y="2"/>
                    </a:lnTo>
                    <a:lnTo>
                      <a:pt x="22" y="8"/>
                    </a:lnTo>
                    <a:lnTo>
                      <a:pt x="22" y="12"/>
                    </a:lnTo>
                    <a:lnTo>
                      <a:pt x="22" y="12"/>
                    </a:lnTo>
                    <a:lnTo>
                      <a:pt x="20" y="12"/>
                    </a:lnTo>
                    <a:lnTo>
                      <a:pt x="20" y="12"/>
                    </a:lnTo>
                    <a:lnTo>
                      <a:pt x="16" y="10"/>
                    </a:lnTo>
                    <a:lnTo>
                      <a:pt x="14" y="12"/>
                    </a:lnTo>
                    <a:lnTo>
                      <a:pt x="10" y="21"/>
                    </a:lnTo>
                    <a:lnTo>
                      <a:pt x="10" y="21"/>
                    </a:lnTo>
                    <a:lnTo>
                      <a:pt x="2" y="16"/>
                    </a:lnTo>
                    <a:lnTo>
                      <a:pt x="2" y="16"/>
                    </a:lnTo>
                    <a:lnTo>
                      <a:pt x="0" y="16"/>
                    </a:lnTo>
                    <a:lnTo>
                      <a:pt x="0" y="12"/>
                    </a:lnTo>
                    <a:lnTo>
                      <a:pt x="0"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7" name="Freeform 1846">
                <a:extLst>
                  <a:ext uri="{FF2B5EF4-FFF2-40B4-BE49-F238E27FC236}">
                    <a16:creationId xmlns:a16="http://schemas.microsoft.com/office/drawing/2014/main" id="{A22A1BE6-CEBC-DCDE-DCAD-FD3229C7269C}"/>
                  </a:ext>
                </a:extLst>
              </p:cNvPr>
              <p:cNvSpPr>
                <a:spLocks/>
              </p:cNvSpPr>
              <p:nvPr/>
            </p:nvSpPr>
            <p:spPr bwMode="auto">
              <a:xfrm>
                <a:off x="5584" y="1595"/>
                <a:ext cx="8" cy="24"/>
              </a:xfrm>
              <a:custGeom>
                <a:avLst/>
                <a:gdLst>
                  <a:gd name="T0" fmla="*/ 2 w 8"/>
                  <a:gd name="T1" fmla="*/ 14 h 24"/>
                  <a:gd name="T2" fmla="*/ 2 w 8"/>
                  <a:gd name="T3" fmla="*/ 14 h 24"/>
                  <a:gd name="T4" fmla="*/ 0 w 8"/>
                  <a:gd name="T5" fmla="*/ 0 h 24"/>
                  <a:gd name="T6" fmla="*/ 0 w 8"/>
                  <a:gd name="T7" fmla="*/ 0 h 24"/>
                  <a:gd name="T8" fmla="*/ 4 w 8"/>
                  <a:gd name="T9" fmla="*/ 2 h 24"/>
                  <a:gd name="T10" fmla="*/ 6 w 8"/>
                  <a:gd name="T11" fmla="*/ 6 h 24"/>
                  <a:gd name="T12" fmla="*/ 6 w 8"/>
                  <a:gd name="T13" fmla="*/ 12 h 24"/>
                  <a:gd name="T14" fmla="*/ 8 w 8"/>
                  <a:gd name="T15" fmla="*/ 22 h 24"/>
                  <a:gd name="T16" fmla="*/ 8 w 8"/>
                  <a:gd name="T17" fmla="*/ 22 h 24"/>
                  <a:gd name="T18" fmla="*/ 4 w 8"/>
                  <a:gd name="T19" fmla="*/ 24 h 24"/>
                  <a:gd name="T20" fmla="*/ 4 w 8"/>
                  <a:gd name="T21" fmla="*/ 22 h 24"/>
                  <a:gd name="T22" fmla="*/ 2 w 8"/>
                  <a:gd name="T23" fmla="*/ 14 h 24"/>
                  <a:gd name="T24" fmla="*/ 2 w 8"/>
                  <a:gd name="T2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4">
                    <a:moveTo>
                      <a:pt x="2" y="14"/>
                    </a:moveTo>
                    <a:lnTo>
                      <a:pt x="2" y="14"/>
                    </a:lnTo>
                    <a:lnTo>
                      <a:pt x="0" y="0"/>
                    </a:lnTo>
                    <a:lnTo>
                      <a:pt x="0" y="0"/>
                    </a:lnTo>
                    <a:lnTo>
                      <a:pt x="4" y="2"/>
                    </a:lnTo>
                    <a:lnTo>
                      <a:pt x="6" y="6"/>
                    </a:lnTo>
                    <a:lnTo>
                      <a:pt x="6" y="12"/>
                    </a:lnTo>
                    <a:lnTo>
                      <a:pt x="8" y="22"/>
                    </a:lnTo>
                    <a:lnTo>
                      <a:pt x="8" y="22"/>
                    </a:lnTo>
                    <a:lnTo>
                      <a:pt x="4" y="24"/>
                    </a:lnTo>
                    <a:lnTo>
                      <a:pt x="4" y="22"/>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8" name="Freeform 1847">
                <a:extLst>
                  <a:ext uri="{FF2B5EF4-FFF2-40B4-BE49-F238E27FC236}">
                    <a16:creationId xmlns:a16="http://schemas.microsoft.com/office/drawing/2014/main" id="{785E5250-4680-8F48-8A51-A951223CB6E0}"/>
                  </a:ext>
                </a:extLst>
              </p:cNvPr>
              <p:cNvSpPr>
                <a:spLocks/>
              </p:cNvSpPr>
              <p:nvPr/>
            </p:nvSpPr>
            <p:spPr bwMode="auto">
              <a:xfrm>
                <a:off x="5586" y="1609"/>
                <a:ext cx="10" cy="21"/>
              </a:xfrm>
              <a:custGeom>
                <a:avLst/>
                <a:gdLst>
                  <a:gd name="T0" fmla="*/ 0 w 10"/>
                  <a:gd name="T1" fmla="*/ 0 h 21"/>
                  <a:gd name="T2" fmla="*/ 0 w 10"/>
                  <a:gd name="T3" fmla="*/ 0 h 21"/>
                  <a:gd name="T4" fmla="*/ 2 w 10"/>
                  <a:gd name="T5" fmla="*/ 6 h 21"/>
                  <a:gd name="T6" fmla="*/ 4 w 10"/>
                  <a:gd name="T7" fmla="*/ 8 h 21"/>
                  <a:gd name="T8" fmla="*/ 6 w 10"/>
                  <a:gd name="T9" fmla="*/ 8 h 21"/>
                  <a:gd name="T10" fmla="*/ 6 w 10"/>
                  <a:gd name="T11" fmla="*/ 8 h 21"/>
                  <a:gd name="T12" fmla="*/ 8 w 10"/>
                  <a:gd name="T13" fmla="*/ 12 h 21"/>
                  <a:gd name="T14" fmla="*/ 10 w 10"/>
                  <a:gd name="T15" fmla="*/ 19 h 21"/>
                  <a:gd name="T16" fmla="*/ 10 w 10"/>
                  <a:gd name="T17" fmla="*/ 19 h 21"/>
                  <a:gd name="T18" fmla="*/ 6 w 10"/>
                  <a:gd name="T19" fmla="*/ 21 h 21"/>
                  <a:gd name="T20" fmla="*/ 6 w 10"/>
                  <a:gd name="T21" fmla="*/ 21 h 21"/>
                  <a:gd name="T22" fmla="*/ 0 w 10"/>
                  <a:gd name="T23" fmla="*/ 12 h 21"/>
                  <a:gd name="T24" fmla="*/ 0 w 10"/>
                  <a:gd name="T25" fmla="*/ 12 h 21"/>
                  <a:gd name="T26" fmla="*/ 0 w 10"/>
                  <a:gd name="T27" fmla="*/ 0 h 21"/>
                  <a:gd name="T28" fmla="*/ 0 w 10"/>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21">
                    <a:moveTo>
                      <a:pt x="0" y="0"/>
                    </a:moveTo>
                    <a:lnTo>
                      <a:pt x="0" y="0"/>
                    </a:lnTo>
                    <a:lnTo>
                      <a:pt x="2" y="6"/>
                    </a:lnTo>
                    <a:lnTo>
                      <a:pt x="4" y="8"/>
                    </a:lnTo>
                    <a:lnTo>
                      <a:pt x="6" y="8"/>
                    </a:lnTo>
                    <a:lnTo>
                      <a:pt x="6" y="8"/>
                    </a:lnTo>
                    <a:lnTo>
                      <a:pt x="8" y="12"/>
                    </a:lnTo>
                    <a:lnTo>
                      <a:pt x="10" y="19"/>
                    </a:lnTo>
                    <a:lnTo>
                      <a:pt x="10" y="19"/>
                    </a:lnTo>
                    <a:lnTo>
                      <a:pt x="6" y="21"/>
                    </a:lnTo>
                    <a:lnTo>
                      <a:pt x="6" y="21"/>
                    </a:lnTo>
                    <a:lnTo>
                      <a:pt x="0" y="12"/>
                    </a:lnTo>
                    <a:lnTo>
                      <a:pt x="0"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9" name="Freeform 1848">
                <a:extLst>
                  <a:ext uri="{FF2B5EF4-FFF2-40B4-BE49-F238E27FC236}">
                    <a16:creationId xmlns:a16="http://schemas.microsoft.com/office/drawing/2014/main" id="{90E3A371-DE73-D9BA-9DFB-9A1EDD64F1C8}"/>
                  </a:ext>
                </a:extLst>
              </p:cNvPr>
              <p:cNvSpPr>
                <a:spLocks/>
              </p:cNvSpPr>
              <p:nvPr/>
            </p:nvSpPr>
            <p:spPr bwMode="auto">
              <a:xfrm>
                <a:off x="5670" y="1617"/>
                <a:ext cx="60" cy="41"/>
              </a:xfrm>
              <a:custGeom>
                <a:avLst/>
                <a:gdLst>
                  <a:gd name="T0" fmla="*/ 18 w 60"/>
                  <a:gd name="T1" fmla="*/ 27 h 41"/>
                  <a:gd name="T2" fmla="*/ 14 w 60"/>
                  <a:gd name="T3" fmla="*/ 17 h 41"/>
                  <a:gd name="T4" fmla="*/ 6 w 60"/>
                  <a:gd name="T5" fmla="*/ 19 h 41"/>
                  <a:gd name="T6" fmla="*/ 0 w 60"/>
                  <a:gd name="T7" fmla="*/ 23 h 41"/>
                  <a:gd name="T8" fmla="*/ 8 w 60"/>
                  <a:gd name="T9" fmla="*/ 13 h 41"/>
                  <a:gd name="T10" fmla="*/ 22 w 60"/>
                  <a:gd name="T11" fmla="*/ 4 h 41"/>
                  <a:gd name="T12" fmla="*/ 30 w 60"/>
                  <a:gd name="T13" fmla="*/ 0 h 41"/>
                  <a:gd name="T14" fmla="*/ 32 w 60"/>
                  <a:gd name="T15" fmla="*/ 0 h 41"/>
                  <a:gd name="T16" fmla="*/ 38 w 60"/>
                  <a:gd name="T17" fmla="*/ 2 h 41"/>
                  <a:gd name="T18" fmla="*/ 38 w 60"/>
                  <a:gd name="T19" fmla="*/ 6 h 41"/>
                  <a:gd name="T20" fmla="*/ 32 w 60"/>
                  <a:gd name="T21" fmla="*/ 11 h 41"/>
                  <a:gd name="T22" fmla="*/ 34 w 60"/>
                  <a:gd name="T23" fmla="*/ 13 h 41"/>
                  <a:gd name="T24" fmla="*/ 38 w 60"/>
                  <a:gd name="T25" fmla="*/ 8 h 41"/>
                  <a:gd name="T26" fmla="*/ 40 w 60"/>
                  <a:gd name="T27" fmla="*/ 2 h 41"/>
                  <a:gd name="T28" fmla="*/ 42 w 60"/>
                  <a:gd name="T29" fmla="*/ 2 h 41"/>
                  <a:gd name="T30" fmla="*/ 48 w 60"/>
                  <a:gd name="T31" fmla="*/ 6 h 41"/>
                  <a:gd name="T32" fmla="*/ 50 w 60"/>
                  <a:gd name="T33" fmla="*/ 6 h 41"/>
                  <a:gd name="T34" fmla="*/ 54 w 60"/>
                  <a:gd name="T35" fmla="*/ 2 h 41"/>
                  <a:gd name="T36" fmla="*/ 56 w 60"/>
                  <a:gd name="T37" fmla="*/ 2 h 41"/>
                  <a:gd name="T38" fmla="*/ 60 w 60"/>
                  <a:gd name="T39" fmla="*/ 17 h 41"/>
                  <a:gd name="T40" fmla="*/ 58 w 60"/>
                  <a:gd name="T41" fmla="*/ 21 h 41"/>
                  <a:gd name="T42" fmla="*/ 56 w 60"/>
                  <a:gd name="T43" fmla="*/ 29 h 41"/>
                  <a:gd name="T44" fmla="*/ 54 w 60"/>
                  <a:gd name="T45" fmla="*/ 41 h 41"/>
                  <a:gd name="T46" fmla="*/ 48 w 60"/>
                  <a:gd name="T47" fmla="*/ 37 h 41"/>
                  <a:gd name="T48" fmla="*/ 44 w 60"/>
                  <a:gd name="T49" fmla="*/ 29 h 41"/>
                  <a:gd name="T50" fmla="*/ 38 w 60"/>
                  <a:gd name="T51" fmla="*/ 23 h 41"/>
                  <a:gd name="T52" fmla="*/ 36 w 60"/>
                  <a:gd name="T53" fmla="*/ 23 h 41"/>
                  <a:gd name="T54" fmla="*/ 32 w 60"/>
                  <a:gd name="T55" fmla="*/ 29 h 41"/>
                  <a:gd name="T56" fmla="*/ 28 w 60"/>
                  <a:gd name="T57" fmla="*/ 37 h 41"/>
                  <a:gd name="T58" fmla="*/ 28 w 60"/>
                  <a:gd name="T59" fmla="*/ 37 h 41"/>
                  <a:gd name="T60" fmla="*/ 26 w 60"/>
                  <a:gd name="T61" fmla="*/ 37 h 41"/>
                  <a:gd name="T62" fmla="*/ 20 w 60"/>
                  <a:gd name="T63" fmla="*/ 33 h 41"/>
                  <a:gd name="T64" fmla="*/ 18 w 60"/>
                  <a:gd name="T65"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41">
                    <a:moveTo>
                      <a:pt x="18" y="27"/>
                    </a:moveTo>
                    <a:lnTo>
                      <a:pt x="18" y="27"/>
                    </a:lnTo>
                    <a:lnTo>
                      <a:pt x="16" y="19"/>
                    </a:lnTo>
                    <a:lnTo>
                      <a:pt x="14" y="17"/>
                    </a:lnTo>
                    <a:lnTo>
                      <a:pt x="10" y="19"/>
                    </a:lnTo>
                    <a:lnTo>
                      <a:pt x="6" y="19"/>
                    </a:lnTo>
                    <a:lnTo>
                      <a:pt x="6" y="19"/>
                    </a:lnTo>
                    <a:lnTo>
                      <a:pt x="0" y="23"/>
                    </a:lnTo>
                    <a:lnTo>
                      <a:pt x="0" y="23"/>
                    </a:lnTo>
                    <a:lnTo>
                      <a:pt x="8" y="13"/>
                    </a:lnTo>
                    <a:lnTo>
                      <a:pt x="16" y="8"/>
                    </a:lnTo>
                    <a:lnTo>
                      <a:pt x="22" y="4"/>
                    </a:lnTo>
                    <a:lnTo>
                      <a:pt x="30" y="0"/>
                    </a:lnTo>
                    <a:lnTo>
                      <a:pt x="30" y="0"/>
                    </a:lnTo>
                    <a:lnTo>
                      <a:pt x="32" y="0"/>
                    </a:lnTo>
                    <a:lnTo>
                      <a:pt x="32" y="0"/>
                    </a:lnTo>
                    <a:lnTo>
                      <a:pt x="36" y="0"/>
                    </a:lnTo>
                    <a:lnTo>
                      <a:pt x="38" y="2"/>
                    </a:lnTo>
                    <a:lnTo>
                      <a:pt x="38" y="6"/>
                    </a:lnTo>
                    <a:lnTo>
                      <a:pt x="38" y="6"/>
                    </a:lnTo>
                    <a:lnTo>
                      <a:pt x="36" y="13"/>
                    </a:lnTo>
                    <a:lnTo>
                      <a:pt x="32" y="11"/>
                    </a:lnTo>
                    <a:lnTo>
                      <a:pt x="32" y="11"/>
                    </a:lnTo>
                    <a:lnTo>
                      <a:pt x="34" y="13"/>
                    </a:lnTo>
                    <a:lnTo>
                      <a:pt x="36" y="13"/>
                    </a:lnTo>
                    <a:lnTo>
                      <a:pt x="38" y="8"/>
                    </a:lnTo>
                    <a:lnTo>
                      <a:pt x="38" y="8"/>
                    </a:lnTo>
                    <a:lnTo>
                      <a:pt x="40" y="2"/>
                    </a:lnTo>
                    <a:lnTo>
                      <a:pt x="42" y="2"/>
                    </a:lnTo>
                    <a:lnTo>
                      <a:pt x="42" y="2"/>
                    </a:lnTo>
                    <a:lnTo>
                      <a:pt x="46" y="4"/>
                    </a:lnTo>
                    <a:lnTo>
                      <a:pt x="48" y="6"/>
                    </a:lnTo>
                    <a:lnTo>
                      <a:pt x="50" y="6"/>
                    </a:lnTo>
                    <a:lnTo>
                      <a:pt x="50" y="6"/>
                    </a:lnTo>
                    <a:lnTo>
                      <a:pt x="54" y="2"/>
                    </a:lnTo>
                    <a:lnTo>
                      <a:pt x="54" y="2"/>
                    </a:lnTo>
                    <a:lnTo>
                      <a:pt x="56" y="2"/>
                    </a:lnTo>
                    <a:lnTo>
                      <a:pt x="56" y="2"/>
                    </a:lnTo>
                    <a:lnTo>
                      <a:pt x="58" y="8"/>
                    </a:lnTo>
                    <a:lnTo>
                      <a:pt x="60" y="17"/>
                    </a:lnTo>
                    <a:lnTo>
                      <a:pt x="60" y="17"/>
                    </a:lnTo>
                    <a:lnTo>
                      <a:pt x="58" y="21"/>
                    </a:lnTo>
                    <a:lnTo>
                      <a:pt x="56" y="29"/>
                    </a:lnTo>
                    <a:lnTo>
                      <a:pt x="56" y="29"/>
                    </a:lnTo>
                    <a:lnTo>
                      <a:pt x="56" y="39"/>
                    </a:lnTo>
                    <a:lnTo>
                      <a:pt x="54" y="41"/>
                    </a:lnTo>
                    <a:lnTo>
                      <a:pt x="52" y="41"/>
                    </a:lnTo>
                    <a:lnTo>
                      <a:pt x="48" y="37"/>
                    </a:lnTo>
                    <a:lnTo>
                      <a:pt x="48" y="37"/>
                    </a:lnTo>
                    <a:lnTo>
                      <a:pt x="44" y="29"/>
                    </a:lnTo>
                    <a:lnTo>
                      <a:pt x="40" y="25"/>
                    </a:lnTo>
                    <a:lnTo>
                      <a:pt x="38" y="23"/>
                    </a:lnTo>
                    <a:lnTo>
                      <a:pt x="38" y="23"/>
                    </a:lnTo>
                    <a:lnTo>
                      <a:pt x="36" y="23"/>
                    </a:lnTo>
                    <a:lnTo>
                      <a:pt x="34" y="25"/>
                    </a:lnTo>
                    <a:lnTo>
                      <a:pt x="32" y="29"/>
                    </a:lnTo>
                    <a:lnTo>
                      <a:pt x="30" y="35"/>
                    </a:lnTo>
                    <a:lnTo>
                      <a:pt x="28" y="37"/>
                    </a:lnTo>
                    <a:lnTo>
                      <a:pt x="28" y="37"/>
                    </a:lnTo>
                    <a:lnTo>
                      <a:pt x="28" y="37"/>
                    </a:lnTo>
                    <a:lnTo>
                      <a:pt x="26" y="37"/>
                    </a:lnTo>
                    <a:lnTo>
                      <a:pt x="26" y="37"/>
                    </a:lnTo>
                    <a:lnTo>
                      <a:pt x="22" y="35"/>
                    </a:lnTo>
                    <a:lnTo>
                      <a:pt x="20" y="33"/>
                    </a:lnTo>
                    <a:lnTo>
                      <a:pt x="18" y="27"/>
                    </a:lnTo>
                    <a:lnTo>
                      <a:pt x="18"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0" name="Freeform 1849">
                <a:extLst>
                  <a:ext uri="{FF2B5EF4-FFF2-40B4-BE49-F238E27FC236}">
                    <a16:creationId xmlns:a16="http://schemas.microsoft.com/office/drawing/2014/main" id="{181867B3-5606-0A24-82BE-AE51BF53BAD5}"/>
                  </a:ext>
                </a:extLst>
              </p:cNvPr>
              <p:cNvSpPr>
                <a:spLocks/>
              </p:cNvSpPr>
              <p:nvPr/>
            </p:nvSpPr>
            <p:spPr bwMode="auto">
              <a:xfrm>
                <a:off x="5668" y="1601"/>
                <a:ext cx="20" cy="18"/>
              </a:xfrm>
              <a:custGeom>
                <a:avLst/>
                <a:gdLst>
                  <a:gd name="T0" fmla="*/ 16 w 20"/>
                  <a:gd name="T1" fmla="*/ 12 h 18"/>
                  <a:gd name="T2" fmla="*/ 16 w 20"/>
                  <a:gd name="T3" fmla="*/ 12 h 18"/>
                  <a:gd name="T4" fmla="*/ 12 w 20"/>
                  <a:gd name="T5" fmla="*/ 12 h 18"/>
                  <a:gd name="T6" fmla="*/ 10 w 20"/>
                  <a:gd name="T7" fmla="*/ 14 h 18"/>
                  <a:gd name="T8" fmla="*/ 6 w 20"/>
                  <a:gd name="T9" fmla="*/ 18 h 18"/>
                  <a:gd name="T10" fmla="*/ 6 w 20"/>
                  <a:gd name="T11" fmla="*/ 18 h 18"/>
                  <a:gd name="T12" fmla="*/ 2 w 20"/>
                  <a:gd name="T13" fmla="*/ 18 h 18"/>
                  <a:gd name="T14" fmla="*/ 0 w 20"/>
                  <a:gd name="T15" fmla="*/ 14 h 18"/>
                  <a:gd name="T16" fmla="*/ 0 w 20"/>
                  <a:gd name="T17" fmla="*/ 14 h 18"/>
                  <a:gd name="T18" fmla="*/ 0 w 20"/>
                  <a:gd name="T19" fmla="*/ 8 h 18"/>
                  <a:gd name="T20" fmla="*/ 0 w 20"/>
                  <a:gd name="T21" fmla="*/ 8 h 18"/>
                  <a:gd name="T22" fmla="*/ 2 w 20"/>
                  <a:gd name="T23" fmla="*/ 6 h 18"/>
                  <a:gd name="T24" fmla="*/ 2 w 20"/>
                  <a:gd name="T25" fmla="*/ 6 h 18"/>
                  <a:gd name="T26" fmla="*/ 4 w 20"/>
                  <a:gd name="T27" fmla="*/ 10 h 18"/>
                  <a:gd name="T28" fmla="*/ 4 w 20"/>
                  <a:gd name="T29" fmla="*/ 10 h 18"/>
                  <a:gd name="T30" fmla="*/ 6 w 20"/>
                  <a:gd name="T31" fmla="*/ 10 h 18"/>
                  <a:gd name="T32" fmla="*/ 8 w 20"/>
                  <a:gd name="T33" fmla="*/ 4 h 18"/>
                  <a:gd name="T34" fmla="*/ 8 w 20"/>
                  <a:gd name="T35" fmla="*/ 4 h 18"/>
                  <a:gd name="T36" fmla="*/ 8 w 20"/>
                  <a:gd name="T37" fmla="*/ 0 h 18"/>
                  <a:gd name="T38" fmla="*/ 10 w 20"/>
                  <a:gd name="T39" fmla="*/ 0 h 18"/>
                  <a:gd name="T40" fmla="*/ 12 w 20"/>
                  <a:gd name="T41" fmla="*/ 2 h 18"/>
                  <a:gd name="T42" fmla="*/ 16 w 20"/>
                  <a:gd name="T43" fmla="*/ 2 h 18"/>
                  <a:gd name="T44" fmla="*/ 16 w 20"/>
                  <a:gd name="T45" fmla="*/ 2 h 18"/>
                  <a:gd name="T46" fmla="*/ 16 w 20"/>
                  <a:gd name="T47" fmla="*/ 2 h 18"/>
                  <a:gd name="T48" fmla="*/ 18 w 20"/>
                  <a:gd name="T49" fmla="*/ 4 h 18"/>
                  <a:gd name="T50" fmla="*/ 20 w 20"/>
                  <a:gd name="T51" fmla="*/ 10 h 18"/>
                  <a:gd name="T52" fmla="*/ 20 w 20"/>
                  <a:gd name="T53" fmla="*/ 10 h 18"/>
                  <a:gd name="T54" fmla="*/ 18 w 20"/>
                  <a:gd name="T55" fmla="*/ 14 h 18"/>
                  <a:gd name="T56" fmla="*/ 18 w 20"/>
                  <a:gd name="T57" fmla="*/ 14 h 18"/>
                  <a:gd name="T58" fmla="*/ 16 w 20"/>
                  <a:gd name="T59" fmla="*/ 12 h 18"/>
                  <a:gd name="T60" fmla="*/ 16 w 20"/>
                  <a:gd name="T6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8">
                    <a:moveTo>
                      <a:pt x="16" y="12"/>
                    </a:moveTo>
                    <a:lnTo>
                      <a:pt x="16" y="12"/>
                    </a:lnTo>
                    <a:lnTo>
                      <a:pt x="12" y="12"/>
                    </a:lnTo>
                    <a:lnTo>
                      <a:pt x="10" y="14"/>
                    </a:lnTo>
                    <a:lnTo>
                      <a:pt x="6" y="18"/>
                    </a:lnTo>
                    <a:lnTo>
                      <a:pt x="6" y="18"/>
                    </a:lnTo>
                    <a:lnTo>
                      <a:pt x="2" y="18"/>
                    </a:lnTo>
                    <a:lnTo>
                      <a:pt x="0" y="14"/>
                    </a:lnTo>
                    <a:lnTo>
                      <a:pt x="0" y="14"/>
                    </a:lnTo>
                    <a:lnTo>
                      <a:pt x="0" y="8"/>
                    </a:lnTo>
                    <a:lnTo>
                      <a:pt x="0" y="8"/>
                    </a:lnTo>
                    <a:lnTo>
                      <a:pt x="2" y="6"/>
                    </a:lnTo>
                    <a:lnTo>
                      <a:pt x="2" y="6"/>
                    </a:lnTo>
                    <a:lnTo>
                      <a:pt x="4" y="10"/>
                    </a:lnTo>
                    <a:lnTo>
                      <a:pt x="4" y="10"/>
                    </a:lnTo>
                    <a:lnTo>
                      <a:pt x="6" y="10"/>
                    </a:lnTo>
                    <a:lnTo>
                      <a:pt x="8" y="4"/>
                    </a:lnTo>
                    <a:lnTo>
                      <a:pt x="8" y="4"/>
                    </a:lnTo>
                    <a:lnTo>
                      <a:pt x="8" y="0"/>
                    </a:lnTo>
                    <a:lnTo>
                      <a:pt x="10" y="0"/>
                    </a:lnTo>
                    <a:lnTo>
                      <a:pt x="12" y="2"/>
                    </a:lnTo>
                    <a:lnTo>
                      <a:pt x="16" y="2"/>
                    </a:lnTo>
                    <a:lnTo>
                      <a:pt x="16" y="2"/>
                    </a:lnTo>
                    <a:lnTo>
                      <a:pt x="16" y="2"/>
                    </a:lnTo>
                    <a:lnTo>
                      <a:pt x="18" y="4"/>
                    </a:lnTo>
                    <a:lnTo>
                      <a:pt x="20" y="10"/>
                    </a:lnTo>
                    <a:lnTo>
                      <a:pt x="20" y="10"/>
                    </a:lnTo>
                    <a:lnTo>
                      <a:pt x="18" y="14"/>
                    </a:lnTo>
                    <a:lnTo>
                      <a:pt x="18" y="14"/>
                    </a:lnTo>
                    <a:lnTo>
                      <a:pt x="16" y="12"/>
                    </a:lnTo>
                    <a:lnTo>
                      <a:pt x="1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1" name="Freeform 1850">
                <a:extLst>
                  <a:ext uri="{FF2B5EF4-FFF2-40B4-BE49-F238E27FC236}">
                    <a16:creationId xmlns:a16="http://schemas.microsoft.com/office/drawing/2014/main" id="{70E417E3-55E5-88E7-D864-17232634AFF8}"/>
                  </a:ext>
                </a:extLst>
              </p:cNvPr>
              <p:cNvSpPr>
                <a:spLocks/>
              </p:cNvSpPr>
              <p:nvPr/>
            </p:nvSpPr>
            <p:spPr bwMode="auto">
              <a:xfrm>
                <a:off x="5630" y="1603"/>
                <a:ext cx="8" cy="18"/>
              </a:xfrm>
              <a:custGeom>
                <a:avLst/>
                <a:gdLst>
                  <a:gd name="T0" fmla="*/ 8 w 8"/>
                  <a:gd name="T1" fmla="*/ 18 h 18"/>
                  <a:gd name="T2" fmla="*/ 8 w 8"/>
                  <a:gd name="T3" fmla="*/ 18 h 18"/>
                  <a:gd name="T4" fmla="*/ 2 w 8"/>
                  <a:gd name="T5" fmla="*/ 12 h 18"/>
                  <a:gd name="T6" fmla="*/ 2 w 8"/>
                  <a:gd name="T7" fmla="*/ 10 h 18"/>
                  <a:gd name="T8" fmla="*/ 0 w 8"/>
                  <a:gd name="T9" fmla="*/ 4 h 18"/>
                  <a:gd name="T10" fmla="*/ 0 w 8"/>
                  <a:gd name="T11" fmla="*/ 4 h 18"/>
                  <a:gd name="T12" fmla="*/ 2 w 8"/>
                  <a:gd name="T13" fmla="*/ 0 h 18"/>
                  <a:gd name="T14" fmla="*/ 2 w 8"/>
                  <a:gd name="T15" fmla="*/ 0 h 18"/>
                  <a:gd name="T16" fmla="*/ 4 w 8"/>
                  <a:gd name="T17" fmla="*/ 2 h 18"/>
                  <a:gd name="T18" fmla="*/ 6 w 8"/>
                  <a:gd name="T19" fmla="*/ 6 h 18"/>
                  <a:gd name="T20" fmla="*/ 8 w 8"/>
                  <a:gd name="T21" fmla="*/ 18 h 18"/>
                  <a:gd name="T22" fmla="*/ 8 w 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8">
                    <a:moveTo>
                      <a:pt x="8" y="18"/>
                    </a:moveTo>
                    <a:lnTo>
                      <a:pt x="8" y="18"/>
                    </a:lnTo>
                    <a:lnTo>
                      <a:pt x="2" y="12"/>
                    </a:lnTo>
                    <a:lnTo>
                      <a:pt x="2" y="10"/>
                    </a:lnTo>
                    <a:lnTo>
                      <a:pt x="0" y="4"/>
                    </a:lnTo>
                    <a:lnTo>
                      <a:pt x="0" y="4"/>
                    </a:lnTo>
                    <a:lnTo>
                      <a:pt x="2" y="0"/>
                    </a:lnTo>
                    <a:lnTo>
                      <a:pt x="2" y="0"/>
                    </a:lnTo>
                    <a:lnTo>
                      <a:pt x="4" y="2"/>
                    </a:lnTo>
                    <a:lnTo>
                      <a:pt x="6" y="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2" name="Freeform 1851">
                <a:extLst>
                  <a:ext uri="{FF2B5EF4-FFF2-40B4-BE49-F238E27FC236}">
                    <a16:creationId xmlns:a16="http://schemas.microsoft.com/office/drawing/2014/main" id="{0720F0B2-3E15-A8AB-7FE7-B964B71C1FAF}"/>
                  </a:ext>
                </a:extLst>
              </p:cNvPr>
              <p:cNvSpPr>
                <a:spLocks/>
              </p:cNvSpPr>
              <p:nvPr/>
            </p:nvSpPr>
            <p:spPr bwMode="auto">
              <a:xfrm>
                <a:off x="5608" y="1591"/>
                <a:ext cx="6" cy="14"/>
              </a:xfrm>
              <a:custGeom>
                <a:avLst/>
                <a:gdLst>
                  <a:gd name="T0" fmla="*/ 6 w 6"/>
                  <a:gd name="T1" fmla="*/ 12 h 14"/>
                  <a:gd name="T2" fmla="*/ 6 w 6"/>
                  <a:gd name="T3" fmla="*/ 12 h 14"/>
                  <a:gd name="T4" fmla="*/ 4 w 6"/>
                  <a:gd name="T5" fmla="*/ 12 h 14"/>
                  <a:gd name="T6" fmla="*/ 0 w 6"/>
                  <a:gd name="T7" fmla="*/ 14 h 14"/>
                  <a:gd name="T8" fmla="*/ 0 w 6"/>
                  <a:gd name="T9" fmla="*/ 14 h 14"/>
                  <a:gd name="T10" fmla="*/ 0 w 6"/>
                  <a:gd name="T11" fmla="*/ 8 h 14"/>
                  <a:gd name="T12" fmla="*/ 2 w 6"/>
                  <a:gd name="T13" fmla="*/ 0 h 14"/>
                  <a:gd name="T14" fmla="*/ 2 w 6"/>
                  <a:gd name="T15" fmla="*/ 0 h 14"/>
                  <a:gd name="T16" fmla="*/ 6 w 6"/>
                  <a:gd name="T17" fmla="*/ 12 h 14"/>
                  <a:gd name="T18" fmla="*/ 6 w 6"/>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4">
                    <a:moveTo>
                      <a:pt x="6" y="12"/>
                    </a:moveTo>
                    <a:lnTo>
                      <a:pt x="6" y="12"/>
                    </a:lnTo>
                    <a:lnTo>
                      <a:pt x="4" y="12"/>
                    </a:lnTo>
                    <a:lnTo>
                      <a:pt x="0" y="14"/>
                    </a:lnTo>
                    <a:lnTo>
                      <a:pt x="0" y="14"/>
                    </a:lnTo>
                    <a:lnTo>
                      <a:pt x="0" y="8"/>
                    </a:lnTo>
                    <a:lnTo>
                      <a:pt x="2" y="0"/>
                    </a:lnTo>
                    <a:lnTo>
                      <a:pt x="2" y="0"/>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3" name="Freeform 1852">
                <a:extLst>
                  <a:ext uri="{FF2B5EF4-FFF2-40B4-BE49-F238E27FC236}">
                    <a16:creationId xmlns:a16="http://schemas.microsoft.com/office/drawing/2014/main" id="{E3EF19A7-C4EB-9695-2953-88FFCB87F7EC}"/>
                  </a:ext>
                </a:extLst>
              </p:cNvPr>
              <p:cNvSpPr>
                <a:spLocks/>
              </p:cNvSpPr>
              <p:nvPr/>
            </p:nvSpPr>
            <p:spPr bwMode="auto">
              <a:xfrm>
                <a:off x="5714" y="1557"/>
                <a:ext cx="50" cy="36"/>
              </a:xfrm>
              <a:custGeom>
                <a:avLst/>
                <a:gdLst>
                  <a:gd name="T0" fmla="*/ 48 w 50"/>
                  <a:gd name="T1" fmla="*/ 4 h 36"/>
                  <a:gd name="T2" fmla="*/ 48 w 50"/>
                  <a:gd name="T3" fmla="*/ 4 h 36"/>
                  <a:gd name="T4" fmla="*/ 48 w 50"/>
                  <a:gd name="T5" fmla="*/ 12 h 36"/>
                  <a:gd name="T6" fmla="*/ 50 w 50"/>
                  <a:gd name="T7" fmla="*/ 16 h 36"/>
                  <a:gd name="T8" fmla="*/ 48 w 50"/>
                  <a:gd name="T9" fmla="*/ 20 h 36"/>
                  <a:gd name="T10" fmla="*/ 42 w 50"/>
                  <a:gd name="T11" fmla="*/ 26 h 36"/>
                  <a:gd name="T12" fmla="*/ 42 w 50"/>
                  <a:gd name="T13" fmla="*/ 26 h 36"/>
                  <a:gd name="T14" fmla="*/ 38 w 50"/>
                  <a:gd name="T15" fmla="*/ 28 h 36"/>
                  <a:gd name="T16" fmla="*/ 34 w 50"/>
                  <a:gd name="T17" fmla="*/ 30 h 36"/>
                  <a:gd name="T18" fmla="*/ 34 w 50"/>
                  <a:gd name="T19" fmla="*/ 30 h 36"/>
                  <a:gd name="T20" fmla="*/ 32 w 50"/>
                  <a:gd name="T21" fmla="*/ 30 h 36"/>
                  <a:gd name="T22" fmla="*/ 32 w 50"/>
                  <a:gd name="T23" fmla="*/ 32 h 36"/>
                  <a:gd name="T24" fmla="*/ 32 w 50"/>
                  <a:gd name="T25" fmla="*/ 32 h 36"/>
                  <a:gd name="T26" fmla="*/ 28 w 50"/>
                  <a:gd name="T27" fmla="*/ 36 h 36"/>
                  <a:gd name="T28" fmla="*/ 24 w 50"/>
                  <a:gd name="T29" fmla="*/ 36 h 36"/>
                  <a:gd name="T30" fmla="*/ 22 w 50"/>
                  <a:gd name="T31" fmla="*/ 34 h 36"/>
                  <a:gd name="T32" fmla="*/ 20 w 50"/>
                  <a:gd name="T33" fmla="*/ 28 h 36"/>
                  <a:gd name="T34" fmla="*/ 20 w 50"/>
                  <a:gd name="T35" fmla="*/ 28 h 36"/>
                  <a:gd name="T36" fmla="*/ 18 w 50"/>
                  <a:gd name="T37" fmla="*/ 26 h 36"/>
                  <a:gd name="T38" fmla="*/ 16 w 50"/>
                  <a:gd name="T39" fmla="*/ 26 h 36"/>
                  <a:gd name="T40" fmla="*/ 16 w 50"/>
                  <a:gd name="T41" fmla="*/ 26 h 36"/>
                  <a:gd name="T42" fmla="*/ 10 w 50"/>
                  <a:gd name="T43" fmla="*/ 28 h 36"/>
                  <a:gd name="T44" fmla="*/ 8 w 50"/>
                  <a:gd name="T45" fmla="*/ 28 h 36"/>
                  <a:gd name="T46" fmla="*/ 4 w 50"/>
                  <a:gd name="T47" fmla="*/ 26 h 36"/>
                  <a:gd name="T48" fmla="*/ 4 w 50"/>
                  <a:gd name="T49" fmla="*/ 26 h 36"/>
                  <a:gd name="T50" fmla="*/ 2 w 50"/>
                  <a:gd name="T51" fmla="*/ 22 h 36"/>
                  <a:gd name="T52" fmla="*/ 2 w 50"/>
                  <a:gd name="T53" fmla="*/ 22 h 36"/>
                  <a:gd name="T54" fmla="*/ 0 w 50"/>
                  <a:gd name="T55" fmla="*/ 16 h 36"/>
                  <a:gd name="T56" fmla="*/ 0 w 50"/>
                  <a:gd name="T57" fmla="*/ 16 h 36"/>
                  <a:gd name="T58" fmla="*/ 4 w 50"/>
                  <a:gd name="T59" fmla="*/ 12 h 36"/>
                  <a:gd name="T60" fmla="*/ 6 w 50"/>
                  <a:gd name="T61" fmla="*/ 8 h 36"/>
                  <a:gd name="T62" fmla="*/ 8 w 50"/>
                  <a:gd name="T63" fmla="*/ 2 h 36"/>
                  <a:gd name="T64" fmla="*/ 8 w 50"/>
                  <a:gd name="T65" fmla="*/ 2 h 36"/>
                  <a:gd name="T66" fmla="*/ 10 w 50"/>
                  <a:gd name="T67" fmla="*/ 0 h 36"/>
                  <a:gd name="T68" fmla="*/ 14 w 50"/>
                  <a:gd name="T69" fmla="*/ 0 h 36"/>
                  <a:gd name="T70" fmla="*/ 20 w 50"/>
                  <a:gd name="T71" fmla="*/ 2 h 36"/>
                  <a:gd name="T72" fmla="*/ 20 w 50"/>
                  <a:gd name="T73" fmla="*/ 2 h 36"/>
                  <a:gd name="T74" fmla="*/ 22 w 50"/>
                  <a:gd name="T75" fmla="*/ 0 h 36"/>
                  <a:gd name="T76" fmla="*/ 22 w 50"/>
                  <a:gd name="T77" fmla="*/ 2 h 36"/>
                  <a:gd name="T78" fmla="*/ 22 w 50"/>
                  <a:gd name="T79" fmla="*/ 2 h 36"/>
                  <a:gd name="T80" fmla="*/ 26 w 50"/>
                  <a:gd name="T81" fmla="*/ 2 h 36"/>
                  <a:gd name="T82" fmla="*/ 30 w 50"/>
                  <a:gd name="T83" fmla="*/ 0 h 36"/>
                  <a:gd name="T84" fmla="*/ 34 w 50"/>
                  <a:gd name="T85" fmla="*/ 0 h 36"/>
                  <a:gd name="T86" fmla="*/ 38 w 50"/>
                  <a:gd name="T87" fmla="*/ 2 h 36"/>
                  <a:gd name="T88" fmla="*/ 38 w 50"/>
                  <a:gd name="T89" fmla="*/ 2 h 36"/>
                  <a:gd name="T90" fmla="*/ 42 w 50"/>
                  <a:gd name="T91" fmla="*/ 0 h 36"/>
                  <a:gd name="T92" fmla="*/ 48 w 50"/>
                  <a:gd name="T93" fmla="*/ 4 h 36"/>
                  <a:gd name="T94" fmla="*/ 48 w 50"/>
                  <a:gd name="T9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6">
                    <a:moveTo>
                      <a:pt x="48" y="4"/>
                    </a:moveTo>
                    <a:lnTo>
                      <a:pt x="48" y="4"/>
                    </a:lnTo>
                    <a:lnTo>
                      <a:pt x="48" y="12"/>
                    </a:lnTo>
                    <a:lnTo>
                      <a:pt x="50" y="16"/>
                    </a:lnTo>
                    <a:lnTo>
                      <a:pt x="48" y="20"/>
                    </a:lnTo>
                    <a:lnTo>
                      <a:pt x="42" y="26"/>
                    </a:lnTo>
                    <a:lnTo>
                      <a:pt x="42" y="26"/>
                    </a:lnTo>
                    <a:lnTo>
                      <a:pt x="38" y="28"/>
                    </a:lnTo>
                    <a:lnTo>
                      <a:pt x="34" y="30"/>
                    </a:lnTo>
                    <a:lnTo>
                      <a:pt x="34" y="30"/>
                    </a:lnTo>
                    <a:lnTo>
                      <a:pt x="32" y="30"/>
                    </a:lnTo>
                    <a:lnTo>
                      <a:pt x="32" y="32"/>
                    </a:lnTo>
                    <a:lnTo>
                      <a:pt x="32" y="32"/>
                    </a:lnTo>
                    <a:lnTo>
                      <a:pt x="28" y="36"/>
                    </a:lnTo>
                    <a:lnTo>
                      <a:pt x="24" y="36"/>
                    </a:lnTo>
                    <a:lnTo>
                      <a:pt x="22" y="34"/>
                    </a:lnTo>
                    <a:lnTo>
                      <a:pt x="20" y="28"/>
                    </a:lnTo>
                    <a:lnTo>
                      <a:pt x="20" y="28"/>
                    </a:lnTo>
                    <a:lnTo>
                      <a:pt x="18" y="26"/>
                    </a:lnTo>
                    <a:lnTo>
                      <a:pt x="16" y="26"/>
                    </a:lnTo>
                    <a:lnTo>
                      <a:pt x="16" y="26"/>
                    </a:lnTo>
                    <a:lnTo>
                      <a:pt x="10" y="28"/>
                    </a:lnTo>
                    <a:lnTo>
                      <a:pt x="8" y="28"/>
                    </a:lnTo>
                    <a:lnTo>
                      <a:pt x="4" y="26"/>
                    </a:lnTo>
                    <a:lnTo>
                      <a:pt x="4" y="26"/>
                    </a:lnTo>
                    <a:lnTo>
                      <a:pt x="2" y="22"/>
                    </a:lnTo>
                    <a:lnTo>
                      <a:pt x="2" y="22"/>
                    </a:lnTo>
                    <a:lnTo>
                      <a:pt x="0" y="16"/>
                    </a:lnTo>
                    <a:lnTo>
                      <a:pt x="0" y="16"/>
                    </a:lnTo>
                    <a:lnTo>
                      <a:pt x="4" y="12"/>
                    </a:lnTo>
                    <a:lnTo>
                      <a:pt x="6" y="8"/>
                    </a:lnTo>
                    <a:lnTo>
                      <a:pt x="8" y="2"/>
                    </a:lnTo>
                    <a:lnTo>
                      <a:pt x="8" y="2"/>
                    </a:lnTo>
                    <a:lnTo>
                      <a:pt x="10" y="0"/>
                    </a:lnTo>
                    <a:lnTo>
                      <a:pt x="14" y="0"/>
                    </a:lnTo>
                    <a:lnTo>
                      <a:pt x="20" y="2"/>
                    </a:lnTo>
                    <a:lnTo>
                      <a:pt x="20" y="2"/>
                    </a:lnTo>
                    <a:lnTo>
                      <a:pt x="22" y="0"/>
                    </a:lnTo>
                    <a:lnTo>
                      <a:pt x="22" y="2"/>
                    </a:lnTo>
                    <a:lnTo>
                      <a:pt x="22" y="2"/>
                    </a:lnTo>
                    <a:lnTo>
                      <a:pt x="26" y="2"/>
                    </a:lnTo>
                    <a:lnTo>
                      <a:pt x="30" y="0"/>
                    </a:lnTo>
                    <a:lnTo>
                      <a:pt x="34" y="0"/>
                    </a:lnTo>
                    <a:lnTo>
                      <a:pt x="38" y="2"/>
                    </a:lnTo>
                    <a:lnTo>
                      <a:pt x="38" y="2"/>
                    </a:lnTo>
                    <a:lnTo>
                      <a:pt x="42" y="0"/>
                    </a:lnTo>
                    <a:lnTo>
                      <a:pt x="48" y="4"/>
                    </a:ln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4" name="Freeform 1853">
                <a:extLst>
                  <a:ext uri="{FF2B5EF4-FFF2-40B4-BE49-F238E27FC236}">
                    <a16:creationId xmlns:a16="http://schemas.microsoft.com/office/drawing/2014/main" id="{D9D26973-852A-3C54-4FBE-E68FCF2360DF}"/>
                  </a:ext>
                </a:extLst>
              </p:cNvPr>
              <p:cNvSpPr>
                <a:spLocks/>
              </p:cNvSpPr>
              <p:nvPr/>
            </p:nvSpPr>
            <p:spPr bwMode="auto">
              <a:xfrm>
                <a:off x="5718" y="1577"/>
                <a:ext cx="38" cy="42"/>
              </a:xfrm>
              <a:custGeom>
                <a:avLst/>
                <a:gdLst>
                  <a:gd name="T0" fmla="*/ 12 w 38"/>
                  <a:gd name="T1" fmla="*/ 0 h 42"/>
                  <a:gd name="T2" fmla="*/ 12 w 38"/>
                  <a:gd name="T3" fmla="*/ 0 h 42"/>
                  <a:gd name="T4" fmla="*/ 14 w 38"/>
                  <a:gd name="T5" fmla="*/ 0 h 42"/>
                  <a:gd name="T6" fmla="*/ 14 w 38"/>
                  <a:gd name="T7" fmla="*/ 0 h 42"/>
                  <a:gd name="T8" fmla="*/ 18 w 38"/>
                  <a:gd name="T9" fmla="*/ 8 h 42"/>
                  <a:gd name="T10" fmla="*/ 22 w 38"/>
                  <a:gd name="T11" fmla="*/ 10 h 42"/>
                  <a:gd name="T12" fmla="*/ 26 w 38"/>
                  <a:gd name="T13" fmla="*/ 10 h 42"/>
                  <a:gd name="T14" fmla="*/ 30 w 38"/>
                  <a:gd name="T15" fmla="*/ 6 h 42"/>
                  <a:gd name="T16" fmla="*/ 30 w 38"/>
                  <a:gd name="T17" fmla="*/ 6 h 42"/>
                  <a:gd name="T18" fmla="*/ 30 w 38"/>
                  <a:gd name="T19" fmla="*/ 8 h 42"/>
                  <a:gd name="T20" fmla="*/ 32 w 38"/>
                  <a:gd name="T21" fmla="*/ 8 h 42"/>
                  <a:gd name="T22" fmla="*/ 32 w 38"/>
                  <a:gd name="T23" fmla="*/ 8 h 42"/>
                  <a:gd name="T24" fmla="*/ 36 w 38"/>
                  <a:gd name="T25" fmla="*/ 6 h 42"/>
                  <a:gd name="T26" fmla="*/ 38 w 38"/>
                  <a:gd name="T27" fmla="*/ 8 h 42"/>
                  <a:gd name="T28" fmla="*/ 38 w 38"/>
                  <a:gd name="T29" fmla="*/ 12 h 42"/>
                  <a:gd name="T30" fmla="*/ 36 w 38"/>
                  <a:gd name="T31" fmla="*/ 22 h 42"/>
                  <a:gd name="T32" fmla="*/ 36 w 38"/>
                  <a:gd name="T33" fmla="*/ 22 h 42"/>
                  <a:gd name="T34" fmla="*/ 34 w 38"/>
                  <a:gd name="T35" fmla="*/ 26 h 42"/>
                  <a:gd name="T36" fmla="*/ 32 w 38"/>
                  <a:gd name="T37" fmla="*/ 28 h 42"/>
                  <a:gd name="T38" fmla="*/ 30 w 38"/>
                  <a:gd name="T39" fmla="*/ 30 h 42"/>
                  <a:gd name="T40" fmla="*/ 28 w 38"/>
                  <a:gd name="T41" fmla="*/ 28 h 42"/>
                  <a:gd name="T42" fmla="*/ 28 w 38"/>
                  <a:gd name="T43" fmla="*/ 28 h 42"/>
                  <a:gd name="T44" fmla="*/ 24 w 38"/>
                  <a:gd name="T45" fmla="*/ 24 h 42"/>
                  <a:gd name="T46" fmla="*/ 20 w 38"/>
                  <a:gd name="T47" fmla="*/ 24 h 42"/>
                  <a:gd name="T48" fmla="*/ 18 w 38"/>
                  <a:gd name="T49" fmla="*/ 28 h 42"/>
                  <a:gd name="T50" fmla="*/ 16 w 38"/>
                  <a:gd name="T51" fmla="*/ 36 h 42"/>
                  <a:gd name="T52" fmla="*/ 16 w 38"/>
                  <a:gd name="T53" fmla="*/ 36 h 42"/>
                  <a:gd name="T54" fmla="*/ 14 w 38"/>
                  <a:gd name="T55" fmla="*/ 38 h 42"/>
                  <a:gd name="T56" fmla="*/ 14 w 38"/>
                  <a:gd name="T57" fmla="*/ 38 h 42"/>
                  <a:gd name="T58" fmla="*/ 12 w 38"/>
                  <a:gd name="T59" fmla="*/ 38 h 42"/>
                  <a:gd name="T60" fmla="*/ 12 w 38"/>
                  <a:gd name="T61" fmla="*/ 38 h 42"/>
                  <a:gd name="T62" fmla="*/ 10 w 38"/>
                  <a:gd name="T63" fmla="*/ 36 h 42"/>
                  <a:gd name="T64" fmla="*/ 8 w 38"/>
                  <a:gd name="T65" fmla="*/ 38 h 42"/>
                  <a:gd name="T66" fmla="*/ 6 w 38"/>
                  <a:gd name="T67" fmla="*/ 42 h 42"/>
                  <a:gd name="T68" fmla="*/ 6 w 38"/>
                  <a:gd name="T69" fmla="*/ 42 h 42"/>
                  <a:gd name="T70" fmla="*/ 2 w 38"/>
                  <a:gd name="T71" fmla="*/ 40 h 42"/>
                  <a:gd name="T72" fmla="*/ 2 w 38"/>
                  <a:gd name="T73" fmla="*/ 38 h 42"/>
                  <a:gd name="T74" fmla="*/ 0 w 38"/>
                  <a:gd name="T75" fmla="*/ 32 h 42"/>
                  <a:gd name="T76" fmla="*/ 0 w 38"/>
                  <a:gd name="T77" fmla="*/ 32 h 42"/>
                  <a:gd name="T78" fmla="*/ 2 w 38"/>
                  <a:gd name="T79" fmla="*/ 28 h 42"/>
                  <a:gd name="T80" fmla="*/ 2 w 38"/>
                  <a:gd name="T81" fmla="*/ 28 h 42"/>
                  <a:gd name="T82" fmla="*/ 6 w 38"/>
                  <a:gd name="T83" fmla="*/ 22 h 42"/>
                  <a:gd name="T84" fmla="*/ 6 w 38"/>
                  <a:gd name="T85" fmla="*/ 22 h 42"/>
                  <a:gd name="T86" fmla="*/ 8 w 38"/>
                  <a:gd name="T87" fmla="*/ 18 h 42"/>
                  <a:gd name="T88" fmla="*/ 10 w 38"/>
                  <a:gd name="T89" fmla="*/ 10 h 42"/>
                  <a:gd name="T90" fmla="*/ 10 w 38"/>
                  <a:gd name="T91" fmla="*/ 4 h 42"/>
                  <a:gd name="T92" fmla="*/ 12 w 38"/>
                  <a:gd name="T93" fmla="*/ 0 h 42"/>
                  <a:gd name="T94" fmla="*/ 12 w 38"/>
                  <a:gd name="T9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42">
                    <a:moveTo>
                      <a:pt x="12" y="0"/>
                    </a:moveTo>
                    <a:lnTo>
                      <a:pt x="12" y="0"/>
                    </a:lnTo>
                    <a:lnTo>
                      <a:pt x="14" y="0"/>
                    </a:lnTo>
                    <a:lnTo>
                      <a:pt x="14" y="0"/>
                    </a:lnTo>
                    <a:lnTo>
                      <a:pt x="18" y="8"/>
                    </a:lnTo>
                    <a:lnTo>
                      <a:pt x="22" y="10"/>
                    </a:lnTo>
                    <a:lnTo>
                      <a:pt x="26" y="10"/>
                    </a:lnTo>
                    <a:lnTo>
                      <a:pt x="30" y="6"/>
                    </a:lnTo>
                    <a:lnTo>
                      <a:pt x="30" y="6"/>
                    </a:lnTo>
                    <a:lnTo>
                      <a:pt x="30" y="8"/>
                    </a:lnTo>
                    <a:lnTo>
                      <a:pt x="32" y="8"/>
                    </a:lnTo>
                    <a:lnTo>
                      <a:pt x="32" y="8"/>
                    </a:lnTo>
                    <a:lnTo>
                      <a:pt x="36" y="6"/>
                    </a:lnTo>
                    <a:lnTo>
                      <a:pt x="38" y="8"/>
                    </a:lnTo>
                    <a:lnTo>
                      <a:pt x="38" y="12"/>
                    </a:lnTo>
                    <a:lnTo>
                      <a:pt x="36" y="22"/>
                    </a:lnTo>
                    <a:lnTo>
                      <a:pt x="36" y="22"/>
                    </a:lnTo>
                    <a:lnTo>
                      <a:pt x="34" y="26"/>
                    </a:lnTo>
                    <a:lnTo>
                      <a:pt x="32" y="28"/>
                    </a:lnTo>
                    <a:lnTo>
                      <a:pt x="30" y="30"/>
                    </a:lnTo>
                    <a:lnTo>
                      <a:pt x="28" y="28"/>
                    </a:lnTo>
                    <a:lnTo>
                      <a:pt x="28" y="28"/>
                    </a:lnTo>
                    <a:lnTo>
                      <a:pt x="24" y="24"/>
                    </a:lnTo>
                    <a:lnTo>
                      <a:pt x="20" y="24"/>
                    </a:lnTo>
                    <a:lnTo>
                      <a:pt x="18" y="28"/>
                    </a:lnTo>
                    <a:lnTo>
                      <a:pt x="16" y="36"/>
                    </a:lnTo>
                    <a:lnTo>
                      <a:pt x="16" y="36"/>
                    </a:lnTo>
                    <a:lnTo>
                      <a:pt x="14" y="38"/>
                    </a:lnTo>
                    <a:lnTo>
                      <a:pt x="14" y="38"/>
                    </a:lnTo>
                    <a:lnTo>
                      <a:pt x="12" y="38"/>
                    </a:lnTo>
                    <a:lnTo>
                      <a:pt x="12" y="38"/>
                    </a:lnTo>
                    <a:lnTo>
                      <a:pt x="10" y="36"/>
                    </a:lnTo>
                    <a:lnTo>
                      <a:pt x="8" y="38"/>
                    </a:lnTo>
                    <a:lnTo>
                      <a:pt x="6" y="42"/>
                    </a:lnTo>
                    <a:lnTo>
                      <a:pt x="6" y="42"/>
                    </a:lnTo>
                    <a:lnTo>
                      <a:pt x="2" y="40"/>
                    </a:lnTo>
                    <a:lnTo>
                      <a:pt x="2" y="38"/>
                    </a:lnTo>
                    <a:lnTo>
                      <a:pt x="0" y="32"/>
                    </a:lnTo>
                    <a:lnTo>
                      <a:pt x="0" y="32"/>
                    </a:lnTo>
                    <a:lnTo>
                      <a:pt x="2" y="28"/>
                    </a:lnTo>
                    <a:lnTo>
                      <a:pt x="2" y="28"/>
                    </a:lnTo>
                    <a:lnTo>
                      <a:pt x="6" y="22"/>
                    </a:lnTo>
                    <a:lnTo>
                      <a:pt x="6" y="22"/>
                    </a:lnTo>
                    <a:lnTo>
                      <a:pt x="8" y="18"/>
                    </a:lnTo>
                    <a:lnTo>
                      <a:pt x="10" y="10"/>
                    </a:lnTo>
                    <a:lnTo>
                      <a:pt x="10" y="4"/>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5" name="Freeform 1854">
                <a:extLst>
                  <a:ext uri="{FF2B5EF4-FFF2-40B4-BE49-F238E27FC236}">
                    <a16:creationId xmlns:a16="http://schemas.microsoft.com/office/drawing/2014/main" id="{E0BDAD13-77EB-C0C0-DDA7-671AE6EB1511}"/>
                  </a:ext>
                </a:extLst>
              </p:cNvPr>
              <p:cNvSpPr>
                <a:spLocks/>
              </p:cNvSpPr>
              <p:nvPr/>
            </p:nvSpPr>
            <p:spPr bwMode="auto">
              <a:xfrm>
                <a:off x="5740" y="1533"/>
                <a:ext cx="18" cy="28"/>
              </a:xfrm>
              <a:custGeom>
                <a:avLst/>
                <a:gdLst>
                  <a:gd name="T0" fmla="*/ 0 w 18"/>
                  <a:gd name="T1" fmla="*/ 6 h 28"/>
                  <a:gd name="T2" fmla="*/ 0 w 18"/>
                  <a:gd name="T3" fmla="*/ 6 h 28"/>
                  <a:gd name="T4" fmla="*/ 2 w 18"/>
                  <a:gd name="T5" fmla="*/ 8 h 28"/>
                  <a:gd name="T6" fmla="*/ 2 w 18"/>
                  <a:gd name="T7" fmla="*/ 6 h 28"/>
                  <a:gd name="T8" fmla="*/ 2 w 18"/>
                  <a:gd name="T9" fmla="*/ 6 h 28"/>
                  <a:gd name="T10" fmla="*/ 6 w 18"/>
                  <a:gd name="T11" fmla="*/ 2 h 28"/>
                  <a:gd name="T12" fmla="*/ 8 w 18"/>
                  <a:gd name="T13" fmla="*/ 0 h 28"/>
                  <a:gd name="T14" fmla="*/ 10 w 18"/>
                  <a:gd name="T15" fmla="*/ 0 h 28"/>
                  <a:gd name="T16" fmla="*/ 12 w 18"/>
                  <a:gd name="T17" fmla="*/ 2 h 28"/>
                  <a:gd name="T18" fmla="*/ 16 w 18"/>
                  <a:gd name="T19" fmla="*/ 10 h 28"/>
                  <a:gd name="T20" fmla="*/ 18 w 18"/>
                  <a:gd name="T21" fmla="*/ 22 h 28"/>
                  <a:gd name="T22" fmla="*/ 18 w 18"/>
                  <a:gd name="T23" fmla="*/ 22 h 28"/>
                  <a:gd name="T24" fmla="*/ 16 w 18"/>
                  <a:gd name="T25" fmla="*/ 28 h 28"/>
                  <a:gd name="T26" fmla="*/ 12 w 18"/>
                  <a:gd name="T27" fmla="*/ 22 h 28"/>
                  <a:gd name="T28" fmla="*/ 12 w 18"/>
                  <a:gd name="T29" fmla="*/ 22 h 28"/>
                  <a:gd name="T30" fmla="*/ 10 w 18"/>
                  <a:gd name="T31" fmla="*/ 18 h 28"/>
                  <a:gd name="T32" fmla="*/ 8 w 18"/>
                  <a:gd name="T33" fmla="*/ 18 h 28"/>
                  <a:gd name="T34" fmla="*/ 6 w 18"/>
                  <a:gd name="T35" fmla="*/ 18 h 28"/>
                  <a:gd name="T36" fmla="*/ 6 w 18"/>
                  <a:gd name="T37" fmla="*/ 18 h 28"/>
                  <a:gd name="T38" fmla="*/ 2 w 18"/>
                  <a:gd name="T39" fmla="*/ 18 h 28"/>
                  <a:gd name="T40" fmla="*/ 2 w 18"/>
                  <a:gd name="T41" fmla="*/ 16 h 28"/>
                  <a:gd name="T42" fmla="*/ 0 w 18"/>
                  <a:gd name="T43" fmla="*/ 12 h 28"/>
                  <a:gd name="T44" fmla="*/ 0 w 18"/>
                  <a:gd name="T45" fmla="*/ 6 h 28"/>
                  <a:gd name="T46" fmla="*/ 0 w 18"/>
                  <a:gd name="T4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8">
                    <a:moveTo>
                      <a:pt x="0" y="6"/>
                    </a:moveTo>
                    <a:lnTo>
                      <a:pt x="0" y="6"/>
                    </a:lnTo>
                    <a:lnTo>
                      <a:pt x="2" y="8"/>
                    </a:lnTo>
                    <a:lnTo>
                      <a:pt x="2" y="6"/>
                    </a:lnTo>
                    <a:lnTo>
                      <a:pt x="2" y="6"/>
                    </a:lnTo>
                    <a:lnTo>
                      <a:pt x="6" y="2"/>
                    </a:lnTo>
                    <a:lnTo>
                      <a:pt x="8" y="0"/>
                    </a:lnTo>
                    <a:lnTo>
                      <a:pt x="10" y="0"/>
                    </a:lnTo>
                    <a:lnTo>
                      <a:pt x="12" y="2"/>
                    </a:lnTo>
                    <a:lnTo>
                      <a:pt x="16" y="10"/>
                    </a:lnTo>
                    <a:lnTo>
                      <a:pt x="18" y="22"/>
                    </a:lnTo>
                    <a:lnTo>
                      <a:pt x="18" y="22"/>
                    </a:lnTo>
                    <a:lnTo>
                      <a:pt x="16" y="28"/>
                    </a:lnTo>
                    <a:lnTo>
                      <a:pt x="12" y="22"/>
                    </a:lnTo>
                    <a:lnTo>
                      <a:pt x="12" y="22"/>
                    </a:lnTo>
                    <a:lnTo>
                      <a:pt x="10" y="18"/>
                    </a:lnTo>
                    <a:lnTo>
                      <a:pt x="8" y="18"/>
                    </a:lnTo>
                    <a:lnTo>
                      <a:pt x="6" y="18"/>
                    </a:lnTo>
                    <a:lnTo>
                      <a:pt x="6" y="18"/>
                    </a:lnTo>
                    <a:lnTo>
                      <a:pt x="2" y="18"/>
                    </a:lnTo>
                    <a:lnTo>
                      <a:pt x="2" y="16"/>
                    </a:lnTo>
                    <a:lnTo>
                      <a:pt x="0"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6" name="Freeform 1855">
                <a:extLst>
                  <a:ext uri="{FF2B5EF4-FFF2-40B4-BE49-F238E27FC236}">
                    <a16:creationId xmlns:a16="http://schemas.microsoft.com/office/drawing/2014/main" id="{ED8A3B3D-0D62-09FA-2D94-A1716CFE3475}"/>
                  </a:ext>
                </a:extLst>
              </p:cNvPr>
              <p:cNvSpPr>
                <a:spLocks/>
              </p:cNvSpPr>
              <p:nvPr/>
            </p:nvSpPr>
            <p:spPr bwMode="auto">
              <a:xfrm>
                <a:off x="5700" y="1609"/>
                <a:ext cx="26" cy="19"/>
              </a:xfrm>
              <a:custGeom>
                <a:avLst/>
                <a:gdLst>
                  <a:gd name="T0" fmla="*/ 18 w 26"/>
                  <a:gd name="T1" fmla="*/ 0 h 19"/>
                  <a:gd name="T2" fmla="*/ 18 w 26"/>
                  <a:gd name="T3" fmla="*/ 0 h 19"/>
                  <a:gd name="T4" fmla="*/ 22 w 26"/>
                  <a:gd name="T5" fmla="*/ 6 h 19"/>
                  <a:gd name="T6" fmla="*/ 24 w 26"/>
                  <a:gd name="T7" fmla="*/ 8 h 19"/>
                  <a:gd name="T8" fmla="*/ 24 w 26"/>
                  <a:gd name="T9" fmla="*/ 8 h 19"/>
                  <a:gd name="T10" fmla="*/ 26 w 26"/>
                  <a:gd name="T11" fmla="*/ 8 h 19"/>
                  <a:gd name="T12" fmla="*/ 26 w 26"/>
                  <a:gd name="T13" fmla="*/ 8 h 19"/>
                  <a:gd name="T14" fmla="*/ 26 w 26"/>
                  <a:gd name="T15" fmla="*/ 8 h 19"/>
                  <a:gd name="T16" fmla="*/ 26 w 26"/>
                  <a:gd name="T17" fmla="*/ 10 h 19"/>
                  <a:gd name="T18" fmla="*/ 26 w 26"/>
                  <a:gd name="T19" fmla="*/ 10 h 19"/>
                  <a:gd name="T20" fmla="*/ 26 w 26"/>
                  <a:gd name="T21" fmla="*/ 12 h 19"/>
                  <a:gd name="T22" fmla="*/ 26 w 26"/>
                  <a:gd name="T23" fmla="*/ 12 h 19"/>
                  <a:gd name="T24" fmla="*/ 24 w 26"/>
                  <a:gd name="T25" fmla="*/ 12 h 19"/>
                  <a:gd name="T26" fmla="*/ 24 w 26"/>
                  <a:gd name="T27" fmla="*/ 14 h 19"/>
                  <a:gd name="T28" fmla="*/ 22 w 26"/>
                  <a:gd name="T29" fmla="*/ 19 h 19"/>
                  <a:gd name="T30" fmla="*/ 22 w 26"/>
                  <a:gd name="T31" fmla="*/ 19 h 19"/>
                  <a:gd name="T32" fmla="*/ 18 w 26"/>
                  <a:gd name="T33" fmla="*/ 14 h 19"/>
                  <a:gd name="T34" fmla="*/ 14 w 26"/>
                  <a:gd name="T35" fmla="*/ 12 h 19"/>
                  <a:gd name="T36" fmla="*/ 14 w 26"/>
                  <a:gd name="T37" fmla="*/ 12 h 19"/>
                  <a:gd name="T38" fmla="*/ 8 w 26"/>
                  <a:gd name="T39" fmla="*/ 16 h 19"/>
                  <a:gd name="T40" fmla="*/ 8 w 26"/>
                  <a:gd name="T41" fmla="*/ 16 h 19"/>
                  <a:gd name="T42" fmla="*/ 8 w 26"/>
                  <a:gd name="T43" fmla="*/ 16 h 19"/>
                  <a:gd name="T44" fmla="*/ 6 w 26"/>
                  <a:gd name="T45" fmla="*/ 12 h 19"/>
                  <a:gd name="T46" fmla="*/ 4 w 26"/>
                  <a:gd name="T47" fmla="*/ 12 h 19"/>
                  <a:gd name="T48" fmla="*/ 2 w 26"/>
                  <a:gd name="T49" fmla="*/ 12 h 19"/>
                  <a:gd name="T50" fmla="*/ 0 w 26"/>
                  <a:gd name="T51" fmla="*/ 8 h 19"/>
                  <a:gd name="T52" fmla="*/ 0 w 26"/>
                  <a:gd name="T53" fmla="*/ 8 h 19"/>
                  <a:gd name="T54" fmla="*/ 4 w 26"/>
                  <a:gd name="T55" fmla="*/ 8 h 19"/>
                  <a:gd name="T56" fmla="*/ 4 w 26"/>
                  <a:gd name="T57" fmla="*/ 8 h 19"/>
                  <a:gd name="T58" fmla="*/ 6 w 26"/>
                  <a:gd name="T59" fmla="*/ 6 h 19"/>
                  <a:gd name="T60" fmla="*/ 6 w 26"/>
                  <a:gd name="T61" fmla="*/ 6 h 19"/>
                  <a:gd name="T62" fmla="*/ 4 w 26"/>
                  <a:gd name="T63" fmla="*/ 0 h 19"/>
                  <a:gd name="T64" fmla="*/ 4 w 26"/>
                  <a:gd name="T65" fmla="*/ 0 h 19"/>
                  <a:gd name="T66" fmla="*/ 18 w 26"/>
                  <a:gd name="T67" fmla="*/ 0 h 19"/>
                  <a:gd name="T68" fmla="*/ 18 w 26"/>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19">
                    <a:moveTo>
                      <a:pt x="18" y="0"/>
                    </a:moveTo>
                    <a:lnTo>
                      <a:pt x="18" y="0"/>
                    </a:lnTo>
                    <a:lnTo>
                      <a:pt x="22" y="6"/>
                    </a:lnTo>
                    <a:lnTo>
                      <a:pt x="24" y="8"/>
                    </a:lnTo>
                    <a:lnTo>
                      <a:pt x="24" y="8"/>
                    </a:lnTo>
                    <a:lnTo>
                      <a:pt x="26" y="8"/>
                    </a:lnTo>
                    <a:lnTo>
                      <a:pt x="26" y="8"/>
                    </a:lnTo>
                    <a:lnTo>
                      <a:pt x="26" y="8"/>
                    </a:lnTo>
                    <a:lnTo>
                      <a:pt x="26" y="10"/>
                    </a:lnTo>
                    <a:lnTo>
                      <a:pt x="26" y="10"/>
                    </a:lnTo>
                    <a:lnTo>
                      <a:pt x="26" y="12"/>
                    </a:lnTo>
                    <a:lnTo>
                      <a:pt x="26" y="12"/>
                    </a:lnTo>
                    <a:lnTo>
                      <a:pt x="24" y="12"/>
                    </a:lnTo>
                    <a:lnTo>
                      <a:pt x="24" y="14"/>
                    </a:lnTo>
                    <a:lnTo>
                      <a:pt x="22" y="19"/>
                    </a:lnTo>
                    <a:lnTo>
                      <a:pt x="22" y="19"/>
                    </a:lnTo>
                    <a:lnTo>
                      <a:pt x="18" y="14"/>
                    </a:lnTo>
                    <a:lnTo>
                      <a:pt x="14" y="12"/>
                    </a:lnTo>
                    <a:lnTo>
                      <a:pt x="14" y="12"/>
                    </a:lnTo>
                    <a:lnTo>
                      <a:pt x="8" y="16"/>
                    </a:lnTo>
                    <a:lnTo>
                      <a:pt x="8" y="16"/>
                    </a:lnTo>
                    <a:lnTo>
                      <a:pt x="8" y="16"/>
                    </a:lnTo>
                    <a:lnTo>
                      <a:pt x="6" y="12"/>
                    </a:lnTo>
                    <a:lnTo>
                      <a:pt x="4" y="12"/>
                    </a:lnTo>
                    <a:lnTo>
                      <a:pt x="2" y="12"/>
                    </a:lnTo>
                    <a:lnTo>
                      <a:pt x="0" y="8"/>
                    </a:lnTo>
                    <a:lnTo>
                      <a:pt x="0" y="8"/>
                    </a:lnTo>
                    <a:lnTo>
                      <a:pt x="4" y="8"/>
                    </a:lnTo>
                    <a:lnTo>
                      <a:pt x="4" y="8"/>
                    </a:lnTo>
                    <a:lnTo>
                      <a:pt x="6" y="6"/>
                    </a:lnTo>
                    <a:lnTo>
                      <a:pt x="6" y="6"/>
                    </a:lnTo>
                    <a:lnTo>
                      <a:pt x="4" y="0"/>
                    </a:lnTo>
                    <a:lnTo>
                      <a:pt x="4" y="0"/>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7" name="Freeform 1856">
                <a:extLst>
                  <a:ext uri="{FF2B5EF4-FFF2-40B4-BE49-F238E27FC236}">
                    <a16:creationId xmlns:a16="http://schemas.microsoft.com/office/drawing/2014/main" id="{0D6953C0-491E-7104-B10D-F5F40B75756C}"/>
                  </a:ext>
                </a:extLst>
              </p:cNvPr>
              <p:cNvSpPr>
                <a:spLocks/>
              </p:cNvSpPr>
              <p:nvPr/>
            </p:nvSpPr>
            <p:spPr bwMode="auto">
              <a:xfrm>
                <a:off x="5714" y="1583"/>
                <a:ext cx="12" cy="14"/>
              </a:xfrm>
              <a:custGeom>
                <a:avLst/>
                <a:gdLst>
                  <a:gd name="T0" fmla="*/ 8 w 12"/>
                  <a:gd name="T1" fmla="*/ 12 h 14"/>
                  <a:gd name="T2" fmla="*/ 8 w 12"/>
                  <a:gd name="T3" fmla="*/ 12 h 14"/>
                  <a:gd name="T4" fmla="*/ 6 w 12"/>
                  <a:gd name="T5" fmla="*/ 10 h 14"/>
                  <a:gd name="T6" fmla="*/ 6 w 12"/>
                  <a:gd name="T7" fmla="*/ 10 h 14"/>
                  <a:gd name="T8" fmla="*/ 4 w 12"/>
                  <a:gd name="T9" fmla="*/ 12 h 14"/>
                  <a:gd name="T10" fmla="*/ 2 w 12"/>
                  <a:gd name="T11" fmla="*/ 14 h 14"/>
                  <a:gd name="T12" fmla="*/ 2 w 12"/>
                  <a:gd name="T13" fmla="*/ 12 h 14"/>
                  <a:gd name="T14" fmla="*/ 0 w 12"/>
                  <a:gd name="T15" fmla="*/ 4 h 14"/>
                  <a:gd name="T16" fmla="*/ 0 w 12"/>
                  <a:gd name="T17" fmla="*/ 4 h 14"/>
                  <a:gd name="T18" fmla="*/ 2 w 12"/>
                  <a:gd name="T19" fmla="*/ 2 h 14"/>
                  <a:gd name="T20" fmla="*/ 2 w 12"/>
                  <a:gd name="T21" fmla="*/ 2 h 14"/>
                  <a:gd name="T22" fmla="*/ 4 w 12"/>
                  <a:gd name="T23" fmla="*/ 0 h 14"/>
                  <a:gd name="T24" fmla="*/ 6 w 12"/>
                  <a:gd name="T25" fmla="*/ 0 h 14"/>
                  <a:gd name="T26" fmla="*/ 6 w 12"/>
                  <a:gd name="T27" fmla="*/ 0 h 14"/>
                  <a:gd name="T28" fmla="*/ 10 w 12"/>
                  <a:gd name="T29" fmla="*/ 0 h 14"/>
                  <a:gd name="T30" fmla="*/ 12 w 12"/>
                  <a:gd name="T31" fmla="*/ 2 h 14"/>
                  <a:gd name="T32" fmla="*/ 12 w 12"/>
                  <a:gd name="T33" fmla="*/ 8 h 14"/>
                  <a:gd name="T34" fmla="*/ 12 w 12"/>
                  <a:gd name="T35" fmla="*/ 8 h 14"/>
                  <a:gd name="T36" fmla="*/ 10 w 12"/>
                  <a:gd name="T37" fmla="*/ 12 h 14"/>
                  <a:gd name="T38" fmla="*/ 8 w 12"/>
                  <a:gd name="T39" fmla="*/ 12 h 14"/>
                  <a:gd name="T40" fmla="*/ 8 w 12"/>
                  <a:gd name="T41" fmla="*/ 12 h 14"/>
                  <a:gd name="T42" fmla="*/ 8 w 12"/>
                  <a:gd name="T4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4">
                    <a:moveTo>
                      <a:pt x="8" y="12"/>
                    </a:moveTo>
                    <a:lnTo>
                      <a:pt x="8" y="12"/>
                    </a:lnTo>
                    <a:lnTo>
                      <a:pt x="6" y="10"/>
                    </a:lnTo>
                    <a:lnTo>
                      <a:pt x="6" y="10"/>
                    </a:lnTo>
                    <a:lnTo>
                      <a:pt x="4" y="12"/>
                    </a:lnTo>
                    <a:lnTo>
                      <a:pt x="2" y="14"/>
                    </a:lnTo>
                    <a:lnTo>
                      <a:pt x="2" y="12"/>
                    </a:lnTo>
                    <a:lnTo>
                      <a:pt x="0" y="4"/>
                    </a:lnTo>
                    <a:lnTo>
                      <a:pt x="0" y="4"/>
                    </a:lnTo>
                    <a:lnTo>
                      <a:pt x="2" y="2"/>
                    </a:lnTo>
                    <a:lnTo>
                      <a:pt x="2" y="2"/>
                    </a:lnTo>
                    <a:lnTo>
                      <a:pt x="4" y="0"/>
                    </a:lnTo>
                    <a:lnTo>
                      <a:pt x="6" y="0"/>
                    </a:lnTo>
                    <a:lnTo>
                      <a:pt x="6" y="0"/>
                    </a:lnTo>
                    <a:lnTo>
                      <a:pt x="10" y="0"/>
                    </a:lnTo>
                    <a:lnTo>
                      <a:pt x="12" y="2"/>
                    </a:lnTo>
                    <a:lnTo>
                      <a:pt x="12" y="8"/>
                    </a:lnTo>
                    <a:lnTo>
                      <a:pt x="12" y="8"/>
                    </a:lnTo>
                    <a:lnTo>
                      <a:pt x="10" y="12"/>
                    </a:lnTo>
                    <a:lnTo>
                      <a:pt x="8" y="12"/>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8" name="Freeform 1857">
                <a:extLst>
                  <a:ext uri="{FF2B5EF4-FFF2-40B4-BE49-F238E27FC236}">
                    <a16:creationId xmlns:a16="http://schemas.microsoft.com/office/drawing/2014/main" id="{F96B5A13-C942-BFC1-D03F-486473029486}"/>
                  </a:ext>
                </a:extLst>
              </p:cNvPr>
              <p:cNvSpPr>
                <a:spLocks/>
              </p:cNvSpPr>
              <p:nvPr/>
            </p:nvSpPr>
            <p:spPr bwMode="auto">
              <a:xfrm>
                <a:off x="5710" y="1569"/>
                <a:ext cx="6" cy="18"/>
              </a:xfrm>
              <a:custGeom>
                <a:avLst/>
                <a:gdLst>
                  <a:gd name="T0" fmla="*/ 4 w 6"/>
                  <a:gd name="T1" fmla="*/ 4 h 18"/>
                  <a:gd name="T2" fmla="*/ 4 w 6"/>
                  <a:gd name="T3" fmla="*/ 4 h 18"/>
                  <a:gd name="T4" fmla="*/ 6 w 6"/>
                  <a:gd name="T5" fmla="*/ 8 h 18"/>
                  <a:gd name="T6" fmla="*/ 6 w 6"/>
                  <a:gd name="T7" fmla="*/ 8 h 18"/>
                  <a:gd name="T8" fmla="*/ 6 w 6"/>
                  <a:gd name="T9" fmla="*/ 14 h 18"/>
                  <a:gd name="T10" fmla="*/ 4 w 6"/>
                  <a:gd name="T11" fmla="*/ 18 h 18"/>
                  <a:gd name="T12" fmla="*/ 4 w 6"/>
                  <a:gd name="T13" fmla="*/ 18 h 18"/>
                  <a:gd name="T14" fmla="*/ 4 w 6"/>
                  <a:gd name="T15" fmla="*/ 18 h 18"/>
                  <a:gd name="T16" fmla="*/ 0 w 6"/>
                  <a:gd name="T17" fmla="*/ 4 h 18"/>
                  <a:gd name="T18" fmla="*/ 0 w 6"/>
                  <a:gd name="T19" fmla="*/ 4 h 18"/>
                  <a:gd name="T20" fmla="*/ 0 w 6"/>
                  <a:gd name="T21" fmla="*/ 0 h 18"/>
                  <a:gd name="T22" fmla="*/ 2 w 6"/>
                  <a:gd name="T23" fmla="*/ 2 h 18"/>
                  <a:gd name="T24" fmla="*/ 4 w 6"/>
                  <a:gd name="T25" fmla="*/ 4 h 18"/>
                  <a:gd name="T26" fmla="*/ 4 w 6"/>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8">
                    <a:moveTo>
                      <a:pt x="4" y="4"/>
                    </a:moveTo>
                    <a:lnTo>
                      <a:pt x="4" y="4"/>
                    </a:lnTo>
                    <a:lnTo>
                      <a:pt x="6" y="8"/>
                    </a:lnTo>
                    <a:lnTo>
                      <a:pt x="6" y="8"/>
                    </a:lnTo>
                    <a:lnTo>
                      <a:pt x="6" y="14"/>
                    </a:lnTo>
                    <a:lnTo>
                      <a:pt x="4" y="18"/>
                    </a:lnTo>
                    <a:lnTo>
                      <a:pt x="4" y="18"/>
                    </a:lnTo>
                    <a:lnTo>
                      <a:pt x="4" y="18"/>
                    </a:lnTo>
                    <a:lnTo>
                      <a:pt x="0" y="4"/>
                    </a:lnTo>
                    <a:lnTo>
                      <a:pt x="0" y="4"/>
                    </a:lnTo>
                    <a:lnTo>
                      <a:pt x="0" y="0"/>
                    </a:lnTo>
                    <a:lnTo>
                      <a:pt x="2" y="2"/>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9" name="Freeform 1858">
                <a:extLst>
                  <a:ext uri="{FF2B5EF4-FFF2-40B4-BE49-F238E27FC236}">
                    <a16:creationId xmlns:a16="http://schemas.microsoft.com/office/drawing/2014/main" id="{4730AA6A-9341-FD24-0B07-098C7D843827}"/>
                  </a:ext>
                </a:extLst>
              </p:cNvPr>
              <p:cNvSpPr>
                <a:spLocks/>
              </p:cNvSpPr>
              <p:nvPr/>
            </p:nvSpPr>
            <p:spPr bwMode="auto">
              <a:xfrm>
                <a:off x="5728" y="1549"/>
                <a:ext cx="8" cy="10"/>
              </a:xfrm>
              <a:custGeom>
                <a:avLst/>
                <a:gdLst>
                  <a:gd name="T0" fmla="*/ 8 w 8"/>
                  <a:gd name="T1" fmla="*/ 10 h 10"/>
                  <a:gd name="T2" fmla="*/ 8 w 8"/>
                  <a:gd name="T3" fmla="*/ 10 h 10"/>
                  <a:gd name="T4" fmla="*/ 6 w 8"/>
                  <a:gd name="T5" fmla="*/ 10 h 10"/>
                  <a:gd name="T6" fmla="*/ 6 w 8"/>
                  <a:gd name="T7" fmla="*/ 10 h 10"/>
                  <a:gd name="T8" fmla="*/ 6 w 8"/>
                  <a:gd name="T9" fmla="*/ 6 h 10"/>
                  <a:gd name="T10" fmla="*/ 4 w 8"/>
                  <a:gd name="T11" fmla="*/ 6 h 10"/>
                  <a:gd name="T12" fmla="*/ 2 w 8"/>
                  <a:gd name="T13" fmla="*/ 4 h 10"/>
                  <a:gd name="T14" fmla="*/ 0 w 8"/>
                  <a:gd name="T15" fmla="*/ 2 h 10"/>
                  <a:gd name="T16" fmla="*/ 0 w 8"/>
                  <a:gd name="T17" fmla="*/ 2 h 10"/>
                  <a:gd name="T18" fmla="*/ 4 w 8"/>
                  <a:gd name="T19" fmla="*/ 0 h 10"/>
                  <a:gd name="T20" fmla="*/ 6 w 8"/>
                  <a:gd name="T21" fmla="*/ 0 h 10"/>
                  <a:gd name="T22" fmla="*/ 8 w 8"/>
                  <a:gd name="T23" fmla="*/ 10 h 10"/>
                  <a:gd name="T24" fmla="*/ 8 w 8"/>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8" y="10"/>
                    </a:moveTo>
                    <a:lnTo>
                      <a:pt x="8" y="10"/>
                    </a:lnTo>
                    <a:lnTo>
                      <a:pt x="6" y="10"/>
                    </a:lnTo>
                    <a:lnTo>
                      <a:pt x="6" y="10"/>
                    </a:lnTo>
                    <a:lnTo>
                      <a:pt x="6" y="6"/>
                    </a:lnTo>
                    <a:lnTo>
                      <a:pt x="4" y="6"/>
                    </a:lnTo>
                    <a:lnTo>
                      <a:pt x="2" y="4"/>
                    </a:lnTo>
                    <a:lnTo>
                      <a:pt x="0" y="2"/>
                    </a:lnTo>
                    <a:lnTo>
                      <a:pt x="0" y="2"/>
                    </a:lnTo>
                    <a:lnTo>
                      <a:pt x="4" y="0"/>
                    </a:lnTo>
                    <a:lnTo>
                      <a:pt x="6" y="0"/>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0" name="Freeform 1859">
                <a:extLst>
                  <a:ext uri="{FF2B5EF4-FFF2-40B4-BE49-F238E27FC236}">
                    <a16:creationId xmlns:a16="http://schemas.microsoft.com/office/drawing/2014/main" id="{053ADEC1-A375-46CC-E1D1-653EEC79A7CD}"/>
                  </a:ext>
                </a:extLst>
              </p:cNvPr>
              <p:cNvSpPr>
                <a:spLocks/>
              </p:cNvSpPr>
              <p:nvPr/>
            </p:nvSpPr>
            <p:spPr bwMode="auto">
              <a:xfrm>
                <a:off x="5752" y="1555"/>
                <a:ext cx="10" cy="8"/>
              </a:xfrm>
              <a:custGeom>
                <a:avLst/>
                <a:gdLst>
                  <a:gd name="T0" fmla="*/ 0 w 10"/>
                  <a:gd name="T1" fmla="*/ 0 h 8"/>
                  <a:gd name="T2" fmla="*/ 0 w 10"/>
                  <a:gd name="T3" fmla="*/ 0 h 8"/>
                  <a:gd name="T4" fmla="*/ 4 w 10"/>
                  <a:gd name="T5" fmla="*/ 2 h 8"/>
                  <a:gd name="T6" fmla="*/ 4 w 10"/>
                  <a:gd name="T7" fmla="*/ 2 h 8"/>
                  <a:gd name="T8" fmla="*/ 6 w 10"/>
                  <a:gd name="T9" fmla="*/ 0 h 8"/>
                  <a:gd name="T10" fmla="*/ 6 w 10"/>
                  <a:gd name="T11" fmla="*/ 0 h 8"/>
                  <a:gd name="T12" fmla="*/ 10 w 10"/>
                  <a:gd name="T13" fmla="*/ 6 h 8"/>
                  <a:gd name="T14" fmla="*/ 10 w 10"/>
                  <a:gd name="T15" fmla="*/ 6 h 8"/>
                  <a:gd name="T16" fmla="*/ 4 w 10"/>
                  <a:gd name="T17" fmla="*/ 8 h 8"/>
                  <a:gd name="T18" fmla="*/ 2 w 10"/>
                  <a:gd name="T19" fmla="*/ 6 h 8"/>
                  <a:gd name="T20" fmla="*/ 0 w 10"/>
                  <a:gd name="T21" fmla="*/ 4 h 8"/>
                  <a:gd name="T22" fmla="*/ 0 w 10"/>
                  <a:gd name="T23" fmla="*/ 4 h 8"/>
                  <a:gd name="T24" fmla="*/ 0 w 10"/>
                  <a:gd name="T25" fmla="*/ 0 h 8"/>
                  <a:gd name="T26" fmla="*/ 0 w 10"/>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0" y="0"/>
                    </a:moveTo>
                    <a:lnTo>
                      <a:pt x="0" y="0"/>
                    </a:lnTo>
                    <a:lnTo>
                      <a:pt x="4" y="2"/>
                    </a:lnTo>
                    <a:lnTo>
                      <a:pt x="4" y="2"/>
                    </a:lnTo>
                    <a:lnTo>
                      <a:pt x="6" y="0"/>
                    </a:lnTo>
                    <a:lnTo>
                      <a:pt x="6" y="0"/>
                    </a:lnTo>
                    <a:lnTo>
                      <a:pt x="10" y="6"/>
                    </a:lnTo>
                    <a:lnTo>
                      <a:pt x="10" y="6"/>
                    </a:lnTo>
                    <a:lnTo>
                      <a:pt x="4" y="8"/>
                    </a:lnTo>
                    <a:lnTo>
                      <a:pt x="2" y="6"/>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1" name="Freeform 1860">
                <a:extLst>
                  <a:ext uri="{FF2B5EF4-FFF2-40B4-BE49-F238E27FC236}">
                    <a16:creationId xmlns:a16="http://schemas.microsoft.com/office/drawing/2014/main" id="{50B860BB-3C0F-84AB-9F72-195C49B83DF6}"/>
                  </a:ext>
                </a:extLst>
              </p:cNvPr>
              <p:cNvSpPr>
                <a:spLocks/>
              </p:cNvSpPr>
              <p:nvPr/>
            </p:nvSpPr>
            <p:spPr bwMode="auto">
              <a:xfrm>
                <a:off x="5720" y="1591"/>
                <a:ext cx="6" cy="14"/>
              </a:xfrm>
              <a:custGeom>
                <a:avLst/>
                <a:gdLst>
                  <a:gd name="T0" fmla="*/ 2 w 6"/>
                  <a:gd name="T1" fmla="*/ 4 h 14"/>
                  <a:gd name="T2" fmla="*/ 2 w 6"/>
                  <a:gd name="T3" fmla="*/ 4 h 14"/>
                  <a:gd name="T4" fmla="*/ 4 w 6"/>
                  <a:gd name="T5" fmla="*/ 0 h 14"/>
                  <a:gd name="T6" fmla="*/ 4 w 6"/>
                  <a:gd name="T7" fmla="*/ 0 h 14"/>
                  <a:gd name="T8" fmla="*/ 6 w 6"/>
                  <a:gd name="T9" fmla="*/ 6 h 14"/>
                  <a:gd name="T10" fmla="*/ 4 w 6"/>
                  <a:gd name="T11" fmla="*/ 12 h 14"/>
                  <a:gd name="T12" fmla="*/ 4 w 6"/>
                  <a:gd name="T13" fmla="*/ 12 h 14"/>
                  <a:gd name="T14" fmla="*/ 0 w 6"/>
                  <a:gd name="T15" fmla="*/ 14 h 14"/>
                  <a:gd name="T16" fmla="*/ 0 w 6"/>
                  <a:gd name="T17" fmla="*/ 14 h 14"/>
                  <a:gd name="T18" fmla="*/ 2 w 6"/>
                  <a:gd name="T19" fmla="*/ 4 h 14"/>
                  <a:gd name="T20" fmla="*/ 2 w 6"/>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2" y="4"/>
                    </a:moveTo>
                    <a:lnTo>
                      <a:pt x="2" y="4"/>
                    </a:lnTo>
                    <a:lnTo>
                      <a:pt x="4" y="0"/>
                    </a:lnTo>
                    <a:lnTo>
                      <a:pt x="4" y="0"/>
                    </a:lnTo>
                    <a:lnTo>
                      <a:pt x="6" y="6"/>
                    </a:lnTo>
                    <a:lnTo>
                      <a:pt x="4" y="12"/>
                    </a:lnTo>
                    <a:lnTo>
                      <a:pt x="4" y="12"/>
                    </a:lnTo>
                    <a:lnTo>
                      <a:pt x="0" y="14"/>
                    </a:lnTo>
                    <a:lnTo>
                      <a:pt x="0" y="1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2" name="Freeform 1861">
                <a:extLst>
                  <a:ext uri="{FF2B5EF4-FFF2-40B4-BE49-F238E27FC236}">
                    <a16:creationId xmlns:a16="http://schemas.microsoft.com/office/drawing/2014/main" id="{2A57F33B-C29E-3E14-105A-2286782F7ED3}"/>
                  </a:ext>
                </a:extLst>
              </p:cNvPr>
              <p:cNvSpPr>
                <a:spLocks/>
              </p:cNvSpPr>
              <p:nvPr/>
            </p:nvSpPr>
            <p:spPr bwMode="auto">
              <a:xfrm>
                <a:off x="5748" y="1569"/>
                <a:ext cx="20" cy="36"/>
              </a:xfrm>
              <a:custGeom>
                <a:avLst/>
                <a:gdLst>
                  <a:gd name="T0" fmla="*/ 6 w 20"/>
                  <a:gd name="T1" fmla="*/ 30 h 36"/>
                  <a:gd name="T2" fmla="*/ 6 w 20"/>
                  <a:gd name="T3" fmla="*/ 30 h 36"/>
                  <a:gd name="T4" fmla="*/ 6 w 20"/>
                  <a:gd name="T5" fmla="*/ 20 h 36"/>
                  <a:gd name="T6" fmla="*/ 4 w 20"/>
                  <a:gd name="T7" fmla="*/ 18 h 36"/>
                  <a:gd name="T8" fmla="*/ 2 w 20"/>
                  <a:gd name="T9" fmla="*/ 16 h 36"/>
                  <a:gd name="T10" fmla="*/ 0 w 20"/>
                  <a:gd name="T11" fmla="*/ 14 h 36"/>
                  <a:gd name="T12" fmla="*/ 0 w 20"/>
                  <a:gd name="T13" fmla="*/ 14 h 36"/>
                  <a:gd name="T14" fmla="*/ 4 w 20"/>
                  <a:gd name="T15" fmla="*/ 12 h 36"/>
                  <a:gd name="T16" fmla="*/ 8 w 20"/>
                  <a:gd name="T17" fmla="*/ 12 h 36"/>
                  <a:gd name="T18" fmla="*/ 10 w 20"/>
                  <a:gd name="T19" fmla="*/ 12 h 36"/>
                  <a:gd name="T20" fmla="*/ 10 w 20"/>
                  <a:gd name="T21" fmla="*/ 12 h 36"/>
                  <a:gd name="T22" fmla="*/ 6 w 20"/>
                  <a:gd name="T23" fmla="*/ 2 h 36"/>
                  <a:gd name="T24" fmla="*/ 6 w 20"/>
                  <a:gd name="T25" fmla="*/ 2 h 36"/>
                  <a:gd name="T26" fmla="*/ 8 w 20"/>
                  <a:gd name="T27" fmla="*/ 0 h 36"/>
                  <a:gd name="T28" fmla="*/ 10 w 20"/>
                  <a:gd name="T29" fmla="*/ 2 h 36"/>
                  <a:gd name="T30" fmla="*/ 12 w 20"/>
                  <a:gd name="T31" fmla="*/ 6 h 36"/>
                  <a:gd name="T32" fmla="*/ 14 w 20"/>
                  <a:gd name="T33" fmla="*/ 8 h 36"/>
                  <a:gd name="T34" fmla="*/ 14 w 20"/>
                  <a:gd name="T35" fmla="*/ 8 h 36"/>
                  <a:gd name="T36" fmla="*/ 20 w 20"/>
                  <a:gd name="T37" fmla="*/ 12 h 36"/>
                  <a:gd name="T38" fmla="*/ 20 w 20"/>
                  <a:gd name="T39" fmla="*/ 12 h 36"/>
                  <a:gd name="T40" fmla="*/ 20 w 20"/>
                  <a:gd name="T41" fmla="*/ 14 h 36"/>
                  <a:gd name="T42" fmla="*/ 20 w 20"/>
                  <a:gd name="T43" fmla="*/ 14 h 36"/>
                  <a:gd name="T44" fmla="*/ 20 w 20"/>
                  <a:gd name="T45" fmla="*/ 16 h 36"/>
                  <a:gd name="T46" fmla="*/ 20 w 20"/>
                  <a:gd name="T47" fmla="*/ 16 h 36"/>
                  <a:gd name="T48" fmla="*/ 16 w 20"/>
                  <a:gd name="T49" fmla="*/ 20 h 36"/>
                  <a:gd name="T50" fmla="*/ 14 w 20"/>
                  <a:gd name="T51" fmla="*/ 26 h 36"/>
                  <a:gd name="T52" fmla="*/ 12 w 20"/>
                  <a:gd name="T53" fmla="*/ 30 h 36"/>
                  <a:gd name="T54" fmla="*/ 8 w 20"/>
                  <a:gd name="T55" fmla="*/ 36 h 36"/>
                  <a:gd name="T56" fmla="*/ 8 w 20"/>
                  <a:gd name="T57" fmla="*/ 36 h 36"/>
                  <a:gd name="T58" fmla="*/ 6 w 20"/>
                  <a:gd name="T59" fmla="*/ 34 h 36"/>
                  <a:gd name="T60" fmla="*/ 6 w 20"/>
                  <a:gd name="T61" fmla="*/ 30 h 36"/>
                  <a:gd name="T62" fmla="*/ 6 w 20"/>
                  <a:gd name="T6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36">
                    <a:moveTo>
                      <a:pt x="6" y="30"/>
                    </a:moveTo>
                    <a:lnTo>
                      <a:pt x="6" y="30"/>
                    </a:lnTo>
                    <a:lnTo>
                      <a:pt x="6" y="20"/>
                    </a:lnTo>
                    <a:lnTo>
                      <a:pt x="4" y="18"/>
                    </a:lnTo>
                    <a:lnTo>
                      <a:pt x="2" y="16"/>
                    </a:lnTo>
                    <a:lnTo>
                      <a:pt x="0" y="14"/>
                    </a:lnTo>
                    <a:lnTo>
                      <a:pt x="0" y="14"/>
                    </a:lnTo>
                    <a:lnTo>
                      <a:pt x="4" y="12"/>
                    </a:lnTo>
                    <a:lnTo>
                      <a:pt x="8" y="12"/>
                    </a:lnTo>
                    <a:lnTo>
                      <a:pt x="10" y="12"/>
                    </a:lnTo>
                    <a:lnTo>
                      <a:pt x="10" y="12"/>
                    </a:lnTo>
                    <a:lnTo>
                      <a:pt x="6" y="2"/>
                    </a:lnTo>
                    <a:lnTo>
                      <a:pt x="6" y="2"/>
                    </a:lnTo>
                    <a:lnTo>
                      <a:pt x="8" y="0"/>
                    </a:lnTo>
                    <a:lnTo>
                      <a:pt x="10" y="2"/>
                    </a:lnTo>
                    <a:lnTo>
                      <a:pt x="12" y="6"/>
                    </a:lnTo>
                    <a:lnTo>
                      <a:pt x="14" y="8"/>
                    </a:lnTo>
                    <a:lnTo>
                      <a:pt x="14" y="8"/>
                    </a:lnTo>
                    <a:lnTo>
                      <a:pt x="20" y="12"/>
                    </a:lnTo>
                    <a:lnTo>
                      <a:pt x="20" y="12"/>
                    </a:lnTo>
                    <a:lnTo>
                      <a:pt x="20" y="14"/>
                    </a:lnTo>
                    <a:lnTo>
                      <a:pt x="20" y="14"/>
                    </a:lnTo>
                    <a:lnTo>
                      <a:pt x="20" y="16"/>
                    </a:lnTo>
                    <a:lnTo>
                      <a:pt x="20" y="16"/>
                    </a:lnTo>
                    <a:lnTo>
                      <a:pt x="16" y="20"/>
                    </a:lnTo>
                    <a:lnTo>
                      <a:pt x="14" y="26"/>
                    </a:lnTo>
                    <a:lnTo>
                      <a:pt x="12" y="30"/>
                    </a:lnTo>
                    <a:lnTo>
                      <a:pt x="8" y="36"/>
                    </a:lnTo>
                    <a:lnTo>
                      <a:pt x="8" y="36"/>
                    </a:lnTo>
                    <a:lnTo>
                      <a:pt x="6" y="34"/>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3" name="Freeform 1862">
                <a:extLst>
                  <a:ext uri="{FF2B5EF4-FFF2-40B4-BE49-F238E27FC236}">
                    <a16:creationId xmlns:a16="http://schemas.microsoft.com/office/drawing/2014/main" id="{4AEE60AF-9401-A934-A17D-7AC3DD837F1B}"/>
                  </a:ext>
                </a:extLst>
              </p:cNvPr>
              <p:cNvSpPr>
                <a:spLocks/>
              </p:cNvSpPr>
              <p:nvPr/>
            </p:nvSpPr>
            <p:spPr bwMode="auto">
              <a:xfrm>
                <a:off x="5242" y="2831"/>
                <a:ext cx="4" cy="4"/>
              </a:xfrm>
              <a:custGeom>
                <a:avLst/>
                <a:gdLst>
                  <a:gd name="T0" fmla="*/ 4 w 4"/>
                  <a:gd name="T1" fmla="*/ 2 h 4"/>
                  <a:gd name="T2" fmla="*/ 4 w 4"/>
                  <a:gd name="T3" fmla="*/ 2 h 4"/>
                  <a:gd name="T4" fmla="*/ 0 w 4"/>
                  <a:gd name="T5" fmla="*/ 4 h 4"/>
                  <a:gd name="T6" fmla="*/ 0 w 4"/>
                  <a:gd name="T7" fmla="*/ 4 h 4"/>
                  <a:gd name="T8" fmla="*/ 0 w 4"/>
                  <a:gd name="T9" fmla="*/ 2 h 4"/>
                  <a:gd name="T10" fmla="*/ 0 w 4"/>
                  <a:gd name="T11" fmla="*/ 2 h 4"/>
                  <a:gd name="T12" fmla="*/ 2 w 4"/>
                  <a:gd name="T13" fmla="*/ 0 h 4"/>
                  <a:gd name="T14" fmla="*/ 4 w 4"/>
                  <a:gd name="T15" fmla="*/ 2 h 4"/>
                  <a:gd name="T16" fmla="*/ 4 w 4"/>
                  <a:gd name="T17" fmla="*/ 2 h 4"/>
                  <a:gd name="T18" fmla="*/ 4 w 4"/>
                  <a:gd name="T19" fmla="*/ 2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lnTo>
                      <a:pt x="4" y="2"/>
                    </a:lnTo>
                    <a:lnTo>
                      <a:pt x="0" y="4"/>
                    </a:lnTo>
                    <a:lnTo>
                      <a:pt x="0" y="4"/>
                    </a:lnTo>
                    <a:lnTo>
                      <a:pt x="0" y="2"/>
                    </a:lnTo>
                    <a:lnTo>
                      <a:pt x="0" y="2"/>
                    </a:lnTo>
                    <a:lnTo>
                      <a:pt x="2" y="0"/>
                    </a:lnTo>
                    <a:lnTo>
                      <a:pt x="4" y="2"/>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4" name="Freeform 1863">
                <a:extLst>
                  <a:ext uri="{FF2B5EF4-FFF2-40B4-BE49-F238E27FC236}">
                    <a16:creationId xmlns:a16="http://schemas.microsoft.com/office/drawing/2014/main" id="{85F9759E-2BCD-93F0-9CAF-443CA038D50C}"/>
                  </a:ext>
                </a:extLst>
              </p:cNvPr>
              <p:cNvSpPr>
                <a:spLocks/>
              </p:cNvSpPr>
              <p:nvPr/>
            </p:nvSpPr>
            <p:spPr bwMode="auto">
              <a:xfrm>
                <a:off x="5332" y="2823"/>
                <a:ext cx="4" cy="6"/>
              </a:xfrm>
              <a:custGeom>
                <a:avLst/>
                <a:gdLst>
                  <a:gd name="T0" fmla="*/ 4 w 4"/>
                  <a:gd name="T1" fmla="*/ 6 h 6"/>
                  <a:gd name="T2" fmla="*/ 4 w 4"/>
                  <a:gd name="T3" fmla="*/ 6 h 6"/>
                  <a:gd name="T4" fmla="*/ 2 w 4"/>
                  <a:gd name="T5" fmla="*/ 6 h 6"/>
                  <a:gd name="T6" fmla="*/ 0 w 4"/>
                  <a:gd name="T7" fmla="*/ 4 h 6"/>
                  <a:gd name="T8" fmla="*/ 0 w 4"/>
                  <a:gd name="T9" fmla="*/ 4 h 6"/>
                  <a:gd name="T10" fmla="*/ 2 w 4"/>
                  <a:gd name="T11" fmla="*/ 0 h 6"/>
                  <a:gd name="T12" fmla="*/ 2 w 4"/>
                  <a:gd name="T13" fmla="*/ 0 h 6"/>
                  <a:gd name="T14" fmla="*/ 2 w 4"/>
                  <a:gd name="T15" fmla="*/ 0 h 6"/>
                  <a:gd name="T16" fmla="*/ 2 w 4"/>
                  <a:gd name="T17" fmla="*/ 2 h 6"/>
                  <a:gd name="T18" fmla="*/ 4 w 4"/>
                  <a:gd name="T19" fmla="*/ 6 h 6"/>
                  <a:gd name="T20" fmla="*/ 4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6"/>
                    </a:moveTo>
                    <a:lnTo>
                      <a:pt x="4" y="6"/>
                    </a:lnTo>
                    <a:lnTo>
                      <a:pt x="2" y="6"/>
                    </a:lnTo>
                    <a:lnTo>
                      <a:pt x="0" y="4"/>
                    </a:lnTo>
                    <a:lnTo>
                      <a:pt x="0" y="4"/>
                    </a:lnTo>
                    <a:lnTo>
                      <a:pt x="2" y="0"/>
                    </a:lnTo>
                    <a:lnTo>
                      <a:pt x="2" y="0"/>
                    </a:lnTo>
                    <a:lnTo>
                      <a:pt x="2" y="0"/>
                    </a:lnTo>
                    <a:lnTo>
                      <a:pt x="2"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5" name="Freeform 1864">
                <a:extLst>
                  <a:ext uri="{FF2B5EF4-FFF2-40B4-BE49-F238E27FC236}">
                    <a16:creationId xmlns:a16="http://schemas.microsoft.com/office/drawing/2014/main" id="{9B101534-F3A6-231F-4907-978B99235DA8}"/>
                  </a:ext>
                </a:extLst>
              </p:cNvPr>
              <p:cNvSpPr>
                <a:spLocks/>
              </p:cNvSpPr>
              <p:nvPr/>
            </p:nvSpPr>
            <p:spPr bwMode="auto">
              <a:xfrm>
                <a:off x="5460" y="2287"/>
                <a:ext cx="260" cy="309"/>
              </a:xfrm>
              <a:custGeom>
                <a:avLst/>
                <a:gdLst>
                  <a:gd name="T0" fmla="*/ 62 w 260"/>
                  <a:gd name="T1" fmla="*/ 189 h 309"/>
                  <a:gd name="T2" fmla="*/ 52 w 260"/>
                  <a:gd name="T3" fmla="*/ 157 h 309"/>
                  <a:gd name="T4" fmla="*/ 36 w 260"/>
                  <a:gd name="T5" fmla="*/ 157 h 309"/>
                  <a:gd name="T6" fmla="*/ 20 w 260"/>
                  <a:gd name="T7" fmla="*/ 139 h 309"/>
                  <a:gd name="T8" fmla="*/ 6 w 260"/>
                  <a:gd name="T9" fmla="*/ 151 h 309"/>
                  <a:gd name="T10" fmla="*/ 4 w 260"/>
                  <a:gd name="T11" fmla="*/ 121 h 309"/>
                  <a:gd name="T12" fmla="*/ 2 w 260"/>
                  <a:gd name="T13" fmla="*/ 89 h 309"/>
                  <a:gd name="T14" fmla="*/ 8 w 260"/>
                  <a:gd name="T15" fmla="*/ 109 h 309"/>
                  <a:gd name="T16" fmla="*/ 18 w 260"/>
                  <a:gd name="T17" fmla="*/ 95 h 309"/>
                  <a:gd name="T18" fmla="*/ 36 w 260"/>
                  <a:gd name="T19" fmla="*/ 103 h 309"/>
                  <a:gd name="T20" fmla="*/ 52 w 260"/>
                  <a:gd name="T21" fmla="*/ 101 h 309"/>
                  <a:gd name="T22" fmla="*/ 80 w 260"/>
                  <a:gd name="T23" fmla="*/ 109 h 309"/>
                  <a:gd name="T24" fmla="*/ 90 w 260"/>
                  <a:gd name="T25" fmla="*/ 89 h 309"/>
                  <a:gd name="T26" fmla="*/ 102 w 260"/>
                  <a:gd name="T27" fmla="*/ 113 h 309"/>
                  <a:gd name="T28" fmla="*/ 108 w 260"/>
                  <a:gd name="T29" fmla="*/ 99 h 309"/>
                  <a:gd name="T30" fmla="*/ 120 w 260"/>
                  <a:gd name="T31" fmla="*/ 87 h 309"/>
                  <a:gd name="T32" fmla="*/ 144 w 260"/>
                  <a:gd name="T33" fmla="*/ 95 h 309"/>
                  <a:gd name="T34" fmla="*/ 150 w 260"/>
                  <a:gd name="T35" fmla="*/ 95 h 309"/>
                  <a:gd name="T36" fmla="*/ 142 w 260"/>
                  <a:gd name="T37" fmla="*/ 57 h 309"/>
                  <a:gd name="T38" fmla="*/ 156 w 260"/>
                  <a:gd name="T39" fmla="*/ 48 h 309"/>
                  <a:gd name="T40" fmla="*/ 144 w 260"/>
                  <a:gd name="T41" fmla="*/ 40 h 309"/>
                  <a:gd name="T42" fmla="*/ 156 w 260"/>
                  <a:gd name="T43" fmla="*/ 22 h 309"/>
                  <a:gd name="T44" fmla="*/ 170 w 260"/>
                  <a:gd name="T45" fmla="*/ 4 h 309"/>
                  <a:gd name="T46" fmla="*/ 190 w 260"/>
                  <a:gd name="T47" fmla="*/ 8 h 309"/>
                  <a:gd name="T48" fmla="*/ 214 w 260"/>
                  <a:gd name="T49" fmla="*/ 30 h 309"/>
                  <a:gd name="T50" fmla="*/ 216 w 260"/>
                  <a:gd name="T51" fmla="*/ 26 h 309"/>
                  <a:gd name="T52" fmla="*/ 226 w 260"/>
                  <a:gd name="T53" fmla="*/ 12 h 309"/>
                  <a:gd name="T54" fmla="*/ 250 w 260"/>
                  <a:gd name="T55" fmla="*/ 14 h 309"/>
                  <a:gd name="T56" fmla="*/ 258 w 260"/>
                  <a:gd name="T57" fmla="*/ 48 h 309"/>
                  <a:gd name="T58" fmla="*/ 248 w 260"/>
                  <a:gd name="T59" fmla="*/ 50 h 309"/>
                  <a:gd name="T60" fmla="*/ 224 w 260"/>
                  <a:gd name="T61" fmla="*/ 61 h 309"/>
                  <a:gd name="T62" fmla="*/ 226 w 260"/>
                  <a:gd name="T63" fmla="*/ 93 h 309"/>
                  <a:gd name="T64" fmla="*/ 224 w 260"/>
                  <a:gd name="T65" fmla="*/ 101 h 309"/>
                  <a:gd name="T66" fmla="*/ 216 w 260"/>
                  <a:gd name="T67" fmla="*/ 109 h 309"/>
                  <a:gd name="T68" fmla="*/ 212 w 260"/>
                  <a:gd name="T69" fmla="*/ 75 h 309"/>
                  <a:gd name="T70" fmla="*/ 204 w 260"/>
                  <a:gd name="T71" fmla="*/ 61 h 309"/>
                  <a:gd name="T72" fmla="*/ 200 w 260"/>
                  <a:gd name="T73" fmla="*/ 85 h 309"/>
                  <a:gd name="T74" fmla="*/ 202 w 260"/>
                  <a:gd name="T75" fmla="*/ 113 h 309"/>
                  <a:gd name="T76" fmla="*/ 190 w 260"/>
                  <a:gd name="T77" fmla="*/ 101 h 309"/>
                  <a:gd name="T78" fmla="*/ 174 w 260"/>
                  <a:gd name="T79" fmla="*/ 109 h 309"/>
                  <a:gd name="T80" fmla="*/ 178 w 260"/>
                  <a:gd name="T81" fmla="*/ 165 h 309"/>
                  <a:gd name="T82" fmla="*/ 166 w 260"/>
                  <a:gd name="T83" fmla="*/ 149 h 309"/>
                  <a:gd name="T84" fmla="*/ 170 w 260"/>
                  <a:gd name="T85" fmla="*/ 189 h 309"/>
                  <a:gd name="T86" fmla="*/ 182 w 260"/>
                  <a:gd name="T87" fmla="*/ 189 h 309"/>
                  <a:gd name="T88" fmla="*/ 198 w 260"/>
                  <a:gd name="T89" fmla="*/ 215 h 309"/>
                  <a:gd name="T90" fmla="*/ 214 w 260"/>
                  <a:gd name="T91" fmla="*/ 231 h 309"/>
                  <a:gd name="T92" fmla="*/ 206 w 260"/>
                  <a:gd name="T93" fmla="*/ 249 h 309"/>
                  <a:gd name="T94" fmla="*/ 188 w 260"/>
                  <a:gd name="T95" fmla="*/ 253 h 309"/>
                  <a:gd name="T96" fmla="*/ 172 w 260"/>
                  <a:gd name="T97" fmla="*/ 253 h 309"/>
                  <a:gd name="T98" fmla="*/ 164 w 260"/>
                  <a:gd name="T99" fmla="*/ 263 h 309"/>
                  <a:gd name="T100" fmla="*/ 176 w 260"/>
                  <a:gd name="T101" fmla="*/ 289 h 309"/>
                  <a:gd name="T102" fmla="*/ 156 w 260"/>
                  <a:gd name="T103" fmla="*/ 283 h 309"/>
                  <a:gd name="T104" fmla="*/ 138 w 260"/>
                  <a:gd name="T105" fmla="*/ 309 h 309"/>
                  <a:gd name="T106" fmla="*/ 116 w 260"/>
                  <a:gd name="T107" fmla="*/ 287 h 309"/>
                  <a:gd name="T108" fmla="*/ 102 w 260"/>
                  <a:gd name="T109" fmla="*/ 279 h 309"/>
                  <a:gd name="T110" fmla="*/ 74 w 260"/>
                  <a:gd name="T111" fmla="*/ 241 h 309"/>
                  <a:gd name="T112" fmla="*/ 76 w 260"/>
                  <a:gd name="T113" fmla="*/ 227 h 309"/>
                  <a:gd name="T114" fmla="*/ 96 w 260"/>
                  <a:gd name="T115" fmla="*/ 237 h 309"/>
                  <a:gd name="T116" fmla="*/ 76 w 260"/>
                  <a:gd name="T117" fmla="*/ 223 h 309"/>
                  <a:gd name="T118" fmla="*/ 68 w 260"/>
                  <a:gd name="T119" fmla="*/ 205 h 309"/>
                  <a:gd name="T120" fmla="*/ 60 w 260"/>
                  <a:gd name="T121" fmla="*/ 237 h 309"/>
                  <a:gd name="T122" fmla="*/ 52 w 260"/>
                  <a:gd name="T123" fmla="*/ 245 h 309"/>
                  <a:gd name="T124" fmla="*/ 54 w 260"/>
                  <a:gd name="T125" fmla="*/ 22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309">
                    <a:moveTo>
                      <a:pt x="52" y="211"/>
                    </a:moveTo>
                    <a:lnTo>
                      <a:pt x="52" y="211"/>
                    </a:lnTo>
                    <a:lnTo>
                      <a:pt x="54" y="207"/>
                    </a:lnTo>
                    <a:lnTo>
                      <a:pt x="56" y="201"/>
                    </a:lnTo>
                    <a:lnTo>
                      <a:pt x="56" y="201"/>
                    </a:lnTo>
                    <a:lnTo>
                      <a:pt x="60" y="195"/>
                    </a:lnTo>
                    <a:lnTo>
                      <a:pt x="62" y="189"/>
                    </a:lnTo>
                    <a:lnTo>
                      <a:pt x="62" y="183"/>
                    </a:lnTo>
                    <a:lnTo>
                      <a:pt x="56" y="177"/>
                    </a:lnTo>
                    <a:lnTo>
                      <a:pt x="56" y="177"/>
                    </a:lnTo>
                    <a:lnTo>
                      <a:pt x="54" y="171"/>
                    </a:lnTo>
                    <a:lnTo>
                      <a:pt x="54" y="165"/>
                    </a:lnTo>
                    <a:lnTo>
                      <a:pt x="54" y="165"/>
                    </a:lnTo>
                    <a:lnTo>
                      <a:pt x="52" y="157"/>
                    </a:lnTo>
                    <a:lnTo>
                      <a:pt x="50" y="157"/>
                    </a:lnTo>
                    <a:lnTo>
                      <a:pt x="50" y="157"/>
                    </a:lnTo>
                    <a:lnTo>
                      <a:pt x="50" y="157"/>
                    </a:lnTo>
                    <a:lnTo>
                      <a:pt x="46" y="157"/>
                    </a:lnTo>
                    <a:lnTo>
                      <a:pt x="42" y="157"/>
                    </a:lnTo>
                    <a:lnTo>
                      <a:pt x="36" y="157"/>
                    </a:lnTo>
                    <a:lnTo>
                      <a:pt x="36" y="157"/>
                    </a:lnTo>
                    <a:lnTo>
                      <a:pt x="32" y="157"/>
                    </a:lnTo>
                    <a:lnTo>
                      <a:pt x="30" y="155"/>
                    </a:lnTo>
                    <a:lnTo>
                      <a:pt x="28" y="151"/>
                    </a:lnTo>
                    <a:lnTo>
                      <a:pt x="24" y="147"/>
                    </a:lnTo>
                    <a:lnTo>
                      <a:pt x="24" y="147"/>
                    </a:lnTo>
                    <a:lnTo>
                      <a:pt x="22" y="141"/>
                    </a:lnTo>
                    <a:lnTo>
                      <a:pt x="20" y="139"/>
                    </a:lnTo>
                    <a:lnTo>
                      <a:pt x="18" y="139"/>
                    </a:lnTo>
                    <a:lnTo>
                      <a:pt x="14" y="143"/>
                    </a:lnTo>
                    <a:lnTo>
                      <a:pt x="10" y="147"/>
                    </a:lnTo>
                    <a:lnTo>
                      <a:pt x="10" y="147"/>
                    </a:lnTo>
                    <a:lnTo>
                      <a:pt x="10" y="153"/>
                    </a:lnTo>
                    <a:lnTo>
                      <a:pt x="8" y="155"/>
                    </a:lnTo>
                    <a:lnTo>
                      <a:pt x="6" y="151"/>
                    </a:lnTo>
                    <a:lnTo>
                      <a:pt x="6" y="151"/>
                    </a:lnTo>
                    <a:lnTo>
                      <a:pt x="2" y="143"/>
                    </a:lnTo>
                    <a:lnTo>
                      <a:pt x="2" y="139"/>
                    </a:lnTo>
                    <a:lnTo>
                      <a:pt x="2" y="133"/>
                    </a:lnTo>
                    <a:lnTo>
                      <a:pt x="2" y="133"/>
                    </a:lnTo>
                    <a:lnTo>
                      <a:pt x="4" y="127"/>
                    </a:lnTo>
                    <a:lnTo>
                      <a:pt x="4" y="121"/>
                    </a:lnTo>
                    <a:lnTo>
                      <a:pt x="2" y="111"/>
                    </a:lnTo>
                    <a:lnTo>
                      <a:pt x="2" y="111"/>
                    </a:lnTo>
                    <a:lnTo>
                      <a:pt x="0" y="103"/>
                    </a:lnTo>
                    <a:lnTo>
                      <a:pt x="0" y="95"/>
                    </a:lnTo>
                    <a:lnTo>
                      <a:pt x="0" y="95"/>
                    </a:lnTo>
                    <a:lnTo>
                      <a:pt x="2" y="89"/>
                    </a:lnTo>
                    <a:lnTo>
                      <a:pt x="2" y="89"/>
                    </a:lnTo>
                    <a:lnTo>
                      <a:pt x="4" y="89"/>
                    </a:lnTo>
                    <a:lnTo>
                      <a:pt x="4" y="89"/>
                    </a:lnTo>
                    <a:lnTo>
                      <a:pt x="6" y="93"/>
                    </a:lnTo>
                    <a:lnTo>
                      <a:pt x="6" y="103"/>
                    </a:lnTo>
                    <a:lnTo>
                      <a:pt x="6" y="103"/>
                    </a:lnTo>
                    <a:lnTo>
                      <a:pt x="8" y="109"/>
                    </a:lnTo>
                    <a:lnTo>
                      <a:pt x="8" y="109"/>
                    </a:lnTo>
                    <a:lnTo>
                      <a:pt x="10" y="109"/>
                    </a:lnTo>
                    <a:lnTo>
                      <a:pt x="10" y="109"/>
                    </a:lnTo>
                    <a:lnTo>
                      <a:pt x="12" y="107"/>
                    </a:lnTo>
                    <a:lnTo>
                      <a:pt x="12" y="103"/>
                    </a:lnTo>
                    <a:lnTo>
                      <a:pt x="12" y="93"/>
                    </a:lnTo>
                    <a:lnTo>
                      <a:pt x="12" y="93"/>
                    </a:lnTo>
                    <a:lnTo>
                      <a:pt x="18" y="95"/>
                    </a:lnTo>
                    <a:lnTo>
                      <a:pt x="24" y="97"/>
                    </a:lnTo>
                    <a:lnTo>
                      <a:pt x="28" y="101"/>
                    </a:lnTo>
                    <a:lnTo>
                      <a:pt x="34" y="107"/>
                    </a:lnTo>
                    <a:lnTo>
                      <a:pt x="34" y="107"/>
                    </a:lnTo>
                    <a:lnTo>
                      <a:pt x="34" y="107"/>
                    </a:lnTo>
                    <a:lnTo>
                      <a:pt x="36" y="107"/>
                    </a:lnTo>
                    <a:lnTo>
                      <a:pt x="36" y="103"/>
                    </a:lnTo>
                    <a:lnTo>
                      <a:pt x="36" y="103"/>
                    </a:lnTo>
                    <a:lnTo>
                      <a:pt x="38" y="99"/>
                    </a:lnTo>
                    <a:lnTo>
                      <a:pt x="42" y="95"/>
                    </a:lnTo>
                    <a:lnTo>
                      <a:pt x="44" y="95"/>
                    </a:lnTo>
                    <a:lnTo>
                      <a:pt x="46" y="97"/>
                    </a:lnTo>
                    <a:lnTo>
                      <a:pt x="46" y="97"/>
                    </a:lnTo>
                    <a:lnTo>
                      <a:pt x="52" y="101"/>
                    </a:lnTo>
                    <a:lnTo>
                      <a:pt x="60" y="103"/>
                    </a:lnTo>
                    <a:lnTo>
                      <a:pt x="66" y="105"/>
                    </a:lnTo>
                    <a:lnTo>
                      <a:pt x="72" y="109"/>
                    </a:lnTo>
                    <a:lnTo>
                      <a:pt x="72" y="109"/>
                    </a:lnTo>
                    <a:lnTo>
                      <a:pt x="74" y="111"/>
                    </a:lnTo>
                    <a:lnTo>
                      <a:pt x="78" y="111"/>
                    </a:lnTo>
                    <a:lnTo>
                      <a:pt x="80" y="109"/>
                    </a:lnTo>
                    <a:lnTo>
                      <a:pt x="82" y="101"/>
                    </a:lnTo>
                    <a:lnTo>
                      <a:pt x="82" y="101"/>
                    </a:lnTo>
                    <a:lnTo>
                      <a:pt x="82" y="97"/>
                    </a:lnTo>
                    <a:lnTo>
                      <a:pt x="84" y="95"/>
                    </a:lnTo>
                    <a:lnTo>
                      <a:pt x="88" y="93"/>
                    </a:lnTo>
                    <a:lnTo>
                      <a:pt x="90" y="89"/>
                    </a:lnTo>
                    <a:lnTo>
                      <a:pt x="90" y="89"/>
                    </a:lnTo>
                    <a:lnTo>
                      <a:pt x="92" y="87"/>
                    </a:lnTo>
                    <a:lnTo>
                      <a:pt x="92" y="87"/>
                    </a:lnTo>
                    <a:lnTo>
                      <a:pt x="94" y="91"/>
                    </a:lnTo>
                    <a:lnTo>
                      <a:pt x="96" y="103"/>
                    </a:lnTo>
                    <a:lnTo>
                      <a:pt x="96" y="103"/>
                    </a:lnTo>
                    <a:lnTo>
                      <a:pt x="100" y="113"/>
                    </a:lnTo>
                    <a:lnTo>
                      <a:pt x="102" y="113"/>
                    </a:lnTo>
                    <a:lnTo>
                      <a:pt x="102" y="111"/>
                    </a:lnTo>
                    <a:lnTo>
                      <a:pt x="104" y="101"/>
                    </a:lnTo>
                    <a:lnTo>
                      <a:pt x="104" y="101"/>
                    </a:lnTo>
                    <a:lnTo>
                      <a:pt x="104" y="97"/>
                    </a:lnTo>
                    <a:lnTo>
                      <a:pt x="106" y="95"/>
                    </a:lnTo>
                    <a:lnTo>
                      <a:pt x="108" y="99"/>
                    </a:lnTo>
                    <a:lnTo>
                      <a:pt x="108" y="99"/>
                    </a:lnTo>
                    <a:lnTo>
                      <a:pt x="112" y="103"/>
                    </a:lnTo>
                    <a:lnTo>
                      <a:pt x="114" y="103"/>
                    </a:lnTo>
                    <a:lnTo>
                      <a:pt x="116" y="101"/>
                    </a:lnTo>
                    <a:lnTo>
                      <a:pt x="118" y="93"/>
                    </a:lnTo>
                    <a:lnTo>
                      <a:pt x="118" y="93"/>
                    </a:lnTo>
                    <a:lnTo>
                      <a:pt x="118" y="89"/>
                    </a:lnTo>
                    <a:lnTo>
                      <a:pt x="120" y="87"/>
                    </a:lnTo>
                    <a:lnTo>
                      <a:pt x="120" y="87"/>
                    </a:lnTo>
                    <a:lnTo>
                      <a:pt x="126" y="85"/>
                    </a:lnTo>
                    <a:lnTo>
                      <a:pt x="132" y="83"/>
                    </a:lnTo>
                    <a:lnTo>
                      <a:pt x="136" y="83"/>
                    </a:lnTo>
                    <a:lnTo>
                      <a:pt x="138" y="85"/>
                    </a:lnTo>
                    <a:lnTo>
                      <a:pt x="142" y="89"/>
                    </a:lnTo>
                    <a:lnTo>
                      <a:pt x="144" y="95"/>
                    </a:lnTo>
                    <a:lnTo>
                      <a:pt x="144" y="95"/>
                    </a:lnTo>
                    <a:lnTo>
                      <a:pt x="146" y="101"/>
                    </a:lnTo>
                    <a:lnTo>
                      <a:pt x="148" y="103"/>
                    </a:lnTo>
                    <a:lnTo>
                      <a:pt x="148" y="103"/>
                    </a:lnTo>
                    <a:lnTo>
                      <a:pt x="148" y="103"/>
                    </a:lnTo>
                    <a:lnTo>
                      <a:pt x="150" y="99"/>
                    </a:lnTo>
                    <a:lnTo>
                      <a:pt x="150" y="95"/>
                    </a:lnTo>
                    <a:lnTo>
                      <a:pt x="148" y="89"/>
                    </a:lnTo>
                    <a:lnTo>
                      <a:pt x="148" y="89"/>
                    </a:lnTo>
                    <a:lnTo>
                      <a:pt x="146" y="81"/>
                    </a:lnTo>
                    <a:lnTo>
                      <a:pt x="144" y="75"/>
                    </a:lnTo>
                    <a:lnTo>
                      <a:pt x="142" y="67"/>
                    </a:lnTo>
                    <a:lnTo>
                      <a:pt x="142" y="57"/>
                    </a:lnTo>
                    <a:lnTo>
                      <a:pt x="142" y="57"/>
                    </a:lnTo>
                    <a:lnTo>
                      <a:pt x="146" y="59"/>
                    </a:lnTo>
                    <a:lnTo>
                      <a:pt x="148" y="63"/>
                    </a:lnTo>
                    <a:lnTo>
                      <a:pt x="150" y="65"/>
                    </a:lnTo>
                    <a:lnTo>
                      <a:pt x="152" y="61"/>
                    </a:lnTo>
                    <a:lnTo>
                      <a:pt x="152" y="61"/>
                    </a:lnTo>
                    <a:lnTo>
                      <a:pt x="154" y="57"/>
                    </a:lnTo>
                    <a:lnTo>
                      <a:pt x="156" y="48"/>
                    </a:lnTo>
                    <a:lnTo>
                      <a:pt x="156" y="48"/>
                    </a:lnTo>
                    <a:lnTo>
                      <a:pt x="154" y="44"/>
                    </a:lnTo>
                    <a:lnTo>
                      <a:pt x="150" y="42"/>
                    </a:lnTo>
                    <a:lnTo>
                      <a:pt x="150" y="42"/>
                    </a:lnTo>
                    <a:lnTo>
                      <a:pt x="146" y="44"/>
                    </a:lnTo>
                    <a:lnTo>
                      <a:pt x="146" y="44"/>
                    </a:lnTo>
                    <a:lnTo>
                      <a:pt x="144" y="40"/>
                    </a:lnTo>
                    <a:lnTo>
                      <a:pt x="144" y="40"/>
                    </a:lnTo>
                    <a:lnTo>
                      <a:pt x="146" y="30"/>
                    </a:lnTo>
                    <a:lnTo>
                      <a:pt x="148" y="24"/>
                    </a:lnTo>
                    <a:lnTo>
                      <a:pt x="150" y="22"/>
                    </a:lnTo>
                    <a:lnTo>
                      <a:pt x="150" y="22"/>
                    </a:lnTo>
                    <a:lnTo>
                      <a:pt x="152" y="22"/>
                    </a:lnTo>
                    <a:lnTo>
                      <a:pt x="156" y="22"/>
                    </a:lnTo>
                    <a:lnTo>
                      <a:pt x="158" y="18"/>
                    </a:lnTo>
                    <a:lnTo>
                      <a:pt x="158" y="12"/>
                    </a:lnTo>
                    <a:lnTo>
                      <a:pt x="158" y="12"/>
                    </a:lnTo>
                    <a:lnTo>
                      <a:pt x="160" y="10"/>
                    </a:lnTo>
                    <a:lnTo>
                      <a:pt x="160" y="10"/>
                    </a:lnTo>
                    <a:lnTo>
                      <a:pt x="166" y="6"/>
                    </a:lnTo>
                    <a:lnTo>
                      <a:pt x="170" y="4"/>
                    </a:lnTo>
                    <a:lnTo>
                      <a:pt x="174" y="8"/>
                    </a:lnTo>
                    <a:lnTo>
                      <a:pt x="178" y="14"/>
                    </a:lnTo>
                    <a:lnTo>
                      <a:pt x="178" y="14"/>
                    </a:lnTo>
                    <a:lnTo>
                      <a:pt x="182" y="18"/>
                    </a:lnTo>
                    <a:lnTo>
                      <a:pt x="186" y="18"/>
                    </a:lnTo>
                    <a:lnTo>
                      <a:pt x="190" y="8"/>
                    </a:lnTo>
                    <a:lnTo>
                      <a:pt x="190" y="8"/>
                    </a:lnTo>
                    <a:lnTo>
                      <a:pt x="196" y="2"/>
                    </a:lnTo>
                    <a:lnTo>
                      <a:pt x="198" y="0"/>
                    </a:lnTo>
                    <a:lnTo>
                      <a:pt x="200" y="4"/>
                    </a:lnTo>
                    <a:lnTo>
                      <a:pt x="204" y="14"/>
                    </a:lnTo>
                    <a:lnTo>
                      <a:pt x="204" y="14"/>
                    </a:lnTo>
                    <a:lnTo>
                      <a:pt x="208" y="24"/>
                    </a:lnTo>
                    <a:lnTo>
                      <a:pt x="214" y="30"/>
                    </a:lnTo>
                    <a:lnTo>
                      <a:pt x="224" y="42"/>
                    </a:lnTo>
                    <a:lnTo>
                      <a:pt x="224" y="42"/>
                    </a:lnTo>
                    <a:lnTo>
                      <a:pt x="222" y="38"/>
                    </a:lnTo>
                    <a:lnTo>
                      <a:pt x="222" y="36"/>
                    </a:lnTo>
                    <a:lnTo>
                      <a:pt x="222" y="36"/>
                    </a:lnTo>
                    <a:lnTo>
                      <a:pt x="218" y="30"/>
                    </a:lnTo>
                    <a:lnTo>
                      <a:pt x="216" y="26"/>
                    </a:lnTo>
                    <a:lnTo>
                      <a:pt x="216" y="20"/>
                    </a:lnTo>
                    <a:lnTo>
                      <a:pt x="216" y="20"/>
                    </a:lnTo>
                    <a:lnTo>
                      <a:pt x="216" y="14"/>
                    </a:lnTo>
                    <a:lnTo>
                      <a:pt x="218" y="14"/>
                    </a:lnTo>
                    <a:lnTo>
                      <a:pt x="224" y="12"/>
                    </a:lnTo>
                    <a:lnTo>
                      <a:pt x="224" y="12"/>
                    </a:lnTo>
                    <a:lnTo>
                      <a:pt x="226" y="12"/>
                    </a:lnTo>
                    <a:lnTo>
                      <a:pt x="230" y="14"/>
                    </a:lnTo>
                    <a:lnTo>
                      <a:pt x="230" y="14"/>
                    </a:lnTo>
                    <a:lnTo>
                      <a:pt x="238" y="18"/>
                    </a:lnTo>
                    <a:lnTo>
                      <a:pt x="242" y="18"/>
                    </a:lnTo>
                    <a:lnTo>
                      <a:pt x="246" y="16"/>
                    </a:lnTo>
                    <a:lnTo>
                      <a:pt x="246" y="16"/>
                    </a:lnTo>
                    <a:lnTo>
                      <a:pt x="250" y="14"/>
                    </a:lnTo>
                    <a:lnTo>
                      <a:pt x="254" y="16"/>
                    </a:lnTo>
                    <a:lnTo>
                      <a:pt x="258" y="20"/>
                    </a:lnTo>
                    <a:lnTo>
                      <a:pt x="260" y="30"/>
                    </a:lnTo>
                    <a:lnTo>
                      <a:pt x="260" y="30"/>
                    </a:lnTo>
                    <a:lnTo>
                      <a:pt x="260" y="36"/>
                    </a:lnTo>
                    <a:lnTo>
                      <a:pt x="260" y="42"/>
                    </a:lnTo>
                    <a:lnTo>
                      <a:pt x="258" y="48"/>
                    </a:lnTo>
                    <a:lnTo>
                      <a:pt x="254" y="50"/>
                    </a:lnTo>
                    <a:lnTo>
                      <a:pt x="254" y="50"/>
                    </a:lnTo>
                    <a:lnTo>
                      <a:pt x="252" y="50"/>
                    </a:lnTo>
                    <a:lnTo>
                      <a:pt x="250" y="46"/>
                    </a:lnTo>
                    <a:lnTo>
                      <a:pt x="248" y="36"/>
                    </a:lnTo>
                    <a:lnTo>
                      <a:pt x="248" y="36"/>
                    </a:lnTo>
                    <a:lnTo>
                      <a:pt x="248" y="50"/>
                    </a:lnTo>
                    <a:lnTo>
                      <a:pt x="246" y="61"/>
                    </a:lnTo>
                    <a:lnTo>
                      <a:pt x="244" y="67"/>
                    </a:lnTo>
                    <a:lnTo>
                      <a:pt x="240" y="71"/>
                    </a:lnTo>
                    <a:lnTo>
                      <a:pt x="240" y="71"/>
                    </a:lnTo>
                    <a:lnTo>
                      <a:pt x="236" y="73"/>
                    </a:lnTo>
                    <a:lnTo>
                      <a:pt x="232" y="71"/>
                    </a:lnTo>
                    <a:lnTo>
                      <a:pt x="224" y="61"/>
                    </a:lnTo>
                    <a:lnTo>
                      <a:pt x="224" y="61"/>
                    </a:lnTo>
                    <a:lnTo>
                      <a:pt x="226" y="67"/>
                    </a:lnTo>
                    <a:lnTo>
                      <a:pt x="228" y="75"/>
                    </a:lnTo>
                    <a:lnTo>
                      <a:pt x="228" y="81"/>
                    </a:lnTo>
                    <a:lnTo>
                      <a:pt x="228" y="89"/>
                    </a:lnTo>
                    <a:lnTo>
                      <a:pt x="228" y="89"/>
                    </a:lnTo>
                    <a:lnTo>
                      <a:pt x="226" y="93"/>
                    </a:lnTo>
                    <a:lnTo>
                      <a:pt x="226" y="93"/>
                    </a:lnTo>
                    <a:lnTo>
                      <a:pt x="224" y="91"/>
                    </a:lnTo>
                    <a:lnTo>
                      <a:pt x="222" y="91"/>
                    </a:lnTo>
                    <a:lnTo>
                      <a:pt x="222" y="91"/>
                    </a:lnTo>
                    <a:lnTo>
                      <a:pt x="222" y="95"/>
                    </a:lnTo>
                    <a:lnTo>
                      <a:pt x="222" y="95"/>
                    </a:lnTo>
                    <a:lnTo>
                      <a:pt x="224" y="101"/>
                    </a:lnTo>
                    <a:lnTo>
                      <a:pt x="224" y="109"/>
                    </a:lnTo>
                    <a:lnTo>
                      <a:pt x="224" y="109"/>
                    </a:lnTo>
                    <a:lnTo>
                      <a:pt x="222" y="111"/>
                    </a:lnTo>
                    <a:lnTo>
                      <a:pt x="218" y="111"/>
                    </a:lnTo>
                    <a:lnTo>
                      <a:pt x="218" y="111"/>
                    </a:lnTo>
                    <a:lnTo>
                      <a:pt x="216" y="109"/>
                    </a:lnTo>
                    <a:lnTo>
                      <a:pt x="216" y="109"/>
                    </a:lnTo>
                    <a:lnTo>
                      <a:pt x="212" y="105"/>
                    </a:lnTo>
                    <a:lnTo>
                      <a:pt x="210" y="97"/>
                    </a:lnTo>
                    <a:lnTo>
                      <a:pt x="210" y="97"/>
                    </a:lnTo>
                    <a:lnTo>
                      <a:pt x="206" y="89"/>
                    </a:lnTo>
                    <a:lnTo>
                      <a:pt x="206" y="83"/>
                    </a:lnTo>
                    <a:lnTo>
                      <a:pt x="208" y="79"/>
                    </a:lnTo>
                    <a:lnTo>
                      <a:pt x="212" y="75"/>
                    </a:lnTo>
                    <a:lnTo>
                      <a:pt x="212" y="75"/>
                    </a:lnTo>
                    <a:lnTo>
                      <a:pt x="212" y="69"/>
                    </a:lnTo>
                    <a:lnTo>
                      <a:pt x="210" y="67"/>
                    </a:lnTo>
                    <a:lnTo>
                      <a:pt x="206" y="63"/>
                    </a:lnTo>
                    <a:lnTo>
                      <a:pt x="206" y="63"/>
                    </a:lnTo>
                    <a:lnTo>
                      <a:pt x="204" y="61"/>
                    </a:lnTo>
                    <a:lnTo>
                      <a:pt x="204" y="61"/>
                    </a:lnTo>
                    <a:lnTo>
                      <a:pt x="202" y="55"/>
                    </a:lnTo>
                    <a:lnTo>
                      <a:pt x="200" y="53"/>
                    </a:lnTo>
                    <a:lnTo>
                      <a:pt x="198" y="53"/>
                    </a:lnTo>
                    <a:lnTo>
                      <a:pt x="198" y="53"/>
                    </a:lnTo>
                    <a:lnTo>
                      <a:pt x="202" y="69"/>
                    </a:lnTo>
                    <a:lnTo>
                      <a:pt x="202" y="77"/>
                    </a:lnTo>
                    <a:lnTo>
                      <a:pt x="200" y="85"/>
                    </a:lnTo>
                    <a:lnTo>
                      <a:pt x="200" y="85"/>
                    </a:lnTo>
                    <a:lnTo>
                      <a:pt x="200" y="93"/>
                    </a:lnTo>
                    <a:lnTo>
                      <a:pt x="202" y="97"/>
                    </a:lnTo>
                    <a:lnTo>
                      <a:pt x="202" y="97"/>
                    </a:lnTo>
                    <a:lnTo>
                      <a:pt x="202" y="105"/>
                    </a:lnTo>
                    <a:lnTo>
                      <a:pt x="202" y="113"/>
                    </a:lnTo>
                    <a:lnTo>
                      <a:pt x="202" y="113"/>
                    </a:lnTo>
                    <a:lnTo>
                      <a:pt x="200" y="115"/>
                    </a:lnTo>
                    <a:lnTo>
                      <a:pt x="198" y="115"/>
                    </a:lnTo>
                    <a:lnTo>
                      <a:pt x="196" y="111"/>
                    </a:lnTo>
                    <a:lnTo>
                      <a:pt x="196" y="111"/>
                    </a:lnTo>
                    <a:lnTo>
                      <a:pt x="194" y="107"/>
                    </a:lnTo>
                    <a:lnTo>
                      <a:pt x="194" y="107"/>
                    </a:lnTo>
                    <a:lnTo>
                      <a:pt x="190" y="101"/>
                    </a:lnTo>
                    <a:lnTo>
                      <a:pt x="188" y="99"/>
                    </a:lnTo>
                    <a:lnTo>
                      <a:pt x="188" y="101"/>
                    </a:lnTo>
                    <a:lnTo>
                      <a:pt x="184" y="103"/>
                    </a:lnTo>
                    <a:lnTo>
                      <a:pt x="180" y="105"/>
                    </a:lnTo>
                    <a:lnTo>
                      <a:pt x="180" y="105"/>
                    </a:lnTo>
                    <a:lnTo>
                      <a:pt x="176" y="107"/>
                    </a:lnTo>
                    <a:lnTo>
                      <a:pt x="174" y="109"/>
                    </a:lnTo>
                    <a:lnTo>
                      <a:pt x="176" y="117"/>
                    </a:lnTo>
                    <a:lnTo>
                      <a:pt x="176" y="117"/>
                    </a:lnTo>
                    <a:lnTo>
                      <a:pt x="178" y="127"/>
                    </a:lnTo>
                    <a:lnTo>
                      <a:pt x="180" y="137"/>
                    </a:lnTo>
                    <a:lnTo>
                      <a:pt x="178" y="159"/>
                    </a:lnTo>
                    <a:lnTo>
                      <a:pt x="178" y="159"/>
                    </a:lnTo>
                    <a:lnTo>
                      <a:pt x="178" y="165"/>
                    </a:lnTo>
                    <a:lnTo>
                      <a:pt x="176" y="167"/>
                    </a:lnTo>
                    <a:lnTo>
                      <a:pt x="176" y="167"/>
                    </a:lnTo>
                    <a:lnTo>
                      <a:pt x="172" y="165"/>
                    </a:lnTo>
                    <a:lnTo>
                      <a:pt x="170" y="161"/>
                    </a:lnTo>
                    <a:lnTo>
                      <a:pt x="170" y="161"/>
                    </a:lnTo>
                    <a:lnTo>
                      <a:pt x="168" y="151"/>
                    </a:lnTo>
                    <a:lnTo>
                      <a:pt x="166" y="149"/>
                    </a:lnTo>
                    <a:lnTo>
                      <a:pt x="166" y="149"/>
                    </a:lnTo>
                    <a:lnTo>
                      <a:pt x="168" y="153"/>
                    </a:lnTo>
                    <a:lnTo>
                      <a:pt x="170" y="159"/>
                    </a:lnTo>
                    <a:lnTo>
                      <a:pt x="172" y="177"/>
                    </a:lnTo>
                    <a:lnTo>
                      <a:pt x="172" y="177"/>
                    </a:lnTo>
                    <a:lnTo>
                      <a:pt x="170" y="189"/>
                    </a:lnTo>
                    <a:lnTo>
                      <a:pt x="170" y="189"/>
                    </a:lnTo>
                    <a:lnTo>
                      <a:pt x="172" y="195"/>
                    </a:lnTo>
                    <a:lnTo>
                      <a:pt x="172" y="197"/>
                    </a:lnTo>
                    <a:lnTo>
                      <a:pt x="174" y="195"/>
                    </a:lnTo>
                    <a:lnTo>
                      <a:pt x="174" y="195"/>
                    </a:lnTo>
                    <a:lnTo>
                      <a:pt x="176" y="191"/>
                    </a:lnTo>
                    <a:lnTo>
                      <a:pt x="180" y="189"/>
                    </a:lnTo>
                    <a:lnTo>
                      <a:pt x="182" y="189"/>
                    </a:lnTo>
                    <a:lnTo>
                      <a:pt x="184" y="191"/>
                    </a:lnTo>
                    <a:lnTo>
                      <a:pt x="188" y="199"/>
                    </a:lnTo>
                    <a:lnTo>
                      <a:pt x="192" y="207"/>
                    </a:lnTo>
                    <a:lnTo>
                      <a:pt x="192" y="207"/>
                    </a:lnTo>
                    <a:lnTo>
                      <a:pt x="194" y="211"/>
                    </a:lnTo>
                    <a:lnTo>
                      <a:pt x="196" y="213"/>
                    </a:lnTo>
                    <a:lnTo>
                      <a:pt x="198" y="215"/>
                    </a:lnTo>
                    <a:lnTo>
                      <a:pt x="198" y="215"/>
                    </a:lnTo>
                    <a:lnTo>
                      <a:pt x="202" y="215"/>
                    </a:lnTo>
                    <a:lnTo>
                      <a:pt x="206" y="217"/>
                    </a:lnTo>
                    <a:lnTo>
                      <a:pt x="212" y="223"/>
                    </a:lnTo>
                    <a:lnTo>
                      <a:pt x="212" y="223"/>
                    </a:lnTo>
                    <a:lnTo>
                      <a:pt x="214" y="227"/>
                    </a:lnTo>
                    <a:lnTo>
                      <a:pt x="214" y="231"/>
                    </a:lnTo>
                    <a:lnTo>
                      <a:pt x="214" y="231"/>
                    </a:lnTo>
                    <a:lnTo>
                      <a:pt x="214" y="235"/>
                    </a:lnTo>
                    <a:lnTo>
                      <a:pt x="212" y="237"/>
                    </a:lnTo>
                    <a:lnTo>
                      <a:pt x="212" y="237"/>
                    </a:lnTo>
                    <a:lnTo>
                      <a:pt x="210" y="237"/>
                    </a:lnTo>
                    <a:lnTo>
                      <a:pt x="208" y="241"/>
                    </a:lnTo>
                    <a:lnTo>
                      <a:pt x="206" y="249"/>
                    </a:lnTo>
                    <a:lnTo>
                      <a:pt x="206" y="249"/>
                    </a:lnTo>
                    <a:lnTo>
                      <a:pt x="202" y="255"/>
                    </a:lnTo>
                    <a:lnTo>
                      <a:pt x="198" y="259"/>
                    </a:lnTo>
                    <a:lnTo>
                      <a:pt x="194" y="259"/>
                    </a:lnTo>
                    <a:lnTo>
                      <a:pt x="192" y="257"/>
                    </a:lnTo>
                    <a:lnTo>
                      <a:pt x="192" y="257"/>
                    </a:lnTo>
                    <a:lnTo>
                      <a:pt x="188" y="253"/>
                    </a:lnTo>
                    <a:lnTo>
                      <a:pt x="186" y="253"/>
                    </a:lnTo>
                    <a:lnTo>
                      <a:pt x="180" y="259"/>
                    </a:lnTo>
                    <a:lnTo>
                      <a:pt x="180" y="259"/>
                    </a:lnTo>
                    <a:lnTo>
                      <a:pt x="174" y="263"/>
                    </a:lnTo>
                    <a:lnTo>
                      <a:pt x="172" y="261"/>
                    </a:lnTo>
                    <a:lnTo>
                      <a:pt x="172" y="253"/>
                    </a:lnTo>
                    <a:lnTo>
                      <a:pt x="172" y="253"/>
                    </a:lnTo>
                    <a:lnTo>
                      <a:pt x="170" y="251"/>
                    </a:lnTo>
                    <a:lnTo>
                      <a:pt x="168" y="251"/>
                    </a:lnTo>
                    <a:lnTo>
                      <a:pt x="164" y="253"/>
                    </a:lnTo>
                    <a:lnTo>
                      <a:pt x="164" y="253"/>
                    </a:lnTo>
                    <a:lnTo>
                      <a:pt x="164" y="257"/>
                    </a:lnTo>
                    <a:lnTo>
                      <a:pt x="164" y="263"/>
                    </a:lnTo>
                    <a:lnTo>
                      <a:pt x="164" y="263"/>
                    </a:lnTo>
                    <a:lnTo>
                      <a:pt x="168" y="273"/>
                    </a:lnTo>
                    <a:lnTo>
                      <a:pt x="170" y="277"/>
                    </a:lnTo>
                    <a:lnTo>
                      <a:pt x="172" y="279"/>
                    </a:lnTo>
                    <a:lnTo>
                      <a:pt x="172" y="279"/>
                    </a:lnTo>
                    <a:lnTo>
                      <a:pt x="176" y="281"/>
                    </a:lnTo>
                    <a:lnTo>
                      <a:pt x="176" y="289"/>
                    </a:lnTo>
                    <a:lnTo>
                      <a:pt x="176" y="289"/>
                    </a:lnTo>
                    <a:lnTo>
                      <a:pt x="176" y="293"/>
                    </a:lnTo>
                    <a:lnTo>
                      <a:pt x="174" y="295"/>
                    </a:lnTo>
                    <a:lnTo>
                      <a:pt x="172" y="295"/>
                    </a:lnTo>
                    <a:lnTo>
                      <a:pt x="172" y="295"/>
                    </a:lnTo>
                    <a:lnTo>
                      <a:pt x="164" y="295"/>
                    </a:lnTo>
                    <a:lnTo>
                      <a:pt x="160" y="291"/>
                    </a:lnTo>
                    <a:lnTo>
                      <a:pt x="156" y="283"/>
                    </a:lnTo>
                    <a:lnTo>
                      <a:pt x="152" y="271"/>
                    </a:lnTo>
                    <a:lnTo>
                      <a:pt x="152" y="271"/>
                    </a:lnTo>
                    <a:lnTo>
                      <a:pt x="150" y="281"/>
                    </a:lnTo>
                    <a:lnTo>
                      <a:pt x="146" y="289"/>
                    </a:lnTo>
                    <a:lnTo>
                      <a:pt x="140" y="305"/>
                    </a:lnTo>
                    <a:lnTo>
                      <a:pt x="140" y="305"/>
                    </a:lnTo>
                    <a:lnTo>
                      <a:pt x="138" y="309"/>
                    </a:lnTo>
                    <a:lnTo>
                      <a:pt x="136" y="309"/>
                    </a:lnTo>
                    <a:lnTo>
                      <a:pt x="134" y="307"/>
                    </a:lnTo>
                    <a:lnTo>
                      <a:pt x="132" y="301"/>
                    </a:lnTo>
                    <a:lnTo>
                      <a:pt x="132" y="301"/>
                    </a:lnTo>
                    <a:lnTo>
                      <a:pt x="126" y="291"/>
                    </a:lnTo>
                    <a:lnTo>
                      <a:pt x="122" y="287"/>
                    </a:lnTo>
                    <a:lnTo>
                      <a:pt x="116" y="287"/>
                    </a:lnTo>
                    <a:lnTo>
                      <a:pt x="112" y="287"/>
                    </a:lnTo>
                    <a:lnTo>
                      <a:pt x="112" y="287"/>
                    </a:lnTo>
                    <a:lnTo>
                      <a:pt x="108" y="287"/>
                    </a:lnTo>
                    <a:lnTo>
                      <a:pt x="106" y="285"/>
                    </a:lnTo>
                    <a:lnTo>
                      <a:pt x="106" y="285"/>
                    </a:lnTo>
                    <a:lnTo>
                      <a:pt x="102" y="279"/>
                    </a:lnTo>
                    <a:lnTo>
                      <a:pt x="102" y="279"/>
                    </a:lnTo>
                    <a:lnTo>
                      <a:pt x="98" y="267"/>
                    </a:lnTo>
                    <a:lnTo>
                      <a:pt x="94" y="263"/>
                    </a:lnTo>
                    <a:lnTo>
                      <a:pt x="90" y="261"/>
                    </a:lnTo>
                    <a:lnTo>
                      <a:pt x="90" y="261"/>
                    </a:lnTo>
                    <a:lnTo>
                      <a:pt x="86" y="259"/>
                    </a:lnTo>
                    <a:lnTo>
                      <a:pt x="82" y="253"/>
                    </a:lnTo>
                    <a:lnTo>
                      <a:pt x="74" y="241"/>
                    </a:lnTo>
                    <a:lnTo>
                      <a:pt x="74" y="241"/>
                    </a:lnTo>
                    <a:lnTo>
                      <a:pt x="72" y="237"/>
                    </a:lnTo>
                    <a:lnTo>
                      <a:pt x="72" y="231"/>
                    </a:lnTo>
                    <a:lnTo>
                      <a:pt x="72" y="231"/>
                    </a:lnTo>
                    <a:lnTo>
                      <a:pt x="74" y="227"/>
                    </a:lnTo>
                    <a:lnTo>
                      <a:pt x="76" y="227"/>
                    </a:lnTo>
                    <a:lnTo>
                      <a:pt x="76" y="227"/>
                    </a:lnTo>
                    <a:lnTo>
                      <a:pt x="80" y="227"/>
                    </a:lnTo>
                    <a:lnTo>
                      <a:pt x="84" y="227"/>
                    </a:lnTo>
                    <a:lnTo>
                      <a:pt x="88" y="231"/>
                    </a:lnTo>
                    <a:lnTo>
                      <a:pt x="92" y="237"/>
                    </a:lnTo>
                    <a:lnTo>
                      <a:pt x="92" y="237"/>
                    </a:lnTo>
                    <a:lnTo>
                      <a:pt x="94" y="239"/>
                    </a:lnTo>
                    <a:lnTo>
                      <a:pt x="96" y="237"/>
                    </a:lnTo>
                    <a:lnTo>
                      <a:pt x="100" y="229"/>
                    </a:lnTo>
                    <a:lnTo>
                      <a:pt x="100" y="229"/>
                    </a:lnTo>
                    <a:lnTo>
                      <a:pt x="94" y="229"/>
                    </a:lnTo>
                    <a:lnTo>
                      <a:pt x="88" y="229"/>
                    </a:lnTo>
                    <a:lnTo>
                      <a:pt x="82" y="227"/>
                    </a:lnTo>
                    <a:lnTo>
                      <a:pt x="76" y="223"/>
                    </a:lnTo>
                    <a:lnTo>
                      <a:pt x="76" y="223"/>
                    </a:lnTo>
                    <a:lnTo>
                      <a:pt x="72" y="215"/>
                    </a:lnTo>
                    <a:lnTo>
                      <a:pt x="70" y="207"/>
                    </a:lnTo>
                    <a:lnTo>
                      <a:pt x="70" y="195"/>
                    </a:lnTo>
                    <a:lnTo>
                      <a:pt x="74" y="181"/>
                    </a:lnTo>
                    <a:lnTo>
                      <a:pt x="74" y="181"/>
                    </a:lnTo>
                    <a:lnTo>
                      <a:pt x="70" y="191"/>
                    </a:lnTo>
                    <a:lnTo>
                      <a:pt x="68" y="205"/>
                    </a:lnTo>
                    <a:lnTo>
                      <a:pt x="68" y="205"/>
                    </a:lnTo>
                    <a:lnTo>
                      <a:pt x="66" y="221"/>
                    </a:lnTo>
                    <a:lnTo>
                      <a:pt x="64" y="227"/>
                    </a:lnTo>
                    <a:lnTo>
                      <a:pt x="60" y="231"/>
                    </a:lnTo>
                    <a:lnTo>
                      <a:pt x="60" y="231"/>
                    </a:lnTo>
                    <a:lnTo>
                      <a:pt x="60" y="235"/>
                    </a:lnTo>
                    <a:lnTo>
                      <a:pt x="60" y="237"/>
                    </a:lnTo>
                    <a:lnTo>
                      <a:pt x="60" y="237"/>
                    </a:lnTo>
                    <a:lnTo>
                      <a:pt x="62" y="243"/>
                    </a:lnTo>
                    <a:lnTo>
                      <a:pt x="60" y="249"/>
                    </a:lnTo>
                    <a:lnTo>
                      <a:pt x="60" y="249"/>
                    </a:lnTo>
                    <a:lnTo>
                      <a:pt x="58" y="249"/>
                    </a:lnTo>
                    <a:lnTo>
                      <a:pt x="56" y="247"/>
                    </a:lnTo>
                    <a:lnTo>
                      <a:pt x="52" y="245"/>
                    </a:lnTo>
                    <a:lnTo>
                      <a:pt x="52" y="237"/>
                    </a:lnTo>
                    <a:lnTo>
                      <a:pt x="52" y="237"/>
                    </a:lnTo>
                    <a:lnTo>
                      <a:pt x="54" y="235"/>
                    </a:lnTo>
                    <a:lnTo>
                      <a:pt x="54" y="233"/>
                    </a:lnTo>
                    <a:lnTo>
                      <a:pt x="52" y="225"/>
                    </a:lnTo>
                    <a:lnTo>
                      <a:pt x="52" y="225"/>
                    </a:lnTo>
                    <a:lnTo>
                      <a:pt x="54" y="221"/>
                    </a:lnTo>
                    <a:lnTo>
                      <a:pt x="56" y="217"/>
                    </a:lnTo>
                    <a:lnTo>
                      <a:pt x="56" y="217"/>
                    </a:lnTo>
                    <a:lnTo>
                      <a:pt x="54" y="215"/>
                    </a:lnTo>
                    <a:lnTo>
                      <a:pt x="52" y="211"/>
                    </a:lnTo>
                    <a:lnTo>
                      <a:pt x="52"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6" name="Freeform 1865">
                <a:extLst>
                  <a:ext uri="{FF2B5EF4-FFF2-40B4-BE49-F238E27FC236}">
                    <a16:creationId xmlns:a16="http://schemas.microsoft.com/office/drawing/2014/main" id="{880C1A04-C6DA-432B-FFD2-F481E81A195C}"/>
                  </a:ext>
                </a:extLst>
              </p:cNvPr>
              <p:cNvSpPr>
                <a:spLocks/>
              </p:cNvSpPr>
              <p:nvPr/>
            </p:nvSpPr>
            <p:spPr bwMode="auto">
              <a:xfrm>
                <a:off x="5506" y="2580"/>
                <a:ext cx="206" cy="141"/>
              </a:xfrm>
              <a:custGeom>
                <a:avLst/>
                <a:gdLst>
                  <a:gd name="T0" fmla="*/ 162 w 206"/>
                  <a:gd name="T1" fmla="*/ 137 h 141"/>
                  <a:gd name="T2" fmla="*/ 152 w 206"/>
                  <a:gd name="T3" fmla="*/ 129 h 141"/>
                  <a:gd name="T4" fmla="*/ 142 w 206"/>
                  <a:gd name="T5" fmla="*/ 121 h 141"/>
                  <a:gd name="T6" fmla="*/ 132 w 206"/>
                  <a:gd name="T7" fmla="*/ 110 h 141"/>
                  <a:gd name="T8" fmla="*/ 124 w 206"/>
                  <a:gd name="T9" fmla="*/ 135 h 141"/>
                  <a:gd name="T10" fmla="*/ 118 w 206"/>
                  <a:gd name="T11" fmla="*/ 133 h 141"/>
                  <a:gd name="T12" fmla="*/ 118 w 206"/>
                  <a:gd name="T13" fmla="*/ 104 h 141"/>
                  <a:gd name="T14" fmla="*/ 104 w 206"/>
                  <a:gd name="T15" fmla="*/ 98 h 141"/>
                  <a:gd name="T16" fmla="*/ 88 w 206"/>
                  <a:gd name="T17" fmla="*/ 72 h 141"/>
                  <a:gd name="T18" fmla="*/ 88 w 206"/>
                  <a:gd name="T19" fmla="*/ 84 h 141"/>
                  <a:gd name="T20" fmla="*/ 78 w 206"/>
                  <a:gd name="T21" fmla="*/ 90 h 141"/>
                  <a:gd name="T22" fmla="*/ 64 w 206"/>
                  <a:gd name="T23" fmla="*/ 90 h 141"/>
                  <a:gd name="T24" fmla="*/ 54 w 206"/>
                  <a:gd name="T25" fmla="*/ 92 h 141"/>
                  <a:gd name="T26" fmla="*/ 42 w 206"/>
                  <a:gd name="T27" fmla="*/ 100 h 141"/>
                  <a:gd name="T28" fmla="*/ 40 w 206"/>
                  <a:gd name="T29" fmla="*/ 86 h 141"/>
                  <a:gd name="T30" fmla="*/ 36 w 206"/>
                  <a:gd name="T31" fmla="*/ 90 h 141"/>
                  <a:gd name="T32" fmla="*/ 36 w 206"/>
                  <a:gd name="T33" fmla="*/ 110 h 141"/>
                  <a:gd name="T34" fmla="*/ 20 w 206"/>
                  <a:gd name="T35" fmla="*/ 112 h 141"/>
                  <a:gd name="T36" fmla="*/ 2 w 206"/>
                  <a:gd name="T37" fmla="*/ 88 h 141"/>
                  <a:gd name="T38" fmla="*/ 12 w 206"/>
                  <a:gd name="T39" fmla="*/ 84 h 141"/>
                  <a:gd name="T40" fmla="*/ 10 w 206"/>
                  <a:gd name="T41" fmla="*/ 90 h 141"/>
                  <a:gd name="T42" fmla="*/ 16 w 206"/>
                  <a:gd name="T43" fmla="*/ 102 h 141"/>
                  <a:gd name="T44" fmla="*/ 18 w 206"/>
                  <a:gd name="T45" fmla="*/ 70 h 141"/>
                  <a:gd name="T46" fmla="*/ 20 w 206"/>
                  <a:gd name="T47" fmla="*/ 58 h 141"/>
                  <a:gd name="T48" fmla="*/ 24 w 206"/>
                  <a:gd name="T49" fmla="*/ 64 h 141"/>
                  <a:gd name="T50" fmla="*/ 26 w 206"/>
                  <a:gd name="T51" fmla="*/ 36 h 141"/>
                  <a:gd name="T52" fmla="*/ 36 w 206"/>
                  <a:gd name="T53" fmla="*/ 32 h 141"/>
                  <a:gd name="T54" fmla="*/ 32 w 206"/>
                  <a:gd name="T55" fmla="*/ 70 h 141"/>
                  <a:gd name="T56" fmla="*/ 46 w 206"/>
                  <a:gd name="T57" fmla="*/ 56 h 141"/>
                  <a:gd name="T58" fmla="*/ 44 w 206"/>
                  <a:gd name="T59" fmla="*/ 52 h 141"/>
                  <a:gd name="T60" fmla="*/ 40 w 206"/>
                  <a:gd name="T61" fmla="*/ 34 h 141"/>
                  <a:gd name="T62" fmla="*/ 54 w 206"/>
                  <a:gd name="T63" fmla="*/ 40 h 141"/>
                  <a:gd name="T64" fmla="*/ 64 w 206"/>
                  <a:gd name="T65" fmla="*/ 50 h 141"/>
                  <a:gd name="T66" fmla="*/ 62 w 206"/>
                  <a:gd name="T67" fmla="*/ 28 h 141"/>
                  <a:gd name="T68" fmla="*/ 68 w 206"/>
                  <a:gd name="T69" fmla="*/ 14 h 141"/>
                  <a:gd name="T70" fmla="*/ 74 w 206"/>
                  <a:gd name="T71" fmla="*/ 34 h 141"/>
                  <a:gd name="T72" fmla="*/ 70 w 206"/>
                  <a:gd name="T73" fmla="*/ 14 h 141"/>
                  <a:gd name="T74" fmla="*/ 82 w 206"/>
                  <a:gd name="T75" fmla="*/ 4 h 141"/>
                  <a:gd name="T76" fmla="*/ 90 w 206"/>
                  <a:gd name="T77" fmla="*/ 26 h 141"/>
                  <a:gd name="T78" fmla="*/ 100 w 206"/>
                  <a:gd name="T79" fmla="*/ 32 h 141"/>
                  <a:gd name="T80" fmla="*/ 116 w 206"/>
                  <a:gd name="T81" fmla="*/ 38 h 141"/>
                  <a:gd name="T82" fmla="*/ 124 w 206"/>
                  <a:gd name="T83" fmla="*/ 38 h 141"/>
                  <a:gd name="T84" fmla="*/ 118 w 206"/>
                  <a:gd name="T85" fmla="*/ 18 h 141"/>
                  <a:gd name="T86" fmla="*/ 132 w 206"/>
                  <a:gd name="T87" fmla="*/ 18 h 141"/>
                  <a:gd name="T88" fmla="*/ 142 w 206"/>
                  <a:gd name="T89" fmla="*/ 32 h 141"/>
                  <a:gd name="T90" fmla="*/ 166 w 206"/>
                  <a:gd name="T91" fmla="*/ 22 h 141"/>
                  <a:gd name="T92" fmla="*/ 182 w 206"/>
                  <a:gd name="T93" fmla="*/ 38 h 141"/>
                  <a:gd name="T94" fmla="*/ 196 w 206"/>
                  <a:gd name="T95" fmla="*/ 46 h 141"/>
                  <a:gd name="T96" fmla="*/ 202 w 206"/>
                  <a:gd name="T97" fmla="*/ 42 h 141"/>
                  <a:gd name="T98" fmla="*/ 204 w 206"/>
                  <a:gd name="T99" fmla="*/ 68 h 141"/>
                  <a:gd name="T100" fmla="*/ 194 w 206"/>
                  <a:gd name="T101" fmla="*/ 68 h 141"/>
                  <a:gd name="T102" fmla="*/ 186 w 206"/>
                  <a:gd name="T103" fmla="*/ 70 h 141"/>
                  <a:gd name="T104" fmla="*/ 186 w 206"/>
                  <a:gd name="T105" fmla="*/ 70 h 141"/>
                  <a:gd name="T106" fmla="*/ 186 w 206"/>
                  <a:gd name="T107" fmla="*/ 92 h 141"/>
                  <a:gd name="T108" fmla="*/ 176 w 206"/>
                  <a:gd name="T109" fmla="*/ 100 h 141"/>
                  <a:gd name="T110" fmla="*/ 166 w 206"/>
                  <a:gd name="T111" fmla="*/ 1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6" h="141">
                    <a:moveTo>
                      <a:pt x="166" y="139"/>
                    </a:moveTo>
                    <a:lnTo>
                      <a:pt x="166" y="139"/>
                    </a:lnTo>
                    <a:lnTo>
                      <a:pt x="166" y="141"/>
                    </a:lnTo>
                    <a:lnTo>
                      <a:pt x="164" y="141"/>
                    </a:lnTo>
                    <a:lnTo>
                      <a:pt x="162" y="137"/>
                    </a:lnTo>
                    <a:lnTo>
                      <a:pt x="162" y="137"/>
                    </a:lnTo>
                    <a:lnTo>
                      <a:pt x="160" y="133"/>
                    </a:lnTo>
                    <a:lnTo>
                      <a:pt x="158" y="131"/>
                    </a:lnTo>
                    <a:lnTo>
                      <a:pt x="152" y="129"/>
                    </a:lnTo>
                    <a:lnTo>
                      <a:pt x="152" y="129"/>
                    </a:lnTo>
                    <a:lnTo>
                      <a:pt x="148" y="129"/>
                    </a:lnTo>
                    <a:lnTo>
                      <a:pt x="146" y="127"/>
                    </a:lnTo>
                    <a:lnTo>
                      <a:pt x="146" y="127"/>
                    </a:lnTo>
                    <a:lnTo>
                      <a:pt x="142" y="121"/>
                    </a:lnTo>
                    <a:lnTo>
                      <a:pt x="142" y="121"/>
                    </a:lnTo>
                    <a:lnTo>
                      <a:pt x="140" y="115"/>
                    </a:lnTo>
                    <a:lnTo>
                      <a:pt x="136" y="115"/>
                    </a:lnTo>
                    <a:lnTo>
                      <a:pt x="136" y="115"/>
                    </a:lnTo>
                    <a:lnTo>
                      <a:pt x="132" y="110"/>
                    </a:lnTo>
                    <a:lnTo>
                      <a:pt x="132" y="110"/>
                    </a:lnTo>
                    <a:lnTo>
                      <a:pt x="130" y="112"/>
                    </a:lnTo>
                    <a:lnTo>
                      <a:pt x="128" y="117"/>
                    </a:lnTo>
                    <a:lnTo>
                      <a:pt x="126" y="127"/>
                    </a:lnTo>
                    <a:lnTo>
                      <a:pt x="126" y="127"/>
                    </a:lnTo>
                    <a:lnTo>
                      <a:pt x="124" y="135"/>
                    </a:lnTo>
                    <a:lnTo>
                      <a:pt x="122" y="139"/>
                    </a:lnTo>
                    <a:lnTo>
                      <a:pt x="120" y="139"/>
                    </a:lnTo>
                    <a:lnTo>
                      <a:pt x="120" y="139"/>
                    </a:lnTo>
                    <a:lnTo>
                      <a:pt x="118" y="133"/>
                    </a:lnTo>
                    <a:lnTo>
                      <a:pt x="118" y="133"/>
                    </a:lnTo>
                    <a:lnTo>
                      <a:pt x="118" y="121"/>
                    </a:lnTo>
                    <a:lnTo>
                      <a:pt x="118" y="108"/>
                    </a:lnTo>
                    <a:lnTo>
                      <a:pt x="118" y="108"/>
                    </a:lnTo>
                    <a:lnTo>
                      <a:pt x="118" y="104"/>
                    </a:lnTo>
                    <a:lnTo>
                      <a:pt x="118" y="104"/>
                    </a:lnTo>
                    <a:lnTo>
                      <a:pt x="116" y="106"/>
                    </a:lnTo>
                    <a:lnTo>
                      <a:pt x="116" y="106"/>
                    </a:lnTo>
                    <a:lnTo>
                      <a:pt x="110" y="104"/>
                    </a:lnTo>
                    <a:lnTo>
                      <a:pt x="104" y="98"/>
                    </a:lnTo>
                    <a:lnTo>
                      <a:pt x="104" y="98"/>
                    </a:lnTo>
                    <a:lnTo>
                      <a:pt x="100" y="92"/>
                    </a:lnTo>
                    <a:lnTo>
                      <a:pt x="100" y="92"/>
                    </a:lnTo>
                    <a:lnTo>
                      <a:pt x="96" y="84"/>
                    </a:lnTo>
                    <a:lnTo>
                      <a:pt x="92" y="78"/>
                    </a:lnTo>
                    <a:lnTo>
                      <a:pt x="88" y="72"/>
                    </a:lnTo>
                    <a:lnTo>
                      <a:pt x="86" y="66"/>
                    </a:lnTo>
                    <a:lnTo>
                      <a:pt x="86" y="66"/>
                    </a:lnTo>
                    <a:lnTo>
                      <a:pt x="88" y="74"/>
                    </a:lnTo>
                    <a:lnTo>
                      <a:pt x="90" y="78"/>
                    </a:lnTo>
                    <a:lnTo>
                      <a:pt x="88" y="84"/>
                    </a:lnTo>
                    <a:lnTo>
                      <a:pt x="88" y="84"/>
                    </a:lnTo>
                    <a:lnTo>
                      <a:pt x="86" y="88"/>
                    </a:lnTo>
                    <a:lnTo>
                      <a:pt x="84" y="90"/>
                    </a:lnTo>
                    <a:lnTo>
                      <a:pt x="82" y="92"/>
                    </a:lnTo>
                    <a:lnTo>
                      <a:pt x="78" y="90"/>
                    </a:lnTo>
                    <a:lnTo>
                      <a:pt x="78" y="90"/>
                    </a:lnTo>
                    <a:lnTo>
                      <a:pt x="76" y="88"/>
                    </a:lnTo>
                    <a:lnTo>
                      <a:pt x="74" y="88"/>
                    </a:lnTo>
                    <a:lnTo>
                      <a:pt x="68" y="90"/>
                    </a:lnTo>
                    <a:lnTo>
                      <a:pt x="64" y="90"/>
                    </a:lnTo>
                    <a:lnTo>
                      <a:pt x="60" y="90"/>
                    </a:lnTo>
                    <a:lnTo>
                      <a:pt x="58" y="88"/>
                    </a:lnTo>
                    <a:lnTo>
                      <a:pt x="58" y="88"/>
                    </a:lnTo>
                    <a:lnTo>
                      <a:pt x="56" y="88"/>
                    </a:lnTo>
                    <a:lnTo>
                      <a:pt x="54" y="92"/>
                    </a:lnTo>
                    <a:lnTo>
                      <a:pt x="50" y="100"/>
                    </a:lnTo>
                    <a:lnTo>
                      <a:pt x="50" y="100"/>
                    </a:lnTo>
                    <a:lnTo>
                      <a:pt x="46" y="102"/>
                    </a:lnTo>
                    <a:lnTo>
                      <a:pt x="44" y="102"/>
                    </a:lnTo>
                    <a:lnTo>
                      <a:pt x="42" y="100"/>
                    </a:lnTo>
                    <a:lnTo>
                      <a:pt x="40" y="94"/>
                    </a:lnTo>
                    <a:lnTo>
                      <a:pt x="40" y="94"/>
                    </a:lnTo>
                    <a:lnTo>
                      <a:pt x="42" y="88"/>
                    </a:lnTo>
                    <a:lnTo>
                      <a:pt x="40" y="86"/>
                    </a:lnTo>
                    <a:lnTo>
                      <a:pt x="40" y="86"/>
                    </a:lnTo>
                    <a:lnTo>
                      <a:pt x="40" y="86"/>
                    </a:lnTo>
                    <a:lnTo>
                      <a:pt x="38" y="90"/>
                    </a:lnTo>
                    <a:lnTo>
                      <a:pt x="38" y="90"/>
                    </a:lnTo>
                    <a:lnTo>
                      <a:pt x="36" y="90"/>
                    </a:lnTo>
                    <a:lnTo>
                      <a:pt x="36" y="90"/>
                    </a:lnTo>
                    <a:lnTo>
                      <a:pt x="34" y="92"/>
                    </a:lnTo>
                    <a:lnTo>
                      <a:pt x="36" y="96"/>
                    </a:lnTo>
                    <a:lnTo>
                      <a:pt x="36" y="96"/>
                    </a:lnTo>
                    <a:lnTo>
                      <a:pt x="36" y="104"/>
                    </a:lnTo>
                    <a:lnTo>
                      <a:pt x="36" y="110"/>
                    </a:lnTo>
                    <a:lnTo>
                      <a:pt x="34" y="112"/>
                    </a:lnTo>
                    <a:lnTo>
                      <a:pt x="30" y="115"/>
                    </a:lnTo>
                    <a:lnTo>
                      <a:pt x="30" y="115"/>
                    </a:lnTo>
                    <a:lnTo>
                      <a:pt x="26" y="115"/>
                    </a:lnTo>
                    <a:lnTo>
                      <a:pt x="20" y="112"/>
                    </a:lnTo>
                    <a:lnTo>
                      <a:pt x="8" y="108"/>
                    </a:lnTo>
                    <a:lnTo>
                      <a:pt x="8" y="108"/>
                    </a:lnTo>
                    <a:lnTo>
                      <a:pt x="6" y="104"/>
                    </a:lnTo>
                    <a:lnTo>
                      <a:pt x="2" y="96"/>
                    </a:lnTo>
                    <a:lnTo>
                      <a:pt x="2" y="88"/>
                    </a:lnTo>
                    <a:lnTo>
                      <a:pt x="0" y="76"/>
                    </a:lnTo>
                    <a:lnTo>
                      <a:pt x="0" y="76"/>
                    </a:lnTo>
                    <a:lnTo>
                      <a:pt x="4" y="76"/>
                    </a:lnTo>
                    <a:lnTo>
                      <a:pt x="6" y="76"/>
                    </a:lnTo>
                    <a:lnTo>
                      <a:pt x="12" y="84"/>
                    </a:lnTo>
                    <a:lnTo>
                      <a:pt x="12" y="84"/>
                    </a:lnTo>
                    <a:lnTo>
                      <a:pt x="12" y="86"/>
                    </a:lnTo>
                    <a:lnTo>
                      <a:pt x="10" y="88"/>
                    </a:lnTo>
                    <a:lnTo>
                      <a:pt x="10" y="90"/>
                    </a:lnTo>
                    <a:lnTo>
                      <a:pt x="10" y="90"/>
                    </a:lnTo>
                    <a:lnTo>
                      <a:pt x="10" y="98"/>
                    </a:lnTo>
                    <a:lnTo>
                      <a:pt x="12" y="102"/>
                    </a:lnTo>
                    <a:lnTo>
                      <a:pt x="14" y="102"/>
                    </a:lnTo>
                    <a:lnTo>
                      <a:pt x="16" y="102"/>
                    </a:lnTo>
                    <a:lnTo>
                      <a:pt x="16" y="102"/>
                    </a:lnTo>
                    <a:lnTo>
                      <a:pt x="18" y="102"/>
                    </a:lnTo>
                    <a:lnTo>
                      <a:pt x="18" y="98"/>
                    </a:lnTo>
                    <a:lnTo>
                      <a:pt x="18" y="90"/>
                    </a:lnTo>
                    <a:lnTo>
                      <a:pt x="18" y="90"/>
                    </a:lnTo>
                    <a:lnTo>
                      <a:pt x="18" y="70"/>
                    </a:lnTo>
                    <a:lnTo>
                      <a:pt x="16" y="62"/>
                    </a:lnTo>
                    <a:lnTo>
                      <a:pt x="12" y="54"/>
                    </a:lnTo>
                    <a:lnTo>
                      <a:pt x="12" y="54"/>
                    </a:lnTo>
                    <a:lnTo>
                      <a:pt x="16" y="54"/>
                    </a:lnTo>
                    <a:lnTo>
                      <a:pt x="20" y="58"/>
                    </a:lnTo>
                    <a:lnTo>
                      <a:pt x="20" y="58"/>
                    </a:lnTo>
                    <a:lnTo>
                      <a:pt x="22" y="64"/>
                    </a:lnTo>
                    <a:lnTo>
                      <a:pt x="22" y="64"/>
                    </a:lnTo>
                    <a:lnTo>
                      <a:pt x="24" y="64"/>
                    </a:lnTo>
                    <a:lnTo>
                      <a:pt x="24" y="64"/>
                    </a:lnTo>
                    <a:lnTo>
                      <a:pt x="26" y="58"/>
                    </a:lnTo>
                    <a:lnTo>
                      <a:pt x="26" y="50"/>
                    </a:lnTo>
                    <a:lnTo>
                      <a:pt x="26" y="50"/>
                    </a:lnTo>
                    <a:lnTo>
                      <a:pt x="26" y="36"/>
                    </a:lnTo>
                    <a:lnTo>
                      <a:pt x="26" y="36"/>
                    </a:lnTo>
                    <a:lnTo>
                      <a:pt x="28" y="28"/>
                    </a:lnTo>
                    <a:lnTo>
                      <a:pt x="30" y="24"/>
                    </a:lnTo>
                    <a:lnTo>
                      <a:pt x="32" y="26"/>
                    </a:lnTo>
                    <a:lnTo>
                      <a:pt x="32" y="26"/>
                    </a:lnTo>
                    <a:lnTo>
                      <a:pt x="36" y="32"/>
                    </a:lnTo>
                    <a:lnTo>
                      <a:pt x="38" y="36"/>
                    </a:lnTo>
                    <a:lnTo>
                      <a:pt x="36" y="44"/>
                    </a:lnTo>
                    <a:lnTo>
                      <a:pt x="34" y="52"/>
                    </a:lnTo>
                    <a:lnTo>
                      <a:pt x="34" y="52"/>
                    </a:lnTo>
                    <a:lnTo>
                      <a:pt x="32" y="70"/>
                    </a:lnTo>
                    <a:lnTo>
                      <a:pt x="32" y="70"/>
                    </a:lnTo>
                    <a:lnTo>
                      <a:pt x="40" y="62"/>
                    </a:lnTo>
                    <a:lnTo>
                      <a:pt x="46" y="58"/>
                    </a:lnTo>
                    <a:lnTo>
                      <a:pt x="46" y="58"/>
                    </a:lnTo>
                    <a:lnTo>
                      <a:pt x="46" y="56"/>
                    </a:lnTo>
                    <a:lnTo>
                      <a:pt x="46" y="52"/>
                    </a:lnTo>
                    <a:lnTo>
                      <a:pt x="46" y="52"/>
                    </a:lnTo>
                    <a:lnTo>
                      <a:pt x="46" y="52"/>
                    </a:lnTo>
                    <a:lnTo>
                      <a:pt x="44" y="52"/>
                    </a:lnTo>
                    <a:lnTo>
                      <a:pt x="44" y="52"/>
                    </a:lnTo>
                    <a:lnTo>
                      <a:pt x="40" y="48"/>
                    </a:lnTo>
                    <a:lnTo>
                      <a:pt x="40" y="48"/>
                    </a:lnTo>
                    <a:lnTo>
                      <a:pt x="40" y="40"/>
                    </a:lnTo>
                    <a:lnTo>
                      <a:pt x="40" y="34"/>
                    </a:lnTo>
                    <a:lnTo>
                      <a:pt x="40" y="34"/>
                    </a:lnTo>
                    <a:lnTo>
                      <a:pt x="42" y="30"/>
                    </a:lnTo>
                    <a:lnTo>
                      <a:pt x="44" y="30"/>
                    </a:lnTo>
                    <a:lnTo>
                      <a:pt x="44" y="30"/>
                    </a:lnTo>
                    <a:lnTo>
                      <a:pt x="52" y="38"/>
                    </a:lnTo>
                    <a:lnTo>
                      <a:pt x="54" y="40"/>
                    </a:lnTo>
                    <a:lnTo>
                      <a:pt x="58" y="38"/>
                    </a:lnTo>
                    <a:lnTo>
                      <a:pt x="58" y="38"/>
                    </a:lnTo>
                    <a:lnTo>
                      <a:pt x="60" y="38"/>
                    </a:lnTo>
                    <a:lnTo>
                      <a:pt x="62" y="40"/>
                    </a:lnTo>
                    <a:lnTo>
                      <a:pt x="64" y="50"/>
                    </a:lnTo>
                    <a:lnTo>
                      <a:pt x="64" y="50"/>
                    </a:lnTo>
                    <a:lnTo>
                      <a:pt x="66" y="44"/>
                    </a:lnTo>
                    <a:lnTo>
                      <a:pt x="64" y="38"/>
                    </a:lnTo>
                    <a:lnTo>
                      <a:pt x="62" y="28"/>
                    </a:lnTo>
                    <a:lnTo>
                      <a:pt x="62" y="28"/>
                    </a:lnTo>
                    <a:lnTo>
                      <a:pt x="62" y="14"/>
                    </a:lnTo>
                    <a:lnTo>
                      <a:pt x="64" y="12"/>
                    </a:lnTo>
                    <a:lnTo>
                      <a:pt x="66" y="10"/>
                    </a:lnTo>
                    <a:lnTo>
                      <a:pt x="66" y="10"/>
                    </a:lnTo>
                    <a:lnTo>
                      <a:pt x="68" y="14"/>
                    </a:lnTo>
                    <a:lnTo>
                      <a:pt x="68" y="14"/>
                    </a:lnTo>
                    <a:lnTo>
                      <a:pt x="70" y="22"/>
                    </a:lnTo>
                    <a:lnTo>
                      <a:pt x="72" y="30"/>
                    </a:lnTo>
                    <a:lnTo>
                      <a:pt x="72" y="30"/>
                    </a:lnTo>
                    <a:lnTo>
                      <a:pt x="74" y="34"/>
                    </a:lnTo>
                    <a:lnTo>
                      <a:pt x="76" y="34"/>
                    </a:lnTo>
                    <a:lnTo>
                      <a:pt x="78" y="34"/>
                    </a:lnTo>
                    <a:lnTo>
                      <a:pt x="78" y="34"/>
                    </a:lnTo>
                    <a:lnTo>
                      <a:pt x="72" y="22"/>
                    </a:lnTo>
                    <a:lnTo>
                      <a:pt x="70" y="14"/>
                    </a:lnTo>
                    <a:lnTo>
                      <a:pt x="70" y="6"/>
                    </a:lnTo>
                    <a:lnTo>
                      <a:pt x="70" y="6"/>
                    </a:lnTo>
                    <a:lnTo>
                      <a:pt x="74" y="0"/>
                    </a:lnTo>
                    <a:lnTo>
                      <a:pt x="78" y="0"/>
                    </a:lnTo>
                    <a:lnTo>
                      <a:pt x="82" y="4"/>
                    </a:lnTo>
                    <a:lnTo>
                      <a:pt x="84" y="10"/>
                    </a:lnTo>
                    <a:lnTo>
                      <a:pt x="84" y="10"/>
                    </a:lnTo>
                    <a:lnTo>
                      <a:pt x="84" y="20"/>
                    </a:lnTo>
                    <a:lnTo>
                      <a:pt x="86" y="24"/>
                    </a:lnTo>
                    <a:lnTo>
                      <a:pt x="90" y="26"/>
                    </a:lnTo>
                    <a:lnTo>
                      <a:pt x="92" y="28"/>
                    </a:lnTo>
                    <a:lnTo>
                      <a:pt x="92" y="28"/>
                    </a:lnTo>
                    <a:lnTo>
                      <a:pt x="96" y="28"/>
                    </a:lnTo>
                    <a:lnTo>
                      <a:pt x="100" y="32"/>
                    </a:lnTo>
                    <a:lnTo>
                      <a:pt x="100" y="32"/>
                    </a:lnTo>
                    <a:lnTo>
                      <a:pt x="104" y="36"/>
                    </a:lnTo>
                    <a:lnTo>
                      <a:pt x="108" y="40"/>
                    </a:lnTo>
                    <a:lnTo>
                      <a:pt x="112" y="40"/>
                    </a:lnTo>
                    <a:lnTo>
                      <a:pt x="116" y="38"/>
                    </a:lnTo>
                    <a:lnTo>
                      <a:pt x="116" y="38"/>
                    </a:lnTo>
                    <a:lnTo>
                      <a:pt x="120" y="38"/>
                    </a:lnTo>
                    <a:lnTo>
                      <a:pt x="124" y="40"/>
                    </a:lnTo>
                    <a:lnTo>
                      <a:pt x="124" y="40"/>
                    </a:lnTo>
                    <a:lnTo>
                      <a:pt x="124" y="38"/>
                    </a:lnTo>
                    <a:lnTo>
                      <a:pt x="124" y="38"/>
                    </a:lnTo>
                    <a:lnTo>
                      <a:pt x="118" y="36"/>
                    </a:lnTo>
                    <a:lnTo>
                      <a:pt x="116" y="32"/>
                    </a:lnTo>
                    <a:lnTo>
                      <a:pt x="116" y="26"/>
                    </a:lnTo>
                    <a:lnTo>
                      <a:pt x="116" y="26"/>
                    </a:lnTo>
                    <a:lnTo>
                      <a:pt x="118" y="18"/>
                    </a:lnTo>
                    <a:lnTo>
                      <a:pt x="120" y="14"/>
                    </a:lnTo>
                    <a:lnTo>
                      <a:pt x="124" y="12"/>
                    </a:lnTo>
                    <a:lnTo>
                      <a:pt x="128" y="14"/>
                    </a:lnTo>
                    <a:lnTo>
                      <a:pt x="128" y="14"/>
                    </a:lnTo>
                    <a:lnTo>
                      <a:pt x="132" y="18"/>
                    </a:lnTo>
                    <a:lnTo>
                      <a:pt x="134" y="24"/>
                    </a:lnTo>
                    <a:lnTo>
                      <a:pt x="134" y="24"/>
                    </a:lnTo>
                    <a:lnTo>
                      <a:pt x="138" y="30"/>
                    </a:lnTo>
                    <a:lnTo>
                      <a:pt x="142" y="32"/>
                    </a:lnTo>
                    <a:lnTo>
                      <a:pt x="142" y="32"/>
                    </a:lnTo>
                    <a:lnTo>
                      <a:pt x="154" y="22"/>
                    </a:lnTo>
                    <a:lnTo>
                      <a:pt x="160" y="20"/>
                    </a:lnTo>
                    <a:lnTo>
                      <a:pt x="164" y="22"/>
                    </a:lnTo>
                    <a:lnTo>
                      <a:pt x="166" y="22"/>
                    </a:lnTo>
                    <a:lnTo>
                      <a:pt x="166" y="22"/>
                    </a:lnTo>
                    <a:lnTo>
                      <a:pt x="168" y="24"/>
                    </a:lnTo>
                    <a:lnTo>
                      <a:pt x="170" y="26"/>
                    </a:lnTo>
                    <a:lnTo>
                      <a:pt x="170" y="26"/>
                    </a:lnTo>
                    <a:lnTo>
                      <a:pt x="176" y="34"/>
                    </a:lnTo>
                    <a:lnTo>
                      <a:pt x="182" y="38"/>
                    </a:lnTo>
                    <a:lnTo>
                      <a:pt x="188" y="42"/>
                    </a:lnTo>
                    <a:lnTo>
                      <a:pt x="194" y="48"/>
                    </a:lnTo>
                    <a:lnTo>
                      <a:pt x="194" y="48"/>
                    </a:lnTo>
                    <a:lnTo>
                      <a:pt x="196" y="48"/>
                    </a:lnTo>
                    <a:lnTo>
                      <a:pt x="196" y="46"/>
                    </a:lnTo>
                    <a:lnTo>
                      <a:pt x="198" y="42"/>
                    </a:lnTo>
                    <a:lnTo>
                      <a:pt x="198" y="42"/>
                    </a:lnTo>
                    <a:lnTo>
                      <a:pt x="198" y="42"/>
                    </a:lnTo>
                    <a:lnTo>
                      <a:pt x="200" y="40"/>
                    </a:lnTo>
                    <a:lnTo>
                      <a:pt x="202" y="42"/>
                    </a:lnTo>
                    <a:lnTo>
                      <a:pt x="202" y="42"/>
                    </a:lnTo>
                    <a:lnTo>
                      <a:pt x="206" y="54"/>
                    </a:lnTo>
                    <a:lnTo>
                      <a:pt x="206" y="60"/>
                    </a:lnTo>
                    <a:lnTo>
                      <a:pt x="204" y="68"/>
                    </a:lnTo>
                    <a:lnTo>
                      <a:pt x="204" y="68"/>
                    </a:lnTo>
                    <a:lnTo>
                      <a:pt x="202" y="68"/>
                    </a:lnTo>
                    <a:lnTo>
                      <a:pt x="202" y="68"/>
                    </a:lnTo>
                    <a:lnTo>
                      <a:pt x="198" y="66"/>
                    </a:lnTo>
                    <a:lnTo>
                      <a:pt x="194" y="68"/>
                    </a:lnTo>
                    <a:lnTo>
                      <a:pt x="194" y="68"/>
                    </a:lnTo>
                    <a:lnTo>
                      <a:pt x="192" y="68"/>
                    </a:lnTo>
                    <a:lnTo>
                      <a:pt x="192" y="68"/>
                    </a:lnTo>
                    <a:lnTo>
                      <a:pt x="186" y="70"/>
                    </a:lnTo>
                    <a:lnTo>
                      <a:pt x="186" y="70"/>
                    </a:lnTo>
                    <a:lnTo>
                      <a:pt x="186" y="70"/>
                    </a:lnTo>
                    <a:lnTo>
                      <a:pt x="186" y="72"/>
                    </a:lnTo>
                    <a:lnTo>
                      <a:pt x="186" y="72"/>
                    </a:lnTo>
                    <a:lnTo>
                      <a:pt x="186" y="72"/>
                    </a:lnTo>
                    <a:lnTo>
                      <a:pt x="186" y="70"/>
                    </a:lnTo>
                    <a:lnTo>
                      <a:pt x="186" y="70"/>
                    </a:lnTo>
                    <a:lnTo>
                      <a:pt x="190" y="74"/>
                    </a:lnTo>
                    <a:lnTo>
                      <a:pt x="190" y="80"/>
                    </a:lnTo>
                    <a:lnTo>
                      <a:pt x="190" y="80"/>
                    </a:lnTo>
                    <a:lnTo>
                      <a:pt x="188" y="88"/>
                    </a:lnTo>
                    <a:lnTo>
                      <a:pt x="186" y="92"/>
                    </a:lnTo>
                    <a:lnTo>
                      <a:pt x="186" y="94"/>
                    </a:lnTo>
                    <a:lnTo>
                      <a:pt x="186" y="94"/>
                    </a:lnTo>
                    <a:lnTo>
                      <a:pt x="180" y="96"/>
                    </a:lnTo>
                    <a:lnTo>
                      <a:pt x="176" y="100"/>
                    </a:lnTo>
                    <a:lnTo>
                      <a:pt x="176" y="100"/>
                    </a:lnTo>
                    <a:lnTo>
                      <a:pt x="176" y="102"/>
                    </a:lnTo>
                    <a:lnTo>
                      <a:pt x="176" y="102"/>
                    </a:lnTo>
                    <a:lnTo>
                      <a:pt x="168" y="104"/>
                    </a:lnTo>
                    <a:lnTo>
                      <a:pt x="166" y="110"/>
                    </a:lnTo>
                    <a:lnTo>
                      <a:pt x="166" y="119"/>
                    </a:lnTo>
                    <a:lnTo>
                      <a:pt x="166" y="137"/>
                    </a:lnTo>
                    <a:lnTo>
                      <a:pt x="166" y="137"/>
                    </a:lnTo>
                    <a:lnTo>
                      <a:pt x="166" y="139"/>
                    </a:lnTo>
                    <a:lnTo>
                      <a:pt x="166"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7" name="Freeform 1866">
                <a:extLst>
                  <a:ext uri="{FF2B5EF4-FFF2-40B4-BE49-F238E27FC236}">
                    <a16:creationId xmlns:a16="http://schemas.microsoft.com/office/drawing/2014/main" id="{DC43354F-E62E-5237-CB2D-451F3AFFF4ED}"/>
                  </a:ext>
                </a:extLst>
              </p:cNvPr>
              <p:cNvSpPr>
                <a:spLocks/>
              </p:cNvSpPr>
              <p:nvPr/>
            </p:nvSpPr>
            <p:spPr bwMode="auto">
              <a:xfrm>
                <a:off x="5554" y="2155"/>
                <a:ext cx="156" cy="138"/>
              </a:xfrm>
              <a:custGeom>
                <a:avLst/>
                <a:gdLst>
                  <a:gd name="T0" fmla="*/ 48 w 156"/>
                  <a:gd name="T1" fmla="*/ 108 h 138"/>
                  <a:gd name="T2" fmla="*/ 42 w 156"/>
                  <a:gd name="T3" fmla="*/ 122 h 138"/>
                  <a:gd name="T4" fmla="*/ 38 w 156"/>
                  <a:gd name="T5" fmla="*/ 116 h 138"/>
                  <a:gd name="T6" fmla="*/ 40 w 156"/>
                  <a:gd name="T7" fmla="*/ 96 h 138"/>
                  <a:gd name="T8" fmla="*/ 36 w 156"/>
                  <a:gd name="T9" fmla="*/ 90 h 138"/>
                  <a:gd name="T10" fmla="*/ 30 w 156"/>
                  <a:gd name="T11" fmla="*/ 94 h 138"/>
                  <a:gd name="T12" fmla="*/ 20 w 156"/>
                  <a:gd name="T13" fmla="*/ 74 h 138"/>
                  <a:gd name="T14" fmla="*/ 14 w 156"/>
                  <a:gd name="T15" fmla="*/ 66 h 138"/>
                  <a:gd name="T16" fmla="*/ 10 w 156"/>
                  <a:gd name="T17" fmla="*/ 52 h 138"/>
                  <a:gd name="T18" fmla="*/ 8 w 156"/>
                  <a:gd name="T19" fmla="*/ 42 h 138"/>
                  <a:gd name="T20" fmla="*/ 6 w 156"/>
                  <a:gd name="T21" fmla="*/ 54 h 138"/>
                  <a:gd name="T22" fmla="*/ 0 w 156"/>
                  <a:gd name="T23" fmla="*/ 50 h 138"/>
                  <a:gd name="T24" fmla="*/ 2 w 156"/>
                  <a:gd name="T25" fmla="*/ 38 h 138"/>
                  <a:gd name="T26" fmla="*/ 4 w 156"/>
                  <a:gd name="T27" fmla="*/ 18 h 138"/>
                  <a:gd name="T28" fmla="*/ 8 w 156"/>
                  <a:gd name="T29" fmla="*/ 4 h 138"/>
                  <a:gd name="T30" fmla="*/ 14 w 156"/>
                  <a:gd name="T31" fmla="*/ 16 h 138"/>
                  <a:gd name="T32" fmla="*/ 20 w 156"/>
                  <a:gd name="T33" fmla="*/ 32 h 138"/>
                  <a:gd name="T34" fmla="*/ 20 w 156"/>
                  <a:gd name="T35" fmla="*/ 28 h 138"/>
                  <a:gd name="T36" fmla="*/ 30 w 156"/>
                  <a:gd name="T37" fmla="*/ 14 h 138"/>
                  <a:gd name="T38" fmla="*/ 40 w 156"/>
                  <a:gd name="T39" fmla="*/ 12 h 138"/>
                  <a:gd name="T40" fmla="*/ 46 w 156"/>
                  <a:gd name="T41" fmla="*/ 24 h 138"/>
                  <a:gd name="T42" fmla="*/ 54 w 156"/>
                  <a:gd name="T43" fmla="*/ 22 h 138"/>
                  <a:gd name="T44" fmla="*/ 60 w 156"/>
                  <a:gd name="T45" fmla="*/ 8 h 138"/>
                  <a:gd name="T46" fmla="*/ 68 w 156"/>
                  <a:gd name="T47" fmla="*/ 2 h 138"/>
                  <a:gd name="T48" fmla="*/ 78 w 156"/>
                  <a:gd name="T49" fmla="*/ 2 h 138"/>
                  <a:gd name="T50" fmla="*/ 80 w 156"/>
                  <a:gd name="T51" fmla="*/ 20 h 138"/>
                  <a:gd name="T52" fmla="*/ 86 w 156"/>
                  <a:gd name="T53" fmla="*/ 16 h 138"/>
                  <a:gd name="T54" fmla="*/ 104 w 156"/>
                  <a:gd name="T55" fmla="*/ 30 h 138"/>
                  <a:gd name="T56" fmla="*/ 112 w 156"/>
                  <a:gd name="T57" fmla="*/ 30 h 138"/>
                  <a:gd name="T58" fmla="*/ 130 w 156"/>
                  <a:gd name="T59" fmla="*/ 14 h 138"/>
                  <a:gd name="T60" fmla="*/ 138 w 156"/>
                  <a:gd name="T61" fmla="*/ 20 h 138"/>
                  <a:gd name="T62" fmla="*/ 152 w 156"/>
                  <a:gd name="T63" fmla="*/ 42 h 138"/>
                  <a:gd name="T64" fmla="*/ 156 w 156"/>
                  <a:gd name="T65" fmla="*/ 52 h 138"/>
                  <a:gd name="T66" fmla="*/ 150 w 156"/>
                  <a:gd name="T67" fmla="*/ 60 h 138"/>
                  <a:gd name="T68" fmla="*/ 144 w 156"/>
                  <a:gd name="T69" fmla="*/ 68 h 138"/>
                  <a:gd name="T70" fmla="*/ 152 w 156"/>
                  <a:gd name="T71" fmla="*/ 70 h 138"/>
                  <a:gd name="T72" fmla="*/ 152 w 156"/>
                  <a:gd name="T73" fmla="*/ 84 h 138"/>
                  <a:gd name="T74" fmla="*/ 142 w 156"/>
                  <a:gd name="T75" fmla="*/ 84 h 138"/>
                  <a:gd name="T76" fmla="*/ 126 w 156"/>
                  <a:gd name="T77" fmla="*/ 80 h 138"/>
                  <a:gd name="T78" fmla="*/ 118 w 156"/>
                  <a:gd name="T79" fmla="*/ 60 h 138"/>
                  <a:gd name="T80" fmla="*/ 120 w 156"/>
                  <a:gd name="T81" fmla="*/ 98 h 138"/>
                  <a:gd name="T82" fmla="*/ 112 w 156"/>
                  <a:gd name="T83" fmla="*/ 116 h 138"/>
                  <a:gd name="T84" fmla="*/ 114 w 156"/>
                  <a:gd name="T85" fmla="*/ 134 h 138"/>
                  <a:gd name="T86" fmla="*/ 110 w 156"/>
                  <a:gd name="T87" fmla="*/ 136 h 138"/>
                  <a:gd name="T88" fmla="*/ 72 w 156"/>
                  <a:gd name="T89" fmla="*/ 122 h 138"/>
                  <a:gd name="T90" fmla="*/ 68 w 156"/>
                  <a:gd name="T91" fmla="*/ 110 h 138"/>
                  <a:gd name="T92" fmla="*/ 60 w 156"/>
                  <a:gd name="T93" fmla="*/ 98 h 138"/>
                  <a:gd name="T94" fmla="*/ 54 w 156"/>
                  <a:gd name="T95" fmla="*/ 1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38">
                    <a:moveTo>
                      <a:pt x="52" y="110"/>
                    </a:moveTo>
                    <a:lnTo>
                      <a:pt x="52" y="110"/>
                    </a:lnTo>
                    <a:lnTo>
                      <a:pt x="50" y="108"/>
                    </a:lnTo>
                    <a:lnTo>
                      <a:pt x="48" y="108"/>
                    </a:lnTo>
                    <a:lnTo>
                      <a:pt x="46" y="110"/>
                    </a:lnTo>
                    <a:lnTo>
                      <a:pt x="44" y="116"/>
                    </a:lnTo>
                    <a:lnTo>
                      <a:pt x="44" y="116"/>
                    </a:lnTo>
                    <a:lnTo>
                      <a:pt x="42" y="122"/>
                    </a:lnTo>
                    <a:lnTo>
                      <a:pt x="40" y="124"/>
                    </a:lnTo>
                    <a:lnTo>
                      <a:pt x="38" y="122"/>
                    </a:lnTo>
                    <a:lnTo>
                      <a:pt x="38" y="122"/>
                    </a:lnTo>
                    <a:lnTo>
                      <a:pt x="38" y="116"/>
                    </a:lnTo>
                    <a:lnTo>
                      <a:pt x="38" y="108"/>
                    </a:lnTo>
                    <a:lnTo>
                      <a:pt x="38" y="108"/>
                    </a:lnTo>
                    <a:lnTo>
                      <a:pt x="40" y="100"/>
                    </a:lnTo>
                    <a:lnTo>
                      <a:pt x="40" y="96"/>
                    </a:lnTo>
                    <a:lnTo>
                      <a:pt x="38" y="92"/>
                    </a:lnTo>
                    <a:lnTo>
                      <a:pt x="38" y="92"/>
                    </a:lnTo>
                    <a:lnTo>
                      <a:pt x="38" y="90"/>
                    </a:lnTo>
                    <a:lnTo>
                      <a:pt x="36" y="90"/>
                    </a:lnTo>
                    <a:lnTo>
                      <a:pt x="32" y="94"/>
                    </a:lnTo>
                    <a:lnTo>
                      <a:pt x="32" y="94"/>
                    </a:lnTo>
                    <a:lnTo>
                      <a:pt x="32" y="96"/>
                    </a:lnTo>
                    <a:lnTo>
                      <a:pt x="30" y="94"/>
                    </a:lnTo>
                    <a:lnTo>
                      <a:pt x="26" y="90"/>
                    </a:lnTo>
                    <a:lnTo>
                      <a:pt x="22" y="82"/>
                    </a:lnTo>
                    <a:lnTo>
                      <a:pt x="20" y="74"/>
                    </a:lnTo>
                    <a:lnTo>
                      <a:pt x="20" y="74"/>
                    </a:lnTo>
                    <a:lnTo>
                      <a:pt x="18" y="64"/>
                    </a:lnTo>
                    <a:lnTo>
                      <a:pt x="18" y="62"/>
                    </a:lnTo>
                    <a:lnTo>
                      <a:pt x="14" y="66"/>
                    </a:lnTo>
                    <a:lnTo>
                      <a:pt x="14" y="66"/>
                    </a:lnTo>
                    <a:lnTo>
                      <a:pt x="12" y="68"/>
                    </a:lnTo>
                    <a:lnTo>
                      <a:pt x="10" y="64"/>
                    </a:lnTo>
                    <a:lnTo>
                      <a:pt x="10" y="52"/>
                    </a:lnTo>
                    <a:lnTo>
                      <a:pt x="10" y="52"/>
                    </a:lnTo>
                    <a:lnTo>
                      <a:pt x="10" y="46"/>
                    </a:lnTo>
                    <a:lnTo>
                      <a:pt x="10" y="42"/>
                    </a:lnTo>
                    <a:lnTo>
                      <a:pt x="10" y="42"/>
                    </a:lnTo>
                    <a:lnTo>
                      <a:pt x="8" y="42"/>
                    </a:lnTo>
                    <a:lnTo>
                      <a:pt x="8" y="42"/>
                    </a:lnTo>
                    <a:lnTo>
                      <a:pt x="6" y="48"/>
                    </a:lnTo>
                    <a:lnTo>
                      <a:pt x="6" y="48"/>
                    </a:lnTo>
                    <a:lnTo>
                      <a:pt x="6" y="54"/>
                    </a:lnTo>
                    <a:lnTo>
                      <a:pt x="4" y="54"/>
                    </a:lnTo>
                    <a:lnTo>
                      <a:pt x="4" y="54"/>
                    </a:lnTo>
                    <a:lnTo>
                      <a:pt x="2" y="52"/>
                    </a:lnTo>
                    <a:lnTo>
                      <a:pt x="0" y="50"/>
                    </a:lnTo>
                    <a:lnTo>
                      <a:pt x="0" y="40"/>
                    </a:lnTo>
                    <a:lnTo>
                      <a:pt x="0" y="40"/>
                    </a:lnTo>
                    <a:lnTo>
                      <a:pt x="2" y="40"/>
                    </a:lnTo>
                    <a:lnTo>
                      <a:pt x="2" y="38"/>
                    </a:lnTo>
                    <a:lnTo>
                      <a:pt x="2" y="30"/>
                    </a:lnTo>
                    <a:lnTo>
                      <a:pt x="2" y="24"/>
                    </a:lnTo>
                    <a:lnTo>
                      <a:pt x="4" y="18"/>
                    </a:lnTo>
                    <a:lnTo>
                      <a:pt x="4" y="18"/>
                    </a:lnTo>
                    <a:lnTo>
                      <a:pt x="6" y="12"/>
                    </a:lnTo>
                    <a:lnTo>
                      <a:pt x="6" y="12"/>
                    </a:lnTo>
                    <a:lnTo>
                      <a:pt x="8" y="6"/>
                    </a:lnTo>
                    <a:lnTo>
                      <a:pt x="8" y="4"/>
                    </a:lnTo>
                    <a:lnTo>
                      <a:pt x="10" y="4"/>
                    </a:lnTo>
                    <a:lnTo>
                      <a:pt x="10" y="4"/>
                    </a:lnTo>
                    <a:lnTo>
                      <a:pt x="14" y="8"/>
                    </a:lnTo>
                    <a:lnTo>
                      <a:pt x="14" y="16"/>
                    </a:lnTo>
                    <a:lnTo>
                      <a:pt x="14" y="16"/>
                    </a:lnTo>
                    <a:lnTo>
                      <a:pt x="14" y="22"/>
                    </a:lnTo>
                    <a:lnTo>
                      <a:pt x="16" y="26"/>
                    </a:lnTo>
                    <a:lnTo>
                      <a:pt x="20" y="32"/>
                    </a:lnTo>
                    <a:lnTo>
                      <a:pt x="20" y="32"/>
                    </a:lnTo>
                    <a:lnTo>
                      <a:pt x="20" y="32"/>
                    </a:lnTo>
                    <a:lnTo>
                      <a:pt x="20" y="32"/>
                    </a:lnTo>
                    <a:lnTo>
                      <a:pt x="20" y="28"/>
                    </a:lnTo>
                    <a:lnTo>
                      <a:pt x="20" y="28"/>
                    </a:lnTo>
                    <a:lnTo>
                      <a:pt x="22" y="24"/>
                    </a:lnTo>
                    <a:lnTo>
                      <a:pt x="26" y="20"/>
                    </a:lnTo>
                    <a:lnTo>
                      <a:pt x="30" y="14"/>
                    </a:lnTo>
                    <a:lnTo>
                      <a:pt x="30" y="14"/>
                    </a:lnTo>
                    <a:lnTo>
                      <a:pt x="32" y="10"/>
                    </a:lnTo>
                    <a:lnTo>
                      <a:pt x="36" y="8"/>
                    </a:lnTo>
                    <a:lnTo>
                      <a:pt x="40" y="12"/>
                    </a:lnTo>
                    <a:lnTo>
                      <a:pt x="42" y="18"/>
                    </a:lnTo>
                    <a:lnTo>
                      <a:pt x="42" y="18"/>
                    </a:lnTo>
                    <a:lnTo>
                      <a:pt x="44" y="22"/>
                    </a:lnTo>
                    <a:lnTo>
                      <a:pt x="46" y="24"/>
                    </a:lnTo>
                    <a:lnTo>
                      <a:pt x="48" y="22"/>
                    </a:lnTo>
                    <a:lnTo>
                      <a:pt x="50" y="22"/>
                    </a:lnTo>
                    <a:lnTo>
                      <a:pt x="50" y="22"/>
                    </a:lnTo>
                    <a:lnTo>
                      <a:pt x="54" y="22"/>
                    </a:lnTo>
                    <a:lnTo>
                      <a:pt x="56" y="20"/>
                    </a:lnTo>
                    <a:lnTo>
                      <a:pt x="58" y="14"/>
                    </a:lnTo>
                    <a:lnTo>
                      <a:pt x="58" y="14"/>
                    </a:lnTo>
                    <a:lnTo>
                      <a:pt x="60" y="8"/>
                    </a:lnTo>
                    <a:lnTo>
                      <a:pt x="62" y="4"/>
                    </a:lnTo>
                    <a:lnTo>
                      <a:pt x="62" y="4"/>
                    </a:lnTo>
                    <a:lnTo>
                      <a:pt x="66" y="4"/>
                    </a:lnTo>
                    <a:lnTo>
                      <a:pt x="68" y="2"/>
                    </a:lnTo>
                    <a:lnTo>
                      <a:pt x="72" y="0"/>
                    </a:lnTo>
                    <a:lnTo>
                      <a:pt x="74" y="0"/>
                    </a:lnTo>
                    <a:lnTo>
                      <a:pt x="74" y="0"/>
                    </a:lnTo>
                    <a:lnTo>
                      <a:pt x="78" y="2"/>
                    </a:lnTo>
                    <a:lnTo>
                      <a:pt x="78" y="10"/>
                    </a:lnTo>
                    <a:lnTo>
                      <a:pt x="78" y="10"/>
                    </a:lnTo>
                    <a:lnTo>
                      <a:pt x="78" y="16"/>
                    </a:lnTo>
                    <a:lnTo>
                      <a:pt x="80" y="20"/>
                    </a:lnTo>
                    <a:lnTo>
                      <a:pt x="82" y="20"/>
                    </a:lnTo>
                    <a:lnTo>
                      <a:pt x="84" y="18"/>
                    </a:lnTo>
                    <a:lnTo>
                      <a:pt x="84" y="18"/>
                    </a:lnTo>
                    <a:lnTo>
                      <a:pt x="86" y="16"/>
                    </a:lnTo>
                    <a:lnTo>
                      <a:pt x="88" y="16"/>
                    </a:lnTo>
                    <a:lnTo>
                      <a:pt x="94" y="18"/>
                    </a:lnTo>
                    <a:lnTo>
                      <a:pt x="98" y="22"/>
                    </a:lnTo>
                    <a:lnTo>
                      <a:pt x="104" y="30"/>
                    </a:lnTo>
                    <a:lnTo>
                      <a:pt x="104" y="30"/>
                    </a:lnTo>
                    <a:lnTo>
                      <a:pt x="108" y="34"/>
                    </a:lnTo>
                    <a:lnTo>
                      <a:pt x="112" y="30"/>
                    </a:lnTo>
                    <a:lnTo>
                      <a:pt x="112" y="30"/>
                    </a:lnTo>
                    <a:lnTo>
                      <a:pt x="118" y="24"/>
                    </a:lnTo>
                    <a:lnTo>
                      <a:pt x="124" y="16"/>
                    </a:lnTo>
                    <a:lnTo>
                      <a:pt x="126" y="14"/>
                    </a:lnTo>
                    <a:lnTo>
                      <a:pt x="130" y="14"/>
                    </a:lnTo>
                    <a:lnTo>
                      <a:pt x="132" y="16"/>
                    </a:lnTo>
                    <a:lnTo>
                      <a:pt x="136" y="18"/>
                    </a:lnTo>
                    <a:lnTo>
                      <a:pt x="136" y="18"/>
                    </a:lnTo>
                    <a:lnTo>
                      <a:pt x="138" y="20"/>
                    </a:lnTo>
                    <a:lnTo>
                      <a:pt x="138" y="20"/>
                    </a:lnTo>
                    <a:lnTo>
                      <a:pt x="146" y="32"/>
                    </a:lnTo>
                    <a:lnTo>
                      <a:pt x="148" y="38"/>
                    </a:lnTo>
                    <a:lnTo>
                      <a:pt x="152" y="42"/>
                    </a:lnTo>
                    <a:lnTo>
                      <a:pt x="152" y="42"/>
                    </a:lnTo>
                    <a:lnTo>
                      <a:pt x="154" y="46"/>
                    </a:lnTo>
                    <a:lnTo>
                      <a:pt x="156" y="52"/>
                    </a:lnTo>
                    <a:lnTo>
                      <a:pt x="156" y="52"/>
                    </a:lnTo>
                    <a:lnTo>
                      <a:pt x="154" y="58"/>
                    </a:lnTo>
                    <a:lnTo>
                      <a:pt x="152" y="58"/>
                    </a:lnTo>
                    <a:lnTo>
                      <a:pt x="152" y="58"/>
                    </a:lnTo>
                    <a:lnTo>
                      <a:pt x="150" y="60"/>
                    </a:lnTo>
                    <a:lnTo>
                      <a:pt x="146" y="62"/>
                    </a:lnTo>
                    <a:lnTo>
                      <a:pt x="142" y="66"/>
                    </a:lnTo>
                    <a:lnTo>
                      <a:pt x="142" y="66"/>
                    </a:lnTo>
                    <a:lnTo>
                      <a:pt x="144" y="68"/>
                    </a:lnTo>
                    <a:lnTo>
                      <a:pt x="146" y="68"/>
                    </a:lnTo>
                    <a:lnTo>
                      <a:pt x="150" y="68"/>
                    </a:lnTo>
                    <a:lnTo>
                      <a:pt x="150" y="68"/>
                    </a:lnTo>
                    <a:lnTo>
                      <a:pt x="152" y="70"/>
                    </a:lnTo>
                    <a:lnTo>
                      <a:pt x="154" y="74"/>
                    </a:lnTo>
                    <a:lnTo>
                      <a:pt x="154" y="74"/>
                    </a:lnTo>
                    <a:lnTo>
                      <a:pt x="154" y="80"/>
                    </a:lnTo>
                    <a:lnTo>
                      <a:pt x="152" y="84"/>
                    </a:lnTo>
                    <a:lnTo>
                      <a:pt x="152" y="84"/>
                    </a:lnTo>
                    <a:lnTo>
                      <a:pt x="146" y="86"/>
                    </a:lnTo>
                    <a:lnTo>
                      <a:pt x="142" y="84"/>
                    </a:lnTo>
                    <a:lnTo>
                      <a:pt x="142" y="84"/>
                    </a:lnTo>
                    <a:lnTo>
                      <a:pt x="134" y="80"/>
                    </a:lnTo>
                    <a:lnTo>
                      <a:pt x="130" y="80"/>
                    </a:lnTo>
                    <a:lnTo>
                      <a:pt x="126" y="80"/>
                    </a:lnTo>
                    <a:lnTo>
                      <a:pt x="126" y="80"/>
                    </a:lnTo>
                    <a:lnTo>
                      <a:pt x="124" y="80"/>
                    </a:lnTo>
                    <a:lnTo>
                      <a:pt x="122" y="80"/>
                    </a:lnTo>
                    <a:lnTo>
                      <a:pt x="122" y="74"/>
                    </a:lnTo>
                    <a:lnTo>
                      <a:pt x="118" y="60"/>
                    </a:lnTo>
                    <a:lnTo>
                      <a:pt x="118" y="60"/>
                    </a:lnTo>
                    <a:lnTo>
                      <a:pt x="120" y="74"/>
                    </a:lnTo>
                    <a:lnTo>
                      <a:pt x="120" y="86"/>
                    </a:lnTo>
                    <a:lnTo>
                      <a:pt x="120" y="98"/>
                    </a:lnTo>
                    <a:lnTo>
                      <a:pt x="116" y="108"/>
                    </a:lnTo>
                    <a:lnTo>
                      <a:pt x="116" y="108"/>
                    </a:lnTo>
                    <a:lnTo>
                      <a:pt x="112" y="112"/>
                    </a:lnTo>
                    <a:lnTo>
                      <a:pt x="112" y="116"/>
                    </a:lnTo>
                    <a:lnTo>
                      <a:pt x="114" y="124"/>
                    </a:lnTo>
                    <a:lnTo>
                      <a:pt x="114" y="124"/>
                    </a:lnTo>
                    <a:lnTo>
                      <a:pt x="114" y="128"/>
                    </a:lnTo>
                    <a:lnTo>
                      <a:pt x="114" y="134"/>
                    </a:lnTo>
                    <a:lnTo>
                      <a:pt x="114" y="134"/>
                    </a:lnTo>
                    <a:lnTo>
                      <a:pt x="112" y="138"/>
                    </a:lnTo>
                    <a:lnTo>
                      <a:pt x="110" y="136"/>
                    </a:lnTo>
                    <a:lnTo>
                      <a:pt x="110" y="136"/>
                    </a:lnTo>
                    <a:lnTo>
                      <a:pt x="100" y="128"/>
                    </a:lnTo>
                    <a:lnTo>
                      <a:pt x="90" y="124"/>
                    </a:lnTo>
                    <a:lnTo>
                      <a:pt x="82" y="122"/>
                    </a:lnTo>
                    <a:lnTo>
                      <a:pt x="72" y="122"/>
                    </a:lnTo>
                    <a:lnTo>
                      <a:pt x="72" y="122"/>
                    </a:lnTo>
                    <a:lnTo>
                      <a:pt x="70" y="120"/>
                    </a:lnTo>
                    <a:lnTo>
                      <a:pt x="70" y="120"/>
                    </a:lnTo>
                    <a:lnTo>
                      <a:pt x="68" y="110"/>
                    </a:lnTo>
                    <a:lnTo>
                      <a:pt x="66" y="104"/>
                    </a:lnTo>
                    <a:lnTo>
                      <a:pt x="64" y="100"/>
                    </a:lnTo>
                    <a:lnTo>
                      <a:pt x="64" y="100"/>
                    </a:lnTo>
                    <a:lnTo>
                      <a:pt x="60" y="98"/>
                    </a:lnTo>
                    <a:lnTo>
                      <a:pt x="58" y="98"/>
                    </a:lnTo>
                    <a:lnTo>
                      <a:pt x="56" y="102"/>
                    </a:lnTo>
                    <a:lnTo>
                      <a:pt x="56" y="102"/>
                    </a:lnTo>
                    <a:lnTo>
                      <a:pt x="54" y="110"/>
                    </a:lnTo>
                    <a:lnTo>
                      <a:pt x="54" y="110"/>
                    </a:lnTo>
                    <a:lnTo>
                      <a:pt x="52" y="110"/>
                    </a:lnTo>
                    <a:lnTo>
                      <a:pt x="5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8" name="Freeform 1867">
                <a:extLst>
                  <a:ext uri="{FF2B5EF4-FFF2-40B4-BE49-F238E27FC236}">
                    <a16:creationId xmlns:a16="http://schemas.microsoft.com/office/drawing/2014/main" id="{B658B256-5445-7566-0C44-2ED5C25A46C7}"/>
                  </a:ext>
                </a:extLst>
              </p:cNvPr>
              <p:cNvSpPr>
                <a:spLocks/>
              </p:cNvSpPr>
              <p:nvPr/>
            </p:nvSpPr>
            <p:spPr bwMode="auto">
              <a:xfrm>
                <a:off x="5454" y="2638"/>
                <a:ext cx="172" cy="127"/>
              </a:xfrm>
              <a:custGeom>
                <a:avLst/>
                <a:gdLst>
                  <a:gd name="T0" fmla="*/ 58 w 172"/>
                  <a:gd name="T1" fmla="*/ 42 h 127"/>
                  <a:gd name="T2" fmla="*/ 76 w 172"/>
                  <a:gd name="T3" fmla="*/ 52 h 127"/>
                  <a:gd name="T4" fmla="*/ 86 w 172"/>
                  <a:gd name="T5" fmla="*/ 48 h 127"/>
                  <a:gd name="T6" fmla="*/ 82 w 172"/>
                  <a:gd name="T7" fmla="*/ 28 h 127"/>
                  <a:gd name="T8" fmla="*/ 90 w 172"/>
                  <a:gd name="T9" fmla="*/ 30 h 127"/>
                  <a:gd name="T10" fmla="*/ 98 w 172"/>
                  <a:gd name="T11" fmla="*/ 42 h 127"/>
                  <a:gd name="T12" fmla="*/ 112 w 172"/>
                  <a:gd name="T13" fmla="*/ 24 h 127"/>
                  <a:gd name="T14" fmla="*/ 120 w 172"/>
                  <a:gd name="T15" fmla="*/ 26 h 127"/>
                  <a:gd name="T16" fmla="*/ 140 w 172"/>
                  <a:gd name="T17" fmla="*/ 24 h 127"/>
                  <a:gd name="T18" fmla="*/ 130 w 172"/>
                  <a:gd name="T19" fmla="*/ 4 h 127"/>
                  <a:gd name="T20" fmla="*/ 138 w 172"/>
                  <a:gd name="T21" fmla="*/ 4 h 127"/>
                  <a:gd name="T22" fmla="*/ 164 w 172"/>
                  <a:gd name="T23" fmla="*/ 46 h 127"/>
                  <a:gd name="T24" fmla="*/ 172 w 172"/>
                  <a:gd name="T25" fmla="*/ 52 h 127"/>
                  <a:gd name="T26" fmla="*/ 170 w 172"/>
                  <a:gd name="T27" fmla="*/ 75 h 127"/>
                  <a:gd name="T28" fmla="*/ 160 w 172"/>
                  <a:gd name="T29" fmla="*/ 77 h 127"/>
                  <a:gd name="T30" fmla="*/ 150 w 172"/>
                  <a:gd name="T31" fmla="*/ 73 h 127"/>
                  <a:gd name="T32" fmla="*/ 126 w 172"/>
                  <a:gd name="T33" fmla="*/ 79 h 127"/>
                  <a:gd name="T34" fmla="*/ 114 w 172"/>
                  <a:gd name="T35" fmla="*/ 79 h 127"/>
                  <a:gd name="T36" fmla="*/ 104 w 172"/>
                  <a:gd name="T37" fmla="*/ 46 h 127"/>
                  <a:gd name="T38" fmla="*/ 110 w 172"/>
                  <a:gd name="T39" fmla="*/ 73 h 127"/>
                  <a:gd name="T40" fmla="*/ 124 w 172"/>
                  <a:gd name="T41" fmla="*/ 83 h 127"/>
                  <a:gd name="T42" fmla="*/ 142 w 172"/>
                  <a:gd name="T43" fmla="*/ 75 h 127"/>
                  <a:gd name="T44" fmla="*/ 150 w 172"/>
                  <a:gd name="T45" fmla="*/ 91 h 127"/>
                  <a:gd name="T46" fmla="*/ 142 w 172"/>
                  <a:gd name="T47" fmla="*/ 91 h 127"/>
                  <a:gd name="T48" fmla="*/ 134 w 172"/>
                  <a:gd name="T49" fmla="*/ 103 h 127"/>
                  <a:gd name="T50" fmla="*/ 120 w 172"/>
                  <a:gd name="T51" fmla="*/ 101 h 127"/>
                  <a:gd name="T52" fmla="*/ 114 w 172"/>
                  <a:gd name="T53" fmla="*/ 119 h 127"/>
                  <a:gd name="T54" fmla="*/ 98 w 172"/>
                  <a:gd name="T55" fmla="*/ 101 h 127"/>
                  <a:gd name="T56" fmla="*/ 94 w 172"/>
                  <a:gd name="T57" fmla="*/ 95 h 127"/>
                  <a:gd name="T58" fmla="*/ 94 w 172"/>
                  <a:gd name="T59" fmla="*/ 115 h 127"/>
                  <a:gd name="T60" fmla="*/ 90 w 172"/>
                  <a:gd name="T61" fmla="*/ 115 h 127"/>
                  <a:gd name="T62" fmla="*/ 80 w 172"/>
                  <a:gd name="T63" fmla="*/ 103 h 127"/>
                  <a:gd name="T64" fmla="*/ 84 w 172"/>
                  <a:gd name="T65" fmla="*/ 85 h 127"/>
                  <a:gd name="T66" fmla="*/ 76 w 172"/>
                  <a:gd name="T67" fmla="*/ 75 h 127"/>
                  <a:gd name="T68" fmla="*/ 66 w 172"/>
                  <a:gd name="T69" fmla="*/ 61 h 127"/>
                  <a:gd name="T70" fmla="*/ 72 w 172"/>
                  <a:gd name="T71" fmla="*/ 75 h 127"/>
                  <a:gd name="T72" fmla="*/ 70 w 172"/>
                  <a:gd name="T73" fmla="*/ 87 h 127"/>
                  <a:gd name="T74" fmla="*/ 62 w 172"/>
                  <a:gd name="T75" fmla="*/ 99 h 127"/>
                  <a:gd name="T76" fmla="*/ 58 w 172"/>
                  <a:gd name="T77" fmla="*/ 103 h 127"/>
                  <a:gd name="T78" fmla="*/ 40 w 172"/>
                  <a:gd name="T79" fmla="*/ 105 h 127"/>
                  <a:gd name="T80" fmla="*/ 32 w 172"/>
                  <a:gd name="T81" fmla="*/ 109 h 127"/>
                  <a:gd name="T82" fmla="*/ 0 w 172"/>
                  <a:gd name="T83" fmla="*/ 101 h 127"/>
                  <a:gd name="T84" fmla="*/ 6 w 172"/>
                  <a:gd name="T85" fmla="*/ 89 h 127"/>
                  <a:gd name="T86" fmla="*/ 0 w 172"/>
                  <a:gd name="T87" fmla="*/ 75 h 127"/>
                  <a:gd name="T88" fmla="*/ 8 w 172"/>
                  <a:gd name="T89" fmla="*/ 71 h 127"/>
                  <a:gd name="T90" fmla="*/ 18 w 172"/>
                  <a:gd name="T91" fmla="*/ 77 h 127"/>
                  <a:gd name="T92" fmla="*/ 20 w 172"/>
                  <a:gd name="T93" fmla="*/ 67 h 127"/>
                  <a:gd name="T94" fmla="*/ 6 w 172"/>
                  <a:gd name="T95" fmla="*/ 52 h 127"/>
                  <a:gd name="T96" fmla="*/ 2 w 172"/>
                  <a:gd name="T97" fmla="*/ 32 h 127"/>
                  <a:gd name="T98" fmla="*/ 12 w 172"/>
                  <a:gd name="T99" fmla="*/ 38 h 127"/>
                  <a:gd name="T100" fmla="*/ 20 w 172"/>
                  <a:gd name="T101" fmla="*/ 38 h 127"/>
                  <a:gd name="T102" fmla="*/ 28 w 172"/>
                  <a:gd name="T103" fmla="*/ 52 h 127"/>
                  <a:gd name="T104" fmla="*/ 30 w 172"/>
                  <a:gd name="T105" fmla="*/ 38 h 127"/>
                  <a:gd name="T106" fmla="*/ 36 w 172"/>
                  <a:gd name="T107" fmla="*/ 79 h 127"/>
                  <a:gd name="T108" fmla="*/ 38 w 172"/>
                  <a:gd name="T109" fmla="*/ 87 h 127"/>
                  <a:gd name="T110" fmla="*/ 36 w 172"/>
                  <a:gd name="T111" fmla="*/ 79 h 127"/>
                  <a:gd name="T112" fmla="*/ 38 w 172"/>
                  <a:gd name="T113" fmla="*/ 36 h 127"/>
                  <a:gd name="T114" fmla="*/ 44 w 172"/>
                  <a:gd name="T115" fmla="*/ 30 h 127"/>
                  <a:gd name="T116" fmla="*/ 50 w 172"/>
                  <a:gd name="T117"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27">
                    <a:moveTo>
                      <a:pt x="52" y="18"/>
                    </a:moveTo>
                    <a:lnTo>
                      <a:pt x="52" y="18"/>
                    </a:lnTo>
                    <a:lnTo>
                      <a:pt x="54" y="28"/>
                    </a:lnTo>
                    <a:lnTo>
                      <a:pt x="56" y="36"/>
                    </a:lnTo>
                    <a:lnTo>
                      <a:pt x="58" y="42"/>
                    </a:lnTo>
                    <a:lnTo>
                      <a:pt x="62" y="46"/>
                    </a:lnTo>
                    <a:lnTo>
                      <a:pt x="68" y="48"/>
                    </a:lnTo>
                    <a:lnTo>
                      <a:pt x="76" y="52"/>
                    </a:lnTo>
                    <a:lnTo>
                      <a:pt x="76" y="52"/>
                    </a:lnTo>
                    <a:lnTo>
                      <a:pt x="76" y="52"/>
                    </a:lnTo>
                    <a:lnTo>
                      <a:pt x="76" y="52"/>
                    </a:lnTo>
                    <a:lnTo>
                      <a:pt x="80" y="52"/>
                    </a:lnTo>
                    <a:lnTo>
                      <a:pt x="82" y="52"/>
                    </a:lnTo>
                    <a:lnTo>
                      <a:pt x="86" y="52"/>
                    </a:lnTo>
                    <a:lnTo>
                      <a:pt x="86" y="48"/>
                    </a:lnTo>
                    <a:lnTo>
                      <a:pt x="86" y="48"/>
                    </a:lnTo>
                    <a:lnTo>
                      <a:pt x="86" y="42"/>
                    </a:lnTo>
                    <a:lnTo>
                      <a:pt x="86" y="38"/>
                    </a:lnTo>
                    <a:lnTo>
                      <a:pt x="82" y="34"/>
                    </a:lnTo>
                    <a:lnTo>
                      <a:pt x="82" y="28"/>
                    </a:lnTo>
                    <a:lnTo>
                      <a:pt x="82" y="28"/>
                    </a:lnTo>
                    <a:lnTo>
                      <a:pt x="84" y="26"/>
                    </a:lnTo>
                    <a:lnTo>
                      <a:pt x="86" y="26"/>
                    </a:lnTo>
                    <a:lnTo>
                      <a:pt x="90" y="30"/>
                    </a:lnTo>
                    <a:lnTo>
                      <a:pt x="90" y="30"/>
                    </a:lnTo>
                    <a:lnTo>
                      <a:pt x="92" y="30"/>
                    </a:lnTo>
                    <a:lnTo>
                      <a:pt x="94" y="32"/>
                    </a:lnTo>
                    <a:lnTo>
                      <a:pt x="94" y="32"/>
                    </a:lnTo>
                    <a:lnTo>
                      <a:pt x="98" y="40"/>
                    </a:lnTo>
                    <a:lnTo>
                      <a:pt x="98" y="42"/>
                    </a:lnTo>
                    <a:lnTo>
                      <a:pt x="100" y="40"/>
                    </a:lnTo>
                    <a:lnTo>
                      <a:pt x="106" y="28"/>
                    </a:lnTo>
                    <a:lnTo>
                      <a:pt x="106" y="28"/>
                    </a:lnTo>
                    <a:lnTo>
                      <a:pt x="110" y="24"/>
                    </a:lnTo>
                    <a:lnTo>
                      <a:pt x="112" y="24"/>
                    </a:lnTo>
                    <a:lnTo>
                      <a:pt x="114" y="26"/>
                    </a:lnTo>
                    <a:lnTo>
                      <a:pt x="114" y="26"/>
                    </a:lnTo>
                    <a:lnTo>
                      <a:pt x="116" y="28"/>
                    </a:lnTo>
                    <a:lnTo>
                      <a:pt x="116" y="28"/>
                    </a:lnTo>
                    <a:lnTo>
                      <a:pt x="120" y="26"/>
                    </a:lnTo>
                    <a:lnTo>
                      <a:pt x="122" y="26"/>
                    </a:lnTo>
                    <a:lnTo>
                      <a:pt x="128" y="26"/>
                    </a:lnTo>
                    <a:lnTo>
                      <a:pt x="134" y="28"/>
                    </a:lnTo>
                    <a:lnTo>
                      <a:pt x="138" y="26"/>
                    </a:lnTo>
                    <a:lnTo>
                      <a:pt x="140" y="24"/>
                    </a:lnTo>
                    <a:lnTo>
                      <a:pt x="140" y="24"/>
                    </a:lnTo>
                    <a:lnTo>
                      <a:pt x="136" y="12"/>
                    </a:lnTo>
                    <a:lnTo>
                      <a:pt x="134" y="8"/>
                    </a:lnTo>
                    <a:lnTo>
                      <a:pt x="130" y="4"/>
                    </a:lnTo>
                    <a:lnTo>
                      <a:pt x="130" y="4"/>
                    </a:lnTo>
                    <a:lnTo>
                      <a:pt x="134" y="2"/>
                    </a:lnTo>
                    <a:lnTo>
                      <a:pt x="136" y="0"/>
                    </a:lnTo>
                    <a:lnTo>
                      <a:pt x="138" y="2"/>
                    </a:lnTo>
                    <a:lnTo>
                      <a:pt x="138" y="4"/>
                    </a:lnTo>
                    <a:lnTo>
                      <a:pt x="138" y="4"/>
                    </a:lnTo>
                    <a:lnTo>
                      <a:pt x="156" y="36"/>
                    </a:lnTo>
                    <a:lnTo>
                      <a:pt x="156" y="36"/>
                    </a:lnTo>
                    <a:lnTo>
                      <a:pt x="158" y="42"/>
                    </a:lnTo>
                    <a:lnTo>
                      <a:pt x="162" y="46"/>
                    </a:lnTo>
                    <a:lnTo>
                      <a:pt x="164" y="46"/>
                    </a:lnTo>
                    <a:lnTo>
                      <a:pt x="168" y="48"/>
                    </a:lnTo>
                    <a:lnTo>
                      <a:pt x="168" y="48"/>
                    </a:lnTo>
                    <a:lnTo>
                      <a:pt x="170" y="48"/>
                    </a:lnTo>
                    <a:lnTo>
                      <a:pt x="172" y="52"/>
                    </a:lnTo>
                    <a:lnTo>
                      <a:pt x="172" y="52"/>
                    </a:lnTo>
                    <a:lnTo>
                      <a:pt x="172" y="57"/>
                    </a:lnTo>
                    <a:lnTo>
                      <a:pt x="172" y="63"/>
                    </a:lnTo>
                    <a:lnTo>
                      <a:pt x="172" y="69"/>
                    </a:lnTo>
                    <a:lnTo>
                      <a:pt x="170" y="75"/>
                    </a:lnTo>
                    <a:lnTo>
                      <a:pt x="170" y="75"/>
                    </a:lnTo>
                    <a:lnTo>
                      <a:pt x="168" y="83"/>
                    </a:lnTo>
                    <a:lnTo>
                      <a:pt x="166" y="87"/>
                    </a:lnTo>
                    <a:lnTo>
                      <a:pt x="164" y="85"/>
                    </a:lnTo>
                    <a:lnTo>
                      <a:pt x="160" y="77"/>
                    </a:lnTo>
                    <a:lnTo>
                      <a:pt x="160" y="77"/>
                    </a:lnTo>
                    <a:lnTo>
                      <a:pt x="158" y="73"/>
                    </a:lnTo>
                    <a:lnTo>
                      <a:pt x="156" y="71"/>
                    </a:lnTo>
                    <a:lnTo>
                      <a:pt x="152" y="73"/>
                    </a:lnTo>
                    <a:lnTo>
                      <a:pt x="150" y="73"/>
                    </a:lnTo>
                    <a:lnTo>
                      <a:pt x="150" y="73"/>
                    </a:lnTo>
                    <a:lnTo>
                      <a:pt x="144" y="71"/>
                    </a:lnTo>
                    <a:lnTo>
                      <a:pt x="136" y="69"/>
                    </a:lnTo>
                    <a:lnTo>
                      <a:pt x="134" y="71"/>
                    </a:lnTo>
                    <a:lnTo>
                      <a:pt x="130" y="73"/>
                    </a:lnTo>
                    <a:lnTo>
                      <a:pt x="126" y="79"/>
                    </a:lnTo>
                    <a:lnTo>
                      <a:pt x="124" y="85"/>
                    </a:lnTo>
                    <a:lnTo>
                      <a:pt x="124" y="85"/>
                    </a:lnTo>
                    <a:lnTo>
                      <a:pt x="120" y="87"/>
                    </a:lnTo>
                    <a:lnTo>
                      <a:pt x="118" y="85"/>
                    </a:lnTo>
                    <a:lnTo>
                      <a:pt x="114" y="79"/>
                    </a:lnTo>
                    <a:lnTo>
                      <a:pt x="108" y="54"/>
                    </a:lnTo>
                    <a:lnTo>
                      <a:pt x="108" y="54"/>
                    </a:lnTo>
                    <a:lnTo>
                      <a:pt x="106" y="50"/>
                    </a:lnTo>
                    <a:lnTo>
                      <a:pt x="104" y="46"/>
                    </a:lnTo>
                    <a:lnTo>
                      <a:pt x="104" y="46"/>
                    </a:lnTo>
                    <a:lnTo>
                      <a:pt x="104" y="59"/>
                    </a:lnTo>
                    <a:lnTo>
                      <a:pt x="104" y="63"/>
                    </a:lnTo>
                    <a:lnTo>
                      <a:pt x="106" y="67"/>
                    </a:lnTo>
                    <a:lnTo>
                      <a:pt x="106" y="67"/>
                    </a:lnTo>
                    <a:lnTo>
                      <a:pt x="110" y="73"/>
                    </a:lnTo>
                    <a:lnTo>
                      <a:pt x="114" y="83"/>
                    </a:lnTo>
                    <a:lnTo>
                      <a:pt x="116" y="85"/>
                    </a:lnTo>
                    <a:lnTo>
                      <a:pt x="118" y="87"/>
                    </a:lnTo>
                    <a:lnTo>
                      <a:pt x="122" y="87"/>
                    </a:lnTo>
                    <a:lnTo>
                      <a:pt x="124" y="83"/>
                    </a:lnTo>
                    <a:lnTo>
                      <a:pt x="124" y="83"/>
                    </a:lnTo>
                    <a:lnTo>
                      <a:pt x="130" y="75"/>
                    </a:lnTo>
                    <a:lnTo>
                      <a:pt x="134" y="73"/>
                    </a:lnTo>
                    <a:lnTo>
                      <a:pt x="138" y="73"/>
                    </a:lnTo>
                    <a:lnTo>
                      <a:pt x="142" y="75"/>
                    </a:lnTo>
                    <a:lnTo>
                      <a:pt x="144" y="77"/>
                    </a:lnTo>
                    <a:lnTo>
                      <a:pt x="150" y="87"/>
                    </a:lnTo>
                    <a:lnTo>
                      <a:pt x="150" y="87"/>
                    </a:lnTo>
                    <a:lnTo>
                      <a:pt x="150" y="91"/>
                    </a:lnTo>
                    <a:lnTo>
                      <a:pt x="150" y="91"/>
                    </a:lnTo>
                    <a:lnTo>
                      <a:pt x="150" y="93"/>
                    </a:lnTo>
                    <a:lnTo>
                      <a:pt x="148" y="93"/>
                    </a:lnTo>
                    <a:lnTo>
                      <a:pt x="146" y="91"/>
                    </a:lnTo>
                    <a:lnTo>
                      <a:pt x="146" y="91"/>
                    </a:lnTo>
                    <a:lnTo>
                      <a:pt x="142" y="91"/>
                    </a:lnTo>
                    <a:lnTo>
                      <a:pt x="140" y="91"/>
                    </a:lnTo>
                    <a:lnTo>
                      <a:pt x="138" y="95"/>
                    </a:lnTo>
                    <a:lnTo>
                      <a:pt x="138" y="103"/>
                    </a:lnTo>
                    <a:lnTo>
                      <a:pt x="138" y="103"/>
                    </a:lnTo>
                    <a:lnTo>
                      <a:pt x="134" y="103"/>
                    </a:lnTo>
                    <a:lnTo>
                      <a:pt x="130" y="105"/>
                    </a:lnTo>
                    <a:lnTo>
                      <a:pt x="126" y="103"/>
                    </a:lnTo>
                    <a:lnTo>
                      <a:pt x="122" y="99"/>
                    </a:lnTo>
                    <a:lnTo>
                      <a:pt x="122" y="99"/>
                    </a:lnTo>
                    <a:lnTo>
                      <a:pt x="120" y="101"/>
                    </a:lnTo>
                    <a:lnTo>
                      <a:pt x="118" y="107"/>
                    </a:lnTo>
                    <a:lnTo>
                      <a:pt x="116" y="115"/>
                    </a:lnTo>
                    <a:lnTo>
                      <a:pt x="116" y="127"/>
                    </a:lnTo>
                    <a:lnTo>
                      <a:pt x="116" y="127"/>
                    </a:lnTo>
                    <a:lnTo>
                      <a:pt x="114" y="119"/>
                    </a:lnTo>
                    <a:lnTo>
                      <a:pt x="112" y="113"/>
                    </a:lnTo>
                    <a:lnTo>
                      <a:pt x="110" y="111"/>
                    </a:lnTo>
                    <a:lnTo>
                      <a:pt x="106" y="109"/>
                    </a:lnTo>
                    <a:lnTo>
                      <a:pt x="100" y="105"/>
                    </a:lnTo>
                    <a:lnTo>
                      <a:pt x="98" y="101"/>
                    </a:lnTo>
                    <a:lnTo>
                      <a:pt x="96" y="95"/>
                    </a:lnTo>
                    <a:lnTo>
                      <a:pt x="96" y="95"/>
                    </a:lnTo>
                    <a:lnTo>
                      <a:pt x="96" y="93"/>
                    </a:lnTo>
                    <a:lnTo>
                      <a:pt x="94" y="95"/>
                    </a:lnTo>
                    <a:lnTo>
                      <a:pt x="94" y="95"/>
                    </a:lnTo>
                    <a:lnTo>
                      <a:pt x="94" y="99"/>
                    </a:lnTo>
                    <a:lnTo>
                      <a:pt x="94" y="101"/>
                    </a:lnTo>
                    <a:lnTo>
                      <a:pt x="94" y="101"/>
                    </a:lnTo>
                    <a:lnTo>
                      <a:pt x="96" y="107"/>
                    </a:lnTo>
                    <a:lnTo>
                      <a:pt x="94" y="115"/>
                    </a:lnTo>
                    <a:lnTo>
                      <a:pt x="94" y="115"/>
                    </a:lnTo>
                    <a:lnTo>
                      <a:pt x="94" y="117"/>
                    </a:lnTo>
                    <a:lnTo>
                      <a:pt x="92" y="117"/>
                    </a:lnTo>
                    <a:lnTo>
                      <a:pt x="90" y="115"/>
                    </a:lnTo>
                    <a:lnTo>
                      <a:pt x="90" y="115"/>
                    </a:lnTo>
                    <a:lnTo>
                      <a:pt x="88" y="111"/>
                    </a:lnTo>
                    <a:lnTo>
                      <a:pt x="84" y="111"/>
                    </a:lnTo>
                    <a:lnTo>
                      <a:pt x="82" y="109"/>
                    </a:lnTo>
                    <a:lnTo>
                      <a:pt x="80" y="103"/>
                    </a:lnTo>
                    <a:lnTo>
                      <a:pt x="80" y="103"/>
                    </a:lnTo>
                    <a:lnTo>
                      <a:pt x="82" y="99"/>
                    </a:lnTo>
                    <a:lnTo>
                      <a:pt x="82" y="99"/>
                    </a:lnTo>
                    <a:lnTo>
                      <a:pt x="84" y="93"/>
                    </a:lnTo>
                    <a:lnTo>
                      <a:pt x="84" y="85"/>
                    </a:lnTo>
                    <a:lnTo>
                      <a:pt x="84" y="85"/>
                    </a:lnTo>
                    <a:lnTo>
                      <a:pt x="82" y="79"/>
                    </a:lnTo>
                    <a:lnTo>
                      <a:pt x="82" y="75"/>
                    </a:lnTo>
                    <a:lnTo>
                      <a:pt x="80" y="75"/>
                    </a:lnTo>
                    <a:lnTo>
                      <a:pt x="80" y="75"/>
                    </a:lnTo>
                    <a:lnTo>
                      <a:pt x="76" y="75"/>
                    </a:lnTo>
                    <a:lnTo>
                      <a:pt x="76" y="75"/>
                    </a:lnTo>
                    <a:lnTo>
                      <a:pt x="72" y="67"/>
                    </a:lnTo>
                    <a:lnTo>
                      <a:pt x="72" y="67"/>
                    </a:lnTo>
                    <a:lnTo>
                      <a:pt x="70" y="63"/>
                    </a:lnTo>
                    <a:lnTo>
                      <a:pt x="66" y="61"/>
                    </a:lnTo>
                    <a:lnTo>
                      <a:pt x="66" y="61"/>
                    </a:lnTo>
                    <a:lnTo>
                      <a:pt x="66" y="71"/>
                    </a:lnTo>
                    <a:lnTo>
                      <a:pt x="68" y="73"/>
                    </a:lnTo>
                    <a:lnTo>
                      <a:pt x="72" y="75"/>
                    </a:lnTo>
                    <a:lnTo>
                      <a:pt x="72" y="75"/>
                    </a:lnTo>
                    <a:lnTo>
                      <a:pt x="74" y="81"/>
                    </a:lnTo>
                    <a:lnTo>
                      <a:pt x="74" y="81"/>
                    </a:lnTo>
                    <a:lnTo>
                      <a:pt x="74" y="89"/>
                    </a:lnTo>
                    <a:lnTo>
                      <a:pt x="74" y="89"/>
                    </a:lnTo>
                    <a:lnTo>
                      <a:pt x="70" y="87"/>
                    </a:lnTo>
                    <a:lnTo>
                      <a:pt x="68" y="89"/>
                    </a:lnTo>
                    <a:lnTo>
                      <a:pt x="66" y="101"/>
                    </a:lnTo>
                    <a:lnTo>
                      <a:pt x="66" y="101"/>
                    </a:lnTo>
                    <a:lnTo>
                      <a:pt x="64" y="101"/>
                    </a:lnTo>
                    <a:lnTo>
                      <a:pt x="62" y="99"/>
                    </a:lnTo>
                    <a:lnTo>
                      <a:pt x="62" y="99"/>
                    </a:lnTo>
                    <a:lnTo>
                      <a:pt x="60" y="95"/>
                    </a:lnTo>
                    <a:lnTo>
                      <a:pt x="60" y="95"/>
                    </a:lnTo>
                    <a:lnTo>
                      <a:pt x="58" y="103"/>
                    </a:lnTo>
                    <a:lnTo>
                      <a:pt x="58" y="103"/>
                    </a:lnTo>
                    <a:lnTo>
                      <a:pt x="54" y="107"/>
                    </a:lnTo>
                    <a:lnTo>
                      <a:pt x="50" y="109"/>
                    </a:lnTo>
                    <a:lnTo>
                      <a:pt x="44" y="109"/>
                    </a:lnTo>
                    <a:lnTo>
                      <a:pt x="40" y="105"/>
                    </a:lnTo>
                    <a:lnTo>
                      <a:pt x="40" y="105"/>
                    </a:lnTo>
                    <a:lnTo>
                      <a:pt x="36" y="101"/>
                    </a:lnTo>
                    <a:lnTo>
                      <a:pt x="34" y="103"/>
                    </a:lnTo>
                    <a:lnTo>
                      <a:pt x="34" y="107"/>
                    </a:lnTo>
                    <a:lnTo>
                      <a:pt x="34" y="107"/>
                    </a:lnTo>
                    <a:lnTo>
                      <a:pt x="32" y="109"/>
                    </a:lnTo>
                    <a:lnTo>
                      <a:pt x="30" y="109"/>
                    </a:lnTo>
                    <a:lnTo>
                      <a:pt x="30" y="109"/>
                    </a:lnTo>
                    <a:lnTo>
                      <a:pt x="24" y="103"/>
                    </a:lnTo>
                    <a:lnTo>
                      <a:pt x="16" y="101"/>
                    </a:lnTo>
                    <a:lnTo>
                      <a:pt x="0" y="101"/>
                    </a:lnTo>
                    <a:lnTo>
                      <a:pt x="0" y="101"/>
                    </a:lnTo>
                    <a:lnTo>
                      <a:pt x="0" y="93"/>
                    </a:lnTo>
                    <a:lnTo>
                      <a:pt x="2" y="91"/>
                    </a:lnTo>
                    <a:lnTo>
                      <a:pt x="4" y="91"/>
                    </a:lnTo>
                    <a:lnTo>
                      <a:pt x="6" y="89"/>
                    </a:lnTo>
                    <a:lnTo>
                      <a:pt x="6" y="89"/>
                    </a:lnTo>
                    <a:lnTo>
                      <a:pt x="4" y="83"/>
                    </a:lnTo>
                    <a:lnTo>
                      <a:pt x="2" y="81"/>
                    </a:lnTo>
                    <a:lnTo>
                      <a:pt x="0" y="79"/>
                    </a:lnTo>
                    <a:lnTo>
                      <a:pt x="0" y="75"/>
                    </a:lnTo>
                    <a:lnTo>
                      <a:pt x="0" y="75"/>
                    </a:lnTo>
                    <a:lnTo>
                      <a:pt x="0" y="69"/>
                    </a:lnTo>
                    <a:lnTo>
                      <a:pt x="2" y="67"/>
                    </a:lnTo>
                    <a:lnTo>
                      <a:pt x="6" y="67"/>
                    </a:lnTo>
                    <a:lnTo>
                      <a:pt x="8" y="71"/>
                    </a:lnTo>
                    <a:lnTo>
                      <a:pt x="8" y="71"/>
                    </a:lnTo>
                    <a:lnTo>
                      <a:pt x="10" y="75"/>
                    </a:lnTo>
                    <a:lnTo>
                      <a:pt x="12" y="77"/>
                    </a:lnTo>
                    <a:lnTo>
                      <a:pt x="18" y="77"/>
                    </a:lnTo>
                    <a:lnTo>
                      <a:pt x="18" y="77"/>
                    </a:lnTo>
                    <a:lnTo>
                      <a:pt x="20" y="77"/>
                    </a:lnTo>
                    <a:lnTo>
                      <a:pt x="20" y="75"/>
                    </a:lnTo>
                    <a:lnTo>
                      <a:pt x="22" y="73"/>
                    </a:lnTo>
                    <a:lnTo>
                      <a:pt x="22" y="73"/>
                    </a:lnTo>
                    <a:lnTo>
                      <a:pt x="20" y="67"/>
                    </a:lnTo>
                    <a:lnTo>
                      <a:pt x="18" y="67"/>
                    </a:lnTo>
                    <a:lnTo>
                      <a:pt x="18" y="67"/>
                    </a:lnTo>
                    <a:lnTo>
                      <a:pt x="12" y="65"/>
                    </a:lnTo>
                    <a:lnTo>
                      <a:pt x="8" y="61"/>
                    </a:lnTo>
                    <a:lnTo>
                      <a:pt x="6" y="52"/>
                    </a:lnTo>
                    <a:lnTo>
                      <a:pt x="4" y="42"/>
                    </a:lnTo>
                    <a:lnTo>
                      <a:pt x="4" y="42"/>
                    </a:lnTo>
                    <a:lnTo>
                      <a:pt x="2" y="36"/>
                    </a:lnTo>
                    <a:lnTo>
                      <a:pt x="2" y="32"/>
                    </a:lnTo>
                    <a:lnTo>
                      <a:pt x="2" y="32"/>
                    </a:lnTo>
                    <a:lnTo>
                      <a:pt x="4" y="30"/>
                    </a:lnTo>
                    <a:lnTo>
                      <a:pt x="4" y="30"/>
                    </a:lnTo>
                    <a:lnTo>
                      <a:pt x="6" y="32"/>
                    </a:lnTo>
                    <a:lnTo>
                      <a:pt x="6" y="32"/>
                    </a:lnTo>
                    <a:lnTo>
                      <a:pt x="12" y="38"/>
                    </a:lnTo>
                    <a:lnTo>
                      <a:pt x="14" y="38"/>
                    </a:lnTo>
                    <a:lnTo>
                      <a:pt x="16" y="38"/>
                    </a:lnTo>
                    <a:lnTo>
                      <a:pt x="16" y="38"/>
                    </a:lnTo>
                    <a:lnTo>
                      <a:pt x="18" y="36"/>
                    </a:lnTo>
                    <a:lnTo>
                      <a:pt x="20" y="38"/>
                    </a:lnTo>
                    <a:lnTo>
                      <a:pt x="22" y="46"/>
                    </a:lnTo>
                    <a:lnTo>
                      <a:pt x="22" y="46"/>
                    </a:lnTo>
                    <a:lnTo>
                      <a:pt x="26" y="52"/>
                    </a:lnTo>
                    <a:lnTo>
                      <a:pt x="26" y="54"/>
                    </a:lnTo>
                    <a:lnTo>
                      <a:pt x="28" y="52"/>
                    </a:lnTo>
                    <a:lnTo>
                      <a:pt x="28" y="52"/>
                    </a:lnTo>
                    <a:lnTo>
                      <a:pt x="30" y="50"/>
                    </a:lnTo>
                    <a:lnTo>
                      <a:pt x="30" y="46"/>
                    </a:lnTo>
                    <a:lnTo>
                      <a:pt x="28" y="42"/>
                    </a:lnTo>
                    <a:lnTo>
                      <a:pt x="30" y="38"/>
                    </a:lnTo>
                    <a:lnTo>
                      <a:pt x="30" y="38"/>
                    </a:lnTo>
                    <a:lnTo>
                      <a:pt x="32" y="46"/>
                    </a:lnTo>
                    <a:lnTo>
                      <a:pt x="34" y="57"/>
                    </a:lnTo>
                    <a:lnTo>
                      <a:pt x="36" y="79"/>
                    </a:lnTo>
                    <a:lnTo>
                      <a:pt x="36" y="79"/>
                    </a:lnTo>
                    <a:lnTo>
                      <a:pt x="34" y="85"/>
                    </a:lnTo>
                    <a:lnTo>
                      <a:pt x="30" y="89"/>
                    </a:lnTo>
                    <a:lnTo>
                      <a:pt x="30" y="89"/>
                    </a:lnTo>
                    <a:lnTo>
                      <a:pt x="36" y="87"/>
                    </a:lnTo>
                    <a:lnTo>
                      <a:pt x="38" y="87"/>
                    </a:lnTo>
                    <a:lnTo>
                      <a:pt x="40" y="89"/>
                    </a:lnTo>
                    <a:lnTo>
                      <a:pt x="40" y="89"/>
                    </a:lnTo>
                    <a:lnTo>
                      <a:pt x="38" y="85"/>
                    </a:lnTo>
                    <a:lnTo>
                      <a:pt x="36" y="79"/>
                    </a:lnTo>
                    <a:lnTo>
                      <a:pt x="36" y="79"/>
                    </a:lnTo>
                    <a:lnTo>
                      <a:pt x="46" y="79"/>
                    </a:lnTo>
                    <a:lnTo>
                      <a:pt x="46" y="79"/>
                    </a:lnTo>
                    <a:lnTo>
                      <a:pt x="38" y="46"/>
                    </a:lnTo>
                    <a:lnTo>
                      <a:pt x="38" y="46"/>
                    </a:lnTo>
                    <a:lnTo>
                      <a:pt x="38" y="36"/>
                    </a:lnTo>
                    <a:lnTo>
                      <a:pt x="38" y="34"/>
                    </a:lnTo>
                    <a:lnTo>
                      <a:pt x="40" y="34"/>
                    </a:lnTo>
                    <a:lnTo>
                      <a:pt x="40" y="34"/>
                    </a:lnTo>
                    <a:lnTo>
                      <a:pt x="42" y="32"/>
                    </a:lnTo>
                    <a:lnTo>
                      <a:pt x="44" y="30"/>
                    </a:lnTo>
                    <a:lnTo>
                      <a:pt x="46" y="22"/>
                    </a:lnTo>
                    <a:lnTo>
                      <a:pt x="46" y="22"/>
                    </a:lnTo>
                    <a:lnTo>
                      <a:pt x="48" y="14"/>
                    </a:lnTo>
                    <a:lnTo>
                      <a:pt x="48" y="10"/>
                    </a:lnTo>
                    <a:lnTo>
                      <a:pt x="50" y="12"/>
                    </a:lnTo>
                    <a:lnTo>
                      <a:pt x="52" y="18"/>
                    </a:lnTo>
                    <a:lnTo>
                      <a:pt x="5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9" name="Freeform 1868">
                <a:extLst>
                  <a:ext uri="{FF2B5EF4-FFF2-40B4-BE49-F238E27FC236}">
                    <a16:creationId xmlns:a16="http://schemas.microsoft.com/office/drawing/2014/main" id="{FA57287B-F979-C8B7-E93D-F1547249892F}"/>
                  </a:ext>
                </a:extLst>
              </p:cNvPr>
              <p:cNvSpPr>
                <a:spLocks/>
              </p:cNvSpPr>
              <p:nvPr/>
            </p:nvSpPr>
            <p:spPr bwMode="auto">
              <a:xfrm>
                <a:off x="5452" y="2059"/>
                <a:ext cx="108" cy="138"/>
              </a:xfrm>
              <a:custGeom>
                <a:avLst/>
                <a:gdLst>
                  <a:gd name="T0" fmla="*/ 106 w 108"/>
                  <a:gd name="T1" fmla="*/ 126 h 138"/>
                  <a:gd name="T2" fmla="*/ 106 w 108"/>
                  <a:gd name="T3" fmla="*/ 136 h 138"/>
                  <a:gd name="T4" fmla="*/ 102 w 108"/>
                  <a:gd name="T5" fmla="*/ 136 h 138"/>
                  <a:gd name="T6" fmla="*/ 92 w 108"/>
                  <a:gd name="T7" fmla="*/ 136 h 138"/>
                  <a:gd name="T8" fmla="*/ 88 w 108"/>
                  <a:gd name="T9" fmla="*/ 126 h 138"/>
                  <a:gd name="T10" fmla="*/ 82 w 108"/>
                  <a:gd name="T11" fmla="*/ 130 h 138"/>
                  <a:gd name="T12" fmla="*/ 78 w 108"/>
                  <a:gd name="T13" fmla="*/ 116 h 138"/>
                  <a:gd name="T14" fmla="*/ 72 w 108"/>
                  <a:gd name="T15" fmla="*/ 134 h 138"/>
                  <a:gd name="T16" fmla="*/ 64 w 108"/>
                  <a:gd name="T17" fmla="*/ 130 h 138"/>
                  <a:gd name="T18" fmla="*/ 60 w 108"/>
                  <a:gd name="T19" fmla="*/ 118 h 138"/>
                  <a:gd name="T20" fmla="*/ 60 w 108"/>
                  <a:gd name="T21" fmla="*/ 106 h 138"/>
                  <a:gd name="T22" fmla="*/ 68 w 108"/>
                  <a:gd name="T23" fmla="*/ 114 h 138"/>
                  <a:gd name="T24" fmla="*/ 70 w 108"/>
                  <a:gd name="T25" fmla="*/ 98 h 138"/>
                  <a:gd name="T26" fmla="*/ 58 w 108"/>
                  <a:gd name="T27" fmla="*/ 90 h 138"/>
                  <a:gd name="T28" fmla="*/ 54 w 108"/>
                  <a:gd name="T29" fmla="*/ 82 h 138"/>
                  <a:gd name="T30" fmla="*/ 54 w 108"/>
                  <a:gd name="T31" fmla="*/ 64 h 138"/>
                  <a:gd name="T32" fmla="*/ 60 w 108"/>
                  <a:gd name="T33" fmla="*/ 58 h 138"/>
                  <a:gd name="T34" fmla="*/ 50 w 108"/>
                  <a:gd name="T35" fmla="*/ 48 h 138"/>
                  <a:gd name="T36" fmla="*/ 50 w 108"/>
                  <a:gd name="T37" fmla="*/ 68 h 138"/>
                  <a:gd name="T38" fmla="*/ 48 w 108"/>
                  <a:gd name="T39" fmla="*/ 96 h 138"/>
                  <a:gd name="T40" fmla="*/ 42 w 108"/>
                  <a:gd name="T41" fmla="*/ 100 h 138"/>
                  <a:gd name="T42" fmla="*/ 34 w 108"/>
                  <a:gd name="T43" fmla="*/ 92 h 138"/>
                  <a:gd name="T44" fmla="*/ 32 w 108"/>
                  <a:gd name="T45" fmla="*/ 78 h 138"/>
                  <a:gd name="T46" fmla="*/ 22 w 108"/>
                  <a:gd name="T47" fmla="*/ 64 h 138"/>
                  <a:gd name="T48" fmla="*/ 16 w 108"/>
                  <a:gd name="T49" fmla="*/ 70 h 138"/>
                  <a:gd name="T50" fmla="*/ 6 w 108"/>
                  <a:gd name="T51" fmla="*/ 58 h 138"/>
                  <a:gd name="T52" fmla="*/ 0 w 108"/>
                  <a:gd name="T53" fmla="*/ 42 h 138"/>
                  <a:gd name="T54" fmla="*/ 2 w 108"/>
                  <a:gd name="T55" fmla="*/ 30 h 138"/>
                  <a:gd name="T56" fmla="*/ 8 w 108"/>
                  <a:gd name="T57" fmla="*/ 36 h 138"/>
                  <a:gd name="T58" fmla="*/ 14 w 108"/>
                  <a:gd name="T59" fmla="*/ 36 h 138"/>
                  <a:gd name="T60" fmla="*/ 22 w 108"/>
                  <a:gd name="T61" fmla="*/ 30 h 138"/>
                  <a:gd name="T62" fmla="*/ 26 w 108"/>
                  <a:gd name="T63" fmla="*/ 30 h 138"/>
                  <a:gd name="T64" fmla="*/ 28 w 108"/>
                  <a:gd name="T65" fmla="*/ 38 h 138"/>
                  <a:gd name="T66" fmla="*/ 34 w 108"/>
                  <a:gd name="T67" fmla="*/ 34 h 138"/>
                  <a:gd name="T68" fmla="*/ 48 w 108"/>
                  <a:gd name="T69" fmla="*/ 8 h 138"/>
                  <a:gd name="T70" fmla="*/ 64 w 108"/>
                  <a:gd name="T71" fmla="*/ 16 h 138"/>
                  <a:gd name="T72" fmla="*/ 58 w 108"/>
                  <a:gd name="T73" fmla="*/ 2 h 138"/>
                  <a:gd name="T74" fmla="*/ 70 w 108"/>
                  <a:gd name="T75" fmla="*/ 6 h 138"/>
                  <a:gd name="T76" fmla="*/ 76 w 108"/>
                  <a:gd name="T77" fmla="*/ 26 h 138"/>
                  <a:gd name="T78" fmla="*/ 84 w 108"/>
                  <a:gd name="T79" fmla="*/ 34 h 138"/>
                  <a:gd name="T80" fmla="*/ 86 w 108"/>
                  <a:gd name="T81" fmla="*/ 20 h 138"/>
                  <a:gd name="T82" fmla="*/ 92 w 108"/>
                  <a:gd name="T83" fmla="*/ 30 h 138"/>
                  <a:gd name="T84" fmla="*/ 96 w 108"/>
                  <a:gd name="T85" fmla="*/ 36 h 138"/>
                  <a:gd name="T86" fmla="*/ 90 w 108"/>
                  <a:gd name="T87" fmla="*/ 42 h 138"/>
                  <a:gd name="T88" fmla="*/ 88 w 108"/>
                  <a:gd name="T89" fmla="*/ 44 h 138"/>
                  <a:gd name="T90" fmla="*/ 82 w 108"/>
                  <a:gd name="T91" fmla="*/ 40 h 138"/>
                  <a:gd name="T92" fmla="*/ 92 w 108"/>
                  <a:gd name="T93" fmla="*/ 68 h 138"/>
                  <a:gd name="T94" fmla="*/ 94 w 108"/>
                  <a:gd name="T95" fmla="*/ 84 h 138"/>
                  <a:gd name="T96" fmla="*/ 92 w 108"/>
                  <a:gd name="T97" fmla="*/ 90 h 138"/>
                  <a:gd name="T98" fmla="*/ 88 w 108"/>
                  <a:gd name="T99" fmla="*/ 92 h 138"/>
                  <a:gd name="T100" fmla="*/ 100 w 108"/>
                  <a:gd name="T101" fmla="*/ 94 h 138"/>
                  <a:gd name="T102" fmla="*/ 102 w 108"/>
                  <a:gd name="T103" fmla="*/ 108 h 138"/>
                  <a:gd name="T104" fmla="*/ 98 w 108"/>
                  <a:gd name="T105" fmla="*/ 112 h 138"/>
                  <a:gd name="T106" fmla="*/ 96 w 108"/>
                  <a:gd name="T107" fmla="*/ 120 h 138"/>
                  <a:gd name="T108" fmla="*/ 102 w 108"/>
                  <a:gd name="T109" fmla="*/ 120 h 138"/>
                  <a:gd name="T110" fmla="*/ 106 w 108"/>
                  <a:gd name="T111" fmla="*/ 1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8" h="138">
                    <a:moveTo>
                      <a:pt x="108" y="114"/>
                    </a:moveTo>
                    <a:lnTo>
                      <a:pt x="108" y="114"/>
                    </a:lnTo>
                    <a:lnTo>
                      <a:pt x="106" y="126"/>
                    </a:lnTo>
                    <a:lnTo>
                      <a:pt x="106" y="126"/>
                    </a:lnTo>
                    <a:lnTo>
                      <a:pt x="106" y="134"/>
                    </a:lnTo>
                    <a:lnTo>
                      <a:pt x="106" y="136"/>
                    </a:lnTo>
                    <a:lnTo>
                      <a:pt x="104" y="138"/>
                    </a:lnTo>
                    <a:lnTo>
                      <a:pt x="102" y="136"/>
                    </a:lnTo>
                    <a:lnTo>
                      <a:pt x="102" y="136"/>
                    </a:lnTo>
                    <a:lnTo>
                      <a:pt x="94" y="136"/>
                    </a:lnTo>
                    <a:lnTo>
                      <a:pt x="94" y="136"/>
                    </a:lnTo>
                    <a:lnTo>
                      <a:pt x="92" y="136"/>
                    </a:lnTo>
                    <a:lnTo>
                      <a:pt x="90" y="134"/>
                    </a:lnTo>
                    <a:lnTo>
                      <a:pt x="90" y="134"/>
                    </a:lnTo>
                    <a:lnTo>
                      <a:pt x="88" y="126"/>
                    </a:lnTo>
                    <a:lnTo>
                      <a:pt x="86" y="126"/>
                    </a:lnTo>
                    <a:lnTo>
                      <a:pt x="82" y="130"/>
                    </a:lnTo>
                    <a:lnTo>
                      <a:pt x="82" y="130"/>
                    </a:lnTo>
                    <a:lnTo>
                      <a:pt x="80" y="116"/>
                    </a:lnTo>
                    <a:lnTo>
                      <a:pt x="78" y="114"/>
                    </a:lnTo>
                    <a:lnTo>
                      <a:pt x="78" y="116"/>
                    </a:lnTo>
                    <a:lnTo>
                      <a:pt x="74" y="128"/>
                    </a:lnTo>
                    <a:lnTo>
                      <a:pt x="74" y="128"/>
                    </a:lnTo>
                    <a:lnTo>
                      <a:pt x="72" y="134"/>
                    </a:lnTo>
                    <a:lnTo>
                      <a:pt x="70" y="134"/>
                    </a:lnTo>
                    <a:lnTo>
                      <a:pt x="66" y="134"/>
                    </a:lnTo>
                    <a:lnTo>
                      <a:pt x="64" y="130"/>
                    </a:lnTo>
                    <a:lnTo>
                      <a:pt x="64" y="130"/>
                    </a:lnTo>
                    <a:lnTo>
                      <a:pt x="60" y="118"/>
                    </a:lnTo>
                    <a:lnTo>
                      <a:pt x="60" y="118"/>
                    </a:lnTo>
                    <a:lnTo>
                      <a:pt x="58" y="112"/>
                    </a:lnTo>
                    <a:lnTo>
                      <a:pt x="60" y="106"/>
                    </a:lnTo>
                    <a:lnTo>
                      <a:pt x="60" y="106"/>
                    </a:lnTo>
                    <a:lnTo>
                      <a:pt x="62" y="102"/>
                    </a:lnTo>
                    <a:lnTo>
                      <a:pt x="64" y="104"/>
                    </a:lnTo>
                    <a:lnTo>
                      <a:pt x="68" y="114"/>
                    </a:lnTo>
                    <a:lnTo>
                      <a:pt x="68" y="114"/>
                    </a:lnTo>
                    <a:lnTo>
                      <a:pt x="70" y="106"/>
                    </a:lnTo>
                    <a:lnTo>
                      <a:pt x="70" y="98"/>
                    </a:lnTo>
                    <a:lnTo>
                      <a:pt x="70" y="98"/>
                    </a:lnTo>
                    <a:lnTo>
                      <a:pt x="64" y="92"/>
                    </a:lnTo>
                    <a:lnTo>
                      <a:pt x="58" y="90"/>
                    </a:lnTo>
                    <a:lnTo>
                      <a:pt x="58" y="90"/>
                    </a:lnTo>
                    <a:lnTo>
                      <a:pt x="56" y="86"/>
                    </a:lnTo>
                    <a:lnTo>
                      <a:pt x="54" y="82"/>
                    </a:lnTo>
                    <a:lnTo>
                      <a:pt x="52" y="70"/>
                    </a:lnTo>
                    <a:lnTo>
                      <a:pt x="52" y="70"/>
                    </a:lnTo>
                    <a:lnTo>
                      <a:pt x="54" y="64"/>
                    </a:lnTo>
                    <a:lnTo>
                      <a:pt x="54" y="60"/>
                    </a:lnTo>
                    <a:lnTo>
                      <a:pt x="60" y="58"/>
                    </a:lnTo>
                    <a:lnTo>
                      <a:pt x="60" y="58"/>
                    </a:lnTo>
                    <a:lnTo>
                      <a:pt x="56" y="52"/>
                    </a:lnTo>
                    <a:lnTo>
                      <a:pt x="54" y="50"/>
                    </a:lnTo>
                    <a:lnTo>
                      <a:pt x="50" y="48"/>
                    </a:lnTo>
                    <a:lnTo>
                      <a:pt x="50" y="48"/>
                    </a:lnTo>
                    <a:lnTo>
                      <a:pt x="52" y="58"/>
                    </a:lnTo>
                    <a:lnTo>
                      <a:pt x="50" y="68"/>
                    </a:lnTo>
                    <a:lnTo>
                      <a:pt x="50" y="90"/>
                    </a:lnTo>
                    <a:lnTo>
                      <a:pt x="50" y="90"/>
                    </a:lnTo>
                    <a:lnTo>
                      <a:pt x="48" y="96"/>
                    </a:lnTo>
                    <a:lnTo>
                      <a:pt x="46" y="100"/>
                    </a:lnTo>
                    <a:lnTo>
                      <a:pt x="44" y="102"/>
                    </a:lnTo>
                    <a:lnTo>
                      <a:pt x="42" y="100"/>
                    </a:lnTo>
                    <a:lnTo>
                      <a:pt x="42" y="100"/>
                    </a:lnTo>
                    <a:lnTo>
                      <a:pt x="34" y="92"/>
                    </a:lnTo>
                    <a:lnTo>
                      <a:pt x="34" y="92"/>
                    </a:lnTo>
                    <a:lnTo>
                      <a:pt x="32" y="90"/>
                    </a:lnTo>
                    <a:lnTo>
                      <a:pt x="32" y="90"/>
                    </a:lnTo>
                    <a:lnTo>
                      <a:pt x="32" y="78"/>
                    </a:lnTo>
                    <a:lnTo>
                      <a:pt x="28" y="70"/>
                    </a:lnTo>
                    <a:lnTo>
                      <a:pt x="24" y="64"/>
                    </a:lnTo>
                    <a:lnTo>
                      <a:pt x="22" y="64"/>
                    </a:lnTo>
                    <a:lnTo>
                      <a:pt x="20" y="66"/>
                    </a:lnTo>
                    <a:lnTo>
                      <a:pt x="20" y="66"/>
                    </a:lnTo>
                    <a:lnTo>
                      <a:pt x="16" y="70"/>
                    </a:lnTo>
                    <a:lnTo>
                      <a:pt x="12" y="68"/>
                    </a:lnTo>
                    <a:lnTo>
                      <a:pt x="8" y="64"/>
                    </a:lnTo>
                    <a:lnTo>
                      <a:pt x="6" y="58"/>
                    </a:lnTo>
                    <a:lnTo>
                      <a:pt x="6" y="58"/>
                    </a:lnTo>
                    <a:lnTo>
                      <a:pt x="2" y="50"/>
                    </a:lnTo>
                    <a:lnTo>
                      <a:pt x="0" y="42"/>
                    </a:lnTo>
                    <a:lnTo>
                      <a:pt x="0" y="42"/>
                    </a:lnTo>
                    <a:lnTo>
                      <a:pt x="2" y="30"/>
                    </a:lnTo>
                    <a:lnTo>
                      <a:pt x="2" y="30"/>
                    </a:lnTo>
                    <a:lnTo>
                      <a:pt x="4" y="30"/>
                    </a:lnTo>
                    <a:lnTo>
                      <a:pt x="6" y="32"/>
                    </a:lnTo>
                    <a:lnTo>
                      <a:pt x="8" y="36"/>
                    </a:lnTo>
                    <a:lnTo>
                      <a:pt x="12" y="38"/>
                    </a:lnTo>
                    <a:lnTo>
                      <a:pt x="12" y="38"/>
                    </a:lnTo>
                    <a:lnTo>
                      <a:pt x="14" y="36"/>
                    </a:lnTo>
                    <a:lnTo>
                      <a:pt x="16" y="34"/>
                    </a:lnTo>
                    <a:lnTo>
                      <a:pt x="20" y="30"/>
                    </a:lnTo>
                    <a:lnTo>
                      <a:pt x="22" y="30"/>
                    </a:lnTo>
                    <a:lnTo>
                      <a:pt x="22" y="30"/>
                    </a:lnTo>
                    <a:lnTo>
                      <a:pt x="26" y="28"/>
                    </a:lnTo>
                    <a:lnTo>
                      <a:pt x="26" y="30"/>
                    </a:lnTo>
                    <a:lnTo>
                      <a:pt x="28" y="34"/>
                    </a:lnTo>
                    <a:lnTo>
                      <a:pt x="28" y="34"/>
                    </a:lnTo>
                    <a:lnTo>
                      <a:pt x="28" y="38"/>
                    </a:lnTo>
                    <a:lnTo>
                      <a:pt x="30" y="40"/>
                    </a:lnTo>
                    <a:lnTo>
                      <a:pt x="34" y="34"/>
                    </a:lnTo>
                    <a:lnTo>
                      <a:pt x="34" y="34"/>
                    </a:lnTo>
                    <a:lnTo>
                      <a:pt x="42" y="16"/>
                    </a:lnTo>
                    <a:lnTo>
                      <a:pt x="46" y="12"/>
                    </a:lnTo>
                    <a:lnTo>
                      <a:pt x="48" y="8"/>
                    </a:lnTo>
                    <a:lnTo>
                      <a:pt x="50" y="8"/>
                    </a:lnTo>
                    <a:lnTo>
                      <a:pt x="54" y="8"/>
                    </a:lnTo>
                    <a:lnTo>
                      <a:pt x="64" y="16"/>
                    </a:lnTo>
                    <a:lnTo>
                      <a:pt x="64" y="16"/>
                    </a:lnTo>
                    <a:lnTo>
                      <a:pt x="58" y="2"/>
                    </a:lnTo>
                    <a:lnTo>
                      <a:pt x="58" y="2"/>
                    </a:lnTo>
                    <a:lnTo>
                      <a:pt x="62" y="0"/>
                    </a:lnTo>
                    <a:lnTo>
                      <a:pt x="66" y="0"/>
                    </a:lnTo>
                    <a:lnTo>
                      <a:pt x="70" y="6"/>
                    </a:lnTo>
                    <a:lnTo>
                      <a:pt x="72" y="14"/>
                    </a:lnTo>
                    <a:lnTo>
                      <a:pt x="72" y="14"/>
                    </a:lnTo>
                    <a:lnTo>
                      <a:pt x="76" y="26"/>
                    </a:lnTo>
                    <a:lnTo>
                      <a:pt x="82" y="32"/>
                    </a:lnTo>
                    <a:lnTo>
                      <a:pt x="82" y="32"/>
                    </a:lnTo>
                    <a:lnTo>
                      <a:pt x="84" y="34"/>
                    </a:lnTo>
                    <a:lnTo>
                      <a:pt x="86" y="34"/>
                    </a:lnTo>
                    <a:lnTo>
                      <a:pt x="86" y="30"/>
                    </a:lnTo>
                    <a:lnTo>
                      <a:pt x="86" y="20"/>
                    </a:lnTo>
                    <a:lnTo>
                      <a:pt x="86" y="20"/>
                    </a:lnTo>
                    <a:lnTo>
                      <a:pt x="88" y="28"/>
                    </a:lnTo>
                    <a:lnTo>
                      <a:pt x="92" y="30"/>
                    </a:lnTo>
                    <a:lnTo>
                      <a:pt x="98" y="30"/>
                    </a:lnTo>
                    <a:lnTo>
                      <a:pt x="98" y="30"/>
                    </a:lnTo>
                    <a:lnTo>
                      <a:pt x="96" y="36"/>
                    </a:lnTo>
                    <a:lnTo>
                      <a:pt x="94" y="38"/>
                    </a:lnTo>
                    <a:lnTo>
                      <a:pt x="92" y="40"/>
                    </a:lnTo>
                    <a:lnTo>
                      <a:pt x="90" y="42"/>
                    </a:lnTo>
                    <a:lnTo>
                      <a:pt x="90" y="42"/>
                    </a:lnTo>
                    <a:lnTo>
                      <a:pt x="88" y="44"/>
                    </a:lnTo>
                    <a:lnTo>
                      <a:pt x="88" y="44"/>
                    </a:lnTo>
                    <a:lnTo>
                      <a:pt x="84" y="46"/>
                    </a:lnTo>
                    <a:lnTo>
                      <a:pt x="84" y="44"/>
                    </a:lnTo>
                    <a:lnTo>
                      <a:pt x="82" y="40"/>
                    </a:lnTo>
                    <a:lnTo>
                      <a:pt x="82" y="40"/>
                    </a:lnTo>
                    <a:lnTo>
                      <a:pt x="86" y="56"/>
                    </a:lnTo>
                    <a:lnTo>
                      <a:pt x="92" y="68"/>
                    </a:lnTo>
                    <a:lnTo>
                      <a:pt x="92" y="68"/>
                    </a:lnTo>
                    <a:lnTo>
                      <a:pt x="94" y="74"/>
                    </a:lnTo>
                    <a:lnTo>
                      <a:pt x="94" y="84"/>
                    </a:lnTo>
                    <a:lnTo>
                      <a:pt x="94" y="84"/>
                    </a:lnTo>
                    <a:lnTo>
                      <a:pt x="94" y="88"/>
                    </a:lnTo>
                    <a:lnTo>
                      <a:pt x="92" y="90"/>
                    </a:lnTo>
                    <a:lnTo>
                      <a:pt x="90" y="92"/>
                    </a:lnTo>
                    <a:lnTo>
                      <a:pt x="88" y="92"/>
                    </a:lnTo>
                    <a:lnTo>
                      <a:pt x="88" y="92"/>
                    </a:lnTo>
                    <a:lnTo>
                      <a:pt x="98" y="92"/>
                    </a:lnTo>
                    <a:lnTo>
                      <a:pt x="98" y="92"/>
                    </a:lnTo>
                    <a:lnTo>
                      <a:pt x="100" y="94"/>
                    </a:lnTo>
                    <a:lnTo>
                      <a:pt x="102" y="102"/>
                    </a:lnTo>
                    <a:lnTo>
                      <a:pt x="102" y="102"/>
                    </a:lnTo>
                    <a:lnTo>
                      <a:pt x="102" y="108"/>
                    </a:lnTo>
                    <a:lnTo>
                      <a:pt x="102" y="112"/>
                    </a:lnTo>
                    <a:lnTo>
                      <a:pt x="100" y="112"/>
                    </a:lnTo>
                    <a:lnTo>
                      <a:pt x="98" y="112"/>
                    </a:lnTo>
                    <a:lnTo>
                      <a:pt x="98" y="112"/>
                    </a:lnTo>
                    <a:lnTo>
                      <a:pt x="96" y="118"/>
                    </a:lnTo>
                    <a:lnTo>
                      <a:pt x="96" y="120"/>
                    </a:lnTo>
                    <a:lnTo>
                      <a:pt x="100" y="122"/>
                    </a:lnTo>
                    <a:lnTo>
                      <a:pt x="100" y="122"/>
                    </a:lnTo>
                    <a:lnTo>
                      <a:pt x="102" y="120"/>
                    </a:lnTo>
                    <a:lnTo>
                      <a:pt x="102" y="116"/>
                    </a:lnTo>
                    <a:lnTo>
                      <a:pt x="104" y="112"/>
                    </a:lnTo>
                    <a:lnTo>
                      <a:pt x="106" y="112"/>
                    </a:lnTo>
                    <a:lnTo>
                      <a:pt x="108" y="114"/>
                    </a:lnTo>
                    <a:lnTo>
                      <a:pt x="108"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0" name="Freeform 1869">
                <a:extLst>
                  <a:ext uri="{FF2B5EF4-FFF2-40B4-BE49-F238E27FC236}">
                    <a16:creationId xmlns:a16="http://schemas.microsoft.com/office/drawing/2014/main" id="{4B91323E-FB12-D12D-D932-AFCD473503E8}"/>
                  </a:ext>
                </a:extLst>
              </p:cNvPr>
              <p:cNvSpPr>
                <a:spLocks/>
              </p:cNvSpPr>
              <p:nvPr/>
            </p:nvSpPr>
            <p:spPr bwMode="auto">
              <a:xfrm>
                <a:off x="5468" y="2520"/>
                <a:ext cx="108" cy="120"/>
              </a:xfrm>
              <a:custGeom>
                <a:avLst/>
                <a:gdLst>
                  <a:gd name="T0" fmla="*/ 72 w 108"/>
                  <a:gd name="T1" fmla="*/ 104 h 120"/>
                  <a:gd name="T2" fmla="*/ 70 w 108"/>
                  <a:gd name="T3" fmla="*/ 92 h 120"/>
                  <a:gd name="T4" fmla="*/ 60 w 108"/>
                  <a:gd name="T5" fmla="*/ 90 h 120"/>
                  <a:gd name="T6" fmla="*/ 58 w 108"/>
                  <a:gd name="T7" fmla="*/ 70 h 120"/>
                  <a:gd name="T8" fmla="*/ 60 w 108"/>
                  <a:gd name="T9" fmla="*/ 48 h 120"/>
                  <a:gd name="T10" fmla="*/ 54 w 108"/>
                  <a:gd name="T11" fmla="*/ 50 h 120"/>
                  <a:gd name="T12" fmla="*/ 48 w 108"/>
                  <a:gd name="T13" fmla="*/ 50 h 120"/>
                  <a:gd name="T14" fmla="*/ 58 w 108"/>
                  <a:gd name="T15" fmla="*/ 78 h 120"/>
                  <a:gd name="T16" fmla="*/ 50 w 108"/>
                  <a:gd name="T17" fmla="*/ 66 h 120"/>
                  <a:gd name="T18" fmla="*/ 36 w 108"/>
                  <a:gd name="T19" fmla="*/ 66 h 120"/>
                  <a:gd name="T20" fmla="*/ 42 w 108"/>
                  <a:gd name="T21" fmla="*/ 74 h 120"/>
                  <a:gd name="T22" fmla="*/ 54 w 108"/>
                  <a:gd name="T23" fmla="*/ 84 h 120"/>
                  <a:gd name="T24" fmla="*/ 54 w 108"/>
                  <a:gd name="T25" fmla="*/ 94 h 120"/>
                  <a:gd name="T26" fmla="*/ 28 w 108"/>
                  <a:gd name="T27" fmla="*/ 102 h 120"/>
                  <a:gd name="T28" fmla="*/ 22 w 108"/>
                  <a:gd name="T29" fmla="*/ 92 h 120"/>
                  <a:gd name="T30" fmla="*/ 32 w 108"/>
                  <a:gd name="T31" fmla="*/ 88 h 120"/>
                  <a:gd name="T32" fmla="*/ 24 w 108"/>
                  <a:gd name="T33" fmla="*/ 86 h 120"/>
                  <a:gd name="T34" fmla="*/ 18 w 108"/>
                  <a:gd name="T35" fmla="*/ 96 h 120"/>
                  <a:gd name="T36" fmla="*/ 10 w 108"/>
                  <a:gd name="T37" fmla="*/ 90 h 120"/>
                  <a:gd name="T38" fmla="*/ 2 w 108"/>
                  <a:gd name="T39" fmla="*/ 86 h 120"/>
                  <a:gd name="T40" fmla="*/ 0 w 108"/>
                  <a:gd name="T41" fmla="*/ 66 h 120"/>
                  <a:gd name="T42" fmla="*/ 8 w 108"/>
                  <a:gd name="T43" fmla="*/ 76 h 120"/>
                  <a:gd name="T44" fmla="*/ 2 w 108"/>
                  <a:gd name="T45" fmla="*/ 56 h 120"/>
                  <a:gd name="T46" fmla="*/ 10 w 108"/>
                  <a:gd name="T47" fmla="*/ 58 h 120"/>
                  <a:gd name="T48" fmla="*/ 14 w 108"/>
                  <a:gd name="T49" fmla="*/ 72 h 120"/>
                  <a:gd name="T50" fmla="*/ 30 w 108"/>
                  <a:gd name="T51" fmla="*/ 72 h 120"/>
                  <a:gd name="T52" fmla="*/ 34 w 108"/>
                  <a:gd name="T53" fmla="*/ 54 h 120"/>
                  <a:gd name="T54" fmla="*/ 40 w 108"/>
                  <a:gd name="T55" fmla="*/ 54 h 120"/>
                  <a:gd name="T56" fmla="*/ 32 w 108"/>
                  <a:gd name="T57" fmla="*/ 36 h 120"/>
                  <a:gd name="T58" fmla="*/ 28 w 108"/>
                  <a:gd name="T59" fmla="*/ 24 h 120"/>
                  <a:gd name="T60" fmla="*/ 32 w 108"/>
                  <a:gd name="T61" fmla="*/ 14 h 120"/>
                  <a:gd name="T62" fmla="*/ 34 w 108"/>
                  <a:gd name="T63" fmla="*/ 6 h 120"/>
                  <a:gd name="T64" fmla="*/ 44 w 108"/>
                  <a:gd name="T65" fmla="*/ 4 h 120"/>
                  <a:gd name="T66" fmla="*/ 54 w 108"/>
                  <a:gd name="T67" fmla="*/ 14 h 120"/>
                  <a:gd name="T68" fmla="*/ 66 w 108"/>
                  <a:gd name="T69" fmla="*/ 18 h 120"/>
                  <a:gd name="T70" fmla="*/ 70 w 108"/>
                  <a:gd name="T71" fmla="*/ 24 h 120"/>
                  <a:gd name="T72" fmla="*/ 82 w 108"/>
                  <a:gd name="T73" fmla="*/ 50 h 120"/>
                  <a:gd name="T74" fmla="*/ 88 w 108"/>
                  <a:gd name="T75" fmla="*/ 56 h 120"/>
                  <a:gd name="T76" fmla="*/ 92 w 108"/>
                  <a:gd name="T77" fmla="*/ 42 h 120"/>
                  <a:gd name="T78" fmla="*/ 98 w 108"/>
                  <a:gd name="T79" fmla="*/ 46 h 120"/>
                  <a:gd name="T80" fmla="*/ 98 w 108"/>
                  <a:gd name="T81" fmla="*/ 56 h 120"/>
                  <a:gd name="T82" fmla="*/ 104 w 108"/>
                  <a:gd name="T83" fmla="*/ 64 h 120"/>
                  <a:gd name="T84" fmla="*/ 102 w 108"/>
                  <a:gd name="T85" fmla="*/ 74 h 120"/>
                  <a:gd name="T86" fmla="*/ 102 w 108"/>
                  <a:gd name="T87" fmla="*/ 88 h 120"/>
                  <a:gd name="T88" fmla="*/ 108 w 108"/>
                  <a:gd name="T89" fmla="*/ 106 h 120"/>
                  <a:gd name="T90" fmla="*/ 104 w 108"/>
                  <a:gd name="T91" fmla="*/ 118 h 120"/>
                  <a:gd name="T92" fmla="*/ 102 w 108"/>
                  <a:gd name="T93" fmla="*/ 118 h 120"/>
                  <a:gd name="T94" fmla="*/ 98 w 108"/>
                  <a:gd name="T95" fmla="*/ 102 h 120"/>
                  <a:gd name="T96" fmla="*/ 94 w 108"/>
                  <a:gd name="T97" fmla="*/ 104 h 120"/>
                  <a:gd name="T98" fmla="*/ 88 w 108"/>
                  <a:gd name="T99" fmla="*/ 100 h 120"/>
                  <a:gd name="T100" fmla="*/ 82 w 108"/>
                  <a:gd name="T101" fmla="*/ 94 h 120"/>
                  <a:gd name="T102" fmla="*/ 78 w 108"/>
                  <a:gd name="T103" fmla="*/ 100 h 120"/>
                  <a:gd name="T104" fmla="*/ 80 w 108"/>
                  <a:gd name="T105" fmla="*/ 114 h 120"/>
                  <a:gd name="T106" fmla="*/ 70 w 108"/>
                  <a:gd name="T107" fmla="*/ 1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20">
                    <a:moveTo>
                      <a:pt x="70" y="110"/>
                    </a:moveTo>
                    <a:lnTo>
                      <a:pt x="70" y="110"/>
                    </a:lnTo>
                    <a:lnTo>
                      <a:pt x="70" y="106"/>
                    </a:lnTo>
                    <a:lnTo>
                      <a:pt x="72" y="104"/>
                    </a:lnTo>
                    <a:lnTo>
                      <a:pt x="74" y="100"/>
                    </a:lnTo>
                    <a:lnTo>
                      <a:pt x="74" y="100"/>
                    </a:lnTo>
                    <a:lnTo>
                      <a:pt x="72" y="94"/>
                    </a:lnTo>
                    <a:lnTo>
                      <a:pt x="70" y="92"/>
                    </a:lnTo>
                    <a:lnTo>
                      <a:pt x="66" y="92"/>
                    </a:lnTo>
                    <a:lnTo>
                      <a:pt x="64" y="96"/>
                    </a:lnTo>
                    <a:lnTo>
                      <a:pt x="64" y="96"/>
                    </a:lnTo>
                    <a:lnTo>
                      <a:pt x="60" y="90"/>
                    </a:lnTo>
                    <a:lnTo>
                      <a:pt x="60" y="82"/>
                    </a:lnTo>
                    <a:lnTo>
                      <a:pt x="60" y="82"/>
                    </a:lnTo>
                    <a:lnTo>
                      <a:pt x="60" y="76"/>
                    </a:lnTo>
                    <a:lnTo>
                      <a:pt x="58" y="70"/>
                    </a:lnTo>
                    <a:lnTo>
                      <a:pt x="58" y="70"/>
                    </a:lnTo>
                    <a:lnTo>
                      <a:pt x="56" y="58"/>
                    </a:lnTo>
                    <a:lnTo>
                      <a:pt x="58" y="52"/>
                    </a:lnTo>
                    <a:lnTo>
                      <a:pt x="60" y="48"/>
                    </a:lnTo>
                    <a:lnTo>
                      <a:pt x="60" y="48"/>
                    </a:lnTo>
                    <a:lnTo>
                      <a:pt x="58" y="46"/>
                    </a:lnTo>
                    <a:lnTo>
                      <a:pt x="56" y="46"/>
                    </a:lnTo>
                    <a:lnTo>
                      <a:pt x="54" y="50"/>
                    </a:lnTo>
                    <a:lnTo>
                      <a:pt x="50" y="52"/>
                    </a:lnTo>
                    <a:lnTo>
                      <a:pt x="50" y="52"/>
                    </a:lnTo>
                    <a:lnTo>
                      <a:pt x="48" y="50"/>
                    </a:lnTo>
                    <a:lnTo>
                      <a:pt x="48" y="50"/>
                    </a:lnTo>
                    <a:lnTo>
                      <a:pt x="54" y="60"/>
                    </a:lnTo>
                    <a:lnTo>
                      <a:pt x="56" y="66"/>
                    </a:lnTo>
                    <a:lnTo>
                      <a:pt x="58" y="78"/>
                    </a:lnTo>
                    <a:lnTo>
                      <a:pt x="58" y="78"/>
                    </a:lnTo>
                    <a:lnTo>
                      <a:pt x="56" y="78"/>
                    </a:lnTo>
                    <a:lnTo>
                      <a:pt x="54" y="76"/>
                    </a:lnTo>
                    <a:lnTo>
                      <a:pt x="54" y="76"/>
                    </a:lnTo>
                    <a:lnTo>
                      <a:pt x="50" y="66"/>
                    </a:lnTo>
                    <a:lnTo>
                      <a:pt x="46" y="62"/>
                    </a:lnTo>
                    <a:lnTo>
                      <a:pt x="42" y="62"/>
                    </a:lnTo>
                    <a:lnTo>
                      <a:pt x="36" y="66"/>
                    </a:lnTo>
                    <a:lnTo>
                      <a:pt x="36" y="66"/>
                    </a:lnTo>
                    <a:lnTo>
                      <a:pt x="38" y="74"/>
                    </a:lnTo>
                    <a:lnTo>
                      <a:pt x="40" y="76"/>
                    </a:lnTo>
                    <a:lnTo>
                      <a:pt x="42" y="74"/>
                    </a:lnTo>
                    <a:lnTo>
                      <a:pt x="42" y="74"/>
                    </a:lnTo>
                    <a:lnTo>
                      <a:pt x="44" y="74"/>
                    </a:lnTo>
                    <a:lnTo>
                      <a:pt x="48" y="76"/>
                    </a:lnTo>
                    <a:lnTo>
                      <a:pt x="54" y="84"/>
                    </a:lnTo>
                    <a:lnTo>
                      <a:pt x="54" y="84"/>
                    </a:lnTo>
                    <a:lnTo>
                      <a:pt x="56" y="88"/>
                    </a:lnTo>
                    <a:lnTo>
                      <a:pt x="56" y="92"/>
                    </a:lnTo>
                    <a:lnTo>
                      <a:pt x="54" y="94"/>
                    </a:lnTo>
                    <a:lnTo>
                      <a:pt x="54" y="94"/>
                    </a:lnTo>
                    <a:lnTo>
                      <a:pt x="46" y="96"/>
                    </a:lnTo>
                    <a:lnTo>
                      <a:pt x="36" y="100"/>
                    </a:lnTo>
                    <a:lnTo>
                      <a:pt x="32" y="102"/>
                    </a:lnTo>
                    <a:lnTo>
                      <a:pt x="28" y="102"/>
                    </a:lnTo>
                    <a:lnTo>
                      <a:pt x="24" y="100"/>
                    </a:lnTo>
                    <a:lnTo>
                      <a:pt x="20" y="96"/>
                    </a:lnTo>
                    <a:lnTo>
                      <a:pt x="20" y="96"/>
                    </a:lnTo>
                    <a:lnTo>
                      <a:pt x="22" y="92"/>
                    </a:lnTo>
                    <a:lnTo>
                      <a:pt x="26" y="92"/>
                    </a:lnTo>
                    <a:lnTo>
                      <a:pt x="30" y="90"/>
                    </a:lnTo>
                    <a:lnTo>
                      <a:pt x="32" y="88"/>
                    </a:lnTo>
                    <a:lnTo>
                      <a:pt x="32" y="88"/>
                    </a:lnTo>
                    <a:lnTo>
                      <a:pt x="30" y="88"/>
                    </a:lnTo>
                    <a:lnTo>
                      <a:pt x="28" y="88"/>
                    </a:lnTo>
                    <a:lnTo>
                      <a:pt x="26" y="86"/>
                    </a:lnTo>
                    <a:lnTo>
                      <a:pt x="24" y="86"/>
                    </a:lnTo>
                    <a:lnTo>
                      <a:pt x="22" y="86"/>
                    </a:lnTo>
                    <a:lnTo>
                      <a:pt x="20" y="96"/>
                    </a:lnTo>
                    <a:lnTo>
                      <a:pt x="20" y="96"/>
                    </a:lnTo>
                    <a:lnTo>
                      <a:pt x="18" y="96"/>
                    </a:lnTo>
                    <a:lnTo>
                      <a:pt x="16" y="96"/>
                    </a:lnTo>
                    <a:lnTo>
                      <a:pt x="16" y="96"/>
                    </a:lnTo>
                    <a:lnTo>
                      <a:pt x="14" y="92"/>
                    </a:lnTo>
                    <a:lnTo>
                      <a:pt x="10" y="90"/>
                    </a:lnTo>
                    <a:lnTo>
                      <a:pt x="8" y="90"/>
                    </a:lnTo>
                    <a:lnTo>
                      <a:pt x="4" y="92"/>
                    </a:lnTo>
                    <a:lnTo>
                      <a:pt x="4" y="92"/>
                    </a:lnTo>
                    <a:lnTo>
                      <a:pt x="2" y="86"/>
                    </a:lnTo>
                    <a:lnTo>
                      <a:pt x="0" y="80"/>
                    </a:lnTo>
                    <a:lnTo>
                      <a:pt x="0" y="74"/>
                    </a:lnTo>
                    <a:lnTo>
                      <a:pt x="0" y="66"/>
                    </a:lnTo>
                    <a:lnTo>
                      <a:pt x="0" y="66"/>
                    </a:lnTo>
                    <a:lnTo>
                      <a:pt x="2" y="72"/>
                    </a:lnTo>
                    <a:lnTo>
                      <a:pt x="4" y="76"/>
                    </a:lnTo>
                    <a:lnTo>
                      <a:pt x="8" y="76"/>
                    </a:lnTo>
                    <a:lnTo>
                      <a:pt x="8" y="76"/>
                    </a:lnTo>
                    <a:lnTo>
                      <a:pt x="8" y="70"/>
                    </a:lnTo>
                    <a:lnTo>
                      <a:pt x="6" y="66"/>
                    </a:lnTo>
                    <a:lnTo>
                      <a:pt x="2" y="56"/>
                    </a:lnTo>
                    <a:lnTo>
                      <a:pt x="2" y="56"/>
                    </a:lnTo>
                    <a:lnTo>
                      <a:pt x="4" y="58"/>
                    </a:lnTo>
                    <a:lnTo>
                      <a:pt x="6" y="58"/>
                    </a:lnTo>
                    <a:lnTo>
                      <a:pt x="8" y="58"/>
                    </a:lnTo>
                    <a:lnTo>
                      <a:pt x="10" y="58"/>
                    </a:lnTo>
                    <a:lnTo>
                      <a:pt x="12" y="60"/>
                    </a:lnTo>
                    <a:lnTo>
                      <a:pt x="12" y="68"/>
                    </a:lnTo>
                    <a:lnTo>
                      <a:pt x="12" y="68"/>
                    </a:lnTo>
                    <a:lnTo>
                      <a:pt x="14" y="72"/>
                    </a:lnTo>
                    <a:lnTo>
                      <a:pt x="20" y="74"/>
                    </a:lnTo>
                    <a:lnTo>
                      <a:pt x="26" y="74"/>
                    </a:lnTo>
                    <a:lnTo>
                      <a:pt x="30" y="72"/>
                    </a:lnTo>
                    <a:lnTo>
                      <a:pt x="30" y="72"/>
                    </a:lnTo>
                    <a:lnTo>
                      <a:pt x="30" y="68"/>
                    </a:lnTo>
                    <a:lnTo>
                      <a:pt x="30" y="68"/>
                    </a:lnTo>
                    <a:lnTo>
                      <a:pt x="32" y="56"/>
                    </a:lnTo>
                    <a:lnTo>
                      <a:pt x="34" y="54"/>
                    </a:lnTo>
                    <a:lnTo>
                      <a:pt x="38" y="56"/>
                    </a:lnTo>
                    <a:lnTo>
                      <a:pt x="38" y="56"/>
                    </a:lnTo>
                    <a:lnTo>
                      <a:pt x="40" y="54"/>
                    </a:lnTo>
                    <a:lnTo>
                      <a:pt x="40" y="54"/>
                    </a:lnTo>
                    <a:lnTo>
                      <a:pt x="36" y="42"/>
                    </a:lnTo>
                    <a:lnTo>
                      <a:pt x="34" y="38"/>
                    </a:lnTo>
                    <a:lnTo>
                      <a:pt x="32" y="36"/>
                    </a:lnTo>
                    <a:lnTo>
                      <a:pt x="32" y="36"/>
                    </a:lnTo>
                    <a:lnTo>
                      <a:pt x="28" y="36"/>
                    </a:lnTo>
                    <a:lnTo>
                      <a:pt x="28" y="30"/>
                    </a:lnTo>
                    <a:lnTo>
                      <a:pt x="28" y="30"/>
                    </a:lnTo>
                    <a:lnTo>
                      <a:pt x="28" y="24"/>
                    </a:lnTo>
                    <a:lnTo>
                      <a:pt x="30" y="22"/>
                    </a:lnTo>
                    <a:lnTo>
                      <a:pt x="30" y="22"/>
                    </a:lnTo>
                    <a:lnTo>
                      <a:pt x="32" y="18"/>
                    </a:lnTo>
                    <a:lnTo>
                      <a:pt x="32" y="14"/>
                    </a:lnTo>
                    <a:lnTo>
                      <a:pt x="30" y="4"/>
                    </a:lnTo>
                    <a:lnTo>
                      <a:pt x="30" y="4"/>
                    </a:lnTo>
                    <a:lnTo>
                      <a:pt x="32" y="6"/>
                    </a:lnTo>
                    <a:lnTo>
                      <a:pt x="34" y="6"/>
                    </a:lnTo>
                    <a:lnTo>
                      <a:pt x="38" y="2"/>
                    </a:lnTo>
                    <a:lnTo>
                      <a:pt x="40" y="0"/>
                    </a:lnTo>
                    <a:lnTo>
                      <a:pt x="42" y="2"/>
                    </a:lnTo>
                    <a:lnTo>
                      <a:pt x="44" y="4"/>
                    </a:lnTo>
                    <a:lnTo>
                      <a:pt x="44" y="4"/>
                    </a:lnTo>
                    <a:lnTo>
                      <a:pt x="48" y="10"/>
                    </a:lnTo>
                    <a:lnTo>
                      <a:pt x="54" y="14"/>
                    </a:lnTo>
                    <a:lnTo>
                      <a:pt x="54" y="14"/>
                    </a:lnTo>
                    <a:lnTo>
                      <a:pt x="56" y="16"/>
                    </a:lnTo>
                    <a:lnTo>
                      <a:pt x="60" y="18"/>
                    </a:lnTo>
                    <a:lnTo>
                      <a:pt x="64" y="18"/>
                    </a:lnTo>
                    <a:lnTo>
                      <a:pt x="66" y="18"/>
                    </a:lnTo>
                    <a:lnTo>
                      <a:pt x="66" y="18"/>
                    </a:lnTo>
                    <a:lnTo>
                      <a:pt x="70" y="20"/>
                    </a:lnTo>
                    <a:lnTo>
                      <a:pt x="70" y="24"/>
                    </a:lnTo>
                    <a:lnTo>
                      <a:pt x="70" y="24"/>
                    </a:lnTo>
                    <a:lnTo>
                      <a:pt x="74" y="42"/>
                    </a:lnTo>
                    <a:lnTo>
                      <a:pt x="78" y="58"/>
                    </a:lnTo>
                    <a:lnTo>
                      <a:pt x="78" y="58"/>
                    </a:lnTo>
                    <a:lnTo>
                      <a:pt x="82" y="50"/>
                    </a:lnTo>
                    <a:lnTo>
                      <a:pt x="84" y="50"/>
                    </a:lnTo>
                    <a:lnTo>
                      <a:pt x="88" y="54"/>
                    </a:lnTo>
                    <a:lnTo>
                      <a:pt x="88" y="54"/>
                    </a:lnTo>
                    <a:lnTo>
                      <a:pt x="88" y="56"/>
                    </a:lnTo>
                    <a:lnTo>
                      <a:pt x="88" y="56"/>
                    </a:lnTo>
                    <a:lnTo>
                      <a:pt x="90" y="52"/>
                    </a:lnTo>
                    <a:lnTo>
                      <a:pt x="90" y="52"/>
                    </a:lnTo>
                    <a:lnTo>
                      <a:pt x="92" y="42"/>
                    </a:lnTo>
                    <a:lnTo>
                      <a:pt x="94" y="42"/>
                    </a:lnTo>
                    <a:lnTo>
                      <a:pt x="96" y="44"/>
                    </a:lnTo>
                    <a:lnTo>
                      <a:pt x="96" y="44"/>
                    </a:lnTo>
                    <a:lnTo>
                      <a:pt x="98" y="46"/>
                    </a:lnTo>
                    <a:lnTo>
                      <a:pt x="98" y="48"/>
                    </a:lnTo>
                    <a:lnTo>
                      <a:pt x="98" y="48"/>
                    </a:lnTo>
                    <a:lnTo>
                      <a:pt x="98" y="54"/>
                    </a:lnTo>
                    <a:lnTo>
                      <a:pt x="98" y="56"/>
                    </a:lnTo>
                    <a:lnTo>
                      <a:pt x="102" y="60"/>
                    </a:lnTo>
                    <a:lnTo>
                      <a:pt x="102" y="60"/>
                    </a:lnTo>
                    <a:lnTo>
                      <a:pt x="104" y="62"/>
                    </a:lnTo>
                    <a:lnTo>
                      <a:pt x="104" y="64"/>
                    </a:lnTo>
                    <a:lnTo>
                      <a:pt x="106" y="68"/>
                    </a:lnTo>
                    <a:lnTo>
                      <a:pt x="106" y="74"/>
                    </a:lnTo>
                    <a:lnTo>
                      <a:pt x="106" y="74"/>
                    </a:lnTo>
                    <a:lnTo>
                      <a:pt x="102" y="74"/>
                    </a:lnTo>
                    <a:lnTo>
                      <a:pt x="102" y="74"/>
                    </a:lnTo>
                    <a:lnTo>
                      <a:pt x="100" y="78"/>
                    </a:lnTo>
                    <a:lnTo>
                      <a:pt x="100" y="78"/>
                    </a:lnTo>
                    <a:lnTo>
                      <a:pt x="102" y="88"/>
                    </a:lnTo>
                    <a:lnTo>
                      <a:pt x="104" y="98"/>
                    </a:lnTo>
                    <a:lnTo>
                      <a:pt x="104" y="98"/>
                    </a:lnTo>
                    <a:lnTo>
                      <a:pt x="108" y="106"/>
                    </a:lnTo>
                    <a:lnTo>
                      <a:pt x="108" y="106"/>
                    </a:lnTo>
                    <a:lnTo>
                      <a:pt x="106" y="106"/>
                    </a:lnTo>
                    <a:lnTo>
                      <a:pt x="104" y="106"/>
                    </a:lnTo>
                    <a:lnTo>
                      <a:pt x="104" y="112"/>
                    </a:lnTo>
                    <a:lnTo>
                      <a:pt x="104" y="118"/>
                    </a:lnTo>
                    <a:lnTo>
                      <a:pt x="104" y="120"/>
                    </a:lnTo>
                    <a:lnTo>
                      <a:pt x="102" y="120"/>
                    </a:lnTo>
                    <a:lnTo>
                      <a:pt x="102" y="120"/>
                    </a:lnTo>
                    <a:lnTo>
                      <a:pt x="102" y="118"/>
                    </a:lnTo>
                    <a:lnTo>
                      <a:pt x="100" y="116"/>
                    </a:lnTo>
                    <a:lnTo>
                      <a:pt x="100" y="108"/>
                    </a:lnTo>
                    <a:lnTo>
                      <a:pt x="100" y="108"/>
                    </a:lnTo>
                    <a:lnTo>
                      <a:pt x="98" y="102"/>
                    </a:lnTo>
                    <a:lnTo>
                      <a:pt x="96" y="100"/>
                    </a:lnTo>
                    <a:lnTo>
                      <a:pt x="96" y="100"/>
                    </a:lnTo>
                    <a:lnTo>
                      <a:pt x="94" y="100"/>
                    </a:lnTo>
                    <a:lnTo>
                      <a:pt x="94" y="104"/>
                    </a:lnTo>
                    <a:lnTo>
                      <a:pt x="92" y="112"/>
                    </a:lnTo>
                    <a:lnTo>
                      <a:pt x="92" y="112"/>
                    </a:lnTo>
                    <a:lnTo>
                      <a:pt x="88" y="104"/>
                    </a:lnTo>
                    <a:lnTo>
                      <a:pt x="88" y="100"/>
                    </a:lnTo>
                    <a:lnTo>
                      <a:pt x="86" y="98"/>
                    </a:lnTo>
                    <a:lnTo>
                      <a:pt x="86" y="98"/>
                    </a:lnTo>
                    <a:lnTo>
                      <a:pt x="84" y="98"/>
                    </a:lnTo>
                    <a:lnTo>
                      <a:pt x="82" y="94"/>
                    </a:lnTo>
                    <a:lnTo>
                      <a:pt x="80" y="92"/>
                    </a:lnTo>
                    <a:lnTo>
                      <a:pt x="78" y="96"/>
                    </a:lnTo>
                    <a:lnTo>
                      <a:pt x="78" y="96"/>
                    </a:lnTo>
                    <a:lnTo>
                      <a:pt x="78" y="100"/>
                    </a:lnTo>
                    <a:lnTo>
                      <a:pt x="80" y="104"/>
                    </a:lnTo>
                    <a:lnTo>
                      <a:pt x="82" y="110"/>
                    </a:lnTo>
                    <a:lnTo>
                      <a:pt x="82" y="110"/>
                    </a:lnTo>
                    <a:lnTo>
                      <a:pt x="80" y="114"/>
                    </a:lnTo>
                    <a:lnTo>
                      <a:pt x="76" y="116"/>
                    </a:lnTo>
                    <a:lnTo>
                      <a:pt x="74" y="114"/>
                    </a:lnTo>
                    <a:lnTo>
                      <a:pt x="70" y="110"/>
                    </a:lnTo>
                    <a:lnTo>
                      <a:pt x="7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1" name="Freeform 1870">
                <a:extLst>
                  <a:ext uri="{FF2B5EF4-FFF2-40B4-BE49-F238E27FC236}">
                    <a16:creationId xmlns:a16="http://schemas.microsoft.com/office/drawing/2014/main" id="{230EE504-2037-4190-9AF4-D5391FCF9AB5}"/>
                  </a:ext>
                </a:extLst>
              </p:cNvPr>
              <p:cNvSpPr>
                <a:spLocks/>
              </p:cNvSpPr>
              <p:nvPr/>
            </p:nvSpPr>
            <p:spPr bwMode="auto">
              <a:xfrm>
                <a:off x="5414" y="2107"/>
                <a:ext cx="76" cy="92"/>
              </a:xfrm>
              <a:custGeom>
                <a:avLst/>
                <a:gdLst>
                  <a:gd name="T0" fmla="*/ 72 w 76"/>
                  <a:gd name="T1" fmla="*/ 42 h 92"/>
                  <a:gd name="T2" fmla="*/ 72 w 76"/>
                  <a:gd name="T3" fmla="*/ 42 h 92"/>
                  <a:gd name="T4" fmla="*/ 76 w 76"/>
                  <a:gd name="T5" fmla="*/ 52 h 92"/>
                  <a:gd name="T6" fmla="*/ 74 w 76"/>
                  <a:gd name="T7" fmla="*/ 66 h 92"/>
                  <a:gd name="T8" fmla="*/ 72 w 76"/>
                  <a:gd name="T9" fmla="*/ 84 h 92"/>
                  <a:gd name="T10" fmla="*/ 72 w 76"/>
                  <a:gd name="T11" fmla="*/ 90 h 92"/>
                  <a:gd name="T12" fmla="*/ 70 w 76"/>
                  <a:gd name="T13" fmla="*/ 92 h 92"/>
                  <a:gd name="T14" fmla="*/ 66 w 76"/>
                  <a:gd name="T15" fmla="*/ 88 h 92"/>
                  <a:gd name="T16" fmla="*/ 64 w 76"/>
                  <a:gd name="T17" fmla="*/ 82 h 92"/>
                  <a:gd name="T18" fmla="*/ 66 w 76"/>
                  <a:gd name="T19" fmla="*/ 70 h 92"/>
                  <a:gd name="T20" fmla="*/ 64 w 76"/>
                  <a:gd name="T21" fmla="*/ 62 h 92"/>
                  <a:gd name="T22" fmla="*/ 64 w 76"/>
                  <a:gd name="T23" fmla="*/ 62 h 92"/>
                  <a:gd name="T24" fmla="*/ 62 w 76"/>
                  <a:gd name="T25" fmla="*/ 66 h 92"/>
                  <a:gd name="T26" fmla="*/ 58 w 76"/>
                  <a:gd name="T27" fmla="*/ 74 h 92"/>
                  <a:gd name="T28" fmla="*/ 52 w 76"/>
                  <a:gd name="T29" fmla="*/ 74 h 92"/>
                  <a:gd name="T30" fmla="*/ 48 w 76"/>
                  <a:gd name="T31" fmla="*/ 70 h 92"/>
                  <a:gd name="T32" fmla="*/ 42 w 76"/>
                  <a:gd name="T33" fmla="*/ 70 h 92"/>
                  <a:gd name="T34" fmla="*/ 36 w 76"/>
                  <a:gd name="T35" fmla="*/ 80 h 92"/>
                  <a:gd name="T36" fmla="*/ 36 w 76"/>
                  <a:gd name="T37" fmla="*/ 86 h 92"/>
                  <a:gd name="T38" fmla="*/ 32 w 76"/>
                  <a:gd name="T39" fmla="*/ 86 h 92"/>
                  <a:gd name="T40" fmla="*/ 30 w 76"/>
                  <a:gd name="T41" fmla="*/ 84 h 92"/>
                  <a:gd name="T42" fmla="*/ 26 w 76"/>
                  <a:gd name="T43" fmla="*/ 84 h 92"/>
                  <a:gd name="T44" fmla="*/ 26 w 76"/>
                  <a:gd name="T45" fmla="*/ 74 h 92"/>
                  <a:gd name="T46" fmla="*/ 26 w 76"/>
                  <a:gd name="T47" fmla="*/ 68 h 92"/>
                  <a:gd name="T48" fmla="*/ 22 w 76"/>
                  <a:gd name="T49" fmla="*/ 70 h 92"/>
                  <a:gd name="T50" fmla="*/ 20 w 76"/>
                  <a:gd name="T51" fmla="*/ 72 h 92"/>
                  <a:gd name="T52" fmla="*/ 12 w 76"/>
                  <a:gd name="T53" fmla="*/ 74 h 92"/>
                  <a:gd name="T54" fmla="*/ 6 w 76"/>
                  <a:gd name="T55" fmla="*/ 72 h 92"/>
                  <a:gd name="T56" fmla="*/ 4 w 76"/>
                  <a:gd name="T57" fmla="*/ 72 h 92"/>
                  <a:gd name="T58" fmla="*/ 2 w 76"/>
                  <a:gd name="T59" fmla="*/ 64 h 92"/>
                  <a:gd name="T60" fmla="*/ 2 w 76"/>
                  <a:gd name="T61" fmla="*/ 56 h 92"/>
                  <a:gd name="T62" fmla="*/ 0 w 76"/>
                  <a:gd name="T63" fmla="*/ 50 h 92"/>
                  <a:gd name="T64" fmla="*/ 0 w 76"/>
                  <a:gd name="T65" fmla="*/ 42 h 92"/>
                  <a:gd name="T66" fmla="*/ 2 w 76"/>
                  <a:gd name="T67" fmla="*/ 42 h 92"/>
                  <a:gd name="T68" fmla="*/ 12 w 76"/>
                  <a:gd name="T69" fmla="*/ 34 h 92"/>
                  <a:gd name="T70" fmla="*/ 22 w 76"/>
                  <a:gd name="T71" fmla="*/ 28 h 92"/>
                  <a:gd name="T72" fmla="*/ 24 w 76"/>
                  <a:gd name="T73" fmla="*/ 26 h 92"/>
                  <a:gd name="T74" fmla="*/ 26 w 76"/>
                  <a:gd name="T75" fmla="*/ 22 h 92"/>
                  <a:gd name="T76" fmla="*/ 24 w 76"/>
                  <a:gd name="T77" fmla="*/ 16 h 92"/>
                  <a:gd name="T78" fmla="*/ 22 w 76"/>
                  <a:gd name="T79" fmla="*/ 8 h 92"/>
                  <a:gd name="T80" fmla="*/ 22 w 76"/>
                  <a:gd name="T81" fmla="*/ 4 h 92"/>
                  <a:gd name="T82" fmla="*/ 24 w 76"/>
                  <a:gd name="T83" fmla="*/ 0 h 92"/>
                  <a:gd name="T84" fmla="*/ 28 w 76"/>
                  <a:gd name="T85" fmla="*/ 0 h 92"/>
                  <a:gd name="T86" fmla="*/ 28 w 76"/>
                  <a:gd name="T87" fmla="*/ 2 h 92"/>
                  <a:gd name="T88" fmla="*/ 32 w 76"/>
                  <a:gd name="T89" fmla="*/ 14 h 92"/>
                  <a:gd name="T90" fmla="*/ 32 w 76"/>
                  <a:gd name="T91" fmla="*/ 24 h 92"/>
                  <a:gd name="T92" fmla="*/ 36 w 76"/>
                  <a:gd name="T93" fmla="*/ 28 h 92"/>
                  <a:gd name="T94" fmla="*/ 40 w 76"/>
                  <a:gd name="T95" fmla="*/ 28 h 92"/>
                  <a:gd name="T96" fmla="*/ 42 w 76"/>
                  <a:gd name="T97" fmla="*/ 34 h 92"/>
                  <a:gd name="T98" fmla="*/ 48 w 76"/>
                  <a:gd name="T99" fmla="*/ 46 h 92"/>
                  <a:gd name="T100" fmla="*/ 54 w 76"/>
                  <a:gd name="T101" fmla="*/ 44 h 92"/>
                  <a:gd name="T102" fmla="*/ 56 w 76"/>
                  <a:gd name="T103" fmla="*/ 42 h 92"/>
                  <a:gd name="T104" fmla="*/ 64 w 76"/>
                  <a:gd name="T105" fmla="*/ 42 h 92"/>
                  <a:gd name="T106" fmla="*/ 68 w 76"/>
                  <a:gd name="T107" fmla="*/ 38 h 92"/>
                  <a:gd name="T108" fmla="*/ 70 w 76"/>
                  <a:gd name="T109" fmla="*/ 38 h 92"/>
                  <a:gd name="T110" fmla="*/ 72 w 76"/>
                  <a:gd name="T111"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92">
                    <a:moveTo>
                      <a:pt x="72" y="42"/>
                    </a:moveTo>
                    <a:lnTo>
                      <a:pt x="72" y="42"/>
                    </a:lnTo>
                    <a:lnTo>
                      <a:pt x="72" y="42"/>
                    </a:lnTo>
                    <a:lnTo>
                      <a:pt x="72" y="42"/>
                    </a:lnTo>
                    <a:lnTo>
                      <a:pt x="74" y="46"/>
                    </a:lnTo>
                    <a:lnTo>
                      <a:pt x="76" y="52"/>
                    </a:lnTo>
                    <a:lnTo>
                      <a:pt x="76" y="52"/>
                    </a:lnTo>
                    <a:lnTo>
                      <a:pt x="74" y="66"/>
                    </a:lnTo>
                    <a:lnTo>
                      <a:pt x="72" y="74"/>
                    </a:lnTo>
                    <a:lnTo>
                      <a:pt x="72" y="84"/>
                    </a:lnTo>
                    <a:lnTo>
                      <a:pt x="72" y="84"/>
                    </a:lnTo>
                    <a:lnTo>
                      <a:pt x="72" y="90"/>
                    </a:lnTo>
                    <a:lnTo>
                      <a:pt x="72" y="92"/>
                    </a:lnTo>
                    <a:lnTo>
                      <a:pt x="70" y="92"/>
                    </a:lnTo>
                    <a:lnTo>
                      <a:pt x="66" y="88"/>
                    </a:lnTo>
                    <a:lnTo>
                      <a:pt x="66" y="88"/>
                    </a:lnTo>
                    <a:lnTo>
                      <a:pt x="64" y="82"/>
                    </a:lnTo>
                    <a:lnTo>
                      <a:pt x="64" y="82"/>
                    </a:lnTo>
                    <a:lnTo>
                      <a:pt x="66" y="70"/>
                    </a:lnTo>
                    <a:lnTo>
                      <a:pt x="66" y="70"/>
                    </a:lnTo>
                    <a:lnTo>
                      <a:pt x="66" y="64"/>
                    </a:lnTo>
                    <a:lnTo>
                      <a:pt x="64" y="62"/>
                    </a:lnTo>
                    <a:lnTo>
                      <a:pt x="64" y="62"/>
                    </a:lnTo>
                    <a:lnTo>
                      <a:pt x="64" y="62"/>
                    </a:lnTo>
                    <a:lnTo>
                      <a:pt x="62" y="62"/>
                    </a:lnTo>
                    <a:lnTo>
                      <a:pt x="62" y="66"/>
                    </a:lnTo>
                    <a:lnTo>
                      <a:pt x="62" y="66"/>
                    </a:lnTo>
                    <a:lnTo>
                      <a:pt x="58" y="74"/>
                    </a:lnTo>
                    <a:lnTo>
                      <a:pt x="56" y="76"/>
                    </a:lnTo>
                    <a:lnTo>
                      <a:pt x="52" y="74"/>
                    </a:lnTo>
                    <a:lnTo>
                      <a:pt x="48" y="70"/>
                    </a:lnTo>
                    <a:lnTo>
                      <a:pt x="48" y="70"/>
                    </a:lnTo>
                    <a:lnTo>
                      <a:pt x="44" y="68"/>
                    </a:lnTo>
                    <a:lnTo>
                      <a:pt x="42" y="70"/>
                    </a:lnTo>
                    <a:lnTo>
                      <a:pt x="38" y="72"/>
                    </a:lnTo>
                    <a:lnTo>
                      <a:pt x="36" y="80"/>
                    </a:lnTo>
                    <a:lnTo>
                      <a:pt x="36" y="80"/>
                    </a:lnTo>
                    <a:lnTo>
                      <a:pt x="36" y="86"/>
                    </a:lnTo>
                    <a:lnTo>
                      <a:pt x="34" y="88"/>
                    </a:lnTo>
                    <a:lnTo>
                      <a:pt x="32" y="86"/>
                    </a:lnTo>
                    <a:lnTo>
                      <a:pt x="30" y="84"/>
                    </a:lnTo>
                    <a:lnTo>
                      <a:pt x="30" y="84"/>
                    </a:lnTo>
                    <a:lnTo>
                      <a:pt x="28" y="84"/>
                    </a:lnTo>
                    <a:lnTo>
                      <a:pt x="26" y="84"/>
                    </a:lnTo>
                    <a:lnTo>
                      <a:pt x="26" y="74"/>
                    </a:lnTo>
                    <a:lnTo>
                      <a:pt x="26" y="74"/>
                    </a:lnTo>
                    <a:lnTo>
                      <a:pt x="26" y="70"/>
                    </a:lnTo>
                    <a:lnTo>
                      <a:pt x="26" y="68"/>
                    </a:lnTo>
                    <a:lnTo>
                      <a:pt x="24" y="68"/>
                    </a:lnTo>
                    <a:lnTo>
                      <a:pt x="22" y="70"/>
                    </a:lnTo>
                    <a:lnTo>
                      <a:pt x="22" y="70"/>
                    </a:lnTo>
                    <a:lnTo>
                      <a:pt x="20" y="72"/>
                    </a:lnTo>
                    <a:lnTo>
                      <a:pt x="18" y="74"/>
                    </a:lnTo>
                    <a:lnTo>
                      <a:pt x="12" y="74"/>
                    </a:lnTo>
                    <a:lnTo>
                      <a:pt x="8" y="72"/>
                    </a:lnTo>
                    <a:lnTo>
                      <a:pt x="6" y="72"/>
                    </a:lnTo>
                    <a:lnTo>
                      <a:pt x="4" y="72"/>
                    </a:lnTo>
                    <a:lnTo>
                      <a:pt x="4" y="72"/>
                    </a:lnTo>
                    <a:lnTo>
                      <a:pt x="2" y="70"/>
                    </a:lnTo>
                    <a:lnTo>
                      <a:pt x="2" y="64"/>
                    </a:lnTo>
                    <a:lnTo>
                      <a:pt x="2" y="64"/>
                    </a:lnTo>
                    <a:lnTo>
                      <a:pt x="2" y="56"/>
                    </a:lnTo>
                    <a:lnTo>
                      <a:pt x="0" y="50"/>
                    </a:lnTo>
                    <a:lnTo>
                      <a:pt x="0" y="50"/>
                    </a:lnTo>
                    <a:lnTo>
                      <a:pt x="0" y="44"/>
                    </a:lnTo>
                    <a:lnTo>
                      <a:pt x="0" y="42"/>
                    </a:lnTo>
                    <a:lnTo>
                      <a:pt x="2" y="42"/>
                    </a:lnTo>
                    <a:lnTo>
                      <a:pt x="2" y="42"/>
                    </a:lnTo>
                    <a:lnTo>
                      <a:pt x="8" y="38"/>
                    </a:lnTo>
                    <a:lnTo>
                      <a:pt x="12" y="34"/>
                    </a:lnTo>
                    <a:lnTo>
                      <a:pt x="16" y="30"/>
                    </a:lnTo>
                    <a:lnTo>
                      <a:pt x="22" y="28"/>
                    </a:lnTo>
                    <a:lnTo>
                      <a:pt x="22" y="28"/>
                    </a:lnTo>
                    <a:lnTo>
                      <a:pt x="24" y="26"/>
                    </a:lnTo>
                    <a:lnTo>
                      <a:pt x="26" y="24"/>
                    </a:lnTo>
                    <a:lnTo>
                      <a:pt x="26" y="22"/>
                    </a:lnTo>
                    <a:lnTo>
                      <a:pt x="24" y="16"/>
                    </a:lnTo>
                    <a:lnTo>
                      <a:pt x="24" y="16"/>
                    </a:lnTo>
                    <a:lnTo>
                      <a:pt x="22" y="10"/>
                    </a:lnTo>
                    <a:lnTo>
                      <a:pt x="22" y="8"/>
                    </a:lnTo>
                    <a:lnTo>
                      <a:pt x="22" y="4"/>
                    </a:lnTo>
                    <a:lnTo>
                      <a:pt x="22" y="4"/>
                    </a:lnTo>
                    <a:lnTo>
                      <a:pt x="22" y="2"/>
                    </a:lnTo>
                    <a:lnTo>
                      <a:pt x="24" y="0"/>
                    </a:lnTo>
                    <a:lnTo>
                      <a:pt x="28" y="0"/>
                    </a:lnTo>
                    <a:lnTo>
                      <a:pt x="28" y="0"/>
                    </a:lnTo>
                    <a:lnTo>
                      <a:pt x="28" y="2"/>
                    </a:lnTo>
                    <a:lnTo>
                      <a:pt x="28" y="2"/>
                    </a:lnTo>
                    <a:lnTo>
                      <a:pt x="30" y="6"/>
                    </a:lnTo>
                    <a:lnTo>
                      <a:pt x="32" y="14"/>
                    </a:lnTo>
                    <a:lnTo>
                      <a:pt x="32" y="14"/>
                    </a:lnTo>
                    <a:lnTo>
                      <a:pt x="32" y="24"/>
                    </a:lnTo>
                    <a:lnTo>
                      <a:pt x="34" y="26"/>
                    </a:lnTo>
                    <a:lnTo>
                      <a:pt x="36" y="28"/>
                    </a:lnTo>
                    <a:lnTo>
                      <a:pt x="36" y="28"/>
                    </a:lnTo>
                    <a:lnTo>
                      <a:pt x="40" y="28"/>
                    </a:lnTo>
                    <a:lnTo>
                      <a:pt x="42" y="34"/>
                    </a:lnTo>
                    <a:lnTo>
                      <a:pt x="42" y="34"/>
                    </a:lnTo>
                    <a:lnTo>
                      <a:pt x="44" y="42"/>
                    </a:lnTo>
                    <a:lnTo>
                      <a:pt x="48" y="46"/>
                    </a:lnTo>
                    <a:lnTo>
                      <a:pt x="50" y="46"/>
                    </a:lnTo>
                    <a:lnTo>
                      <a:pt x="54" y="44"/>
                    </a:lnTo>
                    <a:lnTo>
                      <a:pt x="54" y="44"/>
                    </a:lnTo>
                    <a:lnTo>
                      <a:pt x="56" y="42"/>
                    </a:lnTo>
                    <a:lnTo>
                      <a:pt x="60" y="42"/>
                    </a:lnTo>
                    <a:lnTo>
                      <a:pt x="64" y="42"/>
                    </a:lnTo>
                    <a:lnTo>
                      <a:pt x="68" y="38"/>
                    </a:lnTo>
                    <a:lnTo>
                      <a:pt x="68" y="38"/>
                    </a:lnTo>
                    <a:lnTo>
                      <a:pt x="68" y="38"/>
                    </a:lnTo>
                    <a:lnTo>
                      <a:pt x="70" y="38"/>
                    </a:lnTo>
                    <a:lnTo>
                      <a:pt x="72" y="42"/>
                    </a:ln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2" name="Freeform 1871">
                <a:extLst>
                  <a:ext uri="{FF2B5EF4-FFF2-40B4-BE49-F238E27FC236}">
                    <a16:creationId xmlns:a16="http://schemas.microsoft.com/office/drawing/2014/main" id="{68C7D59C-04A0-95F5-1C08-2611ECAA7516}"/>
                  </a:ext>
                </a:extLst>
              </p:cNvPr>
              <p:cNvSpPr>
                <a:spLocks/>
              </p:cNvSpPr>
              <p:nvPr/>
            </p:nvSpPr>
            <p:spPr bwMode="auto">
              <a:xfrm>
                <a:off x="5342" y="2684"/>
                <a:ext cx="58" cy="57"/>
              </a:xfrm>
              <a:custGeom>
                <a:avLst/>
                <a:gdLst>
                  <a:gd name="T0" fmla="*/ 38 w 58"/>
                  <a:gd name="T1" fmla="*/ 29 h 57"/>
                  <a:gd name="T2" fmla="*/ 40 w 58"/>
                  <a:gd name="T3" fmla="*/ 15 h 57"/>
                  <a:gd name="T4" fmla="*/ 38 w 58"/>
                  <a:gd name="T5" fmla="*/ 0 h 57"/>
                  <a:gd name="T6" fmla="*/ 42 w 58"/>
                  <a:gd name="T7" fmla="*/ 2 h 57"/>
                  <a:gd name="T8" fmla="*/ 50 w 58"/>
                  <a:gd name="T9" fmla="*/ 8 h 57"/>
                  <a:gd name="T10" fmla="*/ 54 w 58"/>
                  <a:gd name="T11" fmla="*/ 6 h 57"/>
                  <a:gd name="T12" fmla="*/ 56 w 58"/>
                  <a:gd name="T13" fmla="*/ 8 h 57"/>
                  <a:gd name="T14" fmla="*/ 58 w 58"/>
                  <a:gd name="T15" fmla="*/ 13 h 57"/>
                  <a:gd name="T16" fmla="*/ 54 w 58"/>
                  <a:gd name="T17" fmla="*/ 27 h 57"/>
                  <a:gd name="T18" fmla="*/ 52 w 58"/>
                  <a:gd name="T19" fmla="*/ 39 h 57"/>
                  <a:gd name="T20" fmla="*/ 50 w 58"/>
                  <a:gd name="T21" fmla="*/ 45 h 57"/>
                  <a:gd name="T22" fmla="*/ 48 w 58"/>
                  <a:gd name="T23" fmla="*/ 45 h 57"/>
                  <a:gd name="T24" fmla="*/ 44 w 58"/>
                  <a:gd name="T25" fmla="*/ 41 h 57"/>
                  <a:gd name="T26" fmla="*/ 42 w 58"/>
                  <a:gd name="T27" fmla="*/ 41 h 57"/>
                  <a:gd name="T28" fmla="*/ 38 w 58"/>
                  <a:gd name="T29" fmla="*/ 55 h 57"/>
                  <a:gd name="T30" fmla="*/ 38 w 58"/>
                  <a:gd name="T31" fmla="*/ 57 h 57"/>
                  <a:gd name="T32" fmla="*/ 36 w 58"/>
                  <a:gd name="T33" fmla="*/ 57 h 57"/>
                  <a:gd name="T34" fmla="*/ 36 w 58"/>
                  <a:gd name="T35" fmla="*/ 55 h 57"/>
                  <a:gd name="T36" fmla="*/ 30 w 58"/>
                  <a:gd name="T37" fmla="*/ 45 h 57"/>
                  <a:gd name="T38" fmla="*/ 24 w 58"/>
                  <a:gd name="T39" fmla="*/ 51 h 57"/>
                  <a:gd name="T40" fmla="*/ 22 w 58"/>
                  <a:gd name="T41" fmla="*/ 55 h 57"/>
                  <a:gd name="T42" fmla="*/ 16 w 58"/>
                  <a:gd name="T43" fmla="*/ 57 h 57"/>
                  <a:gd name="T44" fmla="*/ 14 w 58"/>
                  <a:gd name="T45" fmla="*/ 53 h 57"/>
                  <a:gd name="T46" fmla="*/ 10 w 58"/>
                  <a:gd name="T47" fmla="*/ 51 h 57"/>
                  <a:gd name="T48" fmla="*/ 2 w 58"/>
                  <a:gd name="T49" fmla="*/ 55 h 57"/>
                  <a:gd name="T50" fmla="*/ 0 w 58"/>
                  <a:gd name="T51" fmla="*/ 51 h 57"/>
                  <a:gd name="T52" fmla="*/ 0 w 58"/>
                  <a:gd name="T53" fmla="*/ 47 h 57"/>
                  <a:gd name="T54" fmla="*/ 2 w 58"/>
                  <a:gd name="T55" fmla="*/ 43 h 57"/>
                  <a:gd name="T56" fmla="*/ 2 w 58"/>
                  <a:gd name="T57" fmla="*/ 29 h 57"/>
                  <a:gd name="T58" fmla="*/ 0 w 58"/>
                  <a:gd name="T59" fmla="*/ 23 h 57"/>
                  <a:gd name="T60" fmla="*/ 6 w 58"/>
                  <a:gd name="T61" fmla="*/ 8 h 57"/>
                  <a:gd name="T62" fmla="*/ 8 w 58"/>
                  <a:gd name="T63" fmla="*/ 4 h 57"/>
                  <a:gd name="T64" fmla="*/ 10 w 58"/>
                  <a:gd name="T65" fmla="*/ 13 h 57"/>
                  <a:gd name="T66" fmla="*/ 12 w 58"/>
                  <a:gd name="T67" fmla="*/ 17 h 57"/>
                  <a:gd name="T68" fmla="*/ 16 w 58"/>
                  <a:gd name="T69" fmla="*/ 13 h 57"/>
                  <a:gd name="T70" fmla="*/ 18 w 58"/>
                  <a:gd name="T71" fmla="*/ 17 h 57"/>
                  <a:gd name="T72" fmla="*/ 20 w 58"/>
                  <a:gd name="T73" fmla="*/ 25 h 57"/>
                  <a:gd name="T74" fmla="*/ 18 w 58"/>
                  <a:gd name="T75" fmla="*/ 31 h 57"/>
                  <a:gd name="T76" fmla="*/ 16 w 58"/>
                  <a:gd name="T77" fmla="*/ 31 h 57"/>
                  <a:gd name="T78" fmla="*/ 16 w 58"/>
                  <a:gd name="T79" fmla="*/ 35 h 57"/>
                  <a:gd name="T80" fmla="*/ 20 w 58"/>
                  <a:gd name="T81" fmla="*/ 43 h 57"/>
                  <a:gd name="T82" fmla="*/ 22 w 58"/>
                  <a:gd name="T83" fmla="*/ 43 h 57"/>
                  <a:gd name="T84" fmla="*/ 26 w 58"/>
                  <a:gd name="T85" fmla="*/ 37 h 57"/>
                  <a:gd name="T86" fmla="*/ 32 w 58"/>
                  <a:gd name="T87" fmla="*/ 35 h 57"/>
                  <a:gd name="T88" fmla="*/ 36 w 58"/>
                  <a:gd name="T89" fmla="*/ 29 h 57"/>
                  <a:gd name="T90" fmla="*/ 38 w 58"/>
                  <a:gd name="T91" fmla="*/ 33 h 57"/>
                  <a:gd name="T92" fmla="*/ 38 w 58"/>
                  <a:gd name="T93"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57">
                    <a:moveTo>
                      <a:pt x="38" y="29"/>
                    </a:moveTo>
                    <a:lnTo>
                      <a:pt x="38" y="29"/>
                    </a:lnTo>
                    <a:lnTo>
                      <a:pt x="40" y="23"/>
                    </a:lnTo>
                    <a:lnTo>
                      <a:pt x="40" y="15"/>
                    </a:lnTo>
                    <a:lnTo>
                      <a:pt x="38" y="8"/>
                    </a:lnTo>
                    <a:lnTo>
                      <a:pt x="38" y="0"/>
                    </a:lnTo>
                    <a:lnTo>
                      <a:pt x="38" y="0"/>
                    </a:lnTo>
                    <a:lnTo>
                      <a:pt x="42" y="2"/>
                    </a:lnTo>
                    <a:lnTo>
                      <a:pt x="46" y="6"/>
                    </a:lnTo>
                    <a:lnTo>
                      <a:pt x="50" y="8"/>
                    </a:lnTo>
                    <a:lnTo>
                      <a:pt x="54" y="6"/>
                    </a:lnTo>
                    <a:lnTo>
                      <a:pt x="54" y="6"/>
                    </a:lnTo>
                    <a:lnTo>
                      <a:pt x="56" y="6"/>
                    </a:lnTo>
                    <a:lnTo>
                      <a:pt x="56" y="8"/>
                    </a:lnTo>
                    <a:lnTo>
                      <a:pt x="58" y="13"/>
                    </a:lnTo>
                    <a:lnTo>
                      <a:pt x="58" y="13"/>
                    </a:lnTo>
                    <a:lnTo>
                      <a:pt x="56" y="21"/>
                    </a:lnTo>
                    <a:lnTo>
                      <a:pt x="54" y="27"/>
                    </a:lnTo>
                    <a:lnTo>
                      <a:pt x="52" y="33"/>
                    </a:lnTo>
                    <a:lnTo>
                      <a:pt x="52" y="39"/>
                    </a:lnTo>
                    <a:lnTo>
                      <a:pt x="52" y="39"/>
                    </a:lnTo>
                    <a:lnTo>
                      <a:pt x="50" y="45"/>
                    </a:lnTo>
                    <a:lnTo>
                      <a:pt x="50" y="47"/>
                    </a:lnTo>
                    <a:lnTo>
                      <a:pt x="48" y="45"/>
                    </a:lnTo>
                    <a:lnTo>
                      <a:pt x="48" y="45"/>
                    </a:lnTo>
                    <a:lnTo>
                      <a:pt x="44" y="41"/>
                    </a:lnTo>
                    <a:lnTo>
                      <a:pt x="44" y="41"/>
                    </a:lnTo>
                    <a:lnTo>
                      <a:pt x="42" y="41"/>
                    </a:lnTo>
                    <a:lnTo>
                      <a:pt x="40" y="47"/>
                    </a:lnTo>
                    <a:lnTo>
                      <a:pt x="38" y="55"/>
                    </a:lnTo>
                    <a:lnTo>
                      <a:pt x="38" y="55"/>
                    </a:lnTo>
                    <a:lnTo>
                      <a:pt x="38" y="57"/>
                    </a:lnTo>
                    <a:lnTo>
                      <a:pt x="38" y="57"/>
                    </a:lnTo>
                    <a:lnTo>
                      <a:pt x="36" y="57"/>
                    </a:lnTo>
                    <a:lnTo>
                      <a:pt x="36" y="55"/>
                    </a:lnTo>
                    <a:lnTo>
                      <a:pt x="36" y="55"/>
                    </a:lnTo>
                    <a:lnTo>
                      <a:pt x="34" y="47"/>
                    </a:lnTo>
                    <a:lnTo>
                      <a:pt x="30" y="45"/>
                    </a:lnTo>
                    <a:lnTo>
                      <a:pt x="28" y="47"/>
                    </a:lnTo>
                    <a:lnTo>
                      <a:pt x="24" y="51"/>
                    </a:lnTo>
                    <a:lnTo>
                      <a:pt x="24" y="51"/>
                    </a:lnTo>
                    <a:lnTo>
                      <a:pt x="22" y="55"/>
                    </a:lnTo>
                    <a:lnTo>
                      <a:pt x="20" y="57"/>
                    </a:lnTo>
                    <a:lnTo>
                      <a:pt x="16" y="57"/>
                    </a:lnTo>
                    <a:lnTo>
                      <a:pt x="14" y="53"/>
                    </a:lnTo>
                    <a:lnTo>
                      <a:pt x="14" y="53"/>
                    </a:lnTo>
                    <a:lnTo>
                      <a:pt x="12" y="51"/>
                    </a:lnTo>
                    <a:lnTo>
                      <a:pt x="10" y="51"/>
                    </a:lnTo>
                    <a:lnTo>
                      <a:pt x="6" y="53"/>
                    </a:lnTo>
                    <a:lnTo>
                      <a:pt x="2" y="55"/>
                    </a:lnTo>
                    <a:lnTo>
                      <a:pt x="2" y="53"/>
                    </a:lnTo>
                    <a:lnTo>
                      <a:pt x="0" y="51"/>
                    </a:lnTo>
                    <a:lnTo>
                      <a:pt x="0" y="51"/>
                    </a:lnTo>
                    <a:lnTo>
                      <a:pt x="0" y="47"/>
                    </a:lnTo>
                    <a:lnTo>
                      <a:pt x="2" y="43"/>
                    </a:lnTo>
                    <a:lnTo>
                      <a:pt x="2" y="43"/>
                    </a:lnTo>
                    <a:lnTo>
                      <a:pt x="4" y="37"/>
                    </a:lnTo>
                    <a:lnTo>
                      <a:pt x="2" y="29"/>
                    </a:lnTo>
                    <a:lnTo>
                      <a:pt x="2" y="29"/>
                    </a:lnTo>
                    <a:lnTo>
                      <a:pt x="0" y="23"/>
                    </a:lnTo>
                    <a:lnTo>
                      <a:pt x="2" y="17"/>
                    </a:lnTo>
                    <a:lnTo>
                      <a:pt x="6" y="8"/>
                    </a:lnTo>
                    <a:lnTo>
                      <a:pt x="6" y="8"/>
                    </a:lnTo>
                    <a:lnTo>
                      <a:pt x="8" y="4"/>
                    </a:lnTo>
                    <a:lnTo>
                      <a:pt x="8" y="6"/>
                    </a:lnTo>
                    <a:lnTo>
                      <a:pt x="10" y="13"/>
                    </a:lnTo>
                    <a:lnTo>
                      <a:pt x="10" y="13"/>
                    </a:lnTo>
                    <a:lnTo>
                      <a:pt x="12" y="17"/>
                    </a:lnTo>
                    <a:lnTo>
                      <a:pt x="14" y="17"/>
                    </a:lnTo>
                    <a:lnTo>
                      <a:pt x="16" y="13"/>
                    </a:lnTo>
                    <a:lnTo>
                      <a:pt x="16" y="13"/>
                    </a:lnTo>
                    <a:lnTo>
                      <a:pt x="18" y="17"/>
                    </a:lnTo>
                    <a:lnTo>
                      <a:pt x="20" y="21"/>
                    </a:lnTo>
                    <a:lnTo>
                      <a:pt x="20" y="25"/>
                    </a:lnTo>
                    <a:lnTo>
                      <a:pt x="18" y="31"/>
                    </a:lnTo>
                    <a:lnTo>
                      <a:pt x="18" y="31"/>
                    </a:lnTo>
                    <a:lnTo>
                      <a:pt x="16" y="31"/>
                    </a:lnTo>
                    <a:lnTo>
                      <a:pt x="16" y="31"/>
                    </a:lnTo>
                    <a:lnTo>
                      <a:pt x="16" y="35"/>
                    </a:lnTo>
                    <a:lnTo>
                      <a:pt x="16" y="35"/>
                    </a:lnTo>
                    <a:lnTo>
                      <a:pt x="18" y="43"/>
                    </a:lnTo>
                    <a:lnTo>
                      <a:pt x="20" y="43"/>
                    </a:lnTo>
                    <a:lnTo>
                      <a:pt x="22" y="43"/>
                    </a:lnTo>
                    <a:lnTo>
                      <a:pt x="22" y="43"/>
                    </a:lnTo>
                    <a:lnTo>
                      <a:pt x="24" y="39"/>
                    </a:lnTo>
                    <a:lnTo>
                      <a:pt x="26" y="37"/>
                    </a:lnTo>
                    <a:lnTo>
                      <a:pt x="32" y="35"/>
                    </a:lnTo>
                    <a:lnTo>
                      <a:pt x="32" y="35"/>
                    </a:lnTo>
                    <a:lnTo>
                      <a:pt x="36" y="29"/>
                    </a:lnTo>
                    <a:lnTo>
                      <a:pt x="36" y="29"/>
                    </a:lnTo>
                    <a:lnTo>
                      <a:pt x="38" y="33"/>
                    </a:lnTo>
                    <a:lnTo>
                      <a:pt x="38" y="33"/>
                    </a:lnTo>
                    <a:lnTo>
                      <a:pt x="38" y="29"/>
                    </a:lnTo>
                    <a:lnTo>
                      <a:pt x="3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3" name="Freeform 1872">
                <a:extLst>
                  <a:ext uri="{FF2B5EF4-FFF2-40B4-BE49-F238E27FC236}">
                    <a16:creationId xmlns:a16="http://schemas.microsoft.com/office/drawing/2014/main" id="{B98E4C27-CE9D-1358-7811-3947A7C7E781}"/>
                  </a:ext>
                </a:extLst>
              </p:cNvPr>
              <p:cNvSpPr>
                <a:spLocks/>
              </p:cNvSpPr>
              <p:nvPr/>
            </p:nvSpPr>
            <p:spPr bwMode="auto">
              <a:xfrm>
                <a:off x="5480" y="2157"/>
                <a:ext cx="32" cy="74"/>
              </a:xfrm>
              <a:custGeom>
                <a:avLst/>
                <a:gdLst>
                  <a:gd name="T0" fmla="*/ 0 w 32"/>
                  <a:gd name="T1" fmla="*/ 38 h 74"/>
                  <a:gd name="T2" fmla="*/ 0 w 32"/>
                  <a:gd name="T3" fmla="*/ 38 h 74"/>
                  <a:gd name="T4" fmla="*/ 4 w 32"/>
                  <a:gd name="T5" fmla="*/ 40 h 74"/>
                  <a:gd name="T6" fmla="*/ 6 w 32"/>
                  <a:gd name="T7" fmla="*/ 40 h 74"/>
                  <a:gd name="T8" fmla="*/ 6 w 32"/>
                  <a:gd name="T9" fmla="*/ 36 h 74"/>
                  <a:gd name="T10" fmla="*/ 4 w 32"/>
                  <a:gd name="T11" fmla="*/ 28 h 74"/>
                  <a:gd name="T12" fmla="*/ 4 w 32"/>
                  <a:gd name="T13" fmla="*/ 28 h 74"/>
                  <a:gd name="T14" fmla="*/ 4 w 32"/>
                  <a:gd name="T15" fmla="*/ 20 h 74"/>
                  <a:gd name="T16" fmla="*/ 4 w 32"/>
                  <a:gd name="T17" fmla="*/ 12 h 74"/>
                  <a:gd name="T18" fmla="*/ 10 w 32"/>
                  <a:gd name="T19" fmla="*/ 2 h 74"/>
                  <a:gd name="T20" fmla="*/ 10 w 32"/>
                  <a:gd name="T21" fmla="*/ 2 h 74"/>
                  <a:gd name="T22" fmla="*/ 12 w 32"/>
                  <a:gd name="T23" fmla="*/ 6 h 74"/>
                  <a:gd name="T24" fmla="*/ 16 w 32"/>
                  <a:gd name="T25" fmla="*/ 8 h 74"/>
                  <a:gd name="T26" fmla="*/ 20 w 32"/>
                  <a:gd name="T27" fmla="*/ 8 h 74"/>
                  <a:gd name="T28" fmla="*/ 24 w 32"/>
                  <a:gd name="T29" fmla="*/ 2 h 74"/>
                  <a:gd name="T30" fmla="*/ 24 w 32"/>
                  <a:gd name="T31" fmla="*/ 2 h 74"/>
                  <a:gd name="T32" fmla="*/ 26 w 32"/>
                  <a:gd name="T33" fmla="*/ 0 h 74"/>
                  <a:gd name="T34" fmla="*/ 28 w 32"/>
                  <a:gd name="T35" fmla="*/ 0 h 74"/>
                  <a:gd name="T36" fmla="*/ 30 w 32"/>
                  <a:gd name="T37" fmla="*/ 2 h 74"/>
                  <a:gd name="T38" fmla="*/ 32 w 32"/>
                  <a:gd name="T39" fmla="*/ 10 h 74"/>
                  <a:gd name="T40" fmla="*/ 32 w 32"/>
                  <a:gd name="T41" fmla="*/ 10 h 74"/>
                  <a:gd name="T42" fmla="*/ 30 w 32"/>
                  <a:gd name="T43" fmla="*/ 16 h 74"/>
                  <a:gd name="T44" fmla="*/ 32 w 32"/>
                  <a:gd name="T45" fmla="*/ 20 h 74"/>
                  <a:gd name="T46" fmla="*/ 32 w 32"/>
                  <a:gd name="T47" fmla="*/ 20 h 74"/>
                  <a:gd name="T48" fmla="*/ 30 w 32"/>
                  <a:gd name="T49" fmla="*/ 22 h 74"/>
                  <a:gd name="T50" fmla="*/ 30 w 32"/>
                  <a:gd name="T51" fmla="*/ 28 h 74"/>
                  <a:gd name="T52" fmla="*/ 30 w 32"/>
                  <a:gd name="T53" fmla="*/ 28 h 74"/>
                  <a:gd name="T54" fmla="*/ 28 w 32"/>
                  <a:gd name="T55" fmla="*/ 36 h 74"/>
                  <a:gd name="T56" fmla="*/ 26 w 32"/>
                  <a:gd name="T57" fmla="*/ 40 h 74"/>
                  <a:gd name="T58" fmla="*/ 26 w 32"/>
                  <a:gd name="T59" fmla="*/ 40 h 74"/>
                  <a:gd name="T60" fmla="*/ 24 w 32"/>
                  <a:gd name="T61" fmla="*/ 42 h 74"/>
                  <a:gd name="T62" fmla="*/ 22 w 32"/>
                  <a:gd name="T63" fmla="*/ 44 h 74"/>
                  <a:gd name="T64" fmla="*/ 22 w 32"/>
                  <a:gd name="T65" fmla="*/ 48 h 74"/>
                  <a:gd name="T66" fmla="*/ 22 w 32"/>
                  <a:gd name="T67" fmla="*/ 48 h 74"/>
                  <a:gd name="T68" fmla="*/ 22 w 32"/>
                  <a:gd name="T69" fmla="*/ 54 h 74"/>
                  <a:gd name="T70" fmla="*/ 22 w 32"/>
                  <a:gd name="T71" fmla="*/ 56 h 74"/>
                  <a:gd name="T72" fmla="*/ 24 w 32"/>
                  <a:gd name="T73" fmla="*/ 58 h 74"/>
                  <a:gd name="T74" fmla="*/ 26 w 32"/>
                  <a:gd name="T75" fmla="*/ 62 h 74"/>
                  <a:gd name="T76" fmla="*/ 26 w 32"/>
                  <a:gd name="T77" fmla="*/ 62 h 74"/>
                  <a:gd name="T78" fmla="*/ 18 w 32"/>
                  <a:gd name="T79" fmla="*/ 72 h 74"/>
                  <a:gd name="T80" fmla="*/ 16 w 32"/>
                  <a:gd name="T81" fmla="*/ 74 h 74"/>
                  <a:gd name="T82" fmla="*/ 14 w 32"/>
                  <a:gd name="T83" fmla="*/ 74 h 74"/>
                  <a:gd name="T84" fmla="*/ 12 w 32"/>
                  <a:gd name="T85" fmla="*/ 72 h 74"/>
                  <a:gd name="T86" fmla="*/ 10 w 32"/>
                  <a:gd name="T87" fmla="*/ 68 h 74"/>
                  <a:gd name="T88" fmla="*/ 10 w 32"/>
                  <a:gd name="T89" fmla="*/ 68 h 74"/>
                  <a:gd name="T90" fmla="*/ 6 w 32"/>
                  <a:gd name="T91" fmla="*/ 54 h 74"/>
                  <a:gd name="T92" fmla="*/ 0 w 32"/>
                  <a:gd name="T93" fmla="*/ 38 h 74"/>
                  <a:gd name="T94" fmla="*/ 0 w 32"/>
                  <a:gd name="T95"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74">
                    <a:moveTo>
                      <a:pt x="0" y="38"/>
                    </a:moveTo>
                    <a:lnTo>
                      <a:pt x="0" y="38"/>
                    </a:lnTo>
                    <a:lnTo>
                      <a:pt x="4" y="40"/>
                    </a:lnTo>
                    <a:lnTo>
                      <a:pt x="6" y="40"/>
                    </a:lnTo>
                    <a:lnTo>
                      <a:pt x="6" y="36"/>
                    </a:lnTo>
                    <a:lnTo>
                      <a:pt x="4" y="28"/>
                    </a:lnTo>
                    <a:lnTo>
                      <a:pt x="4" y="28"/>
                    </a:lnTo>
                    <a:lnTo>
                      <a:pt x="4" y="20"/>
                    </a:lnTo>
                    <a:lnTo>
                      <a:pt x="4" y="12"/>
                    </a:lnTo>
                    <a:lnTo>
                      <a:pt x="10" y="2"/>
                    </a:lnTo>
                    <a:lnTo>
                      <a:pt x="10" y="2"/>
                    </a:lnTo>
                    <a:lnTo>
                      <a:pt x="12" y="6"/>
                    </a:lnTo>
                    <a:lnTo>
                      <a:pt x="16" y="8"/>
                    </a:lnTo>
                    <a:lnTo>
                      <a:pt x="20" y="8"/>
                    </a:lnTo>
                    <a:lnTo>
                      <a:pt x="24" y="2"/>
                    </a:lnTo>
                    <a:lnTo>
                      <a:pt x="24" y="2"/>
                    </a:lnTo>
                    <a:lnTo>
                      <a:pt x="26" y="0"/>
                    </a:lnTo>
                    <a:lnTo>
                      <a:pt x="28" y="0"/>
                    </a:lnTo>
                    <a:lnTo>
                      <a:pt x="30" y="2"/>
                    </a:lnTo>
                    <a:lnTo>
                      <a:pt x="32" y="10"/>
                    </a:lnTo>
                    <a:lnTo>
                      <a:pt x="32" y="10"/>
                    </a:lnTo>
                    <a:lnTo>
                      <a:pt x="30" y="16"/>
                    </a:lnTo>
                    <a:lnTo>
                      <a:pt x="32" y="20"/>
                    </a:lnTo>
                    <a:lnTo>
                      <a:pt x="32" y="20"/>
                    </a:lnTo>
                    <a:lnTo>
                      <a:pt x="30" y="22"/>
                    </a:lnTo>
                    <a:lnTo>
                      <a:pt x="30" y="28"/>
                    </a:lnTo>
                    <a:lnTo>
                      <a:pt x="30" y="28"/>
                    </a:lnTo>
                    <a:lnTo>
                      <a:pt x="28" y="36"/>
                    </a:lnTo>
                    <a:lnTo>
                      <a:pt x="26" y="40"/>
                    </a:lnTo>
                    <a:lnTo>
                      <a:pt x="26" y="40"/>
                    </a:lnTo>
                    <a:lnTo>
                      <a:pt x="24" y="42"/>
                    </a:lnTo>
                    <a:lnTo>
                      <a:pt x="22" y="44"/>
                    </a:lnTo>
                    <a:lnTo>
                      <a:pt x="22" y="48"/>
                    </a:lnTo>
                    <a:lnTo>
                      <a:pt x="22" y="48"/>
                    </a:lnTo>
                    <a:lnTo>
                      <a:pt x="22" y="54"/>
                    </a:lnTo>
                    <a:lnTo>
                      <a:pt x="22" y="56"/>
                    </a:lnTo>
                    <a:lnTo>
                      <a:pt x="24" y="58"/>
                    </a:lnTo>
                    <a:lnTo>
                      <a:pt x="26" y="62"/>
                    </a:lnTo>
                    <a:lnTo>
                      <a:pt x="26" y="62"/>
                    </a:lnTo>
                    <a:lnTo>
                      <a:pt x="18" y="72"/>
                    </a:lnTo>
                    <a:lnTo>
                      <a:pt x="16" y="74"/>
                    </a:lnTo>
                    <a:lnTo>
                      <a:pt x="14" y="74"/>
                    </a:lnTo>
                    <a:lnTo>
                      <a:pt x="12" y="72"/>
                    </a:lnTo>
                    <a:lnTo>
                      <a:pt x="10" y="68"/>
                    </a:lnTo>
                    <a:lnTo>
                      <a:pt x="10" y="68"/>
                    </a:lnTo>
                    <a:lnTo>
                      <a:pt x="6" y="54"/>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4" name="Freeform 1873">
                <a:extLst>
                  <a:ext uri="{FF2B5EF4-FFF2-40B4-BE49-F238E27FC236}">
                    <a16:creationId xmlns:a16="http://schemas.microsoft.com/office/drawing/2014/main" id="{5470B442-BD38-32E3-D1DE-7FF47413F82B}"/>
                  </a:ext>
                </a:extLst>
              </p:cNvPr>
              <p:cNvSpPr>
                <a:spLocks/>
              </p:cNvSpPr>
              <p:nvPr/>
            </p:nvSpPr>
            <p:spPr bwMode="auto">
              <a:xfrm>
                <a:off x="5398" y="2574"/>
                <a:ext cx="48" cy="42"/>
              </a:xfrm>
              <a:custGeom>
                <a:avLst/>
                <a:gdLst>
                  <a:gd name="T0" fmla="*/ 48 w 48"/>
                  <a:gd name="T1" fmla="*/ 32 h 42"/>
                  <a:gd name="T2" fmla="*/ 48 w 48"/>
                  <a:gd name="T3" fmla="*/ 32 h 42"/>
                  <a:gd name="T4" fmla="*/ 42 w 48"/>
                  <a:gd name="T5" fmla="*/ 34 h 42"/>
                  <a:gd name="T6" fmla="*/ 38 w 48"/>
                  <a:gd name="T7" fmla="*/ 36 h 42"/>
                  <a:gd name="T8" fmla="*/ 36 w 48"/>
                  <a:gd name="T9" fmla="*/ 34 h 42"/>
                  <a:gd name="T10" fmla="*/ 34 w 48"/>
                  <a:gd name="T11" fmla="*/ 32 h 42"/>
                  <a:gd name="T12" fmla="*/ 30 w 48"/>
                  <a:gd name="T13" fmla="*/ 22 h 42"/>
                  <a:gd name="T14" fmla="*/ 30 w 48"/>
                  <a:gd name="T15" fmla="*/ 22 h 42"/>
                  <a:gd name="T16" fmla="*/ 28 w 48"/>
                  <a:gd name="T17" fmla="*/ 20 h 42"/>
                  <a:gd name="T18" fmla="*/ 28 w 48"/>
                  <a:gd name="T19" fmla="*/ 20 h 42"/>
                  <a:gd name="T20" fmla="*/ 26 w 48"/>
                  <a:gd name="T21" fmla="*/ 24 h 42"/>
                  <a:gd name="T22" fmla="*/ 26 w 48"/>
                  <a:gd name="T23" fmla="*/ 24 h 42"/>
                  <a:gd name="T24" fmla="*/ 24 w 48"/>
                  <a:gd name="T25" fmla="*/ 34 h 42"/>
                  <a:gd name="T26" fmla="*/ 22 w 48"/>
                  <a:gd name="T27" fmla="*/ 40 h 42"/>
                  <a:gd name="T28" fmla="*/ 20 w 48"/>
                  <a:gd name="T29" fmla="*/ 42 h 42"/>
                  <a:gd name="T30" fmla="*/ 18 w 48"/>
                  <a:gd name="T31" fmla="*/ 42 h 42"/>
                  <a:gd name="T32" fmla="*/ 14 w 48"/>
                  <a:gd name="T33" fmla="*/ 36 h 42"/>
                  <a:gd name="T34" fmla="*/ 14 w 48"/>
                  <a:gd name="T35" fmla="*/ 36 h 42"/>
                  <a:gd name="T36" fmla="*/ 12 w 48"/>
                  <a:gd name="T37" fmla="*/ 38 h 42"/>
                  <a:gd name="T38" fmla="*/ 10 w 48"/>
                  <a:gd name="T39" fmla="*/ 40 h 42"/>
                  <a:gd name="T40" fmla="*/ 8 w 48"/>
                  <a:gd name="T41" fmla="*/ 38 h 42"/>
                  <a:gd name="T42" fmla="*/ 8 w 48"/>
                  <a:gd name="T43" fmla="*/ 36 h 42"/>
                  <a:gd name="T44" fmla="*/ 2 w 48"/>
                  <a:gd name="T45" fmla="*/ 22 h 42"/>
                  <a:gd name="T46" fmla="*/ 2 w 48"/>
                  <a:gd name="T47" fmla="*/ 22 h 42"/>
                  <a:gd name="T48" fmla="*/ 0 w 48"/>
                  <a:gd name="T49" fmla="*/ 14 h 42"/>
                  <a:gd name="T50" fmla="*/ 2 w 48"/>
                  <a:gd name="T51" fmla="*/ 6 h 42"/>
                  <a:gd name="T52" fmla="*/ 2 w 48"/>
                  <a:gd name="T53" fmla="*/ 6 h 42"/>
                  <a:gd name="T54" fmla="*/ 4 w 48"/>
                  <a:gd name="T55" fmla="*/ 4 h 42"/>
                  <a:gd name="T56" fmla="*/ 4 w 48"/>
                  <a:gd name="T57" fmla="*/ 4 h 42"/>
                  <a:gd name="T58" fmla="*/ 6 w 48"/>
                  <a:gd name="T59" fmla="*/ 8 h 42"/>
                  <a:gd name="T60" fmla="*/ 6 w 48"/>
                  <a:gd name="T61" fmla="*/ 8 h 42"/>
                  <a:gd name="T62" fmla="*/ 12 w 48"/>
                  <a:gd name="T63" fmla="*/ 14 h 42"/>
                  <a:gd name="T64" fmla="*/ 12 w 48"/>
                  <a:gd name="T65" fmla="*/ 12 h 42"/>
                  <a:gd name="T66" fmla="*/ 14 w 48"/>
                  <a:gd name="T67" fmla="*/ 6 h 42"/>
                  <a:gd name="T68" fmla="*/ 14 w 48"/>
                  <a:gd name="T69" fmla="*/ 6 h 42"/>
                  <a:gd name="T70" fmla="*/ 16 w 48"/>
                  <a:gd name="T71" fmla="*/ 0 h 42"/>
                  <a:gd name="T72" fmla="*/ 16 w 48"/>
                  <a:gd name="T73" fmla="*/ 0 h 42"/>
                  <a:gd name="T74" fmla="*/ 18 w 48"/>
                  <a:gd name="T75" fmla="*/ 0 h 42"/>
                  <a:gd name="T76" fmla="*/ 18 w 48"/>
                  <a:gd name="T77" fmla="*/ 0 h 42"/>
                  <a:gd name="T78" fmla="*/ 20 w 48"/>
                  <a:gd name="T79" fmla="*/ 6 h 42"/>
                  <a:gd name="T80" fmla="*/ 22 w 48"/>
                  <a:gd name="T81" fmla="*/ 8 h 42"/>
                  <a:gd name="T82" fmla="*/ 26 w 48"/>
                  <a:gd name="T83" fmla="*/ 10 h 42"/>
                  <a:gd name="T84" fmla="*/ 30 w 48"/>
                  <a:gd name="T85" fmla="*/ 10 h 42"/>
                  <a:gd name="T86" fmla="*/ 36 w 48"/>
                  <a:gd name="T87" fmla="*/ 10 h 42"/>
                  <a:gd name="T88" fmla="*/ 38 w 48"/>
                  <a:gd name="T89" fmla="*/ 12 h 42"/>
                  <a:gd name="T90" fmla="*/ 42 w 48"/>
                  <a:gd name="T91" fmla="*/ 16 h 42"/>
                  <a:gd name="T92" fmla="*/ 42 w 48"/>
                  <a:gd name="T93" fmla="*/ 16 h 42"/>
                  <a:gd name="T94" fmla="*/ 44 w 48"/>
                  <a:gd name="T95" fmla="*/ 22 h 42"/>
                  <a:gd name="T96" fmla="*/ 48 w 48"/>
                  <a:gd name="T97" fmla="*/ 32 h 42"/>
                  <a:gd name="T98" fmla="*/ 48 w 48"/>
                  <a:gd name="T9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42">
                    <a:moveTo>
                      <a:pt x="48" y="32"/>
                    </a:moveTo>
                    <a:lnTo>
                      <a:pt x="48" y="32"/>
                    </a:lnTo>
                    <a:lnTo>
                      <a:pt x="42" y="34"/>
                    </a:lnTo>
                    <a:lnTo>
                      <a:pt x="38" y="36"/>
                    </a:lnTo>
                    <a:lnTo>
                      <a:pt x="36" y="34"/>
                    </a:lnTo>
                    <a:lnTo>
                      <a:pt x="34" y="32"/>
                    </a:lnTo>
                    <a:lnTo>
                      <a:pt x="30" y="22"/>
                    </a:lnTo>
                    <a:lnTo>
                      <a:pt x="30" y="22"/>
                    </a:lnTo>
                    <a:lnTo>
                      <a:pt x="28" y="20"/>
                    </a:lnTo>
                    <a:lnTo>
                      <a:pt x="28" y="20"/>
                    </a:lnTo>
                    <a:lnTo>
                      <a:pt x="26" y="24"/>
                    </a:lnTo>
                    <a:lnTo>
                      <a:pt x="26" y="24"/>
                    </a:lnTo>
                    <a:lnTo>
                      <a:pt x="24" y="34"/>
                    </a:lnTo>
                    <a:lnTo>
                      <a:pt x="22" y="40"/>
                    </a:lnTo>
                    <a:lnTo>
                      <a:pt x="20" y="42"/>
                    </a:lnTo>
                    <a:lnTo>
                      <a:pt x="18" y="42"/>
                    </a:lnTo>
                    <a:lnTo>
                      <a:pt x="14" y="36"/>
                    </a:lnTo>
                    <a:lnTo>
                      <a:pt x="14" y="36"/>
                    </a:lnTo>
                    <a:lnTo>
                      <a:pt x="12" y="38"/>
                    </a:lnTo>
                    <a:lnTo>
                      <a:pt x="10" y="40"/>
                    </a:lnTo>
                    <a:lnTo>
                      <a:pt x="8" y="38"/>
                    </a:lnTo>
                    <a:lnTo>
                      <a:pt x="8" y="36"/>
                    </a:lnTo>
                    <a:lnTo>
                      <a:pt x="2" y="22"/>
                    </a:lnTo>
                    <a:lnTo>
                      <a:pt x="2" y="22"/>
                    </a:lnTo>
                    <a:lnTo>
                      <a:pt x="0" y="14"/>
                    </a:lnTo>
                    <a:lnTo>
                      <a:pt x="2" y="6"/>
                    </a:lnTo>
                    <a:lnTo>
                      <a:pt x="2" y="6"/>
                    </a:lnTo>
                    <a:lnTo>
                      <a:pt x="4" y="4"/>
                    </a:lnTo>
                    <a:lnTo>
                      <a:pt x="4" y="4"/>
                    </a:lnTo>
                    <a:lnTo>
                      <a:pt x="6" y="8"/>
                    </a:lnTo>
                    <a:lnTo>
                      <a:pt x="6" y="8"/>
                    </a:lnTo>
                    <a:lnTo>
                      <a:pt x="12" y="14"/>
                    </a:lnTo>
                    <a:lnTo>
                      <a:pt x="12" y="12"/>
                    </a:lnTo>
                    <a:lnTo>
                      <a:pt x="14" y="6"/>
                    </a:lnTo>
                    <a:lnTo>
                      <a:pt x="14" y="6"/>
                    </a:lnTo>
                    <a:lnTo>
                      <a:pt x="16" y="0"/>
                    </a:lnTo>
                    <a:lnTo>
                      <a:pt x="16" y="0"/>
                    </a:lnTo>
                    <a:lnTo>
                      <a:pt x="18" y="0"/>
                    </a:lnTo>
                    <a:lnTo>
                      <a:pt x="18" y="0"/>
                    </a:lnTo>
                    <a:lnTo>
                      <a:pt x="20" y="6"/>
                    </a:lnTo>
                    <a:lnTo>
                      <a:pt x="22" y="8"/>
                    </a:lnTo>
                    <a:lnTo>
                      <a:pt x="26" y="10"/>
                    </a:lnTo>
                    <a:lnTo>
                      <a:pt x="30" y="10"/>
                    </a:lnTo>
                    <a:lnTo>
                      <a:pt x="36" y="10"/>
                    </a:lnTo>
                    <a:lnTo>
                      <a:pt x="38" y="12"/>
                    </a:lnTo>
                    <a:lnTo>
                      <a:pt x="42" y="16"/>
                    </a:lnTo>
                    <a:lnTo>
                      <a:pt x="42" y="16"/>
                    </a:lnTo>
                    <a:lnTo>
                      <a:pt x="44" y="22"/>
                    </a:lnTo>
                    <a:lnTo>
                      <a:pt x="48" y="32"/>
                    </a:lnTo>
                    <a:lnTo>
                      <a:pt x="4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5" name="Freeform 1874">
                <a:extLst>
                  <a:ext uri="{FF2B5EF4-FFF2-40B4-BE49-F238E27FC236}">
                    <a16:creationId xmlns:a16="http://schemas.microsoft.com/office/drawing/2014/main" id="{6E848FC7-1B64-C97F-9AA1-E18912241E9B}"/>
                  </a:ext>
                </a:extLst>
              </p:cNvPr>
              <p:cNvSpPr>
                <a:spLocks/>
              </p:cNvSpPr>
              <p:nvPr/>
            </p:nvSpPr>
            <p:spPr bwMode="auto">
              <a:xfrm>
                <a:off x="5456" y="2251"/>
                <a:ext cx="30" cy="86"/>
              </a:xfrm>
              <a:custGeom>
                <a:avLst/>
                <a:gdLst>
                  <a:gd name="T0" fmla="*/ 30 w 30"/>
                  <a:gd name="T1" fmla="*/ 82 h 86"/>
                  <a:gd name="T2" fmla="*/ 30 w 30"/>
                  <a:gd name="T3" fmla="*/ 82 h 86"/>
                  <a:gd name="T4" fmla="*/ 24 w 30"/>
                  <a:gd name="T5" fmla="*/ 86 h 86"/>
                  <a:gd name="T6" fmla="*/ 22 w 30"/>
                  <a:gd name="T7" fmla="*/ 86 h 86"/>
                  <a:gd name="T8" fmla="*/ 20 w 30"/>
                  <a:gd name="T9" fmla="*/ 84 h 86"/>
                  <a:gd name="T10" fmla="*/ 18 w 30"/>
                  <a:gd name="T11" fmla="*/ 78 h 86"/>
                  <a:gd name="T12" fmla="*/ 18 w 30"/>
                  <a:gd name="T13" fmla="*/ 64 h 86"/>
                  <a:gd name="T14" fmla="*/ 18 w 30"/>
                  <a:gd name="T15" fmla="*/ 64 h 86"/>
                  <a:gd name="T16" fmla="*/ 16 w 30"/>
                  <a:gd name="T17" fmla="*/ 58 h 86"/>
                  <a:gd name="T18" fmla="*/ 14 w 30"/>
                  <a:gd name="T19" fmla="*/ 52 h 86"/>
                  <a:gd name="T20" fmla="*/ 10 w 30"/>
                  <a:gd name="T21" fmla="*/ 48 h 86"/>
                  <a:gd name="T22" fmla="*/ 6 w 30"/>
                  <a:gd name="T23" fmla="*/ 48 h 86"/>
                  <a:gd name="T24" fmla="*/ 6 w 30"/>
                  <a:gd name="T25" fmla="*/ 48 h 86"/>
                  <a:gd name="T26" fmla="*/ 2 w 30"/>
                  <a:gd name="T27" fmla="*/ 52 h 86"/>
                  <a:gd name="T28" fmla="*/ 2 w 30"/>
                  <a:gd name="T29" fmla="*/ 50 h 86"/>
                  <a:gd name="T30" fmla="*/ 0 w 30"/>
                  <a:gd name="T31" fmla="*/ 46 h 86"/>
                  <a:gd name="T32" fmla="*/ 0 w 30"/>
                  <a:gd name="T33" fmla="*/ 46 h 86"/>
                  <a:gd name="T34" fmla="*/ 0 w 30"/>
                  <a:gd name="T35" fmla="*/ 36 h 86"/>
                  <a:gd name="T36" fmla="*/ 2 w 30"/>
                  <a:gd name="T37" fmla="*/ 32 h 86"/>
                  <a:gd name="T38" fmla="*/ 4 w 30"/>
                  <a:gd name="T39" fmla="*/ 32 h 86"/>
                  <a:gd name="T40" fmla="*/ 6 w 30"/>
                  <a:gd name="T41" fmla="*/ 32 h 86"/>
                  <a:gd name="T42" fmla="*/ 6 w 30"/>
                  <a:gd name="T43" fmla="*/ 32 h 86"/>
                  <a:gd name="T44" fmla="*/ 10 w 30"/>
                  <a:gd name="T45" fmla="*/ 30 h 86"/>
                  <a:gd name="T46" fmla="*/ 12 w 30"/>
                  <a:gd name="T47" fmla="*/ 28 h 86"/>
                  <a:gd name="T48" fmla="*/ 12 w 30"/>
                  <a:gd name="T49" fmla="*/ 22 h 86"/>
                  <a:gd name="T50" fmla="*/ 10 w 30"/>
                  <a:gd name="T51" fmla="*/ 12 h 86"/>
                  <a:gd name="T52" fmla="*/ 10 w 30"/>
                  <a:gd name="T53" fmla="*/ 12 h 86"/>
                  <a:gd name="T54" fmla="*/ 10 w 30"/>
                  <a:gd name="T55" fmla="*/ 6 h 86"/>
                  <a:gd name="T56" fmla="*/ 10 w 30"/>
                  <a:gd name="T57" fmla="*/ 2 h 86"/>
                  <a:gd name="T58" fmla="*/ 10 w 30"/>
                  <a:gd name="T59" fmla="*/ 2 h 86"/>
                  <a:gd name="T60" fmla="*/ 10 w 30"/>
                  <a:gd name="T61" fmla="*/ 0 h 86"/>
                  <a:gd name="T62" fmla="*/ 12 w 30"/>
                  <a:gd name="T63" fmla="*/ 0 h 86"/>
                  <a:gd name="T64" fmla="*/ 14 w 30"/>
                  <a:gd name="T65" fmla="*/ 2 h 86"/>
                  <a:gd name="T66" fmla="*/ 14 w 30"/>
                  <a:gd name="T67" fmla="*/ 2 h 86"/>
                  <a:gd name="T68" fmla="*/ 20 w 30"/>
                  <a:gd name="T69" fmla="*/ 10 h 86"/>
                  <a:gd name="T70" fmla="*/ 22 w 30"/>
                  <a:gd name="T71" fmla="*/ 20 h 86"/>
                  <a:gd name="T72" fmla="*/ 24 w 30"/>
                  <a:gd name="T73" fmla="*/ 32 h 86"/>
                  <a:gd name="T74" fmla="*/ 22 w 30"/>
                  <a:gd name="T75" fmla="*/ 48 h 86"/>
                  <a:gd name="T76" fmla="*/ 22 w 30"/>
                  <a:gd name="T77" fmla="*/ 48 h 86"/>
                  <a:gd name="T78" fmla="*/ 20 w 30"/>
                  <a:gd name="T79" fmla="*/ 60 h 86"/>
                  <a:gd name="T80" fmla="*/ 22 w 30"/>
                  <a:gd name="T81" fmla="*/ 70 h 86"/>
                  <a:gd name="T82" fmla="*/ 26 w 30"/>
                  <a:gd name="T83" fmla="*/ 76 h 86"/>
                  <a:gd name="T84" fmla="*/ 30 w 30"/>
                  <a:gd name="T85" fmla="*/ 82 h 86"/>
                  <a:gd name="T86" fmla="*/ 30 w 30"/>
                  <a:gd name="T8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86">
                    <a:moveTo>
                      <a:pt x="30" y="82"/>
                    </a:moveTo>
                    <a:lnTo>
                      <a:pt x="30" y="82"/>
                    </a:lnTo>
                    <a:lnTo>
                      <a:pt x="24" y="86"/>
                    </a:lnTo>
                    <a:lnTo>
                      <a:pt x="22" y="86"/>
                    </a:lnTo>
                    <a:lnTo>
                      <a:pt x="20" y="84"/>
                    </a:lnTo>
                    <a:lnTo>
                      <a:pt x="18" y="78"/>
                    </a:lnTo>
                    <a:lnTo>
                      <a:pt x="18" y="64"/>
                    </a:lnTo>
                    <a:lnTo>
                      <a:pt x="18" y="64"/>
                    </a:lnTo>
                    <a:lnTo>
                      <a:pt x="16" y="58"/>
                    </a:lnTo>
                    <a:lnTo>
                      <a:pt x="14" y="52"/>
                    </a:lnTo>
                    <a:lnTo>
                      <a:pt x="10" y="48"/>
                    </a:lnTo>
                    <a:lnTo>
                      <a:pt x="6" y="48"/>
                    </a:lnTo>
                    <a:lnTo>
                      <a:pt x="6" y="48"/>
                    </a:lnTo>
                    <a:lnTo>
                      <a:pt x="2" y="52"/>
                    </a:lnTo>
                    <a:lnTo>
                      <a:pt x="2" y="50"/>
                    </a:lnTo>
                    <a:lnTo>
                      <a:pt x="0" y="46"/>
                    </a:lnTo>
                    <a:lnTo>
                      <a:pt x="0" y="46"/>
                    </a:lnTo>
                    <a:lnTo>
                      <a:pt x="0" y="36"/>
                    </a:lnTo>
                    <a:lnTo>
                      <a:pt x="2" y="32"/>
                    </a:lnTo>
                    <a:lnTo>
                      <a:pt x="4" y="32"/>
                    </a:lnTo>
                    <a:lnTo>
                      <a:pt x="6" y="32"/>
                    </a:lnTo>
                    <a:lnTo>
                      <a:pt x="6" y="32"/>
                    </a:lnTo>
                    <a:lnTo>
                      <a:pt x="10" y="30"/>
                    </a:lnTo>
                    <a:lnTo>
                      <a:pt x="12" y="28"/>
                    </a:lnTo>
                    <a:lnTo>
                      <a:pt x="12" y="22"/>
                    </a:lnTo>
                    <a:lnTo>
                      <a:pt x="10" y="12"/>
                    </a:lnTo>
                    <a:lnTo>
                      <a:pt x="10" y="12"/>
                    </a:lnTo>
                    <a:lnTo>
                      <a:pt x="10" y="6"/>
                    </a:lnTo>
                    <a:lnTo>
                      <a:pt x="10" y="2"/>
                    </a:lnTo>
                    <a:lnTo>
                      <a:pt x="10" y="2"/>
                    </a:lnTo>
                    <a:lnTo>
                      <a:pt x="10" y="0"/>
                    </a:lnTo>
                    <a:lnTo>
                      <a:pt x="12" y="0"/>
                    </a:lnTo>
                    <a:lnTo>
                      <a:pt x="14" y="2"/>
                    </a:lnTo>
                    <a:lnTo>
                      <a:pt x="14" y="2"/>
                    </a:lnTo>
                    <a:lnTo>
                      <a:pt x="20" y="10"/>
                    </a:lnTo>
                    <a:lnTo>
                      <a:pt x="22" y="20"/>
                    </a:lnTo>
                    <a:lnTo>
                      <a:pt x="24" y="32"/>
                    </a:lnTo>
                    <a:lnTo>
                      <a:pt x="22" y="48"/>
                    </a:lnTo>
                    <a:lnTo>
                      <a:pt x="22" y="48"/>
                    </a:lnTo>
                    <a:lnTo>
                      <a:pt x="20" y="60"/>
                    </a:lnTo>
                    <a:lnTo>
                      <a:pt x="22" y="70"/>
                    </a:lnTo>
                    <a:lnTo>
                      <a:pt x="26" y="76"/>
                    </a:lnTo>
                    <a:lnTo>
                      <a:pt x="30" y="82"/>
                    </a:lnTo>
                    <a:lnTo>
                      <a:pt x="3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6" name="Freeform 1875">
                <a:extLst>
                  <a:ext uri="{FF2B5EF4-FFF2-40B4-BE49-F238E27FC236}">
                    <a16:creationId xmlns:a16="http://schemas.microsoft.com/office/drawing/2014/main" id="{7051BD89-214C-1F05-D2B2-357CAE791AC1}"/>
                  </a:ext>
                </a:extLst>
              </p:cNvPr>
              <p:cNvSpPr>
                <a:spLocks/>
              </p:cNvSpPr>
              <p:nvPr/>
            </p:nvSpPr>
            <p:spPr bwMode="auto">
              <a:xfrm>
                <a:off x="5590" y="2723"/>
                <a:ext cx="62" cy="66"/>
              </a:xfrm>
              <a:custGeom>
                <a:avLst/>
                <a:gdLst>
                  <a:gd name="T0" fmla="*/ 2 w 62"/>
                  <a:gd name="T1" fmla="*/ 18 h 66"/>
                  <a:gd name="T2" fmla="*/ 2 w 62"/>
                  <a:gd name="T3" fmla="*/ 18 h 66"/>
                  <a:gd name="T4" fmla="*/ 2 w 62"/>
                  <a:gd name="T5" fmla="*/ 14 h 66"/>
                  <a:gd name="T6" fmla="*/ 2 w 62"/>
                  <a:gd name="T7" fmla="*/ 10 h 66"/>
                  <a:gd name="T8" fmla="*/ 0 w 62"/>
                  <a:gd name="T9" fmla="*/ 8 h 66"/>
                  <a:gd name="T10" fmla="*/ 2 w 62"/>
                  <a:gd name="T11" fmla="*/ 4 h 66"/>
                  <a:gd name="T12" fmla="*/ 2 w 62"/>
                  <a:gd name="T13" fmla="*/ 4 h 66"/>
                  <a:gd name="T14" fmla="*/ 6 w 62"/>
                  <a:gd name="T15" fmla="*/ 0 h 66"/>
                  <a:gd name="T16" fmla="*/ 8 w 62"/>
                  <a:gd name="T17" fmla="*/ 0 h 66"/>
                  <a:gd name="T18" fmla="*/ 12 w 62"/>
                  <a:gd name="T19" fmla="*/ 2 h 66"/>
                  <a:gd name="T20" fmla="*/ 14 w 62"/>
                  <a:gd name="T21" fmla="*/ 8 h 66"/>
                  <a:gd name="T22" fmla="*/ 14 w 62"/>
                  <a:gd name="T23" fmla="*/ 8 h 66"/>
                  <a:gd name="T24" fmla="*/ 14 w 62"/>
                  <a:gd name="T25" fmla="*/ 6 h 66"/>
                  <a:gd name="T26" fmla="*/ 14 w 62"/>
                  <a:gd name="T27" fmla="*/ 6 h 66"/>
                  <a:gd name="T28" fmla="*/ 26 w 62"/>
                  <a:gd name="T29" fmla="*/ 4 h 66"/>
                  <a:gd name="T30" fmla="*/ 38 w 62"/>
                  <a:gd name="T31" fmla="*/ 4 h 66"/>
                  <a:gd name="T32" fmla="*/ 42 w 62"/>
                  <a:gd name="T33" fmla="*/ 6 h 66"/>
                  <a:gd name="T34" fmla="*/ 48 w 62"/>
                  <a:gd name="T35" fmla="*/ 10 h 66"/>
                  <a:gd name="T36" fmla="*/ 54 w 62"/>
                  <a:gd name="T37" fmla="*/ 14 h 66"/>
                  <a:gd name="T38" fmla="*/ 58 w 62"/>
                  <a:gd name="T39" fmla="*/ 22 h 66"/>
                  <a:gd name="T40" fmla="*/ 58 w 62"/>
                  <a:gd name="T41" fmla="*/ 22 h 66"/>
                  <a:gd name="T42" fmla="*/ 62 w 62"/>
                  <a:gd name="T43" fmla="*/ 28 h 66"/>
                  <a:gd name="T44" fmla="*/ 60 w 62"/>
                  <a:gd name="T45" fmla="*/ 38 h 66"/>
                  <a:gd name="T46" fmla="*/ 60 w 62"/>
                  <a:gd name="T47" fmla="*/ 38 h 66"/>
                  <a:gd name="T48" fmla="*/ 60 w 62"/>
                  <a:gd name="T49" fmla="*/ 38 h 66"/>
                  <a:gd name="T50" fmla="*/ 56 w 62"/>
                  <a:gd name="T51" fmla="*/ 38 h 66"/>
                  <a:gd name="T52" fmla="*/ 50 w 62"/>
                  <a:gd name="T53" fmla="*/ 36 h 66"/>
                  <a:gd name="T54" fmla="*/ 46 w 62"/>
                  <a:gd name="T55" fmla="*/ 30 h 66"/>
                  <a:gd name="T56" fmla="*/ 42 w 62"/>
                  <a:gd name="T57" fmla="*/ 18 h 66"/>
                  <a:gd name="T58" fmla="*/ 42 w 62"/>
                  <a:gd name="T59" fmla="*/ 18 h 66"/>
                  <a:gd name="T60" fmla="*/ 40 w 62"/>
                  <a:gd name="T61" fmla="*/ 16 h 66"/>
                  <a:gd name="T62" fmla="*/ 38 w 62"/>
                  <a:gd name="T63" fmla="*/ 14 h 66"/>
                  <a:gd name="T64" fmla="*/ 34 w 62"/>
                  <a:gd name="T65" fmla="*/ 16 h 66"/>
                  <a:gd name="T66" fmla="*/ 34 w 62"/>
                  <a:gd name="T67" fmla="*/ 18 h 66"/>
                  <a:gd name="T68" fmla="*/ 34 w 62"/>
                  <a:gd name="T69" fmla="*/ 18 h 66"/>
                  <a:gd name="T70" fmla="*/ 32 w 62"/>
                  <a:gd name="T71" fmla="*/ 30 h 66"/>
                  <a:gd name="T72" fmla="*/ 32 w 62"/>
                  <a:gd name="T73" fmla="*/ 44 h 66"/>
                  <a:gd name="T74" fmla="*/ 32 w 62"/>
                  <a:gd name="T75" fmla="*/ 44 h 66"/>
                  <a:gd name="T76" fmla="*/ 34 w 62"/>
                  <a:gd name="T77" fmla="*/ 52 h 66"/>
                  <a:gd name="T78" fmla="*/ 34 w 62"/>
                  <a:gd name="T79" fmla="*/ 52 h 66"/>
                  <a:gd name="T80" fmla="*/ 34 w 62"/>
                  <a:gd name="T81" fmla="*/ 60 h 66"/>
                  <a:gd name="T82" fmla="*/ 34 w 62"/>
                  <a:gd name="T83" fmla="*/ 64 h 66"/>
                  <a:gd name="T84" fmla="*/ 32 w 62"/>
                  <a:gd name="T85" fmla="*/ 66 h 66"/>
                  <a:gd name="T86" fmla="*/ 32 w 62"/>
                  <a:gd name="T87" fmla="*/ 66 h 66"/>
                  <a:gd name="T88" fmla="*/ 30 w 62"/>
                  <a:gd name="T89" fmla="*/ 66 h 66"/>
                  <a:gd name="T90" fmla="*/ 30 w 62"/>
                  <a:gd name="T91" fmla="*/ 64 h 66"/>
                  <a:gd name="T92" fmla="*/ 28 w 62"/>
                  <a:gd name="T93" fmla="*/ 56 h 66"/>
                  <a:gd name="T94" fmla="*/ 28 w 62"/>
                  <a:gd name="T95" fmla="*/ 56 h 66"/>
                  <a:gd name="T96" fmla="*/ 26 w 62"/>
                  <a:gd name="T97" fmla="*/ 42 h 66"/>
                  <a:gd name="T98" fmla="*/ 24 w 62"/>
                  <a:gd name="T99" fmla="*/ 32 h 66"/>
                  <a:gd name="T100" fmla="*/ 24 w 62"/>
                  <a:gd name="T101" fmla="*/ 32 h 66"/>
                  <a:gd name="T102" fmla="*/ 22 w 62"/>
                  <a:gd name="T103" fmla="*/ 22 h 66"/>
                  <a:gd name="T104" fmla="*/ 20 w 62"/>
                  <a:gd name="T105" fmla="*/ 16 h 66"/>
                  <a:gd name="T106" fmla="*/ 16 w 62"/>
                  <a:gd name="T107" fmla="*/ 16 h 66"/>
                  <a:gd name="T108" fmla="*/ 12 w 62"/>
                  <a:gd name="T109" fmla="*/ 14 h 66"/>
                  <a:gd name="T110" fmla="*/ 12 w 62"/>
                  <a:gd name="T111" fmla="*/ 14 h 66"/>
                  <a:gd name="T112" fmla="*/ 10 w 62"/>
                  <a:gd name="T113" fmla="*/ 12 h 66"/>
                  <a:gd name="T114" fmla="*/ 8 w 62"/>
                  <a:gd name="T115" fmla="*/ 12 h 66"/>
                  <a:gd name="T116" fmla="*/ 2 w 62"/>
                  <a:gd name="T117" fmla="*/ 18 h 66"/>
                  <a:gd name="T118" fmla="*/ 2 w 62"/>
                  <a:gd name="T11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66">
                    <a:moveTo>
                      <a:pt x="2" y="18"/>
                    </a:moveTo>
                    <a:lnTo>
                      <a:pt x="2" y="18"/>
                    </a:lnTo>
                    <a:lnTo>
                      <a:pt x="2" y="14"/>
                    </a:lnTo>
                    <a:lnTo>
                      <a:pt x="2" y="10"/>
                    </a:lnTo>
                    <a:lnTo>
                      <a:pt x="0" y="8"/>
                    </a:lnTo>
                    <a:lnTo>
                      <a:pt x="2" y="4"/>
                    </a:lnTo>
                    <a:lnTo>
                      <a:pt x="2" y="4"/>
                    </a:lnTo>
                    <a:lnTo>
                      <a:pt x="6" y="0"/>
                    </a:lnTo>
                    <a:lnTo>
                      <a:pt x="8" y="0"/>
                    </a:lnTo>
                    <a:lnTo>
                      <a:pt x="12" y="2"/>
                    </a:lnTo>
                    <a:lnTo>
                      <a:pt x="14" y="8"/>
                    </a:lnTo>
                    <a:lnTo>
                      <a:pt x="14" y="8"/>
                    </a:lnTo>
                    <a:lnTo>
                      <a:pt x="14" y="6"/>
                    </a:lnTo>
                    <a:lnTo>
                      <a:pt x="14" y="6"/>
                    </a:lnTo>
                    <a:lnTo>
                      <a:pt x="26" y="4"/>
                    </a:lnTo>
                    <a:lnTo>
                      <a:pt x="38" y="4"/>
                    </a:lnTo>
                    <a:lnTo>
                      <a:pt x="42" y="6"/>
                    </a:lnTo>
                    <a:lnTo>
                      <a:pt x="48" y="10"/>
                    </a:lnTo>
                    <a:lnTo>
                      <a:pt x="54" y="14"/>
                    </a:lnTo>
                    <a:lnTo>
                      <a:pt x="58" y="22"/>
                    </a:lnTo>
                    <a:lnTo>
                      <a:pt x="58" y="22"/>
                    </a:lnTo>
                    <a:lnTo>
                      <a:pt x="62" y="28"/>
                    </a:lnTo>
                    <a:lnTo>
                      <a:pt x="60" y="38"/>
                    </a:lnTo>
                    <a:lnTo>
                      <a:pt x="60" y="38"/>
                    </a:lnTo>
                    <a:lnTo>
                      <a:pt x="60" y="38"/>
                    </a:lnTo>
                    <a:lnTo>
                      <a:pt x="56" y="38"/>
                    </a:lnTo>
                    <a:lnTo>
                      <a:pt x="50" y="36"/>
                    </a:lnTo>
                    <a:lnTo>
                      <a:pt x="46" y="30"/>
                    </a:lnTo>
                    <a:lnTo>
                      <a:pt x="42" y="18"/>
                    </a:lnTo>
                    <a:lnTo>
                      <a:pt x="42" y="18"/>
                    </a:lnTo>
                    <a:lnTo>
                      <a:pt x="40" y="16"/>
                    </a:lnTo>
                    <a:lnTo>
                      <a:pt x="38" y="14"/>
                    </a:lnTo>
                    <a:lnTo>
                      <a:pt x="34" y="16"/>
                    </a:lnTo>
                    <a:lnTo>
                      <a:pt x="34" y="18"/>
                    </a:lnTo>
                    <a:lnTo>
                      <a:pt x="34" y="18"/>
                    </a:lnTo>
                    <a:lnTo>
                      <a:pt x="32" y="30"/>
                    </a:lnTo>
                    <a:lnTo>
                      <a:pt x="32" y="44"/>
                    </a:lnTo>
                    <a:lnTo>
                      <a:pt x="32" y="44"/>
                    </a:lnTo>
                    <a:lnTo>
                      <a:pt x="34" y="52"/>
                    </a:lnTo>
                    <a:lnTo>
                      <a:pt x="34" y="52"/>
                    </a:lnTo>
                    <a:lnTo>
                      <a:pt x="34" y="60"/>
                    </a:lnTo>
                    <a:lnTo>
                      <a:pt x="34" y="64"/>
                    </a:lnTo>
                    <a:lnTo>
                      <a:pt x="32" y="66"/>
                    </a:lnTo>
                    <a:lnTo>
                      <a:pt x="32" y="66"/>
                    </a:lnTo>
                    <a:lnTo>
                      <a:pt x="30" y="66"/>
                    </a:lnTo>
                    <a:lnTo>
                      <a:pt x="30" y="64"/>
                    </a:lnTo>
                    <a:lnTo>
                      <a:pt x="28" y="56"/>
                    </a:lnTo>
                    <a:lnTo>
                      <a:pt x="28" y="56"/>
                    </a:lnTo>
                    <a:lnTo>
                      <a:pt x="26" y="42"/>
                    </a:lnTo>
                    <a:lnTo>
                      <a:pt x="24" y="32"/>
                    </a:lnTo>
                    <a:lnTo>
                      <a:pt x="24" y="32"/>
                    </a:lnTo>
                    <a:lnTo>
                      <a:pt x="22" y="22"/>
                    </a:lnTo>
                    <a:lnTo>
                      <a:pt x="20" y="16"/>
                    </a:lnTo>
                    <a:lnTo>
                      <a:pt x="16" y="16"/>
                    </a:lnTo>
                    <a:lnTo>
                      <a:pt x="12" y="14"/>
                    </a:lnTo>
                    <a:lnTo>
                      <a:pt x="12" y="14"/>
                    </a:lnTo>
                    <a:lnTo>
                      <a:pt x="10" y="12"/>
                    </a:lnTo>
                    <a:lnTo>
                      <a:pt x="8" y="12"/>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7" name="Freeform 1876">
                <a:extLst>
                  <a:ext uri="{FF2B5EF4-FFF2-40B4-BE49-F238E27FC236}">
                    <a16:creationId xmlns:a16="http://schemas.microsoft.com/office/drawing/2014/main" id="{C94292C6-FF7D-BB1B-BCB4-B7B1F9C90A0E}"/>
                  </a:ext>
                </a:extLst>
              </p:cNvPr>
              <p:cNvSpPr>
                <a:spLocks/>
              </p:cNvSpPr>
              <p:nvPr/>
            </p:nvSpPr>
            <p:spPr bwMode="auto">
              <a:xfrm>
                <a:off x="5214" y="2688"/>
                <a:ext cx="34" cy="37"/>
              </a:xfrm>
              <a:custGeom>
                <a:avLst/>
                <a:gdLst>
                  <a:gd name="T0" fmla="*/ 0 w 34"/>
                  <a:gd name="T1" fmla="*/ 21 h 37"/>
                  <a:gd name="T2" fmla="*/ 0 w 34"/>
                  <a:gd name="T3" fmla="*/ 21 h 37"/>
                  <a:gd name="T4" fmla="*/ 0 w 34"/>
                  <a:gd name="T5" fmla="*/ 11 h 37"/>
                  <a:gd name="T6" fmla="*/ 2 w 34"/>
                  <a:gd name="T7" fmla="*/ 7 h 37"/>
                  <a:gd name="T8" fmla="*/ 4 w 34"/>
                  <a:gd name="T9" fmla="*/ 4 h 37"/>
                  <a:gd name="T10" fmla="*/ 8 w 34"/>
                  <a:gd name="T11" fmla="*/ 7 h 37"/>
                  <a:gd name="T12" fmla="*/ 8 w 34"/>
                  <a:gd name="T13" fmla="*/ 7 h 37"/>
                  <a:gd name="T14" fmla="*/ 10 w 34"/>
                  <a:gd name="T15" fmla="*/ 7 h 37"/>
                  <a:gd name="T16" fmla="*/ 12 w 34"/>
                  <a:gd name="T17" fmla="*/ 4 h 37"/>
                  <a:gd name="T18" fmla="*/ 12 w 34"/>
                  <a:gd name="T19" fmla="*/ 4 h 37"/>
                  <a:gd name="T20" fmla="*/ 14 w 34"/>
                  <a:gd name="T21" fmla="*/ 0 h 37"/>
                  <a:gd name="T22" fmla="*/ 18 w 34"/>
                  <a:gd name="T23" fmla="*/ 0 h 37"/>
                  <a:gd name="T24" fmla="*/ 20 w 34"/>
                  <a:gd name="T25" fmla="*/ 0 h 37"/>
                  <a:gd name="T26" fmla="*/ 22 w 34"/>
                  <a:gd name="T27" fmla="*/ 4 h 37"/>
                  <a:gd name="T28" fmla="*/ 26 w 34"/>
                  <a:gd name="T29" fmla="*/ 11 h 37"/>
                  <a:gd name="T30" fmla="*/ 30 w 34"/>
                  <a:gd name="T31" fmla="*/ 19 h 37"/>
                  <a:gd name="T32" fmla="*/ 30 w 34"/>
                  <a:gd name="T33" fmla="*/ 19 h 37"/>
                  <a:gd name="T34" fmla="*/ 30 w 34"/>
                  <a:gd name="T35" fmla="*/ 23 h 37"/>
                  <a:gd name="T36" fmla="*/ 30 w 34"/>
                  <a:gd name="T37" fmla="*/ 27 h 37"/>
                  <a:gd name="T38" fmla="*/ 30 w 34"/>
                  <a:gd name="T39" fmla="*/ 33 h 37"/>
                  <a:gd name="T40" fmla="*/ 32 w 34"/>
                  <a:gd name="T41" fmla="*/ 35 h 37"/>
                  <a:gd name="T42" fmla="*/ 34 w 34"/>
                  <a:gd name="T43" fmla="*/ 37 h 37"/>
                  <a:gd name="T44" fmla="*/ 34 w 34"/>
                  <a:gd name="T45" fmla="*/ 37 h 37"/>
                  <a:gd name="T46" fmla="*/ 30 w 34"/>
                  <a:gd name="T47" fmla="*/ 37 h 37"/>
                  <a:gd name="T48" fmla="*/ 28 w 34"/>
                  <a:gd name="T49" fmla="*/ 37 h 37"/>
                  <a:gd name="T50" fmla="*/ 24 w 34"/>
                  <a:gd name="T51" fmla="*/ 33 h 37"/>
                  <a:gd name="T52" fmla="*/ 20 w 34"/>
                  <a:gd name="T53" fmla="*/ 27 h 37"/>
                  <a:gd name="T54" fmla="*/ 16 w 34"/>
                  <a:gd name="T55" fmla="*/ 21 h 37"/>
                  <a:gd name="T56" fmla="*/ 16 w 34"/>
                  <a:gd name="T57" fmla="*/ 21 h 37"/>
                  <a:gd name="T58" fmla="*/ 14 w 34"/>
                  <a:gd name="T59" fmla="*/ 19 h 37"/>
                  <a:gd name="T60" fmla="*/ 12 w 34"/>
                  <a:gd name="T61" fmla="*/ 19 h 37"/>
                  <a:gd name="T62" fmla="*/ 12 w 34"/>
                  <a:gd name="T63" fmla="*/ 21 h 37"/>
                  <a:gd name="T64" fmla="*/ 12 w 34"/>
                  <a:gd name="T65" fmla="*/ 21 h 37"/>
                  <a:gd name="T66" fmla="*/ 10 w 34"/>
                  <a:gd name="T67" fmla="*/ 23 h 37"/>
                  <a:gd name="T68" fmla="*/ 8 w 34"/>
                  <a:gd name="T69" fmla="*/ 21 h 37"/>
                  <a:gd name="T70" fmla="*/ 8 w 34"/>
                  <a:gd name="T71" fmla="*/ 21 h 37"/>
                  <a:gd name="T72" fmla="*/ 6 w 34"/>
                  <a:gd name="T73" fmla="*/ 19 h 37"/>
                  <a:gd name="T74" fmla="*/ 4 w 34"/>
                  <a:gd name="T75" fmla="*/ 21 h 37"/>
                  <a:gd name="T76" fmla="*/ 2 w 34"/>
                  <a:gd name="T77" fmla="*/ 23 h 37"/>
                  <a:gd name="T78" fmla="*/ 0 w 34"/>
                  <a:gd name="T79" fmla="*/ 21 h 37"/>
                  <a:gd name="T80" fmla="*/ 0 w 34"/>
                  <a:gd name="T8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37">
                    <a:moveTo>
                      <a:pt x="0" y="21"/>
                    </a:moveTo>
                    <a:lnTo>
                      <a:pt x="0" y="21"/>
                    </a:lnTo>
                    <a:lnTo>
                      <a:pt x="0" y="11"/>
                    </a:lnTo>
                    <a:lnTo>
                      <a:pt x="2" y="7"/>
                    </a:lnTo>
                    <a:lnTo>
                      <a:pt x="4" y="4"/>
                    </a:lnTo>
                    <a:lnTo>
                      <a:pt x="8" y="7"/>
                    </a:lnTo>
                    <a:lnTo>
                      <a:pt x="8" y="7"/>
                    </a:lnTo>
                    <a:lnTo>
                      <a:pt x="10" y="7"/>
                    </a:lnTo>
                    <a:lnTo>
                      <a:pt x="12" y="4"/>
                    </a:lnTo>
                    <a:lnTo>
                      <a:pt x="12" y="4"/>
                    </a:lnTo>
                    <a:lnTo>
                      <a:pt x="14" y="0"/>
                    </a:lnTo>
                    <a:lnTo>
                      <a:pt x="18" y="0"/>
                    </a:lnTo>
                    <a:lnTo>
                      <a:pt x="20" y="0"/>
                    </a:lnTo>
                    <a:lnTo>
                      <a:pt x="22" y="4"/>
                    </a:lnTo>
                    <a:lnTo>
                      <a:pt x="26" y="11"/>
                    </a:lnTo>
                    <a:lnTo>
                      <a:pt x="30" y="19"/>
                    </a:lnTo>
                    <a:lnTo>
                      <a:pt x="30" y="19"/>
                    </a:lnTo>
                    <a:lnTo>
                      <a:pt x="30" y="23"/>
                    </a:lnTo>
                    <a:lnTo>
                      <a:pt x="30" y="27"/>
                    </a:lnTo>
                    <a:lnTo>
                      <a:pt x="30" y="33"/>
                    </a:lnTo>
                    <a:lnTo>
                      <a:pt x="32" y="35"/>
                    </a:lnTo>
                    <a:lnTo>
                      <a:pt x="34" y="37"/>
                    </a:lnTo>
                    <a:lnTo>
                      <a:pt x="34" y="37"/>
                    </a:lnTo>
                    <a:lnTo>
                      <a:pt x="30" y="37"/>
                    </a:lnTo>
                    <a:lnTo>
                      <a:pt x="28" y="37"/>
                    </a:lnTo>
                    <a:lnTo>
                      <a:pt x="24" y="33"/>
                    </a:lnTo>
                    <a:lnTo>
                      <a:pt x="20" y="27"/>
                    </a:lnTo>
                    <a:lnTo>
                      <a:pt x="16" y="21"/>
                    </a:lnTo>
                    <a:lnTo>
                      <a:pt x="16" y="21"/>
                    </a:lnTo>
                    <a:lnTo>
                      <a:pt x="14" y="19"/>
                    </a:lnTo>
                    <a:lnTo>
                      <a:pt x="12" y="19"/>
                    </a:lnTo>
                    <a:lnTo>
                      <a:pt x="12" y="21"/>
                    </a:lnTo>
                    <a:lnTo>
                      <a:pt x="12" y="21"/>
                    </a:lnTo>
                    <a:lnTo>
                      <a:pt x="10" y="23"/>
                    </a:lnTo>
                    <a:lnTo>
                      <a:pt x="8" y="21"/>
                    </a:lnTo>
                    <a:lnTo>
                      <a:pt x="8" y="21"/>
                    </a:lnTo>
                    <a:lnTo>
                      <a:pt x="6" y="19"/>
                    </a:lnTo>
                    <a:lnTo>
                      <a:pt x="4" y="21"/>
                    </a:lnTo>
                    <a:lnTo>
                      <a:pt x="2" y="23"/>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8" name="Freeform 1877">
                <a:extLst>
                  <a:ext uri="{FF2B5EF4-FFF2-40B4-BE49-F238E27FC236}">
                    <a16:creationId xmlns:a16="http://schemas.microsoft.com/office/drawing/2014/main" id="{3AC627DF-94FB-1F35-04C9-D1D4871EAD2C}"/>
                  </a:ext>
                </a:extLst>
              </p:cNvPr>
              <p:cNvSpPr>
                <a:spLocks/>
              </p:cNvSpPr>
              <p:nvPr/>
            </p:nvSpPr>
            <p:spPr bwMode="auto">
              <a:xfrm>
                <a:off x="5294" y="2701"/>
                <a:ext cx="42" cy="40"/>
              </a:xfrm>
              <a:custGeom>
                <a:avLst/>
                <a:gdLst>
                  <a:gd name="T0" fmla="*/ 42 w 42"/>
                  <a:gd name="T1" fmla="*/ 30 h 40"/>
                  <a:gd name="T2" fmla="*/ 42 w 42"/>
                  <a:gd name="T3" fmla="*/ 30 h 40"/>
                  <a:gd name="T4" fmla="*/ 38 w 42"/>
                  <a:gd name="T5" fmla="*/ 40 h 40"/>
                  <a:gd name="T6" fmla="*/ 36 w 42"/>
                  <a:gd name="T7" fmla="*/ 40 h 40"/>
                  <a:gd name="T8" fmla="*/ 34 w 42"/>
                  <a:gd name="T9" fmla="*/ 40 h 40"/>
                  <a:gd name="T10" fmla="*/ 30 w 42"/>
                  <a:gd name="T11" fmla="*/ 34 h 40"/>
                  <a:gd name="T12" fmla="*/ 28 w 42"/>
                  <a:gd name="T13" fmla="*/ 28 h 40"/>
                  <a:gd name="T14" fmla="*/ 28 w 42"/>
                  <a:gd name="T15" fmla="*/ 28 h 40"/>
                  <a:gd name="T16" fmla="*/ 24 w 42"/>
                  <a:gd name="T17" fmla="*/ 24 h 40"/>
                  <a:gd name="T18" fmla="*/ 22 w 42"/>
                  <a:gd name="T19" fmla="*/ 20 h 40"/>
                  <a:gd name="T20" fmla="*/ 20 w 42"/>
                  <a:gd name="T21" fmla="*/ 20 h 40"/>
                  <a:gd name="T22" fmla="*/ 16 w 42"/>
                  <a:gd name="T23" fmla="*/ 26 h 40"/>
                  <a:gd name="T24" fmla="*/ 16 w 42"/>
                  <a:gd name="T25" fmla="*/ 26 h 40"/>
                  <a:gd name="T26" fmla="*/ 12 w 42"/>
                  <a:gd name="T27" fmla="*/ 28 h 40"/>
                  <a:gd name="T28" fmla="*/ 8 w 42"/>
                  <a:gd name="T29" fmla="*/ 28 h 40"/>
                  <a:gd name="T30" fmla="*/ 2 w 42"/>
                  <a:gd name="T31" fmla="*/ 24 h 40"/>
                  <a:gd name="T32" fmla="*/ 2 w 42"/>
                  <a:gd name="T33" fmla="*/ 24 h 40"/>
                  <a:gd name="T34" fmla="*/ 0 w 42"/>
                  <a:gd name="T35" fmla="*/ 20 h 40"/>
                  <a:gd name="T36" fmla="*/ 0 w 42"/>
                  <a:gd name="T37" fmla="*/ 16 h 40"/>
                  <a:gd name="T38" fmla="*/ 0 w 42"/>
                  <a:gd name="T39" fmla="*/ 16 h 40"/>
                  <a:gd name="T40" fmla="*/ 2 w 42"/>
                  <a:gd name="T41" fmla="*/ 12 h 40"/>
                  <a:gd name="T42" fmla="*/ 2 w 42"/>
                  <a:gd name="T43" fmla="*/ 12 h 40"/>
                  <a:gd name="T44" fmla="*/ 2 w 42"/>
                  <a:gd name="T45" fmla="*/ 12 h 40"/>
                  <a:gd name="T46" fmla="*/ 6 w 42"/>
                  <a:gd name="T47" fmla="*/ 14 h 40"/>
                  <a:gd name="T48" fmla="*/ 8 w 42"/>
                  <a:gd name="T49" fmla="*/ 14 h 40"/>
                  <a:gd name="T50" fmla="*/ 10 w 42"/>
                  <a:gd name="T51" fmla="*/ 10 h 40"/>
                  <a:gd name="T52" fmla="*/ 12 w 42"/>
                  <a:gd name="T53" fmla="*/ 2 h 40"/>
                  <a:gd name="T54" fmla="*/ 12 w 42"/>
                  <a:gd name="T55" fmla="*/ 2 h 40"/>
                  <a:gd name="T56" fmla="*/ 14 w 42"/>
                  <a:gd name="T57" fmla="*/ 0 h 40"/>
                  <a:gd name="T58" fmla="*/ 16 w 42"/>
                  <a:gd name="T59" fmla="*/ 2 h 40"/>
                  <a:gd name="T60" fmla="*/ 18 w 42"/>
                  <a:gd name="T61" fmla="*/ 4 h 40"/>
                  <a:gd name="T62" fmla="*/ 20 w 42"/>
                  <a:gd name="T63" fmla="*/ 4 h 40"/>
                  <a:gd name="T64" fmla="*/ 20 w 42"/>
                  <a:gd name="T65" fmla="*/ 4 h 40"/>
                  <a:gd name="T66" fmla="*/ 20 w 42"/>
                  <a:gd name="T67" fmla="*/ 8 h 40"/>
                  <a:gd name="T68" fmla="*/ 20 w 42"/>
                  <a:gd name="T69" fmla="*/ 8 h 40"/>
                  <a:gd name="T70" fmla="*/ 22 w 42"/>
                  <a:gd name="T71" fmla="*/ 10 h 40"/>
                  <a:gd name="T72" fmla="*/ 24 w 42"/>
                  <a:gd name="T73" fmla="*/ 10 h 40"/>
                  <a:gd name="T74" fmla="*/ 24 w 42"/>
                  <a:gd name="T75" fmla="*/ 10 h 40"/>
                  <a:gd name="T76" fmla="*/ 28 w 42"/>
                  <a:gd name="T77" fmla="*/ 10 h 40"/>
                  <a:gd name="T78" fmla="*/ 30 w 42"/>
                  <a:gd name="T79" fmla="*/ 12 h 40"/>
                  <a:gd name="T80" fmla="*/ 34 w 42"/>
                  <a:gd name="T81" fmla="*/ 16 h 40"/>
                  <a:gd name="T82" fmla="*/ 42 w 42"/>
                  <a:gd name="T83" fmla="*/ 30 h 40"/>
                  <a:gd name="T84" fmla="*/ 42 w 42"/>
                  <a:gd name="T8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40">
                    <a:moveTo>
                      <a:pt x="42" y="30"/>
                    </a:moveTo>
                    <a:lnTo>
                      <a:pt x="42" y="30"/>
                    </a:lnTo>
                    <a:lnTo>
                      <a:pt x="38" y="40"/>
                    </a:lnTo>
                    <a:lnTo>
                      <a:pt x="36" y="40"/>
                    </a:lnTo>
                    <a:lnTo>
                      <a:pt x="34" y="40"/>
                    </a:lnTo>
                    <a:lnTo>
                      <a:pt x="30" y="34"/>
                    </a:lnTo>
                    <a:lnTo>
                      <a:pt x="28" y="28"/>
                    </a:lnTo>
                    <a:lnTo>
                      <a:pt x="28" y="28"/>
                    </a:lnTo>
                    <a:lnTo>
                      <a:pt x="24" y="24"/>
                    </a:lnTo>
                    <a:lnTo>
                      <a:pt x="22" y="20"/>
                    </a:lnTo>
                    <a:lnTo>
                      <a:pt x="20" y="20"/>
                    </a:lnTo>
                    <a:lnTo>
                      <a:pt x="16" y="26"/>
                    </a:lnTo>
                    <a:lnTo>
                      <a:pt x="16" y="26"/>
                    </a:lnTo>
                    <a:lnTo>
                      <a:pt x="12" y="28"/>
                    </a:lnTo>
                    <a:lnTo>
                      <a:pt x="8" y="28"/>
                    </a:lnTo>
                    <a:lnTo>
                      <a:pt x="2" y="24"/>
                    </a:lnTo>
                    <a:lnTo>
                      <a:pt x="2" y="24"/>
                    </a:lnTo>
                    <a:lnTo>
                      <a:pt x="0" y="20"/>
                    </a:lnTo>
                    <a:lnTo>
                      <a:pt x="0" y="16"/>
                    </a:lnTo>
                    <a:lnTo>
                      <a:pt x="0" y="16"/>
                    </a:lnTo>
                    <a:lnTo>
                      <a:pt x="2" y="12"/>
                    </a:lnTo>
                    <a:lnTo>
                      <a:pt x="2" y="12"/>
                    </a:lnTo>
                    <a:lnTo>
                      <a:pt x="2" y="12"/>
                    </a:lnTo>
                    <a:lnTo>
                      <a:pt x="6" y="14"/>
                    </a:lnTo>
                    <a:lnTo>
                      <a:pt x="8" y="14"/>
                    </a:lnTo>
                    <a:lnTo>
                      <a:pt x="10" y="10"/>
                    </a:lnTo>
                    <a:lnTo>
                      <a:pt x="12" y="2"/>
                    </a:lnTo>
                    <a:lnTo>
                      <a:pt x="12" y="2"/>
                    </a:lnTo>
                    <a:lnTo>
                      <a:pt x="14" y="0"/>
                    </a:lnTo>
                    <a:lnTo>
                      <a:pt x="16" y="2"/>
                    </a:lnTo>
                    <a:lnTo>
                      <a:pt x="18" y="4"/>
                    </a:lnTo>
                    <a:lnTo>
                      <a:pt x="20" y="4"/>
                    </a:lnTo>
                    <a:lnTo>
                      <a:pt x="20" y="4"/>
                    </a:lnTo>
                    <a:lnTo>
                      <a:pt x="20" y="8"/>
                    </a:lnTo>
                    <a:lnTo>
                      <a:pt x="20" y="8"/>
                    </a:lnTo>
                    <a:lnTo>
                      <a:pt x="22" y="10"/>
                    </a:lnTo>
                    <a:lnTo>
                      <a:pt x="24" y="10"/>
                    </a:lnTo>
                    <a:lnTo>
                      <a:pt x="24" y="10"/>
                    </a:lnTo>
                    <a:lnTo>
                      <a:pt x="28" y="10"/>
                    </a:lnTo>
                    <a:lnTo>
                      <a:pt x="30" y="12"/>
                    </a:lnTo>
                    <a:lnTo>
                      <a:pt x="34" y="16"/>
                    </a:lnTo>
                    <a:lnTo>
                      <a:pt x="42" y="30"/>
                    </a:lnTo>
                    <a:lnTo>
                      <a:pt x="4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9" name="Freeform 1878">
                <a:extLst>
                  <a:ext uri="{FF2B5EF4-FFF2-40B4-BE49-F238E27FC236}">
                    <a16:creationId xmlns:a16="http://schemas.microsoft.com/office/drawing/2014/main" id="{4898E7A7-CA6E-9350-E9F5-74556481131A}"/>
                  </a:ext>
                </a:extLst>
              </p:cNvPr>
              <p:cNvSpPr>
                <a:spLocks/>
              </p:cNvSpPr>
              <p:nvPr/>
            </p:nvSpPr>
            <p:spPr bwMode="auto">
              <a:xfrm>
                <a:off x="5434" y="2701"/>
                <a:ext cx="30" cy="38"/>
              </a:xfrm>
              <a:custGeom>
                <a:avLst/>
                <a:gdLst>
                  <a:gd name="T0" fmla="*/ 20 w 30"/>
                  <a:gd name="T1" fmla="*/ 12 h 38"/>
                  <a:gd name="T2" fmla="*/ 20 w 30"/>
                  <a:gd name="T3" fmla="*/ 12 h 38"/>
                  <a:gd name="T4" fmla="*/ 24 w 30"/>
                  <a:gd name="T5" fmla="*/ 14 h 38"/>
                  <a:gd name="T6" fmla="*/ 28 w 30"/>
                  <a:gd name="T7" fmla="*/ 22 h 38"/>
                  <a:gd name="T8" fmla="*/ 28 w 30"/>
                  <a:gd name="T9" fmla="*/ 22 h 38"/>
                  <a:gd name="T10" fmla="*/ 30 w 30"/>
                  <a:gd name="T11" fmla="*/ 26 h 38"/>
                  <a:gd name="T12" fmla="*/ 30 w 30"/>
                  <a:gd name="T13" fmla="*/ 32 h 38"/>
                  <a:gd name="T14" fmla="*/ 30 w 30"/>
                  <a:gd name="T15" fmla="*/ 32 h 38"/>
                  <a:gd name="T16" fmla="*/ 28 w 30"/>
                  <a:gd name="T17" fmla="*/ 32 h 38"/>
                  <a:gd name="T18" fmla="*/ 26 w 30"/>
                  <a:gd name="T19" fmla="*/ 32 h 38"/>
                  <a:gd name="T20" fmla="*/ 26 w 30"/>
                  <a:gd name="T21" fmla="*/ 32 h 38"/>
                  <a:gd name="T22" fmla="*/ 24 w 30"/>
                  <a:gd name="T23" fmla="*/ 30 h 38"/>
                  <a:gd name="T24" fmla="*/ 22 w 30"/>
                  <a:gd name="T25" fmla="*/ 32 h 38"/>
                  <a:gd name="T26" fmla="*/ 20 w 30"/>
                  <a:gd name="T27" fmla="*/ 38 h 38"/>
                  <a:gd name="T28" fmla="*/ 20 w 30"/>
                  <a:gd name="T29" fmla="*/ 38 h 38"/>
                  <a:gd name="T30" fmla="*/ 18 w 30"/>
                  <a:gd name="T31" fmla="*/ 34 h 38"/>
                  <a:gd name="T32" fmla="*/ 14 w 30"/>
                  <a:gd name="T33" fmla="*/ 34 h 38"/>
                  <a:gd name="T34" fmla="*/ 14 w 30"/>
                  <a:gd name="T35" fmla="*/ 34 h 38"/>
                  <a:gd name="T36" fmla="*/ 10 w 30"/>
                  <a:gd name="T37" fmla="*/ 36 h 38"/>
                  <a:gd name="T38" fmla="*/ 6 w 30"/>
                  <a:gd name="T39" fmla="*/ 36 h 38"/>
                  <a:gd name="T40" fmla="*/ 6 w 30"/>
                  <a:gd name="T41" fmla="*/ 36 h 38"/>
                  <a:gd name="T42" fmla="*/ 4 w 30"/>
                  <a:gd name="T43" fmla="*/ 32 h 38"/>
                  <a:gd name="T44" fmla="*/ 6 w 30"/>
                  <a:gd name="T45" fmla="*/ 18 h 38"/>
                  <a:gd name="T46" fmla="*/ 6 w 30"/>
                  <a:gd name="T47" fmla="*/ 18 h 38"/>
                  <a:gd name="T48" fmla="*/ 4 w 30"/>
                  <a:gd name="T49" fmla="*/ 14 h 38"/>
                  <a:gd name="T50" fmla="*/ 4 w 30"/>
                  <a:gd name="T51" fmla="*/ 12 h 38"/>
                  <a:gd name="T52" fmla="*/ 2 w 30"/>
                  <a:gd name="T53" fmla="*/ 10 h 38"/>
                  <a:gd name="T54" fmla="*/ 0 w 30"/>
                  <a:gd name="T55" fmla="*/ 6 h 38"/>
                  <a:gd name="T56" fmla="*/ 0 w 30"/>
                  <a:gd name="T57" fmla="*/ 6 h 38"/>
                  <a:gd name="T58" fmla="*/ 6 w 30"/>
                  <a:gd name="T59" fmla="*/ 6 h 38"/>
                  <a:gd name="T60" fmla="*/ 10 w 30"/>
                  <a:gd name="T61" fmla="*/ 6 h 38"/>
                  <a:gd name="T62" fmla="*/ 14 w 30"/>
                  <a:gd name="T63" fmla="*/ 2 h 38"/>
                  <a:gd name="T64" fmla="*/ 14 w 30"/>
                  <a:gd name="T65" fmla="*/ 2 h 38"/>
                  <a:gd name="T66" fmla="*/ 14 w 30"/>
                  <a:gd name="T67" fmla="*/ 0 h 38"/>
                  <a:gd name="T68" fmla="*/ 16 w 30"/>
                  <a:gd name="T69" fmla="*/ 2 h 38"/>
                  <a:gd name="T70" fmla="*/ 18 w 30"/>
                  <a:gd name="T71" fmla="*/ 8 h 38"/>
                  <a:gd name="T72" fmla="*/ 18 w 30"/>
                  <a:gd name="T73" fmla="*/ 8 h 38"/>
                  <a:gd name="T74" fmla="*/ 14 w 30"/>
                  <a:gd name="T75" fmla="*/ 18 h 38"/>
                  <a:gd name="T76" fmla="*/ 10 w 30"/>
                  <a:gd name="T77" fmla="*/ 24 h 38"/>
                  <a:gd name="T78" fmla="*/ 10 w 30"/>
                  <a:gd name="T79" fmla="*/ 24 h 38"/>
                  <a:gd name="T80" fmla="*/ 14 w 30"/>
                  <a:gd name="T81" fmla="*/ 24 h 38"/>
                  <a:gd name="T82" fmla="*/ 16 w 30"/>
                  <a:gd name="T83" fmla="*/ 20 h 38"/>
                  <a:gd name="T84" fmla="*/ 20 w 30"/>
                  <a:gd name="T85" fmla="*/ 12 h 38"/>
                  <a:gd name="T86" fmla="*/ 20 w 30"/>
                  <a:gd name="T8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8">
                    <a:moveTo>
                      <a:pt x="20" y="12"/>
                    </a:moveTo>
                    <a:lnTo>
                      <a:pt x="20" y="12"/>
                    </a:lnTo>
                    <a:lnTo>
                      <a:pt x="24" y="14"/>
                    </a:lnTo>
                    <a:lnTo>
                      <a:pt x="28" y="22"/>
                    </a:lnTo>
                    <a:lnTo>
                      <a:pt x="28" y="22"/>
                    </a:lnTo>
                    <a:lnTo>
                      <a:pt x="30" y="26"/>
                    </a:lnTo>
                    <a:lnTo>
                      <a:pt x="30" y="32"/>
                    </a:lnTo>
                    <a:lnTo>
                      <a:pt x="30" y="32"/>
                    </a:lnTo>
                    <a:lnTo>
                      <a:pt x="28" y="32"/>
                    </a:lnTo>
                    <a:lnTo>
                      <a:pt x="26" y="32"/>
                    </a:lnTo>
                    <a:lnTo>
                      <a:pt x="26" y="32"/>
                    </a:lnTo>
                    <a:lnTo>
                      <a:pt x="24" y="30"/>
                    </a:lnTo>
                    <a:lnTo>
                      <a:pt x="22" y="32"/>
                    </a:lnTo>
                    <a:lnTo>
                      <a:pt x="20" y="38"/>
                    </a:lnTo>
                    <a:lnTo>
                      <a:pt x="20" y="38"/>
                    </a:lnTo>
                    <a:lnTo>
                      <a:pt x="18" y="34"/>
                    </a:lnTo>
                    <a:lnTo>
                      <a:pt x="14" y="34"/>
                    </a:lnTo>
                    <a:lnTo>
                      <a:pt x="14" y="34"/>
                    </a:lnTo>
                    <a:lnTo>
                      <a:pt x="10" y="36"/>
                    </a:lnTo>
                    <a:lnTo>
                      <a:pt x="6" y="36"/>
                    </a:lnTo>
                    <a:lnTo>
                      <a:pt x="6" y="36"/>
                    </a:lnTo>
                    <a:lnTo>
                      <a:pt x="4" y="32"/>
                    </a:lnTo>
                    <a:lnTo>
                      <a:pt x="6" y="18"/>
                    </a:lnTo>
                    <a:lnTo>
                      <a:pt x="6" y="18"/>
                    </a:lnTo>
                    <a:lnTo>
                      <a:pt x="4" y="14"/>
                    </a:lnTo>
                    <a:lnTo>
                      <a:pt x="4" y="12"/>
                    </a:lnTo>
                    <a:lnTo>
                      <a:pt x="2" y="10"/>
                    </a:lnTo>
                    <a:lnTo>
                      <a:pt x="0" y="6"/>
                    </a:lnTo>
                    <a:lnTo>
                      <a:pt x="0" y="6"/>
                    </a:lnTo>
                    <a:lnTo>
                      <a:pt x="6" y="6"/>
                    </a:lnTo>
                    <a:lnTo>
                      <a:pt x="10" y="6"/>
                    </a:lnTo>
                    <a:lnTo>
                      <a:pt x="14" y="2"/>
                    </a:lnTo>
                    <a:lnTo>
                      <a:pt x="14" y="2"/>
                    </a:lnTo>
                    <a:lnTo>
                      <a:pt x="14" y="0"/>
                    </a:lnTo>
                    <a:lnTo>
                      <a:pt x="16" y="2"/>
                    </a:lnTo>
                    <a:lnTo>
                      <a:pt x="18" y="8"/>
                    </a:lnTo>
                    <a:lnTo>
                      <a:pt x="18" y="8"/>
                    </a:lnTo>
                    <a:lnTo>
                      <a:pt x="14" y="18"/>
                    </a:lnTo>
                    <a:lnTo>
                      <a:pt x="10" y="24"/>
                    </a:lnTo>
                    <a:lnTo>
                      <a:pt x="10" y="24"/>
                    </a:lnTo>
                    <a:lnTo>
                      <a:pt x="14" y="24"/>
                    </a:lnTo>
                    <a:lnTo>
                      <a:pt x="16" y="20"/>
                    </a:lnTo>
                    <a:lnTo>
                      <a:pt x="20"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0" name="Freeform 1879">
                <a:extLst>
                  <a:ext uri="{FF2B5EF4-FFF2-40B4-BE49-F238E27FC236}">
                    <a16:creationId xmlns:a16="http://schemas.microsoft.com/office/drawing/2014/main" id="{B43123A4-4938-5B2B-3FA6-BFE63DF7B7D2}"/>
                  </a:ext>
                </a:extLst>
              </p:cNvPr>
              <p:cNvSpPr>
                <a:spLocks/>
              </p:cNvSpPr>
              <p:nvPr/>
            </p:nvSpPr>
            <p:spPr bwMode="auto">
              <a:xfrm>
                <a:off x="5392" y="2697"/>
                <a:ext cx="24" cy="36"/>
              </a:xfrm>
              <a:custGeom>
                <a:avLst/>
                <a:gdLst>
                  <a:gd name="T0" fmla="*/ 2 w 24"/>
                  <a:gd name="T1" fmla="*/ 26 h 36"/>
                  <a:gd name="T2" fmla="*/ 2 w 24"/>
                  <a:gd name="T3" fmla="*/ 26 h 36"/>
                  <a:gd name="T4" fmla="*/ 0 w 24"/>
                  <a:gd name="T5" fmla="*/ 16 h 36"/>
                  <a:gd name="T6" fmla="*/ 2 w 24"/>
                  <a:gd name="T7" fmla="*/ 10 h 36"/>
                  <a:gd name="T8" fmla="*/ 6 w 24"/>
                  <a:gd name="T9" fmla="*/ 6 h 36"/>
                  <a:gd name="T10" fmla="*/ 8 w 24"/>
                  <a:gd name="T11" fmla="*/ 0 h 36"/>
                  <a:gd name="T12" fmla="*/ 8 w 24"/>
                  <a:gd name="T13" fmla="*/ 0 h 36"/>
                  <a:gd name="T14" fmla="*/ 10 w 24"/>
                  <a:gd name="T15" fmla="*/ 4 h 36"/>
                  <a:gd name="T16" fmla="*/ 14 w 24"/>
                  <a:gd name="T17" fmla="*/ 10 h 36"/>
                  <a:gd name="T18" fmla="*/ 18 w 24"/>
                  <a:gd name="T19" fmla="*/ 14 h 36"/>
                  <a:gd name="T20" fmla="*/ 20 w 24"/>
                  <a:gd name="T21" fmla="*/ 14 h 36"/>
                  <a:gd name="T22" fmla="*/ 22 w 24"/>
                  <a:gd name="T23" fmla="*/ 12 h 36"/>
                  <a:gd name="T24" fmla="*/ 22 w 24"/>
                  <a:gd name="T25" fmla="*/ 12 h 36"/>
                  <a:gd name="T26" fmla="*/ 22 w 24"/>
                  <a:gd name="T27" fmla="*/ 16 h 36"/>
                  <a:gd name="T28" fmla="*/ 24 w 24"/>
                  <a:gd name="T29" fmla="*/ 22 h 36"/>
                  <a:gd name="T30" fmla="*/ 22 w 24"/>
                  <a:gd name="T31" fmla="*/ 24 h 36"/>
                  <a:gd name="T32" fmla="*/ 22 w 24"/>
                  <a:gd name="T33" fmla="*/ 24 h 36"/>
                  <a:gd name="T34" fmla="*/ 20 w 24"/>
                  <a:gd name="T35" fmla="*/ 34 h 36"/>
                  <a:gd name="T36" fmla="*/ 18 w 24"/>
                  <a:gd name="T37" fmla="*/ 36 h 36"/>
                  <a:gd name="T38" fmla="*/ 16 w 24"/>
                  <a:gd name="T39" fmla="*/ 34 h 36"/>
                  <a:gd name="T40" fmla="*/ 16 w 24"/>
                  <a:gd name="T41" fmla="*/ 34 h 36"/>
                  <a:gd name="T42" fmla="*/ 12 w 24"/>
                  <a:gd name="T43" fmla="*/ 26 h 36"/>
                  <a:gd name="T44" fmla="*/ 10 w 24"/>
                  <a:gd name="T45" fmla="*/ 24 h 36"/>
                  <a:gd name="T46" fmla="*/ 6 w 24"/>
                  <a:gd name="T47" fmla="*/ 24 h 36"/>
                  <a:gd name="T48" fmla="*/ 2 w 24"/>
                  <a:gd name="T49" fmla="*/ 26 h 36"/>
                  <a:gd name="T50" fmla="*/ 2 w 24"/>
                  <a:gd name="T5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36">
                    <a:moveTo>
                      <a:pt x="2" y="26"/>
                    </a:moveTo>
                    <a:lnTo>
                      <a:pt x="2" y="26"/>
                    </a:lnTo>
                    <a:lnTo>
                      <a:pt x="0" y="16"/>
                    </a:lnTo>
                    <a:lnTo>
                      <a:pt x="2" y="10"/>
                    </a:lnTo>
                    <a:lnTo>
                      <a:pt x="6" y="6"/>
                    </a:lnTo>
                    <a:lnTo>
                      <a:pt x="8" y="0"/>
                    </a:lnTo>
                    <a:lnTo>
                      <a:pt x="8" y="0"/>
                    </a:lnTo>
                    <a:lnTo>
                      <a:pt x="10" y="4"/>
                    </a:lnTo>
                    <a:lnTo>
                      <a:pt x="14" y="10"/>
                    </a:lnTo>
                    <a:lnTo>
                      <a:pt x="18" y="14"/>
                    </a:lnTo>
                    <a:lnTo>
                      <a:pt x="20" y="14"/>
                    </a:lnTo>
                    <a:lnTo>
                      <a:pt x="22" y="12"/>
                    </a:lnTo>
                    <a:lnTo>
                      <a:pt x="22" y="12"/>
                    </a:lnTo>
                    <a:lnTo>
                      <a:pt x="22" y="16"/>
                    </a:lnTo>
                    <a:lnTo>
                      <a:pt x="24" y="22"/>
                    </a:lnTo>
                    <a:lnTo>
                      <a:pt x="22" y="24"/>
                    </a:lnTo>
                    <a:lnTo>
                      <a:pt x="22" y="24"/>
                    </a:lnTo>
                    <a:lnTo>
                      <a:pt x="20" y="34"/>
                    </a:lnTo>
                    <a:lnTo>
                      <a:pt x="18" y="36"/>
                    </a:lnTo>
                    <a:lnTo>
                      <a:pt x="16" y="34"/>
                    </a:lnTo>
                    <a:lnTo>
                      <a:pt x="16" y="34"/>
                    </a:lnTo>
                    <a:lnTo>
                      <a:pt x="12" y="26"/>
                    </a:lnTo>
                    <a:lnTo>
                      <a:pt x="10" y="24"/>
                    </a:lnTo>
                    <a:lnTo>
                      <a:pt x="6" y="24"/>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1" name="Freeform 1880">
                <a:extLst>
                  <a:ext uri="{FF2B5EF4-FFF2-40B4-BE49-F238E27FC236}">
                    <a16:creationId xmlns:a16="http://schemas.microsoft.com/office/drawing/2014/main" id="{457109B6-7CB7-9500-A0B2-A33C6CB7EDC9}"/>
                  </a:ext>
                </a:extLst>
              </p:cNvPr>
              <p:cNvSpPr>
                <a:spLocks/>
              </p:cNvSpPr>
              <p:nvPr/>
            </p:nvSpPr>
            <p:spPr bwMode="auto">
              <a:xfrm>
                <a:off x="5370" y="2406"/>
                <a:ext cx="24" cy="44"/>
              </a:xfrm>
              <a:custGeom>
                <a:avLst/>
                <a:gdLst>
                  <a:gd name="T0" fmla="*/ 24 w 24"/>
                  <a:gd name="T1" fmla="*/ 44 h 44"/>
                  <a:gd name="T2" fmla="*/ 24 w 24"/>
                  <a:gd name="T3" fmla="*/ 44 h 44"/>
                  <a:gd name="T4" fmla="*/ 18 w 24"/>
                  <a:gd name="T5" fmla="*/ 42 h 44"/>
                  <a:gd name="T6" fmla="*/ 12 w 24"/>
                  <a:gd name="T7" fmla="*/ 38 h 44"/>
                  <a:gd name="T8" fmla="*/ 8 w 24"/>
                  <a:gd name="T9" fmla="*/ 34 h 44"/>
                  <a:gd name="T10" fmla="*/ 2 w 24"/>
                  <a:gd name="T11" fmla="*/ 32 h 44"/>
                  <a:gd name="T12" fmla="*/ 2 w 24"/>
                  <a:gd name="T13" fmla="*/ 32 h 44"/>
                  <a:gd name="T14" fmla="*/ 0 w 24"/>
                  <a:gd name="T15" fmla="*/ 28 h 44"/>
                  <a:gd name="T16" fmla="*/ 0 w 24"/>
                  <a:gd name="T17" fmla="*/ 22 h 44"/>
                  <a:gd name="T18" fmla="*/ 0 w 24"/>
                  <a:gd name="T19" fmla="*/ 16 h 44"/>
                  <a:gd name="T20" fmla="*/ 2 w 24"/>
                  <a:gd name="T21" fmla="*/ 12 h 44"/>
                  <a:gd name="T22" fmla="*/ 2 w 24"/>
                  <a:gd name="T23" fmla="*/ 12 h 44"/>
                  <a:gd name="T24" fmla="*/ 4 w 24"/>
                  <a:gd name="T25" fmla="*/ 4 h 44"/>
                  <a:gd name="T26" fmla="*/ 6 w 24"/>
                  <a:gd name="T27" fmla="*/ 0 h 44"/>
                  <a:gd name="T28" fmla="*/ 8 w 24"/>
                  <a:gd name="T29" fmla="*/ 0 h 44"/>
                  <a:gd name="T30" fmla="*/ 8 w 24"/>
                  <a:gd name="T31" fmla="*/ 0 h 44"/>
                  <a:gd name="T32" fmla="*/ 10 w 24"/>
                  <a:gd name="T33" fmla="*/ 0 h 44"/>
                  <a:gd name="T34" fmla="*/ 12 w 24"/>
                  <a:gd name="T35" fmla="*/ 4 h 44"/>
                  <a:gd name="T36" fmla="*/ 12 w 24"/>
                  <a:gd name="T37" fmla="*/ 12 h 44"/>
                  <a:gd name="T38" fmla="*/ 12 w 24"/>
                  <a:gd name="T39" fmla="*/ 12 h 44"/>
                  <a:gd name="T40" fmla="*/ 12 w 24"/>
                  <a:gd name="T41" fmla="*/ 24 h 44"/>
                  <a:gd name="T42" fmla="*/ 14 w 24"/>
                  <a:gd name="T43" fmla="*/ 30 h 44"/>
                  <a:gd name="T44" fmla="*/ 18 w 24"/>
                  <a:gd name="T45" fmla="*/ 34 h 44"/>
                  <a:gd name="T46" fmla="*/ 20 w 24"/>
                  <a:gd name="T47" fmla="*/ 38 h 44"/>
                  <a:gd name="T48" fmla="*/ 20 w 24"/>
                  <a:gd name="T49" fmla="*/ 38 h 44"/>
                  <a:gd name="T50" fmla="*/ 22 w 24"/>
                  <a:gd name="T51" fmla="*/ 40 h 44"/>
                  <a:gd name="T52" fmla="*/ 22 w 24"/>
                  <a:gd name="T53" fmla="*/ 40 h 44"/>
                  <a:gd name="T54" fmla="*/ 24 w 24"/>
                  <a:gd name="T55" fmla="*/ 44 h 44"/>
                  <a:gd name="T56" fmla="*/ 24 w 24"/>
                  <a:gd name="T5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44">
                    <a:moveTo>
                      <a:pt x="24" y="44"/>
                    </a:moveTo>
                    <a:lnTo>
                      <a:pt x="24" y="44"/>
                    </a:lnTo>
                    <a:lnTo>
                      <a:pt x="18" y="42"/>
                    </a:lnTo>
                    <a:lnTo>
                      <a:pt x="12" y="38"/>
                    </a:lnTo>
                    <a:lnTo>
                      <a:pt x="8" y="34"/>
                    </a:lnTo>
                    <a:lnTo>
                      <a:pt x="2" y="32"/>
                    </a:lnTo>
                    <a:lnTo>
                      <a:pt x="2" y="32"/>
                    </a:lnTo>
                    <a:lnTo>
                      <a:pt x="0" y="28"/>
                    </a:lnTo>
                    <a:lnTo>
                      <a:pt x="0" y="22"/>
                    </a:lnTo>
                    <a:lnTo>
                      <a:pt x="0" y="16"/>
                    </a:lnTo>
                    <a:lnTo>
                      <a:pt x="2" y="12"/>
                    </a:lnTo>
                    <a:lnTo>
                      <a:pt x="2" y="12"/>
                    </a:lnTo>
                    <a:lnTo>
                      <a:pt x="4" y="4"/>
                    </a:lnTo>
                    <a:lnTo>
                      <a:pt x="6" y="0"/>
                    </a:lnTo>
                    <a:lnTo>
                      <a:pt x="8" y="0"/>
                    </a:lnTo>
                    <a:lnTo>
                      <a:pt x="8" y="0"/>
                    </a:lnTo>
                    <a:lnTo>
                      <a:pt x="10" y="0"/>
                    </a:lnTo>
                    <a:lnTo>
                      <a:pt x="12" y="4"/>
                    </a:lnTo>
                    <a:lnTo>
                      <a:pt x="12" y="12"/>
                    </a:lnTo>
                    <a:lnTo>
                      <a:pt x="12" y="12"/>
                    </a:lnTo>
                    <a:lnTo>
                      <a:pt x="12" y="24"/>
                    </a:lnTo>
                    <a:lnTo>
                      <a:pt x="14" y="30"/>
                    </a:lnTo>
                    <a:lnTo>
                      <a:pt x="18" y="34"/>
                    </a:lnTo>
                    <a:lnTo>
                      <a:pt x="20" y="38"/>
                    </a:lnTo>
                    <a:lnTo>
                      <a:pt x="20" y="38"/>
                    </a:lnTo>
                    <a:lnTo>
                      <a:pt x="22" y="40"/>
                    </a:lnTo>
                    <a:lnTo>
                      <a:pt x="22" y="40"/>
                    </a:lnTo>
                    <a:lnTo>
                      <a:pt x="24" y="44"/>
                    </a:lnTo>
                    <a:lnTo>
                      <a:pt x="24"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2" name="Freeform 1881">
                <a:extLst>
                  <a:ext uri="{FF2B5EF4-FFF2-40B4-BE49-F238E27FC236}">
                    <a16:creationId xmlns:a16="http://schemas.microsoft.com/office/drawing/2014/main" id="{56905294-5530-149A-7D9F-0D2C2DC42848}"/>
                  </a:ext>
                </a:extLst>
              </p:cNvPr>
              <p:cNvSpPr>
                <a:spLocks/>
              </p:cNvSpPr>
              <p:nvPr/>
            </p:nvSpPr>
            <p:spPr bwMode="auto">
              <a:xfrm>
                <a:off x="5314" y="2699"/>
                <a:ext cx="32" cy="36"/>
              </a:xfrm>
              <a:custGeom>
                <a:avLst/>
                <a:gdLst>
                  <a:gd name="T0" fmla="*/ 22 w 32"/>
                  <a:gd name="T1" fmla="*/ 32 h 36"/>
                  <a:gd name="T2" fmla="*/ 22 w 32"/>
                  <a:gd name="T3" fmla="*/ 32 h 36"/>
                  <a:gd name="T4" fmla="*/ 14 w 32"/>
                  <a:gd name="T5" fmla="*/ 28 h 36"/>
                  <a:gd name="T6" fmla="*/ 12 w 32"/>
                  <a:gd name="T7" fmla="*/ 24 h 36"/>
                  <a:gd name="T8" fmla="*/ 10 w 32"/>
                  <a:gd name="T9" fmla="*/ 16 h 36"/>
                  <a:gd name="T10" fmla="*/ 10 w 32"/>
                  <a:gd name="T11" fmla="*/ 16 h 36"/>
                  <a:gd name="T12" fmla="*/ 8 w 32"/>
                  <a:gd name="T13" fmla="*/ 16 h 36"/>
                  <a:gd name="T14" fmla="*/ 4 w 32"/>
                  <a:gd name="T15" fmla="*/ 18 h 36"/>
                  <a:gd name="T16" fmla="*/ 4 w 32"/>
                  <a:gd name="T17" fmla="*/ 18 h 36"/>
                  <a:gd name="T18" fmla="*/ 2 w 32"/>
                  <a:gd name="T19" fmla="*/ 14 h 36"/>
                  <a:gd name="T20" fmla="*/ 0 w 32"/>
                  <a:gd name="T21" fmla="*/ 10 h 36"/>
                  <a:gd name="T22" fmla="*/ 0 w 32"/>
                  <a:gd name="T23" fmla="*/ 10 h 36"/>
                  <a:gd name="T24" fmla="*/ 0 w 32"/>
                  <a:gd name="T25" fmla="*/ 6 h 36"/>
                  <a:gd name="T26" fmla="*/ 0 w 32"/>
                  <a:gd name="T27" fmla="*/ 6 h 36"/>
                  <a:gd name="T28" fmla="*/ 2 w 32"/>
                  <a:gd name="T29" fmla="*/ 6 h 36"/>
                  <a:gd name="T30" fmla="*/ 2 w 32"/>
                  <a:gd name="T31" fmla="*/ 6 h 36"/>
                  <a:gd name="T32" fmla="*/ 6 w 32"/>
                  <a:gd name="T33" fmla="*/ 2 h 36"/>
                  <a:gd name="T34" fmla="*/ 10 w 32"/>
                  <a:gd name="T35" fmla="*/ 0 h 36"/>
                  <a:gd name="T36" fmla="*/ 12 w 32"/>
                  <a:gd name="T37" fmla="*/ 2 h 36"/>
                  <a:gd name="T38" fmla="*/ 16 w 32"/>
                  <a:gd name="T39" fmla="*/ 6 h 36"/>
                  <a:gd name="T40" fmla="*/ 16 w 32"/>
                  <a:gd name="T41" fmla="*/ 6 h 36"/>
                  <a:gd name="T42" fmla="*/ 30 w 32"/>
                  <a:gd name="T43" fmla="*/ 28 h 36"/>
                  <a:gd name="T44" fmla="*/ 30 w 32"/>
                  <a:gd name="T45" fmla="*/ 28 h 36"/>
                  <a:gd name="T46" fmla="*/ 32 w 32"/>
                  <a:gd name="T47" fmla="*/ 32 h 36"/>
                  <a:gd name="T48" fmla="*/ 32 w 32"/>
                  <a:gd name="T49" fmla="*/ 32 h 36"/>
                  <a:gd name="T50" fmla="*/ 32 w 32"/>
                  <a:gd name="T51" fmla="*/ 36 h 36"/>
                  <a:gd name="T52" fmla="*/ 30 w 32"/>
                  <a:gd name="T53" fmla="*/ 36 h 36"/>
                  <a:gd name="T54" fmla="*/ 28 w 32"/>
                  <a:gd name="T55" fmla="*/ 36 h 36"/>
                  <a:gd name="T56" fmla="*/ 28 w 32"/>
                  <a:gd name="T57" fmla="*/ 36 h 36"/>
                  <a:gd name="T58" fmla="*/ 22 w 32"/>
                  <a:gd name="T59" fmla="*/ 32 h 36"/>
                  <a:gd name="T60" fmla="*/ 22 w 32"/>
                  <a:gd name="T6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6">
                    <a:moveTo>
                      <a:pt x="22" y="32"/>
                    </a:moveTo>
                    <a:lnTo>
                      <a:pt x="22" y="32"/>
                    </a:lnTo>
                    <a:lnTo>
                      <a:pt x="14" y="28"/>
                    </a:lnTo>
                    <a:lnTo>
                      <a:pt x="12" y="24"/>
                    </a:lnTo>
                    <a:lnTo>
                      <a:pt x="10" y="16"/>
                    </a:lnTo>
                    <a:lnTo>
                      <a:pt x="10" y="16"/>
                    </a:lnTo>
                    <a:lnTo>
                      <a:pt x="8" y="16"/>
                    </a:lnTo>
                    <a:lnTo>
                      <a:pt x="4" y="18"/>
                    </a:lnTo>
                    <a:lnTo>
                      <a:pt x="4" y="18"/>
                    </a:lnTo>
                    <a:lnTo>
                      <a:pt x="2" y="14"/>
                    </a:lnTo>
                    <a:lnTo>
                      <a:pt x="0" y="10"/>
                    </a:lnTo>
                    <a:lnTo>
                      <a:pt x="0" y="10"/>
                    </a:lnTo>
                    <a:lnTo>
                      <a:pt x="0" y="6"/>
                    </a:lnTo>
                    <a:lnTo>
                      <a:pt x="0" y="6"/>
                    </a:lnTo>
                    <a:lnTo>
                      <a:pt x="2" y="6"/>
                    </a:lnTo>
                    <a:lnTo>
                      <a:pt x="2" y="6"/>
                    </a:lnTo>
                    <a:lnTo>
                      <a:pt x="6" y="2"/>
                    </a:lnTo>
                    <a:lnTo>
                      <a:pt x="10" y="0"/>
                    </a:lnTo>
                    <a:lnTo>
                      <a:pt x="12" y="2"/>
                    </a:lnTo>
                    <a:lnTo>
                      <a:pt x="16" y="6"/>
                    </a:lnTo>
                    <a:lnTo>
                      <a:pt x="16" y="6"/>
                    </a:lnTo>
                    <a:lnTo>
                      <a:pt x="30" y="28"/>
                    </a:lnTo>
                    <a:lnTo>
                      <a:pt x="30" y="28"/>
                    </a:lnTo>
                    <a:lnTo>
                      <a:pt x="32" y="32"/>
                    </a:lnTo>
                    <a:lnTo>
                      <a:pt x="32" y="32"/>
                    </a:lnTo>
                    <a:lnTo>
                      <a:pt x="32" y="36"/>
                    </a:lnTo>
                    <a:lnTo>
                      <a:pt x="30" y="36"/>
                    </a:lnTo>
                    <a:lnTo>
                      <a:pt x="28" y="36"/>
                    </a:lnTo>
                    <a:lnTo>
                      <a:pt x="28" y="36"/>
                    </a:lnTo>
                    <a:lnTo>
                      <a:pt x="22" y="32"/>
                    </a:lnTo>
                    <a:lnTo>
                      <a:pt x="2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3" name="Freeform 1882">
                <a:extLst>
                  <a:ext uri="{FF2B5EF4-FFF2-40B4-BE49-F238E27FC236}">
                    <a16:creationId xmlns:a16="http://schemas.microsoft.com/office/drawing/2014/main" id="{534BC8D1-BE82-9DA0-0399-DA87623B494D}"/>
                  </a:ext>
                </a:extLst>
              </p:cNvPr>
              <p:cNvSpPr>
                <a:spLocks/>
              </p:cNvSpPr>
              <p:nvPr/>
            </p:nvSpPr>
            <p:spPr bwMode="auto">
              <a:xfrm>
                <a:off x="5354" y="2697"/>
                <a:ext cx="20" cy="38"/>
              </a:xfrm>
              <a:custGeom>
                <a:avLst/>
                <a:gdLst>
                  <a:gd name="T0" fmla="*/ 20 w 20"/>
                  <a:gd name="T1" fmla="*/ 22 h 38"/>
                  <a:gd name="T2" fmla="*/ 20 w 20"/>
                  <a:gd name="T3" fmla="*/ 22 h 38"/>
                  <a:gd name="T4" fmla="*/ 16 w 20"/>
                  <a:gd name="T5" fmla="*/ 28 h 38"/>
                  <a:gd name="T6" fmla="*/ 14 w 20"/>
                  <a:gd name="T7" fmla="*/ 30 h 38"/>
                  <a:gd name="T8" fmla="*/ 8 w 20"/>
                  <a:gd name="T9" fmla="*/ 36 h 38"/>
                  <a:gd name="T10" fmla="*/ 8 w 20"/>
                  <a:gd name="T11" fmla="*/ 36 h 38"/>
                  <a:gd name="T12" fmla="*/ 6 w 20"/>
                  <a:gd name="T13" fmla="*/ 38 h 38"/>
                  <a:gd name="T14" fmla="*/ 4 w 20"/>
                  <a:gd name="T15" fmla="*/ 36 h 38"/>
                  <a:gd name="T16" fmla="*/ 4 w 20"/>
                  <a:gd name="T17" fmla="*/ 30 h 38"/>
                  <a:gd name="T18" fmla="*/ 2 w 20"/>
                  <a:gd name="T19" fmla="*/ 20 h 38"/>
                  <a:gd name="T20" fmla="*/ 2 w 20"/>
                  <a:gd name="T21" fmla="*/ 18 h 38"/>
                  <a:gd name="T22" fmla="*/ 0 w 20"/>
                  <a:gd name="T23" fmla="*/ 18 h 38"/>
                  <a:gd name="T24" fmla="*/ 0 w 20"/>
                  <a:gd name="T25" fmla="*/ 18 h 38"/>
                  <a:gd name="T26" fmla="*/ 6 w 20"/>
                  <a:gd name="T27" fmla="*/ 14 h 38"/>
                  <a:gd name="T28" fmla="*/ 6 w 20"/>
                  <a:gd name="T29" fmla="*/ 10 h 38"/>
                  <a:gd name="T30" fmla="*/ 4 w 20"/>
                  <a:gd name="T31" fmla="*/ 0 h 38"/>
                  <a:gd name="T32" fmla="*/ 4 w 20"/>
                  <a:gd name="T33" fmla="*/ 0 h 38"/>
                  <a:gd name="T34" fmla="*/ 8 w 20"/>
                  <a:gd name="T35" fmla="*/ 0 h 38"/>
                  <a:gd name="T36" fmla="*/ 12 w 20"/>
                  <a:gd name="T37" fmla="*/ 2 h 38"/>
                  <a:gd name="T38" fmla="*/ 14 w 20"/>
                  <a:gd name="T39" fmla="*/ 8 h 38"/>
                  <a:gd name="T40" fmla="*/ 16 w 20"/>
                  <a:gd name="T41" fmla="*/ 16 h 38"/>
                  <a:gd name="T42" fmla="*/ 16 w 20"/>
                  <a:gd name="T43" fmla="*/ 16 h 38"/>
                  <a:gd name="T44" fmla="*/ 18 w 20"/>
                  <a:gd name="T45" fmla="*/ 20 h 38"/>
                  <a:gd name="T46" fmla="*/ 20 w 20"/>
                  <a:gd name="T47" fmla="*/ 22 h 38"/>
                  <a:gd name="T48" fmla="*/ 20 w 20"/>
                  <a:gd name="T4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38">
                    <a:moveTo>
                      <a:pt x="20" y="22"/>
                    </a:moveTo>
                    <a:lnTo>
                      <a:pt x="20" y="22"/>
                    </a:lnTo>
                    <a:lnTo>
                      <a:pt x="16" y="28"/>
                    </a:lnTo>
                    <a:lnTo>
                      <a:pt x="14" y="30"/>
                    </a:lnTo>
                    <a:lnTo>
                      <a:pt x="8" y="36"/>
                    </a:lnTo>
                    <a:lnTo>
                      <a:pt x="8" y="36"/>
                    </a:lnTo>
                    <a:lnTo>
                      <a:pt x="6" y="38"/>
                    </a:lnTo>
                    <a:lnTo>
                      <a:pt x="4" y="36"/>
                    </a:lnTo>
                    <a:lnTo>
                      <a:pt x="4" y="30"/>
                    </a:lnTo>
                    <a:lnTo>
                      <a:pt x="2" y="20"/>
                    </a:lnTo>
                    <a:lnTo>
                      <a:pt x="2" y="18"/>
                    </a:lnTo>
                    <a:lnTo>
                      <a:pt x="0" y="18"/>
                    </a:lnTo>
                    <a:lnTo>
                      <a:pt x="0" y="18"/>
                    </a:lnTo>
                    <a:lnTo>
                      <a:pt x="6" y="14"/>
                    </a:lnTo>
                    <a:lnTo>
                      <a:pt x="6" y="10"/>
                    </a:lnTo>
                    <a:lnTo>
                      <a:pt x="4" y="0"/>
                    </a:lnTo>
                    <a:lnTo>
                      <a:pt x="4" y="0"/>
                    </a:lnTo>
                    <a:lnTo>
                      <a:pt x="8" y="0"/>
                    </a:lnTo>
                    <a:lnTo>
                      <a:pt x="12" y="2"/>
                    </a:lnTo>
                    <a:lnTo>
                      <a:pt x="14" y="8"/>
                    </a:lnTo>
                    <a:lnTo>
                      <a:pt x="16" y="16"/>
                    </a:lnTo>
                    <a:lnTo>
                      <a:pt x="16" y="16"/>
                    </a:lnTo>
                    <a:lnTo>
                      <a:pt x="18" y="20"/>
                    </a:lnTo>
                    <a:lnTo>
                      <a:pt x="20" y="22"/>
                    </a:ln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4" name="Freeform 1883">
                <a:extLst>
                  <a:ext uri="{FF2B5EF4-FFF2-40B4-BE49-F238E27FC236}">
                    <a16:creationId xmlns:a16="http://schemas.microsoft.com/office/drawing/2014/main" id="{90A052DB-1548-CCC3-FBB8-A2547631ED28}"/>
                  </a:ext>
                </a:extLst>
              </p:cNvPr>
              <p:cNvSpPr>
                <a:spLocks/>
              </p:cNvSpPr>
              <p:nvPr/>
            </p:nvSpPr>
            <p:spPr bwMode="auto">
              <a:xfrm>
                <a:off x="5512" y="2556"/>
                <a:ext cx="20" cy="46"/>
              </a:xfrm>
              <a:custGeom>
                <a:avLst/>
                <a:gdLst>
                  <a:gd name="T0" fmla="*/ 14 w 20"/>
                  <a:gd name="T1" fmla="*/ 42 h 46"/>
                  <a:gd name="T2" fmla="*/ 14 w 20"/>
                  <a:gd name="T3" fmla="*/ 42 h 46"/>
                  <a:gd name="T4" fmla="*/ 8 w 20"/>
                  <a:gd name="T5" fmla="*/ 26 h 46"/>
                  <a:gd name="T6" fmla="*/ 6 w 20"/>
                  <a:gd name="T7" fmla="*/ 20 h 46"/>
                  <a:gd name="T8" fmla="*/ 2 w 20"/>
                  <a:gd name="T9" fmla="*/ 18 h 46"/>
                  <a:gd name="T10" fmla="*/ 0 w 20"/>
                  <a:gd name="T11" fmla="*/ 18 h 46"/>
                  <a:gd name="T12" fmla="*/ 0 w 20"/>
                  <a:gd name="T13" fmla="*/ 18 h 46"/>
                  <a:gd name="T14" fmla="*/ 0 w 20"/>
                  <a:gd name="T15" fmla="*/ 16 h 46"/>
                  <a:gd name="T16" fmla="*/ 0 w 20"/>
                  <a:gd name="T17" fmla="*/ 12 h 46"/>
                  <a:gd name="T18" fmla="*/ 0 w 20"/>
                  <a:gd name="T19" fmla="*/ 4 h 46"/>
                  <a:gd name="T20" fmla="*/ 0 w 20"/>
                  <a:gd name="T21" fmla="*/ 4 h 46"/>
                  <a:gd name="T22" fmla="*/ 0 w 20"/>
                  <a:gd name="T23" fmla="*/ 2 h 46"/>
                  <a:gd name="T24" fmla="*/ 2 w 20"/>
                  <a:gd name="T25" fmla="*/ 2 h 46"/>
                  <a:gd name="T26" fmla="*/ 4 w 20"/>
                  <a:gd name="T27" fmla="*/ 6 h 46"/>
                  <a:gd name="T28" fmla="*/ 4 w 20"/>
                  <a:gd name="T29" fmla="*/ 6 h 46"/>
                  <a:gd name="T30" fmla="*/ 6 w 20"/>
                  <a:gd name="T31" fmla="*/ 8 h 46"/>
                  <a:gd name="T32" fmla="*/ 6 w 20"/>
                  <a:gd name="T33" fmla="*/ 10 h 46"/>
                  <a:gd name="T34" fmla="*/ 8 w 20"/>
                  <a:gd name="T35" fmla="*/ 8 h 46"/>
                  <a:gd name="T36" fmla="*/ 10 w 20"/>
                  <a:gd name="T37" fmla="*/ 4 h 46"/>
                  <a:gd name="T38" fmla="*/ 10 w 20"/>
                  <a:gd name="T39" fmla="*/ 4 h 46"/>
                  <a:gd name="T40" fmla="*/ 12 w 20"/>
                  <a:gd name="T41" fmla="*/ 0 h 46"/>
                  <a:gd name="T42" fmla="*/ 14 w 20"/>
                  <a:gd name="T43" fmla="*/ 2 h 46"/>
                  <a:gd name="T44" fmla="*/ 20 w 20"/>
                  <a:gd name="T45" fmla="*/ 14 h 46"/>
                  <a:gd name="T46" fmla="*/ 20 w 20"/>
                  <a:gd name="T47" fmla="*/ 14 h 46"/>
                  <a:gd name="T48" fmla="*/ 16 w 20"/>
                  <a:gd name="T49" fmla="*/ 16 h 46"/>
                  <a:gd name="T50" fmla="*/ 14 w 20"/>
                  <a:gd name="T51" fmla="*/ 20 h 46"/>
                  <a:gd name="T52" fmla="*/ 14 w 20"/>
                  <a:gd name="T53" fmla="*/ 26 h 46"/>
                  <a:gd name="T54" fmla="*/ 16 w 20"/>
                  <a:gd name="T55" fmla="*/ 32 h 46"/>
                  <a:gd name="T56" fmla="*/ 16 w 20"/>
                  <a:gd name="T57" fmla="*/ 32 h 46"/>
                  <a:gd name="T58" fmla="*/ 18 w 20"/>
                  <a:gd name="T59" fmla="*/ 40 h 46"/>
                  <a:gd name="T60" fmla="*/ 18 w 20"/>
                  <a:gd name="T61" fmla="*/ 42 h 46"/>
                  <a:gd name="T62" fmla="*/ 16 w 20"/>
                  <a:gd name="T63" fmla="*/ 46 h 46"/>
                  <a:gd name="T64" fmla="*/ 16 w 20"/>
                  <a:gd name="T65" fmla="*/ 46 h 46"/>
                  <a:gd name="T66" fmla="*/ 14 w 20"/>
                  <a:gd name="T67" fmla="*/ 42 h 46"/>
                  <a:gd name="T68" fmla="*/ 14 w 20"/>
                  <a:gd name="T6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46">
                    <a:moveTo>
                      <a:pt x="14" y="42"/>
                    </a:moveTo>
                    <a:lnTo>
                      <a:pt x="14" y="42"/>
                    </a:lnTo>
                    <a:lnTo>
                      <a:pt x="8" y="26"/>
                    </a:lnTo>
                    <a:lnTo>
                      <a:pt x="6" y="20"/>
                    </a:lnTo>
                    <a:lnTo>
                      <a:pt x="2" y="18"/>
                    </a:lnTo>
                    <a:lnTo>
                      <a:pt x="0" y="18"/>
                    </a:lnTo>
                    <a:lnTo>
                      <a:pt x="0" y="18"/>
                    </a:lnTo>
                    <a:lnTo>
                      <a:pt x="0" y="16"/>
                    </a:lnTo>
                    <a:lnTo>
                      <a:pt x="0" y="12"/>
                    </a:lnTo>
                    <a:lnTo>
                      <a:pt x="0" y="4"/>
                    </a:lnTo>
                    <a:lnTo>
                      <a:pt x="0" y="4"/>
                    </a:lnTo>
                    <a:lnTo>
                      <a:pt x="0" y="2"/>
                    </a:lnTo>
                    <a:lnTo>
                      <a:pt x="2" y="2"/>
                    </a:lnTo>
                    <a:lnTo>
                      <a:pt x="4" y="6"/>
                    </a:lnTo>
                    <a:lnTo>
                      <a:pt x="4" y="6"/>
                    </a:lnTo>
                    <a:lnTo>
                      <a:pt x="6" y="8"/>
                    </a:lnTo>
                    <a:lnTo>
                      <a:pt x="6" y="10"/>
                    </a:lnTo>
                    <a:lnTo>
                      <a:pt x="8" y="8"/>
                    </a:lnTo>
                    <a:lnTo>
                      <a:pt x="10" y="4"/>
                    </a:lnTo>
                    <a:lnTo>
                      <a:pt x="10" y="4"/>
                    </a:lnTo>
                    <a:lnTo>
                      <a:pt x="12" y="0"/>
                    </a:lnTo>
                    <a:lnTo>
                      <a:pt x="14" y="2"/>
                    </a:lnTo>
                    <a:lnTo>
                      <a:pt x="20" y="14"/>
                    </a:lnTo>
                    <a:lnTo>
                      <a:pt x="20" y="14"/>
                    </a:lnTo>
                    <a:lnTo>
                      <a:pt x="16" y="16"/>
                    </a:lnTo>
                    <a:lnTo>
                      <a:pt x="14" y="20"/>
                    </a:lnTo>
                    <a:lnTo>
                      <a:pt x="14" y="26"/>
                    </a:lnTo>
                    <a:lnTo>
                      <a:pt x="16" y="32"/>
                    </a:lnTo>
                    <a:lnTo>
                      <a:pt x="16" y="32"/>
                    </a:lnTo>
                    <a:lnTo>
                      <a:pt x="18" y="40"/>
                    </a:lnTo>
                    <a:lnTo>
                      <a:pt x="18" y="42"/>
                    </a:lnTo>
                    <a:lnTo>
                      <a:pt x="16" y="46"/>
                    </a:lnTo>
                    <a:lnTo>
                      <a:pt x="16" y="46"/>
                    </a:lnTo>
                    <a:lnTo>
                      <a:pt x="14" y="42"/>
                    </a:lnTo>
                    <a:lnTo>
                      <a:pt x="1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5" name="Freeform 1884">
                <a:extLst>
                  <a:ext uri="{FF2B5EF4-FFF2-40B4-BE49-F238E27FC236}">
                    <a16:creationId xmlns:a16="http://schemas.microsoft.com/office/drawing/2014/main" id="{8BDCC2C2-6C15-8D0E-08E5-8E41E8CB6458}"/>
                  </a:ext>
                </a:extLst>
              </p:cNvPr>
              <p:cNvSpPr>
                <a:spLocks/>
              </p:cNvSpPr>
              <p:nvPr/>
            </p:nvSpPr>
            <p:spPr bwMode="auto">
              <a:xfrm>
                <a:off x="5528" y="2709"/>
                <a:ext cx="14" cy="32"/>
              </a:xfrm>
              <a:custGeom>
                <a:avLst/>
                <a:gdLst>
                  <a:gd name="T0" fmla="*/ 0 w 14"/>
                  <a:gd name="T1" fmla="*/ 18 h 32"/>
                  <a:gd name="T2" fmla="*/ 0 w 14"/>
                  <a:gd name="T3" fmla="*/ 18 h 32"/>
                  <a:gd name="T4" fmla="*/ 0 w 14"/>
                  <a:gd name="T5" fmla="*/ 10 h 32"/>
                  <a:gd name="T6" fmla="*/ 0 w 14"/>
                  <a:gd name="T7" fmla="*/ 10 h 32"/>
                  <a:gd name="T8" fmla="*/ 2 w 14"/>
                  <a:gd name="T9" fmla="*/ 0 h 32"/>
                  <a:gd name="T10" fmla="*/ 2 w 14"/>
                  <a:gd name="T11" fmla="*/ 0 h 32"/>
                  <a:gd name="T12" fmla="*/ 4 w 14"/>
                  <a:gd name="T13" fmla="*/ 0 h 32"/>
                  <a:gd name="T14" fmla="*/ 8 w 14"/>
                  <a:gd name="T15" fmla="*/ 0 h 32"/>
                  <a:gd name="T16" fmla="*/ 10 w 14"/>
                  <a:gd name="T17" fmla="*/ 2 h 32"/>
                  <a:gd name="T18" fmla="*/ 12 w 14"/>
                  <a:gd name="T19" fmla="*/ 8 h 32"/>
                  <a:gd name="T20" fmla="*/ 12 w 14"/>
                  <a:gd name="T21" fmla="*/ 8 h 32"/>
                  <a:gd name="T22" fmla="*/ 14 w 14"/>
                  <a:gd name="T23" fmla="*/ 20 h 32"/>
                  <a:gd name="T24" fmla="*/ 12 w 14"/>
                  <a:gd name="T25" fmla="*/ 28 h 32"/>
                  <a:gd name="T26" fmla="*/ 10 w 14"/>
                  <a:gd name="T27" fmla="*/ 30 h 32"/>
                  <a:gd name="T28" fmla="*/ 6 w 14"/>
                  <a:gd name="T29" fmla="*/ 32 h 32"/>
                  <a:gd name="T30" fmla="*/ 6 w 14"/>
                  <a:gd name="T31" fmla="*/ 32 h 32"/>
                  <a:gd name="T32" fmla="*/ 2 w 14"/>
                  <a:gd name="T33" fmla="*/ 24 h 32"/>
                  <a:gd name="T34" fmla="*/ 0 w 14"/>
                  <a:gd name="T35" fmla="*/ 18 h 32"/>
                  <a:gd name="T36" fmla="*/ 0 w 14"/>
                  <a:gd name="T3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32">
                    <a:moveTo>
                      <a:pt x="0" y="18"/>
                    </a:moveTo>
                    <a:lnTo>
                      <a:pt x="0" y="18"/>
                    </a:lnTo>
                    <a:lnTo>
                      <a:pt x="0" y="10"/>
                    </a:lnTo>
                    <a:lnTo>
                      <a:pt x="0" y="10"/>
                    </a:lnTo>
                    <a:lnTo>
                      <a:pt x="2" y="0"/>
                    </a:lnTo>
                    <a:lnTo>
                      <a:pt x="2" y="0"/>
                    </a:lnTo>
                    <a:lnTo>
                      <a:pt x="4" y="0"/>
                    </a:lnTo>
                    <a:lnTo>
                      <a:pt x="8" y="0"/>
                    </a:lnTo>
                    <a:lnTo>
                      <a:pt x="10" y="2"/>
                    </a:lnTo>
                    <a:lnTo>
                      <a:pt x="12" y="8"/>
                    </a:lnTo>
                    <a:lnTo>
                      <a:pt x="12" y="8"/>
                    </a:lnTo>
                    <a:lnTo>
                      <a:pt x="14" y="20"/>
                    </a:lnTo>
                    <a:lnTo>
                      <a:pt x="12" y="28"/>
                    </a:lnTo>
                    <a:lnTo>
                      <a:pt x="10" y="30"/>
                    </a:lnTo>
                    <a:lnTo>
                      <a:pt x="6" y="32"/>
                    </a:lnTo>
                    <a:lnTo>
                      <a:pt x="6" y="32"/>
                    </a:lnTo>
                    <a:lnTo>
                      <a:pt x="2" y="2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6" name="Freeform 1885">
                <a:extLst>
                  <a:ext uri="{FF2B5EF4-FFF2-40B4-BE49-F238E27FC236}">
                    <a16:creationId xmlns:a16="http://schemas.microsoft.com/office/drawing/2014/main" id="{312A74BF-B6FB-E207-E5DE-597CF3BE8D74}"/>
                  </a:ext>
                </a:extLst>
              </p:cNvPr>
              <p:cNvSpPr>
                <a:spLocks/>
              </p:cNvSpPr>
              <p:nvPr/>
            </p:nvSpPr>
            <p:spPr bwMode="auto">
              <a:xfrm>
                <a:off x="5610" y="2263"/>
                <a:ext cx="16" cy="36"/>
              </a:xfrm>
              <a:custGeom>
                <a:avLst/>
                <a:gdLst>
                  <a:gd name="T0" fmla="*/ 10 w 16"/>
                  <a:gd name="T1" fmla="*/ 36 h 36"/>
                  <a:gd name="T2" fmla="*/ 10 w 16"/>
                  <a:gd name="T3" fmla="*/ 36 h 36"/>
                  <a:gd name="T4" fmla="*/ 8 w 16"/>
                  <a:gd name="T5" fmla="*/ 36 h 36"/>
                  <a:gd name="T6" fmla="*/ 8 w 16"/>
                  <a:gd name="T7" fmla="*/ 36 h 36"/>
                  <a:gd name="T8" fmla="*/ 6 w 16"/>
                  <a:gd name="T9" fmla="*/ 36 h 36"/>
                  <a:gd name="T10" fmla="*/ 6 w 16"/>
                  <a:gd name="T11" fmla="*/ 36 h 36"/>
                  <a:gd name="T12" fmla="*/ 4 w 16"/>
                  <a:gd name="T13" fmla="*/ 32 h 36"/>
                  <a:gd name="T14" fmla="*/ 4 w 16"/>
                  <a:gd name="T15" fmla="*/ 26 h 36"/>
                  <a:gd name="T16" fmla="*/ 4 w 16"/>
                  <a:gd name="T17" fmla="*/ 22 h 36"/>
                  <a:gd name="T18" fmla="*/ 2 w 16"/>
                  <a:gd name="T19" fmla="*/ 18 h 36"/>
                  <a:gd name="T20" fmla="*/ 2 w 16"/>
                  <a:gd name="T21" fmla="*/ 18 h 36"/>
                  <a:gd name="T22" fmla="*/ 0 w 16"/>
                  <a:gd name="T23" fmla="*/ 14 h 36"/>
                  <a:gd name="T24" fmla="*/ 0 w 16"/>
                  <a:gd name="T25" fmla="*/ 14 h 36"/>
                  <a:gd name="T26" fmla="*/ 0 w 16"/>
                  <a:gd name="T27" fmla="*/ 6 h 36"/>
                  <a:gd name="T28" fmla="*/ 2 w 16"/>
                  <a:gd name="T29" fmla="*/ 2 h 36"/>
                  <a:gd name="T30" fmla="*/ 4 w 16"/>
                  <a:gd name="T31" fmla="*/ 0 h 36"/>
                  <a:gd name="T32" fmla="*/ 8 w 16"/>
                  <a:gd name="T33" fmla="*/ 0 h 36"/>
                  <a:gd name="T34" fmla="*/ 8 w 16"/>
                  <a:gd name="T35" fmla="*/ 0 h 36"/>
                  <a:gd name="T36" fmla="*/ 10 w 16"/>
                  <a:gd name="T37" fmla="*/ 2 h 36"/>
                  <a:gd name="T38" fmla="*/ 12 w 16"/>
                  <a:gd name="T39" fmla="*/ 4 h 36"/>
                  <a:gd name="T40" fmla="*/ 14 w 16"/>
                  <a:gd name="T41" fmla="*/ 10 h 36"/>
                  <a:gd name="T42" fmla="*/ 14 w 16"/>
                  <a:gd name="T43" fmla="*/ 10 h 36"/>
                  <a:gd name="T44" fmla="*/ 16 w 16"/>
                  <a:gd name="T45" fmla="*/ 16 h 36"/>
                  <a:gd name="T46" fmla="*/ 16 w 16"/>
                  <a:gd name="T47" fmla="*/ 24 h 36"/>
                  <a:gd name="T48" fmla="*/ 16 w 16"/>
                  <a:gd name="T49" fmla="*/ 24 h 36"/>
                  <a:gd name="T50" fmla="*/ 10 w 16"/>
                  <a:gd name="T51" fmla="*/ 36 h 36"/>
                  <a:gd name="T52" fmla="*/ 10 w 16"/>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36">
                    <a:moveTo>
                      <a:pt x="10" y="36"/>
                    </a:moveTo>
                    <a:lnTo>
                      <a:pt x="10" y="36"/>
                    </a:lnTo>
                    <a:lnTo>
                      <a:pt x="8" y="36"/>
                    </a:lnTo>
                    <a:lnTo>
                      <a:pt x="8" y="36"/>
                    </a:lnTo>
                    <a:lnTo>
                      <a:pt x="6" y="36"/>
                    </a:lnTo>
                    <a:lnTo>
                      <a:pt x="6" y="36"/>
                    </a:lnTo>
                    <a:lnTo>
                      <a:pt x="4" y="32"/>
                    </a:lnTo>
                    <a:lnTo>
                      <a:pt x="4" y="26"/>
                    </a:lnTo>
                    <a:lnTo>
                      <a:pt x="4" y="22"/>
                    </a:lnTo>
                    <a:lnTo>
                      <a:pt x="2" y="18"/>
                    </a:lnTo>
                    <a:lnTo>
                      <a:pt x="2" y="18"/>
                    </a:lnTo>
                    <a:lnTo>
                      <a:pt x="0" y="14"/>
                    </a:lnTo>
                    <a:lnTo>
                      <a:pt x="0" y="14"/>
                    </a:lnTo>
                    <a:lnTo>
                      <a:pt x="0" y="6"/>
                    </a:lnTo>
                    <a:lnTo>
                      <a:pt x="2" y="2"/>
                    </a:lnTo>
                    <a:lnTo>
                      <a:pt x="4" y="0"/>
                    </a:lnTo>
                    <a:lnTo>
                      <a:pt x="8" y="0"/>
                    </a:lnTo>
                    <a:lnTo>
                      <a:pt x="8" y="0"/>
                    </a:lnTo>
                    <a:lnTo>
                      <a:pt x="10" y="2"/>
                    </a:lnTo>
                    <a:lnTo>
                      <a:pt x="12" y="4"/>
                    </a:lnTo>
                    <a:lnTo>
                      <a:pt x="14" y="10"/>
                    </a:lnTo>
                    <a:lnTo>
                      <a:pt x="14" y="10"/>
                    </a:lnTo>
                    <a:lnTo>
                      <a:pt x="16" y="16"/>
                    </a:lnTo>
                    <a:lnTo>
                      <a:pt x="16" y="24"/>
                    </a:lnTo>
                    <a:lnTo>
                      <a:pt x="16" y="24"/>
                    </a:lnTo>
                    <a:lnTo>
                      <a:pt x="10" y="36"/>
                    </a:ln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7" name="Freeform 1886">
                <a:extLst>
                  <a:ext uri="{FF2B5EF4-FFF2-40B4-BE49-F238E27FC236}">
                    <a16:creationId xmlns:a16="http://schemas.microsoft.com/office/drawing/2014/main" id="{C97613C7-99D8-85C0-DC16-00C3A1EB2F93}"/>
                  </a:ext>
                </a:extLst>
              </p:cNvPr>
              <p:cNvSpPr>
                <a:spLocks/>
              </p:cNvSpPr>
              <p:nvPr/>
            </p:nvSpPr>
            <p:spPr bwMode="auto">
              <a:xfrm>
                <a:off x="5180" y="2580"/>
                <a:ext cx="16" cy="26"/>
              </a:xfrm>
              <a:custGeom>
                <a:avLst/>
                <a:gdLst>
                  <a:gd name="T0" fmla="*/ 16 w 16"/>
                  <a:gd name="T1" fmla="*/ 26 h 26"/>
                  <a:gd name="T2" fmla="*/ 16 w 16"/>
                  <a:gd name="T3" fmla="*/ 26 h 26"/>
                  <a:gd name="T4" fmla="*/ 10 w 16"/>
                  <a:gd name="T5" fmla="*/ 16 h 26"/>
                  <a:gd name="T6" fmla="*/ 6 w 16"/>
                  <a:gd name="T7" fmla="*/ 14 h 26"/>
                  <a:gd name="T8" fmla="*/ 4 w 16"/>
                  <a:gd name="T9" fmla="*/ 14 h 26"/>
                  <a:gd name="T10" fmla="*/ 2 w 16"/>
                  <a:gd name="T11" fmla="*/ 16 h 26"/>
                  <a:gd name="T12" fmla="*/ 2 w 16"/>
                  <a:gd name="T13" fmla="*/ 16 h 26"/>
                  <a:gd name="T14" fmla="*/ 0 w 16"/>
                  <a:gd name="T15" fmla="*/ 16 h 26"/>
                  <a:gd name="T16" fmla="*/ 0 w 16"/>
                  <a:gd name="T17" fmla="*/ 12 h 26"/>
                  <a:gd name="T18" fmla="*/ 0 w 16"/>
                  <a:gd name="T19" fmla="*/ 12 h 26"/>
                  <a:gd name="T20" fmla="*/ 0 w 16"/>
                  <a:gd name="T21" fmla="*/ 8 h 26"/>
                  <a:gd name="T22" fmla="*/ 2 w 16"/>
                  <a:gd name="T23" fmla="*/ 4 h 26"/>
                  <a:gd name="T24" fmla="*/ 2 w 16"/>
                  <a:gd name="T25" fmla="*/ 4 h 26"/>
                  <a:gd name="T26" fmla="*/ 4 w 16"/>
                  <a:gd name="T27" fmla="*/ 2 h 26"/>
                  <a:gd name="T28" fmla="*/ 6 w 16"/>
                  <a:gd name="T29" fmla="*/ 0 h 26"/>
                  <a:gd name="T30" fmla="*/ 8 w 16"/>
                  <a:gd name="T31" fmla="*/ 2 h 26"/>
                  <a:gd name="T32" fmla="*/ 10 w 16"/>
                  <a:gd name="T33" fmla="*/ 4 h 26"/>
                  <a:gd name="T34" fmla="*/ 14 w 16"/>
                  <a:gd name="T35" fmla="*/ 12 h 26"/>
                  <a:gd name="T36" fmla="*/ 16 w 16"/>
                  <a:gd name="T37" fmla="*/ 26 h 26"/>
                  <a:gd name="T38" fmla="*/ 16 w 16"/>
                  <a:gd name="T3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6">
                    <a:moveTo>
                      <a:pt x="16" y="26"/>
                    </a:moveTo>
                    <a:lnTo>
                      <a:pt x="16" y="26"/>
                    </a:lnTo>
                    <a:lnTo>
                      <a:pt x="10" y="16"/>
                    </a:lnTo>
                    <a:lnTo>
                      <a:pt x="6" y="14"/>
                    </a:lnTo>
                    <a:lnTo>
                      <a:pt x="4" y="14"/>
                    </a:lnTo>
                    <a:lnTo>
                      <a:pt x="2" y="16"/>
                    </a:lnTo>
                    <a:lnTo>
                      <a:pt x="2" y="16"/>
                    </a:lnTo>
                    <a:lnTo>
                      <a:pt x="0" y="16"/>
                    </a:lnTo>
                    <a:lnTo>
                      <a:pt x="0" y="12"/>
                    </a:lnTo>
                    <a:lnTo>
                      <a:pt x="0" y="12"/>
                    </a:lnTo>
                    <a:lnTo>
                      <a:pt x="0" y="8"/>
                    </a:lnTo>
                    <a:lnTo>
                      <a:pt x="2" y="4"/>
                    </a:lnTo>
                    <a:lnTo>
                      <a:pt x="2" y="4"/>
                    </a:lnTo>
                    <a:lnTo>
                      <a:pt x="4" y="2"/>
                    </a:lnTo>
                    <a:lnTo>
                      <a:pt x="6" y="0"/>
                    </a:lnTo>
                    <a:lnTo>
                      <a:pt x="8" y="2"/>
                    </a:lnTo>
                    <a:lnTo>
                      <a:pt x="10" y="4"/>
                    </a:lnTo>
                    <a:lnTo>
                      <a:pt x="14" y="12"/>
                    </a:lnTo>
                    <a:lnTo>
                      <a:pt x="16" y="26"/>
                    </a:lnTo>
                    <a:lnTo>
                      <a:pt x="1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8" name="Freeform 1887">
                <a:extLst>
                  <a:ext uri="{FF2B5EF4-FFF2-40B4-BE49-F238E27FC236}">
                    <a16:creationId xmlns:a16="http://schemas.microsoft.com/office/drawing/2014/main" id="{43D5559D-0C48-250A-0EFB-170303CDB50C}"/>
                  </a:ext>
                </a:extLst>
              </p:cNvPr>
              <p:cNvSpPr>
                <a:spLocks/>
              </p:cNvSpPr>
              <p:nvPr/>
            </p:nvSpPr>
            <p:spPr bwMode="auto">
              <a:xfrm>
                <a:off x="5450" y="2586"/>
                <a:ext cx="18" cy="24"/>
              </a:xfrm>
              <a:custGeom>
                <a:avLst/>
                <a:gdLst>
                  <a:gd name="T0" fmla="*/ 18 w 18"/>
                  <a:gd name="T1" fmla="*/ 18 h 24"/>
                  <a:gd name="T2" fmla="*/ 18 w 18"/>
                  <a:gd name="T3" fmla="*/ 18 h 24"/>
                  <a:gd name="T4" fmla="*/ 14 w 18"/>
                  <a:gd name="T5" fmla="*/ 18 h 24"/>
                  <a:gd name="T6" fmla="*/ 12 w 18"/>
                  <a:gd name="T7" fmla="*/ 20 h 24"/>
                  <a:gd name="T8" fmla="*/ 12 w 18"/>
                  <a:gd name="T9" fmla="*/ 20 h 24"/>
                  <a:gd name="T10" fmla="*/ 10 w 18"/>
                  <a:gd name="T11" fmla="*/ 22 h 24"/>
                  <a:gd name="T12" fmla="*/ 6 w 18"/>
                  <a:gd name="T13" fmla="*/ 24 h 24"/>
                  <a:gd name="T14" fmla="*/ 4 w 18"/>
                  <a:gd name="T15" fmla="*/ 22 h 24"/>
                  <a:gd name="T16" fmla="*/ 2 w 18"/>
                  <a:gd name="T17" fmla="*/ 20 h 24"/>
                  <a:gd name="T18" fmla="*/ 2 w 18"/>
                  <a:gd name="T19" fmla="*/ 20 h 24"/>
                  <a:gd name="T20" fmla="*/ 0 w 18"/>
                  <a:gd name="T21" fmla="*/ 16 h 24"/>
                  <a:gd name="T22" fmla="*/ 0 w 18"/>
                  <a:gd name="T23" fmla="*/ 12 h 24"/>
                  <a:gd name="T24" fmla="*/ 0 w 18"/>
                  <a:gd name="T25" fmla="*/ 2 h 24"/>
                  <a:gd name="T26" fmla="*/ 0 w 18"/>
                  <a:gd name="T27" fmla="*/ 2 h 24"/>
                  <a:gd name="T28" fmla="*/ 2 w 18"/>
                  <a:gd name="T29" fmla="*/ 0 h 24"/>
                  <a:gd name="T30" fmla="*/ 2 w 18"/>
                  <a:gd name="T31" fmla="*/ 0 h 24"/>
                  <a:gd name="T32" fmla="*/ 4 w 18"/>
                  <a:gd name="T33" fmla="*/ 4 h 24"/>
                  <a:gd name="T34" fmla="*/ 4 w 18"/>
                  <a:gd name="T35" fmla="*/ 4 h 24"/>
                  <a:gd name="T36" fmla="*/ 8 w 18"/>
                  <a:gd name="T37" fmla="*/ 14 h 24"/>
                  <a:gd name="T38" fmla="*/ 8 w 18"/>
                  <a:gd name="T39" fmla="*/ 14 h 24"/>
                  <a:gd name="T40" fmla="*/ 10 w 18"/>
                  <a:gd name="T41" fmla="*/ 14 h 24"/>
                  <a:gd name="T42" fmla="*/ 12 w 18"/>
                  <a:gd name="T43" fmla="*/ 10 h 24"/>
                  <a:gd name="T44" fmla="*/ 14 w 18"/>
                  <a:gd name="T45" fmla="*/ 4 h 24"/>
                  <a:gd name="T46" fmla="*/ 14 w 18"/>
                  <a:gd name="T47" fmla="*/ 4 h 24"/>
                  <a:gd name="T48" fmla="*/ 18 w 18"/>
                  <a:gd name="T49" fmla="*/ 10 h 24"/>
                  <a:gd name="T50" fmla="*/ 18 w 18"/>
                  <a:gd name="T51" fmla="*/ 18 h 24"/>
                  <a:gd name="T52" fmla="*/ 18 w 18"/>
                  <a:gd name="T5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4">
                    <a:moveTo>
                      <a:pt x="18" y="18"/>
                    </a:moveTo>
                    <a:lnTo>
                      <a:pt x="18" y="18"/>
                    </a:lnTo>
                    <a:lnTo>
                      <a:pt x="14" y="18"/>
                    </a:lnTo>
                    <a:lnTo>
                      <a:pt x="12" y="20"/>
                    </a:lnTo>
                    <a:lnTo>
                      <a:pt x="12" y="20"/>
                    </a:lnTo>
                    <a:lnTo>
                      <a:pt x="10" y="22"/>
                    </a:lnTo>
                    <a:lnTo>
                      <a:pt x="6" y="24"/>
                    </a:lnTo>
                    <a:lnTo>
                      <a:pt x="4" y="22"/>
                    </a:lnTo>
                    <a:lnTo>
                      <a:pt x="2" y="20"/>
                    </a:lnTo>
                    <a:lnTo>
                      <a:pt x="2" y="20"/>
                    </a:lnTo>
                    <a:lnTo>
                      <a:pt x="0" y="16"/>
                    </a:lnTo>
                    <a:lnTo>
                      <a:pt x="0" y="12"/>
                    </a:lnTo>
                    <a:lnTo>
                      <a:pt x="0" y="2"/>
                    </a:lnTo>
                    <a:lnTo>
                      <a:pt x="0" y="2"/>
                    </a:lnTo>
                    <a:lnTo>
                      <a:pt x="2" y="0"/>
                    </a:lnTo>
                    <a:lnTo>
                      <a:pt x="2" y="0"/>
                    </a:lnTo>
                    <a:lnTo>
                      <a:pt x="4" y="4"/>
                    </a:lnTo>
                    <a:lnTo>
                      <a:pt x="4" y="4"/>
                    </a:lnTo>
                    <a:lnTo>
                      <a:pt x="8" y="14"/>
                    </a:lnTo>
                    <a:lnTo>
                      <a:pt x="8" y="14"/>
                    </a:lnTo>
                    <a:lnTo>
                      <a:pt x="10" y="14"/>
                    </a:lnTo>
                    <a:lnTo>
                      <a:pt x="12" y="10"/>
                    </a:lnTo>
                    <a:lnTo>
                      <a:pt x="14" y="4"/>
                    </a:lnTo>
                    <a:lnTo>
                      <a:pt x="14" y="4"/>
                    </a:lnTo>
                    <a:lnTo>
                      <a:pt x="18" y="10"/>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9" name="Freeform 1888">
                <a:extLst>
                  <a:ext uri="{FF2B5EF4-FFF2-40B4-BE49-F238E27FC236}">
                    <a16:creationId xmlns:a16="http://schemas.microsoft.com/office/drawing/2014/main" id="{839C4EE4-4B25-F02D-6776-BAAFB43D9DCA}"/>
                  </a:ext>
                </a:extLst>
              </p:cNvPr>
              <p:cNvSpPr>
                <a:spLocks/>
              </p:cNvSpPr>
              <p:nvPr/>
            </p:nvSpPr>
            <p:spPr bwMode="auto">
              <a:xfrm>
                <a:off x="5242" y="2678"/>
                <a:ext cx="10" cy="29"/>
              </a:xfrm>
              <a:custGeom>
                <a:avLst/>
                <a:gdLst>
                  <a:gd name="T0" fmla="*/ 8 w 10"/>
                  <a:gd name="T1" fmla="*/ 29 h 29"/>
                  <a:gd name="T2" fmla="*/ 8 w 10"/>
                  <a:gd name="T3" fmla="*/ 29 h 29"/>
                  <a:gd name="T4" fmla="*/ 4 w 10"/>
                  <a:gd name="T5" fmla="*/ 21 h 29"/>
                  <a:gd name="T6" fmla="*/ 0 w 10"/>
                  <a:gd name="T7" fmla="*/ 6 h 29"/>
                  <a:gd name="T8" fmla="*/ 0 w 10"/>
                  <a:gd name="T9" fmla="*/ 6 h 29"/>
                  <a:gd name="T10" fmla="*/ 0 w 10"/>
                  <a:gd name="T11" fmla="*/ 2 h 29"/>
                  <a:gd name="T12" fmla="*/ 0 w 10"/>
                  <a:gd name="T13" fmla="*/ 2 h 29"/>
                  <a:gd name="T14" fmla="*/ 4 w 10"/>
                  <a:gd name="T15" fmla="*/ 0 h 29"/>
                  <a:gd name="T16" fmla="*/ 4 w 10"/>
                  <a:gd name="T17" fmla="*/ 0 h 29"/>
                  <a:gd name="T18" fmla="*/ 6 w 10"/>
                  <a:gd name="T19" fmla="*/ 4 h 29"/>
                  <a:gd name="T20" fmla="*/ 8 w 10"/>
                  <a:gd name="T21" fmla="*/ 8 h 29"/>
                  <a:gd name="T22" fmla="*/ 10 w 10"/>
                  <a:gd name="T23" fmla="*/ 12 h 29"/>
                  <a:gd name="T24" fmla="*/ 10 w 10"/>
                  <a:gd name="T25" fmla="*/ 21 h 29"/>
                  <a:gd name="T26" fmla="*/ 10 w 10"/>
                  <a:gd name="T27" fmla="*/ 21 h 29"/>
                  <a:gd name="T28" fmla="*/ 10 w 10"/>
                  <a:gd name="T29" fmla="*/ 27 h 29"/>
                  <a:gd name="T30" fmla="*/ 10 w 10"/>
                  <a:gd name="T31" fmla="*/ 29 h 29"/>
                  <a:gd name="T32" fmla="*/ 8 w 10"/>
                  <a:gd name="T33" fmla="*/ 29 h 29"/>
                  <a:gd name="T34" fmla="*/ 8 w 10"/>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9">
                    <a:moveTo>
                      <a:pt x="8" y="29"/>
                    </a:moveTo>
                    <a:lnTo>
                      <a:pt x="8" y="29"/>
                    </a:lnTo>
                    <a:lnTo>
                      <a:pt x="4" y="21"/>
                    </a:lnTo>
                    <a:lnTo>
                      <a:pt x="0" y="6"/>
                    </a:lnTo>
                    <a:lnTo>
                      <a:pt x="0" y="6"/>
                    </a:lnTo>
                    <a:lnTo>
                      <a:pt x="0" y="2"/>
                    </a:lnTo>
                    <a:lnTo>
                      <a:pt x="0" y="2"/>
                    </a:lnTo>
                    <a:lnTo>
                      <a:pt x="4" y="0"/>
                    </a:lnTo>
                    <a:lnTo>
                      <a:pt x="4" y="0"/>
                    </a:lnTo>
                    <a:lnTo>
                      <a:pt x="6" y="4"/>
                    </a:lnTo>
                    <a:lnTo>
                      <a:pt x="8" y="8"/>
                    </a:lnTo>
                    <a:lnTo>
                      <a:pt x="10" y="12"/>
                    </a:lnTo>
                    <a:lnTo>
                      <a:pt x="10" y="21"/>
                    </a:lnTo>
                    <a:lnTo>
                      <a:pt x="10" y="21"/>
                    </a:lnTo>
                    <a:lnTo>
                      <a:pt x="10" y="27"/>
                    </a:lnTo>
                    <a:lnTo>
                      <a:pt x="10" y="29"/>
                    </a:lnTo>
                    <a:lnTo>
                      <a:pt x="8" y="29"/>
                    </a:lnTo>
                    <a:lnTo>
                      <a:pt x="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0" name="Freeform 1889">
                <a:extLst>
                  <a:ext uri="{FF2B5EF4-FFF2-40B4-BE49-F238E27FC236}">
                    <a16:creationId xmlns:a16="http://schemas.microsoft.com/office/drawing/2014/main" id="{5E518EF3-2102-D28D-2F0C-AC2A48345FC3}"/>
                  </a:ext>
                </a:extLst>
              </p:cNvPr>
              <p:cNvSpPr>
                <a:spLocks/>
              </p:cNvSpPr>
              <p:nvPr/>
            </p:nvSpPr>
            <p:spPr bwMode="auto">
              <a:xfrm>
                <a:off x="5144" y="2558"/>
                <a:ext cx="12" cy="20"/>
              </a:xfrm>
              <a:custGeom>
                <a:avLst/>
                <a:gdLst>
                  <a:gd name="T0" fmla="*/ 8 w 12"/>
                  <a:gd name="T1" fmla="*/ 20 h 20"/>
                  <a:gd name="T2" fmla="*/ 8 w 12"/>
                  <a:gd name="T3" fmla="*/ 20 h 20"/>
                  <a:gd name="T4" fmla="*/ 6 w 12"/>
                  <a:gd name="T5" fmla="*/ 18 h 20"/>
                  <a:gd name="T6" fmla="*/ 4 w 12"/>
                  <a:gd name="T7" fmla="*/ 18 h 20"/>
                  <a:gd name="T8" fmla="*/ 2 w 12"/>
                  <a:gd name="T9" fmla="*/ 16 h 20"/>
                  <a:gd name="T10" fmla="*/ 0 w 12"/>
                  <a:gd name="T11" fmla="*/ 10 h 20"/>
                  <a:gd name="T12" fmla="*/ 0 w 12"/>
                  <a:gd name="T13" fmla="*/ 10 h 20"/>
                  <a:gd name="T14" fmla="*/ 2 w 12"/>
                  <a:gd name="T15" fmla="*/ 2 h 20"/>
                  <a:gd name="T16" fmla="*/ 6 w 12"/>
                  <a:gd name="T17" fmla="*/ 0 h 20"/>
                  <a:gd name="T18" fmla="*/ 6 w 12"/>
                  <a:gd name="T19" fmla="*/ 0 h 20"/>
                  <a:gd name="T20" fmla="*/ 8 w 12"/>
                  <a:gd name="T21" fmla="*/ 0 h 20"/>
                  <a:gd name="T22" fmla="*/ 10 w 12"/>
                  <a:gd name="T23" fmla="*/ 2 h 20"/>
                  <a:gd name="T24" fmla="*/ 12 w 12"/>
                  <a:gd name="T25" fmla="*/ 12 h 20"/>
                  <a:gd name="T26" fmla="*/ 12 w 12"/>
                  <a:gd name="T27" fmla="*/ 12 h 20"/>
                  <a:gd name="T28" fmla="*/ 10 w 12"/>
                  <a:gd name="T29" fmla="*/ 18 h 20"/>
                  <a:gd name="T30" fmla="*/ 8 w 12"/>
                  <a:gd name="T31" fmla="*/ 20 h 20"/>
                  <a:gd name="T32" fmla="*/ 8 w 12"/>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8" y="20"/>
                    </a:moveTo>
                    <a:lnTo>
                      <a:pt x="8" y="20"/>
                    </a:lnTo>
                    <a:lnTo>
                      <a:pt x="6" y="18"/>
                    </a:lnTo>
                    <a:lnTo>
                      <a:pt x="4" y="18"/>
                    </a:lnTo>
                    <a:lnTo>
                      <a:pt x="2" y="16"/>
                    </a:lnTo>
                    <a:lnTo>
                      <a:pt x="0" y="10"/>
                    </a:lnTo>
                    <a:lnTo>
                      <a:pt x="0" y="10"/>
                    </a:lnTo>
                    <a:lnTo>
                      <a:pt x="2" y="2"/>
                    </a:lnTo>
                    <a:lnTo>
                      <a:pt x="6" y="0"/>
                    </a:lnTo>
                    <a:lnTo>
                      <a:pt x="6" y="0"/>
                    </a:lnTo>
                    <a:lnTo>
                      <a:pt x="8" y="0"/>
                    </a:lnTo>
                    <a:lnTo>
                      <a:pt x="10" y="2"/>
                    </a:lnTo>
                    <a:lnTo>
                      <a:pt x="12" y="12"/>
                    </a:lnTo>
                    <a:lnTo>
                      <a:pt x="12" y="12"/>
                    </a:lnTo>
                    <a:lnTo>
                      <a:pt x="10" y="18"/>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1" name="Freeform 1890">
                <a:extLst>
                  <a:ext uri="{FF2B5EF4-FFF2-40B4-BE49-F238E27FC236}">
                    <a16:creationId xmlns:a16="http://schemas.microsoft.com/office/drawing/2014/main" id="{9E24FBA7-79C9-E45E-6F7E-3D8F6C75A260}"/>
                  </a:ext>
                </a:extLst>
              </p:cNvPr>
              <p:cNvSpPr>
                <a:spLocks/>
              </p:cNvSpPr>
              <p:nvPr/>
            </p:nvSpPr>
            <p:spPr bwMode="auto">
              <a:xfrm>
                <a:off x="5328" y="2548"/>
                <a:ext cx="12" cy="22"/>
              </a:xfrm>
              <a:custGeom>
                <a:avLst/>
                <a:gdLst>
                  <a:gd name="T0" fmla="*/ 12 w 12"/>
                  <a:gd name="T1" fmla="*/ 0 h 22"/>
                  <a:gd name="T2" fmla="*/ 12 w 12"/>
                  <a:gd name="T3" fmla="*/ 0 h 22"/>
                  <a:gd name="T4" fmla="*/ 12 w 12"/>
                  <a:gd name="T5" fmla="*/ 12 h 22"/>
                  <a:gd name="T6" fmla="*/ 10 w 12"/>
                  <a:gd name="T7" fmla="*/ 20 h 22"/>
                  <a:gd name="T8" fmla="*/ 8 w 12"/>
                  <a:gd name="T9" fmla="*/ 22 h 22"/>
                  <a:gd name="T10" fmla="*/ 6 w 12"/>
                  <a:gd name="T11" fmla="*/ 22 h 22"/>
                  <a:gd name="T12" fmla="*/ 4 w 12"/>
                  <a:gd name="T13" fmla="*/ 22 h 22"/>
                  <a:gd name="T14" fmla="*/ 4 w 12"/>
                  <a:gd name="T15" fmla="*/ 22 h 22"/>
                  <a:gd name="T16" fmla="*/ 2 w 12"/>
                  <a:gd name="T17" fmla="*/ 20 h 22"/>
                  <a:gd name="T18" fmla="*/ 0 w 12"/>
                  <a:gd name="T19" fmla="*/ 14 h 22"/>
                  <a:gd name="T20" fmla="*/ 0 w 12"/>
                  <a:gd name="T21" fmla="*/ 14 h 22"/>
                  <a:gd name="T22" fmla="*/ 2 w 12"/>
                  <a:gd name="T23" fmla="*/ 10 h 22"/>
                  <a:gd name="T24" fmla="*/ 4 w 12"/>
                  <a:gd name="T25" fmla="*/ 10 h 22"/>
                  <a:gd name="T26" fmla="*/ 4 w 12"/>
                  <a:gd name="T27" fmla="*/ 10 h 22"/>
                  <a:gd name="T28" fmla="*/ 6 w 12"/>
                  <a:gd name="T29" fmla="*/ 10 h 22"/>
                  <a:gd name="T30" fmla="*/ 8 w 12"/>
                  <a:gd name="T31" fmla="*/ 6 h 22"/>
                  <a:gd name="T32" fmla="*/ 12 w 12"/>
                  <a:gd name="T33" fmla="*/ 0 h 22"/>
                  <a:gd name="T34" fmla="*/ 12 w 1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12" y="0"/>
                    </a:moveTo>
                    <a:lnTo>
                      <a:pt x="12" y="0"/>
                    </a:lnTo>
                    <a:lnTo>
                      <a:pt x="12" y="12"/>
                    </a:lnTo>
                    <a:lnTo>
                      <a:pt x="10" y="20"/>
                    </a:lnTo>
                    <a:lnTo>
                      <a:pt x="8" y="22"/>
                    </a:lnTo>
                    <a:lnTo>
                      <a:pt x="6" y="22"/>
                    </a:lnTo>
                    <a:lnTo>
                      <a:pt x="4" y="22"/>
                    </a:lnTo>
                    <a:lnTo>
                      <a:pt x="4" y="22"/>
                    </a:lnTo>
                    <a:lnTo>
                      <a:pt x="2" y="20"/>
                    </a:lnTo>
                    <a:lnTo>
                      <a:pt x="0" y="14"/>
                    </a:lnTo>
                    <a:lnTo>
                      <a:pt x="0" y="14"/>
                    </a:lnTo>
                    <a:lnTo>
                      <a:pt x="2" y="10"/>
                    </a:lnTo>
                    <a:lnTo>
                      <a:pt x="4" y="10"/>
                    </a:lnTo>
                    <a:lnTo>
                      <a:pt x="4" y="10"/>
                    </a:lnTo>
                    <a:lnTo>
                      <a:pt x="6" y="10"/>
                    </a:lnTo>
                    <a:lnTo>
                      <a:pt x="8" y="6"/>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2" name="Freeform 1891">
                <a:extLst>
                  <a:ext uri="{FF2B5EF4-FFF2-40B4-BE49-F238E27FC236}">
                    <a16:creationId xmlns:a16="http://schemas.microsoft.com/office/drawing/2014/main" id="{9F8F5513-0CE1-49CD-2840-7F3CA6E1A5D0}"/>
                  </a:ext>
                </a:extLst>
              </p:cNvPr>
              <p:cNvSpPr>
                <a:spLocks/>
              </p:cNvSpPr>
              <p:nvPr/>
            </p:nvSpPr>
            <p:spPr bwMode="auto">
              <a:xfrm>
                <a:off x="5446" y="2358"/>
                <a:ext cx="8" cy="32"/>
              </a:xfrm>
              <a:custGeom>
                <a:avLst/>
                <a:gdLst>
                  <a:gd name="T0" fmla="*/ 8 w 8"/>
                  <a:gd name="T1" fmla="*/ 32 h 32"/>
                  <a:gd name="T2" fmla="*/ 8 w 8"/>
                  <a:gd name="T3" fmla="*/ 32 h 32"/>
                  <a:gd name="T4" fmla="*/ 6 w 8"/>
                  <a:gd name="T5" fmla="*/ 26 h 32"/>
                  <a:gd name="T6" fmla="*/ 2 w 8"/>
                  <a:gd name="T7" fmla="*/ 22 h 32"/>
                  <a:gd name="T8" fmla="*/ 0 w 8"/>
                  <a:gd name="T9" fmla="*/ 18 h 32"/>
                  <a:gd name="T10" fmla="*/ 0 w 8"/>
                  <a:gd name="T11" fmla="*/ 6 h 32"/>
                  <a:gd name="T12" fmla="*/ 0 w 8"/>
                  <a:gd name="T13" fmla="*/ 6 h 32"/>
                  <a:gd name="T14" fmla="*/ 2 w 8"/>
                  <a:gd name="T15" fmla="*/ 2 h 32"/>
                  <a:gd name="T16" fmla="*/ 4 w 8"/>
                  <a:gd name="T17" fmla="*/ 0 h 32"/>
                  <a:gd name="T18" fmla="*/ 4 w 8"/>
                  <a:gd name="T19" fmla="*/ 2 h 32"/>
                  <a:gd name="T20" fmla="*/ 4 w 8"/>
                  <a:gd name="T21" fmla="*/ 2 h 32"/>
                  <a:gd name="T22" fmla="*/ 8 w 8"/>
                  <a:gd name="T23" fmla="*/ 16 h 32"/>
                  <a:gd name="T24" fmla="*/ 8 w 8"/>
                  <a:gd name="T25" fmla="*/ 32 h 32"/>
                  <a:gd name="T26" fmla="*/ 8 w 8"/>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32"/>
                    </a:moveTo>
                    <a:lnTo>
                      <a:pt x="8" y="32"/>
                    </a:lnTo>
                    <a:lnTo>
                      <a:pt x="6" y="26"/>
                    </a:lnTo>
                    <a:lnTo>
                      <a:pt x="2" y="22"/>
                    </a:lnTo>
                    <a:lnTo>
                      <a:pt x="0" y="18"/>
                    </a:lnTo>
                    <a:lnTo>
                      <a:pt x="0" y="6"/>
                    </a:lnTo>
                    <a:lnTo>
                      <a:pt x="0" y="6"/>
                    </a:lnTo>
                    <a:lnTo>
                      <a:pt x="2" y="2"/>
                    </a:lnTo>
                    <a:lnTo>
                      <a:pt x="4" y="0"/>
                    </a:lnTo>
                    <a:lnTo>
                      <a:pt x="4" y="2"/>
                    </a:lnTo>
                    <a:lnTo>
                      <a:pt x="4" y="2"/>
                    </a:lnTo>
                    <a:lnTo>
                      <a:pt x="8" y="16"/>
                    </a:lnTo>
                    <a:lnTo>
                      <a:pt x="8" y="32"/>
                    </a:lnTo>
                    <a:lnTo>
                      <a:pt x="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3" name="Freeform 1892">
                <a:extLst>
                  <a:ext uri="{FF2B5EF4-FFF2-40B4-BE49-F238E27FC236}">
                    <a16:creationId xmlns:a16="http://schemas.microsoft.com/office/drawing/2014/main" id="{953EDC02-BB72-C265-AF8D-DEE7F282529E}"/>
                  </a:ext>
                </a:extLst>
              </p:cNvPr>
              <p:cNvSpPr>
                <a:spLocks/>
              </p:cNvSpPr>
              <p:nvPr/>
            </p:nvSpPr>
            <p:spPr bwMode="auto">
              <a:xfrm>
                <a:off x="5358" y="2769"/>
                <a:ext cx="10" cy="30"/>
              </a:xfrm>
              <a:custGeom>
                <a:avLst/>
                <a:gdLst>
                  <a:gd name="T0" fmla="*/ 10 w 10"/>
                  <a:gd name="T1" fmla="*/ 30 h 30"/>
                  <a:gd name="T2" fmla="*/ 10 w 10"/>
                  <a:gd name="T3" fmla="*/ 30 h 30"/>
                  <a:gd name="T4" fmla="*/ 6 w 10"/>
                  <a:gd name="T5" fmla="*/ 26 h 30"/>
                  <a:gd name="T6" fmla="*/ 4 w 10"/>
                  <a:gd name="T7" fmla="*/ 24 h 30"/>
                  <a:gd name="T8" fmla="*/ 2 w 10"/>
                  <a:gd name="T9" fmla="*/ 22 h 30"/>
                  <a:gd name="T10" fmla="*/ 0 w 10"/>
                  <a:gd name="T11" fmla="*/ 18 h 30"/>
                  <a:gd name="T12" fmla="*/ 0 w 10"/>
                  <a:gd name="T13" fmla="*/ 18 h 30"/>
                  <a:gd name="T14" fmla="*/ 0 w 10"/>
                  <a:gd name="T15" fmla="*/ 8 h 30"/>
                  <a:gd name="T16" fmla="*/ 4 w 10"/>
                  <a:gd name="T17" fmla="*/ 2 h 30"/>
                  <a:gd name="T18" fmla="*/ 4 w 10"/>
                  <a:gd name="T19" fmla="*/ 2 h 30"/>
                  <a:gd name="T20" fmla="*/ 6 w 10"/>
                  <a:gd name="T21" fmla="*/ 0 h 30"/>
                  <a:gd name="T22" fmla="*/ 6 w 10"/>
                  <a:gd name="T23" fmla="*/ 2 h 30"/>
                  <a:gd name="T24" fmla="*/ 8 w 10"/>
                  <a:gd name="T25" fmla="*/ 10 h 30"/>
                  <a:gd name="T26" fmla="*/ 8 w 10"/>
                  <a:gd name="T27" fmla="*/ 10 h 30"/>
                  <a:gd name="T28" fmla="*/ 10 w 10"/>
                  <a:gd name="T29" fmla="*/ 30 h 30"/>
                  <a:gd name="T30" fmla="*/ 10 w 10"/>
                  <a:gd name="T3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0">
                    <a:moveTo>
                      <a:pt x="10" y="30"/>
                    </a:moveTo>
                    <a:lnTo>
                      <a:pt x="10" y="30"/>
                    </a:lnTo>
                    <a:lnTo>
                      <a:pt x="6" y="26"/>
                    </a:lnTo>
                    <a:lnTo>
                      <a:pt x="4" y="24"/>
                    </a:lnTo>
                    <a:lnTo>
                      <a:pt x="2" y="22"/>
                    </a:lnTo>
                    <a:lnTo>
                      <a:pt x="0" y="18"/>
                    </a:lnTo>
                    <a:lnTo>
                      <a:pt x="0" y="18"/>
                    </a:lnTo>
                    <a:lnTo>
                      <a:pt x="0" y="8"/>
                    </a:lnTo>
                    <a:lnTo>
                      <a:pt x="4" y="2"/>
                    </a:lnTo>
                    <a:lnTo>
                      <a:pt x="4" y="2"/>
                    </a:lnTo>
                    <a:lnTo>
                      <a:pt x="6" y="0"/>
                    </a:lnTo>
                    <a:lnTo>
                      <a:pt x="6" y="2"/>
                    </a:lnTo>
                    <a:lnTo>
                      <a:pt x="8" y="10"/>
                    </a:lnTo>
                    <a:lnTo>
                      <a:pt x="8" y="10"/>
                    </a:lnTo>
                    <a:lnTo>
                      <a:pt x="10" y="30"/>
                    </a:lnTo>
                    <a:lnTo>
                      <a:pt x="1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4" name="Freeform 1893">
                <a:extLst>
                  <a:ext uri="{FF2B5EF4-FFF2-40B4-BE49-F238E27FC236}">
                    <a16:creationId xmlns:a16="http://schemas.microsoft.com/office/drawing/2014/main" id="{126FEEC3-999A-B107-4C20-C5602AE8E2BD}"/>
                  </a:ext>
                </a:extLst>
              </p:cNvPr>
              <p:cNvSpPr>
                <a:spLocks/>
              </p:cNvSpPr>
              <p:nvPr/>
            </p:nvSpPr>
            <p:spPr bwMode="auto">
              <a:xfrm>
                <a:off x="5440" y="2709"/>
                <a:ext cx="14" cy="20"/>
              </a:xfrm>
              <a:custGeom>
                <a:avLst/>
                <a:gdLst>
                  <a:gd name="T0" fmla="*/ 14 w 14"/>
                  <a:gd name="T1" fmla="*/ 4 h 20"/>
                  <a:gd name="T2" fmla="*/ 14 w 14"/>
                  <a:gd name="T3" fmla="*/ 4 h 20"/>
                  <a:gd name="T4" fmla="*/ 12 w 14"/>
                  <a:gd name="T5" fmla="*/ 14 h 20"/>
                  <a:gd name="T6" fmla="*/ 10 w 14"/>
                  <a:gd name="T7" fmla="*/ 20 h 20"/>
                  <a:gd name="T8" fmla="*/ 8 w 14"/>
                  <a:gd name="T9" fmla="*/ 20 h 20"/>
                  <a:gd name="T10" fmla="*/ 6 w 14"/>
                  <a:gd name="T11" fmla="*/ 20 h 20"/>
                  <a:gd name="T12" fmla="*/ 0 w 14"/>
                  <a:gd name="T13" fmla="*/ 18 h 20"/>
                  <a:gd name="T14" fmla="*/ 0 w 14"/>
                  <a:gd name="T15" fmla="*/ 18 h 20"/>
                  <a:gd name="T16" fmla="*/ 12 w 14"/>
                  <a:gd name="T17" fmla="*/ 0 h 20"/>
                  <a:gd name="T18" fmla="*/ 12 w 14"/>
                  <a:gd name="T19" fmla="*/ 0 h 20"/>
                  <a:gd name="T20" fmla="*/ 14 w 14"/>
                  <a:gd name="T21" fmla="*/ 4 h 20"/>
                  <a:gd name="T22" fmla="*/ 14 w 14"/>
                  <a:gd name="T2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0">
                    <a:moveTo>
                      <a:pt x="14" y="4"/>
                    </a:moveTo>
                    <a:lnTo>
                      <a:pt x="14" y="4"/>
                    </a:lnTo>
                    <a:lnTo>
                      <a:pt x="12" y="14"/>
                    </a:lnTo>
                    <a:lnTo>
                      <a:pt x="10" y="20"/>
                    </a:lnTo>
                    <a:lnTo>
                      <a:pt x="8" y="20"/>
                    </a:lnTo>
                    <a:lnTo>
                      <a:pt x="6" y="20"/>
                    </a:lnTo>
                    <a:lnTo>
                      <a:pt x="0" y="18"/>
                    </a:lnTo>
                    <a:lnTo>
                      <a:pt x="0" y="18"/>
                    </a:lnTo>
                    <a:lnTo>
                      <a:pt x="12" y="0"/>
                    </a:lnTo>
                    <a:lnTo>
                      <a:pt x="12" y="0"/>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5" name="Freeform 1894">
                <a:extLst>
                  <a:ext uri="{FF2B5EF4-FFF2-40B4-BE49-F238E27FC236}">
                    <a16:creationId xmlns:a16="http://schemas.microsoft.com/office/drawing/2014/main" id="{76316888-2343-0204-15D8-348AF0EB8492}"/>
                  </a:ext>
                </a:extLst>
              </p:cNvPr>
              <p:cNvSpPr>
                <a:spLocks/>
              </p:cNvSpPr>
              <p:nvPr/>
            </p:nvSpPr>
            <p:spPr bwMode="auto">
              <a:xfrm>
                <a:off x="5510" y="2725"/>
                <a:ext cx="12" cy="20"/>
              </a:xfrm>
              <a:custGeom>
                <a:avLst/>
                <a:gdLst>
                  <a:gd name="T0" fmla="*/ 2 w 12"/>
                  <a:gd name="T1" fmla="*/ 16 h 20"/>
                  <a:gd name="T2" fmla="*/ 2 w 12"/>
                  <a:gd name="T3" fmla="*/ 16 h 20"/>
                  <a:gd name="T4" fmla="*/ 2 w 12"/>
                  <a:gd name="T5" fmla="*/ 10 h 20"/>
                  <a:gd name="T6" fmla="*/ 0 w 12"/>
                  <a:gd name="T7" fmla="*/ 8 h 20"/>
                  <a:gd name="T8" fmla="*/ 2 w 12"/>
                  <a:gd name="T9" fmla="*/ 4 h 20"/>
                  <a:gd name="T10" fmla="*/ 2 w 12"/>
                  <a:gd name="T11" fmla="*/ 4 h 20"/>
                  <a:gd name="T12" fmla="*/ 4 w 12"/>
                  <a:gd name="T13" fmla="*/ 2 h 20"/>
                  <a:gd name="T14" fmla="*/ 6 w 12"/>
                  <a:gd name="T15" fmla="*/ 0 h 20"/>
                  <a:gd name="T16" fmla="*/ 6 w 12"/>
                  <a:gd name="T17" fmla="*/ 0 h 20"/>
                  <a:gd name="T18" fmla="*/ 8 w 12"/>
                  <a:gd name="T19" fmla="*/ 2 h 20"/>
                  <a:gd name="T20" fmla="*/ 8 w 12"/>
                  <a:gd name="T21" fmla="*/ 4 h 20"/>
                  <a:gd name="T22" fmla="*/ 8 w 12"/>
                  <a:gd name="T23" fmla="*/ 10 h 20"/>
                  <a:gd name="T24" fmla="*/ 8 w 12"/>
                  <a:gd name="T25" fmla="*/ 10 h 20"/>
                  <a:gd name="T26" fmla="*/ 10 w 12"/>
                  <a:gd name="T27" fmla="*/ 14 h 20"/>
                  <a:gd name="T28" fmla="*/ 10 w 12"/>
                  <a:gd name="T29" fmla="*/ 14 h 20"/>
                  <a:gd name="T30" fmla="*/ 12 w 12"/>
                  <a:gd name="T31" fmla="*/ 16 h 20"/>
                  <a:gd name="T32" fmla="*/ 12 w 12"/>
                  <a:gd name="T33" fmla="*/ 18 h 20"/>
                  <a:gd name="T34" fmla="*/ 10 w 12"/>
                  <a:gd name="T35" fmla="*/ 20 h 20"/>
                  <a:gd name="T36" fmla="*/ 10 w 12"/>
                  <a:gd name="T37" fmla="*/ 20 h 20"/>
                  <a:gd name="T38" fmla="*/ 6 w 12"/>
                  <a:gd name="T39" fmla="*/ 20 h 20"/>
                  <a:gd name="T40" fmla="*/ 2 w 12"/>
                  <a:gd name="T41" fmla="*/ 16 h 20"/>
                  <a:gd name="T42" fmla="*/ 2 w 12"/>
                  <a:gd name="T4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2" y="16"/>
                    </a:moveTo>
                    <a:lnTo>
                      <a:pt x="2" y="16"/>
                    </a:lnTo>
                    <a:lnTo>
                      <a:pt x="2" y="10"/>
                    </a:lnTo>
                    <a:lnTo>
                      <a:pt x="0" y="8"/>
                    </a:lnTo>
                    <a:lnTo>
                      <a:pt x="2" y="4"/>
                    </a:lnTo>
                    <a:lnTo>
                      <a:pt x="2" y="4"/>
                    </a:lnTo>
                    <a:lnTo>
                      <a:pt x="4" y="2"/>
                    </a:lnTo>
                    <a:lnTo>
                      <a:pt x="6" y="0"/>
                    </a:lnTo>
                    <a:lnTo>
                      <a:pt x="6" y="0"/>
                    </a:lnTo>
                    <a:lnTo>
                      <a:pt x="8" y="2"/>
                    </a:lnTo>
                    <a:lnTo>
                      <a:pt x="8" y="4"/>
                    </a:lnTo>
                    <a:lnTo>
                      <a:pt x="8" y="10"/>
                    </a:lnTo>
                    <a:lnTo>
                      <a:pt x="8" y="10"/>
                    </a:lnTo>
                    <a:lnTo>
                      <a:pt x="10" y="14"/>
                    </a:lnTo>
                    <a:lnTo>
                      <a:pt x="10" y="14"/>
                    </a:lnTo>
                    <a:lnTo>
                      <a:pt x="12" y="16"/>
                    </a:lnTo>
                    <a:lnTo>
                      <a:pt x="12" y="18"/>
                    </a:lnTo>
                    <a:lnTo>
                      <a:pt x="10" y="20"/>
                    </a:lnTo>
                    <a:lnTo>
                      <a:pt x="10" y="20"/>
                    </a:lnTo>
                    <a:lnTo>
                      <a:pt x="6" y="20"/>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6" name="Freeform 1895">
                <a:extLst>
                  <a:ext uri="{FF2B5EF4-FFF2-40B4-BE49-F238E27FC236}">
                    <a16:creationId xmlns:a16="http://schemas.microsoft.com/office/drawing/2014/main" id="{326EA4A0-1DAD-B667-9FD9-5176F9B6DD08}"/>
                  </a:ext>
                </a:extLst>
              </p:cNvPr>
              <p:cNvSpPr>
                <a:spLocks/>
              </p:cNvSpPr>
              <p:nvPr/>
            </p:nvSpPr>
            <p:spPr bwMode="auto">
              <a:xfrm>
                <a:off x="5508" y="2498"/>
                <a:ext cx="14" cy="14"/>
              </a:xfrm>
              <a:custGeom>
                <a:avLst/>
                <a:gdLst>
                  <a:gd name="T0" fmla="*/ 4 w 14"/>
                  <a:gd name="T1" fmla="*/ 0 h 14"/>
                  <a:gd name="T2" fmla="*/ 4 w 14"/>
                  <a:gd name="T3" fmla="*/ 0 h 14"/>
                  <a:gd name="T4" fmla="*/ 8 w 14"/>
                  <a:gd name="T5" fmla="*/ 2 h 14"/>
                  <a:gd name="T6" fmla="*/ 14 w 14"/>
                  <a:gd name="T7" fmla="*/ 6 h 14"/>
                  <a:gd name="T8" fmla="*/ 14 w 14"/>
                  <a:gd name="T9" fmla="*/ 6 h 14"/>
                  <a:gd name="T10" fmla="*/ 12 w 14"/>
                  <a:gd name="T11" fmla="*/ 10 h 14"/>
                  <a:gd name="T12" fmla="*/ 8 w 14"/>
                  <a:gd name="T13" fmla="*/ 12 h 14"/>
                  <a:gd name="T14" fmla="*/ 6 w 14"/>
                  <a:gd name="T15" fmla="*/ 12 h 14"/>
                  <a:gd name="T16" fmla="*/ 4 w 14"/>
                  <a:gd name="T17" fmla="*/ 14 h 14"/>
                  <a:gd name="T18" fmla="*/ 4 w 14"/>
                  <a:gd name="T19" fmla="*/ 14 h 14"/>
                  <a:gd name="T20" fmla="*/ 2 w 14"/>
                  <a:gd name="T21" fmla="*/ 12 h 14"/>
                  <a:gd name="T22" fmla="*/ 0 w 14"/>
                  <a:gd name="T23" fmla="*/ 6 h 14"/>
                  <a:gd name="T24" fmla="*/ 0 w 14"/>
                  <a:gd name="T25" fmla="*/ 6 h 14"/>
                  <a:gd name="T26" fmla="*/ 2 w 14"/>
                  <a:gd name="T27" fmla="*/ 4 h 14"/>
                  <a:gd name="T28" fmla="*/ 4 w 14"/>
                  <a:gd name="T29" fmla="*/ 0 h 14"/>
                  <a:gd name="T30" fmla="*/ 4 w 14"/>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4" y="0"/>
                    </a:moveTo>
                    <a:lnTo>
                      <a:pt x="4" y="0"/>
                    </a:lnTo>
                    <a:lnTo>
                      <a:pt x="8" y="2"/>
                    </a:lnTo>
                    <a:lnTo>
                      <a:pt x="14" y="6"/>
                    </a:lnTo>
                    <a:lnTo>
                      <a:pt x="14" y="6"/>
                    </a:lnTo>
                    <a:lnTo>
                      <a:pt x="12" y="10"/>
                    </a:lnTo>
                    <a:lnTo>
                      <a:pt x="8" y="12"/>
                    </a:lnTo>
                    <a:lnTo>
                      <a:pt x="6" y="12"/>
                    </a:lnTo>
                    <a:lnTo>
                      <a:pt x="4" y="14"/>
                    </a:lnTo>
                    <a:lnTo>
                      <a:pt x="4" y="14"/>
                    </a:lnTo>
                    <a:lnTo>
                      <a:pt x="2" y="12"/>
                    </a:lnTo>
                    <a:lnTo>
                      <a:pt x="0" y="6"/>
                    </a:lnTo>
                    <a:lnTo>
                      <a:pt x="0" y="6"/>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7" name="Freeform 1896">
                <a:extLst>
                  <a:ext uri="{FF2B5EF4-FFF2-40B4-BE49-F238E27FC236}">
                    <a16:creationId xmlns:a16="http://schemas.microsoft.com/office/drawing/2014/main" id="{BF040A8D-C008-1341-C312-A53BB4FFC5A4}"/>
                  </a:ext>
                </a:extLst>
              </p:cNvPr>
              <p:cNvSpPr>
                <a:spLocks/>
              </p:cNvSpPr>
              <p:nvPr/>
            </p:nvSpPr>
            <p:spPr bwMode="auto">
              <a:xfrm>
                <a:off x="5372" y="2739"/>
                <a:ext cx="8" cy="20"/>
              </a:xfrm>
              <a:custGeom>
                <a:avLst/>
                <a:gdLst>
                  <a:gd name="T0" fmla="*/ 6 w 8"/>
                  <a:gd name="T1" fmla="*/ 0 h 20"/>
                  <a:gd name="T2" fmla="*/ 6 w 8"/>
                  <a:gd name="T3" fmla="*/ 0 h 20"/>
                  <a:gd name="T4" fmla="*/ 8 w 8"/>
                  <a:gd name="T5" fmla="*/ 2 h 20"/>
                  <a:gd name="T6" fmla="*/ 8 w 8"/>
                  <a:gd name="T7" fmla="*/ 2 h 20"/>
                  <a:gd name="T8" fmla="*/ 8 w 8"/>
                  <a:gd name="T9" fmla="*/ 14 h 20"/>
                  <a:gd name="T10" fmla="*/ 4 w 8"/>
                  <a:gd name="T11" fmla="*/ 20 h 20"/>
                  <a:gd name="T12" fmla="*/ 4 w 8"/>
                  <a:gd name="T13" fmla="*/ 20 h 20"/>
                  <a:gd name="T14" fmla="*/ 2 w 8"/>
                  <a:gd name="T15" fmla="*/ 20 h 20"/>
                  <a:gd name="T16" fmla="*/ 2 w 8"/>
                  <a:gd name="T17" fmla="*/ 20 h 20"/>
                  <a:gd name="T18" fmla="*/ 0 w 8"/>
                  <a:gd name="T19" fmla="*/ 14 h 20"/>
                  <a:gd name="T20" fmla="*/ 0 w 8"/>
                  <a:gd name="T21" fmla="*/ 14 h 20"/>
                  <a:gd name="T22" fmla="*/ 0 w 8"/>
                  <a:gd name="T23" fmla="*/ 8 h 20"/>
                  <a:gd name="T24" fmla="*/ 2 w 8"/>
                  <a:gd name="T25" fmla="*/ 4 h 20"/>
                  <a:gd name="T26" fmla="*/ 4 w 8"/>
                  <a:gd name="T27" fmla="*/ 0 h 20"/>
                  <a:gd name="T28" fmla="*/ 6 w 8"/>
                  <a:gd name="T29" fmla="*/ 0 h 20"/>
                  <a:gd name="T30" fmla="*/ 6 w 8"/>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0">
                    <a:moveTo>
                      <a:pt x="6" y="0"/>
                    </a:moveTo>
                    <a:lnTo>
                      <a:pt x="6" y="0"/>
                    </a:lnTo>
                    <a:lnTo>
                      <a:pt x="8" y="2"/>
                    </a:lnTo>
                    <a:lnTo>
                      <a:pt x="8" y="2"/>
                    </a:lnTo>
                    <a:lnTo>
                      <a:pt x="8" y="14"/>
                    </a:lnTo>
                    <a:lnTo>
                      <a:pt x="4" y="20"/>
                    </a:lnTo>
                    <a:lnTo>
                      <a:pt x="4" y="20"/>
                    </a:lnTo>
                    <a:lnTo>
                      <a:pt x="2" y="20"/>
                    </a:lnTo>
                    <a:lnTo>
                      <a:pt x="2" y="20"/>
                    </a:lnTo>
                    <a:lnTo>
                      <a:pt x="0" y="14"/>
                    </a:lnTo>
                    <a:lnTo>
                      <a:pt x="0" y="14"/>
                    </a:lnTo>
                    <a:lnTo>
                      <a:pt x="0" y="8"/>
                    </a:lnTo>
                    <a:lnTo>
                      <a:pt x="2" y="4"/>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8" name="Freeform 1897">
                <a:extLst>
                  <a:ext uri="{FF2B5EF4-FFF2-40B4-BE49-F238E27FC236}">
                    <a16:creationId xmlns:a16="http://schemas.microsoft.com/office/drawing/2014/main" id="{4F9A11E7-4A28-99AA-39D6-E94785533DE9}"/>
                  </a:ext>
                </a:extLst>
              </p:cNvPr>
              <p:cNvSpPr>
                <a:spLocks/>
              </p:cNvSpPr>
              <p:nvPr/>
            </p:nvSpPr>
            <p:spPr bwMode="auto">
              <a:xfrm>
                <a:off x="5606" y="2255"/>
                <a:ext cx="12" cy="22"/>
              </a:xfrm>
              <a:custGeom>
                <a:avLst/>
                <a:gdLst>
                  <a:gd name="T0" fmla="*/ 12 w 12"/>
                  <a:gd name="T1" fmla="*/ 10 h 22"/>
                  <a:gd name="T2" fmla="*/ 12 w 12"/>
                  <a:gd name="T3" fmla="*/ 10 h 22"/>
                  <a:gd name="T4" fmla="*/ 12 w 12"/>
                  <a:gd name="T5" fmla="*/ 12 h 22"/>
                  <a:gd name="T6" fmla="*/ 10 w 12"/>
                  <a:gd name="T7" fmla="*/ 12 h 22"/>
                  <a:gd name="T8" fmla="*/ 8 w 12"/>
                  <a:gd name="T9" fmla="*/ 12 h 22"/>
                  <a:gd name="T10" fmla="*/ 6 w 12"/>
                  <a:gd name="T11" fmla="*/ 12 h 22"/>
                  <a:gd name="T12" fmla="*/ 6 w 12"/>
                  <a:gd name="T13" fmla="*/ 14 h 22"/>
                  <a:gd name="T14" fmla="*/ 4 w 12"/>
                  <a:gd name="T15" fmla="*/ 22 h 22"/>
                  <a:gd name="T16" fmla="*/ 4 w 12"/>
                  <a:gd name="T17" fmla="*/ 22 h 22"/>
                  <a:gd name="T18" fmla="*/ 2 w 12"/>
                  <a:gd name="T19" fmla="*/ 18 h 22"/>
                  <a:gd name="T20" fmla="*/ 0 w 12"/>
                  <a:gd name="T21" fmla="*/ 10 h 22"/>
                  <a:gd name="T22" fmla="*/ 0 w 12"/>
                  <a:gd name="T23" fmla="*/ 10 h 22"/>
                  <a:gd name="T24" fmla="*/ 2 w 12"/>
                  <a:gd name="T25" fmla="*/ 6 h 22"/>
                  <a:gd name="T26" fmla="*/ 2 w 12"/>
                  <a:gd name="T27" fmla="*/ 0 h 22"/>
                  <a:gd name="T28" fmla="*/ 2 w 12"/>
                  <a:gd name="T29" fmla="*/ 0 h 22"/>
                  <a:gd name="T30" fmla="*/ 6 w 12"/>
                  <a:gd name="T31" fmla="*/ 0 h 22"/>
                  <a:gd name="T32" fmla="*/ 8 w 12"/>
                  <a:gd name="T33" fmla="*/ 0 h 22"/>
                  <a:gd name="T34" fmla="*/ 12 w 12"/>
                  <a:gd name="T35" fmla="*/ 2 h 22"/>
                  <a:gd name="T36" fmla="*/ 12 w 12"/>
                  <a:gd name="T37" fmla="*/ 10 h 22"/>
                  <a:gd name="T38" fmla="*/ 12 w 12"/>
                  <a:gd name="T3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2">
                    <a:moveTo>
                      <a:pt x="12" y="10"/>
                    </a:moveTo>
                    <a:lnTo>
                      <a:pt x="12" y="10"/>
                    </a:lnTo>
                    <a:lnTo>
                      <a:pt x="12" y="12"/>
                    </a:lnTo>
                    <a:lnTo>
                      <a:pt x="10" y="12"/>
                    </a:lnTo>
                    <a:lnTo>
                      <a:pt x="8" y="12"/>
                    </a:lnTo>
                    <a:lnTo>
                      <a:pt x="6" y="12"/>
                    </a:lnTo>
                    <a:lnTo>
                      <a:pt x="6" y="14"/>
                    </a:lnTo>
                    <a:lnTo>
                      <a:pt x="4" y="22"/>
                    </a:lnTo>
                    <a:lnTo>
                      <a:pt x="4" y="22"/>
                    </a:lnTo>
                    <a:lnTo>
                      <a:pt x="2" y="18"/>
                    </a:lnTo>
                    <a:lnTo>
                      <a:pt x="0" y="10"/>
                    </a:lnTo>
                    <a:lnTo>
                      <a:pt x="0" y="10"/>
                    </a:lnTo>
                    <a:lnTo>
                      <a:pt x="2" y="6"/>
                    </a:lnTo>
                    <a:lnTo>
                      <a:pt x="2" y="0"/>
                    </a:lnTo>
                    <a:lnTo>
                      <a:pt x="2" y="0"/>
                    </a:lnTo>
                    <a:lnTo>
                      <a:pt x="6" y="0"/>
                    </a:lnTo>
                    <a:lnTo>
                      <a:pt x="8" y="0"/>
                    </a:lnTo>
                    <a:lnTo>
                      <a:pt x="12" y="2"/>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9" name="Freeform 1898">
                <a:extLst>
                  <a:ext uri="{FF2B5EF4-FFF2-40B4-BE49-F238E27FC236}">
                    <a16:creationId xmlns:a16="http://schemas.microsoft.com/office/drawing/2014/main" id="{D509DAC4-6D7E-5279-1532-DC9D9A791244}"/>
                  </a:ext>
                </a:extLst>
              </p:cNvPr>
              <p:cNvSpPr>
                <a:spLocks/>
              </p:cNvSpPr>
              <p:nvPr/>
            </p:nvSpPr>
            <p:spPr bwMode="auto">
              <a:xfrm>
                <a:off x="5270" y="2672"/>
                <a:ext cx="10" cy="16"/>
              </a:xfrm>
              <a:custGeom>
                <a:avLst/>
                <a:gdLst>
                  <a:gd name="T0" fmla="*/ 4 w 10"/>
                  <a:gd name="T1" fmla="*/ 14 h 16"/>
                  <a:gd name="T2" fmla="*/ 4 w 10"/>
                  <a:gd name="T3" fmla="*/ 14 h 16"/>
                  <a:gd name="T4" fmla="*/ 0 w 10"/>
                  <a:gd name="T5" fmla="*/ 14 h 16"/>
                  <a:gd name="T6" fmla="*/ 0 w 10"/>
                  <a:gd name="T7" fmla="*/ 14 h 16"/>
                  <a:gd name="T8" fmla="*/ 0 w 10"/>
                  <a:gd name="T9" fmla="*/ 2 h 16"/>
                  <a:gd name="T10" fmla="*/ 0 w 10"/>
                  <a:gd name="T11" fmla="*/ 2 h 16"/>
                  <a:gd name="T12" fmla="*/ 0 w 10"/>
                  <a:gd name="T13" fmla="*/ 0 h 16"/>
                  <a:gd name="T14" fmla="*/ 2 w 10"/>
                  <a:gd name="T15" fmla="*/ 0 h 16"/>
                  <a:gd name="T16" fmla="*/ 4 w 10"/>
                  <a:gd name="T17" fmla="*/ 4 h 16"/>
                  <a:gd name="T18" fmla="*/ 4 w 10"/>
                  <a:gd name="T19" fmla="*/ 4 h 16"/>
                  <a:gd name="T20" fmla="*/ 8 w 10"/>
                  <a:gd name="T21" fmla="*/ 8 h 16"/>
                  <a:gd name="T22" fmla="*/ 10 w 10"/>
                  <a:gd name="T23" fmla="*/ 10 h 16"/>
                  <a:gd name="T24" fmla="*/ 10 w 10"/>
                  <a:gd name="T25" fmla="*/ 14 h 16"/>
                  <a:gd name="T26" fmla="*/ 10 w 10"/>
                  <a:gd name="T27" fmla="*/ 14 h 16"/>
                  <a:gd name="T28" fmla="*/ 10 w 10"/>
                  <a:gd name="T29" fmla="*/ 16 h 16"/>
                  <a:gd name="T30" fmla="*/ 8 w 10"/>
                  <a:gd name="T31" fmla="*/ 16 h 16"/>
                  <a:gd name="T32" fmla="*/ 6 w 10"/>
                  <a:gd name="T33" fmla="*/ 14 h 16"/>
                  <a:gd name="T34" fmla="*/ 6 w 10"/>
                  <a:gd name="T35" fmla="*/ 12 h 16"/>
                  <a:gd name="T36" fmla="*/ 4 w 10"/>
                  <a:gd name="T37" fmla="*/ 12 h 16"/>
                  <a:gd name="T38" fmla="*/ 4 w 10"/>
                  <a:gd name="T39" fmla="*/ 14 h 16"/>
                  <a:gd name="T40" fmla="*/ 4 w 10"/>
                  <a:gd name="T4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6">
                    <a:moveTo>
                      <a:pt x="4" y="14"/>
                    </a:moveTo>
                    <a:lnTo>
                      <a:pt x="4" y="14"/>
                    </a:lnTo>
                    <a:lnTo>
                      <a:pt x="0" y="14"/>
                    </a:lnTo>
                    <a:lnTo>
                      <a:pt x="0" y="14"/>
                    </a:lnTo>
                    <a:lnTo>
                      <a:pt x="0" y="2"/>
                    </a:lnTo>
                    <a:lnTo>
                      <a:pt x="0" y="2"/>
                    </a:lnTo>
                    <a:lnTo>
                      <a:pt x="0" y="0"/>
                    </a:lnTo>
                    <a:lnTo>
                      <a:pt x="2" y="0"/>
                    </a:lnTo>
                    <a:lnTo>
                      <a:pt x="4" y="4"/>
                    </a:lnTo>
                    <a:lnTo>
                      <a:pt x="4" y="4"/>
                    </a:lnTo>
                    <a:lnTo>
                      <a:pt x="8" y="8"/>
                    </a:lnTo>
                    <a:lnTo>
                      <a:pt x="10" y="10"/>
                    </a:lnTo>
                    <a:lnTo>
                      <a:pt x="10" y="14"/>
                    </a:lnTo>
                    <a:lnTo>
                      <a:pt x="10" y="14"/>
                    </a:lnTo>
                    <a:lnTo>
                      <a:pt x="10" y="16"/>
                    </a:lnTo>
                    <a:lnTo>
                      <a:pt x="8" y="16"/>
                    </a:lnTo>
                    <a:lnTo>
                      <a:pt x="6" y="14"/>
                    </a:lnTo>
                    <a:lnTo>
                      <a:pt x="6" y="12"/>
                    </a:lnTo>
                    <a:lnTo>
                      <a:pt x="4"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0" name="Freeform 1899">
                <a:extLst>
                  <a:ext uri="{FF2B5EF4-FFF2-40B4-BE49-F238E27FC236}">
                    <a16:creationId xmlns:a16="http://schemas.microsoft.com/office/drawing/2014/main" id="{B4C6115B-472A-46C2-79DD-EB70439A4F08}"/>
                  </a:ext>
                </a:extLst>
              </p:cNvPr>
              <p:cNvSpPr>
                <a:spLocks/>
              </p:cNvSpPr>
              <p:nvPr/>
            </p:nvSpPr>
            <p:spPr bwMode="auto">
              <a:xfrm>
                <a:off x="5464" y="2586"/>
                <a:ext cx="8" cy="26"/>
              </a:xfrm>
              <a:custGeom>
                <a:avLst/>
                <a:gdLst>
                  <a:gd name="T0" fmla="*/ 4 w 8"/>
                  <a:gd name="T1" fmla="*/ 18 h 26"/>
                  <a:gd name="T2" fmla="*/ 4 w 8"/>
                  <a:gd name="T3" fmla="*/ 18 h 26"/>
                  <a:gd name="T4" fmla="*/ 2 w 8"/>
                  <a:gd name="T5" fmla="*/ 12 h 26"/>
                  <a:gd name="T6" fmla="*/ 0 w 8"/>
                  <a:gd name="T7" fmla="*/ 4 h 26"/>
                  <a:gd name="T8" fmla="*/ 0 w 8"/>
                  <a:gd name="T9" fmla="*/ 4 h 26"/>
                  <a:gd name="T10" fmla="*/ 2 w 8"/>
                  <a:gd name="T11" fmla="*/ 2 h 26"/>
                  <a:gd name="T12" fmla="*/ 4 w 8"/>
                  <a:gd name="T13" fmla="*/ 0 h 26"/>
                  <a:gd name="T14" fmla="*/ 4 w 8"/>
                  <a:gd name="T15" fmla="*/ 0 h 26"/>
                  <a:gd name="T16" fmla="*/ 4 w 8"/>
                  <a:gd name="T17" fmla="*/ 8 h 26"/>
                  <a:gd name="T18" fmla="*/ 6 w 8"/>
                  <a:gd name="T19" fmla="*/ 12 h 26"/>
                  <a:gd name="T20" fmla="*/ 8 w 8"/>
                  <a:gd name="T21" fmla="*/ 18 h 26"/>
                  <a:gd name="T22" fmla="*/ 8 w 8"/>
                  <a:gd name="T23" fmla="*/ 26 h 26"/>
                  <a:gd name="T24" fmla="*/ 8 w 8"/>
                  <a:gd name="T25" fmla="*/ 26 h 26"/>
                  <a:gd name="T26" fmla="*/ 6 w 8"/>
                  <a:gd name="T27" fmla="*/ 24 h 26"/>
                  <a:gd name="T28" fmla="*/ 4 w 8"/>
                  <a:gd name="T29" fmla="*/ 18 h 26"/>
                  <a:gd name="T30" fmla="*/ 4 w 8"/>
                  <a:gd name="T31"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6">
                    <a:moveTo>
                      <a:pt x="4" y="18"/>
                    </a:moveTo>
                    <a:lnTo>
                      <a:pt x="4" y="18"/>
                    </a:lnTo>
                    <a:lnTo>
                      <a:pt x="2" y="12"/>
                    </a:lnTo>
                    <a:lnTo>
                      <a:pt x="0" y="4"/>
                    </a:lnTo>
                    <a:lnTo>
                      <a:pt x="0" y="4"/>
                    </a:lnTo>
                    <a:lnTo>
                      <a:pt x="2" y="2"/>
                    </a:lnTo>
                    <a:lnTo>
                      <a:pt x="4" y="0"/>
                    </a:lnTo>
                    <a:lnTo>
                      <a:pt x="4" y="0"/>
                    </a:lnTo>
                    <a:lnTo>
                      <a:pt x="4" y="8"/>
                    </a:lnTo>
                    <a:lnTo>
                      <a:pt x="6" y="12"/>
                    </a:lnTo>
                    <a:lnTo>
                      <a:pt x="8" y="18"/>
                    </a:lnTo>
                    <a:lnTo>
                      <a:pt x="8" y="26"/>
                    </a:lnTo>
                    <a:lnTo>
                      <a:pt x="8" y="26"/>
                    </a:lnTo>
                    <a:lnTo>
                      <a:pt x="6" y="24"/>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1" name="Freeform 1900">
                <a:extLst>
                  <a:ext uri="{FF2B5EF4-FFF2-40B4-BE49-F238E27FC236}">
                    <a16:creationId xmlns:a16="http://schemas.microsoft.com/office/drawing/2014/main" id="{D77A4901-1B66-7687-CF8C-022E51EBA017}"/>
                  </a:ext>
                </a:extLst>
              </p:cNvPr>
              <p:cNvSpPr>
                <a:spLocks/>
              </p:cNvSpPr>
              <p:nvPr/>
            </p:nvSpPr>
            <p:spPr bwMode="auto">
              <a:xfrm>
                <a:off x="5442" y="2662"/>
                <a:ext cx="6" cy="16"/>
              </a:xfrm>
              <a:custGeom>
                <a:avLst/>
                <a:gdLst>
                  <a:gd name="T0" fmla="*/ 2 w 6"/>
                  <a:gd name="T1" fmla="*/ 0 h 16"/>
                  <a:gd name="T2" fmla="*/ 2 w 6"/>
                  <a:gd name="T3" fmla="*/ 0 h 16"/>
                  <a:gd name="T4" fmla="*/ 4 w 6"/>
                  <a:gd name="T5" fmla="*/ 4 h 16"/>
                  <a:gd name="T6" fmla="*/ 6 w 6"/>
                  <a:gd name="T7" fmla="*/ 12 h 16"/>
                  <a:gd name="T8" fmla="*/ 6 w 6"/>
                  <a:gd name="T9" fmla="*/ 12 h 16"/>
                  <a:gd name="T10" fmla="*/ 6 w 6"/>
                  <a:gd name="T11" fmla="*/ 14 h 16"/>
                  <a:gd name="T12" fmla="*/ 4 w 6"/>
                  <a:gd name="T13" fmla="*/ 16 h 16"/>
                  <a:gd name="T14" fmla="*/ 4 w 6"/>
                  <a:gd name="T15" fmla="*/ 16 h 16"/>
                  <a:gd name="T16" fmla="*/ 2 w 6"/>
                  <a:gd name="T17" fmla="*/ 12 h 16"/>
                  <a:gd name="T18" fmla="*/ 0 w 6"/>
                  <a:gd name="T19" fmla="*/ 4 h 16"/>
                  <a:gd name="T20" fmla="*/ 0 w 6"/>
                  <a:gd name="T21" fmla="*/ 4 h 16"/>
                  <a:gd name="T22" fmla="*/ 0 w 6"/>
                  <a:gd name="T23" fmla="*/ 2 h 16"/>
                  <a:gd name="T24" fmla="*/ 2 w 6"/>
                  <a:gd name="T25" fmla="*/ 0 h 16"/>
                  <a:gd name="T26" fmla="*/ 2 w 6"/>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6">
                    <a:moveTo>
                      <a:pt x="2" y="0"/>
                    </a:moveTo>
                    <a:lnTo>
                      <a:pt x="2" y="0"/>
                    </a:lnTo>
                    <a:lnTo>
                      <a:pt x="4" y="4"/>
                    </a:lnTo>
                    <a:lnTo>
                      <a:pt x="6" y="12"/>
                    </a:lnTo>
                    <a:lnTo>
                      <a:pt x="6" y="12"/>
                    </a:lnTo>
                    <a:lnTo>
                      <a:pt x="6" y="14"/>
                    </a:lnTo>
                    <a:lnTo>
                      <a:pt x="4" y="16"/>
                    </a:lnTo>
                    <a:lnTo>
                      <a:pt x="4" y="16"/>
                    </a:lnTo>
                    <a:lnTo>
                      <a:pt x="2" y="12"/>
                    </a:lnTo>
                    <a:lnTo>
                      <a:pt x="0" y="4"/>
                    </a:lnTo>
                    <a:lnTo>
                      <a:pt x="0"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2" name="Freeform 1901">
                <a:extLst>
                  <a:ext uri="{FF2B5EF4-FFF2-40B4-BE49-F238E27FC236}">
                    <a16:creationId xmlns:a16="http://schemas.microsoft.com/office/drawing/2014/main" id="{A88D2D1A-3C70-D189-7A94-9C304FEC2007}"/>
                  </a:ext>
                </a:extLst>
              </p:cNvPr>
              <p:cNvSpPr>
                <a:spLocks/>
              </p:cNvSpPr>
              <p:nvPr/>
            </p:nvSpPr>
            <p:spPr bwMode="auto">
              <a:xfrm>
                <a:off x="5442" y="2241"/>
                <a:ext cx="8" cy="12"/>
              </a:xfrm>
              <a:custGeom>
                <a:avLst/>
                <a:gdLst>
                  <a:gd name="T0" fmla="*/ 4 w 8"/>
                  <a:gd name="T1" fmla="*/ 0 h 12"/>
                  <a:gd name="T2" fmla="*/ 4 w 8"/>
                  <a:gd name="T3" fmla="*/ 0 h 12"/>
                  <a:gd name="T4" fmla="*/ 6 w 8"/>
                  <a:gd name="T5" fmla="*/ 0 h 12"/>
                  <a:gd name="T6" fmla="*/ 8 w 8"/>
                  <a:gd name="T7" fmla="*/ 4 h 12"/>
                  <a:gd name="T8" fmla="*/ 8 w 8"/>
                  <a:gd name="T9" fmla="*/ 4 h 12"/>
                  <a:gd name="T10" fmla="*/ 6 w 8"/>
                  <a:gd name="T11" fmla="*/ 10 h 12"/>
                  <a:gd name="T12" fmla="*/ 4 w 8"/>
                  <a:gd name="T13" fmla="*/ 12 h 12"/>
                  <a:gd name="T14" fmla="*/ 4 w 8"/>
                  <a:gd name="T15" fmla="*/ 12 h 12"/>
                  <a:gd name="T16" fmla="*/ 4 w 8"/>
                  <a:gd name="T17" fmla="*/ 12 h 12"/>
                  <a:gd name="T18" fmla="*/ 0 w 8"/>
                  <a:gd name="T19" fmla="*/ 8 h 12"/>
                  <a:gd name="T20" fmla="*/ 0 w 8"/>
                  <a:gd name="T21" fmla="*/ 8 h 12"/>
                  <a:gd name="T22" fmla="*/ 2 w 8"/>
                  <a:gd name="T23" fmla="*/ 2 h 12"/>
                  <a:gd name="T24" fmla="*/ 4 w 8"/>
                  <a:gd name="T25" fmla="*/ 0 h 12"/>
                  <a:gd name="T26" fmla="*/ 4 w 8"/>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4" y="0"/>
                    </a:moveTo>
                    <a:lnTo>
                      <a:pt x="4" y="0"/>
                    </a:lnTo>
                    <a:lnTo>
                      <a:pt x="6" y="0"/>
                    </a:lnTo>
                    <a:lnTo>
                      <a:pt x="8" y="4"/>
                    </a:lnTo>
                    <a:lnTo>
                      <a:pt x="8" y="4"/>
                    </a:lnTo>
                    <a:lnTo>
                      <a:pt x="6" y="10"/>
                    </a:lnTo>
                    <a:lnTo>
                      <a:pt x="4" y="12"/>
                    </a:lnTo>
                    <a:lnTo>
                      <a:pt x="4" y="12"/>
                    </a:lnTo>
                    <a:lnTo>
                      <a:pt x="4" y="12"/>
                    </a:lnTo>
                    <a:lnTo>
                      <a:pt x="0" y="8"/>
                    </a:lnTo>
                    <a:lnTo>
                      <a:pt x="0" y="8"/>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3" name="Freeform 1902">
                <a:extLst>
                  <a:ext uri="{FF2B5EF4-FFF2-40B4-BE49-F238E27FC236}">
                    <a16:creationId xmlns:a16="http://schemas.microsoft.com/office/drawing/2014/main" id="{3A121BF2-00A1-AB47-429C-0E44C7C4A824}"/>
                  </a:ext>
                </a:extLst>
              </p:cNvPr>
              <p:cNvSpPr>
                <a:spLocks/>
              </p:cNvSpPr>
              <p:nvPr/>
            </p:nvSpPr>
            <p:spPr bwMode="auto">
              <a:xfrm>
                <a:off x="5378" y="2713"/>
                <a:ext cx="4" cy="16"/>
              </a:xfrm>
              <a:custGeom>
                <a:avLst/>
                <a:gdLst>
                  <a:gd name="T0" fmla="*/ 2 w 4"/>
                  <a:gd name="T1" fmla="*/ 0 h 16"/>
                  <a:gd name="T2" fmla="*/ 2 w 4"/>
                  <a:gd name="T3" fmla="*/ 0 h 16"/>
                  <a:gd name="T4" fmla="*/ 4 w 4"/>
                  <a:gd name="T5" fmla="*/ 4 h 16"/>
                  <a:gd name="T6" fmla="*/ 4 w 4"/>
                  <a:gd name="T7" fmla="*/ 4 h 16"/>
                  <a:gd name="T8" fmla="*/ 4 w 4"/>
                  <a:gd name="T9" fmla="*/ 12 h 16"/>
                  <a:gd name="T10" fmla="*/ 4 w 4"/>
                  <a:gd name="T11" fmla="*/ 14 h 16"/>
                  <a:gd name="T12" fmla="*/ 2 w 4"/>
                  <a:gd name="T13" fmla="*/ 16 h 16"/>
                  <a:gd name="T14" fmla="*/ 2 w 4"/>
                  <a:gd name="T15" fmla="*/ 16 h 16"/>
                  <a:gd name="T16" fmla="*/ 0 w 4"/>
                  <a:gd name="T17" fmla="*/ 16 h 16"/>
                  <a:gd name="T18" fmla="*/ 0 w 4"/>
                  <a:gd name="T19" fmla="*/ 14 h 16"/>
                  <a:gd name="T20" fmla="*/ 0 w 4"/>
                  <a:gd name="T21" fmla="*/ 6 h 16"/>
                  <a:gd name="T22" fmla="*/ 0 w 4"/>
                  <a:gd name="T23" fmla="*/ 6 h 16"/>
                  <a:gd name="T24" fmla="*/ 0 w 4"/>
                  <a:gd name="T25" fmla="*/ 0 h 16"/>
                  <a:gd name="T26" fmla="*/ 0 w 4"/>
                  <a:gd name="T27" fmla="*/ 0 h 16"/>
                  <a:gd name="T28" fmla="*/ 2 w 4"/>
                  <a:gd name="T29" fmla="*/ 0 h 16"/>
                  <a:gd name="T30" fmla="*/ 2 w 4"/>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6">
                    <a:moveTo>
                      <a:pt x="2" y="0"/>
                    </a:moveTo>
                    <a:lnTo>
                      <a:pt x="2" y="0"/>
                    </a:lnTo>
                    <a:lnTo>
                      <a:pt x="4" y="4"/>
                    </a:lnTo>
                    <a:lnTo>
                      <a:pt x="4" y="4"/>
                    </a:lnTo>
                    <a:lnTo>
                      <a:pt x="4" y="12"/>
                    </a:lnTo>
                    <a:lnTo>
                      <a:pt x="4" y="14"/>
                    </a:lnTo>
                    <a:lnTo>
                      <a:pt x="2" y="16"/>
                    </a:lnTo>
                    <a:lnTo>
                      <a:pt x="2" y="16"/>
                    </a:lnTo>
                    <a:lnTo>
                      <a:pt x="0" y="16"/>
                    </a:lnTo>
                    <a:lnTo>
                      <a:pt x="0" y="14"/>
                    </a:lnTo>
                    <a:lnTo>
                      <a:pt x="0" y="6"/>
                    </a:lnTo>
                    <a:lnTo>
                      <a:pt x="0" y="6"/>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4" name="Freeform 1903">
                <a:extLst>
                  <a:ext uri="{FF2B5EF4-FFF2-40B4-BE49-F238E27FC236}">
                    <a16:creationId xmlns:a16="http://schemas.microsoft.com/office/drawing/2014/main" id="{17D2F9CB-285E-CB91-E6A6-345CCCE5A8FB}"/>
                  </a:ext>
                </a:extLst>
              </p:cNvPr>
              <p:cNvSpPr>
                <a:spLocks/>
              </p:cNvSpPr>
              <p:nvPr/>
            </p:nvSpPr>
            <p:spPr bwMode="auto">
              <a:xfrm>
                <a:off x="5316" y="2697"/>
                <a:ext cx="14" cy="8"/>
              </a:xfrm>
              <a:custGeom>
                <a:avLst/>
                <a:gdLst>
                  <a:gd name="T0" fmla="*/ 14 w 14"/>
                  <a:gd name="T1" fmla="*/ 8 h 8"/>
                  <a:gd name="T2" fmla="*/ 14 w 14"/>
                  <a:gd name="T3" fmla="*/ 8 h 8"/>
                  <a:gd name="T4" fmla="*/ 10 w 14"/>
                  <a:gd name="T5" fmla="*/ 6 h 8"/>
                  <a:gd name="T6" fmla="*/ 8 w 14"/>
                  <a:gd name="T7" fmla="*/ 6 h 8"/>
                  <a:gd name="T8" fmla="*/ 4 w 14"/>
                  <a:gd name="T9" fmla="*/ 8 h 8"/>
                  <a:gd name="T10" fmla="*/ 0 w 14"/>
                  <a:gd name="T11" fmla="*/ 8 h 8"/>
                  <a:gd name="T12" fmla="*/ 0 w 14"/>
                  <a:gd name="T13" fmla="*/ 8 h 8"/>
                  <a:gd name="T14" fmla="*/ 4 w 14"/>
                  <a:gd name="T15" fmla="*/ 2 h 8"/>
                  <a:gd name="T16" fmla="*/ 8 w 14"/>
                  <a:gd name="T17" fmla="*/ 0 h 8"/>
                  <a:gd name="T18" fmla="*/ 10 w 14"/>
                  <a:gd name="T19" fmla="*/ 2 h 8"/>
                  <a:gd name="T20" fmla="*/ 14 w 14"/>
                  <a:gd name="T21" fmla="*/ 8 h 8"/>
                  <a:gd name="T22" fmla="*/ 14 w 14"/>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14" y="8"/>
                    </a:moveTo>
                    <a:lnTo>
                      <a:pt x="14" y="8"/>
                    </a:lnTo>
                    <a:lnTo>
                      <a:pt x="10" y="6"/>
                    </a:lnTo>
                    <a:lnTo>
                      <a:pt x="8" y="6"/>
                    </a:lnTo>
                    <a:lnTo>
                      <a:pt x="4" y="8"/>
                    </a:lnTo>
                    <a:lnTo>
                      <a:pt x="0" y="8"/>
                    </a:lnTo>
                    <a:lnTo>
                      <a:pt x="0" y="8"/>
                    </a:lnTo>
                    <a:lnTo>
                      <a:pt x="4" y="2"/>
                    </a:lnTo>
                    <a:lnTo>
                      <a:pt x="8" y="0"/>
                    </a:lnTo>
                    <a:lnTo>
                      <a:pt x="10" y="2"/>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5" name="Freeform 1904">
                <a:extLst>
                  <a:ext uri="{FF2B5EF4-FFF2-40B4-BE49-F238E27FC236}">
                    <a16:creationId xmlns:a16="http://schemas.microsoft.com/office/drawing/2014/main" id="{443EC913-7BD6-6664-0CE4-303244ECDA26}"/>
                  </a:ext>
                </a:extLst>
              </p:cNvPr>
              <p:cNvSpPr>
                <a:spLocks/>
              </p:cNvSpPr>
              <p:nvPr/>
            </p:nvSpPr>
            <p:spPr bwMode="auto">
              <a:xfrm>
                <a:off x="5352" y="2390"/>
                <a:ext cx="10" cy="12"/>
              </a:xfrm>
              <a:custGeom>
                <a:avLst/>
                <a:gdLst>
                  <a:gd name="T0" fmla="*/ 0 w 10"/>
                  <a:gd name="T1" fmla="*/ 0 h 12"/>
                  <a:gd name="T2" fmla="*/ 0 w 10"/>
                  <a:gd name="T3" fmla="*/ 0 h 12"/>
                  <a:gd name="T4" fmla="*/ 4 w 10"/>
                  <a:gd name="T5" fmla="*/ 0 h 12"/>
                  <a:gd name="T6" fmla="*/ 6 w 10"/>
                  <a:gd name="T7" fmla="*/ 4 h 12"/>
                  <a:gd name="T8" fmla="*/ 10 w 10"/>
                  <a:gd name="T9" fmla="*/ 12 h 12"/>
                  <a:gd name="T10" fmla="*/ 10 w 10"/>
                  <a:gd name="T11" fmla="*/ 12 h 12"/>
                  <a:gd name="T12" fmla="*/ 6 w 10"/>
                  <a:gd name="T13" fmla="*/ 8 h 12"/>
                  <a:gd name="T14" fmla="*/ 4 w 10"/>
                  <a:gd name="T15" fmla="*/ 6 h 12"/>
                  <a:gd name="T16" fmla="*/ 0 w 10"/>
                  <a:gd name="T17" fmla="*/ 0 h 12"/>
                  <a:gd name="T18" fmla="*/ 0 w 1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0" y="0"/>
                    </a:moveTo>
                    <a:lnTo>
                      <a:pt x="0" y="0"/>
                    </a:lnTo>
                    <a:lnTo>
                      <a:pt x="4" y="0"/>
                    </a:lnTo>
                    <a:lnTo>
                      <a:pt x="6" y="4"/>
                    </a:lnTo>
                    <a:lnTo>
                      <a:pt x="10" y="12"/>
                    </a:lnTo>
                    <a:lnTo>
                      <a:pt x="10" y="12"/>
                    </a:lnTo>
                    <a:lnTo>
                      <a:pt x="6" y="8"/>
                    </a:lnTo>
                    <a:lnTo>
                      <a:pt x="4"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6" name="Freeform 1905">
                <a:extLst>
                  <a:ext uri="{FF2B5EF4-FFF2-40B4-BE49-F238E27FC236}">
                    <a16:creationId xmlns:a16="http://schemas.microsoft.com/office/drawing/2014/main" id="{878A506E-F0FD-4DDE-F837-764DDD46C95C}"/>
                  </a:ext>
                </a:extLst>
              </p:cNvPr>
              <p:cNvSpPr>
                <a:spLocks/>
              </p:cNvSpPr>
              <p:nvPr/>
            </p:nvSpPr>
            <p:spPr bwMode="auto">
              <a:xfrm>
                <a:off x="5206" y="2682"/>
                <a:ext cx="6" cy="10"/>
              </a:xfrm>
              <a:custGeom>
                <a:avLst/>
                <a:gdLst>
                  <a:gd name="T0" fmla="*/ 4 w 6"/>
                  <a:gd name="T1" fmla="*/ 10 h 10"/>
                  <a:gd name="T2" fmla="*/ 4 w 6"/>
                  <a:gd name="T3" fmla="*/ 10 h 10"/>
                  <a:gd name="T4" fmla="*/ 0 w 6"/>
                  <a:gd name="T5" fmla="*/ 10 h 10"/>
                  <a:gd name="T6" fmla="*/ 0 w 6"/>
                  <a:gd name="T7" fmla="*/ 10 h 10"/>
                  <a:gd name="T8" fmla="*/ 0 w 6"/>
                  <a:gd name="T9" fmla="*/ 4 h 10"/>
                  <a:gd name="T10" fmla="*/ 2 w 6"/>
                  <a:gd name="T11" fmla="*/ 2 h 10"/>
                  <a:gd name="T12" fmla="*/ 4 w 6"/>
                  <a:gd name="T13" fmla="*/ 0 h 10"/>
                  <a:gd name="T14" fmla="*/ 4 w 6"/>
                  <a:gd name="T15" fmla="*/ 0 h 10"/>
                  <a:gd name="T16" fmla="*/ 6 w 6"/>
                  <a:gd name="T17" fmla="*/ 4 h 10"/>
                  <a:gd name="T18" fmla="*/ 6 w 6"/>
                  <a:gd name="T19" fmla="*/ 10 h 10"/>
                  <a:gd name="T20" fmla="*/ 6 w 6"/>
                  <a:gd name="T21" fmla="*/ 10 h 10"/>
                  <a:gd name="T22" fmla="*/ 4 w 6"/>
                  <a:gd name="T23" fmla="*/ 10 h 10"/>
                  <a:gd name="T24" fmla="*/ 4 w 6"/>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4" y="10"/>
                    </a:moveTo>
                    <a:lnTo>
                      <a:pt x="4" y="10"/>
                    </a:lnTo>
                    <a:lnTo>
                      <a:pt x="0" y="10"/>
                    </a:lnTo>
                    <a:lnTo>
                      <a:pt x="0" y="10"/>
                    </a:lnTo>
                    <a:lnTo>
                      <a:pt x="0" y="4"/>
                    </a:lnTo>
                    <a:lnTo>
                      <a:pt x="2" y="2"/>
                    </a:lnTo>
                    <a:lnTo>
                      <a:pt x="4" y="0"/>
                    </a:lnTo>
                    <a:lnTo>
                      <a:pt x="4" y="0"/>
                    </a:lnTo>
                    <a:lnTo>
                      <a:pt x="6" y="4"/>
                    </a:lnTo>
                    <a:lnTo>
                      <a:pt x="6" y="10"/>
                    </a:lnTo>
                    <a:lnTo>
                      <a:pt x="6"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7" name="Freeform 1906">
                <a:extLst>
                  <a:ext uri="{FF2B5EF4-FFF2-40B4-BE49-F238E27FC236}">
                    <a16:creationId xmlns:a16="http://schemas.microsoft.com/office/drawing/2014/main" id="{0EF934BF-8877-D13F-90E9-589D07344A93}"/>
                  </a:ext>
                </a:extLst>
              </p:cNvPr>
              <p:cNvSpPr>
                <a:spLocks/>
              </p:cNvSpPr>
              <p:nvPr/>
            </p:nvSpPr>
            <p:spPr bwMode="auto">
              <a:xfrm>
                <a:off x="5530" y="2189"/>
                <a:ext cx="6" cy="14"/>
              </a:xfrm>
              <a:custGeom>
                <a:avLst/>
                <a:gdLst>
                  <a:gd name="T0" fmla="*/ 6 w 6"/>
                  <a:gd name="T1" fmla="*/ 6 h 14"/>
                  <a:gd name="T2" fmla="*/ 6 w 6"/>
                  <a:gd name="T3" fmla="*/ 6 h 14"/>
                  <a:gd name="T4" fmla="*/ 6 w 6"/>
                  <a:gd name="T5" fmla="*/ 12 h 14"/>
                  <a:gd name="T6" fmla="*/ 4 w 6"/>
                  <a:gd name="T7" fmla="*/ 14 h 14"/>
                  <a:gd name="T8" fmla="*/ 4 w 6"/>
                  <a:gd name="T9" fmla="*/ 14 h 14"/>
                  <a:gd name="T10" fmla="*/ 4 w 6"/>
                  <a:gd name="T11" fmla="*/ 14 h 14"/>
                  <a:gd name="T12" fmla="*/ 0 w 6"/>
                  <a:gd name="T13" fmla="*/ 8 h 14"/>
                  <a:gd name="T14" fmla="*/ 0 w 6"/>
                  <a:gd name="T15" fmla="*/ 8 h 14"/>
                  <a:gd name="T16" fmla="*/ 2 w 6"/>
                  <a:gd name="T17" fmla="*/ 2 h 14"/>
                  <a:gd name="T18" fmla="*/ 4 w 6"/>
                  <a:gd name="T19" fmla="*/ 0 h 14"/>
                  <a:gd name="T20" fmla="*/ 4 w 6"/>
                  <a:gd name="T21" fmla="*/ 0 h 14"/>
                  <a:gd name="T22" fmla="*/ 4 w 6"/>
                  <a:gd name="T23" fmla="*/ 0 h 14"/>
                  <a:gd name="T24" fmla="*/ 6 w 6"/>
                  <a:gd name="T25" fmla="*/ 2 h 14"/>
                  <a:gd name="T26" fmla="*/ 6 w 6"/>
                  <a:gd name="T27" fmla="*/ 6 h 14"/>
                  <a:gd name="T28" fmla="*/ 6 w 6"/>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6" y="6"/>
                    </a:moveTo>
                    <a:lnTo>
                      <a:pt x="6" y="6"/>
                    </a:lnTo>
                    <a:lnTo>
                      <a:pt x="6" y="12"/>
                    </a:lnTo>
                    <a:lnTo>
                      <a:pt x="4" y="14"/>
                    </a:lnTo>
                    <a:lnTo>
                      <a:pt x="4" y="14"/>
                    </a:lnTo>
                    <a:lnTo>
                      <a:pt x="4" y="14"/>
                    </a:lnTo>
                    <a:lnTo>
                      <a:pt x="0" y="8"/>
                    </a:lnTo>
                    <a:lnTo>
                      <a:pt x="0" y="8"/>
                    </a:lnTo>
                    <a:lnTo>
                      <a:pt x="2" y="2"/>
                    </a:lnTo>
                    <a:lnTo>
                      <a:pt x="4" y="0"/>
                    </a:lnTo>
                    <a:lnTo>
                      <a:pt x="4" y="0"/>
                    </a:lnTo>
                    <a:lnTo>
                      <a:pt x="4" y="0"/>
                    </a:lnTo>
                    <a:lnTo>
                      <a:pt x="6"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8" name="Freeform 1907">
                <a:extLst>
                  <a:ext uri="{FF2B5EF4-FFF2-40B4-BE49-F238E27FC236}">
                    <a16:creationId xmlns:a16="http://schemas.microsoft.com/office/drawing/2014/main" id="{4FE5E869-C909-4F2F-4878-D0F2C8203E23}"/>
                  </a:ext>
                </a:extLst>
              </p:cNvPr>
              <p:cNvSpPr>
                <a:spLocks/>
              </p:cNvSpPr>
              <p:nvPr/>
            </p:nvSpPr>
            <p:spPr bwMode="auto">
              <a:xfrm>
                <a:off x="5280" y="2410"/>
                <a:ext cx="6" cy="10"/>
              </a:xfrm>
              <a:custGeom>
                <a:avLst/>
                <a:gdLst>
                  <a:gd name="T0" fmla="*/ 6 w 6"/>
                  <a:gd name="T1" fmla="*/ 8 h 10"/>
                  <a:gd name="T2" fmla="*/ 6 w 6"/>
                  <a:gd name="T3" fmla="*/ 8 h 10"/>
                  <a:gd name="T4" fmla="*/ 4 w 6"/>
                  <a:gd name="T5" fmla="*/ 10 h 10"/>
                  <a:gd name="T6" fmla="*/ 2 w 6"/>
                  <a:gd name="T7" fmla="*/ 10 h 10"/>
                  <a:gd name="T8" fmla="*/ 0 w 6"/>
                  <a:gd name="T9" fmla="*/ 8 h 10"/>
                  <a:gd name="T10" fmla="*/ 0 w 6"/>
                  <a:gd name="T11" fmla="*/ 8 h 10"/>
                  <a:gd name="T12" fmla="*/ 0 w 6"/>
                  <a:gd name="T13" fmla="*/ 4 h 10"/>
                  <a:gd name="T14" fmla="*/ 0 w 6"/>
                  <a:gd name="T15" fmla="*/ 2 h 10"/>
                  <a:gd name="T16" fmla="*/ 0 w 6"/>
                  <a:gd name="T17" fmla="*/ 2 h 10"/>
                  <a:gd name="T18" fmla="*/ 2 w 6"/>
                  <a:gd name="T19" fmla="*/ 0 h 10"/>
                  <a:gd name="T20" fmla="*/ 4 w 6"/>
                  <a:gd name="T21" fmla="*/ 2 h 10"/>
                  <a:gd name="T22" fmla="*/ 6 w 6"/>
                  <a:gd name="T23" fmla="*/ 8 h 10"/>
                  <a:gd name="T24" fmla="*/ 6 w 6"/>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8"/>
                    </a:moveTo>
                    <a:lnTo>
                      <a:pt x="6" y="8"/>
                    </a:lnTo>
                    <a:lnTo>
                      <a:pt x="4" y="10"/>
                    </a:lnTo>
                    <a:lnTo>
                      <a:pt x="2" y="10"/>
                    </a:lnTo>
                    <a:lnTo>
                      <a:pt x="0" y="8"/>
                    </a:lnTo>
                    <a:lnTo>
                      <a:pt x="0" y="8"/>
                    </a:lnTo>
                    <a:lnTo>
                      <a:pt x="0" y="4"/>
                    </a:lnTo>
                    <a:lnTo>
                      <a:pt x="0" y="2"/>
                    </a:lnTo>
                    <a:lnTo>
                      <a:pt x="0" y="2"/>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9" name="Freeform 1908">
                <a:extLst>
                  <a:ext uri="{FF2B5EF4-FFF2-40B4-BE49-F238E27FC236}">
                    <a16:creationId xmlns:a16="http://schemas.microsoft.com/office/drawing/2014/main" id="{9CB3630E-A857-A97D-A292-99B8459DE250}"/>
                  </a:ext>
                </a:extLst>
              </p:cNvPr>
              <p:cNvSpPr>
                <a:spLocks/>
              </p:cNvSpPr>
              <p:nvPr/>
            </p:nvSpPr>
            <p:spPr bwMode="auto">
              <a:xfrm>
                <a:off x="5416" y="2209"/>
                <a:ext cx="6" cy="12"/>
              </a:xfrm>
              <a:custGeom>
                <a:avLst/>
                <a:gdLst>
                  <a:gd name="T0" fmla="*/ 6 w 6"/>
                  <a:gd name="T1" fmla="*/ 12 h 12"/>
                  <a:gd name="T2" fmla="*/ 6 w 6"/>
                  <a:gd name="T3" fmla="*/ 12 h 12"/>
                  <a:gd name="T4" fmla="*/ 2 w 6"/>
                  <a:gd name="T5" fmla="*/ 10 h 12"/>
                  <a:gd name="T6" fmla="*/ 0 w 6"/>
                  <a:gd name="T7" fmla="*/ 2 h 12"/>
                  <a:gd name="T8" fmla="*/ 0 w 6"/>
                  <a:gd name="T9" fmla="*/ 2 h 12"/>
                  <a:gd name="T10" fmla="*/ 0 w 6"/>
                  <a:gd name="T11" fmla="*/ 0 h 12"/>
                  <a:gd name="T12" fmla="*/ 0 w 6"/>
                  <a:gd name="T13" fmla="*/ 0 h 12"/>
                  <a:gd name="T14" fmla="*/ 2 w 6"/>
                  <a:gd name="T15" fmla="*/ 0 h 12"/>
                  <a:gd name="T16" fmla="*/ 4 w 6"/>
                  <a:gd name="T17" fmla="*/ 2 h 12"/>
                  <a:gd name="T18" fmla="*/ 6 w 6"/>
                  <a:gd name="T19" fmla="*/ 12 h 12"/>
                  <a:gd name="T20" fmla="*/ 6 w 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6" y="12"/>
                    </a:moveTo>
                    <a:lnTo>
                      <a:pt x="6" y="12"/>
                    </a:lnTo>
                    <a:lnTo>
                      <a:pt x="2" y="10"/>
                    </a:lnTo>
                    <a:lnTo>
                      <a:pt x="0" y="2"/>
                    </a:lnTo>
                    <a:lnTo>
                      <a:pt x="0" y="2"/>
                    </a:lnTo>
                    <a:lnTo>
                      <a:pt x="0" y="0"/>
                    </a:lnTo>
                    <a:lnTo>
                      <a:pt x="0" y="0"/>
                    </a:lnTo>
                    <a:lnTo>
                      <a:pt x="2" y="0"/>
                    </a:lnTo>
                    <a:lnTo>
                      <a:pt x="4" y="2"/>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0" name="Freeform 1909">
                <a:extLst>
                  <a:ext uri="{FF2B5EF4-FFF2-40B4-BE49-F238E27FC236}">
                    <a16:creationId xmlns:a16="http://schemas.microsoft.com/office/drawing/2014/main" id="{251B587B-5176-7ED0-B67A-3C2D790F1421}"/>
                  </a:ext>
                </a:extLst>
              </p:cNvPr>
              <p:cNvSpPr>
                <a:spLocks/>
              </p:cNvSpPr>
              <p:nvPr/>
            </p:nvSpPr>
            <p:spPr bwMode="auto">
              <a:xfrm>
                <a:off x="5612" y="2281"/>
                <a:ext cx="4" cy="18"/>
              </a:xfrm>
              <a:custGeom>
                <a:avLst/>
                <a:gdLst>
                  <a:gd name="T0" fmla="*/ 0 w 4"/>
                  <a:gd name="T1" fmla="*/ 0 h 18"/>
                  <a:gd name="T2" fmla="*/ 0 w 4"/>
                  <a:gd name="T3" fmla="*/ 0 h 18"/>
                  <a:gd name="T4" fmla="*/ 2 w 4"/>
                  <a:gd name="T5" fmla="*/ 0 h 18"/>
                  <a:gd name="T6" fmla="*/ 4 w 4"/>
                  <a:gd name="T7" fmla="*/ 2 h 18"/>
                  <a:gd name="T8" fmla="*/ 4 w 4"/>
                  <a:gd name="T9" fmla="*/ 8 h 18"/>
                  <a:gd name="T10" fmla="*/ 4 w 4"/>
                  <a:gd name="T11" fmla="*/ 14 h 18"/>
                  <a:gd name="T12" fmla="*/ 4 w 4"/>
                  <a:gd name="T13" fmla="*/ 18 h 18"/>
                  <a:gd name="T14" fmla="*/ 4 w 4"/>
                  <a:gd name="T15" fmla="*/ 18 h 18"/>
                  <a:gd name="T16" fmla="*/ 2 w 4"/>
                  <a:gd name="T17" fmla="*/ 18 h 18"/>
                  <a:gd name="T18" fmla="*/ 0 w 4"/>
                  <a:gd name="T19" fmla="*/ 16 h 18"/>
                  <a:gd name="T20" fmla="*/ 0 w 4"/>
                  <a:gd name="T21" fmla="*/ 10 h 18"/>
                  <a:gd name="T22" fmla="*/ 2 w 4"/>
                  <a:gd name="T23" fmla="*/ 4 h 18"/>
                  <a:gd name="T24" fmla="*/ 0 w 4"/>
                  <a:gd name="T25" fmla="*/ 0 h 18"/>
                  <a:gd name="T26" fmla="*/ 0 w 4"/>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8">
                    <a:moveTo>
                      <a:pt x="0" y="0"/>
                    </a:moveTo>
                    <a:lnTo>
                      <a:pt x="0" y="0"/>
                    </a:lnTo>
                    <a:lnTo>
                      <a:pt x="2" y="0"/>
                    </a:lnTo>
                    <a:lnTo>
                      <a:pt x="4" y="2"/>
                    </a:lnTo>
                    <a:lnTo>
                      <a:pt x="4" y="8"/>
                    </a:lnTo>
                    <a:lnTo>
                      <a:pt x="4" y="14"/>
                    </a:lnTo>
                    <a:lnTo>
                      <a:pt x="4" y="18"/>
                    </a:lnTo>
                    <a:lnTo>
                      <a:pt x="4" y="18"/>
                    </a:lnTo>
                    <a:lnTo>
                      <a:pt x="2" y="18"/>
                    </a:lnTo>
                    <a:lnTo>
                      <a:pt x="0" y="16"/>
                    </a:lnTo>
                    <a:lnTo>
                      <a:pt x="0" y="10"/>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1" name="Freeform 1910">
                <a:extLst>
                  <a:ext uri="{FF2B5EF4-FFF2-40B4-BE49-F238E27FC236}">
                    <a16:creationId xmlns:a16="http://schemas.microsoft.com/office/drawing/2014/main" id="{1C109C95-2379-514D-1B41-4B9F68B40ECD}"/>
                  </a:ext>
                </a:extLst>
              </p:cNvPr>
              <p:cNvSpPr>
                <a:spLocks/>
              </p:cNvSpPr>
              <p:nvPr/>
            </p:nvSpPr>
            <p:spPr bwMode="auto">
              <a:xfrm>
                <a:off x="5370" y="2672"/>
                <a:ext cx="4" cy="8"/>
              </a:xfrm>
              <a:custGeom>
                <a:avLst/>
                <a:gdLst>
                  <a:gd name="T0" fmla="*/ 4 w 4"/>
                  <a:gd name="T1" fmla="*/ 4 h 8"/>
                  <a:gd name="T2" fmla="*/ 4 w 4"/>
                  <a:gd name="T3" fmla="*/ 4 h 8"/>
                  <a:gd name="T4" fmla="*/ 4 w 4"/>
                  <a:gd name="T5" fmla="*/ 8 h 8"/>
                  <a:gd name="T6" fmla="*/ 4 w 4"/>
                  <a:gd name="T7" fmla="*/ 8 h 8"/>
                  <a:gd name="T8" fmla="*/ 4 w 4"/>
                  <a:gd name="T9" fmla="*/ 8 h 8"/>
                  <a:gd name="T10" fmla="*/ 2 w 4"/>
                  <a:gd name="T11" fmla="*/ 8 h 8"/>
                  <a:gd name="T12" fmla="*/ 0 w 4"/>
                  <a:gd name="T13" fmla="*/ 4 h 8"/>
                  <a:gd name="T14" fmla="*/ 0 w 4"/>
                  <a:gd name="T15" fmla="*/ 4 h 8"/>
                  <a:gd name="T16" fmla="*/ 2 w 4"/>
                  <a:gd name="T17" fmla="*/ 2 h 8"/>
                  <a:gd name="T18" fmla="*/ 2 w 4"/>
                  <a:gd name="T19" fmla="*/ 0 h 8"/>
                  <a:gd name="T20" fmla="*/ 2 w 4"/>
                  <a:gd name="T21" fmla="*/ 0 h 8"/>
                  <a:gd name="T22" fmla="*/ 4 w 4"/>
                  <a:gd name="T23" fmla="*/ 0 h 8"/>
                  <a:gd name="T24" fmla="*/ 4 w 4"/>
                  <a:gd name="T25" fmla="*/ 4 h 8"/>
                  <a:gd name="T26" fmla="*/ 4 w 4"/>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4" y="4"/>
                    </a:moveTo>
                    <a:lnTo>
                      <a:pt x="4" y="4"/>
                    </a:lnTo>
                    <a:lnTo>
                      <a:pt x="4" y="8"/>
                    </a:lnTo>
                    <a:lnTo>
                      <a:pt x="4" y="8"/>
                    </a:lnTo>
                    <a:lnTo>
                      <a:pt x="4" y="8"/>
                    </a:lnTo>
                    <a:lnTo>
                      <a:pt x="2" y="8"/>
                    </a:lnTo>
                    <a:lnTo>
                      <a:pt x="0" y="4"/>
                    </a:lnTo>
                    <a:lnTo>
                      <a:pt x="0" y="4"/>
                    </a:lnTo>
                    <a:lnTo>
                      <a:pt x="2" y="2"/>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2" name="Freeform 1911">
                <a:extLst>
                  <a:ext uri="{FF2B5EF4-FFF2-40B4-BE49-F238E27FC236}">
                    <a16:creationId xmlns:a16="http://schemas.microsoft.com/office/drawing/2014/main" id="{E854294C-C304-30A8-C34B-681D9B17F500}"/>
                  </a:ext>
                </a:extLst>
              </p:cNvPr>
              <p:cNvSpPr>
                <a:spLocks/>
              </p:cNvSpPr>
              <p:nvPr/>
            </p:nvSpPr>
            <p:spPr bwMode="auto">
              <a:xfrm>
                <a:off x="5514" y="2664"/>
                <a:ext cx="6" cy="8"/>
              </a:xfrm>
              <a:custGeom>
                <a:avLst/>
                <a:gdLst>
                  <a:gd name="T0" fmla="*/ 2 w 6"/>
                  <a:gd name="T1" fmla="*/ 6 h 8"/>
                  <a:gd name="T2" fmla="*/ 2 w 6"/>
                  <a:gd name="T3" fmla="*/ 6 h 8"/>
                  <a:gd name="T4" fmla="*/ 0 w 6"/>
                  <a:gd name="T5" fmla="*/ 4 h 8"/>
                  <a:gd name="T6" fmla="*/ 2 w 6"/>
                  <a:gd name="T7" fmla="*/ 2 h 8"/>
                  <a:gd name="T8" fmla="*/ 2 w 6"/>
                  <a:gd name="T9" fmla="*/ 2 h 8"/>
                  <a:gd name="T10" fmla="*/ 4 w 6"/>
                  <a:gd name="T11" fmla="*/ 0 h 8"/>
                  <a:gd name="T12" fmla="*/ 4 w 6"/>
                  <a:gd name="T13" fmla="*/ 0 h 8"/>
                  <a:gd name="T14" fmla="*/ 6 w 6"/>
                  <a:gd name="T15" fmla="*/ 0 h 8"/>
                  <a:gd name="T16" fmla="*/ 6 w 6"/>
                  <a:gd name="T17" fmla="*/ 4 h 8"/>
                  <a:gd name="T18" fmla="*/ 6 w 6"/>
                  <a:gd name="T19" fmla="*/ 4 h 8"/>
                  <a:gd name="T20" fmla="*/ 6 w 6"/>
                  <a:gd name="T21" fmla="*/ 6 h 8"/>
                  <a:gd name="T22" fmla="*/ 4 w 6"/>
                  <a:gd name="T23" fmla="*/ 8 h 8"/>
                  <a:gd name="T24" fmla="*/ 2 w 6"/>
                  <a:gd name="T25" fmla="*/ 6 h 8"/>
                  <a:gd name="T26" fmla="*/ 2 w 6"/>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2" y="6"/>
                    </a:moveTo>
                    <a:lnTo>
                      <a:pt x="2" y="6"/>
                    </a:lnTo>
                    <a:lnTo>
                      <a:pt x="0" y="4"/>
                    </a:lnTo>
                    <a:lnTo>
                      <a:pt x="2" y="2"/>
                    </a:lnTo>
                    <a:lnTo>
                      <a:pt x="2" y="2"/>
                    </a:lnTo>
                    <a:lnTo>
                      <a:pt x="4" y="0"/>
                    </a:lnTo>
                    <a:lnTo>
                      <a:pt x="4" y="0"/>
                    </a:lnTo>
                    <a:lnTo>
                      <a:pt x="6" y="0"/>
                    </a:lnTo>
                    <a:lnTo>
                      <a:pt x="6" y="4"/>
                    </a:lnTo>
                    <a:lnTo>
                      <a:pt x="6" y="4"/>
                    </a:lnTo>
                    <a:lnTo>
                      <a:pt x="6" y="6"/>
                    </a:lnTo>
                    <a:lnTo>
                      <a:pt x="4" y="8"/>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3" name="Freeform 1912">
                <a:extLst>
                  <a:ext uri="{FF2B5EF4-FFF2-40B4-BE49-F238E27FC236}">
                    <a16:creationId xmlns:a16="http://schemas.microsoft.com/office/drawing/2014/main" id="{6F71B7CF-9449-70E6-12FF-6B895A5EE92B}"/>
                  </a:ext>
                </a:extLst>
              </p:cNvPr>
              <p:cNvSpPr>
                <a:spLocks/>
              </p:cNvSpPr>
              <p:nvPr/>
            </p:nvSpPr>
            <p:spPr bwMode="auto">
              <a:xfrm>
                <a:off x="5254" y="2590"/>
                <a:ext cx="2" cy="10"/>
              </a:xfrm>
              <a:custGeom>
                <a:avLst/>
                <a:gdLst>
                  <a:gd name="T0" fmla="*/ 2 w 2"/>
                  <a:gd name="T1" fmla="*/ 6 h 10"/>
                  <a:gd name="T2" fmla="*/ 2 w 2"/>
                  <a:gd name="T3" fmla="*/ 6 h 10"/>
                  <a:gd name="T4" fmla="*/ 2 w 2"/>
                  <a:gd name="T5" fmla="*/ 10 h 10"/>
                  <a:gd name="T6" fmla="*/ 2 w 2"/>
                  <a:gd name="T7" fmla="*/ 10 h 10"/>
                  <a:gd name="T8" fmla="*/ 2 w 2"/>
                  <a:gd name="T9" fmla="*/ 10 h 10"/>
                  <a:gd name="T10" fmla="*/ 0 w 2"/>
                  <a:gd name="T11" fmla="*/ 4 h 10"/>
                  <a:gd name="T12" fmla="*/ 0 w 2"/>
                  <a:gd name="T13" fmla="*/ 4 h 10"/>
                  <a:gd name="T14" fmla="*/ 0 w 2"/>
                  <a:gd name="T15" fmla="*/ 2 h 10"/>
                  <a:gd name="T16" fmla="*/ 2 w 2"/>
                  <a:gd name="T17" fmla="*/ 0 h 10"/>
                  <a:gd name="T18" fmla="*/ 2 w 2"/>
                  <a:gd name="T19" fmla="*/ 0 h 10"/>
                  <a:gd name="T20" fmla="*/ 2 w 2"/>
                  <a:gd name="T21" fmla="*/ 2 h 10"/>
                  <a:gd name="T22" fmla="*/ 2 w 2"/>
                  <a:gd name="T23" fmla="*/ 6 h 10"/>
                  <a:gd name="T24" fmla="*/ 2 w 2"/>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0">
                    <a:moveTo>
                      <a:pt x="2" y="6"/>
                    </a:moveTo>
                    <a:lnTo>
                      <a:pt x="2" y="6"/>
                    </a:lnTo>
                    <a:lnTo>
                      <a:pt x="2" y="10"/>
                    </a:lnTo>
                    <a:lnTo>
                      <a:pt x="2" y="10"/>
                    </a:lnTo>
                    <a:lnTo>
                      <a:pt x="2" y="10"/>
                    </a:lnTo>
                    <a:lnTo>
                      <a:pt x="0" y="4"/>
                    </a:lnTo>
                    <a:lnTo>
                      <a:pt x="0" y="4"/>
                    </a:lnTo>
                    <a:lnTo>
                      <a:pt x="0" y="2"/>
                    </a:lnTo>
                    <a:lnTo>
                      <a:pt x="2" y="0"/>
                    </a:lnTo>
                    <a:lnTo>
                      <a:pt x="2" y="0"/>
                    </a:lnTo>
                    <a:lnTo>
                      <a:pt x="2" y="2"/>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4" name="Freeform 1913">
                <a:extLst>
                  <a:ext uri="{FF2B5EF4-FFF2-40B4-BE49-F238E27FC236}">
                    <a16:creationId xmlns:a16="http://schemas.microsoft.com/office/drawing/2014/main" id="{84A4AD41-0117-B55A-E725-845BAD09C92F}"/>
                  </a:ext>
                </a:extLst>
              </p:cNvPr>
              <p:cNvSpPr>
                <a:spLocks/>
              </p:cNvSpPr>
              <p:nvPr/>
            </p:nvSpPr>
            <p:spPr bwMode="auto">
              <a:xfrm>
                <a:off x="5282" y="2574"/>
                <a:ext cx="4" cy="8"/>
              </a:xfrm>
              <a:custGeom>
                <a:avLst/>
                <a:gdLst>
                  <a:gd name="T0" fmla="*/ 0 w 4"/>
                  <a:gd name="T1" fmla="*/ 4 h 8"/>
                  <a:gd name="T2" fmla="*/ 0 w 4"/>
                  <a:gd name="T3" fmla="*/ 4 h 8"/>
                  <a:gd name="T4" fmla="*/ 2 w 4"/>
                  <a:gd name="T5" fmla="*/ 0 h 8"/>
                  <a:gd name="T6" fmla="*/ 2 w 4"/>
                  <a:gd name="T7" fmla="*/ 0 h 8"/>
                  <a:gd name="T8" fmla="*/ 4 w 4"/>
                  <a:gd name="T9" fmla="*/ 0 h 8"/>
                  <a:gd name="T10" fmla="*/ 4 w 4"/>
                  <a:gd name="T11" fmla="*/ 4 h 8"/>
                  <a:gd name="T12" fmla="*/ 4 w 4"/>
                  <a:gd name="T13" fmla="*/ 4 h 8"/>
                  <a:gd name="T14" fmla="*/ 4 w 4"/>
                  <a:gd name="T15" fmla="*/ 6 h 8"/>
                  <a:gd name="T16" fmla="*/ 2 w 4"/>
                  <a:gd name="T17" fmla="*/ 8 h 8"/>
                  <a:gd name="T18" fmla="*/ 2 w 4"/>
                  <a:gd name="T19" fmla="*/ 8 h 8"/>
                  <a:gd name="T20" fmla="*/ 0 w 4"/>
                  <a:gd name="T21" fmla="*/ 8 h 8"/>
                  <a:gd name="T22" fmla="*/ 0 w 4"/>
                  <a:gd name="T23" fmla="*/ 4 h 8"/>
                  <a:gd name="T24" fmla="*/ 0 w 4"/>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4"/>
                    </a:moveTo>
                    <a:lnTo>
                      <a:pt x="0" y="4"/>
                    </a:lnTo>
                    <a:lnTo>
                      <a:pt x="2" y="0"/>
                    </a:lnTo>
                    <a:lnTo>
                      <a:pt x="2" y="0"/>
                    </a:lnTo>
                    <a:lnTo>
                      <a:pt x="4" y="0"/>
                    </a:lnTo>
                    <a:lnTo>
                      <a:pt x="4" y="4"/>
                    </a:lnTo>
                    <a:lnTo>
                      <a:pt x="4" y="4"/>
                    </a:lnTo>
                    <a:lnTo>
                      <a:pt x="4" y="6"/>
                    </a:lnTo>
                    <a:lnTo>
                      <a:pt x="2" y="8"/>
                    </a:lnTo>
                    <a:lnTo>
                      <a:pt x="2" y="8"/>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5" name="Freeform 1914">
                <a:extLst>
                  <a:ext uri="{FF2B5EF4-FFF2-40B4-BE49-F238E27FC236}">
                    <a16:creationId xmlns:a16="http://schemas.microsoft.com/office/drawing/2014/main" id="{F42C6790-6ADF-41AA-043E-B19739A1B0DB}"/>
                  </a:ext>
                </a:extLst>
              </p:cNvPr>
              <p:cNvSpPr>
                <a:spLocks/>
              </p:cNvSpPr>
              <p:nvPr/>
            </p:nvSpPr>
            <p:spPr bwMode="auto">
              <a:xfrm>
                <a:off x="5252" y="2713"/>
                <a:ext cx="4" cy="8"/>
              </a:xfrm>
              <a:custGeom>
                <a:avLst/>
                <a:gdLst>
                  <a:gd name="T0" fmla="*/ 4 w 4"/>
                  <a:gd name="T1" fmla="*/ 4 h 8"/>
                  <a:gd name="T2" fmla="*/ 4 w 4"/>
                  <a:gd name="T3" fmla="*/ 4 h 8"/>
                  <a:gd name="T4" fmla="*/ 2 w 4"/>
                  <a:gd name="T5" fmla="*/ 8 h 8"/>
                  <a:gd name="T6" fmla="*/ 2 w 4"/>
                  <a:gd name="T7" fmla="*/ 8 h 8"/>
                  <a:gd name="T8" fmla="*/ 0 w 4"/>
                  <a:gd name="T9" fmla="*/ 4 h 8"/>
                  <a:gd name="T10" fmla="*/ 0 w 4"/>
                  <a:gd name="T11" fmla="*/ 4 h 8"/>
                  <a:gd name="T12" fmla="*/ 2 w 4"/>
                  <a:gd name="T13" fmla="*/ 0 h 8"/>
                  <a:gd name="T14" fmla="*/ 2 w 4"/>
                  <a:gd name="T15" fmla="*/ 0 h 8"/>
                  <a:gd name="T16" fmla="*/ 2 w 4"/>
                  <a:gd name="T17" fmla="*/ 0 h 8"/>
                  <a:gd name="T18" fmla="*/ 4 w 4"/>
                  <a:gd name="T19" fmla="*/ 4 h 8"/>
                  <a:gd name="T20" fmla="*/ 4 w 4"/>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4"/>
                    </a:moveTo>
                    <a:lnTo>
                      <a:pt x="4" y="4"/>
                    </a:lnTo>
                    <a:lnTo>
                      <a:pt x="2" y="8"/>
                    </a:lnTo>
                    <a:lnTo>
                      <a:pt x="2" y="8"/>
                    </a:lnTo>
                    <a:lnTo>
                      <a:pt x="0" y="4"/>
                    </a:lnTo>
                    <a:lnTo>
                      <a:pt x="0" y="4"/>
                    </a:lnTo>
                    <a:lnTo>
                      <a:pt x="2"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6" name="Freeform 1915">
                <a:extLst>
                  <a:ext uri="{FF2B5EF4-FFF2-40B4-BE49-F238E27FC236}">
                    <a16:creationId xmlns:a16="http://schemas.microsoft.com/office/drawing/2014/main" id="{ED369E33-641C-03F4-8D3E-2BF67D0BCCFB}"/>
                  </a:ext>
                </a:extLst>
              </p:cNvPr>
              <p:cNvSpPr>
                <a:spLocks/>
              </p:cNvSpPr>
              <p:nvPr/>
            </p:nvSpPr>
            <p:spPr bwMode="auto">
              <a:xfrm>
                <a:off x="5222" y="2709"/>
                <a:ext cx="4" cy="8"/>
              </a:xfrm>
              <a:custGeom>
                <a:avLst/>
                <a:gdLst>
                  <a:gd name="T0" fmla="*/ 0 w 4"/>
                  <a:gd name="T1" fmla="*/ 0 h 8"/>
                  <a:gd name="T2" fmla="*/ 0 w 4"/>
                  <a:gd name="T3" fmla="*/ 0 h 8"/>
                  <a:gd name="T4" fmla="*/ 4 w 4"/>
                  <a:gd name="T5" fmla="*/ 0 h 8"/>
                  <a:gd name="T6" fmla="*/ 4 w 4"/>
                  <a:gd name="T7" fmla="*/ 0 h 8"/>
                  <a:gd name="T8" fmla="*/ 4 w 4"/>
                  <a:gd name="T9" fmla="*/ 4 h 8"/>
                  <a:gd name="T10" fmla="*/ 4 w 4"/>
                  <a:gd name="T11" fmla="*/ 8 h 8"/>
                  <a:gd name="T12" fmla="*/ 4 w 4"/>
                  <a:gd name="T13" fmla="*/ 8 h 8"/>
                  <a:gd name="T14" fmla="*/ 2 w 4"/>
                  <a:gd name="T15" fmla="*/ 8 h 8"/>
                  <a:gd name="T16" fmla="*/ 0 w 4"/>
                  <a:gd name="T17" fmla="*/ 6 h 8"/>
                  <a:gd name="T18" fmla="*/ 0 w 4"/>
                  <a:gd name="T19" fmla="*/ 0 h 8"/>
                  <a:gd name="T20" fmla="*/ 0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0"/>
                    </a:moveTo>
                    <a:lnTo>
                      <a:pt x="0" y="0"/>
                    </a:lnTo>
                    <a:lnTo>
                      <a:pt x="4" y="0"/>
                    </a:lnTo>
                    <a:lnTo>
                      <a:pt x="4" y="0"/>
                    </a:lnTo>
                    <a:lnTo>
                      <a:pt x="4" y="4"/>
                    </a:lnTo>
                    <a:lnTo>
                      <a:pt x="4" y="8"/>
                    </a:lnTo>
                    <a:lnTo>
                      <a:pt x="4" y="8"/>
                    </a:lnTo>
                    <a:lnTo>
                      <a:pt x="2" y="8"/>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7" name="Freeform 1916">
                <a:extLst>
                  <a:ext uri="{FF2B5EF4-FFF2-40B4-BE49-F238E27FC236}">
                    <a16:creationId xmlns:a16="http://schemas.microsoft.com/office/drawing/2014/main" id="{765192F3-16ED-4629-BD30-E11B560C2574}"/>
                  </a:ext>
                </a:extLst>
              </p:cNvPr>
              <p:cNvSpPr>
                <a:spLocks/>
              </p:cNvSpPr>
              <p:nvPr/>
            </p:nvSpPr>
            <p:spPr bwMode="auto">
              <a:xfrm>
                <a:off x="5330" y="2510"/>
                <a:ext cx="2" cy="6"/>
              </a:xfrm>
              <a:custGeom>
                <a:avLst/>
                <a:gdLst>
                  <a:gd name="T0" fmla="*/ 0 w 2"/>
                  <a:gd name="T1" fmla="*/ 6 h 6"/>
                  <a:gd name="T2" fmla="*/ 0 w 2"/>
                  <a:gd name="T3" fmla="*/ 6 h 6"/>
                  <a:gd name="T4" fmla="*/ 0 w 2"/>
                  <a:gd name="T5" fmla="*/ 4 h 6"/>
                  <a:gd name="T6" fmla="*/ 0 w 2"/>
                  <a:gd name="T7" fmla="*/ 4 h 6"/>
                  <a:gd name="T8" fmla="*/ 0 w 2"/>
                  <a:gd name="T9" fmla="*/ 0 h 6"/>
                  <a:gd name="T10" fmla="*/ 0 w 2"/>
                  <a:gd name="T11" fmla="*/ 0 h 6"/>
                  <a:gd name="T12" fmla="*/ 0 w 2"/>
                  <a:gd name="T13" fmla="*/ 0 h 6"/>
                  <a:gd name="T14" fmla="*/ 2 w 2"/>
                  <a:gd name="T15" fmla="*/ 2 h 6"/>
                  <a:gd name="T16" fmla="*/ 2 w 2"/>
                  <a:gd name="T17" fmla="*/ 2 h 6"/>
                  <a:gd name="T18" fmla="*/ 0 w 2"/>
                  <a:gd name="T19" fmla="*/ 6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lnTo>
                      <a:pt x="0" y="6"/>
                    </a:lnTo>
                    <a:lnTo>
                      <a:pt x="0" y="4"/>
                    </a:lnTo>
                    <a:lnTo>
                      <a:pt x="0" y="4"/>
                    </a:lnTo>
                    <a:lnTo>
                      <a:pt x="0" y="0"/>
                    </a:lnTo>
                    <a:lnTo>
                      <a:pt x="0" y="0"/>
                    </a:lnTo>
                    <a:lnTo>
                      <a:pt x="0" y="0"/>
                    </a:lnTo>
                    <a:lnTo>
                      <a:pt x="2" y="2"/>
                    </a:lnTo>
                    <a:lnTo>
                      <a:pt x="2" y="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8" name="Freeform 1917">
                <a:extLst>
                  <a:ext uri="{FF2B5EF4-FFF2-40B4-BE49-F238E27FC236}">
                    <a16:creationId xmlns:a16="http://schemas.microsoft.com/office/drawing/2014/main" id="{E8E5A961-8E8B-81D4-6A17-DAA04126CF4F}"/>
                  </a:ext>
                </a:extLst>
              </p:cNvPr>
              <p:cNvSpPr>
                <a:spLocks/>
              </p:cNvSpPr>
              <p:nvPr/>
            </p:nvSpPr>
            <p:spPr bwMode="auto">
              <a:xfrm>
                <a:off x="5364" y="2751"/>
                <a:ext cx="2" cy="8"/>
              </a:xfrm>
              <a:custGeom>
                <a:avLst/>
                <a:gdLst>
                  <a:gd name="T0" fmla="*/ 0 w 2"/>
                  <a:gd name="T1" fmla="*/ 8 h 8"/>
                  <a:gd name="T2" fmla="*/ 0 w 2"/>
                  <a:gd name="T3" fmla="*/ 8 h 8"/>
                  <a:gd name="T4" fmla="*/ 0 w 2"/>
                  <a:gd name="T5" fmla="*/ 4 h 8"/>
                  <a:gd name="T6" fmla="*/ 0 w 2"/>
                  <a:gd name="T7" fmla="*/ 4 h 8"/>
                  <a:gd name="T8" fmla="*/ 0 w 2"/>
                  <a:gd name="T9" fmla="*/ 0 h 8"/>
                  <a:gd name="T10" fmla="*/ 0 w 2"/>
                  <a:gd name="T11" fmla="*/ 0 h 8"/>
                  <a:gd name="T12" fmla="*/ 0 w 2"/>
                  <a:gd name="T13" fmla="*/ 0 h 8"/>
                  <a:gd name="T14" fmla="*/ 2 w 2"/>
                  <a:gd name="T15" fmla="*/ 4 h 8"/>
                  <a:gd name="T16" fmla="*/ 2 w 2"/>
                  <a:gd name="T17" fmla="*/ 4 h 8"/>
                  <a:gd name="T18" fmla="*/ 0 w 2"/>
                  <a:gd name="T19" fmla="*/ 8 h 8"/>
                  <a:gd name="T20" fmla="*/ 0 w 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0" y="8"/>
                    </a:moveTo>
                    <a:lnTo>
                      <a:pt x="0" y="8"/>
                    </a:lnTo>
                    <a:lnTo>
                      <a:pt x="0" y="4"/>
                    </a:lnTo>
                    <a:lnTo>
                      <a:pt x="0" y="4"/>
                    </a:lnTo>
                    <a:lnTo>
                      <a:pt x="0" y="0"/>
                    </a:lnTo>
                    <a:lnTo>
                      <a:pt x="0" y="0"/>
                    </a:lnTo>
                    <a:lnTo>
                      <a:pt x="0" y="0"/>
                    </a:lnTo>
                    <a:lnTo>
                      <a:pt x="2" y="4"/>
                    </a:lnTo>
                    <a:lnTo>
                      <a:pt x="2" y="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9" name="Freeform 1918">
                <a:extLst>
                  <a:ext uri="{FF2B5EF4-FFF2-40B4-BE49-F238E27FC236}">
                    <a16:creationId xmlns:a16="http://schemas.microsoft.com/office/drawing/2014/main" id="{5EABECF6-B069-B305-BD96-32BA632A67F1}"/>
                  </a:ext>
                </a:extLst>
              </p:cNvPr>
              <p:cNvSpPr>
                <a:spLocks/>
              </p:cNvSpPr>
              <p:nvPr/>
            </p:nvSpPr>
            <p:spPr bwMode="auto">
              <a:xfrm>
                <a:off x="5806" y="1539"/>
                <a:ext cx="76" cy="76"/>
              </a:xfrm>
              <a:custGeom>
                <a:avLst/>
                <a:gdLst>
                  <a:gd name="T0" fmla="*/ 20 w 76"/>
                  <a:gd name="T1" fmla="*/ 34 h 76"/>
                  <a:gd name="T2" fmla="*/ 20 w 76"/>
                  <a:gd name="T3" fmla="*/ 22 h 76"/>
                  <a:gd name="T4" fmla="*/ 28 w 76"/>
                  <a:gd name="T5" fmla="*/ 28 h 76"/>
                  <a:gd name="T6" fmla="*/ 38 w 76"/>
                  <a:gd name="T7" fmla="*/ 24 h 76"/>
                  <a:gd name="T8" fmla="*/ 24 w 76"/>
                  <a:gd name="T9" fmla="*/ 14 h 76"/>
                  <a:gd name="T10" fmla="*/ 26 w 76"/>
                  <a:gd name="T11" fmla="*/ 12 h 76"/>
                  <a:gd name="T12" fmla="*/ 30 w 76"/>
                  <a:gd name="T13" fmla="*/ 14 h 76"/>
                  <a:gd name="T14" fmla="*/ 32 w 76"/>
                  <a:gd name="T15" fmla="*/ 14 h 76"/>
                  <a:gd name="T16" fmla="*/ 34 w 76"/>
                  <a:gd name="T17" fmla="*/ 10 h 76"/>
                  <a:gd name="T18" fmla="*/ 32 w 76"/>
                  <a:gd name="T19" fmla="*/ 4 h 76"/>
                  <a:gd name="T20" fmla="*/ 32 w 76"/>
                  <a:gd name="T21" fmla="*/ 2 h 76"/>
                  <a:gd name="T22" fmla="*/ 38 w 76"/>
                  <a:gd name="T23" fmla="*/ 2 h 76"/>
                  <a:gd name="T24" fmla="*/ 38 w 76"/>
                  <a:gd name="T25" fmla="*/ 4 h 76"/>
                  <a:gd name="T26" fmla="*/ 42 w 76"/>
                  <a:gd name="T27" fmla="*/ 14 h 76"/>
                  <a:gd name="T28" fmla="*/ 46 w 76"/>
                  <a:gd name="T29" fmla="*/ 20 h 76"/>
                  <a:gd name="T30" fmla="*/ 46 w 76"/>
                  <a:gd name="T31" fmla="*/ 20 h 76"/>
                  <a:gd name="T32" fmla="*/ 46 w 76"/>
                  <a:gd name="T33" fmla="*/ 26 h 76"/>
                  <a:gd name="T34" fmla="*/ 48 w 76"/>
                  <a:gd name="T35" fmla="*/ 28 h 76"/>
                  <a:gd name="T36" fmla="*/ 50 w 76"/>
                  <a:gd name="T37" fmla="*/ 26 h 76"/>
                  <a:gd name="T38" fmla="*/ 52 w 76"/>
                  <a:gd name="T39" fmla="*/ 18 h 76"/>
                  <a:gd name="T40" fmla="*/ 54 w 76"/>
                  <a:gd name="T41" fmla="*/ 20 h 76"/>
                  <a:gd name="T42" fmla="*/ 56 w 76"/>
                  <a:gd name="T43" fmla="*/ 20 h 76"/>
                  <a:gd name="T44" fmla="*/ 60 w 76"/>
                  <a:gd name="T45" fmla="*/ 18 h 76"/>
                  <a:gd name="T46" fmla="*/ 64 w 76"/>
                  <a:gd name="T47" fmla="*/ 18 h 76"/>
                  <a:gd name="T48" fmla="*/ 66 w 76"/>
                  <a:gd name="T49" fmla="*/ 30 h 76"/>
                  <a:gd name="T50" fmla="*/ 64 w 76"/>
                  <a:gd name="T51" fmla="*/ 32 h 76"/>
                  <a:gd name="T52" fmla="*/ 66 w 76"/>
                  <a:gd name="T53" fmla="*/ 30 h 76"/>
                  <a:gd name="T54" fmla="*/ 68 w 76"/>
                  <a:gd name="T55" fmla="*/ 30 h 76"/>
                  <a:gd name="T56" fmla="*/ 74 w 76"/>
                  <a:gd name="T57" fmla="*/ 34 h 76"/>
                  <a:gd name="T58" fmla="*/ 74 w 76"/>
                  <a:gd name="T59" fmla="*/ 40 h 76"/>
                  <a:gd name="T60" fmla="*/ 74 w 76"/>
                  <a:gd name="T61" fmla="*/ 54 h 76"/>
                  <a:gd name="T62" fmla="*/ 72 w 76"/>
                  <a:gd name="T63" fmla="*/ 56 h 76"/>
                  <a:gd name="T64" fmla="*/ 68 w 76"/>
                  <a:gd name="T65" fmla="*/ 58 h 76"/>
                  <a:gd name="T66" fmla="*/ 66 w 76"/>
                  <a:gd name="T67" fmla="*/ 60 h 76"/>
                  <a:gd name="T68" fmla="*/ 62 w 76"/>
                  <a:gd name="T69" fmla="*/ 60 h 76"/>
                  <a:gd name="T70" fmla="*/ 58 w 76"/>
                  <a:gd name="T71" fmla="*/ 64 h 76"/>
                  <a:gd name="T72" fmla="*/ 52 w 76"/>
                  <a:gd name="T73" fmla="*/ 64 h 76"/>
                  <a:gd name="T74" fmla="*/ 48 w 76"/>
                  <a:gd name="T75" fmla="*/ 56 h 76"/>
                  <a:gd name="T76" fmla="*/ 46 w 76"/>
                  <a:gd name="T77" fmla="*/ 50 h 76"/>
                  <a:gd name="T78" fmla="*/ 40 w 76"/>
                  <a:gd name="T79" fmla="*/ 44 h 76"/>
                  <a:gd name="T80" fmla="*/ 36 w 76"/>
                  <a:gd name="T81" fmla="*/ 44 h 76"/>
                  <a:gd name="T82" fmla="*/ 38 w 76"/>
                  <a:gd name="T83" fmla="*/ 52 h 76"/>
                  <a:gd name="T84" fmla="*/ 42 w 76"/>
                  <a:gd name="T85" fmla="*/ 56 h 76"/>
                  <a:gd name="T86" fmla="*/ 44 w 76"/>
                  <a:gd name="T87" fmla="*/ 68 h 76"/>
                  <a:gd name="T88" fmla="*/ 44 w 76"/>
                  <a:gd name="T89" fmla="*/ 72 h 76"/>
                  <a:gd name="T90" fmla="*/ 34 w 76"/>
                  <a:gd name="T91" fmla="*/ 76 h 76"/>
                  <a:gd name="T92" fmla="*/ 24 w 76"/>
                  <a:gd name="T93" fmla="*/ 70 h 76"/>
                  <a:gd name="T94" fmla="*/ 12 w 76"/>
                  <a:gd name="T95" fmla="*/ 68 h 76"/>
                  <a:gd name="T96" fmla="*/ 2 w 76"/>
                  <a:gd name="T97" fmla="*/ 70 h 76"/>
                  <a:gd name="T98" fmla="*/ 0 w 76"/>
                  <a:gd name="T99" fmla="*/ 68 h 76"/>
                  <a:gd name="T100" fmla="*/ 0 w 76"/>
                  <a:gd name="T101" fmla="*/ 64 h 76"/>
                  <a:gd name="T102" fmla="*/ 4 w 76"/>
                  <a:gd name="T103" fmla="*/ 64 h 76"/>
                  <a:gd name="T104" fmla="*/ 8 w 76"/>
                  <a:gd name="T105" fmla="*/ 60 h 76"/>
                  <a:gd name="T106" fmla="*/ 8 w 76"/>
                  <a:gd name="T107" fmla="*/ 60 h 76"/>
                  <a:gd name="T108" fmla="*/ 14 w 76"/>
                  <a:gd name="T109" fmla="*/ 56 h 76"/>
                  <a:gd name="T110" fmla="*/ 18 w 76"/>
                  <a:gd name="T111" fmla="*/ 48 h 76"/>
                  <a:gd name="T112" fmla="*/ 20 w 76"/>
                  <a:gd name="T113"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76">
                    <a:moveTo>
                      <a:pt x="20" y="34"/>
                    </a:moveTo>
                    <a:lnTo>
                      <a:pt x="20" y="34"/>
                    </a:lnTo>
                    <a:lnTo>
                      <a:pt x="20" y="22"/>
                    </a:lnTo>
                    <a:lnTo>
                      <a:pt x="20" y="22"/>
                    </a:lnTo>
                    <a:lnTo>
                      <a:pt x="24" y="26"/>
                    </a:lnTo>
                    <a:lnTo>
                      <a:pt x="28" y="28"/>
                    </a:lnTo>
                    <a:lnTo>
                      <a:pt x="32" y="28"/>
                    </a:lnTo>
                    <a:lnTo>
                      <a:pt x="38" y="24"/>
                    </a:lnTo>
                    <a:lnTo>
                      <a:pt x="38" y="24"/>
                    </a:lnTo>
                    <a:lnTo>
                      <a:pt x="24" y="14"/>
                    </a:lnTo>
                    <a:lnTo>
                      <a:pt x="24" y="14"/>
                    </a:lnTo>
                    <a:lnTo>
                      <a:pt x="26" y="12"/>
                    </a:lnTo>
                    <a:lnTo>
                      <a:pt x="28" y="12"/>
                    </a:lnTo>
                    <a:lnTo>
                      <a:pt x="30" y="14"/>
                    </a:lnTo>
                    <a:lnTo>
                      <a:pt x="30" y="14"/>
                    </a:lnTo>
                    <a:lnTo>
                      <a:pt x="32" y="14"/>
                    </a:lnTo>
                    <a:lnTo>
                      <a:pt x="34" y="10"/>
                    </a:lnTo>
                    <a:lnTo>
                      <a:pt x="34" y="10"/>
                    </a:lnTo>
                    <a:lnTo>
                      <a:pt x="32" y="6"/>
                    </a:lnTo>
                    <a:lnTo>
                      <a:pt x="32" y="4"/>
                    </a:lnTo>
                    <a:lnTo>
                      <a:pt x="32" y="2"/>
                    </a:lnTo>
                    <a:lnTo>
                      <a:pt x="32" y="2"/>
                    </a:lnTo>
                    <a:lnTo>
                      <a:pt x="36" y="0"/>
                    </a:lnTo>
                    <a:lnTo>
                      <a:pt x="38" y="2"/>
                    </a:lnTo>
                    <a:lnTo>
                      <a:pt x="38" y="4"/>
                    </a:lnTo>
                    <a:lnTo>
                      <a:pt x="38" y="4"/>
                    </a:lnTo>
                    <a:lnTo>
                      <a:pt x="40" y="10"/>
                    </a:lnTo>
                    <a:lnTo>
                      <a:pt x="42" y="14"/>
                    </a:lnTo>
                    <a:lnTo>
                      <a:pt x="44" y="16"/>
                    </a:lnTo>
                    <a:lnTo>
                      <a:pt x="46" y="20"/>
                    </a:lnTo>
                    <a:lnTo>
                      <a:pt x="46" y="20"/>
                    </a:lnTo>
                    <a:lnTo>
                      <a:pt x="46" y="20"/>
                    </a:lnTo>
                    <a:lnTo>
                      <a:pt x="46" y="22"/>
                    </a:lnTo>
                    <a:lnTo>
                      <a:pt x="46" y="26"/>
                    </a:lnTo>
                    <a:lnTo>
                      <a:pt x="46" y="26"/>
                    </a:lnTo>
                    <a:lnTo>
                      <a:pt x="48" y="28"/>
                    </a:lnTo>
                    <a:lnTo>
                      <a:pt x="50" y="26"/>
                    </a:lnTo>
                    <a:lnTo>
                      <a:pt x="50" y="26"/>
                    </a:lnTo>
                    <a:lnTo>
                      <a:pt x="50" y="20"/>
                    </a:lnTo>
                    <a:lnTo>
                      <a:pt x="52" y="18"/>
                    </a:lnTo>
                    <a:lnTo>
                      <a:pt x="54" y="20"/>
                    </a:lnTo>
                    <a:lnTo>
                      <a:pt x="54" y="20"/>
                    </a:lnTo>
                    <a:lnTo>
                      <a:pt x="56" y="20"/>
                    </a:lnTo>
                    <a:lnTo>
                      <a:pt x="56" y="20"/>
                    </a:lnTo>
                    <a:lnTo>
                      <a:pt x="60" y="18"/>
                    </a:lnTo>
                    <a:lnTo>
                      <a:pt x="60" y="18"/>
                    </a:lnTo>
                    <a:lnTo>
                      <a:pt x="62" y="16"/>
                    </a:lnTo>
                    <a:lnTo>
                      <a:pt x="64" y="18"/>
                    </a:lnTo>
                    <a:lnTo>
                      <a:pt x="66" y="22"/>
                    </a:lnTo>
                    <a:lnTo>
                      <a:pt x="66" y="30"/>
                    </a:lnTo>
                    <a:lnTo>
                      <a:pt x="66" y="30"/>
                    </a:lnTo>
                    <a:lnTo>
                      <a:pt x="64" y="32"/>
                    </a:lnTo>
                    <a:lnTo>
                      <a:pt x="64" y="32"/>
                    </a:lnTo>
                    <a:lnTo>
                      <a:pt x="66" y="30"/>
                    </a:lnTo>
                    <a:lnTo>
                      <a:pt x="66" y="30"/>
                    </a:lnTo>
                    <a:lnTo>
                      <a:pt x="68" y="30"/>
                    </a:lnTo>
                    <a:lnTo>
                      <a:pt x="70" y="32"/>
                    </a:lnTo>
                    <a:lnTo>
                      <a:pt x="74" y="34"/>
                    </a:lnTo>
                    <a:lnTo>
                      <a:pt x="74" y="40"/>
                    </a:lnTo>
                    <a:lnTo>
                      <a:pt x="74" y="40"/>
                    </a:lnTo>
                    <a:lnTo>
                      <a:pt x="76" y="48"/>
                    </a:lnTo>
                    <a:lnTo>
                      <a:pt x="74" y="54"/>
                    </a:lnTo>
                    <a:lnTo>
                      <a:pt x="72" y="56"/>
                    </a:lnTo>
                    <a:lnTo>
                      <a:pt x="72" y="56"/>
                    </a:lnTo>
                    <a:lnTo>
                      <a:pt x="70" y="58"/>
                    </a:lnTo>
                    <a:lnTo>
                      <a:pt x="68" y="58"/>
                    </a:lnTo>
                    <a:lnTo>
                      <a:pt x="68" y="58"/>
                    </a:lnTo>
                    <a:lnTo>
                      <a:pt x="66" y="60"/>
                    </a:lnTo>
                    <a:lnTo>
                      <a:pt x="66" y="60"/>
                    </a:lnTo>
                    <a:lnTo>
                      <a:pt x="62" y="60"/>
                    </a:lnTo>
                    <a:lnTo>
                      <a:pt x="58" y="64"/>
                    </a:lnTo>
                    <a:lnTo>
                      <a:pt x="58" y="64"/>
                    </a:lnTo>
                    <a:lnTo>
                      <a:pt x="54" y="66"/>
                    </a:lnTo>
                    <a:lnTo>
                      <a:pt x="52" y="64"/>
                    </a:lnTo>
                    <a:lnTo>
                      <a:pt x="50" y="62"/>
                    </a:lnTo>
                    <a:lnTo>
                      <a:pt x="48" y="56"/>
                    </a:lnTo>
                    <a:lnTo>
                      <a:pt x="48" y="56"/>
                    </a:lnTo>
                    <a:lnTo>
                      <a:pt x="46" y="50"/>
                    </a:lnTo>
                    <a:lnTo>
                      <a:pt x="44" y="46"/>
                    </a:lnTo>
                    <a:lnTo>
                      <a:pt x="40" y="44"/>
                    </a:lnTo>
                    <a:lnTo>
                      <a:pt x="36" y="44"/>
                    </a:lnTo>
                    <a:lnTo>
                      <a:pt x="36" y="44"/>
                    </a:lnTo>
                    <a:lnTo>
                      <a:pt x="38" y="50"/>
                    </a:lnTo>
                    <a:lnTo>
                      <a:pt x="38" y="52"/>
                    </a:lnTo>
                    <a:lnTo>
                      <a:pt x="42" y="56"/>
                    </a:lnTo>
                    <a:lnTo>
                      <a:pt x="42" y="56"/>
                    </a:lnTo>
                    <a:lnTo>
                      <a:pt x="44" y="62"/>
                    </a:lnTo>
                    <a:lnTo>
                      <a:pt x="44" y="68"/>
                    </a:lnTo>
                    <a:lnTo>
                      <a:pt x="44" y="72"/>
                    </a:lnTo>
                    <a:lnTo>
                      <a:pt x="44" y="72"/>
                    </a:lnTo>
                    <a:lnTo>
                      <a:pt x="38" y="76"/>
                    </a:lnTo>
                    <a:lnTo>
                      <a:pt x="34" y="76"/>
                    </a:lnTo>
                    <a:lnTo>
                      <a:pt x="24" y="70"/>
                    </a:lnTo>
                    <a:lnTo>
                      <a:pt x="24" y="70"/>
                    </a:lnTo>
                    <a:lnTo>
                      <a:pt x="18" y="68"/>
                    </a:lnTo>
                    <a:lnTo>
                      <a:pt x="12" y="68"/>
                    </a:lnTo>
                    <a:lnTo>
                      <a:pt x="8" y="70"/>
                    </a:lnTo>
                    <a:lnTo>
                      <a:pt x="2" y="70"/>
                    </a:lnTo>
                    <a:lnTo>
                      <a:pt x="2" y="70"/>
                    </a:lnTo>
                    <a:lnTo>
                      <a:pt x="0" y="68"/>
                    </a:lnTo>
                    <a:lnTo>
                      <a:pt x="0" y="68"/>
                    </a:lnTo>
                    <a:lnTo>
                      <a:pt x="0" y="64"/>
                    </a:lnTo>
                    <a:lnTo>
                      <a:pt x="0" y="64"/>
                    </a:lnTo>
                    <a:lnTo>
                      <a:pt x="4" y="64"/>
                    </a:lnTo>
                    <a:lnTo>
                      <a:pt x="6" y="62"/>
                    </a:lnTo>
                    <a:lnTo>
                      <a:pt x="8" y="60"/>
                    </a:lnTo>
                    <a:lnTo>
                      <a:pt x="8" y="60"/>
                    </a:lnTo>
                    <a:lnTo>
                      <a:pt x="8" y="60"/>
                    </a:lnTo>
                    <a:lnTo>
                      <a:pt x="14" y="56"/>
                    </a:lnTo>
                    <a:lnTo>
                      <a:pt x="14" y="56"/>
                    </a:lnTo>
                    <a:lnTo>
                      <a:pt x="16" y="54"/>
                    </a:lnTo>
                    <a:lnTo>
                      <a:pt x="18" y="48"/>
                    </a:lnTo>
                    <a:lnTo>
                      <a:pt x="20" y="34"/>
                    </a:lnTo>
                    <a:lnTo>
                      <a:pt x="2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0" name="Freeform 1919">
                <a:extLst>
                  <a:ext uri="{FF2B5EF4-FFF2-40B4-BE49-F238E27FC236}">
                    <a16:creationId xmlns:a16="http://schemas.microsoft.com/office/drawing/2014/main" id="{D5474FB4-6011-4DB2-4E15-31F71A382155}"/>
                  </a:ext>
                </a:extLst>
              </p:cNvPr>
              <p:cNvSpPr>
                <a:spLocks/>
              </p:cNvSpPr>
              <p:nvPr/>
            </p:nvSpPr>
            <p:spPr bwMode="auto">
              <a:xfrm>
                <a:off x="5878" y="1547"/>
                <a:ext cx="32" cy="62"/>
              </a:xfrm>
              <a:custGeom>
                <a:avLst/>
                <a:gdLst>
                  <a:gd name="T0" fmla="*/ 8 w 32"/>
                  <a:gd name="T1" fmla="*/ 0 h 62"/>
                  <a:gd name="T2" fmla="*/ 8 w 32"/>
                  <a:gd name="T3" fmla="*/ 0 h 62"/>
                  <a:gd name="T4" fmla="*/ 12 w 32"/>
                  <a:gd name="T5" fmla="*/ 0 h 62"/>
                  <a:gd name="T6" fmla="*/ 16 w 32"/>
                  <a:gd name="T7" fmla="*/ 4 h 62"/>
                  <a:gd name="T8" fmla="*/ 16 w 32"/>
                  <a:gd name="T9" fmla="*/ 4 h 62"/>
                  <a:gd name="T10" fmla="*/ 18 w 32"/>
                  <a:gd name="T11" fmla="*/ 6 h 62"/>
                  <a:gd name="T12" fmla="*/ 20 w 32"/>
                  <a:gd name="T13" fmla="*/ 12 h 62"/>
                  <a:gd name="T14" fmla="*/ 24 w 32"/>
                  <a:gd name="T15" fmla="*/ 24 h 62"/>
                  <a:gd name="T16" fmla="*/ 24 w 32"/>
                  <a:gd name="T17" fmla="*/ 24 h 62"/>
                  <a:gd name="T18" fmla="*/ 26 w 32"/>
                  <a:gd name="T19" fmla="*/ 36 h 62"/>
                  <a:gd name="T20" fmla="*/ 26 w 32"/>
                  <a:gd name="T21" fmla="*/ 36 h 62"/>
                  <a:gd name="T22" fmla="*/ 28 w 32"/>
                  <a:gd name="T23" fmla="*/ 44 h 62"/>
                  <a:gd name="T24" fmla="*/ 32 w 32"/>
                  <a:gd name="T25" fmla="*/ 50 h 62"/>
                  <a:gd name="T26" fmla="*/ 32 w 32"/>
                  <a:gd name="T27" fmla="*/ 50 h 62"/>
                  <a:gd name="T28" fmla="*/ 32 w 32"/>
                  <a:gd name="T29" fmla="*/ 56 h 62"/>
                  <a:gd name="T30" fmla="*/ 32 w 32"/>
                  <a:gd name="T31" fmla="*/ 60 h 62"/>
                  <a:gd name="T32" fmla="*/ 30 w 32"/>
                  <a:gd name="T33" fmla="*/ 62 h 62"/>
                  <a:gd name="T34" fmla="*/ 28 w 32"/>
                  <a:gd name="T35" fmla="*/ 62 h 62"/>
                  <a:gd name="T36" fmla="*/ 28 w 32"/>
                  <a:gd name="T37" fmla="*/ 62 h 62"/>
                  <a:gd name="T38" fmla="*/ 26 w 32"/>
                  <a:gd name="T39" fmla="*/ 62 h 62"/>
                  <a:gd name="T40" fmla="*/ 24 w 32"/>
                  <a:gd name="T41" fmla="*/ 58 h 62"/>
                  <a:gd name="T42" fmla="*/ 20 w 32"/>
                  <a:gd name="T43" fmla="*/ 48 h 62"/>
                  <a:gd name="T44" fmla="*/ 20 w 32"/>
                  <a:gd name="T45" fmla="*/ 48 h 62"/>
                  <a:gd name="T46" fmla="*/ 16 w 32"/>
                  <a:gd name="T47" fmla="*/ 36 h 62"/>
                  <a:gd name="T48" fmla="*/ 12 w 32"/>
                  <a:gd name="T49" fmla="*/ 28 h 62"/>
                  <a:gd name="T50" fmla="*/ 6 w 32"/>
                  <a:gd name="T51" fmla="*/ 22 h 62"/>
                  <a:gd name="T52" fmla="*/ 0 w 32"/>
                  <a:gd name="T53" fmla="*/ 16 h 62"/>
                  <a:gd name="T54" fmla="*/ 0 w 32"/>
                  <a:gd name="T55" fmla="*/ 16 h 62"/>
                  <a:gd name="T56" fmla="*/ 2 w 32"/>
                  <a:gd name="T57" fmla="*/ 14 h 62"/>
                  <a:gd name="T58" fmla="*/ 4 w 32"/>
                  <a:gd name="T59" fmla="*/ 8 h 62"/>
                  <a:gd name="T60" fmla="*/ 6 w 32"/>
                  <a:gd name="T61" fmla="*/ 2 h 62"/>
                  <a:gd name="T62" fmla="*/ 8 w 32"/>
                  <a:gd name="T63" fmla="*/ 0 h 62"/>
                  <a:gd name="T64" fmla="*/ 8 w 32"/>
                  <a:gd name="T6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62">
                    <a:moveTo>
                      <a:pt x="8" y="0"/>
                    </a:moveTo>
                    <a:lnTo>
                      <a:pt x="8" y="0"/>
                    </a:lnTo>
                    <a:lnTo>
                      <a:pt x="12" y="0"/>
                    </a:lnTo>
                    <a:lnTo>
                      <a:pt x="16" y="4"/>
                    </a:lnTo>
                    <a:lnTo>
                      <a:pt x="16" y="4"/>
                    </a:lnTo>
                    <a:lnTo>
                      <a:pt x="18" y="6"/>
                    </a:lnTo>
                    <a:lnTo>
                      <a:pt x="20" y="12"/>
                    </a:lnTo>
                    <a:lnTo>
                      <a:pt x="24" y="24"/>
                    </a:lnTo>
                    <a:lnTo>
                      <a:pt x="24" y="24"/>
                    </a:lnTo>
                    <a:lnTo>
                      <a:pt x="26" y="36"/>
                    </a:lnTo>
                    <a:lnTo>
                      <a:pt x="26" y="36"/>
                    </a:lnTo>
                    <a:lnTo>
                      <a:pt x="28" y="44"/>
                    </a:lnTo>
                    <a:lnTo>
                      <a:pt x="32" y="50"/>
                    </a:lnTo>
                    <a:lnTo>
                      <a:pt x="32" y="50"/>
                    </a:lnTo>
                    <a:lnTo>
                      <a:pt x="32" y="56"/>
                    </a:lnTo>
                    <a:lnTo>
                      <a:pt x="32" y="60"/>
                    </a:lnTo>
                    <a:lnTo>
                      <a:pt x="30" y="62"/>
                    </a:lnTo>
                    <a:lnTo>
                      <a:pt x="28" y="62"/>
                    </a:lnTo>
                    <a:lnTo>
                      <a:pt x="28" y="62"/>
                    </a:lnTo>
                    <a:lnTo>
                      <a:pt x="26" y="62"/>
                    </a:lnTo>
                    <a:lnTo>
                      <a:pt x="24" y="58"/>
                    </a:lnTo>
                    <a:lnTo>
                      <a:pt x="20" y="48"/>
                    </a:lnTo>
                    <a:lnTo>
                      <a:pt x="20" y="48"/>
                    </a:lnTo>
                    <a:lnTo>
                      <a:pt x="16" y="36"/>
                    </a:lnTo>
                    <a:lnTo>
                      <a:pt x="12" y="28"/>
                    </a:lnTo>
                    <a:lnTo>
                      <a:pt x="6" y="22"/>
                    </a:lnTo>
                    <a:lnTo>
                      <a:pt x="0" y="16"/>
                    </a:lnTo>
                    <a:lnTo>
                      <a:pt x="0" y="16"/>
                    </a:lnTo>
                    <a:lnTo>
                      <a:pt x="2" y="14"/>
                    </a:lnTo>
                    <a:lnTo>
                      <a:pt x="4" y="8"/>
                    </a:lnTo>
                    <a:lnTo>
                      <a:pt x="6"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1" name="Freeform 1920">
                <a:extLst>
                  <a:ext uri="{FF2B5EF4-FFF2-40B4-BE49-F238E27FC236}">
                    <a16:creationId xmlns:a16="http://schemas.microsoft.com/office/drawing/2014/main" id="{192BDD40-683B-AE1C-2F7F-DFBDC8B7CC0D}"/>
                  </a:ext>
                </a:extLst>
              </p:cNvPr>
              <p:cNvSpPr>
                <a:spLocks/>
              </p:cNvSpPr>
              <p:nvPr/>
            </p:nvSpPr>
            <p:spPr bwMode="auto">
              <a:xfrm>
                <a:off x="5892" y="1585"/>
                <a:ext cx="46" cy="38"/>
              </a:xfrm>
              <a:custGeom>
                <a:avLst/>
                <a:gdLst>
                  <a:gd name="T0" fmla="*/ 6 w 46"/>
                  <a:gd name="T1" fmla="*/ 10 h 38"/>
                  <a:gd name="T2" fmla="*/ 6 w 46"/>
                  <a:gd name="T3" fmla="*/ 10 h 38"/>
                  <a:gd name="T4" fmla="*/ 8 w 46"/>
                  <a:gd name="T5" fmla="*/ 12 h 38"/>
                  <a:gd name="T6" fmla="*/ 10 w 46"/>
                  <a:gd name="T7" fmla="*/ 16 h 38"/>
                  <a:gd name="T8" fmla="*/ 12 w 46"/>
                  <a:gd name="T9" fmla="*/ 20 h 38"/>
                  <a:gd name="T10" fmla="*/ 16 w 46"/>
                  <a:gd name="T11" fmla="*/ 22 h 38"/>
                  <a:gd name="T12" fmla="*/ 16 w 46"/>
                  <a:gd name="T13" fmla="*/ 22 h 38"/>
                  <a:gd name="T14" fmla="*/ 18 w 46"/>
                  <a:gd name="T15" fmla="*/ 20 h 38"/>
                  <a:gd name="T16" fmla="*/ 18 w 46"/>
                  <a:gd name="T17" fmla="*/ 18 h 38"/>
                  <a:gd name="T18" fmla="*/ 16 w 46"/>
                  <a:gd name="T19" fmla="*/ 14 h 38"/>
                  <a:gd name="T20" fmla="*/ 16 w 46"/>
                  <a:gd name="T21" fmla="*/ 14 h 38"/>
                  <a:gd name="T22" fmla="*/ 14 w 46"/>
                  <a:gd name="T23" fmla="*/ 10 h 38"/>
                  <a:gd name="T24" fmla="*/ 14 w 46"/>
                  <a:gd name="T25" fmla="*/ 4 h 38"/>
                  <a:gd name="T26" fmla="*/ 14 w 46"/>
                  <a:gd name="T27" fmla="*/ 4 h 38"/>
                  <a:gd name="T28" fmla="*/ 16 w 46"/>
                  <a:gd name="T29" fmla="*/ 0 h 38"/>
                  <a:gd name="T30" fmla="*/ 18 w 46"/>
                  <a:gd name="T31" fmla="*/ 2 h 38"/>
                  <a:gd name="T32" fmla="*/ 18 w 46"/>
                  <a:gd name="T33" fmla="*/ 2 h 38"/>
                  <a:gd name="T34" fmla="*/ 22 w 46"/>
                  <a:gd name="T35" fmla="*/ 4 h 38"/>
                  <a:gd name="T36" fmla="*/ 24 w 46"/>
                  <a:gd name="T37" fmla="*/ 8 h 38"/>
                  <a:gd name="T38" fmla="*/ 24 w 46"/>
                  <a:gd name="T39" fmla="*/ 8 h 38"/>
                  <a:gd name="T40" fmla="*/ 26 w 46"/>
                  <a:gd name="T41" fmla="*/ 14 h 38"/>
                  <a:gd name="T42" fmla="*/ 28 w 46"/>
                  <a:gd name="T43" fmla="*/ 16 h 38"/>
                  <a:gd name="T44" fmla="*/ 32 w 46"/>
                  <a:gd name="T45" fmla="*/ 14 h 38"/>
                  <a:gd name="T46" fmla="*/ 34 w 46"/>
                  <a:gd name="T47" fmla="*/ 10 h 38"/>
                  <a:gd name="T48" fmla="*/ 34 w 46"/>
                  <a:gd name="T49" fmla="*/ 10 h 38"/>
                  <a:gd name="T50" fmla="*/ 36 w 46"/>
                  <a:gd name="T51" fmla="*/ 8 h 38"/>
                  <a:gd name="T52" fmla="*/ 40 w 46"/>
                  <a:gd name="T53" fmla="*/ 10 h 38"/>
                  <a:gd name="T54" fmla="*/ 42 w 46"/>
                  <a:gd name="T55" fmla="*/ 14 h 38"/>
                  <a:gd name="T56" fmla="*/ 44 w 46"/>
                  <a:gd name="T57" fmla="*/ 16 h 38"/>
                  <a:gd name="T58" fmla="*/ 44 w 46"/>
                  <a:gd name="T59" fmla="*/ 16 h 38"/>
                  <a:gd name="T60" fmla="*/ 46 w 46"/>
                  <a:gd name="T61" fmla="*/ 20 h 38"/>
                  <a:gd name="T62" fmla="*/ 46 w 46"/>
                  <a:gd name="T63" fmla="*/ 20 h 38"/>
                  <a:gd name="T64" fmla="*/ 44 w 46"/>
                  <a:gd name="T65" fmla="*/ 26 h 38"/>
                  <a:gd name="T66" fmla="*/ 44 w 46"/>
                  <a:gd name="T67" fmla="*/ 26 h 38"/>
                  <a:gd name="T68" fmla="*/ 40 w 46"/>
                  <a:gd name="T69" fmla="*/ 30 h 38"/>
                  <a:gd name="T70" fmla="*/ 40 w 46"/>
                  <a:gd name="T71" fmla="*/ 30 h 38"/>
                  <a:gd name="T72" fmla="*/ 32 w 46"/>
                  <a:gd name="T73" fmla="*/ 36 h 38"/>
                  <a:gd name="T74" fmla="*/ 30 w 46"/>
                  <a:gd name="T75" fmla="*/ 38 h 38"/>
                  <a:gd name="T76" fmla="*/ 26 w 46"/>
                  <a:gd name="T77" fmla="*/ 38 h 38"/>
                  <a:gd name="T78" fmla="*/ 26 w 46"/>
                  <a:gd name="T79" fmla="*/ 38 h 38"/>
                  <a:gd name="T80" fmla="*/ 22 w 46"/>
                  <a:gd name="T81" fmla="*/ 34 h 38"/>
                  <a:gd name="T82" fmla="*/ 16 w 46"/>
                  <a:gd name="T83" fmla="*/ 32 h 38"/>
                  <a:gd name="T84" fmla="*/ 16 w 46"/>
                  <a:gd name="T85" fmla="*/ 32 h 38"/>
                  <a:gd name="T86" fmla="*/ 14 w 46"/>
                  <a:gd name="T87" fmla="*/ 30 h 38"/>
                  <a:gd name="T88" fmla="*/ 14 w 46"/>
                  <a:gd name="T89" fmla="*/ 30 h 38"/>
                  <a:gd name="T90" fmla="*/ 8 w 46"/>
                  <a:gd name="T91" fmla="*/ 24 h 38"/>
                  <a:gd name="T92" fmla="*/ 4 w 46"/>
                  <a:gd name="T93" fmla="*/ 20 h 38"/>
                  <a:gd name="T94" fmla="*/ 2 w 46"/>
                  <a:gd name="T95" fmla="*/ 20 h 38"/>
                  <a:gd name="T96" fmla="*/ 2 w 46"/>
                  <a:gd name="T97" fmla="*/ 20 h 38"/>
                  <a:gd name="T98" fmla="*/ 0 w 46"/>
                  <a:gd name="T99" fmla="*/ 14 h 38"/>
                  <a:gd name="T100" fmla="*/ 0 w 46"/>
                  <a:gd name="T101" fmla="*/ 14 h 38"/>
                  <a:gd name="T102" fmla="*/ 0 w 46"/>
                  <a:gd name="T103" fmla="*/ 12 h 38"/>
                  <a:gd name="T104" fmla="*/ 0 w 46"/>
                  <a:gd name="T105" fmla="*/ 12 h 38"/>
                  <a:gd name="T106" fmla="*/ 0 w 46"/>
                  <a:gd name="T107" fmla="*/ 10 h 38"/>
                  <a:gd name="T108" fmla="*/ 0 w 46"/>
                  <a:gd name="T109" fmla="*/ 10 h 38"/>
                  <a:gd name="T110" fmla="*/ 6 w 46"/>
                  <a:gd name="T111" fmla="*/ 10 h 38"/>
                  <a:gd name="T112" fmla="*/ 6 w 46"/>
                  <a:gd name="T113"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 h="38">
                    <a:moveTo>
                      <a:pt x="6" y="10"/>
                    </a:moveTo>
                    <a:lnTo>
                      <a:pt x="6" y="10"/>
                    </a:lnTo>
                    <a:lnTo>
                      <a:pt x="8" y="12"/>
                    </a:lnTo>
                    <a:lnTo>
                      <a:pt x="10" y="16"/>
                    </a:lnTo>
                    <a:lnTo>
                      <a:pt x="12" y="20"/>
                    </a:lnTo>
                    <a:lnTo>
                      <a:pt x="16" y="22"/>
                    </a:lnTo>
                    <a:lnTo>
                      <a:pt x="16" y="22"/>
                    </a:lnTo>
                    <a:lnTo>
                      <a:pt x="18" y="20"/>
                    </a:lnTo>
                    <a:lnTo>
                      <a:pt x="18" y="18"/>
                    </a:lnTo>
                    <a:lnTo>
                      <a:pt x="16" y="14"/>
                    </a:lnTo>
                    <a:lnTo>
                      <a:pt x="16" y="14"/>
                    </a:lnTo>
                    <a:lnTo>
                      <a:pt x="14" y="10"/>
                    </a:lnTo>
                    <a:lnTo>
                      <a:pt x="14" y="4"/>
                    </a:lnTo>
                    <a:lnTo>
                      <a:pt x="14" y="4"/>
                    </a:lnTo>
                    <a:lnTo>
                      <a:pt x="16" y="0"/>
                    </a:lnTo>
                    <a:lnTo>
                      <a:pt x="18" y="2"/>
                    </a:lnTo>
                    <a:lnTo>
                      <a:pt x="18" y="2"/>
                    </a:lnTo>
                    <a:lnTo>
                      <a:pt x="22" y="4"/>
                    </a:lnTo>
                    <a:lnTo>
                      <a:pt x="24" y="8"/>
                    </a:lnTo>
                    <a:lnTo>
                      <a:pt x="24" y="8"/>
                    </a:lnTo>
                    <a:lnTo>
                      <a:pt x="26" y="14"/>
                    </a:lnTo>
                    <a:lnTo>
                      <a:pt x="28" y="16"/>
                    </a:lnTo>
                    <a:lnTo>
                      <a:pt x="32" y="14"/>
                    </a:lnTo>
                    <a:lnTo>
                      <a:pt x="34" y="10"/>
                    </a:lnTo>
                    <a:lnTo>
                      <a:pt x="34" y="10"/>
                    </a:lnTo>
                    <a:lnTo>
                      <a:pt x="36" y="8"/>
                    </a:lnTo>
                    <a:lnTo>
                      <a:pt x="40" y="10"/>
                    </a:lnTo>
                    <a:lnTo>
                      <a:pt x="42" y="14"/>
                    </a:lnTo>
                    <a:lnTo>
                      <a:pt x="44" y="16"/>
                    </a:lnTo>
                    <a:lnTo>
                      <a:pt x="44" y="16"/>
                    </a:lnTo>
                    <a:lnTo>
                      <a:pt x="46" y="20"/>
                    </a:lnTo>
                    <a:lnTo>
                      <a:pt x="46" y="20"/>
                    </a:lnTo>
                    <a:lnTo>
                      <a:pt x="44" y="26"/>
                    </a:lnTo>
                    <a:lnTo>
                      <a:pt x="44" y="26"/>
                    </a:lnTo>
                    <a:lnTo>
                      <a:pt x="40" y="30"/>
                    </a:lnTo>
                    <a:lnTo>
                      <a:pt x="40" y="30"/>
                    </a:lnTo>
                    <a:lnTo>
                      <a:pt x="32" y="36"/>
                    </a:lnTo>
                    <a:lnTo>
                      <a:pt x="30" y="38"/>
                    </a:lnTo>
                    <a:lnTo>
                      <a:pt x="26" y="38"/>
                    </a:lnTo>
                    <a:lnTo>
                      <a:pt x="26" y="38"/>
                    </a:lnTo>
                    <a:lnTo>
                      <a:pt x="22" y="34"/>
                    </a:lnTo>
                    <a:lnTo>
                      <a:pt x="16" y="32"/>
                    </a:lnTo>
                    <a:lnTo>
                      <a:pt x="16" y="32"/>
                    </a:lnTo>
                    <a:lnTo>
                      <a:pt x="14" y="30"/>
                    </a:lnTo>
                    <a:lnTo>
                      <a:pt x="14" y="30"/>
                    </a:lnTo>
                    <a:lnTo>
                      <a:pt x="8" y="24"/>
                    </a:lnTo>
                    <a:lnTo>
                      <a:pt x="4" y="20"/>
                    </a:lnTo>
                    <a:lnTo>
                      <a:pt x="2" y="20"/>
                    </a:lnTo>
                    <a:lnTo>
                      <a:pt x="2" y="20"/>
                    </a:lnTo>
                    <a:lnTo>
                      <a:pt x="0" y="14"/>
                    </a:lnTo>
                    <a:lnTo>
                      <a:pt x="0" y="14"/>
                    </a:lnTo>
                    <a:lnTo>
                      <a:pt x="0" y="12"/>
                    </a:lnTo>
                    <a:lnTo>
                      <a:pt x="0" y="12"/>
                    </a:lnTo>
                    <a:lnTo>
                      <a:pt x="0" y="10"/>
                    </a:lnTo>
                    <a:lnTo>
                      <a:pt x="0" y="10"/>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2" name="Freeform 1921">
                <a:extLst>
                  <a:ext uri="{FF2B5EF4-FFF2-40B4-BE49-F238E27FC236}">
                    <a16:creationId xmlns:a16="http://schemas.microsoft.com/office/drawing/2014/main" id="{539AA56C-3FAB-D174-A8F8-AEEFA2C8EE47}"/>
                  </a:ext>
                </a:extLst>
              </p:cNvPr>
              <p:cNvSpPr>
                <a:spLocks/>
              </p:cNvSpPr>
              <p:nvPr/>
            </p:nvSpPr>
            <p:spPr bwMode="auto">
              <a:xfrm>
                <a:off x="5848" y="1555"/>
                <a:ext cx="12" cy="20"/>
              </a:xfrm>
              <a:custGeom>
                <a:avLst/>
                <a:gdLst>
                  <a:gd name="T0" fmla="*/ 12 w 12"/>
                  <a:gd name="T1" fmla="*/ 4 h 20"/>
                  <a:gd name="T2" fmla="*/ 12 w 12"/>
                  <a:gd name="T3" fmla="*/ 4 h 20"/>
                  <a:gd name="T4" fmla="*/ 10 w 12"/>
                  <a:gd name="T5" fmla="*/ 4 h 20"/>
                  <a:gd name="T6" fmla="*/ 10 w 12"/>
                  <a:gd name="T7" fmla="*/ 6 h 20"/>
                  <a:gd name="T8" fmla="*/ 8 w 12"/>
                  <a:gd name="T9" fmla="*/ 14 h 20"/>
                  <a:gd name="T10" fmla="*/ 8 w 12"/>
                  <a:gd name="T11" fmla="*/ 14 h 20"/>
                  <a:gd name="T12" fmla="*/ 8 w 12"/>
                  <a:gd name="T13" fmla="*/ 18 h 20"/>
                  <a:gd name="T14" fmla="*/ 8 w 12"/>
                  <a:gd name="T15" fmla="*/ 20 h 20"/>
                  <a:gd name="T16" fmla="*/ 6 w 12"/>
                  <a:gd name="T17" fmla="*/ 20 h 20"/>
                  <a:gd name="T18" fmla="*/ 6 w 12"/>
                  <a:gd name="T19" fmla="*/ 20 h 20"/>
                  <a:gd name="T20" fmla="*/ 2 w 12"/>
                  <a:gd name="T21" fmla="*/ 16 h 20"/>
                  <a:gd name="T22" fmla="*/ 2 w 12"/>
                  <a:gd name="T23" fmla="*/ 14 h 20"/>
                  <a:gd name="T24" fmla="*/ 0 w 12"/>
                  <a:gd name="T25" fmla="*/ 8 h 20"/>
                  <a:gd name="T26" fmla="*/ 0 w 12"/>
                  <a:gd name="T27" fmla="*/ 8 h 20"/>
                  <a:gd name="T28" fmla="*/ 0 w 12"/>
                  <a:gd name="T29" fmla="*/ 4 h 20"/>
                  <a:gd name="T30" fmla="*/ 2 w 12"/>
                  <a:gd name="T31" fmla="*/ 4 h 20"/>
                  <a:gd name="T32" fmla="*/ 4 w 12"/>
                  <a:gd name="T33" fmla="*/ 4 h 20"/>
                  <a:gd name="T34" fmla="*/ 4 w 12"/>
                  <a:gd name="T35" fmla="*/ 4 h 20"/>
                  <a:gd name="T36" fmla="*/ 6 w 12"/>
                  <a:gd name="T37" fmla="*/ 4 h 20"/>
                  <a:gd name="T38" fmla="*/ 6 w 12"/>
                  <a:gd name="T39" fmla="*/ 4 h 20"/>
                  <a:gd name="T40" fmla="*/ 8 w 12"/>
                  <a:gd name="T41" fmla="*/ 2 h 20"/>
                  <a:gd name="T42" fmla="*/ 10 w 12"/>
                  <a:gd name="T43" fmla="*/ 0 h 20"/>
                  <a:gd name="T44" fmla="*/ 12 w 12"/>
                  <a:gd name="T45" fmla="*/ 4 h 20"/>
                  <a:gd name="T46" fmla="*/ 12 w 12"/>
                  <a:gd name="T4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0">
                    <a:moveTo>
                      <a:pt x="12" y="4"/>
                    </a:moveTo>
                    <a:lnTo>
                      <a:pt x="12" y="4"/>
                    </a:lnTo>
                    <a:lnTo>
                      <a:pt x="10" y="4"/>
                    </a:lnTo>
                    <a:lnTo>
                      <a:pt x="10" y="6"/>
                    </a:lnTo>
                    <a:lnTo>
                      <a:pt x="8" y="14"/>
                    </a:lnTo>
                    <a:lnTo>
                      <a:pt x="8" y="14"/>
                    </a:lnTo>
                    <a:lnTo>
                      <a:pt x="8" y="18"/>
                    </a:lnTo>
                    <a:lnTo>
                      <a:pt x="8" y="20"/>
                    </a:lnTo>
                    <a:lnTo>
                      <a:pt x="6" y="20"/>
                    </a:lnTo>
                    <a:lnTo>
                      <a:pt x="6" y="20"/>
                    </a:lnTo>
                    <a:lnTo>
                      <a:pt x="2" y="16"/>
                    </a:lnTo>
                    <a:lnTo>
                      <a:pt x="2" y="14"/>
                    </a:lnTo>
                    <a:lnTo>
                      <a:pt x="0" y="8"/>
                    </a:lnTo>
                    <a:lnTo>
                      <a:pt x="0" y="8"/>
                    </a:lnTo>
                    <a:lnTo>
                      <a:pt x="0" y="4"/>
                    </a:lnTo>
                    <a:lnTo>
                      <a:pt x="2" y="4"/>
                    </a:lnTo>
                    <a:lnTo>
                      <a:pt x="4" y="4"/>
                    </a:lnTo>
                    <a:lnTo>
                      <a:pt x="4" y="4"/>
                    </a:lnTo>
                    <a:lnTo>
                      <a:pt x="6" y="4"/>
                    </a:lnTo>
                    <a:lnTo>
                      <a:pt x="6" y="4"/>
                    </a:lnTo>
                    <a:lnTo>
                      <a:pt x="8" y="2"/>
                    </a:lnTo>
                    <a:lnTo>
                      <a:pt x="10"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3" name="Freeform 1922">
                <a:extLst>
                  <a:ext uri="{FF2B5EF4-FFF2-40B4-BE49-F238E27FC236}">
                    <a16:creationId xmlns:a16="http://schemas.microsoft.com/office/drawing/2014/main" id="{CE7EA10A-2120-8C3C-1C69-B1960DB54733}"/>
                  </a:ext>
                </a:extLst>
              </p:cNvPr>
              <p:cNvSpPr>
                <a:spLocks/>
              </p:cNvSpPr>
              <p:nvPr/>
            </p:nvSpPr>
            <p:spPr bwMode="auto">
              <a:xfrm>
                <a:off x="5882" y="1581"/>
                <a:ext cx="10" cy="18"/>
              </a:xfrm>
              <a:custGeom>
                <a:avLst/>
                <a:gdLst>
                  <a:gd name="T0" fmla="*/ 2 w 10"/>
                  <a:gd name="T1" fmla="*/ 14 h 18"/>
                  <a:gd name="T2" fmla="*/ 2 w 10"/>
                  <a:gd name="T3" fmla="*/ 14 h 18"/>
                  <a:gd name="T4" fmla="*/ 0 w 10"/>
                  <a:gd name="T5" fmla="*/ 6 h 18"/>
                  <a:gd name="T6" fmla="*/ 2 w 10"/>
                  <a:gd name="T7" fmla="*/ 2 h 18"/>
                  <a:gd name="T8" fmla="*/ 4 w 10"/>
                  <a:gd name="T9" fmla="*/ 0 h 18"/>
                  <a:gd name="T10" fmla="*/ 6 w 10"/>
                  <a:gd name="T11" fmla="*/ 0 h 18"/>
                  <a:gd name="T12" fmla="*/ 6 w 10"/>
                  <a:gd name="T13" fmla="*/ 0 h 18"/>
                  <a:gd name="T14" fmla="*/ 8 w 10"/>
                  <a:gd name="T15" fmla="*/ 0 h 18"/>
                  <a:gd name="T16" fmla="*/ 10 w 10"/>
                  <a:gd name="T17" fmla="*/ 4 h 18"/>
                  <a:gd name="T18" fmla="*/ 10 w 10"/>
                  <a:gd name="T19" fmla="*/ 14 h 18"/>
                  <a:gd name="T20" fmla="*/ 10 w 10"/>
                  <a:gd name="T21" fmla="*/ 14 h 18"/>
                  <a:gd name="T22" fmla="*/ 10 w 10"/>
                  <a:gd name="T23" fmla="*/ 14 h 18"/>
                  <a:gd name="T24" fmla="*/ 10 w 10"/>
                  <a:gd name="T25" fmla="*/ 14 h 18"/>
                  <a:gd name="T26" fmla="*/ 8 w 10"/>
                  <a:gd name="T27" fmla="*/ 18 h 18"/>
                  <a:gd name="T28" fmla="*/ 6 w 10"/>
                  <a:gd name="T29" fmla="*/ 18 h 18"/>
                  <a:gd name="T30" fmla="*/ 4 w 10"/>
                  <a:gd name="T31" fmla="*/ 18 h 18"/>
                  <a:gd name="T32" fmla="*/ 2 w 10"/>
                  <a:gd name="T33" fmla="*/ 14 h 18"/>
                  <a:gd name="T34" fmla="*/ 2 w 10"/>
                  <a:gd name="T3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8">
                    <a:moveTo>
                      <a:pt x="2" y="14"/>
                    </a:moveTo>
                    <a:lnTo>
                      <a:pt x="2" y="14"/>
                    </a:lnTo>
                    <a:lnTo>
                      <a:pt x="0" y="6"/>
                    </a:lnTo>
                    <a:lnTo>
                      <a:pt x="2" y="2"/>
                    </a:lnTo>
                    <a:lnTo>
                      <a:pt x="4" y="0"/>
                    </a:lnTo>
                    <a:lnTo>
                      <a:pt x="6" y="0"/>
                    </a:lnTo>
                    <a:lnTo>
                      <a:pt x="6" y="0"/>
                    </a:lnTo>
                    <a:lnTo>
                      <a:pt x="8" y="0"/>
                    </a:lnTo>
                    <a:lnTo>
                      <a:pt x="10" y="4"/>
                    </a:lnTo>
                    <a:lnTo>
                      <a:pt x="10" y="14"/>
                    </a:lnTo>
                    <a:lnTo>
                      <a:pt x="10" y="14"/>
                    </a:lnTo>
                    <a:lnTo>
                      <a:pt x="10" y="14"/>
                    </a:lnTo>
                    <a:lnTo>
                      <a:pt x="10" y="14"/>
                    </a:lnTo>
                    <a:lnTo>
                      <a:pt x="8" y="18"/>
                    </a:lnTo>
                    <a:lnTo>
                      <a:pt x="6" y="18"/>
                    </a:lnTo>
                    <a:lnTo>
                      <a:pt x="4" y="18"/>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4" name="Freeform 1923">
                <a:extLst>
                  <a:ext uri="{FF2B5EF4-FFF2-40B4-BE49-F238E27FC236}">
                    <a16:creationId xmlns:a16="http://schemas.microsoft.com/office/drawing/2014/main" id="{86AB42E4-6582-26C7-4FE6-161BE454D012}"/>
                  </a:ext>
                </a:extLst>
              </p:cNvPr>
              <p:cNvSpPr>
                <a:spLocks/>
              </p:cNvSpPr>
              <p:nvPr/>
            </p:nvSpPr>
            <p:spPr bwMode="auto">
              <a:xfrm>
                <a:off x="5870" y="1593"/>
                <a:ext cx="8" cy="20"/>
              </a:xfrm>
              <a:custGeom>
                <a:avLst/>
                <a:gdLst>
                  <a:gd name="T0" fmla="*/ 2 w 8"/>
                  <a:gd name="T1" fmla="*/ 2 h 20"/>
                  <a:gd name="T2" fmla="*/ 2 w 8"/>
                  <a:gd name="T3" fmla="*/ 2 h 20"/>
                  <a:gd name="T4" fmla="*/ 4 w 8"/>
                  <a:gd name="T5" fmla="*/ 0 h 20"/>
                  <a:gd name="T6" fmla="*/ 4 w 8"/>
                  <a:gd name="T7" fmla="*/ 0 h 20"/>
                  <a:gd name="T8" fmla="*/ 8 w 8"/>
                  <a:gd name="T9" fmla="*/ 2 h 20"/>
                  <a:gd name="T10" fmla="*/ 8 w 8"/>
                  <a:gd name="T11" fmla="*/ 2 h 20"/>
                  <a:gd name="T12" fmla="*/ 8 w 8"/>
                  <a:gd name="T13" fmla="*/ 4 h 20"/>
                  <a:gd name="T14" fmla="*/ 8 w 8"/>
                  <a:gd name="T15" fmla="*/ 4 h 20"/>
                  <a:gd name="T16" fmla="*/ 8 w 8"/>
                  <a:gd name="T17" fmla="*/ 8 h 20"/>
                  <a:gd name="T18" fmla="*/ 8 w 8"/>
                  <a:gd name="T19" fmla="*/ 8 h 20"/>
                  <a:gd name="T20" fmla="*/ 4 w 8"/>
                  <a:gd name="T21" fmla="*/ 18 h 20"/>
                  <a:gd name="T22" fmla="*/ 2 w 8"/>
                  <a:gd name="T23" fmla="*/ 20 h 20"/>
                  <a:gd name="T24" fmla="*/ 0 w 8"/>
                  <a:gd name="T25" fmla="*/ 16 h 20"/>
                  <a:gd name="T26" fmla="*/ 0 w 8"/>
                  <a:gd name="T27" fmla="*/ 16 h 20"/>
                  <a:gd name="T28" fmla="*/ 0 w 8"/>
                  <a:gd name="T29" fmla="*/ 8 h 20"/>
                  <a:gd name="T30" fmla="*/ 2 w 8"/>
                  <a:gd name="T31" fmla="*/ 2 h 20"/>
                  <a:gd name="T32" fmla="*/ 2 w 8"/>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0">
                    <a:moveTo>
                      <a:pt x="2" y="2"/>
                    </a:moveTo>
                    <a:lnTo>
                      <a:pt x="2" y="2"/>
                    </a:lnTo>
                    <a:lnTo>
                      <a:pt x="4" y="0"/>
                    </a:lnTo>
                    <a:lnTo>
                      <a:pt x="4" y="0"/>
                    </a:lnTo>
                    <a:lnTo>
                      <a:pt x="8" y="2"/>
                    </a:lnTo>
                    <a:lnTo>
                      <a:pt x="8" y="2"/>
                    </a:lnTo>
                    <a:lnTo>
                      <a:pt x="8" y="4"/>
                    </a:lnTo>
                    <a:lnTo>
                      <a:pt x="8" y="4"/>
                    </a:lnTo>
                    <a:lnTo>
                      <a:pt x="8" y="8"/>
                    </a:lnTo>
                    <a:lnTo>
                      <a:pt x="8" y="8"/>
                    </a:lnTo>
                    <a:lnTo>
                      <a:pt x="4" y="18"/>
                    </a:lnTo>
                    <a:lnTo>
                      <a:pt x="2" y="20"/>
                    </a:lnTo>
                    <a:lnTo>
                      <a:pt x="0" y="16"/>
                    </a:lnTo>
                    <a:lnTo>
                      <a:pt x="0" y="16"/>
                    </a:lnTo>
                    <a:lnTo>
                      <a:pt x="0" y="8"/>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5" name="Freeform 1924">
                <a:extLst>
                  <a:ext uri="{FF2B5EF4-FFF2-40B4-BE49-F238E27FC236}">
                    <a16:creationId xmlns:a16="http://schemas.microsoft.com/office/drawing/2014/main" id="{B5A87587-97BD-C9F0-8A44-73AEB5AE23BD}"/>
                  </a:ext>
                </a:extLst>
              </p:cNvPr>
              <p:cNvSpPr>
                <a:spLocks/>
              </p:cNvSpPr>
              <p:nvPr/>
            </p:nvSpPr>
            <p:spPr bwMode="auto">
              <a:xfrm>
                <a:off x="5894" y="1547"/>
                <a:ext cx="12" cy="26"/>
              </a:xfrm>
              <a:custGeom>
                <a:avLst/>
                <a:gdLst>
                  <a:gd name="T0" fmla="*/ 6 w 12"/>
                  <a:gd name="T1" fmla="*/ 26 h 26"/>
                  <a:gd name="T2" fmla="*/ 6 w 12"/>
                  <a:gd name="T3" fmla="*/ 26 h 26"/>
                  <a:gd name="T4" fmla="*/ 0 w 12"/>
                  <a:gd name="T5" fmla="*/ 4 h 26"/>
                  <a:gd name="T6" fmla="*/ 0 w 12"/>
                  <a:gd name="T7" fmla="*/ 4 h 26"/>
                  <a:gd name="T8" fmla="*/ 6 w 12"/>
                  <a:gd name="T9" fmla="*/ 4 h 26"/>
                  <a:gd name="T10" fmla="*/ 10 w 12"/>
                  <a:gd name="T11" fmla="*/ 0 h 26"/>
                  <a:gd name="T12" fmla="*/ 10 w 12"/>
                  <a:gd name="T13" fmla="*/ 0 h 26"/>
                  <a:gd name="T14" fmla="*/ 12 w 12"/>
                  <a:gd name="T15" fmla="*/ 2 h 26"/>
                  <a:gd name="T16" fmla="*/ 12 w 12"/>
                  <a:gd name="T17" fmla="*/ 2 h 26"/>
                  <a:gd name="T18" fmla="*/ 10 w 12"/>
                  <a:gd name="T19" fmla="*/ 16 h 26"/>
                  <a:gd name="T20" fmla="*/ 10 w 12"/>
                  <a:gd name="T21" fmla="*/ 22 h 26"/>
                  <a:gd name="T22" fmla="*/ 6 w 12"/>
                  <a:gd name="T23" fmla="*/ 26 h 26"/>
                  <a:gd name="T24" fmla="*/ 6 w 12"/>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6">
                    <a:moveTo>
                      <a:pt x="6" y="26"/>
                    </a:moveTo>
                    <a:lnTo>
                      <a:pt x="6" y="26"/>
                    </a:lnTo>
                    <a:lnTo>
                      <a:pt x="0" y="4"/>
                    </a:lnTo>
                    <a:lnTo>
                      <a:pt x="0" y="4"/>
                    </a:lnTo>
                    <a:lnTo>
                      <a:pt x="6" y="4"/>
                    </a:lnTo>
                    <a:lnTo>
                      <a:pt x="10" y="0"/>
                    </a:lnTo>
                    <a:lnTo>
                      <a:pt x="10" y="0"/>
                    </a:lnTo>
                    <a:lnTo>
                      <a:pt x="12" y="2"/>
                    </a:lnTo>
                    <a:lnTo>
                      <a:pt x="12" y="2"/>
                    </a:lnTo>
                    <a:lnTo>
                      <a:pt x="10" y="16"/>
                    </a:lnTo>
                    <a:lnTo>
                      <a:pt x="10" y="22"/>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6" name="Freeform 1925">
                <a:extLst>
                  <a:ext uri="{FF2B5EF4-FFF2-40B4-BE49-F238E27FC236}">
                    <a16:creationId xmlns:a16="http://schemas.microsoft.com/office/drawing/2014/main" id="{D2B1F640-D804-36E3-48BB-E7C7F170C955}"/>
                  </a:ext>
                </a:extLst>
              </p:cNvPr>
              <p:cNvSpPr>
                <a:spLocks/>
              </p:cNvSpPr>
              <p:nvPr/>
            </p:nvSpPr>
            <p:spPr bwMode="auto">
              <a:xfrm>
                <a:off x="1532" y="2265"/>
                <a:ext cx="106" cy="205"/>
              </a:xfrm>
              <a:custGeom>
                <a:avLst/>
                <a:gdLst>
                  <a:gd name="T0" fmla="*/ 6 w 106"/>
                  <a:gd name="T1" fmla="*/ 12 h 205"/>
                  <a:gd name="T2" fmla="*/ 12 w 106"/>
                  <a:gd name="T3" fmla="*/ 0 h 205"/>
                  <a:gd name="T4" fmla="*/ 18 w 106"/>
                  <a:gd name="T5" fmla="*/ 4 h 205"/>
                  <a:gd name="T6" fmla="*/ 24 w 106"/>
                  <a:gd name="T7" fmla="*/ 14 h 205"/>
                  <a:gd name="T8" fmla="*/ 30 w 106"/>
                  <a:gd name="T9" fmla="*/ 24 h 205"/>
                  <a:gd name="T10" fmla="*/ 36 w 106"/>
                  <a:gd name="T11" fmla="*/ 22 h 205"/>
                  <a:gd name="T12" fmla="*/ 42 w 106"/>
                  <a:gd name="T13" fmla="*/ 36 h 205"/>
                  <a:gd name="T14" fmla="*/ 48 w 106"/>
                  <a:gd name="T15" fmla="*/ 46 h 205"/>
                  <a:gd name="T16" fmla="*/ 56 w 106"/>
                  <a:gd name="T17" fmla="*/ 58 h 205"/>
                  <a:gd name="T18" fmla="*/ 62 w 106"/>
                  <a:gd name="T19" fmla="*/ 77 h 205"/>
                  <a:gd name="T20" fmla="*/ 62 w 106"/>
                  <a:gd name="T21" fmla="*/ 75 h 205"/>
                  <a:gd name="T22" fmla="*/ 60 w 106"/>
                  <a:gd name="T23" fmla="*/ 70 h 205"/>
                  <a:gd name="T24" fmla="*/ 58 w 106"/>
                  <a:gd name="T25" fmla="*/ 56 h 205"/>
                  <a:gd name="T26" fmla="*/ 64 w 106"/>
                  <a:gd name="T27" fmla="*/ 58 h 205"/>
                  <a:gd name="T28" fmla="*/ 74 w 106"/>
                  <a:gd name="T29" fmla="*/ 79 h 205"/>
                  <a:gd name="T30" fmla="*/ 80 w 106"/>
                  <a:gd name="T31" fmla="*/ 85 h 205"/>
                  <a:gd name="T32" fmla="*/ 88 w 106"/>
                  <a:gd name="T33" fmla="*/ 101 h 205"/>
                  <a:gd name="T34" fmla="*/ 96 w 106"/>
                  <a:gd name="T35" fmla="*/ 115 h 205"/>
                  <a:gd name="T36" fmla="*/ 102 w 106"/>
                  <a:gd name="T37" fmla="*/ 137 h 205"/>
                  <a:gd name="T38" fmla="*/ 104 w 106"/>
                  <a:gd name="T39" fmla="*/ 143 h 205"/>
                  <a:gd name="T40" fmla="*/ 106 w 106"/>
                  <a:gd name="T41" fmla="*/ 149 h 205"/>
                  <a:gd name="T42" fmla="*/ 104 w 106"/>
                  <a:gd name="T43" fmla="*/ 157 h 205"/>
                  <a:gd name="T44" fmla="*/ 98 w 106"/>
                  <a:gd name="T45" fmla="*/ 185 h 205"/>
                  <a:gd name="T46" fmla="*/ 92 w 106"/>
                  <a:gd name="T47" fmla="*/ 189 h 205"/>
                  <a:gd name="T48" fmla="*/ 86 w 106"/>
                  <a:gd name="T49" fmla="*/ 171 h 205"/>
                  <a:gd name="T50" fmla="*/ 80 w 106"/>
                  <a:gd name="T51" fmla="*/ 169 h 205"/>
                  <a:gd name="T52" fmla="*/ 84 w 106"/>
                  <a:gd name="T53" fmla="*/ 195 h 205"/>
                  <a:gd name="T54" fmla="*/ 84 w 106"/>
                  <a:gd name="T55" fmla="*/ 203 h 205"/>
                  <a:gd name="T56" fmla="*/ 76 w 106"/>
                  <a:gd name="T57" fmla="*/ 201 h 205"/>
                  <a:gd name="T58" fmla="*/ 74 w 106"/>
                  <a:gd name="T59" fmla="*/ 187 h 205"/>
                  <a:gd name="T60" fmla="*/ 66 w 106"/>
                  <a:gd name="T61" fmla="*/ 175 h 205"/>
                  <a:gd name="T62" fmla="*/ 60 w 106"/>
                  <a:gd name="T63" fmla="*/ 175 h 205"/>
                  <a:gd name="T64" fmla="*/ 56 w 106"/>
                  <a:gd name="T65" fmla="*/ 175 h 205"/>
                  <a:gd name="T66" fmla="*/ 60 w 106"/>
                  <a:gd name="T67" fmla="*/ 159 h 205"/>
                  <a:gd name="T68" fmla="*/ 58 w 106"/>
                  <a:gd name="T69" fmla="*/ 155 h 205"/>
                  <a:gd name="T70" fmla="*/ 52 w 106"/>
                  <a:gd name="T71" fmla="*/ 153 h 205"/>
                  <a:gd name="T72" fmla="*/ 40 w 106"/>
                  <a:gd name="T73" fmla="*/ 135 h 205"/>
                  <a:gd name="T74" fmla="*/ 32 w 106"/>
                  <a:gd name="T75" fmla="*/ 145 h 205"/>
                  <a:gd name="T76" fmla="*/ 30 w 106"/>
                  <a:gd name="T77" fmla="*/ 157 h 205"/>
                  <a:gd name="T78" fmla="*/ 24 w 106"/>
                  <a:gd name="T79" fmla="*/ 151 h 205"/>
                  <a:gd name="T80" fmla="*/ 16 w 106"/>
                  <a:gd name="T81" fmla="*/ 147 h 205"/>
                  <a:gd name="T82" fmla="*/ 12 w 106"/>
                  <a:gd name="T83" fmla="*/ 141 h 205"/>
                  <a:gd name="T84" fmla="*/ 16 w 106"/>
                  <a:gd name="T85" fmla="*/ 127 h 205"/>
                  <a:gd name="T86" fmla="*/ 22 w 106"/>
                  <a:gd name="T87" fmla="*/ 121 h 205"/>
                  <a:gd name="T88" fmla="*/ 16 w 106"/>
                  <a:gd name="T89" fmla="*/ 115 h 205"/>
                  <a:gd name="T90" fmla="*/ 16 w 106"/>
                  <a:gd name="T91" fmla="*/ 97 h 205"/>
                  <a:gd name="T92" fmla="*/ 16 w 106"/>
                  <a:gd name="T93" fmla="*/ 85 h 205"/>
                  <a:gd name="T94" fmla="*/ 8 w 106"/>
                  <a:gd name="T95" fmla="*/ 70 h 205"/>
                  <a:gd name="T96" fmla="*/ 6 w 106"/>
                  <a:gd name="T97" fmla="*/ 52 h 205"/>
                  <a:gd name="T98" fmla="*/ 4 w 106"/>
                  <a:gd name="T99" fmla="*/ 44 h 205"/>
                  <a:gd name="T100" fmla="*/ 0 w 106"/>
                  <a:gd name="T101" fmla="*/ 40 h 205"/>
                  <a:gd name="T102" fmla="*/ 2 w 106"/>
                  <a:gd name="T103" fmla="*/ 28 h 205"/>
                  <a:gd name="T104" fmla="*/ 4 w 106"/>
                  <a:gd name="T105" fmla="*/ 20 h 205"/>
                  <a:gd name="T106" fmla="*/ 6 w 106"/>
                  <a:gd name="T107" fmla="*/ 18 h 205"/>
                  <a:gd name="T108" fmla="*/ 8 w 106"/>
                  <a:gd name="T109" fmla="*/ 2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205">
                    <a:moveTo>
                      <a:pt x="8" y="16"/>
                    </a:moveTo>
                    <a:lnTo>
                      <a:pt x="8" y="16"/>
                    </a:lnTo>
                    <a:lnTo>
                      <a:pt x="6" y="12"/>
                    </a:lnTo>
                    <a:lnTo>
                      <a:pt x="6" y="12"/>
                    </a:lnTo>
                    <a:lnTo>
                      <a:pt x="8" y="4"/>
                    </a:lnTo>
                    <a:lnTo>
                      <a:pt x="12" y="0"/>
                    </a:lnTo>
                    <a:lnTo>
                      <a:pt x="16" y="0"/>
                    </a:lnTo>
                    <a:lnTo>
                      <a:pt x="18" y="4"/>
                    </a:lnTo>
                    <a:lnTo>
                      <a:pt x="18" y="4"/>
                    </a:lnTo>
                    <a:lnTo>
                      <a:pt x="20" y="6"/>
                    </a:lnTo>
                    <a:lnTo>
                      <a:pt x="20" y="6"/>
                    </a:lnTo>
                    <a:lnTo>
                      <a:pt x="24" y="14"/>
                    </a:lnTo>
                    <a:lnTo>
                      <a:pt x="24" y="14"/>
                    </a:lnTo>
                    <a:lnTo>
                      <a:pt x="28" y="24"/>
                    </a:lnTo>
                    <a:lnTo>
                      <a:pt x="30" y="24"/>
                    </a:lnTo>
                    <a:lnTo>
                      <a:pt x="34" y="20"/>
                    </a:lnTo>
                    <a:lnTo>
                      <a:pt x="34" y="20"/>
                    </a:lnTo>
                    <a:lnTo>
                      <a:pt x="36" y="22"/>
                    </a:lnTo>
                    <a:lnTo>
                      <a:pt x="36" y="22"/>
                    </a:lnTo>
                    <a:lnTo>
                      <a:pt x="40" y="28"/>
                    </a:lnTo>
                    <a:lnTo>
                      <a:pt x="42" y="36"/>
                    </a:lnTo>
                    <a:lnTo>
                      <a:pt x="42" y="36"/>
                    </a:lnTo>
                    <a:lnTo>
                      <a:pt x="46" y="42"/>
                    </a:lnTo>
                    <a:lnTo>
                      <a:pt x="48" y="46"/>
                    </a:lnTo>
                    <a:lnTo>
                      <a:pt x="52" y="52"/>
                    </a:lnTo>
                    <a:lnTo>
                      <a:pt x="56" y="58"/>
                    </a:lnTo>
                    <a:lnTo>
                      <a:pt x="56" y="58"/>
                    </a:lnTo>
                    <a:lnTo>
                      <a:pt x="60" y="70"/>
                    </a:lnTo>
                    <a:lnTo>
                      <a:pt x="60" y="70"/>
                    </a:lnTo>
                    <a:lnTo>
                      <a:pt x="62" y="77"/>
                    </a:lnTo>
                    <a:lnTo>
                      <a:pt x="62" y="77"/>
                    </a:lnTo>
                    <a:lnTo>
                      <a:pt x="62" y="77"/>
                    </a:lnTo>
                    <a:lnTo>
                      <a:pt x="62" y="75"/>
                    </a:lnTo>
                    <a:lnTo>
                      <a:pt x="62" y="75"/>
                    </a:lnTo>
                    <a:lnTo>
                      <a:pt x="60" y="70"/>
                    </a:lnTo>
                    <a:lnTo>
                      <a:pt x="60" y="70"/>
                    </a:lnTo>
                    <a:lnTo>
                      <a:pt x="58" y="64"/>
                    </a:lnTo>
                    <a:lnTo>
                      <a:pt x="58" y="56"/>
                    </a:lnTo>
                    <a:lnTo>
                      <a:pt x="58" y="56"/>
                    </a:lnTo>
                    <a:lnTo>
                      <a:pt x="60" y="54"/>
                    </a:lnTo>
                    <a:lnTo>
                      <a:pt x="62" y="54"/>
                    </a:lnTo>
                    <a:lnTo>
                      <a:pt x="64" y="58"/>
                    </a:lnTo>
                    <a:lnTo>
                      <a:pt x="64" y="58"/>
                    </a:lnTo>
                    <a:lnTo>
                      <a:pt x="70" y="66"/>
                    </a:lnTo>
                    <a:lnTo>
                      <a:pt x="74" y="79"/>
                    </a:lnTo>
                    <a:lnTo>
                      <a:pt x="74" y="79"/>
                    </a:lnTo>
                    <a:lnTo>
                      <a:pt x="80" y="85"/>
                    </a:lnTo>
                    <a:lnTo>
                      <a:pt x="80" y="85"/>
                    </a:lnTo>
                    <a:lnTo>
                      <a:pt x="82" y="95"/>
                    </a:lnTo>
                    <a:lnTo>
                      <a:pt x="88" y="101"/>
                    </a:lnTo>
                    <a:lnTo>
                      <a:pt x="88" y="101"/>
                    </a:lnTo>
                    <a:lnTo>
                      <a:pt x="92" y="107"/>
                    </a:lnTo>
                    <a:lnTo>
                      <a:pt x="96" y="115"/>
                    </a:lnTo>
                    <a:lnTo>
                      <a:pt x="96" y="115"/>
                    </a:lnTo>
                    <a:lnTo>
                      <a:pt x="98" y="121"/>
                    </a:lnTo>
                    <a:lnTo>
                      <a:pt x="98" y="121"/>
                    </a:lnTo>
                    <a:lnTo>
                      <a:pt x="102" y="137"/>
                    </a:lnTo>
                    <a:lnTo>
                      <a:pt x="102" y="137"/>
                    </a:lnTo>
                    <a:lnTo>
                      <a:pt x="104" y="143"/>
                    </a:lnTo>
                    <a:lnTo>
                      <a:pt x="104" y="143"/>
                    </a:lnTo>
                    <a:lnTo>
                      <a:pt x="106" y="145"/>
                    </a:lnTo>
                    <a:lnTo>
                      <a:pt x="106" y="149"/>
                    </a:lnTo>
                    <a:lnTo>
                      <a:pt x="106" y="149"/>
                    </a:lnTo>
                    <a:lnTo>
                      <a:pt x="106" y="155"/>
                    </a:lnTo>
                    <a:lnTo>
                      <a:pt x="106" y="155"/>
                    </a:lnTo>
                    <a:lnTo>
                      <a:pt x="104" y="157"/>
                    </a:lnTo>
                    <a:lnTo>
                      <a:pt x="102" y="159"/>
                    </a:lnTo>
                    <a:lnTo>
                      <a:pt x="100" y="167"/>
                    </a:lnTo>
                    <a:lnTo>
                      <a:pt x="98" y="185"/>
                    </a:lnTo>
                    <a:lnTo>
                      <a:pt x="98" y="185"/>
                    </a:lnTo>
                    <a:lnTo>
                      <a:pt x="94" y="187"/>
                    </a:lnTo>
                    <a:lnTo>
                      <a:pt x="92" y="189"/>
                    </a:lnTo>
                    <a:lnTo>
                      <a:pt x="88" y="181"/>
                    </a:lnTo>
                    <a:lnTo>
                      <a:pt x="88" y="181"/>
                    </a:lnTo>
                    <a:lnTo>
                      <a:pt x="86" y="171"/>
                    </a:lnTo>
                    <a:lnTo>
                      <a:pt x="84" y="169"/>
                    </a:lnTo>
                    <a:lnTo>
                      <a:pt x="80" y="169"/>
                    </a:lnTo>
                    <a:lnTo>
                      <a:pt x="80" y="169"/>
                    </a:lnTo>
                    <a:lnTo>
                      <a:pt x="82" y="183"/>
                    </a:lnTo>
                    <a:lnTo>
                      <a:pt x="84" y="195"/>
                    </a:lnTo>
                    <a:lnTo>
                      <a:pt x="84" y="195"/>
                    </a:lnTo>
                    <a:lnTo>
                      <a:pt x="84" y="199"/>
                    </a:lnTo>
                    <a:lnTo>
                      <a:pt x="84" y="203"/>
                    </a:lnTo>
                    <a:lnTo>
                      <a:pt x="84" y="203"/>
                    </a:lnTo>
                    <a:lnTo>
                      <a:pt x="80" y="205"/>
                    </a:lnTo>
                    <a:lnTo>
                      <a:pt x="78" y="205"/>
                    </a:lnTo>
                    <a:lnTo>
                      <a:pt x="76" y="201"/>
                    </a:lnTo>
                    <a:lnTo>
                      <a:pt x="74" y="195"/>
                    </a:lnTo>
                    <a:lnTo>
                      <a:pt x="74" y="195"/>
                    </a:lnTo>
                    <a:lnTo>
                      <a:pt x="74" y="187"/>
                    </a:lnTo>
                    <a:lnTo>
                      <a:pt x="72" y="181"/>
                    </a:lnTo>
                    <a:lnTo>
                      <a:pt x="70" y="177"/>
                    </a:lnTo>
                    <a:lnTo>
                      <a:pt x="66" y="175"/>
                    </a:lnTo>
                    <a:lnTo>
                      <a:pt x="66" y="175"/>
                    </a:lnTo>
                    <a:lnTo>
                      <a:pt x="64" y="175"/>
                    </a:lnTo>
                    <a:lnTo>
                      <a:pt x="60" y="175"/>
                    </a:lnTo>
                    <a:lnTo>
                      <a:pt x="60" y="175"/>
                    </a:lnTo>
                    <a:lnTo>
                      <a:pt x="56" y="175"/>
                    </a:lnTo>
                    <a:lnTo>
                      <a:pt x="56" y="175"/>
                    </a:lnTo>
                    <a:lnTo>
                      <a:pt x="56" y="167"/>
                    </a:lnTo>
                    <a:lnTo>
                      <a:pt x="58" y="161"/>
                    </a:lnTo>
                    <a:lnTo>
                      <a:pt x="60" y="159"/>
                    </a:lnTo>
                    <a:lnTo>
                      <a:pt x="62" y="155"/>
                    </a:lnTo>
                    <a:lnTo>
                      <a:pt x="62" y="155"/>
                    </a:lnTo>
                    <a:lnTo>
                      <a:pt x="58" y="155"/>
                    </a:lnTo>
                    <a:lnTo>
                      <a:pt x="54" y="153"/>
                    </a:lnTo>
                    <a:lnTo>
                      <a:pt x="52" y="153"/>
                    </a:lnTo>
                    <a:lnTo>
                      <a:pt x="52" y="153"/>
                    </a:lnTo>
                    <a:lnTo>
                      <a:pt x="42" y="139"/>
                    </a:lnTo>
                    <a:lnTo>
                      <a:pt x="42" y="139"/>
                    </a:lnTo>
                    <a:lnTo>
                      <a:pt x="40" y="135"/>
                    </a:lnTo>
                    <a:lnTo>
                      <a:pt x="36" y="135"/>
                    </a:lnTo>
                    <a:lnTo>
                      <a:pt x="34" y="137"/>
                    </a:lnTo>
                    <a:lnTo>
                      <a:pt x="32" y="145"/>
                    </a:lnTo>
                    <a:lnTo>
                      <a:pt x="32" y="145"/>
                    </a:lnTo>
                    <a:lnTo>
                      <a:pt x="30" y="153"/>
                    </a:lnTo>
                    <a:lnTo>
                      <a:pt x="30" y="157"/>
                    </a:lnTo>
                    <a:lnTo>
                      <a:pt x="28" y="157"/>
                    </a:lnTo>
                    <a:lnTo>
                      <a:pt x="24" y="151"/>
                    </a:lnTo>
                    <a:lnTo>
                      <a:pt x="24" y="151"/>
                    </a:lnTo>
                    <a:lnTo>
                      <a:pt x="22" y="149"/>
                    </a:lnTo>
                    <a:lnTo>
                      <a:pt x="20" y="149"/>
                    </a:lnTo>
                    <a:lnTo>
                      <a:pt x="16" y="147"/>
                    </a:lnTo>
                    <a:lnTo>
                      <a:pt x="16" y="147"/>
                    </a:lnTo>
                    <a:lnTo>
                      <a:pt x="12" y="141"/>
                    </a:lnTo>
                    <a:lnTo>
                      <a:pt x="12" y="141"/>
                    </a:lnTo>
                    <a:lnTo>
                      <a:pt x="14" y="135"/>
                    </a:lnTo>
                    <a:lnTo>
                      <a:pt x="14" y="135"/>
                    </a:lnTo>
                    <a:lnTo>
                      <a:pt x="16" y="127"/>
                    </a:lnTo>
                    <a:lnTo>
                      <a:pt x="16" y="127"/>
                    </a:lnTo>
                    <a:lnTo>
                      <a:pt x="18" y="123"/>
                    </a:lnTo>
                    <a:lnTo>
                      <a:pt x="22" y="121"/>
                    </a:lnTo>
                    <a:lnTo>
                      <a:pt x="22" y="121"/>
                    </a:lnTo>
                    <a:lnTo>
                      <a:pt x="18" y="121"/>
                    </a:lnTo>
                    <a:lnTo>
                      <a:pt x="16" y="115"/>
                    </a:lnTo>
                    <a:lnTo>
                      <a:pt x="16" y="115"/>
                    </a:lnTo>
                    <a:lnTo>
                      <a:pt x="16" y="103"/>
                    </a:lnTo>
                    <a:lnTo>
                      <a:pt x="16" y="97"/>
                    </a:lnTo>
                    <a:lnTo>
                      <a:pt x="16" y="89"/>
                    </a:lnTo>
                    <a:lnTo>
                      <a:pt x="16" y="89"/>
                    </a:lnTo>
                    <a:lnTo>
                      <a:pt x="16" y="85"/>
                    </a:lnTo>
                    <a:lnTo>
                      <a:pt x="16" y="81"/>
                    </a:lnTo>
                    <a:lnTo>
                      <a:pt x="16" y="81"/>
                    </a:lnTo>
                    <a:lnTo>
                      <a:pt x="8" y="70"/>
                    </a:lnTo>
                    <a:lnTo>
                      <a:pt x="8" y="70"/>
                    </a:lnTo>
                    <a:lnTo>
                      <a:pt x="8" y="58"/>
                    </a:lnTo>
                    <a:lnTo>
                      <a:pt x="6" y="52"/>
                    </a:lnTo>
                    <a:lnTo>
                      <a:pt x="4" y="48"/>
                    </a:lnTo>
                    <a:lnTo>
                      <a:pt x="4" y="48"/>
                    </a:lnTo>
                    <a:lnTo>
                      <a:pt x="4" y="44"/>
                    </a:lnTo>
                    <a:lnTo>
                      <a:pt x="2" y="42"/>
                    </a:lnTo>
                    <a:lnTo>
                      <a:pt x="0" y="42"/>
                    </a:lnTo>
                    <a:lnTo>
                      <a:pt x="0" y="40"/>
                    </a:lnTo>
                    <a:lnTo>
                      <a:pt x="0" y="40"/>
                    </a:lnTo>
                    <a:lnTo>
                      <a:pt x="2" y="34"/>
                    </a:lnTo>
                    <a:lnTo>
                      <a:pt x="2" y="28"/>
                    </a:lnTo>
                    <a:lnTo>
                      <a:pt x="2" y="22"/>
                    </a:lnTo>
                    <a:lnTo>
                      <a:pt x="2" y="20"/>
                    </a:lnTo>
                    <a:lnTo>
                      <a:pt x="4" y="20"/>
                    </a:lnTo>
                    <a:lnTo>
                      <a:pt x="4" y="20"/>
                    </a:lnTo>
                    <a:lnTo>
                      <a:pt x="6" y="18"/>
                    </a:lnTo>
                    <a:lnTo>
                      <a:pt x="6" y="18"/>
                    </a:lnTo>
                    <a:lnTo>
                      <a:pt x="8" y="22"/>
                    </a:lnTo>
                    <a:lnTo>
                      <a:pt x="8" y="22"/>
                    </a:lnTo>
                    <a:lnTo>
                      <a:pt x="8" y="20"/>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7" name="Freeform 1926">
                <a:extLst>
                  <a:ext uri="{FF2B5EF4-FFF2-40B4-BE49-F238E27FC236}">
                    <a16:creationId xmlns:a16="http://schemas.microsoft.com/office/drawing/2014/main" id="{B542ACBC-3E1F-F9E2-A327-33B172C40B5E}"/>
                  </a:ext>
                </a:extLst>
              </p:cNvPr>
              <p:cNvSpPr>
                <a:spLocks/>
              </p:cNvSpPr>
              <p:nvPr/>
            </p:nvSpPr>
            <p:spPr bwMode="auto">
              <a:xfrm>
                <a:off x="1560" y="2426"/>
                <a:ext cx="28" cy="42"/>
              </a:xfrm>
              <a:custGeom>
                <a:avLst/>
                <a:gdLst>
                  <a:gd name="T0" fmla="*/ 2 w 28"/>
                  <a:gd name="T1" fmla="*/ 24 h 42"/>
                  <a:gd name="T2" fmla="*/ 2 w 28"/>
                  <a:gd name="T3" fmla="*/ 24 h 42"/>
                  <a:gd name="T4" fmla="*/ 2 w 28"/>
                  <a:gd name="T5" fmla="*/ 18 h 42"/>
                  <a:gd name="T6" fmla="*/ 2 w 28"/>
                  <a:gd name="T7" fmla="*/ 18 h 42"/>
                  <a:gd name="T8" fmla="*/ 6 w 28"/>
                  <a:gd name="T9" fmla="*/ 18 h 42"/>
                  <a:gd name="T10" fmla="*/ 8 w 28"/>
                  <a:gd name="T11" fmla="*/ 20 h 42"/>
                  <a:gd name="T12" fmla="*/ 12 w 28"/>
                  <a:gd name="T13" fmla="*/ 22 h 42"/>
                  <a:gd name="T14" fmla="*/ 14 w 28"/>
                  <a:gd name="T15" fmla="*/ 22 h 42"/>
                  <a:gd name="T16" fmla="*/ 14 w 28"/>
                  <a:gd name="T17" fmla="*/ 22 h 42"/>
                  <a:gd name="T18" fmla="*/ 16 w 28"/>
                  <a:gd name="T19" fmla="*/ 22 h 42"/>
                  <a:gd name="T20" fmla="*/ 16 w 28"/>
                  <a:gd name="T21" fmla="*/ 22 h 42"/>
                  <a:gd name="T22" fmla="*/ 18 w 28"/>
                  <a:gd name="T23" fmla="*/ 22 h 42"/>
                  <a:gd name="T24" fmla="*/ 16 w 28"/>
                  <a:gd name="T25" fmla="*/ 16 h 42"/>
                  <a:gd name="T26" fmla="*/ 16 w 28"/>
                  <a:gd name="T27" fmla="*/ 16 h 42"/>
                  <a:gd name="T28" fmla="*/ 18 w 28"/>
                  <a:gd name="T29" fmla="*/ 8 h 42"/>
                  <a:gd name="T30" fmla="*/ 20 w 28"/>
                  <a:gd name="T31" fmla="*/ 0 h 42"/>
                  <a:gd name="T32" fmla="*/ 20 w 28"/>
                  <a:gd name="T33" fmla="*/ 0 h 42"/>
                  <a:gd name="T34" fmla="*/ 22 w 28"/>
                  <a:gd name="T35" fmla="*/ 0 h 42"/>
                  <a:gd name="T36" fmla="*/ 22 w 28"/>
                  <a:gd name="T37" fmla="*/ 2 h 42"/>
                  <a:gd name="T38" fmla="*/ 24 w 28"/>
                  <a:gd name="T39" fmla="*/ 4 h 42"/>
                  <a:gd name="T40" fmla="*/ 24 w 28"/>
                  <a:gd name="T41" fmla="*/ 10 h 42"/>
                  <a:gd name="T42" fmla="*/ 24 w 28"/>
                  <a:gd name="T43" fmla="*/ 10 h 42"/>
                  <a:gd name="T44" fmla="*/ 22 w 28"/>
                  <a:gd name="T45" fmla="*/ 14 h 42"/>
                  <a:gd name="T46" fmla="*/ 22 w 28"/>
                  <a:gd name="T47" fmla="*/ 18 h 42"/>
                  <a:gd name="T48" fmla="*/ 28 w 28"/>
                  <a:gd name="T49" fmla="*/ 24 h 42"/>
                  <a:gd name="T50" fmla="*/ 28 w 28"/>
                  <a:gd name="T51" fmla="*/ 24 h 42"/>
                  <a:gd name="T52" fmla="*/ 28 w 28"/>
                  <a:gd name="T53" fmla="*/ 28 h 42"/>
                  <a:gd name="T54" fmla="*/ 28 w 28"/>
                  <a:gd name="T55" fmla="*/ 28 h 42"/>
                  <a:gd name="T56" fmla="*/ 26 w 28"/>
                  <a:gd name="T57" fmla="*/ 34 h 42"/>
                  <a:gd name="T58" fmla="*/ 26 w 28"/>
                  <a:gd name="T59" fmla="*/ 42 h 42"/>
                  <a:gd name="T60" fmla="*/ 26 w 28"/>
                  <a:gd name="T61" fmla="*/ 42 h 42"/>
                  <a:gd name="T62" fmla="*/ 20 w 28"/>
                  <a:gd name="T63" fmla="*/ 42 h 42"/>
                  <a:gd name="T64" fmla="*/ 18 w 28"/>
                  <a:gd name="T65" fmla="*/ 42 h 42"/>
                  <a:gd name="T66" fmla="*/ 16 w 28"/>
                  <a:gd name="T67" fmla="*/ 38 h 42"/>
                  <a:gd name="T68" fmla="*/ 16 w 28"/>
                  <a:gd name="T69" fmla="*/ 38 h 42"/>
                  <a:gd name="T70" fmla="*/ 12 w 28"/>
                  <a:gd name="T71" fmla="*/ 34 h 42"/>
                  <a:gd name="T72" fmla="*/ 12 w 28"/>
                  <a:gd name="T73" fmla="*/ 34 h 42"/>
                  <a:gd name="T74" fmla="*/ 10 w 28"/>
                  <a:gd name="T75" fmla="*/ 36 h 42"/>
                  <a:gd name="T76" fmla="*/ 10 w 28"/>
                  <a:gd name="T77" fmla="*/ 36 h 42"/>
                  <a:gd name="T78" fmla="*/ 8 w 28"/>
                  <a:gd name="T79" fmla="*/ 40 h 42"/>
                  <a:gd name="T80" fmla="*/ 4 w 28"/>
                  <a:gd name="T81" fmla="*/ 40 h 42"/>
                  <a:gd name="T82" fmla="*/ 2 w 28"/>
                  <a:gd name="T83" fmla="*/ 40 h 42"/>
                  <a:gd name="T84" fmla="*/ 0 w 28"/>
                  <a:gd name="T85" fmla="*/ 36 h 42"/>
                  <a:gd name="T86" fmla="*/ 0 w 28"/>
                  <a:gd name="T87" fmla="*/ 36 h 42"/>
                  <a:gd name="T88" fmla="*/ 2 w 28"/>
                  <a:gd name="T89" fmla="*/ 24 h 42"/>
                  <a:gd name="T90" fmla="*/ 2 w 28"/>
                  <a:gd name="T91"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42">
                    <a:moveTo>
                      <a:pt x="2" y="24"/>
                    </a:moveTo>
                    <a:lnTo>
                      <a:pt x="2" y="24"/>
                    </a:lnTo>
                    <a:lnTo>
                      <a:pt x="2" y="18"/>
                    </a:lnTo>
                    <a:lnTo>
                      <a:pt x="2" y="18"/>
                    </a:lnTo>
                    <a:lnTo>
                      <a:pt x="6" y="18"/>
                    </a:lnTo>
                    <a:lnTo>
                      <a:pt x="8" y="20"/>
                    </a:lnTo>
                    <a:lnTo>
                      <a:pt x="12" y="22"/>
                    </a:lnTo>
                    <a:lnTo>
                      <a:pt x="14" y="22"/>
                    </a:lnTo>
                    <a:lnTo>
                      <a:pt x="14" y="22"/>
                    </a:lnTo>
                    <a:lnTo>
                      <a:pt x="16" y="22"/>
                    </a:lnTo>
                    <a:lnTo>
                      <a:pt x="16" y="22"/>
                    </a:lnTo>
                    <a:lnTo>
                      <a:pt x="18" y="22"/>
                    </a:lnTo>
                    <a:lnTo>
                      <a:pt x="16" y="16"/>
                    </a:lnTo>
                    <a:lnTo>
                      <a:pt x="16" y="16"/>
                    </a:lnTo>
                    <a:lnTo>
                      <a:pt x="18" y="8"/>
                    </a:lnTo>
                    <a:lnTo>
                      <a:pt x="20" y="0"/>
                    </a:lnTo>
                    <a:lnTo>
                      <a:pt x="20" y="0"/>
                    </a:lnTo>
                    <a:lnTo>
                      <a:pt x="22" y="0"/>
                    </a:lnTo>
                    <a:lnTo>
                      <a:pt x="22" y="2"/>
                    </a:lnTo>
                    <a:lnTo>
                      <a:pt x="24" y="4"/>
                    </a:lnTo>
                    <a:lnTo>
                      <a:pt x="24" y="10"/>
                    </a:lnTo>
                    <a:lnTo>
                      <a:pt x="24" y="10"/>
                    </a:lnTo>
                    <a:lnTo>
                      <a:pt x="22" y="14"/>
                    </a:lnTo>
                    <a:lnTo>
                      <a:pt x="22" y="18"/>
                    </a:lnTo>
                    <a:lnTo>
                      <a:pt x="28" y="24"/>
                    </a:lnTo>
                    <a:lnTo>
                      <a:pt x="28" y="24"/>
                    </a:lnTo>
                    <a:lnTo>
                      <a:pt x="28" y="28"/>
                    </a:lnTo>
                    <a:lnTo>
                      <a:pt x="28" y="28"/>
                    </a:lnTo>
                    <a:lnTo>
                      <a:pt x="26" y="34"/>
                    </a:lnTo>
                    <a:lnTo>
                      <a:pt x="26" y="42"/>
                    </a:lnTo>
                    <a:lnTo>
                      <a:pt x="26" y="42"/>
                    </a:lnTo>
                    <a:lnTo>
                      <a:pt x="20" y="42"/>
                    </a:lnTo>
                    <a:lnTo>
                      <a:pt x="18" y="42"/>
                    </a:lnTo>
                    <a:lnTo>
                      <a:pt x="16" y="38"/>
                    </a:lnTo>
                    <a:lnTo>
                      <a:pt x="16" y="38"/>
                    </a:lnTo>
                    <a:lnTo>
                      <a:pt x="12" y="34"/>
                    </a:lnTo>
                    <a:lnTo>
                      <a:pt x="12" y="34"/>
                    </a:lnTo>
                    <a:lnTo>
                      <a:pt x="10" y="36"/>
                    </a:lnTo>
                    <a:lnTo>
                      <a:pt x="10" y="36"/>
                    </a:lnTo>
                    <a:lnTo>
                      <a:pt x="8" y="40"/>
                    </a:lnTo>
                    <a:lnTo>
                      <a:pt x="4" y="40"/>
                    </a:lnTo>
                    <a:lnTo>
                      <a:pt x="2" y="40"/>
                    </a:lnTo>
                    <a:lnTo>
                      <a:pt x="0" y="36"/>
                    </a:lnTo>
                    <a:lnTo>
                      <a:pt x="0" y="36"/>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8" name="Freeform 1927">
                <a:extLst>
                  <a:ext uri="{FF2B5EF4-FFF2-40B4-BE49-F238E27FC236}">
                    <a16:creationId xmlns:a16="http://schemas.microsoft.com/office/drawing/2014/main" id="{9BB95194-130D-2D2A-1237-941D018BB60A}"/>
                  </a:ext>
                </a:extLst>
              </p:cNvPr>
              <p:cNvSpPr>
                <a:spLocks/>
              </p:cNvSpPr>
              <p:nvPr/>
            </p:nvSpPr>
            <p:spPr bwMode="auto">
              <a:xfrm>
                <a:off x="1578" y="2414"/>
                <a:ext cx="20" cy="26"/>
              </a:xfrm>
              <a:custGeom>
                <a:avLst/>
                <a:gdLst>
                  <a:gd name="T0" fmla="*/ 6 w 20"/>
                  <a:gd name="T1" fmla="*/ 22 h 26"/>
                  <a:gd name="T2" fmla="*/ 6 w 20"/>
                  <a:gd name="T3" fmla="*/ 22 h 26"/>
                  <a:gd name="T4" fmla="*/ 4 w 20"/>
                  <a:gd name="T5" fmla="*/ 16 h 26"/>
                  <a:gd name="T6" fmla="*/ 0 w 20"/>
                  <a:gd name="T7" fmla="*/ 14 h 26"/>
                  <a:gd name="T8" fmla="*/ 0 w 20"/>
                  <a:gd name="T9" fmla="*/ 14 h 26"/>
                  <a:gd name="T10" fmla="*/ 0 w 20"/>
                  <a:gd name="T11" fmla="*/ 14 h 26"/>
                  <a:gd name="T12" fmla="*/ 0 w 20"/>
                  <a:gd name="T13" fmla="*/ 10 h 26"/>
                  <a:gd name="T14" fmla="*/ 0 w 20"/>
                  <a:gd name="T15" fmla="*/ 10 h 26"/>
                  <a:gd name="T16" fmla="*/ 0 w 20"/>
                  <a:gd name="T17" fmla="*/ 6 h 26"/>
                  <a:gd name="T18" fmla="*/ 2 w 20"/>
                  <a:gd name="T19" fmla="*/ 4 h 26"/>
                  <a:gd name="T20" fmla="*/ 4 w 20"/>
                  <a:gd name="T21" fmla="*/ 4 h 26"/>
                  <a:gd name="T22" fmla="*/ 6 w 20"/>
                  <a:gd name="T23" fmla="*/ 0 h 26"/>
                  <a:gd name="T24" fmla="*/ 6 w 20"/>
                  <a:gd name="T25" fmla="*/ 0 h 26"/>
                  <a:gd name="T26" fmla="*/ 14 w 20"/>
                  <a:gd name="T27" fmla="*/ 0 h 26"/>
                  <a:gd name="T28" fmla="*/ 14 w 20"/>
                  <a:gd name="T29" fmla="*/ 0 h 26"/>
                  <a:gd name="T30" fmla="*/ 18 w 20"/>
                  <a:gd name="T31" fmla="*/ 0 h 26"/>
                  <a:gd name="T32" fmla="*/ 18 w 20"/>
                  <a:gd name="T33" fmla="*/ 0 h 26"/>
                  <a:gd name="T34" fmla="*/ 20 w 20"/>
                  <a:gd name="T35" fmla="*/ 4 h 26"/>
                  <a:gd name="T36" fmla="*/ 20 w 20"/>
                  <a:gd name="T37" fmla="*/ 4 h 26"/>
                  <a:gd name="T38" fmla="*/ 20 w 20"/>
                  <a:gd name="T39" fmla="*/ 8 h 26"/>
                  <a:gd name="T40" fmla="*/ 18 w 20"/>
                  <a:gd name="T41" fmla="*/ 12 h 26"/>
                  <a:gd name="T42" fmla="*/ 14 w 20"/>
                  <a:gd name="T43" fmla="*/ 14 h 26"/>
                  <a:gd name="T44" fmla="*/ 14 w 20"/>
                  <a:gd name="T45" fmla="*/ 14 h 26"/>
                  <a:gd name="T46" fmla="*/ 12 w 20"/>
                  <a:gd name="T47" fmla="*/ 18 h 26"/>
                  <a:gd name="T48" fmla="*/ 10 w 20"/>
                  <a:gd name="T49" fmla="*/ 26 h 26"/>
                  <a:gd name="T50" fmla="*/ 10 w 20"/>
                  <a:gd name="T51" fmla="*/ 26 h 26"/>
                  <a:gd name="T52" fmla="*/ 6 w 20"/>
                  <a:gd name="T53" fmla="*/ 22 h 26"/>
                  <a:gd name="T54" fmla="*/ 6 w 20"/>
                  <a:gd name="T5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6">
                    <a:moveTo>
                      <a:pt x="6" y="22"/>
                    </a:moveTo>
                    <a:lnTo>
                      <a:pt x="6" y="22"/>
                    </a:lnTo>
                    <a:lnTo>
                      <a:pt x="4" y="16"/>
                    </a:lnTo>
                    <a:lnTo>
                      <a:pt x="0" y="14"/>
                    </a:lnTo>
                    <a:lnTo>
                      <a:pt x="0" y="14"/>
                    </a:lnTo>
                    <a:lnTo>
                      <a:pt x="0" y="14"/>
                    </a:lnTo>
                    <a:lnTo>
                      <a:pt x="0" y="10"/>
                    </a:lnTo>
                    <a:lnTo>
                      <a:pt x="0" y="10"/>
                    </a:lnTo>
                    <a:lnTo>
                      <a:pt x="0" y="6"/>
                    </a:lnTo>
                    <a:lnTo>
                      <a:pt x="2" y="4"/>
                    </a:lnTo>
                    <a:lnTo>
                      <a:pt x="4" y="4"/>
                    </a:lnTo>
                    <a:lnTo>
                      <a:pt x="6" y="0"/>
                    </a:lnTo>
                    <a:lnTo>
                      <a:pt x="6" y="0"/>
                    </a:lnTo>
                    <a:lnTo>
                      <a:pt x="14" y="0"/>
                    </a:lnTo>
                    <a:lnTo>
                      <a:pt x="14" y="0"/>
                    </a:lnTo>
                    <a:lnTo>
                      <a:pt x="18" y="0"/>
                    </a:lnTo>
                    <a:lnTo>
                      <a:pt x="18" y="0"/>
                    </a:lnTo>
                    <a:lnTo>
                      <a:pt x="20" y="4"/>
                    </a:lnTo>
                    <a:lnTo>
                      <a:pt x="20" y="4"/>
                    </a:lnTo>
                    <a:lnTo>
                      <a:pt x="20" y="8"/>
                    </a:lnTo>
                    <a:lnTo>
                      <a:pt x="18" y="12"/>
                    </a:lnTo>
                    <a:lnTo>
                      <a:pt x="14" y="14"/>
                    </a:lnTo>
                    <a:lnTo>
                      <a:pt x="14" y="14"/>
                    </a:lnTo>
                    <a:lnTo>
                      <a:pt x="12" y="18"/>
                    </a:lnTo>
                    <a:lnTo>
                      <a:pt x="10" y="26"/>
                    </a:lnTo>
                    <a:lnTo>
                      <a:pt x="10" y="26"/>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9" name="Freeform 1928">
                <a:extLst>
                  <a:ext uri="{FF2B5EF4-FFF2-40B4-BE49-F238E27FC236}">
                    <a16:creationId xmlns:a16="http://schemas.microsoft.com/office/drawing/2014/main" id="{BF7ECCFE-43C9-B13E-5664-BD191CB4C25C}"/>
                  </a:ext>
                </a:extLst>
              </p:cNvPr>
              <p:cNvSpPr>
                <a:spLocks/>
              </p:cNvSpPr>
              <p:nvPr/>
            </p:nvSpPr>
            <p:spPr bwMode="auto">
              <a:xfrm>
                <a:off x="1592" y="2436"/>
                <a:ext cx="16" cy="24"/>
              </a:xfrm>
              <a:custGeom>
                <a:avLst/>
                <a:gdLst>
                  <a:gd name="T0" fmla="*/ 0 w 16"/>
                  <a:gd name="T1" fmla="*/ 4 h 24"/>
                  <a:gd name="T2" fmla="*/ 0 w 16"/>
                  <a:gd name="T3" fmla="*/ 4 h 24"/>
                  <a:gd name="T4" fmla="*/ 2 w 16"/>
                  <a:gd name="T5" fmla="*/ 0 h 24"/>
                  <a:gd name="T6" fmla="*/ 6 w 16"/>
                  <a:gd name="T7" fmla="*/ 0 h 24"/>
                  <a:gd name="T8" fmla="*/ 8 w 16"/>
                  <a:gd name="T9" fmla="*/ 0 h 24"/>
                  <a:gd name="T10" fmla="*/ 12 w 16"/>
                  <a:gd name="T11" fmla="*/ 0 h 24"/>
                  <a:gd name="T12" fmla="*/ 12 w 16"/>
                  <a:gd name="T13" fmla="*/ 0 h 24"/>
                  <a:gd name="T14" fmla="*/ 14 w 16"/>
                  <a:gd name="T15" fmla="*/ 4 h 24"/>
                  <a:gd name="T16" fmla="*/ 16 w 16"/>
                  <a:gd name="T17" fmla="*/ 8 h 24"/>
                  <a:gd name="T18" fmla="*/ 16 w 16"/>
                  <a:gd name="T19" fmla="*/ 14 h 24"/>
                  <a:gd name="T20" fmla="*/ 14 w 16"/>
                  <a:gd name="T21" fmla="*/ 22 h 24"/>
                  <a:gd name="T22" fmla="*/ 14 w 16"/>
                  <a:gd name="T23" fmla="*/ 22 h 24"/>
                  <a:gd name="T24" fmla="*/ 14 w 16"/>
                  <a:gd name="T25" fmla="*/ 24 h 24"/>
                  <a:gd name="T26" fmla="*/ 14 w 16"/>
                  <a:gd name="T27" fmla="*/ 24 h 24"/>
                  <a:gd name="T28" fmla="*/ 12 w 16"/>
                  <a:gd name="T29" fmla="*/ 22 h 24"/>
                  <a:gd name="T30" fmla="*/ 12 w 16"/>
                  <a:gd name="T31" fmla="*/ 22 h 24"/>
                  <a:gd name="T32" fmla="*/ 10 w 16"/>
                  <a:gd name="T33" fmla="*/ 14 h 24"/>
                  <a:gd name="T34" fmla="*/ 6 w 16"/>
                  <a:gd name="T35" fmla="*/ 10 h 24"/>
                  <a:gd name="T36" fmla="*/ 4 w 16"/>
                  <a:gd name="T37" fmla="*/ 8 h 24"/>
                  <a:gd name="T38" fmla="*/ 0 w 16"/>
                  <a:gd name="T39" fmla="*/ 4 h 24"/>
                  <a:gd name="T40" fmla="*/ 0 w 16"/>
                  <a:gd name="T4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4">
                    <a:moveTo>
                      <a:pt x="0" y="4"/>
                    </a:moveTo>
                    <a:lnTo>
                      <a:pt x="0" y="4"/>
                    </a:lnTo>
                    <a:lnTo>
                      <a:pt x="2" y="0"/>
                    </a:lnTo>
                    <a:lnTo>
                      <a:pt x="6" y="0"/>
                    </a:lnTo>
                    <a:lnTo>
                      <a:pt x="8" y="0"/>
                    </a:lnTo>
                    <a:lnTo>
                      <a:pt x="12" y="0"/>
                    </a:lnTo>
                    <a:lnTo>
                      <a:pt x="12" y="0"/>
                    </a:lnTo>
                    <a:lnTo>
                      <a:pt x="14" y="4"/>
                    </a:lnTo>
                    <a:lnTo>
                      <a:pt x="16" y="8"/>
                    </a:lnTo>
                    <a:lnTo>
                      <a:pt x="16" y="14"/>
                    </a:lnTo>
                    <a:lnTo>
                      <a:pt x="14" y="22"/>
                    </a:lnTo>
                    <a:lnTo>
                      <a:pt x="14" y="22"/>
                    </a:lnTo>
                    <a:lnTo>
                      <a:pt x="14" y="24"/>
                    </a:lnTo>
                    <a:lnTo>
                      <a:pt x="14" y="24"/>
                    </a:lnTo>
                    <a:lnTo>
                      <a:pt x="12" y="22"/>
                    </a:lnTo>
                    <a:lnTo>
                      <a:pt x="12" y="22"/>
                    </a:lnTo>
                    <a:lnTo>
                      <a:pt x="10" y="14"/>
                    </a:lnTo>
                    <a:lnTo>
                      <a:pt x="6" y="10"/>
                    </a:lnTo>
                    <a:lnTo>
                      <a:pt x="4"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0" name="Freeform 1929">
                <a:extLst>
                  <a:ext uri="{FF2B5EF4-FFF2-40B4-BE49-F238E27FC236}">
                    <a16:creationId xmlns:a16="http://schemas.microsoft.com/office/drawing/2014/main" id="{A3C170AF-0F50-8265-56E1-C856B07BBE61}"/>
                  </a:ext>
                </a:extLst>
              </p:cNvPr>
              <p:cNvSpPr>
                <a:spLocks/>
              </p:cNvSpPr>
              <p:nvPr/>
            </p:nvSpPr>
            <p:spPr bwMode="auto">
              <a:xfrm>
                <a:off x="1590" y="2472"/>
                <a:ext cx="12" cy="30"/>
              </a:xfrm>
              <a:custGeom>
                <a:avLst/>
                <a:gdLst>
                  <a:gd name="T0" fmla="*/ 12 w 12"/>
                  <a:gd name="T1" fmla="*/ 12 h 30"/>
                  <a:gd name="T2" fmla="*/ 12 w 12"/>
                  <a:gd name="T3" fmla="*/ 12 h 30"/>
                  <a:gd name="T4" fmla="*/ 10 w 12"/>
                  <a:gd name="T5" fmla="*/ 14 h 30"/>
                  <a:gd name="T6" fmla="*/ 8 w 12"/>
                  <a:gd name="T7" fmla="*/ 16 h 30"/>
                  <a:gd name="T8" fmla="*/ 6 w 12"/>
                  <a:gd name="T9" fmla="*/ 20 h 30"/>
                  <a:gd name="T10" fmla="*/ 6 w 12"/>
                  <a:gd name="T11" fmla="*/ 28 h 30"/>
                  <a:gd name="T12" fmla="*/ 6 w 12"/>
                  <a:gd name="T13" fmla="*/ 28 h 30"/>
                  <a:gd name="T14" fmla="*/ 2 w 12"/>
                  <a:gd name="T15" fmla="*/ 30 h 30"/>
                  <a:gd name="T16" fmla="*/ 2 w 12"/>
                  <a:gd name="T17" fmla="*/ 30 h 30"/>
                  <a:gd name="T18" fmla="*/ 0 w 12"/>
                  <a:gd name="T19" fmla="*/ 30 h 30"/>
                  <a:gd name="T20" fmla="*/ 0 w 12"/>
                  <a:gd name="T21" fmla="*/ 26 h 30"/>
                  <a:gd name="T22" fmla="*/ 0 w 12"/>
                  <a:gd name="T23" fmla="*/ 26 h 30"/>
                  <a:gd name="T24" fmla="*/ 2 w 12"/>
                  <a:gd name="T25" fmla="*/ 14 h 30"/>
                  <a:gd name="T26" fmla="*/ 4 w 12"/>
                  <a:gd name="T27" fmla="*/ 4 h 30"/>
                  <a:gd name="T28" fmla="*/ 4 w 12"/>
                  <a:gd name="T29" fmla="*/ 4 h 30"/>
                  <a:gd name="T30" fmla="*/ 6 w 12"/>
                  <a:gd name="T31" fmla="*/ 2 h 30"/>
                  <a:gd name="T32" fmla="*/ 8 w 12"/>
                  <a:gd name="T33" fmla="*/ 0 h 30"/>
                  <a:gd name="T34" fmla="*/ 8 w 12"/>
                  <a:gd name="T35" fmla="*/ 0 h 30"/>
                  <a:gd name="T36" fmla="*/ 10 w 12"/>
                  <a:gd name="T37" fmla="*/ 2 h 30"/>
                  <a:gd name="T38" fmla="*/ 10 w 12"/>
                  <a:gd name="T39" fmla="*/ 2 h 30"/>
                  <a:gd name="T40" fmla="*/ 12 w 12"/>
                  <a:gd name="T41" fmla="*/ 6 h 30"/>
                  <a:gd name="T42" fmla="*/ 12 w 12"/>
                  <a:gd name="T43" fmla="*/ 12 h 30"/>
                  <a:gd name="T44" fmla="*/ 12 w 12"/>
                  <a:gd name="T4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0">
                    <a:moveTo>
                      <a:pt x="12" y="12"/>
                    </a:moveTo>
                    <a:lnTo>
                      <a:pt x="12" y="12"/>
                    </a:lnTo>
                    <a:lnTo>
                      <a:pt x="10" y="14"/>
                    </a:lnTo>
                    <a:lnTo>
                      <a:pt x="8" y="16"/>
                    </a:lnTo>
                    <a:lnTo>
                      <a:pt x="6" y="20"/>
                    </a:lnTo>
                    <a:lnTo>
                      <a:pt x="6" y="28"/>
                    </a:lnTo>
                    <a:lnTo>
                      <a:pt x="6" y="28"/>
                    </a:lnTo>
                    <a:lnTo>
                      <a:pt x="2" y="30"/>
                    </a:lnTo>
                    <a:lnTo>
                      <a:pt x="2" y="30"/>
                    </a:lnTo>
                    <a:lnTo>
                      <a:pt x="0" y="30"/>
                    </a:lnTo>
                    <a:lnTo>
                      <a:pt x="0" y="26"/>
                    </a:lnTo>
                    <a:lnTo>
                      <a:pt x="0" y="26"/>
                    </a:lnTo>
                    <a:lnTo>
                      <a:pt x="2" y="14"/>
                    </a:lnTo>
                    <a:lnTo>
                      <a:pt x="4" y="4"/>
                    </a:lnTo>
                    <a:lnTo>
                      <a:pt x="4" y="4"/>
                    </a:lnTo>
                    <a:lnTo>
                      <a:pt x="6" y="2"/>
                    </a:lnTo>
                    <a:lnTo>
                      <a:pt x="8" y="0"/>
                    </a:lnTo>
                    <a:lnTo>
                      <a:pt x="8" y="0"/>
                    </a:lnTo>
                    <a:lnTo>
                      <a:pt x="10" y="2"/>
                    </a:lnTo>
                    <a:lnTo>
                      <a:pt x="10" y="2"/>
                    </a:lnTo>
                    <a:lnTo>
                      <a:pt x="12" y="6"/>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1" name="Freeform 1930">
                <a:extLst>
                  <a:ext uri="{FF2B5EF4-FFF2-40B4-BE49-F238E27FC236}">
                    <a16:creationId xmlns:a16="http://schemas.microsoft.com/office/drawing/2014/main" id="{482E8CBE-075F-C876-C3A8-9B736426DC7E}"/>
                  </a:ext>
                </a:extLst>
              </p:cNvPr>
              <p:cNvSpPr>
                <a:spLocks/>
              </p:cNvSpPr>
              <p:nvPr/>
            </p:nvSpPr>
            <p:spPr bwMode="auto">
              <a:xfrm>
                <a:off x="1596" y="2452"/>
                <a:ext cx="4" cy="14"/>
              </a:xfrm>
              <a:custGeom>
                <a:avLst/>
                <a:gdLst>
                  <a:gd name="T0" fmla="*/ 4 w 4"/>
                  <a:gd name="T1" fmla="*/ 6 h 14"/>
                  <a:gd name="T2" fmla="*/ 4 w 4"/>
                  <a:gd name="T3" fmla="*/ 6 h 14"/>
                  <a:gd name="T4" fmla="*/ 4 w 4"/>
                  <a:gd name="T5" fmla="*/ 10 h 14"/>
                  <a:gd name="T6" fmla="*/ 4 w 4"/>
                  <a:gd name="T7" fmla="*/ 10 h 14"/>
                  <a:gd name="T8" fmla="*/ 4 w 4"/>
                  <a:gd name="T9" fmla="*/ 12 h 14"/>
                  <a:gd name="T10" fmla="*/ 4 w 4"/>
                  <a:gd name="T11" fmla="*/ 12 h 14"/>
                  <a:gd name="T12" fmla="*/ 4 w 4"/>
                  <a:gd name="T13" fmla="*/ 14 h 14"/>
                  <a:gd name="T14" fmla="*/ 4 w 4"/>
                  <a:gd name="T15" fmla="*/ 14 h 14"/>
                  <a:gd name="T16" fmla="*/ 4 w 4"/>
                  <a:gd name="T17" fmla="*/ 12 h 14"/>
                  <a:gd name="T18" fmla="*/ 2 w 4"/>
                  <a:gd name="T19" fmla="*/ 14 h 14"/>
                  <a:gd name="T20" fmla="*/ 0 w 4"/>
                  <a:gd name="T21" fmla="*/ 12 h 14"/>
                  <a:gd name="T22" fmla="*/ 0 w 4"/>
                  <a:gd name="T23" fmla="*/ 8 h 14"/>
                  <a:gd name="T24" fmla="*/ 0 w 4"/>
                  <a:gd name="T25" fmla="*/ 8 h 14"/>
                  <a:gd name="T26" fmla="*/ 0 w 4"/>
                  <a:gd name="T27" fmla="*/ 4 h 14"/>
                  <a:gd name="T28" fmla="*/ 0 w 4"/>
                  <a:gd name="T29" fmla="*/ 0 h 14"/>
                  <a:gd name="T30" fmla="*/ 0 w 4"/>
                  <a:gd name="T31" fmla="*/ 0 h 14"/>
                  <a:gd name="T32" fmla="*/ 4 w 4"/>
                  <a:gd name="T33" fmla="*/ 6 h 14"/>
                  <a:gd name="T34" fmla="*/ 4 w 4"/>
                  <a:gd name="T3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4">
                    <a:moveTo>
                      <a:pt x="4" y="6"/>
                    </a:moveTo>
                    <a:lnTo>
                      <a:pt x="4" y="6"/>
                    </a:lnTo>
                    <a:lnTo>
                      <a:pt x="4" y="10"/>
                    </a:lnTo>
                    <a:lnTo>
                      <a:pt x="4" y="10"/>
                    </a:lnTo>
                    <a:lnTo>
                      <a:pt x="4" y="12"/>
                    </a:lnTo>
                    <a:lnTo>
                      <a:pt x="4" y="12"/>
                    </a:lnTo>
                    <a:lnTo>
                      <a:pt x="4" y="14"/>
                    </a:lnTo>
                    <a:lnTo>
                      <a:pt x="4" y="14"/>
                    </a:lnTo>
                    <a:lnTo>
                      <a:pt x="4" y="12"/>
                    </a:lnTo>
                    <a:lnTo>
                      <a:pt x="2" y="14"/>
                    </a:lnTo>
                    <a:lnTo>
                      <a:pt x="0" y="12"/>
                    </a:lnTo>
                    <a:lnTo>
                      <a:pt x="0" y="8"/>
                    </a:lnTo>
                    <a:lnTo>
                      <a:pt x="0" y="8"/>
                    </a:lnTo>
                    <a:lnTo>
                      <a:pt x="0" y="4"/>
                    </a:lnTo>
                    <a:lnTo>
                      <a:pt x="0" y="0"/>
                    </a:lnTo>
                    <a:lnTo>
                      <a:pt x="0"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2" name="Freeform 1931">
                <a:extLst>
                  <a:ext uri="{FF2B5EF4-FFF2-40B4-BE49-F238E27FC236}">
                    <a16:creationId xmlns:a16="http://schemas.microsoft.com/office/drawing/2014/main" id="{58019C5F-6ADD-5794-DF11-37F099CB7AC7}"/>
                  </a:ext>
                </a:extLst>
              </p:cNvPr>
              <p:cNvSpPr>
                <a:spLocks/>
              </p:cNvSpPr>
              <p:nvPr/>
            </p:nvSpPr>
            <p:spPr bwMode="auto">
              <a:xfrm>
                <a:off x="1548" y="2432"/>
                <a:ext cx="10" cy="26"/>
              </a:xfrm>
              <a:custGeom>
                <a:avLst/>
                <a:gdLst>
                  <a:gd name="T0" fmla="*/ 4 w 10"/>
                  <a:gd name="T1" fmla="*/ 26 h 26"/>
                  <a:gd name="T2" fmla="*/ 4 w 10"/>
                  <a:gd name="T3" fmla="*/ 26 h 26"/>
                  <a:gd name="T4" fmla="*/ 2 w 10"/>
                  <a:gd name="T5" fmla="*/ 20 h 26"/>
                  <a:gd name="T6" fmla="*/ 0 w 10"/>
                  <a:gd name="T7" fmla="*/ 16 h 26"/>
                  <a:gd name="T8" fmla="*/ 0 w 10"/>
                  <a:gd name="T9" fmla="*/ 12 h 26"/>
                  <a:gd name="T10" fmla="*/ 0 w 10"/>
                  <a:gd name="T11" fmla="*/ 12 h 26"/>
                  <a:gd name="T12" fmla="*/ 2 w 10"/>
                  <a:gd name="T13" fmla="*/ 12 h 26"/>
                  <a:gd name="T14" fmla="*/ 4 w 10"/>
                  <a:gd name="T15" fmla="*/ 12 h 26"/>
                  <a:gd name="T16" fmla="*/ 6 w 10"/>
                  <a:gd name="T17" fmla="*/ 8 h 26"/>
                  <a:gd name="T18" fmla="*/ 6 w 10"/>
                  <a:gd name="T19" fmla="*/ 0 h 26"/>
                  <a:gd name="T20" fmla="*/ 6 w 10"/>
                  <a:gd name="T21" fmla="*/ 0 h 26"/>
                  <a:gd name="T22" fmla="*/ 8 w 10"/>
                  <a:gd name="T23" fmla="*/ 4 h 26"/>
                  <a:gd name="T24" fmla="*/ 8 w 10"/>
                  <a:gd name="T25" fmla="*/ 10 h 26"/>
                  <a:gd name="T26" fmla="*/ 10 w 10"/>
                  <a:gd name="T27" fmla="*/ 18 h 26"/>
                  <a:gd name="T28" fmla="*/ 10 w 10"/>
                  <a:gd name="T29" fmla="*/ 18 h 26"/>
                  <a:gd name="T30" fmla="*/ 10 w 10"/>
                  <a:gd name="T31" fmla="*/ 22 h 26"/>
                  <a:gd name="T32" fmla="*/ 10 w 10"/>
                  <a:gd name="T33" fmla="*/ 22 h 26"/>
                  <a:gd name="T34" fmla="*/ 6 w 10"/>
                  <a:gd name="T35" fmla="*/ 26 h 26"/>
                  <a:gd name="T36" fmla="*/ 6 w 10"/>
                  <a:gd name="T37" fmla="*/ 26 h 26"/>
                  <a:gd name="T38" fmla="*/ 4 w 10"/>
                  <a:gd name="T39" fmla="*/ 26 h 26"/>
                  <a:gd name="T40" fmla="*/ 4 w 10"/>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6">
                    <a:moveTo>
                      <a:pt x="4" y="26"/>
                    </a:moveTo>
                    <a:lnTo>
                      <a:pt x="4" y="26"/>
                    </a:lnTo>
                    <a:lnTo>
                      <a:pt x="2" y="20"/>
                    </a:lnTo>
                    <a:lnTo>
                      <a:pt x="0" y="16"/>
                    </a:lnTo>
                    <a:lnTo>
                      <a:pt x="0" y="12"/>
                    </a:lnTo>
                    <a:lnTo>
                      <a:pt x="0" y="12"/>
                    </a:lnTo>
                    <a:lnTo>
                      <a:pt x="2" y="12"/>
                    </a:lnTo>
                    <a:lnTo>
                      <a:pt x="4" y="12"/>
                    </a:lnTo>
                    <a:lnTo>
                      <a:pt x="6" y="8"/>
                    </a:lnTo>
                    <a:lnTo>
                      <a:pt x="6" y="0"/>
                    </a:lnTo>
                    <a:lnTo>
                      <a:pt x="6" y="0"/>
                    </a:lnTo>
                    <a:lnTo>
                      <a:pt x="8" y="4"/>
                    </a:lnTo>
                    <a:lnTo>
                      <a:pt x="8" y="10"/>
                    </a:lnTo>
                    <a:lnTo>
                      <a:pt x="10" y="18"/>
                    </a:lnTo>
                    <a:lnTo>
                      <a:pt x="10" y="18"/>
                    </a:lnTo>
                    <a:lnTo>
                      <a:pt x="10" y="22"/>
                    </a:lnTo>
                    <a:lnTo>
                      <a:pt x="10" y="22"/>
                    </a:lnTo>
                    <a:lnTo>
                      <a:pt x="6" y="26"/>
                    </a:lnTo>
                    <a:lnTo>
                      <a:pt x="6" y="26"/>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3" name="Freeform 1932">
                <a:extLst>
                  <a:ext uri="{FF2B5EF4-FFF2-40B4-BE49-F238E27FC236}">
                    <a16:creationId xmlns:a16="http://schemas.microsoft.com/office/drawing/2014/main" id="{48108F4C-F834-5285-42FC-604D27BE8B6B}"/>
                  </a:ext>
                </a:extLst>
              </p:cNvPr>
              <p:cNvSpPr>
                <a:spLocks/>
              </p:cNvSpPr>
              <p:nvPr/>
            </p:nvSpPr>
            <p:spPr bwMode="auto">
              <a:xfrm>
                <a:off x="5746" y="2598"/>
                <a:ext cx="118" cy="94"/>
              </a:xfrm>
              <a:custGeom>
                <a:avLst/>
                <a:gdLst>
                  <a:gd name="T0" fmla="*/ 112 w 118"/>
                  <a:gd name="T1" fmla="*/ 72 h 94"/>
                  <a:gd name="T2" fmla="*/ 108 w 118"/>
                  <a:gd name="T3" fmla="*/ 64 h 94"/>
                  <a:gd name="T4" fmla="*/ 108 w 118"/>
                  <a:gd name="T5" fmla="*/ 82 h 94"/>
                  <a:gd name="T6" fmla="*/ 112 w 118"/>
                  <a:gd name="T7" fmla="*/ 92 h 94"/>
                  <a:gd name="T8" fmla="*/ 108 w 118"/>
                  <a:gd name="T9" fmla="*/ 92 h 94"/>
                  <a:gd name="T10" fmla="*/ 104 w 118"/>
                  <a:gd name="T11" fmla="*/ 94 h 94"/>
                  <a:gd name="T12" fmla="*/ 98 w 118"/>
                  <a:gd name="T13" fmla="*/ 88 h 94"/>
                  <a:gd name="T14" fmla="*/ 86 w 118"/>
                  <a:gd name="T15" fmla="*/ 84 h 94"/>
                  <a:gd name="T16" fmla="*/ 82 w 118"/>
                  <a:gd name="T17" fmla="*/ 78 h 94"/>
                  <a:gd name="T18" fmla="*/ 86 w 118"/>
                  <a:gd name="T19" fmla="*/ 70 h 94"/>
                  <a:gd name="T20" fmla="*/ 94 w 118"/>
                  <a:gd name="T21" fmla="*/ 70 h 94"/>
                  <a:gd name="T22" fmla="*/ 90 w 118"/>
                  <a:gd name="T23" fmla="*/ 60 h 94"/>
                  <a:gd name="T24" fmla="*/ 84 w 118"/>
                  <a:gd name="T25" fmla="*/ 66 h 94"/>
                  <a:gd name="T26" fmla="*/ 78 w 118"/>
                  <a:gd name="T27" fmla="*/ 76 h 94"/>
                  <a:gd name="T28" fmla="*/ 74 w 118"/>
                  <a:gd name="T29" fmla="*/ 72 h 94"/>
                  <a:gd name="T30" fmla="*/ 70 w 118"/>
                  <a:gd name="T31" fmla="*/ 82 h 94"/>
                  <a:gd name="T32" fmla="*/ 66 w 118"/>
                  <a:gd name="T33" fmla="*/ 82 h 94"/>
                  <a:gd name="T34" fmla="*/ 58 w 118"/>
                  <a:gd name="T35" fmla="*/ 68 h 94"/>
                  <a:gd name="T36" fmla="*/ 60 w 118"/>
                  <a:gd name="T37" fmla="*/ 62 h 94"/>
                  <a:gd name="T38" fmla="*/ 64 w 118"/>
                  <a:gd name="T39" fmla="*/ 62 h 94"/>
                  <a:gd name="T40" fmla="*/ 66 w 118"/>
                  <a:gd name="T41" fmla="*/ 58 h 94"/>
                  <a:gd name="T42" fmla="*/ 50 w 118"/>
                  <a:gd name="T43" fmla="*/ 72 h 94"/>
                  <a:gd name="T44" fmla="*/ 44 w 118"/>
                  <a:gd name="T45" fmla="*/ 74 h 94"/>
                  <a:gd name="T46" fmla="*/ 42 w 118"/>
                  <a:gd name="T47" fmla="*/ 60 h 94"/>
                  <a:gd name="T48" fmla="*/ 28 w 118"/>
                  <a:gd name="T49" fmla="*/ 44 h 94"/>
                  <a:gd name="T50" fmla="*/ 34 w 118"/>
                  <a:gd name="T51" fmla="*/ 52 h 94"/>
                  <a:gd name="T52" fmla="*/ 38 w 118"/>
                  <a:gd name="T53" fmla="*/ 64 h 94"/>
                  <a:gd name="T54" fmla="*/ 30 w 118"/>
                  <a:gd name="T55" fmla="*/ 74 h 94"/>
                  <a:gd name="T56" fmla="*/ 28 w 118"/>
                  <a:gd name="T57" fmla="*/ 72 h 94"/>
                  <a:gd name="T58" fmla="*/ 24 w 118"/>
                  <a:gd name="T59" fmla="*/ 66 h 94"/>
                  <a:gd name="T60" fmla="*/ 18 w 118"/>
                  <a:gd name="T61" fmla="*/ 64 h 94"/>
                  <a:gd name="T62" fmla="*/ 12 w 118"/>
                  <a:gd name="T63" fmla="*/ 52 h 94"/>
                  <a:gd name="T64" fmla="*/ 8 w 118"/>
                  <a:gd name="T65" fmla="*/ 46 h 94"/>
                  <a:gd name="T66" fmla="*/ 2 w 118"/>
                  <a:gd name="T67" fmla="*/ 30 h 94"/>
                  <a:gd name="T68" fmla="*/ 2 w 118"/>
                  <a:gd name="T69" fmla="*/ 26 h 94"/>
                  <a:gd name="T70" fmla="*/ 0 w 118"/>
                  <a:gd name="T71" fmla="*/ 24 h 94"/>
                  <a:gd name="T72" fmla="*/ 2 w 118"/>
                  <a:gd name="T73" fmla="*/ 6 h 94"/>
                  <a:gd name="T74" fmla="*/ 12 w 118"/>
                  <a:gd name="T75" fmla="*/ 0 h 94"/>
                  <a:gd name="T76" fmla="*/ 18 w 118"/>
                  <a:gd name="T77" fmla="*/ 10 h 94"/>
                  <a:gd name="T78" fmla="*/ 28 w 118"/>
                  <a:gd name="T79" fmla="*/ 16 h 94"/>
                  <a:gd name="T80" fmla="*/ 44 w 118"/>
                  <a:gd name="T81" fmla="*/ 10 h 94"/>
                  <a:gd name="T82" fmla="*/ 50 w 118"/>
                  <a:gd name="T83" fmla="*/ 14 h 94"/>
                  <a:gd name="T84" fmla="*/ 50 w 118"/>
                  <a:gd name="T85" fmla="*/ 14 h 94"/>
                  <a:gd name="T86" fmla="*/ 58 w 118"/>
                  <a:gd name="T87" fmla="*/ 10 h 94"/>
                  <a:gd name="T88" fmla="*/ 64 w 118"/>
                  <a:gd name="T89" fmla="*/ 14 h 94"/>
                  <a:gd name="T90" fmla="*/ 70 w 118"/>
                  <a:gd name="T91" fmla="*/ 16 h 94"/>
                  <a:gd name="T92" fmla="*/ 82 w 118"/>
                  <a:gd name="T93" fmla="*/ 18 h 94"/>
                  <a:gd name="T94" fmla="*/ 90 w 118"/>
                  <a:gd name="T95" fmla="*/ 18 h 94"/>
                  <a:gd name="T96" fmla="*/ 106 w 118"/>
                  <a:gd name="T97" fmla="*/ 12 h 94"/>
                  <a:gd name="T98" fmla="*/ 110 w 118"/>
                  <a:gd name="T99" fmla="*/ 14 h 94"/>
                  <a:gd name="T100" fmla="*/ 116 w 118"/>
                  <a:gd name="T101" fmla="*/ 26 h 94"/>
                  <a:gd name="T102" fmla="*/ 118 w 118"/>
                  <a:gd name="T103" fmla="*/ 36 h 94"/>
                  <a:gd name="T104" fmla="*/ 110 w 118"/>
                  <a:gd name="T105" fmla="*/ 50 h 94"/>
                  <a:gd name="T106" fmla="*/ 114 w 118"/>
                  <a:gd name="T107" fmla="*/ 64 h 94"/>
                  <a:gd name="T108" fmla="*/ 116 w 118"/>
                  <a:gd name="T109" fmla="*/ 7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94">
                    <a:moveTo>
                      <a:pt x="114" y="74"/>
                    </a:moveTo>
                    <a:lnTo>
                      <a:pt x="114" y="74"/>
                    </a:lnTo>
                    <a:lnTo>
                      <a:pt x="112" y="72"/>
                    </a:lnTo>
                    <a:lnTo>
                      <a:pt x="110" y="70"/>
                    </a:lnTo>
                    <a:lnTo>
                      <a:pt x="108" y="64"/>
                    </a:lnTo>
                    <a:lnTo>
                      <a:pt x="108" y="64"/>
                    </a:lnTo>
                    <a:lnTo>
                      <a:pt x="106" y="74"/>
                    </a:lnTo>
                    <a:lnTo>
                      <a:pt x="108" y="82"/>
                    </a:lnTo>
                    <a:lnTo>
                      <a:pt x="108" y="82"/>
                    </a:lnTo>
                    <a:lnTo>
                      <a:pt x="110" y="86"/>
                    </a:lnTo>
                    <a:lnTo>
                      <a:pt x="112" y="92"/>
                    </a:lnTo>
                    <a:lnTo>
                      <a:pt x="112" y="92"/>
                    </a:lnTo>
                    <a:lnTo>
                      <a:pt x="110" y="94"/>
                    </a:lnTo>
                    <a:lnTo>
                      <a:pt x="108" y="92"/>
                    </a:lnTo>
                    <a:lnTo>
                      <a:pt x="108" y="92"/>
                    </a:lnTo>
                    <a:lnTo>
                      <a:pt x="106" y="92"/>
                    </a:lnTo>
                    <a:lnTo>
                      <a:pt x="106" y="92"/>
                    </a:lnTo>
                    <a:lnTo>
                      <a:pt x="104" y="94"/>
                    </a:lnTo>
                    <a:lnTo>
                      <a:pt x="102" y="92"/>
                    </a:lnTo>
                    <a:lnTo>
                      <a:pt x="102" y="92"/>
                    </a:lnTo>
                    <a:lnTo>
                      <a:pt x="98" y="88"/>
                    </a:lnTo>
                    <a:lnTo>
                      <a:pt x="94" y="88"/>
                    </a:lnTo>
                    <a:lnTo>
                      <a:pt x="90" y="86"/>
                    </a:lnTo>
                    <a:lnTo>
                      <a:pt x="86" y="84"/>
                    </a:lnTo>
                    <a:lnTo>
                      <a:pt x="86" y="84"/>
                    </a:lnTo>
                    <a:lnTo>
                      <a:pt x="84" y="82"/>
                    </a:lnTo>
                    <a:lnTo>
                      <a:pt x="82" y="78"/>
                    </a:lnTo>
                    <a:lnTo>
                      <a:pt x="82" y="78"/>
                    </a:lnTo>
                    <a:lnTo>
                      <a:pt x="84" y="72"/>
                    </a:lnTo>
                    <a:lnTo>
                      <a:pt x="86" y="70"/>
                    </a:lnTo>
                    <a:lnTo>
                      <a:pt x="86" y="70"/>
                    </a:lnTo>
                    <a:lnTo>
                      <a:pt x="92" y="70"/>
                    </a:lnTo>
                    <a:lnTo>
                      <a:pt x="94" y="70"/>
                    </a:lnTo>
                    <a:lnTo>
                      <a:pt x="96" y="66"/>
                    </a:lnTo>
                    <a:lnTo>
                      <a:pt x="96" y="66"/>
                    </a:lnTo>
                    <a:lnTo>
                      <a:pt x="90" y="60"/>
                    </a:lnTo>
                    <a:lnTo>
                      <a:pt x="88" y="60"/>
                    </a:lnTo>
                    <a:lnTo>
                      <a:pt x="86" y="60"/>
                    </a:lnTo>
                    <a:lnTo>
                      <a:pt x="84" y="66"/>
                    </a:lnTo>
                    <a:lnTo>
                      <a:pt x="84" y="66"/>
                    </a:lnTo>
                    <a:lnTo>
                      <a:pt x="80" y="74"/>
                    </a:lnTo>
                    <a:lnTo>
                      <a:pt x="78" y="76"/>
                    </a:lnTo>
                    <a:lnTo>
                      <a:pt x="74" y="74"/>
                    </a:lnTo>
                    <a:lnTo>
                      <a:pt x="74" y="74"/>
                    </a:lnTo>
                    <a:lnTo>
                      <a:pt x="74" y="72"/>
                    </a:lnTo>
                    <a:lnTo>
                      <a:pt x="72" y="76"/>
                    </a:lnTo>
                    <a:lnTo>
                      <a:pt x="72" y="76"/>
                    </a:lnTo>
                    <a:lnTo>
                      <a:pt x="70" y="82"/>
                    </a:lnTo>
                    <a:lnTo>
                      <a:pt x="68" y="84"/>
                    </a:lnTo>
                    <a:lnTo>
                      <a:pt x="66" y="82"/>
                    </a:lnTo>
                    <a:lnTo>
                      <a:pt x="66" y="82"/>
                    </a:lnTo>
                    <a:lnTo>
                      <a:pt x="60" y="80"/>
                    </a:lnTo>
                    <a:lnTo>
                      <a:pt x="58" y="76"/>
                    </a:lnTo>
                    <a:lnTo>
                      <a:pt x="58" y="68"/>
                    </a:lnTo>
                    <a:lnTo>
                      <a:pt x="58" y="68"/>
                    </a:lnTo>
                    <a:lnTo>
                      <a:pt x="58" y="64"/>
                    </a:lnTo>
                    <a:lnTo>
                      <a:pt x="60" y="62"/>
                    </a:lnTo>
                    <a:lnTo>
                      <a:pt x="62" y="62"/>
                    </a:lnTo>
                    <a:lnTo>
                      <a:pt x="64" y="62"/>
                    </a:lnTo>
                    <a:lnTo>
                      <a:pt x="64" y="62"/>
                    </a:lnTo>
                    <a:lnTo>
                      <a:pt x="66" y="60"/>
                    </a:lnTo>
                    <a:lnTo>
                      <a:pt x="66" y="58"/>
                    </a:lnTo>
                    <a:lnTo>
                      <a:pt x="66" y="58"/>
                    </a:lnTo>
                    <a:lnTo>
                      <a:pt x="62" y="58"/>
                    </a:lnTo>
                    <a:lnTo>
                      <a:pt x="58" y="62"/>
                    </a:lnTo>
                    <a:lnTo>
                      <a:pt x="50" y="72"/>
                    </a:lnTo>
                    <a:lnTo>
                      <a:pt x="50" y="72"/>
                    </a:lnTo>
                    <a:lnTo>
                      <a:pt x="46" y="74"/>
                    </a:lnTo>
                    <a:lnTo>
                      <a:pt x="44" y="74"/>
                    </a:lnTo>
                    <a:lnTo>
                      <a:pt x="44" y="70"/>
                    </a:lnTo>
                    <a:lnTo>
                      <a:pt x="44" y="70"/>
                    </a:lnTo>
                    <a:lnTo>
                      <a:pt x="42" y="60"/>
                    </a:lnTo>
                    <a:lnTo>
                      <a:pt x="38" y="54"/>
                    </a:lnTo>
                    <a:lnTo>
                      <a:pt x="32" y="50"/>
                    </a:lnTo>
                    <a:lnTo>
                      <a:pt x="28" y="44"/>
                    </a:lnTo>
                    <a:lnTo>
                      <a:pt x="28" y="44"/>
                    </a:lnTo>
                    <a:lnTo>
                      <a:pt x="32" y="48"/>
                    </a:lnTo>
                    <a:lnTo>
                      <a:pt x="34" y="52"/>
                    </a:lnTo>
                    <a:lnTo>
                      <a:pt x="38" y="56"/>
                    </a:lnTo>
                    <a:lnTo>
                      <a:pt x="38" y="64"/>
                    </a:lnTo>
                    <a:lnTo>
                      <a:pt x="38" y="64"/>
                    </a:lnTo>
                    <a:lnTo>
                      <a:pt x="38" y="70"/>
                    </a:lnTo>
                    <a:lnTo>
                      <a:pt x="36" y="72"/>
                    </a:lnTo>
                    <a:lnTo>
                      <a:pt x="30" y="74"/>
                    </a:lnTo>
                    <a:lnTo>
                      <a:pt x="30" y="74"/>
                    </a:lnTo>
                    <a:lnTo>
                      <a:pt x="28" y="72"/>
                    </a:lnTo>
                    <a:lnTo>
                      <a:pt x="28" y="72"/>
                    </a:lnTo>
                    <a:lnTo>
                      <a:pt x="26" y="70"/>
                    </a:lnTo>
                    <a:lnTo>
                      <a:pt x="24" y="66"/>
                    </a:lnTo>
                    <a:lnTo>
                      <a:pt x="24" y="66"/>
                    </a:lnTo>
                    <a:lnTo>
                      <a:pt x="22" y="62"/>
                    </a:lnTo>
                    <a:lnTo>
                      <a:pt x="20" y="62"/>
                    </a:lnTo>
                    <a:lnTo>
                      <a:pt x="18" y="64"/>
                    </a:lnTo>
                    <a:lnTo>
                      <a:pt x="16" y="64"/>
                    </a:lnTo>
                    <a:lnTo>
                      <a:pt x="16" y="64"/>
                    </a:lnTo>
                    <a:lnTo>
                      <a:pt x="12" y="52"/>
                    </a:lnTo>
                    <a:lnTo>
                      <a:pt x="10" y="48"/>
                    </a:lnTo>
                    <a:lnTo>
                      <a:pt x="8" y="46"/>
                    </a:lnTo>
                    <a:lnTo>
                      <a:pt x="8" y="46"/>
                    </a:lnTo>
                    <a:lnTo>
                      <a:pt x="6" y="44"/>
                    </a:lnTo>
                    <a:lnTo>
                      <a:pt x="4" y="42"/>
                    </a:lnTo>
                    <a:lnTo>
                      <a:pt x="2" y="30"/>
                    </a:lnTo>
                    <a:lnTo>
                      <a:pt x="2" y="30"/>
                    </a:lnTo>
                    <a:lnTo>
                      <a:pt x="4" y="26"/>
                    </a:lnTo>
                    <a:lnTo>
                      <a:pt x="2" y="26"/>
                    </a:lnTo>
                    <a:lnTo>
                      <a:pt x="0" y="26"/>
                    </a:lnTo>
                    <a:lnTo>
                      <a:pt x="0" y="24"/>
                    </a:lnTo>
                    <a:lnTo>
                      <a:pt x="0" y="24"/>
                    </a:lnTo>
                    <a:lnTo>
                      <a:pt x="0" y="14"/>
                    </a:lnTo>
                    <a:lnTo>
                      <a:pt x="2" y="6"/>
                    </a:lnTo>
                    <a:lnTo>
                      <a:pt x="2" y="6"/>
                    </a:lnTo>
                    <a:lnTo>
                      <a:pt x="6" y="2"/>
                    </a:lnTo>
                    <a:lnTo>
                      <a:pt x="8" y="0"/>
                    </a:lnTo>
                    <a:lnTo>
                      <a:pt x="12" y="0"/>
                    </a:lnTo>
                    <a:lnTo>
                      <a:pt x="16" y="4"/>
                    </a:lnTo>
                    <a:lnTo>
                      <a:pt x="16" y="4"/>
                    </a:lnTo>
                    <a:lnTo>
                      <a:pt x="18" y="10"/>
                    </a:lnTo>
                    <a:lnTo>
                      <a:pt x="22" y="14"/>
                    </a:lnTo>
                    <a:lnTo>
                      <a:pt x="26" y="16"/>
                    </a:lnTo>
                    <a:lnTo>
                      <a:pt x="28" y="16"/>
                    </a:lnTo>
                    <a:lnTo>
                      <a:pt x="36" y="14"/>
                    </a:lnTo>
                    <a:lnTo>
                      <a:pt x="44" y="10"/>
                    </a:lnTo>
                    <a:lnTo>
                      <a:pt x="44" y="10"/>
                    </a:lnTo>
                    <a:lnTo>
                      <a:pt x="46" y="10"/>
                    </a:lnTo>
                    <a:lnTo>
                      <a:pt x="48" y="10"/>
                    </a:lnTo>
                    <a:lnTo>
                      <a:pt x="50" y="14"/>
                    </a:lnTo>
                    <a:lnTo>
                      <a:pt x="50" y="22"/>
                    </a:lnTo>
                    <a:lnTo>
                      <a:pt x="50" y="22"/>
                    </a:lnTo>
                    <a:lnTo>
                      <a:pt x="50" y="14"/>
                    </a:lnTo>
                    <a:lnTo>
                      <a:pt x="52" y="8"/>
                    </a:lnTo>
                    <a:lnTo>
                      <a:pt x="54" y="8"/>
                    </a:lnTo>
                    <a:lnTo>
                      <a:pt x="58" y="10"/>
                    </a:lnTo>
                    <a:lnTo>
                      <a:pt x="58" y="10"/>
                    </a:lnTo>
                    <a:lnTo>
                      <a:pt x="60" y="12"/>
                    </a:lnTo>
                    <a:lnTo>
                      <a:pt x="64" y="14"/>
                    </a:lnTo>
                    <a:lnTo>
                      <a:pt x="68" y="14"/>
                    </a:lnTo>
                    <a:lnTo>
                      <a:pt x="70" y="16"/>
                    </a:lnTo>
                    <a:lnTo>
                      <a:pt x="70" y="16"/>
                    </a:lnTo>
                    <a:lnTo>
                      <a:pt x="74" y="18"/>
                    </a:lnTo>
                    <a:lnTo>
                      <a:pt x="78" y="20"/>
                    </a:lnTo>
                    <a:lnTo>
                      <a:pt x="82" y="18"/>
                    </a:lnTo>
                    <a:lnTo>
                      <a:pt x="86" y="20"/>
                    </a:lnTo>
                    <a:lnTo>
                      <a:pt x="86" y="20"/>
                    </a:lnTo>
                    <a:lnTo>
                      <a:pt x="90" y="18"/>
                    </a:lnTo>
                    <a:lnTo>
                      <a:pt x="96" y="18"/>
                    </a:lnTo>
                    <a:lnTo>
                      <a:pt x="100" y="16"/>
                    </a:lnTo>
                    <a:lnTo>
                      <a:pt x="106" y="12"/>
                    </a:lnTo>
                    <a:lnTo>
                      <a:pt x="106" y="12"/>
                    </a:lnTo>
                    <a:lnTo>
                      <a:pt x="108" y="12"/>
                    </a:lnTo>
                    <a:lnTo>
                      <a:pt x="110" y="14"/>
                    </a:lnTo>
                    <a:lnTo>
                      <a:pt x="112" y="18"/>
                    </a:lnTo>
                    <a:lnTo>
                      <a:pt x="112" y="18"/>
                    </a:lnTo>
                    <a:lnTo>
                      <a:pt x="116" y="26"/>
                    </a:lnTo>
                    <a:lnTo>
                      <a:pt x="118" y="30"/>
                    </a:lnTo>
                    <a:lnTo>
                      <a:pt x="118" y="36"/>
                    </a:lnTo>
                    <a:lnTo>
                      <a:pt x="118" y="36"/>
                    </a:lnTo>
                    <a:lnTo>
                      <a:pt x="114" y="50"/>
                    </a:lnTo>
                    <a:lnTo>
                      <a:pt x="112" y="50"/>
                    </a:lnTo>
                    <a:lnTo>
                      <a:pt x="110" y="50"/>
                    </a:lnTo>
                    <a:lnTo>
                      <a:pt x="110" y="50"/>
                    </a:lnTo>
                    <a:lnTo>
                      <a:pt x="112" y="56"/>
                    </a:lnTo>
                    <a:lnTo>
                      <a:pt x="114" y="64"/>
                    </a:lnTo>
                    <a:lnTo>
                      <a:pt x="114" y="64"/>
                    </a:lnTo>
                    <a:lnTo>
                      <a:pt x="116" y="70"/>
                    </a:lnTo>
                    <a:lnTo>
                      <a:pt x="116" y="72"/>
                    </a:lnTo>
                    <a:lnTo>
                      <a:pt x="114" y="74"/>
                    </a:lnTo>
                    <a:lnTo>
                      <a:pt x="11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4" name="Freeform 1933">
                <a:extLst>
                  <a:ext uri="{FF2B5EF4-FFF2-40B4-BE49-F238E27FC236}">
                    <a16:creationId xmlns:a16="http://schemas.microsoft.com/office/drawing/2014/main" id="{78D6A865-776E-2061-9AE6-5C28CDE064C7}"/>
                  </a:ext>
                </a:extLst>
              </p:cNvPr>
              <p:cNvSpPr>
                <a:spLocks/>
              </p:cNvSpPr>
              <p:nvPr/>
            </p:nvSpPr>
            <p:spPr bwMode="auto">
              <a:xfrm>
                <a:off x="5914" y="2674"/>
                <a:ext cx="56" cy="63"/>
              </a:xfrm>
              <a:custGeom>
                <a:avLst/>
                <a:gdLst>
                  <a:gd name="T0" fmla="*/ 4 w 56"/>
                  <a:gd name="T1" fmla="*/ 45 h 63"/>
                  <a:gd name="T2" fmla="*/ 0 w 56"/>
                  <a:gd name="T3" fmla="*/ 43 h 63"/>
                  <a:gd name="T4" fmla="*/ 0 w 56"/>
                  <a:gd name="T5" fmla="*/ 39 h 63"/>
                  <a:gd name="T6" fmla="*/ 0 w 56"/>
                  <a:gd name="T7" fmla="*/ 31 h 63"/>
                  <a:gd name="T8" fmla="*/ 2 w 56"/>
                  <a:gd name="T9" fmla="*/ 25 h 63"/>
                  <a:gd name="T10" fmla="*/ 6 w 56"/>
                  <a:gd name="T11" fmla="*/ 25 h 63"/>
                  <a:gd name="T12" fmla="*/ 10 w 56"/>
                  <a:gd name="T13" fmla="*/ 21 h 63"/>
                  <a:gd name="T14" fmla="*/ 12 w 56"/>
                  <a:gd name="T15" fmla="*/ 12 h 63"/>
                  <a:gd name="T16" fmla="*/ 14 w 56"/>
                  <a:gd name="T17" fmla="*/ 12 h 63"/>
                  <a:gd name="T18" fmla="*/ 16 w 56"/>
                  <a:gd name="T19" fmla="*/ 23 h 63"/>
                  <a:gd name="T20" fmla="*/ 16 w 56"/>
                  <a:gd name="T21" fmla="*/ 31 h 63"/>
                  <a:gd name="T22" fmla="*/ 18 w 56"/>
                  <a:gd name="T23" fmla="*/ 41 h 63"/>
                  <a:gd name="T24" fmla="*/ 16 w 56"/>
                  <a:gd name="T25" fmla="*/ 31 h 63"/>
                  <a:gd name="T26" fmla="*/ 16 w 56"/>
                  <a:gd name="T27" fmla="*/ 21 h 63"/>
                  <a:gd name="T28" fmla="*/ 22 w 56"/>
                  <a:gd name="T29" fmla="*/ 2 h 63"/>
                  <a:gd name="T30" fmla="*/ 32 w 56"/>
                  <a:gd name="T31" fmla="*/ 0 h 63"/>
                  <a:gd name="T32" fmla="*/ 34 w 56"/>
                  <a:gd name="T33" fmla="*/ 2 h 63"/>
                  <a:gd name="T34" fmla="*/ 36 w 56"/>
                  <a:gd name="T35" fmla="*/ 6 h 63"/>
                  <a:gd name="T36" fmla="*/ 34 w 56"/>
                  <a:gd name="T37" fmla="*/ 16 h 63"/>
                  <a:gd name="T38" fmla="*/ 32 w 56"/>
                  <a:gd name="T39" fmla="*/ 21 h 63"/>
                  <a:gd name="T40" fmla="*/ 30 w 56"/>
                  <a:gd name="T41" fmla="*/ 23 h 63"/>
                  <a:gd name="T42" fmla="*/ 26 w 56"/>
                  <a:gd name="T43" fmla="*/ 27 h 63"/>
                  <a:gd name="T44" fmla="*/ 26 w 56"/>
                  <a:gd name="T45" fmla="*/ 31 h 63"/>
                  <a:gd name="T46" fmla="*/ 30 w 56"/>
                  <a:gd name="T47" fmla="*/ 41 h 63"/>
                  <a:gd name="T48" fmla="*/ 32 w 56"/>
                  <a:gd name="T49" fmla="*/ 43 h 63"/>
                  <a:gd name="T50" fmla="*/ 32 w 56"/>
                  <a:gd name="T51" fmla="*/ 43 h 63"/>
                  <a:gd name="T52" fmla="*/ 34 w 56"/>
                  <a:gd name="T53" fmla="*/ 39 h 63"/>
                  <a:gd name="T54" fmla="*/ 38 w 56"/>
                  <a:gd name="T55" fmla="*/ 37 h 63"/>
                  <a:gd name="T56" fmla="*/ 44 w 56"/>
                  <a:gd name="T57" fmla="*/ 37 h 63"/>
                  <a:gd name="T58" fmla="*/ 44 w 56"/>
                  <a:gd name="T59" fmla="*/ 39 h 63"/>
                  <a:gd name="T60" fmla="*/ 46 w 56"/>
                  <a:gd name="T61" fmla="*/ 37 h 63"/>
                  <a:gd name="T62" fmla="*/ 44 w 56"/>
                  <a:gd name="T63" fmla="*/ 35 h 63"/>
                  <a:gd name="T64" fmla="*/ 42 w 56"/>
                  <a:gd name="T65" fmla="*/ 29 h 63"/>
                  <a:gd name="T66" fmla="*/ 44 w 56"/>
                  <a:gd name="T67" fmla="*/ 18 h 63"/>
                  <a:gd name="T68" fmla="*/ 46 w 56"/>
                  <a:gd name="T69" fmla="*/ 16 h 63"/>
                  <a:gd name="T70" fmla="*/ 50 w 56"/>
                  <a:gd name="T71" fmla="*/ 14 h 63"/>
                  <a:gd name="T72" fmla="*/ 54 w 56"/>
                  <a:gd name="T73" fmla="*/ 18 h 63"/>
                  <a:gd name="T74" fmla="*/ 56 w 56"/>
                  <a:gd name="T75" fmla="*/ 23 h 63"/>
                  <a:gd name="T76" fmla="*/ 56 w 56"/>
                  <a:gd name="T77" fmla="*/ 35 h 63"/>
                  <a:gd name="T78" fmla="*/ 56 w 56"/>
                  <a:gd name="T79" fmla="*/ 43 h 63"/>
                  <a:gd name="T80" fmla="*/ 56 w 56"/>
                  <a:gd name="T81" fmla="*/ 51 h 63"/>
                  <a:gd name="T82" fmla="*/ 52 w 56"/>
                  <a:gd name="T83" fmla="*/ 53 h 63"/>
                  <a:gd name="T84" fmla="*/ 48 w 56"/>
                  <a:gd name="T85" fmla="*/ 51 h 63"/>
                  <a:gd name="T86" fmla="*/ 44 w 56"/>
                  <a:gd name="T87" fmla="*/ 57 h 63"/>
                  <a:gd name="T88" fmla="*/ 42 w 56"/>
                  <a:gd name="T89" fmla="*/ 57 h 63"/>
                  <a:gd name="T90" fmla="*/ 38 w 56"/>
                  <a:gd name="T91" fmla="*/ 57 h 63"/>
                  <a:gd name="T92" fmla="*/ 36 w 56"/>
                  <a:gd name="T93" fmla="*/ 61 h 63"/>
                  <a:gd name="T94" fmla="*/ 32 w 56"/>
                  <a:gd name="T95" fmla="*/ 63 h 63"/>
                  <a:gd name="T96" fmla="*/ 30 w 56"/>
                  <a:gd name="T97" fmla="*/ 59 h 63"/>
                  <a:gd name="T98" fmla="*/ 24 w 56"/>
                  <a:gd name="T99" fmla="*/ 53 h 63"/>
                  <a:gd name="T100" fmla="*/ 20 w 56"/>
                  <a:gd name="T101" fmla="*/ 57 h 63"/>
                  <a:gd name="T102" fmla="*/ 18 w 56"/>
                  <a:gd name="T103" fmla="*/ 59 h 63"/>
                  <a:gd name="T104" fmla="*/ 16 w 56"/>
                  <a:gd name="T105" fmla="*/ 55 h 63"/>
                  <a:gd name="T106" fmla="*/ 12 w 56"/>
                  <a:gd name="T107" fmla="*/ 49 h 63"/>
                  <a:gd name="T108" fmla="*/ 6 w 56"/>
                  <a:gd name="T109" fmla="*/ 45 h 63"/>
                  <a:gd name="T110" fmla="*/ 4 w 56"/>
                  <a:gd name="T111"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63">
                    <a:moveTo>
                      <a:pt x="4" y="45"/>
                    </a:moveTo>
                    <a:lnTo>
                      <a:pt x="4" y="45"/>
                    </a:lnTo>
                    <a:lnTo>
                      <a:pt x="2" y="43"/>
                    </a:lnTo>
                    <a:lnTo>
                      <a:pt x="0" y="43"/>
                    </a:lnTo>
                    <a:lnTo>
                      <a:pt x="0" y="43"/>
                    </a:lnTo>
                    <a:lnTo>
                      <a:pt x="0" y="39"/>
                    </a:lnTo>
                    <a:lnTo>
                      <a:pt x="0" y="39"/>
                    </a:lnTo>
                    <a:lnTo>
                      <a:pt x="0" y="31"/>
                    </a:lnTo>
                    <a:lnTo>
                      <a:pt x="0" y="31"/>
                    </a:lnTo>
                    <a:lnTo>
                      <a:pt x="2" y="25"/>
                    </a:lnTo>
                    <a:lnTo>
                      <a:pt x="6" y="25"/>
                    </a:lnTo>
                    <a:lnTo>
                      <a:pt x="6" y="25"/>
                    </a:lnTo>
                    <a:lnTo>
                      <a:pt x="8" y="25"/>
                    </a:lnTo>
                    <a:lnTo>
                      <a:pt x="10" y="21"/>
                    </a:lnTo>
                    <a:lnTo>
                      <a:pt x="10" y="21"/>
                    </a:lnTo>
                    <a:lnTo>
                      <a:pt x="12" y="12"/>
                    </a:lnTo>
                    <a:lnTo>
                      <a:pt x="12" y="12"/>
                    </a:lnTo>
                    <a:lnTo>
                      <a:pt x="14" y="12"/>
                    </a:lnTo>
                    <a:lnTo>
                      <a:pt x="16" y="14"/>
                    </a:lnTo>
                    <a:lnTo>
                      <a:pt x="16" y="23"/>
                    </a:lnTo>
                    <a:lnTo>
                      <a:pt x="16" y="23"/>
                    </a:lnTo>
                    <a:lnTo>
                      <a:pt x="16" y="31"/>
                    </a:lnTo>
                    <a:lnTo>
                      <a:pt x="16" y="37"/>
                    </a:lnTo>
                    <a:lnTo>
                      <a:pt x="18" y="41"/>
                    </a:lnTo>
                    <a:lnTo>
                      <a:pt x="18" y="41"/>
                    </a:lnTo>
                    <a:lnTo>
                      <a:pt x="16" y="31"/>
                    </a:lnTo>
                    <a:lnTo>
                      <a:pt x="16" y="21"/>
                    </a:lnTo>
                    <a:lnTo>
                      <a:pt x="16" y="21"/>
                    </a:lnTo>
                    <a:lnTo>
                      <a:pt x="20" y="10"/>
                    </a:lnTo>
                    <a:lnTo>
                      <a:pt x="22" y="2"/>
                    </a:lnTo>
                    <a:lnTo>
                      <a:pt x="28" y="0"/>
                    </a:lnTo>
                    <a:lnTo>
                      <a:pt x="32" y="0"/>
                    </a:lnTo>
                    <a:lnTo>
                      <a:pt x="32" y="0"/>
                    </a:lnTo>
                    <a:lnTo>
                      <a:pt x="34" y="2"/>
                    </a:lnTo>
                    <a:lnTo>
                      <a:pt x="36" y="6"/>
                    </a:lnTo>
                    <a:lnTo>
                      <a:pt x="36" y="6"/>
                    </a:lnTo>
                    <a:lnTo>
                      <a:pt x="34" y="10"/>
                    </a:lnTo>
                    <a:lnTo>
                      <a:pt x="34" y="16"/>
                    </a:lnTo>
                    <a:lnTo>
                      <a:pt x="34" y="16"/>
                    </a:lnTo>
                    <a:lnTo>
                      <a:pt x="32" y="21"/>
                    </a:lnTo>
                    <a:lnTo>
                      <a:pt x="30" y="23"/>
                    </a:lnTo>
                    <a:lnTo>
                      <a:pt x="30" y="23"/>
                    </a:lnTo>
                    <a:lnTo>
                      <a:pt x="26" y="25"/>
                    </a:lnTo>
                    <a:lnTo>
                      <a:pt x="26" y="27"/>
                    </a:lnTo>
                    <a:lnTo>
                      <a:pt x="26" y="31"/>
                    </a:lnTo>
                    <a:lnTo>
                      <a:pt x="26" y="31"/>
                    </a:lnTo>
                    <a:lnTo>
                      <a:pt x="28" y="37"/>
                    </a:lnTo>
                    <a:lnTo>
                      <a:pt x="30" y="41"/>
                    </a:lnTo>
                    <a:lnTo>
                      <a:pt x="30" y="41"/>
                    </a:lnTo>
                    <a:lnTo>
                      <a:pt x="32" y="43"/>
                    </a:lnTo>
                    <a:lnTo>
                      <a:pt x="32" y="43"/>
                    </a:lnTo>
                    <a:lnTo>
                      <a:pt x="32" y="43"/>
                    </a:lnTo>
                    <a:lnTo>
                      <a:pt x="34" y="43"/>
                    </a:lnTo>
                    <a:lnTo>
                      <a:pt x="34" y="39"/>
                    </a:lnTo>
                    <a:lnTo>
                      <a:pt x="34" y="39"/>
                    </a:lnTo>
                    <a:lnTo>
                      <a:pt x="38" y="37"/>
                    </a:lnTo>
                    <a:lnTo>
                      <a:pt x="38" y="37"/>
                    </a:lnTo>
                    <a:lnTo>
                      <a:pt x="44" y="37"/>
                    </a:lnTo>
                    <a:lnTo>
                      <a:pt x="44" y="37"/>
                    </a:lnTo>
                    <a:lnTo>
                      <a:pt x="44" y="39"/>
                    </a:lnTo>
                    <a:lnTo>
                      <a:pt x="46" y="37"/>
                    </a:lnTo>
                    <a:lnTo>
                      <a:pt x="46" y="37"/>
                    </a:lnTo>
                    <a:lnTo>
                      <a:pt x="44" y="35"/>
                    </a:lnTo>
                    <a:lnTo>
                      <a:pt x="44" y="35"/>
                    </a:lnTo>
                    <a:lnTo>
                      <a:pt x="42" y="29"/>
                    </a:lnTo>
                    <a:lnTo>
                      <a:pt x="42" y="29"/>
                    </a:lnTo>
                    <a:lnTo>
                      <a:pt x="44" y="18"/>
                    </a:lnTo>
                    <a:lnTo>
                      <a:pt x="44" y="18"/>
                    </a:lnTo>
                    <a:lnTo>
                      <a:pt x="46" y="16"/>
                    </a:lnTo>
                    <a:lnTo>
                      <a:pt x="46" y="16"/>
                    </a:lnTo>
                    <a:lnTo>
                      <a:pt x="50" y="14"/>
                    </a:lnTo>
                    <a:lnTo>
                      <a:pt x="50" y="14"/>
                    </a:lnTo>
                    <a:lnTo>
                      <a:pt x="54" y="16"/>
                    </a:lnTo>
                    <a:lnTo>
                      <a:pt x="54" y="18"/>
                    </a:lnTo>
                    <a:lnTo>
                      <a:pt x="56" y="23"/>
                    </a:lnTo>
                    <a:lnTo>
                      <a:pt x="56" y="23"/>
                    </a:lnTo>
                    <a:lnTo>
                      <a:pt x="56" y="35"/>
                    </a:lnTo>
                    <a:lnTo>
                      <a:pt x="56" y="35"/>
                    </a:lnTo>
                    <a:lnTo>
                      <a:pt x="54" y="39"/>
                    </a:lnTo>
                    <a:lnTo>
                      <a:pt x="56" y="43"/>
                    </a:lnTo>
                    <a:lnTo>
                      <a:pt x="56" y="43"/>
                    </a:lnTo>
                    <a:lnTo>
                      <a:pt x="56" y="51"/>
                    </a:lnTo>
                    <a:lnTo>
                      <a:pt x="54" y="53"/>
                    </a:lnTo>
                    <a:lnTo>
                      <a:pt x="52" y="53"/>
                    </a:lnTo>
                    <a:lnTo>
                      <a:pt x="52" y="53"/>
                    </a:lnTo>
                    <a:lnTo>
                      <a:pt x="48" y="51"/>
                    </a:lnTo>
                    <a:lnTo>
                      <a:pt x="46" y="53"/>
                    </a:lnTo>
                    <a:lnTo>
                      <a:pt x="44" y="57"/>
                    </a:lnTo>
                    <a:lnTo>
                      <a:pt x="44" y="57"/>
                    </a:lnTo>
                    <a:lnTo>
                      <a:pt x="42" y="57"/>
                    </a:lnTo>
                    <a:lnTo>
                      <a:pt x="40" y="55"/>
                    </a:lnTo>
                    <a:lnTo>
                      <a:pt x="38" y="57"/>
                    </a:lnTo>
                    <a:lnTo>
                      <a:pt x="36" y="61"/>
                    </a:lnTo>
                    <a:lnTo>
                      <a:pt x="36" y="61"/>
                    </a:lnTo>
                    <a:lnTo>
                      <a:pt x="34" y="63"/>
                    </a:lnTo>
                    <a:lnTo>
                      <a:pt x="32" y="63"/>
                    </a:lnTo>
                    <a:lnTo>
                      <a:pt x="30" y="59"/>
                    </a:lnTo>
                    <a:lnTo>
                      <a:pt x="30" y="59"/>
                    </a:lnTo>
                    <a:lnTo>
                      <a:pt x="28" y="55"/>
                    </a:lnTo>
                    <a:lnTo>
                      <a:pt x="24" y="53"/>
                    </a:lnTo>
                    <a:lnTo>
                      <a:pt x="22" y="55"/>
                    </a:lnTo>
                    <a:lnTo>
                      <a:pt x="20" y="57"/>
                    </a:lnTo>
                    <a:lnTo>
                      <a:pt x="20" y="57"/>
                    </a:lnTo>
                    <a:lnTo>
                      <a:pt x="18" y="59"/>
                    </a:lnTo>
                    <a:lnTo>
                      <a:pt x="18" y="57"/>
                    </a:lnTo>
                    <a:lnTo>
                      <a:pt x="16" y="55"/>
                    </a:lnTo>
                    <a:lnTo>
                      <a:pt x="16" y="55"/>
                    </a:lnTo>
                    <a:lnTo>
                      <a:pt x="12" y="49"/>
                    </a:lnTo>
                    <a:lnTo>
                      <a:pt x="10" y="47"/>
                    </a:lnTo>
                    <a:lnTo>
                      <a:pt x="6" y="45"/>
                    </a:lnTo>
                    <a:lnTo>
                      <a:pt x="4" y="45"/>
                    </a:lnTo>
                    <a:lnTo>
                      <a:pt x="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5" name="Freeform 1934">
                <a:extLst>
                  <a:ext uri="{FF2B5EF4-FFF2-40B4-BE49-F238E27FC236}">
                    <a16:creationId xmlns:a16="http://schemas.microsoft.com/office/drawing/2014/main" id="{C8013C1E-1B37-8FE6-770D-825AB25666D1}"/>
                  </a:ext>
                </a:extLst>
              </p:cNvPr>
              <p:cNvSpPr>
                <a:spLocks/>
              </p:cNvSpPr>
              <p:nvPr/>
            </p:nvSpPr>
            <p:spPr bwMode="auto">
              <a:xfrm>
                <a:off x="5860" y="2662"/>
                <a:ext cx="32" cy="55"/>
              </a:xfrm>
              <a:custGeom>
                <a:avLst/>
                <a:gdLst>
                  <a:gd name="T0" fmla="*/ 30 w 32"/>
                  <a:gd name="T1" fmla="*/ 51 h 55"/>
                  <a:gd name="T2" fmla="*/ 30 w 32"/>
                  <a:gd name="T3" fmla="*/ 51 h 55"/>
                  <a:gd name="T4" fmla="*/ 26 w 32"/>
                  <a:gd name="T5" fmla="*/ 51 h 55"/>
                  <a:gd name="T6" fmla="*/ 22 w 32"/>
                  <a:gd name="T7" fmla="*/ 47 h 55"/>
                  <a:gd name="T8" fmla="*/ 22 w 32"/>
                  <a:gd name="T9" fmla="*/ 47 h 55"/>
                  <a:gd name="T10" fmla="*/ 20 w 32"/>
                  <a:gd name="T11" fmla="*/ 43 h 55"/>
                  <a:gd name="T12" fmla="*/ 16 w 32"/>
                  <a:gd name="T13" fmla="*/ 41 h 55"/>
                  <a:gd name="T14" fmla="*/ 14 w 32"/>
                  <a:gd name="T15" fmla="*/ 43 h 55"/>
                  <a:gd name="T16" fmla="*/ 12 w 32"/>
                  <a:gd name="T17" fmla="*/ 49 h 55"/>
                  <a:gd name="T18" fmla="*/ 12 w 32"/>
                  <a:gd name="T19" fmla="*/ 49 h 55"/>
                  <a:gd name="T20" fmla="*/ 10 w 32"/>
                  <a:gd name="T21" fmla="*/ 51 h 55"/>
                  <a:gd name="T22" fmla="*/ 8 w 32"/>
                  <a:gd name="T23" fmla="*/ 53 h 55"/>
                  <a:gd name="T24" fmla="*/ 8 w 32"/>
                  <a:gd name="T25" fmla="*/ 53 h 55"/>
                  <a:gd name="T26" fmla="*/ 4 w 32"/>
                  <a:gd name="T27" fmla="*/ 55 h 55"/>
                  <a:gd name="T28" fmla="*/ 4 w 32"/>
                  <a:gd name="T29" fmla="*/ 53 h 55"/>
                  <a:gd name="T30" fmla="*/ 2 w 32"/>
                  <a:gd name="T31" fmla="*/ 49 h 55"/>
                  <a:gd name="T32" fmla="*/ 2 w 32"/>
                  <a:gd name="T33" fmla="*/ 49 h 55"/>
                  <a:gd name="T34" fmla="*/ 2 w 32"/>
                  <a:gd name="T35" fmla="*/ 45 h 55"/>
                  <a:gd name="T36" fmla="*/ 4 w 32"/>
                  <a:gd name="T37" fmla="*/ 45 h 55"/>
                  <a:gd name="T38" fmla="*/ 6 w 32"/>
                  <a:gd name="T39" fmla="*/ 45 h 55"/>
                  <a:gd name="T40" fmla="*/ 8 w 32"/>
                  <a:gd name="T41" fmla="*/ 43 h 55"/>
                  <a:gd name="T42" fmla="*/ 8 w 32"/>
                  <a:gd name="T43" fmla="*/ 43 h 55"/>
                  <a:gd name="T44" fmla="*/ 8 w 32"/>
                  <a:gd name="T45" fmla="*/ 37 h 55"/>
                  <a:gd name="T46" fmla="*/ 6 w 32"/>
                  <a:gd name="T47" fmla="*/ 35 h 55"/>
                  <a:gd name="T48" fmla="*/ 2 w 32"/>
                  <a:gd name="T49" fmla="*/ 35 h 55"/>
                  <a:gd name="T50" fmla="*/ 2 w 32"/>
                  <a:gd name="T51" fmla="*/ 35 h 55"/>
                  <a:gd name="T52" fmla="*/ 2 w 32"/>
                  <a:gd name="T53" fmla="*/ 37 h 55"/>
                  <a:gd name="T54" fmla="*/ 0 w 32"/>
                  <a:gd name="T55" fmla="*/ 37 h 55"/>
                  <a:gd name="T56" fmla="*/ 0 w 32"/>
                  <a:gd name="T57" fmla="*/ 33 h 55"/>
                  <a:gd name="T58" fmla="*/ 0 w 32"/>
                  <a:gd name="T59" fmla="*/ 33 h 55"/>
                  <a:gd name="T60" fmla="*/ 2 w 32"/>
                  <a:gd name="T61" fmla="*/ 28 h 55"/>
                  <a:gd name="T62" fmla="*/ 4 w 32"/>
                  <a:gd name="T63" fmla="*/ 28 h 55"/>
                  <a:gd name="T64" fmla="*/ 4 w 32"/>
                  <a:gd name="T65" fmla="*/ 28 h 55"/>
                  <a:gd name="T66" fmla="*/ 8 w 32"/>
                  <a:gd name="T67" fmla="*/ 12 h 55"/>
                  <a:gd name="T68" fmla="*/ 8 w 32"/>
                  <a:gd name="T69" fmla="*/ 12 h 55"/>
                  <a:gd name="T70" fmla="*/ 10 w 32"/>
                  <a:gd name="T71" fmla="*/ 10 h 55"/>
                  <a:gd name="T72" fmla="*/ 12 w 32"/>
                  <a:gd name="T73" fmla="*/ 10 h 55"/>
                  <a:gd name="T74" fmla="*/ 16 w 32"/>
                  <a:gd name="T75" fmla="*/ 10 h 55"/>
                  <a:gd name="T76" fmla="*/ 16 w 32"/>
                  <a:gd name="T77" fmla="*/ 10 h 55"/>
                  <a:gd name="T78" fmla="*/ 16 w 32"/>
                  <a:gd name="T79" fmla="*/ 12 h 55"/>
                  <a:gd name="T80" fmla="*/ 18 w 32"/>
                  <a:gd name="T81" fmla="*/ 12 h 55"/>
                  <a:gd name="T82" fmla="*/ 22 w 32"/>
                  <a:gd name="T83" fmla="*/ 10 h 55"/>
                  <a:gd name="T84" fmla="*/ 24 w 32"/>
                  <a:gd name="T85" fmla="*/ 4 h 55"/>
                  <a:gd name="T86" fmla="*/ 26 w 32"/>
                  <a:gd name="T87" fmla="*/ 0 h 55"/>
                  <a:gd name="T88" fmla="*/ 26 w 32"/>
                  <a:gd name="T89" fmla="*/ 0 h 55"/>
                  <a:gd name="T90" fmla="*/ 30 w 32"/>
                  <a:gd name="T91" fmla="*/ 8 h 55"/>
                  <a:gd name="T92" fmla="*/ 32 w 32"/>
                  <a:gd name="T93" fmla="*/ 16 h 55"/>
                  <a:gd name="T94" fmla="*/ 32 w 32"/>
                  <a:gd name="T95" fmla="*/ 16 h 55"/>
                  <a:gd name="T96" fmla="*/ 32 w 32"/>
                  <a:gd name="T97" fmla="*/ 18 h 55"/>
                  <a:gd name="T98" fmla="*/ 32 w 32"/>
                  <a:gd name="T99" fmla="*/ 18 h 55"/>
                  <a:gd name="T100" fmla="*/ 32 w 32"/>
                  <a:gd name="T101" fmla="*/ 22 h 55"/>
                  <a:gd name="T102" fmla="*/ 32 w 32"/>
                  <a:gd name="T103" fmla="*/ 22 h 55"/>
                  <a:gd name="T104" fmla="*/ 28 w 32"/>
                  <a:gd name="T105" fmla="*/ 26 h 55"/>
                  <a:gd name="T106" fmla="*/ 28 w 32"/>
                  <a:gd name="T107" fmla="*/ 26 h 55"/>
                  <a:gd name="T108" fmla="*/ 28 w 32"/>
                  <a:gd name="T109" fmla="*/ 26 h 55"/>
                  <a:gd name="T110" fmla="*/ 30 w 32"/>
                  <a:gd name="T111" fmla="*/ 26 h 55"/>
                  <a:gd name="T112" fmla="*/ 30 w 32"/>
                  <a:gd name="T113" fmla="*/ 26 h 55"/>
                  <a:gd name="T114" fmla="*/ 32 w 32"/>
                  <a:gd name="T115" fmla="*/ 35 h 55"/>
                  <a:gd name="T116" fmla="*/ 32 w 32"/>
                  <a:gd name="T117" fmla="*/ 35 h 55"/>
                  <a:gd name="T118" fmla="*/ 32 w 32"/>
                  <a:gd name="T119" fmla="*/ 43 h 55"/>
                  <a:gd name="T120" fmla="*/ 30 w 32"/>
                  <a:gd name="T121" fmla="*/ 51 h 55"/>
                  <a:gd name="T122" fmla="*/ 30 w 32"/>
                  <a:gd name="T123"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55">
                    <a:moveTo>
                      <a:pt x="30" y="51"/>
                    </a:moveTo>
                    <a:lnTo>
                      <a:pt x="30" y="51"/>
                    </a:lnTo>
                    <a:lnTo>
                      <a:pt x="26" y="51"/>
                    </a:lnTo>
                    <a:lnTo>
                      <a:pt x="22" y="47"/>
                    </a:lnTo>
                    <a:lnTo>
                      <a:pt x="22" y="47"/>
                    </a:lnTo>
                    <a:lnTo>
                      <a:pt x="20" y="43"/>
                    </a:lnTo>
                    <a:lnTo>
                      <a:pt x="16" y="41"/>
                    </a:lnTo>
                    <a:lnTo>
                      <a:pt x="14" y="43"/>
                    </a:lnTo>
                    <a:lnTo>
                      <a:pt x="12" y="49"/>
                    </a:lnTo>
                    <a:lnTo>
                      <a:pt x="12" y="49"/>
                    </a:lnTo>
                    <a:lnTo>
                      <a:pt x="10" y="51"/>
                    </a:lnTo>
                    <a:lnTo>
                      <a:pt x="8" y="53"/>
                    </a:lnTo>
                    <a:lnTo>
                      <a:pt x="8" y="53"/>
                    </a:lnTo>
                    <a:lnTo>
                      <a:pt x="4" y="55"/>
                    </a:lnTo>
                    <a:lnTo>
                      <a:pt x="4" y="53"/>
                    </a:lnTo>
                    <a:lnTo>
                      <a:pt x="2" y="49"/>
                    </a:lnTo>
                    <a:lnTo>
                      <a:pt x="2" y="49"/>
                    </a:lnTo>
                    <a:lnTo>
                      <a:pt x="2" y="45"/>
                    </a:lnTo>
                    <a:lnTo>
                      <a:pt x="4" y="45"/>
                    </a:lnTo>
                    <a:lnTo>
                      <a:pt x="6" y="45"/>
                    </a:lnTo>
                    <a:lnTo>
                      <a:pt x="8" y="43"/>
                    </a:lnTo>
                    <a:lnTo>
                      <a:pt x="8" y="43"/>
                    </a:lnTo>
                    <a:lnTo>
                      <a:pt x="8" y="37"/>
                    </a:lnTo>
                    <a:lnTo>
                      <a:pt x="6" y="35"/>
                    </a:lnTo>
                    <a:lnTo>
                      <a:pt x="2" y="35"/>
                    </a:lnTo>
                    <a:lnTo>
                      <a:pt x="2" y="35"/>
                    </a:lnTo>
                    <a:lnTo>
                      <a:pt x="2" y="37"/>
                    </a:lnTo>
                    <a:lnTo>
                      <a:pt x="0" y="37"/>
                    </a:lnTo>
                    <a:lnTo>
                      <a:pt x="0" y="33"/>
                    </a:lnTo>
                    <a:lnTo>
                      <a:pt x="0" y="33"/>
                    </a:lnTo>
                    <a:lnTo>
                      <a:pt x="2" y="28"/>
                    </a:lnTo>
                    <a:lnTo>
                      <a:pt x="4" y="28"/>
                    </a:lnTo>
                    <a:lnTo>
                      <a:pt x="4" y="28"/>
                    </a:lnTo>
                    <a:lnTo>
                      <a:pt x="8" y="12"/>
                    </a:lnTo>
                    <a:lnTo>
                      <a:pt x="8" y="12"/>
                    </a:lnTo>
                    <a:lnTo>
                      <a:pt x="10" y="10"/>
                    </a:lnTo>
                    <a:lnTo>
                      <a:pt x="12" y="10"/>
                    </a:lnTo>
                    <a:lnTo>
                      <a:pt x="16" y="10"/>
                    </a:lnTo>
                    <a:lnTo>
                      <a:pt x="16" y="10"/>
                    </a:lnTo>
                    <a:lnTo>
                      <a:pt x="16" y="12"/>
                    </a:lnTo>
                    <a:lnTo>
                      <a:pt x="18" y="12"/>
                    </a:lnTo>
                    <a:lnTo>
                      <a:pt x="22" y="10"/>
                    </a:lnTo>
                    <a:lnTo>
                      <a:pt x="24" y="4"/>
                    </a:lnTo>
                    <a:lnTo>
                      <a:pt x="26" y="0"/>
                    </a:lnTo>
                    <a:lnTo>
                      <a:pt x="26" y="0"/>
                    </a:lnTo>
                    <a:lnTo>
                      <a:pt x="30" y="8"/>
                    </a:lnTo>
                    <a:lnTo>
                      <a:pt x="32" y="16"/>
                    </a:lnTo>
                    <a:lnTo>
                      <a:pt x="32" y="16"/>
                    </a:lnTo>
                    <a:lnTo>
                      <a:pt x="32" y="18"/>
                    </a:lnTo>
                    <a:lnTo>
                      <a:pt x="32" y="18"/>
                    </a:lnTo>
                    <a:lnTo>
                      <a:pt x="32" y="22"/>
                    </a:lnTo>
                    <a:lnTo>
                      <a:pt x="32" y="22"/>
                    </a:lnTo>
                    <a:lnTo>
                      <a:pt x="28" y="26"/>
                    </a:lnTo>
                    <a:lnTo>
                      <a:pt x="28" y="26"/>
                    </a:lnTo>
                    <a:lnTo>
                      <a:pt x="28" y="26"/>
                    </a:lnTo>
                    <a:lnTo>
                      <a:pt x="30" y="26"/>
                    </a:lnTo>
                    <a:lnTo>
                      <a:pt x="30" y="26"/>
                    </a:lnTo>
                    <a:lnTo>
                      <a:pt x="32" y="35"/>
                    </a:lnTo>
                    <a:lnTo>
                      <a:pt x="32" y="35"/>
                    </a:lnTo>
                    <a:lnTo>
                      <a:pt x="32" y="43"/>
                    </a:lnTo>
                    <a:lnTo>
                      <a:pt x="30" y="51"/>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6" name="Freeform 1935">
                <a:extLst>
                  <a:ext uri="{FF2B5EF4-FFF2-40B4-BE49-F238E27FC236}">
                    <a16:creationId xmlns:a16="http://schemas.microsoft.com/office/drawing/2014/main" id="{B4A2C58A-2727-E2C4-033D-94344E8F2842}"/>
                  </a:ext>
                </a:extLst>
              </p:cNvPr>
              <p:cNvSpPr>
                <a:spLocks/>
              </p:cNvSpPr>
              <p:nvPr/>
            </p:nvSpPr>
            <p:spPr bwMode="auto">
              <a:xfrm>
                <a:off x="5850" y="2634"/>
                <a:ext cx="20" cy="56"/>
              </a:xfrm>
              <a:custGeom>
                <a:avLst/>
                <a:gdLst>
                  <a:gd name="T0" fmla="*/ 18 w 20"/>
                  <a:gd name="T1" fmla="*/ 40 h 56"/>
                  <a:gd name="T2" fmla="*/ 18 w 20"/>
                  <a:gd name="T3" fmla="*/ 40 h 56"/>
                  <a:gd name="T4" fmla="*/ 20 w 20"/>
                  <a:gd name="T5" fmla="*/ 48 h 56"/>
                  <a:gd name="T6" fmla="*/ 18 w 20"/>
                  <a:gd name="T7" fmla="*/ 52 h 56"/>
                  <a:gd name="T8" fmla="*/ 16 w 20"/>
                  <a:gd name="T9" fmla="*/ 54 h 56"/>
                  <a:gd name="T10" fmla="*/ 14 w 20"/>
                  <a:gd name="T11" fmla="*/ 56 h 56"/>
                  <a:gd name="T12" fmla="*/ 14 w 20"/>
                  <a:gd name="T13" fmla="*/ 56 h 56"/>
                  <a:gd name="T14" fmla="*/ 12 w 20"/>
                  <a:gd name="T15" fmla="*/ 46 h 56"/>
                  <a:gd name="T16" fmla="*/ 10 w 20"/>
                  <a:gd name="T17" fmla="*/ 38 h 56"/>
                  <a:gd name="T18" fmla="*/ 10 w 20"/>
                  <a:gd name="T19" fmla="*/ 38 h 56"/>
                  <a:gd name="T20" fmla="*/ 8 w 20"/>
                  <a:gd name="T21" fmla="*/ 28 h 56"/>
                  <a:gd name="T22" fmla="*/ 6 w 20"/>
                  <a:gd name="T23" fmla="*/ 22 h 56"/>
                  <a:gd name="T24" fmla="*/ 4 w 20"/>
                  <a:gd name="T25" fmla="*/ 18 h 56"/>
                  <a:gd name="T26" fmla="*/ 0 w 20"/>
                  <a:gd name="T27" fmla="*/ 12 h 56"/>
                  <a:gd name="T28" fmla="*/ 0 w 20"/>
                  <a:gd name="T29" fmla="*/ 12 h 56"/>
                  <a:gd name="T30" fmla="*/ 2 w 20"/>
                  <a:gd name="T31" fmla="*/ 8 h 56"/>
                  <a:gd name="T32" fmla="*/ 4 w 20"/>
                  <a:gd name="T33" fmla="*/ 10 h 56"/>
                  <a:gd name="T34" fmla="*/ 8 w 20"/>
                  <a:gd name="T35" fmla="*/ 14 h 56"/>
                  <a:gd name="T36" fmla="*/ 8 w 20"/>
                  <a:gd name="T37" fmla="*/ 14 h 56"/>
                  <a:gd name="T38" fmla="*/ 10 w 20"/>
                  <a:gd name="T39" fmla="*/ 4 h 56"/>
                  <a:gd name="T40" fmla="*/ 10 w 20"/>
                  <a:gd name="T41" fmla="*/ 0 h 56"/>
                  <a:gd name="T42" fmla="*/ 12 w 20"/>
                  <a:gd name="T43" fmla="*/ 0 h 56"/>
                  <a:gd name="T44" fmla="*/ 12 w 20"/>
                  <a:gd name="T45" fmla="*/ 0 h 56"/>
                  <a:gd name="T46" fmla="*/ 14 w 20"/>
                  <a:gd name="T47" fmla="*/ 2 h 56"/>
                  <a:gd name="T48" fmla="*/ 16 w 20"/>
                  <a:gd name="T49" fmla="*/ 4 h 56"/>
                  <a:gd name="T50" fmla="*/ 16 w 20"/>
                  <a:gd name="T51" fmla="*/ 10 h 56"/>
                  <a:gd name="T52" fmla="*/ 16 w 20"/>
                  <a:gd name="T53" fmla="*/ 10 h 56"/>
                  <a:gd name="T54" fmla="*/ 16 w 20"/>
                  <a:gd name="T55" fmla="*/ 18 h 56"/>
                  <a:gd name="T56" fmla="*/ 18 w 20"/>
                  <a:gd name="T57" fmla="*/ 24 h 56"/>
                  <a:gd name="T58" fmla="*/ 18 w 20"/>
                  <a:gd name="T59" fmla="*/ 24 h 56"/>
                  <a:gd name="T60" fmla="*/ 18 w 20"/>
                  <a:gd name="T61" fmla="*/ 32 h 56"/>
                  <a:gd name="T62" fmla="*/ 18 w 20"/>
                  <a:gd name="T63" fmla="*/ 40 h 56"/>
                  <a:gd name="T64" fmla="*/ 18 w 20"/>
                  <a:gd name="T65"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56">
                    <a:moveTo>
                      <a:pt x="18" y="40"/>
                    </a:moveTo>
                    <a:lnTo>
                      <a:pt x="18" y="40"/>
                    </a:lnTo>
                    <a:lnTo>
                      <a:pt x="20" y="48"/>
                    </a:lnTo>
                    <a:lnTo>
                      <a:pt x="18" y="52"/>
                    </a:lnTo>
                    <a:lnTo>
                      <a:pt x="16" y="54"/>
                    </a:lnTo>
                    <a:lnTo>
                      <a:pt x="14" y="56"/>
                    </a:lnTo>
                    <a:lnTo>
                      <a:pt x="14" y="56"/>
                    </a:lnTo>
                    <a:lnTo>
                      <a:pt x="12" y="46"/>
                    </a:lnTo>
                    <a:lnTo>
                      <a:pt x="10" y="38"/>
                    </a:lnTo>
                    <a:lnTo>
                      <a:pt x="10" y="38"/>
                    </a:lnTo>
                    <a:lnTo>
                      <a:pt x="8" y="28"/>
                    </a:lnTo>
                    <a:lnTo>
                      <a:pt x="6" y="22"/>
                    </a:lnTo>
                    <a:lnTo>
                      <a:pt x="4" y="18"/>
                    </a:lnTo>
                    <a:lnTo>
                      <a:pt x="0" y="12"/>
                    </a:lnTo>
                    <a:lnTo>
                      <a:pt x="0" y="12"/>
                    </a:lnTo>
                    <a:lnTo>
                      <a:pt x="2" y="8"/>
                    </a:lnTo>
                    <a:lnTo>
                      <a:pt x="4" y="10"/>
                    </a:lnTo>
                    <a:lnTo>
                      <a:pt x="8" y="14"/>
                    </a:lnTo>
                    <a:lnTo>
                      <a:pt x="8" y="14"/>
                    </a:lnTo>
                    <a:lnTo>
                      <a:pt x="10" y="4"/>
                    </a:lnTo>
                    <a:lnTo>
                      <a:pt x="10" y="0"/>
                    </a:lnTo>
                    <a:lnTo>
                      <a:pt x="12" y="0"/>
                    </a:lnTo>
                    <a:lnTo>
                      <a:pt x="12" y="0"/>
                    </a:lnTo>
                    <a:lnTo>
                      <a:pt x="14" y="2"/>
                    </a:lnTo>
                    <a:lnTo>
                      <a:pt x="16" y="4"/>
                    </a:lnTo>
                    <a:lnTo>
                      <a:pt x="16" y="10"/>
                    </a:lnTo>
                    <a:lnTo>
                      <a:pt x="16" y="10"/>
                    </a:lnTo>
                    <a:lnTo>
                      <a:pt x="16" y="18"/>
                    </a:lnTo>
                    <a:lnTo>
                      <a:pt x="18" y="24"/>
                    </a:lnTo>
                    <a:lnTo>
                      <a:pt x="18" y="24"/>
                    </a:lnTo>
                    <a:lnTo>
                      <a:pt x="18" y="32"/>
                    </a:lnTo>
                    <a:lnTo>
                      <a:pt x="18" y="40"/>
                    </a:lnTo>
                    <a:lnTo>
                      <a:pt x="1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7" name="Freeform 1936">
                <a:extLst>
                  <a:ext uri="{FF2B5EF4-FFF2-40B4-BE49-F238E27FC236}">
                    <a16:creationId xmlns:a16="http://schemas.microsoft.com/office/drawing/2014/main" id="{B815335D-52E0-A477-F761-53140F76FECC}"/>
                  </a:ext>
                </a:extLst>
              </p:cNvPr>
              <p:cNvSpPr>
                <a:spLocks/>
              </p:cNvSpPr>
              <p:nvPr/>
            </p:nvSpPr>
            <p:spPr bwMode="auto">
              <a:xfrm>
                <a:off x="5836" y="2697"/>
                <a:ext cx="22" cy="42"/>
              </a:xfrm>
              <a:custGeom>
                <a:avLst/>
                <a:gdLst>
                  <a:gd name="T0" fmla="*/ 18 w 22"/>
                  <a:gd name="T1" fmla="*/ 42 h 42"/>
                  <a:gd name="T2" fmla="*/ 18 w 22"/>
                  <a:gd name="T3" fmla="*/ 42 h 42"/>
                  <a:gd name="T4" fmla="*/ 10 w 22"/>
                  <a:gd name="T5" fmla="*/ 40 h 42"/>
                  <a:gd name="T6" fmla="*/ 10 w 22"/>
                  <a:gd name="T7" fmla="*/ 40 h 42"/>
                  <a:gd name="T8" fmla="*/ 10 w 22"/>
                  <a:gd name="T9" fmla="*/ 36 h 42"/>
                  <a:gd name="T10" fmla="*/ 10 w 22"/>
                  <a:gd name="T11" fmla="*/ 32 h 42"/>
                  <a:gd name="T12" fmla="*/ 14 w 22"/>
                  <a:gd name="T13" fmla="*/ 26 h 42"/>
                  <a:gd name="T14" fmla="*/ 14 w 22"/>
                  <a:gd name="T15" fmla="*/ 26 h 42"/>
                  <a:gd name="T16" fmla="*/ 12 w 22"/>
                  <a:gd name="T17" fmla="*/ 24 h 42"/>
                  <a:gd name="T18" fmla="*/ 10 w 22"/>
                  <a:gd name="T19" fmla="*/ 24 h 42"/>
                  <a:gd name="T20" fmla="*/ 6 w 22"/>
                  <a:gd name="T21" fmla="*/ 26 h 42"/>
                  <a:gd name="T22" fmla="*/ 4 w 22"/>
                  <a:gd name="T23" fmla="*/ 28 h 42"/>
                  <a:gd name="T24" fmla="*/ 2 w 22"/>
                  <a:gd name="T25" fmla="*/ 26 h 42"/>
                  <a:gd name="T26" fmla="*/ 0 w 22"/>
                  <a:gd name="T27" fmla="*/ 20 h 42"/>
                  <a:gd name="T28" fmla="*/ 0 w 22"/>
                  <a:gd name="T29" fmla="*/ 20 h 42"/>
                  <a:gd name="T30" fmla="*/ 2 w 22"/>
                  <a:gd name="T31" fmla="*/ 16 h 42"/>
                  <a:gd name="T32" fmla="*/ 4 w 22"/>
                  <a:gd name="T33" fmla="*/ 12 h 42"/>
                  <a:gd name="T34" fmla="*/ 4 w 22"/>
                  <a:gd name="T35" fmla="*/ 0 h 42"/>
                  <a:gd name="T36" fmla="*/ 4 w 22"/>
                  <a:gd name="T37" fmla="*/ 0 h 42"/>
                  <a:gd name="T38" fmla="*/ 8 w 22"/>
                  <a:gd name="T39" fmla="*/ 0 h 42"/>
                  <a:gd name="T40" fmla="*/ 10 w 22"/>
                  <a:gd name="T41" fmla="*/ 2 h 42"/>
                  <a:gd name="T42" fmla="*/ 14 w 22"/>
                  <a:gd name="T43" fmla="*/ 8 h 42"/>
                  <a:gd name="T44" fmla="*/ 14 w 22"/>
                  <a:gd name="T45" fmla="*/ 8 h 42"/>
                  <a:gd name="T46" fmla="*/ 16 w 22"/>
                  <a:gd name="T47" fmla="*/ 12 h 42"/>
                  <a:gd name="T48" fmla="*/ 18 w 22"/>
                  <a:gd name="T49" fmla="*/ 18 h 42"/>
                  <a:gd name="T50" fmla="*/ 20 w 22"/>
                  <a:gd name="T51" fmla="*/ 30 h 42"/>
                  <a:gd name="T52" fmla="*/ 20 w 22"/>
                  <a:gd name="T53" fmla="*/ 30 h 42"/>
                  <a:gd name="T54" fmla="*/ 22 w 22"/>
                  <a:gd name="T55" fmla="*/ 38 h 42"/>
                  <a:gd name="T56" fmla="*/ 22 w 22"/>
                  <a:gd name="T57" fmla="*/ 38 h 42"/>
                  <a:gd name="T58" fmla="*/ 22 w 22"/>
                  <a:gd name="T59" fmla="*/ 40 h 42"/>
                  <a:gd name="T60" fmla="*/ 22 w 22"/>
                  <a:gd name="T61" fmla="*/ 40 h 42"/>
                  <a:gd name="T62" fmla="*/ 22 w 22"/>
                  <a:gd name="T63" fmla="*/ 42 h 42"/>
                  <a:gd name="T64" fmla="*/ 22 w 22"/>
                  <a:gd name="T65" fmla="*/ 42 h 42"/>
                  <a:gd name="T66" fmla="*/ 18 w 22"/>
                  <a:gd name="T67" fmla="*/ 42 h 42"/>
                  <a:gd name="T68" fmla="*/ 18 w 22"/>
                  <a:gd name="T6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42">
                    <a:moveTo>
                      <a:pt x="18" y="42"/>
                    </a:moveTo>
                    <a:lnTo>
                      <a:pt x="18" y="42"/>
                    </a:lnTo>
                    <a:lnTo>
                      <a:pt x="10" y="40"/>
                    </a:lnTo>
                    <a:lnTo>
                      <a:pt x="10" y="40"/>
                    </a:lnTo>
                    <a:lnTo>
                      <a:pt x="10" y="36"/>
                    </a:lnTo>
                    <a:lnTo>
                      <a:pt x="10" y="32"/>
                    </a:lnTo>
                    <a:lnTo>
                      <a:pt x="14" y="26"/>
                    </a:lnTo>
                    <a:lnTo>
                      <a:pt x="14" y="26"/>
                    </a:lnTo>
                    <a:lnTo>
                      <a:pt x="12" y="24"/>
                    </a:lnTo>
                    <a:lnTo>
                      <a:pt x="10" y="24"/>
                    </a:lnTo>
                    <a:lnTo>
                      <a:pt x="6" y="26"/>
                    </a:lnTo>
                    <a:lnTo>
                      <a:pt x="4" y="28"/>
                    </a:lnTo>
                    <a:lnTo>
                      <a:pt x="2" y="26"/>
                    </a:lnTo>
                    <a:lnTo>
                      <a:pt x="0" y="20"/>
                    </a:lnTo>
                    <a:lnTo>
                      <a:pt x="0" y="20"/>
                    </a:lnTo>
                    <a:lnTo>
                      <a:pt x="2" y="16"/>
                    </a:lnTo>
                    <a:lnTo>
                      <a:pt x="4" y="12"/>
                    </a:lnTo>
                    <a:lnTo>
                      <a:pt x="4" y="0"/>
                    </a:lnTo>
                    <a:lnTo>
                      <a:pt x="4" y="0"/>
                    </a:lnTo>
                    <a:lnTo>
                      <a:pt x="8" y="0"/>
                    </a:lnTo>
                    <a:lnTo>
                      <a:pt x="10" y="2"/>
                    </a:lnTo>
                    <a:lnTo>
                      <a:pt x="14" y="8"/>
                    </a:lnTo>
                    <a:lnTo>
                      <a:pt x="14" y="8"/>
                    </a:lnTo>
                    <a:lnTo>
                      <a:pt x="16" y="12"/>
                    </a:lnTo>
                    <a:lnTo>
                      <a:pt x="18" y="18"/>
                    </a:lnTo>
                    <a:lnTo>
                      <a:pt x="20" y="30"/>
                    </a:lnTo>
                    <a:lnTo>
                      <a:pt x="20" y="30"/>
                    </a:lnTo>
                    <a:lnTo>
                      <a:pt x="22" y="38"/>
                    </a:lnTo>
                    <a:lnTo>
                      <a:pt x="22" y="38"/>
                    </a:lnTo>
                    <a:lnTo>
                      <a:pt x="22" y="40"/>
                    </a:lnTo>
                    <a:lnTo>
                      <a:pt x="22" y="40"/>
                    </a:lnTo>
                    <a:lnTo>
                      <a:pt x="22" y="42"/>
                    </a:lnTo>
                    <a:lnTo>
                      <a:pt x="22" y="42"/>
                    </a:lnTo>
                    <a:lnTo>
                      <a:pt x="18" y="42"/>
                    </a:lnTo>
                    <a:lnTo>
                      <a:pt x="18"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8" name="Freeform 1937">
                <a:extLst>
                  <a:ext uri="{FF2B5EF4-FFF2-40B4-BE49-F238E27FC236}">
                    <a16:creationId xmlns:a16="http://schemas.microsoft.com/office/drawing/2014/main" id="{3C22D2FC-89AC-F49C-3DFB-B7F19687F9FB}"/>
                  </a:ext>
                </a:extLst>
              </p:cNvPr>
              <p:cNvSpPr>
                <a:spLocks/>
              </p:cNvSpPr>
              <p:nvPr/>
            </p:nvSpPr>
            <p:spPr bwMode="auto">
              <a:xfrm>
                <a:off x="5890" y="2697"/>
                <a:ext cx="24" cy="26"/>
              </a:xfrm>
              <a:custGeom>
                <a:avLst/>
                <a:gdLst>
                  <a:gd name="T0" fmla="*/ 0 w 24"/>
                  <a:gd name="T1" fmla="*/ 16 h 26"/>
                  <a:gd name="T2" fmla="*/ 0 w 24"/>
                  <a:gd name="T3" fmla="*/ 16 h 26"/>
                  <a:gd name="T4" fmla="*/ 0 w 24"/>
                  <a:gd name="T5" fmla="*/ 8 h 26"/>
                  <a:gd name="T6" fmla="*/ 0 w 24"/>
                  <a:gd name="T7" fmla="*/ 4 h 26"/>
                  <a:gd name="T8" fmla="*/ 0 w 24"/>
                  <a:gd name="T9" fmla="*/ 0 h 26"/>
                  <a:gd name="T10" fmla="*/ 0 w 24"/>
                  <a:gd name="T11" fmla="*/ 0 h 26"/>
                  <a:gd name="T12" fmla="*/ 12 w 24"/>
                  <a:gd name="T13" fmla="*/ 4 h 26"/>
                  <a:gd name="T14" fmla="*/ 18 w 24"/>
                  <a:gd name="T15" fmla="*/ 6 h 26"/>
                  <a:gd name="T16" fmla="*/ 24 w 24"/>
                  <a:gd name="T17" fmla="*/ 8 h 26"/>
                  <a:gd name="T18" fmla="*/ 24 w 24"/>
                  <a:gd name="T19" fmla="*/ 8 h 26"/>
                  <a:gd name="T20" fmla="*/ 24 w 24"/>
                  <a:gd name="T21" fmla="*/ 16 h 26"/>
                  <a:gd name="T22" fmla="*/ 24 w 24"/>
                  <a:gd name="T23" fmla="*/ 16 h 26"/>
                  <a:gd name="T24" fmla="*/ 22 w 24"/>
                  <a:gd name="T25" fmla="*/ 18 h 26"/>
                  <a:gd name="T26" fmla="*/ 20 w 24"/>
                  <a:gd name="T27" fmla="*/ 22 h 26"/>
                  <a:gd name="T28" fmla="*/ 20 w 24"/>
                  <a:gd name="T29" fmla="*/ 22 h 26"/>
                  <a:gd name="T30" fmla="*/ 18 w 24"/>
                  <a:gd name="T31" fmla="*/ 26 h 26"/>
                  <a:gd name="T32" fmla="*/ 18 w 24"/>
                  <a:gd name="T33" fmla="*/ 26 h 26"/>
                  <a:gd name="T34" fmla="*/ 16 w 24"/>
                  <a:gd name="T35" fmla="*/ 26 h 26"/>
                  <a:gd name="T36" fmla="*/ 16 w 24"/>
                  <a:gd name="T37" fmla="*/ 24 h 26"/>
                  <a:gd name="T38" fmla="*/ 14 w 24"/>
                  <a:gd name="T39" fmla="*/ 20 h 26"/>
                  <a:gd name="T40" fmla="*/ 14 w 24"/>
                  <a:gd name="T41" fmla="*/ 20 h 26"/>
                  <a:gd name="T42" fmla="*/ 12 w 24"/>
                  <a:gd name="T43" fmla="*/ 20 h 26"/>
                  <a:gd name="T44" fmla="*/ 12 w 24"/>
                  <a:gd name="T45" fmla="*/ 20 h 26"/>
                  <a:gd name="T46" fmla="*/ 12 w 24"/>
                  <a:gd name="T47" fmla="*/ 20 h 26"/>
                  <a:gd name="T48" fmla="*/ 10 w 24"/>
                  <a:gd name="T49" fmla="*/ 16 h 26"/>
                  <a:gd name="T50" fmla="*/ 8 w 24"/>
                  <a:gd name="T51" fmla="*/ 14 h 26"/>
                  <a:gd name="T52" fmla="*/ 6 w 24"/>
                  <a:gd name="T53" fmla="*/ 16 h 26"/>
                  <a:gd name="T54" fmla="*/ 4 w 24"/>
                  <a:gd name="T55" fmla="*/ 18 h 26"/>
                  <a:gd name="T56" fmla="*/ 4 w 24"/>
                  <a:gd name="T57" fmla="*/ 18 h 26"/>
                  <a:gd name="T58" fmla="*/ 2 w 24"/>
                  <a:gd name="T59" fmla="*/ 20 h 26"/>
                  <a:gd name="T60" fmla="*/ 2 w 24"/>
                  <a:gd name="T61" fmla="*/ 20 h 26"/>
                  <a:gd name="T62" fmla="*/ 0 w 24"/>
                  <a:gd name="T63" fmla="*/ 16 h 26"/>
                  <a:gd name="T64" fmla="*/ 0 w 24"/>
                  <a:gd name="T65"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6">
                    <a:moveTo>
                      <a:pt x="0" y="16"/>
                    </a:moveTo>
                    <a:lnTo>
                      <a:pt x="0" y="16"/>
                    </a:lnTo>
                    <a:lnTo>
                      <a:pt x="0" y="8"/>
                    </a:lnTo>
                    <a:lnTo>
                      <a:pt x="0" y="4"/>
                    </a:lnTo>
                    <a:lnTo>
                      <a:pt x="0" y="0"/>
                    </a:lnTo>
                    <a:lnTo>
                      <a:pt x="0" y="0"/>
                    </a:lnTo>
                    <a:lnTo>
                      <a:pt x="12" y="4"/>
                    </a:lnTo>
                    <a:lnTo>
                      <a:pt x="18" y="6"/>
                    </a:lnTo>
                    <a:lnTo>
                      <a:pt x="24" y="8"/>
                    </a:lnTo>
                    <a:lnTo>
                      <a:pt x="24" y="8"/>
                    </a:lnTo>
                    <a:lnTo>
                      <a:pt x="24" y="16"/>
                    </a:lnTo>
                    <a:lnTo>
                      <a:pt x="24" y="16"/>
                    </a:lnTo>
                    <a:lnTo>
                      <a:pt x="22" y="18"/>
                    </a:lnTo>
                    <a:lnTo>
                      <a:pt x="20" y="22"/>
                    </a:lnTo>
                    <a:lnTo>
                      <a:pt x="20" y="22"/>
                    </a:lnTo>
                    <a:lnTo>
                      <a:pt x="18" y="26"/>
                    </a:lnTo>
                    <a:lnTo>
                      <a:pt x="18" y="26"/>
                    </a:lnTo>
                    <a:lnTo>
                      <a:pt x="16" y="26"/>
                    </a:lnTo>
                    <a:lnTo>
                      <a:pt x="16" y="24"/>
                    </a:lnTo>
                    <a:lnTo>
                      <a:pt x="14" y="20"/>
                    </a:lnTo>
                    <a:lnTo>
                      <a:pt x="14" y="20"/>
                    </a:lnTo>
                    <a:lnTo>
                      <a:pt x="12" y="20"/>
                    </a:lnTo>
                    <a:lnTo>
                      <a:pt x="12" y="20"/>
                    </a:lnTo>
                    <a:lnTo>
                      <a:pt x="12" y="20"/>
                    </a:lnTo>
                    <a:lnTo>
                      <a:pt x="10" y="16"/>
                    </a:lnTo>
                    <a:lnTo>
                      <a:pt x="8" y="14"/>
                    </a:lnTo>
                    <a:lnTo>
                      <a:pt x="6" y="16"/>
                    </a:lnTo>
                    <a:lnTo>
                      <a:pt x="4" y="18"/>
                    </a:lnTo>
                    <a:lnTo>
                      <a:pt x="4" y="18"/>
                    </a:lnTo>
                    <a:lnTo>
                      <a:pt x="2" y="20"/>
                    </a:lnTo>
                    <a:lnTo>
                      <a:pt x="2"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9" name="Freeform 1938">
                <a:extLst>
                  <a:ext uri="{FF2B5EF4-FFF2-40B4-BE49-F238E27FC236}">
                    <a16:creationId xmlns:a16="http://schemas.microsoft.com/office/drawing/2014/main" id="{8FFA8A2F-AC70-4226-AD37-AC400BC9BB9D}"/>
                  </a:ext>
                </a:extLst>
              </p:cNvPr>
              <p:cNvSpPr>
                <a:spLocks/>
              </p:cNvSpPr>
              <p:nvPr/>
            </p:nvSpPr>
            <p:spPr bwMode="auto">
              <a:xfrm>
                <a:off x="5844" y="2684"/>
                <a:ext cx="12" cy="43"/>
              </a:xfrm>
              <a:custGeom>
                <a:avLst/>
                <a:gdLst>
                  <a:gd name="T0" fmla="*/ 12 w 12"/>
                  <a:gd name="T1" fmla="*/ 43 h 43"/>
                  <a:gd name="T2" fmla="*/ 12 w 12"/>
                  <a:gd name="T3" fmla="*/ 43 h 43"/>
                  <a:gd name="T4" fmla="*/ 10 w 12"/>
                  <a:gd name="T5" fmla="*/ 39 h 43"/>
                  <a:gd name="T6" fmla="*/ 8 w 12"/>
                  <a:gd name="T7" fmla="*/ 33 h 43"/>
                  <a:gd name="T8" fmla="*/ 8 w 12"/>
                  <a:gd name="T9" fmla="*/ 27 h 43"/>
                  <a:gd name="T10" fmla="*/ 6 w 12"/>
                  <a:gd name="T11" fmla="*/ 25 h 43"/>
                  <a:gd name="T12" fmla="*/ 6 w 12"/>
                  <a:gd name="T13" fmla="*/ 25 h 43"/>
                  <a:gd name="T14" fmla="*/ 4 w 12"/>
                  <a:gd name="T15" fmla="*/ 19 h 43"/>
                  <a:gd name="T16" fmla="*/ 4 w 12"/>
                  <a:gd name="T17" fmla="*/ 19 h 43"/>
                  <a:gd name="T18" fmla="*/ 0 w 12"/>
                  <a:gd name="T19" fmla="*/ 15 h 43"/>
                  <a:gd name="T20" fmla="*/ 0 w 12"/>
                  <a:gd name="T21" fmla="*/ 11 h 43"/>
                  <a:gd name="T22" fmla="*/ 0 w 12"/>
                  <a:gd name="T23" fmla="*/ 6 h 43"/>
                  <a:gd name="T24" fmla="*/ 0 w 12"/>
                  <a:gd name="T25" fmla="*/ 6 h 43"/>
                  <a:gd name="T26" fmla="*/ 0 w 12"/>
                  <a:gd name="T27" fmla="*/ 0 h 43"/>
                  <a:gd name="T28" fmla="*/ 2 w 12"/>
                  <a:gd name="T29" fmla="*/ 0 h 43"/>
                  <a:gd name="T30" fmla="*/ 6 w 12"/>
                  <a:gd name="T31" fmla="*/ 2 h 43"/>
                  <a:gd name="T32" fmla="*/ 6 w 12"/>
                  <a:gd name="T33" fmla="*/ 2 h 43"/>
                  <a:gd name="T34" fmla="*/ 6 w 12"/>
                  <a:gd name="T35" fmla="*/ 4 h 43"/>
                  <a:gd name="T36" fmla="*/ 8 w 12"/>
                  <a:gd name="T37" fmla="*/ 6 h 43"/>
                  <a:gd name="T38" fmla="*/ 8 w 12"/>
                  <a:gd name="T39" fmla="*/ 6 h 43"/>
                  <a:gd name="T40" fmla="*/ 10 w 12"/>
                  <a:gd name="T41" fmla="*/ 15 h 43"/>
                  <a:gd name="T42" fmla="*/ 12 w 12"/>
                  <a:gd name="T43" fmla="*/ 23 h 43"/>
                  <a:gd name="T44" fmla="*/ 12 w 12"/>
                  <a:gd name="T45" fmla="*/ 33 h 43"/>
                  <a:gd name="T46" fmla="*/ 12 w 12"/>
                  <a:gd name="T47" fmla="*/ 43 h 43"/>
                  <a:gd name="T48" fmla="*/ 12 w 12"/>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43">
                    <a:moveTo>
                      <a:pt x="12" y="43"/>
                    </a:moveTo>
                    <a:lnTo>
                      <a:pt x="12" y="43"/>
                    </a:lnTo>
                    <a:lnTo>
                      <a:pt x="10" y="39"/>
                    </a:lnTo>
                    <a:lnTo>
                      <a:pt x="8" y="33"/>
                    </a:lnTo>
                    <a:lnTo>
                      <a:pt x="8" y="27"/>
                    </a:lnTo>
                    <a:lnTo>
                      <a:pt x="6" y="25"/>
                    </a:lnTo>
                    <a:lnTo>
                      <a:pt x="6" y="25"/>
                    </a:lnTo>
                    <a:lnTo>
                      <a:pt x="4" y="19"/>
                    </a:lnTo>
                    <a:lnTo>
                      <a:pt x="4" y="19"/>
                    </a:lnTo>
                    <a:lnTo>
                      <a:pt x="0" y="15"/>
                    </a:lnTo>
                    <a:lnTo>
                      <a:pt x="0" y="11"/>
                    </a:lnTo>
                    <a:lnTo>
                      <a:pt x="0" y="6"/>
                    </a:lnTo>
                    <a:lnTo>
                      <a:pt x="0" y="6"/>
                    </a:lnTo>
                    <a:lnTo>
                      <a:pt x="0" y="0"/>
                    </a:lnTo>
                    <a:lnTo>
                      <a:pt x="2" y="0"/>
                    </a:lnTo>
                    <a:lnTo>
                      <a:pt x="6" y="2"/>
                    </a:lnTo>
                    <a:lnTo>
                      <a:pt x="6" y="2"/>
                    </a:lnTo>
                    <a:lnTo>
                      <a:pt x="6" y="4"/>
                    </a:lnTo>
                    <a:lnTo>
                      <a:pt x="8" y="6"/>
                    </a:lnTo>
                    <a:lnTo>
                      <a:pt x="8" y="6"/>
                    </a:lnTo>
                    <a:lnTo>
                      <a:pt x="10" y="15"/>
                    </a:lnTo>
                    <a:lnTo>
                      <a:pt x="12" y="23"/>
                    </a:lnTo>
                    <a:lnTo>
                      <a:pt x="12" y="33"/>
                    </a:lnTo>
                    <a:lnTo>
                      <a:pt x="12" y="43"/>
                    </a:lnTo>
                    <a:lnTo>
                      <a:pt x="12"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0" name="Freeform 1939">
                <a:extLst>
                  <a:ext uri="{FF2B5EF4-FFF2-40B4-BE49-F238E27FC236}">
                    <a16:creationId xmlns:a16="http://schemas.microsoft.com/office/drawing/2014/main" id="{FE386704-6385-4ADF-1D87-305086C44491}"/>
                  </a:ext>
                </a:extLst>
              </p:cNvPr>
              <p:cNvSpPr>
                <a:spLocks/>
              </p:cNvSpPr>
              <p:nvPr/>
            </p:nvSpPr>
            <p:spPr bwMode="auto">
              <a:xfrm>
                <a:off x="5862" y="2692"/>
                <a:ext cx="8" cy="15"/>
              </a:xfrm>
              <a:custGeom>
                <a:avLst/>
                <a:gdLst>
                  <a:gd name="T0" fmla="*/ 0 w 8"/>
                  <a:gd name="T1" fmla="*/ 5 h 15"/>
                  <a:gd name="T2" fmla="*/ 0 w 8"/>
                  <a:gd name="T3" fmla="*/ 5 h 15"/>
                  <a:gd name="T4" fmla="*/ 2 w 8"/>
                  <a:gd name="T5" fmla="*/ 3 h 15"/>
                  <a:gd name="T6" fmla="*/ 4 w 8"/>
                  <a:gd name="T7" fmla="*/ 0 h 15"/>
                  <a:gd name="T8" fmla="*/ 6 w 8"/>
                  <a:gd name="T9" fmla="*/ 3 h 15"/>
                  <a:gd name="T10" fmla="*/ 8 w 8"/>
                  <a:gd name="T11" fmla="*/ 7 h 15"/>
                  <a:gd name="T12" fmla="*/ 8 w 8"/>
                  <a:gd name="T13" fmla="*/ 7 h 15"/>
                  <a:gd name="T14" fmla="*/ 8 w 8"/>
                  <a:gd name="T15" fmla="*/ 11 h 15"/>
                  <a:gd name="T16" fmla="*/ 8 w 8"/>
                  <a:gd name="T17" fmla="*/ 15 h 15"/>
                  <a:gd name="T18" fmla="*/ 8 w 8"/>
                  <a:gd name="T19" fmla="*/ 15 h 15"/>
                  <a:gd name="T20" fmla="*/ 6 w 8"/>
                  <a:gd name="T21" fmla="*/ 15 h 15"/>
                  <a:gd name="T22" fmla="*/ 6 w 8"/>
                  <a:gd name="T23" fmla="*/ 13 h 15"/>
                  <a:gd name="T24" fmla="*/ 6 w 8"/>
                  <a:gd name="T25" fmla="*/ 13 h 15"/>
                  <a:gd name="T26" fmla="*/ 0 w 8"/>
                  <a:gd name="T27" fmla="*/ 5 h 15"/>
                  <a:gd name="T28" fmla="*/ 0 w 8"/>
                  <a:gd name="T2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5">
                    <a:moveTo>
                      <a:pt x="0" y="5"/>
                    </a:moveTo>
                    <a:lnTo>
                      <a:pt x="0" y="5"/>
                    </a:lnTo>
                    <a:lnTo>
                      <a:pt x="2" y="3"/>
                    </a:lnTo>
                    <a:lnTo>
                      <a:pt x="4" y="0"/>
                    </a:lnTo>
                    <a:lnTo>
                      <a:pt x="6" y="3"/>
                    </a:lnTo>
                    <a:lnTo>
                      <a:pt x="8" y="7"/>
                    </a:lnTo>
                    <a:lnTo>
                      <a:pt x="8" y="7"/>
                    </a:lnTo>
                    <a:lnTo>
                      <a:pt x="8" y="11"/>
                    </a:lnTo>
                    <a:lnTo>
                      <a:pt x="8" y="15"/>
                    </a:lnTo>
                    <a:lnTo>
                      <a:pt x="8" y="15"/>
                    </a:lnTo>
                    <a:lnTo>
                      <a:pt x="6" y="15"/>
                    </a:lnTo>
                    <a:lnTo>
                      <a:pt x="6" y="13"/>
                    </a:lnTo>
                    <a:lnTo>
                      <a:pt x="6" y="13"/>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1" name="Freeform 1940">
                <a:extLst>
                  <a:ext uri="{FF2B5EF4-FFF2-40B4-BE49-F238E27FC236}">
                    <a16:creationId xmlns:a16="http://schemas.microsoft.com/office/drawing/2014/main" id="{4988FD0D-ABE0-730A-4C44-263AB38C4B41}"/>
                  </a:ext>
                </a:extLst>
              </p:cNvPr>
              <p:cNvSpPr>
                <a:spLocks/>
              </p:cNvSpPr>
              <p:nvPr/>
            </p:nvSpPr>
            <p:spPr bwMode="auto">
              <a:xfrm>
                <a:off x="5906" y="2719"/>
                <a:ext cx="6" cy="16"/>
              </a:xfrm>
              <a:custGeom>
                <a:avLst/>
                <a:gdLst>
                  <a:gd name="T0" fmla="*/ 2 w 6"/>
                  <a:gd name="T1" fmla="*/ 4 h 16"/>
                  <a:gd name="T2" fmla="*/ 2 w 6"/>
                  <a:gd name="T3" fmla="*/ 4 h 16"/>
                  <a:gd name="T4" fmla="*/ 4 w 6"/>
                  <a:gd name="T5" fmla="*/ 0 h 16"/>
                  <a:gd name="T6" fmla="*/ 4 w 6"/>
                  <a:gd name="T7" fmla="*/ 0 h 16"/>
                  <a:gd name="T8" fmla="*/ 6 w 6"/>
                  <a:gd name="T9" fmla="*/ 6 h 16"/>
                  <a:gd name="T10" fmla="*/ 6 w 6"/>
                  <a:gd name="T11" fmla="*/ 14 h 16"/>
                  <a:gd name="T12" fmla="*/ 6 w 6"/>
                  <a:gd name="T13" fmla="*/ 14 h 16"/>
                  <a:gd name="T14" fmla="*/ 4 w 6"/>
                  <a:gd name="T15" fmla="*/ 14 h 16"/>
                  <a:gd name="T16" fmla="*/ 4 w 6"/>
                  <a:gd name="T17" fmla="*/ 16 h 16"/>
                  <a:gd name="T18" fmla="*/ 2 w 6"/>
                  <a:gd name="T19" fmla="*/ 14 h 16"/>
                  <a:gd name="T20" fmla="*/ 2 w 6"/>
                  <a:gd name="T21" fmla="*/ 14 h 16"/>
                  <a:gd name="T22" fmla="*/ 0 w 6"/>
                  <a:gd name="T23" fmla="*/ 10 h 16"/>
                  <a:gd name="T24" fmla="*/ 0 w 6"/>
                  <a:gd name="T25" fmla="*/ 8 h 16"/>
                  <a:gd name="T26" fmla="*/ 2 w 6"/>
                  <a:gd name="T27" fmla="*/ 4 h 16"/>
                  <a:gd name="T28" fmla="*/ 2 w 6"/>
                  <a:gd name="T2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2" y="4"/>
                    </a:moveTo>
                    <a:lnTo>
                      <a:pt x="2" y="4"/>
                    </a:lnTo>
                    <a:lnTo>
                      <a:pt x="4" y="0"/>
                    </a:lnTo>
                    <a:lnTo>
                      <a:pt x="4" y="0"/>
                    </a:lnTo>
                    <a:lnTo>
                      <a:pt x="6" y="6"/>
                    </a:lnTo>
                    <a:lnTo>
                      <a:pt x="6" y="14"/>
                    </a:lnTo>
                    <a:lnTo>
                      <a:pt x="6" y="14"/>
                    </a:lnTo>
                    <a:lnTo>
                      <a:pt x="4" y="14"/>
                    </a:lnTo>
                    <a:lnTo>
                      <a:pt x="4" y="16"/>
                    </a:lnTo>
                    <a:lnTo>
                      <a:pt x="2" y="14"/>
                    </a:lnTo>
                    <a:lnTo>
                      <a:pt x="2" y="14"/>
                    </a:lnTo>
                    <a:lnTo>
                      <a:pt x="0" y="10"/>
                    </a:lnTo>
                    <a:lnTo>
                      <a:pt x="0" y="8"/>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2" name="Freeform 1941">
                <a:extLst>
                  <a:ext uri="{FF2B5EF4-FFF2-40B4-BE49-F238E27FC236}">
                    <a16:creationId xmlns:a16="http://schemas.microsoft.com/office/drawing/2014/main" id="{DD11614E-24DB-E014-2AC2-73EB9C7CAB21}"/>
                  </a:ext>
                </a:extLst>
              </p:cNvPr>
              <p:cNvSpPr>
                <a:spLocks/>
              </p:cNvSpPr>
              <p:nvPr/>
            </p:nvSpPr>
            <p:spPr bwMode="auto">
              <a:xfrm>
                <a:off x="5890" y="2735"/>
                <a:ext cx="8" cy="10"/>
              </a:xfrm>
              <a:custGeom>
                <a:avLst/>
                <a:gdLst>
                  <a:gd name="T0" fmla="*/ 0 w 8"/>
                  <a:gd name="T1" fmla="*/ 0 h 10"/>
                  <a:gd name="T2" fmla="*/ 0 w 8"/>
                  <a:gd name="T3" fmla="*/ 0 h 10"/>
                  <a:gd name="T4" fmla="*/ 8 w 8"/>
                  <a:gd name="T5" fmla="*/ 4 h 10"/>
                  <a:gd name="T6" fmla="*/ 8 w 8"/>
                  <a:gd name="T7" fmla="*/ 4 h 10"/>
                  <a:gd name="T8" fmla="*/ 6 w 8"/>
                  <a:gd name="T9" fmla="*/ 8 h 10"/>
                  <a:gd name="T10" fmla="*/ 4 w 8"/>
                  <a:gd name="T11" fmla="*/ 10 h 10"/>
                  <a:gd name="T12" fmla="*/ 2 w 8"/>
                  <a:gd name="T13" fmla="*/ 6 h 10"/>
                  <a:gd name="T14" fmla="*/ 0 w 8"/>
                  <a:gd name="T15" fmla="*/ 0 h 10"/>
                  <a:gd name="T16" fmla="*/ 0 w 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0" y="0"/>
                    </a:moveTo>
                    <a:lnTo>
                      <a:pt x="0" y="0"/>
                    </a:lnTo>
                    <a:lnTo>
                      <a:pt x="8" y="4"/>
                    </a:lnTo>
                    <a:lnTo>
                      <a:pt x="8" y="4"/>
                    </a:lnTo>
                    <a:lnTo>
                      <a:pt x="6" y="8"/>
                    </a:lnTo>
                    <a:lnTo>
                      <a:pt x="4" y="10"/>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3" name="Freeform 1942">
                <a:extLst>
                  <a:ext uri="{FF2B5EF4-FFF2-40B4-BE49-F238E27FC236}">
                    <a16:creationId xmlns:a16="http://schemas.microsoft.com/office/drawing/2014/main" id="{A0335F77-BAEE-7DE4-2D82-C63E6E2E1178}"/>
                  </a:ext>
                </a:extLst>
              </p:cNvPr>
              <p:cNvSpPr>
                <a:spLocks/>
              </p:cNvSpPr>
              <p:nvPr/>
            </p:nvSpPr>
            <p:spPr bwMode="auto">
              <a:xfrm>
                <a:off x="5858" y="2733"/>
                <a:ext cx="6" cy="10"/>
              </a:xfrm>
              <a:custGeom>
                <a:avLst/>
                <a:gdLst>
                  <a:gd name="T0" fmla="*/ 0 w 6"/>
                  <a:gd name="T1" fmla="*/ 6 h 10"/>
                  <a:gd name="T2" fmla="*/ 0 w 6"/>
                  <a:gd name="T3" fmla="*/ 6 h 10"/>
                  <a:gd name="T4" fmla="*/ 0 w 6"/>
                  <a:gd name="T5" fmla="*/ 2 h 10"/>
                  <a:gd name="T6" fmla="*/ 0 w 6"/>
                  <a:gd name="T7" fmla="*/ 2 h 10"/>
                  <a:gd name="T8" fmla="*/ 2 w 6"/>
                  <a:gd name="T9" fmla="*/ 0 h 10"/>
                  <a:gd name="T10" fmla="*/ 4 w 6"/>
                  <a:gd name="T11" fmla="*/ 0 h 10"/>
                  <a:gd name="T12" fmla="*/ 6 w 6"/>
                  <a:gd name="T13" fmla="*/ 2 h 10"/>
                  <a:gd name="T14" fmla="*/ 6 w 6"/>
                  <a:gd name="T15" fmla="*/ 2 h 10"/>
                  <a:gd name="T16" fmla="*/ 4 w 6"/>
                  <a:gd name="T17" fmla="*/ 8 h 10"/>
                  <a:gd name="T18" fmla="*/ 4 w 6"/>
                  <a:gd name="T19" fmla="*/ 8 h 10"/>
                  <a:gd name="T20" fmla="*/ 4 w 6"/>
                  <a:gd name="T21" fmla="*/ 10 h 10"/>
                  <a:gd name="T22" fmla="*/ 2 w 6"/>
                  <a:gd name="T23" fmla="*/ 10 h 10"/>
                  <a:gd name="T24" fmla="*/ 0 w 6"/>
                  <a:gd name="T25" fmla="*/ 6 h 10"/>
                  <a:gd name="T26" fmla="*/ 0 w 6"/>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0" y="6"/>
                    </a:moveTo>
                    <a:lnTo>
                      <a:pt x="0" y="6"/>
                    </a:lnTo>
                    <a:lnTo>
                      <a:pt x="0" y="2"/>
                    </a:lnTo>
                    <a:lnTo>
                      <a:pt x="0" y="2"/>
                    </a:lnTo>
                    <a:lnTo>
                      <a:pt x="2" y="0"/>
                    </a:lnTo>
                    <a:lnTo>
                      <a:pt x="4" y="0"/>
                    </a:lnTo>
                    <a:lnTo>
                      <a:pt x="6" y="2"/>
                    </a:lnTo>
                    <a:lnTo>
                      <a:pt x="6" y="2"/>
                    </a:lnTo>
                    <a:lnTo>
                      <a:pt x="4" y="8"/>
                    </a:lnTo>
                    <a:lnTo>
                      <a:pt x="4" y="8"/>
                    </a:lnTo>
                    <a:lnTo>
                      <a:pt x="4" y="10"/>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4" name="Freeform 1943">
                <a:extLst>
                  <a:ext uri="{FF2B5EF4-FFF2-40B4-BE49-F238E27FC236}">
                    <a16:creationId xmlns:a16="http://schemas.microsoft.com/office/drawing/2014/main" id="{6AD69066-1D03-2E27-3340-9C38C85FB776}"/>
                  </a:ext>
                </a:extLst>
              </p:cNvPr>
              <p:cNvSpPr>
                <a:spLocks/>
              </p:cNvSpPr>
              <p:nvPr/>
            </p:nvSpPr>
            <p:spPr bwMode="auto">
              <a:xfrm>
                <a:off x="5898" y="2717"/>
                <a:ext cx="6" cy="6"/>
              </a:xfrm>
              <a:custGeom>
                <a:avLst/>
                <a:gdLst>
                  <a:gd name="T0" fmla="*/ 4 w 6"/>
                  <a:gd name="T1" fmla="*/ 0 h 6"/>
                  <a:gd name="T2" fmla="*/ 4 w 6"/>
                  <a:gd name="T3" fmla="*/ 0 h 6"/>
                  <a:gd name="T4" fmla="*/ 6 w 6"/>
                  <a:gd name="T5" fmla="*/ 0 h 6"/>
                  <a:gd name="T6" fmla="*/ 6 w 6"/>
                  <a:gd name="T7" fmla="*/ 0 h 6"/>
                  <a:gd name="T8" fmla="*/ 4 w 6"/>
                  <a:gd name="T9" fmla="*/ 2 h 6"/>
                  <a:gd name="T10" fmla="*/ 4 w 6"/>
                  <a:gd name="T11" fmla="*/ 2 h 6"/>
                  <a:gd name="T12" fmla="*/ 2 w 6"/>
                  <a:gd name="T13" fmla="*/ 6 h 6"/>
                  <a:gd name="T14" fmla="*/ 0 w 6"/>
                  <a:gd name="T15" fmla="*/ 6 h 6"/>
                  <a:gd name="T16" fmla="*/ 0 w 6"/>
                  <a:gd name="T17" fmla="*/ 4 h 6"/>
                  <a:gd name="T18" fmla="*/ 0 w 6"/>
                  <a:gd name="T19" fmla="*/ 4 h 6"/>
                  <a:gd name="T20" fmla="*/ 0 w 6"/>
                  <a:gd name="T21" fmla="*/ 0 h 6"/>
                  <a:gd name="T22" fmla="*/ 2 w 6"/>
                  <a:gd name="T23" fmla="*/ 0 h 6"/>
                  <a:gd name="T24" fmla="*/ 4 w 6"/>
                  <a:gd name="T25" fmla="*/ 0 h 6"/>
                  <a:gd name="T26" fmla="*/ 4 w 6"/>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0"/>
                    </a:moveTo>
                    <a:lnTo>
                      <a:pt x="4" y="0"/>
                    </a:lnTo>
                    <a:lnTo>
                      <a:pt x="6" y="0"/>
                    </a:lnTo>
                    <a:lnTo>
                      <a:pt x="6" y="0"/>
                    </a:lnTo>
                    <a:lnTo>
                      <a:pt x="4" y="2"/>
                    </a:lnTo>
                    <a:lnTo>
                      <a:pt x="4" y="2"/>
                    </a:lnTo>
                    <a:lnTo>
                      <a:pt x="2" y="6"/>
                    </a:lnTo>
                    <a:lnTo>
                      <a:pt x="0" y="6"/>
                    </a:lnTo>
                    <a:lnTo>
                      <a:pt x="0" y="4"/>
                    </a:lnTo>
                    <a:lnTo>
                      <a:pt x="0" y="4"/>
                    </a:lnTo>
                    <a:lnTo>
                      <a:pt x="0"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5" name="Freeform 1944">
                <a:extLst>
                  <a:ext uri="{FF2B5EF4-FFF2-40B4-BE49-F238E27FC236}">
                    <a16:creationId xmlns:a16="http://schemas.microsoft.com/office/drawing/2014/main" id="{6DCD424B-2F90-F4DE-DE6E-1638200D4A85}"/>
                  </a:ext>
                </a:extLst>
              </p:cNvPr>
              <p:cNvSpPr>
                <a:spLocks/>
              </p:cNvSpPr>
              <p:nvPr/>
            </p:nvSpPr>
            <p:spPr bwMode="auto">
              <a:xfrm>
                <a:off x="5366" y="2139"/>
                <a:ext cx="34" cy="32"/>
              </a:xfrm>
              <a:custGeom>
                <a:avLst/>
                <a:gdLst>
                  <a:gd name="T0" fmla="*/ 12 w 34"/>
                  <a:gd name="T1" fmla="*/ 16 h 32"/>
                  <a:gd name="T2" fmla="*/ 12 w 34"/>
                  <a:gd name="T3" fmla="*/ 16 h 32"/>
                  <a:gd name="T4" fmla="*/ 14 w 34"/>
                  <a:gd name="T5" fmla="*/ 16 h 32"/>
                  <a:gd name="T6" fmla="*/ 16 w 34"/>
                  <a:gd name="T7" fmla="*/ 16 h 32"/>
                  <a:gd name="T8" fmla="*/ 18 w 34"/>
                  <a:gd name="T9" fmla="*/ 14 h 32"/>
                  <a:gd name="T10" fmla="*/ 20 w 34"/>
                  <a:gd name="T11" fmla="*/ 14 h 32"/>
                  <a:gd name="T12" fmla="*/ 20 w 34"/>
                  <a:gd name="T13" fmla="*/ 14 h 32"/>
                  <a:gd name="T14" fmla="*/ 20 w 34"/>
                  <a:gd name="T15" fmla="*/ 10 h 32"/>
                  <a:gd name="T16" fmla="*/ 18 w 34"/>
                  <a:gd name="T17" fmla="*/ 8 h 32"/>
                  <a:gd name="T18" fmla="*/ 18 w 34"/>
                  <a:gd name="T19" fmla="*/ 6 h 32"/>
                  <a:gd name="T20" fmla="*/ 18 w 34"/>
                  <a:gd name="T21" fmla="*/ 4 h 32"/>
                  <a:gd name="T22" fmla="*/ 18 w 34"/>
                  <a:gd name="T23" fmla="*/ 4 h 32"/>
                  <a:gd name="T24" fmla="*/ 18 w 34"/>
                  <a:gd name="T25" fmla="*/ 2 h 32"/>
                  <a:gd name="T26" fmla="*/ 20 w 34"/>
                  <a:gd name="T27" fmla="*/ 0 h 32"/>
                  <a:gd name="T28" fmla="*/ 22 w 34"/>
                  <a:gd name="T29" fmla="*/ 2 h 32"/>
                  <a:gd name="T30" fmla="*/ 22 w 34"/>
                  <a:gd name="T31" fmla="*/ 2 h 32"/>
                  <a:gd name="T32" fmla="*/ 26 w 34"/>
                  <a:gd name="T33" fmla="*/ 14 h 32"/>
                  <a:gd name="T34" fmla="*/ 30 w 34"/>
                  <a:gd name="T35" fmla="*/ 18 h 32"/>
                  <a:gd name="T36" fmla="*/ 34 w 34"/>
                  <a:gd name="T37" fmla="*/ 18 h 32"/>
                  <a:gd name="T38" fmla="*/ 34 w 34"/>
                  <a:gd name="T39" fmla="*/ 18 h 32"/>
                  <a:gd name="T40" fmla="*/ 34 w 34"/>
                  <a:gd name="T41" fmla="*/ 22 h 32"/>
                  <a:gd name="T42" fmla="*/ 34 w 34"/>
                  <a:gd name="T43" fmla="*/ 26 h 32"/>
                  <a:gd name="T44" fmla="*/ 34 w 34"/>
                  <a:gd name="T45" fmla="*/ 26 h 32"/>
                  <a:gd name="T46" fmla="*/ 34 w 34"/>
                  <a:gd name="T47" fmla="*/ 30 h 32"/>
                  <a:gd name="T48" fmla="*/ 32 w 34"/>
                  <a:gd name="T49" fmla="*/ 30 h 32"/>
                  <a:gd name="T50" fmla="*/ 32 w 34"/>
                  <a:gd name="T51" fmla="*/ 30 h 32"/>
                  <a:gd name="T52" fmla="*/ 28 w 34"/>
                  <a:gd name="T53" fmla="*/ 28 h 32"/>
                  <a:gd name="T54" fmla="*/ 22 w 34"/>
                  <a:gd name="T55" fmla="*/ 30 h 32"/>
                  <a:gd name="T56" fmla="*/ 10 w 34"/>
                  <a:gd name="T57" fmla="*/ 32 h 32"/>
                  <a:gd name="T58" fmla="*/ 10 w 34"/>
                  <a:gd name="T59" fmla="*/ 32 h 32"/>
                  <a:gd name="T60" fmla="*/ 8 w 34"/>
                  <a:gd name="T61" fmla="*/ 30 h 32"/>
                  <a:gd name="T62" fmla="*/ 6 w 34"/>
                  <a:gd name="T63" fmla="*/ 26 h 32"/>
                  <a:gd name="T64" fmla="*/ 2 w 34"/>
                  <a:gd name="T65" fmla="*/ 18 h 32"/>
                  <a:gd name="T66" fmla="*/ 2 w 34"/>
                  <a:gd name="T67" fmla="*/ 18 h 32"/>
                  <a:gd name="T68" fmla="*/ 0 w 34"/>
                  <a:gd name="T69" fmla="*/ 14 h 32"/>
                  <a:gd name="T70" fmla="*/ 2 w 34"/>
                  <a:gd name="T71" fmla="*/ 12 h 32"/>
                  <a:gd name="T72" fmla="*/ 4 w 34"/>
                  <a:gd name="T73" fmla="*/ 10 h 32"/>
                  <a:gd name="T74" fmla="*/ 4 w 34"/>
                  <a:gd name="T75" fmla="*/ 10 h 32"/>
                  <a:gd name="T76" fmla="*/ 8 w 34"/>
                  <a:gd name="T77" fmla="*/ 10 h 32"/>
                  <a:gd name="T78" fmla="*/ 10 w 34"/>
                  <a:gd name="T79" fmla="*/ 12 h 32"/>
                  <a:gd name="T80" fmla="*/ 12 w 34"/>
                  <a:gd name="T81" fmla="*/ 16 h 32"/>
                  <a:gd name="T82" fmla="*/ 12 w 34"/>
                  <a:gd name="T83" fmla="*/ 16 h 32"/>
                  <a:gd name="T84" fmla="*/ 10 w 34"/>
                  <a:gd name="T85" fmla="*/ 18 h 32"/>
                  <a:gd name="T86" fmla="*/ 10 w 34"/>
                  <a:gd name="T87" fmla="*/ 18 h 32"/>
                  <a:gd name="T88" fmla="*/ 12 w 34"/>
                  <a:gd name="T89" fmla="*/ 16 h 32"/>
                  <a:gd name="T90" fmla="*/ 12 w 34"/>
                  <a:gd name="T9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2">
                    <a:moveTo>
                      <a:pt x="12" y="16"/>
                    </a:moveTo>
                    <a:lnTo>
                      <a:pt x="12" y="16"/>
                    </a:lnTo>
                    <a:lnTo>
                      <a:pt x="14" y="16"/>
                    </a:lnTo>
                    <a:lnTo>
                      <a:pt x="16" y="16"/>
                    </a:lnTo>
                    <a:lnTo>
                      <a:pt x="18" y="14"/>
                    </a:lnTo>
                    <a:lnTo>
                      <a:pt x="20" y="14"/>
                    </a:lnTo>
                    <a:lnTo>
                      <a:pt x="20" y="14"/>
                    </a:lnTo>
                    <a:lnTo>
                      <a:pt x="20" y="10"/>
                    </a:lnTo>
                    <a:lnTo>
                      <a:pt x="18" y="8"/>
                    </a:lnTo>
                    <a:lnTo>
                      <a:pt x="18" y="6"/>
                    </a:lnTo>
                    <a:lnTo>
                      <a:pt x="18" y="4"/>
                    </a:lnTo>
                    <a:lnTo>
                      <a:pt x="18" y="4"/>
                    </a:lnTo>
                    <a:lnTo>
                      <a:pt x="18" y="2"/>
                    </a:lnTo>
                    <a:lnTo>
                      <a:pt x="20" y="0"/>
                    </a:lnTo>
                    <a:lnTo>
                      <a:pt x="22" y="2"/>
                    </a:lnTo>
                    <a:lnTo>
                      <a:pt x="22" y="2"/>
                    </a:lnTo>
                    <a:lnTo>
                      <a:pt x="26" y="14"/>
                    </a:lnTo>
                    <a:lnTo>
                      <a:pt x="30" y="18"/>
                    </a:lnTo>
                    <a:lnTo>
                      <a:pt x="34" y="18"/>
                    </a:lnTo>
                    <a:lnTo>
                      <a:pt x="34" y="18"/>
                    </a:lnTo>
                    <a:lnTo>
                      <a:pt x="34" y="22"/>
                    </a:lnTo>
                    <a:lnTo>
                      <a:pt x="34" y="26"/>
                    </a:lnTo>
                    <a:lnTo>
                      <a:pt x="34" y="26"/>
                    </a:lnTo>
                    <a:lnTo>
                      <a:pt x="34" y="30"/>
                    </a:lnTo>
                    <a:lnTo>
                      <a:pt x="32" y="30"/>
                    </a:lnTo>
                    <a:lnTo>
                      <a:pt x="32" y="30"/>
                    </a:lnTo>
                    <a:lnTo>
                      <a:pt x="28" y="28"/>
                    </a:lnTo>
                    <a:lnTo>
                      <a:pt x="22" y="30"/>
                    </a:lnTo>
                    <a:lnTo>
                      <a:pt x="10" y="32"/>
                    </a:lnTo>
                    <a:lnTo>
                      <a:pt x="10" y="32"/>
                    </a:lnTo>
                    <a:lnTo>
                      <a:pt x="8" y="30"/>
                    </a:lnTo>
                    <a:lnTo>
                      <a:pt x="6" y="26"/>
                    </a:lnTo>
                    <a:lnTo>
                      <a:pt x="2" y="18"/>
                    </a:lnTo>
                    <a:lnTo>
                      <a:pt x="2" y="18"/>
                    </a:lnTo>
                    <a:lnTo>
                      <a:pt x="0" y="14"/>
                    </a:lnTo>
                    <a:lnTo>
                      <a:pt x="2" y="12"/>
                    </a:lnTo>
                    <a:lnTo>
                      <a:pt x="4" y="10"/>
                    </a:lnTo>
                    <a:lnTo>
                      <a:pt x="4" y="10"/>
                    </a:lnTo>
                    <a:lnTo>
                      <a:pt x="8" y="10"/>
                    </a:lnTo>
                    <a:lnTo>
                      <a:pt x="10" y="12"/>
                    </a:lnTo>
                    <a:lnTo>
                      <a:pt x="12" y="16"/>
                    </a:lnTo>
                    <a:lnTo>
                      <a:pt x="12" y="16"/>
                    </a:lnTo>
                    <a:lnTo>
                      <a:pt x="10" y="18"/>
                    </a:lnTo>
                    <a:lnTo>
                      <a:pt x="10" y="18"/>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6" name="Freeform 1945">
                <a:extLst>
                  <a:ext uri="{FF2B5EF4-FFF2-40B4-BE49-F238E27FC236}">
                    <a16:creationId xmlns:a16="http://schemas.microsoft.com/office/drawing/2014/main" id="{D72FF1BA-9BAB-2F5D-AE7B-7F5DB6392A50}"/>
                  </a:ext>
                </a:extLst>
              </p:cNvPr>
              <p:cNvSpPr>
                <a:spLocks/>
              </p:cNvSpPr>
              <p:nvPr/>
            </p:nvSpPr>
            <p:spPr bwMode="auto">
              <a:xfrm>
                <a:off x="2936" y="2167"/>
                <a:ext cx="30" cy="28"/>
              </a:xfrm>
              <a:custGeom>
                <a:avLst/>
                <a:gdLst>
                  <a:gd name="T0" fmla="*/ 14 w 30"/>
                  <a:gd name="T1" fmla="*/ 0 h 28"/>
                  <a:gd name="T2" fmla="*/ 14 w 30"/>
                  <a:gd name="T3" fmla="*/ 0 h 28"/>
                  <a:gd name="T4" fmla="*/ 22 w 30"/>
                  <a:gd name="T5" fmla="*/ 4 h 28"/>
                  <a:gd name="T6" fmla="*/ 26 w 30"/>
                  <a:gd name="T7" fmla="*/ 8 h 28"/>
                  <a:gd name="T8" fmla="*/ 28 w 30"/>
                  <a:gd name="T9" fmla="*/ 18 h 28"/>
                  <a:gd name="T10" fmla="*/ 28 w 30"/>
                  <a:gd name="T11" fmla="*/ 18 h 28"/>
                  <a:gd name="T12" fmla="*/ 30 w 30"/>
                  <a:gd name="T13" fmla="*/ 22 h 28"/>
                  <a:gd name="T14" fmla="*/ 28 w 30"/>
                  <a:gd name="T15" fmla="*/ 28 h 28"/>
                  <a:gd name="T16" fmla="*/ 28 w 30"/>
                  <a:gd name="T17" fmla="*/ 28 h 28"/>
                  <a:gd name="T18" fmla="*/ 26 w 30"/>
                  <a:gd name="T19" fmla="*/ 28 h 28"/>
                  <a:gd name="T20" fmla="*/ 26 w 30"/>
                  <a:gd name="T21" fmla="*/ 26 h 28"/>
                  <a:gd name="T22" fmla="*/ 26 w 30"/>
                  <a:gd name="T23" fmla="*/ 26 h 28"/>
                  <a:gd name="T24" fmla="*/ 20 w 30"/>
                  <a:gd name="T25" fmla="*/ 16 h 28"/>
                  <a:gd name="T26" fmla="*/ 20 w 30"/>
                  <a:gd name="T27" fmla="*/ 16 h 28"/>
                  <a:gd name="T28" fmla="*/ 18 w 30"/>
                  <a:gd name="T29" fmla="*/ 14 h 28"/>
                  <a:gd name="T30" fmla="*/ 14 w 30"/>
                  <a:gd name="T31" fmla="*/ 12 h 28"/>
                  <a:gd name="T32" fmla="*/ 12 w 30"/>
                  <a:gd name="T33" fmla="*/ 14 h 28"/>
                  <a:gd name="T34" fmla="*/ 10 w 30"/>
                  <a:gd name="T35" fmla="*/ 22 h 28"/>
                  <a:gd name="T36" fmla="*/ 10 w 30"/>
                  <a:gd name="T37" fmla="*/ 22 h 28"/>
                  <a:gd name="T38" fmla="*/ 8 w 30"/>
                  <a:gd name="T39" fmla="*/ 28 h 28"/>
                  <a:gd name="T40" fmla="*/ 6 w 30"/>
                  <a:gd name="T41" fmla="*/ 28 h 28"/>
                  <a:gd name="T42" fmla="*/ 4 w 30"/>
                  <a:gd name="T43" fmla="*/ 28 h 28"/>
                  <a:gd name="T44" fmla="*/ 4 w 30"/>
                  <a:gd name="T45" fmla="*/ 28 h 28"/>
                  <a:gd name="T46" fmla="*/ 2 w 30"/>
                  <a:gd name="T47" fmla="*/ 24 h 28"/>
                  <a:gd name="T48" fmla="*/ 0 w 30"/>
                  <a:gd name="T49" fmla="*/ 16 h 28"/>
                  <a:gd name="T50" fmla="*/ 0 w 30"/>
                  <a:gd name="T51" fmla="*/ 16 h 28"/>
                  <a:gd name="T52" fmla="*/ 0 w 30"/>
                  <a:gd name="T53" fmla="*/ 8 h 28"/>
                  <a:gd name="T54" fmla="*/ 2 w 30"/>
                  <a:gd name="T55" fmla="*/ 6 h 28"/>
                  <a:gd name="T56" fmla="*/ 2 w 30"/>
                  <a:gd name="T57" fmla="*/ 6 h 28"/>
                  <a:gd name="T58" fmla="*/ 4 w 30"/>
                  <a:gd name="T59" fmla="*/ 6 h 28"/>
                  <a:gd name="T60" fmla="*/ 8 w 30"/>
                  <a:gd name="T61" fmla="*/ 4 h 28"/>
                  <a:gd name="T62" fmla="*/ 10 w 30"/>
                  <a:gd name="T63" fmla="*/ 0 h 28"/>
                  <a:gd name="T64" fmla="*/ 14 w 30"/>
                  <a:gd name="T65" fmla="*/ 0 h 28"/>
                  <a:gd name="T66" fmla="*/ 14 w 30"/>
                  <a:gd name="T6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8">
                    <a:moveTo>
                      <a:pt x="14" y="0"/>
                    </a:moveTo>
                    <a:lnTo>
                      <a:pt x="14" y="0"/>
                    </a:lnTo>
                    <a:lnTo>
                      <a:pt x="22" y="4"/>
                    </a:lnTo>
                    <a:lnTo>
                      <a:pt x="26" y="8"/>
                    </a:lnTo>
                    <a:lnTo>
                      <a:pt x="28" y="18"/>
                    </a:lnTo>
                    <a:lnTo>
                      <a:pt x="28" y="18"/>
                    </a:lnTo>
                    <a:lnTo>
                      <a:pt x="30" y="22"/>
                    </a:lnTo>
                    <a:lnTo>
                      <a:pt x="28" y="28"/>
                    </a:lnTo>
                    <a:lnTo>
                      <a:pt x="28" y="28"/>
                    </a:lnTo>
                    <a:lnTo>
                      <a:pt x="26" y="28"/>
                    </a:lnTo>
                    <a:lnTo>
                      <a:pt x="26" y="26"/>
                    </a:lnTo>
                    <a:lnTo>
                      <a:pt x="26" y="26"/>
                    </a:lnTo>
                    <a:lnTo>
                      <a:pt x="20" y="16"/>
                    </a:lnTo>
                    <a:lnTo>
                      <a:pt x="20" y="16"/>
                    </a:lnTo>
                    <a:lnTo>
                      <a:pt x="18" y="14"/>
                    </a:lnTo>
                    <a:lnTo>
                      <a:pt x="14" y="12"/>
                    </a:lnTo>
                    <a:lnTo>
                      <a:pt x="12" y="14"/>
                    </a:lnTo>
                    <a:lnTo>
                      <a:pt x="10" y="22"/>
                    </a:lnTo>
                    <a:lnTo>
                      <a:pt x="10" y="22"/>
                    </a:lnTo>
                    <a:lnTo>
                      <a:pt x="8" y="28"/>
                    </a:lnTo>
                    <a:lnTo>
                      <a:pt x="6" y="28"/>
                    </a:lnTo>
                    <a:lnTo>
                      <a:pt x="4" y="28"/>
                    </a:lnTo>
                    <a:lnTo>
                      <a:pt x="4" y="28"/>
                    </a:lnTo>
                    <a:lnTo>
                      <a:pt x="2" y="24"/>
                    </a:lnTo>
                    <a:lnTo>
                      <a:pt x="0" y="16"/>
                    </a:lnTo>
                    <a:lnTo>
                      <a:pt x="0" y="16"/>
                    </a:lnTo>
                    <a:lnTo>
                      <a:pt x="0" y="8"/>
                    </a:lnTo>
                    <a:lnTo>
                      <a:pt x="2" y="6"/>
                    </a:lnTo>
                    <a:lnTo>
                      <a:pt x="2" y="6"/>
                    </a:lnTo>
                    <a:lnTo>
                      <a:pt x="4" y="6"/>
                    </a:lnTo>
                    <a:lnTo>
                      <a:pt x="8" y="4"/>
                    </a:lnTo>
                    <a:lnTo>
                      <a:pt x="10"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7" name="Freeform 1946">
                <a:extLst>
                  <a:ext uri="{FF2B5EF4-FFF2-40B4-BE49-F238E27FC236}">
                    <a16:creationId xmlns:a16="http://schemas.microsoft.com/office/drawing/2014/main" id="{CFE461C5-41A0-0C4C-E30F-8C408AC10326}"/>
                  </a:ext>
                </a:extLst>
              </p:cNvPr>
              <p:cNvSpPr>
                <a:spLocks/>
              </p:cNvSpPr>
              <p:nvPr/>
            </p:nvSpPr>
            <p:spPr bwMode="auto">
              <a:xfrm>
                <a:off x="5440" y="2095"/>
                <a:ext cx="20" cy="26"/>
              </a:xfrm>
              <a:custGeom>
                <a:avLst/>
                <a:gdLst>
                  <a:gd name="T0" fmla="*/ 12 w 20"/>
                  <a:gd name="T1" fmla="*/ 6 h 26"/>
                  <a:gd name="T2" fmla="*/ 12 w 20"/>
                  <a:gd name="T3" fmla="*/ 6 h 26"/>
                  <a:gd name="T4" fmla="*/ 18 w 20"/>
                  <a:gd name="T5" fmla="*/ 16 h 26"/>
                  <a:gd name="T6" fmla="*/ 18 w 20"/>
                  <a:gd name="T7" fmla="*/ 16 h 26"/>
                  <a:gd name="T8" fmla="*/ 20 w 20"/>
                  <a:gd name="T9" fmla="*/ 24 h 26"/>
                  <a:gd name="T10" fmla="*/ 18 w 20"/>
                  <a:gd name="T11" fmla="*/ 26 h 26"/>
                  <a:gd name="T12" fmla="*/ 16 w 20"/>
                  <a:gd name="T13" fmla="*/ 24 h 26"/>
                  <a:gd name="T14" fmla="*/ 16 w 20"/>
                  <a:gd name="T15" fmla="*/ 24 h 26"/>
                  <a:gd name="T16" fmla="*/ 12 w 20"/>
                  <a:gd name="T17" fmla="*/ 22 h 26"/>
                  <a:gd name="T18" fmla="*/ 8 w 20"/>
                  <a:gd name="T19" fmla="*/ 20 h 26"/>
                  <a:gd name="T20" fmla="*/ 6 w 20"/>
                  <a:gd name="T21" fmla="*/ 18 h 26"/>
                  <a:gd name="T22" fmla="*/ 2 w 20"/>
                  <a:gd name="T23" fmla="*/ 12 h 26"/>
                  <a:gd name="T24" fmla="*/ 2 w 20"/>
                  <a:gd name="T25" fmla="*/ 12 h 26"/>
                  <a:gd name="T26" fmla="*/ 2 w 20"/>
                  <a:gd name="T27" fmla="*/ 12 h 26"/>
                  <a:gd name="T28" fmla="*/ 0 w 20"/>
                  <a:gd name="T29" fmla="*/ 0 h 26"/>
                  <a:gd name="T30" fmla="*/ 2 w 20"/>
                  <a:gd name="T31" fmla="*/ 0 h 26"/>
                  <a:gd name="T32" fmla="*/ 6 w 20"/>
                  <a:gd name="T33" fmla="*/ 2 h 26"/>
                  <a:gd name="T34" fmla="*/ 6 w 20"/>
                  <a:gd name="T35" fmla="*/ 2 h 26"/>
                  <a:gd name="T36" fmla="*/ 12 w 20"/>
                  <a:gd name="T37" fmla="*/ 6 h 26"/>
                  <a:gd name="T38" fmla="*/ 12 w 20"/>
                  <a:gd name="T3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6">
                    <a:moveTo>
                      <a:pt x="12" y="6"/>
                    </a:moveTo>
                    <a:lnTo>
                      <a:pt x="12" y="6"/>
                    </a:lnTo>
                    <a:lnTo>
                      <a:pt x="18" y="16"/>
                    </a:lnTo>
                    <a:lnTo>
                      <a:pt x="18" y="16"/>
                    </a:lnTo>
                    <a:lnTo>
                      <a:pt x="20" y="24"/>
                    </a:lnTo>
                    <a:lnTo>
                      <a:pt x="18" y="26"/>
                    </a:lnTo>
                    <a:lnTo>
                      <a:pt x="16" y="24"/>
                    </a:lnTo>
                    <a:lnTo>
                      <a:pt x="16" y="24"/>
                    </a:lnTo>
                    <a:lnTo>
                      <a:pt x="12" y="22"/>
                    </a:lnTo>
                    <a:lnTo>
                      <a:pt x="8" y="20"/>
                    </a:lnTo>
                    <a:lnTo>
                      <a:pt x="6" y="18"/>
                    </a:lnTo>
                    <a:lnTo>
                      <a:pt x="2" y="12"/>
                    </a:lnTo>
                    <a:lnTo>
                      <a:pt x="2" y="12"/>
                    </a:lnTo>
                    <a:lnTo>
                      <a:pt x="2" y="12"/>
                    </a:lnTo>
                    <a:lnTo>
                      <a:pt x="0" y="0"/>
                    </a:lnTo>
                    <a:lnTo>
                      <a:pt x="2" y="0"/>
                    </a:lnTo>
                    <a:lnTo>
                      <a:pt x="6" y="2"/>
                    </a:lnTo>
                    <a:lnTo>
                      <a:pt x="6"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8" name="Freeform 1947">
                <a:extLst>
                  <a:ext uri="{FF2B5EF4-FFF2-40B4-BE49-F238E27FC236}">
                    <a16:creationId xmlns:a16="http://schemas.microsoft.com/office/drawing/2014/main" id="{4EE96924-4146-E23A-03E7-8987EFB48C91}"/>
                  </a:ext>
                </a:extLst>
              </p:cNvPr>
              <p:cNvSpPr>
                <a:spLocks/>
              </p:cNvSpPr>
              <p:nvPr/>
            </p:nvSpPr>
            <p:spPr bwMode="auto">
              <a:xfrm>
                <a:off x="3950" y="2189"/>
                <a:ext cx="10" cy="14"/>
              </a:xfrm>
              <a:custGeom>
                <a:avLst/>
                <a:gdLst>
                  <a:gd name="T0" fmla="*/ 10 w 10"/>
                  <a:gd name="T1" fmla="*/ 8 h 14"/>
                  <a:gd name="T2" fmla="*/ 10 w 10"/>
                  <a:gd name="T3" fmla="*/ 8 h 14"/>
                  <a:gd name="T4" fmla="*/ 8 w 10"/>
                  <a:gd name="T5" fmla="*/ 14 h 14"/>
                  <a:gd name="T6" fmla="*/ 8 w 10"/>
                  <a:gd name="T7" fmla="*/ 14 h 14"/>
                  <a:gd name="T8" fmla="*/ 6 w 10"/>
                  <a:gd name="T9" fmla="*/ 14 h 14"/>
                  <a:gd name="T10" fmla="*/ 6 w 10"/>
                  <a:gd name="T11" fmla="*/ 14 h 14"/>
                  <a:gd name="T12" fmla="*/ 2 w 10"/>
                  <a:gd name="T13" fmla="*/ 12 h 14"/>
                  <a:gd name="T14" fmla="*/ 2 w 10"/>
                  <a:gd name="T15" fmla="*/ 8 h 14"/>
                  <a:gd name="T16" fmla="*/ 0 w 10"/>
                  <a:gd name="T17" fmla="*/ 4 h 14"/>
                  <a:gd name="T18" fmla="*/ 0 w 10"/>
                  <a:gd name="T19" fmla="*/ 4 h 14"/>
                  <a:gd name="T20" fmla="*/ 2 w 10"/>
                  <a:gd name="T21" fmla="*/ 2 h 14"/>
                  <a:gd name="T22" fmla="*/ 2 w 10"/>
                  <a:gd name="T23" fmla="*/ 0 h 14"/>
                  <a:gd name="T24" fmla="*/ 4 w 10"/>
                  <a:gd name="T25" fmla="*/ 0 h 14"/>
                  <a:gd name="T26" fmla="*/ 4 w 10"/>
                  <a:gd name="T27" fmla="*/ 0 h 14"/>
                  <a:gd name="T28" fmla="*/ 8 w 10"/>
                  <a:gd name="T29" fmla="*/ 2 h 14"/>
                  <a:gd name="T30" fmla="*/ 10 w 10"/>
                  <a:gd name="T31" fmla="*/ 8 h 14"/>
                  <a:gd name="T32" fmla="*/ 10 w 10"/>
                  <a:gd name="T3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10" y="8"/>
                    </a:moveTo>
                    <a:lnTo>
                      <a:pt x="10" y="8"/>
                    </a:lnTo>
                    <a:lnTo>
                      <a:pt x="8" y="14"/>
                    </a:lnTo>
                    <a:lnTo>
                      <a:pt x="8" y="14"/>
                    </a:lnTo>
                    <a:lnTo>
                      <a:pt x="6" y="14"/>
                    </a:lnTo>
                    <a:lnTo>
                      <a:pt x="6" y="14"/>
                    </a:lnTo>
                    <a:lnTo>
                      <a:pt x="2" y="12"/>
                    </a:lnTo>
                    <a:lnTo>
                      <a:pt x="2" y="8"/>
                    </a:lnTo>
                    <a:lnTo>
                      <a:pt x="0" y="4"/>
                    </a:lnTo>
                    <a:lnTo>
                      <a:pt x="0" y="4"/>
                    </a:lnTo>
                    <a:lnTo>
                      <a:pt x="2" y="2"/>
                    </a:lnTo>
                    <a:lnTo>
                      <a:pt x="2" y="0"/>
                    </a:lnTo>
                    <a:lnTo>
                      <a:pt x="4" y="0"/>
                    </a:lnTo>
                    <a:lnTo>
                      <a:pt x="4" y="0"/>
                    </a:lnTo>
                    <a:lnTo>
                      <a:pt x="8" y="2"/>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9" name="Freeform 1948">
                <a:extLst>
                  <a:ext uri="{FF2B5EF4-FFF2-40B4-BE49-F238E27FC236}">
                    <a16:creationId xmlns:a16="http://schemas.microsoft.com/office/drawing/2014/main" id="{FF90950A-6945-59BF-0FB1-EC2C9298D09E}"/>
                  </a:ext>
                </a:extLst>
              </p:cNvPr>
              <p:cNvSpPr>
                <a:spLocks/>
              </p:cNvSpPr>
              <p:nvPr/>
            </p:nvSpPr>
            <p:spPr bwMode="auto">
              <a:xfrm>
                <a:off x="5370" y="2089"/>
                <a:ext cx="8" cy="18"/>
              </a:xfrm>
              <a:custGeom>
                <a:avLst/>
                <a:gdLst>
                  <a:gd name="T0" fmla="*/ 8 w 8"/>
                  <a:gd name="T1" fmla="*/ 12 h 18"/>
                  <a:gd name="T2" fmla="*/ 8 w 8"/>
                  <a:gd name="T3" fmla="*/ 12 h 18"/>
                  <a:gd name="T4" fmla="*/ 6 w 8"/>
                  <a:gd name="T5" fmla="*/ 16 h 18"/>
                  <a:gd name="T6" fmla="*/ 6 w 8"/>
                  <a:gd name="T7" fmla="*/ 18 h 18"/>
                  <a:gd name="T8" fmla="*/ 6 w 8"/>
                  <a:gd name="T9" fmla="*/ 18 h 18"/>
                  <a:gd name="T10" fmla="*/ 2 w 8"/>
                  <a:gd name="T11" fmla="*/ 14 h 18"/>
                  <a:gd name="T12" fmla="*/ 0 w 8"/>
                  <a:gd name="T13" fmla="*/ 6 h 18"/>
                  <a:gd name="T14" fmla="*/ 0 w 8"/>
                  <a:gd name="T15" fmla="*/ 6 h 18"/>
                  <a:gd name="T16" fmla="*/ 2 w 8"/>
                  <a:gd name="T17" fmla="*/ 2 h 18"/>
                  <a:gd name="T18" fmla="*/ 2 w 8"/>
                  <a:gd name="T19" fmla="*/ 0 h 18"/>
                  <a:gd name="T20" fmla="*/ 2 w 8"/>
                  <a:gd name="T21" fmla="*/ 0 h 18"/>
                  <a:gd name="T22" fmla="*/ 4 w 8"/>
                  <a:gd name="T23" fmla="*/ 2 h 18"/>
                  <a:gd name="T24" fmla="*/ 6 w 8"/>
                  <a:gd name="T25" fmla="*/ 4 h 18"/>
                  <a:gd name="T26" fmla="*/ 8 w 8"/>
                  <a:gd name="T27" fmla="*/ 12 h 18"/>
                  <a:gd name="T28" fmla="*/ 8 w 8"/>
                  <a:gd name="T2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8">
                    <a:moveTo>
                      <a:pt x="8" y="12"/>
                    </a:moveTo>
                    <a:lnTo>
                      <a:pt x="8" y="12"/>
                    </a:lnTo>
                    <a:lnTo>
                      <a:pt x="6" y="16"/>
                    </a:lnTo>
                    <a:lnTo>
                      <a:pt x="6" y="18"/>
                    </a:lnTo>
                    <a:lnTo>
                      <a:pt x="6" y="18"/>
                    </a:lnTo>
                    <a:lnTo>
                      <a:pt x="2" y="14"/>
                    </a:lnTo>
                    <a:lnTo>
                      <a:pt x="0" y="6"/>
                    </a:lnTo>
                    <a:lnTo>
                      <a:pt x="0" y="6"/>
                    </a:lnTo>
                    <a:lnTo>
                      <a:pt x="2" y="2"/>
                    </a:lnTo>
                    <a:lnTo>
                      <a:pt x="2" y="0"/>
                    </a:lnTo>
                    <a:lnTo>
                      <a:pt x="2" y="0"/>
                    </a:lnTo>
                    <a:lnTo>
                      <a:pt x="4" y="2"/>
                    </a:lnTo>
                    <a:lnTo>
                      <a:pt x="6" y="4"/>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0" name="Freeform 1949">
                <a:extLst>
                  <a:ext uri="{FF2B5EF4-FFF2-40B4-BE49-F238E27FC236}">
                    <a16:creationId xmlns:a16="http://schemas.microsoft.com/office/drawing/2014/main" id="{189A36EB-AF86-D342-158F-9AAC1C3025A8}"/>
                  </a:ext>
                </a:extLst>
              </p:cNvPr>
              <p:cNvSpPr>
                <a:spLocks/>
              </p:cNvSpPr>
              <p:nvPr/>
            </p:nvSpPr>
            <p:spPr bwMode="auto">
              <a:xfrm>
                <a:off x="2698" y="2153"/>
                <a:ext cx="8" cy="14"/>
              </a:xfrm>
              <a:custGeom>
                <a:avLst/>
                <a:gdLst>
                  <a:gd name="T0" fmla="*/ 0 w 8"/>
                  <a:gd name="T1" fmla="*/ 0 h 14"/>
                  <a:gd name="T2" fmla="*/ 0 w 8"/>
                  <a:gd name="T3" fmla="*/ 0 h 14"/>
                  <a:gd name="T4" fmla="*/ 6 w 8"/>
                  <a:gd name="T5" fmla="*/ 2 h 14"/>
                  <a:gd name="T6" fmla="*/ 8 w 8"/>
                  <a:gd name="T7" fmla="*/ 4 h 14"/>
                  <a:gd name="T8" fmla="*/ 8 w 8"/>
                  <a:gd name="T9" fmla="*/ 8 h 14"/>
                  <a:gd name="T10" fmla="*/ 8 w 8"/>
                  <a:gd name="T11" fmla="*/ 8 h 14"/>
                  <a:gd name="T12" fmla="*/ 8 w 8"/>
                  <a:gd name="T13" fmla="*/ 12 h 14"/>
                  <a:gd name="T14" fmla="*/ 6 w 8"/>
                  <a:gd name="T15" fmla="*/ 14 h 14"/>
                  <a:gd name="T16" fmla="*/ 6 w 8"/>
                  <a:gd name="T17" fmla="*/ 14 h 14"/>
                  <a:gd name="T18" fmla="*/ 4 w 8"/>
                  <a:gd name="T19" fmla="*/ 14 h 14"/>
                  <a:gd name="T20" fmla="*/ 2 w 8"/>
                  <a:gd name="T21" fmla="*/ 12 h 14"/>
                  <a:gd name="T22" fmla="*/ 2 w 8"/>
                  <a:gd name="T23" fmla="*/ 8 h 14"/>
                  <a:gd name="T24" fmla="*/ 0 w 8"/>
                  <a:gd name="T25" fmla="*/ 0 h 14"/>
                  <a:gd name="T26" fmla="*/ 0 w 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0" y="0"/>
                    </a:moveTo>
                    <a:lnTo>
                      <a:pt x="0" y="0"/>
                    </a:lnTo>
                    <a:lnTo>
                      <a:pt x="6" y="2"/>
                    </a:lnTo>
                    <a:lnTo>
                      <a:pt x="8" y="4"/>
                    </a:lnTo>
                    <a:lnTo>
                      <a:pt x="8" y="8"/>
                    </a:lnTo>
                    <a:lnTo>
                      <a:pt x="8" y="8"/>
                    </a:lnTo>
                    <a:lnTo>
                      <a:pt x="8" y="12"/>
                    </a:lnTo>
                    <a:lnTo>
                      <a:pt x="6" y="14"/>
                    </a:lnTo>
                    <a:lnTo>
                      <a:pt x="6" y="14"/>
                    </a:lnTo>
                    <a:lnTo>
                      <a:pt x="4" y="14"/>
                    </a:lnTo>
                    <a:lnTo>
                      <a:pt x="2" y="12"/>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1" name="Freeform 1950">
                <a:extLst>
                  <a:ext uri="{FF2B5EF4-FFF2-40B4-BE49-F238E27FC236}">
                    <a16:creationId xmlns:a16="http://schemas.microsoft.com/office/drawing/2014/main" id="{43F91237-F70B-5347-1DB3-568F9234A5E0}"/>
                  </a:ext>
                </a:extLst>
              </p:cNvPr>
              <p:cNvSpPr>
                <a:spLocks/>
              </p:cNvSpPr>
              <p:nvPr/>
            </p:nvSpPr>
            <p:spPr bwMode="auto">
              <a:xfrm>
                <a:off x="5010" y="2151"/>
                <a:ext cx="8" cy="12"/>
              </a:xfrm>
              <a:custGeom>
                <a:avLst/>
                <a:gdLst>
                  <a:gd name="T0" fmla="*/ 0 w 8"/>
                  <a:gd name="T1" fmla="*/ 2 h 12"/>
                  <a:gd name="T2" fmla="*/ 0 w 8"/>
                  <a:gd name="T3" fmla="*/ 2 h 12"/>
                  <a:gd name="T4" fmla="*/ 2 w 8"/>
                  <a:gd name="T5" fmla="*/ 2 h 12"/>
                  <a:gd name="T6" fmla="*/ 4 w 8"/>
                  <a:gd name="T7" fmla="*/ 0 h 12"/>
                  <a:gd name="T8" fmla="*/ 6 w 8"/>
                  <a:gd name="T9" fmla="*/ 0 h 12"/>
                  <a:gd name="T10" fmla="*/ 6 w 8"/>
                  <a:gd name="T11" fmla="*/ 4 h 12"/>
                  <a:gd name="T12" fmla="*/ 6 w 8"/>
                  <a:gd name="T13" fmla="*/ 4 h 12"/>
                  <a:gd name="T14" fmla="*/ 8 w 8"/>
                  <a:gd name="T15" fmla="*/ 8 h 12"/>
                  <a:gd name="T16" fmla="*/ 6 w 8"/>
                  <a:gd name="T17" fmla="*/ 12 h 12"/>
                  <a:gd name="T18" fmla="*/ 6 w 8"/>
                  <a:gd name="T19" fmla="*/ 12 h 12"/>
                  <a:gd name="T20" fmla="*/ 4 w 8"/>
                  <a:gd name="T21" fmla="*/ 12 h 12"/>
                  <a:gd name="T22" fmla="*/ 2 w 8"/>
                  <a:gd name="T23" fmla="*/ 10 h 12"/>
                  <a:gd name="T24" fmla="*/ 0 w 8"/>
                  <a:gd name="T25" fmla="*/ 2 h 12"/>
                  <a:gd name="T26" fmla="*/ 0 w 8"/>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0" y="2"/>
                    </a:moveTo>
                    <a:lnTo>
                      <a:pt x="0" y="2"/>
                    </a:lnTo>
                    <a:lnTo>
                      <a:pt x="2" y="2"/>
                    </a:lnTo>
                    <a:lnTo>
                      <a:pt x="4" y="0"/>
                    </a:lnTo>
                    <a:lnTo>
                      <a:pt x="6" y="0"/>
                    </a:lnTo>
                    <a:lnTo>
                      <a:pt x="6" y="4"/>
                    </a:lnTo>
                    <a:lnTo>
                      <a:pt x="6" y="4"/>
                    </a:lnTo>
                    <a:lnTo>
                      <a:pt x="8" y="8"/>
                    </a:lnTo>
                    <a:lnTo>
                      <a:pt x="6" y="12"/>
                    </a:lnTo>
                    <a:lnTo>
                      <a:pt x="6" y="12"/>
                    </a:lnTo>
                    <a:lnTo>
                      <a:pt x="4" y="12"/>
                    </a:lnTo>
                    <a:lnTo>
                      <a:pt x="2"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2" name="Freeform 1951">
                <a:extLst>
                  <a:ext uri="{FF2B5EF4-FFF2-40B4-BE49-F238E27FC236}">
                    <a16:creationId xmlns:a16="http://schemas.microsoft.com/office/drawing/2014/main" id="{A03A0062-9C8C-F228-F452-9179EFCFCA90}"/>
                  </a:ext>
                </a:extLst>
              </p:cNvPr>
              <p:cNvSpPr>
                <a:spLocks/>
              </p:cNvSpPr>
              <p:nvPr/>
            </p:nvSpPr>
            <p:spPr bwMode="auto">
              <a:xfrm>
                <a:off x="5420" y="2101"/>
                <a:ext cx="8" cy="10"/>
              </a:xfrm>
              <a:custGeom>
                <a:avLst/>
                <a:gdLst>
                  <a:gd name="T0" fmla="*/ 0 w 8"/>
                  <a:gd name="T1" fmla="*/ 2 h 10"/>
                  <a:gd name="T2" fmla="*/ 0 w 8"/>
                  <a:gd name="T3" fmla="*/ 2 h 10"/>
                  <a:gd name="T4" fmla="*/ 2 w 8"/>
                  <a:gd name="T5" fmla="*/ 2 h 10"/>
                  <a:gd name="T6" fmla="*/ 4 w 8"/>
                  <a:gd name="T7" fmla="*/ 2 h 10"/>
                  <a:gd name="T8" fmla="*/ 6 w 8"/>
                  <a:gd name="T9" fmla="*/ 0 h 10"/>
                  <a:gd name="T10" fmla="*/ 8 w 8"/>
                  <a:gd name="T11" fmla="*/ 2 h 10"/>
                  <a:gd name="T12" fmla="*/ 8 w 8"/>
                  <a:gd name="T13" fmla="*/ 2 h 10"/>
                  <a:gd name="T14" fmla="*/ 6 w 8"/>
                  <a:gd name="T15" fmla="*/ 8 h 10"/>
                  <a:gd name="T16" fmla="*/ 4 w 8"/>
                  <a:gd name="T17" fmla="*/ 10 h 10"/>
                  <a:gd name="T18" fmla="*/ 2 w 8"/>
                  <a:gd name="T19" fmla="*/ 8 h 10"/>
                  <a:gd name="T20" fmla="*/ 0 w 8"/>
                  <a:gd name="T21" fmla="*/ 2 h 10"/>
                  <a:gd name="T22" fmla="*/ 0 w 8"/>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0" y="2"/>
                    </a:moveTo>
                    <a:lnTo>
                      <a:pt x="0" y="2"/>
                    </a:lnTo>
                    <a:lnTo>
                      <a:pt x="2" y="2"/>
                    </a:lnTo>
                    <a:lnTo>
                      <a:pt x="4" y="2"/>
                    </a:lnTo>
                    <a:lnTo>
                      <a:pt x="6" y="0"/>
                    </a:lnTo>
                    <a:lnTo>
                      <a:pt x="8" y="2"/>
                    </a:lnTo>
                    <a:lnTo>
                      <a:pt x="8" y="2"/>
                    </a:lnTo>
                    <a:lnTo>
                      <a:pt x="6" y="8"/>
                    </a:lnTo>
                    <a:lnTo>
                      <a:pt x="4" y="10"/>
                    </a:lnTo>
                    <a:lnTo>
                      <a:pt x="2"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3" name="Freeform 1952">
                <a:extLst>
                  <a:ext uri="{FF2B5EF4-FFF2-40B4-BE49-F238E27FC236}">
                    <a16:creationId xmlns:a16="http://schemas.microsoft.com/office/drawing/2014/main" id="{FFA7A1B9-538C-8C97-8149-AB0850815B2E}"/>
                  </a:ext>
                </a:extLst>
              </p:cNvPr>
              <p:cNvSpPr>
                <a:spLocks/>
              </p:cNvSpPr>
              <p:nvPr/>
            </p:nvSpPr>
            <p:spPr bwMode="auto">
              <a:xfrm>
                <a:off x="3624" y="2149"/>
                <a:ext cx="6" cy="10"/>
              </a:xfrm>
              <a:custGeom>
                <a:avLst/>
                <a:gdLst>
                  <a:gd name="T0" fmla="*/ 4 w 6"/>
                  <a:gd name="T1" fmla="*/ 10 h 10"/>
                  <a:gd name="T2" fmla="*/ 4 w 6"/>
                  <a:gd name="T3" fmla="*/ 10 h 10"/>
                  <a:gd name="T4" fmla="*/ 2 w 6"/>
                  <a:gd name="T5" fmla="*/ 8 h 10"/>
                  <a:gd name="T6" fmla="*/ 0 w 6"/>
                  <a:gd name="T7" fmla="*/ 4 h 10"/>
                  <a:gd name="T8" fmla="*/ 0 w 6"/>
                  <a:gd name="T9" fmla="*/ 4 h 10"/>
                  <a:gd name="T10" fmla="*/ 2 w 6"/>
                  <a:gd name="T11" fmla="*/ 2 h 10"/>
                  <a:gd name="T12" fmla="*/ 2 w 6"/>
                  <a:gd name="T13" fmla="*/ 0 h 10"/>
                  <a:gd name="T14" fmla="*/ 2 w 6"/>
                  <a:gd name="T15" fmla="*/ 0 h 10"/>
                  <a:gd name="T16" fmla="*/ 4 w 6"/>
                  <a:gd name="T17" fmla="*/ 2 h 10"/>
                  <a:gd name="T18" fmla="*/ 6 w 6"/>
                  <a:gd name="T19" fmla="*/ 6 h 10"/>
                  <a:gd name="T20" fmla="*/ 6 w 6"/>
                  <a:gd name="T21" fmla="*/ 6 h 10"/>
                  <a:gd name="T22" fmla="*/ 6 w 6"/>
                  <a:gd name="T23" fmla="*/ 10 h 10"/>
                  <a:gd name="T24" fmla="*/ 4 w 6"/>
                  <a:gd name="T25" fmla="*/ 10 h 10"/>
                  <a:gd name="T26" fmla="*/ 4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10"/>
                    </a:moveTo>
                    <a:lnTo>
                      <a:pt x="4" y="10"/>
                    </a:lnTo>
                    <a:lnTo>
                      <a:pt x="2" y="8"/>
                    </a:lnTo>
                    <a:lnTo>
                      <a:pt x="0" y="4"/>
                    </a:lnTo>
                    <a:lnTo>
                      <a:pt x="0" y="4"/>
                    </a:lnTo>
                    <a:lnTo>
                      <a:pt x="2" y="2"/>
                    </a:lnTo>
                    <a:lnTo>
                      <a:pt x="2" y="0"/>
                    </a:lnTo>
                    <a:lnTo>
                      <a:pt x="2" y="0"/>
                    </a:lnTo>
                    <a:lnTo>
                      <a:pt x="4" y="2"/>
                    </a:lnTo>
                    <a:lnTo>
                      <a:pt x="6" y="6"/>
                    </a:lnTo>
                    <a:lnTo>
                      <a:pt x="6" y="6"/>
                    </a:lnTo>
                    <a:lnTo>
                      <a:pt x="6"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4" name="Freeform 1953">
                <a:extLst>
                  <a:ext uri="{FF2B5EF4-FFF2-40B4-BE49-F238E27FC236}">
                    <a16:creationId xmlns:a16="http://schemas.microsoft.com/office/drawing/2014/main" id="{8D0FBB7F-7233-6476-F955-939DC1C8EB37}"/>
                  </a:ext>
                </a:extLst>
              </p:cNvPr>
              <p:cNvSpPr>
                <a:spLocks/>
              </p:cNvSpPr>
              <p:nvPr/>
            </p:nvSpPr>
            <p:spPr bwMode="auto">
              <a:xfrm>
                <a:off x="4600" y="2185"/>
                <a:ext cx="4" cy="10"/>
              </a:xfrm>
              <a:custGeom>
                <a:avLst/>
                <a:gdLst>
                  <a:gd name="T0" fmla="*/ 2 w 4"/>
                  <a:gd name="T1" fmla="*/ 0 h 10"/>
                  <a:gd name="T2" fmla="*/ 2 w 4"/>
                  <a:gd name="T3" fmla="*/ 0 h 10"/>
                  <a:gd name="T4" fmla="*/ 4 w 4"/>
                  <a:gd name="T5" fmla="*/ 2 h 10"/>
                  <a:gd name="T6" fmla="*/ 4 w 4"/>
                  <a:gd name="T7" fmla="*/ 4 h 10"/>
                  <a:gd name="T8" fmla="*/ 4 w 4"/>
                  <a:gd name="T9" fmla="*/ 4 h 10"/>
                  <a:gd name="T10" fmla="*/ 4 w 4"/>
                  <a:gd name="T11" fmla="*/ 8 h 10"/>
                  <a:gd name="T12" fmla="*/ 2 w 4"/>
                  <a:gd name="T13" fmla="*/ 10 h 10"/>
                  <a:gd name="T14" fmla="*/ 2 w 4"/>
                  <a:gd name="T15" fmla="*/ 10 h 10"/>
                  <a:gd name="T16" fmla="*/ 0 w 4"/>
                  <a:gd name="T17" fmla="*/ 6 h 10"/>
                  <a:gd name="T18" fmla="*/ 0 w 4"/>
                  <a:gd name="T19" fmla="*/ 6 h 10"/>
                  <a:gd name="T20" fmla="*/ 0 w 4"/>
                  <a:gd name="T21" fmla="*/ 2 h 10"/>
                  <a:gd name="T22" fmla="*/ 2 w 4"/>
                  <a:gd name="T23" fmla="*/ 0 h 10"/>
                  <a:gd name="T24" fmla="*/ 2 w 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2" y="0"/>
                    </a:moveTo>
                    <a:lnTo>
                      <a:pt x="2" y="0"/>
                    </a:lnTo>
                    <a:lnTo>
                      <a:pt x="4" y="2"/>
                    </a:lnTo>
                    <a:lnTo>
                      <a:pt x="4" y="4"/>
                    </a:lnTo>
                    <a:lnTo>
                      <a:pt x="4" y="4"/>
                    </a:lnTo>
                    <a:lnTo>
                      <a:pt x="4" y="8"/>
                    </a:lnTo>
                    <a:lnTo>
                      <a:pt x="2" y="10"/>
                    </a:lnTo>
                    <a:lnTo>
                      <a:pt x="2" y="10"/>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5" name="Freeform 1954">
                <a:extLst>
                  <a:ext uri="{FF2B5EF4-FFF2-40B4-BE49-F238E27FC236}">
                    <a16:creationId xmlns:a16="http://schemas.microsoft.com/office/drawing/2014/main" id="{30A41B63-D87B-9D8B-CF6F-E8A7BAF4F389}"/>
                  </a:ext>
                </a:extLst>
              </p:cNvPr>
              <p:cNvSpPr>
                <a:spLocks/>
              </p:cNvSpPr>
              <p:nvPr/>
            </p:nvSpPr>
            <p:spPr bwMode="auto">
              <a:xfrm>
                <a:off x="4278" y="2145"/>
                <a:ext cx="4" cy="8"/>
              </a:xfrm>
              <a:custGeom>
                <a:avLst/>
                <a:gdLst>
                  <a:gd name="T0" fmla="*/ 4 w 4"/>
                  <a:gd name="T1" fmla="*/ 2 h 8"/>
                  <a:gd name="T2" fmla="*/ 4 w 4"/>
                  <a:gd name="T3" fmla="*/ 2 h 8"/>
                  <a:gd name="T4" fmla="*/ 2 w 4"/>
                  <a:gd name="T5" fmla="*/ 6 h 8"/>
                  <a:gd name="T6" fmla="*/ 0 w 4"/>
                  <a:gd name="T7" fmla="*/ 8 h 8"/>
                  <a:gd name="T8" fmla="*/ 0 w 4"/>
                  <a:gd name="T9" fmla="*/ 8 h 8"/>
                  <a:gd name="T10" fmla="*/ 0 w 4"/>
                  <a:gd name="T11" fmla="*/ 6 h 8"/>
                  <a:gd name="T12" fmla="*/ 0 w 4"/>
                  <a:gd name="T13" fmla="*/ 2 h 8"/>
                  <a:gd name="T14" fmla="*/ 0 w 4"/>
                  <a:gd name="T15" fmla="*/ 2 h 8"/>
                  <a:gd name="T16" fmla="*/ 2 w 4"/>
                  <a:gd name="T17" fmla="*/ 0 h 8"/>
                  <a:gd name="T18" fmla="*/ 2 w 4"/>
                  <a:gd name="T19" fmla="*/ 0 h 8"/>
                  <a:gd name="T20" fmla="*/ 4 w 4"/>
                  <a:gd name="T21" fmla="*/ 0 h 8"/>
                  <a:gd name="T22" fmla="*/ 4 w 4"/>
                  <a:gd name="T23" fmla="*/ 2 h 8"/>
                  <a:gd name="T24" fmla="*/ 4 w 4"/>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2"/>
                    </a:moveTo>
                    <a:lnTo>
                      <a:pt x="4" y="2"/>
                    </a:lnTo>
                    <a:lnTo>
                      <a:pt x="2" y="6"/>
                    </a:lnTo>
                    <a:lnTo>
                      <a:pt x="0" y="8"/>
                    </a:lnTo>
                    <a:lnTo>
                      <a:pt x="0" y="8"/>
                    </a:lnTo>
                    <a:lnTo>
                      <a:pt x="0" y="6"/>
                    </a:lnTo>
                    <a:lnTo>
                      <a:pt x="0" y="2"/>
                    </a:lnTo>
                    <a:lnTo>
                      <a:pt x="0" y="2"/>
                    </a:lnTo>
                    <a:lnTo>
                      <a:pt x="2" y="0"/>
                    </a:lnTo>
                    <a:lnTo>
                      <a:pt x="2" y="0"/>
                    </a:lnTo>
                    <a:lnTo>
                      <a:pt x="4"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6" name="Freeform 1955">
                <a:extLst>
                  <a:ext uri="{FF2B5EF4-FFF2-40B4-BE49-F238E27FC236}">
                    <a16:creationId xmlns:a16="http://schemas.microsoft.com/office/drawing/2014/main" id="{E383DA7B-9CE8-179A-6F19-1EE2103A5C0D}"/>
                  </a:ext>
                </a:extLst>
              </p:cNvPr>
              <p:cNvSpPr>
                <a:spLocks/>
              </p:cNvSpPr>
              <p:nvPr/>
            </p:nvSpPr>
            <p:spPr bwMode="auto">
              <a:xfrm>
                <a:off x="5006" y="2179"/>
                <a:ext cx="4" cy="8"/>
              </a:xfrm>
              <a:custGeom>
                <a:avLst/>
                <a:gdLst>
                  <a:gd name="T0" fmla="*/ 4 w 4"/>
                  <a:gd name="T1" fmla="*/ 6 h 8"/>
                  <a:gd name="T2" fmla="*/ 4 w 4"/>
                  <a:gd name="T3" fmla="*/ 6 h 8"/>
                  <a:gd name="T4" fmla="*/ 2 w 4"/>
                  <a:gd name="T5" fmla="*/ 8 h 8"/>
                  <a:gd name="T6" fmla="*/ 2 w 4"/>
                  <a:gd name="T7" fmla="*/ 8 h 8"/>
                  <a:gd name="T8" fmla="*/ 2 w 4"/>
                  <a:gd name="T9" fmla="*/ 8 h 8"/>
                  <a:gd name="T10" fmla="*/ 0 w 4"/>
                  <a:gd name="T11" fmla="*/ 4 h 8"/>
                  <a:gd name="T12" fmla="*/ 0 w 4"/>
                  <a:gd name="T13" fmla="*/ 4 h 8"/>
                  <a:gd name="T14" fmla="*/ 2 w 4"/>
                  <a:gd name="T15" fmla="*/ 0 h 8"/>
                  <a:gd name="T16" fmla="*/ 2 w 4"/>
                  <a:gd name="T17" fmla="*/ 0 h 8"/>
                  <a:gd name="T18" fmla="*/ 4 w 4"/>
                  <a:gd name="T19" fmla="*/ 2 h 8"/>
                  <a:gd name="T20" fmla="*/ 4 w 4"/>
                  <a:gd name="T21" fmla="*/ 6 h 8"/>
                  <a:gd name="T22" fmla="*/ 4 w 4"/>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4" y="6"/>
                    </a:moveTo>
                    <a:lnTo>
                      <a:pt x="4" y="6"/>
                    </a:lnTo>
                    <a:lnTo>
                      <a:pt x="2" y="8"/>
                    </a:lnTo>
                    <a:lnTo>
                      <a:pt x="2" y="8"/>
                    </a:lnTo>
                    <a:lnTo>
                      <a:pt x="2" y="8"/>
                    </a:lnTo>
                    <a:lnTo>
                      <a:pt x="0" y="4"/>
                    </a:lnTo>
                    <a:lnTo>
                      <a:pt x="0" y="4"/>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7" name="Freeform 1956">
                <a:extLst>
                  <a:ext uri="{FF2B5EF4-FFF2-40B4-BE49-F238E27FC236}">
                    <a16:creationId xmlns:a16="http://schemas.microsoft.com/office/drawing/2014/main" id="{9FD23236-4A0B-9C5C-3E14-C980B05C9FC5}"/>
                  </a:ext>
                </a:extLst>
              </p:cNvPr>
              <p:cNvSpPr>
                <a:spLocks/>
              </p:cNvSpPr>
              <p:nvPr/>
            </p:nvSpPr>
            <p:spPr bwMode="auto">
              <a:xfrm>
                <a:off x="2920" y="2179"/>
                <a:ext cx="2" cy="8"/>
              </a:xfrm>
              <a:custGeom>
                <a:avLst/>
                <a:gdLst>
                  <a:gd name="T0" fmla="*/ 0 w 2"/>
                  <a:gd name="T1" fmla="*/ 0 h 8"/>
                  <a:gd name="T2" fmla="*/ 0 w 2"/>
                  <a:gd name="T3" fmla="*/ 0 h 8"/>
                  <a:gd name="T4" fmla="*/ 2 w 2"/>
                  <a:gd name="T5" fmla="*/ 6 h 8"/>
                  <a:gd name="T6" fmla="*/ 2 w 2"/>
                  <a:gd name="T7" fmla="*/ 6 h 8"/>
                  <a:gd name="T8" fmla="*/ 2 w 2"/>
                  <a:gd name="T9" fmla="*/ 8 h 8"/>
                  <a:gd name="T10" fmla="*/ 2 w 2"/>
                  <a:gd name="T11" fmla="*/ 8 h 8"/>
                  <a:gd name="T12" fmla="*/ 0 w 2"/>
                  <a:gd name="T13" fmla="*/ 6 h 8"/>
                  <a:gd name="T14" fmla="*/ 0 w 2"/>
                  <a:gd name="T15" fmla="*/ 6 h 8"/>
                  <a:gd name="T16" fmla="*/ 0 w 2"/>
                  <a:gd name="T17" fmla="*/ 0 h 8"/>
                  <a:gd name="T18" fmla="*/ 0 w 2"/>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0" y="0"/>
                    </a:moveTo>
                    <a:lnTo>
                      <a:pt x="0" y="0"/>
                    </a:lnTo>
                    <a:lnTo>
                      <a:pt x="2" y="6"/>
                    </a:lnTo>
                    <a:lnTo>
                      <a:pt x="2" y="6"/>
                    </a:lnTo>
                    <a:lnTo>
                      <a:pt x="2" y="8"/>
                    </a:lnTo>
                    <a:lnTo>
                      <a:pt x="2" y="8"/>
                    </a:lnTo>
                    <a:lnTo>
                      <a:pt x="0" y="6"/>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8" name="Freeform 1957">
                <a:extLst>
                  <a:ext uri="{FF2B5EF4-FFF2-40B4-BE49-F238E27FC236}">
                    <a16:creationId xmlns:a16="http://schemas.microsoft.com/office/drawing/2014/main" id="{E216542A-F875-F958-E89C-29D36E04EEDF}"/>
                  </a:ext>
                </a:extLst>
              </p:cNvPr>
              <p:cNvSpPr>
                <a:spLocks/>
              </p:cNvSpPr>
              <p:nvPr/>
            </p:nvSpPr>
            <p:spPr bwMode="auto">
              <a:xfrm>
                <a:off x="2930" y="2159"/>
                <a:ext cx="4" cy="6"/>
              </a:xfrm>
              <a:custGeom>
                <a:avLst/>
                <a:gdLst>
                  <a:gd name="T0" fmla="*/ 4 w 4"/>
                  <a:gd name="T1" fmla="*/ 4 h 6"/>
                  <a:gd name="T2" fmla="*/ 4 w 4"/>
                  <a:gd name="T3" fmla="*/ 4 h 6"/>
                  <a:gd name="T4" fmla="*/ 2 w 4"/>
                  <a:gd name="T5" fmla="*/ 6 h 6"/>
                  <a:gd name="T6" fmla="*/ 2 w 4"/>
                  <a:gd name="T7" fmla="*/ 6 h 6"/>
                  <a:gd name="T8" fmla="*/ 0 w 4"/>
                  <a:gd name="T9" fmla="*/ 2 h 6"/>
                  <a:gd name="T10" fmla="*/ 0 w 4"/>
                  <a:gd name="T11" fmla="*/ 2 h 6"/>
                  <a:gd name="T12" fmla="*/ 2 w 4"/>
                  <a:gd name="T13" fmla="*/ 0 h 6"/>
                  <a:gd name="T14" fmla="*/ 2 w 4"/>
                  <a:gd name="T15" fmla="*/ 0 h 6"/>
                  <a:gd name="T16" fmla="*/ 4 w 4"/>
                  <a:gd name="T17" fmla="*/ 4 h 6"/>
                  <a:gd name="T18" fmla="*/ 4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4"/>
                    </a:moveTo>
                    <a:lnTo>
                      <a:pt x="4" y="4"/>
                    </a:lnTo>
                    <a:lnTo>
                      <a:pt x="2" y="6"/>
                    </a:lnTo>
                    <a:lnTo>
                      <a:pt x="2"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9" name="Freeform 1958">
                <a:extLst>
                  <a:ext uri="{FF2B5EF4-FFF2-40B4-BE49-F238E27FC236}">
                    <a16:creationId xmlns:a16="http://schemas.microsoft.com/office/drawing/2014/main" id="{977D17AE-427F-6AEF-BA0B-AC0A2DC8F03D}"/>
                  </a:ext>
                </a:extLst>
              </p:cNvPr>
              <p:cNvSpPr>
                <a:spLocks/>
              </p:cNvSpPr>
              <p:nvPr/>
            </p:nvSpPr>
            <p:spPr bwMode="auto">
              <a:xfrm>
                <a:off x="1902" y="2374"/>
                <a:ext cx="236" cy="335"/>
              </a:xfrm>
              <a:custGeom>
                <a:avLst/>
                <a:gdLst>
                  <a:gd name="T0" fmla="*/ 104 w 236"/>
                  <a:gd name="T1" fmla="*/ 292 h 335"/>
                  <a:gd name="T2" fmla="*/ 90 w 236"/>
                  <a:gd name="T3" fmla="*/ 246 h 335"/>
                  <a:gd name="T4" fmla="*/ 98 w 236"/>
                  <a:gd name="T5" fmla="*/ 228 h 335"/>
                  <a:gd name="T6" fmla="*/ 72 w 236"/>
                  <a:gd name="T7" fmla="*/ 200 h 335"/>
                  <a:gd name="T8" fmla="*/ 64 w 236"/>
                  <a:gd name="T9" fmla="*/ 222 h 335"/>
                  <a:gd name="T10" fmla="*/ 46 w 236"/>
                  <a:gd name="T11" fmla="*/ 190 h 335"/>
                  <a:gd name="T12" fmla="*/ 58 w 236"/>
                  <a:gd name="T13" fmla="*/ 198 h 335"/>
                  <a:gd name="T14" fmla="*/ 44 w 236"/>
                  <a:gd name="T15" fmla="*/ 178 h 335"/>
                  <a:gd name="T16" fmla="*/ 30 w 236"/>
                  <a:gd name="T17" fmla="*/ 122 h 335"/>
                  <a:gd name="T18" fmla="*/ 44 w 236"/>
                  <a:gd name="T19" fmla="*/ 102 h 335"/>
                  <a:gd name="T20" fmla="*/ 0 w 236"/>
                  <a:gd name="T21" fmla="*/ 68 h 335"/>
                  <a:gd name="T22" fmla="*/ 22 w 236"/>
                  <a:gd name="T23" fmla="*/ 70 h 335"/>
                  <a:gd name="T24" fmla="*/ 38 w 236"/>
                  <a:gd name="T25" fmla="*/ 58 h 335"/>
                  <a:gd name="T26" fmla="*/ 38 w 236"/>
                  <a:gd name="T27" fmla="*/ 38 h 335"/>
                  <a:gd name="T28" fmla="*/ 38 w 236"/>
                  <a:gd name="T29" fmla="*/ 24 h 335"/>
                  <a:gd name="T30" fmla="*/ 32 w 236"/>
                  <a:gd name="T31" fmla="*/ 6 h 335"/>
                  <a:gd name="T32" fmla="*/ 54 w 236"/>
                  <a:gd name="T33" fmla="*/ 28 h 335"/>
                  <a:gd name="T34" fmla="*/ 56 w 236"/>
                  <a:gd name="T35" fmla="*/ 4 h 335"/>
                  <a:gd name="T36" fmla="*/ 68 w 236"/>
                  <a:gd name="T37" fmla="*/ 14 h 335"/>
                  <a:gd name="T38" fmla="*/ 62 w 236"/>
                  <a:gd name="T39" fmla="*/ 58 h 335"/>
                  <a:gd name="T40" fmla="*/ 52 w 236"/>
                  <a:gd name="T41" fmla="*/ 66 h 335"/>
                  <a:gd name="T42" fmla="*/ 36 w 236"/>
                  <a:gd name="T43" fmla="*/ 78 h 335"/>
                  <a:gd name="T44" fmla="*/ 50 w 236"/>
                  <a:gd name="T45" fmla="*/ 96 h 335"/>
                  <a:gd name="T46" fmla="*/ 56 w 236"/>
                  <a:gd name="T47" fmla="*/ 102 h 335"/>
                  <a:gd name="T48" fmla="*/ 66 w 236"/>
                  <a:gd name="T49" fmla="*/ 104 h 335"/>
                  <a:gd name="T50" fmla="*/ 76 w 236"/>
                  <a:gd name="T51" fmla="*/ 88 h 335"/>
                  <a:gd name="T52" fmla="*/ 100 w 236"/>
                  <a:gd name="T53" fmla="*/ 94 h 335"/>
                  <a:gd name="T54" fmla="*/ 116 w 236"/>
                  <a:gd name="T55" fmla="*/ 96 h 335"/>
                  <a:gd name="T56" fmla="*/ 126 w 236"/>
                  <a:gd name="T57" fmla="*/ 110 h 335"/>
                  <a:gd name="T58" fmla="*/ 132 w 236"/>
                  <a:gd name="T59" fmla="*/ 82 h 335"/>
                  <a:gd name="T60" fmla="*/ 142 w 236"/>
                  <a:gd name="T61" fmla="*/ 96 h 335"/>
                  <a:gd name="T62" fmla="*/ 164 w 236"/>
                  <a:gd name="T63" fmla="*/ 116 h 335"/>
                  <a:gd name="T64" fmla="*/ 150 w 236"/>
                  <a:gd name="T65" fmla="*/ 128 h 335"/>
                  <a:gd name="T66" fmla="*/ 132 w 236"/>
                  <a:gd name="T67" fmla="*/ 124 h 335"/>
                  <a:gd name="T68" fmla="*/ 124 w 236"/>
                  <a:gd name="T69" fmla="*/ 150 h 335"/>
                  <a:gd name="T70" fmla="*/ 114 w 236"/>
                  <a:gd name="T71" fmla="*/ 182 h 335"/>
                  <a:gd name="T72" fmla="*/ 138 w 236"/>
                  <a:gd name="T73" fmla="*/ 210 h 335"/>
                  <a:gd name="T74" fmla="*/ 160 w 236"/>
                  <a:gd name="T75" fmla="*/ 208 h 335"/>
                  <a:gd name="T76" fmla="*/ 168 w 236"/>
                  <a:gd name="T77" fmla="*/ 170 h 335"/>
                  <a:gd name="T78" fmla="*/ 174 w 236"/>
                  <a:gd name="T79" fmla="*/ 198 h 335"/>
                  <a:gd name="T80" fmla="*/ 184 w 236"/>
                  <a:gd name="T81" fmla="*/ 208 h 335"/>
                  <a:gd name="T82" fmla="*/ 200 w 236"/>
                  <a:gd name="T83" fmla="*/ 200 h 335"/>
                  <a:gd name="T84" fmla="*/ 204 w 236"/>
                  <a:gd name="T85" fmla="*/ 210 h 335"/>
                  <a:gd name="T86" fmla="*/ 236 w 236"/>
                  <a:gd name="T87" fmla="*/ 250 h 335"/>
                  <a:gd name="T88" fmla="*/ 224 w 236"/>
                  <a:gd name="T89" fmla="*/ 236 h 335"/>
                  <a:gd name="T90" fmla="*/ 218 w 236"/>
                  <a:gd name="T91" fmla="*/ 252 h 335"/>
                  <a:gd name="T92" fmla="*/ 214 w 236"/>
                  <a:gd name="T93" fmla="*/ 278 h 335"/>
                  <a:gd name="T94" fmla="*/ 210 w 236"/>
                  <a:gd name="T95" fmla="*/ 278 h 335"/>
                  <a:gd name="T96" fmla="*/ 228 w 236"/>
                  <a:gd name="T97" fmla="*/ 294 h 335"/>
                  <a:gd name="T98" fmla="*/ 222 w 236"/>
                  <a:gd name="T99" fmla="*/ 323 h 335"/>
                  <a:gd name="T100" fmla="*/ 216 w 236"/>
                  <a:gd name="T101" fmla="*/ 321 h 335"/>
                  <a:gd name="T102" fmla="*/ 204 w 236"/>
                  <a:gd name="T103" fmla="*/ 286 h 335"/>
                  <a:gd name="T104" fmla="*/ 200 w 236"/>
                  <a:gd name="T105" fmla="*/ 234 h 335"/>
                  <a:gd name="T106" fmla="*/ 196 w 236"/>
                  <a:gd name="T107" fmla="*/ 246 h 335"/>
                  <a:gd name="T108" fmla="*/ 196 w 236"/>
                  <a:gd name="T109" fmla="*/ 294 h 335"/>
                  <a:gd name="T110" fmla="*/ 194 w 236"/>
                  <a:gd name="T111" fmla="*/ 308 h 335"/>
                  <a:gd name="T112" fmla="*/ 214 w 236"/>
                  <a:gd name="T113" fmla="*/ 318 h 335"/>
                  <a:gd name="T114" fmla="*/ 186 w 236"/>
                  <a:gd name="T115" fmla="*/ 323 h 335"/>
                  <a:gd name="T116" fmla="*/ 168 w 236"/>
                  <a:gd name="T117" fmla="*/ 294 h 335"/>
                  <a:gd name="T118" fmla="*/ 150 w 236"/>
                  <a:gd name="T119" fmla="*/ 296 h 335"/>
                  <a:gd name="T120" fmla="*/ 142 w 236"/>
                  <a:gd name="T121" fmla="*/ 312 h 335"/>
                  <a:gd name="T122" fmla="*/ 140 w 236"/>
                  <a:gd name="T123" fmla="*/ 327 h 335"/>
                  <a:gd name="T124" fmla="*/ 120 w 236"/>
                  <a:gd name="T125" fmla="*/ 30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335">
                    <a:moveTo>
                      <a:pt x="116" y="296"/>
                    </a:moveTo>
                    <a:lnTo>
                      <a:pt x="116" y="296"/>
                    </a:lnTo>
                    <a:lnTo>
                      <a:pt x="116" y="288"/>
                    </a:lnTo>
                    <a:lnTo>
                      <a:pt x="114" y="284"/>
                    </a:lnTo>
                    <a:lnTo>
                      <a:pt x="112" y="282"/>
                    </a:lnTo>
                    <a:lnTo>
                      <a:pt x="110" y="282"/>
                    </a:lnTo>
                    <a:lnTo>
                      <a:pt x="108" y="288"/>
                    </a:lnTo>
                    <a:lnTo>
                      <a:pt x="108" y="288"/>
                    </a:lnTo>
                    <a:lnTo>
                      <a:pt x="104" y="292"/>
                    </a:lnTo>
                    <a:lnTo>
                      <a:pt x="100" y="292"/>
                    </a:lnTo>
                    <a:lnTo>
                      <a:pt x="98" y="288"/>
                    </a:lnTo>
                    <a:lnTo>
                      <a:pt x="94" y="280"/>
                    </a:lnTo>
                    <a:lnTo>
                      <a:pt x="94" y="280"/>
                    </a:lnTo>
                    <a:lnTo>
                      <a:pt x="94" y="274"/>
                    </a:lnTo>
                    <a:lnTo>
                      <a:pt x="94" y="274"/>
                    </a:lnTo>
                    <a:lnTo>
                      <a:pt x="88" y="264"/>
                    </a:lnTo>
                    <a:lnTo>
                      <a:pt x="88" y="254"/>
                    </a:lnTo>
                    <a:lnTo>
                      <a:pt x="90" y="246"/>
                    </a:lnTo>
                    <a:lnTo>
                      <a:pt x="94" y="238"/>
                    </a:lnTo>
                    <a:lnTo>
                      <a:pt x="94" y="238"/>
                    </a:lnTo>
                    <a:lnTo>
                      <a:pt x="96" y="238"/>
                    </a:lnTo>
                    <a:lnTo>
                      <a:pt x="100" y="238"/>
                    </a:lnTo>
                    <a:lnTo>
                      <a:pt x="102" y="238"/>
                    </a:lnTo>
                    <a:lnTo>
                      <a:pt x="104" y="238"/>
                    </a:lnTo>
                    <a:lnTo>
                      <a:pt x="104" y="238"/>
                    </a:lnTo>
                    <a:lnTo>
                      <a:pt x="100" y="230"/>
                    </a:lnTo>
                    <a:lnTo>
                      <a:pt x="98" y="228"/>
                    </a:lnTo>
                    <a:lnTo>
                      <a:pt x="96" y="228"/>
                    </a:lnTo>
                    <a:lnTo>
                      <a:pt x="96" y="228"/>
                    </a:lnTo>
                    <a:lnTo>
                      <a:pt x="94" y="226"/>
                    </a:lnTo>
                    <a:lnTo>
                      <a:pt x="92" y="224"/>
                    </a:lnTo>
                    <a:lnTo>
                      <a:pt x="88" y="216"/>
                    </a:lnTo>
                    <a:lnTo>
                      <a:pt x="88" y="216"/>
                    </a:lnTo>
                    <a:lnTo>
                      <a:pt x="84" y="210"/>
                    </a:lnTo>
                    <a:lnTo>
                      <a:pt x="80" y="206"/>
                    </a:lnTo>
                    <a:lnTo>
                      <a:pt x="72" y="200"/>
                    </a:lnTo>
                    <a:lnTo>
                      <a:pt x="72" y="200"/>
                    </a:lnTo>
                    <a:lnTo>
                      <a:pt x="72" y="198"/>
                    </a:lnTo>
                    <a:lnTo>
                      <a:pt x="72" y="198"/>
                    </a:lnTo>
                    <a:lnTo>
                      <a:pt x="74" y="206"/>
                    </a:lnTo>
                    <a:lnTo>
                      <a:pt x="76" y="212"/>
                    </a:lnTo>
                    <a:lnTo>
                      <a:pt x="74" y="216"/>
                    </a:lnTo>
                    <a:lnTo>
                      <a:pt x="70" y="220"/>
                    </a:lnTo>
                    <a:lnTo>
                      <a:pt x="70" y="220"/>
                    </a:lnTo>
                    <a:lnTo>
                      <a:pt x="64" y="222"/>
                    </a:lnTo>
                    <a:lnTo>
                      <a:pt x="60" y="220"/>
                    </a:lnTo>
                    <a:lnTo>
                      <a:pt x="52" y="212"/>
                    </a:lnTo>
                    <a:lnTo>
                      <a:pt x="52" y="212"/>
                    </a:lnTo>
                    <a:lnTo>
                      <a:pt x="48" y="204"/>
                    </a:lnTo>
                    <a:lnTo>
                      <a:pt x="48" y="204"/>
                    </a:lnTo>
                    <a:lnTo>
                      <a:pt x="46" y="196"/>
                    </a:lnTo>
                    <a:lnTo>
                      <a:pt x="46" y="194"/>
                    </a:lnTo>
                    <a:lnTo>
                      <a:pt x="46" y="190"/>
                    </a:lnTo>
                    <a:lnTo>
                      <a:pt x="46" y="190"/>
                    </a:lnTo>
                    <a:lnTo>
                      <a:pt x="48" y="188"/>
                    </a:lnTo>
                    <a:lnTo>
                      <a:pt x="50" y="186"/>
                    </a:lnTo>
                    <a:lnTo>
                      <a:pt x="52" y="190"/>
                    </a:lnTo>
                    <a:lnTo>
                      <a:pt x="52" y="190"/>
                    </a:lnTo>
                    <a:lnTo>
                      <a:pt x="54" y="196"/>
                    </a:lnTo>
                    <a:lnTo>
                      <a:pt x="56" y="198"/>
                    </a:lnTo>
                    <a:lnTo>
                      <a:pt x="58" y="198"/>
                    </a:lnTo>
                    <a:lnTo>
                      <a:pt x="58" y="198"/>
                    </a:lnTo>
                    <a:lnTo>
                      <a:pt x="58" y="198"/>
                    </a:lnTo>
                    <a:lnTo>
                      <a:pt x="58" y="198"/>
                    </a:lnTo>
                    <a:lnTo>
                      <a:pt x="58" y="198"/>
                    </a:lnTo>
                    <a:lnTo>
                      <a:pt x="58" y="198"/>
                    </a:lnTo>
                    <a:lnTo>
                      <a:pt x="58" y="198"/>
                    </a:lnTo>
                    <a:lnTo>
                      <a:pt x="58" y="198"/>
                    </a:lnTo>
                    <a:lnTo>
                      <a:pt x="54" y="190"/>
                    </a:lnTo>
                    <a:lnTo>
                      <a:pt x="50" y="186"/>
                    </a:lnTo>
                    <a:lnTo>
                      <a:pt x="46" y="182"/>
                    </a:lnTo>
                    <a:lnTo>
                      <a:pt x="44" y="178"/>
                    </a:lnTo>
                    <a:lnTo>
                      <a:pt x="44" y="178"/>
                    </a:lnTo>
                    <a:lnTo>
                      <a:pt x="42" y="166"/>
                    </a:lnTo>
                    <a:lnTo>
                      <a:pt x="38" y="156"/>
                    </a:lnTo>
                    <a:lnTo>
                      <a:pt x="36" y="148"/>
                    </a:lnTo>
                    <a:lnTo>
                      <a:pt x="32" y="140"/>
                    </a:lnTo>
                    <a:lnTo>
                      <a:pt x="32" y="140"/>
                    </a:lnTo>
                    <a:lnTo>
                      <a:pt x="30" y="128"/>
                    </a:lnTo>
                    <a:lnTo>
                      <a:pt x="30" y="128"/>
                    </a:lnTo>
                    <a:lnTo>
                      <a:pt x="30" y="122"/>
                    </a:lnTo>
                    <a:lnTo>
                      <a:pt x="32" y="114"/>
                    </a:lnTo>
                    <a:lnTo>
                      <a:pt x="32" y="114"/>
                    </a:lnTo>
                    <a:lnTo>
                      <a:pt x="34" y="102"/>
                    </a:lnTo>
                    <a:lnTo>
                      <a:pt x="36" y="100"/>
                    </a:lnTo>
                    <a:lnTo>
                      <a:pt x="40" y="102"/>
                    </a:lnTo>
                    <a:lnTo>
                      <a:pt x="40" y="102"/>
                    </a:lnTo>
                    <a:lnTo>
                      <a:pt x="42" y="104"/>
                    </a:lnTo>
                    <a:lnTo>
                      <a:pt x="44" y="102"/>
                    </a:lnTo>
                    <a:lnTo>
                      <a:pt x="44" y="102"/>
                    </a:lnTo>
                    <a:lnTo>
                      <a:pt x="34" y="102"/>
                    </a:lnTo>
                    <a:lnTo>
                      <a:pt x="24" y="100"/>
                    </a:lnTo>
                    <a:lnTo>
                      <a:pt x="14" y="94"/>
                    </a:lnTo>
                    <a:lnTo>
                      <a:pt x="4" y="86"/>
                    </a:lnTo>
                    <a:lnTo>
                      <a:pt x="4" y="86"/>
                    </a:lnTo>
                    <a:lnTo>
                      <a:pt x="2" y="84"/>
                    </a:lnTo>
                    <a:lnTo>
                      <a:pt x="0" y="80"/>
                    </a:lnTo>
                    <a:lnTo>
                      <a:pt x="0" y="74"/>
                    </a:lnTo>
                    <a:lnTo>
                      <a:pt x="0" y="68"/>
                    </a:lnTo>
                    <a:lnTo>
                      <a:pt x="0" y="68"/>
                    </a:lnTo>
                    <a:lnTo>
                      <a:pt x="6" y="68"/>
                    </a:lnTo>
                    <a:lnTo>
                      <a:pt x="12" y="68"/>
                    </a:lnTo>
                    <a:lnTo>
                      <a:pt x="12" y="68"/>
                    </a:lnTo>
                    <a:lnTo>
                      <a:pt x="14" y="70"/>
                    </a:lnTo>
                    <a:lnTo>
                      <a:pt x="14" y="70"/>
                    </a:lnTo>
                    <a:lnTo>
                      <a:pt x="16" y="70"/>
                    </a:lnTo>
                    <a:lnTo>
                      <a:pt x="20" y="70"/>
                    </a:lnTo>
                    <a:lnTo>
                      <a:pt x="22" y="70"/>
                    </a:lnTo>
                    <a:lnTo>
                      <a:pt x="24" y="74"/>
                    </a:lnTo>
                    <a:lnTo>
                      <a:pt x="24" y="74"/>
                    </a:lnTo>
                    <a:lnTo>
                      <a:pt x="24" y="72"/>
                    </a:lnTo>
                    <a:lnTo>
                      <a:pt x="24" y="70"/>
                    </a:lnTo>
                    <a:lnTo>
                      <a:pt x="24" y="70"/>
                    </a:lnTo>
                    <a:lnTo>
                      <a:pt x="28" y="58"/>
                    </a:lnTo>
                    <a:lnTo>
                      <a:pt x="30" y="58"/>
                    </a:lnTo>
                    <a:lnTo>
                      <a:pt x="32" y="56"/>
                    </a:lnTo>
                    <a:lnTo>
                      <a:pt x="38" y="58"/>
                    </a:lnTo>
                    <a:lnTo>
                      <a:pt x="42" y="60"/>
                    </a:lnTo>
                    <a:lnTo>
                      <a:pt x="42" y="60"/>
                    </a:lnTo>
                    <a:lnTo>
                      <a:pt x="38" y="56"/>
                    </a:lnTo>
                    <a:lnTo>
                      <a:pt x="36" y="54"/>
                    </a:lnTo>
                    <a:lnTo>
                      <a:pt x="34" y="48"/>
                    </a:lnTo>
                    <a:lnTo>
                      <a:pt x="34" y="48"/>
                    </a:lnTo>
                    <a:lnTo>
                      <a:pt x="34" y="42"/>
                    </a:lnTo>
                    <a:lnTo>
                      <a:pt x="36" y="40"/>
                    </a:lnTo>
                    <a:lnTo>
                      <a:pt x="38" y="38"/>
                    </a:lnTo>
                    <a:lnTo>
                      <a:pt x="40" y="40"/>
                    </a:lnTo>
                    <a:lnTo>
                      <a:pt x="40" y="40"/>
                    </a:lnTo>
                    <a:lnTo>
                      <a:pt x="40" y="40"/>
                    </a:lnTo>
                    <a:lnTo>
                      <a:pt x="40" y="40"/>
                    </a:lnTo>
                    <a:lnTo>
                      <a:pt x="40" y="40"/>
                    </a:lnTo>
                    <a:lnTo>
                      <a:pt x="40" y="40"/>
                    </a:lnTo>
                    <a:lnTo>
                      <a:pt x="40" y="32"/>
                    </a:lnTo>
                    <a:lnTo>
                      <a:pt x="38" y="24"/>
                    </a:lnTo>
                    <a:lnTo>
                      <a:pt x="38" y="24"/>
                    </a:lnTo>
                    <a:lnTo>
                      <a:pt x="36" y="20"/>
                    </a:lnTo>
                    <a:lnTo>
                      <a:pt x="36" y="20"/>
                    </a:lnTo>
                    <a:lnTo>
                      <a:pt x="34" y="24"/>
                    </a:lnTo>
                    <a:lnTo>
                      <a:pt x="34" y="24"/>
                    </a:lnTo>
                    <a:lnTo>
                      <a:pt x="32" y="22"/>
                    </a:lnTo>
                    <a:lnTo>
                      <a:pt x="30" y="20"/>
                    </a:lnTo>
                    <a:lnTo>
                      <a:pt x="30" y="20"/>
                    </a:lnTo>
                    <a:lnTo>
                      <a:pt x="32" y="10"/>
                    </a:lnTo>
                    <a:lnTo>
                      <a:pt x="32" y="6"/>
                    </a:lnTo>
                    <a:lnTo>
                      <a:pt x="36" y="6"/>
                    </a:lnTo>
                    <a:lnTo>
                      <a:pt x="36" y="6"/>
                    </a:lnTo>
                    <a:lnTo>
                      <a:pt x="38" y="6"/>
                    </a:lnTo>
                    <a:lnTo>
                      <a:pt x="40" y="6"/>
                    </a:lnTo>
                    <a:lnTo>
                      <a:pt x="44" y="10"/>
                    </a:lnTo>
                    <a:lnTo>
                      <a:pt x="50" y="24"/>
                    </a:lnTo>
                    <a:lnTo>
                      <a:pt x="50" y="24"/>
                    </a:lnTo>
                    <a:lnTo>
                      <a:pt x="52" y="26"/>
                    </a:lnTo>
                    <a:lnTo>
                      <a:pt x="54" y="28"/>
                    </a:lnTo>
                    <a:lnTo>
                      <a:pt x="56" y="26"/>
                    </a:lnTo>
                    <a:lnTo>
                      <a:pt x="58" y="24"/>
                    </a:lnTo>
                    <a:lnTo>
                      <a:pt x="58" y="24"/>
                    </a:lnTo>
                    <a:lnTo>
                      <a:pt x="56" y="20"/>
                    </a:lnTo>
                    <a:lnTo>
                      <a:pt x="54" y="18"/>
                    </a:lnTo>
                    <a:lnTo>
                      <a:pt x="52" y="16"/>
                    </a:lnTo>
                    <a:lnTo>
                      <a:pt x="52" y="12"/>
                    </a:lnTo>
                    <a:lnTo>
                      <a:pt x="52" y="12"/>
                    </a:lnTo>
                    <a:lnTo>
                      <a:pt x="56" y="4"/>
                    </a:lnTo>
                    <a:lnTo>
                      <a:pt x="58" y="0"/>
                    </a:lnTo>
                    <a:lnTo>
                      <a:pt x="60" y="2"/>
                    </a:lnTo>
                    <a:lnTo>
                      <a:pt x="60" y="2"/>
                    </a:lnTo>
                    <a:lnTo>
                      <a:pt x="64" y="2"/>
                    </a:lnTo>
                    <a:lnTo>
                      <a:pt x="68" y="4"/>
                    </a:lnTo>
                    <a:lnTo>
                      <a:pt x="68" y="4"/>
                    </a:lnTo>
                    <a:lnTo>
                      <a:pt x="70" y="8"/>
                    </a:lnTo>
                    <a:lnTo>
                      <a:pt x="68" y="14"/>
                    </a:lnTo>
                    <a:lnTo>
                      <a:pt x="68" y="14"/>
                    </a:lnTo>
                    <a:lnTo>
                      <a:pt x="66" y="24"/>
                    </a:lnTo>
                    <a:lnTo>
                      <a:pt x="64" y="34"/>
                    </a:lnTo>
                    <a:lnTo>
                      <a:pt x="66" y="42"/>
                    </a:lnTo>
                    <a:lnTo>
                      <a:pt x="70" y="50"/>
                    </a:lnTo>
                    <a:lnTo>
                      <a:pt x="70" y="50"/>
                    </a:lnTo>
                    <a:lnTo>
                      <a:pt x="68" y="54"/>
                    </a:lnTo>
                    <a:lnTo>
                      <a:pt x="66" y="54"/>
                    </a:lnTo>
                    <a:lnTo>
                      <a:pt x="64" y="54"/>
                    </a:lnTo>
                    <a:lnTo>
                      <a:pt x="62" y="58"/>
                    </a:lnTo>
                    <a:lnTo>
                      <a:pt x="62" y="58"/>
                    </a:lnTo>
                    <a:lnTo>
                      <a:pt x="58" y="60"/>
                    </a:lnTo>
                    <a:lnTo>
                      <a:pt x="56" y="58"/>
                    </a:lnTo>
                    <a:lnTo>
                      <a:pt x="52" y="52"/>
                    </a:lnTo>
                    <a:lnTo>
                      <a:pt x="52" y="52"/>
                    </a:lnTo>
                    <a:lnTo>
                      <a:pt x="52" y="56"/>
                    </a:lnTo>
                    <a:lnTo>
                      <a:pt x="52" y="58"/>
                    </a:lnTo>
                    <a:lnTo>
                      <a:pt x="52" y="66"/>
                    </a:lnTo>
                    <a:lnTo>
                      <a:pt x="52" y="66"/>
                    </a:lnTo>
                    <a:lnTo>
                      <a:pt x="50" y="78"/>
                    </a:lnTo>
                    <a:lnTo>
                      <a:pt x="48" y="84"/>
                    </a:lnTo>
                    <a:lnTo>
                      <a:pt x="46" y="86"/>
                    </a:lnTo>
                    <a:lnTo>
                      <a:pt x="44" y="84"/>
                    </a:lnTo>
                    <a:lnTo>
                      <a:pt x="40" y="80"/>
                    </a:lnTo>
                    <a:lnTo>
                      <a:pt x="40" y="80"/>
                    </a:lnTo>
                    <a:lnTo>
                      <a:pt x="38" y="78"/>
                    </a:lnTo>
                    <a:lnTo>
                      <a:pt x="36" y="78"/>
                    </a:lnTo>
                    <a:lnTo>
                      <a:pt x="36" y="78"/>
                    </a:lnTo>
                    <a:lnTo>
                      <a:pt x="38" y="78"/>
                    </a:lnTo>
                    <a:lnTo>
                      <a:pt x="40" y="80"/>
                    </a:lnTo>
                    <a:lnTo>
                      <a:pt x="40" y="80"/>
                    </a:lnTo>
                    <a:lnTo>
                      <a:pt x="42" y="92"/>
                    </a:lnTo>
                    <a:lnTo>
                      <a:pt x="44" y="94"/>
                    </a:lnTo>
                    <a:lnTo>
                      <a:pt x="48" y="94"/>
                    </a:lnTo>
                    <a:lnTo>
                      <a:pt x="48" y="94"/>
                    </a:lnTo>
                    <a:lnTo>
                      <a:pt x="50" y="92"/>
                    </a:lnTo>
                    <a:lnTo>
                      <a:pt x="50" y="96"/>
                    </a:lnTo>
                    <a:lnTo>
                      <a:pt x="52" y="106"/>
                    </a:lnTo>
                    <a:lnTo>
                      <a:pt x="52" y="106"/>
                    </a:lnTo>
                    <a:lnTo>
                      <a:pt x="54" y="110"/>
                    </a:lnTo>
                    <a:lnTo>
                      <a:pt x="56" y="112"/>
                    </a:lnTo>
                    <a:lnTo>
                      <a:pt x="56" y="112"/>
                    </a:lnTo>
                    <a:lnTo>
                      <a:pt x="56" y="112"/>
                    </a:lnTo>
                    <a:lnTo>
                      <a:pt x="58" y="106"/>
                    </a:lnTo>
                    <a:lnTo>
                      <a:pt x="56" y="102"/>
                    </a:lnTo>
                    <a:lnTo>
                      <a:pt x="56" y="102"/>
                    </a:lnTo>
                    <a:lnTo>
                      <a:pt x="56" y="98"/>
                    </a:lnTo>
                    <a:lnTo>
                      <a:pt x="56" y="92"/>
                    </a:lnTo>
                    <a:lnTo>
                      <a:pt x="56" y="92"/>
                    </a:lnTo>
                    <a:lnTo>
                      <a:pt x="58" y="92"/>
                    </a:lnTo>
                    <a:lnTo>
                      <a:pt x="60" y="96"/>
                    </a:lnTo>
                    <a:lnTo>
                      <a:pt x="60" y="96"/>
                    </a:lnTo>
                    <a:lnTo>
                      <a:pt x="62" y="102"/>
                    </a:lnTo>
                    <a:lnTo>
                      <a:pt x="64" y="104"/>
                    </a:lnTo>
                    <a:lnTo>
                      <a:pt x="66" y="104"/>
                    </a:lnTo>
                    <a:lnTo>
                      <a:pt x="68" y="102"/>
                    </a:lnTo>
                    <a:lnTo>
                      <a:pt x="68" y="102"/>
                    </a:lnTo>
                    <a:lnTo>
                      <a:pt x="70" y="100"/>
                    </a:lnTo>
                    <a:lnTo>
                      <a:pt x="74" y="100"/>
                    </a:lnTo>
                    <a:lnTo>
                      <a:pt x="80" y="100"/>
                    </a:lnTo>
                    <a:lnTo>
                      <a:pt x="80" y="100"/>
                    </a:lnTo>
                    <a:lnTo>
                      <a:pt x="78" y="96"/>
                    </a:lnTo>
                    <a:lnTo>
                      <a:pt x="78" y="92"/>
                    </a:lnTo>
                    <a:lnTo>
                      <a:pt x="76" y="88"/>
                    </a:lnTo>
                    <a:lnTo>
                      <a:pt x="76" y="82"/>
                    </a:lnTo>
                    <a:lnTo>
                      <a:pt x="76" y="82"/>
                    </a:lnTo>
                    <a:lnTo>
                      <a:pt x="80" y="82"/>
                    </a:lnTo>
                    <a:lnTo>
                      <a:pt x="84" y="86"/>
                    </a:lnTo>
                    <a:lnTo>
                      <a:pt x="88" y="90"/>
                    </a:lnTo>
                    <a:lnTo>
                      <a:pt x="94" y="92"/>
                    </a:lnTo>
                    <a:lnTo>
                      <a:pt x="94" y="92"/>
                    </a:lnTo>
                    <a:lnTo>
                      <a:pt x="98" y="94"/>
                    </a:lnTo>
                    <a:lnTo>
                      <a:pt x="100" y="94"/>
                    </a:lnTo>
                    <a:lnTo>
                      <a:pt x="102" y="94"/>
                    </a:lnTo>
                    <a:lnTo>
                      <a:pt x="102" y="94"/>
                    </a:lnTo>
                    <a:lnTo>
                      <a:pt x="104" y="94"/>
                    </a:lnTo>
                    <a:lnTo>
                      <a:pt x="104" y="94"/>
                    </a:lnTo>
                    <a:lnTo>
                      <a:pt x="106" y="102"/>
                    </a:lnTo>
                    <a:lnTo>
                      <a:pt x="108" y="102"/>
                    </a:lnTo>
                    <a:lnTo>
                      <a:pt x="110" y="102"/>
                    </a:lnTo>
                    <a:lnTo>
                      <a:pt x="114" y="98"/>
                    </a:lnTo>
                    <a:lnTo>
                      <a:pt x="116" y="96"/>
                    </a:lnTo>
                    <a:lnTo>
                      <a:pt x="116" y="96"/>
                    </a:lnTo>
                    <a:lnTo>
                      <a:pt x="120" y="98"/>
                    </a:lnTo>
                    <a:lnTo>
                      <a:pt x="122" y="100"/>
                    </a:lnTo>
                    <a:lnTo>
                      <a:pt x="124" y="106"/>
                    </a:lnTo>
                    <a:lnTo>
                      <a:pt x="124" y="106"/>
                    </a:lnTo>
                    <a:lnTo>
                      <a:pt x="124" y="110"/>
                    </a:lnTo>
                    <a:lnTo>
                      <a:pt x="126" y="112"/>
                    </a:lnTo>
                    <a:lnTo>
                      <a:pt x="126" y="110"/>
                    </a:lnTo>
                    <a:lnTo>
                      <a:pt x="126" y="110"/>
                    </a:lnTo>
                    <a:lnTo>
                      <a:pt x="128" y="106"/>
                    </a:lnTo>
                    <a:lnTo>
                      <a:pt x="128" y="100"/>
                    </a:lnTo>
                    <a:lnTo>
                      <a:pt x="128" y="100"/>
                    </a:lnTo>
                    <a:lnTo>
                      <a:pt x="126" y="90"/>
                    </a:lnTo>
                    <a:lnTo>
                      <a:pt x="124" y="80"/>
                    </a:lnTo>
                    <a:lnTo>
                      <a:pt x="124" y="80"/>
                    </a:lnTo>
                    <a:lnTo>
                      <a:pt x="128" y="82"/>
                    </a:lnTo>
                    <a:lnTo>
                      <a:pt x="130" y="82"/>
                    </a:lnTo>
                    <a:lnTo>
                      <a:pt x="132" y="82"/>
                    </a:lnTo>
                    <a:lnTo>
                      <a:pt x="132" y="82"/>
                    </a:lnTo>
                    <a:lnTo>
                      <a:pt x="132" y="80"/>
                    </a:lnTo>
                    <a:lnTo>
                      <a:pt x="134" y="80"/>
                    </a:lnTo>
                    <a:lnTo>
                      <a:pt x="136" y="86"/>
                    </a:lnTo>
                    <a:lnTo>
                      <a:pt x="136" y="86"/>
                    </a:lnTo>
                    <a:lnTo>
                      <a:pt x="136" y="92"/>
                    </a:lnTo>
                    <a:lnTo>
                      <a:pt x="138" y="96"/>
                    </a:lnTo>
                    <a:lnTo>
                      <a:pt x="140" y="96"/>
                    </a:lnTo>
                    <a:lnTo>
                      <a:pt x="142" y="96"/>
                    </a:lnTo>
                    <a:lnTo>
                      <a:pt x="142" y="96"/>
                    </a:lnTo>
                    <a:lnTo>
                      <a:pt x="144" y="94"/>
                    </a:lnTo>
                    <a:lnTo>
                      <a:pt x="144" y="90"/>
                    </a:lnTo>
                    <a:lnTo>
                      <a:pt x="144" y="86"/>
                    </a:lnTo>
                    <a:lnTo>
                      <a:pt x="144" y="80"/>
                    </a:lnTo>
                    <a:lnTo>
                      <a:pt x="144" y="80"/>
                    </a:lnTo>
                    <a:lnTo>
                      <a:pt x="150" y="86"/>
                    </a:lnTo>
                    <a:lnTo>
                      <a:pt x="154" y="96"/>
                    </a:lnTo>
                    <a:lnTo>
                      <a:pt x="164" y="116"/>
                    </a:lnTo>
                    <a:lnTo>
                      <a:pt x="164" y="116"/>
                    </a:lnTo>
                    <a:lnTo>
                      <a:pt x="160" y="124"/>
                    </a:lnTo>
                    <a:lnTo>
                      <a:pt x="158" y="126"/>
                    </a:lnTo>
                    <a:lnTo>
                      <a:pt x="156" y="122"/>
                    </a:lnTo>
                    <a:lnTo>
                      <a:pt x="150" y="110"/>
                    </a:lnTo>
                    <a:lnTo>
                      <a:pt x="150" y="110"/>
                    </a:lnTo>
                    <a:lnTo>
                      <a:pt x="154" y="122"/>
                    </a:lnTo>
                    <a:lnTo>
                      <a:pt x="152" y="126"/>
                    </a:lnTo>
                    <a:lnTo>
                      <a:pt x="150" y="128"/>
                    </a:lnTo>
                    <a:lnTo>
                      <a:pt x="150" y="128"/>
                    </a:lnTo>
                    <a:lnTo>
                      <a:pt x="146" y="128"/>
                    </a:lnTo>
                    <a:lnTo>
                      <a:pt x="142" y="126"/>
                    </a:lnTo>
                    <a:lnTo>
                      <a:pt x="140" y="124"/>
                    </a:lnTo>
                    <a:lnTo>
                      <a:pt x="140" y="124"/>
                    </a:lnTo>
                    <a:lnTo>
                      <a:pt x="138" y="122"/>
                    </a:lnTo>
                    <a:lnTo>
                      <a:pt x="136" y="122"/>
                    </a:lnTo>
                    <a:lnTo>
                      <a:pt x="132" y="124"/>
                    </a:lnTo>
                    <a:lnTo>
                      <a:pt x="132" y="124"/>
                    </a:lnTo>
                    <a:lnTo>
                      <a:pt x="128" y="126"/>
                    </a:lnTo>
                    <a:lnTo>
                      <a:pt x="128" y="126"/>
                    </a:lnTo>
                    <a:lnTo>
                      <a:pt x="124" y="126"/>
                    </a:lnTo>
                    <a:lnTo>
                      <a:pt x="122" y="130"/>
                    </a:lnTo>
                    <a:lnTo>
                      <a:pt x="122" y="130"/>
                    </a:lnTo>
                    <a:lnTo>
                      <a:pt x="124" y="134"/>
                    </a:lnTo>
                    <a:lnTo>
                      <a:pt x="126" y="138"/>
                    </a:lnTo>
                    <a:lnTo>
                      <a:pt x="126" y="144"/>
                    </a:lnTo>
                    <a:lnTo>
                      <a:pt x="124" y="150"/>
                    </a:lnTo>
                    <a:lnTo>
                      <a:pt x="124" y="150"/>
                    </a:lnTo>
                    <a:lnTo>
                      <a:pt x="120" y="158"/>
                    </a:lnTo>
                    <a:lnTo>
                      <a:pt x="114" y="166"/>
                    </a:lnTo>
                    <a:lnTo>
                      <a:pt x="114" y="166"/>
                    </a:lnTo>
                    <a:lnTo>
                      <a:pt x="112" y="170"/>
                    </a:lnTo>
                    <a:lnTo>
                      <a:pt x="112" y="176"/>
                    </a:lnTo>
                    <a:lnTo>
                      <a:pt x="112" y="180"/>
                    </a:lnTo>
                    <a:lnTo>
                      <a:pt x="114" y="182"/>
                    </a:lnTo>
                    <a:lnTo>
                      <a:pt x="114" y="182"/>
                    </a:lnTo>
                    <a:lnTo>
                      <a:pt x="120" y="188"/>
                    </a:lnTo>
                    <a:lnTo>
                      <a:pt x="124" y="196"/>
                    </a:lnTo>
                    <a:lnTo>
                      <a:pt x="128" y="200"/>
                    </a:lnTo>
                    <a:lnTo>
                      <a:pt x="132" y="202"/>
                    </a:lnTo>
                    <a:lnTo>
                      <a:pt x="134" y="200"/>
                    </a:lnTo>
                    <a:lnTo>
                      <a:pt x="134" y="200"/>
                    </a:lnTo>
                    <a:lnTo>
                      <a:pt x="136" y="202"/>
                    </a:lnTo>
                    <a:lnTo>
                      <a:pt x="136" y="202"/>
                    </a:lnTo>
                    <a:lnTo>
                      <a:pt x="138" y="210"/>
                    </a:lnTo>
                    <a:lnTo>
                      <a:pt x="138" y="214"/>
                    </a:lnTo>
                    <a:lnTo>
                      <a:pt x="140" y="214"/>
                    </a:lnTo>
                    <a:lnTo>
                      <a:pt x="140" y="214"/>
                    </a:lnTo>
                    <a:lnTo>
                      <a:pt x="144" y="214"/>
                    </a:lnTo>
                    <a:lnTo>
                      <a:pt x="150" y="216"/>
                    </a:lnTo>
                    <a:lnTo>
                      <a:pt x="156" y="214"/>
                    </a:lnTo>
                    <a:lnTo>
                      <a:pt x="158" y="212"/>
                    </a:lnTo>
                    <a:lnTo>
                      <a:pt x="160" y="208"/>
                    </a:lnTo>
                    <a:lnTo>
                      <a:pt x="160" y="208"/>
                    </a:lnTo>
                    <a:lnTo>
                      <a:pt x="162" y="196"/>
                    </a:lnTo>
                    <a:lnTo>
                      <a:pt x="162" y="182"/>
                    </a:lnTo>
                    <a:lnTo>
                      <a:pt x="162" y="182"/>
                    </a:lnTo>
                    <a:lnTo>
                      <a:pt x="162" y="172"/>
                    </a:lnTo>
                    <a:lnTo>
                      <a:pt x="164" y="168"/>
                    </a:lnTo>
                    <a:lnTo>
                      <a:pt x="164" y="166"/>
                    </a:lnTo>
                    <a:lnTo>
                      <a:pt x="164" y="166"/>
                    </a:lnTo>
                    <a:lnTo>
                      <a:pt x="166" y="166"/>
                    </a:lnTo>
                    <a:lnTo>
                      <a:pt x="168" y="170"/>
                    </a:lnTo>
                    <a:lnTo>
                      <a:pt x="168" y="176"/>
                    </a:lnTo>
                    <a:lnTo>
                      <a:pt x="168" y="176"/>
                    </a:lnTo>
                    <a:lnTo>
                      <a:pt x="172" y="186"/>
                    </a:lnTo>
                    <a:lnTo>
                      <a:pt x="172" y="186"/>
                    </a:lnTo>
                    <a:lnTo>
                      <a:pt x="174" y="188"/>
                    </a:lnTo>
                    <a:lnTo>
                      <a:pt x="176" y="190"/>
                    </a:lnTo>
                    <a:lnTo>
                      <a:pt x="176" y="194"/>
                    </a:lnTo>
                    <a:lnTo>
                      <a:pt x="176" y="194"/>
                    </a:lnTo>
                    <a:lnTo>
                      <a:pt x="174" y="198"/>
                    </a:lnTo>
                    <a:lnTo>
                      <a:pt x="174" y="198"/>
                    </a:lnTo>
                    <a:lnTo>
                      <a:pt x="172" y="198"/>
                    </a:lnTo>
                    <a:lnTo>
                      <a:pt x="170" y="200"/>
                    </a:lnTo>
                    <a:lnTo>
                      <a:pt x="170" y="200"/>
                    </a:lnTo>
                    <a:lnTo>
                      <a:pt x="176" y="208"/>
                    </a:lnTo>
                    <a:lnTo>
                      <a:pt x="178" y="210"/>
                    </a:lnTo>
                    <a:lnTo>
                      <a:pt x="182" y="208"/>
                    </a:lnTo>
                    <a:lnTo>
                      <a:pt x="182" y="208"/>
                    </a:lnTo>
                    <a:lnTo>
                      <a:pt x="184" y="208"/>
                    </a:lnTo>
                    <a:lnTo>
                      <a:pt x="184" y="206"/>
                    </a:lnTo>
                    <a:lnTo>
                      <a:pt x="184" y="206"/>
                    </a:lnTo>
                    <a:lnTo>
                      <a:pt x="186" y="196"/>
                    </a:lnTo>
                    <a:lnTo>
                      <a:pt x="188" y="192"/>
                    </a:lnTo>
                    <a:lnTo>
                      <a:pt x="192" y="194"/>
                    </a:lnTo>
                    <a:lnTo>
                      <a:pt x="194" y="196"/>
                    </a:lnTo>
                    <a:lnTo>
                      <a:pt x="194" y="196"/>
                    </a:lnTo>
                    <a:lnTo>
                      <a:pt x="196" y="196"/>
                    </a:lnTo>
                    <a:lnTo>
                      <a:pt x="200" y="200"/>
                    </a:lnTo>
                    <a:lnTo>
                      <a:pt x="200" y="204"/>
                    </a:lnTo>
                    <a:lnTo>
                      <a:pt x="200" y="214"/>
                    </a:lnTo>
                    <a:lnTo>
                      <a:pt x="200" y="214"/>
                    </a:lnTo>
                    <a:lnTo>
                      <a:pt x="200" y="218"/>
                    </a:lnTo>
                    <a:lnTo>
                      <a:pt x="202" y="218"/>
                    </a:lnTo>
                    <a:lnTo>
                      <a:pt x="202" y="218"/>
                    </a:lnTo>
                    <a:lnTo>
                      <a:pt x="204" y="216"/>
                    </a:lnTo>
                    <a:lnTo>
                      <a:pt x="204" y="216"/>
                    </a:lnTo>
                    <a:lnTo>
                      <a:pt x="204" y="210"/>
                    </a:lnTo>
                    <a:lnTo>
                      <a:pt x="206" y="206"/>
                    </a:lnTo>
                    <a:lnTo>
                      <a:pt x="210" y="208"/>
                    </a:lnTo>
                    <a:lnTo>
                      <a:pt x="212" y="210"/>
                    </a:lnTo>
                    <a:lnTo>
                      <a:pt x="212" y="210"/>
                    </a:lnTo>
                    <a:lnTo>
                      <a:pt x="218" y="216"/>
                    </a:lnTo>
                    <a:lnTo>
                      <a:pt x="224" y="224"/>
                    </a:lnTo>
                    <a:lnTo>
                      <a:pt x="234" y="244"/>
                    </a:lnTo>
                    <a:lnTo>
                      <a:pt x="234" y="244"/>
                    </a:lnTo>
                    <a:lnTo>
                      <a:pt x="236" y="250"/>
                    </a:lnTo>
                    <a:lnTo>
                      <a:pt x="234" y="256"/>
                    </a:lnTo>
                    <a:lnTo>
                      <a:pt x="234" y="256"/>
                    </a:lnTo>
                    <a:lnTo>
                      <a:pt x="234" y="256"/>
                    </a:lnTo>
                    <a:lnTo>
                      <a:pt x="232" y="256"/>
                    </a:lnTo>
                    <a:lnTo>
                      <a:pt x="230" y="250"/>
                    </a:lnTo>
                    <a:lnTo>
                      <a:pt x="230" y="250"/>
                    </a:lnTo>
                    <a:lnTo>
                      <a:pt x="230" y="244"/>
                    </a:lnTo>
                    <a:lnTo>
                      <a:pt x="228" y="240"/>
                    </a:lnTo>
                    <a:lnTo>
                      <a:pt x="224" y="236"/>
                    </a:lnTo>
                    <a:lnTo>
                      <a:pt x="224" y="236"/>
                    </a:lnTo>
                    <a:lnTo>
                      <a:pt x="220" y="234"/>
                    </a:lnTo>
                    <a:lnTo>
                      <a:pt x="220" y="236"/>
                    </a:lnTo>
                    <a:lnTo>
                      <a:pt x="218" y="238"/>
                    </a:lnTo>
                    <a:lnTo>
                      <a:pt x="218" y="238"/>
                    </a:lnTo>
                    <a:lnTo>
                      <a:pt x="216" y="242"/>
                    </a:lnTo>
                    <a:lnTo>
                      <a:pt x="216" y="246"/>
                    </a:lnTo>
                    <a:lnTo>
                      <a:pt x="218" y="252"/>
                    </a:lnTo>
                    <a:lnTo>
                      <a:pt x="218" y="252"/>
                    </a:lnTo>
                    <a:lnTo>
                      <a:pt x="220" y="260"/>
                    </a:lnTo>
                    <a:lnTo>
                      <a:pt x="218" y="266"/>
                    </a:lnTo>
                    <a:lnTo>
                      <a:pt x="218" y="266"/>
                    </a:lnTo>
                    <a:lnTo>
                      <a:pt x="218" y="274"/>
                    </a:lnTo>
                    <a:lnTo>
                      <a:pt x="218" y="278"/>
                    </a:lnTo>
                    <a:lnTo>
                      <a:pt x="218" y="280"/>
                    </a:lnTo>
                    <a:lnTo>
                      <a:pt x="218" y="280"/>
                    </a:lnTo>
                    <a:lnTo>
                      <a:pt x="216" y="280"/>
                    </a:lnTo>
                    <a:lnTo>
                      <a:pt x="214" y="278"/>
                    </a:lnTo>
                    <a:lnTo>
                      <a:pt x="214" y="272"/>
                    </a:lnTo>
                    <a:lnTo>
                      <a:pt x="214" y="272"/>
                    </a:lnTo>
                    <a:lnTo>
                      <a:pt x="212" y="268"/>
                    </a:lnTo>
                    <a:lnTo>
                      <a:pt x="210" y="268"/>
                    </a:lnTo>
                    <a:lnTo>
                      <a:pt x="210" y="268"/>
                    </a:lnTo>
                    <a:lnTo>
                      <a:pt x="210" y="268"/>
                    </a:lnTo>
                    <a:lnTo>
                      <a:pt x="208" y="274"/>
                    </a:lnTo>
                    <a:lnTo>
                      <a:pt x="210" y="278"/>
                    </a:lnTo>
                    <a:lnTo>
                      <a:pt x="210" y="278"/>
                    </a:lnTo>
                    <a:lnTo>
                      <a:pt x="214" y="286"/>
                    </a:lnTo>
                    <a:lnTo>
                      <a:pt x="216" y="290"/>
                    </a:lnTo>
                    <a:lnTo>
                      <a:pt x="220" y="292"/>
                    </a:lnTo>
                    <a:lnTo>
                      <a:pt x="224" y="292"/>
                    </a:lnTo>
                    <a:lnTo>
                      <a:pt x="224" y="292"/>
                    </a:lnTo>
                    <a:lnTo>
                      <a:pt x="226" y="290"/>
                    </a:lnTo>
                    <a:lnTo>
                      <a:pt x="228" y="292"/>
                    </a:lnTo>
                    <a:lnTo>
                      <a:pt x="228" y="294"/>
                    </a:lnTo>
                    <a:lnTo>
                      <a:pt x="228" y="294"/>
                    </a:lnTo>
                    <a:lnTo>
                      <a:pt x="230" y="302"/>
                    </a:lnTo>
                    <a:lnTo>
                      <a:pt x="230" y="310"/>
                    </a:lnTo>
                    <a:lnTo>
                      <a:pt x="228" y="314"/>
                    </a:lnTo>
                    <a:lnTo>
                      <a:pt x="224" y="318"/>
                    </a:lnTo>
                    <a:lnTo>
                      <a:pt x="224" y="318"/>
                    </a:lnTo>
                    <a:lnTo>
                      <a:pt x="222" y="318"/>
                    </a:lnTo>
                    <a:lnTo>
                      <a:pt x="222" y="318"/>
                    </a:lnTo>
                    <a:lnTo>
                      <a:pt x="222" y="323"/>
                    </a:lnTo>
                    <a:lnTo>
                      <a:pt x="222" y="323"/>
                    </a:lnTo>
                    <a:lnTo>
                      <a:pt x="224" y="331"/>
                    </a:lnTo>
                    <a:lnTo>
                      <a:pt x="224" y="333"/>
                    </a:lnTo>
                    <a:lnTo>
                      <a:pt x="222" y="335"/>
                    </a:lnTo>
                    <a:lnTo>
                      <a:pt x="218" y="335"/>
                    </a:lnTo>
                    <a:lnTo>
                      <a:pt x="218" y="335"/>
                    </a:lnTo>
                    <a:lnTo>
                      <a:pt x="218" y="331"/>
                    </a:lnTo>
                    <a:lnTo>
                      <a:pt x="218" y="331"/>
                    </a:lnTo>
                    <a:lnTo>
                      <a:pt x="216" y="323"/>
                    </a:lnTo>
                    <a:lnTo>
                      <a:pt x="216" y="321"/>
                    </a:lnTo>
                    <a:lnTo>
                      <a:pt x="214" y="318"/>
                    </a:lnTo>
                    <a:lnTo>
                      <a:pt x="214" y="318"/>
                    </a:lnTo>
                    <a:lnTo>
                      <a:pt x="212" y="316"/>
                    </a:lnTo>
                    <a:lnTo>
                      <a:pt x="212" y="316"/>
                    </a:lnTo>
                    <a:lnTo>
                      <a:pt x="212" y="304"/>
                    </a:lnTo>
                    <a:lnTo>
                      <a:pt x="210" y="298"/>
                    </a:lnTo>
                    <a:lnTo>
                      <a:pt x="208" y="292"/>
                    </a:lnTo>
                    <a:lnTo>
                      <a:pt x="204" y="286"/>
                    </a:lnTo>
                    <a:lnTo>
                      <a:pt x="204" y="286"/>
                    </a:lnTo>
                    <a:lnTo>
                      <a:pt x="202" y="284"/>
                    </a:lnTo>
                    <a:lnTo>
                      <a:pt x="200" y="278"/>
                    </a:lnTo>
                    <a:lnTo>
                      <a:pt x="202" y="270"/>
                    </a:lnTo>
                    <a:lnTo>
                      <a:pt x="202" y="270"/>
                    </a:lnTo>
                    <a:lnTo>
                      <a:pt x="202" y="260"/>
                    </a:lnTo>
                    <a:lnTo>
                      <a:pt x="200" y="254"/>
                    </a:lnTo>
                    <a:lnTo>
                      <a:pt x="200" y="254"/>
                    </a:lnTo>
                    <a:lnTo>
                      <a:pt x="200" y="244"/>
                    </a:lnTo>
                    <a:lnTo>
                      <a:pt x="200" y="234"/>
                    </a:lnTo>
                    <a:lnTo>
                      <a:pt x="200" y="234"/>
                    </a:lnTo>
                    <a:lnTo>
                      <a:pt x="198" y="240"/>
                    </a:lnTo>
                    <a:lnTo>
                      <a:pt x="196" y="242"/>
                    </a:lnTo>
                    <a:lnTo>
                      <a:pt x="196" y="242"/>
                    </a:lnTo>
                    <a:lnTo>
                      <a:pt x="194" y="238"/>
                    </a:lnTo>
                    <a:lnTo>
                      <a:pt x="192" y="236"/>
                    </a:lnTo>
                    <a:lnTo>
                      <a:pt x="192" y="236"/>
                    </a:lnTo>
                    <a:lnTo>
                      <a:pt x="196" y="242"/>
                    </a:lnTo>
                    <a:lnTo>
                      <a:pt x="196" y="246"/>
                    </a:lnTo>
                    <a:lnTo>
                      <a:pt x="196" y="254"/>
                    </a:lnTo>
                    <a:lnTo>
                      <a:pt x="196" y="254"/>
                    </a:lnTo>
                    <a:lnTo>
                      <a:pt x="192" y="268"/>
                    </a:lnTo>
                    <a:lnTo>
                      <a:pt x="190" y="276"/>
                    </a:lnTo>
                    <a:lnTo>
                      <a:pt x="188" y="280"/>
                    </a:lnTo>
                    <a:lnTo>
                      <a:pt x="188" y="280"/>
                    </a:lnTo>
                    <a:lnTo>
                      <a:pt x="190" y="286"/>
                    </a:lnTo>
                    <a:lnTo>
                      <a:pt x="192" y="290"/>
                    </a:lnTo>
                    <a:lnTo>
                      <a:pt x="196" y="294"/>
                    </a:lnTo>
                    <a:lnTo>
                      <a:pt x="196" y="304"/>
                    </a:lnTo>
                    <a:lnTo>
                      <a:pt x="196" y="304"/>
                    </a:lnTo>
                    <a:lnTo>
                      <a:pt x="194" y="306"/>
                    </a:lnTo>
                    <a:lnTo>
                      <a:pt x="192" y="306"/>
                    </a:lnTo>
                    <a:lnTo>
                      <a:pt x="192" y="306"/>
                    </a:lnTo>
                    <a:lnTo>
                      <a:pt x="190" y="306"/>
                    </a:lnTo>
                    <a:lnTo>
                      <a:pt x="190" y="306"/>
                    </a:lnTo>
                    <a:lnTo>
                      <a:pt x="192" y="308"/>
                    </a:lnTo>
                    <a:lnTo>
                      <a:pt x="194" y="308"/>
                    </a:lnTo>
                    <a:lnTo>
                      <a:pt x="196" y="302"/>
                    </a:lnTo>
                    <a:lnTo>
                      <a:pt x="196" y="302"/>
                    </a:lnTo>
                    <a:lnTo>
                      <a:pt x="200" y="298"/>
                    </a:lnTo>
                    <a:lnTo>
                      <a:pt x="202" y="298"/>
                    </a:lnTo>
                    <a:lnTo>
                      <a:pt x="204" y="300"/>
                    </a:lnTo>
                    <a:lnTo>
                      <a:pt x="208" y="306"/>
                    </a:lnTo>
                    <a:lnTo>
                      <a:pt x="208" y="306"/>
                    </a:lnTo>
                    <a:lnTo>
                      <a:pt x="210" y="314"/>
                    </a:lnTo>
                    <a:lnTo>
                      <a:pt x="214" y="318"/>
                    </a:lnTo>
                    <a:lnTo>
                      <a:pt x="214" y="318"/>
                    </a:lnTo>
                    <a:lnTo>
                      <a:pt x="208" y="323"/>
                    </a:lnTo>
                    <a:lnTo>
                      <a:pt x="202" y="323"/>
                    </a:lnTo>
                    <a:lnTo>
                      <a:pt x="196" y="323"/>
                    </a:lnTo>
                    <a:lnTo>
                      <a:pt x="190" y="323"/>
                    </a:lnTo>
                    <a:lnTo>
                      <a:pt x="190" y="323"/>
                    </a:lnTo>
                    <a:lnTo>
                      <a:pt x="188" y="323"/>
                    </a:lnTo>
                    <a:lnTo>
                      <a:pt x="186" y="323"/>
                    </a:lnTo>
                    <a:lnTo>
                      <a:pt x="186" y="323"/>
                    </a:lnTo>
                    <a:lnTo>
                      <a:pt x="182" y="323"/>
                    </a:lnTo>
                    <a:lnTo>
                      <a:pt x="180" y="318"/>
                    </a:lnTo>
                    <a:lnTo>
                      <a:pt x="180" y="318"/>
                    </a:lnTo>
                    <a:lnTo>
                      <a:pt x="180" y="310"/>
                    </a:lnTo>
                    <a:lnTo>
                      <a:pt x="178" y="304"/>
                    </a:lnTo>
                    <a:lnTo>
                      <a:pt x="176" y="304"/>
                    </a:lnTo>
                    <a:lnTo>
                      <a:pt x="176" y="304"/>
                    </a:lnTo>
                    <a:lnTo>
                      <a:pt x="172" y="296"/>
                    </a:lnTo>
                    <a:lnTo>
                      <a:pt x="168" y="294"/>
                    </a:lnTo>
                    <a:lnTo>
                      <a:pt x="164" y="294"/>
                    </a:lnTo>
                    <a:lnTo>
                      <a:pt x="160" y="298"/>
                    </a:lnTo>
                    <a:lnTo>
                      <a:pt x="160" y="298"/>
                    </a:lnTo>
                    <a:lnTo>
                      <a:pt x="158" y="298"/>
                    </a:lnTo>
                    <a:lnTo>
                      <a:pt x="158" y="298"/>
                    </a:lnTo>
                    <a:lnTo>
                      <a:pt x="154" y="294"/>
                    </a:lnTo>
                    <a:lnTo>
                      <a:pt x="154" y="294"/>
                    </a:lnTo>
                    <a:lnTo>
                      <a:pt x="152" y="294"/>
                    </a:lnTo>
                    <a:lnTo>
                      <a:pt x="150" y="296"/>
                    </a:lnTo>
                    <a:lnTo>
                      <a:pt x="150" y="296"/>
                    </a:lnTo>
                    <a:lnTo>
                      <a:pt x="150" y="306"/>
                    </a:lnTo>
                    <a:lnTo>
                      <a:pt x="148" y="308"/>
                    </a:lnTo>
                    <a:lnTo>
                      <a:pt x="146" y="308"/>
                    </a:lnTo>
                    <a:lnTo>
                      <a:pt x="144" y="306"/>
                    </a:lnTo>
                    <a:lnTo>
                      <a:pt x="140" y="302"/>
                    </a:lnTo>
                    <a:lnTo>
                      <a:pt x="140" y="302"/>
                    </a:lnTo>
                    <a:lnTo>
                      <a:pt x="140" y="308"/>
                    </a:lnTo>
                    <a:lnTo>
                      <a:pt x="142" y="312"/>
                    </a:lnTo>
                    <a:lnTo>
                      <a:pt x="142" y="312"/>
                    </a:lnTo>
                    <a:lnTo>
                      <a:pt x="144" y="316"/>
                    </a:lnTo>
                    <a:lnTo>
                      <a:pt x="144" y="321"/>
                    </a:lnTo>
                    <a:lnTo>
                      <a:pt x="144" y="321"/>
                    </a:lnTo>
                    <a:lnTo>
                      <a:pt x="142" y="327"/>
                    </a:lnTo>
                    <a:lnTo>
                      <a:pt x="140" y="327"/>
                    </a:lnTo>
                    <a:lnTo>
                      <a:pt x="140" y="327"/>
                    </a:lnTo>
                    <a:lnTo>
                      <a:pt x="140" y="327"/>
                    </a:lnTo>
                    <a:lnTo>
                      <a:pt x="140" y="327"/>
                    </a:lnTo>
                    <a:lnTo>
                      <a:pt x="134" y="329"/>
                    </a:lnTo>
                    <a:lnTo>
                      <a:pt x="132" y="327"/>
                    </a:lnTo>
                    <a:lnTo>
                      <a:pt x="130" y="325"/>
                    </a:lnTo>
                    <a:lnTo>
                      <a:pt x="128" y="316"/>
                    </a:lnTo>
                    <a:lnTo>
                      <a:pt x="130" y="298"/>
                    </a:lnTo>
                    <a:lnTo>
                      <a:pt x="130" y="298"/>
                    </a:lnTo>
                    <a:lnTo>
                      <a:pt x="126" y="308"/>
                    </a:lnTo>
                    <a:lnTo>
                      <a:pt x="124" y="310"/>
                    </a:lnTo>
                    <a:lnTo>
                      <a:pt x="120" y="306"/>
                    </a:lnTo>
                    <a:lnTo>
                      <a:pt x="116" y="296"/>
                    </a:lnTo>
                    <a:lnTo>
                      <a:pt x="116"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0" name="Freeform 1959">
                <a:extLst>
                  <a:ext uri="{FF2B5EF4-FFF2-40B4-BE49-F238E27FC236}">
                    <a16:creationId xmlns:a16="http://schemas.microsoft.com/office/drawing/2014/main" id="{7131C9FC-8821-BA15-CC87-A6A1B02D9682}"/>
                  </a:ext>
                </a:extLst>
              </p:cNvPr>
              <p:cNvSpPr>
                <a:spLocks/>
              </p:cNvSpPr>
              <p:nvPr/>
            </p:nvSpPr>
            <p:spPr bwMode="auto">
              <a:xfrm>
                <a:off x="2020" y="2484"/>
                <a:ext cx="110" cy="42"/>
              </a:xfrm>
              <a:custGeom>
                <a:avLst/>
                <a:gdLst>
                  <a:gd name="T0" fmla="*/ 14 w 110"/>
                  <a:gd name="T1" fmla="*/ 10 h 42"/>
                  <a:gd name="T2" fmla="*/ 18 w 110"/>
                  <a:gd name="T3" fmla="*/ 6 h 42"/>
                  <a:gd name="T4" fmla="*/ 22 w 110"/>
                  <a:gd name="T5" fmla="*/ 8 h 42"/>
                  <a:gd name="T6" fmla="*/ 28 w 110"/>
                  <a:gd name="T7" fmla="*/ 14 h 42"/>
                  <a:gd name="T8" fmla="*/ 30 w 110"/>
                  <a:gd name="T9" fmla="*/ 12 h 42"/>
                  <a:gd name="T10" fmla="*/ 32 w 110"/>
                  <a:gd name="T11" fmla="*/ 14 h 42"/>
                  <a:gd name="T12" fmla="*/ 34 w 110"/>
                  <a:gd name="T13" fmla="*/ 12 h 42"/>
                  <a:gd name="T14" fmla="*/ 32 w 110"/>
                  <a:gd name="T15" fmla="*/ 6 h 42"/>
                  <a:gd name="T16" fmla="*/ 28 w 110"/>
                  <a:gd name="T17" fmla="*/ 0 h 42"/>
                  <a:gd name="T18" fmla="*/ 34 w 110"/>
                  <a:gd name="T19" fmla="*/ 0 h 42"/>
                  <a:gd name="T20" fmla="*/ 38 w 110"/>
                  <a:gd name="T21" fmla="*/ 4 h 42"/>
                  <a:gd name="T22" fmla="*/ 40 w 110"/>
                  <a:gd name="T23" fmla="*/ 12 h 42"/>
                  <a:gd name="T24" fmla="*/ 44 w 110"/>
                  <a:gd name="T25" fmla="*/ 10 h 42"/>
                  <a:gd name="T26" fmla="*/ 46 w 110"/>
                  <a:gd name="T27" fmla="*/ 6 h 42"/>
                  <a:gd name="T28" fmla="*/ 50 w 110"/>
                  <a:gd name="T29" fmla="*/ 16 h 42"/>
                  <a:gd name="T30" fmla="*/ 56 w 110"/>
                  <a:gd name="T31" fmla="*/ 8 h 42"/>
                  <a:gd name="T32" fmla="*/ 58 w 110"/>
                  <a:gd name="T33" fmla="*/ 4 h 42"/>
                  <a:gd name="T34" fmla="*/ 60 w 110"/>
                  <a:gd name="T35" fmla="*/ 2 h 42"/>
                  <a:gd name="T36" fmla="*/ 62 w 110"/>
                  <a:gd name="T37" fmla="*/ 8 h 42"/>
                  <a:gd name="T38" fmla="*/ 64 w 110"/>
                  <a:gd name="T39" fmla="*/ 12 h 42"/>
                  <a:gd name="T40" fmla="*/ 70 w 110"/>
                  <a:gd name="T41" fmla="*/ 10 h 42"/>
                  <a:gd name="T42" fmla="*/ 82 w 110"/>
                  <a:gd name="T43" fmla="*/ 18 h 42"/>
                  <a:gd name="T44" fmla="*/ 88 w 110"/>
                  <a:gd name="T45" fmla="*/ 14 h 42"/>
                  <a:gd name="T46" fmla="*/ 90 w 110"/>
                  <a:gd name="T47" fmla="*/ 14 h 42"/>
                  <a:gd name="T48" fmla="*/ 92 w 110"/>
                  <a:gd name="T49" fmla="*/ 14 h 42"/>
                  <a:gd name="T50" fmla="*/ 100 w 110"/>
                  <a:gd name="T51" fmla="*/ 16 h 42"/>
                  <a:gd name="T52" fmla="*/ 108 w 110"/>
                  <a:gd name="T53" fmla="*/ 26 h 42"/>
                  <a:gd name="T54" fmla="*/ 110 w 110"/>
                  <a:gd name="T55" fmla="*/ 32 h 42"/>
                  <a:gd name="T56" fmla="*/ 108 w 110"/>
                  <a:gd name="T57" fmla="*/ 36 h 42"/>
                  <a:gd name="T58" fmla="*/ 106 w 110"/>
                  <a:gd name="T59" fmla="*/ 36 h 42"/>
                  <a:gd name="T60" fmla="*/ 100 w 110"/>
                  <a:gd name="T61" fmla="*/ 26 h 42"/>
                  <a:gd name="T62" fmla="*/ 92 w 110"/>
                  <a:gd name="T63" fmla="*/ 30 h 42"/>
                  <a:gd name="T64" fmla="*/ 88 w 110"/>
                  <a:gd name="T65" fmla="*/ 36 h 42"/>
                  <a:gd name="T66" fmla="*/ 82 w 110"/>
                  <a:gd name="T67" fmla="*/ 34 h 42"/>
                  <a:gd name="T68" fmla="*/ 78 w 110"/>
                  <a:gd name="T69" fmla="*/ 24 h 42"/>
                  <a:gd name="T70" fmla="*/ 74 w 110"/>
                  <a:gd name="T71" fmla="*/ 20 h 42"/>
                  <a:gd name="T72" fmla="*/ 66 w 110"/>
                  <a:gd name="T73" fmla="*/ 24 h 42"/>
                  <a:gd name="T74" fmla="*/ 60 w 110"/>
                  <a:gd name="T75" fmla="*/ 26 h 42"/>
                  <a:gd name="T76" fmla="*/ 54 w 110"/>
                  <a:gd name="T77" fmla="*/ 26 h 42"/>
                  <a:gd name="T78" fmla="*/ 44 w 110"/>
                  <a:gd name="T79" fmla="*/ 26 h 42"/>
                  <a:gd name="T80" fmla="*/ 40 w 110"/>
                  <a:gd name="T81" fmla="*/ 28 h 42"/>
                  <a:gd name="T82" fmla="*/ 34 w 110"/>
                  <a:gd name="T83" fmla="*/ 32 h 42"/>
                  <a:gd name="T84" fmla="*/ 20 w 110"/>
                  <a:gd name="T85" fmla="*/ 32 h 42"/>
                  <a:gd name="T86" fmla="*/ 14 w 110"/>
                  <a:gd name="T87" fmla="*/ 36 h 42"/>
                  <a:gd name="T88" fmla="*/ 8 w 110"/>
                  <a:gd name="T89" fmla="*/ 42 h 42"/>
                  <a:gd name="T90" fmla="*/ 6 w 110"/>
                  <a:gd name="T91" fmla="*/ 40 h 42"/>
                  <a:gd name="T92" fmla="*/ 6 w 110"/>
                  <a:gd name="T93" fmla="*/ 30 h 42"/>
                  <a:gd name="T94" fmla="*/ 6 w 110"/>
                  <a:gd name="T95" fmla="*/ 30 h 42"/>
                  <a:gd name="T96" fmla="*/ 0 w 110"/>
                  <a:gd name="T97" fmla="*/ 26 h 42"/>
                  <a:gd name="T98" fmla="*/ 0 w 110"/>
                  <a:gd name="T99" fmla="*/ 22 h 42"/>
                  <a:gd name="T100" fmla="*/ 2 w 110"/>
                  <a:gd name="T101" fmla="*/ 14 h 42"/>
                  <a:gd name="T102" fmla="*/ 6 w 110"/>
                  <a:gd name="T103" fmla="*/ 12 h 42"/>
                  <a:gd name="T104" fmla="*/ 8 w 110"/>
                  <a:gd name="T105" fmla="*/ 10 h 42"/>
                  <a:gd name="T106" fmla="*/ 12 w 110"/>
                  <a:gd name="T107" fmla="*/ 14 h 42"/>
                  <a:gd name="T108" fmla="*/ 14 w 110"/>
                  <a:gd name="T109"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 h="42">
                    <a:moveTo>
                      <a:pt x="14" y="10"/>
                    </a:moveTo>
                    <a:lnTo>
                      <a:pt x="14" y="10"/>
                    </a:lnTo>
                    <a:lnTo>
                      <a:pt x="16" y="6"/>
                    </a:lnTo>
                    <a:lnTo>
                      <a:pt x="18" y="6"/>
                    </a:lnTo>
                    <a:lnTo>
                      <a:pt x="20" y="6"/>
                    </a:lnTo>
                    <a:lnTo>
                      <a:pt x="22" y="8"/>
                    </a:lnTo>
                    <a:lnTo>
                      <a:pt x="26" y="12"/>
                    </a:lnTo>
                    <a:lnTo>
                      <a:pt x="28" y="14"/>
                    </a:lnTo>
                    <a:lnTo>
                      <a:pt x="30" y="12"/>
                    </a:lnTo>
                    <a:lnTo>
                      <a:pt x="30" y="12"/>
                    </a:lnTo>
                    <a:lnTo>
                      <a:pt x="32" y="14"/>
                    </a:lnTo>
                    <a:lnTo>
                      <a:pt x="32" y="14"/>
                    </a:lnTo>
                    <a:lnTo>
                      <a:pt x="34" y="12"/>
                    </a:lnTo>
                    <a:lnTo>
                      <a:pt x="34" y="12"/>
                    </a:lnTo>
                    <a:lnTo>
                      <a:pt x="34" y="8"/>
                    </a:lnTo>
                    <a:lnTo>
                      <a:pt x="32" y="6"/>
                    </a:lnTo>
                    <a:lnTo>
                      <a:pt x="30" y="4"/>
                    </a:lnTo>
                    <a:lnTo>
                      <a:pt x="28" y="0"/>
                    </a:lnTo>
                    <a:lnTo>
                      <a:pt x="28" y="0"/>
                    </a:lnTo>
                    <a:lnTo>
                      <a:pt x="34" y="0"/>
                    </a:lnTo>
                    <a:lnTo>
                      <a:pt x="36" y="0"/>
                    </a:lnTo>
                    <a:lnTo>
                      <a:pt x="38" y="4"/>
                    </a:lnTo>
                    <a:lnTo>
                      <a:pt x="38" y="4"/>
                    </a:lnTo>
                    <a:lnTo>
                      <a:pt x="40" y="12"/>
                    </a:lnTo>
                    <a:lnTo>
                      <a:pt x="42" y="12"/>
                    </a:lnTo>
                    <a:lnTo>
                      <a:pt x="44" y="10"/>
                    </a:lnTo>
                    <a:lnTo>
                      <a:pt x="46" y="6"/>
                    </a:lnTo>
                    <a:lnTo>
                      <a:pt x="46" y="6"/>
                    </a:lnTo>
                    <a:lnTo>
                      <a:pt x="48" y="14"/>
                    </a:lnTo>
                    <a:lnTo>
                      <a:pt x="50" y="16"/>
                    </a:lnTo>
                    <a:lnTo>
                      <a:pt x="52" y="14"/>
                    </a:lnTo>
                    <a:lnTo>
                      <a:pt x="56" y="8"/>
                    </a:lnTo>
                    <a:lnTo>
                      <a:pt x="56" y="8"/>
                    </a:lnTo>
                    <a:lnTo>
                      <a:pt x="58" y="4"/>
                    </a:lnTo>
                    <a:lnTo>
                      <a:pt x="58" y="2"/>
                    </a:lnTo>
                    <a:lnTo>
                      <a:pt x="60" y="2"/>
                    </a:lnTo>
                    <a:lnTo>
                      <a:pt x="62" y="8"/>
                    </a:lnTo>
                    <a:lnTo>
                      <a:pt x="62" y="8"/>
                    </a:lnTo>
                    <a:lnTo>
                      <a:pt x="64" y="12"/>
                    </a:lnTo>
                    <a:lnTo>
                      <a:pt x="64" y="12"/>
                    </a:lnTo>
                    <a:lnTo>
                      <a:pt x="68" y="10"/>
                    </a:lnTo>
                    <a:lnTo>
                      <a:pt x="70" y="10"/>
                    </a:lnTo>
                    <a:lnTo>
                      <a:pt x="76" y="14"/>
                    </a:lnTo>
                    <a:lnTo>
                      <a:pt x="82" y="18"/>
                    </a:lnTo>
                    <a:lnTo>
                      <a:pt x="86" y="16"/>
                    </a:lnTo>
                    <a:lnTo>
                      <a:pt x="88" y="14"/>
                    </a:lnTo>
                    <a:lnTo>
                      <a:pt x="88" y="14"/>
                    </a:lnTo>
                    <a:lnTo>
                      <a:pt x="90" y="14"/>
                    </a:lnTo>
                    <a:lnTo>
                      <a:pt x="92" y="14"/>
                    </a:lnTo>
                    <a:lnTo>
                      <a:pt x="92" y="14"/>
                    </a:lnTo>
                    <a:lnTo>
                      <a:pt x="96" y="14"/>
                    </a:lnTo>
                    <a:lnTo>
                      <a:pt x="100" y="16"/>
                    </a:lnTo>
                    <a:lnTo>
                      <a:pt x="108" y="26"/>
                    </a:lnTo>
                    <a:lnTo>
                      <a:pt x="108" y="26"/>
                    </a:lnTo>
                    <a:lnTo>
                      <a:pt x="110" y="28"/>
                    </a:lnTo>
                    <a:lnTo>
                      <a:pt x="110" y="32"/>
                    </a:lnTo>
                    <a:lnTo>
                      <a:pt x="110" y="32"/>
                    </a:lnTo>
                    <a:lnTo>
                      <a:pt x="108" y="36"/>
                    </a:lnTo>
                    <a:lnTo>
                      <a:pt x="106" y="36"/>
                    </a:lnTo>
                    <a:lnTo>
                      <a:pt x="106" y="36"/>
                    </a:lnTo>
                    <a:lnTo>
                      <a:pt x="102" y="28"/>
                    </a:lnTo>
                    <a:lnTo>
                      <a:pt x="100" y="26"/>
                    </a:lnTo>
                    <a:lnTo>
                      <a:pt x="98" y="26"/>
                    </a:lnTo>
                    <a:lnTo>
                      <a:pt x="92" y="30"/>
                    </a:lnTo>
                    <a:lnTo>
                      <a:pt x="88" y="36"/>
                    </a:lnTo>
                    <a:lnTo>
                      <a:pt x="88" y="36"/>
                    </a:lnTo>
                    <a:lnTo>
                      <a:pt x="86" y="36"/>
                    </a:lnTo>
                    <a:lnTo>
                      <a:pt x="82" y="34"/>
                    </a:lnTo>
                    <a:lnTo>
                      <a:pt x="82" y="34"/>
                    </a:lnTo>
                    <a:lnTo>
                      <a:pt x="78" y="24"/>
                    </a:lnTo>
                    <a:lnTo>
                      <a:pt x="76" y="22"/>
                    </a:lnTo>
                    <a:lnTo>
                      <a:pt x="74" y="20"/>
                    </a:lnTo>
                    <a:lnTo>
                      <a:pt x="70" y="22"/>
                    </a:lnTo>
                    <a:lnTo>
                      <a:pt x="66" y="24"/>
                    </a:lnTo>
                    <a:lnTo>
                      <a:pt x="66" y="24"/>
                    </a:lnTo>
                    <a:lnTo>
                      <a:pt x="60" y="26"/>
                    </a:lnTo>
                    <a:lnTo>
                      <a:pt x="54" y="26"/>
                    </a:lnTo>
                    <a:lnTo>
                      <a:pt x="54" y="26"/>
                    </a:lnTo>
                    <a:lnTo>
                      <a:pt x="48" y="24"/>
                    </a:lnTo>
                    <a:lnTo>
                      <a:pt x="44" y="26"/>
                    </a:lnTo>
                    <a:lnTo>
                      <a:pt x="40" y="28"/>
                    </a:lnTo>
                    <a:lnTo>
                      <a:pt x="40" y="28"/>
                    </a:lnTo>
                    <a:lnTo>
                      <a:pt x="36" y="32"/>
                    </a:lnTo>
                    <a:lnTo>
                      <a:pt x="34" y="32"/>
                    </a:lnTo>
                    <a:lnTo>
                      <a:pt x="26" y="34"/>
                    </a:lnTo>
                    <a:lnTo>
                      <a:pt x="20" y="32"/>
                    </a:lnTo>
                    <a:lnTo>
                      <a:pt x="14" y="36"/>
                    </a:lnTo>
                    <a:lnTo>
                      <a:pt x="14" y="36"/>
                    </a:lnTo>
                    <a:lnTo>
                      <a:pt x="10" y="40"/>
                    </a:lnTo>
                    <a:lnTo>
                      <a:pt x="8" y="42"/>
                    </a:lnTo>
                    <a:lnTo>
                      <a:pt x="6" y="40"/>
                    </a:lnTo>
                    <a:lnTo>
                      <a:pt x="6" y="40"/>
                    </a:lnTo>
                    <a:lnTo>
                      <a:pt x="6" y="34"/>
                    </a:lnTo>
                    <a:lnTo>
                      <a:pt x="6" y="30"/>
                    </a:lnTo>
                    <a:lnTo>
                      <a:pt x="6" y="30"/>
                    </a:lnTo>
                    <a:lnTo>
                      <a:pt x="6" y="30"/>
                    </a:lnTo>
                    <a:lnTo>
                      <a:pt x="2" y="28"/>
                    </a:lnTo>
                    <a:lnTo>
                      <a:pt x="0" y="26"/>
                    </a:lnTo>
                    <a:lnTo>
                      <a:pt x="0" y="22"/>
                    </a:lnTo>
                    <a:lnTo>
                      <a:pt x="0" y="22"/>
                    </a:lnTo>
                    <a:lnTo>
                      <a:pt x="0" y="16"/>
                    </a:lnTo>
                    <a:lnTo>
                      <a:pt x="2" y="14"/>
                    </a:lnTo>
                    <a:lnTo>
                      <a:pt x="6" y="12"/>
                    </a:lnTo>
                    <a:lnTo>
                      <a:pt x="6" y="12"/>
                    </a:lnTo>
                    <a:lnTo>
                      <a:pt x="8" y="10"/>
                    </a:lnTo>
                    <a:lnTo>
                      <a:pt x="8" y="10"/>
                    </a:lnTo>
                    <a:lnTo>
                      <a:pt x="12" y="14"/>
                    </a:lnTo>
                    <a:lnTo>
                      <a:pt x="12" y="14"/>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1" name="Freeform 1960">
                <a:extLst>
                  <a:ext uri="{FF2B5EF4-FFF2-40B4-BE49-F238E27FC236}">
                    <a16:creationId xmlns:a16="http://schemas.microsoft.com/office/drawing/2014/main" id="{5CE1135A-6EDC-2D59-94A5-6B19ABF8E240}"/>
                  </a:ext>
                </a:extLst>
              </p:cNvPr>
              <p:cNvSpPr>
                <a:spLocks/>
              </p:cNvSpPr>
              <p:nvPr/>
            </p:nvSpPr>
            <p:spPr bwMode="auto">
              <a:xfrm>
                <a:off x="2204" y="2436"/>
                <a:ext cx="52" cy="60"/>
              </a:xfrm>
              <a:custGeom>
                <a:avLst/>
                <a:gdLst>
                  <a:gd name="T0" fmla="*/ 12 w 52"/>
                  <a:gd name="T1" fmla="*/ 0 h 60"/>
                  <a:gd name="T2" fmla="*/ 22 w 52"/>
                  <a:gd name="T3" fmla="*/ 10 h 60"/>
                  <a:gd name="T4" fmla="*/ 24 w 52"/>
                  <a:gd name="T5" fmla="*/ 12 h 60"/>
                  <a:gd name="T6" fmla="*/ 24 w 52"/>
                  <a:gd name="T7" fmla="*/ 10 h 60"/>
                  <a:gd name="T8" fmla="*/ 28 w 52"/>
                  <a:gd name="T9" fmla="*/ 0 h 60"/>
                  <a:gd name="T10" fmla="*/ 32 w 52"/>
                  <a:gd name="T11" fmla="*/ 4 h 60"/>
                  <a:gd name="T12" fmla="*/ 34 w 52"/>
                  <a:gd name="T13" fmla="*/ 8 h 60"/>
                  <a:gd name="T14" fmla="*/ 42 w 52"/>
                  <a:gd name="T15" fmla="*/ 18 h 60"/>
                  <a:gd name="T16" fmla="*/ 50 w 52"/>
                  <a:gd name="T17" fmla="*/ 26 h 60"/>
                  <a:gd name="T18" fmla="*/ 52 w 52"/>
                  <a:gd name="T19" fmla="*/ 34 h 60"/>
                  <a:gd name="T20" fmla="*/ 50 w 52"/>
                  <a:gd name="T21" fmla="*/ 44 h 60"/>
                  <a:gd name="T22" fmla="*/ 48 w 52"/>
                  <a:gd name="T23" fmla="*/ 58 h 60"/>
                  <a:gd name="T24" fmla="*/ 46 w 52"/>
                  <a:gd name="T25" fmla="*/ 60 h 60"/>
                  <a:gd name="T26" fmla="*/ 44 w 52"/>
                  <a:gd name="T27" fmla="*/ 56 h 60"/>
                  <a:gd name="T28" fmla="*/ 42 w 52"/>
                  <a:gd name="T29" fmla="*/ 48 h 60"/>
                  <a:gd name="T30" fmla="*/ 38 w 52"/>
                  <a:gd name="T31" fmla="*/ 40 h 60"/>
                  <a:gd name="T32" fmla="*/ 34 w 52"/>
                  <a:gd name="T33" fmla="*/ 34 h 60"/>
                  <a:gd name="T34" fmla="*/ 34 w 52"/>
                  <a:gd name="T35" fmla="*/ 50 h 60"/>
                  <a:gd name="T36" fmla="*/ 30 w 52"/>
                  <a:gd name="T37" fmla="*/ 58 h 60"/>
                  <a:gd name="T38" fmla="*/ 30 w 52"/>
                  <a:gd name="T39" fmla="*/ 58 h 60"/>
                  <a:gd name="T40" fmla="*/ 24 w 52"/>
                  <a:gd name="T41" fmla="*/ 46 h 60"/>
                  <a:gd name="T42" fmla="*/ 16 w 52"/>
                  <a:gd name="T43" fmla="*/ 36 h 60"/>
                  <a:gd name="T44" fmla="*/ 14 w 52"/>
                  <a:gd name="T45" fmla="*/ 30 h 60"/>
                  <a:gd name="T46" fmla="*/ 12 w 52"/>
                  <a:gd name="T47" fmla="*/ 30 h 60"/>
                  <a:gd name="T48" fmla="*/ 10 w 52"/>
                  <a:gd name="T49" fmla="*/ 38 h 60"/>
                  <a:gd name="T50" fmla="*/ 8 w 52"/>
                  <a:gd name="T51" fmla="*/ 50 h 60"/>
                  <a:gd name="T52" fmla="*/ 4 w 52"/>
                  <a:gd name="T53" fmla="*/ 50 h 60"/>
                  <a:gd name="T54" fmla="*/ 4 w 52"/>
                  <a:gd name="T55" fmla="*/ 48 h 60"/>
                  <a:gd name="T56" fmla="*/ 2 w 52"/>
                  <a:gd name="T57" fmla="*/ 32 h 60"/>
                  <a:gd name="T58" fmla="*/ 0 w 52"/>
                  <a:gd name="T59" fmla="*/ 18 h 60"/>
                  <a:gd name="T60" fmla="*/ 2 w 52"/>
                  <a:gd name="T61" fmla="*/ 10 h 60"/>
                  <a:gd name="T62" fmla="*/ 12 w 52"/>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60">
                    <a:moveTo>
                      <a:pt x="12" y="0"/>
                    </a:moveTo>
                    <a:lnTo>
                      <a:pt x="12" y="0"/>
                    </a:lnTo>
                    <a:lnTo>
                      <a:pt x="22" y="10"/>
                    </a:lnTo>
                    <a:lnTo>
                      <a:pt x="22" y="10"/>
                    </a:lnTo>
                    <a:lnTo>
                      <a:pt x="24" y="12"/>
                    </a:lnTo>
                    <a:lnTo>
                      <a:pt x="24" y="12"/>
                    </a:lnTo>
                    <a:lnTo>
                      <a:pt x="24" y="10"/>
                    </a:lnTo>
                    <a:lnTo>
                      <a:pt x="24" y="10"/>
                    </a:lnTo>
                    <a:lnTo>
                      <a:pt x="26" y="2"/>
                    </a:lnTo>
                    <a:lnTo>
                      <a:pt x="28" y="0"/>
                    </a:lnTo>
                    <a:lnTo>
                      <a:pt x="30" y="0"/>
                    </a:lnTo>
                    <a:lnTo>
                      <a:pt x="32" y="4"/>
                    </a:lnTo>
                    <a:lnTo>
                      <a:pt x="34" y="8"/>
                    </a:lnTo>
                    <a:lnTo>
                      <a:pt x="34" y="8"/>
                    </a:lnTo>
                    <a:lnTo>
                      <a:pt x="38" y="16"/>
                    </a:lnTo>
                    <a:lnTo>
                      <a:pt x="42" y="18"/>
                    </a:lnTo>
                    <a:lnTo>
                      <a:pt x="46" y="20"/>
                    </a:lnTo>
                    <a:lnTo>
                      <a:pt x="50" y="26"/>
                    </a:lnTo>
                    <a:lnTo>
                      <a:pt x="50" y="26"/>
                    </a:lnTo>
                    <a:lnTo>
                      <a:pt x="52" y="34"/>
                    </a:lnTo>
                    <a:lnTo>
                      <a:pt x="50" y="44"/>
                    </a:lnTo>
                    <a:lnTo>
                      <a:pt x="50" y="44"/>
                    </a:lnTo>
                    <a:lnTo>
                      <a:pt x="50" y="54"/>
                    </a:lnTo>
                    <a:lnTo>
                      <a:pt x="48" y="58"/>
                    </a:lnTo>
                    <a:lnTo>
                      <a:pt x="46" y="60"/>
                    </a:lnTo>
                    <a:lnTo>
                      <a:pt x="46" y="60"/>
                    </a:lnTo>
                    <a:lnTo>
                      <a:pt x="44" y="60"/>
                    </a:lnTo>
                    <a:lnTo>
                      <a:pt x="44" y="56"/>
                    </a:lnTo>
                    <a:lnTo>
                      <a:pt x="42" y="48"/>
                    </a:lnTo>
                    <a:lnTo>
                      <a:pt x="42" y="48"/>
                    </a:lnTo>
                    <a:lnTo>
                      <a:pt x="40" y="44"/>
                    </a:lnTo>
                    <a:lnTo>
                      <a:pt x="38" y="40"/>
                    </a:lnTo>
                    <a:lnTo>
                      <a:pt x="34" y="34"/>
                    </a:lnTo>
                    <a:lnTo>
                      <a:pt x="34" y="34"/>
                    </a:lnTo>
                    <a:lnTo>
                      <a:pt x="34" y="50"/>
                    </a:lnTo>
                    <a:lnTo>
                      <a:pt x="34" y="50"/>
                    </a:lnTo>
                    <a:lnTo>
                      <a:pt x="32" y="58"/>
                    </a:lnTo>
                    <a:lnTo>
                      <a:pt x="30" y="58"/>
                    </a:lnTo>
                    <a:lnTo>
                      <a:pt x="30" y="58"/>
                    </a:lnTo>
                    <a:lnTo>
                      <a:pt x="30" y="58"/>
                    </a:lnTo>
                    <a:lnTo>
                      <a:pt x="26" y="52"/>
                    </a:lnTo>
                    <a:lnTo>
                      <a:pt x="24" y="46"/>
                    </a:lnTo>
                    <a:lnTo>
                      <a:pt x="20" y="42"/>
                    </a:lnTo>
                    <a:lnTo>
                      <a:pt x="16" y="36"/>
                    </a:lnTo>
                    <a:lnTo>
                      <a:pt x="16" y="36"/>
                    </a:lnTo>
                    <a:lnTo>
                      <a:pt x="14" y="30"/>
                    </a:lnTo>
                    <a:lnTo>
                      <a:pt x="14" y="28"/>
                    </a:lnTo>
                    <a:lnTo>
                      <a:pt x="12" y="30"/>
                    </a:lnTo>
                    <a:lnTo>
                      <a:pt x="10" y="38"/>
                    </a:lnTo>
                    <a:lnTo>
                      <a:pt x="10" y="38"/>
                    </a:lnTo>
                    <a:lnTo>
                      <a:pt x="10" y="44"/>
                    </a:lnTo>
                    <a:lnTo>
                      <a:pt x="8" y="50"/>
                    </a:lnTo>
                    <a:lnTo>
                      <a:pt x="8" y="50"/>
                    </a:lnTo>
                    <a:lnTo>
                      <a:pt x="4" y="50"/>
                    </a:lnTo>
                    <a:lnTo>
                      <a:pt x="4" y="48"/>
                    </a:lnTo>
                    <a:lnTo>
                      <a:pt x="4" y="48"/>
                    </a:lnTo>
                    <a:lnTo>
                      <a:pt x="4" y="40"/>
                    </a:lnTo>
                    <a:lnTo>
                      <a:pt x="2" y="32"/>
                    </a:lnTo>
                    <a:lnTo>
                      <a:pt x="0" y="24"/>
                    </a:lnTo>
                    <a:lnTo>
                      <a:pt x="0" y="18"/>
                    </a:lnTo>
                    <a:lnTo>
                      <a:pt x="0" y="18"/>
                    </a:lnTo>
                    <a:lnTo>
                      <a:pt x="2" y="10"/>
                    </a:lnTo>
                    <a:lnTo>
                      <a:pt x="6" y="6"/>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2" name="Freeform 1961">
                <a:extLst>
                  <a:ext uri="{FF2B5EF4-FFF2-40B4-BE49-F238E27FC236}">
                    <a16:creationId xmlns:a16="http://schemas.microsoft.com/office/drawing/2014/main" id="{8D9B259A-946D-F86F-5FBE-BD5C57B3D01C}"/>
                  </a:ext>
                </a:extLst>
              </p:cNvPr>
              <p:cNvSpPr>
                <a:spLocks/>
              </p:cNvSpPr>
              <p:nvPr/>
            </p:nvSpPr>
            <p:spPr bwMode="auto">
              <a:xfrm>
                <a:off x="2276" y="2514"/>
                <a:ext cx="32" cy="68"/>
              </a:xfrm>
              <a:custGeom>
                <a:avLst/>
                <a:gdLst>
                  <a:gd name="T0" fmla="*/ 32 w 32"/>
                  <a:gd name="T1" fmla="*/ 58 h 68"/>
                  <a:gd name="T2" fmla="*/ 32 w 32"/>
                  <a:gd name="T3" fmla="*/ 58 h 68"/>
                  <a:gd name="T4" fmla="*/ 30 w 32"/>
                  <a:gd name="T5" fmla="*/ 58 h 68"/>
                  <a:gd name="T6" fmla="*/ 28 w 32"/>
                  <a:gd name="T7" fmla="*/ 58 h 68"/>
                  <a:gd name="T8" fmla="*/ 24 w 32"/>
                  <a:gd name="T9" fmla="*/ 54 h 68"/>
                  <a:gd name="T10" fmla="*/ 24 w 32"/>
                  <a:gd name="T11" fmla="*/ 54 h 68"/>
                  <a:gd name="T12" fmla="*/ 20 w 32"/>
                  <a:gd name="T13" fmla="*/ 50 h 68"/>
                  <a:gd name="T14" fmla="*/ 18 w 32"/>
                  <a:gd name="T15" fmla="*/ 54 h 68"/>
                  <a:gd name="T16" fmla="*/ 20 w 32"/>
                  <a:gd name="T17" fmla="*/ 64 h 68"/>
                  <a:gd name="T18" fmla="*/ 20 w 32"/>
                  <a:gd name="T19" fmla="*/ 64 h 68"/>
                  <a:gd name="T20" fmla="*/ 20 w 32"/>
                  <a:gd name="T21" fmla="*/ 66 h 68"/>
                  <a:gd name="T22" fmla="*/ 18 w 32"/>
                  <a:gd name="T23" fmla="*/ 68 h 68"/>
                  <a:gd name="T24" fmla="*/ 18 w 32"/>
                  <a:gd name="T25" fmla="*/ 68 h 68"/>
                  <a:gd name="T26" fmla="*/ 16 w 32"/>
                  <a:gd name="T27" fmla="*/ 68 h 68"/>
                  <a:gd name="T28" fmla="*/ 16 w 32"/>
                  <a:gd name="T29" fmla="*/ 66 h 68"/>
                  <a:gd name="T30" fmla="*/ 16 w 32"/>
                  <a:gd name="T31" fmla="*/ 66 h 68"/>
                  <a:gd name="T32" fmla="*/ 12 w 32"/>
                  <a:gd name="T33" fmla="*/ 48 h 68"/>
                  <a:gd name="T34" fmla="*/ 10 w 32"/>
                  <a:gd name="T35" fmla="*/ 40 h 68"/>
                  <a:gd name="T36" fmla="*/ 10 w 32"/>
                  <a:gd name="T37" fmla="*/ 32 h 68"/>
                  <a:gd name="T38" fmla="*/ 10 w 32"/>
                  <a:gd name="T39" fmla="*/ 32 h 68"/>
                  <a:gd name="T40" fmla="*/ 10 w 32"/>
                  <a:gd name="T41" fmla="*/ 20 h 68"/>
                  <a:gd name="T42" fmla="*/ 8 w 32"/>
                  <a:gd name="T43" fmla="*/ 16 h 68"/>
                  <a:gd name="T44" fmla="*/ 6 w 32"/>
                  <a:gd name="T45" fmla="*/ 12 h 68"/>
                  <a:gd name="T46" fmla="*/ 4 w 32"/>
                  <a:gd name="T47" fmla="*/ 10 h 68"/>
                  <a:gd name="T48" fmla="*/ 4 w 32"/>
                  <a:gd name="T49" fmla="*/ 10 h 68"/>
                  <a:gd name="T50" fmla="*/ 2 w 32"/>
                  <a:gd name="T51" fmla="*/ 10 h 68"/>
                  <a:gd name="T52" fmla="*/ 0 w 32"/>
                  <a:gd name="T53" fmla="*/ 10 h 68"/>
                  <a:gd name="T54" fmla="*/ 0 w 32"/>
                  <a:gd name="T55" fmla="*/ 6 h 68"/>
                  <a:gd name="T56" fmla="*/ 0 w 32"/>
                  <a:gd name="T57" fmla="*/ 6 h 68"/>
                  <a:gd name="T58" fmla="*/ 6 w 32"/>
                  <a:gd name="T59" fmla="*/ 0 h 68"/>
                  <a:gd name="T60" fmla="*/ 10 w 32"/>
                  <a:gd name="T61" fmla="*/ 0 h 68"/>
                  <a:gd name="T62" fmla="*/ 12 w 32"/>
                  <a:gd name="T63" fmla="*/ 2 h 68"/>
                  <a:gd name="T64" fmla="*/ 14 w 32"/>
                  <a:gd name="T65" fmla="*/ 10 h 68"/>
                  <a:gd name="T66" fmla="*/ 18 w 32"/>
                  <a:gd name="T67" fmla="*/ 28 h 68"/>
                  <a:gd name="T68" fmla="*/ 18 w 32"/>
                  <a:gd name="T69" fmla="*/ 28 h 68"/>
                  <a:gd name="T70" fmla="*/ 20 w 32"/>
                  <a:gd name="T71" fmla="*/ 36 h 68"/>
                  <a:gd name="T72" fmla="*/ 22 w 32"/>
                  <a:gd name="T73" fmla="*/ 38 h 68"/>
                  <a:gd name="T74" fmla="*/ 22 w 32"/>
                  <a:gd name="T75" fmla="*/ 38 h 68"/>
                  <a:gd name="T76" fmla="*/ 26 w 32"/>
                  <a:gd name="T77" fmla="*/ 40 h 68"/>
                  <a:gd name="T78" fmla="*/ 28 w 32"/>
                  <a:gd name="T79" fmla="*/ 44 h 68"/>
                  <a:gd name="T80" fmla="*/ 32 w 32"/>
                  <a:gd name="T81" fmla="*/ 58 h 68"/>
                  <a:gd name="T82" fmla="*/ 32 w 32"/>
                  <a:gd name="T83"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68">
                    <a:moveTo>
                      <a:pt x="32" y="58"/>
                    </a:moveTo>
                    <a:lnTo>
                      <a:pt x="32" y="58"/>
                    </a:lnTo>
                    <a:lnTo>
                      <a:pt x="30" y="58"/>
                    </a:lnTo>
                    <a:lnTo>
                      <a:pt x="28" y="58"/>
                    </a:lnTo>
                    <a:lnTo>
                      <a:pt x="24" y="54"/>
                    </a:lnTo>
                    <a:lnTo>
                      <a:pt x="24" y="54"/>
                    </a:lnTo>
                    <a:lnTo>
                      <a:pt x="20" y="50"/>
                    </a:lnTo>
                    <a:lnTo>
                      <a:pt x="18" y="54"/>
                    </a:lnTo>
                    <a:lnTo>
                      <a:pt x="20" y="64"/>
                    </a:lnTo>
                    <a:lnTo>
                      <a:pt x="20" y="64"/>
                    </a:lnTo>
                    <a:lnTo>
                      <a:pt x="20" y="66"/>
                    </a:lnTo>
                    <a:lnTo>
                      <a:pt x="18" y="68"/>
                    </a:lnTo>
                    <a:lnTo>
                      <a:pt x="18" y="68"/>
                    </a:lnTo>
                    <a:lnTo>
                      <a:pt x="16" y="68"/>
                    </a:lnTo>
                    <a:lnTo>
                      <a:pt x="16" y="66"/>
                    </a:lnTo>
                    <a:lnTo>
                      <a:pt x="16" y="66"/>
                    </a:lnTo>
                    <a:lnTo>
                      <a:pt x="12" y="48"/>
                    </a:lnTo>
                    <a:lnTo>
                      <a:pt x="10" y="40"/>
                    </a:lnTo>
                    <a:lnTo>
                      <a:pt x="10" y="32"/>
                    </a:lnTo>
                    <a:lnTo>
                      <a:pt x="10" y="32"/>
                    </a:lnTo>
                    <a:lnTo>
                      <a:pt x="10" y="20"/>
                    </a:lnTo>
                    <a:lnTo>
                      <a:pt x="8" y="16"/>
                    </a:lnTo>
                    <a:lnTo>
                      <a:pt x="6" y="12"/>
                    </a:lnTo>
                    <a:lnTo>
                      <a:pt x="4" y="10"/>
                    </a:lnTo>
                    <a:lnTo>
                      <a:pt x="4" y="10"/>
                    </a:lnTo>
                    <a:lnTo>
                      <a:pt x="2" y="10"/>
                    </a:lnTo>
                    <a:lnTo>
                      <a:pt x="0" y="10"/>
                    </a:lnTo>
                    <a:lnTo>
                      <a:pt x="0" y="6"/>
                    </a:lnTo>
                    <a:lnTo>
                      <a:pt x="0" y="6"/>
                    </a:lnTo>
                    <a:lnTo>
                      <a:pt x="6" y="0"/>
                    </a:lnTo>
                    <a:lnTo>
                      <a:pt x="10" y="0"/>
                    </a:lnTo>
                    <a:lnTo>
                      <a:pt x="12" y="2"/>
                    </a:lnTo>
                    <a:lnTo>
                      <a:pt x="14" y="10"/>
                    </a:lnTo>
                    <a:lnTo>
                      <a:pt x="18" y="28"/>
                    </a:lnTo>
                    <a:lnTo>
                      <a:pt x="18" y="28"/>
                    </a:lnTo>
                    <a:lnTo>
                      <a:pt x="20" y="36"/>
                    </a:lnTo>
                    <a:lnTo>
                      <a:pt x="22" y="38"/>
                    </a:lnTo>
                    <a:lnTo>
                      <a:pt x="22" y="38"/>
                    </a:lnTo>
                    <a:lnTo>
                      <a:pt x="26" y="40"/>
                    </a:lnTo>
                    <a:lnTo>
                      <a:pt x="28" y="44"/>
                    </a:lnTo>
                    <a:lnTo>
                      <a:pt x="32" y="58"/>
                    </a:lnTo>
                    <a:lnTo>
                      <a:pt x="3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3" name="Freeform 1962">
                <a:extLst>
                  <a:ext uri="{FF2B5EF4-FFF2-40B4-BE49-F238E27FC236}">
                    <a16:creationId xmlns:a16="http://schemas.microsoft.com/office/drawing/2014/main" id="{50F64955-F3F3-8E64-1A9D-22518A2ED7DB}"/>
                  </a:ext>
                </a:extLst>
              </p:cNvPr>
              <p:cNvSpPr>
                <a:spLocks/>
              </p:cNvSpPr>
              <p:nvPr/>
            </p:nvSpPr>
            <p:spPr bwMode="auto">
              <a:xfrm>
                <a:off x="2214" y="2506"/>
                <a:ext cx="30" cy="34"/>
              </a:xfrm>
              <a:custGeom>
                <a:avLst/>
                <a:gdLst>
                  <a:gd name="T0" fmla="*/ 0 w 30"/>
                  <a:gd name="T1" fmla="*/ 0 h 34"/>
                  <a:gd name="T2" fmla="*/ 0 w 30"/>
                  <a:gd name="T3" fmla="*/ 0 h 34"/>
                  <a:gd name="T4" fmla="*/ 4 w 30"/>
                  <a:gd name="T5" fmla="*/ 2 h 34"/>
                  <a:gd name="T6" fmla="*/ 8 w 30"/>
                  <a:gd name="T7" fmla="*/ 6 h 34"/>
                  <a:gd name="T8" fmla="*/ 12 w 30"/>
                  <a:gd name="T9" fmla="*/ 10 h 34"/>
                  <a:gd name="T10" fmla="*/ 14 w 30"/>
                  <a:gd name="T11" fmla="*/ 18 h 34"/>
                  <a:gd name="T12" fmla="*/ 14 w 30"/>
                  <a:gd name="T13" fmla="*/ 18 h 34"/>
                  <a:gd name="T14" fmla="*/ 16 w 30"/>
                  <a:gd name="T15" fmla="*/ 20 h 34"/>
                  <a:gd name="T16" fmla="*/ 16 w 30"/>
                  <a:gd name="T17" fmla="*/ 20 h 34"/>
                  <a:gd name="T18" fmla="*/ 18 w 30"/>
                  <a:gd name="T19" fmla="*/ 14 h 34"/>
                  <a:gd name="T20" fmla="*/ 18 w 30"/>
                  <a:gd name="T21" fmla="*/ 14 h 34"/>
                  <a:gd name="T22" fmla="*/ 22 w 30"/>
                  <a:gd name="T23" fmla="*/ 6 h 34"/>
                  <a:gd name="T24" fmla="*/ 22 w 30"/>
                  <a:gd name="T25" fmla="*/ 6 h 34"/>
                  <a:gd name="T26" fmla="*/ 24 w 30"/>
                  <a:gd name="T27" fmla="*/ 6 h 34"/>
                  <a:gd name="T28" fmla="*/ 26 w 30"/>
                  <a:gd name="T29" fmla="*/ 10 h 34"/>
                  <a:gd name="T30" fmla="*/ 30 w 30"/>
                  <a:gd name="T31" fmla="*/ 12 h 34"/>
                  <a:gd name="T32" fmla="*/ 30 w 30"/>
                  <a:gd name="T33" fmla="*/ 12 h 34"/>
                  <a:gd name="T34" fmla="*/ 30 w 30"/>
                  <a:gd name="T35" fmla="*/ 16 h 34"/>
                  <a:gd name="T36" fmla="*/ 30 w 30"/>
                  <a:gd name="T37" fmla="*/ 20 h 34"/>
                  <a:gd name="T38" fmla="*/ 30 w 30"/>
                  <a:gd name="T39" fmla="*/ 20 h 34"/>
                  <a:gd name="T40" fmla="*/ 28 w 30"/>
                  <a:gd name="T41" fmla="*/ 30 h 34"/>
                  <a:gd name="T42" fmla="*/ 26 w 30"/>
                  <a:gd name="T43" fmla="*/ 34 h 34"/>
                  <a:gd name="T44" fmla="*/ 24 w 30"/>
                  <a:gd name="T45" fmla="*/ 34 h 34"/>
                  <a:gd name="T46" fmla="*/ 24 w 30"/>
                  <a:gd name="T47" fmla="*/ 34 h 34"/>
                  <a:gd name="T48" fmla="*/ 20 w 30"/>
                  <a:gd name="T49" fmla="*/ 32 h 34"/>
                  <a:gd name="T50" fmla="*/ 16 w 30"/>
                  <a:gd name="T51" fmla="*/ 34 h 34"/>
                  <a:gd name="T52" fmla="*/ 12 w 30"/>
                  <a:gd name="T53" fmla="*/ 34 h 34"/>
                  <a:gd name="T54" fmla="*/ 10 w 30"/>
                  <a:gd name="T55" fmla="*/ 32 h 34"/>
                  <a:gd name="T56" fmla="*/ 8 w 30"/>
                  <a:gd name="T57" fmla="*/ 28 h 34"/>
                  <a:gd name="T58" fmla="*/ 6 w 30"/>
                  <a:gd name="T59" fmla="*/ 22 h 34"/>
                  <a:gd name="T60" fmla="*/ 6 w 30"/>
                  <a:gd name="T61" fmla="*/ 22 h 34"/>
                  <a:gd name="T62" fmla="*/ 4 w 30"/>
                  <a:gd name="T63" fmla="*/ 10 h 34"/>
                  <a:gd name="T64" fmla="*/ 0 w 30"/>
                  <a:gd name="T65" fmla="*/ 0 h 34"/>
                  <a:gd name="T66" fmla="*/ 0 w 30"/>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4">
                    <a:moveTo>
                      <a:pt x="0" y="0"/>
                    </a:moveTo>
                    <a:lnTo>
                      <a:pt x="0" y="0"/>
                    </a:lnTo>
                    <a:lnTo>
                      <a:pt x="4" y="2"/>
                    </a:lnTo>
                    <a:lnTo>
                      <a:pt x="8" y="6"/>
                    </a:lnTo>
                    <a:lnTo>
                      <a:pt x="12" y="10"/>
                    </a:lnTo>
                    <a:lnTo>
                      <a:pt x="14" y="18"/>
                    </a:lnTo>
                    <a:lnTo>
                      <a:pt x="14" y="18"/>
                    </a:lnTo>
                    <a:lnTo>
                      <a:pt x="16" y="20"/>
                    </a:lnTo>
                    <a:lnTo>
                      <a:pt x="16" y="20"/>
                    </a:lnTo>
                    <a:lnTo>
                      <a:pt x="18" y="14"/>
                    </a:lnTo>
                    <a:lnTo>
                      <a:pt x="18" y="14"/>
                    </a:lnTo>
                    <a:lnTo>
                      <a:pt x="22" y="6"/>
                    </a:lnTo>
                    <a:lnTo>
                      <a:pt x="22" y="6"/>
                    </a:lnTo>
                    <a:lnTo>
                      <a:pt x="24" y="6"/>
                    </a:lnTo>
                    <a:lnTo>
                      <a:pt x="26" y="10"/>
                    </a:lnTo>
                    <a:lnTo>
                      <a:pt x="30" y="12"/>
                    </a:lnTo>
                    <a:lnTo>
                      <a:pt x="30" y="12"/>
                    </a:lnTo>
                    <a:lnTo>
                      <a:pt x="30" y="16"/>
                    </a:lnTo>
                    <a:lnTo>
                      <a:pt x="30" y="20"/>
                    </a:lnTo>
                    <a:lnTo>
                      <a:pt x="30" y="20"/>
                    </a:lnTo>
                    <a:lnTo>
                      <a:pt x="28" y="30"/>
                    </a:lnTo>
                    <a:lnTo>
                      <a:pt x="26" y="34"/>
                    </a:lnTo>
                    <a:lnTo>
                      <a:pt x="24" y="34"/>
                    </a:lnTo>
                    <a:lnTo>
                      <a:pt x="24" y="34"/>
                    </a:lnTo>
                    <a:lnTo>
                      <a:pt x="20" y="32"/>
                    </a:lnTo>
                    <a:lnTo>
                      <a:pt x="16" y="34"/>
                    </a:lnTo>
                    <a:lnTo>
                      <a:pt x="12" y="34"/>
                    </a:lnTo>
                    <a:lnTo>
                      <a:pt x="10" y="32"/>
                    </a:lnTo>
                    <a:lnTo>
                      <a:pt x="8" y="28"/>
                    </a:lnTo>
                    <a:lnTo>
                      <a:pt x="6" y="22"/>
                    </a:lnTo>
                    <a:lnTo>
                      <a:pt x="6" y="22"/>
                    </a:lnTo>
                    <a:lnTo>
                      <a:pt x="4"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4" name="Freeform 1963">
                <a:extLst>
                  <a:ext uri="{FF2B5EF4-FFF2-40B4-BE49-F238E27FC236}">
                    <a16:creationId xmlns:a16="http://schemas.microsoft.com/office/drawing/2014/main" id="{16B52AFA-11E2-FA2B-654C-86403807990C}"/>
                  </a:ext>
                </a:extLst>
              </p:cNvPr>
              <p:cNvSpPr>
                <a:spLocks/>
              </p:cNvSpPr>
              <p:nvPr/>
            </p:nvSpPr>
            <p:spPr bwMode="auto">
              <a:xfrm>
                <a:off x="2128" y="2576"/>
                <a:ext cx="30" cy="50"/>
              </a:xfrm>
              <a:custGeom>
                <a:avLst/>
                <a:gdLst>
                  <a:gd name="T0" fmla="*/ 30 w 30"/>
                  <a:gd name="T1" fmla="*/ 22 h 50"/>
                  <a:gd name="T2" fmla="*/ 30 w 30"/>
                  <a:gd name="T3" fmla="*/ 22 h 50"/>
                  <a:gd name="T4" fmla="*/ 30 w 30"/>
                  <a:gd name="T5" fmla="*/ 28 h 50"/>
                  <a:gd name="T6" fmla="*/ 30 w 30"/>
                  <a:gd name="T7" fmla="*/ 34 h 50"/>
                  <a:gd name="T8" fmla="*/ 26 w 30"/>
                  <a:gd name="T9" fmla="*/ 46 h 50"/>
                  <a:gd name="T10" fmla="*/ 26 w 30"/>
                  <a:gd name="T11" fmla="*/ 46 h 50"/>
                  <a:gd name="T12" fmla="*/ 24 w 30"/>
                  <a:gd name="T13" fmla="*/ 50 h 50"/>
                  <a:gd name="T14" fmla="*/ 24 w 30"/>
                  <a:gd name="T15" fmla="*/ 50 h 50"/>
                  <a:gd name="T16" fmla="*/ 22 w 30"/>
                  <a:gd name="T17" fmla="*/ 48 h 50"/>
                  <a:gd name="T18" fmla="*/ 22 w 30"/>
                  <a:gd name="T19" fmla="*/ 48 h 50"/>
                  <a:gd name="T20" fmla="*/ 20 w 30"/>
                  <a:gd name="T21" fmla="*/ 42 h 50"/>
                  <a:gd name="T22" fmla="*/ 18 w 30"/>
                  <a:gd name="T23" fmla="*/ 42 h 50"/>
                  <a:gd name="T24" fmla="*/ 16 w 30"/>
                  <a:gd name="T25" fmla="*/ 46 h 50"/>
                  <a:gd name="T26" fmla="*/ 16 w 30"/>
                  <a:gd name="T27" fmla="*/ 46 h 50"/>
                  <a:gd name="T28" fmla="*/ 16 w 30"/>
                  <a:gd name="T29" fmla="*/ 50 h 50"/>
                  <a:gd name="T30" fmla="*/ 14 w 30"/>
                  <a:gd name="T31" fmla="*/ 46 h 50"/>
                  <a:gd name="T32" fmla="*/ 14 w 30"/>
                  <a:gd name="T33" fmla="*/ 46 h 50"/>
                  <a:gd name="T34" fmla="*/ 12 w 30"/>
                  <a:gd name="T35" fmla="*/ 36 h 50"/>
                  <a:gd name="T36" fmla="*/ 8 w 30"/>
                  <a:gd name="T37" fmla="*/ 28 h 50"/>
                  <a:gd name="T38" fmla="*/ 4 w 30"/>
                  <a:gd name="T39" fmla="*/ 20 h 50"/>
                  <a:gd name="T40" fmla="*/ 2 w 30"/>
                  <a:gd name="T41" fmla="*/ 10 h 50"/>
                  <a:gd name="T42" fmla="*/ 2 w 30"/>
                  <a:gd name="T43" fmla="*/ 10 h 50"/>
                  <a:gd name="T44" fmla="*/ 0 w 30"/>
                  <a:gd name="T45" fmla="*/ 6 h 50"/>
                  <a:gd name="T46" fmla="*/ 0 w 30"/>
                  <a:gd name="T47" fmla="*/ 2 h 50"/>
                  <a:gd name="T48" fmla="*/ 0 w 30"/>
                  <a:gd name="T49" fmla="*/ 2 h 50"/>
                  <a:gd name="T50" fmla="*/ 2 w 30"/>
                  <a:gd name="T51" fmla="*/ 0 h 50"/>
                  <a:gd name="T52" fmla="*/ 4 w 30"/>
                  <a:gd name="T53" fmla="*/ 2 h 50"/>
                  <a:gd name="T54" fmla="*/ 4 w 30"/>
                  <a:gd name="T55" fmla="*/ 2 h 50"/>
                  <a:gd name="T56" fmla="*/ 6 w 30"/>
                  <a:gd name="T57" fmla="*/ 6 h 50"/>
                  <a:gd name="T58" fmla="*/ 8 w 30"/>
                  <a:gd name="T59" fmla="*/ 10 h 50"/>
                  <a:gd name="T60" fmla="*/ 10 w 30"/>
                  <a:gd name="T61" fmla="*/ 12 h 50"/>
                  <a:gd name="T62" fmla="*/ 12 w 30"/>
                  <a:gd name="T63" fmla="*/ 16 h 50"/>
                  <a:gd name="T64" fmla="*/ 12 w 30"/>
                  <a:gd name="T65" fmla="*/ 16 h 50"/>
                  <a:gd name="T66" fmla="*/ 14 w 30"/>
                  <a:gd name="T67" fmla="*/ 24 h 50"/>
                  <a:gd name="T68" fmla="*/ 18 w 30"/>
                  <a:gd name="T69" fmla="*/ 28 h 50"/>
                  <a:gd name="T70" fmla="*/ 18 w 30"/>
                  <a:gd name="T71" fmla="*/ 28 h 50"/>
                  <a:gd name="T72" fmla="*/ 20 w 30"/>
                  <a:gd name="T73" fmla="*/ 28 h 50"/>
                  <a:gd name="T74" fmla="*/ 22 w 30"/>
                  <a:gd name="T75" fmla="*/ 18 h 50"/>
                  <a:gd name="T76" fmla="*/ 22 w 30"/>
                  <a:gd name="T77" fmla="*/ 18 h 50"/>
                  <a:gd name="T78" fmla="*/ 24 w 30"/>
                  <a:gd name="T79" fmla="*/ 14 h 50"/>
                  <a:gd name="T80" fmla="*/ 26 w 30"/>
                  <a:gd name="T81" fmla="*/ 16 h 50"/>
                  <a:gd name="T82" fmla="*/ 30 w 30"/>
                  <a:gd name="T83" fmla="*/ 22 h 50"/>
                  <a:gd name="T84" fmla="*/ 30 w 30"/>
                  <a:gd name="T85"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50">
                    <a:moveTo>
                      <a:pt x="30" y="22"/>
                    </a:moveTo>
                    <a:lnTo>
                      <a:pt x="30" y="22"/>
                    </a:lnTo>
                    <a:lnTo>
                      <a:pt x="30" y="28"/>
                    </a:lnTo>
                    <a:lnTo>
                      <a:pt x="30" y="34"/>
                    </a:lnTo>
                    <a:lnTo>
                      <a:pt x="26" y="46"/>
                    </a:lnTo>
                    <a:lnTo>
                      <a:pt x="26" y="46"/>
                    </a:lnTo>
                    <a:lnTo>
                      <a:pt x="24" y="50"/>
                    </a:lnTo>
                    <a:lnTo>
                      <a:pt x="24" y="50"/>
                    </a:lnTo>
                    <a:lnTo>
                      <a:pt x="22" y="48"/>
                    </a:lnTo>
                    <a:lnTo>
                      <a:pt x="22" y="48"/>
                    </a:lnTo>
                    <a:lnTo>
                      <a:pt x="20" y="42"/>
                    </a:lnTo>
                    <a:lnTo>
                      <a:pt x="18" y="42"/>
                    </a:lnTo>
                    <a:lnTo>
                      <a:pt x="16" y="46"/>
                    </a:lnTo>
                    <a:lnTo>
                      <a:pt x="16" y="46"/>
                    </a:lnTo>
                    <a:lnTo>
                      <a:pt x="16" y="50"/>
                    </a:lnTo>
                    <a:lnTo>
                      <a:pt x="14" y="46"/>
                    </a:lnTo>
                    <a:lnTo>
                      <a:pt x="14" y="46"/>
                    </a:lnTo>
                    <a:lnTo>
                      <a:pt x="12" y="36"/>
                    </a:lnTo>
                    <a:lnTo>
                      <a:pt x="8" y="28"/>
                    </a:lnTo>
                    <a:lnTo>
                      <a:pt x="4" y="20"/>
                    </a:lnTo>
                    <a:lnTo>
                      <a:pt x="2" y="10"/>
                    </a:lnTo>
                    <a:lnTo>
                      <a:pt x="2" y="10"/>
                    </a:lnTo>
                    <a:lnTo>
                      <a:pt x="0" y="6"/>
                    </a:lnTo>
                    <a:lnTo>
                      <a:pt x="0" y="2"/>
                    </a:lnTo>
                    <a:lnTo>
                      <a:pt x="0" y="2"/>
                    </a:lnTo>
                    <a:lnTo>
                      <a:pt x="2" y="0"/>
                    </a:lnTo>
                    <a:lnTo>
                      <a:pt x="4" y="2"/>
                    </a:lnTo>
                    <a:lnTo>
                      <a:pt x="4" y="2"/>
                    </a:lnTo>
                    <a:lnTo>
                      <a:pt x="6" y="6"/>
                    </a:lnTo>
                    <a:lnTo>
                      <a:pt x="8" y="10"/>
                    </a:lnTo>
                    <a:lnTo>
                      <a:pt x="10" y="12"/>
                    </a:lnTo>
                    <a:lnTo>
                      <a:pt x="12" y="16"/>
                    </a:lnTo>
                    <a:lnTo>
                      <a:pt x="12" y="16"/>
                    </a:lnTo>
                    <a:lnTo>
                      <a:pt x="14" y="24"/>
                    </a:lnTo>
                    <a:lnTo>
                      <a:pt x="18" y="28"/>
                    </a:lnTo>
                    <a:lnTo>
                      <a:pt x="18" y="28"/>
                    </a:lnTo>
                    <a:lnTo>
                      <a:pt x="20" y="28"/>
                    </a:lnTo>
                    <a:lnTo>
                      <a:pt x="22" y="18"/>
                    </a:lnTo>
                    <a:lnTo>
                      <a:pt x="22" y="18"/>
                    </a:lnTo>
                    <a:lnTo>
                      <a:pt x="24" y="14"/>
                    </a:lnTo>
                    <a:lnTo>
                      <a:pt x="26" y="16"/>
                    </a:lnTo>
                    <a:lnTo>
                      <a:pt x="30" y="22"/>
                    </a:lnTo>
                    <a:lnTo>
                      <a:pt x="3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5" name="Freeform 1964">
                <a:extLst>
                  <a:ext uri="{FF2B5EF4-FFF2-40B4-BE49-F238E27FC236}">
                    <a16:creationId xmlns:a16="http://schemas.microsoft.com/office/drawing/2014/main" id="{619CA80E-841B-753D-E4D8-126797B6C980}"/>
                  </a:ext>
                </a:extLst>
              </p:cNvPr>
              <p:cNvSpPr>
                <a:spLocks/>
              </p:cNvSpPr>
              <p:nvPr/>
            </p:nvSpPr>
            <p:spPr bwMode="auto">
              <a:xfrm>
                <a:off x="2202" y="2690"/>
                <a:ext cx="26" cy="43"/>
              </a:xfrm>
              <a:custGeom>
                <a:avLst/>
                <a:gdLst>
                  <a:gd name="T0" fmla="*/ 16 w 26"/>
                  <a:gd name="T1" fmla="*/ 19 h 43"/>
                  <a:gd name="T2" fmla="*/ 16 w 26"/>
                  <a:gd name="T3" fmla="*/ 19 h 43"/>
                  <a:gd name="T4" fmla="*/ 18 w 26"/>
                  <a:gd name="T5" fmla="*/ 25 h 43"/>
                  <a:gd name="T6" fmla="*/ 22 w 26"/>
                  <a:gd name="T7" fmla="*/ 27 h 43"/>
                  <a:gd name="T8" fmla="*/ 22 w 26"/>
                  <a:gd name="T9" fmla="*/ 27 h 43"/>
                  <a:gd name="T10" fmla="*/ 24 w 26"/>
                  <a:gd name="T11" fmla="*/ 29 h 43"/>
                  <a:gd name="T12" fmla="*/ 26 w 26"/>
                  <a:gd name="T13" fmla="*/ 35 h 43"/>
                  <a:gd name="T14" fmla="*/ 26 w 26"/>
                  <a:gd name="T15" fmla="*/ 35 h 43"/>
                  <a:gd name="T16" fmla="*/ 24 w 26"/>
                  <a:gd name="T17" fmla="*/ 41 h 43"/>
                  <a:gd name="T18" fmla="*/ 22 w 26"/>
                  <a:gd name="T19" fmla="*/ 43 h 43"/>
                  <a:gd name="T20" fmla="*/ 20 w 26"/>
                  <a:gd name="T21" fmla="*/ 43 h 43"/>
                  <a:gd name="T22" fmla="*/ 20 w 26"/>
                  <a:gd name="T23" fmla="*/ 43 h 43"/>
                  <a:gd name="T24" fmla="*/ 16 w 26"/>
                  <a:gd name="T25" fmla="*/ 41 h 43"/>
                  <a:gd name="T26" fmla="*/ 12 w 26"/>
                  <a:gd name="T27" fmla="*/ 39 h 43"/>
                  <a:gd name="T28" fmla="*/ 10 w 26"/>
                  <a:gd name="T29" fmla="*/ 43 h 43"/>
                  <a:gd name="T30" fmla="*/ 10 w 26"/>
                  <a:gd name="T31" fmla="*/ 43 h 43"/>
                  <a:gd name="T32" fmla="*/ 8 w 26"/>
                  <a:gd name="T33" fmla="*/ 41 h 43"/>
                  <a:gd name="T34" fmla="*/ 6 w 26"/>
                  <a:gd name="T35" fmla="*/ 35 h 43"/>
                  <a:gd name="T36" fmla="*/ 6 w 26"/>
                  <a:gd name="T37" fmla="*/ 35 h 43"/>
                  <a:gd name="T38" fmla="*/ 4 w 26"/>
                  <a:gd name="T39" fmla="*/ 19 h 43"/>
                  <a:gd name="T40" fmla="*/ 2 w 26"/>
                  <a:gd name="T41" fmla="*/ 13 h 43"/>
                  <a:gd name="T42" fmla="*/ 0 w 26"/>
                  <a:gd name="T43" fmla="*/ 7 h 43"/>
                  <a:gd name="T44" fmla="*/ 0 w 26"/>
                  <a:gd name="T45" fmla="*/ 7 h 43"/>
                  <a:gd name="T46" fmla="*/ 0 w 26"/>
                  <a:gd name="T47" fmla="*/ 2 h 43"/>
                  <a:gd name="T48" fmla="*/ 2 w 26"/>
                  <a:gd name="T49" fmla="*/ 0 h 43"/>
                  <a:gd name="T50" fmla="*/ 2 w 26"/>
                  <a:gd name="T51" fmla="*/ 0 h 43"/>
                  <a:gd name="T52" fmla="*/ 2 w 26"/>
                  <a:gd name="T53" fmla="*/ 0 h 43"/>
                  <a:gd name="T54" fmla="*/ 2 w 26"/>
                  <a:gd name="T55" fmla="*/ 0 h 43"/>
                  <a:gd name="T56" fmla="*/ 4 w 26"/>
                  <a:gd name="T57" fmla="*/ 2 h 43"/>
                  <a:gd name="T58" fmla="*/ 6 w 26"/>
                  <a:gd name="T59" fmla="*/ 2 h 43"/>
                  <a:gd name="T60" fmla="*/ 8 w 26"/>
                  <a:gd name="T61" fmla="*/ 2 h 43"/>
                  <a:gd name="T62" fmla="*/ 10 w 26"/>
                  <a:gd name="T63" fmla="*/ 5 h 43"/>
                  <a:gd name="T64" fmla="*/ 10 w 26"/>
                  <a:gd name="T65" fmla="*/ 5 h 43"/>
                  <a:gd name="T66" fmla="*/ 12 w 26"/>
                  <a:gd name="T67" fmla="*/ 5 h 43"/>
                  <a:gd name="T68" fmla="*/ 12 w 26"/>
                  <a:gd name="T69" fmla="*/ 5 h 43"/>
                  <a:gd name="T70" fmla="*/ 12 w 26"/>
                  <a:gd name="T71" fmla="*/ 13 h 43"/>
                  <a:gd name="T72" fmla="*/ 12 w 26"/>
                  <a:gd name="T73" fmla="*/ 17 h 43"/>
                  <a:gd name="T74" fmla="*/ 14 w 26"/>
                  <a:gd name="T75" fmla="*/ 19 h 43"/>
                  <a:gd name="T76" fmla="*/ 14 w 26"/>
                  <a:gd name="T77" fmla="*/ 19 h 43"/>
                  <a:gd name="T78" fmla="*/ 16 w 26"/>
                  <a:gd name="T79" fmla="*/ 19 h 43"/>
                  <a:gd name="T80" fmla="*/ 16 w 26"/>
                  <a:gd name="T81"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43">
                    <a:moveTo>
                      <a:pt x="16" y="19"/>
                    </a:moveTo>
                    <a:lnTo>
                      <a:pt x="16" y="19"/>
                    </a:lnTo>
                    <a:lnTo>
                      <a:pt x="18" y="25"/>
                    </a:lnTo>
                    <a:lnTo>
                      <a:pt x="22" y="27"/>
                    </a:lnTo>
                    <a:lnTo>
                      <a:pt x="22" y="27"/>
                    </a:lnTo>
                    <a:lnTo>
                      <a:pt x="24" y="29"/>
                    </a:lnTo>
                    <a:lnTo>
                      <a:pt x="26" y="35"/>
                    </a:lnTo>
                    <a:lnTo>
                      <a:pt x="26" y="35"/>
                    </a:lnTo>
                    <a:lnTo>
                      <a:pt x="24" y="41"/>
                    </a:lnTo>
                    <a:lnTo>
                      <a:pt x="22" y="43"/>
                    </a:lnTo>
                    <a:lnTo>
                      <a:pt x="20" y="43"/>
                    </a:lnTo>
                    <a:lnTo>
                      <a:pt x="20" y="43"/>
                    </a:lnTo>
                    <a:lnTo>
                      <a:pt x="16" y="41"/>
                    </a:lnTo>
                    <a:lnTo>
                      <a:pt x="12" y="39"/>
                    </a:lnTo>
                    <a:lnTo>
                      <a:pt x="10" y="43"/>
                    </a:lnTo>
                    <a:lnTo>
                      <a:pt x="10" y="43"/>
                    </a:lnTo>
                    <a:lnTo>
                      <a:pt x="8" y="41"/>
                    </a:lnTo>
                    <a:lnTo>
                      <a:pt x="6" y="35"/>
                    </a:lnTo>
                    <a:lnTo>
                      <a:pt x="6" y="35"/>
                    </a:lnTo>
                    <a:lnTo>
                      <a:pt x="4" y="19"/>
                    </a:lnTo>
                    <a:lnTo>
                      <a:pt x="2" y="13"/>
                    </a:lnTo>
                    <a:lnTo>
                      <a:pt x="0" y="7"/>
                    </a:lnTo>
                    <a:lnTo>
                      <a:pt x="0" y="7"/>
                    </a:lnTo>
                    <a:lnTo>
                      <a:pt x="0" y="2"/>
                    </a:lnTo>
                    <a:lnTo>
                      <a:pt x="2" y="0"/>
                    </a:lnTo>
                    <a:lnTo>
                      <a:pt x="2" y="0"/>
                    </a:lnTo>
                    <a:lnTo>
                      <a:pt x="2" y="0"/>
                    </a:lnTo>
                    <a:lnTo>
                      <a:pt x="2" y="0"/>
                    </a:lnTo>
                    <a:lnTo>
                      <a:pt x="4" y="2"/>
                    </a:lnTo>
                    <a:lnTo>
                      <a:pt x="6" y="2"/>
                    </a:lnTo>
                    <a:lnTo>
                      <a:pt x="8" y="2"/>
                    </a:lnTo>
                    <a:lnTo>
                      <a:pt x="10" y="5"/>
                    </a:lnTo>
                    <a:lnTo>
                      <a:pt x="10" y="5"/>
                    </a:lnTo>
                    <a:lnTo>
                      <a:pt x="12" y="5"/>
                    </a:lnTo>
                    <a:lnTo>
                      <a:pt x="12" y="5"/>
                    </a:lnTo>
                    <a:lnTo>
                      <a:pt x="12" y="13"/>
                    </a:lnTo>
                    <a:lnTo>
                      <a:pt x="12" y="17"/>
                    </a:lnTo>
                    <a:lnTo>
                      <a:pt x="14" y="19"/>
                    </a:lnTo>
                    <a:lnTo>
                      <a:pt x="14" y="19"/>
                    </a:lnTo>
                    <a:lnTo>
                      <a:pt x="16" y="19"/>
                    </a:lnTo>
                    <a:lnTo>
                      <a:pt x="1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6" name="Freeform 1965">
                <a:extLst>
                  <a:ext uri="{FF2B5EF4-FFF2-40B4-BE49-F238E27FC236}">
                    <a16:creationId xmlns:a16="http://schemas.microsoft.com/office/drawing/2014/main" id="{38A60F6C-1955-1EA2-FE06-EEDFD29E193D}"/>
                  </a:ext>
                </a:extLst>
              </p:cNvPr>
              <p:cNvSpPr>
                <a:spLocks/>
              </p:cNvSpPr>
              <p:nvPr/>
            </p:nvSpPr>
            <p:spPr bwMode="auto">
              <a:xfrm>
                <a:off x="2132" y="2688"/>
                <a:ext cx="24" cy="35"/>
              </a:xfrm>
              <a:custGeom>
                <a:avLst/>
                <a:gdLst>
                  <a:gd name="T0" fmla="*/ 16 w 24"/>
                  <a:gd name="T1" fmla="*/ 13 h 35"/>
                  <a:gd name="T2" fmla="*/ 16 w 24"/>
                  <a:gd name="T3" fmla="*/ 13 h 35"/>
                  <a:gd name="T4" fmla="*/ 18 w 24"/>
                  <a:gd name="T5" fmla="*/ 13 h 35"/>
                  <a:gd name="T6" fmla="*/ 20 w 24"/>
                  <a:gd name="T7" fmla="*/ 11 h 35"/>
                  <a:gd name="T8" fmla="*/ 22 w 24"/>
                  <a:gd name="T9" fmla="*/ 11 h 35"/>
                  <a:gd name="T10" fmla="*/ 24 w 24"/>
                  <a:gd name="T11" fmla="*/ 13 h 35"/>
                  <a:gd name="T12" fmla="*/ 24 w 24"/>
                  <a:gd name="T13" fmla="*/ 13 h 35"/>
                  <a:gd name="T14" fmla="*/ 24 w 24"/>
                  <a:gd name="T15" fmla="*/ 15 h 35"/>
                  <a:gd name="T16" fmla="*/ 22 w 24"/>
                  <a:gd name="T17" fmla="*/ 17 h 35"/>
                  <a:gd name="T18" fmla="*/ 22 w 24"/>
                  <a:gd name="T19" fmla="*/ 25 h 35"/>
                  <a:gd name="T20" fmla="*/ 22 w 24"/>
                  <a:gd name="T21" fmla="*/ 31 h 35"/>
                  <a:gd name="T22" fmla="*/ 20 w 24"/>
                  <a:gd name="T23" fmla="*/ 33 h 35"/>
                  <a:gd name="T24" fmla="*/ 18 w 24"/>
                  <a:gd name="T25" fmla="*/ 35 h 35"/>
                  <a:gd name="T26" fmla="*/ 18 w 24"/>
                  <a:gd name="T27" fmla="*/ 35 h 35"/>
                  <a:gd name="T28" fmla="*/ 18 w 24"/>
                  <a:gd name="T29" fmla="*/ 35 h 35"/>
                  <a:gd name="T30" fmla="*/ 14 w 24"/>
                  <a:gd name="T31" fmla="*/ 29 h 35"/>
                  <a:gd name="T32" fmla="*/ 8 w 24"/>
                  <a:gd name="T33" fmla="*/ 29 h 35"/>
                  <a:gd name="T34" fmla="*/ 8 w 24"/>
                  <a:gd name="T35" fmla="*/ 29 h 35"/>
                  <a:gd name="T36" fmla="*/ 4 w 24"/>
                  <a:gd name="T37" fmla="*/ 29 h 35"/>
                  <a:gd name="T38" fmla="*/ 2 w 24"/>
                  <a:gd name="T39" fmla="*/ 27 h 35"/>
                  <a:gd name="T40" fmla="*/ 0 w 24"/>
                  <a:gd name="T41" fmla="*/ 23 h 35"/>
                  <a:gd name="T42" fmla="*/ 0 w 24"/>
                  <a:gd name="T43" fmla="*/ 23 h 35"/>
                  <a:gd name="T44" fmla="*/ 0 w 24"/>
                  <a:gd name="T45" fmla="*/ 19 h 35"/>
                  <a:gd name="T46" fmla="*/ 2 w 24"/>
                  <a:gd name="T47" fmla="*/ 13 h 35"/>
                  <a:gd name="T48" fmla="*/ 4 w 24"/>
                  <a:gd name="T49" fmla="*/ 4 h 35"/>
                  <a:gd name="T50" fmla="*/ 4 w 24"/>
                  <a:gd name="T51" fmla="*/ 4 h 35"/>
                  <a:gd name="T52" fmla="*/ 4 w 24"/>
                  <a:gd name="T53" fmla="*/ 2 h 35"/>
                  <a:gd name="T54" fmla="*/ 4 w 24"/>
                  <a:gd name="T55" fmla="*/ 2 h 35"/>
                  <a:gd name="T56" fmla="*/ 6 w 24"/>
                  <a:gd name="T57" fmla="*/ 0 h 35"/>
                  <a:gd name="T58" fmla="*/ 8 w 24"/>
                  <a:gd name="T59" fmla="*/ 2 h 35"/>
                  <a:gd name="T60" fmla="*/ 10 w 24"/>
                  <a:gd name="T61" fmla="*/ 4 h 35"/>
                  <a:gd name="T62" fmla="*/ 14 w 24"/>
                  <a:gd name="T63" fmla="*/ 11 h 35"/>
                  <a:gd name="T64" fmla="*/ 16 w 24"/>
                  <a:gd name="T65" fmla="*/ 13 h 35"/>
                  <a:gd name="T66" fmla="*/ 16 w 24"/>
                  <a:gd name="T67"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35">
                    <a:moveTo>
                      <a:pt x="16" y="13"/>
                    </a:moveTo>
                    <a:lnTo>
                      <a:pt x="16" y="13"/>
                    </a:lnTo>
                    <a:lnTo>
                      <a:pt x="18" y="13"/>
                    </a:lnTo>
                    <a:lnTo>
                      <a:pt x="20" y="11"/>
                    </a:lnTo>
                    <a:lnTo>
                      <a:pt x="22" y="11"/>
                    </a:lnTo>
                    <a:lnTo>
                      <a:pt x="24" y="13"/>
                    </a:lnTo>
                    <a:lnTo>
                      <a:pt x="24" y="13"/>
                    </a:lnTo>
                    <a:lnTo>
                      <a:pt x="24" y="15"/>
                    </a:lnTo>
                    <a:lnTo>
                      <a:pt x="22" y="17"/>
                    </a:lnTo>
                    <a:lnTo>
                      <a:pt x="22" y="25"/>
                    </a:lnTo>
                    <a:lnTo>
                      <a:pt x="22" y="31"/>
                    </a:lnTo>
                    <a:lnTo>
                      <a:pt x="20" y="33"/>
                    </a:lnTo>
                    <a:lnTo>
                      <a:pt x="18" y="35"/>
                    </a:lnTo>
                    <a:lnTo>
                      <a:pt x="18" y="35"/>
                    </a:lnTo>
                    <a:lnTo>
                      <a:pt x="18" y="35"/>
                    </a:lnTo>
                    <a:lnTo>
                      <a:pt x="14" y="29"/>
                    </a:lnTo>
                    <a:lnTo>
                      <a:pt x="8" y="29"/>
                    </a:lnTo>
                    <a:lnTo>
                      <a:pt x="8" y="29"/>
                    </a:lnTo>
                    <a:lnTo>
                      <a:pt x="4" y="29"/>
                    </a:lnTo>
                    <a:lnTo>
                      <a:pt x="2" y="27"/>
                    </a:lnTo>
                    <a:lnTo>
                      <a:pt x="0" y="23"/>
                    </a:lnTo>
                    <a:lnTo>
                      <a:pt x="0" y="23"/>
                    </a:lnTo>
                    <a:lnTo>
                      <a:pt x="0" y="19"/>
                    </a:lnTo>
                    <a:lnTo>
                      <a:pt x="2" y="13"/>
                    </a:lnTo>
                    <a:lnTo>
                      <a:pt x="4" y="4"/>
                    </a:lnTo>
                    <a:lnTo>
                      <a:pt x="4" y="4"/>
                    </a:lnTo>
                    <a:lnTo>
                      <a:pt x="4" y="2"/>
                    </a:lnTo>
                    <a:lnTo>
                      <a:pt x="4" y="2"/>
                    </a:lnTo>
                    <a:lnTo>
                      <a:pt x="6" y="0"/>
                    </a:lnTo>
                    <a:lnTo>
                      <a:pt x="8" y="2"/>
                    </a:lnTo>
                    <a:lnTo>
                      <a:pt x="10" y="4"/>
                    </a:lnTo>
                    <a:lnTo>
                      <a:pt x="14" y="11"/>
                    </a:lnTo>
                    <a:lnTo>
                      <a:pt x="16" y="13"/>
                    </a:lnTo>
                    <a:lnTo>
                      <a:pt x="1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7" name="Freeform 1966">
                <a:extLst>
                  <a:ext uri="{FF2B5EF4-FFF2-40B4-BE49-F238E27FC236}">
                    <a16:creationId xmlns:a16="http://schemas.microsoft.com/office/drawing/2014/main" id="{B114C062-0D55-40EC-82AE-C82182673699}"/>
                  </a:ext>
                </a:extLst>
              </p:cNvPr>
              <p:cNvSpPr>
                <a:spLocks/>
              </p:cNvSpPr>
              <p:nvPr/>
            </p:nvSpPr>
            <p:spPr bwMode="auto">
              <a:xfrm>
                <a:off x="2240" y="2692"/>
                <a:ext cx="22" cy="29"/>
              </a:xfrm>
              <a:custGeom>
                <a:avLst/>
                <a:gdLst>
                  <a:gd name="T0" fmla="*/ 22 w 22"/>
                  <a:gd name="T1" fmla="*/ 27 h 29"/>
                  <a:gd name="T2" fmla="*/ 22 w 22"/>
                  <a:gd name="T3" fmla="*/ 27 h 29"/>
                  <a:gd name="T4" fmla="*/ 16 w 22"/>
                  <a:gd name="T5" fmla="*/ 29 h 29"/>
                  <a:gd name="T6" fmla="*/ 12 w 22"/>
                  <a:gd name="T7" fmla="*/ 29 h 29"/>
                  <a:gd name="T8" fmla="*/ 6 w 22"/>
                  <a:gd name="T9" fmla="*/ 23 h 29"/>
                  <a:gd name="T10" fmla="*/ 0 w 22"/>
                  <a:gd name="T11" fmla="*/ 13 h 29"/>
                  <a:gd name="T12" fmla="*/ 0 w 22"/>
                  <a:gd name="T13" fmla="*/ 13 h 29"/>
                  <a:gd name="T14" fmla="*/ 0 w 22"/>
                  <a:gd name="T15" fmla="*/ 11 h 29"/>
                  <a:gd name="T16" fmla="*/ 0 w 22"/>
                  <a:gd name="T17" fmla="*/ 5 h 29"/>
                  <a:gd name="T18" fmla="*/ 0 w 22"/>
                  <a:gd name="T19" fmla="*/ 5 h 29"/>
                  <a:gd name="T20" fmla="*/ 2 w 22"/>
                  <a:gd name="T21" fmla="*/ 3 h 29"/>
                  <a:gd name="T22" fmla="*/ 4 w 22"/>
                  <a:gd name="T23" fmla="*/ 0 h 29"/>
                  <a:gd name="T24" fmla="*/ 8 w 22"/>
                  <a:gd name="T25" fmla="*/ 0 h 29"/>
                  <a:gd name="T26" fmla="*/ 12 w 22"/>
                  <a:gd name="T27" fmla="*/ 5 h 29"/>
                  <a:gd name="T28" fmla="*/ 16 w 22"/>
                  <a:gd name="T29" fmla="*/ 5 h 29"/>
                  <a:gd name="T30" fmla="*/ 16 w 22"/>
                  <a:gd name="T31" fmla="*/ 5 h 29"/>
                  <a:gd name="T32" fmla="*/ 16 w 22"/>
                  <a:gd name="T33" fmla="*/ 5 h 29"/>
                  <a:gd name="T34" fmla="*/ 16 w 22"/>
                  <a:gd name="T35" fmla="*/ 5 h 29"/>
                  <a:gd name="T36" fmla="*/ 18 w 22"/>
                  <a:gd name="T37" fmla="*/ 11 h 29"/>
                  <a:gd name="T38" fmla="*/ 20 w 22"/>
                  <a:gd name="T39" fmla="*/ 15 h 29"/>
                  <a:gd name="T40" fmla="*/ 22 w 22"/>
                  <a:gd name="T41" fmla="*/ 19 h 29"/>
                  <a:gd name="T42" fmla="*/ 22 w 22"/>
                  <a:gd name="T43" fmla="*/ 27 h 29"/>
                  <a:gd name="T44" fmla="*/ 22 w 22"/>
                  <a:gd name="T4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22" y="27"/>
                    </a:moveTo>
                    <a:lnTo>
                      <a:pt x="22" y="27"/>
                    </a:lnTo>
                    <a:lnTo>
                      <a:pt x="16" y="29"/>
                    </a:lnTo>
                    <a:lnTo>
                      <a:pt x="12" y="29"/>
                    </a:lnTo>
                    <a:lnTo>
                      <a:pt x="6" y="23"/>
                    </a:lnTo>
                    <a:lnTo>
                      <a:pt x="0" y="13"/>
                    </a:lnTo>
                    <a:lnTo>
                      <a:pt x="0" y="13"/>
                    </a:lnTo>
                    <a:lnTo>
                      <a:pt x="0" y="11"/>
                    </a:lnTo>
                    <a:lnTo>
                      <a:pt x="0" y="5"/>
                    </a:lnTo>
                    <a:lnTo>
                      <a:pt x="0" y="5"/>
                    </a:lnTo>
                    <a:lnTo>
                      <a:pt x="2" y="3"/>
                    </a:lnTo>
                    <a:lnTo>
                      <a:pt x="4" y="0"/>
                    </a:lnTo>
                    <a:lnTo>
                      <a:pt x="8" y="0"/>
                    </a:lnTo>
                    <a:lnTo>
                      <a:pt x="12" y="5"/>
                    </a:lnTo>
                    <a:lnTo>
                      <a:pt x="16" y="5"/>
                    </a:lnTo>
                    <a:lnTo>
                      <a:pt x="16" y="5"/>
                    </a:lnTo>
                    <a:lnTo>
                      <a:pt x="16" y="5"/>
                    </a:lnTo>
                    <a:lnTo>
                      <a:pt x="16" y="5"/>
                    </a:lnTo>
                    <a:lnTo>
                      <a:pt x="18" y="11"/>
                    </a:lnTo>
                    <a:lnTo>
                      <a:pt x="20" y="15"/>
                    </a:lnTo>
                    <a:lnTo>
                      <a:pt x="22" y="19"/>
                    </a:lnTo>
                    <a:lnTo>
                      <a:pt x="22" y="27"/>
                    </a:lnTo>
                    <a:lnTo>
                      <a:pt x="2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8" name="Freeform 1967">
                <a:extLst>
                  <a:ext uri="{FF2B5EF4-FFF2-40B4-BE49-F238E27FC236}">
                    <a16:creationId xmlns:a16="http://schemas.microsoft.com/office/drawing/2014/main" id="{28F18EDA-41D1-4BD6-0D6B-13FD781AC9DA}"/>
                  </a:ext>
                </a:extLst>
              </p:cNvPr>
              <p:cNvSpPr>
                <a:spLocks/>
              </p:cNvSpPr>
              <p:nvPr/>
            </p:nvSpPr>
            <p:spPr bwMode="auto">
              <a:xfrm>
                <a:off x="2120" y="2668"/>
                <a:ext cx="20" cy="45"/>
              </a:xfrm>
              <a:custGeom>
                <a:avLst/>
                <a:gdLst>
                  <a:gd name="T0" fmla="*/ 0 w 20"/>
                  <a:gd name="T1" fmla="*/ 37 h 45"/>
                  <a:gd name="T2" fmla="*/ 0 w 20"/>
                  <a:gd name="T3" fmla="*/ 37 h 45"/>
                  <a:gd name="T4" fmla="*/ 6 w 20"/>
                  <a:gd name="T5" fmla="*/ 37 h 45"/>
                  <a:gd name="T6" fmla="*/ 6 w 20"/>
                  <a:gd name="T7" fmla="*/ 37 h 45"/>
                  <a:gd name="T8" fmla="*/ 2 w 20"/>
                  <a:gd name="T9" fmla="*/ 29 h 45"/>
                  <a:gd name="T10" fmla="*/ 0 w 20"/>
                  <a:gd name="T11" fmla="*/ 22 h 45"/>
                  <a:gd name="T12" fmla="*/ 0 w 20"/>
                  <a:gd name="T13" fmla="*/ 18 h 45"/>
                  <a:gd name="T14" fmla="*/ 0 w 20"/>
                  <a:gd name="T15" fmla="*/ 18 h 45"/>
                  <a:gd name="T16" fmla="*/ 2 w 20"/>
                  <a:gd name="T17" fmla="*/ 16 h 45"/>
                  <a:gd name="T18" fmla="*/ 4 w 20"/>
                  <a:gd name="T19" fmla="*/ 16 h 45"/>
                  <a:gd name="T20" fmla="*/ 4 w 20"/>
                  <a:gd name="T21" fmla="*/ 20 h 45"/>
                  <a:gd name="T22" fmla="*/ 4 w 20"/>
                  <a:gd name="T23" fmla="*/ 20 h 45"/>
                  <a:gd name="T24" fmla="*/ 6 w 20"/>
                  <a:gd name="T25" fmla="*/ 20 h 45"/>
                  <a:gd name="T26" fmla="*/ 8 w 20"/>
                  <a:gd name="T27" fmla="*/ 20 h 45"/>
                  <a:gd name="T28" fmla="*/ 10 w 20"/>
                  <a:gd name="T29" fmla="*/ 14 h 45"/>
                  <a:gd name="T30" fmla="*/ 10 w 20"/>
                  <a:gd name="T31" fmla="*/ 14 h 45"/>
                  <a:gd name="T32" fmla="*/ 12 w 20"/>
                  <a:gd name="T33" fmla="*/ 12 h 45"/>
                  <a:gd name="T34" fmla="*/ 10 w 20"/>
                  <a:gd name="T35" fmla="*/ 8 h 45"/>
                  <a:gd name="T36" fmla="*/ 10 w 20"/>
                  <a:gd name="T37" fmla="*/ 4 h 45"/>
                  <a:gd name="T38" fmla="*/ 10 w 20"/>
                  <a:gd name="T39" fmla="*/ 4 h 45"/>
                  <a:gd name="T40" fmla="*/ 10 w 20"/>
                  <a:gd name="T41" fmla="*/ 0 h 45"/>
                  <a:gd name="T42" fmla="*/ 10 w 20"/>
                  <a:gd name="T43" fmla="*/ 0 h 45"/>
                  <a:gd name="T44" fmla="*/ 10 w 20"/>
                  <a:gd name="T45" fmla="*/ 0 h 45"/>
                  <a:gd name="T46" fmla="*/ 14 w 20"/>
                  <a:gd name="T47" fmla="*/ 2 h 45"/>
                  <a:gd name="T48" fmla="*/ 14 w 20"/>
                  <a:gd name="T49" fmla="*/ 2 h 45"/>
                  <a:gd name="T50" fmla="*/ 18 w 20"/>
                  <a:gd name="T51" fmla="*/ 4 h 45"/>
                  <a:gd name="T52" fmla="*/ 20 w 20"/>
                  <a:gd name="T53" fmla="*/ 8 h 45"/>
                  <a:gd name="T54" fmla="*/ 18 w 20"/>
                  <a:gd name="T55" fmla="*/ 14 h 45"/>
                  <a:gd name="T56" fmla="*/ 16 w 20"/>
                  <a:gd name="T57" fmla="*/ 22 h 45"/>
                  <a:gd name="T58" fmla="*/ 16 w 20"/>
                  <a:gd name="T59" fmla="*/ 22 h 45"/>
                  <a:gd name="T60" fmla="*/ 16 w 20"/>
                  <a:gd name="T61" fmla="*/ 22 h 45"/>
                  <a:gd name="T62" fmla="*/ 12 w 20"/>
                  <a:gd name="T63" fmla="*/ 37 h 45"/>
                  <a:gd name="T64" fmla="*/ 12 w 20"/>
                  <a:gd name="T65" fmla="*/ 37 h 45"/>
                  <a:gd name="T66" fmla="*/ 8 w 20"/>
                  <a:gd name="T67" fmla="*/ 43 h 45"/>
                  <a:gd name="T68" fmla="*/ 6 w 20"/>
                  <a:gd name="T69" fmla="*/ 45 h 45"/>
                  <a:gd name="T70" fmla="*/ 4 w 20"/>
                  <a:gd name="T71" fmla="*/ 43 h 45"/>
                  <a:gd name="T72" fmla="*/ 0 w 20"/>
                  <a:gd name="T73" fmla="*/ 37 h 45"/>
                  <a:gd name="T74" fmla="*/ 0 w 20"/>
                  <a:gd name="T75"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45">
                    <a:moveTo>
                      <a:pt x="0" y="37"/>
                    </a:moveTo>
                    <a:lnTo>
                      <a:pt x="0" y="37"/>
                    </a:lnTo>
                    <a:lnTo>
                      <a:pt x="6" y="37"/>
                    </a:lnTo>
                    <a:lnTo>
                      <a:pt x="6" y="37"/>
                    </a:lnTo>
                    <a:lnTo>
                      <a:pt x="2" y="29"/>
                    </a:lnTo>
                    <a:lnTo>
                      <a:pt x="0" y="22"/>
                    </a:lnTo>
                    <a:lnTo>
                      <a:pt x="0" y="18"/>
                    </a:lnTo>
                    <a:lnTo>
                      <a:pt x="0" y="18"/>
                    </a:lnTo>
                    <a:lnTo>
                      <a:pt x="2" y="16"/>
                    </a:lnTo>
                    <a:lnTo>
                      <a:pt x="4" y="16"/>
                    </a:lnTo>
                    <a:lnTo>
                      <a:pt x="4" y="20"/>
                    </a:lnTo>
                    <a:lnTo>
                      <a:pt x="4" y="20"/>
                    </a:lnTo>
                    <a:lnTo>
                      <a:pt x="6" y="20"/>
                    </a:lnTo>
                    <a:lnTo>
                      <a:pt x="8" y="20"/>
                    </a:lnTo>
                    <a:lnTo>
                      <a:pt x="10" y="14"/>
                    </a:lnTo>
                    <a:lnTo>
                      <a:pt x="10" y="14"/>
                    </a:lnTo>
                    <a:lnTo>
                      <a:pt x="12" y="12"/>
                    </a:lnTo>
                    <a:lnTo>
                      <a:pt x="10" y="8"/>
                    </a:lnTo>
                    <a:lnTo>
                      <a:pt x="10" y="4"/>
                    </a:lnTo>
                    <a:lnTo>
                      <a:pt x="10" y="4"/>
                    </a:lnTo>
                    <a:lnTo>
                      <a:pt x="10" y="0"/>
                    </a:lnTo>
                    <a:lnTo>
                      <a:pt x="10" y="0"/>
                    </a:lnTo>
                    <a:lnTo>
                      <a:pt x="10" y="0"/>
                    </a:lnTo>
                    <a:lnTo>
                      <a:pt x="14" y="2"/>
                    </a:lnTo>
                    <a:lnTo>
                      <a:pt x="14" y="2"/>
                    </a:lnTo>
                    <a:lnTo>
                      <a:pt x="18" y="4"/>
                    </a:lnTo>
                    <a:lnTo>
                      <a:pt x="20" y="8"/>
                    </a:lnTo>
                    <a:lnTo>
                      <a:pt x="18" y="14"/>
                    </a:lnTo>
                    <a:lnTo>
                      <a:pt x="16" y="22"/>
                    </a:lnTo>
                    <a:lnTo>
                      <a:pt x="16" y="22"/>
                    </a:lnTo>
                    <a:lnTo>
                      <a:pt x="16" y="22"/>
                    </a:lnTo>
                    <a:lnTo>
                      <a:pt x="12" y="37"/>
                    </a:lnTo>
                    <a:lnTo>
                      <a:pt x="12" y="37"/>
                    </a:lnTo>
                    <a:lnTo>
                      <a:pt x="8" y="43"/>
                    </a:lnTo>
                    <a:lnTo>
                      <a:pt x="6" y="45"/>
                    </a:lnTo>
                    <a:lnTo>
                      <a:pt x="4" y="43"/>
                    </a:lnTo>
                    <a:lnTo>
                      <a:pt x="0" y="37"/>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9" name="Freeform 1968">
                <a:extLst>
                  <a:ext uri="{FF2B5EF4-FFF2-40B4-BE49-F238E27FC236}">
                    <a16:creationId xmlns:a16="http://schemas.microsoft.com/office/drawing/2014/main" id="{519A9BFC-9AC4-DF65-C33F-78AA7BBE6BE5}"/>
                  </a:ext>
                </a:extLst>
              </p:cNvPr>
              <p:cNvSpPr>
                <a:spLocks/>
              </p:cNvSpPr>
              <p:nvPr/>
            </p:nvSpPr>
            <p:spPr bwMode="auto">
              <a:xfrm>
                <a:off x="2212" y="2598"/>
                <a:ext cx="26" cy="16"/>
              </a:xfrm>
              <a:custGeom>
                <a:avLst/>
                <a:gdLst>
                  <a:gd name="T0" fmla="*/ 26 w 26"/>
                  <a:gd name="T1" fmla="*/ 8 h 16"/>
                  <a:gd name="T2" fmla="*/ 26 w 26"/>
                  <a:gd name="T3" fmla="*/ 8 h 16"/>
                  <a:gd name="T4" fmla="*/ 24 w 26"/>
                  <a:gd name="T5" fmla="*/ 12 h 16"/>
                  <a:gd name="T6" fmla="*/ 22 w 26"/>
                  <a:gd name="T7" fmla="*/ 16 h 16"/>
                  <a:gd name="T8" fmla="*/ 20 w 26"/>
                  <a:gd name="T9" fmla="*/ 16 h 16"/>
                  <a:gd name="T10" fmla="*/ 16 w 26"/>
                  <a:gd name="T11" fmla="*/ 14 h 16"/>
                  <a:gd name="T12" fmla="*/ 16 w 26"/>
                  <a:gd name="T13" fmla="*/ 14 h 16"/>
                  <a:gd name="T14" fmla="*/ 14 w 26"/>
                  <a:gd name="T15" fmla="*/ 14 h 16"/>
                  <a:gd name="T16" fmla="*/ 10 w 26"/>
                  <a:gd name="T17" fmla="*/ 16 h 16"/>
                  <a:gd name="T18" fmla="*/ 6 w 26"/>
                  <a:gd name="T19" fmla="*/ 16 h 16"/>
                  <a:gd name="T20" fmla="*/ 2 w 26"/>
                  <a:gd name="T21" fmla="*/ 12 h 16"/>
                  <a:gd name="T22" fmla="*/ 2 w 26"/>
                  <a:gd name="T23" fmla="*/ 12 h 16"/>
                  <a:gd name="T24" fmla="*/ 0 w 26"/>
                  <a:gd name="T25" fmla="*/ 8 h 16"/>
                  <a:gd name="T26" fmla="*/ 0 w 26"/>
                  <a:gd name="T27" fmla="*/ 6 h 16"/>
                  <a:gd name="T28" fmla="*/ 0 w 26"/>
                  <a:gd name="T29" fmla="*/ 2 h 16"/>
                  <a:gd name="T30" fmla="*/ 0 w 26"/>
                  <a:gd name="T31" fmla="*/ 2 h 16"/>
                  <a:gd name="T32" fmla="*/ 0 w 26"/>
                  <a:gd name="T33" fmla="*/ 0 h 16"/>
                  <a:gd name="T34" fmla="*/ 2 w 26"/>
                  <a:gd name="T35" fmla="*/ 0 h 16"/>
                  <a:gd name="T36" fmla="*/ 4 w 26"/>
                  <a:gd name="T37" fmla="*/ 0 h 16"/>
                  <a:gd name="T38" fmla="*/ 4 w 26"/>
                  <a:gd name="T39" fmla="*/ 0 h 16"/>
                  <a:gd name="T40" fmla="*/ 8 w 26"/>
                  <a:gd name="T41" fmla="*/ 2 h 16"/>
                  <a:gd name="T42" fmla="*/ 12 w 26"/>
                  <a:gd name="T43" fmla="*/ 4 h 16"/>
                  <a:gd name="T44" fmla="*/ 18 w 26"/>
                  <a:gd name="T45" fmla="*/ 4 h 16"/>
                  <a:gd name="T46" fmla="*/ 18 w 26"/>
                  <a:gd name="T47" fmla="*/ 4 h 16"/>
                  <a:gd name="T48" fmla="*/ 22 w 26"/>
                  <a:gd name="T49" fmla="*/ 4 h 16"/>
                  <a:gd name="T50" fmla="*/ 24 w 26"/>
                  <a:gd name="T51" fmla="*/ 4 h 16"/>
                  <a:gd name="T52" fmla="*/ 26 w 26"/>
                  <a:gd name="T53" fmla="*/ 8 h 16"/>
                  <a:gd name="T54" fmla="*/ 26 w 26"/>
                  <a:gd name="T5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16">
                    <a:moveTo>
                      <a:pt x="26" y="8"/>
                    </a:moveTo>
                    <a:lnTo>
                      <a:pt x="26" y="8"/>
                    </a:lnTo>
                    <a:lnTo>
                      <a:pt x="24" y="12"/>
                    </a:lnTo>
                    <a:lnTo>
                      <a:pt x="22" y="16"/>
                    </a:lnTo>
                    <a:lnTo>
                      <a:pt x="20" y="16"/>
                    </a:lnTo>
                    <a:lnTo>
                      <a:pt x="16" y="14"/>
                    </a:lnTo>
                    <a:lnTo>
                      <a:pt x="16" y="14"/>
                    </a:lnTo>
                    <a:lnTo>
                      <a:pt x="14" y="14"/>
                    </a:lnTo>
                    <a:lnTo>
                      <a:pt x="10" y="16"/>
                    </a:lnTo>
                    <a:lnTo>
                      <a:pt x="6" y="16"/>
                    </a:lnTo>
                    <a:lnTo>
                      <a:pt x="2" y="12"/>
                    </a:lnTo>
                    <a:lnTo>
                      <a:pt x="2" y="12"/>
                    </a:lnTo>
                    <a:lnTo>
                      <a:pt x="0" y="8"/>
                    </a:lnTo>
                    <a:lnTo>
                      <a:pt x="0" y="6"/>
                    </a:lnTo>
                    <a:lnTo>
                      <a:pt x="0" y="2"/>
                    </a:lnTo>
                    <a:lnTo>
                      <a:pt x="0" y="2"/>
                    </a:lnTo>
                    <a:lnTo>
                      <a:pt x="0" y="0"/>
                    </a:lnTo>
                    <a:lnTo>
                      <a:pt x="2" y="0"/>
                    </a:lnTo>
                    <a:lnTo>
                      <a:pt x="4" y="0"/>
                    </a:lnTo>
                    <a:lnTo>
                      <a:pt x="4" y="0"/>
                    </a:lnTo>
                    <a:lnTo>
                      <a:pt x="8" y="2"/>
                    </a:lnTo>
                    <a:lnTo>
                      <a:pt x="12" y="4"/>
                    </a:lnTo>
                    <a:lnTo>
                      <a:pt x="18" y="4"/>
                    </a:lnTo>
                    <a:lnTo>
                      <a:pt x="18" y="4"/>
                    </a:lnTo>
                    <a:lnTo>
                      <a:pt x="22" y="4"/>
                    </a:lnTo>
                    <a:lnTo>
                      <a:pt x="24" y="4"/>
                    </a:lnTo>
                    <a:lnTo>
                      <a:pt x="26" y="8"/>
                    </a:lnTo>
                    <a:lnTo>
                      <a:pt x="2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0" name="Freeform 1969">
                <a:extLst>
                  <a:ext uri="{FF2B5EF4-FFF2-40B4-BE49-F238E27FC236}">
                    <a16:creationId xmlns:a16="http://schemas.microsoft.com/office/drawing/2014/main" id="{FBDBC755-DC02-5F56-BCC3-C0EC0664F58D}"/>
                  </a:ext>
                </a:extLst>
              </p:cNvPr>
              <p:cNvSpPr>
                <a:spLocks/>
              </p:cNvSpPr>
              <p:nvPr/>
            </p:nvSpPr>
            <p:spPr bwMode="auto">
              <a:xfrm>
                <a:off x="2184" y="2450"/>
                <a:ext cx="14" cy="48"/>
              </a:xfrm>
              <a:custGeom>
                <a:avLst/>
                <a:gdLst>
                  <a:gd name="T0" fmla="*/ 12 w 14"/>
                  <a:gd name="T1" fmla="*/ 0 h 48"/>
                  <a:gd name="T2" fmla="*/ 12 w 14"/>
                  <a:gd name="T3" fmla="*/ 0 h 48"/>
                  <a:gd name="T4" fmla="*/ 10 w 14"/>
                  <a:gd name="T5" fmla="*/ 10 h 48"/>
                  <a:gd name="T6" fmla="*/ 8 w 14"/>
                  <a:gd name="T7" fmla="*/ 20 h 48"/>
                  <a:gd name="T8" fmla="*/ 8 w 14"/>
                  <a:gd name="T9" fmla="*/ 20 h 48"/>
                  <a:gd name="T10" fmla="*/ 8 w 14"/>
                  <a:gd name="T11" fmla="*/ 32 h 48"/>
                  <a:gd name="T12" fmla="*/ 10 w 14"/>
                  <a:gd name="T13" fmla="*/ 36 h 48"/>
                  <a:gd name="T14" fmla="*/ 12 w 14"/>
                  <a:gd name="T15" fmla="*/ 38 h 48"/>
                  <a:gd name="T16" fmla="*/ 12 w 14"/>
                  <a:gd name="T17" fmla="*/ 38 h 48"/>
                  <a:gd name="T18" fmla="*/ 14 w 14"/>
                  <a:gd name="T19" fmla="*/ 40 h 48"/>
                  <a:gd name="T20" fmla="*/ 14 w 14"/>
                  <a:gd name="T21" fmla="*/ 44 h 48"/>
                  <a:gd name="T22" fmla="*/ 14 w 14"/>
                  <a:gd name="T23" fmla="*/ 44 h 48"/>
                  <a:gd name="T24" fmla="*/ 14 w 14"/>
                  <a:gd name="T25" fmla="*/ 48 h 48"/>
                  <a:gd name="T26" fmla="*/ 12 w 14"/>
                  <a:gd name="T27" fmla="*/ 48 h 48"/>
                  <a:gd name="T28" fmla="*/ 12 w 14"/>
                  <a:gd name="T29" fmla="*/ 48 h 48"/>
                  <a:gd name="T30" fmla="*/ 4 w 14"/>
                  <a:gd name="T31" fmla="*/ 46 h 48"/>
                  <a:gd name="T32" fmla="*/ 4 w 14"/>
                  <a:gd name="T33" fmla="*/ 46 h 48"/>
                  <a:gd name="T34" fmla="*/ 2 w 14"/>
                  <a:gd name="T35" fmla="*/ 46 h 48"/>
                  <a:gd name="T36" fmla="*/ 0 w 14"/>
                  <a:gd name="T37" fmla="*/ 42 h 48"/>
                  <a:gd name="T38" fmla="*/ 0 w 14"/>
                  <a:gd name="T39" fmla="*/ 42 h 48"/>
                  <a:gd name="T40" fmla="*/ 0 w 14"/>
                  <a:gd name="T41" fmla="*/ 36 h 48"/>
                  <a:gd name="T42" fmla="*/ 2 w 14"/>
                  <a:gd name="T43" fmla="*/ 34 h 48"/>
                  <a:gd name="T44" fmla="*/ 2 w 14"/>
                  <a:gd name="T45" fmla="*/ 34 h 48"/>
                  <a:gd name="T46" fmla="*/ 4 w 14"/>
                  <a:gd name="T47" fmla="*/ 30 h 48"/>
                  <a:gd name="T48" fmla="*/ 4 w 14"/>
                  <a:gd name="T49" fmla="*/ 26 h 48"/>
                  <a:gd name="T50" fmla="*/ 4 w 14"/>
                  <a:gd name="T51" fmla="*/ 18 h 48"/>
                  <a:gd name="T52" fmla="*/ 4 w 14"/>
                  <a:gd name="T53" fmla="*/ 18 h 48"/>
                  <a:gd name="T54" fmla="*/ 4 w 14"/>
                  <a:gd name="T55" fmla="*/ 10 h 48"/>
                  <a:gd name="T56" fmla="*/ 6 w 14"/>
                  <a:gd name="T57" fmla="*/ 4 h 48"/>
                  <a:gd name="T58" fmla="*/ 8 w 14"/>
                  <a:gd name="T59" fmla="*/ 0 h 48"/>
                  <a:gd name="T60" fmla="*/ 12 w 14"/>
                  <a:gd name="T61" fmla="*/ 0 h 48"/>
                  <a:gd name="T62" fmla="*/ 12 w 14"/>
                  <a:gd name="T6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48">
                    <a:moveTo>
                      <a:pt x="12" y="0"/>
                    </a:moveTo>
                    <a:lnTo>
                      <a:pt x="12" y="0"/>
                    </a:lnTo>
                    <a:lnTo>
                      <a:pt x="10" y="10"/>
                    </a:lnTo>
                    <a:lnTo>
                      <a:pt x="8" y="20"/>
                    </a:lnTo>
                    <a:lnTo>
                      <a:pt x="8" y="20"/>
                    </a:lnTo>
                    <a:lnTo>
                      <a:pt x="8" y="32"/>
                    </a:lnTo>
                    <a:lnTo>
                      <a:pt x="10" y="36"/>
                    </a:lnTo>
                    <a:lnTo>
                      <a:pt x="12" y="38"/>
                    </a:lnTo>
                    <a:lnTo>
                      <a:pt x="12" y="38"/>
                    </a:lnTo>
                    <a:lnTo>
                      <a:pt x="14" y="40"/>
                    </a:lnTo>
                    <a:lnTo>
                      <a:pt x="14" y="44"/>
                    </a:lnTo>
                    <a:lnTo>
                      <a:pt x="14" y="44"/>
                    </a:lnTo>
                    <a:lnTo>
                      <a:pt x="14" y="48"/>
                    </a:lnTo>
                    <a:lnTo>
                      <a:pt x="12" y="48"/>
                    </a:lnTo>
                    <a:lnTo>
                      <a:pt x="12" y="48"/>
                    </a:lnTo>
                    <a:lnTo>
                      <a:pt x="4" y="46"/>
                    </a:lnTo>
                    <a:lnTo>
                      <a:pt x="4" y="46"/>
                    </a:lnTo>
                    <a:lnTo>
                      <a:pt x="2" y="46"/>
                    </a:lnTo>
                    <a:lnTo>
                      <a:pt x="0" y="42"/>
                    </a:lnTo>
                    <a:lnTo>
                      <a:pt x="0" y="42"/>
                    </a:lnTo>
                    <a:lnTo>
                      <a:pt x="0" y="36"/>
                    </a:lnTo>
                    <a:lnTo>
                      <a:pt x="2" y="34"/>
                    </a:lnTo>
                    <a:lnTo>
                      <a:pt x="2" y="34"/>
                    </a:lnTo>
                    <a:lnTo>
                      <a:pt x="4" y="30"/>
                    </a:lnTo>
                    <a:lnTo>
                      <a:pt x="4" y="26"/>
                    </a:lnTo>
                    <a:lnTo>
                      <a:pt x="4" y="18"/>
                    </a:lnTo>
                    <a:lnTo>
                      <a:pt x="4" y="18"/>
                    </a:lnTo>
                    <a:lnTo>
                      <a:pt x="4" y="10"/>
                    </a:lnTo>
                    <a:lnTo>
                      <a:pt x="6" y="4"/>
                    </a:lnTo>
                    <a:lnTo>
                      <a:pt x="8"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1" name="Freeform 1970">
                <a:extLst>
                  <a:ext uri="{FF2B5EF4-FFF2-40B4-BE49-F238E27FC236}">
                    <a16:creationId xmlns:a16="http://schemas.microsoft.com/office/drawing/2014/main" id="{62DA9F0B-096B-B721-903A-3AA0BE45309D}"/>
                  </a:ext>
                </a:extLst>
              </p:cNvPr>
              <p:cNvSpPr>
                <a:spLocks/>
              </p:cNvSpPr>
              <p:nvPr/>
            </p:nvSpPr>
            <p:spPr bwMode="auto">
              <a:xfrm>
                <a:off x="2342" y="2713"/>
                <a:ext cx="24" cy="22"/>
              </a:xfrm>
              <a:custGeom>
                <a:avLst/>
                <a:gdLst>
                  <a:gd name="T0" fmla="*/ 0 w 24"/>
                  <a:gd name="T1" fmla="*/ 0 h 22"/>
                  <a:gd name="T2" fmla="*/ 0 w 24"/>
                  <a:gd name="T3" fmla="*/ 0 h 22"/>
                  <a:gd name="T4" fmla="*/ 2 w 24"/>
                  <a:gd name="T5" fmla="*/ 0 h 22"/>
                  <a:gd name="T6" fmla="*/ 2 w 24"/>
                  <a:gd name="T7" fmla="*/ 0 h 22"/>
                  <a:gd name="T8" fmla="*/ 6 w 24"/>
                  <a:gd name="T9" fmla="*/ 2 h 22"/>
                  <a:gd name="T10" fmla="*/ 12 w 24"/>
                  <a:gd name="T11" fmla="*/ 6 h 22"/>
                  <a:gd name="T12" fmla="*/ 16 w 24"/>
                  <a:gd name="T13" fmla="*/ 8 h 22"/>
                  <a:gd name="T14" fmla="*/ 18 w 24"/>
                  <a:gd name="T15" fmla="*/ 8 h 22"/>
                  <a:gd name="T16" fmla="*/ 22 w 24"/>
                  <a:gd name="T17" fmla="*/ 6 h 22"/>
                  <a:gd name="T18" fmla="*/ 22 w 24"/>
                  <a:gd name="T19" fmla="*/ 6 h 22"/>
                  <a:gd name="T20" fmla="*/ 22 w 24"/>
                  <a:gd name="T21" fmla="*/ 6 h 22"/>
                  <a:gd name="T22" fmla="*/ 24 w 24"/>
                  <a:gd name="T23" fmla="*/ 8 h 22"/>
                  <a:gd name="T24" fmla="*/ 24 w 24"/>
                  <a:gd name="T25" fmla="*/ 14 h 22"/>
                  <a:gd name="T26" fmla="*/ 24 w 24"/>
                  <a:gd name="T27" fmla="*/ 14 h 22"/>
                  <a:gd name="T28" fmla="*/ 24 w 24"/>
                  <a:gd name="T29" fmla="*/ 18 h 22"/>
                  <a:gd name="T30" fmla="*/ 22 w 24"/>
                  <a:gd name="T31" fmla="*/ 20 h 22"/>
                  <a:gd name="T32" fmla="*/ 22 w 24"/>
                  <a:gd name="T33" fmla="*/ 20 h 22"/>
                  <a:gd name="T34" fmla="*/ 16 w 24"/>
                  <a:gd name="T35" fmla="*/ 22 h 22"/>
                  <a:gd name="T36" fmla="*/ 10 w 24"/>
                  <a:gd name="T37" fmla="*/ 20 h 22"/>
                  <a:gd name="T38" fmla="*/ 0 w 24"/>
                  <a:gd name="T39" fmla="*/ 14 h 22"/>
                  <a:gd name="T40" fmla="*/ 0 w 24"/>
                  <a:gd name="T41" fmla="*/ 14 h 22"/>
                  <a:gd name="T42" fmla="*/ 0 w 24"/>
                  <a:gd name="T43" fmla="*/ 14 h 22"/>
                  <a:gd name="T44" fmla="*/ 0 w 24"/>
                  <a:gd name="T45" fmla="*/ 14 h 22"/>
                  <a:gd name="T46" fmla="*/ 2 w 24"/>
                  <a:gd name="T47" fmla="*/ 12 h 22"/>
                  <a:gd name="T48" fmla="*/ 2 w 24"/>
                  <a:gd name="T49" fmla="*/ 8 h 22"/>
                  <a:gd name="T50" fmla="*/ 0 w 24"/>
                  <a:gd name="T51" fmla="*/ 0 h 22"/>
                  <a:gd name="T52" fmla="*/ 0 w 24"/>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2">
                    <a:moveTo>
                      <a:pt x="0" y="0"/>
                    </a:moveTo>
                    <a:lnTo>
                      <a:pt x="0" y="0"/>
                    </a:lnTo>
                    <a:lnTo>
                      <a:pt x="2" y="0"/>
                    </a:lnTo>
                    <a:lnTo>
                      <a:pt x="2" y="0"/>
                    </a:lnTo>
                    <a:lnTo>
                      <a:pt x="6" y="2"/>
                    </a:lnTo>
                    <a:lnTo>
                      <a:pt x="12" y="6"/>
                    </a:lnTo>
                    <a:lnTo>
                      <a:pt x="16" y="8"/>
                    </a:lnTo>
                    <a:lnTo>
                      <a:pt x="18" y="8"/>
                    </a:lnTo>
                    <a:lnTo>
                      <a:pt x="22" y="6"/>
                    </a:lnTo>
                    <a:lnTo>
                      <a:pt x="22" y="6"/>
                    </a:lnTo>
                    <a:lnTo>
                      <a:pt x="22" y="6"/>
                    </a:lnTo>
                    <a:lnTo>
                      <a:pt x="24" y="8"/>
                    </a:lnTo>
                    <a:lnTo>
                      <a:pt x="24" y="14"/>
                    </a:lnTo>
                    <a:lnTo>
                      <a:pt x="24" y="14"/>
                    </a:lnTo>
                    <a:lnTo>
                      <a:pt x="24" y="18"/>
                    </a:lnTo>
                    <a:lnTo>
                      <a:pt x="22" y="20"/>
                    </a:lnTo>
                    <a:lnTo>
                      <a:pt x="22" y="20"/>
                    </a:lnTo>
                    <a:lnTo>
                      <a:pt x="16" y="22"/>
                    </a:lnTo>
                    <a:lnTo>
                      <a:pt x="10" y="20"/>
                    </a:lnTo>
                    <a:lnTo>
                      <a:pt x="0" y="14"/>
                    </a:lnTo>
                    <a:lnTo>
                      <a:pt x="0" y="14"/>
                    </a:lnTo>
                    <a:lnTo>
                      <a:pt x="0" y="14"/>
                    </a:lnTo>
                    <a:lnTo>
                      <a:pt x="0" y="14"/>
                    </a:lnTo>
                    <a:lnTo>
                      <a:pt x="2" y="12"/>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2" name="Freeform 1971">
                <a:extLst>
                  <a:ext uri="{FF2B5EF4-FFF2-40B4-BE49-F238E27FC236}">
                    <a16:creationId xmlns:a16="http://schemas.microsoft.com/office/drawing/2014/main" id="{BC525B85-D475-1611-82BF-5C37783A8E14}"/>
                  </a:ext>
                </a:extLst>
              </p:cNvPr>
              <p:cNvSpPr>
                <a:spLocks/>
              </p:cNvSpPr>
              <p:nvPr/>
            </p:nvSpPr>
            <p:spPr bwMode="auto">
              <a:xfrm>
                <a:off x="2158" y="2590"/>
                <a:ext cx="26" cy="22"/>
              </a:xfrm>
              <a:custGeom>
                <a:avLst/>
                <a:gdLst>
                  <a:gd name="T0" fmla="*/ 0 w 26"/>
                  <a:gd name="T1" fmla="*/ 8 h 22"/>
                  <a:gd name="T2" fmla="*/ 0 w 26"/>
                  <a:gd name="T3" fmla="*/ 8 h 22"/>
                  <a:gd name="T4" fmla="*/ 2 w 26"/>
                  <a:gd name="T5" fmla="*/ 2 h 22"/>
                  <a:gd name="T6" fmla="*/ 2 w 26"/>
                  <a:gd name="T7" fmla="*/ 0 h 22"/>
                  <a:gd name="T8" fmla="*/ 4 w 26"/>
                  <a:gd name="T9" fmla="*/ 0 h 22"/>
                  <a:gd name="T10" fmla="*/ 4 w 26"/>
                  <a:gd name="T11" fmla="*/ 0 h 22"/>
                  <a:gd name="T12" fmla="*/ 8 w 26"/>
                  <a:gd name="T13" fmla="*/ 6 h 22"/>
                  <a:gd name="T14" fmla="*/ 14 w 26"/>
                  <a:gd name="T15" fmla="*/ 8 h 22"/>
                  <a:gd name="T16" fmla="*/ 18 w 26"/>
                  <a:gd name="T17" fmla="*/ 10 h 22"/>
                  <a:gd name="T18" fmla="*/ 24 w 26"/>
                  <a:gd name="T19" fmla="*/ 14 h 22"/>
                  <a:gd name="T20" fmla="*/ 24 w 26"/>
                  <a:gd name="T21" fmla="*/ 14 h 22"/>
                  <a:gd name="T22" fmla="*/ 26 w 26"/>
                  <a:gd name="T23" fmla="*/ 18 h 22"/>
                  <a:gd name="T24" fmla="*/ 26 w 26"/>
                  <a:gd name="T25" fmla="*/ 18 h 22"/>
                  <a:gd name="T26" fmla="*/ 20 w 26"/>
                  <a:gd name="T27" fmla="*/ 22 h 22"/>
                  <a:gd name="T28" fmla="*/ 12 w 26"/>
                  <a:gd name="T29" fmla="*/ 20 h 22"/>
                  <a:gd name="T30" fmla="*/ 6 w 26"/>
                  <a:gd name="T31" fmla="*/ 14 h 22"/>
                  <a:gd name="T32" fmla="*/ 0 w 26"/>
                  <a:gd name="T33" fmla="*/ 8 h 22"/>
                  <a:gd name="T34" fmla="*/ 0 w 26"/>
                  <a:gd name="T3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22">
                    <a:moveTo>
                      <a:pt x="0" y="8"/>
                    </a:moveTo>
                    <a:lnTo>
                      <a:pt x="0" y="8"/>
                    </a:lnTo>
                    <a:lnTo>
                      <a:pt x="2" y="2"/>
                    </a:lnTo>
                    <a:lnTo>
                      <a:pt x="2" y="0"/>
                    </a:lnTo>
                    <a:lnTo>
                      <a:pt x="4" y="0"/>
                    </a:lnTo>
                    <a:lnTo>
                      <a:pt x="4" y="0"/>
                    </a:lnTo>
                    <a:lnTo>
                      <a:pt x="8" y="6"/>
                    </a:lnTo>
                    <a:lnTo>
                      <a:pt x="14" y="8"/>
                    </a:lnTo>
                    <a:lnTo>
                      <a:pt x="18" y="10"/>
                    </a:lnTo>
                    <a:lnTo>
                      <a:pt x="24" y="14"/>
                    </a:lnTo>
                    <a:lnTo>
                      <a:pt x="24" y="14"/>
                    </a:lnTo>
                    <a:lnTo>
                      <a:pt x="26" y="18"/>
                    </a:lnTo>
                    <a:lnTo>
                      <a:pt x="26" y="18"/>
                    </a:lnTo>
                    <a:lnTo>
                      <a:pt x="20" y="22"/>
                    </a:lnTo>
                    <a:lnTo>
                      <a:pt x="12" y="20"/>
                    </a:lnTo>
                    <a:lnTo>
                      <a:pt x="6" y="1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3" name="Freeform 1972">
                <a:extLst>
                  <a:ext uri="{FF2B5EF4-FFF2-40B4-BE49-F238E27FC236}">
                    <a16:creationId xmlns:a16="http://schemas.microsoft.com/office/drawing/2014/main" id="{B0F60DDA-EC96-B672-7F99-1566CF978881}"/>
                  </a:ext>
                </a:extLst>
              </p:cNvPr>
              <p:cNvSpPr>
                <a:spLocks/>
              </p:cNvSpPr>
              <p:nvPr/>
            </p:nvSpPr>
            <p:spPr bwMode="auto">
              <a:xfrm>
                <a:off x="2122" y="2420"/>
                <a:ext cx="22" cy="16"/>
              </a:xfrm>
              <a:custGeom>
                <a:avLst/>
                <a:gdLst>
                  <a:gd name="T0" fmla="*/ 0 w 22"/>
                  <a:gd name="T1" fmla="*/ 8 h 16"/>
                  <a:gd name="T2" fmla="*/ 0 w 22"/>
                  <a:gd name="T3" fmla="*/ 8 h 16"/>
                  <a:gd name="T4" fmla="*/ 2 w 22"/>
                  <a:gd name="T5" fmla="*/ 2 h 16"/>
                  <a:gd name="T6" fmla="*/ 4 w 22"/>
                  <a:gd name="T7" fmla="*/ 0 h 16"/>
                  <a:gd name="T8" fmla="*/ 8 w 22"/>
                  <a:gd name="T9" fmla="*/ 0 h 16"/>
                  <a:gd name="T10" fmla="*/ 10 w 22"/>
                  <a:gd name="T11" fmla="*/ 0 h 16"/>
                  <a:gd name="T12" fmla="*/ 16 w 22"/>
                  <a:gd name="T13" fmla="*/ 4 h 16"/>
                  <a:gd name="T14" fmla="*/ 18 w 22"/>
                  <a:gd name="T15" fmla="*/ 6 h 16"/>
                  <a:gd name="T16" fmla="*/ 20 w 22"/>
                  <a:gd name="T17" fmla="*/ 6 h 16"/>
                  <a:gd name="T18" fmla="*/ 20 w 22"/>
                  <a:gd name="T19" fmla="*/ 6 h 16"/>
                  <a:gd name="T20" fmla="*/ 22 w 22"/>
                  <a:gd name="T21" fmla="*/ 8 h 16"/>
                  <a:gd name="T22" fmla="*/ 22 w 22"/>
                  <a:gd name="T23" fmla="*/ 12 h 16"/>
                  <a:gd name="T24" fmla="*/ 22 w 22"/>
                  <a:gd name="T25" fmla="*/ 12 h 16"/>
                  <a:gd name="T26" fmla="*/ 20 w 22"/>
                  <a:gd name="T27" fmla="*/ 16 h 16"/>
                  <a:gd name="T28" fmla="*/ 18 w 22"/>
                  <a:gd name="T29" fmla="*/ 16 h 16"/>
                  <a:gd name="T30" fmla="*/ 18 w 22"/>
                  <a:gd name="T31" fmla="*/ 16 h 16"/>
                  <a:gd name="T32" fmla="*/ 16 w 22"/>
                  <a:gd name="T33" fmla="*/ 14 h 16"/>
                  <a:gd name="T34" fmla="*/ 14 w 22"/>
                  <a:gd name="T35" fmla="*/ 12 h 16"/>
                  <a:gd name="T36" fmla="*/ 10 w 22"/>
                  <a:gd name="T37" fmla="*/ 14 h 16"/>
                  <a:gd name="T38" fmla="*/ 6 w 22"/>
                  <a:gd name="T39" fmla="*/ 14 h 16"/>
                  <a:gd name="T40" fmla="*/ 4 w 22"/>
                  <a:gd name="T41" fmla="*/ 14 h 16"/>
                  <a:gd name="T42" fmla="*/ 2 w 22"/>
                  <a:gd name="T43" fmla="*/ 12 h 16"/>
                  <a:gd name="T44" fmla="*/ 2 w 22"/>
                  <a:gd name="T45" fmla="*/ 12 h 16"/>
                  <a:gd name="T46" fmla="*/ 2 w 22"/>
                  <a:gd name="T47" fmla="*/ 10 h 16"/>
                  <a:gd name="T48" fmla="*/ 0 w 22"/>
                  <a:gd name="T49" fmla="*/ 8 h 16"/>
                  <a:gd name="T50" fmla="*/ 0 w 22"/>
                  <a:gd name="T5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6">
                    <a:moveTo>
                      <a:pt x="0" y="8"/>
                    </a:moveTo>
                    <a:lnTo>
                      <a:pt x="0" y="8"/>
                    </a:lnTo>
                    <a:lnTo>
                      <a:pt x="2" y="2"/>
                    </a:lnTo>
                    <a:lnTo>
                      <a:pt x="4" y="0"/>
                    </a:lnTo>
                    <a:lnTo>
                      <a:pt x="8" y="0"/>
                    </a:lnTo>
                    <a:lnTo>
                      <a:pt x="10" y="0"/>
                    </a:lnTo>
                    <a:lnTo>
                      <a:pt x="16" y="4"/>
                    </a:lnTo>
                    <a:lnTo>
                      <a:pt x="18" y="6"/>
                    </a:lnTo>
                    <a:lnTo>
                      <a:pt x="20" y="6"/>
                    </a:lnTo>
                    <a:lnTo>
                      <a:pt x="20" y="6"/>
                    </a:lnTo>
                    <a:lnTo>
                      <a:pt x="22" y="8"/>
                    </a:lnTo>
                    <a:lnTo>
                      <a:pt x="22" y="12"/>
                    </a:lnTo>
                    <a:lnTo>
                      <a:pt x="22" y="12"/>
                    </a:lnTo>
                    <a:lnTo>
                      <a:pt x="20" y="16"/>
                    </a:lnTo>
                    <a:lnTo>
                      <a:pt x="18" y="16"/>
                    </a:lnTo>
                    <a:lnTo>
                      <a:pt x="18" y="16"/>
                    </a:lnTo>
                    <a:lnTo>
                      <a:pt x="16" y="14"/>
                    </a:lnTo>
                    <a:lnTo>
                      <a:pt x="14" y="12"/>
                    </a:lnTo>
                    <a:lnTo>
                      <a:pt x="10" y="14"/>
                    </a:lnTo>
                    <a:lnTo>
                      <a:pt x="6" y="14"/>
                    </a:lnTo>
                    <a:lnTo>
                      <a:pt x="4" y="14"/>
                    </a:lnTo>
                    <a:lnTo>
                      <a:pt x="2" y="12"/>
                    </a:lnTo>
                    <a:lnTo>
                      <a:pt x="2" y="12"/>
                    </a:lnTo>
                    <a:lnTo>
                      <a:pt x="2"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4" name="Freeform 1973">
                <a:extLst>
                  <a:ext uri="{FF2B5EF4-FFF2-40B4-BE49-F238E27FC236}">
                    <a16:creationId xmlns:a16="http://schemas.microsoft.com/office/drawing/2014/main" id="{A89FAD22-2315-52B5-C2BD-E2ED8D8B7C36}"/>
                  </a:ext>
                </a:extLst>
              </p:cNvPr>
              <p:cNvSpPr>
                <a:spLocks/>
              </p:cNvSpPr>
              <p:nvPr/>
            </p:nvSpPr>
            <p:spPr bwMode="auto">
              <a:xfrm>
                <a:off x="2238" y="2676"/>
                <a:ext cx="18" cy="23"/>
              </a:xfrm>
              <a:custGeom>
                <a:avLst/>
                <a:gdLst>
                  <a:gd name="T0" fmla="*/ 18 w 18"/>
                  <a:gd name="T1" fmla="*/ 21 h 23"/>
                  <a:gd name="T2" fmla="*/ 18 w 18"/>
                  <a:gd name="T3" fmla="*/ 21 h 23"/>
                  <a:gd name="T4" fmla="*/ 14 w 18"/>
                  <a:gd name="T5" fmla="*/ 23 h 23"/>
                  <a:gd name="T6" fmla="*/ 10 w 18"/>
                  <a:gd name="T7" fmla="*/ 23 h 23"/>
                  <a:gd name="T8" fmla="*/ 6 w 18"/>
                  <a:gd name="T9" fmla="*/ 21 h 23"/>
                  <a:gd name="T10" fmla="*/ 2 w 18"/>
                  <a:gd name="T11" fmla="*/ 21 h 23"/>
                  <a:gd name="T12" fmla="*/ 2 w 18"/>
                  <a:gd name="T13" fmla="*/ 21 h 23"/>
                  <a:gd name="T14" fmla="*/ 0 w 18"/>
                  <a:gd name="T15" fmla="*/ 12 h 23"/>
                  <a:gd name="T16" fmla="*/ 0 w 18"/>
                  <a:gd name="T17" fmla="*/ 6 h 23"/>
                  <a:gd name="T18" fmla="*/ 2 w 18"/>
                  <a:gd name="T19" fmla="*/ 2 h 23"/>
                  <a:gd name="T20" fmla="*/ 2 w 18"/>
                  <a:gd name="T21" fmla="*/ 2 h 23"/>
                  <a:gd name="T22" fmla="*/ 4 w 18"/>
                  <a:gd name="T23" fmla="*/ 0 h 23"/>
                  <a:gd name="T24" fmla="*/ 6 w 18"/>
                  <a:gd name="T25" fmla="*/ 0 h 23"/>
                  <a:gd name="T26" fmla="*/ 10 w 18"/>
                  <a:gd name="T27" fmla="*/ 8 h 23"/>
                  <a:gd name="T28" fmla="*/ 10 w 18"/>
                  <a:gd name="T29" fmla="*/ 8 h 23"/>
                  <a:gd name="T30" fmla="*/ 10 w 18"/>
                  <a:gd name="T31" fmla="*/ 14 h 23"/>
                  <a:gd name="T32" fmla="*/ 14 w 18"/>
                  <a:gd name="T33" fmla="*/ 16 h 23"/>
                  <a:gd name="T34" fmla="*/ 16 w 18"/>
                  <a:gd name="T35" fmla="*/ 19 h 23"/>
                  <a:gd name="T36" fmla="*/ 18 w 18"/>
                  <a:gd name="T37" fmla="*/ 21 h 23"/>
                  <a:gd name="T38" fmla="*/ 18 w 18"/>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18" y="21"/>
                    </a:moveTo>
                    <a:lnTo>
                      <a:pt x="18" y="21"/>
                    </a:lnTo>
                    <a:lnTo>
                      <a:pt x="14" y="23"/>
                    </a:lnTo>
                    <a:lnTo>
                      <a:pt x="10" y="23"/>
                    </a:lnTo>
                    <a:lnTo>
                      <a:pt x="6" y="21"/>
                    </a:lnTo>
                    <a:lnTo>
                      <a:pt x="2" y="21"/>
                    </a:lnTo>
                    <a:lnTo>
                      <a:pt x="2" y="21"/>
                    </a:lnTo>
                    <a:lnTo>
                      <a:pt x="0" y="12"/>
                    </a:lnTo>
                    <a:lnTo>
                      <a:pt x="0" y="6"/>
                    </a:lnTo>
                    <a:lnTo>
                      <a:pt x="2" y="2"/>
                    </a:lnTo>
                    <a:lnTo>
                      <a:pt x="2" y="2"/>
                    </a:lnTo>
                    <a:lnTo>
                      <a:pt x="4" y="0"/>
                    </a:lnTo>
                    <a:lnTo>
                      <a:pt x="6" y="0"/>
                    </a:lnTo>
                    <a:lnTo>
                      <a:pt x="10" y="8"/>
                    </a:lnTo>
                    <a:lnTo>
                      <a:pt x="10" y="8"/>
                    </a:lnTo>
                    <a:lnTo>
                      <a:pt x="10" y="14"/>
                    </a:lnTo>
                    <a:lnTo>
                      <a:pt x="14" y="16"/>
                    </a:lnTo>
                    <a:lnTo>
                      <a:pt x="16" y="19"/>
                    </a:lnTo>
                    <a:lnTo>
                      <a:pt x="18" y="21"/>
                    </a:lnTo>
                    <a:lnTo>
                      <a:pt x="18"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5" name="Freeform 1974">
                <a:extLst>
                  <a:ext uri="{FF2B5EF4-FFF2-40B4-BE49-F238E27FC236}">
                    <a16:creationId xmlns:a16="http://schemas.microsoft.com/office/drawing/2014/main" id="{9784AA09-E904-9DBA-C877-9F15F72680EB}"/>
                  </a:ext>
                </a:extLst>
              </p:cNvPr>
              <p:cNvSpPr>
                <a:spLocks/>
              </p:cNvSpPr>
              <p:nvPr/>
            </p:nvSpPr>
            <p:spPr bwMode="auto">
              <a:xfrm>
                <a:off x="2256" y="2697"/>
                <a:ext cx="18" cy="26"/>
              </a:xfrm>
              <a:custGeom>
                <a:avLst/>
                <a:gdLst>
                  <a:gd name="T0" fmla="*/ 6 w 18"/>
                  <a:gd name="T1" fmla="*/ 22 h 26"/>
                  <a:gd name="T2" fmla="*/ 6 w 18"/>
                  <a:gd name="T3" fmla="*/ 22 h 26"/>
                  <a:gd name="T4" fmla="*/ 6 w 18"/>
                  <a:gd name="T5" fmla="*/ 16 h 26"/>
                  <a:gd name="T6" fmla="*/ 2 w 18"/>
                  <a:gd name="T7" fmla="*/ 12 h 26"/>
                  <a:gd name="T8" fmla="*/ 2 w 18"/>
                  <a:gd name="T9" fmla="*/ 12 h 26"/>
                  <a:gd name="T10" fmla="*/ 0 w 18"/>
                  <a:gd name="T11" fmla="*/ 8 h 26"/>
                  <a:gd name="T12" fmla="*/ 0 w 18"/>
                  <a:gd name="T13" fmla="*/ 0 h 26"/>
                  <a:gd name="T14" fmla="*/ 0 w 18"/>
                  <a:gd name="T15" fmla="*/ 0 h 26"/>
                  <a:gd name="T16" fmla="*/ 6 w 18"/>
                  <a:gd name="T17" fmla="*/ 0 h 26"/>
                  <a:gd name="T18" fmla="*/ 6 w 18"/>
                  <a:gd name="T19" fmla="*/ 0 h 26"/>
                  <a:gd name="T20" fmla="*/ 8 w 18"/>
                  <a:gd name="T21" fmla="*/ 8 h 26"/>
                  <a:gd name="T22" fmla="*/ 12 w 18"/>
                  <a:gd name="T23" fmla="*/ 14 h 26"/>
                  <a:gd name="T24" fmla="*/ 14 w 18"/>
                  <a:gd name="T25" fmla="*/ 16 h 26"/>
                  <a:gd name="T26" fmla="*/ 18 w 18"/>
                  <a:gd name="T27" fmla="*/ 16 h 26"/>
                  <a:gd name="T28" fmla="*/ 18 w 18"/>
                  <a:gd name="T29" fmla="*/ 16 h 26"/>
                  <a:gd name="T30" fmla="*/ 16 w 18"/>
                  <a:gd name="T31" fmla="*/ 24 h 26"/>
                  <a:gd name="T32" fmla="*/ 14 w 18"/>
                  <a:gd name="T33" fmla="*/ 26 h 26"/>
                  <a:gd name="T34" fmla="*/ 12 w 18"/>
                  <a:gd name="T35" fmla="*/ 26 h 26"/>
                  <a:gd name="T36" fmla="*/ 10 w 18"/>
                  <a:gd name="T37" fmla="*/ 24 h 26"/>
                  <a:gd name="T38" fmla="*/ 6 w 18"/>
                  <a:gd name="T39" fmla="*/ 22 h 26"/>
                  <a:gd name="T40" fmla="*/ 6 w 18"/>
                  <a:gd name="T4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6">
                    <a:moveTo>
                      <a:pt x="6" y="22"/>
                    </a:moveTo>
                    <a:lnTo>
                      <a:pt x="6" y="22"/>
                    </a:lnTo>
                    <a:lnTo>
                      <a:pt x="6" y="16"/>
                    </a:lnTo>
                    <a:lnTo>
                      <a:pt x="2" y="12"/>
                    </a:lnTo>
                    <a:lnTo>
                      <a:pt x="2" y="12"/>
                    </a:lnTo>
                    <a:lnTo>
                      <a:pt x="0" y="8"/>
                    </a:lnTo>
                    <a:lnTo>
                      <a:pt x="0" y="0"/>
                    </a:lnTo>
                    <a:lnTo>
                      <a:pt x="0" y="0"/>
                    </a:lnTo>
                    <a:lnTo>
                      <a:pt x="6" y="0"/>
                    </a:lnTo>
                    <a:lnTo>
                      <a:pt x="6" y="0"/>
                    </a:lnTo>
                    <a:lnTo>
                      <a:pt x="8" y="8"/>
                    </a:lnTo>
                    <a:lnTo>
                      <a:pt x="12" y="14"/>
                    </a:lnTo>
                    <a:lnTo>
                      <a:pt x="14" y="16"/>
                    </a:lnTo>
                    <a:lnTo>
                      <a:pt x="18" y="16"/>
                    </a:lnTo>
                    <a:lnTo>
                      <a:pt x="18" y="16"/>
                    </a:lnTo>
                    <a:lnTo>
                      <a:pt x="16" y="24"/>
                    </a:lnTo>
                    <a:lnTo>
                      <a:pt x="14" y="26"/>
                    </a:lnTo>
                    <a:lnTo>
                      <a:pt x="12" y="26"/>
                    </a:lnTo>
                    <a:lnTo>
                      <a:pt x="10" y="24"/>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6" name="Freeform 1975">
                <a:extLst>
                  <a:ext uri="{FF2B5EF4-FFF2-40B4-BE49-F238E27FC236}">
                    <a16:creationId xmlns:a16="http://schemas.microsoft.com/office/drawing/2014/main" id="{3B380173-038C-34FD-7BB0-99E93C90C8C5}"/>
                  </a:ext>
                </a:extLst>
              </p:cNvPr>
              <p:cNvSpPr>
                <a:spLocks/>
              </p:cNvSpPr>
              <p:nvPr/>
            </p:nvSpPr>
            <p:spPr bwMode="auto">
              <a:xfrm>
                <a:off x="2228" y="2650"/>
                <a:ext cx="10" cy="38"/>
              </a:xfrm>
              <a:custGeom>
                <a:avLst/>
                <a:gdLst>
                  <a:gd name="T0" fmla="*/ 6 w 10"/>
                  <a:gd name="T1" fmla="*/ 0 h 38"/>
                  <a:gd name="T2" fmla="*/ 6 w 10"/>
                  <a:gd name="T3" fmla="*/ 0 h 38"/>
                  <a:gd name="T4" fmla="*/ 8 w 10"/>
                  <a:gd name="T5" fmla="*/ 0 h 38"/>
                  <a:gd name="T6" fmla="*/ 10 w 10"/>
                  <a:gd name="T7" fmla="*/ 6 h 38"/>
                  <a:gd name="T8" fmla="*/ 10 w 10"/>
                  <a:gd name="T9" fmla="*/ 6 h 38"/>
                  <a:gd name="T10" fmla="*/ 8 w 10"/>
                  <a:gd name="T11" fmla="*/ 12 h 38"/>
                  <a:gd name="T12" fmla="*/ 8 w 10"/>
                  <a:gd name="T13" fmla="*/ 14 h 38"/>
                  <a:gd name="T14" fmla="*/ 6 w 10"/>
                  <a:gd name="T15" fmla="*/ 14 h 38"/>
                  <a:gd name="T16" fmla="*/ 6 w 10"/>
                  <a:gd name="T17" fmla="*/ 14 h 38"/>
                  <a:gd name="T18" fmla="*/ 4 w 10"/>
                  <a:gd name="T19" fmla="*/ 16 h 38"/>
                  <a:gd name="T20" fmla="*/ 2 w 10"/>
                  <a:gd name="T21" fmla="*/ 16 h 38"/>
                  <a:gd name="T22" fmla="*/ 4 w 10"/>
                  <a:gd name="T23" fmla="*/ 24 h 38"/>
                  <a:gd name="T24" fmla="*/ 4 w 10"/>
                  <a:gd name="T25" fmla="*/ 24 h 38"/>
                  <a:gd name="T26" fmla="*/ 4 w 10"/>
                  <a:gd name="T27" fmla="*/ 32 h 38"/>
                  <a:gd name="T28" fmla="*/ 4 w 10"/>
                  <a:gd name="T29" fmla="*/ 36 h 38"/>
                  <a:gd name="T30" fmla="*/ 2 w 10"/>
                  <a:gd name="T31" fmla="*/ 38 h 38"/>
                  <a:gd name="T32" fmla="*/ 2 w 10"/>
                  <a:gd name="T33" fmla="*/ 38 h 38"/>
                  <a:gd name="T34" fmla="*/ 2 w 10"/>
                  <a:gd name="T35" fmla="*/ 36 h 38"/>
                  <a:gd name="T36" fmla="*/ 0 w 10"/>
                  <a:gd name="T37" fmla="*/ 34 h 38"/>
                  <a:gd name="T38" fmla="*/ 0 w 10"/>
                  <a:gd name="T39" fmla="*/ 28 h 38"/>
                  <a:gd name="T40" fmla="*/ 0 w 10"/>
                  <a:gd name="T41" fmla="*/ 28 h 38"/>
                  <a:gd name="T42" fmla="*/ 0 w 10"/>
                  <a:gd name="T43" fmla="*/ 18 h 38"/>
                  <a:gd name="T44" fmla="*/ 2 w 10"/>
                  <a:gd name="T45" fmla="*/ 8 h 38"/>
                  <a:gd name="T46" fmla="*/ 4 w 10"/>
                  <a:gd name="T47" fmla="*/ 2 h 38"/>
                  <a:gd name="T48" fmla="*/ 6 w 10"/>
                  <a:gd name="T49" fmla="*/ 0 h 38"/>
                  <a:gd name="T50" fmla="*/ 6 w 10"/>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38">
                    <a:moveTo>
                      <a:pt x="6" y="0"/>
                    </a:moveTo>
                    <a:lnTo>
                      <a:pt x="6" y="0"/>
                    </a:lnTo>
                    <a:lnTo>
                      <a:pt x="8" y="0"/>
                    </a:lnTo>
                    <a:lnTo>
                      <a:pt x="10" y="6"/>
                    </a:lnTo>
                    <a:lnTo>
                      <a:pt x="10" y="6"/>
                    </a:lnTo>
                    <a:lnTo>
                      <a:pt x="8" y="12"/>
                    </a:lnTo>
                    <a:lnTo>
                      <a:pt x="8" y="14"/>
                    </a:lnTo>
                    <a:lnTo>
                      <a:pt x="6" y="14"/>
                    </a:lnTo>
                    <a:lnTo>
                      <a:pt x="6" y="14"/>
                    </a:lnTo>
                    <a:lnTo>
                      <a:pt x="4" y="16"/>
                    </a:lnTo>
                    <a:lnTo>
                      <a:pt x="2" y="16"/>
                    </a:lnTo>
                    <a:lnTo>
                      <a:pt x="4" y="24"/>
                    </a:lnTo>
                    <a:lnTo>
                      <a:pt x="4" y="24"/>
                    </a:lnTo>
                    <a:lnTo>
                      <a:pt x="4" y="32"/>
                    </a:lnTo>
                    <a:lnTo>
                      <a:pt x="4" y="36"/>
                    </a:lnTo>
                    <a:lnTo>
                      <a:pt x="2" y="38"/>
                    </a:lnTo>
                    <a:lnTo>
                      <a:pt x="2" y="38"/>
                    </a:lnTo>
                    <a:lnTo>
                      <a:pt x="2" y="36"/>
                    </a:lnTo>
                    <a:lnTo>
                      <a:pt x="0" y="34"/>
                    </a:lnTo>
                    <a:lnTo>
                      <a:pt x="0" y="28"/>
                    </a:lnTo>
                    <a:lnTo>
                      <a:pt x="0" y="28"/>
                    </a:lnTo>
                    <a:lnTo>
                      <a:pt x="0" y="18"/>
                    </a:lnTo>
                    <a:lnTo>
                      <a:pt x="2" y="8"/>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7" name="Freeform 1976">
                <a:extLst>
                  <a:ext uri="{FF2B5EF4-FFF2-40B4-BE49-F238E27FC236}">
                    <a16:creationId xmlns:a16="http://schemas.microsoft.com/office/drawing/2014/main" id="{A371807D-7124-B282-9029-4769301E945B}"/>
                  </a:ext>
                </a:extLst>
              </p:cNvPr>
              <p:cNvSpPr>
                <a:spLocks/>
              </p:cNvSpPr>
              <p:nvPr/>
            </p:nvSpPr>
            <p:spPr bwMode="auto">
              <a:xfrm>
                <a:off x="2276" y="2566"/>
                <a:ext cx="10" cy="20"/>
              </a:xfrm>
              <a:custGeom>
                <a:avLst/>
                <a:gdLst>
                  <a:gd name="T0" fmla="*/ 6 w 10"/>
                  <a:gd name="T1" fmla="*/ 20 h 20"/>
                  <a:gd name="T2" fmla="*/ 6 w 10"/>
                  <a:gd name="T3" fmla="*/ 20 h 20"/>
                  <a:gd name="T4" fmla="*/ 2 w 10"/>
                  <a:gd name="T5" fmla="*/ 16 h 20"/>
                  <a:gd name="T6" fmla="*/ 0 w 10"/>
                  <a:gd name="T7" fmla="*/ 6 h 20"/>
                  <a:gd name="T8" fmla="*/ 0 w 10"/>
                  <a:gd name="T9" fmla="*/ 6 h 20"/>
                  <a:gd name="T10" fmla="*/ 2 w 10"/>
                  <a:gd name="T11" fmla="*/ 0 h 20"/>
                  <a:gd name="T12" fmla="*/ 2 w 10"/>
                  <a:gd name="T13" fmla="*/ 0 h 20"/>
                  <a:gd name="T14" fmla="*/ 4 w 10"/>
                  <a:gd name="T15" fmla="*/ 0 h 20"/>
                  <a:gd name="T16" fmla="*/ 4 w 10"/>
                  <a:gd name="T17" fmla="*/ 0 h 20"/>
                  <a:gd name="T18" fmla="*/ 8 w 10"/>
                  <a:gd name="T19" fmla="*/ 4 h 20"/>
                  <a:gd name="T20" fmla="*/ 10 w 10"/>
                  <a:gd name="T21" fmla="*/ 8 h 20"/>
                  <a:gd name="T22" fmla="*/ 10 w 10"/>
                  <a:gd name="T23" fmla="*/ 14 h 20"/>
                  <a:gd name="T24" fmla="*/ 10 w 10"/>
                  <a:gd name="T25" fmla="*/ 14 h 20"/>
                  <a:gd name="T26" fmla="*/ 10 w 10"/>
                  <a:gd name="T27" fmla="*/ 18 h 20"/>
                  <a:gd name="T28" fmla="*/ 6 w 10"/>
                  <a:gd name="T29" fmla="*/ 20 h 20"/>
                  <a:gd name="T30" fmla="*/ 6 w 10"/>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6" y="20"/>
                    </a:moveTo>
                    <a:lnTo>
                      <a:pt x="6" y="20"/>
                    </a:lnTo>
                    <a:lnTo>
                      <a:pt x="2" y="16"/>
                    </a:lnTo>
                    <a:lnTo>
                      <a:pt x="0" y="6"/>
                    </a:lnTo>
                    <a:lnTo>
                      <a:pt x="0" y="6"/>
                    </a:lnTo>
                    <a:lnTo>
                      <a:pt x="2" y="0"/>
                    </a:lnTo>
                    <a:lnTo>
                      <a:pt x="2" y="0"/>
                    </a:lnTo>
                    <a:lnTo>
                      <a:pt x="4" y="0"/>
                    </a:lnTo>
                    <a:lnTo>
                      <a:pt x="4" y="0"/>
                    </a:lnTo>
                    <a:lnTo>
                      <a:pt x="8" y="4"/>
                    </a:lnTo>
                    <a:lnTo>
                      <a:pt x="10" y="8"/>
                    </a:lnTo>
                    <a:lnTo>
                      <a:pt x="10" y="14"/>
                    </a:lnTo>
                    <a:lnTo>
                      <a:pt x="10" y="14"/>
                    </a:lnTo>
                    <a:lnTo>
                      <a:pt x="10" y="18"/>
                    </a:lnTo>
                    <a:lnTo>
                      <a:pt x="6" y="20"/>
                    </a:ln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8" name="Freeform 1977">
                <a:extLst>
                  <a:ext uri="{FF2B5EF4-FFF2-40B4-BE49-F238E27FC236}">
                    <a16:creationId xmlns:a16="http://schemas.microsoft.com/office/drawing/2014/main" id="{2F0FDD56-7F5B-7280-FC69-E3CD2CA99821}"/>
                  </a:ext>
                </a:extLst>
              </p:cNvPr>
              <p:cNvSpPr>
                <a:spLocks/>
              </p:cNvSpPr>
              <p:nvPr/>
            </p:nvSpPr>
            <p:spPr bwMode="auto">
              <a:xfrm>
                <a:off x="2214" y="2658"/>
                <a:ext cx="10" cy="26"/>
              </a:xfrm>
              <a:custGeom>
                <a:avLst/>
                <a:gdLst>
                  <a:gd name="T0" fmla="*/ 2 w 10"/>
                  <a:gd name="T1" fmla="*/ 0 h 26"/>
                  <a:gd name="T2" fmla="*/ 2 w 10"/>
                  <a:gd name="T3" fmla="*/ 0 h 26"/>
                  <a:gd name="T4" fmla="*/ 6 w 10"/>
                  <a:gd name="T5" fmla="*/ 12 h 26"/>
                  <a:gd name="T6" fmla="*/ 8 w 10"/>
                  <a:gd name="T7" fmla="*/ 18 h 26"/>
                  <a:gd name="T8" fmla="*/ 10 w 10"/>
                  <a:gd name="T9" fmla="*/ 26 h 26"/>
                  <a:gd name="T10" fmla="*/ 10 w 10"/>
                  <a:gd name="T11" fmla="*/ 26 h 26"/>
                  <a:gd name="T12" fmla="*/ 2 w 10"/>
                  <a:gd name="T13" fmla="*/ 20 h 26"/>
                  <a:gd name="T14" fmla="*/ 0 w 10"/>
                  <a:gd name="T15" fmla="*/ 16 h 26"/>
                  <a:gd name="T16" fmla="*/ 0 w 10"/>
                  <a:gd name="T17" fmla="*/ 10 h 26"/>
                  <a:gd name="T18" fmla="*/ 2 w 10"/>
                  <a:gd name="T19" fmla="*/ 0 h 26"/>
                  <a:gd name="T20" fmla="*/ 2 w 10"/>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6">
                    <a:moveTo>
                      <a:pt x="2" y="0"/>
                    </a:moveTo>
                    <a:lnTo>
                      <a:pt x="2" y="0"/>
                    </a:lnTo>
                    <a:lnTo>
                      <a:pt x="6" y="12"/>
                    </a:lnTo>
                    <a:lnTo>
                      <a:pt x="8" y="18"/>
                    </a:lnTo>
                    <a:lnTo>
                      <a:pt x="10" y="26"/>
                    </a:lnTo>
                    <a:lnTo>
                      <a:pt x="10" y="26"/>
                    </a:lnTo>
                    <a:lnTo>
                      <a:pt x="2" y="20"/>
                    </a:lnTo>
                    <a:lnTo>
                      <a:pt x="0" y="16"/>
                    </a:lnTo>
                    <a:lnTo>
                      <a:pt x="0" y="1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9" name="Freeform 1978">
                <a:extLst>
                  <a:ext uri="{FF2B5EF4-FFF2-40B4-BE49-F238E27FC236}">
                    <a16:creationId xmlns:a16="http://schemas.microsoft.com/office/drawing/2014/main" id="{E3D10A6F-3F11-2EAF-866B-A717BAEE84C2}"/>
                  </a:ext>
                </a:extLst>
              </p:cNvPr>
              <p:cNvSpPr>
                <a:spLocks/>
              </p:cNvSpPr>
              <p:nvPr/>
            </p:nvSpPr>
            <p:spPr bwMode="auto">
              <a:xfrm>
                <a:off x="2204" y="2516"/>
                <a:ext cx="10" cy="20"/>
              </a:xfrm>
              <a:custGeom>
                <a:avLst/>
                <a:gdLst>
                  <a:gd name="T0" fmla="*/ 0 w 10"/>
                  <a:gd name="T1" fmla="*/ 2 h 20"/>
                  <a:gd name="T2" fmla="*/ 0 w 10"/>
                  <a:gd name="T3" fmla="*/ 2 h 20"/>
                  <a:gd name="T4" fmla="*/ 0 w 10"/>
                  <a:gd name="T5" fmla="*/ 0 h 20"/>
                  <a:gd name="T6" fmla="*/ 0 w 10"/>
                  <a:gd name="T7" fmla="*/ 0 h 20"/>
                  <a:gd name="T8" fmla="*/ 4 w 10"/>
                  <a:gd name="T9" fmla="*/ 0 h 20"/>
                  <a:gd name="T10" fmla="*/ 6 w 10"/>
                  <a:gd name="T11" fmla="*/ 2 h 20"/>
                  <a:gd name="T12" fmla="*/ 10 w 10"/>
                  <a:gd name="T13" fmla="*/ 12 h 20"/>
                  <a:gd name="T14" fmla="*/ 10 w 10"/>
                  <a:gd name="T15" fmla="*/ 12 h 20"/>
                  <a:gd name="T16" fmla="*/ 10 w 10"/>
                  <a:gd name="T17" fmla="*/ 16 h 20"/>
                  <a:gd name="T18" fmla="*/ 10 w 10"/>
                  <a:gd name="T19" fmla="*/ 20 h 20"/>
                  <a:gd name="T20" fmla="*/ 10 w 10"/>
                  <a:gd name="T21" fmla="*/ 20 h 20"/>
                  <a:gd name="T22" fmla="*/ 8 w 10"/>
                  <a:gd name="T23" fmla="*/ 20 h 20"/>
                  <a:gd name="T24" fmla="*/ 6 w 10"/>
                  <a:gd name="T25" fmla="*/ 18 h 20"/>
                  <a:gd name="T26" fmla="*/ 0 w 10"/>
                  <a:gd name="T27" fmla="*/ 2 h 20"/>
                  <a:gd name="T28" fmla="*/ 0 w 10"/>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20">
                    <a:moveTo>
                      <a:pt x="0" y="2"/>
                    </a:moveTo>
                    <a:lnTo>
                      <a:pt x="0" y="2"/>
                    </a:lnTo>
                    <a:lnTo>
                      <a:pt x="0" y="0"/>
                    </a:lnTo>
                    <a:lnTo>
                      <a:pt x="0" y="0"/>
                    </a:lnTo>
                    <a:lnTo>
                      <a:pt x="4" y="0"/>
                    </a:lnTo>
                    <a:lnTo>
                      <a:pt x="6" y="2"/>
                    </a:lnTo>
                    <a:lnTo>
                      <a:pt x="10" y="12"/>
                    </a:lnTo>
                    <a:lnTo>
                      <a:pt x="10" y="12"/>
                    </a:lnTo>
                    <a:lnTo>
                      <a:pt x="10" y="16"/>
                    </a:lnTo>
                    <a:lnTo>
                      <a:pt x="10" y="20"/>
                    </a:lnTo>
                    <a:lnTo>
                      <a:pt x="10" y="20"/>
                    </a:lnTo>
                    <a:lnTo>
                      <a:pt x="8" y="20"/>
                    </a:lnTo>
                    <a:lnTo>
                      <a:pt x="6" y="1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0" name="Freeform 1979">
                <a:extLst>
                  <a:ext uri="{FF2B5EF4-FFF2-40B4-BE49-F238E27FC236}">
                    <a16:creationId xmlns:a16="http://schemas.microsoft.com/office/drawing/2014/main" id="{2DACE2B2-5B39-3B92-92FB-22639AC0FEBA}"/>
                  </a:ext>
                </a:extLst>
              </p:cNvPr>
              <p:cNvSpPr>
                <a:spLocks/>
              </p:cNvSpPr>
              <p:nvPr/>
            </p:nvSpPr>
            <p:spPr bwMode="auto">
              <a:xfrm>
                <a:off x="2276" y="2534"/>
                <a:ext cx="6" cy="22"/>
              </a:xfrm>
              <a:custGeom>
                <a:avLst/>
                <a:gdLst>
                  <a:gd name="T0" fmla="*/ 2 w 6"/>
                  <a:gd name="T1" fmla="*/ 22 h 22"/>
                  <a:gd name="T2" fmla="*/ 2 w 6"/>
                  <a:gd name="T3" fmla="*/ 22 h 22"/>
                  <a:gd name="T4" fmla="*/ 2 w 6"/>
                  <a:gd name="T5" fmla="*/ 18 h 22"/>
                  <a:gd name="T6" fmla="*/ 0 w 6"/>
                  <a:gd name="T7" fmla="*/ 14 h 22"/>
                  <a:gd name="T8" fmla="*/ 0 w 6"/>
                  <a:gd name="T9" fmla="*/ 4 h 22"/>
                  <a:gd name="T10" fmla="*/ 0 w 6"/>
                  <a:gd name="T11" fmla="*/ 4 h 22"/>
                  <a:gd name="T12" fmla="*/ 0 w 6"/>
                  <a:gd name="T13" fmla="*/ 0 h 22"/>
                  <a:gd name="T14" fmla="*/ 0 w 6"/>
                  <a:gd name="T15" fmla="*/ 0 h 22"/>
                  <a:gd name="T16" fmla="*/ 0 w 6"/>
                  <a:gd name="T17" fmla="*/ 0 h 22"/>
                  <a:gd name="T18" fmla="*/ 2 w 6"/>
                  <a:gd name="T19" fmla="*/ 2 h 22"/>
                  <a:gd name="T20" fmla="*/ 4 w 6"/>
                  <a:gd name="T21" fmla="*/ 4 h 22"/>
                  <a:gd name="T22" fmla="*/ 6 w 6"/>
                  <a:gd name="T23" fmla="*/ 14 h 22"/>
                  <a:gd name="T24" fmla="*/ 6 w 6"/>
                  <a:gd name="T25" fmla="*/ 14 h 22"/>
                  <a:gd name="T26" fmla="*/ 4 w 6"/>
                  <a:gd name="T27" fmla="*/ 18 h 22"/>
                  <a:gd name="T28" fmla="*/ 2 w 6"/>
                  <a:gd name="T29" fmla="*/ 22 h 22"/>
                  <a:gd name="T30" fmla="*/ 2 w 6"/>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2">
                    <a:moveTo>
                      <a:pt x="2" y="22"/>
                    </a:moveTo>
                    <a:lnTo>
                      <a:pt x="2" y="22"/>
                    </a:lnTo>
                    <a:lnTo>
                      <a:pt x="2" y="18"/>
                    </a:lnTo>
                    <a:lnTo>
                      <a:pt x="0" y="14"/>
                    </a:lnTo>
                    <a:lnTo>
                      <a:pt x="0" y="4"/>
                    </a:lnTo>
                    <a:lnTo>
                      <a:pt x="0" y="4"/>
                    </a:lnTo>
                    <a:lnTo>
                      <a:pt x="0" y="0"/>
                    </a:lnTo>
                    <a:lnTo>
                      <a:pt x="0" y="0"/>
                    </a:lnTo>
                    <a:lnTo>
                      <a:pt x="0" y="0"/>
                    </a:lnTo>
                    <a:lnTo>
                      <a:pt x="2" y="2"/>
                    </a:lnTo>
                    <a:lnTo>
                      <a:pt x="4" y="4"/>
                    </a:lnTo>
                    <a:lnTo>
                      <a:pt x="6" y="14"/>
                    </a:lnTo>
                    <a:lnTo>
                      <a:pt x="6" y="14"/>
                    </a:lnTo>
                    <a:lnTo>
                      <a:pt x="4" y="18"/>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1" name="Freeform 1980">
                <a:extLst>
                  <a:ext uri="{FF2B5EF4-FFF2-40B4-BE49-F238E27FC236}">
                    <a16:creationId xmlns:a16="http://schemas.microsoft.com/office/drawing/2014/main" id="{D8497E3F-7CAE-C845-B403-FC7F56D0C773}"/>
                  </a:ext>
                </a:extLst>
              </p:cNvPr>
              <p:cNvSpPr>
                <a:spLocks/>
              </p:cNvSpPr>
              <p:nvPr/>
            </p:nvSpPr>
            <p:spPr bwMode="auto">
              <a:xfrm>
                <a:off x="2212" y="2695"/>
                <a:ext cx="4" cy="14"/>
              </a:xfrm>
              <a:custGeom>
                <a:avLst/>
                <a:gdLst>
                  <a:gd name="T0" fmla="*/ 4 w 4"/>
                  <a:gd name="T1" fmla="*/ 14 h 14"/>
                  <a:gd name="T2" fmla="*/ 4 w 4"/>
                  <a:gd name="T3" fmla="*/ 14 h 14"/>
                  <a:gd name="T4" fmla="*/ 0 w 4"/>
                  <a:gd name="T5" fmla="*/ 14 h 14"/>
                  <a:gd name="T6" fmla="*/ 0 w 4"/>
                  <a:gd name="T7" fmla="*/ 10 h 14"/>
                  <a:gd name="T8" fmla="*/ 2 w 4"/>
                  <a:gd name="T9" fmla="*/ 0 h 14"/>
                  <a:gd name="T10" fmla="*/ 2 w 4"/>
                  <a:gd name="T11" fmla="*/ 0 h 14"/>
                  <a:gd name="T12" fmla="*/ 4 w 4"/>
                  <a:gd name="T13" fmla="*/ 14 h 14"/>
                  <a:gd name="T14" fmla="*/ 4 w 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4" y="14"/>
                    </a:moveTo>
                    <a:lnTo>
                      <a:pt x="4" y="14"/>
                    </a:lnTo>
                    <a:lnTo>
                      <a:pt x="0" y="14"/>
                    </a:lnTo>
                    <a:lnTo>
                      <a:pt x="0" y="10"/>
                    </a:lnTo>
                    <a:lnTo>
                      <a:pt x="2" y="0"/>
                    </a:lnTo>
                    <a:lnTo>
                      <a:pt x="2" y="0"/>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2" name="Freeform 1981">
                <a:extLst>
                  <a:ext uri="{FF2B5EF4-FFF2-40B4-BE49-F238E27FC236}">
                    <a16:creationId xmlns:a16="http://schemas.microsoft.com/office/drawing/2014/main" id="{C14CDCDA-9D95-A991-C221-EFFCF14DF466}"/>
                  </a:ext>
                </a:extLst>
              </p:cNvPr>
              <p:cNvSpPr>
                <a:spLocks/>
              </p:cNvSpPr>
              <p:nvPr/>
            </p:nvSpPr>
            <p:spPr bwMode="auto">
              <a:xfrm>
                <a:off x="2204" y="2690"/>
                <a:ext cx="8" cy="7"/>
              </a:xfrm>
              <a:custGeom>
                <a:avLst/>
                <a:gdLst>
                  <a:gd name="T0" fmla="*/ 8 w 8"/>
                  <a:gd name="T1" fmla="*/ 5 h 7"/>
                  <a:gd name="T2" fmla="*/ 8 w 8"/>
                  <a:gd name="T3" fmla="*/ 5 h 7"/>
                  <a:gd name="T4" fmla="*/ 4 w 8"/>
                  <a:gd name="T5" fmla="*/ 7 h 7"/>
                  <a:gd name="T6" fmla="*/ 2 w 8"/>
                  <a:gd name="T7" fmla="*/ 5 h 7"/>
                  <a:gd name="T8" fmla="*/ 0 w 8"/>
                  <a:gd name="T9" fmla="*/ 0 h 7"/>
                  <a:gd name="T10" fmla="*/ 0 w 8"/>
                  <a:gd name="T11" fmla="*/ 0 h 7"/>
                  <a:gd name="T12" fmla="*/ 4 w 8"/>
                  <a:gd name="T13" fmla="*/ 0 h 7"/>
                  <a:gd name="T14" fmla="*/ 6 w 8"/>
                  <a:gd name="T15" fmla="*/ 0 h 7"/>
                  <a:gd name="T16" fmla="*/ 8 w 8"/>
                  <a:gd name="T17" fmla="*/ 5 h 7"/>
                  <a:gd name="T18" fmla="*/ 8 w 8"/>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5"/>
                    </a:moveTo>
                    <a:lnTo>
                      <a:pt x="8" y="5"/>
                    </a:lnTo>
                    <a:lnTo>
                      <a:pt x="4" y="7"/>
                    </a:lnTo>
                    <a:lnTo>
                      <a:pt x="2" y="5"/>
                    </a:lnTo>
                    <a:lnTo>
                      <a:pt x="0" y="0"/>
                    </a:lnTo>
                    <a:lnTo>
                      <a:pt x="0" y="0"/>
                    </a:lnTo>
                    <a:lnTo>
                      <a:pt x="4" y="0"/>
                    </a:lnTo>
                    <a:lnTo>
                      <a:pt x="6" y="0"/>
                    </a:lnTo>
                    <a:lnTo>
                      <a:pt x="8" y="5"/>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3" name="Freeform 1982">
                <a:extLst>
                  <a:ext uri="{FF2B5EF4-FFF2-40B4-BE49-F238E27FC236}">
                    <a16:creationId xmlns:a16="http://schemas.microsoft.com/office/drawing/2014/main" id="{0383123E-8502-3B0A-8B6F-7A24DD547D38}"/>
                  </a:ext>
                </a:extLst>
              </p:cNvPr>
              <p:cNvSpPr>
                <a:spLocks/>
              </p:cNvSpPr>
              <p:nvPr/>
            </p:nvSpPr>
            <p:spPr bwMode="auto">
              <a:xfrm>
                <a:off x="2148" y="2682"/>
                <a:ext cx="2" cy="8"/>
              </a:xfrm>
              <a:custGeom>
                <a:avLst/>
                <a:gdLst>
                  <a:gd name="T0" fmla="*/ 2 w 2"/>
                  <a:gd name="T1" fmla="*/ 0 h 8"/>
                  <a:gd name="T2" fmla="*/ 2 w 2"/>
                  <a:gd name="T3" fmla="*/ 0 h 8"/>
                  <a:gd name="T4" fmla="*/ 2 w 2"/>
                  <a:gd name="T5" fmla="*/ 4 h 8"/>
                  <a:gd name="T6" fmla="*/ 2 w 2"/>
                  <a:gd name="T7" fmla="*/ 8 h 8"/>
                  <a:gd name="T8" fmla="*/ 2 w 2"/>
                  <a:gd name="T9" fmla="*/ 8 h 8"/>
                  <a:gd name="T10" fmla="*/ 0 w 2"/>
                  <a:gd name="T11" fmla="*/ 6 h 8"/>
                  <a:gd name="T12" fmla="*/ 0 w 2"/>
                  <a:gd name="T13" fmla="*/ 2 h 8"/>
                  <a:gd name="T14" fmla="*/ 0 w 2"/>
                  <a:gd name="T15" fmla="*/ 2 h 8"/>
                  <a:gd name="T16" fmla="*/ 2 w 2"/>
                  <a:gd name="T17" fmla="*/ 0 h 8"/>
                  <a:gd name="T18" fmla="*/ 2 w 2"/>
                  <a:gd name="T19" fmla="*/ 0 h 8"/>
                  <a:gd name="T20" fmla="*/ 2 w 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0"/>
                    </a:moveTo>
                    <a:lnTo>
                      <a:pt x="2" y="0"/>
                    </a:lnTo>
                    <a:lnTo>
                      <a:pt x="2" y="4"/>
                    </a:lnTo>
                    <a:lnTo>
                      <a:pt x="2" y="8"/>
                    </a:lnTo>
                    <a:lnTo>
                      <a:pt x="2" y="8"/>
                    </a:lnTo>
                    <a:lnTo>
                      <a:pt x="0" y="6"/>
                    </a:lnTo>
                    <a:lnTo>
                      <a:pt x="0" y="2"/>
                    </a:lnTo>
                    <a:lnTo>
                      <a:pt x="0"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4" name="Freeform 1983">
                <a:extLst>
                  <a:ext uri="{FF2B5EF4-FFF2-40B4-BE49-F238E27FC236}">
                    <a16:creationId xmlns:a16="http://schemas.microsoft.com/office/drawing/2014/main" id="{AA40DC87-E0D4-5E09-FECE-9C4E5B41C154}"/>
                  </a:ext>
                </a:extLst>
              </p:cNvPr>
              <p:cNvSpPr>
                <a:spLocks/>
              </p:cNvSpPr>
              <p:nvPr/>
            </p:nvSpPr>
            <p:spPr bwMode="auto">
              <a:xfrm>
                <a:off x="5554" y="2067"/>
                <a:ext cx="62" cy="124"/>
              </a:xfrm>
              <a:custGeom>
                <a:avLst/>
                <a:gdLst>
                  <a:gd name="T0" fmla="*/ 60 w 62"/>
                  <a:gd name="T1" fmla="*/ 102 h 124"/>
                  <a:gd name="T2" fmla="*/ 58 w 62"/>
                  <a:gd name="T3" fmla="*/ 114 h 124"/>
                  <a:gd name="T4" fmla="*/ 52 w 62"/>
                  <a:gd name="T5" fmla="*/ 116 h 124"/>
                  <a:gd name="T6" fmla="*/ 48 w 62"/>
                  <a:gd name="T7" fmla="*/ 114 h 124"/>
                  <a:gd name="T8" fmla="*/ 44 w 62"/>
                  <a:gd name="T9" fmla="*/ 118 h 124"/>
                  <a:gd name="T10" fmla="*/ 38 w 62"/>
                  <a:gd name="T11" fmla="*/ 104 h 124"/>
                  <a:gd name="T12" fmla="*/ 30 w 62"/>
                  <a:gd name="T13" fmla="*/ 112 h 124"/>
                  <a:gd name="T14" fmla="*/ 26 w 62"/>
                  <a:gd name="T15" fmla="*/ 114 h 124"/>
                  <a:gd name="T16" fmla="*/ 22 w 62"/>
                  <a:gd name="T17" fmla="*/ 118 h 124"/>
                  <a:gd name="T18" fmla="*/ 20 w 62"/>
                  <a:gd name="T19" fmla="*/ 106 h 124"/>
                  <a:gd name="T20" fmla="*/ 22 w 62"/>
                  <a:gd name="T21" fmla="*/ 104 h 124"/>
                  <a:gd name="T22" fmla="*/ 16 w 62"/>
                  <a:gd name="T23" fmla="*/ 96 h 124"/>
                  <a:gd name="T24" fmla="*/ 16 w 62"/>
                  <a:gd name="T25" fmla="*/ 84 h 124"/>
                  <a:gd name="T26" fmla="*/ 18 w 62"/>
                  <a:gd name="T27" fmla="*/ 78 h 124"/>
                  <a:gd name="T28" fmla="*/ 14 w 62"/>
                  <a:gd name="T29" fmla="*/ 70 h 124"/>
                  <a:gd name="T30" fmla="*/ 14 w 62"/>
                  <a:gd name="T31" fmla="*/ 62 h 124"/>
                  <a:gd name="T32" fmla="*/ 20 w 62"/>
                  <a:gd name="T33" fmla="*/ 58 h 124"/>
                  <a:gd name="T34" fmla="*/ 30 w 62"/>
                  <a:gd name="T35" fmla="*/ 60 h 124"/>
                  <a:gd name="T36" fmla="*/ 40 w 62"/>
                  <a:gd name="T37" fmla="*/ 68 h 124"/>
                  <a:gd name="T38" fmla="*/ 44 w 62"/>
                  <a:gd name="T39" fmla="*/ 78 h 124"/>
                  <a:gd name="T40" fmla="*/ 46 w 62"/>
                  <a:gd name="T41" fmla="*/ 92 h 124"/>
                  <a:gd name="T42" fmla="*/ 54 w 62"/>
                  <a:gd name="T43" fmla="*/ 94 h 124"/>
                  <a:gd name="T44" fmla="*/ 44 w 62"/>
                  <a:gd name="T45" fmla="*/ 86 h 124"/>
                  <a:gd name="T46" fmla="*/ 46 w 62"/>
                  <a:gd name="T47" fmla="*/ 68 h 124"/>
                  <a:gd name="T48" fmla="*/ 40 w 62"/>
                  <a:gd name="T49" fmla="*/ 54 h 124"/>
                  <a:gd name="T50" fmla="*/ 36 w 62"/>
                  <a:gd name="T51" fmla="*/ 52 h 124"/>
                  <a:gd name="T52" fmla="*/ 30 w 62"/>
                  <a:gd name="T53" fmla="*/ 56 h 124"/>
                  <a:gd name="T54" fmla="*/ 20 w 62"/>
                  <a:gd name="T55" fmla="*/ 56 h 124"/>
                  <a:gd name="T56" fmla="*/ 14 w 62"/>
                  <a:gd name="T57" fmla="*/ 48 h 124"/>
                  <a:gd name="T58" fmla="*/ 6 w 62"/>
                  <a:gd name="T59" fmla="*/ 56 h 124"/>
                  <a:gd name="T60" fmla="*/ 2 w 62"/>
                  <a:gd name="T61" fmla="*/ 42 h 124"/>
                  <a:gd name="T62" fmla="*/ 0 w 62"/>
                  <a:gd name="T63" fmla="*/ 30 h 124"/>
                  <a:gd name="T64" fmla="*/ 4 w 62"/>
                  <a:gd name="T65" fmla="*/ 16 h 124"/>
                  <a:gd name="T66" fmla="*/ 8 w 62"/>
                  <a:gd name="T67" fmla="*/ 20 h 124"/>
                  <a:gd name="T68" fmla="*/ 14 w 62"/>
                  <a:gd name="T69" fmla="*/ 20 h 124"/>
                  <a:gd name="T70" fmla="*/ 14 w 62"/>
                  <a:gd name="T71" fmla="*/ 12 h 124"/>
                  <a:gd name="T72" fmla="*/ 12 w 62"/>
                  <a:gd name="T73" fmla="*/ 0 h 124"/>
                  <a:gd name="T74" fmla="*/ 32 w 62"/>
                  <a:gd name="T75" fmla="*/ 30 h 124"/>
                  <a:gd name="T76" fmla="*/ 40 w 62"/>
                  <a:gd name="T77" fmla="*/ 30 h 124"/>
                  <a:gd name="T78" fmla="*/ 50 w 62"/>
                  <a:gd name="T79" fmla="*/ 32 h 124"/>
                  <a:gd name="T80" fmla="*/ 54 w 62"/>
                  <a:gd name="T81" fmla="*/ 34 h 124"/>
                  <a:gd name="T82" fmla="*/ 60 w 62"/>
                  <a:gd name="T83" fmla="*/ 48 h 124"/>
                  <a:gd name="T84" fmla="*/ 60 w 62"/>
                  <a:gd name="T85" fmla="*/ 62 h 124"/>
                  <a:gd name="T86" fmla="*/ 54 w 62"/>
                  <a:gd name="T87" fmla="*/ 70 h 124"/>
                  <a:gd name="T88" fmla="*/ 62 w 62"/>
                  <a:gd name="T89"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124">
                    <a:moveTo>
                      <a:pt x="62" y="96"/>
                    </a:moveTo>
                    <a:lnTo>
                      <a:pt x="62" y="96"/>
                    </a:lnTo>
                    <a:lnTo>
                      <a:pt x="60" y="102"/>
                    </a:lnTo>
                    <a:lnTo>
                      <a:pt x="58" y="110"/>
                    </a:lnTo>
                    <a:lnTo>
                      <a:pt x="58" y="110"/>
                    </a:lnTo>
                    <a:lnTo>
                      <a:pt x="58" y="114"/>
                    </a:lnTo>
                    <a:lnTo>
                      <a:pt x="56" y="118"/>
                    </a:lnTo>
                    <a:lnTo>
                      <a:pt x="54" y="118"/>
                    </a:lnTo>
                    <a:lnTo>
                      <a:pt x="52" y="116"/>
                    </a:lnTo>
                    <a:lnTo>
                      <a:pt x="52" y="116"/>
                    </a:lnTo>
                    <a:lnTo>
                      <a:pt x="50" y="112"/>
                    </a:lnTo>
                    <a:lnTo>
                      <a:pt x="48" y="114"/>
                    </a:lnTo>
                    <a:lnTo>
                      <a:pt x="46" y="124"/>
                    </a:lnTo>
                    <a:lnTo>
                      <a:pt x="46" y="124"/>
                    </a:lnTo>
                    <a:lnTo>
                      <a:pt x="44" y="118"/>
                    </a:lnTo>
                    <a:lnTo>
                      <a:pt x="42" y="110"/>
                    </a:lnTo>
                    <a:lnTo>
                      <a:pt x="42" y="110"/>
                    </a:lnTo>
                    <a:lnTo>
                      <a:pt x="38" y="104"/>
                    </a:lnTo>
                    <a:lnTo>
                      <a:pt x="36" y="102"/>
                    </a:lnTo>
                    <a:lnTo>
                      <a:pt x="34" y="104"/>
                    </a:lnTo>
                    <a:lnTo>
                      <a:pt x="30" y="112"/>
                    </a:lnTo>
                    <a:lnTo>
                      <a:pt x="30" y="112"/>
                    </a:lnTo>
                    <a:lnTo>
                      <a:pt x="28" y="114"/>
                    </a:lnTo>
                    <a:lnTo>
                      <a:pt x="26" y="114"/>
                    </a:lnTo>
                    <a:lnTo>
                      <a:pt x="24" y="116"/>
                    </a:lnTo>
                    <a:lnTo>
                      <a:pt x="22" y="118"/>
                    </a:lnTo>
                    <a:lnTo>
                      <a:pt x="22" y="118"/>
                    </a:lnTo>
                    <a:lnTo>
                      <a:pt x="20" y="114"/>
                    </a:lnTo>
                    <a:lnTo>
                      <a:pt x="20" y="106"/>
                    </a:lnTo>
                    <a:lnTo>
                      <a:pt x="20" y="106"/>
                    </a:lnTo>
                    <a:lnTo>
                      <a:pt x="20" y="104"/>
                    </a:lnTo>
                    <a:lnTo>
                      <a:pt x="22" y="104"/>
                    </a:lnTo>
                    <a:lnTo>
                      <a:pt x="22" y="104"/>
                    </a:lnTo>
                    <a:lnTo>
                      <a:pt x="20" y="102"/>
                    </a:lnTo>
                    <a:lnTo>
                      <a:pt x="20" y="102"/>
                    </a:lnTo>
                    <a:lnTo>
                      <a:pt x="16" y="96"/>
                    </a:lnTo>
                    <a:lnTo>
                      <a:pt x="14" y="88"/>
                    </a:lnTo>
                    <a:lnTo>
                      <a:pt x="14" y="88"/>
                    </a:lnTo>
                    <a:lnTo>
                      <a:pt x="16" y="84"/>
                    </a:lnTo>
                    <a:lnTo>
                      <a:pt x="16" y="84"/>
                    </a:lnTo>
                    <a:lnTo>
                      <a:pt x="18" y="80"/>
                    </a:lnTo>
                    <a:lnTo>
                      <a:pt x="18" y="78"/>
                    </a:lnTo>
                    <a:lnTo>
                      <a:pt x="16" y="74"/>
                    </a:lnTo>
                    <a:lnTo>
                      <a:pt x="16" y="74"/>
                    </a:lnTo>
                    <a:lnTo>
                      <a:pt x="14" y="70"/>
                    </a:lnTo>
                    <a:lnTo>
                      <a:pt x="14" y="66"/>
                    </a:lnTo>
                    <a:lnTo>
                      <a:pt x="14" y="62"/>
                    </a:lnTo>
                    <a:lnTo>
                      <a:pt x="14" y="62"/>
                    </a:lnTo>
                    <a:lnTo>
                      <a:pt x="16" y="58"/>
                    </a:lnTo>
                    <a:lnTo>
                      <a:pt x="18" y="56"/>
                    </a:lnTo>
                    <a:lnTo>
                      <a:pt x="20" y="58"/>
                    </a:lnTo>
                    <a:lnTo>
                      <a:pt x="20" y="58"/>
                    </a:lnTo>
                    <a:lnTo>
                      <a:pt x="26" y="60"/>
                    </a:lnTo>
                    <a:lnTo>
                      <a:pt x="30" y="60"/>
                    </a:lnTo>
                    <a:lnTo>
                      <a:pt x="34" y="62"/>
                    </a:lnTo>
                    <a:lnTo>
                      <a:pt x="38" y="64"/>
                    </a:lnTo>
                    <a:lnTo>
                      <a:pt x="40" y="68"/>
                    </a:lnTo>
                    <a:lnTo>
                      <a:pt x="40" y="68"/>
                    </a:lnTo>
                    <a:lnTo>
                      <a:pt x="42" y="72"/>
                    </a:lnTo>
                    <a:lnTo>
                      <a:pt x="44" y="78"/>
                    </a:lnTo>
                    <a:lnTo>
                      <a:pt x="44" y="78"/>
                    </a:lnTo>
                    <a:lnTo>
                      <a:pt x="44" y="88"/>
                    </a:lnTo>
                    <a:lnTo>
                      <a:pt x="46" y="92"/>
                    </a:lnTo>
                    <a:lnTo>
                      <a:pt x="50" y="94"/>
                    </a:lnTo>
                    <a:lnTo>
                      <a:pt x="54" y="94"/>
                    </a:lnTo>
                    <a:lnTo>
                      <a:pt x="54" y="94"/>
                    </a:lnTo>
                    <a:lnTo>
                      <a:pt x="48" y="88"/>
                    </a:lnTo>
                    <a:lnTo>
                      <a:pt x="48" y="88"/>
                    </a:lnTo>
                    <a:lnTo>
                      <a:pt x="44" y="86"/>
                    </a:lnTo>
                    <a:lnTo>
                      <a:pt x="44" y="80"/>
                    </a:lnTo>
                    <a:lnTo>
                      <a:pt x="44" y="80"/>
                    </a:lnTo>
                    <a:lnTo>
                      <a:pt x="46" y="68"/>
                    </a:lnTo>
                    <a:lnTo>
                      <a:pt x="46" y="60"/>
                    </a:lnTo>
                    <a:lnTo>
                      <a:pt x="46" y="60"/>
                    </a:lnTo>
                    <a:lnTo>
                      <a:pt x="40" y="54"/>
                    </a:lnTo>
                    <a:lnTo>
                      <a:pt x="38" y="54"/>
                    </a:lnTo>
                    <a:lnTo>
                      <a:pt x="36" y="52"/>
                    </a:lnTo>
                    <a:lnTo>
                      <a:pt x="36" y="52"/>
                    </a:lnTo>
                    <a:lnTo>
                      <a:pt x="32" y="54"/>
                    </a:lnTo>
                    <a:lnTo>
                      <a:pt x="30" y="56"/>
                    </a:lnTo>
                    <a:lnTo>
                      <a:pt x="30" y="56"/>
                    </a:lnTo>
                    <a:lnTo>
                      <a:pt x="26" y="58"/>
                    </a:lnTo>
                    <a:lnTo>
                      <a:pt x="24" y="58"/>
                    </a:lnTo>
                    <a:lnTo>
                      <a:pt x="20" y="56"/>
                    </a:lnTo>
                    <a:lnTo>
                      <a:pt x="18" y="52"/>
                    </a:lnTo>
                    <a:lnTo>
                      <a:pt x="18" y="52"/>
                    </a:lnTo>
                    <a:lnTo>
                      <a:pt x="14" y="48"/>
                    </a:lnTo>
                    <a:lnTo>
                      <a:pt x="10" y="52"/>
                    </a:lnTo>
                    <a:lnTo>
                      <a:pt x="10" y="52"/>
                    </a:lnTo>
                    <a:lnTo>
                      <a:pt x="6" y="56"/>
                    </a:lnTo>
                    <a:lnTo>
                      <a:pt x="4" y="56"/>
                    </a:lnTo>
                    <a:lnTo>
                      <a:pt x="4" y="52"/>
                    </a:lnTo>
                    <a:lnTo>
                      <a:pt x="2" y="42"/>
                    </a:lnTo>
                    <a:lnTo>
                      <a:pt x="2" y="42"/>
                    </a:lnTo>
                    <a:lnTo>
                      <a:pt x="0" y="36"/>
                    </a:lnTo>
                    <a:lnTo>
                      <a:pt x="0" y="30"/>
                    </a:lnTo>
                    <a:lnTo>
                      <a:pt x="0" y="30"/>
                    </a:lnTo>
                    <a:lnTo>
                      <a:pt x="2" y="16"/>
                    </a:lnTo>
                    <a:lnTo>
                      <a:pt x="4" y="16"/>
                    </a:lnTo>
                    <a:lnTo>
                      <a:pt x="4" y="16"/>
                    </a:lnTo>
                    <a:lnTo>
                      <a:pt x="8" y="20"/>
                    </a:lnTo>
                    <a:lnTo>
                      <a:pt x="8" y="20"/>
                    </a:lnTo>
                    <a:lnTo>
                      <a:pt x="12" y="24"/>
                    </a:lnTo>
                    <a:lnTo>
                      <a:pt x="14" y="22"/>
                    </a:lnTo>
                    <a:lnTo>
                      <a:pt x="14" y="20"/>
                    </a:lnTo>
                    <a:lnTo>
                      <a:pt x="14" y="20"/>
                    </a:lnTo>
                    <a:lnTo>
                      <a:pt x="14" y="16"/>
                    </a:lnTo>
                    <a:lnTo>
                      <a:pt x="14" y="12"/>
                    </a:lnTo>
                    <a:lnTo>
                      <a:pt x="12" y="6"/>
                    </a:lnTo>
                    <a:lnTo>
                      <a:pt x="12" y="0"/>
                    </a:lnTo>
                    <a:lnTo>
                      <a:pt x="12" y="0"/>
                    </a:lnTo>
                    <a:lnTo>
                      <a:pt x="18" y="10"/>
                    </a:lnTo>
                    <a:lnTo>
                      <a:pt x="24" y="22"/>
                    </a:lnTo>
                    <a:lnTo>
                      <a:pt x="32" y="30"/>
                    </a:lnTo>
                    <a:lnTo>
                      <a:pt x="36" y="30"/>
                    </a:lnTo>
                    <a:lnTo>
                      <a:pt x="40" y="30"/>
                    </a:lnTo>
                    <a:lnTo>
                      <a:pt x="40" y="30"/>
                    </a:lnTo>
                    <a:lnTo>
                      <a:pt x="44" y="34"/>
                    </a:lnTo>
                    <a:lnTo>
                      <a:pt x="48" y="34"/>
                    </a:lnTo>
                    <a:lnTo>
                      <a:pt x="50" y="32"/>
                    </a:lnTo>
                    <a:lnTo>
                      <a:pt x="52" y="32"/>
                    </a:lnTo>
                    <a:lnTo>
                      <a:pt x="54" y="34"/>
                    </a:lnTo>
                    <a:lnTo>
                      <a:pt x="54" y="34"/>
                    </a:lnTo>
                    <a:lnTo>
                      <a:pt x="56" y="34"/>
                    </a:lnTo>
                    <a:lnTo>
                      <a:pt x="56" y="34"/>
                    </a:lnTo>
                    <a:lnTo>
                      <a:pt x="60" y="48"/>
                    </a:lnTo>
                    <a:lnTo>
                      <a:pt x="60" y="48"/>
                    </a:lnTo>
                    <a:lnTo>
                      <a:pt x="60" y="56"/>
                    </a:lnTo>
                    <a:lnTo>
                      <a:pt x="60" y="62"/>
                    </a:lnTo>
                    <a:lnTo>
                      <a:pt x="58" y="68"/>
                    </a:lnTo>
                    <a:lnTo>
                      <a:pt x="54" y="70"/>
                    </a:lnTo>
                    <a:lnTo>
                      <a:pt x="54" y="70"/>
                    </a:lnTo>
                    <a:lnTo>
                      <a:pt x="56" y="76"/>
                    </a:lnTo>
                    <a:lnTo>
                      <a:pt x="60" y="80"/>
                    </a:lnTo>
                    <a:lnTo>
                      <a:pt x="62" y="86"/>
                    </a:lnTo>
                    <a:lnTo>
                      <a:pt x="62" y="96"/>
                    </a:lnTo>
                    <a:lnTo>
                      <a:pt x="6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5" name="Freeform 1984">
                <a:extLst>
                  <a:ext uri="{FF2B5EF4-FFF2-40B4-BE49-F238E27FC236}">
                    <a16:creationId xmlns:a16="http://schemas.microsoft.com/office/drawing/2014/main" id="{9AF1A884-9B10-98C3-74FA-DD540D13CFE2}"/>
                  </a:ext>
                </a:extLst>
              </p:cNvPr>
              <p:cNvSpPr>
                <a:spLocks/>
              </p:cNvSpPr>
              <p:nvPr/>
            </p:nvSpPr>
            <p:spPr bwMode="auto">
              <a:xfrm>
                <a:off x="5534" y="2091"/>
                <a:ext cx="78" cy="108"/>
              </a:xfrm>
              <a:custGeom>
                <a:avLst/>
                <a:gdLst>
                  <a:gd name="T0" fmla="*/ 22 w 78"/>
                  <a:gd name="T1" fmla="*/ 10 h 108"/>
                  <a:gd name="T2" fmla="*/ 26 w 78"/>
                  <a:gd name="T3" fmla="*/ 28 h 108"/>
                  <a:gd name="T4" fmla="*/ 32 w 78"/>
                  <a:gd name="T5" fmla="*/ 20 h 108"/>
                  <a:gd name="T6" fmla="*/ 40 w 78"/>
                  <a:gd name="T7" fmla="*/ 26 h 108"/>
                  <a:gd name="T8" fmla="*/ 44 w 78"/>
                  <a:gd name="T9" fmla="*/ 32 h 108"/>
                  <a:gd name="T10" fmla="*/ 50 w 78"/>
                  <a:gd name="T11" fmla="*/ 26 h 108"/>
                  <a:gd name="T12" fmla="*/ 64 w 78"/>
                  <a:gd name="T13" fmla="*/ 30 h 108"/>
                  <a:gd name="T14" fmla="*/ 72 w 78"/>
                  <a:gd name="T15" fmla="*/ 34 h 108"/>
                  <a:gd name="T16" fmla="*/ 68 w 78"/>
                  <a:gd name="T17" fmla="*/ 38 h 108"/>
                  <a:gd name="T18" fmla="*/ 66 w 78"/>
                  <a:gd name="T19" fmla="*/ 60 h 108"/>
                  <a:gd name="T20" fmla="*/ 76 w 78"/>
                  <a:gd name="T21" fmla="*/ 66 h 108"/>
                  <a:gd name="T22" fmla="*/ 72 w 78"/>
                  <a:gd name="T23" fmla="*/ 74 h 108"/>
                  <a:gd name="T24" fmla="*/ 64 w 78"/>
                  <a:gd name="T25" fmla="*/ 72 h 108"/>
                  <a:gd name="T26" fmla="*/ 62 w 78"/>
                  <a:gd name="T27" fmla="*/ 66 h 108"/>
                  <a:gd name="T28" fmla="*/ 56 w 78"/>
                  <a:gd name="T29" fmla="*/ 42 h 108"/>
                  <a:gd name="T30" fmla="*/ 50 w 78"/>
                  <a:gd name="T31" fmla="*/ 42 h 108"/>
                  <a:gd name="T32" fmla="*/ 38 w 78"/>
                  <a:gd name="T33" fmla="*/ 38 h 108"/>
                  <a:gd name="T34" fmla="*/ 38 w 78"/>
                  <a:gd name="T35" fmla="*/ 48 h 108"/>
                  <a:gd name="T36" fmla="*/ 42 w 78"/>
                  <a:gd name="T37" fmla="*/ 60 h 108"/>
                  <a:gd name="T38" fmla="*/ 36 w 78"/>
                  <a:gd name="T39" fmla="*/ 60 h 108"/>
                  <a:gd name="T40" fmla="*/ 36 w 78"/>
                  <a:gd name="T41" fmla="*/ 64 h 108"/>
                  <a:gd name="T42" fmla="*/ 40 w 78"/>
                  <a:gd name="T43" fmla="*/ 76 h 108"/>
                  <a:gd name="T44" fmla="*/ 40 w 78"/>
                  <a:gd name="T45" fmla="*/ 82 h 108"/>
                  <a:gd name="T46" fmla="*/ 42 w 78"/>
                  <a:gd name="T47" fmla="*/ 108 h 108"/>
                  <a:gd name="T48" fmla="*/ 34 w 78"/>
                  <a:gd name="T49" fmla="*/ 90 h 108"/>
                  <a:gd name="T50" fmla="*/ 32 w 78"/>
                  <a:gd name="T51" fmla="*/ 64 h 108"/>
                  <a:gd name="T52" fmla="*/ 28 w 78"/>
                  <a:gd name="T53" fmla="*/ 82 h 108"/>
                  <a:gd name="T54" fmla="*/ 26 w 78"/>
                  <a:gd name="T55" fmla="*/ 82 h 108"/>
                  <a:gd name="T56" fmla="*/ 22 w 78"/>
                  <a:gd name="T57" fmla="*/ 92 h 108"/>
                  <a:gd name="T58" fmla="*/ 22 w 78"/>
                  <a:gd name="T59" fmla="*/ 98 h 108"/>
                  <a:gd name="T60" fmla="*/ 20 w 78"/>
                  <a:gd name="T61" fmla="*/ 98 h 108"/>
                  <a:gd name="T62" fmla="*/ 16 w 78"/>
                  <a:gd name="T63" fmla="*/ 86 h 108"/>
                  <a:gd name="T64" fmla="*/ 14 w 78"/>
                  <a:gd name="T65" fmla="*/ 76 h 108"/>
                  <a:gd name="T66" fmla="*/ 18 w 78"/>
                  <a:gd name="T67" fmla="*/ 76 h 108"/>
                  <a:gd name="T68" fmla="*/ 18 w 78"/>
                  <a:gd name="T69" fmla="*/ 66 h 108"/>
                  <a:gd name="T70" fmla="*/ 14 w 78"/>
                  <a:gd name="T71" fmla="*/ 66 h 108"/>
                  <a:gd name="T72" fmla="*/ 6 w 78"/>
                  <a:gd name="T73" fmla="*/ 60 h 108"/>
                  <a:gd name="T74" fmla="*/ 12 w 78"/>
                  <a:gd name="T75" fmla="*/ 54 h 108"/>
                  <a:gd name="T76" fmla="*/ 12 w 78"/>
                  <a:gd name="T77" fmla="*/ 44 h 108"/>
                  <a:gd name="T78" fmla="*/ 8 w 78"/>
                  <a:gd name="T79" fmla="*/ 38 h 108"/>
                  <a:gd name="T80" fmla="*/ 0 w 78"/>
                  <a:gd name="T81" fmla="*/ 10 h 108"/>
                  <a:gd name="T82" fmla="*/ 6 w 78"/>
                  <a:gd name="T83" fmla="*/ 10 h 108"/>
                  <a:gd name="T84" fmla="*/ 12 w 78"/>
                  <a:gd name="T85" fmla="*/ 24 h 108"/>
                  <a:gd name="T86" fmla="*/ 14 w 78"/>
                  <a:gd name="T87" fmla="*/ 24 h 108"/>
                  <a:gd name="T88" fmla="*/ 12 w 78"/>
                  <a:gd name="T89" fmla="*/ 6 h 108"/>
                  <a:gd name="T90" fmla="*/ 14 w 78"/>
                  <a:gd name="T91" fmla="*/ 6 h 108"/>
                  <a:gd name="T92" fmla="*/ 20 w 78"/>
                  <a:gd name="T93" fmla="*/ 2 h 108"/>
                  <a:gd name="T94" fmla="*/ 20 w 78"/>
                  <a:gd name="T95" fmla="*/ 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108">
                    <a:moveTo>
                      <a:pt x="20" y="6"/>
                    </a:moveTo>
                    <a:lnTo>
                      <a:pt x="20" y="6"/>
                    </a:lnTo>
                    <a:lnTo>
                      <a:pt x="22" y="10"/>
                    </a:lnTo>
                    <a:lnTo>
                      <a:pt x="22" y="10"/>
                    </a:lnTo>
                    <a:lnTo>
                      <a:pt x="24" y="26"/>
                    </a:lnTo>
                    <a:lnTo>
                      <a:pt x="26" y="28"/>
                    </a:lnTo>
                    <a:lnTo>
                      <a:pt x="28" y="28"/>
                    </a:lnTo>
                    <a:lnTo>
                      <a:pt x="32" y="20"/>
                    </a:lnTo>
                    <a:lnTo>
                      <a:pt x="32" y="20"/>
                    </a:lnTo>
                    <a:lnTo>
                      <a:pt x="34" y="18"/>
                    </a:lnTo>
                    <a:lnTo>
                      <a:pt x="36" y="18"/>
                    </a:lnTo>
                    <a:lnTo>
                      <a:pt x="40" y="26"/>
                    </a:lnTo>
                    <a:lnTo>
                      <a:pt x="40" y="26"/>
                    </a:lnTo>
                    <a:lnTo>
                      <a:pt x="42" y="30"/>
                    </a:lnTo>
                    <a:lnTo>
                      <a:pt x="44" y="32"/>
                    </a:lnTo>
                    <a:lnTo>
                      <a:pt x="46" y="30"/>
                    </a:lnTo>
                    <a:lnTo>
                      <a:pt x="46" y="30"/>
                    </a:lnTo>
                    <a:lnTo>
                      <a:pt x="50" y="26"/>
                    </a:lnTo>
                    <a:lnTo>
                      <a:pt x="56" y="24"/>
                    </a:lnTo>
                    <a:lnTo>
                      <a:pt x="60" y="26"/>
                    </a:lnTo>
                    <a:lnTo>
                      <a:pt x="64" y="30"/>
                    </a:lnTo>
                    <a:lnTo>
                      <a:pt x="64" y="30"/>
                    </a:lnTo>
                    <a:lnTo>
                      <a:pt x="68" y="32"/>
                    </a:lnTo>
                    <a:lnTo>
                      <a:pt x="72" y="34"/>
                    </a:lnTo>
                    <a:lnTo>
                      <a:pt x="72" y="34"/>
                    </a:lnTo>
                    <a:lnTo>
                      <a:pt x="70" y="36"/>
                    </a:lnTo>
                    <a:lnTo>
                      <a:pt x="68" y="38"/>
                    </a:lnTo>
                    <a:lnTo>
                      <a:pt x="68" y="46"/>
                    </a:lnTo>
                    <a:lnTo>
                      <a:pt x="68" y="54"/>
                    </a:lnTo>
                    <a:lnTo>
                      <a:pt x="66" y="60"/>
                    </a:lnTo>
                    <a:lnTo>
                      <a:pt x="66" y="60"/>
                    </a:lnTo>
                    <a:lnTo>
                      <a:pt x="72" y="64"/>
                    </a:lnTo>
                    <a:lnTo>
                      <a:pt x="76" y="66"/>
                    </a:lnTo>
                    <a:lnTo>
                      <a:pt x="78" y="74"/>
                    </a:lnTo>
                    <a:lnTo>
                      <a:pt x="78" y="74"/>
                    </a:lnTo>
                    <a:lnTo>
                      <a:pt x="72" y="74"/>
                    </a:lnTo>
                    <a:lnTo>
                      <a:pt x="68" y="74"/>
                    </a:lnTo>
                    <a:lnTo>
                      <a:pt x="68" y="74"/>
                    </a:lnTo>
                    <a:lnTo>
                      <a:pt x="64" y="72"/>
                    </a:lnTo>
                    <a:lnTo>
                      <a:pt x="62" y="70"/>
                    </a:lnTo>
                    <a:lnTo>
                      <a:pt x="62" y="66"/>
                    </a:lnTo>
                    <a:lnTo>
                      <a:pt x="62" y="66"/>
                    </a:lnTo>
                    <a:lnTo>
                      <a:pt x="62" y="52"/>
                    </a:lnTo>
                    <a:lnTo>
                      <a:pt x="58" y="46"/>
                    </a:lnTo>
                    <a:lnTo>
                      <a:pt x="56" y="42"/>
                    </a:lnTo>
                    <a:lnTo>
                      <a:pt x="52" y="42"/>
                    </a:lnTo>
                    <a:lnTo>
                      <a:pt x="52" y="42"/>
                    </a:lnTo>
                    <a:lnTo>
                      <a:pt x="50" y="42"/>
                    </a:lnTo>
                    <a:lnTo>
                      <a:pt x="48" y="42"/>
                    </a:lnTo>
                    <a:lnTo>
                      <a:pt x="44" y="40"/>
                    </a:lnTo>
                    <a:lnTo>
                      <a:pt x="38" y="38"/>
                    </a:lnTo>
                    <a:lnTo>
                      <a:pt x="34" y="38"/>
                    </a:lnTo>
                    <a:lnTo>
                      <a:pt x="34" y="38"/>
                    </a:lnTo>
                    <a:lnTo>
                      <a:pt x="38" y="48"/>
                    </a:lnTo>
                    <a:lnTo>
                      <a:pt x="44" y="56"/>
                    </a:lnTo>
                    <a:lnTo>
                      <a:pt x="44" y="56"/>
                    </a:lnTo>
                    <a:lnTo>
                      <a:pt x="42" y="60"/>
                    </a:lnTo>
                    <a:lnTo>
                      <a:pt x="40" y="60"/>
                    </a:lnTo>
                    <a:lnTo>
                      <a:pt x="36" y="60"/>
                    </a:lnTo>
                    <a:lnTo>
                      <a:pt x="36" y="60"/>
                    </a:lnTo>
                    <a:lnTo>
                      <a:pt x="34" y="64"/>
                    </a:lnTo>
                    <a:lnTo>
                      <a:pt x="34" y="64"/>
                    </a:lnTo>
                    <a:lnTo>
                      <a:pt x="36" y="64"/>
                    </a:lnTo>
                    <a:lnTo>
                      <a:pt x="36" y="64"/>
                    </a:lnTo>
                    <a:lnTo>
                      <a:pt x="38" y="70"/>
                    </a:lnTo>
                    <a:lnTo>
                      <a:pt x="40" y="76"/>
                    </a:lnTo>
                    <a:lnTo>
                      <a:pt x="40" y="76"/>
                    </a:lnTo>
                    <a:lnTo>
                      <a:pt x="40" y="82"/>
                    </a:lnTo>
                    <a:lnTo>
                      <a:pt x="40" y="82"/>
                    </a:lnTo>
                    <a:lnTo>
                      <a:pt x="42" y="94"/>
                    </a:lnTo>
                    <a:lnTo>
                      <a:pt x="42" y="94"/>
                    </a:lnTo>
                    <a:lnTo>
                      <a:pt x="42" y="108"/>
                    </a:lnTo>
                    <a:lnTo>
                      <a:pt x="42" y="108"/>
                    </a:lnTo>
                    <a:lnTo>
                      <a:pt x="38" y="100"/>
                    </a:lnTo>
                    <a:lnTo>
                      <a:pt x="34" y="90"/>
                    </a:lnTo>
                    <a:lnTo>
                      <a:pt x="32" y="78"/>
                    </a:lnTo>
                    <a:lnTo>
                      <a:pt x="32" y="64"/>
                    </a:lnTo>
                    <a:lnTo>
                      <a:pt x="32" y="64"/>
                    </a:lnTo>
                    <a:lnTo>
                      <a:pt x="30" y="72"/>
                    </a:lnTo>
                    <a:lnTo>
                      <a:pt x="28" y="78"/>
                    </a:lnTo>
                    <a:lnTo>
                      <a:pt x="28" y="82"/>
                    </a:lnTo>
                    <a:lnTo>
                      <a:pt x="26" y="84"/>
                    </a:lnTo>
                    <a:lnTo>
                      <a:pt x="26" y="82"/>
                    </a:lnTo>
                    <a:lnTo>
                      <a:pt x="26" y="82"/>
                    </a:lnTo>
                    <a:lnTo>
                      <a:pt x="22" y="84"/>
                    </a:lnTo>
                    <a:lnTo>
                      <a:pt x="22" y="86"/>
                    </a:lnTo>
                    <a:lnTo>
                      <a:pt x="22" y="92"/>
                    </a:lnTo>
                    <a:lnTo>
                      <a:pt x="22" y="92"/>
                    </a:lnTo>
                    <a:lnTo>
                      <a:pt x="22" y="96"/>
                    </a:lnTo>
                    <a:lnTo>
                      <a:pt x="22" y="98"/>
                    </a:lnTo>
                    <a:lnTo>
                      <a:pt x="20" y="100"/>
                    </a:lnTo>
                    <a:lnTo>
                      <a:pt x="20" y="100"/>
                    </a:lnTo>
                    <a:lnTo>
                      <a:pt x="20" y="98"/>
                    </a:lnTo>
                    <a:lnTo>
                      <a:pt x="18" y="94"/>
                    </a:lnTo>
                    <a:lnTo>
                      <a:pt x="18" y="94"/>
                    </a:lnTo>
                    <a:lnTo>
                      <a:pt x="16" y="86"/>
                    </a:lnTo>
                    <a:lnTo>
                      <a:pt x="14" y="82"/>
                    </a:lnTo>
                    <a:lnTo>
                      <a:pt x="14" y="76"/>
                    </a:lnTo>
                    <a:lnTo>
                      <a:pt x="14" y="76"/>
                    </a:lnTo>
                    <a:lnTo>
                      <a:pt x="16" y="76"/>
                    </a:lnTo>
                    <a:lnTo>
                      <a:pt x="16" y="76"/>
                    </a:lnTo>
                    <a:lnTo>
                      <a:pt x="18" y="76"/>
                    </a:lnTo>
                    <a:lnTo>
                      <a:pt x="20" y="72"/>
                    </a:lnTo>
                    <a:lnTo>
                      <a:pt x="20" y="72"/>
                    </a:lnTo>
                    <a:lnTo>
                      <a:pt x="18" y="66"/>
                    </a:lnTo>
                    <a:lnTo>
                      <a:pt x="18" y="64"/>
                    </a:lnTo>
                    <a:lnTo>
                      <a:pt x="14" y="66"/>
                    </a:lnTo>
                    <a:lnTo>
                      <a:pt x="14" y="66"/>
                    </a:lnTo>
                    <a:lnTo>
                      <a:pt x="12" y="66"/>
                    </a:lnTo>
                    <a:lnTo>
                      <a:pt x="10" y="64"/>
                    </a:lnTo>
                    <a:lnTo>
                      <a:pt x="6" y="60"/>
                    </a:lnTo>
                    <a:lnTo>
                      <a:pt x="6" y="60"/>
                    </a:lnTo>
                    <a:lnTo>
                      <a:pt x="10" y="56"/>
                    </a:lnTo>
                    <a:lnTo>
                      <a:pt x="12" y="54"/>
                    </a:lnTo>
                    <a:lnTo>
                      <a:pt x="12" y="48"/>
                    </a:lnTo>
                    <a:lnTo>
                      <a:pt x="12" y="48"/>
                    </a:lnTo>
                    <a:lnTo>
                      <a:pt x="12" y="44"/>
                    </a:lnTo>
                    <a:lnTo>
                      <a:pt x="10" y="40"/>
                    </a:lnTo>
                    <a:lnTo>
                      <a:pt x="8" y="38"/>
                    </a:lnTo>
                    <a:lnTo>
                      <a:pt x="8" y="38"/>
                    </a:lnTo>
                    <a:lnTo>
                      <a:pt x="4" y="32"/>
                    </a:lnTo>
                    <a:lnTo>
                      <a:pt x="2" y="26"/>
                    </a:lnTo>
                    <a:lnTo>
                      <a:pt x="0" y="10"/>
                    </a:lnTo>
                    <a:lnTo>
                      <a:pt x="0" y="10"/>
                    </a:lnTo>
                    <a:lnTo>
                      <a:pt x="6" y="10"/>
                    </a:lnTo>
                    <a:lnTo>
                      <a:pt x="6" y="10"/>
                    </a:lnTo>
                    <a:lnTo>
                      <a:pt x="8" y="14"/>
                    </a:lnTo>
                    <a:lnTo>
                      <a:pt x="10" y="18"/>
                    </a:lnTo>
                    <a:lnTo>
                      <a:pt x="12" y="24"/>
                    </a:lnTo>
                    <a:lnTo>
                      <a:pt x="12" y="24"/>
                    </a:lnTo>
                    <a:lnTo>
                      <a:pt x="14" y="24"/>
                    </a:lnTo>
                    <a:lnTo>
                      <a:pt x="14" y="24"/>
                    </a:lnTo>
                    <a:lnTo>
                      <a:pt x="10" y="22"/>
                    </a:lnTo>
                    <a:lnTo>
                      <a:pt x="10" y="16"/>
                    </a:lnTo>
                    <a:lnTo>
                      <a:pt x="12" y="6"/>
                    </a:lnTo>
                    <a:lnTo>
                      <a:pt x="12" y="6"/>
                    </a:lnTo>
                    <a:lnTo>
                      <a:pt x="14" y="6"/>
                    </a:lnTo>
                    <a:lnTo>
                      <a:pt x="14" y="6"/>
                    </a:lnTo>
                    <a:lnTo>
                      <a:pt x="16" y="4"/>
                    </a:lnTo>
                    <a:lnTo>
                      <a:pt x="18" y="0"/>
                    </a:lnTo>
                    <a:lnTo>
                      <a:pt x="20" y="2"/>
                    </a:lnTo>
                    <a:lnTo>
                      <a:pt x="20" y="2"/>
                    </a:lnTo>
                    <a:lnTo>
                      <a:pt x="20" y="6"/>
                    </a:lnTo>
                    <a:lnTo>
                      <a:pt x="2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6" name="Freeform 1985">
                <a:extLst>
                  <a:ext uri="{FF2B5EF4-FFF2-40B4-BE49-F238E27FC236}">
                    <a16:creationId xmlns:a16="http://schemas.microsoft.com/office/drawing/2014/main" id="{4839413F-9F12-15D0-6C13-53D24E2AFE70}"/>
                  </a:ext>
                </a:extLst>
              </p:cNvPr>
              <p:cNvSpPr>
                <a:spLocks/>
              </p:cNvSpPr>
              <p:nvPr/>
            </p:nvSpPr>
            <p:spPr bwMode="auto">
              <a:xfrm>
                <a:off x="5234" y="1882"/>
                <a:ext cx="42" cy="34"/>
              </a:xfrm>
              <a:custGeom>
                <a:avLst/>
                <a:gdLst>
                  <a:gd name="T0" fmla="*/ 10 w 42"/>
                  <a:gd name="T1" fmla="*/ 14 h 34"/>
                  <a:gd name="T2" fmla="*/ 10 w 42"/>
                  <a:gd name="T3" fmla="*/ 14 h 34"/>
                  <a:gd name="T4" fmla="*/ 10 w 42"/>
                  <a:gd name="T5" fmla="*/ 8 h 34"/>
                  <a:gd name="T6" fmla="*/ 10 w 42"/>
                  <a:gd name="T7" fmla="*/ 6 h 34"/>
                  <a:gd name="T8" fmla="*/ 10 w 42"/>
                  <a:gd name="T9" fmla="*/ 2 h 34"/>
                  <a:gd name="T10" fmla="*/ 10 w 42"/>
                  <a:gd name="T11" fmla="*/ 2 h 34"/>
                  <a:gd name="T12" fmla="*/ 10 w 42"/>
                  <a:gd name="T13" fmla="*/ 0 h 34"/>
                  <a:gd name="T14" fmla="*/ 12 w 42"/>
                  <a:gd name="T15" fmla="*/ 2 h 34"/>
                  <a:gd name="T16" fmla="*/ 14 w 42"/>
                  <a:gd name="T17" fmla="*/ 4 h 34"/>
                  <a:gd name="T18" fmla="*/ 14 w 42"/>
                  <a:gd name="T19" fmla="*/ 4 h 34"/>
                  <a:gd name="T20" fmla="*/ 18 w 42"/>
                  <a:gd name="T21" fmla="*/ 12 h 34"/>
                  <a:gd name="T22" fmla="*/ 24 w 42"/>
                  <a:gd name="T23" fmla="*/ 16 h 34"/>
                  <a:gd name="T24" fmla="*/ 30 w 42"/>
                  <a:gd name="T25" fmla="*/ 18 h 34"/>
                  <a:gd name="T26" fmla="*/ 36 w 42"/>
                  <a:gd name="T27" fmla="*/ 16 h 34"/>
                  <a:gd name="T28" fmla="*/ 36 w 42"/>
                  <a:gd name="T29" fmla="*/ 16 h 34"/>
                  <a:gd name="T30" fmla="*/ 38 w 42"/>
                  <a:gd name="T31" fmla="*/ 14 h 34"/>
                  <a:gd name="T32" fmla="*/ 40 w 42"/>
                  <a:gd name="T33" fmla="*/ 14 h 34"/>
                  <a:gd name="T34" fmla="*/ 42 w 42"/>
                  <a:gd name="T35" fmla="*/ 18 h 34"/>
                  <a:gd name="T36" fmla="*/ 42 w 42"/>
                  <a:gd name="T37" fmla="*/ 18 h 34"/>
                  <a:gd name="T38" fmla="*/ 40 w 42"/>
                  <a:gd name="T39" fmla="*/ 22 h 34"/>
                  <a:gd name="T40" fmla="*/ 40 w 42"/>
                  <a:gd name="T41" fmla="*/ 24 h 34"/>
                  <a:gd name="T42" fmla="*/ 36 w 42"/>
                  <a:gd name="T43" fmla="*/ 28 h 34"/>
                  <a:gd name="T44" fmla="*/ 36 w 42"/>
                  <a:gd name="T45" fmla="*/ 28 h 34"/>
                  <a:gd name="T46" fmla="*/ 30 w 42"/>
                  <a:gd name="T47" fmla="*/ 32 h 34"/>
                  <a:gd name="T48" fmla="*/ 24 w 42"/>
                  <a:gd name="T49" fmla="*/ 34 h 34"/>
                  <a:gd name="T50" fmla="*/ 12 w 42"/>
                  <a:gd name="T51" fmla="*/ 34 h 34"/>
                  <a:gd name="T52" fmla="*/ 12 w 42"/>
                  <a:gd name="T53" fmla="*/ 34 h 34"/>
                  <a:gd name="T54" fmla="*/ 10 w 42"/>
                  <a:gd name="T55" fmla="*/ 32 h 34"/>
                  <a:gd name="T56" fmla="*/ 8 w 42"/>
                  <a:gd name="T57" fmla="*/ 30 h 34"/>
                  <a:gd name="T58" fmla="*/ 4 w 42"/>
                  <a:gd name="T59" fmla="*/ 24 h 34"/>
                  <a:gd name="T60" fmla="*/ 2 w 42"/>
                  <a:gd name="T61" fmla="*/ 18 h 34"/>
                  <a:gd name="T62" fmla="*/ 0 w 42"/>
                  <a:gd name="T63" fmla="*/ 12 h 34"/>
                  <a:gd name="T64" fmla="*/ 0 w 42"/>
                  <a:gd name="T65" fmla="*/ 12 h 34"/>
                  <a:gd name="T66" fmla="*/ 0 w 42"/>
                  <a:gd name="T67" fmla="*/ 2 h 34"/>
                  <a:gd name="T68" fmla="*/ 0 w 42"/>
                  <a:gd name="T69" fmla="*/ 2 h 34"/>
                  <a:gd name="T70" fmla="*/ 0 w 42"/>
                  <a:gd name="T71" fmla="*/ 0 h 34"/>
                  <a:gd name="T72" fmla="*/ 2 w 42"/>
                  <a:gd name="T73" fmla="*/ 2 h 34"/>
                  <a:gd name="T74" fmla="*/ 2 w 42"/>
                  <a:gd name="T75" fmla="*/ 4 h 34"/>
                  <a:gd name="T76" fmla="*/ 2 w 42"/>
                  <a:gd name="T77" fmla="*/ 4 h 34"/>
                  <a:gd name="T78" fmla="*/ 4 w 42"/>
                  <a:gd name="T79" fmla="*/ 10 h 34"/>
                  <a:gd name="T80" fmla="*/ 6 w 42"/>
                  <a:gd name="T81" fmla="*/ 12 h 34"/>
                  <a:gd name="T82" fmla="*/ 10 w 42"/>
                  <a:gd name="T83" fmla="*/ 14 h 34"/>
                  <a:gd name="T84" fmla="*/ 10 w 42"/>
                  <a:gd name="T85"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34">
                    <a:moveTo>
                      <a:pt x="10" y="14"/>
                    </a:moveTo>
                    <a:lnTo>
                      <a:pt x="10" y="14"/>
                    </a:lnTo>
                    <a:lnTo>
                      <a:pt x="10" y="8"/>
                    </a:lnTo>
                    <a:lnTo>
                      <a:pt x="10" y="6"/>
                    </a:lnTo>
                    <a:lnTo>
                      <a:pt x="10" y="2"/>
                    </a:lnTo>
                    <a:lnTo>
                      <a:pt x="10" y="2"/>
                    </a:lnTo>
                    <a:lnTo>
                      <a:pt x="10" y="0"/>
                    </a:lnTo>
                    <a:lnTo>
                      <a:pt x="12" y="2"/>
                    </a:lnTo>
                    <a:lnTo>
                      <a:pt x="14" y="4"/>
                    </a:lnTo>
                    <a:lnTo>
                      <a:pt x="14" y="4"/>
                    </a:lnTo>
                    <a:lnTo>
                      <a:pt x="18" y="12"/>
                    </a:lnTo>
                    <a:lnTo>
                      <a:pt x="24" y="16"/>
                    </a:lnTo>
                    <a:lnTo>
                      <a:pt x="30" y="18"/>
                    </a:lnTo>
                    <a:lnTo>
                      <a:pt x="36" y="16"/>
                    </a:lnTo>
                    <a:lnTo>
                      <a:pt x="36" y="16"/>
                    </a:lnTo>
                    <a:lnTo>
                      <a:pt x="38" y="14"/>
                    </a:lnTo>
                    <a:lnTo>
                      <a:pt x="40" y="14"/>
                    </a:lnTo>
                    <a:lnTo>
                      <a:pt x="42" y="18"/>
                    </a:lnTo>
                    <a:lnTo>
                      <a:pt x="42" y="18"/>
                    </a:lnTo>
                    <a:lnTo>
                      <a:pt x="40" y="22"/>
                    </a:lnTo>
                    <a:lnTo>
                      <a:pt x="40" y="24"/>
                    </a:lnTo>
                    <a:lnTo>
                      <a:pt x="36" y="28"/>
                    </a:lnTo>
                    <a:lnTo>
                      <a:pt x="36" y="28"/>
                    </a:lnTo>
                    <a:lnTo>
                      <a:pt x="30" y="32"/>
                    </a:lnTo>
                    <a:lnTo>
                      <a:pt x="24" y="34"/>
                    </a:lnTo>
                    <a:lnTo>
                      <a:pt x="12" y="34"/>
                    </a:lnTo>
                    <a:lnTo>
                      <a:pt x="12" y="34"/>
                    </a:lnTo>
                    <a:lnTo>
                      <a:pt x="10" y="32"/>
                    </a:lnTo>
                    <a:lnTo>
                      <a:pt x="8" y="30"/>
                    </a:lnTo>
                    <a:lnTo>
                      <a:pt x="4" y="24"/>
                    </a:lnTo>
                    <a:lnTo>
                      <a:pt x="2" y="18"/>
                    </a:lnTo>
                    <a:lnTo>
                      <a:pt x="0" y="12"/>
                    </a:lnTo>
                    <a:lnTo>
                      <a:pt x="0" y="12"/>
                    </a:lnTo>
                    <a:lnTo>
                      <a:pt x="0" y="2"/>
                    </a:lnTo>
                    <a:lnTo>
                      <a:pt x="0" y="2"/>
                    </a:lnTo>
                    <a:lnTo>
                      <a:pt x="0" y="0"/>
                    </a:lnTo>
                    <a:lnTo>
                      <a:pt x="2" y="2"/>
                    </a:lnTo>
                    <a:lnTo>
                      <a:pt x="2" y="4"/>
                    </a:lnTo>
                    <a:lnTo>
                      <a:pt x="2" y="4"/>
                    </a:lnTo>
                    <a:lnTo>
                      <a:pt x="4" y="10"/>
                    </a:lnTo>
                    <a:lnTo>
                      <a:pt x="6" y="12"/>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7" name="Freeform 1986">
                <a:extLst>
                  <a:ext uri="{FF2B5EF4-FFF2-40B4-BE49-F238E27FC236}">
                    <a16:creationId xmlns:a16="http://schemas.microsoft.com/office/drawing/2014/main" id="{1C4BF949-F27D-2BE6-C7B5-A8F9AD47EFC5}"/>
                  </a:ext>
                </a:extLst>
              </p:cNvPr>
              <p:cNvSpPr>
                <a:spLocks/>
              </p:cNvSpPr>
              <p:nvPr/>
            </p:nvSpPr>
            <p:spPr bwMode="auto">
              <a:xfrm>
                <a:off x="5280" y="1880"/>
                <a:ext cx="8" cy="28"/>
              </a:xfrm>
              <a:custGeom>
                <a:avLst/>
                <a:gdLst>
                  <a:gd name="T0" fmla="*/ 8 w 8"/>
                  <a:gd name="T1" fmla="*/ 16 h 28"/>
                  <a:gd name="T2" fmla="*/ 8 w 8"/>
                  <a:gd name="T3" fmla="*/ 16 h 28"/>
                  <a:gd name="T4" fmla="*/ 6 w 8"/>
                  <a:gd name="T5" fmla="*/ 26 h 28"/>
                  <a:gd name="T6" fmla="*/ 6 w 8"/>
                  <a:gd name="T7" fmla="*/ 28 h 28"/>
                  <a:gd name="T8" fmla="*/ 4 w 8"/>
                  <a:gd name="T9" fmla="*/ 28 h 28"/>
                  <a:gd name="T10" fmla="*/ 4 w 8"/>
                  <a:gd name="T11" fmla="*/ 28 h 28"/>
                  <a:gd name="T12" fmla="*/ 0 w 8"/>
                  <a:gd name="T13" fmla="*/ 26 h 28"/>
                  <a:gd name="T14" fmla="*/ 0 w 8"/>
                  <a:gd name="T15" fmla="*/ 24 h 28"/>
                  <a:gd name="T16" fmla="*/ 0 w 8"/>
                  <a:gd name="T17" fmla="*/ 20 h 28"/>
                  <a:gd name="T18" fmla="*/ 0 w 8"/>
                  <a:gd name="T19" fmla="*/ 20 h 28"/>
                  <a:gd name="T20" fmla="*/ 2 w 8"/>
                  <a:gd name="T21" fmla="*/ 8 h 28"/>
                  <a:gd name="T22" fmla="*/ 4 w 8"/>
                  <a:gd name="T23" fmla="*/ 2 h 28"/>
                  <a:gd name="T24" fmla="*/ 6 w 8"/>
                  <a:gd name="T25" fmla="*/ 0 h 28"/>
                  <a:gd name="T26" fmla="*/ 6 w 8"/>
                  <a:gd name="T27" fmla="*/ 0 h 28"/>
                  <a:gd name="T28" fmla="*/ 6 w 8"/>
                  <a:gd name="T29" fmla="*/ 2 h 28"/>
                  <a:gd name="T30" fmla="*/ 8 w 8"/>
                  <a:gd name="T31" fmla="*/ 6 h 28"/>
                  <a:gd name="T32" fmla="*/ 8 w 8"/>
                  <a:gd name="T33" fmla="*/ 16 h 28"/>
                  <a:gd name="T34" fmla="*/ 8 w 8"/>
                  <a:gd name="T3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8">
                    <a:moveTo>
                      <a:pt x="8" y="16"/>
                    </a:moveTo>
                    <a:lnTo>
                      <a:pt x="8" y="16"/>
                    </a:lnTo>
                    <a:lnTo>
                      <a:pt x="6" y="26"/>
                    </a:lnTo>
                    <a:lnTo>
                      <a:pt x="6" y="28"/>
                    </a:lnTo>
                    <a:lnTo>
                      <a:pt x="4" y="28"/>
                    </a:lnTo>
                    <a:lnTo>
                      <a:pt x="4" y="28"/>
                    </a:lnTo>
                    <a:lnTo>
                      <a:pt x="0" y="26"/>
                    </a:lnTo>
                    <a:lnTo>
                      <a:pt x="0" y="24"/>
                    </a:lnTo>
                    <a:lnTo>
                      <a:pt x="0" y="20"/>
                    </a:lnTo>
                    <a:lnTo>
                      <a:pt x="0" y="20"/>
                    </a:lnTo>
                    <a:lnTo>
                      <a:pt x="2" y="8"/>
                    </a:lnTo>
                    <a:lnTo>
                      <a:pt x="4" y="2"/>
                    </a:lnTo>
                    <a:lnTo>
                      <a:pt x="6" y="0"/>
                    </a:lnTo>
                    <a:lnTo>
                      <a:pt x="6" y="0"/>
                    </a:lnTo>
                    <a:lnTo>
                      <a:pt x="6" y="2"/>
                    </a:lnTo>
                    <a:lnTo>
                      <a:pt x="8" y="6"/>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8" name="Freeform 1987">
                <a:extLst>
                  <a:ext uri="{FF2B5EF4-FFF2-40B4-BE49-F238E27FC236}">
                    <a16:creationId xmlns:a16="http://schemas.microsoft.com/office/drawing/2014/main" id="{550BE0C7-0CED-7317-61D5-3A5F89729440}"/>
                  </a:ext>
                </a:extLst>
              </p:cNvPr>
              <p:cNvSpPr>
                <a:spLocks/>
              </p:cNvSpPr>
              <p:nvPr/>
            </p:nvSpPr>
            <p:spPr bwMode="auto">
              <a:xfrm>
                <a:off x="5250" y="2105"/>
                <a:ext cx="8" cy="16"/>
              </a:xfrm>
              <a:custGeom>
                <a:avLst/>
                <a:gdLst>
                  <a:gd name="T0" fmla="*/ 0 w 8"/>
                  <a:gd name="T1" fmla="*/ 16 h 16"/>
                  <a:gd name="T2" fmla="*/ 0 w 8"/>
                  <a:gd name="T3" fmla="*/ 16 h 16"/>
                  <a:gd name="T4" fmla="*/ 2 w 8"/>
                  <a:gd name="T5" fmla="*/ 4 h 16"/>
                  <a:gd name="T6" fmla="*/ 4 w 8"/>
                  <a:gd name="T7" fmla="*/ 0 h 16"/>
                  <a:gd name="T8" fmla="*/ 6 w 8"/>
                  <a:gd name="T9" fmla="*/ 0 h 16"/>
                  <a:gd name="T10" fmla="*/ 6 w 8"/>
                  <a:gd name="T11" fmla="*/ 0 h 16"/>
                  <a:gd name="T12" fmla="*/ 8 w 8"/>
                  <a:gd name="T13" fmla="*/ 2 h 16"/>
                  <a:gd name="T14" fmla="*/ 8 w 8"/>
                  <a:gd name="T15" fmla="*/ 4 h 16"/>
                  <a:gd name="T16" fmla="*/ 8 w 8"/>
                  <a:gd name="T17" fmla="*/ 4 h 16"/>
                  <a:gd name="T18" fmla="*/ 8 w 8"/>
                  <a:gd name="T19" fmla="*/ 8 h 16"/>
                  <a:gd name="T20" fmla="*/ 6 w 8"/>
                  <a:gd name="T21" fmla="*/ 12 h 16"/>
                  <a:gd name="T22" fmla="*/ 0 w 8"/>
                  <a:gd name="T23" fmla="*/ 16 h 16"/>
                  <a:gd name="T24" fmla="*/ 0 w 8"/>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6">
                    <a:moveTo>
                      <a:pt x="0" y="16"/>
                    </a:moveTo>
                    <a:lnTo>
                      <a:pt x="0" y="16"/>
                    </a:lnTo>
                    <a:lnTo>
                      <a:pt x="2" y="4"/>
                    </a:lnTo>
                    <a:lnTo>
                      <a:pt x="4" y="0"/>
                    </a:lnTo>
                    <a:lnTo>
                      <a:pt x="6" y="0"/>
                    </a:lnTo>
                    <a:lnTo>
                      <a:pt x="6" y="0"/>
                    </a:lnTo>
                    <a:lnTo>
                      <a:pt x="8" y="2"/>
                    </a:lnTo>
                    <a:lnTo>
                      <a:pt x="8" y="4"/>
                    </a:lnTo>
                    <a:lnTo>
                      <a:pt x="8" y="4"/>
                    </a:lnTo>
                    <a:lnTo>
                      <a:pt x="8" y="8"/>
                    </a:lnTo>
                    <a:lnTo>
                      <a:pt x="6" y="12"/>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9" name="Freeform 1988">
                <a:extLst>
                  <a:ext uri="{FF2B5EF4-FFF2-40B4-BE49-F238E27FC236}">
                    <a16:creationId xmlns:a16="http://schemas.microsoft.com/office/drawing/2014/main" id="{97351A9D-0F62-9C11-9A5C-EC98374592C7}"/>
                  </a:ext>
                </a:extLst>
              </p:cNvPr>
              <p:cNvSpPr>
                <a:spLocks/>
              </p:cNvSpPr>
              <p:nvPr/>
            </p:nvSpPr>
            <p:spPr bwMode="auto">
              <a:xfrm>
                <a:off x="5234" y="2101"/>
                <a:ext cx="8" cy="12"/>
              </a:xfrm>
              <a:custGeom>
                <a:avLst/>
                <a:gdLst>
                  <a:gd name="T0" fmla="*/ 8 w 8"/>
                  <a:gd name="T1" fmla="*/ 2 h 12"/>
                  <a:gd name="T2" fmla="*/ 8 w 8"/>
                  <a:gd name="T3" fmla="*/ 2 h 12"/>
                  <a:gd name="T4" fmla="*/ 4 w 8"/>
                  <a:gd name="T5" fmla="*/ 10 h 12"/>
                  <a:gd name="T6" fmla="*/ 2 w 8"/>
                  <a:gd name="T7" fmla="*/ 12 h 12"/>
                  <a:gd name="T8" fmla="*/ 0 w 8"/>
                  <a:gd name="T9" fmla="*/ 12 h 12"/>
                  <a:gd name="T10" fmla="*/ 0 w 8"/>
                  <a:gd name="T11" fmla="*/ 12 h 12"/>
                  <a:gd name="T12" fmla="*/ 0 w 8"/>
                  <a:gd name="T13" fmla="*/ 8 h 12"/>
                  <a:gd name="T14" fmla="*/ 0 w 8"/>
                  <a:gd name="T15" fmla="*/ 8 h 12"/>
                  <a:gd name="T16" fmla="*/ 2 w 8"/>
                  <a:gd name="T17" fmla="*/ 2 h 12"/>
                  <a:gd name="T18" fmla="*/ 4 w 8"/>
                  <a:gd name="T19" fmla="*/ 0 h 12"/>
                  <a:gd name="T20" fmla="*/ 8 w 8"/>
                  <a:gd name="T21" fmla="*/ 2 h 12"/>
                  <a:gd name="T22" fmla="*/ 8 w 8"/>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2"/>
                    </a:moveTo>
                    <a:lnTo>
                      <a:pt x="8" y="2"/>
                    </a:lnTo>
                    <a:lnTo>
                      <a:pt x="4" y="10"/>
                    </a:lnTo>
                    <a:lnTo>
                      <a:pt x="2" y="12"/>
                    </a:lnTo>
                    <a:lnTo>
                      <a:pt x="0" y="12"/>
                    </a:lnTo>
                    <a:lnTo>
                      <a:pt x="0" y="12"/>
                    </a:lnTo>
                    <a:lnTo>
                      <a:pt x="0" y="8"/>
                    </a:lnTo>
                    <a:lnTo>
                      <a:pt x="0" y="8"/>
                    </a:lnTo>
                    <a:lnTo>
                      <a:pt x="2" y="2"/>
                    </a:lnTo>
                    <a:lnTo>
                      <a:pt x="4"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0" name="Freeform 1989">
                <a:extLst>
                  <a:ext uri="{FF2B5EF4-FFF2-40B4-BE49-F238E27FC236}">
                    <a16:creationId xmlns:a16="http://schemas.microsoft.com/office/drawing/2014/main" id="{C2CFEF8E-7BD6-7957-AFA5-AF94BC8170C3}"/>
                  </a:ext>
                </a:extLst>
              </p:cNvPr>
              <p:cNvSpPr>
                <a:spLocks/>
              </p:cNvSpPr>
              <p:nvPr/>
            </p:nvSpPr>
            <p:spPr bwMode="auto">
              <a:xfrm>
                <a:off x="5222" y="2123"/>
                <a:ext cx="6" cy="22"/>
              </a:xfrm>
              <a:custGeom>
                <a:avLst/>
                <a:gdLst>
                  <a:gd name="T0" fmla="*/ 2 w 6"/>
                  <a:gd name="T1" fmla="*/ 22 h 22"/>
                  <a:gd name="T2" fmla="*/ 2 w 6"/>
                  <a:gd name="T3" fmla="*/ 22 h 22"/>
                  <a:gd name="T4" fmla="*/ 2 w 6"/>
                  <a:gd name="T5" fmla="*/ 16 h 22"/>
                  <a:gd name="T6" fmla="*/ 2 w 6"/>
                  <a:gd name="T7" fmla="*/ 10 h 22"/>
                  <a:gd name="T8" fmla="*/ 0 w 6"/>
                  <a:gd name="T9" fmla="*/ 0 h 22"/>
                  <a:gd name="T10" fmla="*/ 0 w 6"/>
                  <a:gd name="T11" fmla="*/ 0 h 22"/>
                  <a:gd name="T12" fmla="*/ 4 w 6"/>
                  <a:gd name="T13" fmla="*/ 4 h 22"/>
                  <a:gd name="T14" fmla="*/ 6 w 6"/>
                  <a:gd name="T15" fmla="*/ 10 h 22"/>
                  <a:gd name="T16" fmla="*/ 4 w 6"/>
                  <a:gd name="T17" fmla="*/ 14 h 22"/>
                  <a:gd name="T18" fmla="*/ 2 w 6"/>
                  <a:gd name="T19" fmla="*/ 22 h 22"/>
                  <a:gd name="T20" fmla="*/ 2 w 6"/>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2">
                    <a:moveTo>
                      <a:pt x="2" y="22"/>
                    </a:moveTo>
                    <a:lnTo>
                      <a:pt x="2" y="22"/>
                    </a:lnTo>
                    <a:lnTo>
                      <a:pt x="2" y="16"/>
                    </a:lnTo>
                    <a:lnTo>
                      <a:pt x="2" y="10"/>
                    </a:lnTo>
                    <a:lnTo>
                      <a:pt x="0" y="0"/>
                    </a:lnTo>
                    <a:lnTo>
                      <a:pt x="0" y="0"/>
                    </a:lnTo>
                    <a:lnTo>
                      <a:pt x="4" y="4"/>
                    </a:lnTo>
                    <a:lnTo>
                      <a:pt x="6" y="10"/>
                    </a:lnTo>
                    <a:lnTo>
                      <a:pt x="4" y="14"/>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1" name="Freeform 1990">
                <a:extLst>
                  <a:ext uri="{FF2B5EF4-FFF2-40B4-BE49-F238E27FC236}">
                    <a16:creationId xmlns:a16="http://schemas.microsoft.com/office/drawing/2014/main" id="{D00B6801-8E85-205C-5330-9A02FA7B8D56}"/>
                  </a:ext>
                </a:extLst>
              </p:cNvPr>
              <p:cNvSpPr>
                <a:spLocks/>
              </p:cNvSpPr>
              <p:nvPr/>
            </p:nvSpPr>
            <p:spPr bwMode="auto">
              <a:xfrm>
                <a:off x="5542" y="2089"/>
                <a:ext cx="12" cy="16"/>
              </a:xfrm>
              <a:custGeom>
                <a:avLst/>
                <a:gdLst>
                  <a:gd name="T0" fmla="*/ 12 w 12"/>
                  <a:gd name="T1" fmla="*/ 4 h 16"/>
                  <a:gd name="T2" fmla="*/ 12 w 12"/>
                  <a:gd name="T3" fmla="*/ 4 h 16"/>
                  <a:gd name="T4" fmla="*/ 10 w 12"/>
                  <a:gd name="T5" fmla="*/ 6 h 16"/>
                  <a:gd name="T6" fmla="*/ 10 w 12"/>
                  <a:gd name="T7" fmla="*/ 10 h 16"/>
                  <a:gd name="T8" fmla="*/ 10 w 12"/>
                  <a:gd name="T9" fmla="*/ 14 h 16"/>
                  <a:gd name="T10" fmla="*/ 10 w 12"/>
                  <a:gd name="T11" fmla="*/ 16 h 16"/>
                  <a:gd name="T12" fmla="*/ 10 w 12"/>
                  <a:gd name="T13" fmla="*/ 16 h 16"/>
                  <a:gd name="T14" fmla="*/ 8 w 12"/>
                  <a:gd name="T15" fmla="*/ 16 h 16"/>
                  <a:gd name="T16" fmla="*/ 8 w 12"/>
                  <a:gd name="T17" fmla="*/ 14 h 16"/>
                  <a:gd name="T18" fmla="*/ 6 w 12"/>
                  <a:gd name="T19" fmla="*/ 8 h 16"/>
                  <a:gd name="T20" fmla="*/ 6 w 12"/>
                  <a:gd name="T21" fmla="*/ 8 h 16"/>
                  <a:gd name="T22" fmla="*/ 2 w 12"/>
                  <a:gd name="T23" fmla="*/ 10 h 16"/>
                  <a:gd name="T24" fmla="*/ 2 w 12"/>
                  <a:gd name="T25" fmla="*/ 10 h 16"/>
                  <a:gd name="T26" fmla="*/ 0 w 12"/>
                  <a:gd name="T27" fmla="*/ 8 h 16"/>
                  <a:gd name="T28" fmla="*/ 0 w 12"/>
                  <a:gd name="T29" fmla="*/ 8 h 16"/>
                  <a:gd name="T30" fmla="*/ 2 w 12"/>
                  <a:gd name="T31" fmla="*/ 4 h 16"/>
                  <a:gd name="T32" fmla="*/ 4 w 12"/>
                  <a:gd name="T33" fmla="*/ 4 h 16"/>
                  <a:gd name="T34" fmla="*/ 6 w 12"/>
                  <a:gd name="T35" fmla="*/ 4 h 16"/>
                  <a:gd name="T36" fmla="*/ 8 w 12"/>
                  <a:gd name="T37" fmla="*/ 0 h 16"/>
                  <a:gd name="T38" fmla="*/ 8 w 12"/>
                  <a:gd name="T39" fmla="*/ 0 h 16"/>
                  <a:gd name="T40" fmla="*/ 10 w 12"/>
                  <a:gd name="T41" fmla="*/ 0 h 16"/>
                  <a:gd name="T42" fmla="*/ 12 w 12"/>
                  <a:gd name="T43" fmla="*/ 4 h 16"/>
                  <a:gd name="T44" fmla="*/ 12 w 12"/>
                  <a:gd name="T4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6">
                    <a:moveTo>
                      <a:pt x="12" y="4"/>
                    </a:moveTo>
                    <a:lnTo>
                      <a:pt x="12" y="4"/>
                    </a:lnTo>
                    <a:lnTo>
                      <a:pt x="10" y="6"/>
                    </a:lnTo>
                    <a:lnTo>
                      <a:pt x="10" y="10"/>
                    </a:lnTo>
                    <a:lnTo>
                      <a:pt x="10" y="14"/>
                    </a:lnTo>
                    <a:lnTo>
                      <a:pt x="10" y="16"/>
                    </a:lnTo>
                    <a:lnTo>
                      <a:pt x="10" y="16"/>
                    </a:lnTo>
                    <a:lnTo>
                      <a:pt x="8" y="16"/>
                    </a:lnTo>
                    <a:lnTo>
                      <a:pt x="8" y="14"/>
                    </a:lnTo>
                    <a:lnTo>
                      <a:pt x="6" y="8"/>
                    </a:lnTo>
                    <a:lnTo>
                      <a:pt x="6" y="8"/>
                    </a:lnTo>
                    <a:lnTo>
                      <a:pt x="2" y="10"/>
                    </a:lnTo>
                    <a:lnTo>
                      <a:pt x="2" y="10"/>
                    </a:lnTo>
                    <a:lnTo>
                      <a:pt x="0" y="8"/>
                    </a:lnTo>
                    <a:lnTo>
                      <a:pt x="0" y="8"/>
                    </a:lnTo>
                    <a:lnTo>
                      <a:pt x="2" y="4"/>
                    </a:lnTo>
                    <a:lnTo>
                      <a:pt x="4" y="4"/>
                    </a:lnTo>
                    <a:lnTo>
                      <a:pt x="6" y="4"/>
                    </a:lnTo>
                    <a:lnTo>
                      <a:pt x="8" y="0"/>
                    </a:lnTo>
                    <a:lnTo>
                      <a:pt x="8" y="0"/>
                    </a:lnTo>
                    <a:lnTo>
                      <a:pt x="10"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2" name="Freeform 1991">
                <a:extLst>
                  <a:ext uri="{FF2B5EF4-FFF2-40B4-BE49-F238E27FC236}">
                    <a16:creationId xmlns:a16="http://schemas.microsoft.com/office/drawing/2014/main" id="{1A5B2FAE-11F8-1575-B026-7FB82097FFA3}"/>
                  </a:ext>
                </a:extLst>
              </p:cNvPr>
              <p:cNvSpPr>
                <a:spLocks/>
              </p:cNvSpPr>
              <p:nvPr/>
            </p:nvSpPr>
            <p:spPr bwMode="auto">
              <a:xfrm>
                <a:off x="5298" y="2111"/>
                <a:ext cx="6" cy="8"/>
              </a:xfrm>
              <a:custGeom>
                <a:avLst/>
                <a:gdLst>
                  <a:gd name="T0" fmla="*/ 0 w 6"/>
                  <a:gd name="T1" fmla="*/ 6 h 8"/>
                  <a:gd name="T2" fmla="*/ 0 w 6"/>
                  <a:gd name="T3" fmla="*/ 6 h 8"/>
                  <a:gd name="T4" fmla="*/ 2 w 6"/>
                  <a:gd name="T5" fmla="*/ 2 h 8"/>
                  <a:gd name="T6" fmla="*/ 4 w 6"/>
                  <a:gd name="T7" fmla="*/ 0 h 8"/>
                  <a:gd name="T8" fmla="*/ 6 w 6"/>
                  <a:gd name="T9" fmla="*/ 2 h 8"/>
                  <a:gd name="T10" fmla="*/ 6 w 6"/>
                  <a:gd name="T11" fmla="*/ 2 h 8"/>
                  <a:gd name="T12" fmla="*/ 6 w 6"/>
                  <a:gd name="T13" fmla="*/ 8 h 8"/>
                  <a:gd name="T14" fmla="*/ 6 w 6"/>
                  <a:gd name="T15" fmla="*/ 8 h 8"/>
                  <a:gd name="T16" fmla="*/ 4 w 6"/>
                  <a:gd name="T17" fmla="*/ 8 h 8"/>
                  <a:gd name="T18" fmla="*/ 4 w 6"/>
                  <a:gd name="T19" fmla="*/ 8 h 8"/>
                  <a:gd name="T20" fmla="*/ 0 w 6"/>
                  <a:gd name="T21" fmla="*/ 6 h 8"/>
                  <a:gd name="T22" fmla="*/ 0 w 6"/>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0" y="6"/>
                    </a:moveTo>
                    <a:lnTo>
                      <a:pt x="0" y="6"/>
                    </a:lnTo>
                    <a:lnTo>
                      <a:pt x="2" y="2"/>
                    </a:lnTo>
                    <a:lnTo>
                      <a:pt x="4" y="0"/>
                    </a:lnTo>
                    <a:lnTo>
                      <a:pt x="6" y="2"/>
                    </a:lnTo>
                    <a:lnTo>
                      <a:pt x="6" y="2"/>
                    </a:lnTo>
                    <a:lnTo>
                      <a:pt x="6" y="8"/>
                    </a:lnTo>
                    <a:lnTo>
                      <a:pt x="6" y="8"/>
                    </a:lnTo>
                    <a:lnTo>
                      <a:pt x="4" y="8"/>
                    </a:lnTo>
                    <a:lnTo>
                      <a:pt x="4"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3" name="Freeform 1992">
                <a:extLst>
                  <a:ext uri="{FF2B5EF4-FFF2-40B4-BE49-F238E27FC236}">
                    <a16:creationId xmlns:a16="http://schemas.microsoft.com/office/drawing/2014/main" id="{5357843C-6ACF-6EA5-9866-C5316EF408D2}"/>
                  </a:ext>
                </a:extLst>
              </p:cNvPr>
              <p:cNvSpPr>
                <a:spLocks/>
              </p:cNvSpPr>
              <p:nvPr/>
            </p:nvSpPr>
            <p:spPr bwMode="auto">
              <a:xfrm>
                <a:off x="5384" y="2061"/>
                <a:ext cx="4" cy="12"/>
              </a:xfrm>
              <a:custGeom>
                <a:avLst/>
                <a:gdLst>
                  <a:gd name="T0" fmla="*/ 2 w 4"/>
                  <a:gd name="T1" fmla="*/ 0 h 12"/>
                  <a:gd name="T2" fmla="*/ 2 w 4"/>
                  <a:gd name="T3" fmla="*/ 0 h 12"/>
                  <a:gd name="T4" fmla="*/ 4 w 4"/>
                  <a:gd name="T5" fmla="*/ 2 h 12"/>
                  <a:gd name="T6" fmla="*/ 4 w 4"/>
                  <a:gd name="T7" fmla="*/ 6 h 12"/>
                  <a:gd name="T8" fmla="*/ 4 w 4"/>
                  <a:gd name="T9" fmla="*/ 6 h 12"/>
                  <a:gd name="T10" fmla="*/ 4 w 4"/>
                  <a:gd name="T11" fmla="*/ 10 h 12"/>
                  <a:gd name="T12" fmla="*/ 2 w 4"/>
                  <a:gd name="T13" fmla="*/ 12 h 12"/>
                  <a:gd name="T14" fmla="*/ 2 w 4"/>
                  <a:gd name="T15" fmla="*/ 12 h 12"/>
                  <a:gd name="T16" fmla="*/ 2 w 4"/>
                  <a:gd name="T17" fmla="*/ 8 h 12"/>
                  <a:gd name="T18" fmla="*/ 0 w 4"/>
                  <a:gd name="T19" fmla="*/ 4 h 12"/>
                  <a:gd name="T20" fmla="*/ 0 w 4"/>
                  <a:gd name="T21" fmla="*/ 4 h 12"/>
                  <a:gd name="T22" fmla="*/ 0 w 4"/>
                  <a:gd name="T23" fmla="*/ 0 h 12"/>
                  <a:gd name="T24" fmla="*/ 2 w 4"/>
                  <a:gd name="T25" fmla="*/ 0 h 12"/>
                  <a:gd name="T26" fmla="*/ 2 w 4"/>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2" y="0"/>
                    </a:moveTo>
                    <a:lnTo>
                      <a:pt x="2" y="0"/>
                    </a:lnTo>
                    <a:lnTo>
                      <a:pt x="4" y="2"/>
                    </a:lnTo>
                    <a:lnTo>
                      <a:pt x="4" y="6"/>
                    </a:lnTo>
                    <a:lnTo>
                      <a:pt x="4" y="6"/>
                    </a:lnTo>
                    <a:lnTo>
                      <a:pt x="4" y="10"/>
                    </a:lnTo>
                    <a:lnTo>
                      <a:pt x="2" y="12"/>
                    </a:lnTo>
                    <a:lnTo>
                      <a:pt x="2" y="12"/>
                    </a:lnTo>
                    <a:lnTo>
                      <a:pt x="2" y="8"/>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4" name="Freeform 1993">
                <a:extLst>
                  <a:ext uri="{FF2B5EF4-FFF2-40B4-BE49-F238E27FC236}">
                    <a16:creationId xmlns:a16="http://schemas.microsoft.com/office/drawing/2014/main" id="{2E973DF0-1AB8-F1EE-F215-49B600659EDC}"/>
                  </a:ext>
                </a:extLst>
              </p:cNvPr>
              <p:cNvSpPr>
                <a:spLocks/>
              </p:cNvSpPr>
              <p:nvPr/>
            </p:nvSpPr>
            <p:spPr bwMode="auto">
              <a:xfrm>
                <a:off x="5330" y="1940"/>
                <a:ext cx="4" cy="8"/>
              </a:xfrm>
              <a:custGeom>
                <a:avLst/>
                <a:gdLst>
                  <a:gd name="T0" fmla="*/ 4 w 4"/>
                  <a:gd name="T1" fmla="*/ 6 h 8"/>
                  <a:gd name="T2" fmla="*/ 4 w 4"/>
                  <a:gd name="T3" fmla="*/ 6 h 8"/>
                  <a:gd name="T4" fmla="*/ 4 w 4"/>
                  <a:gd name="T5" fmla="*/ 8 h 8"/>
                  <a:gd name="T6" fmla="*/ 2 w 4"/>
                  <a:gd name="T7" fmla="*/ 8 h 8"/>
                  <a:gd name="T8" fmla="*/ 2 w 4"/>
                  <a:gd name="T9" fmla="*/ 8 h 8"/>
                  <a:gd name="T10" fmla="*/ 0 w 4"/>
                  <a:gd name="T11" fmla="*/ 8 h 8"/>
                  <a:gd name="T12" fmla="*/ 0 w 4"/>
                  <a:gd name="T13" fmla="*/ 4 h 8"/>
                  <a:gd name="T14" fmla="*/ 0 w 4"/>
                  <a:gd name="T15" fmla="*/ 4 h 8"/>
                  <a:gd name="T16" fmla="*/ 0 w 4"/>
                  <a:gd name="T17" fmla="*/ 2 h 8"/>
                  <a:gd name="T18" fmla="*/ 2 w 4"/>
                  <a:gd name="T19" fmla="*/ 0 h 8"/>
                  <a:gd name="T20" fmla="*/ 2 w 4"/>
                  <a:gd name="T21" fmla="*/ 0 h 8"/>
                  <a:gd name="T22" fmla="*/ 4 w 4"/>
                  <a:gd name="T23" fmla="*/ 2 h 8"/>
                  <a:gd name="T24" fmla="*/ 4 w 4"/>
                  <a:gd name="T25" fmla="*/ 6 h 8"/>
                  <a:gd name="T26" fmla="*/ 4 w 4"/>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4" y="6"/>
                    </a:moveTo>
                    <a:lnTo>
                      <a:pt x="4" y="6"/>
                    </a:lnTo>
                    <a:lnTo>
                      <a:pt x="4" y="8"/>
                    </a:lnTo>
                    <a:lnTo>
                      <a:pt x="2" y="8"/>
                    </a:lnTo>
                    <a:lnTo>
                      <a:pt x="2" y="8"/>
                    </a:lnTo>
                    <a:lnTo>
                      <a:pt x="0" y="8"/>
                    </a:lnTo>
                    <a:lnTo>
                      <a:pt x="0" y="4"/>
                    </a:lnTo>
                    <a:lnTo>
                      <a:pt x="0" y="4"/>
                    </a:lnTo>
                    <a:lnTo>
                      <a:pt x="0" y="2"/>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5" name="Freeform 1994">
                <a:extLst>
                  <a:ext uri="{FF2B5EF4-FFF2-40B4-BE49-F238E27FC236}">
                    <a16:creationId xmlns:a16="http://schemas.microsoft.com/office/drawing/2014/main" id="{936F322E-7403-3FC1-2982-1EE6A31AB3AA}"/>
                  </a:ext>
                </a:extLst>
              </p:cNvPr>
              <p:cNvSpPr>
                <a:spLocks/>
              </p:cNvSpPr>
              <p:nvPr/>
            </p:nvSpPr>
            <p:spPr bwMode="auto">
              <a:xfrm>
                <a:off x="5652" y="1728"/>
                <a:ext cx="178" cy="303"/>
              </a:xfrm>
              <a:custGeom>
                <a:avLst/>
                <a:gdLst>
                  <a:gd name="T0" fmla="*/ 32 w 178"/>
                  <a:gd name="T1" fmla="*/ 246 h 303"/>
                  <a:gd name="T2" fmla="*/ 26 w 178"/>
                  <a:gd name="T3" fmla="*/ 261 h 303"/>
                  <a:gd name="T4" fmla="*/ 20 w 178"/>
                  <a:gd name="T5" fmla="*/ 240 h 303"/>
                  <a:gd name="T6" fmla="*/ 26 w 178"/>
                  <a:gd name="T7" fmla="*/ 226 h 303"/>
                  <a:gd name="T8" fmla="*/ 22 w 178"/>
                  <a:gd name="T9" fmla="*/ 234 h 303"/>
                  <a:gd name="T10" fmla="*/ 0 w 178"/>
                  <a:gd name="T11" fmla="*/ 222 h 303"/>
                  <a:gd name="T12" fmla="*/ 22 w 178"/>
                  <a:gd name="T13" fmla="*/ 198 h 303"/>
                  <a:gd name="T14" fmla="*/ 20 w 178"/>
                  <a:gd name="T15" fmla="*/ 176 h 303"/>
                  <a:gd name="T16" fmla="*/ 28 w 178"/>
                  <a:gd name="T17" fmla="*/ 168 h 303"/>
                  <a:gd name="T18" fmla="*/ 22 w 178"/>
                  <a:gd name="T19" fmla="*/ 142 h 303"/>
                  <a:gd name="T20" fmla="*/ 42 w 178"/>
                  <a:gd name="T21" fmla="*/ 154 h 303"/>
                  <a:gd name="T22" fmla="*/ 60 w 178"/>
                  <a:gd name="T23" fmla="*/ 190 h 303"/>
                  <a:gd name="T24" fmla="*/ 44 w 178"/>
                  <a:gd name="T25" fmla="*/ 188 h 303"/>
                  <a:gd name="T26" fmla="*/ 58 w 178"/>
                  <a:gd name="T27" fmla="*/ 198 h 303"/>
                  <a:gd name="T28" fmla="*/ 76 w 178"/>
                  <a:gd name="T29" fmla="*/ 192 h 303"/>
                  <a:gd name="T30" fmla="*/ 78 w 178"/>
                  <a:gd name="T31" fmla="*/ 184 h 303"/>
                  <a:gd name="T32" fmla="*/ 66 w 178"/>
                  <a:gd name="T33" fmla="*/ 168 h 303"/>
                  <a:gd name="T34" fmla="*/ 62 w 178"/>
                  <a:gd name="T35" fmla="*/ 180 h 303"/>
                  <a:gd name="T36" fmla="*/ 52 w 178"/>
                  <a:gd name="T37" fmla="*/ 156 h 303"/>
                  <a:gd name="T38" fmla="*/ 22 w 178"/>
                  <a:gd name="T39" fmla="*/ 140 h 303"/>
                  <a:gd name="T40" fmla="*/ 16 w 178"/>
                  <a:gd name="T41" fmla="*/ 118 h 303"/>
                  <a:gd name="T42" fmla="*/ 26 w 178"/>
                  <a:gd name="T43" fmla="*/ 116 h 303"/>
                  <a:gd name="T44" fmla="*/ 30 w 178"/>
                  <a:gd name="T45" fmla="*/ 90 h 303"/>
                  <a:gd name="T46" fmla="*/ 24 w 178"/>
                  <a:gd name="T47" fmla="*/ 72 h 303"/>
                  <a:gd name="T48" fmla="*/ 28 w 178"/>
                  <a:gd name="T49" fmla="*/ 42 h 303"/>
                  <a:gd name="T50" fmla="*/ 34 w 178"/>
                  <a:gd name="T51" fmla="*/ 30 h 303"/>
                  <a:gd name="T52" fmla="*/ 26 w 178"/>
                  <a:gd name="T53" fmla="*/ 10 h 303"/>
                  <a:gd name="T54" fmla="*/ 44 w 178"/>
                  <a:gd name="T55" fmla="*/ 16 h 303"/>
                  <a:gd name="T56" fmla="*/ 46 w 178"/>
                  <a:gd name="T57" fmla="*/ 60 h 303"/>
                  <a:gd name="T58" fmla="*/ 40 w 178"/>
                  <a:gd name="T59" fmla="*/ 80 h 303"/>
                  <a:gd name="T60" fmla="*/ 40 w 178"/>
                  <a:gd name="T61" fmla="*/ 66 h 303"/>
                  <a:gd name="T62" fmla="*/ 58 w 178"/>
                  <a:gd name="T63" fmla="*/ 108 h 303"/>
                  <a:gd name="T64" fmla="*/ 82 w 178"/>
                  <a:gd name="T65" fmla="*/ 138 h 303"/>
                  <a:gd name="T66" fmla="*/ 108 w 178"/>
                  <a:gd name="T67" fmla="*/ 156 h 303"/>
                  <a:gd name="T68" fmla="*/ 124 w 178"/>
                  <a:gd name="T69" fmla="*/ 196 h 303"/>
                  <a:gd name="T70" fmla="*/ 116 w 178"/>
                  <a:gd name="T71" fmla="*/ 200 h 303"/>
                  <a:gd name="T72" fmla="*/ 128 w 178"/>
                  <a:gd name="T73" fmla="*/ 210 h 303"/>
                  <a:gd name="T74" fmla="*/ 142 w 178"/>
                  <a:gd name="T75" fmla="*/ 216 h 303"/>
                  <a:gd name="T76" fmla="*/ 154 w 178"/>
                  <a:gd name="T77" fmla="*/ 226 h 303"/>
                  <a:gd name="T78" fmla="*/ 164 w 178"/>
                  <a:gd name="T79" fmla="*/ 255 h 303"/>
                  <a:gd name="T80" fmla="*/ 178 w 178"/>
                  <a:gd name="T81" fmla="*/ 281 h 303"/>
                  <a:gd name="T82" fmla="*/ 170 w 178"/>
                  <a:gd name="T83" fmla="*/ 291 h 303"/>
                  <a:gd name="T84" fmla="*/ 158 w 178"/>
                  <a:gd name="T85" fmla="*/ 293 h 303"/>
                  <a:gd name="T86" fmla="*/ 146 w 178"/>
                  <a:gd name="T87" fmla="*/ 271 h 303"/>
                  <a:gd name="T88" fmla="*/ 144 w 178"/>
                  <a:gd name="T89" fmla="*/ 267 h 303"/>
                  <a:gd name="T90" fmla="*/ 118 w 178"/>
                  <a:gd name="T91" fmla="*/ 244 h 303"/>
                  <a:gd name="T92" fmla="*/ 102 w 178"/>
                  <a:gd name="T93" fmla="*/ 244 h 303"/>
                  <a:gd name="T94" fmla="*/ 94 w 178"/>
                  <a:gd name="T95" fmla="*/ 232 h 303"/>
                  <a:gd name="T96" fmla="*/ 118 w 178"/>
                  <a:gd name="T97" fmla="*/ 263 h 303"/>
                  <a:gd name="T98" fmla="*/ 124 w 178"/>
                  <a:gd name="T99" fmla="*/ 295 h 303"/>
                  <a:gd name="T100" fmla="*/ 96 w 178"/>
                  <a:gd name="T101" fmla="*/ 257 h 303"/>
                  <a:gd name="T102" fmla="*/ 82 w 178"/>
                  <a:gd name="T103" fmla="*/ 236 h 303"/>
                  <a:gd name="T104" fmla="*/ 82 w 178"/>
                  <a:gd name="T105" fmla="*/ 248 h 303"/>
                  <a:gd name="T106" fmla="*/ 84 w 178"/>
                  <a:gd name="T107" fmla="*/ 293 h 303"/>
                  <a:gd name="T108" fmla="*/ 72 w 178"/>
                  <a:gd name="T109" fmla="*/ 287 h 303"/>
                  <a:gd name="T110" fmla="*/ 60 w 178"/>
                  <a:gd name="T111" fmla="*/ 257 h 303"/>
                  <a:gd name="T112" fmla="*/ 40 w 178"/>
                  <a:gd name="T113" fmla="*/ 25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303">
                    <a:moveTo>
                      <a:pt x="40" y="250"/>
                    </a:moveTo>
                    <a:lnTo>
                      <a:pt x="40" y="250"/>
                    </a:lnTo>
                    <a:lnTo>
                      <a:pt x="36" y="244"/>
                    </a:lnTo>
                    <a:lnTo>
                      <a:pt x="36" y="242"/>
                    </a:lnTo>
                    <a:lnTo>
                      <a:pt x="34" y="240"/>
                    </a:lnTo>
                    <a:lnTo>
                      <a:pt x="34" y="240"/>
                    </a:lnTo>
                    <a:lnTo>
                      <a:pt x="32" y="246"/>
                    </a:lnTo>
                    <a:lnTo>
                      <a:pt x="32" y="252"/>
                    </a:lnTo>
                    <a:lnTo>
                      <a:pt x="32" y="252"/>
                    </a:lnTo>
                    <a:lnTo>
                      <a:pt x="32" y="261"/>
                    </a:lnTo>
                    <a:lnTo>
                      <a:pt x="32" y="261"/>
                    </a:lnTo>
                    <a:lnTo>
                      <a:pt x="30" y="257"/>
                    </a:lnTo>
                    <a:lnTo>
                      <a:pt x="30" y="257"/>
                    </a:lnTo>
                    <a:lnTo>
                      <a:pt x="26" y="261"/>
                    </a:lnTo>
                    <a:lnTo>
                      <a:pt x="24" y="265"/>
                    </a:lnTo>
                    <a:lnTo>
                      <a:pt x="22" y="267"/>
                    </a:lnTo>
                    <a:lnTo>
                      <a:pt x="20" y="265"/>
                    </a:lnTo>
                    <a:lnTo>
                      <a:pt x="20" y="265"/>
                    </a:lnTo>
                    <a:lnTo>
                      <a:pt x="18" y="257"/>
                    </a:lnTo>
                    <a:lnTo>
                      <a:pt x="18" y="248"/>
                    </a:lnTo>
                    <a:lnTo>
                      <a:pt x="20" y="240"/>
                    </a:lnTo>
                    <a:lnTo>
                      <a:pt x="24" y="236"/>
                    </a:lnTo>
                    <a:lnTo>
                      <a:pt x="24" y="236"/>
                    </a:lnTo>
                    <a:lnTo>
                      <a:pt x="26" y="232"/>
                    </a:lnTo>
                    <a:lnTo>
                      <a:pt x="26" y="226"/>
                    </a:lnTo>
                    <a:lnTo>
                      <a:pt x="26" y="226"/>
                    </a:lnTo>
                    <a:lnTo>
                      <a:pt x="26" y="224"/>
                    </a:lnTo>
                    <a:lnTo>
                      <a:pt x="26" y="226"/>
                    </a:lnTo>
                    <a:lnTo>
                      <a:pt x="26" y="226"/>
                    </a:lnTo>
                    <a:lnTo>
                      <a:pt x="26" y="226"/>
                    </a:lnTo>
                    <a:lnTo>
                      <a:pt x="26" y="226"/>
                    </a:lnTo>
                    <a:lnTo>
                      <a:pt x="26" y="232"/>
                    </a:lnTo>
                    <a:lnTo>
                      <a:pt x="24" y="234"/>
                    </a:lnTo>
                    <a:lnTo>
                      <a:pt x="22" y="234"/>
                    </a:lnTo>
                    <a:lnTo>
                      <a:pt x="22" y="234"/>
                    </a:lnTo>
                    <a:lnTo>
                      <a:pt x="16" y="236"/>
                    </a:lnTo>
                    <a:lnTo>
                      <a:pt x="14" y="236"/>
                    </a:lnTo>
                    <a:lnTo>
                      <a:pt x="12" y="234"/>
                    </a:lnTo>
                    <a:lnTo>
                      <a:pt x="12" y="234"/>
                    </a:lnTo>
                    <a:lnTo>
                      <a:pt x="6" y="230"/>
                    </a:lnTo>
                    <a:lnTo>
                      <a:pt x="2" y="228"/>
                    </a:lnTo>
                    <a:lnTo>
                      <a:pt x="0" y="222"/>
                    </a:lnTo>
                    <a:lnTo>
                      <a:pt x="0" y="222"/>
                    </a:lnTo>
                    <a:lnTo>
                      <a:pt x="4" y="212"/>
                    </a:lnTo>
                    <a:lnTo>
                      <a:pt x="8" y="204"/>
                    </a:lnTo>
                    <a:lnTo>
                      <a:pt x="14" y="202"/>
                    </a:lnTo>
                    <a:lnTo>
                      <a:pt x="22" y="202"/>
                    </a:lnTo>
                    <a:lnTo>
                      <a:pt x="22" y="202"/>
                    </a:lnTo>
                    <a:lnTo>
                      <a:pt x="22" y="198"/>
                    </a:lnTo>
                    <a:lnTo>
                      <a:pt x="22" y="198"/>
                    </a:lnTo>
                    <a:lnTo>
                      <a:pt x="18" y="190"/>
                    </a:lnTo>
                    <a:lnTo>
                      <a:pt x="18" y="186"/>
                    </a:lnTo>
                    <a:lnTo>
                      <a:pt x="18" y="180"/>
                    </a:lnTo>
                    <a:lnTo>
                      <a:pt x="18" y="180"/>
                    </a:lnTo>
                    <a:lnTo>
                      <a:pt x="20" y="178"/>
                    </a:lnTo>
                    <a:lnTo>
                      <a:pt x="20" y="176"/>
                    </a:lnTo>
                    <a:lnTo>
                      <a:pt x="24" y="180"/>
                    </a:lnTo>
                    <a:lnTo>
                      <a:pt x="24" y="180"/>
                    </a:lnTo>
                    <a:lnTo>
                      <a:pt x="26" y="180"/>
                    </a:lnTo>
                    <a:lnTo>
                      <a:pt x="28" y="176"/>
                    </a:lnTo>
                    <a:lnTo>
                      <a:pt x="28" y="176"/>
                    </a:lnTo>
                    <a:lnTo>
                      <a:pt x="28" y="172"/>
                    </a:lnTo>
                    <a:lnTo>
                      <a:pt x="28" y="168"/>
                    </a:lnTo>
                    <a:lnTo>
                      <a:pt x="28" y="168"/>
                    </a:lnTo>
                    <a:lnTo>
                      <a:pt x="22" y="160"/>
                    </a:lnTo>
                    <a:lnTo>
                      <a:pt x="22" y="160"/>
                    </a:lnTo>
                    <a:lnTo>
                      <a:pt x="20" y="156"/>
                    </a:lnTo>
                    <a:lnTo>
                      <a:pt x="20" y="148"/>
                    </a:lnTo>
                    <a:lnTo>
                      <a:pt x="20" y="148"/>
                    </a:lnTo>
                    <a:lnTo>
                      <a:pt x="22" y="142"/>
                    </a:lnTo>
                    <a:lnTo>
                      <a:pt x="26" y="140"/>
                    </a:lnTo>
                    <a:lnTo>
                      <a:pt x="26" y="140"/>
                    </a:lnTo>
                    <a:lnTo>
                      <a:pt x="28" y="140"/>
                    </a:lnTo>
                    <a:lnTo>
                      <a:pt x="32" y="140"/>
                    </a:lnTo>
                    <a:lnTo>
                      <a:pt x="38" y="148"/>
                    </a:lnTo>
                    <a:lnTo>
                      <a:pt x="38" y="148"/>
                    </a:lnTo>
                    <a:lnTo>
                      <a:pt x="42" y="154"/>
                    </a:lnTo>
                    <a:lnTo>
                      <a:pt x="48" y="160"/>
                    </a:lnTo>
                    <a:lnTo>
                      <a:pt x="52" y="168"/>
                    </a:lnTo>
                    <a:lnTo>
                      <a:pt x="56" y="176"/>
                    </a:lnTo>
                    <a:lnTo>
                      <a:pt x="56" y="176"/>
                    </a:lnTo>
                    <a:lnTo>
                      <a:pt x="60" y="182"/>
                    </a:lnTo>
                    <a:lnTo>
                      <a:pt x="60" y="184"/>
                    </a:lnTo>
                    <a:lnTo>
                      <a:pt x="60" y="190"/>
                    </a:lnTo>
                    <a:lnTo>
                      <a:pt x="60" y="190"/>
                    </a:lnTo>
                    <a:lnTo>
                      <a:pt x="58" y="192"/>
                    </a:lnTo>
                    <a:lnTo>
                      <a:pt x="58" y="194"/>
                    </a:lnTo>
                    <a:lnTo>
                      <a:pt x="54" y="192"/>
                    </a:lnTo>
                    <a:lnTo>
                      <a:pt x="54" y="192"/>
                    </a:lnTo>
                    <a:lnTo>
                      <a:pt x="48" y="188"/>
                    </a:lnTo>
                    <a:lnTo>
                      <a:pt x="44" y="188"/>
                    </a:lnTo>
                    <a:lnTo>
                      <a:pt x="42" y="188"/>
                    </a:lnTo>
                    <a:lnTo>
                      <a:pt x="42" y="188"/>
                    </a:lnTo>
                    <a:lnTo>
                      <a:pt x="48" y="196"/>
                    </a:lnTo>
                    <a:lnTo>
                      <a:pt x="52" y="198"/>
                    </a:lnTo>
                    <a:lnTo>
                      <a:pt x="54" y="198"/>
                    </a:lnTo>
                    <a:lnTo>
                      <a:pt x="54" y="198"/>
                    </a:lnTo>
                    <a:lnTo>
                      <a:pt x="58" y="198"/>
                    </a:lnTo>
                    <a:lnTo>
                      <a:pt x="62" y="200"/>
                    </a:lnTo>
                    <a:lnTo>
                      <a:pt x="68" y="208"/>
                    </a:lnTo>
                    <a:lnTo>
                      <a:pt x="68" y="208"/>
                    </a:lnTo>
                    <a:lnTo>
                      <a:pt x="68" y="198"/>
                    </a:lnTo>
                    <a:lnTo>
                      <a:pt x="70" y="192"/>
                    </a:lnTo>
                    <a:lnTo>
                      <a:pt x="72" y="190"/>
                    </a:lnTo>
                    <a:lnTo>
                      <a:pt x="76" y="192"/>
                    </a:lnTo>
                    <a:lnTo>
                      <a:pt x="76" y="192"/>
                    </a:lnTo>
                    <a:lnTo>
                      <a:pt x="78" y="192"/>
                    </a:lnTo>
                    <a:lnTo>
                      <a:pt x="80" y="188"/>
                    </a:lnTo>
                    <a:lnTo>
                      <a:pt x="80" y="188"/>
                    </a:lnTo>
                    <a:lnTo>
                      <a:pt x="80" y="184"/>
                    </a:lnTo>
                    <a:lnTo>
                      <a:pt x="78" y="184"/>
                    </a:lnTo>
                    <a:lnTo>
                      <a:pt x="78" y="184"/>
                    </a:lnTo>
                    <a:lnTo>
                      <a:pt x="76" y="184"/>
                    </a:lnTo>
                    <a:lnTo>
                      <a:pt x="74" y="184"/>
                    </a:lnTo>
                    <a:lnTo>
                      <a:pt x="70" y="178"/>
                    </a:lnTo>
                    <a:lnTo>
                      <a:pt x="64" y="164"/>
                    </a:lnTo>
                    <a:lnTo>
                      <a:pt x="64" y="164"/>
                    </a:lnTo>
                    <a:lnTo>
                      <a:pt x="66" y="168"/>
                    </a:lnTo>
                    <a:lnTo>
                      <a:pt x="66" y="168"/>
                    </a:lnTo>
                    <a:lnTo>
                      <a:pt x="66" y="174"/>
                    </a:lnTo>
                    <a:lnTo>
                      <a:pt x="66" y="180"/>
                    </a:lnTo>
                    <a:lnTo>
                      <a:pt x="66" y="180"/>
                    </a:lnTo>
                    <a:lnTo>
                      <a:pt x="66" y="182"/>
                    </a:lnTo>
                    <a:lnTo>
                      <a:pt x="64" y="182"/>
                    </a:lnTo>
                    <a:lnTo>
                      <a:pt x="62" y="180"/>
                    </a:lnTo>
                    <a:lnTo>
                      <a:pt x="62" y="180"/>
                    </a:lnTo>
                    <a:lnTo>
                      <a:pt x="60" y="180"/>
                    </a:lnTo>
                    <a:lnTo>
                      <a:pt x="56" y="176"/>
                    </a:lnTo>
                    <a:lnTo>
                      <a:pt x="56" y="176"/>
                    </a:lnTo>
                    <a:lnTo>
                      <a:pt x="56" y="172"/>
                    </a:lnTo>
                    <a:lnTo>
                      <a:pt x="54" y="166"/>
                    </a:lnTo>
                    <a:lnTo>
                      <a:pt x="54" y="166"/>
                    </a:lnTo>
                    <a:lnTo>
                      <a:pt x="52" y="156"/>
                    </a:lnTo>
                    <a:lnTo>
                      <a:pt x="48" y="148"/>
                    </a:lnTo>
                    <a:lnTo>
                      <a:pt x="44" y="144"/>
                    </a:lnTo>
                    <a:lnTo>
                      <a:pt x="38" y="142"/>
                    </a:lnTo>
                    <a:lnTo>
                      <a:pt x="38" y="142"/>
                    </a:lnTo>
                    <a:lnTo>
                      <a:pt x="32" y="142"/>
                    </a:lnTo>
                    <a:lnTo>
                      <a:pt x="24" y="142"/>
                    </a:lnTo>
                    <a:lnTo>
                      <a:pt x="22" y="140"/>
                    </a:lnTo>
                    <a:lnTo>
                      <a:pt x="18" y="138"/>
                    </a:lnTo>
                    <a:lnTo>
                      <a:pt x="16" y="132"/>
                    </a:lnTo>
                    <a:lnTo>
                      <a:pt x="12" y="124"/>
                    </a:lnTo>
                    <a:lnTo>
                      <a:pt x="12" y="124"/>
                    </a:lnTo>
                    <a:lnTo>
                      <a:pt x="14" y="120"/>
                    </a:lnTo>
                    <a:lnTo>
                      <a:pt x="16" y="118"/>
                    </a:lnTo>
                    <a:lnTo>
                      <a:pt x="16" y="118"/>
                    </a:lnTo>
                    <a:lnTo>
                      <a:pt x="20" y="120"/>
                    </a:lnTo>
                    <a:lnTo>
                      <a:pt x="24" y="120"/>
                    </a:lnTo>
                    <a:lnTo>
                      <a:pt x="24" y="120"/>
                    </a:lnTo>
                    <a:lnTo>
                      <a:pt x="26" y="120"/>
                    </a:lnTo>
                    <a:lnTo>
                      <a:pt x="26" y="120"/>
                    </a:lnTo>
                    <a:lnTo>
                      <a:pt x="26" y="118"/>
                    </a:lnTo>
                    <a:lnTo>
                      <a:pt x="26" y="116"/>
                    </a:lnTo>
                    <a:lnTo>
                      <a:pt x="26" y="116"/>
                    </a:lnTo>
                    <a:lnTo>
                      <a:pt x="26" y="106"/>
                    </a:lnTo>
                    <a:lnTo>
                      <a:pt x="26" y="106"/>
                    </a:lnTo>
                    <a:lnTo>
                      <a:pt x="28" y="102"/>
                    </a:lnTo>
                    <a:lnTo>
                      <a:pt x="28" y="102"/>
                    </a:lnTo>
                    <a:lnTo>
                      <a:pt x="28" y="96"/>
                    </a:lnTo>
                    <a:lnTo>
                      <a:pt x="30" y="90"/>
                    </a:lnTo>
                    <a:lnTo>
                      <a:pt x="30" y="76"/>
                    </a:lnTo>
                    <a:lnTo>
                      <a:pt x="30" y="76"/>
                    </a:lnTo>
                    <a:lnTo>
                      <a:pt x="28" y="74"/>
                    </a:lnTo>
                    <a:lnTo>
                      <a:pt x="26" y="76"/>
                    </a:lnTo>
                    <a:lnTo>
                      <a:pt x="26" y="76"/>
                    </a:lnTo>
                    <a:lnTo>
                      <a:pt x="24" y="72"/>
                    </a:lnTo>
                    <a:lnTo>
                      <a:pt x="24" y="72"/>
                    </a:lnTo>
                    <a:lnTo>
                      <a:pt x="22" y="66"/>
                    </a:lnTo>
                    <a:lnTo>
                      <a:pt x="22" y="58"/>
                    </a:lnTo>
                    <a:lnTo>
                      <a:pt x="22" y="58"/>
                    </a:lnTo>
                    <a:lnTo>
                      <a:pt x="22" y="52"/>
                    </a:lnTo>
                    <a:lnTo>
                      <a:pt x="24" y="46"/>
                    </a:lnTo>
                    <a:lnTo>
                      <a:pt x="24" y="46"/>
                    </a:lnTo>
                    <a:lnTo>
                      <a:pt x="28" y="42"/>
                    </a:lnTo>
                    <a:lnTo>
                      <a:pt x="30" y="40"/>
                    </a:lnTo>
                    <a:lnTo>
                      <a:pt x="34" y="38"/>
                    </a:lnTo>
                    <a:lnTo>
                      <a:pt x="38" y="36"/>
                    </a:lnTo>
                    <a:lnTo>
                      <a:pt x="38" y="36"/>
                    </a:lnTo>
                    <a:lnTo>
                      <a:pt x="36" y="32"/>
                    </a:lnTo>
                    <a:lnTo>
                      <a:pt x="34" y="30"/>
                    </a:lnTo>
                    <a:lnTo>
                      <a:pt x="34" y="30"/>
                    </a:lnTo>
                    <a:lnTo>
                      <a:pt x="32" y="28"/>
                    </a:lnTo>
                    <a:lnTo>
                      <a:pt x="28" y="24"/>
                    </a:lnTo>
                    <a:lnTo>
                      <a:pt x="28" y="24"/>
                    </a:lnTo>
                    <a:lnTo>
                      <a:pt x="26" y="18"/>
                    </a:lnTo>
                    <a:lnTo>
                      <a:pt x="26" y="14"/>
                    </a:lnTo>
                    <a:lnTo>
                      <a:pt x="26" y="10"/>
                    </a:lnTo>
                    <a:lnTo>
                      <a:pt x="26" y="10"/>
                    </a:lnTo>
                    <a:lnTo>
                      <a:pt x="32" y="2"/>
                    </a:lnTo>
                    <a:lnTo>
                      <a:pt x="34" y="0"/>
                    </a:lnTo>
                    <a:lnTo>
                      <a:pt x="36" y="0"/>
                    </a:lnTo>
                    <a:lnTo>
                      <a:pt x="36" y="0"/>
                    </a:lnTo>
                    <a:lnTo>
                      <a:pt x="40" y="4"/>
                    </a:lnTo>
                    <a:lnTo>
                      <a:pt x="42" y="10"/>
                    </a:lnTo>
                    <a:lnTo>
                      <a:pt x="44" y="16"/>
                    </a:lnTo>
                    <a:lnTo>
                      <a:pt x="48" y="20"/>
                    </a:lnTo>
                    <a:lnTo>
                      <a:pt x="48" y="20"/>
                    </a:lnTo>
                    <a:lnTo>
                      <a:pt x="48" y="26"/>
                    </a:lnTo>
                    <a:lnTo>
                      <a:pt x="48" y="26"/>
                    </a:lnTo>
                    <a:lnTo>
                      <a:pt x="48" y="42"/>
                    </a:lnTo>
                    <a:lnTo>
                      <a:pt x="46" y="60"/>
                    </a:lnTo>
                    <a:lnTo>
                      <a:pt x="46" y="60"/>
                    </a:lnTo>
                    <a:lnTo>
                      <a:pt x="44" y="62"/>
                    </a:lnTo>
                    <a:lnTo>
                      <a:pt x="44" y="62"/>
                    </a:lnTo>
                    <a:lnTo>
                      <a:pt x="40" y="64"/>
                    </a:lnTo>
                    <a:lnTo>
                      <a:pt x="38" y="68"/>
                    </a:lnTo>
                    <a:lnTo>
                      <a:pt x="38" y="72"/>
                    </a:lnTo>
                    <a:lnTo>
                      <a:pt x="40" y="80"/>
                    </a:lnTo>
                    <a:lnTo>
                      <a:pt x="40" y="80"/>
                    </a:lnTo>
                    <a:lnTo>
                      <a:pt x="44" y="86"/>
                    </a:lnTo>
                    <a:lnTo>
                      <a:pt x="44" y="86"/>
                    </a:lnTo>
                    <a:lnTo>
                      <a:pt x="40" y="78"/>
                    </a:lnTo>
                    <a:lnTo>
                      <a:pt x="40" y="78"/>
                    </a:lnTo>
                    <a:lnTo>
                      <a:pt x="38" y="72"/>
                    </a:lnTo>
                    <a:lnTo>
                      <a:pt x="40" y="66"/>
                    </a:lnTo>
                    <a:lnTo>
                      <a:pt x="40" y="66"/>
                    </a:lnTo>
                    <a:lnTo>
                      <a:pt x="40" y="64"/>
                    </a:lnTo>
                    <a:lnTo>
                      <a:pt x="42" y="64"/>
                    </a:lnTo>
                    <a:lnTo>
                      <a:pt x="44" y="68"/>
                    </a:lnTo>
                    <a:lnTo>
                      <a:pt x="44" y="68"/>
                    </a:lnTo>
                    <a:lnTo>
                      <a:pt x="56" y="102"/>
                    </a:lnTo>
                    <a:lnTo>
                      <a:pt x="56" y="102"/>
                    </a:lnTo>
                    <a:lnTo>
                      <a:pt x="58" y="108"/>
                    </a:lnTo>
                    <a:lnTo>
                      <a:pt x="62" y="110"/>
                    </a:lnTo>
                    <a:lnTo>
                      <a:pt x="62" y="110"/>
                    </a:lnTo>
                    <a:lnTo>
                      <a:pt x="66" y="112"/>
                    </a:lnTo>
                    <a:lnTo>
                      <a:pt x="70" y="116"/>
                    </a:lnTo>
                    <a:lnTo>
                      <a:pt x="78" y="130"/>
                    </a:lnTo>
                    <a:lnTo>
                      <a:pt x="78" y="130"/>
                    </a:lnTo>
                    <a:lnTo>
                      <a:pt x="82" y="138"/>
                    </a:lnTo>
                    <a:lnTo>
                      <a:pt x="88" y="148"/>
                    </a:lnTo>
                    <a:lnTo>
                      <a:pt x="92" y="152"/>
                    </a:lnTo>
                    <a:lnTo>
                      <a:pt x="96" y="152"/>
                    </a:lnTo>
                    <a:lnTo>
                      <a:pt x="100" y="152"/>
                    </a:lnTo>
                    <a:lnTo>
                      <a:pt x="100" y="152"/>
                    </a:lnTo>
                    <a:lnTo>
                      <a:pt x="104" y="154"/>
                    </a:lnTo>
                    <a:lnTo>
                      <a:pt x="108" y="156"/>
                    </a:lnTo>
                    <a:lnTo>
                      <a:pt x="112" y="158"/>
                    </a:lnTo>
                    <a:lnTo>
                      <a:pt x="116" y="162"/>
                    </a:lnTo>
                    <a:lnTo>
                      <a:pt x="116" y="162"/>
                    </a:lnTo>
                    <a:lnTo>
                      <a:pt x="118" y="170"/>
                    </a:lnTo>
                    <a:lnTo>
                      <a:pt x="120" y="178"/>
                    </a:lnTo>
                    <a:lnTo>
                      <a:pt x="122" y="188"/>
                    </a:lnTo>
                    <a:lnTo>
                      <a:pt x="124" y="196"/>
                    </a:lnTo>
                    <a:lnTo>
                      <a:pt x="124" y="196"/>
                    </a:lnTo>
                    <a:lnTo>
                      <a:pt x="126" y="198"/>
                    </a:lnTo>
                    <a:lnTo>
                      <a:pt x="124" y="202"/>
                    </a:lnTo>
                    <a:lnTo>
                      <a:pt x="122" y="204"/>
                    </a:lnTo>
                    <a:lnTo>
                      <a:pt x="120" y="204"/>
                    </a:lnTo>
                    <a:lnTo>
                      <a:pt x="120" y="204"/>
                    </a:lnTo>
                    <a:lnTo>
                      <a:pt x="116" y="200"/>
                    </a:lnTo>
                    <a:lnTo>
                      <a:pt x="114" y="198"/>
                    </a:lnTo>
                    <a:lnTo>
                      <a:pt x="112" y="198"/>
                    </a:lnTo>
                    <a:lnTo>
                      <a:pt x="112" y="198"/>
                    </a:lnTo>
                    <a:lnTo>
                      <a:pt x="116" y="204"/>
                    </a:lnTo>
                    <a:lnTo>
                      <a:pt x="122" y="206"/>
                    </a:lnTo>
                    <a:lnTo>
                      <a:pt x="122" y="206"/>
                    </a:lnTo>
                    <a:lnTo>
                      <a:pt x="128" y="210"/>
                    </a:lnTo>
                    <a:lnTo>
                      <a:pt x="130" y="214"/>
                    </a:lnTo>
                    <a:lnTo>
                      <a:pt x="132" y="220"/>
                    </a:lnTo>
                    <a:lnTo>
                      <a:pt x="132" y="220"/>
                    </a:lnTo>
                    <a:lnTo>
                      <a:pt x="134" y="224"/>
                    </a:lnTo>
                    <a:lnTo>
                      <a:pt x="136" y="224"/>
                    </a:lnTo>
                    <a:lnTo>
                      <a:pt x="140" y="222"/>
                    </a:lnTo>
                    <a:lnTo>
                      <a:pt x="142" y="216"/>
                    </a:lnTo>
                    <a:lnTo>
                      <a:pt x="142" y="216"/>
                    </a:lnTo>
                    <a:lnTo>
                      <a:pt x="146" y="210"/>
                    </a:lnTo>
                    <a:lnTo>
                      <a:pt x="146" y="210"/>
                    </a:lnTo>
                    <a:lnTo>
                      <a:pt x="148" y="210"/>
                    </a:lnTo>
                    <a:lnTo>
                      <a:pt x="152" y="216"/>
                    </a:lnTo>
                    <a:lnTo>
                      <a:pt x="154" y="226"/>
                    </a:lnTo>
                    <a:lnTo>
                      <a:pt x="154" y="226"/>
                    </a:lnTo>
                    <a:lnTo>
                      <a:pt x="152" y="230"/>
                    </a:lnTo>
                    <a:lnTo>
                      <a:pt x="152" y="230"/>
                    </a:lnTo>
                    <a:lnTo>
                      <a:pt x="150" y="238"/>
                    </a:lnTo>
                    <a:lnTo>
                      <a:pt x="154" y="244"/>
                    </a:lnTo>
                    <a:lnTo>
                      <a:pt x="154" y="244"/>
                    </a:lnTo>
                    <a:lnTo>
                      <a:pt x="158" y="250"/>
                    </a:lnTo>
                    <a:lnTo>
                      <a:pt x="164" y="255"/>
                    </a:lnTo>
                    <a:lnTo>
                      <a:pt x="168" y="259"/>
                    </a:lnTo>
                    <a:lnTo>
                      <a:pt x="174" y="265"/>
                    </a:lnTo>
                    <a:lnTo>
                      <a:pt x="174" y="265"/>
                    </a:lnTo>
                    <a:lnTo>
                      <a:pt x="176" y="269"/>
                    </a:lnTo>
                    <a:lnTo>
                      <a:pt x="178" y="277"/>
                    </a:lnTo>
                    <a:lnTo>
                      <a:pt x="178" y="277"/>
                    </a:lnTo>
                    <a:lnTo>
                      <a:pt x="178" y="281"/>
                    </a:lnTo>
                    <a:lnTo>
                      <a:pt x="178" y="281"/>
                    </a:lnTo>
                    <a:lnTo>
                      <a:pt x="174" y="283"/>
                    </a:lnTo>
                    <a:lnTo>
                      <a:pt x="172" y="281"/>
                    </a:lnTo>
                    <a:lnTo>
                      <a:pt x="170" y="279"/>
                    </a:lnTo>
                    <a:lnTo>
                      <a:pt x="168" y="277"/>
                    </a:lnTo>
                    <a:lnTo>
                      <a:pt x="168" y="277"/>
                    </a:lnTo>
                    <a:lnTo>
                      <a:pt x="170" y="291"/>
                    </a:lnTo>
                    <a:lnTo>
                      <a:pt x="168" y="297"/>
                    </a:lnTo>
                    <a:lnTo>
                      <a:pt x="166" y="301"/>
                    </a:lnTo>
                    <a:lnTo>
                      <a:pt x="166" y="301"/>
                    </a:lnTo>
                    <a:lnTo>
                      <a:pt x="164" y="303"/>
                    </a:lnTo>
                    <a:lnTo>
                      <a:pt x="162" y="303"/>
                    </a:lnTo>
                    <a:lnTo>
                      <a:pt x="160" y="299"/>
                    </a:lnTo>
                    <a:lnTo>
                      <a:pt x="158" y="293"/>
                    </a:lnTo>
                    <a:lnTo>
                      <a:pt x="158" y="293"/>
                    </a:lnTo>
                    <a:lnTo>
                      <a:pt x="156" y="285"/>
                    </a:lnTo>
                    <a:lnTo>
                      <a:pt x="152" y="281"/>
                    </a:lnTo>
                    <a:lnTo>
                      <a:pt x="152" y="281"/>
                    </a:lnTo>
                    <a:lnTo>
                      <a:pt x="148" y="277"/>
                    </a:lnTo>
                    <a:lnTo>
                      <a:pt x="146" y="271"/>
                    </a:lnTo>
                    <a:lnTo>
                      <a:pt x="146" y="271"/>
                    </a:lnTo>
                    <a:lnTo>
                      <a:pt x="148" y="263"/>
                    </a:lnTo>
                    <a:lnTo>
                      <a:pt x="148" y="255"/>
                    </a:lnTo>
                    <a:lnTo>
                      <a:pt x="148" y="255"/>
                    </a:lnTo>
                    <a:lnTo>
                      <a:pt x="146" y="257"/>
                    </a:lnTo>
                    <a:lnTo>
                      <a:pt x="146" y="261"/>
                    </a:lnTo>
                    <a:lnTo>
                      <a:pt x="144" y="267"/>
                    </a:lnTo>
                    <a:lnTo>
                      <a:pt x="144" y="267"/>
                    </a:lnTo>
                    <a:lnTo>
                      <a:pt x="142" y="269"/>
                    </a:lnTo>
                    <a:lnTo>
                      <a:pt x="140" y="269"/>
                    </a:lnTo>
                    <a:lnTo>
                      <a:pt x="138" y="265"/>
                    </a:lnTo>
                    <a:lnTo>
                      <a:pt x="138" y="265"/>
                    </a:lnTo>
                    <a:lnTo>
                      <a:pt x="134" y="257"/>
                    </a:lnTo>
                    <a:lnTo>
                      <a:pt x="128" y="252"/>
                    </a:lnTo>
                    <a:lnTo>
                      <a:pt x="118" y="244"/>
                    </a:lnTo>
                    <a:lnTo>
                      <a:pt x="118" y="244"/>
                    </a:lnTo>
                    <a:lnTo>
                      <a:pt x="116" y="242"/>
                    </a:lnTo>
                    <a:lnTo>
                      <a:pt x="114" y="242"/>
                    </a:lnTo>
                    <a:lnTo>
                      <a:pt x="114" y="242"/>
                    </a:lnTo>
                    <a:lnTo>
                      <a:pt x="108" y="246"/>
                    </a:lnTo>
                    <a:lnTo>
                      <a:pt x="104" y="246"/>
                    </a:lnTo>
                    <a:lnTo>
                      <a:pt x="102" y="244"/>
                    </a:lnTo>
                    <a:lnTo>
                      <a:pt x="98" y="238"/>
                    </a:lnTo>
                    <a:lnTo>
                      <a:pt x="94" y="224"/>
                    </a:lnTo>
                    <a:lnTo>
                      <a:pt x="94" y="224"/>
                    </a:lnTo>
                    <a:lnTo>
                      <a:pt x="92" y="224"/>
                    </a:lnTo>
                    <a:lnTo>
                      <a:pt x="92" y="224"/>
                    </a:lnTo>
                    <a:lnTo>
                      <a:pt x="92" y="224"/>
                    </a:lnTo>
                    <a:lnTo>
                      <a:pt x="94" y="232"/>
                    </a:lnTo>
                    <a:lnTo>
                      <a:pt x="98" y="240"/>
                    </a:lnTo>
                    <a:lnTo>
                      <a:pt x="102" y="244"/>
                    </a:lnTo>
                    <a:lnTo>
                      <a:pt x="106" y="248"/>
                    </a:lnTo>
                    <a:lnTo>
                      <a:pt x="106" y="248"/>
                    </a:lnTo>
                    <a:lnTo>
                      <a:pt x="110" y="250"/>
                    </a:lnTo>
                    <a:lnTo>
                      <a:pt x="112" y="252"/>
                    </a:lnTo>
                    <a:lnTo>
                      <a:pt x="118" y="263"/>
                    </a:lnTo>
                    <a:lnTo>
                      <a:pt x="126" y="283"/>
                    </a:lnTo>
                    <a:lnTo>
                      <a:pt x="126" y="283"/>
                    </a:lnTo>
                    <a:lnTo>
                      <a:pt x="128" y="287"/>
                    </a:lnTo>
                    <a:lnTo>
                      <a:pt x="128" y="291"/>
                    </a:lnTo>
                    <a:lnTo>
                      <a:pt x="126" y="293"/>
                    </a:lnTo>
                    <a:lnTo>
                      <a:pt x="124" y="295"/>
                    </a:lnTo>
                    <a:lnTo>
                      <a:pt x="124" y="295"/>
                    </a:lnTo>
                    <a:lnTo>
                      <a:pt x="122" y="295"/>
                    </a:lnTo>
                    <a:lnTo>
                      <a:pt x="120" y="293"/>
                    </a:lnTo>
                    <a:lnTo>
                      <a:pt x="116" y="287"/>
                    </a:lnTo>
                    <a:lnTo>
                      <a:pt x="116" y="287"/>
                    </a:lnTo>
                    <a:lnTo>
                      <a:pt x="106" y="269"/>
                    </a:lnTo>
                    <a:lnTo>
                      <a:pt x="102" y="263"/>
                    </a:lnTo>
                    <a:lnTo>
                      <a:pt x="96" y="257"/>
                    </a:lnTo>
                    <a:lnTo>
                      <a:pt x="96" y="257"/>
                    </a:lnTo>
                    <a:lnTo>
                      <a:pt x="94" y="255"/>
                    </a:lnTo>
                    <a:lnTo>
                      <a:pt x="90" y="248"/>
                    </a:lnTo>
                    <a:lnTo>
                      <a:pt x="88" y="242"/>
                    </a:lnTo>
                    <a:lnTo>
                      <a:pt x="86" y="238"/>
                    </a:lnTo>
                    <a:lnTo>
                      <a:pt x="86" y="238"/>
                    </a:lnTo>
                    <a:lnTo>
                      <a:pt x="82" y="236"/>
                    </a:lnTo>
                    <a:lnTo>
                      <a:pt x="80" y="236"/>
                    </a:lnTo>
                    <a:lnTo>
                      <a:pt x="78" y="242"/>
                    </a:lnTo>
                    <a:lnTo>
                      <a:pt x="78" y="250"/>
                    </a:lnTo>
                    <a:lnTo>
                      <a:pt x="78" y="250"/>
                    </a:lnTo>
                    <a:lnTo>
                      <a:pt x="80" y="248"/>
                    </a:lnTo>
                    <a:lnTo>
                      <a:pt x="80" y="246"/>
                    </a:lnTo>
                    <a:lnTo>
                      <a:pt x="82" y="248"/>
                    </a:lnTo>
                    <a:lnTo>
                      <a:pt x="82" y="248"/>
                    </a:lnTo>
                    <a:lnTo>
                      <a:pt x="86" y="255"/>
                    </a:lnTo>
                    <a:lnTo>
                      <a:pt x="86" y="265"/>
                    </a:lnTo>
                    <a:lnTo>
                      <a:pt x="88" y="283"/>
                    </a:lnTo>
                    <a:lnTo>
                      <a:pt x="88" y="283"/>
                    </a:lnTo>
                    <a:lnTo>
                      <a:pt x="86" y="289"/>
                    </a:lnTo>
                    <a:lnTo>
                      <a:pt x="84" y="293"/>
                    </a:lnTo>
                    <a:lnTo>
                      <a:pt x="82" y="295"/>
                    </a:lnTo>
                    <a:lnTo>
                      <a:pt x="80" y="299"/>
                    </a:lnTo>
                    <a:lnTo>
                      <a:pt x="80" y="299"/>
                    </a:lnTo>
                    <a:lnTo>
                      <a:pt x="78" y="299"/>
                    </a:lnTo>
                    <a:lnTo>
                      <a:pt x="78" y="297"/>
                    </a:lnTo>
                    <a:lnTo>
                      <a:pt x="78" y="297"/>
                    </a:lnTo>
                    <a:lnTo>
                      <a:pt x="72" y="287"/>
                    </a:lnTo>
                    <a:lnTo>
                      <a:pt x="68" y="279"/>
                    </a:lnTo>
                    <a:lnTo>
                      <a:pt x="68" y="279"/>
                    </a:lnTo>
                    <a:lnTo>
                      <a:pt x="68" y="269"/>
                    </a:lnTo>
                    <a:lnTo>
                      <a:pt x="66" y="263"/>
                    </a:lnTo>
                    <a:lnTo>
                      <a:pt x="62" y="261"/>
                    </a:lnTo>
                    <a:lnTo>
                      <a:pt x="60" y="257"/>
                    </a:lnTo>
                    <a:lnTo>
                      <a:pt x="60" y="257"/>
                    </a:lnTo>
                    <a:lnTo>
                      <a:pt x="56" y="248"/>
                    </a:lnTo>
                    <a:lnTo>
                      <a:pt x="52" y="244"/>
                    </a:lnTo>
                    <a:lnTo>
                      <a:pt x="48" y="246"/>
                    </a:lnTo>
                    <a:lnTo>
                      <a:pt x="42" y="250"/>
                    </a:lnTo>
                    <a:lnTo>
                      <a:pt x="42" y="250"/>
                    </a:lnTo>
                    <a:lnTo>
                      <a:pt x="42" y="252"/>
                    </a:lnTo>
                    <a:lnTo>
                      <a:pt x="40" y="250"/>
                    </a:lnTo>
                    <a:lnTo>
                      <a:pt x="40"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6" name="Freeform 1995">
                <a:extLst>
                  <a:ext uri="{FF2B5EF4-FFF2-40B4-BE49-F238E27FC236}">
                    <a16:creationId xmlns:a16="http://schemas.microsoft.com/office/drawing/2014/main" id="{A756210F-B5DF-F06B-3D41-360AF6C61DB0}"/>
                  </a:ext>
                </a:extLst>
              </p:cNvPr>
              <p:cNvSpPr>
                <a:spLocks/>
              </p:cNvSpPr>
              <p:nvPr/>
            </p:nvSpPr>
            <p:spPr bwMode="auto">
              <a:xfrm>
                <a:off x="5676" y="1936"/>
                <a:ext cx="154" cy="187"/>
              </a:xfrm>
              <a:custGeom>
                <a:avLst/>
                <a:gdLst>
                  <a:gd name="T0" fmla="*/ 136 w 154"/>
                  <a:gd name="T1" fmla="*/ 81 h 187"/>
                  <a:gd name="T2" fmla="*/ 142 w 154"/>
                  <a:gd name="T3" fmla="*/ 93 h 187"/>
                  <a:gd name="T4" fmla="*/ 142 w 154"/>
                  <a:gd name="T5" fmla="*/ 73 h 187"/>
                  <a:gd name="T6" fmla="*/ 144 w 154"/>
                  <a:gd name="T7" fmla="*/ 65 h 187"/>
                  <a:gd name="T8" fmla="*/ 154 w 154"/>
                  <a:gd name="T9" fmla="*/ 73 h 187"/>
                  <a:gd name="T10" fmla="*/ 152 w 154"/>
                  <a:gd name="T11" fmla="*/ 103 h 187"/>
                  <a:gd name="T12" fmla="*/ 150 w 154"/>
                  <a:gd name="T13" fmla="*/ 119 h 187"/>
                  <a:gd name="T14" fmla="*/ 136 w 154"/>
                  <a:gd name="T15" fmla="*/ 109 h 187"/>
                  <a:gd name="T16" fmla="*/ 136 w 154"/>
                  <a:gd name="T17" fmla="*/ 117 h 187"/>
                  <a:gd name="T18" fmla="*/ 128 w 154"/>
                  <a:gd name="T19" fmla="*/ 147 h 187"/>
                  <a:gd name="T20" fmla="*/ 120 w 154"/>
                  <a:gd name="T21" fmla="*/ 149 h 187"/>
                  <a:gd name="T22" fmla="*/ 112 w 154"/>
                  <a:gd name="T23" fmla="*/ 155 h 187"/>
                  <a:gd name="T24" fmla="*/ 110 w 154"/>
                  <a:gd name="T25" fmla="*/ 137 h 187"/>
                  <a:gd name="T26" fmla="*/ 98 w 154"/>
                  <a:gd name="T27" fmla="*/ 109 h 187"/>
                  <a:gd name="T28" fmla="*/ 84 w 154"/>
                  <a:gd name="T29" fmla="*/ 101 h 187"/>
                  <a:gd name="T30" fmla="*/ 94 w 154"/>
                  <a:gd name="T31" fmla="*/ 113 h 187"/>
                  <a:gd name="T32" fmla="*/ 104 w 154"/>
                  <a:gd name="T33" fmla="*/ 161 h 187"/>
                  <a:gd name="T34" fmla="*/ 96 w 154"/>
                  <a:gd name="T35" fmla="*/ 165 h 187"/>
                  <a:gd name="T36" fmla="*/ 80 w 154"/>
                  <a:gd name="T37" fmla="*/ 163 h 187"/>
                  <a:gd name="T38" fmla="*/ 80 w 154"/>
                  <a:gd name="T39" fmla="*/ 137 h 187"/>
                  <a:gd name="T40" fmla="*/ 70 w 154"/>
                  <a:gd name="T41" fmla="*/ 133 h 187"/>
                  <a:gd name="T42" fmla="*/ 70 w 154"/>
                  <a:gd name="T43" fmla="*/ 167 h 187"/>
                  <a:gd name="T44" fmla="*/ 60 w 154"/>
                  <a:gd name="T45" fmla="*/ 163 h 187"/>
                  <a:gd name="T46" fmla="*/ 60 w 154"/>
                  <a:gd name="T47" fmla="*/ 187 h 187"/>
                  <a:gd name="T48" fmla="*/ 46 w 154"/>
                  <a:gd name="T49" fmla="*/ 169 h 187"/>
                  <a:gd name="T50" fmla="*/ 40 w 154"/>
                  <a:gd name="T51" fmla="*/ 145 h 187"/>
                  <a:gd name="T52" fmla="*/ 28 w 154"/>
                  <a:gd name="T53" fmla="*/ 129 h 187"/>
                  <a:gd name="T54" fmla="*/ 20 w 154"/>
                  <a:gd name="T55" fmla="*/ 115 h 187"/>
                  <a:gd name="T56" fmla="*/ 22 w 154"/>
                  <a:gd name="T57" fmla="*/ 117 h 187"/>
                  <a:gd name="T58" fmla="*/ 18 w 154"/>
                  <a:gd name="T59" fmla="*/ 135 h 187"/>
                  <a:gd name="T60" fmla="*/ 2 w 154"/>
                  <a:gd name="T61" fmla="*/ 151 h 187"/>
                  <a:gd name="T62" fmla="*/ 2 w 154"/>
                  <a:gd name="T63" fmla="*/ 117 h 187"/>
                  <a:gd name="T64" fmla="*/ 10 w 154"/>
                  <a:gd name="T65" fmla="*/ 113 h 187"/>
                  <a:gd name="T66" fmla="*/ 10 w 154"/>
                  <a:gd name="T67" fmla="*/ 101 h 187"/>
                  <a:gd name="T68" fmla="*/ 22 w 154"/>
                  <a:gd name="T69" fmla="*/ 97 h 187"/>
                  <a:gd name="T70" fmla="*/ 28 w 154"/>
                  <a:gd name="T71" fmla="*/ 93 h 187"/>
                  <a:gd name="T72" fmla="*/ 28 w 154"/>
                  <a:gd name="T73" fmla="*/ 63 h 187"/>
                  <a:gd name="T74" fmla="*/ 22 w 154"/>
                  <a:gd name="T75" fmla="*/ 32 h 187"/>
                  <a:gd name="T76" fmla="*/ 36 w 154"/>
                  <a:gd name="T77" fmla="*/ 40 h 187"/>
                  <a:gd name="T78" fmla="*/ 42 w 154"/>
                  <a:gd name="T79" fmla="*/ 49 h 187"/>
                  <a:gd name="T80" fmla="*/ 42 w 154"/>
                  <a:gd name="T81" fmla="*/ 69 h 187"/>
                  <a:gd name="T82" fmla="*/ 54 w 154"/>
                  <a:gd name="T83" fmla="*/ 85 h 187"/>
                  <a:gd name="T84" fmla="*/ 62 w 154"/>
                  <a:gd name="T85" fmla="*/ 77 h 187"/>
                  <a:gd name="T86" fmla="*/ 58 w 154"/>
                  <a:gd name="T87" fmla="*/ 63 h 187"/>
                  <a:gd name="T88" fmla="*/ 56 w 154"/>
                  <a:gd name="T89" fmla="*/ 44 h 187"/>
                  <a:gd name="T90" fmla="*/ 52 w 154"/>
                  <a:gd name="T91" fmla="*/ 49 h 187"/>
                  <a:gd name="T92" fmla="*/ 56 w 154"/>
                  <a:gd name="T93" fmla="*/ 22 h 187"/>
                  <a:gd name="T94" fmla="*/ 78 w 154"/>
                  <a:gd name="T95" fmla="*/ 53 h 187"/>
                  <a:gd name="T96" fmla="*/ 98 w 154"/>
                  <a:gd name="T97" fmla="*/ 83 h 187"/>
                  <a:gd name="T98" fmla="*/ 88 w 154"/>
                  <a:gd name="T99" fmla="*/ 47 h 187"/>
                  <a:gd name="T100" fmla="*/ 66 w 154"/>
                  <a:gd name="T101" fmla="*/ 18 h 187"/>
                  <a:gd name="T102" fmla="*/ 70 w 154"/>
                  <a:gd name="T103" fmla="*/ 12 h 187"/>
                  <a:gd name="T104" fmla="*/ 84 w 154"/>
                  <a:gd name="T105" fmla="*/ 36 h 187"/>
                  <a:gd name="T106" fmla="*/ 96 w 154"/>
                  <a:gd name="T107" fmla="*/ 30 h 187"/>
                  <a:gd name="T108" fmla="*/ 118 w 154"/>
                  <a:gd name="T109" fmla="*/ 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87">
                    <a:moveTo>
                      <a:pt x="122" y="61"/>
                    </a:moveTo>
                    <a:lnTo>
                      <a:pt x="122" y="61"/>
                    </a:lnTo>
                    <a:lnTo>
                      <a:pt x="132" y="73"/>
                    </a:lnTo>
                    <a:lnTo>
                      <a:pt x="132" y="73"/>
                    </a:lnTo>
                    <a:lnTo>
                      <a:pt x="134" y="75"/>
                    </a:lnTo>
                    <a:lnTo>
                      <a:pt x="136" y="81"/>
                    </a:lnTo>
                    <a:lnTo>
                      <a:pt x="136" y="81"/>
                    </a:lnTo>
                    <a:lnTo>
                      <a:pt x="136" y="87"/>
                    </a:lnTo>
                    <a:lnTo>
                      <a:pt x="136" y="89"/>
                    </a:lnTo>
                    <a:lnTo>
                      <a:pt x="140" y="93"/>
                    </a:lnTo>
                    <a:lnTo>
                      <a:pt x="140" y="93"/>
                    </a:lnTo>
                    <a:lnTo>
                      <a:pt x="142" y="93"/>
                    </a:lnTo>
                    <a:lnTo>
                      <a:pt x="142" y="91"/>
                    </a:lnTo>
                    <a:lnTo>
                      <a:pt x="144" y="87"/>
                    </a:lnTo>
                    <a:lnTo>
                      <a:pt x="144" y="87"/>
                    </a:lnTo>
                    <a:lnTo>
                      <a:pt x="144" y="79"/>
                    </a:lnTo>
                    <a:lnTo>
                      <a:pt x="142" y="73"/>
                    </a:lnTo>
                    <a:lnTo>
                      <a:pt x="142" y="73"/>
                    </a:lnTo>
                    <a:lnTo>
                      <a:pt x="140" y="69"/>
                    </a:lnTo>
                    <a:lnTo>
                      <a:pt x="140" y="65"/>
                    </a:lnTo>
                    <a:lnTo>
                      <a:pt x="140" y="65"/>
                    </a:lnTo>
                    <a:lnTo>
                      <a:pt x="140" y="63"/>
                    </a:lnTo>
                    <a:lnTo>
                      <a:pt x="142" y="63"/>
                    </a:lnTo>
                    <a:lnTo>
                      <a:pt x="144" y="65"/>
                    </a:lnTo>
                    <a:lnTo>
                      <a:pt x="144" y="65"/>
                    </a:lnTo>
                    <a:lnTo>
                      <a:pt x="146" y="67"/>
                    </a:lnTo>
                    <a:lnTo>
                      <a:pt x="148" y="69"/>
                    </a:lnTo>
                    <a:lnTo>
                      <a:pt x="150" y="73"/>
                    </a:lnTo>
                    <a:lnTo>
                      <a:pt x="154" y="73"/>
                    </a:lnTo>
                    <a:lnTo>
                      <a:pt x="154" y="73"/>
                    </a:lnTo>
                    <a:lnTo>
                      <a:pt x="154" y="87"/>
                    </a:lnTo>
                    <a:lnTo>
                      <a:pt x="152" y="89"/>
                    </a:lnTo>
                    <a:lnTo>
                      <a:pt x="150" y="93"/>
                    </a:lnTo>
                    <a:lnTo>
                      <a:pt x="150" y="93"/>
                    </a:lnTo>
                    <a:lnTo>
                      <a:pt x="150" y="99"/>
                    </a:lnTo>
                    <a:lnTo>
                      <a:pt x="152" y="103"/>
                    </a:lnTo>
                    <a:lnTo>
                      <a:pt x="152" y="103"/>
                    </a:lnTo>
                    <a:lnTo>
                      <a:pt x="152" y="109"/>
                    </a:lnTo>
                    <a:lnTo>
                      <a:pt x="152" y="115"/>
                    </a:lnTo>
                    <a:lnTo>
                      <a:pt x="152" y="115"/>
                    </a:lnTo>
                    <a:lnTo>
                      <a:pt x="152" y="117"/>
                    </a:lnTo>
                    <a:lnTo>
                      <a:pt x="150" y="119"/>
                    </a:lnTo>
                    <a:lnTo>
                      <a:pt x="148" y="117"/>
                    </a:lnTo>
                    <a:lnTo>
                      <a:pt x="148" y="117"/>
                    </a:lnTo>
                    <a:lnTo>
                      <a:pt x="144" y="115"/>
                    </a:lnTo>
                    <a:lnTo>
                      <a:pt x="142" y="115"/>
                    </a:lnTo>
                    <a:lnTo>
                      <a:pt x="138" y="113"/>
                    </a:lnTo>
                    <a:lnTo>
                      <a:pt x="136" y="109"/>
                    </a:lnTo>
                    <a:lnTo>
                      <a:pt x="136" y="109"/>
                    </a:lnTo>
                    <a:lnTo>
                      <a:pt x="136" y="109"/>
                    </a:lnTo>
                    <a:lnTo>
                      <a:pt x="136" y="111"/>
                    </a:lnTo>
                    <a:lnTo>
                      <a:pt x="136" y="111"/>
                    </a:lnTo>
                    <a:lnTo>
                      <a:pt x="136" y="115"/>
                    </a:lnTo>
                    <a:lnTo>
                      <a:pt x="136" y="117"/>
                    </a:lnTo>
                    <a:lnTo>
                      <a:pt x="136" y="117"/>
                    </a:lnTo>
                    <a:lnTo>
                      <a:pt x="132" y="119"/>
                    </a:lnTo>
                    <a:lnTo>
                      <a:pt x="130" y="121"/>
                    </a:lnTo>
                    <a:lnTo>
                      <a:pt x="128" y="129"/>
                    </a:lnTo>
                    <a:lnTo>
                      <a:pt x="128" y="147"/>
                    </a:lnTo>
                    <a:lnTo>
                      <a:pt x="128" y="147"/>
                    </a:lnTo>
                    <a:lnTo>
                      <a:pt x="126" y="155"/>
                    </a:lnTo>
                    <a:lnTo>
                      <a:pt x="124" y="155"/>
                    </a:lnTo>
                    <a:lnTo>
                      <a:pt x="122" y="155"/>
                    </a:lnTo>
                    <a:lnTo>
                      <a:pt x="122" y="155"/>
                    </a:lnTo>
                    <a:lnTo>
                      <a:pt x="120" y="153"/>
                    </a:lnTo>
                    <a:lnTo>
                      <a:pt x="120" y="149"/>
                    </a:lnTo>
                    <a:lnTo>
                      <a:pt x="118" y="147"/>
                    </a:lnTo>
                    <a:lnTo>
                      <a:pt x="116" y="153"/>
                    </a:lnTo>
                    <a:lnTo>
                      <a:pt x="116" y="153"/>
                    </a:lnTo>
                    <a:lnTo>
                      <a:pt x="116" y="155"/>
                    </a:lnTo>
                    <a:lnTo>
                      <a:pt x="114" y="157"/>
                    </a:lnTo>
                    <a:lnTo>
                      <a:pt x="112" y="155"/>
                    </a:lnTo>
                    <a:lnTo>
                      <a:pt x="112" y="155"/>
                    </a:lnTo>
                    <a:lnTo>
                      <a:pt x="110" y="151"/>
                    </a:lnTo>
                    <a:lnTo>
                      <a:pt x="110" y="145"/>
                    </a:lnTo>
                    <a:lnTo>
                      <a:pt x="110" y="145"/>
                    </a:lnTo>
                    <a:lnTo>
                      <a:pt x="110" y="137"/>
                    </a:lnTo>
                    <a:lnTo>
                      <a:pt x="110" y="137"/>
                    </a:lnTo>
                    <a:lnTo>
                      <a:pt x="110" y="119"/>
                    </a:lnTo>
                    <a:lnTo>
                      <a:pt x="110" y="111"/>
                    </a:lnTo>
                    <a:lnTo>
                      <a:pt x="108" y="109"/>
                    </a:lnTo>
                    <a:lnTo>
                      <a:pt x="106" y="107"/>
                    </a:lnTo>
                    <a:lnTo>
                      <a:pt x="98" y="109"/>
                    </a:lnTo>
                    <a:lnTo>
                      <a:pt x="98" y="109"/>
                    </a:lnTo>
                    <a:lnTo>
                      <a:pt x="96" y="111"/>
                    </a:lnTo>
                    <a:lnTo>
                      <a:pt x="94" y="109"/>
                    </a:lnTo>
                    <a:lnTo>
                      <a:pt x="94" y="109"/>
                    </a:lnTo>
                    <a:lnTo>
                      <a:pt x="88" y="101"/>
                    </a:lnTo>
                    <a:lnTo>
                      <a:pt x="86" y="101"/>
                    </a:lnTo>
                    <a:lnTo>
                      <a:pt x="84" y="101"/>
                    </a:lnTo>
                    <a:lnTo>
                      <a:pt x="80" y="109"/>
                    </a:lnTo>
                    <a:lnTo>
                      <a:pt x="80" y="109"/>
                    </a:lnTo>
                    <a:lnTo>
                      <a:pt x="84" y="107"/>
                    </a:lnTo>
                    <a:lnTo>
                      <a:pt x="88" y="107"/>
                    </a:lnTo>
                    <a:lnTo>
                      <a:pt x="90" y="109"/>
                    </a:lnTo>
                    <a:lnTo>
                      <a:pt x="94" y="113"/>
                    </a:lnTo>
                    <a:lnTo>
                      <a:pt x="98" y="123"/>
                    </a:lnTo>
                    <a:lnTo>
                      <a:pt x="104" y="137"/>
                    </a:lnTo>
                    <a:lnTo>
                      <a:pt x="104" y="137"/>
                    </a:lnTo>
                    <a:lnTo>
                      <a:pt x="104" y="143"/>
                    </a:lnTo>
                    <a:lnTo>
                      <a:pt x="104" y="153"/>
                    </a:lnTo>
                    <a:lnTo>
                      <a:pt x="104" y="161"/>
                    </a:lnTo>
                    <a:lnTo>
                      <a:pt x="102" y="167"/>
                    </a:lnTo>
                    <a:lnTo>
                      <a:pt x="102" y="167"/>
                    </a:lnTo>
                    <a:lnTo>
                      <a:pt x="100" y="169"/>
                    </a:lnTo>
                    <a:lnTo>
                      <a:pt x="100" y="169"/>
                    </a:lnTo>
                    <a:lnTo>
                      <a:pt x="96" y="165"/>
                    </a:lnTo>
                    <a:lnTo>
                      <a:pt x="96" y="165"/>
                    </a:lnTo>
                    <a:lnTo>
                      <a:pt x="92" y="157"/>
                    </a:lnTo>
                    <a:lnTo>
                      <a:pt x="90" y="153"/>
                    </a:lnTo>
                    <a:lnTo>
                      <a:pt x="86" y="155"/>
                    </a:lnTo>
                    <a:lnTo>
                      <a:pt x="82" y="163"/>
                    </a:lnTo>
                    <a:lnTo>
                      <a:pt x="82" y="163"/>
                    </a:lnTo>
                    <a:lnTo>
                      <a:pt x="80" y="163"/>
                    </a:lnTo>
                    <a:lnTo>
                      <a:pt x="80" y="163"/>
                    </a:lnTo>
                    <a:lnTo>
                      <a:pt x="78" y="159"/>
                    </a:lnTo>
                    <a:lnTo>
                      <a:pt x="76" y="153"/>
                    </a:lnTo>
                    <a:lnTo>
                      <a:pt x="76" y="153"/>
                    </a:lnTo>
                    <a:lnTo>
                      <a:pt x="78" y="145"/>
                    </a:lnTo>
                    <a:lnTo>
                      <a:pt x="80" y="137"/>
                    </a:lnTo>
                    <a:lnTo>
                      <a:pt x="80" y="137"/>
                    </a:lnTo>
                    <a:lnTo>
                      <a:pt x="78" y="135"/>
                    </a:lnTo>
                    <a:lnTo>
                      <a:pt x="74" y="135"/>
                    </a:lnTo>
                    <a:lnTo>
                      <a:pt x="72" y="137"/>
                    </a:lnTo>
                    <a:lnTo>
                      <a:pt x="70" y="133"/>
                    </a:lnTo>
                    <a:lnTo>
                      <a:pt x="70" y="133"/>
                    </a:lnTo>
                    <a:lnTo>
                      <a:pt x="70" y="141"/>
                    </a:lnTo>
                    <a:lnTo>
                      <a:pt x="72" y="149"/>
                    </a:lnTo>
                    <a:lnTo>
                      <a:pt x="72" y="149"/>
                    </a:lnTo>
                    <a:lnTo>
                      <a:pt x="74" y="159"/>
                    </a:lnTo>
                    <a:lnTo>
                      <a:pt x="72" y="163"/>
                    </a:lnTo>
                    <a:lnTo>
                      <a:pt x="70" y="167"/>
                    </a:lnTo>
                    <a:lnTo>
                      <a:pt x="70" y="167"/>
                    </a:lnTo>
                    <a:lnTo>
                      <a:pt x="68" y="167"/>
                    </a:lnTo>
                    <a:lnTo>
                      <a:pt x="68" y="167"/>
                    </a:lnTo>
                    <a:lnTo>
                      <a:pt x="62" y="163"/>
                    </a:lnTo>
                    <a:lnTo>
                      <a:pt x="62" y="163"/>
                    </a:lnTo>
                    <a:lnTo>
                      <a:pt x="60" y="163"/>
                    </a:lnTo>
                    <a:lnTo>
                      <a:pt x="60" y="169"/>
                    </a:lnTo>
                    <a:lnTo>
                      <a:pt x="60" y="169"/>
                    </a:lnTo>
                    <a:lnTo>
                      <a:pt x="62" y="181"/>
                    </a:lnTo>
                    <a:lnTo>
                      <a:pt x="62" y="181"/>
                    </a:lnTo>
                    <a:lnTo>
                      <a:pt x="60" y="185"/>
                    </a:lnTo>
                    <a:lnTo>
                      <a:pt x="60" y="187"/>
                    </a:lnTo>
                    <a:lnTo>
                      <a:pt x="58" y="187"/>
                    </a:lnTo>
                    <a:lnTo>
                      <a:pt x="58" y="185"/>
                    </a:lnTo>
                    <a:lnTo>
                      <a:pt x="58" y="185"/>
                    </a:lnTo>
                    <a:lnTo>
                      <a:pt x="54" y="175"/>
                    </a:lnTo>
                    <a:lnTo>
                      <a:pt x="50" y="171"/>
                    </a:lnTo>
                    <a:lnTo>
                      <a:pt x="46" y="169"/>
                    </a:lnTo>
                    <a:lnTo>
                      <a:pt x="42" y="167"/>
                    </a:lnTo>
                    <a:lnTo>
                      <a:pt x="42" y="167"/>
                    </a:lnTo>
                    <a:lnTo>
                      <a:pt x="38" y="159"/>
                    </a:lnTo>
                    <a:lnTo>
                      <a:pt x="38" y="149"/>
                    </a:lnTo>
                    <a:lnTo>
                      <a:pt x="38" y="149"/>
                    </a:lnTo>
                    <a:lnTo>
                      <a:pt x="40" y="145"/>
                    </a:lnTo>
                    <a:lnTo>
                      <a:pt x="40" y="145"/>
                    </a:lnTo>
                    <a:lnTo>
                      <a:pt x="38" y="147"/>
                    </a:lnTo>
                    <a:lnTo>
                      <a:pt x="38" y="147"/>
                    </a:lnTo>
                    <a:lnTo>
                      <a:pt x="34" y="135"/>
                    </a:lnTo>
                    <a:lnTo>
                      <a:pt x="30" y="131"/>
                    </a:lnTo>
                    <a:lnTo>
                      <a:pt x="28" y="129"/>
                    </a:lnTo>
                    <a:lnTo>
                      <a:pt x="28" y="129"/>
                    </a:lnTo>
                    <a:lnTo>
                      <a:pt x="26" y="127"/>
                    </a:lnTo>
                    <a:lnTo>
                      <a:pt x="24" y="125"/>
                    </a:lnTo>
                    <a:lnTo>
                      <a:pt x="22" y="115"/>
                    </a:lnTo>
                    <a:lnTo>
                      <a:pt x="22" y="115"/>
                    </a:lnTo>
                    <a:lnTo>
                      <a:pt x="20" y="115"/>
                    </a:lnTo>
                    <a:lnTo>
                      <a:pt x="20" y="115"/>
                    </a:lnTo>
                    <a:lnTo>
                      <a:pt x="20" y="117"/>
                    </a:lnTo>
                    <a:lnTo>
                      <a:pt x="20" y="115"/>
                    </a:lnTo>
                    <a:lnTo>
                      <a:pt x="20" y="115"/>
                    </a:lnTo>
                    <a:lnTo>
                      <a:pt x="22" y="117"/>
                    </a:lnTo>
                    <a:lnTo>
                      <a:pt x="22" y="117"/>
                    </a:lnTo>
                    <a:lnTo>
                      <a:pt x="22" y="123"/>
                    </a:lnTo>
                    <a:lnTo>
                      <a:pt x="24" y="131"/>
                    </a:lnTo>
                    <a:lnTo>
                      <a:pt x="22" y="135"/>
                    </a:lnTo>
                    <a:lnTo>
                      <a:pt x="20" y="137"/>
                    </a:lnTo>
                    <a:lnTo>
                      <a:pt x="20" y="137"/>
                    </a:lnTo>
                    <a:lnTo>
                      <a:pt x="18" y="135"/>
                    </a:lnTo>
                    <a:lnTo>
                      <a:pt x="16" y="135"/>
                    </a:lnTo>
                    <a:lnTo>
                      <a:pt x="12" y="139"/>
                    </a:lnTo>
                    <a:lnTo>
                      <a:pt x="6" y="147"/>
                    </a:lnTo>
                    <a:lnTo>
                      <a:pt x="6" y="147"/>
                    </a:lnTo>
                    <a:lnTo>
                      <a:pt x="4" y="151"/>
                    </a:lnTo>
                    <a:lnTo>
                      <a:pt x="2" y="151"/>
                    </a:lnTo>
                    <a:lnTo>
                      <a:pt x="0" y="149"/>
                    </a:lnTo>
                    <a:lnTo>
                      <a:pt x="0" y="149"/>
                    </a:lnTo>
                    <a:lnTo>
                      <a:pt x="2" y="135"/>
                    </a:lnTo>
                    <a:lnTo>
                      <a:pt x="2" y="135"/>
                    </a:lnTo>
                    <a:lnTo>
                      <a:pt x="4" y="123"/>
                    </a:lnTo>
                    <a:lnTo>
                      <a:pt x="2" y="117"/>
                    </a:lnTo>
                    <a:lnTo>
                      <a:pt x="0" y="111"/>
                    </a:lnTo>
                    <a:lnTo>
                      <a:pt x="0" y="111"/>
                    </a:lnTo>
                    <a:lnTo>
                      <a:pt x="6" y="115"/>
                    </a:lnTo>
                    <a:lnTo>
                      <a:pt x="12" y="119"/>
                    </a:lnTo>
                    <a:lnTo>
                      <a:pt x="12" y="119"/>
                    </a:lnTo>
                    <a:lnTo>
                      <a:pt x="10" y="113"/>
                    </a:lnTo>
                    <a:lnTo>
                      <a:pt x="8" y="111"/>
                    </a:lnTo>
                    <a:lnTo>
                      <a:pt x="6" y="107"/>
                    </a:lnTo>
                    <a:lnTo>
                      <a:pt x="6" y="103"/>
                    </a:lnTo>
                    <a:lnTo>
                      <a:pt x="6" y="103"/>
                    </a:lnTo>
                    <a:lnTo>
                      <a:pt x="8" y="101"/>
                    </a:lnTo>
                    <a:lnTo>
                      <a:pt x="10" y="101"/>
                    </a:lnTo>
                    <a:lnTo>
                      <a:pt x="12" y="107"/>
                    </a:lnTo>
                    <a:lnTo>
                      <a:pt x="12" y="107"/>
                    </a:lnTo>
                    <a:lnTo>
                      <a:pt x="16" y="109"/>
                    </a:lnTo>
                    <a:lnTo>
                      <a:pt x="18" y="109"/>
                    </a:lnTo>
                    <a:lnTo>
                      <a:pt x="20" y="105"/>
                    </a:lnTo>
                    <a:lnTo>
                      <a:pt x="22" y="97"/>
                    </a:lnTo>
                    <a:lnTo>
                      <a:pt x="22" y="97"/>
                    </a:lnTo>
                    <a:lnTo>
                      <a:pt x="24" y="93"/>
                    </a:lnTo>
                    <a:lnTo>
                      <a:pt x="26" y="93"/>
                    </a:lnTo>
                    <a:lnTo>
                      <a:pt x="26" y="93"/>
                    </a:lnTo>
                    <a:lnTo>
                      <a:pt x="28" y="93"/>
                    </a:lnTo>
                    <a:lnTo>
                      <a:pt x="28" y="93"/>
                    </a:lnTo>
                    <a:lnTo>
                      <a:pt x="30" y="91"/>
                    </a:lnTo>
                    <a:lnTo>
                      <a:pt x="30" y="89"/>
                    </a:lnTo>
                    <a:lnTo>
                      <a:pt x="30" y="89"/>
                    </a:lnTo>
                    <a:lnTo>
                      <a:pt x="30" y="73"/>
                    </a:lnTo>
                    <a:lnTo>
                      <a:pt x="30" y="67"/>
                    </a:lnTo>
                    <a:lnTo>
                      <a:pt x="28" y="63"/>
                    </a:lnTo>
                    <a:lnTo>
                      <a:pt x="28" y="63"/>
                    </a:lnTo>
                    <a:lnTo>
                      <a:pt x="24" y="59"/>
                    </a:lnTo>
                    <a:lnTo>
                      <a:pt x="20" y="55"/>
                    </a:lnTo>
                    <a:lnTo>
                      <a:pt x="16" y="42"/>
                    </a:lnTo>
                    <a:lnTo>
                      <a:pt x="16" y="42"/>
                    </a:lnTo>
                    <a:lnTo>
                      <a:pt x="22" y="32"/>
                    </a:lnTo>
                    <a:lnTo>
                      <a:pt x="26" y="30"/>
                    </a:lnTo>
                    <a:lnTo>
                      <a:pt x="28" y="32"/>
                    </a:lnTo>
                    <a:lnTo>
                      <a:pt x="32" y="34"/>
                    </a:lnTo>
                    <a:lnTo>
                      <a:pt x="32" y="34"/>
                    </a:lnTo>
                    <a:lnTo>
                      <a:pt x="34" y="36"/>
                    </a:lnTo>
                    <a:lnTo>
                      <a:pt x="36" y="40"/>
                    </a:lnTo>
                    <a:lnTo>
                      <a:pt x="36" y="40"/>
                    </a:lnTo>
                    <a:lnTo>
                      <a:pt x="38" y="49"/>
                    </a:lnTo>
                    <a:lnTo>
                      <a:pt x="38" y="49"/>
                    </a:lnTo>
                    <a:lnTo>
                      <a:pt x="40" y="49"/>
                    </a:lnTo>
                    <a:lnTo>
                      <a:pt x="40" y="49"/>
                    </a:lnTo>
                    <a:lnTo>
                      <a:pt x="42" y="49"/>
                    </a:lnTo>
                    <a:lnTo>
                      <a:pt x="44" y="49"/>
                    </a:lnTo>
                    <a:lnTo>
                      <a:pt x="46" y="55"/>
                    </a:lnTo>
                    <a:lnTo>
                      <a:pt x="46" y="55"/>
                    </a:lnTo>
                    <a:lnTo>
                      <a:pt x="48" y="61"/>
                    </a:lnTo>
                    <a:lnTo>
                      <a:pt x="46" y="63"/>
                    </a:lnTo>
                    <a:lnTo>
                      <a:pt x="42" y="69"/>
                    </a:lnTo>
                    <a:lnTo>
                      <a:pt x="42" y="69"/>
                    </a:lnTo>
                    <a:lnTo>
                      <a:pt x="46" y="71"/>
                    </a:lnTo>
                    <a:lnTo>
                      <a:pt x="50" y="73"/>
                    </a:lnTo>
                    <a:lnTo>
                      <a:pt x="52" y="77"/>
                    </a:lnTo>
                    <a:lnTo>
                      <a:pt x="54" y="85"/>
                    </a:lnTo>
                    <a:lnTo>
                      <a:pt x="54" y="85"/>
                    </a:lnTo>
                    <a:lnTo>
                      <a:pt x="54" y="87"/>
                    </a:lnTo>
                    <a:lnTo>
                      <a:pt x="56" y="85"/>
                    </a:lnTo>
                    <a:lnTo>
                      <a:pt x="60" y="81"/>
                    </a:lnTo>
                    <a:lnTo>
                      <a:pt x="62" y="77"/>
                    </a:lnTo>
                    <a:lnTo>
                      <a:pt x="62" y="77"/>
                    </a:lnTo>
                    <a:lnTo>
                      <a:pt x="62" y="77"/>
                    </a:lnTo>
                    <a:lnTo>
                      <a:pt x="62" y="73"/>
                    </a:lnTo>
                    <a:lnTo>
                      <a:pt x="60" y="69"/>
                    </a:lnTo>
                    <a:lnTo>
                      <a:pt x="60" y="69"/>
                    </a:lnTo>
                    <a:lnTo>
                      <a:pt x="58" y="65"/>
                    </a:lnTo>
                    <a:lnTo>
                      <a:pt x="58" y="63"/>
                    </a:lnTo>
                    <a:lnTo>
                      <a:pt x="58" y="63"/>
                    </a:lnTo>
                    <a:lnTo>
                      <a:pt x="62" y="57"/>
                    </a:lnTo>
                    <a:lnTo>
                      <a:pt x="60" y="51"/>
                    </a:lnTo>
                    <a:lnTo>
                      <a:pt x="58" y="47"/>
                    </a:lnTo>
                    <a:lnTo>
                      <a:pt x="58" y="40"/>
                    </a:lnTo>
                    <a:lnTo>
                      <a:pt x="58" y="40"/>
                    </a:lnTo>
                    <a:lnTo>
                      <a:pt x="56" y="44"/>
                    </a:lnTo>
                    <a:lnTo>
                      <a:pt x="56" y="49"/>
                    </a:lnTo>
                    <a:lnTo>
                      <a:pt x="56" y="53"/>
                    </a:lnTo>
                    <a:lnTo>
                      <a:pt x="54" y="55"/>
                    </a:lnTo>
                    <a:lnTo>
                      <a:pt x="54" y="55"/>
                    </a:lnTo>
                    <a:lnTo>
                      <a:pt x="52" y="53"/>
                    </a:lnTo>
                    <a:lnTo>
                      <a:pt x="52" y="49"/>
                    </a:lnTo>
                    <a:lnTo>
                      <a:pt x="52" y="38"/>
                    </a:lnTo>
                    <a:lnTo>
                      <a:pt x="52" y="28"/>
                    </a:lnTo>
                    <a:lnTo>
                      <a:pt x="52" y="24"/>
                    </a:lnTo>
                    <a:lnTo>
                      <a:pt x="50" y="20"/>
                    </a:lnTo>
                    <a:lnTo>
                      <a:pt x="50" y="20"/>
                    </a:lnTo>
                    <a:lnTo>
                      <a:pt x="56" y="22"/>
                    </a:lnTo>
                    <a:lnTo>
                      <a:pt x="60" y="26"/>
                    </a:lnTo>
                    <a:lnTo>
                      <a:pt x="66" y="32"/>
                    </a:lnTo>
                    <a:lnTo>
                      <a:pt x="70" y="40"/>
                    </a:lnTo>
                    <a:lnTo>
                      <a:pt x="70" y="40"/>
                    </a:lnTo>
                    <a:lnTo>
                      <a:pt x="74" y="47"/>
                    </a:lnTo>
                    <a:lnTo>
                      <a:pt x="78" y="53"/>
                    </a:lnTo>
                    <a:lnTo>
                      <a:pt x="82" y="57"/>
                    </a:lnTo>
                    <a:lnTo>
                      <a:pt x="86" y="63"/>
                    </a:lnTo>
                    <a:lnTo>
                      <a:pt x="86" y="63"/>
                    </a:lnTo>
                    <a:lnTo>
                      <a:pt x="94" y="79"/>
                    </a:lnTo>
                    <a:lnTo>
                      <a:pt x="94" y="79"/>
                    </a:lnTo>
                    <a:lnTo>
                      <a:pt x="98" y="83"/>
                    </a:lnTo>
                    <a:lnTo>
                      <a:pt x="102" y="83"/>
                    </a:lnTo>
                    <a:lnTo>
                      <a:pt x="104" y="79"/>
                    </a:lnTo>
                    <a:lnTo>
                      <a:pt x="104" y="79"/>
                    </a:lnTo>
                    <a:lnTo>
                      <a:pt x="98" y="71"/>
                    </a:lnTo>
                    <a:lnTo>
                      <a:pt x="92" y="59"/>
                    </a:lnTo>
                    <a:lnTo>
                      <a:pt x="88" y="47"/>
                    </a:lnTo>
                    <a:lnTo>
                      <a:pt x="84" y="42"/>
                    </a:lnTo>
                    <a:lnTo>
                      <a:pt x="80" y="42"/>
                    </a:lnTo>
                    <a:lnTo>
                      <a:pt x="80" y="42"/>
                    </a:lnTo>
                    <a:lnTo>
                      <a:pt x="76" y="38"/>
                    </a:lnTo>
                    <a:lnTo>
                      <a:pt x="72" y="32"/>
                    </a:lnTo>
                    <a:lnTo>
                      <a:pt x="66" y="18"/>
                    </a:lnTo>
                    <a:lnTo>
                      <a:pt x="66" y="18"/>
                    </a:lnTo>
                    <a:lnTo>
                      <a:pt x="64" y="16"/>
                    </a:lnTo>
                    <a:lnTo>
                      <a:pt x="66" y="12"/>
                    </a:lnTo>
                    <a:lnTo>
                      <a:pt x="70" y="0"/>
                    </a:lnTo>
                    <a:lnTo>
                      <a:pt x="70" y="0"/>
                    </a:lnTo>
                    <a:lnTo>
                      <a:pt x="70" y="12"/>
                    </a:lnTo>
                    <a:lnTo>
                      <a:pt x="72" y="22"/>
                    </a:lnTo>
                    <a:lnTo>
                      <a:pt x="74" y="28"/>
                    </a:lnTo>
                    <a:lnTo>
                      <a:pt x="78" y="30"/>
                    </a:lnTo>
                    <a:lnTo>
                      <a:pt x="78" y="30"/>
                    </a:lnTo>
                    <a:lnTo>
                      <a:pt x="82" y="36"/>
                    </a:lnTo>
                    <a:lnTo>
                      <a:pt x="84" y="36"/>
                    </a:lnTo>
                    <a:lnTo>
                      <a:pt x="86" y="36"/>
                    </a:lnTo>
                    <a:lnTo>
                      <a:pt x="88" y="30"/>
                    </a:lnTo>
                    <a:lnTo>
                      <a:pt x="88" y="30"/>
                    </a:lnTo>
                    <a:lnTo>
                      <a:pt x="90" y="28"/>
                    </a:lnTo>
                    <a:lnTo>
                      <a:pt x="92" y="28"/>
                    </a:lnTo>
                    <a:lnTo>
                      <a:pt x="96" y="30"/>
                    </a:lnTo>
                    <a:lnTo>
                      <a:pt x="96" y="30"/>
                    </a:lnTo>
                    <a:lnTo>
                      <a:pt x="106" y="40"/>
                    </a:lnTo>
                    <a:lnTo>
                      <a:pt x="112" y="47"/>
                    </a:lnTo>
                    <a:lnTo>
                      <a:pt x="116" y="57"/>
                    </a:lnTo>
                    <a:lnTo>
                      <a:pt x="116" y="57"/>
                    </a:lnTo>
                    <a:lnTo>
                      <a:pt x="118" y="57"/>
                    </a:lnTo>
                    <a:lnTo>
                      <a:pt x="120" y="57"/>
                    </a:lnTo>
                    <a:lnTo>
                      <a:pt x="120" y="57"/>
                    </a:lnTo>
                    <a:lnTo>
                      <a:pt x="122" y="57"/>
                    </a:lnTo>
                    <a:lnTo>
                      <a:pt x="122" y="61"/>
                    </a:lnTo>
                    <a:lnTo>
                      <a:pt x="122"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7" name="Freeform 1996">
                <a:extLst>
                  <a:ext uri="{FF2B5EF4-FFF2-40B4-BE49-F238E27FC236}">
                    <a16:creationId xmlns:a16="http://schemas.microsoft.com/office/drawing/2014/main" id="{328D3E96-F85F-7C71-3B00-072E83FB4356}"/>
                  </a:ext>
                </a:extLst>
              </p:cNvPr>
              <p:cNvSpPr>
                <a:spLocks/>
              </p:cNvSpPr>
              <p:nvPr/>
            </p:nvSpPr>
            <p:spPr bwMode="auto">
              <a:xfrm>
                <a:off x="5602" y="1758"/>
                <a:ext cx="106" cy="245"/>
              </a:xfrm>
              <a:custGeom>
                <a:avLst/>
                <a:gdLst>
                  <a:gd name="T0" fmla="*/ 74 w 106"/>
                  <a:gd name="T1" fmla="*/ 106 h 245"/>
                  <a:gd name="T2" fmla="*/ 80 w 106"/>
                  <a:gd name="T3" fmla="*/ 106 h 245"/>
                  <a:gd name="T4" fmla="*/ 86 w 106"/>
                  <a:gd name="T5" fmla="*/ 112 h 245"/>
                  <a:gd name="T6" fmla="*/ 92 w 106"/>
                  <a:gd name="T7" fmla="*/ 108 h 245"/>
                  <a:gd name="T8" fmla="*/ 106 w 106"/>
                  <a:gd name="T9" fmla="*/ 124 h 245"/>
                  <a:gd name="T10" fmla="*/ 106 w 106"/>
                  <a:gd name="T11" fmla="*/ 146 h 245"/>
                  <a:gd name="T12" fmla="*/ 88 w 106"/>
                  <a:gd name="T13" fmla="*/ 122 h 245"/>
                  <a:gd name="T14" fmla="*/ 80 w 106"/>
                  <a:gd name="T15" fmla="*/ 116 h 245"/>
                  <a:gd name="T16" fmla="*/ 72 w 106"/>
                  <a:gd name="T17" fmla="*/ 118 h 245"/>
                  <a:gd name="T18" fmla="*/ 76 w 106"/>
                  <a:gd name="T19" fmla="*/ 128 h 245"/>
                  <a:gd name="T20" fmla="*/ 80 w 106"/>
                  <a:gd name="T21" fmla="*/ 140 h 245"/>
                  <a:gd name="T22" fmla="*/ 78 w 106"/>
                  <a:gd name="T23" fmla="*/ 156 h 245"/>
                  <a:gd name="T24" fmla="*/ 72 w 106"/>
                  <a:gd name="T25" fmla="*/ 152 h 245"/>
                  <a:gd name="T26" fmla="*/ 74 w 106"/>
                  <a:gd name="T27" fmla="*/ 168 h 245"/>
                  <a:gd name="T28" fmla="*/ 76 w 106"/>
                  <a:gd name="T29" fmla="*/ 178 h 245"/>
                  <a:gd name="T30" fmla="*/ 68 w 106"/>
                  <a:gd name="T31" fmla="*/ 176 h 245"/>
                  <a:gd name="T32" fmla="*/ 52 w 106"/>
                  <a:gd name="T33" fmla="*/ 190 h 245"/>
                  <a:gd name="T34" fmla="*/ 56 w 106"/>
                  <a:gd name="T35" fmla="*/ 214 h 245"/>
                  <a:gd name="T36" fmla="*/ 62 w 106"/>
                  <a:gd name="T37" fmla="*/ 212 h 245"/>
                  <a:gd name="T38" fmla="*/ 64 w 106"/>
                  <a:gd name="T39" fmla="*/ 204 h 245"/>
                  <a:gd name="T40" fmla="*/ 76 w 106"/>
                  <a:gd name="T41" fmla="*/ 198 h 245"/>
                  <a:gd name="T42" fmla="*/ 74 w 106"/>
                  <a:gd name="T43" fmla="*/ 188 h 245"/>
                  <a:gd name="T44" fmla="*/ 78 w 106"/>
                  <a:gd name="T45" fmla="*/ 198 h 245"/>
                  <a:gd name="T46" fmla="*/ 72 w 106"/>
                  <a:gd name="T47" fmla="*/ 212 h 245"/>
                  <a:gd name="T48" fmla="*/ 68 w 106"/>
                  <a:gd name="T49" fmla="*/ 241 h 245"/>
                  <a:gd name="T50" fmla="*/ 62 w 106"/>
                  <a:gd name="T51" fmla="*/ 241 h 245"/>
                  <a:gd name="T52" fmla="*/ 44 w 106"/>
                  <a:gd name="T53" fmla="*/ 220 h 245"/>
                  <a:gd name="T54" fmla="*/ 32 w 106"/>
                  <a:gd name="T55" fmla="*/ 190 h 245"/>
                  <a:gd name="T56" fmla="*/ 26 w 106"/>
                  <a:gd name="T57" fmla="*/ 178 h 245"/>
                  <a:gd name="T58" fmla="*/ 16 w 106"/>
                  <a:gd name="T59" fmla="*/ 164 h 245"/>
                  <a:gd name="T60" fmla="*/ 20 w 106"/>
                  <a:gd name="T61" fmla="*/ 152 h 245"/>
                  <a:gd name="T62" fmla="*/ 16 w 106"/>
                  <a:gd name="T63" fmla="*/ 124 h 245"/>
                  <a:gd name="T64" fmla="*/ 22 w 106"/>
                  <a:gd name="T65" fmla="*/ 126 h 245"/>
                  <a:gd name="T66" fmla="*/ 28 w 106"/>
                  <a:gd name="T67" fmla="*/ 108 h 245"/>
                  <a:gd name="T68" fmla="*/ 36 w 106"/>
                  <a:gd name="T69" fmla="*/ 120 h 245"/>
                  <a:gd name="T70" fmla="*/ 28 w 106"/>
                  <a:gd name="T71" fmla="*/ 104 h 245"/>
                  <a:gd name="T72" fmla="*/ 22 w 106"/>
                  <a:gd name="T73" fmla="*/ 114 h 245"/>
                  <a:gd name="T74" fmla="*/ 10 w 106"/>
                  <a:gd name="T75" fmla="*/ 84 h 245"/>
                  <a:gd name="T76" fmla="*/ 12 w 106"/>
                  <a:gd name="T77" fmla="*/ 76 h 245"/>
                  <a:gd name="T78" fmla="*/ 18 w 106"/>
                  <a:gd name="T79" fmla="*/ 78 h 245"/>
                  <a:gd name="T80" fmla="*/ 22 w 106"/>
                  <a:gd name="T81" fmla="*/ 72 h 245"/>
                  <a:gd name="T82" fmla="*/ 0 w 106"/>
                  <a:gd name="T83" fmla="*/ 14 h 245"/>
                  <a:gd name="T84" fmla="*/ 8 w 106"/>
                  <a:gd name="T85" fmla="*/ 8 h 245"/>
                  <a:gd name="T86" fmla="*/ 14 w 106"/>
                  <a:gd name="T87" fmla="*/ 26 h 245"/>
                  <a:gd name="T88" fmla="*/ 22 w 106"/>
                  <a:gd name="T89" fmla="*/ 28 h 245"/>
                  <a:gd name="T90" fmla="*/ 20 w 106"/>
                  <a:gd name="T91" fmla="*/ 8 h 245"/>
                  <a:gd name="T92" fmla="*/ 26 w 106"/>
                  <a:gd name="T93" fmla="*/ 0 h 245"/>
                  <a:gd name="T94" fmla="*/ 36 w 106"/>
                  <a:gd name="T95" fmla="*/ 28 h 245"/>
                  <a:gd name="T96" fmla="*/ 36 w 106"/>
                  <a:gd name="T97" fmla="*/ 48 h 245"/>
                  <a:gd name="T98" fmla="*/ 44 w 106"/>
                  <a:gd name="T99" fmla="*/ 72 h 245"/>
                  <a:gd name="T100" fmla="*/ 52 w 106"/>
                  <a:gd name="T101" fmla="*/ 7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 h="245">
                    <a:moveTo>
                      <a:pt x="64" y="96"/>
                    </a:moveTo>
                    <a:lnTo>
                      <a:pt x="64" y="96"/>
                    </a:lnTo>
                    <a:lnTo>
                      <a:pt x="70" y="104"/>
                    </a:lnTo>
                    <a:lnTo>
                      <a:pt x="74" y="106"/>
                    </a:lnTo>
                    <a:lnTo>
                      <a:pt x="78" y="106"/>
                    </a:lnTo>
                    <a:lnTo>
                      <a:pt x="78" y="106"/>
                    </a:lnTo>
                    <a:lnTo>
                      <a:pt x="80" y="106"/>
                    </a:lnTo>
                    <a:lnTo>
                      <a:pt x="80" y="106"/>
                    </a:lnTo>
                    <a:lnTo>
                      <a:pt x="84" y="110"/>
                    </a:lnTo>
                    <a:lnTo>
                      <a:pt x="84" y="110"/>
                    </a:lnTo>
                    <a:lnTo>
                      <a:pt x="84" y="112"/>
                    </a:lnTo>
                    <a:lnTo>
                      <a:pt x="86" y="112"/>
                    </a:lnTo>
                    <a:lnTo>
                      <a:pt x="88" y="112"/>
                    </a:lnTo>
                    <a:lnTo>
                      <a:pt x="88" y="112"/>
                    </a:lnTo>
                    <a:lnTo>
                      <a:pt x="90" y="110"/>
                    </a:lnTo>
                    <a:lnTo>
                      <a:pt x="92" y="108"/>
                    </a:lnTo>
                    <a:lnTo>
                      <a:pt x="98" y="110"/>
                    </a:lnTo>
                    <a:lnTo>
                      <a:pt x="104" y="116"/>
                    </a:lnTo>
                    <a:lnTo>
                      <a:pt x="106" y="124"/>
                    </a:lnTo>
                    <a:lnTo>
                      <a:pt x="106" y="124"/>
                    </a:lnTo>
                    <a:lnTo>
                      <a:pt x="106" y="136"/>
                    </a:lnTo>
                    <a:lnTo>
                      <a:pt x="106" y="142"/>
                    </a:lnTo>
                    <a:lnTo>
                      <a:pt x="106" y="146"/>
                    </a:lnTo>
                    <a:lnTo>
                      <a:pt x="106" y="146"/>
                    </a:lnTo>
                    <a:lnTo>
                      <a:pt x="106" y="146"/>
                    </a:lnTo>
                    <a:lnTo>
                      <a:pt x="96" y="138"/>
                    </a:lnTo>
                    <a:lnTo>
                      <a:pt x="92" y="132"/>
                    </a:lnTo>
                    <a:lnTo>
                      <a:pt x="88" y="122"/>
                    </a:lnTo>
                    <a:lnTo>
                      <a:pt x="88" y="122"/>
                    </a:lnTo>
                    <a:lnTo>
                      <a:pt x="86" y="118"/>
                    </a:lnTo>
                    <a:lnTo>
                      <a:pt x="84" y="118"/>
                    </a:lnTo>
                    <a:lnTo>
                      <a:pt x="80" y="116"/>
                    </a:lnTo>
                    <a:lnTo>
                      <a:pt x="80" y="116"/>
                    </a:lnTo>
                    <a:lnTo>
                      <a:pt x="76" y="112"/>
                    </a:lnTo>
                    <a:lnTo>
                      <a:pt x="74" y="114"/>
                    </a:lnTo>
                    <a:lnTo>
                      <a:pt x="72" y="118"/>
                    </a:lnTo>
                    <a:lnTo>
                      <a:pt x="72" y="118"/>
                    </a:lnTo>
                    <a:lnTo>
                      <a:pt x="72" y="124"/>
                    </a:lnTo>
                    <a:lnTo>
                      <a:pt x="74" y="126"/>
                    </a:lnTo>
                    <a:lnTo>
                      <a:pt x="76" y="128"/>
                    </a:lnTo>
                    <a:lnTo>
                      <a:pt x="76" y="132"/>
                    </a:lnTo>
                    <a:lnTo>
                      <a:pt x="76" y="132"/>
                    </a:lnTo>
                    <a:lnTo>
                      <a:pt x="78" y="136"/>
                    </a:lnTo>
                    <a:lnTo>
                      <a:pt x="80" y="140"/>
                    </a:lnTo>
                    <a:lnTo>
                      <a:pt x="82" y="144"/>
                    </a:lnTo>
                    <a:lnTo>
                      <a:pt x="80" y="150"/>
                    </a:lnTo>
                    <a:lnTo>
                      <a:pt x="80" y="150"/>
                    </a:lnTo>
                    <a:lnTo>
                      <a:pt x="78" y="156"/>
                    </a:lnTo>
                    <a:lnTo>
                      <a:pt x="76" y="158"/>
                    </a:lnTo>
                    <a:lnTo>
                      <a:pt x="74" y="156"/>
                    </a:lnTo>
                    <a:lnTo>
                      <a:pt x="72" y="152"/>
                    </a:lnTo>
                    <a:lnTo>
                      <a:pt x="72" y="152"/>
                    </a:lnTo>
                    <a:lnTo>
                      <a:pt x="70" y="150"/>
                    </a:lnTo>
                    <a:lnTo>
                      <a:pt x="68" y="152"/>
                    </a:lnTo>
                    <a:lnTo>
                      <a:pt x="68" y="152"/>
                    </a:lnTo>
                    <a:lnTo>
                      <a:pt x="74" y="168"/>
                    </a:lnTo>
                    <a:lnTo>
                      <a:pt x="74" y="168"/>
                    </a:lnTo>
                    <a:lnTo>
                      <a:pt x="76" y="172"/>
                    </a:lnTo>
                    <a:lnTo>
                      <a:pt x="76" y="178"/>
                    </a:lnTo>
                    <a:lnTo>
                      <a:pt x="76" y="178"/>
                    </a:lnTo>
                    <a:lnTo>
                      <a:pt x="72" y="180"/>
                    </a:lnTo>
                    <a:lnTo>
                      <a:pt x="70" y="178"/>
                    </a:lnTo>
                    <a:lnTo>
                      <a:pt x="70" y="178"/>
                    </a:lnTo>
                    <a:lnTo>
                      <a:pt x="68" y="176"/>
                    </a:lnTo>
                    <a:lnTo>
                      <a:pt x="64" y="174"/>
                    </a:lnTo>
                    <a:lnTo>
                      <a:pt x="62" y="174"/>
                    </a:lnTo>
                    <a:lnTo>
                      <a:pt x="60" y="178"/>
                    </a:lnTo>
                    <a:lnTo>
                      <a:pt x="52" y="190"/>
                    </a:lnTo>
                    <a:lnTo>
                      <a:pt x="52" y="190"/>
                    </a:lnTo>
                    <a:lnTo>
                      <a:pt x="52" y="200"/>
                    </a:lnTo>
                    <a:lnTo>
                      <a:pt x="54" y="208"/>
                    </a:lnTo>
                    <a:lnTo>
                      <a:pt x="56" y="214"/>
                    </a:lnTo>
                    <a:lnTo>
                      <a:pt x="58" y="214"/>
                    </a:lnTo>
                    <a:lnTo>
                      <a:pt x="60" y="214"/>
                    </a:lnTo>
                    <a:lnTo>
                      <a:pt x="60" y="214"/>
                    </a:lnTo>
                    <a:lnTo>
                      <a:pt x="62" y="212"/>
                    </a:lnTo>
                    <a:lnTo>
                      <a:pt x="62" y="208"/>
                    </a:lnTo>
                    <a:lnTo>
                      <a:pt x="62" y="202"/>
                    </a:lnTo>
                    <a:lnTo>
                      <a:pt x="62" y="202"/>
                    </a:lnTo>
                    <a:lnTo>
                      <a:pt x="64" y="204"/>
                    </a:lnTo>
                    <a:lnTo>
                      <a:pt x="68" y="202"/>
                    </a:lnTo>
                    <a:lnTo>
                      <a:pt x="74" y="200"/>
                    </a:lnTo>
                    <a:lnTo>
                      <a:pt x="74" y="200"/>
                    </a:lnTo>
                    <a:lnTo>
                      <a:pt x="76" y="198"/>
                    </a:lnTo>
                    <a:lnTo>
                      <a:pt x="76" y="194"/>
                    </a:lnTo>
                    <a:lnTo>
                      <a:pt x="74" y="192"/>
                    </a:lnTo>
                    <a:lnTo>
                      <a:pt x="74" y="188"/>
                    </a:lnTo>
                    <a:lnTo>
                      <a:pt x="74" y="188"/>
                    </a:lnTo>
                    <a:lnTo>
                      <a:pt x="76" y="188"/>
                    </a:lnTo>
                    <a:lnTo>
                      <a:pt x="78" y="190"/>
                    </a:lnTo>
                    <a:lnTo>
                      <a:pt x="78" y="198"/>
                    </a:lnTo>
                    <a:lnTo>
                      <a:pt x="78" y="198"/>
                    </a:lnTo>
                    <a:lnTo>
                      <a:pt x="78" y="206"/>
                    </a:lnTo>
                    <a:lnTo>
                      <a:pt x="76" y="208"/>
                    </a:lnTo>
                    <a:lnTo>
                      <a:pt x="76" y="208"/>
                    </a:lnTo>
                    <a:lnTo>
                      <a:pt x="72" y="212"/>
                    </a:lnTo>
                    <a:lnTo>
                      <a:pt x="70" y="218"/>
                    </a:lnTo>
                    <a:lnTo>
                      <a:pt x="70" y="235"/>
                    </a:lnTo>
                    <a:lnTo>
                      <a:pt x="70" y="235"/>
                    </a:lnTo>
                    <a:lnTo>
                      <a:pt x="68" y="241"/>
                    </a:lnTo>
                    <a:lnTo>
                      <a:pt x="68" y="245"/>
                    </a:lnTo>
                    <a:lnTo>
                      <a:pt x="64" y="245"/>
                    </a:lnTo>
                    <a:lnTo>
                      <a:pt x="62" y="241"/>
                    </a:lnTo>
                    <a:lnTo>
                      <a:pt x="62" y="241"/>
                    </a:lnTo>
                    <a:lnTo>
                      <a:pt x="56" y="233"/>
                    </a:lnTo>
                    <a:lnTo>
                      <a:pt x="48" y="227"/>
                    </a:lnTo>
                    <a:lnTo>
                      <a:pt x="48" y="227"/>
                    </a:lnTo>
                    <a:lnTo>
                      <a:pt x="44" y="220"/>
                    </a:lnTo>
                    <a:lnTo>
                      <a:pt x="40" y="212"/>
                    </a:lnTo>
                    <a:lnTo>
                      <a:pt x="34" y="194"/>
                    </a:lnTo>
                    <a:lnTo>
                      <a:pt x="34" y="194"/>
                    </a:lnTo>
                    <a:lnTo>
                      <a:pt x="32" y="190"/>
                    </a:lnTo>
                    <a:lnTo>
                      <a:pt x="28" y="188"/>
                    </a:lnTo>
                    <a:lnTo>
                      <a:pt x="26" y="184"/>
                    </a:lnTo>
                    <a:lnTo>
                      <a:pt x="26" y="178"/>
                    </a:lnTo>
                    <a:lnTo>
                      <a:pt x="26" y="178"/>
                    </a:lnTo>
                    <a:lnTo>
                      <a:pt x="24" y="170"/>
                    </a:lnTo>
                    <a:lnTo>
                      <a:pt x="22" y="168"/>
                    </a:lnTo>
                    <a:lnTo>
                      <a:pt x="18" y="168"/>
                    </a:lnTo>
                    <a:lnTo>
                      <a:pt x="16" y="164"/>
                    </a:lnTo>
                    <a:lnTo>
                      <a:pt x="16" y="164"/>
                    </a:lnTo>
                    <a:lnTo>
                      <a:pt x="18" y="160"/>
                    </a:lnTo>
                    <a:lnTo>
                      <a:pt x="20" y="156"/>
                    </a:lnTo>
                    <a:lnTo>
                      <a:pt x="20" y="152"/>
                    </a:lnTo>
                    <a:lnTo>
                      <a:pt x="18" y="146"/>
                    </a:lnTo>
                    <a:lnTo>
                      <a:pt x="18" y="146"/>
                    </a:lnTo>
                    <a:lnTo>
                      <a:pt x="14" y="136"/>
                    </a:lnTo>
                    <a:lnTo>
                      <a:pt x="16" y="124"/>
                    </a:lnTo>
                    <a:lnTo>
                      <a:pt x="16" y="124"/>
                    </a:lnTo>
                    <a:lnTo>
                      <a:pt x="18" y="124"/>
                    </a:lnTo>
                    <a:lnTo>
                      <a:pt x="18" y="124"/>
                    </a:lnTo>
                    <a:lnTo>
                      <a:pt x="22" y="126"/>
                    </a:lnTo>
                    <a:lnTo>
                      <a:pt x="26" y="130"/>
                    </a:lnTo>
                    <a:lnTo>
                      <a:pt x="26" y="130"/>
                    </a:lnTo>
                    <a:lnTo>
                      <a:pt x="26" y="120"/>
                    </a:lnTo>
                    <a:lnTo>
                      <a:pt x="28" y="108"/>
                    </a:lnTo>
                    <a:lnTo>
                      <a:pt x="28" y="108"/>
                    </a:lnTo>
                    <a:lnTo>
                      <a:pt x="32" y="108"/>
                    </a:lnTo>
                    <a:lnTo>
                      <a:pt x="32" y="112"/>
                    </a:lnTo>
                    <a:lnTo>
                      <a:pt x="36" y="120"/>
                    </a:lnTo>
                    <a:lnTo>
                      <a:pt x="36" y="120"/>
                    </a:lnTo>
                    <a:lnTo>
                      <a:pt x="30" y="106"/>
                    </a:lnTo>
                    <a:lnTo>
                      <a:pt x="30" y="106"/>
                    </a:lnTo>
                    <a:lnTo>
                      <a:pt x="28" y="104"/>
                    </a:lnTo>
                    <a:lnTo>
                      <a:pt x="28" y="106"/>
                    </a:lnTo>
                    <a:lnTo>
                      <a:pt x="26" y="112"/>
                    </a:lnTo>
                    <a:lnTo>
                      <a:pt x="26" y="112"/>
                    </a:lnTo>
                    <a:lnTo>
                      <a:pt x="22" y="114"/>
                    </a:lnTo>
                    <a:lnTo>
                      <a:pt x="20" y="112"/>
                    </a:lnTo>
                    <a:lnTo>
                      <a:pt x="20" y="112"/>
                    </a:lnTo>
                    <a:lnTo>
                      <a:pt x="10" y="84"/>
                    </a:lnTo>
                    <a:lnTo>
                      <a:pt x="10" y="84"/>
                    </a:lnTo>
                    <a:lnTo>
                      <a:pt x="10" y="76"/>
                    </a:lnTo>
                    <a:lnTo>
                      <a:pt x="10" y="76"/>
                    </a:lnTo>
                    <a:lnTo>
                      <a:pt x="12" y="76"/>
                    </a:lnTo>
                    <a:lnTo>
                      <a:pt x="12" y="76"/>
                    </a:lnTo>
                    <a:lnTo>
                      <a:pt x="12" y="76"/>
                    </a:lnTo>
                    <a:lnTo>
                      <a:pt x="14" y="80"/>
                    </a:lnTo>
                    <a:lnTo>
                      <a:pt x="16" y="80"/>
                    </a:lnTo>
                    <a:lnTo>
                      <a:pt x="18" y="78"/>
                    </a:lnTo>
                    <a:lnTo>
                      <a:pt x="20" y="74"/>
                    </a:lnTo>
                    <a:lnTo>
                      <a:pt x="22" y="72"/>
                    </a:lnTo>
                    <a:lnTo>
                      <a:pt x="22" y="72"/>
                    </a:lnTo>
                    <a:lnTo>
                      <a:pt x="22" y="72"/>
                    </a:lnTo>
                    <a:lnTo>
                      <a:pt x="16" y="58"/>
                    </a:lnTo>
                    <a:lnTo>
                      <a:pt x="12" y="44"/>
                    </a:lnTo>
                    <a:lnTo>
                      <a:pt x="0" y="14"/>
                    </a:lnTo>
                    <a:lnTo>
                      <a:pt x="0" y="14"/>
                    </a:lnTo>
                    <a:lnTo>
                      <a:pt x="4" y="8"/>
                    </a:lnTo>
                    <a:lnTo>
                      <a:pt x="6" y="6"/>
                    </a:lnTo>
                    <a:lnTo>
                      <a:pt x="8" y="6"/>
                    </a:lnTo>
                    <a:lnTo>
                      <a:pt x="8" y="8"/>
                    </a:lnTo>
                    <a:lnTo>
                      <a:pt x="10" y="18"/>
                    </a:lnTo>
                    <a:lnTo>
                      <a:pt x="10" y="18"/>
                    </a:lnTo>
                    <a:lnTo>
                      <a:pt x="12" y="22"/>
                    </a:lnTo>
                    <a:lnTo>
                      <a:pt x="14" y="26"/>
                    </a:lnTo>
                    <a:lnTo>
                      <a:pt x="18" y="28"/>
                    </a:lnTo>
                    <a:lnTo>
                      <a:pt x="20" y="28"/>
                    </a:lnTo>
                    <a:lnTo>
                      <a:pt x="20" y="28"/>
                    </a:lnTo>
                    <a:lnTo>
                      <a:pt x="22" y="28"/>
                    </a:lnTo>
                    <a:lnTo>
                      <a:pt x="22" y="24"/>
                    </a:lnTo>
                    <a:lnTo>
                      <a:pt x="22" y="16"/>
                    </a:lnTo>
                    <a:lnTo>
                      <a:pt x="22" y="16"/>
                    </a:lnTo>
                    <a:lnTo>
                      <a:pt x="20" y="8"/>
                    </a:lnTo>
                    <a:lnTo>
                      <a:pt x="22" y="2"/>
                    </a:lnTo>
                    <a:lnTo>
                      <a:pt x="24" y="0"/>
                    </a:lnTo>
                    <a:lnTo>
                      <a:pt x="26" y="0"/>
                    </a:lnTo>
                    <a:lnTo>
                      <a:pt x="26" y="0"/>
                    </a:lnTo>
                    <a:lnTo>
                      <a:pt x="30" y="2"/>
                    </a:lnTo>
                    <a:lnTo>
                      <a:pt x="32" y="6"/>
                    </a:lnTo>
                    <a:lnTo>
                      <a:pt x="36" y="14"/>
                    </a:lnTo>
                    <a:lnTo>
                      <a:pt x="36" y="28"/>
                    </a:lnTo>
                    <a:lnTo>
                      <a:pt x="36" y="42"/>
                    </a:lnTo>
                    <a:lnTo>
                      <a:pt x="36" y="42"/>
                    </a:lnTo>
                    <a:lnTo>
                      <a:pt x="34" y="46"/>
                    </a:lnTo>
                    <a:lnTo>
                      <a:pt x="36" y="48"/>
                    </a:lnTo>
                    <a:lnTo>
                      <a:pt x="36" y="48"/>
                    </a:lnTo>
                    <a:lnTo>
                      <a:pt x="38" y="54"/>
                    </a:lnTo>
                    <a:lnTo>
                      <a:pt x="42" y="64"/>
                    </a:lnTo>
                    <a:lnTo>
                      <a:pt x="44" y="72"/>
                    </a:lnTo>
                    <a:lnTo>
                      <a:pt x="46" y="74"/>
                    </a:lnTo>
                    <a:lnTo>
                      <a:pt x="48" y="76"/>
                    </a:lnTo>
                    <a:lnTo>
                      <a:pt x="48" y="76"/>
                    </a:lnTo>
                    <a:lnTo>
                      <a:pt x="52" y="78"/>
                    </a:lnTo>
                    <a:lnTo>
                      <a:pt x="56" y="82"/>
                    </a:lnTo>
                    <a:lnTo>
                      <a:pt x="64" y="96"/>
                    </a:lnTo>
                    <a:lnTo>
                      <a:pt x="64"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8" name="Freeform 1997">
                <a:extLst>
                  <a:ext uri="{FF2B5EF4-FFF2-40B4-BE49-F238E27FC236}">
                    <a16:creationId xmlns:a16="http://schemas.microsoft.com/office/drawing/2014/main" id="{160AFD1B-7F48-EECD-8BF1-DCF596F7F913}"/>
                  </a:ext>
                </a:extLst>
              </p:cNvPr>
              <p:cNvSpPr>
                <a:spLocks/>
              </p:cNvSpPr>
              <p:nvPr/>
            </p:nvSpPr>
            <p:spPr bwMode="auto">
              <a:xfrm>
                <a:off x="5488" y="1762"/>
                <a:ext cx="140" cy="124"/>
              </a:xfrm>
              <a:custGeom>
                <a:avLst/>
                <a:gdLst>
                  <a:gd name="T0" fmla="*/ 132 w 140"/>
                  <a:gd name="T1" fmla="*/ 96 h 124"/>
                  <a:gd name="T2" fmla="*/ 134 w 140"/>
                  <a:gd name="T3" fmla="*/ 108 h 124"/>
                  <a:gd name="T4" fmla="*/ 140 w 140"/>
                  <a:gd name="T5" fmla="*/ 118 h 124"/>
                  <a:gd name="T6" fmla="*/ 132 w 140"/>
                  <a:gd name="T7" fmla="*/ 120 h 124"/>
                  <a:gd name="T8" fmla="*/ 126 w 140"/>
                  <a:gd name="T9" fmla="*/ 108 h 124"/>
                  <a:gd name="T10" fmla="*/ 112 w 140"/>
                  <a:gd name="T11" fmla="*/ 84 h 124"/>
                  <a:gd name="T12" fmla="*/ 106 w 140"/>
                  <a:gd name="T13" fmla="*/ 82 h 124"/>
                  <a:gd name="T14" fmla="*/ 108 w 140"/>
                  <a:gd name="T15" fmla="*/ 90 h 124"/>
                  <a:gd name="T16" fmla="*/ 108 w 140"/>
                  <a:gd name="T17" fmla="*/ 104 h 124"/>
                  <a:gd name="T18" fmla="*/ 98 w 140"/>
                  <a:gd name="T19" fmla="*/ 88 h 124"/>
                  <a:gd name="T20" fmla="*/ 90 w 140"/>
                  <a:gd name="T21" fmla="*/ 76 h 124"/>
                  <a:gd name="T22" fmla="*/ 92 w 140"/>
                  <a:gd name="T23" fmla="*/ 56 h 124"/>
                  <a:gd name="T24" fmla="*/ 84 w 140"/>
                  <a:gd name="T25" fmla="*/ 42 h 124"/>
                  <a:gd name="T26" fmla="*/ 78 w 140"/>
                  <a:gd name="T27" fmla="*/ 36 h 124"/>
                  <a:gd name="T28" fmla="*/ 82 w 140"/>
                  <a:gd name="T29" fmla="*/ 48 h 124"/>
                  <a:gd name="T30" fmla="*/ 82 w 140"/>
                  <a:gd name="T31" fmla="*/ 78 h 124"/>
                  <a:gd name="T32" fmla="*/ 90 w 140"/>
                  <a:gd name="T33" fmla="*/ 92 h 124"/>
                  <a:gd name="T34" fmla="*/ 88 w 140"/>
                  <a:gd name="T35" fmla="*/ 108 h 124"/>
                  <a:gd name="T36" fmla="*/ 80 w 140"/>
                  <a:gd name="T37" fmla="*/ 108 h 124"/>
                  <a:gd name="T38" fmla="*/ 66 w 140"/>
                  <a:gd name="T39" fmla="*/ 92 h 124"/>
                  <a:gd name="T40" fmla="*/ 52 w 140"/>
                  <a:gd name="T41" fmla="*/ 88 h 124"/>
                  <a:gd name="T42" fmla="*/ 46 w 140"/>
                  <a:gd name="T43" fmla="*/ 98 h 124"/>
                  <a:gd name="T44" fmla="*/ 40 w 140"/>
                  <a:gd name="T45" fmla="*/ 92 h 124"/>
                  <a:gd name="T46" fmla="*/ 38 w 140"/>
                  <a:gd name="T47" fmla="*/ 108 h 124"/>
                  <a:gd name="T48" fmla="*/ 32 w 140"/>
                  <a:gd name="T49" fmla="*/ 116 h 124"/>
                  <a:gd name="T50" fmla="*/ 24 w 140"/>
                  <a:gd name="T51" fmla="*/ 110 h 124"/>
                  <a:gd name="T52" fmla="*/ 28 w 140"/>
                  <a:gd name="T53" fmla="*/ 102 h 124"/>
                  <a:gd name="T54" fmla="*/ 32 w 140"/>
                  <a:gd name="T55" fmla="*/ 102 h 124"/>
                  <a:gd name="T56" fmla="*/ 30 w 140"/>
                  <a:gd name="T57" fmla="*/ 92 h 124"/>
                  <a:gd name="T58" fmla="*/ 10 w 140"/>
                  <a:gd name="T59" fmla="*/ 74 h 124"/>
                  <a:gd name="T60" fmla="*/ 4 w 140"/>
                  <a:gd name="T61" fmla="*/ 76 h 124"/>
                  <a:gd name="T62" fmla="*/ 6 w 140"/>
                  <a:gd name="T63" fmla="*/ 64 h 124"/>
                  <a:gd name="T64" fmla="*/ 2 w 140"/>
                  <a:gd name="T65" fmla="*/ 44 h 124"/>
                  <a:gd name="T66" fmla="*/ 10 w 140"/>
                  <a:gd name="T67" fmla="*/ 22 h 124"/>
                  <a:gd name="T68" fmla="*/ 22 w 140"/>
                  <a:gd name="T69" fmla="*/ 26 h 124"/>
                  <a:gd name="T70" fmla="*/ 32 w 140"/>
                  <a:gd name="T71" fmla="*/ 30 h 124"/>
                  <a:gd name="T72" fmla="*/ 42 w 140"/>
                  <a:gd name="T73" fmla="*/ 26 h 124"/>
                  <a:gd name="T74" fmla="*/ 64 w 140"/>
                  <a:gd name="T75" fmla="*/ 42 h 124"/>
                  <a:gd name="T76" fmla="*/ 66 w 140"/>
                  <a:gd name="T77" fmla="*/ 54 h 124"/>
                  <a:gd name="T78" fmla="*/ 70 w 140"/>
                  <a:gd name="T79" fmla="*/ 64 h 124"/>
                  <a:gd name="T80" fmla="*/ 70 w 140"/>
                  <a:gd name="T81" fmla="*/ 50 h 124"/>
                  <a:gd name="T82" fmla="*/ 68 w 140"/>
                  <a:gd name="T83" fmla="*/ 30 h 124"/>
                  <a:gd name="T84" fmla="*/ 74 w 140"/>
                  <a:gd name="T85" fmla="*/ 24 h 124"/>
                  <a:gd name="T86" fmla="*/ 78 w 140"/>
                  <a:gd name="T87" fmla="*/ 22 h 124"/>
                  <a:gd name="T88" fmla="*/ 76 w 140"/>
                  <a:gd name="T89" fmla="*/ 14 h 124"/>
                  <a:gd name="T90" fmla="*/ 80 w 140"/>
                  <a:gd name="T91" fmla="*/ 16 h 124"/>
                  <a:gd name="T92" fmla="*/ 92 w 140"/>
                  <a:gd name="T93" fmla="*/ 42 h 124"/>
                  <a:gd name="T94" fmla="*/ 80 w 140"/>
                  <a:gd name="T95" fmla="*/ 0 h 124"/>
                  <a:gd name="T96" fmla="*/ 90 w 140"/>
                  <a:gd name="T97" fmla="*/ 18 h 124"/>
                  <a:gd name="T98" fmla="*/ 100 w 140"/>
                  <a:gd name="T99" fmla="*/ 24 h 124"/>
                  <a:gd name="T100" fmla="*/ 96 w 140"/>
                  <a:gd name="T101" fmla="*/ 38 h 124"/>
                  <a:gd name="T102" fmla="*/ 104 w 140"/>
                  <a:gd name="T103" fmla="*/ 44 h 124"/>
                  <a:gd name="T104" fmla="*/ 116 w 140"/>
                  <a:gd name="T105" fmla="*/ 66 h 124"/>
                  <a:gd name="T106" fmla="*/ 124 w 140"/>
                  <a:gd name="T107" fmla="*/ 8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24">
                    <a:moveTo>
                      <a:pt x="124" y="80"/>
                    </a:moveTo>
                    <a:lnTo>
                      <a:pt x="124" y="80"/>
                    </a:lnTo>
                    <a:lnTo>
                      <a:pt x="130" y="90"/>
                    </a:lnTo>
                    <a:lnTo>
                      <a:pt x="132" y="96"/>
                    </a:lnTo>
                    <a:lnTo>
                      <a:pt x="132" y="106"/>
                    </a:lnTo>
                    <a:lnTo>
                      <a:pt x="132" y="106"/>
                    </a:lnTo>
                    <a:lnTo>
                      <a:pt x="134" y="108"/>
                    </a:lnTo>
                    <a:lnTo>
                      <a:pt x="134" y="108"/>
                    </a:lnTo>
                    <a:lnTo>
                      <a:pt x="138" y="112"/>
                    </a:lnTo>
                    <a:lnTo>
                      <a:pt x="140" y="114"/>
                    </a:lnTo>
                    <a:lnTo>
                      <a:pt x="140" y="118"/>
                    </a:lnTo>
                    <a:lnTo>
                      <a:pt x="140" y="118"/>
                    </a:lnTo>
                    <a:lnTo>
                      <a:pt x="138" y="124"/>
                    </a:lnTo>
                    <a:lnTo>
                      <a:pt x="136" y="124"/>
                    </a:lnTo>
                    <a:lnTo>
                      <a:pt x="132" y="120"/>
                    </a:lnTo>
                    <a:lnTo>
                      <a:pt x="132" y="120"/>
                    </a:lnTo>
                    <a:lnTo>
                      <a:pt x="130" y="120"/>
                    </a:lnTo>
                    <a:lnTo>
                      <a:pt x="130" y="120"/>
                    </a:lnTo>
                    <a:lnTo>
                      <a:pt x="128" y="112"/>
                    </a:lnTo>
                    <a:lnTo>
                      <a:pt x="126" y="108"/>
                    </a:lnTo>
                    <a:lnTo>
                      <a:pt x="126" y="108"/>
                    </a:lnTo>
                    <a:lnTo>
                      <a:pt x="118" y="98"/>
                    </a:lnTo>
                    <a:lnTo>
                      <a:pt x="114" y="92"/>
                    </a:lnTo>
                    <a:lnTo>
                      <a:pt x="112" y="84"/>
                    </a:lnTo>
                    <a:lnTo>
                      <a:pt x="112" y="84"/>
                    </a:lnTo>
                    <a:lnTo>
                      <a:pt x="110" y="80"/>
                    </a:lnTo>
                    <a:lnTo>
                      <a:pt x="108" y="80"/>
                    </a:lnTo>
                    <a:lnTo>
                      <a:pt x="106" y="82"/>
                    </a:lnTo>
                    <a:lnTo>
                      <a:pt x="106" y="82"/>
                    </a:lnTo>
                    <a:lnTo>
                      <a:pt x="106" y="88"/>
                    </a:lnTo>
                    <a:lnTo>
                      <a:pt x="108" y="90"/>
                    </a:lnTo>
                    <a:lnTo>
                      <a:pt x="108" y="90"/>
                    </a:lnTo>
                    <a:lnTo>
                      <a:pt x="110" y="94"/>
                    </a:lnTo>
                    <a:lnTo>
                      <a:pt x="110" y="100"/>
                    </a:lnTo>
                    <a:lnTo>
                      <a:pt x="110" y="100"/>
                    </a:lnTo>
                    <a:lnTo>
                      <a:pt x="108" y="104"/>
                    </a:lnTo>
                    <a:lnTo>
                      <a:pt x="106" y="104"/>
                    </a:lnTo>
                    <a:lnTo>
                      <a:pt x="106" y="104"/>
                    </a:lnTo>
                    <a:lnTo>
                      <a:pt x="100" y="98"/>
                    </a:lnTo>
                    <a:lnTo>
                      <a:pt x="98" y="88"/>
                    </a:lnTo>
                    <a:lnTo>
                      <a:pt x="98" y="88"/>
                    </a:lnTo>
                    <a:lnTo>
                      <a:pt x="94" y="78"/>
                    </a:lnTo>
                    <a:lnTo>
                      <a:pt x="92" y="76"/>
                    </a:lnTo>
                    <a:lnTo>
                      <a:pt x="90" y="76"/>
                    </a:lnTo>
                    <a:lnTo>
                      <a:pt x="90" y="76"/>
                    </a:lnTo>
                    <a:lnTo>
                      <a:pt x="94" y="66"/>
                    </a:lnTo>
                    <a:lnTo>
                      <a:pt x="94" y="60"/>
                    </a:lnTo>
                    <a:lnTo>
                      <a:pt x="92" y="56"/>
                    </a:lnTo>
                    <a:lnTo>
                      <a:pt x="88" y="52"/>
                    </a:lnTo>
                    <a:lnTo>
                      <a:pt x="88" y="52"/>
                    </a:lnTo>
                    <a:lnTo>
                      <a:pt x="86" y="48"/>
                    </a:lnTo>
                    <a:lnTo>
                      <a:pt x="84" y="42"/>
                    </a:lnTo>
                    <a:lnTo>
                      <a:pt x="84" y="42"/>
                    </a:lnTo>
                    <a:lnTo>
                      <a:pt x="82" y="36"/>
                    </a:lnTo>
                    <a:lnTo>
                      <a:pt x="80" y="34"/>
                    </a:lnTo>
                    <a:lnTo>
                      <a:pt x="78" y="36"/>
                    </a:lnTo>
                    <a:lnTo>
                      <a:pt x="74" y="40"/>
                    </a:lnTo>
                    <a:lnTo>
                      <a:pt x="74" y="40"/>
                    </a:lnTo>
                    <a:lnTo>
                      <a:pt x="78" y="44"/>
                    </a:lnTo>
                    <a:lnTo>
                      <a:pt x="82" y="48"/>
                    </a:lnTo>
                    <a:lnTo>
                      <a:pt x="84" y="56"/>
                    </a:lnTo>
                    <a:lnTo>
                      <a:pt x="84" y="68"/>
                    </a:lnTo>
                    <a:lnTo>
                      <a:pt x="84" y="68"/>
                    </a:lnTo>
                    <a:lnTo>
                      <a:pt x="82" y="78"/>
                    </a:lnTo>
                    <a:lnTo>
                      <a:pt x="84" y="84"/>
                    </a:lnTo>
                    <a:lnTo>
                      <a:pt x="86" y="88"/>
                    </a:lnTo>
                    <a:lnTo>
                      <a:pt x="90" y="92"/>
                    </a:lnTo>
                    <a:lnTo>
                      <a:pt x="90" y="92"/>
                    </a:lnTo>
                    <a:lnTo>
                      <a:pt x="92" y="96"/>
                    </a:lnTo>
                    <a:lnTo>
                      <a:pt x="92" y="102"/>
                    </a:lnTo>
                    <a:lnTo>
                      <a:pt x="92" y="102"/>
                    </a:lnTo>
                    <a:lnTo>
                      <a:pt x="88" y="108"/>
                    </a:lnTo>
                    <a:lnTo>
                      <a:pt x="88" y="110"/>
                    </a:lnTo>
                    <a:lnTo>
                      <a:pt x="86" y="110"/>
                    </a:lnTo>
                    <a:lnTo>
                      <a:pt x="86" y="110"/>
                    </a:lnTo>
                    <a:lnTo>
                      <a:pt x="80" y="108"/>
                    </a:lnTo>
                    <a:lnTo>
                      <a:pt x="76" y="102"/>
                    </a:lnTo>
                    <a:lnTo>
                      <a:pt x="76" y="102"/>
                    </a:lnTo>
                    <a:lnTo>
                      <a:pt x="72" y="96"/>
                    </a:lnTo>
                    <a:lnTo>
                      <a:pt x="66" y="92"/>
                    </a:lnTo>
                    <a:lnTo>
                      <a:pt x="60" y="90"/>
                    </a:lnTo>
                    <a:lnTo>
                      <a:pt x="54" y="86"/>
                    </a:lnTo>
                    <a:lnTo>
                      <a:pt x="54" y="86"/>
                    </a:lnTo>
                    <a:lnTo>
                      <a:pt x="52" y="88"/>
                    </a:lnTo>
                    <a:lnTo>
                      <a:pt x="52" y="92"/>
                    </a:lnTo>
                    <a:lnTo>
                      <a:pt x="52" y="92"/>
                    </a:lnTo>
                    <a:lnTo>
                      <a:pt x="48" y="98"/>
                    </a:lnTo>
                    <a:lnTo>
                      <a:pt x="46" y="98"/>
                    </a:lnTo>
                    <a:lnTo>
                      <a:pt x="44" y="96"/>
                    </a:lnTo>
                    <a:lnTo>
                      <a:pt x="44" y="96"/>
                    </a:lnTo>
                    <a:lnTo>
                      <a:pt x="42" y="94"/>
                    </a:lnTo>
                    <a:lnTo>
                      <a:pt x="40" y="92"/>
                    </a:lnTo>
                    <a:lnTo>
                      <a:pt x="38" y="96"/>
                    </a:lnTo>
                    <a:lnTo>
                      <a:pt x="38" y="106"/>
                    </a:lnTo>
                    <a:lnTo>
                      <a:pt x="38" y="106"/>
                    </a:lnTo>
                    <a:lnTo>
                      <a:pt x="38" y="108"/>
                    </a:lnTo>
                    <a:lnTo>
                      <a:pt x="36" y="110"/>
                    </a:lnTo>
                    <a:lnTo>
                      <a:pt x="34" y="112"/>
                    </a:lnTo>
                    <a:lnTo>
                      <a:pt x="32" y="116"/>
                    </a:lnTo>
                    <a:lnTo>
                      <a:pt x="32" y="116"/>
                    </a:lnTo>
                    <a:lnTo>
                      <a:pt x="30" y="120"/>
                    </a:lnTo>
                    <a:lnTo>
                      <a:pt x="28" y="120"/>
                    </a:lnTo>
                    <a:lnTo>
                      <a:pt x="26" y="116"/>
                    </a:lnTo>
                    <a:lnTo>
                      <a:pt x="24" y="110"/>
                    </a:lnTo>
                    <a:lnTo>
                      <a:pt x="24" y="110"/>
                    </a:lnTo>
                    <a:lnTo>
                      <a:pt x="26" y="102"/>
                    </a:lnTo>
                    <a:lnTo>
                      <a:pt x="26" y="102"/>
                    </a:lnTo>
                    <a:lnTo>
                      <a:pt x="28" y="102"/>
                    </a:lnTo>
                    <a:lnTo>
                      <a:pt x="28" y="102"/>
                    </a:lnTo>
                    <a:lnTo>
                      <a:pt x="30" y="104"/>
                    </a:lnTo>
                    <a:lnTo>
                      <a:pt x="30" y="104"/>
                    </a:lnTo>
                    <a:lnTo>
                      <a:pt x="32" y="102"/>
                    </a:lnTo>
                    <a:lnTo>
                      <a:pt x="32" y="102"/>
                    </a:lnTo>
                    <a:lnTo>
                      <a:pt x="32" y="96"/>
                    </a:lnTo>
                    <a:lnTo>
                      <a:pt x="30" y="92"/>
                    </a:lnTo>
                    <a:lnTo>
                      <a:pt x="30" y="92"/>
                    </a:lnTo>
                    <a:lnTo>
                      <a:pt x="24" y="86"/>
                    </a:lnTo>
                    <a:lnTo>
                      <a:pt x="18" y="80"/>
                    </a:lnTo>
                    <a:lnTo>
                      <a:pt x="14" y="76"/>
                    </a:lnTo>
                    <a:lnTo>
                      <a:pt x="10" y="74"/>
                    </a:lnTo>
                    <a:lnTo>
                      <a:pt x="8" y="76"/>
                    </a:lnTo>
                    <a:lnTo>
                      <a:pt x="8" y="76"/>
                    </a:lnTo>
                    <a:lnTo>
                      <a:pt x="6" y="76"/>
                    </a:lnTo>
                    <a:lnTo>
                      <a:pt x="4" y="76"/>
                    </a:lnTo>
                    <a:lnTo>
                      <a:pt x="0" y="68"/>
                    </a:lnTo>
                    <a:lnTo>
                      <a:pt x="0" y="68"/>
                    </a:lnTo>
                    <a:lnTo>
                      <a:pt x="4" y="68"/>
                    </a:lnTo>
                    <a:lnTo>
                      <a:pt x="6" y="64"/>
                    </a:lnTo>
                    <a:lnTo>
                      <a:pt x="6" y="58"/>
                    </a:lnTo>
                    <a:lnTo>
                      <a:pt x="4" y="50"/>
                    </a:lnTo>
                    <a:lnTo>
                      <a:pt x="2" y="44"/>
                    </a:lnTo>
                    <a:lnTo>
                      <a:pt x="2" y="44"/>
                    </a:lnTo>
                    <a:lnTo>
                      <a:pt x="4" y="36"/>
                    </a:lnTo>
                    <a:lnTo>
                      <a:pt x="0" y="26"/>
                    </a:lnTo>
                    <a:lnTo>
                      <a:pt x="0" y="26"/>
                    </a:lnTo>
                    <a:lnTo>
                      <a:pt x="10" y="22"/>
                    </a:lnTo>
                    <a:lnTo>
                      <a:pt x="10" y="22"/>
                    </a:lnTo>
                    <a:lnTo>
                      <a:pt x="14" y="22"/>
                    </a:lnTo>
                    <a:lnTo>
                      <a:pt x="18" y="22"/>
                    </a:lnTo>
                    <a:lnTo>
                      <a:pt x="22" y="26"/>
                    </a:lnTo>
                    <a:lnTo>
                      <a:pt x="26" y="32"/>
                    </a:lnTo>
                    <a:lnTo>
                      <a:pt x="26" y="32"/>
                    </a:lnTo>
                    <a:lnTo>
                      <a:pt x="28" y="30"/>
                    </a:lnTo>
                    <a:lnTo>
                      <a:pt x="32" y="30"/>
                    </a:lnTo>
                    <a:lnTo>
                      <a:pt x="36" y="32"/>
                    </a:lnTo>
                    <a:lnTo>
                      <a:pt x="38" y="30"/>
                    </a:lnTo>
                    <a:lnTo>
                      <a:pt x="38" y="30"/>
                    </a:lnTo>
                    <a:lnTo>
                      <a:pt x="42" y="26"/>
                    </a:lnTo>
                    <a:lnTo>
                      <a:pt x="46" y="26"/>
                    </a:lnTo>
                    <a:lnTo>
                      <a:pt x="48" y="26"/>
                    </a:lnTo>
                    <a:lnTo>
                      <a:pt x="52" y="28"/>
                    </a:lnTo>
                    <a:lnTo>
                      <a:pt x="64" y="42"/>
                    </a:lnTo>
                    <a:lnTo>
                      <a:pt x="64" y="42"/>
                    </a:lnTo>
                    <a:lnTo>
                      <a:pt x="66" y="48"/>
                    </a:lnTo>
                    <a:lnTo>
                      <a:pt x="66" y="54"/>
                    </a:lnTo>
                    <a:lnTo>
                      <a:pt x="66" y="54"/>
                    </a:lnTo>
                    <a:lnTo>
                      <a:pt x="68" y="62"/>
                    </a:lnTo>
                    <a:lnTo>
                      <a:pt x="70" y="64"/>
                    </a:lnTo>
                    <a:lnTo>
                      <a:pt x="70" y="64"/>
                    </a:lnTo>
                    <a:lnTo>
                      <a:pt x="70" y="64"/>
                    </a:lnTo>
                    <a:lnTo>
                      <a:pt x="72" y="62"/>
                    </a:lnTo>
                    <a:lnTo>
                      <a:pt x="72" y="62"/>
                    </a:lnTo>
                    <a:lnTo>
                      <a:pt x="72" y="56"/>
                    </a:lnTo>
                    <a:lnTo>
                      <a:pt x="70" y="50"/>
                    </a:lnTo>
                    <a:lnTo>
                      <a:pt x="70" y="50"/>
                    </a:lnTo>
                    <a:lnTo>
                      <a:pt x="68" y="46"/>
                    </a:lnTo>
                    <a:lnTo>
                      <a:pt x="68" y="40"/>
                    </a:lnTo>
                    <a:lnTo>
                      <a:pt x="68" y="30"/>
                    </a:lnTo>
                    <a:lnTo>
                      <a:pt x="68" y="30"/>
                    </a:lnTo>
                    <a:lnTo>
                      <a:pt x="70" y="22"/>
                    </a:lnTo>
                    <a:lnTo>
                      <a:pt x="70" y="20"/>
                    </a:lnTo>
                    <a:lnTo>
                      <a:pt x="74" y="24"/>
                    </a:lnTo>
                    <a:lnTo>
                      <a:pt x="74" y="24"/>
                    </a:lnTo>
                    <a:lnTo>
                      <a:pt x="76" y="26"/>
                    </a:lnTo>
                    <a:lnTo>
                      <a:pt x="76" y="24"/>
                    </a:lnTo>
                    <a:lnTo>
                      <a:pt x="78" y="22"/>
                    </a:lnTo>
                    <a:lnTo>
                      <a:pt x="78" y="22"/>
                    </a:lnTo>
                    <a:lnTo>
                      <a:pt x="78" y="20"/>
                    </a:lnTo>
                    <a:lnTo>
                      <a:pt x="76" y="16"/>
                    </a:lnTo>
                    <a:lnTo>
                      <a:pt x="76" y="14"/>
                    </a:lnTo>
                    <a:lnTo>
                      <a:pt x="76" y="10"/>
                    </a:lnTo>
                    <a:lnTo>
                      <a:pt x="76" y="10"/>
                    </a:lnTo>
                    <a:lnTo>
                      <a:pt x="78" y="12"/>
                    </a:lnTo>
                    <a:lnTo>
                      <a:pt x="80" y="16"/>
                    </a:lnTo>
                    <a:lnTo>
                      <a:pt x="84" y="28"/>
                    </a:lnTo>
                    <a:lnTo>
                      <a:pt x="86" y="38"/>
                    </a:lnTo>
                    <a:lnTo>
                      <a:pt x="88" y="42"/>
                    </a:lnTo>
                    <a:lnTo>
                      <a:pt x="92" y="42"/>
                    </a:lnTo>
                    <a:lnTo>
                      <a:pt x="92" y="42"/>
                    </a:lnTo>
                    <a:lnTo>
                      <a:pt x="86" y="20"/>
                    </a:lnTo>
                    <a:lnTo>
                      <a:pt x="80" y="0"/>
                    </a:lnTo>
                    <a:lnTo>
                      <a:pt x="80" y="0"/>
                    </a:lnTo>
                    <a:lnTo>
                      <a:pt x="84" y="0"/>
                    </a:lnTo>
                    <a:lnTo>
                      <a:pt x="86" y="2"/>
                    </a:lnTo>
                    <a:lnTo>
                      <a:pt x="88" y="8"/>
                    </a:lnTo>
                    <a:lnTo>
                      <a:pt x="90" y="18"/>
                    </a:lnTo>
                    <a:lnTo>
                      <a:pt x="90" y="18"/>
                    </a:lnTo>
                    <a:lnTo>
                      <a:pt x="92" y="22"/>
                    </a:lnTo>
                    <a:lnTo>
                      <a:pt x="100" y="24"/>
                    </a:lnTo>
                    <a:lnTo>
                      <a:pt x="100" y="24"/>
                    </a:lnTo>
                    <a:lnTo>
                      <a:pt x="98" y="28"/>
                    </a:lnTo>
                    <a:lnTo>
                      <a:pt x="98" y="30"/>
                    </a:lnTo>
                    <a:lnTo>
                      <a:pt x="96" y="34"/>
                    </a:lnTo>
                    <a:lnTo>
                      <a:pt x="96" y="38"/>
                    </a:lnTo>
                    <a:lnTo>
                      <a:pt x="96" y="38"/>
                    </a:lnTo>
                    <a:lnTo>
                      <a:pt x="98" y="42"/>
                    </a:lnTo>
                    <a:lnTo>
                      <a:pt x="100" y="44"/>
                    </a:lnTo>
                    <a:lnTo>
                      <a:pt x="104" y="44"/>
                    </a:lnTo>
                    <a:lnTo>
                      <a:pt x="104" y="44"/>
                    </a:lnTo>
                    <a:lnTo>
                      <a:pt x="112" y="52"/>
                    </a:lnTo>
                    <a:lnTo>
                      <a:pt x="114" y="58"/>
                    </a:lnTo>
                    <a:lnTo>
                      <a:pt x="116" y="66"/>
                    </a:lnTo>
                    <a:lnTo>
                      <a:pt x="116" y="66"/>
                    </a:lnTo>
                    <a:lnTo>
                      <a:pt x="120" y="76"/>
                    </a:lnTo>
                    <a:lnTo>
                      <a:pt x="124" y="80"/>
                    </a:lnTo>
                    <a:lnTo>
                      <a:pt x="12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9" name="Freeform 1998">
                <a:extLst>
                  <a:ext uri="{FF2B5EF4-FFF2-40B4-BE49-F238E27FC236}">
                    <a16:creationId xmlns:a16="http://schemas.microsoft.com/office/drawing/2014/main" id="{F868C994-457F-E7C2-20AC-A345B7FC8094}"/>
                  </a:ext>
                </a:extLst>
              </p:cNvPr>
              <p:cNvSpPr>
                <a:spLocks/>
              </p:cNvSpPr>
              <p:nvPr/>
            </p:nvSpPr>
            <p:spPr bwMode="auto">
              <a:xfrm>
                <a:off x="5602" y="2035"/>
                <a:ext cx="74" cy="90"/>
              </a:xfrm>
              <a:custGeom>
                <a:avLst/>
                <a:gdLst>
                  <a:gd name="T0" fmla="*/ 6 w 74"/>
                  <a:gd name="T1" fmla="*/ 60 h 90"/>
                  <a:gd name="T2" fmla="*/ 4 w 74"/>
                  <a:gd name="T3" fmla="*/ 58 h 90"/>
                  <a:gd name="T4" fmla="*/ 0 w 74"/>
                  <a:gd name="T5" fmla="*/ 50 h 90"/>
                  <a:gd name="T6" fmla="*/ 4 w 74"/>
                  <a:gd name="T7" fmla="*/ 44 h 90"/>
                  <a:gd name="T8" fmla="*/ 12 w 74"/>
                  <a:gd name="T9" fmla="*/ 44 h 90"/>
                  <a:gd name="T10" fmla="*/ 20 w 74"/>
                  <a:gd name="T11" fmla="*/ 44 h 90"/>
                  <a:gd name="T12" fmla="*/ 26 w 74"/>
                  <a:gd name="T13" fmla="*/ 38 h 90"/>
                  <a:gd name="T14" fmla="*/ 28 w 74"/>
                  <a:gd name="T15" fmla="*/ 34 h 90"/>
                  <a:gd name="T16" fmla="*/ 32 w 74"/>
                  <a:gd name="T17" fmla="*/ 44 h 90"/>
                  <a:gd name="T18" fmla="*/ 36 w 74"/>
                  <a:gd name="T19" fmla="*/ 38 h 90"/>
                  <a:gd name="T20" fmla="*/ 40 w 74"/>
                  <a:gd name="T21" fmla="*/ 54 h 90"/>
                  <a:gd name="T22" fmla="*/ 42 w 74"/>
                  <a:gd name="T23" fmla="*/ 60 h 90"/>
                  <a:gd name="T24" fmla="*/ 44 w 74"/>
                  <a:gd name="T25" fmla="*/ 58 h 90"/>
                  <a:gd name="T26" fmla="*/ 48 w 74"/>
                  <a:gd name="T27" fmla="*/ 40 h 90"/>
                  <a:gd name="T28" fmla="*/ 44 w 74"/>
                  <a:gd name="T29" fmla="*/ 22 h 90"/>
                  <a:gd name="T30" fmla="*/ 46 w 74"/>
                  <a:gd name="T31" fmla="*/ 8 h 90"/>
                  <a:gd name="T32" fmla="*/ 50 w 74"/>
                  <a:gd name="T33" fmla="*/ 12 h 90"/>
                  <a:gd name="T34" fmla="*/ 54 w 74"/>
                  <a:gd name="T35" fmla="*/ 14 h 90"/>
                  <a:gd name="T36" fmla="*/ 54 w 74"/>
                  <a:gd name="T37" fmla="*/ 8 h 90"/>
                  <a:gd name="T38" fmla="*/ 50 w 74"/>
                  <a:gd name="T39" fmla="*/ 2 h 90"/>
                  <a:gd name="T40" fmla="*/ 52 w 74"/>
                  <a:gd name="T41" fmla="*/ 0 h 90"/>
                  <a:gd name="T42" fmla="*/ 60 w 74"/>
                  <a:gd name="T43" fmla="*/ 16 h 90"/>
                  <a:gd name="T44" fmla="*/ 62 w 74"/>
                  <a:gd name="T45" fmla="*/ 36 h 90"/>
                  <a:gd name="T46" fmla="*/ 64 w 74"/>
                  <a:gd name="T47" fmla="*/ 50 h 90"/>
                  <a:gd name="T48" fmla="*/ 66 w 74"/>
                  <a:gd name="T49" fmla="*/ 44 h 90"/>
                  <a:gd name="T50" fmla="*/ 70 w 74"/>
                  <a:gd name="T51" fmla="*/ 42 h 90"/>
                  <a:gd name="T52" fmla="*/ 70 w 74"/>
                  <a:gd name="T53" fmla="*/ 56 h 90"/>
                  <a:gd name="T54" fmla="*/ 68 w 74"/>
                  <a:gd name="T55" fmla="*/ 58 h 90"/>
                  <a:gd name="T56" fmla="*/ 64 w 74"/>
                  <a:gd name="T57" fmla="*/ 62 h 90"/>
                  <a:gd name="T58" fmla="*/ 60 w 74"/>
                  <a:gd name="T59" fmla="*/ 66 h 90"/>
                  <a:gd name="T60" fmla="*/ 58 w 74"/>
                  <a:gd name="T61" fmla="*/ 66 h 90"/>
                  <a:gd name="T62" fmla="*/ 64 w 74"/>
                  <a:gd name="T63" fmla="*/ 70 h 90"/>
                  <a:gd name="T64" fmla="*/ 70 w 74"/>
                  <a:gd name="T65" fmla="*/ 78 h 90"/>
                  <a:gd name="T66" fmla="*/ 68 w 74"/>
                  <a:gd name="T67" fmla="*/ 88 h 90"/>
                  <a:gd name="T68" fmla="*/ 62 w 74"/>
                  <a:gd name="T69" fmla="*/ 86 h 90"/>
                  <a:gd name="T70" fmla="*/ 58 w 74"/>
                  <a:gd name="T71" fmla="*/ 86 h 90"/>
                  <a:gd name="T72" fmla="*/ 48 w 74"/>
                  <a:gd name="T73" fmla="*/ 88 h 90"/>
                  <a:gd name="T74" fmla="*/ 34 w 74"/>
                  <a:gd name="T75" fmla="*/ 70 h 90"/>
                  <a:gd name="T76" fmla="*/ 26 w 74"/>
                  <a:gd name="T77" fmla="*/ 64 h 90"/>
                  <a:gd name="T78" fmla="*/ 24 w 74"/>
                  <a:gd name="T79" fmla="*/ 58 h 90"/>
                  <a:gd name="T80" fmla="*/ 18 w 74"/>
                  <a:gd name="T81" fmla="*/ 62 h 90"/>
                  <a:gd name="T82" fmla="*/ 10 w 74"/>
                  <a:gd name="T83"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90">
                    <a:moveTo>
                      <a:pt x="6" y="66"/>
                    </a:moveTo>
                    <a:lnTo>
                      <a:pt x="6" y="66"/>
                    </a:lnTo>
                    <a:lnTo>
                      <a:pt x="6" y="60"/>
                    </a:lnTo>
                    <a:lnTo>
                      <a:pt x="6" y="58"/>
                    </a:lnTo>
                    <a:lnTo>
                      <a:pt x="4" y="58"/>
                    </a:lnTo>
                    <a:lnTo>
                      <a:pt x="4" y="58"/>
                    </a:lnTo>
                    <a:lnTo>
                      <a:pt x="2" y="56"/>
                    </a:lnTo>
                    <a:lnTo>
                      <a:pt x="0" y="50"/>
                    </a:lnTo>
                    <a:lnTo>
                      <a:pt x="0" y="50"/>
                    </a:lnTo>
                    <a:lnTo>
                      <a:pt x="2" y="44"/>
                    </a:lnTo>
                    <a:lnTo>
                      <a:pt x="4" y="44"/>
                    </a:lnTo>
                    <a:lnTo>
                      <a:pt x="4" y="44"/>
                    </a:lnTo>
                    <a:lnTo>
                      <a:pt x="4" y="44"/>
                    </a:lnTo>
                    <a:lnTo>
                      <a:pt x="8" y="46"/>
                    </a:lnTo>
                    <a:lnTo>
                      <a:pt x="12" y="44"/>
                    </a:lnTo>
                    <a:lnTo>
                      <a:pt x="16" y="44"/>
                    </a:lnTo>
                    <a:lnTo>
                      <a:pt x="20" y="44"/>
                    </a:lnTo>
                    <a:lnTo>
                      <a:pt x="20" y="44"/>
                    </a:lnTo>
                    <a:lnTo>
                      <a:pt x="24" y="42"/>
                    </a:lnTo>
                    <a:lnTo>
                      <a:pt x="24" y="42"/>
                    </a:lnTo>
                    <a:lnTo>
                      <a:pt x="26" y="38"/>
                    </a:lnTo>
                    <a:lnTo>
                      <a:pt x="26" y="38"/>
                    </a:lnTo>
                    <a:lnTo>
                      <a:pt x="28" y="34"/>
                    </a:lnTo>
                    <a:lnTo>
                      <a:pt x="28" y="34"/>
                    </a:lnTo>
                    <a:lnTo>
                      <a:pt x="30" y="34"/>
                    </a:lnTo>
                    <a:lnTo>
                      <a:pt x="30" y="34"/>
                    </a:lnTo>
                    <a:lnTo>
                      <a:pt x="32" y="44"/>
                    </a:lnTo>
                    <a:lnTo>
                      <a:pt x="32" y="46"/>
                    </a:lnTo>
                    <a:lnTo>
                      <a:pt x="34" y="46"/>
                    </a:lnTo>
                    <a:lnTo>
                      <a:pt x="36" y="38"/>
                    </a:lnTo>
                    <a:lnTo>
                      <a:pt x="36" y="38"/>
                    </a:lnTo>
                    <a:lnTo>
                      <a:pt x="38" y="44"/>
                    </a:lnTo>
                    <a:lnTo>
                      <a:pt x="40" y="54"/>
                    </a:lnTo>
                    <a:lnTo>
                      <a:pt x="40" y="54"/>
                    </a:lnTo>
                    <a:lnTo>
                      <a:pt x="40" y="58"/>
                    </a:lnTo>
                    <a:lnTo>
                      <a:pt x="42" y="60"/>
                    </a:lnTo>
                    <a:lnTo>
                      <a:pt x="42" y="60"/>
                    </a:lnTo>
                    <a:lnTo>
                      <a:pt x="42" y="60"/>
                    </a:lnTo>
                    <a:lnTo>
                      <a:pt x="44" y="58"/>
                    </a:lnTo>
                    <a:lnTo>
                      <a:pt x="44" y="54"/>
                    </a:lnTo>
                    <a:lnTo>
                      <a:pt x="44" y="54"/>
                    </a:lnTo>
                    <a:lnTo>
                      <a:pt x="48" y="40"/>
                    </a:lnTo>
                    <a:lnTo>
                      <a:pt x="48" y="32"/>
                    </a:lnTo>
                    <a:lnTo>
                      <a:pt x="44" y="22"/>
                    </a:lnTo>
                    <a:lnTo>
                      <a:pt x="44" y="22"/>
                    </a:lnTo>
                    <a:lnTo>
                      <a:pt x="44" y="16"/>
                    </a:lnTo>
                    <a:lnTo>
                      <a:pt x="46" y="8"/>
                    </a:lnTo>
                    <a:lnTo>
                      <a:pt x="46" y="8"/>
                    </a:lnTo>
                    <a:lnTo>
                      <a:pt x="48" y="6"/>
                    </a:lnTo>
                    <a:lnTo>
                      <a:pt x="48" y="6"/>
                    </a:lnTo>
                    <a:lnTo>
                      <a:pt x="50" y="12"/>
                    </a:lnTo>
                    <a:lnTo>
                      <a:pt x="50" y="12"/>
                    </a:lnTo>
                    <a:lnTo>
                      <a:pt x="52" y="14"/>
                    </a:lnTo>
                    <a:lnTo>
                      <a:pt x="54" y="14"/>
                    </a:lnTo>
                    <a:lnTo>
                      <a:pt x="54" y="12"/>
                    </a:lnTo>
                    <a:lnTo>
                      <a:pt x="54" y="12"/>
                    </a:lnTo>
                    <a:lnTo>
                      <a:pt x="54" y="8"/>
                    </a:lnTo>
                    <a:lnTo>
                      <a:pt x="52" y="6"/>
                    </a:lnTo>
                    <a:lnTo>
                      <a:pt x="52" y="6"/>
                    </a:lnTo>
                    <a:lnTo>
                      <a:pt x="50" y="2"/>
                    </a:lnTo>
                    <a:lnTo>
                      <a:pt x="50" y="2"/>
                    </a:lnTo>
                    <a:lnTo>
                      <a:pt x="52" y="0"/>
                    </a:lnTo>
                    <a:lnTo>
                      <a:pt x="52" y="0"/>
                    </a:lnTo>
                    <a:lnTo>
                      <a:pt x="56" y="0"/>
                    </a:lnTo>
                    <a:lnTo>
                      <a:pt x="58" y="4"/>
                    </a:lnTo>
                    <a:lnTo>
                      <a:pt x="60" y="16"/>
                    </a:lnTo>
                    <a:lnTo>
                      <a:pt x="60" y="16"/>
                    </a:lnTo>
                    <a:lnTo>
                      <a:pt x="62" y="36"/>
                    </a:lnTo>
                    <a:lnTo>
                      <a:pt x="62" y="36"/>
                    </a:lnTo>
                    <a:lnTo>
                      <a:pt x="62" y="44"/>
                    </a:lnTo>
                    <a:lnTo>
                      <a:pt x="64" y="48"/>
                    </a:lnTo>
                    <a:lnTo>
                      <a:pt x="64" y="50"/>
                    </a:lnTo>
                    <a:lnTo>
                      <a:pt x="64" y="50"/>
                    </a:lnTo>
                    <a:lnTo>
                      <a:pt x="66" y="48"/>
                    </a:lnTo>
                    <a:lnTo>
                      <a:pt x="66" y="44"/>
                    </a:lnTo>
                    <a:lnTo>
                      <a:pt x="68" y="36"/>
                    </a:lnTo>
                    <a:lnTo>
                      <a:pt x="68" y="36"/>
                    </a:lnTo>
                    <a:lnTo>
                      <a:pt x="70" y="42"/>
                    </a:lnTo>
                    <a:lnTo>
                      <a:pt x="74" y="50"/>
                    </a:lnTo>
                    <a:lnTo>
                      <a:pt x="74" y="50"/>
                    </a:lnTo>
                    <a:lnTo>
                      <a:pt x="70" y="56"/>
                    </a:lnTo>
                    <a:lnTo>
                      <a:pt x="70" y="56"/>
                    </a:lnTo>
                    <a:lnTo>
                      <a:pt x="68" y="58"/>
                    </a:lnTo>
                    <a:lnTo>
                      <a:pt x="68" y="58"/>
                    </a:lnTo>
                    <a:lnTo>
                      <a:pt x="66" y="60"/>
                    </a:lnTo>
                    <a:lnTo>
                      <a:pt x="64" y="62"/>
                    </a:lnTo>
                    <a:lnTo>
                      <a:pt x="64" y="62"/>
                    </a:lnTo>
                    <a:lnTo>
                      <a:pt x="62" y="64"/>
                    </a:lnTo>
                    <a:lnTo>
                      <a:pt x="62" y="64"/>
                    </a:lnTo>
                    <a:lnTo>
                      <a:pt x="60" y="66"/>
                    </a:lnTo>
                    <a:lnTo>
                      <a:pt x="56" y="64"/>
                    </a:lnTo>
                    <a:lnTo>
                      <a:pt x="56" y="64"/>
                    </a:lnTo>
                    <a:lnTo>
                      <a:pt x="58" y="66"/>
                    </a:lnTo>
                    <a:lnTo>
                      <a:pt x="60" y="66"/>
                    </a:lnTo>
                    <a:lnTo>
                      <a:pt x="60" y="66"/>
                    </a:lnTo>
                    <a:lnTo>
                      <a:pt x="64" y="70"/>
                    </a:lnTo>
                    <a:lnTo>
                      <a:pt x="64" y="70"/>
                    </a:lnTo>
                    <a:lnTo>
                      <a:pt x="68" y="74"/>
                    </a:lnTo>
                    <a:lnTo>
                      <a:pt x="70" y="78"/>
                    </a:lnTo>
                    <a:lnTo>
                      <a:pt x="70" y="84"/>
                    </a:lnTo>
                    <a:lnTo>
                      <a:pt x="70" y="84"/>
                    </a:lnTo>
                    <a:lnTo>
                      <a:pt x="68" y="88"/>
                    </a:lnTo>
                    <a:lnTo>
                      <a:pt x="66" y="90"/>
                    </a:lnTo>
                    <a:lnTo>
                      <a:pt x="62" y="86"/>
                    </a:lnTo>
                    <a:lnTo>
                      <a:pt x="62" y="86"/>
                    </a:lnTo>
                    <a:lnTo>
                      <a:pt x="60" y="86"/>
                    </a:lnTo>
                    <a:lnTo>
                      <a:pt x="58" y="86"/>
                    </a:lnTo>
                    <a:lnTo>
                      <a:pt x="58" y="86"/>
                    </a:lnTo>
                    <a:lnTo>
                      <a:pt x="54" y="88"/>
                    </a:lnTo>
                    <a:lnTo>
                      <a:pt x="52" y="88"/>
                    </a:lnTo>
                    <a:lnTo>
                      <a:pt x="48" y="88"/>
                    </a:lnTo>
                    <a:lnTo>
                      <a:pt x="46" y="86"/>
                    </a:lnTo>
                    <a:lnTo>
                      <a:pt x="40" y="78"/>
                    </a:lnTo>
                    <a:lnTo>
                      <a:pt x="34" y="70"/>
                    </a:lnTo>
                    <a:lnTo>
                      <a:pt x="34" y="70"/>
                    </a:lnTo>
                    <a:lnTo>
                      <a:pt x="30" y="66"/>
                    </a:lnTo>
                    <a:lnTo>
                      <a:pt x="26" y="64"/>
                    </a:lnTo>
                    <a:lnTo>
                      <a:pt x="24" y="60"/>
                    </a:lnTo>
                    <a:lnTo>
                      <a:pt x="24" y="60"/>
                    </a:lnTo>
                    <a:lnTo>
                      <a:pt x="24" y="58"/>
                    </a:lnTo>
                    <a:lnTo>
                      <a:pt x="22" y="58"/>
                    </a:lnTo>
                    <a:lnTo>
                      <a:pt x="18" y="62"/>
                    </a:lnTo>
                    <a:lnTo>
                      <a:pt x="18" y="62"/>
                    </a:lnTo>
                    <a:lnTo>
                      <a:pt x="16" y="68"/>
                    </a:lnTo>
                    <a:lnTo>
                      <a:pt x="12" y="70"/>
                    </a:lnTo>
                    <a:lnTo>
                      <a:pt x="10" y="70"/>
                    </a:lnTo>
                    <a:lnTo>
                      <a:pt x="6" y="66"/>
                    </a:lnTo>
                    <a:lnTo>
                      <a:pt x="6"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0" name="Freeform 1999">
                <a:extLst>
                  <a:ext uri="{FF2B5EF4-FFF2-40B4-BE49-F238E27FC236}">
                    <a16:creationId xmlns:a16="http://schemas.microsoft.com/office/drawing/2014/main" id="{1A85BD07-D5B0-CA7A-5B35-CD293933D459}"/>
                  </a:ext>
                </a:extLst>
              </p:cNvPr>
              <p:cNvSpPr>
                <a:spLocks/>
              </p:cNvSpPr>
              <p:nvPr/>
            </p:nvSpPr>
            <p:spPr bwMode="auto">
              <a:xfrm>
                <a:off x="5506" y="1870"/>
                <a:ext cx="86" cy="66"/>
              </a:xfrm>
              <a:custGeom>
                <a:avLst/>
                <a:gdLst>
                  <a:gd name="T0" fmla="*/ 6 w 86"/>
                  <a:gd name="T1" fmla="*/ 2 h 66"/>
                  <a:gd name="T2" fmla="*/ 10 w 86"/>
                  <a:gd name="T3" fmla="*/ 8 h 66"/>
                  <a:gd name="T4" fmla="*/ 14 w 86"/>
                  <a:gd name="T5" fmla="*/ 8 h 66"/>
                  <a:gd name="T6" fmla="*/ 20 w 86"/>
                  <a:gd name="T7" fmla="*/ 6 h 66"/>
                  <a:gd name="T8" fmla="*/ 22 w 86"/>
                  <a:gd name="T9" fmla="*/ 4 h 66"/>
                  <a:gd name="T10" fmla="*/ 24 w 86"/>
                  <a:gd name="T11" fmla="*/ 6 h 66"/>
                  <a:gd name="T12" fmla="*/ 28 w 86"/>
                  <a:gd name="T13" fmla="*/ 10 h 66"/>
                  <a:gd name="T14" fmla="*/ 32 w 86"/>
                  <a:gd name="T15" fmla="*/ 8 h 66"/>
                  <a:gd name="T16" fmla="*/ 38 w 86"/>
                  <a:gd name="T17" fmla="*/ 16 h 66"/>
                  <a:gd name="T18" fmla="*/ 44 w 86"/>
                  <a:gd name="T19" fmla="*/ 12 h 66"/>
                  <a:gd name="T20" fmla="*/ 60 w 86"/>
                  <a:gd name="T21" fmla="*/ 6 h 66"/>
                  <a:gd name="T22" fmla="*/ 64 w 86"/>
                  <a:gd name="T23" fmla="*/ 6 h 66"/>
                  <a:gd name="T24" fmla="*/ 64 w 86"/>
                  <a:gd name="T25" fmla="*/ 8 h 66"/>
                  <a:gd name="T26" fmla="*/ 68 w 86"/>
                  <a:gd name="T27" fmla="*/ 22 h 66"/>
                  <a:gd name="T28" fmla="*/ 80 w 86"/>
                  <a:gd name="T29" fmla="*/ 32 h 66"/>
                  <a:gd name="T30" fmla="*/ 86 w 86"/>
                  <a:gd name="T31" fmla="*/ 36 h 66"/>
                  <a:gd name="T32" fmla="*/ 76 w 86"/>
                  <a:gd name="T33" fmla="*/ 44 h 66"/>
                  <a:gd name="T34" fmla="*/ 64 w 86"/>
                  <a:gd name="T35" fmla="*/ 42 h 66"/>
                  <a:gd name="T36" fmla="*/ 58 w 86"/>
                  <a:gd name="T37" fmla="*/ 34 h 66"/>
                  <a:gd name="T38" fmla="*/ 48 w 86"/>
                  <a:gd name="T39" fmla="*/ 20 h 66"/>
                  <a:gd name="T40" fmla="*/ 46 w 86"/>
                  <a:gd name="T41" fmla="*/ 20 h 66"/>
                  <a:gd name="T42" fmla="*/ 42 w 86"/>
                  <a:gd name="T43" fmla="*/ 30 h 66"/>
                  <a:gd name="T44" fmla="*/ 42 w 86"/>
                  <a:gd name="T45" fmla="*/ 38 h 66"/>
                  <a:gd name="T46" fmla="*/ 40 w 86"/>
                  <a:gd name="T47" fmla="*/ 54 h 66"/>
                  <a:gd name="T48" fmla="*/ 36 w 86"/>
                  <a:gd name="T49" fmla="*/ 66 h 66"/>
                  <a:gd name="T50" fmla="*/ 34 w 86"/>
                  <a:gd name="T51" fmla="*/ 60 h 66"/>
                  <a:gd name="T52" fmla="*/ 30 w 86"/>
                  <a:gd name="T53" fmla="*/ 50 h 66"/>
                  <a:gd name="T54" fmla="*/ 24 w 86"/>
                  <a:gd name="T55" fmla="*/ 36 h 66"/>
                  <a:gd name="T56" fmla="*/ 18 w 86"/>
                  <a:gd name="T57" fmla="*/ 34 h 66"/>
                  <a:gd name="T58" fmla="*/ 10 w 86"/>
                  <a:gd name="T59" fmla="*/ 28 h 66"/>
                  <a:gd name="T60" fmla="*/ 10 w 86"/>
                  <a:gd name="T61" fmla="*/ 26 h 66"/>
                  <a:gd name="T62" fmla="*/ 8 w 86"/>
                  <a:gd name="T63" fmla="*/ 26 h 66"/>
                  <a:gd name="T64" fmla="*/ 4 w 86"/>
                  <a:gd name="T65" fmla="*/ 30 h 66"/>
                  <a:gd name="T66" fmla="*/ 2 w 86"/>
                  <a:gd name="T67" fmla="*/ 26 h 66"/>
                  <a:gd name="T68" fmla="*/ 0 w 86"/>
                  <a:gd name="T69" fmla="*/ 14 h 66"/>
                  <a:gd name="T70" fmla="*/ 0 w 86"/>
                  <a:gd name="T71" fmla="*/ 14 h 66"/>
                  <a:gd name="T72" fmla="*/ 2 w 86"/>
                  <a:gd name="T73" fmla="*/ 6 h 66"/>
                  <a:gd name="T74" fmla="*/ 6 w 86"/>
                  <a:gd name="T75" fmla="*/ 0 h 66"/>
                  <a:gd name="T76" fmla="*/ 6 w 86"/>
                  <a:gd name="T7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6">
                    <a:moveTo>
                      <a:pt x="6" y="2"/>
                    </a:moveTo>
                    <a:lnTo>
                      <a:pt x="6" y="2"/>
                    </a:lnTo>
                    <a:lnTo>
                      <a:pt x="8" y="6"/>
                    </a:lnTo>
                    <a:lnTo>
                      <a:pt x="10" y="8"/>
                    </a:lnTo>
                    <a:lnTo>
                      <a:pt x="14" y="8"/>
                    </a:lnTo>
                    <a:lnTo>
                      <a:pt x="14" y="8"/>
                    </a:lnTo>
                    <a:lnTo>
                      <a:pt x="16" y="14"/>
                    </a:lnTo>
                    <a:lnTo>
                      <a:pt x="20" y="6"/>
                    </a:lnTo>
                    <a:lnTo>
                      <a:pt x="20" y="6"/>
                    </a:lnTo>
                    <a:lnTo>
                      <a:pt x="22" y="4"/>
                    </a:lnTo>
                    <a:lnTo>
                      <a:pt x="24" y="6"/>
                    </a:lnTo>
                    <a:lnTo>
                      <a:pt x="24" y="6"/>
                    </a:lnTo>
                    <a:lnTo>
                      <a:pt x="26" y="10"/>
                    </a:lnTo>
                    <a:lnTo>
                      <a:pt x="28" y="10"/>
                    </a:lnTo>
                    <a:lnTo>
                      <a:pt x="32" y="8"/>
                    </a:lnTo>
                    <a:lnTo>
                      <a:pt x="32" y="8"/>
                    </a:lnTo>
                    <a:lnTo>
                      <a:pt x="34" y="14"/>
                    </a:lnTo>
                    <a:lnTo>
                      <a:pt x="38" y="16"/>
                    </a:lnTo>
                    <a:lnTo>
                      <a:pt x="38" y="16"/>
                    </a:lnTo>
                    <a:lnTo>
                      <a:pt x="44" y="12"/>
                    </a:lnTo>
                    <a:lnTo>
                      <a:pt x="50" y="10"/>
                    </a:lnTo>
                    <a:lnTo>
                      <a:pt x="60" y="6"/>
                    </a:lnTo>
                    <a:lnTo>
                      <a:pt x="60" y="6"/>
                    </a:lnTo>
                    <a:lnTo>
                      <a:pt x="64" y="6"/>
                    </a:lnTo>
                    <a:lnTo>
                      <a:pt x="64" y="6"/>
                    </a:lnTo>
                    <a:lnTo>
                      <a:pt x="64" y="8"/>
                    </a:lnTo>
                    <a:lnTo>
                      <a:pt x="64" y="8"/>
                    </a:lnTo>
                    <a:lnTo>
                      <a:pt x="68" y="22"/>
                    </a:lnTo>
                    <a:lnTo>
                      <a:pt x="74" y="28"/>
                    </a:lnTo>
                    <a:lnTo>
                      <a:pt x="80" y="32"/>
                    </a:lnTo>
                    <a:lnTo>
                      <a:pt x="86" y="36"/>
                    </a:lnTo>
                    <a:lnTo>
                      <a:pt x="86" y="36"/>
                    </a:lnTo>
                    <a:lnTo>
                      <a:pt x="80" y="44"/>
                    </a:lnTo>
                    <a:lnTo>
                      <a:pt x="76" y="44"/>
                    </a:lnTo>
                    <a:lnTo>
                      <a:pt x="72" y="44"/>
                    </a:lnTo>
                    <a:lnTo>
                      <a:pt x="64" y="42"/>
                    </a:lnTo>
                    <a:lnTo>
                      <a:pt x="58" y="34"/>
                    </a:lnTo>
                    <a:lnTo>
                      <a:pt x="58" y="34"/>
                    </a:lnTo>
                    <a:lnTo>
                      <a:pt x="48" y="20"/>
                    </a:lnTo>
                    <a:lnTo>
                      <a:pt x="48" y="20"/>
                    </a:lnTo>
                    <a:lnTo>
                      <a:pt x="48" y="18"/>
                    </a:lnTo>
                    <a:lnTo>
                      <a:pt x="46" y="20"/>
                    </a:lnTo>
                    <a:lnTo>
                      <a:pt x="44" y="24"/>
                    </a:lnTo>
                    <a:lnTo>
                      <a:pt x="42" y="30"/>
                    </a:lnTo>
                    <a:lnTo>
                      <a:pt x="42" y="38"/>
                    </a:lnTo>
                    <a:lnTo>
                      <a:pt x="42" y="38"/>
                    </a:lnTo>
                    <a:lnTo>
                      <a:pt x="42" y="48"/>
                    </a:lnTo>
                    <a:lnTo>
                      <a:pt x="40" y="54"/>
                    </a:lnTo>
                    <a:lnTo>
                      <a:pt x="36" y="58"/>
                    </a:lnTo>
                    <a:lnTo>
                      <a:pt x="36" y="66"/>
                    </a:lnTo>
                    <a:lnTo>
                      <a:pt x="36" y="66"/>
                    </a:lnTo>
                    <a:lnTo>
                      <a:pt x="34" y="60"/>
                    </a:lnTo>
                    <a:lnTo>
                      <a:pt x="34" y="60"/>
                    </a:lnTo>
                    <a:lnTo>
                      <a:pt x="30" y="50"/>
                    </a:lnTo>
                    <a:lnTo>
                      <a:pt x="28" y="40"/>
                    </a:lnTo>
                    <a:lnTo>
                      <a:pt x="24" y="36"/>
                    </a:lnTo>
                    <a:lnTo>
                      <a:pt x="18" y="34"/>
                    </a:lnTo>
                    <a:lnTo>
                      <a:pt x="18" y="34"/>
                    </a:lnTo>
                    <a:lnTo>
                      <a:pt x="14" y="34"/>
                    </a:lnTo>
                    <a:lnTo>
                      <a:pt x="10" y="28"/>
                    </a:lnTo>
                    <a:lnTo>
                      <a:pt x="10" y="28"/>
                    </a:lnTo>
                    <a:lnTo>
                      <a:pt x="10" y="26"/>
                    </a:lnTo>
                    <a:lnTo>
                      <a:pt x="8" y="24"/>
                    </a:lnTo>
                    <a:lnTo>
                      <a:pt x="8" y="26"/>
                    </a:lnTo>
                    <a:lnTo>
                      <a:pt x="8" y="26"/>
                    </a:lnTo>
                    <a:lnTo>
                      <a:pt x="4" y="30"/>
                    </a:lnTo>
                    <a:lnTo>
                      <a:pt x="4" y="30"/>
                    </a:lnTo>
                    <a:lnTo>
                      <a:pt x="2" y="26"/>
                    </a:lnTo>
                    <a:lnTo>
                      <a:pt x="0" y="20"/>
                    </a:lnTo>
                    <a:lnTo>
                      <a:pt x="0" y="14"/>
                    </a:lnTo>
                    <a:lnTo>
                      <a:pt x="0" y="14"/>
                    </a:lnTo>
                    <a:lnTo>
                      <a:pt x="0" y="14"/>
                    </a:lnTo>
                    <a:lnTo>
                      <a:pt x="2" y="12"/>
                    </a:lnTo>
                    <a:lnTo>
                      <a:pt x="2" y="6"/>
                    </a:lnTo>
                    <a:lnTo>
                      <a:pt x="4" y="2"/>
                    </a:lnTo>
                    <a:lnTo>
                      <a:pt x="6"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1" name="Freeform 2000">
                <a:extLst>
                  <a:ext uri="{FF2B5EF4-FFF2-40B4-BE49-F238E27FC236}">
                    <a16:creationId xmlns:a16="http://schemas.microsoft.com/office/drawing/2014/main" id="{69B2F3E0-1B2A-DA65-A284-04C33364C9B0}"/>
                  </a:ext>
                </a:extLst>
              </p:cNvPr>
              <p:cNvSpPr>
                <a:spLocks/>
              </p:cNvSpPr>
              <p:nvPr/>
            </p:nvSpPr>
            <p:spPr bwMode="auto">
              <a:xfrm>
                <a:off x="5672" y="2047"/>
                <a:ext cx="46" cy="60"/>
              </a:xfrm>
              <a:custGeom>
                <a:avLst/>
                <a:gdLst>
                  <a:gd name="T0" fmla="*/ 0 w 46"/>
                  <a:gd name="T1" fmla="*/ 42 h 60"/>
                  <a:gd name="T2" fmla="*/ 0 w 46"/>
                  <a:gd name="T3" fmla="*/ 42 h 60"/>
                  <a:gd name="T4" fmla="*/ 2 w 46"/>
                  <a:gd name="T5" fmla="*/ 40 h 60"/>
                  <a:gd name="T6" fmla="*/ 4 w 46"/>
                  <a:gd name="T7" fmla="*/ 38 h 60"/>
                  <a:gd name="T8" fmla="*/ 4 w 46"/>
                  <a:gd name="T9" fmla="*/ 38 h 60"/>
                  <a:gd name="T10" fmla="*/ 4 w 46"/>
                  <a:gd name="T11" fmla="*/ 38 h 60"/>
                  <a:gd name="T12" fmla="*/ 4 w 46"/>
                  <a:gd name="T13" fmla="*/ 38 h 60"/>
                  <a:gd name="T14" fmla="*/ 10 w 46"/>
                  <a:gd name="T15" fmla="*/ 34 h 60"/>
                  <a:gd name="T16" fmla="*/ 14 w 46"/>
                  <a:gd name="T17" fmla="*/ 26 h 60"/>
                  <a:gd name="T18" fmla="*/ 18 w 46"/>
                  <a:gd name="T19" fmla="*/ 20 h 60"/>
                  <a:gd name="T20" fmla="*/ 20 w 46"/>
                  <a:gd name="T21" fmla="*/ 20 h 60"/>
                  <a:gd name="T22" fmla="*/ 24 w 46"/>
                  <a:gd name="T23" fmla="*/ 22 h 60"/>
                  <a:gd name="T24" fmla="*/ 24 w 46"/>
                  <a:gd name="T25" fmla="*/ 22 h 60"/>
                  <a:gd name="T26" fmla="*/ 24 w 46"/>
                  <a:gd name="T27" fmla="*/ 22 h 60"/>
                  <a:gd name="T28" fmla="*/ 26 w 46"/>
                  <a:gd name="T29" fmla="*/ 22 h 60"/>
                  <a:gd name="T30" fmla="*/ 26 w 46"/>
                  <a:gd name="T31" fmla="*/ 14 h 60"/>
                  <a:gd name="T32" fmla="*/ 26 w 46"/>
                  <a:gd name="T33" fmla="*/ 14 h 60"/>
                  <a:gd name="T34" fmla="*/ 26 w 46"/>
                  <a:gd name="T35" fmla="*/ 8 h 60"/>
                  <a:gd name="T36" fmla="*/ 24 w 46"/>
                  <a:gd name="T37" fmla="*/ 8 h 60"/>
                  <a:gd name="T38" fmla="*/ 22 w 46"/>
                  <a:gd name="T39" fmla="*/ 8 h 60"/>
                  <a:gd name="T40" fmla="*/ 20 w 46"/>
                  <a:gd name="T41" fmla="*/ 8 h 60"/>
                  <a:gd name="T42" fmla="*/ 20 w 46"/>
                  <a:gd name="T43" fmla="*/ 8 h 60"/>
                  <a:gd name="T44" fmla="*/ 22 w 46"/>
                  <a:gd name="T45" fmla="*/ 2 h 60"/>
                  <a:gd name="T46" fmla="*/ 24 w 46"/>
                  <a:gd name="T47" fmla="*/ 0 h 60"/>
                  <a:gd name="T48" fmla="*/ 26 w 46"/>
                  <a:gd name="T49" fmla="*/ 2 h 60"/>
                  <a:gd name="T50" fmla="*/ 28 w 46"/>
                  <a:gd name="T51" fmla="*/ 6 h 60"/>
                  <a:gd name="T52" fmla="*/ 28 w 46"/>
                  <a:gd name="T53" fmla="*/ 6 h 60"/>
                  <a:gd name="T54" fmla="*/ 32 w 46"/>
                  <a:gd name="T55" fmla="*/ 16 h 60"/>
                  <a:gd name="T56" fmla="*/ 32 w 46"/>
                  <a:gd name="T57" fmla="*/ 16 h 60"/>
                  <a:gd name="T58" fmla="*/ 42 w 46"/>
                  <a:gd name="T59" fmla="*/ 34 h 60"/>
                  <a:gd name="T60" fmla="*/ 42 w 46"/>
                  <a:gd name="T61" fmla="*/ 34 h 60"/>
                  <a:gd name="T62" fmla="*/ 42 w 46"/>
                  <a:gd name="T63" fmla="*/ 34 h 60"/>
                  <a:gd name="T64" fmla="*/ 44 w 46"/>
                  <a:gd name="T65" fmla="*/ 44 h 60"/>
                  <a:gd name="T66" fmla="*/ 46 w 46"/>
                  <a:gd name="T67" fmla="*/ 54 h 60"/>
                  <a:gd name="T68" fmla="*/ 46 w 46"/>
                  <a:gd name="T69" fmla="*/ 54 h 60"/>
                  <a:gd name="T70" fmla="*/ 42 w 46"/>
                  <a:gd name="T71" fmla="*/ 60 h 60"/>
                  <a:gd name="T72" fmla="*/ 40 w 46"/>
                  <a:gd name="T73" fmla="*/ 60 h 60"/>
                  <a:gd name="T74" fmla="*/ 38 w 46"/>
                  <a:gd name="T75" fmla="*/ 60 h 60"/>
                  <a:gd name="T76" fmla="*/ 38 w 46"/>
                  <a:gd name="T77" fmla="*/ 60 h 60"/>
                  <a:gd name="T78" fmla="*/ 32 w 46"/>
                  <a:gd name="T79" fmla="*/ 50 h 60"/>
                  <a:gd name="T80" fmla="*/ 26 w 46"/>
                  <a:gd name="T81" fmla="*/ 42 h 60"/>
                  <a:gd name="T82" fmla="*/ 26 w 46"/>
                  <a:gd name="T83" fmla="*/ 42 h 60"/>
                  <a:gd name="T84" fmla="*/ 22 w 46"/>
                  <a:gd name="T85" fmla="*/ 38 h 60"/>
                  <a:gd name="T86" fmla="*/ 18 w 46"/>
                  <a:gd name="T87" fmla="*/ 38 h 60"/>
                  <a:gd name="T88" fmla="*/ 14 w 46"/>
                  <a:gd name="T89" fmla="*/ 42 h 60"/>
                  <a:gd name="T90" fmla="*/ 10 w 46"/>
                  <a:gd name="T91" fmla="*/ 52 h 60"/>
                  <a:gd name="T92" fmla="*/ 10 w 46"/>
                  <a:gd name="T93" fmla="*/ 52 h 60"/>
                  <a:gd name="T94" fmla="*/ 10 w 46"/>
                  <a:gd name="T95" fmla="*/ 52 h 60"/>
                  <a:gd name="T96" fmla="*/ 8 w 46"/>
                  <a:gd name="T97" fmla="*/ 52 h 60"/>
                  <a:gd name="T98" fmla="*/ 8 w 46"/>
                  <a:gd name="T99" fmla="*/ 52 h 60"/>
                  <a:gd name="T100" fmla="*/ 4 w 46"/>
                  <a:gd name="T101" fmla="*/ 48 h 60"/>
                  <a:gd name="T102" fmla="*/ 2 w 46"/>
                  <a:gd name="T103" fmla="*/ 46 h 60"/>
                  <a:gd name="T104" fmla="*/ 0 w 46"/>
                  <a:gd name="T105" fmla="*/ 42 h 60"/>
                  <a:gd name="T106" fmla="*/ 0 w 46"/>
                  <a:gd name="T10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60">
                    <a:moveTo>
                      <a:pt x="0" y="42"/>
                    </a:moveTo>
                    <a:lnTo>
                      <a:pt x="0" y="42"/>
                    </a:lnTo>
                    <a:lnTo>
                      <a:pt x="2" y="40"/>
                    </a:lnTo>
                    <a:lnTo>
                      <a:pt x="4" y="38"/>
                    </a:lnTo>
                    <a:lnTo>
                      <a:pt x="4" y="38"/>
                    </a:lnTo>
                    <a:lnTo>
                      <a:pt x="4" y="38"/>
                    </a:lnTo>
                    <a:lnTo>
                      <a:pt x="4" y="38"/>
                    </a:lnTo>
                    <a:lnTo>
                      <a:pt x="10" y="34"/>
                    </a:lnTo>
                    <a:lnTo>
                      <a:pt x="14" y="26"/>
                    </a:lnTo>
                    <a:lnTo>
                      <a:pt x="18" y="20"/>
                    </a:lnTo>
                    <a:lnTo>
                      <a:pt x="20" y="20"/>
                    </a:lnTo>
                    <a:lnTo>
                      <a:pt x="24" y="22"/>
                    </a:lnTo>
                    <a:lnTo>
                      <a:pt x="24" y="22"/>
                    </a:lnTo>
                    <a:lnTo>
                      <a:pt x="24" y="22"/>
                    </a:lnTo>
                    <a:lnTo>
                      <a:pt x="26" y="22"/>
                    </a:lnTo>
                    <a:lnTo>
                      <a:pt x="26" y="14"/>
                    </a:lnTo>
                    <a:lnTo>
                      <a:pt x="26" y="14"/>
                    </a:lnTo>
                    <a:lnTo>
                      <a:pt x="26" y="8"/>
                    </a:lnTo>
                    <a:lnTo>
                      <a:pt x="24" y="8"/>
                    </a:lnTo>
                    <a:lnTo>
                      <a:pt x="22" y="8"/>
                    </a:lnTo>
                    <a:lnTo>
                      <a:pt x="20" y="8"/>
                    </a:lnTo>
                    <a:lnTo>
                      <a:pt x="20" y="8"/>
                    </a:lnTo>
                    <a:lnTo>
                      <a:pt x="22" y="2"/>
                    </a:lnTo>
                    <a:lnTo>
                      <a:pt x="24" y="0"/>
                    </a:lnTo>
                    <a:lnTo>
                      <a:pt x="26" y="2"/>
                    </a:lnTo>
                    <a:lnTo>
                      <a:pt x="28" y="6"/>
                    </a:lnTo>
                    <a:lnTo>
                      <a:pt x="28" y="6"/>
                    </a:lnTo>
                    <a:lnTo>
                      <a:pt x="32" y="16"/>
                    </a:lnTo>
                    <a:lnTo>
                      <a:pt x="32" y="16"/>
                    </a:lnTo>
                    <a:lnTo>
                      <a:pt x="42" y="34"/>
                    </a:lnTo>
                    <a:lnTo>
                      <a:pt x="42" y="34"/>
                    </a:lnTo>
                    <a:lnTo>
                      <a:pt x="42" y="34"/>
                    </a:lnTo>
                    <a:lnTo>
                      <a:pt x="44" y="44"/>
                    </a:lnTo>
                    <a:lnTo>
                      <a:pt x="46" y="54"/>
                    </a:lnTo>
                    <a:lnTo>
                      <a:pt x="46" y="54"/>
                    </a:lnTo>
                    <a:lnTo>
                      <a:pt x="42" y="60"/>
                    </a:lnTo>
                    <a:lnTo>
                      <a:pt x="40" y="60"/>
                    </a:lnTo>
                    <a:lnTo>
                      <a:pt x="38" y="60"/>
                    </a:lnTo>
                    <a:lnTo>
                      <a:pt x="38" y="60"/>
                    </a:lnTo>
                    <a:lnTo>
                      <a:pt x="32" y="50"/>
                    </a:lnTo>
                    <a:lnTo>
                      <a:pt x="26" y="42"/>
                    </a:lnTo>
                    <a:lnTo>
                      <a:pt x="26" y="42"/>
                    </a:lnTo>
                    <a:lnTo>
                      <a:pt x="22" y="38"/>
                    </a:lnTo>
                    <a:lnTo>
                      <a:pt x="18" y="38"/>
                    </a:lnTo>
                    <a:lnTo>
                      <a:pt x="14" y="42"/>
                    </a:lnTo>
                    <a:lnTo>
                      <a:pt x="10" y="52"/>
                    </a:lnTo>
                    <a:lnTo>
                      <a:pt x="10" y="52"/>
                    </a:lnTo>
                    <a:lnTo>
                      <a:pt x="10" y="52"/>
                    </a:lnTo>
                    <a:lnTo>
                      <a:pt x="8" y="52"/>
                    </a:lnTo>
                    <a:lnTo>
                      <a:pt x="8" y="52"/>
                    </a:lnTo>
                    <a:lnTo>
                      <a:pt x="4" y="48"/>
                    </a:lnTo>
                    <a:lnTo>
                      <a:pt x="2" y="46"/>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2" name="Freeform 2001">
                <a:extLst>
                  <a:ext uri="{FF2B5EF4-FFF2-40B4-BE49-F238E27FC236}">
                    <a16:creationId xmlns:a16="http://schemas.microsoft.com/office/drawing/2014/main" id="{057D275B-7119-AC9E-A11D-03148AA024E8}"/>
                  </a:ext>
                </a:extLst>
              </p:cNvPr>
              <p:cNvSpPr>
                <a:spLocks/>
              </p:cNvSpPr>
              <p:nvPr/>
            </p:nvSpPr>
            <p:spPr bwMode="auto">
              <a:xfrm>
                <a:off x="5624" y="1944"/>
                <a:ext cx="8" cy="22"/>
              </a:xfrm>
              <a:custGeom>
                <a:avLst/>
                <a:gdLst>
                  <a:gd name="T0" fmla="*/ 0 w 8"/>
                  <a:gd name="T1" fmla="*/ 0 h 22"/>
                  <a:gd name="T2" fmla="*/ 0 w 8"/>
                  <a:gd name="T3" fmla="*/ 0 h 22"/>
                  <a:gd name="T4" fmla="*/ 6 w 8"/>
                  <a:gd name="T5" fmla="*/ 6 h 22"/>
                  <a:gd name="T6" fmla="*/ 8 w 8"/>
                  <a:gd name="T7" fmla="*/ 10 h 22"/>
                  <a:gd name="T8" fmla="*/ 8 w 8"/>
                  <a:gd name="T9" fmla="*/ 18 h 22"/>
                  <a:gd name="T10" fmla="*/ 8 w 8"/>
                  <a:gd name="T11" fmla="*/ 18 h 22"/>
                  <a:gd name="T12" fmla="*/ 6 w 8"/>
                  <a:gd name="T13" fmla="*/ 22 h 22"/>
                  <a:gd name="T14" fmla="*/ 6 w 8"/>
                  <a:gd name="T15" fmla="*/ 22 h 22"/>
                  <a:gd name="T16" fmla="*/ 6 w 8"/>
                  <a:gd name="T17" fmla="*/ 22 h 22"/>
                  <a:gd name="T18" fmla="*/ 4 w 8"/>
                  <a:gd name="T19" fmla="*/ 18 h 22"/>
                  <a:gd name="T20" fmla="*/ 2 w 8"/>
                  <a:gd name="T21" fmla="*/ 12 h 22"/>
                  <a:gd name="T22" fmla="*/ 0 w 8"/>
                  <a:gd name="T23" fmla="*/ 0 h 22"/>
                  <a:gd name="T24" fmla="*/ 0 w 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2">
                    <a:moveTo>
                      <a:pt x="0" y="0"/>
                    </a:moveTo>
                    <a:lnTo>
                      <a:pt x="0" y="0"/>
                    </a:lnTo>
                    <a:lnTo>
                      <a:pt x="6" y="6"/>
                    </a:lnTo>
                    <a:lnTo>
                      <a:pt x="8" y="10"/>
                    </a:lnTo>
                    <a:lnTo>
                      <a:pt x="8" y="18"/>
                    </a:lnTo>
                    <a:lnTo>
                      <a:pt x="8" y="18"/>
                    </a:lnTo>
                    <a:lnTo>
                      <a:pt x="6" y="22"/>
                    </a:lnTo>
                    <a:lnTo>
                      <a:pt x="6" y="22"/>
                    </a:lnTo>
                    <a:lnTo>
                      <a:pt x="6" y="22"/>
                    </a:lnTo>
                    <a:lnTo>
                      <a:pt x="4" y="18"/>
                    </a:lnTo>
                    <a:lnTo>
                      <a:pt x="2"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3" name="Freeform 2002">
                <a:extLst>
                  <a:ext uri="{FF2B5EF4-FFF2-40B4-BE49-F238E27FC236}">
                    <a16:creationId xmlns:a16="http://schemas.microsoft.com/office/drawing/2014/main" id="{19D6EE60-0698-AF9B-27B3-4FD542C867A7}"/>
                  </a:ext>
                </a:extLst>
              </p:cNvPr>
              <p:cNvSpPr>
                <a:spLocks/>
              </p:cNvSpPr>
              <p:nvPr/>
            </p:nvSpPr>
            <p:spPr bwMode="auto">
              <a:xfrm>
                <a:off x="5346" y="1880"/>
                <a:ext cx="8" cy="32"/>
              </a:xfrm>
              <a:custGeom>
                <a:avLst/>
                <a:gdLst>
                  <a:gd name="T0" fmla="*/ 0 w 8"/>
                  <a:gd name="T1" fmla="*/ 0 h 32"/>
                  <a:gd name="T2" fmla="*/ 0 w 8"/>
                  <a:gd name="T3" fmla="*/ 0 h 32"/>
                  <a:gd name="T4" fmla="*/ 4 w 8"/>
                  <a:gd name="T5" fmla="*/ 8 h 32"/>
                  <a:gd name="T6" fmla="*/ 8 w 8"/>
                  <a:gd name="T7" fmla="*/ 16 h 32"/>
                  <a:gd name="T8" fmla="*/ 8 w 8"/>
                  <a:gd name="T9" fmla="*/ 22 h 32"/>
                  <a:gd name="T10" fmla="*/ 8 w 8"/>
                  <a:gd name="T11" fmla="*/ 32 h 32"/>
                  <a:gd name="T12" fmla="*/ 8 w 8"/>
                  <a:gd name="T13" fmla="*/ 32 h 32"/>
                  <a:gd name="T14" fmla="*/ 0 w 8"/>
                  <a:gd name="T15" fmla="*/ 0 h 32"/>
                  <a:gd name="T16" fmla="*/ 0 w 8"/>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2">
                    <a:moveTo>
                      <a:pt x="0" y="0"/>
                    </a:moveTo>
                    <a:lnTo>
                      <a:pt x="0" y="0"/>
                    </a:lnTo>
                    <a:lnTo>
                      <a:pt x="4" y="8"/>
                    </a:lnTo>
                    <a:lnTo>
                      <a:pt x="8" y="16"/>
                    </a:lnTo>
                    <a:lnTo>
                      <a:pt x="8" y="22"/>
                    </a:lnTo>
                    <a:lnTo>
                      <a:pt x="8" y="32"/>
                    </a:lnTo>
                    <a:lnTo>
                      <a:pt x="8" y="3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4" name="Freeform 2003">
                <a:extLst>
                  <a:ext uri="{FF2B5EF4-FFF2-40B4-BE49-F238E27FC236}">
                    <a16:creationId xmlns:a16="http://schemas.microsoft.com/office/drawing/2014/main" id="{23CFC921-1E00-A715-A2B6-9A89B95C3359}"/>
                  </a:ext>
                </a:extLst>
              </p:cNvPr>
              <p:cNvSpPr>
                <a:spLocks/>
              </p:cNvSpPr>
              <p:nvPr/>
            </p:nvSpPr>
            <p:spPr bwMode="auto">
              <a:xfrm>
                <a:off x="5538" y="1876"/>
                <a:ext cx="6" cy="14"/>
              </a:xfrm>
              <a:custGeom>
                <a:avLst/>
                <a:gdLst>
                  <a:gd name="T0" fmla="*/ 6 w 6"/>
                  <a:gd name="T1" fmla="*/ 10 h 14"/>
                  <a:gd name="T2" fmla="*/ 6 w 6"/>
                  <a:gd name="T3" fmla="*/ 10 h 14"/>
                  <a:gd name="T4" fmla="*/ 4 w 6"/>
                  <a:gd name="T5" fmla="*/ 14 h 14"/>
                  <a:gd name="T6" fmla="*/ 2 w 6"/>
                  <a:gd name="T7" fmla="*/ 12 h 14"/>
                  <a:gd name="T8" fmla="*/ 0 w 6"/>
                  <a:gd name="T9" fmla="*/ 2 h 14"/>
                  <a:gd name="T10" fmla="*/ 0 w 6"/>
                  <a:gd name="T11" fmla="*/ 2 h 14"/>
                  <a:gd name="T12" fmla="*/ 2 w 6"/>
                  <a:gd name="T13" fmla="*/ 2 h 14"/>
                  <a:gd name="T14" fmla="*/ 4 w 6"/>
                  <a:gd name="T15" fmla="*/ 0 h 14"/>
                  <a:gd name="T16" fmla="*/ 6 w 6"/>
                  <a:gd name="T17" fmla="*/ 2 h 14"/>
                  <a:gd name="T18" fmla="*/ 6 w 6"/>
                  <a:gd name="T19" fmla="*/ 10 h 14"/>
                  <a:gd name="T20" fmla="*/ 6 w 6"/>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6" y="10"/>
                    </a:moveTo>
                    <a:lnTo>
                      <a:pt x="6" y="10"/>
                    </a:lnTo>
                    <a:lnTo>
                      <a:pt x="4" y="14"/>
                    </a:lnTo>
                    <a:lnTo>
                      <a:pt x="2" y="12"/>
                    </a:lnTo>
                    <a:lnTo>
                      <a:pt x="0" y="2"/>
                    </a:lnTo>
                    <a:lnTo>
                      <a:pt x="0" y="2"/>
                    </a:lnTo>
                    <a:lnTo>
                      <a:pt x="2" y="2"/>
                    </a:lnTo>
                    <a:lnTo>
                      <a:pt x="4" y="0"/>
                    </a:lnTo>
                    <a:lnTo>
                      <a:pt x="6"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5" name="Freeform 2004">
                <a:extLst>
                  <a:ext uri="{FF2B5EF4-FFF2-40B4-BE49-F238E27FC236}">
                    <a16:creationId xmlns:a16="http://schemas.microsoft.com/office/drawing/2014/main" id="{1B30EEBB-33AD-0526-BE8F-B70796AC0A09}"/>
                  </a:ext>
                </a:extLst>
              </p:cNvPr>
              <p:cNvSpPr>
                <a:spLocks/>
              </p:cNvSpPr>
              <p:nvPr/>
            </p:nvSpPr>
            <p:spPr bwMode="auto">
              <a:xfrm>
                <a:off x="5550" y="1862"/>
                <a:ext cx="4" cy="12"/>
              </a:xfrm>
              <a:custGeom>
                <a:avLst/>
                <a:gdLst>
                  <a:gd name="T0" fmla="*/ 4 w 4"/>
                  <a:gd name="T1" fmla="*/ 6 h 12"/>
                  <a:gd name="T2" fmla="*/ 4 w 4"/>
                  <a:gd name="T3" fmla="*/ 6 h 12"/>
                  <a:gd name="T4" fmla="*/ 4 w 4"/>
                  <a:gd name="T5" fmla="*/ 10 h 12"/>
                  <a:gd name="T6" fmla="*/ 2 w 4"/>
                  <a:gd name="T7" fmla="*/ 12 h 12"/>
                  <a:gd name="T8" fmla="*/ 2 w 4"/>
                  <a:gd name="T9" fmla="*/ 12 h 12"/>
                  <a:gd name="T10" fmla="*/ 0 w 4"/>
                  <a:gd name="T11" fmla="*/ 8 h 12"/>
                  <a:gd name="T12" fmla="*/ 0 w 4"/>
                  <a:gd name="T13" fmla="*/ 2 h 12"/>
                  <a:gd name="T14" fmla="*/ 0 w 4"/>
                  <a:gd name="T15" fmla="*/ 2 h 12"/>
                  <a:gd name="T16" fmla="*/ 0 w 4"/>
                  <a:gd name="T17" fmla="*/ 0 h 12"/>
                  <a:gd name="T18" fmla="*/ 2 w 4"/>
                  <a:gd name="T19" fmla="*/ 0 h 12"/>
                  <a:gd name="T20" fmla="*/ 2 w 4"/>
                  <a:gd name="T21" fmla="*/ 0 h 12"/>
                  <a:gd name="T22" fmla="*/ 4 w 4"/>
                  <a:gd name="T23" fmla="*/ 2 h 12"/>
                  <a:gd name="T24" fmla="*/ 4 w 4"/>
                  <a:gd name="T25" fmla="*/ 6 h 12"/>
                  <a:gd name="T26" fmla="*/ 4 w 4"/>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4" y="6"/>
                    </a:moveTo>
                    <a:lnTo>
                      <a:pt x="4" y="6"/>
                    </a:lnTo>
                    <a:lnTo>
                      <a:pt x="4" y="10"/>
                    </a:lnTo>
                    <a:lnTo>
                      <a:pt x="2" y="12"/>
                    </a:lnTo>
                    <a:lnTo>
                      <a:pt x="2" y="12"/>
                    </a:lnTo>
                    <a:lnTo>
                      <a:pt x="0" y="8"/>
                    </a:lnTo>
                    <a:lnTo>
                      <a:pt x="0" y="2"/>
                    </a:lnTo>
                    <a:lnTo>
                      <a:pt x="0" y="2"/>
                    </a:lnTo>
                    <a:lnTo>
                      <a:pt x="0" y="0"/>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6" name="Freeform 2005">
                <a:extLst>
                  <a:ext uri="{FF2B5EF4-FFF2-40B4-BE49-F238E27FC236}">
                    <a16:creationId xmlns:a16="http://schemas.microsoft.com/office/drawing/2014/main" id="{263ADBFB-0006-9B29-A756-D58273AEF71B}"/>
                  </a:ext>
                </a:extLst>
              </p:cNvPr>
              <p:cNvSpPr>
                <a:spLocks/>
              </p:cNvSpPr>
              <p:nvPr/>
            </p:nvSpPr>
            <p:spPr bwMode="auto">
              <a:xfrm>
                <a:off x="5682" y="1995"/>
                <a:ext cx="8" cy="12"/>
              </a:xfrm>
              <a:custGeom>
                <a:avLst/>
                <a:gdLst>
                  <a:gd name="T0" fmla="*/ 8 w 8"/>
                  <a:gd name="T1" fmla="*/ 12 h 12"/>
                  <a:gd name="T2" fmla="*/ 8 w 8"/>
                  <a:gd name="T3" fmla="*/ 12 h 12"/>
                  <a:gd name="T4" fmla="*/ 6 w 8"/>
                  <a:gd name="T5" fmla="*/ 12 h 12"/>
                  <a:gd name="T6" fmla="*/ 4 w 8"/>
                  <a:gd name="T7" fmla="*/ 8 h 12"/>
                  <a:gd name="T8" fmla="*/ 0 w 8"/>
                  <a:gd name="T9" fmla="*/ 0 h 12"/>
                  <a:gd name="T10" fmla="*/ 0 w 8"/>
                  <a:gd name="T11" fmla="*/ 0 h 12"/>
                  <a:gd name="T12" fmla="*/ 2 w 8"/>
                  <a:gd name="T13" fmla="*/ 0 h 12"/>
                  <a:gd name="T14" fmla="*/ 6 w 8"/>
                  <a:gd name="T15" fmla="*/ 2 h 12"/>
                  <a:gd name="T16" fmla="*/ 6 w 8"/>
                  <a:gd name="T17" fmla="*/ 6 h 12"/>
                  <a:gd name="T18" fmla="*/ 8 w 8"/>
                  <a:gd name="T19" fmla="*/ 12 h 12"/>
                  <a:gd name="T20" fmla="*/ 8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12"/>
                    </a:moveTo>
                    <a:lnTo>
                      <a:pt x="8" y="12"/>
                    </a:lnTo>
                    <a:lnTo>
                      <a:pt x="6" y="12"/>
                    </a:lnTo>
                    <a:lnTo>
                      <a:pt x="4" y="8"/>
                    </a:lnTo>
                    <a:lnTo>
                      <a:pt x="0" y="0"/>
                    </a:lnTo>
                    <a:lnTo>
                      <a:pt x="0" y="0"/>
                    </a:lnTo>
                    <a:lnTo>
                      <a:pt x="2" y="0"/>
                    </a:lnTo>
                    <a:lnTo>
                      <a:pt x="6" y="2"/>
                    </a:lnTo>
                    <a:lnTo>
                      <a:pt x="6" y="6"/>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7" name="Freeform 2006">
                <a:extLst>
                  <a:ext uri="{FF2B5EF4-FFF2-40B4-BE49-F238E27FC236}">
                    <a16:creationId xmlns:a16="http://schemas.microsoft.com/office/drawing/2014/main" id="{12F47801-AD0A-AD61-2DD6-338729805081}"/>
                  </a:ext>
                </a:extLst>
              </p:cNvPr>
              <p:cNvSpPr>
                <a:spLocks/>
              </p:cNvSpPr>
              <p:nvPr/>
            </p:nvSpPr>
            <p:spPr bwMode="auto">
              <a:xfrm>
                <a:off x="5456" y="1864"/>
                <a:ext cx="4" cy="10"/>
              </a:xfrm>
              <a:custGeom>
                <a:avLst/>
                <a:gdLst>
                  <a:gd name="T0" fmla="*/ 0 w 4"/>
                  <a:gd name="T1" fmla="*/ 0 h 10"/>
                  <a:gd name="T2" fmla="*/ 0 w 4"/>
                  <a:gd name="T3" fmla="*/ 0 h 10"/>
                  <a:gd name="T4" fmla="*/ 2 w 4"/>
                  <a:gd name="T5" fmla="*/ 4 h 10"/>
                  <a:gd name="T6" fmla="*/ 4 w 4"/>
                  <a:gd name="T7" fmla="*/ 6 h 10"/>
                  <a:gd name="T8" fmla="*/ 4 w 4"/>
                  <a:gd name="T9" fmla="*/ 8 h 10"/>
                  <a:gd name="T10" fmla="*/ 4 w 4"/>
                  <a:gd name="T11" fmla="*/ 8 h 10"/>
                  <a:gd name="T12" fmla="*/ 2 w 4"/>
                  <a:gd name="T13" fmla="*/ 10 h 10"/>
                  <a:gd name="T14" fmla="*/ 2 w 4"/>
                  <a:gd name="T15" fmla="*/ 10 h 10"/>
                  <a:gd name="T16" fmla="*/ 0 w 4"/>
                  <a:gd name="T17" fmla="*/ 10 h 10"/>
                  <a:gd name="T18" fmla="*/ 0 w 4"/>
                  <a:gd name="T19" fmla="*/ 6 h 10"/>
                  <a:gd name="T20" fmla="*/ 0 w 4"/>
                  <a:gd name="T21" fmla="*/ 0 h 10"/>
                  <a:gd name="T22" fmla="*/ 0 w 4"/>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0"/>
                    </a:moveTo>
                    <a:lnTo>
                      <a:pt x="0" y="0"/>
                    </a:lnTo>
                    <a:lnTo>
                      <a:pt x="2" y="4"/>
                    </a:lnTo>
                    <a:lnTo>
                      <a:pt x="4" y="6"/>
                    </a:lnTo>
                    <a:lnTo>
                      <a:pt x="4" y="8"/>
                    </a:lnTo>
                    <a:lnTo>
                      <a:pt x="4" y="8"/>
                    </a:lnTo>
                    <a:lnTo>
                      <a:pt x="2" y="10"/>
                    </a:lnTo>
                    <a:lnTo>
                      <a:pt x="2" y="10"/>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8" name="Freeform 2007">
                <a:extLst>
                  <a:ext uri="{FF2B5EF4-FFF2-40B4-BE49-F238E27FC236}">
                    <a16:creationId xmlns:a16="http://schemas.microsoft.com/office/drawing/2014/main" id="{8EEA2C1B-40EA-08F7-51E2-FAC46C4D0117}"/>
                  </a:ext>
                </a:extLst>
              </p:cNvPr>
              <p:cNvSpPr>
                <a:spLocks/>
              </p:cNvSpPr>
              <p:nvPr/>
            </p:nvSpPr>
            <p:spPr bwMode="auto">
              <a:xfrm>
                <a:off x="5472" y="1866"/>
                <a:ext cx="2" cy="4"/>
              </a:xfrm>
              <a:custGeom>
                <a:avLst/>
                <a:gdLst>
                  <a:gd name="T0" fmla="*/ 2 w 2"/>
                  <a:gd name="T1" fmla="*/ 2 h 4"/>
                  <a:gd name="T2" fmla="*/ 2 w 2"/>
                  <a:gd name="T3" fmla="*/ 2 h 4"/>
                  <a:gd name="T4" fmla="*/ 2 w 2"/>
                  <a:gd name="T5" fmla="*/ 4 h 4"/>
                  <a:gd name="T6" fmla="*/ 0 w 2"/>
                  <a:gd name="T7" fmla="*/ 4 h 4"/>
                  <a:gd name="T8" fmla="*/ 0 w 2"/>
                  <a:gd name="T9" fmla="*/ 4 h 4"/>
                  <a:gd name="T10" fmla="*/ 0 w 2"/>
                  <a:gd name="T11" fmla="*/ 2 h 4"/>
                  <a:gd name="T12" fmla="*/ 0 w 2"/>
                  <a:gd name="T13" fmla="*/ 2 h 4"/>
                  <a:gd name="T14" fmla="*/ 0 w 2"/>
                  <a:gd name="T15" fmla="*/ 0 h 4"/>
                  <a:gd name="T16" fmla="*/ 0 w 2"/>
                  <a:gd name="T17" fmla="*/ 0 h 4"/>
                  <a:gd name="T18" fmla="*/ 0 w 2"/>
                  <a:gd name="T19" fmla="*/ 0 h 4"/>
                  <a:gd name="T20" fmla="*/ 2 w 2"/>
                  <a:gd name="T21" fmla="*/ 2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2" y="4"/>
                    </a:lnTo>
                    <a:lnTo>
                      <a:pt x="0" y="4"/>
                    </a:lnTo>
                    <a:lnTo>
                      <a:pt x="0" y="4"/>
                    </a:lnTo>
                    <a:lnTo>
                      <a:pt x="0" y="2"/>
                    </a:lnTo>
                    <a:lnTo>
                      <a:pt x="0" y="2"/>
                    </a:lnTo>
                    <a:lnTo>
                      <a:pt x="0" y="0"/>
                    </a:lnTo>
                    <a:lnTo>
                      <a:pt x="0"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9" name="Freeform 2008">
                <a:extLst>
                  <a:ext uri="{FF2B5EF4-FFF2-40B4-BE49-F238E27FC236}">
                    <a16:creationId xmlns:a16="http://schemas.microsoft.com/office/drawing/2014/main" id="{F8BDF306-7B20-7CB4-83AC-98EFA996CECD}"/>
                  </a:ext>
                </a:extLst>
              </p:cNvPr>
              <p:cNvSpPr>
                <a:spLocks/>
              </p:cNvSpPr>
              <p:nvPr/>
            </p:nvSpPr>
            <p:spPr bwMode="auto">
              <a:xfrm>
                <a:off x="5462" y="1876"/>
                <a:ext cx="4" cy="4"/>
              </a:xfrm>
              <a:custGeom>
                <a:avLst/>
                <a:gdLst>
                  <a:gd name="T0" fmla="*/ 4 w 4"/>
                  <a:gd name="T1" fmla="*/ 4 h 4"/>
                  <a:gd name="T2" fmla="*/ 4 w 4"/>
                  <a:gd name="T3" fmla="*/ 4 h 4"/>
                  <a:gd name="T4" fmla="*/ 2 w 4"/>
                  <a:gd name="T5" fmla="*/ 4 h 4"/>
                  <a:gd name="T6" fmla="*/ 2 w 4"/>
                  <a:gd name="T7" fmla="*/ 4 h 4"/>
                  <a:gd name="T8" fmla="*/ 0 w 4"/>
                  <a:gd name="T9" fmla="*/ 0 h 4"/>
                  <a:gd name="T10" fmla="*/ 0 w 4"/>
                  <a:gd name="T11" fmla="*/ 0 h 4"/>
                  <a:gd name="T12" fmla="*/ 2 w 4"/>
                  <a:gd name="T13" fmla="*/ 0 h 4"/>
                  <a:gd name="T14" fmla="*/ 2 w 4"/>
                  <a:gd name="T15" fmla="*/ 0 h 4"/>
                  <a:gd name="T16" fmla="*/ 4 w 4"/>
                  <a:gd name="T17" fmla="*/ 4 h 4"/>
                  <a:gd name="T18" fmla="*/ 4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4"/>
                    </a:moveTo>
                    <a:lnTo>
                      <a:pt x="4" y="4"/>
                    </a:lnTo>
                    <a:lnTo>
                      <a:pt x="2" y="4"/>
                    </a:lnTo>
                    <a:lnTo>
                      <a:pt x="2" y="4"/>
                    </a:lnTo>
                    <a:lnTo>
                      <a:pt x="0" y="0"/>
                    </a:lnTo>
                    <a:lnTo>
                      <a:pt x="0"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0" name="Freeform 2009">
                <a:extLst>
                  <a:ext uri="{FF2B5EF4-FFF2-40B4-BE49-F238E27FC236}">
                    <a16:creationId xmlns:a16="http://schemas.microsoft.com/office/drawing/2014/main" id="{7C0F5715-53E0-779F-DC3D-76014057B850}"/>
                  </a:ext>
                </a:extLst>
              </p:cNvPr>
              <p:cNvSpPr>
                <a:spLocks/>
              </p:cNvSpPr>
              <p:nvPr/>
            </p:nvSpPr>
            <p:spPr bwMode="auto">
              <a:xfrm>
                <a:off x="1786" y="2197"/>
                <a:ext cx="238" cy="223"/>
              </a:xfrm>
              <a:custGeom>
                <a:avLst/>
                <a:gdLst>
                  <a:gd name="T0" fmla="*/ 148 w 238"/>
                  <a:gd name="T1" fmla="*/ 199 h 223"/>
                  <a:gd name="T2" fmla="*/ 146 w 238"/>
                  <a:gd name="T3" fmla="*/ 219 h 223"/>
                  <a:gd name="T4" fmla="*/ 136 w 238"/>
                  <a:gd name="T5" fmla="*/ 217 h 223"/>
                  <a:gd name="T6" fmla="*/ 126 w 238"/>
                  <a:gd name="T7" fmla="*/ 187 h 223"/>
                  <a:gd name="T8" fmla="*/ 124 w 238"/>
                  <a:gd name="T9" fmla="*/ 183 h 223"/>
                  <a:gd name="T10" fmla="*/ 116 w 238"/>
                  <a:gd name="T11" fmla="*/ 203 h 223"/>
                  <a:gd name="T12" fmla="*/ 104 w 238"/>
                  <a:gd name="T13" fmla="*/ 181 h 223"/>
                  <a:gd name="T14" fmla="*/ 102 w 238"/>
                  <a:gd name="T15" fmla="*/ 193 h 223"/>
                  <a:gd name="T16" fmla="*/ 90 w 238"/>
                  <a:gd name="T17" fmla="*/ 191 h 223"/>
                  <a:gd name="T18" fmla="*/ 72 w 238"/>
                  <a:gd name="T19" fmla="*/ 193 h 223"/>
                  <a:gd name="T20" fmla="*/ 64 w 238"/>
                  <a:gd name="T21" fmla="*/ 193 h 223"/>
                  <a:gd name="T22" fmla="*/ 50 w 238"/>
                  <a:gd name="T23" fmla="*/ 193 h 223"/>
                  <a:gd name="T24" fmla="*/ 36 w 238"/>
                  <a:gd name="T25" fmla="*/ 185 h 223"/>
                  <a:gd name="T26" fmla="*/ 20 w 238"/>
                  <a:gd name="T27" fmla="*/ 185 h 223"/>
                  <a:gd name="T28" fmla="*/ 12 w 238"/>
                  <a:gd name="T29" fmla="*/ 199 h 223"/>
                  <a:gd name="T30" fmla="*/ 0 w 238"/>
                  <a:gd name="T31" fmla="*/ 175 h 223"/>
                  <a:gd name="T32" fmla="*/ 8 w 238"/>
                  <a:gd name="T33" fmla="*/ 163 h 223"/>
                  <a:gd name="T34" fmla="*/ 14 w 238"/>
                  <a:gd name="T35" fmla="*/ 147 h 223"/>
                  <a:gd name="T36" fmla="*/ 24 w 238"/>
                  <a:gd name="T37" fmla="*/ 143 h 223"/>
                  <a:gd name="T38" fmla="*/ 28 w 238"/>
                  <a:gd name="T39" fmla="*/ 132 h 223"/>
                  <a:gd name="T40" fmla="*/ 32 w 238"/>
                  <a:gd name="T41" fmla="*/ 130 h 223"/>
                  <a:gd name="T42" fmla="*/ 22 w 238"/>
                  <a:gd name="T43" fmla="*/ 112 h 223"/>
                  <a:gd name="T44" fmla="*/ 30 w 238"/>
                  <a:gd name="T45" fmla="*/ 104 h 223"/>
                  <a:gd name="T46" fmla="*/ 44 w 238"/>
                  <a:gd name="T47" fmla="*/ 106 h 223"/>
                  <a:gd name="T48" fmla="*/ 60 w 238"/>
                  <a:gd name="T49" fmla="*/ 104 h 223"/>
                  <a:gd name="T50" fmla="*/ 58 w 238"/>
                  <a:gd name="T51" fmla="*/ 128 h 223"/>
                  <a:gd name="T52" fmla="*/ 70 w 238"/>
                  <a:gd name="T53" fmla="*/ 130 h 223"/>
                  <a:gd name="T54" fmla="*/ 56 w 238"/>
                  <a:gd name="T55" fmla="*/ 98 h 223"/>
                  <a:gd name="T56" fmla="*/ 58 w 238"/>
                  <a:gd name="T57" fmla="*/ 72 h 223"/>
                  <a:gd name="T58" fmla="*/ 62 w 238"/>
                  <a:gd name="T59" fmla="*/ 40 h 223"/>
                  <a:gd name="T60" fmla="*/ 72 w 238"/>
                  <a:gd name="T61" fmla="*/ 28 h 223"/>
                  <a:gd name="T62" fmla="*/ 88 w 238"/>
                  <a:gd name="T63" fmla="*/ 20 h 223"/>
                  <a:gd name="T64" fmla="*/ 112 w 238"/>
                  <a:gd name="T65" fmla="*/ 20 h 223"/>
                  <a:gd name="T66" fmla="*/ 124 w 238"/>
                  <a:gd name="T67" fmla="*/ 20 h 223"/>
                  <a:gd name="T68" fmla="*/ 156 w 238"/>
                  <a:gd name="T69" fmla="*/ 4 h 223"/>
                  <a:gd name="T70" fmla="*/ 186 w 238"/>
                  <a:gd name="T71" fmla="*/ 8 h 223"/>
                  <a:gd name="T72" fmla="*/ 218 w 238"/>
                  <a:gd name="T73" fmla="*/ 8 h 223"/>
                  <a:gd name="T74" fmla="*/ 234 w 238"/>
                  <a:gd name="T75" fmla="*/ 12 h 223"/>
                  <a:gd name="T76" fmla="*/ 230 w 238"/>
                  <a:gd name="T77" fmla="*/ 24 h 223"/>
                  <a:gd name="T78" fmla="*/ 222 w 238"/>
                  <a:gd name="T79" fmla="*/ 30 h 223"/>
                  <a:gd name="T80" fmla="*/ 218 w 238"/>
                  <a:gd name="T81" fmla="*/ 38 h 223"/>
                  <a:gd name="T82" fmla="*/ 210 w 238"/>
                  <a:gd name="T83" fmla="*/ 42 h 223"/>
                  <a:gd name="T84" fmla="*/ 218 w 238"/>
                  <a:gd name="T85" fmla="*/ 60 h 223"/>
                  <a:gd name="T86" fmla="*/ 208 w 238"/>
                  <a:gd name="T87" fmla="*/ 52 h 223"/>
                  <a:gd name="T88" fmla="*/ 206 w 238"/>
                  <a:gd name="T89" fmla="*/ 32 h 223"/>
                  <a:gd name="T90" fmla="*/ 200 w 238"/>
                  <a:gd name="T91" fmla="*/ 46 h 223"/>
                  <a:gd name="T92" fmla="*/ 192 w 238"/>
                  <a:gd name="T93" fmla="*/ 48 h 223"/>
                  <a:gd name="T94" fmla="*/ 180 w 238"/>
                  <a:gd name="T95" fmla="*/ 36 h 223"/>
                  <a:gd name="T96" fmla="*/ 172 w 238"/>
                  <a:gd name="T97" fmla="*/ 26 h 223"/>
                  <a:gd name="T98" fmla="*/ 172 w 238"/>
                  <a:gd name="T99" fmla="*/ 44 h 223"/>
                  <a:gd name="T100" fmla="*/ 164 w 238"/>
                  <a:gd name="T101" fmla="*/ 68 h 223"/>
                  <a:gd name="T102" fmla="*/ 170 w 238"/>
                  <a:gd name="T103" fmla="*/ 104 h 223"/>
                  <a:gd name="T104" fmla="*/ 170 w 238"/>
                  <a:gd name="T105" fmla="*/ 86 h 223"/>
                  <a:gd name="T106" fmla="*/ 178 w 238"/>
                  <a:gd name="T107" fmla="*/ 100 h 223"/>
                  <a:gd name="T108" fmla="*/ 176 w 238"/>
                  <a:gd name="T109" fmla="*/ 122 h 223"/>
                  <a:gd name="T110" fmla="*/ 184 w 238"/>
                  <a:gd name="T111" fmla="*/ 173 h 223"/>
                  <a:gd name="T112" fmla="*/ 176 w 238"/>
                  <a:gd name="T113" fmla="*/ 161 h 223"/>
                  <a:gd name="T114" fmla="*/ 168 w 238"/>
                  <a:gd name="T115" fmla="*/ 140 h 223"/>
                  <a:gd name="T116" fmla="*/ 140 w 238"/>
                  <a:gd name="T117" fmla="*/ 136 h 223"/>
                  <a:gd name="T118" fmla="*/ 148 w 238"/>
                  <a:gd name="T119" fmla="*/ 14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 h="223">
                    <a:moveTo>
                      <a:pt x="152" y="183"/>
                    </a:moveTo>
                    <a:lnTo>
                      <a:pt x="152" y="183"/>
                    </a:lnTo>
                    <a:lnTo>
                      <a:pt x="150" y="185"/>
                    </a:lnTo>
                    <a:lnTo>
                      <a:pt x="148" y="189"/>
                    </a:lnTo>
                    <a:lnTo>
                      <a:pt x="148" y="199"/>
                    </a:lnTo>
                    <a:lnTo>
                      <a:pt x="148" y="199"/>
                    </a:lnTo>
                    <a:lnTo>
                      <a:pt x="146" y="203"/>
                    </a:lnTo>
                    <a:lnTo>
                      <a:pt x="144" y="207"/>
                    </a:lnTo>
                    <a:lnTo>
                      <a:pt x="144" y="207"/>
                    </a:lnTo>
                    <a:lnTo>
                      <a:pt x="146" y="211"/>
                    </a:lnTo>
                    <a:lnTo>
                      <a:pt x="146" y="211"/>
                    </a:lnTo>
                    <a:lnTo>
                      <a:pt x="146" y="219"/>
                    </a:lnTo>
                    <a:lnTo>
                      <a:pt x="144" y="221"/>
                    </a:lnTo>
                    <a:lnTo>
                      <a:pt x="144" y="223"/>
                    </a:lnTo>
                    <a:lnTo>
                      <a:pt x="144" y="223"/>
                    </a:lnTo>
                    <a:lnTo>
                      <a:pt x="140" y="223"/>
                    </a:lnTo>
                    <a:lnTo>
                      <a:pt x="138" y="219"/>
                    </a:lnTo>
                    <a:lnTo>
                      <a:pt x="136" y="217"/>
                    </a:lnTo>
                    <a:lnTo>
                      <a:pt x="134" y="211"/>
                    </a:lnTo>
                    <a:lnTo>
                      <a:pt x="134" y="211"/>
                    </a:lnTo>
                    <a:lnTo>
                      <a:pt x="134" y="203"/>
                    </a:lnTo>
                    <a:lnTo>
                      <a:pt x="132" y="197"/>
                    </a:lnTo>
                    <a:lnTo>
                      <a:pt x="126" y="187"/>
                    </a:lnTo>
                    <a:lnTo>
                      <a:pt x="126" y="187"/>
                    </a:lnTo>
                    <a:lnTo>
                      <a:pt x="124" y="181"/>
                    </a:lnTo>
                    <a:lnTo>
                      <a:pt x="122" y="179"/>
                    </a:lnTo>
                    <a:lnTo>
                      <a:pt x="118" y="177"/>
                    </a:lnTo>
                    <a:lnTo>
                      <a:pt x="118" y="177"/>
                    </a:lnTo>
                    <a:lnTo>
                      <a:pt x="122" y="179"/>
                    </a:lnTo>
                    <a:lnTo>
                      <a:pt x="124" y="183"/>
                    </a:lnTo>
                    <a:lnTo>
                      <a:pt x="126" y="187"/>
                    </a:lnTo>
                    <a:lnTo>
                      <a:pt x="126" y="187"/>
                    </a:lnTo>
                    <a:lnTo>
                      <a:pt x="126" y="195"/>
                    </a:lnTo>
                    <a:lnTo>
                      <a:pt x="122" y="201"/>
                    </a:lnTo>
                    <a:lnTo>
                      <a:pt x="120" y="203"/>
                    </a:lnTo>
                    <a:lnTo>
                      <a:pt x="116" y="203"/>
                    </a:lnTo>
                    <a:lnTo>
                      <a:pt x="116" y="203"/>
                    </a:lnTo>
                    <a:lnTo>
                      <a:pt x="112" y="201"/>
                    </a:lnTo>
                    <a:lnTo>
                      <a:pt x="108" y="197"/>
                    </a:lnTo>
                    <a:lnTo>
                      <a:pt x="106" y="191"/>
                    </a:lnTo>
                    <a:lnTo>
                      <a:pt x="104" y="181"/>
                    </a:lnTo>
                    <a:lnTo>
                      <a:pt x="104" y="181"/>
                    </a:lnTo>
                    <a:lnTo>
                      <a:pt x="102" y="177"/>
                    </a:lnTo>
                    <a:lnTo>
                      <a:pt x="100" y="173"/>
                    </a:lnTo>
                    <a:lnTo>
                      <a:pt x="100" y="173"/>
                    </a:lnTo>
                    <a:lnTo>
                      <a:pt x="102" y="183"/>
                    </a:lnTo>
                    <a:lnTo>
                      <a:pt x="102" y="187"/>
                    </a:lnTo>
                    <a:lnTo>
                      <a:pt x="102" y="193"/>
                    </a:lnTo>
                    <a:lnTo>
                      <a:pt x="102" y="193"/>
                    </a:lnTo>
                    <a:lnTo>
                      <a:pt x="98" y="197"/>
                    </a:lnTo>
                    <a:lnTo>
                      <a:pt x="96" y="197"/>
                    </a:lnTo>
                    <a:lnTo>
                      <a:pt x="92" y="195"/>
                    </a:lnTo>
                    <a:lnTo>
                      <a:pt x="90" y="191"/>
                    </a:lnTo>
                    <a:lnTo>
                      <a:pt x="90" y="191"/>
                    </a:lnTo>
                    <a:lnTo>
                      <a:pt x="86" y="185"/>
                    </a:lnTo>
                    <a:lnTo>
                      <a:pt x="82" y="185"/>
                    </a:lnTo>
                    <a:lnTo>
                      <a:pt x="80" y="187"/>
                    </a:lnTo>
                    <a:lnTo>
                      <a:pt x="76" y="193"/>
                    </a:lnTo>
                    <a:lnTo>
                      <a:pt x="76" y="193"/>
                    </a:lnTo>
                    <a:lnTo>
                      <a:pt x="72" y="193"/>
                    </a:lnTo>
                    <a:lnTo>
                      <a:pt x="70" y="189"/>
                    </a:lnTo>
                    <a:lnTo>
                      <a:pt x="64" y="179"/>
                    </a:lnTo>
                    <a:lnTo>
                      <a:pt x="64" y="179"/>
                    </a:lnTo>
                    <a:lnTo>
                      <a:pt x="66" y="189"/>
                    </a:lnTo>
                    <a:lnTo>
                      <a:pt x="66" y="191"/>
                    </a:lnTo>
                    <a:lnTo>
                      <a:pt x="64" y="193"/>
                    </a:lnTo>
                    <a:lnTo>
                      <a:pt x="64" y="193"/>
                    </a:lnTo>
                    <a:lnTo>
                      <a:pt x="60" y="197"/>
                    </a:lnTo>
                    <a:lnTo>
                      <a:pt x="56" y="197"/>
                    </a:lnTo>
                    <a:lnTo>
                      <a:pt x="56" y="197"/>
                    </a:lnTo>
                    <a:lnTo>
                      <a:pt x="52" y="197"/>
                    </a:lnTo>
                    <a:lnTo>
                      <a:pt x="50" y="193"/>
                    </a:lnTo>
                    <a:lnTo>
                      <a:pt x="44" y="187"/>
                    </a:lnTo>
                    <a:lnTo>
                      <a:pt x="44" y="187"/>
                    </a:lnTo>
                    <a:lnTo>
                      <a:pt x="42" y="185"/>
                    </a:lnTo>
                    <a:lnTo>
                      <a:pt x="40" y="185"/>
                    </a:lnTo>
                    <a:lnTo>
                      <a:pt x="36" y="185"/>
                    </a:lnTo>
                    <a:lnTo>
                      <a:pt x="36" y="185"/>
                    </a:lnTo>
                    <a:lnTo>
                      <a:pt x="32" y="185"/>
                    </a:lnTo>
                    <a:lnTo>
                      <a:pt x="32" y="185"/>
                    </a:lnTo>
                    <a:lnTo>
                      <a:pt x="26" y="185"/>
                    </a:lnTo>
                    <a:lnTo>
                      <a:pt x="26" y="185"/>
                    </a:lnTo>
                    <a:lnTo>
                      <a:pt x="22" y="183"/>
                    </a:lnTo>
                    <a:lnTo>
                      <a:pt x="20" y="185"/>
                    </a:lnTo>
                    <a:lnTo>
                      <a:pt x="18" y="187"/>
                    </a:lnTo>
                    <a:lnTo>
                      <a:pt x="16" y="195"/>
                    </a:lnTo>
                    <a:lnTo>
                      <a:pt x="16" y="195"/>
                    </a:lnTo>
                    <a:lnTo>
                      <a:pt x="14" y="197"/>
                    </a:lnTo>
                    <a:lnTo>
                      <a:pt x="12" y="199"/>
                    </a:lnTo>
                    <a:lnTo>
                      <a:pt x="12" y="199"/>
                    </a:lnTo>
                    <a:lnTo>
                      <a:pt x="8" y="195"/>
                    </a:lnTo>
                    <a:lnTo>
                      <a:pt x="8" y="195"/>
                    </a:lnTo>
                    <a:lnTo>
                      <a:pt x="4" y="189"/>
                    </a:lnTo>
                    <a:lnTo>
                      <a:pt x="0" y="181"/>
                    </a:lnTo>
                    <a:lnTo>
                      <a:pt x="0" y="181"/>
                    </a:lnTo>
                    <a:lnTo>
                      <a:pt x="0" y="175"/>
                    </a:lnTo>
                    <a:lnTo>
                      <a:pt x="0" y="169"/>
                    </a:lnTo>
                    <a:lnTo>
                      <a:pt x="0" y="169"/>
                    </a:lnTo>
                    <a:lnTo>
                      <a:pt x="2" y="163"/>
                    </a:lnTo>
                    <a:lnTo>
                      <a:pt x="4" y="161"/>
                    </a:lnTo>
                    <a:lnTo>
                      <a:pt x="6" y="161"/>
                    </a:lnTo>
                    <a:lnTo>
                      <a:pt x="8" y="163"/>
                    </a:lnTo>
                    <a:lnTo>
                      <a:pt x="8" y="163"/>
                    </a:lnTo>
                    <a:lnTo>
                      <a:pt x="12" y="165"/>
                    </a:lnTo>
                    <a:lnTo>
                      <a:pt x="14" y="163"/>
                    </a:lnTo>
                    <a:lnTo>
                      <a:pt x="14" y="157"/>
                    </a:lnTo>
                    <a:lnTo>
                      <a:pt x="14" y="147"/>
                    </a:lnTo>
                    <a:lnTo>
                      <a:pt x="14" y="147"/>
                    </a:lnTo>
                    <a:lnTo>
                      <a:pt x="16" y="138"/>
                    </a:lnTo>
                    <a:lnTo>
                      <a:pt x="16" y="138"/>
                    </a:lnTo>
                    <a:lnTo>
                      <a:pt x="18" y="138"/>
                    </a:lnTo>
                    <a:lnTo>
                      <a:pt x="18" y="138"/>
                    </a:lnTo>
                    <a:lnTo>
                      <a:pt x="22" y="143"/>
                    </a:lnTo>
                    <a:lnTo>
                      <a:pt x="24" y="143"/>
                    </a:lnTo>
                    <a:lnTo>
                      <a:pt x="26" y="132"/>
                    </a:lnTo>
                    <a:lnTo>
                      <a:pt x="26" y="132"/>
                    </a:lnTo>
                    <a:lnTo>
                      <a:pt x="26" y="130"/>
                    </a:lnTo>
                    <a:lnTo>
                      <a:pt x="26" y="130"/>
                    </a:lnTo>
                    <a:lnTo>
                      <a:pt x="28" y="132"/>
                    </a:lnTo>
                    <a:lnTo>
                      <a:pt x="28" y="132"/>
                    </a:lnTo>
                    <a:lnTo>
                      <a:pt x="34" y="138"/>
                    </a:lnTo>
                    <a:lnTo>
                      <a:pt x="38" y="145"/>
                    </a:lnTo>
                    <a:lnTo>
                      <a:pt x="38" y="145"/>
                    </a:lnTo>
                    <a:lnTo>
                      <a:pt x="36" y="132"/>
                    </a:lnTo>
                    <a:lnTo>
                      <a:pt x="36" y="130"/>
                    </a:lnTo>
                    <a:lnTo>
                      <a:pt x="32" y="130"/>
                    </a:lnTo>
                    <a:lnTo>
                      <a:pt x="32" y="130"/>
                    </a:lnTo>
                    <a:lnTo>
                      <a:pt x="30" y="130"/>
                    </a:lnTo>
                    <a:lnTo>
                      <a:pt x="28" y="128"/>
                    </a:lnTo>
                    <a:lnTo>
                      <a:pt x="26" y="120"/>
                    </a:lnTo>
                    <a:lnTo>
                      <a:pt x="26" y="120"/>
                    </a:lnTo>
                    <a:lnTo>
                      <a:pt x="22" y="112"/>
                    </a:lnTo>
                    <a:lnTo>
                      <a:pt x="22" y="108"/>
                    </a:lnTo>
                    <a:lnTo>
                      <a:pt x="22" y="102"/>
                    </a:lnTo>
                    <a:lnTo>
                      <a:pt x="22" y="102"/>
                    </a:lnTo>
                    <a:lnTo>
                      <a:pt x="24" y="100"/>
                    </a:lnTo>
                    <a:lnTo>
                      <a:pt x="26" y="100"/>
                    </a:lnTo>
                    <a:lnTo>
                      <a:pt x="30" y="104"/>
                    </a:lnTo>
                    <a:lnTo>
                      <a:pt x="30" y="104"/>
                    </a:lnTo>
                    <a:lnTo>
                      <a:pt x="32" y="106"/>
                    </a:lnTo>
                    <a:lnTo>
                      <a:pt x="34" y="108"/>
                    </a:lnTo>
                    <a:lnTo>
                      <a:pt x="34" y="108"/>
                    </a:lnTo>
                    <a:lnTo>
                      <a:pt x="38" y="106"/>
                    </a:lnTo>
                    <a:lnTo>
                      <a:pt x="44" y="106"/>
                    </a:lnTo>
                    <a:lnTo>
                      <a:pt x="48" y="110"/>
                    </a:lnTo>
                    <a:lnTo>
                      <a:pt x="52" y="114"/>
                    </a:lnTo>
                    <a:lnTo>
                      <a:pt x="52" y="114"/>
                    </a:lnTo>
                    <a:lnTo>
                      <a:pt x="56" y="106"/>
                    </a:lnTo>
                    <a:lnTo>
                      <a:pt x="58" y="102"/>
                    </a:lnTo>
                    <a:lnTo>
                      <a:pt x="60" y="104"/>
                    </a:lnTo>
                    <a:lnTo>
                      <a:pt x="62" y="112"/>
                    </a:lnTo>
                    <a:lnTo>
                      <a:pt x="62" y="112"/>
                    </a:lnTo>
                    <a:lnTo>
                      <a:pt x="62" y="118"/>
                    </a:lnTo>
                    <a:lnTo>
                      <a:pt x="62" y="118"/>
                    </a:lnTo>
                    <a:lnTo>
                      <a:pt x="60" y="122"/>
                    </a:lnTo>
                    <a:lnTo>
                      <a:pt x="58" y="128"/>
                    </a:lnTo>
                    <a:lnTo>
                      <a:pt x="58" y="128"/>
                    </a:lnTo>
                    <a:lnTo>
                      <a:pt x="62" y="130"/>
                    </a:lnTo>
                    <a:lnTo>
                      <a:pt x="66" y="132"/>
                    </a:lnTo>
                    <a:lnTo>
                      <a:pt x="68" y="132"/>
                    </a:lnTo>
                    <a:lnTo>
                      <a:pt x="70" y="130"/>
                    </a:lnTo>
                    <a:lnTo>
                      <a:pt x="70" y="130"/>
                    </a:lnTo>
                    <a:lnTo>
                      <a:pt x="74" y="126"/>
                    </a:lnTo>
                    <a:lnTo>
                      <a:pt x="76" y="124"/>
                    </a:lnTo>
                    <a:lnTo>
                      <a:pt x="76" y="124"/>
                    </a:lnTo>
                    <a:lnTo>
                      <a:pt x="70" y="120"/>
                    </a:lnTo>
                    <a:lnTo>
                      <a:pt x="66" y="114"/>
                    </a:lnTo>
                    <a:lnTo>
                      <a:pt x="56" y="98"/>
                    </a:lnTo>
                    <a:lnTo>
                      <a:pt x="56" y="98"/>
                    </a:lnTo>
                    <a:lnTo>
                      <a:pt x="54" y="92"/>
                    </a:lnTo>
                    <a:lnTo>
                      <a:pt x="54" y="84"/>
                    </a:lnTo>
                    <a:lnTo>
                      <a:pt x="56" y="78"/>
                    </a:lnTo>
                    <a:lnTo>
                      <a:pt x="58" y="72"/>
                    </a:lnTo>
                    <a:lnTo>
                      <a:pt x="58" y="72"/>
                    </a:lnTo>
                    <a:lnTo>
                      <a:pt x="68" y="58"/>
                    </a:lnTo>
                    <a:lnTo>
                      <a:pt x="68" y="58"/>
                    </a:lnTo>
                    <a:lnTo>
                      <a:pt x="64" y="52"/>
                    </a:lnTo>
                    <a:lnTo>
                      <a:pt x="64" y="46"/>
                    </a:lnTo>
                    <a:lnTo>
                      <a:pt x="62" y="40"/>
                    </a:lnTo>
                    <a:lnTo>
                      <a:pt x="62" y="40"/>
                    </a:lnTo>
                    <a:lnTo>
                      <a:pt x="64" y="36"/>
                    </a:lnTo>
                    <a:lnTo>
                      <a:pt x="66" y="36"/>
                    </a:lnTo>
                    <a:lnTo>
                      <a:pt x="66" y="36"/>
                    </a:lnTo>
                    <a:lnTo>
                      <a:pt x="70" y="38"/>
                    </a:lnTo>
                    <a:lnTo>
                      <a:pt x="70" y="38"/>
                    </a:lnTo>
                    <a:lnTo>
                      <a:pt x="72" y="28"/>
                    </a:lnTo>
                    <a:lnTo>
                      <a:pt x="72" y="26"/>
                    </a:lnTo>
                    <a:lnTo>
                      <a:pt x="74" y="26"/>
                    </a:lnTo>
                    <a:lnTo>
                      <a:pt x="78" y="26"/>
                    </a:lnTo>
                    <a:lnTo>
                      <a:pt x="80" y="26"/>
                    </a:lnTo>
                    <a:lnTo>
                      <a:pt x="80" y="26"/>
                    </a:lnTo>
                    <a:lnTo>
                      <a:pt x="88" y="20"/>
                    </a:lnTo>
                    <a:lnTo>
                      <a:pt x="94" y="14"/>
                    </a:lnTo>
                    <a:lnTo>
                      <a:pt x="94" y="14"/>
                    </a:lnTo>
                    <a:lnTo>
                      <a:pt x="98" y="12"/>
                    </a:lnTo>
                    <a:lnTo>
                      <a:pt x="104" y="12"/>
                    </a:lnTo>
                    <a:lnTo>
                      <a:pt x="108" y="14"/>
                    </a:lnTo>
                    <a:lnTo>
                      <a:pt x="112" y="20"/>
                    </a:lnTo>
                    <a:lnTo>
                      <a:pt x="112" y="20"/>
                    </a:lnTo>
                    <a:lnTo>
                      <a:pt x="114" y="24"/>
                    </a:lnTo>
                    <a:lnTo>
                      <a:pt x="118" y="24"/>
                    </a:lnTo>
                    <a:lnTo>
                      <a:pt x="120" y="22"/>
                    </a:lnTo>
                    <a:lnTo>
                      <a:pt x="124" y="20"/>
                    </a:lnTo>
                    <a:lnTo>
                      <a:pt x="124" y="20"/>
                    </a:lnTo>
                    <a:lnTo>
                      <a:pt x="128" y="12"/>
                    </a:lnTo>
                    <a:lnTo>
                      <a:pt x="130" y="10"/>
                    </a:lnTo>
                    <a:lnTo>
                      <a:pt x="134" y="10"/>
                    </a:lnTo>
                    <a:lnTo>
                      <a:pt x="134" y="10"/>
                    </a:lnTo>
                    <a:lnTo>
                      <a:pt x="148" y="6"/>
                    </a:lnTo>
                    <a:lnTo>
                      <a:pt x="156" y="4"/>
                    </a:lnTo>
                    <a:lnTo>
                      <a:pt x="164" y="0"/>
                    </a:lnTo>
                    <a:lnTo>
                      <a:pt x="164" y="0"/>
                    </a:lnTo>
                    <a:lnTo>
                      <a:pt x="170" y="6"/>
                    </a:lnTo>
                    <a:lnTo>
                      <a:pt x="174" y="8"/>
                    </a:lnTo>
                    <a:lnTo>
                      <a:pt x="180" y="8"/>
                    </a:lnTo>
                    <a:lnTo>
                      <a:pt x="186" y="8"/>
                    </a:lnTo>
                    <a:lnTo>
                      <a:pt x="186" y="8"/>
                    </a:lnTo>
                    <a:lnTo>
                      <a:pt x="188" y="10"/>
                    </a:lnTo>
                    <a:lnTo>
                      <a:pt x="188" y="10"/>
                    </a:lnTo>
                    <a:lnTo>
                      <a:pt x="214" y="6"/>
                    </a:lnTo>
                    <a:lnTo>
                      <a:pt x="214" y="6"/>
                    </a:lnTo>
                    <a:lnTo>
                      <a:pt x="218" y="8"/>
                    </a:lnTo>
                    <a:lnTo>
                      <a:pt x="222" y="10"/>
                    </a:lnTo>
                    <a:lnTo>
                      <a:pt x="222" y="10"/>
                    </a:lnTo>
                    <a:lnTo>
                      <a:pt x="228" y="10"/>
                    </a:lnTo>
                    <a:lnTo>
                      <a:pt x="230" y="10"/>
                    </a:lnTo>
                    <a:lnTo>
                      <a:pt x="234" y="12"/>
                    </a:lnTo>
                    <a:lnTo>
                      <a:pt x="234" y="12"/>
                    </a:lnTo>
                    <a:lnTo>
                      <a:pt x="236" y="14"/>
                    </a:lnTo>
                    <a:lnTo>
                      <a:pt x="238" y="20"/>
                    </a:lnTo>
                    <a:lnTo>
                      <a:pt x="238" y="20"/>
                    </a:lnTo>
                    <a:lnTo>
                      <a:pt x="236" y="20"/>
                    </a:lnTo>
                    <a:lnTo>
                      <a:pt x="234" y="20"/>
                    </a:lnTo>
                    <a:lnTo>
                      <a:pt x="230" y="24"/>
                    </a:lnTo>
                    <a:lnTo>
                      <a:pt x="226" y="26"/>
                    </a:lnTo>
                    <a:lnTo>
                      <a:pt x="224" y="26"/>
                    </a:lnTo>
                    <a:lnTo>
                      <a:pt x="222" y="22"/>
                    </a:lnTo>
                    <a:lnTo>
                      <a:pt x="222" y="22"/>
                    </a:lnTo>
                    <a:lnTo>
                      <a:pt x="222" y="24"/>
                    </a:lnTo>
                    <a:lnTo>
                      <a:pt x="222" y="30"/>
                    </a:lnTo>
                    <a:lnTo>
                      <a:pt x="222" y="30"/>
                    </a:lnTo>
                    <a:lnTo>
                      <a:pt x="226" y="36"/>
                    </a:lnTo>
                    <a:lnTo>
                      <a:pt x="226" y="36"/>
                    </a:lnTo>
                    <a:lnTo>
                      <a:pt x="222" y="38"/>
                    </a:lnTo>
                    <a:lnTo>
                      <a:pt x="220" y="40"/>
                    </a:lnTo>
                    <a:lnTo>
                      <a:pt x="218" y="38"/>
                    </a:lnTo>
                    <a:lnTo>
                      <a:pt x="216" y="34"/>
                    </a:lnTo>
                    <a:lnTo>
                      <a:pt x="216" y="34"/>
                    </a:lnTo>
                    <a:lnTo>
                      <a:pt x="214" y="32"/>
                    </a:lnTo>
                    <a:lnTo>
                      <a:pt x="210" y="36"/>
                    </a:lnTo>
                    <a:lnTo>
                      <a:pt x="210" y="36"/>
                    </a:lnTo>
                    <a:lnTo>
                      <a:pt x="210" y="42"/>
                    </a:lnTo>
                    <a:lnTo>
                      <a:pt x="212" y="48"/>
                    </a:lnTo>
                    <a:lnTo>
                      <a:pt x="212" y="48"/>
                    </a:lnTo>
                    <a:lnTo>
                      <a:pt x="216" y="52"/>
                    </a:lnTo>
                    <a:lnTo>
                      <a:pt x="216" y="54"/>
                    </a:lnTo>
                    <a:lnTo>
                      <a:pt x="218" y="60"/>
                    </a:lnTo>
                    <a:lnTo>
                      <a:pt x="218" y="60"/>
                    </a:lnTo>
                    <a:lnTo>
                      <a:pt x="216" y="64"/>
                    </a:lnTo>
                    <a:lnTo>
                      <a:pt x="214" y="64"/>
                    </a:lnTo>
                    <a:lnTo>
                      <a:pt x="214" y="64"/>
                    </a:lnTo>
                    <a:lnTo>
                      <a:pt x="214" y="64"/>
                    </a:lnTo>
                    <a:lnTo>
                      <a:pt x="210" y="58"/>
                    </a:lnTo>
                    <a:lnTo>
                      <a:pt x="208" y="52"/>
                    </a:lnTo>
                    <a:lnTo>
                      <a:pt x="208" y="46"/>
                    </a:lnTo>
                    <a:lnTo>
                      <a:pt x="208" y="46"/>
                    </a:lnTo>
                    <a:lnTo>
                      <a:pt x="208" y="38"/>
                    </a:lnTo>
                    <a:lnTo>
                      <a:pt x="208" y="34"/>
                    </a:lnTo>
                    <a:lnTo>
                      <a:pt x="206" y="32"/>
                    </a:lnTo>
                    <a:lnTo>
                      <a:pt x="206" y="32"/>
                    </a:lnTo>
                    <a:lnTo>
                      <a:pt x="204" y="32"/>
                    </a:lnTo>
                    <a:lnTo>
                      <a:pt x="202" y="34"/>
                    </a:lnTo>
                    <a:lnTo>
                      <a:pt x="200" y="42"/>
                    </a:lnTo>
                    <a:lnTo>
                      <a:pt x="200" y="42"/>
                    </a:lnTo>
                    <a:lnTo>
                      <a:pt x="200" y="46"/>
                    </a:lnTo>
                    <a:lnTo>
                      <a:pt x="200" y="46"/>
                    </a:lnTo>
                    <a:lnTo>
                      <a:pt x="198" y="50"/>
                    </a:lnTo>
                    <a:lnTo>
                      <a:pt x="198" y="50"/>
                    </a:lnTo>
                    <a:lnTo>
                      <a:pt x="196" y="50"/>
                    </a:lnTo>
                    <a:lnTo>
                      <a:pt x="196" y="50"/>
                    </a:lnTo>
                    <a:lnTo>
                      <a:pt x="194" y="46"/>
                    </a:lnTo>
                    <a:lnTo>
                      <a:pt x="192" y="48"/>
                    </a:lnTo>
                    <a:lnTo>
                      <a:pt x="188" y="52"/>
                    </a:lnTo>
                    <a:lnTo>
                      <a:pt x="184" y="52"/>
                    </a:lnTo>
                    <a:lnTo>
                      <a:pt x="182" y="50"/>
                    </a:lnTo>
                    <a:lnTo>
                      <a:pt x="182" y="46"/>
                    </a:lnTo>
                    <a:lnTo>
                      <a:pt x="180" y="36"/>
                    </a:lnTo>
                    <a:lnTo>
                      <a:pt x="180" y="36"/>
                    </a:lnTo>
                    <a:lnTo>
                      <a:pt x="180" y="30"/>
                    </a:lnTo>
                    <a:lnTo>
                      <a:pt x="178" y="26"/>
                    </a:lnTo>
                    <a:lnTo>
                      <a:pt x="176" y="24"/>
                    </a:lnTo>
                    <a:lnTo>
                      <a:pt x="174" y="24"/>
                    </a:lnTo>
                    <a:lnTo>
                      <a:pt x="174" y="24"/>
                    </a:lnTo>
                    <a:lnTo>
                      <a:pt x="172" y="26"/>
                    </a:lnTo>
                    <a:lnTo>
                      <a:pt x="172" y="28"/>
                    </a:lnTo>
                    <a:lnTo>
                      <a:pt x="174" y="36"/>
                    </a:lnTo>
                    <a:lnTo>
                      <a:pt x="174" y="36"/>
                    </a:lnTo>
                    <a:lnTo>
                      <a:pt x="174" y="40"/>
                    </a:lnTo>
                    <a:lnTo>
                      <a:pt x="172" y="44"/>
                    </a:lnTo>
                    <a:lnTo>
                      <a:pt x="172" y="44"/>
                    </a:lnTo>
                    <a:lnTo>
                      <a:pt x="170" y="50"/>
                    </a:lnTo>
                    <a:lnTo>
                      <a:pt x="170" y="60"/>
                    </a:lnTo>
                    <a:lnTo>
                      <a:pt x="170" y="60"/>
                    </a:lnTo>
                    <a:lnTo>
                      <a:pt x="168" y="68"/>
                    </a:lnTo>
                    <a:lnTo>
                      <a:pt x="166" y="70"/>
                    </a:lnTo>
                    <a:lnTo>
                      <a:pt x="164" y="68"/>
                    </a:lnTo>
                    <a:lnTo>
                      <a:pt x="162" y="64"/>
                    </a:lnTo>
                    <a:lnTo>
                      <a:pt x="162" y="64"/>
                    </a:lnTo>
                    <a:lnTo>
                      <a:pt x="164" y="88"/>
                    </a:lnTo>
                    <a:lnTo>
                      <a:pt x="166" y="96"/>
                    </a:lnTo>
                    <a:lnTo>
                      <a:pt x="170" y="104"/>
                    </a:lnTo>
                    <a:lnTo>
                      <a:pt x="170" y="104"/>
                    </a:lnTo>
                    <a:lnTo>
                      <a:pt x="172" y="100"/>
                    </a:lnTo>
                    <a:lnTo>
                      <a:pt x="170" y="96"/>
                    </a:lnTo>
                    <a:lnTo>
                      <a:pt x="170" y="96"/>
                    </a:lnTo>
                    <a:lnTo>
                      <a:pt x="168" y="92"/>
                    </a:lnTo>
                    <a:lnTo>
                      <a:pt x="168" y="88"/>
                    </a:lnTo>
                    <a:lnTo>
                      <a:pt x="170" y="86"/>
                    </a:lnTo>
                    <a:lnTo>
                      <a:pt x="170" y="86"/>
                    </a:lnTo>
                    <a:lnTo>
                      <a:pt x="170" y="84"/>
                    </a:lnTo>
                    <a:lnTo>
                      <a:pt x="172" y="84"/>
                    </a:lnTo>
                    <a:lnTo>
                      <a:pt x="174" y="90"/>
                    </a:lnTo>
                    <a:lnTo>
                      <a:pt x="174" y="90"/>
                    </a:lnTo>
                    <a:lnTo>
                      <a:pt x="178" y="100"/>
                    </a:lnTo>
                    <a:lnTo>
                      <a:pt x="178" y="100"/>
                    </a:lnTo>
                    <a:lnTo>
                      <a:pt x="180" y="102"/>
                    </a:lnTo>
                    <a:lnTo>
                      <a:pt x="180" y="106"/>
                    </a:lnTo>
                    <a:lnTo>
                      <a:pt x="180" y="106"/>
                    </a:lnTo>
                    <a:lnTo>
                      <a:pt x="178" y="116"/>
                    </a:lnTo>
                    <a:lnTo>
                      <a:pt x="176" y="122"/>
                    </a:lnTo>
                    <a:lnTo>
                      <a:pt x="176" y="136"/>
                    </a:lnTo>
                    <a:lnTo>
                      <a:pt x="180" y="147"/>
                    </a:lnTo>
                    <a:lnTo>
                      <a:pt x="184" y="157"/>
                    </a:lnTo>
                    <a:lnTo>
                      <a:pt x="184" y="157"/>
                    </a:lnTo>
                    <a:lnTo>
                      <a:pt x="186" y="165"/>
                    </a:lnTo>
                    <a:lnTo>
                      <a:pt x="184" y="173"/>
                    </a:lnTo>
                    <a:lnTo>
                      <a:pt x="184" y="173"/>
                    </a:lnTo>
                    <a:lnTo>
                      <a:pt x="182" y="165"/>
                    </a:lnTo>
                    <a:lnTo>
                      <a:pt x="182" y="163"/>
                    </a:lnTo>
                    <a:lnTo>
                      <a:pt x="180" y="161"/>
                    </a:lnTo>
                    <a:lnTo>
                      <a:pt x="180" y="161"/>
                    </a:lnTo>
                    <a:lnTo>
                      <a:pt x="176" y="161"/>
                    </a:lnTo>
                    <a:lnTo>
                      <a:pt x="172" y="159"/>
                    </a:lnTo>
                    <a:lnTo>
                      <a:pt x="170" y="155"/>
                    </a:lnTo>
                    <a:lnTo>
                      <a:pt x="168" y="143"/>
                    </a:lnTo>
                    <a:lnTo>
                      <a:pt x="168" y="143"/>
                    </a:lnTo>
                    <a:lnTo>
                      <a:pt x="168" y="140"/>
                    </a:lnTo>
                    <a:lnTo>
                      <a:pt x="168" y="140"/>
                    </a:lnTo>
                    <a:lnTo>
                      <a:pt x="160" y="140"/>
                    </a:lnTo>
                    <a:lnTo>
                      <a:pt x="154" y="138"/>
                    </a:lnTo>
                    <a:lnTo>
                      <a:pt x="142" y="132"/>
                    </a:lnTo>
                    <a:lnTo>
                      <a:pt x="142" y="132"/>
                    </a:lnTo>
                    <a:lnTo>
                      <a:pt x="142" y="132"/>
                    </a:lnTo>
                    <a:lnTo>
                      <a:pt x="140" y="136"/>
                    </a:lnTo>
                    <a:lnTo>
                      <a:pt x="140" y="136"/>
                    </a:lnTo>
                    <a:lnTo>
                      <a:pt x="142" y="140"/>
                    </a:lnTo>
                    <a:lnTo>
                      <a:pt x="142" y="143"/>
                    </a:lnTo>
                    <a:lnTo>
                      <a:pt x="142" y="143"/>
                    </a:lnTo>
                    <a:lnTo>
                      <a:pt x="146" y="145"/>
                    </a:lnTo>
                    <a:lnTo>
                      <a:pt x="148" y="149"/>
                    </a:lnTo>
                    <a:lnTo>
                      <a:pt x="152" y="157"/>
                    </a:lnTo>
                    <a:lnTo>
                      <a:pt x="152" y="169"/>
                    </a:lnTo>
                    <a:lnTo>
                      <a:pt x="152" y="183"/>
                    </a:lnTo>
                    <a:lnTo>
                      <a:pt x="152"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1" name="Freeform 2010">
                <a:extLst>
                  <a:ext uri="{FF2B5EF4-FFF2-40B4-BE49-F238E27FC236}">
                    <a16:creationId xmlns:a16="http://schemas.microsoft.com/office/drawing/2014/main" id="{D05FDCA2-4D47-F479-1CD2-EF8370E1A93C}"/>
                  </a:ext>
                </a:extLst>
              </p:cNvPr>
              <p:cNvSpPr>
                <a:spLocks/>
              </p:cNvSpPr>
              <p:nvPr/>
            </p:nvSpPr>
            <p:spPr bwMode="auto">
              <a:xfrm>
                <a:off x="1958" y="2412"/>
                <a:ext cx="38" cy="32"/>
              </a:xfrm>
              <a:custGeom>
                <a:avLst/>
                <a:gdLst>
                  <a:gd name="T0" fmla="*/ 4 w 38"/>
                  <a:gd name="T1" fmla="*/ 16 h 32"/>
                  <a:gd name="T2" fmla="*/ 4 w 38"/>
                  <a:gd name="T3" fmla="*/ 16 h 32"/>
                  <a:gd name="T4" fmla="*/ 6 w 38"/>
                  <a:gd name="T5" fmla="*/ 12 h 32"/>
                  <a:gd name="T6" fmla="*/ 10 w 38"/>
                  <a:gd name="T7" fmla="*/ 12 h 32"/>
                  <a:gd name="T8" fmla="*/ 14 w 38"/>
                  <a:gd name="T9" fmla="*/ 12 h 32"/>
                  <a:gd name="T10" fmla="*/ 14 w 38"/>
                  <a:gd name="T11" fmla="*/ 12 h 32"/>
                  <a:gd name="T12" fmla="*/ 18 w 38"/>
                  <a:gd name="T13" fmla="*/ 12 h 32"/>
                  <a:gd name="T14" fmla="*/ 20 w 38"/>
                  <a:gd name="T15" fmla="*/ 8 h 32"/>
                  <a:gd name="T16" fmla="*/ 20 w 38"/>
                  <a:gd name="T17" fmla="*/ 8 h 32"/>
                  <a:gd name="T18" fmla="*/ 22 w 38"/>
                  <a:gd name="T19" fmla="*/ 2 h 32"/>
                  <a:gd name="T20" fmla="*/ 24 w 38"/>
                  <a:gd name="T21" fmla="*/ 0 h 32"/>
                  <a:gd name="T22" fmla="*/ 26 w 38"/>
                  <a:gd name="T23" fmla="*/ 0 h 32"/>
                  <a:gd name="T24" fmla="*/ 28 w 38"/>
                  <a:gd name="T25" fmla="*/ 0 h 32"/>
                  <a:gd name="T26" fmla="*/ 34 w 38"/>
                  <a:gd name="T27" fmla="*/ 4 h 32"/>
                  <a:gd name="T28" fmla="*/ 36 w 38"/>
                  <a:gd name="T29" fmla="*/ 4 h 32"/>
                  <a:gd name="T30" fmla="*/ 38 w 38"/>
                  <a:gd name="T31" fmla="*/ 4 h 32"/>
                  <a:gd name="T32" fmla="*/ 38 w 38"/>
                  <a:gd name="T33" fmla="*/ 4 h 32"/>
                  <a:gd name="T34" fmla="*/ 38 w 38"/>
                  <a:gd name="T35" fmla="*/ 10 h 32"/>
                  <a:gd name="T36" fmla="*/ 38 w 38"/>
                  <a:gd name="T37" fmla="*/ 18 h 32"/>
                  <a:gd name="T38" fmla="*/ 38 w 38"/>
                  <a:gd name="T39" fmla="*/ 18 h 32"/>
                  <a:gd name="T40" fmla="*/ 36 w 38"/>
                  <a:gd name="T41" fmla="*/ 22 h 32"/>
                  <a:gd name="T42" fmla="*/ 36 w 38"/>
                  <a:gd name="T43" fmla="*/ 22 h 32"/>
                  <a:gd name="T44" fmla="*/ 32 w 38"/>
                  <a:gd name="T45" fmla="*/ 22 h 32"/>
                  <a:gd name="T46" fmla="*/ 26 w 38"/>
                  <a:gd name="T47" fmla="*/ 24 h 32"/>
                  <a:gd name="T48" fmla="*/ 18 w 38"/>
                  <a:gd name="T49" fmla="*/ 28 h 32"/>
                  <a:gd name="T50" fmla="*/ 10 w 38"/>
                  <a:gd name="T51" fmla="*/ 32 h 32"/>
                  <a:gd name="T52" fmla="*/ 6 w 38"/>
                  <a:gd name="T53" fmla="*/ 32 h 32"/>
                  <a:gd name="T54" fmla="*/ 0 w 38"/>
                  <a:gd name="T55" fmla="*/ 30 h 32"/>
                  <a:gd name="T56" fmla="*/ 0 w 38"/>
                  <a:gd name="T57" fmla="*/ 30 h 32"/>
                  <a:gd name="T58" fmla="*/ 0 w 38"/>
                  <a:gd name="T59" fmla="*/ 28 h 32"/>
                  <a:gd name="T60" fmla="*/ 0 w 38"/>
                  <a:gd name="T61" fmla="*/ 28 h 32"/>
                  <a:gd name="T62" fmla="*/ 2 w 38"/>
                  <a:gd name="T63" fmla="*/ 24 h 32"/>
                  <a:gd name="T64" fmla="*/ 4 w 38"/>
                  <a:gd name="T65" fmla="*/ 22 h 32"/>
                  <a:gd name="T66" fmla="*/ 10 w 38"/>
                  <a:gd name="T67" fmla="*/ 22 h 32"/>
                  <a:gd name="T68" fmla="*/ 10 w 38"/>
                  <a:gd name="T69" fmla="*/ 22 h 32"/>
                  <a:gd name="T70" fmla="*/ 6 w 38"/>
                  <a:gd name="T71" fmla="*/ 20 h 32"/>
                  <a:gd name="T72" fmla="*/ 4 w 38"/>
                  <a:gd name="T73" fmla="*/ 16 h 32"/>
                  <a:gd name="T74" fmla="*/ 4 w 38"/>
                  <a:gd name="T7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32">
                    <a:moveTo>
                      <a:pt x="4" y="16"/>
                    </a:moveTo>
                    <a:lnTo>
                      <a:pt x="4" y="16"/>
                    </a:lnTo>
                    <a:lnTo>
                      <a:pt x="6" y="12"/>
                    </a:lnTo>
                    <a:lnTo>
                      <a:pt x="10" y="12"/>
                    </a:lnTo>
                    <a:lnTo>
                      <a:pt x="14" y="12"/>
                    </a:lnTo>
                    <a:lnTo>
                      <a:pt x="14" y="12"/>
                    </a:lnTo>
                    <a:lnTo>
                      <a:pt x="18" y="12"/>
                    </a:lnTo>
                    <a:lnTo>
                      <a:pt x="20" y="8"/>
                    </a:lnTo>
                    <a:lnTo>
                      <a:pt x="20" y="8"/>
                    </a:lnTo>
                    <a:lnTo>
                      <a:pt x="22" y="2"/>
                    </a:lnTo>
                    <a:lnTo>
                      <a:pt x="24" y="0"/>
                    </a:lnTo>
                    <a:lnTo>
                      <a:pt x="26" y="0"/>
                    </a:lnTo>
                    <a:lnTo>
                      <a:pt x="28" y="0"/>
                    </a:lnTo>
                    <a:lnTo>
                      <a:pt x="34" y="4"/>
                    </a:lnTo>
                    <a:lnTo>
                      <a:pt x="36" y="4"/>
                    </a:lnTo>
                    <a:lnTo>
                      <a:pt x="38" y="4"/>
                    </a:lnTo>
                    <a:lnTo>
                      <a:pt x="38" y="4"/>
                    </a:lnTo>
                    <a:lnTo>
                      <a:pt x="38" y="10"/>
                    </a:lnTo>
                    <a:lnTo>
                      <a:pt x="38" y="18"/>
                    </a:lnTo>
                    <a:lnTo>
                      <a:pt x="38" y="18"/>
                    </a:lnTo>
                    <a:lnTo>
                      <a:pt x="36" y="22"/>
                    </a:lnTo>
                    <a:lnTo>
                      <a:pt x="36" y="22"/>
                    </a:lnTo>
                    <a:lnTo>
                      <a:pt x="32" y="22"/>
                    </a:lnTo>
                    <a:lnTo>
                      <a:pt x="26" y="24"/>
                    </a:lnTo>
                    <a:lnTo>
                      <a:pt x="18" y="28"/>
                    </a:lnTo>
                    <a:lnTo>
                      <a:pt x="10" y="32"/>
                    </a:lnTo>
                    <a:lnTo>
                      <a:pt x="6" y="32"/>
                    </a:lnTo>
                    <a:lnTo>
                      <a:pt x="0" y="30"/>
                    </a:lnTo>
                    <a:lnTo>
                      <a:pt x="0" y="30"/>
                    </a:lnTo>
                    <a:lnTo>
                      <a:pt x="0" y="28"/>
                    </a:lnTo>
                    <a:lnTo>
                      <a:pt x="0" y="28"/>
                    </a:lnTo>
                    <a:lnTo>
                      <a:pt x="2" y="24"/>
                    </a:lnTo>
                    <a:lnTo>
                      <a:pt x="4" y="22"/>
                    </a:lnTo>
                    <a:lnTo>
                      <a:pt x="10" y="22"/>
                    </a:lnTo>
                    <a:lnTo>
                      <a:pt x="10" y="22"/>
                    </a:lnTo>
                    <a:lnTo>
                      <a:pt x="6" y="20"/>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2" name="Freeform 2011">
                <a:extLst>
                  <a:ext uri="{FF2B5EF4-FFF2-40B4-BE49-F238E27FC236}">
                    <a16:creationId xmlns:a16="http://schemas.microsoft.com/office/drawing/2014/main" id="{4D0273F2-95BF-3687-1A35-229D075181D1}"/>
                  </a:ext>
                </a:extLst>
              </p:cNvPr>
              <p:cNvSpPr>
                <a:spLocks/>
              </p:cNvSpPr>
              <p:nvPr/>
            </p:nvSpPr>
            <p:spPr bwMode="auto">
              <a:xfrm>
                <a:off x="2000" y="2189"/>
                <a:ext cx="56" cy="28"/>
              </a:xfrm>
              <a:custGeom>
                <a:avLst/>
                <a:gdLst>
                  <a:gd name="T0" fmla="*/ 8 w 56"/>
                  <a:gd name="T1" fmla="*/ 22 h 28"/>
                  <a:gd name="T2" fmla="*/ 8 w 56"/>
                  <a:gd name="T3" fmla="*/ 22 h 28"/>
                  <a:gd name="T4" fmla="*/ 4 w 56"/>
                  <a:gd name="T5" fmla="*/ 22 h 28"/>
                  <a:gd name="T6" fmla="*/ 2 w 56"/>
                  <a:gd name="T7" fmla="*/ 20 h 28"/>
                  <a:gd name="T8" fmla="*/ 0 w 56"/>
                  <a:gd name="T9" fmla="*/ 18 h 28"/>
                  <a:gd name="T10" fmla="*/ 0 w 56"/>
                  <a:gd name="T11" fmla="*/ 18 h 28"/>
                  <a:gd name="T12" fmla="*/ 2 w 56"/>
                  <a:gd name="T13" fmla="*/ 14 h 28"/>
                  <a:gd name="T14" fmla="*/ 2 w 56"/>
                  <a:gd name="T15" fmla="*/ 14 h 28"/>
                  <a:gd name="T16" fmla="*/ 8 w 56"/>
                  <a:gd name="T17" fmla="*/ 2 h 28"/>
                  <a:gd name="T18" fmla="*/ 12 w 56"/>
                  <a:gd name="T19" fmla="*/ 0 h 28"/>
                  <a:gd name="T20" fmla="*/ 16 w 56"/>
                  <a:gd name="T21" fmla="*/ 0 h 28"/>
                  <a:gd name="T22" fmla="*/ 16 w 56"/>
                  <a:gd name="T23" fmla="*/ 0 h 28"/>
                  <a:gd name="T24" fmla="*/ 18 w 56"/>
                  <a:gd name="T25" fmla="*/ 0 h 28"/>
                  <a:gd name="T26" fmla="*/ 18 w 56"/>
                  <a:gd name="T27" fmla="*/ 0 h 28"/>
                  <a:gd name="T28" fmla="*/ 24 w 56"/>
                  <a:gd name="T29" fmla="*/ 2 h 28"/>
                  <a:gd name="T30" fmla="*/ 30 w 56"/>
                  <a:gd name="T31" fmla="*/ 6 h 28"/>
                  <a:gd name="T32" fmla="*/ 36 w 56"/>
                  <a:gd name="T33" fmla="*/ 6 h 28"/>
                  <a:gd name="T34" fmla="*/ 40 w 56"/>
                  <a:gd name="T35" fmla="*/ 6 h 28"/>
                  <a:gd name="T36" fmla="*/ 44 w 56"/>
                  <a:gd name="T37" fmla="*/ 4 h 28"/>
                  <a:gd name="T38" fmla="*/ 44 w 56"/>
                  <a:gd name="T39" fmla="*/ 4 h 28"/>
                  <a:gd name="T40" fmla="*/ 46 w 56"/>
                  <a:gd name="T41" fmla="*/ 2 h 28"/>
                  <a:gd name="T42" fmla="*/ 50 w 56"/>
                  <a:gd name="T43" fmla="*/ 2 h 28"/>
                  <a:gd name="T44" fmla="*/ 50 w 56"/>
                  <a:gd name="T45" fmla="*/ 2 h 28"/>
                  <a:gd name="T46" fmla="*/ 54 w 56"/>
                  <a:gd name="T47" fmla="*/ 6 h 28"/>
                  <a:gd name="T48" fmla="*/ 56 w 56"/>
                  <a:gd name="T49" fmla="*/ 10 h 28"/>
                  <a:gd name="T50" fmla="*/ 56 w 56"/>
                  <a:gd name="T51" fmla="*/ 10 h 28"/>
                  <a:gd name="T52" fmla="*/ 52 w 56"/>
                  <a:gd name="T53" fmla="*/ 22 h 28"/>
                  <a:gd name="T54" fmla="*/ 52 w 56"/>
                  <a:gd name="T55" fmla="*/ 22 h 28"/>
                  <a:gd name="T56" fmla="*/ 52 w 56"/>
                  <a:gd name="T57" fmla="*/ 22 h 28"/>
                  <a:gd name="T58" fmla="*/ 50 w 56"/>
                  <a:gd name="T59" fmla="*/ 28 h 28"/>
                  <a:gd name="T60" fmla="*/ 48 w 56"/>
                  <a:gd name="T61" fmla="*/ 28 h 28"/>
                  <a:gd name="T62" fmla="*/ 46 w 56"/>
                  <a:gd name="T63" fmla="*/ 26 h 28"/>
                  <a:gd name="T64" fmla="*/ 46 w 56"/>
                  <a:gd name="T65" fmla="*/ 26 h 28"/>
                  <a:gd name="T66" fmla="*/ 44 w 56"/>
                  <a:gd name="T67" fmla="*/ 22 h 28"/>
                  <a:gd name="T68" fmla="*/ 44 w 56"/>
                  <a:gd name="T69" fmla="*/ 22 h 28"/>
                  <a:gd name="T70" fmla="*/ 44 w 56"/>
                  <a:gd name="T71" fmla="*/ 20 h 28"/>
                  <a:gd name="T72" fmla="*/ 44 w 56"/>
                  <a:gd name="T73" fmla="*/ 20 h 28"/>
                  <a:gd name="T74" fmla="*/ 34 w 56"/>
                  <a:gd name="T75" fmla="*/ 20 h 28"/>
                  <a:gd name="T76" fmla="*/ 26 w 56"/>
                  <a:gd name="T77" fmla="*/ 18 h 28"/>
                  <a:gd name="T78" fmla="*/ 16 w 56"/>
                  <a:gd name="T79" fmla="*/ 18 h 28"/>
                  <a:gd name="T80" fmla="*/ 8 w 56"/>
                  <a:gd name="T81" fmla="*/ 22 h 28"/>
                  <a:gd name="T82" fmla="*/ 8 w 56"/>
                  <a:gd name="T83"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28">
                    <a:moveTo>
                      <a:pt x="8" y="22"/>
                    </a:moveTo>
                    <a:lnTo>
                      <a:pt x="8" y="22"/>
                    </a:lnTo>
                    <a:lnTo>
                      <a:pt x="4" y="22"/>
                    </a:lnTo>
                    <a:lnTo>
                      <a:pt x="2" y="20"/>
                    </a:lnTo>
                    <a:lnTo>
                      <a:pt x="0" y="18"/>
                    </a:lnTo>
                    <a:lnTo>
                      <a:pt x="0" y="18"/>
                    </a:lnTo>
                    <a:lnTo>
                      <a:pt x="2" y="14"/>
                    </a:lnTo>
                    <a:lnTo>
                      <a:pt x="2" y="14"/>
                    </a:lnTo>
                    <a:lnTo>
                      <a:pt x="8" y="2"/>
                    </a:lnTo>
                    <a:lnTo>
                      <a:pt x="12" y="0"/>
                    </a:lnTo>
                    <a:lnTo>
                      <a:pt x="16" y="0"/>
                    </a:lnTo>
                    <a:lnTo>
                      <a:pt x="16" y="0"/>
                    </a:lnTo>
                    <a:lnTo>
                      <a:pt x="18" y="0"/>
                    </a:lnTo>
                    <a:lnTo>
                      <a:pt x="18" y="0"/>
                    </a:lnTo>
                    <a:lnTo>
                      <a:pt x="24" y="2"/>
                    </a:lnTo>
                    <a:lnTo>
                      <a:pt x="30" y="6"/>
                    </a:lnTo>
                    <a:lnTo>
                      <a:pt x="36" y="6"/>
                    </a:lnTo>
                    <a:lnTo>
                      <a:pt x="40" y="6"/>
                    </a:lnTo>
                    <a:lnTo>
                      <a:pt x="44" y="4"/>
                    </a:lnTo>
                    <a:lnTo>
                      <a:pt x="44" y="4"/>
                    </a:lnTo>
                    <a:lnTo>
                      <a:pt x="46" y="2"/>
                    </a:lnTo>
                    <a:lnTo>
                      <a:pt x="50" y="2"/>
                    </a:lnTo>
                    <a:lnTo>
                      <a:pt x="50" y="2"/>
                    </a:lnTo>
                    <a:lnTo>
                      <a:pt x="54" y="6"/>
                    </a:lnTo>
                    <a:lnTo>
                      <a:pt x="56" y="10"/>
                    </a:lnTo>
                    <a:lnTo>
                      <a:pt x="56" y="10"/>
                    </a:lnTo>
                    <a:lnTo>
                      <a:pt x="52" y="22"/>
                    </a:lnTo>
                    <a:lnTo>
                      <a:pt x="52" y="22"/>
                    </a:lnTo>
                    <a:lnTo>
                      <a:pt x="52" y="22"/>
                    </a:lnTo>
                    <a:lnTo>
                      <a:pt x="50" y="28"/>
                    </a:lnTo>
                    <a:lnTo>
                      <a:pt x="48" y="28"/>
                    </a:lnTo>
                    <a:lnTo>
                      <a:pt x="46" y="26"/>
                    </a:lnTo>
                    <a:lnTo>
                      <a:pt x="46" y="26"/>
                    </a:lnTo>
                    <a:lnTo>
                      <a:pt x="44" y="22"/>
                    </a:lnTo>
                    <a:lnTo>
                      <a:pt x="44" y="22"/>
                    </a:lnTo>
                    <a:lnTo>
                      <a:pt x="44" y="20"/>
                    </a:lnTo>
                    <a:lnTo>
                      <a:pt x="44" y="20"/>
                    </a:lnTo>
                    <a:lnTo>
                      <a:pt x="34" y="20"/>
                    </a:lnTo>
                    <a:lnTo>
                      <a:pt x="26" y="18"/>
                    </a:lnTo>
                    <a:lnTo>
                      <a:pt x="16" y="18"/>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3" name="Freeform 2012">
                <a:extLst>
                  <a:ext uri="{FF2B5EF4-FFF2-40B4-BE49-F238E27FC236}">
                    <a16:creationId xmlns:a16="http://schemas.microsoft.com/office/drawing/2014/main" id="{B389B5A0-FAC8-BC9C-75FC-83B9B2C4C570}"/>
                  </a:ext>
                </a:extLst>
              </p:cNvPr>
              <p:cNvSpPr>
                <a:spLocks/>
              </p:cNvSpPr>
              <p:nvPr/>
            </p:nvSpPr>
            <p:spPr bwMode="auto">
              <a:xfrm>
                <a:off x="2008" y="2201"/>
                <a:ext cx="36" cy="18"/>
              </a:xfrm>
              <a:custGeom>
                <a:avLst/>
                <a:gdLst>
                  <a:gd name="T0" fmla="*/ 0 w 36"/>
                  <a:gd name="T1" fmla="*/ 10 h 18"/>
                  <a:gd name="T2" fmla="*/ 0 w 36"/>
                  <a:gd name="T3" fmla="*/ 10 h 18"/>
                  <a:gd name="T4" fmla="*/ 6 w 36"/>
                  <a:gd name="T5" fmla="*/ 6 h 18"/>
                  <a:gd name="T6" fmla="*/ 10 w 36"/>
                  <a:gd name="T7" fmla="*/ 2 h 18"/>
                  <a:gd name="T8" fmla="*/ 16 w 36"/>
                  <a:gd name="T9" fmla="*/ 0 h 18"/>
                  <a:gd name="T10" fmla="*/ 20 w 36"/>
                  <a:gd name="T11" fmla="*/ 2 h 18"/>
                  <a:gd name="T12" fmla="*/ 24 w 36"/>
                  <a:gd name="T13" fmla="*/ 4 h 18"/>
                  <a:gd name="T14" fmla="*/ 24 w 36"/>
                  <a:gd name="T15" fmla="*/ 4 h 18"/>
                  <a:gd name="T16" fmla="*/ 26 w 36"/>
                  <a:gd name="T17" fmla="*/ 6 h 18"/>
                  <a:gd name="T18" fmla="*/ 28 w 36"/>
                  <a:gd name="T19" fmla="*/ 6 h 18"/>
                  <a:gd name="T20" fmla="*/ 32 w 36"/>
                  <a:gd name="T21" fmla="*/ 4 h 18"/>
                  <a:gd name="T22" fmla="*/ 32 w 36"/>
                  <a:gd name="T23" fmla="*/ 4 h 18"/>
                  <a:gd name="T24" fmla="*/ 34 w 36"/>
                  <a:gd name="T25" fmla="*/ 4 h 18"/>
                  <a:gd name="T26" fmla="*/ 34 w 36"/>
                  <a:gd name="T27" fmla="*/ 4 h 18"/>
                  <a:gd name="T28" fmla="*/ 36 w 36"/>
                  <a:gd name="T29" fmla="*/ 10 h 18"/>
                  <a:gd name="T30" fmla="*/ 36 w 36"/>
                  <a:gd name="T31" fmla="*/ 10 h 18"/>
                  <a:gd name="T32" fmla="*/ 34 w 36"/>
                  <a:gd name="T33" fmla="*/ 8 h 18"/>
                  <a:gd name="T34" fmla="*/ 32 w 36"/>
                  <a:gd name="T35" fmla="*/ 10 h 18"/>
                  <a:gd name="T36" fmla="*/ 26 w 36"/>
                  <a:gd name="T37" fmla="*/ 12 h 18"/>
                  <a:gd name="T38" fmla="*/ 20 w 36"/>
                  <a:gd name="T39" fmla="*/ 16 h 18"/>
                  <a:gd name="T40" fmla="*/ 18 w 36"/>
                  <a:gd name="T41" fmla="*/ 18 h 18"/>
                  <a:gd name="T42" fmla="*/ 16 w 36"/>
                  <a:gd name="T43" fmla="*/ 16 h 18"/>
                  <a:gd name="T44" fmla="*/ 16 w 36"/>
                  <a:gd name="T45" fmla="*/ 16 h 18"/>
                  <a:gd name="T46" fmla="*/ 12 w 36"/>
                  <a:gd name="T47" fmla="*/ 12 h 18"/>
                  <a:gd name="T48" fmla="*/ 8 w 36"/>
                  <a:gd name="T49" fmla="*/ 10 h 18"/>
                  <a:gd name="T50" fmla="*/ 4 w 36"/>
                  <a:gd name="T51" fmla="*/ 10 h 18"/>
                  <a:gd name="T52" fmla="*/ 0 w 36"/>
                  <a:gd name="T53" fmla="*/ 10 h 18"/>
                  <a:gd name="T54" fmla="*/ 0 w 36"/>
                  <a:gd name="T5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18">
                    <a:moveTo>
                      <a:pt x="0" y="10"/>
                    </a:moveTo>
                    <a:lnTo>
                      <a:pt x="0" y="10"/>
                    </a:lnTo>
                    <a:lnTo>
                      <a:pt x="6" y="6"/>
                    </a:lnTo>
                    <a:lnTo>
                      <a:pt x="10" y="2"/>
                    </a:lnTo>
                    <a:lnTo>
                      <a:pt x="16" y="0"/>
                    </a:lnTo>
                    <a:lnTo>
                      <a:pt x="20" y="2"/>
                    </a:lnTo>
                    <a:lnTo>
                      <a:pt x="24" y="4"/>
                    </a:lnTo>
                    <a:lnTo>
                      <a:pt x="24" y="4"/>
                    </a:lnTo>
                    <a:lnTo>
                      <a:pt x="26" y="6"/>
                    </a:lnTo>
                    <a:lnTo>
                      <a:pt x="28" y="6"/>
                    </a:lnTo>
                    <a:lnTo>
                      <a:pt x="32" y="4"/>
                    </a:lnTo>
                    <a:lnTo>
                      <a:pt x="32" y="4"/>
                    </a:lnTo>
                    <a:lnTo>
                      <a:pt x="34" y="4"/>
                    </a:lnTo>
                    <a:lnTo>
                      <a:pt x="34" y="4"/>
                    </a:lnTo>
                    <a:lnTo>
                      <a:pt x="36" y="10"/>
                    </a:lnTo>
                    <a:lnTo>
                      <a:pt x="36" y="10"/>
                    </a:lnTo>
                    <a:lnTo>
                      <a:pt x="34" y="8"/>
                    </a:lnTo>
                    <a:lnTo>
                      <a:pt x="32" y="10"/>
                    </a:lnTo>
                    <a:lnTo>
                      <a:pt x="26" y="12"/>
                    </a:lnTo>
                    <a:lnTo>
                      <a:pt x="20" y="16"/>
                    </a:lnTo>
                    <a:lnTo>
                      <a:pt x="18" y="18"/>
                    </a:lnTo>
                    <a:lnTo>
                      <a:pt x="16" y="16"/>
                    </a:lnTo>
                    <a:lnTo>
                      <a:pt x="16" y="16"/>
                    </a:lnTo>
                    <a:lnTo>
                      <a:pt x="12" y="12"/>
                    </a:lnTo>
                    <a:lnTo>
                      <a:pt x="8" y="10"/>
                    </a:lnTo>
                    <a:lnTo>
                      <a:pt x="4"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4" name="Freeform 2013">
                <a:extLst>
                  <a:ext uri="{FF2B5EF4-FFF2-40B4-BE49-F238E27FC236}">
                    <a16:creationId xmlns:a16="http://schemas.microsoft.com/office/drawing/2014/main" id="{A6A6B883-EA83-95FE-8909-5498C4A369A1}"/>
                  </a:ext>
                </a:extLst>
              </p:cNvPr>
              <p:cNvSpPr>
                <a:spLocks/>
              </p:cNvSpPr>
              <p:nvPr/>
            </p:nvSpPr>
            <p:spPr bwMode="auto">
              <a:xfrm>
                <a:off x="1950" y="2418"/>
                <a:ext cx="22" cy="22"/>
              </a:xfrm>
              <a:custGeom>
                <a:avLst/>
                <a:gdLst>
                  <a:gd name="T0" fmla="*/ 12 w 22"/>
                  <a:gd name="T1" fmla="*/ 10 h 22"/>
                  <a:gd name="T2" fmla="*/ 12 w 22"/>
                  <a:gd name="T3" fmla="*/ 10 h 22"/>
                  <a:gd name="T4" fmla="*/ 18 w 22"/>
                  <a:gd name="T5" fmla="*/ 12 h 22"/>
                  <a:gd name="T6" fmla="*/ 22 w 22"/>
                  <a:gd name="T7" fmla="*/ 20 h 22"/>
                  <a:gd name="T8" fmla="*/ 22 w 22"/>
                  <a:gd name="T9" fmla="*/ 20 h 22"/>
                  <a:gd name="T10" fmla="*/ 8 w 22"/>
                  <a:gd name="T11" fmla="*/ 22 h 22"/>
                  <a:gd name="T12" fmla="*/ 8 w 22"/>
                  <a:gd name="T13" fmla="*/ 22 h 22"/>
                  <a:gd name="T14" fmla="*/ 4 w 22"/>
                  <a:gd name="T15" fmla="*/ 22 h 22"/>
                  <a:gd name="T16" fmla="*/ 4 w 22"/>
                  <a:gd name="T17" fmla="*/ 22 h 22"/>
                  <a:gd name="T18" fmla="*/ 0 w 22"/>
                  <a:gd name="T19" fmla="*/ 10 h 22"/>
                  <a:gd name="T20" fmla="*/ 0 w 22"/>
                  <a:gd name="T21" fmla="*/ 10 h 22"/>
                  <a:gd name="T22" fmla="*/ 0 w 22"/>
                  <a:gd name="T23" fmla="*/ 6 h 22"/>
                  <a:gd name="T24" fmla="*/ 2 w 22"/>
                  <a:gd name="T25" fmla="*/ 0 h 22"/>
                  <a:gd name="T26" fmla="*/ 2 w 22"/>
                  <a:gd name="T27" fmla="*/ 0 h 22"/>
                  <a:gd name="T28" fmla="*/ 2 w 22"/>
                  <a:gd name="T29" fmla="*/ 0 h 22"/>
                  <a:gd name="T30" fmla="*/ 4 w 22"/>
                  <a:gd name="T31" fmla="*/ 0 h 22"/>
                  <a:gd name="T32" fmla="*/ 6 w 22"/>
                  <a:gd name="T33" fmla="*/ 2 h 22"/>
                  <a:gd name="T34" fmla="*/ 6 w 22"/>
                  <a:gd name="T35" fmla="*/ 2 h 22"/>
                  <a:gd name="T36" fmla="*/ 8 w 22"/>
                  <a:gd name="T37" fmla="*/ 10 h 22"/>
                  <a:gd name="T38" fmla="*/ 10 w 22"/>
                  <a:gd name="T39" fmla="*/ 12 h 22"/>
                  <a:gd name="T40" fmla="*/ 12 w 22"/>
                  <a:gd name="T41" fmla="*/ 10 h 22"/>
                  <a:gd name="T42" fmla="*/ 12 w 22"/>
                  <a:gd name="T4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12" y="10"/>
                    </a:moveTo>
                    <a:lnTo>
                      <a:pt x="12" y="10"/>
                    </a:lnTo>
                    <a:lnTo>
                      <a:pt x="18" y="12"/>
                    </a:lnTo>
                    <a:lnTo>
                      <a:pt x="22" y="20"/>
                    </a:lnTo>
                    <a:lnTo>
                      <a:pt x="22" y="20"/>
                    </a:lnTo>
                    <a:lnTo>
                      <a:pt x="8" y="22"/>
                    </a:lnTo>
                    <a:lnTo>
                      <a:pt x="8" y="22"/>
                    </a:lnTo>
                    <a:lnTo>
                      <a:pt x="4" y="22"/>
                    </a:lnTo>
                    <a:lnTo>
                      <a:pt x="4" y="22"/>
                    </a:lnTo>
                    <a:lnTo>
                      <a:pt x="0" y="10"/>
                    </a:lnTo>
                    <a:lnTo>
                      <a:pt x="0" y="10"/>
                    </a:lnTo>
                    <a:lnTo>
                      <a:pt x="0" y="6"/>
                    </a:lnTo>
                    <a:lnTo>
                      <a:pt x="2" y="0"/>
                    </a:lnTo>
                    <a:lnTo>
                      <a:pt x="2" y="0"/>
                    </a:lnTo>
                    <a:lnTo>
                      <a:pt x="2" y="0"/>
                    </a:lnTo>
                    <a:lnTo>
                      <a:pt x="4" y="0"/>
                    </a:lnTo>
                    <a:lnTo>
                      <a:pt x="6" y="2"/>
                    </a:lnTo>
                    <a:lnTo>
                      <a:pt x="6" y="2"/>
                    </a:lnTo>
                    <a:lnTo>
                      <a:pt x="8" y="10"/>
                    </a:lnTo>
                    <a:lnTo>
                      <a:pt x="10" y="12"/>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5" name="Group 2215">
              <a:extLst>
                <a:ext uri="{FF2B5EF4-FFF2-40B4-BE49-F238E27FC236}">
                  <a16:creationId xmlns:a16="http://schemas.microsoft.com/office/drawing/2014/main" id="{75D242EE-0E9F-9FEA-E734-42170E6F32BF}"/>
                </a:ext>
              </a:extLst>
            </p:cNvPr>
            <p:cNvGrpSpPr>
              <a:grpSpLocks/>
            </p:cNvGrpSpPr>
            <p:nvPr/>
          </p:nvGrpSpPr>
          <p:grpSpPr bwMode="auto">
            <a:xfrm>
              <a:off x="1532" y="1543"/>
              <a:ext cx="4584" cy="1246"/>
              <a:chOff x="1532" y="1543"/>
              <a:chExt cx="4584" cy="1246"/>
            </a:xfrm>
            <a:grpFill/>
          </p:grpSpPr>
          <p:sp>
            <p:nvSpPr>
              <p:cNvPr id="1385" name="Freeform 2015">
                <a:extLst>
                  <a:ext uri="{FF2B5EF4-FFF2-40B4-BE49-F238E27FC236}">
                    <a16:creationId xmlns:a16="http://schemas.microsoft.com/office/drawing/2014/main" id="{0F135261-6892-169F-A15F-EA9AF52D01D0}"/>
                  </a:ext>
                </a:extLst>
              </p:cNvPr>
              <p:cNvSpPr>
                <a:spLocks/>
              </p:cNvSpPr>
              <p:nvPr/>
            </p:nvSpPr>
            <p:spPr bwMode="auto">
              <a:xfrm>
                <a:off x="1970" y="2354"/>
                <a:ext cx="14" cy="30"/>
              </a:xfrm>
              <a:custGeom>
                <a:avLst/>
                <a:gdLst>
                  <a:gd name="T0" fmla="*/ 0 w 14"/>
                  <a:gd name="T1" fmla="*/ 16 h 30"/>
                  <a:gd name="T2" fmla="*/ 0 w 14"/>
                  <a:gd name="T3" fmla="*/ 16 h 30"/>
                  <a:gd name="T4" fmla="*/ 0 w 14"/>
                  <a:gd name="T5" fmla="*/ 0 h 30"/>
                  <a:gd name="T6" fmla="*/ 0 w 14"/>
                  <a:gd name="T7" fmla="*/ 0 h 30"/>
                  <a:gd name="T8" fmla="*/ 10 w 14"/>
                  <a:gd name="T9" fmla="*/ 16 h 30"/>
                  <a:gd name="T10" fmla="*/ 10 w 14"/>
                  <a:gd name="T11" fmla="*/ 16 h 30"/>
                  <a:gd name="T12" fmla="*/ 12 w 14"/>
                  <a:gd name="T13" fmla="*/ 18 h 30"/>
                  <a:gd name="T14" fmla="*/ 14 w 14"/>
                  <a:gd name="T15" fmla="*/ 22 h 30"/>
                  <a:gd name="T16" fmla="*/ 14 w 14"/>
                  <a:gd name="T17" fmla="*/ 22 h 30"/>
                  <a:gd name="T18" fmla="*/ 12 w 14"/>
                  <a:gd name="T19" fmla="*/ 28 h 30"/>
                  <a:gd name="T20" fmla="*/ 10 w 14"/>
                  <a:gd name="T21" fmla="*/ 30 h 30"/>
                  <a:gd name="T22" fmla="*/ 8 w 14"/>
                  <a:gd name="T23" fmla="*/ 28 h 30"/>
                  <a:gd name="T24" fmla="*/ 8 w 14"/>
                  <a:gd name="T25" fmla="*/ 28 h 30"/>
                  <a:gd name="T26" fmla="*/ 4 w 14"/>
                  <a:gd name="T27" fmla="*/ 24 h 30"/>
                  <a:gd name="T28" fmla="*/ 0 w 14"/>
                  <a:gd name="T29" fmla="*/ 16 h 30"/>
                  <a:gd name="T30" fmla="*/ 0 w 14"/>
                  <a:gd name="T3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0">
                    <a:moveTo>
                      <a:pt x="0" y="16"/>
                    </a:moveTo>
                    <a:lnTo>
                      <a:pt x="0" y="16"/>
                    </a:lnTo>
                    <a:lnTo>
                      <a:pt x="0" y="0"/>
                    </a:lnTo>
                    <a:lnTo>
                      <a:pt x="0" y="0"/>
                    </a:lnTo>
                    <a:lnTo>
                      <a:pt x="10" y="16"/>
                    </a:lnTo>
                    <a:lnTo>
                      <a:pt x="10" y="16"/>
                    </a:lnTo>
                    <a:lnTo>
                      <a:pt x="12" y="18"/>
                    </a:lnTo>
                    <a:lnTo>
                      <a:pt x="14" y="22"/>
                    </a:lnTo>
                    <a:lnTo>
                      <a:pt x="14" y="22"/>
                    </a:lnTo>
                    <a:lnTo>
                      <a:pt x="12" y="28"/>
                    </a:lnTo>
                    <a:lnTo>
                      <a:pt x="10" y="30"/>
                    </a:lnTo>
                    <a:lnTo>
                      <a:pt x="8" y="28"/>
                    </a:lnTo>
                    <a:lnTo>
                      <a:pt x="8" y="28"/>
                    </a:lnTo>
                    <a:lnTo>
                      <a:pt x="4" y="24"/>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6" name="Freeform 2016">
                <a:extLst>
                  <a:ext uri="{FF2B5EF4-FFF2-40B4-BE49-F238E27FC236}">
                    <a16:creationId xmlns:a16="http://schemas.microsoft.com/office/drawing/2014/main" id="{61AF7EDB-78B5-3F0C-CF3C-E0831CB25B51}"/>
                  </a:ext>
                </a:extLst>
              </p:cNvPr>
              <p:cNvSpPr>
                <a:spLocks/>
              </p:cNvSpPr>
              <p:nvPr/>
            </p:nvSpPr>
            <p:spPr bwMode="auto">
              <a:xfrm>
                <a:off x="2146" y="2394"/>
                <a:ext cx="8" cy="14"/>
              </a:xfrm>
              <a:custGeom>
                <a:avLst/>
                <a:gdLst>
                  <a:gd name="T0" fmla="*/ 0 w 8"/>
                  <a:gd name="T1" fmla="*/ 8 h 14"/>
                  <a:gd name="T2" fmla="*/ 0 w 8"/>
                  <a:gd name="T3" fmla="*/ 8 h 14"/>
                  <a:gd name="T4" fmla="*/ 2 w 8"/>
                  <a:gd name="T5" fmla="*/ 0 h 14"/>
                  <a:gd name="T6" fmla="*/ 4 w 8"/>
                  <a:gd name="T7" fmla="*/ 0 h 14"/>
                  <a:gd name="T8" fmla="*/ 6 w 8"/>
                  <a:gd name="T9" fmla="*/ 2 h 14"/>
                  <a:gd name="T10" fmla="*/ 8 w 8"/>
                  <a:gd name="T11" fmla="*/ 8 h 14"/>
                  <a:gd name="T12" fmla="*/ 8 w 8"/>
                  <a:gd name="T13" fmla="*/ 8 h 14"/>
                  <a:gd name="T14" fmla="*/ 4 w 8"/>
                  <a:gd name="T15" fmla="*/ 14 h 14"/>
                  <a:gd name="T16" fmla="*/ 2 w 8"/>
                  <a:gd name="T17" fmla="*/ 14 h 14"/>
                  <a:gd name="T18" fmla="*/ 0 w 8"/>
                  <a:gd name="T19" fmla="*/ 8 h 14"/>
                  <a:gd name="T20" fmla="*/ 0 w 8"/>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0" y="8"/>
                    </a:moveTo>
                    <a:lnTo>
                      <a:pt x="0" y="8"/>
                    </a:lnTo>
                    <a:lnTo>
                      <a:pt x="2" y="0"/>
                    </a:lnTo>
                    <a:lnTo>
                      <a:pt x="4" y="0"/>
                    </a:lnTo>
                    <a:lnTo>
                      <a:pt x="6" y="2"/>
                    </a:lnTo>
                    <a:lnTo>
                      <a:pt x="8" y="8"/>
                    </a:lnTo>
                    <a:lnTo>
                      <a:pt x="8" y="8"/>
                    </a:lnTo>
                    <a:lnTo>
                      <a:pt x="4" y="14"/>
                    </a:lnTo>
                    <a:lnTo>
                      <a:pt x="2" y="1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7" name="Freeform 2017">
                <a:extLst>
                  <a:ext uri="{FF2B5EF4-FFF2-40B4-BE49-F238E27FC236}">
                    <a16:creationId xmlns:a16="http://schemas.microsoft.com/office/drawing/2014/main" id="{5EDC5DDC-C210-B7EB-3413-CFC69ECEFEDA}"/>
                  </a:ext>
                </a:extLst>
              </p:cNvPr>
              <p:cNvSpPr>
                <a:spLocks/>
              </p:cNvSpPr>
              <p:nvPr/>
            </p:nvSpPr>
            <p:spPr bwMode="auto">
              <a:xfrm>
                <a:off x="1942" y="2346"/>
                <a:ext cx="6" cy="12"/>
              </a:xfrm>
              <a:custGeom>
                <a:avLst/>
                <a:gdLst>
                  <a:gd name="T0" fmla="*/ 4 w 6"/>
                  <a:gd name="T1" fmla="*/ 0 h 12"/>
                  <a:gd name="T2" fmla="*/ 4 w 6"/>
                  <a:gd name="T3" fmla="*/ 0 h 12"/>
                  <a:gd name="T4" fmla="*/ 4 w 6"/>
                  <a:gd name="T5" fmla="*/ 2 h 12"/>
                  <a:gd name="T6" fmla="*/ 6 w 6"/>
                  <a:gd name="T7" fmla="*/ 6 h 12"/>
                  <a:gd name="T8" fmla="*/ 6 w 6"/>
                  <a:gd name="T9" fmla="*/ 6 h 12"/>
                  <a:gd name="T10" fmla="*/ 4 w 6"/>
                  <a:gd name="T11" fmla="*/ 10 h 12"/>
                  <a:gd name="T12" fmla="*/ 4 w 6"/>
                  <a:gd name="T13" fmla="*/ 12 h 12"/>
                  <a:gd name="T14" fmla="*/ 4 w 6"/>
                  <a:gd name="T15" fmla="*/ 12 h 12"/>
                  <a:gd name="T16" fmla="*/ 2 w 6"/>
                  <a:gd name="T17" fmla="*/ 10 h 12"/>
                  <a:gd name="T18" fmla="*/ 0 w 6"/>
                  <a:gd name="T19" fmla="*/ 6 h 12"/>
                  <a:gd name="T20" fmla="*/ 0 w 6"/>
                  <a:gd name="T21" fmla="*/ 6 h 12"/>
                  <a:gd name="T22" fmla="*/ 4 w 6"/>
                  <a:gd name="T23" fmla="*/ 0 h 12"/>
                  <a:gd name="T24" fmla="*/ 4 w 6"/>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4" y="0"/>
                    </a:moveTo>
                    <a:lnTo>
                      <a:pt x="4" y="0"/>
                    </a:lnTo>
                    <a:lnTo>
                      <a:pt x="4" y="2"/>
                    </a:lnTo>
                    <a:lnTo>
                      <a:pt x="6" y="6"/>
                    </a:lnTo>
                    <a:lnTo>
                      <a:pt x="6" y="6"/>
                    </a:lnTo>
                    <a:lnTo>
                      <a:pt x="4" y="10"/>
                    </a:lnTo>
                    <a:lnTo>
                      <a:pt x="4" y="12"/>
                    </a:lnTo>
                    <a:lnTo>
                      <a:pt x="4" y="12"/>
                    </a:lnTo>
                    <a:lnTo>
                      <a:pt x="2" y="10"/>
                    </a:lnTo>
                    <a:lnTo>
                      <a:pt x="0" y="6"/>
                    </a:lnTo>
                    <a:lnTo>
                      <a:pt x="0" y="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8" name="Freeform 2018">
                <a:extLst>
                  <a:ext uri="{FF2B5EF4-FFF2-40B4-BE49-F238E27FC236}">
                    <a16:creationId xmlns:a16="http://schemas.microsoft.com/office/drawing/2014/main" id="{E05FCBE0-1F50-B7EC-B6D9-ADA4774D3D87}"/>
                  </a:ext>
                </a:extLst>
              </p:cNvPr>
              <p:cNvSpPr>
                <a:spLocks/>
              </p:cNvSpPr>
              <p:nvPr/>
            </p:nvSpPr>
            <p:spPr bwMode="auto">
              <a:xfrm>
                <a:off x="2046" y="2211"/>
                <a:ext cx="6" cy="12"/>
              </a:xfrm>
              <a:custGeom>
                <a:avLst/>
                <a:gdLst>
                  <a:gd name="T0" fmla="*/ 0 w 6"/>
                  <a:gd name="T1" fmla="*/ 4 h 12"/>
                  <a:gd name="T2" fmla="*/ 0 w 6"/>
                  <a:gd name="T3" fmla="*/ 4 h 12"/>
                  <a:gd name="T4" fmla="*/ 4 w 6"/>
                  <a:gd name="T5" fmla="*/ 2 h 12"/>
                  <a:gd name="T6" fmla="*/ 6 w 6"/>
                  <a:gd name="T7" fmla="*/ 0 h 12"/>
                  <a:gd name="T8" fmla="*/ 6 w 6"/>
                  <a:gd name="T9" fmla="*/ 0 h 12"/>
                  <a:gd name="T10" fmla="*/ 6 w 6"/>
                  <a:gd name="T11" fmla="*/ 8 h 12"/>
                  <a:gd name="T12" fmla="*/ 6 w 6"/>
                  <a:gd name="T13" fmla="*/ 10 h 12"/>
                  <a:gd name="T14" fmla="*/ 4 w 6"/>
                  <a:gd name="T15" fmla="*/ 12 h 12"/>
                  <a:gd name="T16" fmla="*/ 4 w 6"/>
                  <a:gd name="T17" fmla="*/ 12 h 12"/>
                  <a:gd name="T18" fmla="*/ 2 w 6"/>
                  <a:gd name="T19" fmla="*/ 12 h 12"/>
                  <a:gd name="T20" fmla="*/ 2 w 6"/>
                  <a:gd name="T21" fmla="*/ 10 h 12"/>
                  <a:gd name="T22" fmla="*/ 0 w 6"/>
                  <a:gd name="T23" fmla="*/ 4 h 12"/>
                  <a:gd name="T24" fmla="*/ 0 w 6"/>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0" y="4"/>
                    </a:moveTo>
                    <a:lnTo>
                      <a:pt x="0" y="4"/>
                    </a:lnTo>
                    <a:lnTo>
                      <a:pt x="4" y="2"/>
                    </a:lnTo>
                    <a:lnTo>
                      <a:pt x="6" y="0"/>
                    </a:lnTo>
                    <a:lnTo>
                      <a:pt x="6" y="0"/>
                    </a:lnTo>
                    <a:lnTo>
                      <a:pt x="6" y="8"/>
                    </a:lnTo>
                    <a:lnTo>
                      <a:pt x="6" y="10"/>
                    </a:lnTo>
                    <a:lnTo>
                      <a:pt x="4" y="12"/>
                    </a:lnTo>
                    <a:lnTo>
                      <a:pt x="4" y="12"/>
                    </a:lnTo>
                    <a:lnTo>
                      <a:pt x="2" y="12"/>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9" name="Freeform 2019">
                <a:extLst>
                  <a:ext uri="{FF2B5EF4-FFF2-40B4-BE49-F238E27FC236}">
                    <a16:creationId xmlns:a16="http://schemas.microsoft.com/office/drawing/2014/main" id="{FB28A780-40C7-9B53-C519-7B495E498D70}"/>
                  </a:ext>
                </a:extLst>
              </p:cNvPr>
              <p:cNvSpPr>
                <a:spLocks/>
              </p:cNvSpPr>
              <p:nvPr/>
            </p:nvSpPr>
            <p:spPr bwMode="auto">
              <a:xfrm>
                <a:off x="2100" y="2484"/>
                <a:ext cx="4" cy="10"/>
              </a:xfrm>
              <a:custGeom>
                <a:avLst/>
                <a:gdLst>
                  <a:gd name="T0" fmla="*/ 2 w 4"/>
                  <a:gd name="T1" fmla="*/ 10 h 10"/>
                  <a:gd name="T2" fmla="*/ 2 w 4"/>
                  <a:gd name="T3" fmla="*/ 10 h 10"/>
                  <a:gd name="T4" fmla="*/ 0 w 4"/>
                  <a:gd name="T5" fmla="*/ 8 h 10"/>
                  <a:gd name="T6" fmla="*/ 0 w 4"/>
                  <a:gd name="T7" fmla="*/ 4 h 10"/>
                  <a:gd name="T8" fmla="*/ 0 w 4"/>
                  <a:gd name="T9" fmla="*/ 4 h 10"/>
                  <a:gd name="T10" fmla="*/ 0 w 4"/>
                  <a:gd name="T11" fmla="*/ 2 h 10"/>
                  <a:gd name="T12" fmla="*/ 2 w 4"/>
                  <a:gd name="T13" fmla="*/ 0 h 10"/>
                  <a:gd name="T14" fmla="*/ 2 w 4"/>
                  <a:gd name="T15" fmla="*/ 0 h 10"/>
                  <a:gd name="T16" fmla="*/ 4 w 4"/>
                  <a:gd name="T17" fmla="*/ 2 h 10"/>
                  <a:gd name="T18" fmla="*/ 4 w 4"/>
                  <a:gd name="T19" fmla="*/ 4 h 10"/>
                  <a:gd name="T20" fmla="*/ 4 w 4"/>
                  <a:gd name="T21" fmla="*/ 4 h 10"/>
                  <a:gd name="T22" fmla="*/ 2 w 4"/>
                  <a:gd name="T23" fmla="*/ 10 h 10"/>
                  <a:gd name="T24" fmla="*/ 2 w 4"/>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2" y="10"/>
                    </a:moveTo>
                    <a:lnTo>
                      <a:pt x="2" y="10"/>
                    </a:lnTo>
                    <a:lnTo>
                      <a:pt x="0" y="8"/>
                    </a:lnTo>
                    <a:lnTo>
                      <a:pt x="0" y="4"/>
                    </a:lnTo>
                    <a:lnTo>
                      <a:pt x="0" y="4"/>
                    </a:lnTo>
                    <a:lnTo>
                      <a:pt x="0" y="2"/>
                    </a:lnTo>
                    <a:lnTo>
                      <a:pt x="2" y="0"/>
                    </a:lnTo>
                    <a:lnTo>
                      <a:pt x="2" y="0"/>
                    </a:lnTo>
                    <a:lnTo>
                      <a:pt x="4" y="2"/>
                    </a:lnTo>
                    <a:lnTo>
                      <a:pt x="4" y="4"/>
                    </a:lnTo>
                    <a:lnTo>
                      <a:pt x="4" y="4"/>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0" name="Freeform 2020">
                <a:extLst>
                  <a:ext uri="{FF2B5EF4-FFF2-40B4-BE49-F238E27FC236}">
                    <a16:creationId xmlns:a16="http://schemas.microsoft.com/office/drawing/2014/main" id="{E221FA57-EA2C-954A-96D2-4107DF36D75D}"/>
                  </a:ext>
                </a:extLst>
              </p:cNvPr>
              <p:cNvSpPr>
                <a:spLocks/>
              </p:cNvSpPr>
              <p:nvPr/>
            </p:nvSpPr>
            <p:spPr bwMode="auto">
              <a:xfrm>
                <a:off x="1756" y="1942"/>
                <a:ext cx="322" cy="233"/>
              </a:xfrm>
              <a:custGeom>
                <a:avLst/>
                <a:gdLst>
                  <a:gd name="T0" fmla="*/ 186 w 322"/>
                  <a:gd name="T1" fmla="*/ 109 h 233"/>
                  <a:gd name="T2" fmla="*/ 212 w 322"/>
                  <a:gd name="T3" fmla="*/ 121 h 233"/>
                  <a:gd name="T4" fmla="*/ 224 w 322"/>
                  <a:gd name="T5" fmla="*/ 97 h 233"/>
                  <a:gd name="T6" fmla="*/ 210 w 322"/>
                  <a:gd name="T7" fmla="*/ 71 h 233"/>
                  <a:gd name="T8" fmla="*/ 224 w 322"/>
                  <a:gd name="T9" fmla="*/ 85 h 233"/>
                  <a:gd name="T10" fmla="*/ 236 w 322"/>
                  <a:gd name="T11" fmla="*/ 77 h 233"/>
                  <a:gd name="T12" fmla="*/ 240 w 322"/>
                  <a:gd name="T13" fmla="*/ 99 h 233"/>
                  <a:gd name="T14" fmla="*/ 228 w 322"/>
                  <a:gd name="T15" fmla="*/ 99 h 233"/>
                  <a:gd name="T16" fmla="*/ 244 w 322"/>
                  <a:gd name="T17" fmla="*/ 123 h 233"/>
                  <a:gd name="T18" fmla="*/ 256 w 322"/>
                  <a:gd name="T19" fmla="*/ 123 h 233"/>
                  <a:gd name="T20" fmla="*/ 268 w 322"/>
                  <a:gd name="T21" fmla="*/ 99 h 233"/>
                  <a:gd name="T22" fmla="*/ 268 w 322"/>
                  <a:gd name="T23" fmla="*/ 113 h 233"/>
                  <a:gd name="T24" fmla="*/ 292 w 322"/>
                  <a:gd name="T25" fmla="*/ 119 h 233"/>
                  <a:gd name="T26" fmla="*/ 320 w 322"/>
                  <a:gd name="T27" fmla="*/ 139 h 233"/>
                  <a:gd name="T28" fmla="*/ 304 w 322"/>
                  <a:gd name="T29" fmla="*/ 139 h 233"/>
                  <a:gd name="T30" fmla="*/ 288 w 322"/>
                  <a:gd name="T31" fmla="*/ 161 h 233"/>
                  <a:gd name="T32" fmla="*/ 292 w 322"/>
                  <a:gd name="T33" fmla="*/ 175 h 233"/>
                  <a:gd name="T34" fmla="*/ 278 w 322"/>
                  <a:gd name="T35" fmla="*/ 173 h 233"/>
                  <a:gd name="T36" fmla="*/ 262 w 322"/>
                  <a:gd name="T37" fmla="*/ 169 h 233"/>
                  <a:gd name="T38" fmla="*/ 260 w 322"/>
                  <a:gd name="T39" fmla="*/ 177 h 233"/>
                  <a:gd name="T40" fmla="*/ 290 w 322"/>
                  <a:gd name="T41" fmla="*/ 205 h 233"/>
                  <a:gd name="T42" fmla="*/ 310 w 322"/>
                  <a:gd name="T43" fmla="*/ 207 h 233"/>
                  <a:gd name="T44" fmla="*/ 288 w 322"/>
                  <a:gd name="T45" fmla="*/ 227 h 233"/>
                  <a:gd name="T46" fmla="*/ 260 w 322"/>
                  <a:gd name="T47" fmla="*/ 215 h 233"/>
                  <a:gd name="T48" fmla="*/ 234 w 322"/>
                  <a:gd name="T49" fmla="*/ 199 h 233"/>
                  <a:gd name="T50" fmla="*/ 200 w 322"/>
                  <a:gd name="T51" fmla="*/ 203 h 233"/>
                  <a:gd name="T52" fmla="*/ 180 w 322"/>
                  <a:gd name="T53" fmla="*/ 207 h 233"/>
                  <a:gd name="T54" fmla="*/ 146 w 322"/>
                  <a:gd name="T55" fmla="*/ 191 h 233"/>
                  <a:gd name="T56" fmla="*/ 134 w 322"/>
                  <a:gd name="T57" fmla="*/ 207 h 233"/>
                  <a:gd name="T58" fmla="*/ 124 w 322"/>
                  <a:gd name="T59" fmla="*/ 189 h 233"/>
                  <a:gd name="T60" fmla="*/ 114 w 322"/>
                  <a:gd name="T61" fmla="*/ 161 h 233"/>
                  <a:gd name="T62" fmla="*/ 98 w 322"/>
                  <a:gd name="T63" fmla="*/ 145 h 233"/>
                  <a:gd name="T64" fmla="*/ 106 w 322"/>
                  <a:gd name="T65" fmla="*/ 113 h 233"/>
                  <a:gd name="T66" fmla="*/ 96 w 322"/>
                  <a:gd name="T67" fmla="*/ 101 h 233"/>
                  <a:gd name="T68" fmla="*/ 84 w 322"/>
                  <a:gd name="T69" fmla="*/ 91 h 233"/>
                  <a:gd name="T70" fmla="*/ 98 w 322"/>
                  <a:gd name="T71" fmla="*/ 129 h 233"/>
                  <a:gd name="T72" fmla="*/ 84 w 322"/>
                  <a:gd name="T73" fmla="*/ 121 h 233"/>
                  <a:gd name="T74" fmla="*/ 94 w 322"/>
                  <a:gd name="T75" fmla="*/ 139 h 233"/>
                  <a:gd name="T76" fmla="*/ 74 w 322"/>
                  <a:gd name="T77" fmla="*/ 135 h 233"/>
                  <a:gd name="T78" fmla="*/ 48 w 322"/>
                  <a:gd name="T79" fmla="*/ 111 h 233"/>
                  <a:gd name="T80" fmla="*/ 30 w 322"/>
                  <a:gd name="T81" fmla="*/ 117 h 233"/>
                  <a:gd name="T82" fmla="*/ 16 w 322"/>
                  <a:gd name="T83" fmla="*/ 113 h 233"/>
                  <a:gd name="T84" fmla="*/ 2 w 322"/>
                  <a:gd name="T85" fmla="*/ 85 h 233"/>
                  <a:gd name="T86" fmla="*/ 8 w 322"/>
                  <a:gd name="T87" fmla="*/ 57 h 233"/>
                  <a:gd name="T88" fmla="*/ 4 w 322"/>
                  <a:gd name="T89" fmla="*/ 38 h 233"/>
                  <a:gd name="T90" fmla="*/ 52 w 322"/>
                  <a:gd name="T91" fmla="*/ 36 h 233"/>
                  <a:gd name="T92" fmla="*/ 92 w 322"/>
                  <a:gd name="T93" fmla="*/ 30 h 233"/>
                  <a:gd name="T94" fmla="*/ 96 w 322"/>
                  <a:gd name="T95" fmla="*/ 2 h 233"/>
                  <a:gd name="T96" fmla="*/ 122 w 322"/>
                  <a:gd name="T97" fmla="*/ 20 h 233"/>
                  <a:gd name="T98" fmla="*/ 144 w 322"/>
                  <a:gd name="T99" fmla="*/ 32 h 233"/>
                  <a:gd name="T100" fmla="*/ 138 w 322"/>
                  <a:gd name="T101" fmla="*/ 61 h 233"/>
                  <a:gd name="T102" fmla="*/ 128 w 322"/>
                  <a:gd name="T103" fmla="*/ 77 h 233"/>
                  <a:gd name="T104" fmla="*/ 130 w 322"/>
                  <a:gd name="T105" fmla="*/ 87 h 233"/>
                  <a:gd name="T106" fmla="*/ 150 w 322"/>
                  <a:gd name="T107" fmla="*/ 103 h 233"/>
                  <a:gd name="T108" fmla="*/ 136 w 322"/>
                  <a:gd name="T109" fmla="*/ 123 h 233"/>
                  <a:gd name="T110" fmla="*/ 140 w 322"/>
                  <a:gd name="T111" fmla="*/ 137 h 233"/>
                  <a:gd name="T112" fmla="*/ 162 w 322"/>
                  <a:gd name="T113" fmla="*/ 141 h 233"/>
                  <a:gd name="T114" fmla="*/ 190 w 322"/>
                  <a:gd name="T115" fmla="*/ 137 h 233"/>
                  <a:gd name="T116" fmla="*/ 178 w 322"/>
                  <a:gd name="T117" fmla="*/ 13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2" h="233">
                    <a:moveTo>
                      <a:pt x="170" y="117"/>
                    </a:moveTo>
                    <a:lnTo>
                      <a:pt x="170" y="117"/>
                    </a:lnTo>
                    <a:lnTo>
                      <a:pt x="172" y="119"/>
                    </a:lnTo>
                    <a:lnTo>
                      <a:pt x="174" y="121"/>
                    </a:lnTo>
                    <a:lnTo>
                      <a:pt x="174" y="119"/>
                    </a:lnTo>
                    <a:lnTo>
                      <a:pt x="174" y="119"/>
                    </a:lnTo>
                    <a:lnTo>
                      <a:pt x="178" y="113"/>
                    </a:lnTo>
                    <a:lnTo>
                      <a:pt x="182" y="109"/>
                    </a:lnTo>
                    <a:lnTo>
                      <a:pt x="186" y="109"/>
                    </a:lnTo>
                    <a:lnTo>
                      <a:pt x="190" y="111"/>
                    </a:lnTo>
                    <a:lnTo>
                      <a:pt x="196" y="117"/>
                    </a:lnTo>
                    <a:lnTo>
                      <a:pt x="204" y="127"/>
                    </a:lnTo>
                    <a:lnTo>
                      <a:pt x="204" y="127"/>
                    </a:lnTo>
                    <a:lnTo>
                      <a:pt x="206" y="129"/>
                    </a:lnTo>
                    <a:lnTo>
                      <a:pt x="208" y="131"/>
                    </a:lnTo>
                    <a:lnTo>
                      <a:pt x="210" y="129"/>
                    </a:lnTo>
                    <a:lnTo>
                      <a:pt x="212" y="121"/>
                    </a:lnTo>
                    <a:lnTo>
                      <a:pt x="212" y="121"/>
                    </a:lnTo>
                    <a:lnTo>
                      <a:pt x="212" y="115"/>
                    </a:lnTo>
                    <a:lnTo>
                      <a:pt x="212" y="115"/>
                    </a:lnTo>
                    <a:lnTo>
                      <a:pt x="214" y="119"/>
                    </a:lnTo>
                    <a:lnTo>
                      <a:pt x="214" y="119"/>
                    </a:lnTo>
                    <a:lnTo>
                      <a:pt x="218" y="121"/>
                    </a:lnTo>
                    <a:lnTo>
                      <a:pt x="220" y="121"/>
                    </a:lnTo>
                    <a:lnTo>
                      <a:pt x="222" y="109"/>
                    </a:lnTo>
                    <a:lnTo>
                      <a:pt x="222" y="109"/>
                    </a:lnTo>
                    <a:lnTo>
                      <a:pt x="224" y="97"/>
                    </a:lnTo>
                    <a:lnTo>
                      <a:pt x="222" y="93"/>
                    </a:lnTo>
                    <a:lnTo>
                      <a:pt x="218" y="91"/>
                    </a:lnTo>
                    <a:lnTo>
                      <a:pt x="218" y="91"/>
                    </a:lnTo>
                    <a:lnTo>
                      <a:pt x="216" y="89"/>
                    </a:lnTo>
                    <a:lnTo>
                      <a:pt x="214" y="85"/>
                    </a:lnTo>
                    <a:lnTo>
                      <a:pt x="212" y="79"/>
                    </a:lnTo>
                    <a:lnTo>
                      <a:pt x="210" y="73"/>
                    </a:lnTo>
                    <a:lnTo>
                      <a:pt x="210" y="73"/>
                    </a:lnTo>
                    <a:lnTo>
                      <a:pt x="210" y="71"/>
                    </a:lnTo>
                    <a:lnTo>
                      <a:pt x="212" y="69"/>
                    </a:lnTo>
                    <a:lnTo>
                      <a:pt x="212" y="69"/>
                    </a:lnTo>
                    <a:lnTo>
                      <a:pt x="214" y="67"/>
                    </a:lnTo>
                    <a:lnTo>
                      <a:pt x="216" y="69"/>
                    </a:lnTo>
                    <a:lnTo>
                      <a:pt x="216" y="69"/>
                    </a:lnTo>
                    <a:lnTo>
                      <a:pt x="220" y="79"/>
                    </a:lnTo>
                    <a:lnTo>
                      <a:pt x="222" y="85"/>
                    </a:lnTo>
                    <a:lnTo>
                      <a:pt x="222" y="85"/>
                    </a:lnTo>
                    <a:lnTo>
                      <a:pt x="224" y="85"/>
                    </a:lnTo>
                    <a:lnTo>
                      <a:pt x="224" y="83"/>
                    </a:lnTo>
                    <a:lnTo>
                      <a:pt x="224" y="79"/>
                    </a:lnTo>
                    <a:lnTo>
                      <a:pt x="224" y="79"/>
                    </a:lnTo>
                    <a:lnTo>
                      <a:pt x="226" y="71"/>
                    </a:lnTo>
                    <a:lnTo>
                      <a:pt x="228" y="69"/>
                    </a:lnTo>
                    <a:lnTo>
                      <a:pt x="232" y="69"/>
                    </a:lnTo>
                    <a:lnTo>
                      <a:pt x="234" y="73"/>
                    </a:lnTo>
                    <a:lnTo>
                      <a:pt x="234" y="73"/>
                    </a:lnTo>
                    <a:lnTo>
                      <a:pt x="236" y="77"/>
                    </a:lnTo>
                    <a:lnTo>
                      <a:pt x="238" y="81"/>
                    </a:lnTo>
                    <a:lnTo>
                      <a:pt x="238" y="81"/>
                    </a:lnTo>
                    <a:lnTo>
                      <a:pt x="240" y="83"/>
                    </a:lnTo>
                    <a:lnTo>
                      <a:pt x="242" y="85"/>
                    </a:lnTo>
                    <a:lnTo>
                      <a:pt x="240" y="93"/>
                    </a:lnTo>
                    <a:lnTo>
                      <a:pt x="240" y="93"/>
                    </a:lnTo>
                    <a:lnTo>
                      <a:pt x="242" y="97"/>
                    </a:lnTo>
                    <a:lnTo>
                      <a:pt x="242" y="99"/>
                    </a:lnTo>
                    <a:lnTo>
                      <a:pt x="240" y="99"/>
                    </a:lnTo>
                    <a:lnTo>
                      <a:pt x="240" y="99"/>
                    </a:lnTo>
                    <a:lnTo>
                      <a:pt x="238" y="99"/>
                    </a:lnTo>
                    <a:lnTo>
                      <a:pt x="234" y="95"/>
                    </a:lnTo>
                    <a:lnTo>
                      <a:pt x="234" y="95"/>
                    </a:lnTo>
                    <a:lnTo>
                      <a:pt x="232" y="87"/>
                    </a:lnTo>
                    <a:lnTo>
                      <a:pt x="230" y="85"/>
                    </a:lnTo>
                    <a:lnTo>
                      <a:pt x="228" y="89"/>
                    </a:lnTo>
                    <a:lnTo>
                      <a:pt x="228" y="89"/>
                    </a:lnTo>
                    <a:lnTo>
                      <a:pt x="228" y="99"/>
                    </a:lnTo>
                    <a:lnTo>
                      <a:pt x="230" y="111"/>
                    </a:lnTo>
                    <a:lnTo>
                      <a:pt x="230" y="111"/>
                    </a:lnTo>
                    <a:lnTo>
                      <a:pt x="232" y="115"/>
                    </a:lnTo>
                    <a:lnTo>
                      <a:pt x="236" y="117"/>
                    </a:lnTo>
                    <a:lnTo>
                      <a:pt x="238" y="119"/>
                    </a:lnTo>
                    <a:lnTo>
                      <a:pt x="240" y="127"/>
                    </a:lnTo>
                    <a:lnTo>
                      <a:pt x="240" y="127"/>
                    </a:lnTo>
                    <a:lnTo>
                      <a:pt x="242" y="127"/>
                    </a:lnTo>
                    <a:lnTo>
                      <a:pt x="244" y="123"/>
                    </a:lnTo>
                    <a:lnTo>
                      <a:pt x="244" y="123"/>
                    </a:lnTo>
                    <a:lnTo>
                      <a:pt x="244" y="115"/>
                    </a:lnTo>
                    <a:lnTo>
                      <a:pt x="248" y="111"/>
                    </a:lnTo>
                    <a:lnTo>
                      <a:pt x="250" y="113"/>
                    </a:lnTo>
                    <a:lnTo>
                      <a:pt x="252" y="119"/>
                    </a:lnTo>
                    <a:lnTo>
                      <a:pt x="252" y="119"/>
                    </a:lnTo>
                    <a:lnTo>
                      <a:pt x="254" y="123"/>
                    </a:lnTo>
                    <a:lnTo>
                      <a:pt x="256" y="123"/>
                    </a:lnTo>
                    <a:lnTo>
                      <a:pt x="256" y="123"/>
                    </a:lnTo>
                    <a:lnTo>
                      <a:pt x="256" y="123"/>
                    </a:lnTo>
                    <a:lnTo>
                      <a:pt x="258" y="119"/>
                    </a:lnTo>
                    <a:lnTo>
                      <a:pt x="258" y="111"/>
                    </a:lnTo>
                    <a:lnTo>
                      <a:pt x="258" y="111"/>
                    </a:lnTo>
                    <a:lnTo>
                      <a:pt x="260" y="103"/>
                    </a:lnTo>
                    <a:lnTo>
                      <a:pt x="262" y="97"/>
                    </a:lnTo>
                    <a:lnTo>
                      <a:pt x="264" y="97"/>
                    </a:lnTo>
                    <a:lnTo>
                      <a:pt x="268" y="99"/>
                    </a:lnTo>
                    <a:lnTo>
                      <a:pt x="268" y="99"/>
                    </a:lnTo>
                    <a:lnTo>
                      <a:pt x="266" y="103"/>
                    </a:lnTo>
                    <a:lnTo>
                      <a:pt x="264" y="103"/>
                    </a:lnTo>
                    <a:lnTo>
                      <a:pt x="264" y="103"/>
                    </a:lnTo>
                    <a:lnTo>
                      <a:pt x="262" y="107"/>
                    </a:lnTo>
                    <a:lnTo>
                      <a:pt x="262" y="107"/>
                    </a:lnTo>
                    <a:lnTo>
                      <a:pt x="264" y="111"/>
                    </a:lnTo>
                    <a:lnTo>
                      <a:pt x="264" y="111"/>
                    </a:lnTo>
                    <a:lnTo>
                      <a:pt x="266" y="113"/>
                    </a:lnTo>
                    <a:lnTo>
                      <a:pt x="268" y="113"/>
                    </a:lnTo>
                    <a:lnTo>
                      <a:pt x="270" y="107"/>
                    </a:lnTo>
                    <a:lnTo>
                      <a:pt x="270" y="107"/>
                    </a:lnTo>
                    <a:lnTo>
                      <a:pt x="272" y="103"/>
                    </a:lnTo>
                    <a:lnTo>
                      <a:pt x="276" y="105"/>
                    </a:lnTo>
                    <a:lnTo>
                      <a:pt x="276" y="105"/>
                    </a:lnTo>
                    <a:lnTo>
                      <a:pt x="280" y="109"/>
                    </a:lnTo>
                    <a:lnTo>
                      <a:pt x="284" y="113"/>
                    </a:lnTo>
                    <a:lnTo>
                      <a:pt x="288" y="115"/>
                    </a:lnTo>
                    <a:lnTo>
                      <a:pt x="292" y="119"/>
                    </a:lnTo>
                    <a:lnTo>
                      <a:pt x="292" y="119"/>
                    </a:lnTo>
                    <a:lnTo>
                      <a:pt x="296" y="123"/>
                    </a:lnTo>
                    <a:lnTo>
                      <a:pt x="300" y="125"/>
                    </a:lnTo>
                    <a:lnTo>
                      <a:pt x="304" y="123"/>
                    </a:lnTo>
                    <a:lnTo>
                      <a:pt x="310" y="117"/>
                    </a:lnTo>
                    <a:lnTo>
                      <a:pt x="310" y="117"/>
                    </a:lnTo>
                    <a:lnTo>
                      <a:pt x="316" y="133"/>
                    </a:lnTo>
                    <a:lnTo>
                      <a:pt x="316" y="133"/>
                    </a:lnTo>
                    <a:lnTo>
                      <a:pt x="320" y="139"/>
                    </a:lnTo>
                    <a:lnTo>
                      <a:pt x="322" y="145"/>
                    </a:lnTo>
                    <a:lnTo>
                      <a:pt x="322" y="151"/>
                    </a:lnTo>
                    <a:lnTo>
                      <a:pt x="320" y="163"/>
                    </a:lnTo>
                    <a:lnTo>
                      <a:pt x="320" y="163"/>
                    </a:lnTo>
                    <a:lnTo>
                      <a:pt x="318" y="161"/>
                    </a:lnTo>
                    <a:lnTo>
                      <a:pt x="318" y="161"/>
                    </a:lnTo>
                    <a:lnTo>
                      <a:pt x="316" y="151"/>
                    </a:lnTo>
                    <a:lnTo>
                      <a:pt x="312" y="145"/>
                    </a:lnTo>
                    <a:lnTo>
                      <a:pt x="304" y="139"/>
                    </a:lnTo>
                    <a:lnTo>
                      <a:pt x="304" y="139"/>
                    </a:lnTo>
                    <a:lnTo>
                      <a:pt x="300" y="139"/>
                    </a:lnTo>
                    <a:lnTo>
                      <a:pt x="298" y="139"/>
                    </a:lnTo>
                    <a:lnTo>
                      <a:pt x="296" y="149"/>
                    </a:lnTo>
                    <a:lnTo>
                      <a:pt x="296" y="149"/>
                    </a:lnTo>
                    <a:lnTo>
                      <a:pt x="296" y="157"/>
                    </a:lnTo>
                    <a:lnTo>
                      <a:pt x="294" y="163"/>
                    </a:lnTo>
                    <a:lnTo>
                      <a:pt x="292" y="163"/>
                    </a:lnTo>
                    <a:lnTo>
                      <a:pt x="288" y="161"/>
                    </a:lnTo>
                    <a:lnTo>
                      <a:pt x="288" y="161"/>
                    </a:lnTo>
                    <a:lnTo>
                      <a:pt x="286" y="159"/>
                    </a:lnTo>
                    <a:lnTo>
                      <a:pt x="286" y="161"/>
                    </a:lnTo>
                    <a:lnTo>
                      <a:pt x="286" y="161"/>
                    </a:lnTo>
                    <a:lnTo>
                      <a:pt x="286" y="167"/>
                    </a:lnTo>
                    <a:lnTo>
                      <a:pt x="288" y="169"/>
                    </a:lnTo>
                    <a:lnTo>
                      <a:pt x="288" y="169"/>
                    </a:lnTo>
                    <a:lnTo>
                      <a:pt x="292" y="171"/>
                    </a:lnTo>
                    <a:lnTo>
                      <a:pt x="292" y="175"/>
                    </a:lnTo>
                    <a:lnTo>
                      <a:pt x="294" y="189"/>
                    </a:lnTo>
                    <a:lnTo>
                      <a:pt x="294" y="189"/>
                    </a:lnTo>
                    <a:lnTo>
                      <a:pt x="292" y="189"/>
                    </a:lnTo>
                    <a:lnTo>
                      <a:pt x="290" y="187"/>
                    </a:lnTo>
                    <a:lnTo>
                      <a:pt x="286" y="179"/>
                    </a:lnTo>
                    <a:lnTo>
                      <a:pt x="286" y="179"/>
                    </a:lnTo>
                    <a:lnTo>
                      <a:pt x="280" y="167"/>
                    </a:lnTo>
                    <a:lnTo>
                      <a:pt x="280" y="167"/>
                    </a:lnTo>
                    <a:lnTo>
                      <a:pt x="278" y="173"/>
                    </a:lnTo>
                    <a:lnTo>
                      <a:pt x="274" y="173"/>
                    </a:lnTo>
                    <a:lnTo>
                      <a:pt x="270" y="171"/>
                    </a:lnTo>
                    <a:lnTo>
                      <a:pt x="270" y="171"/>
                    </a:lnTo>
                    <a:lnTo>
                      <a:pt x="268" y="173"/>
                    </a:lnTo>
                    <a:lnTo>
                      <a:pt x="268" y="173"/>
                    </a:lnTo>
                    <a:lnTo>
                      <a:pt x="266" y="173"/>
                    </a:lnTo>
                    <a:lnTo>
                      <a:pt x="264" y="173"/>
                    </a:lnTo>
                    <a:lnTo>
                      <a:pt x="262" y="169"/>
                    </a:lnTo>
                    <a:lnTo>
                      <a:pt x="262" y="169"/>
                    </a:lnTo>
                    <a:lnTo>
                      <a:pt x="258" y="161"/>
                    </a:lnTo>
                    <a:lnTo>
                      <a:pt x="258" y="159"/>
                    </a:lnTo>
                    <a:lnTo>
                      <a:pt x="256" y="159"/>
                    </a:lnTo>
                    <a:lnTo>
                      <a:pt x="254" y="163"/>
                    </a:lnTo>
                    <a:lnTo>
                      <a:pt x="250" y="169"/>
                    </a:lnTo>
                    <a:lnTo>
                      <a:pt x="250" y="169"/>
                    </a:lnTo>
                    <a:lnTo>
                      <a:pt x="256" y="175"/>
                    </a:lnTo>
                    <a:lnTo>
                      <a:pt x="258" y="177"/>
                    </a:lnTo>
                    <a:lnTo>
                      <a:pt x="260" y="177"/>
                    </a:lnTo>
                    <a:lnTo>
                      <a:pt x="260" y="177"/>
                    </a:lnTo>
                    <a:lnTo>
                      <a:pt x="264" y="179"/>
                    </a:lnTo>
                    <a:lnTo>
                      <a:pt x="268" y="183"/>
                    </a:lnTo>
                    <a:lnTo>
                      <a:pt x="270" y="187"/>
                    </a:lnTo>
                    <a:lnTo>
                      <a:pt x="274" y="189"/>
                    </a:lnTo>
                    <a:lnTo>
                      <a:pt x="274" y="189"/>
                    </a:lnTo>
                    <a:lnTo>
                      <a:pt x="278" y="193"/>
                    </a:lnTo>
                    <a:lnTo>
                      <a:pt x="282" y="195"/>
                    </a:lnTo>
                    <a:lnTo>
                      <a:pt x="290" y="205"/>
                    </a:lnTo>
                    <a:lnTo>
                      <a:pt x="290" y="205"/>
                    </a:lnTo>
                    <a:lnTo>
                      <a:pt x="294" y="207"/>
                    </a:lnTo>
                    <a:lnTo>
                      <a:pt x="296" y="205"/>
                    </a:lnTo>
                    <a:lnTo>
                      <a:pt x="302" y="201"/>
                    </a:lnTo>
                    <a:lnTo>
                      <a:pt x="302" y="201"/>
                    </a:lnTo>
                    <a:lnTo>
                      <a:pt x="306" y="199"/>
                    </a:lnTo>
                    <a:lnTo>
                      <a:pt x="308" y="201"/>
                    </a:lnTo>
                    <a:lnTo>
                      <a:pt x="310" y="207"/>
                    </a:lnTo>
                    <a:lnTo>
                      <a:pt x="310" y="207"/>
                    </a:lnTo>
                    <a:lnTo>
                      <a:pt x="308" y="217"/>
                    </a:lnTo>
                    <a:lnTo>
                      <a:pt x="304" y="225"/>
                    </a:lnTo>
                    <a:lnTo>
                      <a:pt x="300" y="229"/>
                    </a:lnTo>
                    <a:lnTo>
                      <a:pt x="296" y="231"/>
                    </a:lnTo>
                    <a:lnTo>
                      <a:pt x="296" y="231"/>
                    </a:lnTo>
                    <a:lnTo>
                      <a:pt x="294" y="233"/>
                    </a:lnTo>
                    <a:lnTo>
                      <a:pt x="292" y="233"/>
                    </a:lnTo>
                    <a:lnTo>
                      <a:pt x="292" y="233"/>
                    </a:lnTo>
                    <a:lnTo>
                      <a:pt x="288" y="227"/>
                    </a:lnTo>
                    <a:lnTo>
                      <a:pt x="288" y="227"/>
                    </a:lnTo>
                    <a:lnTo>
                      <a:pt x="284" y="217"/>
                    </a:lnTo>
                    <a:lnTo>
                      <a:pt x="280" y="213"/>
                    </a:lnTo>
                    <a:lnTo>
                      <a:pt x="276" y="213"/>
                    </a:lnTo>
                    <a:lnTo>
                      <a:pt x="270" y="215"/>
                    </a:lnTo>
                    <a:lnTo>
                      <a:pt x="270" y="215"/>
                    </a:lnTo>
                    <a:lnTo>
                      <a:pt x="266" y="217"/>
                    </a:lnTo>
                    <a:lnTo>
                      <a:pt x="262" y="215"/>
                    </a:lnTo>
                    <a:lnTo>
                      <a:pt x="260" y="215"/>
                    </a:lnTo>
                    <a:lnTo>
                      <a:pt x="256" y="211"/>
                    </a:lnTo>
                    <a:lnTo>
                      <a:pt x="256" y="211"/>
                    </a:lnTo>
                    <a:lnTo>
                      <a:pt x="252" y="209"/>
                    </a:lnTo>
                    <a:lnTo>
                      <a:pt x="252" y="209"/>
                    </a:lnTo>
                    <a:lnTo>
                      <a:pt x="246" y="205"/>
                    </a:lnTo>
                    <a:lnTo>
                      <a:pt x="242" y="203"/>
                    </a:lnTo>
                    <a:lnTo>
                      <a:pt x="238" y="201"/>
                    </a:lnTo>
                    <a:lnTo>
                      <a:pt x="234" y="199"/>
                    </a:lnTo>
                    <a:lnTo>
                      <a:pt x="234" y="199"/>
                    </a:lnTo>
                    <a:lnTo>
                      <a:pt x="232" y="197"/>
                    </a:lnTo>
                    <a:lnTo>
                      <a:pt x="232" y="199"/>
                    </a:lnTo>
                    <a:lnTo>
                      <a:pt x="232" y="199"/>
                    </a:lnTo>
                    <a:lnTo>
                      <a:pt x="228" y="205"/>
                    </a:lnTo>
                    <a:lnTo>
                      <a:pt x="224" y="207"/>
                    </a:lnTo>
                    <a:lnTo>
                      <a:pt x="220" y="209"/>
                    </a:lnTo>
                    <a:lnTo>
                      <a:pt x="214" y="207"/>
                    </a:lnTo>
                    <a:lnTo>
                      <a:pt x="206" y="205"/>
                    </a:lnTo>
                    <a:lnTo>
                      <a:pt x="200" y="203"/>
                    </a:lnTo>
                    <a:lnTo>
                      <a:pt x="196" y="205"/>
                    </a:lnTo>
                    <a:lnTo>
                      <a:pt x="196" y="205"/>
                    </a:lnTo>
                    <a:lnTo>
                      <a:pt x="194" y="205"/>
                    </a:lnTo>
                    <a:lnTo>
                      <a:pt x="192" y="203"/>
                    </a:lnTo>
                    <a:lnTo>
                      <a:pt x="192" y="203"/>
                    </a:lnTo>
                    <a:lnTo>
                      <a:pt x="188" y="199"/>
                    </a:lnTo>
                    <a:lnTo>
                      <a:pt x="186" y="199"/>
                    </a:lnTo>
                    <a:lnTo>
                      <a:pt x="184" y="203"/>
                    </a:lnTo>
                    <a:lnTo>
                      <a:pt x="180" y="207"/>
                    </a:lnTo>
                    <a:lnTo>
                      <a:pt x="180" y="207"/>
                    </a:lnTo>
                    <a:lnTo>
                      <a:pt x="176" y="211"/>
                    </a:lnTo>
                    <a:lnTo>
                      <a:pt x="172" y="213"/>
                    </a:lnTo>
                    <a:lnTo>
                      <a:pt x="172" y="213"/>
                    </a:lnTo>
                    <a:lnTo>
                      <a:pt x="170" y="213"/>
                    </a:lnTo>
                    <a:lnTo>
                      <a:pt x="170" y="213"/>
                    </a:lnTo>
                    <a:lnTo>
                      <a:pt x="158" y="201"/>
                    </a:lnTo>
                    <a:lnTo>
                      <a:pt x="146" y="191"/>
                    </a:lnTo>
                    <a:lnTo>
                      <a:pt x="146" y="191"/>
                    </a:lnTo>
                    <a:lnTo>
                      <a:pt x="148" y="197"/>
                    </a:lnTo>
                    <a:lnTo>
                      <a:pt x="148" y="201"/>
                    </a:lnTo>
                    <a:lnTo>
                      <a:pt x="144" y="209"/>
                    </a:lnTo>
                    <a:lnTo>
                      <a:pt x="144" y="209"/>
                    </a:lnTo>
                    <a:lnTo>
                      <a:pt x="140" y="209"/>
                    </a:lnTo>
                    <a:lnTo>
                      <a:pt x="140" y="209"/>
                    </a:lnTo>
                    <a:lnTo>
                      <a:pt x="138" y="205"/>
                    </a:lnTo>
                    <a:lnTo>
                      <a:pt x="136" y="205"/>
                    </a:lnTo>
                    <a:lnTo>
                      <a:pt x="134" y="207"/>
                    </a:lnTo>
                    <a:lnTo>
                      <a:pt x="134" y="207"/>
                    </a:lnTo>
                    <a:lnTo>
                      <a:pt x="132" y="211"/>
                    </a:lnTo>
                    <a:lnTo>
                      <a:pt x="130" y="211"/>
                    </a:lnTo>
                    <a:lnTo>
                      <a:pt x="126" y="207"/>
                    </a:lnTo>
                    <a:lnTo>
                      <a:pt x="126" y="207"/>
                    </a:lnTo>
                    <a:lnTo>
                      <a:pt x="124" y="203"/>
                    </a:lnTo>
                    <a:lnTo>
                      <a:pt x="124" y="199"/>
                    </a:lnTo>
                    <a:lnTo>
                      <a:pt x="124" y="189"/>
                    </a:lnTo>
                    <a:lnTo>
                      <a:pt x="124" y="189"/>
                    </a:lnTo>
                    <a:lnTo>
                      <a:pt x="124" y="181"/>
                    </a:lnTo>
                    <a:lnTo>
                      <a:pt x="122" y="179"/>
                    </a:lnTo>
                    <a:lnTo>
                      <a:pt x="120" y="181"/>
                    </a:lnTo>
                    <a:lnTo>
                      <a:pt x="120" y="181"/>
                    </a:lnTo>
                    <a:lnTo>
                      <a:pt x="118" y="181"/>
                    </a:lnTo>
                    <a:lnTo>
                      <a:pt x="116" y="181"/>
                    </a:lnTo>
                    <a:lnTo>
                      <a:pt x="114" y="171"/>
                    </a:lnTo>
                    <a:lnTo>
                      <a:pt x="114" y="171"/>
                    </a:lnTo>
                    <a:lnTo>
                      <a:pt x="114" y="161"/>
                    </a:lnTo>
                    <a:lnTo>
                      <a:pt x="110" y="157"/>
                    </a:lnTo>
                    <a:lnTo>
                      <a:pt x="108" y="155"/>
                    </a:lnTo>
                    <a:lnTo>
                      <a:pt x="104" y="155"/>
                    </a:lnTo>
                    <a:lnTo>
                      <a:pt x="104" y="155"/>
                    </a:lnTo>
                    <a:lnTo>
                      <a:pt x="100" y="155"/>
                    </a:lnTo>
                    <a:lnTo>
                      <a:pt x="100" y="155"/>
                    </a:lnTo>
                    <a:lnTo>
                      <a:pt x="98" y="153"/>
                    </a:lnTo>
                    <a:lnTo>
                      <a:pt x="98" y="153"/>
                    </a:lnTo>
                    <a:lnTo>
                      <a:pt x="98" y="145"/>
                    </a:lnTo>
                    <a:lnTo>
                      <a:pt x="98" y="139"/>
                    </a:lnTo>
                    <a:lnTo>
                      <a:pt x="98" y="139"/>
                    </a:lnTo>
                    <a:lnTo>
                      <a:pt x="100" y="135"/>
                    </a:lnTo>
                    <a:lnTo>
                      <a:pt x="100" y="135"/>
                    </a:lnTo>
                    <a:lnTo>
                      <a:pt x="104" y="137"/>
                    </a:lnTo>
                    <a:lnTo>
                      <a:pt x="104" y="137"/>
                    </a:lnTo>
                    <a:lnTo>
                      <a:pt x="110" y="139"/>
                    </a:lnTo>
                    <a:lnTo>
                      <a:pt x="110" y="139"/>
                    </a:lnTo>
                    <a:lnTo>
                      <a:pt x="106" y="113"/>
                    </a:lnTo>
                    <a:lnTo>
                      <a:pt x="106" y="97"/>
                    </a:lnTo>
                    <a:lnTo>
                      <a:pt x="106" y="97"/>
                    </a:lnTo>
                    <a:lnTo>
                      <a:pt x="106" y="97"/>
                    </a:lnTo>
                    <a:lnTo>
                      <a:pt x="106" y="99"/>
                    </a:lnTo>
                    <a:lnTo>
                      <a:pt x="106" y="99"/>
                    </a:lnTo>
                    <a:lnTo>
                      <a:pt x="104" y="101"/>
                    </a:lnTo>
                    <a:lnTo>
                      <a:pt x="104" y="101"/>
                    </a:lnTo>
                    <a:lnTo>
                      <a:pt x="100" y="101"/>
                    </a:lnTo>
                    <a:lnTo>
                      <a:pt x="96" y="101"/>
                    </a:lnTo>
                    <a:lnTo>
                      <a:pt x="92" y="97"/>
                    </a:lnTo>
                    <a:lnTo>
                      <a:pt x="88" y="91"/>
                    </a:lnTo>
                    <a:lnTo>
                      <a:pt x="88" y="91"/>
                    </a:lnTo>
                    <a:lnTo>
                      <a:pt x="86" y="85"/>
                    </a:lnTo>
                    <a:lnTo>
                      <a:pt x="84" y="83"/>
                    </a:lnTo>
                    <a:lnTo>
                      <a:pt x="82" y="83"/>
                    </a:lnTo>
                    <a:lnTo>
                      <a:pt x="82" y="83"/>
                    </a:lnTo>
                    <a:lnTo>
                      <a:pt x="82" y="89"/>
                    </a:lnTo>
                    <a:lnTo>
                      <a:pt x="84" y="91"/>
                    </a:lnTo>
                    <a:lnTo>
                      <a:pt x="84" y="91"/>
                    </a:lnTo>
                    <a:lnTo>
                      <a:pt x="90" y="97"/>
                    </a:lnTo>
                    <a:lnTo>
                      <a:pt x="94" y="103"/>
                    </a:lnTo>
                    <a:lnTo>
                      <a:pt x="94" y="103"/>
                    </a:lnTo>
                    <a:lnTo>
                      <a:pt x="98" y="111"/>
                    </a:lnTo>
                    <a:lnTo>
                      <a:pt x="100" y="117"/>
                    </a:lnTo>
                    <a:lnTo>
                      <a:pt x="100" y="127"/>
                    </a:lnTo>
                    <a:lnTo>
                      <a:pt x="100" y="127"/>
                    </a:lnTo>
                    <a:lnTo>
                      <a:pt x="98" y="129"/>
                    </a:lnTo>
                    <a:lnTo>
                      <a:pt x="94" y="129"/>
                    </a:lnTo>
                    <a:lnTo>
                      <a:pt x="88" y="127"/>
                    </a:lnTo>
                    <a:lnTo>
                      <a:pt x="86" y="123"/>
                    </a:lnTo>
                    <a:lnTo>
                      <a:pt x="86" y="123"/>
                    </a:lnTo>
                    <a:lnTo>
                      <a:pt x="84" y="119"/>
                    </a:lnTo>
                    <a:lnTo>
                      <a:pt x="80" y="117"/>
                    </a:lnTo>
                    <a:lnTo>
                      <a:pt x="80" y="117"/>
                    </a:lnTo>
                    <a:lnTo>
                      <a:pt x="82" y="117"/>
                    </a:lnTo>
                    <a:lnTo>
                      <a:pt x="84" y="121"/>
                    </a:lnTo>
                    <a:lnTo>
                      <a:pt x="84" y="121"/>
                    </a:lnTo>
                    <a:lnTo>
                      <a:pt x="88" y="129"/>
                    </a:lnTo>
                    <a:lnTo>
                      <a:pt x="90" y="131"/>
                    </a:lnTo>
                    <a:lnTo>
                      <a:pt x="92" y="129"/>
                    </a:lnTo>
                    <a:lnTo>
                      <a:pt x="92" y="129"/>
                    </a:lnTo>
                    <a:lnTo>
                      <a:pt x="94" y="129"/>
                    </a:lnTo>
                    <a:lnTo>
                      <a:pt x="96" y="133"/>
                    </a:lnTo>
                    <a:lnTo>
                      <a:pt x="96" y="133"/>
                    </a:lnTo>
                    <a:lnTo>
                      <a:pt x="94" y="139"/>
                    </a:lnTo>
                    <a:lnTo>
                      <a:pt x="92" y="143"/>
                    </a:lnTo>
                    <a:lnTo>
                      <a:pt x="92" y="143"/>
                    </a:lnTo>
                    <a:lnTo>
                      <a:pt x="90" y="143"/>
                    </a:lnTo>
                    <a:lnTo>
                      <a:pt x="86" y="143"/>
                    </a:lnTo>
                    <a:lnTo>
                      <a:pt x="82" y="141"/>
                    </a:lnTo>
                    <a:lnTo>
                      <a:pt x="80" y="141"/>
                    </a:lnTo>
                    <a:lnTo>
                      <a:pt x="80" y="141"/>
                    </a:lnTo>
                    <a:lnTo>
                      <a:pt x="76" y="139"/>
                    </a:lnTo>
                    <a:lnTo>
                      <a:pt x="74" y="135"/>
                    </a:lnTo>
                    <a:lnTo>
                      <a:pt x="72" y="123"/>
                    </a:lnTo>
                    <a:lnTo>
                      <a:pt x="72" y="123"/>
                    </a:lnTo>
                    <a:lnTo>
                      <a:pt x="68" y="113"/>
                    </a:lnTo>
                    <a:lnTo>
                      <a:pt x="64" y="105"/>
                    </a:lnTo>
                    <a:lnTo>
                      <a:pt x="58" y="101"/>
                    </a:lnTo>
                    <a:lnTo>
                      <a:pt x="56" y="101"/>
                    </a:lnTo>
                    <a:lnTo>
                      <a:pt x="54" y="103"/>
                    </a:lnTo>
                    <a:lnTo>
                      <a:pt x="54" y="103"/>
                    </a:lnTo>
                    <a:lnTo>
                      <a:pt x="48" y="111"/>
                    </a:lnTo>
                    <a:lnTo>
                      <a:pt x="44" y="121"/>
                    </a:lnTo>
                    <a:lnTo>
                      <a:pt x="44" y="121"/>
                    </a:lnTo>
                    <a:lnTo>
                      <a:pt x="40" y="123"/>
                    </a:lnTo>
                    <a:lnTo>
                      <a:pt x="38" y="125"/>
                    </a:lnTo>
                    <a:lnTo>
                      <a:pt x="36" y="125"/>
                    </a:lnTo>
                    <a:lnTo>
                      <a:pt x="36" y="125"/>
                    </a:lnTo>
                    <a:lnTo>
                      <a:pt x="32" y="121"/>
                    </a:lnTo>
                    <a:lnTo>
                      <a:pt x="32" y="121"/>
                    </a:lnTo>
                    <a:lnTo>
                      <a:pt x="30" y="117"/>
                    </a:lnTo>
                    <a:lnTo>
                      <a:pt x="28" y="117"/>
                    </a:lnTo>
                    <a:lnTo>
                      <a:pt x="28" y="119"/>
                    </a:lnTo>
                    <a:lnTo>
                      <a:pt x="28" y="119"/>
                    </a:lnTo>
                    <a:lnTo>
                      <a:pt x="24" y="125"/>
                    </a:lnTo>
                    <a:lnTo>
                      <a:pt x="22" y="125"/>
                    </a:lnTo>
                    <a:lnTo>
                      <a:pt x="22" y="125"/>
                    </a:lnTo>
                    <a:lnTo>
                      <a:pt x="18" y="121"/>
                    </a:lnTo>
                    <a:lnTo>
                      <a:pt x="16" y="113"/>
                    </a:lnTo>
                    <a:lnTo>
                      <a:pt x="16" y="113"/>
                    </a:lnTo>
                    <a:lnTo>
                      <a:pt x="14" y="105"/>
                    </a:lnTo>
                    <a:lnTo>
                      <a:pt x="12" y="101"/>
                    </a:lnTo>
                    <a:lnTo>
                      <a:pt x="10" y="99"/>
                    </a:lnTo>
                    <a:lnTo>
                      <a:pt x="6" y="99"/>
                    </a:lnTo>
                    <a:lnTo>
                      <a:pt x="6" y="99"/>
                    </a:lnTo>
                    <a:lnTo>
                      <a:pt x="4" y="99"/>
                    </a:lnTo>
                    <a:lnTo>
                      <a:pt x="2" y="97"/>
                    </a:lnTo>
                    <a:lnTo>
                      <a:pt x="0" y="91"/>
                    </a:lnTo>
                    <a:lnTo>
                      <a:pt x="2" y="85"/>
                    </a:lnTo>
                    <a:lnTo>
                      <a:pt x="2" y="85"/>
                    </a:lnTo>
                    <a:lnTo>
                      <a:pt x="4" y="77"/>
                    </a:lnTo>
                    <a:lnTo>
                      <a:pt x="4" y="77"/>
                    </a:lnTo>
                    <a:lnTo>
                      <a:pt x="4" y="61"/>
                    </a:lnTo>
                    <a:lnTo>
                      <a:pt x="6" y="61"/>
                    </a:lnTo>
                    <a:lnTo>
                      <a:pt x="10" y="65"/>
                    </a:lnTo>
                    <a:lnTo>
                      <a:pt x="10" y="65"/>
                    </a:lnTo>
                    <a:lnTo>
                      <a:pt x="10" y="59"/>
                    </a:lnTo>
                    <a:lnTo>
                      <a:pt x="8" y="57"/>
                    </a:lnTo>
                    <a:lnTo>
                      <a:pt x="4" y="55"/>
                    </a:lnTo>
                    <a:lnTo>
                      <a:pt x="4" y="55"/>
                    </a:lnTo>
                    <a:lnTo>
                      <a:pt x="2" y="55"/>
                    </a:lnTo>
                    <a:lnTo>
                      <a:pt x="0" y="53"/>
                    </a:lnTo>
                    <a:lnTo>
                      <a:pt x="0" y="49"/>
                    </a:lnTo>
                    <a:lnTo>
                      <a:pt x="0" y="49"/>
                    </a:lnTo>
                    <a:lnTo>
                      <a:pt x="0" y="45"/>
                    </a:lnTo>
                    <a:lnTo>
                      <a:pt x="2" y="41"/>
                    </a:lnTo>
                    <a:lnTo>
                      <a:pt x="4" y="38"/>
                    </a:lnTo>
                    <a:lnTo>
                      <a:pt x="4" y="38"/>
                    </a:lnTo>
                    <a:lnTo>
                      <a:pt x="12" y="36"/>
                    </a:lnTo>
                    <a:lnTo>
                      <a:pt x="20" y="36"/>
                    </a:lnTo>
                    <a:lnTo>
                      <a:pt x="20" y="36"/>
                    </a:lnTo>
                    <a:lnTo>
                      <a:pt x="34" y="36"/>
                    </a:lnTo>
                    <a:lnTo>
                      <a:pt x="50" y="36"/>
                    </a:lnTo>
                    <a:lnTo>
                      <a:pt x="50" y="36"/>
                    </a:lnTo>
                    <a:lnTo>
                      <a:pt x="52" y="36"/>
                    </a:lnTo>
                    <a:lnTo>
                      <a:pt x="52" y="36"/>
                    </a:lnTo>
                    <a:lnTo>
                      <a:pt x="60" y="38"/>
                    </a:lnTo>
                    <a:lnTo>
                      <a:pt x="66" y="43"/>
                    </a:lnTo>
                    <a:lnTo>
                      <a:pt x="80" y="53"/>
                    </a:lnTo>
                    <a:lnTo>
                      <a:pt x="80" y="53"/>
                    </a:lnTo>
                    <a:lnTo>
                      <a:pt x="86" y="57"/>
                    </a:lnTo>
                    <a:lnTo>
                      <a:pt x="88" y="57"/>
                    </a:lnTo>
                    <a:lnTo>
                      <a:pt x="90" y="55"/>
                    </a:lnTo>
                    <a:lnTo>
                      <a:pt x="92" y="47"/>
                    </a:lnTo>
                    <a:lnTo>
                      <a:pt x="92" y="30"/>
                    </a:lnTo>
                    <a:lnTo>
                      <a:pt x="92" y="30"/>
                    </a:lnTo>
                    <a:lnTo>
                      <a:pt x="94" y="24"/>
                    </a:lnTo>
                    <a:lnTo>
                      <a:pt x="94" y="24"/>
                    </a:lnTo>
                    <a:lnTo>
                      <a:pt x="96" y="22"/>
                    </a:lnTo>
                    <a:lnTo>
                      <a:pt x="96" y="18"/>
                    </a:lnTo>
                    <a:lnTo>
                      <a:pt x="96" y="14"/>
                    </a:lnTo>
                    <a:lnTo>
                      <a:pt x="96" y="14"/>
                    </a:lnTo>
                    <a:lnTo>
                      <a:pt x="96" y="4"/>
                    </a:lnTo>
                    <a:lnTo>
                      <a:pt x="96" y="2"/>
                    </a:lnTo>
                    <a:lnTo>
                      <a:pt x="98" y="0"/>
                    </a:lnTo>
                    <a:lnTo>
                      <a:pt x="98" y="0"/>
                    </a:lnTo>
                    <a:lnTo>
                      <a:pt x="110" y="4"/>
                    </a:lnTo>
                    <a:lnTo>
                      <a:pt x="110" y="4"/>
                    </a:lnTo>
                    <a:lnTo>
                      <a:pt x="114" y="4"/>
                    </a:lnTo>
                    <a:lnTo>
                      <a:pt x="116" y="4"/>
                    </a:lnTo>
                    <a:lnTo>
                      <a:pt x="120" y="10"/>
                    </a:lnTo>
                    <a:lnTo>
                      <a:pt x="122" y="20"/>
                    </a:lnTo>
                    <a:lnTo>
                      <a:pt x="122" y="20"/>
                    </a:lnTo>
                    <a:lnTo>
                      <a:pt x="122" y="26"/>
                    </a:lnTo>
                    <a:lnTo>
                      <a:pt x="124" y="26"/>
                    </a:lnTo>
                    <a:lnTo>
                      <a:pt x="124" y="26"/>
                    </a:lnTo>
                    <a:lnTo>
                      <a:pt x="130" y="24"/>
                    </a:lnTo>
                    <a:lnTo>
                      <a:pt x="134" y="26"/>
                    </a:lnTo>
                    <a:lnTo>
                      <a:pt x="134" y="26"/>
                    </a:lnTo>
                    <a:lnTo>
                      <a:pt x="140" y="30"/>
                    </a:lnTo>
                    <a:lnTo>
                      <a:pt x="140" y="30"/>
                    </a:lnTo>
                    <a:lnTo>
                      <a:pt x="144" y="32"/>
                    </a:lnTo>
                    <a:lnTo>
                      <a:pt x="144" y="34"/>
                    </a:lnTo>
                    <a:lnTo>
                      <a:pt x="146" y="41"/>
                    </a:lnTo>
                    <a:lnTo>
                      <a:pt x="146" y="41"/>
                    </a:lnTo>
                    <a:lnTo>
                      <a:pt x="144" y="43"/>
                    </a:lnTo>
                    <a:lnTo>
                      <a:pt x="142" y="43"/>
                    </a:lnTo>
                    <a:lnTo>
                      <a:pt x="138" y="43"/>
                    </a:lnTo>
                    <a:lnTo>
                      <a:pt x="138" y="43"/>
                    </a:lnTo>
                    <a:lnTo>
                      <a:pt x="138" y="55"/>
                    </a:lnTo>
                    <a:lnTo>
                      <a:pt x="138" y="61"/>
                    </a:lnTo>
                    <a:lnTo>
                      <a:pt x="136" y="63"/>
                    </a:lnTo>
                    <a:lnTo>
                      <a:pt x="132" y="61"/>
                    </a:lnTo>
                    <a:lnTo>
                      <a:pt x="132" y="61"/>
                    </a:lnTo>
                    <a:lnTo>
                      <a:pt x="130" y="61"/>
                    </a:lnTo>
                    <a:lnTo>
                      <a:pt x="128" y="63"/>
                    </a:lnTo>
                    <a:lnTo>
                      <a:pt x="128" y="69"/>
                    </a:lnTo>
                    <a:lnTo>
                      <a:pt x="128" y="69"/>
                    </a:lnTo>
                    <a:lnTo>
                      <a:pt x="128" y="75"/>
                    </a:lnTo>
                    <a:lnTo>
                      <a:pt x="128" y="77"/>
                    </a:lnTo>
                    <a:lnTo>
                      <a:pt x="130" y="77"/>
                    </a:lnTo>
                    <a:lnTo>
                      <a:pt x="130" y="77"/>
                    </a:lnTo>
                    <a:lnTo>
                      <a:pt x="132" y="75"/>
                    </a:lnTo>
                    <a:lnTo>
                      <a:pt x="134" y="77"/>
                    </a:lnTo>
                    <a:lnTo>
                      <a:pt x="134" y="77"/>
                    </a:lnTo>
                    <a:lnTo>
                      <a:pt x="132" y="83"/>
                    </a:lnTo>
                    <a:lnTo>
                      <a:pt x="130" y="85"/>
                    </a:lnTo>
                    <a:lnTo>
                      <a:pt x="130" y="85"/>
                    </a:lnTo>
                    <a:lnTo>
                      <a:pt x="130" y="87"/>
                    </a:lnTo>
                    <a:lnTo>
                      <a:pt x="130" y="93"/>
                    </a:lnTo>
                    <a:lnTo>
                      <a:pt x="130" y="93"/>
                    </a:lnTo>
                    <a:lnTo>
                      <a:pt x="130" y="95"/>
                    </a:lnTo>
                    <a:lnTo>
                      <a:pt x="132" y="95"/>
                    </a:lnTo>
                    <a:lnTo>
                      <a:pt x="132" y="95"/>
                    </a:lnTo>
                    <a:lnTo>
                      <a:pt x="136" y="93"/>
                    </a:lnTo>
                    <a:lnTo>
                      <a:pt x="140" y="93"/>
                    </a:lnTo>
                    <a:lnTo>
                      <a:pt x="146" y="97"/>
                    </a:lnTo>
                    <a:lnTo>
                      <a:pt x="150" y="103"/>
                    </a:lnTo>
                    <a:lnTo>
                      <a:pt x="156" y="115"/>
                    </a:lnTo>
                    <a:lnTo>
                      <a:pt x="156" y="115"/>
                    </a:lnTo>
                    <a:lnTo>
                      <a:pt x="152" y="121"/>
                    </a:lnTo>
                    <a:lnTo>
                      <a:pt x="150" y="123"/>
                    </a:lnTo>
                    <a:lnTo>
                      <a:pt x="146" y="125"/>
                    </a:lnTo>
                    <a:lnTo>
                      <a:pt x="144" y="123"/>
                    </a:lnTo>
                    <a:lnTo>
                      <a:pt x="144" y="123"/>
                    </a:lnTo>
                    <a:lnTo>
                      <a:pt x="140" y="121"/>
                    </a:lnTo>
                    <a:lnTo>
                      <a:pt x="136" y="123"/>
                    </a:lnTo>
                    <a:lnTo>
                      <a:pt x="136" y="129"/>
                    </a:lnTo>
                    <a:lnTo>
                      <a:pt x="136" y="137"/>
                    </a:lnTo>
                    <a:lnTo>
                      <a:pt x="136" y="137"/>
                    </a:lnTo>
                    <a:lnTo>
                      <a:pt x="136" y="141"/>
                    </a:lnTo>
                    <a:lnTo>
                      <a:pt x="138" y="143"/>
                    </a:lnTo>
                    <a:lnTo>
                      <a:pt x="138" y="143"/>
                    </a:lnTo>
                    <a:lnTo>
                      <a:pt x="140" y="141"/>
                    </a:lnTo>
                    <a:lnTo>
                      <a:pt x="140" y="137"/>
                    </a:lnTo>
                    <a:lnTo>
                      <a:pt x="140" y="137"/>
                    </a:lnTo>
                    <a:lnTo>
                      <a:pt x="140" y="129"/>
                    </a:lnTo>
                    <a:lnTo>
                      <a:pt x="142" y="125"/>
                    </a:lnTo>
                    <a:lnTo>
                      <a:pt x="144" y="125"/>
                    </a:lnTo>
                    <a:lnTo>
                      <a:pt x="146" y="127"/>
                    </a:lnTo>
                    <a:lnTo>
                      <a:pt x="146" y="127"/>
                    </a:lnTo>
                    <a:lnTo>
                      <a:pt x="154" y="137"/>
                    </a:lnTo>
                    <a:lnTo>
                      <a:pt x="158" y="141"/>
                    </a:lnTo>
                    <a:lnTo>
                      <a:pt x="160" y="141"/>
                    </a:lnTo>
                    <a:lnTo>
                      <a:pt x="162" y="141"/>
                    </a:lnTo>
                    <a:lnTo>
                      <a:pt x="162" y="141"/>
                    </a:lnTo>
                    <a:lnTo>
                      <a:pt x="166" y="139"/>
                    </a:lnTo>
                    <a:lnTo>
                      <a:pt x="170" y="139"/>
                    </a:lnTo>
                    <a:lnTo>
                      <a:pt x="174" y="141"/>
                    </a:lnTo>
                    <a:lnTo>
                      <a:pt x="178" y="143"/>
                    </a:lnTo>
                    <a:lnTo>
                      <a:pt x="178" y="143"/>
                    </a:lnTo>
                    <a:lnTo>
                      <a:pt x="182" y="145"/>
                    </a:lnTo>
                    <a:lnTo>
                      <a:pt x="184" y="143"/>
                    </a:lnTo>
                    <a:lnTo>
                      <a:pt x="190" y="137"/>
                    </a:lnTo>
                    <a:lnTo>
                      <a:pt x="190" y="137"/>
                    </a:lnTo>
                    <a:lnTo>
                      <a:pt x="188" y="133"/>
                    </a:lnTo>
                    <a:lnTo>
                      <a:pt x="188" y="133"/>
                    </a:lnTo>
                    <a:lnTo>
                      <a:pt x="186" y="131"/>
                    </a:lnTo>
                    <a:lnTo>
                      <a:pt x="184" y="131"/>
                    </a:lnTo>
                    <a:lnTo>
                      <a:pt x="180" y="133"/>
                    </a:lnTo>
                    <a:lnTo>
                      <a:pt x="180" y="133"/>
                    </a:lnTo>
                    <a:lnTo>
                      <a:pt x="180" y="137"/>
                    </a:lnTo>
                    <a:lnTo>
                      <a:pt x="178" y="137"/>
                    </a:lnTo>
                    <a:lnTo>
                      <a:pt x="176" y="137"/>
                    </a:lnTo>
                    <a:lnTo>
                      <a:pt x="174" y="135"/>
                    </a:lnTo>
                    <a:lnTo>
                      <a:pt x="172" y="129"/>
                    </a:lnTo>
                    <a:lnTo>
                      <a:pt x="170" y="117"/>
                    </a:lnTo>
                    <a:lnTo>
                      <a:pt x="170"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1" name="Freeform 2021">
                <a:extLst>
                  <a:ext uri="{FF2B5EF4-FFF2-40B4-BE49-F238E27FC236}">
                    <a16:creationId xmlns:a16="http://schemas.microsoft.com/office/drawing/2014/main" id="{C7E3CFBD-6E42-42CA-FDD7-E7E6AF4F4F5E}"/>
                  </a:ext>
                </a:extLst>
              </p:cNvPr>
              <p:cNvSpPr>
                <a:spLocks/>
              </p:cNvSpPr>
              <p:nvPr/>
            </p:nvSpPr>
            <p:spPr bwMode="auto">
              <a:xfrm>
                <a:off x="2150" y="2095"/>
                <a:ext cx="26" cy="54"/>
              </a:xfrm>
              <a:custGeom>
                <a:avLst/>
                <a:gdLst>
                  <a:gd name="T0" fmla="*/ 24 w 26"/>
                  <a:gd name="T1" fmla="*/ 54 h 54"/>
                  <a:gd name="T2" fmla="*/ 24 w 26"/>
                  <a:gd name="T3" fmla="*/ 54 h 54"/>
                  <a:gd name="T4" fmla="*/ 14 w 26"/>
                  <a:gd name="T5" fmla="*/ 54 h 54"/>
                  <a:gd name="T6" fmla="*/ 10 w 26"/>
                  <a:gd name="T7" fmla="*/ 54 h 54"/>
                  <a:gd name="T8" fmla="*/ 6 w 26"/>
                  <a:gd name="T9" fmla="*/ 54 h 54"/>
                  <a:gd name="T10" fmla="*/ 6 w 26"/>
                  <a:gd name="T11" fmla="*/ 54 h 54"/>
                  <a:gd name="T12" fmla="*/ 4 w 26"/>
                  <a:gd name="T13" fmla="*/ 50 h 54"/>
                  <a:gd name="T14" fmla="*/ 2 w 26"/>
                  <a:gd name="T15" fmla="*/ 46 h 54"/>
                  <a:gd name="T16" fmla="*/ 0 w 26"/>
                  <a:gd name="T17" fmla="*/ 44 h 54"/>
                  <a:gd name="T18" fmla="*/ 0 w 26"/>
                  <a:gd name="T19" fmla="*/ 38 h 54"/>
                  <a:gd name="T20" fmla="*/ 0 w 26"/>
                  <a:gd name="T21" fmla="*/ 38 h 54"/>
                  <a:gd name="T22" fmla="*/ 2 w 26"/>
                  <a:gd name="T23" fmla="*/ 32 h 54"/>
                  <a:gd name="T24" fmla="*/ 4 w 26"/>
                  <a:gd name="T25" fmla="*/ 30 h 54"/>
                  <a:gd name="T26" fmla="*/ 6 w 26"/>
                  <a:gd name="T27" fmla="*/ 28 h 54"/>
                  <a:gd name="T28" fmla="*/ 6 w 26"/>
                  <a:gd name="T29" fmla="*/ 28 h 54"/>
                  <a:gd name="T30" fmla="*/ 10 w 26"/>
                  <a:gd name="T31" fmla="*/ 28 h 54"/>
                  <a:gd name="T32" fmla="*/ 12 w 26"/>
                  <a:gd name="T33" fmla="*/ 24 h 54"/>
                  <a:gd name="T34" fmla="*/ 12 w 26"/>
                  <a:gd name="T35" fmla="*/ 12 h 54"/>
                  <a:gd name="T36" fmla="*/ 12 w 26"/>
                  <a:gd name="T37" fmla="*/ 12 h 54"/>
                  <a:gd name="T38" fmla="*/ 12 w 26"/>
                  <a:gd name="T39" fmla="*/ 0 h 54"/>
                  <a:gd name="T40" fmla="*/ 12 w 26"/>
                  <a:gd name="T41" fmla="*/ 0 h 54"/>
                  <a:gd name="T42" fmla="*/ 14 w 26"/>
                  <a:gd name="T43" fmla="*/ 8 h 54"/>
                  <a:gd name="T44" fmla="*/ 18 w 26"/>
                  <a:gd name="T45" fmla="*/ 14 h 54"/>
                  <a:gd name="T46" fmla="*/ 20 w 26"/>
                  <a:gd name="T47" fmla="*/ 22 h 54"/>
                  <a:gd name="T48" fmla="*/ 20 w 26"/>
                  <a:gd name="T49" fmla="*/ 32 h 54"/>
                  <a:gd name="T50" fmla="*/ 20 w 26"/>
                  <a:gd name="T51" fmla="*/ 32 h 54"/>
                  <a:gd name="T52" fmla="*/ 20 w 26"/>
                  <a:gd name="T53" fmla="*/ 38 h 54"/>
                  <a:gd name="T54" fmla="*/ 24 w 26"/>
                  <a:gd name="T55" fmla="*/ 38 h 54"/>
                  <a:gd name="T56" fmla="*/ 24 w 26"/>
                  <a:gd name="T57" fmla="*/ 38 h 54"/>
                  <a:gd name="T58" fmla="*/ 26 w 26"/>
                  <a:gd name="T59" fmla="*/ 42 h 54"/>
                  <a:gd name="T60" fmla="*/ 26 w 26"/>
                  <a:gd name="T61" fmla="*/ 44 h 54"/>
                  <a:gd name="T62" fmla="*/ 24 w 26"/>
                  <a:gd name="T63" fmla="*/ 54 h 54"/>
                  <a:gd name="T64" fmla="*/ 24 w 26"/>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54">
                    <a:moveTo>
                      <a:pt x="24" y="54"/>
                    </a:moveTo>
                    <a:lnTo>
                      <a:pt x="24" y="54"/>
                    </a:lnTo>
                    <a:lnTo>
                      <a:pt x="14" y="54"/>
                    </a:lnTo>
                    <a:lnTo>
                      <a:pt x="10" y="54"/>
                    </a:lnTo>
                    <a:lnTo>
                      <a:pt x="6" y="54"/>
                    </a:lnTo>
                    <a:lnTo>
                      <a:pt x="6" y="54"/>
                    </a:lnTo>
                    <a:lnTo>
                      <a:pt x="4" y="50"/>
                    </a:lnTo>
                    <a:lnTo>
                      <a:pt x="2" y="46"/>
                    </a:lnTo>
                    <a:lnTo>
                      <a:pt x="0" y="44"/>
                    </a:lnTo>
                    <a:lnTo>
                      <a:pt x="0" y="38"/>
                    </a:lnTo>
                    <a:lnTo>
                      <a:pt x="0" y="38"/>
                    </a:lnTo>
                    <a:lnTo>
                      <a:pt x="2" y="32"/>
                    </a:lnTo>
                    <a:lnTo>
                      <a:pt x="4" y="30"/>
                    </a:lnTo>
                    <a:lnTo>
                      <a:pt x="6" y="28"/>
                    </a:lnTo>
                    <a:lnTo>
                      <a:pt x="6" y="28"/>
                    </a:lnTo>
                    <a:lnTo>
                      <a:pt x="10" y="28"/>
                    </a:lnTo>
                    <a:lnTo>
                      <a:pt x="12" y="24"/>
                    </a:lnTo>
                    <a:lnTo>
                      <a:pt x="12" y="12"/>
                    </a:lnTo>
                    <a:lnTo>
                      <a:pt x="12" y="12"/>
                    </a:lnTo>
                    <a:lnTo>
                      <a:pt x="12" y="0"/>
                    </a:lnTo>
                    <a:lnTo>
                      <a:pt x="12" y="0"/>
                    </a:lnTo>
                    <a:lnTo>
                      <a:pt x="14" y="8"/>
                    </a:lnTo>
                    <a:lnTo>
                      <a:pt x="18" y="14"/>
                    </a:lnTo>
                    <a:lnTo>
                      <a:pt x="20" y="22"/>
                    </a:lnTo>
                    <a:lnTo>
                      <a:pt x="20" y="32"/>
                    </a:lnTo>
                    <a:lnTo>
                      <a:pt x="20" y="32"/>
                    </a:lnTo>
                    <a:lnTo>
                      <a:pt x="20" y="38"/>
                    </a:lnTo>
                    <a:lnTo>
                      <a:pt x="24" y="38"/>
                    </a:lnTo>
                    <a:lnTo>
                      <a:pt x="24" y="38"/>
                    </a:lnTo>
                    <a:lnTo>
                      <a:pt x="26" y="42"/>
                    </a:lnTo>
                    <a:lnTo>
                      <a:pt x="26" y="44"/>
                    </a:lnTo>
                    <a:lnTo>
                      <a:pt x="24" y="54"/>
                    </a:lnTo>
                    <a:lnTo>
                      <a:pt x="2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2" name="Freeform 2022">
                <a:extLst>
                  <a:ext uri="{FF2B5EF4-FFF2-40B4-BE49-F238E27FC236}">
                    <a16:creationId xmlns:a16="http://schemas.microsoft.com/office/drawing/2014/main" id="{A637C42F-2308-E1B9-EBD2-9BA483967F45}"/>
                  </a:ext>
                </a:extLst>
              </p:cNvPr>
              <p:cNvSpPr>
                <a:spLocks/>
              </p:cNvSpPr>
              <p:nvPr/>
            </p:nvSpPr>
            <p:spPr bwMode="auto">
              <a:xfrm>
                <a:off x="2076" y="2151"/>
                <a:ext cx="26" cy="60"/>
              </a:xfrm>
              <a:custGeom>
                <a:avLst/>
                <a:gdLst>
                  <a:gd name="T0" fmla="*/ 10 w 26"/>
                  <a:gd name="T1" fmla="*/ 60 h 60"/>
                  <a:gd name="T2" fmla="*/ 10 w 26"/>
                  <a:gd name="T3" fmla="*/ 60 h 60"/>
                  <a:gd name="T4" fmla="*/ 6 w 26"/>
                  <a:gd name="T5" fmla="*/ 60 h 60"/>
                  <a:gd name="T6" fmla="*/ 4 w 26"/>
                  <a:gd name="T7" fmla="*/ 58 h 60"/>
                  <a:gd name="T8" fmla="*/ 0 w 26"/>
                  <a:gd name="T9" fmla="*/ 48 h 60"/>
                  <a:gd name="T10" fmla="*/ 0 w 26"/>
                  <a:gd name="T11" fmla="*/ 48 h 60"/>
                  <a:gd name="T12" fmla="*/ 2 w 26"/>
                  <a:gd name="T13" fmla="*/ 44 h 60"/>
                  <a:gd name="T14" fmla="*/ 4 w 26"/>
                  <a:gd name="T15" fmla="*/ 42 h 60"/>
                  <a:gd name="T16" fmla="*/ 10 w 26"/>
                  <a:gd name="T17" fmla="*/ 40 h 60"/>
                  <a:gd name="T18" fmla="*/ 10 w 26"/>
                  <a:gd name="T19" fmla="*/ 40 h 60"/>
                  <a:gd name="T20" fmla="*/ 12 w 26"/>
                  <a:gd name="T21" fmla="*/ 42 h 60"/>
                  <a:gd name="T22" fmla="*/ 14 w 26"/>
                  <a:gd name="T23" fmla="*/ 42 h 60"/>
                  <a:gd name="T24" fmla="*/ 14 w 26"/>
                  <a:gd name="T25" fmla="*/ 42 h 60"/>
                  <a:gd name="T26" fmla="*/ 12 w 26"/>
                  <a:gd name="T27" fmla="*/ 34 h 60"/>
                  <a:gd name="T28" fmla="*/ 10 w 26"/>
                  <a:gd name="T29" fmla="*/ 28 h 60"/>
                  <a:gd name="T30" fmla="*/ 2 w 26"/>
                  <a:gd name="T31" fmla="*/ 22 h 60"/>
                  <a:gd name="T32" fmla="*/ 2 w 26"/>
                  <a:gd name="T33" fmla="*/ 22 h 60"/>
                  <a:gd name="T34" fmla="*/ 2 w 26"/>
                  <a:gd name="T35" fmla="*/ 18 h 60"/>
                  <a:gd name="T36" fmla="*/ 2 w 26"/>
                  <a:gd name="T37" fmla="*/ 18 h 60"/>
                  <a:gd name="T38" fmla="*/ 2 w 26"/>
                  <a:gd name="T39" fmla="*/ 16 h 60"/>
                  <a:gd name="T40" fmla="*/ 2 w 26"/>
                  <a:gd name="T41" fmla="*/ 16 h 60"/>
                  <a:gd name="T42" fmla="*/ 8 w 26"/>
                  <a:gd name="T43" fmla="*/ 18 h 60"/>
                  <a:gd name="T44" fmla="*/ 8 w 26"/>
                  <a:gd name="T45" fmla="*/ 18 h 60"/>
                  <a:gd name="T46" fmla="*/ 8 w 26"/>
                  <a:gd name="T47" fmla="*/ 14 h 60"/>
                  <a:gd name="T48" fmla="*/ 6 w 26"/>
                  <a:gd name="T49" fmla="*/ 12 h 60"/>
                  <a:gd name="T50" fmla="*/ 6 w 26"/>
                  <a:gd name="T51" fmla="*/ 8 h 60"/>
                  <a:gd name="T52" fmla="*/ 4 w 26"/>
                  <a:gd name="T53" fmla="*/ 6 h 60"/>
                  <a:gd name="T54" fmla="*/ 4 w 26"/>
                  <a:gd name="T55" fmla="*/ 6 h 60"/>
                  <a:gd name="T56" fmla="*/ 6 w 26"/>
                  <a:gd name="T57" fmla="*/ 2 h 60"/>
                  <a:gd name="T58" fmla="*/ 8 w 26"/>
                  <a:gd name="T59" fmla="*/ 0 h 60"/>
                  <a:gd name="T60" fmla="*/ 12 w 26"/>
                  <a:gd name="T61" fmla="*/ 0 h 60"/>
                  <a:gd name="T62" fmla="*/ 12 w 26"/>
                  <a:gd name="T63" fmla="*/ 0 h 60"/>
                  <a:gd name="T64" fmla="*/ 16 w 26"/>
                  <a:gd name="T65" fmla="*/ 0 h 60"/>
                  <a:gd name="T66" fmla="*/ 18 w 26"/>
                  <a:gd name="T67" fmla="*/ 4 h 60"/>
                  <a:gd name="T68" fmla="*/ 22 w 26"/>
                  <a:gd name="T69" fmla="*/ 10 h 60"/>
                  <a:gd name="T70" fmla="*/ 22 w 26"/>
                  <a:gd name="T71" fmla="*/ 20 h 60"/>
                  <a:gd name="T72" fmla="*/ 22 w 26"/>
                  <a:gd name="T73" fmla="*/ 20 h 60"/>
                  <a:gd name="T74" fmla="*/ 24 w 26"/>
                  <a:gd name="T75" fmla="*/ 26 h 60"/>
                  <a:gd name="T76" fmla="*/ 24 w 26"/>
                  <a:gd name="T77" fmla="*/ 32 h 60"/>
                  <a:gd name="T78" fmla="*/ 26 w 26"/>
                  <a:gd name="T79" fmla="*/ 38 h 60"/>
                  <a:gd name="T80" fmla="*/ 24 w 26"/>
                  <a:gd name="T81" fmla="*/ 44 h 60"/>
                  <a:gd name="T82" fmla="*/ 24 w 26"/>
                  <a:gd name="T83" fmla="*/ 44 h 60"/>
                  <a:gd name="T84" fmla="*/ 20 w 26"/>
                  <a:gd name="T85" fmla="*/ 50 h 60"/>
                  <a:gd name="T86" fmla="*/ 18 w 26"/>
                  <a:gd name="T87" fmla="*/ 54 h 60"/>
                  <a:gd name="T88" fmla="*/ 14 w 26"/>
                  <a:gd name="T89" fmla="*/ 56 h 60"/>
                  <a:gd name="T90" fmla="*/ 10 w 26"/>
                  <a:gd name="T91" fmla="*/ 60 h 60"/>
                  <a:gd name="T92" fmla="*/ 10 w 26"/>
                  <a:gd name="T9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0">
                    <a:moveTo>
                      <a:pt x="10" y="60"/>
                    </a:moveTo>
                    <a:lnTo>
                      <a:pt x="10" y="60"/>
                    </a:lnTo>
                    <a:lnTo>
                      <a:pt x="6" y="60"/>
                    </a:lnTo>
                    <a:lnTo>
                      <a:pt x="4" y="58"/>
                    </a:lnTo>
                    <a:lnTo>
                      <a:pt x="0" y="48"/>
                    </a:lnTo>
                    <a:lnTo>
                      <a:pt x="0" y="48"/>
                    </a:lnTo>
                    <a:lnTo>
                      <a:pt x="2" y="44"/>
                    </a:lnTo>
                    <a:lnTo>
                      <a:pt x="4" y="42"/>
                    </a:lnTo>
                    <a:lnTo>
                      <a:pt x="10" y="40"/>
                    </a:lnTo>
                    <a:lnTo>
                      <a:pt x="10" y="40"/>
                    </a:lnTo>
                    <a:lnTo>
                      <a:pt x="12" y="42"/>
                    </a:lnTo>
                    <a:lnTo>
                      <a:pt x="14" y="42"/>
                    </a:lnTo>
                    <a:lnTo>
                      <a:pt x="14" y="42"/>
                    </a:lnTo>
                    <a:lnTo>
                      <a:pt x="12" y="34"/>
                    </a:lnTo>
                    <a:lnTo>
                      <a:pt x="10" y="28"/>
                    </a:lnTo>
                    <a:lnTo>
                      <a:pt x="2" y="22"/>
                    </a:lnTo>
                    <a:lnTo>
                      <a:pt x="2" y="22"/>
                    </a:lnTo>
                    <a:lnTo>
                      <a:pt x="2" y="18"/>
                    </a:lnTo>
                    <a:lnTo>
                      <a:pt x="2" y="18"/>
                    </a:lnTo>
                    <a:lnTo>
                      <a:pt x="2" y="16"/>
                    </a:lnTo>
                    <a:lnTo>
                      <a:pt x="2" y="16"/>
                    </a:lnTo>
                    <a:lnTo>
                      <a:pt x="8" y="18"/>
                    </a:lnTo>
                    <a:lnTo>
                      <a:pt x="8" y="18"/>
                    </a:lnTo>
                    <a:lnTo>
                      <a:pt x="8" y="14"/>
                    </a:lnTo>
                    <a:lnTo>
                      <a:pt x="6" y="12"/>
                    </a:lnTo>
                    <a:lnTo>
                      <a:pt x="6" y="8"/>
                    </a:lnTo>
                    <a:lnTo>
                      <a:pt x="4" y="6"/>
                    </a:lnTo>
                    <a:lnTo>
                      <a:pt x="4" y="6"/>
                    </a:lnTo>
                    <a:lnTo>
                      <a:pt x="6" y="2"/>
                    </a:lnTo>
                    <a:lnTo>
                      <a:pt x="8" y="0"/>
                    </a:lnTo>
                    <a:lnTo>
                      <a:pt x="12" y="0"/>
                    </a:lnTo>
                    <a:lnTo>
                      <a:pt x="12" y="0"/>
                    </a:lnTo>
                    <a:lnTo>
                      <a:pt x="16" y="0"/>
                    </a:lnTo>
                    <a:lnTo>
                      <a:pt x="18" y="4"/>
                    </a:lnTo>
                    <a:lnTo>
                      <a:pt x="22" y="10"/>
                    </a:lnTo>
                    <a:lnTo>
                      <a:pt x="22" y="20"/>
                    </a:lnTo>
                    <a:lnTo>
                      <a:pt x="22" y="20"/>
                    </a:lnTo>
                    <a:lnTo>
                      <a:pt x="24" y="26"/>
                    </a:lnTo>
                    <a:lnTo>
                      <a:pt x="24" y="32"/>
                    </a:lnTo>
                    <a:lnTo>
                      <a:pt x="26" y="38"/>
                    </a:lnTo>
                    <a:lnTo>
                      <a:pt x="24" y="44"/>
                    </a:lnTo>
                    <a:lnTo>
                      <a:pt x="24" y="44"/>
                    </a:lnTo>
                    <a:lnTo>
                      <a:pt x="20" y="50"/>
                    </a:lnTo>
                    <a:lnTo>
                      <a:pt x="18" y="54"/>
                    </a:lnTo>
                    <a:lnTo>
                      <a:pt x="14" y="56"/>
                    </a:lnTo>
                    <a:lnTo>
                      <a:pt x="10" y="60"/>
                    </a:lnTo>
                    <a:lnTo>
                      <a:pt x="1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3" name="Freeform 2023">
                <a:extLst>
                  <a:ext uri="{FF2B5EF4-FFF2-40B4-BE49-F238E27FC236}">
                    <a16:creationId xmlns:a16="http://schemas.microsoft.com/office/drawing/2014/main" id="{5B277F38-1B26-4118-EF81-42676FBBF7BF}"/>
                  </a:ext>
                </a:extLst>
              </p:cNvPr>
              <p:cNvSpPr>
                <a:spLocks/>
              </p:cNvSpPr>
              <p:nvPr/>
            </p:nvSpPr>
            <p:spPr bwMode="auto">
              <a:xfrm>
                <a:off x="2212" y="2083"/>
                <a:ext cx="18" cy="56"/>
              </a:xfrm>
              <a:custGeom>
                <a:avLst/>
                <a:gdLst>
                  <a:gd name="T0" fmla="*/ 4 w 18"/>
                  <a:gd name="T1" fmla="*/ 0 h 56"/>
                  <a:gd name="T2" fmla="*/ 4 w 18"/>
                  <a:gd name="T3" fmla="*/ 0 h 56"/>
                  <a:gd name="T4" fmla="*/ 8 w 18"/>
                  <a:gd name="T5" fmla="*/ 6 h 56"/>
                  <a:gd name="T6" fmla="*/ 12 w 18"/>
                  <a:gd name="T7" fmla="*/ 18 h 56"/>
                  <a:gd name="T8" fmla="*/ 16 w 18"/>
                  <a:gd name="T9" fmla="*/ 32 h 56"/>
                  <a:gd name="T10" fmla="*/ 18 w 18"/>
                  <a:gd name="T11" fmla="*/ 42 h 56"/>
                  <a:gd name="T12" fmla="*/ 18 w 18"/>
                  <a:gd name="T13" fmla="*/ 42 h 56"/>
                  <a:gd name="T14" fmla="*/ 16 w 18"/>
                  <a:gd name="T15" fmla="*/ 52 h 56"/>
                  <a:gd name="T16" fmla="*/ 16 w 18"/>
                  <a:gd name="T17" fmla="*/ 56 h 56"/>
                  <a:gd name="T18" fmla="*/ 14 w 18"/>
                  <a:gd name="T19" fmla="*/ 56 h 56"/>
                  <a:gd name="T20" fmla="*/ 14 w 18"/>
                  <a:gd name="T21" fmla="*/ 56 h 56"/>
                  <a:gd name="T22" fmla="*/ 6 w 18"/>
                  <a:gd name="T23" fmla="*/ 52 h 56"/>
                  <a:gd name="T24" fmla="*/ 4 w 18"/>
                  <a:gd name="T25" fmla="*/ 48 h 56"/>
                  <a:gd name="T26" fmla="*/ 0 w 18"/>
                  <a:gd name="T27" fmla="*/ 42 h 56"/>
                  <a:gd name="T28" fmla="*/ 0 w 18"/>
                  <a:gd name="T29" fmla="*/ 42 h 56"/>
                  <a:gd name="T30" fmla="*/ 0 w 18"/>
                  <a:gd name="T31" fmla="*/ 26 h 56"/>
                  <a:gd name="T32" fmla="*/ 0 w 18"/>
                  <a:gd name="T33" fmla="*/ 8 h 56"/>
                  <a:gd name="T34" fmla="*/ 0 w 18"/>
                  <a:gd name="T35" fmla="*/ 8 h 56"/>
                  <a:gd name="T36" fmla="*/ 2 w 18"/>
                  <a:gd name="T37" fmla="*/ 2 h 56"/>
                  <a:gd name="T38" fmla="*/ 2 w 18"/>
                  <a:gd name="T39" fmla="*/ 0 h 56"/>
                  <a:gd name="T40" fmla="*/ 4 w 18"/>
                  <a:gd name="T41" fmla="*/ 0 h 56"/>
                  <a:gd name="T42" fmla="*/ 4 w 18"/>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56">
                    <a:moveTo>
                      <a:pt x="4" y="0"/>
                    </a:moveTo>
                    <a:lnTo>
                      <a:pt x="4" y="0"/>
                    </a:lnTo>
                    <a:lnTo>
                      <a:pt x="8" y="6"/>
                    </a:lnTo>
                    <a:lnTo>
                      <a:pt x="12" y="18"/>
                    </a:lnTo>
                    <a:lnTo>
                      <a:pt x="16" y="32"/>
                    </a:lnTo>
                    <a:lnTo>
                      <a:pt x="18" y="42"/>
                    </a:lnTo>
                    <a:lnTo>
                      <a:pt x="18" y="42"/>
                    </a:lnTo>
                    <a:lnTo>
                      <a:pt x="16" y="52"/>
                    </a:lnTo>
                    <a:lnTo>
                      <a:pt x="16" y="56"/>
                    </a:lnTo>
                    <a:lnTo>
                      <a:pt x="14" y="56"/>
                    </a:lnTo>
                    <a:lnTo>
                      <a:pt x="14" y="56"/>
                    </a:lnTo>
                    <a:lnTo>
                      <a:pt x="6" y="52"/>
                    </a:lnTo>
                    <a:lnTo>
                      <a:pt x="4" y="48"/>
                    </a:lnTo>
                    <a:lnTo>
                      <a:pt x="0" y="42"/>
                    </a:lnTo>
                    <a:lnTo>
                      <a:pt x="0" y="42"/>
                    </a:lnTo>
                    <a:lnTo>
                      <a:pt x="0" y="26"/>
                    </a:lnTo>
                    <a:lnTo>
                      <a:pt x="0" y="8"/>
                    </a:lnTo>
                    <a:lnTo>
                      <a:pt x="0" y="8"/>
                    </a:lnTo>
                    <a:lnTo>
                      <a:pt x="2"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4" name="Freeform 2024">
                <a:extLst>
                  <a:ext uri="{FF2B5EF4-FFF2-40B4-BE49-F238E27FC236}">
                    <a16:creationId xmlns:a16="http://schemas.microsoft.com/office/drawing/2014/main" id="{2A57CDFC-310F-24AC-FAF1-397C4AB1FC7A}"/>
                  </a:ext>
                </a:extLst>
              </p:cNvPr>
              <p:cNvSpPr>
                <a:spLocks/>
              </p:cNvSpPr>
              <p:nvPr/>
            </p:nvSpPr>
            <p:spPr bwMode="auto">
              <a:xfrm>
                <a:off x="2096" y="2153"/>
                <a:ext cx="30" cy="56"/>
              </a:xfrm>
              <a:custGeom>
                <a:avLst/>
                <a:gdLst>
                  <a:gd name="T0" fmla="*/ 4 w 30"/>
                  <a:gd name="T1" fmla="*/ 42 h 56"/>
                  <a:gd name="T2" fmla="*/ 4 w 30"/>
                  <a:gd name="T3" fmla="*/ 42 h 56"/>
                  <a:gd name="T4" fmla="*/ 4 w 30"/>
                  <a:gd name="T5" fmla="*/ 34 h 56"/>
                  <a:gd name="T6" fmla="*/ 2 w 30"/>
                  <a:gd name="T7" fmla="*/ 28 h 56"/>
                  <a:gd name="T8" fmla="*/ 2 w 30"/>
                  <a:gd name="T9" fmla="*/ 28 h 56"/>
                  <a:gd name="T10" fmla="*/ 0 w 30"/>
                  <a:gd name="T11" fmla="*/ 22 h 56"/>
                  <a:gd name="T12" fmla="*/ 2 w 30"/>
                  <a:gd name="T13" fmla="*/ 18 h 56"/>
                  <a:gd name="T14" fmla="*/ 2 w 30"/>
                  <a:gd name="T15" fmla="*/ 18 h 56"/>
                  <a:gd name="T16" fmla="*/ 4 w 30"/>
                  <a:gd name="T17" fmla="*/ 18 h 56"/>
                  <a:gd name="T18" fmla="*/ 4 w 30"/>
                  <a:gd name="T19" fmla="*/ 18 h 56"/>
                  <a:gd name="T20" fmla="*/ 6 w 30"/>
                  <a:gd name="T21" fmla="*/ 18 h 56"/>
                  <a:gd name="T22" fmla="*/ 6 w 30"/>
                  <a:gd name="T23" fmla="*/ 20 h 56"/>
                  <a:gd name="T24" fmla="*/ 8 w 30"/>
                  <a:gd name="T25" fmla="*/ 18 h 56"/>
                  <a:gd name="T26" fmla="*/ 10 w 30"/>
                  <a:gd name="T27" fmla="*/ 20 h 56"/>
                  <a:gd name="T28" fmla="*/ 10 w 30"/>
                  <a:gd name="T29" fmla="*/ 20 h 56"/>
                  <a:gd name="T30" fmla="*/ 12 w 30"/>
                  <a:gd name="T31" fmla="*/ 32 h 56"/>
                  <a:gd name="T32" fmla="*/ 14 w 30"/>
                  <a:gd name="T33" fmla="*/ 36 h 56"/>
                  <a:gd name="T34" fmla="*/ 16 w 30"/>
                  <a:gd name="T35" fmla="*/ 38 h 56"/>
                  <a:gd name="T36" fmla="*/ 16 w 30"/>
                  <a:gd name="T37" fmla="*/ 38 h 56"/>
                  <a:gd name="T38" fmla="*/ 16 w 30"/>
                  <a:gd name="T39" fmla="*/ 36 h 56"/>
                  <a:gd name="T40" fmla="*/ 16 w 30"/>
                  <a:gd name="T41" fmla="*/ 34 h 56"/>
                  <a:gd name="T42" fmla="*/ 16 w 30"/>
                  <a:gd name="T43" fmla="*/ 28 h 56"/>
                  <a:gd name="T44" fmla="*/ 16 w 30"/>
                  <a:gd name="T45" fmla="*/ 28 h 56"/>
                  <a:gd name="T46" fmla="*/ 16 w 30"/>
                  <a:gd name="T47" fmla="*/ 28 h 56"/>
                  <a:gd name="T48" fmla="*/ 18 w 30"/>
                  <a:gd name="T49" fmla="*/ 28 h 56"/>
                  <a:gd name="T50" fmla="*/ 18 w 30"/>
                  <a:gd name="T51" fmla="*/ 28 h 56"/>
                  <a:gd name="T52" fmla="*/ 20 w 30"/>
                  <a:gd name="T53" fmla="*/ 22 h 56"/>
                  <a:gd name="T54" fmla="*/ 20 w 30"/>
                  <a:gd name="T55" fmla="*/ 16 h 56"/>
                  <a:gd name="T56" fmla="*/ 20 w 30"/>
                  <a:gd name="T57" fmla="*/ 16 h 56"/>
                  <a:gd name="T58" fmla="*/ 18 w 30"/>
                  <a:gd name="T59" fmla="*/ 8 h 56"/>
                  <a:gd name="T60" fmla="*/ 20 w 30"/>
                  <a:gd name="T61" fmla="*/ 2 h 56"/>
                  <a:gd name="T62" fmla="*/ 20 w 30"/>
                  <a:gd name="T63" fmla="*/ 2 h 56"/>
                  <a:gd name="T64" fmla="*/ 22 w 30"/>
                  <a:gd name="T65" fmla="*/ 0 h 56"/>
                  <a:gd name="T66" fmla="*/ 22 w 30"/>
                  <a:gd name="T67" fmla="*/ 2 h 56"/>
                  <a:gd name="T68" fmla="*/ 24 w 30"/>
                  <a:gd name="T69" fmla="*/ 6 h 56"/>
                  <a:gd name="T70" fmla="*/ 24 w 30"/>
                  <a:gd name="T71" fmla="*/ 6 h 56"/>
                  <a:gd name="T72" fmla="*/ 24 w 30"/>
                  <a:gd name="T73" fmla="*/ 8 h 56"/>
                  <a:gd name="T74" fmla="*/ 24 w 30"/>
                  <a:gd name="T75" fmla="*/ 8 h 56"/>
                  <a:gd name="T76" fmla="*/ 24 w 30"/>
                  <a:gd name="T77" fmla="*/ 16 h 56"/>
                  <a:gd name="T78" fmla="*/ 26 w 30"/>
                  <a:gd name="T79" fmla="*/ 24 h 56"/>
                  <a:gd name="T80" fmla="*/ 28 w 30"/>
                  <a:gd name="T81" fmla="*/ 30 h 56"/>
                  <a:gd name="T82" fmla="*/ 28 w 30"/>
                  <a:gd name="T83" fmla="*/ 40 h 56"/>
                  <a:gd name="T84" fmla="*/ 28 w 30"/>
                  <a:gd name="T85" fmla="*/ 40 h 56"/>
                  <a:gd name="T86" fmla="*/ 26 w 30"/>
                  <a:gd name="T87" fmla="*/ 44 h 56"/>
                  <a:gd name="T88" fmla="*/ 28 w 30"/>
                  <a:gd name="T89" fmla="*/ 48 h 56"/>
                  <a:gd name="T90" fmla="*/ 30 w 30"/>
                  <a:gd name="T91" fmla="*/ 56 h 56"/>
                  <a:gd name="T92" fmla="*/ 30 w 30"/>
                  <a:gd name="T93" fmla="*/ 56 h 56"/>
                  <a:gd name="T94" fmla="*/ 24 w 30"/>
                  <a:gd name="T95" fmla="*/ 52 h 56"/>
                  <a:gd name="T96" fmla="*/ 20 w 30"/>
                  <a:gd name="T97" fmla="*/ 50 h 56"/>
                  <a:gd name="T98" fmla="*/ 14 w 30"/>
                  <a:gd name="T99" fmla="*/ 50 h 56"/>
                  <a:gd name="T100" fmla="*/ 10 w 30"/>
                  <a:gd name="T101" fmla="*/ 54 h 56"/>
                  <a:gd name="T102" fmla="*/ 10 w 30"/>
                  <a:gd name="T103" fmla="*/ 54 h 56"/>
                  <a:gd name="T104" fmla="*/ 8 w 30"/>
                  <a:gd name="T105" fmla="*/ 54 h 56"/>
                  <a:gd name="T106" fmla="*/ 6 w 30"/>
                  <a:gd name="T107" fmla="*/ 52 h 56"/>
                  <a:gd name="T108" fmla="*/ 4 w 30"/>
                  <a:gd name="T109" fmla="*/ 42 h 56"/>
                  <a:gd name="T110" fmla="*/ 4 w 30"/>
                  <a:gd name="T111"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56">
                    <a:moveTo>
                      <a:pt x="4" y="42"/>
                    </a:moveTo>
                    <a:lnTo>
                      <a:pt x="4" y="42"/>
                    </a:lnTo>
                    <a:lnTo>
                      <a:pt x="4" y="34"/>
                    </a:lnTo>
                    <a:lnTo>
                      <a:pt x="2" y="28"/>
                    </a:lnTo>
                    <a:lnTo>
                      <a:pt x="2" y="28"/>
                    </a:lnTo>
                    <a:lnTo>
                      <a:pt x="0" y="22"/>
                    </a:lnTo>
                    <a:lnTo>
                      <a:pt x="2" y="18"/>
                    </a:lnTo>
                    <a:lnTo>
                      <a:pt x="2" y="18"/>
                    </a:lnTo>
                    <a:lnTo>
                      <a:pt x="4" y="18"/>
                    </a:lnTo>
                    <a:lnTo>
                      <a:pt x="4" y="18"/>
                    </a:lnTo>
                    <a:lnTo>
                      <a:pt x="6" y="18"/>
                    </a:lnTo>
                    <a:lnTo>
                      <a:pt x="6" y="20"/>
                    </a:lnTo>
                    <a:lnTo>
                      <a:pt x="8" y="18"/>
                    </a:lnTo>
                    <a:lnTo>
                      <a:pt x="10" y="20"/>
                    </a:lnTo>
                    <a:lnTo>
                      <a:pt x="10" y="20"/>
                    </a:lnTo>
                    <a:lnTo>
                      <a:pt x="12" y="32"/>
                    </a:lnTo>
                    <a:lnTo>
                      <a:pt x="14" y="36"/>
                    </a:lnTo>
                    <a:lnTo>
                      <a:pt x="16" y="38"/>
                    </a:lnTo>
                    <a:lnTo>
                      <a:pt x="16" y="38"/>
                    </a:lnTo>
                    <a:lnTo>
                      <a:pt x="16" y="36"/>
                    </a:lnTo>
                    <a:lnTo>
                      <a:pt x="16" y="34"/>
                    </a:lnTo>
                    <a:lnTo>
                      <a:pt x="16" y="28"/>
                    </a:lnTo>
                    <a:lnTo>
                      <a:pt x="16" y="28"/>
                    </a:lnTo>
                    <a:lnTo>
                      <a:pt x="16" y="28"/>
                    </a:lnTo>
                    <a:lnTo>
                      <a:pt x="18" y="28"/>
                    </a:lnTo>
                    <a:lnTo>
                      <a:pt x="18" y="28"/>
                    </a:lnTo>
                    <a:lnTo>
                      <a:pt x="20" y="22"/>
                    </a:lnTo>
                    <a:lnTo>
                      <a:pt x="20" y="16"/>
                    </a:lnTo>
                    <a:lnTo>
                      <a:pt x="20" y="16"/>
                    </a:lnTo>
                    <a:lnTo>
                      <a:pt x="18" y="8"/>
                    </a:lnTo>
                    <a:lnTo>
                      <a:pt x="20" y="2"/>
                    </a:lnTo>
                    <a:lnTo>
                      <a:pt x="20" y="2"/>
                    </a:lnTo>
                    <a:lnTo>
                      <a:pt x="22" y="0"/>
                    </a:lnTo>
                    <a:lnTo>
                      <a:pt x="22" y="2"/>
                    </a:lnTo>
                    <a:lnTo>
                      <a:pt x="24" y="6"/>
                    </a:lnTo>
                    <a:lnTo>
                      <a:pt x="24" y="6"/>
                    </a:lnTo>
                    <a:lnTo>
                      <a:pt x="24" y="8"/>
                    </a:lnTo>
                    <a:lnTo>
                      <a:pt x="24" y="8"/>
                    </a:lnTo>
                    <a:lnTo>
                      <a:pt x="24" y="16"/>
                    </a:lnTo>
                    <a:lnTo>
                      <a:pt x="26" y="24"/>
                    </a:lnTo>
                    <a:lnTo>
                      <a:pt x="28" y="30"/>
                    </a:lnTo>
                    <a:lnTo>
                      <a:pt x="28" y="40"/>
                    </a:lnTo>
                    <a:lnTo>
                      <a:pt x="28" y="40"/>
                    </a:lnTo>
                    <a:lnTo>
                      <a:pt x="26" y="44"/>
                    </a:lnTo>
                    <a:lnTo>
                      <a:pt x="28" y="48"/>
                    </a:lnTo>
                    <a:lnTo>
                      <a:pt x="30" y="56"/>
                    </a:lnTo>
                    <a:lnTo>
                      <a:pt x="30" y="56"/>
                    </a:lnTo>
                    <a:lnTo>
                      <a:pt x="24" y="52"/>
                    </a:lnTo>
                    <a:lnTo>
                      <a:pt x="20" y="50"/>
                    </a:lnTo>
                    <a:lnTo>
                      <a:pt x="14" y="50"/>
                    </a:lnTo>
                    <a:lnTo>
                      <a:pt x="10" y="54"/>
                    </a:lnTo>
                    <a:lnTo>
                      <a:pt x="10" y="54"/>
                    </a:lnTo>
                    <a:lnTo>
                      <a:pt x="8" y="54"/>
                    </a:lnTo>
                    <a:lnTo>
                      <a:pt x="6" y="52"/>
                    </a:lnTo>
                    <a:lnTo>
                      <a:pt x="4" y="42"/>
                    </a:lnTo>
                    <a:lnTo>
                      <a:pt x="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5" name="Freeform 2025">
                <a:extLst>
                  <a:ext uri="{FF2B5EF4-FFF2-40B4-BE49-F238E27FC236}">
                    <a16:creationId xmlns:a16="http://schemas.microsoft.com/office/drawing/2014/main" id="{CC60D5CE-0D3F-1079-7D16-8C605D2B2C29}"/>
                  </a:ext>
                </a:extLst>
              </p:cNvPr>
              <p:cNvSpPr>
                <a:spLocks/>
              </p:cNvSpPr>
              <p:nvPr/>
            </p:nvSpPr>
            <p:spPr bwMode="auto">
              <a:xfrm>
                <a:off x="2244" y="2165"/>
                <a:ext cx="34" cy="30"/>
              </a:xfrm>
              <a:custGeom>
                <a:avLst/>
                <a:gdLst>
                  <a:gd name="T0" fmla="*/ 8 w 34"/>
                  <a:gd name="T1" fmla="*/ 30 h 30"/>
                  <a:gd name="T2" fmla="*/ 8 w 34"/>
                  <a:gd name="T3" fmla="*/ 30 h 30"/>
                  <a:gd name="T4" fmla="*/ 6 w 34"/>
                  <a:gd name="T5" fmla="*/ 24 h 30"/>
                  <a:gd name="T6" fmla="*/ 4 w 34"/>
                  <a:gd name="T7" fmla="*/ 18 h 30"/>
                  <a:gd name="T8" fmla="*/ 2 w 34"/>
                  <a:gd name="T9" fmla="*/ 12 h 30"/>
                  <a:gd name="T10" fmla="*/ 0 w 34"/>
                  <a:gd name="T11" fmla="*/ 6 h 30"/>
                  <a:gd name="T12" fmla="*/ 0 w 34"/>
                  <a:gd name="T13" fmla="*/ 6 h 30"/>
                  <a:gd name="T14" fmla="*/ 6 w 34"/>
                  <a:gd name="T15" fmla="*/ 6 h 30"/>
                  <a:gd name="T16" fmla="*/ 6 w 34"/>
                  <a:gd name="T17" fmla="*/ 6 h 30"/>
                  <a:gd name="T18" fmla="*/ 12 w 34"/>
                  <a:gd name="T19" fmla="*/ 6 h 30"/>
                  <a:gd name="T20" fmla="*/ 16 w 34"/>
                  <a:gd name="T21" fmla="*/ 6 h 30"/>
                  <a:gd name="T22" fmla="*/ 28 w 34"/>
                  <a:gd name="T23" fmla="*/ 2 h 30"/>
                  <a:gd name="T24" fmla="*/ 28 w 34"/>
                  <a:gd name="T25" fmla="*/ 2 h 30"/>
                  <a:gd name="T26" fmla="*/ 30 w 34"/>
                  <a:gd name="T27" fmla="*/ 0 h 30"/>
                  <a:gd name="T28" fmla="*/ 32 w 34"/>
                  <a:gd name="T29" fmla="*/ 0 h 30"/>
                  <a:gd name="T30" fmla="*/ 34 w 34"/>
                  <a:gd name="T31" fmla="*/ 2 h 30"/>
                  <a:gd name="T32" fmla="*/ 34 w 34"/>
                  <a:gd name="T33" fmla="*/ 2 h 30"/>
                  <a:gd name="T34" fmla="*/ 34 w 34"/>
                  <a:gd name="T35" fmla="*/ 8 h 30"/>
                  <a:gd name="T36" fmla="*/ 32 w 34"/>
                  <a:gd name="T37" fmla="*/ 14 h 30"/>
                  <a:gd name="T38" fmla="*/ 32 w 34"/>
                  <a:gd name="T39" fmla="*/ 14 h 30"/>
                  <a:gd name="T40" fmla="*/ 28 w 34"/>
                  <a:gd name="T41" fmla="*/ 18 h 30"/>
                  <a:gd name="T42" fmla="*/ 26 w 34"/>
                  <a:gd name="T43" fmla="*/ 22 h 30"/>
                  <a:gd name="T44" fmla="*/ 26 w 34"/>
                  <a:gd name="T45" fmla="*/ 28 h 30"/>
                  <a:gd name="T46" fmla="*/ 26 w 34"/>
                  <a:gd name="T47" fmla="*/ 28 h 30"/>
                  <a:gd name="T48" fmla="*/ 26 w 34"/>
                  <a:gd name="T49" fmla="*/ 30 h 30"/>
                  <a:gd name="T50" fmla="*/ 24 w 34"/>
                  <a:gd name="T51" fmla="*/ 30 h 30"/>
                  <a:gd name="T52" fmla="*/ 22 w 34"/>
                  <a:gd name="T53" fmla="*/ 26 h 30"/>
                  <a:gd name="T54" fmla="*/ 22 w 34"/>
                  <a:gd name="T55" fmla="*/ 26 h 30"/>
                  <a:gd name="T56" fmla="*/ 20 w 34"/>
                  <a:gd name="T57" fmla="*/ 20 h 30"/>
                  <a:gd name="T58" fmla="*/ 18 w 34"/>
                  <a:gd name="T59" fmla="*/ 18 h 30"/>
                  <a:gd name="T60" fmla="*/ 18 w 34"/>
                  <a:gd name="T61" fmla="*/ 20 h 30"/>
                  <a:gd name="T62" fmla="*/ 14 w 34"/>
                  <a:gd name="T63" fmla="*/ 30 h 30"/>
                  <a:gd name="T64" fmla="*/ 14 w 34"/>
                  <a:gd name="T65" fmla="*/ 30 h 30"/>
                  <a:gd name="T66" fmla="*/ 12 w 34"/>
                  <a:gd name="T67" fmla="*/ 30 h 30"/>
                  <a:gd name="T68" fmla="*/ 12 w 34"/>
                  <a:gd name="T69" fmla="*/ 30 h 30"/>
                  <a:gd name="T70" fmla="*/ 10 w 34"/>
                  <a:gd name="T71" fmla="*/ 28 h 30"/>
                  <a:gd name="T72" fmla="*/ 8 w 34"/>
                  <a:gd name="T73" fmla="*/ 30 h 30"/>
                  <a:gd name="T74" fmla="*/ 8 w 34"/>
                  <a:gd name="T7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0">
                    <a:moveTo>
                      <a:pt x="8" y="30"/>
                    </a:moveTo>
                    <a:lnTo>
                      <a:pt x="8" y="30"/>
                    </a:lnTo>
                    <a:lnTo>
                      <a:pt x="6" y="24"/>
                    </a:lnTo>
                    <a:lnTo>
                      <a:pt x="4" y="18"/>
                    </a:lnTo>
                    <a:lnTo>
                      <a:pt x="2" y="12"/>
                    </a:lnTo>
                    <a:lnTo>
                      <a:pt x="0" y="6"/>
                    </a:lnTo>
                    <a:lnTo>
                      <a:pt x="0" y="6"/>
                    </a:lnTo>
                    <a:lnTo>
                      <a:pt x="6" y="6"/>
                    </a:lnTo>
                    <a:lnTo>
                      <a:pt x="6" y="6"/>
                    </a:lnTo>
                    <a:lnTo>
                      <a:pt x="12" y="6"/>
                    </a:lnTo>
                    <a:lnTo>
                      <a:pt x="16" y="6"/>
                    </a:lnTo>
                    <a:lnTo>
                      <a:pt x="28" y="2"/>
                    </a:lnTo>
                    <a:lnTo>
                      <a:pt x="28" y="2"/>
                    </a:lnTo>
                    <a:lnTo>
                      <a:pt x="30" y="0"/>
                    </a:lnTo>
                    <a:lnTo>
                      <a:pt x="32" y="0"/>
                    </a:lnTo>
                    <a:lnTo>
                      <a:pt x="34" y="2"/>
                    </a:lnTo>
                    <a:lnTo>
                      <a:pt x="34" y="2"/>
                    </a:lnTo>
                    <a:lnTo>
                      <a:pt x="34" y="8"/>
                    </a:lnTo>
                    <a:lnTo>
                      <a:pt x="32" y="14"/>
                    </a:lnTo>
                    <a:lnTo>
                      <a:pt x="32" y="14"/>
                    </a:lnTo>
                    <a:lnTo>
                      <a:pt x="28" y="18"/>
                    </a:lnTo>
                    <a:lnTo>
                      <a:pt x="26" y="22"/>
                    </a:lnTo>
                    <a:lnTo>
                      <a:pt x="26" y="28"/>
                    </a:lnTo>
                    <a:lnTo>
                      <a:pt x="26" y="28"/>
                    </a:lnTo>
                    <a:lnTo>
                      <a:pt x="26" y="30"/>
                    </a:lnTo>
                    <a:lnTo>
                      <a:pt x="24" y="30"/>
                    </a:lnTo>
                    <a:lnTo>
                      <a:pt x="22" y="26"/>
                    </a:lnTo>
                    <a:lnTo>
                      <a:pt x="22" y="26"/>
                    </a:lnTo>
                    <a:lnTo>
                      <a:pt x="20" y="20"/>
                    </a:lnTo>
                    <a:lnTo>
                      <a:pt x="18" y="18"/>
                    </a:lnTo>
                    <a:lnTo>
                      <a:pt x="18" y="20"/>
                    </a:lnTo>
                    <a:lnTo>
                      <a:pt x="14" y="30"/>
                    </a:lnTo>
                    <a:lnTo>
                      <a:pt x="14" y="30"/>
                    </a:lnTo>
                    <a:lnTo>
                      <a:pt x="12" y="30"/>
                    </a:lnTo>
                    <a:lnTo>
                      <a:pt x="12" y="30"/>
                    </a:lnTo>
                    <a:lnTo>
                      <a:pt x="10" y="28"/>
                    </a:lnTo>
                    <a:lnTo>
                      <a:pt x="8" y="30"/>
                    </a:lnTo>
                    <a:lnTo>
                      <a:pt x="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6" name="Freeform 2026">
                <a:extLst>
                  <a:ext uri="{FF2B5EF4-FFF2-40B4-BE49-F238E27FC236}">
                    <a16:creationId xmlns:a16="http://schemas.microsoft.com/office/drawing/2014/main" id="{772ED9D8-39F2-8CE4-8630-7E39029AB4C9}"/>
                  </a:ext>
                </a:extLst>
              </p:cNvPr>
              <p:cNvSpPr>
                <a:spLocks/>
              </p:cNvSpPr>
              <p:nvPr/>
            </p:nvSpPr>
            <p:spPr bwMode="auto">
              <a:xfrm>
                <a:off x="2098" y="2063"/>
                <a:ext cx="20" cy="44"/>
              </a:xfrm>
              <a:custGeom>
                <a:avLst/>
                <a:gdLst>
                  <a:gd name="T0" fmla="*/ 0 w 20"/>
                  <a:gd name="T1" fmla="*/ 0 h 44"/>
                  <a:gd name="T2" fmla="*/ 0 w 20"/>
                  <a:gd name="T3" fmla="*/ 0 h 44"/>
                  <a:gd name="T4" fmla="*/ 2 w 20"/>
                  <a:gd name="T5" fmla="*/ 0 h 44"/>
                  <a:gd name="T6" fmla="*/ 4 w 20"/>
                  <a:gd name="T7" fmla="*/ 2 h 44"/>
                  <a:gd name="T8" fmla="*/ 10 w 20"/>
                  <a:gd name="T9" fmla="*/ 8 h 44"/>
                  <a:gd name="T10" fmla="*/ 14 w 20"/>
                  <a:gd name="T11" fmla="*/ 14 h 44"/>
                  <a:gd name="T12" fmla="*/ 16 w 20"/>
                  <a:gd name="T13" fmla="*/ 16 h 44"/>
                  <a:gd name="T14" fmla="*/ 18 w 20"/>
                  <a:gd name="T15" fmla="*/ 16 h 44"/>
                  <a:gd name="T16" fmla="*/ 18 w 20"/>
                  <a:gd name="T17" fmla="*/ 16 h 44"/>
                  <a:gd name="T18" fmla="*/ 20 w 20"/>
                  <a:gd name="T19" fmla="*/ 20 h 44"/>
                  <a:gd name="T20" fmla="*/ 20 w 20"/>
                  <a:gd name="T21" fmla="*/ 26 h 44"/>
                  <a:gd name="T22" fmla="*/ 20 w 20"/>
                  <a:gd name="T23" fmla="*/ 26 h 44"/>
                  <a:gd name="T24" fmla="*/ 18 w 20"/>
                  <a:gd name="T25" fmla="*/ 30 h 44"/>
                  <a:gd name="T26" fmla="*/ 18 w 20"/>
                  <a:gd name="T27" fmla="*/ 30 h 44"/>
                  <a:gd name="T28" fmla="*/ 18 w 20"/>
                  <a:gd name="T29" fmla="*/ 34 h 44"/>
                  <a:gd name="T30" fmla="*/ 18 w 20"/>
                  <a:gd name="T31" fmla="*/ 38 h 44"/>
                  <a:gd name="T32" fmla="*/ 18 w 20"/>
                  <a:gd name="T33" fmla="*/ 42 h 44"/>
                  <a:gd name="T34" fmla="*/ 18 w 20"/>
                  <a:gd name="T35" fmla="*/ 44 h 44"/>
                  <a:gd name="T36" fmla="*/ 16 w 20"/>
                  <a:gd name="T37" fmla="*/ 42 h 44"/>
                  <a:gd name="T38" fmla="*/ 16 w 20"/>
                  <a:gd name="T39" fmla="*/ 42 h 44"/>
                  <a:gd name="T40" fmla="*/ 14 w 20"/>
                  <a:gd name="T41" fmla="*/ 40 h 44"/>
                  <a:gd name="T42" fmla="*/ 10 w 20"/>
                  <a:gd name="T43" fmla="*/ 38 h 44"/>
                  <a:gd name="T44" fmla="*/ 8 w 20"/>
                  <a:gd name="T45" fmla="*/ 30 h 44"/>
                  <a:gd name="T46" fmla="*/ 6 w 20"/>
                  <a:gd name="T47" fmla="*/ 18 h 44"/>
                  <a:gd name="T48" fmla="*/ 6 w 20"/>
                  <a:gd name="T49" fmla="*/ 18 h 44"/>
                  <a:gd name="T50" fmla="*/ 6 w 20"/>
                  <a:gd name="T51" fmla="*/ 12 h 44"/>
                  <a:gd name="T52" fmla="*/ 4 w 20"/>
                  <a:gd name="T53" fmla="*/ 8 h 44"/>
                  <a:gd name="T54" fmla="*/ 4 w 20"/>
                  <a:gd name="T55" fmla="*/ 8 h 44"/>
                  <a:gd name="T56" fmla="*/ 2 w 20"/>
                  <a:gd name="T57" fmla="*/ 6 h 44"/>
                  <a:gd name="T58" fmla="*/ 0 w 20"/>
                  <a:gd name="T59" fmla="*/ 4 h 44"/>
                  <a:gd name="T60" fmla="*/ 0 w 20"/>
                  <a:gd name="T61" fmla="*/ 0 h 44"/>
                  <a:gd name="T62" fmla="*/ 0 w 20"/>
                  <a:gd name="T6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44">
                    <a:moveTo>
                      <a:pt x="0" y="0"/>
                    </a:moveTo>
                    <a:lnTo>
                      <a:pt x="0" y="0"/>
                    </a:lnTo>
                    <a:lnTo>
                      <a:pt x="2" y="0"/>
                    </a:lnTo>
                    <a:lnTo>
                      <a:pt x="4" y="2"/>
                    </a:lnTo>
                    <a:lnTo>
                      <a:pt x="10" y="8"/>
                    </a:lnTo>
                    <a:lnTo>
                      <a:pt x="14" y="14"/>
                    </a:lnTo>
                    <a:lnTo>
                      <a:pt x="16" y="16"/>
                    </a:lnTo>
                    <a:lnTo>
                      <a:pt x="18" y="16"/>
                    </a:lnTo>
                    <a:lnTo>
                      <a:pt x="18" y="16"/>
                    </a:lnTo>
                    <a:lnTo>
                      <a:pt x="20" y="20"/>
                    </a:lnTo>
                    <a:lnTo>
                      <a:pt x="20" y="26"/>
                    </a:lnTo>
                    <a:lnTo>
                      <a:pt x="20" y="26"/>
                    </a:lnTo>
                    <a:lnTo>
                      <a:pt x="18" y="30"/>
                    </a:lnTo>
                    <a:lnTo>
                      <a:pt x="18" y="30"/>
                    </a:lnTo>
                    <a:lnTo>
                      <a:pt x="18" y="34"/>
                    </a:lnTo>
                    <a:lnTo>
                      <a:pt x="18" y="38"/>
                    </a:lnTo>
                    <a:lnTo>
                      <a:pt x="18" y="42"/>
                    </a:lnTo>
                    <a:lnTo>
                      <a:pt x="18" y="44"/>
                    </a:lnTo>
                    <a:lnTo>
                      <a:pt x="16" y="42"/>
                    </a:lnTo>
                    <a:lnTo>
                      <a:pt x="16" y="42"/>
                    </a:lnTo>
                    <a:lnTo>
                      <a:pt x="14" y="40"/>
                    </a:lnTo>
                    <a:lnTo>
                      <a:pt x="10" y="38"/>
                    </a:lnTo>
                    <a:lnTo>
                      <a:pt x="8" y="30"/>
                    </a:lnTo>
                    <a:lnTo>
                      <a:pt x="6" y="18"/>
                    </a:lnTo>
                    <a:lnTo>
                      <a:pt x="6" y="18"/>
                    </a:lnTo>
                    <a:lnTo>
                      <a:pt x="6" y="12"/>
                    </a:lnTo>
                    <a:lnTo>
                      <a:pt x="4" y="8"/>
                    </a:lnTo>
                    <a:lnTo>
                      <a:pt x="4" y="8"/>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7" name="Freeform 2027">
                <a:extLst>
                  <a:ext uri="{FF2B5EF4-FFF2-40B4-BE49-F238E27FC236}">
                    <a16:creationId xmlns:a16="http://schemas.microsoft.com/office/drawing/2014/main" id="{E4E65144-3B4A-B49E-0B54-349D6608C5A0}"/>
                  </a:ext>
                </a:extLst>
              </p:cNvPr>
              <p:cNvSpPr>
                <a:spLocks/>
              </p:cNvSpPr>
              <p:nvPr/>
            </p:nvSpPr>
            <p:spPr bwMode="auto">
              <a:xfrm>
                <a:off x="2076" y="2063"/>
                <a:ext cx="24" cy="36"/>
              </a:xfrm>
              <a:custGeom>
                <a:avLst/>
                <a:gdLst>
                  <a:gd name="T0" fmla="*/ 2 w 24"/>
                  <a:gd name="T1" fmla="*/ 0 h 36"/>
                  <a:gd name="T2" fmla="*/ 2 w 24"/>
                  <a:gd name="T3" fmla="*/ 0 h 36"/>
                  <a:gd name="T4" fmla="*/ 6 w 24"/>
                  <a:gd name="T5" fmla="*/ 8 h 36"/>
                  <a:gd name="T6" fmla="*/ 10 w 24"/>
                  <a:gd name="T7" fmla="*/ 8 h 36"/>
                  <a:gd name="T8" fmla="*/ 14 w 24"/>
                  <a:gd name="T9" fmla="*/ 8 h 36"/>
                  <a:gd name="T10" fmla="*/ 18 w 24"/>
                  <a:gd name="T11" fmla="*/ 8 h 36"/>
                  <a:gd name="T12" fmla="*/ 18 w 24"/>
                  <a:gd name="T13" fmla="*/ 8 h 36"/>
                  <a:gd name="T14" fmla="*/ 22 w 24"/>
                  <a:gd name="T15" fmla="*/ 12 h 36"/>
                  <a:gd name="T16" fmla="*/ 22 w 24"/>
                  <a:gd name="T17" fmla="*/ 16 h 36"/>
                  <a:gd name="T18" fmla="*/ 24 w 24"/>
                  <a:gd name="T19" fmla="*/ 22 h 36"/>
                  <a:gd name="T20" fmla="*/ 24 w 24"/>
                  <a:gd name="T21" fmla="*/ 22 h 36"/>
                  <a:gd name="T22" fmla="*/ 20 w 24"/>
                  <a:gd name="T23" fmla="*/ 18 h 36"/>
                  <a:gd name="T24" fmla="*/ 16 w 24"/>
                  <a:gd name="T25" fmla="*/ 18 h 36"/>
                  <a:gd name="T26" fmla="*/ 14 w 24"/>
                  <a:gd name="T27" fmla="*/ 24 h 36"/>
                  <a:gd name="T28" fmla="*/ 12 w 24"/>
                  <a:gd name="T29" fmla="*/ 34 h 36"/>
                  <a:gd name="T30" fmla="*/ 12 w 24"/>
                  <a:gd name="T31" fmla="*/ 34 h 36"/>
                  <a:gd name="T32" fmla="*/ 12 w 24"/>
                  <a:gd name="T33" fmla="*/ 36 h 36"/>
                  <a:gd name="T34" fmla="*/ 10 w 24"/>
                  <a:gd name="T35" fmla="*/ 36 h 36"/>
                  <a:gd name="T36" fmla="*/ 8 w 24"/>
                  <a:gd name="T37" fmla="*/ 34 h 36"/>
                  <a:gd name="T38" fmla="*/ 8 w 24"/>
                  <a:gd name="T39" fmla="*/ 34 h 36"/>
                  <a:gd name="T40" fmla="*/ 4 w 24"/>
                  <a:gd name="T41" fmla="*/ 26 h 36"/>
                  <a:gd name="T42" fmla="*/ 2 w 24"/>
                  <a:gd name="T43" fmla="*/ 16 h 36"/>
                  <a:gd name="T44" fmla="*/ 2 w 24"/>
                  <a:gd name="T45" fmla="*/ 16 h 36"/>
                  <a:gd name="T46" fmla="*/ 0 w 24"/>
                  <a:gd name="T47" fmla="*/ 8 h 36"/>
                  <a:gd name="T48" fmla="*/ 2 w 24"/>
                  <a:gd name="T49" fmla="*/ 0 h 36"/>
                  <a:gd name="T50" fmla="*/ 2 w 24"/>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36">
                    <a:moveTo>
                      <a:pt x="2" y="0"/>
                    </a:moveTo>
                    <a:lnTo>
                      <a:pt x="2" y="0"/>
                    </a:lnTo>
                    <a:lnTo>
                      <a:pt x="6" y="8"/>
                    </a:lnTo>
                    <a:lnTo>
                      <a:pt x="10" y="8"/>
                    </a:lnTo>
                    <a:lnTo>
                      <a:pt x="14" y="8"/>
                    </a:lnTo>
                    <a:lnTo>
                      <a:pt x="18" y="8"/>
                    </a:lnTo>
                    <a:lnTo>
                      <a:pt x="18" y="8"/>
                    </a:lnTo>
                    <a:lnTo>
                      <a:pt x="22" y="12"/>
                    </a:lnTo>
                    <a:lnTo>
                      <a:pt x="22" y="16"/>
                    </a:lnTo>
                    <a:lnTo>
                      <a:pt x="24" y="22"/>
                    </a:lnTo>
                    <a:lnTo>
                      <a:pt x="24" y="22"/>
                    </a:lnTo>
                    <a:lnTo>
                      <a:pt x="20" y="18"/>
                    </a:lnTo>
                    <a:lnTo>
                      <a:pt x="16" y="18"/>
                    </a:lnTo>
                    <a:lnTo>
                      <a:pt x="14" y="24"/>
                    </a:lnTo>
                    <a:lnTo>
                      <a:pt x="12" y="34"/>
                    </a:lnTo>
                    <a:lnTo>
                      <a:pt x="12" y="34"/>
                    </a:lnTo>
                    <a:lnTo>
                      <a:pt x="12" y="36"/>
                    </a:lnTo>
                    <a:lnTo>
                      <a:pt x="10" y="36"/>
                    </a:lnTo>
                    <a:lnTo>
                      <a:pt x="8" y="34"/>
                    </a:lnTo>
                    <a:lnTo>
                      <a:pt x="8" y="34"/>
                    </a:lnTo>
                    <a:lnTo>
                      <a:pt x="4" y="26"/>
                    </a:lnTo>
                    <a:lnTo>
                      <a:pt x="2" y="16"/>
                    </a:lnTo>
                    <a:lnTo>
                      <a:pt x="2" y="16"/>
                    </a:lnTo>
                    <a:lnTo>
                      <a:pt x="0"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8" name="Freeform 2028">
                <a:extLst>
                  <a:ext uri="{FF2B5EF4-FFF2-40B4-BE49-F238E27FC236}">
                    <a16:creationId xmlns:a16="http://schemas.microsoft.com/office/drawing/2014/main" id="{D14E1B13-1872-A8B1-6FDD-7DF4D5F28953}"/>
                  </a:ext>
                </a:extLst>
              </p:cNvPr>
              <p:cNvSpPr>
                <a:spLocks/>
              </p:cNvSpPr>
              <p:nvPr/>
            </p:nvSpPr>
            <p:spPr bwMode="auto">
              <a:xfrm>
                <a:off x="2124" y="2137"/>
                <a:ext cx="22" cy="42"/>
              </a:xfrm>
              <a:custGeom>
                <a:avLst/>
                <a:gdLst>
                  <a:gd name="T0" fmla="*/ 4 w 22"/>
                  <a:gd name="T1" fmla="*/ 18 h 42"/>
                  <a:gd name="T2" fmla="*/ 4 w 22"/>
                  <a:gd name="T3" fmla="*/ 18 h 42"/>
                  <a:gd name="T4" fmla="*/ 6 w 22"/>
                  <a:gd name="T5" fmla="*/ 26 h 42"/>
                  <a:gd name="T6" fmla="*/ 8 w 22"/>
                  <a:gd name="T7" fmla="*/ 28 h 42"/>
                  <a:gd name="T8" fmla="*/ 10 w 22"/>
                  <a:gd name="T9" fmla="*/ 26 h 42"/>
                  <a:gd name="T10" fmla="*/ 10 w 22"/>
                  <a:gd name="T11" fmla="*/ 18 h 42"/>
                  <a:gd name="T12" fmla="*/ 10 w 22"/>
                  <a:gd name="T13" fmla="*/ 18 h 42"/>
                  <a:gd name="T14" fmla="*/ 12 w 22"/>
                  <a:gd name="T15" fmla="*/ 10 h 42"/>
                  <a:gd name="T16" fmla="*/ 12 w 22"/>
                  <a:gd name="T17" fmla="*/ 10 h 42"/>
                  <a:gd name="T18" fmla="*/ 16 w 22"/>
                  <a:gd name="T19" fmla="*/ 2 h 42"/>
                  <a:gd name="T20" fmla="*/ 16 w 22"/>
                  <a:gd name="T21" fmla="*/ 0 h 42"/>
                  <a:gd name="T22" fmla="*/ 18 w 22"/>
                  <a:gd name="T23" fmla="*/ 0 h 42"/>
                  <a:gd name="T24" fmla="*/ 18 w 22"/>
                  <a:gd name="T25" fmla="*/ 0 h 42"/>
                  <a:gd name="T26" fmla="*/ 20 w 22"/>
                  <a:gd name="T27" fmla="*/ 2 h 42"/>
                  <a:gd name="T28" fmla="*/ 20 w 22"/>
                  <a:gd name="T29" fmla="*/ 6 h 42"/>
                  <a:gd name="T30" fmla="*/ 18 w 22"/>
                  <a:gd name="T31" fmla="*/ 14 h 42"/>
                  <a:gd name="T32" fmla="*/ 18 w 22"/>
                  <a:gd name="T33" fmla="*/ 14 h 42"/>
                  <a:gd name="T34" fmla="*/ 18 w 22"/>
                  <a:gd name="T35" fmla="*/ 20 h 42"/>
                  <a:gd name="T36" fmla="*/ 20 w 22"/>
                  <a:gd name="T37" fmla="*/ 24 h 42"/>
                  <a:gd name="T38" fmla="*/ 22 w 22"/>
                  <a:gd name="T39" fmla="*/ 28 h 42"/>
                  <a:gd name="T40" fmla="*/ 22 w 22"/>
                  <a:gd name="T41" fmla="*/ 34 h 42"/>
                  <a:gd name="T42" fmla="*/ 22 w 22"/>
                  <a:gd name="T43" fmla="*/ 34 h 42"/>
                  <a:gd name="T44" fmla="*/ 22 w 22"/>
                  <a:gd name="T45" fmla="*/ 34 h 42"/>
                  <a:gd name="T46" fmla="*/ 16 w 22"/>
                  <a:gd name="T47" fmla="*/ 40 h 42"/>
                  <a:gd name="T48" fmla="*/ 10 w 22"/>
                  <a:gd name="T49" fmla="*/ 42 h 42"/>
                  <a:gd name="T50" fmla="*/ 10 w 22"/>
                  <a:gd name="T51" fmla="*/ 42 h 42"/>
                  <a:gd name="T52" fmla="*/ 8 w 22"/>
                  <a:gd name="T53" fmla="*/ 42 h 42"/>
                  <a:gd name="T54" fmla="*/ 8 w 22"/>
                  <a:gd name="T55" fmla="*/ 42 h 42"/>
                  <a:gd name="T56" fmla="*/ 2 w 22"/>
                  <a:gd name="T57" fmla="*/ 36 h 42"/>
                  <a:gd name="T58" fmla="*/ 0 w 22"/>
                  <a:gd name="T59" fmla="*/ 32 h 42"/>
                  <a:gd name="T60" fmla="*/ 2 w 22"/>
                  <a:gd name="T61" fmla="*/ 26 h 42"/>
                  <a:gd name="T62" fmla="*/ 4 w 22"/>
                  <a:gd name="T63" fmla="*/ 18 h 42"/>
                  <a:gd name="T64" fmla="*/ 4 w 22"/>
                  <a:gd name="T65"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42">
                    <a:moveTo>
                      <a:pt x="4" y="18"/>
                    </a:moveTo>
                    <a:lnTo>
                      <a:pt x="4" y="18"/>
                    </a:lnTo>
                    <a:lnTo>
                      <a:pt x="6" y="26"/>
                    </a:lnTo>
                    <a:lnTo>
                      <a:pt x="8" y="28"/>
                    </a:lnTo>
                    <a:lnTo>
                      <a:pt x="10" y="26"/>
                    </a:lnTo>
                    <a:lnTo>
                      <a:pt x="10" y="18"/>
                    </a:lnTo>
                    <a:lnTo>
                      <a:pt x="10" y="18"/>
                    </a:lnTo>
                    <a:lnTo>
                      <a:pt x="12" y="10"/>
                    </a:lnTo>
                    <a:lnTo>
                      <a:pt x="12" y="10"/>
                    </a:lnTo>
                    <a:lnTo>
                      <a:pt x="16" y="2"/>
                    </a:lnTo>
                    <a:lnTo>
                      <a:pt x="16" y="0"/>
                    </a:lnTo>
                    <a:lnTo>
                      <a:pt x="18" y="0"/>
                    </a:lnTo>
                    <a:lnTo>
                      <a:pt x="18" y="0"/>
                    </a:lnTo>
                    <a:lnTo>
                      <a:pt x="20" y="2"/>
                    </a:lnTo>
                    <a:lnTo>
                      <a:pt x="20" y="6"/>
                    </a:lnTo>
                    <a:lnTo>
                      <a:pt x="18" y="14"/>
                    </a:lnTo>
                    <a:lnTo>
                      <a:pt x="18" y="14"/>
                    </a:lnTo>
                    <a:lnTo>
                      <a:pt x="18" y="20"/>
                    </a:lnTo>
                    <a:lnTo>
                      <a:pt x="20" y="24"/>
                    </a:lnTo>
                    <a:lnTo>
                      <a:pt x="22" y="28"/>
                    </a:lnTo>
                    <a:lnTo>
                      <a:pt x="22" y="34"/>
                    </a:lnTo>
                    <a:lnTo>
                      <a:pt x="22" y="34"/>
                    </a:lnTo>
                    <a:lnTo>
                      <a:pt x="22" y="34"/>
                    </a:lnTo>
                    <a:lnTo>
                      <a:pt x="16" y="40"/>
                    </a:lnTo>
                    <a:lnTo>
                      <a:pt x="10" y="42"/>
                    </a:lnTo>
                    <a:lnTo>
                      <a:pt x="10" y="42"/>
                    </a:lnTo>
                    <a:lnTo>
                      <a:pt x="8" y="42"/>
                    </a:lnTo>
                    <a:lnTo>
                      <a:pt x="8" y="42"/>
                    </a:lnTo>
                    <a:lnTo>
                      <a:pt x="2" y="36"/>
                    </a:lnTo>
                    <a:lnTo>
                      <a:pt x="0" y="32"/>
                    </a:lnTo>
                    <a:lnTo>
                      <a:pt x="2" y="26"/>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9" name="Freeform 2029">
                <a:extLst>
                  <a:ext uri="{FF2B5EF4-FFF2-40B4-BE49-F238E27FC236}">
                    <a16:creationId xmlns:a16="http://schemas.microsoft.com/office/drawing/2014/main" id="{E459812E-2AB0-9E53-805F-5CBBFD71BDFA}"/>
                  </a:ext>
                </a:extLst>
              </p:cNvPr>
              <p:cNvSpPr>
                <a:spLocks/>
              </p:cNvSpPr>
              <p:nvPr/>
            </p:nvSpPr>
            <p:spPr bwMode="auto">
              <a:xfrm>
                <a:off x="2050" y="2149"/>
                <a:ext cx="28" cy="32"/>
              </a:xfrm>
              <a:custGeom>
                <a:avLst/>
                <a:gdLst>
                  <a:gd name="T0" fmla="*/ 0 w 28"/>
                  <a:gd name="T1" fmla="*/ 22 h 32"/>
                  <a:gd name="T2" fmla="*/ 0 w 28"/>
                  <a:gd name="T3" fmla="*/ 22 h 32"/>
                  <a:gd name="T4" fmla="*/ 2 w 28"/>
                  <a:gd name="T5" fmla="*/ 18 h 32"/>
                  <a:gd name="T6" fmla="*/ 4 w 28"/>
                  <a:gd name="T7" fmla="*/ 18 h 32"/>
                  <a:gd name="T8" fmla="*/ 6 w 28"/>
                  <a:gd name="T9" fmla="*/ 18 h 32"/>
                  <a:gd name="T10" fmla="*/ 6 w 28"/>
                  <a:gd name="T11" fmla="*/ 18 h 32"/>
                  <a:gd name="T12" fmla="*/ 10 w 28"/>
                  <a:gd name="T13" fmla="*/ 16 h 32"/>
                  <a:gd name="T14" fmla="*/ 12 w 28"/>
                  <a:gd name="T15" fmla="*/ 14 h 32"/>
                  <a:gd name="T16" fmla="*/ 10 w 28"/>
                  <a:gd name="T17" fmla="*/ 6 h 32"/>
                  <a:gd name="T18" fmla="*/ 10 w 28"/>
                  <a:gd name="T19" fmla="*/ 6 h 32"/>
                  <a:gd name="T20" fmla="*/ 10 w 28"/>
                  <a:gd name="T21" fmla="*/ 2 h 32"/>
                  <a:gd name="T22" fmla="*/ 12 w 28"/>
                  <a:gd name="T23" fmla="*/ 0 h 32"/>
                  <a:gd name="T24" fmla="*/ 16 w 28"/>
                  <a:gd name="T25" fmla="*/ 0 h 32"/>
                  <a:gd name="T26" fmla="*/ 16 w 28"/>
                  <a:gd name="T27" fmla="*/ 0 h 32"/>
                  <a:gd name="T28" fmla="*/ 18 w 28"/>
                  <a:gd name="T29" fmla="*/ 6 h 32"/>
                  <a:gd name="T30" fmla="*/ 22 w 28"/>
                  <a:gd name="T31" fmla="*/ 8 h 32"/>
                  <a:gd name="T32" fmla="*/ 26 w 28"/>
                  <a:gd name="T33" fmla="*/ 12 h 32"/>
                  <a:gd name="T34" fmla="*/ 28 w 28"/>
                  <a:gd name="T35" fmla="*/ 18 h 32"/>
                  <a:gd name="T36" fmla="*/ 28 w 28"/>
                  <a:gd name="T37" fmla="*/ 18 h 32"/>
                  <a:gd name="T38" fmla="*/ 28 w 28"/>
                  <a:gd name="T39" fmla="*/ 18 h 32"/>
                  <a:gd name="T40" fmla="*/ 26 w 28"/>
                  <a:gd name="T41" fmla="*/ 30 h 32"/>
                  <a:gd name="T42" fmla="*/ 24 w 28"/>
                  <a:gd name="T43" fmla="*/ 32 h 32"/>
                  <a:gd name="T44" fmla="*/ 22 w 28"/>
                  <a:gd name="T45" fmla="*/ 32 h 32"/>
                  <a:gd name="T46" fmla="*/ 22 w 28"/>
                  <a:gd name="T47" fmla="*/ 32 h 32"/>
                  <a:gd name="T48" fmla="*/ 18 w 28"/>
                  <a:gd name="T49" fmla="*/ 28 h 32"/>
                  <a:gd name="T50" fmla="*/ 14 w 28"/>
                  <a:gd name="T51" fmla="*/ 26 h 32"/>
                  <a:gd name="T52" fmla="*/ 4 w 28"/>
                  <a:gd name="T53" fmla="*/ 26 h 32"/>
                  <a:gd name="T54" fmla="*/ 4 w 28"/>
                  <a:gd name="T55" fmla="*/ 26 h 32"/>
                  <a:gd name="T56" fmla="*/ 2 w 28"/>
                  <a:gd name="T57" fmla="*/ 24 h 32"/>
                  <a:gd name="T58" fmla="*/ 0 w 28"/>
                  <a:gd name="T59" fmla="*/ 22 h 32"/>
                  <a:gd name="T60" fmla="*/ 0 w 28"/>
                  <a:gd name="T6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2">
                    <a:moveTo>
                      <a:pt x="0" y="22"/>
                    </a:moveTo>
                    <a:lnTo>
                      <a:pt x="0" y="22"/>
                    </a:lnTo>
                    <a:lnTo>
                      <a:pt x="2" y="18"/>
                    </a:lnTo>
                    <a:lnTo>
                      <a:pt x="4" y="18"/>
                    </a:lnTo>
                    <a:lnTo>
                      <a:pt x="6" y="18"/>
                    </a:lnTo>
                    <a:lnTo>
                      <a:pt x="6" y="18"/>
                    </a:lnTo>
                    <a:lnTo>
                      <a:pt x="10" y="16"/>
                    </a:lnTo>
                    <a:lnTo>
                      <a:pt x="12" y="14"/>
                    </a:lnTo>
                    <a:lnTo>
                      <a:pt x="10" y="6"/>
                    </a:lnTo>
                    <a:lnTo>
                      <a:pt x="10" y="6"/>
                    </a:lnTo>
                    <a:lnTo>
                      <a:pt x="10" y="2"/>
                    </a:lnTo>
                    <a:lnTo>
                      <a:pt x="12" y="0"/>
                    </a:lnTo>
                    <a:lnTo>
                      <a:pt x="16" y="0"/>
                    </a:lnTo>
                    <a:lnTo>
                      <a:pt x="16" y="0"/>
                    </a:lnTo>
                    <a:lnTo>
                      <a:pt x="18" y="6"/>
                    </a:lnTo>
                    <a:lnTo>
                      <a:pt x="22" y="8"/>
                    </a:lnTo>
                    <a:lnTo>
                      <a:pt x="26" y="12"/>
                    </a:lnTo>
                    <a:lnTo>
                      <a:pt x="28" y="18"/>
                    </a:lnTo>
                    <a:lnTo>
                      <a:pt x="28" y="18"/>
                    </a:lnTo>
                    <a:lnTo>
                      <a:pt x="28" y="18"/>
                    </a:lnTo>
                    <a:lnTo>
                      <a:pt x="26" y="30"/>
                    </a:lnTo>
                    <a:lnTo>
                      <a:pt x="24" y="32"/>
                    </a:lnTo>
                    <a:lnTo>
                      <a:pt x="22" y="32"/>
                    </a:lnTo>
                    <a:lnTo>
                      <a:pt x="22" y="32"/>
                    </a:lnTo>
                    <a:lnTo>
                      <a:pt x="18" y="28"/>
                    </a:lnTo>
                    <a:lnTo>
                      <a:pt x="14" y="26"/>
                    </a:lnTo>
                    <a:lnTo>
                      <a:pt x="4" y="26"/>
                    </a:lnTo>
                    <a:lnTo>
                      <a:pt x="4" y="26"/>
                    </a:lnTo>
                    <a:lnTo>
                      <a:pt x="2" y="2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0" name="Freeform 2030">
                <a:extLst>
                  <a:ext uri="{FF2B5EF4-FFF2-40B4-BE49-F238E27FC236}">
                    <a16:creationId xmlns:a16="http://schemas.microsoft.com/office/drawing/2014/main" id="{1E2D47E9-12A0-7AF0-D05B-1FCA3E16E85C}"/>
                  </a:ext>
                </a:extLst>
              </p:cNvPr>
              <p:cNvSpPr>
                <a:spLocks/>
              </p:cNvSpPr>
              <p:nvPr/>
            </p:nvSpPr>
            <p:spPr bwMode="auto">
              <a:xfrm>
                <a:off x="2250" y="2161"/>
                <a:ext cx="28" cy="18"/>
              </a:xfrm>
              <a:custGeom>
                <a:avLst/>
                <a:gdLst>
                  <a:gd name="T0" fmla="*/ 28 w 28"/>
                  <a:gd name="T1" fmla="*/ 6 h 18"/>
                  <a:gd name="T2" fmla="*/ 28 w 28"/>
                  <a:gd name="T3" fmla="*/ 6 h 18"/>
                  <a:gd name="T4" fmla="*/ 26 w 28"/>
                  <a:gd name="T5" fmla="*/ 6 h 18"/>
                  <a:gd name="T6" fmla="*/ 24 w 28"/>
                  <a:gd name="T7" fmla="*/ 6 h 18"/>
                  <a:gd name="T8" fmla="*/ 22 w 28"/>
                  <a:gd name="T9" fmla="*/ 6 h 18"/>
                  <a:gd name="T10" fmla="*/ 22 w 28"/>
                  <a:gd name="T11" fmla="*/ 10 h 18"/>
                  <a:gd name="T12" fmla="*/ 22 w 28"/>
                  <a:gd name="T13" fmla="*/ 10 h 18"/>
                  <a:gd name="T14" fmla="*/ 22 w 28"/>
                  <a:gd name="T15" fmla="*/ 14 h 18"/>
                  <a:gd name="T16" fmla="*/ 20 w 28"/>
                  <a:gd name="T17" fmla="*/ 16 h 18"/>
                  <a:gd name="T18" fmla="*/ 20 w 28"/>
                  <a:gd name="T19" fmla="*/ 16 h 18"/>
                  <a:gd name="T20" fmla="*/ 20 w 28"/>
                  <a:gd name="T21" fmla="*/ 16 h 18"/>
                  <a:gd name="T22" fmla="*/ 16 w 28"/>
                  <a:gd name="T23" fmla="*/ 12 h 18"/>
                  <a:gd name="T24" fmla="*/ 12 w 28"/>
                  <a:gd name="T25" fmla="*/ 14 h 18"/>
                  <a:gd name="T26" fmla="*/ 2 w 28"/>
                  <a:gd name="T27" fmla="*/ 18 h 18"/>
                  <a:gd name="T28" fmla="*/ 2 w 28"/>
                  <a:gd name="T29" fmla="*/ 18 h 18"/>
                  <a:gd name="T30" fmla="*/ 2 w 28"/>
                  <a:gd name="T31" fmla="*/ 16 h 18"/>
                  <a:gd name="T32" fmla="*/ 0 w 28"/>
                  <a:gd name="T33" fmla="*/ 14 h 18"/>
                  <a:gd name="T34" fmla="*/ 0 w 28"/>
                  <a:gd name="T35" fmla="*/ 10 h 18"/>
                  <a:gd name="T36" fmla="*/ 0 w 28"/>
                  <a:gd name="T37" fmla="*/ 10 h 18"/>
                  <a:gd name="T38" fmla="*/ 12 w 28"/>
                  <a:gd name="T39" fmla="*/ 2 h 18"/>
                  <a:gd name="T40" fmla="*/ 18 w 28"/>
                  <a:gd name="T41" fmla="*/ 0 h 18"/>
                  <a:gd name="T42" fmla="*/ 24 w 28"/>
                  <a:gd name="T43" fmla="*/ 2 h 18"/>
                  <a:gd name="T44" fmla="*/ 24 w 28"/>
                  <a:gd name="T45" fmla="*/ 2 h 18"/>
                  <a:gd name="T46" fmla="*/ 26 w 28"/>
                  <a:gd name="T47" fmla="*/ 2 h 18"/>
                  <a:gd name="T48" fmla="*/ 28 w 28"/>
                  <a:gd name="T49" fmla="*/ 6 h 18"/>
                  <a:gd name="T50" fmla="*/ 28 w 28"/>
                  <a:gd name="T5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8">
                    <a:moveTo>
                      <a:pt x="28" y="6"/>
                    </a:moveTo>
                    <a:lnTo>
                      <a:pt x="28" y="6"/>
                    </a:lnTo>
                    <a:lnTo>
                      <a:pt x="26" y="6"/>
                    </a:lnTo>
                    <a:lnTo>
                      <a:pt x="24" y="6"/>
                    </a:lnTo>
                    <a:lnTo>
                      <a:pt x="22" y="6"/>
                    </a:lnTo>
                    <a:lnTo>
                      <a:pt x="22" y="10"/>
                    </a:lnTo>
                    <a:lnTo>
                      <a:pt x="22" y="10"/>
                    </a:lnTo>
                    <a:lnTo>
                      <a:pt x="22" y="14"/>
                    </a:lnTo>
                    <a:lnTo>
                      <a:pt x="20" y="16"/>
                    </a:lnTo>
                    <a:lnTo>
                      <a:pt x="20" y="16"/>
                    </a:lnTo>
                    <a:lnTo>
                      <a:pt x="20" y="16"/>
                    </a:lnTo>
                    <a:lnTo>
                      <a:pt x="16" y="12"/>
                    </a:lnTo>
                    <a:lnTo>
                      <a:pt x="12" y="14"/>
                    </a:lnTo>
                    <a:lnTo>
                      <a:pt x="2" y="18"/>
                    </a:lnTo>
                    <a:lnTo>
                      <a:pt x="2" y="18"/>
                    </a:lnTo>
                    <a:lnTo>
                      <a:pt x="2" y="16"/>
                    </a:lnTo>
                    <a:lnTo>
                      <a:pt x="0" y="14"/>
                    </a:lnTo>
                    <a:lnTo>
                      <a:pt x="0" y="10"/>
                    </a:lnTo>
                    <a:lnTo>
                      <a:pt x="0" y="10"/>
                    </a:lnTo>
                    <a:lnTo>
                      <a:pt x="12" y="2"/>
                    </a:lnTo>
                    <a:lnTo>
                      <a:pt x="18" y="0"/>
                    </a:lnTo>
                    <a:lnTo>
                      <a:pt x="24" y="2"/>
                    </a:lnTo>
                    <a:lnTo>
                      <a:pt x="24" y="2"/>
                    </a:lnTo>
                    <a:lnTo>
                      <a:pt x="26" y="2"/>
                    </a:lnTo>
                    <a:lnTo>
                      <a:pt x="28" y="6"/>
                    </a:lnTo>
                    <a:lnTo>
                      <a:pt x="2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1" name="Freeform 2031">
                <a:extLst>
                  <a:ext uri="{FF2B5EF4-FFF2-40B4-BE49-F238E27FC236}">
                    <a16:creationId xmlns:a16="http://schemas.microsoft.com/office/drawing/2014/main" id="{7F72518C-2B3F-9DD2-21F6-2021582CCB50}"/>
                  </a:ext>
                </a:extLst>
              </p:cNvPr>
              <p:cNvSpPr>
                <a:spLocks/>
              </p:cNvSpPr>
              <p:nvPr/>
            </p:nvSpPr>
            <p:spPr bwMode="auto">
              <a:xfrm>
                <a:off x="2204" y="2133"/>
                <a:ext cx="14" cy="18"/>
              </a:xfrm>
              <a:custGeom>
                <a:avLst/>
                <a:gdLst>
                  <a:gd name="T0" fmla="*/ 10 w 14"/>
                  <a:gd name="T1" fmla="*/ 18 h 18"/>
                  <a:gd name="T2" fmla="*/ 10 w 14"/>
                  <a:gd name="T3" fmla="*/ 18 h 18"/>
                  <a:gd name="T4" fmla="*/ 2 w 14"/>
                  <a:gd name="T5" fmla="*/ 18 h 18"/>
                  <a:gd name="T6" fmla="*/ 2 w 14"/>
                  <a:gd name="T7" fmla="*/ 18 h 18"/>
                  <a:gd name="T8" fmla="*/ 0 w 14"/>
                  <a:gd name="T9" fmla="*/ 12 h 18"/>
                  <a:gd name="T10" fmla="*/ 0 w 14"/>
                  <a:gd name="T11" fmla="*/ 8 h 18"/>
                  <a:gd name="T12" fmla="*/ 0 w 14"/>
                  <a:gd name="T13" fmla="*/ 4 h 18"/>
                  <a:gd name="T14" fmla="*/ 0 w 14"/>
                  <a:gd name="T15" fmla="*/ 4 h 18"/>
                  <a:gd name="T16" fmla="*/ 0 w 14"/>
                  <a:gd name="T17" fmla="*/ 0 h 18"/>
                  <a:gd name="T18" fmla="*/ 2 w 14"/>
                  <a:gd name="T19" fmla="*/ 0 h 18"/>
                  <a:gd name="T20" fmla="*/ 6 w 14"/>
                  <a:gd name="T21" fmla="*/ 0 h 18"/>
                  <a:gd name="T22" fmla="*/ 6 w 14"/>
                  <a:gd name="T23" fmla="*/ 0 h 18"/>
                  <a:gd name="T24" fmla="*/ 12 w 14"/>
                  <a:gd name="T25" fmla="*/ 0 h 18"/>
                  <a:gd name="T26" fmla="*/ 12 w 14"/>
                  <a:gd name="T27" fmla="*/ 0 h 18"/>
                  <a:gd name="T28" fmla="*/ 14 w 14"/>
                  <a:gd name="T29" fmla="*/ 8 h 18"/>
                  <a:gd name="T30" fmla="*/ 14 w 14"/>
                  <a:gd name="T31" fmla="*/ 12 h 18"/>
                  <a:gd name="T32" fmla="*/ 12 w 14"/>
                  <a:gd name="T33" fmla="*/ 16 h 18"/>
                  <a:gd name="T34" fmla="*/ 10 w 14"/>
                  <a:gd name="T35" fmla="*/ 18 h 18"/>
                  <a:gd name="T36" fmla="*/ 10 w 14"/>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10" y="18"/>
                    </a:moveTo>
                    <a:lnTo>
                      <a:pt x="10" y="18"/>
                    </a:lnTo>
                    <a:lnTo>
                      <a:pt x="2" y="18"/>
                    </a:lnTo>
                    <a:lnTo>
                      <a:pt x="2" y="18"/>
                    </a:lnTo>
                    <a:lnTo>
                      <a:pt x="0" y="12"/>
                    </a:lnTo>
                    <a:lnTo>
                      <a:pt x="0" y="8"/>
                    </a:lnTo>
                    <a:lnTo>
                      <a:pt x="0" y="4"/>
                    </a:lnTo>
                    <a:lnTo>
                      <a:pt x="0" y="4"/>
                    </a:lnTo>
                    <a:lnTo>
                      <a:pt x="0" y="0"/>
                    </a:lnTo>
                    <a:lnTo>
                      <a:pt x="2" y="0"/>
                    </a:lnTo>
                    <a:lnTo>
                      <a:pt x="6" y="0"/>
                    </a:lnTo>
                    <a:lnTo>
                      <a:pt x="6" y="0"/>
                    </a:lnTo>
                    <a:lnTo>
                      <a:pt x="12" y="0"/>
                    </a:lnTo>
                    <a:lnTo>
                      <a:pt x="12" y="0"/>
                    </a:lnTo>
                    <a:lnTo>
                      <a:pt x="14" y="8"/>
                    </a:lnTo>
                    <a:lnTo>
                      <a:pt x="14" y="12"/>
                    </a:lnTo>
                    <a:lnTo>
                      <a:pt x="12" y="16"/>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2" name="Freeform 2032">
                <a:extLst>
                  <a:ext uri="{FF2B5EF4-FFF2-40B4-BE49-F238E27FC236}">
                    <a16:creationId xmlns:a16="http://schemas.microsoft.com/office/drawing/2014/main" id="{7F792DE5-0225-9600-E8CC-1AADBE424C6F}"/>
                  </a:ext>
                </a:extLst>
              </p:cNvPr>
              <p:cNvSpPr>
                <a:spLocks/>
              </p:cNvSpPr>
              <p:nvPr/>
            </p:nvSpPr>
            <p:spPr bwMode="auto">
              <a:xfrm>
                <a:off x="2072" y="2063"/>
                <a:ext cx="12" cy="42"/>
              </a:xfrm>
              <a:custGeom>
                <a:avLst/>
                <a:gdLst>
                  <a:gd name="T0" fmla="*/ 6 w 12"/>
                  <a:gd name="T1" fmla="*/ 0 h 42"/>
                  <a:gd name="T2" fmla="*/ 6 w 12"/>
                  <a:gd name="T3" fmla="*/ 0 h 42"/>
                  <a:gd name="T4" fmla="*/ 6 w 12"/>
                  <a:gd name="T5" fmla="*/ 8 h 42"/>
                  <a:gd name="T6" fmla="*/ 8 w 12"/>
                  <a:gd name="T7" fmla="*/ 16 h 42"/>
                  <a:gd name="T8" fmla="*/ 8 w 12"/>
                  <a:gd name="T9" fmla="*/ 16 h 42"/>
                  <a:gd name="T10" fmla="*/ 10 w 12"/>
                  <a:gd name="T11" fmla="*/ 24 h 42"/>
                  <a:gd name="T12" fmla="*/ 12 w 12"/>
                  <a:gd name="T13" fmla="*/ 34 h 42"/>
                  <a:gd name="T14" fmla="*/ 12 w 12"/>
                  <a:gd name="T15" fmla="*/ 34 h 42"/>
                  <a:gd name="T16" fmla="*/ 10 w 12"/>
                  <a:gd name="T17" fmla="*/ 34 h 42"/>
                  <a:gd name="T18" fmla="*/ 8 w 12"/>
                  <a:gd name="T19" fmla="*/ 36 h 42"/>
                  <a:gd name="T20" fmla="*/ 6 w 12"/>
                  <a:gd name="T21" fmla="*/ 40 h 42"/>
                  <a:gd name="T22" fmla="*/ 4 w 12"/>
                  <a:gd name="T23" fmla="*/ 42 h 42"/>
                  <a:gd name="T24" fmla="*/ 4 w 12"/>
                  <a:gd name="T25" fmla="*/ 42 h 42"/>
                  <a:gd name="T26" fmla="*/ 4 w 12"/>
                  <a:gd name="T27" fmla="*/ 32 h 42"/>
                  <a:gd name="T28" fmla="*/ 4 w 12"/>
                  <a:gd name="T29" fmla="*/ 24 h 42"/>
                  <a:gd name="T30" fmla="*/ 0 w 12"/>
                  <a:gd name="T31" fmla="*/ 12 h 42"/>
                  <a:gd name="T32" fmla="*/ 0 w 12"/>
                  <a:gd name="T33" fmla="*/ 12 h 42"/>
                  <a:gd name="T34" fmla="*/ 2 w 12"/>
                  <a:gd name="T35" fmla="*/ 10 h 42"/>
                  <a:gd name="T36" fmla="*/ 2 w 12"/>
                  <a:gd name="T37" fmla="*/ 6 h 42"/>
                  <a:gd name="T38" fmla="*/ 4 w 12"/>
                  <a:gd name="T39" fmla="*/ 2 h 42"/>
                  <a:gd name="T40" fmla="*/ 6 w 12"/>
                  <a:gd name="T41" fmla="*/ 0 h 42"/>
                  <a:gd name="T42" fmla="*/ 6 w 12"/>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42">
                    <a:moveTo>
                      <a:pt x="6" y="0"/>
                    </a:moveTo>
                    <a:lnTo>
                      <a:pt x="6" y="0"/>
                    </a:lnTo>
                    <a:lnTo>
                      <a:pt x="6" y="8"/>
                    </a:lnTo>
                    <a:lnTo>
                      <a:pt x="8" y="16"/>
                    </a:lnTo>
                    <a:lnTo>
                      <a:pt x="8" y="16"/>
                    </a:lnTo>
                    <a:lnTo>
                      <a:pt x="10" y="24"/>
                    </a:lnTo>
                    <a:lnTo>
                      <a:pt x="12" y="34"/>
                    </a:lnTo>
                    <a:lnTo>
                      <a:pt x="12" y="34"/>
                    </a:lnTo>
                    <a:lnTo>
                      <a:pt x="10" y="34"/>
                    </a:lnTo>
                    <a:lnTo>
                      <a:pt x="8" y="36"/>
                    </a:lnTo>
                    <a:lnTo>
                      <a:pt x="6" y="40"/>
                    </a:lnTo>
                    <a:lnTo>
                      <a:pt x="4" y="42"/>
                    </a:lnTo>
                    <a:lnTo>
                      <a:pt x="4" y="42"/>
                    </a:lnTo>
                    <a:lnTo>
                      <a:pt x="4" y="32"/>
                    </a:lnTo>
                    <a:lnTo>
                      <a:pt x="4" y="24"/>
                    </a:lnTo>
                    <a:lnTo>
                      <a:pt x="0" y="12"/>
                    </a:lnTo>
                    <a:lnTo>
                      <a:pt x="0" y="12"/>
                    </a:lnTo>
                    <a:lnTo>
                      <a:pt x="2" y="10"/>
                    </a:lnTo>
                    <a:lnTo>
                      <a:pt x="2" y="6"/>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3" name="Freeform 2033">
                <a:extLst>
                  <a:ext uri="{FF2B5EF4-FFF2-40B4-BE49-F238E27FC236}">
                    <a16:creationId xmlns:a16="http://schemas.microsoft.com/office/drawing/2014/main" id="{73B728FB-DDAE-0575-21F0-FEFE50B5F9E7}"/>
                  </a:ext>
                </a:extLst>
              </p:cNvPr>
              <p:cNvSpPr>
                <a:spLocks/>
              </p:cNvSpPr>
              <p:nvPr/>
            </p:nvSpPr>
            <p:spPr bwMode="auto">
              <a:xfrm>
                <a:off x="2180" y="2115"/>
                <a:ext cx="12" cy="22"/>
              </a:xfrm>
              <a:custGeom>
                <a:avLst/>
                <a:gdLst>
                  <a:gd name="T0" fmla="*/ 2 w 12"/>
                  <a:gd name="T1" fmla="*/ 22 h 22"/>
                  <a:gd name="T2" fmla="*/ 2 w 12"/>
                  <a:gd name="T3" fmla="*/ 22 h 22"/>
                  <a:gd name="T4" fmla="*/ 2 w 12"/>
                  <a:gd name="T5" fmla="*/ 22 h 22"/>
                  <a:gd name="T6" fmla="*/ 2 w 12"/>
                  <a:gd name="T7" fmla="*/ 22 h 22"/>
                  <a:gd name="T8" fmla="*/ 0 w 12"/>
                  <a:gd name="T9" fmla="*/ 12 h 22"/>
                  <a:gd name="T10" fmla="*/ 2 w 12"/>
                  <a:gd name="T11" fmla="*/ 4 h 22"/>
                  <a:gd name="T12" fmla="*/ 2 w 12"/>
                  <a:gd name="T13" fmla="*/ 4 h 22"/>
                  <a:gd name="T14" fmla="*/ 4 w 12"/>
                  <a:gd name="T15" fmla="*/ 0 h 22"/>
                  <a:gd name="T16" fmla="*/ 6 w 12"/>
                  <a:gd name="T17" fmla="*/ 0 h 22"/>
                  <a:gd name="T18" fmla="*/ 8 w 12"/>
                  <a:gd name="T19" fmla="*/ 0 h 22"/>
                  <a:gd name="T20" fmla="*/ 10 w 12"/>
                  <a:gd name="T21" fmla="*/ 4 h 22"/>
                  <a:gd name="T22" fmla="*/ 10 w 12"/>
                  <a:gd name="T23" fmla="*/ 4 h 22"/>
                  <a:gd name="T24" fmla="*/ 12 w 12"/>
                  <a:gd name="T25" fmla="*/ 10 h 22"/>
                  <a:gd name="T26" fmla="*/ 10 w 12"/>
                  <a:gd name="T27" fmla="*/ 12 h 22"/>
                  <a:gd name="T28" fmla="*/ 8 w 12"/>
                  <a:gd name="T29" fmla="*/ 18 h 22"/>
                  <a:gd name="T30" fmla="*/ 8 w 12"/>
                  <a:gd name="T31" fmla="*/ 18 h 22"/>
                  <a:gd name="T32" fmla="*/ 6 w 12"/>
                  <a:gd name="T33" fmla="*/ 20 h 22"/>
                  <a:gd name="T34" fmla="*/ 2 w 12"/>
                  <a:gd name="T35" fmla="*/ 22 h 22"/>
                  <a:gd name="T36" fmla="*/ 2 w 12"/>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2">
                    <a:moveTo>
                      <a:pt x="2" y="22"/>
                    </a:moveTo>
                    <a:lnTo>
                      <a:pt x="2" y="22"/>
                    </a:lnTo>
                    <a:lnTo>
                      <a:pt x="2" y="22"/>
                    </a:lnTo>
                    <a:lnTo>
                      <a:pt x="2" y="22"/>
                    </a:lnTo>
                    <a:lnTo>
                      <a:pt x="0" y="12"/>
                    </a:lnTo>
                    <a:lnTo>
                      <a:pt x="2" y="4"/>
                    </a:lnTo>
                    <a:lnTo>
                      <a:pt x="2" y="4"/>
                    </a:lnTo>
                    <a:lnTo>
                      <a:pt x="4" y="0"/>
                    </a:lnTo>
                    <a:lnTo>
                      <a:pt x="6" y="0"/>
                    </a:lnTo>
                    <a:lnTo>
                      <a:pt x="8" y="0"/>
                    </a:lnTo>
                    <a:lnTo>
                      <a:pt x="10" y="4"/>
                    </a:lnTo>
                    <a:lnTo>
                      <a:pt x="10" y="4"/>
                    </a:lnTo>
                    <a:lnTo>
                      <a:pt x="12" y="10"/>
                    </a:lnTo>
                    <a:lnTo>
                      <a:pt x="10" y="12"/>
                    </a:lnTo>
                    <a:lnTo>
                      <a:pt x="8" y="18"/>
                    </a:lnTo>
                    <a:lnTo>
                      <a:pt x="8" y="18"/>
                    </a:lnTo>
                    <a:lnTo>
                      <a:pt x="6" y="20"/>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4" name="Freeform 2034">
                <a:extLst>
                  <a:ext uri="{FF2B5EF4-FFF2-40B4-BE49-F238E27FC236}">
                    <a16:creationId xmlns:a16="http://schemas.microsoft.com/office/drawing/2014/main" id="{469D54AE-0298-BA05-2314-7D011B7BFD38}"/>
                  </a:ext>
                </a:extLst>
              </p:cNvPr>
              <p:cNvSpPr>
                <a:spLocks/>
              </p:cNvSpPr>
              <p:nvPr/>
            </p:nvSpPr>
            <p:spPr bwMode="auto">
              <a:xfrm>
                <a:off x="2238" y="2137"/>
                <a:ext cx="16" cy="26"/>
              </a:xfrm>
              <a:custGeom>
                <a:avLst/>
                <a:gdLst>
                  <a:gd name="T0" fmla="*/ 0 w 16"/>
                  <a:gd name="T1" fmla="*/ 0 h 26"/>
                  <a:gd name="T2" fmla="*/ 0 w 16"/>
                  <a:gd name="T3" fmla="*/ 0 h 26"/>
                  <a:gd name="T4" fmla="*/ 12 w 16"/>
                  <a:gd name="T5" fmla="*/ 10 h 26"/>
                  <a:gd name="T6" fmla="*/ 12 w 16"/>
                  <a:gd name="T7" fmla="*/ 10 h 26"/>
                  <a:gd name="T8" fmla="*/ 14 w 16"/>
                  <a:gd name="T9" fmla="*/ 12 h 26"/>
                  <a:gd name="T10" fmla="*/ 16 w 16"/>
                  <a:gd name="T11" fmla="*/ 14 h 26"/>
                  <a:gd name="T12" fmla="*/ 14 w 16"/>
                  <a:gd name="T13" fmla="*/ 18 h 26"/>
                  <a:gd name="T14" fmla="*/ 14 w 16"/>
                  <a:gd name="T15" fmla="*/ 18 h 26"/>
                  <a:gd name="T16" fmla="*/ 12 w 16"/>
                  <a:gd name="T17" fmla="*/ 24 h 26"/>
                  <a:gd name="T18" fmla="*/ 10 w 16"/>
                  <a:gd name="T19" fmla="*/ 26 h 26"/>
                  <a:gd name="T20" fmla="*/ 10 w 16"/>
                  <a:gd name="T21" fmla="*/ 24 h 26"/>
                  <a:gd name="T22" fmla="*/ 10 w 16"/>
                  <a:gd name="T23" fmla="*/ 24 h 26"/>
                  <a:gd name="T24" fmla="*/ 4 w 16"/>
                  <a:gd name="T25" fmla="*/ 14 h 26"/>
                  <a:gd name="T26" fmla="*/ 0 w 16"/>
                  <a:gd name="T27" fmla="*/ 0 h 26"/>
                  <a:gd name="T28" fmla="*/ 0 w 16"/>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6">
                    <a:moveTo>
                      <a:pt x="0" y="0"/>
                    </a:moveTo>
                    <a:lnTo>
                      <a:pt x="0" y="0"/>
                    </a:lnTo>
                    <a:lnTo>
                      <a:pt x="12" y="10"/>
                    </a:lnTo>
                    <a:lnTo>
                      <a:pt x="12" y="10"/>
                    </a:lnTo>
                    <a:lnTo>
                      <a:pt x="14" y="12"/>
                    </a:lnTo>
                    <a:lnTo>
                      <a:pt x="16" y="14"/>
                    </a:lnTo>
                    <a:lnTo>
                      <a:pt x="14" y="18"/>
                    </a:lnTo>
                    <a:lnTo>
                      <a:pt x="14" y="18"/>
                    </a:lnTo>
                    <a:lnTo>
                      <a:pt x="12" y="24"/>
                    </a:lnTo>
                    <a:lnTo>
                      <a:pt x="10" y="26"/>
                    </a:lnTo>
                    <a:lnTo>
                      <a:pt x="10" y="24"/>
                    </a:lnTo>
                    <a:lnTo>
                      <a:pt x="10" y="24"/>
                    </a:lnTo>
                    <a:lnTo>
                      <a:pt x="4" y="1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5" name="Freeform 2035">
                <a:extLst>
                  <a:ext uri="{FF2B5EF4-FFF2-40B4-BE49-F238E27FC236}">
                    <a16:creationId xmlns:a16="http://schemas.microsoft.com/office/drawing/2014/main" id="{150209AA-49FD-A582-ECA0-1B61C15A6C57}"/>
                  </a:ext>
                </a:extLst>
              </p:cNvPr>
              <p:cNvSpPr>
                <a:spLocks/>
              </p:cNvSpPr>
              <p:nvPr/>
            </p:nvSpPr>
            <p:spPr bwMode="auto">
              <a:xfrm>
                <a:off x="2120" y="2155"/>
                <a:ext cx="12" cy="36"/>
              </a:xfrm>
              <a:custGeom>
                <a:avLst/>
                <a:gdLst>
                  <a:gd name="T0" fmla="*/ 8 w 12"/>
                  <a:gd name="T1" fmla="*/ 0 h 36"/>
                  <a:gd name="T2" fmla="*/ 8 w 12"/>
                  <a:gd name="T3" fmla="*/ 0 h 36"/>
                  <a:gd name="T4" fmla="*/ 6 w 12"/>
                  <a:gd name="T5" fmla="*/ 10 h 36"/>
                  <a:gd name="T6" fmla="*/ 8 w 12"/>
                  <a:gd name="T7" fmla="*/ 14 h 36"/>
                  <a:gd name="T8" fmla="*/ 10 w 12"/>
                  <a:gd name="T9" fmla="*/ 18 h 36"/>
                  <a:gd name="T10" fmla="*/ 12 w 12"/>
                  <a:gd name="T11" fmla="*/ 22 h 36"/>
                  <a:gd name="T12" fmla="*/ 12 w 12"/>
                  <a:gd name="T13" fmla="*/ 22 h 36"/>
                  <a:gd name="T14" fmla="*/ 12 w 12"/>
                  <a:gd name="T15" fmla="*/ 30 h 36"/>
                  <a:gd name="T16" fmla="*/ 10 w 12"/>
                  <a:gd name="T17" fmla="*/ 34 h 36"/>
                  <a:gd name="T18" fmla="*/ 10 w 12"/>
                  <a:gd name="T19" fmla="*/ 34 h 36"/>
                  <a:gd name="T20" fmla="*/ 8 w 12"/>
                  <a:gd name="T21" fmla="*/ 36 h 36"/>
                  <a:gd name="T22" fmla="*/ 8 w 12"/>
                  <a:gd name="T23" fmla="*/ 34 h 36"/>
                  <a:gd name="T24" fmla="*/ 6 w 12"/>
                  <a:gd name="T25" fmla="*/ 30 h 36"/>
                  <a:gd name="T26" fmla="*/ 6 w 12"/>
                  <a:gd name="T27" fmla="*/ 30 h 36"/>
                  <a:gd name="T28" fmla="*/ 2 w 12"/>
                  <a:gd name="T29" fmla="*/ 18 h 36"/>
                  <a:gd name="T30" fmla="*/ 0 w 12"/>
                  <a:gd name="T31" fmla="*/ 12 h 36"/>
                  <a:gd name="T32" fmla="*/ 0 w 12"/>
                  <a:gd name="T33" fmla="*/ 4 h 36"/>
                  <a:gd name="T34" fmla="*/ 0 w 12"/>
                  <a:gd name="T35" fmla="*/ 4 h 36"/>
                  <a:gd name="T36" fmla="*/ 0 w 12"/>
                  <a:gd name="T37" fmla="*/ 4 h 36"/>
                  <a:gd name="T38" fmla="*/ 0 w 12"/>
                  <a:gd name="T39" fmla="*/ 4 h 36"/>
                  <a:gd name="T40" fmla="*/ 4 w 12"/>
                  <a:gd name="T41" fmla="*/ 0 h 36"/>
                  <a:gd name="T42" fmla="*/ 8 w 12"/>
                  <a:gd name="T43" fmla="*/ 0 h 36"/>
                  <a:gd name="T44" fmla="*/ 8 w 12"/>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6">
                    <a:moveTo>
                      <a:pt x="8" y="0"/>
                    </a:moveTo>
                    <a:lnTo>
                      <a:pt x="8" y="0"/>
                    </a:lnTo>
                    <a:lnTo>
                      <a:pt x="6" y="10"/>
                    </a:lnTo>
                    <a:lnTo>
                      <a:pt x="8" y="14"/>
                    </a:lnTo>
                    <a:lnTo>
                      <a:pt x="10" y="18"/>
                    </a:lnTo>
                    <a:lnTo>
                      <a:pt x="12" y="22"/>
                    </a:lnTo>
                    <a:lnTo>
                      <a:pt x="12" y="22"/>
                    </a:lnTo>
                    <a:lnTo>
                      <a:pt x="12" y="30"/>
                    </a:lnTo>
                    <a:lnTo>
                      <a:pt x="10" y="34"/>
                    </a:lnTo>
                    <a:lnTo>
                      <a:pt x="10" y="34"/>
                    </a:lnTo>
                    <a:lnTo>
                      <a:pt x="8" y="36"/>
                    </a:lnTo>
                    <a:lnTo>
                      <a:pt x="8" y="34"/>
                    </a:lnTo>
                    <a:lnTo>
                      <a:pt x="6" y="30"/>
                    </a:lnTo>
                    <a:lnTo>
                      <a:pt x="6" y="30"/>
                    </a:lnTo>
                    <a:lnTo>
                      <a:pt x="2" y="18"/>
                    </a:lnTo>
                    <a:lnTo>
                      <a:pt x="0" y="12"/>
                    </a:lnTo>
                    <a:lnTo>
                      <a:pt x="0" y="4"/>
                    </a:lnTo>
                    <a:lnTo>
                      <a:pt x="0" y="4"/>
                    </a:lnTo>
                    <a:lnTo>
                      <a:pt x="0" y="4"/>
                    </a:lnTo>
                    <a:lnTo>
                      <a:pt x="0" y="4"/>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6" name="Freeform 2036">
                <a:extLst>
                  <a:ext uri="{FF2B5EF4-FFF2-40B4-BE49-F238E27FC236}">
                    <a16:creationId xmlns:a16="http://schemas.microsoft.com/office/drawing/2014/main" id="{8B7CD221-C8FE-C2BB-B7C0-B78C85A820BA}"/>
                  </a:ext>
                </a:extLst>
              </p:cNvPr>
              <p:cNvSpPr>
                <a:spLocks/>
              </p:cNvSpPr>
              <p:nvPr/>
            </p:nvSpPr>
            <p:spPr bwMode="auto">
              <a:xfrm>
                <a:off x="2100" y="2169"/>
                <a:ext cx="14" cy="12"/>
              </a:xfrm>
              <a:custGeom>
                <a:avLst/>
                <a:gdLst>
                  <a:gd name="T0" fmla="*/ 6 w 14"/>
                  <a:gd name="T1" fmla="*/ 4 h 12"/>
                  <a:gd name="T2" fmla="*/ 6 w 14"/>
                  <a:gd name="T3" fmla="*/ 4 h 12"/>
                  <a:gd name="T4" fmla="*/ 2 w 14"/>
                  <a:gd name="T5" fmla="*/ 4 h 12"/>
                  <a:gd name="T6" fmla="*/ 2 w 14"/>
                  <a:gd name="T7" fmla="*/ 4 h 12"/>
                  <a:gd name="T8" fmla="*/ 0 w 14"/>
                  <a:gd name="T9" fmla="*/ 2 h 12"/>
                  <a:gd name="T10" fmla="*/ 0 w 14"/>
                  <a:gd name="T11" fmla="*/ 2 h 12"/>
                  <a:gd name="T12" fmla="*/ 4 w 14"/>
                  <a:gd name="T13" fmla="*/ 0 h 12"/>
                  <a:gd name="T14" fmla="*/ 8 w 14"/>
                  <a:gd name="T15" fmla="*/ 0 h 12"/>
                  <a:gd name="T16" fmla="*/ 10 w 14"/>
                  <a:gd name="T17" fmla="*/ 4 h 12"/>
                  <a:gd name="T18" fmla="*/ 14 w 14"/>
                  <a:gd name="T19" fmla="*/ 12 h 12"/>
                  <a:gd name="T20" fmla="*/ 14 w 14"/>
                  <a:gd name="T21" fmla="*/ 12 h 12"/>
                  <a:gd name="T22" fmla="*/ 12 w 14"/>
                  <a:gd name="T23" fmla="*/ 12 h 12"/>
                  <a:gd name="T24" fmla="*/ 12 w 14"/>
                  <a:gd name="T25" fmla="*/ 12 h 12"/>
                  <a:gd name="T26" fmla="*/ 10 w 14"/>
                  <a:gd name="T27" fmla="*/ 12 h 12"/>
                  <a:gd name="T28" fmla="*/ 8 w 14"/>
                  <a:gd name="T29" fmla="*/ 12 h 12"/>
                  <a:gd name="T30" fmla="*/ 6 w 14"/>
                  <a:gd name="T31" fmla="*/ 4 h 12"/>
                  <a:gd name="T32" fmla="*/ 6 w 14"/>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6" y="4"/>
                    </a:moveTo>
                    <a:lnTo>
                      <a:pt x="6" y="4"/>
                    </a:lnTo>
                    <a:lnTo>
                      <a:pt x="2" y="4"/>
                    </a:lnTo>
                    <a:lnTo>
                      <a:pt x="2" y="4"/>
                    </a:lnTo>
                    <a:lnTo>
                      <a:pt x="0" y="2"/>
                    </a:lnTo>
                    <a:lnTo>
                      <a:pt x="0" y="2"/>
                    </a:lnTo>
                    <a:lnTo>
                      <a:pt x="4" y="0"/>
                    </a:lnTo>
                    <a:lnTo>
                      <a:pt x="8" y="0"/>
                    </a:lnTo>
                    <a:lnTo>
                      <a:pt x="10" y="4"/>
                    </a:lnTo>
                    <a:lnTo>
                      <a:pt x="14" y="12"/>
                    </a:lnTo>
                    <a:lnTo>
                      <a:pt x="14" y="12"/>
                    </a:lnTo>
                    <a:lnTo>
                      <a:pt x="12" y="12"/>
                    </a:lnTo>
                    <a:lnTo>
                      <a:pt x="12" y="12"/>
                    </a:lnTo>
                    <a:lnTo>
                      <a:pt x="10" y="12"/>
                    </a:lnTo>
                    <a:lnTo>
                      <a:pt x="8" y="12"/>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7" name="Freeform 2037">
                <a:extLst>
                  <a:ext uri="{FF2B5EF4-FFF2-40B4-BE49-F238E27FC236}">
                    <a16:creationId xmlns:a16="http://schemas.microsoft.com/office/drawing/2014/main" id="{7E81C624-9639-E74A-2A00-EBD87127CB71}"/>
                  </a:ext>
                </a:extLst>
              </p:cNvPr>
              <p:cNvSpPr>
                <a:spLocks/>
              </p:cNvSpPr>
              <p:nvPr/>
            </p:nvSpPr>
            <p:spPr bwMode="auto">
              <a:xfrm>
                <a:off x="2144" y="2111"/>
                <a:ext cx="6" cy="10"/>
              </a:xfrm>
              <a:custGeom>
                <a:avLst/>
                <a:gdLst>
                  <a:gd name="T0" fmla="*/ 6 w 6"/>
                  <a:gd name="T1" fmla="*/ 6 h 10"/>
                  <a:gd name="T2" fmla="*/ 6 w 6"/>
                  <a:gd name="T3" fmla="*/ 6 h 10"/>
                  <a:gd name="T4" fmla="*/ 4 w 6"/>
                  <a:gd name="T5" fmla="*/ 10 h 10"/>
                  <a:gd name="T6" fmla="*/ 4 w 6"/>
                  <a:gd name="T7" fmla="*/ 10 h 10"/>
                  <a:gd name="T8" fmla="*/ 4 w 6"/>
                  <a:gd name="T9" fmla="*/ 10 h 10"/>
                  <a:gd name="T10" fmla="*/ 2 w 6"/>
                  <a:gd name="T11" fmla="*/ 10 h 10"/>
                  <a:gd name="T12" fmla="*/ 0 w 6"/>
                  <a:gd name="T13" fmla="*/ 4 h 10"/>
                  <a:gd name="T14" fmla="*/ 0 w 6"/>
                  <a:gd name="T15" fmla="*/ 4 h 10"/>
                  <a:gd name="T16" fmla="*/ 2 w 6"/>
                  <a:gd name="T17" fmla="*/ 0 h 10"/>
                  <a:gd name="T18" fmla="*/ 2 w 6"/>
                  <a:gd name="T19" fmla="*/ 0 h 10"/>
                  <a:gd name="T20" fmla="*/ 2 w 6"/>
                  <a:gd name="T21" fmla="*/ 0 h 10"/>
                  <a:gd name="T22" fmla="*/ 4 w 6"/>
                  <a:gd name="T23" fmla="*/ 2 h 10"/>
                  <a:gd name="T24" fmla="*/ 6 w 6"/>
                  <a:gd name="T25" fmla="*/ 6 h 10"/>
                  <a:gd name="T26" fmla="*/ 6 w 6"/>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6"/>
                    </a:moveTo>
                    <a:lnTo>
                      <a:pt x="6" y="6"/>
                    </a:lnTo>
                    <a:lnTo>
                      <a:pt x="4" y="10"/>
                    </a:lnTo>
                    <a:lnTo>
                      <a:pt x="4" y="10"/>
                    </a:lnTo>
                    <a:lnTo>
                      <a:pt x="4" y="10"/>
                    </a:lnTo>
                    <a:lnTo>
                      <a:pt x="2" y="10"/>
                    </a:lnTo>
                    <a:lnTo>
                      <a:pt x="0" y="4"/>
                    </a:lnTo>
                    <a:lnTo>
                      <a:pt x="0" y="4"/>
                    </a:lnTo>
                    <a:lnTo>
                      <a:pt x="2" y="0"/>
                    </a:lnTo>
                    <a:lnTo>
                      <a:pt x="2" y="0"/>
                    </a:lnTo>
                    <a:lnTo>
                      <a:pt x="2" y="0"/>
                    </a:lnTo>
                    <a:lnTo>
                      <a:pt x="4"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8" name="Freeform 2038">
                <a:extLst>
                  <a:ext uri="{FF2B5EF4-FFF2-40B4-BE49-F238E27FC236}">
                    <a16:creationId xmlns:a16="http://schemas.microsoft.com/office/drawing/2014/main" id="{423615C3-E8F9-8C39-2AE4-7CA203EB0FC0}"/>
                  </a:ext>
                </a:extLst>
              </p:cNvPr>
              <p:cNvSpPr>
                <a:spLocks/>
              </p:cNvSpPr>
              <p:nvPr/>
            </p:nvSpPr>
            <p:spPr bwMode="auto">
              <a:xfrm>
                <a:off x="2252" y="2103"/>
                <a:ext cx="4" cy="8"/>
              </a:xfrm>
              <a:custGeom>
                <a:avLst/>
                <a:gdLst>
                  <a:gd name="T0" fmla="*/ 4 w 4"/>
                  <a:gd name="T1" fmla="*/ 2 h 8"/>
                  <a:gd name="T2" fmla="*/ 4 w 4"/>
                  <a:gd name="T3" fmla="*/ 2 h 8"/>
                  <a:gd name="T4" fmla="*/ 4 w 4"/>
                  <a:gd name="T5" fmla="*/ 6 h 8"/>
                  <a:gd name="T6" fmla="*/ 2 w 4"/>
                  <a:gd name="T7" fmla="*/ 8 h 8"/>
                  <a:gd name="T8" fmla="*/ 2 w 4"/>
                  <a:gd name="T9" fmla="*/ 8 h 8"/>
                  <a:gd name="T10" fmla="*/ 0 w 4"/>
                  <a:gd name="T11" fmla="*/ 6 h 8"/>
                  <a:gd name="T12" fmla="*/ 0 w 4"/>
                  <a:gd name="T13" fmla="*/ 4 h 8"/>
                  <a:gd name="T14" fmla="*/ 0 w 4"/>
                  <a:gd name="T15" fmla="*/ 4 h 8"/>
                  <a:gd name="T16" fmla="*/ 2 w 4"/>
                  <a:gd name="T17" fmla="*/ 0 h 8"/>
                  <a:gd name="T18" fmla="*/ 2 w 4"/>
                  <a:gd name="T19" fmla="*/ 0 h 8"/>
                  <a:gd name="T20" fmla="*/ 4 w 4"/>
                  <a:gd name="T21" fmla="*/ 0 h 8"/>
                  <a:gd name="T22" fmla="*/ 4 w 4"/>
                  <a:gd name="T23" fmla="*/ 2 h 8"/>
                  <a:gd name="T24" fmla="*/ 4 w 4"/>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2"/>
                    </a:moveTo>
                    <a:lnTo>
                      <a:pt x="4" y="2"/>
                    </a:lnTo>
                    <a:lnTo>
                      <a:pt x="4" y="6"/>
                    </a:lnTo>
                    <a:lnTo>
                      <a:pt x="2" y="8"/>
                    </a:lnTo>
                    <a:lnTo>
                      <a:pt x="2" y="8"/>
                    </a:lnTo>
                    <a:lnTo>
                      <a:pt x="0" y="6"/>
                    </a:lnTo>
                    <a:lnTo>
                      <a:pt x="0" y="4"/>
                    </a:lnTo>
                    <a:lnTo>
                      <a:pt x="0" y="4"/>
                    </a:lnTo>
                    <a:lnTo>
                      <a:pt x="2" y="0"/>
                    </a:lnTo>
                    <a:lnTo>
                      <a:pt x="2" y="0"/>
                    </a:lnTo>
                    <a:lnTo>
                      <a:pt x="4"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9" name="Freeform 2039">
                <a:extLst>
                  <a:ext uri="{FF2B5EF4-FFF2-40B4-BE49-F238E27FC236}">
                    <a16:creationId xmlns:a16="http://schemas.microsoft.com/office/drawing/2014/main" id="{F60CCECA-B3B5-A143-E39C-9A874B83F2FD}"/>
                  </a:ext>
                </a:extLst>
              </p:cNvPr>
              <p:cNvSpPr>
                <a:spLocks/>
              </p:cNvSpPr>
              <p:nvPr/>
            </p:nvSpPr>
            <p:spPr bwMode="auto">
              <a:xfrm>
                <a:off x="2196" y="2137"/>
                <a:ext cx="4" cy="6"/>
              </a:xfrm>
              <a:custGeom>
                <a:avLst/>
                <a:gdLst>
                  <a:gd name="T0" fmla="*/ 4 w 4"/>
                  <a:gd name="T1" fmla="*/ 4 h 6"/>
                  <a:gd name="T2" fmla="*/ 4 w 4"/>
                  <a:gd name="T3" fmla="*/ 4 h 6"/>
                  <a:gd name="T4" fmla="*/ 2 w 4"/>
                  <a:gd name="T5" fmla="*/ 6 h 6"/>
                  <a:gd name="T6" fmla="*/ 2 w 4"/>
                  <a:gd name="T7" fmla="*/ 6 h 6"/>
                  <a:gd name="T8" fmla="*/ 0 w 4"/>
                  <a:gd name="T9" fmla="*/ 6 h 6"/>
                  <a:gd name="T10" fmla="*/ 0 w 4"/>
                  <a:gd name="T11" fmla="*/ 2 h 6"/>
                  <a:gd name="T12" fmla="*/ 0 w 4"/>
                  <a:gd name="T13" fmla="*/ 2 h 6"/>
                  <a:gd name="T14" fmla="*/ 2 w 4"/>
                  <a:gd name="T15" fmla="*/ 0 h 6"/>
                  <a:gd name="T16" fmla="*/ 2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0" name="Freeform 2040">
                <a:extLst>
                  <a:ext uri="{FF2B5EF4-FFF2-40B4-BE49-F238E27FC236}">
                    <a16:creationId xmlns:a16="http://schemas.microsoft.com/office/drawing/2014/main" id="{ABB3F386-D070-B6D8-F032-63C7EE0D59AD}"/>
                  </a:ext>
                </a:extLst>
              </p:cNvPr>
              <p:cNvSpPr>
                <a:spLocks/>
              </p:cNvSpPr>
              <p:nvPr/>
            </p:nvSpPr>
            <p:spPr bwMode="auto">
              <a:xfrm>
                <a:off x="2150" y="2095"/>
                <a:ext cx="4" cy="6"/>
              </a:xfrm>
              <a:custGeom>
                <a:avLst/>
                <a:gdLst>
                  <a:gd name="T0" fmla="*/ 4 w 4"/>
                  <a:gd name="T1" fmla="*/ 4 h 6"/>
                  <a:gd name="T2" fmla="*/ 4 w 4"/>
                  <a:gd name="T3" fmla="*/ 4 h 6"/>
                  <a:gd name="T4" fmla="*/ 2 w 4"/>
                  <a:gd name="T5" fmla="*/ 6 h 6"/>
                  <a:gd name="T6" fmla="*/ 2 w 4"/>
                  <a:gd name="T7" fmla="*/ 6 h 6"/>
                  <a:gd name="T8" fmla="*/ 0 w 4"/>
                  <a:gd name="T9" fmla="*/ 6 h 6"/>
                  <a:gd name="T10" fmla="*/ 0 w 4"/>
                  <a:gd name="T11" fmla="*/ 2 h 6"/>
                  <a:gd name="T12" fmla="*/ 0 w 4"/>
                  <a:gd name="T13" fmla="*/ 2 h 6"/>
                  <a:gd name="T14" fmla="*/ 2 w 4"/>
                  <a:gd name="T15" fmla="*/ 0 h 6"/>
                  <a:gd name="T16" fmla="*/ 2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1" name="Freeform 2041">
                <a:extLst>
                  <a:ext uri="{FF2B5EF4-FFF2-40B4-BE49-F238E27FC236}">
                    <a16:creationId xmlns:a16="http://schemas.microsoft.com/office/drawing/2014/main" id="{658A4D61-9940-6104-4237-22A4BD0361A6}"/>
                  </a:ext>
                </a:extLst>
              </p:cNvPr>
              <p:cNvSpPr>
                <a:spLocks/>
              </p:cNvSpPr>
              <p:nvPr/>
            </p:nvSpPr>
            <p:spPr bwMode="auto">
              <a:xfrm>
                <a:off x="1864" y="1930"/>
                <a:ext cx="88" cy="53"/>
              </a:xfrm>
              <a:custGeom>
                <a:avLst/>
                <a:gdLst>
                  <a:gd name="T0" fmla="*/ 38 w 88"/>
                  <a:gd name="T1" fmla="*/ 53 h 53"/>
                  <a:gd name="T2" fmla="*/ 34 w 88"/>
                  <a:gd name="T3" fmla="*/ 48 h 53"/>
                  <a:gd name="T4" fmla="*/ 32 w 88"/>
                  <a:gd name="T5" fmla="*/ 44 h 53"/>
                  <a:gd name="T6" fmla="*/ 32 w 88"/>
                  <a:gd name="T7" fmla="*/ 38 h 53"/>
                  <a:gd name="T8" fmla="*/ 30 w 88"/>
                  <a:gd name="T9" fmla="*/ 36 h 53"/>
                  <a:gd name="T10" fmla="*/ 28 w 88"/>
                  <a:gd name="T11" fmla="*/ 36 h 53"/>
                  <a:gd name="T12" fmla="*/ 28 w 88"/>
                  <a:gd name="T13" fmla="*/ 40 h 53"/>
                  <a:gd name="T14" fmla="*/ 18 w 88"/>
                  <a:gd name="T15" fmla="*/ 42 h 53"/>
                  <a:gd name="T16" fmla="*/ 14 w 88"/>
                  <a:gd name="T17" fmla="*/ 44 h 53"/>
                  <a:gd name="T18" fmla="*/ 12 w 88"/>
                  <a:gd name="T19" fmla="*/ 44 h 53"/>
                  <a:gd name="T20" fmla="*/ 10 w 88"/>
                  <a:gd name="T21" fmla="*/ 36 h 53"/>
                  <a:gd name="T22" fmla="*/ 10 w 88"/>
                  <a:gd name="T23" fmla="*/ 20 h 53"/>
                  <a:gd name="T24" fmla="*/ 2 w 88"/>
                  <a:gd name="T25" fmla="*/ 22 h 53"/>
                  <a:gd name="T26" fmla="*/ 0 w 88"/>
                  <a:gd name="T27" fmla="*/ 22 h 53"/>
                  <a:gd name="T28" fmla="*/ 2 w 88"/>
                  <a:gd name="T29" fmla="*/ 12 h 53"/>
                  <a:gd name="T30" fmla="*/ 6 w 88"/>
                  <a:gd name="T31" fmla="*/ 10 h 53"/>
                  <a:gd name="T32" fmla="*/ 10 w 88"/>
                  <a:gd name="T33" fmla="*/ 8 h 53"/>
                  <a:gd name="T34" fmla="*/ 14 w 88"/>
                  <a:gd name="T35" fmla="*/ 6 h 53"/>
                  <a:gd name="T36" fmla="*/ 38 w 88"/>
                  <a:gd name="T37" fmla="*/ 4 h 53"/>
                  <a:gd name="T38" fmla="*/ 40 w 88"/>
                  <a:gd name="T39" fmla="*/ 4 h 53"/>
                  <a:gd name="T40" fmla="*/ 42 w 88"/>
                  <a:gd name="T41" fmla="*/ 6 h 53"/>
                  <a:gd name="T42" fmla="*/ 46 w 88"/>
                  <a:gd name="T43" fmla="*/ 2 h 53"/>
                  <a:gd name="T44" fmla="*/ 50 w 88"/>
                  <a:gd name="T45" fmla="*/ 0 h 53"/>
                  <a:gd name="T46" fmla="*/ 52 w 88"/>
                  <a:gd name="T47" fmla="*/ 2 h 53"/>
                  <a:gd name="T48" fmla="*/ 60 w 88"/>
                  <a:gd name="T49" fmla="*/ 2 h 53"/>
                  <a:gd name="T50" fmla="*/ 68 w 88"/>
                  <a:gd name="T51" fmla="*/ 4 h 53"/>
                  <a:gd name="T52" fmla="*/ 74 w 88"/>
                  <a:gd name="T53" fmla="*/ 10 h 53"/>
                  <a:gd name="T54" fmla="*/ 88 w 88"/>
                  <a:gd name="T55" fmla="*/ 46 h 53"/>
                  <a:gd name="T56" fmla="*/ 88 w 88"/>
                  <a:gd name="T57" fmla="*/ 48 h 53"/>
                  <a:gd name="T58" fmla="*/ 64 w 88"/>
                  <a:gd name="T59" fmla="*/ 53 h 53"/>
                  <a:gd name="T60" fmla="*/ 64 w 88"/>
                  <a:gd name="T61" fmla="*/ 53 h 53"/>
                  <a:gd name="T62" fmla="*/ 60 w 88"/>
                  <a:gd name="T63" fmla="*/ 46 h 53"/>
                  <a:gd name="T64" fmla="*/ 54 w 88"/>
                  <a:gd name="T65" fmla="*/ 46 h 53"/>
                  <a:gd name="T66" fmla="*/ 46 w 88"/>
                  <a:gd name="T67" fmla="*/ 50 h 53"/>
                  <a:gd name="T68" fmla="*/ 38 w 88"/>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8" h="53">
                    <a:moveTo>
                      <a:pt x="38" y="53"/>
                    </a:moveTo>
                    <a:lnTo>
                      <a:pt x="38" y="53"/>
                    </a:lnTo>
                    <a:lnTo>
                      <a:pt x="36" y="48"/>
                    </a:lnTo>
                    <a:lnTo>
                      <a:pt x="34" y="48"/>
                    </a:lnTo>
                    <a:lnTo>
                      <a:pt x="32" y="48"/>
                    </a:lnTo>
                    <a:lnTo>
                      <a:pt x="32" y="44"/>
                    </a:lnTo>
                    <a:lnTo>
                      <a:pt x="32" y="44"/>
                    </a:lnTo>
                    <a:lnTo>
                      <a:pt x="32" y="38"/>
                    </a:lnTo>
                    <a:lnTo>
                      <a:pt x="30" y="36"/>
                    </a:lnTo>
                    <a:lnTo>
                      <a:pt x="30" y="36"/>
                    </a:lnTo>
                    <a:lnTo>
                      <a:pt x="28" y="34"/>
                    </a:lnTo>
                    <a:lnTo>
                      <a:pt x="28" y="36"/>
                    </a:lnTo>
                    <a:lnTo>
                      <a:pt x="28" y="40"/>
                    </a:lnTo>
                    <a:lnTo>
                      <a:pt x="28" y="40"/>
                    </a:lnTo>
                    <a:lnTo>
                      <a:pt x="20" y="40"/>
                    </a:lnTo>
                    <a:lnTo>
                      <a:pt x="18" y="42"/>
                    </a:lnTo>
                    <a:lnTo>
                      <a:pt x="14" y="44"/>
                    </a:lnTo>
                    <a:lnTo>
                      <a:pt x="14" y="44"/>
                    </a:lnTo>
                    <a:lnTo>
                      <a:pt x="14" y="44"/>
                    </a:lnTo>
                    <a:lnTo>
                      <a:pt x="12" y="44"/>
                    </a:lnTo>
                    <a:lnTo>
                      <a:pt x="10" y="36"/>
                    </a:lnTo>
                    <a:lnTo>
                      <a:pt x="10" y="36"/>
                    </a:lnTo>
                    <a:lnTo>
                      <a:pt x="10" y="26"/>
                    </a:lnTo>
                    <a:lnTo>
                      <a:pt x="10" y="20"/>
                    </a:lnTo>
                    <a:lnTo>
                      <a:pt x="6" y="20"/>
                    </a:lnTo>
                    <a:lnTo>
                      <a:pt x="2" y="22"/>
                    </a:lnTo>
                    <a:lnTo>
                      <a:pt x="2" y="22"/>
                    </a:lnTo>
                    <a:lnTo>
                      <a:pt x="0" y="22"/>
                    </a:lnTo>
                    <a:lnTo>
                      <a:pt x="0" y="22"/>
                    </a:lnTo>
                    <a:lnTo>
                      <a:pt x="2" y="12"/>
                    </a:lnTo>
                    <a:lnTo>
                      <a:pt x="4" y="10"/>
                    </a:lnTo>
                    <a:lnTo>
                      <a:pt x="6" y="10"/>
                    </a:lnTo>
                    <a:lnTo>
                      <a:pt x="6" y="10"/>
                    </a:lnTo>
                    <a:lnTo>
                      <a:pt x="10" y="8"/>
                    </a:lnTo>
                    <a:lnTo>
                      <a:pt x="14" y="6"/>
                    </a:lnTo>
                    <a:lnTo>
                      <a:pt x="14" y="6"/>
                    </a:lnTo>
                    <a:lnTo>
                      <a:pt x="26" y="4"/>
                    </a:lnTo>
                    <a:lnTo>
                      <a:pt x="38" y="4"/>
                    </a:lnTo>
                    <a:lnTo>
                      <a:pt x="38" y="4"/>
                    </a:lnTo>
                    <a:lnTo>
                      <a:pt x="40" y="4"/>
                    </a:lnTo>
                    <a:lnTo>
                      <a:pt x="40" y="4"/>
                    </a:lnTo>
                    <a:lnTo>
                      <a:pt x="42" y="6"/>
                    </a:lnTo>
                    <a:lnTo>
                      <a:pt x="44" y="6"/>
                    </a:lnTo>
                    <a:lnTo>
                      <a:pt x="46" y="2"/>
                    </a:lnTo>
                    <a:lnTo>
                      <a:pt x="48" y="0"/>
                    </a:lnTo>
                    <a:lnTo>
                      <a:pt x="50" y="0"/>
                    </a:lnTo>
                    <a:lnTo>
                      <a:pt x="52" y="2"/>
                    </a:lnTo>
                    <a:lnTo>
                      <a:pt x="52" y="2"/>
                    </a:lnTo>
                    <a:lnTo>
                      <a:pt x="56" y="2"/>
                    </a:lnTo>
                    <a:lnTo>
                      <a:pt x="60" y="2"/>
                    </a:lnTo>
                    <a:lnTo>
                      <a:pt x="64" y="2"/>
                    </a:lnTo>
                    <a:lnTo>
                      <a:pt x="68" y="4"/>
                    </a:lnTo>
                    <a:lnTo>
                      <a:pt x="68" y="4"/>
                    </a:lnTo>
                    <a:lnTo>
                      <a:pt x="74" y="10"/>
                    </a:lnTo>
                    <a:lnTo>
                      <a:pt x="80" y="20"/>
                    </a:lnTo>
                    <a:lnTo>
                      <a:pt x="88" y="46"/>
                    </a:lnTo>
                    <a:lnTo>
                      <a:pt x="88" y="46"/>
                    </a:lnTo>
                    <a:lnTo>
                      <a:pt x="88" y="48"/>
                    </a:lnTo>
                    <a:lnTo>
                      <a:pt x="88" y="48"/>
                    </a:lnTo>
                    <a:lnTo>
                      <a:pt x="64" y="53"/>
                    </a:lnTo>
                    <a:lnTo>
                      <a:pt x="64" y="53"/>
                    </a:lnTo>
                    <a:lnTo>
                      <a:pt x="64" y="53"/>
                    </a:lnTo>
                    <a:lnTo>
                      <a:pt x="62" y="48"/>
                    </a:lnTo>
                    <a:lnTo>
                      <a:pt x="60" y="46"/>
                    </a:lnTo>
                    <a:lnTo>
                      <a:pt x="56" y="46"/>
                    </a:lnTo>
                    <a:lnTo>
                      <a:pt x="54" y="46"/>
                    </a:lnTo>
                    <a:lnTo>
                      <a:pt x="54" y="46"/>
                    </a:lnTo>
                    <a:lnTo>
                      <a:pt x="46" y="50"/>
                    </a:lnTo>
                    <a:lnTo>
                      <a:pt x="42" y="53"/>
                    </a:lnTo>
                    <a:lnTo>
                      <a:pt x="38" y="53"/>
                    </a:lnTo>
                    <a:lnTo>
                      <a:pt x="3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2" name="Freeform 2042">
                <a:extLst>
                  <a:ext uri="{FF2B5EF4-FFF2-40B4-BE49-F238E27FC236}">
                    <a16:creationId xmlns:a16="http://schemas.microsoft.com/office/drawing/2014/main" id="{AD18B757-6359-9AA6-52E3-FF008B1CCB71}"/>
                  </a:ext>
                </a:extLst>
              </p:cNvPr>
              <p:cNvSpPr>
                <a:spLocks/>
              </p:cNvSpPr>
              <p:nvPr/>
            </p:nvSpPr>
            <p:spPr bwMode="auto">
              <a:xfrm>
                <a:off x="1944" y="1928"/>
                <a:ext cx="64" cy="59"/>
              </a:xfrm>
              <a:custGeom>
                <a:avLst/>
                <a:gdLst>
                  <a:gd name="T0" fmla="*/ 64 w 64"/>
                  <a:gd name="T1" fmla="*/ 14 h 59"/>
                  <a:gd name="T2" fmla="*/ 54 w 64"/>
                  <a:gd name="T3" fmla="*/ 16 h 59"/>
                  <a:gd name="T4" fmla="*/ 52 w 64"/>
                  <a:gd name="T5" fmla="*/ 20 h 59"/>
                  <a:gd name="T6" fmla="*/ 54 w 64"/>
                  <a:gd name="T7" fmla="*/ 24 h 59"/>
                  <a:gd name="T8" fmla="*/ 54 w 64"/>
                  <a:gd name="T9" fmla="*/ 24 h 59"/>
                  <a:gd name="T10" fmla="*/ 58 w 64"/>
                  <a:gd name="T11" fmla="*/ 24 h 59"/>
                  <a:gd name="T12" fmla="*/ 64 w 64"/>
                  <a:gd name="T13" fmla="*/ 36 h 59"/>
                  <a:gd name="T14" fmla="*/ 64 w 64"/>
                  <a:gd name="T15" fmla="*/ 42 h 59"/>
                  <a:gd name="T16" fmla="*/ 60 w 64"/>
                  <a:gd name="T17" fmla="*/ 44 h 59"/>
                  <a:gd name="T18" fmla="*/ 56 w 64"/>
                  <a:gd name="T19" fmla="*/ 40 h 59"/>
                  <a:gd name="T20" fmla="*/ 42 w 64"/>
                  <a:gd name="T21" fmla="*/ 24 h 59"/>
                  <a:gd name="T22" fmla="*/ 40 w 64"/>
                  <a:gd name="T23" fmla="*/ 22 h 59"/>
                  <a:gd name="T24" fmla="*/ 38 w 64"/>
                  <a:gd name="T25" fmla="*/ 24 h 59"/>
                  <a:gd name="T26" fmla="*/ 36 w 64"/>
                  <a:gd name="T27" fmla="*/ 30 h 59"/>
                  <a:gd name="T28" fmla="*/ 38 w 64"/>
                  <a:gd name="T29" fmla="*/ 34 h 59"/>
                  <a:gd name="T30" fmla="*/ 38 w 64"/>
                  <a:gd name="T31" fmla="*/ 48 h 59"/>
                  <a:gd name="T32" fmla="*/ 36 w 64"/>
                  <a:gd name="T33" fmla="*/ 50 h 59"/>
                  <a:gd name="T34" fmla="*/ 32 w 64"/>
                  <a:gd name="T35" fmla="*/ 48 h 59"/>
                  <a:gd name="T36" fmla="*/ 28 w 64"/>
                  <a:gd name="T37" fmla="*/ 44 h 59"/>
                  <a:gd name="T38" fmla="*/ 20 w 64"/>
                  <a:gd name="T39" fmla="*/ 48 h 59"/>
                  <a:gd name="T40" fmla="*/ 16 w 64"/>
                  <a:gd name="T41" fmla="*/ 55 h 59"/>
                  <a:gd name="T42" fmla="*/ 12 w 64"/>
                  <a:gd name="T43" fmla="*/ 57 h 59"/>
                  <a:gd name="T44" fmla="*/ 8 w 64"/>
                  <a:gd name="T45" fmla="*/ 50 h 59"/>
                  <a:gd name="T46" fmla="*/ 8 w 64"/>
                  <a:gd name="T47" fmla="*/ 44 h 59"/>
                  <a:gd name="T48" fmla="*/ 4 w 64"/>
                  <a:gd name="T49" fmla="*/ 32 h 59"/>
                  <a:gd name="T50" fmla="*/ 0 w 64"/>
                  <a:gd name="T51" fmla="*/ 26 h 59"/>
                  <a:gd name="T52" fmla="*/ 0 w 64"/>
                  <a:gd name="T53" fmla="*/ 16 h 59"/>
                  <a:gd name="T54" fmla="*/ 2 w 64"/>
                  <a:gd name="T55" fmla="*/ 12 h 59"/>
                  <a:gd name="T56" fmla="*/ 6 w 64"/>
                  <a:gd name="T57" fmla="*/ 8 h 59"/>
                  <a:gd name="T58" fmla="*/ 10 w 64"/>
                  <a:gd name="T59" fmla="*/ 8 h 59"/>
                  <a:gd name="T60" fmla="*/ 14 w 64"/>
                  <a:gd name="T61" fmla="*/ 10 h 59"/>
                  <a:gd name="T62" fmla="*/ 20 w 64"/>
                  <a:gd name="T63" fmla="*/ 10 h 59"/>
                  <a:gd name="T64" fmla="*/ 20 w 64"/>
                  <a:gd name="T65" fmla="*/ 6 h 59"/>
                  <a:gd name="T66" fmla="*/ 26 w 64"/>
                  <a:gd name="T67" fmla="*/ 0 h 59"/>
                  <a:gd name="T68" fmla="*/ 28 w 64"/>
                  <a:gd name="T69" fmla="*/ 2 h 59"/>
                  <a:gd name="T70" fmla="*/ 32 w 64"/>
                  <a:gd name="T71" fmla="*/ 10 h 59"/>
                  <a:gd name="T72" fmla="*/ 32 w 64"/>
                  <a:gd name="T73" fmla="*/ 8 h 59"/>
                  <a:gd name="T74" fmla="*/ 42 w 64"/>
                  <a:gd name="T75" fmla="*/ 2 h 59"/>
                  <a:gd name="T76" fmla="*/ 52 w 64"/>
                  <a:gd name="T77" fmla="*/ 0 h 59"/>
                  <a:gd name="T78" fmla="*/ 56 w 64"/>
                  <a:gd name="T79" fmla="*/ 0 h 59"/>
                  <a:gd name="T80" fmla="*/ 62 w 64"/>
                  <a:gd name="T81" fmla="*/ 6 h 59"/>
                  <a:gd name="T82" fmla="*/ 64 w 64"/>
                  <a:gd name="T83"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59">
                    <a:moveTo>
                      <a:pt x="64" y="14"/>
                    </a:moveTo>
                    <a:lnTo>
                      <a:pt x="64" y="14"/>
                    </a:lnTo>
                    <a:lnTo>
                      <a:pt x="54" y="16"/>
                    </a:lnTo>
                    <a:lnTo>
                      <a:pt x="54" y="16"/>
                    </a:lnTo>
                    <a:lnTo>
                      <a:pt x="52" y="16"/>
                    </a:lnTo>
                    <a:lnTo>
                      <a:pt x="52" y="20"/>
                    </a:lnTo>
                    <a:lnTo>
                      <a:pt x="52" y="20"/>
                    </a:lnTo>
                    <a:lnTo>
                      <a:pt x="54" y="24"/>
                    </a:lnTo>
                    <a:lnTo>
                      <a:pt x="54" y="24"/>
                    </a:lnTo>
                    <a:lnTo>
                      <a:pt x="54" y="24"/>
                    </a:lnTo>
                    <a:lnTo>
                      <a:pt x="58" y="24"/>
                    </a:lnTo>
                    <a:lnTo>
                      <a:pt x="58" y="24"/>
                    </a:lnTo>
                    <a:lnTo>
                      <a:pt x="62" y="32"/>
                    </a:lnTo>
                    <a:lnTo>
                      <a:pt x="64" y="36"/>
                    </a:lnTo>
                    <a:lnTo>
                      <a:pt x="64" y="42"/>
                    </a:lnTo>
                    <a:lnTo>
                      <a:pt x="64" y="42"/>
                    </a:lnTo>
                    <a:lnTo>
                      <a:pt x="62" y="46"/>
                    </a:lnTo>
                    <a:lnTo>
                      <a:pt x="60" y="44"/>
                    </a:lnTo>
                    <a:lnTo>
                      <a:pt x="56" y="40"/>
                    </a:lnTo>
                    <a:lnTo>
                      <a:pt x="56" y="40"/>
                    </a:lnTo>
                    <a:lnTo>
                      <a:pt x="50" y="32"/>
                    </a:lnTo>
                    <a:lnTo>
                      <a:pt x="42" y="24"/>
                    </a:lnTo>
                    <a:lnTo>
                      <a:pt x="42" y="24"/>
                    </a:lnTo>
                    <a:lnTo>
                      <a:pt x="40" y="22"/>
                    </a:lnTo>
                    <a:lnTo>
                      <a:pt x="38" y="24"/>
                    </a:lnTo>
                    <a:lnTo>
                      <a:pt x="38" y="24"/>
                    </a:lnTo>
                    <a:lnTo>
                      <a:pt x="36" y="26"/>
                    </a:lnTo>
                    <a:lnTo>
                      <a:pt x="36" y="30"/>
                    </a:lnTo>
                    <a:lnTo>
                      <a:pt x="38" y="34"/>
                    </a:lnTo>
                    <a:lnTo>
                      <a:pt x="38" y="34"/>
                    </a:lnTo>
                    <a:lnTo>
                      <a:pt x="38" y="42"/>
                    </a:lnTo>
                    <a:lnTo>
                      <a:pt x="38" y="48"/>
                    </a:lnTo>
                    <a:lnTo>
                      <a:pt x="38" y="48"/>
                    </a:lnTo>
                    <a:lnTo>
                      <a:pt x="36" y="50"/>
                    </a:lnTo>
                    <a:lnTo>
                      <a:pt x="34" y="50"/>
                    </a:lnTo>
                    <a:lnTo>
                      <a:pt x="32" y="48"/>
                    </a:lnTo>
                    <a:lnTo>
                      <a:pt x="32" y="48"/>
                    </a:lnTo>
                    <a:lnTo>
                      <a:pt x="28" y="44"/>
                    </a:lnTo>
                    <a:lnTo>
                      <a:pt x="24" y="44"/>
                    </a:lnTo>
                    <a:lnTo>
                      <a:pt x="20" y="48"/>
                    </a:lnTo>
                    <a:lnTo>
                      <a:pt x="16" y="55"/>
                    </a:lnTo>
                    <a:lnTo>
                      <a:pt x="16" y="55"/>
                    </a:lnTo>
                    <a:lnTo>
                      <a:pt x="14" y="59"/>
                    </a:lnTo>
                    <a:lnTo>
                      <a:pt x="12" y="57"/>
                    </a:lnTo>
                    <a:lnTo>
                      <a:pt x="8" y="50"/>
                    </a:lnTo>
                    <a:lnTo>
                      <a:pt x="8" y="50"/>
                    </a:lnTo>
                    <a:lnTo>
                      <a:pt x="8" y="50"/>
                    </a:lnTo>
                    <a:lnTo>
                      <a:pt x="8" y="44"/>
                    </a:lnTo>
                    <a:lnTo>
                      <a:pt x="6" y="40"/>
                    </a:lnTo>
                    <a:lnTo>
                      <a:pt x="4" y="32"/>
                    </a:lnTo>
                    <a:lnTo>
                      <a:pt x="4" y="32"/>
                    </a:lnTo>
                    <a:lnTo>
                      <a:pt x="0" y="26"/>
                    </a:lnTo>
                    <a:lnTo>
                      <a:pt x="0" y="22"/>
                    </a:lnTo>
                    <a:lnTo>
                      <a:pt x="0" y="16"/>
                    </a:lnTo>
                    <a:lnTo>
                      <a:pt x="0" y="16"/>
                    </a:lnTo>
                    <a:lnTo>
                      <a:pt x="2" y="12"/>
                    </a:lnTo>
                    <a:lnTo>
                      <a:pt x="2" y="10"/>
                    </a:lnTo>
                    <a:lnTo>
                      <a:pt x="6" y="8"/>
                    </a:lnTo>
                    <a:lnTo>
                      <a:pt x="6" y="8"/>
                    </a:lnTo>
                    <a:lnTo>
                      <a:pt x="10" y="8"/>
                    </a:lnTo>
                    <a:lnTo>
                      <a:pt x="14" y="10"/>
                    </a:lnTo>
                    <a:lnTo>
                      <a:pt x="14" y="10"/>
                    </a:lnTo>
                    <a:lnTo>
                      <a:pt x="18" y="12"/>
                    </a:lnTo>
                    <a:lnTo>
                      <a:pt x="20" y="10"/>
                    </a:lnTo>
                    <a:lnTo>
                      <a:pt x="20" y="6"/>
                    </a:lnTo>
                    <a:lnTo>
                      <a:pt x="20" y="6"/>
                    </a:lnTo>
                    <a:lnTo>
                      <a:pt x="24" y="0"/>
                    </a:lnTo>
                    <a:lnTo>
                      <a:pt x="26" y="0"/>
                    </a:lnTo>
                    <a:lnTo>
                      <a:pt x="28" y="2"/>
                    </a:lnTo>
                    <a:lnTo>
                      <a:pt x="28" y="2"/>
                    </a:lnTo>
                    <a:lnTo>
                      <a:pt x="30" y="8"/>
                    </a:lnTo>
                    <a:lnTo>
                      <a:pt x="32" y="10"/>
                    </a:lnTo>
                    <a:lnTo>
                      <a:pt x="32" y="8"/>
                    </a:lnTo>
                    <a:lnTo>
                      <a:pt x="32" y="8"/>
                    </a:lnTo>
                    <a:lnTo>
                      <a:pt x="38" y="4"/>
                    </a:lnTo>
                    <a:lnTo>
                      <a:pt x="42" y="2"/>
                    </a:lnTo>
                    <a:lnTo>
                      <a:pt x="48" y="2"/>
                    </a:lnTo>
                    <a:lnTo>
                      <a:pt x="52" y="0"/>
                    </a:lnTo>
                    <a:lnTo>
                      <a:pt x="52" y="0"/>
                    </a:lnTo>
                    <a:lnTo>
                      <a:pt x="56" y="0"/>
                    </a:lnTo>
                    <a:lnTo>
                      <a:pt x="60" y="2"/>
                    </a:lnTo>
                    <a:lnTo>
                      <a:pt x="62" y="6"/>
                    </a:lnTo>
                    <a:lnTo>
                      <a:pt x="64" y="14"/>
                    </a:lnTo>
                    <a:lnTo>
                      <a:pt x="6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3" name="Freeform 2043">
                <a:extLst>
                  <a:ext uri="{FF2B5EF4-FFF2-40B4-BE49-F238E27FC236}">
                    <a16:creationId xmlns:a16="http://schemas.microsoft.com/office/drawing/2014/main" id="{A0453981-61F9-4B13-F64A-9AE68DB96C30}"/>
                  </a:ext>
                </a:extLst>
              </p:cNvPr>
              <p:cNvSpPr>
                <a:spLocks/>
              </p:cNvSpPr>
              <p:nvPr/>
            </p:nvSpPr>
            <p:spPr bwMode="auto">
              <a:xfrm>
                <a:off x="1888" y="2057"/>
                <a:ext cx="62" cy="36"/>
              </a:xfrm>
              <a:custGeom>
                <a:avLst/>
                <a:gdLst>
                  <a:gd name="T0" fmla="*/ 38 w 62"/>
                  <a:gd name="T1" fmla="*/ 2 h 36"/>
                  <a:gd name="T2" fmla="*/ 40 w 62"/>
                  <a:gd name="T3" fmla="*/ 14 h 36"/>
                  <a:gd name="T4" fmla="*/ 46 w 62"/>
                  <a:gd name="T5" fmla="*/ 16 h 36"/>
                  <a:gd name="T6" fmla="*/ 50 w 62"/>
                  <a:gd name="T7" fmla="*/ 18 h 36"/>
                  <a:gd name="T8" fmla="*/ 50 w 62"/>
                  <a:gd name="T9" fmla="*/ 14 h 36"/>
                  <a:gd name="T10" fmla="*/ 46 w 62"/>
                  <a:gd name="T11" fmla="*/ 10 h 36"/>
                  <a:gd name="T12" fmla="*/ 46 w 62"/>
                  <a:gd name="T13" fmla="*/ 6 h 36"/>
                  <a:gd name="T14" fmla="*/ 46 w 62"/>
                  <a:gd name="T15" fmla="*/ 4 h 36"/>
                  <a:gd name="T16" fmla="*/ 54 w 62"/>
                  <a:gd name="T17" fmla="*/ 12 h 36"/>
                  <a:gd name="T18" fmla="*/ 62 w 62"/>
                  <a:gd name="T19" fmla="*/ 26 h 36"/>
                  <a:gd name="T20" fmla="*/ 60 w 62"/>
                  <a:gd name="T21" fmla="*/ 26 h 36"/>
                  <a:gd name="T22" fmla="*/ 56 w 62"/>
                  <a:gd name="T23" fmla="*/ 28 h 36"/>
                  <a:gd name="T24" fmla="*/ 54 w 62"/>
                  <a:gd name="T25" fmla="*/ 30 h 36"/>
                  <a:gd name="T26" fmla="*/ 46 w 62"/>
                  <a:gd name="T27" fmla="*/ 34 h 36"/>
                  <a:gd name="T28" fmla="*/ 40 w 62"/>
                  <a:gd name="T29" fmla="*/ 30 h 36"/>
                  <a:gd name="T30" fmla="*/ 32 w 62"/>
                  <a:gd name="T31" fmla="*/ 30 h 36"/>
                  <a:gd name="T32" fmla="*/ 30 w 62"/>
                  <a:gd name="T33" fmla="*/ 32 h 36"/>
                  <a:gd name="T34" fmla="*/ 22 w 62"/>
                  <a:gd name="T35" fmla="*/ 28 h 36"/>
                  <a:gd name="T36" fmla="*/ 14 w 62"/>
                  <a:gd name="T37" fmla="*/ 18 h 36"/>
                  <a:gd name="T38" fmla="*/ 12 w 62"/>
                  <a:gd name="T39" fmla="*/ 14 h 36"/>
                  <a:gd name="T40" fmla="*/ 10 w 62"/>
                  <a:gd name="T41" fmla="*/ 16 h 36"/>
                  <a:gd name="T42" fmla="*/ 10 w 62"/>
                  <a:gd name="T43" fmla="*/ 20 h 36"/>
                  <a:gd name="T44" fmla="*/ 10 w 62"/>
                  <a:gd name="T45" fmla="*/ 24 h 36"/>
                  <a:gd name="T46" fmla="*/ 10 w 62"/>
                  <a:gd name="T47" fmla="*/ 32 h 36"/>
                  <a:gd name="T48" fmla="*/ 8 w 62"/>
                  <a:gd name="T49" fmla="*/ 34 h 36"/>
                  <a:gd name="T50" fmla="*/ 4 w 62"/>
                  <a:gd name="T51" fmla="*/ 34 h 36"/>
                  <a:gd name="T52" fmla="*/ 2 w 62"/>
                  <a:gd name="T53" fmla="*/ 30 h 36"/>
                  <a:gd name="T54" fmla="*/ 0 w 62"/>
                  <a:gd name="T55" fmla="*/ 24 h 36"/>
                  <a:gd name="T56" fmla="*/ 4 w 62"/>
                  <a:gd name="T57" fmla="*/ 0 h 36"/>
                  <a:gd name="T58" fmla="*/ 8 w 62"/>
                  <a:gd name="T59" fmla="*/ 0 h 36"/>
                  <a:gd name="T60" fmla="*/ 12 w 62"/>
                  <a:gd name="T61" fmla="*/ 4 h 36"/>
                  <a:gd name="T62" fmla="*/ 16 w 62"/>
                  <a:gd name="T63" fmla="*/ 6 h 36"/>
                  <a:gd name="T64" fmla="*/ 20 w 62"/>
                  <a:gd name="T65" fmla="*/ 0 h 36"/>
                  <a:gd name="T66" fmla="*/ 24 w 62"/>
                  <a:gd name="T67" fmla="*/ 0 h 36"/>
                  <a:gd name="T68" fmla="*/ 26 w 62"/>
                  <a:gd name="T69" fmla="*/ 2 h 36"/>
                  <a:gd name="T70" fmla="*/ 28 w 62"/>
                  <a:gd name="T71" fmla="*/ 4 h 36"/>
                  <a:gd name="T72" fmla="*/ 32 w 62"/>
                  <a:gd name="T73" fmla="*/ 2 h 36"/>
                  <a:gd name="T74" fmla="*/ 36 w 62"/>
                  <a:gd name="T75" fmla="*/ 0 h 36"/>
                  <a:gd name="T76" fmla="*/ 38 w 62"/>
                  <a:gd name="T7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 h="36">
                    <a:moveTo>
                      <a:pt x="38" y="2"/>
                    </a:moveTo>
                    <a:lnTo>
                      <a:pt x="38" y="2"/>
                    </a:lnTo>
                    <a:lnTo>
                      <a:pt x="40" y="12"/>
                    </a:lnTo>
                    <a:lnTo>
                      <a:pt x="40" y="14"/>
                    </a:lnTo>
                    <a:lnTo>
                      <a:pt x="42" y="16"/>
                    </a:lnTo>
                    <a:lnTo>
                      <a:pt x="46" y="16"/>
                    </a:lnTo>
                    <a:lnTo>
                      <a:pt x="48" y="16"/>
                    </a:lnTo>
                    <a:lnTo>
                      <a:pt x="50" y="18"/>
                    </a:lnTo>
                    <a:lnTo>
                      <a:pt x="50" y="18"/>
                    </a:lnTo>
                    <a:lnTo>
                      <a:pt x="50" y="14"/>
                    </a:lnTo>
                    <a:lnTo>
                      <a:pt x="48" y="12"/>
                    </a:lnTo>
                    <a:lnTo>
                      <a:pt x="46" y="10"/>
                    </a:lnTo>
                    <a:lnTo>
                      <a:pt x="46" y="6"/>
                    </a:lnTo>
                    <a:lnTo>
                      <a:pt x="46" y="6"/>
                    </a:lnTo>
                    <a:lnTo>
                      <a:pt x="46" y="4"/>
                    </a:lnTo>
                    <a:lnTo>
                      <a:pt x="46" y="4"/>
                    </a:lnTo>
                    <a:lnTo>
                      <a:pt x="50" y="8"/>
                    </a:lnTo>
                    <a:lnTo>
                      <a:pt x="54" y="12"/>
                    </a:lnTo>
                    <a:lnTo>
                      <a:pt x="60" y="16"/>
                    </a:lnTo>
                    <a:lnTo>
                      <a:pt x="62" y="26"/>
                    </a:lnTo>
                    <a:lnTo>
                      <a:pt x="62" y="26"/>
                    </a:lnTo>
                    <a:lnTo>
                      <a:pt x="60" y="26"/>
                    </a:lnTo>
                    <a:lnTo>
                      <a:pt x="58" y="26"/>
                    </a:lnTo>
                    <a:lnTo>
                      <a:pt x="56" y="28"/>
                    </a:lnTo>
                    <a:lnTo>
                      <a:pt x="54" y="30"/>
                    </a:lnTo>
                    <a:lnTo>
                      <a:pt x="54" y="30"/>
                    </a:lnTo>
                    <a:lnTo>
                      <a:pt x="50" y="34"/>
                    </a:lnTo>
                    <a:lnTo>
                      <a:pt x="46" y="34"/>
                    </a:lnTo>
                    <a:lnTo>
                      <a:pt x="46" y="34"/>
                    </a:lnTo>
                    <a:lnTo>
                      <a:pt x="40" y="30"/>
                    </a:lnTo>
                    <a:lnTo>
                      <a:pt x="36" y="28"/>
                    </a:lnTo>
                    <a:lnTo>
                      <a:pt x="32" y="30"/>
                    </a:lnTo>
                    <a:lnTo>
                      <a:pt x="32" y="30"/>
                    </a:lnTo>
                    <a:lnTo>
                      <a:pt x="30" y="32"/>
                    </a:lnTo>
                    <a:lnTo>
                      <a:pt x="26" y="32"/>
                    </a:lnTo>
                    <a:lnTo>
                      <a:pt x="22" y="28"/>
                    </a:lnTo>
                    <a:lnTo>
                      <a:pt x="14" y="18"/>
                    </a:lnTo>
                    <a:lnTo>
                      <a:pt x="14" y="18"/>
                    </a:lnTo>
                    <a:lnTo>
                      <a:pt x="12" y="14"/>
                    </a:lnTo>
                    <a:lnTo>
                      <a:pt x="12" y="14"/>
                    </a:lnTo>
                    <a:lnTo>
                      <a:pt x="10" y="16"/>
                    </a:lnTo>
                    <a:lnTo>
                      <a:pt x="10" y="16"/>
                    </a:lnTo>
                    <a:lnTo>
                      <a:pt x="8" y="18"/>
                    </a:lnTo>
                    <a:lnTo>
                      <a:pt x="10" y="20"/>
                    </a:lnTo>
                    <a:lnTo>
                      <a:pt x="10" y="24"/>
                    </a:lnTo>
                    <a:lnTo>
                      <a:pt x="10" y="24"/>
                    </a:lnTo>
                    <a:lnTo>
                      <a:pt x="12" y="28"/>
                    </a:lnTo>
                    <a:lnTo>
                      <a:pt x="10" y="32"/>
                    </a:lnTo>
                    <a:lnTo>
                      <a:pt x="10" y="32"/>
                    </a:lnTo>
                    <a:lnTo>
                      <a:pt x="8" y="34"/>
                    </a:lnTo>
                    <a:lnTo>
                      <a:pt x="6" y="36"/>
                    </a:lnTo>
                    <a:lnTo>
                      <a:pt x="4" y="34"/>
                    </a:lnTo>
                    <a:lnTo>
                      <a:pt x="4" y="34"/>
                    </a:lnTo>
                    <a:lnTo>
                      <a:pt x="2" y="30"/>
                    </a:lnTo>
                    <a:lnTo>
                      <a:pt x="0" y="24"/>
                    </a:lnTo>
                    <a:lnTo>
                      <a:pt x="0" y="24"/>
                    </a:lnTo>
                    <a:lnTo>
                      <a:pt x="2" y="8"/>
                    </a:lnTo>
                    <a:lnTo>
                      <a:pt x="4" y="0"/>
                    </a:lnTo>
                    <a:lnTo>
                      <a:pt x="6" y="0"/>
                    </a:lnTo>
                    <a:lnTo>
                      <a:pt x="8" y="0"/>
                    </a:lnTo>
                    <a:lnTo>
                      <a:pt x="12" y="4"/>
                    </a:lnTo>
                    <a:lnTo>
                      <a:pt x="12" y="4"/>
                    </a:lnTo>
                    <a:lnTo>
                      <a:pt x="14" y="6"/>
                    </a:lnTo>
                    <a:lnTo>
                      <a:pt x="16" y="6"/>
                    </a:lnTo>
                    <a:lnTo>
                      <a:pt x="18" y="4"/>
                    </a:lnTo>
                    <a:lnTo>
                      <a:pt x="20" y="0"/>
                    </a:lnTo>
                    <a:lnTo>
                      <a:pt x="24" y="0"/>
                    </a:lnTo>
                    <a:lnTo>
                      <a:pt x="24" y="0"/>
                    </a:lnTo>
                    <a:lnTo>
                      <a:pt x="24" y="2"/>
                    </a:lnTo>
                    <a:lnTo>
                      <a:pt x="26" y="2"/>
                    </a:lnTo>
                    <a:lnTo>
                      <a:pt x="26" y="2"/>
                    </a:lnTo>
                    <a:lnTo>
                      <a:pt x="28" y="4"/>
                    </a:lnTo>
                    <a:lnTo>
                      <a:pt x="30" y="4"/>
                    </a:lnTo>
                    <a:lnTo>
                      <a:pt x="32" y="2"/>
                    </a:lnTo>
                    <a:lnTo>
                      <a:pt x="34" y="0"/>
                    </a:lnTo>
                    <a:lnTo>
                      <a:pt x="36" y="0"/>
                    </a:lnTo>
                    <a:lnTo>
                      <a:pt x="38" y="2"/>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4" name="Freeform 2044">
                <a:extLst>
                  <a:ext uri="{FF2B5EF4-FFF2-40B4-BE49-F238E27FC236}">
                    <a16:creationId xmlns:a16="http://schemas.microsoft.com/office/drawing/2014/main" id="{950353E9-4C59-A292-7F63-C0BC3E5AE7CA}"/>
                  </a:ext>
                </a:extLst>
              </p:cNvPr>
              <p:cNvSpPr>
                <a:spLocks/>
              </p:cNvSpPr>
              <p:nvPr/>
            </p:nvSpPr>
            <p:spPr bwMode="auto">
              <a:xfrm>
                <a:off x="2010" y="1926"/>
                <a:ext cx="48" cy="67"/>
              </a:xfrm>
              <a:custGeom>
                <a:avLst/>
                <a:gdLst>
                  <a:gd name="T0" fmla="*/ 48 w 48"/>
                  <a:gd name="T1" fmla="*/ 12 h 67"/>
                  <a:gd name="T2" fmla="*/ 48 w 48"/>
                  <a:gd name="T3" fmla="*/ 12 h 67"/>
                  <a:gd name="T4" fmla="*/ 44 w 48"/>
                  <a:gd name="T5" fmla="*/ 16 h 67"/>
                  <a:gd name="T6" fmla="*/ 42 w 48"/>
                  <a:gd name="T7" fmla="*/ 16 h 67"/>
                  <a:gd name="T8" fmla="*/ 34 w 48"/>
                  <a:gd name="T9" fmla="*/ 14 h 67"/>
                  <a:gd name="T10" fmla="*/ 34 w 48"/>
                  <a:gd name="T11" fmla="*/ 14 h 67"/>
                  <a:gd name="T12" fmla="*/ 28 w 48"/>
                  <a:gd name="T13" fmla="*/ 14 h 67"/>
                  <a:gd name="T14" fmla="*/ 22 w 48"/>
                  <a:gd name="T15" fmla="*/ 16 h 67"/>
                  <a:gd name="T16" fmla="*/ 16 w 48"/>
                  <a:gd name="T17" fmla="*/ 18 h 67"/>
                  <a:gd name="T18" fmla="*/ 10 w 48"/>
                  <a:gd name="T19" fmla="*/ 16 h 67"/>
                  <a:gd name="T20" fmla="*/ 10 w 48"/>
                  <a:gd name="T21" fmla="*/ 16 h 67"/>
                  <a:gd name="T22" fmla="*/ 12 w 48"/>
                  <a:gd name="T23" fmla="*/ 24 h 67"/>
                  <a:gd name="T24" fmla="*/ 16 w 48"/>
                  <a:gd name="T25" fmla="*/ 30 h 67"/>
                  <a:gd name="T26" fmla="*/ 18 w 48"/>
                  <a:gd name="T27" fmla="*/ 34 h 67"/>
                  <a:gd name="T28" fmla="*/ 20 w 48"/>
                  <a:gd name="T29" fmla="*/ 44 h 67"/>
                  <a:gd name="T30" fmla="*/ 20 w 48"/>
                  <a:gd name="T31" fmla="*/ 44 h 67"/>
                  <a:gd name="T32" fmla="*/ 20 w 48"/>
                  <a:gd name="T33" fmla="*/ 42 h 67"/>
                  <a:gd name="T34" fmla="*/ 18 w 48"/>
                  <a:gd name="T35" fmla="*/ 42 h 67"/>
                  <a:gd name="T36" fmla="*/ 16 w 48"/>
                  <a:gd name="T37" fmla="*/ 46 h 67"/>
                  <a:gd name="T38" fmla="*/ 14 w 48"/>
                  <a:gd name="T39" fmla="*/ 59 h 67"/>
                  <a:gd name="T40" fmla="*/ 14 w 48"/>
                  <a:gd name="T41" fmla="*/ 59 h 67"/>
                  <a:gd name="T42" fmla="*/ 12 w 48"/>
                  <a:gd name="T43" fmla="*/ 67 h 67"/>
                  <a:gd name="T44" fmla="*/ 12 w 48"/>
                  <a:gd name="T45" fmla="*/ 67 h 67"/>
                  <a:gd name="T46" fmla="*/ 10 w 48"/>
                  <a:gd name="T47" fmla="*/ 67 h 67"/>
                  <a:gd name="T48" fmla="*/ 10 w 48"/>
                  <a:gd name="T49" fmla="*/ 67 h 67"/>
                  <a:gd name="T50" fmla="*/ 8 w 48"/>
                  <a:gd name="T51" fmla="*/ 65 h 67"/>
                  <a:gd name="T52" fmla="*/ 8 w 48"/>
                  <a:gd name="T53" fmla="*/ 61 h 67"/>
                  <a:gd name="T54" fmla="*/ 10 w 48"/>
                  <a:gd name="T55" fmla="*/ 57 h 67"/>
                  <a:gd name="T56" fmla="*/ 10 w 48"/>
                  <a:gd name="T57" fmla="*/ 57 h 67"/>
                  <a:gd name="T58" fmla="*/ 8 w 48"/>
                  <a:gd name="T59" fmla="*/ 44 h 67"/>
                  <a:gd name="T60" fmla="*/ 8 w 48"/>
                  <a:gd name="T61" fmla="*/ 32 h 67"/>
                  <a:gd name="T62" fmla="*/ 6 w 48"/>
                  <a:gd name="T63" fmla="*/ 22 h 67"/>
                  <a:gd name="T64" fmla="*/ 4 w 48"/>
                  <a:gd name="T65" fmla="*/ 18 h 67"/>
                  <a:gd name="T66" fmla="*/ 0 w 48"/>
                  <a:gd name="T67" fmla="*/ 16 h 67"/>
                  <a:gd name="T68" fmla="*/ 0 w 48"/>
                  <a:gd name="T69" fmla="*/ 16 h 67"/>
                  <a:gd name="T70" fmla="*/ 6 w 48"/>
                  <a:gd name="T71" fmla="*/ 6 h 67"/>
                  <a:gd name="T72" fmla="*/ 12 w 48"/>
                  <a:gd name="T73" fmla="*/ 0 h 67"/>
                  <a:gd name="T74" fmla="*/ 18 w 48"/>
                  <a:gd name="T75" fmla="*/ 0 h 67"/>
                  <a:gd name="T76" fmla="*/ 24 w 48"/>
                  <a:gd name="T77" fmla="*/ 2 h 67"/>
                  <a:gd name="T78" fmla="*/ 24 w 48"/>
                  <a:gd name="T79" fmla="*/ 2 h 67"/>
                  <a:gd name="T80" fmla="*/ 28 w 48"/>
                  <a:gd name="T81" fmla="*/ 2 h 67"/>
                  <a:gd name="T82" fmla="*/ 32 w 48"/>
                  <a:gd name="T83" fmla="*/ 0 h 67"/>
                  <a:gd name="T84" fmla="*/ 34 w 48"/>
                  <a:gd name="T85" fmla="*/ 0 h 67"/>
                  <a:gd name="T86" fmla="*/ 38 w 48"/>
                  <a:gd name="T87" fmla="*/ 0 h 67"/>
                  <a:gd name="T88" fmla="*/ 38 w 48"/>
                  <a:gd name="T89" fmla="*/ 0 h 67"/>
                  <a:gd name="T90" fmla="*/ 40 w 48"/>
                  <a:gd name="T91" fmla="*/ 4 h 67"/>
                  <a:gd name="T92" fmla="*/ 40 w 48"/>
                  <a:gd name="T93" fmla="*/ 4 h 67"/>
                  <a:gd name="T94" fmla="*/ 44 w 48"/>
                  <a:gd name="T95" fmla="*/ 6 h 67"/>
                  <a:gd name="T96" fmla="*/ 48 w 48"/>
                  <a:gd name="T97" fmla="*/ 10 h 67"/>
                  <a:gd name="T98" fmla="*/ 48 w 48"/>
                  <a:gd name="T99" fmla="*/ 10 h 67"/>
                  <a:gd name="T100" fmla="*/ 48 w 48"/>
                  <a:gd name="T101" fmla="*/ 12 h 67"/>
                  <a:gd name="T102" fmla="*/ 48 w 48"/>
                  <a:gd name="T103"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67">
                    <a:moveTo>
                      <a:pt x="48" y="12"/>
                    </a:moveTo>
                    <a:lnTo>
                      <a:pt x="48" y="12"/>
                    </a:lnTo>
                    <a:lnTo>
                      <a:pt x="44" y="16"/>
                    </a:lnTo>
                    <a:lnTo>
                      <a:pt x="42" y="16"/>
                    </a:lnTo>
                    <a:lnTo>
                      <a:pt x="34" y="14"/>
                    </a:lnTo>
                    <a:lnTo>
                      <a:pt x="34" y="14"/>
                    </a:lnTo>
                    <a:lnTo>
                      <a:pt x="28" y="14"/>
                    </a:lnTo>
                    <a:lnTo>
                      <a:pt x="22" y="16"/>
                    </a:lnTo>
                    <a:lnTo>
                      <a:pt x="16" y="18"/>
                    </a:lnTo>
                    <a:lnTo>
                      <a:pt x="10" y="16"/>
                    </a:lnTo>
                    <a:lnTo>
                      <a:pt x="10" y="16"/>
                    </a:lnTo>
                    <a:lnTo>
                      <a:pt x="12" y="24"/>
                    </a:lnTo>
                    <a:lnTo>
                      <a:pt x="16" y="30"/>
                    </a:lnTo>
                    <a:lnTo>
                      <a:pt x="18" y="34"/>
                    </a:lnTo>
                    <a:lnTo>
                      <a:pt x="20" y="44"/>
                    </a:lnTo>
                    <a:lnTo>
                      <a:pt x="20" y="44"/>
                    </a:lnTo>
                    <a:lnTo>
                      <a:pt x="20" y="42"/>
                    </a:lnTo>
                    <a:lnTo>
                      <a:pt x="18" y="42"/>
                    </a:lnTo>
                    <a:lnTo>
                      <a:pt x="16" y="46"/>
                    </a:lnTo>
                    <a:lnTo>
                      <a:pt x="14" y="59"/>
                    </a:lnTo>
                    <a:lnTo>
                      <a:pt x="14" y="59"/>
                    </a:lnTo>
                    <a:lnTo>
                      <a:pt x="12" y="67"/>
                    </a:lnTo>
                    <a:lnTo>
                      <a:pt x="12" y="67"/>
                    </a:lnTo>
                    <a:lnTo>
                      <a:pt x="10" y="67"/>
                    </a:lnTo>
                    <a:lnTo>
                      <a:pt x="10" y="67"/>
                    </a:lnTo>
                    <a:lnTo>
                      <a:pt x="8" y="65"/>
                    </a:lnTo>
                    <a:lnTo>
                      <a:pt x="8" y="61"/>
                    </a:lnTo>
                    <a:lnTo>
                      <a:pt x="10" y="57"/>
                    </a:lnTo>
                    <a:lnTo>
                      <a:pt x="10" y="57"/>
                    </a:lnTo>
                    <a:lnTo>
                      <a:pt x="8" y="44"/>
                    </a:lnTo>
                    <a:lnTo>
                      <a:pt x="8" y="32"/>
                    </a:lnTo>
                    <a:lnTo>
                      <a:pt x="6" y="22"/>
                    </a:lnTo>
                    <a:lnTo>
                      <a:pt x="4" y="18"/>
                    </a:lnTo>
                    <a:lnTo>
                      <a:pt x="0" y="16"/>
                    </a:lnTo>
                    <a:lnTo>
                      <a:pt x="0" y="16"/>
                    </a:lnTo>
                    <a:lnTo>
                      <a:pt x="6" y="6"/>
                    </a:lnTo>
                    <a:lnTo>
                      <a:pt x="12" y="0"/>
                    </a:lnTo>
                    <a:lnTo>
                      <a:pt x="18" y="0"/>
                    </a:lnTo>
                    <a:lnTo>
                      <a:pt x="24" y="2"/>
                    </a:lnTo>
                    <a:lnTo>
                      <a:pt x="24" y="2"/>
                    </a:lnTo>
                    <a:lnTo>
                      <a:pt x="28" y="2"/>
                    </a:lnTo>
                    <a:lnTo>
                      <a:pt x="32" y="0"/>
                    </a:lnTo>
                    <a:lnTo>
                      <a:pt x="34" y="0"/>
                    </a:lnTo>
                    <a:lnTo>
                      <a:pt x="38" y="0"/>
                    </a:lnTo>
                    <a:lnTo>
                      <a:pt x="38" y="0"/>
                    </a:lnTo>
                    <a:lnTo>
                      <a:pt x="40" y="4"/>
                    </a:lnTo>
                    <a:lnTo>
                      <a:pt x="40" y="4"/>
                    </a:lnTo>
                    <a:lnTo>
                      <a:pt x="44" y="6"/>
                    </a:lnTo>
                    <a:lnTo>
                      <a:pt x="48" y="10"/>
                    </a:lnTo>
                    <a:lnTo>
                      <a:pt x="48" y="10"/>
                    </a:lnTo>
                    <a:lnTo>
                      <a:pt x="48" y="12"/>
                    </a:lnTo>
                    <a:lnTo>
                      <a:pt x="4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5" name="Freeform 2045">
                <a:extLst>
                  <a:ext uri="{FF2B5EF4-FFF2-40B4-BE49-F238E27FC236}">
                    <a16:creationId xmlns:a16="http://schemas.microsoft.com/office/drawing/2014/main" id="{566B2345-D428-F04B-923A-D6E2549A70E8}"/>
                  </a:ext>
                </a:extLst>
              </p:cNvPr>
              <p:cNvSpPr>
                <a:spLocks/>
              </p:cNvSpPr>
              <p:nvPr/>
            </p:nvSpPr>
            <p:spPr bwMode="auto">
              <a:xfrm>
                <a:off x="1972" y="1918"/>
                <a:ext cx="78" cy="28"/>
              </a:xfrm>
              <a:custGeom>
                <a:avLst/>
                <a:gdLst>
                  <a:gd name="T0" fmla="*/ 78 w 78"/>
                  <a:gd name="T1" fmla="*/ 12 h 28"/>
                  <a:gd name="T2" fmla="*/ 78 w 78"/>
                  <a:gd name="T3" fmla="*/ 12 h 28"/>
                  <a:gd name="T4" fmla="*/ 66 w 78"/>
                  <a:gd name="T5" fmla="*/ 14 h 28"/>
                  <a:gd name="T6" fmla="*/ 60 w 78"/>
                  <a:gd name="T7" fmla="*/ 14 h 28"/>
                  <a:gd name="T8" fmla="*/ 54 w 78"/>
                  <a:gd name="T9" fmla="*/ 12 h 28"/>
                  <a:gd name="T10" fmla="*/ 54 w 78"/>
                  <a:gd name="T11" fmla="*/ 12 h 28"/>
                  <a:gd name="T12" fmla="*/ 52 w 78"/>
                  <a:gd name="T13" fmla="*/ 12 h 28"/>
                  <a:gd name="T14" fmla="*/ 50 w 78"/>
                  <a:gd name="T15" fmla="*/ 12 h 28"/>
                  <a:gd name="T16" fmla="*/ 46 w 78"/>
                  <a:gd name="T17" fmla="*/ 18 h 28"/>
                  <a:gd name="T18" fmla="*/ 42 w 78"/>
                  <a:gd name="T19" fmla="*/ 22 h 28"/>
                  <a:gd name="T20" fmla="*/ 40 w 78"/>
                  <a:gd name="T21" fmla="*/ 24 h 28"/>
                  <a:gd name="T22" fmla="*/ 38 w 78"/>
                  <a:gd name="T23" fmla="*/ 24 h 28"/>
                  <a:gd name="T24" fmla="*/ 38 w 78"/>
                  <a:gd name="T25" fmla="*/ 24 h 28"/>
                  <a:gd name="T26" fmla="*/ 36 w 78"/>
                  <a:gd name="T27" fmla="*/ 24 h 28"/>
                  <a:gd name="T28" fmla="*/ 36 w 78"/>
                  <a:gd name="T29" fmla="*/ 24 h 28"/>
                  <a:gd name="T30" fmla="*/ 32 w 78"/>
                  <a:gd name="T31" fmla="*/ 18 h 28"/>
                  <a:gd name="T32" fmla="*/ 28 w 78"/>
                  <a:gd name="T33" fmla="*/ 14 h 28"/>
                  <a:gd name="T34" fmla="*/ 22 w 78"/>
                  <a:gd name="T35" fmla="*/ 14 h 28"/>
                  <a:gd name="T36" fmla="*/ 18 w 78"/>
                  <a:gd name="T37" fmla="*/ 16 h 28"/>
                  <a:gd name="T38" fmla="*/ 18 w 78"/>
                  <a:gd name="T39" fmla="*/ 16 h 28"/>
                  <a:gd name="T40" fmla="*/ 14 w 78"/>
                  <a:gd name="T41" fmla="*/ 18 h 28"/>
                  <a:gd name="T42" fmla="*/ 12 w 78"/>
                  <a:gd name="T43" fmla="*/ 18 h 28"/>
                  <a:gd name="T44" fmla="*/ 8 w 78"/>
                  <a:gd name="T45" fmla="*/ 20 h 28"/>
                  <a:gd name="T46" fmla="*/ 4 w 78"/>
                  <a:gd name="T47" fmla="*/ 26 h 28"/>
                  <a:gd name="T48" fmla="*/ 4 w 78"/>
                  <a:gd name="T49" fmla="*/ 26 h 28"/>
                  <a:gd name="T50" fmla="*/ 2 w 78"/>
                  <a:gd name="T51" fmla="*/ 28 h 28"/>
                  <a:gd name="T52" fmla="*/ 0 w 78"/>
                  <a:gd name="T53" fmla="*/ 26 h 28"/>
                  <a:gd name="T54" fmla="*/ 0 w 78"/>
                  <a:gd name="T55" fmla="*/ 20 h 28"/>
                  <a:gd name="T56" fmla="*/ 0 w 78"/>
                  <a:gd name="T57" fmla="*/ 12 h 28"/>
                  <a:gd name="T58" fmla="*/ 0 w 78"/>
                  <a:gd name="T59" fmla="*/ 12 h 28"/>
                  <a:gd name="T60" fmla="*/ 2 w 78"/>
                  <a:gd name="T61" fmla="*/ 10 h 28"/>
                  <a:gd name="T62" fmla="*/ 2 w 78"/>
                  <a:gd name="T63" fmla="*/ 10 h 28"/>
                  <a:gd name="T64" fmla="*/ 4 w 78"/>
                  <a:gd name="T65" fmla="*/ 8 h 28"/>
                  <a:gd name="T66" fmla="*/ 8 w 78"/>
                  <a:gd name="T67" fmla="*/ 8 h 28"/>
                  <a:gd name="T68" fmla="*/ 16 w 78"/>
                  <a:gd name="T69" fmla="*/ 8 h 28"/>
                  <a:gd name="T70" fmla="*/ 16 w 78"/>
                  <a:gd name="T71" fmla="*/ 8 h 28"/>
                  <a:gd name="T72" fmla="*/ 20 w 78"/>
                  <a:gd name="T73" fmla="*/ 6 h 28"/>
                  <a:gd name="T74" fmla="*/ 22 w 78"/>
                  <a:gd name="T75" fmla="*/ 4 h 28"/>
                  <a:gd name="T76" fmla="*/ 22 w 78"/>
                  <a:gd name="T77" fmla="*/ 4 h 28"/>
                  <a:gd name="T78" fmla="*/ 28 w 78"/>
                  <a:gd name="T79" fmla="*/ 4 h 28"/>
                  <a:gd name="T80" fmla="*/ 32 w 78"/>
                  <a:gd name="T81" fmla="*/ 8 h 28"/>
                  <a:gd name="T82" fmla="*/ 32 w 78"/>
                  <a:gd name="T83" fmla="*/ 8 h 28"/>
                  <a:gd name="T84" fmla="*/ 36 w 78"/>
                  <a:gd name="T85" fmla="*/ 12 h 28"/>
                  <a:gd name="T86" fmla="*/ 38 w 78"/>
                  <a:gd name="T87" fmla="*/ 12 h 28"/>
                  <a:gd name="T88" fmla="*/ 40 w 78"/>
                  <a:gd name="T89" fmla="*/ 8 h 28"/>
                  <a:gd name="T90" fmla="*/ 44 w 78"/>
                  <a:gd name="T91" fmla="*/ 4 h 28"/>
                  <a:gd name="T92" fmla="*/ 44 w 78"/>
                  <a:gd name="T93" fmla="*/ 4 h 28"/>
                  <a:gd name="T94" fmla="*/ 46 w 78"/>
                  <a:gd name="T95" fmla="*/ 2 h 28"/>
                  <a:gd name="T96" fmla="*/ 46 w 78"/>
                  <a:gd name="T97" fmla="*/ 2 h 28"/>
                  <a:gd name="T98" fmla="*/ 50 w 78"/>
                  <a:gd name="T99" fmla="*/ 2 h 28"/>
                  <a:gd name="T100" fmla="*/ 52 w 78"/>
                  <a:gd name="T101" fmla="*/ 2 h 28"/>
                  <a:gd name="T102" fmla="*/ 56 w 78"/>
                  <a:gd name="T103" fmla="*/ 2 h 28"/>
                  <a:gd name="T104" fmla="*/ 56 w 78"/>
                  <a:gd name="T105" fmla="*/ 2 h 28"/>
                  <a:gd name="T106" fmla="*/ 64 w 78"/>
                  <a:gd name="T107" fmla="*/ 4 h 28"/>
                  <a:gd name="T108" fmla="*/ 68 w 78"/>
                  <a:gd name="T109" fmla="*/ 4 h 28"/>
                  <a:gd name="T110" fmla="*/ 72 w 78"/>
                  <a:gd name="T111" fmla="*/ 2 h 28"/>
                  <a:gd name="T112" fmla="*/ 72 w 78"/>
                  <a:gd name="T113" fmla="*/ 2 h 28"/>
                  <a:gd name="T114" fmla="*/ 74 w 78"/>
                  <a:gd name="T115" fmla="*/ 0 h 28"/>
                  <a:gd name="T116" fmla="*/ 76 w 78"/>
                  <a:gd name="T117" fmla="*/ 2 h 28"/>
                  <a:gd name="T118" fmla="*/ 78 w 78"/>
                  <a:gd name="T119" fmla="*/ 12 h 28"/>
                  <a:gd name="T120" fmla="*/ 78 w 78"/>
                  <a:gd name="T12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 h="28">
                    <a:moveTo>
                      <a:pt x="78" y="12"/>
                    </a:moveTo>
                    <a:lnTo>
                      <a:pt x="78" y="12"/>
                    </a:lnTo>
                    <a:lnTo>
                      <a:pt x="66" y="14"/>
                    </a:lnTo>
                    <a:lnTo>
                      <a:pt x="60" y="14"/>
                    </a:lnTo>
                    <a:lnTo>
                      <a:pt x="54" y="12"/>
                    </a:lnTo>
                    <a:lnTo>
                      <a:pt x="54" y="12"/>
                    </a:lnTo>
                    <a:lnTo>
                      <a:pt x="52" y="12"/>
                    </a:lnTo>
                    <a:lnTo>
                      <a:pt x="50" y="12"/>
                    </a:lnTo>
                    <a:lnTo>
                      <a:pt x="46" y="18"/>
                    </a:lnTo>
                    <a:lnTo>
                      <a:pt x="42" y="22"/>
                    </a:lnTo>
                    <a:lnTo>
                      <a:pt x="40" y="24"/>
                    </a:lnTo>
                    <a:lnTo>
                      <a:pt x="38" y="24"/>
                    </a:lnTo>
                    <a:lnTo>
                      <a:pt x="38" y="24"/>
                    </a:lnTo>
                    <a:lnTo>
                      <a:pt x="36" y="24"/>
                    </a:lnTo>
                    <a:lnTo>
                      <a:pt x="36" y="24"/>
                    </a:lnTo>
                    <a:lnTo>
                      <a:pt x="32" y="18"/>
                    </a:lnTo>
                    <a:lnTo>
                      <a:pt x="28" y="14"/>
                    </a:lnTo>
                    <a:lnTo>
                      <a:pt x="22" y="14"/>
                    </a:lnTo>
                    <a:lnTo>
                      <a:pt x="18" y="16"/>
                    </a:lnTo>
                    <a:lnTo>
                      <a:pt x="18" y="16"/>
                    </a:lnTo>
                    <a:lnTo>
                      <a:pt x="14" y="18"/>
                    </a:lnTo>
                    <a:lnTo>
                      <a:pt x="12" y="18"/>
                    </a:lnTo>
                    <a:lnTo>
                      <a:pt x="8" y="20"/>
                    </a:lnTo>
                    <a:lnTo>
                      <a:pt x="4" y="26"/>
                    </a:lnTo>
                    <a:lnTo>
                      <a:pt x="4" y="26"/>
                    </a:lnTo>
                    <a:lnTo>
                      <a:pt x="2" y="28"/>
                    </a:lnTo>
                    <a:lnTo>
                      <a:pt x="0" y="26"/>
                    </a:lnTo>
                    <a:lnTo>
                      <a:pt x="0" y="20"/>
                    </a:lnTo>
                    <a:lnTo>
                      <a:pt x="0" y="12"/>
                    </a:lnTo>
                    <a:lnTo>
                      <a:pt x="0" y="12"/>
                    </a:lnTo>
                    <a:lnTo>
                      <a:pt x="2" y="10"/>
                    </a:lnTo>
                    <a:lnTo>
                      <a:pt x="2" y="10"/>
                    </a:lnTo>
                    <a:lnTo>
                      <a:pt x="4" y="8"/>
                    </a:lnTo>
                    <a:lnTo>
                      <a:pt x="8" y="8"/>
                    </a:lnTo>
                    <a:lnTo>
                      <a:pt x="16" y="8"/>
                    </a:lnTo>
                    <a:lnTo>
                      <a:pt x="16" y="8"/>
                    </a:lnTo>
                    <a:lnTo>
                      <a:pt x="20" y="6"/>
                    </a:lnTo>
                    <a:lnTo>
                      <a:pt x="22" y="4"/>
                    </a:lnTo>
                    <a:lnTo>
                      <a:pt x="22" y="4"/>
                    </a:lnTo>
                    <a:lnTo>
                      <a:pt x="28" y="4"/>
                    </a:lnTo>
                    <a:lnTo>
                      <a:pt x="32" y="8"/>
                    </a:lnTo>
                    <a:lnTo>
                      <a:pt x="32" y="8"/>
                    </a:lnTo>
                    <a:lnTo>
                      <a:pt x="36" y="12"/>
                    </a:lnTo>
                    <a:lnTo>
                      <a:pt x="38" y="12"/>
                    </a:lnTo>
                    <a:lnTo>
                      <a:pt x="40" y="8"/>
                    </a:lnTo>
                    <a:lnTo>
                      <a:pt x="44" y="4"/>
                    </a:lnTo>
                    <a:lnTo>
                      <a:pt x="44" y="4"/>
                    </a:lnTo>
                    <a:lnTo>
                      <a:pt x="46" y="2"/>
                    </a:lnTo>
                    <a:lnTo>
                      <a:pt x="46" y="2"/>
                    </a:lnTo>
                    <a:lnTo>
                      <a:pt x="50" y="2"/>
                    </a:lnTo>
                    <a:lnTo>
                      <a:pt x="52" y="2"/>
                    </a:lnTo>
                    <a:lnTo>
                      <a:pt x="56" y="2"/>
                    </a:lnTo>
                    <a:lnTo>
                      <a:pt x="56" y="2"/>
                    </a:lnTo>
                    <a:lnTo>
                      <a:pt x="64" y="4"/>
                    </a:lnTo>
                    <a:lnTo>
                      <a:pt x="68" y="4"/>
                    </a:lnTo>
                    <a:lnTo>
                      <a:pt x="72" y="2"/>
                    </a:lnTo>
                    <a:lnTo>
                      <a:pt x="72" y="2"/>
                    </a:lnTo>
                    <a:lnTo>
                      <a:pt x="74" y="0"/>
                    </a:lnTo>
                    <a:lnTo>
                      <a:pt x="76" y="2"/>
                    </a:lnTo>
                    <a:lnTo>
                      <a:pt x="78" y="12"/>
                    </a:lnTo>
                    <a:lnTo>
                      <a:pt x="7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6" name="Freeform 2046">
                <a:extLst>
                  <a:ext uri="{FF2B5EF4-FFF2-40B4-BE49-F238E27FC236}">
                    <a16:creationId xmlns:a16="http://schemas.microsoft.com/office/drawing/2014/main" id="{BCC17BF1-1F7E-548D-C512-AC632D90D1D0}"/>
                  </a:ext>
                </a:extLst>
              </p:cNvPr>
              <p:cNvSpPr>
                <a:spLocks/>
              </p:cNvSpPr>
              <p:nvPr/>
            </p:nvSpPr>
            <p:spPr bwMode="auto">
              <a:xfrm>
                <a:off x="2064" y="1916"/>
                <a:ext cx="32" cy="32"/>
              </a:xfrm>
              <a:custGeom>
                <a:avLst/>
                <a:gdLst>
                  <a:gd name="T0" fmla="*/ 32 w 32"/>
                  <a:gd name="T1" fmla="*/ 14 h 32"/>
                  <a:gd name="T2" fmla="*/ 32 w 32"/>
                  <a:gd name="T3" fmla="*/ 14 h 32"/>
                  <a:gd name="T4" fmla="*/ 30 w 32"/>
                  <a:gd name="T5" fmla="*/ 14 h 32"/>
                  <a:gd name="T6" fmla="*/ 28 w 32"/>
                  <a:gd name="T7" fmla="*/ 16 h 32"/>
                  <a:gd name="T8" fmla="*/ 28 w 32"/>
                  <a:gd name="T9" fmla="*/ 20 h 32"/>
                  <a:gd name="T10" fmla="*/ 30 w 32"/>
                  <a:gd name="T11" fmla="*/ 26 h 32"/>
                  <a:gd name="T12" fmla="*/ 30 w 32"/>
                  <a:gd name="T13" fmla="*/ 32 h 32"/>
                  <a:gd name="T14" fmla="*/ 30 w 32"/>
                  <a:gd name="T15" fmla="*/ 32 h 32"/>
                  <a:gd name="T16" fmla="*/ 24 w 32"/>
                  <a:gd name="T17" fmla="*/ 20 h 32"/>
                  <a:gd name="T18" fmla="*/ 22 w 32"/>
                  <a:gd name="T19" fmla="*/ 18 h 32"/>
                  <a:gd name="T20" fmla="*/ 20 w 32"/>
                  <a:gd name="T21" fmla="*/ 18 h 32"/>
                  <a:gd name="T22" fmla="*/ 18 w 32"/>
                  <a:gd name="T23" fmla="*/ 20 h 32"/>
                  <a:gd name="T24" fmla="*/ 18 w 32"/>
                  <a:gd name="T25" fmla="*/ 20 h 32"/>
                  <a:gd name="T26" fmla="*/ 18 w 32"/>
                  <a:gd name="T27" fmla="*/ 22 h 32"/>
                  <a:gd name="T28" fmla="*/ 18 w 32"/>
                  <a:gd name="T29" fmla="*/ 26 h 32"/>
                  <a:gd name="T30" fmla="*/ 18 w 32"/>
                  <a:gd name="T31" fmla="*/ 32 h 32"/>
                  <a:gd name="T32" fmla="*/ 18 w 32"/>
                  <a:gd name="T33" fmla="*/ 32 h 32"/>
                  <a:gd name="T34" fmla="*/ 10 w 32"/>
                  <a:gd name="T35" fmla="*/ 26 h 32"/>
                  <a:gd name="T36" fmla="*/ 6 w 32"/>
                  <a:gd name="T37" fmla="*/ 24 h 32"/>
                  <a:gd name="T38" fmla="*/ 2 w 32"/>
                  <a:gd name="T39" fmla="*/ 22 h 32"/>
                  <a:gd name="T40" fmla="*/ 2 w 32"/>
                  <a:gd name="T41" fmla="*/ 22 h 32"/>
                  <a:gd name="T42" fmla="*/ 2 w 32"/>
                  <a:gd name="T43" fmla="*/ 22 h 32"/>
                  <a:gd name="T44" fmla="*/ 2 w 32"/>
                  <a:gd name="T45" fmla="*/ 22 h 32"/>
                  <a:gd name="T46" fmla="*/ 0 w 32"/>
                  <a:gd name="T47" fmla="*/ 18 h 32"/>
                  <a:gd name="T48" fmla="*/ 0 w 32"/>
                  <a:gd name="T49" fmla="*/ 18 h 32"/>
                  <a:gd name="T50" fmla="*/ 2 w 32"/>
                  <a:gd name="T51" fmla="*/ 6 h 32"/>
                  <a:gd name="T52" fmla="*/ 2 w 32"/>
                  <a:gd name="T53" fmla="*/ 0 h 32"/>
                  <a:gd name="T54" fmla="*/ 4 w 32"/>
                  <a:gd name="T55" fmla="*/ 0 h 32"/>
                  <a:gd name="T56" fmla="*/ 6 w 32"/>
                  <a:gd name="T57" fmla="*/ 0 h 32"/>
                  <a:gd name="T58" fmla="*/ 12 w 32"/>
                  <a:gd name="T59" fmla="*/ 2 h 32"/>
                  <a:gd name="T60" fmla="*/ 12 w 32"/>
                  <a:gd name="T61" fmla="*/ 2 h 32"/>
                  <a:gd name="T62" fmla="*/ 14 w 32"/>
                  <a:gd name="T63" fmla="*/ 4 h 32"/>
                  <a:gd name="T64" fmla="*/ 16 w 32"/>
                  <a:gd name="T65" fmla="*/ 2 h 32"/>
                  <a:gd name="T66" fmla="*/ 18 w 32"/>
                  <a:gd name="T67" fmla="*/ 0 h 32"/>
                  <a:gd name="T68" fmla="*/ 20 w 32"/>
                  <a:gd name="T69" fmla="*/ 0 h 32"/>
                  <a:gd name="T70" fmla="*/ 20 w 32"/>
                  <a:gd name="T71" fmla="*/ 0 h 32"/>
                  <a:gd name="T72" fmla="*/ 20 w 32"/>
                  <a:gd name="T73" fmla="*/ 2 h 32"/>
                  <a:gd name="T74" fmla="*/ 22 w 32"/>
                  <a:gd name="T75" fmla="*/ 2 h 32"/>
                  <a:gd name="T76" fmla="*/ 26 w 32"/>
                  <a:gd name="T77" fmla="*/ 2 h 32"/>
                  <a:gd name="T78" fmla="*/ 26 w 32"/>
                  <a:gd name="T79" fmla="*/ 2 h 32"/>
                  <a:gd name="T80" fmla="*/ 30 w 32"/>
                  <a:gd name="T81" fmla="*/ 4 h 32"/>
                  <a:gd name="T82" fmla="*/ 32 w 32"/>
                  <a:gd name="T83" fmla="*/ 8 h 32"/>
                  <a:gd name="T84" fmla="*/ 32 w 32"/>
                  <a:gd name="T85" fmla="*/ 14 h 32"/>
                  <a:gd name="T86" fmla="*/ 32 w 32"/>
                  <a:gd name="T8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32">
                    <a:moveTo>
                      <a:pt x="32" y="14"/>
                    </a:moveTo>
                    <a:lnTo>
                      <a:pt x="32" y="14"/>
                    </a:lnTo>
                    <a:lnTo>
                      <a:pt x="30" y="14"/>
                    </a:lnTo>
                    <a:lnTo>
                      <a:pt x="28" y="16"/>
                    </a:lnTo>
                    <a:lnTo>
                      <a:pt x="28" y="20"/>
                    </a:lnTo>
                    <a:lnTo>
                      <a:pt x="30" y="26"/>
                    </a:lnTo>
                    <a:lnTo>
                      <a:pt x="30" y="32"/>
                    </a:lnTo>
                    <a:lnTo>
                      <a:pt x="30" y="32"/>
                    </a:lnTo>
                    <a:lnTo>
                      <a:pt x="24" y="20"/>
                    </a:lnTo>
                    <a:lnTo>
                      <a:pt x="22" y="18"/>
                    </a:lnTo>
                    <a:lnTo>
                      <a:pt x="20" y="18"/>
                    </a:lnTo>
                    <a:lnTo>
                      <a:pt x="18" y="20"/>
                    </a:lnTo>
                    <a:lnTo>
                      <a:pt x="18" y="20"/>
                    </a:lnTo>
                    <a:lnTo>
                      <a:pt x="18" y="22"/>
                    </a:lnTo>
                    <a:lnTo>
                      <a:pt x="18" y="26"/>
                    </a:lnTo>
                    <a:lnTo>
                      <a:pt x="18" y="32"/>
                    </a:lnTo>
                    <a:lnTo>
                      <a:pt x="18" y="32"/>
                    </a:lnTo>
                    <a:lnTo>
                      <a:pt x="10" y="26"/>
                    </a:lnTo>
                    <a:lnTo>
                      <a:pt x="6" y="24"/>
                    </a:lnTo>
                    <a:lnTo>
                      <a:pt x="2" y="22"/>
                    </a:lnTo>
                    <a:lnTo>
                      <a:pt x="2" y="22"/>
                    </a:lnTo>
                    <a:lnTo>
                      <a:pt x="2" y="22"/>
                    </a:lnTo>
                    <a:lnTo>
                      <a:pt x="2" y="22"/>
                    </a:lnTo>
                    <a:lnTo>
                      <a:pt x="0" y="18"/>
                    </a:lnTo>
                    <a:lnTo>
                      <a:pt x="0" y="18"/>
                    </a:lnTo>
                    <a:lnTo>
                      <a:pt x="2" y="6"/>
                    </a:lnTo>
                    <a:lnTo>
                      <a:pt x="2" y="0"/>
                    </a:lnTo>
                    <a:lnTo>
                      <a:pt x="4" y="0"/>
                    </a:lnTo>
                    <a:lnTo>
                      <a:pt x="6" y="0"/>
                    </a:lnTo>
                    <a:lnTo>
                      <a:pt x="12" y="2"/>
                    </a:lnTo>
                    <a:lnTo>
                      <a:pt x="12" y="2"/>
                    </a:lnTo>
                    <a:lnTo>
                      <a:pt x="14" y="4"/>
                    </a:lnTo>
                    <a:lnTo>
                      <a:pt x="16" y="2"/>
                    </a:lnTo>
                    <a:lnTo>
                      <a:pt x="18" y="0"/>
                    </a:lnTo>
                    <a:lnTo>
                      <a:pt x="20" y="0"/>
                    </a:lnTo>
                    <a:lnTo>
                      <a:pt x="20" y="0"/>
                    </a:lnTo>
                    <a:lnTo>
                      <a:pt x="20" y="2"/>
                    </a:lnTo>
                    <a:lnTo>
                      <a:pt x="22" y="2"/>
                    </a:lnTo>
                    <a:lnTo>
                      <a:pt x="26" y="2"/>
                    </a:lnTo>
                    <a:lnTo>
                      <a:pt x="26" y="2"/>
                    </a:lnTo>
                    <a:lnTo>
                      <a:pt x="30" y="4"/>
                    </a:lnTo>
                    <a:lnTo>
                      <a:pt x="32" y="8"/>
                    </a:lnTo>
                    <a:lnTo>
                      <a:pt x="32" y="14"/>
                    </a:lnTo>
                    <a:lnTo>
                      <a:pt x="3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7" name="Freeform 2047">
                <a:extLst>
                  <a:ext uri="{FF2B5EF4-FFF2-40B4-BE49-F238E27FC236}">
                    <a16:creationId xmlns:a16="http://schemas.microsoft.com/office/drawing/2014/main" id="{5FDC3639-AF4D-09C7-1986-478846F97DCA}"/>
                  </a:ext>
                </a:extLst>
              </p:cNvPr>
              <p:cNvSpPr>
                <a:spLocks/>
              </p:cNvSpPr>
              <p:nvPr/>
            </p:nvSpPr>
            <p:spPr bwMode="auto">
              <a:xfrm>
                <a:off x="2082" y="1904"/>
                <a:ext cx="26" cy="30"/>
              </a:xfrm>
              <a:custGeom>
                <a:avLst/>
                <a:gdLst>
                  <a:gd name="T0" fmla="*/ 14 w 26"/>
                  <a:gd name="T1" fmla="*/ 26 h 30"/>
                  <a:gd name="T2" fmla="*/ 14 w 26"/>
                  <a:gd name="T3" fmla="*/ 26 h 30"/>
                  <a:gd name="T4" fmla="*/ 10 w 26"/>
                  <a:gd name="T5" fmla="*/ 20 h 30"/>
                  <a:gd name="T6" fmla="*/ 8 w 26"/>
                  <a:gd name="T7" fmla="*/ 18 h 30"/>
                  <a:gd name="T8" fmla="*/ 4 w 26"/>
                  <a:gd name="T9" fmla="*/ 16 h 30"/>
                  <a:gd name="T10" fmla="*/ 0 w 26"/>
                  <a:gd name="T11" fmla="*/ 16 h 30"/>
                  <a:gd name="T12" fmla="*/ 0 w 26"/>
                  <a:gd name="T13" fmla="*/ 16 h 30"/>
                  <a:gd name="T14" fmla="*/ 0 w 26"/>
                  <a:gd name="T15" fmla="*/ 8 h 30"/>
                  <a:gd name="T16" fmla="*/ 0 w 26"/>
                  <a:gd name="T17" fmla="*/ 0 h 30"/>
                  <a:gd name="T18" fmla="*/ 0 w 26"/>
                  <a:gd name="T19" fmla="*/ 0 h 30"/>
                  <a:gd name="T20" fmla="*/ 4 w 26"/>
                  <a:gd name="T21" fmla="*/ 10 h 30"/>
                  <a:gd name="T22" fmla="*/ 6 w 26"/>
                  <a:gd name="T23" fmla="*/ 12 h 30"/>
                  <a:gd name="T24" fmla="*/ 8 w 26"/>
                  <a:gd name="T25" fmla="*/ 12 h 30"/>
                  <a:gd name="T26" fmla="*/ 8 w 26"/>
                  <a:gd name="T27" fmla="*/ 12 h 30"/>
                  <a:gd name="T28" fmla="*/ 10 w 26"/>
                  <a:gd name="T29" fmla="*/ 4 h 30"/>
                  <a:gd name="T30" fmla="*/ 12 w 26"/>
                  <a:gd name="T31" fmla="*/ 2 h 30"/>
                  <a:gd name="T32" fmla="*/ 14 w 26"/>
                  <a:gd name="T33" fmla="*/ 0 h 30"/>
                  <a:gd name="T34" fmla="*/ 14 w 26"/>
                  <a:gd name="T35" fmla="*/ 0 h 30"/>
                  <a:gd name="T36" fmla="*/ 16 w 26"/>
                  <a:gd name="T37" fmla="*/ 2 h 30"/>
                  <a:gd name="T38" fmla="*/ 18 w 26"/>
                  <a:gd name="T39" fmla="*/ 6 h 30"/>
                  <a:gd name="T40" fmla="*/ 16 w 26"/>
                  <a:gd name="T41" fmla="*/ 14 h 30"/>
                  <a:gd name="T42" fmla="*/ 16 w 26"/>
                  <a:gd name="T43" fmla="*/ 14 h 30"/>
                  <a:gd name="T44" fmla="*/ 18 w 26"/>
                  <a:gd name="T45" fmla="*/ 18 h 30"/>
                  <a:gd name="T46" fmla="*/ 20 w 26"/>
                  <a:gd name="T47" fmla="*/ 18 h 30"/>
                  <a:gd name="T48" fmla="*/ 20 w 26"/>
                  <a:gd name="T49" fmla="*/ 18 h 30"/>
                  <a:gd name="T50" fmla="*/ 22 w 26"/>
                  <a:gd name="T51" fmla="*/ 20 h 30"/>
                  <a:gd name="T52" fmla="*/ 24 w 26"/>
                  <a:gd name="T53" fmla="*/ 22 h 30"/>
                  <a:gd name="T54" fmla="*/ 26 w 26"/>
                  <a:gd name="T55" fmla="*/ 30 h 30"/>
                  <a:gd name="T56" fmla="*/ 26 w 26"/>
                  <a:gd name="T57" fmla="*/ 30 h 30"/>
                  <a:gd name="T58" fmla="*/ 20 w 26"/>
                  <a:gd name="T59" fmla="*/ 26 h 30"/>
                  <a:gd name="T60" fmla="*/ 14 w 26"/>
                  <a:gd name="T61" fmla="*/ 26 h 30"/>
                  <a:gd name="T62" fmla="*/ 14 w 26"/>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0">
                    <a:moveTo>
                      <a:pt x="14" y="26"/>
                    </a:moveTo>
                    <a:lnTo>
                      <a:pt x="14" y="26"/>
                    </a:lnTo>
                    <a:lnTo>
                      <a:pt x="10" y="20"/>
                    </a:lnTo>
                    <a:lnTo>
                      <a:pt x="8" y="18"/>
                    </a:lnTo>
                    <a:lnTo>
                      <a:pt x="4" y="16"/>
                    </a:lnTo>
                    <a:lnTo>
                      <a:pt x="0" y="16"/>
                    </a:lnTo>
                    <a:lnTo>
                      <a:pt x="0" y="16"/>
                    </a:lnTo>
                    <a:lnTo>
                      <a:pt x="0" y="8"/>
                    </a:lnTo>
                    <a:lnTo>
                      <a:pt x="0" y="0"/>
                    </a:lnTo>
                    <a:lnTo>
                      <a:pt x="0" y="0"/>
                    </a:lnTo>
                    <a:lnTo>
                      <a:pt x="4" y="10"/>
                    </a:lnTo>
                    <a:lnTo>
                      <a:pt x="6" y="12"/>
                    </a:lnTo>
                    <a:lnTo>
                      <a:pt x="8" y="12"/>
                    </a:lnTo>
                    <a:lnTo>
                      <a:pt x="8" y="12"/>
                    </a:lnTo>
                    <a:lnTo>
                      <a:pt x="10" y="4"/>
                    </a:lnTo>
                    <a:lnTo>
                      <a:pt x="12" y="2"/>
                    </a:lnTo>
                    <a:lnTo>
                      <a:pt x="14" y="0"/>
                    </a:lnTo>
                    <a:lnTo>
                      <a:pt x="14" y="0"/>
                    </a:lnTo>
                    <a:lnTo>
                      <a:pt x="16" y="2"/>
                    </a:lnTo>
                    <a:lnTo>
                      <a:pt x="18" y="6"/>
                    </a:lnTo>
                    <a:lnTo>
                      <a:pt x="16" y="14"/>
                    </a:lnTo>
                    <a:lnTo>
                      <a:pt x="16" y="14"/>
                    </a:lnTo>
                    <a:lnTo>
                      <a:pt x="18" y="18"/>
                    </a:lnTo>
                    <a:lnTo>
                      <a:pt x="20" y="18"/>
                    </a:lnTo>
                    <a:lnTo>
                      <a:pt x="20" y="18"/>
                    </a:lnTo>
                    <a:lnTo>
                      <a:pt x="22" y="20"/>
                    </a:lnTo>
                    <a:lnTo>
                      <a:pt x="24" y="22"/>
                    </a:lnTo>
                    <a:lnTo>
                      <a:pt x="26" y="30"/>
                    </a:lnTo>
                    <a:lnTo>
                      <a:pt x="26" y="30"/>
                    </a:lnTo>
                    <a:lnTo>
                      <a:pt x="20" y="26"/>
                    </a:lnTo>
                    <a:lnTo>
                      <a:pt x="14" y="26"/>
                    </a:lnTo>
                    <a:lnTo>
                      <a:pt x="1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8" name="Freeform 2048">
                <a:extLst>
                  <a:ext uri="{FF2B5EF4-FFF2-40B4-BE49-F238E27FC236}">
                    <a16:creationId xmlns:a16="http://schemas.microsoft.com/office/drawing/2014/main" id="{91649A63-37E5-B9EF-F575-D451C0FADCDE}"/>
                  </a:ext>
                </a:extLst>
              </p:cNvPr>
              <p:cNvSpPr>
                <a:spLocks/>
              </p:cNvSpPr>
              <p:nvPr/>
            </p:nvSpPr>
            <p:spPr bwMode="auto">
              <a:xfrm>
                <a:off x="1914" y="2041"/>
                <a:ext cx="12" cy="22"/>
              </a:xfrm>
              <a:custGeom>
                <a:avLst/>
                <a:gdLst>
                  <a:gd name="T0" fmla="*/ 12 w 12"/>
                  <a:gd name="T1" fmla="*/ 18 h 22"/>
                  <a:gd name="T2" fmla="*/ 12 w 12"/>
                  <a:gd name="T3" fmla="*/ 18 h 22"/>
                  <a:gd name="T4" fmla="*/ 6 w 12"/>
                  <a:gd name="T5" fmla="*/ 22 h 22"/>
                  <a:gd name="T6" fmla="*/ 4 w 12"/>
                  <a:gd name="T7" fmla="*/ 22 h 22"/>
                  <a:gd name="T8" fmla="*/ 0 w 12"/>
                  <a:gd name="T9" fmla="*/ 18 h 22"/>
                  <a:gd name="T10" fmla="*/ 0 w 12"/>
                  <a:gd name="T11" fmla="*/ 18 h 22"/>
                  <a:gd name="T12" fmla="*/ 2 w 12"/>
                  <a:gd name="T13" fmla="*/ 16 h 22"/>
                  <a:gd name="T14" fmla="*/ 2 w 12"/>
                  <a:gd name="T15" fmla="*/ 14 h 22"/>
                  <a:gd name="T16" fmla="*/ 0 w 12"/>
                  <a:gd name="T17" fmla="*/ 4 h 22"/>
                  <a:gd name="T18" fmla="*/ 0 w 12"/>
                  <a:gd name="T19" fmla="*/ 4 h 22"/>
                  <a:gd name="T20" fmla="*/ 4 w 12"/>
                  <a:gd name="T21" fmla="*/ 0 h 22"/>
                  <a:gd name="T22" fmla="*/ 4 w 12"/>
                  <a:gd name="T23" fmla="*/ 0 h 22"/>
                  <a:gd name="T24" fmla="*/ 6 w 12"/>
                  <a:gd name="T25" fmla="*/ 2 h 22"/>
                  <a:gd name="T26" fmla="*/ 8 w 12"/>
                  <a:gd name="T27" fmla="*/ 6 h 22"/>
                  <a:gd name="T28" fmla="*/ 12 w 12"/>
                  <a:gd name="T29" fmla="*/ 18 h 22"/>
                  <a:gd name="T30" fmla="*/ 12 w 12"/>
                  <a:gd name="T3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2">
                    <a:moveTo>
                      <a:pt x="12" y="18"/>
                    </a:moveTo>
                    <a:lnTo>
                      <a:pt x="12" y="18"/>
                    </a:lnTo>
                    <a:lnTo>
                      <a:pt x="6" y="22"/>
                    </a:lnTo>
                    <a:lnTo>
                      <a:pt x="4" y="22"/>
                    </a:lnTo>
                    <a:lnTo>
                      <a:pt x="0" y="18"/>
                    </a:lnTo>
                    <a:lnTo>
                      <a:pt x="0" y="18"/>
                    </a:lnTo>
                    <a:lnTo>
                      <a:pt x="2" y="16"/>
                    </a:lnTo>
                    <a:lnTo>
                      <a:pt x="2" y="14"/>
                    </a:lnTo>
                    <a:lnTo>
                      <a:pt x="0" y="4"/>
                    </a:lnTo>
                    <a:lnTo>
                      <a:pt x="0" y="4"/>
                    </a:lnTo>
                    <a:lnTo>
                      <a:pt x="4" y="0"/>
                    </a:lnTo>
                    <a:lnTo>
                      <a:pt x="4" y="0"/>
                    </a:lnTo>
                    <a:lnTo>
                      <a:pt x="6" y="2"/>
                    </a:lnTo>
                    <a:lnTo>
                      <a:pt x="8" y="6"/>
                    </a:lnTo>
                    <a:lnTo>
                      <a:pt x="12" y="18"/>
                    </a:lnTo>
                    <a:lnTo>
                      <a:pt x="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9" name="Freeform 2049">
                <a:extLst>
                  <a:ext uri="{FF2B5EF4-FFF2-40B4-BE49-F238E27FC236}">
                    <a16:creationId xmlns:a16="http://schemas.microsoft.com/office/drawing/2014/main" id="{4DA96629-3512-C6C2-DD1A-749191155887}"/>
                  </a:ext>
                </a:extLst>
              </p:cNvPr>
              <p:cNvSpPr>
                <a:spLocks/>
              </p:cNvSpPr>
              <p:nvPr/>
            </p:nvSpPr>
            <p:spPr bwMode="auto">
              <a:xfrm>
                <a:off x="1932" y="1991"/>
                <a:ext cx="18" cy="14"/>
              </a:xfrm>
              <a:custGeom>
                <a:avLst/>
                <a:gdLst>
                  <a:gd name="T0" fmla="*/ 0 w 18"/>
                  <a:gd name="T1" fmla="*/ 2 h 14"/>
                  <a:gd name="T2" fmla="*/ 0 w 18"/>
                  <a:gd name="T3" fmla="*/ 2 h 14"/>
                  <a:gd name="T4" fmla="*/ 4 w 18"/>
                  <a:gd name="T5" fmla="*/ 0 h 14"/>
                  <a:gd name="T6" fmla="*/ 8 w 18"/>
                  <a:gd name="T7" fmla="*/ 0 h 14"/>
                  <a:gd name="T8" fmla="*/ 12 w 18"/>
                  <a:gd name="T9" fmla="*/ 2 h 14"/>
                  <a:gd name="T10" fmla="*/ 16 w 18"/>
                  <a:gd name="T11" fmla="*/ 4 h 14"/>
                  <a:gd name="T12" fmla="*/ 16 w 18"/>
                  <a:gd name="T13" fmla="*/ 4 h 14"/>
                  <a:gd name="T14" fmla="*/ 18 w 18"/>
                  <a:gd name="T15" fmla="*/ 4 h 14"/>
                  <a:gd name="T16" fmla="*/ 18 w 18"/>
                  <a:gd name="T17" fmla="*/ 10 h 14"/>
                  <a:gd name="T18" fmla="*/ 18 w 18"/>
                  <a:gd name="T19" fmla="*/ 10 h 14"/>
                  <a:gd name="T20" fmla="*/ 16 w 18"/>
                  <a:gd name="T21" fmla="*/ 14 h 14"/>
                  <a:gd name="T22" fmla="*/ 14 w 18"/>
                  <a:gd name="T23" fmla="*/ 14 h 14"/>
                  <a:gd name="T24" fmla="*/ 14 w 18"/>
                  <a:gd name="T25" fmla="*/ 14 h 14"/>
                  <a:gd name="T26" fmla="*/ 12 w 18"/>
                  <a:gd name="T27" fmla="*/ 8 h 14"/>
                  <a:gd name="T28" fmla="*/ 8 w 18"/>
                  <a:gd name="T29" fmla="*/ 6 h 14"/>
                  <a:gd name="T30" fmla="*/ 4 w 18"/>
                  <a:gd name="T31" fmla="*/ 6 h 14"/>
                  <a:gd name="T32" fmla="*/ 0 w 18"/>
                  <a:gd name="T33" fmla="*/ 2 h 14"/>
                  <a:gd name="T34" fmla="*/ 0 w 18"/>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4">
                    <a:moveTo>
                      <a:pt x="0" y="2"/>
                    </a:moveTo>
                    <a:lnTo>
                      <a:pt x="0" y="2"/>
                    </a:lnTo>
                    <a:lnTo>
                      <a:pt x="4" y="0"/>
                    </a:lnTo>
                    <a:lnTo>
                      <a:pt x="8" y="0"/>
                    </a:lnTo>
                    <a:lnTo>
                      <a:pt x="12" y="2"/>
                    </a:lnTo>
                    <a:lnTo>
                      <a:pt x="16" y="4"/>
                    </a:lnTo>
                    <a:lnTo>
                      <a:pt x="16" y="4"/>
                    </a:lnTo>
                    <a:lnTo>
                      <a:pt x="18" y="4"/>
                    </a:lnTo>
                    <a:lnTo>
                      <a:pt x="18" y="10"/>
                    </a:lnTo>
                    <a:lnTo>
                      <a:pt x="18" y="10"/>
                    </a:lnTo>
                    <a:lnTo>
                      <a:pt x="16" y="14"/>
                    </a:lnTo>
                    <a:lnTo>
                      <a:pt x="14" y="14"/>
                    </a:lnTo>
                    <a:lnTo>
                      <a:pt x="14" y="14"/>
                    </a:lnTo>
                    <a:lnTo>
                      <a:pt x="12" y="8"/>
                    </a:lnTo>
                    <a:lnTo>
                      <a:pt x="8" y="6"/>
                    </a:lnTo>
                    <a:lnTo>
                      <a:pt x="4"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0" name="Freeform 2050">
                <a:extLst>
                  <a:ext uri="{FF2B5EF4-FFF2-40B4-BE49-F238E27FC236}">
                    <a16:creationId xmlns:a16="http://schemas.microsoft.com/office/drawing/2014/main" id="{576E093C-2069-BDFC-4A02-A7C612D1F116}"/>
                  </a:ext>
                </a:extLst>
              </p:cNvPr>
              <p:cNvSpPr>
                <a:spLocks/>
              </p:cNvSpPr>
              <p:nvPr/>
            </p:nvSpPr>
            <p:spPr bwMode="auto">
              <a:xfrm>
                <a:off x="2096" y="1962"/>
                <a:ext cx="6" cy="12"/>
              </a:xfrm>
              <a:custGeom>
                <a:avLst/>
                <a:gdLst>
                  <a:gd name="T0" fmla="*/ 6 w 6"/>
                  <a:gd name="T1" fmla="*/ 10 h 12"/>
                  <a:gd name="T2" fmla="*/ 6 w 6"/>
                  <a:gd name="T3" fmla="*/ 10 h 12"/>
                  <a:gd name="T4" fmla="*/ 4 w 6"/>
                  <a:gd name="T5" fmla="*/ 12 h 12"/>
                  <a:gd name="T6" fmla="*/ 2 w 6"/>
                  <a:gd name="T7" fmla="*/ 10 h 12"/>
                  <a:gd name="T8" fmla="*/ 0 w 6"/>
                  <a:gd name="T9" fmla="*/ 4 h 12"/>
                  <a:gd name="T10" fmla="*/ 0 w 6"/>
                  <a:gd name="T11" fmla="*/ 4 h 12"/>
                  <a:gd name="T12" fmla="*/ 0 w 6"/>
                  <a:gd name="T13" fmla="*/ 2 h 12"/>
                  <a:gd name="T14" fmla="*/ 2 w 6"/>
                  <a:gd name="T15" fmla="*/ 0 h 12"/>
                  <a:gd name="T16" fmla="*/ 2 w 6"/>
                  <a:gd name="T17" fmla="*/ 0 h 12"/>
                  <a:gd name="T18" fmla="*/ 2 w 6"/>
                  <a:gd name="T19" fmla="*/ 0 h 12"/>
                  <a:gd name="T20" fmla="*/ 4 w 6"/>
                  <a:gd name="T21" fmla="*/ 4 h 12"/>
                  <a:gd name="T22" fmla="*/ 6 w 6"/>
                  <a:gd name="T23" fmla="*/ 10 h 12"/>
                  <a:gd name="T24" fmla="*/ 6 w 6"/>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6" y="10"/>
                    </a:moveTo>
                    <a:lnTo>
                      <a:pt x="6" y="10"/>
                    </a:lnTo>
                    <a:lnTo>
                      <a:pt x="4" y="12"/>
                    </a:lnTo>
                    <a:lnTo>
                      <a:pt x="2" y="10"/>
                    </a:lnTo>
                    <a:lnTo>
                      <a:pt x="0" y="4"/>
                    </a:lnTo>
                    <a:lnTo>
                      <a:pt x="0" y="4"/>
                    </a:lnTo>
                    <a:lnTo>
                      <a:pt x="0" y="2"/>
                    </a:lnTo>
                    <a:lnTo>
                      <a:pt x="2" y="0"/>
                    </a:lnTo>
                    <a:lnTo>
                      <a:pt x="2" y="0"/>
                    </a:lnTo>
                    <a:lnTo>
                      <a:pt x="2" y="0"/>
                    </a:lnTo>
                    <a:lnTo>
                      <a:pt x="4" y="4"/>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1" name="Freeform 2051">
                <a:extLst>
                  <a:ext uri="{FF2B5EF4-FFF2-40B4-BE49-F238E27FC236}">
                    <a16:creationId xmlns:a16="http://schemas.microsoft.com/office/drawing/2014/main" id="{FE2B2138-B85E-5C1C-FF3A-B5E1EBE189F9}"/>
                  </a:ext>
                </a:extLst>
              </p:cNvPr>
              <p:cNvSpPr>
                <a:spLocks/>
              </p:cNvSpPr>
              <p:nvPr/>
            </p:nvSpPr>
            <p:spPr bwMode="auto">
              <a:xfrm>
                <a:off x="2058" y="1928"/>
                <a:ext cx="8" cy="12"/>
              </a:xfrm>
              <a:custGeom>
                <a:avLst/>
                <a:gdLst>
                  <a:gd name="T0" fmla="*/ 8 w 8"/>
                  <a:gd name="T1" fmla="*/ 6 h 12"/>
                  <a:gd name="T2" fmla="*/ 8 w 8"/>
                  <a:gd name="T3" fmla="*/ 6 h 12"/>
                  <a:gd name="T4" fmla="*/ 8 w 8"/>
                  <a:gd name="T5" fmla="*/ 10 h 12"/>
                  <a:gd name="T6" fmla="*/ 8 w 8"/>
                  <a:gd name="T7" fmla="*/ 10 h 12"/>
                  <a:gd name="T8" fmla="*/ 6 w 8"/>
                  <a:gd name="T9" fmla="*/ 12 h 12"/>
                  <a:gd name="T10" fmla="*/ 4 w 8"/>
                  <a:gd name="T11" fmla="*/ 10 h 12"/>
                  <a:gd name="T12" fmla="*/ 2 w 8"/>
                  <a:gd name="T13" fmla="*/ 10 h 12"/>
                  <a:gd name="T14" fmla="*/ 0 w 8"/>
                  <a:gd name="T15" fmla="*/ 10 h 12"/>
                  <a:gd name="T16" fmla="*/ 0 w 8"/>
                  <a:gd name="T17" fmla="*/ 10 h 12"/>
                  <a:gd name="T18" fmla="*/ 0 w 8"/>
                  <a:gd name="T19" fmla="*/ 10 h 12"/>
                  <a:gd name="T20" fmla="*/ 0 w 8"/>
                  <a:gd name="T21" fmla="*/ 2 h 12"/>
                  <a:gd name="T22" fmla="*/ 2 w 8"/>
                  <a:gd name="T23" fmla="*/ 0 h 12"/>
                  <a:gd name="T24" fmla="*/ 2 w 8"/>
                  <a:gd name="T25" fmla="*/ 0 h 12"/>
                  <a:gd name="T26" fmla="*/ 6 w 8"/>
                  <a:gd name="T27" fmla="*/ 2 h 12"/>
                  <a:gd name="T28" fmla="*/ 8 w 8"/>
                  <a:gd name="T29" fmla="*/ 6 h 12"/>
                  <a:gd name="T30" fmla="*/ 8 w 8"/>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2">
                    <a:moveTo>
                      <a:pt x="8" y="6"/>
                    </a:moveTo>
                    <a:lnTo>
                      <a:pt x="8" y="6"/>
                    </a:lnTo>
                    <a:lnTo>
                      <a:pt x="8" y="10"/>
                    </a:lnTo>
                    <a:lnTo>
                      <a:pt x="8" y="10"/>
                    </a:lnTo>
                    <a:lnTo>
                      <a:pt x="6" y="12"/>
                    </a:lnTo>
                    <a:lnTo>
                      <a:pt x="4" y="10"/>
                    </a:lnTo>
                    <a:lnTo>
                      <a:pt x="2" y="10"/>
                    </a:lnTo>
                    <a:lnTo>
                      <a:pt x="0" y="10"/>
                    </a:lnTo>
                    <a:lnTo>
                      <a:pt x="0" y="10"/>
                    </a:lnTo>
                    <a:lnTo>
                      <a:pt x="0" y="10"/>
                    </a:lnTo>
                    <a:lnTo>
                      <a:pt x="0" y="2"/>
                    </a:lnTo>
                    <a:lnTo>
                      <a:pt x="2" y="0"/>
                    </a:lnTo>
                    <a:lnTo>
                      <a:pt x="2" y="0"/>
                    </a:lnTo>
                    <a:lnTo>
                      <a:pt x="6"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2" name="Freeform 2052">
                <a:extLst>
                  <a:ext uri="{FF2B5EF4-FFF2-40B4-BE49-F238E27FC236}">
                    <a16:creationId xmlns:a16="http://schemas.microsoft.com/office/drawing/2014/main" id="{759B0BE7-79C4-0E62-3F4A-FAA9B5F4603A}"/>
                  </a:ext>
                </a:extLst>
              </p:cNvPr>
              <p:cNvSpPr>
                <a:spLocks/>
              </p:cNvSpPr>
              <p:nvPr/>
            </p:nvSpPr>
            <p:spPr bwMode="auto">
              <a:xfrm>
                <a:off x="1926" y="1983"/>
                <a:ext cx="2" cy="6"/>
              </a:xfrm>
              <a:custGeom>
                <a:avLst/>
                <a:gdLst>
                  <a:gd name="T0" fmla="*/ 2 w 2"/>
                  <a:gd name="T1" fmla="*/ 0 h 6"/>
                  <a:gd name="T2" fmla="*/ 2 w 2"/>
                  <a:gd name="T3" fmla="*/ 0 h 6"/>
                  <a:gd name="T4" fmla="*/ 2 w 2"/>
                  <a:gd name="T5" fmla="*/ 4 h 6"/>
                  <a:gd name="T6" fmla="*/ 0 w 2"/>
                  <a:gd name="T7" fmla="*/ 6 h 6"/>
                  <a:gd name="T8" fmla="*/ 0 w 2"/>
                  <a:gd name="T9" fmla="*/ 6 h 6"/>
                  <a:gd name="T10" fmla="*/ 0 w 2"/>
                  <a:gd name="T11" fmla="*/ 4 h 6"/>
                  <a:gd name="T12" fmla="*/ 0 w 2"/>
                  <a:gd name="T13" fmla="*/ 4 h 6"/>
                  <a:gd name="T14" fmla="*/ 0 w 2"/>
                  <a:gd name="T15" fmla="*/ 0 h 6"/>
                  <a:gd name="T16" fmla="*/ 2 w 2"/>
                  <a:gd name="T17" fmla="*/ 0 h 6"/>
                  <a:gd name="T18" fmla="*/ 2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0"/>
                    </a:moveTo>
                    <a:lnTo>
                      <a:pt x="2" y="0"/>
                    </a:lnTo>
                    <a:lnTo>
                      <a:pt x="2" y="4"/>
                    </a:lnTo>
                    <a:lnTo>
                      <a:pt x="0" y="6"/>
                    </a:lnTo>
                    <a:lnTo>
                      <a:pt x="0" y="6"/>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3" name="Freeform 2053">
                <a:extLst>
                  <a:ext uri="{FF2B5EF4-FFF2-40B4-BE49-F238E27FC236}">
                    <a16:creationId xmlns:a16="http://schemas.microsoft.com/office/drawing/2014/main" id="{D0DEA417-6001-9720-71D4-DCFBA6E03549}"/>
                  </a:ext>
                </a:extLst>
              </p:cNvPr>
              <p:cNvSpPr>
                <a:spLocks/>
              </p:cNvSpPr>
              <p:nvPr/>
            </p:nvSpPr>
            <p:spPr bwMode="auto">
              <a:xfrm>
                <a:off x="4694" y="1910"/>
                <a:ext cx="6" cy="8"/>
              </a:xfrm>
              <a:custGeom>
                <a:avLst/>
                <a:gdLst>
                  <a:gd name="T0" fmla="*/ 0 w 6"/>
                  <a:gd name="T1" fmla="*/ 0 h 8"/>
                  <a:gd name="T2" fmla="*/ 0 w 6"/>
                  <a:gd name="T3" fmla="*/ 0 h 8"/>
                  <a:gd name="T4" fmla="*/ 4 w 6"/>
                  <a:gd name="T5" fmla="*/ 2 h 8"/>
                  <a:gd name="T6" fmla="*/ 6 w 6"/>
                  <a:gd name="T7" fmla="*/ 8 h 8"/>
                  <a:gd name="T8" fmla="*/ 6 w 6"/>
                  <a:gd name="T9" fmla="*/ 8 h 8"/>
                  <a:gd name="T10" fmla="*/ 4 w 6"/>
                  <a:gd name="T11" fmla="*/ 8 h 8"/>
                  <a:gd name="T12" fmla="*/ 4 w 6"/>
                  <a:gd name="T13" fmla="*/ 6 h 8"/>
                  <a:gd name="T14" fmla="*/ 0 w 6"/>
                  <a:gd name="T15" fmla="*/ 0 h 8"/>
                  <a:gd name="T16" fmla="*/ 0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0"/>
                    </a:moveTo>
                    <a:lnTo>
                      <a:pt x="0" y="0"/>
                    </a:lnTo>
                    <a:lnTo>
                      <a:pt x="4" y="2"/>
                    </a:lnTo>
                    <a:lnTo>
                      <a:pt x="6" y="8"/>
                    </a:lnTo>
                    <a:lnTo>
                      <a:pt x="6" y="8"/>
                    </a:lnTo>
                    <a:lnTo>
                      <a:pt x="4" y="8"/>
                    </a:lnTo>
                    <a:lnTo>
                      <a:pt x="4"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4" name="Freeform 2054">
                <a:extLst>
                  <a:ext uri="{FF2B5EF4-FFF2-40B4-BE49-F238E27FC236}">
                    <a16:creationId xmlns:a16="http://schemas.microsoft.com/office/drawing/2014/main" id="{36B694F0-5154-9DF8-01CA-26339EFFBBDF}"/>
                  </a:ext>
                </a:extLst>
              </p:cNvPr>
              <p:cNvSpPr>
                <a:spLocks/>
              </p:cNvSpPr>
              <p:nvPr/>
            </p:nvSpPr>
            <p:spPr bwMode="auto">
              <a:xfrm>
                <a:off x="4114" y="1884"/>
                <a:ext cx="12" cy="18"/>
              </a:xfrm>
              <a:custGeom>
                <a:avLst/>
                <a:gdLst>
                  <a:gd name="T0" fmla="*/ 0 w 12"/>
                  <a:gd name="T1" fmla="*/ 0 h 18"/>
                  <a:gd name="T2" fmla="*/ 0 w 12"/>
                  <a:gd name="T3" fmla="*/ 0 h 18"/>
                  <a:gd name="T4" fmla="*/ 8 w 12"/>
                  <a:gd name="T5" fmla="*/ 8 h 18"/>
                  <a:gd name="T6" fmla="*/ 8 w 12"/>
                  <a:gd name="T7" fmla="*/ 8 h 18"/>
                  <a:gd name="T8" fmla="*/ 8 w 12"/>
                  <a:gd name="T9" fmla="*/ 8 h 18"/>
                  <a:gd name="T10" fmla="*/ 10 w 12"/>
                  <a:gd name="T11" fmla="*/ 8 h 18"/>
                  <a:gd name="T12" fmla="*/ 12 w 12"/>
                  <a:gd name="T13" fmla="*/ 8 h 18"/>
                  <a:gd name="T14" fmla="*/ 12 w 12"/>
                  <a:gd name="T15" fmla="*/ 10 h 18"/>
                  <a:gd name="T16" fmla="*/ 12 w 12"/>
                  <a:gd name="T17" fmla="*/ 10 h 18"/>
                  <a:gd name="T18" fmla="*/ 12 w 12"/>
                  <a:gd name="T19" fmla="*/ 16 h 18"/>
                  <a:gd name="T20" fmla="*/ 12 w 12"/>
                  <a:gd name="T21" fmla="*/ 16 h 18"/>
                  <a:gd name="T22" fmla="*/ 8 w 12"/>
                  <a:gd name="T23" fmla="*/ 18 h 18"/>
                  <a:gd name="T24" fmla="*/ 6 w 12"/>
                  <a:gd name="T25" fmla="*/ 16 h 18"/>
                  <a:gd name="T26" fmla="*/ 4 w 12"/>
                  <a:gd name="T27" fmla="*/ 14 h 18"/>
                  <a:gd name="T28" fmla="*/ 4 w 12"/>
                  <a:gd name="T29" fmla="*/ 14 h 18"/>
                  <a:gd name="T30" fmla="*/ 0 w 12"/>
                  <a:gd name="T31" fmla="*/ 0 h 18"/>
                  <a:gd name="T32" fmla="*/ 0 w 12"/>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8">
                    <a:moveTo>
                      <a:pt x="0" y="0"/>
                    </a:moveTo>
                    <a:lnTo>
                      <a:pt x="0" y="0"/>
                    </a:lnTo>
                    <a:lnTo>
                      <a:pt x="8" y="8"/>
                    </a:lnTo>
                    <a:lnTo>
                      <a:pt x="8" y="8"/>
                    </a:lnTo>
                    <a:lnTo>
                      <a:pt x="8" y="8"/>
                    </a:lnTo>
                    <a:lnTo>
                      <a:pt x="10" y="8"/>
                    </a:lnTo>
                    <a:lnTo>
                      <a:pt x="12" y="8"/>
                    </a:lnTo>
                    <a:lnTo>
                      <a:pt x="12" y="10"/>
                    </a:lnTo>
                    <a:lnTo>
                      <a:pt x="12" y="10"/>
                    </a:lnTo>
                    <a:lnTo>
                      <a:pt x="12" y="16"/>
                    </a:lnTo>
                    <a:lnTo>
                      <a:pt x="12" y="16"/>
                    </a:lnTo>
                    <a:lnTo>
                      <a:pt x="8" y="18"/>
                    </a:lnTo>
                    <a:lnTo>
                      <a:pt x="6" y="16"/>
                    </a:lnTo>
                    <a:lnTo>
                      <a:pt x="4" y="14"/>
                    </a:lnTo>
                    <a:lnTo>
                      <a:pt x="4" y="1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5" name="Freeform 2055">
                <a:extLst>
                  <a:ext uri="{FF2B5EF4-FFF2-40B4-BE49-F238E27FC236}">
                    <a16:creationId xmlns:a16="http://schemas.microsoft.com/office/drawing/2014/main" id="{CEE0CB08-2A7C-D4B1-EBFC-40ACCBE77905}"/>
                  </a:ext>
                </a:extLst>
              </p:cNvPr>
              <p:cNvSpPr>
                <a:spLocks/>
              </p:cNvSpPr>
              <p:nvPr/>
            </p:nvSpPr>
            <p:spPr bwMode="auto">
              <a:xfrm>
                <a:off x="2714" y="2711"/>
                <a:ext cx="6" cy="16"/>
              </a:xfrm>
              <a:custGeom>
                <a:avLst/>
                <a:gdLst>
                  <a:gd name="T0" fmla="*/ 4 w 6"/>
                  <a:gd name="T1" fmla="*/ 16 h 16"/>
                  <a:gd name="T2" fmla="*/ 4 w 6"/>
                  <a:gd name="T3" fmla="*/ 16 h 16"/>
                  <a:gd name="T4" fmla="*/ 4 w 6"/>
                  <a:gd name="T5" fmla="*/ 14 h 16"/>
                  <a:gd name="T6" fmla="*/ 2 w 6"/>
                  <a:gd name="T7" fmla="*/ 12 h 16"/>
                  <a:gd name="T8" fmla="*/ 0 w 6"/>
                  <a:gd name="T9" fmla="*/ 6 h 16"/>
                  <a:gd name="T10" fmla="*/ 0 w 6"/>
                  <a:gd name="T11" fmla="*/ 6 h 16"/>
                  <a:gd name="T12" fmla="*/ 0 w 6"/>
                  <a:gd name="T13" fmla="*/ 0 h 16"/>
                  <a:gd name="T14" fmla="*/ 2 w 6"/>
                  <a:gd name="T15" fmla="*/ 0 h 16"/>
                  <a:gd name="T16" fmla="*/ 2 w 6"/>
                  <a:gd name="T17" fmla="*/ 0 h 16"/>
                  <a:gd name="T18" fmla="*/ 2 w 6"/>
                  <a:gd name="T19" fmla="*/ 0 h 16"/>
                  <a:gd name="T20" fmla="*/ 6 w 6"/>
                  <a:gd name="T21" fmla="*/ 4 h 16"/>
                  <a:gd name="T22" fmla="*/ 6 w 6"/>
                  <a:gd name="T23" fmla="*/ 10 h 16"/>
                  <a:gd name="T24" fmla="*/ 6 w 6"/>
                  <a:gd name="T25" fmla="*/ 10 h 16"/>
                  <a:gd name="T26" fmla="*/ 6 w 6"/>
                  <a:gd name="T27" fmla="*/ 14 h 16"/>
                  <a:gd name="T28" fmla="*/ 4 w 6"/>
                  <a:gd name="T29" fmla="*/ 16 h 16"/>
                  <a:gd name="T30" fmla="*/ 4 w 6"/>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6">
                    <a:moveTo>
                      <a:pt x="4" y="16"/>
                    </a:moveTo>
                    <a:lnTo>
                      <a:pt x="4" y="16"/>
                    </a:lnTo>
                    <a:lnTo>
                      <a:pt x="4" y="14"/>
                    </a:lnTo>
                    <a:lnTo>
                      <a:pt x="2" y="12"/>
                    </a:lnTo>
                    <a:lnTo>
                      <a:pt x="0" y="6"/>
                    </a:lnTo>
                    <a:lnTo>
                      <a:pt x="0" y="6"/>
                    </a:lnTo>
                    <a:lnTo>
                      <a:pt x="0" y="0"/>
                    </a:lnTo>
                    <a:lnTo>
                      <a:pt x="2" y="0"/>
                    </a:lnTo>
                    <a:lnTo>
                      <a:pt x="2" y="0"/>
                    </a:lnTo>
                    <a:lnTo>
                      <a:pt x="2" y="0"/>
                    </a:lnTo>
                    <a:lnTo>
                      <a:pt x="6" y="4"/>
                    </a:lnTo>
                    <a:lnTo>
                      <a:pt x="6" y="10"/>
                    </a:lnTo>
                    <a:lnTo>
                      <a:pt x="6" y="10"/>
                    </a:lnTo>
                    <a:lnTo>
                      <a:pt x="6" y="14"/>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6" name="Freeform 2056">
                <a:extLst>
                  <a:ext uri="{FF2B5EF4-FFF2-40B4-BE49-F238E27FC236}">
                    <a16:creationId xmlns:a16="http://schemas.microsoft.com/office/drawing/2014/main" id="{8B3B5434-F9AA-476C-79A2-C07C8DB1256B}"/>
                  </a:ext>
                </a:extLst>
              </p:cNvPr>
              <p:cNvSpPr>
                <a:spLocks/>
              </p:cNvSpPr>
              <p:nvPr/>
            </p:nvSpPr>
            <p:spPr bwMode="auto">
              <a:xfrm>
                <a:off x="2590" y="2713"/>
                <a:ext cx="4" cy="6"/>
              </a:xfrm>
              <a:custGeom>
                <a:avLst/>
                <a:gdLst>
                  <a:gd name="T0" fmla="*/ 2 w 4"/>
                  <a:gd name="T1" fmla="*/ 6 h 6"/>
                  <a:gd name="T2" fmla="*/ 2 w 4"/>
                  <a:gd name="T3" fmla="*/ 6 h 6"/>
                  <a:gd name="T4" fmla="*/ 0 w 4"/>
                  <a:gd name="T5" fmla="*/ 2 h 6"/>
                  <a:gd name="T6" fmla="*/ 0 w 4"/>
                  <a:gd name="T7" fmla="*/ 2 h 6"/>
                  <a:gd name="T8" fmla="*/ 0 w 4"/>
                  <a:gd name="T9" fmla="*/ 0 h 6"/>
                  <a:gd name="T10" fmla="*/ 0 w 4"/>
                  <a:gd name="T11" fmla="*/ 0 h 6"/>
                  <a:gd name="T12" fmla="*/ 0 w 4"/>
                  <a:gd name="T13" fmla="*/ 0 h 6"/>
                  <a:gd name="T14" fmla="*/ 4 w 4"/>
                  <a:gd name="T15" fmla="*/ 2 h 6"/>
                  <a:gd name="T16" fmla="*/ 4 w 4"/>
                  <a:gd name="T17" fmla="*/ 2 h 6"/>
                  <a:gd name="T18" fmla="*/ 2 w 4"/>
                  <a:gd name="T19" fmla="*/ 6 h 6"/>
                  <a:gd name="T20" fmla="*/ 2 w 4"/>
                  <a:gd name="T21" fmla="*/ 6 h 6"/>
                  <a:gd name="T22" fmla="*/ 2 w 4"/>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6"/>
                    </a:moveTo>
                    <a:lnTo>
                      <a:pt x="2" y="6"/>
                    </a:lnTo>
                    <a:lnTo>
                      <a:pt x="0" y="2"/>
                    </a:lnTo>
                    <a:lnTo>
                      <a:pt x="0" y="2"/>
                    </a:lnTo>
                    <a:lnTo>
                      <a:pt x="0" y="0"/>
                    </a:lnTo>
                    <a:lnTo>
                      <a:pt x="0" y="0"/>
                    </a:lnTo>
                    <a:lnTo>
                      <a:pt x="0" y="0"/>
                    </a:lnTo>
                    <a:lnTo>
                      <a:pt x="4" y="2"/>
                    </a:lnTo>
                    <a:lnTo>
                      <a:pt x="4" y="2"/>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7" name="Freeform 2057">
                <a:extLst>
                  <a:ext uri="{FF2B5EF4-FFF2-40B4-BE49-F238E27FC236}">
                    <a16:creationId xmlns:a16="http://schemas.microsoft.com/office/drawing/2014/main" id="{E95A5559-75D5-1B47-EE04-0D370084167E}"/>
                  </a:ext>
                </a:extLst>
              </p:cNvPr>
              <p:cNvSpPr>
                <a:spLocks/>
              </p:cNvSpPr>
              <p:nvPr/>
            </p:nvSpPr>
            <p:spPr bwMode="auto">
              <a:xfrm>
                <a:off x="3076" y="1952"/>
                <a:ext cx="6" cy="8"/>
              </a:xfrm>
              <a:custGeom>
                <a:avLst/>
                <a:gdLst>
                  <a:gd name="T0" fmla="*/ 6 w 6"/>
                  <a:gd name="T1" fmla="*/ 8 h 8"/>
                  <a:gd name="T2" fmla="*/ 6 w 6"/>
                  <a:gd name="T3" fmla="*/ 8 h 8"/>
                  <a:gd name="T4" fmla="*/ 4 w 6"/>
                  <a:gd name="T5" fmla="*/ 8 h 8"/>
                  <a:gd name="T6" fmla="*/ 0 w 6"/>
                  <a:gd name="T7" fmla="*/ 2 h 8"/>
                  <a:gd name="T8" fmla="*/ 0 w 6"/>
                  <a:gd name="T9" fmla="*/ 2 h 8"/>
                  <a:gd name="T10" fmla="*/ 2 w 6"/>
                  <a:gd name="T11" fmla="*/ 0 h 8"/>
                  <a:gd name="T12" fmla="*/ 4 w 6"/>
                  <a:gd name="T13" fmla="*/ 2 h 8"/>
                  <a:gd name="T14" fmla="*/ 6 w 6"/>
                  <a:gd name="T15" fmla="*/ 8 h 8"/>
                  <a:gd name="T16" fmla="*/ 6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8"/>
                    </a:moveTo>
                    <a:lnTo>
                      <a:pt x="6" y="8"/>
                    </a:lnTo>
                    <a:lnTo>
                      <a:pt x="4" y="8"/>
                    </a:lnTo>
                    <a:lnTo>
                      <a:pt x="0" y="2"/>
                    </a:lnTo>
                    <a:lnTo>
                      <a:pt x="0" y="2"/>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8" name="Freeform 2058">
                <a:extLst>
                  <a:ext uri="{FF2B5EF4-FFF2-40B4-BE49-F238E27FC236}">
                    <a16:creationId xmlns:a16="http://schemas.microsoft.com/office/drawing/2014/main" id="{8B30F597-4010-326E-6977-E495A71207BD}"/>
                  </a:ext>
                </a:extLst>
              </p:cNvPr>
              <p:cNvSpPr>
                <a:spLocks/>
              </p:cNvSpPr>
              <p:nvPr/>
            </p:nvSpPr>
            <p:spPr bwMode="auto">
              <a:xfrm>
                <a:off x="3076" y="2711"/>
                <a:ext cx="14" cy="16"/>
              </a:xfrm>
              <a:custGeom>
                <a:avLst/>
                <a:gdLst>
                  <a:gd name="T0" fmla="*/ 10 w 14"/>
                  <a:gd name="T1" fmla="*/ 6 h 16"/>
                  <a:gd name="T2" fmla="*/ 10 w 14"/>
                  <a:gd name="T3" fmla="*/ 6 h 16"/>
                  <a:gd name="T4" fmla="*/ 12 w 14"/>
                  <a:gd name="T5" fmla="*/ 10 h 16"/>
                  <a:gd name="T6" fmla="*/ 14 w 14"/>
                  <a:gd name="T7" fmla="*/ 16 h 16"/>
                  <a:gd name="T8" fmla="*/ 14 w 14"/>
                  <a:gd name="T9" fmla="*/ 16 h 16"/>
                  <a:gd name="T10" fmla="*/ 8 w 14"/>
                  <a:gd name="T11" fmla="*/ 16 h 16"/>
                  <a:gd name="T12" fmla="*/ 6 w 14"/>
                  <a:gd name="T13" fmla="*/ 16 h 16"/>
                  <a:gd name="T14" fmla="*/ 4 w 14"/>
                  <a:gd name="T15" fmla="*/ 14 h 16"/>
                  <a:gd name="T16" fmla="*/ 4 w 14"/>
                  <a:gd name="T17" fmla="*/ 14 h 16"/>
                  <a:gd name="T18" fmla="*/ 2 w 14"/>
                  <a:gd name="T19" fmla="*/ 10 h 16"/>
                  <a:gd name="T20" fmla="*/ 0 w 14"/>
                  <a:gd name="T21" fmla="*/ 8 h 16"/>
                  <a:gd name="T22" fmla="*/ 0 w 14"/>
                  <a:gd name="T23" fmla="*/ 4 h 16"/>
                  <a:gd name="T24" fmla="*/ 0 w 14"/>
                  <a:gd name="T25" fmla="*/ 4 h 16"/>
                  <a:gd name="T26" fmla="*/ 0 w 14"/>
                  <a:gd name="T27" fmla="*/ 0 h 16"/>
                  <a:gd name="T28" fmla="*/ 2 w 14"/>
                  <a:gd name="T29" fmla="*/ 0 h 16"/>
                  <a:gd name="T30" fmla="*/ 6 w 14"/>
                  <a:gd name="T31" fmla="*/ 2 h 16"/>
                  <a:gd name="T32" fmla="*/ 6 w 14"/>
                  <a:gd name="T33" fmla="*/ 2 h 16"/>
                  <a:gd name="T34" fmla="*/ 10 w 14"/>
                  <a:gd name="T35" fmla="*/ 6 h 16"/>
                  <a:gd name="T36" fmla="*/ 10 w 14"/>
                  <a:gd name="T3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6">
                    <a:moveTo>
                      <a:pt x="10" y="6"/>
                    </a:moveTo>
                    <a:lnTo>
                      <a:pt x="10" y="6"/>
                    </a:lnTo>
                    <a:lnTo>
                      <a:pt x="12" y="10"/>
                    </a:lnTo>
                    <a:lnTo>
                      <a:pt x="14" y="16"/>
                    </a:lnTo>
                    <a:lnTo>
                      <a:pt x="14" y="16"/>
                    </a:lnTo>
                    <a:lnTo>
                      <a:pt x="8" y="16"/>
                    </a:lnTo>
                    <a:lnTo>
                      <a:pt x="6" y="16"/>
                    </a:lnTo>
                    <a:lnTo>
                      <a:pt x="4" y="14"/>
                    </a:lnTo>
                    <a:lnTo>
                      <a:pt x="4" y="14"/>
                    </a:lnTo>
                    <a:lnTo>
                      <a:pt x="2" y="10"/>
                    </a:lnTo>
                    <a:lnTo>
                      <a:pt x="0" y="8"/>
                    </a:lnTo>
                    <a:lnTo>
                      <a:pt x="0" y="4"/>
                    </a:lnTo>
                    <a:lnTo>
                      <a:pt x="0" y="4"/>
                    </a:lnTo>
                    <a:lnTo>
                      <a:pt x="0" y="0"/>
                    </a:lnTo>
                    <a:lnTo>
                      <a:pt x="2" y="0"/>
                    </a:lnTo>
                    <a:lnTo>
                      <a:pt x="6" y="2"/>
                    </a:lnTo>
                    <a:lnTo>
                      <a:pt x="6"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9" name="Freeform 2059">
                <a:extLst>
                  <a:ext uri="{FF2B5EF4-FFF2-40B4-BE49-F238E27FC236}">
                    <a16:creationId xmlns:a16="http://schemas.microsoft.com/office/drawing/2014/main" id="{48B447A0-909C-B7C8-D5FC-E56BDF0F89FD}"/>
                  </a:ext>
                </a:extLst>
              </p:cNvPr>
              <p:cNvSpPr>
                <a:spLocks/>
              </p:cNvSpPr>
              <p:nvPr/>
            </p:nvSpPr>
            <p:spPr bwMode="auto">
              <a:xfrm>
                <a:off x="2986" y="2701"/>
                <a:ext cx="10" cy="22"/>
              </a:xfrm>
              <a:custGeom>
                <a:avLst/>
                <a:gdLst>
                  <a:gd name="T0" fmla="*/ 2 w 10"/>
                  <a:gd name="T1" fmla="*/ 0 h 22"/>
                  <a:gd name="T2" fmla="*/ 2 w 10"/>
                  <a:gd name="T3" fmla="*/ 0 h 22"/>
                  <a:gd name="T4" fmla="*/ 8 w 10"/>
                  <a:gd name="T5" fmla="*/ 10 h 22"/>
                  <a:gd name="T6" fmla="*/ 8 w 10"/>
                  <a:gd name="T7" fmla="*/ 10 h 22"/>
                  <a:gd name="T8" fmla="*/ 10 w 10"/>
                  <a:gd name="T9" fmla="*/ 14 h 22"/>
                  <a:gd name="T10" fmla="*/ 10 w 10"/>
                  <a:gd name="T11" fmla="*/ 18 h 22"/>
                  <a:gd name="T12" fmla="*/ 10 w 10"/>
                  <a:gd name="T13" fmla="*/ 18 h 22"/>
                  <a:gd name="T14" fmla="*/ 8 w 10"/>
                  <a:gd name="T15" fmla="*/ 22 h 22"/>
                  <a:gd name="T16" fmla="*/ 6 w 10"/>
                  <a:gd name="T17" fmla="*/ 20 h 22"/>
                  <a:gd name="T18" fmla="*/ 6 w 10"/>
                  <a:gd name="T19" fmla="*/ 20 h 22"/>
                  <a:gd name="T20" fmla="*/ 0 w 10"/>
                  <a:gd name="T21" fmla="*/ 6 h 22"/>
                  <a:gd name="T22" fmla="*/ 0 w 10"/>
                  <a:gd name="T23" fmla="*/ 6 h 22"/>
                  <a:gd name="T24" fmla="*/ 0 w 10"/>
                  <a:gd name="T25" fmla="*/ 2 h 22"/>
                  <a:gd name="T26" fmla="*/ 2 w 10"/>
                  <a:gd name="T27" fmla="*/ 0 h 22"/>
                  <a:gd name="T28" fmla="*/ 2 w 10"/>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22">
                    <a:moveTo>
                      <a:pt x="2" y="0"/>
                    </a:moveTo>
                    <a:lnTo>
                      <a:pt x="2" y="0"/>
                    </a:lnTo>
                    <a:lnTo>
                      <a:pt x="8" y="10"/>
                    </a:lnTo>
                    <a:lnTo>
                      <a:pt x="8" y="10"/>
                    </a:lnTo>
                    <a:lnTo>
                      <a:pt x="10" y="14"/>
                    </a:lnTo>
                    <a:lnTo>
                      <a:pt x="10" y="18"/>
                    </a:lnTo>
                    <a:lnTo>
                      <a:pt x="10" y="18"/>
                    </a:lnTo>
                    <a:lnTo>
                      <a:pt x="8" y="22"/>
                    </a:lnTo>
                    <a:lnTo>
                      <a:pt x="6" y="20"/>
                    </a:lnTo>
                    <a:lnTo>
                      <a:pt x="6" y="20"/>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0" name="Freeform 2060">
                <a:extLst>
                  <a:ext uri="{FF2B5EF4-FFF2-40B4-BE49-F238E27FC236}">
                    <a16:creationId xmlns:a16="http://schemas.microsoft.com/office/drawing/2014/main" id="{8D3F1394-C77D-589B-EE8B-46851BEF44ED}"/>
                  </a:ext>
                </a:extLst>
              </p:cNvPr>
              <p:cNvSpPr>
                <a:spLocks/>
              </p:cNvSpPr>
              <p:nvPr/>
            </p:nvSpPr>
            <p:spPr bwMode="auto">
              <a:xfrm>
                <a:off x="3040" y="2711"/>
                <a:ext cx="10" cy="16"/>
              </a:xfrm>
              <a:custGeom>
                <a:avLst/>
                <a:gdLst>
                  <a:gd name="T0" fmla="*/ 10 w 10"/>
                  <a:gd name="T1" fmla="*/ 12 h 16"/>
                  <a:gd name="T2" fmla="*/ 10 w 10"/>
                  <a:gd name="T3" fmla="*/ 12 h 16"/>
                  <a:gd name="T4" fmla="*/ 8 w 10"/>
                  <a:gd name="T5" fmla="*/ 14 h 16"/>
                  <a:gd name="T6" fmla="*/ 6 w 10"/>
                  <a:gd name="T7" fmla="*/ 16 h 16"/>
                  <a:gd name="T8" fmla="*/ 4 w 10"/>
                  <a:gd name="T9" fmla="*/ 16 h 16"/>
                  <a:gd name="T10" fmla="*/ 2 w 10"/>
                  <a:gd name="T11" fmla="*/ 10 h 16"/>
                  <a:gd name="T12" fmla="*/ 2 w 10"/>
                  <a:gd name="T13" fmla="*/ 10 h 16"/>
                  <a:gd name="T14" fmla="*/ 0 w 10"/>
                  <a:gd name="T15" fmla="*/ 0 h 16"/>
                  <a:gd name="T16" fmla="*/ 2 w 10"/>
                  <a:gd name="T17" fmla="*/ 0 h 16"/>
                  <a:gd name="T18" fmla="*/ 4 w 10"/>
                  <a:gd name="T19" fmla="*/ 2 h 16"/>
                  <a:gd name="T20" fmla="*/ 4 w 10"/>
                  <a:gd name="T21" fmla="*/ 2 h 16"/>
                  <a:gd name="T22" fmla="*/ 10 w 10"/>
                  <a:gd name="T23" fmla="*/ 12 h 16"/>
                  <a:gd name="T24" fmla="*/ 10 w 10"/>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10" y="12"/>
                    </a:moveTo>
                    <a:lnTo>
                      <a:pt x="10" y="12"/>
                    </a:lnTo>
                    <a:lnTo>
                      <a:pt x="8" y="14"/>
                    </a:lnTo>
                    <a:lnTo>
                      <a:pt x="6" y="16"/>
                    </a:lnTo>
                    <a:lnTo>
                      <a:pt x="4" y="16"/>
                    </a:lnTo>
                    <a:lnTo>
                      <a:pt x="2" y="10"/>
                    </a:lnTo>
                    <a:lnTo>
                      <a:pt x="2" y="10"/>
                    </a:lnTo>
                    <a:lnTo>
                      <a:pt x="0" y="0"/>
                    </a:lnTo>
                    <a:lnTo>
                      <a:pt x="2" y="0"/>
                    </a:lnTo>
                    <a:lnTo>
                      <a:pt x="4" y="2"/>
                    </a:lnTo>
                    <a:lnTo>
                      <a:pt x="4" y="2"/>
                    </a:lnTo>
                    <a:lnTo>
                      <a:pt x="10" y="12"/>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1" name="Freeform 2061">
                <a:extLst>
                  <a:ext uri="{FF2B5EF4-FFF2-40B4-BE49-F238E27FC236}">
                    <a16:creationId xmlns:a16="http://schemas.microsoft.com/office/drawing/2014/main" id="{62A1FDD5-2B22-747D-485D-87468E00F675}"/>
                  </a:ext>
                </a:extLst>
              </p:cNvPr>
              <p:cNvSpPr>
                <a:spLocks/>
              </p:cNvSpPr>
              <p:nvPr/>
            </p:nvSpPr>
            <p:spPr bwMode="auto">
              <a:xfrm>
                <a:off x="2916" y="2711"/>
                <a:ext cx="4" cy="8"/>
              </a:xfrm>
              <a:custGeom>
                <a:avLst/>
                <a:gdLst>
                  <a:gd name="T0" fmla="*/ 4 w 4"/>
                  <a:gd name="T1" fmla="*/ 2 h 8"/>
                  <a:gd name="T2" fmla="*/ 4 w 4"/>
                  <a:gd name="T3" fmla="*/ 2 h 8"/>
                  <a:gd name="T4" fmla="*/ 4 w 4"/>
                  <a:gd name="T5" fmla="*/ 6 h 8"/>
                  <a:gd name="T6" fmla="*/ 2 w 4"/>
                  <a:gd name="T7" fmla="*/ 8 h 8"/>
                  <a:gd name="T8" fmla="*/ 2 w 4"/>
                  <a:gd name="T9" fmla="*/ 8 h 8"/>
                  <a:gd name="T10" fmla="*/ 0 w 4"/>
                  <a:gd name="T11" fmla="*/ 4 h 8"/>
                  <a:gd name="T12" fmla="*/ 0 w 4"/>
                  <a:gd name="T13" fmla="*/ 4 h 8"/>
                  <a:gd name="T14" fmla="*/ 0 w 4"/>
                  <a:gd name="T15" fmla="*/ 0 h 8"/>
                  <a:gd name="T16" fmla="*/ 2 w 4"/>
                  <a:gd name="T17" fmla="*/ 0 h 8"/>
                  <a:gd name="T18" fmla="*/ 2 w 4"/>
                  <a:gd name="T19" fmla="*/ 0 h 8"/>
                  <a:gd name="T20" fmla="*/ 4 w 4"/>
                  <a:gd name="T21" fmla="*/ 2 h 8"/>
                  <a:gd name="T22" fmla="*/ 4 w 4"/>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4" y="2"/>
                    </a:moveTo>
                    <a:lnTo>
                      <a:pt x="4" y="2"/>
                    </a:lnTo>
                    <a:lnTo>
                      <a:pt x="4" y="6"/>
                    </a:lnTo>
                    <a:lnTo>
                      <a:pt x="2" y="8"/>
                    </a:lnTo>
                    <a:lnTo>
                      <a:pt x="2" y="8"/>
                    </a:lnTo>
                    <a:lnTo>
                      <a:pt x="0" y="4"/>
                    </a:lnTo>
                    <a:lnTo>
                      <a:pt x="0" y="4"/>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2" name="Freeform 2062">
                <a:extLst>
                  <a:ext uri="{FF2B5EF4-FFF2-40B4-BE49-F238E27FC236}">
                    <a16:creationId xmlns:a16="http://schemas.microsoft.com/office/drawing/2014/main" id="{7BC01607-DB03-FA81-1DFF-6E43F7A2B16B}"/>
                  </a:ext>
                </a:extLst>
              </p:cNvPr>
              <p:cNvSpPr>
                <a:spLocks/>
              </p:cNvSpPr>
              <p:nvPr/>
            </p:nvSpPr>
            <p:spPr bwMode="auto">
              <a:xfrm>
                <a:off x="4138" y="2678"/>
                <a:ext cx="12" cy="31"/>
              </a:xfrm>
              <a:custGeom>
                <a:avLst/>
                <a:gdLst>
                  <a:gd name="T0" fmla="*/ 12 w 12"/>
                  <a:gd name="T1" fmla="*/ 29 h 31"/>
                  <a:gd name="T2" fmla="*/ 12 w 12"/>
                  <a:gd name="T3" fmla="*/ 29 h 31"/>
                  <a:gd name="T4" fmla="*/ 8 w 12"/>
                  <a:gd name="T5" fmla="*/ 31 h 31"/>
                  <a:gd name="T6" fmla="*/ 6 w 12"/>
                  <a:gd name="T7" fmla="*/ 29 h 31"/>
                  <a:gd name="T8" fmla="*/ 2 w 12"/>
                  <a:gd name="T9" fmla="*/ 23 h 31"/>
                  <a:gd name="T10" fmla="*/ 2 w 12"/>
                  <a:gd name="T11" fmla="*/ 23 h 31"/>
                  <a:gd name="T12" fmla="*/ 0 w 12"/>
                  <a:gd name="T13" fmla="*/ 17 h 31"/>
                  <a:gd name="T14" fmla="*/ 0 w 12"/>
                  <a:gd name="T15" fmla="*/ 6 h 31"/>
                  <a:gd name="T16" fmla="*/ 0 w 12"/>
                  <a:gd name="T17" fmla="*/ 6 h 31"/>
                  <a:gd name="T18" fmla="*/ 2 w 12"/>
                  <a:gd name="T19" fmla="*/ 2 h 31"/>
                  <a:gd name="T20" fmla="*/ 4 w 12"/>
                  <a:gd name="T21" fmla="*/ 0 h 31"/>
                  <a:gd name="T22" fmla="*/ 6 w 12"/>
                  <a:gd name="T23" fmla="*/ 2 h 31"/>
                  <a:gd name="T24" fmla="*/ 6 w 12"/>
                  <a:gd name="T25" fmla="*/ 2 h 31"/>
                  <a:gd name="T26" fmla="*/ 8 w 12"/>
                  <a:gd name="T27" fmla="*/ 2 h 31"/>
                  <a:gd name="T28" fmla="*/ 10 w 12"/>
                  <a:gd name="T29" fmla="*/ 4 h 31"/>
                  <a:gd name="T30" fmla="*/ 10 w 12"/>
                  <a:gd name="T31" fmla="*/ 12 h 31"/>
                  <a:gd name="T32" fmla="*/ 10 w 12"/>
                  <a:gd name="T33" fmla="*/ 12 h 31"/>
                  <a:gd name="T34" fmla="*/ 10 w 12"/>
                  <a:gd name="T35" fmla="*/ 21 h 31"/>
                  <a:gd name="T36" fmla="*/ 12 w 12"/>
                  <a:gd name="T37" fmla="*/ 29 h 31"/>
                  <a:gd name="T38" fmla="*/ 12 w 12"/>
                  <a:gd name="T3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31">
                    <a:moveTo>
                      <a:pt x="12" y="29"/>
                    </a:moveTo>
                    <a:lnTo>
                      <a:pt x="12" y="29"/>
                    </a:lnTo>
                    <a:lnTo>
                      <a:pt x="8" y="31"/>
                    </a:lnTo>
                    <a:lnTo>
                      <a:pt x="6" y="29"/>
                    </a:lnTo>
                    <a:lnTo>
                      <a:pt x="2" y="23"/>
                    </a:lnTo>
                    <a:lnTo>
                      <a:pt x="2" y="23"/>
                    </a:lnTo>
                    <a:lnTo>
                      <a:pt x="0" y="17"/>
                    </a:lnTo>
                    <a:lnTo>
                      <a:pt x="0" y="6"/>
                    </a:lnTo>
                    <a:lnTo>
                      <a:pt x="0" y="6"/>
                    </a:lnTo>
                    <a:lnTo>
                      <a:pt x="2" y="2"/>
                    </a:lnTo>
                    <a:lnTo>
                      <a:pt x="4" y="0"/>
                    </a:lnTo>
                    <a:lnTo>
                      <a:pt x="6" y="2"/>
                    </a:lnTo>
                    <a:lnTo>
                      <a:pt x="6" y="2"/>
                    </a:lnTo>
                    <a:lnTo>
                      <a:pt x="8" y="2"/>
                    </a:lnTo>
                    <a:lnTo>
                      <a:pt x="10" y="4"/>
                    </a:lnTo>
                    <a:lnTo>
                      <a:pt x="10" y="12"/>
                    </a:lnTo>
                    <a:lnTo>
                      <a:pt x="10" y="12"/>
                    </a:lnTo>
                    <a:lnTo>
                      <a:pt x="10" y="21"/>
                    </a:lnTo>
                    <a:lnTo>
                      <a:pt x="12" y="29"/>
                    </a:lnTo>
                    <a:lnTo>
                      <a:pt x="1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3" name="Freeform 2063">
                <a:extLst>
                  <a:ext uri="{FF2B5EF4-FFF2-40B4-BE49-F238E27FC236}">
                    <a16:creationId xmlns:a16="http://schemas.microsoft.com/office/drawing/2014/main" id="{92A44087-7173-C73B-DEC0-027056E895D2}"/>
                  </a:ext>
                </a:extLst>
              </p:cNvPr>
              <p:cNvSpPr>
                <a:spLocks/>
              </p:cNvSpPr>
              <p:nvPr/>
            </p:nvSpPr>
            <p:spPr bwMode="auto">
              <a:xfrm>
                <a:off x="4184" y="2707"/>
                <a:ext cx="8" cy="12"/>
              </a:xfrm>
              <a:custGeom>
                <a:avLst/>
                <a:gdLst>
                  <a:gd name="T0" fmla="*/ 2 w 8"/>
                  <a:gd name="T1" fmla="*/ 12 h 12"/>
                  <a:gd name="T2" fmla="*/ 2 w 8"/>
                  <a:gd name="T3" fmla="*/ 12 h 12"/>
                  <a:gd name="T4" fmla="*/ 0 w 8"/>
                  <a:gd name="T5" fmla="*/ 6 h 12"/>
                  <a:gd name="T6" fmla="*/ 0 w 8"/>
                  <a:gd name="T7" fmla="*/ 6 h 12"/>
                  <a:gd name="T8" fmla="*/ 2 w 8"/>
                  <a:gd name="T9" fmla="*/ 0 h 12"/>
                  <a:gd name="T10" fmla="*/ 4 w 8"/>
                  <a:gd name="T11" fmla="*/ 0 h 12"/>
                  <a:gd name="T12" fmla="*/ 6 w 8"/>
                  <a:gd name="T13" fmla="*/ 2 h 12"/>
                  <a:gd name="T14" fmla="*/ 6 w 8"/>
                  <a:gd name="T15" fmla="*/ 2 h 12"/>
                  <a:gd name="T16" fmla="*/ 8 w 8"/>
                  <a:gd name="T17" fmla="*/ 4 h 12"/>
                  <a:gd name="T18" fmla="*/ 8 w 8"/>
                  <a:gd name="T19" fmla="*/ 8 h 12"/>
                  <a:gd name="T20" fmla="*/ 8 w 8"/>
                  <a:gd name="T21" fmla="*/ 8 h 12"/>
                  <a:gd name="T22" fmla="*/ 6 w 8"/>
                  <a:gd name="T23" fmla="*/ 12 h 12"/>
                  <a:gd name="T24" fmla="*/ 2 w 8"/>
                  <a:gd name="T25" fmla="*/ 12 h 12"/>
                  <a:gd name="T26" fmla="*/ 2 w 8"/>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2" y="12"/>
                    </a:moveTo>
                    <a:lnTo>
                      <a:pt x="2" y="12"/>
                    </a:lnTo>
                    <a:lnTo>
                      <a:pt x="0" y="6"/>
                    </a:lnTo>
                    <a:lnTo>
                      <a:pt x="0" y="6"/>
                    </a:lnTo>
                    <a:lnTo>
                      <a:pt x="2" y="0"/>
                    </a:lnTo>
                    <a:lnTo>
                      <a:pt x="4" y="0"/>
                    </a:lnTo>
                    <a:lnTo>
                      <a:pt x="6" y="2"/>
                    </a:lnTo>
                    <a:lnTo>
                      <a:pt x="6" y="2"/>
                    </a:lnTo>
                    <a:lnTo>
                      <a:pt x="8" y="4"/>
                    </a:lnTo>
                    <a:lnTo>
                      <a:pt x="8" y="8"/>
                    </a:lnTo>
                    <a:lnTo>
                      <a:pt x="8" y="8"/>
                    </a:lnTo>
                    <a:lnTo>
                      <a:pt x="6"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4" name="Freeform 2064">
                <a:extLst>
                  <a:ext uri="{FF2B5EF4-FFF2-40B4-BE49-F238E27FC236}">
                    <a16:creationId xmlns:a16="http://schemas.microsoft.com/office/drawing/2014/main" id="{97D18D6E-8A6F-407B-B3C4-A6B8DE014FFA}"/>
                  </a:ext>
                </a:extLst>
              </p:cNvPr>
              <p:cNvSpPr>
                <a:spLocks/>
              </p:cNvSpPr>
              <p:nvPr/>
            </p:nvSpPr>
            <p:spPr bwMode="auto">
              <a:xfrm>
                <a:off x="4094" y="2707"/>
                <a:ext cx="8" cy="12"/>
              </a:xfrm>
              <a:custGeom>
                <a:avLst/>
                <a:gdLst>
                  <a:gd name="T0" fmla="*/ 8 w 8"/>
                  <a:gd name="T1" fmla="*/ 10 h 12"/>
                  <a:gd name="T2" fmla="*/ 8 w 8"/>
                  <a:gd name="T3" fmla="*/ 10 h 12"/>
                  <a:gd name="T4" fmla="*/ 6 w 8"/>
                  <a:gd name="T5" fmla="*/ 12 h 12"/>
                  <a:gd name="T6" fmla="*/ 4 w 8"/>
                  <a:gd name="T7" fmla="*/ 12 h 12"/>
                  <a:gd name="T8" fmla="*/ 0 w 8"/>
                  <a:gd name="T9" fmla="*/ 6 h 12"/>
                  <a:gd name="T10" fmla="*/ 0 w 8"/>
                  <a:gd name="T11" fmla="*/ 6 h 12"/>
                  <a:gd name="T12" fmla="*/ 0 w 8"/>
                  <a:gd name="T13" fmla="*/ 2 h 12"/>
                  <a:gd name="T14" fmla="*/ 2 w 8"/>
                  <a:gd name="T15" fmla="*/ 0 h 12"/>
                  <a:gd name="T16" fmla="*/ 2 w 8"/>
                  <a:gd name="T17" fmla="*/ 0 h 12"/>
                  <a:gd name="T18" fmla="*/ 4 w 8"/>
                  <a:gd name="T19" fmla="*/ 0 h 12"/>
                  <a:gd name="T20" fmla="*/ 4 w 8"/>
                  <a:gd name="T21" fmla="*/ 4 h 12"/>
                  <a:gd name="T22" fmla="*/ 8 w 8"/>
                  <a:gd name="T23" fmla="*/ 10 h 12"/>
                  <a:gd name="T24" fmla="*/ 8 w 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10"/>
                    </a:moveTo>
                    <a:lnTo>
                      <a:pt x="8" y="10"/>
                    </a:lnTo>
                    <a:lnTo>
                      <a:pt x="6" y="12"/>
                    </a:lnTo>
                    <a:lnTo>
                      <a:pt x="4" y="12"/>
                    </a:lnTo>
                    <a:lnTo>
                      <a:pt x="0" y="6"/>
                    </a:lnTo>
                    <a:lnTo>
                      <a:pt x="0" y="6"/>
                    </a:lnTo>
                    <a:lnTo>
                      <a:pt x="0" y="2"/>
                    </a:lnTo>
                    <a:lnTo>
                      <a:pt x="2" y="0"/>
                    </a:lnTo>
                    <a:lnTo>
                      <a:pt x="2" y="0"/>
                    </a:lnTo>
                    <a:lnTo>
                      <a:pt x="4" y="0"/>
                    </a:lnTo>
                    <a:lnTo>
                      <a:pt x="4" y="4"/>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5" name="Freeform 2065">
                <a:extLst>
                  <a:ext uri="{FF2B5EF4-FFF2-40B4-BE49-F238E27FC236}">
                    <a16:creationId xmlns:a16="http://schemas.microsoft.com/office/drawing/2014/main" id="{041353B1-BDCC-3315-9C9F-47E0ACFC28A0}"/>
                  </a:ext>
                </a:extLst>
              </p:cNvPr>
              <p:cNvSpPr>
                <a:spLocks/>
              </p:cNvSpPr>
              <p:nvPr/>
            </p:nvSpPr>
            <p:spPr bwMode="auto">
              <a:xfrm>
                <a:off x="3442" y="2709"/>
                <a:ext cx="12" cy="16"/>
              </a:xfrm>
              <a:custGeom>
                <a:avLst/>
                <a:gdLst>
                  <a:gd name="T0" fmla="*/ 4 w 12"/>
                  <a:gd name="T1" fmla="*/ 0 h 16"/>
                  <a:gd name="T2" fmla="*/ 4 w 12"/>
                  <a:gd name="T3" fmla="*/ 0 h 16"/>
                  <a:gd name="T4" fmla="*/ 8 w 12"/>
                  <a:gd name="T5" fmla="*/ 6 h 16"/>
                  <a:gd name="T6" fmla="*/ 10 w 12"/>
                  <a:gd name="T7" fmla="*/ 6 h 16"/>
                  <a:gd name="T8" fmla="*/ 12 w 12"/>
                  <a:gd name="T9" fmla="*/ 6 h 16"/>
                  <a:gd name="T10" fmla="*/ 12 w 12"/>
                  <a:gd name="T11" fmla="*/ 6 h 16"/>
                  <a:gd name="T12" fmla="*/ 12 w 12"/>
                  <a:gd name="T13" fmla="*/ 14 h 16"/>
                  <a:gd name="T14" fmla="*/ 10 w 12"/>
                  <a:gd name="T15" fmla="*/ 16 h 16"/>
                  <a:gd name="T16" fmla="*/ 8 w 12"/>
                  <a:gd name="T17" fmla="*/ 14 h 16"/>
                  <a:gd name="T18" fmla="*/ 8 w 12"/>
                  <a:gd name="T19" fmla="*/ 14 h 16"/>
                  <a:gd name="T20" fmla="*/ 6 w 12"/>
                  <a:gd name="T21" fmla="*/ 12 h 16"/>
                  <a:gd name="T22" fmla="*/ 4 w 12"/>
                  <a:gd name="T23" fmla="*/ 12 h 16"/>
                  <a:gd name="T24" fmla="*/ 0 w 12"/>
                  <a:gd name="T25" fmla="*/ 10 h 16"/>
                  <a:gd name="T26" fmla="*/ 0 w 12"/>
                  <a:gd name="T27" fmla="*/ 4 h 16"/>
                  <a:gd name="T28" fmla="*/ 0 w 12"/>
                  <a:gd name="T29" fmla="*/ 4 h 16"/>
                  <a:gd name="T30" fmla="*/ 0 w 12"/>
                  <a:gd name="T31" fmla="*/ 0 h 16"/>
                  <a:gd name="T32" fmla="*/ 2 w 12"/>
                  <a:gd name="T33" fmla="*/ 0 h 16"/>
                  <a:gd name="T34" fmla="*/ 2 w 12"/>
                  <a:gd name="T35" fmla="*/ 0 h 16"/>
                  <a:gd name="T36" fmla="*/ 4 w 12"/>
                  <a:gd name="T37" fmla="*/ 0 h 16"/>
                  <a:gd name="T38" fmla="*/ 4 w 12"/>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4" y="0"/>
                    </a:moveTo>
                    <a:lnTo>
                      <a:pt x="4" y="0"/>
                    </a:lnTo>
                    <a:lnTo>
                      <a:pt x="8" y="6"/>
                    </a:lnTo>
                    <a:lnTo>
                      <a:pt x="10" y="6"/>
                    </a:lnTo>
                    <a:lnTo>
                      <a:pt x="12" y="6"/>
                    </a:lnTo>
                    <a:lnTo>
                      <a:pt x="12" y="6"/>
                    </a:lnTo>
                    <a:lnTo>
                      <a:pt x="12" y="14"/>
                    </a:lnTo>
                    <a:lnTo>
                      <a:pt x="10" y="16"/>
                    </a:lnTo>
                    <a:lnTo>
                      <a:pt x="8" y="14"/>
                    </a:lnTo>
                    <a:lnTo>
                      <a:pt x="8" y="14"/>
                    </a:lnTo>
                    <a:lnTo>
                      <a:pt x="6" y="12"/>
                    </a:lnTo>
                    <a:lnTo>
                      <a:pt x="4" y="12"/>
                    </a:lnTo>
                    <a:lnTo>
                      <a:pt x="0" y="10"/>
                    </a:lnTo>
                    <a:lnTo>
                      <a:pt x="0" y="4"/>
                    </a:lnTo>
                    <a:lnTo>
                      <a:pt x="0" y="4"/>
                    </a:lnTo>
                    <a:lnTo>
                      <a:pt x="0" y="0"/>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6" name="Freeform 2066">
                <a:extLst>
                  <a:ext uri="{FF2B5EF4-FFF2-40B4-BE49-F238E27FC236}">
                    <a16:creationId xmlns:a16="http://schemas.microsoft.com/office/drawing/2014/main" id="{69E6B884-88BF-6AB3-B455-1E216E50C862}"/>
                  </a:ext>
                </a:extLst>
              </p:cNvPr>
              <p:cNvSpPr>
                <a:spLocks/>
              </p:cNvSpPr>
              <p:nvPr/>
            </p:nvSpPr>
            <p:spPr bwMode="auto">
              <a:xfrm>
                <a:off x="3568" y="2709"/>
                <a:ext cx="4" cy="10"/>
              </a:xfrm>
              <a:custGeom>
                <a:avLst/>
                <a:gdLst>
                  <a:gd name="T0" fmla="*/ 4 w 4"/>
                  <a:gd name="T1" fmla="*/ 6 h 10"/>
                  <a:gd name="T2" fmla="*/ 4 w 4"/>
                  <a:gd name="T3" fmla="*/ 6 h 10"/>
                  <a:gd name="T4" fmla="*/ 4 w 4"/>
                  <a:gd name="T5" fmla="*/ 10 h 10"/>
                  <a:gd name="T6" fmla="*/ 2 w 4"/>
                  <a:gd name="T7" fmla="*/ 10 h 10"/>
                  <a:gd name="T8" fmla="*/ 2 w 4"/>
                  <a:gd name="T9" fmla="*/ 10 h 10"/>
                  <a:gd name="T10" fmla="*/ 0 w 4"/>
                  <a:gd name="T11" fmla="*/ 4 h 10"/>
                  <a:gd name="T12" fmla="*/ 0 w 4"/>
                  <a:gd name="T13" fmla="*/ 4 h 10"/>
                  <a:gd name="T14" fmla="*/ 0 w 4"/>
                  <a:gd name="T15" fmla="*/ 2 h 10"/>
                  <a:gd name="T16" fmla="*/ 2 w 4"/>
                  <a:gd name="T17" fmla="*/ 0 h 10"/>
                  <a:gd name="T18" fmla="*/ 2 w 4"/>
                  <a:gd name="T19" fmla="*/ 0 h 10"/>
                  <a:gd name="T20" fmla="*/ 4 w 4"/>
                  <a:gd name="T21" fmla="*/ 2 h 10"/>
                  <a:gd name="T22" fmla="*/ 4 w 4"/>
                  <a:gd name="T23" fmla="*/ 6 h 10"/>
                  <a:gd name="T24" fmla="*/ 4 w 4"/>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6"/>
                    </a:moveTo>
                    <a:lnTo>
                      <a:pt x="4" y="6"/>
                    </a:lnTo>
                    <a:lnTo>
                      <a:pt x="4" y="10"/>
                    </a:lnTo>
                    <a:lnTo>
                      <a:pt x="2" y="10"/>
                    </a:lnTo>
                    <a:lnTo>
                      <a:pt x="2" y="10"/>
                    </a:lnTo>
                    <a:lnTo>
                      <a:pt x="0" y="4"/>
                    </a:lnTo>
                    <a:lnTo>
                      <a:pt x="0" y="4"/>
                    </a:lnTo>
                    <a:lnTo>
                      <a:pt x="0" y="2"/>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7" name="Freeform 2067">
                <a:extLst>
                  <a:ext uri="{FF2B5EF4-FFF2-40B4-BE49-F238E27FC236}">
                    <a16:creationId xmlns:a16="http://schemas.microsoft.com/office/drawing/2014/main" id="{7724FBBC-33B5-E918-CA93-10B7F4551B95}"/>
                  </a:ext>
                </a:extLst>
              </p:cNvPr>
              <p:cNvSpPr>
                <a:spLocks/>
              </p:cNvSpPr>
              <p:nvPr/>
            </p:nvSpPr>
            <p:spPr bwMode="auto">
              <a:xfrm>
                <a:off x="2284" y="2171"/>
                <a:ext cx="12" cy="26"/>
              </a:xfrm>
              <a:custGeom>
                <a:avLst/>
                <a:gdLst>
                  <a:gd name="T0" fmla="*/ 0 w 12"/>
                  <a:gd name="T1" fmla="*/ 24 h 26"/>
                  <a:gd name="T2" fmla="*/ 0 w 12"/>
                  <a:gd name="T3" fmla="*/ 24 h 26"/>
                  <a:gd name="T4" fmla="*/ 0 w 12"/>
                  <a:gd name="T5" fmla="*/ 16 h 26"/>
                  <a:gd name="T6" fmla="*/ 0 w 12"/>
                  <a:gd name="T7" fmla="*/ 16 h 26"/>
                  <a:gd name="T8" fmla="*/ 2 w 12"/>
                  <a:gd name="T9" fmla="*/ 16 h 26"/>
                  <a:gd name="T10" fmla="*/ 4 w 12"/>
                  <a:gd name="T11" fmla="*/ 16 h 26"/>
                  <a:gd name="T12" fmla="*/ 6 w 12"/>
                  <a:gd name="T13" fmla="*/ 16 h 26"/>
                  <a:gd name="T14" fmla="*/ 6 w 12"/>
                  <a:gd name="T15" fmla="*/ 12 h 26"/>
                  <a:gd name="T16" fmla="*/ 6 w 12"/>
                  <a:gd name="T17" fmla="*/ 12 h 26"/>
                  <a:gd name="T18" fmla="*/ 4 w 12"/>
                  <a:gd name="T19" fmla="*/ 10 h 26"/>
                  <a:gd name="T20" fmla="*/ 4 w 12"/>
                  <a:gd name="T21" fmla="*/ 10 h 26"/>
                  <a:gd name="T22" fmla="*/ 4 w 12"/>
                  <a:gd name="T23" fmla="*/ 10 h 26"/>
                  <a:gd name="T24" fmla="*/ 2 w 12"/>
                  <a:gd name="T25" fmla="*/ 10 h 26"/>
                  <a:gd name="T26" fmla="*/ 0 w 12"/>
                  <a:gd name="T27" fmla="*/ 8 h 26"/>
                  <a:gd name="T28" fmla="*/ 0 w 12"/>
                  <a:gd name="T29" fmla="*/ 4 h 26"/>
                  <a:gd name="T30" fmla="*/ 0 w 12"/>
                  <a:gd name="T31" fmla="*/ 4 h 26"/>
                  <a:gd name="T32" fmla="*/ 0 w 12"/>
                  <a:gd name="T33" fmla="*/ 2 h 26"/>
                  <a:gd name="T34" fmla="*/ 2 w 12"/>
                  <a:gd name="T35" fmla="*/ 0 h 26"/>
                  <a:gd name="T36" fmla="*/ 4 w 12"/>
                  <a:gd name="T37" fmla="*/ 4 h 26"/>
                  <a:gd name="T38" fmla="*/ 4 w 12"/>
                  <a:gd name="T39" fmla="*/ 4 h 26"/>
                  <a:gd name="T40" fmla="*/ 10 w 12"/>
                  <a:gd name="T41" fmla="*/ 6 h 26"/>
                  <a:gd name="T42" fmla="*/ 12 w 12"/>
                  <a:gd name="T43" fmla="*/ 10 h 26"/>
                  <a:gd name="T44" fmla="*/ 12 w 12"/>
                  <a:gd name="T45" fmla="*/ 16 h 26"/>
                  <a:gd name="T46" fmla="*/ 12 w 12"/>
                  <a:gd name="T47" fmla="*/ 16 h 26"/>
                  <a:gd name="T48" fmla="*/ 12 w 12"/>
                  <a:gd name="T49" fmla="*/ 22 h 26"/>
                  <a:gd name="T50" fmla="*/ 8 w 12"/>
                  <a:gd name="T51" fmla="*/ 26 h 26"/>
                  <a:gd name="T52" fmla="*/ 6 w 12"/>
                  <a:gd name="T53" fmla="*/ 26 h 26"/>
                  <a:gd name="T54" fmla="*/ 4 w 12"/>
                  <a:gd name="T55" fmla="*/ 26 h 26"/>
                  <a:gd name="T56" fmla="*/ 4 w 12"/>
                  <a:gd name="T57" fmla="*/ 26 h 26"/>
                  <a:gd name="T58" fmla="*/ 0 w 12"/>
                  <a:gd name="T59" fmla="*/ 24 h 26"/>
                  <a:gd name="T60" fmla="*/ 0 w 12"/>
                  <a:gd name="T6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6">
                    <a:moveTo>
                      <a:pt x="0" y="24"/>
                    </a:moveTo>
                    <a:lnTo>
                      <a:pt x="0" y="24"/>
                    </a:lnTo>
                    <a:lnTo>
                      <a:pt x="0" y="16"/>
                    </a:lnTo>
                    <a:lnTo>
                      <a:pt x="0" y="16"/>
                    </a:lnTo>
                    <a:lnTo>
                      <a:pt x="2" y="16"/>
                    </a:lnTo>
                    <a:lnTo>
                      <a:pt x="4" y="16"/>
                    </a:lnTo>
                    <a:lnTo>
                      <a:pt x="6" y="16"/>
                    </a:lnTo>
                    <a:lnTo>
                      <a:pt x="6" y="12"/>
                    </a:lnTo>
                    <a:lnTo>
                      <a:pt x="6" y="12"/>
                    </a:lnTo>
                    <a:lnTo>
                      <a:pt x="4" y="10"/>
                    </a:lnTo>
                    <a:lnTo>
                      <a:pt x="4" y="10"/>
                    </a:lnTo>
                    <a:lnTo>
                      <a:pt x="4" y="10"/>
                    </a:lnTo>
                    <a:lnTo>
                      <a:pt x="2" y="10"/>
                    </a:lnTo>
                    <a:lnTo>
                      <a:pt x="0" y="8"/>
                    </a:lnTo>
                    <a:lnTo>
                      <a:pt x="0" y="4"/>
                    </a:lnTo>
                    <a:lnTo>
                      <a:pt x="0" y="4"/>
                    </a:lnTo>
                    <a:lnTo>
                      <a:pt x="0" y="2"/>
                    </a:lnTo>
                    <a:lnTo>
                      <a:pt x="2" y="0"/>
                    </a:lnTo>
                    <a:lnTo>
                      <a:pt x="4" y="4"/>
                    </a:lnTo>
                    <a:lnTo>
                      <a:pt x="4" y="4"/>
                    </a:lnTo>
                    <a:lnTo>
                      <a:pt x="10" y="6"/>
                    </a:lnTo>
                    <a:lnTo>
                      <a:pt x="12" y="10"/>
                    </a:lnTo>
                    <a:lnTo>
                      <a:pt x="12" y="16"/>
                    </a:lnTo>
                    <a:lnTo>
                      <a:pt x="12" y="16"/>
                    </a:lnTo>
                    <a:lnTo>
                      <a:pt x="12" y="22"/>
                    </a:lnTo>
                    <a:lnTo>
                      <a:pt x="8" y="26"/>
                    </a:lnTo>
                    <a:lnTo>
                      <a:pt x="6" y="26"/>
                    </a:lnTo>
                    <a:lnTo>
                      <a:pt x="4" y="26"/>
                    </a:lnTo>
                    <a:lnTo>
                      <a:pt x="4" y="26"/>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8" name="Freeform 2068">
                <a:extLst>
                  <a:ext uri="{FF2B5EF4-FFF2-40B4-BE49-F238E27FC236}">
                    <a16:creationId xmlns:a16="http://schemas.microsoft.com/office/drawing/2014/main" id="{CA8A6041-C136-5AF2-331C-E8C718925CD0}"/>
                  </a:ext>
                </a:extLst>
              </p:cNvPr>
              <p:cNvSpPr>
                <a:spLocks/>
              </p:cNvSpPr>
              <p:nvPr/>
            </p:nvSpPr>
            <p:spPr bwMode="auto">
              <a:xfrm>
                <a:off x="2306" y="2175"/>
                <a:ext cx="6" cy="20"/>
              </a:xfrm>
              <a:custGeom>
                <a:avLst/>
                <a:gdLst>
                  <a:gd name="T0" fmla="*/ 6 w 6"/>
                  <a:gd name="T1" fmla="*/ 14 h 20"/>
                  <a:gd name="T2" fmla="*/ 6 w 6"/>
                  <a:gd name="T3" fmla="*/ 14 h 20"/>
                  <a:gd name="T4" fmla="*/ 6 w 6"/>
                  <a:gd name="T5" fmla="*/ 18 h 20"/>
                  <a:gd name="T6" fmla="*/ 6 w 6"/>
                  <a:gd name="T7" fmla="*/ 20 h 20"/>
                  <a:gd name="T8" fmla="*/ 6 w 6"/>
                  <a:gd name="T9" fmla="*/ 20 h 20"/>
                  <a:gd name="T10" fmla="*/ 4 w 6"/>
                  <a:gd name="T11" fmla="*/ 18 h 20"/>
                  <a:gd name="T12" fmla="*/ 2 w 6"/>
                  <a:gd name="T13" fmla="*/ 16 h 20"/>
                  <a:gd name="T14" fmla="*/ 0 w 6"/>
                  <a:gd name="T15" fmla="*/ 6 h 20"/>
                  <a:gd name="T16" fmla="*/ 0 w 6"/>
                  <a:gd name="T17" fmla="*/ 6 h 20"/>
                  <a:gd name="T18" fmla="*/ 0 w 6"/>
                  <a:gd name="T19" fmla="*/ 2 h 20"/>
                  <a:gd name="T20" fmla="*/ 0 w 6"/>
                  <a:gd name="T21" fmla="*/ 0 h 20"/>
                  <a:gd name="T22" fmla="*/ 0 w 6"/>
                  <a:gd name="T23" fmla="*/ 0 h 20"/>
                  <a:gd name="T24" fmla="*/ 4 w 6"/>
                  <a:gd name="T25" fmla="*/ 2 h 20"/>
                  <a:gd name="T26" fmla="*/ 4 w 6"/>
                  <a:gd name="T27" fmla="*/ 6 h 20"/>
                  <a:gd name="T28" fmla="*/ 6 w 6"/>
                  <a:gd name="T29" fmla="*/ 14 h 20"/>
                  <a:gd name="T30" fmla="*/ 6 w 6"/>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0">
                    <a:moveTo>
                      <a:pt x="6" y="14"/>
                    </a:moveTo>
                    <a:lnTo>
                      <a:pt x="6" y="14"/>
                    </a:lnTo>
                    <a:lnTo>
                      <a:pt x="6" y="18"/>
                    </a:lnTo>
                    <a:lnTo>
                      <a:pt x="6" y="20"/>
                    </a:lnTo>
                    <a:lnTo>
                      <a:pt x="6" y="20"/>
                    </a:lnTo>
                    <a:lnTo>
                      <a:pt x="4" y="18"/>
                    </a:lnTo>
                    <a:lnTo>
                      <a:pt x="2" y="16"/>
                    </a:lnTo>
                    <a:lnTo>
                      <a:pt x="0" y="6"/>
                    </a:lnTo>
                    <a:lnTo>
                      <a:pt x="0" y="6"/>
                    </a:lnTo>
                    <a:lnTo>
                      <a:pt x="0" y="2"/>
                    </a:lnTo>
                    <a:lnTo>
                      <a:pt x="0" y="0"/>
                    </a:lnTo>
                    <a:lnTo>
                      <a:pt x="0" y="0"/>
                    </a:lnTo>
                    <a:lnTo>
                      <a:pt x="4" y="2"/>
                    </a:lnTo>
                    <a:lnTo>
                      <a:pt x="4" y="6"/>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9" name="Freeform 2069">
                <a:extLst>
                  <a:ext uri="{FF2B5EF4-FFF2-40B4-BE49-F238E27FC236}">
                    <a16:creationId xmlns:a16="http://schemas.microsoft.com/office/drawing/2014/main" id="{53EAFD15-3C4A-EC68-26FC-C9B5315B06D8}"/>
                  </a:ext>
                </a:extLst>
              </p:cNvPr>
              <p:cNvSpPr>
                <a:spLocks/>
              </p:cNvSpPr>
              <p:nvPr/>
            </p:nvSpPr>
            <p:spPr bwMode="auto">
              <a:xfrm>
                <a:off x="2174" y="2701"/>
                <a:ext cx="18" cy="30"/>
              </a:xfrm>
              <a:custGeom>
                <a:avLst/>
                <a:gdLst>
                  <a:gd name="T0" fmla="*/ 0 w 18"/>
                  <a:gd name="T1" fmla="*/ 30 h 30"/>
                  <a:gd name="T2" fmla="*/ 0 w 18"/>
                  <a:gd name="T3" fmla="*/ 30 h 30"/>
                  <a:gd name="T4" fmla="*/ 2 w 18"/>
                  <a:gd name="T5" fmla="*/ 24 h 30"/>
                  <a:gd name="T6" fmla="*/ 2 w 18"/>
                  <a:gd name="T7" fmla="*/ 20 h 30"/>
                  <a:gd name="T8" fmla="*/ 0 w 18"/>
                  <a:gd name="T9" fmla="*/ 16 h 30"/>
                  <a:gd name="T10" fmla="*/ 0 w 18"/>
                  <a:gd name="T11" fmla="*/ 16 h 30"/>
                  <a:gd name="T12" fmla="*/ 0 w 18"/>
                  <a:gd name="T13" fmla="*/ 14 h 30"/>
                  <a:gd name="T14" fmla="*/ 0 w 18"/>
                  <a:gd name="T15" fmla="*/ 12 h 30"/>
                  <a:gd name="T16" fmla="*/ 2 w 18"/>
                  <a:gd name="T17" fmla="*/ 6 h 30"/>
                  <a:gd name="T18" fmla="*/ 2 w 18"/>
                  <a:gd name="T19" fmla="*/ 6 h 30"/>
                  <a:gd name="T20" fmla="*/ 6 w 18"/>
                  <a:gd name="T21" fmla="*/ 0 h 30"/>
                  <a:gd name="T22" fmla="*/ 8 w 18"/>
                  <a:gd name="T23" fmla="*/ 0 h 30"/>
                  <a:gd name="T24" fmla="*/ 8 w 18"/>
                  <a:gd name="T25" fmla="*/ 4 h 30"/>
                  <a:gd name="T26" fmla="*/ 8 w 18"/>
                  <a:gd name="T27" fmla="*/ 4 h 30"/>
                  <a:gd name="T28" fmla="*/ 12 w 18"/>
                  <a:gd name="T29" fmla="*/ 12 h 30"/>
                  <a:gd name="T30" fmla="*/ 16 w 18"/>
                  <a:gd name="T31" fmla="*/ 16 h 30"/>
                  <a:gd name="T32" fmla="*/ 16 w 18"/>
                  <a:gd name="T33" fmla="*/ 16 h 30"/>
                  <a:gd name="T34" fmla="*/ 18 w 18"/>
                  <a:gd name="T35" fmla="*/ 18 h 30"/>
                  <a:gd name="T36" fmla="*/ 18 w 18"/>
                  <a:gd name="T37" fmla="*/ 20 h 30"/>
                  <a:gd name="T38" fmla="*/ 16 w 18"/>
                  <a:gd name="T39" fmla="*/ 26 h 30"/>
                  <a:gd name="T40" fmla="*/ 16 w 18"/>
                  <a:gd name="T41" fmla="*/ 26 h 30"/>
                  <a:gd name="T42" fmla="*/ 14 w 18"/>
                  <a:gd name="T43" fmla="*/ 24 h 30"/>
                  <a:gd name="T44" fmla="*/ 14 w 18"/>
                  <a:gd name="T45" fmla="*/ 24 h 30"/>
                  <a:gd name="T46" fmla="*/ 16 w 18"/>
                  <a:gd name="T47" fmla="*/ 26 h 30"/>
                  <a:gd name="T48" fmla="*/ 16 w 18"/>
                  <a:gd name="T49" fmla="*/ 26 h 30"/>
                  <a:gd name="T50" fmla="*/ 14 w 18"/>
                  <a:gd name="T51" fmla="*/ 28 h 30"/>
                  <a:gd name="T52" fmla="*/ 12 w 18"/>
                  <a:gd name="T53" fmla="*/ 30 h 30"/>
                  <a:gd name="T54" fmla="*/ 8 w 18"/>
                  <a:gd name="T55" fmla="*/ 28 h 30"/>
                  <a:gd name="T56" fmla="*/ 4 w 18"/>
                  <a:gd name="T57" fmla="*/ 28 h 30"/>
                  <a:gd name="T58" fmla="*/ 2 w 18"/>
                  <a:gd name="T59" fmla="*/ 28 h 30"/>
                  <a:gd name="T60" fmla="*/ 0 w 18"/>
                  <a:gd name="T61" fmla="*/ 30 h 30"/>
                  <a:gd name="T62" fmla="*/ 0 w 18"/>
                  <a:gd name="T6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30">
                    <a:moveTo>
                      <a:pt x="0" y="30"/>
                    </a:moveTo>
                    <a:lnTo>
                      <a:pt x="0" y="30"/>
                    </a:lnTo>
                    <a:lnTo>
                      <a:pt x="2" y="24"/>
                    </a:lnTo>
                    <a:lnTo>
                      <a:pt x="2" y="20"/>
                    </a:lnTo>
                    <a:lnTo>
                      <a:pt x="0" y="16"/>
                    </a:lnTo>
                    <a:lnTo>
                      <a:pt x="0" y="16"/>
                    </a:lnTo>
                    <a:lnTo>
                      <a:pt x="0" y="14"/>
                    </a:lnTo>
                    <a:lnTo>
                      <a:pt x="0" y="12"/>
                    </a:lnTo>
                    <a:lnTo>
                      <a:pt x="2" y="6"/>
                    </a:lnTo>
                    <a:lnTo>
                      <a:pt x="2" y="6"/>
                    </a:lnTo>
                    <a:lnTo>
                      <a:pt x="6" y="0"/>
                    </a:lnTo>
                    <a:lnTo>
                      <a:pt x="8" y="0"/>
                    </a:lnTo>
                    <a:lnTo>
                      <a:pt x="8" y="4"/>
                    </a:lnTo>
                    <a:lnTo>
                      <a:pt x="8" y="4"/>
                    </a:lnTo>
                    <a:lnTo>
                      <a:pt x="12" y="12"/>
                    </a:lnTo>
                    <a:lnTo>
                      <a:pt x="16" y="16"/>
                    </a:lnTo>
                    <a:lnTo>
                      <a:pt x="16" y="16"/>
                    </a:lnTo>
                    <a:lnTo>
                      <a:pt x="18" y="18"/>
                    </a:lnTo>
                    <a:lnTo>
                      <a:pt x="18" y="20"/>
                    </a:lnTo>
                    <a:lnTo>
                      <a:pt x="16" y="26"/>
                    </a:lnTo>
                    <a:lnTo>
                      <a:pt x="16" y="26"/>
                    </a:lnTo>
                    <a:lnTo>
                      <a:pt x="14" y="24"/>
                    </a:lnTo>
                    <a:lnTo>
                      <a:pt x="14" y="24"/>
                    </a:lnTo>
                    <a:lnTo>
                      <a:pt x="16" y="26"/>
                    </a:lnTo>
                    <a:lnTo>
                      <a:pt x="16" y="26"/>
                    </a:lnTo>
                    <a:lnTo>
                      <a:pt x="14" y="28"/>
                    </a:lnTo>
                    <a:lnTo>
                      <a:pt x="12" y="30"/>
                    </a:lnTo>
                    <a:lnTo>
                      <a:pt x="8" y="28"/>
                    </a:lnTo>
                    <a:lnTo>
                      <a:pt x="4" y="28"/>
                    </a:lnTo>
                    <a:lnTo>
                      <a:pt x="2" y="28"/>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0" name="Freeform 2070">
                <a:extLst>
                  <a:ext uri="{FF2B5EF4-FFF2-40B4-BE49-F238E27FC236}">
                    <a16:creationId xmlns:a16="http://schemas.microsoft.com/office/drawing/2014/main" id="{69D9EC3A-F555-9945-1057-CF1DA4EFF234}"/>
                  </a:ext>
                </a:extLst>
              </p:cNvPr>
              <p:cNvSpPr>
                <a:spLocks/>
              </p:cNvSpPr>
              <p:nvPr/>
            </p:nvSpPr>
            <p:spPr bwMode="auto">
              <a:xfrm>
                <a:off x="2330" y="2703"/>
                <a:ext cx="20" cy="24"/>
              </a:xfrm>
              <a:custGeom>
                <a:avLst/>
                <a:gdLst>
                  <a:gd name="T0" fmla="*/ 12 w 20"/>
                  <a:gd name="T1" fmla="*/ 10 h 24"/>
                  <a:gd name="T2" fmla="*/ 12 w 20"/>
                  <a:gd name="T3" fmla="*/ 10 h 24"/>
                  <a:gd name="T4" fmla="*/ 14 w 20"/>
                  <a:gd name="T5" fmla="*/ 14 h 24"/>
                  <a:gd name="T6" fmla="*/ 16 w 20"/>
                  <a:gd name="T7" fmla="*/ 16 h 24"/>
                  <a:gd name="T8" fmla="*/ 18 w 20"/>
                  <a:gd name="T9" fmla="*/ 18 h 24"/>
                  <a:gd name="T10" fmla="*/ 20 w 20"/>
                  <a:gd name="T11" fmla="*/ 22 h 24"/>
                  <a:gd name="T12" fmla="*/ 20 w 20"/>
                  <a:gd name="T13" fmla="*/ 22 h 24"/>
                  <a:gd name="T14" fmla="*/ 18 w 20"/>
                  <a:gd name="T15" fmla="*/ 24 h 24"/>
                  <a:gd name="T16" fmla="*/ 16 w 20"/>
                  <a:gd name="T17" fmla="*/ 24 h 24"/>
                  <a:gd name="T18" fmla="*/ 12 w 20"/>
                  <a:gd name="T19" fmla="*/ 24 h 24"/>
                  <a:gd name="T20" fmla="*/ 12 w 20"/>
                  <a:gd name="T21" fmla="*/ 24 h 24"/>
                  <a:gd name="T22" fmla="*/ 10 w 20"/>
                  <a:gd name="T23" fmla="*/ 18 h 24"/>
                  <a:gd name="T24" fmla="*/ 8 w 20"/>
                  <a:gd name="T25" fmla="*/ 16 h 24"/>
                  <a:gd name="T26" fmla="*/ 2 w 20"/>
                  <a:gd name="T27" fmla="*/ 10 h 24"/>
                  <a:gd name="T28" fmla="*/ 2 w 20"/>
                  <a:gd name="T29" fmla="*/ 10 h 24"/>
                  <a:gd name="T30" fmla="*/ 0 w 20"/>
                  <a:gd name="T31" fmla="*/ 8 h 24"/>
                  <a:gd name="T32" fmla="*/ 0 w 20"/>
                  <a:gd name="T33" fmla="*/ 2 h 24"/>
                  <a:gd name="T34" fmla="*/ 0 w 20"/>
                  <a:gd name="T35" fmla="*/ 2 h 24"/>
                  <a:gd name="T36" fmla="*/ 2 w 20"/>
                  <a:gd name="T37" fmla="*/ 0 h 24"/>
                  <a:gd name="T38" fmla="*/ 4 w 20"/>
                  <a:gd name="T39" fmla="*/ 0 h 24"/>
                  <a:gd name="T40" fmla="*/ 4 w 20"/>
                  <a:gd name="T41" fmla="*/ 0 h 24"/>
                  <a:gd name="T42" fmla="*/ 12 w 20"/>
                  <a:gd name="T43" fmla="*/ 10 h 24"/>
                  <a:gd name="T44" fmla="*/ 12 w 20"/>
                  <a:gd name="T4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4">
                    <a:moveTo>
                      <a:pt x="12" y="10"/>
                    </a:moveTo>
                    <a:lnTo>
                      <a:pt x="12" y="10"/>
                    </a:lnTo>
                    <a:lnTo>
                      <a:pt x="14" y="14"/>
                    </a:lnTo>
                    <a:lnTo>
                      <a:pt x="16" y="16"/>
                    </a:lnTo>
                    <a:lnTo>
                      <a:pt x="18" y="18"/>
                    </a:lnTo>
                    <a:lnTo>
                      <a:pt x="20" y="22"/>
                    </a:lnTo>
                    <a:lnTo>
                      <a:pt x="20" y="22"/>
                    </a:lnTo>
                    <a:lnTo>
                      <a:pt x="18" y="24"/>
                    </a:lnTo>
                    <a:lnTo>
                      <a:pt x="16" y="24"/>
                    </a:lnTo>
                    <a:lnTo>
                      <a:pt x="12" y="24"/>
                    </a:lnTo>
                    <a:lnTo>
                      <a:pt x="12" y="24"/>
                    </a:lnTo>
                    <a:lnTo>
                      <a:pt x="10" y="18"/>
                    </a:lnTo>
                    <a:lnTo>
                      <a:pt x="8" y="16"/>
                    </a:lnTo>
                    <a:lnTo>
                      <a:pt x="2" y="10"/>
                    </a:lnTo>
                    <a:lnTo>
                      <a:pt x="2" y="10"/>
                    </a:lnTo>
                    <a:lnTo>
                      <a:pt x="0" y="8"/>
                    </a:lnTo>
                    <a:lnTo>
                      <a:pt x="0" y="2"/>
                    </a:lnTo>
                    <a:lnTo>
                      <a:pt x="0" y="2"/>
                    </a:lnTo>
                    <a:lnTo>
                      <a:pt x="2" y="0"/>
                    </a:lnTo>
                    <a:lnTo>
                      <a:pt x="4" y="0"/>
                    </a:lnTo>
                    <a:lnTo>
                      <a:pt x="4" y="0"/>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1" name="Freeform 2071">
                <a:extLst>
                  <a:ext uri="{FF2B5EF4-FFF2-40B4-BE49-F238E27FC236}">
                    <a16:creationId xmlns:a16="http://schemas.microsoft.com/office/drawing/2014/main" id="{13C99D6B-D001-D1E8-726F-71B7858DDD1B}"/>
                  </a:ext>
                </a:extLst>
              </p:cNvPr>
              <p:cNvSpPr>
                <a:spLocks/>
              </p:cNvSpPr>
              <p:nvPr/>
            </p:nvSpPr>
            <p:spPr bwMode="auto">
              <a:xfrm>
                <a:off x="2198" y="2711"/>
                <a:ext cx="4" cy="16"/>
              </a:xfrm>
              <a:custGeom>
                <a:avLst/>
                <a:gdLst>
                  <a:gd name="T0" fmla="*/ 4 w 4"/>
                  <a:gd name="T1" fmla="*/ 6 h 16"/>
                  <a:gd name="T2" fmla="*/ 4 w 4"/>
                  <a:gd name="T3" fmla="*/ 6 h 16"/>
                  <a:gd name="T4" fmla="*/ 4 w 4"/>
                  <a:gd name="T5" fmla="*/ 12 h 16"/>
                  <a:gd name="T6" fmla="*/ 2 w 4"/>
                  <a:gd name="T7" fmla="*/ 16 h 16"/>
                  <a:gd name="T8" fmla="*/ 2 w 4"/>
                  <a:gd name="T9" fmla="*/ 16 h 16"/>
                  <a:gd name="T10" fmla="*/ 0 w 4"/>
                  <a:gd name="T11" fmla="*/ 16 h 16"/>
                  <a:gd name="T12" fmla="*/ 0 w 4"/>
                  <a:gd name="T13" fmla="*/ 14 h 16"/>
                  <a:gd name="T14" fmla="*/ 0 w 4"/>
                  <a:gd name="T15" fmla="*/ 8 h 16"/>
                  <a:gd name="T16" fmla="*/ 0 w 4"/>
                  <a:gd name="T17" fmla="*/ 8 h 16"/>
                  <a:gd name="T18" fmla="*/ 0 w 4"/>
                  <a:gd name="T19" fmla="*/ 2 h 16"/>
                  <a:gd name="T20" fmla="*/ 0 w 4"/>
                  <a:gd name="T21" fmla="*/ 0 h 16"/>
                  <a:gd name="T22" fmla="*/ 0 w 4"/>
                  <a:gd name="T23" fmla="*/ 0 h 16"/>
                  <a:gd name="T24" fmla="*/ 2 w 4"/>
                  <a:gd name="T25" fmla="*/ 0 h 16"/>
                  <a:gd name="T26" fmla="*/ 4 w 4"/>
                  <a:gd name="T27" fmla="*/ 2 h 16"/>
                  <a:gd name="T28" fmla="*/ 4 w 4"/>
                  <a:gd name="T29" fmla="*/ 6 h 16"/>
                  <a:gd name="T30" fmla="*/ 4 w 4"/>
                  <a:gd name="T3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6">
                    <a:moveTo>
                      <a:pt x="4" y="6"/>
                    </a:moveTo>
                    <a:lnTo>
                      <a:pt x="4" y="6"/>
                    </a:lnTo>
                    <a:lnTo>
                      <a:pt x="4" y="12"/>
                    </a:lnTo>
                    <a:lnTo>
                      <a:pt x="2" y="16"/>
                    </a:lnTo>
                    <a:lnTo>
                      <a:pt x="2" y="16"/>
                    </a:lnTo>
                    <a:lnTo>
                      <a:pt x="0" y="16"/>
                    </a:lnTo>
                    <a:lnTo>
                      <a:pt x="0" y="14"/>
                    </a:lnTo>
                    <a:lnTo>
                      <a:pt x="0" y="8"/>
                    </a:lnTo>
                    <a:lnTo>
                      <a:pt x="0" y="8"/>
                    </a:lnTo>
                    <a:lnTo>
                      <a:pt x="0" y="2"/>
                    </a:lnTo>
                    <a:lnTo>
                      <a:pt x="0" y="0"/>
                    </a:lnTo>
                    <a:lnTo>
                      <a:pt x="0"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2" name="Freeform 2072">
                <a:extLst>
                  <a:ext uri="{FF2B5EF4-FFF2-40B4-BE49-F238E27FC236}">
                    <a16:creationId xmlns:a16="http://schemas.microsoft.com/office/drawing/2014/main" id="{F75E4F56-0841-80E5-A727-DFFBB955F6E9}"/>
                  </a:ext>
                </a:extLst>
              </p:cNvPr>
              <p:cNvSpPr>
                <a:spLocks/>
              </p:cNvSpPr>
              <p:nvPr/>
            </p:nvSpPr>
            <p:spPr bwMode="auto">
              <a:xfrm>
                <a:off x="2190" y="2699"/>
                <a:ext cx="4" cy="10"/>
              </a:xfrm>
              <a:custGeom>
                <a:avLst/>
                <a:gdLst>
                  <a:gd name="T0" fmla="*/ 4 w 4"/>
                  <a:gd name="T1" fmla="*/ 4 h 10"/>
                  <a:gd name="T2" fmla="*/ 4 w 4"/>
                  <a:gd name="T3" fmla="*/ 4 h 10"/>
                  <a:gd name="T4" fmla="*/ 4 w 4"/>
                  <a:gd name="T5" fmla="*/ 8 h 10"/>
                  <a:gd name="T6" fmla="*/ 2 w 4"/>
                  <a:gd name="T7" fmla="*/ 10 h 10"/>
                  <a:gd name="T8" fmla="*/ 2 w 4"/>
                  <a:gd name="T9" fmla="*/ 10 h 10"/>
                  <a:gd name="T10" fmla="*/ 0 w 4"/>
                  <a:gd name="T11" fmla="*/ 8 h 10"/>
                  <a:gd name="T12" fmla="*/ 0 w 4"/>
                  <a:gd name="T13" fmla="*/ 4 h 10"/>
                  <a:gd name="T14" fmla="*/ 0 w 4"/>
                  <a:gd name="T15" fmla="*/ 4 h 10"/>
                  <a:gd name="T16" fmla="*/ 0 w 4"/>
                  <a:gd name="T17" fmla="*/ 0 h 10"/>
                  <a:gd name="T18" fmla="*/ 2 w 4"/>
                  <a:gd name="T19" fmla="*/ 0 h 10"/>
                  <a:gd name="T20" fmla="*/ 2 w 4"/>
                  <a:gd name="T21" fmla="*/ 0 h 10"/>
                  <a:gd name="T22" fmla="*/ 4 w 4"/>
                  <a:gd name="T23" fmla="*/ 2 h 10"/>
                  <a:gd name="T24" fmla="*/ 4 w 4"/>
                  <a:gd name="T25" fmla="*/ 4 h 10"/>
                  <a:gd name="T26" fmla="*/ 4 w 4"/>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4" y="4"/>
                    </a:moveTo>
                    <a:lnTo>
                      <a:pt x="4" y="4"/>
                    </a:lnTo>
                    <a:lnTo>
                      <a:pt x="4" y="8"/>
                    </a:lnTo>
                    <a:lnTo>
                      <a:pt x="2" y="10"/>
                    </a:lnTo>
                    <a:lnTo>
                      <a:pt x="2" y="10"/>
                    </a:lnTo>
                    <a:lnTo>
                      <a:pt x="0" y="8"/>
                    </a:lnTo>
                    <a:lnTo>
                      <a:pt x="0" y="4"/>
                    </a:lnTo>
                    <a:lnTo>
                      <a:pt x="0" y="4"/>
                    </a:lnTo>
                    <a:lnTo>
                      <a:pt x="0" y="0"/>
                    </a:lnTo>
                    <a:lnTo>
                      <a:pt x="2" y="0"/>
                    </a:lnTo>
                    <a:lnTo>
                      <a:pt x="2" y="0"/>
                    </a:lnTo>
                    <a:lnTo>
                      <a:pt x="4" y="2"/>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3" name="Freeform 2073">
                <a:extLst>
                  <a:ext uri="{FF2B5EF4-FFF2-40B4-BE49-F238E27FC236}">
                    <a16:creationId xmlns:a16="http://schemas.microsoft.com/office/drawing/2014/main" id="{36AEDF34-823D-9C73-A3A0-A9A92D31F76A}"/>
                  </a:ext>
                </a:extLst>
              </p:cNvPr>
              <p:cNvSpPr>
                <a:spLocks/>
              </p:cNvSpPr>
              <p:nvPr/>
            </p:nvSpPr>
            <p:spPr bwMode="auto">
              <a:xfrm>
                <a:off x="4546" y="2703"/>
                <a:ext cx="6" cy="16"/>
              </a:xfrm>
              <a:custGeom>
                <a:avLst/>
                <a:gdLst>
                  <a:gd name="T0" fmla="*/ 0 w 6"/>
                  <a:gd name="T1" fmla="*/ 0 h 16"/>
                  <a:gd name="T2" fmla="*/ 0 w 6"/>
                  <a:gd name="T3" fmla="*/ 0 h 16"/>
                  <a:gd name="T4" fmla="*/ 4 w 6"/>
                  <a:gd name="T5" fmla="*/ 4 h 16"/>
                  <a:gd name="T6" fmla="*/ 6 w 6"/>
                  <a:gd name="T7" fmla="*/ 8 h 16"/>
                  <a:gd name="T8" fmla="*/ 6 w 6"/>
                  <a:gd name="T9" fmla="*/ 12 h 16"/>
                  <a:gd name="T10" fmla="*/ 6 w 6"/>
                  <a:gd name="T11" fmla="*/ 12 h 16"/>
                  <a:gd name="T12" fmla="*/ 4 w 6"/>
                  <a:gd name="T13" fmla="*/ 16 h 16"/>
                  <a:gd name="T14" fmla="*/ 2 w 6"/>
                  <a:gd name="T15" fmla="*/ 16 h 16"/>
                  <a:gd name="T16" fmla="*/ 2 w 6"/>
                  <a:gd name="T17" fmla="*/ 16 h 16"/>
                  <a:gd name="T18" fmla="*/ 0 w 6"/>
                  <a:gd name="T19" fmla="*/ 14 h 16"/>
                  <a:gd name="T20" fmla="*/ 0 w 6"/>
                  <a:gd name="T21" fmla="*/ 10 h 16"/>
                  <a:gd name="T22" fmla="*/ 0 w 6"/>
                  <a:gd name="T23" fmla="*/ 0 h 16"/>
                  <a:gd name="T24" fmla="*/ 0 w 6"/>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0" y="0"/>
                    </a:moveTo>
                    <a:lnTo>
                      <a:pt x="0" y="0"/>
                    </a:lnTo>
                    <a:lnTo>
                      <a:pt x="4" y="4"/>
                    </a:lnTo>
                    <a:lnTo>
                      <a:pt x="6" y="8"/>
                    </a:lnTo>
                    <a:lnTo>
                      <a:pt x="6" y="12"/>
                    </a:lnTo>
                    <a:lnTo>
                      <a:pt x="6" y="12"/>
                    </a:lnTo>
                    <a:lnTo>
                      <a:pt x="4" y="16"/>
                    </a:lnTo>
                    <a:lnTo>
                      <a:pt x="2" y="16"/>
                    </a:lnTo>
                    <a:lnTo>
                      <a:pt x="2" y="16"/>
                    </a:lnTo>
                    <a:lnTo>
                      <a:pt x="0" y="14"/>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4" name="Freeform 2074">
                <a:extLst>
                  <a:ext uri="{FF2B5EF4-FFF2-40B4-BE49-F238E27FC236}">
                    <a16:creationId xmlns:a16="http://schemas.microsoft.com/office/drawing/2014/main" id="{CA54E365-1B3B-62FA-E243-4530EA4338BF}"/>
                  </a:ext>
                </a:extLst>
              </p:cNvPr>
              <p:cNvSpPr>
                <a:spLocks/>
              </p:cNvSpPr>
              <p:nvPr/>
            </p:nvSpPr>
            <p:spPr bwMode="auto">
              <a:xfrm>
                <a:off x="3894" y="2709"/>
                <a:ext cx="4" cy="10"/>
              </a:xfrm>
              <a:custGeom>
                <a:avLst/>
                <a:gdLst>
                  <a:gd name="T0" fmla="*/ 4 w 4"/>
                  <a:gd name="T1" fmla="*/ 6 h 10"/>
                  <a:gd name="T2" fmla="*/ 4 w 4"/>
                  <a:gd name="T3" fmla="*/ 6 h 10"/>
                  <a:gd name="T4" fmla="*/ 4 w 4"/>
                  <a:gd name="T5" fmla="*/ 10 h 10"/>
                  <a:gd name="T6" fmla="*/ 2 w 4"/>
                  <a:gd name="T7" fmla="*/ 10 h 10"/>
                  <a:gd name="T8" fmla="*/ 2 w 4"/>
                  <a:gd name="T9" fmla="*/ 10 h 10"/>
                  <a:gd name="T10" fmla="*/ 2 w 4"/>
                  <a:gd name="T11" fmla="*/ 8 h 10"/>
                  <a:gd name="T12" fmla="*/ 0 w 4"/>
                  <a:gd name="T13" fmla="*/ 6 h 10"/>
                  <a:gd name="T14" fmla="*/ 0 w 4"/>
                  <a:gd name="T15" fmla="*/ 6 h 10"/>
                  <a:gd name="T16" fmla="*/ 0 w 4"/>
                  <a:gd name="T17" fmla="*/ 2 h 10"/>
                  <a:gd name="T18" fmla="*/ 2 w 4"/>
                  <a:gd name="T19" fmla="*/ 0 h 10"/>
                  <a:gd name="T20" fmla="*/ 2 w 4"/>
                  <a:gd name="T21" fmla="*/ 0 h 10"/>
                  <a:gd name="T22" fmla="*/ 4 w 4"/>
                  <a:gd name="T23" fmla="*/ 2 h 10"/>
                  <a:gd name="T24" fmla="*/ 4 w 4"/>
                  <a:gd name="T25" fmla="*/ 6 h 10"/>
                  <a:gd name="T26" fmla="*/ 4 w 4"/>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4" y="6"/>
                    </a:moveTo>
                    <a:lnTo>
                      <a:pt x="4" y="6"/>
                    </a:lnTo>
                    <a:lnTo>
                      <a:pt x="4" y="10"/>
                    </a:lnTo>
                    <a:lnTo>
                      <a:pt x="2" y="10"/>
                    </a:lnTo>
                    <a:lnTo>
                      <a:pt x="2" y="10"/>
                    </a:lnTo>
                    <a:lnTo>
                      <a:pt x="2" y="8"/>
                    </a:lnTo>
                    <a:lnTo>
                      <a:pt x="0" y="6"/>
                    </a:lnTo>
                    <a:lnTo>
                      <a:pt x="0" y="6"/>
                    </a:lnTo>
                    <a:lnTo>
                      <a:pt x="0" y="2"/>
                    </a:lnTo>
                    <a:lnTo>
                      <a:pt x="2" y="0"/>
                    </a:lnTo>
                    <a:lnTo>
                      <a:pt x="2" y="0"/>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5" name="Freeform 2075">
                <a:extLst>
                  <a:ext uri="{FF2B5EF4-FFF2-40B4-BE49-F238E27FC236}">
                    <a16:creationId xmlns:a16="http://schemas.microsoft.com/office/drawing/2014/main" id="{5EB37753-7D2A-00B4-5452-11446CA1EBA4}"/>
                  </a:ext>
                </a:extLst>
              </p:cNvPr>
              <p:cNvSpPr>
                <a:spLocks/>
              </p:cNvSpPr>
              <p:nvPr/>
            </p:nvSpPr>
            <p:spPr bwMode="auto">
              <a:xfrm>
                <a:off x="3242" y="2709"/>
                <a:ext cx="4" cy="10"/>
              </a:xfrm>
              <a:custGeom>
                <a:avLst/>
                <a:gdLst>
                  <a:gd name="T0" fmla="*/ 4 w 4"/>
                  <a:gd name="T1" fmla="*/ 6 h 10"/>
                  <a:gd name="T2" fmla="*/ 4 w 4"/>
                  <a:gd name="T3" fmla="*/ 6 h 10"/>
                  <a:gd name="T4" fmla="*/ 2 w 4"/>
                  <a:gd name="T5" fmla="*/ 10 h 10"/>
                  <a:gd name="T6" fmla="*/ 2 w 4"/>
                  <a:gd name="T7" fmla="*/ 10 h 10"/>
                  <a:gd name="T8" fmla="*/ 0 w 4"/>
                  <a:gd name="T9" fmla="*/ 8 h 10"/>
                  <a:gd name="T10" fmla="*/ 0 w 4"/>
                  <a:gd name="T11" fmla="*/ 6 h 10"/>
                  <a:gd name="T12" fmla="*/ 0 w 4"/>
                  <a:gd name="T13" fmla="*/ 6 h 10"/>
                  <a:gd name="T14" fmla="*/ 0 w 4"/>
                  <a:gd name="T15" fmla="*/ 2 h 10"/>
                  <a:gd name="T16" fmla="*/ 0 w 4"/>
                  <a:gd name="T17" fmla="*/ 0 h 10"/>
                  <a:gd name="T18" fmla="*/ 0 w 4"/>
                  <a:gd name="T19" fmla="*/ 0 h 10"/>
                  <a:gd name="T20" fmla="*/ 2 w 4"/>
                  <a:gd name="T21" fmla="*/ 2 h 10"/>
                  <a:gd name="T22" fmla="*/ 4 w 4"/>
                  <a:gd name="T23" fmla="*/ 6 h 10"/>
                  <a:gd name="T24" fmla="*/ 4 w 4"/>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6"/>
                    </a:moveTo>
                    <a:lnTo>
                      <a:pt x="4" y="6"/>
                    </a:lnTo>
                    <a:lnTo>
                      <a:pt x="2" y="10"/>
                    </a:lnTo>
                    <a:lnTo>
                      <a:pt x="2" y="10"/>
                    </a:lnTo>
                    <a:lnTo>
                      <a:pt x="0" y="8"/>
                    </a:lnTo>
                    <a:lnTo>
                      <a:pt x="0" y="6"/>
                    </a:lnTo>
                    <a:lnTo>
                      <a:pt x="0" y="6"/>
                    </a:lnTo>
                    <a:lnTo>
                      <a:pt x="0" y="2"/>
                    </a:lnTo>
                    <a:lnTo>
                      <a:pt x="0" y="0"/>
                    </a:lnTo>
                    <a:lnTo>
                      <a:pt x="0" y="0"/>
                    </a:lnTo>
                    <a:lnTo>
                      <a:pt x="2"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6" name="Freeform 2076">
                <a:extLst>
                  <a:ext uri="{FF2B5EF4-FFF2-40B4-BE49-F238E27FC236}">
                    <a16:creationId xmlns:a16="http://schemas.microsoft.com/office/drawing/2014/main" id="{FA58D969-6046-3E4B-DCC8-01F5589E2B30}"/>
                  </a:ext>
                </a:extLst>
              </p:cNvPr>
              <p:cNvSpPr>
                <a:spLocks/>
              </p:cNvSpPr>
              <p:nvPr/>
            </p:nvSpPr>
            <p:spPr bwMode="auto">
              <a:xfrm>
                <a:off x="4992" y="2703"/>
                <a:ext cx="20" cy="24"/>
              </a:xfrm>
              <a:custGeom>
                <a:avLst/>
                <a:gdLst>
                  <a:gd name="T0" fmla="*/ 20 w 20"/>
                  <a:gd name="T1" fmla="*/ 10 h 24"/>
                  <a:gd name="T2" fmla="*/ 20 w 20"/>
                  <a:gd name="T3" fmla="*/ 10 h 24"/>
                  <a:gd name="T4" fmla="*/ 20 w 20"/>
                  <a:gd name="T5" fmla="*/ 20 h 24"/>
                  <a:gd name="T6" fmla="*/ 20 w 20"/>
                  <a:gd name="T7" fmla="*/ 22 h 24"/>
                  <a:gd name="T8" fmla="*/ 16 w 20"/>
                  <a:gd name="T9" fmla="*/ 24 h 24"/>
                  <a:gd name="T10" fmla="*/ 16 w 20"/>
                  <a:gd name="T11" fmla="*/ 24 h 24"/>
                  <a:gd name="T12" fmla="*/ 14 w 20"/>
                  <a:gd name="T13" fmla="*/ 24 h 24"/>
                  <a:gd name="T14" fmla="*/ 12 w 20"/>
                  <a:gd name="T15" fmla="*/ 22 h 24"/>
                  <a:gd name="T16" fmla="*/ 8 w 20"/>
                  <a:gd name="T17" fmla="*/ 18 h 24"/>
                  <a:gd name="T18" fmla="*/ 4 w 20"/>
                  <a:gd name="T19" fmla="*/ 14 h 24"/>
                  <a:gd name="T20" fmla="*/ 2 w 20"/>
                  <a:gd name="T21" fmla="*/ 12 h 24"/>
                  <a:gd name="T22" fmla="*/ 0 w 20"/>
                  <a:gd name="T23" fmla="*/ 12 h 24"/>
                  <a:gd name="T24" fmla="*/ 0 w 20"/>
                  <a:gd name="T25" fmla="*/ 12 h 24"/>
                  <a:gd name="T26" fmla="*/ 0 w 20"/>
                  <a:gd name="T27" fmla="*/ 10 h 24"/>
                  <a:gd name="T28" fmla="*/ 0 w 20"/>
                  <a:gd name="T29" fmla="*/ 6 h 24"/>
                  <a:gd name="T30" fmla="*/ 0 w 20"/>
                  <a:gd name="T31" fmla="*/ 6 h 24"/>
                  <a:gd name="T32" fmla="*/ 4 w 20"/>
                  <a:gd name="T33" fmla="*/ 2 h 24"/>
                  <a:gd name="T34" fmla="*/ 6 w 20"/>
                  <a:gd name="T35" fmla="*/ 0 h 24"/>
                  <a:gd name="T36" fmla="*/ 10 w 20"/>
                  <a:gd name="T37" fmla="*/ 2 h 24"/>
                  <a:gd name="T38" fmla="*/ 12 w 20"/>
                  <a:gd name="T39" fmla="*/ 6 h 24"/>
                  <a:gd name="T40" fmla="*/ 12 w 20"/>
                  <a:gd name="T41" fmla="*/ 6 h 24"/>
                  <a:gd name="T42" fmla="*/ 14 w 20"/>
                  <a:gd name="T43" fmla="*/ 8 h 24"/>
                  <a:gd name="T44" fmla="*/ 16 w 20"/>
                  <a:gd name="T45" fmla="*/ 10 h 24"/>
                  <a:gd name="T46" fmla="*/ 20 w 20"/>
                  <a:gd name="T47" fmla="*/ 10 h 24"/>
                  <a:gd name="T48" fmla="*/ 20 w 20"/>
                  <a:gd name="T49" fmla="*/ 10 h 24"/>
                  <a:gd name="T50" fmla="*/ 20 w 20"/>
                  <a:gd name="T51" fmla="*/ 10 h 24"/>
                  <a:gd name="T52" fmla="*/ 20 w 20"/>
                  <a:gd name="T5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20" y="10"/>
                    </a:moveTo>
                    <a:lnTo>
                      <a:pt x="20" y="10"/>
                    </a:lnTo>
                    <a:lnTo>
                      <a:pt x="20" y="20"/>
                    </a:lnTo>
                    <a:lnTo>
                      <a:pt x="20" y="22"/>
                    </a:lnTo>
                    <a:lnTo>
                      <a:pt x="16" y="24"/>
                    </a:lnTo>
                    <a:lnTo>
                      <a:pt x="16" y="24"/>
                    </a:lnTo>
                    <a:lnTo>
                      <a:pt x="14" y="24"/>
                    </a:lnTo>
                    <a:lnTo>
                      <a:pt x="12" y="22"/>
                    </a:lnTo>
                    <a:lnTo>
                      <a:pt x="8" y="18"/>
                    </a:lnTo>
                    <a:lnTo>
                      <a:pt x="4" y="14"/>
                    </a:lnTo>
                    <a:lnTo>
                      <a:pt x="2" y="12"/>
                    </a:lnTo>
                    <a:lnTo>
                      <a:pt x="0" y="12"/>
                    </a:lnTo>
                    <a:lnTo>
                      <a:pt x="0" y="12"/>
                    </a:lnTo>
                    <a:lnTo>
                      <a:pt x="0" y="10"/>
                    </a:lnTo>
                    <a:lnTo>
                      <a:pt x="0" y="6"/>
                    </a:lnTo>
                    <a:lnTo>
                      <a:pt x="0" y="6"/>
                    </a:lnTo>
                    <a:lnTo>
                      <a:pt x="4" y="2"/>
                    </a:lnTo>
                    <a:lnTo>
                      <a:pt x="6" y="0"/>
                    </a:lnTo>
                    <a:lnTo>
                      <a:pt x="10" y="2"/>
                    </a:lnTo>
                    <a:lnTo>
                      <a:pt x="12" y="6"/>
                    </a:lnTo>
                    <a:lnTo>
                      <a:pt x="12" y="6"/>
                    </a:lnTo>
                    <a:lnTo>
                      <a:pt x="14" y="8"/>
                    </a:lnTo>
                    <a:lnTo>
                      <a:pt x="16" y="10"/>
                    </a:lnTo>
                    <a:lnTo>
                      <a:pt x="20" y="10"/>
                    </a:lnTo>
                    <a:lnTo>
                      <a:pt x="20" y="10"/>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7" name="Freeform 2077">
                <a:extLst>
                  <a:ext uri="{FF2B5EF4-FFF2-40B4-BE49-F238E27FC236}">
                    <a16:creationId xmlns:a16="http://schemas.microsoft.com/office/drawing/2014/main" id="{77A847B9-C654-58AC-6372-DA5BB604E573}"/>
                  </a:ext>
                </a:extLst>
              </p:cNvPr>
              <p:cNvSpPr>
                <a:spLocks/>
              </p:cNvSpPr>
              <p:nvPr/>
            </p:nvSpPr>
            <p:spPr bwMode="auto">
              <a:xfrm>
                <a:off x="4988" y="2709"/>
                <a:ext cx="4" cy="6"/>
              </a:xfrm>
              <a:custGeom>
                <a:avLst/>
                <a:gdLst>
                  <a:gd name="T0" fmla="*/ 4 w 4"/>
                  <a:gd name="T1" fmla="*/ 0 h 6"/>
                  <a:gd name="T2" fmla="*/ 4 w 4"/>
                  <a:gd name="T3" fmla="*/ 0 h 6"/>
                  <a:gd name="T4" fmla="*/ 4 w 4"/>
                  <a:gd name="T5" fmla="*/ 6 h 6"/>
                  <a:gd name="T6" fmla="*/ 4 w 4"/>
                  <a:gd name="T7" fmla="*/ 6 h 6"/>
                  <a:gd name="T8" fmla="*/ 2 w 4"/>
                  <a:gd name="T9" fmla="*/ 6 h 6"/>
                  <a:gd name="T10" fmla="*/ 0 w 4"/>
                  <a:gd name="T11" fmla="*/ 6 h 6"/>
                  <a:gd name="T12" fmla="*/ 0 w 4"/>
                  <a:gd name="T13" fmla="*/ 2 h 6"/>
                  <a:gd name="T14" fmla="*/ 0 w 4"/>
                  <a:gd name="T15" fmla="*/ 2 h 6"/>
                  <a:gd name="T16" fmla="*/ 0 w 4"/>
                  <a:gd name="T17" fmla="*/ 0 h 6"/>
                  <a:gd name="T18" fmla="*/ 2 w 4"/>
                  <a:gd name="T19" fmla="*/ 0 h 6"/>
                  <a:gd name="T20" fmla="*/ 4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0"/>
                    </a:moveTo>
                    <a:lnTo>
                      <a:pt x="4" y="0"/>
                    </a:lnTo>
                    <a:lnTo>
                      <a:pt x="4" y="6"/>
                    </a:lnTo>
                    <a:lnTo>
                      <a:pt x="4" y="6"/>
                    </a:lnTo>
                    <a:lnTo>
                      <a:pt x="2" y="6"/>
                    </a:lnTo>
                    <a:lnTo>
                      <a:pt x="0" y="6"/>
                    </a:lnTo>
                    <a:lnTo>
                      <a:pt x="0" y="2"/>
                    </a:lnTo>
                    <a:lnTo>
                      <a:pt x="0" y="2"/>
                    </a:lnTo>
                    <a:lnTo>
                      <a:pt x="0"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8" name="Freeform 2078">
                <a:extLst>
                  <a:ext uri="{FF2B5EF4-FFF2-40B4-BE49-F238E27FC236}">
                    <a16:creationId xmlns:a16="http://schemas.microsoft.com/office/drawing/2014/main" id="{96932809-0FAB-DD5E-A33C-A3225A4EDB49}"/>
                  </a:ext>
                </a:extLst>
              </p:cNvPr>
              <p:cNvSpPr>
                <a:spLocks/>
              </p:cNvSpPr>
              <p:nvPr/>
            </p:nvSpPr>
            <p:spPr bwMode="auto">
              <a:xfrm>
                <a:off x="2162" y="2402"/>
                <a:ext cx="8" cy="14"/>
              </a:xfrm>
              <a:custGeom>
                <a:avLst/>
                <a:gdLst>
                  <a:gd name="T0" fmla="*/ 8 w 8"/>
                  <a:gd name="T1" fmla="*/ 10 h 14"/>
                  <a:gd name="T2" fmla="*/ 8 w 8"/>
                  <a:gd name="T3" fmla="*/ 10 h 14"/>
                  <a:gd name="T4" fmla="*/ 6 w 8"/>
                  <a:gd name="T5" fmla="*/ 14 h 14"/>
                  <a:gd name="T6" fmla="*/ 6 w 8"/>
                  <a:gd name="T7" fmla="*/ 14 h 14"/>
                  <a:gd name="T8" fmla="*/ 6 w 8"/>
                  <a:gd name="T9" fmla="*/ 14 h 14"/>
                  <a:gd name="T10" fmla="*/ 2 w 8"/>
                  <a:gd name="T11" fmla="*/ 12 h 14"/>
                  <a:gd name="T12" fmla="*/ 0 w 8"/>
                  <a:gd name="T13" fmla="*/ 6 h 14"/>
                  <a:gd name="T14" fmla="*/ 0 w 8"/>
                  <a:gd name="T15" fmla="*/ 6 h 14"/>
                  <a:gd name="T16" fmla="*/ 2 w 8"/>
                  <a:gd name="T17" fmla="*/ 2 h 14"/>
                  <a:gd name="T18" fmla="*/ 4 w 8"/>
                  <a:gd name="T19" fmla="*/ 0 h 14"/>
                  <a:gd name="T20" fmla="*/ 4 w 8"/>
                  <a:gd name="T21" fmla="*/ 0 h 14"/>
                  <a:gd name="T22" fmla="*/ 6 w 8"/>
                  <a:gd name="T23" fmla="*/ 4 h 14"/>
                  <a:gd name="T24" fmla="*/ 8 w 8"/>
                  <a:gd name="T25" fmla="*/ 10 h 14"/>
                  <a:gd name="T26" fmla="*/ 8 w 8"/>
                  <a:gd name="T2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8" y="10"/>
                    </a:moveTo>
                    <a:lnTo>
                      <a:pt x="8" y="10"/>
                    </a:lnTo>
                    <a:lnTo>
                      <a:pt x="6" y="14"/>
                    </a:lnTo>
                    <a:lnTo>
                      <a:pt x="6" y="14"/>
                    </a:lnTo>
                    <a:lnTo>
                      <a:pt x="6" y="14"/>
                    </a:lnTo>
                    <a:lnTo>
                      <a:pt x="2" y="12"/>
                    </a:lnTo>
                    <a:lnTo>
                      <a:pt x="0" y="6"/>
                    </a:lnTo>
                    <a:lnTo>
                      <a:pt x="0" y="6"/>
                    </a:lnTo>
                    <a:lnTo>
                      <a:pt x="2" y="2"/>
                    </a:lnTo>
                    <a:lnTo>
                      <a:pt x="4" y="0"/>
                    </a:lnTo>
                    <a:lnTo>
                      <a:pt x="4" y="0"/>
                    </a:lnTo>
                    <a:lnTo>
                      <a:pt x="6" y="4"/>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9" name="Freeform 2079">
                <a:extLst>
                  <a:ext uri="{FF2B5EF4-FFF2-40B4-BE49-F238E27FC236}">
                    <a16:creationId xmlns:a16="http://schemas.microsoft.com/office/drawing/2014/main" id="{65419847-2912-B630-3E71-F5013E8D60F3}"/>
                  </a:ext>
                </a:extLst>
              </p:cNvPr>
              <p:cNvSpPr>
                <a:spLocks/>
              </p:cNvSpPr>
              <p:nvPr/>
            </p:nvSpPr>
            <p:spPr bwMode="auto">
              <a:xfrm>
                <a:off x="2122" y="2396"/>
                <a:ext cx="6" cy="12"/>
              </a:xfrm>
              <a:custGeom>
                <a:avLst/>
                <a:gdLst>
                  <a:gd name="T0" fmla="*/ 2 w 6"/>
                  <a:gd name="T1" fmla="*/ 12 h 12"/>
                  <a:gd name="T2" fmla="*/ 2 w 6"/>
                  <a:gd name="T3" fmla="*/ 12 h 12"/>
                  <a:gd name="T4" fmla="*/ 0 w 6"/>
                  <a:gd name="T5" fmla="*/ 10 h 12"/>
                  <a:gd name="T6" fmla="*/ 0 w 6"/>
                  <a:gd name="T7" fmla="*/ 4 h 12"/>
                  <a:gd name="T8" fmla="*/ 0 w 6"/>
                  <a:gd name="T9" fmla="*/ 4 h 12"/>
                  <a:gd name="T10" fmla="*/ 0 w 6"/>
                  <a:gd name="T11" fmla="*/ 0 h 12"/>
                  <a:gd name="T12" fmla="*/ 2 w 6"/>
                  <a:gd name="T13" fmla="*/ 0 h 12"/>
                  <a:gd name="T14" fmla="*/ 2 w 6"/>
                  <a:gd name="T15" fmla="*/ 0 h 12"/>
                  <a:gd name="T16" fmla="*/ 4 w 6"/>
                  <a:gd name="T17" fmla="*/ 2 h 12"/>
                  <a:gd name="T18" fmla="*/ 6 w 6"/>
                  <a:gd name="T19" fmla="*/ 8 h 12"/>
                  <a:gd name="T20" fmla="*/ 6 w 6"/>
                  <a:gd name="T21" fmla="*/ 8 h 12"/>
                  <a:gd name="T22" fmla="*/ 4 w 6"/>
                  <a:gd name="T23" fmla="*/ 12 h 12"/>
                  <a:gd name="T24" fmla="*/ 2 w 6"/>
                  <a:gd name="T25" fmla="*/ 12 h 12"/>
                  <a:gd name="T26" fmla="*/ 2 w 6"/>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2" y="12"/>
                    </a:moveTo>
                    <a:lnTo>
                      <a:pt x="2" y="12"/>
                    </a:lnTo>
                    <a:lnTo>
                      <a:pt x="0" y="10"/>
                    </a:lnTo>
                    <a:lnTo>
                      <a:pt x="0" y="4"/>
                    </a:lnTo>
                    <a:lnTo>
                      <a:pt x="0" y="4"/>
                    </a:lnTo>
                    <a:lnTo>
                      <a:pt x="0" y="0"/>
                    </a:lnTo>
                    <a:lnTo>
                      <a:pt x="2" y="0"/>
                    </a:lnTo>
                    <a:lnTo>
                      <a:pt x="2" y="0"/>
                    </a:lnTo>
                    <a:lnTo>
                      <a:pt x="4" y="2"/>
                    </a:lnTo>
                    <a:lnTo>
                      <a:pt x="6" y="8"/>
                    </a:lnTo>
                    <a:lnTo>
                      <a:pt x="6" y="8"/>
                    </a:lnTo>
                    <a:lnTo>
                      <a:pt x="4"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0" name="Freeform 2080">
                <a:extLst>
                  <a:ext uri="{FF2B5EF4-FFF2-40B4-BE49-F238E27FC236}">
                    <a16:creationId xmlns:a16="http://schemas.microsoft.com/office/drawing/2014/main" id="{51A990A4-2E4C-33F6-D547-397145A58888}"/>
                  </a:ext>
                </a:extLst>
              </p:cNvPr>
              <p:cNvSpPr>
                <a:spLocks/>
              </p:cNvSpPr>
              <p:nvPr/>
            </p:nvSpPr>
            <p:spPr bwMode="auto">
              <a:xfrm>
                <a:off x="2060" y="2380"/>
                <a:ext cx="4" cy="8"/>
              </a:xfrm>
              <a:custGeom>
                <a:avLst/>
                <a:gdLst>
                  <a:gd name="T0" fmla="*/ 4 w 4"/>
                  <a:gd name="T1" fmla="*/ 4 h 8"/>
                  <a:gd name="T2" fmla="*/ 4 w 4"/>
                  <a:gd name="T3" fmla="*/ 4 h 8"/>
                  <a:gd name="T4" fmla="*/ 2 w 4"/>
                  <a:gd name="T5" fmla="*/ 8 h 8"/>
                  <a:gd name="T6" fmla="*/ 2 w 4"/>
                  <a:gd name="T7" fmla="*/ 8 h 8"/>
                  <a:gd name="T8" fmla="*/ 0 w 4"/>
                  <a:gd name="T9" fmla="*/ 8 h 8"/>
                  <a:gd name="T10" fmla="*/ 0 w 4"/>
                  <a:gd name="T11" fmla="*/ 8 h 8"/>
                  <a:gd name="T12" fmla="*/ 0 w 4"/>
                  <a:gd name="T13" fmla="*/ 4 h 8"/>
                  <a:gd name="T14" fmla="*/ 0 w 4"/>
                  <a:gd name="T15" fmla="*/ 4 h 8"/>
                  <a:gd name="T16" fmla="*/ 0 w 4"/>
                  <a:gd name="T17" fmla="*/ 0 h 8"/>
                  <a:gd name="T18" fmla="*/ 2 w 4"/>
                  <a:gd name="T19" fmla="*/ 0 h 8"/>
                  <a:gd name="T20" fmla="*/ 2 w 4"/>
                  <a:gd name="T21" fmla="*/ 0 h 8"/>
                  <a:gd name="T22" fmla="*/ 4 w 4"/>
                  <a:gd name="T23" fmla="*/ 4 h 8"/>
                  <a:gd name="T24" fmla="*/ 4 w 4"/>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4"/>
                    </a:moveTo>
                    <a:lnTo>
                      <a:pt x="4" y="4"/>
                    </a:lnTo>
                    <a:lnTo>
                      <a:pt x="2" y="8"/>
                    </a:lnTo>
                    <a:lnTo>
                      <a:pt x="2" y="8"/>
                    </a:lnTo>
                    <a:lnTo>
                      <a:pt x="0" y="8"/>
                    </a:lnTo>
                    <a:lnTo>
                      <a:pt x="0" y="8"/>
                    </a:lnTo>
                    <a:lnTo>
                      <a:pt x="0" y="4"/>
                    </a:lnTo>
                    <a:lnTo>
                      <a:pt x="0" y="4"/>
                    </a:lnTo>
                    <a:lnTo>
                      <a:pt x="0"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1" name="Freeform 2081">
                <a:extLst>
                  <a:ext uri="{FF2B5EF4-FFF2-40B4-BE49-F238E27FC236}">
                    <a16:creationId xmlns:a16="http://schemas.microsoft.com/office/drawing/2014/main" id="{EC5D1492-3329-A384-743D-CF363E70147E}"/>
                  </a:ext>
                </a:extLst>
              </p:cNvPr>
              <p:cNvSpPr>
                <a:spLocks/>
              </p:cNvSpPr>
              <p:nvPr/>
            </p:nvSpPr>
            <p:spPr bwMode="auto">
              <a:xfrm>
                <a:off x="3692" y="2709"/>
                <a:ext cx="16" cy="18"/>
              </a:xfrm>
              <a:custGeom>
                <a:avLst/>
                <a:gdLst>
                  <a:gd name="T0" fmla="*/ 16 w 16"/>
                  <a:gd name="T1" fmla="*/ 14 h 18"/>
                  <a:gd name="T2" fmla="*/ 16 w 16"/>
                  <a:gd name="T3" fmla="*/ 14 h 18"/>
                  <a:gd name="T4" fmla="*/ 12 w 16"/>
                  <a:gd name="T5" fmla="*/ 16 h 18"/>
                  <a:gd name="T6" fmla="*/ 8 w 16"/>
                  <a:gd name="T7" fmla="*/ 18 h 18"/>
                  <a:gd name="T8" fmla="*/ 6 w 16"/>
                  <a:gd name="T9" fmla="*/ 18 h 18"/>
                  <a:gd name="T10" fmla="*/ 2 w 16"/>
                  <a:gd name="T11" fmla="*/ 12 h 18"/>
                  <a:gd name="T12" fmla="*/ 2 w 16"/>
                  <a:gd name="T13" fmla="*/ 12 h 18"/>
                  <a:gd name="T14" fmla="*/ 0 w 16"/>
                  <a:gd name="T15" fmla="*/ 8 h 18"/>
                  <a:gd name="T16" fmla="*/ 0 w 16"/>
                  <a:gd name="T17" fmla="*/ 2 h 18"/>
                  <a:gd name="T18" fmla="*/ 0 w 16"/>
                  <a:gd name="T19" fmla="*/ 2 h 18"/>
                  <a:gd name="T20" fmla="*/ 4 w 16"/>
                  <a:gd name="T21" fmla="*/ 0 h 18"/>
                  <a:gd name="T22" fmla="*/ 6 w 16"/>
                  <a:gd name="T23" fmla="*/ 2 h 18"/>
                  <a:gd name="T24" fmla="*/ 6 w 16"/>
                  <a:gd name="T25" fmla="*/ 2 h 18"/>
                  <a:gd name="T26" fmla="*/ 10 w 16"/>
                  <a:gd name="T27" fmla="*/ 10 h 18"/>
                  <a:gd name="T28" fmla="*/ 16 w 16"/>
                  <a:gd name="T29" fmla="*/ 14 h 18"/>
                  <a:gd name="T30" fmla="*/ 16 w 16"/>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16" y="14"/>
                    </a:moveTo>
                    <a:lnTo>
                      <a:pt x="16" y="14"/>
                    </a:lnTo>
                    <a:lnTo>
                      <a:pt x="12" y="16"/>
                    </a:lnTo>
                    <a:lnTo>
                      <a:pt x="8" y="18"/>
                    </a:lnTo>
                    <a:lnTo>
                      <a:pt x="6" y="18"/>
                    </a:lnTo>
                    <a:lnTo>
                      <a:pt x="2" y="12"/>
                    </a:lnTo>
                    <a:lnTo>
                      <a:pt x="2" y="12"/>
                    </a:lnTo>
                    <a:lnTo>
                      <a:pt x="0" y="8"/>
                    </a:lnTo>
                    <a:lnTo>
                      <a:pt x="0" y="2"/>
                    </a:lnTo>
                    <a:lnTo>
                      <a:pt x="0" y="2"/>
                    </a:lnTo>
                    <a:lnTo>
                      <a:pt x="4" y="0"/>
                    </a:lnTo>
                    <a:lnTo>
                      <a:pt x="6" y="2"/>
                    </a:lnTo>
                    <a:lnTo>
                      <a:pt x="6" y="2"/>
                    </a:lnTo>
                    <a:lnTo>
                      <a:pt x="10" y="10"/>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2" name="Freeform 2082">
                <a:extLst>
                  <a:ext uri="{FF2B5EF4-FFF2-40B4-BE49-F238E27FC236}">
                    <a16:creationId xmlns:a16="http://schemas.microsoft.com/office/drawing/2014/main" id="{204E0EE6-5AFB-4C00-7429-4CF23A102ECB}"/>
                  </a:ext>
                </a:extLst>
              </p:cNvPr>
              <p:cNvSpPr>
                <a:spLocks/>
              </p:cNvSpPr>
              <p:nvPr/>
            </p:nvSpPr>
            <p:spPr bwMode="auto">
              <a:xfrm>
                <a:off x="3684" y="2709"/>
                <a:ext cx="2" cy="10"/>
              </a:xfrm>
              <a:custGeom>
                <a:avLst/>
                <a:gdLst>
                  <a:gd name="T0" fmla="*/ 2 w 2"/>
                  <a:gd name="T1" fmla="*/ 0 h 10"/>
                  <a:gd name="T2" fmla="*/ 2 w 2"/>
                  <a:gd name="T3" fmla="*/ 0 h 10"/>
                  <a:gd name="T4" fmla="*/ 2 w 2"/>
                  <a:gd name="T5" fmla="*/ 6 h 10"/>
                  <a:gd name="T6" fmla="*/ 2 w 2"/>
                  <a:gd name="T7" fmla="*/ 6 h 10"/>
                  <a:gd name="T8" fmla="*/ 2 w 2"/>
                  <a:gd name="T9" fmla="*/ 10 h 10"/>
                  <a:gd name="T10" fmla="*/ 0 w 2"/>
                  <a:gd name="T11" fmla="*/ 8 h 10"/>
                  <a:gd name="T12" fmla="*/ 0 w 2"/>
                  <a:gd name="T13" fmla="*/ 8 h 10"/>
                  <a:gd name="T14" fmla="*/ 0 w 2"/>
                  <a:gd name="T15" fmla="*/ 4 h 10"/>
                  <a:gd name="T16" fmla="*/ 0 w 2"/>
                  <a:gd name="T17" fmla="*/ 4 h 10"/>
                  <a:gd name="T18" fmla="*/ 2 w 2"/>
                  <a:gd name="T19" fmla="*/ 0 h 10"/>
                  <a:gd name="T20" fmla="*/ 2 w 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2" y="0"/>
                    </a:moveTo>
                    <a:lnTo>
                      <a:pt x="2" y="0"/>
                    </a:lnTo>
                    <a:lnTo>
                      <a:pt x="2" y="6"/>
                    </a:lnTo>
                    <a:lnTo>
                      <a:pt x="2" y="6"/>
                    </a:lnTo>
                    <a:lnTo>
                      <a:pt x="2" y="10"/>
                    </a:lnTo>
                    <a:lnTo>
                      <a:pt x="0" y="8"/>
                    </a:lnTo>
                    <a:lnTo>
                      <a:pt x="0" y="8"/>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3" name="Freeform 2083">
                <a:extLst>
                  <a:ext uri="{FF2B5EF4-FFF2-40B4-BE49-F238E27FC236}">
                    <a16:creationId xmlns:a16="http://schemas.microsoft.com/office/drawing/2014/main" id="{4A968EE9-04C8-C099-794F-30ADC2111DC7}"/>
                  </a:ext>
                </a:extLst>
              </p:cNvPr>
              <p:cNvSpPr>
                <a:spLocks/>
              </p:cNvSpPr>
              <p:nvPr/>
            </p:nvSpPr>
            <p:spPr bwMode="auto">
              <a:xfrm>
                <a:off x="4020" y="2709"/>
                <a:ext cx="14" cy="18"/>
              </a:xfrm>
              <a:custGeom>
                <a:avLst/>
                <a:gdLst>
                  <a:gd name="T0" fmla="*/ 6 w 14"/>
                  <a:gd name="T1" fmla="*/ 18 h 18"/>
                  <a:gd name="T2" fmla="*/ 6 w 14"/>
                  <a:gd name="T3" fmla="*/ 18 h 18"/>
                  <a:gd name="T4" fmla="*/ 4 w 14"/>
                  <a:gd name="T5" fmla="*/ 18 h 18"/>
                  <a:gd name="T6" fmla="*/ 2 w 14"/>
                  <a:gd name="T7" fmla="*/ 16 h 18"/>
                  <a:gd name="T8" fmla="*/ 2 w 14"/>
                  <a:gd name="T9" fmla="*/ 16 h 18"/>
                  <a:gd name="T10" fmla="*/ 0 w 14"/>
                  <a:gd name="T11" fmla="*/ 10 h 18"/>
                  <a:gd name="T12" fmla="*/ 0 w 14"/>
                  <a:gd name="T13" fmla="*/ 2 h 18"/>
                  <a:gd name="T14" fmla="*/ 0 w 14"/>
                  <a:gd name="T15" fmla="*/ 2 h 18"/>
                  <a:gd name="T16" fmla="*/ 0 w 14"/>
                  <a:gd name="T17" fmla="*/ 0 h 18"/>
                  <a:gd name="T18" fmla="*/ 2 w 14"/>
                  <a:gd name="T19" fmla="*/ 0 h 18"/>
                  <a:gd name="T20" fmla="*/ 4 w 14"/>
                  <a:gd name="T21" fmla="*/ 2 h 18"/>
                  <a:gd name="T22" fmla="*/ 4 w 14"/>
                  <a:gd name="T23" fmla="*/ 2 h 18"/>
                  <a:gd name="T24" fmla="*/ 6 w 14"/>
                  <a:gd name="T25" fmla="*/ 8 h 18"/>
                  <a:gd name="T26" fmla="*/ 8 w 14"/>
                  <a:gd name="T27" fmla="*/ 8 h 18"/>
                  <a:gd name="T28" fmla="*/ 10 w 14"/>
                  <a:gd name="T29" fmla="*/ 8 h 18"/>
                  <a:gd name="T30" fmla="*/ 10 w 14"/>
                  <a:gd name="T31" fmla="*/ 8 h 18"/>
                  <a:gd name="T32" fmla="*/ 12 w 14"/>
                  <a:gd name="T33" fmla="*/ 6 h 18"/>
                  <a:gd name="T34" fmla="*/ 14 w 14"/>
                  <a:gd name="T35" fmla="*/ 8 h 18"/>
                  <a:gd name="T36" fmla="*/ 14 w 14"/>
                  <a:gd name="T37" fmla="*/ 12 h 18"/>
                  <a:gd name="T38" fmla="*/ 14 w 14"/>
                  <a:gd name="T39" fmla="*/ 12 h 18"/>
                  <a:gd name="T40" fmla="*/ 14 w 14"/>
                  <a:gd name="T41" fmla="*/ 16 h 18"/>
                  <a:gd name="T42" fmla="*/ 12 w 14"/>
                  <a:gd name="T43" fmla="*/ 18 h 18"/>
                  <a:gd name="T44" fmla="*/ 10 w 14"/>
                  <a:gd name="T45" fmla="*/ 18 h 18"/>
                  <a:gd name="T46" fmla="*/ 10 w 14"/>
                  <a:gd name="T47" fmla="*/ 18 h 18"/>
                  <a:gd name="T48" fmla="*/ 6 w 14"/>
                  <a:gd name="T49" fmla="*/ 18 h 18"/>
                  <a:gd name="T50" fmla="*/ 6 w 14"/>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8">
                    <a:moveTo>
                      <a:pt x="6" y="18"/>
                    </a:moveTo>
                    <a:lnTo>
                      <a:pt x="6" y="18"/>
                    </a:lnTo>
                    <a:lnTo>
                      <a:pt x="4" y="18"/>
                    </a:lnTo>
                    <a:lnTo>
                      <a:pt x="2" y="16"/>
                    </a:lnTo>
                    <a:lnTo>
                      <a:pt x="2" y="16"/>
                    </a:lnTo>
                    <a:lnTo>
                      <a:pt x="0" y="10"/>
                    </a:lnTo>
                    <a:lnTo>
                      <a:pt x="0" y="2"/>
                    </a:lnTo>
                    <a:lnTo>
                      <a:pt x="0" y="2"/>
                    </a:lnTo>
                    <a:lnTo>
                      <a:pt x="0" y="0"/>
                    </a:lnTo>
                    <a:lnTo>
                      <a:pt x="2" y="0"/>
                    </a:lnTo>
                    <a:lnTo>
                      <a:pt x="4" y="2"/>
                    </a:lnTo>
                    <a:lnTo>
                      <a:pt x="4" y="2"/>
                    </a:lnTo>
                    <a:lnTo>
                      <a:pt x="6" y="8"/>
                    </a:lnTo>
                    <a:lnTo>
                      <a:pt x="8" y="8"/>
                    </a:lnTo>
                    <a:lnTo>
                      <a:pt x="10" y="8"/>
                    </a:lnTo>
                    <a:lnTo>
                      <a:pt x="10" y="8"/>
                    </a:lnTo>
                    <a:lnTo>
                      <a:pt x="12" y="6"/>
                    </a:lnTo>
                    <a:lnTo>
                      <a:pt x="14" y="8"/>
                    </a:lnTo>
                    <a:lnTo>
                      <a:pt x="14" y="12"/>
                    </a:lnTo>
                    <a:lnTo>
                      <a:pt x="14" y="12"/>
                    </a:lnTo>
                    <a:lnTo>
                      <a:pt x="14" y="16"/>
                    </a:lnTo>
                    <a:lnTo>
                      <a:pt x="12" y="18"/>
                    </a:lnTo>
                    <a:lnTo>
                      <a:pt x="10" y="18"/>
                    </a:lnTo>
                    <a:lnTo>
                      <a:pt x="10" y="18"/>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4" name="Freeform 2084">
                <a:extLst>
                  <a:ext uri="{FF2B5EF4-FFF2-40B4-BE49-F238E27FC236}">
                    <a16:creationId xmlns:a16="http://schemas.microsoft.com/office/drawing/2014/main" id="{298486F1-0729-BCD6-D76D-C5831B34FFDD}"/>
                  </a:ext>
                </a:extLst>
              </p:cNvPr>
              <p:cNvSpPr>
                <a:spLocks/>
              </p:cNvSpPr>
              <p:nvPr/>
            </p:nvSpPr>
            <p:spPr bwMode="auto">
              <a:xfrm>
                <a:off x="4008" y="2709"/>
                <a:ext cx="8" cy="12"/>
              </a:xfrm>
              <a:custGeom>
                <a:avLst/>
                <a:gdLst>
                  <a:gd name="T0" fmla="*/ 8 w 8"/>
                  <a:gd name="T1" fmla="*/ 8 h 12"/>
                  <a:gd name="T2" fmla="*/ 8 w 8"/>
                  <a:gd name="T3" fmla="*/ 8 h 12"/>
                  <a:gd name="T4" fmla="*/ 6 w 8"/>
                  <a:gd name="T5" fmla="*/ 12 h 12"/>
                  <a:gd name="T6" fmla="*/ 4 w 8"/>
                  <a:gd name="T7" fmla="*/ 12 h 12"/>
                  <a:gd name="T8" fmla="*/ 4 w 8"/>
                  <a:gd name="T9" fmla="*/ 12 h 12"/>
                  <a:gd name="T10" fmla="*/ 2 w 8"/>
                  <a:gd name="T11" fmla="*/ 10 h 12"/>
                  <a:gd name="T12" fmla="*/ 0 w 8"/>
                  <a:gd name="T13" fmla="*/ 4 h 12"/>
                  <a:gd name="T14" fmla="*/ 0 w 8"/>
                  <a:gd name="T15" fmla="*/ 4 h 12"/>
                  <a:gd name="T16" fmla="*/ 2 w 8"/>
                  <a:gd name="T17" fmla="*/ 0 h 12"/>
                  <a:gd name="T18" fmla="*/ 4 w 8"/>
                  <a:gd name="T19" fmla="*/ 0 h 12"/>
                  <a:gd name="T20" fmla="*/ 4 w 8"/>
                  <a:gd name="T21" fmla="*/ 0 h 12"/>
                  <a:gd name="T22" fmla="*/ 6 w 8"/>
                  <a:gd name="T23" fmla="*/ 2 h 12"/>
                  <a:gd name="T24" fmla="*/ 8 w 8"/>
                  <a:gd name="T25" fmla="*/ 8 h 12"/>
                  <a:gd name="T26" fmla="*/ 8 w 8"/>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8" y="8"/>
                    </a:moveTo>
                    <a:lnTo>
                      <a:pt x="8" y="8"/>
                    </a:lnTo>
                    <a:lnTo>
                      <a:pt x="6" y="12"/>
                    </a:lnTo>
                    <a:lnTo>
                      <a:pt x="4" y="12"/>
                    </a:lnTo>
                    <a:lnTo>
                      <a:pt x="4" y="12"/>
                    </a:lnTo>
                    <a:lnTo>
                      <a:pt x="2" y="10"/>
                    </a:lnTo>
                    <a:lnTo>
                      <a:pt x="0" y="4"/>
                    </a:lnTo>
                    <a:lnTo>
                      <a:pt x="0" y="4"/>
                    </a:lnTo>
                    <a:lnTo>
                      <a:pt x="2" y="0"/>
                    </a:lnTo>
                    <a:lnTo>
                      <a:pt x="4" y="0"/>
                    </a:lnTo>
                    <a:lnTo>
                      <a:pt x="4" y="0"/>
                    </a:lnTo>
                    <a:lnTo>
                      <a:pt x="6" y="2"/>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5" name="Freeform 2085">
                <a:extLst>
                  <a:ext uri="{FF2B5EF4-FFF2-40B4-BE49-F238E27FC236}">
                    <a16:creationId xmlns:a16="http://schemas.microsoft.com/office/drawing/2014/main" id="{5D0E1CC4-2C02-BE5C-99CF-07E6E4D2BB85}"/>
                  </a:ext>
                </a:extLst>
              </p:cNvPr>
              <p:cNvSpPr>
                <a:spLocks/>
              </p:cNvSpPr>
              <p:nvPr/>
            </p:nvSpPr>
            <p:spPr bwMode="auto">
              <a:xfrm>
                <a:off x="4672" y="2705"/>
                <a:ext cx="14" cy="22"/>
              </a:xfrm>
              <a:custGeom>
                <a:avLst/>
                <a:gdLst>
                  <a:gd name="T0" fmla="*/ 14 w 14"/>
                  <a:gd name="T1" fmla="*/ 12 h 22"/>
                  <a:gd name="T2" fmla="*/ 14 w 14"/>
                  <a:gd name="T3" fmla="*/ 12 h 22"/>
                  <a:gd name="T4" fmla="*/ 14 w 14"/>
                  <a:gd name="T5" fmla="*/ 12 h 22"/>
                  <a:gd name="T6" fmla="*/ 14 w 14"/>
                  <a:gd name="T7" fmla="*/ 12 h 22"/>
                  <a:gd name="T8" fmla="*/ 12 w 14"/>
                  <a:gd name="T9" fmla="*/ 22 h 22"/>
                  <a:gd name="T10" fmla="*/ 12 w 14"/>
                  <a:gd name="T11" fmla="*/ 22 h 22"/>
                  <a:gd name="T12" fmla="*/ 10 w 14"/>
                  <a:gd name="T13" fmla="*/ 22 h 22"/>
                  <a:gd name="T14" fmla="*/ 6 w 14"/>
                  <a:gd name="T15" fmla="*/ 20 h 22"/>
                  <a:gd name="T16" fmla="*/ 4 w 14"/>
                  <a:gd name="T17" fmla="*/ 18 h 22"/>
                  <a:gd name="T18" fmla="*/ 4 w 14"/>
                  <a:gd name="T19" fmla="*/ 20 h 22"/>
                  <a:gd name="T20" fmla="*/ 4 w 14"/>
                  <a:gd name="T21" fmla="*/ 20 h 22"/>
                  <a:gd name="T22" fmla="*/ 2 w 14"/>
                  <a:gd name="T23" fmla="*/ 20 h 22"/>
                  <a:gd name="T24" fmla="*/ 2 w 14"/>
                  <a:gd name="T25" fmla="*/ 20 h 22"/>
                  <a:gd name="T26" fmla="*/ 0 w 14"/>
                  <a:gd name="T27" fmla="*/ 16 h 22"/>
                  <a:gd name="T28" fmla="*/ 0 w 14"/>
                  <a:gd name="T29" fmla="*/ 6 h 22"/>
                  <a:gd name="T30" fmla="*/ 0 w 14"/>
                  <a:gd name="T31" fmla="*/ 6 h 22"/>
                  <a:gd name="T32" fmla="*/ 0 w 14"/>
                  <a:gd name="T33" fmla="*/ 2 h 22"/>
                  <a:gd name="T34" fmla="*/ 2 w 14"/>
                  <a:gd name="T35" fmla="*/ 0 h 22"/>
                  <a:gd name="T36" fmla="*/ 4 w 14"/>
                  <a:gd name="T37" fmla="*/ 0 h 22"/>
                  <a:gd name="T38" fmla="*/ 4 w 14"/>
                  <a:gd name="T39" fmla="*/ 4 h 22"/>
                  <a:gd name="T40" fmla="*/ 4 w 14"/>
                  <a:gd name="T41" fmla="*/ 4 h 22"/>
                  <a:gd name="T42" fmla="*/ 8 w 14"/>
                  <a:gd name="T43" fmla="*/ 10 h 22"/>
                  <a:gd name="T44" fmla="*/ 10 w 14"/>
                  <a:gd name="T45" fmla="*/ 12 h 22"/>
                  <a:gd name="T46" fmla="*/ 12 w 14"/>
                  <a:gd name="T47" fmla="*/ 12 h 22"/>
                  <a:gd name="T48" fmla="*/ 14 w 14"/>
                  <a:gd name="T49" fmla="*/ 12 h 22"/>
                  <a:gd name="T50" fmla="*/ 14 w 14"/>
                  <a:gd name="T51"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14" y="12"/>
                    </a:moveTo>
                    <a:lnTo>
                      <a:pt x="14" y="12"/>
                    </a:lnTo>
                    <a:lnTo>
                      <a:pt x="14" y="12"/>
                    </a:lnTo>
                    <a:lnTo>
                      <a:pt x="14" y="12"/>
                    </a:lnTo>
                    <a:lnTo>
                      <a:pt x="12" y="22"/>
                    </a:lnTo>
                    <a:lnTo>
                      <a:pt x="12" y="22"/>
                    </a:lnTo>
                    <a:lnTo>
                      <a:pt x="10" y="22"/>
                    </a:lnTo>
                    <a:lnTo>
                      <a:pt x="6" y="20"/>
                    </a:lnTo>
                    <a:lnTo>
                      <a:pt x="4" y="18"/>
                    </a:lnTo>
                    <a:lnTo>
                      <a:pt x="4" y="20"/>
                    </a:lnTo>
                    <a:lnTo>
                      <a:pt x="4" y="20"/>
                    </a:lnTo>
                    <a:lnTo>
                      <a:pt x="2" y="20"/>
                    </a:lnTo>
                    <a:lnTo>
                      <a:pt x="2" y="20"/>
                    </a:lnTo>
                    <a:lnTo>
                      <a:pt x="0" y="16"/>
                    </a:lnTo>
                    <a:lnTo>
                      <a:pt x="0" y="6"/>
                    </a:lnTo>
                    <a:lnTo>
                      <a:pt x="0" y="6"/>
                    </a:lnTo>
                    <a:lnTo>
                      <a:pt x="0" y="2"/>
                    </a:lnTo>
                    <a:lnTo>
                      <a:pt x="2" y="0"/>
                    </a:lnTo>
                    <a:lnTo>
                      <a:pt x="4" y="0"/>
                    </a:lnTo>
                    <a:lnTo>
                      <a:pt x="4" y="4"/>
                    </a:lnTo>
                    <a:lnTo>
                      <a:pt x="4" y="4"/>
                    </a:lnTo>
                    <a:lnTo>
                      <a:pt x="8" y="10"/>
                    </a:lnTo>
                    <a:lnTo>
                      <a:pt x="10" y="12"/>
                    </a:lnTo>
                    <a:lnTo>
                      <a:pt x="12" y="12"/>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6" name="Freeform 2086">
                <a:extLst>
                  <a:ext uri="{FF2B5EF4-FFF2-40B4-BE49-F238E27FC236}">
                    <a16:creationId xmlns:a16="http://schemas.microsoft.com/office/drawing/2014/main" id="{58F9047A-8DAE-DAED-11F5-5DA4EE1AE7C2}"/>
                  </a:ext>
                </a:extLst>
              </p:cNvPr>
              <p:cNvSpPr>
                <a:spLocks/>
              </p:cNvSpPr>
              <p:nvPr/>
            </p:nvSpPr>
            <p:spPr bwMode="auto">
              <a:xfrm>
                <a:off x="4662" y="2707"/>
                <a:ext cx="4" cy="8"/>
              </a:xfrm>
              <a:custGeom>
                <a:avLst/>
                <a:gdLst>
                  <a:gd name="T0" fmla="*/ 2 w 4"/>
                  <a:gd name="T1" fmla="*/ 0 h 8"/>
                  <a:gd name="T2" fmla="*/ 2 w 4"/>
                  <a:gd name="T3" fmla="*/ 0 h 8"/>
                  <a:gd name="T4" fmla="*/ 4 w 4"/>
                  <a:gd name="T5" fmla="*/ 6 h 8"/>
                  <a:gd name="T6" fmla="*/ 4 w 4"/>
                  <a:gd name="T7" fmla="*/ 6 h 8"/>
                  <a:gd name="T8" fmla="*/ 2 w 4"/>
                  <a:gd name="T9" fmla="*/ 8 h 8"/>
                  <a:gd name="T10" fmla="*/ 2 w 4"/>
                  <a:gd name="T11" fmla="*/ 8 h 8"/>
                  <a:gd name="T12" fmla="*/ 2 w 4"/>
                  <a:gd name="T13" fmla="*/ 8 h 8"/>
                  <a:gd name="T14" fmla="*/ 0 w 4"/>
                  <a:gd name="T15" fmla="*/ 4 h 8"/>
                  <a:gd name="T16" fmla="*/ 0 w 4"/>
                  <a:gd name="T17" fmla="*/ 4 h 8"/>
                  <a:gd name="T18" fmla="*/ 2 w 4"/>
                  <a:gd name="T19" fmla="*/ 0 h 8"/>
                  <a:gd name="T20" fmla="*/ 2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2" y="0"/>
                    </a:moveTo>
                    <a:lnTo>
                      <a:pt x="2" y="0"/>
                    </a:lnTo>
                    <a:lnTo>
                      <a:pt x="4" y="6"/>
                    </a:lnTo>
                    <a:lnTo>
                      <a:pt x="4" y="6"/>
                    </a:lnTo>
                    <a:lnTo>
                      <a:pt x="2" y="8"/>
                    </a:lnTo>
                    <a:lnTo>
                      <a:pt x="2" y="8"/>
                    </a:lnTo>
                    <a:lnTo>
                      <a:pt x="2" y="8"/>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7" name="Freeform 2087">
                <a:extLst>
                  <a:ext uri="{FF2B5EF4-FFF2-40B4-BE49-F238E27FC236}">
                    <a16:creationId xmlns:a16="http://schemas.microsoft.com/office/drawing/2014/main" id="{1B8212B1-6808-EAC7-30DB-7D7A3C00B634}"/>
                  </a:ext>
                </a:extLst>
              </p:cNvPr>
              <p:cNvSpPr>
                <a:spLocks/>
              </p:cNvSpPr>
              <p:nvPr/>
            </p:nvSpPr>
            <p:spPr bwMode="auto">
              <a:xfrm>
                <a:off x="3366" y="2709"/>
                <a:ext cx="14" cy="18"/>
              </a:xfrm>
              <a:custGeom>
                <a:avLst/>
                <a:gdLst>
                  <a:gd name="T0" fmla="*/ 14 w 14"/>
                  <a:gd name="T1" fmla="*/ 16 h 18"/>
                  <a:gd name="T2" fmla="*/ 14 w 14"/>
                  <a:gd name="T3" fmla="*/ 16 h 18"/>
                  <a:gd name="T4" fmla="*/ 10 w 14"/>
                  <a:gd name="T5" fmla="*/ 16 h 18"/>
                  <a:gd name="T6" fmla="*/ 6 w 14"/>
                  <a:gd name="T7" fmla="*/ 18 h 18"/>
                  <a:gd name="T8" fmla="*/ 6 w 14"/>
                  <a:gd name="T9" fmla="*/ 18 h 18"/>
                  <a:gd name="T10" fmla="*/ 4 w 14"/>
                  <a:gd name="T11" fmla="*/ 18 h 18"/>
                  <a:gd name="T12" fmla="*/ 2 w 14"/>
                  <a:gd name="T13" fmla="*/ 14 h 18"/>
                  <a:gd name="T14" fmla="*/ 0 w 14"/>
                  <a:gd name="T15" fmla="*/ 8 h 18"/>
                  <a:gd name="T16" fmla="*/ 0 w 14"/>
                  <a:gd name="T17" fmla="*/ 8 h 18"/>
                  <a:gd name="T18" fmla="*/ 2 w 14"/>
                  <a:gd name="T19" fmla="*/ 2 h 18"/>
                  <a:gd name="T20" fmla="*/ 2 w 14"/>
                  <a:gd name="T21" fmla="*/ 2 h 18"/>
                  <a:gd name="T22" fmla="*/ 4 w 14"/>
                  <a:gd name="T23" fmla="*/ 0 h 18"/>
                  <a:gd name="T24" fmla="*/ 4 w 14"/>
                  <a:gd name="T25" fmla="*/ 2 h 18"/>
                  <a:gd name="T26" fmla="*/ 6 w 14"/>
                  <a:gd name="T27" fmla="*/ 6 h 18"/>
                  <a:gd name="T28" fmla="*/ 6 w 14"/>
                  <a:gd name="T29" fmla="*/ 6 h 18"/>
                  <a:gd name="T30" fmla="*/ 8 w 14"/>
                  <a:gd name="T31" fmla="*/ 10 h 18"/>
                  <a:gd name="T32" fmla="*/ 10 w 14"/>
                  <a:gd name="T33" fmla="*/ 10 h 18"/>
                  <a:gd name="T34" fmla="*/ 12 w 14"/>
                  <a:gd name="T35" fmla="*/ 12 h 18"/>
                  <a:gd name="T36" fmla="*/ 14 w 14"/>
                  <a:gd name="T37" fmla="*/ 16 h 18"/>
                  <a:gd name="T38" fmla="*/ 14 w 14"/>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8">
                    <a:moveTo>
                      <a:pt x="14" y="16"/>
                    </a:moveTo>
                    <a:lnTo>
                      <a:pt x="14" y="16"/>
                    </a:lnTo>
                    <a:lnTo>
                      <a:pt x="10" y="16"/>
                    </a:lnTo>
                    <a:lnTo>
                      <a:pt x="6" y="18"/>
                    </a:lnTo>
                    <a:lnTo>
                      <a:pt x="6" y="18"/>
                    </a:lnTo>
                    <a:lnTo>
                      <a:pt x="4" y="18"/>
                    </a:lnTo>
                    <a:lnTo>
                      <a:pt x="2" y="14"/>
                    </a:lnTo>
                    <a:lnTo>
                      <a:pt x="0" y="8"/>
                    </a:lnTo>
                    <a:lnTo>
                      <a:pt x="0" y="8"/>
                    </a:lnTo>
                    <a:lnTo>
                      <a:pt x="2" y="2"/>
                    </a:lnTo>
                    <a:lnTo>
                      <a:pt x="2" y="2"/>
                    </a:lnTo>
                    <a:lnTo>
                      <a:pt x="4" y="0"/>
                    </a:lnTo>
                    <a:lnTo>
                      <a:pt x="4" y="2"/>
                    </a:lnTo>
                    <a:lnTo>
                      <a:pt x="6" y="6"/>
                    </a:lnTo>
                    <a:lnTo>
                      <a:pt x="6" y="6"/>
                    </a:lnTo>
                    <a:lnTo>
                      <a:pt x="8" y="10"/>
                    </a:lnTo>
                    <a:lnTo>
                      <a:pt x="10" y="10"/>
                    </a:lnTo>
                    <a:lnTo>
                      <a:pt x="12" y="12"/>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8" name="Freeform 2088">
                <a:extLst>
                  <a:ext uri="{FF2B5EF4-FFF2-40B4-BE49-F238E27FC236}">
                    <a16:creationId xmlns:a16="http://schemas.microsoft.com/office/drawing/2014/main" id="{0B277B8A-1249-76C4-4E1F-10C4D4F673FD}"/>
                  </a:ext>
                </a:extLst>
              </p:cNvPr>
              <p:cNvSpPr>
                <a:spLocks/>
              </p:cNvSpPr>
              <p:nvPr/>
            </p:nvSpPr>
            <p:spPr bwMode="auto">
              <a:xfrm>
                <a:off x="3312" y="2701"/>
                <a:ext cx="10" cy="20"/>
              </a:xfrm>
              <a:custGeom>
                <a:avLst/>
                <a:gdLst>
                  <a:gd name="T0" fmla="*/ 0 w 10"/>
                  <a:gd name="T1" fmla="*/ 0 h 20"/>
                  <a:gd name="T2" fmla="*/ 0 w 10"/>
                  <a:gd name="T3" fmla="*/ 0 h 20"/>
                  <a:gd name="T4" fmla="*/ 4 w 10"/>
                  <a:gd name="T5" fmla="*/ 4 h 20"/>
                  <a:gd name="T6" fmla="*/ 6 w 10"/>
                  <a:gd name="T7" fmla="*/ 6 h 20"/>
                  <a:gd name="T8" fmla="*/ 8 w 10"/>
                  <a:gd name="T9" fmla="*/ 12 h 20"/>
                  <a:gd name="T10" fmla="*/ 10 w 10"/>
                  <a:gd name="T11" fmla="*/ 20 h 20"/>
                  <a:gd name="T12" fmla="*/ 10 w 10"/>
                  <a:gd name="T13" fmla="*/ 20 h 20"/>
                  <a:gd name="T14" fmla="*/ 6 w 10"/>
                  <a:gd name="T15" fmla="*/ 20 h 20"/>
                  <a:gd name="T16" fmla="*/ 4 w 10"/>
                  <a:gd name="T17" fmla="*/ 18 h 20"/>
                  <a:gd name="T18" fmla="*/ 2 w 10"/>
                  <a:gd name="T19" fmla="*/ 10 h 20"/>
                  <a:gd name="T20" fmla="*/ 0 w 10"/>
                  <a:gd name="T21" fmla="*/ 0 h 20"/>
                  <a:gd name="T22" fmla="*/ 0 w 10"/>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0">
                    <a:moveTo>
                      <a:pt x="0" y="0"/>
                    </a:moveTo>
                    <a:lnTo>
                      <a:pt x="0" y="0"/>
                    </a:lnTo>
                    <a:lnTo>
                      <a:pt x="4" y="4"/>
                    </a:lnTo>
                    <a:lnTo>
                      <a:pt x="6" y="6"/>
                    </a:lnTo>
                    <a:lnTo>
                      <a:pt x="8" y="12"/>
                    </a:lnTo>
                    <a:lnTo>
                      <a:pt x="10" y="20"/>
                    </a:lnTo>
                    <a:lnTo>
                      <a:pt x="10" y="20"/>
                    </a:lnTo>
                    <a:lnTo>
                      <a:pt x="6" y="20"/>
                    </a:lnTo>
                    <a:lnTo>
                      <a:pt x="4" y="18"/>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9" name="Freeform 2089">
                <a:extLst>
                  <a:ext uri="{FF2B5EF4-FFF2-40B4-BE49-F238E27FC236}">
                    <a16:creationId xmlns:a16="http://schemas.microsoft.com/office/drawing/2014/main" id="{49C6544F-2D33-5598-E099-3435417C1C87}"/>
                  </a:ext>
                </a:extLst>
              </p:cNvPr>
              <p:cNvSpPr>
                <a:spLocks/>
              </p:cNvSpPr>
              <p:nvPr/>
            </p:nvSpPr>
            <p:spPr bwMode="auto">
              <a:xfrm>
                <a:off x="3356" y="2711"/>
                <a:ext cx="6" cy="16"/>
              </a:xfrm>
              <a:custGeom>
                <a:avLst/>
                <a:gdLst>
                  <a:gd name="T0" fmla="*/ 6 w 6"/>
                  <a:gd name="T1" fmla="*/ 16 h 16"/>
                  <a:gd name="T2" fmla="*/ 6 w 6"/>
                  <a:gd name="T3" fmla="*/ 16 h 16"/>
                  <a:gd name="T4" fmla="*/ 6 w 6"/>
                  <a:gd name="T5" fmla="*/ 14 h 16"/>
                  <a:gd name="T6" fmla="*/ 6 w 6"/>
                  <a:gd name="T7" fmla="*/ 14 h 16"/>
                  <a:gd name="T8" fmla="*/ 2 w 6"/>
                  <a:gd name="T9" fmla="*/ 10 h 16"/>
                  <a:gd name="T10" fmla="*/ 2 w 6"/>
                  <a:gd name="T11" fmla="*/ 8 h 16"/>
                  <a:gd name="T12" fmla="*/ 0 w 6"/>
                  <a:gd name="T13" fmla="*/ 4 h 16"/>
                  <a:gd name="T14" fmla="*/ 0 w 6"/>
                  <a:gd name="T15" fmla="*/ 4 h 16"/>
                  <a:gd name="T16" fmla="*/ 2 w 6"/>
                  <a:gd name="T17" fmla="*/ 0 h 16"/>
                  <a:gd name="T18" fmla="*/ 2 w 6"/>
                  <a:gd name="T19" fmla="*/ 0 h 16"/>
                  <a:gd name="T20" fmla="*/ 2 w 6"/>
                  <a:gd name="T21" fmla="*/ 0 h 16"/>
                  <a:gd name="T22" fmla="*/ 2 w 6"/>
                  <a:gd name="T23" fmla="*/ 0 h 16"/>
                  <a:gd name="T24" fmla="*/ 6 w 6"/>
                  <a:gd name="T25" fmla="*/ 6 h 16"/>
                  <a:gd name="T26" fmla="*/ 6 w 6"/>
                  <a:gd name="T27" fmla="*/ 10 h 16"/>
                  <a:gd name="T28" fmla="*/ 6 w 6"/>
                  <a:gd name="T29" fmla="*/ 16 h 16"/>
                  <a:gd name="T30" fmla="*/ 6 w 6"/>
                  <a:gd name="T31" fmla="*/ 16 h 16"/>
                  <a:gd name="T32" fmla="*/ 6 w 6"/>
                  <a:gd name="T33" fmla="*/ 16 h 16"/>
                  <a:gd name="T34" fmla="*/ 6 w 6"/>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6">
                    <a:moveTo>
                      <a:pt x="6" y="16"/>
                    </a:moveTo>
                    <a:lnTo>
                      <a:pt x="6" y="16"/>
                    </a:lnTo>
                    <a:lnTo>
                      <a:pt x="6" y="14"/>
                    </a:lnTo>
                    <a:lnTo>
                      <a:pt x="6" y="14"/>
                    </a:lnTo>
                    <a:lnTo>
                      <a:pt x="2" y="10"/>
                    </a:lnTo>
                    <a:lnTo>
                      <a:pt x="2" y="8"/>
                    </a:lnTo>
                    <a:lnTo>
                      <a:pt x="0" y="4"/>
                    </a:lnTo>
                    <a:lnTo>
                      <a:pt x="0" y="4"/>
                    </a:lnTo>
                    <a:lnTo>
                      <a:pt x="2" y="0"/>
                    </a:lnTo>
                    <a:lnTo>
                      <a:pt x="2" y="0"/>
                    </a:lnTo>
                    <a:lnTo>
                      <a:pt x="2" y="0"/>
                    </a:lnTo>
                    <a:lnTo>
                      <a:pt x="2" y="0"/>
                    </a:lnTo>
                    <a:lnTo>
                      <a:pt x="6" y="6"/>
                    </a:lnTo>
                    <a:lnTo>
                      <a:pt x="6" y="10"/>
                    </a:lnTo>
                    <a:lnTo>
                      <a:pt x="6" y="16"/>
                    </a:lnTo>
                    <a:lnTo>
                      <a:pt x="6" y="16"/>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0" name="Freeform 2090">
                <a:extLst>
                  <a:ext uri="{FF2B5EF4-FFF2-40B4-BE49-F238E27FC236}">
                    <a16:creationId xmlns:a16="http://schemas.microsoft.com/office/drawing/2014/main" id="{282878B4-8336-BA1E-F364-7D137AC308AC}"/>
                  </a:ext>
                </a:extLst>
              </p:cNvPr>
              <p:cNvSpPr>
                <a:spLocks/>
              </p:cNvSpPr>
              <p:nvPr/>
            </p:nvSpPr>
            <p:spPr bwMode="auto">
              <a:xfrm>
                <a:off x="4344" y="2705"/>
                <a:ext cx="16" cy="22"/>
              </a:xfrm>
              <a:custGeom>
                <a:avLst/>
                <a:gdLst>
                  <a:gd name="T0" fmla="*/ 16 w 16"/>
                  <a:gd name="T1" fmla="*/ 12 h 22"/>
                  <a:gd name="T2" fmla="*/ 16 w 16"/>
                  <a:gd name="T3" fmla="*/ 12 h 22"/>
                  <a:gd name="T4" fmla="*/ 16 w 16"/>
                  <a:gd name="T5" fmla="*/ 18 h 22"/>
                  <a:gd name="T6" fmla="*/ 16 w 16"/>
                  <a:gd name="T7" fmla="*/ 20 h 22"/>
                  <a:gd name="T8" fmla="*/ 14 w 16"/>
                  <a:gd name="T9" fmla="*/ 22 h 22"/>
                  <a:gd name="T10" fmla="*/ 14 w 16"/>
                  <a:gd name="T11" fmla="*/ 22 h 22"/>
                  <a:gd name="T12" fmla="*/ 8 w 16"/>
                  <a:gd name="T13" fmla="*/ 22 h 22"/>
                  <a:gd name="T14" fmla="*/ 6 w 16"/>
                  <a:gd name="T15" fmla="*/ 22 h 22"/>
                  <a:gd name="T16" fmla="*/ 4 w 16"/>
                  <a:gd name="T17" fmla="*/ 16 h 22"/>
                  <a:gd name="T18" fmla="*/ 4 w 16"/>
                  <a:gd name="T19" fmla="*/ 16 h 22"/>
                  <a:gd name="T20" fmla="*/ 2 w 16"/>
                  <a:gd name="T21" fmla="*/ 10 h 22"/>
                  <a:gd name="T22" fmla="*/ 0 w 16"/>
                  <a:gd name="T23" fmla="*/ 4 h 22"/>
                  <a:gd name="T24" fmla="*/ 0 w 16"/>
                  <a:gd name="T25" fmla="*/ 4 h 22"/>
                  <a:gd name="T26" fmla="*/ 2 w 16"/>
                  <a:gd name="T27" fmla="*/ 0 h 22"/>
                  <a:gd name="T28" fmla="*/ 4 w 16"/>
                  <a:gd name="T29" fmla="*/ 0 h 22"/>
                  <a:gd name="T30" fmla="*/ 6 w 16"/>
                  <a:gd name="T31" fmla="*/ 4 h 22"/>
                  <a:gd name="T32" fmla="*/ 6 w 16"/>
                  <a:gd name="T33" fmla="*/ 4 h 22"/>
                  <a:gd name="T34" fmla="*/ 8 w 16"/>
                  <a:gd name="T35" fmla="*/ 10 h 22"/>
                  <a:gd name="T36" fmla="*/ 10 w 16"/>
                  <a:gd name="T37" fmla="*/ 12 h 22"/>
                  <a:gd name="T38" fmla="*/ 14 w 16"/>
                  <a:gd name="T39" fmla="*/ 12 h 22"/>
                  <a:gd name="T40" fmla="*/ 16 w 16"/>
                  <a:gd name="T41" fmla="*/ 12 h 22"/>
                  <a:gd name="T42" fmla="*/ 16 w 16"/>
                  <a:gd name="T4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2">
                    <a:moveTo>
                      <a:pt x="16" y="12"/>
                    </a:moveTo>
                    <a:lnTo>
                      <a:pt x="16" y="12"/>
                    </a:lnTo>
                    <a:lnTo>
                      <a:pt x="16" y="18"/>
                    </a:lnTo>
                    <a:lnTo>
                      <a:pt x="16" y="20"/>
                    </a:lnTo>
                    <a:lnTo>
                      <a:pt x="14" y="22"/>
                    </a:lnTo>
                    <a:lnTo>
                      <a:pt x="14" y="22"/>
                    </a:lnTo>
                    <a:lnTo>
                      <a:pt x="8" y="22"/>
                    </a:lnTo>
                    <a:lnTo>
                      <a:pt x="6" y="22"/>
                    </a:lnTo>
                    <a:lnTo>
                      <a:pt x="4" y="16"/>
                    </a:lnTo>
                    <a:lnTo>
                      <a:pt x="4" y="16"/>
                    </a:lnTo>
                    <a:lnTo>
                      <a:pt x="2" y="10"/>
                    </a:lnTo>
                    <a:lnTo>
                      <a:pt x="0" y="4"/>
                    </a:lnTo>
                    <a:lnTo>
                      <a:pt x="0" y="4"/>
                    </a:lnTo>
                    <a:lnTo>
                      <a:pt x="2" y="0"/>
                    </a:lnTo>
                    <a:lnTo>
                      <a:pt x="4" y="0"/>
                    </a:lnTo>
                    <a:lnTo>
                      <a:pt x="6" y="4"/>
                    </a:lnTo>
                    <a:lnTo>
                      <a:pt x="6" y="4"/>
                    </a:lnTo>
                    <a:lnTo>
                      <a:pt x="8" y="10"/>
                    </a:lnTo>
                    <a:lnTo>
                      <a:pt x="10" y="12"/>
                    </a:lnTo>
                    <a:lnTo>
                      <a:pt x="14" y="12"/>
                    </a:lnTo>
                    <a:lnTo>
                      <a:pt x="16" y="12"/>
                    </a:lnTo>
                    <a:lnTo>
                      <a:pt x="1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1" name="Freeform 2091">
                <a:extLst>
                  <a:ext uri="{FF2B5EF4-FFF2-40B4-BE49-F238E27FC236}">
                    <a16:creationId xmlns:a16="http://schemas.microsoft.com/office/drawing/2014/main" id="{2A657346-FCB3-7266-22A5-FC4021A7C70B}"/>
                  </a:ext>
                </a:extLst>
              </p:cNvPr>
              <p:cNvSpPr>
                <a:spLocks/>
              </p:cNvSpPr>
              <p:nvPr/>
            </p:nvSpPr>
            <p:spPr bwMode="auto">
              <a:xfrm>
                <a:off x="4292" y="2703"/>
                <a:ext cx="12" cy="22"/>
              </a:xfrm>
              <a:custGeom>
                <a:avLst/>
                <a:gdLst>
                  <a:gd name="T0" fmla="*/ 12 w 12"/>
                  <a:gd name="T1" fmla="*/ 22 h 22"/>
                  <a:gd name="T2" fmla="*/ 12 w 12"/>
                  <a:gd name="T3" fmla="*/ 22 h 22"/>
                  <a:gd name="T4" fmla="*/ 10 w 12"/>
                  <a:gd name="T5" fmla="*/ 22 h 22"/>
                  <a:gd name="T6" fmla="*/ 8 w 12"/>
                  <a:gd name="T7" fmla="*/ 20 h 22"/>
                  <a:gd name="T8" fmla="*/ 6 w 12"/>
                  <a:gd name="T9" fmla="*/ 18 h 22"/>
                  <a:gd name="T10" fmla="*/ 4 w 12"/>
                  <a:gd name="T11" fmla="*/ 16 h 22"/>
                  <a:gd name="T12" fmla="*/ 4 w 12"/>
                  <a:gd name="T13" fmla="*/ 16 h 22"/>
                  <a:gd name="T14" fmla="*/ 2 w 12"/>
                  <a:gd name="T15" fmla="*/ 14 h 22"/>
                  <a:gd name="T16" fmla="*/ 0 w 12"/>
                  <a:gd name="T17" fmla="*/ 12 h 22"/>
                  <a:gd name="T18" fmla="*/ 2 w 12"/>
                  <a:gd name="T19" fmla="*/ 6 h 22"/>
                  <a:gd name="T20" fmla="*/ 2 w 12"/>
                  <a:gd name="T21" fmla="*/ 6 h 22"/>
                  <a:gd name="T22" fmla="*/ 4 w 12"/>
                  <a:gd name="T23" fmla="*/ 0 h 22"/>
                  <a:gd name="T24" fmla="*/ 4 w 12"/>
                  <a:gd name="T25" fmla="*/ 0 h 22"/>
                  <a:gd name="T26" fmla="*/ 6 w 12"/>
                  <a:gd name="T27" fmla="*/ 2 h 22"/>
                  <a:gd name="T28" fmla="*/ 6 w 12"/>
                  <a:gd name="T29" fmla="*/ 2 h 22"/>
                  <a:gd name="T30" fmla="*/ 10 w 12"/>
                  <a:gd name="T31" fmla="*/ 12 h 22"/>
                  <a:gd name="T32" fmla="*/ 12 w 12"/>
                  <a:gd name="T33" fmla="*/ 22 h 22"/>
                  <a:gd name="T34" fmla="*/ 12 w 12"/>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12" y="22"/>
                    </a:moveTo>
                    <a:lnTo>
                      <a:pt x="12" y="22"/>
                    </a:lnTo>
                    <a:lnTo>
                      <a:pt x="10" y="22"/>
                    </a:lnTo>
                    <a:lnTo>
                      <a:pt x="8" y="20"/>
                    </a:lnTo>
                    <a:lnTo>
                      <a:pt x="6" y="18"/>
                    </a:lnTo>
                    <a:lnTo>
                      <a:pt x="4" y="16"/>
                    </a:lnTo>
                    <a:lnTo>
                      <a:pt x="4" y="16"/>
                    </a:lnTo>
                    <a:lnTo>
                      <a:pt x="2" y="14"/>
                    </a:lnTo>
                    <a:lnTo>
                      <a:pt x="0" y="12"/>
                    </a:lnTo>
                    <a:lnTo>
                      <a:pt x="2" y="6"/>
                    </a:lnTo>
                    <a:lnTo>
                      <a:pt x="2" y="6"/>
                    </a:lnTo>
                    <a:lnTo>
                      <a:pt x="4" y="0"/>
                    </a:lnTo>
                    <a:lnTo>
                      <a:pt x="4" y="0"/>
                    </a:lnTo>
                    <a:lnTo>
                      <a:pt x="6" y="2"/>
                    </a:lnTo>
                    <a:lnTo>
                      <a:pt x="6" y="2"/>
                    </a:lnTo>
                    <a:lnTo>
                      <a:pt x="10" y="12"/>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2" name="Freeform 2092">
                <a:extLst>
                  <a:ext uri="{FF2B5EF4-FFF2-40B4-BE49-F238E27FC236}">
                    <a16:creationId xmlns:a16="http://schemas.microsoft.com/office/drawing/2014/main" id="{432A85EA-00B5-9520-6705-F1819EECCAAC}"/>
                  </a:ext>
                </a:extLst>
              </p:cNvPr>
              <p:cNvSpPr>
                <a:spLocks/>
              </p:cNvSpPr>
              <p:nvPr/>
            </p:nvSpPr>
            <p:spPr bwMode="auto">
              <a:xfrm>
                <a:off x="4336" y="2709"/>
                <a:ext cx="4" cy="8"/>
              </a:xfrm>
              <a:custGeom>
                <a:avLst/>
                <a:gdLst>
                  <a:gd name="T0" fmla="*/ 4 w 4"/>
                  <a:gd name="T1" fmla="*/ 4 h 8"/>
                  <a:gd name="T2" fmla="*/ 4 w 4"/>
                  <a:gd name="T3" fmla="*/ 4 h 8"/>
                  <a:gd name="T4" fmla="*/ 4 w 4"/>
                  <a:gd name="T5" fmla="*/ 8 h 8"/>
                  <a:gd name="T6" fmla="*/ 2 w 4"/>
                  <a:gd name="T7" fmla="*/ 8 h 8"/>
                  <a:gd name="T8" fmla="*/ 2 w 4"/>
                  <a:gd name="T9" fmla="*/ 8 h 8"/>
                  <a:gd name="T10" fmla="*/ 0 w 4"/>
                  <a:gd name="T11" fmla="*/ 8 h 8"/>
                  <a:gd name="T12" fmla="*/ 0 w 4"/>
                  <a:gd name="T13" fmla="*/ 4 h 8"/>
                  <a:gd name="T14" fmla="*/ 0 w 4"/>
                  <a:gd name="T15" fmla="*/ 4 h 8"/>
                  <a:gd name="T16" fmla="*/ 0 w 4"/>
                  <a:gd name="T17" fmla="*/ 0 h 8"/>
                  <a:gd name="T18" fmla="*/ 0 w 4"/>
                  <a:gd name="T19" fmla="*/ 0 h 8"/>
                  <a:gd name="T20" fmla="*/ 2 w 4"/>
                  <a:gd name="T21" fmla="*/ 0 h 8"/>
                  <a:gd name="T22" fmla="*/ 4 w 4"/>
                  <a:gd name="T23" fmla="*/ 4 h 8"/>
                  <a:gd name="T24" fmla="*/ 4 w 4"/>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4"/>
                    </a:moveTo>
                    <a:lnTo>
                      <a:pt x="4" y="4"/>
                    </a:lnTo>
                    <a:lnTo>
                      <a:pt x="4" y="8"/>
                    </a:lnTo>
                    <a:lnTo>
                      <a:pt x="2" y="8"/>
                    </a:lnTo>
                    <a:lnTo>
                      <a:pt x="2" y="8"/>
                    </a:lnTo>
                    <a:lnTo>
                      <a:pt x="0" y="8"/>
                    </a:lnTo>
                    <a:lnTo>
                      <a:pt x="0" y="4"/>
                    </a:lnTo>
                    <a:lnTo>
                      <a:pt x="0" y="4"/>
                    </a:lnTo>
                    <a:lnTo>
                      <a:pt x="0" y="0"/>
                    </a:lnTo>
                    <a:lnTo>
                      <a:pt x="0"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3" name="Freeform 2093">
                <a:extLst>
                  <a:ext uri="{FF2B5EF4-FFF2-40B4-BE49-F238E27FC236}">
                    <a16:creationId xmlns:a16="http://schemas.microsoft.com/office/drawing/2014/main" id="{DB630A1D-D913-6CDD-1CCB-F4080D9CE4EA}"/>
                  </a:ext>
                </a:extLst>
              </p:cNvPr>
              <p:cNvSpPr>
                <a:spLocks/>
              </p:cNvSpPr>
              <p:nvPr/>
            </p:nvSpPr>
            <p:spPr bwMode="auto">
              <a:xfrm>
                <a:off x="2140" y="1892"/>
                <a:ext cx="22" cy="34"/>
              </a:xfrm>
              <a:custGeom>
                <a:avLst/>
                <a:gdLst>
                  <a:gd name="T0" fmla="*/ 6 w 22"/>
                  <a:gd name="T1" fmla="*/ 8 h 34"/>
                  <a:gd name="T2" fmla="*/ 6 w 22"/>
                  <a:gd name="T3" fmla="*/ 8 h 34"/>
                  <a:gd name="T4" fmla="*/ 8 w 22"/>
                  <a:gd name="T5" fmla="*/ 2 h 34"/>
                  <a:gd name="T6" fmla="*/ 10 w 22"/>
                  <a:gd name="T7" fmla="*/ 2 h 34"/>
                  <a:gd name="T8" fmla="*/ 10 w 22"/>
                  <a:gd name="T9" fmla="*/ 2 h 34"/>
                  <a:gd name="T10" fmla="*/ 14 w 22"/>
                  <a:gd name="T11" fmla="*/ 0 h 34"/>
                  <a:gd name="T12" fmla="*/ 16 w 22"/>
                  <a:gd name="T13" fmla="*/ 0 h 34"/>
                  <a:gd name="T14" fmla="*/ 18 w 22"/>
                  <a:gd name="T15" fmla="*/ 4 h 34"/>
                  <a:gd name="T16" fmla="*/ 22 w 22"/>
                  <a:gd name="T17" fmla="*/ 20 h 34"/>
                  <a:gd name="T18" fmla="*/ 22 w 22"/>
                  <a:gd name="T19" fmla="*/ 20 h 34"/>
                  <a:gd name="T20" fmla="*/ 22 w 22"/>
                  <a:gd name="T21" fmla="*/ 26 h 34"/>
                  <a:gd name="T22" fmla="*/ 20 w 22"/>
                  <a:gd name="T23" fmla="*/ 30 h 34"/>
                  <a:gd name="T24" fmla="*/ 14 w 22"/>
                  <a:gd name="T25" fmla="*/ 34 h 34"/>
                  <a:gd name="T26" fmla="*/ 14 w 22"/>
                  <a:gd name="T27" fmla="*/ 34 h 34"/>
                  <a:gd name="T28" fmla="*/ 10 w 22"/>
                  <a:gd name="T29" fmla="*/ 32 h 34"/>
                  <a:gd name="T30" fmla="*/ 8 w 22"/>
                  <a:gd name="T31" fmla="*/ 28 h 34"/>
                  <a:gd name="T32" fmla="*/ 4 w 22"/>
                  <a:gd name="T33" fmla="*/ 22 h 34"/>
                  <a:gd name="T34" fmla="*/ 0 w 22"/>
                  <a:gd name="T35" fmla="*/ 18 h 34"/>
                  <a:gd name="T36" fmla="*/ 0 w 22"/>
                  <a:gd name="T37" fmla="*/ 18 h 34"/>
                  <a:gd name="T38" fmla="*/ 0 w 22"/>
                  <a:gd name="T39" fmla="*/ 12 h 34"/>
                  <a:gd name="T40" fmla="*/ 0 w 22"/>
                  <a:gd name="T41" fmla="*/ 12 h 34"/>
                  <a:gd name="T42" fmla="*/ 2 w 22"/>
                  <a:gd name="T43" fmla="*/ 10 h 34"/>
                  <a:gd name="T44" fmla="*/ 2 w 22"/>
                  <a:gd name="T45" fmla="*/ 10 h 34"/>
                  <a:gd name="T46" fmla="*/ 2 w 22"/>
                  <a:gd name="T47" fmla="*/ 10 h 34"/>
                  <a:gd name="T48" fmla="*/ 4 w 22"/>
                  <a:gd name="T49" fmla="*/ 10 h 34"/>
                  <a:gd name="T50" fmla="*/ 6 w 22"/>
                  <a:gd name="T51" fmla="*/ 8 h 34"/>
                  <a:gd name="T52" fmla="*/ 6 w 22"/>
                  <a:gd name="T53" fmla="*/ 8 h 34"/>
                  <a:gd name="T54" fmla="*/ 14 w 22"/>
                  <a:gd name="T55" fmla="*/ 24 h 34"/>
                  <a:gd name="T56" fmla="*/ 14 w 22"/>
                  <a:gd name="T57" fmla="*/ 24 h 34"/>
                  <a:gd name="T58" fmla="*/ 10 w 22"/>
                  <a:gd name="T59" fmla="*/ 16 h 34"/>
                  <a:gd name="T60" fmla="*/ 6 w 22"/>
                  <a:gd name="T61" fmla="*/ 8 h 34"/>
                  <a:gd name="T62" fmla="*/ 6 w 22"/>
                  <a:gd name="T6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6" y="8"/>
                    </a:moveTo>
                    <a:lnTo>
                      <a:pt x="6" y="8"/>
                    </a:lnTo>
                    <a:lnTo>
                      <a:pt x="8" y="2"/>
                    </a:lnTo>
                    <a:lnTo>
                      <a:pt x="10" y="2"/>
                    </a:lnTo>
                    <a:lnTo>
                      <a:pt x="10" y="2"/>
                    </a:lnTo>
                    <a:lnTo>
                      <a:pt x="14" y="0"/>
                    </a:lnTo>
                    <a:lnTo>
                      <a:pt x="16" y="0"/>
                    </a:lnTo>
                    <a:lnTo>
                      <a:pt x="18" y="4"/>
                    </a:lnTo>
                    <a:lnTo>
                      <a:pt x="22" y="20"/>
                    </a:lnTo>
                    <a:lnTo>
                      <a:pt x="22" y="20"/>
                    </a:lnTo>
                    <a:lnTo>
                      <a:pt x="22" y="26"/>
                    </a:lnTo>
                    <a:lnTo>
                      <a:pt x="20" y="30"/>
                    </a:lnTo>
                    <a:lnTo>
                      <a:pt x="14" y="34"/>
                    </a:lnTo>
                    <a:lnTo>
                      <a:pt x="14" y="34"/>
                    </a:lnTo>
                    <a:lnTo>
                      <a:pt x="10" y="32"/>
                    </a:lnTo>
                    <a:lnTo>
                      <a:pt x="8" y="28"/>
                    </a:lnTo>
                    <a:lnTo>
                      <a:pt x="4" y="22"/>
                    </a:lnTo>
                    <a:lnTo>
                      <a:pt x="0" y="18"/>
                    </a:lnTo>
                    <a:lnTo>
                      <a:pt x="0" y="18"/>
                    </a:lnTo>
                    <a:lnTo>
                      <a:pt x="0" y="12"/>
                    </a:lnTo>
                    <a:lnTo>
                      <a:pt x="0" y="12"/>
                    </a:lnTo>
                    <a:lnTo>
                      <a:pt x="2" y="10"/>
                    </a:lnTo>
                    <a:lnTo>
                      <a:pt x="2" y="10"/>
                    </a:lnTo>
                    <a:lnTo>
                      <a:pt x="2" y="10"/>
                    </a:lnTo>
                    <a:lnTo>
                      <a:pt x="4" y="10"/>
                    </a:lnTo>
                    <a:lnTo>
                      <a:pt x="6" y="8"/>
                    </a:lnTo>
                    <a:lnTo>
                      <a:pt x="6" y="8"/>
                    </a:lnTo>
                    <a:lnTo>
                      <a:pt x="14" y="24"/>
                    </a:lnTo>
                    <a:lnTo>
                      <a:pt x="14" y="24"/>
                    </a:lnTo>
                    <a:lnTo>
                      <a:pt x="10" y="16"/>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4" name="Freeform 2094">
                <a:extLst>
                  <a:ext uri="{FF2B5EF4-FFF2-40B4-BE49-F238E27FC236}">
                    <a16:creationId xmlns:a16="http://schemas.microsoft.com/office/drawing/2014/main" id="{5DF5A843-7674-8305-FB3D-C715934807D9}"/>
                  </a:ext>
                </a:extLst>
              </p:cNvPr>
              <p:cNvSpPr>
                <a:spLocks/>
              </p:cNvSpPr>
              <p:nvPr/>
            </p:nvSpPr>
            <p:spPr bwMode="auto">
              <a:xfrm>
                <a:off x="2222" y="2169"/>
                <a:ext cx="22" cy="32"/>
              </a:xfrm>
              <a:custGeom>
                <a:avLst/>
                <a:gdLst>
                  <a:gd name="T0" fmla="*/ 0 w 22"/>
                  <a:gd name="T1" fmla="*/ 16 h 32"/>
                  <a:gd name="T2" fmla="*/ 0 w 22"/>
                  <a:gd name="T3" fmla="*/ 16 h 32"/>
                  <a:gd name="T4" fmla="*/ 2 w 22"/>
                  <a:gd name="T5" fmla="*/ 12 h 32"/>
                  <a:gd name="T6" fmla="*/ 6 w 22"/>
                  <a:gd name="T7" fmla="*/ 6 h 32"/>
                  <a:gd name="T8" fmla="*/ 6 w 22"/>
                  <a:gd name="T9" fmla="*/ 6 h 32"/>
                  <a:gd name="T10" fmla="*/ 8 w 22"/>
                  <a:gd name="T11" fmla="*/ 2 h 32"/>
                  <a:gd name="T12" fmla="*/ 10 w 22"/>
                  <a:gd name="T13" fmla="*/ 0 h 32"/>
                  <a:gd name="T14" fmla="*/ 12 w 22"/>
                  <a:gd name="T15" fmla="*/ 2 h 32"/>
                  <a:gd name="T16" fmla="*/ 14 w 22"/>
                  <a:gd name="T17" fmla="*/ 6 h 32"/>
                  <a:gd name="T18" fmla="*/ 14 w 22"/>
                  <a:gd name="T19" fmla="*/ 6 h 32"/>
                  <a:gd name="T20" fmla="*/ 18 w 22"/>
                  <a:gd name="T21" fmla="*/ 14 h 32"/>
                  <a:gd name="T22" fmla="*/ 18 w 22"/>
                  <a:gd name="T23" fmla="*/ 14 h 32"/>
                  <a:gd name="T24" fmla="*/ 20 w 22"/>
                  <a:gd name="T25" fmla="*/ 20 h 32"/>
                  <a:gd name="T26" fmla="*/ 22 w 22"/>
                  <a:gd name="T27" fmla="*/ 22 h 32"/>
                  <a:gd name="T28" fmla="*/ 22 w 22"/>
                  <a:gd name="T29" fmla="*/ 26 h 32"/>
                  <a:gd name="T30" fmla="*/ 22 w 22"/>
                  <a:gd name="T31" fmla="*/ 26 h 32"/>
                  <a:gd name="T32" fmla="*/ 18 w 22"/>
                  <a:gd name="T33" fmla="*/ 32 h 32"/>
                  <a:gd name="T34" fmla="*/ 14 w 22"/>
                  <a:gd name="T35" fmla="*/ 32 h 32"/>
                  <a:gd name="T36" fmla="*/ 12 w 22"/>
                  <a:gd name="T37" fmla="*/ 30 h 32"/>
                  <a:gd name="T38" fmla="*/ 12 w 22"/>
                  <a:gd name="T39" fmla="*/ 30 h 32"/>
                  <a:gd name="T40" fmla="*/ 6 w 22"/>
                  <a:gd name="T41" fmla="*/ 22 h 32"/>
                  <a:gd name="T42" fmla="*/ 0 w 22"/>
                  <a:gd name="T43" fmla="*/ 16 h 32"/>
                  <a:gd name="T44" fmla="*/ 0 w 22"/>
                  <a:gd name="T4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32">
                    <a:moveTo>
                      <a:pt x="0" y="16"/>
                    </a:moveTo>
                    <a:lnTo>
                      <a:pt x="0" y="16"/>
                    </a:lnTo>
                    <a:lnTo>
                      <a:pt x="2" y="12"/>
                    </a:lnTo>
                    <a:lnTo>
                      <a:pt x="6" y="6"/>
                    </a:lnTo>
                    <a:lnTo>
                      <a:pt x="6" y="6"/>
                    </a:lnTo>
                    <a:lnTo>
                      <a:pt x="8" y="2"/>
                    </a:lnTo>
                    <a:lnTo>
                      <a:pt x="10" y="0"/>
                    </a:lnTo>
                    <a:lnTo>
                      <a:pt x="12" y="2"/>
                    </a:lnTo>
                    <a:lnTo>
                      <a:pt x="14" y="6"/>
                    </a:lnTo>
                    <a:lnTo>
                      <a:pt x="14" y="6"/>
                    </a:lnTo>
                    <a:lnTo>
                      <a:pt x="18" y="14"/>
                    </a:lnTo>
                    <a:lnTo>
                      <a:pt x="18" y="14"/>
                    </a:lnTo>
                    <a:lnTo>
                      <a:pt x="20" y="20"/>
                    </a:lnTo>
                    <a:lnTo>
                      <a:pt x="22" y="22"/>
                    </a:lnTo>
                    <a:lnTo>
                      <a:pt x="22" y="26"/>
                    </a:lnTo>
                    <a:lnTo>
                      <a:pt x="22" y="26"/>
                    </a:lnTo>
                    <a:lnTo>
                      <a:pt x="18" y="32"/>
                    </a:lnTo>
                    <a:lnTo>
                      <a:pt x="14" y="32"/>
                    </a:lnTo>
                    <a:lnTo>
                      <a:pt x="12" y="30"/>
                    </a:lnTo>
                    <a:lnTo>
                      <a:pt x="12" y="30"/>
                    </a:lnTo>
                    <a:lnTo>
                      <a:pt x="6" y="22"/>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5" name="Freeform 2095">
                <a:extLst>
                  <a:ext uri="{FF2B5EF4-FFF2-40B4-BE49-F238E27FC236}">
                    <a16:creationId xmlns:a16="http://schemas.microsoft.com/office/drawing/2014/main" id="{FF96B474-B332-E415-09B8-4BE642C51EB2}"/>
                  </a:ext>
                </a:extLst>
              </p:cNvPr>
              <p:cNvSpPr>
                <a:spLocks/>
              </p:cNvSpPr>
              <p:nvPr/>
            </p:nvSpPr>
            <p:spPr bwMode="auto">
              <a:xfrm>
                <a:off x="2182" y="2171"/>
                <a:ext cx="14" cy="30"/>
              </a:xfrm>
              <a:custGeom>
                <a:avLst/>
                <a:gdLst>
                  <a:gd name="T0" fmla="*/ 12 w 14"/>
                  <a:gd name="T1" fmla="*/ 0 h 30"/>
                  <a:gd name="T2" fmla="*/ 12 w 14"/>
                  <a:gd name="T3" fmla="*/ 0 h 30"/>
                  <a:gd name="T4" fmla="*/ 14 w 14"/>
                  <a:gd name="T5" fmla="*/ 6 h 30"/>
                  <a:gd name="T6" fmla="*/ 14 w 14"/>
                  <a:gd name="T7" fmla="*/ 6 h 30"/>
                  <a:gd name="T8" fmla="*/ 10 w 14"/>
                  <a:gd name="T9" fmla="*/ 14 h 30"/>
                  <a:gd name="T10" fmla="*/ 6 w 14"/>
                  <a:gd name="T11" fmla="*/ 26 h 30"/>
                  <a:gd name="T12" fmla="*/ 6 w 14"/>
                  <a:gd name="T13" fmla="*/ 26 h 30"/>
                  <a:gd name="T14" fmla="*/ 4 w 14"/>
                  <a:gd name="T15" fmla="*/ 30 h 30"/>
                  <a:gd name="T16" fmla="*/ 2 w 14"/>
                  <a:gd name="T17" fmla="*/ 30 h 30"/>
                  <a:gd name="T18" fmla="*/ 0 w 14"/>
                  <a:gd name="T19" fmla="*/ 24 h 30"/>
                  <a:gd name="T20" fmla="*/ 0 w 14"/>
                  <a:gd name="T21" fmla="*/ 24 h 30"/>
                  <a:gd name="T22" fmla="*/ 0 w 14"/>
                  <a:gd name="T23" fmla="*/ 18 h 30"/>
                  <a:gd name="T24" fmla="*/ 2 w 14"/>
                  <a:gd name="T25" fmla="*/ 12 h 30"/>
                  <a:gd name="T26" fmla="*/ 2 w 14"/>
                  <a:gd name="T27" fmla="*/ 12 h 30"/>
                  <a:gd name="T28" fmla="*/ 4 w 14"/>
                  <a:gd name="T29" fmla="*/ 8 h 30"/>
                  <a:gd name="T30" fmla="*/ 8 w 14"/>
                  <a:gd name="T31" fmla="*/ 2 h 30"/>
                  <a:gd name="T32" fmla="*/ 8 w 14"/>
                  <a:gd name="T33" fmla="*/ 2 h 30"/>
                  <a:gd name="T34" fmla="*/ 10 w 14"/>
                  <a:gd name="T35" fmla="*/ 0 h 30"/>
                  <a:gd name="T36" fmla="*/ 12 w 14"/>
                  <a:gd name="T37" fmla="*/ 0 h 30"/>
                  <a:gd name="T38" fmla="*/ 12 w 14"/>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30">
                    <a:moveTo>
                      <a:pt x="12" y="0"/>
                    </a:moveTo>
                    <a:lnTo>
                      <a:pt x="12" y="0"/>
                    </a:lnTo>
                    <a:lnTo>
                      <a:pt x="14" y="6"/>
                    </a:lnTo>
                    <a:lnTo>
                      <a:pt x="14" y="6"/>
                    </a:lnTo>
                    <a:lnTo>
                      <a:pt x="10" y="14"/>
                    </a:lnTo>
                    <a:lnTo>
                      <a:pt x="6" y="26"/>
                    </a:lnTo>
                    <a:lnTo>
                      <a:pt x="6" y="26"/>
                    </a:lnTo>
                    <a:lnTo>
                      <a:pt x="4" y="30"/>
                    </a:lnTo>
                    <a:lnTo>
                      <a:pt x="2" y="30"/>
                    </a:lnTo>
                    <a:lnTo>
                      <a:pt x="0" y="24"/>
                    </a:lnTo>
                    <a:lnTo>
                      <a:pt x="0" y="24"/>
                    </a:lnTo>
                    <a:lnTo>
                      <a:pt x="0" y="18"/>
                    </a:lnTo>
                    <a:lnTo>
                      <a:pt x="2" y="12"/>
                    </a:lnTo>
                    <a:lnTo>
                      <a:pt x="2" y="12"/>
                    </a:lnTo>
                    <a:lnTo>
                      <a:pt x="4" y="8"/>
                    </a:lnTo>
                    <a:lnTo>
                      <a:pt x="8" y="2"/>
                    </a:lnTo>
                    <a:lnTo>
                      <a:pt x="8" y="2"/>
                    </a:lnTo>
                    <a:lnTo>
                      <a:pt x="10"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6" name="Freeform 2096">
                <a:extLst>
                  <a:ext uri="{FF2B5EF4-FFF2-40B4-BE49-F238E27FC236}">
                    <a16:creationId xmlns:a16="http://schemas.microsoft.com/office/drawing/2014/main" id="{F44F8BAF-621B-8B46-BDFB-837756E6870B}"/>
                  </a:ext>
                </a:extLst>
              </p:cNvPr>
              <p:cNvSpPr>
                <a:spLocks/>
              </p:cNvSpPr>
              <p:nvPr/>
            </p:nvSpPr>
            <p:spPr bwMode="auto">
              <a:xfrm>
                <a:off x="2132" y="2173"/>
                <a:ext cx="16" cy="22"/>
              </a:xfrm>
              <a:custGeom>
                <a:avLst/>
                <a:gdLst>
                  <a:gd name="T0" fmla="*/ 16 w 16"/>
                  <a:gd name="T1" fmla="*/ 0 h 22"/>
                  <a:gd name="T2" fmla="*/ 16 w 16"/>
                  <a:gd name="T3" fmla="*/ 0 h 22"/>
                  <a:gd name="T4" fmla="*/ 12 w 16"/>
                  <a:gd name="T5" fmla="*/ 14 h 22"/>
                  <a:gd name="T6" fmla="*/ 10 w 16"/>
                  <a:gd name="T7" fmla="*/ 20 h 22"/>
                  <a:gd name="T8" fmla="*/ 8 w 16"/>
                  <a:gd name="T9" fmla="*/ 22 h 22"/>
                  <a:gd name="T10" fmla="*/ 8 w 16"/>
                  <a:gd name="T11" fmla="*/ 22 h 22"/>
                  <a:gd name="T12" fmla="*/ 2 w 16"/>
                  <a:gd name="T13" fmla="*/ 20 h 22"/>
                  <a:gd name="T14" fmla="*/ 0 w 16"/>
                  <a:gd name="T15" fmla="*/ 18 h 22"/>
                  <a:gd name="T16" fmla="*/ 0 w 16"/>
                  <a:gd name="T17" fmla="*/ 12 h 22"/>
                  <a:gd name="T18" fmla="*/ 2 w 16"/>
                  <a:gd name="T19" fmla="*/ 4 h 22"/>
                  <a:gd name="T20" fmla="*/ 2 w 16"/>
                  <a:gd name="T21" fmla="*/ 4 h 22"/>
                  <a:gd name="T22" fmla="*/ 6 w 16"/>
                  <a:gd name="T23" fmla="*/ 4 h 22"/>
                  <a:gd name="T24" fmla="*/ 8 w 16"/>
                  <a:gd name="T25" fmla="*/ 0 h 22"/>
                  <a:gd name="T26" fmla="*/ 12 w 16"/>
                  <a:gd name="T27" fmla="*/ 0 h 22"/>
                  <a:gd name="T28" fmla="*/ 14 w 16"/>
                  <a:gd name="T29" fmla="*/ 0 h 22"/>
                  <a:gd name="T30" fmla="*/ 14 w 16"/>
                  <a:gd name="T31" fmla="*/ 0 h 22"/>
                  <a:gd name="T32" fmla="*/ 16 w 16"/>
                  <a:gd name="T33" fmla="*/ 0 h 22"/>
                  <a:gd name="T34" fmla="*/ 16 w 16"/>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2">
                    <a:moveTo>
                      <a:pt x="16" y="0"/>
                    </a:moveTo>
                    <a:lnTo>
                      <a:pt x="16" y="0"/>
                    </a:lnTo>
                    <a:lnTo>
                      <a:pt x="12" y="14"/>
                    </a:lnTo>
                    <a:lnTo>
                      <a:pt x="10" y="20"/>
                    </a:lnTo>
                    <a:lnTo>
                      <a:pt x="8" y="22"/>
                    </a:lnTo>
                    <a:lnTo>
                      <a:pt x="8" y="22"/>
                    </a:lnTo>
                    <a:lnTo>
                      <a:pt x="2" y="20"/>
                    </a:lnTo>
                    <a:lnTo>
                      <a:pt x="0" y="18"/>
                    </a:lnTo>
                    <a:lnTo>
                      <a:pt x="0" y="12"/>
                    </a:lnTo>
                    <a:lnTo>
                      <a:pt x="2" y="4"/>
                    </a:lnTo>
                    <a:lnTo>
                      <a:pt x="2" y="4"/>
                    </a:lnTo>
                    <a:lnTo>
                      <a:pt x="6" y="4"/>
                    </a:lnTo>
                    <a:lnTo>
                      <a:pt x="8" y="0"/>
                    </a:lnTo>
                    <a:lnTo>
                      <a:pt x="12" y="0"/>
                    </a:lnTo>
                    <a:lnTo>
                      <a:pt x="14" y="0"/>
                    </a:lnTo>
                    <a:lnTo>
                      <a:pt x="14" y="0"/>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7" name="Freeform 2097">
                <a:extLst>
                  <a:ext uri="{FF2B5EF4-FFF2-40B4-BE49-F238E27FC236}">
                    <a16:creationId xmlns:a16="http://schemas.microsoft.com/office/drawing/2014/main" id="{8557EF6D-D041-F5A3-9B04-67B8FC07D955}"/>
                  </a:ext>
                </a:extLst>
              </p:cNvPr>
              <p:cNvSpPr>
                <a:spLocks/>
              </p:cNvSpPr>
              <p:nvPr/>
            </p:nvSpPr>
            <p:spPr bwMode="auto">
              <a:xfrm>
                <a:off x="2252" y="2185"/>
                <a:ext cx="4" cy="14"/>
              </a:xfrm>
              <a:custGeom>
                <a:avLst/>
                <a:gdLst>
                  <a:gd name="T0" fmla="*/ 0 w 4"/>
                  <a:gd name="T1" fmla="*/ 10 h 14"/>
                  <a:gd name="T2" fmla="*/ 0 w 4"/>
                  <a:gd name="T3" fmla="*/ 10 h 14"/>
                  <a:gd name="T4" fmla="*/ 0 w 4"/>
                  <a:gd name="T5" fmla="*/ 4 h 14"/>
                  <a:gd name="T6" fmla="*/ 0 w 4"/>
                  <a:gd name="T7" fmla="*/ 0 h 14"/>
                  <a:gd name="T8" fmla="*/ 2 w 4"/>
                  <a:gd name="T9" fmla="*/ 0 h 14"/>
                  <a:gd name="T10" fmla="*/ 2 w 4"/>
                  <a:gd name="T11" fmla="*/ 0 h 14"/>
                  <a:gd name="T12" fmla="*/ 4 w 4"/>
                  <a:gd name="T13" fmla="*/ 2 h 14"/>
                  <a:gd name="T14" fmla="*/ 4 w 4"/>
                  <a:gd name="T15" fmla="*/ 4 h 14"/>
                  <a:gd name="T16" fmla="*/ 4 w 4"/>
                  <a:gd name="T17" fmla="*/ 10 h 14"/>
                  <a:gd name="T18" fmla="*/ 4 w 4"/>
                  <a:gd name="T19" fmla="*/ 10 h 14"/>
                  <a:gd name="T20" fmla="*/ 2 w 4"/>
                  <a:gd name="T21" fmla="*/ 14 h 14"/>
                  <a:gd name="T22" fmla="*/ 0 w 4"/>
                  <a:gd name="T23" fmla="*/ 10 h 14"/>
                  <a:gd name="T24" fmla="*/ 0 w 4"/>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4">
                    <a:moveTo>
                      <a:pt x="0" y="10"/>
                    </a:moveTo>
                    <a:lnTo>
                      <a:pt x="0" y="10"/>
                    </a:lnTo>
                    <a:lnTo>
                      <a:pt x="0" y="4"/>
                    </a:lnTo>
                    <a:lnTo>
                      <a:pt x="0" y="0"/>
                    </a:lnTo>
                    <a:lnTo>
                      <a:pt x="2" y="0"/>
                    </a:lnTo>
                    <a:lnTo>
                      <a:pt x="2" y="0"/>
                    </a:lnTo>
                    <a:lnTo>
                      <a:pt x="4" y="2"/>
                    </a:lnTo>
                    <a:lnTo>
                      <a:pt x="4" y="4"/>
                    </a:lnTo>
                    <a:lnTo>
                      <a:pt x="4" y="10"/>
                    </a:lnTo>
                    <a:lnTo>
                      <a:pt x="4" y="10"/>
                    </a:lnTo>
                    <a:lnTo>
                      <a:pt x="2"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8" name="Freeform 2098">
                <a:extLst>
                  <a:ext uri="{FF2B5EF4-FFF2-40B4-BE49-F238E27FC236}">
                    <a16:creationId xmlns:a16="http://schemas.microsoft.com/office/drawing/2014/main" id="{EEBC1F73-7088-90FA-49C9-85886E148530}"/>
                  </a:ext>
                </a:extLst>
              </p:cNvPr>
              <p:cNvSpPr>
                <a:spLocks/>
              </p:cNvSpPr>
              <p:nvPr/>
            </p:nvSpPr>
            <p:spPr bwMode="auto">
              <a:xfrm>
                <a:off x="2134" y="2169"/>
                <a:ext cx="12" cy="10"/>
              </a:xfrm>
              <a:custGeom>
                <a:avLst/>
                <a:gdLst>
                  <a:gd name="T0" fmla="*/ 12 w 12"/>
                  <a:gd name="T1" fmla="*/ 4 h 10"/>
                  <a:gd name="T2" fmla="*/ 12 w 12"/>
                  <a:gd name="T3" fmla="*/ 4 h 10"/>
                  <a:gd name="T4" fmla="*/ 6 w 12"/>
                  <a:gd name="T5" fmla="*/ 8 h 10"/>
                  <a:gd name="T6" fmla="*/ 4 w 12"/>
                  <a:gd name="T7" fmla="*/ 8 h 10"/>
                  <a:gd name="T8" fmla="*/ 0 w 12"/>
                  <a:gd name="T9" fmla="*/ 8 h 10"/>
                  <a:gd name="T10" fmla="*/ 0 w 12"/>
                  <a:gd name="T11" fmla="*/ 8 h 10"/>
                  <a:gd name="T12" fmla="*/ 0 w 12"/>
                  <a:gd name="T13" fmla="*/ 10 h 10"/>
                  <a:gd name="T14" fmla="*/ 0 w 12"/>
                  <a:gd name="T15" fmla="*/ 8 h 10"/>
                  <a:gd name="T16" fmla="*/ 0 w 12"/>
                  <a:gd name="T17" fmla="*/ 8 h 10"/>
                  <a:gd name="T18" fmla="*/ 6 w 12"/>
                  <a:gd name="T19" fmla="*/ 2 h 10"/>
                  <a:gd name="T20" fmla="*/ 10 w 12"/>
                  <a:gd name="T21" fmla="*/ 0 h 10"/>
                  <a:gd name="T22" fmla="*/ 12 w 12"/>
                  <a:gd name="T23" fmla="*/ 2 h 10"/>
                  <a:gd name="T24" fmla="*/ 12 w 12"/>
                  <a:gd name="T25" fmla="*/ 2 h 10"/>
                  <a:gd name="T26" fmla="*/ 12 w 12"/>
                  <a:gd name="T27" fmla="*/ 4 h 10"/>
                  <a:gd name="T28" fmla="*/ 12 w 12"/>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12" y="4"/>
                    </a:moveTo>
                    <a:lnTo>
                      <a:pt x="12" y="4"/>
                    </a:lnTo>
                    <a:lnTo>
                      <a:pt x="6" y="8"/>
                    </a:lnTo>
                    <a:lnTo>
                      <a:pt x="4" y="8"/>
                    </a:lnTo>
                    <a:lnTo>
                      <a:pt x="0" y="8"/>
                    </a:lnTo>
                    <a:lnTo>
                      <a:pt x="0" y="8"/>
                    </a:lnTo>
                    <a:lnTo>
                      <a:pt x="0" y="10"/>
                    </a:lnTo>
                    <a:lnTo>
                      <a:pt x="0" y="8"/>
                    </a:lnTo>
                    <a:lnTo>
                      <a:pt x="0" y="8"/>
                    </a:lnTo>
                    <a:lnTo>
                      <a:pt x="6" y="2"/>
                    </a:lnTo>
                    <a:lnTo>
                      <a:pt x="10" y="0"/>
                    </a:lnTo>
                    <a:lnTo>
                      <a:pt x="12" y="2"/>
                    </a:lnTo>
                    <a:lnTo>
                      <a:pt x="12" y="2"/>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9" name="Freeform 2099">
                <a:extLst>
                  <a:ext uri="{FF2B5EF4-FFF2-40B4-BE49-F238E27FC236}">
                    <a16:creationId xmlns:a16="http://schemas.microsoft.com/office/drawing/2014/main" id="{7C06A973-5FC8-9A4F-008A-8732D47B3825}"/>
                  </a:ext>
                </a:extLst>
              </p:cNvPr>
              <p:cNvSpPr>
                <a:spLocks/>
              </p:cNvSpPr>
              <p:nvPr/>
            </p:nvSpPr>
            <p:spPr bwMode="auto">
              <a:xfrm>
                <a:off x="2254" y="1896"/>
                <a:ext cx="34" cy="36"/>
              </a:xfrm>
              <a:custGeom>
                <a:avLst/>
                <a:gdLst>
                  <a:gd name="T0" fmla="*/ 34 w 34"/>
                  <a:gd name="T1" fmla="*/ 8 h 36"/>
                  <a:gd name="T2" fmla="*/ 34 w 34"/>
                  <a:gd name="T3" fmla="*/ 8 h 36"/>
                  <a:gd name="T4" fmla="*/ 30 w 34"/>
                  <a:gd name="T5" fmla="*/ 16 h 36"/>
                  <a:gd name="T6" fmla="*/ 28 w 34"/>
                  <a:gd name="T7" fmla="*/ 22 h 36"/>
                  <a:gd name="T8" fmla="*/ 26 w 34"/>
                  <a:gd name="T9" fmla="*/ 28 h 36"/>
                  <a:gd name="T10" fmla="*/ 26 w 34"/>
                  <a:gd name="T11" fmla="*/ 28 h 36"/>
                  <a:gd name="T12" fmla="*/ 26 w 34"/>
                  <a:gd name="T13" fmla="*/ 34 h 36"/>
                  <a:gd name="T14" fmla="*/ 24 w 34"/>
                  <a:gd name="T15" fmla="*/ 36 h 36"/>
                  <a:gd name="T16" fmla="*/ 22 w 34"/>
                  <a:gd name="T17" fmla="*/ 36 h 36"/>
                  <a:gd name="T18" fmla="*/ 20 w 34"/>
                  <a:gd name="T19" fmla="*/ 34 h 36"/>
                  <a:gd name="T20" fmla="*/ 20 w 34"/>
                  <a:gd name="T21" fmla="*/ 34 h 36"/>
                  <a:gd name="T22" fmla="*/ 16 w 34"/>
                  <a:gd name="T23" fmla="*/ 26 h 36"/>
                  <a:gd name="T24" fmla="*/ 12 w 34"/>
                  <a:gd name="T25" fmla="*/ 22 h 36"/>
                  <a:gd name="T26" fmla="*/ 8 w 34"/>
                  <a:gd name="T27" fmla="*/ 18 h 36"/>
                  <a:gd name="T28" fmla="*/ 4 w 34"/>
                  <a:gd name="T29" fmla="*/ 12 h 36"/>
                  <a:gd name="T30" fmla="*/ 4 w 34"/>
                  <a:gd name="T31" fmla="*/ 12 h 36"/>
                  <a:gd name="T32" fmla="*/ 0 w 34"/>
                  <a:gd name="T33" fmla="*/ 10 h 36"/>
                  <a:gd name="T34" fmla="*/ 0 w 34"/>
                  <a:gd name="T35" fmla="*/ 10 h 36"/>
                  <a:gd name="T36" fmla="*/ 0 w 34"/>
                  <a:gd name="T37" fmla="*/ 6 h 36"/>
                  <a:gd name="T38" fmla="*/ 0 w 34"/>
                  <a:gd name="T39" fmla="*/ 6 h 36"/>
                  <a:gd name="T40" fmla="*/ 0 w 34"/>
                  <a:gd name="T41" fmla="*/ 2 h 36"/>
                  <a:gd name="T42" fmla="*/ 2 w 34"/>
                  <a:gd name="T43" fmla="*/ 0 h 36"/>
                  <a:gd name="T44" fmla="*/ 4 w 34"/>
                  <a:gd name="T45" fmla="*/ 0 h 36"/>
                  <a:gd name="T46" fmla="*/ 4 w 34"/>
                  <a:gd name="T47" fmla="*/ 2 h 36"/>
                  <a:gd name="T48" fmla="*/ 4 w 34"/>
                  <a:gd name="T49" fmla="*/ 2 h 36"/>
                  <a:gd name="T50" fmla="*/ 8 w 34"/>
                  <a:gd name="T51" fmla="*/ 8 h 36"/>
                  <a:gd name="T52" fmla="*/ 10 w 34"/>
                  <a:gd name="T53" fmla="*/ 6 h 36"/>
                  <a:gd name="T54" fmla="*/ 12 w 34"/>
                  <a:gd name="T55" fmla="*/ 2 h 36"/>
                  <a:gd name="T56" fmla="*/ 12 w 34"/>
                  <a:gd name="T57" fmla="*/ 2 h 36"/>
                  <a:gd name="T58" fmla="*/ 14 w 34"/>
                  <a:gd name="T59" fmla="*/ 2 h 36"/>
                  <a:gd name="T60" fmla="*/ 14 w 34"/>
                  <a:gd name="T61" fmla="*/ 4 h 36"/>
                  <a:gd name="T62" fmla="*/ 16 w 34"/>
                  <a:gd name="T63" fmla="*/ 12 h 36"/>
                  <a:gd name="T64" fmla="*/ 16 w 34"/>
                  <a:gd name="T65" fmla="*/ 12 h 36"/>
                  <a:gd name="T66" fmla="*/ 20 w 34"/>
                  <a:gd name="T67" fmla="*/ 16 h 36"/>
                  <a:gd name="T68" fmla="*/ 20 w 34"/>
                  <a:gd name="T69" fmla="*/ 14 h 36"/>
                  <a:gd name="T70" fmla="*/ 20 w 34"/>
                  <a:gd name="T71" fmla="*/ 8 h 36"/>
                  <a:gd name="T72" fmla="*/ 20 w 34"/>
                  <a:gd name="T73" fmla="*/ 8 h 36"/>
                  <a:gd name="T74" fmla="*/ 20 w 34"/>
                  <a:gd name="T75" fmla="*/ 4 h 36"/>
                  <a:gd name="T76" fmla="*/ 22 w 34"/>
                  <a:gd name="T77" fmla="*/ 2 h 36"/>
                  <a:gd name="T78" fmla="*/ 24 w 34"/>
                  <a:gd name="T79" fmla="*/ 2 h 36"/>
                  <a:gd name="T80" fmla="*/ 24 w 34"/>
                  <a:gd name="T81" fmla="*/ 2 h 36"/>
                  <a:gd name="T82" fmla="*/ 24 w 34"/>
                  <a:gd name="T83" fmla="*/ 2 h 36"/>
                  <a:gd name="T84" fmla="*/ 26 w 34"/>
                  <a:gd name="T85" fmla="*/ 6 h 36"/>
                  <a:gd name="T86" fmla="*/ 28 w 34"/>
                  <a:gd name="T87" fmla="*/ 6 h 36"/>
                  <a:gd name="T88" fmla="*/ 32 w 34"/>
                  <a:gd name="T89" fmla="*/ 6 h 36"/>
                  <a:gd name="T90" fmla="*/ 34 w 34"/>
                  <a:gd name="T91" fmla="*/ 8 h 36"/>
                  <a:gd name="T92" fmla="*/ 34 w 34"/>
                  <a:gd name="T93"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36">
                    <a:moveTo>
                      <a:pt x="34" y="8"/>
                    </a:moveTo>
                    <a:lnTo>
                      <a:pt x="34" y="8"/>
                    </a:lnTo>
                    <a:lnTo>
                      <a:pt x="30" y="16"/>
                    </a:lnTo>
                    <a:lnTo>
                      <a:pt x="28" y="22"/>
                    </a:lnTo>
                    <a:lnTo>
                      <a:pt x="26" y="28"/>
                    </a:lnTo>
                    <a:lnTo>
                      <a:pt x="26" y="28"/>
                    </a:lnTo>
                    <a:lnTo>
                      <a:pt x="26" y="34"/>
                    </a:lnTo>
                    <a:lnTo>
                      <a:pt x="24" y="36"/>
                    </a:lnTo>
                    <a:lnTo>
                      <a:pt x="22" y="36"/>
                    </a:lnTo>
                    <a:lnTo>
                      <a:pt x="20" y="34"/>
                    </a:lnTo>
                    <a:lnTo>
                      <a:pt x="20" y="34"/>
                    </a:lnTo>
                    <a:lnTo>
                      <a:pt x="16" y="26"/>
                    </a:lnTo>
                    <a:lnTo>
                      <a:pt x="12" y="22"/>
                    </a:lnTo>
                    <a:lnTo>
                      <a:pt x="8" y="18"/>
                    </a:lnTo>
                    <a:lnTo>
                      <a:pt x="4" y="12"/>
                    </a:lnTo>
                    <a:lnTo>
                      <a:pt x="4" y="12"/>
                    </a:lnTo>
                    <a:lnTo>
                      <a:pt x="0" y="10"/>
                    </a:lnTo>
                    <a:lnTo>
                      <a:pt x="0" y="10"/>
                    </a:lnTo>
                    <a:lnTo>
                      <a:pt x="0" y="6"/>
                    </a:lnTo>
                    <a:lnTo>
                      <a:pt x="0" y="6"/>
                    </a:lnTo>
                    <a:lnTo>
                      <a:pt x="0" y="2"/>
                    </a:lnTo>
                    <a:lnTo>
                      <a:pt x="2" y="0"/>
                    </a:lnTo>
                    <a:lnTo>
                      <a:pt x="4" y="0"/>
                    </a:lnTo>
                    <a:lnTo>
                      <a:pt x="4" y="2"/>
                    </a:lnTo>
                    <a:lnTo>
                      <a:pt x="4" y="2"/>
                    </a:lnTo>
                    <a:lnTo>
                      <a:pt x="8" y="8"/>
                    </a:lnTo>
                    <a:lnTo>
                      <a:pt x="10" y="6"/>
                    </a:lnTo>
                    <a:lnTo>
                      <a:pt x="12" y="2"/>
                    </a:lnTo>
                    <a:lnTo>
                      <a:pt x="12" y="2"/>
                    </a:lnTo>
                    <a:lnTo>
                      <a:pt x="14" y="2"/>
                    </a:lnTo>
                    <a:lnTo>
                      <a:pt x="14" y="4"/>
                    </a:lnTo>
                    <a:lnTo>
                      <a:pt x="16" y="12"/>
                    </a:lnTo>
                    <a:lnTo>
                      <a:pt x="16" y="12"/>
                    </a:lnTo>
                    <a:lnTo>
                      <a:pt x="20" y="16"/>
                    </a:lnTo>
                    <a:lnTo>
                      <a:pt x="20" y="14"/>
                    </a:lnTo>
                    <a:lnTo>
                      <a:pt x="20" y="8"/>
                    </a:lnTo>
                    <a:lnTo>
                      <a:pt x="20" y="8"/>
                    </a:lnTo>
                    <a:lnTo>
                      <a:pt x="20" y="4"/>
                    </a:lnTo>
                    <a:lnTo>
                      <a:pt x="22" y="2"/>
                    </a:lnTo>
                    <a:lnTo>
                      <a:pt x="24" y="2"/>
                    </a:lnTo>
                    <a:lnTo>
                      <a:pt x="24" y="2"/>
                    </a:lnTo>
                    <a:lnTo>
                      <a:pt x="24" y="2"/>
                    </a:lnTo>
                    <a:lnTo>
                      <a:pt x="26" y="6"/>
                    </a:lnTo>
                    <a:lnTo>
                      <a:pt x="28" y="6"/>
                    </a:lnTo>
                    <a:lnTo>
                      <a:pt x="32" y="6"/>
                    </a:lnTo>
                    <a:lnTo>
                      <a:pt x="34" y="8"/>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0" name="Freeform 2100">
                <a:extLst>
                  <a:ext uri="{FF2B5EF4-FFF2-40B4-BE49-F238E27FC236}">
                    <a16:creationId xmlns:a16="http://schemas.microsoft.com/office/drawing/2014/main" id="{5D6EAFCD-2A18-1F91-F0B4-8D55396826BB}"/>
                  </a:ext>
                </a:extLst>
              </p:cNvPr>
              <p:cNvSpPr>
                <a:spLocks/>
              </p:cNvSpPr>
              <p:nvPr/>
            </p:nvSpPr>
            <p:spPr bwMode="auto">
              <a:xfrm>
                <a:off x="2254" y="1918"/>
                <a:ext cx="8" cy="12"/>
              </a:xfrm>
              <a:custGeom>
                <a:avLst/>
                <a:gdLst>
                  <a:gd name="T0" fmla="*/ 8 w 8"/>
                  <a:gd name="T1" fmla="*/ 12 h 12"/>
                  <a:gd name="T2" fmla="*/ 8 w 8"/>
                  <a:gd name="T3" fmla="*/ 12 h 12"/>
                  <a:gd name="T4" fmla="*/ 2 w 8"/>
                  <a:gd name="T5" fmla="*/ 12 h 12"/>
                  <a:gd name="T6" fmla="*/ 0 w 8"/>
                  <a:gd name="T7" fmla="*/ 10 h 12"/>
                  <a:gd name="T8" fmla="*/ 0 w 8"/>
                  <a:gd name="T9" fmla="*/ 4 h 12"/>
                  <a:gd name="T10" fmla="*/ 0 w 8"/>
                  <a:gd name="T11" fmla="*/ 4 h 12"/>
                  <a:gd name="T12" fmla="*/ 2 w 8"/>
                  <a:gd name="T13" fmla="*/ 0 h 12"/>
                  <a:gd name="T14" fmla="*/ 2 w 8"/>
                  <a:gd name="T15" fmla="*/ 0 h 12"/>
                  <a:gd name="T16" fmla="*/ 4 w 8"/>
                  <a:gd name="T17" fmla="*/ 0 h 12"/>
                  <a:gd name="T18" fmla="*/ 4 w 8"/>
                  <a:gd name="T19" fmla="*/ 2 h 12"/>
                  <a:gd name="T20" fmla="*/ 8 w 8"/>
                  <a:gd name="T21" fmla="*/ 12 h 12"/>
                  <a:gd name="T22" fmla="*/ 8 w 8"/>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12"/>
                    </a:moveTo>
                    <a:lnTo>
                      <a:pt x="8" y="12"/>
                    </a:lnTo>
                    <a:lnTo>
                      <a:pt x="2" y="12"/>
                    </a:lnTo>
                    <a:lnTo>
                      <a:pt x="0" y="10"/>
                    </a:lnTo>
                    <a:lnTo>
                      <a:pt x="0" y="4"/>
                    </a:lnTo>
                    <a:lnTo>
                      <a:pt x="0" y="4"/>
                    </a:lnTo>
                    <a:lnTo>
                      <a:pt x="2" y="0"/>
                    </a:lnTo>
                    <a:lnTo>
                      <a:pt x="2" y="0"/>
                    </a:lnTo>
                    <a:lnTo>
                      <a:pt x="4" y="0"/>
                    </a:lnTo>
                    <a:lnTo>
                      <a:pt x="4" y="2"/>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1" name="Freeform 2101">
                <a:extLst>
                  <a:ext uri="{FF2B5EF4-FFF2-40B4-BE49-F238E27FC236}">
                    <a16:creationId xmlns:a16="http://schemas.microsoft.com/office/drawing/2014/main" id="{8CD47E13-7B61-F66C-C687-EF196BC446FA}"/>
                  </a:ext>
                </a:extLst>
              </p:cNvPr>
              <p:cNvSpPr>
                <a:spLocks/>
              </p:cNvSpPr>
              <p:nvPr/>
            </p:nvSpPr>
            <p:spPr bwMode="auto">
              <a:xfrm>
                <a:off x="2208" y="1916"/>
                <a:ext cx="10" cy="10"/>
              </a:xfrm>
              <a:custGeom>
                <a:avLst/>
                <a:gdLst>
                  <a:gd name="T0" fmla="*/ 10 w 10"/>
                  <a:gd name="T1" fmla="*/ 8 h 10"/>
                  <a:gd name="T2" fmla="*/ 10 w 10"/>
                  <a:gd name="T3" fmla="*/ 8 h 10"/>
                  <a:gd name="T4" fmla="*/ 6 w 10"/>
                  <a:gd name="T5" fmla="*/ 10 h 10"/>
                  <a:gd name="T6" fmla="*/ 4 w 10"/>
                  <a:gd name="T7" fmla="*/ 10 h 10"/>
                  <a:gd name="T8" fmla="*/ 2 w 10"/>
                  <a:gd name="T9" fmla="*/ 8 h 10"/>
                  <a:gd name="T10" fmla="*/ 0 w 10"/>
                  <a:gd name="T11" fmla="*/ 2 h 10"/>
                  <a:gd name="T12" fmla="*/ 0 w 10"/>
                  <a:gd name="T13" fmla="*/ 2 h 10"/>
                  <a:gd name="T14" fmla="*/ 4 w 10"/>
                  <a:gd name="T15" fmla="*/ 0 h 10"/>
                  <a:gd name="T16" fmla="*/ 6 w 10"/>
                  <a:gd name="T17" fmla="*/ 2 h 10"/>
                  <a:gd name="T18" fmla="*/ 10 w 10"/>
                  <a:gd name="T19" fmla="*/ 8 h 10"/>
                  <a:gd name="T20" fmla="*/ 10 w 10"/>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8"/>
                    </a:moveTo>
                    <a:lnTo>
                      <a:pt x="10" y="8"/>
                    </a:lnTo>
                    <a:lnTo>
                      <a:pt x="6" y="10"/>
                    </a:lnTo>
                    <a:lnTo>
                      <a:pt x="4" y="10"/>
                    </a:lnTo>
                    <a:lnTo>
                      <a:pt x="2" y="8"/>
                    </a:lnTo>
                    <a:lnTo>
                      <a:pt x="0" y="2"/>
                    </a:lnTo>
                    <a:lnTo>
                      <a:pt x="0" y="2"/>
                    </a:lnTo>
                    <a:lnTo>
                      <a:pt x="4" y="0"/>
                    </a:lnTo>
                    <a:lnTo>
                      <a:pt x="6" y="2"/>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2" name="Freeform 2102">
                <a:extLst>
                  <a:ext uri="{FF2B5EF4-FFF2-40B4-BE49-F238E27FC236}">
                    <a16:creationId xmlns:a16="http://schemas.microsoft.com/office/drawing/2014/main" id="{ADC278E4-7EF3-DE13-F4BC-EBD451FA9B7C}"/>
                  </a:ext>
                </a:extLst>
              </p:cNvPr>
              <p:cNvSpPr>
                <a:spLocks/>
              </p:cNvSpPr>
              <p:nvPr/>
            </p:nvSpPr>
            <p:spPr bwMode="auto">
              <a:xfrm>
                <a:off x="2300" y="1894"/>
                <a:ext cx="22" cy="32"/>
              </a:xfrm>
              <a:custGeom>
                <a:avLst/>
                <a:gdLst>
                  <a:gd name="T0" fmla="*/ 0 w 22"/>
                  <a:gd name="T1" fmla="*/ 0 h 32"/>
                  <a:gd name="T2" fmla="*/ 0 w 22"/>
                  <a:gd name="T3" fmla="*/ 0 h 32"/>
                  <a:gd name="T4" fmla="*/ 6 w 22"/>
                  <a:gd name="T5" fmla="*/ 2 h 32"/>
                  <a:gd name="T6" fmla="*/ 10 w 22"/>
                  <a:gd name="T7" fmla="*/ 6 h 32"/>
                  <a:gd name="T8" fmla="*/ 12 w 22"/>
                  <a:gd name="T9" fmla="*/ 10 h 32"/>
                  <a:gd name="T10" fmla="*/ 12 w 22"/>
                  <a:gd name="T11" fmla="*/ 10 h 32"/>
                  <a:gd name="T12" fmla="*/ 14 w 22"/>
                  <a:gd name="T13" fmla="*/ 16 h 32"/>
                  <a:gd name="T14" fmla="*/ 16 w 22"/>
                  <a:gd name="T15" fmla="*/ 16 h 32"/>
                  <a:gd name="T16" fmla="*/ 18 w 22"/>
                  <a:gd name="T17" fmla="*/ 12 h 32"/>
                  <a:gd name="T18" fmla="*/ 18 w 22"/>
                  <a:gd name="T19" fmla="*/ 12 h 32"/>
                  <a:gd name="T20" fmla="*/ 20 w 22"/>
                  <a:gd name="T21" fmla="*/ 10 h 32"/>
                  <a:gd name="T22" fmla="*/ 20 w 22"/>
                  <a:gd name="T23" fmla="*/ 10 h 32"/>
                  <a:gd name="T24" fmla="*/ 22 w 22"/>
                  <a:gd name="T25" fmla="*/ 16 h 32"/>
                  <a:gd name="T26" fmla="*/ 22 w 22"/>
                  <a:gd name="T27" fmla="*/ 16 h 32"/>
                  <a:gd name="T28" fmla="*/ 22 w 22"/>
                  <a:gd name="T29" fmla="*/ 22 h 32"/>
                  <a:gd name="T30" fmla="*/ 20 w 22"/>
                  <a:gd name="T31" fmla="*/ 24 h 32"/>
                  <a:gd name="T32" fmla="*/ 20 w 22"/>
                  <a:gd name="T33" fmla="*/ 24 h 32"/>
                  <a:gd name="T34" fmla="*/ 8 w 22"/>
                  <a:gd name="T35" fmla="*/ 32 h 32"/>
                  <a:gd name="T36" fmla="*/ 8 w 22"/>
                  <a:gd name="T37" fmla="*/ 32 h 32"/>
                  <a:gd name="T38" fmla="*/ 6 w 22"/>
                  <a:gd name="T39" fmla="*/ 32 h 32"/>
                  <a:gd name="T40" fmla="*/ 4 w 22"/>
                  <a:gd name="T41" fmla="*/ 30 h 32"/>
                  <a:gd name="T42" fmla="*/ 4 w 22"/>
                  <a:gd name="T43" fmla="*/ 26 h 32"/>
                  <a:gd name="T44" fmla="*/ 4 w 22"/>
                  <a:gd name="T45" fmla="*/ 26 h 32"/>
                  <a:gd name="T46" fmla="*/ 2 w 22"/>
                  <a:gd name="T47" fmla="*/ 12 h 32"/>
                  <a:gd name="T48" fmla="*/ 0 w 22"/>
                  <a:gd name="T49" fmla="*/ 0 h 32"/>
                  <a:gd name="T50" fmla="*/ 0 w 22"/>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2">
                    <a:moveTo>
                      <a:pt x="0" y="0"/>
                    </a:moveTo>
                    <a:lnTo>
                      <a:pt x="0" y="0"/>
                    </a:lnTo>
                    <a:lnTo>
                      <a:pt x="6" y="2"/>
                    </a:lnTo>
                    <a:lnTo>
                      <a:pt x="10" y="6"/>
                    </a:lnTo>
                    <a:lnTo>
                      <a:pt x="12" y="10"/>
                    </a:lnTo>
                    <a:lnTo>
                      <a:pt x="12" y="10"/>
                    </a:lnTo>
                    <a:lnTo>
                      <a:pt x="14" y="16"/>
                    </a:lnTo>
                    <a:lnTo>
                      <a:pt x="16" y="16"/>
                    </a:lnTo>
                    <a:lnTo>
                      <a:pt x="18" y="12"/>
                    </a:lnTo>
                    <a:lnTo>
                      <a:pt x="18" y="12"/>
                    </a:lnTo>
                    <a:lnTo>
                      <a:pt x="20" y="10"/>
                    </a:lnTo>
                    <a:lnTo>
                      <a:pt x="20" y="10"/>
                    </a:lnTo>
                    <a:lnTo>
                      <a:pt x="22" y="16"/>
                    </a:lnTo>
                    <a:lnTo>
                      <a:pt x="22" y="16"/>
                    </a:lnTo>
                    <a:lnTo>
                      <a:pt x="22" y="22"/>
                    </a:lnTo>
                    <a:lnTo>
                      <a:pt x="20" y="24"/>
                    </a:lnTo>
                    <a:lnTo>
                      <a:pt x="20" y="24"/>
                    </a:lnTo>
                    <a:lnTo>
                      <a:pt x="8" y="32"/>
                    </a:lnTo>
                    <a:lnTo>
                      <a:pt x="8" y="32"/>
                    </a:lnTo>
                    <a:lnTo>
                      <a:pt x="6" y="32"/>
                    </a:lnTo>
                    <a:lnTo>
                      <a:pt x="4" y="30"/>
                    </a:lnTo>
                    <a:lnTo>
                      <a:pt x="4" y="26"/>
                    </a:lnTo>
                    <a:lnTo>
                      <a:pt x="4" y="26"/>
                    </a:lnTo>
                    <a:lnTo>
                      <a:pt x="2"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3" name="Freeform 2103">
                <a:extLst>
                  <a:ext uri="{FF2B5EF4-FFF2-40B4-BE49-F238E27FC236}">
                    <a16:creationId xmlns:a16="http://schemas.microsoft.com/office/drawing/2014/main" id="{6E5B4540-E483-1B88-DD09-0D7EDA8FC0B6}"/>
                  </a:ext>
                </a:extLst>
              </p:cNvPr>
              <p:cNvSpPr>
                <a:spLocks/>
              </p:cNvSpPr>
              <p:nvPr/>
            </p:nvSpPr>
            <p:spPr bwMode="auto">
              <a:xfrm>
                <a:off x="4210" y="2692"/>
                <a:ext cx="10" cy="13"/>
              </a:xfrm>
              <a:custGeom>
                <a:avLst/>
                <a:gdLst>
                  <a:gd name="T0" fmla="*/ 0 w 10"/>
                  <a:gd name="T1" fmla="*/ 7 h 13"/>
                  <a:gd name="T2" fmla="*/ 0 w 10"/>
                  <a:gd name="T3" fmla="*/ 7 h 13"/>
                  <a:gd name="T4" fmla="*/ 4 w 10"/>
                  <a:gd name="T5" fmla="*/ 3 h 13"/>
                  <a:gd name="T6" fmla="*/ 6 w 10"/>
                  <a:gd name="T7" fmla="*/ 0 h 13"/>
                  <a:gd name="T8" fmla="*/ 8 w 10"/>
                  <a:gd name="T9" fmla="*/ 3 h 13"/>
                  <a:gd name="T10" fmla="*/ 10 w 10"/>
                  <a:gd name="T11" fmla="*/ 7 h 13"/>
                  <a:gd name="T12" fmla="*/ 10 w 10"/>
                  <a:gd name="T13" fmla="*/ 7 h 13"/>
                  <a:gd name="T14" fmla="*/ 10 w 10"/>
                  <a:gd name="T15" fmla="*/ 11 h 13"/>
                  <a:gd name="T16" fmla="*/ 10 w 10"/>
                  <a:gd name="T17" fmla="*/ 11 h 13"/>
                  <a:gd name="T18" fmla="*/ 8 w 10"/>
                  <a:gd name="T19" fmla="*/ 13 h 13"/>
                  <a:gd name="T20" fmla="*/ 6 w 10"/>
                  <a:gd name="T21" fmla="*/ 11 h 13"/>
                  <a:gd name="T22" fmla="*/ 0 w 10"/>
                  <a:gd name="T23" fmla="*/ 7 h 13"/>
                  <a:gd name="T24" fmla="*/ 0 w 10"/>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3">
                    <a:moveTo>
                      <a:pt x="0" y="7"/>
                    </a:moveTo>
                    <a:lnTo>
                      <a:pt x="0" y="7"/>
                    </a:lnTo>
                    <a:lnTo>
                      <a:pt x="4" y="3"/>
                    </a:lnTo>
                    <a:lnTo>
                      <a:pt x="6" y="0"/>
                    </a:lnTo>
                    <a:lnTo>
                      <a:pt x="8" y="3"/>
                    </a:lnTo>
                    <a:lnTo>
                      <a:pt x="10" y="7"/>
                    </a:lnTo>
                    <a:lnTo>
                      <a:pt x="10" y="7"/>
                    </a:lnTo>
                    <a:lnTo>
                      <a:pt x="10" y="11"/>
                    </a:lnTo>
                    <a:lnTo>
                      <a:pt x="10" y="11"/>
                    </a:lnTo>
                    <a:lnTo>
                      <a:pt x="8" y="13"/>
                    </a:lnTo>
                    <a:lnTo>
                      <a:pt x="6" y="11"/>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4" name="Freeform 2104">
                <a:extLst>
                  <a:ext uri="{FF2B5EF4-FFF2-40B4-BE49-F238E27FC236}">
                    <a16:creationId xmlns:a16="http://schemas.microsoft.com/office/drawing/2014/main" id="{008BAF9A-5043-8727-36A9-3040F961FB4D}"/>
                  </a:ext>
                </a:extLst>
              </p:cNvPr>
              <p:cNvSpPr>
                <a:spLocks/>
              </p:cNvSpPr>
              <p:nvPr/>
            </p:nvSpPr>
            <p:spPr bwMode="auto">
              <a:xfrm>
                <a:off x="4220" y="2705"/>
                <a:ext cx="8" cy="14"/>
              </a:xfrm>
              <a:custGeom>
                <a:avLst/>
                <a:gdLst>
                  <a:gd name="T0" fmla="*/ 8 w 8"/>
                  <a:gd name="T1" fmla="*/ 12 h 14"/>
                  <a:gd name="T2" fmla="*/ 8 w 8"/>
                  <a:gd name="T3" fmla="*/ 12 h 14"/>
                  <a:gd name="T4" fmla="*/ 2 w 8"/>
                  <a:gd name="T5" fmla="*/ 14 h 14"/>
                  <a:gd name="T6" fmla="*/ 0 w 8"/>
                  <a:gd name="T7" fmla="*/ 14 h 14"/>
                  <a:gd name="T8" fmla="*/ 0 w 8"/>
                  <a:gd name="T9" fmla="*/ 8 h 14"/>
                  <a:gd name="T10" fmla="*/ 0 w 8"/>
                  <a:gd name="T11" fmla="*/ 8 h 14"/>
                  <a:gd name="T12" fmla="*/ 0 w 8"/>
                  <a:gd name="T13" fmla="*/ 0 h 14"/>
                  <a:gd name="T14" fmla="*/ 0 w 8"/>
                  <a:gd name="T15" fmla="*/ 0 h 14"/>
                  <a:gd name="T16" fmla="*/ 2 w 8"/>
                  <a:gd name="T17" fmla="*/ 2 h 14"/>
                  <a:gd name="T18" fmla="*/ 4 w 8"/>
                  <a:gd name="T19" fmla="*/ 4 h 14"/>
                  <a:gd name="T20" fmla="*/ 8 w 8"/>
                  <a:gd name="T21" fmla="*/ 12 h 14"/>
                  <a:gd name="T22" fmla="*/ 8 w 8"/>
                  <a:gd name="T2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8" y="12"/>
                    </a:moveTo>
                    <a:lnTo>
                      <a:pt x="8" y="12"/>
                    </a:lnTo>
                    <a:lnTo>
                      <a:pt x="2" y="14"/>
                    </a:lnTo>
                    <a:lnTo>
                      <a:pt x="0" y="14"/>
                    </a:lnTo>
                    <a:lnTo>
                      <a:pt x="0" y="8"/>
                    </a:lnTo>
                    <a:lnTo>
                      <a:pt x="0" y="8"/>
                    </a:lnTo>
                    <a:lnTo>
                      <a:pt x="0" y="0"/>
                    </a:lnTo>
                    <a:lnTo>
                      <a:pt x="0" y="0"/>
                    </a:lnTo>
                    <a:lnTo>
                      <a:pt x="2" y="2"/>
                    </a:lnTo>
                    <a:lnTo>
                      <a:pt x="4" y="4"/>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5" name="Freeform 2105">
                <a:extLst>
                  <a:ext uri="{FF2B5EF4-FFF2-40B4-BE49-F238E27FC236}">
                    <a16:creationId xmlns:a16="http://schemas.microsoft.com/office/drawing/2014/main" id="{35F53EA9-53CE-2C39-AB3E-14AD576D34BF}"/>
                  </a:ext>
                </a:extLst>
              </p:cNvPr>
              <p:cNvSpPr>
                <a:spLocks/>
              </p:cNvSpPr>
              <p:nvPr/>
            </p:nvSpPr>
            <p:spPr bwMode="auto">
              <a:xfrm>
                <a:off x="2118" y="1892"/>
                <a:ext cx="20" cy="42"/>
              </a:xfrm>
              <a:custGeom>
                <a:avLst/>
                <a:gdLst>
                  <a:gd name="T0" fmla="*/ 12 w 20"/>
                  <a:gd name="T1" fmla="*/ 38 h 42"/>
                  <a:gd name="T2" fmla="*/ 12 w 20"/>
                  <a:gd name="T3" fmla="*/ 38 h 42"/>
                  <a:gd name="T4" fmla="*/ 8 w 20"/>
                  <a:gd name="T5" fmla="*/ 22 h 42"/>
                  <a:gd name="T6" fmla="*/ 6 w 20"/>
                  <a:gd name="T7" fmla="*/ 14 h 42"/>
                  <a:gd name="T8" fmla="*/ 4 w 20"/>
                  <a:gd name="T9" fmla="*/ 8 h 42"/>
                  <a:gd name="T10" fmla="*/ 4 w 20"/>
                  <a:gd name="T11" fmla="*/ 8 h 42"/>
                  <a:gd name="T12" fmla="*/ 2 w 20"/>
                  <a:gd name="T13" fmla="*/ 10 h 42"/>
                  <a:gd name="T14" fmla="*/ 2 w 20"/>
                  <a:gd name="T15" fmla="*/ 8 h 42"/>
                  <a:gd name="T16" fmla="*/ 0 w 20"/>
                  <a:gd name="T17" fmla="*/ 4 h 42"/>
                  <a:gd name="T18" fmla="*/ 0 w 20"/>
                  <a:gd name="T19" fmla="*/ 4 h 42"/>
                  <a:gd name="T20" fmla="*/ 2 w 20"/>
                  <a:gd name="T21" fmla="*/ 0 h 42"/>
                  <a:gd name="T22" fmla="*/ 4 w 20"/>
                  <a:gd name="T23" fmla="*/ 2 h 42"/>
                  <a:gd name="T24" fmla="*/ 4 w 20"/>
                  <a:gd name="T25" fmla="*/ 2 h 42"/>
                  <a:gd name="T26" fmla="*/ 6 w 20"/>
                  <a:gd name="T27" fmla="*/ 6 h 42"/>
                  <a:gd name="T28" fmla="*/ 8 w 20"/>
                  <a:gd name="T29" fmla="*/ 6 h 42"/>
                  <a:gd name="T30" fmla="*/ 8 w 20"/>
                  <a:gd name="T31" fmla="*/ 6 h 42"/>
                  <a:gd name="T32" fmla="*/ 10 w 20"/>
                  <a:gd name="T33" fmla="*/ 8 h 42"/>
                  <a:gd name="T34" fmla="*/ 12 w 20"/>
                  <a:gd name="T35" fmla="*/ 6 h 42"/>
                  <a:gd name="T36" fmla="*/ 16 w 20"/>
                  <a:gd name="T37" fmla="*/ 2 h 42"/>
                  <a:gd name="T38" fmla="*/ 16 w 20"/>
                  <a:gd name="T39" fmla="*/ 2 h 42"/>
                  <a:gd name="T40" fmla="*/ 18 w 20"/>
                  <a:gd name="T41" fmla="*/ 16 h 42"/>
                  <a:gd name="T42" fmla="*/ 18 w 20"/>
                  <a:gd name="T43" fmla="*/ 22 h 42"/>
                  <a:gd name="T44" fmla="*/ 14 w 20"/>
                  <a:gd name="T45" fmla="*/ 26 h 42"/>
                  <a:gd name="T46" fmla="*/ 14 w 20"/>
                  <a:gd name="T47" fmla="*/ 26 h 42"/>
                  <a:gd name="T48" fmla="*/ 16 w 20"/>
                  <a:gd name="T49" fmla="*/ 30 h 42"/>
                  <a:gd name="T50" fmla="*/ 16 w 20"/>
                  <a:gd name="T51" fmla="*/ 30 h 42"/>
                  <a:gd name="T52" fmla="*/ 16 w 20"/>
                  <a:gd name="T53" fmla="*/ 30 h 42"/>
                  <a:gd name="T54" fmla="*/ 20 w 20"/>
                  <a:gd name="T55" fmla="*/ 32 h 42"/>
                  <a:gd name="T56" fmla="*/ 20 w 20"/>
                  <a:gd name="T57" fmla="*/ 38 h 42"/>
                  <a:gd name="T58" fmla="*/ 20 w 20"/>
                  <a:gd name="T59" fmla="*/ 38 h 42"/>
                  <a:gd name="T60" fmla="*/ 18 w 20"/>
                  <a:gd name="T61" fmla="*/ 42 h 42"/>
                  <a:gd name="T62" fmla="*/ 16 w 20"/>
                  <a:gd name="T63" fmla="*/ 40 h 42"/>
                  <a:gd name="T64" fmla="*/ 16 w 20"/>
                  <a:gd name="T65" fmla="*/ 40 h 42"/>
                  <a:gd name="T66" fmla="*/ 12 w 20"/>
                  <a:gd name="T67" fmla="*/ 38 h 42"/>
                  <a:gd name="T68" fmla="*/ 12 w 20"/>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42">
                    <a:moveTo>
                      <a:pt x="12" y="38"/>
                    </a:moveTo>
                    <a:lnTo>
                      <a:pt x="12" y="38"/>
                    </a:lnTo>
                    <a:lnTo>
                      <a:pt x="8" y="22"/>
                    </a:lnTo>
                    <a:lnTo>
                      <a:pt x="6" y="14"/>
                    </a:lnTo>
                    <a:lnTo>
                      <a:pt x="4" y="8"/>
                    </a:lnTo>
                    <a:lnTo>
                      <a:pt x="4" y="8"/>
                    </a:lnTo>
                    <a:lnTo>
                      <a:pt x="2" y="10"/>
                    </a:lnTo>
                    <a:lnTo>
                      <a:pt x="2" y="8"/>
                    </a:lnTo>
                    <a:lnTo>
                      <a:pt x="0" y="4"/>
                    </a:lnTo>
                    <a:lnTo>
                      <a:pt x="0" y="4"/>
                    </a:lnTo>
                    <a:lnTo>
                      <a:pt x="2" y="0"/>
                    </a:lnTo>
                    <a:lnTo>
                      <a:pt x="4" y="2"/>
                    </a:lnTo>
                    <a:lnTo>
                      <a:pt x="4" y="2"/>
                    </a:lnTo>
                    <a:lnTo>
                      <a:pt x="6" y="6"/>
                    </a:lnTo>
                    <a:lnTo>
                      <a:pt x="8" y="6"/>
                    </a:lnTo>
                    <a:lnTo>
                      <a:pt x="8" y="6"/>
                    </a:lnTo>
                    <a:lnTo>
                      <a:pt x="10" y="8"/>
                    </a:lnTo>
                    <a:lnTo>
                      <a:pt x="12" y="6"/>
                    </a:lnTo>
                    <a:lnTo>
                      <a:pt x="16" y="2"/>
                    </a:lnTo>
                    <a:lnTo>
                      <a:pt x="16" y="2"/>
                    </a:lnTo>
                    <a:lnTo>
                      <a:pt x="18" y="16"/>
                    </a:lnTo>
                    <a:lnTo>
                      <a:pt x="18" y="22"/>
                    </a:lnTo>
                    <a:lnTo>
                      <a:pt x="14" y="26"/>
                    </a:lnTo>
                    <a:lnTo>
                      <a:pt x="14" y="26"/>
                    </a:lnTo>
                    <a:lnTo>
                      <a:pt x="16" y="30"/>
                    </a:lnTo>
                    <a:lnTo>
                      <a:pt x="16" y="30"/>
                    </a:lnTo>
                    <a:lnTo>
                      <a:pt x="16" y="30"/>
                    </a:lnTo>
                    <a:lnTo>
                      <a:pt x="20" y="32"/>
                    </a:lnTo>
                    <a:lnTo>
                      <a:pt x="20" y="38"/>
                    </a:lnTo>
                    <a:lnTo>
                      <a:pt x="20" y="38"/>
                    </a:lnTo>
                    <a:lnTo>
                      <a:pt x="18" y="42"/>
                    </a:lnTo>
                    <a:lnTo>
                      <a:pt x="16" y="40"/>
                    </a:lnTo>
                    <a:lnTo>
                      <a:pt x="16" y="40"/>
                    </a:lnTo>
                    <a:lnTo>
                      <a:pt x="12" y="38"/>
                    </a:ln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6" name="Freeform 2106">
                <a:extLst>
                  <a:ext uri="{FF2B5EF4-FFF2-40B4-BE49-F238E27FC236}">
                    <a16:creationId xmlns:a16="http://schemas.microsoft.com/office/drawing/2014/main" id="{6748E7FF-F124-3195-7867-231AF322F6EE}"/>
                  </a:ext>
                </a:extLst>
              </p:cNvPr>
              <p:cNvSpPr>
                <a:spLocks/>
              </p:cNvSpPr>
              <p:nvPr/>
            </p:nvSpPr>
            <p:spPr bwMode="auto">
              <a:xfrm>
                <a:off x="2108" y="1888"/>
                <a:ext cx="14" cy="18"/>
              </a:xfrm>
              <a:custGeom>
                <a:avLst/>
                <a:gdLst>
                  <a:gd name="T0" fmla="*/ 14 w 14"/>
                  <a:gd name="T1" fmla="*/ 6 h 18"/>
                  <a:gd name="T2" fmla="*/ 14 w 14"/>
                  <a:gd name="T3" fmla="*/ 6 h 18"/>
                  <a:gd name="T4" fmla="*/ 12 w 14"/>
                  <a:gd name="T5" fmla="*/ 6 h 18"/>
                  <a:gd name="T6" fmla="*/ 10 w 14"/>
                  <a:gd name="T7" fmla="*/ 10 h 18"/>
                  <a:gd name="T8" fmla="*/ 10 w 14"/>
                  <a:gd name="T9" fmla="*/ 10 h 18"/>
                  <a:gd name="T10" fmla="*/ 8 w 14"/>
                  <a:gd name="T11" fmla="*/ 16 h 18"/>
                  <a:gd name="T12" fmla="*/ 4 w 14"/>
                  <a:gd name="T13" fmla="*/ 18 h 18"/>
                  <a:gd name="T14" fmla="*/ 4 w 14"/>
                  <a:gd name="T15" fmla="*/ 18 h 18"/>
                  <a:gd name="T16" fmla="*/ 2 w 14"/>
                  <a:gd name="T17" fmla="*/ 16 h 18"/>
                  <a:gd name="T18" fmla="*/ 0 w 14"/>
                  <a:gd name="T19" fmla="*/ 12 h 18"/>
                  <a:gd name="T20" fmla="*/ 0 w 14"/>
                  <a:gd name="T21" fmla="*/ 12 h 18"/>
                  <a:gd name="T22" fmla="*/ 2 w 14"/>
                  <a:gd name="T23" fmla="*/ 4 h 18"/>
                  <a:gd name="T24" fmla="*/ 6 w 14"/>
                  <a:gd name="T25" fmla="*/ 0 h 18"/>
                  <a:gd name="T26" fmla="*/ 10 w 14"/>
                  <a:gd name="T27" fmla="*/ 0 h 18"/>
                  <a:gd name="T28" fmla="*/ 14 w 14"/>
                  <a:gd name="T29" fmla="*/ 2 h 18"/>
                  <a:gd name="T30" fmla="*/ 14 w 14"/>
                  <a:gd name="T31" fmla="*/ 2 h 18"/>
                  <a:gd name="T32" fmla="*/ 14 w 14"/>
                  <a:gd name="T33" fmla="*/ 6 h 18"/>
                  <a:gd name="T34" fmla="*/ 14 w 14"/>
                  <a:gd name="T3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14" y="6"/>
                    </a:moveTo>
                    <a:lnTo>
                      <a:pt x="14" y="6"/>
                    </a:lnTo>
                    <a:lnTo>
                      <a:pt x="12" y="6"/>
                    </a:lnTo>
                    <a:lnTo>
                      <a:pt x="10" y="10"/>
                    </a:lnTo>
                    <a:lnTo>
                      <a:pt x="10" y="10"/>
                    </a:lnTo>
                    <a:lnTo>
                      <a:pt x="8" y="16"/>
                    </a:lnTo>
                    <a:lnTo>
                      <a:pt x="4" y="18"/>
                    </a:lnTo>
                    <a:lnTo>
                      <a:pt x="4" y="18"/>
                    </a:lnTo>
                    <a:lnTo>
                      <a:pt x="2" y="16"/>
                    </a:lnTo>
                    <a:lnTo>
                      <a:pt x="0" y="12"/>
                    </a:lnTo>
                    <a:lnTo>
                      <a:pt x="0" y="12"/>
                    </a:lnTo>
                    <a:lnTo>
                      <a:pt x="2" y="4"/>
                    </a:lnTo>
                    <a:lnTo>
                      <a:pt x="6" y="0"/>
                    </a:lnTo>
                    <a:lnTo>
                      <a:pt x="10" y="0"/>
                    </a:lnTo>
                    <a:lnTo>
                      <a:pt x="14" y="2"/>
                    </a:lnTo>
                    <a:lnTo>
                      <a:pt x="14" y="2"/>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7" name="Freeform 2107">
                <a:extLst>
                  <a:ext uri="{FF2B5EF4-FFF2-40B4-BE49-F238E27FC236}">
                    <a16:creationId xmlns:a16="http://schemas.microsoft.com/office/drawing/2014/main" id="{5C5CD6C3-3343-C190-1560-285C579F1EC4}"/>
                  </a:ext>
                </a:extLst>
              </p:cNvPr>
              <p:cNvSpPr>
                <a:spLocks/>
              </p:cNvSpPr>
              <p:nvPr/>
            </p:nvSpPr>
            <p:spPr bwMode="auto">
              <a:xfrm>
                <a:off x="2126" y="1892"/>
                <a:ext cx="8" cy="8"/>
              </a:xfrm>
              <a:custGeom>
                <a:avLst/>
                <a:gdLst>
                  <a:gd name="T0" fmla="*/ 8 w 8"/>
                  <a:gd name="T1" fmla="*/ 2 h 8"/>
                  <a:gd name="T2" fmla="*/ 8 w 8"/>
                  <a:gd name="T3" fmla="*/ 2 h 8"/>
                  <a:gd name="T4" fmla="*/ 4 w 8"/>
                  <a:gd name="T5" fmla="*/ 8 h 8"/>
                  <a:gd name="T6" fmla="*/ 2 w 8"/>
                  <a:gd name="T7" fmla="*/ 8 h 8"/>
                  <a:gd name="T8" fmla="*/ 0 w 8"/>
                  <a:gd name="T9" fmla="*/ 6 h 8"/>
                  <a:gd name="T10" fmla="*/ 0 w 8"/>
                  <a:gd name="T11" fmla="*/ 6 h 8"/>
                  <a:gd name="T12" fmla="*/ 2 w 8"/>
                  <a:gd name="T13" fmla="*/ 6 h 8"/>
                  <a:gd name="T14" fmla="*/ 4 w 8"/>
                  <a:gd name="T15" fmla="*/ 4 h 8"/>
                  <a:gd name="T16" fmla="*/ 6 w 8"/>
                  <a:gd name="T17" fmla="*/ 0 h 8"/>
                  <a:gd name="T18" fmla="*/ 8 w 8"/>
                  <a:gd name="T19" fmla="*/ 2 h 8"/>
                  <a:gd name="T20" fmla="*/ 8 w 8"/>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8" y="2"/>
                    </a:moveTo>
                    <a:lnTo>
                      <a:pt x="8" y="2"/>
                    </a:lnTo>
                    <a:lnTo>
                      <a:pt x="4" y="8"/>
                    </a:lnTo>
                    <a:lnTo>
                      <a:pt x="2" y="8"/>
                    </a:lnTo>
                    <a:lnTo>
                      <a:pt x="0" y="6"/>
                    </a:lnTo>
                    <a:lnTo>
                      <a:pt x="0" y="6"/>
                    </a:lnTo>
                    <a:lnTo>
                      <a:pt x="2" y="6"/>
                    </a:lnTo>
                    <a:lnTo>
                      <a:pt x="4" y="4"/>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8" name="Freeform 2108">
                <a:extLst>
                  <a:ext uri="{FF2B5EF4-FFF2-40B4-BE49-F238E27FC236}">
                    <a16:creationId xmlns:a16="http://schemas.microsoft.com/office/drawing/2014/main" id="{DA7C1C89-81A0-7217-A0C5-10EA071A0FD4}"/>
                  </a:ext>
                </a:extLst>
              </p:cNvPr>
              <p:cNvSpPr>
                <a:spLocks/>
              </p:cNvSpPr>
              <p:nvPr/>
            </p:nvSpPr>
            <p:spPr bwMode="auto">
              <a:xfrm>
                <a:off x="2118" y="2690"/>
                <a:ext cx="32" cy="33"/>
              </a:xfrm>
              <a:custGeom>
                <a:avLst/>
                <a:gdLst>
                  <a:gd name="T0" fmla="*/ 2 w 32"/>
                  <a:gd name="T1" fmla="*/ 15 h 33"/>
                  <a:gd name="T2" fmla="*/ 2 w 32"/>
                  <a:gd name="T3" fmla="*/ 15 h 33"/>
                  <a:gd name="T4" fmla="*/ 6 w 32"/>
                  <a:gd name="T5" fmla="*/ 19 h 33"/>
                  <a:gd name="T6" fmla="*/ 10 w 32"/>
                  <a:gd name="T7" fmla="*/ 19 h 33"/>
                  <a:gd name="T8" fmla="*/ 12 w 32"/>
                  <a:gd name="T9" fmla="*/ 15 h 33"/>
                  <a:gd name="T10" fmla="*/ 14 w 32"/>
                  <a:gd name="T11" fmla="*/ 5 h 33"/>
                  <a:gd name="T12" fmla="*/ 14 w 32"/>
                  <a:gd name="T13" fmla="*/ 5 h 33"/>
                  <a:gd name="T14" fmla="*/ 14 w 32"/>
                  <a:gd name="T15" fmla="*/ 0 h 33"/>
                  <a:gd name="T16" fmla="*/ 16 w 32"/>
                  <a:gd name="T17" fmla="*/ 0 h 33"/>
                  <a:gd name="T18" fmla="*/ 18 w 32"/>
                  <a:gd name="T19" fmla="*/ 0 h 33"/>
                  <a:gd name="T20" fmla="*/ 18 w 32"/>
                  <a:gd name="T21" fmla="*/ 0 h 33"/>
                  <a:gd name="T22" fmla="*/ 18 w 32"/>
                  <a:gd name="T23" fmla="*/ 7 h 33"/>
                  <a:gd name="T24" fmla="*/ 18 w 32"/>
                  <a:gd name="T25" fmla="*/ 11 h 33"/>
                  <a:gd name="T26" fmla="*/ 16 w 32"/>
                  <a:gd name="T27" fmla="*/ 15 h 33"/>
                  <a:gd name="T28" fmla="*/ 16 w 32"/>
                  <a:gd name="T29" fmla="*/ 21 h 33"/>
                  <a:gd name="T30" fmla="*/ 16 w 32"/>
                  <a:gd name="T31" fmla="*/ 21 h 33"/>
                  <a:gd name="T32" fmla="*/ 18 w 32"/>
                  <a:gd name="T33" fmla="*/ 23 h 33"/>
                  <a:gd name="T34" fmla="*/ 20 w 32"/>
                  <a:gd name="T35" fmla="*/ 23 h 33"/>
                  <a:gd name="T36" fmla="*/ 24 w 32"/>
                  <a:gd name="T37" fmla="*/ 23 h 33"/>
                  <a:gd name="T38" fmla="*/ 28 w 32"/>
                  <a:gd name="T39" fmla="*/ 23 h 33"/>
                  <a:gd name="T40" fmla="*/ 30 w 32"/>
                  <a:gd name="T41" fmla="*/ 23 h 33"/>
                  <a:gd name="T42" fmla="*/ 32 w 32"/>
                  <a:gd name="T43" fmla="*/ 27 h 33"/>
                  <a:gd name="T44" fmla="*/ 32 w 32"/>
                  <a:gd name="T45" fmla="*/ 33 h 33"/>
                  <a:gd name="T46" fmla="*/ 32 w 32"/>
                  <a:gd name="T47" fmla="*/ 33 h 33"/>
                  <a:gd name="T48" fmla="*/ 24 w 32"/>
                  <a:gd name="T49" fmla="*/ 33 h 33"/>
                  <a:gd name="T50" fmla="*/ 16 w 32"/>
                  <a:gd name="T51" fmla="*/ 27 h 33"/>
                  <a:gd name="T52" fmla="*/ 16 w 32"/>
                  <a:gd name="T53" fmla="*/ 27 h 33"/>
                  <a:gd name="T54" fmla="*/ 12 w 32"/>
                  <a:gd name="T55" fmla="*/ 27 h 33"/>
                  <a:gd name="T56" fmla="*/ 8 w 32"/>
                  <a:gd name="T57" fmla="*/ 29 h 33"/>
                  <a:gd name="T58" fmla="*/ 8 w 32"/>
                  <a:gd name="T59" fmla="*/ 29 h 33"/>
                  <a:gd name="T60" fmla="*/ 6 w 32"/>
                  <a:gd name="T61" fmla="*/ 29 h 33"/>
                  <a:gd name="T62" fmla="*/ 4 w 32"/>
                  <a:gd name="T63" fmla="*/ 29 h 33"/>
                  <a:gd name="T64" fmla="*/ 0 w 32"/>
                  <a:gd name="T65" fmla="*/ 21 h 33"/>
                  <a:gd name="T66" fmla="*/ 0 w 32"/>
                  <a:gd name="T67" fmla="*/ 21 h 33"/>
                  <a:gd name="T68" fmla="*/ 0 w 32"/>
                  <a:gd name="T69" fmla="*/ 17 h 33"/>
                  <a:gd name="T70" fmla="*/ 2 w 32"/>
                  <a:gd name="T71" fmla="*/ 15 h 33"/>
                  <a:gd name="T72" fmla="*/ 2 w 32"/>
                  <a:gd name="T73" fmla="*/ 15 h 33"/>
                  <a:gd name="T74" fmla="*/ 2 w 32"/>
                  <a:gd name="T75" fmla="*/ 15 h 33"/>
                  <a:gd name="T76" fmla="*/ 2 w 32"/>
                  <a:gd name="T77"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3">
                    <a:moveTo>
                      <a:pt x="2" y="15"/>
                    </a:moveTo>
                    <a:lnTo>
                      <a:pt x="2" y="15"/>
                    </a:lnTo>
                    <a:lnTo>
                      <a:pt x="6" y="19"/>
                    </a:lnTo>
                    <a:lnTo>
                      <a:pt x="10" y="19"/>
                    </a:lnTo>
                    <a:lnTo>
                      <a:pt x="12" y="15"/>
                    </a:lnTo>
                    <a:lnTo>
                      <a:pt x="14" y="5"/>
                    </a:lnTo>
                    <a:lnTo>
                      <a:pt x="14" y="5"/>
                    </a:lnTo>
                    <a:lnTo>
                      <a:pt x="14" y="0"/>
                    </a:lnTo>
                    <a:lnTo>
                      <a:pt x="16" y="0"/>
                    </a:lnTo>
                    <a:lnTo>
                      <a:pt x="18" y="0"/>
                    </a:lnTo>
                    <a:lnTo>
                      <a:pt x="18" y="0"/>
                    </a:lnTo>
                    <a:lnTo>
                      <a:pt x="18" y="7"/>
                    </a:lnTo>
                    <a:lnTo>
                      <a:pt x="18" y="11"/>
                    </a:lnTo>
                    <a:lnTo>
                      <a:pt x="16" y="15"/>
                    </a:lnTo>
                    <a:lnTo>
                      <a:pt x="16" y="21"/>
                    </a:lnTo>
                    <a:lnTo>
                      <a:pt x="16" y="21"/>
                    </a:lnTo>
                    <a:lnTo>
                      <a:pt x="18" y="23"/>
                    </a:lnTo>
                    <a:lnTo>
                      <a:pt x="20" y="23"/>
                    </a:lnTo>
                    <a:lnTo>
                      <a:pt x="24" y="23"/>
                    </a:lnTo>
                    <a:lnTo>
                      <a:pt x="28" y="23"/>
                    </a:lnTo>
                    <a:lnTo>
                      <a:pt x="30" y="23"/>
                    </a:lnTo>
                    <a:lnTo>
                      <a:pt x="32" y="27"/>
                    </a:lnTo>
                    <a:lnTo>
                      <a:pt x="32" y="33"/>
                    </a:lnTo>
                    <a:lnTo>
                      <a:pt x="32" y="33"/>
                    </a:lnTo>
                    <a:lnTo>
                      <a:pt x="24" y="33"/>
                    </a:lnTo>
                    <a:lnTo>
                      <a:pt x="16" y="27"/>
                    </a:lnTo>
                    <a:lnTo>
                      <a:pt x="16" y="27"/>
                    </a:lnTo>
                    <a:lnTo>
                      <a:pt x="12" y="27"/>
                    </a:lnTo>
                    <a:lnTo>
                      <a:pt x="8" y="29"/>
                    </a:lnTo>
                    <a:lnTo>
                      <a:pt x="8" y="29"/>
                    </a:lnTo>
                    <a:lnTo>
                      <a:pt x="6" y="29"/>
                    </a:lnTo>
                    <a:lnTo>
                      <a:pt x="4" y="29"/>
                    </a:lnTo>
                    <a:lnTo>
                      <a:pt x="0" y="21"/>
                    </a:lnTo>
                    <a:lnTo>
                      <a:pt x="0" y="21"/>
                    </a:lnTo>
                    <a:lnTo>
                      <a:pt x="0" y="17"/>
                    </a:lnTo>
                    <a:lnTo>
                      <a:pt x="2" y="15"/>
                    </a:lnTo>
                    <a:lnTo>
                      <a:pt x="2" y="15"/>
                    </a:lnTo>
                    <a:lnTo>
                      <a:pt x="2" y="15"/>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9" name="Freeform 2109">
                <a:extLst>
                  <a:ext uri="{FF2B5EF4-FFF2-40B4-BE49-F238E27FC236}">
                    <a16:creationId xmlns:a16="http://schemas.microsoft.com/office/drawing/2014/main" id="{CF9F5B75-F037-13CC-D4CE-200E9EA90833}"/>
                  </a:ext>
                </a:extLst>
              </p:cNvPr>
              <p:cNvSpPr>
                <a:spLocks/>
              </p:cNvSpPr>
              <p:nvPr/>
            </p:nvSpPr>
            <p:spPr bwMode="auto">
              <a:xfrm>
                <a:off x="2082" y="2701"/>
                <a:ext cx="24" cy="38"/>
              </a:xfrm>
              <a:custGeom>
                <a:avLst/>
                <a:gdLst>
                  <a:gd name="T0" fmla="*/ 12 w 24"/>
                  <a:gd name="T1" fmla="*/ 38 h 38"/>
                  <a:gd name="T2" fmla="*/ 12 w 24"/>
                  <a:gd name="T3" fmla="*/ 38 h 38"/>
                  <a:gd name="T4" fmla="*/ 10 w 24"/>
                  <a:gd name="T5" fmla="*/ 32 h 38"/>
                  <a:gd name="T6" fmla="*/ 6 w 24"/>
                  <a:gd name="T7" fmla="*/ 32 h 38"/>
                  <a:gd name="T8" fmla="*/ 2 w 24"/>
                  <a:gd name="T9" fmla="*/ 30 h 38"/>
                  <a:gd name="T10" fmla="*/ 0 w 24"/>
                  <a:gd name="T11" fmla="*/ 22 h 38"/>
                  <a:gd name="T12" fmla="*/ 0 w 24"/>
                  <a:gd name="T13" fmla="*/ 22 h 38"/>
                  <a:gd name="T14" fmla="*/ 0 w 24"/>
                  <a:gd name="T15" fmla="*/ 22 h 38"/>
                  <a:gd name="T16" fmla="*/ 2 w 24"/>
                  <a:gd name="T17" fmla="*/ 20 h 38"/>
                  <a:gd name="T18" fmla="*/ 2 w 24"/>
                  <a:gd name="T19" fmla="*/ 18 h 38"/>
                  <a:gd name="T20" fmla="*/ 4 w 24"/>
                  <a:gd name="T21" fmla="*/ 16 h 38"/>
                  <a:gd name="T22" fmla="*/ 2 w 24"/>
                  <a:gd name="T23" fmla="*/ 10 h 38"/>
                  <a:gd name="T24" fmla="*/ 2 w 24"/>
                  <a:gd name="T25" fmla="*/ 10 h 38"/>
                  <a:gd name="T26" fmla="*/ 2 w 24"/>
                  <a:gd name="T27" fmla="*/ 6 h 38"/>
                  <a:gd name="T28" fmla="*/ 2 w 24"/>
                  <a:gd name="T29" fmla="*/ 4 h 38"/>
                  <a:gd name="T30" fmla="*/ 4 w 24"/>
                  <a:gd name="T31" fmla="*/ 0 h 38"/>
                  <a:gd name="T32" fmla="*/ 6 w 24"/>
                  <a:gd name="T33" fmla="*/ 0 h 38"/>
                  <a:gd name="T34" fmla="*/ 6 w 24"/>
                  <a:gd name="T35" fmla="*/ 0 h 38"/>
                  <a:gd name="T36" fmla="*/ 10 w 24"/>
                  <a:gd name="T37" fmla="*/ 0 h 38"/>
                  <a:gd name="T38" fmla="*/ 12 w 24"/>
                  <a:gd name="T39" fmla="*/ 2 h 38"/>
                  <a:gd name="T40" fmla="*/ 14 w 24"/>
                  <a:gd name="T41" fmla="*/ 8 h 38"/>
                  <a:gd name="T42" fmla="*/ 14 w 24"/>
                  <a:gd name="T43" fmla="*/ 8 h 38"/>
                  <a:gd name="T44" fmla="*/ 16 w 24"/>
                  <a:gd name="T45" fmla="*/ 16 h 38"/>
                  <a:gd name="T46" fmla="*/ 20 w 24"/>
                  <a:gd name="T47" fmla="*/ 20 h 38"/>
                  <a:gd name="T48" fmla="*/ 20 w 24"/>
                  <a:gd name="T49" fmla="*/ 20 h 38"/>
                  <a:gd name="T50" fmla="*/ 24 w 24"/>
                  <a:gd name="T51" fmla="*/ 20 h 38"/>
                  <a:gd name="T52" fmla="*/ 24 w 24"/>
                  <a:gd name="T53" fmla="*/ 26 h 38"/>
                  <a:gd name="T54" fmla="*/ 24 w 24"/>
                  <a:gd name="T55" fmla="*/ 26 h 38"/>
                  <a:gd name="T56" fmla="*/ 20 w 24"/>
                  <a:gd name="T57" fmla="*/ 28 h 38"/>
                  <a:gd name="T58" fmla="*/ 18 w 24"/>
                  <a:gd name="T59" fmla="*/ 34 h 38"/>
                  <a:gd name="T60" fmla="*/ 16 w 24"/>
                  <a:gd name="T61" fmla="*/ 38 h 38"/>
                  <a:gd name="T62" fmla="*/ 14 w 24"/>
                  <a:gd name="T63" fmla="*/ 38 h 38"/>
                  <a:gd name="T64" fmla="*/ 12 w 24"/>
                  <a:gd name="T65" fmla="*/ 38 h 38"/>
                  <a:gd name="T66" fmla="*/ 12 w 24"/>
                  <a:gd name="T6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38">
                    <a:moveTo>
                      <a:pt x="12" y="38"/>
                    </a:moveTo>
                    <a:lnTo>
                      <a:pt x="12" y="38"/>
                    </a:lnTo>
                    <a:lnTo>
                      <a:pt x="10" y="32"/>
                    </a:lnTo>
                    <a:lnTo>
                      <a:pt x="6" y="32"/>
                    </a:lnTo>
                    <a:lnTo>
                      <a:pt x="2" y="30"/>
                    </a:lnTo>
                    <a:lnTo>
                      <a:pt x="0" y="22"/>
                    </a:lnTo>
                    <a:lnTo>
                      <a:pt x="0" y="22"/>
                    </a:lnTo>
                    <a:lnTo>
                      <a:pt x="0" y="22"/>
                    </a:lnTo>
                    <a:lnTo>
                      <a:pt x="2" y="20"/>
                    </a:lnTo>
                    <a:lnTo>
                      <a:pt x="2" y="18"/>
                    </a:lnTo>
                    <a:lnTo>
                      <a:pt x="4" y="16"/>
                    </a:lnTo>
                    <a:lnTo>
                      <a:pt x="2" y="10"/>
                    </a:lnTo>
                    <a:lnTo>
                      <a:pt x="2" y="10"/>
                    </a:lnTo>
                    <a:lnTo>
                      <a:pt x="2" y="6"/>
                    </a:lnTo>
                    <a:lnTo>
                      <a:pt x="2" y="4"/>
                    </a:lnTo>
                    <a:lnTo>
                      <a:pt x="4" y="0"/>
                    </a:lnTo>
                    <a:lnTo>
                      <a:pt x="6" y="0"/>
                    </a:lnTo>
                    <a:lnTo>
                      <a:pt x="6" y="0"/>
                    </a:lnTo>
                    <a:lnTo>
                      <a:pt x="10" y="0"/>
                    </a:lnTo>
                    <a:lnTo>
                      <a:pt x="12" y="2"/>
                    </a:lnTo>
                    <a:lnTo>
                      <a:pt x="14" y="8"/>
                    </a:lnTo>
                    <a:lnTo>
                      <a:pt x="14" y="8"/>
                    </a:lnTo>
                    <a:lnTo>
                      <a:pt x="16" y="16"/>
                    </a:lnTo>
                    <a:lnTo>
                      <a:pt x="20" y="20"/>
                    </a:lnTo>
                    <a:lnTo>
                      <a:pt x="20" y="20"/>
                    </a:lnTo>
                    <a:lnTo>
                      <a:pt x="24" y="20"/>
                    </a:lnTo>
                    <a:lnTo>
                      <a:pt x="24" y="26"/>
                    </a:lnTo>
                    <a:lnTo>
                      <a:pt x="24" y="26"/>
                    </a:lnTo>
                    <a:lnTo>
                      <a:pt x="20" y="28"/>
                    </a:lnTo>
                    <a:lnTo>
                      <a:pt x="18" y="34"/>
                    </a:lnTo>
                    <a:lnTo>
                      <a:pt x="16" y="38"/>
                    </a:lnTo>
                    <a:lnTo>
                      <a:pt x="14" y="38"/>
                    </a:lnTo>
                    <a:lnTo>
                      <a:pt x="12" y="38"/>
                    </a:ln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0" name="Freeform 2110">
                <a:extLst>
                  <a:ext uri="{FF2B5EF4-FFF2-40B4-BE49-F238E27FC236}">
                    <a16:creationId xmlns:a16="http://schemas.microsoft.com/office/drawing/2014/main" id="{8E3FEDED-899D-329A-0F67-17B49DBE24EB}"/>
                  </a:ext>
                </a:extLst>
              </p:cNvPr>
              <p:cNvSpPr>
                <a:spLocks/>
              </p:cNvSpPr>
              <p:nvPr/>
            </p:nvSpPr>
            <p:spPr bwMode="auto">
              <a:xfrm>
                <a:off x="2094" y="2709"/>
                <a:ext cx="16" cy="18"/>
              </a:xfrm>
              <a:custGeom>
                <a:avLst/>
                <a:gdLst>
                  <a:gd name="T0" fmla="*/ 12 w 16"/>
                  <a:gd name="T1" fmla="*/ 18 h 18"/>
                  <a:gd name="T2" fmla="*/ 12 w 16"/>
                  <a:gd name="T3" fmla="*/ 18 h 18"/>
                  <a:gd name="T4" fmla="*/ 6 w 16"/>
                  <a:gd name="T5" fmla="*/ 14 h 18"/>
                  <a:gd name="T6" fmla="*/ 4 w 16"/>
                  <a:gd name="T7" fmla="*/ 12 h 18"/>
                  <a:gd name="T8" fmla="*/ 0 w 16"/>
                  <a:gd name="T9" fmla="*/ 6 h 18"/>
                  <a:gd name="T10" fmla="*/ 0 w 16"/>
                  <a:gd name="T11" fmla="*/ 6 h 18"/>
                  <a:gd name="T12" fmla="*/ 0 w 16"/>
                  <a:gd name="T13" fmla="*/ 2 h 18"/>
                  <a:gd name="T14" fmla="*/ 2 w 16"/>
                  <a:gd name="T15" fmla="*/ 0 h 18"/>
                  <a:gd name="T16" fmla="*/ 2 w 16"/>
                  <a:gd name="T17" fmla="*/ 0 h 18"/>
                  <a:gd name="T18" fmla="*/ 4 w 16"/>
                  <a:gd name="T19" fmla="*/ 0 h 18"/>
                  <a:gd name="T20" fmla="*/ 8 w 16"/>
                  <a:gd name="T21" fmla="*/ 2 h 18"/>
                  <a:gd name="T22" fmla="*/ 10 w 16"/>
                  <a:gd name="T23" fmla="*/ 6 h 18"/>
                  <a:gd name="T24" fmla="*/ 14 w 16"/>
                  <a:gd name="T25" fmla="*/ 8 h 18"/>
                  <a:gd name="T26" fmla="*/ 14 w 16"/>
                  <a:gd name="T27" fmla="*/ 8 h 18"/>
                  <a:gd name="T28" fmla="*/ 14 w 16"/>
                  <a:gd name="T29" fmla="*/ 10 h 18"/>
                  <a:gd name="T30" fmla="*/ 16 w 16"/>
                  <a:gd name="T31" fmla="*/ 14 h 18"/>
                  <a:gd name="T32" fmla="*/ 16 w 16"/>
                  <a:gd name="T33" fmla="*/ 14 h 18"/>
                  <a:gd name="T34" fmla="*/ 14 w 16"/>
                  <a:gd name="T35" fmla="*/ 18 h 18"/>
                  <a:gd name="T36" fmla="*/ 12 w 16"/>
                  <a:gd name="T37" fmla="*/ 18 h 18"/>
                  <a:gd name="T38" fmla="*/ 12 w 16"/>
                  <a:gd name="T3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8">
                    <a:moveTo>
                      <a:pt x="12" y="18"/>
                    </a:moveTo>
                    <a:lnTo>
                      <a:pt x="12" y="18"/>
                    </a:lnTo>
                    <a:lnTo>
                      <a:pt x="6" y="14"/>
                    </a:lnTo>
                    <a:lnTo>
                      <a:pt x="4" y="12"/>
                    </a:lnTo>
                    <a:lnTo>
                      <a:pt x="0" y="6"/>
                    </a:lnTo>
                    <a:lnTo>
                      <a:pt x="0" y="6"/>
                    </a:lnTo>
                    <a:lnTo>
                      <a:pt x="0" y="2"/>
                    </a:lnTo>
                    <a:lnTo>
                      <a:pt x="2" y="0"/>
                    </a:lnTo>
                    <a:lnTo>
                      <a:pt x="2" y="0"/>
                    </a:lnTo>
                    <a:lnTo>
                      <a:pt x="4" y="0"/>
                    </a:lnTo>
                    <a:lnTo>
                      <a:pt x="8" y="2"/>
                    </a:lnTo>
                    <a:lnTo>
                      <a:pt x="10" y="6"/>
                    </a:lnTo>
                    <a:lnTo>
                      <a:pt x="14" y="8"/>
                    </a:lnTo>
                    <a:lnTo>
                      <a:pt x="14" y="8"/>
                    </a:lnTo>
                    <a:lnTo>
                      <a:pt x="14" y="10"/>
                    </a:lnTo>
                    <a:lnTo>
                      <a:pt x="16" y="14"/>
                    </a:lnTo>
                    <a:lnTo>
                      <a:pt x="16" y="14"/>
                    </a:lnTo>
                    <a:lnTo>
                      <a:pt x="14" y="18"/>
                    </a:lnTo>
                    <a:lnTo>
                      <a:pt x="12" y="18"/>
                    </a:lnTo>
                    <a:lnTo>
                      <a:pt x="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1" name="Freeform 2111">
                <a:extLst>
                  <a:ext uri="{FF2B5EF4-FFF2-40B4-BE49-F238E27FC236}">
                    <a16:creationId xmlns:a16="http://schemas.microsoft.com/office/drawing/2014/main" id="{BB1E06B0-DE2F-14A4-AEDD-AACA5026F5A8}"/>
                  </a:ext>
                </a:extLst>
              </p:cNvPr>
              <p:cNvSpPr>
                <a:spLocks/>
              </p:cNvSpPr>
              <p:nvPr/>
            </p:nvSpPr>
            <p:spPr bwMode="auto">
              <a:xfrm>
                <a:off x="3766" y="2709"/>
                <a:ext cx="10" cy="10"/>
              </a:xfrm>
              <a:custGeom>
                <a:avLst/>
                <a:gdLst>
                  <a:gd name="T0" fmla="*/ 10 w 10"/>
                  <a:gd name="T1" fmla="*/ 8 h 10"/>
                  <a:gd name="T2" fmla="*/ 10 w 10"/>
                  <a:gd name="T3" fmla="*/ 8 h 10"/>
                  <a:gd name="T4" fmla="*/ 8 w 10"/>
                  <a:gd name="T5" fmla="*/ 10 h 10"/>
                  <a:gd name="T6" fmla="*/ 4 w 10"/>
                  <a:gd name="T7" fmla="*/ 10 h 10"/>
                  <a:gd name="T8" fmla="*/ 0 w 10"/>
                  <a:gd name="T9" fmla="*/ 2 h 10"/>
                  <a:gd name="T10" fmla="*/ 0 w 10"/>
                  <a:gd name="T11" fmla="*/ 2 h 10"/>
                  <a:gd name="T12" fmla="*/ 4 w 10"/>
                  <a:gd name="T13" fmla="*/ 0 h 10"/>
                  <a:gd name="T14" fmla="*/ 6 w 10"/>
                  <a:gd name="T15" fmla="*/ 2 h 10"/>
                  <a:gd name="T16" fmla="*/ 10 w 10"/>
                  <a:gd name="T17" fmla="*/ 8 h 10"/>
                  <a:gd name="T18" fmla="*/ 10 w 1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0" y="8"/>
                    </a:moveTo>
                    <a:lnTo>
                      <a:pt x="10" y="8"/>
                    </a:lnTo>
                    <a:lnTo>
                      <a:pt x="8" y="10"/>
                    </a:lnTo>
                    <a:lnTo>
                      <a:pt x="4" y="10"/>
                    </a:lnTo>
                    <a:lnTo>
                      <a:pt x="0" y="2"/>
                    </a:lnTo>
                    <a:lnTo>
                      <a:pt x="0" y="2"/>
                    </a:lnTo>
                    <a:lnTo>
                      <a:pt x="4" y="0"/>
                    </a:lnTo>
                    <a:lnTo>
                      <a:pt x="6" y="2"/>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2" name="Freeform 2112">
                <a:extLst>
                  <a:ext uri="{FF2B5EF4-FFF2-40B4-BE49-F238E27FC236}">
                    <a16:creationId xmlns:a16="http://schemas.microsoft.com/office/drawing/2014/main" id="{835124A3-1B63-E136-9BFF-492A22D7D858}"/>
                  </a:ext>
                </a:extLst>
              </p:cNvPr>
              <p:cNvSpPr>
                <a:spLocks/>
              </p:cNvSpPr>
              <p:nvPr/>
            </p:nvSpPr>
            <p:spPr bwMode="auto">
              <a:xfrm>
                <a:off x="2176" y="2171"/>
                <a:ext cx="4" cy="22"/>
              </a:xfrm>
              <a:custGeom>
                <a:avLst/>
                <a:gdLst>
                  <a:gd name="T0" fmla="*/ 2 w 4"/>
                  <a:gd name="T1" fmla="*/ 22 h 22"/>
                  <a:gd name="T2" fmla="*/ 2 w 4"/>
                  <a:gd name="T3" fmla="*/ 22 h 22"/>
                  <a:gd name="T4" fmla="*/ 0 w 4"/>
                  <a:gd name="T5" fmla="*/ 16 h 22"/>
                  <a:gd name="T6" fmla="*/ 0 w 4"/>
                  <a:gd name="T7" fmla="*/ 10 h 22"/>
                  <a:gd name="T8" fmla="*/ 0 w 4"/>
                  <a:gd name="T9" fmla="*/ 4 h 22"/>
                  <a:gd name="T10" fmla="*/ 2 w 4"/>
                  <a:gd name="T11" fmla="*/ 0 h 22"/>
                  <a:gd name="T12" fmla="*/ 2 w 4"/>
                  <a:gd name="T13" fmla="*/ 0 h 22"/>
                  <a:gd name="T14" fmla="*/ 4 w 4"/>
                  <a:gd name="T15" fmla="*/ 4 h 22"/>
                  <a:gd name="T16" fmla="*/ 4 w 4"/>
                  <a:gd name="T17" fmla="*/ 10 h 22"/>
                  <a:gd name="T18" fmla="*/ 2 w 4"/>
                  <a:gd name="T19" fmla="*/ 16 h 22"/>
                  <a:gd name="T20" fmla="*/ 2 w 4"/>
                  <a:gd name="T21" fmla="*/ 22 h 22"/>
                  <a:gd name="T22" fmla="*/ 2 w 4"/>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2">
                    <a:moveTo>
                      <a:pt x="2" y="22"/>
                    </a:moveTo>
                    <a:lnTo>
                      <a:pt x="2" y="22"/>
                    </a:lnTo>
                    <a:lnTo>
                      <a:pt x="0" y="16"/>
                    </a:lnTo>
                    <a:lnTo>
                      <a:pt x="0" y="10"/>
                    </a:lnTo>
                    <a:lnTo>
                      <a:pt x="0" y="4"/>
                    </a:lnTo>
                    <a:lnTo>
                      <a:pt x="2" y="0"/>
                    </a:lnTo>
                    <a:lnTo>
                      <a:pt x="2" y="0"/>
                    </a:lnTo>
                    <a:lnTo>
                      <a:pt x="4" y="4"/>
                    </a:lnTo>
                    <a:lnTo>
                      <a:pt x="4" y="10"/>
                    </a:lnTo>
                    <a:lnTo>
                      <a:pt x="2" y="16"/>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3" name="Freeform 2113">
                <a:extLst>
                  <a:ext uri="{FF2B5EF4-FFF2-40B4-BE49-F238E27FC236}">
                    <a16:creationId xmlns:a16="http://schemas.microsoft.com/office/drawing/2014/main" id="{0AABD6C3-C137-1BD4-8EB7-A08D0517DA97}"/>
                  </a:ext>
                </a:extLst>
              </p:cNvPr>
              <p:cNvSpPr>
                <a:spLocks/>
              </p:cNvSpPr>
              <p:nvPr/>
            </p:nvSpPr>
            <p:spPr bwMode="auto">
              <a:xfrm>
                <a:off x="2118" y="2159"/>
                <a:ext cx="22" cy="36"/>
              </a:xfrm>
              <a:custGeom>
                <a:avLst/>
                <a:gdLst>
                  <a:gd name="T0" fmla="*/ 16 w 22"/>
                  <a:gd name="T1" fmla="*/ 18 h 36"/>
                  <a:gd name="T2" fmla="*/ 16 w 22"/>
                  <a:gd name="T3" fmla="*/ 18 h 36"/>
                  <a:gd name="T4" fmla="*/ 16 w 22"/>
                  <a:gd name="T5" fmla="*/ 18 h 36"/>
                  <a:gd name="T6" fmla="*/ 16 w 22"/>
                  <a:gd name="T7" fmla="*/ 18 h 36"/>
                  <a:gd name="T8" fmla="*/ 16 w 22"/>
                  <a:gd name="T9" fmla="*/ 26 h 36"/>
                  <a:gd name="T10" fmla="*/ 16 w 22"/>
                  <a:gd name="T11" fmla="*/ 32 h 36"/>
                  <a:gd name="T12" fmla="*/ 22 w 22"/>
                  <a:gd name="T13" fmla="*/ 36 h 36"/>
                  <a:gd name="T14" fmla="*/ 22 w 22"/>
                  <a:gd name="T15" fmla="*/ 36 h 36"/>
                  <a:gd name="T16" fmla="*/ 6 w 22"/>
                  <a:gd name="T17" fmla="*/ 34 h 36"/>
                  <a:gd name="T18" fmla="*/ 6 w 22"/>
                  <a:gd name="T19" fmla="*/ 34 h 36"/>
                  <a:gd name="T20" fmla="*/ 6 w 22"/>
                  <a:gd name="T21" fmla="*/ 34 h 36"/>
                  <a:gd name="T22" fmla="*/ 6 w 22"/>
                  <a:gd name="T23" fmla="*/ 34 h 36"/>
                  <a:gd name="T24" fmla="*/ 4 w 22"/>
                  <a:gd name="T25" fmla="*/ 22 h 36"/>
                  <a:gd name="T26" fmla="*/ 2 w 22"/>
                  <a:gd name="T27" fmla="*/ 12 h 36"/>
                  <a:gd name="T28" fmla="*/ 2 w 22"/>
                  <a:gd name="T29" fmla="*/ 12 h 36"/>
                  <a:gd name="T30" fmla="*/ 0 w 22"/>
                  <a:gd name="T31" fmla="*/ 6 h 36"/>
                  <a:gd name="T32" fmla="*/ 0 w 22"/>
                  <a:gd name="T33" fmla="*/ 2 h 36"/>
                  <a:gd name="T34" fmla="*/ 2 w 22"/>
                  <a:gd name="T35" fmla="*/ 0 h 36"/>
                  <a:gd name="T36" fmla="*/ 2 w 22"/>
                  <a:gd name="T37" fmla="*/ 0 h 36"/>
                  <a:gd name="T38" fmla="*/ 8 w 22"/>
                  <a:gd name="T39" fmla="*/ 20 h 36"/>
                  <a:gd name="T40" fmla="*/ 8 w 22"/>
                  <a:gd name="T41" fmla="*/ 20 h 36"/>
                  <a:gd name="T42" fmla="*/ 10 w 22"/>
                  <a:gd name="T43" fmla="*/ 26 h 36"/>
                  <a:gd name="T44" fmla="*/ 12 w 22"/>
                  <a:gd name="T45" fmla="*/ 28 h 36"/>
                  <a:gd name="T46" fmla="*/ 14 w 22"/>
                  <a:gd name="T47" fmla="*/ 18 h 36"/>
                  <a:gd name="T48" fmla="*/ 14 w 22"/>
                  <a:gd name="T49" fmla="*/ 18 h 36"/>
                  <a:gd name="T50" fmla="*/ 16 w 22"/>
                  <a:gd name="T51" fmla="*/ 18 h 36"/>
                  <a:gd name="T52" fmla="*/ 16 w 22"/>
                  <a:gd name="T5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6">
                    <a:moveTo>
                      <a:pt x="16" y="18"/>
                    </a:moveTo>
                    <a:lnTo>
                      <a:pt x="16" y="18"/>
                    </a:lnTo>
                    <a:lnTo>
                      <a:pt x="16" y="18"/>
                    </a:lnTo>
                    <a:lnTo>
                      <a:pt x="16" y="18"/>
                    </a:lnTo>
                    <a:lnTo>
                      <a:pt x="16" y="26"/>
                    </a:lnTo>
                    <a:lnTo>
                      <a:pt x="16" y="32"/>
                    </a:lnTo>
                    <a:lnTo>
                      <a:pt x="22" y="36"/>
                    </a:lnTo>
                    <a:lnTo>
                      <a:pt x="22" y="36"/>
                    </a:lnTo>
                    <a:lnTo>
                      <a:pt x="6" y="34"/>
                    </a:lnTo>
                    <a:lnTo>
                      <a:pt x="6" y="34"/>
                    </a:lnTo>
                    <a:lnTo>
                      <a:pt x="6" y="34"/>
                    </a:lnTo>
                    <a:lnTo>
                      <a:pt x="6" y="34"/>
                    </a:lnTo>
                    <a:lnTo>
                      <a:pt x="4" y="22"/>
                    </a:lnTo>
                    <a:lnTo>
                      <a:pt x="2" y="12"/>
                    </a:lnTo>
                    <a:lnTo>
                      <a:pt x="2" y="12"/>
                    </a:lnTo>
                    <a:lnTo>
                      <a:pt x="0" y="6"/>
                    </a:lnTo>
                    <a:lnTo>
                      <a:pt x="0" y="2"/>
                    </a:lnTo>
                    <a:lnTo>
                      <a:pt x="2" y="0"/>
                    </a:lnTo>
                    <a:lnTo>
                      <a:pt x="2" y="0"/>
                    </a:lnTo>
                    <a:lnTo>
                      <a:pt x="8" y="20"/>
                    </a:lnTo>
                    <a:lnTo>
                      <a:pt x="8" y="20"/>
                    </a:lnTo>
                    <a:lnTo>
                      <a:pt x="10" y="26"/>
                    </a:lnTo>
                    <a:lnTo>
                      <a:pt x="12" y="28"/>
                    </a:lnTo>
                    <a:lnTo>
                      <a:pt x="14" y="18"/>
                    </a:lnTo>
                    <a:lnTo>
                      <a:pt x="14" y="18"/>
                    </a:lnTo>
                    <a:lnTo>
                      <a:pt x="16" y="18"/>
                    </a:lnTo>
                    <a:lnTo>
                      <a:pt x="1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4" name="Freeform 2114">
                <a:extLst>
                  <a:ext uri="{FF2B5EF4-FFF2-40B4-BE49-F238E27FC236}">
                    <a16:creationId xmlns:a16="http://schemas.microsoft.com/office/drawing/2014/main" id="{C5A820C4-D2FF-B57A-C6F4-29A6899ED627}"/>
                  </a:ext>
                </a:extLst>
              </p:cNvPr>
              <p:cNvSpPr>
                <a:spLocks/>
              </p:cNvSpPr>
              <p:nvPr/>
            </p:nvSpPr>
            <p:spPr bwMode="auto">
              <a:xfrm>
                <a:off x="2156" y="2179"/>
                <a:ext cx="16" cy="16"/>
              </a:xfrm>
              <a:custGeom>
                <a:avLst/>
                <a:gdLst>
                  <a:gd name="T0" fmla="*/ 16 w 16"/>
                  <a:gd name="T1" fmla="*/ 16 h 16"/>
                  <a:gd name="T2" fmla="*/ 16 w 16"/>
                  <a:gd name="T3" fmla="*/ 16 h 16"/>
                  <a:gd name="T4" fmla="*/ 10 w 16"/>
                  <a:gd name="T5" fmla="*/ 16 h 16"/>
                  <a:gd name="T6" fmla="*/ 6 w 16"/>
                  <a:gd name="T7" fmla="*/ 16 h 16"/>
                  <a:gd name="T8" fmla="*/ 2 w 16"/>
                  <a:gd name="T9" fmla="*/ 14 h 16"/>
                  <a:gd name="T10" fmla="*/ 2 w 16"/>
                  <a:gd name="T11" fmla="*/ 14 h 16"/>
                  <a:gd name="T12" fmla="*/ 0 w 16"/>
                  <a:gd name="T13" fmla="*/ 8 h 16"/>
                  <a:gd name="T14" fmla="*/ 0 w 16"/>
                  <a:gd name="T15" fmla="*/ 6 h 16"/>
                  <a:gd name="T16" fmla="*/ 0 w 16"/>
                  <a:gd name="T17" fmla="*/ 2 h 16"/>
                  <a:gd name="T18" fmla="*/ 0 w 16"/>
                  <a:gd name="T19" fmla="*/ 2 h 16"/>
                  <a:gd name="T20" fmla="*/ 0 w 16"/>
                  <a:gd name="T21" fmla="*/ 0 h 16"/>
                  <a:gd name="T22" fmla="*/ 2 w 16"/>
                  <a:gd name="T23" fmla="*/ 0 h 16"/>
                  <a:gd name="T24" fmla="*/ 4 w 16"/>
                  <a:gd name="T25" fmla="*/ 4 h 16"/>
                  <a:gd name="T26" fmla="*/ 4 w 16"/>
                  <a:gd name="T27" fmla="*/ 4 h 16"/>
                  <a:gd name="T28" fmla="*/ 6 w 16"/>
                  <a:gd name="T29" fmla="*/ 6 h 16"/>
                  <a:gd name="T30" fmla="*/ 6 w 16"/>
                  <a:gd name="T31" fmla="*/ 4 h 16"/>
                  <a:gd name="T32" fmla="*/ 10 w 16"/>
                  <a:gd name="T33" fmla="*/ 2 h 16"/>
                  <a:gd name="T34" fmla="*/ 10 w 16"/>
                  <a:gd name="T35" fmla="*/ 2 h 16"/>
                  <a:gd name="T36" fmla="*/ 12 w 16"/>
                  <a:gd name="T37" fmla="*/ 2 h 16"/>
                  <a:gd name="T38" fmla="*/ 14 w 16"/>
                  <a:gd name="T39" fmla="*/ 4 h 16"/>
                  <a:gd name="T40" fmla="*/ 16 w 16"/>
                  <a:gd name="T41" fmla="*/ 10 h 16"/>
                  <a:gd name="T42" fmla="*/ 16 w 16"/>
                  <a:gd name="T43" fmla="*/ 16 h 16"/>
                  <a:gd name="T44" fmla="*/ 16 w 16"/>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6">
                    <a:moveTo>
                      <a:pt x="16" y="16"/>
                    </a:moveTo>
                    <a:lnTo>
                      <a:pt x="16" y="16"/>
                    </a:lnTo>
                    <a:lnTo>
                      <a:pt x="10" y="16"/>
                    </a:lnTo>
                    <a:lnTo>
                      <a:pt x="6" y="16"/>
                    </a:lnTo>
                    <a:lnTo>
                      <a:pt x="2" y="14"/>
                    </a:lnTo>
                    <a:lnTo>
                      <a:pt x="2" y="14"/>
                    </a:lnTo>
                    <a:lnTo>
                      <a:pt x="0" y="8"/>
                    </a:lnTo>
                    <a:lnTo>
                      <a:pt x="0" y="6"/>
                    </a:lnTo>
                    <a:lnTo>
                      <a:pt x="0" y="2"/>
                    </a:lnTo>
                    <a:lnTo>
                      <a:pt x="0" y="2"/>
                    </a:lnTo>
                    <a:lnTo>
                      <a:pt x="0" y="0"/>
                    </a:lnTo>
                    <a:lnTo>
                      <a:pt x="2" y="0"/>
                    </a:lnTo>
                    <a:lnTo>
                      <a:pt x="4" y="4"/>
                    </a:lnTo>
                    <a:lnTo>
                      <a:pt x="4" y="4"/>
                    </a:lnTo>
                    <a:lnTo>
                      <a:pt x="6" y="6"/>
                    </a:lnTo>
                    <a:lnTo>
                      <a:pt x="6" y="4"/>
                    </a:lnTo>
                    <a:lnTo>
                      <a:pt x="10" y="2"/>
                    </a:lnTo>
                    <a:lnTo>
                      <a:pt x="10" y="2"/>
                    </a:lnTo>
                    <a:lnTo>
                      <a:pt x="12" y="2"/>
                    </a:lnTo>
                    <a:lnTo>
                      <a:pt x="14" y="4"/>
                    </a:lnTo>
                    <a:lnTo>
                      <a:pt x="16" y="10"/>
                    </a:lnTo>
                    <a:lnTo>
                      <a:pt x="16" y="16"/>
                    </a:ln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5" name="Freeform 2115">
                <a:extLst>
                  <a:ext uri="{FF2B5EF4-FFF2-40B4-BE49-F238E27FC236}">
                    <a16:creationId xmlns:a16="http://schemas.microsoft.com/office/drawing/2014/main" id="{E8DF3017-F3CC-EA12-DE74-71E6B850392B}"/>
                  </a:ext>
                </a:extLst>
              </p:cNvPr>
              <p:cNvSpPr>
                <a:spLocks/>
              </p:cNvSpPr>
              <p:nvPr/>
            </p:nvSpPr>
            <p:spPr bwMode="auto">
              <a:xfrm>
                <a:off x="2042" y="2167"/>
                <a:ext cx="46" cy="32"/>
              </a:xfrm>
              <a:custGeom>
                <a:avLst/>
                <a:gdLst>
                  <a:gd name="T0" fmla="*/ 8 w 46"/>
                  <a:gd name="T1" fmla="*/ 4 h 32"/>
                  <a:gd name="T2" fmla="*/ 8 w 46"/>
                  <a:gd name="T3" fmla="*/ 4 h 32"/>
                  <a:gd name="T4" fmla="*/ 14 w 46"/>
                  <a:gd name="T5" fmla="*/ 4 h 32"/>
                  <a:gd name="T6" fmla="*/ 20 w 46"/>
                  <a:gd name="T7" fmla="*/ 2 h 32"/>
                  <a:gd name="T8" fmla="*/ 24 w 46"/>
                  <a:gd name="T9" fmla="*/ 4 h 32"/>
                  <a:gd name="T10" fmla="*/ 26 w 46"/>
                  <a:gd name="T11" fmla="*/ 6 h 32"/>
                  <a:gd name="T12" fmla="*/ 30 w 46"/>
                  <a:gd name="T13" fmla="*/ 10 h 32"/>
                  <a:gd name="T14" fmla="*/ 30 w 46"/>
                  <a:gd name="T15" fmla="*/ 10 h 32"/>
                  <a:gd name="T16" fmla="*/ 32 w 46"/>
                  <a:gd name="T17" fmla="*/ 12 h 32"/>
                  <a:gd name="T18" fmla="*/ 34 w 46"/>
                  <a:gd name="T19" fmla="*/ 10 h 32"/>
                  <a:gd name="T20" fmla="*/ 36 w 46"/>
                  <a:gd name="T21" fmla="*/ 0 h 32"/>
                  <a:gd name="T22" fmla="*/ 36 w 46"/>
                  <a:gd name="T23" fmla="*/ 0 h 32"/>
                  <a:gd name="T24" fmla="*/ 36 w 46"/>
                  <a:gd name="T25" fmla="*/ 4 h 32"/>
                  <a:gd name="T26" fmla="*/ 36 w 46"/>
                  <a:gd name="T27" fmla="*/ 4 h 32"/>
                  <a:gd name="T28" fmla="*/ 40 w 46"/>
                  <a:gd name="T29" fmla="*/ 14 h 32"/>
                  <a:gd name="T30" fmla="*/ 40 w 46"/>
                  <a:gd name="T31" fmla="*/ 14 h 32"/>
                  <a:gd name="T32" fmla="*/ 40 w 46"/>
                  <a:gd name="T33" fmla="*/ 16 h 32"/>
                  <a:gd name="T34" fmla="*/ 40 w 46"/>
                  <a:gd name="T35" fmla="*/ 16 h 32"/>
                  <a:gd name="T36" fmla="*/ 44 w 46"/>
                  <a:gd name="T37" fmla="*/ 22 h 32"/>
                  <a:gd name="T38" fmla="*/ 44 w 46"/>
                  <a:gd name="T39" fmla="*/ 24 h 32"/>
                  <a:gd name="T40" fmla="*/ 46 w 46"/>
                  <a:gd name="T41" fmla="*/ 28 h 32"/>
                  <a:gd name="T42" fmla="*/ 46 w 46"/>
                  <a:gd name="T43" fmla="*/ 28 h 32"/>
                  <a:gd name="T44" fmla="*/ 40 w 46"/>
                  <a:gd name="T45" fmla="*/ 30 h 32"/>
                  <a:gd name="T46" fmla="*/ 34 w 46"/>
                  <a:gd name="T47" fmla="*/ 32 h 32"/>
                  <a:gd name="T48" fmla="*/ 34 w 46"/>
                  <a:gd name="T49" fmla="*/ 32 h 32"/>
                  <a:gd name="T50" fmla="*/ 32 w 46"/>
                  <a:gd name="T51" fmla="*/ 30 h 32"/>
                  <a:gd name="T52" fmla="*/ 30 w 46"/>
                  <a:gd name="T53" fmla="*/ 30 h 32"/>
                  <a:gd name="T54" fmla="*/ 26 w 46"/>
                  <a:gd name="T55" fmla="*/ 32 h 32"/>
                  <a:gd name="T56" fmla="*/ 24 w 46"/>
                  <a:gd name="T57" fmla="*/ 28 h 32"/>
                  <a:gd name="T58" fmla="*/ 24 w 46"/>
                  <a:gd name="T59" fmla="*/ 28 h 32"/>
                  <a:gd name="T60" fmla="*/ 24 w 46"/>
                  <a:gd name="T61" fmla="*/ 28 h 32"/>
                  <a:gd name="T62" fmla="*/ 24 w 46"/>
                  <a:gd name="T63" fmla="*/ 28 h 32"/>
                  <a:gd name="T64" fmla="*/ 24 w 46"/>
                  <a:gd name="T65" fmla="*/ 28 h 32"/>
                  <a:gd name="T66" fmla="*/ 24 w 46"/>
                  <a:gd name="T67" fmla="*/ 28 h 32"/>
                  <a:gd name="T68" fmla="*/ 14 w 46"/>
                  <a:gd name="T69" fmla="*/ 32 h 32"/>
                  <a:gd name="T70" fmla="*/ 14 w 46"/>
                  <a:gd name="T71" fmla="*/ 32 h 32"/>
                  <a:gd name="T72" fmla="*/ 10 w 46"/>
                  <a:gd name="T73" fmla="*/ 32 h 32"/>
                  <a:gd name="T74" fmla="*/ 8 w 46"/>
                  <a:gd name="T75" fmla="*/ 28 h 32"/>
                  <a:gd name="T76" fmla="*/ 8 w 46"/>
                  <a:gd name="T77" fmla="*/ 28 h 32"/>
                  <a:gd name="T78" fmla="*/ 4 w 46"/>
                  <a:gd name="T79" fmla="*/ 22 h 32"/>
                  <a:gd name="T80" fmla="*/ 2 w 46"/>
                  <a:gd name="T81" fmla="*/ 18 h 32"/>
                  <a:gd name="T82" fmla="*/ 2 w 46"/>
                  <a:gd name="T83" fmla="*/ 18 h 32"/>
                  <a:gd name="T84" fmla="*/ 0 w 46"/>
                  <a:gd name="T85" fmla="*/ 12 h 32"/>
                  <a:gd name="T86" fmla="*/ 2 w 46"/>
                  <a:gd name="T87" fmla="*/ 6 h 32"/>
                  <a:gd name="T88" fmla="*/ 2 w 46"/>
                  <a:gd name="T89" fmla="*/ 6 h 32"/>
                  <a:gd name="T90" fmla="*/ 4 w 46"/>
                  <a:gd name="T91" fmla="*/ 6 h 32"/>
                  <a:gd name="T92" fmla="*/ 6 w 46"/>
                  <a:gd name="T93" fmla="*/ 6 h 32"/>
                  <a:gd name="T94" fmla="*/ 6 w 46"/>
                  <a:gd name="T95" fmla="*/ 6 h 32"/>
                  <a:gd name="T96" fmla="*/ 8 w 46"/>
                  <a:gd name="T97" fmla="*/ 6 h 32"/>
                  <a:gd name="T98" fmla="*/ 8 w 46"/>
                  <a:gd name="T99" fmla="*/ 4 h 32"/>
                  <a:gd name="T100" fmla="*/ 8 w 46"/>
                  <a:gd name="T10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32">
                    <a:moveTo>
                      <a:pt x="8" y="4"/>
                    </a:moveTo>
                    <a:lnTo>
                      <a:pt x="8" y="4"/>
                    </a:lnTo>
                    <a:lnTo>
                      <a:pt x="14" y="4"/>
                    </a:lnTo>
                    <a:lnTo>
                      <a:pt x="20" y="2"/>
                    </a:lnTo>
                    <a:lnTo>
                      <a:pt x="24" y="4"/>
                    </a:lnTo>
                    <a:lnTo>
                      <a:pt x="26" y="6"/>
                    </a:lnTo>
                    <a:lnTo>
                      <a:pt x="30" y="10"/>
                    </a:lnTo>
                    <a:lnTo>
                      <a:pt x="30" y="10"/>
                    </a:lnTo>
                    <a:lnTo>
                      <a:pt x="32" y="12"/>
                    </a:lnTo>
                    <a:lnTo>
                      <a:pt x="34" y="10"/>
                    </a:lnTo>
                    <a:lnTo>
                      <a:pt x="36" y="0"/>
                    </a:lnTo>
                    <a:lnTo>
                      <a:pt x="36" y="0"/>
                    </a:lnTo>
                    <a:lnTo>
                      <a:pt x="36" y="4"/>
                    </a:lnTo>
                    <a:lnTo>
                      <a:pt x="36" y="4"/>
                    </a:lnTo>
                    <a:lnTo>
                      <a:pt x="40" y="14"/>
                    </a:lnTo>
                    <a:lnTo>
                      <a:pt x="40" y="14"/>
                    </a:lnTo>
                    <a:lnTo>
                      <a:pt x="40" y="16"/>
                    </a:lnTo>
                    <a:lnTo>
                      <a:pt x="40" y="16"/>
                    </a:lnTo>
                    <a:lnTo>
                      <a:pt x="44" y="22"/>
                    </a:lnTo>
                    <a:lnTo>
                      <a:pt x="44" y="24"/>
                    </a:lnTo>
                    <a:lnTo>
                      <a:pt x="46" y="28"/>
                    </a:lnTo>
                    <a:lnTo>
                      <a:pt x="46" y="28"/>
                    </a:lnTo>
                    <a:lnTo>
                      <a:pt x="40" y="30"/>
                    </a:lnTo>
                    <a:lnTo>
                      <a:pt x="34" y="32"/>
                    </a:lnTo>
                    <a:lnTo>
                      <a:pt x="34" y="32"/>
                    </a:lnTo>
                    <a:lnTo>
                      <a:pt x="32" y="30"/>
                    </a:lnTo>
                    <a:lnTo>
                      <a:pt x="30" y="30"/>
                    </a:lnTo>
                    <a:lnTo>
                      <a:pt x="26" y="32"/>
                    </a:lnTo>
                    <a:lnTo>
                      <a:pt x="24" y="28"/>
                    </a:lnTo>
                    <a:lnTo>
                      <a:pt x="24" y="28"/>
                    </a:lnTo>
                    <a:lnTo>
                      <a:pt x="24" y="28"/>
                    </a:lnTo>
                    <a:lnTo>
                      <a:pt x="24" y="28"/>
                    </a:lnTo>
                    <a:lnTo>
                      <a:pt x="24" y="28"/>
                    </a:lnTo>
                    <a:lnTo>
                      <a:pt x="24" y="28"/>
                    </a:lnTo>
                    <a:lnTo>
                      <a:pt x="14" y="32"/>
                    </a:lnTo>
                    <a:lnTo>
                      <a:pt x="14" y="32"/>
                    </a:lnTo>
                    <a:lnTo>
                      <a:pt x="10" y="32"/>
                    </a:lnTo>
                    <a:lnTo>
                      <a:pt x="8" y="28"/>
                    </a:lnTo>
                    <a:lnTo>
                      <a:pt x="8" y="28"/>
                    </a:lnTo>
                    <a:lnTo>
                      <a:pt x="4" y="22"/>
                    </a:lnTo>
                    <a:lnTo>
                      <a:pt x="2" y="18"/>
                    </a:lnTo>
                    <a:lnTo>
                      <a:pt x="2" y="18"/>
                    </a:lnTo>
                    <a:lnTo>
                      <a:pt x="0" y="12"/>
                    </a:lnTo>
                    <a:lnTo>
                      <a:pt x="2" y="6"/>
                    </a:lnTo>
                    <a:lnTo>
                      <a:pt x="2" y="6"/>
                    </a:lnTo>
                    <a:lnTo>
                      <a:pt x="4" y="6"/>
                    </a:lnTo>
                    <a:lnTo>
                      <a:pt x="6" y="6"/>
                    </a:lnTo>
                    <a:lnTo>
                      <a:pt x="6" y="6"/>
                    </a:lnTo>
                    <a:lnTo>
                      <a:pt x="8" y="6"/>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6" name="Freeform 2116">
                <a:extLst>
                  <a:ext uri="{FF2B5EF4-FFF2-40B4-BE49-F238E27FC236}">
                    <a16:creationId xmlns:a16="http://schemas.microsoft.com/office/drawing/2014/main" id="{80871190-E9C1-C3A7-C9F3-D29B6DC7ACBC}"/>
                  </a:ext>
                </a:extLst>
              </p:cNvPr>
              <p:cNvSpPr>
                <a:spLocks/>
              </p:cNvSpPr>
              <p:nvPr/>
            </p:nvSpPr>
            <p:spPr bwMode="auto">
              <a:xfrm>
                <a:off x="2044" y="2660"/>
                <a:ext cx="40" cy="47"/>
              </a:xfrm>
              <a:custGeom>
                <a:avLst/>
                <a:gdLst>
                  <a:gd name="T0" fmla="*/ 34 w 40"/>
                  <a:gd name="T1" fmla="*/ 14 h 47"/>
                  <a:gd name="T2" fmla="*/ 34 w 40"/>
                  <a:gd name="T3" fmla="*/ 14 h 47"/>
                  <a:gd name="T4" fmla="*/ 38 w 40"/>
                  <a:gd name="T5" fmla="*/ 16 h 47"/>
                  <a:gd name="T6" fmla="*/ 40 w 40"/>
                  <a:gd name="T7" fmla="*/ 20 h 47"/>
                  <a:gd name="T8" fmla="*/ 40 w 40"/>
                  <a:gd name="T9" fmla="*/ 20 h 47"/>
                  <a:gd name="T10" fmla="*/ 40 w 40"/>
                  <a:gd name="T11" fmla="*/ 24 h 47"/>
                  <a:gd name="T12" fmla="*/ 38 w 40"/>
                  <a:gd name="T13" fmla="*/ 26 h 47"/>
                  <a:gd name="T14" fmla="*/ 38 w 40"/>
                  <a:gd name="T15" fmla="*/ 28 h 47"/>
                  <a:gd name="T16" fmla="*/ 38 w 40"/>
                  <a:gd name="T17" fmla="*/ 32 h 47"/>
                  <a:gd name="T18" fmla="*/ 38 w 40"/>
                  <a:gd name="T19" fmla="*/ 32 h 47"/>
                  <a:gd name="T20" fmla="*/ 34 w 40"/>
                  <a:gd name="T21" fmla="*/ 39 h 47"/>
                  <a:gd name="T22" fmla="*/ 30 w 40"/>
                  <a:gd name="T23" fmla="*/ 45 h 47"/>
                  <a:gd name="T24" fmla="*/ 30 w 40"/>
                  <a:gd name="T25" fmla="*/ 45 h 47"/>
                  <a:gd name="T26" fmla="*/ 28 w 40"/>
                  <a:gd name="T27" fmla="*/ 47 h 47"/>
                  <a:gd name="T28" fmla="*/ 26 w 40"/>
                  <a:gd name="T29" fmla="*/ 45 h 47"/>
                  <a:gd name="T30" fmla="*/ 26 w 40"/>
                  <a:gd name="T31" fmla="*/ 45 h 47"/>
                  <a:gd name="T32" fmla="*/ 22 w 40"/>
                  <a:gd name="T33" fmla="*/ 43 h 47"/>
                  <a:gd name="T34" fmla="*/ 20 w 40"/>
                  <a:gd name="T35" fmla="*/ 41 h 47"/>
                  <a:gd name="T36" fmla="*/ 20 w 40"/>
                  <a:gd name="T37" fmla="*/ 41 h 47"/>
                  <a:gd name="T38" fmla="*/ 16 w 40"/>
                  <a:gd name="T39" fmla="*/ 37 h 47"/>
                  <a:gd name="T40" fmla="*/ 16 w 40"/>
                  <a:gd name="T41" fmla="*/ 30 h 47"/>
                  <a:gd name="T42" fmla="*/ 16 w 40"/>
                  <a:gd name="T43" fmla="*/ 30 h 47"/>
                  <a:gd name="T44" fmla="*/ 18 w 40"/>
                  <a:gd name="T45" fmla="*/ 26 h 47"/>
                  <a:gd name="T46" fmla="*/ 20 w 40"/>
                  <a:gd name="T47" fmla="*/ 24 h 47"/>
                  <a:gd name="T48" fmla="*/ 20 w 40"/>
                  <a:gd name="T49" fmla="*/ 24 h 47"/>
                  <a:gd name="T50" fmla="*/ 18 w 40"/>
                  <a:gd name="T51" fmla="*/ 22 h 47"/>
                  <a:gd name="T52" fmla="*/ 14 w 40"/>
                  <a:gd name="T53" fmla="*/ 22 h 47"/>
                  <a:gd name="T54" fmla="*/ 10 w 40"/>
                  <a:gd name="T55" fmla="*/ 26 h 47"/>
                  <a:gd name="T56" fmla="*/ 10 w 40"/>
                  <a:gd name="T57" fmla="*/ 26 h 47"/>
                  <a:gd name="T58" fmla="*/ 6 w 40"/>
                  <a:gd name="T59" fmla="*/ 28 h 47"/>
                  <a:gd name="T60" fmla="*/ 2 w 40"/>
                  <a:gd name="T61" fmla="*/ 28 h 47"/>
                  <a:gd name="T62" fmla="*/ 0 w 40"/>
                  <a:gd name="T63" fmla="*/ 22 h 47"/>
                  <a:gd name="T64" fmla="*/ 0 w 40"/>
                  <a:gd name="T65" fmla="*/ 10 h 47"/>
                  <a:gd name="T66" fmla="*/ 0 w 40"/>
                  <a:gd name="T67" fmla="*/ 10 h 47"/>
                  <a:gd name="T68" fmla="*/ 2 w 40"/>
                  <a:gd name="T69" fmla="*/ 16 h 47"/>
                  <a:gd name="T70" fmla="*/ 4 w 40"/>
                  <a:gd name="T71" fmla="*/ 18 h 47"/>
                  <a:gd name="T72" fmla="*/ 6 w 40"/>
                  <a:gd name="T73" fmla="*/ 20 h 47"/>
                  <a:gd name="T74" fmla="*/ 6 w 40"/>
                  <a:gd name="T75" fmla="*/ 20 h 47"/>
                  <a:gd name="T76" fmla="*/ 6 w 40"/>
                  <a:gd name="T77" fmla="*/ 10 h 47"/>
                  <a:gd name="T78" fmla="*/ 8 w 40"/>
                  <a:gd name="T79" fmla="*/ 2 h 47"/>
                  <a:gd name="T80" fmla="*/ 8 w 40"/>
                  <a:gd name="T81" fmla="*/ 2 h 47"/>
                  <a:gd name="T82" fmla="*/ 10 w 40"/>
                  <a:gd name="T83" fmla="*/ 0 h 47"/>
                  <a:gd name="T84" fmla="*/ 12 w 40"/>
                  <a:gd name="T85" fmla="*/ 2 h 47"/>
                  <a:gd name="T86" fmla="*/ 16 w 40"/>
                  <a:gd name="T87" fmla="*/ 8 h 47"/>
                  <a:gd name="T88" fmla="*/ 16 w 40"/>
                  <a:gd name="T89" fmla="*/ 8 h 47"/>
                  <a:gd name="T90" fmla="*/ 18 w 40"/>
                  <a:gd name="T91" fmla="*/ 10 h 47"/>
                  <a:gd name="T92" fmla="*/ 18 w 40"/>
                  <a:gd name="T93" fmla="*/ 10 h 47"/>
                  <a:gd name="T94" fmla="*/ 20 w 40"/>
                  <a:gd name="T95" fmla="*/ 10 h 47"/>
                  <a:gd name="T96" fmla="*/ 20 w 40"/>
                  <a:gd name="T97" fmla="*/ 10 h 47"/>
                  <a:gd name="T98" fmla="*/ 22 w 40"/>
                  <a:gd name="T99" fmla="*/ 10 h 47"/>
                  <a:gd name="T100" fmla="*/ 26 w 40"/>
                  <a:gd name="T101" fmla="*/ 12 h 47"/>
                  <a:gd name="T102" fmla="*/ 26 w 40"/>
                  <a:gd name="T103" fmla="*/ 12 h 47"/>
                  <a:gd name="T104" fmla="*/ 30 w 40"/>
                  <a:gd name="T105" fmla="*/ 18 h 47"/>
                  <a:gd name="T106" fmla="*/ 32 w 40"/>
                  <a:gd name="T107" fmla="*/ 20 h 47"/>
                  <a:gd name="T108" fmla="*/ 34 w 40"/>
                  <a:gd name="T109" fmla="*/ 16 h 47"/>
                  <a:gd name="T110" fmla="*/ 34 w 40"/>
                  <a:gd name="T111" fmla="*/ 16 h 47"/>
                  <a:gd name="T112" fmla="*/ 34 w 40"/>
                  <a:gd name="T113" fmla="*/ 14 h 47"/>
                  <a:gd name="T114" fmla="*/ 34 w 40"/>
                  <a:gd name="T115"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47">
                    <a:moveTo>
                      <a:pt x="34" y="14"/>
                    </a:moveTo>
                    <a:lnTo>
                      <a:pt x="34" y="14"/>
                    </a:lnTo>
                    <a:lnTo>
                      <a:pt x="38" y="16"/>
                    </a:lnTo>
                    <a:lnTo>
                      <a:pt x="40" y="20"/>
                    </a:lnTo>
                    <a:lnTo>
                      <a:pt x="40" y="20"/>
                    </a:lnTo>
                    <a:lnTo>
                      <a:pt x="40" y="24"/>
                    </a:lnTo>
                    <a:lnTo>
                      <a:pt x="38" y="26"/>
                    </a:lnTo>
                    <a:lnTo>
                      <a:pt x="38" y="28"/>
                    </a:lnTo>
                    <a:lnTo>
                      <a:pt x="38" y="32"/>
                    </a:lnTo>
                    <a:lnTo>
                      <a:pt x="38" y="32"/>
                    </a:lnTo>
                    <a:lnTo>
                      <a:pt x="34" y="39"/>
                    </a:lnTo>
                    <a:lnTo>
                      <a:pt x="30" y="45"/>
                    </a:lnTo>
                    <a:lnTo>
                      <a:pt x="30" y="45"/>
                    </a:lnTo>
                    <a:lnTo>
                      <a:pt x="28" y="47"/>
                    </a:lnTo>
                    <a:lnTo>
                      <a:pt x="26" y="45"/>
                    </a:lnTo>
                    <a:lnTo>
                      <a:pt x="26" y="45"/>
                    </a:lnTo>
                    <a:lnTo>
                      <a:pt x="22" y="43"/>
                    </a:lnTo>
                    <a:lnTo>
                      <a:pt x="20" y="41"/>
                    </a:lnTo>
                    <a:lnTo>
                      <a:pt x="20" y="41"/>
                    </a:lnTo>
                    <a:lnTo>
                      <a:pt x="16" y="37"/>
                    </a:lnTo>
                    <a:lnTo>
                      <a:pt x="16" y="30"/>
                    </a:lnTo>
                    <a:lnTo>
                      <a:pt x="16" y="30"/>
                    </a:lnTo>
                    <a:lnTo>
                      <a:pt x="18" y="26"/>
                    </a:lnTo>
                    <a:lnTo>
                      <a:pt x="20" y="24"/>
                    </a:lnTo>
                    <a:lnTo>
                      <a:pt x="20" y="24"/>
                    </a:lnTo>
                    <a:lnTo>
                      <a:pt x="18" y="22"/>
                    </a:lnTo>
                    <a:lnTo>
                      <a:pt x="14" y="22"/>
                    </a:lnTo>
                    <a:lnTo>
                      <a:pt x="10" y="26"/>
                    </a:lnTo>
                    <a:lnTo>
                      <a:pt x="10" y="26"/>
                    </a:lnTo>
                    <a:lnTo>
                      <a:pt x="6" y="28"/>
                    </a:lnTo>
                    <a:lnTo>
                      <a:pt x="2" y="28"/>
                    </a:lnTo>
                    <a:lnTo>
                      <a:pt x="0" y="22"/>
                    </a:lnTo>
                    <a:lnTo>
                      <a:pt x="0" y="10"/>
                    </a:lnTo>
                    <a:lnTo>
                      <a:pt x="0" y="10"/>
                    </a:lnTo>
                    <a:lnTo>
                      <a:pt x="2" y="16"/>
                    </a:lnTo>
                    <a:lnTo>
                      <a:pt x="4" y="18"/>
                    </a:lnTo>
                    <a:lnTo>
                      <a:pt x="6" y="20"/>
                    </a:lnTo>
                    <a:lnTo>
                      <a:pt x="6" y="20"/>
                    </a:lnTo>
                    <a:lnTo>
                      <a:pt x="6" y="10"/>
                    </a:lnTo>
                    <a:lnTo>
                      <a:pt x="8" y="2"/>
                    </a:lnTo>
                    <a:lnTo>
                      <a:pt x="8" y="2"/>
                    </a:lnTo>
                    <a:lnTo>
                      <a:pt x="10" y="0"/>
                    </a:lnTo>
                    <a:lnTo>
                      <a:pt x="12" y="2"/>
                    </a:lnTo>
                    <a:lnTo>
                      <a:pt x="16" y="8"/>
                    </a:lnTo>
                    <a:lnTo>
                      <a:pt x="16" y="8"/>
                    </a:lnTo>
                    <a:lnTo>
                      <a:pt x="18" y="10"/>
                    </a:lnTo>
                    <a:lnTo>
                      <a:pt x="18" y="10"/>
                    </a:lnTo>
                    <a:lnTo>
                      <a:pt x="20" y="10"/>
                    </a:lnTo>
                    <a:lnTo>
                      <a:pt x="20" y="10"/>
                    </a:lnTo>
                    <a:lnTo>
                      <a:pt x="22" y="10"/>
                    </a:lnTo>
                    <a:lnTo>
                      <a:pt x="26" y="12"/>
                    </a:lnTo>
                    <a:lnTo>
                      <a:pt x="26" y="12"/>
                    </a:lnTo>
                    <a:lnTo>
                      <a:pt x="30" y="18"/>
                    </a:lnTo>
                    <a:lnTo>
                      <a:pt x="32" y="20"/>
                    </a:lnTo>
                    <a:lnTo>
                      <a:pt x="34" y="16"/>
                    </a:lnTo>
                    <a:lnTo>
                      <a:pt x="34" y="16"/>
                    </a:lnTo>
                    <a:lnTo>
                      <a:pt x="34" y="14"/>
                    </a:lnTo>
                    <a:lnTo>
                      <a:pt x="3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7" name="Freeform 2117">
                <a:extLst>
                  <a:ext uri="{FF2B5EF4-FFF2-40B4-BE49-F238E27FC236}">
                    <a16:creationId xmlns:a16="http://schemas.microsoft.com/office/drawing/2014/main" id="{D8E086A3-E586-1F49-2E8A-0D56E0F31285}"/>
                  </a:ext>
                </a:extLst>
              </p:cNvPr>
              <p:cNvSpPr>
                <a:spLocks/>
              </p:cNvSpPr>
              <p:nvPr/>
            </p:nvSpPr>
            <p:spPr bwMode="auto">
              <a:xfrm>
                <a:off x="2048" y="2684"/>
                <a:ext cx="28" cy="43"/>
              </a:xfrm>
              <a:custGeom>
                <a:avLst/>
                <a:gdLst>
                  <a:gd name="T0" fmla="*/ 12 w 28"/>
                  <a:gd name="T1" fmla="*/ 6 h 43"/>
                  <a:gd name="T2" fmla="*/ 12 w 28"/>
                  <a:gd name="T3" fmla="*/ 6 h 43"/>
                  <a:gd name="T4" fmla="*/ 16 w 28"/>
                  <a:gd name="T5" fmla="*/ 13 h 43"/>
                  <a:gd name="T6" fmla="*/ 16 w 28"/>
                  <a:gd name="T7" fmla="*/ 13 h 43"/>
                  <a:gd name="T8" fmla="*/ 18 w 28"/>
                  <a:gd name="T9" fmla="*/ 19 h 43"/>
                  <a:gd name="T10" fmla="*/ 18 w 28"/>
                  <a:gd name="T11" fmla="*/ 25 h 43"/>
                  <a:gd name="T12" fmla="*/ 18 w 28"/>
                  <a:gd name="T13" fmla="*/ 25 h 43"/>
                  <a:gd name="T14" fmla="*/ 16 w 28"/>
                  <a:gd name="T15" fmla="*/ 25 h 43"/>
                  <a:gd name="T16" fmla="*/ 14 w 28"/>
                  <a:gd name="T17" fmla="*/ 25 h 43"/>
                  <a:gd name="T18" fmla="*/ 12 w 28"/>
                  <a:gd name="T19" fmla="*/ 23 h 43"/>
                  <a:gd name="T20" fmla="*/ 10 w 28"/>
                  <a:gd name="T21" fmla="*/ 23 h 43"/>
                  <a:gd name="T22" fmla="*/ 10 w 28"/>
                  <a:gd name="T23" fmla="*/ 23 h 43"/>
                  <a:gd name="T24" fmla="*/ 12 w 28"/>
                  <a:gd name="T25" fmla="*/ 27 h 43"/>
                  <a:gd name="T26" fmla="*/ 14 w 28"/>
                  <a:gd name="T27" fmla="*/ 29 h 43"/>
                  <a:gd name="T28" fmla="*/ 18 w 28"/>
                  <a:gd name="T29" fmla="*/ 27 h 43"/>
                  <a:gd name="T30" fmla="*/ 18 w 28"/>
                  <a:gd name="T31" fmla="*/ 27 h 43"/>
                  <a:gd name="T32" fmla="*/ 20 w 28"/>
                  <a:gd name="T33" fmla="*/ 19 h 43"/>
                  <a:gd name="T34" fmla="*/ 20 w 28"/>
                  <a:gd name="T35" fmla="*/ 17 h 43"/>
                  <a:gd name="T36" fmla="*/ 24 w 28"/>
                  <a:gd name="T37" fmla="*/ 17 h 43"/>
                  <a:gd name="T38" fmla="*/ 24 w 28"/>
                  <a:gd name="T39" fmla="*/ 17 h 43"/>
                  <a:gd name="T40" fmla="*/ 24 w 28"/>
                  <a:gd name="T41" fmla="*/ 21 h 43"/>
                  <a:gd name="T42" fmla="*/ 26 w 28"/>
                  <a:gd name="T43" fmla="*/ 21 h 43"/>
                  <a:gd name="T44" fmla="*/ 26 w 28"/>
                  <a:gd name="T45" fmla="*/ 21 h 43"/>
                  <a:gd name="T46" fmla="*/ 28 w 28"/>
                  <a:gd name="T47" fmla="*/ 33 h 43"/>
                  <a:gd name="T48" fmla="*/ 26 w 28"/>
                  <a:gd name="T49" fmla="*/ 37 h 43"/>
                  <a:gd name="T50" fmla="*/ 24 w 28"/>
                  <a:gd name="T51" fmla="*/ 37 h 43"/>
                  <a:gd name="T52" fmla="*/ 24 w 28"/>
                  <a:gd name="T53" fmla="*/ 37 h 43"/>
                  <a:gd name="T54" fmla="*/ 20 w 28"/>
                  <a:gd name="T55" fmla="*/ 39 h 43"/>
                  <a:gd name="T56" fmla="*/ 16 w 28"/>
                  <a:gd name="T57" fmla="*/ 41 h 43"/>
                  <a:gd name="T58" fmla="*/ 14 w 28"/>
                  <a:gd name="T59" fmla="*/ 43 h 43"/>
                  <a:gd name="T60" fmla="*/ 10 w 28"/>
                  <a:gd name="T61" fmla="*/ 43 h 43"/>
                  <a:gd name="T62" fmla="*/ 10 w 28"/>
                  <a:gd name="T63" fmla="*/ 43 h 43"/>
                  <a:gd name="T64" fmla="*/ 8 w 28"/>
                  <a:gd name="T65" fmla="*/ 37 h 43"/>
                  <a:gd name="T66" fmla="*/ 4 w 28"/>
                  <a:gd name="T67" fmla="*/ 35 h 43"/>
                  <a:gd name="T68" fmla="*/ 4 w 28"/>
                  <a:gd name="T69" fmla="*/ 35 h 43"/>
                  <a:gd name="T70" fmla="*/ 2 w 28"/>
                  <a:gd name="T71" fmla="*/ 31 h 43"/>
                  <a:gd name="T72" fmla="*/ 2 w 28"/>
                  <a:gd name="T73" fmla="*/ 31 h 43"/>
                  <a:gd name="T74" fmla="*/ 0 w 28"/>
                  <a:gd name="T75" fmla="*/ 21 h 43"/>
                  <a:gd name="T76" fmla="*/ 2 w 28"/>
                  <a:gd name="T77" fmla="*/ 13 h 43"/>
                  <a:gd name="T78" fmla="*/ 8 w 28"/>
                  <a:gd name="T79" fmla="*/ 0 h 43"/>
                  <a:gd name="T80" fmla="*/ 8 w 28"/>
                  <a:gd name="T81" fmla="*/ 0 h 43"/>
                  <a:gd name="T82" fmla="*/ 10 w 28"/>
                  <a:gd name="T83" fmla="*/ 2 h 43"/>
                  <a:gd name="T84" fmla="*/ 12 w 28"/>
                  <a:gd name="T85" fmla="*/ 6 h 43"/>
                  <a:gd name="T86" fmla="*/ 12 w 28"/>
                  <a:gd name="T87"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3">
                    <a:moveTo>
                      <a:pt x="12" y="6"/>
                    </a:moveTo>
                    <a:lnTo>
                      <a:pt x="12" y="6"/>
                    </a:lnTo>
                    <a:lnTo>
                      <a:pt x="16" y="13"/>
                    </a:lnTo>
                    <a:lnTo>
                      <a:pt x="16" y="13"/>
                    </a:lnTo>
                    <a:lnTo>
                      <a:pt x="18" y="19"/>
                    </a:lnTo>
                    <a:lnTo>
                      <a:pt x="18" y="25"/>
                    </a:lnTo>
                    <a:lnTo>
                      <a:pt x="18" y="25"/>
                    </a:lnTo>
                    <a:lnTo>
                      <a:pt x="16" y="25"/>
                    </a:lnTo>
                    <a:lnTo>
                      <a:pt x="14" y="25"/>
                    </a:lnTo>
                    <a:lnTo>
                      <a:pt x="12" y="23"/>
                    </a:lnTo>
                    <a:lnTo>
                      <a:pt x="10" y="23"/>
                    </a:lnTo>
                    <a:lnTo>
                      <a:pt x="10" y="23"/>
                    </a:lnTo>
                    <a:lnTo>
                      <a:pt x="12" y="27"/>
                    </a:lnTo>
                    <a:lnTo>
                      <a:pt x="14" y="29"/>
                    </a:lnTo>
                    <a:lnTo>
                      <a:pt x="18" y="27"/>
                    </a:lnTo>
                    <a:lnTo>
                      <a:pt x="18" y="27"/>
                    </a:lnTo>
                    <a:lnTo>
                      <a:pt x="20" y="19"/>
                    </a:lnTo>
                    <a:lnTo>
                      <a:pt x="20" y="17"/>
                    </a:lnTo>
                    <a:lnTo>
                      <a:pt x="24" y="17"/>
                    </a:lnTo>
                    <a:lnTo>
                      <a:pt x="24" y="17"/>
                    </a:lnTo>
                    <a:lnTo>
                      <a:pt x="24" y="21"/>
                    </a:lnTo>
                    <a:lnTo>
                      <a:pt x="26" y="21"/>
                    </a:lnTo>
                    <a:lnTo>
                      <a:pt x="26" y="21"/>
                    </a:lnTo>
                    <a:lnTo>
                      <a:pt x="28" y="33"/>
                    </a:lnTo>
                    <a:lnTo>
                      <a:pt x="26" y="37"/>
                    </a:lnTo>
                    <a:lnTo>
                      <a:pt x="24" y="37"/>
                    </a:lnTo>
                    <a:lnTo>
                      <a:pt x="24" y="37"/>
                    </a:lnTo>
                    <a:lnTo>
                      <a:pt x="20" y="39"/>
                    </a:lnTo>
                    <a:lnTo>
                      <a:pt x="16" y="41"/>
                    </a:lnTo>
                    <a:lnTo>
                      <a:pt x="14" y="43"/>
                    </a:lnTo>
                    <a:lnTo>
                      <a:pt x="10" y="43"/>
                    </a:lnTo>
                    <a:lnTo>
                      <a:pt x="10" y="43"/>
                    </a:lnTo>
                    <a:lnTo>
                      <a:pt x="8" y="37"/>
                    </a:lnTo>
                    <a:lnTo>
                      <a:pt x="4" y="35"/>
                    </a:lnTo>
                    <a:lnTo>
                      <a:pt x="4" y="35"/>
                    </a:lnTo>
                    <a:lnTo>
                      <a:pt x="2" y="31"/>
                    </a:lnTo>
                    <a:lnTo>
                      <a:pt x="2" y="31"/>
                    </a:lnTo>
                    <a:lnTo>
                      <a:pt x="0" y="21"/>
                    </a:lnTo>
                    <a:lnTo>
                      <a:pt x="2" y="13"/>
                    </a:lnTo>
                    <a:lnTo>
                      <a:pt x="8" y="0"/>
                    </a:lnTo>
                    <a:lnTo>
                      <a:pt x="8" y="0"/>
                    </a:lnTo>
                    <a:lnTo>
                      <a:pt x="10" y="2"/>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8" name="Freeform 2118">
                <a:extLst>
                  <a:ext uri="{FF2B5EF4-FFF2-40B4-BE49-F238E27FC236}">
                    <a16:creationId xmlns:a16="http://schemas.microsoft.com/office/drawing/2014/main" id="{CDE04709-735C-F71E-2DE4-F7A4F0BC87B7}"/>
                  </a:ext>
                </a:extLst>
              </p:cNvPr>
              <p:cNvSpPr>
                <a:spLocks/>
              </p:cNvSpPr>
              <p:nvPr/>
            </p:nvSpPr>
            <p:spPr bwMode="auto">
              <a:xfrm>
                <a:off x="2078" y="2701"/>
                <a:ext cx="12" cy="22"/>
              </a:xfrm>
              <a:custGeom>
                <a:avLst/>
                <a:gdLst>
                  <a:gd name="T0" fmla="*/ 8 w 12"/>
                  <a:gd name="T1" fmla="*/ 0 h 22"/>
                  <a:gd name="T2" fmla="*/ 8 w 12"/>
                  <a:gd name="T3" fmla="*/ 0 h 22"/>
                  <a:gd name="T4" fmla="*/ 8 w 12"/>
                  <a:gd name="T5" fmla="*/ 10 h 22"/>
                  <a:gd name="T6" fmla="*/ 10 w 12"/>
                  <a:gd name="T7" fmla="*/ 12 h 22"/>
                  <a:gd name="T8" fmla="*/ 12 w 12"/>
                  <a:gd name="T9" fmla="*/ 14 h 22"/>
                  <a:gd name="T10" fmla="*/ 12 w 12"/>
                  <a:gd name="T11" fmla="*/ 14 h 22"/>
                  <a:gd name="T12" fmla="*/ 10 w 12"/>
                  <a:gd name="T13" fmla="*/ 20 h 22"/>
                  <a:gd name="T14" fmla="*/ 4 w 12"/>
                  <a:gd name="T15" fmla="*/ 22 h 22"/>
                  <a:gd name="T16" fmla="*/ 4 w 12"/>
                  <a:gd name="T17" fmla="*/ 22 h 22"/>
                  <a:gd name="T18" fmla="*/ 2 w 12"/>
                  <a:gd name="T19" fmla="*/ 16 h 22"/>
                  <a:gd name="T20" fmla="*/ 0 w 12"/>
                  <a:gd name="T21" fmla="*/ 6 h 22"/>
                  <a:gd name="T22" fmla="*/ 0 w 12"/>
                  <a:gd name="T23" fmla="*/ 6 h 22"/>
                  <a:gd name="T24" fmla="*/ 2 w 12"/>
                  <a:gd name="T25" fmla="*/ 2 h 22"/>
                  <a:gd name="T26" fmla="*/ 4 w 12"/>
                  <a:gd name="T27" fmla="*/ 0 h 22"/>
                  <a:gd name="T28" fmla="*/ 8 w 12"/>
                  <a:gd name="T29" fmla="*/ 0 h 22"/>
                  <a:gd name="T30" fmla="*/ 8 w 12"/>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2">
                    <a:moveTo>
                      <a:pt x="8" y="0"/>
                    </a:moveTo>
                    <a:lnTo>
                      <a:pt x="8" y="0"/>
                    </a:lnTo>
                    <a:lnTo>
                      <a:pt x="8" y="10"/>
                    </a:lnTo>
                    <a:lnTo>
                      <a:pt x="10" y="12"/>
                    </a:lnTo>
                    <a:lnTo>
                      <a:pt x="12" y="14"/>
                    </a:lnTo>
                    <a:lnTo>
                      <a:pt x="12" y="14"/>
                    </a:lnTo>
                    <a:lnTo>
                      <a:pt x="10" y="20"/>
                    </a:lnTo>
                    <a:lnTo>
                      <a:pt x="4" y="22"/>
                    </a:lnTo>
                    <a:lnTo>
                      <a:pt x="4" y="22"/>
                    </a:lnTo>
                    <a:lnTo>
                      <a:pt x="2" y="16"/>
                    </a:lnTo>
                    <a:lnTo>
                      <a:pt x="0" y="6"/>
                    </a:lnTo>
                    <a:lnTo>
                      <a:pt x="0" y="6"/>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9" name="Freeform 2119">
                <a:extLst>
                  <a:ext uri="{FF2B5EF4-FFF2-40B4-BE49-F238E27FC236}">
                    <a16:creationId xmlns:a16="http://schemas.microsoft.com/office/drawing/2014/main" id="{33D05C3F-7D5B-82B7-C18A-9E7AFD9E7DDD}"/>
                  </a:ext>
                </a:extLst>
              </p:cNvPr>
              <p:cNvSpPr>
                <a:spLocks/>
              </p:cNvSpPr>
              <p:nvPr/>
            </p:nvSpPr>
            <p:spPr bwMode="auto">
              <a:xfrm>
                <a:off x="6032" y="1670"/>
                <a:ext cx="12" cy="26"/>
              </a:xfrm>
              <a:custGeom>
                <a:avLst/>
                <a:gdLst>
                  <a:gd name="T0" fmla="*/ 10 w 12"/>
                  <a:gd name="T1" fmla="*/ 10 h 26"/>
                  <a:gd name="T2" fmla="*/ 10 w 12"/>
                  <a:gd name="T3" fmla="*/ 10 h 26"/>
                  <a:gd name="T4" fmla="*/ 8 w 12"/>
                  <a:gd name="T5" fmla="*/ 14 h 26"/>
                  <a:gd name="T6" fmla="*/ 10 w 12"/>
                  <a:gd name="T7" fmla="*/ 22 h 26"/>
                  <a:gd name="T8" fmla="*/ 10 w 12"/>
                  <a:gd name="T9" fmla="*/ 22 h 26"/>
                  <a:gd name="T10" fmla="*/ 8 w 12"/>
                  <a:gd name="T11" fmla="*/ 26 h 26"/>
                  <a:gd name="T12" fmla="*/ 8 w 12"/>
                  <a:gd name="T13" fmla="*/ 26 h 26"/>
                  <a:gd name="T14" fmla="*/ 6 w 12"/>
                  <a:gd name="T15" fmla="*/ 20 h 26"/>
                  <a:gd name="T16" fmla="*/ 4 w 12"/>
                  <a:gd name="T17" fmla="*/ 18 h 26"/>
                  <a:gd name="T18" fmla="*/ 2 w 12"/>
                  <a:gd name="T19" fmla="*/ 14 h 26"/>
                  <a:gd name="T20" fmla="*/ 0 w 12"/>
                  <a:gd name="T21" fmla="*/ 10 h 26"/>
                  <a:gd name="T22" fmla="*/ 0 w 12"/>
                  <a:gd name="T23" fmla="*/ 10 h 26"/>
                  <a:gd name="T24" fmla="*/ 4 w 12"/>
                  <a:gd name="T25" fmla="*/ 8 h 26"/>
                  <a:gd name="T26" fmla="*/ 8 w 12"/>
                  <a:gd name="T27" fmla="*/ 2 h 26"/>
                  <a:gd name="T28" fmla="*/ 8 w 12"/>
                  <a:gd name="T29" fmla="*/ 2 h 26"/>
                  <a:gd name="T30" fmla="*/ 10 w 12"/>
                  <a:gd name="T31" fmla="*/ 0 h 26"/>
                  <a:gd name="T32" fmla="*/ 12 w 12"/>
                  <a:gd name="T33" fmla="*/ 2 h 26"/>
                  <a:gd name="T34" fmla="*/ 12 w 12"/>
                  <a:gd name="T35" fmla="*/ 2 h 26"/>
                  <a:gd name="T36" fmla="*/ 12 w 12"/>
                  <a:gd name="T37" fmla="*/ 6 h 26"/>
                  <a:gd name="T38" fmla="*/ 10 w 12"/>
                  <a:gd name="T39" fmla="*/ 10 h 26"/>
                  <a:gd name="T40" fmla="*/ 10 w 12"/>
                  <a:gd name="T4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6">
                    <a:moveTo>
                      <a:pt x="10" y="10"/>
                    </a:moveTo>
                    <a:lnTo>
                      <a:pt x="10" y="10"/>
                    </a:lnTo>
                    <a:lnTo>
                      <a:pt x="8" y="14"/>
                    </a:lnTo>
                    <a:lnTo>
                      <a:pt x="10" y="22"/>
                    </a:lnTo>
                    <a:lnTo>
                      <a:pt x="10" y="22"/>
                    </a:lnTo>
                    <a:lnTo>
                      <a:pt x="8" y="26"/>
                    </a:lnTo>
                    <a:lnTo>
                      <a:pt x="8" y="26"/>
                    </a:lnTo>
                    <a:lnTo>
                      <a:pt x="6" y="20"/>
                    </a:lnTo>
                    <a:lnTo>
                      <a:pt x="4" y="18"/>
                    </a:lnTo>
                    <a:lnTo>
                      <a:pt x="2" y="14"/>
                    </a:lnTo>
                    <a:lnTo>
                      <a:pt x="0" y="10"/>
                    </a:lnTo>
                    <a:lnTo>
                      <a:pt x="0" y="10"/>
                    </a:lnTo>
                    <a:lnTo>
                      <a:pt x="4" y="8"/>
                    </a:lnTo>
                    <a:lnTo>
                      <a:pt x="8" y="2"/>
                    </a:lnTo>
                    <a:lnTo>
                      <a:pt x="8" y="2"/>
                    </a:lnTo>
                    <a:lnTo>
                      <a:pt x="10" y="0"/>
                    </a:lnTo>
                    <a:lnTo>
                      <a:pt x="12" y="2"/>
                    </a:lnTo>
                    <a:lnTo>
                      <a:pt x="12" y="2"/>
                    </a:lnTo>
                    <a:lnTo>
                      <a:pt x="12" y="6"/>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0" name="Freeform 2120">
                <a:extLst>
                  <a:ext uri="{FF2B5EF4-FFF2-40B4-BE49-F238E27FC236}">
                    <a16:creationId xmlns:a16="http://schemas.microsoft.com/office/drawing/2014/main" id="{702E574A-D6A2-D7DE-0B48-3D17FF9574E0}"/>
                  </a:ext>
                </a:extLst>
              </p:cNvPr>
              <p:cNvSpPr>
                <a:spLocks/>
              </p:cNvSpPr>
              <p:nvPr/>
            </p:nvSpPr>
            <p:spPr bwMode="auto">
              <a:xfrm>
                <a:off x="5960" y="1565"/>
                <a:ext cx="16" cy="48"/>
              </a:xfrm>
              <a:custGeom>
                <a:avLst/>
                <a:gdLst>
                  <a:gd name="T0" fmla="*/ 10 w 16"/>
                  <a:gd name="T1" fmla="*/ 18 h 48"/>
                  <a:gd name="T2" fmla="*/ 10 w 16"/>
                  <a:gd name="T3" fmla="*/ 18 h 48"/>
                  <a:gd name="T4" fmla="*/ 14 w 16"/>
                  <a:gd name="T5" fmla="*/ 18 h 48"/>
                  <a:gd name="T6" fmla="*/ 14 w 16"/>
                  <a:gd name="T7" fmla="*/ 18 h 48"/>
                  <a:gd name="T8" fmla="*/ 16 w 16"/>
                  <a:gd name="T9" fmla="*/ 24 h 48"/>
                  <a:gd name="T10" fmla="*/ 16 w 16"/>
                  <a:gd name="T11" fmla="*/ 26 h 48"/>
                  <a:gd name="T12" fmla="*/ 16 w 16"/>
                  <a:gd name="T13" fmla="*/ 30 h 48"/>
                  <a:gd name="T14" fmla="*/ 16 w 16"/>
                  <a:gd name="T15" fmla="*/ 30 h 48"/>
                  <a:gd name="T16" fmla="*/ 16 w 16"/>
                  <a:gd name="T17" fmla="*/ 30 h 48"/>
                  <a:gd name="T18" fmla="*/ 14 w 16"/>
                  <a:gd name="T19" fmla="*/ 44 h 48"/>
                  <a:gd name="T20" fmla="*/ 12 w 16"/>
                  <a:gd name="T21" fmla="*/ 48 h 48"/>
                  <a:gd name="T22" fmla="*/ 10 w 16"/>
                  <a:gd name="T23" fmla="*/ 48 h 48"/>
                  <a:gd name="T24" fmla="*/ 8 w 16"/>
                  <a:gd name="T25" fmla="*/ 46 h 48"/>
                  <a:gd name="T26" fmla="*/ 8 w 16"/>
                  <a:gd name="T27" fmla="*/ 46 h 48"/>
                  <a:gd name="T28" fmla="*/ 6 w 16"/>
                  <a:gd name="T29" fmla="*/ 46 h 48"/>
                  <a:gd name="T30" fmla="*/ 6 w 16"/>
                  <a:gd name="T31" fmla="*/ 46 h 48"/>
                  <a:gd name="T32" fmla="*/ 4 w 16"/>
                  <a:gd name="T33" fmla="*/ 46 h 48"/>
                  <a:gd name="T34" fmla="*/ 4 w 16"/>
                  <a:gd name="T35" fmla="*/ 44 h 48"/>
                  <a:gd name="T36" fmla="*/ 2 w 16"/>
                  <a:gd name="T37" fmla="*/ 38 h 48"/>
                  <a:gd name="T38" fmla="*/ 0 w 16"/>
                  <a:gd name="T39" fmla="*/ 22 h 48"/>
                  <a:gd name="T40" fmla="*/ 0 w 16"/>
                  <a:gd name="T41" fmla="*/ 22 h 48"/>
                  <a:gd name="T42" fmla="*/ 0 w 16"/>
                  <a:gd name="T43" fmla="*/ 16 h 48"/>
                  <a:gd name="T44" fmla="*/ 2 w 16"/>
                  <a:gd name="T45" fmla="*/ 14 h 48"/>
                  <a:gd name="T46" fmla="*/ 4 w 16"/>
                  <a:gd name="T47" fmla="*/ 12 h 48"/>
                  <a:gd name="T48" fmla="*/ 6 w 16"/>
                  <a:gd name="T49" fmla="*/ 8 h 48"/>
                  <a:gd name="T50" fmla="*/ 6 w 16"/>
                  <a:gd name="T51" fmla="*/ 8 h 48"/>
                  <a:gd name="T52" fmla="*/ 8 w 16"/>
                  <a:gd name="T53" fmla="*/ 2 h 48"/>
                  <a:gd name="T54" fmla="*/ 10 w 16"/>
                  <a:gd name="T55" fmla="*/ 0 h 48"/>
                  <a:gd name="T56" fmla="*/ 12 w 16"/>
                  <a:gd name="T57" fmla="*/ 0 h 48"/>
                  <a:gd name="T58" fmla="*/ 12 w 16"/>
                  <a:gd name="T59" fmla="*/ 0 h 48"/>
                  <a:gd name="T60" fmla="*/ 14 w 16"/>
                  <a:gd name="T61" fmla="*/ 4 h 48"/>
                  <a:gd name="T62" fmla="*/ 14 w 16"/>
                  <a:gd name="T63" fmla="*/ 4 h 48"/>
                  <a:gd name="T64" fmla="*/ 10 w 16"/>
                  <a:gd name="T65" fmla="*/ 6 h 48"/>
                  <a:gd name="T66" fmla="*/ 10 w 16"/>
                  <a:gd name="T67" fmla="*/ 8 h 48"/>
                  <a:gd name="T68" fmla="*/ 8 w 16"/>
                  <a:gd name="T69" fmla="*/ 18 h 48"/>
                  <a:gd name="T70" fmla="*/ 8 w 16"/>
                  <a:gd name="T71" fmla="*/ 18 h 48"/>
                  <a:gd name="T72" fmla="*/ 10 w 16"/>
                  <a:gd name="T73" fmla="*/ 20 h 48"/>
                  <a:gd name="T74" fmla="*/ 10 w 16"/>
                  <a:gd name="T75" fmla="*/ 18 h 48"/>
                  <a:gd name="T76" fmla="*/ 10 w 16"/>
                  <a:gd name="T7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48">
                    <a:moveTo>
                      <a:pt x="10" y="18"/>
                    </a:moveTo>
                    <a:lnTo>
                      <a:pt x="10" y="18"/>
                    </a:lnTo>
                    <a:lnTo>
                      <a:pt x="14" y="18"/>
                    </a:lnTo>
                    <a:lnTo>
                      <a:pt x="14" y="18"/>
                    </a:lnTo>
                    <a:lnTo>
                      <a:pt x="16" y="24"/>
                    </a:lnTo>
                    <a:lnTo>
                      <a:pt x="16" y="26"/>
                    </a:lnTo>
                    <a:lnTo>
                      <a:pt x="16" y="30"/>
                    </a:lnTo>
                    <a:lnTo>
                      <a:pt x="16" y="30"/>
                    </a:lnTo>
                    <a:lnTo>
                      <a:pt x="16" y="30"/>
                    </a:lnTo>
                    <a:lnTo>
                      <a:pt x="14" y="44"/>
                    </a:lnTo>
                    <a:lnTo>
                      <a:pt x="12" y="48"/>
                    </a:lnTo>
                    <a:lnTo>
                      <a:pt x="10" y="48"/>
                    </a:lnTo>
                    <a:lnTo>
                      <a:pt x="8" y="46"/>
                    </a:lnTo>
                    <a:lnTo>
                      <a:pt x="8" y="46"/>
                    </a:lnTo>
                    <a:lnTo>
                      <a:pt x="6" y="46"/>
                    </a:lnTo>
                    <a:lnTo>
                      <a:pt x="6" y="46"/>
                    </a:lnTo>
                    <a:lnTo>
                      <a:pt x="4" y="46"/>
                    </a:lnTo>
                    <a:lnTo>
                      <a:pt x="4" y="44"/>
                    </a:lnTo>
                    <a:lnTo>
                      <a:pt x="2" y="38"/>
                    </a:lnTo>
                    <a:lnTo>
                      <a:pt x="0" y="22"/>
                    </a:lnTo>
                    <a:lnTo>
                      <a:pt x="0" y="22"/>
                    </a:lnTo>
                    <a:lnTo>
                      <a:pt x="0" y="16"/>
                    </a:lnTo>
                    <a:lnTo>
                      <a:pt x="2" y="14"/>
                    </a:lnTo>
                    <a:lnTo>
                      <a:pt x="4" y="12"/>
                    </a:lnTo>
                    <a:lnTo>
                      <a:pt x="6" y="8"/>
                    </a:lnTo>
                    <a:lnTo>
                      <a:pt x="6" y="8"/>
                    </a:lnTo>
                    <a:lnTo>
                      <a:pt x="8" y="2"/>
                    </a:lnTo>
                    <a:lnTo>
                      <a:pt x="10" y="0"/>
                    </a:lnTo>
                    <a:lnTo>
                      <a:pt x="12" y="0"/>
                    </a:lnTo>
                    <a:lnTo>
                      <a:pt x="12" y="0"/>
                    </a:lnTo>
                    <a:lnTo>
                      <a:pt x="14" y="4"/>
                    </a:lnTo>
                    <a:lnTo>
                      <a:pt x="14" y="4"/>
                    </a:lnTo>
                    <a:lnTo>
                      <a:pt x="10" y="6"/>
                    </a:lnTo>
                    <a:lnTo>
                      <a:pt x="10" y="8"/>
                    </a:lnTo>
                    <a:lnTo>
                      <a:pt x="8" y="18"/>
                    </a:lnTo>
                    <a:lnTo>
                      <a:pt x="8" y="18"/>
                    </a:lnTo>
                    <a:lnTo>
                      <a:pt x="10" y="20"/>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1" name="Freeform 2121">
                <a:extLst>
                  <a:ext uri="{FF2B5EF4-FFF2-40B4-BE49-F238E27FC236}">
                    <a16:creationId xmlns:a16="http://schemas.microsoft.com/office/drawing/2014/main" id="{086C008D-AEB2-A363-EA76-F27C10B11B5C}"/>
                  </a:ext>
                </a:extLst>
              </p:cNvPr>
              <p:cNvSpPr>
                <a:spLocks/>
              </p:cNvSpPr>
              <p:nvPr/>
            </p:nvSpPr>
            <p:spPr bwMode="auto">
              <a:xfrm>
                <a:off x="5932" y="1557"/>
                <a:ext cx="34" cy="48"/>
              </a:xfrm>
              <a:custGeom>
                <a:avLst/>
                <a:gdLst>
                  <a:gd name="T0" fmla="*/ 34 w 34"/>
                  <a:gd name="T1" fmla="*/ 16 h 48"/>
                  <a:gd name="T2" fmla="*/ 34 w 34"/>
                  <a:gd name="T3" fmla="*/ 16 h 48"/>
                  <a:gd name="T4" fmla="*/ 34 w 34"/>
                  <a:gd name="T5" fmla="*/ 24 h 48"/>
                  <a:gd name="T6" fmla="*/ 32 w 34"/>
                  <a:gd name="T7" fmla="*/ 26 h 48"/>
                  <a:gd name="T8" fmla="*/ 30 w 34"/>
                  <a:gd name="T9" fmla="*/ 26 h 48"/>
                  <a:gd name="T10" fmla="*/ 30 w 34"/>
                  <a:gd name="T11" fmla="*/ 26 h 48"/>
                  <a:gd name="T12" fmla="*/ 28 w 34"/>
                  <a:gd name="T13" fmla="*/ 26 h 48"/>
                  <a:gd name="T14" fmla="*/ 28 w 34"/>
                  <a:gd name="T15" fmla="*/ 30 h 48"/>
                  <a:gd name="T16" fmla="*/ 28 w 34"/>
                  <a:gd name="T17" fmla="*/ 30 h 48"/>
                  <a:gd name="T18" fmla="*/ 28 w 34"/>
                  <a:gd name="T19" fmla="*/ 32 h 48"/>
                  <a:gd name="T20" fmla="*/ 28 w 34"/>
                  <a:gd name="T21" fmla="*/ 32 h 48"/>
                  <a:gd name="T22" fmla="*/ 26 w 34"/>
                  <a:gd name="T23" fmla="*/ 36 h 48"/>
                  <a:gd name="T24" fmla="*/ 26 w 34"/>
                  <a:gd name="T25" fmla="*/ 36 h 48"/>
                  <a:gd name="T26" fmla="*/ 24 w 34"/>
                  <a:gd name="T27" fmla="*/ 34 h 48"/>
                  <a:gd name="T28" fmla="*/ 24 w 34"/>
                  <a:gd name="T29" fmla="*/ 34 h 48"/>
                  <a:gd name="T30" fmla="*/ 24 w 34"/>
                  <a:gd name="T31" fmla="*/ 34 h 48"/>
                  <a:gd name="T32" fmla="*/ 22 w 34"/>
                  <a:gd name="T33" fmla="*/ 42 h 48"/>
                  <a:gd name="T34" fmla="*/ 20 w 34"/>
                  <a:gd name="T35" fmla="*/ 48 h 48"/>
                  <a:gd name="T36" fmla="*/ 20 w 34"/>
                  <a:gd name="T37" fmla="*/ 48 h 48"/>
                  <a:gd name="T38" fmla="*/ 18 w 34"/>
                  <a:gd name="T39" fmla="*/ 46 h 48"/>
                  <a:gd name="T40" fmla="*/ 18 w 34"/>
                  <a:gd name="T41" fmla="*/ 46 h 48"/>
                  <a:gd name="T42" fmla="*/ 12 w 34"/>
                  <a:gd name="T43" fmla="*/ 38 h 48"/>
                  <a:gd name="T44" fmla="*/ 12 w 34"/>
                  <a:gd name="T45" fmla="*/ 38 h 48"/>
                  <a:gd name="T46" fmla="*/ 12 w 34"/>
                  <a:gd name="T47" fmla="*/ 32 h 48"/>
                  <a:gd name="T48" fmla="*/ 12 w 34"/>
                  <a:gd name="T49" fmla="*/ 32 h 48"/>
                  <a:gd name="T50" fmla="*/ 12 w 34"/>
                  <a:gd name="T51" fmla="*/ 24 h 48"/>
                  <a:gd name="T52" fmla="*/ 10 w 34"/>
                  <a:gd name="T53" fmla="*/ 20 h 48"/>
                  <a:gd name="T54" fmla="*/ 4 w 34"/>
                  <a:gd name="T55" fmla="*/ 16 h 48"/>
                  <a:gd name="T56" fmla="*/ 4 w 34"/>
                  <a:gd name="T57" fmla="*/ 16 h 48"/>
                  <a:gd name="T58" fmla="*/ 2 w 34"/>
                  <a:gd name="T59" fmla="*/ 14 h 48"/>
                  <a:gd name="T60" fmla="*/ 0 w 34"/>
                  <a:gd name="T61" fmla="*/ 12 h 48"/>
                  <a:gd name="T62" fmla="*/ 0 w 34"/>
                  <a:gd name="T63" fmla="*/ 8 h 48"/>
                  <a:gd name="T64" fmla="*/ 2 w 34"/>
                  <a:gd name="T65" fmla="*/ 2 h 48"/>
                  <a:gd name="T66" fmla="*/ 2 w 34"/>
                  <a:gd name="T67" fmla="*/ 2 h 48"/>
                  <a:gd name="T68" fmla="*/ 4 w 34"/>
                  <a:gd name="T69" fmla="*/ 0 h 48"/>
                  <a:gd name="T70" fmla="*/ 6 w 34"/>
                  <a:gd name="T71" fmla="*/ 0 h 48"/>
                  <a:gd name="T72" fmla="*/ 8 w 34"/>
                  <a:gd name="T73" fmla="*/ 2 h 48"/>
                  <a:gd name="T74" fmla="*/ 10 w 34"/>
                  <a:gd name="T75" fmla="*/ 2 h 48"/>
                  <a:gd name="T76" fmla="*/ 10 w 34"/>
                  <a:gd name="T77" fmla="*/ 2 h 48"/>
                  <a:gd name="T78" fmla="*/ 10 w 34"/>
                  <a:gd name="T79" fmla="*/ 2 h 48"/>
                  <a:gd name="T80" fmla="*/ 14 w 34"/>
                  <a:gd name="T81" fmla="*/ 2 h 48"/>
                  <a:gd name="T82" fmla="*/ 18 w 34"/>
                  <a:gd name="T83" fmla="*/ 2 h 48"/>
                  <a:gd name="T84" fmla="*/ 22 w 34"/>
                  <a:gd name="T85" fmla="*/ 4 h 48"/>
                  <a:gd name="T86" fmla="*/ 26 w 34"/>
                  <a:gd name="T87" fmla="*/ 4 h 48"/>
                  <a:gd name="T88" fmla="*/ 26 w 34"/>
                  <a:gd name="T89" fmla="*/ 4 h 48"/>
                  <a:gd name="T90" fmla="*/ 34 w 34"/>
                  <a:gd name="T91" fmla="*/ 16 h 48"/>
                  <a:gd name="T92" fmla="*/ 34 w 34"/>
                  <a:gd name="T9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48">
                    <a:moveTo>
                      <a:pt x="34" y="16"/>
                    </a:moveTo>
                    <a:lnTo>
                      <a:pt x="34" y="16"/>
                    </a:lnTo>
                    <a:lnTo>
                      <a:pt x="34" y="24"/>
                    </a:lnTo>
                    <a:lnTo>
                      <a:pt x="32" y="26"/>
                    </a:lnTo>
                    <a:lnTo>
                      <a:pt x="30" y="26"/>
                    </a:lnTo>
                    <a:lnTo>
                      <a:pt x="30" y="26"/>
                    </a:lnTo>
                    <a:lnTo>
                      <a:pt x="28" y="26"/>
                    </a:lnTo>
                    <a:lnTo>
                      <a:pt x="28" y="30"/>
                    </a:lnTo>
                    <a:lnTo>
                      <a:pt x="28" y="30"/>
                    </a:lnTo>
                    <a:lnTo>
                      <a:pt x="28" y="32"/>
                    </a:lnTo>
                    <a:lnTo>
                      <a:pt x="28" y="32"/>
                    </a:lnTo>
                    <a:lnTo>
                      <a:pt x="26" y="36"/>
                    </a:lnTo>
                    <a:lnTo>
                      <a:pt x="26" y="36"/>
                    </a:lnTo>
                    <a:lnTo>
                      <a:pt x="24" y="34"/>
                    </a:lnTo>
                    <a:lnTo>
                      <a:pt x="24" y="34"/>
                    </a:lnTo>
                    <a:lnTo>
                      <a:pt x="24" y="34"/>
                    </a:lnTo>
                    <a:lnTo>
                      <a:pt x="22" y="42"/>
                    </a:lnTo>
                    <a:lnTo>
                      <a:pt x="20" y="48"/>
                    </a:lnTo>
                    <a:lnTo>
                      <a:pt x="20" y="48"/>
                    </a:lnTo>
                    <a:lnTo>
                      <a:pt x="18" y="46"/>
                    </a:lnTo>
                    <a:lnTo>
                      <a:pt x="18" y="46"/>
                    </a:lnTo>
                    <a:lnTo>
                      <a:pt x="12" y="38"/>
                    </a:lnTo>
                    <a:lnTo>
                      <a:pt x="12" y="38"/>
                    </a:lnTo>
                    <a:lnTo>
                      <a:pt x="12" y="32"/>
                    </a:lnTo>
                    <a:lnTo>
                      <a:pt x="12" y="32"/>
                    </a:lnTo>
                    <a:lnTo>
                      <a:pt x="12" y="24"/>
                    </a:lnTo>
                    <a:lnTo>
                      <a:pt x="10" y="20"/>
                    </a:lnTo>
                    <a:lnTo>
                      <a:pt x="4" y="16"/>
                    </a:lnTo>
                    <a:lnTo>
                      <a:pt x="4" y="16"/>
                    </a:lnTo>
                    <a:lnTo>
                      <a:pt x="2" y="14"/>
                    </a:lnTo>
                    <a:lnTo>
                      <a:pt x="0" y="12"/>
                    </a:lnTo>
                    <a:lnTo>
                      <a:pt x="0" y="8"/>
                    </a:lnTo>
                    <a:lnTo>
                      <a:pt x="2" y="2"/>
                    </a:lnTo>
                    <a:lnTo>
                      <a:pt x="2" y="2"/>
                    </a:lnTo>
                    <a:lnTo>
                      <a:pt x="4" y="0"/>
                    </a:lnTo>
                    <a:lnTo>
                      <a:pt x="6" y="0"/>
                    </a:lnTo>
                    <a:lnTo>
                      <a:pt x="8" y="2"/>
                    </a:lnTo>
                    <a:lnTo>
                      <a:pt x="10" y="2"/>
                    </a:lnTo>
                    <a:lnTo>
                      <a:pt x="10" y="2"/>
                    </a:lnTo>
                    <a:lnTo>
                      <a:pt x="10" y="2"/>
                    </a:lnTo>
                    <a:lnTo>
                      <a:pt x="14" y="2"/>
                    </a:lnTo>
                    <a:lnTo>
                      <a:pt x="18" y="2"/>
                    </a:lnTo>
                    <a:lnTo>
                      <a:pt x="22" y="4"/>
                    </a:lnTo>
                    <a:lnTo>
                      <a:pt x="26" y="4"/>
                    </a:lnTo>
                    <a:lnTo>
                      <a:pt x="26" y="4"/>
                    </a:lnTo>
                    <a:lnTo>
                      <a:pt x="34" y="16"/>
                    </a:lnTo>
                    <a:lnTo>
                      <a:pt x="3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2" name="Freeform 2122">
                <a:extLst>
                  <a:ext uri="{FF2B5EF4-FFF2-40B4-BE49-F238E27FC236}">
                    <a16:creationId xmlns:a16="http://schemas.microsoft.com/office/drawing/2014/main" id="{30A13CFA-E159-17E9-E8FC-42F4E97DD350}"/>
                  </a:ext>
                </a:extLst>
              </p:cNvPr>
              <p:cNvSpPr>
                <a:spLocks/>
              </p:cNvSpPr>
              <p:nvPr/>
            </p:nvSpPr>
            <p:spPr bwMode="auto">
              <a:xfrm>
                <a:off x="1858" y="2779"/>
                <a:ext cx="4" cy="10"/>
              </a:xfrm>
              <a:custGeom>
                <a:avLst/>
                <a:gdLst>
                  <a:gd name="T0" fmla="*/ 2 w 4"/>
                  <a:gd name="T1" fmla="*/ 0 h 10"/>
                  <a:gd name="T2" fmla="*/ 2 w 4"/>
                  <a:gd name="T3" fmla="*/ 0 h 10"/>
                  <a:gd name="T4" fmla="*/ 4 w 4"/>
                  <a:gd name="T5" fmla="*/ 2 h 10"/>
                  <a:gd name="T6" fmla="*/ 4 w 4"/>
                  <a:gd name="T7" fmla="*/ 6 h 10"/>
                  <a:gd name="T8" fmla="*/ 4 w 4"/>
                  <a:gd name="T9" fmla="*/ 6 h 10"/>
                  <a:gd name="T10" fmla="*/ 4 w 4"/>
                  <a:gd name="T11" fmla="*/ 10 h 10"/>
                  <a:gd name="T12" fmla="*/ 4 w 4"/>
                  <a:gd name="T13" fmla="*/ 10 h 10"/>
                  <a:gd name="T14" fmla="*/ 4 w 4"/>
                  <a:gd name="T15" fmla="*/ 10 h 10"/>
                  <a:gd name="T16" fmla="*/ 2 w 4"/>
                  <a:gd name="T17" fmla="*/ 8 h 10"/>
                  <a:gd name="T18" fmla="*/ 0 w 4"/>
                  <a:gd name="T19" fmla="*/ 6 h 10"/>
                  <a:gd name="T20" fmla="*/ 0 w 4"/>
                  <a:gd name="T21" fmla="*/ 6 h 10"/>
                  <a:gd name="T22" fmla="*/ 2 w 4"/>
                  <a:gd name="T23" fmla="*/ 2 h 10"/>
                  <a:gd name="T24" fmla="*/ 2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0"/>
                    </a:lnTo>
                    <a:lnTo>
                      <a:pt x="4" y="2"/>
                    </a:lnTo>
                    <a:lnTo>
                      <a:pt x="4" y="6"/>
                    </a:lnTo>
                    <a:lnTo>
                      <a:pt x="4" y="6"/>
                    </a:lnTo>
                    <a:lnTo>
                      <a:pt x="4" y="10"/>
                    </a:lnTo>
                    <a:lnTo>
                      <a:pt x="4" y="10"/>
                    </a:lnTo>
                    <a:lnTo>
                      <a:pt x="4" y="10"/>
                    </a:lnTo>
                    <a:lnTo>
                      <a:pt x="2" y="8"/>
                    </a:lnTo>
                    <a:lnTo>
                      <a:pt x="0" y="6"/>
                    </a:lnTo>
                    <a:lnTo>
                      <a:pt x="0" y="6"/>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3" name="Freeform 2123">
                <a:extLst>
                  <a:ext uri="{FF2B5EF4-FFF2-40B4-BE49-F238E27FC236}">
                    <a16:creationId xmlns:a16="http://schemas.microsoft.com/office/drawing/2014/main" id="{D4F3075A-2712-09E2-C475-70774D667E21}"/>
                  </a:ext>
                </a:extLst>
              </p:cNvPr>
              <p:cNvSpPr>
                <a:spLocks/>
              </p:cNvSpPr>
              <p:nvPr/>
            </p:nvSpPr>
            <p:spPr bwMode="auto">
              <a:xfrm>
                <a:off x="5910" y="1555"/>
                <a:ext cx="14" cy="40"/>
              </a:xfrm>
              <a:custGeom>
                <a:avLst/>
                <a:gdLst>
                  <a:gd name="T0" fmla="*/ 2 w 14"/>
                  <a:gd name="T1" fmla="*/ 0 h 40"/>
                  <a:gd name="T2" fmla="*/ 2 w 14"/>
                  <a:gd name="T3" fmla="*/ 0 h 40"/>
                  <a:gd name="T4" fmla="*/ 4 w 14"/>
                  <a:gd name="T5" fmla="*/ 2 h 40"/>
                  <a:gd name="T6" fmla="*/ 8 w 14"/>
                  <a:gd name="T7" fmla="*/ 4 h 40"/>
                  <a:gd name="T8" fmla="*/ 8 w 14"/>
                  <a:gd name="T9" fmla="*/ 4 h 40"/>
                  <a:gd name="T10" fmla="*/ 10 w 14"/>
                  <a:gd name="T11" fmla="*/ 6 h 40"/>
                  <a:gd name="T12" fmla="*/ 10 w 14"/>
                  <a:gd name="T13" fmla="*/ 6 h 40"/>
                  <a:gd name="T14" fmla="*/ 10 w 14"/>
                  <a:gd name="T15" fmla="*/ 8 h 40"/>
                  <a:gd name="T16" fmla="*/ 10 w 14"/>
                  <a:gd name="T17" fmla="*/ 8 h 40"/>
                  <a:gd name="T18" fmla="*/ 12 w 14"/>
                  <a:gd name="T19" fmla="*/ 24 h 40"/>
                  <a:gd name="T20" fmla="*/ 12 w 14"/>
                  <a:gd name="T21" fmla="*/ 24 h 40"/>
                  <a:gd name="T22" fmla="*/ 14 w 14"/>
                  <a:gd name="T23" fmla="*/ 30 h 40"/>
                  <a:gd name="T24" fmla="*/ 14 w 14"/>
                  <a:gd name="T25" fmla="*/ 36 h 40"/>
                  <a:gd name="T26" fmla="*/ 14 w 14"/>
                  <a:gd name="T27" fmla="*/ 36 h 40"/>
                  <a:gd name="T28" fmla="*/ 12 w 14"/>
                  <a:gd name="T29" fmla="*/ 40 h 40"/>
                  <a:gd name="T30" fmla="*/ 10 w 14"/>
                  <a:gd name="T31" fmla="*/ 40 h 40"/>
                  <a:gd name="T32" fmla="*/ 6 w 14"/>
                  <a:gd name="T33" fmla="*/ 38 h 40"/>
                  <a:gd name="T34" fmla="*/ 6 w 14"/>
                  <a:gd name="T35" fmla="*/ 38 h 40"/>
                  <a:gd name="T36" fmla="*/ 2 w 14"/>
                  <a:gd name="T37" fmla="*/ 32 h 40"/>
                  <a:gd name="T38" fmla="*/ 0 w 14"/>
                  <a:gd name="T39" fmla="*/ 22 h 40"/>
                  <a:gd name="T40" fmla="*/ 0 w 14"/>
                  <a:gd name="T41" fmla="*/ 12 h 40"/>
                  <a:gd name="T42" fmla="*/ 2 w 14"/>
                  <a:gd name="T43" fmla="*/ 0 h 40"/>
                  <a:gd name="T44" fmla="*/ 2 w 14"/>
                  <a:gd name="T45" fmla="*/ 0 h 40"/>
                  <a:gd name="T46" fmla="*/ 2 w 14"/>
                  <a:gd name="T47" fmla="*/ 0 h 40"/>
                  <a:gd name="T48" fmla="*/ 2 w 14"/>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0">
                    <a:moveTo>
                      <a:pt x="2" y="0"/>
                    </a:moveTo>
                    <a:lnTo>
                      <a:pt x="2" y="0"/>
                    </a:lnTo>
                    <a:lnTo>
                      <a:pt x="4" y="2"/>
                    </a:lnTo>
                    <a:lnTo>
                      <a:pt x="8" y="4"/>
                    </a:lnTo>
                    <a:lnTo>
                      <a:pt x="8" y="4"/>
                    </a:lnTo>
                    <a:lnTo>
                      <a:pt x="10" y="6"/>
                    </a:lnTo>
                    <a:lnTo>
                      <a:pt x="10" y="6"/>
                    </a:lnTo>
                    <a:lnTo>
                      <a:pt x="10" y="8"/>
                    </a:lnTo>
                    <a:lnTo>
                      <a:pt x="10" y="8"/>
                    </a:lnTo>
                    <a:lnTo>
                      <a:pt x="12" y="24"/>
                    </a:lnTo>
                    <a:lnTo>
                      <a:pt x="12" y="24"/>
                    </a:lnTo>
                    <a:lnTo>
                      <a:pt x="14" y="30"/>
                    </a:lnTo>
                    <a:lnTo>
                      <a:pt x="14" y="36"/>
                    </a:lnTo>
                    <a:lnTo>
                      <a:pt x="14" y="36"/>
                    </a:lnTo>
                    <a:lnTo>
                      <a:pt x="12" y="40"/>
                    </a:lnTo>
                    <a:lnTo>
                      <a:pt x="10" y="40"/>
                    </a:lnTo>
                    <a:lnTo>
                      <a:pt x="6" y="38"/>
                    </a:lnTo>
                    <a:lnTo>
                      <a:pt x="6" y="38"/>
                    </a:lnTo>
                    <a:lnTo>
                      <a:pt x="2" y="32"/>
                    </a:lnTo>
                    <a:lnTo>
                      <a:pt x="0" y="22"/>
                    </a:lnTo>
                    <a:lnTo>
                      <a:pt x="0" y="12"/>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4" name="Freeform 2124">
                <a:extLst>
                  <a:ext uri="{FF2B5EF4-FFF2-40B4-BE49-F238E27FC236}">
                    <a16:creationId xmlns:a16="http://schemas.microsoft.com/office/drawing/2014/main" id="{22AE14CA-5E53-8865-D123-7687BD8BB748}"/>
                  </a:ext>
                </a:extLst>
              </p:cNvPr>
              <p:cNvSpPr>
                <a:spLocks/>
              </p:cNvSpPr>
              <p:nvPr/>
            </p:nvSpPr>
            <p:spPr bwMode="auto">
              <a:xfrm>
                <a:off x="5920" y="1553"/>
                <a:ext cx="22" cy="14"/>
              </a:xfrm>
              <a:custGeom>
                <a:avLst/>
                <a:gdLst>
                  <a:gd name="T0" fmla="*/ 22 w 22"/>
                  <a:gd name="T1" fmla="*/ 6 h 14"/>
                  <a:gd name="T2" fmla="*/ 22 w 22"/>
                  <a:gd name="T3" fmla="*/ 6 h 14"/>
                  <a:gd name="T4" fmla="*/ 20 w 22"/>
                  <a:gd name="T5" fmla="*/ 8 h 14"/>
                  <a:gd name="T6" fmla="*/ 18 w 22"/>
                  <a:gd name="T7" fmla="*/ 8 h 14"/>
                  <a:gd name="T8" fmla="*/ 16 w 22"/>
                  <a:gd name="T9" fmla="*/ 6 h 14"/>
                  <a:gd name="T10" fmla="*/ 16 w 22"/>
                  <a:gd name="T11" fmla="*/ 8 h 14"/>
                  <a:gd name="T12" fmla="*/ 16 w 22"/>
                  <a:gd name="T13" fmla="*/ 8 h 14"/>
                  <a:gd name="T14" fmla="*/ 12 w 22"/>
                  <a:gd name="T15" fmla="*/ 12 h 14"/>
                  <a:gd name="T16" fmla="*/ 8 w 22"/>
                  <a:gd name="T17" fmla="*/ 14 h 14"/>
                  <a:gd name="T18" fmla="*/ 4 w 22"/>
                  <a:gd name="T19" fmla="*/ 14 h 14"/>
                  <a:gd name="T20" fmla="*/ 0 w 22"/>
                  <a:gd name="T21" fmla="*/ 8 h 14"/>
                  <a:gd name="T22" fmla="*/ 0 w 22"/>
                  <a:gd name="T23" fmla="*/ 8 h 14"/>
                  <a:gd name="T24" fmla="*/ 0 w 22"/>
                  <a:gd name="T25" fmla="*/ 8 h 14"/>
                  <a:gd name="T26" fmla="*/ 0 w 22"/>
                  <a:gd name="T27" fmla="*/ 2 h 14"/>
                  <a:gd name="T28" fmla="*/ 2 w 22"/>
                  <a:gd name="T29" fmla="*/ 0 h 14"/>
                  <a:gd name="T30" fmla="*/ 2 w 22"/>
                  <a:gd name="T31" fmla="*/ 0 h 14"/>
                  <a:gd name="T32" fmla="*/ 4 w 22"/>
                  <a:gd name="T33" fmla="*/ 2 h 14"/>
                  <a:gd name="T34" fmla="*/ 6 w 22"/>
                  <a:gd name="T35" fmla="*/ 2 h 14"/>
                  <a:gd name="T36" fmla="*/ 12 w 22"/>
                  <a:gd name="T37" fmla="*/ 0 h 14"/>
                  <a:gd name="T38" fmla="*/ 18 w 22"/>
                  <a:gd name="T39" fmla="*/ 0 h 14"/>
                  <a:gd name="T40" fmla="*/ 20 w 22"/>
                  <a:gd name="T41" fmla="*/ 2 h 14"/>
                  <a:gd name="T42" fmla="*/ 22 w 22"/>
                  <a:gd name="T43" fmla="*/ 6 h 14"/>
                  <a:gd name="T44" fmla="*/ 22 w 22"/>
                  <a:gd name="T4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14">
                    <a:moveTo>
                      <a:pt x="22" y="6"/>
                    </a:moveTo>
                    <a:lnTo>
                      <a:pt x="22" y="6"/>
                    </a:lnTo>
                    <a:lnTo>
                      <a:pt x="20" y="8"/>
                    </a:lnTo>
                    <a:lnTo>
                      <a:pt x="18" y="8"/>
                    </a:lnTo>
                    <a:lnTo>
                      <a:pt x="16" y="6"/>
                    </a:lnTo>
                    <a:lnTo>
                      <a:pt x="16" y="8"/>
                    </a:lnTo>
                    <a:lnTo>
                      <a:pt x="16" y="8"/>
                    </a:lnTo>
                    <a:lnTo>
                      <a:pt x="12" y="12"/>
                    </a:lnTo>
                    <a:lnTo>
                      <a:pt x="8" y="14"/>
                    </a:lnTo>
                    <a:lnTo>
                      <a:pt x="4" y="14"/>
                    </a:lnTo>
                    <a:lnTo>
                      <a:pt x="0" y="8"/>
                    </a:lnTo>
                    <a:lnTo>
                      <a:pt x="0" y="8"/>
                    </a:lnTo>
                    <a:lnTo>
                      <a:pt x="0" y="8"/>
                    </a:lnTo>
                    <a:lnTo>
                      <a:pt x="0" y="2"/>
                    </a:lnTo>
                    <a:lnTo>
                      <a:pt x="2" y="0"/>
                    </a:lnTo>
                    <a:lnTo>
                      <a:pt x="2" y="0"/>
                    </a:lnTo>
                    <a:lnTo>
                      <a:pt x="4" y="2"/>
                    </a:lnTo>
                    <a:lnTo>
                      <a:pt x="6" y="2"/>
                    </a:lnTo>
                    <a:lnTo>
                      <a:pt x="12" y="0"/>
                    </a:lnTo>
                    <a:lnTo>
                      <a:pt x="18" y="0"/>
                    </a:lnTo>
                    <a:lnTo>
                      <a:pt x="20" y="2"/>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5" name="Freeform 2125">
                <a:extLst>
                  <a:ext uri="{FF2B5EF4-FFF2-40B4-BE49-F238E27FC236}">
                    <a16:creationId xmlns:a16="http://schemas.microsoft.com/office/drawing/2014/main" id="{553DD494-6088-AFAF-2E2B-F54FBBF89E6C}"/>
                  </a:ext>
                </a:extLst>
              </p:cNvPr>
              <p:cNvSpPr>
                <a:spLocks/>
              </p:cNvSpPr>
              <p:nvPr/>
            </p:nvSpPr>
            <p:spPr bwMode="auto">
              <a:xfrm>
                <a:off x="5806" y="1561"/>
                <a:ext cx="22" cy="38"/>
              </a:xfrm>
              <a:custGeom>
                <a:avLst/>
                <a:gdLst>
                  <a:gd name="T0" fmla="*/ 20 w 22"/>
                  <a:gd name="T1" fmla="*/ 12 h 38"/>
                  <a:gd name="T2" fmla="*/ 20 w 22"/>
                  <a:gd name="T3" fmla="*/ 12 h 38"/>
                  <a:gd name="T4" fmla="*/ 22 w 22"/>
                  <a:gd name="T5" fmla="*/ 18 h 38"/>
                  <a:gd name="T6" fmla="*/ 22 w 22"/>
                  <a:gd name="T7" fmla="*/ 20 h 38"/>
                  <a:gd name="T8" fmla="*/ 20 w 22"/>
                  <a:gd name="T9" fmla="*/ 22 h 38"/>
                  <a:gd name="T10" fmla="*/ 20 w 22"/>
                  <a:gd name="T11" fmla="*/ 22 h 38"/>
                  <a:gd name="T12" fmla="*/ 18 w 22"/>
                  <a:gd name="T13" fmla="*/ 24 h 38"/>
                  <a:gd name="T14" fmla="*/ 18 w 22"/>
                  <a:gd name="T15" fmla="*/ 28 h 38"/>
                  <a:gd name="T16" fmla="*/ 18 w 22"/>
                  <a:gd name="T17" fmla="*/ 28 h 38"/>
                  <a:gd name="T18" fmla="*/ 18 w 22"/>
                  <a:gd name="T19" fmla="*/ 36 h 38"/>
                  <a:gd name="T20" fmla="*/ 18 w 22"/>
                  <a:gd name="T21" fmla="*/ 38 h 38"/>
                  <a:gd name="T22" fmla="*/ 14 w 22"/>
                  <a:gd name="T23" fmla="*/ 34 h 38"/>
                  <a:gd name="T24" fmla="*/ 14 w 22"/>
                  <a:gd name="T25" fmla="*/ 34 h 38"/>
                  <a:gd name="T26" fmla="*/ 12 w 22"/>
                  <a:gd name="T27" fmla="*/ 26 h 38"/>
                  <a:gd name="T28" fmla="*/ 12 w 22"/>
                  <a:gd name="T29" fmla="*/ 22 h 38"/>
                  <a:gd name="T30" fmla="*/ 10 w 22"/>
                  <a:gd name="T31" fmla="*/ 20 h 38"/>
                  <a:gd name="T32" fmla="*/ 6 w 22"/>
                  <a:gd name="T33" fmla="*/ 22 h 38"/>
                  <a:gd name="T34" fmla="*/ 6 w 22"/>
                  <a:gd name="T35" fmla="*/ 22 h 38"/>
                  <a:gd name="T36" fmla="*/ 2 w 22"/>
                  <a:gd name="T37" fmla="*/ 24 h 38"/>
                  <a:gd name="T38" fmla="*/ 2 w 22"/>
                  <a:gd name="T39" fmla="*/ 22 h 38"/>
                  <a:gd name="T40" fmla="*/ 0 w 22"/>
                  <a:gd name="T41" fmla="*/ 20 h 38"/>
                  <a:gd name="T42" fmla="*/ 0 w 22"/>
                  <a:gd name="T43" fmla="*/ 20 h 38"/>
                  <a:gd name="T44" fmla="*/ 0 w 22"/>
                  <a:gd name="T45" fmla="*/ 14 h 38"/>
                  <a:gd name="T46" fmla="*/ 0 w 22"/>
                  <a:gd name="T47" fmla="*/ 12 h 38"/>
                  <a:gd name="T48" fmla="*/ 2 w 22"/>
                  <a:gd name="T49" fmla="*/ 8 h 38"/>
                  <a:gd name="T50" fmla="*/ 2 w 22"/>
                  <a:gd name="T51" fmla="*/ 2 h 38"/>
                  <a:gd name="T52" fmla="*/ 2 w 22"/>
                  <a:gd name="T53" fmla="*/ 2 h 38"/>
                  <a:gd name="T54" fmla="*/ 4 w 22"/>
                  <a:gd name="T55" fmla="*/ 0 h 38"/>
                  <a:gd name="T56" fmla="*/ 4 w 22"/>
                  <a:gd name="T57" fmla="*/ 0 h 38"/>
                  <a:gd name="T58" fmla="*/ 6 w 22"/>
                  <a:gd name="T59" fmla="*/ 0 h 38"/>
                  <a:gd name="T60" fmla="*/ 8 w 22"/>
                  <a:gd name="T61" fmla="*/ 2 h 38"/>
                  <a:gd name="T62" fmla="*/ 8 w 22"/>
                  <a:gd name="T63" fmla="*/ 2 h 38"/>
                  <a:gd name="T64" fmla="*/ 12 w 22"/>
                  <a:gd name="T65" fmla="*/ 4 h 38"/>
                  <a:gd name="T66" fmla="*/ 14 w 22"/>
                  <a:gd name="T67" fmla="*/ 6 h 38"/>
                  <a:gd name="T68" fmla="*/ 18 w 22"/>
                  <a:gd name="T69" fmla="*/ 8 h 38"/>
                  <a:gd name="T70" fmla="*/ 20 w 22"/>
                  <a:gd name="T71" fmla="*/ 12 h 38"/>
                  <a:gd name="T72" fmla="*/ 20 w 22"/>
                  <a:gd name="T7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12"/>
                    </a:moveTo>
                    <a:lnTo>
                      <a:pt x="20" y="12"/>
                    </a:lnTo>
                    <a:lnTo>
                      <a:pt x="22" y="18"/>
                    </a:lnTo>
                    <a:lnTo>
                      <a:pt x="22" y="20"/>
                    </a:lnTo>
                    <a:lnTo>
                      <a:pt x="20" y="22"/>
                    </a:lnTo>
                    <a:lnTo>
                      <a:pt x="20" y="22"/>
                    </a:lnTo>
                    <a:lnTo>
                      <a:pt x="18" y="24"/>
                    </a:lnTo>
                    <a:lnTo>
                      <a:pt x="18" y="28"/>
                    </a:lnTo>
                    <a:lnTo>
                      <a:pt x="18" y="28"/>
                    </a:lnTo>
                    <a:lnTo>
                      <a:pt x="18" y="36"/>
                    </a:lnTo>
                    <a:lnTo>
                      <a:pt x="18" y="38"/>
                    </a:lnTo>
                    <a:lnTo>
                      <a:pt x="14" y="34"/>
                    </a:lnTo>
                    <a:lnTo>
                      <a:pt x="14" y="34"/>
                    </a:lnTo>
                    <a:lnTo>
                      <a:pt x="12" y="26"/>
                    </a:lnTo>
                    <a:lnTo>
                      <a:pt x="12" y="22"/>
                    </a:lnTo>
                    <a:lnTo>
                      <a:pt x="10" y="20"/>
                    </a:lnTo>
                    <a:lnTo>
                      <a:pt x="6" y="22"/>
                    </a:lnTo>
                    <a:lnTo>
                      <a:pt x="6" y="22"/>
                    </a:lnTo>
                    <a:lnTo>
                      <a:pt x="2" y="24"/>
                    </a:lnTo>
                    <a:lnTo>
                      <a:pt x="2" y="22"/>
                    </a:lnTo>
                    <a:lnTo>
                      <a:pt x="0" y="20"/>
                    </a:lnTo>
                    <a:lnTo>
                      <a:pt x="0" y="20"/>
                    </a:lnTo>
                    <a:lnTo>
                      <a:pt x="0" y="14"/>
                    </a:lnTo>
                    <a:lnTo>
                      <a:pt x="0" y="12"/>
                    </a:lnTo>
                    <a:lnTo>
                      <a:pt x="2" y="8"/>
                    </a:lnTo>
                    <a:lnTo>
                      <a:pt x="2" y="2"/>
                    </a:lnTo>
                    <a:lnTo>
                      <a:pt x="2" y="2"/>
                    </a:lnTo>
                    <a:lnTo>
                      <a:pt x="4" y="0"/>
                    </a:lnTo>
                    <a:lnTo>
                      <a:pt x="4" y="0"/>
                    </a:lnTo>
                    <a:lnTo>
                      <a:pt x="6" y="0"/>
                    </a:lnTo>
                    <a:lnTo>
                      <a:pt x="8" y="2"/>
                    </a:lnTo>
                    <a:lnTo>
                      <a:pt x="8" y="2"/>
                    </a:lnTo>
                    <a:lnTo>
                      <a:pt x="12" y="4"/>
                    </a:lnTo>
                    <a:lnTo>
                      <a:pt x="14" y="6"/>
                    </a:lnTo>
                    <a:lnTo>
                      <a:pt x="18" y="8"/>
                    </a:lnTo>
                    <a:lnTo>
                      <a:pt x="20"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6" name="Freeform 2126">
                <a:extLst>
                  <a:ext uri="{FF2B5EF4-FFF2-40B4-BE49-F238E27FC236}">
                    <a16:creationId xmlns:a16="http://schemas.microsoft.com/office/drawing/2014/main" id="{13F528D4-14A5-2304-3AF2-0942FAA5FC4F}"/>
                  </a:ext>
                </a:extLst>
              </p:cNvPr>
              <p:cNvSpPr>
                <a:spLocks/>
              </p:cNvSpPr>
              <p:nvPr/>
            </p:nvSpPr>
            <p:spPr bwMode="auto">
              <a:xfrm>
                <a:off x="5768" y="1579"/>
                <a:ext cx="28" cy="30"/>
              </a:xfrm>
              <a:custGeom>
                <a:avLst/>
                <a:gdLst>
                  <a:gd name="T0" fmla="*/ 0 w 28"/>
                  <a:gd name="T1" fmla="*/ 4 h 30"/>
                  <a:gd name="T2" fmla="*/ 0 w 28"/>
                  <a:gd name="T3" fmla="*/ 4 h 30"/>
                  <a:gd name="T4" fmla="*/ 8 w 28"/>
                  <a:gd name="T5" fmla="*/ 8 h 30"/>
                  <a:gd name="T6" fmla="*/ 8 w 28"/>
                  <a:gd name="T7" fmla="*/ 8 h 30"/>
                  <a:gd name="T8" fmla="*/ 12 w 28"/>
                  <a:gd name="T9" fmla="*/ 2 h 30"/>
                  <a:gd name="T10" fmla="*/ 14 w 28"/>
                  <a:gd name="T11" fmla="*/ 0 h 30"/>
                  <a:gd name="T12" fmla="*/ 16 w 28"/>
                  <a:gd name="T13" fmla="*/ 2 h 30"/>
                  <a:gd name="T14" fmla="*/ 20 w 28"/>
                  <a:gd name="T15" fmla="*/ 10 h 30"/>
                  <a:gd name="T16" fmla="*/ 20 w 28"/>
                  <a:gd name="T17" fmla="*/ 10 h 30"/>
                  <a:gd name="T18" fmla="*/ 22 w 28"/>
                  <a:gd name="T19" fmla="*/ 14 h 30"/>
                  <a:gd name="T20" fmla="*/ 24 w 28"/>
                  <a:gd name="T21" fmla="*/ 16 h 30"/>
                  <a:gd name="T22" fmla="*/ 26 w 28"/>
                  <a:gd name="T23" fmla="*/ 16 h 30"/>
                  <a:gd name="T24" fmla="*/ 28 w 28"/>
                  <a:gd name="T25" fmla="*/ 20 h 30"/>
                  <a:gd name="T26" fmla="*/ 28 w 28"/>
                  <a:gd name="T27" fmla="*/ 20 h 30"/>
                  <a:gd name="T28" fmla="*/ 26 w 28"/>
                  <a:gd name="T29" fmla="*/ 22 h 30"/>
                  <a:gd name="T30" fmla="*/ 24 w 28"/>
                  <a:gd name="T31" fmla="*/ 24 h 30"/>
                  <a:gd name="T32" fmla="*/ 20 w 28"/>
                  <a:gd name="T33" fmla="*/ 24 h 30"/>
                  <a:gd name="T34" fmla="*/ 20 w 28"/>
                  <a:gd name="T35" fmla="*/ 24 h 30"/>
                  <a:gd name="T36" fmla="*/ 18 w 28"/>
                  <a:gd name="T37" fmla="*/ 24 h 30"/>
                  <a:gd name="T38" fmla="*/ 14 w 28"/>
                  <a:gd name="T39" fmla="*/ 28 h 30"/>
                  <a:gd name="T40" fmla="*/ 14 w 28"/>
                  <a:gd name="T41" fmla="*/ 28 h 30"/>
                  <a:gd name="T42" fmla="*/ 12 w 28"/>
                  <a:gd name="T43" fmla="*/ 30 h 30"/>
                  <a:gd name="T44" fmla="*/ 12 w 28"/>
                  <a:gd name="T45" fmla="*/ 30 h 30"/>
                  <a:gd name="T46" fmla="*/ 6 w 28"/>
                  <a:gd name="T47" fmla="*/ 24 h 30"/>
                  <a:gd name="T48" fmla="*/ 6 w 28"/>
                  <a:gd name="T49" fmla="*/ 24 h 30"/>
                  <a:gd name="T50" fmla="*/ 2 w 28"/>
                  <a:gd name="T51" fmla="*/ 20 h 30"/>
                  <a:gd name="T52" fmla="*/ 0 w 28"/>
                  <a:gd name="T53" fmla="*/ 14 h 30"/>
                  <a:gd name="T54" fmla="*/ 0 w 28"/>
                  <a:gd name="T55" fmla="*/ 14 h 30"/>
                  <a:gd name="T56" fmla="*/ 0 w 28"/>
                  <a:gd name="T57" fmla="*/ 10 h 30"/>
                  <a:gd name="T58" fmla="*/ 0 w 28"/>
                  <a:gd name="T59" fmla="*/ 4 h 30"/>
                  <a:gd name="T60" fmla="*/ 0 w 28"/>
                  <a:gd name="T61"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30">
                    <a:moveTo>
                      <a:pt x="0" y="4"/>
                    </a:moveTo>
                    <a:lnTo>
                      <a:pt x="0" y="4"/>
                    </a:lnTo>
                    <a:lnTo>
                      <a:pt x="8" y="8"/>
                    </a:lnTo>
                    <a:lnTo>
                      <a:pt x="8" y="8"/>
                    </a:lnTo>
                    <a:lnTo>
                      <a:pt x="12" y="2"/>
                    </a:lnTo>
                    <a:lnTo>
                      <a:pt x="14" y="0"/>
                    </a:lnTo>
                    <a:lnTo>
                      <a:pt x="16" y="2"/>
                    </a:lnTo>
                    <a:lnTo>
                      <a:pt x="20" y="10"/>
                    </a:lnTo>
                    <a:lnTo>
                      <a:pt x="20" y="10"/>
                    </a:lnTo>
                    <a:lnTo>
                      <a:pt x="22" y="14"/>
                    </a:lnTo>
                    <a:lnTo>
                      <a:pt x="24" y="16"/>
                    </a:lnTo>
                    <a:lnTo>
                      <a:pt x="26" y="16"/>
                    </a:lnTo>
                    <a:lnTo>
                      <a:pt x="28" y="20"/>
                    </a:lnTo>
                    <a:lnTo>
                      <a:pt x="28" y="20"/>
                    </a:lnTo>
                    <a:lnTo>
                      <a:pt x="26" y="22"/>
                    </a:lnTo>
                    <a:lnTo>
                      <a:pt x="24" y="24"/>
                    </a:lnTo>
                    <a:lnTo>
                      <a:pt x="20" y="24"/>
                    </a:lnTo>
                    <a:lnTo>
                      <a:pt x="20" y="24"/>
                    </a:lnTo>
                    <a:lnTo>
                      <a:pt x="18" y="24"/>
                    </a:lnTo>
                    <a:lnTo>
                      <a:pt x="14" y="28"/>
                    </a:lnTo>
                    <a:lnTo>
                      <a:pt x="14" y="28"/>
                    </a:lnTo>
                    <a:lnTo>
                      <a:pt x="12" y="30"/>
                    </a:lnTo>
                    <a:lnTo>
                      <a:pt x="12" y="30"/>
                    </a:lnTo>
                    <a:lnTo>
                      <a:pt x="6" y="24"/>
                    </a:lnTo>
                    <a:lnTo>
                      <a:pt x="6" y="24"/>
                    </a:lnTo>
                    <a:lnTo>
                      <a:pt x="2" y="20"/>
                    </a:lnTo>
                    <a:lnTo>
                      <a:pt x="0" y="14"/>
                    </a:lnTo>
                    <a:lnTo>
                      <a:pt x="0" y="14"/>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7" name="Freeform 2127">
                <a:extLst>
                  <a:ext uri="{FF2B5EF4-FFF2-40B4-BE49-F238E27FC236}">
                    <a16:creationId xmlns:a16="http://schemas.microsoft.com/office/drawing/2014/main" id="{FAFF3036-B5C0-4E41-36E7-73016293914E}"/>
                  </a:ext>
                </a:extLst>
              </p:cNvPr>
              <p:cNvSpPr>
                <a:spLocks/>
              </p:cNvSpPr>
              <p:nvPr/>
            </p:nvSpPr>
            <p:spPr bwMode="auto">
              <a:xfrm>
                <a:off x="5782" y="1595"/>
                <a:ext cx="24" cy="24"/>
              </a:xfrm>
              <a:custGeom>
                <a:avLst/>
                <a:gdLst>
                  <a:gd name="T0" fmla="*/ 0 w 24"/>
                  <a:gd name="T1" fmla="*/ 12 h 24"/>
                  <a:gd name="T2" fmla="*/ 0 w 24"/>
                  <a:gd name="T3" fmla="*/ 12 h 24"/>
                  <a:gd name="T4" fmla="*/ 2 w 24"/>
                  <a:gd name="T5" fmla="*/ 2 h 24"/>
                  <a:gd name="T6" fmla="*/ 2 w 24"/>
                  <a:gd name="T7" fmla="*/ 0 h 24"/>
                  <a:gd name="T8" fmla="*/ 6 w 24"/>
                  <a:gd name="T9" fmla="*/ 2 h 24"/>
                  <a:gd name="T10" fmla="*/ 6 w 24"/>
                  <a:gd name="T11" fmla="*/ 2 h 24"/>
                  <a:gd name="T12" fmla="*/ 8 w 24"/>
                  <a:gd name="T13" fmla="*/ 4 h 24"/>
                  <a:gd name="T14" fmla="*/ 10 w 24"/>
                  <a:gd name="T15" fmla="*/ 4 h 24"/>
                  <a:gd name="T16" fmla="*/ 14 w 24"/>
                  <a:gd name="T17" fmla="*/ 4 h 24"/>
                  <a:gd name="T18" fmla="*/ 14 w 24"/>
                  <a:gd name="T19" fmla="*/ 4 h 24"/>
                  <a:gd name="T20" fmla="*/ 18 w 24"/>
                  <a:gd name="T21" fmla="*/ 4 h 24"/>
                  <a:gd name="T22" fmla="*/ 18 w 24"/>
                  <a:gd name="T23" fmla="*/ 4 h 24"/>
                  <a:gd name="T24" fmla="*/ 22 w 24"/>
                  <a:gd name="T25" fmla="*/ 4 h 24"/>
                  <a:gd name="T26" fmla="*/ 24 w 24"/>
                  <a:gd name="T27" fmla="*/ 8 h 24"/>
                  <a:gd name="T28" fmla="*/ 24 w 24"/>
                  <a:gd name="T29" fmla="*/ 8 h 24"/>
                  <a:gd name="T30" fmla="*/ 24 w 24"/>
                  <a:gd name="T31" fmla="*/ 8 h 24"/>
                  <a:gd name="T32" fmla="*/ 24 w 24"/>
                  <a:gd name="T33" fmla="*/ 10 h 24"/>
                  <a:gd name="T34" fmla="*/ 24 w 24"/>
                  <a:gd name="T35" fmla="*/ 10 h 24"/>
                  <a:gd name="T36" fmla="*/ 22 w 24"/>
                  <a:gd name="T37" fmla="*/ 14 h 24"/>
                  <a:gd name="T38" fmla="*/ 22 w 24"/>
                  <a:gd name="T39" fmla="*/ 14 h 24"/>
                  <a:gd name="T40" fmla="*/ 22 w 24"/>
                  <a:gd name="T41" fmla="*/ 14 h 24"/>
                  <a:gd name="T42" fmla="*/ 16 w 24"/>
                  <a:gd name="T43" fmla="*/ 16 h 24"/>
                  <a:gd name="T44" fmla="*/ 16 w 24"/>
                  <a:gd name="T45" fmla="*/ 16 h 24"/>
                  <a:gd name="T46" fmla="*/ 12 w 24"/>
                  <a:gd name="T47" fmla="*/ 14 h 24"/>
                  <a:gd name="T48" fmla="*/ 12 w 24"/>
                  <a:gd name="T49" fmla="*/ 14 h 24"/>
                  <a:gd name="T50" fmla="*/ 8 w 24"/>
                  <a:gd name="T51" fmla="*/ 14 h 24"/>
                  <a:gd name="T52" fmla="*/ 4 w 24"/>
                  <a:gd name="T53" fmla="*/ 18 h 24"/>
                  <a:gd name="T54" fmla="*/ 4 w 24"/>
                  <a:gd name="T55" fmla="*/ 18 h 24"/>
                  <a:gd name="T56" fmla="*/ 2 w 24"/>
                  <a:gd name="T57" fmla="*/ 24 h 24"/>
                  <a:gd name="T58" fmla="*/ 0 w 24"/>
                  <a:gd name="T59" fmla="*/ 22 h 24"/>
                  <a:gd name="T60" fmla="*/ 0 w 24"/>
                  <a:gd name="T61" fmla="*/ 12 h 24"/>
                  <a:gd name="T62" fmla="*/ 0 w 24"/>
                  <a:gd name="T6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0" y="12"/>
                    </a:moveTo>
                    <a:lnTo>
                      <a:pt x="0" y="12"/>
                    </a:lnTo>
                    <a:lnTo>
                      <a:pt x="2" y="2"/>
                    </a:lnTo>
                    <a:lnTo>
                      <a:pt x="2" y="0"/>
                    </a:lnTo>
                    <a:lnTo>
                      <a:pt x="6" y="2"/>
                    </a:lnTo>
                    <a:lnTo>
                      <a:pt x="6" y="2"/>
                    </a:lnTo>
                    <a:lnTo>
                      <a:pt x="8" y="4"/>
                    </a:lnTo>
                    <a:lnTo>
                      <a:pt x="10" y="4"/>
                    </a:lnTo>
                    <a:lnTo>
                      <a:pt x="14" y="4"/>
                    </a:lnTo>
                    <a:lnTo>
                      <a:pt x="14" y="4"/>
                    </a:lnTo>
                    <a:lnTo>
                      <a:pt x="18" y="4"/>
                    </a:lnTo>
                    <a:lnTo>
                      <a:pt x="18" y="4"/>
                    </a:lnTo>
                    <a:lnTo>
                      <a:pt x="22" y="4"/>
                    </a:lnTo>
                    <a:lnTo>
                      <a:pt x="24" y="8"/>
                    </a:lnTo>
                    <a:lnTo>
                      <a:pt x="24" y="8"/>
                    </a:lnTo>
                    <a:lnTo>
                      <a:pt x="24" y="8"/>
                    </a:lnTo>
                    <a:lnTo>
                      <a:pt x="24" y="10"/>
                    </a:lnTo>
                    <a:lnTo>
                      <a:pt x="24" y="10"/>
                    </a:lnTo>
                    <a:lnTo>
                      <a:pt x="22" y="14"/>
                    </a:lnTo>
                    <a:lnTo>
                      <a:pt x="22" y="14"/>
                    </a:lnTo>
                    <a:lnTo>
                      <a:pt x="22" y="14"/>
                    </a:lnTo>
                    <a:lnTo>
                      <a:pt x="16" y="16"/>
                    </a:lnTo>
                    <a:lnTo>
                      <a:pt x="16" y="16"/>
                    </a:lnTo>
                    <a:lnTo>
                      <a:pt x="12" y="14"/>
                    </a:lnTo>
                    <a:lnTo>
                      <a:pt x="12" y="14"/>
                    </a:lnTo>
                    <a:lnTo>
                      <a:pt x="8" y="14"/>
                    </a:lnTo>
                    <a:lnTo>
                      <a:pt x="4" y="18"/>
                    </a:lnTo>
                    <a:lnTo>
                      <a:pt x="4" y="18"/>
                    </a:lnTo>
                    <a:lnTo>
                      <a:pt x="2" y="24"/>
                    </a:lnTo>
                    <a:lnTo>
                      <a:pt x="0" y="2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8" name="Freeform 2128">
                <a:extLst>
                  <a:ext uri="{FF2B5EF4-FFF2-40B4-BE49-F238E27FC236}">
                    <a16:creationId xmlns:a16="http://schemas.microsoft.com/office/drawing/2014/main" id="{E56AFA70-DFA2-28D9-E3DB-9F9520536081}"/>
                  </a:ext>
                </a:extLst>
              </p:cNvPr>
              <p:cNvSpPr>
                <a:spLocks/>
              </p:cNvSpPr>
              <p:nvPr/>
            </p:nvSpPr>
            <p:spPr bwMode="auto">
              <a:xfrm>
                <a:off x="5800" y="1589"/>
                <a:ext cx="6" cy="14"/>
              </a:xfrm>
              <a:custGeom>
                <a:avLst/>
                <a:gdLst>
                  <a:gd name="T0" fmla="*/ 6 w 6"/>
                  <a:gd name="T1" fmla="*/ 14 h 14"/>
                  <a:gd name="T2" fmla="*/ 6 w 6"/>
                  <a:gd name="T3" fmla="*/ 14 h 14"/>
                  <a:gd name="T4" fmla="*/ 2 w 6"/>
                  <a:gd name="T5" fmla="*/ 14 h 14"/>
                  <a:gd name="T6" fmla="*/ 2 w 6"/>
                  <a:gd name="T7" fmla="*/ 12 h 14"/>
                  <a:gd name="T8" fmla="*/ 0 w 6"/>
                  <a:gd name="T9" fmla="*/ 10 h 14"/>
                  <a:gd name="T10" fmla="*/ 0 w 6"/>
                  <a:gd name="T11" fmla="*/ 10 h 14"/>
                  <a:gd name="T12" fmla="*/ 0 w 6"/>
                  <a:gd name="T13" fmla="*/ 4 h 14"/>
                  <a:gd name="T14" fmla="*/ 0 w 6"/>
                  <a:gd name="T15" fmla="*/ 0 h 14"/>
                  <a:gd name="T16" fmla="*/ 2 w 6"/>
                  <a:gd name="T17" fmla="*/ 0 h 14"/>
                  <a:gd name="T18" fmla="*/ 2 w 6"/>
                  <a:gd name="T19" fmla="*/ 0 h 14"/>
                  <a:gd name="T20" fmla="*/ 4 w 6"/>
                  <a:gd name="T21" fmla="*/ 4 h 14"/>
                  <a:gd name="T22" fmla="*/ 6 w 6"/>
                  <a:gd name="T23" fmla="*/ 14 h 14"/>
                  <a:gd name="T24" fmla="*/ 6 w 6"/>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6" y="14"/>
                    </a:moveTo>
                    <a:lnTo>
                      <a:pt x="6" y="14"/>
                    </a:lnTo>
                    <a:lnTo>
                      <a:pt x="2" y="14"/>
                    </a:lnTo>
                    <a:lnTo>
                      <a:pt x="2" y="12"/>
                    </a:lnTo>
                    <a:lnTo>
                      <a:pt x="0" y="10"/>
                    </a:lnTo>
                    <a:lnTo>
                      <a:pt x="0" y="10"/>
                    </a:lnTo>
                    <a:lnTo>
                      <a:pt x="0" y="4"/>
                    </a:lnTo>
                    <a:lnTo>
                      <a:pt x="0" y="0"/>
                    </a:lnTo>
                    <a:lnTo>
                      <a:pt x="2" y="0"/>
                    </a:lnTo>
                    <a:lnTo>
                      <a:pt x="2" y="0"/>
                    </a:lnTo>
                    <a:lnTo>
                      <a:pt x="4" y="4"/>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9" name="Freeform 2129">
                <a:extLst>
                  <a:ext uri="{FF2B5EF4-FFF2-40B4-BE49-F238E27FC236}">
                    <a16:creationId xmlns:a16="http://schemas.microsoft.com/office/drawing/2014/main" id="{CCF04751-ACA4-CFA1-E0C6-FD44250733E4}"/>
                  </a:ext>
                </a:extLst>
              </p:cNvPr>
              <p:cNvSpPr>
                <a:spLocks/>
              </p:cNvSpPr>
              <p:nvPr/>
            </p:nvSpPr>
            <p:spPr bwMode="auto">
              <a:xfrm>
                <a:off x="5810" y="1589"/>
                <a:ext cx="4" cy="10"/>
              </a:xfrm>
              <a:custGeom>
                <a:avLst/>
                <a:gdLst>
                  <a:gd name="T0" fmla="*/ 4 w 4"/>
                  <a:gd name="T1" fmla="*/ 10 h 10"/>
                  <a:gd name="T2" fmla="*/ 4 w 4"/>
                  <a:gd name="T3" fmla="*/ 10 h 10"/>
                  <a:gd name="T4" fmla="*/ 0 w 4"/>
                  <a:gd name="T5" fmla="*/ 8 h 10"/>
                  <a:gd name="T6" fmla="*/ 0 w 4"/>
                  <a:gd name="T7" fmla="*/ 4 h 10"/>
                  <a:gd name="T8" fmla="*/ 0 w 4"/>
                  <a:gd name="T9" fmla="*/ 4 h 10"/>
                  <a:gd name="T10" fmla="*/ 2 w 4"/>
                  <a:gd name="T11" fmla="*/ 0 h 10"/>
                  <a:gd name="T12" fmla="*/ 2 w 4"/>
                  <a:gd name="T13" fmla="*/ 0 h 10"/>
                  <a:gd name="T14" fmla="*/ 2 w 4"/>
                  <a:gd name="T15" fmla="*/ 2 h 10"/>
                  <a:gd name="T16" fmla="*/ 4 w 4"/>
                  <a:gd name="T17" fmla="*/ 4 h 10"/>
                  <a:gd name="T18" fmla="*/ 4 w 4"/>
                  <a:gd name="T19" fmla="*/ 10 h 10"/>
                  <a:gd name="T20" fmla="*/ 4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4" y="10"/>
                    </a:moveTo>
                    <a:lnTo>
                      <a:pt x="4" y="10"/>
                    </a:lnTo>
                    <a:lnTo>
                      <a:pt x="0" y="8"/>
                    </a:lnTo>
                    <a:lnTo>
                      <a:pt x="0" y="4"/>
                    </a:lnTo>
                    <a:lnTo>
                      <a:pt x="0" y="4"/>
                    </a:lnTo>
                    <a:lnTo>
                      <a:pt x="2" y="0"/>
                    </a:lnTo>
                    <a:lnTo>
                      <a:pt x="2" y="0"/>
                    </a:lnTo>
                    <a:lnTo>
                      <a:pt x="2" y="2"/>
                    </a:lnTo>
                    <a:lnTo>
                      <a:pt x="4" y="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0" name="Freeform 2130">
                <a:extLst>
                  <a:ext uri="{FF2B5EF4-FFF2-40B4-BE49-F238E27FC236}">
                    <a16:creationId xmlns:a16="http://schemas.microsoft.com/office/drawing/2014/main" id="{0CBD0BC1-727E-0943-212E-BA396DFF6948}"/>
                  </a:ext>
                </a:extLst>
              </p:cNvPr>
              <p:cNvSpPr>
                <a:spLocks/>
              </p:cNvSpPr>
              <p:nvPr/>
            </p:nvSpPr>
            <p:spPr bwMode="auto">
              <a:xfrm>
                <a:off x="1664" y="1708"/>
                <a:ext cx="48" cy="84"/>
              </a:xfrm>
              <a:custGeom>
                <a:avLst/>
                <a:gdLst>
                  <a:gd name="T0" fmla="*/ 42 w 48"/>
                  <a:gd name="T1" fmla="*/ 24 h 84"/>
                  <a:gd name="T2" fmla="*/ 46 w 48"/>
                  <a:gd name="T3" fmla="*/ 32 h 84"/>
                  <a:gd name="T4" fmla="*/ 46 w 48"/>
                  <a:gd name="T5" fmla="*/ 46 h 84"/>
                  <a:gd name="T6" fmla="*/ 42 w 48"/>
                  <a:gd name="T7" fmla="*/ 62 h 84"/>
                  <a:gd name="T8" fmla="*/ 36 w 48"/>
                  <a:gd name="T9" fmla="*/ 76 h 84"/>
                  <a:gd name="T10" fmla="*/ 30 w 48"/>
                  <a:gd name="T11" fmla="*/ 76 h 84"/>
                  <a:gd name="T12" fmla="*/ 26 w 48"/>
                  <a:gd name="T13" fmla="*/ 82 h 84"/>
                  <a:gd name="T14" fmla="*/ 24 w 48"/>
                  <a:gd name="T15" fmla="*/ 84 h 84"/>
                  <a:gd name="T16" fmla="*/ 22 w 48"/>
                  <a:gd name="T17" fmla="*/ 80 h 84"/>
                  <a:gd name="T18" fmla="*/ 20 w 48"/>
                  <a:gd name="T19" fmla="*/ 74 h 84"/>
                  <a:gd name="T20" fmla="*/ 14 w 48"/>
                  <a:gd name="T21" fmla="*/ 64 h 84"/>
                  <a:gd name="T22" fmla="*/ 6 w 48"/>
                  <a:gd name="T23" fmla="*/ 58 h 84"/>
                  <a:gd name="T24" fmla="*/ 4 w 48"/>
                  <a:gd name="T25" fmla="*/ 42 h 84"/>
                  <a:gd name="T26" fmla="*/ 8 w 48"/>
                  <a:gd name="T27" fmla="*/ 42 h 84"/>
                  <a:gd name="T28" fmla="*/ 8 w 48"/>
                  <a:gd name="T29" fmla="*/ 36 h 84"/>
                  <a:gd name="T30" fmla="*/ 8 w 48"/>
                  <a:gd name="T31" fmla="*/ 32 h 84"/>
                  <a:gd name="T32" fmla="*/ 6 w 48"/>
                  <a:gd name="T33" fmla="*/ 28 h 84"/>
                  <a:gd name="T34" fmla="*/ 2 w 48"/>
                  <a:gd name="T35" fmla="*/ 24 h 84"/>
                  <a:gd name="T36" fmla="*/ 0 w 48"/>
                  <a:gd name="T37" fmla="*/ 18 h 84"/>
                  <a:gd name="T38" fmla="*/ 2 w 48"/>
                  <a:gd name="T39" fmla="*/ 14 h 84"/>
                  <a:gd name="T40" fmla="*/ 4 w 48"/>
                  <a:gd name="T41" fmla="*/ 14 h 84"/>
                  <a:gd name="T42" fmla="*/ 6 w 48"/>
                  <a:gd name="T43" fmla="*/ 12 h 84"/>
                  <a:gd name="T44" fmla="*/ 6 w 48"/>
                  <a:gd name="T45" fmla="*/ 10 h 84"/>
                  <a:gd name="T46" fmla="*/ 12 w 48"/>
                  <a:gd name="T47" fmla="*/ 4 h 84"/>
                  <a:gd name="T48" fmla="*/ 12 w 48"/>
                  <a:gd name="T49" fmla="*/ 2 h 84"/>
                  <a:gd name="T50" fmla="*/ 14 w 48"/>
                  <a:gd name="T51" fmla="*/ 0 h 84"/>
                  <a:gd name="T52" fmla="*/ 18 w 48"/>
                  <a:gd name="T53" fmla="*/ 2 h 84"/>
                  <a:gd name="T54" fmla="*/ 18 w 48"/>
                  <a:gd name="T55" fmla="*/ 12 h 84"/>
                  <a:gd name="T56" fmla="*/ 16 w 48"/>
                  <a:gd name="T57" fmla="*/ 20 h 84"/>
                  <a:gd name="T58" fmla="*/ 20 w 48"/>
                  <a:gd name="T59" fmla="*/ 34 h 84"/>
                  <a:gd name="T60" fmla="*/ 22 w 48"/>
                  <a:gd name="T61" fmla="*/ 40 h 84"/>
                  <a:gd name="T62" fmla="*/ 24 w 48"/>
                  <a:gd name="T63" fmla="*/ 60 h 84"/>
                  <a:gd name="T64" fmla="*/ 24 w 48"/>
                  <a:gd name="T65" fmla="*/ 50 h 84"/>
                  <a:gd name="T66" fmla="*/ 24 w 48"/>
                  <a:gd name="T67" fmla="*/ 46 h 84"/>
                  <a:gd name="T68" fmla="*/ 28 w 48"/>
                  <a:gd name="T69" fmla="*/ 44 h 84"/>
                  <a:gd name="T70" fmla="*/ 26 w 48"/>
                  <a:gd name="T71" fmla="*/ 38 h 84"/>
                  <a:gd name="T72" fmla="*/ 24 w 48"/>
                  <a:gd name="T73" fmla="*/ 28 h 84"/>
                  <a:gd name="T74" fmla="*/ 26 w 48"/>
                  <a:gd name="T75" fmla="*/ 24 h 84"/>
                  <a:gd name="T76" fmla="*/ 30 w 48"/>
                  <a:gd name="T77" fmla="*/ 22 h 84"/>
                  <a:gd name="T78" fmla="*/ 32 w 48"/>
                  <a:gd name="T79" fmla="*/ 24 h 84"/>
                  <a:gd name="T80" fmla="*/ 34 w 48"/>
                  <a:gd name="T81" fmla="*/ 28 h 84"/>
                  <a:gd name="T82" fmla="*/ 34 w 48"/>
                  <a:gd name="T83" fmla="*/ 24 h 84"/>
                  <a:gd name="T84" fmla="*/ 34 w 48"/>
                  <a:gd name="T85" fmla="*/ 16 h 84"/>
                  <a:gd name="T86" fmla="*/ 36 w 48"/>
                  <a:gd name="T87" fmla="*/ 12 h 84"/>
                  <a:gd name="T88" fmla="*/ 42 w 48"/>
                  <a:gd name="T89"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84">
                    <a:moveTo>
                      <a:pt x="42" y="24"/>
                    </a:moveTo>
                    <a:lnTo>
                      <a:pt x="42" y="24"/>
                    </a:lnTo>
                    <a:lnTo>
                      <a:pt x="44" y="28"/>
                    </a:lnTo>
                    <a:lnTo>
                      <a:pt x="46" y="32"/>
                    </a:lnTo>
                    <a:lnTo>
                      <a:pt x="48" y="38"/>
                    </a:lnTo>
                    <a:lnTo>
                      <a:pt x="46" y="46"/>
                    </a:lnTo>
                    <a:lnTo>
                      <a:pt x="46" y="46"/>
                    </a:lnTo>
                    <a:lnTo>
                      <a:pt x="42" y="62"/>
                    </a:lnTo>
                    <a:lnTo>
                      <a:pt x="40" y="70"/>
                    </a:lnTo>
                    <a:lnTo>
                      <a:pt x="36" y="76"/>
                    </a:lnTo>
                    <a:lnTo>
                      <a:pt x="36" y="76"/>
                    </a:lnTo>
                    <a:lnTo>
                      <a:pt x="30" y="76"/>
                    </a:lnTo>
                    <a:lnTo>
                      <a:pt x="28" y="78"/>
                    </a:lnTo>
                    <a:lnTo>
                      <a:pt x="26" y="82"/>
                    </a:lnTo>
                    <a:lnTo>
                      <a:pt x="26" y="82"/>
                    </a:lnTo>
                    <a:lnTo>
                      <a:pt x="24" y="84"/>
                    </a:lnTo>
                    <a:lnTo>
                      <a:pt x="24" y="84"/>
                    </a:lnTo>
                    <a:lnTo>
                      <a:pt x="22" y="80"/>
                    </a:lnTo>
                    <a:lnTo>
                      <a:pt x="22" y="80"/>
                    </a:lnTo>
                    <a:lnTo>
                      <a:pt x="20" y="74"/>
                    </a:lnTo>
                    <a:lnTo>
                      <a:pt x="18" y="70"/>
                    </a:lnTo>
                    <a:lnTo>
                      <a:pt x="14" y="64"/>
                    </a:lnTo>
                    <a:lnTo>
                      <a:pt x="14" y="64"/>
                    </a:lnTo>
                    <a:lnTo>
                      <a:pt x="6" y="58"/>
                    </a:lnTo>
                    <a:lnTo>
                      <a:pt x="4" y="52"/>
                    </a:lnTo>
                    <a:lnTo>
                      <a:pt x="4" y="42"/>
                    </a:lnTo>
                    <a:lnTo>
                      <a:pt x="4" y="42"/>
                    </a:lnTo>
                    <a:lnTo>
                      <a:pt x="8" y="42"/>
                    </a:lnTo>
                    <a:lnTo>
                      <a:pt x="8" y="42"/>
                    </a:lnTo>
                    <a:lnTo>
                      <a:pt x="8" y="36"/>
                    </a:lnTo>
                    <a:lnTo>
                      <a:pt x="8" y="32"/>
                    </a:lnTo>
                    <a:lnTo>
                      <a:pt x="8" y="32"/>
                    </a:lnTo>
                    <a:lnTo>
                      <a:pt x="8" y="32"/>
                    </a:lnTo>
                    <a:lnTo>
                      <a:pt x="6" y="28"/>
                    </a:lnTo>
                    <a:lnTo>
                      <a:pt x="6" y="28"/>
                    </a:lnTo>
                    <a:lnTo>
                      <a:pt x="2" y="24"/>
                    </a:lnTo>
                    <a:lnTo>
                      <a:pt x="0" y="22"/>
                    </a:lnTo>
                    <a:lnTo>
                      <a:pt x="0" y="18"/>
                    </a:lnTo>
                    <a:lnTo>
                      <a:pt x="0" y="18"/>
                    </a:lnTo>
                    <a:lnTo>
                      <a:pt x="2" y="14"/>
                    </a:lnTo>
                    <a:lnTo>
                      <a:pt x="4" y="14"/>
                    </a:lnTo>
                    <a:lnTo>
                      <a:pt x="4" y="14"/>
                    </a:lnTo>
                    <a:lnTo>
                      <a:pt x="6" y="12"/>
                    </a:lnTo>
                    <a:lnTo>
                      <a:pt x="6" y="12"/>
                    </a:lnTo>
                    <a:lnTo>
                      <a:pt x="6" y="10"/>
                    </a:lnTo>
                    <a:lnTo>
                      <a:pt x="6" y="10"/>
                    </a:lnTo>
                    <a:lnTo>
                      <a:pt x="10" y="6"/>
                    </a:lnTo>
                    <a:lnTo>
                      <a:pt x="12" y="4"/>
                    </a:lnTo>
                    <a:lnTo>
                      <a:pt x="12" y="2"/>
                    </a:lnTo>
                    <a:lnTo>
                      <a:pt x="12" y="2"/>
                    </a:lnTo>
                    <a:lnTo>
                      <a:pt x="14" y="0"/>
                    </a:lnTo>
                    <a:lnTo>
                      <a:pt x="14" y="0"/>
                    </a:lnTo>
                    <a:lnTo>
                      <a:pt x="18" y="2"/>
                    </a:lnTo>
                    <a:lnTo>
                      <a:pt x="18" y="2"/>
                    </a:lnTo>
                    <a:lnTo>
                      <a:pt x="18" y="8"/>
                    </a:lnTo>
                    <a:lnTo>
                      <a:pt x="18" y="12"/>
                    </a:lnTo>
                    <a:lnTo>
                      <a:pt x="18" y="12"/>
                    </a:lnTo>
                    <a:lnTo>
                      <a:pt x="16" y="20"/>
                    </a:lnTo>
                    <a:lnTo>
                      <a:pt x="16" y="24"/>
                    </a:lnTo>
                    <a:lnTo>
                      <a:pt x="20" y="34"/>
                    </a:lnTo>
                    <a:lnTo>
                      <a:pt x="20" y="34"/>
                    </a:lnTo>
                    <a:lnTo>
                      <a:pt x="22" y="40"/>
                    </a:lnTo>
                    <a:lnTo>
                      <a:pt x="22" y="40"/>
                    </a:lnTo>
                    <a:lnTo>
                      <a:pt x="24" y="60"/>
                    </a:lnTo>
                    <a:lnTo>
                      <a:pt x="24" y="60"/>
                    </a:lnTo>
                    <a:lnTo>
                      <a:pt x="24" y="50"/>
                    </a:lnTo>
                    <a:lnTo>
                      <a:pt x="24" y="46"/>
                    </a:lnTo>
                    <a:lnTo>
                      <a:pt x="24" y="46"/>
                    </a:lnTo>
                    <a:lnTo>
                      <a:pt x="26" y="44"/>
                    </a:lnTo>
                    <a:lnTo>
                      <a:pt x="28" y="44"/>
                    </a:lnTo>
                    <a:lnTo>
                      <a:pt x="28" y="44"/>
                    </a:lnTo>
                    <a:lnTo>
                      <a:pt x="26" y="38"/>
                    </a:lnTo>
                    <a:lnTo>
                      <a:pt x="24" y="32"/>
                    </a:lnTo>
                    <a:lnTo>
                      <a:pt x="24" y="28"/>
                    </a:lnTo>
                    <a:lnTo>
                      <a:pt x="24" y="28"/>
                    </a:lnTo>
                    <a:lnTo>
                      <a:pt x="26" y="24"/>
                    </a:lnTo>
                    <a:lnTo>
                      <a:pt x="28" y="22"/>
                    </a:lnTo>
                    <a:lnTo>
                      <a:pt x="30" y="22"/>
                    </a:lnTo>
                    <a:lnTo>
                      <a:pt x="32" y="24"/>
                    </a:lnTo>
                    <a:lnTo>
                      <a:pt x="32" y="24"/>
                    </a:lnTo>
                    <a:lnTo>
                      <a:pt x="32" y="28"/>
                    </a:lnTo>
                    <a:lnTo>
                      <a:pt x="34" y="28"/>
                    </a:lnTo>
                    <a:lnTo>
                      <a:pt x="34" y="24"/>
                    </a:lnTo>
                    <a:lnTo>
                      <a:pt x="34" y="24"/>
                    </a:lnTo>
                    <a:lnTo>
                      <a:pt x="34" y="16"/>
                    </a:lnTo>
                    <a:lnTo>
                      <a:pt x="34" y="16"/>
                    </a:lnTo>
                    <a:lnTo>
                      <a:pt x="34" y="12"/>
                    </a:lnTo>
                    <a:lnTo>
                      <a:pt x="36" y="12"/>
                    </a:lnTo>
                    <a:lnTo>
                      <a:pt x="36" y="12"/>
                    </a:lnTo>
                    <a:lnTo>
                      <a:pt x="42" y="24"/>
                    </a:lnTo>
                    <a:lnTo>
                      <a:pt x="4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1" name="Freeform 2131">
                <a:extLst>
                  <a:ext uri="{FF2B5EF4-FFF2-40B4-BE49-F238E27FC236}">
                    <a16:creationId xmlns:a16="http://schemas.microsoft.com/office/drawing/2014/main" id="{321BE33A-857B-0163-6055-96F314A1D348}"/>
                  </a:ext>
                </a:extLst>
              </p:cNvPr>
              <p:cNvSpPr>
                <a:spLocks/>
              </p:cNvSpPr>
              <p:nvPr/>
            </p:nvSpPr>
            <p:spPr bwMode="auto">
              <a:xfrm>
                <a:off x="1604" y="1690"/>
                <a:ext cx="48" cy="92"/>
              </a:xfrm>
              <a:custGeom>
                <a:avLst/>
                <a:gdLst>
                  <a:gd name="T0" fmla="*/ 2 w 48"/>
                  <a:gd name="T1" fmla="*/ 60 h 92"/>
                  <a:gd name="T2" fmla="*/ 2 w 48"/>
                  <a:gd name="T3" fmla="*/ 56 h 92"/>
                  <a:gd name="T4" fmla="*/ 6 w 48"/>
                  <a:gd name="T5" fmla="*/ 58 h 92"/>
                  <a:gd name="T6" fmla="*/ 10 w 48"/>
                  <a:gd name="T7" fmla="*/ 52 h 92"/>
                  <a:gd name="T8" fmla="*/ 12 w 48"/>
                  <a:gd name="T9" fmla="*/ 48 h 92"/>
                  <a:gd name="T10" fmla="*/ 18 w 48"/>
                  <a:gd name="T11" fmla="*/ 52 h 92"/>
                  <a:gd name="T12" fmla="*/ 22 w 48"/>
                  <a:gd name="T13" fmla="*/ 56 h 92"/>
                  <a:gd name="T14" fmla="*/ 24 w 48"/>
                  <a:gd name="T15" fmla="*/ 54 h 92"/>
                  <a:gd name="T16" fmla="*/ 20 w 48"/>
                  <a:gd name="T17" fmla="*/ 46 h 92"/>
                  <a:gd name="T18" fmla="*/ 12 w 48"/>
                  <a:gd name="T19" fmla="*/ 36 h 92"/>
                  <a:gd name="T20" fmla="*/ 8 w 48"/>
                  <a:gd name="T21" fmla="*/ 28 h 92"/>
                  <a:gd name="T22" fmla="*/ 4 w 48"/>
                  <a:gd name="T23" fmla="*/ 24 h 92"/>
                  <a:gd name="T24" fmla="*/ 0 w 48"/>
                  <a:gd name="T25" fmla="*/ 20 h 92"/>
                  <a:gd name="T26" fmla="*/ 0 w 48"/>
                  <a:gd name="T27" fmla="*/ 18 h 92"/>
                  <a:gd name="T28" fmla="*/ 4 w 48"/>
                  <a:gd name="T29" fmla="*/ 12 h 92"/>
                  <a:gd name="T30" fmla="*/ 6 w 48"/>
                  <a:gd name="T31" fmla="*/ 12 h 92"/>
                  <a:gd name="T32" fmla="*/ 10 w 48"/>
                  <a:gd name="T33" fmla="*/ 8 h 92"/>
                  <a:gd name="T34" fmla="*/ 14 w 48"/>
                  <a:gd name="T35" fmla="*/ 4 h 92"/>
                  <a:gd name="T36" fmla="*/ 18 w 48"/>
                  <a:gd name="T37" fmla="*/ 2 h 92"/>
                  <a:gd name="T38" fmla="*/ 24 w 48"/>
                  <a:gd name="T39" fmla="*/ 0 h 92"/>
                  <a:gd name="T40" fmla="*/ 26 w 48"/>
                  <a:gd name="T41" fmla="*/ 2 h 92"/>
                  <a:gd name="T42" fmla="*/ 28 w 48"/>
                  <a:gd name="T43" fmla="*/ 14 h 92"/>
                  <a:gd name="T44" fmla="*/ 32 w 48"/>
                  <a:gd name="T45" fmla="*/ 16 h 92"/>
                  <a:gd name="T46" fmla="*/ 34 w 48"/>
                  <a:gd name="T47" fmla="*/ 20 h 92"/>
                  <a:gd name="T48" fmla="*/ 40 w 48"/>
                  <a:gd name="T49" fmla="*/ 26 h 92"/>
                  <a:gd name="T50" fmla="*/ 40 w 48"/>
                  <a:gd name="T51" fmla="*/ 34 h 92"/>
                  <a:gd name="T52" fmla="*/ 42 w 48"/>
                  <a:gd name="T53" fmla="*/ 38 h 92"/>
                  <a:gd name="T54" fmla="*/ 46 w 48"/>
                  <a:gd name="T55" fmla="*/ 38 h 92"/>
                  <a:gd name="T56" fmla="*/ 48 w 48"/>
                  <a:gd name="T57" fmla="*/ 50 h 92"/>
                  <a:gd name="T58" fmla="*/ 44 w 48"/>
                  <a:gd name="T59" fmla="*/ 52 h 92"/>
                  <a:gd name="T60" fmla="*/ 38 w 48"/>
                  <a:gd name="T61" fmla="*/ 48 h 92"/>
                  <a:gd name="T62" fmla="*/ 36 w 48"/>
                  <a:gd name="T63" fmla="*/ 42 h 92"/>
                  <a:gd name="T64" fmla="*/ 28 w 48"/>
                  <a:gd name="T65" fmla="*/ 28 h 92"/>
                  <a:gd name="T66" fmla="*/ 20 w 48"/>
                  <a:gd name="T67" fmla="*/ 16 h 92"/>
                  <a:gd name="T68" fmla="*/ 26 w 48"/>
                  <a:gd name="T69" fmla="*/ 32 h 92"/>
                  <a:gd name="T70" fmla="*/ 32 w 48"/>
                  <a:gd name="T71" fmla="*/ 40 h 92"/>
                  <a:gd name="T72" fmla="*/ 32 w 48"/>
                  <a:gd name="T73" fmla="*/ 44 h 92"/>
                  <a:gd name="T74" fmla="*/ 32 w 48"/>
                  <a:gd name="T75" fmla="*/ 50 h 92"/>
                  <a:gd name="T76" fmla="*/ 32 w 48"/>
                  <a:gd name="T77" fmla="*/ 64 h 92"/>
                  <a:gd name="T78" fmla="*/ 30 w 48"/>
                  <a:gd name="T79" fmla="*/ 68 h 92"/>
                  <a:gd name="T80" fmla="*/ 28 w 48"/>
                  <a:gd name="T81" fmla="*/ 84 h 92"/>
                  <a:gd name="T82" fmla="*/ 26 w 48"/>
                  <a:gd name="T83" fmla="*/ 92 h 92"/>
                  <a:gd name="T84" fmla="*/ 24 w 48"/>
                  <a:gd name="T85" fmla="*/ 92 h 92"/>
                  <a:gd name="T86" fmla="*/ 22 w 48"/>
                  <a:gd name="T87" fmla="*/ 90 h 92"/>
                  <a:gd name="T88" fmla="*/ 22 w 48"/>
                  <a:gd name="T89" fmla="*/ 82 h 92"/>
                  <a:gd name="T90" fmla="*/ 18 w 48"/>
                  <a:gd name="T91" fmla="*/ 74 h 92"/>
                  <a:gd name="T92" fmla="*/ 14 w 48"/>
                  <a:gd name="T93" fmla="*/ 68 h 92"/>
                  <a:gd name="T94" fmla="*/ 10 w 48"/>
                  <a:gd name="T95" fmla="*/ 68 h 92"/>
                  <a:gd name="T96" fmla="*/ 4 w 48"/>
                  <a:gd name="T97" fmla="*/ 66 h 92"/>
                  <a:gd name="T98" fmla="*/ 2 w 48"/>
                  <a:gd name="T99"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92">
                    <a:moveTo>
                      <a:pt x="2" y="60"/>
                    </a:moveTo>
                    <a:lnTo>
                      <a:pt x="2" y="60"/>
                    </a:lnTo>
                    <a:lnTo>
                      <a:pt x="2" y="56"/>
                    </a:lnTo>
                    <a:lnTo>
                      <a:pt x="2" y="56"/>
                    </a:lnTo>
                    <a:lnTo>
                      <a:pt x="4" y="58"/>
                    </a:lnTo>
                    <a:lnTo>
                      <a:pt x="6" y="58"/>
                    </a:lnTo>
                    <a:lnTo>
                      <a:pt x="8" y="58"/>
                    </a:lnTo>
                    <a:lnTo>
                      <a:pt x="10" y="52"/>
                    </a:lnTo>
                    <a:lnTo>
                      <a:pt x="10" y="52"/>
                    </a:lnTo>
                    <a:lnTo>
                      <a:pt x="12" y="48"/>
                    </a:lnTo>
                    <a:lnTo>
                      <a:pt x="14" y="48"/>
                    </a:lnTo>
                    <a:lnTo>
                      <a:pt x="18" y="52"/>
                    </a:lnTo>
                    <a:lnTo>
                      <a:pt x="18" y="52"/>
                    </a:lnTo>
                    <a:lnTo>
                      <a:pt x="22" y="56"/>
                    </a:lnTo>
                    <a:lnTo>
                      <a:pt x="24" y="56"/>
                    </a:lnTo>
                    <a:lnTo>
                      <a:pt x="24" y="54"/>
                    </a:lnTo>
                    <a:lnTo>
                      <a:pt x="24" y="54"/>
                    </a:lnTo>
                    <a:lnTo>
                      <a:pt x="20" y="46"/>
                    </a:lnTo>
                    <a:lnTo>
                      <a:pt x="16" y="40"/>
                    </a:lnTo>
                    <a:lnTo>
                      <a:pt x="12" y="36"/>
                    </a:lnTo>
                    <a:lnTo>
                      <a:pt x="8" y="28"/>
                    </a:lnTo>
                    <a:lnTo>
                      <a:pt x="8" y="28"/>
                    </a:lnTo>
                    <a:lnTo>
                      <a:pt x="6" y="24"/>
                    </a:lnTo>
                    <a:lnTo>
                      <a:pt x="4" y="24"/>
                    </a:lnTo>
                    <a:lnTo>
                      <a:pt x="2" y="22"/>
                    </a:lnTo>
                    <a:lnTo>
                      <a:pt x="0" y="20"/>
                    </a:lnTo>
                    <a:lnTo>
                      <a:pt x="0" y="20"/>
                    </a:lnTo>
                    <a:lnTo>
                      <a:pt x="0" y="18"/>
                    </a:lnTo>
                    <a:lnTo>
                      <a:pt x="0" y="18"/>
                    </a:lnTo>
                    <a:lnTo>
                      <a:pt x="4" y="12"/>
                    </a:lnTo>
                    <a:lnTo>
                      <a:pt x="6" y="12"/>
                    </a:lnTo>
                    <a:lnTo>
                      <a:pt x="6" y="12"/>
                    </a:lnTo>
                    <a:lnTo>
                      <a:pt x="8" y="12"/>
                    </a:lnTo>
                    <a:lnTo>
                      <a:pt x="10" y="8"/>
                    </a:lnTo>
                    <a:lnTo>
                      <a:pt x="10" y="8"/>
                    </a:lnTo>
                    <a:lnTo>
                      <a:pt x="14" y="4"/>
                    </a:lnTo>
                    <a:lnTo>
                      <a:pt x="18" y="2"/>
                    </a:lnTo>
                    <a:lnTo>
                      <a:pt x="18" y="2"/>
                    </a:lnTo>
                    <a:lnTo>
                      <a:pt x="20" y="2"/>
                    </a:lnTo>
                    <a:lnTo>
                      <a:pt x="24" y="0"/>
                    </a:lnTo>
                    <a:lnTo>
                      <a:pt x="26" y="0"/>
                    </a:lnTo>
                    <a:lnTo>
                      <a:pt x="26" y="2"/>
                    </a:lnTo>
                    <a:lnTo>
                      <a:pt x="28" y="14"/>
                    </a:lnTo>
                    <a:lnTo>
                      <a:pt x="28" y="14"/>
                    </a:lnTo>
                    <a:lnTo>
                      <a:pt x="30" y="14"/>
                    </a:lnTo>
                    <a:lnTo>
                      <a:pt x="32" y="16"/>
                    </a:lnTo>
                    <a:lnTo>
                      <a:pt x="34" y="20"/>
                    </a:lnTo>
                    <a:lnTo>
                      <a:pt x="34" y="20"/>
                    </a:lnTo>
                    <a:lnTo>
                      <a:pt x="38" y="22"/>
                    </a:lnTo>
                    <a:lnTo>
                      <a:pt x="40" y="26"/>
                    </a:lnTo>
                    <a:lnTo>
                      <a:pt x="40" y="34"/>
                    </a:lnTo>
                    <a:lnTo>
                      <a:pt x="40" y="34"/>
                    </a:lnTo>
                    <a:lnTo>
                      <a:pt x="42" y="38"/>
                    </a:lnTo>
                    <a:lnTo>
                      <a:pt x="42" y="38"/>
                    </a:lnTo>
                    <a:lnTo>
                      <a:pt x="46" y="38"/>
                    </a:lnTo>
                    <a:lnTo>
                      <a:pt x="46" y="38"/>
                    </a:lnTo>
                    <a:lnTo>
                      <a:pt x="48" y="42"/>
                    </a:lnTo>
                    <a:lnTo>
                      <a:pt x="48" y="50"/>
                    </a:lnTo>
                    <a:lnTo>
                      <a:pt x="48" y="50"/>
                    </a:lnTo>
                    <a:lnTo>
                      <a:pt x="44" y="52"/>
                    </a:lnTo>
                    <a:lnTo>
                      <a:pt x="42" y="52"/>
                    </a:lnTo>
                    <a:lnTo>
                      <a:pt x="38" y="48"/>
                    </a:lnTo>
                    <a:lnTo>
                      <a:pt x="36" y="42"/>
                    </a:lnTo>
                    <a:lnTo>
                      <a:pt x="36" y="42"/>
                    </a:lnTo>
                    <a:lnTo>
                      <a:pt x="32" y="34"/>
                    </a:lnTo>
                    <a:lnTo>
                      <a:pt x="28" y="28"/>
                    </a:lnTo>
                    <a:lnTo>
                      <a:pt x="20" y="16"/>
                    </a:lnTo>
                    <a:lnTo>
                      <a:pt x="20" y="16"/>
                    </a:lnTo>
                    <a:lnTo>
                      <a:pt x="22" y="28"/>
                    </a:lnTo>
                    <a:lnTo>
                      <a:pt x="26" y="32"/>
                    </a:lnTo>
                    <a:lnTo>
                      <a:pt x="28" y="36"/>
                    </a:lnTo>
                    <a:lnTo>
                      <a:pt x="32" y="40"/>
                    </a:lnTo>
                    <a:lnTo>
                      <a:pt x="32" y="40"/>
                    </a:lnTo>
                    <a:lnTo>
                      <a:pt x="32" y="44"/>
                    </a:lnTo>
                    <a:lnTo>
                      <a:pt x="32" y="44"/>
                    </a:lnTo>
                    <a:lnTo>
                      <a:pt x="32" y="50"/>
                    </a:lnTo>
                    <a:lnTo>
                      <a:pt x="32" y="54"/>
                    </a:lnTo>
                    <a:lnTo>
                      <a:pt x="32" y="64"/>
                    </a:lnTo>
                    <a:lnTo>
                      <a:pt x="32" y="64"/>
                    </a:lnTo>
                    <a:lnTo>
                      <a:pt x="30" y="68"/>
                    </a:lnTo>
                    <a:lnTo>
                      <a:pt x="30" y="72"/>
                    </a:lnTo>
                    <a:lnTo>
                      <a:pt x="28" y="84"/>
                    </a:lnTo>
                    <a:lnTo>
                      <a:pt x="28" y="84"/>
                    </a:lnTo>
                    <a:lnTo>
                      <a:pt x="26" y="92"/>
                    </a:lnTo>
                    <a:lnTo>
                      <a:pt x="26" y="92"/>
                    </a:lnTo>
                    <a:lnTo>
                      <a:pt x="24" y="92"/>
                    </a:lnTo>
                    <a:lnTo>
                      <a:pt x="22" y="90"/>
                    </a:lnTo>
                    <a:lnTo>
                      <a:pt x="22" y="90"/>
                    </a:lnTo>
                    <a:lnTo>
                      <a:pt x="22" y="82"/>
                    </a:lnTo>
                    <a:lnTo>
                      <a:pt x="22" y="82"/>
                    </a:lnTo>
                    <a:lnTo>
                      <a:pt x="22" y="76"/>
                    </a:lnTo>
                    <a:lnTo>
                      <a:pt x="18" y="74"/>
                    </a:lnTo>
                    <a:lnTo>
                      <a:pt x="16" y="72"/>
                    </a:lnTo>
                    <a:lnTo>
                      <a:pt x="14" y="68"/>
                    </a:lnTo>
                    <a:lnTo>
                      <a:pt x="14" y="68"/>
                    </a:lnTo>
                    <a:lnTo>
                      <a:pt x="10" y="68"/>
                    </a:lnTo>
                    <a:lnTo>
                      <a:pt x="8" y="68"/>
                    </a:lnTo>
                    <a:lnTo>
                      <a:pt x="4" y="66"/>
                    </a:lnTo>
                    <a:lnTo>
                      <a:pt x="2" y="60"/>
                    </a:lnTo>
                    <a:lnTo>
                      <a:pt x="2"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2" name="Freeform 2132">
                <a:extLst>
                  <a:ext uri="{FF2B5EF4-FFF2-40B4-BE49-F238E27FC236}">
                    <a16:creationId xmlns:a16="http://schemas.microsoft.com/office/drawing/2014/main" id="{37170431-DF08-AAAE-71FD-0FD87FA0D19A}"/>
                  </a:ext>
                </a:extLst>
              </p:cNvPr>
              <p:cNvSpPr>
                <a:spLocks/>
              </p:cNvSpPr>
              <p:nvPr/>
            </p:nvSpPr>
            <p:spPr bwMode="auto">
              <a:xfrm>
                <a:off x="1668" y="1696"/>
                <a:ext cx="38" cy="62"/>
              </a:xfrm>
              <a:custGeom>
                <a:avLst/>
                <a:gdLst>
                  <a:gd name="T0" fmla="*/ 32 w 38"/>
                  <a:gd name="T1" fmla="*/ 24 h 62"/>
                  <a:gd name="T2" fmla="*/ 30 w 38"/>
                  <a:gd name="T3" fmla="*/ 28 h 62"/>
                  <a:gd name="T4" fmla="*/ 26 w 38"/>
                  <a:gd name="T5" fmla="*/ 40 h 62"/>
                  <a:gd name="T6" fmla="*/ 24 w 38"/>
                  <a:gd name="T7" fmla="*/ 36 h 62"/>
                  <a:gd name="T8" fmla="*/ 22 w 38"/>
                  <a:gd name="T9" fmla="*/ 40 h 62"/>
                  <a:gd name="T10" fmla="*/ 22 w 38"/>
                  <a:gd name="T11" fmla="*/ 48 h 62"/>
                  <a:gd name="T12" fmla="*/ 24 w 38"/>
                  <a:gd name="T13" fmla="*/ 52 h 62"/>
                  <a:gd name="T14" fmla="*/ 30 w 38"/>
                  <a:gd name="T15" fmla="*/ 58 h 62"/>
                  <a:gd name="T16" fmla="*/ 24 w 38"/>
                  <a:gd name="T17" fmla="*/ 62 h 62"/>
                  <a:gd name="T18" fmla="*/ 20 w 38"/>
                  <a:gd name="T19" fmla="*/ 58 h 62"/>
                  <a:gd name="T20" fmla="*/ 18 w 38"/>
                  <a:gd name="T21" fmla="*/ 58 h 62"/>
                  <a:gd name="T22" fmla="*/ 16 w 38"/>
                  <a:gd name="T23" fmla="*/ 54 h 62"/>
                  <a:gd name="T24" fmla="*/ 12 w 38"/>
                  <a:gd name="T25" fmla="*/ 42 h 62"/>
                  <a:gd name="T26" fmla="*/ 8 w 38"/>
                  <a:gd name="T27" fmla="*/ 34 h 62"/>
                  <a:gd name="T28" fmla="*/ 12 w 38"/>
                  <a:gd name="T29" fmla="*/ 24 h 62"/>
                  <a:gd name="T30" fmla="*/ 14 w 38"/>
                  <a:gd name="T31" fmla="*/ 22 h 62"/>
                  <a:gd name="T32" fmla="*/ 12 w 38"/>
                  <a:gd name="T33" fmla="*/ 16 h 62"/>
                  <a:gd name="T34" fmla="*/ 10 w 38"/>
                  <a:gd name="T35" fmla="*/ 14 h 62"/>
                  <a:gd name="T36" fmla="*/ 8 w 38"/>
                  <a:gd name="T37" fmla="*/ 16 h 62"/>
                  <a:gd name="T38" fmla="*/ 6 w 38"/>
                  <a:gd name="T39" fmla="*/ 22 h 62"/>
                  <a:gd name="T40" fmla="*/ 2 w 38"/>
                  <a:gd name="T41" fmla="*/ 22 h 62"/>
                  <a:gd name="T42" fmla="*/ 0 w 38"/>
                  <a:gd name="T43" fmla="*/ 10 h 62"/>
                  <a:gd name="T44" fmla="*/ 2 w 38"/>
                  <a:gd name="T45" fmla="*/ 4 h 62"/>
                  <a:gd name="T46" fmla="*/ 8 w 38"/>
                  <a:gd name="T47" fmla="*/ 2 h 62"/>
                  <a:gd name="T48" fmla="*/ 12 w 38"/>
                  <a:gd name="T49" fmla="*/ 0 h 62"/>
                  <a:gd name="T50" fmla="*/ 16 w 38"/>
                  <a:gd name="T51" fmla="*/ 2 h 62"/>
                  <a:gd name="T52" fmla="*/ 18 w 38"/>
                  <a:gd name="T53" fmla="*/ 6 h 62"/>
                  <a:gd name="T54" fmla="*/ 22 w 38"/>
                  <a:gd name="T55" fmla="*/ 8 h 62"/>
                  <a:gd name="T56" fmla="*/ 22 w 38"/>
                  <a:gd name="T57" fmla="*/ 14 h 62"/>
                  <a:gd name="T58" fmla="*/ 26 w 38"/>
                  <a:gd name="T59" fmla="*/ 20 h 62"/>
                  <a:gd name="T60" fmla="*/ 28 w 38"/>
                  <a:gd name="T61" fmla="*/ 18 h 62"/>
                  <a:gd name="T62" fmla="*/ 32 w 38"/>
                  <a:gd name="T63" fmla="*/ 18 h 62"/>
                  <a:gd name="T64" fmla="*/ 34 w 38"/>
                  <a:gd name="T65" fmla="*/ 18 h 62"/>
                  <a:gd name="T66" fmla="*/ 38 w 38"/>
                  <a:gd name="T67" fmla="*/ 22 h 62"/>
                  <a:gd name="T68" fmla="*/ 36 w 38"/>
                  <a:gd name="T69" fmla="*/ 24 h 62"/>
                  <a:gd name="T70" fmla="*/ 32 w 38"/>
                  <a:gd name="T71"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62">
                    <a:moveTo>
                      <a:pt x="32" y="24"/>
                    </a:moveTo>
                    <a:lnTo>
                      <a:pt x="32" y="24"/>
                    </a:lnTo>
                    <a:lnTo>
                      <a:pt x="30" y="28"/>
                    </a:lnTo>
                    <a:lnTo>
                      <a:pt x="30" y="28"/>
                    </a:lnTo>
                    <a:lnTo>
                      <a:pt x="28" y="34"/>
                    </a:lnTo>
                    <a:lnTo>
                      <a:pt x="26" y="40"/>
                    </a:lnTo>
                    <a:lnTo>
                      <a:pt x="26" y="40"/>
                    </a:lnTo>
                    <a:lnTo>
                      <a:pt x="24" y="36"/>
                    </a:lnTo>
                    <a:lnTo>
                      <a:pt x="24" y="38"/>
                    </a:lnTo>
                    <a:lnTo>
                      <a:pt x="22" y="40"/>
                    </a:lnTo>
                    <a:lnTo>
                      <a:pt x="22" y="40"/>
                    </a:lnTo>
                    <a:lnTo>
                      <a:pt x="22" y="48"/>
                    </a:lnTo>
                    <a:lnTo>
                      <a:pt x="24" y="52"/>
                    </a:lnTo>
                    <a:lnTo>
                      <a:pt x="24" y="52"/>
                    </a:lnTo>
                    <a:lnTo>
                      <a:pt x="30" y="58"/>
                    </a:lnTo>
                    <a:lnTo>
                      <a:pt x="30" y="58"/>
                    </a:lnTo>
                    <a:lnTo>
                      <a:pt x="26" y="62"/>
                    </a:lnTo>
                    <a:lnTo>
                      <a:pt x="24" y="62"/>
                    </a:lnTo>
                    <a:lnTo>
                      <a:pt x="20" y="58"/>
                    </a:lnTo>
                    <a:lnTo>
                      <a:pt x="20" y="58"/>
                    </a:lnTo>
                    <a:lnTo>
                      <a:pt x="18" y="58"/>
                    </a:lnTo>
                    <a:lnTo>
                      <a:pt x="18" y="58"/>
                    </a:lnTo>
                    <a:lnTo>
                      <a:pt x="16" y="54"/>
                    </a:lnTo>
                    <a:lnTo>
                      <a:pt x="16" y="54"/>
                    </a:lnTo>
                    <a:lnTo>
                      <a:pt x="14" y="48"/>
                    </a:lnTo>
                    <a:lnTo>
                      <a:pt x="12" y="42"/>
                    </a:lnTo>
                    <a:lnTo>
                      <a:pt x="12" y="42"/>
                    </a:lnTo>
                    <a:lnTo>
                      <a:pt x="8" y="34"/>
                    </a:lnTo>
                    <a:lnTo>
                      <a:pt x="8" y="28"/>
                    </a:lnTo>
                    <a:lnTo>
                      <a:pt x="12" y="24"/>
                    </a:lnTo>
                    <a:lnTo>
                      <a:pt x="12" y="24"/>
                    </a:lnTo>
                    <a:lnTo>
                      <a:pt x="14" y="22"/>
                    </a:lnTo>
                    <a:lnTo>
                      <a:pt x="12" y="16"/>
                    </a:lnTo>
                    <a:lnTo>
                      <a:pt x="12" y="16"/>
                    </a:lnTo>
                    <a:lnTo>
                      <a:pt x="10" y="14"/>
                    </a:lnTo>
                    <a:lnTo>
                      <a:pt x="10" y="14"/>
                    </a:lnTo>
                    <a:lnTo>
                      <a:pt x="8" y="16"/>
                    </a:lnTo>
                    <a:lnTo>
                      <a:pt x="8" y="16"/>
                    </a:lnTo>
                    <a:lnTo>
                      <a:pt x="8" y="22"/>
                    </a:lnTo>
                    <a:lnTo>
                      <a:pt x="6" y="22"/>
                    </a:lnTo>
                    <a:lnTo>
                      <a:pt x="4" y="22"/>
                    </a:lnTo>
                    <a:lnTo>
                      <a:pt x="2" y="22"/>
                    </a:lnTo>
                    <a:lnTo>
                      <a:pt x="2" y="22"/>
                    </a:lnTo>
                    <a:lnTo>
                      <a:pt x="0" y="10"/>
                    </a:lnTo>
                    <a:lnTo>
                      <a:pt x="0" y="10"/>
                    </a:lnTo>
                    <a:lnTo>
                      <a:pt x="2" y="4"/>
                    </a:lnTo>
                    <a:lnTo>
                      <a:pt x="6" y="2"/>
                    </a:lnTo>
                    <a:lnTo>
                      <a:pt x="8" y="2"/>
                    </a:lnTo>
                    <a:lnTo>
                      <a:pt x="12" y="0"/>
                    </a:lnTo>
                    <a:lnTo>
                      <a:pt x="12" y="0"/>
                    </a:lnTo>
                    <a:lnTo>
                      <a:pt x="14" y="0"/>
                    </a:lnTo>
                    <a:lnTo>
                      <a:pt x="16" y="2"/>
                    </a:lnTo>
                    <a:lnTo>
                      <a:pt x="16" y="2"/>
                    </a:lnTo>
                    <a:lnTo>
                      <a:pt x="18" y="6"/>
                    </a:lnTo>
                    <a:lnTo>
                      <a:pt x="20" y="6"/>
                    </a:lnTo>
                    <a:lnTo>
                      <a:pt x="22" y="8"/>
                    </a:lnTo>
                    <a:lnTo>
                      <a:pt x="22" y="14"/>
                    </a:lnTo>
                    <a:lnTo>
                      <a:pt x="22" y="14"/>
                    </a:lnTo>
                    <a:lnTo>
                      <a:pt x="24" y="20"/>
                    </a:lnTo>
                    <a:lnTo>
                      <a:pt x="26" y="20"/>
                    </a:lnTo>
                    <a:lnTo>
                      <a:pt x="28" y="18"/>
                    </a:lnTo>
                    <a:lnTo>
                      <a:pt x="28" y="18"/>
                    </a:lnTo>
                    <a:lnTo>
                      <a:pt x="30" y="16"/>
                    </a:lnTo>
                    <a:lnTo>
                      <a:pt x="32" y="18"/>
                    </a:lnTo>
                    <a:lnTo>
                      <a:pt x="32" y="18"/>
                    </a:lnTo>
                    <a:lnTo>
                      <a:pt x="34" y="18"/>
                    </a:lnTo>
                    <a:lnTo>
                      <a:pt x="36" y="18"/>
                    </a:lnTo>
                    <a:lnTo>
                      <a:pt x="38" y="22"/>
                    </a:lnTo>
                    <a:lnTo>
                      <a:pt x="38" y="22"/>
                    </a:lnTo>
                    <a:lnTo>
                      <a:pt x="36" y="24"/>
                    </a:lnTo>
                    <a:lnTo>
                      <a:pt x="32" y="24"/>
                    </a:lnTo>
                    <a:lnTo>
                      <a:pt x="3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3" name="Freeform 2133">
                <a:extLst>
                  <a:ext uri="{FF2B5EF4-FFF2-40B4-BE49-F238E27FC236}">
                    <a16:creationId xmlns:a16="http://schemas.microsoft.com/office/drawing/2014/main" id="{9DB8EA24-0CC7-4617-6601-C1ED9AD869DF}"/>
                  </a:ext>
                </a:extLst>
              </p:cNvPr>
              <p:cNvSpPr>
                <a:spLocks/>
              </p:cNvSpPr>
              <p:nvPr/>
            </p:nvSpPr>
            <p:spPr bwMode="auto">
              <a:xfrm>
                <a:off x="1632" y="1736"/>
                <a:ext cx="46" cy="46"/>
              </a:xfrm>
              <a:custGeom>
                <a:avLst/>
                <a:gdLst>
                  <a:gd name="T0" fmla="*/ 4 w 46"/>
                  <a:gd name="T1" fmla="*/ 18 h 46"/>
                  <a:gd name="T2" fmla="*/ 4 w 46"/>
                  <a:gd name="T3" fmla="*/ 18 h 46"/>
                  <a:gd name="T4" fmla="*/ 2 w 46"/>
                  <a:gd name="T5" fmla="*/ 8 h 46"/>
                  <a:gd name="T6" fmla="*/ 2 w 46"/>
                  <a:gd name="T7" fmla="*/ 8 h 46"/>
                  <a:gd name="T8" fmla="*/ 0 w 46"/>
                  <a:gd name="T9" fmla="*/ 4 h 46"/>
                  <a:gd name="T10" fmla="*/ 0 w 46"/>
                  <a:gd name="T11" fmla="*/ 2 h 46"/>
                  <a:gd name="T12" fmla="*/ 2 w 46"/>
                  <a:gd name="T13" fmla="*/ 0 h 46"/>
                  <a:gd name="T14" fmla="*/ 4 w 46"/>
                  <a:gd name="T15" fmla="*/ 0 h 46"/>
                  <a:gd name="T16" fmla="*/ 4 w 46"/>
                  <a:gd name="T17" fmla="*/ 0 h 46"/>
                  <a:gd name="T18" fmla="*/ 6 w 46"/>
                  <a:gd name="T19" fmla="*/ 6 h 46"/>
                  <a:gd name="T20" fmla="*/ 6 w 46"/>
                  <a:gd name="T21" fmla="*/ 6 h 46"/>
                  <a:gd name="T22" fmla="*/ 10 w 46"/>
                  <a:gd name="T23" fmla="*/ 18 h 46"/>
                  <a:gd name="T24" fmla="*/ 10 w 46"/>
                  <a:gd name="T25" fmla="*/ 18 h 46"/>
                  <a:gd name="T26" fmla="*/ 10 w 46"/>
                  <a:gd name="T27" fmla="*/ 22 h 46"/>
                  <a:gd name="T28" fmla="*/ 12 w 46"/>
                  <a:gd name="T29" fmla="*/ 22 h 46"/>
                  <a:gd name="T30" fmla="*/ 14 w 46"/>
                  <a:gd name="T31" fmla="*/ 20 h 46"/>
                  <a:gd name="T32" fmla="*/ 14 w 46"/>
                  <a:gd name="T33" fmla="*/ 20 h 46"/>
                  <a:gd name="T34" fmla="*/ 16 w 46"/>
                  <a:gd name="T35" fmla="*/ 20 h 46"/>
                  <a:gd name="T36" fmla="*/ 18 w 46"/>
                  <a:gd name="T37" fmla="*/ 18 h 46"/>
                  <a:gd name="T38" fmla="*/ 18 w 46"/>
                  <a:gd name="T39" fmla="*/ 18 h 46"/>
                  <a:gd name="T40" fmla="*/ 18 w 46"/>
                  <a:gd name="T41" fmla="*/ 14 h 46"/>
                  <a:gd name="T42" fmla="*/ 18 w 46"/>
                  <a:gd name="T43" fmla="*/ 14 h 46"/>
                  <a:gd name="T44" fmla="*/ 20 w 46"/>
                  <a:gd name="T45" fmla="*/ 14 h 46"/>
                  <a:gd name="T46" fmla="*/ 22 w 46"/>
                  <a:gd name="T47" fmla="*/ 12 h 46"/>
                  <a:gd name="T48" fmla="*/ 22 w 46"/>
                  <a:gd name="T49" fmla="*/ 12 h 46"/>
                  <a:gd name="T50" fmla="*/ 26 w 46"/>
                  <a:gd name="T51" fmla="*/ 6 h 46"/>
                  <a:gd name="T52" fmla="*/ 28 w 46"/>
                  <a:gd name="T53" fmla="*/ 4 h 46"/>
                  <a:gd name="T54" fmla="*/ 30 w 46"/>
                  <a:gd name="T55" fmla="*/ 4 h 46"/>
                  <a:gd name="T56" fmla="*/ 34 w 46"/>
                  <a:gd name="T57" fmla="*/ 8 h 46"/>
                  <a:gd name="T58" fmla="*/ 36 w 46"/>
                  <a:gd name="T59" fmla="*/ 14 h 46"/>
                  <a:gd name="T60" fmla="*/ 36 w 46"/>
                  <a:gd name="T61" fmla="*/ 14 h 46"/>
                  <a:gd name="T62" fmla="*/ 38 w 46"/>
                  <a:gd name="T63" fmla="*/ 24 h 46"/>
                  <a:gd name="T64" fmla="*/ 40 w 46"/>
                  <a:gd name="T65" fmla="*/ 28 h 46"/>
                  <a:gd name="T66" fmla="*/ 44 w 46"/>
                  <a:gd name="T67" fmla="*/ 30 h 46"/>
                  <a:gd name="T68" fmla="*/ 46 w 46"/>
                  <a:gd name="T69" fmla="*/ 32 h 46"/>
                  <a:gd name="T70" fmla="*/ 46 w 46"/>
                  <a:gd name="T71" fmla="*/ 32 h 46"/>
                  <a:gd name="T72" fmla="*/ 46 w 46"/>
                  <a:gd name="T73" fmla="*/ 38 h 46"/>
                  <a:gd name="T74" fmla="*/ 46 w 46"/>
                  <a:gd name="T75" fmla="*/ 42 h 46"/>
                  <a:gd name="T76" fmla="*/ 44 w 46"/>
                  <a:gd name="T77" fmla="*/ 42 h 46"/>
                  <a:gd name="T78" fmla="*/ 42 w 46"/>
                  <a:gd name="T79" fmla="*/ 42 h 46"/>
                  <a:gd name="T80" fmla="*/ 42 w 46"/>
                  <a:gd name="T81" fmla="*/ 42 h 46"/>
                  <a:gd name="T82" fmla="*/ 38 w 46"/>
                  <a:gd name="T83" fmla="*/ 40 h 46"/>
                  <a:gd name="T84" fmla="*/ 34 w 46"/>
                  <a:gd name="T85" fmla="*/ 42 h 46"/>
                  <a:gd name="T86" fmla="*/ 34 w 46"/>
                  <a:gd name="T87" fmla="*/ 42 h 46"/>
                  <a:gd name="T88" fmla="*/ 32 w 46"/>
                  <a:gd name="T89" fmla="*/ 40 h 46"/>
                  <a:gd name="T90" fmla="*/ 30 w 46"/>
                  <a:gd name="T91" fmla="*/ 42 h 46"/>
                  <a:gd name="T92" fmla="*/ 30 w 46"/>
                  <a:gd name="T93" fmla="*/ 42 h 46"/>
                  <a:gd name="T94" fmla="*/ 28 w 46"/>
                  <a:gd name="T95" fmla="*/ 44 h 46"/>
                  <a:gd name="T96" fmla="*/ 26 w 46"/>
                  <a:gd name="T97" fmla="*/ 46 h 46"/>
                  <a:gd name="T98" fmla="*/ 26 w 46"/>
                  <a:gd name="T99" fmla="*/ 46 h 46"/>
                  <a:gd name="T100" fmla="*/ 20 w 46"/>
                  <a:gd name="T101" fmla="*/ 40 h 46"/>
                  <a:gd name="T102" fmla="*/ 16 w 46"/>
                  <a:gd name="T103" fmla="*/ 38 h 46"/>
                  <a:gd name="T104" fmla="*/ 8 w 46"/>
                  <a:gd name="T105" fmla="*/ 40 h 46"/>
                  <a:gd name="T106" fmla="*/ 8 w 46"/>
                  <a:gd name="T107" fmla="*/ 40 h 46"/>
                  <a:gd name="T108" fmla="*/ 4 w 46"/>
                  <a:gd name="T109" fmla="*/ 30 h 46"/>
                  <a:gd name="T110" fmla="*/ 4 w 46"/>
                  <a:gd name="T111" fmla="*/ 18 h 46"/>
                  <a:gd name="T112" fmla="*/ 4 w 46"/>
                  <a:gd name="T11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 h="46">
                    <a:moveTo>
                      <a:pt x="4" y="18"/>
                    </a:moveTo>
                    <a:lnTo>
                      <a:pt x="4" y="18"/>
                    </a:lnTo>
                    <a:lnTo>
                      <a:pt x="2" y="8"/>
                    </a:lnTo>
                    <a:lnTo>
                      <a:pt x="2" y="8"/>
                    </a:lnTo>
                    <a:lnTo>
                      <a:pt x="0" y="4"/>
                    </a:lnTo>
                    <a:lnTo>
                      <a:pt x="0" y="2"/>
                    </a:lnTo>
                    <a:lnTo>
                      <a:pt x="2" y="0"/>
                    </a:lnTo>
                    <a:lnTo>
                      <a:pt x="4" y="0"/>
                    </a:lnTo>
                    <a:lnTo>
                      <a:pt x="4" y="0"/>
                    </a:lnTo>
                    <a:lnTo>
                      <a:pt x="6" y="6"/>
                    </a:lnTo>
                    <a:lnTo>
                      <a:pt x="6" y="6"/>
                    </a:lnTo>
                    <a:lnTo>
                      <a:pt x="10" y="18"/>
                    </a:lnTo>
                    <a:lnTo>
                      <a:pt x="10" y="18"/>
                    </a:lnTo>
                    <a:lnTo>
                      <a:pt x="10" y="22"/>
                    </a:lnTo>
                    <a:lnTo>
                      <a:pt x="12" y="22"/>
                    </a:lnTo>
                    <a:lnTo>
                      <a:pt x="14" y="20"/>
                    </a:lnTo>
                    <a:lnTo>
                      <a:pt x="14" y="20"/>
                    </a:lnTo>
                    <a:lnTo>
                      <a:pt x="16" y="20"/>
                    </a:lnTo>
                    <a:lnTo>
                      <a:pt x="18" y="18"/>
                    </a:lnTo>
                    <a:lnTo>
                      <a:pt x="18" y="18"/>
                    </a:lnTo>
                    <a:lnTo>
                      <a:pt x="18" y="14"/>
                    </a:lnTo>
                    <a:lnTo>
                      <a:pt x="18" y="14"/>
                    </a:lnTo>
                    <a:lnTo>
                      <a:pt x="20" y="14"/>
                    </a:lnTo>
                    <a:lnTo>
                      <a:pt x="22" y="12"/>
                    </a:lnTo>
                    <a:lnTo>
                      <a:pt x="22" y="12"/>
                    </a:lnTo>
                    <a:lnTo>
                      <a:pt x="26" y="6"/>
                    </a:lnTo>
                    <a:lnTo>
                      <a:pt x="28" y="4"/>
                    </a:lnTo>
                    <a:lnTo>
                      <a:pt x="30" y="4"/>
                    </a:lnTo>
                    <a:lnTo>
                      <a:pt x="34" y="8"/>
                    </a:lnTo>
                    <a:lnTo>
                      <a:pt x="36" y="14"/>
                    </a:lnTo>
                    <a:lnTo>
                      <a:pt x="36" y="14"/>
                    </a:lnTo>
                    <a:lnTo>
                      <a:pt x="38" y="24"/>
                    </a:lnTo>
                    <a:lnTo>
                      <a:pt x="40" y="28"/>
                    </a:lnTo>
                    <a:lnTo>
                      <a:pt x="44" y="30"/>
                    </a:lnTo>
                    <a:lnTo>
                      <a:pt x="46" y="32"/>
                    </a:lnTo>
                    <a:lnTo>
                      <a:pt x="46" y="32"/>
                    </a:lnTo>
                    <a:lnTo>
                      <a:pt x="46" y="38"/>
                    </a:lnTo>
                    <a:lnTo>
                      <a:pt x="46" y="42"/>
                    </a:lnTo>
                    <a:lnTo>
                      <a:pt x="44" y="42"/>
                    </a:lnTo>
                    <a:lnTo>
                      <a:pt x="42" y="42"/>
                    </a:lnTo>
                    <a:lnTo>
                      <a:pt x="42" y="42"/>
                    </a:lnTo>
                    <a:lnTo>
                      <a:pt x="38" y="40"/>
                    </a:lnTo>
                    <a:lnTo>
                      <a:pt x="34" y="42"/>
                    </a:lnTo>
                    <a:lnTo>
                      <a:pt x="34" y="42"/>
                    </a:lnTo>
                    <a:lnTo>
                      <a:pt x="32" y="40"/>
                    </a:lnTo>
                    <a:lnTo>
                      <a:pt x="30" y="42"/>
                    </a:lnTo>
                    <a:lnTo>
                      <a:pt x="30" y="42"/>
                    </a:lnTo>
                    <a:lnTo>
                      <a:pt x="28" y="44"/>
                    </a:lnTo>
                    <a:lnTo>
                      <a:pt x="26" y="46"/>
                    </a:lnTo>
                    <a:lnTo>
                      <a:pt x="26" y="46"/>
                    </a:lnTo>
                    <a:lnTo>
                      <a:pt x="20" y="40"/>
                    </a:lnTo>
                    <a:lnTo>
                      <a:pt x="16" y="38"/>
                    </a:lnTo>
                    <a:lnTo>
                      <a:pt x="8" y="40"/>
                    </a:lnTo>
                    <a:lnTo>
                      <a:pt x="8" y="40"/>
                    </a:lnTo>
                    <a:lnTo>
                      <a:pt x="4" y="30"/>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4" name="Freeform 2134">
                <a:extLst>
                  <a:ext uri="{FF2B5EF4-FFF2-40B4-BE49-F238E27FC236}">
                    <a16:creationId xmlns:a16="http://schemas.microsoft.com/office/drawing/2014/main" id="{FF60A347-5A03-22B1-F567-6BE46C61E443}"/>
                  </a:ext>
                </a:extLst>
              </p:cNvPr>
              <p:cNvSpPr>
                <a:spLocks/>
              </p:cNvSpPr>
              <p:nvPr/>
            </p:nvSpPr>
            <p:spPr bwMode="auto">
              <a:xfrm>
                <a:off x="1666" y="1640"/>
                <a:ext cx="30" cy="60"/>
              </a:xfrm>
              <a:custGeom>
                <a:avLst/>
                <a:gdLst>
                  <a:gd name="T0" fmla="*/ 18 w 30"/>
                  <a:gd name="T1" fmla="*/ 58 h 60"/>
                  <a:gd name="T2" fmla="*/ 18 w 30"/>
                  <a:gd name="T3" fmla="*/ 58 h 60"/>
                  <a:gd name="T4" fmla="*/ 12 w 30"/>
                  <a:gd name="T5" fmla="*/ 58 h 60"/>
                  <a:gd name="T6" fmla="*/ 12 w 30"/>
                  <a:gd name="T7" fmla="*/ 58 h 60"/>
                  <a:gd name="T8" fmla="*/ 12 w 30"/>
                  <a:gd name="T9" fmla="*/ 60 h 60"/>
                  <a:gd name="T10" fmla="*/ 12 w 30"/>
                  <a:gd name="T11" fmla="*/ 58 h 60"/>
                  <a:gd name="T12" fmla="*/ 12 w 30"/>
                  <a:gd name="T13" fmla="*/ 54 h 60"/>
                  <a:gd name="T14" fmla="*/ 12 w 30"/>
                  <a:gd name="T15" fmla="*/ 54 h 60"/>
                  <a:gd name="T16" fmla="*/ 14 w 30"/>
                  <a:gd name="T17" fmla="*/ 52 h 60"/>
                  <a:gd name="T18" fmla="*/ 14 w 30"/>
                  <a:gd name="T19" fmla="*/ 52 h 60"/>
                  <a:gd name="T20" fmla="*/ 12 w 30"/>
                  <a:gd name="T21" fmla="*/ 52 h 60"/>
                  <a:gd name="T22" fmla="*/ 12 w 30"/>
                  <a:gd name="T23" fmla="*/ 52 h 60"/>
                  <a:gd name="T24" fmla="*/ 6 w 30"/>
                  <a:gd name="T25" fmla="*/ 52 h 60"/>
                  <a:gd name="T26" fmla="*/ 6 w 30"/>
                  <a:gd name="T27" fmla="*/ 52 h 60"/>
                  <a:gd name="T28" fmla="*/ 4 w 30"/>
                  <a:gd name="T29" fmla="*/ 50 h 60"/>
                  <a:gd name="T30" fmla="*/ 2 w 30"/>
                  <a:gd name="T31" fmla="*/ 48 h 60"/>
                  <a:gd name="T32" fmla="*/ 2 w 30"/>
                  <a:gd name="T33" fmla="*/ 48 h 60"/>
                  <a:gd name="T34" fmla="*/ 2 w 30"/>
                  <a:gd name="T35" fmla="*/ 48 h 60"/>
                  <a:gd name="T36" fmla="*/ 0 w 30"/>
                  <a:gd name="T37" fmla="*/ 38 h 60"/>
                  <a:gd name="T38" fmla="*/ 0 w 30"/>
                  <a:gd name="T39" fmla="*/ 32 h 60"/>
                  <a:gd name="T40" fmla="*/ 6 w 30"/>
                  <a:gd name="T41" fmla="*/ 22 h 60"/>
                  <a:gd name="T42" fmla="*/ 6 w 30"/>
                  <a:gd name="T43" fmla="*/ 22 h 60"/>
                  <a:gd name="T44" fmla="*/ 8 w 30"/>
                  <a:gd name="T45" fmla="*/ 24 h 60"/>
                  <a:gd name="T46" fmla="*/ 8 w 30"/>
                  <a:gd name="T47" fmla="*/ 24 h 60"/>
                  <a:gd name="T48" fmla="*/ 10 w 30"/>
                  <a:gd name="T49" fmla="*/ 30 h 60"/>
                  <a:gd name="T50" fmla="*/ 14 w 30"/>
                  <a:gd name="T51" fmla="*/ 30 h 60"/>
                  <a:gd name="T52" fmla="*/ 18 w 30"/>
                  <a:gd name="T53" fmla="*/ 28 h 60"/>
                  <a:gd name="T54" fmla="*/ 18 w 30"/>
                  <a:gd name="T55" fmla="*/ 28 h 60"/>
                  <a:gd name="T56" fmla="*/ 18 w 30"/>
                  <a:gd name="T57" fmla="*/ 24 h 60"/>
                  <a:gd name="T58" fmla="*/ 18 w 30"/>
                  <a:gd name="T59" fmla="*/ 20 h 60"/>
                  <a:gd name="T60" fmla="*/ 16 w 30"/>
                  <a:gd name="T61" fmla="*/ 16 h 60"/>
                  <a:gd name="T62" fmla="*/ 16 w 30"/>
                  <a:gd name="T63" fmla="*/ 12 h 60"/>
                  <a:gd name="T64" fmla="*/ 16 w 30"/>
                  <a:gd name="T65" fmla="*/ 12 h 60"/>
                  <a:gd name="T66" fmla="*/ 16 w 30"/>
                  <a:gd name="T67" fmla="*/ 6 h 60"/>
                  <a:gd name="T68" fmla="*/ 16 w 30"/>
                  <a:gd name="T69" fmla="*/ 4 h 60"/>
                  <a:gd name="T70" fmla="*/ 16 w 30"/>
                  <a:gd name="T71" fmla="*/ 0 h 60"/>
                  <a:gd name="T72" fmla="*/ 16 w 30"/>
                  <a:gd name="T73" fmla="*/ 0 h 60"/>
                  <a:gd name="T74" fmla="*/ 18 w 30"/>
                  <a:gd name="T75" fmla="*/ 0 h 60"/>
                  <a:gd name="T76" fmla="*/ 20 w 30"/>
                  <a:gd name="T77" fmla="*/ 4 h 60"/>
                  <a:gd name="T78" fmla="*/ 20 w 30"/>
                  <a:gd name="T79" fmla="*/ 4 h 60"/>
                  <a:gd name="T80" fmla="*/ 22 w 30"/>
                  <a:gd name="T81" fmla="*/ 6 h 60"/>
                  <a:gd name="T82" fmla="*/ 24 w 30"/>
                  <a:gd name="T83" fmla="*/ 4 h 60"/>
                  <a:gd name="T84" fmla="*/ 26 w 30"/>
                  <a:gd name="T85" fmla="*/ 2 h 60"/>
                  <a:gd name="T86" fmla="*/ 28 w 30"/>
                  <a:gd name="T87" fmla="*/ 4 h 60"/>
                  <a:gd name="T88" fmla="*/ 28 w 30"/>
                  <a:gd name="T89" fmla="*/ 4 h 60"/>
                  <a:gd name="T90" fmla="*/ 26 w 30"/>
                  <a:gd name="T91" fmla="*/ 16 h 60"/>
                  <a:gd name="T92" fmla="*/ 26 w 30"/>
                  <a:gd name="T93" fmla="*/ 22 h 60"/>
                  <a:gd name="T94" fmla="*/ 28 w 30"/>
                  <a:gd name="T95" fmla="*/ 28 h 60"/>
                  <a:gd name="T96" fmla="*/ 28 w 30"/>
                  <a:gd name="T97" fmla="*/ 28 h 60"/>
                  <a:gd name="T98" fmla="*/ 30 w 30"/>
                  <a:gd name="T99" fmla="*/ 30 h 60"/>
                  <a:gd name="T100" fmla="*/ 28 w 30"/>
                  <a:gd name="T101" fmla="*/ 36 h 60"/>
                  <a:gd name="T102" fmla="*/ 28 w 30"/>
                  <a:gd name="T103" fmla="*/ 42 h 60"/>
                  <a:gd name="T104" fmla="*/ 30 w 30"/>
                  <a:gd name="T105" fmla="*/ 50 h 60"/>
                  <a:gd name="T106" fmla="*/ 30 w 30"/>
                  <a:gd name="T107" fmla="*/ 50 h 60"/>
                  <a:gd name="T108" fmla="*/ 26 w 30"/>
                  <a:gd name="T109" fmla="*/ 46 h 60"/>
                  <a:gd name="T110" fmla="*/ 24 w 30"/>
                  <a:gd name="T111" fmla="*/ 46 h 60"/>
                  <a:gd name="T112" fmla="*/ 22 w 30"/>
                  <a:gd name="T113" fmla="*/ 48 h 60"/>
                  <a:gd name="T114" fmla="*/ 18 w 30"/>
                  <a:gd name="T115" fmla="*/ 58 h 60"/>
                  <a:gd name="T116" fmla="*/ 18 w 30"/>
                  <a:gd name="T1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60">
                    <a:moveTo>
                      <a:pt x="18" y="58"/>
                    </a:moveTo>
                    <a:lnTo>
                      <a:pt x="18" y="58"/>
                    </a:lnTo>
                    <a:lnTo>
                      <a:pt x="12" y="58"/>
                    </a:lnTo>
                    <a:lnTo>
                      <a:pt x="12" y="58"/>
                    </a:lnTo>
                    <a:lnTo>
                      <a:pt x="12" y="60"/>
                    </a:lnTo>
                    <a:lnTo>
                      <a:pt x="12" y="58"/>
                    </a:lnTo>
                    <a:lnTo>
                      <a:pt x="12" y="54"/>
                    </a:lnTo>
                    <a:lnTo>
                      <a:pt x="12" y="54"/>
                    </a:lnTo>
                    <a:lnTo>
                      <a:pt x="14" y="52"/>
                    </a:lnTo>
                    <a:lnTo>
                      <a:pt x="14" y="52"/>
                    </a:lnTo>
                    <a:lnTo>
                      <a:pt x="12" y="52"/>
                    </a:lnTo>
                    <a:lnTo>
                      <a:pt x="12" y="52"/>
                    </a:lnTo>
                    <a:lnTo>
                      <a:pt x="6" y="52"/>
                    </a:lnTo>
                    <a:lnTo>
                      <a:pt x="6" y="52"/>
                    </a:lnTo>
                    <a:lnTo>
                      <a:pt x="4" y="50"/>
                    </a:lnTo>
                    <a:lnTo>
                      <a:pt x="2" y="48"/>
                    </a:lnTo>
                    <a:lnTo>
                      <a:pt x="2" y="48"/>
                    </a:lnTo>
                    <a:lnTo>
                      <a:pt x="2" y="48"/>
                    </a:lnTo>
                    <a:lnTo>
                      <a:pt x="0" y="38"/>
                    </a:lnTo>
                    <a:lnTo>
                      <a:pt x="0" y="32"/>
                    </a:lnTo>
                    <a:lnTo>
                      <a:pt x="6" y="22"/>
                    </a:lnTo>
                    <a:lnTo>
                      <a:pt x="6" y="22"/>
                    </a:lnTo>
                    <a:lnTo>
                      <a:pt x="8" y="24"/>
                    </a:lnTo>
                    <a:lnTo>
                      <a:pt x="8" y="24"/>
                    </a:lnTo>
                    <a:lnTo>
                      <a:pt x="10" y="30"/>
                    </a:lnTo>
                    <a:lnTo>
                      <a:pt x="14" y="30"/>
                    </a:lnTo>
                    <a:lnTo>
                      <a:pt x="18" y="28"/>
                    </a:lnTo>
                    <a:lnTo>
                      <a:pt x="18" y="28"/>
                    </a:lnTo>
                    <a:lnTo>
                      <a:pt x="18" y="24"/>
                    </a:lnTo>
                    <a:lnTo>
                      <a:pt x="18" y="20"/>
                    </a:lnTo>
                    <a:lnTo>
                      <a:pt x="16" y="16"/>
                    </a:lnTo>
                    <a:lnTo>
                      <a:pt x="16" y="12"/>
                    </a:lnTo>
                    <a:lnTo>
                      <a:pt x="16" y="12"/>
                    </a:lnTo>
                    <a:lnTo>
                      <a:pt x="16" y="6"/>
                    </a:lnTo>
                    <a:lnTo>
                      <a:pt x="16" y="4"/>
                    </a:lnTo>
                    <a:lnTo>
                      <a:pt x="16" y="0"/>
                    </a:lnTo>
                    <a:lnTo>
                      <a:pt x="16" y="0"/>
                    </a:lnTo>
                    <a:lnTo>
                      <a:pt x="18" y="0"/>
                    </a:lnTo>
                    <a:lnTo>
                      <a:pt x="20" y="4"/>
                    </a:lnTo>
                    <a:lnTo>
                      <a:pt x="20" y="4"/>
                    </a:lnTo>
                    <a:lnTo>
                      <a:pt x="22" y="6"/>
                    </a:lnTo>
                    <a:lnTo>
                      <a:pt x="24" y="4"/>
                    </a:lnTo>
                    <a:lnTo>
                      <a:pt x="26" y="2"/>
                    </a:lnTo>
                    <a:lnTo>
                      <a:pt x="28" y="4"/>
                    </a:lnTo>
                    <a:lnTo>
                      <a:pt x="28" y="4"/>
                    </a:lnTo>
                    <a:lnTo>
                      <a:pt x="26" y="16"/>
                    </a:lnTo>
                    <a:lnTo>
                      <a:pt x="26" y="22"/>
                    </a:lnTo>
                    <a:lnTo>
                      <a:pt x="28" y="28"/>
                    </a:lnTo>
                    <a:lnTo>
                      <a:pt x="28" y="28"/>
                    </a:lnTo>
                    <a:lnTo>
                      <a:pt x="30" y="30"/>
                    </a:lnTo>
                    <a:lnTo>
                      <a:pt x="28" y="36"/>
                    </a:lnTo>
                    <a:lnTo>
                      <a:pt x="28" y="42"/>
                    </a:lnTo>
                    <a:lnTo>
                      <a:pt x="30" y="50"/>
                    </a:lnTo>
                    <a:lnTo>
                      <a:pt x="30" y="50"/>
                    </a:lnTo>
                    <a:lnTo>
                      <a:pt x="26" y="46"/>
                    </a:lnTo>
                    <a:lnTo>
                      <a:pt x="24" y="46"/>
                    </a:lnTo>
                    <a:lnTo>
                      <a:pt x="22" y="48"/>
                    </a:lnTo>
                    <a:lnTo>
                      <a:pt x="18" y="58"/>
                    </a:lnTo>
                    <a:lnTo>
                      <a:pt x="18"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5" name="Freeform 2135">
                <a:extLst>
                  <a:ext uri="{FF2B5EF4-FFF2-40B4-BE49-F238E27FC236}">
                    <a16:creationId xmlns:a16="http://schemas.microsoft.com/office/drawing/2014/main" id="{E9BC7596-B8A4-721B-4F5F-C86E26358B83}"/>
                  </a:ext>
                </a:extLst>
              </p:cNvPr>
              <p:cNvSpPr>
                <a:spLocks/>
              </p:cNvSpPr>
              <p:nvPr/>
            </p:nvSpPr>
            <p:spPr bwMode="auto">
              <a:xfrm>
                <a:off x="1636" y="1652"/>
                <a:ext cx="36" cy="44"/>
              </a:xfrm>
              <a:custGeom>
                <a:avLst/>
                <a:gdLst>
                  <a:gd name="T0" fmla="*/ 36 w 36"/>
                  <a:gd name="T1" fmla="*/ 10 h 44"/>
                  <a:gd name="T2" fmla="*/ 36 w 36"/>
                  <a:gd name="T3" fmla="*/ 10 h 44"/>
                  <a:gd name="T4" fmla="*/ 34 w 36"/>
                  <a:gd name="T5" fmla="*/ 16 h 44"/>
                  <a:gd name="T6" fmla="*/ 32 w 36"/>
                  <a:gd name="T7" fmla="*/ 22 h 44"/>
                  <a:gd name="T8" fmla="*/ 32 w 36"/>
                  <a:gd name="T9" fmla="*/ 28 h 44"/>
                  <a:gd name="T10" fmla="*/ 32 w 36"/>
                  <a:gd name="T11" fmla="*/ 36 h 44"/>
                  <a:gd name="T12" fmla="*/ 32 w 36"/>
                  <a:gd name="T13" fmla="*/ 36 h 44"/>
                  <a:gd name="T14" fmla="*/ 26 w 36"/>
                  <a:gd name="T15" fmla="*/ 36 h 44"/>
                  <a:gd name="T16" fmla="*/ 26 w 36"/>
                  <a:gd name="T17" fmla="*/ 36 h 44"/>
                  <a:gd name="T18" fmla="*/ 24 w 36"/>
                  <a:gd name="T19" fmla="*/ 32 h 44"/>
                  <a:gd name="T20" fmla="*/ 22 w 36"/>
                  <a:gd name="T21" fmla="*/ 30 h 44"/>
                  <a:gd name="T22" fmla="*/ 16 w 36"/>
                  <a:gd name="T23" fmla="*/ 28 h 44"/>
                  <a:gd name="T24" fmla="*/ 16 w 36"/>
                  <a:gd name="T25" fmla="*/ 28 h 44"/>
                  <a:gd name="T26" fmla="*/ 14 w 36"/>
                  <a:gd name="T27" fmla="*/ 30 h 44"/>
                  <a:gd name="T28" fmla="*/ 14 w 36"/>
                  <a:gd name="T29" fmla="*/ 30 h 44"/>
                  <a:gd name="T30" fmla="*/ 16 w 36"/>
                  <a:gd name="T31" fmla="*/ 30 h 44"/>
                  <a:gd name="T32" fmla="*/ 16 w 36"/>
                  <a:gd name="T33" fmla="*/ 32 h 44"/>
                  <a:gd name="T34" fmla="*/ 16 w 36"/>
                  <a:gd name="T35" fmla="*/ 32 h 44"/>
                  <a:gd name="T36" fmla="*/ 16 w 36"/>
                  <a:gd name="T37" fmla="*/ 40 h 44"/>
                  <a:gd name="T38" fmla="*/ 14 w 36"/>
                  <a:gd name="T39" fmla="*/ 44 h 44"/>
                  <a:gd name="T40" fmla="*/ 12 w 36"/>
                  <a:gd name="T41" fmla="*/ 44 h 44"/>
                  <a:gd name="T42" fmla="*/ 12 w 36"/>
                  <a:gd name="T43" fmla="*/ 44 h 44"/>
                  <a:gd name="T44" fmla="*/ 6 w 36"/>
                  <a:gd name="T45" fmla="*/ 38 h 44"/>
                  <a:gd name="T46" fmla="*/ 0 w 36"/>
                  <a:gd name="T47" fmla="*/ 30 h 44"/>
                  <a:gd name="T48" fmla="*/ 0 w 36"/>
                  <a:gd name="T49" fmla="*/ 30 h 44"/>
                  <a:gd name="T50" fmla="*/ 2 w 36"/>
                  <a:gd name="T51" fmla="*/ 26 h 44"/>
                  <a:gd name="T52" fmla="*/ 0 w 36"/>
                  <a:gd name="T53" fmla="*/ 24 h 44"/>
                  <a:gd name="T54" fmla="*/ 0 w 36"/>
                  <a:gd name="T55" fmla="*/ 20 h 44"/>
                  <a:gd name="T56" fmla="*/ 0 w 36"/>
                  <a:gd name="T57" fmla="*/ 18 h 44"/>
                  <a:gd name="T58" fmla="*/ 0 w 36"/>
                  <a:gd name="T59" fmla="*/ 18 h 44"/>
                  <a:gd name="T60" fmla="*/ 4 w 36"/>
                  <a:gd name="T61" fmla="*/ 16 h 44"/>
                  <a:gd name="T62" fmla="*/ 6 w 36"/>
                  <a:gd name="T63" fmla="*/ 14 h 44"/>
                  <a:gd name="T64" fmla="*/ 8 w 36"/>
                  <a:gd name="T65" fmla="*/ 16 h 44"/>
                  <a:gd name="T66" fmla="*/ 8 w 36"/>
                  <a:gd name="T67" fmla="*/ 16 h 44"/>
                  <a:gd name="T68" fmla="*/ 12 w 36"/>
                  <a:gd name="T69" fmla="*/ 20 h 44"/>
                  <a:gd name="T70" fmla="*/ 16 w 36"/>
                  <a:gd name="T71" fmla="*/ 22 h 44"/>
                  <a:gd name="T72" fmla="*/ 20 w 36"/>
                  <a:gd name="T73" fmla="*/ 20 h 44"/>
                  <a:gd name="T74" fmla="*/ 24 w 36"/>
                  <a:gd name="T75" fmla="*/ 22 h 44"/>
                  <a:gd name="T76" fmla="*/ 24 w 36"/>
                  <a:gd name="T77" fmla="*/ 22 h 44"/>
                  <a:gd name="T78" fmla="*/ 22 w 36"/>
                  <a:gd name="T79" fmla="*/ 12 h 44"/>
                  <a:gd name="T80" fmla="*/ 22 w 36"/>
                  <a:gd name="T81" fmla="*/ 12 h 44"/>
                  <a:gd name="T82" fmla="*/ 20 w 36"/>
                  <a:gd name="T83" fmla="*/ 8 h 44"/>
                  <a:gd name="T84" fmla="*/ 20 w 36"/>
                  <a:gd name="T85" fmla="*/ 6 h 44"/>
                  <a:gd name="T86" fmla="*/ 20 w 36"/>
                  <a:gd name="T87" fmla="*/ 2 h 44"/>
                  <a:gd name="T88" fmla="*/ 20 w 36"/>
                  <a:gd name="T89" fmla="*/ 2 h 44"/>
                  <a:gd name="T90" fmla="*/ 22 w 36"/>
                  <a:gd name="T91" fmla="*/ 0 h 44"/>
                  <a:gd name="T92" fmla="*/ 22 w 36"/>
                  <a:gd name="T93" fmla="*/ 0 h 44"/>
                  <a:gd name="T94" fmla="*/ 26 w 36"/>
                  <a:gd name="T95" fmla="*/ 4 h 44"/>
                  <a:gd name="T96" fmla="*/ 26 w 36"/>
                  <a:gd name="T97" fmla="*/ 4 h 44"/>
                  <a:gd name="T98" fmla="*/ 28 w 36"/>
                  <a:gd name="T99" fmla="*/ 12 h 44"/>
                  <a:gd name="T100" fmla="*/ 30 w 36"/>
                  <a:gd name="T101" fmla="*/ 14 h 44"/>
                  <a:gd name="T102" fmla="*/ 36 w 36"/>
                  <a:gd name="T103" fmla="*/ 10 h 44"/>
                  <a:gd name="T104" fmla="*/ 36 w 36"/>
                  <a:gd name="T105"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44">
                    <a:moveTo>
                      <a:pt x="36" y="10"/>
                    </a:moveTo>
                    <a:lnTo>
                      <a:pt x="36" y="10"/>
                    </a:lnTo>
                    <a:lnTo>
                      <a:pt x="34" y="16"/>
                    </a:lnTo>
                    <a:lnTo>
                      <a:pt x="32" y="22"/>
                    </a:lnTo>
                    <a:lnTo>
                      <a:pt x="32" y="28"/>
                    </a:lnTo>
                    <a:lnTo>
                      <a:pt x="32" y="36"/>
                    </a:lnTo>
                    <a:lnTo>
                      <a:pt x="32" y="36"/>
                    </a:lnTo>
                    <a:lnTo>
                      <a:pt x="26" y="36"/>
                    </a:lnTo>
                    <a:lnTo>
                      <a:pt x="26" y="36"/>
                    </a:lnTo>
                    <a:lnTo>
                      <a:pt x="24" y="32"/>
                    </a:lnTo>
                    <a:lnTo>
                      <a:pt x="22" y="30"/>
                    </a:lnTo>
                    <a:lnTo>
                      <a:pt x="16" y="28"/>
                    </a:lnTo>
                    <a:lnTo>
                      <a:pt x="16" y="28"/>
                    </a:lnTo>
                    <a:lnTo>
                      <a:pt x="14" y="30"/>
                    </a:lnTo>
                    <a:lnTo>
                      <a:pt x="14" y="30"/>
                    </a:lnTo>
                    <a:lnTo>
                      <a:pt x="16" y="30"/>
                    </a:lnTo>
                    <a:lnTo>
                      <a:pt x="16" y="32"/>
                    </a:lnTo>
                    <a:lnTo>
                      <a:pt x="16" y="32"/>
                    </a:lnTo>
                    <a:lnTo>
                      <a:pt x="16" y="40"/>
                    </a:lnTo>
                    <a:lnTo>
                      <a:pt x="14" y="44"/>
                    </a:lnTo>
                    <a:lnTo>
                      <a:pt x="12" y="44"/>
                    </a:lnTo>
                    <a:lnTo>
                      <a:pt x="12" y="44"/>
                    </a:lnTo>
                    <a:lnTo>
                      <a:pt x="6" y="38"/>
                    </a:lnTo>
                    <a:lnTo>
                      <a:pt x="0" y="30"/>
                    </a:lnTo>
                    <a:lnTo>
                      <a:pt x="0" y="30"/>
                    </a:lnTo>
                    <a:lnTo>
                      <a:pt x="2" y="26"/>
                    </a:lnTo>
                    <a:lnTo>
                      <a:pt x="0" y="24"/>
                    </a:lnTo>
                    <a:lnTo>
                      <a:pt x="0" y="20"/>
                    </a:lnTo>
                    <a:lnTo>
                      <a:pt x="0" y="18"/>
                    </a:lnTo>
                    <a:lnTo>
                      <a:pt x="0" y="18"/>
                    </a:lnTo>
                    <a:lnTo>
                      <a:pt x="4" y="16"/>
                    </a:lnTo>
                    <a:lnTo>
                      <a:pt x="6" y="14"/>
                    </a:lnTo>
                    <a:lnTo>
                      <a:pt x="8" y="16"/>
                    </a:lnTo>
                    <a:lnTo>
                      <a:pt x="8" y="16"/>
                    </a:lnTo>
                    <a:lnTo>
                      <a:pt x="12" y="20"/>
                    </a:lnTo>
                    <a:lnTo>
                      <a:pt x="16" y="22"/>
                    </a:lnTo>
                    <a:lnTo>
                      <a:pt x="20" y="20"/>
                    </a:lnTo>
                    <a:lnTo>
                      <a:pt x="24" y="22"/>
                    </a:lnTo>
                    <a:lnTo>
                      <a:pt x="24" y="22"/>
                    </a:lnTo>
                    <a:lnTo>
                      <a:pt x="22" y="12"/>
                    </a:lnTo>
                    <a:lnTo>
                      <a:pt x="22" y="12"/>
                    </a:lnTo>
                    <a:lnTo>
                      <a:pt x="20" y="8"/>
                    </a:lnTo>
                    <a:lnTo>
                      <a:pt x="20" y="6"/>
                    </a:lnTo>
                    <a:lnTo>
                      <a:pt x="20" y="2"/>
                    </a:lnTo>
                    <a:lnTo>
                      <a:pt x="20" y="2"/>
                    </a:lnTo>
                    <a:lnTo>
                      <a:pt x="22" y="0"/>
                    </a:lnTo>
                    <a:lnTo>
                      <a:pt x="22" y="0"/>
                    </a:lnTo>
                    <a:lnTo>
                      <a:pt x="26" y="4"/>
                    </a:lnTo>
                    <a:lnTo>
                      <a:pt x="26" y="4"/>
                    </a:lnTo>
                    <a:lnTo>
                      <a:pt x="28" y="12"/>
                    </a:lnTo>
                    <a:lnTo>
                      <a:pt x="30" y="14"/>
                    </a:lnTo>
                    <a:lnTo>
                      <a:pt x="36" y="10"/>
                    </a:lnTo>
                    <a:lnTo>
                      <a:pt x="3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6" name="Freeform 2136">
                <a:extLst>
                  <a:ext uri="{FF2B5EF4-FFF2-40B4-BE49-F238E27FC236}">
                    <a16:creationId xmlns:a16="http://schemas.microsoft.com/office/drawing/2014/main" id="{65963D86-08BD-92ED-6F4E-F0A091852169}"/>
                  </a:ext>
                </a:extLst>
              </p:cNvPr>
              <p:cNvSpPr>
                <a:spLocks/>
              </p:cNvSpPr>
              <p:nvPr/>
            </p:nvSpPr>
            <p:spPr bwMode="auto">
              <a:xfrm>
                <a:off x="1694" y="1577"/>
                <a:ext cx="24" cy="44"/>
              </a:xfrm>
              <a:custGeom>
                <a:avLst/>
                <a:gdLst>
                  <a:gd name="T0" fmla="*/ 24 w 24"/>
                  <a:gd name="T1" fmla="*/ 40 h 44"/>
                  <a:gd name="T2" fmla="*/ 24 w 24"/>
                  <a:gd name="T3" fmla="*/ 40 h 44"/>
                  <a:gd name="T4" fmla="*/ 18 w 24"/>
                  <a:gd name="T5" fmla="*/ 38 h 44"/>
                  <a:gd name="T6" fmla="*/ 14 w 24"/>
                  <a:gd name="T7" fmla="*/ 40 h 44"/>
                  <a:gd name="T8" fmla="*/ 12 w 24"/>
                  <a:gd name="T9" fmla="*/ 44 h 44"/>
                  <a:gd name="T10" fmla="*/ 12 w 24"/>
                  <a:gd name="T11" fmla="*/ 44 h 44"/>
                  <a:gd name="T12" fmla="*/ 8 w 24"/>
                  <a:gd name="T13" fmla="*/ 38 h 44"/>
                  <a:gd name="T14" fmla="*/ 6 w 24"/>
                  <a:gd name="T15" fmla="*/ 34 h 44"/>
                  <a:gd name="T16" fmla="*/ 6 w 24"/>
                  <a:gd name="T17" fmla="*/ 28 h 44"/>
                  <a:gd name="T18" fmla="*/ 6 w 24"/>
                  <a:gd name="T19" fmla="*/ 28 h 44"/>
                  <a:gd name="T20" fmla="*/ 6 w 24"/>
                  <a:gd name="T21" fmla="*/ 22 h 44"/>
                  <a:gd name="T22" fmla="*/ 4 w 24"/>
                  <a:gd name="T23" fmla="*/ 22 h 44"/>
                  <a:gd name="T24" fmla="*/ 2 w 24"/>
                  <a:gd name="T25" fmla="*/ 20 h 44"/>
                  <a:gd name="T26" fmla="*/ 0 w 24"/>
                  <a:gd name="T27" fmla="*/ 18 h 44"/>
                  <a:gd name="T28" fmla="*/ 0 w 24"/>
                  <a:gd name="T29" fmla="*/ 18 h 44"/>
                  <a:gd name="T30" fmla="*/ 2 w 24"/>
                  <a:gd name="T31" fmla="*/ 16 h 44"/>
                  <a:gd name="T32" fmla="*/ 2 w 24"/>
                  <a:gd name="T33" fmla="*/ 16 h 44"/>
                  <a:gd name="T34" fmla="*/ 2 w 24"/>
                  <a:gd name="T35" fmla="*/ 6 h 44"/>
                  <a:gd name="T36" fmla="*/ 4 w 24"/>
                  <a:gd name="T37" fmla="*/ 0 h 44"/>
                  <a:gd name="T38" fmla="*/ 6 w 24"/>
                  <a:gd name="T39" fmla="*/ 0 h 44"/>
                  <a:gd name="T40" fmla="*/ 6 w 24"/>
                  <a:gd name="T41" fmla="*/ 0 h 44"/>
                  <a:gd name="T42" fmla="*/ 10 w 24"/>
                  <a:gd name="T43" fmla="*/ 6 h 44"/>
                  <a:gd name="T44" fmla="*/ 10 w 24"/>
                  <a:gd name="T45" fmla="*/ 6 h 44"/>
                  <a:gd name="T46" fmla="*/ 12 w 24"/>
                  <a:gd name="T47" fmla="*/ 4 h 44"/>
                  <a:gd name="T48" fmla="*/ 12 w 24"/>
                  <a:gd name="T49" fmla="*/ 4 h 44"/>
                  <a:gd name="T50" fmla="*/ 14 w 24"/>
                  <a:gd name="T51" fmla="*/ 0 h 44"/>
                  <a:gd name="T52" fmla="*/ 14 w 24"/>
                  <a:gd name="T53" fmla="*/ 0 h 44"/>
                  <a:gd name="T54" fmla="*/ 16 w 24"/>
                  <a:gd name="T55" fmla="*/ 2 h 44"/>
                  <a:gd name="T56" fmla="*/ 16 w 24"/>
                  <a:gd name="T57" fmla="*/ 2 h 44"/>
                  <a:gd name="T58" fmla="*/ 16 w 24"/>
                  <a:gd name="T59" fmla="*/ 10 h 44"/>
                  <a:gd name="T60" fmla="*/ 18 w 24"/>
                  <a:gd name="T61" fmla="*/ 16 h 44"/>
                  <a:gd name="T62" fmla="*/ 24 w 24"/>
                  <a:gd name="T63" fmla="*/ 22 h 44"/>
                  <a:gd name="T64" fmla="*/ 24 w 24"/>
                  <a:gd name="T65" fmla="*/ 22 h 44"/>
                  <a:gd name="T66" fmla="*/ 22 w 24"/>
                  <a:gd name="T67" fmla="*/ 24 h 44"/>
                  <a:gd name="T68" fmla="*/ 20 w 24"/>
                  <a:gd name="T69" fmla="*/ 24 h 44"/>
                  <a:gd name="T70" fmla="*/ 20 w 24"/>
                  <a:gd name="T71" fmla="*/ 24 h 44"/>
                  <a:gd name="T72" fmla="*/ 24 w 24"/>
                  <a:gd name="T73" fmla="*/ 30 h 44"/>
                  <a:gd name="T74" fmla="*/ 24 w 24"/>
                  <a:gd name="T75" fmla="*/ 40 h 44"/>
                  <a:gd name="T76" fmla="*/ 24 w 24"/>
                  <a:gd name="T7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44">
                    <a:moveTo>
                      <a:pt x="24" y="40"/>
                    </a:moveTo>
                    <a:lnTo>
                      <a:pt x="24" y="40"/>
                    </a:lnTo>
                    <a:lnTo>
                      <a:pt x="18" y="38"/>
                    </a:lnTo>
                    <a:lnTo>
                      <a:pt x="14" y="40"/>
                    </a:lnTo>
                    <a:lnTo>
                      <a:pt x="12" y="44"/>
                    </a:lnTo>
                    <a:lnTo>
                      <a:pt x="12" y="44"/>
                    </a:lnTo>
                    <a:lnTo>
                      <a:pt x="8" y="38"/>
                    </a:lnTo>
                    <a:lnTo>
                      <a:pt x="6" y="34"/>
                    </a:lnTo>
                    <a:lnTo>
                      <a:pt x="6" y="28"/>
                    </a:lnTo>
                    <a:lnTo>
                      <a:pt x="6" y="28"/>
                    </a:lnTo>
                    <a:lnTo>
                      <a:pt x="6" y="22"/>
                    </a:lnTo>
                    <a:lnTo>
                      <a:pt x="4" y="22"/>
                    </a:lnTo>
                    <a:lnTo>
                      <a:pt x="2" y="20"/>
                    </a:lnTo>
                    <a:lnTo>
                      <a:pt x="0" y="18"/>
                    </a:lnTo>
                    <a:lnTo>
                      <a:pt x="0" y="18"/>
                    </a:lnTo>
                    <a:lnTo>
                      <a:pt x="2" y="16"/>
                    </a:lnTo>
                    <a:lnTo>
                      <a:pt x="2" y="16"/>
                    </a:lnTo>
                    <a:lnTo>
                      <a:pt x="2" y="6"/>
                    </a:lnTo>
                    <a:lnTo>
                      <a:pt x="4" y="0"/>
                    </a:lnTo>
                    <a:lnTo>
                      <a:pt x="6" y="0"/>
                    </a:lnTo>
                    <a:lnTo>
                      <a:pt x="6" y="0"/>
                    </a:lnTo>
                    <a:lnTo>
                      <a:pt x="10" y="6"/>
                    </a:lnTo>
                    <a:lnTo>
                      <a:pt x="10" y="6"/>
                    </a:lnTo>
                    <a:lnTo>
                      <a:pt x="12" y="4"/>
                    </a:lnTo>
                    <a:lnTo>
                      <a:pt x="12" y="4"/>
                    </a:lnTo>
                    <a:lnTo>
                      <a:pt x="14" y="0"/>
                    </a:lnTo>
                    <a:lnTo>
                      <a:pt x="14" y="0"/>
                    </a:lnTo>
                    <a:lnTo>
                      <a:pt x="16" y="2"/>
                    </a:lnTo>
                    <a:lnTo>
                      <a:pt x="16" y="2"/>
                    </a:lnTo>
                    <a:lnTo>
                      <a:pt x="16" y="10"/>
                    </a:lnTo>
                    <a:lnTo>
                      <a:pt x="18" y="16"/>
                    </a:lnTo>
                    <a:lnTo>
                      <a:pt x="24" y="22"/>
                    </a:lnTo>
                    <a:lnTo>
                      <a:pt x="24" y="22"/>
                    </a:lnTo>
                    <a:lnTo>
                      <a:pt x="22" y="24"/>
                    </a:lnTo>
                    <a:lnTo>
                      <a:pt x="20" y="24"/>
                    </a:lnTo>
                    <a:lnTo>
                      <a:pt x="20" y="24"/>
                    </a:lnTo>
                    <a:lnTo>
                      <a:pt x="24" y="30"/>
                    </a:lnTo>
                    <a:lnTo>
                      <a:pt x="24" y="40"/>
                    </a:lnTo>
                    <a:lnTo>
                      <a:pt x="2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7" name="Freeform 2137">
                <a:extLst>
                  <a:ext uri="{FF2B5EF4-FFF2-40B4-BE49-F238E27FC236}">
                    <a16:creationId xmlns:a16="http://schemas.microsoft.com/office/drawing/2014/main" id="{BBE38C36-29BC-6BB3-0541-E174480A691D}"/>
                  </a:ext>
                </a:extLst>
              </p:cNvPr>
              <p:cNvSpPr>
                <a:spLocks/>
              </p:cNvSpPr>
              <p:nvPr/>
            </p:nvSpPr>
            <p:spPr bwMode="auto">
              <a:xfrm>
                <a:off x="1678" y="1549"/>
                <a:ext cx="22" cy="46"/>
              </a:xfrm>
              <a:custGeom>
                <a:avLst/>
                <a:gdLst>
                  <a:gd name="T0" fmla="*/ 0 w 22"/>
                  <a:gd name="T1" fmla="*/ 10 h 46"/>
                  <a:gd name="T2" fmla="*/ 0 w 22"/>
                  <a:gd name="T3" fmla="*/ 10 h 46"/>
                  <a:gd name="T4" fmla="*/ 4 w 22"/>
                  <a:gd name="T5" fmla="*/ 12 h 46"/>
                  <a:gd name="T6" fmla="*/ 4 w 22"/>
                  <a:gd name="T7" fmla="*/ 12 h 46"/>
                  <a:gd name="T8" fmla="*/ 6 w 22"/>
                  <a:gd name="T9" fmla="*/ 12 h 46"/>
                  <a:gd name="T10" fmla="*/ 6 w 22"/>
                  <a:gd name="T11" fmla="*/ 12 h 46"/>
                  <a:gd name="T12" fmla="*/ 6 w 22"/>
                  <a:gd name="T13" fmla="*/ 8 h 46"/>
                  <a:gd name="T14" fmla="*/ 4 w 22"/>
                  <a:gd name="T15" fmla="*/ 6 h 46"/>
                  <a:gd name="T16" fmla="*/ 2 w 22"/>
                  <a:gd name="T17" fmla="*/ 2 h 46"/>
                  <a:gd name="T18" fmla="*/ 2 w 22"/>
                  <a:gd name="T19" fmla="*/ 2 h 46"/>
                  <a:gd name="T20" fmla="*/ 6 w 22"/>
                  <a:gd name="T21" fmla="*/ 0 h 46"/>
                  <a:gd name="T22" fmla="*/ 10 w 22"/>
                  <a:gd name="T23" fmla="*/ 2 h 46"/>
                  <a:gd name="T24" fmla="*/ 20 w 22"/>
                  <a:gd name="T25" fmla="*/ 6 h 46"/>
                  <a:gd name="T26" fmla="*/ 20 w 22"/>
                  <a:gd name="T27" fmla="*/ 6 h 46"/>
                  <a:gd name="T28" fmla="*/ 22 w 22"/>
                  <a:gd name="T29" fmla="*/ 8 h 46"/>
                  <a:gd name="T30" fmla="*/ 22 w 22"/>
                  <a:gd name="T31" fmla="*/ 12 h 46"/>
                  <a:gd name="T32" fmla="*/ 22 w 22"/>
                  <a:gd name="T33" fmla="*/ 24 h 46"/>
                  <a:gd name="T34" fmla="*/ 22 w 22"/>
                  <a:gd name="T35" fmla="*/ 24 h 46"/>
                  <a:gd name="T36" fmla="*/ 20 w 22"/>
                  <a:gd name="T37" fmla="*/ 26 h 46"/>
                  <a:gd name="T38" fmla="*/ 18 w 22"/>
                  <a:gd name="T39" fmla="*/ 30 h 46"/>
                  <a:gd name="T40" fmla="*/ 18 w 22"/>
                  <a:gd name="T41" fmla="*/ 46 h 46"/>
                  <a:gd name="T42" fmla="*/ 18 w 22"/>
                  <a:gd name="T43" fmla="*/ 46 h 46"/>
                  <a:gd name="T44" fmla="*/ 16 w 22"/>
                  <a:gd name="T45" fmla="*/ 46 h 46"/>
                  <a:gd name="T46" fmla="*/ 16 w 22"/>
                  <a:gd name="T47" fmla="*/ 46 h 46"/>
                  <a:gd name="T48" fmla="*/ 14 w 22"/>
                  <a:gd name="T49" fmla="*/ 46 h 46"/>
                  <a:gd name="T50" fmla="*/ 14 w 22"/>
                  <a:gd name="T51" fmla="*/ 46 h 46"/>
                  <a:gd name="T52" fmla="*/ 12 w 22"/>
                  <a:gd name="T53" fmla="*/ 46 h 46"/>
                  <a:gd name="T54" fmla="*/ 12 w 22"/>
                  <a:gd name="T55" fmla="*/ 46 h 46"/>
                  <a:gd name="T56" fmla="*/ 10 w 22"/>
                  <a:gd name="T57" fmla="*/ 42 h 46"/>
                  <a:gd name="T58" fmla="*/ 10 w 22"/>
                  <a:gd name="T59" fmla="*/ 42 h 46"/>
                  <a:gd name="T60" fmla="*/ 8 w 22"/>
                  <a:gd name="T61" fmla="*/ 40 h 46"/>
                  <a:gd name="T62" fmla="*/ 6 w 22"/>
                  <a:gd name="T63" fmla="*/ 38 h 46"/>
                  <a:gd name="T64" fmla="*/ 6 w 22"/>
                  <a:gd name="T65" fmla="*/ 38 h 46"/>
                  <a:gd name="T66" fmla="*/ 2 w 22"/>
                  <a:gd name="T67" fmla="*/ 24 h 46"/>
                  <a:gd name="T68" fmla="*/ 2 w 22"/>
                  <a:gd name="T69" fmla="*/ 24 h 46"/>
                  <a:gd name="T70" fmla="*/ 0 w 22"/>
                  <a:gd name="T71" fmla="*/ 10 h 46"/>
                  <a:gd name="T72" fmla="*/ 0 w 22"/>
                  <a:gd name="T73"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46">
                    <a:moveTo>
                      <a:pt x="0" y="10"/>
                    </a:moveTo>
                    <a:lnTo>
                      <a:pt x="0" y="10"/>
                    </a:lnTo>
                    <a:lnTo>
                      <a:pt x="4" y="12"/>
                    </a:lnTo>
                    <a:lnTo>
                      <a:pt x="4" y="12"/>
                    </a:lnTo>
                    <a:lnTo>
                      <a:pt x="6" y="12"/>
                    </a:lnTo>
                    <a:lnTo>
                      <a:pt x="6" y="12"/>
                    </a:lnTo>
                    <a:lnTo>
                      <a:pt x="6" y="8"/>
                    </a:lnTo>
                    <a:lnTo>
                      <a:pt x="4" y="6"/>
                    </a:lnTo>
                    <a:lnTo>
                      <a:pt x="2" y="2"/>
                    </a:lnTo>
                    <a:lnTo>
                      <a:pt x="2" y="2"/>
                    </a:lnTo>
                    <a:lnTo>
                      <a:pt x="6" y="0"/>
                    </a:lnTo>
                    <a:lnTo>
                      <a:pt x="10" y="2"/>
                    </a:lnTo>
                    <a:lnTo>
                      <a:pt x="20" y="6"/>
                    </a:lnTo>
                    <a:lnTo>
                      <a:pt x="20" y="6"/>
                    </a:lnTo>
                    <a:lnTo>
                      <a:pt x="22" y="8"/>
                    </a:lnTo>
                    <a:lnTo>
                      <a:pt x="22" y="12"/>
                    </a:lnTo>
                    <a:lnTo>
                      <a:pt x="22" y="24"/>
                    </a:lnTo>
                    <a:lnTo>
                      <a:pt x="22" y="24"/>
                    </a:lnTo>
                    <a:lnTo>
                      <a:pt x="20" y="26"/>
                    </a:lnTo>
                    <a:lnTo>
                      <a:pt x="18" y="30"/>
                    </a:lnTo>
                    <a:lnTo>
                      <a:pt x="18" y="46"/>
                    </a:lnTo>
                    <a:lnTo>
                      <a:pt x="18" y="46"/>
                    </a:lnTo>
                    <a:lnTo>
                      <a:pt x="16" y="46"/>
                    </a:lnTo>
                    <a:lnTo>
                      <a:pt x="16" y="46"/>
                    </a:lnTo>
                    <a:lnTo>
                      <a:pt x="14" y="46"/>
                    </a:lnTo>
                    <a:lnTo>
                      <a:pt x="14" y="46"/>
                    </a:lnTo>
                    <a:lnTo>
                      <a:pt x="12" y="46"/>
                    </a:lnTo>
                    <a:lnTo>
                      <a:pt x="12" y="46"/>
                    </a:lnTo>
                    <a:lnTo>
                      <a:pt x="10" y="42"/>
                    </a:lnTo>
                    <a:lnTo>
                      <a:pt x="10" y="42"/>
                    </a:lnTo>
                    <a:lnTo>
                      <a:pt x="8" y="40"/>
                    </a:lnTo>
                    <a:lnTo>
                      <a:pt x="6" y="38"/>
                    </a:lnTo>
                    <a:lnTo>
                      <a:pt x="6" y="38"/>
                    </a:lnTo>
                    <a:lnTo>
                      <a:pt x="2" y="24"/>
                    </a:lnTo>
                    <a:lnTo>
                      <a:pt x="2" y="2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8" name="Freeform 2138">
                <a:extLst>
                  <a:ext uri="{FF2B5EF4-FFF2-40B4-BE49-F238E27FC236}">
                    <a16:creationId xmlns:a16="http://schemas.microsoft.com/office/drawing/2014/main" id="{277E4A87-E253-594D-83F7-73319F48B54D}"/>
                  </a:ext>
                </a:extLst>
              </p:cNvPr>
              <p:cNvSpPr>
                <a:spLocks/>
              </p:cNvSpPr>
              <p:nvPr/>
            </p:nvSpPr>
            <p:spPr bwMode="auto">
              <a:xfrm>
                <a:off x="1622" y="1702"/>
                <a:ext cx="30" cy="46"/>
              </a:xfrm>
              <a:custGeom>
                <a:avLst/>
                <a:gdLst>
                  <a:gd name="T0" fmla="*/ 14 w 30"/>
                  <a:gd name="T1" fmla="*/ 30 h 46"/>
                  <a:gd name="T2" fmla="*/ 14 w 30"/>
                  <a:gd name="T3" fmla="*/ 30 h 46"/>
                  <a:gd name="T4" fmla="*/ 10 w 30"/>
                  <a:gd name="T5" fmla="*/ 28 h 46"/>
                  <a:gd name="T6" fmla="*/ 6 w 30"/>
                  <a:gd name="T7" fmla="*/ 26 h 46"/>
                  <a:gd name="T8" fmla="*/ 2 w 30"/>
                  <a:gd name="T9" fmla="*/ 20 h 46"/>
                  <a:gd name="T10" fmla="*/ 0 w 30"/>
                  <a:gd name="T11" fmla="*/ 10 h 46"/>
                  <a:gd name="T12" fmla="*/ 0 w 30"/>
                  <a:gd name="T13" fmla="*/ 10 h 46"/>
                  <a:gd name="T14" fmla="*/ 0 w 30"/>
                  <a:gd name="T15" fmla="*/ 6 h 46"/>
                  <a:gd name="T16" fmla="*/ 0 w 30"/>
                  <a:gd name="T17" fmla="*/ 2 h 46"/>
                  <a:gd name="T18" fmla="*/ 0 w 30"/>
                  <a:gd name="T19" fmla="*/ 2 h 46"/>
                  <a:gd name="T20" fmla="*/ 2 w 30"/>
                  <a:gd name="T21" fmla="*/ 0 h 46"/>
                  <a:gd name="T22" fmla="*/ 4 w 30"/>
                  <a:gd name="T23" fmla="*/ 2 h 46"/>
                  <a:gd name="T24" fmla="*/ 4 w 30"/>
                  <a:gd name="T25" fmla="*/ 2 h 46"/>
                  <a:gd name="T26" fmla="*/ 8 w 30"/>
                  <a:gd name="T27" fmla="*/ 8 h 46"/>
                  <a:gd name="T28" fmla="*/ 12 w 30"/>
                  <a:gd name="T29" fmla="*/ 14 h 46"/>
                  <a:gd name="T30" fmla="*/ 16 w 30"/>
                  <a:gd name="T31" fmla="*/ 20 h 46"/>
                  <a:gd name="T32" fmla="*/ 20 w 30"/>
                  <a:gd name="T33" fmla="*/ 30 h 46"/>
                  <a:gd name="T34" fmla="*/ 20 w 30"/>
                  <a:gd name="T35" fmla="*/ 30 h 46"/>
                  <a:gd name="T36" fmla="*/ 22 w 30"/>
                  <a:gd name="T37" fmla="*/ 34 h 46"/>
                  <a:gd name="T38" fmla="*/ 24 w 30"/>
                  <a:gd name="T39" fmla="*/ 36 h 46"/>
                  <a:gd name="T40" fmla="*/ 26 w 30"/>
                  <a:gd name="T41" fmla="*/ 38 h 46"/>
                  <a:gd name="T42" fmla="*/ 30 w 30"/>
                  <a:gd name="T43" fmla="*/ 38 h 46"/>
                  <a:gd name="T44" fmla="*/ 30 w 30"/>
                  <a:gd name="T45" fmla="*/ 38 h 46"/>
                  <a:gd name="T46" fmla="*/ 28 w 30"/>
                  <a:gd name="T47" fmla="*/ 44 h 46"/>
                  <a:gd name="T48" fmla="*/ 28 w 30"/>
                  <a:gd name="T49" fmla="*/ 46 h 46"/>
                  <a:gd name="T50" fmla="*/ 26 w 30"/>
                  <a:gd name="T51" fmla="*/ 46 h 46"/>
                  <a:gd name="T52" fmla="*/ 24 w 30"/>
                  <a:gd name="T53" fmla="*/ 44 h 46"/>
                  <a:gd name="T54" fmla="*/ 24 w 30"/>
                  <a:gd name="T55" fmla="*/ 44 h 46"/>
                  <a:gd name="T56" fmla="*/ 22 w 30"/>
                  <a:gd name="T57" fmla="*/ 44 h 46"/>
                  <a:gd name="T58" fmla="*/ 22 w 30"/>
                  <a:gd name="T59" fmla="*/ 44 h 46"/>
                  <a:gd name="T60" fmla="*/ 22 w 30"/>
                  <a:gd name="T61" fmla="*/ 44 h 46"/>
                  <a:gd name="T62" fmla="*/ 22 w 30"/>
                  <a:gd name="T63" fmla="*/ 44 h 46"/>
                  <a:gd name="T64" fmla="*/ 16 w 30"/>
                  <a:gd name="T65" fmla="*/ 38 h 46"/>
                  <a:gd name="T66" fmla="*/ 14 w 30"/>
                  <a:gd name="T67" fmla="*/ 30 h 46"/>
                  <a:gd name="T68" fmla="*/ 14 w 30"/>
                  <a:gd name="T69"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6">
                    <a:moveTo>
                      <a:pt x="14" y="30"/>
                    </a:moveTo>
                    <a:lnTo>
                      <a:pt x="14" y="30"/>
                    </a:lnTo>
                    <a:lnTo>
                      <a:pt x="10" y="28"/>
                    </a:lnTo>
                    <a:lnTo>
                      <a:pt x="6" y="26"/>
                    </a:lnTo>
                    <a:lnTo>
                      <a:pt x="2" y="20"/>
                    </a:lnTo>
                    <a:lnTo>
                      <a:pt x="0" y="10"/>
                    </a:lnTo>
                    <a:lnTo>
                      <a:pt x="0" y="10"/>
                    </a:lnTo>
                    <a:lnTo>
                      <a:pt x="0" y="6"/>
                    </a:lnTo>
                    <a:lnTo>
                      <a:pt x="0" y="2"/>
                    </a:lnTo>
                    <a:lnTo>
                      <a:pt x="0" y="2"/>
                    </a:lnTo>
                    <a:lnTo>
                      <a:pt x="2" y="0"/>
                    </a:lnTo>
                    <a:lnTo>
                      <a:pt x="4" y="2"/>
                    </a:lnTo>
                    <a:lnTo>
                      <a:pt x="4" y="2"/>
                    </a:lnTo>
                    <a:lnTo>
                      <a:pt x="8" y="8"/>
                    </a:lnTo>
                    <a:lnTo>
                      <a:pt x="12" y="14"/>
                    </a:lnTo>
                    <a:lnTo>
                      <a:pt x="16" y="20"/>
                    </a:lnTo>
                    <a:lnTo>
                      <a:pt x="20" y="30"/>
                    </a:lnTo>
                    <a:lnTo>
                      <a:pt x="20" y="30"/>
                    </a:lnTo>
                    <a:lnTo>
                      <a:pt x="22" y="34"/>
                    </a:lnTo>
                    <a:lnTo>
                      <a:pt x="24" y="36"/>
                    </a:lnTo>
                    <a:lnTo>
                      <a:pt x="26" y="38"/>
                    </a:lnTo>
                    <a:lnTo>
                      <a:pt x="30" y="38"/>
                    </a:lnTo>
                    <a:lnTo>
                      <a:pt x="30" y="38"/>
                    </a:lnTo>
                    <a:lnTo>
                      <a:pt x="28" y="44"/>
                    </a:lnTo>
                    <a:lnTo>
                      <a:pt x="28" y="46"/>
                    </a:lnTo>
                    <a:lnTo>
                      <a:pt x="26" y="46"/>
                    </a:lnTo>
                    <a:lnTo>
                      <a:pt x="24" y="44"/>
                    </a:lnTo>
                    <a:lnTo>
                      <a:pt x="24" y="44"/>
                    </a:lnTo>
                    <a:lnTo>
                      <a:pt x="22" y="44"/>
                    </a:lnTo>
                    <a:lnTo>
                      <a:pt x="22" y="44"/>
                    </a:lnTo>
                    <a:lnTo>
                      <a:pt x="22" y="44"/>
                    </a:lnTo>
                    <a:lnTo>
                      <a:pt x="22" y="44"/>
                    </a:lnTo>
                    <a:lnTo>
                      <a:pt x="16" y="38"/>
                    </a:lnTo>
                    <a:lnTo>
                      <a:pt x="14" y="30"/>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9" name="Freeform 2139">
                <a:extLst>
                  <a:ext uri="{FF2B5EF4-FFF2-40B4-BE49-F238E27FC236}">
                    <a16:creationId xmlns:a16="http://schemas.microsoft.com/office/drawing/2014/main" id="{EB513665-52D4-AECA-8418-7E7A5DEFC018}"/>
                  </a:ext>
                </a:extLst>
              </p:cNvPr>
              <p:cNvSpPr>
                <a:spLocks/>
              </p:cNvSpPr>
              <p:nvPr/>
            </p:nvSpPr>
            <p:spPr bwMode="auto">
              <a:xfrm>
                <a:off x="1594" y="1664"/>
                <a:ext cx="20" cy="28"/>
              </a:xfrm>
              <a:custGeom>
                <a:avLst/>
                <a:gdLst>
                  <a:gd name="T0" fmla="*/ 0 w 20"/>
                  <a:gd name="T1" fmla="*/ 12 h 28"/>
                  <a:gd name="T2" fmla="*/ 0 w 20"/>
                  <a:gd name="T3" fmla="*/ 12 h 28"/>
                  <a:gd name="T4" fmla="*/ 0 w 20"/>
                  <a:gd name="T5" fmla="*/ 6 h 28"/>
                  <a:gd name="T6" fmla="*/ 2 w 20"/>
                  <a:gd name="T7" fmla="*/ 4 h 28"/>
                  <a:gd name="T8" fmla="*/ 6 w 20"/>
                  <a:gd name="T9" fmla="*/ 2 h 28"/>
                  <a:gd name="T10" fmla="*/ 6 w 20"/>
                  <a:gd name="T11" fmla="*/ 2 h 28"/>
                  <a:gd name="T12" fmla="*/ 8 w 20"/>
                  <a:gd name="T13" fmla="*/ 0 h 28"/>
                  <a:gd name="T14" fmla="*/ 10 w 20"/>
                  <a:gd name="T15" fmla="*/ 0 h 28"/>
                  <a:gd name="T16" fmla="*/ 10 w 20"/>
                  <a:gd name="T17" fmla="*/ 0 h 28"/>
                  <a:gd name="T18" fmla="*/ 14 w 20"/>
                  <a:gd name="T19" fmla="*/ 10 h 28"/>
                  <a:gd name="T20" fmla="*/ 14 w 20"/>
                  <a:gd name="T21" fmla="*/ 10 h 28"/>
                  <a:gd name="T22" fmla="*/ 18 w 20"/>
                  <a:gd name="T23" fmla="*/ 14 h 28"/>
                  <a:gd name="T24" fmla="*/ 20 w 20"/>
                  <a:gd name="T25" fmla="*/ 20 h 28"/>
                  <a:gd name="T26" fmla="*/ 20 w 20"/>
                  <a:gd name="T27" fmla="*/ 20 h 28"/>
                  <a:gd name="T28" fmla="*/ 20 w 20"/>
                  <a:gd name="T29" fmla="*/ 24 h 28"/>
                  <a:gd name="T30" fmla="*/ 20 w 20"/>
                  <a:gd name="T31" fmla="*/ 24 h 28"/>
                  <a:gd name="T32" fmla="*/ 16 w 20"/>
                  <a:gd name="T33" fmla="*/ 28 h 28"/>
                  <a:gd name="T34" fmla="*/ 16 w 20"/>
                  <a:gd name="T35" fmla="*/ 28 h 28"/>
                  <a:gd name="T36" fmla="*/ 6 w 20"/>
                  <a:gd name="T37" fmla="*/ 24 h 28"/>
                  <a:gd name="T38" fmla="*/ 2 w 20"/>
                  <a:gd name="T39" fmla="*/ 22 h 28"/>
                  <a:gd name="T40" fmla="*/ 0 w 20"/>
                  <a:gd name="T41" fmla="*/ 12 h 28"/>
                  <a:gd name="T42" fmla="*/ 0 w 20"/>
                  <a:gd name="T4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0" y="12"/>
                    </a:moveTo>
                    <a:lnTo>
                      <a:pt x="0" y="12"/>
                    </a:lnTo>
                    <a:lnTo>
                      <a:pt x="0" y="6"/>
                    </a:lnTo>
                    <a:lnTo>
                      <a:pt x="2" y="4"/>
                    </a:lnTo>
                    <a:lnTo>
                      <a:pt x="6" y="2"/>
                    </a:lnTo>
                    <a:lnTo>
                      <a:pt x="6" y="2"/>
                    </a:lnTo>
                    <a:lnTo>
                      <a:pt x="8" y="0"/>
                    </a:lnTo>
                    <a:lnTo>
                      <a:pt x="10" y="0"/>
                    </a:lnTo>
                    <a:lnTo>
                      <a:pt x="10" y="0"/>
                    </a:lnTo>
                    <a:lnTo>
                      <a:pt x="14" y="10"/>
                    </a:lnTo>
                    <a:lnTo>
                      <a:pt x="14" y="10"/>
                    </a:lnTo>
                    <a:lnTo>
                      <a:pt x="18" y="14"/>
                    </a:lnTo>
                    <a:lnTo>
                      <a:pt x="20" y="20"/>
                    </a:lnTo>
                    <a:lnTo>
                      <a:pt x="20" y="20"/>
                    </a:lnTo>
                    <a:lnTo>
                      <a:pt x="20" y="24"/>
                    </a:lnTo>
                    <a:lnTo>
                      <a:pt x="20" y="24"/>
                    </a:lnTo>
                    <a:lnTo>
                      <a:pt x="16" y="28"/>
                    </a:lnTo>
                    <a:lnTo>
                      <a:pt x="16" y="28"/>
                    </a:lnTo>
                    <a:lnTo>
                      <a:pt x="6" y="24"/>
                    </a:lnTo>
                    <a:lnTo>
                      <a:pt x="2" y="2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0" name="Freeform 2140">
                <a:extLst>
                  <a:ext uri="{FF2B5EF4-FFF2-40B4-BE49-F238E27FC236}">
                    <a16:creationId xmlns:a16="http://schemas.microsoft.com/office/drawing/2014/main" id="{72305D75-8F49-31F8-5A56-748CF382B05A}"/>
                  </a:ext>
                </a:extLst>
              </p:cNvPr>
              <p:cNvSpPr>
                <a:spLocks/>
              </p:cNvSpPr>
              <p:nvPr/>
            </p:nvSpPr>
            <p:spPr bwMode="auto">
              <a:xfrm>
                <a:off x="1660" y="1688"/>
                <a:ext cx="18" cy="18"/>
              </a:xfrm>
              <a:custGeom>
                <a:avLst/>
                <a:gdLst>
                  <a:gd name="T0" fmla="*/ 8 w 18"/>
                  <a:gd name="T1" fmla="*/ 0 h 18"/>
                  <a:gd name="T2" fmla="*/ 8 w 18"/>
                  <a:gd name="T3" fmla="*/ 0 h 18"/>
                  <a:gd name="T4" fmla="*/ 14 w 18"/>
                  <a:gd name="T5" fmla="*/ 0 h 18"/>
                  <a:gd name="T6" fmla="*/ 14 w 18"/>
                  <a:gd name="T7" fmla="*/ 0 h 18"/>
                  <a:gd name="T8" fmla="*/ 16 w 18"/>
                  <a:gd name="T9" fmla="*/ 0 h 18"/>
                  <a:gd name="T10" fmla="*/ 18 w 18"/>
                  <a:gd name="T11" fmla="*/ 2 h 18"/>
                  <a:gd name="T12" fmla="*/ 18 w 18"/>
                  <a:gd name="T13" fmla="*/ 8 h 18"/>
                  <a:gd name="T14" fmla="*/ 18 w 18"/>
                  <a:gd name="T15" fmla="*/ 8 h 18"/>
                  <a:gd name="T16" fmla="*/ 18 w 18"/>
                  <a:gd name="T17" fmla="*/ 10 h 18"/>
                  <a:gd name="T18" fmla="*/ 18 w 18"/>
                  <a:gd name="T19" fmla="*/ 10 h 18"/>
                  <a:gd name="T20" fmla="*/ 16 w 18"/>
                  <a:gd name="T21" fmla="*/ 14 h 18"/>
                  <a:gd name="T22" fmla="*/ 14 w 18"/>
                  <a:gd name="T23" fmla="*/ 14 h 18"/>
                  <a:gd name="T24" fmla="*/ 12 w 18"/>
                  <a:gd name="T25" fmla="*/ 14 h 18"/>
                  <a:gd name="T26" fmla="*/ 8 w 18"/>
                  <a:gd name="T27" fmla="*/ 18 h 18"/>
                  <a:gd name="T28" fmla="*/ 8 w 18"/>
                  <a:gd name="T29" fmla="*/ 18 h 18"/>
                  <a:gd name="T30" fmla="*/ 8 w 18"/>
                  <a:gd name="T31" fmla="*/ 18 h 18"/>
                  <a:gd name="T32" fmla="*/ 8 w 18"/>
                  <a:gd name="T33" fmla="*/ 18 h 18"/>
                  <a:gd name="T34" fmla="*/ 2 w 18"/>
                  <a:gd name="T35" fmla="*/ 16 h 18"/>
                  <a:gd name="T36" fmla="*/ 0 w 18"/>
                  <a:gd name="T37" fmla="*/ 12 h 18"/>
                  <a:gd name="T38" fmla="*/ 0 w 18"/>
                  <a:gd name="T39" fmla="*/ 8 h 18"/>
                  <a:gd name="T40" fmla="*/ 0 w 18"/>
                  <a:gd name="T41" fmla="*/ 8 h 18"/>
                  <a:gd name="T42" fmla="*/ 0 w 18"/>
                  <a:gd name="T43" fmla="*/ 4 h 18"/>
                  <a:gd name="T44" fmla="*/ 2 w 18"/>
                  <a:gd name="T45" fmla="*/ 4 h 18"/>
                  <a:gd name="T46" fmla="*/ 4 w 18"/>
                  <a:gd name="T47" fmla="*/ 4 h 18"/>
                  <a:gd name="T48" fmla="*/ 8 w 18"/>
                  <a:gd name="T49" fmla="*/ 2 h 18"/>
                  <a:gd name="T50" fmla="*/ 8 w 18"/>
                  <a:gd name="T51" fmla="*/ 2 h 18"/>
                  <a:gd name="T52" fmla="*/ 8 w 18"/>
                  <a:gd name="T53" fmla="*/ 0 h 18"/>
                  <a:gd name="T54" fmla="*/ 8 w 18"/>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8">
                    <a:moveTo>
                      <a:pt x="8" y="0"/>
                    </a:moveTo>
                    <a:lnTo>
                      <a:pt x="8" y="0"/>
                    </a:lnTo>
                    <a:lnTo>
                      <a:pt x="14" y="0"/>
                    </a:lnTo>
                    <a:lnTo>
                      <a:pt x="14" y="0"/>
                    </a:lnTo>
                    <a:lnTo>
                      <a:pt x="16" y="0"/>
                    </a:lnTo>
                    <a:lnTo>
                      <a:pt x="18" y="2"/>
                    </a:lnTo>
                    <a:lnTo>
                      <a:pt x="18" y="8"/>
                    </a:lnTo>
                    <a:lnTo>
                      <a:pt x="18" y="8"/>
                    </a:lnTo>
                    <a:lnTo>
                      <a:pt x="18" y="10"/>
                    </a:lnTo>
                    <a:lnTo>
                      <a:pt x="18" y="10"/>
                    </a:lnTo>
                    <a:lnTo>
                      <a:pt x="16" y="14"/>
                    </a:lnTo>
                    <a:lnTo>
                      <a:pt x="14" y="14"/>
                    </a:lnTo>
                    <a:lnTo>
                      <a:pt x="12" y="14"/>
                    </a:lnTo>
                    <a:lnTo>
                      <a:pt x="8" y="18"/>
                    </a:lnTo>
                    <a:lnTo>
                      <a:pt x="8" y="18"/>
                    </a:lnTo>
                    <a:lnTo>
                      <a:pt x="8" y="18"/>
                    </a:lnTo>
                    <a:lnTo>
                      <a:pt x="8" y="18"/>
                    </a:lnTo>
                    <a:lnTo>
                      <a:pt x="2" y="16"/>
                    </a:lnTo>
                    <a:lnTo>
                      <a:pt x="0" y="12"/>
                    </a:lnTo>
                    <a:lnTo>
                      <a:pt x="0" y="8"/>
                    </a:lnTo>
                    <a:lnTo>
                      <a:pt x="0" y="8"/>
                    </a:lnTo>
                    <a:lnTo>
                      <a:pt x="0" y="4"/>
                    </a:lnTo>
                    <a:lnTo>
                      <a:pt x="2" y="4"/>
                    </a:lnTo>
                    <a:lnTo>
                      <a:pt x="4" y="4"/>
                    </a:lnTo>
                    <a:lnTo>
                      <a:pt x="8" y="2"/>
                    </a:lnTo>
                    <a:lnTo>
                      <a:pt x="8"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1" name="Freeform 2141">
                <a:extLst>
                  <a:ext uri="{FF2B5EF4-FFF2-40B4-BE49-F238E27FC236}">
                    <a16:creationId xmlns:a16="http://schemas.microsoft.com/office/drawing/2014/main" id="{B19A898D-79FF-D338-5BEA-77F9B8BCBCE1}"/>
                  </a:ext>
                </a:extLst>
              </p:cNvPr>
              <p:cNvSpPr>
                <a:spLocks/>
              </p:cNvSpPr>
              <p:nvPr/>
            </p:nvSpPr>
            <p:spPr bwMode="auto">
              <a:xfrm>
                <a:off x="1686" y="1630"/>
                <a:ext cx="18" cy="30"/>
              </a:xfrm>
              <a:custGeom>
                <a:avLst/>
                <a:gdLst>
                  <a:gd name="T0" fmla="*/ 8 w 18"/>
                  <a:gd name="T1" fmla="*/ 14 h 30"/>
                  <a:gd name="T2" fmla="*/ 8 w 18"/>
                  <a:gd name="T3" fmla="*/ 14 h 30"/>
                  <a:gd name="T4" fmla="*/ 6 w 18"/>
                  <a:gd name="T5" fmla="*/ 16 h 30"/>
                  <a:gd name="T6" fmla="*/ 4 w 18"/>
                  <a:gd name="T7" fmla="*/ 18 h 30"/>
                  <a:gd name="T8" fmla="*/ 2 w 18"/>
                  <a:gd name="T9" fmla="*/ 20 h 30"/>
                  <a:gd name="T10" fmla="*/ 0 w 18"/>
                  <a:gd name="T11" fmla="*/ 14 h 30"/>
                  <a:gd name="T12" fmla="*/ 0 w 18"/>
                  <a:gd name="T13" fmla="*/ 14 h 30"/>
                  <a:gd name="T14" fmla="*/ 2 w 18"/>
                  <a:gd name="T15" fmla="*/ 12 h 30"/>
                  <a:gd name="T16" fmla="*/ 4 w 18"/>
                  <a:gd name="T17" fmla="*/ 10 h 30"/>
                  <a:gd name="T18" fmla="*/ 4 w 18"/>
                  <a:gd name="T19" fmla="*/ 10 h 30"/>
                  <a:gd name="T20" fmla="*/ 4 w 18"/>
                  <a:gd name="T21" fmla="*/ 4 h 30"/>
                  <a:gd name="T22" fmla="*/ 4 w 18"/>
                  <a:gd name="T23" fmla="*/ 0 h 30"/>
                  <a:gd name="T24" fmla="*/ 4 w 18"/>
                  <a:gd name="T25" fmla="*/ 0 h 30"/>
                  <a:gd name="T26" fmla="*/ 6 w 18"/>
                  <a:gd name="T27" fmla="*/ 4 h 30"/>
                  <a:gd name="T28" fmla="*/ 6 w 18"/>
                  <a:gd name="T29" fmla="*/ 4 h 30"/>
                  <a:gd name="T30" fmla="*/ 10 w 18"/>
                  <a:gd name="T31" fmla="*/ 2 h 30"/>
                  <a:gd name="T32" fmla="*/ 12 w 18"/>
                  <a:gd name="T33" fmla="*/ 2 h 30"/>
                  <a:gd name="T34" fmla="*/ 14 w 18"/>
                  <a:gd name="T35" fmla="*/ 6 h 30"/>
                  <a:gd name="T36" fmla="*/ 18 w 18"/>
                  <a:gd name="T37" fmla="*/ 22 h 30"/>
                  <a:gd name="T38" fmla="*/ 18 w 18"/>
                  <a:gd name="T39" fmla="*/ 22 h 30"/>
                  <a:gd name="T40" fmla="*/ 18 w 18"/>
                  <a:gd name="T41" fmla="*/ 26 h 30"/>
                  <a:gd name="T42" fmla="*/ 18 w 18"/>
                  <a:gd name="T43" fmla="*/ 30 h 30"/>
                  <a:gd name="T44" fmla="*/ 18 w 18"/>
                  <a:gd name="T45" fmla="*/ 30 h 30"/>
                  <a:gd name="T46" fmla="*/ 16 w 18"/>
                  <a:gd name="T47" fmla="*/ 30 h 30"/>
                  <a:gd name="T48" fmla="*/ 16 w 18"/>
                  <a:gd name="T49" fmla="*/ 28 h 30"/>
                  <a:gd name="T50" fmla="*/ 16 w 18"/>
                  <a:gd name="T51" fmla="*/ 28 h 30"/>
                  <a:gd name="T52" fmla="*/ 12 w 18"/>
                  <a:gd name="T53" fmla="*/ 18 h 30"/>
                  <a:gd name="T54" fmla="*/ 8 w 18"/>
                  <a:gd name="T55" fmla="*/ 14 h 30"/>
                  <a:gd name="T56" fmla="*/ 8 w 18"/>
                  <a:gd name="T5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0">
                    <a:moveTo>
                      <a:pt x="8" y="14"/>
                    </a:moveTo>
                    <a:lnTo>
                      <a:pt x="8" y="14"/>
                    </a:lnTo>
                    <a:lnTo>
                      <a:pt x="6" y="16"/>
                    </a:lnTo>
                    <a:lnTo>
                      <a:pt x="4" y="18"/>
                    </a:lnTo>
                    <a:lnTo>
                      <a:pt x="2" y="20"/>
                    </a:lnTo>
                    <a:lnTo>
                      <a:pt x="0" y="14"/>
                    </a:lnTo>
                    <a:lnTo>
                      <a:pt x="0" y="14"/>
                    </a:lnTo>
                    <a:lnTo>
                      <a:pt x="2" y="12"/>
                    </a:lnTo>
                    <a:lnTo>
                      <a:pt x="4" y="10"/>
                    </a:lnTo>
                    <a:lnTo>
                      <a:pt x="4" y="10"/>
                    </a:lnTo>
                    <a:lnTo>
                      <a:pt x="4" y="4"/>
                    </a:lnTo>
                    <a:lnTo>
                      <a:pt x="4" y="0"/>
                    </a:lnTo>
                    <a:lnTo>
                      <a:pt x="4" y="0"/>
                    </a:lnTo>
                    <a:lnTo>
                      <a:pt x="6" y="4"/>
                    </a:lnTo>
                    <a:lnTo>
                      <a:pt x="6" y="4"/>
                    </a:lnTo>
                    <a:lnTo>
                      <a:pt x="10" y="2"/>
                    </a:lnTo>
                    <a:lnTo>
                      <a:pt x="12" y="2"/>
                    </a:lnTo>
                    <a:lnTo>
                      <a:pt x="14" y="6"/>
                    </a:lnTo>
                    <a:lnTo>
                      <a:pt x="18" y="22"/>
                    </a:lnTo>
                    <a:lnTo>
                      <a:pt x="18" y="22"/>
                    </a:lnTo>
                    <a:lnTo>
                      <a:pt x="18" y="26"/>
                    </a:lnTo>
                    <a:lnTo>
                      <a:pt x="18" y="30"/>
                    </a:lnTo>
                    <a:lnTo>
                      <a:pt x="18" y="30"/>
                    </a:lnTo>
                    <a:lnTo>
                      <a:pt x="16" y="30"/>
                    </a:lnTo>
                    <a:lnTo>
                      <a:pt x="16" y="28"/>
                    </a:lnTo>
                    <a:lnTo>
                      <a:pt x="16" y="28"/>
                    </a:lnTo>
                    <a:lnTo>
                      <a:pt x="12" y="18"/>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2" name="Freeform 2142">
                <a:extLst>
                  <a:ext uri="{FF2B5EF4-FFF2-40B4-BE49-F238E27FC236}">
                    <a16:creationId xmlns:a16="http://schemas.microsoft.com/office/drawing/2014/main" id="{BC59E55F-D3B8-EA76-A535-93CCA47D9B87}"/>
                  </a:ext>
                </a:extLst>
              </p:cNvPr>
              <p:cNvSpPr>
                <a:spLocks/>
              </p:cNvSpPr>
              <p:nvPr/>
            </p:nvSpPr>
            <p:spPr bwMode="auto">
              <a:xfrm>
                <a:off x="1590" y="1676"/>
                <a:ext cx="20" cy="24"/>
              </a:xfrm>
              <a:custGeom>
                <a:avLst/>
                <a:gdLst>
                  <a:gd name="T0" fmla="*/ 4 w 20"/>
                  <a:gd name="T1" fmla="*/ 0 h 24"/>
                  <a:gd name="T2" fmla="*/ 4 w 20"/>
                  <a:gd name="T3" fmla="*/ 0 h 24"/>
                  <a:gd name="T4" fmla="*/ 8 w 20"/>
                  <a:gd name="T5" fmla="*/ 6 h 24"/>
                  <a:gd name="T6" fmla="*/ 12 w 20"/>
                  <a:gd name="T7" fmla="*/ 8 h 24"/>
                  <a:gd name="T8" fmla="*/ 16 w 20"/>
                  <a:gd name="T9" fmla="*/ 10 h 24"/>
                  <a:gd name="T10" fmla="*/ 20 w 20"/>
                  <a:gd name="T11" fmla="*/ 16 h 24"/>
                  <a:gd name="T12" fmla="*/ 20 w 20"/>
                  <a:gd name="T13" fmla="*/ 16 h 24"/>
                  <a:gd name="T14" fmla="*/ 20 w 20"/>
                  <a:gd name="T15" fmla="*/ 22 h 24"/>
                  <a:gd name="T16" fmla="*/ 20 w 20"/>
                  <a:gd name="T17" fmla="*/ 22 h 24"/>
                  <a:gd name="T18" fmla="*/ 18 w 20"/>
                  <a:gd name="T19" fmla="*/ 24 h 24"/>
                  <a:gd name="T20" fmla="*/ 18 w 20"/>
                  <a:gd name="T21" fmla="*/ 24 h 24"/>
                  <a:gd name="T22" fmla="*/ 14 w 20"/>
                  <a:gd name="T23" fmla="*/ 24 h 24"/>
                  <a:gd name="T24" fmla="*/ 10 w 20"/>
                  <a:gd name="T25" fmla="*/ 22 h 24"/>
                  <a:gd name="T26" fmla="*/ 4 w 20"/>
                  <a:gd name="T27" fmla="*/ 14 h 24"/>
                  <a:gd name="T28" fmla="*/ 4 w 20"/>
                  <a:gd name="T29" fmla="*/ 14 h 24"/>
                  <a:gd name="T30" fmla="*/ 4 w 20"/>
                  <a:gd name="T31" fmla="*/ 12 h 24"/>
                  <a:gd name="T32" fmla="*/ 4 w 20"/>
                  <a:gd name="T33" fmla="*/ 12 h 24"/>
                  <a:gd name="T34" fmla="*/ 2 w 20"/>
                  <a:gd name="T35" fmla="*/ 10 h 24"/>
                  <a:gd name="T36" fmla="*/ 2 w 20"/>
                  <a:gd name="T37" fmla="*/ 8 h 24"/>
                  <a:gd name="T38" fmla="*/ 0 w 20"/>
                  <a:gd name="T39" fmla="*/ 6 h 24"/>
                  <a:gd name="T40" fmla="*/ 0 w 20"/>
                  <a:gd name="T41" fmla="*/ 4 h 24"/>
                  <a:gd name="T42" fmla="*/ 0 w 20"/>
                  <a:gd name="T43" fmla="*/ 4 h 24"/>
                  <a:gd name="T44" fmla="*/ 2 w 20"/>
                  <a:gd name="T45" fmla="*/ 0 h 24"/>
                  <a:gd name="T46" fmla="*/ 4 w 20"/>
                  <a:gd name="T47" fmla="*/ 0 h 24"/>
                  <a:gd name="T48" fmla="*/ 4 w 20"/>
                  <a:gd name="T4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4">
                    <a:moveTo>
                      <a:pt x="4" y="0"/>
                    </a:moveTo>
                    <a:lnTo>
                      <a:pt x="4" y="0"/>
                    </a:lnTo>
                    <a:lnTo>
                      <a:pt x="8" y="6"/>
                    </a:lnTo>
                    <a:lnTo>
                      <a:pt x="12" y="8"/>
                    </a:lnTo>
                    <a:lnTo>
                      <a:pt x="16" y="10"/>
                    </a:lnTo>
                    <a:lnTo>
                      <a:pt x="20" y="16"/>
                    </a:lnTo>
                    <a:lnTo>
                      <a:pt x="20" y="16"/>
                    </a:lnTo>
                    <a:lnTo>
                      <a:pt x="20" y="22"/>
                    </a:lnTo>
                    <a:lnTo>
                      <a:pt x="20" y="22"/>
                    </a:lnTo>
                    <a:lnTo>
                      <a:pt x="18" y="24"/>
                    </a:lnTo>
                    <a:lnTo>
                      <a:pt x="18" y="24"/>
                    </a:lnTo>
                    <a:lnTo>
                      <a:pt x="14" y="24"/>
                    </a:lnTo>
                    <a:lnTo>
                      <a:pt x="10" y="22"/>
                    </a:lnTo>
                    <a:lnTo>
                      <a:pt x="4" y="14"/>
                    </a:lnTo>
                    <a:lnTo>
                      <a:pt x="4" y="14"/>
                    </a:lnTo>
                    <a:lnTo>
                      <a:pt x="4" y="12"/>
                    </a:lnTo>
                    <a:lnTo>
                      <a:pt x="4" y="12"/>
                    </a:lnTo>
                    <a:lnTo>
                      <a:pt x="2" y="10"/>
                    </a:lnTo>
                    <a:lnTo>
                      <a:pt x="2" y="8"/>
                    </a:lnTo>
                    <a:lnTo>
                      <a:pt x="0" y="6"/>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3" name="Freeform 2143">
                <a:extLst>
                  <a:ext uri="{FF2B5EF4-FFF2-40B4-BE49-F238E27FC236}">
                    <a16:creationId xmlns:a16="http://schemas.microsoft.com/office/drawing/2014/main" id="{4E27EB8F-8E42-D915-E601-709441D6AAAE}"/>
                  </a:ext>
                </a:extLst>
              </p:cNvPr>
              <p:cNvSpPr>
                <a:spLocks/>
              </p:cNvSpPr>
              <p:nvPr/>
            </p:nvSpPr>
            <p:spPr bwMode="auto">
              <a:xfrm>
                <a:off x="1666" y="1632"/>
                <a:ext cx="14" cy="20"/>
              </a:xfrm>
              <a:custGeom>
                <a:avLst/>
                <a:gdLst>
                  <a:gd name="T0" fmla="*/ 14 w 14"/>
                  <a:gd name="T1" fmla="*/ 20 h 20"/>
                  <a:gd name="T2" fmla="*/ 14 w 14"/>
                  <a:gd name="T3" fmla="*/ 20 h 20"/>
                  <a:gd name="T4" fmla="*/ 8 w 14"/>
                  <a:gd name="T5" fmla="*/ 18 h 20"/>
                  <a:gd name="T6" fmla="*/ 4 w 14"/>
                  <a:gd name="T7" fmla="*/ 16 h 20"/>
                  <a:gd name="T8" fmla="*/ 2 w 14"/>
                  <a:gd name="T9" fmla="*/ 12 h 20"/>
                  <a:gd name="T10" fmla="*/ 2 w 14"/>
                  <a:gd name="T11" fmla="*/ 12 h 20"/>
                  <a:gd name="T12" fmla="*/ 0 w 14"/>
                  <a:gd name="T13" fmla="*/ 8 h 20"/>
                  <a:gd name="T14" fmla="*/ 0 w 14"/>
                  <a:gd name="T15" fmla="*/ 2 h 20"/>
                  <a:gd name="T16" fmla="*/ 0 w 14"/>
                  <a:gd name="T17" fmla="*/ 2 h 20"/>
                  <a:gd name="T18" fmla="*/ 2 w 14"/>
                  <a:gd name="T19" fmla="*/ 0 h 20"/>
                  <a:gd name="T20" fmla="*/ 4 w 14"/>
                  <a:gd name="T21" fmla="*/ 0 h 20"/>
                  <a:gd name="T22" fmla="*/ 4 w 14"/>
                  <a:gd name="T23" fmla="*/ 0 h 20"/>
                  <a:gd name="T24" fmla="*/ 6 w 14"/>
                  <a:gd name="T25" fmla="*/ 4 h 20"/>
                  <a:gd name="T26" fmla="*/ 10 w 14"/>
                  <a:gd name="T27" fmla="*/ 10 h 20"/>
                  <a:gd name="T28" fmla="*/ 14 w 14"/>
                  <a:gd name="T29" fmla="*/ 20 h 20"/>
                  <a:gd name="T30" fmla="*/ 14 w 14"/>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14" y="20"/>
                    </a:moveTo>
                    <a:lnTo>
                      <a:pt x="14" y="20"/>
                    </a:lnTo>
                    <a:lnTo>
                      <a:pt x="8" y="18"/>
                    </a:lnTo>
                    <a:lnTo>
                      <a:pt x="4" y="16"/>
                    </a:lnTo>
                    <a:lnTo>
                      <a:pt x="2" y="12"/>
                    </a:lnTo>
                    <a:lnTo>
                      <a:pt x="2" y="12"/>
                    </a:lnTo>
                    <a:lnTo>
                      <a:pt x="0" y="8"/>
                    </a:lnTo>
                    <a:lnTo>
                      <a:pt x="0" y="2"/>
                    </a:lnTo>
                    <a:lnTo>
                      <a:pt x="0" y="2"/>
                    </a:lnTo>
                    <a:lnTo>
                      <a:pt x="2" y="0"/>
                    </a:lnTo>
                    <a:lnTo>
                      <a:pt x="4" y="0"/>
                    </a:lnTo>
                    <a:lnTo>
                      <a:pt x="4" y="0"/>
                    </a:lnTo>
                    <a:lnTo>
                      <a:pt x="6" y="4"/>
                    </a:lnTo>
                    <a:lnTo>
                      <a:pt x="10" y="1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4" name="Freeform 2144">
                <a:extLst>
                  <a:ext uri="{FF2B5EF4-FFF2-40B4-BE49-F238E27FC236}">
                    <a16:creationId xmlns:a16="http://schemas.microsoft.com/office/drawing/2014/main" id="{16D64FF5-BC80-0F4B-20DE-FFFB93C6F847}"/>
                  </a:ext>
                </a:extLst>
              </p:cNvPr>
              <p:cNvSpPr>
                <a:spLocks/>
              </p:cNvSpPr>
              <p:nvPr/>
            </p:nvSpPr>
            <p:spPr bwMode="auto">
              <a:xfrm>
                <a:off x="1660" y="1712"/>
                <a:ext cx="12" cy="28"/>
              </a:xfrm>
              <a:custGeom>
                <a:avLst/>
                <a:gdLst>
                  <a:gd name="T0" fmla="*/ 10 w 12"/>
                  <a:gd name="T1" fmla="*/ 8 h 28"/>
                  <a:gd name="T2" fmla="*/ 10 w 12"/>
                  <a:gd name="T3" fmla="*/ 8 h 28"/>
                  <a:gd name="T4" fmla="*/ 10 w 12"/>
                  <a:gd name="T5" fmla="*/ 12 h 28"/>
                  <a:gd name="T6" fmla="*/ 8 w 12"/>
                  <a:gd name="T7" fmla="*/ 12 h 28"/>
                  <a:gd name="T8" fmla="*/ 6 w 12"/>
                  <a:gd name="T9" fmla="*/ 14 h 28"/>
                  <a:gd name="T10" fmla="*/ 6 w 12"/>
                  <a:gd name="T11" fmla="*/ 14 h 28"/>
                  <a:gd name="T12" fmla="*/ 8 w 12"/>
                  <a:gd name="T13" fmla="*/ 18 h 28"/>
                  <a:gd name="T14" fmla="*/ 8 w 12"/>
                  <a:gd name="T15" fmla="*/ 20 h 28"/>
                  <a:gd name="T16" fmla="*/ 10 w 12"/>
                  <a:gd name="T17" fmla="*/ 22 h 28"/>
                  <a:gd name="T18" fmla="*/ 12 w 12"/>
                  <a:gd name="T19" fmla="*/ 28 h 28"/>
                  <a:gd name="T20" fmla="*/ 12 w 12"/>
                  <a:gd name="T21" fmla="*/ 28 h 28"/>
                  <a:gd name="T22" fmla="*/ 4 w 12"/>
                  <a:gd name="T23" fmla="*/ 24 h 28"/>
                  <a:gd name="T24" fmla="*/ 4 w 12"/>
                  <a:gd name="T25" fmla="*/ 24 h 28"/>
                  <a:gd name="T26" fmla="*/ 2 w 12"/>
                  <a:gd name="T27" fmla="*/ 22 h 28"/>
                  <a:gd name="T28" fmla="*/ 0 w 12"/>
                  <a:gd name="T29" fmla="*/ 16 h 28"/>
                  <a:gd name="T30" fmla="*/ 0 w 12"/>
                  <a:gd name="T31" fmla="*/ 16 h 28"/>
                  <a:gd name="T32" fmla="*/ 2 w 12"/>
                  <a:gd name="T33" fmla="*/ 8 h 28"/>
                  <a:gd name="T34" fmla="*/ 2 w 12"/>
                  <a:gd name="T35" fmla="*/ 2 h 28"/>
                  <a:gd name="T36" fmla="*/ 2 w 12"/>
                  <a:gd name="T37" fmla="*/ 2 h 28"/>
                  <a:gd name="T38" fmla="*/ 4 w 12"/>
                  <a:gd name="T39" fmla="*/ 0 h 28"/>
                  <a:gd name="T40" fmla="*/ 6 w 12"/>
                  <a:gd name="T41" fmla="*/ 2 h 28"/>
                  <a:gd name="T42" fmla="*/ 8 w 12"/>
                  <a:gd name="T43" fmla="*/ 6 h 28"/>
                  <a:gd name="T44" fmla="*/ 8 w 12"/>
                  <a:gd name="T45" fmla="*/ 6 h 28"/>
                  <a:gd name="T46" fmla="*/ 10 w 12"/>
                  <a:gd name="T47" fmla="*/ 8 h 28"/>
                  <a:gd name="T48" fmla="*/ 10 w 12"/>
                  <a:gd name="T4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28">
                    <a:moveTo>
                      <a:pt x="10" y="8"/>
                    </a:moveTo>
                    <a:lnTo>
                      <a:pt x="10" y="8"/>
                    </a:lnTo>
                    <a:lnTo>
                      <a:pt x="10" y="12"/>
                    </a:lnTo>
                    <a:lnTo>
                      <a:pt x="8" y="12"/>
                    </a:lnTo>
                    <a:lnTo>
                      <a:pt x="6" y="14"/>
                    </a:lnTo>
                    <a:lnTo>
                      <a:pt x="6" y="14"/>
                    </a:lnTo>
                    <a:lnTo>
                      <a:pt x="8" y="18"/>
                    </a:lnTo>
                    <a:lnTo>
                      <a:pt x="8" y="20"/>
                    </a:lnTo>
                    <a:lnTo>
                      <a:pt x="10" y="22"/>
                    </a:lnTo>
                    <a:lnTo>
                      <a:pt x="12" y="28"/>
                    </a:lnTo>
                    <a:lnTo>
                      <a:pt x="12" y="28"/>
                    </a:lnTo>
                    <a:lnTo>
                      <a:pt x="4" y="24"/>
                    </a:lnTo>
                    <a:lnTo>
                      <a:pt x="4" y="24"/>
                    </a:lnTo>
                    <a:lnTo>
                      <a:pt x="2" y="22"/>
                    </a:lnTo>
                    <a:lnTo>
                      <a:pt x="0" y="16"/>
                    </a:lnTo>
                    <a:lnTo>
                      <a:pt x="0" y="16"/>
                    </a:lnTo>
                    <a:lnTo>
                      <a:pt x="2" y="8"/>
                    </a:lnTo>
                    <a:lnTo>
                      <a:pt x="2" y="2"/>
                    </a:lnTo>
                    <a:lnTo>
                      <a:pt x="2" y="2"/>
                    </a:lnTo>
                    <a:lnTo>
                      <a:pt x="4" y="0"/>
                    </a:lnTo>
                    <a:lnTo>
                      <a:pt x="6" y="2"/>
                    </a:lnTo>
                    <a:lnTo>
                      <a:pt x="8" y="6"/>
                    </a:lnTo>
                    <a:lnTo>
                      <a:pt x="8" y="6"/>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5" name="Freeform 2145">
                <a:extLst>
                  <a:ext uri="{FF2B5EF4-FFF2-40B4-BE49-F238E27FC236}">
                    <a16:creationId xmlns:a16="http://schemas.microsoft.com/office/drawing/2014/main" id="{EEDA7584-79A3-D0FC-F5CA-56DC9B9180D1}"/>
                  </a:ext>
                </a:extLst>
              </p:cNvPr>
              <p:cNvSpPr>
                <a:spLocks/>
              </p:cNvSpPr>
              <p:nvPr/>
            </p:nvSpPr>
            <p:spPr bwMode="auto">
              <a:xfrm>
                <a:off x="1676" y="1603"/>
                <a:ext cx="10" cy="22"/>
              </a:xfrm>
              <a:custGeom>
                <a:avLst/>
                <a:gdLst>
                  <a:gd name="T0" fmla="*/ 10 w 10"/>
                  <a:gd name="T1" fmla="*/ 22 h 22"/>
                  <a:gd name="T2" fmla="*/ 10 w 10"/>
                  <a:gd name="T3" fmla="*/ 22 h 22"/>
                  <a:gd name="T4" fmla="*/ 2 w 10"/>
                  <a:gd name="T5" fmla="*/ 10 h 22"/>
                  <a:gd name="T6" fmla="*/ 2 w 10"/>
                  <a:gd name="T7" fmla="*/ 10 h 22"/>
                  <a:gd name="T8" fmla="*/ 0 w 10"/>
                  <a:gd name="T9" fmla="*/ 6 h 22"/>
                  <a:gd name="T10" fmla="*/ 0 w 10"/>
                  <a:gd name="T11" fmla="*/ 2 h 22"/>
                  <a:gd name="T12" fmla="*/ 0 w 10"/>
                  <a:gd name="T13" fmla="*/ 2 h 22"/>
                  <a:gd name="T14" fmla="*/ 2 w 10"/>
                  <a:gd name="T15" fmla="*/ 0 h 22"/>
                  <a:gd name="T16" fmla="*/ 2 w 10"/>
                  <a:gd name="T17" fmla="*/ 0 h 22"/>
                  <a:gd name="T18" fmla="*/ 2 w 10"/>
                  <a:gd name="T19" fmla="*/ 0 h 22"/>
                  <a:gd name="T20" fmla="*/ 8 w 10"/>
                  <a:gd name="T21" fmla="*/ 8 h 22"/>
                  <a:gd name="T22" fmla="*/ 10 w 10"/>
                  <a:gd name="T23" fmla="*/ 12 h 22"/>
                  <a:gd name="T24" fmla="*/ 10 w 10"/>
                  <a:gd name="T25" fmla="*/ 22 h 22"/>
                  <a:gd name="T26" fmla="*/ 10 w 10"/>
                  <a:gd name="T2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10" y="22"/>
                    </a:moveTo>
                    <a:lnTo>
                      <a:pt x="10" y="22"/>
                    </a:lnTo>
                    <a:lnTo>
                      <a:pt x="2" y="10"/>
                    </a:lnTo>
                    <a:lnTo>
                      <a:pt x="2" y="10"/>
                    </a:lnTo>
                    <a:lnTo>
                      <a:pt x="0" y="6"/>
                    </a:lnTo>
                    <a:lnTo>
                      <a:pt x="0" y="2"/>
                    </a:lnTo>
                    <a:lnTo>
                      <a:pt x="0" y="2"/>
                    </a:lnTo>
                    <a:lnTo>
                      <a:pt x="2" y="0"/>
                    </a:lnTo>
                    <a:lnTo>
                      <a:pt x="2" y="0"/>
                    </a:lnTo>
                    <a:lnTo>
                      <a:pt x="2" y="0"/>
                    </a:lnTo>
                    <a:lnTo>
                      <a:pt x="8" y="8"/>
                    </a:lnTo>
                    <a:lnTo>
                      <a:pt x="10" y="12"/>
                    </a:lnTo>
                    <a:lnTo>
                      <a:pt x="10" y="22"/>
                    </a:ln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6" name="Freeform 2146">
                <a:extLst>
                  <a:ext uri="{FF2B5EF4-FFF2-40B4-BE49-F238E27FC236}">
                    <a16:creationId xmlns:a16="http://schemas.microsoft.com/office/drawing/2014/main" id="{CF922C15-CCCE-F286-8474-6263440544E7}"/>
                  </a:ext>
                </a:extLst>
              </p:cNvPr>
              <p:cNvSpPr>
                <a:spLocks/>
              </p:cNvSpPr>
              <p:nvPr/>
            </p:nvSpPr>
            <p:spPr bwMode="auto">
              <a:xfrm>
                <a:off x="1612" y="1674"/>
                <a:ext cx="6" cy="16"/>
              </a:xfrm>
              <a:custGeom>
                <a:avLst/>
                <a:gdLst>
                  <a:gd name="T0" fmla="*/ 2 w 6"/>
                  <a:gd name="T1" fmla="*/ 14 h 16"/>
                  <a:gd name="T2" fmla="*/ 2 w 6"/>
                  <a:gd name="T3" fmla="*/ 14 h 16"/>
                  <a:gd name="T4" fmla="*/ 2 w 6"/>
                  <a:gd name="T5" fmla="*/ 10 h 16"/>
                  <a:gd name="T6" fmla="*/ 2 w 6"/>
                  <a:gd name="T7" fmla="*/ 10 h 16"/>
                  <a:gd name="T8" fmla="*/ 0 w 6"/>
                  <a:gd name="T9" fmla="*/ 6 h 16"/>
                  <a:gd name="T10" fmla="*/ 0 w 6"/>
                  <a:gd name="T11" fmla="*/ 0 h 16"/>
                  <a:gd name="T12" fmla="*/ 0 w 6"/>
                  <a:gd name="T13" fmla="*/ 0 h 16"/>
                  <a:gd name="T14" fmla="*/ 4 w 6"/>
                  <a:gd name="T15" fmla="*/ 0 h 16"/>
                  <a:gd name="T16" fmla="*/ 6 w 6"/>
                  <a:gd name="T17" fmla="*/ 2 h 16"/>
                  <a:gd name="T18" fmla="*/ 6 w 6"/>
                  <a:gd name="T19" fmla="*/ 8 h 16"/>
                  <a:gd name="T20" fmla="*/ 6 w 6"/>
                  <a:gd name="T21" fmla="*/ 8 h 16"/>
                  <a:gd name="T22" fmla="*/ 6 w 6"/>
                  <a:gd name="T23" fmla="*/ 14 h 16"/>
                  <a:gd name="T24" fmla="*/ 4 w 6"/>
                  <a:gd name="T25" fmla="*/ 16 h 16"/>
                  <a:gd name="T26" fmla="*/ 2 w 6"/>
                  <a:gd name="T27" fmla="*/ 14 h 16"/>
                  <a:gd name="T28" fmla="*/ 2 w 6"/>
                  <a:gd name="T2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2" y="14"/>
                    </a:moveTo>
                    <a:lnTo>
                      <a:pt x="2" y="14"/>
                    </a:lnTo>
                    <a:lnTo>
                      <a:pt x="2" y="10"/>
                    </a:lnTo>
                    <a:lnTo>
                      <a:pt x="2" y="10"/>
                    </a:lnTo>
                    <a:lnTo>
                      <a:pt x="0" y="6"/>
                    </a:lnTo>
                    <a:lnTo>
                      <a:pt x="0" y="0"/>
                    </a:lnTo>
                    <a:lnTo>
                      <a:pt x="0" y="0"/>
                    </a:lnTo>
                    <a:lnTo>
                      <a:pt x="4" y="0"/>
                    </a:lnTo>
                    <a:lnTo>
                      <a:pt x="6" y="2"/>
                    </a:lnTo>
                    <a:lnTo>
                      <a:pt x="6" y="8"/>
                    </a:lnTo>
                    <a:lnTo>
                      <a:pt x="6" y="8"/>
                    </a:lnTo>
                    <a:lnTo>
                      <a:pt x="6" y="14"/>
                    </a:lnTo>
                    <a:lnTo>
                      <a:pt x="4" y="16"/>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7" name="Freeform 2147">
                <a:extLst>
                  <a:ext uri="{FF2B5EF4-FFF2-40B4-BE49-F238E27FC236}">
                    <a16:creationId xmlns:a16="http://schemas.microsoft.com/office/drawing/2014/main" id="{FD8F46AC-41EC-A18F-D18D-D5201B8B9F6C}"/>
                  </a:ext>
                </a:extLst>
              </p:cNvPr>
              <p:cNvSpPr>
                <a:spLocks/>
              </p:cNvSpPr>
              <p:nvPr/>
            </p:nvSpPr>
            <p:spPr bwMode="auto">
              <a:xfrm>
                <a:off x="1604" y="1662"/>
                <a:ext cx="6" cy="16"/>
              </a:xfrm>
              <a:custGeom>
                <a:avLst/>
                <a:gdLst>
                  <a:gd name="T0" fmla="*/ 4 w 6"/>
                  <a:gd name="T1" fmla="*/ 14 h 16"/>
                  <a:gd name="T2" fmla="*/ 4 w 6"/>
                  <a:gd name="T3" fmla="*/ 14 h 16"/>
                  <a:gd name="T4" fmla="*/ 2 w 6"/>
                  <a:gd name="T5" fmla="*/ 14 h 16"/>
                  <a:gd name="T6" fmla="*/ 2 w 6"/>
                  <a:gd name="T7" fmla="*/ 12 h 16"/>
                  <a:gd name="T8" fmla="*/ 0 w 6"/>
                  <a:gd name="T9" fmla="*/ 4 h 16"/>
                  <a:gd name="T10" fmla="*/ 0 w 6"/>
                  <a:gd name="T11" fmla="*/ 4 h 16"/>
                  <a:gd name="T12" fmla="*/ 0 w 6"/>
                  <a:gd name="T13" fmla="*/ 2 h 16"/>
                  <a:gd name="T14" fmla="*/ 2 w 6"/>
                  <a:gd name="T15" fmla="*/ 2 h 16"/>
                  <a:gd name="T16" fmla="*/ 4 w 6"/>
                  <a:gd name="T17" fmla="*/ 0 h 16"/>
                  <a:gd name="T18" fmla="*/ 4 w 6"/>
                  <a:gd name="T19" fmla="*/ 0 h 16"/>
                  <a:gd name="T20" fmla="*/ 4 w 6"/>
                  <a:gd name="T21" fmla="*/ 0 h 16"/>
                  <a:gd name="T22" fmla="*/ 4 w 6"/>
                  <a:gd name="T23" fmla="*/ 0 h 16"/>
                  <a:gd name="T24" fmla="*/ 6 w 6"/>
                  <a:gd name="T25" fmla="*/ 12 h 16"/>
                  <a:gd name="T26" fmla="*/ 6 w 6"/>
                  <a:gd name="T27" fmla="*/ 12 h 16"/>
                  <a:gd name="T28" fmla="*/ 6 w 6"/>
                  <a:gd name="T29" fmla="*/ 16 h 16"/>
                  <a:gd name="T30" fmla="*/ 4 w 6"/>
                  <a:gd name="T31" fmla="*/ 14 h 16"/>
                  <a:gd name="T32" fmla="*/ 4 w 6"/>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6">
                    <a:moveTo>
                      <a:pt x="4" y="14"/>
                    </a:moveTo>
                    <a:lnTo>
                      <a:pt x="4" y="14"/>
                    </a:lnTo>
                    <a:lnTo>
                      <a:pt x="2" y="14"/>
                    </a:lnTo>
                    <a:lnTo>
                      <a:pt x="2" y="12"/>
                    </a:lnTo>
                    <a:lnTo>
                      <a:pt x="0" y="4"/>
                    </a:lnTo>
                    <a:lnTo>
                      <a:pt x="0" y="4"/>
                    </a:lnTo>
                    <a:lnTo>
                      <a:pt x="0" y="2"/>
                    </a:lnTo>
                    <a:lnTo>
                      <a:pt x="2" y="2"/>
                    </a:lnTo>
                    <a:lnTo>
                      <a:pt x="4" y="0"/>
                    </a:lnTo>
                    <a:lnTo>
                      <a:pt x="4" y="0"/>
                    </a:lnTo>
                    <a:lnTo>
                      <a:pt x="4" y="0"/>
                    </a:lnTo>
                    <a:lnTo>
                      <a:pt x="4" y="0"/>
                    </a:lnTo>
                    <a:lnTo>
                      <a:pt x="6" y="12"/>
                    </a:lnTo>
                    <a:lnTo>
                      <a:pt x="6" y="12"/>
                    </a:lnTo>
                    <a:lnTo>
                      <a:pt x="6" y="16"/>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8" name="Freeform 2148">
                <a:extLst>
                  <a:ext uri="{FF2B5EF4-FFF2-40B4-BE49-F238E27FC236}">
                    <a16:creationId xmlns:a16="http://schemas.microsoft.com/office/drawing/2014/main" id="{8AF48B13-45C2-10AC-E9B9-E20BC71D1B1F}"/>
                  </a:ext>
                </a:extLst>
              </p:cNvPr>
              <p:cNvSpPr>
                <a:spLocks/>
              </p:cNvSpPr>
              <p:nvPr/>
            </p:nvSpPr>
            <p:spPr bwMode="auto">
              <a:xfrm>
                <a:off x="1636" y="1742"/>
                <a:ext cx="10" cy="12"/>
              </a:xfrm>
              <a:custGeom>
                <a:avLst/>
                <a:gdLst>
                  <a:gd name="T0" fmla="*/ 10 w 10"/>
                  <a:gd name="T1" fmla="*/ 8 h 12"/>
                  <a:gd name="T2" fmla="*/ 10 w 10"/>
                  <a:gd name="T3" fmla="*/ 8 h 12"/>
                  <a:gd name="T4" fmla="*/ 8 w 10"/>
                  <a:gd name="T5" fmla="*/ 12 h 12"/>
                  <a:gd name="T6" fmla="*/ 6 w 10"/>
                  <a:gd name="T7" fmla="*/ 12 h 12"/>
                  <a:gd name="T8" fmla="*/ 6 w 10"/>
                  <a:gd name="T9" fmla="*/ 12 h 12"/>
                  <a:gd name="T10" fmla="*/ 4 w 10"/>
                  <a:gd name="T11" fmla="*/ 10 h 12"/>
                  <a:gd name="T12" fmla="*/ 2 w 10"/>
                  <a:gd name="T13" fmla="*/ 8 h 12"/>
                  <a:gd name="T14" fmla="*/ 0 w 10"/>
                  <a:gd name="T15" fmla="*/ 0 h 12"/>
                  <a:gd name="T16" fmla="*/ 0 w 10"/>
                  <a:gd name="T17" fmla="*/ 0 h 12"/>
                  <a:gd name="T18" fmla="*/ 2 w 10"/>
                  <a:gd name="T19" fmla="*/ 0 h 12"/>
                  <a:gd name="T20" fmla="*/ 4 w 10"/>
                  <a:gd name="T21" fmla="*/ 0 h 12"/>
                  <a:gd name="T22" fmla="*/ 8 w 10"/>
                  <a:gd name="T23" fmla="*/ 4 h 12"/>
                  <a:gd name="T24" fmla="*/ 8 w 10"/>
                  <a:gd name="T25" fmla="*/ 4 h 12"/>
                  <a:gd name="T26" fmla="*/ 8 w 10"/>
                  <a:gd name="T27" fmla="*/ 4 h 12"/>
                  <a:gd name="T28" fmla="*/ 10 w 10"/>
                  <a:gd name="T29" fmla="*/ 8 h 12"/>
                  <a:gd name="T30" fmla="*/ 10 w 10"/>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2">
                    <a:moveTo>
                      <a:pt x="10" y="8"/>
                    </a:moveTo>
                    <a:lnTo>
                      <a:pt x="10" y="8"/>
                    </a:lnTo>
                    <a:lnTo>
                      <a:pt x="8" y="12"/>
                    </a:lnTo>
                    <a:lnTo>
                      <a:pt x="6" y="12"/>
                    </a:lnTo>
                    <a:lnTo>
                      <a:pt x="6" y="12"/>
                    </a:lnTo>
                    <a:lnTo>
                      <a:pt x="4" y="10"/>
                    </a:lnTo>
                    <a:lnTo>
                      <a:pt x="2" y="8"/>
                    </a:lnTo>
                    <a:lnTo>
                      <a:pt x="0" y="0"/>
                    </a:lnTo>
                    <a:lnTo>
                      <a:pt x="0" y="0"/>
                    </a:lnTo>
                    <a:lnTo>
                      <a:pt x="2" y="0"/>
                    </a:lnTo>
                    <a:lnTo>
                      <a:pt x="4" y="0"/>
                    </a:lnTo>
                    <a:lnTo>
                      <a:pt x="8" y="4"/>
                    </a:lnTo>
                    <a:lnTo>
                      <a:pt x="8" y="4"/>
                    </a:lnTo>
                    <a:lnTo>
                      <a:pt x="8" y="4"/>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9" name="Freeform 2149">
                <a:extLst>
                  <a:ext uri="{FF2B5EF4-FFF2-40B4-BE49-F238E27FC236}">
                    <a16:creationId xmlns:a16="http://schemas.microsoft.com/office/drawing/2014/main" id="{E44D0760-DEDC-D976-A9E7-86429333EAD1}"/>
                  </a:ext>
                </a:extLst>
              </p:cNvPr>
              <p:cNvSpPr>
                <a:spLocks/>
              </p:cNvSpPr>
              <p:nvPr/>
            </p:nvSpPr>
            <p:spPr bwMode="auto">
              <a:xfrm>
                <a:off x="1686" y="1599"/>
                <a:ext cx="8" cy="10"/>
              </a:xfrm>
              <a:custGeom>
                <a:avLst/>
                <a:gdLst>
                  <a:gd name="T0" fmla="*/ 0 w 8"/>
                  <a:gd name="T1" fmla="*/ 4 h 10"/>
                  <a:gd name="T2" fmla="*/ 0 w 8"/>
                  <a:gd name="T3" fmla="*/ 4 h 10"/>
                  <a:gd name="T4" fmla="*/ 4 w 8"/>
                  <a:gd name="T5" fmla="*/ 2 h 10"/>
                  <a:gd name="T6" fmla="*/ 6 w 8"/>
                  <a:gd name="T7" fmla="*/ 0 h 10"/>
                  <a:gd name="T8" fmla="*/ 6 w 8"/>
                  <a:gd name="T9" fmla="*/ 0 h 10"/>
                  <a:gd name="T10" fmla="*/ 8 w 8"/>
                  <a:gd name="T11" fmla="*/ 10 h 10"/>
                  <a:gd name="T12" fmla="*/ 8 w 8"/>
                  <a:gd name="T13" fmla="*/ 10 h 10"/>
                  <a:gd name="T14" fmla="*/ 6 w 8"/>
                  <a:gd name="T15" fmla="*/ 10 h 10"/>
                  <a:gd name="T16" fmla="*/ 4 w 8"/>
                  <a:gd name="T17" fmla="*/ 10 h 10"/>
                  <a:gd name="T18" fmla="*/ 0 w 8"/>
                  <a:gd name="T19" fmla="*/ 4 h 10"/>
                  <a:gd name="T20" fmla="*/ 0 w 8"/>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0" y="4"/>
                    </a:moveTo>
                    <a:lnTo>
                      <a:pt x="0" y="4"/>
                    </a:lnTo>
                    <a:lnTo>
                      <a:pt x="4" y="2"/>
                    </a:lnTo>
                    <a:lnTo>
                      <a:pt x="6" y="0"/>
                    </a:lnTo>
                    <a:lnTo>
                      <a:pt x="6" y="0"/>
                    </a:lnTo>
                    <a:lnTo>
                      <a:pt x="8" y="10"/>
                    </a:lnTo>
                    <a:lnTo>
                      <a:pt x="8" y="10"/>
                    </a:lnTo>
                    <a:lnTo>
                      <a:pt x="6" y="10"/>
                    </a:lnTo>
                    <a:lnTo>
                      <a:pt x="4"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0" name="Freeform 2150">
                <a:extLst>
                  <a:ext uri="{FF2B5EF4-FFF2-40B4-BE49-F238E27FC236}">
                    <a16:creationId xmlns:a16="http://schemas.microsoft.com/office/drawing/2014/main" id="{86027FE8-4858-113B-5E4F-DCD122C39D22}"/>
                  </a:ext>
                </a:extLst>
              </p:cNvPr>
              <p:cNvSpPr>
                <a:spLocks/>
              </p:cNvSpPr>
              <p:nvPr/>
            </p:nvSpPr>
            <p:spPr bwMode="auto">
              <a:xfrm>
                <a:off x="1610" y="1698"/>
                <a:ext cx="6" cy="12"/>
              </a:xfrm>
              <a:custGeom>
                <a:avLst/>
                <a:gdLst>
                  <a:gd name="T0" fmla="*/ 4 w 6"/>
                  <a:gd name="T1" fmla="*/ 0 h 12"/>
                  <a:gd name="T2" fmla="*/ 4 w 6"/>
                  <a:gd name="T3" fmla="*/ 0 h 12"/>
                  <a:gd name="T4" fmla="*/ 4 w 6"/>
                  <a:gd name="T5" fmla="*/ 6 h 12"/>
                  <a:gd name="T6" fmla="*/ 6 w 6"/>
                  <a:gd name="T7" fmla="*/ 8 h 12"/>
                  <a:gd name="T8" fmla="*/ 6 w 6"/>
                  <a:gd name="T9" fmla="*/ 10 h 12"/>
                  <a:gd name="T10" fmla="*/ 6 w 6"/>
                  <a:gd name="T11" fmla="*/ 10 h 12"/>
                  <a:gd name="T12" fmla="*/ 4 w 6"/>
                  <a:gd name="T13" fmla="*/ 12 h 12"/>
                  <a:gd name="T14" fmla="*/ 2 w 6"/>
                  <a:gd name="T15" fmla="*/ 12 h 12"/>
                  <a:gd name="T16" fmla="*/ 0 w 6"/>
                  <a:gd name="T17" fmla="*/ 8 h 12"/>
                  <a:gd name="T18" fmla="*/ 0 w 6"/>
                  <a:gd name="T19" fmla="*/ 8 h 12"/>
                  <a:gd name="T20" fmla="*/ 0 w 6"/>
                  <a:gd name="T21" fmla="*/ 6 h 12"/>
                  <a:gd name="T22" fmla="*/ 0 w 6"/>
                  <a:gd name="T23" fmla="*/ 0 h 12"/>
                  <a:gd name="T24" fmla="*/ 0 w 6"/>
                  <a:gd name="T25" fmla="*/ 0 h 12"/>
                  <a:gd name="T26" fmla="*/ 0 w 6"/>
                  <a:gd name="T27" fmla="*/ 0 h 12"/>
                  <a:gd name="T28" fmla="*/ 2 w 6"/>
                  <a:gd name="T29" fmla="*/ 0 h 12"/>
                  <a:gd name="T30" fmla="*/ 4 w 6"/>
                  <a:gd name="T31" fmla="*/ 0 h 12"/>
                  <a:gd name="T32" fmla="*/ 4 w 6"/>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2">
                    <a:moveTo>
                      <a:pt x="4" y="0"/>
                    </a:moveTo>
                    <a:lnTo>
                      <a:pt x="4" y="0"/>
                    </a:lnTo>
                    <a:lnTo>
                      <a:pt x="4" y="6"/>
                    </a:lnTo>
                    <a:lnTo>
                      <a:pt x="6" y="8"/>
                    </a:lnTo>
                    <a:lnTo>
                      <a:pt x="6" y="10"/>
                    </a:lnTo>
                    <a:lnTo>
                      <a:pt x="6" y="10"/>
                    </a:lnTo>
                    <a:lnTo>
                      <a:pt x="4" y="12"/>
                    </a:lnTo>
                    <a:lnTo>
                      <a:pt x="2" y="12"/>
                    </a:lnTo>
                    <a:lnTo>
                      <a:pt x="0" y="8"/>
                    </a:lnTo>
                    <a:lnTo>
                      <a:pt x="0" y="8"/>
                    </a:lnTo>
                    <a:lnTo>
                      <a:pt x="0" y="6"/>
                    </a:lnTo>
                    <a:lnTo>
                      <a:pt x="0" y="0"/>
                    </a:lnTo>
                    <a:lnTo>
                      <a:pt x="0" y="0"/>
                    </a:lnTo>
                    <a:lnTo>
                      <a:pt x="0"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1" name="Freeform 2151">
                <a:extLst>
                  <a:ext uri="{FF2B5EF4-FFF2-40B4-BE49-F238E27FC236}">
                    <a16:creationId xmlns:a16="http://schemas.microsoft.com/office/drawing/2014/main" id="{B9B40027-1E74-CEBF-556F-1A96CDA2776F}"/>
                  </a:ext>
                </a:extLst>
              </p:cNvPr>
              <p:cNvSpPr>
                <a:spLocks/>
              </p:cNvSpPr>
              <p:nvPr/>
            </p:nvSpPr>
            <p:spPr bwMode="auto">
              <a:xfrm>
                <a:off x="1608" y="1674"/>
                <a:ext cx="6" cy="10"/>
              </a:xfrm>
              <a:custGeom>
                <a:avLst/>
                <a:gdLst>
                  <a:gd name="T0" fmla="*/ 0 w 6"/>
                  <a:gd name="T1" fmla="*/ 2 h 10"/>
                  <a:gd name="T2" fmla="*/ 0 w 6"/>
                  <a:gd name="T3" fmla="*/ 2 h 10"/>
                  <a:gd name="T4" fmla="*/ 2 w 6"/>
                  <a:gd name="T5" fmla="*/ 2 h 10"/>
                  <a:gd name="T6" fmla="*/ 2 w 6"/>
                  <a:gd name="T7" fmla="*/ 0 h 10"/>
                  <a:gd name="T8" fmla="*/ 2 w 6"/>
                  <a:gd name="T9" fmla="*/ 0 h 10"/>
                  <a:gd name="T10" fmla="*/ 4 w 6"/>
                  <a:gd name="T11" fmla="*/ 0 h 10"/>
                  <a:gd name="T12" fmla="*/ 4 w 6"/>
                  <a:gd name="T13" fmla="*/ 0 h 10"/>
                  <a:gd name="T14" fmla="*/ 6 w 6"/>
                  <a:gd name="T15" fmla="*/ 10 h 10"/>
                  <a:gd name="T16" fmla="*/ 6 w 6"/>
                  <a:gd name="T17" fmla="*/ 10 h 10"/>
                  <a:gd name="T18" fmla="*/ 0 w 6"/>
                  <a:gd name="T19" fmla="*/ 2 h 10"/>
                  <a:gd name="T20" fmla="*/ 0 w 6"/>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0" y="2"/>
                    </a:moveTo>
                    <a:lnTo>
                      <a:pt x="0" y="2"/>
                    </a:lnTo>
                    <a:lnTo>
                      <a:pt x="2" y="2"/>
                    </a:lnTo>
                    <a:lnTo>
                      <a:pt x="2" y="0"/>
                    </a:lnTo>
                    <a:lnTo>
                      <a:pt x="2" y="0"/>
                    </a:lnTo>
                    <a:lnTo>
                      <a:pt x="4" y="0"/>
                    </a:lnTo>
                    <a:lnTo>
                      <a:pt x="4" y="0"/>
                    </a:lnTo>
                    <a:lnTo>
                      <a:pt x="6" y="10"/>
                    </a:lnTo>
                    <a:lnTo>
                      <a:pt x="6"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2" name="Freeform 2152">
                <a:extLst>
                  <a:ext uri="{FF2B5EF4-FFF2-40B4-BE49-F238E27FC236}">
                    <a16:creationId xmlns:a16="http://schemas.microsoft.com/office/drawing/2014/main" id="{4930DBF4-C582-5E2C-0A02-A671EFDC0774}"/>
                  </a:ext>
                </a:extLst>
              </p:cNvPr>
              <p:cNvSpPr>
                <a:spLocks/>
              </p:cNvSpPr>
              <p:nvPr/>
            </p:nvSpPr>
            <p:spPr bwMode="auto">
              <a:xfrm>
                <a:off x="1672" y="1740"/>
                <a:ext cx="2" cy="10"/>
              </a:xfrm>
              <a:custGeom>
                <a:avLst/>
                <a:gdLst>
                  <a:gd name="T0" fmla="*/ 0 w 2"/>
                  <a:gd name="T1" fmla="*/ 0 h 10"/>
                  <a:gd name="T2" fmla="*/ 0 w 2"/>
                  <a:gd name="T3" fmla="*/ 0 h 10"/>
                  <a:gd name="T4" fmla="*/ 2 w 2"/>
                  <a:gd name="T5" fmla="*/ 2 h 10"/>
                  <a:gd name="T6" fmla="*/ 2 w 2"/>
                  <a:gd name="T7" fmla="*/ 8 h 10"/>
                  <a:gd name="T8" fmla="*/ 2 w 2"/>
                  <a:gd name="T9" fmla="*/ 8 h 10"/>
                  <a:gd name="T10" fmla="*/ 0 w 2"/>
                  <a:gd name="T11" fmla="*/ 10 h 10"/>
                  <a:gd name="T12" fmla="*/ 0 w 2"/>
                  <a:gd name="T13" fmla="*/ 10 h 10"/>
                  <a:gd name="T14" fmla="*/ 0 w 2"/>
                  <a:gd name="T15" fmla="*/ 0 h 10"/>
                  <a:gd name="T16" fmla="*/ 0 w 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0" y="0"/>
                    </a:moveTo>
                    <a:lnTo>
                      <a:pt x="0" y="0"/>
                    </a:lnTo>
                    <a:lnTo>
                      <a:pt x="2" y="2"/>
                    </a:lnTo>
                    <a:lnTo>
                      <a:pt x="2" y="8"/>
                    </a:lnTo>
                    <a:lnTo>
                      <a:pt x="2" y="8"/>
                    </a:lnTo>
                    <a:lnTo>
                      <a:pt x="0" y="10"/>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3" name="Freeform 2153">
                <a:extLst>
                  <a:ext uri="{FF2B5EF4-FFF2-40B4-BE49-F238E27FC236}">
                    <a16:creationId xmlns:a16="http://schemas.microsoft.com/office/drawing/2014/main" id="{F3FEF703-834B-0CDC-CE9A-EDBB14F3354D}"/>
                  </a:ext>
                </a:extLst>
              </p:cNvPr>
              <p:cNvSpPr>
                <a:spLocks/>
              </p:cNvSpPr>
              <p:nvPr/>
            </p:nvSpPr>
            <p:spPr bwMode="auto">
              <a:xfrm>
                <a:off x="1686" y="1625"/>
                <a:ext cx="4" cy="11"/>
              </a:xfrm>
              <a:custGeom>
                <a:avLst/>
                <a:gdLst>
                  <a:gd name="T0" fmla="*/ 4 w 4"/>
                  <a:gd name="T1" fmla="*/ 5 h 11"/>
                  <a:gd name="T2" fmla="*/ 4 w 4"/>
                  <a:gd name="T3" fmla="*/ 5 h 11"/>
                  <a:gd name="T4" fmla="*/ 2 w 4"/>
                  <a:gd name="T5" fmla="*/ 5 h 11"/>
                  <a:gd name="T6" fmla="*/ 2 w 4"/>
                  <a:gd name="T7" fmla="*/ 11 h 11"/>
                  <a:gd name="T8" fmla="*/ 2 w 4"/>
                  <a:gd name="T9" fmla="*/ 11 h 11"/>
                  <a:gd name="T10" fmla="*/ 0 w 4"/>
                  <a:gd name="T11" fmla="*/ 7 h 11"/>
                  <a:gd name="T12" fmla="*/ 0 w 4"/>
                  <a:gd name="T13" fmla="*/ 0 h 11"/>
                  <a:gd name="T14" fmla="*/ 0 w 4"/>
                  <a:gd name="T15" fmla="*/ 0 h 11"/>
                  <a:gd name="T16" fmla="*/ 0 w 4"/>
                  <a:gd name="T17" fmla="*/ 0 h 11"/>
                  <a:gd name="T18" fmla="*/ 2 w 4"/>
                  <a:gd name="T19" fmla="*/ 0 h 11"/>
                  <a:gd name="T20" fmla="*/ 4 w 4"/>
                  <a:gd name="T21" fmla="*/ 5 h 11"/>
                  <a:gd name="T22" fmla="*/ 4 w 4"/>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1">
                    <a:moveTo>
                      <a:pt x="4" y="5"/>
                    </a:moveTo>
                    <a:lnTo>
                      <a:pt x="4" y="5"/>
                    </a:lnTo>
                    <a:lnTo>
                      <a:pt x="2" y="5"/>
                    </a:lnTo>
                    <a:lnTo>
                      <a:pt x="2" y="11"/>
                    </a:lnTo>
                    <a:lnTo>
                      <a:pt x="2" y="11"/>
                    </a:lnTo>
                    <a:lnTo>
                      <a:pt x="0" y="7"/>
                    </a:lnTo>
                    <a:lnTo>
                      <a:pt x="0" y="0"/>
                    </a:lnTo>
                    <a:lnTo>
                      <a:pt x="0" y="0"/>
                    </a:lnTo>
                    <a:lnTo>
                      <a:pt x="0" y="0"/>
                    </a:lnTo>
                    <a:lnTo>
                      <a:pt x="2" y="0"/>
                    </a:lnTo>
                    <a:lnTo>
                      <a:pt x="4" y="5"/>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4" name="Freeform 2154">
                <a:extLst>
                  <a:ext uri="{FF2B5EF4-FFF2-40B4-BE49-F238E27FC236}">
                    <a16:creationId xmlns:a16="http://schemas.microsoft.com/office/drawing/2014/main" id="{17B2D088-0718-BFE9-A939-58E1B37F9A57}"/>
                  </a:ext>
                </a:extLst>
              </p:cNvPr>
              <p:cNvSpPr>
                <a:spLocks/>
              </p:cNvSpPr>
              <p:nvPr/>
            </p:nvSpPr>
            <p:spPr bwMode="auto">
              <a:xfrm>
                <a:off x="1660" y="1561"/>
                <a:ext cx="16" cy="18"/>
              </a:xfrm>
              <a:custGeom>
                <a:avLst/>
                <a:gdLst>
                  <a:gd name="T0" fmla="*/ 4 w 16"/>
                  <a:gd name="T1" fmla="*/ 0 h 18"/>
                  <a:gd name="T2" fmla="*/ 4 w 16"/>
                  <a:gd name="T3" fmla="*/ 0 h 18"/>
                  <a:gd name="T4" fmla="*/ 10 w 16"/>
                  <a:gd name="T5" fmla="*/ 4 h 18"/>
                  <a:gd name="T6" fmla="*/ 16 w 16"/>
                  <a:gd name="T7" fmla="*/ 8 h 18"/>
                  <a:gd name="T8" fmla="*/ 16 w 16"/>
                  <a:gd name="T9" fmla="*/ 8 h 18"/>
                  <a:gd name="T10" fmla="*/ 12 w 16"/>
                  <a:gd name="T11" fmla="*/ 16 h 18"/>
                  <a:gd name="T12" fmla="*/ 10 w 16"/>
                  <a:gd name="T13" fmla="*/ 18 h 18"/>
                  <a:gd name="T14" fmla="*/ 8 w 16"/>
                  <a:gd name="T15" fmla="*/ 18 h 18"/>
                  <a:gd name="T16" fmla="*/ 4 w 16"/>
                  <a:gd name="T17" fmla="*/ 14 h 18"/>
                  <a:gd name="T18" fmla="*/ 0 w 16"/>
                  <a:gd name="T19" fmla="*/ 4 h 18"/>
                  <a:gd name="T20" fmla="*/ 0 w 16"/>
                  <a:gd name="T21" fmla="*/ 4 h 18"/>
                  <a:gd name="T22" fmla="*/ 2 w 16"/>
                  <a:gd name="T23" fmla="*/ 2 h 18"/>
                  <a:gd name="T24" fmla="*/ 2 w 16"/>
                  <a:gd name="T25" fmla="*/ 2 h 18"/>
                  <a:gd name="T26" fmla="*/ 4 w 16"/>
                  <a:gd name="T27" fmla="*/ 2 h 18"/>
                  <a:gd name="T28" fmla="*/ 4 w 16"/>
                  <a:gd name="T29" fmla="*/ 0 h 18"/>
                  <a:gd name="T30" fmla="*/ 4 w 1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4" y="0"/>
                    </a:moveTo>
                    <a:lnTo>
                      <a:pt x="4" y="0"/>
                    </a:lnTo>
                    <a:lnTo>
                      <a:pt x="10" y="4"/>
                    </a:lnTo>
                    <a:lnTo>
                      <a:pt x="16" y="8"/>
                    </a:lnTo>
                    <a:lnTo>
                      <a:pt x="16" y="8"/>
                    </a:lnTo>
                    <a:lnTo>
                      <a:pt x="12" y="16"/>
                    </a:lnTo>
                    <a:lnTo>
                      <a:pt x="10" y="18"/>
                    </a:lnTo>
                    <a:lnTo>
                      <a:pt x="8" y="18"/>
                    </a:lnTo>
                    <a:lnTo>
                      <a:pt x="4" y="14"/>
                    </a:lnTo>
                    <a:lnTo>
                      <a:pt x="0" y="4"/>
                    </a:lnTo>
                    <a:lnTo>
                      <a:pt x="0" y="4"/>
                    </a:lnTo>
                    <a:lnTo>
                      <a:pt x="2" y="2"/>
                    </a:lnTo>
                    <a:lnTo>
                      <a:pt x="2" y="2"/>
                    </a:lnTo>
                    <a:lnTo>
                      <a:pt x="4"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5" name="Freeform 2155">
                <a:extLst>
                  <a:ext uri="{FF2B5EF4-FFF2-40B4-BE49-F238E27FC236}">
                    <a16:creationId xmlns:a16="http://schemas.microsoft.com/office/drawing/2014/main" id="{E8BBA68D-0D15-A41F-1CA3-B7E3B2790BC9}"/>
                  </a:ext>
                </a:extLst>
              </p:cNvPr>
              <p:cNvSpPr>
                <a:spLocks/>
              </p:cNvSpPr>
              <p:nvPr/>
            </p:nvSpPr>
            <p:spPr bwMode="auto">
              <a:xfrm>
                <a:off x="1642" y="1559"/>
                <a:ext cx="12" cy="28"/>
              </a:xfrm>
              <a:custGeom>
                <a:avLst/>
                <a:gdLst>
                  <a:gd name="T0" fmla="*/ 0 w 12"/>
                  <a:gd name="T1" fmla="*/ 10 h 28"/>
                  <a:gd name="T2" fmla="*/ 0 w 12"/>
                  <a:gd name="T3" fmla="*/ 10 h 28"/>
                  <a:gd name="T4" fmla="*/ 6 w 12"/>
                  <a:gd name="T5" fmla="*/ 16 h 28"/>
                  <a:gd name="T6" fmla="*/ 6 w 12"/>
                  <a:gd name="T7" fmla="*/ 16 h 28"/>
                  <a:gd name="T8" fmla="*/ 6 w 12"/>
                  <a:gd name="T9" fmla="*/ 10 h 28"/>
                  <a:gd name="T10" fmla="*/ 6 w 12"/>
                  <a:gd name="T11" fmla="*/ 6 h 28"/>
                  <a:gd name="T12" fmla="*/ 4 w 12"/>
                  <a:gd name="T13" fmla="*/ 4 h 28"/>
                  <a:gd name="T14" fmla="*/ 6 w 12"/>
                  <a:gd name="T15" fmla="*/ 0 h 28"/>
                  <a:gd name="T16" fmla="*/ 6 w 12"/>
                  <a:gd name="T17" fmla="*/ 0 h 28"/>
                  <a:gd name="T18" fmla="*/ 6 w 12"/>
                  <a:gd name="T19" fmla="*/ 0 h 28"/>
                  <a:gd name="T20" fmla="*/ 6 w 12"/>
                  <a:gd name="T21" fmla="*/ 0 h 28"/>
                  <a:gd name="T22" fmla="*/ 10 w 12"/>
                  <a:gd name="T23" fmla="*/ 10 h 28"/>
                  <a:gd name="T24" fmla="*/ 10 w 12"/>
                  <a:gd name="T25" fmla="*/ 10 h 28"/>
                  <a:gd name="T26" fmla="*/ 12 w 12"/>
                  <a:gd name="T27" fmla="*/ 14 h 28"/>
                  <a:gd name="T28" fmla="*/ 12 w 12"/>
                  <a:gd name="T29" fmla="*/ 16 h 28"/>
                  <a:gd name="T30" fmla="*/ 12 w 12"/>
                  <a:gd name="T31" fmla="*/ 20 h 28"/>
                  <a:gd name="T32" fmla="*/ 12 w 12"/>
                  <a:gd name="T33" fmla="*/ 20 h 28"/>
                  <a:gd name="T34" fmla="*/ 8 w 12"/>
                  <a:gd name="T35" fmla="*/ 26 h 28"/>
                  <a:gd name="T36" fmla="*/ 8 w 12"/>
                  <a:gd name="T37" fmla="*/ 28 h 28"/>
                  <a:gd name="T38" fmla="*/ 6 w 12"/>
                  <a:gd name="T39" fmla="*/ 26 h 28"/>
                  <a:gd name="T40" fmla="*/ 6 w 12"/>
                  <a:gd name="T41" fmla="*/ 26 h 28"/>
                  <a:gd name="T42" fmla="*/ 2 w 12"/>
                  <a:gd name="T43" fmla="*/ 20 h 28"/>
                  <a:gd name="T44" fmla="*/ 0 w 12"/>
                  <a:gd name="T45" fmla="*/ 16 h 28"/>
                  <a:gd name="T46" fmla="*/ 0 w 12"/>
                  <a:gd name="T47" fmla="*/ 10 h 28"/>
                  <a:gd name="T48" fmla="*/ 0 w 12"/>
                  <a:gd name="T4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28">
                    <a:moveTo>
                      <a:pt x="0" y="10"/>
                    </a:moveTo>
                    <a:lnTo>
                      <a:pt x="0" y="10"/>
                    </a:lnTo>
                    <a:lnTo>
                      <a:pt x="6" y="16"/>
                    </a:lnTo>
                    <a:lnTo>
                      <a:pt x="6" y="16"/>
                    </a:lnTo>
                    <a:lnTo>
                      <a:pt x="6" y="10"/>
                    </a:lnTo>
                    <a:lnTo>
                      <a:pt x="6" y="6"/>
                    </a:lnTo>
                    <a:lnTo>
                      <a:pt x="4" y="4"/>
                    </a:lnTo>
                    <a:lnTo>
                      <a:pt x="6" y="0"/>
                    </a:lnTo>
                    <a:lnTo>
                      <a:pt x="6" y="0"/>
                    </a:lnTo>
                    <a:lnTo>
                      <a:pt x="6" y="0"/>
                    </a:lnTo>
                    <a:lnTo>
                      <a:pt x="6" y="0"/>
                    </a:lnTo>
                    <a:lnTo>
                      <a:pt x="10" y="10"/>
                    </a:lnTo>
                    <a:lnTo>
                      <a:pt x="10" y="10"/>
                    </a:lnTo>
                    <a:lnTo>
                      <a:pt x="12" y="14"/>
                    </a:lnTo>
                    <a:lnTo>
                      <a:pt x="12" y="16"/>
                    </a:lnTo>
                    <a:lnTo>
                      <a:pt x="12" y="20"/>
                    </a:lnTo>
                    <a:lnTo>
                      <a:pt x="12" y="20"/>
                    </a:lnTo>
                    <a:lnTo>
                      <a:pt x="8" y="26"/>
                    </a:lnTo>
                    <a:lnTo>
                      <a:pt x="8" y="28"/>
                    </a:lnTo>
                    <a:lnTo>
                      <a:pt x="6" y="26"/>
                    </a:lnTo>
                    <a:lnTo>
                      <a:pt x="6" y="26"/>
                    </a:lnTo>
                    <a:lnTo>
                      <a:pt x="2" y="20"/>
                    </a:lnTo>
                    <a:lnTo>
                      <a:pt x="0"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6" name="Freeform 2156">
                <a:extLst>
                  <a:ext uri="{FF2B5EF4-FFF2-40B4-BE49-F238E27FC236}">
                    <a16:creationId xmlns:a16="http://schemas.microsoft.com/office/drawing/2014/main" id="{3EC05599-889B-54AD-7E0C-89790E12AB08}"/>
                  </a:ext>
                </a:extLst>
              </p:cNvPr>
              <p:cNvSpPr>
                <a:spLocks/>
              </p:cNvSpPr>
              <p:nvPr/>
            </p:nvSpPr>
            <p:spPr bwMode="auto">
              <a:xfrm>
                <a:off x="1652" y="1543"/>
                <a:ext cx="10" cy="18"/>
              </a:xfrm>
              <a:custGeom>
                <a:avLst/>
                <a:gdLst>
                  <a:gd name="T0" fmla="*/ 6 w 10"/>
                  <a:gd name="T1" fmla="*/ 0 h 18"/>
                  <a:gd name="T2" fmla="*/ 6 w 10"/>
                  <a:gd name="T3" fmla="*/ 0 h 18"/>
                  <a:gd name="T4" fmla="*/ 8 w 10"/>
                  <a:gd name="T5" fmla="*/ 0 h 18"/>
                  <a:gd name="T6" fmla="*/ 8 w 10"/>
                  <a:gd name="T7" fmla="*/ 0 h 18"/>
                  <a:gd name="T8" fmla="*/ 10 w 10"/>
                  <a:gd name="T9" fmla="*/ 12 h 18"/>
                  <a:gd name="T10" fmla="*/ 10 w 10"/>
                  <a:gd name="T11" fmla="*/ 12 h 18"/>
                  <a:gd name="T12" fmla="*/ 8 w 10"/>
                  <a:gd name="T13" fmla="*/ 16 h 18"/>
                  <a:gd name="T14" fmla="*/ 6 w 10"/>
                  <a:gd name="T15" fmla="*/ 18 h 18"/>
                  <a:gd name="T16" fmla="*/ 6 w 10"/>
                  <a:gd name="T17" fmla="*/ 18 h 18"/>
                  <a:gd name="T18" fmla="*/ 0 w 10"/>
                  <a:gd name="T19" fmla="*/ 12 h 18"/>
                  <a:gd name="T20" fmla="*/ 0 w 10"/>
                  <a:gd name="T21" fmla="*/ 12 h 18"/>
                  <a:gd name="T22" fmla="*/ 2 w 10"/>
                  <a:gd name="T23" fmla="*/ 8 h 18"/>
                  <a:gd name="T24" fmla="*/ 4 w 10"/>
                  <a:gd name="T25" fmla="*/ 8 h 18"/>
                  <a:gd name="T26" fmla="*/ 6 w 10"/>
                  <a:gd name="T27" fmla="*/ 6 h 18"/>
                  <a:gd name="T28" fmla="*/ 6 w 10"/>
                  <a:gd name="T29" fmla="*/ 0 h 18"/>
                  <a:gd name="T30" fmla="*/ 6 w 10"/>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8">
                    <a:moveTo>
                      <a:pt x="6" y="0"/>
                    </a:moveTo>
                    <a:lnTo>
                      <a:pt x="6" y="0"/>
                    </a:lnTo>
                    <a:lnTo>
                      <a:pt x="8" y="0"/>
                    </a:lnTo>
                    <a:lnTo>
                      <a:pt x="8" y="0"/>
                    </a:lnTo>
                    <a:lnTo>
                      <a:pt x="10" y="12"/>
                    </a:lnTo>
                    <a:lnTo>
                      <a:pt x="10" y="12"/>
                    </a:lnTo>
                    <a:lnTo>
                      <a:pt x="8" y="16"/>
                    </a:lnTo>
                    <a:lnTo>
                      <a:pt x="6" y="18"/>
                    </a:lnTo>
                    <a:lnTo>
                      <a:pt x="6" y="18"/>
                    </a:lnTo>
                    <a:lnTo>
                      <a:pt x="0" y="12"/>
                    </a:lnTo>
                    <a:lnTo>
                      <a:pt x="0" y="12"/>
                    </a:lnTo>
                    <a:lnTo>
                      <a:pt x="2" y="8"/>
                    </a:lnTo>
                    <a:lnTo>
                      <a:pt x="4" y="8"/>
                    </a:lnTo>
                    <a:lnTo>
                      <a:pt x="6" y="6"/>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7" name="Freeform 2157">
                <a:extLst>
                  <a:ext uri="{FF2B5EF4-FFF2-40B4-BE49-F238E27FC236}">
                    <a16:creationId xmlns:a16="http://schemas.microsoft.com/office/drawing/2014/main" id="{14FDFA2C-EDAA-0950-B20A-55B8C945CA76}"/>
                  </a:ext>
                </a:extLst>
              </p:cNvPr>
              <p:cNvSpPr>
                <a:spLocks/>
              </p:cNvSpPr>
              <p:nvPr/>
            </p:nvSpPr>
            <p:spPr bwMode="auto">
              <a:xfrm>
                <a:off x="1646" y="1591"/>
                <a:ext cx="6" cy="12"/>
              </a:xfrm>
              <a:custGeom>
                <a:avLst/>
                <a:gdLst>
                  <a:gd name="T0" fmla="*/ 2 w 6"/>
                  <a:gd name="T1" fmla="*/ 12 h 12"/>
                  <a:gd name="T2" fmla="*/ 2 w 6"/>
                  <a:gd name="T3" fmla="*/ 12 h 12"/>
                  <a:gd name="T4" fmla="*/ 0 w 6"/>
                  <a:gd name="T5" fmla="*/ 4 h 12"/>
                  <a:gd name="T6" fmla="*/ 2 w 6"/>
                  <a:gd name="T7" fmla="*/ 2 h 12"/>
                  <a:gd name="T8" fmla="*/ 2 w 6"/>
                  <a:gd name="T9" fmla="*/ 0 h 12"/>
                  <a:gd name="T10" fmla="*/ 2 w 6"/>
                  <a:gd name="T11" fmla="*/ 0 h 12"/>
                  <a:gd name="T12" fmla="*/ 4 w 6"/>
                  <a:gd name="T13" fmla="*/ 2 h 12"/>
                  <a:gd name="T14" fmla="*/ 6 w 6"/>
                  <a:gd name="T15" fmla="*/ 4 h 12"/>
                  <a:gd name="T16" fmla="*/ 6 w 6"/>
                  <a:gd name="T17" fmla="*/ 4 h 12"/>
                  <a:gd name="T18" fmla="*/ 4 w 6"/>
                  <a:gd name="T19" fmla="*/ 8 h 12"/>
                  <a:gd name="T20" fmla="*/ 4 w 6"/>
                  <a:gd name="T21" fmla="*/ 10 h 12"/>
                  <a:gd name="T22" fmla="*/ 2 w 6"/>
                  <a:gd name="T23" fmla="*/ 12 h 12"/>
                  <a:gd name="T24" fmla="*/ 2 w 6"/>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2" y="12"/>
                    </a:moveTo>
                    <a:lnTo>
                      <a:pt x="2" y="12"/>
                    </a:lnTo>
                    <a:lnTo>
                      <a:pt x="0" y="4"/>
                    </a:lnTo>
                    <a:lnTo>
                      <a:pt x="2" y="2"/>
                    </a:lnTo>
                    <a:lnTo>
                      <a:pt x="2" y="0"/>
                    </a:lnTo>
                    <a:lnTo>
                      <a:pt x="2" y="0"/>
                    </a:lnTo>
                    <a:lnTo>
                      <a:pt x="4" y="2"/>
                    </a:lnTo>
                    <a:lnTo>
                      <a:pt x="6" y="4"/>
                    </a:lnTo>
                    <a:lnTo>
                      <a:pt x="6" y="4"/>
                    </a:lnTo>
                    <a:lnTo>
                      <a:pt x="4" y="8"/>
                    </a:lnTo>
                    <a:lnTo>
                      <a:pt x="4" y="10"/>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8" name="Freeform 2158">
                <a:extLst>
                  <a:ext uri="{FF2B5EF4-FFF2-40B4-BE49-F238E27FC236}">
                    <a16:creationId xmlns:a16="http://schemas.microsoft.com/office/drawing/2014/main" id="{82CB6E51-9034-4B8E-B67C-CA4DB3882F72}"/>
                  </a:ext>
                </a:extLst>
              </p:cNvPr>
              <p:cNvSpPr>
                <a:spLocks/>
              </p:cNvSpPr>
              <p:nvPr/>
            </p:nvSpPr>
            <p:spPr bwMode="auto">
              <a:xfrm>
                <a:off x="1578" y="1696"/>
                <a:ext cx="16" cy="46"/>
              </a:xfrm>
              <a:custGeom>
                <a:avLst/>
                <a:gdLst>
                  <a:gd name="T0" fmla="*/ 16 w 16"/>
                  <a:gd name="T1" fmla="*/ 46 h 46"/>
                  <a:gd name="T2" fmla="*/ 16 w 16"/>
                  <a:gd name="T3" fmla="*/ 46 h 46"/>
                  <a:gd name="T4" fmla="*/ 10 w 16"/>
                  <a:gd name="T5" fmla="*/ 46 h 46"/>
                  <a:gd name="T6" fmla="*/ 10 w 16"/>
                  <a:gd name="T7" fmla="*/ 46 h 46"/>
                  <a:gd name="T8" fmla="*/ 8 w 16"/>
                  <a:gd name="T9" fmla="*/ 36 h 46"/>
                  <a:gd name="T10" fmla="*/ 2 w 16"/>
                  <a:gd name="T11" fmla="*/ 32 h 46"/>
                  <a:gd name="T12" fmla="*/ 2 w 16"/>
                  <a:gd name="T13" fmla="*/ 32 h 46"/>
                  <a:gd name="T14" fmla="*/ 2 w 16"/>
                  <a:gd name="T15" fmla="*/ 26 h 46"/>
                  <a:gd name="T16" fmla="*/ 0 w 16"/>
                  <a:gd name="T17" fmla="*/ 22 h 46"/>
                  <a:gd name="T18" fmla="*/ 0 w 16"/>
                  <a:gd name="T19" fmla="*/ 22 h 46"/>
                  <a:gd name="T20" fmla="*/ 0 w 16"/>
                  <a:gd name="T21" fmla="*/ 16 h 46"/>
                  <a:gd name="T22" fmla="*/ 2 w 16"/>
                  <a:gd name="T23" fmla="*/ 14 h 46"/>
                  <a:gd name="T24" fmla="*/ 2 w 16"/>
                  <a:gd name="T25" fmla="*/ 14 h 46"/>
                  <a:gd name="T26" fmla="*/ 6 w 16"/>
                  <a:gd name="T27" fmla="*/ 6 h 46"/>
                  <a:gd name="T28" fmla="*/ 10 w 16"/>
                  <a:gd name="T29" fmla="*/ 2 h 46"/>
                  <a:gd name="T30" fmla="*/ 10 w 16"/>
                  <a:gd name="T31" fmla="*/ 2 h 46"/>
                  <a:gd name="T32" fmla="*/ 12 w 16"/>
                  <a:gd name="T33" fmla="*/ 0 h 46"/>
                  <a:gd name="T34" fmla="*/ 14 w 16"/>
                  <a:gd name="T35" fmla="*/ 2 h 46"/>
                  <a:gd name="T36" fmla="*/ 14 w 16"/>
                  <a:gd name="T37" fmla="*/ 2 h 46"/>
                  <a:gd name="T38" fmla="*/ 14 w 16"/>
                  <a:gd name="T39" fmla="*/ 6 h 46"/>
                  <a:gd name="T40" fmla="*/ 14 w 16"/>
                  <a:gd name="T41" fmla="*/ 6 h 46"/>
                  <a:gd name="T42" fmla="*/ 14 w 16"/>
                  <a:gd name="T43" fmla="*/ 10 h 46"/>
                  <a:gd name="T44" fmla="*/ 12 w 16"/>
                  <a:gd name="T45" fmla="*/ 14 h 46"/>
                  <a:gd name="T46" fmla="*/ 12 w 16"/>
                  <a:gd name="T47" fmla="*/ 14 h 46"/>
                  <a:gd name="T48" fmla="*/ 10 w 16"/>
                  <a:gd name="T49" fmla="*/ 22 h 46"/>
                  <a:gd name="T50" fmla="*/ 10 w 16"/>
                  <a:gd name="T51" fmla="*/ 26 h 46"/>
                  <a:gd name="T52" fmla="*/ 12 w 16"/>
                  <a:gd name="T53" fmla="*/ 30 h 46"/>
                  <a:gd name="T54" fmla="*/ 12 w 16"/>
                  <a:gd name="T55" fmla="*/ 30 h 46"/>
                  <a:gd name="T56" fmla="*/ 14 w 16"/>
                  <a:gd name="T57" fmla="*/ 32 h 46"/>
                  <a:gd name="T58" fmla="*/ 16 w 16"/>
                  <a:gd name="T59" fmla="*/ 36 h 46"/>
                  <a:gd name="T60" fmla="*/ 16 w 16"/>
                  <a:gd name="T61" fmla="*/ 46 h 46"/>
                  <a:gd name="T62" fmla="*/ 16 w 16"/>
                  <a:gd name="T6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46">
                    <a:moveTo>
                      <a:pt x="16" y="46"/>
                    </a:moveTo>
                    <a:lnTo>
                      <a:pt x="16" y="46"/>
                    </a:lnTo>
                    <a:lnTo>
                      <a:pt x="10" y="46"/>
                    </a:lnTo>
                    <a:lnTo>
                      <a:pt x="10" y="46"/>
                    </a:lnTo>
                    <a:lnTo>
                      <a:pt x="8" y="36"/>
                    </a:lnTo>
                    <a:lnTo>
                      <a:pt x="2" y="32"/>
                    </a:lnTo>
                    <a:lnTo>
                      <a:pt x="2" y="32"/>
                    </a:lnTo>
                    <a:lnTo>
                      <a:pt x="2" y="26"/>
                    </a:lnTo>
                    <a:lnTo>
                      <a:pt x="0" y="22"/>
                    </a:lnTo>
                    <a:lnTo>
                      <a:pt x="0" y="22"/>
                    </a:lnTo>
                    <a:lnTo>
                      <a:pt x="0" y="16"/>
                    </a:lnTo>
                    <a:lnTo>
                      <a:pt x="2" y="14"/>
                    </a:lnTo>
                    <a:lnTo>
                      <a:pt x="2" y="14"/>
                    </a:lnTo>
                    <a:lnTo>
                      <a:pt x="6" y="6"/>
                    </a:lnTo>
                    <a:lnTo>
                      <a:pt x="10" y="2"/>
                    </a:lnTo>
                    <a:lnTo>
                      <a:pt x="10" y="2"/>
                    </a:lnTo>
                    <a:lnTo>
                      <a:pt x="12" y="0"/>
                    </a:lnTo>
                    <a:lnTo>
                      <a:pt x="14" y="2"/>
                    </a:lnTo>
                    <a:lnTo>
                      <a:pt x="14" y="2"/>
                    </a:lnTo>
                    <a:lnTo>
                      <a:pt x="14" y="6"/>
                    </a:lnTo>
                    <a:lnTo>
                      <a:pt x="14" y="6"/>
                    </a:lnTo>
                    <a:lnTo>
                      <a:pt x="14" y="10"/>
                    </a:lnTo>
                    <a:lnTo>
                      <a:pt x="12" y="14"/>
                    </a:lnTo>
                    <a:lnTo>
                      <a:pt x="12" y="14"/>
                    </a:lnTo>
                    <a:lnTo>
                      <a:pt x="10" y="22"/>
                    </a:lnTo>
                    <a:lnTo>
                      <a:pt x="10" y="26"/>
                    </a:lnTo>
                    <a:lnTo>
                      <a:pt x="12" y="30"/>
                    </a:lnTo>
                    <a:lnTo>
                      <a:pt x="12" y="30"/>
                    </a:lnTo>
                    <a:lnTo>
                      <a:pt x="14" y="32"/>
                    </a:lnTo>
                    <a:lnTo>
                      <a:pt x="16" y="36"/>
                    </a:lnTo>
                    <a:lnTo>
                      <a:pt x="16" y="46"/>
                    </a:lnTo>
                    <a:lnTo>
                      <a:pt x="16"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9" name="Freeform 2159">
                <a:extLst>
                  <a:ext uri="{FF2B5EF4-FFF2-40B4-BE49-F238E27FC236}">
                    <a16:creationId xmlns:a16="http://schemas.microsoft.com/office/drawing/2014/main" id="{05E15110-3872-442B-60A2-DBF8BC738015}"/>
                  </a:ext>
                </a:extLst>
              </p:cNvPr>
              <p:cNvSpPr>
                <a:spLocks/>
              </p:cNvSpPr>
              <p:nvPr/>
            </p:nvSpPr>
            <p:spPr bwMode="auto">
              <a:xfrm>
                <a:off x="1580" y="1692"/>
                <a:ext cx="8" cy="18"/>
              </a:xfrm>
              <a:custGeom>
                <a:avLst/>
                <a:gdLst>
                  <a:gd name="T0" fmla="*/ 8 w 8"/>
                  <a:gd name="T1" fmla="*/ 6 h 18"/>
                  <a:gd name="T2" fmla="*/ 8 w 8"/>
                  <a:gd name="T3" fmla="*/ 6 h 18"/>
                  <a:gd name="T4" fmla="*/ 8 w 8"/>
                  <a:gd name="T5" fmla="*/ 14 h 18"/>
                  <a:gd name="T6" fmla="*/ 6 w 8"/>
                  <a:gd name="T7" fmla="*/ 16 h 18"/>
                  <a:gd name="T8" fmla="*/ 2 w 8"/>
                  <a:gd name="T9" fmla="*/ 16 h 18"/>
                  <a:gd name="T10" fmla="*/ 0 w 8"/>
                  <a:gd name="T11" fmla="*/ 18 h 18"/>
                  <a:gd name="T12" fmla="*/ 0 w 8"/>
                  <a:gd name="T13" fmla="*/ 18 h 18"/>
                  <a:gd name="T14" fmla="*/ 0 w 8"/>
                  <a:gd name="T15" fmla="*/ 14 h 18"/>
                  <a:gd name="T16" fmla="*/ 0 w 8"/>
                  <a:gd name="T17" fmla="*/ 6 h 18"/>
                  <a:gd name="T18" fmla="*/ 0 w 8"/>
                  <a:gd name="T19" fmla="*/ 2 h 18"/>
                  <a:gd name="T20" fmla="*/ 0 w 8"/>
                  <a:gd name="T21" fmla="*/ 0 h 18"/>
                  <a:gd name="T22" fmla="*/ 4 w 8"/>
                  <a:gd name="T23" fmla="*/ 0 h 18"/>
                  <a:gd name="T24" fmla="*/ 4 w 8"/>
                  <a:gd name="T25" fmla="*/ 0 h 18"/>
                  <a:gd name="T26" fmla="*/ 6 w 8"/>
                  <a:gd name="T27" fmla="*/ 0 h 18"/>
                  <a:gd name="T28" fmla="*/ 8 w 8"/>
                  <a:gd name="T29" fmla="*/ 6 h 18"/>
                  <a:gd name="T30" fmla="*/ 8 w 8"/>
                  <a:gd name="T3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8" y="6"/>
                    </a:moveTo>
                    <a:lnTo>
                      <a:pt x="8" y="6"/>
                    </a:lnTo>
                    <a:lnTo>
                      <a:pt x="8" y="14"/>
                    </a:lnTo>
                    <a:lnTo>
                      <a:pt x="6" y="16"/>
                    </a:lnTo>
                    <a:lnTo>
                      <a:pt x="2" y="16"/>
                    </a:lnTo>
                    <a:lnTo>
                      <a:pt x="0" y="18"/>
                    </a:lnTo>
                    <a:lnTo>
                      <a:pt x="0" y="18"/>
                    </a:lnTo>
                    <a:lnTo>
                      <a:pt x="0" y="14"/>
                    </a:lnTo>
                    <a:lnTo>
                      <a:pt x="0" y="6"/>
                    </a:lnTo>
                    <a:lnTo>
                      <a:pt x="0" y="2"/>
                    </a:lnTo>
                    <a:lnTo>
                      <a:pt x="0" y="0"/>
                    </a:lnTo>
                    <a:lnTo>
                      <a:pt x="4" y="0"/>
                    </a:lnTo>
                    <a:lnTo>
                      <a:pt x="4" y="0"/>
                    </a:lnTo>
                    <a:lnTo>
                      <a:pt x="6"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0" name="Freeform 2160">
                <a:extLst>
                  <a:ext uri="{FF2B5EF4-FFF2-40B4-BE49-F238E27FC236}">
                    <a16:creationId xmlns:a16="http://schemas.microsoft.com/office/drawing/2014/main" id="{22AFB200-DD22-9056-CFBF-79E1C99AB988}"/>
                  </a:ext>
                </a:extLst>
              </p:cNvPr>
              <p:cNvSpPr>
                <a:spLocks/>
              </p:cNvSpPr>
              <p:nvPr/>
            </p:nvSpPr>
            <p:spPr bwMode="auto">
              <a:xfrm>
                <a:off x="1584" y="1688"/>
                <a:ext cx="12" cy="12"/>
              </a:xfrm>
              <a:custGeom>
                <a:avLst/>
                <a:gdLst>
                  <a:gd name="T0" fmla="*/ 4 w 12"/>
                  <a:gd name="T1" fmla="*/ 10 h 12"/>
                  <a:gd name="T2" fmla="*/ 4 w 12"/>
                  <a:gd name="T3" fmla="*/ 10 h 12"/>
                  <a:gd name="T4" fmla="*/ 0 w 12"/>
                  <a:gd name="T5" fmla="*/ 4 h 12"/>
                  <a:gd name="T6" fmla="*/ 0 w 12"/>
                  <a:gd name="T7" fmla="*/ 4 h 12"/>
                  <a:gd name="T8" fmla="*/ 2 w 12"/>
                  <a:gd name="T9" fmla="*/ 0 h 12"/>
                  <a:gd name="T10" fmla="*/ 4 w 12"/>
                  <a:gd name="T11" fmla="*/ 0 h 12"/>
                  <a:gd name="T12" fmla="*/ 6 w 12"/>
                  <a:gd name="T13" fmla="*/ 0 h 12"/>
                  <a:gd name="T14" fmla="*/ 10 w 12"/>
                  <a:gd name="T15" fmla="*/ 0 h 12"/>
                  <a:gd name="T16" fmla="*/ 10 w 12"/>
                  <a:gd name="T17" fmla="*/ 0 h 12"/>
                  <a:gd name="T18" fmla="*/ 10 w 12"/>
                  <a:gd name="T19" fmla="*/ 0 h 12"/>
                  <a:gd name="T20" fmla="*/ 12 w 12"/>
                  <a:gd name="T21" fmla="*/ 4 h 12"/>
                  <a:gd name="T22" fmla="*/ 10 w 12"/>
                  <a:gd name="T23" fmla="*/ 10 h 12"/>
                  <a:gd name="T24" fmla="*/ 10 w 12"/>
                  <a:gd name="T25" fmla="*/ 10 h 12"/>
                  <a:gd name="T26" fmla="*/ 10 w 12"/>
                  <a:gd name="T27" fmla="*/ 12 h 12"/>
                  <a:gd name="T28" fmla="*/ 8 w 12"/>
                  <a:gd name="T29" fmla="*/ 10 h 12"/>
                  <a:gd name="T30" fmla="*/ 8 w 12"/>
                  <a:gd name="T31" fmla="*/ 10 h 12"/>
                  <a:gd name="T32" fmla="*/ 4 w 12"/>
                  <a:gd name="T33" fmla="*/ 10 h 12"/>
                  <a:gd name="T34" fmla="*/ 4 w 12"/>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4" y="10"/>
                    </a:moveTo>
                    <a:lnTo>
                      <a:pt x="4" y="10"/>
                    </a:lnTo>
                    <a:lnTo>
                      <a:pt x="0" y="4"/>
                    </a:lnTo>
                    <a:lnTo>
                      <a:pt x="0" y="4"/>
                    </a:lnTo>
                    <a:lnTo>
                      <a:pt x="2" y="0"/>
                    </a:lnTo>
                    <a:lnTo>
                      <a:pt x="4" y="0"/>
                    </a:lnTo>
                    <a:lnTo>
                      <a:pt x="6" y="0"/>
                    </a:lnTo>
                    <a:lnTo>
                      <a:pt x="10" y="0"/>
                    </a:lnTo>
                    <a:lnTo>
                      <a:pt x="10" y="0"/>
                    </a:lnTo>
                    <a:lnTo>
                      <a:pt x="10" y="0"/>
                    </a:lnTo>
                    <a:lnTo>
                      <a:pt x="12" y="4"/>
                    </a:lnTo>
                    <a:lnTo>
                      <a:pt x="10" y="10"/>
                    </a:lnTo>
                    <a:lnTo>
                      <a:pt x="10" y="10"/>
                    </a:lnTo>
                    <a:lnTo>
                      <a:pt x="10" y="12"/>
                    </a:lnTo>
                    <a:lnTo>
                      <a:pt x="8" y="10"/>
                    </a:lnTo>
                    <a:lnTo>
                      <a:pt x="8"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1" name="Freeform 2161">
                <a:extLst>
                  <a:ext uri="{FF2B5EF4-FFF2-40B4-BE49-F238E27FC236}">
                    <a16:creationId xmlns:a16="http://schemas.microsoft.com/office/drawing/2014/main" id="{CC382CCC-D5EB-E438-EC33-47FDDC6BA09B}"/>
                  </a:ext>
                </a:extLst>
              </p:cNvPr>
              <p:cNvSpPr>
                <a:spLocks/>
              </p:cNvSpPr>
              <p:nvPr/>
            </p:nvSpPr>
            <p:spPr bwMode="auto">
              <a:xfrm>
                <a:off x="1562" y="1718"/>
                <a:ext cx="6" cy="10"/>
              </a:xfrm>
              <a:custGeom>
                <a:avLst/>
                <a:gdLst>
                  <a:gd name="T0" fmla="*/ 6 w 6"/>
                  <a:gd name="T1" fmla="*/ 10 h 10"/>
                  <a:gd name="T2" fmla="*/ 6 w 6"/>
                  <a:gd name="T3" fmla="*/ 10 h 10"/>
                  <a:gd name="T4" fmla="*/ 0 w 6"/>
                  <a:gd name="T5" fmla="*/ 0 h 10"/>
                  <a:gd name="T6" fmla="*/ 0 w 6"/>
                  <a:gd name="T7" fmla="*/ 0 h 10"/>
                  <a:gd name="T8" fmla="*/ 4 w 6"/>
                  <a:gd name="T9" fmla="*/ 2 h 10"/>
                  <a:gd name="T10" fmla="*/ 6 w 6"/>
                  <a:gd name="T11" fmla="*/ 6 h 10"/>
                  <a:gd name="T12" fmla="*/ 6 w 6"/>
                  <a:gd name="T13" fmla="*/ 6 h 10"/>
                  <a:gd name="T14" fmla="*/ 6 w 6"/>
                  <a:gd name="T15" fmla="*/ 10 h 10"/>
                  <a:gd name="T16" fmla="*/ 6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6" y="10"/>
                    </a:moveTo>
                    <a:lnTo>
                      <a:pt x="6" y="10"/>
                    </a:lnTo>
                    <a:lnTo>
                      <a:pt x="0" y="0"/>
                    </a:lnTo>
                    <a:lnTo>
                      <a:pt x="0" y="0"/>
                    </a:lnTo>
                    <a:lnTo>
                      <a:pt x="4" y="2"/>
                    </a:lnTo>
                    <a:lnTo>
                      <a:pt x="6" y="6"/>
                    </a:lnTo>
                    <a:lnTo>
                      <a:pt x="6" y="6"/>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2" name="Freeform 2162">
                <a:extLst>
                  <a:ext uri="{FF2B5EF4-FFF2-40B4-BE49-F238E27FC236}">
                    <a16:creationId xmlns:a16="http://schemas.microsoft.com/office/drawing/2014/main" id="{9789F1E3-6922-7744-CC77-F59D395D9C67}"/>
                  </a:ext>
                </a:extLst>
              </p:cNvPr>
              <p:cNvSpPr>
                <a:spLocks/>
              </p:cNvSpPr>
              <p:nvPr/>
            </p:nvSpPr>
            <p:spPr bwMode="auto">
              <a:xfrm>
                <a:off x="1592" y="1567"/>
                <a:ext cx="28" cy="61"/>
              </a:xfrm>
              <a:custGeom>
                <a:avLst/>
                <a:gdLst>
                  <a:gd name="T0" fmla="*/ 24 w 28"/>
                  <a:gd name="T1" fmla="*/ 38 h 61"/>
                  <a:gd name="T2" fmla="*/ 24 w 28"/>
                  <a:gd name="T3" fmla="*/ 38 h 61"/>
                  <a:gd name="T4" fmla="*/ 22 w 28"/>
                  <a:gd name="T5" fmla="*/ 38 h 61"/>
                  <a:gd name="T6" fmla="*/ 20 w 28"/>
                  <a:gd name="T7" fmla="*/ 40 h 61"/>
                  <a:gd name="T8" fmla="*/ 20 w 28"/>
                  <a:gd name="T9" fmla="*/ 42 h 61"/>
                  <a:gd name="T10" fmla="*/ 20 w 28"/>
                  <a:gd name="T11" fmla="*/ 42 h 61"/>
                  <a:gd name="T12" fmla="*/ 20 w 28"/>
                  <a:gd name="T13" fmla="*/ 50 h 61"/>
                  <a:gd name="T14" fmla="*/ 24 w 28"/>
                  <a:gd name="T15" fmla="*/ 54 h 61"/>
                  <a:gd name="T16" fmla="*/ 24 w 28"/>
                  <a:gd name="T17" fmla="*/ 54 h 61"/>
                  <a:gd name="T18" fmla="*/ 20 w 28"/>
                  <a:gd name="T19" fmla="*/ 58 h 61"/>
                  <a:gd name="T20" fmla="*/ 16 w 28"/>
                  <a:gd name="T21" fmla="*/ 61 h 61"/>
                  <a:gd name="T22" fmla="*/ 12 w 28"/>
                  <a:gd name="T23" fmla="*/ 56 h 61"/>
                  <a:gd name="T24" fmla="*/ 10 w 28"/>
                  <a:gd name="T25" fmla="*/ 50 h 61"/>
                  <a:gd name="T26" fmla="*/ 10 w 28"/>
                  <a:gd name="T27" fmla="*/ 50 h 61"/>
                  <a:gd name="T28" fmla="*/ 8 w 28"/>
                  <a:gd name="T29" fmla="*/ 48 h 61"/>
                  <a:gd name="T30" fmla="*/ 8 w 28"/>
                  <a:gd name="T31" fmla="*/ 46 h 61"/>
                  <a:gd name="T32" fmla="*/ 8 w 28"/>
                  <a:gd name="T33" fmla="*/ 40 h 61"/>
                  <a:gd name="T34" fmla="*/ 8 w 28"/>
                  <a:gd name="T35" fmla="*/ 40 h 61"/>
                  <a:gd name="T36" fmla="*/ 10 w 28"/>
                  <a:gd name="T37" fmla="*/ 38 h 61"/>
                  <a:gd name="T38" fmla="*/ 8 w 28"/>
                  <a:gd name="T39" fmla="*/ 36 h 61"/>
                  <a:gd name="T40" fmla="*/ 4 w 28"/>
                  <a:gd name="T41" fmla="*/ 32 h 61"/>
                  <a:gd name="T42" fmla="*/ 4 w 28"/>
                  <a:gd name="T43" fmla="*/ 32 h 61"/>
                  <a:gd name="T44" fmla="*/ 2 w 28"/>
                  <a:gd name="T45" fmla="*/ 20 h 61"/>
                  <a:gd name="T46" fmla="*/ 0 w 28"/>
                  <a:gd name="T47" fmla="*/ 6 h 61"/>
                  <a:gd name="T48" fmla="*/ 0 w 28"/>
                  <a:gd name="T49" fmla="*/ 6 h 61"/>
                  <a:gd name="T50" fmla="*/ 0 w 28"/>
                  <a:gd name="T51" fmla="*/ 2 h 61"/>
                  <a:gd name="T52" fmla="*/ 0 w 28"/>
                  <a:gd name="T53" fmla="*/ 0 h 61"/>
                  <a:gd name="T54" fmla="*/ 2 w 28"/>
                  <a:gd name="T55" fmla="*/ 0 h 61"/>
                  <a:gd name="T56" fmla="*/ 2 w 28"/>
                  <a:gd name="T57" fmla="*/ 0 h 61"/>
                  <a:gd name="T58" fmla="*/ 6 w 28"/>
                  <a:gd name="T59" fmla="*/ 10 h 61"/>
                  <a:gd name="T60" fmla="*/ 6 w 28"/>
                  <a:gd name="T61" fmla="*/ 10 h 61"/>
                  <a:gd name="T62" fmla="*/ 8 w 28"/>
                  <a:gd name="T63" fmla="*/ 10 h 61"/>
                  <a:gd name="T64" fmla="*/ 8 w 28"/>
                  <a:gd name="T65" fmla="*/ 14 h 61"/>
                  <a:gd name="T66" fmla="*/ 8 w 28"/>
                  <a:gd name="T67" fmla="*/ 14 h 61"/>
                  <a:gd name="T68" fmla="*/ 10 w 28"/>
                  <a:gd name="T69" fmla="*/ 22 h 61"/>
                  <a:gd name="T70" fmla="*/ 14 w 28"/>
                  <a:gd name="T71" fmla="*/ 26 h 61"/>
                  <a:gd name="T72" fmla="*/ 16 w 28"/>
                  <a:gd name="T73" fmla="*/ 28 h 61"/>
                  <a:gd name="T74" fmla="*/ 20 w 28"/>
                  <a:gd name="T75" fmla="*/ 28 h 61"/>
                  <a:gd name="T76" fmla="*/ 20 w 28"/>
                  <a:gd name="T77" fmla="*/ 28 h 61"/>
                  <a:gd name="T78" fmla="*/ 20 w 28"/>
                  <a:gd name="T79" fmla="*/ 24 h 61"/>
                  <a:gd name="T80" fmla="*/ 20 w 28"/>
                  <a:gd name="T81" fmla="*/ 20 h 61"/>
                  <a:gd name="T82" fmla="*/ 18 w 28"/>
                  <a:gd name="T83" fmla="*/ 18 h 61"/>
                  <a:gd name="T84" fmla="*/ 20 w 28"/>
                  <a:gd name="T85" fmla="*/ 16 h 61"/>
                  <a:gd name="T86" fmla="*/ 20 w 28"/>
                  <a:gd name="T87" fmla="*/ 16 h 61"/>
                  <a:gd name="T88" fmla="*/ 22 w 28"/>
                  <a:gd name="T89" fmla="*/ 14 h 61"/>
                  <a:gd name="T90" fmla="*/ 24 w 28"/>
                  <a:gd name="T91" fmla="*/ 18 h 61"/>
                  <a:gd name="T92" fmla="*/ 26 w 28"/>
                  <a:gd name="T93" fmla="*/ 26 h 61"/>
                  <a:gd name="T94" fmla="*/ 26 w 28"/>
                  <a:gd name="T95" fmla="*/ 26 h 61"/>
                  <a:gd name="T96" fmla="*/ 28 w 28"/>
                  <a:gd name="T97" fmla="*/ 32 h 61"/>
                  <a:gd name="T98" fmla="*/ 28 w 28"/>
                  <a:gd name="T99" fmla="*/ 34 h 61"/>
                  <a:gd name="T100" fmla="*/ 24 w 28"/>
                  <a:gd name="T101" fmla="*/ 38 h 61"/>
                  <a:gd name="T102" fmla="*/ 24 w 28"/>
                  <a:gd name="T103"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61">
                    <a:moveTo>
                      <a:pt x="24" y="38"/>
                    </a:moveTo>
                    <a:lnTo>
                      <a:pt x="24" y="38"/>
                    </a:lnTo>
                    <a:lnTo>
                      <a:pt x="22" y="38"/>
                    </a:lnTo>
                    <a:lnTo>
                      <a:pt x="20" y="40"/>
                    </a:lnTo>
                    <a:lnTo>
                      <a:pt x="20" y="42"/>
                    </a:lnTo>
                    <a:lnTo>
                      <a:pt x="20" y="42"/>
                    </a:lnTo>
                    <a:lnTo>
                      <a:pt x="20" y="50"/>
                    </a:lnTo>
                    <a:lnTo>
                      <a:pt x="24" y="54"/>
                    </a:lnTo>
                    <a:lnTo>
                      <a:pt x="24" y="54"/>
                    </a:lnTo>
                    <a:lnTo>
                      <a:pt x="20" y="58"/>
                    </a:lnTo>
                    <a:lnTo>
                      <a:pt x="16" y="61"/>
                    </a:lnTo>
                    <a:lnTo>
                      <a:pt x="12" y="56"/>
                    </a:lnTo>
                    <a:lnTo>
                      <a:pt x="10" y="50"/>
                    </a:lnTo>
                    <a:lnTo>
                      <a:pt x="10" y="50"/>
                    </a:lnTo>
                    <a:lnTo>
                      <a:pt x="8" y="48"/>
                    </a:lnTo>
                    <a:lnTo>
                      <a:pt x="8" y="46"/>
                    </a:lnTo>
                    <a:lnTo>
                      <a:pt x="8" y="40"/>
                    </a:lnTo>
                    <a:lnTo>
                      <a:pt x="8" y="40"/>
                    </a:lnTo>
                    <a:lnTo>
                      <a:pt x="10" y="38"/>
                    </a:lnTo>
                    <a:lnTo>
                      <a:pt x="8" y="36"/>
                    </a:lnTo>
                    <a:lnTo>
                      <a:pt x="4" y="32"/>
                    </a:lnTo>
                    <a:lnTo>
                      <a:pt x="4" y="32"/>
                    </a:lnTo>
                    <a:lnTo>
                      <a:pt x="2" y="20"/>
                    </a:lnTo>
                    <a:lnTo>
                      <a:pt x="0" y="6"/>
                    </a:lnTo>
                    <a:lnTo>
                      <a:pt x="0" y="6"/>
                    </a:lnTo>
                    <a:lnTo>
                      <a:pt x="0" y="2"/>
                    </a:lnTo>
                    <a:lnTo>
                      <a:pt x="0" y="0"/>
                    </a:lnTo>
                    <a:lnTo>
                      <a:pt x="2" y="0"/>
                    </a:lnTo>
                    <a:lnTo>
                      <a:pt x="2" y="0"/>
                    </a:lnTo>
                    <a:lnTo>
                      <a:pt x="6" y="10"/>
                    </a:lnTo>
                    <a:lnTo>
                      <a:pt x="6" y="10"/>
                    </a:lnTo>
                    <a:lnTo>
                      <a:pt x="8" y="10"/>
                    </a:lnTo>
                    <a:lnTo>
                      <a:pt x="8" y="14"/>
                    </a:lnTo>
                    <a:lnTo>
                      <a:pt x="8" y="14"/>
                    </a:lnTo>
                    <a:lnTo>
                      <a:pt x="10" y="22"/>
                    </a:lnTo>
                    <a:lnTo>
                      <a:pt x="14" y="26"/>
                    </a:lnTo>
                    <a:lnTo>
                      <a:pt x="16" y="28"/>
                    </a:lnTo>
                    <a:lnTo>
                      <a:pt x="20" y="28"/>
                    </a:lnTo>
                    <a:lnTo>
                      <a:pt x="20" y="28"/>
                    </a:lnTo>
                    <a:lnTo>
                      <a:pt x="20" y="24"/>
                    </a:lnTo>
                    <a:lnTo>
                      <a:pt x="20" y="20"/>
                    </a:lnTo>
                    <a:lnTo>
                      <a:pt x="18" y="18"/>
                    </a:lnTo>
                    <a:lnTo>
                      <a:pt x="20" y="16"/>
                    </a:lnTo>
                    <a:lnTo>
                      <a:pt x="20" y="16"/>
                    </a:lnTo>
                    <a:lnTo>
                      <a:pt x="22" y="14"/>
                    </a:lnTo>
                    <a:lnTo>
                      <a:pt x="24" y="18"/>
                    </a:lnTo>
                    <a:lnTo>
                      <a:pt x="26" y="26"/>
                    </a:lnTo>
                    <a:lnTo>
                      <a:pt x="26" y="26"/>
                    </a:lnTo>
                    <a:lnTo>
                      <a:pt x="28" y="32"/>
                    </a:lnTo>
                    <a:lnTo>
                      <a:pt x="28" y="34"/>
                    </a:lnTo>
                    <a:lnTo>
                      <a:pt x="24" y="38"/>
                    </a:lnTo>
                    <a:lnTo>
                      <a:pt x="2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3" name="Freeform 2163">
                <a:extLst>
                  <a:ext uri="{FF2B5EF4-FFF2-40B4-BE49-F238E27FC236}">
                    <a16:creationId xmlns:a16="http://schemas.microsoft.com/office/drawing/2014/main" id="{549CBB45-D848-D43A-D27E-6646A77CA240}"/>
                  </a:ext>
                </a:extLst>
              </p:cNvPr>
              <p:cNvSpPr>
                <a:spLocks/>
              </p:cNvSpPr>
              <p:nvPr/>
            </p:nvSpPr>
            <p:spPr bwMode="auto">
              <a:xfrm>
                <a:off x="1556" y="1666"/>
                <a:ext cx="6" cy="10"/>
              </a:xfrm>
              <a:custGeom>
                <a:avLst/>
                <a:gdLst>
                  <a:gd name="T0" fmla="*/ 6 w 6"/>
                  <a:gd name="T1" fmla="*/ 4 h 10"/>
                  <a:gd name="T2" fmla="*/ 6 w 6"/>
                  <a:gd name="T3" fmla="*/ 4 h 10"/>
                  <a:gd name="T4" fmla="*/ 2 w 6"/>
                  <a:gd name="T5" fmla="*/ 10 h 10"/>
                  <a:gd name="T6" fmla="*/ 2 w 6"/>
                  <a:gd name="T7" fmla="*/ 10 h 10"/>
                  <a:gd name="T8" fmla="*/ 0 w 6"/>
                  <a:gd name="T9" fmla="*/ 10 h 10"/>
                  <a:gd name="T10" fmla="*/ 0 w 6"/>
                  <a:gd name="T11" fmla="*/ 10 h 10"/>
                  <a:gd name="T12" fmla="*/ 0 w 6"/>
                  <a:gd name="T13" fmla="*/ 4 h 10"/>
                  <a:gd name="T14" fmla="*/ 0 w 6"/>
                  <a:gd name="T15" fmla="*/ 4 h 10"/>
                  <a:gd name="T16" fmla="*/ 2 w 6"/>
                  <a:gd name="T17" fmla="*/ 0 h 10"/>
                  <a:gd name="T18" fmla="*/ 2 w 6"/>
                  <a:gd name="T19" fmla="*/ 0 h 10"/>
                  <a:gd name="T20" fmla="*/ 4 w 6"/>
                  <a:gd name="T21" fmla="*/ 0 h 10"/>
                  <a:gd name="T22" fmla="*/ 6 w 6"/>
                  <a:gd name="T23" fmla="*/ 0 h 10"/>
                  <a:gd name="T24" fmla="*/ 6 w 6"/>
                  <a:gd name="T25" fmla="*/ 4 h 10"/>
                  <a:gd name="T26" fmla="*/ 6 w 6"/>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4"/>
                    </a:moveTo>
                    <a:lnTo>
                      <a:pt x="6" y="4"/>
                    </a:lnTo>
                    <a:lnTo>
                      <a:pt x="2" y="10"/>
                    </a:lnTo>
                    <a:lnTo>
                      <a:pt x="2" y="10"/>
                    </a:lnTo>
                    <a:lnTo>
                      <a:pt x="0" y="10"/>
                    </a:lnTo>
                    <a:lnTo>
                      <a:pt x="0" y="10"/>
                    </a:lnTo>
                    <a:lnTo>
                      <a:pt x="0" y="4"/>
                    </a:lnTo>
                    <a:lnTo>
                      <a:pt x="0" y="4"/>
                    </a:lnTo>
                    <a:lnTo>
                      <a:pt x="2" y="0"/>
                    </a:lnTo>
                    <a:lnTo>
                      <a:pt x="2" y="0"/>
                    </a:lnTo>
                    <a:lnTo>
                      <a:pt x="4" y="0"/>
                    </a:lnTo>
                    <a:lnTo>
                      <a:pt x="6"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4" name="Freeform 2164">
                <a:extLst>
                  <a:ext uri="{FF2B5EF4-FFF2-40B4-BE49-F238E27FC236}">
                    <a16:creationId xmlns:a16="http://schemas.microsoft.com/office/drawing/2014/main" id="{20CC8796-D498-2684-553E-66FFAC8E0EB8}"/>
                  </a:ext>
                </a:extLst>
              </p:cNvPr>
              <p:cNvSpPr>
                <a:spLocks/>
              </p:cNvSpPr>
              <p:nvPr/>
            </p:nvSpPr>
            <p:spPr bwMode="auto">
              <a:xfrm>
                <a:off x="1696" y="2719"/>
                <a:ext cx="6" cy="16"/>
              </a:xfrm>
              <a:custGeom>
                <a:avLst/>
                <a:gdLst>
                  <a:gd name="T0" fmla="*/ 6 w 6"/>
                  <a:gd name="T1" fmla="*/ 0 h 16"/>
                  <a:gd name="T2" fmla="*/ 6 w 6"/>
                  <a:gd name="T3" fmla="*/ 0 h 16"/>
                  <a:gd name="T4" fmla="*/ 6 w 6"/>
                  <a:gd name="T5" fmla="*/ 6 h 16"/>
                  <a:gd name="T6" fmla="*/ 6 w 6"/>
                  <a:gd name="T7" fmla="*/ 10 h 16"/>
                  <a:gd name="T8" fmla="*/ 2 w 6"/>
                  <a:gd name="T9" fmla="*/ 16 h 16"/>
                  <a:gd name="T10" fmla="*/ 2 w 6"/>
                  <a:gd name="T11" fmla="*/ 16 h 16"/>
                  <a:gd name="T12" fmla="*/ 0 w 6"/>
                  <a:gd name="T13" fmla="*/ 12 h 16"/>
                  <a:gd name="T14" fmla="*/ 0 w 6"/>
                  <a:gd name="T15" fmla="*/ 10 h 16"/>
                  <a:gd name="T16" fmla="*/ 2 w 6"/>
                  <a:gd name="T17" fmla="*/ 8 h 16"/>
                  <a:gd name="T18" fmla="*/ 2 w 6"/>
                  <a:gd name="T19" fmla="*/ 8 h 16"/>
                  <a:gd name="T20" fmla="*/ 6 w 6"/>
                  <a:gd name="T21" fmla="*/ 0 h 16"/>
                  <a:gd name="T22" fmla="*/ 6 w 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6" y="0"/>
                    </a:moveTo>
                    <a:lnTo>
                      <a:pt x="6" y="0"/>
                    </a:lnTo>
                    <a:lnTo>
                      <a:pt x="6" y="6"/>
                    </a:lnTo>
                    <a:lnTo>
                      <a:pt x="6" y="10"/>
                    </a:lnTo>
                    <a:lnTo>
                      <a:pt x="2" y="16"/>
                    </a:lnTo>
                    <a:lnTo>
                      <a:pt x="2" y="16"/>
                    </a:lnTo>
                    <a:lnTo>
                      <a:pt x="0" y="12"/>
                    </a:lnTo>
                    <a:lnTo>
                      <a:pt x="0" y="10"/>
                    </a:lnTo>
                    <a:lnTo>
                      <a:pt x="2" y="8"/>
                    </a:lnTo>
                    <a:lnTo>
                      <a:pt x="2" y="8"/>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5" name="Freeform 2165">
                <a:extLst>
                  <a:ext uri="{FF2B5EF4-FFF2-40B4-BE49-F238E27FC236}">
                    <a16:creationId xmlns:a16="http://schemas.microsoft.com/office/drawing/2014/main" id="{B63984AE-FE7A-7130-AAE0-2F4B2C45F3AC}"/>
                  </a:ext>
                </a:extLst>
              </p:cNvPr>
              <p:cNvSpPr>
                <a:spLocks/>
              </p:cNvSpPr>
              <p:nvPr/>
            </p:nvSpPr>
            <p:spPr bwMode="auto">
              <a:xfrm>
                <a:off x="1700" y="2707"/>
                <a:ext cx="6" cy="12"/>
              </a:xfrm>
              <a:custGeom>
                <a:avLst/>
                <a:gdLst>
                  <a:gd name="T0" fmla="*/ 0 w 6"/>
                  <a:gd name="T1" fmla="*/ 6 h 12"/>
                  <a:gd name="T2" fmla="*/ 0 w 6"/>
                  <a:gd name="T3" fmla="*/ 6 h 12"/>
                  <a:gd name="T4" fmla="*/ 0 w 6"/>
                  <a:gd name="T5" fmla="*/ 2 h 12"/>
                  <a:gd name="T6" fmla="*/ 0 w 6"/>
                  <a:gd name="T7" fmla="*/ 2 h 12"/>
                  <a:gd name="T8" fmla="*/ 0 w 6"/>
                  <a:gd name="T9" fmla="*/ 0 h 12"/>
                  <a:gd name="T10" fmla="*/ 2 w 6"/>
                  <a:gd name="T11" fmla="*/ 0 h 12"/>
                  <a:gd name="T12" fmla="*/ 2 w 6"/>
                  <a:gd name="T13" fmla="*/ 0 h 12"/>
                  <a:gd name="T14" fmla="*/ 4 w 6"/>
                  <a:gd name="T15" fmla="*/ 4 h 12"/>
                  <a:gd name="T16" fmla="*/ 6 w 6"/>
                  <a:gd name="T17" fmla="*/ 10 h 12"/>
                  <a:gd name="T18" fmla="*/ 6 w 6"/>
                  <a:gd name="T19" fmla="*/ 10 h 12"/>
                  <a:gd name="T20" fmla="*/ 6 w 6"/>
                  <a:gd name="T21" fmla="*/ 12 h 12"/>
                  <a:gd name="T22" fmla="*/ 6 w 6"/>
                  <a:gd name="T23" fmla="*/ 12 h 12"/>
                  <a:gd name="T24" fmla="*/ 2 w 6"/>
                  <a:gd name="T25" fmla="*/ 12 h 12"/>
                  <a:gd name="T26" fmla="*/ 2 w 6"/>
                  <a:gd name="T27" fmla="*/ 12 h 12"/>
                  <a:gd name="T28" fmla="*/ 0 w 6"/>
                  <a:gd name="T29" fmla="*/ 6 h 12"/>
                  <a:gd name="T30" fmla="*/ 0 w 6"/>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6"/>
                    </a:moveTo>
                    <a:lnTo>
                      <a:pt x="0" y="6"/>
                    </a:lnTo>
                    <a:lnTo>
                      <a:pt x="0" y="2"/>
                    </a:lnTo>
                    <a:lnTo>
                      <a:pt x="0" y="2"/>
                    </a:lnTo>
                    <a:lnTo>
                      <a:pt x="0" y="0"/>
                    </a:lnTo>
                    <a:lnTo>
                      <a:pt x="2" y="0"/>
                    </a:lnTo>
                    <a:lnTo>
                      <a:pt x="2" y="0"/>
                    </a:lnTo>
                    <a:lnTo>
                      <a:pt x="4" y="4"/>
                    </a:lnTo>
                    <a:lnTo>
                      <a:pt x="6" y="10"/>
                    </a:lnTo>
                    <a:lnTo>
                      <a:pt x="6" y="10"/>
                    </a:lnTo>
                    <a:lnTo>
                      <a:pt x="6" y="12"/>
                    </a:lnTo>
                    <a:lnTo>
                      <a:pt x="6" y="12"/>
                    </a:lnTo>
                    <a:lnTo>
                      <a:pt x="2" y="12"/>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6" name="Freeform 2166">
                <a:extLst>
                  <a:ext uri="{FF2B5EF4-FFF2-40B4-BE49-F238E27FC236}">
                    <a16:creationId xmlns:a16="http://schemas.microsoft.com/office/drawing/2014/main" id="{FECEF7A0-CE48-C935-183C-68CE416CBDE7}"/>
                  </a:ext>
                </a:extLst>
              </p:cNvPr>
              <p:cNvSpPr>
                <a:spLocks/>
              </p:cNvSpPr>
              <p:nvPr/>
            </p:nvSpPr>
            <p:spPr bwMode="auto">
              <a:xfrm>
                <a:off x="5770" y="2638"/>
                <a:ext cx="56" cy="93"/>
              </a:xfrm>
              <a:custGeom>
                <a:avLst/>
                <a:gdLst>
                  <a:gd name="T0" fmla="*/ 6 w 56"/>
                  <a:gd name="T1" fmla="*/ 30 h 93"/>
                  <a:gd name="T2" fmla="*/ 10 w 56"/>
                  <a:gd name="T3" fmla="*/ 28 h 93"/>
                  <a:gd name="T4" fmla="*/ 14 w 56"/>
                  <a:gd name="T5" fmla="*/ 24 h 93"/>
                  <a:gd name="T6" fmla="*/ 10 w 56"/>
                  <a:gd name="T7" fmla="*/ 16 h 93"/>
                  <a:gd name="T8" fmla="*/ 8 w 56"/>
                  <a:gd name="T9" fmla="*/ 18 h 93"/>
                  <a:gd name="T10" fmla="*/ 4 w 56"/>
                  <a:gd name="T11" fmla="*/ 12 h 93"/>
                  <a:gd name="T12" fmla="*/ 0 w 56"/>
                  <a:gd name="T13" fmla="*/ 0 h 93"/>
                  <a:gd name="T14" fmla="*/ 12 w 56"/>
                  <a:gd name="T15" fmla="*/ 8 h 93"/>
                  <a:gd name="T16" fmla="*/ 18 w 56"/>
                  <a:gd name="T17" fmla="*/ 14 h 93"/>
                  <a:gd name="T18" fmla="*/ 20 w 56"/>
                  <a:gd name="T19" fmla="*/ 26 h 93"/>
                  <a:gd name="T20" fmla="*/ 24 w 56"/>
                  <a:gd name="T21" fmla="*/ 32 h 93"/>
                  <a:gd name="T22" fmla="*/ 26 w 56"/>
                  <a:gd name="T23" fmla="*/ 32 h 93"/>
                  <a:gd name="T24" fmla="*/ 30 w 56"/>
                  <a:gd name="T25" fmla="*/ 24 h 93"/>
                  <a:gd name="T26" fmla="*/ 36 w 56"/>
                  <a:gd name="T27" fmla="*/ 14 h 93"/>
                  <a:gd name="T28" fmla="*/ 44 w 56"/>
                  <a:gd name="T29" fmla="*/ 8 h 93"/>
                  <a:gd name="T30" fmla="*/ 44 w 56"/>
                  <a:gd name="T31" fmla="*/ 8 h 93"/>
                  <a:gd name="T32" fmla="*/ 46 w 56"/>
                  <a:gd name="T33" fmla="*/ 12 h 93"/>
                  <a:gd name="T34" fmla="*/ 46 w 56"/>
                  <a:gd name="T35" fmla="*/ 20 h 93"/>
                  <a:gd name="T36" fmla="*/ 44 w 56"/>
                  <a:gd name="T37" fmla="*/ 24 h 93"/>
                  <a:gd name="T38" fmla="*/ 36 w 56"/>
                  <a:gd name="T39" fmla="*/ 26 h 93"/>
                  <a:gd name="T40" fmla="*/ 34 w 56"/>
                  <a:gd name="T41" fmla="*/ 24 h 93"/>
                  <a:gd name="T42" fmla="*/ 40 w 56"/>
                  <a:gd name="T43" fmla="*/ 38 h 93"/>
                  <a:gd name="T44" fmla="*/ 48 w 56"/>
                  <a:gd name="T45" fmla="*/ 28 h 93"/>
                  <a:gd name="T46" fmla="*/ 50 w 56"/>
                  <a:gd name="T47" fmla="*/ 24 h 93"/>
                  <a:gd name="T48" fmla="*/ 50 w 56"/>
                  <a:gd name="T49" fmla="*/ 32 h 93"/>
                  <a:gd name="T50" fmla="*/ 52 w 56"/>
                  <a:gd name="T51" fmla="*/ 38 h 93"/>
                  <a:gd name="T52" fmla="*/ 54 w 56"/>
                  <a:gd name="T53" fmla="*/ 44 h 93"/>
                  <a:gd name="T54" fmla="*/ 54 w 56"/>
                  <a:gd name="T55" fmla="*/ 50 h 93"/>
                  <a:gd name="T56" fmla="*/ 52 w 56"/>
                  <a:gd name="T57" fmla="*/ 54 h 93"/>
                  <a:gd name="T58" fmla="*/ 52 w 56"/>
                  <a:gd name="T59" fmla="*/ 59 h 93"/>
                  <a:gd name="T60" fmla="*/ 56 w 56"/>
                  <a:gd name="T61" fmla="*/ 69 h 93"/>
                  <a:gd name="T62" fmla="*/ 54 w 56"/>
                  <a:gd name="T63" fmla="*/ 73 h 93"/>
                  <a:gd name="T64" fmla="*/ 50 w 56"/>
                  <a:gd name="T65" fmla="*/ 73 h 93"/>
                  <a:gd name="T66" fmla="*/ 46 w 56"/>
                  <a:gd name="T67" fmla="*/ 69 h 93"/>
                  <a:gd name="T68" fmla="*/ 44 w 56"/>
                  <a:gd name="T69" fmla="*/ 65 h 93"/>
                  <a:gd name="T70" fmla="*/ 42 w 56"/>
                  <a:gd name="T71" fmla="*/ 65 h 93"/>
                  <a:gd name="T72" fmla="*/ 40 w 56"/>
                  <a:gd name="T73" fmla="*/ 61 h 93"/>
                  <a:gd name="T74" fmla="*/ 38 w 56"/>
                  <a:gd name="T75" fmla="*/ 61 h 93"/>
                  <a:gd name="T76" fmla="*/ 38 w 56"/>
                  <a:gd name="T77" fmla="*/ 65 h 93"/>
                  <a:gd name="T78" fmla="*/ 40 w 56"/>
                  <a:gd name="T79" fmla="*/ 69 h 93"/>
                  <a:gd name="T80" fmla="*/ 44 w 56"/>
                  <a:gd name="T81" fmla="*/ 79 h 93"/>
                  <a:gd name="T82" fmla="*/ 42 w 56"/>
                  <a:gd name="T83" fmla="*/ 81 h 93"/>
                  <a:gd name="T84" fmla="*/ 38 w 56"/>
                  <a:gd name="T85" fmla="*/ 83 h 93"/>
                  <a:gd name="T86" fmla="*/ 38 w 56"/>
                  <a:gd name="T87" fmla="*/ 85 h 93"/>
                  <a:gd name="T88" fmla="*/ 34 w 56"/>
                  <a:gd name="T89" fmla="*/ 87 h 93"/>
                  <a:gd name="T90" fmla="*/ 32 w 56"/>
                  <a:gd name="T91" fmla="*/ 93 h 93"/>
                  <a:gd name="T92" fmla="*/ 22 w 56"/>
                  <a:gd name="T93" fmla="*/ 91 h 93"/>
                  <a:gd name="T94" fmla="*/ 20 w 56"/>
                  <a:gd name="T95" fmla="*/ 87 h 93"/>
                  <a:gd name="T96" fmla="*/ 10 w 56"/>
                  <a:gd name="T97" fmla="*/ 81 h 93"/>
                  <a:gd name="T98" fmla="*/ 10 w 56"/>
                  <a:gd name="T99" fmla="*/ 71 h 93"/>
                  <a:gd name="T100" fmla="*/ 14 w 56"/>
                  <a:gd name="T101" fmla="*/ 69 h 93"/>
                  <a:gd name="T102" fmla="*/ 18 w 56"/>
                  <a:gd name="T103" fmla="*/ 59 h 93"/>
                  <a:gd name="T104" fmla="*/ 20 w 56"/>
                  <a:gd name="T105" fmla="*/ 59 h 93"/>
                  <a:gd name="T106" fmla="*/ 22 w 56"/>
                  <a:gd name="T107" fmla="*/ 59 h 93"/>
                  <a:gd name="T108" fmla="*/ 18 w 56"/>
                  <a:gd name="T109" fmla="*/ 54 h 93"/>
                  <a:gd name="T110" fmla="*/ 18 w 56"/>
                  <a:gd name="T111" fmla="*/ 57 h 93"/>
                  <a:gd name="T112" fmla="*/ 12 w 56"/>
                  <a:gd name="T113" fmla="*/ 52 h 93"/>
                  <a:gd name="T114" fmla="*/ 6 w 56"/>
                  <a:gd name="T115" fmla="*/ 44 h 93"/>
                  <a:gd name="T116" fmla="*/ 4 w 56"/>
                  <a:gd name="T117" fmla="*/ 36 h 93"/>
                  <a:gd name="T118" fmla="*/ 6 w 56"/>
                  <a:gd name="T119" fmla="*/ 3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 h="93">
                    <a:moveTo>
                      <a:pt x="6" y="30"/>
                    </a:moveTo>
                    <a:lnTo>
                      <a:pt x="6" y="30"/>
                    </a:lnTo>
                    <a:lnTo>
                      <a:pt x="10" y="28"/>
                    </a:lnTo>
                    <a:lnTo>
                      <a:pt x="10" y="28"/>
                    </a:lnTo>
                    <a:lnTo>
                      <a:pt x="12" y="26"/>
                    </a:lnTo>
                    <a:lnTo>
                      <a:pt x="14" y="24"/>
                    </a:lnTo>
                    <a:lnTo>
                      <a:pt x="14" y="24"/>
                    </a:lnTo>
                    <a:lnTo>
                      <a:pt x="10" y="16"/>
                    </a:lnTo>
                    <a:lnTo>
                      <a:pt x="10" y="16"/>
                    </a:lnTo>
                    <a:lnTo>
                      <a:pt x="8" y="18"/>
                    </a:lnTo>
                    <a:lnTo>
                      <a:pt x="8" y="16"/>
                    </a:lnTo>
                    <a:lnTo>
                      <a:pt x="4" y="12"/>
                    </a:lnTo>
                    <a:lnTo>
                      <a:pt x="0" y="0"/>
                    </a:lnTo>
                    <a:lnTo>
                      <a:pt x="0" y="0"/>
                    </a:lnTo>
                    <a:lnTo>
                      <a:pt x="6" y="2"/>
                    </a:lnTo>
                    <a:lnTo>
                      <a:pt x="12" y="8"/>
                    </a:lnTo>
                    <a:lnTo>
                      <a:pt x="12" y="8"/>
                    </a:lnTo>
                    <a:lnTo>
                      <a:pt x="18" y="14"/>
                    </a:lnTo>
                    <a:lnTo>
                      <a:pt x="20" y="18"/>
                    </a:lnTo>
                    <a:lnTo>
                      <a:pt x="20" y="26"/>
                    </a:lnTo>
                    <a:lnTo>
                      <a:pt x="20" y="26"/>
                    </a:lnTo>
                    <a:lnTo>
                      <a:pt x="24" y="32"/>
                    </a:lnTo>
                    <a:lnTo>
                      <a:pt x="24" y="32"/>
                    </a:lnTo>
                    <a:lnTo>
                      <a:pt x="26" y="32"/>
                    </a:lnTo>
                    <a:lnTo>
                      <a:pt x="30" y="24"/>
                    </a:lnTo>
                    <a:lnTo>
                      <a:pt x="30" y="24"/>
                    </a:lnTo>
                    <a:lnTo>
                      <a:pt x="34" y="16"/>
                    </a:lnTo>
                    <a:lnTo>
                      <a:pt x="36" y="14"/>
                    </a:lnTo>
                    <a:lnTo>
                      <a:pt x="40" y="14"/>
                    </a:lnTo>
                    <a:lnTo>
                      <a:pt x="44" y="8"/>
                    </a:lnTo>
                    <a:lnTo>
                      <a:pt x="44" y="8"/>
                    </a:lnTo>
                    <a:lnTo>
                      <a:pt x="44" y="8"/>
                    </a:lnTo>
                    <a:lnTo>
                      <a:pt x="46" y="8"/>
                    </a:lnTo>
                    <a:lnTo>
                      <a:pt x="46" y="12"/>
                    </a:lnTo>
                    <a:lnTo>
                      <a:pt x="46" y="12"/>
                    </a:lnTo>
                    <a:lnTo>
                      <a:pt x="46" y="20"/>
                    </a:lnTo>
                    <a:lnTo>
                      <a:pt x="44" y="24"/>
                    </a:lnTo>
                    <a:lnTo>
                      <a:pt x="44" y="24"/>
                    </a:lnTo>
                    <a:lnTo>
                      <a:pt x="38" y="26"/>
                    </a:lnTo>
                    <a:lnTo>
                      <a:pt x="36" y="26"/>
                    </a:lnTo>
                    <a:lnTo>
                      <a:pt x="34" y="24"/>
                    </a:lnTo>
                    <a:lnTo>
                      <a:pt x="34" y="24"/>
                    </a:lnTo>
                    <a:lnTo>
                      <a:pt x="38" y="34"/>
                    </a:lnTo>
                    <a:lnTo>
                      <a:pt x="40" y="38"/>
                    </a:lnTo>
                    <a:lnTo>
                      <a:pt x="44" y="36"/>
                    </a:lnTo>
                    <a:lnTo>
                      <a:pt x="48" y="28"/>
                    </a:lnTo>
                    <a:lnTo>
                      <a:pt x="48" y="28"/>
                    </a:lnTo>
                    <a:lnTo>
                      <a:pt x="50" y="24"/>
                    </a:lnTo>
                    <a:lnTo>
                      <a:pt x="50" y="26"/>
                    </a:lnTo>
                    <a:lnTo>
                      <a:pt x="50" y="32"/>
                    </a:lnTo>
                    <a:lnTo>
                      <a:pt x="50" y="32"/>
                    </a:lnTo>
                    <a:lnTo>
                      <a:pt x="52" y="38"/>
                    </a:lnTo>
                    <a:lnTo>
                      <a:pt x="52" y="38"/>
                    </a:lnTo>
                    <a:lnTo>
                      <a:pt x="54" y="44"/>
                    </a:lnTo>
                    <a:lnTo>
                      <a:pt x="54" y="46"/>
                    </a:lnTo>
                    <a:lnTo>
                      <a:pt x="54" y="50"/>
                    </a:lnTo>
                    <a:lnTo>
                      <a:pt x="54" y="50"/>
                    </a:lnTo>
                    <a:lnTo>
                      <a:pt x="52" y="54"/>
                    </a:lnTo>
                    <a:lnTo>
                      <a:pt x="52" y="59"/>
                    </a:lnTo>
                    <a:lnTo>
                      <a:pt x="52" y="59"/>
                    </a:lnTo>
                    <a:lnTo>
                      <a:pt x="54" y="63"/>
                    </a:lnTo>
                    <a:lnTo>
                      <a:pt x="56" y="69"/>
                    </a:lnTo>
                    <a:lnTo>
                      <a:pt x="56" y="69"/>
                    </a:lnTo>
                    <a:lnTo>
                      <a:pt x="54" y="73"/>
                    </a:lnTo>
                    <a:lnTo>
                      <a:pt x="52" y="73"/>
                    </a:lnTo>
                    <a:lnTo>
                      <a:pt x="50" y="73"/>
                    </a:lnTo>
                    <a:lnTo>
                      <a:pt x="50" y="73"/>
                    </a:lnTo>
                    <a:lnTo>
                      <a:pt x="46" y="69"/>
                    </a:lnTo>
                    <a:lnTo>
                      <a:pt x="46" y="69"/>
                    </a:lnTo>
                    <a:lnTo>
                      <a:pt x="44" y="65"/>
                    </a:lnTo>
                    <a:lnTo>
                      <a:pt x="42" y="63"/>
                    </a:lnTo>
                    <a:lnTo>
                      <a:pt x="42" y="65"/>
                    </a:lnTo>
                    <a:lnTo>
                      <a:pt x="42" y="65"/>
                    </a:lnTo>
                    <a:lnTo>
                      <a:pt x="40" y="61"/>
                    </a:lnTo>
                    <a:lnTo>
                      <a:pt x="40" y="61"/>
                    </a:lnTo>
                    <a:lnTo>
                      <a:pt x="38" y="61"/>
                    </a:lnTo>
                    <a:lnTo>
                      <a:pt x="38" y="63"/>
                    </a:lnTo>
                    <a:lnTo>
                      <a:pt x="38" y="65"/>
                    </a:lnTo>
                    <a:lnTo>
                      <a:pt x="38" y="65"/>
                    </a:lnTo>
                    <a:lnTo>
                      <a:pt x="40" y="69"/>
                    </a:lnTo>
                    <a:lnTo>
                      <a:pt x="40" y="73"/>
                    </a:lnTo>
                    <a:lnTo>
                      <a:pt x="44" y="79"/>
                    </a:lnTo>
                    <a:lnTo>
                      <a:pt x="44" y="79"/>
                    </a:lnTo>
                    <a:lnTo>
                      <a:pt x="42" y="81"/>
                    </a:lnTo>
                    <a:lnTo>
                      <a:pt x="40" y="81"/>
                    </a:lnTo>
                    <a:lnTo>
                      <a:pt x="38" y="83"/>
                    </a:lnTo>
                    <a:lnTo>
                      <a:pt x="38" y="85"/>
                    </a:lnTo>
                    <a:lnTo>
                      <a:pt x="38" y="85"/>
                    </a:lnTo>
                    <a:lnTo>
                      <a:pt x="36" y="85"/>
                    </a:lnTo>
                    <a:lnTo>
                      <a:pt x="34" y="87"/>
                    </a:lnTo>
                    <a:lnTo>
                      <a:pt x="32" y="93"/>
                    </a:lnTo>
                    <a:lnTo>
                      <a:pt x="32" y="93"/>
                    </a:lnTo>
                    <a:lnTo>
                      <a:pt x="26" y="93"/>
                    </a:lnTo>
                    <a:lnTo>
                      <a:pt x="22" y="91"/>
                    </a:lnTo>
                    <a:lnTo>
                      <a:pt x="20" y="87"/>
                    </a:lnTo>
                    <a:lnTo>
                      <a:pt x="20" y="87"/>
                    </a:lnTo>
                    <a:lnTo>
                      <a:pt x="14" y="85"/>
                    </a:lnTo>
                    <a:lnTo>
                      <a:pt x="10" y="81"/>
                    </a:lnTo>
                    <a:lnTo>
                      <a:pt x="10" y="71"/>
                    </a:lnTo>
                    <a:lnTo>
                      <a:pt x="10" y="71"/>
                    </a:lnTo>
                    <a:lnTo>
                      <a:pt x="12" y="69"/>
                    </a:lnTo>
                    <a:lnTo>
                      <a:pt x="14" y="69"/>
                    </a:lnTo>
                    <a:lnTo>
                      <a:pt x="18" y="67"/>
                    </a:lnTo>
                    <a:lnTo>
                      <a:pt x="18" y="59"/>
                    </a:lnTo>
                    <a:lnTo>
                      <a:pt x="18" y="59"/>
                    </a:lnTo>
                    <a:lnTo>
                      <a:pt x="20" y="59"/>
                    </a:lnTo>
                    <a:lnTo>
                      <a:pt x="22" y="59"/>
                    </a:lnTo>
                    <a:lnTo>
                      <a:pt x="22" y="59"/>
                    </a:lnTo>
                    <a:lnTo>
                      <a:pt x="20" y="54"/>
                    </a:lnTo>
                    <a:lnTo>
                      <a:pt x="18" y="54"/>
                    </a:lnTo>
                    <a:lnTo>
                      <a:pt x="18" y="57"/>
                    </a:lnTo>
                    <a:lnTo>
                      <a:pt x="18" y="57"/>
                    </a:lnTo>
                    <a:lnTo>
                      <a:pt x="14" y="52"/>
                    </a:lnTo>
                    <a:lnTo>
                      <a:pt x="12" y="52"/>
                    </a:lnTo>
                    <a:lnTo>
                      <a:pt x="8" y="50"/>
                    </a:lnTo>
                    <a:lnTo>
                      <a:pt x="6" y="44"/>
                    </a:lnTo>
                    <a:lnTo>
                      <a:pt x="6" y="44"/>
                    </a:lnTo>
                    <a:lnTo>
                      <a:pt x="4" y="36"/>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7" name="Freeform 2167">
                <a:extLst>
                  <a:ext uri="{FF2B5EF4-FFF2-40B4-BE49-F238E27FC236}">
                    <a16:creationId xmlns:a16="http://schemas.microsoft.com/office/drawing/2014/main" id="{8C2579F3-C85C-8563-464E-FF8F4CF8D32B}"/>
                  </a:ext>
                </a:extLst>
              </p:cNvPr>
              <p:cNvSpPr>
                <a:spLocks/>
              </p:cNvSpPr>
              <p:nvPr/>
            </p:nvSpPr>
            <p:spPr bwMode="auto">
              <a:xfrm>
                <a:off x="5806" y="2684"/>
                <a:ext cx="36" cy="33"/>
              </a:xfrm>
              <a:custGeom>
                <a:avLst/>
                <a:gdLst>
                  <a:gd name="T0" fmla="*/ 10 w 36"/>
                  <a:gd name="T1" fmla="*/ 21 h 33"/>
                  <a:gd name="T2" fmla="*/ 10 w 36"/>
                  <a:gd name="T3" fmla="*/ 21 h 33"/>
                  <a:gd name="T4" fmla="*/ 12 w 36"/>
                  <a:gd name="T5" fmla="*/ 21 h 33"/>
                  <a:gd name="T6" fmla="*/ 14 w 36"/>
                  <a:gd name="T7" fmla="*/ 23 h 33"/>
                  <a:gd name="T8" fmla="*/ 16 w 36"/>
                  <a:gd name="T9" fmla="*/ 23 h 33"/>
                  <a:gd name="T10" fmla="*/ 18 w 36"/>
                  <a:gd name="T11" fmla="*/ 21 h 33"/>
                  <a:gd name="T12" fmla="*/ 18 w 36"/>
                  <a:gd name="T13" fmla="*/ 21 h 33"/>
                  <a:gd name="T14" fmla="*/ 16 w 36"/>
                  <a:gd name="T15" fmla="*/ 19 h 33"/>
                  <a:gd name="T16" fmla="*/ 14 w 36"/>
                  <a:gd name="T17" fmla="*/ 17 h 33"/>
                  <a:gd name="T18" fmla="*/ 12 w 36"/>
                  <a:gd name="T19" fmla="*/ 15 h 33"/>
                  <a:gd name="T20" fmla="*/ 12 w 36"/>
                  <a:gd name="T21" fmla="*/ 8 h 33"/>
                  <a:gd name="T22" fmla="*/ 12 w 36"/>
                  <a:gd name="T23" fmla="*/ 8 h 33"/>
                  <a:gd name="T24" fmla="*/ 12 w 36"/>
                  <a:gd name="T25" fmla="*/ 4 h 33"/>
                  <a:gd name="T26" fmla="*/ 14 w 36"/>
                  <a:gd name="T27" fmla="*/ 2 h 33"/>
                  <a:gd name="T28" fmla="*/ 18 w 36"/>
                  <a:gd name="T29" fmla="*/ 2 h 33"/>
                  <a:gd name="T30" fmla="*/ 18 w 36"/>
                  <a:gd name="T31" fmla="*/ 2 h 33"/>
                  <a:gd name="T32" fmla="*/ 20 w 36"/>
                  <a:gd name="T33" fmla="*/ 0 h 33"/>
                  <a:gd name="T34" fmla="*/ 20 w 36"/>
                  <a:gd name="T35" fmla="*/ 0 h 33"/>
                  <a:gd name="T36" fmla="*/ 28 w 36"/>
                  <a:gd name="T37" fmla="*/ 4 h 33"/>
                  <a:gd name="T38" fmla="*/ 32 w 36"/>
                  <a:gd name="T39" fmla="*/ 6 h 33"/>
                  <a:gd name="T40" fmla="*/ 34 w 36"/>
                  <a:gd name="T41" fmla="*/ 13 h 33"/>
                  <a:gd name="T42" fmla="*/ 34 w 36"/>
                  <a:gd name="T43" fmla="*/ 13 h 33"/>
                  <a:gd name="T44" fmla="*/ 36 w 36"/>
                  <a:gd name="T45" fmla="*/ 29 h 33"/>
                  <a:gd name="T46" fmla="*/ 34 w 36"/>
                  <a:gd name="T47" fmla="*/ 33 h 33"/>
                  <a:gd name="T48" fmla="*/ 32 w 36"/>
                  <a:gd name="T49" fmla="*/ 33 h 33"/>
                  <a:gd name="T50" fmla="*/ 30 w 36"/>
                  <a:gd name="T51" fmla="*/ 33 h 33"/>
                  <a:gd name="T52" fmla="*/ 30 w 36"/>
                  <a:gd name="T53" fmla="*/ 33 h 33"/>
                  <a:gd name="T54" fmla="*/ 26 w 36"/>
                  <a:gd name="T55" fmla="*/ 31 h 33"/>
                  <a:gd name="T56" fmla="*/ 24 w 36"/>
                  <a:gd name="T57" fmla="*/ 31 h 33"/>
                  <a:gd name="T58" fmla="*/ 18 w 36"/>
                  <a:gd name="T59" fmla="*/ 33 h 33"/>
                  <a:gd name="T60" fmla="*/ 12 w 36"/>
                  <a:gd name="T61" fmla="*/ 33 h 33"/>
                  <a:gd name="T62" fmla="*/ 10 w 36"/>
                  <a:gd name="T63" fmla="*/ 33 h 33"/>
                  <a:gd name="T64" fmla="*/ 8 w 36"/>
                  <a:gd name="T65" fmla="*/ 33 h 33"/>
                  <a:gd name="T66" fmla="*/ 8 w 36"/>
                  <a:gd name="T67" fmla="*/ 33 h 33"/>
                  <a:gd name="T68" fmla="*/ 2 w 36"/>
                  <a:gd name="T69" fmla="*/ 29 h 33"/>
                  <a:gd name="T70" fmla="*/ 0 w 36"/>
                  <a:gd name="T71" fmla="*/ 25 h 33"/>
                  <a:gd name="T72" fmla="*/ 0 w 36"/>
                  <a:gd name="T73" fmla="*/ 19 h 33"/>
                  <a:gd name="T74" fmla="*/ 2 w 36"/>
                  <a:gd name="T75" fmla="*/ 4 h 33"/>
                  <a:gd name="T76" fmla="*/ 2 w 36"/>
                  <a:gd name="T77" fmla="*/ 4 h 33"/>
                  <a:gd name="T78" fmla="*/ 4 w 36"/>
                  <a:gd name="T79" fmla="*/ 6 h 33"/>
                  <a:gd name="T80" fmla="*/ 4 w 36"/>
                  <a:gd name="T81" fmla="*/ 11 h 33"/>
                  <a:gd name="T82" fmla="*/ 6 w 36"/>
                  <a:gd name="T83" fmla="*/ 17 h 33"/>
                  <a:gd name="T84" fmla="*/ 6 w 36"/>
                  <a:gd name="T85" fmla="*/ 17 h 33"/>
                  <a:gd name="T86" fmla="*/ 8 w 36"/>
                  <a:gd name="T87" fmla="*/ 17 h 33"/>
                  <a:gd name="T88" fmla="*/ 10 w 36"/>
                  <a:gd name="T89" fmla="*/ 21 h 33"/>
                  <a:gd name="T90" fmla="*/ 10 w 36"/>
                  <a:gd name="T91"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33">
                    <a:moveTo>
                      <a:pt x="10" y="21"/>
                    </a:moveTo>
                    <a:lnTo>
                      <a:pt x="10" y="21"/>
                    </a:lnTo>
                    <a:lnTo>
                      <a:pt x="12" y="21"/>
                    </a:lnTo>
                    <a:lnTo>
                      <a:pt x="14" y="23"/>
                    </a:lnTo>
                    <a:lnTo>
                      <a:pt x="16" y="23"/>
                    </a:lnTo>
                    <a:lnTo>
                      <a:pt x="18" y="21"/>
                    </a:lnTo>
                    <a:lnTo>
                      <a:pt x="18" y="21"/>
                    </a:lnTo>
                    <a:lnTo>
                      <a:pt x="16" y="19"/>
                    </a:lnTo>
                    <a:lnTo>
                      <a:pt x="14" y="17"/>
                    </a:lnTo>
                    <a:lnTo>
                      <a:pt x="12" y="15"/>
                    </a:lnTo>
                    <a:lnTo>
                      <a:pt x="12" y="8"/>
                    </a:lnTo>
                    <a:lnTo>
                      <a:pt x="12" y="8"/>
                    </a:lnTo>
                    <a:lnTo>
                      <a:pt x="12" y="4"/>
                    </a:lnTo>
                    <a:lnTo>
                      <a:pt x="14" y="2"/>
                    </a:lnTo>
                    <a:lnTo>
                      <a:pt x="18" y="2"/>
                    </a:lnTo>
                    <a:lnTo>
                      <a:pt x="18" y="2"/>
                    </a:lnTo>
                    <a:lnTo>
                      <a:pt x="20" y="0"/>
                    </a:lnTo>
                    <a:lnTo>
                      <a:pt x="20" y="0"/>
                    </a:lnTo>
                    <a:lnTo>
                      <a:pt x="28" y="4"/>
                    </a:lnTo>
                    <a:lnTo>
                      <a:pt x="32" y="6"/>
                    </a:lnTo>
                    <a:lnTo>
                      <a:pt x="34" y="13"/>
                    </a:lnTo>
                    <a:lnTo>
                      <a:pt x="34" y="13"/>
                    </a:lnTo>
                    <a:lnTo>
                      <a:pt x="36" y="29"/>
                    </a:lnTo>
                    <a:lnTo>
                      <a:pt x="34" y="33"/>
                    </a:lnTo>
                    <a:lnTo>
                      <a:pt x="32" y="33"/>
                    </a:lnTo>
                    <a:lnTo>
                      <a:pt x="30" y="33"/>
                    </a:lnTo>
                    <a:lnTo>
                      <a:pt x="30" y="33"/>
                    </a:lnTo>
                    <a:lnTo>
                      <a:pt x="26" y="31"/>
                    </a:lnTo>
                    <a:lnTo>
                      <a:pt x="24" y="31"/>
                    </a:lnTo>
                    <a:lnTo>
                      <a:pt x="18" y="33"/>
                    </a:lnTo>
                    <a:lnTo>
                      <a:pt x="12" y="33"/>
                    </a:lnTo>
                    <a:lnTo>
                      <a:pt x="10" y="33"/>
                    </a:lnTo>
                    <a:lnTo>
                      <a:pt x="8" y="33"/>
                    </a:lnTo>
                    <a:lnTo>
                      <a:pt x="8" y="33"/>
                    </a:lnTo>
                    <a:lnTo>
                      <a:pt x="2" y="29"/>
                    </a:lnTo>
                    <a:lnTo>
                      <a:pt x="0" y="25"/>
                    </a:lnTo>
                    <a:lnTo>
                      <a:pt x="0" y="19"/>
                    </a:lnTo>
                    <a:lnTo>
                      <a:pt x="2" y="4"/>
                    </a:lnTo>
                    <a:lnTo>
                      <a:pt x="2" y="4"/>
                    </a:lnTo>
                    <a:lnTo>
                      <a:pt x="4" y="6"/>
                    </a:lnTo>
                    <a:lnTo>
                      <a:pt x="4" y="11"/>
                    </a:lnTo>
                    <a:lnTo>
                      <a:pt x="6" y="17"/>
                    </a:lnTo>
                    <a:lnTo>
                      <a:pt x="6" y="17"/>
                    </a:lnTo>
                    <a:lnTo>
                      <a:pt x="8" y="17"/>
                    </a:lnTo>
                    <a:lnTo>
                      <a:pt x="10" y="21"/>
                    </a:ln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8" name="Freeform 2168">
                <a:extLst>
                  <a:ext uri="{FF2B5EF4-FFF2-40B4-BE49-F238E27FC236}">
                    <a16:creationId xmlns:a16="http://schemas.microsoft.com/office/drawing/2014/main" id="{C3C2CF08-0BB8-D6F0-C9B6-EE20DC9D7151}"/>
                  </a:ext>
                </a:extLst>
              </p:cNvPr>
              <p:cNvSpPr>
                <a:spLocks/>
              </p:cNvSpPr>
              <p:nvPr/>
            </p:nvSpPr>
            <p:spPr bwMode="auto">
              <a:xfrm>
                <a:off x="5818" y="2721"/>
                <a:ext cx="10" cy="22"/>
              </a:xfrm>
              <a:custGeom>
                <a:avLst/>
                <a:gdLst>
                  <a:gd name="T0" fmla="*/ 0 w 10"/>
                  <a:gd name="T1" fmla="*/ 0 h 22"/>
                  <a:gd name="T2" fmla="*/ 0 w 10"/>
                  <a:gd name="T3" fmla="*/ 0 h 22"/>
                  <a:gd name="T4" fmla="*/ 6 w 10"/>
                  <a:gd name="T5" fmla="*/ 4 h 22"/>
                  <a:gd name="T6" fmla="*/ 8 w 10"/>
                  <a:gd name="T7" fmla="*/ 8 h 22"/>
                  <a:gd name="T8" fmla="*/ 10 w 10"/>
                  <a:gd name="T9" fmla="*/ 12 h 22"/>
                  <a:gd name="T10" fmla="*/ 10 w 10"/>
                  <a:gd name="T11" fmla="*/ 12 h 22"/>
                  <a:gd name="T12" fmla="*/ 8 w 10"/>
                  <a:gd name="T13" fmla="*/ 18 h 22"/>
                  <a:gd name="T14" fmla="*/ 6 w 10"/>
                  <a:gd name="T15" fmla="*/ 22 h 22"/>
                  <a:gd name="T16" fmla="*/ 2 w 10"/>
                  <a:gd name="T17" fmla="*/ 22 h 22"/>
                  <a:gd name="T18" fmla="*/ 2 w 10"/>
                  <a:gd name="T19" fmla="*/ 20 h 22"/>
                  <a:gd name="T20" fmla="*/ 2 w 10"/>
                  <a:gd name="T21" fmla="*/ 20 h 22"/>
                  <a:gd name="T22" fmla="*/ 2 w 10"/>
                  <a:gd name="T23" fmla="*/ 10 h 22"/>
                  <a:gd name="T24" fmla="*/ 2 w 10"/>
                  <a:gd name="T25" fmla="*/ 6 h 22"/>
                  <a:gd name="T26" fmla="*/ 0 w 10"/>
                  <a:gd name="T27" fmla="*/ 0 h 22"/>
                  <a:gd name="T28" fmla="*/ 0 w 10"/>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22">
                    <a:moveTo>
                      <a:pt x="0" y="0"/>
                    </a:moveTo>
                    <a:lnTo>
                      <a:pt x="0" y="0"/>
                    </a:lnTo>
                    <a:lnTo>
                      <a:pt x="6" y="4"/>
                    </a:lnTo>
                    <a:lnTo>
                      <a:pt x="8" y="8"/>
                    </a:lnTo>
                    <a:lnTo>
                      <a:pt x="10" y="12"/>
                    </a:lnTo>
                    <a:lnTo>
                      <a:pt x="10" y="12"/>
                    </a:lnTo>
                    <a:lnTo>
                      <a:pt x="8" y="18"/>
                    </a:lnTo>
                    <a:lnTo>
                      <a:pt x="6" y="22"/>
                    </a:lnTo>
                    <a:lnTo>
                      <a:pt x="2" y="22"/>
                    </a:lnTo>
                    <a:lnTo>
                      <a:pt x="2" y="20"/>
                    </a:lnTo>
                    <a:lnTo>
                      <a:pt x="2" y="20"/>
                    </a:lnTo>
                    <a:lnTo>
                      <a:pt x="2" y="10"/>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9" name="Freeform 2169">
                <a:extLst>
                  <a:ext uri="{FF2B5EF4-FFF2-40B4-BE49-F238E27FC236}">
                    <a16:creationId xmlns:a16="http://schemas.microsoft.com/office/drawing/2014/main" id="{C877CD5D-523C-1DB8-17D3-73AA5EE60755}"/>
                  </a:ext>
                </a:extLst>
              </p:cNvPr>
              <p:cNvSpPr>
                <a:spLocks/>
              </p:cNvSpPr>
              <p:nvPr/>
            </p:nvSpPr>
            <p:spPr bwMode="auto">
              <a:xfrm>
                <a:off x="5828" y="2739"/>
                <a:ext cx="8" cy="10"/>
              </a:xfrm>
              <a:custGeom>
                <a:avLst/>
                <a:gdLst>
                  <a:gd name="T0" fmla="*/ 8 w 8"/>
                  <a:gd name="T1" fmla="*/ 6 h 10"/>
                  <a:gd name="T2" fmla="*/ 8 w 8"/>
                  <a:gd name="T3" fmla="*/ 6 h 10"/>
                  <a:gd name="T4" fmla="*/ 2 w 8"/>
                  <a:gd name="T5" fmla="*/ 10 h 10"/>
                  <a:gd name="T6" fmla="*/ 2 w 8"/>
                  <a:gd name="T7" fmla="*/ 10 h 10"/>
                  <a:gd name="T8" fmla="*/ 0 w 8"/>
                  <a:gd name="T9" fmla="*/ 4 h 10"/>
                  <a:gd name="T10" fmla="*/ 2 w 8"/>
                  <a:gd name="T11" fmla="*/ 0 h 10"/>
                  <a:gd name="T12" fmla="*/ 2 w 8"/>
                  <a:gd name="T13" fmla="*/ 0 h 10"/>
                  <a:gd name="T14" fmla="*/ 4 w 8"/>
                  <a:gd name="T15" fmla="*/ 0 h 10"/>
                  <a:gd name="T16" fmla="*/ 6 w 8"/>
                  <a:gd name="T17" fmla="*/ 0 h 10"/>
                  <a:gd name="T18" fmla="*/ 8 w 8"/>
                  <a:gd name="T19" fmla="*/ 6 h 10"/>
                  <a:gd name="T20" fmla="*/ 8 w 8"/>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6"/>
                    </a:moveTo>
                    <a:lnTo>
                      <a:pt x="8" y="6"/>
                    </a:lnTo>
                    <a:lnTo>
                      <a:pt x="2" y="10"/>
                    </a:lnTo>
                    <a:lnTo>
                      <a:pt x="2" y="10"/>
                    </a:lnTo>
                    <a:lnTo>
                      <a:pt x="0" y="4"/>
                    </a:lnTo>
                    <a:lnTo>
                      <a:pt x="2" y="0"/>
                    </a:lnTo>
                    <a:lnTo>
                      <a:pt x="2" y="0"/>
                    </a:lnTo>
                    <a:lnTo>
                      <a:pt x="4" y="0"/>
                    </a:lnTo>
                    <a:lnTo>
                      <a:pt x="6"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0" name="Freeform 2170">
                <a:extLst>
                  <a:ext uri="{FF2B5EF4-FFF2-40B4-BE49-F238E27FC236}">
                    <a16:creationId xmlns:a16="http://schemas.microsoft.com/office/drawing/2014/main" id="{45E4B5F1-5AC5-690D-1357-8F7BD730F74A}"/>
                  </a:ext>
                </a:extLst>
              </p:cNvPr>
              <p:cNvSpPr>
                <a:spLocks/>
              </p:cNvSpPr>
              <p:nvPr/>
            </p:nvSpPr>
            <p:spPr bwMode="auto">
              <a:xfrm>
                <a:off x="5904" y="1654"/>
                <a:ext cx="112" cy="144"/>
              </a:xfrm>
              <a:custGeom>
                <a:avLst/>
                <a:gdLst>
                  <a:gd name="T0" fmla="*/ 98 w 112"/>
                  <a:gd name="T1" fmla="*/ 58 h 144"/>
                  <a:gd name="T2" fmla="*/ 92 w 112"/>
                  <a:gd name="T3" fmla="*/ 36 h 144"/>
                  <a:gd name="T4" fmla="*/ 86 w 112"/>
                  <a:gd name="T5" fmla="*/ 30 h 144"/>
                  <a:gd name="T6" fmla="*/ 80 w 112"/>
                  <a:gd name="T7" fmla="*/ 32 h 144"/>
                  <a:gd name="T8" fmla="*/ 80 w 112"/>
                  <a:gd name="T9" fmla="*/ 46 h 144"/>
                  <a:gd name="T10" fmla="*/ 88 w 112"/>
                  <a:gd name="T11" fmla="*/ 52 h 144"/>
                  <a:gd name="T12" fmla="*/ 90 w 112"/>
                  <a:gd name="T13" fmla="*/ 64 h 144"/>
                  <a:gd name="T14" fmla="*/ 80 w 112"/>
                  <a:gd name="T15" fmla="*/ 72 h 144"/>
                  <a:gd name="T16" fmla="*/ 74 w 112"/>
                  <a:gd name="T17" fmla="*/ 72 h 144"/>
                  <a:gd name="T18" fmla="*/ 66 w 112"/>
                  <a:gd name="T19" fmla="*/ 68 h 144"/>
                  <a:gd name="T20" fmla="*/ 68 w 112"/>
                  <a:gd name="T21" fmla="*/ 70 h 144"/>
                  <a:gd name="T22" fmla="*/ 74 w 112"/>
                  <a:gd name="T23" fmla="*/ 74 h 144"/>
                  <a:gd name="T24" fmla="*/ 72 w 112"/>
                  <a:gd name="T25" fmla="*/ 92 h 144"/>
                  <a:gd name="T26" fmla="*/ 66 w 112"/>
                  <a:gd name="T27" fmla="*/ 90 h 144"/>
                  <a:gd name="T28" fmla="*/ 62 w 112"/>
                  <a:gd name="T29" fmla="*/ 102 h 144"/>
                  <a:gd name="T30" fmla="*/ 56 w 112"/>
                  <a:gd name="T31" fmla="*/ 98 h 144"/>
                  <a:gd name="T32" fmla="*/ 46 w 112"/>
                  <a:gd name="T33" fmla="*/ 78 h 144"/>
                  <a:gd name="T34" fmla="*/ 52 w 112"/>
                  <a:gd name="T35" fmla="*/ 62 h 144"/>
                  <a:gd name="T36" fmla="*/ 44 w 112"/>
                  <a:gd name="T37" fmla="*/ 48 h 144"/>
                  <a:gd name="T38" fmla="*/ 44 w 112"/>
                  <a:gd name="T39" fmla="*/ 60 h 144"/>
                  <a:gd name="T40" fmla="*/ 44 w 112"/>
                  <a:gd name="T41" fmla="*/ 90 h 144"/>
                  <a:gd name="T42" fmla="*/ 46 w 112"/>
                  <a:gd name="T43" fmla="*/ 110 h 144"/>
                  <a:gd name="T44" fmla="*/ 42 w 112"/>
                  <a:gd name="T45" fmla="*/ 112 h 144"/>
                  <a:gd name="T46" fmla="*/ 40 w 112"/>
                  <a:gd name="T47" fmla="*/ 116 h 144"/>
                  <a:gd name="T48" fmla="*/ 44 w 112"/>
                  <a:gd name="T49" fmla="*/ 130 h 144"/>
                  <a:gd name="T50" fmla="*/ 40 w 112"/>
                  <a:gd name="T51" fmla="*/ 144 h 144"/>
                  <a:gd name="T52" fmla="*/ 32 w 112"/>
                  <a:gd name="T53" fmla="*/ 126 h 144"/>
                  <a:gd name="T54" fmla="*/ 24 w 112"/>
                  <a:gd name="T55" fmla="*/ 132 h 144"/>
                  <a:gd name="T56" fmla="*/ 20 w 112"/>
                  <a:gd name="T57" fmla="*/ 128 h 144"/>
                  <a:gd name="T58" fmla="*/ 18 w 112"/>
                  <a:gd name="T59" fmla="*/ 110 h 144"/>
                  <a:gd name="T60" fmla="*/ 26 w 112"/>
                  <a:gd name="T61" fmla="*/ 102 h 144"/>
                  <a:gd name="T62" fmla="*/ 26 w 112"/>
                  <a:gd name="T63" fmla="*/ 84 h 144"/>
                  <a:gd name="T64" fmla="*/ 22 w 112"/>
                  <a:gd name="T65" fmla="*/ 78 h 144"/>
                  <a:gd name="T66" fmla="*/ 22 w 112"/>
                  <a:gd name="T67" fmla="*/ 80 h 144"/>
                  <a:gd name="T68" fmla="*/ 22 w 112"/>
                  <a:gd name="T69" fmla="*/ 98 h 144"/>
                  <a:gd name="T70" fmla="*/ 12 w 112"/>
                  <a:gd name="T71" fmla="*/ 82 h 144"/>
                  <a:gd name="T72" fmla="*/ 0 w 112"/>
                  <a:gd name="T73" fmla="*/ 50 h 144"/>
                  <a:gd name="T74" fmla="*/ 6 w 112"/>
                  <a:gd name="T75" fmla="*/ 20 h 144"/>
                  <a:gd name="T76" fmla="*/ 16 w 112"/>
                  <a:gd name="T77" fmla="*/ 30 h 144"/>
                  <a:gd name="T78" fmla="*/ 18 w 112"/>
                  <a:gd name="T79" fmla="*/ 28 h 144"/>
                  <a:gd name="T80" fmla="*/ 28 w 112"/>
                  <a:gd name="T81" fmla="*/ 12 h 144"/>
                  <a:gd name="T82" fmla="*/ 32 w 112"/>
                  <a:gd name="T83" fmla="*/ 6 h 144"/>
                  <a:gd name="T84" fmla="*/ 36 w 112"/>
                  <a:gd name="T85" fmla="*/ 22 h 144"/>
                  <a:gd name="T86" fmla="*/ 38 w 112"/>
                  <a:gd name="T87" fmla="*/ 34 h 144"/>
                  <a:gd name="T88" fmla="*/ 32 w 112"/>
                  <a:gd name="T89" fmla="*/ 34 h 144"/>
                  <a:gd name="T90" fmla="*/ 38 w 112"/>
                  <a:gd name="T91" fmla="*/ 34 h 144"/>
                  <a:gd name="T92" fmla="*/ 52 w 112"/>
                  <a:gd name="T93" fmla="*/ 28 h 144"/>
                  <a:gd name="T94" fmla="*/ 62 w 112"/>
                  <a:gd name="T95" fmla="*/ 32 h 144"/>
                  <a:gd name="T96" fmla="*/ 70 w 112"/>
                  <a:gd name="T97" fmla="*/ 10 h 144"/>
                  <a:gd name="T98" fmla="*/ 82 w 112"/>
                  <a:gd name="T99" fmla="*/ 12 h 144"/>
                  <a:gd name="T100" fmla="*/ 84 w 112"/>
                  <a:gd name="T101" fmla="*/ 6 h 144"/>
                  <a:gd name="T102" fmla="*/ 88 w 112"/>
                  <a:gd name="T103" fmla="*/ 2 h 144"/>
                  <a:gd name="T104" fmla="*/ 92 w 112"/>
                  <a:gd name="T105" fmla="*/ 16 h 144"/>
                  <a:gd name="T106" fmla="*/ 98 w 112"/>
                  <a:gd name="T107" fmla="*/ 24 h 144"/>
                  <a:gd name="T108" fmla="*/ 106 w 112"/>
                  <a:gd name="T109" fmla="*/ 34 h 144"/>
                  <a:gd name="T110" fmla="*/ 106 w 112"/>
                  <a:gd name="T111" fmla="*/ 44 h 144"/>
                  <a:gd name="T112" fmla="*/ 98 w 112"/>
                  <a:gd name="T113" fmla="*/ 46 h 144"/>
                  <a:gd name="T114" fmla="*/ 102 w 112"/>
                  <a:gd name="T115" fmla="*/ 52 h 144"/>
                  <a:gd name="T116" fmla="*/ 112 w 112"/>
                  <a:gd name="T117" fmla="*/ 66 h 144"/>
                  <a:gd name="T118" fmla="*/ 102 w 112"/>
                  <a:gd name="T119"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44">
                    <a:moveTo>
                      <a:pt x="102" y="60"/>
                    </a:moveTo>
                    <a:lnTo>
                      <a:pt x="102" y="60"/>
                    </a:lnTo>
                    <a:lnTo>
                      <a:pt x="100" y="60"/>
                    </a:lnTo>
                    <a:lnTo>
                      <a:pt x="98" y="58"/>
                    </a:lnTo>
                    <a:lnTo>
                      <a:pt x="96" y="52"/>
                    </a:lnTo>
                    <a:lnTo>
                      <a:pt x="96" y="52"/>
                    </a:lnTo>
                    <a:lnTo>
                      <a:pt x="92" y="40"/>
                    </a:lnTo>
                    <a:lnTo>
                      <a:pt x="92" y="36"/>
                    </a:lnTo>
                    <a:lnTo>
                      <a:pt x="90" y="30"/>
                    </a:lnTo>
                    <a:lnTo>
                      <a:pt x="90" y="30"/>
                    </a:lnTo>
                    <a:lnTo>
                      <a:pt x="88" y="30"/>
                    </a:lnTo>
                    <a:lnTo>
                      <a:pt x="86" y="30"/>
                    </a:lnTo>
                    <a:lnTo>
                      <a:pt x="84" y="30"/>
                    </a:lnTo>
                    <a:lnTo>
                      <a:pt x="84" y="30"/>
                    </a:lnTo>
                    <a:lnTo>
                      <a:pt x="82" y="30"/>
                    </a:lnTo>
                    <a:lnTo>
                      <a:pt x="80" y="32"/>
                    </a:lnTo>
                    <a:lnTo>
                      <a:pt x="78" y="46"/>
                    </a:lnTo>
                    <a:lnTo>
                      <a:pt x="78" y="46"/>
                    </a:lnTo>
                    <a:lnTo>
                      <a:pt x="80" y="46"/>
                    </a:lnTo>
                    <a:lnTo>
                      <a:pt x="80" y="46"/>
                    </a:lnTo>
                    <a:lnTo>
                      <a:pt x="82" y="46"/>
                    </a:lnTo>
                    <a:lnTo>
                      <a:pt x="84" y="48"/>
                    </a:lnTo>
                    <a:lnTo>
                      <a:pt x="88" y="52"/>
                    </a:lnTo>
                    <a:lnTo>
                      <a:pt x="88" y="52"/>
                    </a:lnTo>
                    <a:lnTo>
                      <a:pt x="90" y="56"/>
                    </a:lnTo>
                    <a:lnTo>
                      <a:pt x="90" y="56"/>
                    </a:lnTo>
                    <a:lnTo>
                      <a:pt x="90" y="62"/>
                    </a:lnTo>
                    <a:lnTo>
                      <a:pt x="90" y="64"/>
                    </a:lnTo>
                    <a:lnTo>
                      <a:pt x="90" y="64"/>
                    </a:lnTo>
                    <a:lnTo>
                      <a:pt x="86" y="66"/>
                    </a:lnTo>
                    <a:lnTo>
                      <a:pt x="84" y="70"/>
                    </a:lnTo>
                    <a:lnTo>
                      <a:pt x="80" y="72"/>
                    </a:lnTo>
                    <a:lnTo>
                      <a:pt x="78" y="72"/>
                    </a:lnTo>
                    <a:lnTo>
                      <a:pt x="76" y="70"/>
                    </a:lnTo>
                    <a:lnTo>
                      <a:pt x="76" y="70"/>
                    </a:lnTo>
                    <a:lnTo>
                      <a:pt x="74" y="72"/>
                    </a:lnTo>
                    <a:lnTo>
                      <a:pt x="74" y="72"/>
                    </a:lnTo>
                    <a:lnTo>
                      <a:pt x="72" y="70"/>
                    </a:lnTo>
                    <a:lnTo>
                      <a:pt x="68" y="70"/>
                    </a:lnTo>
                    <a:lnTo>
                      <a:pt x="66" y="68"/>
                    </a:lnTo>
                    <a:lnTo>
                      <a:pt x="64" y="64"/>
                    </a:lnTo>
                    <a:lnTo>
                      <a:pt x="64" y="64"/>
                    </a:lnTo>
                    <a:lnTo>
                      <a:pt x="64" y="68"/>
                    </a:lnTo>
                    <a:lnTo>
                      <a:pt x="68" y="70"/>
                    </a:lnTo>
                    <a:lnTo>
                      <a:pt x="70" y="70"/>
                    </a:lnTo>
                    <a:lnTo>
                      <a:pt x="72" y="72"/>
                    </a:lnTo>
                    <a:lnTo>
                      <a:pt x="72" y="72"/>
                    </a:lnTo>
                    <a:lnTo>
                      <a:pt x="74" y="74"/>
                    </a:lnTo>
                    <a:lnTo>
                      <a:pt x="76" y="78"/>
                    </a:lnTo>
                    <a:lnTo>
                      <a:pt x="76" y="78"/>
                    </a:lnTo>
                    <a:lnTo>
                      <a:pt x="74" y="86"/>
                    </a:lnTo>
                    <a:lnTo>
                      <a:pt x="72" y="92"/>
                    </a:lnTo>
                    <a:lnTo>
                      <a:pt x="70" y="94"/>
                    </a:lnTo>
                    <a:lnTo>
                      <a:pt x="70" y="94"/>
                    </a:lnTo>
                    <a:lnTo>
                      <a:pt x="66" y="90"/>
                    </a:lnTo>
                    <a:lnTo>
                      <a:pt x="66" y="90"/>
                    </a:lnTo>
                    <a:lnTo>
                      <a:pt x="66" y="98"/>
                    </a:lnTo>
                    <a:lnTo>
                      <a:pt x="66" y="98"/>
                    </a:lnTo>
                    <a:lnTo>
                      <a:pt x="64" y="102"/>
                    </a:lnTo>
                    <a:lnTo>
                      <a:pt x="62" y="102"/>
                    </a:lnTo>
                    <a:lnTo>
                      <a:pt x="62" y="102"/>
                    </a:lnTo>
                    <a:lnTo>
                      <a:pt x="60" y="100"/>
                    </a:lnTo>
                    <a:lnTo>
                      <a:pt x="56" y="98"/>
                    </a:lnTo>
                    <a:lnTo>
                      <a:pt x="56" y="98"/>
                    </a:lnTo>
                    <a:lnTo>
                      <a:pt x="52" y="98"/>
                    </a:lnTo>
                    <a:lnTo>
                      <a:pt x="50" y="94"/>
                    </a:lnTo>
                    <a:lnTo>
                      <a:pt x="48" y="88"/>
                    </a:lnTo>
                    <a:lnTo>
                      <a:pt x="46" y="78"/>
                    </a:lnTo>
                    <a:lnTo>
                      <a:pt x="46" y="78"/>
                    </a:lnTo>
                    <a:lnTo>
                      <a:pt x="52" y="72"/>
                    </a:lnTo>
                    <a:lnTo>
                      <a:pt x="52" y="68"/>
                    </a:lnTo>
                    <a:lnTo>
                      <a:pt x="52" y="62"/>
                    </a:lnTo>
                    <a:lnTo>
                      <a:pt x="52" y="62"/>
                    </a:lnTo>
                    <a:lnTo>
                      <a:pt x="50" y="56"/>
                    </a:lnTo>
                    <a:lnTo>
                      <a:pt x="48" y="50"/>
                    </a:lnTo>
                    <a:lnTo>
                      <a:pt x="44" y="48"/>
                    </a:lnTo>
                    <a:lnTo>
                      <a:pt x="40" y="48"/>
                    </a:lnTo>
                    <a:lnTo>
                      <a:pt x="40" y="48"/>
                    </a:lnTo>
                    <a:lnTo>
                      <a:pt x="42" y="54"/>
                    </a:lnTo>
                    <a:lnTo>
                      <a:pt x="44" y="60"/>
                    </a:lnTo>
                    <a:lnTo>
                      <a:pt x="46" y="64"/>
                    </a:lnTo>
                    <a:lnTo>
                      <a:pt x="46" y="74"/>
                    </a:lnTo>
                    <a:lnTo>
                      <a:pt x="46" y="74"/>
                    </a:lnTo>
                    <a:lnTo>
                      <a:pt x="44" y="90"/>
                    </a:lnTo>
                    <a:lnTo>
                      <a:pt x="44" y="98"/>
                    </a:lnTo>
                    <a:lnTo>
                      <a:pt x="46" y="108"/>
                    </a:lnTo>
                    <a:lnTo>
                      <a:pt x="46" y="108"/>
                    </a:lnTo>
                    <a:lnTo>
                      <a:pt x="46" y="110"/>
                    </a:lnTo>
                    <a:lnTo>
                      <a:pt x="44" y="112"/>
                    </a:lnTo>
                    <a:lnTo>
                      <a:pt x="44" y="112"/>
                    </a:lnTo>
                    <a:lnTo>
                      <a:pt x="42" y="112"/>
                    </a:lnTo>
                    <a:lnTo>
                      <a:pt x="42" y="112"/>
                    </a:lnTo>
                    <a:lnTo>
                      <a:pt x="38" y="110"/>
                    </a:lnTo>
                    <a:lnTo>
                      <a:pt x="38" y="110"/>
                    </a:lnTo>
                    <a:lnTo>
                      <a:pt x="38" y="114"/>
                    </a:lnTo>
                    <a:lnTo>
                      <a:pt x="40" y="116"/>
                    </a:lnTo>
                    <a:lnTo>
                      <a:pt x="40" y="116"/>
                    </a:lnTo>
                    <a:lnTo>
                      <a:pt x="40" y="118"/>
                    </a:lnTo>
                    <a:lnTo>
                      <a:pt x="40" y="118"/>
                    </a:lnTo>
                    <a:lnTo>
                      <a:pt x="44" y="130"/>
                    </a:lnTo>
                    <a:lnTo>
                      <a:pt x="44" y="136"/>
                    </a:lnTo>
                    <a:lnTo>
                      <a:pt x="42" y="142"/>
                    </a:lnTo>
                    <a:lnTo>
                      <a:pt x="42" y="142"/>
                    </a:lnTo>
                    <a:lnTo>
                      <a:pt x="40" y="144"/>
                    </a:lnTo>
                    <a:lnTo>
                      <a:pt x="38" y="142"/>
                    </a:lnTo>
                    <a:lnTo>
                      <a:pt x="34" y="132"/>
                    </a:lnTo>
                    <a:lnTo>
                      <a:pt x="34" y="132"/>
                    </a:lnTo>
                    <a:lnTo>
                      <a:pt x="32" y="126"/>
                    </a:lnTo>
                    <a:lnTo>
                      <a:pt x="30" y="126"/>
                    </a:lnTo>
                    <a:lnTo>
                      <a:pt x="26" y="130"/>
                    </a:lnTo>
                    <a:lnTo>
                      <a:pt x="26" y="130"/>
                    </a:lnTo>
                    <a:lnTo>
                      <a:pt x="24" y="132"/>
                    </a:lnTo>
                    <a:lnTo>
                      <a:pt x="22" y="132"/>
                    </a:lnTo>
                    <a:lnTo>
                      <a:pt x="22" y="132"/>
                    </a:lnTo>
                    <a:lnTo>
                      <a:pt x="20" y="128"/>
                    </a:lnTo>
                    <a:lnTo>
                      <a:pt x="20" y="128"/>
                    </a:lnTo>
                    <a:lnTo>
                      <a:pt x="20" y="118"/>
                    </a:lnTo>
                    <a:lnTo>
                      <a:pt x="20" y="118"/>
                    </a:lnTo>
                    <a:lnTo>
                      <a:pt x="18" y="110"/>
                    </a:lnTo>
                    <a:lnTo>
                      <a:pt x="18" y="110"/>
                    </a:lnTo>
                    <a:lnTo>
                      <a:pt x="20" y="104"/>
                    </a:lnTo>
                    <a:lnTo>
                      <a:pt x="20" y="104"/>
                    </a:lnTo>
                    <a:lnTo>
                      <a:pt x="24" y="104"/>
                    </a:lnTo>
                    <a:lnTo>
                      <a:pt x="26" y="102"/>
                    </a:lnTo>
                    <a:lnTo>
                      <a:pt x="26" y="98"/>
                    </a:lnTo>
                    <a:lnTo>
                      <a:pt x="26" y="88"/>
                    </a:lnTo>
                    <a:lnTo>
                      <a:pt x="26" y="88"/>
                    </a:lnTo>
                    <a:lnTo>
                      <a:pt x="26" y="84"/>
                    </a:lnTo>
                    <a:lnTo>
                      <a:pt x="26" y="82"/>
                    </a:lnTo>
                    <a:lnTo>
                      <a:pt x="24" y="80"/>
                    </a:lnTo>
                    <a:lnTo>
                      <a:pt x="24" y="80"/>
                    </a:lnTo>
                    <a:lnTo>
                      <a:pt x="22" y="78"/>
                    </a:lnTo>
                    <a:lnTo>
                      <a:pt x="22" y="78"/>
                    </a:lnTo>
                    <a:lnTo>
                      <a:pt x="22" y="78"/>
                    </a:lnTo>
                    <a:lnTo>
                      <a:pt x="22" y="80"/>
                    </a:lnTo>
                    <a:lnTo>
                      <a:pt x="22" y="80"/>
                    </a:lnTo>
                    <a:lnTo>
                      <a:pt x="22" y="84"/>
                    </a:lnTo>
                    <a:lnTo>
                      <a:pt x="22" y="90"/>
                    </a:lnTo>
                    <a:lnTo>
                      <a:pt x="22" y="90"/>
                    </a:lnTo>
                    <a:lnTo>
                      <a:pt x="22" y="98"/>
                    </a:lnTo>
                    <a:lnTo>
                      <a:pt x="20" y="102"/>
                    </a:lnTo>
                    <a:lnTo>
                      <a:pt x="18" y="104"/>
                    </a:lnTo>
                    <a:lnTo>
                      <a:pt x="18" y="104"/>
                    </a:lnTo>
                    <a:lnTo>
                      <a:pt x="12" y="82"/>
                    </a:lnTo>
                    <a:lnTo>
                      <a:pt x="4" y="62"/>
                    </a:lnTo>
                    <a:lnTo>
                      <a:pt x="4" y="62"/>
                    </a:lnTo>
                    <a:lnTo>
                      <a:pt x="2" y="58"/>
                    </a:lnTo>
                    <a:lnTo>
                      <a:pt x="0" y="50"/>
                    </a:lnTo>
                    <a:lnTo>
                      <a:pt x="0" y="34"/>
                    </a:lnTo>
                    <a:lnTo>
                      <a:pt x="0" y="34"/>
                    </a:lnTo>
                    <a:lnTo>
                      <a:pt x="2" y="26"/>
                    </a:lnTo>
                    <a:lnTo>
                      <a:pt x="6" y="20"/>
                    </a:lnTo>
                    <a:lnTo>
                      <a:pt x="10" y="20"/>
                    </a:lnTo>
                    <a:lnTo>
                      <a:pt x="16" y="24"/>
                    </a:lnTo>
                    <a:lnTo>
                      <a:pt x="16" y="24"/>
                    </a:lnTo>
                    <a:lnTo>
                      <a:pt x="16" y="30"/>
                    </a:lnTo>
                    <a:lnTo>
                      <a:pt x="16" y="30"/>
                    </a:lnTo>
                    <a:lnTo>
                      <a:pt x="16" y="32"/>
                    </a:lnTo>
                    <a:lnTo>
                      <a:pt x="16" y="30"/>
                    </a:lnTo>
                    <a:lnTo>
                      <a:pt x="18" y="28"/>
                    </a:lnTo>
                    <a:lnTo>
                      <a:pt x="18" y="28"/>
                    </a:lnTo>
                    <a:lnTo>
                      <a:pt x="24" y="22"/>
                    </a:lnTo>
                    <a:lnTo>
                      <a:pt x="28" y="12"/>
                    </a:lnTo>
                    <a:lnTo>
                      <a:pt x="28" y="12"/>
                    </a:lnTo>
                    <a:lnTo>
                      <a:pt x="30" y="6"/>
                    </a:lnTo>
                    <a:lnTo>
                      <a:pt x="32" y="6"/>
                    </a:lnTo>
                    <a:lnTo>
                      <a:pt x="32" y="6"/>
                    </a:lnTo>
                    <a:lnTo>
                      <a:pt x="32" y="6"/>
                    </a:lnTo>
                    <a:lnTo>
                      <a:pt x="36" y="10"/>
                    </a:lnTo>
                    <a:lnTo>
                      <a:pt x="36" y="18"/>
                    </a:lnTo>
                    <a:lnTo>
                      <a:pt x="36" y="18"/>
                    </a:lnTo>
                    <a:lnTo>
                      <a:pt x="36" y="22"/>
                    </a:lnTo>
                    <a:lnTo>
                      <a:pt x="36" y="26"/>
                    </a:lnTo>
                    <a:lnTo>
                      <a:pt x="38" y="30"/>
                    </a:lnTo>
                    <a:lnTo>
                      <a:pt x="38" y="34"/>
                    </a:lnTo>
                    <a:lnTo>
                      <a:pt x="38" y="34"/>
                    </a:lnTo>
                    <a:lnTo>
                      <a:pt x="36" y="36"/>
                    </a:lnTo>
                    <a:lnTo>
                      <a:pt x="34" y="36"/>
                    </a:lnTo>
                    <a:lnTo>
                      <a:pt x="32" y="34"/>
                    </a:lnTo>
                    <a:lnTo>
                      <a:pt x="32" y="34"/>
                    </a:lnTo>
                    <a:lnTo>
                      <a:pt x="34" y="36"/>
                    </a:lnTo>
                    <a:lnTo>
                      <a:pt x="36" y="36"/>
                    </a:lnTo>
                    <a:lnTo>
                      <a:pt x="38" y="34"/>
                    </a:lnTo>
                    <a:lnTo>
                      <a:pt x="38" y="34"/>
                    </a:lnTo>
                    <a:lnTo>
                      <a:pt x="40" y="24"/>
                    </a:lnTo>
                    <a:lnTo>
                      <a:pt x="44" y="22"/>
                    </a:lnTo>
                    <a:lnTo>
                      <a:pt x="48" y="24"/>
                    </a:lnTo>
                    <a:lnTo>
                      <a:pt x="52" y="28"/>
                    </a:lnTo>
                    <a:lnTo>
                      <a:pt x="52" y="28"/>
                    </a:lnTo>
                    <a:lnTo>
                      <a:pt x="58" y="32"/>
                    </a:lnTo>
                    <a:lnTo>
                      <a:pt x="60" y="32"/>
                    </a:lnTo>
                    <a:lnTo>
                      <a:pt x="62" y="32"/>
                    </a:lnTo>
                    <a:lnTo>
                      <a:pt x="66" y="24"/>
                    </a:lnTo>
                    <a:lnTo>
                      <a:pt x="68" y="12"/>
                    </a:lnTo>
                    <a:lnTo>
                      <a:pt x="68" y="12"/>
                    </a:lnTo>
                    <a:lnTo>
                      <a:pt x="70" y="10"/>
                    </a:lnTo>
                    <a:lnTo>
                      <a:pt x="70" y="10"/>
                    </a:lnTo>
                    <a:lnTo>
                      <a:pt x="76" y="12"/>
                    </a:lnTo>
                    <a:lnTo>
                      <a:pt x="80" y="12"/>
                    </a:lnTo>
                    <a:lnTo>
                      <a:pt x="82" y="12"/>
                    </a:lnTo>
                    <a:lnTo>
                      <a:pt x="82" y="12"/>
                    </a:lnTo>
                    <a:lnTo>
                      <a:pt x="84" y="10"/>
                    </a:lnTo>
                    <a:lnTo>
                      <a:pt x="84" y="6"/>
                    </a:lnTo>
                    <a:lnTo>
                      <a:pt x="84" y="6"/>
                    </a:lnTo>
                    <a:lnTo>
                      <a:pt x="84" y="2"/>
                    </a:lnTo>
                    <a:lnTo>
                      <a:pt x="86" y="0"/>
                    </a:lnTo>
                    <a:lnTo>
                      <a:pt x="88" y="2"/>
                    </a:lnTo>
                    <a:lnTo>
                      <a:pt x="88" y="2"/>
                    </a:lnTo>
                    <a:lnTo>
                      <a:pt x="90" y="2"/>
                    </a:lnTo>
                    <a:lnTo>
                      <a:pt x="92" y="8"/>
                    </a:lnTo>
                    <a:lnTo>
                      <a:pt x="92" y="8"/>
                    </a:lnTo>
                    <a:lnTo>
                      <a:pt x="92" y="16"/>
                    </a:lnTo>
                    <a:lnTo>
                      <a:pt x="92" y="20"/>
                    </a:lnTo>
                    <a:lnTo>
                      <a:pt x="94" y="22"/>
                    </a:lnTo>
                    <a:lnTo>
                      <a:pt x="98" y="24"/>
                    </a:lnTo>
                    <a:lnTo>
                      <a:pt x="98" y="24"/>
                    </a:lnTo>
                    <a:lnTo>
                      <a:pt x="100" y="26"/>
                    </a:lnTo>
                    <a:lnTo>
                      <a:pt x="104" y="28"/>
                    </a:lnTo>
                    <a:lnTo>
                      <a:pt x="104" y="28"/>
                    </a:lnTo>
                    <a:lnTo>
                      <a:pt x="106" y="34"/>
                    </a:lnTo>
                    <a:lnTo>
                      <a:pt x="108" y="40"/>
                    </a:lnTo>
                    <a:lnTo>
                      <a:pt x="108" y="40"/>
                    </a:lnTo>
                    <a:lnTo>
                      <a:pt x="106" y="44"/>
                    </a:lnTo>
                    <a:lnTo>
                      <a:pt x="106" y="44"/>
                    </a:lnTo>
                    <a:lnTo>
                      <a:pt x="102" y="42"/>
                    </a:lnTo>
                    <a:lnTo>
                      <a:pt x="102" y="42"/>
                    </a:lnTo>
                    <a:lnTo>
                      <a:pt x="100" y="42"/>
                    </a:lnTo>
                    <a:lnTo>
                      <a:pt x="98" y="46"/>
                    </a:lnTo>
                    <a:lnTo>
                      <a:pt x="98" y="46"/>
                    </a:lnTo>
                    <a:lnTo>
                      <a:pt x="100" y="50"/>
                    </a:lnTo>
                    <a:lnTo>
                      <a:pt x="102" y="52"/>
                    </a:lnTo>
                    <a:lnTo>
                      <a:pt x="102" y="52"/>
                    </a:lnTo>
                    <a:lnTo>
                      <a:pt x="106" y="52"/>
                    </a:lnTo>
                    <a:lnTo>
                      <a:pt x="110" y="52"/>
                    </a:lnTo>
                    <a:lnTo>
                      <a:pt x="112" y="66"/>
                    </a:lnTo>
                    <a:lnTo>
                      <a:pt x="112" y="66"/>
                    </a:lnTo>
                    <a:lnTo>
                      <a:pt x="110" y="62"/>
                    </a:lnTo>
                    <a:lnTo>
                      <a:pt x="108" y="58"/>
                    </a:lnTo>
                    <a:lnTo>
                      <a:pt x="106" y="58"/>
                    </a:lnTo>
                    <a:lnTo>
                      <a:pt x="102" y="60"/>
                    </a:lnTo>
                    <a:lnTo>
                      <a:pt x="102"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1" name="Freeform 2171">
                <a:extLst>
                  <a:ext uri="{FF2B5EF4-FFF2-40B4-BE49-F238E27FC236}">
                    <a16:creationId xmlns:a16="http://schemas.microsoft.com/office/drawing/2014/main" id="{A1C9900F-DC81-ECB1-E1DE-A6FED78BE18C}"/>
                  </a:ext>
                </a:extLst>
              </p:cNvPr>
              <p:cNvSpPr>
                <a:spLocks/>
              </p:cNvSpPr>
              <p:nvPr/>
            </p:nvSpPr>
            <p:spPr bwMode="auto">
              <a:xfrm>
                <a:off x="5998" y="1652"/>
                <a:ext cx="24" cy="40"/>
              </a:xfrm>
              <a:custGeom>
                <a:avLst/>
                <a:gdLst>
                  <a:gd name="T0" fmla="*/ 12 w 24"/>
                  <a:gd name="T1" fmla="*/ 0 h 40"/>
                  <a:gd name="T2" fmla="*/ 12 w 24"/>
                  <a:gd name="T3" fmla="*/ 0 h 40"/>
                  <a:gd name="T4" fmla="*/ 14 w 24"/>
                  <a:gd name="T5" fmla="*/ 0 h 40"/>
                  <a:gd name="T6" fmla="*/ 14 w 24"/>
                  <a:gd name="T7" fmla="*/ 0 h 40"/>
                  <a:gd name="T8" fmla="*/ 16 w 24"/>
                  <a:gd name="T9" fmla="*/ 0 h 40"/>
                  <a:gd name="T10" fmla="*/ 18 w 24"/>
                  <a:gd name="T11" fmla="*/ 2 h 40"/>
                  <a:gd name="T12" fmla="*/ 18 w 24"/>
                  <a:gd name="T13" fmla="*/ 2 h 40"/>
                  <a:gd name="T14" fmla="*/ 20 w 24"/>
                  <a:gd name="T15" fmla="*/ 6 h 40"/>
                  <a:gd name="T16" fmla="*/ 20 w 24"/>
                  <a:gd name="T17" fmla="*/ 6 h 40"/>
                  <a:gd name="T18" fmla="*/ 20 w 24"/>
                  <a:gd name="T19" fmla="*/ 18 h 40"/>
                  <a:gd name="T20" fmla="*/ 20 w 24"/>
                  <a:gd name="T21" fmla="*/ 18 h 40"/>
                  <a:gd name="T22" fmla="*/ 22 w 24"/>
                  <a:gd name="T23" fmla="*/ 24 h 40"/>
                  <a:gd name="T24" fmla="*/ 22 w 24"/>
                  <a:gd name="T25" fmla="*/ 24 h 40"/>
                  <a:gd name="T26" fmla="*/ 22 w 24"/>
                  <a:gd name="T27" fmla="*/ 28 h 40"/>
                  <a:gd name="T28" fmla="*/ 24 w 24"/>
                  <a:gd name="T29" fmla="*/ 28 h 40"/>
                  <a:gd name="T30" fmla="*/ 24 w 24"/>
                  <a:gd name="T31" fmla="*/ 30 h 40"/>
                  <a:gd name="T32" fmla="*/ 24 w 24"/>
                  <a:gd name="T33" fmla="*/ 34 h 40"/>
                  <a:gd name="T34" fmla="*/ 24 w 24"/>
                  <a:gd name="T35" fmla="*/ 34 h 40"/>
                  <a:gd name="T36" fmla="*/ 24 w 24"/>
                  <a:gd name="T37" fmla="*/ 38 h 40"/>
                  <a:gd name="T38" fmla="*/ 22 w 24"/>
                  <a:gd name="T39" fmla="*/ 40 h 40"/>
                  <a:gd name="T40" fmla="*/ 22 w 24"/>
                  <a:gd name="T41" fmla="*/ 40 h 40"/>
                  <a:gd name="T42" fmla="*/ 20 w 24"/>
                  <a:gd name="T43" fmla="*/ 38 h 40"/>
                  <a:gd name="T44" fmla="*/ 18 w 24"/>
                  <a:gd name="T45" fmla="*/ 32 h 40"/>
                  <a:gd name="T46" fmla="*/ 18 w 24"/>
                  <a:gd name="T47" fmla="*/ 32 h 40"/>
                  <a:gd name="T48" fmla="*/ 16 w 24"/>
                  <a:gd name="T49" fmla="*/ 20 h 40"/>
                  <a:gd name="T50" fmla="*/ 16 w 24"/>
                  <a:gd name="T51" fmla="*/ 20 h 40"/>
                  <a:gd name="T52" fmla="*/ 16 w 24"/>
                  <a:gd name="T53" fmla="*/ 14 h 40"/>
                  <a:gd name="T54" fmla="*/ 14 w 24"/>
                  <a:gd name="T55" fmla="*/ 12 h 40"/>
                  <a:gd name="T56" fmla="*/ 12 w 24"/>
                  <a:gd name="T57" fmla="*/ 16 h 40"/>
                  <a:gd name="T58" fmla="*/ 12 w 24"/>
                  <a:gd name="T59" fmla="*/ 16 h 40"/>
                  <a:gd name="T60" fmla="*/ 6 w 24"/>
                  <a:gd name="T61" fmla="*/ 18 h 40"/>
                  <a:gd name="T62" fmla="*/ 4 w 24"/>
                  <a:gd name="T63" fmla="*/ 18 h 40"/>
                  <a:gd name="T64" fmla="*/ 2 w 24"/>
                  <a:gd name="T65" fmla="*/ 16 h 40"/>
                  <a:gd name="T66" fmla="*/ 2 w 24"/>
                  <a:gd name="T67" fmla="*/ 16 h 40"/>
                  <a:gd name="T68" fmla="*/ 0 w 24"/>
                  <a:gd name="T69" fmla="*/ 10 h 40"/>
                  <a:gd name="T70" fmla="*/ 2 w 24"/>
                  <a:gd name="T71" fmla="*/ 6 h 40"/>
                  <a:gd name="T72" fmla="*/ 4 w 24"/>
                  <a:gd name="T73" fmla="*/ 4 h 40"/>
                  <a:gd name="T74" fmla="*/ 4 w 24"/>
                  <a:gd name="T75" fmla="*/ 4 h 40"/>
                  <a:gd name="T76" fmla="*/ 6 w 24"/>
                  <a:gd name="T77" fmla="*/ 2 h 40"/>
                  <a:gd name="T78" fmla="*/ 8 w 24"/>
                  <a:gd name="T79" fmla="*/ 2 h 40"/>
                  <a:gd name="T80" fmla="*/ 10 w 24"/>
                  <a:gd name="T81" fmla="*/ 2 h 40"/>
                  <a:gd name="T82" fmla="*/ 12 w 24"/>
                  <a:gd name="T83" fmla="*/ 0 h 40"/>
                  <a:gd name="T84" fmla="*/ 12 w 24"/>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40">
                    <a:moveTo>
                      <a:pt x="12" y="0"/>
                    </a:moveTo>
                    <a:lnTo>
                      <a:pt x="12" y="0"/>
                    </a:lnTo>
                    <a:lnTo>
                      <a:pt x="14" y="0"/>
                    </a:lnTo>
                    <a:lnTo>
                      <a:pt x="14" y="0"/>
                    </a:lnTo>
                    <a:lnTo>
                      <a:pt x="16" y="0"/>
                    </a:lnTo>
                    <a:lnTo>
                      <a:pt x="18" y="2"/>
                    </a:lnTo>
                    <a:lnTo>
                      <a:pt x="18" y="2"/>
                    </a:lnTo>
                    <a:lnTo>
                      <a:pt x="20" y="6"/>
                    </a:lnTo>
                    <a:lnTo>
                      <a:pt x="20" y="6"/>
                    </a:lnTo>
                    <a:lnTo>
                      <a:pt x="20" y="18"/>
                    </a:lnTo>
                    <a:lnTo>
                      <a:pt x="20" y="18"/>
                    </a:lnTo>
                    <a:lnTo>
                      <a:pt x="22" y="24"/>
                    </a:lnTo>
                    <a:lnTo>
                      <a:pt x="22" y="24"/>
                    </a:lnTo>
                    <a:lnTo>
                      <a:pt x="22" y="28"/>
                    </a:lnTo>
                    <a:lnTo>
                      <a:pt x="24" y="28"/>
                    </a:lnTo>
                    <a:lnTo>
                      <a:pt x="24" y="30"/>
                    </a:lnTo>
                    <a:lnTo>
                      <a:pt x="24" y="34"/>
                    </a:lnTo>
                    <a:lnTo>
                      <a:pt x="24" y="34"/>
                    </a:lnTo>
                    <a:lnTo>
                      <a:pt x="24" y="38"/>
                    </a:lnTo>
                    <a:lnTo>
                      <a:pt x="22" y="40"/>
                    </a:lnTo>
                    <a:lnTo>
                      <a:pt x="22" y="40"/>
                    </a:lnTo>
                    <a:lnTo>
                      <a:pt x="20" y="38"/>
                    </a:lnTo>
                    <a:lnTo>
                      <a:pt x="18" y="32"/>
                    </a:lnTo>
                    <a:lnTo>
                      <a:pt x="18" y="32"/>
                    </a:lnTo>
                    <a:lnTo>
                      <a:pt x="16" y="20"/>
                    </a:lnTo>
                    <a:lnTo>
                      <a:pt x="16" y="20"/>
                    </a:lnTo>
                    <a:lnTo>
                      <a:pt x="16" y="14"/>
                    </a:lnTo>
                    <a:lnTo>
                      <a:pt x="14" y="12"/>
                    </a:lnTo>
                    <a:lnTo>
                      <a:pt x="12" y="16"/>
                    </a:lnTo>
                    <a:lnTo>
                      <a:pt x="12" y="16"/>
                    </a:lnTo>
                    <a:lnTo>
                      <a:pt x="6" y="18"/>
                    </a:lnTo>
                    <a:lnTo>
                      <a:pt x="4" y="18"/>
                    </a:lnTo>
                    <a:lnTo>
                      <a:pt x="2" y="16"/>
                    </a:lnTo>
                    <a:lnTo>
                      <a:pt x="2" y="16"/>
                    </a:lnTo>
                    <a:lnTo>
                      <a:pt x="0" y="10"/>
                    </a:lnTo>
                    <a:lnTo>
                      <a:pt x="2" y="6"/>
                    </a:lnTo>
                    <a:lnTo>
                      <a:pt x="4" y="4"/>
                    </a:lnTo>
                    <a:lnTo>
                      <a:pt x="4" y="4"/>
                    </a:lnTo>
                    <a:lnTo>
                      <a:pt x="6" y="2"/>
                    </a:lnTo>
                    <a:lnTo>
                      <a:pt x="8" y="2"/>
                    </a:lnTo>
                    <a:lnTo>
                      <a:pt x="10"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2" name="Freeform 2172">
                <a:extLst>
                  <a:ext uri="{FF2B5EF4-FFF2-40B4-BE49-F238E27FC236}">
                    <a16:creationId xmlns:a16="http://schemas.microsoft.com/office/drawing/2014/main" id="{50C805D9-0D5B-EDF8-6F13-318FCA899C20}"/>
                  </a:ext>
                </a:extLst>
              </p:cNvPr>
              <p:cNvSpPr>
                <a:spLocks/>
              </p:cNvSpPr>
              <p:nvPr/>
            </p:nvSpPr>
            <p:spPr bwMode="auto">
              <a:xfrm>
                <a:off x="5962" y="1636"/>
                <a:ext cx="24" cy="36"/>
              </a:xfrm>
              <a:custGeom>
                <a:avLst/>
                <a:gdLst>
                  <a:gd name="T0" fmla="*/ 24 w 24"/>
                  <a:gd name="T1" fmla="*/ 30 h 36"/>
                  <a:gd name="T2" fmla="*/ 24 w 24"/>
                  <a:gd name="T3" fmla="*/ 30 h 36"/>
                  <a:gd name="T4" fmla="*/ 22 w 24"/>
                  <a:gd name="T5" fmla="*/ 36 h 36"/>
                  <a:gd name="T6" fmla="*/ 20 w 24"/>
                  <a:gd name="T7" fmla="*/ 36 h 36"/>
                  <a:gd name="T8" fmla="*/ 18 w 24"/>
                  <a:gd name="T9" fmla="*/ 36 h 36"/>
                  <a:gd name="T10" fmla="*/ 12 w 24"/>
                  <a:gd name="T11" fmla="*/ 30 h 36"/>
                  <a:gd name="T12" fmla="*/ 12 w 24"/>
                  <a:gd name="T13" fmla="*/ 30 h 36"/>
                  <a:gd name="T14" fmla="*/ 10 w 24"/>
                  <a:gd name="T15" fmla="*/ 18 h 36"/>
                  <a:gd name="T16" fmla="*/ 8 w 24"/>
                  <a:gd name="T17" fmla="*/ 16 h 36"/>
                  <a:gd name="T18" fmla="*/ 4 w 24"/>
                  <a:gd name="T19" fmla="*/ 16 h 36"/>
                  <a:gd name="T20" fmla="*/ 4 w 24"/>
                  <a:gd name="T21" fmla="*/ 16 h 36"/>
                  <a:gd name="T22" fmla="*/ 2 w 24"/>
                  <a:gd name="T23" fmla="*/ 14 h 36"/>
                  <a:gd name="T24" fmla="*/ 0 w 24"/>
                  <a:gd name="T25" fmla="*/ 10 h 36"/>
                  <a:gd name="T26" fmla="*/ 0 w 24"/>
                  <a:gd name="T27" fmla="*/ 10 h 36"/>
                  <a:gd name="T28" fmla="*/ 2 w 24"/>
                  <a:gd name="T29" fmla="*/ 4 h 36"/>
                  <a:gd name="T30" fmla="*/ 4 w 24"/>
                  <a:gd name="T31" fmla="*/ 0 h 36"/>
                  <a:gd name="T32" fmla="*/ 4 w 24"/>
                  <a:gd name="T33" fmla="*/ 0 h 36"/>
                  <a:gd name="T34" fmla="*/ 6 w 24"/>
                  <a:gd name="T35" fmla="*/ 0 h 36"/>
                  <a:gd name="T36" fmla="*/ 6 w 24"/>
                  <a:gd name="T37" fmla="*/ 0 h 36"/>
                  <a:gd name="T38" fmla="*/ 8 w 24"/>
                  <a:gd name="T39" fmla="*/ 0 h 36"/>
                  <a:gd name="T40" fmla="*/ 8 w 24"/>
                  <a:gd name="T41" fmla="*/ 0 h 36"/>
                  <a:gd name="T42" fmla="*/ 10 w 24"/>
                  <a:gd name="T43" fmla="*/ 6 h 36"/>
                  <a:gd name="T44" fmla="*/ 14 w 24"/>
                  <a:gd name="T45" fmla="*/ 8 h 36"/>
                  <a:gd name="T46" fmla="*/ 16 w 24"/>
                  <a:gd name="T47" fmla="*/ 8 h 36"/>
                  <a:gd name="T48" fmla="*/ 20 w 24"/>
                  <a:gd name="T49" fmla="*/ 8 h 36"/>
                  <a:gd name="T50" fmla="*/ 20 w 24"/>
                  <a:gd name="T51" fmla="*/ 8 h 36"/>
                  <a:gd name="T52" fmla="*/ 20 w 24"/>
                  <a:gd name="T53" fmla="*/ 14 h 36"/>
                  <a:gd name="T54" fmla="*/ 22 w 24"/>
                  <a:gd name="T55" fmla="*/ 18 h 36"/>
                  <a:gd name="T56" fmla="*/ 24 w 24"/>
                  <a:gd name="T57" fmla="*/ 22 h 36"/>
                  <a:gd name="T58" fmla="*/ 24 w 24"/>
                  <a:gd name="T59" fmla="*/ 30 h 36"/>
                  <a:gd name="T60" fmla="*/ 24 w 24"/>
                  <a:gd name="T6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6">
                    <a:moveTo>
                      <a:pt x="24" y="30"/>
                    </a:moveTo>
                    <a:lnTo>
                      <a:pt x="24" y="30"/>
                    </a:lnTo>
                    <a:lnTo>
                      <a:pt x="22" y="36"/>
                    </a:lnTo>
                    <a:lnTo>
                      <a:pt x="20" y="36"/>
                    </a:lnTo>
                    <a:lnTo>
                      <a:pt x="18" y="36"/>
                    </a:lnTo>
                    <a:lnTo>
                      <a:pt x="12" y="30"/>
                    </a:lnTo>
                    <a:lnTo>
                      <a:pt x="12" y="30"/>
                    </a:lnTo>
                    <a:lnTo>
                      <a:pt x="10" y="18"/>
                    </a:lnTo>
                    <a:lnTo>
                      <a:pt x="8" y="16"/>
                    </a:lnTo>
                    <a:lnTo>
                      <a:pt x="4" y="16"/>
                    </a:lnTo>
                    <a:lnTo>
                      <a:pt x="4" y="16"/>
                    </a:lnTo>
                    <a:lnTo>
                      <a:pt x="2" y="14"/>
                    </a:lnTo>
                    <a:lnTo>
                      <a:pt x="0" y="10"/>
                    </a:lnTo>
                    <a:lnTo>
                      <a:pt x="0" y="10"/>
                    </a:lnTo>
                    <a:lnTo>
                      <a:pt x="2" y="4"/>
                    </a:lnTo>
                    <a:lnTo>
                      <a:pt x="4" y="0"/>
                    </a:lnTo>
                    <a:lnTo>
                      <a:pt x="4" y="0"/>
                    </a:lnTo>
                    <a:lnTo>
                      <a:pt x="6" y="0"/>
                    </a:lnTo>
                    <a:lnTo>
                      <a:pt x="6" y="0"/>
                    </a:lnTo>
                    <a:lnTo>
                      <a:pt x="8" y="0"/>
                    </a:lnTo>
                    <a:lnTo>
                      <a:pt x="8" y="0"/>
                    </a:lnTo>
                    <a:lnTo>
                      <a:pt x="10" y="6"/>
                    </a:lnTo>
                    <a:lnTo>
                      <a:pt x="14" y="8"/>
                    </a:lnTo>
                    <a:lnTo>
                      <a:pt x="16" y="8"/>
                    </a:lnTo>
                    <a:lnTo>
                      <a:pt x="20" y="8"/>
                    </a:lnTo>
                    <a:lnTo>
                      <a:pt x="20" y="8"/>
                    </a:lnTo>
                    <a:lnTo>
                      <a:pt x="20" y="14"/>
                    </a:lnTo>
                    <a:lnTo>
                      <a:pt x="22" y="18"/>
                    </a:lnTo>
                    <a:lnTo>
                      <a:pt x="24" y="22"/>
                    </a:lnTo>
                    <a:lnTo>
                      <a:pt x="24" y="30"/>
                    </a:lnTo>
                    <a:lnTo>
                      <a:pt x="2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3" name="Freeform 2173">
                <a:extLst>
                  <a:ext uri="{FF2B5EF4-FFF2-40B4-BE49-F238E27FC236}">
                    <a16:creationId xmlns:a16="http://schemas.microsoft.com/office/drawing/2014/main" id="{705533A4-2A47-906D-990F-376F600DFC9C}"/>
                  </a:ext>
                </a:extLst>
              </p:cNvPr>
              <p:cNvSpPr>
                <a:spLocks/>
              </p:cNvSpPr>
              <p:nvPr/>
            </p:nvSpPr>
            <p:spPr bwMode="auto">
              <a:xfrm>
                <a:off x="6018" y="1660"/>
                <a:ext cx="8" cy="16"/>
              </a:xfrm>
              <a:custGeom>
                <a:avLst/>
                <a:gdLst>
                  <a:gd name="T0" fmla="*/ 2 w 8"/>
                  <a:gd name="T1" fmla="*/ 16 h 16"/>
                  <a:gd name="T2" fmla="*/ 2 w 8"/>
                  <a:gd name="T3" fmla="*/ 16 h 16"/>
                  <a:gd name="T4" fmla="*/ 0 w 8"/>
                  <a:gd name="T5" fmla="*/ 14 h 16"/>
                  <a:gd name="T6" fmla="*/ 0 w 8"/>
                  <a:gd name="T7" fmla="*/ 14 h 16"/>
                  <a:gd name="T8" fmla="*/ 0 w 8"/>
                  <a:gd name="T9" fmla="*/ 6 h 16"/>
                  <a:gd name="T10" fmla="*/ 2 w 8"/>
                  <a:gd name="T11" fmla="*/ 0 h 16"/>
                  <a:gd name="T12" fmla="*/ 2 w 8"/>
                  <a:gd name="T13" fmla="*/ 0 h 16"/>
                  <a:gd name="T14" fmla="*/ 4 w 8"/>
                  <a:gd name="T15" fmla="*/ 0 h 16"/>
                  <a:gd name="T16" fmla="*/ 6 w 8"/>
                  <a:gd name="T17" fmla="*/ 2 h 16"/>
                  <a:gd name="T18" fmla="*/ 8 w 8"/>
                  <a:gd name="T19" fmla="*/ 10 h 16"/>
                  <a:gd name="T20" fmla="*/ 8 w 8"/>
                  <a:gd name="T21" fmla="*/ 10 h 16"/>
                  <a:gd name="T22" fmla="*/ 8 w 8"/>
                  <a:gd name="T23" fmla="*/ 16 h 16"/>
                  <a:gd name="T24" fmla="*/ 8 w 8"/>
                  <a:gd name="T25" fmla="*/ 16 h 16"/>
                  <a:gd name="T26" fmla="*/ 2 w 8"/>
                  <a:gd name="T27" fmla="*/ 16 h 16"/>
                  <a:gd name="T28" fmla="*/ 2 w 8"/>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2" y="16"/>
                    </a:moveTo>
                    <a:lnTo>
                      <a:pt x="2" y="16"/>
                    </a:lnTo>
                    <a:lnTo>
                      <a:pt x="0" y="14"/>
                    </a:lnTo>
                    <a:lnTo>
                      <a:pt x="0" y="14"/>
                    </a:lnTo>
                    <a:lnTo>
                      <a:pt x="0" y="6"/>
                    </a:lnTo>
                    <a:lnTo>
                      <a:pt x="2" y="0"/>
                    </a:lnTo>
                    <a:lnTo>
                      <a:pt x="2" y="0"/>
                    </a:lnTo>
                    <a:lnTo>
                      <a:pt x="4" y="0"/>
                    </a:lnTo>
                    <a:lnTo>
                      <a:pt x="6" y="2"/>
                    </a:lnTo>
                    <a:lnTo>
                      <a:pt x="8" y="10"/>
                    </a:lnTo>
                    <a:lnTo>
                      <a:pt x="8" y="10"/>
                    </a:lnTo>
                    <a:lnTo>
                      <a:pt x="8" y="16"/>
                    </a:lnTo>
                    <a:lnTo>
                      <a:pt x="8" y="16"/>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4" name="Freeform 2174">
                <a:extLst>
                  <a:ext uri="{FF2B5EF4-FFF2-40B4-BE49-F238E27FC236}">
                    <a16:creationId xmlns:a16="http://schemas.microsoft.com/office/drawing/2014/main" id="{0251A0FF-52DA-265E-E041-C0EFD297955F}"/>
                  </a:ext>
                </a:extLst>
              </p:cNvPr>
              <p:cNvSpPr>
                <a:spLocks/>
              </p:cNvSpPr>
              <p:nvPr/>
            </p:nvSpPr>
            <p:spPr bwMode="auto">
              <a:xfrm>
                <a:off x="6036" y="1864"/>
                <a:ext cx="8" cy="22"/>
              </a:xfrm>
              <a:custGeom>
                <a:avLst/>
                <a:gdLst>
                  <a:gd name="T0" fmla="*/ 6 w 8"/>
                  <a:gd name="T1" fmla="*/ 22 h 22"/>
                  <a:gd name="T2" fmla="*/ 4 w 8"/>
                  <a:gd name="T3" fmla="*/ 22 h 22"/>
                  <a:gd name="T4" fmla="*/ 4 w 8"/>
                  <a:gd name="T5" fmla="*/ 22 h 22"/>
                  <a:gd name="T6" fmla="*/ 4 w 8"/>
                  <a:gd name="T7" fmla="*/ 22 h 22"/>
                  <a:gd name="T8" fmla="*/ 2 w 8"/>
                  <a:gd name="T9" fmla="*/ 12 h 22"/>
                  <a:gd name="T10" fmla="*/ 0 w 8"/>
                  <a:gd name="T11" fmla="*/ 0 h 22"/>
                  <a:gd name="T12" fmla="*/ 0 w 8"/>
                  <a:gd name="T13" fmla="*/ 0 h 22"/>
                  <a:gd name="T14" fmla="*/ 6 w 8"/>
                  <a:gd name="T15" fmla="*/ 0 h 22"/>
                  <a:gd name="T16" fmla="*/ 6 w 8"/>
                  <a:gd name="T17" fmla="*/ 0 h 22"/>
                  <a:gd name="T18" fmla="*/ 8 w 8"/>
                  <a:gd name="T19" fmla="*/ 6 h 22"/>
                  <a:gd name="T20" fmla="*/ 8 w 8"/>
                  <a:gd name="T21" fmla="*/ 12 h 22"/>
                  <a:gd name="T22" fmla="*/ 6 w 8"/>
                  <a:gd name="T23" fmla="*/ 22 h 22"/>
                  <a:gd name="T24" fmla="*/ 6 w 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2">
                    <a:moveTo>
                      <a:pt x="6" y="22"/>
                    </a:moveTo>
                    <a:lnTo>
                      <a:pt x="4" y="22"/>
                    </a:lnTo>
                    <a:lnTo>
                      <a:pt x="4" y="22"/>
                    </a:lnTo>
                    <a:lnTo>
                      <a:pt x="4" y="22"/>
                    </a:lnTo>
                    <a:lnTo>
                      <a:pt x="2" y="12"/>
                    </a:lnTo>
                    <a:lnTo>
                      <a:pt x="0" y="0"/>
                    </a:lnTo>
                    <a:lnTo>
                      <a:pt x="0" y="0"/>
                    </a:lnTo>
                    <a:lnTo>
                      <a:pt x="6" y="0"/>
                    </a:lnTo>
                    <a:lnTo>
                      <a:pt x="6" y="0"/>
                    </a:lnTo>
                    <a:lnTo>
                      <a:pt x="8" y="6"/>
                    </a:lnTo>
                    <a:lnTo>
                      <a:pt x="8" y="12"/>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5" name="Freeform 2175">
                <a:extLst>
                  <a:ext uri="{FF2B5EF4-FFF2-40B4-BE49-F238E27FC236}">
                    <a16:creationId xmlns:a16="http://schemas.microsoft.com/office/drawing/2014/main" id="{A97139EB-72B7-1AAA-A591-D5B2E4B5895E}"/>
                  </a:ext>
                </a:extLst>
              </p:cNvPr>
              <p:cNvSpPr>
                <a:spLocks/>
              </p:cNvSpPr>
              <p:nvPr/>
            </p:nvSpPr>
            <p:spPr bwMode="auto">
              <a:xfrm>
                <a:off x="5966" y="1732"/>
                <a:ext cx="28" cy="30"/>
              </a:xfrm>
              <a:custGeom>
                <a:avLst/>
                <a:gdLst>
                  <a:gd name="T0" fmla="*/ 4 w 28"/>
                  <a:gd name="T1" fmla="*/ 18 h 30"/>
                  <a:gd name="T2" fmla="*/ 4 w 28"/>
                  <a:gd name="T3" fmla="*/ 18 h 30"/>
                  <a:gd name="T4" fmla="*/ 2 w 28"/>
                  <a:gd name="T5" fmla="*/ 14 h 30"/>
                  <a:gd name="T6" fmla="*/ 2 w 28"/>
                  <a:gd name="T7" fmla="*/ 14 h 30"/>
                  <a:gd name="T8" fmla="*/ 0 w 28"/>
                  <a:gd name="T9" fmla="*/ 12 h 30"/>
                  <a:gd name="T10" fmla="*/ 0 w 28"/>
                  <a:gd name="T11" fmla="*/ 8 h 30"/>
                  <a:gd name="T12" fmla="*/ 0 w 28"/>
                  <a:gd name="T13" fmla="*/ 8 h 30"/>
                  <a:gd name="T14" fmla="*/ 0 w 28"/>
                  <a:gd name="T15" fmla="*/ 4 h 30"/>
                  <a:gd name="T16" fmla="*/ 2 w 28"/>
                  <a:gd name="T17" fmla="*/ 6 h 30"/>
                  <a:gd name="T18" fmla="*/ 2 w 28"/>
                  <a:gd name="T19" fmla="*/ 6 h 30"/>
                  <a:gd name="T20" fmla="*/ 6 w 28"/>
                  <a:gd name="T21" fmla="*/ 10 h 30"/>
                  <a:gd name="T22" fmla="*/ 6 w 28"/>
                  <a:gd name="T23" fmla="*/ 10 h 30"/>
                  <a:gd name="T24" fmla="*/ 8 w 28"/>
                  <a:gd name="T25" fmla="*/ 10 h 30"/>
                  <a:gd name="T26" fmla="*/ 12 w 28"/>
                  <a:gd name="T27" fmla="*/ 0 h 30"/>
                  <a:gd name="T28" fmla="*/ 12 w 28"/>
                  <a:gd name="T29" fmla="*/ 0 h 30"/>
                  <a:gd name="T30" fmla="*/ 14 w 28"/>
                  <a:gd name="T31" fmla="*/ 0 h 30"/>
                  <a:gd name="T32" fmla="*/ 14 w 28"/>
                  <a:gd name="T33" fmla="*/ 0 h 30"/>
                  <a:gd name="T34" fmla="*/ 16 w 28"/>
                  <a:gd name="T35" fmla="*/ 4 h 30"/>
                  <a:gd name="T36" fmla="*/ 16 w 28"/>
                  <a:gd name="T37" fmla="*/ 4 h 30"/>
                  <a:gd name="T38" fmla="*/ 18 w 28"/>
                  <a:gd name="T39" fmla="*/ 4 h 30"/>
                  <a:gd name="T40" fmla="*/ 18 w 28"/>
                  <a:gd name="T41" fmla="*/ 2 h 30"/>
                  <a:gd name="T42" fmla="*/ 20 w 28"/>
                  <a:gd name="T43" fmla="*/ 2 h 30"/>
                  <a:gd name="T44" fmla="*/ 20 w 28"/>
                  <a:gd name="T45" fmla="*/ 6 h 30"/>
                  <a:gd name="T46" fmla="*/ 20 w 28"/>
                  <a:gd name="T47" fmla="*/ 6 h 30"/>
                  <a:gd name="T48" fmla="*/ 20 w 28"/>
                  <a:gd name="T49" fmla="*/ 8 h 30"/>
                  <a:gd name="T50" fmla="*/ 20 w 28"/>
                  <a:gd name="T51" fmla="*/ 10 h 30"/>
                  <a:gd name="T52" fmla="*/ 18 w 28"/>
                  <a:gd name="T53" fmla="*/ 12 h 30"/>
                  <a:gd name="T54" fmla="*/ 18 w 28"/>
                  <a:gd name="T55" fmla="*/ 12 h 30"/>
                  <a:gd name="T56" fmla="*/ 16 w 28"/>
                  <a:gd name="T57" fmla="*/ 14 h 30"/>
                  <a:gd name="T58" fmla="*/ 16 w 28"/>
                  <a:gd name="T59" fmla="*/ 18 h 30"/>
                  <a:gd name="T60" fmla="*/ 16 w 28"/>
                  <a:gd name="T61" fmla="*/ 18 h 30"/>
                  <a:gd name="T62" fmla="*/ 18 w 28"/>
                  <a:gd name="T63" fmla="*/ 20 h 30"/>
                  <a:gd name="T64" fmla="*/ 20 w 28"/>
                  <a:gd name="T65" fmla="*/ 20 h 30"/>
                  <a:gd name="T66" fmla="*/ 20 w 28"/>
                  <a:gd name="T67" fmla="*/ 20 h 30"/>
                  <a:gd name="T68" fmla="*/ 22 w 28"/>
                  <a:gd name="T69" fmla="*/ 20 h 30"/>
                  <a:gd name="T70" fmla="*/ 24 w 28"/>
                  <a:gd name="T71" fmla="*/ 20 h 30"/>
                  <a:gd name="T72" fmla="*/ 26 w 28"/>
                  <a:gd name="T73" fmla="*/ 24 h 30"/>
                  <a:gd name="T74" fmla="*/ 28 w 28"/>
                  <a:gd name="T75" fmla="*/ 30 h 30"/>
                  <a:gd name="T76" fmla="*/ 28 w 28"/>
                  <a:gd name="T77" fmla="*/ 30 h 30"/>
                  <a:gd name="T78" fmla="*/ 14 w 28"/>
                  <a:gd name="T79" fmla="*/ 26 h 30"/>
                  <a:gd name="T80" fmla="*/ 14 w 28"/>
                  <a:gd name="T81" fmla="*/ 26 h 30"/>
                  <a:gd name="T82" fmla="*/ 12 w 28"/>
                  <a:gd name="T83" fmla="*/ 28 h 30"/>
                  <a:gd name="T84" fmla="*/ 12 w 28"/>
                  <a:gd name="T85" fmla="*/ 28 h 30"/>
                  <a:gd name="T86" fmla="*/ 8 w 28"/>
                  <a:gd name="T87" fmla="*/ 26 h 30"/>
                  <a:gd name="T88" fmla="*/ 8 w 28"/>
                  <a:gd name="T89" fmla="*/ 26 h 30"/>
                  <a:gd name="T90" fmla="*/ 4 w 28"/>
                  <a:gd name="T91" fmla="*/ 18 h 30"/>
                  <a:gd name="T92" fmla="*/ 4 w 28"/>
                  <a:gd name="T9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30">
                    <a:moveTo>
                      <a:pt x="4" y="18"/>
                    </a:moveTo>
                    <a:lnTo>
                      <a:pt x="4" y="18"/>
                    </a:lnTo>
                    <a:lnTo>
                      <a:pt x="2" y="14"/>
                    </a:lnTo>
                    <a:lnTo>
                      <a:pt x="2" y="14"/>
                    </a:lnTo>
                    <a:lnTo>
                      <a:pt x="0" y="12"/>
                    </a:lnTo>
                    <a:lnTo>
                      <a:pt x="0" y="8"/>
                    </a:lnTo>
                    <a:lnTo>
                      <a:pt x="0" y="8"/>
                    </a:lnTo>
                    <a:lnTo>
                      <a:pt x="0" y="4"/>
                    </a:lnTo>
                    <a:lnTo>
                      <a:pt x="2" y="6"/>
                    </a:lnTo>
                    <a:lnTo>
                      <a:pt x="2" y="6"/>
                    </a:lnTo>
                    <a:lnTo>
                      <a:pt x="6" y="10"/>
                    </a:lnTo>
                    <a:lnTo>
                      <a:pt x="6" y="10"/>
                    </a:lnTo>
                    <a:lnTo>
                      <a:pt x="8" y="10"/>
                    </a:lnTo>
                    <a:lnTo>
                      <a:pt x="12" y="0"/>
                    </a:lnTo>
                    <a:lnTo>
                      <a:pt x="12" y="0"/>
                    </a:lnTo>
                    <a:lnTo>
                      <a:pt x="14" y="0"/>
                    </a:lnTo>
                    <a:lnTo>
                      <a:pt x="14" y="0"/>
                    </a:lnTo>
                    <a:lnTo>
                      <a:pt x="16" y="4"/>
                    </a:lnTo>
                    <a:lnTo>
                      <a:pt x="16" y="4"/>
                    </a:lnTo>
                    <a:lnTo>
                      <a:pt x="18" y="4"/>
                    </a:lnTo>
                    <a:lnTo>
                      <a:pt x="18" y="2"/>
                    </a:lnTo>
                    <a:lnTo>
                      <a:pt x="20" y="2"/>
                    </a:lnTo>
                    <a:lnTo>
                      <a:pt x="20" y="6"/>
                    </a:lnTo>
                    <a:lnTo>
                      <a:pt x="20" y="6"/>
                    </a:lnTo>
                    <a:lnTo>
                      <a:pt x="20" y="8"/>
                    </a:lnTo>
                    <a:lnTo>
                      <a:pt x="20" y="10"/>
                    </a:lnTo>
                    <a:lnTo>
                      <a:pt x="18" y="12"/>
                    </a:lnTo>
                    <a:lnTo>
                      <a:pt x="18" y="12"/>
                    </a:lnTo>
                    <a:lnTo>
                      <a:pt x="16" y="14"/>
                    </a:lnTo>
                    <a:lnTo>
                      <a:pt x="16" y="18"/>
                    </a:lnTo>
                    <a:lnTo>
                      <a:pt x="16" y="18"/>
                    </a:lnTo>
                    <a:lnTo>
                      <a:pt x="18" y="20"/>
                    </a:lnTo>
                    <a:lnTo>
                      <a:pt x="20" y="20"/>
                    </a:lnTo>
                    <a:lnTo>
                      <a:pt x="20" y="20"/>
                    </a:lnTo>
                    <a:lnTo>
                      <a:pt x="22" y="20"/>
                    </a:lnTo>
                    <a:lnTo>
                      <a:pt x="24" y="20"/>
                    </a:lnTo>
                    <a:lnTo>
                      <a:pt x="26" y="24"/>
                    </a:lnTo>
                    <a:lnTo>
                      <a:pt x="28" y="30"/>
                    </a:lnTo>
                    <a:lnTo>
                      <a:pt x="28" y="30"/>
                    </a:lnTo>
                    <a:lnTo>
                      <a:pt x="14" y="26"/>
                    </a:lnTo>
                    <a:lnTo>
                      <a:pt x="14" y="26"/>
                    </a:lnTo>
                    <a:lnTo>
                      <a:pt x="12" y="28"/>
                    </a:lnTo>
                    <a:lnTo>
                      <a:pt x="12" y="28"/>
                    </a:lnTo>
                    <a:lnTo>
                      <a:pt x="8" y="26"/>
                    </a:lnTo>
                    <a:lnTo>
                      <a:pt x="8" y="26"/>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6" name="Freeform 2176">
                <a:extLst>
                  <a:ext uri="{FF2B5EF4-FFF2-40B4-BE49-F238E27FC236}">
                    <a16:creationId xmlns:a16="http://schemas.microsoft.com/office/drawing/2014/main" id="{968A8992-CBC8-60C3-4F66-95843B1A2A2E}"/>
                  </a:ext>
                </a:extLst>
              </p:cNvPr>
              <p:cNvSpPr>
                <a:spLocks/>
              </p:cNvSpPr>
              <p:nvPr/>
            </p:nvSpPr>
            <p:spPr bwMode="auto">
              <a:xfrm>
                <a:off x="5988" y="1680"/>
                <a:ext cx="12" cy="30"/>
              </a:xfrm>
              <a:custGeom>
                <a:avLst/>
                <a:gdLst>
                  <a:gd name="T0" fmla="*/ 6 w 12"/>
                  <a:gd name="T1" fmla="*/ 30 h 30"/>
                  <a:gd name="T2" fmla="*/ 6 w 12"/>
                  <a:gd name="T3" fmla="*/ 30 h 30"/>
                  <a:gd name="T4" fmla="*/ 4 w 12"/>
                  <a:gd name="T5" fmla="*/ 30 h 30"/>
                  <a:gd name="T6" fmla="*/ 4 w 12"/>
                  <a:gd name="T7" fmla="*/ 30 h 30"/>
                  <a:gd name="T8" fmla="*/ 0 w 12"/>
                  <a:gd name="T9" fmla="*/ 20 h 30"/>
                  <a:gd name="T10" fmla="*/ 0 w 12"/>
                  <a:gd name="T11" fmla="*/ 14 h 30"/>
                  <a:gd name="T12" fmla="*/ 2 w 12"/>
                  <a:gd name="T13" fmla="*/ 6 h 30"/>
                  <a:gd name="T14" fmla="*/ 6 w 12"/>
                  <a:gd name="T15" fmla="*/ 0 h 30"/>
                  <a:gd name="T16" fmla="*/ 6 w 12"/>
                  <a:gd name="T17" fmla="*/ 0 h 30"/>
                  <a:gd name="T18" fmla="*/ 10 w 12"/>
                  <a:gd name="T19" fmla="*/ 6 h 30"/>
                  <a:gd name="T20" fmla="*/ 10 w 12"/>
                  <a:gd name="T21" fmla="*/ 12 h 30"/>
                  <a:gd name="T22" fmla="*/ 12 w 12"/>
                  <a:gd name="T23" fmla="*/ 26 h 30"/>
                  <a:gd name="T24" fmla="*/ 12 w 12"/>
                  <a:gd name="T25" fmla="*/ 26 h 30"/>
                  <a:gd name="T26" fmla="*/ 8 w 12"/>
                  <a:gd name="T27" fmla="*/ 26 h 30"/>
                  <a:gd name="T28" fmla="*/ 6 w 12"/>
                  <a:gd name="T29" fmla="*/ 28 h 30"/>
                  <a:gd name="T30" fmla="*/ 6 w 12"/>
                  <a:gd name="T31" fmla="*/ 30 h 30"/>
                  <a:gd name="T32" fmla="*/ 6 w 12"/>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30">
                    <a:moveTo>
                      <a:pt x="6" y="30"/>
                    </a:moveTo>
                    <a:lnTo>
                      <a:pt x="6" y="30"/>
                    </a:lnTo>
                    <a:lnTo>
                      <a:pt x="4" y="30"/>
                    </a:lnTo>
                    <a:lnTo>
                      <a:pt x="4" y="30"/>
                    </a:lnTo>
                    <a:lnTo>
                      <a:pt x="0" y="20"/>
                    </a:lnTo>
                    <a:lnTo>
                      <a:pt x="0" y="14"/>
                    </a:lnTo>
                    <a:lnTo>
                      <a:pt x="2" y="6"/>
                    </a:lnTo>
                    <a:lnTo>
                      <a:pt x="6" y="0"/>
                    </a:lnTo>
                    <a:lnTo>
                      <a:pt x="6" y="0"/>
                    </a:lnTo>
                    <a:lnTo>
                      <a:pt x="10" y="6"/>
                    </a:lnTo>
                    <a:lnTo>
                      <a:pt x="10" y="12"/>
                    </a:lnTo>
                    <a:lnTo>
                      <a:pt x="12" y="26"/>
                    </a:lnTo>
                    <a:lnTo>
                      <a:pt x="12" y="26"/>
                    </a:lnTo>
                    <a:lnTo>
                      <a:pt x="8" y="26"/>
                    </a:lnTo>
                    <a:lnTo>
                      <a:pt x="6" y="28"/>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7" name="Freeform 2177">
                <a:extLst>
                  <a:ext uri="{FF2B5EF4-FFF2-40B4-BE49-F238E27FC236}">
                    <a16:creationId xmlns:a16="http://schemas.microsoft.com/office/drawing/2014/main" id="{89EB83C1-64F9-613A-0705-A95C2219ED34}"/>
                  </a:ext>
                </a:extLst>
              </p:cNvPr>
              <p:cNvSpPr>
                <a:spLocks/>
              </p:cNvSpPr>
              <p:nvPr/>
            </p:nvSpPr>
            <p:spPr bwMode="auto">
              <a:xfrm>
                <a:off x="6032" y="1790"/>
                <a:ext cx="10" cy="26"/>
              </a:xfrm>
              <a:custGeom>
                <a:avLst/>
                <a:gdLst>
                  <a:gd name="T0" fmla="*/ 4 w 10"/>
                  <a:gd name="T1" fmla="*/ 26 h 26"/>
                  <a:gd name="T2" fmla="*/ 4 w 10"/>
                  <a:gd name="T3" fmla="*/ 26 h 26"/>
                  <a:gd name="T4" fmla="*/ 0 w 10"/>
                  <a:gd name="T5" fmla="*/ 16 h 26"/>
                  <a:gd name="T6" fmla="*/ 0 w 10"/>
                  <a:gd name="T7" fmla="*/ 16 h 26"/>
                  <a:gd name="T8" fmla="*/ 0 w 10"/>
                  <a:gd name="T9" fmla="*/ 14 h 26"/>
                  <a:gd name="T10" fmla="*/ 0 w 10"/>
                  <a:gd name="T11" fmla="*/ 14 h 26"/>
                  <a:gd name="T12" fmla="*/ 0 w 10"/>
                  <a:gd name="T13" fmla="*/ 12 h 26"/>
                  <a:gd name="T14" fmla="*/ 0 w 10"/>
                  <a:gd name="T15" fmla="*/ 12 h 26"/>
                  <a:gd name="T16" fmla="*/ 0 w 10"/>
                  <a:gd name="T17" fmla="*/ 4 h 26"/>
                  <a:gd name="T18" fmla="*/ 0 w 10"/>
                  <a:gd name="T19" fmla="*/ 2 h 26"/>
                  <a:gd name="T20" fmla="*/ 2 w 10"/>
                  <a:gd name="T21" fmla="*/ 0 h 26"/>
                  <a:gd name="T22" fmla="*/ 2 w 10"/>
                  <a:gd name="T23" fmla="*/ 0 h 26"/>
                  <a:gd name="T24" fmla="*/ 6 w 10"/>
                  <a:gd name="T25" fmla="*/ 6 h 26"/>
                  <a:gd name="T26" fmla="*/ 8 w 10"/>
                  <a:gd name="T27" fmla="*/ 10 h 26"/>
                  <a:gd name="T28" fmla="*/ 10 w 10"/>
                  <a:gd name="T29" fmla="*/ 12 h 26"/>
                  <a:gd name="T30" fmla="*/ 10 w 10"/>
                  <a:gd name="T31" fmla="*/ 12 h 26"/>
                  <a:gd name="T32" fmla="*/ 10 w 10"/>
                  <a:gd name="T33" fmla="*/ 18 h 26"/>
                  <a:gd name="T34" fmla="*/ 10 w 10"/>
                  <a:gd name="T35" fmla="*/ 20 h 26"/>
                  <a:gd name="T36" fmla="*/ 8 w 10"/>
                  <a:gd name="T37" fmla="*/ 18 h 26"/>
                  <a:gd name="T38" fmla="*/ 8 w 10"/>
                  <a:gd name="T39" fmla="*/ 18 h 26"/>
                  <a:gd name="T40" fmla="*/ 6 w 10"/>
                  <a:gd name="T41" fmla="*/ 18 h 26"/>
                  <a:gd name="T42" fmla="*/ 4 w 10"/>
                  <a:gd name="T43" fmla="*/ 18 h 26"/>
                  <a:gd name="T44" fmla="*/ 4 w 10"/>
                  <a:gd name="T45" fmla="*/ 26 h 26"/>
                  <a:gd name="T46" fmla="*/ 4 w 10"/>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6">
                    <a:moveTo>
                      <a:pt x="4" y="26"/>
                    </a:moveTo>
                    <a:lnTo>
                      <a:pt x="4" y="26"/>
                    </a:lnTo>
                    <a:lnTo>
                      <a:pt x="0" y="16"/>
                    </a:lnTo>
                    <a:lnTo>
                      <a:pt x="0" y="16"/>
                    </a:lnTo>
                    <a:lnTo>
                      <a:pt x="0" y="14"/>
                    </a:lnTo>
                    <a:lnTo>
                      <a:pt x="0" y="14"/>
                    </a:lnTo>
                    <a:lnTo>
                      <a:pt x="0" y="12"/>
                    </a:lnTo>
                    <a:lnTo>
                      <a:pt x="0" y="12"/>
                    </a:lnTo>
                    <a:lnTo>
                      <a:pt x="0" y="4"/>
                    </a:lnTo>
                    <a:lnTo>
                      <a:pt x="0" y="2"/>
                    </a:lnTo>
                    <a:lnTo>
                      <a:pt x="2" y="0"/>
                    </a:lnTo>
                    <a:lnTo>
                      <a:pt x="2" y="0"/>
                    </a:lnTo>
                    <a:lnTo>
                      <a:pt x="6" y="6"/>
                    </a:lnTo>
                    <a:lnTo>
                      <a:pt x="8" y="10"/>
                    </a:lnTo>
                    <a:lnTo>
                      <a:pt x="10" y="12"/>
                    </a:lnTo>
                    <a:lnTo>
                      <a:pt x="10" y="12"/>
                    </a:lnTo>
                    <a:lnTo>
                      <a:pt x="10" y="18"/>
                    </a:lnTo>
                    <a:lnTo>
                      <a:pt x="10" y="20"/>
                    </a:lnTo>
                    <a:lnTo>
                      <a:pt x="8" y="18"/>
                    </a:lnTo>
                    <a:lnTo>
                      <a:pt x="8" y="18"/>
                    </a:lnTo>
                    <a:lnTo>
                      <a:pt x="6" y="18"/>
                    </a:lnTo>
                    <a:lnTo>
                      <a:pt x="4" y="18"/>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8" name="Freeform 2178">
                <a:extLst>
                  <a:ext uri="{FF2B5EF4-FFF2-40B4-BE49-F238E27FC236}">
                    <a16:creationId xmlns:a16="http://schemas.microsoft.com/office/drawing/2014/main" id="{876124D3-76A1-0B17-B7AB-4BD00020898F}"/>
                  </a:ext>
                </a:extLst>
              </p:cNvPr>
              <p:cNvSpPr>
                <a:spLocks/>
              </p:cNvSpPr>
              <p:nvPr/>
            </p:nvSpPr>
            <p:spPr bwMode="auto">
              <a:xfrm>
                <a:off x="5978" y="1764"/>
                <a:ext cx="22" cy="56"/>
              </a:xfrm>
              <a:custGeom>
                <a:avLst/>
                <a:gdLst>
                  <a:gd name="T0" fmla="*/ 22 w 22"/>
                  <a:gd name="T1" fmla="*/ 34 h 56"/>
                  <a:gd name="T2" fmla="*/ 22 w 22"/>
                  <a:gd name="T3" fmla="*/ 34 h 56"/>
                  <a:gd name="T4" fmla="*/ 20 w 22"/>
                  <a:gd name="T5" fmla="*/ 38 h 56"/>
                  <a:gd name="T6" fmla="*/ 18 w 22"/>
                  <a:gd name="T7" fmla="*/ 38 h 56"/>
                  <a:gd name="T8" fmla="*/ 18 w 22"/>
                  <a:gd name="T9" fmla="*/ 38 h 56"/>
                  <a:gd name="T10" fmla="*/ 14 w 22"/>
                  <a:gd name="T11" fmla="*/ 38 h 56"/>
                  <a:gd name="T12" fmla="*/ 12 w 22"/>
                  <a:gd name="T13" fmla="*/ 40 h 56"/>
                  <a:gd name="T14" fmla="*/ 8 w 22"/>
                  <a:gd name="T15" fmla="*/ 46 h 56"/>
                  <a:gd name="T16" fmla="*/ 6 w 22"/>
                  <a:gd name="T17" fmla="*/ 56 h 56"/>
                  <a:gd name="T18" fmla="*/ 6 w 22"/>
                  <a:gd name="T19" fmla="*/ 56 h 56"/>
                  <a:gd name="T20" fmla="*/ 4 w 22"/>
                  <a:gd name="T21" fmla="*/ 46 h 56"/>
                  <a:gd name="T22" fmla="*/ 2 w 22"/>
                  <a:gd name="T23" fmla="*/ 36 h 56"/>
                  <a:gd name="T24" fmla="*/ 0 w 22"/>
                  <a:gd name="T25" fmla="*/ 26 h 56"/>
                  <a:gd name="T26" fmla="*/ 0 w 22"/>
                  <a:gd name="T27" fmla="*/ 12 h 56"/>
                  <a:gd name="T28" fmla="*/ 0 w 22"/>
                  <a:gd name="T29" fmla="*/ 12 h 56"/>
                  <a:gd name="T30" fmla="*/ 2 w 22"/>
                  <a:gd name="T31" fmla="*/ 10 h 56"/>
                  <a:gd name="T32" fmla="*/ 2 w 22"/>
                  <a:gd name="T33" fmla="*/ 10 h 56"/>
                  <a:gd name="T34" fmla="*/ 4 w 22"/>
                  <a:gd name="T35" fmla="*/ 10 h 56"/>
                  <a:gd name="T36" fmla="*/ 4 w 22"/>
                  <a:gd name="T37" fmla="*/ 10 h 56"/>
                  <a:gd name="T38" fmla="*/ 6 w 22"/>
                  <a:gd name="T39" fmla="*/ 2 h 56"/>
                  <a:gd name="T40" fmla="*/ 8 w 22"/>
                  <a:gd name="T41" fmla="*/ 0 h 56"/>
                  <a:gd name="T42" fmla="*/ 8 w 22"/>
                  <a:gd name="T43" fmla="*/ 0 h 56"/>
                  <a:gd name="T44" fmla="*/ 10 w 22"/>
                  <a:gd name="T45" fmla="*/ 6 h 56"/>
                  <a:gd name="T46" fmla="*/ 12 w 22"/>
                  <a:gd name="T47" fmla="*/ 8 h 56"/>
                  <a:gd name="T48" fmla="*/ 14 w 22"/>
                  <a:gd name="T49" fmla="*/ 8 h 56"/>
                  <a:gd name="T50" fmla="*/ 14 w 22"/>
                  <a:gd name="T51" fmla="*/ 8 h 56"/>
                  <a:gd name="T52" fmla="*/ 14 w 22"/>
                  <a:gd name="T53" fmla="*/ 8 h 56"/>
                  <a:gd name="T54" fmla="*/ 16 w 22"/>
                  <a:gd name="T55" fmla="*/ 8 h 56"/>
                  <a:gd name="T56" fmla="*/ 18 w 22"/>
                  <a:gd name="T57" fmla="*/ 12 h 56"/>
                  <a:gd name="T58" fmla="*/ 18 w 22"/>
                  <a:gd name="T59" fmla="*/ 12 h 56"/>
                  <a:gd name="T60" fmla="*/ 18 w 22"/>
                  <a:gd name="T61" fmla="*/ 18 h 56"/>
                  <a:gd name="T62" fmla="*/ 18 w 22"/>
                  <a:gd name="T63" fmla="*/ 22 h 56"/>
                  <a:gd name="T64" fmla="*/ 12 w 22"/>
                  <a:gd name="T65" fmla="*/ 24 h 56"/>
                  <a:gd name="T66" fmla="*/ 12 w 22"/>
                  <a:gd name="T67" fmla="*/ 24 h 56"/>
                  <a:gd name="T68" fmla="*/ 16 w 22"/>
                  <a:gd name="T69" fmla="*/ 26 h 56"/>
                  <a:gd name="T70" fmla="*/ 18 w 22"/>
                  <a:gd name="T71" fmla="*/ 28 h 56"/>
                  <a:gd name="T72" fmla="*/ 22 w 22"/>
                  <a:gd name="T73" fmla="*/ 34 h 56"/>
                  <a:gd name="T74" fmla="*/ 22 w 22"/>
                  <a:gd name="T75"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56">
                    <a:moveTo>
                      <a:pt x="22" y="34"/>
                    </a:moveTo>
                    <a:lnTo>
                      <a:pt x="22" y="34"/>
                    </a:lnTo>
                    <a:lnTo>
                      <a:pt x="20" y="38"/>
                    </a:lnTo>
                    <a:lnTo>
                      <a:pt x="18" y="38"/>
                    </a:lnTo>
                    <a:lnTo>
                      <a:pt x="18" y="38"/>
                    </a:lnTo>
                    <a:lnTo>
                      <a:pt x="14" y="38"/>
                    </a:lnTo>
                    <a:lnTo>
                      <a:pt x="12" y="40"/>
                    </a:lnTo>
                    <a:lnTo>
                      <a:pt x="8" y="46"/>
                    </a:lnTo>
                    <a:lnTo>
                      <a:pt x="6" y="56"/>
                    </a:lnTo>
                    <a:lnTo>
                      <a:pt x="6" y="56"/>
                    </a:lnTo>
                    <a:lnTo>
                      <a:pt x="4" y="46"/>
                    </a:lnTo>
                    <a:lnTo>
                      <a:pt x="2" y="36"/>
                    </a:lnTo>
                    <a:lnTo>
                      <a:pt x="0" y="26"/>
                    </a:lnTo>
                    <a:lnTo>
                      <a:pt x="0" y="12"/>
                    </a:lnTo>
                    <a:lnTo>
                      <a:pt x="0" y="12"/>
                    </a:lnTo>
                    <a:lnTo>
                      <a:pt x="2" y="10"/>
                    </a:lnTo>
                    <a:lnTo>
                      <a:pt x="2" y="10"/>
                    </a:lnTo>
                    <a:lnTo>
                      <a:pt x="4" y="10"/>
                    </a:lnTo>
                    <a:lnTo>
                      <a:pt x="4" y="10"/>
                    </a:lnTo>
                    <a:lnTo>
                      <a:pt x="6" y="2"/>
                    </a:lnTo>
                    <a:lnTo>
                      <a:pt x="8" y="0"/>
                    </a:lnTo>
                    <a:lnTo>
                      <a:pt x="8" y="0"/>
                    </a:lnTo>
                    <a:lnTo>
                      <a:pt x="10" y="6"/>
                    </a:lnTo>
                    <a:lnTo>
                      <a:pt x="12" y="8"/>
                    </a:lnTo>
                    <a:lnTo>
                      <a:pt x="14" y="8"/>
                    </a:lnTo>
                    <a:lnTo>
                      <a:pt x="14" y="8"/>
                    </a:lnTo>
                    <a:lnTo>
                      <a:pt x="14" y="8"/>
                    </a:lnTo>
                    <a:lnTo>
                      <a:pt x="16" y="8"/>
                    </a:lnTo>
                    <a:lnTo>
                      <a:pt x="18" y="12"/>
                    </a:lnTo>
                    <a:lnTo>
                      <a:pt x="18" y="12"/>
                    </a:lnTo>
                    <a:lnTo>
                      <a:pt x="18" y="18"/>
                    </a:lnTo>
                    <a:lnTo>
                      <a:pt x="18" y="22"/>
                    </a:lnTo>
                    <a:lnTo>
                      <a:pt x="12" y="24"/>
                    </a:lnTo>
                    <a:lnTo>
                      <a:pt x="12" y="24"/>
                    </a:lnTo>
                    <a:lnTo>
                      <a:pt x="16" y="26"/>
                    </a:lnTo>
                    <a:lnTo>
                      <a:pt x="18" y="28"/>
                    </a:lnTo>
                    <a:lnTo>
                      <a:pt x="22" y="34"/>
                    </a:lnTo>
                    <a:lnTo>
                      <a:pt x="22"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9" name="Freeform 2179">
                <a:extLst>
                  <a:ext uri="{FF2B5EF4-FFF2-40B4-BE49-F238E27FC236}">
                    <a16:creationId xmlns:a16="http://schemas.microsoft.com/office/drawing/2014/main" id="{93C9400E-8F39-2A5B-3652-A2E8472DEC1B}"/>
                  </a:ext>
                </a:extLst>
              </p:cNvPr>
              <p:cNvSpPr>
                <a:spLocks/>
              </p:cNvSpPr>
              <p:nvPr/>
            </p:nvSpPr>
            <p:spPr bwMode="auto">
              <a:xfrm>
                <a:off x="6072" y="2281"/>
                <a:ext cx="22" cy="44"/>
              </a:xfrm>
              <a:custGeom>
                <a:avLst/>
                <a:gdLst>
                  <a:gd name="T0" fmla="*/ 6 w 22"/>
                  <a:gd name="T1" fmla="*/ 40 h 44"/>
                  <a:gd name="T2" fmla="*/ 6 w 22"/>
                  <a:gd name="T3" fmla="*/ 40 h 44"/>
                  <a:gd name="T4" fmla="*/ 4 w 22"/>
                  <a:gd name="T5" fmla="*/ 36 h 44"/>
                  <a:gd name="T6" fmla="*/ 4 w 22"/>
                  <a:gd name="T7" fmla="*/ 36 h 44"/>
                  <a:gd name="T8" fmla="*/ 0 w 22"/>
                  <a:gd name="T9" fmla="*/ 24 h 44"/>
                  <a:gd name="T10" fmla="*/ 0 w 22"/>
                  <a:gd name="T11" fmla="*/ 16 h 44"/>
                  <a:gd name="T12" fmla="*/ 0 w 22"/>
                  <a:gd name="T13" fmla="*/ 8 h 44"/>
                  <a:gd name="T14" fmla="*/ 6 w 22"/>
                  <a:gd name="T15" fmla="*/ 0 h 44"/>
                  <a:gd name="T16" fmla="*/ 6 w 22"/>
                  <a:gd name="T17" fmla="*/ 0 h 44"/>
                  <a:gd name="T18" fmla="*/ 8 w 22"/>
                  <a:gd name="T19" fmla="*/ 2 h 44"/>
                  <a:gd name="T20" fmla="*/ 10 w 22"/>
                  <a:gd name="T21" fmla="*/ 6 h 44"/>
                  <a:gd name="T22" fmla="*/ 14 w 22"/>
                  <a:gd name="T23" fmla="*/ 10 h 44"/>
                  <a:gd name="T24" fmla="*/ 16 w 22"/>
                  <a:gd name="T25" fmla="*/ 10 h 44"/>
                  <a:gd name="T26" fmla="*/ 16 w 22"/>
                  <a:gd name="T27" fmla="*/ 10 h 44"/>
                  <a:gd name="T28" fmla="*/ 14 w 22"/>
                  <a:gd name="T29" fmla="*/ 14 h 44"/>
                  <a:gd name="T30" fmla="*/ 14 w 22"/>
                  <a:gd name="T31" fmla="*/ 14 h 44"/>
                  <a:gd name="T32" fmla="*/ 12 w 22"/>
                  <a:gd name="T33" fmla="*/ 14 h 44"/>
                  <a:gd name="T34" fmla="*/ 12 w 22"/>
                  <a:gd name="T35" fmla="*/ 16 h 44"/>
                  <a:gd name="T36" fmla="*/ 12 w 22"/>
                  <a:gd name="T37" fmla="*/ 16 h 44"/>
                  <a:gd name="T38" fmla="*/ 12 w 22"/>
                  <a:gd name="T39" fmla="*/ 20 h 44"/>
                  <a:gd name="T40" fmla="*/ 14 w 22"/>
                  <a:gd name="T41" fmla="*/ 22 h 44"/>
                  <a:gd name="T42" fmla="*/ 18 w 22"/>
                  <a:gd name="T43" fmla="*/ 20 h 44"/>
                  <a:gd name="T44" fmla="*/ 20 w 22"/>
                  <a:gd name="T45" fmla="*/ 20 h 44"/>
                  <a:gd name="T46" fmla="*/ 20 w 22"/>
                  <a:gd name="T47" fmla="*/ 22 h 44"/>
                  <a:gd name="T48" fmla="*/ 22 w 22"/>
                  <a:gd name="T49" fmla="*/ 26 h 44"/>
                  <a:gd name="T50" fmla="*/ 20 w 22"/>
                  <a:gd name="T51" fmla="*/ 36 h 44"/>
                  <a:gd name="T52" fmla="*/ 20 w 22"/>
                  <a:gd name="T53" fmla="*/ 36 h 44"/>
                  <a:gd name="T54" fmla="*/ 20 w 22"/>
                  <a:gd name="T55" fmla="*/ 38 h 44"/>
                  <a:gd name="T56" fmla="*/ 20 w 22"/>
                  <a:gd name="T57" fmla="*/ 38 h 44"/>
                  <a:gd name="T58" fmla="*/ 18 w 22"/>
                  <a:gd name="T59" fmla="*/ 38 h 44"/>
                  <a:gd name="T60" fmla="*/ 16 w 22"/>
                  <a:gd name="T61" fmla="*/ 36 h 44"/>
                  <a:gd name="T62" fmla="*/ 12 w 22"/>
                  <a:gd name="T63" fmla="*/ 32 h 44"/>
                  <a:gd name="T64" fmla="*/ 12 w 22"/>
                  <a:gd name="T65" fmla="*/ 32 h 44"/>
                  <a:gd name="T66" fmla="*/ 12 w 22"/>
                  <a:gd name="T67" fmla="*/ 34 h 44"/>
                  <a:gd name="T68" fmla="*/ 12 w 22"/>
                  <a:gd name="T69" fmla="*/ 34 h 44"/>
                  <a:gd name="T70" fmla="*/ 14 w 22"/>
                  <a:gd name="T71" fmla="*/ 34 h 44"/>
                  <a:gd name="T72" fmla="*/ 14 w 22"/>
                  <a:gd name="T73" fmla="*/ 34 h 44"/>
                  <a:gd name="T74" fmla="*/ 14 w 22"/>
                  <a:gd name="T75" fmla="*/ 38 h 44"/>
                  <a:gd name="T76" fmla="*/ 12 w 22"/>
                  <a:gd name="T77" fmla="*/ 42 h 44"/>
                  <a:gd name="T78" fmla="*/ 12 w 22"/>
                  <a:gd name="T79" fmla="*/ 42 h 44"/>
                  <a:gd name="T80" fmla="*/ 10 w 22"/>
                  <a:gd name="T81" fmla="*/ 44 h 44"/>
                  <a:gd name="T82" fmla="*/ 8 w 22"/>
                  <a:gd name="T83" fmla="*/ 42 h 44"/>
                  <a:gd name="T84" fmla="*/ 6 w 22"/>
                  <a:gd name="T85" fmla="*/ 40 h 44"/>
                  <a:gd name="T86" fmla="*/ 6 w 22"/>
                  <a:gd name="T8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44">
                    <a:moveTo>
                      <a:pt x="6" y="40"/>
                    </a:moveTo>
                    <a:lnTo>
                      <a:pt x="6" y="40"/>
                    </a:lnTo>
                    <a:lnTo>
                      <a:pt x="4" y="36"/>
                    </a:lnTo>
                    <a:lnTo>
                      <a:pt x="4" y="36"/>
                    </a:lnTo>
                    <a:lnTo>
                      <a:pt x="0" y="24"/>
                    </a:lnTo>
                    <a:lnTo>
                      <a:pt x="0" y="16"/>
                    </a:lnTo>
                    <a:lnTo>
                      <a:pt x="0" y="8"/>
                    </a:lnTo>
                    <a:lnTo>
                      <a:pt x="6" y="0"/>
                    </a:lnTo>
                    <a:lnTo>
                      <a:pt x="6" y="0"/>
                    </a:lnTo>
                    <a:lnTo>
                      <a:pt x="8" y="2"/>
                    </a:lnTo>
                    <a:lnTo>
                      <a:pt x="10" y="6"/>
                    </a:lnTo>
                    <a:lnTo>
                      <a:pt x="14" y="10"/>
                    </a:lnTo>
                    <a:lnTo>
                      <a:pt x="16" y="10"/>
                    </a:lnTo>
                    <a:lnTo>
                      <a:pt x="16" y="10"/>
                    </a:lnTo>
                    <a:lnTo>
                      <a:pt x="14" y="14"/>
                    </a:lnTo>
                    <a:lnTo>
                      <a:pt x="14" y="14"/>
                    </a:lnTo>
                    <a:lnTo>
                      <a:pt x="12" y="14"/>
                    </a:lnTo>
                    <a:lnTo>
                      <a:pt x="12" y="16"/>
                    </a:lnTo>
                    <a:lnTo>
                      <a:pt x="12" y="16"/>
                    </a:lnTo>
                    <a:lnTo>
                      <a:pt x="12" y="20"/>
                    </a:lnTo>
                    <a:lnTo>
                      <a:pt x="14" y="22"/>
                    </a:lnTo>
                    <a:lnTo>
                      <a:pt x="18" y="20"/>
                    </a:lnTo>
                    <a:lnTo>
                      <a:pt x="20" y="20"/>
                    </a:lnTo>
                    <a:lnTo>
                      <a:pt x="20" y="22"/>
                    </a:lnTo>
                    <a:lnTo>
                      <a:pt x="22" y="26"/>
                    </a:lnTo>
                    <a:lnTo>
                      <a:pt x="20" y="36"/>
                    </a:lnTo>
                    <a:lnTo>
                      <a:pt x="20" y="36"/>
                    </a:lnTo>
                    <a:lnTo>
                      <a:pt x="20" y="38"/>
                    </a:lnTo>
                    <a:lnTo>
                      <a:pt x="20" y="38"/>
                    </a:lnTo>
                    <a:lnTo>
                      <a:pt x="18" y="38"/>
                    </a:lnTo>
                    <a:lnTo>
                      <a:pt x="16" y="36"/>
                    </a:lnTo>
                    <a:lnTo>
                      <a:pt x="12" y="32"/>
                    </a:lnTo>
                    <a:lnTo>
                      <a:pt x="12" y="32"/>
                    </a:lnTo>
                    <a:lnTo>
                      <a:pt x="12" y="34"/>
                    </a:lnTo>
                    <a:lnTo>
                      <a:pt x="12" y="34"/>
                    </a:lnTo>
                    <a:lnTo>
                      <a:pt x="14" y="34"/>
                    </a:lnTo>
                    <a:lnTo>
                      <a:pt x="14" y="34"/>
                    </a:lnTo>
                    <a:lnTo>
                      <a:pt x="14" y="38"/>
                    </a:lnTo>
                    <a:lnTo>
                      <a:pt x="12" y="42"/>
                    </a:lnTo>
                    <a:lnTo>
                      <a:pt x="12" y="42"/>
                    </a:lnTo>
                    <a:lnTo>
                      <a:pt x="10" y="44"/>
                    </a:lnTo>
                    <a:lnTo>
                      <a:pt x="8" y="42"/>
                    </a:lnTo>
                    <a:lnTo>
                      <a:pt x="6" y="40"/>
                    </a:lnTo>
                    <a:lnTo>
                      <a:pt x="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0" name="Freeform 2180">
                <a:extLst>
                  <a:ext uri="{FF2B5EF4-FFF2-40B4-BE49-F238E27FC236}">
                    <a16:creationId xmlns:a16="http://schemas.microsoft.com/office/drawing/2014/main" id="{60F5428C-F92D-224E-196F-A0E94DC79B8A}"/>
                  </a:ext>
                </a:extLst>
              </p:cNvPr>
              <p:cNvSpPr>
                <a:spLocks/>
              </p:cNvSpPr>
              <p:nvPr/>
            </p:nvSpPr>
            <p:spPr bwMode="auto">
              <a:xfrm>
                <a:off x="6092" y="2317"/>
                <a:ext cx="4" cy="12"/>
              </a:xfrm>
              <a:custGeom>
                <a:avLst/>
                <a:gdLst>
                  <a:gd name="T0" fmla="*/ 0 w 4"/>
                  <a:gd name="T1" fmla="*/ 0 h 12"/>
                  <a:gd name="T2" fmla="*/ 0 w 4"/>
                  <a:gd name="T3" fmla="*/ 0 h 12"/>
                  <a:gd name="T4" fmla="*/ 2 w 4"/>
                  <a:gd name="T5" fmla="*/ 4 h 12"/>
                  <a:gd name="T6" fmla="*/ 4 w 4"/>
                  <a:gd name="T7" fmla="*/ 12 h 12"/>
                  <a:gd name="T8" fmla="*/ 4 w 4"/>
                  <a:gd name="T9" fmla="*/ 12 h 12"/>
                  <a:gd name="T10" fmla="*/ 4 w 4"/>
                  <a:gd name="T11" fmla="*/ 12 h 12"/>
                  <a:gd name="T12" fmla="*/ 2 w 4"/>
                  <a:gd name="T13" fmla="*/ 12 h 12"/>
                  <a:gd name="T14" fmla="*/ 0 w 4"/>
                  <a:gd name="T15" fmla="*/ 10 h 12"/>
                  <a:gd name="T16" fmla="*/ 0 w 4"/>
                  <a:gd name="T17" fmla="*/ 6 h 12"/>
                  <a:gd name="T18" fmla="*/ 0 w 4"/>
                  <a:gd name="T19" fmla="*/ 0 h 12"/>
                  <a:gd name="T20" fmla="*/ 0 w 4"/>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0"/>
                    </a:moveTo>
                    <a:lnTo>
                      <a:pt x="0" y="0"/>
                    </a:lnTo>
                    <a:lnTo>
                      <a:pt x="2" y="4"/>
                    </a:lnTo>
                    <a:lnTo>
                      <a:pt x="4" y="12"/>
                    </a:lnTo>
                    <a:lnTo>
                      <a:pt x="4" y="12"/>
                    </a:lnTo>
                    <a:lnTo>
                      <a:pt x="4" y="12"/>
                    </a:lnTo>
                    <a:lnTo>
                      <a:pt x="2" y="12"/>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1" name="Freeform 2181">
                <a:extLst>
                  <a:ext uri="{FF2B5EF4-FFF2-40B4-BE49-F238E27FC236}">
                    <a16:creationId xmlns:a16="http://schemas.microsoft.com/office/drawing/2014/main" id="{7C7BCE82-63CF-02DE-DF6D-C87BD6EE5218}"/>
                  </a:ext>
                </a:extLst>
              </p:cNvPr>
              <p:cNvSpPr>
                <a:spLocks/>
              </p:cNvSpPr>
              <p:nvPr/>
            </p:nvSpPr>
            <p:spPr bwMode="auto">
              <a:xfrm>
                <a:off x="6106" y="2340"/>
                <a:ext cx="10" cy="14"/>
              </a:xfrm>
              <a:custGeom>
                <a:avLst/>
                <a:gdLst>
                  <a:gd name="T0" fmla="*/ 0 w 10"/>
                  <a:gd name="T1" fmla="*/ 12 h 14"/>
                  <a:gd name="T2" fmla="*/ 0 w 10"/>
                  <a:gd name="T3" fmla="*/ 12 h 14"/>
                  <a:gd name="T4" fmla="*/ 2 w 10"/>
                  <a:gd name="T5" fmla="*/ 2 h 14"/>
                  <a:gd name="T6" fmla="*/ 4 w 10"/>
                  <a:gd name="T7" fmla="*/ 0 h 14"/>
                  <a:gd name="T8" fmla="*/ 8 w 10"/>
                  <a:gd name="T9" fmla="*/ 0 h 14"/>
                  <a:gd name="T10" fmla="*/ 10 w 10"/>
                  <a:gd name="T11" fmla="*/ 0 h 14"/>
                  <a:gd name="T12" fmla="*/ 10 w 10"/>
                  <a:gd name="T13" fmla="*/ 0 h 14"/>
                  <a:gd name="T14" fmla="*/ 10 w 10"/>
                  <a:gd name="T15" fmla="*/ 4 h 14"/>
                  <a:gd name="T16" fmla="*/ 10 w 10"/>
                  <a:gd name="T17" fmla="*/ 4 h 14"/>
                  <a:gd name="T18" fmla="*/ 8 w 10"/>
                  <a:gd name="T19" fmla="*/ 6 h 14"/>
                  <a:gd name="T20" fmla="*/ 6 w 10"/>
                  <a:gd name="T21" fmla="*/ 10 h 14"/>
                  <a:gd name="T22" fmla="*/ 4 w 10"/>
                  <a:gd name="T23" fmla="*/ 14 h 14"/>
                  <a:gd name="T24" fmla="*/ 2 w 10"/>
                  <a:gd name="T25" fmla="*/ 12 h 14"/>
                  <a:gd name="T26" fmla="*/ 0 w 10"/>
                  <a:gd name="T27" fmla="*/ 12 h 14"/>
                  <a:gd name="T28" fmla="*/ 0 w 10"/>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0" y="12"/>
                    </a:moveTo>
                    <a:lnTo>
                      <a:pt x="0" y="12"/>
                    </a:lnTo>
                    <a:lnTo>
                      <a:pt x="2" y="2"/>
                    </a:lnTo>
                    <a:lnTo>
                      <a:pt x="4" y="0"/>
                    </a:lnTo>
                    <a:lnTo>
                      <a:pt x="8" y="0"/>
                    </a:lnTo>
                    <a:lnTo>
                      <a:pt x="10" y="0"/>
                    </a:lnTo>
                    <a:lnTo>
                      <a:pt x="10" y="0"/>
                    </a:lnTo>
                    <a:lnTo>
                      <a:pt x="10" y="4"/>
                    </a:lnTo>
                    <a:lnTo>
                      <a:pt x="10" y="4"/>
                    </a:lnTo>
                    <a:lnTo>
                      <a:pt x="8" y="6"/>
                    </a:lnTo>
                    <a:lnTo>
                      <a:pt x="6" y="10"/>
                    </a:lnTo>
                    <a:lnTo>
                      <a:pt x="4" y="14"/>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2" name="Freeform 2182">
                <a:extLst>
                  <a:ext uri="{FF2B5EF4-FFF2-40B4-BE49-F238E27FC236}">
                    <a16:creationId xmlns:a16="http://schemas.microsoft.com/office/drawing/2014/main" id="{EDA41016-020A-5520-2CDF-05B4AC8911D8}"/>
                  </a:ext>
                </a:extLst>
              </p:cNvPr>
              <p:cNvSpPr>
                <a:spLocks/>
              </p:cNvSpPr>
              <p:nvPr/>
            </p:nvSpPr>
            <p:spPr bwMode="auto">
              <a:xfrm>
                <a:off x="6078" y="2307"/>
                <a:ext cx="18" cy="33"/>
              </a:xfrm>
              <a:custGeom>
                <a:avLst/>
                <a:gdLst>
                  <a:gd name="T0" fmla="*/ 14 w 18"/>
                  <a:gd name="T1" fmla="*/ 10 h 33"/>
                  <a:gd name="T2" fmla="*/ 14 w 18"/>
                  <a:gd name="T3" fmla="*/ 10 h 33"/>
                  <a:gd name="T4" fmla="*/ 16 w 18"/>
                  <a:gd name="T5" fmla="*/ 18 h 33"/>
                  <a:gd name="T6" fmla="*/ 18 w 18"/>
                  <a:gd name="T7" fmla="*/ 22 h 33"/>
                  <a:gd name="T8" fmla="*/ 18 w 18"/>
                  <a:gd name="T9" fmla="*/ 22 h 33"/>
                  <a:gd name="T10" fmla="*/ 18 w 18"/>
                  <a:gd name="T11" fmla="*/ 30 h 33"/>
                  <a:gd name="T12" fmla="*/ 16 w 18"/>
                  <a:gd name="T13" fmla="*/ 33 h 33"/>
                  <a:gd name="T14" fmla="*/ 16 w 18"/>
                  <a:gd name="T15" fmla="*/ 33 h 33"/>
                  <a:gd name="T16" fmla="*/ 14 w 18"/>
                  <a:gd name="T17" fmla="*/ 30 h 33"/>
                  <a:gd name="T18" fmla="*/ 12 w 18"/>
                  <a:gd name="T19" fmla="*/ 28 h 33"/>
                  <a:gd name="T20" fmla="*/ 12 w 18"/>
                  <a:gd name="T21" fmla="*/ 28 h 33"/>
                  <a:gd name="T22" fmla="*/ 10 w 18"/>
                  <a:gd name="T23" fmla="*/ 30 h 33"/>
                  <a:gd name="T24" fmla="*/ 8 w 18"/>
                  <a:gd name="T25" fmla="*/ 28 h 33"/>
                  <a:gd name="T26" fmla="*/ 6 w 18"/>
                  <a:gd name="T27" fmla="*/ 24 h 33"/>
                  <a:gd name="T28" fmla="*/ 6 w 18"/>
                  <a:gd name="T29" fmla="*/ 24 h 33"/>
                  <a:gd name="T30" fmla="*/ 4 w 18"/>
                  <a:gd name="T31" fmla="*/ 22 h 33"/>
                  <a:gd name="T32" fmla="*/ 2 w 18"/>
                  <a:gd name="T33" fmla="*/ 22 h 33"/>
                  <a:gd name="T34" fmla="*/ 0 w 18"/>
                  <a:gd name="T35" fmla="*/ 20 h 33"/>
                  <a:gd name="T36" fmla="*/ 0 w 18"/>
                  <a:gd name="T37" fmla="*/ 14 h 33"/>
                  <a:gd name="T38" fmla="*/ 0 w 18"/>
                  <a:gd name="T39" fmla="*/ 14 h 33"/>
                  <a:gd name="T40" fmla="*/ 0 w 18"/>
                  <a:gd name="T41" fmla="*/ 14 h 33"/>
                  <a:gd name="T42" fmla="*/ 0 w 18"/>
                  <a:gd name="T43" fmla="*/ 14 h 33"/>
                  <a:gd name="T44" fmla="*/ 6 w 18"/>
                  <a:gd name="T45" fmla="*/ 14 h 33"/>
                  <a:gd name="T46" fmla="*/ 6 w 18"/>
                  <a:gd name="T47" fmla="*/ 14 h 33"/>
                  <a:gd name="T48" fmla="*/ 6 w 18"/>
                  <a:gd name="T49" fmla="*/ 10 h 33"/>
                  <a:gd name="T50" fmla="*/ 4 w 18"/>
                  <a:gd name="T51" fmla="*/ 10 h 33"/>
                  <a:gd name="T52" fmla="*/ 4 w 18"/>
                  <a:gd name="T53" fmla="*/ 10 h 33"/>
                  <a:gd name="T54" fmla="*/ 2 w 18"/>
                  <a:gd name="T55" fmla="*/ 8 h 33"/>
                  <a:gd name="T56" fmla="*/ 2 w 18"/>
                  <a:gd name="T57" fmla="*/ 8 h 33"/>
                  <a:gd name="T58" fmla="*/ 2 w 18"/>
                  <a:gd name="T59" fmla="*/ 2 h 33"/>
                  <a:gd name="T60" fmla="*/ 2 w 18"/>
                  <a:gd name="T61" fmla="*/ 2 h 33"/>
                  <a:gd name="T62" fmla="*/ 4 w 18"/>
                  <a:gd name="T63" fmla="*/ 0 h 33"/>
                  <a:gd name="T64" fmla="*/ 4 w 18"/>
                  <a:gd name="T65" fmla="*/ 0 h 33"/>
                  <a:gd name="T66" fmla="*/ 4 w 18"/>
                  <a:gd name="T67" fmla="*/ 0 h 33"/>
                  <a:gd name="T68" fmla="*/ 14 w 18"/>
                  <a:gd name="T69" fmla="*/ 10 h 33"/>
                  <a:gd name="T70" fmla="*/ 14 w 18"/>
                  <a:gd name="T7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3">
                    <a:moveTo>
                      <a:pt x="14" y="10"/>
                    </a:moveTo>
                    <a:lnTo>
                      <a:pt x="14" y="10"/>
                    </a:lnTo>
                    <a:lnTo>
                      <a:pt x="16" y="18"/>
                    </a:lnTo>
                    <a:lnTo>
                      <a:pt x="18" y="22"/>
                    </a:lnTo>
                    <a:lnTo>
                      <a:pt x="18" y="22"/>
                    </a:lnTo>
                    <a:lnTo>
                      <a:pt x="18" y="30"/>
                    </a:lnTo>
                    <a:lnTo>
                      <a:pt x="16" y="33"/>
                    </a:lnTo>
                    <a:lnTo>
                      <a:pt x="16" y="33"/>
                    </a:lnTo>
                    <a:lnTo>
                      <a:pt x="14" y="30"/>
                    </a:lnTo>
                    <a:lnTo>
                      <a:pt x="12" y="28"/>
                    </a:lnTo>
                    <a:lnTo>
                      <a:pt x="12" y="28"/>
                    </a:lnTo>
                    <a:lnTo>
                      <a:pt x="10" y="30"/>
                    </a:lnTo>
                    <a:lnTo>
                      <a:pt x="8" y="28"/>
                    </a:lnTo>
                    <a:lnTo>
                      <a:pt x="6" y="24"/>
                    </a:lnTo>
                    <a:lnTo>
                      <a:pt x="6" y="24"/>
                    </a:lnTo>
                    <a:lnTo>
                      <a:pt x="4" y="22"/>
                    </a:lnTo>
                    <a:lnTo>
                      <a:pt x="2" y="22"/>
                    </a:lnTo>
                    <a:lnTo>
                      <a:pt x="0" y="20"/>
                    </a:lnTo>
                    <a:lnTo>
                      <a:pt x="0" y="14"/>
                    </a:lnTo>
                    <a:lnTo>
                      <a:pt x="0" y="14"/>
                    </a:lnTo>
                    <a:lnTo>
                      <a:pt x="0" y="14"/>
                    </a:lnTo>
                    <a:lnTo>
                      <a:pt x="0" y="14"/>
                    </a:lnTo>
                    <a:lnTo>
                      <a:pt x="6" y="14"/>
                    </a:lnTo>
                    <a:lnTo>
                      <a:pt x="6" y="14"/>
                    </a:lnTo>
                    <a:lnTo>
                      <a:pt x="6" y="10"/>
                    </a:lnTo>
                    <a:lnTo>
                      <a:pt x="4" y="10"/>
                    </a:lnTo>
                    <a:lnTo>
                      <a:pt x="4" y="10"/>
                    </a:lnTo>
                    <a:lnTo>
                      <a:pt x="2" y="8"/>
                    </a:lnTo>
                    <a:lnTo>
                      <a:pt x="2" y="8"/>
                    </a:lnTo>
                    <a:lnTo>
                      <a:pt x="2" y="2"/>
                    </a:lnTo>
                    <a:lnTo>
                      <a:pt x="2" y="2"/>
                    </a:lnTo>
                    <a:lnTo>
                      <a:pt x="4" y="0"/>
                    </a:lnTo>
                    <a:lnTo>
                      <a:pt x="4" y="0"/>
                    </a:lnTo>
                    <a:lnTo>
                      <a:pt x="4" y="0"/>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3" name="Freeform 2183">
                <a:extLst>
                  <a:ext uri="{FF2B5EF4-FFF2-40B4-BE49-F238E27FC236}">
                    <a16:creationId xmlns:a16="http://schemas.microsoft.com/office/drawing/2014/main" id="{E42DF1DE-A565-BD89-F34E-7F84E3D6BE8D}"/>
                  </a:ext>
                </a:extLst>
              </p:cNvPr>
              <p:cNvSpPr>
                <a:spLocks/>
              </p:cNvSpPr>
              <p:nvPr/>
            </p:nvSpPr>
            <p:spPr bwMode="auto">
              <a:xfrm>
                <a:off x="1710" y="1567"/>
                <a:ext cx="10" cy="20"/>
              </a:xfrm>
              <a:custGeom>
                <a:avLst/>
                <a:gdLst>
                  <a:gd name="T0" fmla="*/ 10 w 10"/>
                  <a:gd name="T1" fmla="*/ 10 h 20"/>
                  <a:gd name="T2" fmla="*/ 10 w 10"/>
                  <a:gd name="T3" fmla="*/ 10 h 20"/>
                  <a:gd name="T4" fmla="*/ 10 w 10"/>
                  <a:gd name="T5" fmla="*/ 16 h 20"/>
                  <a:gd name="T6" fmla="*/ 10 w 10"/>
                  <a:gd name="T7" fmla="*/ 16 h 20"/>
                  <a:gd name="T8" fmla="*/ 6 w 10"/>
                  <a:gd name="T9" fmla="*/ 20 h 20"/>
                  <a:gd name="T10" fmla="*/ 6 w 10"/>
                  <a:gd name="T11" fmla="*/ 18 h 20"/>
                  <a:gd name="T12" fmla="*/ 4 w 10"/>
                  <a:gd name="T13" fmla="*/ 14 h 20"/>
                  <a:gd name="T14" fmla="*/ 4 w 10"/>
                  <a:gd name="T15" fmla="*/ 14 h 20"/>
                  <a:gd name="T16" fmla="*/ 4 w 10"/>
                  <a:gd name="T17" fmla="*/ 10 h 20"/>
                  <a:gd name="T18" fmla="*/ 2 w 10"/>
                  <a:gd name="T19" fmla="*/ 8 h 20"/>
                  <a:gd name="T20" fmla="*/ 0 w 10"/>
                  <a:gd name="T21" fmla="*/ 4 h 20"/>
                  <a:gd name="T22" fmla="*/ 0 w 10"/>
                  <a:gd name="T23" fmla="*/ 4 h 20"/>
                  <a:gd name="T24" fmla="*/ 2 w 10"/>
                  <a:gd name="T25" fmla="*/ 0 h 20"/>
                  <a:gd name="T26" fmla="*/ 4 w 10"/>
                  <a:gd name="T27" fmla="*/ 0 h 20"/>
                  <a:gd name="T28" fmla="*/ 6 w 10"/>
                  <a:gd name="T29" fmla="*/ 2 h 20"/>
                  <a:gd name="T30" fmla="*/ 6 w 10"/>
                  <a:gd name="T31" fmla="*/ 2 h 20"/>
                  <a:gd name="T32" fmla="*/ 10 w 10"/>
                  <a:gd name="T33" fmla="*/ 10 h 20"/>
                  <a:gd name="T34" fmla="*/ 10 w 10"/>
                  <a:gd name="T3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0">
                    <a:moveTo>
                      <a:pt x="10" y="10"/>
                    </a:moveTo>
                    <a:lnTo>
                      <a:pt x="10" y="10"/>
                    </a:lnTo>
                    <a:lnTo>
                      <a:pt x="10" y="16"/>
                    </a:lnTo>
                    <a:lnTo>
                      <a:pt x="10" y="16"/>
                    </a:lnTo>
                    <a:lnTo>
                      <a:pt x="6" y="20"/>
                    </a:lnTo>
                    <a:lnTo>
                      <a:pt x="6" y="18"/>
                    </a:lnTo>
                    <a:lnTo>
                      <a:pt x="4" y="14"/>
                    </a:lnTo>
                    <a:lnTo>
                      <a:pt x="4" y="14"/>
                    </a:lnTo>
                    <a:lnTo>
                      <a:pt x="4" y="10"/>
                    </a:lnTo>
                    <a:lnTo>
                      <a:pt x="2" y="8"/>
                    </a:lnTo>
                    <a:lnTo>
                      <a:pt x="0" y="4"/>
                    </a:lnTo>
                    <a:lnTo>
                      <a:pt x="0" y="4"/>
                    </a:lnTo>
                    <a:lnTo>
                      <a:pt x="2" y="0"/>
                    </a:lnTo>
                    <a:lnTo>
                      <a:pt x="4" y="0"/>
                    </a:lnTo>
                    <a:lnTo>
                      <a:pt x="6" y="2"/>
                    </a:lnTo>
                    <a:lnTo>
                      <a:pt x="6" y="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4" name="Freeform 2184">
                <a:extLst>
                  <a:ext uri="{FF2B5EF4-FFF2-40B4-BE49-F238E27FC236}">
                    <a16:creationId xmlns:a16="http://schemas.microsoft.com/office/drawing/2014/main" id="{A5E7B195-84CE-48C4-34F7-8B6EE30D194D}"/>
                  </a:ext>
                </a:extLst>
              </p:cNvPr>
              <p:cNvSpPr>
                <a:spLocks/>
              </p:cNvSpPr>
              <p:nvPr/>
            </p:nvSpPr>
            <p:spPr bwMode="auto">
              <a:xfrm>
                <a:off x="1570" y="2265"/>
                <a:ext cx="40" cy="83"/>
              </a:xfrm>
              <a:custGeom>
                <a:avLst/>
                <a:gdLst>
                  <a:gd name="T0" fmla="*/ 20 w 40"/>
                  <a:gd name="T1" fmla="*/ 75 h 83"/>
                  <a:gd name="T2" fmla="*/ 18 w 40"/>
                  <a:gd name="T3" fmla="*/ 60 h 83"/>
                  <a:gd name="T4" fmla="*/ 12 w 40"/>
                  <a:gd name="T5" fmla="*/ 46 h 83"/>
                  <a:gd name="T6" fmla="*/ 8 w 40"/>
                  <a:gd name="T7" fmla="*/ 34 h 83"/>
                  <a:gd name="T8" fmla="*/ 6 w 40"/>
                  <a:gd name="T9" fmla="*/ 32 h 83"/>
                  <a:gd name="T10" fmla="*/ 0 w 40"/>
                  <a:gd name="T11" fmla="*/ 14 h 83"/>
                  <a:gd name="T12" fmla="*/ 0 w 40"/>
                  <a:gd name="T13" fmla="*/ 12 h 83"/>
                  <a:gd name="T14" fmla="*/ 2 w 40"/>
                  <a:gd name="T15" fmla="*/ 8 h 83"/>
                  <a:gd name="T16" fmla="*/ 4 w 40"/>
                  <a:gd name="T17" fmla="*/ 10 h 83"/>
                  <a:gd name="T18" fmla="*/ 8 w 40"/>
                  <a:gd name="T19" fmla="*/ 16 h 83"/>
                  <a:gd name="T20" fmla="*/ 8 w 40"/>
                  <a:gd name="T21" fmla="*/ 12 h 83"/>
                  <a:gd name="T22" fmla="*/ 4 w 40"/>
                  <a:gd name="T23" fmla="*/ 4 h 83"/>
                  <a:gd name="T24" fmla="*/ 6 w 40"/>
                  <a:gd name="T25" fmla="*/ 2 h 83"/>
                  <a:gd name="T26" fmla="*/ 14 w 40"/>
                  <a:gd name="T27" fmla="*/ 0 h 83"/>
                  <a:gd name="T28" fmla="*/ 16 w 40"/>
                  <a:gd name="T29" fmla="*/ 6 h 83"/>
                  <a:gd name="T30" fmla="*/ 22 w 40"/>
                  <a:gd name="T31" fmla="*/ 12 h 83"/>
                  <a:gd name="T32" fmla="*/ 28 w 40"/>
                  <a:gd name="T33" fmla="*/ 2 h 83"/>
                  <a:gd name="T34" fmla="*/ 30 w 40"/>
                  <a:gd name="T35" fmla="*/ 4 h 83"/>
                  <a:gd name="T36" fmla="*/ 34 w 40"/>
                  <a:gd name="T37" fmla="*/ 12 h 83"/>
                  <a:gd name="T38" fmla="*/ 36 w 40"/>
                  <a:gd name="T39" fmla="*/ 16 h 83"/>
                  <a:gd name="T40" fmla="*/ 34 w 40"/>
                  <a:gd name="T41" fmla="*/ 28 h 83"/>
                  <a:gd name="T42" fmla="*/ 28 w 40"/>
                  <a:gd name="T43" fmla="*/ 32 h 83"/>
                  <a:gd name="T44" fmla="*/ 28 w 40"/>
                  <a:gd name="T45" fmla="*/ 36 h 83"/>
                  <a:gd name="T46" fmla="*/ 28 w 40"/>
                  <a:gd name="T47" fmla="*/ 42 h 83"/>
                  <a:gd name="T48" fmla="*/ 32 w 40"/>
                  <a:gd name="T49" fmla="*/ 48 h 83"/>
                  <a:gd name="T50" fmla="*/ 36 w 40"/>
                  <a:gd name="T51" fmla="*/ 56 h 83"/>
                  <a:gd name="T52" fmla="*/ 34 w 40"/>
                  <a:gd name="T53" fmla="*/ 58 h 83"/>
                  <a:gd name="T54" fmla="*/ 32 w 40"/>
                  <a:gd name="T55" fmla="*/ 58 h 83"/>
                  <a:gd name="T56" fmla="*/ 38 w 40"/>
                  <a:gd name="T57" fmla="*/ 64 h 83"/>
                  <a:gd name="T58" fmla="*/ 40 w 40"/>
                  <a:gd name="T59" fmla="*/ 79 h 83"/>
                  <a:gd name="T60" fmla="*/ 36 w 40"/>
                  <a:gd name="T61" fmla="*/ 83 h 83"/>
                  <a:gd name="T62" fmla="*/ 30 w 40"/>
                  <a:gd name="T63" fmla="*/ 68 h 83"/>
                  <a:gd name="T64" fmla="*/ 22 w 40"/>
                  <a:gd name="T65" fmla="*/ 56 h 83"/>
                  <a:gd name="T66" fmla="*/ 22 w 40"/>
                  <a:gd name="T67" fmla="*/ 64 h 83"/>
                  <a:gd name="T68" fmla="*/ 24 w 40"/>
                  <a:gd name="T69" fmla="*/ 70 h 83"/>
                  <a:gd name="T70" fmla="*/ 20 w 40"/>
                  <a:gd name="T71"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83">
                    <a:moveTo>
                      <a:pt x="20" y="75"/>
                    </a:moveTo>
                    <a:lnTo>
                      <a:pt x="20" y="75"/>
                    </a:lnTo>
                    <a:lnTo>
                      <a:pt x="18" y="68"/>
                    </a:lnTo>
                    <a:lnTo>
                      <a:pt x="18" y="60"/>
                    </a:lnTo>
                    <a:lnTo>
                      <a:pt x="18" y="60"/>
                    </a:lnTo>
                    <a:lnTo>
                      <a:pt x="12" y="46"/>
                    </a:lnTo>
                    <a:lnTo>
                      <a:pt x="8" y="34"/>
                    </a:lnTo>
                    <a:lnTo>
                      <a:pt x="8" y="34"/>
                    </a:lnTo>
                    <a:lnTo>
                      <a:pt x="6" y="32"/>
                    </a:lnTo>
                    <a:lnTo>
                      <a:pt x="6" y="32"/>
                    </a:lnTo>
                    <a:lnTo>
                      <a:pt x="2" y="24"/>
                    </a:lnTo>
                    <a:lnTo>
                      <a:pt x="0" y="14"/>
                    </a:lnTo>
                    <a:lnTo>
                      <a:pt x="0" y="14"/>
                    </a:lnTo>
                    <a:lnTo>
                      <a:pt x="0" y="12"/>
                    </a:lnTo>
                    <a:lnTo>
                      <a:pt x="0" y="12"/>
                    </a:lnTo>
                    <a:lnTo>
                      <a:pt x="2" y="8"/>
                    </a:lnTo>
                    <a:lnTo>
                      <a:pt x="2" y="8"/>
                    </a:lnTo>
                    <a:lnTo>
                      <a:pt x="4" y="10"/>
                    </a:lnTo>
                    <a:lnTo>
                      <a:pt x="6" y="12"/>
                    </a:lnTo>
                    <a:lnTo>
                      <a:pt x="8" y="16"/>
                    </a:lnTo>
                    <a:lnTo>
                      <a:pt x="8" y="16"/>
                    </a:lnTo>
                    <a:lnTo>
                      <a:pt x="8" y="12"/>
                    </a:lnTo>
                    <a:lnTo>
                      <a:pt x="8" y="8"/>
                    </a:lnTo>
                    <a:lnTo>
                      <a:pt x="4" y="4"/>
                    </a:lnTo>
                    <a:lnTo>
                      <a:pt x="4" y="4"/>
                    </a:lnTo>
                    <a:lnTo>
                      <a:pt x="6" y="2"/>
                    </a:lnTo>
                    <a:lnTo>
                      <a:pt x="8" y="0"/>
                    </a:lnTo>
                    <a:lnTo>
                      <a:pt x="14" y="0"/>
                    </a:lnTo>
                    <a:lnTo>
                      <a:pt x="14" y="0"/>
                    </a:lnTo>
                    <a:lnTo>
                      <a:pt x="16" y="6"/>
                    </a:lnTo>
                    <a:lnTo>
                      <a:pt x="20" y="10"/>
                    </a:lnTo>
                    <a:lnTo>
                      <a:pt x="22" y="12"/>
                    </a:lnTo>
                    <a:lnTo>
                      <a:pt x="24" y="10"/>
                    </a:lnTo>
                    <a:lnTo>
                      <a:pt x="28" y="2"/>
                    </a:lnTo>
                    <a:lnTo>
                      <a:pt x="28" y="2"/>
                    </a:lnTo>
                    <a:lnTo>
                      <a:pt x="30" y="4"/>
                    </a:lnTo>
                    <a:lnTo>
                      <a:pt x="30" y="6"/>
                    </a:lnTo>
                    <a:lnTo>
                      <a:pt x="34" y="12"/>
                    </a:lnTo>
                    <a:lnTo>
                      <a:pt x="34" y="12"/>
                    </a:lnTo>
                    <a:lnTo>
                      <a:pt x="36" y="16"/>
                    </a:lnTo>
                    <a:lnTo>
                      <a:pt x="36" y="20"/>
                    </a:lnTo>
                    <a:lnTo>
                      <a:pt x="34" y="28"/>
                    </a:lnTo>
                    <a:lnTo>
                      <a:pt x="34" y="28"/>
                    </a:lnTo>
                    <a:lnTo>
                      <a:pt x="28" y="32"/>
                    </a:lnTo>
                    <a:lnTo>
                      <a:pt x="28" y="32"/>
                    </a:lnTo>
                    <a:lnTo>
                      <a:pt x="28" y="36"/>
                    </a:lnTo>
                    <a:lnTo>
                      <a:pt x="28" y="42"/>
                    </a:lnTo>
                    <a:lnTo>
                      <a:pt x="28" y="42"/>
                    </a:lnTo>
                    <a:lnTo>
                      <a:pt x="30" y="46"/>
                    </a:lnTo>
                    <a:lnTo>
                      <a:pt x="32" y="48"/>
                    </a:lnTo>
                    <a:lnTo>
                      <a:pt x="36" y="50"/>
                    </a:lnTo>
                    <a:lnTo>
                      <a:pt x="36" y="56"/>
                    </a:lnTo>
                    <a:lnTo>
                      <a:pt x="36" y="56"/>
                    </a:lnTo>
                    <a:lnTo>
                      <a:pt x="34" y="58"/>
                    </a:lnTo>
                    <a:lnTo>
                      <a:pt x="32" y="58"/>
                    </a:lnTo>
                    <a:lnTo>
                      <a:pt x="32" y="58"/>
                    </a:lnTo>
                    <a:lnTo>
                      <a:pt x="36" y="60"/>
                    </a:lnTo>
                    <a:lnTo>
                      <a:pt x="38" y="64"/>
                    </a:lnTo>
                    <a:lnTo>
                      <a:pt x="40" y="79"/>
                    </a:lnTo>
                    <a:lnTo>
                      <a:pt x="40" y="79"/>
                    </a:lnTo>
                    <a:lnTo>
                      <a:pt x="38" y="83"/>
                    </a:lnTo>
                    <a:lnTo>
                      <a:pt x="36" y="83"/>
                    </a:lnTo>
                    <a:lnTo>
                      <a:pt x="36" y="83"/>
                    </a:lnTo>
                    <a:lnTo>
                      <a:pt x="30" y="68"/>
                    </a:lnTo>
                    <a:lnTo>
                      <a:pt x="22" y="56"/>
                    </a:lnTo>
                    <a:lnTo>
                      <a:pt x="22" y="56"/>
                    </a:lnTo>
                    <a:lnTo>
                      <a:pt x="22" y="62"/>
                    </a:lnTo>
                    <a:lnTo>
                      <a:pt x="22" y="64"/>
                    </a:lnTo>
                    <a:lnTo>
                      <a:pt x="24" y="70"/>
                    </a:lnTo>
                    <a:lnTo>
                      <a:pt x="24" y="70"/>
                    </a:lnTo>
                    <a:lnTo>
                      <a:pt x="22" y="75"/>
                    </a:lnTo>
                    <a:lnTo>
                      <a:pt x="20" y="75"/>
                    </a:lnTo>
                    <a:lnTo>
                      <a:pt x="2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5" name="Freeform 2185">
                <a:extLst>
                  <a:ext uri="{FF2B5EF4-FFF2-40B4-BE49-F238E27FC236}">
                    <a16:creationId xmlns:a16="http://schemas.microsoft.com/office/drawing/2014/main" id="{E3B731E4-BBD2-3C32-78E1-BB8C597FE746}"/>
                  </a:ext>
                </a:extLst>
              </p:cNvPr>
              <p:cNvSpPr>
                <a:spLocks/>
              </p:cNvSpPr>
              <p:nvPr/>
            </p:nvSpPr>
            <p:spPr bwMode="auto">
              <a:xfrm>
                <a:off x="1532" y="2237"/>
                <a:ext cx="38" cy="64"/>
              </a:xfrm>
              <a:custGeom>
                <a:avLst/>
                <a:gdLst>
                  <a:gd name="T0" fmla="*/ 20 w 38"/>
                  <a:gd name="T1" fmla="*/ 36 h 64"/>
                  <a:gd name="T2" fmla="*/ 12 w 38"/>
                  <a:gd name="T3" fmla="*/ 34 h 64"/>
                  <a:gd name="T4" fmla="*/ 6 w 38"/>
                  <a:gd name="T5" fmla="*/ 40 h 64"/>
                  <a:gd name="T6" fmla="*/ 4 w 38"/>
                  <a:gd name="T7" fmla="*/ 36 h 64"/>
                  <a:gd name="T8" fmla="*/ 2 w 38"/>
                  <a:gd name="T9" fmla="*/ 22 h 64"/>
                  <a:gd name="T10" fmla="*/ 2 w 38"/>
                  <a:gd name="T11" fmla="*/ 20 h 64"/>
                  <a:gd name="T12" fmla="*/ 2 w 38"/>
                  <a:gd name="T13" fmla="*/ 14 h 64"/>
                  <a:gd name="T14" fmla="*/ 4 w 38"/>
                  <a:gd name="T15" fmla="*/ 0 h 64"/>
                  <a:gd name="T16" fmla="*/ 8 w 38"/>
                  <a:gd name="T17" fmla="*/ 6 h 64"/>
                  <a:gd name="T18" fmla="*/ 10 w 38"/>
                  <a:gd name="T19" fmla="*/ 16 h 64"/>
                  <a:gd name="T20" fmla="*/ 10 w 38"/>
                  <a:gd name="T21" fmla="*/ 22 h 64"/>
                  <a:gd name="T22" fmla="*/ 12 w 38"/>
                  <a:gd name="T23" fmla="*/ 24 h 64"/>
                  <a:gd name="T24" fmla="*/ 14 w 38"/>
                  <a:gd name="T25" fmla="*/ 18 h 64"/>
                  <a:gd name="T26" fmla="*/ 20 w 38"/>
                  <a:gd name="T27" fmla="*/ 12 h 64"/>
                  <a:gd name="T28" fmla="*/ 20 w 38"/>
                  <a:gd name="T29" fmla="*/ 10 h 64"/>
                  <a:gd name="T30" fmla="*/ 18 w 38"/>
                  <a:gd name="T31" fmla="*/ 4 h 64"/>
                  <a:gd name="T32" fmla="*/ 22 w 38"/>
                  <a:gd name="T33" fmla="*/ 2 h 64"/>
                  <a:gd name="T34" fmla="*/ 24 w 38"/>
                  <a:gd name="T35" fmla="*/ 0 h 64"/>
                  <a:gd name="T36" fmla="*/ 28 w 38"/>
                  <a:gd name="T37" fmla="*/ 6 h 64"/>
                  <a:gd name="T38" fmla="*/ 26 w 38"/>
                  <a:gd name="T39" fmla="*/ 8 h 64"/>
                  <a:gd name="T40" fmla="*/ 24 w 38"/>
                  <a:gd name="T41" fmla="*/ 8 h 64"/>
                  <a:gd name="T42" fmla="*/ 22 w 38"/>
                  <a:gd name="T43" fmla="*/ 12 h 64"/>
                  <a:gd name="T44" fmla="*/ 30 w 38"/>
                  <a:gd name="T45" fmla="*/ 24 h 64"/>
                  <a:gd name="T46" fmla="*/ 38 w 38"/>
                  <a:gd name="T47" fmla="*/ 40 h 64"/>
                  <a:gd name="T48" fmla="*/ 38 w 38"/>
                  <a:gd name="T49" fmla="*/ 40 h 64"/>
                  <a:gd name="T50" fmla="*/ 36 w 38"/>
                  <a:gd name="T51" fmla="*/ 46 h 64"/>
                  <a:gd name="T52" fmla="*/ 36 w 38"/>
                  <a:gd name="T53" fmla="*/ 54 h 64"/>
                  <a:gd name="T54" fmla="*/ 32 w 38"/>
                  <a:gd name="T55" fmla="*/ 50 h 64"/>
                  <a:gd name="T56" fmla="*/ 32 w 38"/>
                  <a:gd name="T57" fmla="*/ 56 h 64"/>
                  <a:gd name="T58" fmla="*/ 30 w 38"/>
                  <a:gd name="T59" fmla="*/ 64 h 64"/>
                  <a:gd name="T60" fmla="*/ 28 w 38"/>
                  <a:gd name="T61" fmla="*/ 58 h 64"/>
                  <a:gd name="T62" fmla="*/ 24 w 38"/>
                  <a:gd name="T63" fmla="*/ 46 h 64"/>
                  <a:gd name="T64" fmla="*/ 20 w 38"/>
                  <a:gd name="T65" fmla="*/ 36 h 64"/>
                  <a:gd name="T66" fmla="*/ 24 w 38"/>
                  <a:gd name="T67" fmla="*/ 32 h 64"/>
                  <a:gd name="T68" fmla="*/ 20 w 38"/>
                  <a:gd name="T69"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64">
                    <a:moveTo>
                      <a:pt x="20" y="36"/>
                    </a:moveTo>
                    <a:lnTo>
                      <a:pt x="20" y="36"/>
                    </a:lnTo>
                    <a:lnTo>
                      <a:pt x="16" y="32"/>
                    </a:lnTo>
                    <a:lnTo>
                      <a:pt x="12" y="34"/>
                    </a:lnTo>
                    <a:lnTo>
                      <a:pt x="6" y="40"/>
                    </a:lnTo>
                    <a:lnTo>
                      <a:pt x="6" y="40"/>
                    </a:lnTo>
                    <a:lnTo>
                      <a:pt x="4" y="36"/>
                    </a:lnTo>
                    <a:lnTo>
                      <a:pt x="4" y="36"/>
                    </a:lnTo>
                    <a:lnTo>
                      <a:pt x="6" y="28"/>
                    </a:lnTo>
                    <a:lnTo>
                      <a:pt x="2" y="22"/>
                    </a:lnTo>
                    <a:lnTo>
                      <a:pt x="2" y="22"/>
                    </a:lnTo>
                    <a:lnTo>
                      <a:pt x="2" y="20"/>
                    </a:lnTo>
                    <a:lnTo>
                      <a:pt x="0" y="18"/>
                    </a:lnTo>
                    <a:lnTo>
                      <a:pt x="2" y="14"/>
                    </a:lnTo>
                    <a:lnTo>
                      <a:pt x="2" y="14"/>
                    </a:lnTo>
                    <a:lnTo>
                      <a:pt x="4" y="0"/>
                    </a:lnTo>
                    <a:lnTo>
                      <a:pt x="4" y="0"/>
                    </a:lnTo>
                    <a:lnTo>
                      <a:pt x="8" y="6"/>
                    </a:lnTo>
                    <a:lnTo>
                      <a:pt x="10" y="10"/>
                    </a:lnTo>
                    <a:lnTo>
                      <a:pt x="10" y="16"/>
                    </a:lnTo>
                    <a:lnTo>
                      <a:pt x="10" y="16"/>
                    </a:lnTo>
                    <a:lnTo>
                      <a:pt x="10" y="22"/>
                    </a:lnTo>
                    <a:lnTo>
                      <a:pt x="10" y="22"/>
                    </a:lnTo>
                    <a:lnTo>
                      <a:pt x="12" y="24"/>
                    </a:lnTo>
                    <a:lnTo>
                      <a:pt x="12" y="22"/>
                    </a:lnTo>
                    <a:lnTo>
                      <a:pt x="14" y="18"/>
                    </a:lnTo>
                    <a:lnTo>
                      <a:pt x="16" y="14"/>
                    </a:lnTo>
                    <a:lnTo>
                      <a:pt x="20" y="12"/>
                    </a:lnTo>
                    <a:lnTo>
                      <a:pt x="20" y="12"/>
                    </a:lnTo>
                    <a:lnTo>
                      <a:pt x="20" y="10"/>
                    </a:lnTo>
                    <a:lnTo>
                      <a:pt x="20" y="8"/>
                    </a:lnTo>
                    <a:lnTo>
                      <a:pt x="18" y="4"/>
                    </a:lnTo>
                    <a:lnTo>
                      <a:pt x="18" y="4"/>
                    </a:lnTo>
                    <a:lnTo>
                      <a:pt x="22" y="2"/>
                    </a:lnTo>
                    <a:lnTo>
                      <a:pt x="22" y="2"/>
                    </a:lnTo>
                    <a:lnTo>
                      <a:pt x="24" y="0"/>
                    </a:lnTo>
                    <a:lnTo>
                      <a:pt x="26" y="2"/>
                    </a:lnTo>
                    <a:lnTo>
                      <a:pt x="28" y="6"/>
                    </a:lnTo>
                    <a:lnTo>
                      <a:pt x="28" y="6"/>
                    </a:lnTo>
                    <a:lnTo>
                      <a:pt x="26" y="8"/>
                    </a:lnTo>
                    <a:lnTo>
                      <a:pt x="26" y="8"/>
                    </a:lnTo>
                    <a:lnTo>
                      <a:pt x="24" y="8"/>
                    </a:lnTo>
                    <a:lnTo>
                      <a:pt x="22" y="12"/>
                    </a:lnTo>
                    <a:lnTo>
                      <a:pt x="22" y="12"/>
                    </a:lnTo>
                    <a:lnTo>
                      <a:pt x="26" y="18"/>
                    </a:lnTo>
                    <a:lnTo>
                      <a:pt x="30" y="24"/>
                    </a:lnTo>
                    <a:lnTo>
                      <a:pt x="34" y="30"/>
                    </a:lnTo>
                    <a:lnTo>
                      <a:pt x="38" y="40"/>
                    </a:lnTo>
                    <a:lnTo>
                      <a:pt x="38" y="40"/>
                    </a:lnTo>
                    <a:lnTo>
                      <a:pt x="38" y="40"/>
                    </a:lnTo>
                    <a:lnTo>
                      <a:pt x="36" y="42"/>
                    </a:lnTo>
                    <a:lnTo>
                      <a:pt x="36" y="46"/>
                    </a:lnTo>
                    <a:lnTo>
                      <a:pt x="36" y="54"/>
                    </a:lnTo>
                    <a:lnTo>
                      <a:pt x="36" y="54"/>
                    </a:lnTo>
                    <a:lnTo>
                      <a:pt x="34" y="50"/>
                    </a:lnTo>
                    <a:lnTo>
                      <a:pt x="32" y="50"/>
                    </a:lnTo>
                    <a:lnTo>
                      <a:pt x="32" y="56"/>
                    </a:lnTo>
                    <a:lnTo>
                      <a:pt x="32" y="56"/>
                    </a:lnTo>
                    <a:lnTo>
                      <a:pt x="32" y="62"/>
                    </a:lnTo>
                    <a:lnTo>
                      <a:pt x="30" y="64"/>
                    </a:lnTo>
                    <a:lnTo>
                      <a:pt x="30" y="64"/>
                    </a:lnTo>
                    <a:lnTo>
                      <a:pt x="28" y="58"/>
                    </a:lnTo>
                    <a:lnTo>
                      <a:pt x="28" y="58"/>
                    </a:lnTo>
                    <a:lnTo>
                      <a:pt x="24" y="46"/>
                    </a:lnTo>
                    <a:lnTo>
                      <a:pt x="20" y="36"/>
                    </a:lnTo>
                    <a:lnTo>
                      <a:pt x="20" y="36"/>
                    </a:lnTo>
                    <a:lnTo>
                      <a:pt x="22" y="34"/>
                    </a:lnTo>
                    <a:lnTo>
                      <a:pt x="24" y="32"/>
                    </a:lnTo>
                    <a:lnTo>
                      <a:pt x="24" y="32"/>
                    </a:lnTo>
                    <a:lnTo>
                      <a:pt x="20" y="36"/>
                    </a:lnTo>
                    <a:lnTo>
                      <a:pt x="2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6" name="Freeform 2186">
                <a:extLst>
                  <a:ext uri="{FF2B5EF4-FFF2-40B4-BE49-F238E27FC236}">
                    <a16:creationId xmlns:a16="http://schemas.microsoft.com/office/drawing/2014/main" id="{28B5C094-1C63-FC6E-1222-F8BABDB8945C}"/>
                  </a:ext>
                </a:extLst>
              </p:cNvPr>
              <p:cNvSpPr>
                <a:spLocks/>
              </p:cNvSpPr>
              <p:nvPr/>
            </p:nvSpPr>
            <p:spPr bwMode="auto">
              <a:xfrm>
                <a:off x="1586" y="2233"/>
                <a:ext cx="22" cy="30"/>
              </a:xfrm>
              <a:custGeom>
                <a:avLst/>
                <a:gdLst>
                  <a:gd name="T0" fmla="*/ 6 w 22"/>
                  <a:gd name="T1" fmla="*/ 4 h 30"/>
                  <a:gd name="T2" fmla="*/ 6 w 22"/>
                  <a:gd name="T3" fmla="*/ 4 h 30"/>
                  <a:gd name="T4" fmla="*/ 8 w 22"/>
                  <a:gd name="T5" fmla="*/ 0 h 30"/>
                  <a:gd name="T6" fmla="*/ 8 w 22"/>
                  <a:gd name="T7" fmla="*/ 0 h 30"/>
                  <a:gd name="T8" fmla="*/ 10 w 22"/>
                  <a:gd name="T9" fmla="*/ 4 h 30"/>
                  <a:gd name="T10" fmla="*/ 10 w 22"/>
                  <a:gd name="T11" fmla="*/ 4 h 30"/>
                  <a:gd name="T12" fmla="*/ 12 w 22"/>
                  <a:gd name="T13" fmla="*/ 6 h 30"/>
                  <a:gd name="T14" fmla="*/ 14 w 22"/>
                  <a:gd name="T15" fmla="*/ 8 h 30"/>
                  <a:gd name="T16" fmla="*/ 16 w 22"/>
                  <a:gd name="T17" fmla="*/ 6 h 30"/>
                  <a:gd name="T18" fmla="*/ 18 w 22"/>
                  <a:gd name="T19" fmla="*/ 0 h 30"/>
                  <a:gd name="T20" fmla="*/ 18 w 22"/>
                  <a:gd name="T21" fmla="*/ 0 h 30"/>
                  <a:gd name="T22" fmla="*/ 20 w 22"/>
                  <a:gd name="T23" fmla="*/ 4 h 30"/>
                  <a:gd name="T24" fmla="*/ 22 w 22"/>
                  <a:gd name="T25" fmla="*/ 10 h 30"/>
                  <a:gd name="T26" fmla="*/ 22 w 22"/>
                  <a:gd name="T27" fmla="*/ 22 h 30"/>
                  <a:gd name="T28" fmla="*/ 22 w 22"/>
                  <a:gd name="T29" fmla="*/ 22 h 30"/>
                  <a:gd name="T30" fmla="*/ 20 w 22"/>
                  <a:gd name="T31" fmla="*/ 28 h 30"/>
                  <a:gd name="T32" fmla="*/ 20 w 22"/>
                  <a:gd name="T33" fmla="*/ 30 h 30"/>
                  <a:gd name="T34" fmla="*/ 20 w 22"/>
                  <a:gd name="T35" fmla="*/ 30 h 30"/>
                  <a:gd name="T36" fmla="*/ 14 w 22"/>
                  <a:gd name="T37" fmla="*/ 20 h 30"/>
                  <a:gd name="T38" fmla="*/ 10 w 22"/>
                  <a:gd name="T39" fmla="*/ 20 h 30"/>
                  <a:gd name="T40" fmla="*/ 8 w 22"/>
                  <a:gd name="T41" fmla="*/ 24 h 30"/>
                  <a:gd name="T42" fmla="*/ 8 w 22"/>
                  <a:gd name="T43" fmla="*/ 24 h 30"/>
                  <a:gd name="T44" fmla="*/ 6 w 22"/>
                  <a:gd name="T45" fmla="*/ 24 h 30"/>
                  <a:gd name="T46" fmla="*/ 4 w 22"/>
                  <a:gd name="T47" fmla="*/ 24 h 30"/>
                  <a:gd name="T48" fmla="*/ 0 w 22"/>
                  <a:gd name="T49" fmla="*/ 20 h 30"/>
                  <a:gd name="T50" fmla="*/ 0 w 22"/>
                  <a:gd name="T51" fmla="*/ 20 h 30"/>
                  <a:gd name="T52" fmla="*/ 0 w 22"/>
                  <a:gd name="T53" fmla="*/ 18 h 30"/>
                  <a:gd name="T54" fmla="*/ 0 w 22"/>
                  <a:gd name="T55" fmla="*/ 18 h 30"/>
                  <a:gd name="T56" fmla="*/ 2 w 22"/>
                  <a:gd name="T57" fmla="*/ 10 h 30"/>
                  <a:gd name="T58" fmla="*/ 4 w 22"/>
                  <a:gd name="T59" fmla="*/ 8 h 30"/>
                  <a:gd name="T60" fmla="*/ 6 w 22"/>
                  <a:gd name="T61" fmla="*/ 8 h 30"/>
                  <a:gd name="T62" fmla="*/ 6 w 22"/>
                  <a:gd name="T63" fmla="*/ 8 h 30"/>
                  <a:gd name="T64" fmla="*/ 8 w 22"/>
                  <a:gd name="T65" fmla="*/ 10 h 30"/>
                  <a:gd name="T66" fmla="*/ 8 w 22"/>
                  <a:gd name="T67" fmla="*/ 6 h 30"/>
                  <a:gd name="T68" fmla="*/ 8 w 22"/>
                  <a:gd name="T69" fmla="*/ 6 h 30"/>
                  <a:gd name="T70" fmla="*/ 6 w 22"/>
                  <a:gd name="T71" fmla="*/ 4 h 30"/>
                  <a:gd name="T72" fmla="*/ 6 w 22"/>
                  <a:gd name="T7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0">
                    <a:moveTo>
                      <a:pt x="6" y="4"/>
                    </a:moveTo>
                    <a:lnTo>
                      <a:pt x="6" y="4"/>
                    </a:lnTo>
                    <a:lnTo>
                      <a:pt x="8" y="0"/>
                    </a:lnTo>
                    <a:lnTo>
                      <a:pt x="8" y="0"/>
                    </a:lnTo>
                    <a:lnTo>
                      <a:pt x="10" y="4"/>
                    </a:lnTo>
                    <a:lnTo>
                      <a:pt x="10" y="4"/>
                    </a:lnTo>
                    <a:lnTo>
                      <a:pt x="12" y="6"/>
                    </a:lnTo>
                    <a:lnTo>
                      <a:pt x="14" y="8"/>
                    </a:lnTo>
                    <a:lnTo>
                      <a:pt x="16" y="6"/>
                    </a:lnTo>
                    <a:lnTo>
                      <a:pt x="18" y="0"/>
                    </a:lnTo>
                    <a:lnTo>
                      <a:pt x="18" y="0"/>
                    </a:lnTo>
                    <a:lnTo>
                      <a:pt x="20" y="4"/>
                    </a:lnTo>
                    <a:lnTo>
                      <a:pt x="22" y="10"/>
                    </a:lnTo>
                    <a:lnTo>
                      <a:pt x="22" y="22"/>
                    </a:lnTo>
                    <a:lnTo>
                      <a:pt x="22" y="22"/>
                    </a:lnTo>
                    <a:lnTo>
                      <a:pt x="20" y="28"/>
                    </a:lnTo>
                    <a:lnTo>
                      <a:pt x="20" y="30"/>
                    </a:lnTo>
                    <a:lnTo>
                      <a:pt x="20" y="30"/>
                    </a:lnTo>
                    <a:lnTo>
                      <a:pt x="14" y="20"/>
                    </a:lnTo>
                    <a:lnTo>
                      <a:pt x="10" y="20"/>
                    </a:lnTo>
                    <a:lnTo>
                      <a:pt x="8" y="24"/>
                    </a:lnTo>
                    <a:lnTo>
                      <a:pt x="8" y="24"/>
                    </a:lnTo>
                    <a:lnTo>
                      <a:pt x="6" y="24"/>
                    </a:lnTo>
                    <a:lnTo>
                      <a:pt x="4" y="24"/>
                    </a:lnTo>
                    <a:lnTo>
                      <a:pt x="0" y="20"/>
                    </a:lnTo>
                    <a:lnTo>
                      <a:pt x="0" y="20"/>
                    </a:lnTo>
                    <a:lnTo>
                      <a:pt x="0" y="18"/>
                    </a:lnTo>
                    <a:lnTo>
                      <a:pt x="0" y="18"/>
                    </a:lnTo>
                    <a:lnTo>
                      <a:pt x="2" y="10"/>
                    </a:lnTo>
                    <a:lnTo>
                      <a:pt x="4" y="8"/>
                    </a:lnTo>
                    <a:lnTo>
                      <a:pt x="6" y="8"/>
                    </a:lnTo>
                    <a:lnTo>
                      <a:pt x="6" y="8"/>
                    </a:lnTo>
                    <a:lnTo>
                      <a:pt x="8" y="10"/>
                    </a:lnTo>
                    <a:lnTo>
                      <a:pt x="8" y="6"/>
                    </a:lnTo>
                    <a:lnTo>
                      <a:pt x="8" y="6"/>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7" name="Freeform 2187">
                <a:extLst>
                  <a:ext uri="{FF2B5EF4-FFF2-40B4-BE49-F238E27FC236}">
                    <a16:creationId xmlns:a16="http://schemas.microsoft.com/office/drawing/2014/main" id="{DACDB24F-5D87-9531-7B99-91CE7C3BA6AA}"/>
                  </a:ext>
                </a:extLst>
              </p:cNvPr>
              <p:cNvSpPr>
                <a:spLocks/>
              </p:cNvSpPr>
              <p:nvPr/>
            </p:nvSpPr>
            <p:spPr bwMode="auto">
              <a:xfrm>
                <a:off x="1584" y="2261"/>
                <a:ext cx="12" cy="22"/>
              </a:xfrm>
              <a:custGeom>
                <a:avLst/>
                <a:gdLst>
                  <a:gd name="T0" fmla="*/ 12 w 12"/>
                  <a:gd name="T1" fmla="*/ 8 h 22"/>
                  <a:gd name="T2" fmla="*/ 12 w 12"/>
                  <a:gd name="T3" fmla="*/ 8 h 22"/>
                  <a:gd name="T4" fmla="*/ 12 w 12"/>
                  <a:gd name="T5" fmla="*/ 16 h 22"/>
                  <a:gd name="T6" fmla="*/ 10 w 12"/>
                  <a:gd name="T7" fmla="*/ 20 h 22"/>
                  <a:gd name="T8" fmla="*/ 8 w 12"/>
                  <a:gd name="T9" fmla="*/ 22 h 22"/>
                  <a:gd name="T10" fmla="*/ 4 w 12"/>
                  <a:gd name="T11" fmla="*/ 20 h 22"/>
                  <a:gd name="T12" fmla="*/ 4 w 12"/>
                  <a:gd name="T13" fmla="*/ 20 h 22"/>
                  <a:gd name="T14" fmla="*/ 2 w 12"/>
                  <a:gd name="T15" fmla="*/ 14 h 22"/>
                  <a:gd name="T16" fmla="*/ 0 w 12"/>
                  <a:gd name="T17" fmla="*/ 10 h 22"/>
                  <a:gd name="T18" fmla="*/ 0 w 12"/>
                  <a:gd name="T19" fmla="*/ 4 h 22"/>
                  <a:gd name="T20" fmla="*/ 0 w 12"/>
                  <a:gd name="T21" fmla="*/ 4 h 22"/>
                  <a:gd name="T22" fmla="*/ 0 w 12"/>
                  <a:gd name="T23" fmla="*/ 4 h 22"/>
                  <a:gd name="T24" fmla="*/ 0 w 12"/>
                  <a:gd name="T25" fmla="*/ 4 h 22"/>
                  <a:gd name="T26" fmla="*/ 4 w 12"/>
                  <a:gd name="T27" fmla="*/ 0 h 22"/>
                  <a:gd name="T28" fmla="*/ 6 w 12"/>
                  <a:gd name="T29" fmla="*/ 0 h 22"/>
                  <a:gd name="T30" fmla="*/ 6 w 12"/>
                  <a:gd name="T31" fmla="*/ 0 h 22"/>
                  <a:gd name="T32" fmla="*/ 10 w 12"/>
                  <a:gd name="T33" fmla="*/ 2 h 22"/>
                  <a:gd name="T34" fmla="*/ 12 w 12"/>
                  <a:gd name="T35" fmla="*/ 8 h 22"/>
                  <a:gd name="T36" fmla="*/ 12 w 1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2">
                    <a:moveTo>
                      <a:pt x="12" y="8"/>
                    </a:moveTo>
                    <a:lnTo>
                      <a:pt x="12" y="8"/>
                    </a:lnTo>
                    <a:lnTo>
                      <a:pt x="12" y="16"/>
                    </a:lnTo>
                    <a:lnTo>
                      <a:pt x="10" y="20"/>
                    </a:lnTo>
                    <a:lnTo>
                      <a:pt x="8" y="22"/>
                    </a:lnTo>
                    <a:lnTo>
                      <a:pt x="4" y="20"/>
                    </a:lnTo>
                    <a:lnTo>
                      <a:pt x="4" y="20"/>
                    </a:lnTo>
                    <a:lnTo>
                      <a:pt x="2" y="14"/>
                    </a:lnTo>
                    <a:lnTo>
                      <a:pt x="0" y="10"/>
                    </a:lnTo>
                    <a:lnTo>
                      <a:pt x="0" y="4"/>
                    </a:lnTo>
                    <a:lnTo>
                      <a:pt x="0" y="4"/>
                    </a:lnTo>
                    <a:lnTo>
                      <a:pt x="0" y="4"/>
                    </a:lnTo>
                    <a:lnTo>
                      <a:pt x="0" y="4"/>
                    </a:lnTo>
                    <a:lnTo>
                      <a:pt x="4" y="0"/>
                    </a:lnTo>
                    <a:lnTo>
                      <a:pt x="6" y="0"/>
                    </a:lnTo>
                    <a:lnTo>
                      <a:pt x="6" y="0"/>
                    </a:lnTo>
                    <a:lnTo>
                      <a:pt x="10"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8" name="Freeform 2188">
                <a:extLst>
                  <a:ext uri="{FF2B5EF4-FFF2-40B4-BE49-F238E27FC236}">
                    <a16:creationId xmlns:a16="http://schemas.microsoft.com/office/drawing/2014/main" id="{DF7EF89F-D130-97D5-9979-4AA554453380}"/>
                  </a:ext>
                </a:extLst>
              </p:cNvPr>
              <p:cNvSpPr>
                <a:spLocks/>
              </p:cNvSpPr>
              <p:nvPr/>
            </p:nvSpPr>
            <p:spPr bwMode="auto">
              <a:xfrm>
                <a:off x="1576" y="2245"/>
                <a:ext cx="14" cy="20"/>
              </a:xfrm>
              <a:custGeom>
                <a:avLst/>
                <a:gdLst>
                  <a:gd name="T0" fmla="*/ 14 w 14"/>
                  <a:gd name="T1" fmla="*/ 20 h 20"/>
                  <a:gd name="T2" fmla="*/ 14 w 14"/>
                  <a:gd name="T3" fmla="*/ 20 h 20"/>
                  <a:gd name="T4" fmla="*/ 8 w 14"/>
                  <a:gd name="T5" fmla="*/ 20 h 20"/>
                  <a:gd name="T6" fmla="*/ 8 w 14"/>
                  <a:gd name="T7" fmla="*/ 20 h 20"/>
                  <a:gd name="T8" fmla="*/ 4 w 14"/>
                  <a:gd name="T9" fmla="*/ 10 h 20"/>
                  <a:gd name="T10" fmla="*/ 0 w 14"/>
                  <a:gd name="T11" fmla="*/ 2 h 20"/>
                  <a:gd name="T12" fmla="*/ 0 w 14"/>
                  <a:gd name="T13" fmla="*/ 2 h 20"/>
                  <a:gd name="T14" fmla="*/ 2 w 14"/>
                  <a:gd name="T15" fmla="*/ 0 h 20"/>
                  <a:gd name="T16" fmla="*/ 6 w 14"/>
                  <a:gd name="T17" fmla="*/ 0 h 20"/>
                  <a:gd name="T18" fmla="*/ 10 w 14"/>
                  <a:gd name="T19" fmla="*/ 6 h 20"/>
                  <a:gd name="T20" fmla="*/ 10 w 14"/>
                  <a:gd name="T21" fmla="*/ 6 h 20"/>
                  <a:gd name="T22" fmla="*/ 12 w 14"/>
                  <a:gd name="T23" fmla="*/ 12 h 20"/>
                  <a:gd name="T24" fmla="*/ 14 w 14"/>
                  <a:gd name="T25" fmla="*/ 16 h 20"/>
                  <a:gd name="T26" fmla="*/ 14 w 14"/>
                  <a:gd name="T27" fmla="*/ 20 h 20"/>
                  <a:gd name="T28" fmla="*/ 14 w 14"/>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0">
                    <a:moveTo>
                      <a:pt x="14" y="20"/>
                    </a:moveTo>
                    <a:lnTo>
                      <a:pt x="14" y="20"/>
                    </a:lnTo>
                    <a:lnTo>
                      <a:pt x="8" y="20"/>
                    </a:lnTo>
                    <a:lnTo>
                      <a:pt x="8" y="20"/>
                    </a:lnTo>
                    <a:lnTo>
                      <a:pt x="4" y="10"/>
                    </a:lnTo>
                    <a:lnTo>
                      <a:pt x="0" y="2"/>
                    </a:lnTo>
                    <a:lnTo>
                      <a:pt x="0" y="2"/>
                    </a:lnTo>
                    <a:lnTo>
                      <a:pt x="2" y="0"/>
                    </a:lnTo>
                    <a:lnTo>
                      <a:pt x="6" y="0"/>
                    </a:lnTo>
                    <a:lnTo>
                      <a:pt x="10" y="6"/>
                    </a:lnTo>
                    <a:lnTo>
                      <a:pt x="10" y="6"/>
                    </a:lnTo>
                    <a:lnTo>
                      <a:pt x="12" y="12"/>
                    </a:lnTo>
                    <a:lnTo>
                      <a:pt x="14" y="16"/>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9" name="Freeform 2189">
                <a:extLst>
                  <a:ext uri="{FF2B5EF4-FFF2-40B4-BE49-F238E27FC236}">
                    <a16:creationId xmlns:a16="http://schemas.microsoft.com/office/drawing/2014/main" id="{AE7C43DD-66CA-648E-E4B0-3ABCB5957D48}"/>
                  </a:ext>
                </a:extLst>
              </p:cNvPr>
              <p:cNvSpPr>
                <a:spLocks/>
              </p:cNvSpPr>
              <p:nvPr/>
            </p:nvSpPr>
            <p:spPr bwMode="auto">
              <a:xfrm>
                <a:off x="1572" y="2269"/>
                <a:ext cx="8" cy="20"/>
              </a:xfrm>
              <a:custGeom>
                <a:avLst/>
                <a:gdLst>
                  <a:gd name="T0" fmla="*/ 2 w 8"/>
                  <a:gd name="T1" fmla="*/ 0 h 20"/>
                  <a:gd name="T2" fmla="*/ 2 w 8"/>
                  <a:gd name="T3" fmla="*/ 0 h 20"/>
                  <a:gd name="T4" fmla="*/ 6 w 8"/>
                  <a:gd name="T5" fmla="*/ 2 h 20"/>
                  <a:gd name="T6" fmla="*/ 8 w 8"/>
                  <a:gd name="T7" fmla="*/ 4 h 20"/>
                  <a:gd name="T8" fmla="*/ 8 w 8"/>
                  <a:gd name="T9" fmla="*/ 10 h 20"/>
                  <a:gd name="T10" fmla="*/ 6 w 8"/>
                  <a:gd name="T11" fmla="*/ 20 h 20"/>
                  <a:gd name="T12" fmla="*/ 6 w 8"/>
                  <a:gd name="T13" fmla="*/ 20 h 20"/>
                  <a:gd name="T14" fmla="*/ 0 w 8"/>
                  <a:gd name="T15" fmla="*/ 4 h 20"/>
                  <a:gd name="T16" fmla="*/ 0 w 8"/>
                  <a:gd name="T17" fmla="*/ 4 h 20"/>
                  <a:gd name="T18" fmla="*/ 2 w 8"/>
                  <a:gd name="T19" fmla="*/ 0 h 20"/>
                  <a:gd name="T20" fmla="*/ 2 w 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0">
                    <a:moveTo>
                      <a:pt x="2" y="0"/>
                    </a:moveTo>
                    <a:lnTo>
                      <a:pt x="2" y="0"/>
                    </a:lnTo>
                    <a:lnTo>
                      <a:pt x="6" y="2"/>
                    </a:lnTo>
                    <a:lnTo>
                      <a:pt x="8" y="4"/>
                    </a:lnTo>
                    <a:lnTo>
                      <a:pt x="8" y="10"/>
                    </a:lnTo>
                    <a:lnTo>
                      <a:pt x="6" y="20"/>
                    </a:lnTo>
                    <a:lnTo>
                      <a:pt x="6" y="20"/>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0" name="Freeform 2190">
                <a:extLst>
                  <a:ext uri="{FF2B5EF4-FFF2-40B4-BE49-F238E27FC236}">
                    <a16:creationId xmlns:a16="http://schemas.microsoft.com/office/drawing/2014/main" id="{FB5F046E-6C7F-D41A-8FC8-6D962BC29D98}"/>
                  </a:ext>
                </a:extLst>
              </p:cNvPr>
              <p:cNvSpPr>
                <a:spLocks/>
              </p:cNvSpPr>
              <p:nvPr/>
            </p:nvSpPr>
            <p:spPr bwMode="auto">
              <a:xfrm>
                <a:off x="1566" y="2221"/>
                <a:ext cx="12" cy="16"/>
              </a:xfrm>
              <a:custGeom>
                <a:avLst/>
                <a:gdLst>
                  <a:gd name="T0" fmla="*/ 4 w 12"/>
                  <a:gd name="T1" fmla="*/ 0 h 16"/>
                  <a:gd name="T2" fmla="*/ 4 w 12"/>
                  <a:gd name="T3" fmla="*/ 0 h 16"/>
                  <a:gd name="T4" fmla="*/ 8 w 12"/>
                  <a:gd name="T5" fmla="*/ 6 h 16"/>
                  <a:gd name="T6" fmla="*/ 10 w 12"/>
                  <a:gd name="T7" fmla="*/ 10 h 16"/>
                  <a:gd name="T8" fmla="*/ 12 w 12"/>
                  <a:gd name="T9" fmla="*/ 16 h 16"/>
                  <a:gd name="T10" fmla="*/ 12 w 12"/>
                  <a:gd name="T11" fmla="*/ 16 h 16"/>
                  <a:gd name="T12" fmla="*/ 0 w 12"/>
                  <a:gd name="T13" fmla="*/ 16 h 16"/>
                  <a:gd name="T14" fmla="*/ 0 w 12"/>
                  <a:gd name="T15" fmla="*/ 16 h 16"/>
                  <a:gd name="T16" fmla="*/ 4 w 12"/>
                  <a:gd name="T17" fmla="*/ 0 h 16"/>
                  <a:gd name="T18" fmla="*/ 4 w 1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4" y="0"/>
                    </a:moveTo>
                    <a:lnTo>
                      <a:pt x="4" y="0"/>
                    </a:lnTo>
                    <a:lnTo>
                      <a:pt x="8" y="6"/>
                    </a:lnTo>
                    <a:lnTo>
                      <a:pt x="10" y="10"/>
                    </a:lnTo>
                    <a:lnTo>
                      <a:pt x="12" y="16"/>
                    </a:lnTo>
                    <a:lnTo>
                      <a:pt x="12" y="16"/>
                    </a:lnTo>
                    <a:lnTo>
                      <a:pt x="0" y="16"/>
                    </a:lnTo>
                    <a:lnTo>
                      <a:pt x="0" y="1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1" name="Freeform 2191">
                <a:extLst>
                  <a:ext uri="{FF2B5EF4-FFF2-40B4-BE49-F238E27FC236}">
                    <a16:creationId xmlns:a16="http://schemas.microsoft.com/office/drawing/2014/main" id="{D488FCF6-29B4-9294-63C4-938F1E07D27D}"/>
                  </a:ext>
                </a:extLst>
              </p:cNvPr>
              <p:cNvSpPr>
                <a:spLocks/>
              </p:cNvSpPr>
              <p:nvPr/>
            </p:nvSpPr>
            <p:spPr bwMode="auto">
              <a:xfrm>
                <a:off x="1570" y="2249"/>
                <a:ext cx="4" cy="6"/>
              </a:xfrm>
              <a:custGeom>
                <a:avLst/>
                <a:gdLst>
                  <a:gd name="T0" fmla="*/ 4 w 4"/>
                  <a:gd name="T1" fmla="*/ 2 h 6"/>
                  <a:gd name="T2" fmla="*/ 4 w 4"/>
                  <a:gd name="T3" fmla="*/ 2 h 6"/>
                  <a:gd name="T4" fmla="*/ 2 w 4"/>
                  <a:gd name="T5" fmla="*/ 6 h 6"/>
                  <a:gd name="T6" fmla="*/ 2 w 4"/>
                  <a:gd name="T7" fmla="*/ 6 h 6"/>
                  <a:gd name="T8" fmla="*/ 2 w 4"/>
                  <a:gd name="T9" fmla="*/ 6 h 6"/>
                  <a:gd name="T10" fmla="*/ 0 w 4"/>
                  <a:gd name="T11" fmla="*/ 4 h 6"/>
                  <a:gd name="T12" fmla="*/ 0 w 4"/>
                  <a:gd name="T13" fmla="*/ 2 h 6"/>
                  <a:gd name="T14" fmla="*/ 0 w 4"/>
                  <a:gd name="T15" fmla="*/ 2 h 6"/>
                  <a:gd name="T16" fmla="*/ 2 w 4"/>
                  <a:gd name="T17" fmla="*/ 0 h 6"/>
                  <a:gd name="T18" fmla="*/ 2 w 4"/>
                  <a:gd name="T19" fmla="*/ 0 h 6"/>
                  <a:gd name="T20" fmla="*/ 4 w 4"/>
                  <a:gd name="T21" fmla="*/ 2 h 6"/>
                  <a:gd name="T22" fmla="*/ 4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2"/>
                    </a:moveTo>
                    <a:lnTo>
                      <a:pt x="4" y="2"/>
                    </a:lnTo>
                    <a:lnTo>
                      <a:pt x="2" y="6"/>
                    </a:lnTo>
                    <a:lnTo>
                      <a:pt x="2" y="6"/>
                    </a:lnTo>
                    <a:lnTo>
                      <a:pt x="2" y="6"/>
                    </a:lnTo>
                    <a:lnTo>
                      <a:pt x="0" y="4"/>
                    </a:lnTo>
                    <a:lnTo>
                      <a:pt x="0" y="2"/>
                    </a:lnTo>
                    <a:lnTo>
                      <a:pt x="0" y="2"/>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2" name="Freeform 2192">
                <a:extLst>
                  <a:ext uri="{FF2B5EF4-FFF2-40B4-BE49-F238E27FC236}">
                    <a16:creationId xmlns:a16="http://schemas.microsoft.com/office/drawing/2014/main" id="{3E5A3CFD-0256-EFDC-4C2D-A5EE1B93A5B1}"/>
                  </a:ext>
                </a:extLst>
              </p:cNvPr>
              <p:cNvSpPr>
                <a:spLocks/>
              </p:cNvSpPr>
              <p:nvPr/>
            </p:nvSpPr>
            <p:spPr bwMode="auto">
              <a:xfrm>
                <a:off x="1604" y="2217"/>
                <a:ext cx="16" cy="42"/>
              </a:xfrm>
              <a:custGeom>
                <a:avLst/>
                <a:gdLst>
                  <a:gd name="T0" fmla="*/ 2 w 16"/>
                  <a:gd name="T1" fmla="*/ 38 h 42"/>
                  <a:gd name="T2" fmla="*/ 2 w 16"/>
                  <a:gd name="T3" fmla="*/ 38 h 42"/>
                  <a:gd name="T4" fmla="*/ 2 w 16"/>
                  <a:gd name="T5" fmla="*/ 26 h 42"/>
                  <a:gd name="T6" fmla="*/ 0 w 16"/>
                  <a:gd name="T7" fmla="*/ 20 h 42"/>
                  <a:gd name="T8" fmla="*/ 0 w 16"/>
                  <a:gd name="T9" fmla="*/ 16 h 42"/>
                  <a:gd name="T10" fmla="*/ 0 w 16"/>
                  <a:gd name="T11" fmla="*/ 16 h 42"/>
                  <a:gd name="T12" fmla="*/ 0 w 16"/>
                  <a:gd name="T13" fmla="*/ 12 h 42"/>
                  <a:gd name="T14" fmla="*/ 2 w 16"/>
                  <a:gd name="T15" fmla="*/ 10 h 42"/>
                  <a:gd name="T16" fmla="*/ 4 w 16"/>
                  <a:gd name="T17" fmla="*/ 6 h 42"/>
                  <a:gd name="T18" fmla="*/ 2 w 16"/>
                  <a:gd name="T19" fmla="*/ 0 h 42"/>
                  <a:gd name="T20" fmla="*/ 2 w 16"/>
                  <a:gd name="T21" fmla="*/ 0 h 42"/>
                  <a:gd name="T22" fmla="*/ 12 w 16"/>
                  <a:gd name="T23" fmla="*/ 16 h 42"/>
                  <a:gd name="T24" fmla="*/ 12 w 16"/>
                  <a:gd name="T25" fmla="*/ 16 h 42"/>
                  <a:gd name="T26" fmla="*/ 12 w 16"/>
                  <a:gd name="T27" fmla="*/ 22 h 42"/>
                  <a:gd name="T28" fmla="*/ 10 w 16"/>
                  <a:gd name="T29" fmla="*/ 22 h 42"/>
                  <a:gd name="T30" fmla="*/ 6 w 16"/>
                  <a:gd name="T31" fmla="*/ 20 h 42"/>
                  <a:gd name="T32" fmla="*/ 4 w 16"/>
                  <a:gd name="T33" fmla="*/ 20 h 42"/>
                  <a:gd name="T34" fmla="*/ 4 w 16"/>
                  <a:gd name="T35" fmla="*/ 20 h 42"/>
                  <a:gd name="T36" fmla="*/ 6 w 16"/>
                  <a:gd name="T37" fmla="*/ 28 h 42"/>
                  <a:gd name="T38" fmla="*/ 8 w 16"/>
                  <a:gd name="T39" fmla="*/ 28 h 42"/>
                  <a:gd name="T40" fmla="*/ 10 w 16"/>
                  <a:gd name="T41" fmla="*/ 28 h 42"/>
                  <a:gd name="T42" fmla="*/ 12 w 16"/>
                  <a:gd name="T43" fmla="*/ 26 h 42"/>
                  <a:gd name="T44" fmla="*/ 14 w 16"/>
                  <a:gd name="T45" fmla="*/ 28 h 42"/>
                  <a:gd name="T46" fmla="*/ 16 w 16"/>
                  <a:gd name="T47" fmla="*/ 30 h 42"/>
                  <a:gd name="T48" fmla="*/ 16 w 16"/>
                  <a:gd name="T49" fmla="*/ 30 h 42"/>
                  <a:gd name="T50" fmla="*/ 16 w 16"/>
                  <a:gd name="T51" fmla="*/ 32 h 42"/>
                  <a:gd name="T52" fmla="*/ 16 w 16"/>
                  <a:gd name="T53" fmla="*/ 32 h 42"/>
                  <a:gd name="T54" fmla="*/ 12 w 16"/>
                  <a:gd name="T55" fmla="*/ 40 h 42"/>
                  <a:gd name="T56" fmla="*/ 12 w 16"/>
                  <a:gd name="T57" fmla="*/ 40 h 42"/>
                  <a:gd name="T58" fmla="*/ 6 w 16"/>
                  <a:gd name="T59" fmla="*/ 42 h 42"/>
                  <a:gd name="T60" fmla="*/ 4 w 16"/>
                  <a:gd name="T61" fmla="*/ 42 h 42"/>
                  <a:gd name="T62" fmla="*/ 2 w 16"/>
                  <a:gd name="T63" fmla="*/ 38 h 42"/>
                  <a:gd name="T64" fmla="*/ 2 w 16"/>
                  <a:gd name="T6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42">
                    <a:moveTo>
                      <a:pt x="2" y="38"/>
                    </a:moveTo>
                    <a:lnTo>
                      <a:pt x="2" y="38"/>
                    </a:lnTo>
                    <a:lnTo>
                      <a:pt x="2" y="26"/>
                    </a:lnTo>
                    <a:lnTo>
                      <a:pt x="0" y="20"/>
                    </a:lnTo>
                    <a:lnTo>
                      <a:pt x="0" y="16"/>
                    </a:lnTo>
                    <a:lnTo>
                      <a:pt x="0" y="16"/>
                    </a:lnTo>
                    <a:lnTo>
                      <a:pt x="0" y="12"/>
                    </a:lnTo>
                    <a:lnTo>
                      <a:pt x="2" y="10"/>
                    </a:lnTo>
                    <a:lnTo>
                      <a:pt x="4" y="6"/>
                    </a:lnTo>
                    <a:lnTo>
                      <a:pt x="2" y="0"/>
                    </a:lnTo>
                    <a:lnTo>
                      <a:pt x="2" y="0"/>
                    </a:lnTo>
                    <a:lnTo>
                      <a:pt x="12" y="16"/>
                    </a:lnTo>
                    <a:lnTo>
                      <a:pt x="12" y="16"/>
                    </a:lnTo>
                    <a:lnTo>
                      <a:pt x="12" y="22"/>
                    </a:lnTo>
                    <a:lnTo>
                      <a:pt x="10" y="22"/>
                    </a:lnTo>
                    <a:lnTo>
                      <a:pt x="6" y="20"/>
                    </a:lnTo>
                    <a:lnTo>
                      <a:pt x="4" y="20"/>
                    </a:lnTo>
                    <a:lnTo>
                      <a:pt x="4" y="20"/>
                    </a:lnTo>
                    <a:lnTo>
                      <a:pt x="6" y="28"/>
                    </a:lnTo>
                    <a:lnTo>
                      <a:pt x="8" y="28"/>
                    </a:lnTo>
                    <a:lnTo>
                      <a:pt x="10" y="28"/>
                    </a:lnTo>
                    <a:lnTo>
                      <a:pt x="12" y="26"/>
                    </a:lnTo>
                    <a:lnTo>
                      <a:pt x="14" y="28"/>
                    </a:lnTo>
                    <a:lnTo>
                      <a:pt x="16" y="30"/>
                    </a:lnTo>
                    <a:lnTo>
                      <a:pt x="16" y="30"/>
                    </a:lnTo>
                    <a:lnTo>
                      <a:pt x="16" y="32"/>
                    </a:lnTo>
                    <a:lnTo>
                      <a:pt x="16" y="32"/>
                    </a:lnTo>
                    <a:lnTo>
                      <a:pt x="12" y="40"/>
                    </a:lnTo>
                    <a:lnTo>
                      <a:pt x="12" y="40"/>
                    </a:lnTo>
                    <a:lnTo>
                      <a:pt x="6" y="42"/>
                    </a:lnTo>
                    <a:lnTo>
                      <a:pt x="4" y="42"/>
                    </a:lnTo>
                    <a:lnTo>
                      <a:pt x="2" y="38"/>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3" name="Freeform 2193">
                <a:extLst>
                  <a:ext uri="{FF2B5EF4-FFF2-40B4-BE49-F238E27FC236}">
                    <a16:creationId xmlns:a16="http://schemas.microsoft.com/office/drawing/2014/main" id="{8B45F174-D65B-2EED-D653-EBF542517FBB}"/>
                  </a:ext>
                </a:extLst>
              </p:cNvPr>
              <p:cNvSpPr>
                <a:spLocks/>
              </p:cNvSpPr>
              <p:nvPr/>
            </p:nvSpPr>
            <p:spPr bwMode="auto">
              <a:xfrm>
                <a:off x="1612" y="2207"/>
                <a:ext cx="46" cy="70"/>
              </a:xfrm>
              <a:custGeom>
                <a:avLst/>
                <a:gdLst>
                  <a:gd name="T0" fmla="*/ 10 w 46"/>
                  <a:gd name="T1" fmla="*/ 4 h 70"/>
                  <a:gd name="T2" fmla="*/ 10 w 46"/>
                  <a:gd name="T3" fmla="*/ 4 h 70"/>
                  <a:gd name="T4" fmla="*/ 16 w 46"/>
                  <a:gd name="T5" fmla="*/ 12 h 70"/>
                  <a:gd name="T6" fmla="*/ 16 w 46"/>
                  <a:gd name="T7" fmla="*/ 12 h 70"/>
                  <a:gd name="T8" fmla="*/ 18 w 46"/>
                  <a:gd name="T9" fmla="*/ 12 h 70"/>
                  <a:gd name="T10" fmla="*/ 18 w 46"/>
                  <a:gd name="T11" fmla="*/ 12 h 70"/>
                  <a:gd name="T12" fmla="*/ 18 w 46"/>
                  <a:gd name="T13" fmla="*/ 12 h 70"/>
                  <a:gd name="T14" fmla="*/ 20 w 46"/>
                  <a:gd name="T15" fmla="*/ 2 h 70"/>
                  <a:gd name="T16" fmla="*/ 20 w 46"/>
                  <a:gd name="T17" fmla="*/ 0 h 70"/>
                  <a:gd name="T18" fmla="*/ 20 w 46"/>
                  <a:gd name="T19" fmla="*/ 2 h 70"/>
                  <a:gd name="T20" fmla="*/ 24 w 46"/>
                  <a:gd name="T21" fmla="*/ 6 h 70"/>
                  <a:gd name="T22" fmla="*/ 24 w 46"/>
                  <a:gd name="T23" fmla="*/ 6 h 70"/>
                  <a:gd name="T24" fmla="*/ 24 w 46"/>
                  <a:gd name="T25" fmla="*/ 6 h 70"/>
                  <a:gd name="T26" fmla="*/ 24 w 46"/>
                  <a:gd name="T27" fmla="*/ 6 h 70"/>
                  <a:gd name="T28" fmla="*/ 26 w 46"/>
                  <a:gd name="T29" fmla="*/ 8 h 70"/>
                  <a:gd name="T30" fmla="*/ 26 w 46"/>
                  <a:gd name="T31" fmla="*/ 8 h 70"/>
                  <a:gd name="T32" fmla="*/ 30 w 46"/>
                  <a:gd name="T33" fmla="*/ 10 h 70"/>
                  <a:gd name="T34" fmla="*/ 34 w 46"/>
                  <a:gd name="T35" fmla="*/ 18 h 70"/>
                  <a:gd name="T36" fmla="*/ 34 w 46"/>
                  <a:gd name="T37" fmla="*/ 18 h 70"/>
                  <a:gd name="T38" fmla="*/ 36 w 46"/>
                  <a:gd name="T39" fmla="*/ 24 h 70"/>
                  <a:gd name="T40" fmla="*/ 40 w 46"/>
                  <a:gd name="T41" fmla="*/ 28 h 70"/>
                  <a:gd name="T42" fmla="*/ 44 w 46"/>
                  <a:gd name="T43" fmla="*/ 32 h 70"/>
                  <a:gd name="T44" fmla="*/ 46 w 46"/>
                  <a:gd name="T45" fmla="*/ 38 h 70"/>
                  <a:gd name="T46" fmla="*/ 46 w 46"/>
                  <a:gd name="T47" fmla="*/ 38 h 70"/>
                  <a:gd name="T48" fmla="*/ 44 w 46"/>
                  <a:gd name="T49" fmla="*/ 50 h 70"/>
                  <a:gd name="T50" fmla="*/ 42 w 46"/>
                  <a:gd name="T51" fmla="*/ 56 h 70"/>
                  <a:gd name="T52" fmla="*/ 42 w 46"/>
                  <a:gd name="T53" fmla="*/ 64 h 70"/>
                  <a:gd name="T54" fmla="*/ 42 w 46"/>
                  <a:gd name="T55" fmla="*/ 64 h 70"/>
                  <a:gd name="T56" fmla="*/ 42 w 46"/>
                  <a:gd name="T57" fmla="*/ 68 h 70"/>
                  <a:gd name="T58" fmla="*/ 42 w 46"/>
                  <a:gd name="T59" fmla="*/ 70 h 70"/>
                  <a:gd name="T60" fmla="*/ 40 w 46"/>
                  <a:gd name="T61" fmla="*/ 70 h 70"/>
                  <a:gd name="T62" fmla="*/ 38 w 46"/>
                  <a:gd name="T63" fmla="*/ 68 h 70"/>
                  <a:gd name="T64" fmla="*/ 38 w 46"/>
                  <a:gd name="T65" fmla="*/ 68 h 70"/>
                  <a:gd name="T66" fmla="*/ 36 w 46"/>
                  <a:gd name="T67" fmla="*/ 60 h 70"/>
                  <a:gd name="T68" fmla="*/ 34 w 46"/>
                  <a:gd name="T69" fmla="*/ 56 h 70"/>
                  <a:gd name="T70" fmla="*/ 30 w 46"/>
                  <a:gd name="T71" fmla="*/ 52 h 70"/>
                  <a:gd name="T72" fmla="*/ 28 w 46"/>
                  <a:gd name="T73" fmla="*/ 50 h 70"/>
                  <a:gd name="T74" fmla="*/ 20 w 46"/>
                  <a:gd name="T75" fmla="*/ 50 h 70"/>
                  <a:gd name="T76" fmla="*/ 14 w 46"/>
                  <a:gd name="T77" fmla="*/ 48 h 70"/>
                  <a:gd name="T78" fmla="*/ 14 w 46"/>
                  <a:gd name="T79" fmla="*/ 48 h 70"/>
                  <a:gd name="T80" fmla="*/ 10 w 46"/>
                  <a:gd name="T81" fmla="*/ 48 h 70"/>
                  <a:gd name="T82" fmla="*/ 8 w 46"/>
                  <a:gd name="T83" fmla="*/ 46 h 70"/>
                  <a:gd name="T84" fmla="*/ 8 w 46"/>
                  <a:gd name="T85" fmla="*/ 40 h 70"/>
                  <a:gd name="T86" fmla="*/ 8 w 46"/>
                  <a:gd name="T87" fmla="*/ 40 h 70"/>
                  <a:gd name="T88" fmla="*/ 8 w 46"/>
                  <a:gd name="T89" fmla="*/ 40 h 70"/>
                  <a:gd name="T90" fmla="*/ 8 w 46"/>
                  <a:gd name="T91" fmla="*/ 40 h 70"/>
                  <a:gd name="T92" fmla="*/ 14 w 46"/>
                  <a:gd name="T93" fmla="*/ 34 h 70"/>
                  <a:gd name="T94" fmla="*/ 14 w 46"/>
                  <a:gd name="T95" fmla="*/ 34 h 70"/>
                  <a:gd name="T96" fmla="*/ 10 w 46"/>
                  <a:gd name="T97" fmla="*/ 32 h 70"/>
                  <a:gd name="T98" fmla="*/ 10 w 46"/>
                  <a:gd name="T99" fmla="*/ 32 h 70"/>
                  <a:gd name="T100" fmla="*/ 10 w 46"/>
                  <a:gd name="T101" fmla="*/ 28 h 70"/>
                  <a:gd name="T102" fmla="*/ 12 w 46"/>
                  <a:gd name="T103" fmla="*/ 28 h 70"/>
                  <a:gd name="T104" fmla="*/ 12 w 46"/>
                  <a:gd name="T105" fmla="*/ 26 h 70"/>
                  <a:gd name="T106" fmla="*/ 14 w 46"/>
                  <a:gd name="T107" fmla="*/ 22 h 70"/>
                  <a:gd name="T108" fmla="*/ 14 w 46"/>
                  <a:gd name="T109" fmla="*/ 22 h 70"/>
                  <a:gd name="T110" fmla="*/ 10 w 46"/>
                  <a:gd name="T111" fmla="*/ 22 h 70"/>
                  <a:gd name="T112" fmla="*/ 6 w 46"/>
                  <a:gd name="T113" fmla="*/ 20 h 70"/>
                  <a:gd name="T114" fmla="*/ 4 w 46"/>
                  <a:gd name="T115" fmla="*/ 16 h 70"/>
                  <a:gd name="T116" fmla="*/ 0 w 46"/>
                  <a:gd name="T117" fmla="*/ 10 h 70"/>
                  <a:gd name="T118" fmla="*/ 0 w 46"/>
                  <a:gd name="T119" fmla="*/ 10 h 70"/>
                  <a:gd name="T120" fmla="*/ 10 w 46"/>
                  <a:gd name="T121" fmla="*/ 4 h 70"/>
                  <a:gd name="T122" fmla="*/ 10 w 46"/>
                  <a:gd name="T123" fmla="*/ 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0">
                    <a:moveTo>
                      <a:pt x="10" y="4"/>
                    </a:moveTo>
                    <a:lnTo>
                      <a:pt x="10" y="4"/>
                    </a:lnTo>
                    <a:lnTo>
                      <a:pt x="16" y="12"/>
                    </a:lnTo>
                    <a:lnTo>
                      <a:pt x="16" y="12"/>
                    </a:lnTo>
                    <a:lnTo>
                      <a:pt x="18" y="12"/>
                    </a:lnTo>
                    <a:lnTo>
                      <a:pt x="18" y="12"/>
                    </a:lnTo>
                    <a:lnTo>
                      <a:pt x="18" y="12"/>
                    </a:lnTo>
                    <a:lnTo>
                      <a:pt x="20" y="2"/>
                    </a:lnTo>
                    <a:lnTo>
                      <a:pt x="20" y="0"/>
                    </a:lnTo>
                    <a:lnTo>
                      <a:pt x="20" y="2"/>
                    </a:lnTo>
                    <a:lnTo>
                      <a:pt x="24" y="6"/>
                    </a:lnTo>
                    <a:lnTo>
                      <a:pt x="24" y="6"/>
                    </a:lnTo>
                    <a:lnTo>
                      <a:pt x="24" y="6"/>
                    </a:lnTo>
                    <a:lnTo>
                      <a:pt x="24" y="6"/>
                    </a:lnTo>
                    <a:lnTo>
                      <a:pt x="26" y="8"/>
                    </a:lnTo>
                    <a:lnTo>
                      <a:pt x="26" y="8"/>
                    </a:lnTo>
                    <a:lnTo>
                      <a:pt x="30" y="10"/>
                    </a:lnTo>
                    <a:lnTo>
                      <a:pt x="34" y="18"/>
                    </a:lnTo>
                    <a:lnTo>
                      <a:pt x="34" y="18"/>
                    </a:lnTo>
                    <a:lnTo>
                      <a:pt x="36" y="24"/>
                    </a:lnTo>
                    <a:lnTo>
                      <a:pt x="40" y="28"/>
                    </a:lnTo>
                    <a:lnTo>
                      <a:pt x="44" y="32"/>
                    </a:lnTo>
                    <a:lnTo>
                      <a:pt x="46" y="38"/>
                    </a:lnTo>
                    <a:lnTo>
                      <a:pt x="46" y="38"/>
                    </a:lnTo>
                    <a:lnTo>
                      <a:pt x="44" y="50"/>
                    </a:lnTo>
                    <a:lnTo>
                      <a:pt x="42" y="56"/>
                    </a:lnTo>
                    <a:lnTo>
                      <a:pt x="42" y="64"/>
                    </a:lnTo>
                    <a:lnTo>
                      <a:pt x="42" y="64"/>
                    </a:lnTo>
                    <a:lnTo>
                      <a:pt x="42" y="68"/>
                    </a:lnTo>
                    <a:lnTo>
                      <a:pt x="42" y="70"/>
                    </a:lnTo>
                    <a:lnTo>
                      <a:pt x="40" y="70"/>
                    </a:lnTo>
                    <a:lnTo>
                      <a:pt x="38" y="68"/>
                    </a:lnTo>
                    <a:lnTo>
                      <a:pt x="38" y="68"/>
                    </a:lnTo>
                    <a:lnTo>
                      <a:pt x="36" y="60"/>
                    </a:lnTo>
                    <a:lnTo>
                      <a:pt x="34" y="56"/>
                    </a:lnTo>
                    <a:lnTo>
                      <a:pt x="30" y="52"/>
                    </a:lnTo>
                    <a:lnTo>
                      <a:pt x="28" y="50"/>
                    </a:lnTo>
                    <a:lnTo>
                      <a:pt x="20" y="50"/>
                    </a:lnTo>
                    <a:lnTo>
                      <a:pt x="14" y="48"/>
                    </a:lnTo>
                    <a:lnTo>
                      <a:pt x="14" y="48"/>
                    </a:lnTo>
                    <a:lnTo>
                      <a:pt x="10" y="48"/>
                    </a:lnTo>
                    <a:lnTo>
                      <a:pt x="8" y="46"/>
                    </a:lnTo>
                    <a:lnTo>
                      <a:pt x="8" y="40"/>
                    </a:lnTo>
                    <a:lnTo>
                      <a:pt x="8" y="40"/>
                    </a:lnTo>
                    <a:lnTo>
                      <a:pt x="8" y="40"/>
                    </a:lnTo>
                    <a:lnTo>
                      <a:pt x="8" y="40"/>
                    </a:lnTo>
                    <a:lnTo>
                      <a:pt x="14" y="34"/>
                    </a:lnTo>
                    <a:lnTo>
                      <a:pt x="14" y="34"/>
                    </a:lnTo>
                    <a:lnTo>
                      <a:pt x="10" y="32"/>
                    </a:lnTo>
                    <a:lnTo>
                      <a:pt x="10" y="32"/>
                    </a:lnTo>
                    <a:lnTo>
                      <a:pt x="10" y="28"/>
                    </a:lnTo>
                    <a:lnTo>
                      <a:pt x="12" y="28"/>
                    </a:lnTo>
                    <a:lnTo>
                      <a:pt x="12" y="26"/>
                    </a:lnTo>
                    <a:lnTo>
                      <a:pt x="14" y="22"/>
                    </a:lnTo>
                    <a:lnTo>
                      <a:pt x="14" y="22"/>
                    </a:lnTo>
                    <a:lnTo>
                      <a:pt x="10" y="22"/>
                    </a:lnTo>
                    <a:lnTo>
                      <a:pt x="6" y="20"/>
                    </a:lnTo>
                    <a:lnTo>
                      <a:pt x="4" y="16"/>
                    </a:lnTo>
                    <a:lnTo>
                      <a:pt x="0" y="10"/>
                    </a:lnTo>
                    <a:lnTo>
                      <a:pt x="0" y="1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4" name="Freeform 2194">
                <a:extLst>
                  <a:ext uri="{FF2B5EF4-FFF2-40B4-BE49-F238E27FC236}">
                    <a16:creationId xmlns:a16="http://schemas.microsoft.com/office/drawing/2014/main" id="{262493F7-D9C1-1BB4-0BD7-83529A8F6E1A}"/>
                  </a:ext>
                </a:extLst>
              </p:cNvPr>
              <p:cNvSpPr>
                <a:spLocks/>
              </p:cNvSpPr>
              <p:nvPr/>
            </p:nvSpPr>
            <p:spPr bwMode="auto">
              <a:xfrm>
                <a:off x="5930" y="2225"/>
                <a:ext cx="72" cy="102"/>
              </a:xfrm>
              <a:custGeom>
                <a:avLst/>
                <a:gdLst>
                  <a:gd name="T0" fmla="*/ 12 w 72"/>
                  <a:gd name="T1" fmla="*/ 8 h 102"/>
                  <a:gd name="T2" fmla="*/ 14 w 72"/>
                  <a:gd name="T3" fmla="*/ 12 h 102"/>
                  <a:gd name="T4" fmla="*/ 18 w 72"/>
                  <a:gd name="T5" fmla="*/ 16 h 102"/>
                  <a:gd name="T6" fmla="*/ 18 w 72"/>
                  <a:gd name="T7" fmla="*/ 8 h 102"/>
                  <a:gd name="T8" fmla="*/ 16 w 72"/>
                  <a:gd name="T9" fmla="*/ 0 h 102"/>
                  <a:gd name="T10" fmla="*/ 20 w 72"/>
                  <a:gd name="T11" fmla="*/ 4 h 102"/>
                  <a:gd name="T12" fmla="*/ 22 w 72"/>
                  <a:gd name="T13" fmla="*/ 12 h 102"/>
                  <a:gd name="T14" fmla="*/ 26 w 72"/>
                  <a:gd name="T15" fmla="*/ 20 h 102"/>
                  <a:gd name="T16" fmla="*/ 28 w 72"/>
                  <a:gd name="T17" fmla="*/ 18 h 102"/>
                  <a:gd name="T18" fmla="*/ 32 w 72"/>
                  <a:gd name="T19" fmla="*/ 16 h 102"/>
                  <a:gd name="T20" fmla="*/ 36 w 72"/>
                  <a:gd name="T21" fmla="*/ 22 h 102"/>
                  <a:gd name="T22" fmla="*/ 40 w 72"/>
                  <a:gd name="T23" fmla="*/ 26 h 102"/>
                  <a:gd name="T24" fmla="*/ 40 w 72"/>
                  <a:gd name="T25" fmla="*/ 30 h 102"/>
                  <a:gd name="T26" fmla="*/ 48 w 72"/>
                  <a:gd name="T27" fmla="*/ 44 h 102"/>
                  <a:gd name="T28" fmla="*/ 52 w 72"/>
                  <a:gd name="T29" fmla="*/ 44 h 102"/>
                  <a:gd name="T30" fmla="*/ 56 w 72"/>
                  <a:gd name="T31" fmla="*/ 36 h 102"/>
                  <a:gd name="T32" fmla="*/ 58 w 72"/>
                  <a:gd name="T33" fmla="*/ 36 h 102"/>
                  <a:gd name="T34" fmla="*/ 58 w 72"/>
                  <a:gd name="T35" fmla="*/ 36 h 102"/>
                  <a:gd name="T36" fmla="*/ 64 w 72"/>
                  <a:gd name="T37" fmla="*/ 58 h 102"/>
                  <a:gd name="T38" fmla="*/ 64 w 72"/>
                  <a:gd name="T39" fmla="*/ 68 h 102"/>
                  <a:gd name="T40" fmla="*/ 64 w 72"/>
                  <a:gd name="T41" fmla="*/ 72 h 102"/>
                  <a:gd name="T42" fmla="*/ 68 w 72"/>
                  <a:gd name="T43" fmla="*/ 76 h 102"/>
                  <a:gd name="T44" fmla="*/ 72 w 72"/>
                  <a:gd name="T45" fmla="*/ 90 h 102"/>
                  <a:gd name="T46" fmla="*/ 70 w 72"/>
                  <a:gd name="T47" fmla="*/ 98 h 102"/>
                  <a:gd name="T48" fmla="*/ 68 w 72"/>
                  <a:gd name="T49" fmla="*/ 98 h 102"/>
                  <a:gd name="T50" fmla="*/ 60 w 72"/>
                  <a:gd name="T51" fmla="*/ 100 h 102"/>
                  <a:gd name="T52" fmla="*/ 58 w 72"/>
                  <a:gd name="T53" fmla="*/ 102 h 102"/>
                  <a:gd name="T54" fmla="*/ 52 w 72"/>
                  <a:gd name="T55" fmla="*/ 96 h 102"/>
                  <a:gd name="T56" fmla="*/ 50 w 72"/>
                  <a:gd name="T57" fmla="*/ 92 h 102"/>
                  <a:gd name="T58" fmla="*/ 42 w 72"/>
                  <a:gd name="T59" fmla="*/ 94 h 102"/>
                  <a:gd name="T60" fmla="*/ 38 w 72"/>
                  <a:gd name="T61" fmla="*/ 98 h 102"/>
                  <a:gd name="T62" fmla="*/ 32 w 72"/>
                  <a:gd name="T63" fmla="*/ 100 h 102"/>
                  <a:gd name="T64" fmla="*/ 26 w 72"/>
                  <a:gd name="T65" fmla="*/ 98 h 102"/>
                  <a:gd name="T66" fmla="*/ 20 w 72"/>
                  <a:gd name="T67" fmla="*/ 74 h 102"/>
                  <a:gd name="T68" fmla="*/ 18 w 72"/>
                  <a:gd name="T69" fmla="*/ 64 h 102"/>
                  <a:gd name="T70" fmla="*/ 16 w 72"/>
                  <a:gd name="T71" fmla="*/ 60 h 102"/>
                  <a:gd name="T72" fmla="*/ 16 w 72"/>
                  <a:gd name="T73" fmla="*/ 52 h 102"/>
                  <a:gd name="T74" fmla="*/ 16 w 72"/>
                  <a:gd name="T75" fmla="*/ 50 h 102"/>
                  <a:gd name="T76" fmla="*/ 10 w 72"/>
                  <a:gd name="T77" fmla="*/ 50 h 102"/>
                  <a:gd name="T78" fmla="*/ 8 w 72"/>
                  <a:gd name="T79" fmla="*/ 58 h 102"/>
                  <a:gd name="T80" fmla="*/ 4 w 72"/>
                  <a:gd name="T81" fmla="*/ 54 h 102"/>
                  <a:gd name="T82" fmla="*/ 0 w 72"/>
                  <a:gd name="T83" fmla="*/ 44 h 102"/>
                  <a:gd name="T84" fmla="*/ 2 w 72"/>
                  <a:gd name="T85" fmla="*/ 34 h 102"/>
                  <a:gd name="T86" fmla="*/ 4 w 72"/>
                  <a:gd name="T87" fmla="*/ 18 h 102"/>
                  <a:gd name="T88" fmla="*/ 6 w 72"/>
                  <a:gd name="T89" fmla="*/ 18 h 102"/>
                  <a:gd name="T90" fmla="*/ 10 w 72"/>
                  <a:gd name="T91" fmla="*/ 16 h 102"/>
                  <a:gd name="T92" fmla="*/ 12 w 72"/>
                  <a:gd name="T93"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 h="102">
                    <a:moveTo>
                      <a:pt x="12" y="8"/>
                    </a:moveTo>
                    <a:lnTo>
                      <a:pt x="12" y="8"/>
                    </a:lnTo>
                    <a:lnTo>
                      <a:pt x="12" y="8"/>
                    </a:lnTo>
                    <a:lnTo>
                      <a:pt x="14" y="12"/>
                    </a:lnTo>
                    <a:lnTo>
                      <a:pt x="16" y="16"/>
                    </a:lnTo>
                    <a:lnTo>
                      <a:pt x="18" y="16"/>
                    </a:lnTo>
                    <a:lnTo>
                      <a:pt x="18" y="16"/>
                    </a:lnTo>
                    <a:lnTo>
                      <a:pt x="18" y="8"/>
                    </a:lnTo>
                    <a:lnTo>
                      <a:pt x="16" y="0"/>
                    </a:lnTo>
                    <a:lnTo>
                      <a:pt x="16" y="0"/>
                    </a:lnTo>
                    <a:lnTo>
                      <a:pt x="20" y="2"/>
                    </a:lnTo>
                    <a:lnTo>
                      <a:pt x="20" y="4"/>
                    </a:lnTo>
                    <a:lnTo>
                      <a:pt x="22" y="12"/>
                    </a:lnTo>
                    <a:lnTo>
                      <a:pt x="22" y="12"/>
                    </a:lnTo>
                    <a:lnTo>
                      <a:pt x="24" y="20"/>
                    </a:lnTo>
                    <a:lnTo>
                      <a:pt x="26" y="20"/>
                    </a:lnTo>
                    <a:lnTo>
                      <a:pt x="28" y="18"/>
                    </a:lnTo>
                    <a:lnTo>
                      <a:pt x="28" y="18"/>
                    </a:lnTo>
                    <a:lnTo>
                      <a:pt x="30" y="16"/>
                    </a:lnTo>
                    <a:lnTo>
                      <a:pt x="32" y="16"/>
                    </a:lnTo>
                    <a:lnTo>
                      <a:pt x="34" y="18"/>
                    </a:lnTo>
                    <a:lnTo>
                      <a:pt x="36" y="22"/>
                    </a:lnTo>
                    <a:lnTo>
                      <a:pt x="36" y="22"/>
                    </a:lnTo>
                    <a:lnTo>
                      <a:pt x="40" y="26"/>
                    </a:lnTo>
                    <a:lnTo>
                      <a:pt x="40" y="30"/>
                    </a:lnTo>
                    <a:lnTo>
                      <a:pt x="40" y="30"/>
                    </a:lnTo>
                    <a:lnTo>
                      <a:pt x="44" y="38"/>
                    </a:lnTo>
                    <a:lnTo>
                      <a:pt x="48" y="44"/>
                    </a:lnTo>
                    <a:lnTo>
                      <a:pt x="48" y="44"/>
                    </a:lnTo>
                    <a:lnTo>
                      <a:pt x="52" y="44"/>
                    </a:lnTo>
                    <a:lnTo>
                      <a:pt x="54" y="42"/>
                    </a:lnTo>
                    <a:lnTo>
                      <a:pt x="56" y="36"/>
                    </a:lnTo>
                    <a:lnTo>
                      <a:pt x="56" y="36"/>
                    </a:lnTo>
                    <a:lnTo>
                      <a:pt x="58" y="36"/>
                    </a:lnTo>
                    <a:lnTo>
                      <a:pt x="58" y="36"/>
                    </a:lnTo>
                    <a:lnTo>
                      <a:pt x="58" y="36"/>
                    </a:lnTo>
                    <a:lnTo>
                      <a:pt x="64" y="50"/>
                    </a:lnTo>
                    <a:lnTo>
                      <a:pt x="64" y="58"/>
                    </a:lnTo>
                    <a:lnTo>
                      <a:pt x="64" y="68"/>
                    </a:lnTo>
                    <a:lnTo>
                      <a:pt x="64" y="68"/>
                    </a:lnTo>
                    <a:lnTo>
                      <a:pt x="64" y="72"/>
                    </a:lnTo>
                    <a:lnTo>
                      <a:pt x="64" y="72"/>
                    </a:lnTo>
                    <a:lnTo>
                      <a:pt x="68" y="76"/>
                    </a:lnTo>
                    <a:lnTo>
                      <a:pt x="68" y="76"/>
                    </a:lnTo>
                    <a:lnTo>
                      <a:pt x="70" y="86"/>
                    </a:lnTo>
                    <a:lnTo>
                      <a:pt x="72" y="90"/>
                    </a:lnTo>
                    <a:lnTo>
                      <a:pt x="70" y="98"/>
                    </a:lnTo>
                    <a:lnTo>
                      <a:pt x="70" y="98"/>
                    </a:lnTo>
                    <a:lnTo>
                      <a:pt x="68" y="98"/>
                    </a:lnTo>
                    <a:lnTo>
                      <a:pt x="68" y="98"/>
                    </a:lnTo>
                    <a:lnTo>
                      <a:pt x="64" y="98"/>
                    </a:lnTo>
                    <a:lnTo>
                      <a:pt x="60" y="100"/>
                    </a:lnTo>
                    <a:lnTo>
                      <a:pt x="60" y="100"/>
                    </a:lnTo>
                    <a:lnTo>
                      <a:pt x="58" y="102"/>
                    </a:lnTo>
                    <a:lnTo>
                      <a:pt x="56" y="102"/>
                    </a:lnTo>
                    <a:lnTo>
                      <a:pt x="52" y="96"/>
                    </a:lnTo>
                    <a:lnTo>
                      <a:pt x="52" y="96"/>
                    </a:lnTo>
                    <a:lnTo>
                      <a:pt x="50" y="92"/>
                    </a:lnTo>
                    <a:lnTo>
                      <a:pt x="46" y="92"/>
                    </a:lnTo>
                    <a:lnTo>
                      <a:pt x="42" y="94"/>
                    </a:lnTo>
                    <a:lnTo>
                      <a:pt x="38" y="98"/>
                    </a:lnTo>
                    <a:lnTo>
                      <a:pt x="38" y="98"/>
                    </a:lnTo>
                    <a:lnTo>
                      <a:pt x="36" y="100"/>
                    </a:lnTo>
                    <a:lnTo>
                      <a:pt x="32" y="100"/>
                    </a:lnTo>
                    <a:lnTo>
                      <a:pt x="30" y="100"/>
                    </a:lnTo>
                    <a:lnTo>
                      <a:pt x="26" y="98"/>
                    </a:lnTo>
                    <a:lnTo>
                      <a:pt x="22" y="88"/>
                    </a:lnTo>
                    <a:lnTo>
                      <a:pt x="20" y="74"/>
                    </a:lnTo>
                    <a:lnTo>
                      <a:pt x="20" y="74"/>
                    </a:lnTo>
                    <a:lnTo>
                      <a:pt x="18" y="64"/>
                    </a:lnTo>
                    <a:lnTo>
                      <a:pt x="18" y="64"/>
                    </a:lnTo>
                    <a:lnTo>
                      <a:pt x="16" y="60"/>
                    </a:lnTo>
                    <a:lnTo>
                      <a:pt x="18" y="56"/>
                    </a:lnTo>
                    <a:lnTo>
                      <a:pt x="16" y="52"/>
                    </a:lnTo>
                    <a:lnTo>
                      <a:pt x="16" y="50"/>
                    </a:lnTo>
                    <a:lnTo>
                      <a:pt x="16" y="50"/>
                    </a:lnTo>
                    <a:lnTo>
                      <a:pt x="12" y="50"/>
                    </a:lnTo>
                    <a:lnTo>
                      <a:pt x="10" y="50"/>
                    </a:lnTo>
                    <a:lnTo>
                      <a:pt x="8" y="58"/>
                    </a:lnTo>
                    <a:lnTo>
                      <a:pt x="8" y="58"/>
                    </a:lnTo>
                    <a:lnTo>
                      <a:pt x="6" y="56"/>
                    </a:lnTo>
                    <a:lnTo>
                      <a:pt x="4" y="54"/>
                    </a:lnTo>
                    <a:lnTo>
                      <a:pt x="0" y="44"/>
                    </a:lnTo>
                    <a:lnTo>
                      <a:pt x="0" y="44"/>
                    </a:lnTo>
                    <a:lnTo>
                      <a:pt x="2" y="34"/>
                    </a:lnTo>
                    <a:lnTo>
                      <a:pt x="2" y="34"/>
                    </a:lnTo>
                    <a:lnTo>
                      <a:pt x="2" y="22"/>
                    </a:lnTo>
                    <a:lnTo>
                      <a:pt x="4" y="18"/>
                    </a:lnTo>
                    <a:lnTo>
                      <a:pt x="6" y="18"/>
                    </a:lnTo>
                    <a:lnTo>
                      <a:pt x="6" y="18"/>
                    </a:lnTo>
                    <a:lnTo>
                      <a:pt x="8" y="18"/>
                    </a:lnTo>
                    <a:lnTo>
                      <a:pt x="10" y="16"/>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5" name="Freeform 2195">
                <a:extLst>
                  <a:ext uri="{FF2B5EF4-FFF2-40B4-BE49-F238E27FC236}">
                    <a16:creationId xmlns:a16="http://schemas.microsoft.com/office/drawing/2014/main" id="{5D66C59C-3D55-4E80-2DAC-CCDE6D2B94E3}"/>
                  </a:ext>
                </a:extLst>
              </p:cNvPr>
              <p:cNvSpPr>
                <a:spLocks/>
              </p:cNvSpPr>
              <p:nvPr/>
            </p:nvSpPr>
            <p:spPr bwMode="auto">
              <a:xfrm>
                <a:off x="5890" y="2091"/>
                <a:ext cx="34" cy="68"/>
              </a:xfrm>
              <a:custGeom>
                <a:avLst/>
                <a:gdLst>
                  <a:gd name="T0" fmla="*/ 10 w 34"/>
                  <a:gd name="T1" fmla="*/ 58 h 68"/>
                  <a:gd name="T2" fmla="*/ 10 w 34"/>
                  <a:gd name="T3" fmla="*/ 58 h 68"/>
                  <a:gd name="T4" fmla="*/ 8 w 34"/>
                  <a:gd name="T5" fmla="*/ 58 h 68"/>
                  <a:gd name="T6" fmla="*/ 8 w 34"/>
                  <a:gd name="T7" fmla="*/ 58 h 68"/>
                  <a:gd name="T8" fmla="*/ 6 w 34"/>
                  <a:gd name="T9" fmla="*/ 60 h 68"/>
                  <a:gd name="T10" fmla="*/ 4 w 34"/>
                  <a:gd name="T11" fmla="*/ 60 h 68"/>
                  <a:gd name="T12" fmla="*/ 2 w 34"/>
                  <a:gd name="T13" fmla="*/ 58 h 68"/>
                  <a:gd name="T14" fmla="*/ 0 w 34"/>
                  <a:gd name="T15" fmla="*/ 52 h 68"/>
                  <a:gd name="T16" fmla="*/ 0 w 34"/>
                  <a:gd name="T17" fmla="*/ 52 h 68"/>
                  <a:gd name="T18" fmla="*/ 2 w 34"/>
                  <a:gd name="T19" fmla="*/ 48 h 68"/>
                  <a:gd name="T20" fmla="*/ 4 w 34"/>
                  <a:gd name="T21" fmla="*/ 44 h 68"/>
                  <a:gd name="T22" fmla="*/ 4 w 34"/>
                  <a:gd name="T23" fmla="*/ 42 h 68"/>
                  <a:gd name="T24" fmla="*/ 6 w 34"/>
                  <a:gd name="T25" fmla="*/ 36 h 68"/>
                  <a:gd name="T26" fmla="*/ 6 w 34"/>
                  <a:gd name="T27" fmla="*/ 36 h 68"/>
                  <a:gd name="T28" fmla="*/ 6 w 34"/>
                  <a:gd name="T29" fmla="*/ 26 h 68"/>
                  <a:gd name="T30" fmla="*/ 6 w 34"/>
                  <a:gd name="T31" fmla="*/ 26 h 68"/>
                  <a:gd name="T32" fmla="*/ 6 w 34"/>
                  <a:gd name="T33" fmla="*/ 22 h 68"/>
                  <a:gd name="T34" fmla="*/ 6 w 34"/>
                  <a:gd name="T35" fmla="*/ 22 h 68"/>
                  <a:gd name="T36" fmla="*/ 8 w 34"/>
                  <a:gd name="T37" fmla="*/ 22 h 68"/>
                  <a:gd name="T38" fmla="*/ 10 w 34"/>
                  <a:gd name="T39" fmla="*/ 22 h 68"/>
                  <a:gd name="T40" fmla="*/ 10 w 34"/>
                  <a:gd name="T41" fmla="*/ 22 h 68"/>
                  <a:gd name="T42" fmla="*/ 10 w 34"/>
                  <a:gd name="T43" fmla="*/ 16 h 68"/>
                  <a:gd name="T44" fmla="*/ 10 w 34"/>
                  <a:gd name="T45" fmla="*/ 16 h 68"/>
                  <a:gd name="T46" fmla="*/ 10 w 34"/>
                  <a:gd name="T47" fmla="*/ 10 h 68"/>
                  <a:gd name="T48" fmla="*/ 12 w 34"/>
                  <a:gd name="T49" fmla="*/ 6 h 68"/>
                  <a:gd name="T50" fmla="*/ 14 w 34"/>
                  <a:gd name="T51" fmla="*/ 4 h 68"/>
                  <a:gd name="T52" fmla="*/ 16 w 34"/>
                  <a:gd name="T53" fmla="*/ 2 h 68"/>
                  <a:gd name="T54" fmla="*/ 16 w 34"/>
                  <a:gd name="T55" fmla="*/ 2 h 68"/>
                  <a:gd name="T56" fmla="*/ 18 w 34"/>
                  <a:gd name="T57" fmla="*/ 4 h 68"/>
                  <a:gd name="T58" fmla="*/ 20 w 34"/>
                  <a:gd name="T59" fmla="*/ 8 h 68"/>
                  <a:gd name="T60" fmla="*/ 20 w 34"/>
                  <a:gd name="T61" fmla="*/ 16 h 68"/>
                  <a:gd name="T62" fmla="*/ 20 w 34"/>
                  <a:gd name="T63" fmla="*/ 16 h 68"/>
                  <a:gd name="T64" fmla="*/ 22 w 34"/>
                  <a:gd name="T65" fmla="*/ 6 h 68"/>
                  <a:gd name="T66" fmla="*/ 24 w 34"/>
                  <a:gd name="T67" fmla="*/ 2 h 68"/>
                  <a:gd name="T68" fmla="*/ 28 w 34"/>
                  <a:gd name="T69" fmla="*/ 0 h 68"/>
                  <a:gd name="T70" fmla="*/ 28 w 34"/>
                  <a:gd name="T71" fmla="*/ 0 h 68"/>
                  <a:gd name="T72" fmla="*/ 30 w 34"/>
                  <a:gd name="T73" fmla="*/ 2 h 68"/>
                  <a:gd name="T74" fmla="*/ 32 w 34"/>
                  <a:gd name="T75" fmla="*/ 8 h 68"/>
                  <a:gd name="T76" fmla="*/ 32 w 34"/>
                  <a:gd name="T77" fmla="*/ 8 h 68"/>
                  <a:gd name="T78" fmla="*/ 34 w 34"/>
                  <a:gd name="T79" fmla="*/ 12 h 68"/>
                  <a:gd name="T80" fmla="*/ 34 w 34"/>
                  <a:gd name="T81" fmla="*/ 18 h 68"/>
                  <a:gd name="T82" fmla="*/ 34 w 34"/>
                  <a:gd name="T83" fmla="*/ 18 h 68"/>
                  <a:gd name="T84" fmla="*/ 32 w 34"/>
                  <a:gd name="T85" fmla="*/ 22 h 68"/>
                  <a:gd name="T86" fmla="*/ 30 w 34"/>
                  <a:gd name="T87" fmla="*/ 26 h 68"/>
                  <a:gd name="T88" fmla="*/ 26 w 34"/>
                  <a:gd name="T89" fmla="*/ 30 h 68"/>
                  <a:gd name="T90" fmla="*/ 26 w 34"/>
                  <a:gd name="T91" fmla="*/ 30 h 68"/>
                  <a:gd name="T92" fmla="*/ 26 w 34"/>
                  <a:gd name="T93" fmla="*/ 38 h 68"/>
                  <a:gd name="T94" fmla="*/ 28 w 34"/>
                  <a:gd name="T95" fmla="*/ 42 h 68"/>
                  <a:gd name="T96" fmla="*/ 28 w 34"/>
                  <a:gd name="T97" fmla="*/ 42 h 68"/>
                  <a:gd name="T98" fmla="*/ 30 w 34"/>
                  <a:gd name="T99" fmla="*/ 46 h 68"/>
                  <a:gd name="T100" fmla="*/ 32 w 34"/>
                  <a:gd name="T101" fmla="*/ 56 h 68"/>
                  <a:gd name="T102" fmla="*/ 32 w 34"/>
                  <a:gd name="T103" fmla="*/ 56 h 68"/>
                  <a:gd name="T104" fmla="*/ 30 w 34"/>
                  <a:gd name="T105" fmla="*/ 62 h 68"/>
                  <a:gd name="T106" fmla="*/ 28 w 34"/>
                  <a:gd name="T107" fmla="*/ 66 h 68"/>
                  <a:gd name="T108" fmla="*/ 26 w 34"/>
                  <a:gd name="T109" fmla="*/ 68 h 68"/>
                  <a:gd name="T110" fmla="*/ 22 w 34"/>
                  <a:gd name="T111" fmla="*/ 64 h 68"/>
                  <a:gd name="T112" fmla="*/ 22 w 34"/>
                  <a:gd name="T113" fmla="*/ 64 h 68"/>
                  <a:gd name="T114" fmla="*/ 20 w 34"/>
                  <a:gd name="T115" fmla="*/ 62 h 68"/>
                  <a:gd name="T116" fmla="*/ 16 w 34"/>
                  <a:gd name="T117" fmla="*/ 60 h 68"/>
                  <a:gd name="T118" fmla="*/ 14 w 34"/>
                  <a:gd name="T119" fmla="*/ 60 h 68"/>
                  <a:gd name="T120" fmla="*/ 10 w 34"/>
                  <a:gd name="T121" fmla="*/ 58 h 68"/>
                  <a:gd name="T122" fmla="*/ 10 w 34"/>
                  <a:gd name="T123"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68">
                    <a:moveTo>
                      <a:pt x="10" y="58"/>
                    </a:moveTo>
                    <a:lnTo>
                      <a:pt x="10" y="58"/>
                    </a:lnTo>
                    <a:lnTo>
                      <a:pt x="8" y="58"/>
                    </a:lnTo>
                    <a:lnTo>
                      <a:pt x="8" y="58"/>
                    </a:lnTo>
                    <a:lnTo>
                      <a:pt x="6" y="60"/>
                    </a:lnTo>
                    <a:lnTo>
                      <a:pt x="4" y="60"/>
                    </a:lnTo>
                    <a:lnTo>
                      <a:pt x="2" y="58"/>
                    </a:lnTo>
                    <a:lnTo>
                      <a:pt x="0" y="52"/>
                    </a:lnTo>
                    <a:lnTo>
                      <a:pt x="0" y="52"/>
                    </a:lnTo>
                    <a:lnTo>
                      <a:pt x="2" y="48"/>
                    </a:lnTo>
                    <a:lnTo>
                      <a:pt x="4" y="44"/>
                    </a:lnTo>
                    <a:lnTo>
                      <a:pt x="4" y="42"/>
                    </a:lnTo>
                    <a:lnTo>
                      <a:pt x="6" y="36"/>
                    </a:lnTo>
                    <a:lnTo>
                      <a:pt x="6" y="36"/>
                    </a:lnTo>
                    <a:lnTo>
                      <a:pt x="6" y="26"/>
                    </a:lnTo>
                    <a:lnTo>
                      <a:pt x="6" y="26"/>
                    </a:lnTo>
                    <a:lnTo>
                      <a:pt x="6" y="22"/>
                    </a:lnTo>
                    <a:lnTo>
                      <a:pt x="6" y="22"/>
                    </a:lnTo>
                    <a:lnTo>
                      <a:pt x="8" y="22"/>
                    </a:lnTo>
                    <a:lnTo>
                      <a:pt x="10" y="22"/>
                    </a:lnTo>
                    <a:lnTo>
                      <a:pt x="10" y="22"/>
                    </a:lnTo>
                    <a:lnTo>
                      <a:pt x="10" y="16"/>
                    </a:lnTo>
                    <a:lnTo>
                      <a:pt x="10" y="16"/>
                    </a:lnTo>
                    <a:lnTo>
                      <a:pt x="10" y="10"/>
                    </a:lnTo>
                    <a:lnTo>
                      <a:pt x="12" y="6"/>
                    </a:lnTo>
                    <a:lnTo>
                      <a:pt x="14" y="4"/>
                    </a:lnTo>
                    <a:lnTo>
                      <a:pt x="16" y="2"/>
                    </a:lnTo>
                    <a:lnTo>
                      <a:pt x="16" y="2"/>
                    </a:lnTo>
                    <a:lnTo>
                      <a:pt x="18" y="4"/>
                    </a:lnTo>
                    <a:lnTo>
                      <a:pt x="20" y="8"/>
                    </a:lnTo>
                    <a:lnTo>
                      <a:pt x="20" y="16"/>
                    </a:lnTo>
                    <a:lnTo>
                      <a:pt x="20" y="16"/>
                    </a:lnTo>
                    <a:lnTo>
                      <a:pt x="22" y="6"/>
                    </a:lnTo>
                    <a:lnTo>
                      <a:pt x="24" y="2"/>
                    </a:lnTo>
                    <a:lnTo>
                      <a:pt x="28" y="0"/>
                    </a:lnTo>
                    <a:lnTo>
                      <a:pt x="28" y="0"/>
                    </a:lnTo>
                    <a:lnTo>
                      <a:pt x="30" y="2"/>
                    </a:lnTo>
                    <a:lnTo>
                      <a:pt x="32" y="8"/>
                    </a:lnTo>
                    <a:lnTo>
                      <a:pt x="32" y="8"/>
                    </a:lnTo>
                    <a:lnTo>
                      <a:pt x="34" y="12"/>
                    </a:lnTo>
                    <a:lnTo>
                      <a:pt x="34" y="18"/>
                    </a:lnTo>
                    <a:lnTo>
                      <a:pt x="34" y="18"/>
                    </a:lnTo>
                    <a:lnTo>
                      <a:pt x="32" y="22"/>
                    </a:lnTo>
                    <a:lnTo>
                      <a:pt x="30" y="26"/>
                    </a:lnTo>
                    <a:lnTo>
                      <a:pt x="26" y="30"/>
                    </a:lnTo>
                    <a:lnTo>
                      <a:pt x="26" y="30"/>
                    </a:lnTo>
                    <a:lnTo>
                      <a:pt x="26" y="38"/>
                    </a:lnTo>
                    <a:lnTo>
                      <a:pt x="28" y="42"/>
                    </a:lnTo>
                    <a:lnTo>
                      <a:pt x="28" y="42"/>
                    </a:lnTo>
                    <a:lnTo>
                      <a:pt x="30" y="46"/>
                    </a:lnTo>
                    <a:lnTo>
                      <a:pt x="32" y="56"/>
                    </a:lnTo>
                    <a:lnTo>
                      <a:pt x="32" y="56"/>
                    </a:lnTo>
                    <a:lnTo>
                      <a:pt x="30" y="62"/>
                    </a:lnTo>
                    <a:lnTo>
                      <a:pt x="28" y="66"/>
                    </a:lnTo>
                    <a:lnTo>
                      <a:pt x="26" y="68"/>
                    </a:lnTo>
                    <a:lnTo>
                      <a:pt x="22" y="64"/>
                    </a:lnTo>
                    <a:lnTo>
                      <a:pt x="22" y="64"/>
                    </a:lnTo>
                    <a:lnTo>
                      <a:pt x="20" y="62"/>
                    </a:lnTo>
                    <a:lnTo>
                      <a:pt x="16" y="60"/>
                    </a:lnTo>
                    <a:lnTo>
                      <a:pt x="14" y="60"/>
                    </a:lnTo>
                    <a:lnTo>
                      <a:pt x="10" y="58"/>
                    </a:lnTo>
                    <a:lnTo>
                      <a:pt x="1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6" name="Freeform 2196">
                <a:extLst>
                  <a:ext uri="{FF2B5EF4-FFF2-40B4-BE49-F238E27FC236}">
                    <a16:creationId xmlns:a16="http://schemas.microsoft.com/office/drawing/2014/main" id="{3CFC3DAF-D34A-40B7-036E-A19DE1E0226A}"/>
                  </a:ext>
                </a:extLst>
              </p:cNvPr>
              <p:cNvSpPr>
                <a:spLocks/>
              </p:cNvSpPr>
              <p:nvPr/>
            </p:nvSpPr>
            <p:spPr bwMode="auto">
              <a:xfrm>
                <a:off x="5900" y="2145"/>
                <a:ext cx="52" cy="50"/>
              </a:xfrm>
              <a:custGeom>
                <a:avLst/>
                <a:gdLst>
                  <a:gd name="T0" fmla="*/ 0 w 52"/>
                  <a:gd name="T1" fmla="*/ 4 h 50"/>
                  <a:gd name="T2" fmla="*/ 0 w 52"/>
                  <a:gd name="T3" fmla="*/ 4 h 50"/>
                  <a:gd name="T4" fmla="*/ 8 w 52"/>
                  <a:gd name="T5" fmla="*/ 2 h 50"/>
                  <a:gd name="T6" fmla="*/ 10 w 52"/>
                  <a:gd name="T7" fmla="*/ 2 h 50"/>
                  <a:gd name="T8" fmla="*/ 14 w 52"/>
                  <a:gd name="T9" fmla="*/ 8 h 50"/>
                  <a:gd name="T10" fmla="*/ 14 w 52"/>
                  <a:gd name="T11" fmla="*/ 8 h 50"/>
                  <a:gd name="T12" fmla="*/ 16 w 52"/>
                  <a:gd name="T13" fmla="*/ 10 h 50"/>
                  <a:gd name="T14" fmla="*/ 18 w 52"/>
                  <a:gd name="T15" fmla="*/ 8 h 50"/>
                  <a:gd name="T16" fmla="*/ 20 w 52"/>
                  <a:gd name="T17" fmla="*/ 0 h 50"/>
                  <a:gd name="T18" fmla="*/ 20 w 52"/>
                  <a:gd name="T19" fmla="*/ 0 h 50"/>
                  <a:gd name="T20" fmla="*/ 22 w 52"/>
                  <a:gd name="T21" fmla="*/ 0 h 50"/>
                  <a:gd name="T22" fmla="*/ 22 w 52"/>
                  <a:gd name="T23" fmla="*/ 0 h 50"/>
                  <a:gd name="T24" fmla="*/ 24 w 52"/>
                  <a:gd name="T25" fmla="*/ 2 h 50"/>
                  <a:gd name="T26" fmla="*/ 26 w 52"/>
                  <a:gd name="T27" fmla="*/ 6 h 50"/>
                  <a:gd name="T28" fmla="*/ 26 w 52"/>
                  <a:gd name="T29" fmla="*/ 12 h 50"/>
                  <a:gd name="T30" fmla="*/ 28 w 52"/>
                  <a:gd name="T31" fmla="*/ 14 h 50"/>
                  <a:gd name="T32" fmla="*/ 28 w 52"/>
                  <a:gd name="T33" fmla="*/ 14 h 50"/>
                  <a:gd name="T34" fmla="*/ 36 w 52"/>
                  <a:gd name="T35" fmla="*/ 16 h 50"/>
                  <a:gd name="T36" fmla="*/ 38 w 52"/>
                  <a:gd name="T37" fmla="*/ 16 h 50"/>
                  <a:gd name="T38" fmla="*/ 42 w 52"/>
                  <a:gd name="T39" fmla="*/ 14 h 50"/>
                  <a:gd name="T40" fmla="*/ 42 w 52"/>
                  <a:gd name="T41" fmla="*/ 14 h 50"/>
                  <a:gd name="T42" fmla="*/ 44 w 52"/>
                  <a:gd name="T43" fmla="*/ 14 h 50"/>
                  <a:gd name="T44" fmla="*/ 44 w 52"/>
                  <a:gd name="T45" fmla="*/ 14 h 50"/>
                  <a:gd name="T46" fmla="*/ 50 w 52"/>
                  <a:gd name="T47" fmla="*/ 12 h 50"/>
                  <a:gd name="T48" fmla="*/ 50 w 52"/>
                  <a:gd name="T49" fmla="*/ 12 h 50"/>
                  <a:gd name="T50" fmla="*/ 52 w 52"/>
                  <a:gd name="T51" fmla="*/ 14 h 50"/>
                  <a:gd name="T52" fmla="*/ 52 w 52"/>
                  <a:gd name="T53" fmla="*/ 14 h 50"/>
                  <a:gd name="T54" fmla="*/ 52 w 52"/>
                  <a:gd name="T55" fmla="*/ 18 h 50"/>
                  <a:gd name="T56" fmla="*/ 52 w 52"/>
                  <a:gd name="T57" fmla="*/ 18 h 50"/>
                  <a:gd name="T58" fmla="*/ 50 w 52"/>
                  <a:gd name="T59" fmla="*/ 26 h 50"/>
                  <a:gd name="T60" fmla="*/ 50 w 52"/>
                  <a:gd name="T61" fmla="*/ 34 h 50"/>
                  <a:gd name="T62" fmla="*/ 52 w 52"/>
                  <a:gd name="T63" fmla="*/ 42 h 50"/>
                  <a:gd name="T64" fmla="*/ 52 w 52"/>
                  <a:gd name="T65" fmla="*/ 50 h 50"/>
                  <a:gd name="T66" fmla="*/ 52 w 52"/>
                  <a:gd name="T67" fmla="*/ 50 h 50"/>
                  <a:gd name="T68" fmla="*/ 52 w 52"/>
                  <a:gd name="T69" fmla="*/ 48 h 50"/>
                  <a:gd name="T70" fmla="*/ 52 w 52"/>
                  <a:gd name="T71" fmla="*/ 48 h 50"/>
                  <a:gd name="T72" fmla="*/ 50 w 52"/>
                  <a:gd name="T73" fmla="*/ 38 h 50"/>
                  <a:gd name="T74" fmla="*/ 46 w 52"/>
                  <a:gd name="T75" fmla="*/ 34 h 50"/>
                  <a:gd name="T76" fmla="*/ 44 w 52"/>
                  <a:gd name="T77" fmla="*/ 32 h 50"/>
                  <a:gd name="T78" fmla="*/ 40 w 52"/>
                  <a:gd name="T79" fmla="*/ 32 h 50"/>
                  <a:gd name="T80" fmla="*/ 34 w 52"/>
                  <a:gd name="T81" fmla="*/ 34 h 50"/>
                  <a:gd name="T82" fmla="*/ 28 w 52"/>
                  <a:gd name="T83" fmla="*/ 36 h 50"/>
                  <a:gd name="T84" fmla="*/ 28 w 52"/>
                  <a:gd name="T85" fmla="*/ 36 h 50"/>
                  <a:gd name="T86" fmla="*/ 24 w 52"/>
                  <a:gd name="T87" fmla="*/ 36 h 50"/>
                  <a:gd name="T88" fmla="*/ 22 w 52"/>
                  <a:gd name="T89" fmla="*/ 34 h 50"/>
                  <a:gd name="T90" fmla="*/ 22 w 52"/>
                  <a:gd name="T91" fmla="*/ 34 h 50"/>
                  <a:gd name="T92" fmla="*/ 18 w 52"/>
                  <a:gd name="T93" fmla="*/ 28 h 50"/>
                  <a:gd name="T94" fmla="*/ 16 w 52"/>
                  <a:gd name="T95" fmla="*/ 26 h 50"/>
                  <a:gd name="T96" fmla="*/ 14 w 52"/>
                  <a:gd name="T97" fmla="*/ 28 h 50"/>
                  <a:gd name="T98" fmla="*/ 10 w 52"/>
                  <a:gd name="T99" fmla="*/ 34 h 50"/>
                  <a:gd name="T100" fmla="*/ 10 w 52"/>
                  <a:gd name="T101" fmla="*/ 34 h 50"/>
                  <a:gd name="T102" fmla="*/ 8 w 52"/>
                  <a:gd name="T103" fmla="*/ 36 h 50"/>
                  <a:gd name="T104" fmla="*/ 8 w 52"/>
                  <a:gd name="T105" fmla="*/ 34 h 50"/>
                  <a:gd name="T106" fmla="*/ 6 w 52"/>
                  <a:gd name="T107" fmla="*/ 26 h 50"/>
                  <a:gd name="T108" fmla="*/ 6 w 52"/>
                  <a:gd name="T109" fmla="*/ 26 h 50"/>
                  <a:gd name="T110" fmla="*/ 4 w 52"/>
                  <a:gd name="T111" fmla="*/ 12 h 50"/>
                  <a:gd name="T112" fmla="*/ 2 w 52"/>
                  <a:gd name="T113" fmla="*/ 8 h 50"/>
                  <a:gd name="T114" fmla="*/ 0 w 52"/>
                  <a:gd name="T115" fmla="*/ 4 h 50"/>
                  <a:gd name="T116" fmla="*/ 0 w 52"/>
                  <a:gd name="T11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50">
                    <a:moveTo>
                      <a:pt x="0" y="4"/>
                    </a:moveTo>
                    <a:lnTo>
                      <a:pt x="0" y="4"/>
                    </a:lnTo>
                    <a:lnTo>
                      <a:pt x="8" y="2"/>
                    </a:lnTo>
                    <a:lnTo>
                      <a:pt x="10" y="2"/>
                    </a:lnTo>
                    <a:lnTo>
                      <a:pt x="14" y="8"/>
                    </a:lnTo>
                    <a:lnTo>
                      <a:pt x="14" y="8"/>
                    </a:lnTo>
                    <a:lnTo>
                      <a:pt x="16" y="10"/>
                    </a:lnTo>
                    <a:lnTo>
                      <a:pt x="18" y="8"/>
                    </a:lnTo>
                    <a:lnTo>
                      <a:pt x="20" y="0"/>
                    </a:lnTo>
                    <a:lnTo>
                      <a:pt x="20" y="0"/>
                    </a:lnTo>
                    <a:lnTo>
                      <a:pt x="22" y="0"/>
                    </a:lnTo>
                    <a:lnTo>
                      <a:pt x="22" y="0"/>
                    </a:lnTo>
                    <a:lnTo>
                      <a:pt x="24" y="2"/>
                    </a:lnTo>
                    <a:lnTo>
                      <a:pt x="26" y="6"/>
                    </a:lnTo>
                    <a:lnTo>
                      <a:pt x="26" y="12"/>
                    </a:lnTo>
                    <a:lnTo>
                      <a:pt x="28" y="14"/>
                    </a:lnTo>
                    <a:lnTo>
                      <a:pt x="28" y="14"/>
                    </a:lnTo>
                    <a:lnTo>
                      <a:pt x="36" y="16"/>
                    </a:lnTo>
                    <a:lnTo>
                      <a:pt x="38" y="16"/>
                    </a:lnTo>
                    <a:lnTo>
                      <a:pt x="42" y="14"/>
                    </a:lnTo>
                    <a:lnTo>
                      <a:pt x="42" y="14"/>
                    </a:lnTo>
                    <a:lnTo>
                      <a:pt x="44" y="14"/>
                    </a:lnTo>
                    <a:lnTo>
                      <a:pt x="44" y="14"/>
                    </a:lnTo>
                    <a:lnTo>
                      <a:pt x="50" y="12"/>
                    </a:lnTo>
                    <a:lnTo>
                      <a:pt x="50" y="12"/>
                    </a:lnTo>
                    <a:lnTo>
                      <a:pt x="52" y="14"/>
                    </a:lnTo>
                    <a:lnTo>
                      <a:pt x="52" y="14"/>
                    </a:lnTo>
                    <a:lnTo>
                      <a:pt x="52" y="18"/>
                    </a:lnTo>
                    <a:lnTo>
                      <a:pt x="52" y="18"/>
                    </a:lnTo>
                    <a:lnTo>
                      <a:pt x="50" y="26"/>
                    </a:lnTo>
                    <a:lnTo>
                      <a:pt x="50" y="34"/>
                    </a:lnTo>
                    <a:lnTo>
                      <a:pt x="52" y="42"/>
                    </a:lnTo>
                    <a:lnTo>
                      <a:pt x="52" y="50"/>
                    </a:lnTo>
                    <a:lnTo>
                      <a:pt x="52" y="50"/>
                    </a:lnTo>
                    <a:lnTo>
                      <a:pt x="52" y="48"/>
                    </a:lnTo>
                    <a:lnTo>
                      <a:pt x="52" y="48"/>
                    </a:lnTo>
                    <a:lnTo>
                      <a:pt x="50" y="38"/>
                    </a:lnTo>
                    <a:lnTo>
                      <a:pt x="46" y="34"/>
                    </a:lnTo>
                    <a:lnTo>
                      <a:pt x="44" y="32"/>
                    </a:lnTo>
                    <a:lnTo>
                      <a:pt x="40" y="32"/>
                    </a:lnTo>
                    <a:lnTo>
                      <a:pt x="34" y="34"/>
                    </a:lnTo>
                    <a:lnTo>
                      <a:pt x="28" y="36"/>
                    </a:lnTo>
                    <a:lnTo>
                      <a:pt x="28" y="36"/>
                    </a:lnTo>
                    <a:lnTo>
                      <a:pt x="24" y="36"/>
                    </a:lnTo>
                    <a:lnTo>
                      <a:pt x="22" y="34"/>
                    </a:lnTo>
                    <a:lnTo>
                      <a:pt x="22" y="34"/>
                    </a:lnTo>
                    <a:lnTo>
                      <a:pt x="18" y="28"/>
                    </a:lnTo>
                    <a:lnTo>
                      <a:pt x="16" y="26"/>
                    </a:lnTo>
                    <a:lnTo>
                      <a:pt x="14" y="28"/>
                    </a:lnTo>
                    <a:lnTo>
                      <a:pt x="10" y="34"/>
                    </a:lnTo>
                    <a:lnTo>
                      <a:pt x="10" y="34"/>
                    </a:lnTo>
                    <a:lnTo>
                      <a:pt x="8" y="36"/>
                    </a:lnTo>
                    <a:lnTo>
                      <a:pt x="8" y="34"/>
                    </a:lnTo>
                    <a:lnTo>
                      <a:pt x="6" y="26"/>
                    </a:lnTo>
                    <a:lnTo>
                      <a:pt x="6" y="26"/>
                    </a:lnTo>
                    <a:lnTo>
                      <a:pt x="4" y="12"/>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7" name="Freeform 2197">
                <a:extLst>
                  <a:ext uri="{FF2B5EF4-FFF2-40B4-BE49-F238E27FC236}">
                    <a16:creationId xmlns:a16="http://schemas.microsoft.com/office/drawing/2014/main" id="{98A1B0C1-656D-2151-1884-BB2BCE40AE81}"/>
                  </a:ext>
                </a:extLst>
              </p:cNvPr>
              <p:cNvSpPr>
                <a:spLocks/>
              </p:cNvSpPr>
              <p:nvPr/>
            </p:nvSpPr>
            <p:spPr bwMode="auto">
              <a:xfrm>
                <a:off x="5878" y="2159"/>
                <a:ext cx="48" cy="68"/>
              </a:xfrm>
              <a:custGeom>
                <a:avLst/>
                <a:gdLst>
                  <a:gd name="T0" fmla="*/ 28 w 48"/>
                  <a:gd name="T1" fmla="*/ 36 h 68"/>
                  <a:gd name="T2" fmla="*/ 28 w 48"/>
                  <a:gd name="T3" fmla="*/ 36 h 68"/>
                  <a:gd name="T4" fmla="*/ 32 w 48"/>
                  <a:gd name="T5" fmla="*/ 40 h 68"/>
                  <a:gd name="T6" fmla="*/ 34 w 48"/>
                  <a:gd name="T7" fmla="*/ 40 h 68"/>
                  <a:gd name="T8" fmla="*/ 40 w 48"/>
                  <a:gd name="T9" fmla="*/ 36 h 68"/>
                  <a:gd name="T10" fmla="*/ 40 w 48"/>
                  <a:gd name="T11" fmla="*/ 36 h 68"/>
                  <a:gd name="T12" fmla="*/ 44 w 48"/>
                  <a:gd name="T13" fmla="*/ 36 h 68"/>
                  <a:gd name="T14" fmla="*/ 48 w 48"/>
                  <a:gd name="T15" fmla="*/ 38 h 68"/>
                  <a:gd name="T16" fmla="*/ 48 w 48"/>
                  <a:gd name="T17" fmla="*/ 44 h 68"/>
                  <a:gd name="T18" fmla="*/ 48 w 48"/>
                  <a:gd name="T19" fmla="*/ 56 h 68"/>
                  <a:gd name="T20" fmla="*/ 48 w 48"/>
                  <a:gd name="T21" fmla="*/ 56 h 68"/>
                  <a:gd name="T22" fmla="*/ 46 w 48"/>
                  <a:gd name="T23" fmla="*/ 66 h 68"/>
                  <a:gd name="T24" fmla="*/ 44 w 48"/>
                  <a:gd name="T25" fmla="*/ 68 h 68"/>
                  <a:gd name="T26" fmla="*/ 40 w 48"/>
                  <a:gd name="T27" fmla="*/ 68 h 68"/>
                  <a:gd name="T28" fmla="*/ 40 w 48"/>
                  <a:gd name="T29" fmla="*/ 68 h 68"/>
                  <a:gd name="T30" fmla="*/ 38 w 48"/>
                  <a:gd name="T31" fmla="*/ 66 h 68"/>
                  <a:gd name="T32" fmla="*/ 36 w 48"/>
                  <a:gd name="T33" fmla="*/ 62 h 68"/>
                  <a:gd name="T34" fmla="*/ 36 w 48"/>
                  <a:gd name="T35" fmla="*/ 62 h 68"/>
                  <a:gd name="T36" fmla="*/ 34 w 48"/>
                  <a:gd name="T37" fmla="*/ 54 h 68"/>
                  <a:gd name="T38" fmla="*/ 32 w 48"/>
                  <a:gd name="T39" fmla="*/ 54 h 68"/>
                  <a:gd name="T40" fmla="*/ 28 w 48"/>
                  <a:gd name="T41" fmla="*/ 58 h 68"/>
                  <a:gd name="T42" fmla="*/ 28 w 48"/>
                  <a:gd name="T43" fmla="*/ 58 h 68"/>
                  <a:gd name="T44" fmla="*/ 26 w 48"/>
                  <a:gd name="T45" fmla="*/ 58 h 68"/>
                  <a:gd name="T46" fmla="*/ 26 w 48"/>
                  <a:gd name="T47" fmla="*/ 58 h 68"/>
                  <a:gd name="T48" fmla="*/ 22 w 48"/>
                  <a:gd name="T49" fmla="*/ 56 h 68"/>
                  <a:gd name="T50" fmla="*/ 20 w 48"/>
                  <a:gd name="T51" fmla="*/ 50 h 68"/>
                  <a:gd name="T52" fmla="*/ 18 w 48"/>
                  <a:gd name="T53" fmla="*/ 46 h 68"/>
                  <a:gd name="T54" fmla="*/ 16 w 48"/>
                  <a:gd name="T55" fmla="*/ 46 h 68"/>
                  <a:gd name="T56" fmla="*/ 14 w 48"/>
                  <a:gd name="T57" fmla="*/ 48 h 68"/>
                  <a:gd name="T58" fmla="*/ 14 w 48"/>
                  <a:gd name="T59" fmla="*/ 48 h 68"/>
                  <a:gd name="T60" fmla="*/ 8 w 48"/>
                  <a:gd name="T61" fmla="*/ 34 h 68"/>
                  <a:gd name="T62" fmla="*/ 0 w 48"/>
                  <a:gd name="T63" fmla="*/ 26 h 68"/>
                  <a:gd name="T64" fmla="*/ 0 w 48"/>
                  <a:gd name="T65" fmla="*/ 26 h 68"/>
                  <a:gd name="T66" fmla="*/ 2 w 48"/>
                  <a:gd name="T67" fmla="*/ 20 h 68"/>
                  <a:gd name="T68" fmla="*/ 2 w 48"/>
                  <a:gd name="T69" fmla="*/ 18 h 68"/>
                  <a:gd name="T70" fmla="*/ 6 w 48"/>
                  <a:gd name="T71" fmla="*/ 16 h 68"/>
                  <a:gd name="T72" fmla="*/ 6 w 48"/>
                  <a:gd name="T73" fmla="*/ 16 h 68"/>
                  <a:gd name="T74" fmla="*/ 8 w 48"/>
                  <a:gd name="T75" fmla="*/ 14 h 68"/>
                  <a:gd name="T76" fmla="*/ 10 w 48"/>
                  <a:gd name="T77" fmla="*/ 16 h 68"/>
                  <a:gd name="T78" fmla="*/ 14 w 48"/>
                  <a:gd name="T79" fmla="*/ 18 h 68"/>
                  <a:gd name="T80" fmla="*/ 14 w 48"/>
                  <a:gd name="T81" fmla="*/ 18 h 68"/>
                  <a:gd name="T82" fmla="*/ 12 w 48"/>
                  <a:gd name="T83" fmla="*/ 12 h 68"/>
                  <a:gd name="T84" fmla="*/ 12 w 48"/>
                  <a:gd name="T85" fmla="*/ 8 h 68"/>
                  <a:gd name="T86" fmla="*/ 14 w 48"/>
                  <a:gd name="T87" fmla="*/ 4 h 68"/>
                  <a:gd name="T88" fmla="*/ 16 w 48"/>
                  <a:gd name="T89" fmla="*/ 2 h 68"/>
                  <a:gd name="T90" fmla="*/ 16 w 48"/>
                  <a:gd name="T91" fmla="*/ 2 h 68"/>
                  <a:gd name="T92" fmla="*/ 20 w 48"/>
                  <a:gd name="T93" fmla="*/ 0 h 68"/>
                  <a:gd name="T94" fmla="*/ 20 w 48"/>
                  <a:gd name="T95" fmla="*/ 0 h 68"/>
                  <a:gd name="T96" fmla="*/ 26 w 48"/>
                  <a:gd name="T97" fmla="*/ 30 h 68"/>
                  <a:gd name="T98" fmla="*/ 26 w 48"/>
                  <a:gd name="T99" fmla="*/ 30 h 68"/>
                  <a:gd name="T100" fmla="*/ 26 w 48"/>
                  <a:gd name="T101" fmla="*/ 38 h 68"/>
                  <a:gd name="T102" fmla="*/ 26 w 48"/>
                  <a:gd name="T103" fmla="*/ 38 h 68"/>
                  <a:gd name="T104" fmla="*/ 28 w 48"/>
                  <a:gd name="T105" fmla="*/ 36 h 68"/>
                  <a:gd name="T106" fmla="*/ 28 w 48"/>
                  <a:gd name="T10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68">
                    <a:moveTo>
                      <a:pt x="28" y="36"/>
                    </a:moveTo>
                    <a:lnTo>
                      <a:pt x="28" y="36"/>
                    </a:lnTo>
                    <a:lnTo>
                      <a:pt x="32" y="40"/>
                    </a:lnTo>
                    <a:lnTo>
                      <a:pt x="34" y="40"/>
                    </a:lnTo>
                    <a:lnTo>
                      <a:pt x="40" y="36"/>
                    </a:lnTo>
                    <a:lnTo>
                      <a:pt x="40" y="36"/>
                    </a:lnTo>
                    <a:lnTo>
                      <a:pt x="44" y="36"/>
                    </a:lnTo>
                    <a:lnTo>
                      <a:pt x="48" y="38"/>
                    </a:lnTo>
                    <a:lnTo>
                      <a:pt x="48" y="44"/>
                    </a:lnTo>
                    <a:lnTo>
                      <a:pt x="48" y="56"/>
                    </a:lnTo>
                    <a:lnTo>
                      <a:pt x="48" y="56"/>
                    </a:lnTo>
                    <a:lnTo>
                      <a:pt x="46" y="66"/>
                    </a:lnTo>
                    <a:lnTo>
                      <a:pt x="44" y="68"/>
                    </a:lnTo>
                    <a:lnTo>
                      <a:pt x="40" y="68"/>
                    </a:lnTo>
                    <a:lnTo>
                      <a:pt x="40" y="68"/>
                    </a:lnTo>
                    <a:lnTo>
                      <a:pt x="38" y="66"/>
                    </a:lnTo>
                    <a:lnTo>
                      <a:pt x="36" y="62"/>
                    </a:lnTo>
                    <a:lnTo>
                      <a:pt x="36" y="62"/>
                    </a:lnTo>
                    <a:lnTo>
                      <a:pt x="34" y="54"/>
                    </a:lnTo>
                    <a:lnTo>
                      <a:pt x="32" y="54"/>
                    </a:lnTo>
                    <a:lnTo>
                      <a:pt x="28" y="58"/>
                    </a:lnTo>
                    <a:lnTo>
                      <a:pt x="28" y="58"/>
                    </a:lnTo>
                    <a:lnTo>
                      <a:pt x="26" y="58"/>
                    </a:lnTo>
                    <a:lnTo>
                      <a:pt x="26" y="58"/>
                    </a:lnTo>
                    <a:lnTo>
                      <a:pt x="22" y="56"/>
                    </a:lnTo>
                    <a:lnTo>
                      <a:pt x="20" y="50"/>
                    </a:lnTo>
                    <a:lnTo>
                      <a:pt x="18" y="46"/>
                    </a:lnTo>
                    <a:lnTo>
                      <a:pt x="16" y="46"/>
                    </a:lnTo>
                    <a:lnTo>
                      <a:pt x="14" y="48"/>
                    </a:lnTo>
                    <a:lnTo>
                      <a:pt x="14" y="48"/>
                    </a:lnTo>
                    <a:lnTo>
                      <a:pt x="8" y="34"/>
                    </a:lnTo>
                    <a:lnTo>
                      <a:pt x="0" y="26"/>
                    </a:lnTo>
                    <a:lnTo>
                      <a:pt x="0" y="26"/>
                    </a:lnTo>
                    <a:lnTo>
                      <a:pt x="2" y="20"/>
                    </a:lnTo>
                    <a:lnTo>
                      <a:pt x="2" y="18"/>
                    </a:lnTo>
                    <a:lnTo>
                      <a:pt x="6" y="16"/>
                    </a:lnTo>
                    <a:lnTo>
                      <a:pt x="6" y="16"/>
                    </a:lnTo>
                    <a:lnTo>
                      <a:pt x="8" y="14"/>
                    </a:lnTo>
                    <a:lnTo>
                      <a:pt x="10" y="16"/>
                    </a:lnTo>
                    <a:lnTo>
                      <a:pt x="14" y="18"/>
                    </a:lnTo>
                    <a:lnTo>
                      <a:pt x="14" y="18"/>
                    </a:lnTo>
                    <a:lnTo>
                      <a:pt x="12" y="12"/>
                    </a:lnTo>
                    <a:lnTo>
                      <a:pt x="12" y="8"/>
                    </a:lnTo>
                    <a:lnTo>
                      <a:pt x="14" y="4"/>
                    </a:lnTo>
                    <a:lnTo>
                      <a:pt x="16" y="2"/>
                    </a:lnTo>
                    <a:lnTo>
                      <a:pt x="16" y="2"/>
                    </a:lnTo>
                    <a:lnTo>
                      <a:pt x="20" y="0"/>
                    </a:lnTo>
                    <a:lnTo>
                      <a:pt x="20" y="0"/>
                    </a:lnTo>
                    <a:lnTo>
                      <a:pt x="26" y="30"/>
                    </a:lnTo>
                    <a:lnTo>
                      <a:pt x="26" y="30"/>
                    </a:lnTo>
                    <a:lnTo>
                      <a:pt x="26" y="38"/>
                    </a:lnTo>
                    <a:lnTo>
                      <a:pt x="26" y="38"/>
                    </a:lnTo>
                    <a:lnTo>
                      <a:pt x="28" y="36"/>
                    </a:lnTo>
                    <a:lnTo>
                      <a:pt x="2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8" name="Freeform 2198">
                <a:extLst>
                  <a:ext uri="{FF2B5EF4-FFF2-40B4-BE49-F238E27FC236}">
                    <a16:creationId xmlns:a16="http://schemas.microsoft.com/office/drawing/2014/main" id="{9218DEF7-0582-B990-1CC8-BC540F900C2B}"/>
                  </a:ext>
                </a:extLst>
              </p:cNvPr>
              <p:cNvSpPr>
                <a:spLocks/>
              </p:cNvSpPr>
              <p:nvPr/>
            </p:nvSpPr>
            <p:spPr bwMode="auto">
              <a:xfrm>
                <a:off x="5906" y="2203"/>
                <a:ext cx="36" cy="68"/>
              </a:xfrm>
              <a:custGeom>
                <a:avLst/>
                <a:gdLst>
                  <a:gd name="T0" fmla="*/ 0 w 36"/>
                  <a:gd name="T1" fmla="*/ 12 h 68"/>
                  <a:gd name="T2" fmla="*/ 0 w 36"/>
                  <a:gd name="T3" fmla="*/ 12 h 68"/>
                  <a:gd name="T4" fmla="*/ 2 w 36"/>
                  <a:gd name="T5" fmla="*/ 12 h 68"/>
                  <a:gd name="T6" fmla="*/ 2 w 36"/>
                  <a:gd name="T7" fmla="*/ 10 h 68"/>
                  <a:gd name="T8" fmla="*/ 2 w 36"/>
                  <a:gd name="T9" fmla="*/ 4 h 68"/>
                  <a:gd name="T10" fmla="*/ 4 w 36"/>
                  <a:gd name="T11" fmla="*/ 0 h 68"/>
                  <a:gd name="T12" fmla="*/ 6 w 36"/>
                  <a:gd name="T13" fmla="*/ 0 h 68"/>
                  <a:gd name="T14" fmla="*/ 6 w 36"/>
                  <a:gd name="T15" fmla="*/ 2 h 68"/>
                  <a:gd name="T16" fmla="*/ 6 w 36"/>
                  <a:gd name="T17" fmla="*/ 2 h 68"/>
                  <a:gd name="T18" fmla="*/ 8 w 36"/>
                  <a:gd name="T19" fmla="*/ 6 h 68"/>
                  <a:gd name="T20" fmla="*/ 8 w 36"/>
                  <a:gd name="T21" fmla="*/ 12 h 68"/>
                  <a:gd name="T22" fmla="*/ 10 w 36"/>
                  <a:gd name="T23" fmla="*/ 16 h 68"/>
                  <a:gd name="T24" fmla="*/ 12 w 36"/>
                  <a:gd name="T25" fmla="*/ 18 h 68"/>
                  <a:gd name="T26" fmla="*/ 12 w 36"/>
                  <a:gd name="T27" fmla="*/ 18 h 68"/>
                  <a:gd name="T28" fmla="*/ 14 w 36"/>
                  <a:gd name="T29" fmla="*/ 22 h 68"/>
                  <a:gd name="T30" fmla="*/ 18 w 36"/>
                  <a:gd name="T31" fmla="*/ 24 h 68"/>
                  <a:gd name="T32" fmla="*/ 20 w 36"/>
                  <a:gd name="T33" fmla="*/ 22 h 68"/>
                  <a:gd name="T34" fmla="*/ 24 w 36"/>
                  <a:gd name="T35" fmla="*/ 18 h 68"/>
                  <a:gd name="T36" fmla="*/ 24 w 36"/>
                  <a:gd name="T37" fmla="*/ 18 h 68"/>
                  <a:gd name="T38" fmla="*/ 24 w 36"/>
                  <a:gd name="T39" fmla="*/ 18 h 68"/>
                  <a:gd name="T40" fmla="*/ 26 w 36"/>
                  <a:gd name="T41" fmla="*/ 20 h 68"/>
                  <a:gd name="T42" fmla="*/ 28 w 36"/>
                  <a:gd name="T43" fmla="*/ 24 h 68"/>
                  <a:gd name="T44" fmla="*/ 28 w 36"/>
                  <a:gd name="T45" fmla="*/ 24 h 68"/>
                  <a:gd name="T46" fmla="*/ 30 w 36"/>
                  <a:gd name="T47" fmla="*/ 32 h 68"/>
                  <a:gd name="T48" fmla="*/ 32 w 36"/>
                  <a:gd name="T49" fmla="*/ 32 h 68"/>
                  <a:gd name="T50" fmla="*/ 34 w 36"/>
                  <a:gd name="T51" fmla="*/ 30 h 68"/>
                  <a:gd name="T52" fmla="*/ 34 w 36"/>
                  <a:gd name="T53" fmla="*/ 30 h 68"/>
                  <a:gd name="T54" fmla="*/ 36 w 36"/>
                  <a:gd name="T55" fmla="*/ 30 h 68"/>
                  <a:gd name="T56" fmla="*/ 36 w 36"/>
                  <a:gd name="T57" fmla="*/ 30 h 68"/>
                  <a:gd name="T58" fmla="*/ 36 w 36"/>
                  <a:gd name="T59" fmla="*/ 42 h 68"/>
                  <a:gd name="T60" fmla="*/ 34 w 36"/>
                  <a:gd name="T61" fmla="*/ 44 h 68"/>
                  <a:gd name="T62" fmla="*/ 32 w 36"/>
                  <a:gd name="T63" fmla="*/ 44 h 68"/>
                  <a:gd name="T64" fmla="*/ 30 w 36"/>
                  <a:gd name="T65" fmla="*/ 44 h 68"/>
                  <a:gd name="T66" fmla="*/ 26 w 36"/>
                  <a:gd name="T67" fmla="*/ 46 h 68"/>
                  <a:gd name="T68" fmla="*/ 26 w 36"/>
                  <a:gd name="T69" fmla="*/ 46 h 68"/>
                  <a:gd name="T70" fmla="*/ 28 w 36"/>
                  <a:gd name="T71" fmla="*/ 56 h 68"/>
                  <a:gd name="T72" fmla="*/ 28 w 36"/>
                  <a:gd name="T73" fmla="*/ 62 h 68"/>
                  <a:gd name="T74" fmla="*/ 24 w 36"/>
                  <a:gd name="T75" fmla="*/ 66 h 68"/>
                  <a:gd name="T76" fmla="*/ 24 w 36"/>
                  <a:gd name="T77" fmla="*/ 66 h 68"/>
                  <a:gd name="T78" fmla="*/ 24 w 36"/>
                  <a:gd name="T79" fmla="*/ 68 h 68"/>
                  <a:gd name="T80" fmla="*/ 22 w 36"/>
                  <a:gd name="T81" fmla="*/ 66 h 68"/>
                  <a:gd name="T82" fmla="*/ 20 w 36"/>
                  <a:gd name="T83" fmla="*/ 64 h 68"/>
                  <a:gd name="T84" fmla="*/ 20 w 36"/>
                  <a:gd name="T85" fmla="*/ 64 h 68"/>
                  <a:gd name="T86" fmla="*/ 16 w 36"/>
                  <a:gd name="T87" fmla="*/ 62 h 68"/>
                  <a:gd name="T88" fmla="*/ 14 w 36"/>
                  <a:gd name="T89" fmla="*/ 58 h 68"/>
                  <a:gd name="T90" fmla="*/ 12 w 36"/>
                  <a:gd name="T91" fmla="*/ 44 h 68"/>
                  <a:gd name="T92" fmla="*/ 12 w 36"/>
                  <a:gd name="T93" fmla="*/ 44 h 68"/>
                  <a:gd name="T94" fmla="*/ 8 w 36"/>
                  <a:gd name="T95" fmla="*/ 38 h 68"/>
                  <a:gd name="T96" fmla="*/ 8 w 36"/>
                  <a:gd name="T97" fmla="*/ 38 h 68"/>
                  <a:gd name="T98" fmla="*/ 6 w 36"/>
                  <a:gd name="T99" fmla="*/ 34 h 68"/>
                  <a:gd name="T100" fmla="*/ 6 w 36"/>
                  <a:gd name="T101" fmla="*/ 26 h 68"/>
                  <a:gd name="T102" fmla="*/ 6 w 36"/>
                  <a:gd name="T103" fmla="*/ 26 h 68"/>
                  <a:gd name="T104" fmla="*/ 6 w 36"/>
                  <a:gd name="T105" fmla="*/ 22 h 68"/>
                  <a:gd name="T106" fmla="*/ 6 w 36"/>
                  <a:gd name="T107" fmla="*/ 20 h 68"/>
                  <a:gd name="T108" fmla="*/ 6 w 36"/>
                  <a:gd name="T109" fmla="*/ 20 h 68"/>
                  <a:gd name="T110" fmla="*/ 2 w 36"/>
                  <a:gd name="T111" fmla="*/ 18 h 68"/>
                  <a:gd name="T112" fmla="*/ 0 w 36"/>
                  <a:gd name="T113" fmla="*/ 16 h 68"/>
                  <a:gd name="T114" fmla="*/ 0 w 36"/>
                  <a:gd name="T115" fmla="*/ 12 h 68"/>
                  <a:gd name="T116" fmla="*/ 0 w 36"/>
                  <a:gd name="T117"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68">
                    <a:moveTo>
                      <a:pt x="0" y="12"/>
                    </a:moveTo>
                    <a:lnTo>
                      <a:pt x="0" y="12"/>
                    </a:lnTo>
                    <a:lnTo>
                      <a:pt x="2" y="12"/>
                    </a:lnTo>
                    <a:lnTo>
                      <a:pt x="2" y="10"/>
                    </a:lnTo>
                    <a:lnTo>
                      <a:pt x="2" y="4"/>
                    </a:lnTo>
                    <a:lnTo>
                      <a:pt x="4" y="0"/>
                    </a:lnTo>
                    <a:lnTo>
                      <a:pt x="6" y="0"/>
                    </a:lnTo>
                    <a:lnTo>
                      <a:pt x="6" y="2"/>
                    </a:lnTo>
                    <a:lnTo>
                      <a:pt x="6" y="2"/>
                    </a:lnTo>
                    <a:lnTo>
                      <a:pt x="8" y="6"/>
                    </a:lnTo>
                    <a:lnTo>
                      <a:pt x="8" y="12"/>
                    </a:lnTo>
                    <a:lnTo>
                      <a:pt x="10" y="16"/>
                    </a:lnTo>
                    <a:lnTo>
                      <a:pt x="12" y="18"/>
                    </a:lnTo>
                    <a:lnTo>
                      <a:pt x="12" y="18"/>
                    </a:lnTo>
                    <a:lnTo>
                      <a:pt x="14" y="22"/>
                    </a:lnTo>
                    <a:lnTo>
                      <a:pt x="18" y="24"/>
                    </a:lnTo>
                    <a:lnTo>
                      <a:pt x="20" y="22"/>
                    </a:lnTo>
                    <a:lnTo>
                      <a:pt x="24" y="18"/>
                    </a:lnTo>
                    <a:lnTo>
                      <a:pt x="24" y="18"/>
                    </a:lnTo>
                    <a:lnTo>
                      <a:pt x="24" y="18"/>
                    </a:lnTo>
                    <a:lnTo>
                      <a:pt x="26" y="20"/>
                    </a:lnTo>
                    <a:lnTo>
                      <a:pt x="28" y="24"/>
                    </a:lnTo>
                    <a:lnTo>
                      <a:pt x="28" y="24"/>
                    </a:lnTo>
                    <a:lnTo>
                      <a:pt x="30" y="32"/>
                    </a:lnTo>
                    <a:lnTo>
                      <a:pt x="32" y="32"/>
                    </a:lnTo>
                    <a:lnTo>
                      <a:pt x="34" y="30"/>
                    </a:lnTo>
                    <a:lnTo>
                      <a:pt x="34" y="30"/>
                    </a:lnTo>
                    <a:lnTo>
                      <a:pt x="36" y="30"/>
                    </a:lnTo>
                    <a:lnTo>
                      <a:pt x="36" y="30"/>
                    </a:lnTo>
                    <a:lnTo>
                      <a:pt x="36" y="42"/>
                    </a:lnTo>
                    <a:lnTo>
                      <a:pt x="34" y="44"/>
                    </a:lnTo>
                    <a:lnTo>
                      <a:pt x="32" y="44"/>
                    </a:lnTo>
                    <a:lnTo>
                      <a:pt x="30" y="44"/>
                    </a:lnTo>
                    <a:lnTo>
                      <a:pt x="26" y="46"/>
                    </a:lnTo>
                    <a:lnTo>
                      <a:pt x="26" y="46"/>
                    </a:lnTo>
                    <a:lnTo>
                      <a:pt x="28" y="56"/>
                    </a:lnTo>
                    <a:lnTo>
                      <a:pt x="28" y="62"/>
                    </a:lnTo>
                    <a:lnTo>
                      <a:pt x="24" y="66"/>
                    </a:lnTo>
                    <a:lnTo>
                      <a:pt x="24" y="66"/>
                    </a:lnTo>
                    <a:lnTo>
                      <a:pt x="24" y="68"/>
                    </a:lnTo>
                    <a:lnTo>
                      <a:pt x="22" y="66"/>
                    </a:lnTo>
                    <a:lnTo>
                      <a:pt x="20" y="64"/>
                    </a:lnTo>
                    <a:lnTo>
                      <a:pt x="20" y="64"/>
                    </a:lnTo>
                    <a:lnTo>
                      <a:pt x="16" y="62"/>
                    </a:lnTo>
                    <a:lnTo>
                      <a:pt x="14" y="58"/>
                    </a:lnTo>
                    <a:lnTo>
                      <a:pt x="12" y="44"/>
                    </a:lnTo>
                    <a:lnTo>
                      <a:pt x="12" y="44"/>
                    </a:lnTo>
                    <a:lnTo>
                      <a:pt x="8" y="38"/>
                    </a:lnTo>
                    <a:lnTo>
                      <a:pt x="8" y="38"/>
                    </a:lnTo>
                    <a:lnTo>
                      <a:pt x="6" y="34"/>
                    </a:lnTo>
                    <a:lnTo>
                      <a:pt x="6" y="26"/>
                    </a:lnTo>
                    <a:lnTo>
                      <a:pt x="6" y="26"/>
                    </a:lnTo>
                    <a:lnTo>
                      <a:pt x="6" y="22"/>
                    </a:lnTo>
                    <a:lnTo>
                      <a:pt x="6" y="20"/>
                    </a:lnTo>
                    <a:lnTo>
                      <a:pt x="6" y="20"/>
                    </a:lnTo>
                    <a:lnTo>
                      <a:pt x="2" y="18"/>
                    </a:lnTo>
                    <a:lnTo>
                      <a:pt x="0"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9" name="Freeform 2199">
                <a:extLst>
                  <a:ext uri="{FF2B5EF4-FFF2-40B4-BE49-F238E27FC236}">
                    <a16:creationId xmlns:a16="http://schemas.microsoft.com/office/drawing/2014/main" id="{9F35A67D-E336-1CCE-BDAE-8CC86107EB33}"/>
                  </a:ext>
                </a:extLst>
              </p:cNvPr>
              <p:cNvSpPr>
                <a:spLocks/>
              </p:cNvSpPr>
              <p:nvPr/>
            </p:nvSpPr>
            <p:spPr bwMode="auto">
              <a:xfrm>
                <a:off x="5946" y="2215"/>
                <a:ext cx="26" cy="38"/>
              </a:xfrm>
              <a:custGeom>
                <a:avLst/>
                <a:gdLst>
                  <a:gd name="T0" fmla="*/ 6 w 26"/>
                  <a:gd name="T1" fmla="*/ 26 h 38"/>
                  <a:gd name="T2" fmla="*/ 6 w 26"/>
                  <a:gd name="T3" fmla="*/ 26 h 38"/>
                  <a:gd name="T4" fmla="*/ 4 w 26"/>
                  <a:gd name="T5" fmla="*/ 16 h 38"/>
                  <a:gd name="T6" fmla="*/ 2 w 26"/>
                  <a:gd name="T7" fmla="*/ 12 h 38"/>
                  <a:gd name="T8" fmla="*/ 0 w 26"/>
                  <a:gd name="T9" fmla="*/ 10 h 38"/>
                  <a:gd name="T10" fmla="*/ 0 w 26"/>
                  <a:gd name="T11" fmla="*/ 10 h 38"/>
                  <a:gd name="T12" fmla="*/ 0 w 26"/>
                  <a:gd name="T13" fmla="*/ 6 h 38"/>
                  <a:gd name="T14" fmla="*/ 0 w 26"/>
                  <a:gd name="T15" fmla="*/ 6 h 38"/>
                  <a:gd name="T16" fmla="*/ 0 w 26"/>
                  <a:gd name="T17" fmla="*/ 4 h 38"/>
                  <a:gd name="T18" fmla="*/ 2 w 26"/>
                  <a:gd name="T19" fmla="*/ 2 h 38"/>
                  <a:gd name="T20" fmla="*/ 2 w 26"/>
                  <a:gd name="T21" fmla="*/ 2 h 38"/>
                  <a:gd name="T22" fmla="*/ 6 w 26"/>
                  <a:gd name="T23" fmla="*/ 6 h 38"/>
                  <a:gd name="T24" fmla="*/ 8 w 26"/>
                  <a:gd name="T25" fmla="*/ 10 h 38"/>
                  <a:gd name="T26" fmla="*/ 10 w 26"/>
                  <a:gd name="T27" fmla="*/ 10 h 38"/>
                  <a:gd name="T28" fmla="*/ 14 w 26"/>
                  <a:gd name="T29" fmla="*/ 6 h 38"/>
                  <a:gd name="T30" fmla="*/ 14 w 26"/>
                  <a:gd name="T31" fmla="*/ 6 h 38"/>
                  <a:gd name="T32" fmla="*/ 16 w 26"/>
                  <a:gd name="T33" fmla="*/ 2 h 38"/>
                  <a:gd name="T34" fmla="*/ 18 w 26"/>
                  <a:gd name="T35" fmla="*/ 0 h 38"/>
                  <a:gd name="T36" fmla="*/ 20 w 26"/>
                  <a:gd name="T37" fmla="*/ 0 h 38"/>
                  <a:gd name="T38" fmla="*/ 22 w 26"/>
                  <a:gd name="T39" fmla="*/ 0 h 38"/>
                  <a:gd name="T40" fmla="*/ 22 w 26"/>
                  <a:gd name="T41" fmla="*/ 0 h 38"/>
                  <a:gd name="T42" fmla="*/ 24 w 26"/>
                  <a:gd name="T43" fmla="*/ 4 h 38"/>
                  <a:gd name="T44" fmla="*/ 24 w 26"/>
                  <a:gd name="T45" fmla="*/ 10 h 38"/>
                  <a:gd name="T46" fmla="*/ 24 w 26"/>
                  <a:gd name="T47" fmla="*/ 10 h 38"/>
                  <a:gd name="T48" fmla="*/ 26 w 26"/>
                  <a:gd name="T49" fmla="*/ 26 h 38"/>
                  <a:gd name="T50" fmla="*/ 26 w 26"/>
                  <a:gd name="T51" fmla="*/ 26 h 38"/>
                  <a:gd name="T52" fmla="*/ 26 w 26"/>
                  <a:gd name="T53" fmla="*/ 30 h 38"/>
                  <a:gd name="T54" fmla="*/ 26 w 26"/>
                  <a:gd name="T55" fmla="*/ 30 h 38"/>
                  <a:gd name="T56" fmla="*/ 24 w 26"/>
                  <a:gd name="T57" fmla="*/ 36 h 38"/>
                  <a:gd name="T58" fmla="*/ 22 w 26"/>
                  <a:gd name="T59" fmla="*/ 38 h 38"/>
                  <a:gd name="T60" fmla="*/ 20 w 26"/>
                  <a:gd name="T61" fmla="*/ 36 h 38"/>
                  <a:gd name="T62" fmla="*/ 20 w 26"/>
                  <a:gd name="T63" fmla="*/ 36 h 38"/>
                  <a:gd name="T64" fmla="*/ 18 w 26"/>
                  <a:gd name="T65" fmla="*/ 30 h 38"/>
                  <a:gd name="T66" fmla="*/ 16 w 26"/>
                  <a:gd name="T67" fmla="*/ 30 h 38"/>
                  <a:gd name="T68" fmla="*/ 12 w 26"/>
                  <a:gd name="T69" fmla="*/ 32 h 38"/>
                  <a:gd name="T70" fmla="*/ 12 w 26"/>
                  <a:gd name="T71" fmla="*/ 32 h 38"/>
                  <a:gd name="T72" fmla="*/ 10 w 26"/>
                  <a:gd name="T73" fmla="*/ 30 h 38"/>
                  <a:gd name="T74" fmla="*/ 10 w 26"/>
                  <a:gd name="T75" fmla="*/ 30 h 38"/>
                  <a:gd name="T76" fmla="*/ 8 w 26"/>
                  <a:gd name="T77" fmla="*/ 26 h 38"/>
                  <a:gd name="T78" fmla="*/ 8 w 26"/>
                  <a:gd name="T79" fmla="*/ 24 h 38"/>
                  <a:gd name="T80" fmla="*/ 6 w 26"/>
                  <a:gd name="T81" fmla="*/ 24 h 38"/>
                  <a:gd name="T82" fmla="*/ 6 w 26"/>
                  <a:gd name="T83" fmla="*/ 24 h 38"/>
                  <a:gd name="T84" fmla="*/ 6 w 26"/>
                  <a:gd name="T85" fmla="*/ 26 h 38"/>
                  <a:gd name="T86" fmla="*/ 6 w 26"/>
                  <a:gd name="T8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38">
                    <a:moveTo>
                      <a:pt x="6" y="26"/>
                    </a:moveTo>
                    <a:lnTo>
                      <a:pt x="6" y="26"/>
                    </a:lnTo>
                    <a:lnTo>
                      <a:pt x="4" y="16"/>
                    </a:lnTo>
                    <a:lnTo>
                      <a:pt x="2" y="12"/>
                    </a:lnTo>
                    <a:lnTo>
                      <a:pt x="0" y="10"/>
                    </a:lnTo>
                    <a:lnTo>
                      <a:pt x="0" y="10"/>
                    </a:lnTo>
                    <a:lnTo>
                      <a:pt x="0" y="6"/>
                    </a:lnTo>
                    <a:lnTo>
                      <a:pt x="0" y="6"/>
                    </a:lnTo>
                    <a:lnTo>
                      <a:pt x="0" y="4"/>
                    </a:lnTo>
                    <a:lnTo>
                      <a:pt x="2" y="2"/>
                    </a:lnTo>
                    <a:lnTo>
                      <a:pt x="2" y="2"/>
                    </a:lnTo>
                    <a:lnTo>
                      <a:pt x="6" y="6"/>
                    </a:lnTo>
                    <a:lnTo>
                      <a:pt x="8" y="10"/>
                    </a:lnTo>
                    <a:lnTo>
                      <a:pt x="10" y="10"/>
                    </a:lnTo>
                    <a:lnTo>
                      <a:pt x="14" y="6"/>
                    </a:lnTo>
                    <a:lnTo>
                      <a:pt x="14" y="6"/>
                    </a:lnTo>
                    <a:lnTo>
                      <a:pt x="16" y="2"/>
                    </a:lnTo>
                    <a:lnTo>
                      <a:pt x="18" y="0"/>
                    </a:lnTo>
                    <a:lnTo>
                      <a:pt x="20" y="0"/>
                    </a:lnTo>
                    <a:lnTo>
                      <a:pt x="22" y="0"/>
                    </a:lnTo>
                    <a:lnTo>
                      <a:pt x="22" y="0"/>
                    </a:lnTo>
                    <a:lnTo>
                      <a:pt x="24" y="4"/>
                    </a:lnTo>
                    <a:lnTo>
                      <a:pt x="24" y="10"/>
                    </a:lnTo>
                    <a:lnTo>
                      <a:pt x="24" y="10"/>
                    </a:lnTo>
                    <a:lnTo>
                      <a:pt x="26" y="26"/>
                    </a:lnTo>
                    <a:lnTo>
                      <a:pt x="26" y="26"/>
                    </a:lnTo>
                    <a:lnTo>
                      <a:pt x="26" y="30"/>
                    </a:lnTo>
                    <a:lnTo>
                      <a:pt x="26" y="30"/>
                    </a:lnTo>
                    <a:lnTo>
                      <a:pt x="24" y="36"/>
                    </a:lnTo>
                    <a:lnTo>
                      <a:pt x="22" y="38"/>
                    </a:lnTo>
                    <a:lnTo>
                      <a:pt x="20" y="36"/>
                    </a:lnTo>
                    <a:lnTo>
                      <a:pt x="20" y="36"/>
                    </a:lnTo>
                    <a:lnTo>
                      <a:pt x="18" y="30"/>
                    </a:lnTo>
                    <a:lnTo>
                      <a:pt x="16" y="30"/>
                    </a:lnTo>
                    <a:lnTo>
                      <a:pt x="12" y="32"/>
                    </a:lnTo>
                    <a:lnTo>
                      <a:pt x="12" y="32"/>
                    </a:lnTo>
                    <a:lnTo>
                      <a:pt x="10" y="30"/>
                    </a:lnTo>
                    <a:lnTo>
                      <a:pt x="10" y="30"/>
                    </a:lnTo>
                    <a:lnTo>
                      <a:pt x="8" y="26"/>
                    </a:lnTo>
                    <a:lnTo>
                      <a:pt x="8" y="24"/>
                    </a:lnTo>
                    <a:lnTo>
                      <a:pt x="6" y="24"/>
                    </a:lnTo>
                    <a:lnTo>
                      <a:pt x="6" y="24"/>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0" name="Freeform 2200">
                <a:extLst>
                  <a:ext uri="{FF2B5EF4-FFF2-40B4-BE49-F238E27FC236}">
                    <a16:creationId xmlns:a16="http://schemas.microsoft.com/office/drawing/2014/main" id="{F98169E2-7B83-3AC9-C6DD-928ADA6DD2D7}"/>
                  </a:ext>
                </a:extLst>
              </p:cNvPr>
              <p:cNvSpPr>
                <a:spLocks/>
              </p:cNvSpPr>
              <p:nvPr/>
            </p:nvSpPr>
            <p:spPr bwMode="auto">
              <a:xfrm>
                <a:off x="5960" y="2203"/>
                <a:ext cx="16" cy="18"/>
              </a:xfrm>
              <a:custGeom>
                <a:avLst/>
                <a:gdLst>
                  <a:gd name="T0" fmla="*/ 8 w 16"/>
                  <a:gd name="T1" fmla="*/ 14 h 18"/>
                  <a:gd name="T2" fmla="*/ 8 w 16"/>
                  <a:gd name="T3" fmla="*/ 14 h 18"/>
                  <a:gd name="T4" fmla="*/ 4 w 16"/>
                  <a:gd name="T5" fmla="*/ 16 h 18"/>
                  <a:gd name="T6" fmla="*/ 2 w 16"/>
                  <a:gd name="T7" fmla="*/ 16 h 18"/>
                  <a:gd name="T8" fmla="*/ 0 w 16"/>
                  <a:gd name="T9" fmla="*/ 18 h 18"/>
                  <a:gd name="T10" fmla="*/ 0 w 16"/>
                  <a:gd name="T11" fmla="*/ 18 h 18"/>
                  <a:gd name="T12" fmla="*/ 4 w 16"/>
                  <a:gd name="T13" fmla="*/ 6 h 18"/>
                  <a:gd name="T14" fmla="*/ 8 w 16"/>
                  <a:gd name="T15" fmla="*/ 0 h 18"/>
                  <a:gd name="T16" fmla="*/ 10 w 16"/>
                  <a:gd name="T17" fmla="*/ 0 h 18"/>
                  <a:gd name="T18" fmla="*/ 12 w 16"/>
                  <a:gd name="T19" fmla="*/ 0 h 18"/>
                  <a:gd name="T20" fmla="*/ 16 w 16"/>
                  <a:gd name="T21" fmla="*/ 4 h 18"/>
                  <a:gd name="T22" fmla="*/ 16 w 16"/>
                  <a:gd name="T23" fmla="*/ 4 h 18"/>
                  <a:gd name="T24" fmla="*/ 14 w 16"/>
                  <a:gd name="T25" fmla="*/ 16 h 18"/>
                  <a:gd name="T26" fmla="*/ 14 w 16"/>
                  <a:gd name="T27" fmla="*/ 16 h 18"/>
                  <a:gd name="T28" fmla="*/ 10 w 16"/>
                  <a:gd name="T29" fmla="*/ 18 h 18"/>
                  <a:gd name="T30" fmla="*/ 8 w 16"/>
                  <a:gd name="T31" fmla="*/ 14 h 18"/>
                  <a:gd name="T32" fmla="*/ 8 w 16"/>
                  <a:gd name="T3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14"/>
                    </a:moveTo>
                    <a:lnTo>
                      <a:pt x="8" y="14"/>
                    </a:lnTo>
                    <a:lnTo>
                      <a:pt x="4" y="16"/>
                    </a:lnTo>
                    <a:lnTo>
                      <a:pt x="2" y="16"/>
                    </a:lnTo>
                    <a:lnTo>
                      <a:pt x="0" y="18"/>
                    </a:lnTo>
                    <a:lnTo>
                      <a:pt x="0" y="18"/>
                    </a:lnTo>
                    <a:lnTo>
                      <a:pt x="4" y="6"/>
                    </a:lnTo>
                    <a:lnTo>
                      <a:pt x="8" y="0"/>
                    </a:lnTo>
                    <a:lnTo>
                      <a:pt x="10" y="0"/>
                    </a:lnTo>
                    <a:lnTo>
                      <a:pt x="12" y="0"/>
                    </a:lnTo>
                    <a:lnTo>
                      <a:pt x="16" y="4"/>
                    </a:lnTo>
                    <a:lnTo>
                      <a:pt x="16" y="4"/>
                    </a:lnTo>
                    <a:lnTo>
                      <a:pt x="14" y="16"/>
                    </a:lnTo>
                    <a:lnTo>
                      <a:pt x="14" y="16"/>
                    </a:lnTo>
                    <a:lnTo>
                      <a:pt x="10" y="18"/>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1" name="Freeform 2201">
                <a:extLst>
                  <a:ext uri="{FF2B5EF4-FFF2-40B4-BE49-F238E27FC236}">
                    <a16:creationId xmlns:a16="http://schemas.microsoft.com/office/drawing/2014/main" id="{680D4032-724B-20DD-1E84-157E72360B7C}"/>
                  </a:ext>
                </a:extLst>
              </p:cNvPr>
              <p:cNvSpPr>
                <a:spLocks/>
              </p:cNvSpPr>
              <p:nvPr/>
            </p:nvSpPr>
            <p:spPr bwMode="auto">
              <a:xfrm>
                <a:off x="5878" y="2131"/>
                <a:ext cx="20" cy="32"/>
              </a:xfrm>
              <a:custGeom>
                <a:avLst/>
                <a:gdLst>
                  <a:gd name="T0" fmla="*/ 20 w 20"/>
                  <a:gd name="T1" fmla="*/ 28 h 32"/>
                  <a:gd name="T2" fmla="*/ 20 w 20"/>
                  <a:gd name="T3" fmla="*/ 28 h 32"/>
                  <a:gd name="T4" fmla="*/ 18 w 20"/>
                  <a:gd name="T5" fmla="*/ 32 h 32"/>
                  <a:gd name="T6" fmla="*/ 18 w 20"/>
                  <a:gd name="T7" fmla="*/ 32 h 32"/>
                  <a:gd name="T8" fmla="*/ 14 w 20"/>
                  <a:gd name="T9" fmla="*/ 32 h 32"/>
                  <a:gd name="T10" fmla="*/ 8 w 20"/>
                  <a:gd name="T11" fmla="*/ 30 h 32"/>
                  <a:gd name="T12" fmla="*/ 4 w 20"/>
                  <a:gd name="T13" fmla="*/ 24 h 32"/>
                  <a:gd name="T14" fmla="*/ 2 w 20"/>
                  <a:gd name="T15" fmla="*/ 18 h 32"/>
                  <a:gd name="T16" fmla="*/ 2 w 20"/>
                  <a:gd name="T17" fmla="*/ 18 h 32"/>
                  <a:gd name="T18" fmla="*/ 0 w 20"/>
                  <a:gd name="T19" fmla="*/ 12 h 32"/>
                  <a:gd name="T20" fmla="*/ 0 w 20"/>
                  <a:gd name="T21" fmla="*/ 4 h 32"/>
                  <a:gd name="T22" fmla="*/ 0 w 20"/>
                  <a:gd name="T23" fmla="*/ 4 h 32"/>
                  <a:gd name="T24" fmla="*/ 0 w 20"/>
                  <a:gd name="T25" fmla="*/ 2 h 32"/>
                  <a:gd name="T26" fmla="*/ 2 w 20"/>
                  <a:gd name="T27" fmla="*/ 0 h 32"/>
                  <a:gd name="T28" fmla="*/ 4 w 20"/>
                  <a:gd name="T29" fmla="*/ 2 h 32"/>
                  <a:gd name="T30" fmla="*/ 4 w 20"/>
                  <a:gd name="T31" fmla="*/ 2 h 32"/>
                  <a:gd name="T32" fmla="*/ 10 w 20"/>
                  <a:gd name="T33" fmla="*/ 12 h 32"/>
                  <a:gd name="T34" fmla="*/ 16 w 20"/>
                  <a:gd name="T35" fmla="*/ 24 h 32"/>
                  <a:gd name="T36" fmla="*/ 16 w 20"/>
                  <a:gd name="T37" fmla="*/ 24 h 32"/>
                  <a:gd name="T38" fmla="*/ 20 w 20"/>
                  <a:gd name="T39" fmla="*/ 28 h 32"/>
                  <a:gd name="T40" fmla="*/ 20 w 20"/>
                  <a:gd name="T4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2">
                    <a:moveTo>
                      <a:pt x="20" y="28"/>
                    </a:moveTo>
                    <a:lnTo>
                      <a:pt x="20" y="28"/>
                    </a:lnTo>
                    <a:lnTo>
                      <a:pt x="18" y="32"/>
                    </a:lnTo>
                    <a:lnTo>
                      <a:pt x="18" y="32"/>
                    </a:lnTo>
                    <a:lnTo>
                      <a:pt x="14" y="32"/>
                    </a:lnTo>
                    <a:lnTo>
                      <a:pt x="8" y="30"/>
                    </a:lnTo>
                    <a:lnTo>
                      <a:pt x="4" y="24"/>
                    </a:lnTo>
                    <a:lnTo>
                      <a:pt x="2" y="18"/>
                    </a:lnTo>
                    <a:lnTo>
                      <a:pt x="2" y="18"/>
                    </a:lnTo>
                    <a:lnTo>
                      <a:pt x="0" y="12"/>
                    </a:lnTo>
                    <a:lnTo>
                      <a:pt x="0" y="4"/>
                    </a:lnTo>
                    <a:lnTo>
                      <a:pt x="0" y="4"/>
                    </a:lnTo>
                    <a:lnTo>
                      <a:pt x="0" y="2"/>
                    </a:lnTo>
                    <a:lnTo>
                      <a:pt x="2" y="0"/>
                    </a:lnTo>
                    <a:lnTo>
                      <a:pt x="4" y="2"/>
                    </a:lnTo>
                    <a:lnTo>
                      <a:pt x="4" y="2"/>
                    </a:lnTo>
                    <a:lnTo>
                      <a:pt x="10" y="12"/>
                    </a:lnTo>
                    <a:lnTo>
                      <a:pt x="16" y="24"/>
                    </a:lnTo>
                    <a:lnTo>
                      <a:pt x="16" y="24"/>
                    </a:lnTo>
                    <a:lnTo>
                      <a:pt x="20" y="28"/>
                    </a:ln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2" name="Freeform 2202">
                <a:extLst>
                  <a:ext uri="{FF2B5EF4-FFF2-40B4-BE49-F238E27FC236}">
                    <a16:creationId xmlns:a16="http://schemas.microsoft.com/office/drawing/2014/main" id="{5BC9AC1C-DFF6-8876-A95B-39227A8C9680}"/>
                  </a:ext>
                </a:extLst>
              </p:cNvPr>
              <p:cNvSpPr>
                <a:spLocks/>
              </p:cNvSpPr>
              <p:nvPr/>
            </p:nvSpPr>
            <p:spPr bwMode="auto">
              <a:xfrm>
                <a:off x="5972" y="2225"/>
                <a:ext cx="14" cy="26"/>
              </a:xfrm>
              <a:custGeom>
                <a:avLst/>
                <a:gdLst>
                  <a:gd name="T0" fmla="*/ 6 w 14"/>
                  <a:gd name="T1" fmla="*/ 0 h 26"/>
                  <a:gd name="T2" fmla="*/ 6 w 14"/>
                  <a:gd name="T3" fmla="*/ 0 h 26"/>
                  <a:gd name="T4" fmla="*/ 8 w 14"/>
                  <a:gd name="T5" fmla="*/ 6 h 26"/>
                  <a:gd name="T6" fmla="*/ 10 w 14"/>
                  <a:gd name="T7" fmla="*/ 10 h 26"/>
                  <a:gd name="T8" fmla="*/ 14 w 14"/>
                  <a:gd name="T9" fmla="*/ 16 h 26"/>
                  <a:gd name="T10" fmla="*/ 14 w 14"/>
                  <a:gd name="T11" fmla="*/ 16 h 26"/>
                  <a:gd name="T12" fmla="*/ 14 w 14"/>
                  <a:gd name="T13" fmla="*/ 22 h 26"/>
                  <a:gd name="T14" fmla="*/ 12 w 14"/>
                  <a:gd name="T15" fmla="*/ 24 h 26"/>
                  <a:gd name="T16" fmla="*/ 12 w 14"/>
                  <a:gd name="T17" fmla="*/ 24 h 26"/>
                  <a:gd name="T18" fmla="*/ 8 w 14"/>
                  <a:gd name="T19" fmla="*/ 20 h 26"/>
                  <a:gd name="T20" fmla="*/ 6 w 14"/>
                  <a:gd name="T21" fmla="*/ 20 h 26"/>
                  <a:gd name="T22" fmla="*/ 6 w 14"/>
                  <a:gd name="T23" fmla="*/ 24 h 26"/>
                  <a:gd name="T24" fmla="*/ 6 w 14"/>
                  <a:gd name="T25" fmla="*/ 24 h 26"/>
                  <a:gd name="T26" fmla="*/ 2 w 14"/>
                  <a:gd name="T27" fmla="*/ 26 h 26"/>
                  <a:gd name="T28" fmla="*/ 2 w 14"/>
                  <a:gd name="T29" fmla="*/ 26 h 26"/>
                  <a:gd name="T30" fmla="*/ 0 w 14"/>
                  <a:gd name="T31" fmla="*/ 24 h 26"/>
                  <a:gd name="T32" fmla="*/ 0 w 14"/>
                  <a:gd name="T33" fmla="*/ 24 h 26"/>
                  <a:gd name="T34" fmla="*/ 0 w 14"/>
                  <a:gd name="T35" fmla="*/ 18 h 26"/>
                  <a:gd name="T36" fmla="*/ 0 w 14"/>
                  <a:gd name="T37" fmla="*/ 18 h 26"/>
                  <a:gd name="T38" fmla="*/ 0 w 14"/>
                  <a:gd name="T39" fmla="*/ 18 h 26"/>
                  <a:gd name="T40" fmla="*/ 0 w 14"/>
                  <a:gd name="T41" fmla="*/ 8 h 26"/>
                  <a:gd name="T42" fmla="*/ 0 w 14"/>
                  <a:gd name="T43" fmla="*/ 4 h 26"/>
                  <a:gd name="T44" fmla="*/ 2 w 14"/>
                  <a:gd name="T45" fmla="*/ 0 h 26"/>
                  <a:gd name="T46" fmla="*/ 2 w 14"/>
                  <a:gd name="T47" fmla="*/ 0 h 26"/>
                  <a:gd name="T48" fmla="*/ 6 w 14"/>
                  <a:gd name="T49" fmla="*/ 0 h 26"/>
                  <a:gd name="T50" fmla="*/ 6 w 14"/>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6">
                    <a:moveTo>
                      <a:pt x="6" y="0"/>
                    </a:moveTo>
                    <a:lnTo>
                      <a:pt x="6" y="0"/>
                    </a:lnTo>
                    <a:lnTo>
                      <a:pt x="8" y="6"/>
                    </a:lnTo>
                    <a:lnTo>
                      <a:pt x="10" y="10"/>
                    </a:lnTo>
                    <a:lnTo>
                      <a:pt x="14" y="16"/>
                    </a:lnTo>
                    <a:lnTo>
                      <a:pt x="14" y="16"/>
                    </a:lnTo>
                    <a:lnTo>
                      <a:pt x="14" y="22"/>
                    </a:lnTo>
                    <a:lnTo>
                      <a:pt x="12" y="24"/>
                    </a:lnTo>
                    <a:lnTo>
                      <a:pt x="12" y="24"/>
                    </a:lnTo>
                    <a:lnTo>
                      <a:pt x="8" y="20"/>
                    </a:lnTo>
                    <a:lnTo>
                      <a:pt x="6" y="20"/>
                    </a:lnTo>
                    <a:lnTo>
                      <a:pt x="6" y="24"/>
                    </a:lnTo>
                    <a:lnTo>
                      <a:pt x="6" y="24"/>
                    </a:lnTo>
                    <a:lnTo>
                      <a:pt x="2" y="26"/>
                    </a:lnTo>
                    <a:lnTo>
                      <a:pt x="2" y="26"/>
                    </a:lnTo>
                    <a:lnTo>
                      <a:pt x="0" y="24"/>
                    </a:lnTo>
                    <a:lnTo>
                      <a:pt x="0" y="24"/>
                    </a:lnTo>
                    <a:lnTo>
                      <a:pt x="0" y="18"/>
                    </a:lnTo>
                    <a:lnTo>
                      <a:pt x="0" y="18"/>
                    </a:lnTo>
                    <a:lnTo>
                      <a:pt x="0" y="18"/>
                    </a:lnTo>
                    <a:lnTo>
                      <a:pt x="0" y="8"/>
                    </a:lnTo>
                    <a:lnTo>
                      <a:pt x="0" y="4"/>
                    </a:lnTo>
                    <a:lnTo>
                      <a:pt x="2" y="0"/>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3" name="Freeform 2203">
                <a:extLst>
                  <a:ext uri="{FF2B5EF4-FFF2-40B4-BE49-F238E27FC236}">
                    <a16:creationId xmlns:a16="http://schemas.microsoft.com/office/drawing/2014/main" id="{A07CA64F-A7EB-54ED-7359-FC09952B25C6}"/>
                  </a:ext>
                </a:extLst>
              </p:cNvPr>
              <p:cNvSpPr>
                <a:spLocks/>
              </p:cNvSpPr>
              <p:nvPr/>
            </p:nvSpPr>
            <p:spPr bwMode="auto">
              <a:xfrm>
                <a:off x="5940" y="2201"/>
                <a:ext cx="8" cy="20"/>
              </a:xfrm>
              <a:custGeom>
                <a:avLst/>
                <a:gdLst>
                  <a:gd name="T0" fmla="*/ 8 w 8"/>
                  <a:gd name="T1" fmla="*/ 16 h 20"/>
                  <a:gd name="T2" fmla="*/ 8 w 8"/>
                  <a:gd name="T3" fmla="*/ 16 h 20"/>
                  <a:gd name="T4" fmla="*/ 8 w 8"/>
                  <a:gd name="T5" fmla="*/ 20 h 20"/>
                  <a:gd name="T6" fmla="*/ 6 w 8"/>
                  <a:gd name="T7" fmla="*/ 20 h 20"/>
                  <a:gd name="T8" fmla="*/ 6 w 8"/>
                  <a:gd name="T9" fmla="*/ 20 h 20"/>
                  <a:gd name="T10" fmla="*/ 2 w 8"/>
                  <a:gd name="T11" fmla="*/ 18 h 20"/>
                  <a:gd name="T12" fmla="*/ 2 w 8"/>
                  <a:gd name="T13" fmla="*/ 16 h 20"/>
                  <a:gd name="T14" fmla="*/ 0 w 8"/>
                  <a:gd name="T15" fmla="*/ 4 h 20"/>
                  <a:gd name="T16" fmla="*/ 0 w 8"/>
                  <a:gd name="T17" fmla="*/ 4 h 20"/>
                  <a:gd name="T18" fmla="*/ 0 w 8"/>
                  <a:gd name="T19" fmla="*/ 2 h 20"/>
                  <a:gd name="T20" fmla="*/ 2 w 8"/>
                  <a:gd name="T21" fmla="*/ 0 h 20"/>
                  <a:gd name="T22" fmla="*/ 2 w 8"/>
                  <a:gd name="T23" fmla="*/ 0 h 20"/>
                  <a:gd name="T24" fmla="*/ 6 w 8"/>
                  <a:gd name="T25" fmla="*/ 6 h 20"/>
                  <a:gd name="T26" fmla="*/ 8 w 8"/>
                  <a:gd name="T27" fmla="*/ 16 h 20"/>
                  <a:gd name="T28" fmla="*/ 8 w 8"/>
                  <a:gd name="T2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0">
                    <a:moveTo>
                      <a:pt x="8" y="16"/>
                    </a:moveTo>
                    <a:lnTo>
                      <a:pt x="8" y="16"/>
                    </a:lnTo>
                    <a:lnTo>
                      <a:pt x="8" y="20"/>
                    </a:lnTo>
                    <a:lnTo>
                      <a:pt x="6" y="20"/>
                    </a:lnTo>
                    <a:lnTo>
                      <a:pt x="6" y="20"/>
                    </a:lnTo>
                    <a:lnTo>
                      <a:pt x="2" y="18"/>
                    </a:lnTo>
                    <a:lnTo>
                      <a:pt x="2" y="16"/>
                    </a:lnTo>
                    <a:lnTo>
                      <a:pt x="0" y="4"/>
                    </a:lnTo>
                    <a:lnTo>
                      <a:pt x="0" y="4"/>
                    </a:lnTo>
                    <a:lnTo>
                      <a:pt x="0" y="2"/>
                    </a:lnTo>
                    <a:lnTo>
                      <a:pt x="2" y="0"/>
                    </a:lnTo>
                    <a:lnTo>
                      <a:pt x="2" y="0"/>
                    </a:lnTo>
                    <a:lnTo>
                      <a:pt x="6" y="6"/>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4" name="Freeform 2204">
                <a:extLst>
                  <a:ext uri="{FF2B5EF4-FFF2-40B4-BE49-F238E27FC236}">
                    <a16:creationId xmlns:a16="http://schemas.microsoft.com/office/drawing/2014/main" id="{175B2D3B-7B23-A4B3-1ACB-FCA6EAF75A31}"/>
                  </a:ext>
                </a:extLst>
              </p:cNvPr>
              <p:cNvSpPr>
                <a:spLocks/>
              </p:cNvSpPr>
              <p:nvPr/>
            </p:nvSpPr>
            <p:spPr bwMode="auto">
              <a:xfrm>
                <a:off x="5918" y="2215"/>
                <a:ext cx="12" cy="16"/>
              </a:xfrm>
              <a:custGeom>
                <a:avLst/>
                <a:gdLst>
                  <a:gd name="T0" fmla="*/ 12 w 12"/>
                  <a:gd name="T1" fmla="*/ 6 h 16"/>
                  <a:gd name="T2" fmla="*/ 12 w 12"/>
                  <a:gd name="T3" fmla="*/ 6 h 16"/>
                  <a:gd name="T4" fmla="*/ 8 w 12"/>
                  <a:gd name="T5" fmla="*/ 14 h 16"/>
                  <a:gd name="T6" fmla="*/ 6 w 12"/>
                  <a:gd name="T7" fmla="*/ 16 h 16"/>
                  <a:gd name="T8" fmla="*/ 4 w 12"/>
                  <a:gd name="T9" fmla="*/ 14 h 16"/>
                  <a:gd name="T10" fmla="*/ 0 w 12"/>
                  <a:gd name="T11" fmla="*/ 6 h 16"/>
                  <a:gd name="T12" fmla="*/ 0 w 12"/>
                  <a:gd name="T13" fmla="*/ 6 h 16"/>
                  <a:gd name="T14" fmla="*/ 0 w 12"/>
                  <a:gd name="T15" fmla="*/ 6 h 16"/>
                  <a:gd name="T16" fmla="*/ 2 w 12"/>
                  <a:gd name="T17" fmla="*/ 6 h 16"/>
                  <a:gd name="T18" fmla="*/ 4 w 12"/>
                  <a:gd name="T19" fmla="*/ 8 h 16"/>
                  <a:gd name="T20" fmla="*/ 6 w 12"/>
                  <a:gd name="T21" fmla="*/ 8 h 16"/>
                  <a:gd name="T22" fmla="*/ 6 w 12"/>
                  <a:gd name="T23" fmla="*/ 8 h 16"/>
                  <a:gd name="T24" fmla="*/ 8 w 12"/>
                  <a:gd name="T25" fmla="*/ 0 h 16"/>
                  <a:gd name="T26" fmla="*/ 8 w 12"/>
                  <a:gd name="T27" fmla="*/ 0 h 16"/>
                  <a:gd name="T28" fmla="*/ 12 w 12"/>
                  <a:gd name="T29" fmla="*/ 4 h 16"/>
                  <a:gd name="T30" fmla="*/ 12 w 12"/>
                  <a:gd name="T31" fmla="*/ 4 h 16"/>
                  <a:gd name="T32" fmla="*/ 12 w 12"/>
                  <a:gd name="T33" fmla="*/ 6 h 16"/>
                  <a:gd name="T34" fmla="*/ 12 w 12"/>
                  <a:gd name="T35" fmla="*/ 6 h 16"/>
                  <a:gd name="T36" fmla="*/ 12 w 12"/>
                  <a:gd name="T37" fmla="*/ 6 h 16"/>
                  <a:gd name="T38" fmla="*/ 12 w 12"/>
                  <a:gd name="T3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12" y="6"/>
                    </a:moveTo>
                    <a:lnTo>
                      <a:pt x="12" y="6"/>
                    </a:lnTo>
                    <a:lnTo>
                      <a:pt x="8" y="14"/>
                    </a:lnTo>
                    <a:lnTo>
                      <a:pt x="6" y="16"/>
                    </a:lnTo>
                    <a:lnTo>
                      <a:pt x="4" y="14"/>
                    </a:lnTo>
                    <a:lnTo>
                      <a:pt x="0" y="6"/>
                    </a:lnTo>
                    <a:lnTo>
                      <a:pt x="0" y="6"/>
                    </a:lnTo>
                    <a:lnTo>
                      <a:pt x="0" y="6"/>
                    </a:lnTo>
                    <a:lnTo>
                      <a:pt x="2" y="6"/>
                    </a:lnTo>
                    <a:lnTo>
                      <a:pt x="4" y="8"/>
                    </a:lnTo>
                    <a:lnTo>
                      <a:pt x="6" y="8"/>
                    </a:lnTo>
                    <a:lnTo>
                      <a:pt x="6" y="8"/>
                    </a:lnTo>
                    <a:lnTo>
                      <a:pt x="8" y="0"/>
                    </a:lnTo>
                    <a:lnTo>
                      <a:pt x="8" y="0"/>
                    </a:lnTo>
                    <a:lnTo>
                      <a:pt x="12" y="4"/>
                    </a:lnTo>
                    <a:lnTo>
                      <a:pt x="12" y="4"/>
                    </a:lnTo>
                    <a:lnTo>
                      <a:pt x="12" y="6"/>
                    </a:lnTo>
                    <a:lnTo>
                      <a:pt x="12" y="6"/>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5" name="Freeform 2205">
                <a:extLst>
                  <a:ext uri="{FF2B5EF4-FFF2-40B4-BE49-F238E27FC236}">
                    <a16:creationId xmlns:a16="http://schemas.microsoft.com/office/drawing/2014/main" id="{F740D590-D370-7717-93E4-8FD77AB51352}"/>
                  </a:ext>
                </a:extLst>
              </p:cNvPr>
              <p:cNvSpPr>
                <a:spLocks/>
              </p:cNvSpPr>
              <p:nvPr/>
            </p:nvSpPr>
            <p:spPr bwMode="auto">
              <a:xfrm>
                <a:off x="5882" y="2131"/>
                <a:ext cx="16" cy="24"/>
              </a:xfrm>
              <a:custGeom>
                <a:avLst/>
                <a:gdLst>
                  <a:gd name="T0" fmla="*/ 12 w 16"/>
                  <a:gd name="T1" fmla="*/ 24 h 24"/>
                  <a:gd name="T2" fmla="*/ 12 w 16"/>
                  <a:gd name="T3" fmla="*/ 24 h 24"/>
                  <a:gd name="T4" fmla="*/ 10 w 16"/>
                  <a:gd name="T5" fmla="*/ 22 h 24"/>
                  <a:gd name="T6" fmla="*/ 6 w 16"/>
                  <a:gd name="T7" fmla="*/ 16 h 24"/>
                  <a:gd name="T8" fmla="*/ 2 w 16"/>
                  <a:gd name="T9" fmla="*/ 6 h 24"/>
                  <a:gd name="T10" fmla="*/ 2 w 16"/>
                  <a:gd name="T11" fmla="*/ 6 h 24"/>
                  <a:gd name="T12" fmla="*/ 0 w 16"/>
                  <a:gd name="T13" fmla="*/ 2 h 24"/>
                  <a:gd name="T14" fmla="*/ 0 w 16"/>
                  <a:gd name="T15" fmla="*/ 2 h 24"/>
                  <a:gd name="T16" fmla="*/ 2 w 16"/>
                  <a:gd name="T17" fmla="*/ 0 h 24"/>
                  <a:gd name="T18" fmla="*/ 6 w 16"/>
                  <a:gd name="T19" fmla="*/ 0 h 24"/>
                  <a:gd name="T20" fmla="*/ 6 w 16"/>
                  <a:gd name="T21" fmla="*/ 0 h 24"/>
                  <a:gd name="T22" fmla="*/ 8 w 16"/>
                  <a:gd name="T23" fmla="*/ 4 h 24"/>
                  <a:gd name="T24" fmla="*/ 8 w 16"/>
                  <a:gd name="T25" fmla="*/ 10 h 24"/>
                  <a:gd name="T26" fmla="*/ 8 w 16"/>
                  <a:gd name="T27" fmla="*/ 10 h 24"/>
                  <a:gd name="T28" fmla="*/ 12 w 16"/>
                  <a:gd name="T29" fmla="*/ 16 h 24"/>
                  <a:gd name="T30" fmla="*/ 16 w 16"/>
                  <a:gd name="T31" fmla="*/ 18 h 24"/>
                  <a:gd name="T32" fmla="*/ 16 w 16"/>
                  <a:gd name="T33" fmla="*/ 18 h 24"/>
                  <a:gd name="T34" fmla="*/ 12 w 16"/>
                  <a:gd name="T35" fmla="*/ 24 h 24"/>
                  <a:gd name="T36" fmla="*/ 12 w 16"/>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4">
                    <a:moveTo>
                      <a:pt x="12" y="24"/>
                    </a:moveTo>
                    <a:lnTo>
                      <a:pt x="12" y="24"/>
                    </a:lnTo>
                    <a:lnTo>
                      <a:pt x="10" y="22"/>
                    </a:lnTo>
                    <a:lnTo>
                      <a:pt x="6" y="16"/>
                    </a:lnTo>
                    <a:lnTo>
                      <a:pt x="2" y="6"/>
                    </a:lnTo>
                    <a:lnTo>
                      <a:pt x="2" y="6"/>
                    </a:lnTo>
                    <a:lnTo>
                      <a:pt x="0" y="2"/>
                    </a:lnTo>
                    <a:lnTo>
                      <a:pt x="0" y="2"/>
                    </a:lnTo>
                    <a:lnTo>
                      <a:pt x="2" y="0"/>
                    </a:lnTo>
                    <a:lnTo>
                      <a:pt x="6" y="0"/>
                    </a:lnTo>
                    <a:lnTo>
                      <a:pt x="6" y="0"/>
                    </a:lnTo>
                    <a:lnTo>
                      <a:pt x="8" y="4"/>
                    </a:lnTo>
                    <a:lnTo>
                      <a:pt x="8" y="10"/>
                    </a:lnTo>
                    <a:lnTo>
                      <a:pt x="8" y="10"/>
                    </a:lnTo>
                    <a:lnTo>
                      <a:pt x="12" y="16"/>
                    </a:lnTo>
                    <a:lnTo>
                      <a:pt x="16" y="18"/>
                    </a:lnTo>
                    <a:lnTo>
                      <a:pt x="16" y="18"/>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6" name="Freeform 2206">
                <a:extLst>
                  <a:ext uri="{FF2B5EF4-FFF2-40B4-BE49-F238E27FC236}">
                    <a16:creationId xmlns:a16="http://schemas.microsoft.com/office/drawing/2014/main" id="{3E5D10CF-19C0-7E11-BAEF-9F30A876D1C2}"/>
                  </a:ext>
                </a:extLst>
              </p:cNvPr>
              <p:cNvSpPr>
                <a:spLocks/>
              </p:cNvSpPr>
              <p:nvPr/>
            </p:nvSpPr>
            <p:spPr bwMode="auto">
              <a:xfrm>
                <a:off x="5952" y="2147"/>
                <a:ext cx="14" cy="16"/>
              </a:xfrm>
              <a:custGeom>
                <a:avLst/>
                <a:gdLst>
                  <a:gd name="T0" fmla="*/ 0 w 14"/>
                  <a:gd name="T1" fmla="*/ 16 h 16"/>
                  <a:gd name="T2" fmla="*/ 0 w 14"/>
                  <a:gd name="T3" fmla="*/ 16 h 16"/>
                  <a:gd name="T4" fmla="*/ 0 w 14"/>
                  <a:gd name="T5" fmla="*/ 12 h 16"/>
                  <a:gd name="T6" fmla="*/ 0 w 14"/>
                  <a:gd name="T7" fmla="*/ 12 h 16"/>
                  <a:gd name="T8" fmla="*/ 2 w 14"/>
                  <a:gd name="T9" fmla="*/ 2 h 16"/>
                  <a:gd name="T10" fmla="*/ 4 w 14"/>
                  <a:gd name="T11" fmla="*/ 0 h 16"/>
                  <a:gd name="T12" fmla="*/ 6 w 14"/>
                  <a:gd name="T13" fmla="*/ 0 h 16"/>
                  <a:gd name="T14" fmla="*/ 8 w 14"/>
                  <a:gd name="T15" fmla="*/ 2 h 16"/>
                  <a:gd name="T16" fmla="*/ 12 w 14"/>
                  <a:gd name="T17" fmla="*/ 4 h 16"/>
                  <a:gd name="T18" fmla="*/ 12 w 14"/>
                  <a:gd name="T19" fmla="*/ 4 h 16"/>
                  <a:gd name="T20" fmla="*/ 14 w 14"/>
                  <a:gd name="T21" fmla="*/ 8 h 16"/>
                  <a:gd name="T22" fmla="*/ 14 w 14"/>
                  <a:gd name="T23" fmla="*/ 8 h 16"/>
                  <a:gd name="T24" fmla="*/ 8 w 14"/>
                  <a:gd name="T25" fmla="*/ 8 h 16"/>
                  <a:gd name="T26" fmla="*/ 4 w 14"/>
                  <a:gd name="T27" fmla="*/ 10 h 16"/>
                  <a:gd name="T28" fmla="*/ 2 w 14"/>
                  <a:gd name="T29" fmla="*/ 16 h 16"/>
                  <a:gd name="T30" fmla="*/ 2 w 14"/>
                  <a:gd name="T31" fmla="*/ 16 h 16"/>
                  <a:gd name="T32" fmla="*/ 0 w 14"/>
                  <a:gd name="T33" fmla="*/ 16 h 16"/>
                  <a:gd name="T34" fmla="*/ 0 w 14"/>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6">
                    <a:moveTo>
                      <a:pt x="0" y="16"/>
                    </a:moveTo>
                    <a:lnTo>
                      <a:pt x="0" y="16"/>
                    </a:lnTo>
                    <a:lnTo>
                      <a:pt x="0" y="12"/>
                    </a:lnTo>
                    <a:lnTo>
                      <a:pt x="0" y="12"/>
                    </a:lnTo>
                    <a:lnTo>
                      <a:pt x="2" y="2"/>
                    </a:lnTo>
                    <a:lnTo>
                      <a:pt x="4" y="0"/>
                    </a:lnTo>
                    <a:lnTo>
                      <a:pt x="6" y="0"/>
                    </a:lnTo>
                    <a:lnTo>
                      <a:pt x="8" y="2"/>
                    </a:lnTo>
                    <a:lnTo>
                      <a:pt x="12" y="4"/>
                    </a:lnTo>
                    <a:lnTo>
                      <a:pt x="12" y="4"/>
                    </a:lnTo>
                    <a:lnTo>
                      <a:pt x="14" y="8"/>
                    </a:lnTo>
                    <a:lnTo>
                      <a:pt x="14" y="8"/>
                    </a:lnTo>
                    <a:lnTo>
                      <a:pt x="8" y="8"/>
                    </a:lnTo>
                    <a:lnTo>
                      <a:pt x="4" y="10"/>
                    </a:lnTo>
                    <a:lnTo>
                      <a:pt x="2" y="16"/>
                    </a:lnTo>
                    <a:lnTo>
                      <a:pt x="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7" name="Freeform 2207">
                <a:extLst>
                  <a:ext uri="{FF2B5EF4-FFF2-40B4-BE49-F238E27FC236}">
                    <a16:creationId xmlns:a16="http://schemas.microsoft.com/office/drawing/2014/main" id="{00518F54-03F8-D6E4-0159-4D61D15F6F34}"/>
                  </a:ext>
                </a:extLst>
              </p:cNvPr>
              <p:cNvSpPr>
                <a:spLocks/>
              </p:cNvSpPr>
              <p:nvPr/>
            </p:nvSpPr>
            <p:spPr bwMode="auto">
              <a:xfrm>
                <a:off x="5900" y="2189"/>
                <a:ext cx="6" cy="12"/>
              </a:xfrm>
              <a:custGeom>
                <a:avLst/>
                <a:gdLst>
                  <a:gd name="T0" fmla="*/ 6 w 6"/>
                  <a:gd name="T1" fmla="*/ 6 h 12"/>
                  <a:gd name="T2" fmla="*/ 6 w 6"/>
                  <a:gd name="T3" fmla="*/ 6 h 12"/>
                  <a:gd name="T4" fmla="*/ 4 w 6"/>
                  <a:gd name="T5" fmla="*/ 12 h 12"/>
                  <a:gd name="T6" fmla="*/ 2 w 6"/>
                  <a:gd name="T7" fmla="*/ 10 h 12"/>
                  <a:gd name="T8" fmla="*/ 2 w 6"/>
                  <a:gd name="T9" fmla="*/ 10 h 12"/>
                  <a:gd name="T10" fmla="*/ 0 w 6"/>
                  <a:gd name="T11" fmla="*/ 6 h 12"/>
                  <a:gd name="T12" fmla="*/ 0 w 6"/>
                  <a:gd name="T13" fmla="*/ 2 h 12"/>
                  <a:gd name="T14" fmla="*/ 0 w 6"/>
                  <a:gd name="T15" fmla="*/ 2 h 12"/>
                  <a:gd name="T16" fmla="*/ 2 w 6"/>
                  <a:gd name="T17" fmla="*/ 0 h 12"/>
                  <a:gd name="T18" fmla="*/ 4 w 6"/>
                  <a:gd name="T19" fmla="*/ 0 h 12"/>
                  <a:gd name="T20" fmla="*/ 4 w 6"/>
                  <a:gd name="T21" fmla="*/ 0 h 12"/>
                  <a:gd name="T22" fmla="*/ 6 w 6"/>
                  <a:gd name="T23" fmla="*/ 6 h 12"/>
                  <a:gd name="T24" fmla="*/ 6 w 6"/>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6" y="6"/>
                    </a:moveTo>
                    <a:lnTo>
                      <a:pt x="6" y="6"/>
                    </a:lnTo>
                    <a:lnTo>
                      <a:pt x="4" y="12"/>
                    </a:lnTo>
                    <a:lnTo>
                      <a:pt x="2" y="10"/>
                    </a:lnTo>
                    <a:lnTo>
                      <a:pt x="2" y="10"/>
                    </a:lnTo>
                    <a:lnTo>
                      <a:pt x="0" y="6"/>
                    </a:lnTo>
                    <a:lnTo>
                      <a:pt x="0" y="2"/>
                    </a:lnTo>
                    <a:lnTo>
                      <a:pt x="0" y="2"/>
                    </a:lnTo>
                    <a:lnTo>
                      <a:pt x="2" y="0"/>
                    </a:lnTo>
                    <a:lnTo>
                      <a:pt x="4" y="0"/>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8" name="Freeform 2208">
                <a:extLst>
                  <a:ext uri="{FF2B5EF4-FFF2-40B4-BE49-F238E27FC236}">
                    <a16:creationId xmlns:a16="http://schemas.microsoft.com/office/drawing/2014/main" id="{1B309990-7F8B-D0F7-C960-53DCE2FE03FE}"/>
                  </a:ext>
                </a:extLst>
              </p:cNvPr>
              <p:cNvSpPr>
                <a:spLocks/>
              </p:cNvSpPr>
              <p:nvPr/>
            </p:nvSpPr>
            <p:spPr bwMode="auto">
              <a:xfrm>
                <a:off x="5934" y="2225"/>
                <a:ext cx="6" cy="14"/>
              </a:xfrm>
              <a:custGeom>
                <a:avLst/>
                <a:gdLst>
                  <a:gd name="T0" fmla="*/ 6 w 6"/>
                  <a:gd name="T1" fmla="*/ 8 h 14"/>
                  <a:gd name="T2" fmla="*/ 6 w 6"/>
                  <a:gd name="T3" fmla="*/ 8 h 14"/>
                  <a:gd name="T4" fmla="*/ 4 w 6"/>
                  <a:gd name="T5" fmla="*/ 14 h 14"/>
                  <a:gd name="T6" fmla="*/ 2 w 6"/>
                  <a:gd name="T7" fmla="*/ 14 h 14"/>
                  <a:gd name="T8" fmla="*/ 0 w 6"/>
                  <a:gd name="T9" fmla="*/ 4 h 14"/>
                  <a:gd name="T10" fmla="*/ 0 w 6"/>
                  <a:gd name="T11" fmla="*/ 4 h 14"/>
                  <a:gd name="T12" fmla="*/ 0 w 6"/>
                  <a:gd name="T13" fmla="*/ 2 h 14"/>
                  <a:gd name="T14" fmla="*/ 0 w 6"/>
                  <a:gd name="T15" fmla="*/ 2 h 14"/>
                  <a:gd name="T16" fmla="*/ 0 w 6"/>
                  <a:gd name="T17" fmla="*/ 0 h 14"/>
                  <a:gd name="T18" fmla="*/ 0 w 6"/>
                  <a:gd name="T19" fmla="*/ 0 h 14"/>
                  <a:gd name="T20" fmla="*/ 2 w 6"/>
                  <a:gd name="T21" fmla="*/ 4 h 14"/>
                  <a:gd name="T22" fmla="*/ 4 w 6"/>
                  <a:gd name="T23" fmla="*/ 8 h 14"/>
                  <a:gd name="T24" fmla="*/ 6 w 6"/>
                  <a:gd name="T25" fmla="*/ 8 h 14"/>
                  <a:gd name="T26" fmla="*/ 6 w 6"/>
                  <a:gd name="T2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6" y="8"/>
                    </a:moveTo>
                    <a:lnTo>
                      <a:pt x="6" y="8"/>
                    </a:lnTo>
                    <a:lnTo>
                      <a:pt x="4" y="14"/>
                    </a:lnTo>
                    <a:lnTo>
                      <a:pt x="2" y="14"/>
                    </a:lnTo>
                    <a:lnTo>
                      <a:pt x="0" y="4"/>
                    </a:lnTo>
                    <a:lnTo>
                      <a:pt x="0" y="4"/>
                    </a:lnTo>
                    <a:lnTo>
                      <a:pt x="0" y="2"/>
                    </a:lnTo>
                    <a:lnTo>
                      <a:pt x="0" y="2"/>
                    </a:lnTo>
                    <a:lnTo>
                      <a:pt x="0" y="0"/>
                    </a:lnTo>
                    <a:lnTo>
                      <a:pt x="0" y="0"/>
                    </a:lnTo>
                    <a:lnTo>
                      <a:pt x="2" y="4"/>
                    </a:lnTo>
                    <a:lnTo>
                      <a:pt x="4"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9" name="Freeform 2209">
                <a:extLst>
                  <a:ext uri="{FF2B5EF4-FFF2-40B4-BE49-F238E27FC236}">
                    <a16:creationId xmlns:a16="http://schemas.microsoft.com/office/drawing/2014/main" id="{E2DF675B-DA59-001C-6304-BED95926C4C5}"/>
                  </a:ext>
                </a:extLst>
              </p:cNvPr>
              <p:cNvSpPr>
                <a:spLocks/>
              </p:cNvSpPr>
              <p:nvPr/>
            </p:nvSpPr>
            <p:spPr bwMode="auto">
              <a:xfrm>
                <a:off x="5968" y="2217"/>
                <a:ext cx="6" cy="12"/>
              </a:xfrm>
              <a:custGeom>
                <a:avLst/>
                <a:gdLst>
                  <a:gd name="T0" fmla="*/ 6 w 6"/>
                  <a:gd name="T1" fmla="*/ 4 h 12"/>
                  <a:gd name="T2" fmla="*/ 6 w 6"/>
                  <a:gd name="T3" fmla="*/ 4 h 12"/>
                  <a:gd name="T4" fmla="*/ 4 w 6"/>
                  <a:gd name="T5" fmla="*/ 6 h 12"/>
                  <a:gd name="T6" fmla="*/ 2 w 6"/>
                  <a:gd name="T7" fmla="*/ 8 h 12"/>
                  <a:gd name="T8" fmla="*/ 0 w 6"/>
                  <a:gd name="T9" fmla="*/ 12 h 12"/>
                  <a:gd name="T10" fmla="*/ 0 w 6"/>
                  <a:gd name="T11" fmla="*/ 12 h 12"/>
                  <a:gd name="T12" fmla="*/ 0 w 6"/>
                  <a:gd name="T13" fmla="*/ 0 h 12"/>
                  <a:gd name="T14" fmla="*/ 0 w 6"/>
                  <a:gd name="T15" fmla="*/ 0 h 12"/>
                  <a:gd name="T16" fmla="*/ 6 w 6"/>
                  <a:gd name="T17" fmla="*/ 2 h 12"/>
                  <a:gd name="T18" fmla="*/ 6 w 6"/>
                  <a:gd name="T19" fmla="*/ 2 h 12"/>
                  <a:gd name="T20" fmla="*/ 6 w 6"/>
                  <a:gd name="T21" fmla="*/ 4 h 12"/>
                  <a:gd name="T22" fmla="*/ 6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4"/>
                    </a:moveTo>
                    <a:lnTo>
                      <a:pt x="6" y="4"/>
                    </a:lnTo>
                    <a:lnTo>
                      <a:pt x="4" y="6"/>
                    </a:lnTo>
                    <a:lnTo>
                      <a:pt x="2" y="8"/>
                    </a:lnTo>
                    <a:lnTo>
                      <a:pt x="0" y="12"/>
                    </a:lnTo>
                    <a:lnTo>
                      <a:pt x="0" y="12"/>
                    </a:lnTo>
                    <a:lnTo>
                      <a:pt x="0" y="0"/>
                    </a:lnTo>
                    <a:lnTo>
                      <a:pt x="0" y="0"/>
                    </a:lnTo>
                    <a:lnTo>
                      <a:pt x="6" y="2"/>
                    </a:lnTo>
                    <a:lnTo>
                      <a:pt x="6" y="2"/>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0" name="Freeform 2210">
                <a:extLst>
                  <a:ext uri="{FF2B5EF4-FFF2-40B4-BE49-F238E27FC236}">
                    <a16:creationId xmlns:a16="http://schemas.microsoft.com/office/drawing/2014/main" id="{9847FA77-8604-9BCA-D184-B2CE76A76524}"/>
                  </a:ext>
                </a:extLst>
              </p:cNvPr>
              <p:cNvSpPr>
                <a:spLocks/>
              </p:cNvSpPr>
              <p:nvPr/>
            </p:nvSpPr>
            <p:spPr bwMode="auto">
              <a:xfrm>
                <a:off x="5930" y="2219"/>
                <a:ext cx="4" cy="10"/>
              </a:xfrm>
              <a:custGeom>
                <a:avLst/>
                <a:gdLst>
                  <a:gd name="T0" fmla="*/ 4 w 4"/>
                  <a:gd name="T1" fmla="*/ 6 h 10"/>
                  <a:gd name="T2" fmla="*/ 4 w 4"/>
                  <a:gd name="T3" fmla="*/ 6 h 10"/>
                  <a:gd name="T4" fmla="*/ 4 w 4"/>
                  <a:gd name="T5" fmla="*/ 10 h 10"/>
                  <a:gd name="T6" fmla="*/ 4 w 4"/>
                  <a:gd name="T7" fmla="*/ 10 h 10"/>
                  <a:gd name="T8" fmla="*/ 0 w 4"/>
                  <a:gd name="T9" fmla="*/ 2 h 10"/>
                  <a:gd name="T10" fmla="*/ 0 w 4"/>
                  <a:gd name="T11" fmla="*/ 2 h 10"/>
                  <a:gd name="T12" fmla="*/ 0 w 4"/>
                  <a:gd name="T13" fmla="*/ 0 h 10"/>
                  <a:gd name="T14" fmla="*/ 0 w 4"/>
                  <a:gd name="T15" fmla="*/ 0 h 10"/>
                  <a:gd name="T16" fmla="*/ 2 w 4"/>
                  <a:gd name="T17" fmla="*/ 0 h 10"/>
                  <a:gd name="T18" fmla="*/ 4 w 4"/>
                  <a:gd name="T19" fmla="*/ 6 h 10"/>
                  <a:gd name="T20" fmla="*/ 4 w 4"/>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4" y="6"/>
                    </a:moveTo>
                    <a:lnTo>
                      <a:pt x="4" y="6"/>
                    </a:lnTo>
                    <a:lnTo>
                      <a:pt x="4" y="10"/>
                    </a:lnTo>
                    <a:lnTo>
                      <a:pt x="4" y="10"/>
                    </a:lnTo>
                    <a:lnTo>
                      <a:pt x="0" y="2"/>
                    </a:lnTo>
                    <a:lnTo>
                      <a:pt x="0" y="2"/>
                    </a:lnTo>
                    <a:lnTo>
                      <a:pt x="0" y="0"/>
                    </a:lnTo>
                    <a:lnTo>
                      <a:pt x="0" y="0"/>
                    </a:lnTo>
                    <a:lnTo>
                      <a:pt x="2"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1" name="Freeform 2211">
                <a:extLst>
                  <a:ext uri="{FF2B5EF4-FFF2-40B4-BE49-F238E27FC236}">
                    <a16:creationId xmlns:a16="http://schemas.microsoft.com/office/drawing/2014/main" id="{965F3FB3-5629-77FB-5D97-B562AA70B850}"/>
                  </a:ext>
                </a:extLst>
              </p:cNvPr>
              <p:cNvSpPr>
                <a:spLocks/>
              </p:cNvSpPr>
              <p:nvPr/>
            </p:nvSpPr>
            <p:spPr bwMode="auto">
              <a:xfrm>
                <a:off x="5990" y="2233"/>
                <a:ext cx="10" cy="26"/>
              </a:xfrm>
              <a:custGeom>
                <a:avLst/>
                <a:gdLst>
                  <a:gd name="T0" fmla="*/ 0 w 10"/>
                  <a:gd name="T1" fmla="*/ 18 h 26"/>
                  <a:gd name="T2" fmla="*/ 0 w 10"/>
                  <a:gd name="T3" fmla="*/ 18 h 26"/>
                  <a:gd name="T4" fmla="*/ 0 w 10"/>
                  <a:gd name="T5" fmla="*/ 12 h 26"/>
                  <a:gd name="T6" fmla="*/ 0 w 10"/>
                  <a:gd name="T7" fmla="*/ 10 h 26"/>
                  <a:gd name="T8" fmla="*/ 0 w 10"/>
                  <a:gd name="T9" fmla="*/ 10 h 26"/>
                  <a:gd name="T10" fmla="*/ 0 w 10"/>
                  <a:gd name="T11" fmla="*/ 10 h 26"/>
                  <a:gd name="T12" fmla="*/ 2 w 10"/>
                  <a:gd name="T13" fmla="*/ 10 h 26"/>
                  <a:gd name="T14" fmla="*/ 4 w 10"/>
                  <a:gd name="T15" fmla="*/ 8 h 26"/>
                  <a:gd name="T16" fmla="*/ 6 w 10"/>
                  <a:gd name="T17" fmla="*/ 0 h 26"/>
                  <a:gd name="T18" fmla="*/ 6 w 10"/>
                  <a:gd name="T19" fmla="*/ 0 h 26"/>
                  <a:gd name="T20" fmla="*/ 8 w 10"/>
                  <a:gd name="T21" fmla="*/ 4 h 26"/>
                  <a:gd name="T22" fmla="*/ 8 w 10"/>
                  <a:gd name="T23" fmla="*/ 8 h 26"/>
                  <a:gd name="T24" fmla="*/ 8 w 10"/>
                  <a:gd name="T25" fmla="*/ 12 h 26"/>
                  <a:gd name="T26" fmla="*/ 10 w 10"/>
                  <a:gd name="T27" fmla="*/ 14 h 26"/>
                  <a:gd name="T28" fmla="*/ 10 w 10"/>
                  <a:gd name="T29" fmla="*/ 14 h 26"/>
                  <a:gd name="T30" fmla="*/ 10 w 10"/>
                  <a:gd name="T31" fmla="*/ 14 h 26"/>
                  <a:gd name="T32" fmla="*/ 8 w 10"/>
                  <a:gd name="T33" fmla="*/ 22 h 26"/>
                  <a:gd name="T34" fmla="*/ 6 w 10"/>
                  <a:gd name="T35" fmla="*/ 26 h 26"/>
                  <a:gd name="T36" fmla="*/ 4 w 10"/>
                  <a:gd name="T37" fmla="*/ 26 h 26"/>
                  <a:gd name="T38" fmla="*/ 0 w 10"/>
                  <a:gd name="T39" fmla="*/ 20 h 26"/>
                  <a:gd name="T40" fmla="*/ 0 w 10"/>
                  <a:gd name="T41" fmla="*/ 20 h 26"/>
                  <a:gd name="T42" fmla="*/ 0 w 10"/>
                  <a:gd name="T43" fmla="*/ 18 h 26"/>
                  <a:gd name="T44" fmla="*/ 0 w 10"/>
                  <a:gd name="T4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26">
                    <a:moveTo>
                      <a:pt x="0" y="18"/>
                    </a:moveTo>
                    <a:lnTo>
                      <a:pt x="0" y="18"/>
                    </a:lnTo>
                    <a:lnTo>
                      <a:pt x="0" y="12"/>
                    </a:lnTo>
                    <a:lnTo>
                      <a:pt x="0" y="10"/>
                    </a:lnTo>
                    <a:lnTo>
                      <a:pt x="0" y="10"/>
                    </a:lnTo>
                    <a:lnTo>
                      <a:pt x="0" y="10"/>
                    </a:lnTo>
                    <a:lnTo>
                      <a:pt x="2" y="10"/>
                    </a:lnTo>
                    <a:lnTo>
                      <a:pt x="4" y="8"/>
                    </a:lnTo>
                    <a:lnTo>
                      <a:pt x="6" y="0"/>
                    </a:lnTo>
                    <a:lnTo>
                      <a:pt x="6" y="0"/>
                    </a:lnTo>
                    <a:lnTo>
                      <a:pt x="8" y="4"/>
                    </a:lnTo>
                    <a:lnTo>
                      <a:pt x="8" y="8"/>
                    </a:lnTo>
                    <a:lnTo>
                      <a:pt x="8" y="12"/>
                    </a:lnTo>
                    <a:lnTo>
                      <a:pt x="10" y="14"/>
                    </a:lnTo>
                    <a:lnTo>
                      <a:pt x="10" y="14"/>
                    </a:lnTo>
                    <a:lnTo>
                      <a:pt x="10" y="14"/>
                    </a:lnTo>
                    <a:lnTo>
                      <a:pt x="8" y="22"/>
                    </a:lnTo>
                    <a:lnTo>
                      <a:pt x="6" y="26"/>
                    </a:lnTo>
                    <a:lnTo>
                      <a:pt x="4" y="26"/>
                    </a:lnTo>
                    <a:lnTo>
                      <a:pt x="0" y="20"/>
                    </a:lnTo>
                    <a:lnTo>
                      <a:pt x="0"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2" name="Freeform 2212">
                <a:extLst>
                  <a:ext uri="{FF2B5EF4-FFF2-40B4-BE49-F238E27FC236}">
                    <a16:creationId xmlns:a16="http://schemas.microsoft.com/office/drawing/2014/main" id="{8B559EF0-E94A-0157-68F3-6C0A8C49BE81}"/>
                  </a:ext>
                </a:extLst>
              </p:cNvPr>
              <p:cNvSpPr>
                <a:spLocks/>
              </p:cNvSpPr>
              <p:nvPr/>
            </p:nvSpPr>
            <p:spPr bwMode="auto">
              <a:xfrm>
                <a:off x="5974" y="2241"/>
                <a:ext cx="16" cy="22"/>
              </a:xfrm>
              <a:custGeom>
                <a:avLst/>
                <a:gdLst>
                  <a:gd name="T0" fmla="*/ 0 w 16"/>
                  <a:gd name="T1" fmla="*/ 6 h 22"/>
                  <a:gd name="T2" fmla="*/ 0 w 16"/>
                  <a:gd name="T3" fmla="*/ 6 h 22"/>
                  <a:gd name="T4" fmla="*/ 4 w 16"/>
                  <a:gd name="T5" fmla="*/ 6 h 22"/>
                  <a:gd name="T6" fmla="*/ 4 w 16"/>
                  <a:gd name="T7" fmla="*/ 6 h 22"/>
                  <a:gd name="T8" fmla="*/ 6 w 16"/>
                  <a:gd name="T9" fmla="*/ 4 h 22"/>
                  <a:gd name="T10" fmla="*/ 10 w 16"/>
                  <a:gd name="T11" fmla="*/ 6 h 22"/>
                  <a:gd name="T12" fmla="*/ 10 w 16"/>
                  <a:gd name="T13" fmla="*/ 6 h 22"/>
                  <a:gd name="T14" fmla="*/ 10 w 16"/>
                  <a:gd name="T15" fmla="*/ 4 h 22"/>
                  <a:gd name="T16" fmla="*/ 12 w 16"/>
                  <a:gd name="T17" fmla="*/ 0 h 22"/>
                  <a:gd name="T18" fmla="*/ 12 w 16"/>
                  <a:gd name="T19" fmla="*/ 0 h 22"/>
                  <a:gd name="T20" fmla="*/ 16 w 16"/>
                  <a:gd name="T21" fmla="*/ 10 h 22"/>
                  <a:gd name="T22" fmla="*/ 16 w 16"/>
                  <a:gd name="T23" fmla="*/ 10 h 22"/>
                  <a:gd name="T24" fmla="*/ 16 w 16"/>
                  <a:gd name="T25" fmla="*/ 10 h 22"/>
                  <a:gd name="T26" fmla="*/ 14 w 16"/>
                  <a:gd name="T27" fmla="*/ 18 h 22"/>
                  <a:gd name="T28" fmla="*/ 12 w 16"/>
                  <a:gd name="T29" fmla="*/ 22 h 22"/>
                  <a:gd name="T30" fmla="*/ 10 w 16"/>
                  <a:gd name="T31" fmla="*/ 22 h 22"/>
                  <a:gd name="T32" fmla="*/ 6 w 16"/>
                  <a:gd name="T33" fmla="*/ 18 h 22"/>
                  <a:gd name="T34" fmla="*/ 6 w 16"/>
                  <a:gd name="T35" fmla="*/ 18 h 22"/>
                  <a:gd name="T36" fmla="*/ 2 w 16"/>
                  <a:gd name="T37" fmla="*/ 14 h 22"/>
                  <a:gd name="T38" fmla="*/ 2 w 16"/>
                  <a:gd name="T39" fmla="*/ 14 h 22"/>
                  <a:gd name="T40" fmla="*/ 0 w 16"/>
                  <a:gd name="T41" fmla="*/ 10 h 22"/>
                  <a:gd name="T42" fmla="*/ 0 w 16"/>
                  <a:gd name="T43" fmla="*/ 6 h 22"/>
                  <a:gd name="T44" fmla="*/ 0 w 16"/>
                  <a:gd name="T4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2">
                    <a:moveTo>
                      <a:pt x="0" y="6"/>
                    </a:moveTo>
                    <a:lnTo>
                      <a:pt x="0" y="6"/>
                    </a:lnTo>
                    <a:lnTo>
                      <a:pt x="4" y="6"/>
                    </a:lnTo>
                    <a:lnTo>
                      <a:pt x="4" y="6"/>
                    </a:lnTo>
                    <a:lnTo>
                      <a:pt x="6" y="4"/>
                    </a:lnTo>
                    <a:lnTo>
                      <a:pt x="10" y="6"/>
                    </a:lnTo>
                    <a:lnTo>
                      <a:pt x="10" y="6"/>
                    </a:lnTo>
                    <a:lnTo>
                      <a:pt x="10" y="4"/>
                    </a:lnTo>
                    <a:lnTo>
                      <a:pt x="12" y="0"/>
                    </a:lnTo>
                    <a:lnTo>
                      <a:pt x="12" y="0"/>
                    </a:lnTo>
                    <a:lnTo>
                      <a:pt x="16" y="10"/>
                    </a:lnTo>
                    <a:lnTo>
                      <a:pt x="16" y="10"/>
                    </a:lnTo>
                    <a:lnTo>
                      <a:pt x="16" y="10"/>
                    </a:lnTo>
                    <a:lnTo>
                      <a:pt x="14" y="18"/>
                    </a:lnTo>
                    <a:lnTo>
                      <a:pt x="12" y="22"/>
                    </a:lnTo>
                    <a:lnTo>
                      <a:pt x="10" y="22"/>
                    </a:lnTo>
                    <a:lnTo>
                      <a:pt x="6" y="18"/>
                    </a:lnTo>
                    <a:lnTo>
                      <a:pt x="6" y="18"/>
                    </a:lnTo>
                    <a:lnTo>
                      <a:pt x="2" y="14"/>
                    </a:lnTo>
                    <a:lnTo>
                      <a:pt x="2" y="14"/>
                    </a:lnTo>
                    <a:lnTo>
                      <a:pt x="0"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3" name="Freeform 2213">
                <a:extLst>
                  <a:ext uri="{FF2B5EF4-FFF2-40B4-BE49-F238E27FC236}">
                    <a16:creationId xmlns:a16="http://schemas.microsoft.com/office/drawing/2014/main" id="{0DD8F6BD-CAC1-9A05-E4B6-D7BE2EF673D9}"/>
                  </a:ext>
                </a:extLst>
              </p:cNvPr>
              <p:cNvSpPr>
                <a:spLocks/>
              </p:cNvSpPr>
              <p:nvPr/>
            </p:nvSpPr>
            <p:spPr bwMode="auto">
              <a:xfrm>
                <a:off x="5966" y="2243"/>
                <a:ext cx="40" cy="44"/>
              </a:xfrm>
              <a:custGeom>
                <a:avLst/>
                <a:gdLst>
                  <a:gd name="T0" fmla="*/ 10 w 40"/>
                  <a:gd name="T1" fmla="*/ 8 h 44"/>
                  <a:gd name="T2" fmla="*/ 10 w 40"/>
                  <a:gd name="T3" fmla="*/ 8 h 44"/>
                  <a:gd name="T4" fmla="*/ 12 w 40"/>
                  <a:gd name="T5" fmla="*/ 8 h 44"/>
                  <a:gd name="T6" fmla="*/ 14 w 40"/>
                  <a:gd name="T7" fmla="*/ 10 h 44"/>
                  <a:gd name="T8" fmla="*/ 14 w 40"/>
                  <a:gd name="T9" fmla="*/ 10 h 44"/>
                  <a:gd name="T10" fmla="*/ 18 w 40"/>
                  <a:gd name="T11" fmla="*/ 16 h 44"/>
                  <a:gd name="T12" fmla="*/ 18 w 40"/>
                  <a:gd name="T13" fmla="*/ 18 h 44"/>
                  <a:gd name="T14" fmla="*/ 20 w 40"/>
                  <a:gd name="T15" fmla="*/ 18 h 44"/>
                  <a:gd name="T16" fmla="*/ 24 w 40"/>
                  <a:gd name="T17" fmla="*/ 8 h 44"/>
                  <a:gd name="T18" fmla="*/ 24 w 40"/>
                  <a:gd name="T19" fmla="*/ 8 h 44"/>
                  <a:gd name="T20" fmla="*/ 28 w 40"/>
                  <a:gd name="T21" fmla="*/ 12 h 44"/>
                  <a:gd name="T22" fmla="*/ 30 w 40"/>
                  <a:gd name="T23" fmla="*/ 10 h 44"/>
                  <a:gd name="T24" fmla="*/ 34 w 40"/>
                  <a:gd name="T25" fmla="*/ 4 h 44"/>
                  <a:gd name="T26" fmla="*/ 34 w 40"/>
                  <a:gd name="T27" fmla="*/ 4 h 44"/>
                  <a:gd name="T28" fmla="*/ 38 w 40"/>
                  <a:gd name="T29" fmla="*/ 22 h 44"/>
                  <a:gd name="T30" fmla="*/ 38 w 40"/>
                  <a:gd name="T31" fmla="*/ 22 h 44"/>
                  <a:gd name="T32" fmla="*/ 40 w 40"/>
                  <a:gd name="T33" fmla="*/ 30 h 44"/>
                  <a:gd name="T34" fmla="*/ 38 w 40"/>
                  <a:gd name="T35" fmla="*/ 34 h 44"/>
                  <a:gd name="T36" fmla="*/ 38 w 40"/>
                  <a:gd name="T37" fmla="*/ 34 h 44"/>
                  <a:gd name="T38" fmla="*/ 36 w 40"/>
                  <a:gd name="T39" fmla="*/ 34 h 44"/>
                  <a:gd name="T40" fmla="*/ 34 w 40"/>
                  <a:gd name="T41" fmla="*/ 34 h 44"/>
                  <a:gd name="T42" fmla="*/ 30 w 40"/>
                  <a:gd name="T43" fmla="*/ 30 h 44"/>
                  <a:gd name="T44" fmla="*/ 24 w 40"/>
                  <a:gd name="T45" fmla="*/ 20 h 44"/>
                  <a:gd name="T46" fmla="*/ 24 w 40"/>
                  <a:gd name="T47" fmla="*/ 20 h 44"/>
                  <a:gd name="T48" fmla="*/ 20 w 40"/>
                  <a:gd name="T49" fmla="*/ 22 h 44"/>
                  <a:gd name="T50" fmla="*/ 18 w 40"/>
                  <a:gd name="T51" fmla="*/ 28 h 44"/>
                  <a:gd name="T52" fmla="*/ 18 w 40"/>
                  <a:gd name="T53" fmla="*/ 44 h 44"/>
                  <a:gd name="T54" fmla="*/ 18 w 40"/>
                  <a:gd name="T55" fmla="*/ 44 h 44"/>
                  <a:gd name="T56" fmla="*/ 14 w 40"/>
                  <a:gd name="T57" fmla="*/ 30 h 44"/>
                  <a:gd name="T58" fmla="*/ 12 w 40"/>
                  <a:gd name="T59" fmla="*/ 28 h 44"/>
                  <a:gd name="T60" fmla="*/ 10 w 40"/>
                  <a:gd name="T61" fmla="*/ 30 h 44"/>
                  <a:gd name="T62" fmla="*/ 10 w 40"/>
                  <a:gd name="T63" fmla="*/ 30 h 44"/>
                  <a:gd name="T64" fmla="*/ 8 w 40"/>
                  <a:gd name="T65" fmla="*/ 30 h 44"/>
                  <a:gd name="T66" fmla="*/ 6 w 40"/>
                  <a:gd name="T67" fmla="*/ 30 h 44"/>
                  <a:gd name="T68" fmla="*/ 6 w 40"/>
                  <a:gd name="T69" fmla="*/ 28 h 44"/>
                  <a:gd name="T70" fmla="*/ 4 w 40"/>
                  <a:gd name="T71" fmla="*/ 24 h 44"/>
                  <a:gd name="T72" fmla="*/ 4 w 40"/>
                  <a:gd name="T73" fmla="*/ 24 h 44"/>
                  <a:gd name="T74" fmla="*/ 4 w 40"/>
                  <a:gd name="T75" fmla="*/ 18 h 44"/>
                  <a:gd name="T76" fmla="*/ 4 w 40"/>
                  <a:gd name="T77" fmla="*/ 14 h 44"/>
                  <a:gd name="T78" fmla="*/ 0 w 40"/>
                  <a:gd name="T79" fmla="*/ 8 h 44"/>
                  <a:gd name="T80" fmla="*/ 0 w 40"/>
                  <a:gd name="T81" fmla="*/ 8 h 44"/>
                  <a:gd name="T82" fmla="*/ 6 w 40"/>
                  <a:gd name="T83" fmla="*/ 0 h 44"/>
                  <a:gd name="T84" fmla="*/ 6 w 40"/>
                  <a:gd name="T85" fmla="*/ 0 h 44"/>
                  <a:gd name="T86" fmla="*/ 6 w 40"/>
                  <a:gd name="T87" fmla="*/ 4 h 44"/>
                  <a:gd name="T88" fmla="*/ 6 w 40"/>
                  <a:gd name="T89" fmla="*/ 4 h 44"/>
                  <a:gd name="T90" fmla="*/ 8 w 40"/>
                  <a:gd name="T91" fmla="*/ 10 h 44"/>
                  <a:gd name="T92" fmla="*/ 8 w 40"/>
                  <a:gd name="T93" fmla="*/ 12 h 44"/>
                  <a:gd name="T94" fmla="*/ 10 w 40"/>
                  <a:gd name="T95" fmla="*/ 8 h 44"/>
                  <a:gd name="T96" fmla="*/ 10 w 40"/>
                  <a:gd name="T9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4">
                    <a:moveTo>
                      <a:pt x="10" y="8"/>
                    </a:moveTo>
                    <a:lnTo>
                      <a:pt x="10" y="8"/>
                    </a:lnTo>
                    <a:lnTo>
                      <a:pt x="12" y="8"/>
                    </a:lnTo>
                    <a:lnTo>
                      <a:pt x="14" y="10"/>
                    </a:lnTo>
                    <a:lnTo>
                      <a:pt x="14" y="10"/>
                    </a:lnTo>
                    <a:lnTo>
                      <a:pt x="18" y="16"/>
                    </a:lnTo>
                    <a:lnTo>
                      <a:pt x="18" y="18"/>
                    </a:lnTo>
                    <a:lnTo>
                      <a:pt x="20" y="18"/>
                    </a:lnTo>
                    <a:lnTo>
                      <a:pt x="24" y="8"/>
                    </a:lnTo>
                    <a:lnTo>
                      <a:pt x="24" y="8"/>
                    </a:lnTo>
                    <a:lnTo>
                      <a:pt x="28" y="12"/>
                    </a:lnTo>
                    <a:lnTo>
                      <a:pt x="30" y="10"/>
                    </a:lnTo>
                    <a:lnTo>
                      <a:pt x="34" y="4"/>
                    </a:lnTo>
                    <a:lnTo>
                      <a:pt x="34" y="4"/>
                    </a:lnTo>
                    <a:lnTo>
                      <a:pt x="38" y="22"/>
                    </a:lnTo>
                    <a:lnTo>
                      <a:pt x="38" y="22"/>
                    </a:lnTo>
                    <a:lnTo>
                      <a:pt x="40" y="30"/>
                    </a:lnTo>
                    <a:lnTo>
                      <a:pt x="38" y="34"/>
                    </a:lnTo>
                    <a:lnTo>
                      <a:pt x="38" y="34"/>
                    </a:lnTo>
                    <a:lnTo>
                      <a:pt x="36" y="34"/>
                    </a:lnTo>
                    <a:lnTo>
                      <a:pt x="34" y="34"/>
                    </a:lnTo>
                    <a:lnTo>
                      <a:pt x="30" y="30"/>
                    </a:lnTo>
                    <a:lnTo>
                      <a:pt x="24" y="20"/>
                    </a:lnTo>
                    <a:lnTo>
                      <a:pt x="24" y="20"/>
                    </a:lnTo>
                    <a:lnTo>
                      <a:pt x="20" y="22"/>
                    </a:lnTo>
                    <a:lnTo>
                      <a:pt x="18" y="28"/>
                    </a:lnTo>
                    <a:lnTo>
                      <a:pt x="18" y="44"/>
                    </a:lnTo>
                    <a:lnTo>
                      <a:pt x="18" y="44"/>
                    </a:lnTo>
                    <a:lnTo>
                      <a:pt x="14" y="30"/>
                    </a:lnTo>
                    <a:lnTo>
                      <a:pt x="12" y="28"/>
                    </a:lnTo>
                    <a:lnTo>
                      <a:pt x="10" y="30"/>
                    </a:lnTo>
                    <a:lnTo>
                      <a:pt x="10" y="30"/>
                    </a:lnTo>
                    <a:lnTo>
                      <a:pt x="8" y="30"/>
                    </a:lnTo>
                    <a:lnTo>
                      <a:pt x="6" y="30"/>
                    </a:lnTo>
                    <a:lnTo>
                      <a:pt x="6" y="28"/>
                    </a:lnTo>
                    <a:lnTo>
                      <a:pt x="4" y="24"/>
                    </a:lnTo>
                    <a:lnTo>
                      <a:pt x="4" y="24"/>
                    </a:lnTo>
                    <a:lnTo>
                      <a:pt x="4" y="18"/>
                    </a:lnTo>
                    <a:lnTo>
                      <a:pt x="4" y="14"/>
                    </a:lnTo>
                    <a:lnTo>
                      <a:pt x="0" y="8"/>
                    </a:lnTo>
                    <a:lnTo>
                      <a:pt x="0" y="8"/>
                    </a:lnTo>
                    <a:lnTo>
                      <a:pt x="6" y="0"/>
                    </a:lnTo>
                    <a:lnTo>
                      <a:pt x="6" y="0"/>
                    </a:lnTo>
                    <a:lnTo>
                      <a:pt x="6" y="4"/>
                    </a:lnTo>
                    <a:lnTo>
                      <a:pt x="6" y="4"/>
                    </a:lnTo>
                    <a:lnTo>
                      <a:pt x="8" y="10"/>
                    </a:lnTo>
                    <a:lnTo>
                      <a:pt x="8" y="12"/>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4" name="Freeform 2214">
                <a:extLst>
                  <a:ext uri="{FF2B5EF4-FFF2-40B4-BE49-F238E27FC236}">
                    <a16:creationId xmlns:a16="http://schemas.microsoft.com/office/drawing/2014/main" id="{1C0CAE9B-D0EA-A66A-4BC3-8FCFBD7538A5}"/>
                  </a:ext>
                </a:extLst>
              </p:cNvPr>
              <p:cNvSpPr>
                <a:spLocks/>
              </p:cNvSpPr>
              <p:nvPr/>
            </p:nvSpPr>
            <p:spPr bwMode="auto">
              <a:xfrm>
                <a:off x="5990" y="2263"/>
                <a:ext cx="78" cy="77"/>
              </a:xfrm>
              <a:custGeom>
                <a:avLst/>
                <a:gdLst>
                  <a:gd name="T0" fmla="*/ 0 w 78"/>
                  <a:gd name="T1" fmla="*/ 0 h 77"/>
                  <a:gd name="T2" fmla="*/ 6 w 78"/>
                  <a:gd name="T3" fmla="*/ 4 h 77"/>
                  <a:gd name="T4" fmla="*/ 14 w 78"/>
                  <a:gd name="T5" fmla="*/ 14 h 77"/>
                  <a:gd name="T6" fmla="*/ 18 w 78"/>
                  <a:gd name="T7" fmla="*/ 24 h 77"/>
                  <a:gd name="T8" fmla="*/ 24 w 78"/>
                  <a:gd name="T9" fmla="*/ 22 h 77"/>
                  <a:gd name="T10" fmla="*/ 26 w 78"/>
                  <a:gd name="T11" fmla="*/ 22 h 77"/>
                  <a:gd name="T12" fmla="*/ 28 w 78"/>
                  <a:gd name="T13" fmla="*/ 22 h 77"/>
                  <a:gd name="T14" fmla="*/ 36 w 78"/>
                  <a:gd name="T15" fmla="*/ 18 h 77"/>
                  <a:gd name="T16" fmla="*/ 38 w 78"/>
                  <a:gd name="T17" fmla="*/ 2 h 77"/>
                  <a:gd name="T18" fmla="*/ 40 w 78"/>
                  <a:gd name="T19" fmla="*/ 6 h 77"/>
                  <a:gd name="T20" fmla="*/ 42 w 78"/>
                  <a:gd name="T21" fmla="*/ 10 h 77"/>
                  <a:gd name="T22" fmla="*/ 48 w 78"/>
                  <a:gd name="T23" fmla="*/ 10 h 77"/>
                  <a:gd name="T24" fmla="*/ 50 w 78"/>
                  <a:gd name="T25" fmla="*/ 8 h 77"/>
                  <a:gd name="T26" fmla="*/ 52 w 78"/>
                  <a:gd name="T27" fmla="*/ 18 h 77"/>
                  <a:gd name="T28" fmla="*/ 52 w 78"/>
                  <a:gd name="T29" fmla="*/ 20 h 77"/>
                  <a:gd name="T30" fmla="*/ 54 w 78"/>
                  <a:gd name="T31" fmla="*/ 20 h 77"/>
                  <a:gd name="T32" fmla="*/ 60 w 78"/>
                  <a:gd name="T33" fmla="*/ 20 h 77"/>
                  <a:gd name="T34" fmla="*/ 64 w 78"/>
                  <a:gd name="T35" fmla="*/ 22 h 77"/>
                  <a:gd name="T36" fmla="*/ 70 w 78"/>
                  <a:gd name="T37" fmla="*/ 24 h 77"/>
                  <a:gd name="T38" fmla="*/ 74 w 78"/>
                  <a:gd name="T39" fmla="*/ 30 h 77"/>
                  <a:gd name="T40" fmla="*/ 78 w 78"/>
                  <a:gd name="T41" fmla="*/ 40 h 77"/>
                  <a:gd name="T42" fmla="*/ 76 w 78"/>
                  <a:gd name="T43" fmla="*/ 50 h 77"/>
                  <a:gd name="T44" fmla="*/ 74 w 78"/>
                  <a:gd name="T45" fmla="*/ 54 h 77"/>
                  <a:gd name="T46" fmla="*/ 70 w 78"/>
                  <a:gd name="T47" fmla="*/ 50 h 77"/>
                  <a:gd name="T48" fmla="*/ 66 w 78"/>
                  <a:gd name="T49" fmla="*/ 50 h 77"/>
                  <a:gd name="T50" fmla="*/ 60 w 78"/>
                  <a:gd name="T51" fmla="*/ 48 h 77"/>
                  <a:gd name="T52" fmla="*/ 60 w 78"/>
                  <a:gd name="T53" fmla="*/ 52 h 77"/>
                  <a:gd name="T54" fmla="*/ 58 w 78"/>
                  <a:gd name="T55" fmla="*/ 56 h 77"/>
                  <a:gd name="T56" fmla="*/ 56 w 78"/>
                  <a:gd name="T57" fmla="*/ 58 h 77"/>
                  <a:gd name="T58" fmla="*/ 52 w 78"/>
                  <a:gd name="T59" fmla="*/ 52 h 77"/>
                  <a:gd name="T60" fmla="*/ 46 w 78"/>
                  <a:gd name="T61" fmla="*/ 50 h 77"/>
                  <a:gd name="T62" fmla="*/ 44 w 78"/>
                  <a:gd name="T63" fmla="*/ 52 h 77"/>
                  <a:gd name="T64" fmla="*/ 36 w 78"/>
                  <a:gd name="T65" fmla="*/ 52 h 77"/>
                  <a:gd name="T66" fmla="*/ 32 w 78"/>
                  <a:gd name="T67" fmla="*/ 50 h 77"/>
                  <a:gd name="T68" fmla="*/ 28 w 78"/>
                  <a:gd name="T69" fmla="*/ 54 h 77"/>
                  <a:gd name="T70" fmla="*/ 24 w 78"/>
                  <a:gd name="T71" fmla="*/ 44 h 77"/>
                  <a:gd name="T72" fmla="*/ 26 w 78"/>
                  <a:gd name="T73" fmla="*/ 66 h 77"/>
                  <a:gd name="T74" fmla="*/ 24 w 78"/>
                  <a:gd name="T75" fmla="*/ 74 h 77"/>
                  <a:gd name="T76" fmla="*/ 22 w 78"/>
                  <a:gd name="T77" fmla="*/ 77 h 77"/>
                  <a:gd name="T78" fmla="*/ 20 w 78"/>
                  <a:gd name="T79" fmla="*/ 74 h 77"/>
                  <a:gd name="T80" fmla="*/ 16 w 78"/>
                  <a:gd name="T81" fmla="*/ 72 h 77"/>
                  <a:gd name="T82" fmla="*/ 12 w 78"/>
                  <a:gd name="T83" fmla="*/ 72 h 77"/>
                  <a:gd name="T84" fmla="*/ 10 w 78"/>
                  <a:gd name="T85" fmla="*/ 58 h 77"/>
                  <a:gd name="T86" fmla="*/ 10 w 78"/>
                  <a:gd name="T87" fmla="*/ 46 h 77"/>
                  <a:gd name="T88" fmla="*/ 4 w 78"/>
                  <a:gd name="T89" fmla="*/ 42 h 77"/>
                  <a:gd name="T90" fmla="*/ 2 w 78"/>
                  <a:gd name="T91" fmla="*/ 38 h 77"/>
                  <a:gd name="T92" fmla="*/ 2 w 78"/>
                  <a:gd name="T93" fmla="*/ 34 h 77"/>
                  <a:gd name="T94" fmla="*/ 2 w 78"/>
                  <a:gd name="T95" fmla="*/ 16 h 77"/>
                  <a:gd name="T96" fmla="*/ 0 w 78"/>
                  <a:gd name="T9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77">
                    <a:moveTo>
                      <a:pt x="0" y="0"/>
                    </a:moveTo>
                    <a:lnTo>
                      <a:pt x="0" y="0"/>
                    </a:lnTo>
                    <a:lnTo>
                      <a:pt x="4" y="0"/>
                    </a:lnTo>
                    <a:lnTo>
                      <a:pt x="6" y="4"/>
                    </a:lnTo>
                    <a:lnTo>
                      <a:pt x="14" y="14"/>
                    </a:lnTo>
                    <a:lnTo>
                      <a:pt x="14" y="14"/>
                    </a:lnTo>
                    <a:lnTo>
                      <a:pt x="16" y="20"/>
                    </a:lnTo>
                    <a:lnTo>
                      <a:pt x="18" y="24"/>
                    </a:lnTo>
                    <a:lnTo>
                      <a:pt x="20" y="24"/>
                    </a:lnTo>
                    <a:lnTo>
                      <a:pt x="24" y="22"/>
                    </a:lnTo>
                    <a:lnTo>
                      <a:pt x="24" y="22"/>
                    </a:lnTo>
                    <a:lnTo>
                      <a:pt x="26" y="22"/>
                    </a:lnTo>
                    <a:lnTo>
                      <a:pt x="28" y="22"/>
                    </a:lnTo>
                    <a:lnTo>
                      <a:pt x="28" y="22"/>
                    </a:lnTo>
                    <a:lnTo>
                      <a:pt x="32" y="22"/>
                    </a:lnTo>
                    <a:lnTo>
                      <a:pt x="36" y="18"/>
                    </a:lnTo>
                    <a:lnTo>
                      <a:pt x="38" y="12"/>
                    </a:lnTo>
                    <a:lnTo>
                      <a:pt x="38" y="2"/>
                    </a:lnTo>
                    <a:lnTo>
                      <a:pt x="38" y="2"/>
                    </a:lnTo>
                    <a:lnTo>
                      <a:pt x="40" y="6"/>
                    </a:lnTo>
                    <a:lnTo>
                      <a:pt x="40" y="6"/>
                    </a:lnTo>
                    <a:lnTo>
                      <a:pt x="42" y="10"/>
                    </a:lnTo>
                    <a:lnTo>
                      <a:pt x="44" y="10"/>
                    </a:lnTo>
                    <a:lnTo>
                      <a:pt x="48" y="10"/>
                    </a:lnTo>
                    <a:lnTo>
                      <a:pt x="48" y="10"/>
                    </a:lnTo>
                    <a:lnTo>
                      <a:pt x="50" y="8"/>
                    </a:lnTo>
                    <a:lnTo>
                      <a:pt x="52" y="10"/>
                    </a:lnTo>
                    <a:lnTo>
                      <a:pt x="52" y="18"/>
                    </a:lnTo>
                    <a:lnTo>
                      <a:pt x="52" y="18"/>
                    </a:lnTo>
                    <a:lnTo>
                      <a:pt x="52" y="20"/>
                    </a:lnTo>
                    <a:lnTo>
                      <a:pt x="54" y="20"/>
                    </a:lnTo>
                    <a:lnTo>
                      <a:pt x="54" y="20"/>
                    </a:lnTo>
                    <a:lnTo>
                      <a:pt x="58" y="20"/>
                    </a:lnTo>
                    <a:lnTo>
                      <a:pt x="60" y="20"/>
                    </a:lnTo>
                    <a:lnTo>
                      <a:pt x="64" y="22"/>
                    </a:lnTo>
                    <a:lnTo>
                      <a:pt x="64" y="22"/>
                    </a:lnTo>
                    <a:lnTo>
                      <a:pt x="66" y="24"/>
                    </a:lnTo>
                    <a:lnTo>
                      <a:pt x="70" y="24"/>
                    </a:lnTo>
                    <a:lnTo>
                      <a:pt x="72" y="26"/>
                    </a:lnTo>
                    <a:lnTo>
                      <a:pt x="74" y="30"/>
                    </a:lnTo>
                    <a:lnTo>
                      <a:pt x="74" y="30"/>
                    </a:lnTo>
                    <a:lnTo>
                      <a:pt x="78" y="40"/>
                    </a:lnTo>
                    <a:lnTo>
                      <a:pt x="76" y="50"/>
                    </a:lnTo>
                    <a:lnTo>
                      <a:pt x="76" y="50"/>
                    </a:lnTo>
                    <a:lnTo>
                      <a:pt x="74" y="54"/>
                    </a:lnTo>
                    <a:lnTo>
                      <a:pt x="74" y="54"/>
                    </a:lnTo>
                    <a:lnTo>
                      <a:pt x="70" y="50"/>
                    </a:lnTo>
                    <a:lnTo>
                      <a:pt x="70" y="50"/>
                    </a:lnTo>
                    <a:lnTo>
                      <a:pt x="68" y="50"/>
                    </a:lnTo>
                    <a:lnTo>
                      <a:pt x="66" y="50"/>
                    </a:lnTo>
                    <a:lnTo>
                      <a:pt x="62" y="50"/>
                    </a:lnTo>
                    <a:lnTo>
                      <a:pt x="60" y="48"/>
                    </a:lnTo>
                    <a:lnTo>
                      <a:pt x="60" y="48"/>
                    </a:lnTo>
                    <a:lnTo>
                      <a:pt x="60" y="52"/>
                    </a:lnTo>
                    <a:lnTo>
                      <a:pt x="60" y="56"/>
                    </a:lnTo>
                    <a:lnTo>
                      <a:pt x="58" y="56"/>
                    </a:lnTo>
                    <a:lnTo>
                      <a:pt x="58" y="56"/>
                    </a:lnTo>
                    <a:lnTo>
                      <a:pt x="56" y="58"/>
                    </a:lnTo>
                    <a:lnTo>
                      <a:pt x="56" y="58"/>
                    </a:lnTo>
                    <a:lnTo>
                      <a:pt x="52" y="52"/>
                    </a:lnTo>
                    <a:lnTo>
                      <a:pt x="50" y="50"/>
                    </a:lnTo>
                    <a:lnTo>
                      <a:pt x="46" y="50"/>
                    </a:lnTo>
                    <a:lnTo>
                      <a:pt x="44" y="52"/>
                    </a:lnTo>
                    <a:lnTo>
                      <a:pt x="44" y="52"/>
                    </a:lnTo>
                    <a:lnTo>
                      <a:pt x="36" y="52"/>
                    </a:lnTo>
                    <a:lnTo>
                      <a:pt x="36" y="52"/>
                    </a:lnTo>
                    <a:lnTo>
                      <a:pt x="32" y="50"/>
                    </a:lnTo>
                    <a:lnTo>
                      <a:pt x="32" y="50"/>
                    </a:lnTo>
                    <a:lnTo>
                      <a:pt x="30" y="54"/>
                    </a:lnTo>
                    <a:lnTo>
                      <a:pt x="28" y="54"/>
                    </a:lnTo>
                    <a:lnTo>
                      <a:pt x="26" y="52"/>
                    </a:lnTo>
                    <a:lnTo>
                      <a:pt x="24" y="44"/>
                    </a:lnTo>
                    <a:lnTo>
                      <a:pt x="24" y="44"/>
                    </a:lnTo>
                    <a:lnTo>
                      <a:pt x="26" y="66"/>
                    </a:lnTo>
                    <a:lnTo>
                      <a:pt x="26" y="66"/>
                    </a:lnTo>
                    <a:lnTo>
                      <a:pt x="24" y="74"/>
                    </a:lnTo>
                    <a:lnTo>
                      <a:pt x="24" y="77"/>
                    </a:lnTo>
                    <a:lnTo>
                      <a:pt x="22" y="77"/>
                    </a:lnTo>
                    <a:lnTo>
                      <a:pt x="22" y="77"/>
                    </a:lnTo>
                    <a:lnTo>
                      <a:pt x="20" y="74"/>
                    </a:lnTo>
                    <a:lnTo>
                      <a:pt x="20" y="74"/>
                    </a:lnTo>
                    <a:lnTo>
                      <a:pt x="16" y="72"/>
                    </a:lnTo>
                    <a:lnTo>
                      <a:pt x="12" y="72"/>
                    </a:lnTo>
                    <a:lnTo>
                      <a:pt x="12" y="72"/>
                    </a:lnTo>
                    <a:lnTo>
                      <a:pt x="10" y="66"/>
                    </a:lnTo>
                    <a:lnTo>
                      <a:pt x="10" y="58"/>
                    </a:lnTo>
                    <a:lnTo>
                      <a:pt x="10" y="58"/>
                    </a:lnTo>
                    <a:lnTo>
                      <a:pt x="10" y="46"/>
                    </a:lnTo>
                    <a:lnTo>
                      <a:pt x="8" y="42"/>
                    </a:lnTo>
                    <a:lnTo>
                      <a:pt x="4" y="42"/>
                    </a:lnTo>
                    <a:lnTo>
                      <a:pt x="4" y="42"/>
                    </a:lnTo>
                    <a:lnTo>
                      <a:pt x="2" y="38"/>
                    </a:lnTo>
                    <a:lnTo>
                      <a:pt x="2" y="34"/>
                    </a:lnTo>
                    <a:lnTo>
                      <a:pt x="2" y="34"/>
                    </a:lnTo>
                    <a:lnTo>
                      <a:pt x="2" y="24"/>
                    </a:lnTo>
                    <a:lnTo>
                      <a:pt x="2" y="16"/>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 name="Group 2416">
              <a:extLst>
                <a:ext uri="{FF2B5EF4-FFF2-40B4-BE49-F238E27FC236}">
                  <a16:creationId xmlns:a16="http://schemas.microsoft.com/office/drawing/2014/main" id="{267FEA82-C4CB-DE74-2AE9-FD75C91B1F87}"/>
                </a:ext>
              </a:extLst>
            </p:cNvPr>
            <p:cNvGrpSpPr>
              <a:grpSpLocks/>
            </p:cNvGrpSpPr>
            <p:nvPr/>
          </p:nvGrpSpPr>
          <p:grpSpPr bwMode="auto">
            <a:xfrm>
              <a:off x="1506" y="1547"/>
              <a:ext cx="4578" cy="1214"/>
              <a:chOff x="1506" y="1547"/>
              <a:chExt cx="4578" cy="1214"/>
            </a:xfrm>
            <a:grpFill/>
          </p:grpSpPr>
          <p:sp>
            <p:nvSpPr>
              <p:cNvPr id="1185" name="Freeform 2216">
                <a:extLst>
                  <a:ext uri="{FF2B5EF4-FFF2-40B4-BE49-F238E27FC236}">
                    <a16:creationId xmlns:a16="http://schemas.microsoft.com/office/drawing/2014/main" id="{1FD31E35-5A29-AC5F-4B21-167556759F5F}"/>
                  </a:ext>
                </a:extLst>
              </p:cNvPr>
              <p:cNvSpPr>
                <a:spLocks/>
              </p:cNvSpPr>
              <p:nvPr/>
            </p:nvSpPr>
            <p:spPr bwMode="auto">
              <a:xfrm>
                <a:off x="6044" y="2305"/>
                <a:ext cx="22" cy="59"/>
              </a:xfrm>
              <a:custGeom>
                <a:avLst/>
                <a:gdLst>
                  <a:gd name="T0" fmla="*/ 4 w 22"/>
                  <a:gd name="T1" fmla="*/ 12 h 59"/>
                  <a:gd name="T2" fmla="*/ 4 w 22"/>
                  <a:gd name="T3" fmla="*/ 12 h 59"/>
                  <a:gd name="T4" fmla="*/ 6 w 22"/>
                  <a:gd name="T5" fmla="*/ 10 h 59"/>
                  <a:gd name="T6" fmla="*/ 4 w 22"/>
                  <a:gd name="T7" fmla="*/ 6 h 59"/>
                  <a:gd name="T8" fmla="*/ 4 w 22"/>
                  <a:gd name="T9" fmla="*/ 4 h 59"/>
                  <a:gd name="T10" fmla="*/ 4 w 22"/>
                  <a:gd name="T11" fmla="*/ 0 h 59"/>
                  <a:gd name="T12" fmla="*/ 4 w 22"/>
                  <a:gd name="T13" fmla="*/ 0 h 59"/>
                  <a:gd name="T14" fmla="*/ 16 w 22"/>
                  <a:gd name="T15" fmla="*/ 8 h 59"/>
                  <a:gd name="T16" fmla="*/ 16 w 22"/>
                  <a:gd name="T17" fmla="*/ 8 h 59"/>
                  <a:gd name="T18" fmla="*/ 14 w 22"/>
                  <a:gd name="T19" fmla="*/ 8 h 59"/>
                  <a:gd name="T20" fmla="*/ 14 w 22"/>
                  <a:gd name="T21" fmla="*/ 8 h 59"/>
                  <a:gd name="T22" fmla="*/ 14 w 22"/>
                  <a:gd name="T23" fmla="*/ 12 h 59"/>
                  <a:gd name="T24" fmla="*/ 12 w 22"/>
                  <a:gd name="T25" fmla="*/ 16 h 59"/>
                  <a:gd name="T26" fmla="*/ 12 w 22"/>
                  <a:gd name="T27" fmla="*/ 16 h 59"/>
                  <a:gd name="T28" fmla="*/ 14 w 22"/>
                  <a:gd name="T29" fmla="*/ 18 h 59"/>
                  <a:gd name="T30" fmla="*/ 16 w 22"/>
                  <a:gd name="T31" fmla="*/ 20 h 59"/>
                  <a:gd name="T32" fmla="*/ 18 w 22"/>
                  <a:gd name="T33" fmla="*/ 20 h 59"/>
                  <a:gd name="T34" fmla="*/ 20 w 22"/>
                  <a:gd name="T35" fmla="*/ 24 h 59"/>
                  <a:gd name="T36" fmla="*/ 20 w 22"/>
                  <a:gd name="T37" fmla="*/ 24 h 59"/>
                  <a:gd name="T38" fmla="*/ 20 w 22"/>
                  <a:gd name="T39" fmla="*/ 24 h 59"/>
                  <a:gd name="T40" fmla="*/ 22 w 22"/>
                  <a:gd name="T41" fmla="*/ 30 h 59"/>
                  <a:gd name="T42" fmla="*/ 22 w 22"/>
                  <a:gd name="T43" fmla="*/ 37 h 59"/>
                  <a:gd name="T44" fmla="*/ 20 w 22"/>
                  <a:gd name="T45" fmla="*/ 43 h 59"/>
                  <a:gd name="T46" fmla="*/ 18 w 22"/>
                  <a:gd name="T47" fmla="*/ 49 h 59"/>
                  <a:gd name="T48" fmla="*/ 18 w 22"/>
                  <a:gd name="T49" fmla="*/ 49 h 59"/>
                  <a:gd name="T50" fmla="*/ 16 w 22"/>
                  <a:gd name="T51" fmla="*/ 53 h 59"/>
                  <a:gd name="T52" fmla="*/ 14 w 22"/>
                  <a:gd name="T53" fmla="*/ 53 h 59"/>
                  <a:gd name="T54" fmla="*/ 14 w 22"/>
                  <a:gd name="T55" fmla="*/ 53 h 59"/>
                  <a:gd name="T56" fmla="*/ 12 w 22"/>
                  <a:gd name="T57" fmla="*/ 51 h 59"/>
                  <a:gd name="T58" fmla="*/ 10 w 22"/>
                  <a:gd name="T59" fmla="*/ 53 h 59"/>
                  <a:gd name="T60" fmla="*/ 6 w 22"/>
                  <a:gd name="T61" fmla="*/ 59 h 59"/>
                  <a:gd name="T62" fmla="*/ 6 w 22"/>
                  <a:gd name="T63" fmla="*/ 59 h 59"/>
                  <a:gd name="T64" fmla="*/ 4 w 22"/>
                  <a:gd name="T65" fmla="*/ 59 h 59"/>
                  <a:gd name="T66" fmla="*/ 2 w 22"/>
                  <a:gd name="T67" fmla="*/ 55 h 59"/>
                  <a:gd name="T68" fmla="*/ 2 w 22"/>
                  <a:gd name="T69" fmla="*/ 55 h 59"/>
                  <a:gd name="T70" fmla="*/ 0 w 22"/>
                  <a:gd name="T71" fmla="*/ 47 h 59"/>
                  <a:gd name="T72" fmla="*/ 2 w 22"/>
                  <a:gd name="T73" fmla="*/ 37 h 59"/>
                  <a:gd name="T74" fmla="*/ 2 w 22"/>
                  <a:gd name="T75" fmla="*/ 37 h 59"/>
                  <a:gd name="T76" fmla="*/ 4 w 22"/>
                  <a:gd name="T77" fmla="*/ 32 h 59"/>
                  <a:gd name="T78" fmla="*/ 4 w 22"/>
                  <a:gd name="T79" fmla="*/ 32 h 59"/>
                  <a:gd name="T80" fmla="*/ 6 w 22"/>
                  <a:gd name="T81" fmla="*/ 32 h 59"/>
                  <a:gd name="T82" fmla="*/ 6 w 22"/>
                  <a:gd name="T83" fmla="*/ 32 h 59"/>
                  <a:gd name="T84" fmla="*/ 6 w 22"/>
                  <a:gd name="T85" fmla="*/ 28 h 59"/>
                  <a:gd name="T86" fmla="*/ 6 w 22"/>
                  <a:gd name="T87" fmla="*/ 26 h 59"/>
                  <a:gd name="T88" fmla="*/ 6 w 22"/>
                  <a:gd name="T89" fmla="*/ 24 h 59"/>
                  <a:gd name="T90" fmla="*/ 4 w 22"/>
                  <a:gd name="T91" fmla="*/ 22 h 59"/>
                  <a:gd name="T92" fmla="*/ 4 w 22"/>
                  <a:gd name="T93" fmla="*/ 22 h 59"/>
                  <a:gd name="T94" fmla="*/ 4 w 22"/>
                  <a:gd name="T95" fmla="*/ 18 h 59"/>
                  <a:gd name="T96" fmla="*/ 4 w 22"/>
                  <a:gd name="T97" fmla="*/ 12 h 59"/>
                  <a:gd name="T98" fmla="*/ 4 w 22"/>
                  <a:gd name="T99"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59">
                    <a:moveTo>
                      <a:pt x="4" y="12"/>
                    </a:moveTo>
                    <a:lnTo>
                      <a:pt x="4" y="12"/>
                    </a:lnTo>
                    <a:lnTo>
                      <a:pt x="6" y="10"/>
                    </a:lnTo>
                    <a:lnTo>
                      <a:pt x="4" y="6"/>
                    </a:lnTo>
                    <a:lnTo>
                      <a:pt x="4" y="4"/>
                    </a:lnTo>
                    <a:lnTo>
                      <a:pt x="4" y="0"/>
                    </a:lnTo>
                    <a:lnTo>
                      <a:pt x="4" y="0"/>
                    </a:lnTo>
                    <a:lnTo>
                      <a:pt x="16" y="8"/>
                    </a:lnTo>
                    <a:lnTo>
                      <a:pt x="16" y="8"/>
                    </a:lnTo>
                    <a:lnTo>
                      <a:pt x="14" y="8"/>
                    </a:lnTo>
                    <a:lnTo>
                      <a:pt x="14" y="8"/>
                    </a:lnTo>
                    <a:lnTo>
                      <a:pt x="14" y="12"/>
                    </a:lnTo>
                    <a:lnTo>
                      <a:pt x="12" y="16"/>
                    </a:lnTo>
                    <a:lnTo>
                      <a:pt x="12" y="16"/>
                    </a:lnTo>
                    <a:lnTo>
                      <a:pt x="14" y="18"/>
                    </a:lnTo>
                    <a:lnTo>
                      <a:pt x="16" y="20"/>
                    </a:lnTo>
                    <a:lnTo>
                      <a:pt x="18" y="20"/>
                    </a:lnTo>
                    <a:lnTo>
                      <a:pt x="20" y="24"/>
                    </a:lnTo>
                    <a:lnTo>
                      <a:pt x="20" y="24"/>
                    </a:lnTo>
                    <a:lnTo>
                      <a:pt x="20" y="24"/>
                    </a:lnTo>
                    <a:lnTo>
                      <a:pt x="22" y="30"/>
                    </a:lnTo>
                    <a:lnTo>
                      <a:pt x="22" y="37"/>
                    </a:lnTo>
                    <a:lnTo>
                      <a:pt x="20" y="43"/>
                    </a:lnTo>
                    <a:lnTo>
                      <a:pt x="18" y="49"/>
                    </a:lnTo>
                    <a:lnTo>
                      <a:pt x="18" y="49"/>
                    </a:lnTo>
                    <a:lnTo>
                      <a:pt x="16" y="53"/>
                    </a:lnTo>
                    <a:lnTo>
                      <a:pt x="14" y="53"/>
                    </a:lnTo>
                    <a:lnTo>
                      <a:pt x="14" y="53"/>
                    </a:lnTo>
                    <a:lnTo>
                      <a:pt x="12" y="51"/>
                    </a:lnTo>
                    <a:lnTo>
                      <a:pt x="10" y="53"/>
                    </a:lnTo>
                    <a:lnTo>
                      <a:pt x="6" y="59"/>
                    </a:lnTo>
                    <a:lnTo>
                      <a:pt x="6" y="59"/>
                    </a:lnTo>
                    <a:lnTo>
                      <a:pt x="4" y="59"/>
                    </a:lnTo>
                    <a:lnTo>
                      <a:pt x="2" y="55"/>
                    </a:lnTo>
                    <a:lnTo>
                      <a:pt x="2" y="55"/>
                    </a:lnTo>
                    <a:lnTo>
                      <a:pt x="0" y="47"/>
                    </a:lnTo>
                    <a:lnTo>
                      <a:pt x="2" y="37"/>
                    </a:lnTo>
                    <a:lnTo>
                      <a:pt x="2" y="37"/>
                    </a:lnTo>
                    <a:lnTo>
                      <a:pt x="4" y="32"/>
                    </a:lnTo>
                    <a:lnTo>
                      <a:pt x="4" y="32"/>
                    </a:lnTo>
                    <a:lnTo>
                      <a:pt x="6" y="32"/>
                    </a:lnTo>
                    <a:lnTo>
                      <a:pt x="6" y="32"/>
                    </a:lnTo>
                    <a:lnTo>
                      <a:pt x="6" y="28"/>
                    </a:lnTo>
                    <a:lnTo>
                      <a:pt x="6" y="26"/>
                    </a:lnTo>
                    <a:lnTo>
                      <a:pt x="6" y="24"/>
                    </a:lnTo>
                    <a:lnTo>
                      <a:pt x="4" y="22"/>
                    </a:lnTo>
                    <a:lnTo>
                      <a:pt x="4" y="22"/>
                    </a:lnTo>
                    <a:lnTo>
                      <a:pt x="4" y="18"/>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6" name="Freeform 2217">
                <a:extLst>
                  <a:ext uri="{FF2B5EF4-FFF2-40B4-BE49-F238E27FC236}">
                    <a16:creationId xmlns:a16="http://schemas.microsoft.com/office/drawing/2014/main" id="{E3CFCAC5-086B-F497-6301-7C42BD6A344E}"/>
                  </a:ext>
                </a:extLst>
              </p:cNvPr>
              <p:cNvSpPr>
                <a:spLocks/>
              </p:cNvSpPr>
              <p:nvPr/>
            </p:nvSpPr>
            <p:spPr bwMode="auto">
              <a:xfrm>
                <a:off x="6056" y="2333"/>
                <a:ext cx="28" cy="43"/>
              </a:xfrm>
              <a:custGeom>
                <a:avLst/>
                <a:gdLst>
                  <a:gd name="T0" fmla="*/ 2 w 28"/>
                  <a:gd name="T1" fmla="*/ 21 h 43"/>
                  <a:gd name="T2" fmla="*/ 2 w 28"/>
                  <a:gd name="T3" fmla="*/ 21 h 43"/>
                  <a:gd name="T4" fmla="*/ 6 w 28"/>
                  <a:gd name="T5" fmla="*/ 21 h 43"/>
                  <a:gd name="T6" fmla="*/ 6 w 28"/>
                  <a:gd name="T7" fmla="*/ 21 h 43"/>
                  <a:gd name="T8" fmla="*/ 8 w 28"/>
                  <a:gd name="T9" fmla="*/ 25 h 43"/>
                  <a:gd name="T10" fmla="*/ 10 w 28"/>
                  <a:gd name="T11" fmla="*/ 25 h 43"/>
                  <a:gd name="T12" fmla="*/ 12 w 28"/>
                  <a:gd name="T13" fmla="*/ 23 h 43"/>
                  <a:gd name="T14" fmla="*/ 12 w 28"/>
                  <a:gd name="T15" fmla="*/ 13 h 43"/>
                  <a:gd name="T16" fmla="*/ 12 w 28"/>
                  <a:gd name="T17" fmla="*/ 13 h 43"/>
                  <a:gd name="T18" fmla="*/ 14 w 28"/>
                  <a:gd name="T19" fmla="*/ 2 h 43"/>
                  <a:gd name="T20" fmla="*/ 16 w 28"/>
                  <a:gd name="T21" fmla="*/ 0 h 43"/>
                  <a:gd name="T22" fmla="*/ 18 w 28"/>
                  <a:gd name="T23" fmla="*/ 2 h 43"/>
                  <a:gd name="T24" fmla="*/ 18 w 28"/>
                  <a:gd name="T25" fmla="*/ 2 h 43"/>
                  <a:gd name="T26" fmla="*/ 20 w 28"/>
                  <a:gd name="T27" fmla="*/ 4 h 43"/>
                  <a:gd name="T28" fmla="*/ 20 w 28"/>
                  <a:gd name="T29" fmla="*/ 4 h 43"/>
                  <a:gd name="T30" fmla="*/ 20 w 28"/>
                  <a:gd name="T31" fmla="*/ 7 h 43"/>
                  <a:gd name="T32" fmla="*/ 22 w 28"/>
                  <a:gd name="T33" fmla="*/ 7 h 43"/>
                  <a:gd name="T34" fmla="*/ 22 w 28"/>
                  <a:gd name="T35" fmla="*/ 2 h 43"/>
                  <a:gd name="T36" fmla="*/ 22 w 28"/>
                  <a:gd name="T37" fmla="*/ 2 h 43"/>
                  <a:gd name="T38" fmla="*/ 24 w 28"/>
                  <a:gd name="T39" fmla="*/ 0 h 43"/>
                  <a:gd name="T40" fmla="*/ 26 w 28"/>
                  <a:gd name="T41" fmla="*/ 2 h 43"/>
                  <a:gd name="T42" fmla="*/ 26 w 28"/>
                  <a:gd name="T43" fmla="*/ 2 h 43"/>
                  <a:gd name="T44" fmla="*/ 24 w 28"/>
                  <a:gd name="T45" fmla="*/ 11 h 43"/>
                  <a:gd name="T46" fmla="*/ 26 w 28"/>
                  <a:gd name="T47" fmla="*/ 15 h 43"/>
                  <a:gd name="T48" fmla="*/ 28 w 28"/>
                  <a:gd name="T49" fmla="*/ 19 h 43"/>
                  <a:gd name="T50" fmla="*/ 28 w 28"/>
                  <a:gd name="T51" fmla="*/ 19 h 43"/>
                  <a:gd name="T52" fmla="*/ 28 w 28"/>
                  <a:gd name="T53" fmla="*/ 23 h 43"/>
                  <a:gd name="T54" fmla="*/ 28 w 28"/>
                  <a:gd name="T55" fmla="*/ 29 h 43"/>
                  <a:gd name="T56" fmla="*/ 28 w 28"/>
                  <a:gd name="T57" fmla="*/ 29 h 43"/>
                  <a:gd name="T58" fmla="*/ 28 w 28"/>
                  <a:gd name="T59" fmla="*/ 39 h 43"/>
                  <a:gd name="T60" fmla="*/ 26 w 28"/>
                  <a:gd name="T61" fmla="*/ 43 h 43"/>
                  <a:gd name="T62" fmla="*/ 24 w 28"/>
                  <a:gd name="T63" fmla="*/ 43 h 43"/>
                  <a:gd name="T64" fmla="*/ 20 w 28"/>
                  <a:gd name="T65" fmla="*/ 43 h 43"/>
                  <a:gd name="T66" fmla="*/ 20 w 28"/>
                  <a:gd name="T67" fmla="*/ 43 h 43"/>
                  <a:gd name="T68" fmla="*/ 18 w 28"/>
                  <a:gd name="T69" fmla="*/ 41 h 43"/>
                  <a:gd name="T70" fmla="*/ 14 w 28"/>
                  <a:gd name="T71" fmla="*/ 37 h 43"/>
                  <a:gd name="T72" fmla="*/ 12 w 28"/>
                  <a:gd name="T73" fmla="*/ 35 h 43"/>
                  <a:gd name="T74" fmla="*/ 10 w 28"/>
                  <a:gd name="T75" fmla="*/ 35 h 43"/>
                  <a:gd name="T76" fmla="*/ 8 w 28"/>
                  <a:gd name="T77" fmla="*/ 37 h 43"/>
                  <a:gd name="T78" fmla="*/ 8 w 28"/>
                  <a:gd name="T79" fmla="*/ 37 h 43"/>
                  <a:gd name="T80" fmla="*/ 6 w 28"/>
                  <a:gd name="T81" fmla="*/ 39 h 43"/>
                  <a:gd name="T82" fmla="*/ 2 w 28"/>
                  <a:gd name="T83" fmla="*/ 37 h 43"/>
                  <a:gd name="T84" fmla="*/ 0 w 28"/>
                  <a:gd name="T85" fmla="*/ 35 h 43"/>
                  <a:gd name="T86" fmla="*/ 0 w 28"/>
                  <a:gd name="T87" fmla="*/ 27 h 43"/>
                  <a:gd name="T88" fmla="*/ 0 w 28"/>
                  <a:gd name="T89" fmla="*/ 27 h 43"/>
                  <a:gd name="T90" fmla="*/ 0 w 28"/>
                  <a:gd name="T91" fmla="*/ 21 h 43"/>
                  <a:gd name="T92" fmla="*/ 2 w 28"/>
                  <a:gd name="T93" fmla="*/ 21 h 43"/>
                  <a:gd name="T94" fmla="*/ 2 w 28"/>
                  <a:gd name="T95" fmla="*/ 21 h 43"/>
                  <a:gd name="T96" fmla="*/ 2 w 28"/>
                  <a:gd name="T9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43">
                    <a:moveTo>
                      <a:pt x="2" y="21"/>
                    </a:moveTo>
                    <a:lnTo>
                      <a:pt x="2" y="21"/>
                    </a:lnTo>
                    <a:lnTo>
                      <a:pt x="6" y="21"/>
                    </a:lnTo>
                    <a:lnTo>
                      <a:pt x="6" y="21"/>
                    </a:lnTo>
                    <a:lnTo>
                      <a:pt x="8" y="25"/>
                    </a:lnTo>
                    <a:lnTo>
                      <a:pt x="10" y="25"/>
                    </a:lnTo>
                    <a:lnTo>
                      <a:pt x="12" y="23"/>
                    </a:lnTo>
                    <a:lnTo>
                      <a:pt x="12" y="13"/>
                    </a:lnTo>
                    <a:lnTo>
                      <a:pt x="12" y="13"/>
                    </a:lnTo>
                    <a:lnTo>
                      <a:pt x="14" y="2"/>
                    </a:lnTo>
                    <a:lnTo>
                      <a:pt x="16" y="0"/>
                    </a:lnTo>
                    <a:lnTo>
                      <a:pt x="18" y="2"/>
                    </a:lnTo>
                    <a:lnTo>
                      <a:pt x="18" y="2"/>
                    </a:lnTo>
                    <a:lnTo>
                      <a:pt x="20" y="4"/>
                    </a:lnTo>
                    <a:lnTo>
                      <a:pt x="20" y="4"/>
                    </a:lnTo>
                    <a:lnTo>
                      <a:pt x="20" y="7"/>
                    </a:lnTo>
                    <a:lnTo>
                      <a:pt x="22" y="7"/>
                    </a:lnTo>
                    <a:lnTo>
                      <a:pt x="22" y="2"/>
                    </a:lnTo>
                    <a:lnTo>
                      <a:pt x="22" y="2"/>
                    </a:lnTo>
                    <a:lnTo>
                      <a:pt x="24" y="0"/>
                    </a:lnTo>
                    <a:lnTo>
                      <a:pt x="26" y="2"/>
                    </a:lnTo>
                    <a:lnTo>
                      <a:pt x="26" y="2"/>
                    </a:lnTo>
                    <a:lnTo>
                      <a:pt x="24" y="11"/>
                    </a:lnTo>
                    <a:lnTo>
                      <a:pt x="26" y="15"/>
                    </a:lnTo>
                    <a:lnTo>
                      <a:pt x="28" y="19"/>
                    </a:lnTo>
                    <a:lnTo>
                      <a:pt x="28" y="19"/>
                    </a:lnTo>
                    <a:lnTo>
                      <a:pt x="28" y="23"/>
                    </a:lnTo>
                    <a:lnTo>
                      <a:pt x="28" y="29"/>
                    </a:lnTo>
                    <a:lnTo>
                      <a:pt x="28" y="29"/>
                    </a:lnTo>
                    <a:lnTo>
                      <a:pt x="28" y="39"/>
                    </a:lnTo>
                    <a:lnTo>
                      <a:pt x="26" y="43"/>
                    </a:lnTo>
                    <a:lnTo>
                      <a:pt x="24" y="43"/>
                    </a:lnTo>
                    <a:lnTo>
                      <a:pt x="20" y="43"/>
                    </a:lnTo>
                    <a:lnTo>
                      <a:pt x="20" y="43"/>
                    </a:lnTo>
                    <a:lnTo>
                      <a:pt x="18" y="41"/>
                    </a:lnTo>
                    <a:lnTo>
                      <a:pt x="14" y="37"/>
                    </a:lnTo>
                    <a:lnTo>
                      <a:pt x="12" y="35"/>
                    </a:lnTo>
                    <a:lnTo>
                      <a:pt x="10" y="35"/>
                    </a:lnTo>
                    <a:lnTo>
                      <a:pt x="8" y="37"/>
                    </a:lnTo>
                    <a:lnTo>
                      <a:pt x="8" y="37"/>
                    </a:lnTo>
                    <a:lnTo>
                      <a:pt x="6" y="39"/>
                    </a:lnTo>
                    <a:lnTo>
                      <a:pt x="2" y="37"/>
                    </a:lnTo>
                    <a:lnTo>
                      <a:pt x="0" y="35"/>
                    </a:lnTo>
                    <a:lnTo>
                      <a:pt x="0" y="27"/>
                    </a:lnTo>
                    <a:lnTo>
                      <a:pt x="0" y="27"/>
                    </a:lnTo>
                    <a:lnTo>
                      <a:pt x="0" y="21"/>
                    </a:lnTo>
                    <a:lnTo>
                      <a:pt x="2" y="21"/>
                    </a:lnTo>
                    <a:lnTo>
                      <a:pt x="2" y="21"/>
                    </a:lnTo>
                    <a:lnTo>
                      <a:pt x="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7" name="Freeform 2218">
                <a:extLst>
                  <a:ext uri="{FF2B5EF4-FFF2-40B4-BE49-F238E27FC236}">
                    <a16:creationId xmlns:a16="http://schemas.microsoft.com/office/drawing/2014/main" id="{7D53270B-F11C-D2B0-6596-7F1A5239B3DF}"/>
                  </a:ext>
                </a:extLst>
              </p:cNvPr>
              <p:cNvSpPr>
                <a:spLocks/>
              </p:cNvSpPr>
              <p:nvPr/>
            </p:nvSpPr>
            <p:spPr bwMode="auto">
              <a:xfrm>
                <a:off x="6074" y="2321"/>
                <a:ext cx="10" cy="21"/>
              </a:xfrm>
              <a:custGeom>
                <a:avLst/>
                <a:gdLst>
                  <a:gd name="T0" fmla="*/ 8 w 10"/>
                  <a:gd name="T1" fmla="*/ 14 h 21"/>
                  <a:gd name="T2" fmla="*/ 8 w 10"/>
                  <a:gd name="T3" fmla="*/ 14 h 21"/>
                  <a:gd name="T4" fmla="*/ 6 w 10"/>
                  <a:gd name="T5" fmla="*/ 16 h 21"/>
                  <a:gd name="T6" fmla="*/ 6 w 10"/>
                  <a:gd name="T7" fmla="*/ 19 h 21"/>
                  <a:gd name="T8" fmla="*/ 6 w 10"/>
                  <a:gd name="T9" fmla="*/ 19 h 21"/>
                  <a:gd name="T10" fmla="*/ 4 w 10"/>
                  <a:gd name="T11" fmla="*/ 21 h 21"/>
                  <a:gd name="T12" fmla="*/ 2 w 10"/>
                  <a:gd name="T13" fmla="*/ 19 h 21"/>
                  <a:gd name="T14" fmla="*/ 0 w 10"/>
                  <a:gd name="T15" fmla="*/ 14 h 21"/>
                  <a:gd name="T16" fmla="*/ 0 w 10"/>
                  <a:gd name="T17" fmla="*/ 14 h 21"/>
                  <a:gd name="T18" fmla="*/ 0 w 10"/>
                  <a:gd name="T19" fmla="*/ 14 h 21"/>
                  <a:gd name="T20" fmla="*/ 2 w 10"/>
                  <a:gd name="T21" fmla="*/ 6 h 21"/>
                  <a:gd name="T22" fmla="*/ 4 w 10"/>
                  <a:gd name="T23" fmla="*/ 0 h 21"/>
                  <a:gd name="T24" fmla="*/ 4 w 10"/>
                  <a:gd name="T25" fmla="*/ 0 h 21"/>
                  <a:gd name="T26" fmla="*/ 6 w 10"/>
                  <a:gd name="T27" fmla="*/ 2 h 21"/>
                  <a:gd name="T28" fmla="*/ 8 w 10"/>
                  <a:gd name="T29" fmla="*/ 4 h 21"/>
                  <a:gd name="T30" fmla="*/ 10 w 10"/>
                  <a:gd name="T31" fmla="*/ 4 h 21"/>
                  <a:gd name="T32" fmla="*/ 10 w 10"/>
                  <a:gd name="T33" fmla="*/ 8 h 21"/>
                  <a:gd name="T34" fmla="*/ 10 w 10"/>
                  <a:gd name="T35" fmla="*/ 8 h 21"/>
                  <a:gd name="T36" fmla="*/ 8 w 10"/>
                  <a:gd name="T37" fmla="*/ 10 h 21"/>
                  <a:gd name="T38" fmla="*/ 8 w 10"/>
                  <a:gd name="T39" fmla="*/ 14 h 21"/>
                  <a:gd name="T40" fmla="*/ 8 w 10"/>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1">
                    <a:moveTo>
                      <a:pt x="8" y="14"/>
                    </a:moveTo>
                    <a:lnTo>
                      <a:pt x="8" y="14"/>
                    </a:lnTo>
                    <a:lnTo>
                      <a:pt x="6" y="16"/>
                    </a:lnTo>
                    <a:lnTo>
                      <a:pt x="6" y="19"/>
                    </a:lnTo>
                    <a:lnTo>
                      <a:pt x="6" y="19"/>
                    </a:lnTo>
                    <a:lnTo>
                      <a:pt x="4" y="21"/>
                    </a:lnTo>
                    <a:lnTo>
                      <a:pt x="2" y="19"/>
                    </a:lnTo>
                    <a:lnTo>
                      <a:pt x="0" y="14"/>
                    </a:lnTo>
                    <a:lnTo>
                      <a:pt x="0" y="14"/>
                    </a:lnTo>
                    <a:lnTo>
                      <a:pt x="0" y="14"/>
                    </a:lnTo>
                    <a:lnTo>
                      <a:pt x="2" y="6"/>
                    </a:lnTo>
                    <a:lnTo>
                      <a:pt x="4" y="0"/>
                    </a:lnTo>
                    <a:lnTo>
                      <a:pt x="4" y="0"/>
                    </a:lnTo>
                    <a:lnTo>
                      <a:pt x="6" y="2"/>
                    </a:lnTo>
                    <a:lnTo>
                      <a:pt x="8" y="4"/>
                    </a:lnTo>
                    <a:lnTo>
                      <a:pt x="10" y="4"/>
                    </a:lnTo>
                    <a:lnTo>
                      <a:pt x="10" y="8"/>
                    </a:lnTo>
                    <a:lnTo>
                      <a:pt x="10" y="8"/>
                    </a:lnTo>
                    <a:lnTo>
                      <a:pt x="8" y="10"/>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8" name="Freeform 2219">
                <a:extLst>
                  <a:ext uri="{FF2B5EF4-FFF2-40B4-BE49-F238E27FC236}">
                    <a16:creationId xmlns:a16="http://schemas.microsoft.com/office/drawing/2014/main" id="{45C23DCB-0F8E-A581-50B3-6AF073F61EB4}"/>
                  </a:ext>
                </a:extLst>
              </p:cNvPr>
              <p:cNvSpPr>
                <a:spLocks/>
              </p:cNvSpPr>
              <p:nvPr/>
            </p:nvSpPr>
            <p:spPr bwMode="auto">
              <a:xfrm>
                <a:off x="6060" y="2275"/>
                <a:ext cx="4" cy="8"/>
              </a:xfrm>
              <a:custGeom>
                <a:avLst/>
                <a:gdLst>
                  <a:gd name="T0" fmla="*/ 4 w 4"/>
                  <a:gd name="T1" fmla="*/ 4 h 8"/>
                  <a:gd name="T2" fmla="*/ 4 w 4"/>
                  <a:gd name="T3" fmla="*/ 4 h 8"/>
                  <a:gd name="T4" fmla="*/ 2 w 4"/>
                  <a:gd name="T5" fmla="*/ 8 h 8"/>
                  <a:gd name="T6" fmla="*/ 0 w 4"/>
                  <a:gd name="T7" fmla="*/ 8 h 8"/>
                  <a:gd name="T8" fmla="*/ 0 w 4"/>
                  <a:gd name="T9" fmla="*/ 8 h 8"/>
                  <a:gd name="T10" fmla="*/ 0 w 4"/>
                  <a:gd name="T11" fmla="*/ 8 h 8"/>
                  <a:gd name="T12" fmla="*/ 0 w 4"/>
                  <a:gd name="T13" fmla="*/ 4 h 8"/>
                  <a:gd name="T14" fmla="*/ 0 w 4"/>
                  <a:gd name="T15" fmla="*/ 4 h 8"/>
                  <a:gd name="T16" fmla="*/ 0 w 4"/>
                  <a:gd name="T17" fmla="*/ 0 h 8"/>
                  <a:gd name="T18" fmla="*/ 2 w 4"/>
                  <a:gd name="T19" fmla="*/ 0 h 8"/>
                  <a:gd name="T20" fmla="*/ 2 w 4"/>
                  <a:gd name="T21" fmla="*/ 0 h 8"/>
                  <a:gd name="T22" fmla="*/ 4 w 4"/>
                  <a:gd name="T23" fmla="*/ 4 h 8"/>
                  <a:gd name="T24" fmla="*/ 4 w 4"/>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4"/>
                    </a:moveTo>
                    <a:lnTo>
                      <a:pt x="4" y="4"/>
                    </a:lnTo>
                    <a:lnTo>
                      <a:pt x="2" y="8"/>
                    </a:lnTo>
                    <a:lnTo>
                      <a:pt x="0" y="8"/>
                    </a:lnTo>
                    <a:lnTo>
                      <a:pt x="0" y="8"/>
                    </a:lnTo>
                    <a:lnTo>
                      <a:pt x="0" y="8"/>
                    </a:lnTo>
                    <a:lnTo>
                      <a:pt x="0" y="4"/>
                    </a:lnTo>
                    <a:lnTo>
                      <a:pt x="0" y="4"/>
                    </a:lnTo>
                    <a:lnTo>
                      <a:pt x="0"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9" name="Freeform 2220">
                <a:extLst>
                  <a:ext uri="{FF2B5EF4-FFF2-40B4-BE49-F238E27FC236}">
                    <a16:creationId xmlns:a16="http://schemas.microsoft.com/office/drawing/2014/main" id="{9053C1AC-BE7D-25B1-C0B5-04FEC993C9A4}"/>
                  </a:ext>
                </a:extLst>
              </p:cNvPr>
              <p:cNvSpPr>
                <a:spLocks/>
              </p:cNvSpPr>
              <p:nvPr/>
            </p:nvSpPr>
            <p:spPr bwMode="auto">
              <a:xfrm>
                <a:off x="6056" y="2313"/>
                <a:ext cx="4" cy="8"/>
              </a:xfrm>
              <a:custGeom>
                <a:avLst/>
                <a:gdLst>
                  <a:gd name="T0" fmla="*/ 0 w 4"/>
                  <a:gd name="T1" fmla="*/ 8 h 8"/>
                  <a:gd name="T2" fmla="*/ 0 w 4"/>
                  <a:gd name="T3" fmla="*/ 8 h 8"/>
                  <a:gd name="T4" fmla="*/ 0 w 4"/>
                  <a:gd name="T5" fmla="*/ 2 h 8"/>
                  <a:gd name="T6" fmla="*/ 0 w 4"/>
                  <a:gd name="T7" fmla="*/ 0 h 8"/>
                  <a:gd name="T8" fmla="*/ 2 w 4"/>
                  <a:gd name="T9" fmla="*/ 0 h 8"/>
                  <a:gd name="T10" fmla="*/ 2 w 4"/>
                  <a:gd name="T11" fmla="*/ 0 h 8"/>
                  <a:gd name="T12" fmla="*/ 4 w 4"/>
                  <a:gd name="T13" fmla="*/ 6 h 8"/>
                  <a:gd name="T14" fmla="*/ 2 w 4"/>
                  <a:gd name="T15" fmla="*/ 8 h 8"/>
                  <a:gd name="T16" fmla="*/ 0 w 4"/>
                  <a:gd name="T17" fmla="*/ 8 h 8"/>
                  <a:gd name="T18" fmla="*/ 0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8"/>
                    </a:moveTo>
                    <a:lnTo>
                      <a:pt x="0" y="8"/>
                    </a:lnTo>
                    <a:lnTo>
                      <a:pt x="0" y="2"/>
                    </a:lnTo>
                    <a:lnTo>
                      <a:pt x="0" y="0"/>
                    </a:lnTo>
                    <a:lnTo>
                      <a:pt x="2" y="0"/>
                    </a:lnTo>
                    <a:lnTo>
                      <a:pt x="2" y="0"/>
                    </a:lnTo>
                    <a:lnTo>
                      <a:pt x="4" y="6"/>
                    </a:lnTo>
                    <a:lnTo>
                      <a:pt x="2"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0" name="Freeform 2221">
                <a:extLst>
                  <a:ext uri="{FF2B5EF4-FFF2-40B4-BE49-F238E27FC236}">
                    <a16:creationId xmlns:a16="http://schemas.microsoft.com/office/drawing/2014/main" id="{14D0695B-C61E-43B8-EE30-8A45747BABF7}"/>
                  </a:ext>
                </a:extLst>
              </p:cNvPr>
              <p:cNvSpPr>
                <a:spLocks/>
              </p:cNvSpPr>
              <p:nvPr/>
            </p:nvSpPr>
            <p:spPr bwMode="auto">
              <a:xfrm>
                <a:off x="6064" y="2323"/>
                <a:ext cx="4" cy="6"/>
              </a:xfrm>
              <a:custGeom>
                <a:avLst/>
                <a:gdLst>
                  <a:gd name="T0" fmla="*/ 0 w 4"/>
                  <a:gd name="T1" fmla="*/ 6 h 6"/>
                  <a:gd name="T2" fmla="*/ 0 w 4"/>
                  <a:gd name="T3" fmla="*/ 6 h 6"/>
                  <a:gd name="T4" fmla="*/ 0 w 4"/>
                  <a:gd name="T5" fmla="*/ 0 h 6"/>
                  <a:gd name="T6" fmla="*/ 2 w 4"/>
                  <a:gd name="T7" fmla="*/ 0 h 6"/>
                  <a:gd name="T8" fmla="*/ 4 w 4"/>
                  <a:gd name="T9" fmla="*/ 4 h 6"/>
                  <a:gd name="T10" fmla="*/ 4 w 4"/>
                  <a:gd name="T11" fmla="*/ 4 h 6"/>
                  <a:gd name="T12" fmla="*/ 0 w 4"/>
                  <a:gd name="T13" fmla="*/ 6 h 6"/>
                  <a:gd name="T14" fmla="*/ 0 w 4"/>
                  <a:gd name="T15" fmla="*/ 6 h 6"/>
                  <a:gd name="T16" fmla="*/ 0 w 4"/>
                  <a:gd name="T17" fmla="*/ 6 h 6"/>
                  <a:gd name="T18" fmla="*/ 0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6"/>
                    </a:moveTo>
                    <a:lnTo>
                      <a:pt x="0" y="6"/>
                    </a:lnTo>
                    <a:lnTo>
                      <a:pt x="0" y="0"/>
                    </a:lnTo>
                    <a:lnTo>
                      <a:pt x="2" y="0"/>
                    </a:lnTo>
                    <a:lnTo>
                      <a:pt x="4" y="4"/>
                    </a:lnTo>
                    <a:lnTo>
                      <a:pt x="4" y="4"/>
                    </a:lnTo>
                    <a:lnTo>
                      <a:pt x="0" y="6"/>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1" name="Freeform 2222">
                <a:extLst>
                  <a:ext uri="{FF2B5EF4-FFF2-40B4-BE49-F238E27FC236}">
                    <a16:creationId xmlns:a16="http://schemas.microsoft.com/office/drawing/2014/main" id="{9D7DC341-A490-3084-0829-A987F385BF7E}"/>
                  </a:ext>
                </a:extLst>
              </p:cNvPr>
              <p:cNvSpPr>
                <a:spLocks/>
              </p:cNvSpPr>
              <p:nvPr/>
            </p:nvSpPr>
            <p:spPr bwMode="auto">
              <a:xfrm>
                <a:off x="5940" y="2131"/>
                <a:ext cx="24" cy="32"/>
              </a:xfrm>
              <a:custGeom>
                <a:avLst/>
                <a:gdLst>
                  <a:gd name="T0" fmla="*/ 24 w 24"/>
                  <a:gd name="T1" fmla="*/ 20 h 32"/>
                  <a:gd name="T2" fmla="*/ 24 w 24"/>
                  <a:gd name="T3" fmla="*/ 20 h 32"/>
                  <a:gd name="T4" fmla="*/ 18 w 24"/>
                  <a:gd name="T5" fmla="*/ 20 h 32"/>
                  <a:gd name="T6" fmla="*/ 14 w 24"/>
                  <a:gd name="T7" fmla="*/ 22 h 32"/>
                  <a:gd name="T8" fmla="*/ 12 w 24"/>
                  <a:gd name="T9" fmla="*/ 28 h 32"/>
                  <a:gd name="T10" fmla="*/ 12 w 24"/>
                  <a:gd name="T11" fmla="*/ 28 h 32"/>
                  <a:gd name="T12" fmla="*/ 12 w 24"/>
                  <a:gd name="T13" fmla="*/ 28 h 32"/>
                  <a:gd name="T14" fmla="*/ 12 w 24"/>
                  <a:gd name="T15" fmla="*/ 28 h 32"/>
                  <a:gd name="T16" fmla="*/ 10 w 24"/>
                  <a:gd name="T17" fmla="*/ 26 h 32"/>
                  <a:gd name="T18" fmla="*/ 8 w 24"/>
                  <a:gd name="T19" fmla="*/ 26 h 32"/>
                  <a:gd name="T20" fmla="*/ 6 w 24"/>
                  <a:gd name="T21" fmla="*/ 32 h 32"/>
                  <a:gd name="T22" fmla="*/ 6 w 24"/>
                  <a:gd name="T23" fmla="*/ 32 h 32"/>
                  <a:gd name="T24" fmla="*/ 2 w 24"/>
                  <a:gd name="T25" fmla="*/ 32 h 32"/>
                  <a:gd name="T26" fmla="*/ 2 w 24"/>
                  <a:gd name="T27" fmla="*/ 32 h 32"/>
                  <a:gd name="T28" fmla="*/ 0 w 24"/>
                  <a:gd name="T29" fmla="*/ 26 h 32"/>
                  <a:gd name="T30" fmla="*/ 0 w 24"/>
                  <a:gd name="T31" fmla="*/ 22 h 32"/>
                  <a:gd name="T32" fmla="*/ 2 w 24"/>
                  <a:gd name="T33" fmla="*/ 12 h 32"/>
                  <a:gd name="T34" fmla="*/ 2 w 24"/>
                  <a:gd name="T35" fmla="*/ 12 h 32"/>
                  <a:gd name="T36" fmla="*/ 6 w 24"/>
                  <a:gd name="T37" fmla="*/ 4 h 32"/>
                  <a:gd name="T38" fmla="*/ 10 w 24"/>
                  <a:gd name="T39" fmla="*/ 0 h 32"/>
                  <a:gd name="T40" fmla="*/ 10 w 24"/>
                  <a:gd name="T41" fmla="*/ 0 h 32"/>
                  <a:gd name="T42" fmla="*/ 12 w 24"/>
                  <a:gd name="T43" fmla="*/ 0 h 32"/>
                  <a:gd name="T44" fmla="*/ 16 w 24"/>
                  <a:gd name="T45" fmla="*/ 8 h 32"/>
                  <a:gd name="T46" fmla="*/ 16 w 24"/>
                  <a:gd name="T47" fmla="*/ 8 h 32"/>
                  <a:gd name="T48" fmla="*/ 18 w 24"/>
                  <a:gd name="T49" fmla="*/ 10 h 32"/>
                  <a:gd name="T50" fmla="*/ 18 w 24"/>
                  <a:gd name="T51" fmla="*/ 10 h 32"/>
                  <a:gd name="T52" fmla="*/ 18 w 24"/>
                  <a:gd name="T53" fmla="*/ 12 h 32"/>
                  <a:gd name="T54" fmla="*/ 22 w 24"/>
                  <a:gd name="T55" fmla="*/ 14 h 32"/>
                  <a:gd name="T56" fmla="*/ 24 w 24"/>
                  <a:gd name="T57" fmla="*/ 14 h 32"/>
                  <a:gd name="T58" fmla="*/ 24 w 24"/>
                  <a:gd name="T59" fmla="*/ 20 h 32"/>
                  <a:gd name="T60" fmla="*/ 24 w 24"/>
                  <a:gd name="T6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2">
                    <a:moveTo>
                      <a:pt x="24" y="20"/>
                    </a:moveTo>
                    <a:lnTo>
                      <a:pt x="24" y="20"/>
                    </a:lnTo>
                    <a:lnTo>
                      <a:pt x="18" y="20"/>
                    </a:lnTo>
                    <a:lnTo>
                      <a:pt x="14" y="22"/>
                    </a:lnTo>
                    <a:lnTo>
                      <a:pt x="12" y="28"/>
                    </a:lnTo>
                    <a:lnTo>
                      <a:pt x="12" y="28"/>
                    </a:lnTo>
                    <a:lnTo>
                      <a:pt x="12" y="28"/>
                    </a:lnTo>
                    <a:lnTo>
                      <a:pt x="12" y="28"/>
                    </a:lnTo>
                    <a:lnTo>
                      <a:pt x="10" y="26"/>
                    </a:lnTo>
                    <a:lnTo>
                      <a:pt x="8" y="26"/>
                    </a:lnTo>
                    <a:lnTo>
                      <a:pt x="6" y="32"/>
                    </a:lnTo>
                    <a:lnTo>
                      <a:pt x="6" y="32"/>
                    </a:lnTo>
                    <a:lnTo>
                      <a:pt x="2" y="32"/>
                    </a:lnTo>
                    <a:lnTo>
                      <a:pt x="2" y="32"/>
                    </a:lnTo>
                    <a:lnTo>
                      <a:pt x="0" y="26"/>
                    </a:lnTo>
                    <a:lnTo>
                      <a:pt x="0" y="22"/>
                    </a:lnTo>
                    <a:lnTo>
                      <a:pt x="2" y="12"/>
                    </a:lnTo>
                    <a:lnTo>
                      <a:pt x="2" y="12"/>
                    </a:lnTo>
                    <a:lnTo>
                      <a:pt x="6" y="4"/>
                    </a:lnTo>
                    <a:lnTo>
                      <a:pt x="10" y="0"/>
                    </a:lnTo>
                    <a:lnTo>
                      <a:pt x="10" y="0"/>
                    </a:lnTo>
                    <a:lnTo>
                      <a:pt x="12" y="0"/>
                    </a:lnTo>
                    <a:lnTo>
                      <a:pt x="16" y="8"/>
                    </a:lnTo>
                    <a:lnTo>
                      <a:pt x="16" y="8"/>
                    </a:lnTo>
                    <a:lnTo>
                      <a:pt x="18" y="10"/>
                    </a:lnTo>
                    <a:lnTo>
                      <a:pt x="18" y="10"/>
                    </a:lnTo>
                    <a:lnTo>
                      <a:pt x="18" y="12"/>
                    </a:lnTo>
                    <a:lnTo>
                      <a:pt x="22" y="14"/>
                    </a:lnTo>
                    <a:lnTo>
                      <a:pt x="24" y="14"/>
                    </a:lnTo>
                    <a:lnTo>
                      <a:pt x="24" y="20"/>
                    </a:lnTo>
                    <a:lnTo>
                      <a:pt x="2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2" name="Freeform 2223">
                <a:extLst>
                  <a:ext uri="{FF2B5EF4-FFF2-40B4-BE49-F238E27FC236}">
                    <a16:creationId xmlns:a16="http://schemas.microsoft.com/office/drawing/2014/main" id="{2E960CAB-7CE3-6608-8E74-B2DF9E76D583}"/>
                  </a:ext>
                </a:extLst>
              </p:cNvPr>
              <p:cNvSpPr>
                <a:spLocks/>
              </p:cNvSpPr>
              <p:nvPr/>
            </p:nvSpPr>
            <p:spPr bwMode="auto">
              <a:xfrm>
                <a:off x="5936" y="2081"/>
                <a:ext cx="30" cy="44"/>
              </a:xfrm>
              <a:custGeom>
                <a:avLst/>
                <a:gdLst>
                  <a:gd name="T0" fmla="*/ 10 w 30"/>
                  <a:gd name="T1" fmla="*/ 4 h 44"/>
                  <a:gd name="T2" fmla="*/ 10 w 30"/>
                  <a:gd name="T3" fmla="*/ 4 h 44"/>
                  <a:gd name="T4" fmla="*/ 12 w 30"/>
                  <a:gd name="T5" fmla="*/ 0 h 44"/>
                  <a:gd name="T6" fmla="*/ 12 w 30"/>
                  <a:gd name="T7" fmla="*/ 0 h 44"/>
                  <a:gd name="T8" fmla="*/ 12 w 30"/>
                  <a:gd name="T9" fmla="*/ 2 h 44"/>
                  <a:gd name="T10" fmla="*/ 12 w 30"/>
                  <a:gd name="T11" fmla="*/ 2 h 44"/>
                  <a:gd name="T12" fmla="*/ 16 w 30"/>
                  <a:gd name="T13" fmla="*/ 10 h 44"/>
                  <a:gd name="T14" fmla="*/ 20 w 30"/>
                  <a:gd name="T15" fmla="*/ 14 h 44"/>
                  <a:gd name="T16" fmla="*/ 30 w 30"/>
                  <a:gd name="T17" fmla="*/ 20 h 44"/>
                  <a:gd name="T18" fmla="*/ 30 w 30"/>
                  <a:gd name="T19" fmla="*/ 20 h 44"/>
                  <a:gd name="T20" fmla="*/ 30 w 30"/>
                  <a:gd name="T21" fmla="*/ 22 h 44"/>
                  <a:gd name="T22" fmla="*/ 30 w 30"/>
                  <a:gd name="T23" fmla="*/ 22 h 44"/>
                  <a:gd name="T24" fmla="*/ 30 w 30"/>
                  <a:gd name="T25" fmla="*/ 24 h 44"/>
                  <a:gd name="T26" fmla="*/ 30 w 30"/>
                  <a:gd name="T27" fmla="*/ 24 h 44"/>
                  <a:gd name="T28" fmla="*/ 28 w 30"/>
                  <a:gd name="T29" fmla="*/ 26 h 44"/>
                  <a:gd name="T30" fmla="*/ 26 w 30"/>
                  <a:gd name="T31" fmla="*/ 26 h 44"/>
                  <a:gd name="T32" fmla="*/ 26 w 30"/>
                  <a:gd name="T33" fmla="*/ 26 h 44"/>
                  <a:gd name="T34" fmla="*/ 22 w 30"/>
                  <a:gd name="T35" fmla="*/ 26 h 44"/>
                  <a:gd name="T36" fmla="*/ 22 w 30"/>
                  <a:gd name="T37" fmla="*/ 28 h 44"/>
                  <a:gd name="T38" fmla="*/ 24 w 30"/>
                  <a:gd name="T39" fmla="*/ 38 h 44"/>
                  <a:gd name="T40" fmla="*/ 24 w 30"/>
                  <a:gd name="T41" fmla="*/ 38 h 44"/>
                  <a:gd name="T42" fmla="*/ 24 w 30"/>
                  <a:gd name="T43" fmla="*/ 42 h 44"/>
                  <a:gd name="T44" fmla="*/ 22 w 30"/>
                  <a:gd name="T45" fmla="*/ 44 h 44"/>
                  <a:gd name="T46" fmla="*/ 22 w 30"/>
                  <a:gd name="T47" fmla="*/ 44 h 44"/>
                  <a:gd name="T48" fmla="*/ 20 w 30"/>
                  <a:gd name="T49" fmla="*/ 44 h 44"/>
                  <a:gd name="T50" fmla="*/ 18 w 30"/>
                  <a:gd name="T51" fmla="*/ 44 h 44"/>
                  <a:gd name="T52" fmla="*/ 12 w 30"/>
                  <a:gd name="T53" fmla="*/ 44 h 44"/>
                  <a:gd name="T54" fmla="*/ 12 w 30"/>
                  <a:gd name="T55" fmla="*/ 44 h 44"/>
                  <a:gd name="T56" fmla="*/ 10 w 30"/>
                  <a:gd name="T57" fmla="*/ 40 h 44"/>
                  <a:gd name="T58" fmla="*/ 10 w 30"/>
                  <a:gd name="T59" fmla="*/ 40 h 44"/>
                  <a:gd name="T60" fmla="*/ 8 w 30"/>
                  <a:gd name="T61" fmla="*/ 34 h 44"/>
                  <a:gd name="T62" fmla="*/ 8 w 30"/>
                  <a:gd name="T63" fmla="*/ 34 h 44"/>
                  <a:gd name="T64" fmla="*/ 6 w 30"/>
                  <a:gd name="T65" fmla="*/ 26 h 44"/>
                  <a:gd name="T66" fmla="*/ 2 w 30"/>
                  <a:gd name="T67" fmla="*/ 24 h 44"/>
                  <a:gd name="T68" fmla="*/ 2 w 30"/>
                  <a:gd name="T69" fmla="*/ 24 h 44"/>
                  <a:gd name="T70" fmla="*/ 0 w 30"/>
                  <a:gd name="T71" fmla="*/ 22 h 44"/>
                  <a:gd name="T72" fmla="*/ 0 w 30"/>
                  <a:gd name="T73" fmla="*/ 16 h 44"/>
                  <a:gd name="T74" fmla="*/ 0 w 30"/>
                  <a:gd name="T75" fmla="*/ 16 h 44"/>
                  <a:gd name="T76" fmla="*/ 0 w 30"/>
                  <a:gd name="T77" fmla="*/ 12 h 44"/>
                  <a:gd name="T78" fmla="*/ 2 w 30"/>
                  <a:gd name="T79" fmla="*/ 12 h 44"/>
                  <a:gd name="T80" fmla="*/ 2 w 30"/>
                  <a:gd name="T81" fmla="*/ 12 h 44"/>
                  <a:gd name="T82" fmla="*/ 6 w 30"/>
                  <a:gd name="T83" fmla="*/ 12 h 44"/>
                  <a:gd name="T84" fmla="*/ 8 w 30"/>
                  <a:gd name="T85" fmla="*/ 12 h 44"/>
                  <a:gd name="T86" fmla="*/ 8 w 30"/>
                  <a:gd name="T87" fmla="*/ 12 h 44"/>
                  <a:gd name="T88" fmla="*/ 10 w 30"/>
                  <a:gd name="T89" fmla="*/ 12 h 44"/>
                  <a:gd name="T90" fmla="*/ 12 w 30"/>
                  <a:gd name="T91" fmla="*/ 10 h 44"/>
                  <a:gd name="T92" fmla="*/ 10 w 30"/>
                  <a:gd name="T93" fmla="*/ 4 h 44"/>
                  <a:gd name="T94" fmla="*/ 10 w 30"/>
                  <a:gd name="T9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44">
                    <a:moveTo>
                      <a:pt x="10" y="4"/>
                    </a:moveTo>
                    <a:lnTo>
                      <a:pt x="10" y="4"/>
                    </a:lnTo>
                    <a:lnTo>
                      <a:pt x="12" y="0"/>
                    </a:lnTo>
                    <a:lnTo>
                      <a:pt x="12" y="0"/>
                    </a:lnTo>
                    <a:lnTo>
                      <a:pt x="12" y="2"/>
                    </a:lnTo>
                    <a:lnTo>
                      <a:pt x="12" y="2"/>
                    </a:lnTo>
                    <a:lnTo>
                      <a:pt x="16" y="10"/>
                    </a:lnTo>
                    <a:lnTo>
                      <a:pt x="20" y="14"/>
                    </a:lnTo>
                    <a:lnTo>
                      <a:pt x="30" y="20"/>
                    </a:lnTo>
                    <a:lnTo>
                      <a:pt x="30" y="20"/>
                    </a:lnTo>
                    <a:lnTo>
                      <a:pt x="30" y="22"/>
                    </a:lnTo>
                    <a:lnTo>
                      <a:pt x="30" y="22"/>
                    </a:lnTo>
                    <a:lnTo>
                      <a:pt x="30" y="24"/>
                    </a:lnTo>
                    <a:lnTo>
                      <a:pt x="30" y="24"/>
                    </a:lnTo>
                    <a:lnTo>
                      <a:pt x="28" y="26"/>
                    </a:lnTo>
                    <a:lnTo>
                      <a:pt x="26" y="26"/>
                    </a:lnTo>
                    <a:lnTo>
                      <a:pt x="26" y="26"/>
                    </a:lnTo>
                    <a:lnTo>
                      <a:pt x="22" y="26"/>
                    </a:lnTo>
                    <a:lnTo>
                      <a:pt x="22" y="28"/>
                    </a:lnTo>
                    <a:lnTo>
                      <a:pt x="24" y="38"/>
                    </a:lnTo>
                    <a:lnTo>
                      <a:pt x="24" y="38"/>
                    </a:lnTo>
                    <a:lnTo>
                      <a:pt x="24" y="42"/>
                    </a:lnTo>
                    <a:lnTo>
                      <a:pt x="22" y="44"/>
                    </a:lnTo>
                    <a:lnTo>
                      <a:pt x="22" y="44"/>
                    </a:lnTo>
                    <a:lnTo>
                      <a:pt x="20" y="44"/>
                    </a:lnTo>
                    <a:lnTo>
                      <a:pt x="18" y="44"/>
                    </a:lnTo>
                    <a:lnTo>
                      <a:pt x="12" y="44"/>
                    </a:lnTo>
                    <a:lnTo>
                      <a:pt x="12" y="44"/>
                    </a:lnTo>
                    <a:lnTo>
                      <a:pt x="10" y="40"/>
                    </a:lnTo>
                    <a:lnTo>
                      <a:pt x="10" y="40"/>
                    </a:lnTo>
                    <a:lnTo>
                      <a:pt x="8" y="34"/>
                    </a:lnTo>
                    <a:lnTo>
                      <a:pt x="8" y="34"/>
                    </a:lnTo>
                    <a:lnTo>
                      <a:pt x="6" y="26"/>
                    </a:lnTo>
                    <a:lnTo>
                      <a:pt x="2" y="24"/>
                    </a:lnTo>
                    <a:lnTo>
                      <a:pt x="2" y="24"/>
                    </a:lnTo>
                    <a:lnTo>
                      <a:pt x="0" y="22"/>
                    </a:lnTo>
                    <a:lnTo>
                      <a:pt x="0" y="16"/>
                    </a:lnTo>
                    <a:lnTo>
                      <a:pt x="0" y="16"/>
                    </a:lnTo>
                    <a:lnTo>
                      <a:pt x="0" y="12"/>
                    </a:lnTo>
                    <a:lnTo>
                      <a:pt x="2" y="12"/>
                    </a:lnTo>
                    <a:lnTo>
                      <a:pt x="2" y="12"/>
                    </a:lnTo>
                    <a:lnTo>
                      <a:pt x="6" y="12"/>
                    </a:lnTo>
                    <a:lnTo>
                      <a:pt x="8" y="12"/>
                    </a:lnTo>
                    <a:lnTo>
                      <a:pt x="8" y="12"/>
                    </a:lnTo>
                    <a:lnTo>
                      <a:pt x="10" y="12"/>
                    </a:lnTo>
                    <a:lnTo>
                      <a:pt x="12" y="1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3" name="Freeform 2224">
                <a:extLst>
                  <a:ext uri="{FF2B5EF4-FFF2-40B4-BE49-F238E27FC236}">
                    <a16:creationId xmlns:a16="http://schemas.microsoft.com/office/drawing/2014/main" id="{012E1BAE-0B80-635D-5D94-9FC7BFE16A04}"/>
                  </a:ext>
                </a:extLst>
              </p:cNvPr>
              <p:cNvSpPr>
                <a:spLocks/>
              </p:cNvSpPr>
              <p:nvPr/>
            </p:nvSpPr>
            <p:spPr bwMode="auto">
              <a:xfrm>
                <a:off x="5968" y="2101"/>
                <a:ext cx="14" cy="14"/>
              </a:xfrm>
              <a:custGeom>
                <a:avLst/>
                <a:gdLst>
                  <a:gd name="T0" fmla="*/ 14 w 14"/>
                  <a:gd name="T1" fmla="*/ 6 h 14"/>
                  <a:gd name="T2" fmla="*/ 14 w 14"/>
                  <a:gd name="T3" fmla="*/ 6 h 14"/>
                  <a:gd name="T4" fmla="*/ 14 w 14"/>
                  <a:gd name="T5" fmla="*/ 10 h 14"/>
                  <a:gd name="T6" fmla="*/ 14 w 14"/>
                  <a:gd name="T7" fmla="*/ 10 h 14"/>
                  <a:gd name="T8" fmla="*/ 12 w 14"/>
                  <a:gd name="T9" fmla="*/ 12 h 14"/>
                  <a:gd name="T10" fmla="*/ 10 w 14"/>
                  <a:gd name="T11" fmla="*/ 12 h 14"/>
                  <a:gd name="T12" fmla="*/ 8 w 14"/>
                  <a:gd name="T13" fmla="*/ 12 h 14"/>
                  <a:gd name="T14" fmla="*/ 6 w 14"/>
                  <a:gd name="T15" fmla="*/ 14 h 14"/>
                  <a:gd name="T16" fmla="*/ 6 w 14"/>
                  <a:gd name="T17" fmla="*/ 14 h 14"/>
                  <a:gd name="T18" fmla="*/ 4 w 14"/>
                  <a:gd name="T19" fmla="*/ 12 h 14"/>
                  <a:gd name="T20" fmla="*/ 2 w 14"/>
                  <a:gd name="T21" fmla="*/ 10 h 14"/>
                  <a:gd name="T22" fmla="*/ 0 w 14"/>
                  <a:gd name="T23" fmla="*/ 4 h 14"/>
                  <a:gd name="T24" fmla="*/ 0 w 14"/>
                  <a:gd name="T25" fmla="*/ 4 h 14"/>
                  <a:gd name="T26" fmla="*/ 2 w 14"/>
                  <a:gd name="T27" fmla="*/ 0 h 14"/>
                  <a:gd name="T28" fmla="*/ 4 w 14"/>
                  <a:gd name="T29" fmla="*/ 4 h 14"/>
                  <a:gd name="T30" fmla="*/ 4 w 14"/>
                  <a:gd name="T31" fmla="*/ 4 h 14"/>
                  <a:gd name="T32" fmla="*/ 6 w 14"/>
                  <a:gd name="T33" fmla="*/ 6 h 14"/>
                  <a:gd name="T34" fmla="*/ 8 w 14"/>
                  <a:gd name="T35" fmla="*/ 6 h 14"/>
                  <a:gd name="T36" fmla="*/ 14 w 14"/>
                  <a:gd name="T37" fmla="*/ 6 h 14"/>
                  <a:gd name="T38" fmla="*/ 14 w 14"/>
                  <a:gd name="T3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4">
                    <a:moveTo>
                      <a:pt x="14" y="6"/>
                    </a:moveTo>
                    <a:lnTo>
                      <a:pt x="14" y="6"/>
                    </a:lnTo>
                    <a:lnTo>
                      <a:pt x="14" y="10"/>
                    </a:lnTo>
                    <a:lnTo>
                      <a:pt x="14" y="10"/>
                    </a:lnTo>
                    <a:lnTo>
                      <a:pt x="12" y="12"/>
                    </a:lnTo>
                    <a:lnTo>
                      <a:pt x="10" y="12"/>
                    </a:lnTo>
                    <a:lnTo>
                      <a:pt x="8" y="12"/>
                    </a:lnTo>
                    <a:lnTo>
                      <a:pt x="6" y="14"/>
                    </a:lnTo>
                    <a:lnTo>
                      <a:pt x="6" y="14"/>
                    </a:lnTo>
                    <a:lnTo>
                      <a:pt x="4" y="12"/>
                    </a:lnTo>
                    <a:lnTo>
                      <a:pt x="2" y="10"/>
                    </a:lnTo>
                    <a:lnTo>
                      <a:pt x="0" y="4"/>
                    </a:lnTo>
                    <a:lnTo>
                      <a:pt x="0" y="4"/>
                    </a:lnTo>
                    <a:lnTo>
                      <a:pt x="2" y="0"/>
                    </a:lnTo>
                    <a:lnTo>
                      <a:pt x="4" y="4"/>
                    </a:lnTo>
                    <a:lnTo>
                      <a:pt x="4" y="4"/>
                    </a:lnTo>
                    <a:lnTo>
                      <a:pt x="6" y="6"/>
                    </a:lnTo>
                    <a:lnTo>
                      <a:pt x="8"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4" name="Freeform 2225">
                <a:extLst>
                  <a:ext uri="{FF2B5EF4-FFF2-40B4-BE49-F238E27FC236}">
                    <a16:creationId xmlns:a16="http://schemas.microsoft.com/office/drawing/2014/main" id="{03FE0589-0173-E728-00CE-5FE09FF9F185}"/>
                  </a:ext>
                </a:extLst>
              </p:cNvPr>
              <p:cNvSpPr>
                <a:spLocks/>
              </p:cNvSpPr>
              <p:nvPr/>
            </p:nvSpPr>
            <p:spPr bwMode="auto">
              <a:xfrm>
                <a:off x="5966" y="2097"/>
                <a:ext cx="6" cy="8"/>
              </a:xfrm>
              <a:custGeom>
                <a:avLst/>
                <a:gdLst>
                  <a:gd name="T0" fmla="*/ 6 w 6"/>
                  <a:gd name="T1" fmla="*/ 8 h 8"/>
                  <a:gd name="T2" fmla="*/ 6 w 6"/>
                  <a:gd name="T3" fmla="*/ 8 h 8"/>
                  <a:gd name="T4" fmla="*/ 2 w 6"/>
                  <a:gd name="T5" fmla="*/ 8 h 8"/>
                  <a:gd name="T6" fmla="*/ 2 w 6"/>
                  <a:gd name="T7" fmla="*/ 8 h 8"/>
                  <a:gd name="T8" fmla="*/ 0 w 6"/>
                  <a:gd name="T9" fmla="*/ 8 h 8"/>
                  <a:gd name="T10" fmla="*/ 0 w 6"/>
                  <a:gd name="T11" fmla="*/ 8 h 8"/>
                  <a:gd name="T12" fmla="*/ 0 w 6"/>
                  <a:gd name="T13" fmla="*/ 8 h 8"/>
                  <a:gd name="T14" fmla="*/ 0 w 6"/>
                  <a:gd name="T15" fmla="*/ 8 h 8"/>
                  <a:gd name="T16" fmla="*/ 0 w 6"/>
                  <a:gd name="T17" fmla="*/ 4 h 8"/>
                  <a:gd name="T18" fmla="*/ 0 w 6"/>
                  <a:gd name="T19" fmla="*/ 4 h 8"/>
                  <a:gd name="T20" fmla="*/ 2 w 6"/>
                  <a:gd name="T21" fmla="*/ 0 h 8"/>
                  <a:gd name="T22" fmla="*/ 4 w 6"/>
                  <a:gd name="T23" fmla="*/ 0 h 8"/>
                  <a:gd name="T24" fmla="*/ 6 w 6"/>
                  <a:gd name="T25" fmla="*/ 8 h 8"/>
                  <a:gd name="T26" fmla="*/ 6 w 6"/>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8"/>
                    </a:moveTo>
                    <a:lnTo>
                      <a:pt x="6" y="8"/>
                    </a:lnTo>
                    <a:lnTo>
                      <a:pt x="2" y="8"/>
                    </a:lnTo>
                    <a:lnTo>
                      <a:pt x="2" y="8"/>
                    </a:lnTo>
                    <a:lnTo>
                      <a:pt x="0" y="8"/>
                    </a:lnTo>
                    <a:lnTo>
                      <a:pt x="0" y="8"/>
                    </a:lnTo>
                    <a:lnTo>
                      <a:pt x="0" y="8"/>
                    </a:lnTo>
                    <a:lnTo>
                      <a:pt x="0" y="8"/>
                    </a:lnTo>
                    <a:lnTo>
                      <a:pt x="0" y="4"/>
                    </a:lnTo>
                    <a:lnTo>
                      <a:pt x="0" y="4"/>
                    </a:lnTo>
                    <a:lnTo>
                      <a:pt x="2" y="0"/>
                    </a:lnTo>
                    <a:lnTo>
                      <a:pt x="4" y="0"/>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5" name="Freeform 2226">
                <a:extLst>
                  <a:ext uri="{FF2B5EF4-FFF2-40B4-BE49-F238E27FC236}">
                    <a16:creationId xmlns:a16="http://schemas.microsoft.com/office/drawing/2014/main" id="{F6B127C7-702C-B36F-8A46-9AF8BF3C025A}"/>
                  </a:ext>
                </a:extLst>
              </p:cNvPr>
              <p:cNvSpPr>
                <a:spLocks/>
              </p:cNvSpPr>
              <p:nvPr/>
            </p:nvSpPr>
            <p:spPr bwMode="auto">
              <a:xfrm>
                <a:off x="1920" y="2608"/>
                <a:ext cx="78" cy="87"/>
              </a:xfrm>
              <a:custGeom>
                <a:avLst/>
                <a:gdLst>
                  <a:gd name="T0" fmla="*/ 74 w 78"/>
                  <a:gd name="T1" fmla="*/ 48 h 87"/>
                  <a:gd name="T2" fmla="*/ 76 w 78"/>
                  <a:gd name="T3" fmla="*/ 62 h 87"/>
                  <a:gd name="T4" fmla="*/ 78 w 78"/>
                  <a:gd name="T5" fmla="*/ 70 h 87"/>
                  <a:gd name="T6" fmla="*/ 76 w 78"/>
                  <a:gd name="T7" fmla="*/ 78 h 87"/>
                  <a:gd name="T8" fmla="*/ 74 w 78"/>
                  <a:gd name="T9" fmla="*/ 80 h 87"/>
                  <a:gd name="T10" fmla="*/ 70 w 78"/>
                  <a:gd name="T11" fmla="*/ 78 h 87"/>
                  <a:gd name="T12" fmla="*/ 64 w 78"/>
                  <a:gd name="T13" fmla="*/ 76 h 87"/>
                  <a:gd name="T14" fmla="*/ 62 w 78"/>
                  <a:gd name="T15" fmla="*/ 60 h 87"/>
                  <a:gd name="T16" fmla="*/ 60 w 78"/>
                  <a:gd name="T17" fmla="*/ 56 h 87"/>
                  <a:gd name="T18" fmla="*/ 58 w 78"/>
                  <a:gd name="T19" fmla="*/ 56 h 87"/>
                  <a:gd name="T20" fmla="*/ 56 w 78"/>
                  <a:gd name="T21" fmla="*/ 56 h 87"/>
                  <a:gd name="T22" fmla="*/ 50 w 78"/>
                  <a:gd name="T23" fmla="*/ 66 h 87"/>
                  <a:gd name="T24" fmla="*/ 42 w 78"/>
                  <a:gd name="T25" fmla="*/ 68 h 87"/>
                  <a:gd name="T26" fmla="*/ 46 w 78"/>
                  <a:gd name="T27" fmla="*/ 74 h 87"/>
                  <a:gd name="T28" fmla="*/ 48 w 78"/>
                  <a:gd name="T29" fmla="*/ 78 h 87"/>
                  <a:gd name="T30" fmla="*/ 46 w 78"/>
                  <a:gd name="T31" fmla="*/ 84 h 87"/>
                  <a:gd name="T32" fmla="*/ 40 w 78"/>
                  <a:gd name="T33" fmla="*/ 84 h 87"/>
                  <a:gd name="T34" fmla="*/ 38 w 78"/>
                  <a:gd name="T35" fmla="*/ 82 h 87"/>
                  <a:gd name="T36" fmla="*/ 38 w 78"/>
                  <a:gd name="T37" fmla="*/ 80 h 87"/>
                  <a:gd name="T38" fmla="*/ 34 w 78"/>
                  <a:gd name="T39" fmla="*/ 62 h 87"/>
                  <a:gd name="T40" fmla="*/ 28 w 78"/>
                  <a:gd name="T41" fmla="*/ 58 h 87"/>
                  <a:gd name="T42" fmla="*/ 26 w 78"/>
                  <a:gd name="T43" fmla="*/ 58 h 87"/>
                  <a:gd name="T44" fmla="*/ 18 w 78"/>
                  <a:gd name="T45" fmla="*/ 54 h 87"/>
                  <a:gd name="T46" fmla="*/ 12 w 78"/>
                  <a:gd name="T47" fmla="*/ 42 h 87"/>
                  <a:gd name="T48" fmla="*/ 14 w 78"/>
                  <a:gd name="T49" fmla="*/ 34 h 87"/>
                  <a:gd name="T50" fmla="*/ 20 w 78"/>
                  <a:gd name="T51" fmla="*/ 34 h 87"/>
                  <a:gd name="T52" fmla="*/ 22 w 78"/>
                  <a:gd name="T53" fmla="*/ 32 h 87"/>
                  <a:gd name="T54" fmla="*/ 18 w 78"/>
                  <a:gd name="T55" fmla="*/ 30 h 87"/>
                  <a:gd name="T56" fmla="*/ 12 w 78"/>
                  <a:gd name="T57" fmla="*/ 26 h 87"/>
                  <a:gd name="T58" fmla="*/ 8 w 78"/>
                  <a:gd name="T59" fmla="*/ 36 h 87"/>
                  <a:gd name="T60" fmla="*/ 6 w 78"/>
                  <a:gd name="T61" fmla="*/ 40 h 87"/>
                  <a:gd name="T62" fmla="*/ 2 w 78"/>
                  <a:gd name="T63" fmla="*/ 38 h 87"/>
                  <a:gd name="T64" fmla="*/ 0 w 78"/>
                  <a:gd name="T65" fmla="*/ 32 h 87"/>
                  <a:gd name="T66" fmla="*/ 0 w 78"/>
                  <a:gd name="T67" fmla="*/ 24 h 87"/>
                  <a:gd name="T68" fmla="*/ 4 w 78"/>
                  <a:gd name="T69" fmla="*/ 6 h 87"/>
                  <a:gd name="T70" fmla="*/ 12 w 78"/>
                  <a:gd name="T71" fmla="*/ 0 h 87"/>
                  <a:gd name="T72" fmla="*/ 26 w 78"/>
                  <a:gd name="T73" fmla="*/ 12 h 87"/>
                  <a:gd name="T74" fmla="*/ 38 w 78"/>
                  <a:gd name="T75" fmla="*/ 30 h 87"/>
                  <a:gd name="T76" fmla="*/ 34 w 78"/>
                  <a:gd name="T77" fmla="*/ 20 h 87"/>
                  <a:gd name="T78" fmla="*/ 32 w 78"/>
                  <a:gd name="T79" fmla="*/ 16 h 87"/>
                  <a:gd name="T80" fmla="*/ 30 w 78"/>
                  <a:gd name="T81" fmla="*/ 10 h 87"/>
                  <a:gd name="T82" fmla="*/ 32 w 78"/>
                  <a:gd name="T83" fmla="*/ 4 h 87"/>
                  <a:gd name="T84" fmla="*/ 36 w 78"/>
                  <a:gd name="T85" fmla="*/ 4 h 87"/>
                  <a:gd name="T86" fmla="*/ 42 w 78"/>
                  <a:gd name="T87" fmla="*/ 6 h 87"/>
                  <a:gd name="T88" fmla="*/ 48 w 78"/>
                  <a:gd name="T89" fmla="*/ 14 h 87"/>
                  <a:gd name="T90" fmla="*/ 50 w 78"/>
                  <a:gd name="T91" fmla="*/ 16 h 87"/>
                  <a:gd name="T92" fmla="*/ 52 w 78"/>
                  <a:gd name="T93" fmla="*/ 10 h 87"/>
                  <a:gd name="T94" fmla="*/ 54 w 78"/>
                  <a:gd name="T95" fmla="*/ 4 h 87"/>
                  <a:gd name="T96" fmla="*/ 58 w 78"/>
                  <a:gd name="T97" fmla="*/ 4 h 87"/>
                  <a:gd name="T98" fmla="*/ 64 w 78"/>
                  <a:gd name="T99" fmla="*/ 8 h 87"/>
                  <a:gd name="T100" fmla="*/ 66 w 78"/>
                  <a:gd name="T101" fmla="*/ 24 h 87"/>
                  <a:gd name="T102" fmla="*/ 68 w 78"/>
                  <a:gd name="T103" fmla="*/ 30 h 87"/>
                  <a:gd name="T104" fmla="*/ 72 w 78"/>
                  <a:gd name="T105" fmla="*/ 40 h 87"/>
                  <a:gd name="T106" fmla="*/ 74 w 78"/>
                  <a:gd name="T10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87">
                    <a:moveTo>
                      <a:pt x="74" y="48"/>
                    </a:moveTo>
                    <a:lnTo>
                      <a:pt x="74" y="48"/>
                    </a:lnTo>
                    <a:lnTo>
                      <a:pt x="76" y="56"/>
                    </a:lnTo>
                    <a:lnTo>
                      <a:pt x="76" y="62"/>
                    </a:lnTo>
                    <a:lnTo>
                      <a:pt x="76" y="62"/>
                    </a:lnTo>
                    <a:lnTo>
                      <a:pt x="78" y="70"/>
                    </a:lnTo>
                    <a:lnTo>
                      <a:pt x="76" y="78"/>
                    </a:lnTo>
                    <a:lnTo>
                      <a:pt x="76" y="78"/>
                    </a:lnTo>
                    <a:lnTo>
                      <a:pt x="74" y="80"/>
                    </a:lnTo>
                    <a:lnTo>
                      <a:pt x="74" y="80"/>
                    </a:lnTo>
                    <a:lnTo>
                      <a:pt x="70" y="78"/>
                    </a:lnTo>
                    <a:lnTo>
                      <a:pt x="70" y="78"/>
                    </a:lnTo>
                    <a:lnTo>
                      <a:pt x="66" y="76"/>
                    </a:lnTo>
                    <a:lnTo>
                      <a:pt x="64" y="76"/>
                    </a:lnTo>
                    <a:lnTo>
                      <a:pt x="62" y="70"/>
                    </a:lnTo>
                    <a:lnTo>
                      <a:pt x="62" y="60"/>
                    </a:lnTo>
                    <a:lnTo>
                      <a:pt x="62" y="60"/>
                    </a:lnTo>
                    <a:lnTo>
                      <a:pt x="60" y="56"/>
                    </a:lnTo>
                    <a:lnTo>
                      <a:pt x="60" y="56"/>
                    </a:lnTo>
                    <a:lnTo>
                      <a:pt x="58" y="56"/>
                    </a:lnTo>
                    <a:lnTo>
                      <a:pt x="56" y="56"/>
                    </a:lnTo>
                    <a:lnTo>
                      <a:pt x="56" y="56"/>
                    </a:lnTo>
                    <a:lnTo>
                      <a:pt x="54" y="62"/>
                    </a:lnTo>
                    <a:lnTo>
                      <a:pt x="50" y="66"/>
                    </a:lnTo>
                    <a:lnTo>
                      <a:pt x="42" y="68"/>
                    </a:lnTo>
                    <a:lnTo>
                      <a:pt x="42" y="68"/>
                    </a:lnTo>
                    <a:lnTo>
                      <a:pt x="44" y="72"/>
                    </a:lnTo>
                    <a:lnTo>
                      <a:pt x="46" y="74"/>
                    </a:lnTo>
                    <a:lnTo>
                      <a:pt x="48" y="74"/>
                    </a:lnTo>
                    <a:lnTo>
                      <a:pt x="48" y="78"/>
                    </a:lnTo>
                    <a:lnTo>
                      <a:pt x="48" y="78"/>
                    </a:lnTo>
                    <a:lnTo>
                      <a:pt x="46" y="84"/>
                    </a:lnTo>
                    <a:lnTo>
                      <a:pt x="44" y="87"/>
                    </a:lnTo>
                    <a:lnTo>
                      <a:pt x="40" y="84"/>
                    </a:lnTo>
                    <a:lnTo>
                      <a:pt x="38" y="82"/>
                    </a:lnTo>
                    <a:lnTo>
                      <a:pt x="38" y="82"/>
                    </a:lnTo>
                    <a:lnTo>
                      <a:pt x="38" y="80"/>
                    </a:lnTo>
                    <a:lnTo>
                      <a:pt x="38" y="80"/>
                    </a:lnTo>
                    <a:lnTo>
                      <a:pt x="36" y="70"/>
                    </a:lnTo>
                    <a:lnTo>
                      <a:pt x="34" y="62"/>
                    </a:lnTo>
                    <a:lnTo>
                      <a:pt x="30" y="58"/>
                    </a:lnTo>
                    <a:lnTo>
                      <a:pt x="28" y="58"/>
                    </a:lnTo>
                    <a:lnTo>
                      <a:pt x="26" y="58"/>
                    </a:lnTo>
                    <a:lnTo>
                      <a:pt x="26" y="58"/>
                    </a:lnTo>
                    <a:lnTo>
                      <a:pt x="22" y="56"/>
                    </a:lnTo>
                    <a:lnTo>
                      <a:pt x="18" y="54"/>
                    </a:lnTo>
                    <a:lnTo>
                      <a:pt x="14" y="50"/>
                    </a:lnTo>
                    <a:lnTo>
                      <a:pt x="12" y="42"/>
                    </a:lnTo>
                    <a:lnTo>
                      <a:pt x="12" y="42"/>
                    </a:lnTo>
                    <a:lnTo>
                      <a:pt x="14" y="34"/>
                    </a:lnTo>
                    <a:lnTo>
                      <a:pt x="16" y="34"/>
                    </a:lnTo>
                    <a:lnTo>
                      <a:pt x="20" y="34"/>
                    </a:lnTo>
                    <a:lnTo>
                      <a:pt x="22" y="34"/>
                    </a:lnTo>
                    <a:lnTo>
                      <a:pt x="22" y="32"/>
                    </a:lnTo>
                    <a:lnTo>
                      <a:pt x="22" y="32"/>
                    </a:lnTo>
                    <a:lnTo>
                      <a:pt x="18" y="30"/>
                    </a:lnTo>
                    <a:lnTo>
                      <a:pt x="14" y="26"/>
                    </a:lnTo>
                    <a:lnTo>
                      <a:pt x="12" y="26"/>
                    </a:lnTo>
                    <a:lnTo>
                      <a:pt x="12" y="26"/>
                    </a:lnTo>
                    <a:lnTo>
                      <a:pt x="8" y="36"/>
                    </a:lnTo>
                    <a:lnTo>
                      <a:pt x="8" y="36"/>
                    </a:lnTo>
                    <a:lnTo>
                      <a:pt x="6" y="40"/>
                    </a:lnTo>
                    <a:lnTo>
                      <a:pt x="4" y="40"/>
                    </a:lnTo>
                    <a:lnTo>
                      <a:pt x="2" y="38"/>
                    </a:lnTo>
                    <a:lnTo>
                      <a:pt x="2" y="38"/>
                    </a:lnTo>
                    <a:lnTo>
                      <a:pt x="0" y="32"/>
                    </a:lnTo>
                    <a:lnTo>
                      <a:pt x="0" y="24"/>
                    </a:lnTo>
                    <a:lnTo>
                      <a:pt x="0" y="24"/>
                    </a:lnTo>
                    <a:lnTo>
                      <a:pt x="2" y="12"/>
                    </a:lnTo>
                    <a:lnTo>
                      <a:pt x="4" y="6"/>
                    </a:lnTo>
                    <a:lnTo>
                      <a:pt x="8" y="2"/>
                    </a:lnTo>
                    <a:lnTo>
                      <a:pt x="12" y="0"/>
                    </a:lnTo>
                    <a:lnTo>
                      <a:pt x="12" y="0"/>
                    </a:lnTo>
                    <a:lnTo>
                      <a:pt x="26" y="12"/>
                    </a:lnTo>
                    <a:lnTo>
                      <a:pt x="32" y="20"/>
                    </a:lnTo>
                    <a:lnTo>
                      <a:pt x="38" y="30"/>
                    </a:lnTo>
                    <a:lnTo>
                      <a:pt x="38" y="30"/>
                    </a:lnTo>
                    <a:lnTo>
                      <a:pt x="34" y="20"/>
                    </a:lnTo>
                    <a:lnTo>
                      <a:pt x="34" y="20"/>
                    </a:lnTo>
                    <a:lnTo>
                      <a:pt x="32" y="16"/>
                    </a:lnTo>
                    <a:lnTo>
                      <a:pt x="30" y="10"/>
                    </a:lnTo>
                    <a:lnTo>
                      <a:pt x="30" y="10"/>
                    </a:lnTo>
                    <a:lnTo>
                      <a:pt x="32" y="6"/>
                    </a:lnTo>
                    <a:lnTo>
                      <a:pt x="32" y="4"/>
                    </a:lnTo>
                    <a:lnTo>
                      <a:pt x="36" y="4"/>
                    </a:lnTo>
                    <a:lnTo>
                      <a:pt x="36" y="4"/>
                    </a:lnTo>
                    <a:lnTo>
                      <a:pt x="40" y="6"/>
                    </a:lnTo>
                    <a:lnTo>
                      <a:pt x="42" y="6"/>
                    </a:lnTo>
                    <a:lnTo>
                      <a:pt x="46" y="8"/>
                    </a:lnTo>
                    <a:lnTo>
                      <a:pt x="48" y="14"/>
                    </a:lnTo>
                    <a:lnTo>
                      <a:pt x="48" y="14"/>
                    </a:lnTo>
                    <a:lnTo>
                      <a:pt x="50" y="16"/>
                    </a:lnTo>
                    <a:lnTo>
                      <a:pt x="50" y="14"/>
                    </a:lnTo>
                    <a:lnTo>
                      <a:pt x="52" y="10"/>
                    </a:lnTo>
                    <a:lnTo>
                      <a:pt x="52" y="10"/>
                    </a:lnTo>
                    <a:lnTo>
                      <a:pt x="54" y="4"/>
                    </a:lnTo>
                    <a:lnTo>
                      <a:pt x="58" y="4"/>
                    </a:lnTo>
                    <a:lnTo>
                      <a:pt x="58" y="4"/>
                    </a:lnTo>
                    <a:lnTo>
                      <a:pt x="60" y="4"/>
                    </a:lnTo>
                    <a:lnTo>
                      <a:pt x="64" y="8"/>
                    </a:lnTo>
                    <a:lnTo>
                      <a:pt x="66" y="14"/>
                    </a:lnTo>
                    <a:lnTo>
                      <a:pt x="66" y="24"/>
                    </a:lnTo>
                    <a:lnTo>
                      <a:pt x="66" y="24"/>
                    </a:lnTo>
                    <a:lnTo>
                      <a:pt x="68" y="30"/>
                    </a:lnTo>
                    <a:lnTo>
                      <a:pt x="70" y="34"/>
                    </a:lnTo>
                    <a:lnTo>
                      <a:pt x="72" y="40"/>
                    </a:lnTo>
                    <a:lnTo>
                      <a:pt x="74" y="48"/>
                    </a:lnTo>
                    <a:lnTo>
                      <a:pt x="74"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6" name="Freeform 2227">
                <a:extLst>
                  <a:ext uri="{FF2B5EF4-FFF2-40B4-BE49-F238E27FC236}">
                    <a16:creationId xmlns:a16="http://schemas.microsoft.com/office/drawing/2014/main" id="{B16BB250-ACC6-233F-00F2-667E8B55FA17}"/>
                  </a:ext>
                </a:extLst>
              </p:cNvPr>
              <p:cNvSpPr>
                <a:spLocks/>
              </p:cNvSpPr>
              <p:nvPr/>
            </p:nvSpPr>
            <p:spPr bwMode="auto">
              <a:xfrm>
                <a:off x="1926" y="2566"/>
                <a:ext cx="72" cy="90"/>
              </a:xfrm>
              <a:custGeom>
                <a:avLst/>
                <a:gdLst>
                  <a:gd name="T0" fmla="*/ 68 w 72"/>
                  <a:gd name="T1" fmla="*/ 90 h 90"/>
                  <a:gd name="T2" fmla="*/ 60 w 72"/>
                  <a:gd name="T3" fmla="*/ 70 h 90"/>
                  <a:gd name="T4" fmla="*/ 58 w 72"/>
                  <a:gd name="T5" fmla="*/ 62 h 90"/>
                  <a:gd name="T6" fmla="*/ 58 w 72"/>
                  <a:gd name="T7" fmla="*/ 50 h 90"/>
                  <a:gd name="T8" fmla="*/ 56 w 72"/>
                  <a:gd name="T9" fmla="*/ 52 h 90"/>
                  <a:gd name="T10" fmla="*/ 52 w 72"/>
                  <a:gd name="T11" fmla="*/ 52 h 90"/>
                  <a:gd name="T12" fmla="*/ 46 w 72"/>
                  <a:gd name="T13" fmla="*/ 52 h 90"/>
                  <a:gd name="T14" fmla="*/ 44 w 72"/>
                  <a:gd name="T15" fmla="*/ 66 h 90"/>
                  <a:gd name="T16" fmla="*/ 42 w 72"/>
                  <a:gd name="T17" fmla="*/ 66 h 90"/>
                  <a:gd name="T18" fmla="*/ 40 w 72"/>
                  <a:gd name="T19" fmla="*/ 56 h 90"/>
                  <a:gd name="T20" fmla="*/ 34 w 72"/>
                  <a:gd name="T21" fmla="*/ 52 h 90"/>
                  <a:gd name="T22" fmla="*/ 30 w 72"/>
                  <a:gd name="T23" fmla="*/ 50 h 90"/>
                  <a:gd name="T24" fmla="*/ 30 w 72"/>
                  <a:gd name="T25" fmla="*/ 38 h 90"/>
                  <a:gd name="T26" fmla="*/ 28 w 72"/>
                  <a:gd name="T27" fmla="*/ 36 h 90"/>
                  <a:gd name="T28" fmla="*/ 20 w 72"/>
                  <a:gd name="T29" fmla="*/ 34 h 90"/>
                  <a:gd name="T30" fmla="*/ 18 w 72"/>
                  <a:gd name="T31" fmla="*/ 32 h 90"/>
                  <a:gd name="T32" fmla="*/ 16 w 72"/>
                  <a:gd name="T33" fmla="*/ 30 h 90"/>
                  <a:gd name="T34" fmla="*/ 8 w 72"/>
                  <a:gd name="T35" fmla="*/ 24 h 90"/>
                  <a:gd name="T36" fmla="*/ 4 w 72"/>
                  <a:gd name="T37" fmla="*/ 22 h 90"/>
                  <a:gd name="T38" fmla="*/ 0 w 72"/>
                  <a:gd name="T39" fmla="*/ 14 h 90"/>
                  <a:gd name="T40" fmla="*/ 2 w 72"/>
                  <a:gd name="T41" fmla="*/ 8 h 90"/>
                  <a:gd name="T42" fmla="*/ 6 w 72"/>
                  <a:gd name="T43" fmla="*/ 8 h 90"/>
                  <a:gd name="T44" fmla="*/ 12 w 72"/>
                  <a:gd name="T45" fmla="*/ 10 h 90"/>
                  <a:gd name="T46" fmla="*/ 14 w 72"/>
                  <a:gd name="T47" fmla="*/ 8 h 90"/>
                  <a:gd name="T48" fmla="*/ 22 w 72"/>
                  <a:gd name="T49" fmla="*/ 16 h 90"/>
                  <a:gd name="T50" fmla="*/ 28 w 72"/>
                  <a:gd name="T51" fmla="*/ 16 h 90"/>
                  <a:gd name="T52" fmla="*/ 32 w 72"/>
                  <a:gd name="T53" fmla="*/ 18 h 90"/>
                  <a:gd name="T54" fmla="*/ 34 w 72"/>
                  <a:gd name="T55" fmla="*/ 22 h 90"/>
                  <a:gd name="T56" fmla="*/ 38 w 72"/>
                  <a:gd name="T57" fmla="*/ 26 h 90"/>
                  <a:gd name="T58" fmla="*/ 44 w 72"/>
                  <a:gd name="T59" fmla="*/ 24 h 90"/>
                  <a:gd name="T60" fmla="*/ 48 w 72"/>
                  <a:gd name="T61" fmla="*/ 26 h 90"/>
                  <a:gd name="T62" fmla="*/ 50 w 72"/>
                  <a:gd name="T63" fmla="*/ 18 h 90"/>
                  <a:gd name="T64" fmla="*/ 48 w 72"/>
                  <a:gd name="T65" fmla="*/ 12 h 90"/>
                  <a:gd name="T66" fmla="*/ 46 w 72"/>
                  <a:gd name="T67" fmla="*/ 10 h 90"/>
                  <a:gd name="T68" fmla="*/ 42 w 72"/>
                  <a:gd name="T69" fmla="*/ 8 h 90"/>
                  <a:gd name="T70" fmla="*/ 42 w 72"/>
                  <a:gd name="T71" fmla="*/ 4 h 90"/>
                  <a:gd name="T72" fmla="*/ 44 w 72"/>
                  <a:gd name="T73" fmla="*/ 0 h 90"/>
                  <a:gd name="T74" fmla="*/ 48 w 72"/>
                  <a:gd name="T75" fmla="*/ 2 h 90"/>
                  <a:gd name="T76" fmla="*/ 62 w 72"/>
                  <a:gd name="T77" fmla="*/ 14 h 90"/>
                  <a:gd name="T78" fmla="*/ 66 w 72"/>
                  <a:gd name="T79" fmla="*/ 20 h 90"/>
                  <a:gd name="T80" fmla="*/ 64 w 72"/>
                  <a:gd name="T81" fmla="*/ 24 h 90"/>
                  <a:gd name="T82" fmla="*/ 58 w 72"/>
                  <a:gd name="T83" fmla="*/ 24 h 90"/>
                  <a:gd name="T84" fmla="*/ 56 w 72"/>
                  <a:gd name="T85" fmla="*/ 30 h 90"/>
                  <a:gd name="T86" fmla="*/ 50 w 72"/>
                  <a:gd name="T87" fmla="*/ 36 h 90"/>
                  <a:gd name="T88" fmla="*/ 48 w 72"/>
                  <a:gd name="T89" fmla="*/ 36 h 90"/>
                  <a:gd name="T90" fmla="*/ 44 w 72"/>
                  <a:gd name="T91" fmla="*/ 38 h 90"/>
                  <a:gd name="T92" fmla="*/ 42 w 72"/>
                  <a:gd name="T93" fmla="*/ 42 h 90"/>
                  <a:gd name="T94" fmla="*/ 50 w 72"/>
                  <a:gd name="T95" fmla="*/ 34 h 90"/>
                  <a:gd name="T96" fmla="*/ 54 w 72"/>
                  <a:gd name="T97" fmla="*/ 34 h 90"/>
                  <a:gd name="T98" fmla="*/ 58 w 72"/>
                  <a:gd name="T99" fmla="*/ 32 h 90"/>
                  <a:gd name="T100" fmla="*/ 60 w 72"/>
                  <a:gd name="T101" fmla="*/ 30 h 90"/>
                  <a:gd name="T102" fmla="*/ 66 w 72"/>
                  <a:gd name="T103" fmla="*/ 36 h 90"/>
                  <a:gd name="T104" fmla="*/ 72 w 72"/>
                  <a:gd name="T105" fmla="*/ 46 h 90"/>
                  <a:gd name="T106" fmla="*/ 72 w 72"/>
                  <a:gd name="T107" fmla="*/ 50 h 90"/>
                  <a:gd name="T108" fmla="*/ 66 w 72"/>
                  <a:gd name="T109" fmla="*/ 66 h 90"/>
                  <a:gd name="T110" fmla="*/ 70 w 72"/>
                  <a:gd name="T111" fmla="*/ 82 h 90"/>
                  <a:gd name="T112" fmla="*/ 70 w 72"/>
                  <a:gd name="T113" fmla="*/ 88 h 90"/>
                  <a:gd name="T114" fmla="*/ 68 w 72"/>
                  <a:gd name="T11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90">
                    <a:moveTo>
                      <a:pt x="68" y="90"/>
                    </a:moveTo>
                    <a:lnTo>
                      <a:pt x="68" y="90"/>
                    </a:lnTo>
                    <a:lnTo>
                      <a:pt x="60" y="70"/>
                    </a:lnTo>
                    <a:lnTo>
                      <a:pt x="60" y="70"/>
                    </a:lnTo>
                    <a:lnTo>
                      <a:pt x="58" y="62"/>
                    </a:lnTo>
                    <a:lnTo>
                      <a:pt x="58" y="62"/>
                    </a:lnTo>
                    <a:lnTo>
                      <a:pt x="58" y="52"/>
                    </a:lnTo>
                    <a:lnTo>
                      <a:pt x="58" y="50"/>
                    </a:lnTo>
                    <a:lnTo>
                      <a:pt x="58" y="50"/>
                    </a:lnTo>
                    <a:lnTo>
                      <a:pt x="56" y="52"/>
                    </a:lnTo>
                    <a:lnTo>
                      <a:pt x="52" y="52"/>
                    </a:lnTo>
                    <a:lnTo>
                      <a:pt x="52" y="52"/>
                    </a:lnTo>
                    <a:lnTo>
                      <a:pt x="50" y="50"/>
                    </a:lnTo>
                    <a:lnTo>
                      <a:pt x="46" y="52"/>
                    </a:lnTo>
                    <a:lnTo>
                      <a:pt x="44" y="66"/>
                    </a:lnTo>
                    <a:lnTo>
                      <a:pt x="44" y="66"/>
                    </a:lnTo>
                    <a:lnTo>
                      <a:pt x="44" y="68"/>
                    </a:lnTo>
                    <a:lnTo>
                      <a:pt x="42" y="66"/>
                    </a:lnTo>
                    <a:lnTo>
                      <a:pt x="42" y="66"/>
                    </a:lnTo>
                    <a:lnTo>
                      <a:pt x="40" y="56"/>
                    </a:lnTo>
                    <a:lnTo>
                      <a:pt x="38" y="54"/>
                    </a:lnTo>
                    <a:lnTo>
                      <a:pt x="34" y="52"/>
                    </a:lnTo>
                    <a:lnTo>
                      <a:pt x="30" y="50"/>
                    </a:lnTo>
                    <a:lnTo>
                      <a:pt x="30" y="50"/>
                    </a:lnTo>
                    <a:lnTo>
                      <a:pt x="30" y="40"/>
                    </a:lnTo>
                    <a:lnTo>
                      <a:pt x="30" y="38"/>
                    </a:lnTo>
                    <a:lnTo>
                      <a:pt x="28" y="36"/>
                    </a:lnTo>
                    <a:lnTo>
                      <a:pt x="28" y="36"/>
                    </a:lnTo>
                    <a:lnTo>
                      <a:pt x="22" y="36"/>
                    </a:lnTo>
                    <a:lnTo>
                      <a:pt x="20" y="34"/>
                    </a:lnTo>
                    <a:lnTo>
                      <a:pt x="18" y="32"/>
                    </a:lnTo>
                    <a:lnTo>
                      <a:pt x="18" y="32"/>
                    </a:lnTo>
                    <a:lnTo>
                      <a:pt x="16" y="30"/>
                    </a:lnTo>
                    <a:lnTo>
                      <a:pt x="16" y="30"/>
                    </a:lnTo>
                    <a:lnTo>
                      <a:pt x="12" y="26"/>
                    </a:lnTo>
                    <a:lnTo>
                      <a:pt x="8" y="24"/>
                    </a:lnTo>
                    <a:lnTo>
                      <a:pt x="8" y="24"/>
                    </a:lnTo>
                    <a:lnTo>
                      <a:pt x="4" y="22"/>
                    </a:lnTo>
                    <a:lnTo>
                      <a:pt x="2" y="20"/>
                    </a:lnTo>
                    <a:lnTo>
                      <a:pt x="0" y="14"/>
                    </a:lnTo>
                    <a:lnTo>
                      <a:pt x="0" y="14"/>
                    </a:lnTo>
                    <a:lnTo>
                      <a:pt x="2" y="8"/>
                    </a:lnTo>
                    <a:lnTo>
                      <a:pt x="2" y="8"/>
                    </a:lnTo>
                    <a:lnTo>
                      <a:pt x="6" y="8"/>
                    </a:lnTo>
                    <a:lnTo>
                      <a:pt x="8" y="10"/>
                    </a:lnTo>
                    <a:lnTo>
                      <a:pt x="12" y="10"/>
                    </a:lnTo>
                    <a:lnTo>
                      <a:pt x="14" y="8"/>
                    </a:lnTo>
                    <a:lnTo>
                      <a:pt x="14" y="8"/>
                    </a:lnTo>
                    <a:lnTo>
                      <a:pt x="18" y="14"/>
                    </a:lnTo>
                    <a:lnTo>
                      <a:pt x="22" y="16"/>
                    </a:lnTo>
                    <a:lnTo>
                      <a:pt x="24" y="18"/>
                    </a:lnTo>
                    <a:lnTo>
                      <a:pt x="28" y="16"/>
                    </a:lnTo>
                    <a:lnTo>
                      <a:pt x="28" y="16"/>
                    </a:lnTo>
                    <a:lnTo>
                      <a:pt x="32" y="18"/>
                    </a:lnTo>
                    <a:lnTo>
                      <a:pt x="34" y="22"/>
                    </a:lnTo>
                    <a:lnTo>
                      <a:pt x="34" y="22"/>
                    </a:lnTo>
                    <a:lnTo>
                      <a:pt x="36" y="24"/>
                    </a:lnTo>
                    <a:lnTo>
                      <a:pt x="38" y="26"/>
                    </a:lnTo>
                    <a:lnTo>
                      <a:pt x="40" y="26"/>
                    </a:lnTo>
                    <a:lnTo>
                      <a:pt x="44" y="24"/>
                    </a:lnTo>
                    <a:lnTo>
                      <a:pt x="46" y="24"/>
                    </a:lnTo>
                    <a:lnTo>
                      <a:pt x="48" y="26"/>
                    </a:lnTo>
                    <a:lnTo>
                      <a:pt x="48" y="26"/>
                    </a:lnTo>
                    <a:lnTo>
                      <a:pt x="50" y="18"/>
                    </a:lnTo>
                    <a:lnTo>
                      <a:pt x="50" y="18"/>
                    </a:lnTo>
                    <a:lnTo>
                      <a:pt x="48" y="12"/>
                    </a:lnTo>
                    <a:lnTo>
                      <a:pt x="46" y="10"/>
                    </a:lnTo>
                    <a:lnTo>
                      <a:pt x="46" y="10"/>
                    </a:lnTo>
                    <a:lnTo>
                      <a:pt x="44" y="8"/>
                    </a:lnTo>
                    <a:lnTo>
                      <a:pt x="42" y="8"/>
                    </a:lnTo>
                    <a:lnTo>
                      <a:pt x="42" y="4"/>
                    </a:lnTo>
                    <a:lnTo>
                      <a:pt x="42" y="4"/>
                    </a:lnTo>
                    <a:lnTo>
                      <a:pt x="44" y="0"/>
                    </a:lnTo>
                    <a:lnTo>
                      <a:pt x="44" y="0"/>
                    </a:lnTo>
                    <a:lnTo>
                      <a:pt x="48" y="2"/>
                    </a:lnTo>
                    <a:lnTo>
                      <a:pt x="48" y="2"/>
                    </a:lnTo>
                    <a:lnTo>
                      <a:pt x="56" y="8"/>
                    </a:lnTo>
                    <a:lnTo>
                      <a:pt x="62" y="14"/>
                    </a:lnTo>
                    <a:lnTo>
                      <a:pt x="66" y="20"/>
                    </a:lnTo>
                    <a:lnTo>
                      <a:pt x="66" y="20"/>
                    </a:lnTo>
                    <a:lnTo>
                      <a:pt x="64" y="24"/>
                    </a:lnTo>
                    <a:lnTo>
                      <a:pt x="64" y="24"/>
                    </a:lnTo>
                    <a:lnTo>
                      <a:pt x="60" y="24"/>
                    </a:lnTo>
                    <a:lnTo>
                      <a:pt x="58" y="24"/>
                    </a:lnTo>
                    <a:lnTo>
                      <a:pt x="56" y="30"/>
                    </a:lnTo>
                    <a:lnTo>
                      <a:pt x="56" y="30"/>
                    </a:lnTo>
                    <a:lnTo>
                      <a:pt x="52" y="32"/>
                    </a:lnTo>
                    <a:lnTo>
                      <a:pt x="50" y="36"/>
                    </a:lnTo>
                    <a:lnTo>
                      <a:pt x="50" y="36"/>
                    </a:lnTo>
                    <a:lnTo>
                      <a:pt x="48" y="36"/>
                    </a:lnTo>
                    <a:lnTo>
                      <a:pt x="46" y="36"/>
                    </a:lnTo>
                    <a:lnTo>
                      <a:pt x="44" y="38"/>
                    </a:lnTo>
                    <a:lnTo>
                      <a:pt x="42" y="42"/>
                    </a:lnTo>
                    <a:lnTo>
                      <a:pt x="42" y="42"/>
                    </a:lnTo>
                    <a:lnTo>
                      <a:pt x="48" y="38"/>
                    </a:lnTo>
                    <a:lnTo>
                      <a:pt x="50" y="34"/>
                    </a:lnTo>
                    <a:lnTo>
                      <a:pt x="50" y="34"/>
                    </a:lnTo>
                    <a:lnTo>
                      <a:pt x="54" y="34"/>
                    </a:lnTo>
                    <a:lnTo>
                      <a:pt x="56" y="32"/>
                    </a:lnTo>
                    <a:lnTo>
                      <a:pt x="58" y="32"/>
                    </a:lnTo>
                    <a:lnTo>
                      <a:pt x="60" y="30"/>
                    </a:lnTo>
                    <a:lnTo>
                      <a:pt x="60" y="30"/>
                    </a:lnTo>
                    <a:lnTo>
                      <a:pt x="62" y="32"/>
                    </a:lnTo>
                    <a:lnTo>
                      <a:pt x="66" y="36"/>
                    </a:lnTo>
                    <a:lnTo>
                      <a:pt x="72" y="46"/>
                    </a:lnTo>
                    <a:lnTo>
                      <a:pt x="72" y="46"/>
                    </a:lnTo>
                    <a:lnTo>
                      <a:pt x="72" y="50"/>
                    </a:lnTo>
                    <a:lnTo>
                      <a:pt x="72" y="50"/>
                    </a:lnTo>
                    <a:lnTo>
                      <a:pt x="66" y="58"/>
                    </a:lnTo>
                    <a:lnTo>
                      <a:pt x="66" y="66"/>
                    </a:lnTo>
                    <a:lnTo>
                      <a:pt x="66" y="74"/>
                    </a:lnTo>
                    <a:lnTo>
                      <a:pt x="70" y="82"/>
                    </a:lnTo>
                    <a:lnTo>
                      <a:pt x="70" y="82"/>
                    </a:lnTo>
                    <a:lnTo>
                      <a:pt x="70" y="88"/>
                    </a:lnTo>
                    <a:lnTo>
                      <a:pt x="68" y="90"/>
                    </a:lnTo>
                    <a:lnTo>
                      <a:pt x="6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7" name="Freeform 2228">
                <a:extLst>
                  <a:ext uri="{FF2B5EF4-FFF2-40B4-BE49-F238E27FC236}">
                    <a16:creationId xmlns:a16="http://schemas.microsoft.com/office/drawing/2014/main" id="{6167D3BA-2D84-3E61-05A7-C989584DE79A}"/>
                  </a:ext>
                </a:extLst>
              </p:cNvPr>
              <p:cNvSpPr>
                <a:spLocks/>
              </p:cNvSpPr>
              <p:nvPr/>
            </p:nvSpPr>
            <p:spPr bwMode="auto">
              <a:xfrm>
                <a:off x="2012" y="2664"/>
                <a:ext cx="44" cy="71"/>
              </a:xfrm>
              <a:custGeom>
                <a:avLst/>
                <a:gdLst>
                  <a:gd name="T0" fmla="*/ 44 w 44"/>
                  <a:gd name="T1" fmla="*/ 22 h 71"/>
                  <a:gd name="T2" fmla="*/ 38 w 44"/>
                  <a:gd name="T3" fmla="*/ 43 h 71"/>
                  <a:gd name="T4" fmla="*/ 38 w 44"/>
                  <a:gd name="T5" fmla="*/ 51 h 71"/>
                  <a:gd name="T6" fmla="*/ 36 w 44"/>
                  <a:gd name="T7" fmla="*/ 51 h 71"/>
                  <a:gd name="T8" fmla="*/ 32 w 44"/>
                  <a:gd name="T9" fmla="*/ 45 h 71"/>
                  <a:gd name="T10" fmla="*/ 30 w 44"/>
                  <a:gd name="T11" fmla="*/ 49 h 71"/>
                  <a:gd name="T12" fmla="*/ 28 w 44"/>
                  <a:gd name="T13" fmla="*/ 51 h 71"/>
                  <a:gd name="T14" fmla="*/ 30 w 44"/>
                  <a:gd name="T15" fmla="*/ 55 h 71"/>
                  <a:gd name="T16" fmla="*/ 32 w 44"/>
                  <a:gd name="T17" fmla="*/ 55 h 71"/>
                  <a:gd name="T18" fmla="*/ 30 w 44"/>
                  <a:gd name="T19" fmla="*/ 65 h 71"/>
                  <a:gd name="T20" fmla="*/ 26 w 44"/>
                  <a:gd name="T21" fmla="*/ 71 h 71"/>
                  <a:gd name="T22" fmla="*/ 20 w 44"/>
                  <a:gd name="T23" fmla="*/ 63 h 71"/>
                  <a:gd name="T24" fmla="*/ 18 w 44"/>
                  <a:gd name="T25" fmla="*/ 55 h 71"/>
                  <a:gd name="T26" fmla="*/ 10 w 44"/>
                  <a:gd name="T27" fmla="*/ 47 h 71"/>
                  <a:gd name="T28" fmla="*/ 6 w 44"/>
                  <a:gd name="T29" fmla="*/ 47 h 71"/>
                  <a:gd name="T30" fmla="*/ 10 w 44"/>
                  <a:gd name="T31" fmla="*/ 53 h 71"/>
                  <a:gd name="T32" fmla="*/ 14 w 44"/>
                  <a:gd name="T33" fmla="*/ 61 h 71"/>
                  <a:gd name="T34" fmla="*/ 12 w 44"/>
                  <a:gd name="T35" fmla="*/ 63 h 71"/>
                  <a:gd name="T36" fmla="*/ 4 w 44"/>
                  <a:gd name="T37" fmla="*/ 63 h 71"/>
                  <a:gd name="T38" fmla="*/ 0 w 44"/>
                  <a:gd name="T39" fmla="*/ 59 h 71"/>
                  <a:gd name="T40" fmla="*/ 2 w 44"/>
                  <a:gd name="T41" fmla="*/ 55 h 71"/>
                  <a:gd name="T42" fmla="*/ 0 w 44"/>
                  <a:gd name="T43" fmla="*/ 39 h 71"/>
                  <a:gd name="T44" fmla="*/ 2 w 44"/>
                  <a:gd name="T45" fmla="*/ 37 h 71"/>
                  <a:gd name="T46" fmla="*/ 8 w 44"/>
                  <a:gd name="T47" fmla="*/ 35 h 71"/>
                  <a:gd name="T48" fmla="*/ 10 w 44"/>
                  <a:gd name="T49" fmla="*/ 39 h 71"/>
                  <a:gd name="T50" fmla="*/ 12 w 44"/>
                  <a:gd name="T51" fmla="*/ 39 h 71"/>
                  <a:gd name="T52" fmla="*/ 14 w 44"/>
                  <a:gd name="T53" fmla="*/ 37 h 71"/>
                  <a:gd name="T54" fmla="*/ 12 w 44"/>
                  <a:gd name="T55" fmla="*/ 28 h 71"/>
                  <a:gd name="T56" fmla="*/ 6 w 44"/>
                  <a:gd name="T57" fmla="*/ 18 h 71"/>
                  <a:gd name="T58" fmla="*/ 4 w 44"/>
                  <a:gd name="T59" fmla="*/ 16 h 71"/>
                  <a:gd name="T60" fmla="*/ 2 w 44"/>
                  <a:gd name="T61" fmla="*/ 12 h 71"/>
                  <a:gd name="T62" fmla="*/ 2 w 44"/>
                  <a:gd name="T63" fmla="*/ 8 h 71"/>
                  <a:gd name="T64" fmla="*/ 6 w 44"/>
                  <a:gd name="T65" fmla="*/ 6 h 71"/>
                  <a:gd name="T66" fmla="*/ 16 w 44"/>
                  <a:gd name="T67" fmla="*/ 16 h 71"/>
                  <a:gd name="T68" fmla="*/ 16 w 44"/>
                  <a:gd name="T69" fmla="*/ 12 h 71"/>
                  <a:gd name="T70" fmla="*/ 16 w 44"/>
                  <a:gd name="T71" fmla="*/ 4 h 71"/>
                  <a:gd name="T72" fmla="*/ 18 w 44"/>
                  <a:gd name="T73" fmla="*/ 0 h 71"/>
                  <a:gd name="T74" fmla="*/ 22 w 44"/>
                  <a:gd name="T75" fmla="*/ 4 h 71"/>
                  <a:gd name="T76" fmla="*/ 22 w 44"/>
                  <a:gd name="T77" fmla="*/ 12 h 71"/>
                  <a:gd name="T78" fmla="*/ 22 w 44"/>
                  <a:gd name="T79" fmla="*/ 18 h 71"/>
                  <a:gd name="T80" fmla="*/ 20 w 44"/>
                  <a:gd name="T81" fmla="*/ 28 h 71"/>
                  <a:gd name="T82" fmla="*/ 22 w 44"/>
                  <a:gd name="T83" fmla="*/ 35 h 71"/>
                  <a:gd name="T84" fmla="*/ 24 w 44"/>
                  <a:gd name="T85" fmla="*/ 35 h 71"/>
                  <a:gd name="T86" fmla="*/ 28 w 44"/>
                  <a:gd name="T87" fmla="*/ 33 h 71"/>
                  <a:gd name="T88" fmla="*/ 32 w 44"/>
                  <a:gd name="T89" fmla="*/ 33 h 71"/>
                  <a:gd name="T90" fmla="*/ 34 w 44"/>
                  <a:gd name="T91" fmla="*/ 33 h 71"/>
                  <a:gd name="T92" fmla="*/ 28 w 44"/>
                  <a:gd name="T93" fmla="*/ 22 h 71"/>
                  <a:gd name="T94" fmla="*/ 26 w 44"/>
                  <a:gd name="T95" fmla="*/ 10 h 71"/>
                  <a:gd name="T96" fmla="*/ 26 w 44"/>
                  <a:gd name="T97" fmla="*/ 8 h 71"/>
                  <a:gd name="T98" fmla="*/ 30 w 44"/>
                  <a:gd name="T99" fmla="*/ 6 h 71"/>
                  <a:gd name="T100" fmla="*/ 32 w 44"/>
                  <a:gd name="T101" fmla="*/ 6 h 71"/>
                  <a:gd name="T102" fmla="*/ 36 w 44"/>
                  <a:gd name="T103" fmla="*/ 22 h 71"/>
                  <a:gd name="T104" fmla="*/ 44 w 44"/>
                  <a:gd name="T105" fmla="*/ 18 h 71"/>
                  <a:gd name="T106" fmla="*/ 44 w 44"/>
                  <a:gd name="T107" fmla="*/ 18 h 71"/>
                  <a:gd name="T108" fmla="*/ 44 w 44"/>
                  <a:gd name="T109"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71">
                    <a:moveTo>
                      <a:pt x="44" y="22"/>
                    </a:moveTo>
                    <a:lnTo>
                      <a:pt x="44" y="22"/>
                    </a:lnTo>
                    <a:lnTo>
                      <a:pt x="40" y="35"/>
                    </a:lnTo>
                    <a:lnTo>
                      <a:pt x="38" y="43"/>
                    </a:lnTo>
                    <a:lnTo>
                      <a:pt x="38" y="51"/>
                    </a:lnTo>
                    <a:lnTo>
                      <a:pt x="38" y="51"/>
                    </a:lnTo>
                    <a:lnTo>
                      <a:pt x="38" y="53"/>
                    </a:lnTo>
                    <a:lnTo>
                      <a:pt x="36" y="51"/>
                    </a:lnTo>
                    <a:lnTo>
                      <a:pt x="34" y="47"/>
                    </a:lnTo>
                    <a:lnTo>
                      <a:pt x="32" y="45"/>
                    </a:lnTo>
                    <a:lnTo>
                      <a:pt x="30" y="49"/>
                    </a:lnTo>
                    <a:lnTo>
                      <a:pt x="30" y="49"/>
                    </a:lnTo>
                    <a:lnTo>
                      <a:pt x="30" y="51"/>
                    </a:lnTo>
                    <a:lnTo>
                      <a:pt x="28" y="51"/>
                    </a:lnTo>
                    <a:lnTo>
                      <a:pt x="28" y="53"/>
                    </a:lnTo>
                    <a:lnTo>
                      <a:pt x="30" y="55"/>
                    </a:lnTo>
                    <a:lnTo>
                      <a:pt x="30" y="55"/>
                    </a:lnTo>
                    <a:lnTo>
                      <a:pt x="32" y="55"/>
                    </a:lnTo>
                    <a:lnTo>
                      <a:pt x="32" y="55"/>
                    </a:lnTo>
                    <a:lnTo>
                      <a:pt x="30" y="65"/>
                    </a:lnTo>
                    <a:lnTo>
                      <a:pt x="28" y="69"/>
                    </a:lnTo>
                    <a:lnTo>
                      <a:pt x="26" y="71"/>
                    </a:lnTo>
                    <a:lnTo>
                      <a:pt x="24" y="69"/>
                    </a:lnTo>
                    <a:lnTo>
                      <a:pt x="20" y="63"/>
                    </a:lnTo>
                    <a:lnTo>
                      <a:pt x="20" y="63"/>
                    </a:lnTo>
                    <a:lnTo>
                      <a:pt x="18" y="55"/>
                    </a:lnTo>
                    <a:lnTo>
                      <a:pt x="14" y="51"/>
                    </a:lnTo>
                    <a:lnTo>
                      <a:pt x="10" y="47"/>
                    </a:lnTo>
                    <a:lnTo>
                      <a:pt x="6" y="47"/>
                    </a:lnTo>
                    <a:lnTo>
                      <a:pt x="6" y="47"/>
                    </a:lnTo>
                    <a:lnTo>
                      <a:pt x="8" y="51"/>
                    </a:lnTo>
                    <a:lnTo>
                      <a:pt x="10" y="53"/>
                    </a:lnTo>
                    <a:lnTo>
                      <a:pt x="14" y="55"/>
                    </a:lnTo>
                    <a:lnTo>
                      <a:pt x="14" y="61"/>
                    </a:lnTo>
                    <a:lnTo>
                      <a:pt x="14" y="61"/>
                    </a:lnTo>
                    <a:lnTo>
                      <a:pt x="12" y="63"/>
                    </a:lnTo>
                    <a:lnTo>
                      <a:pt x="8" y="63"/>
                    </a:lnTo>
                    <a:lnTo>
                      <a:pt x="4" y="63"/>
                    </a:lnTo>
                    <a:lnTo>
                      <a:pt x="0" y="59"/>
                    </a:lnTo>
                    <a:lnTo>
                      <a:pt x="0" y="59"/>
                    </a:lnTo>
                    <a:lnTo>
                      <a:pt x="2" y="55"/>
                    </a:lnTo>
                    <a:lnTo>
                      <a:pt x="2" y="55"/>
                    </a:lnTo>
                    <a:lnTo>
                      <a:pt x="0" y="39"/>
                    </a:lnTo>
                    <a:lnTo>
                      <a:pt x="0" y="39"/>
                    </a:lnTo>
                    <a:lnTo>
                      <a:pt x="2" y="37"/>
                    </a:lnTo>
                    <a:lnTo>
                      <a:pt x="2" y="37"/>
                    </a:lnTo>
                    <a:lnTo>
                      <a:pt x="6" y="35"/>
                    </a:lnTo>
                    <a:lnTo>
                      <a:pt x="8" y="35"/>
                    </a:lnTo>
                    <a:lnTo>
                      <a:pt x="10" y="39"/>
                    </a:lnTo>
                    <a:lnTo>
                      <a:pt x="10" y="39"/>
                    </a:lnTo>
                    <a:lnTo>
                      <a:pt x="10" y="39"/>
                    </a:lnTo>
                    <a:lnTo>
                      <a:pt x="12" y="39"/>
                    </a:lnTo>
                    <a:lnTo>
                      <a:pt x="14" y="37"/>
                    </a:lnTo>
                    <a:lnTo>
                      <a:pt x="14" y="37"/>
                    </a:lnTo>
                    <a:lnTo>
                      <a:pt x="14" y="31"/>
                    </a:lnTo>
                    <a:lnTo>
                      <a:pt x="12" y="28"/>
                    </a:lnTo>
                    <a:lnTo>
                      <a:pt x="12" y="28"/>
                    </a:lnTo>
                    <a:lnTo>
                      <a:pt x="6" y="18"/>
                    </a:lnTo>
                    <a:lnTo>
                      <a:pt x="6" y="18"/>
                    </a:lnTo>
                    <a:lnTo>
                      <a:pt x="4" y="16"/>
                    </a:lnTo>
                    <a:lnTo>
                      <a:pt x="2" y="16"/>
                    </a:lnTo>
                    <a:lnTo>
                      <a:pt x="2" y="12"/>
                    </a:lnTo>
                    <a:lnTo>
                      <a:pt x="2" y="12"/>
                    </a:lnTo>
                    <a:lnTo>
                      <a:pt x="2" y="8"/>
                    </a:lnTo>
                    <a:lnTo>
                      <a:pt x="4" y="8"/>
                    </a:lnTo>
                    <a:lnTo>
                      <a:pt x="6" y="6"/>
                    </a:lnTo>
                    <a:lnTo>
                      <a:pt x="6" y="6"/>
                    </a:lnTo>
                    <a:lnTo>
                      <a:pt x="16" y="16"/>
                    </a:lnTo>
                    <a:lnTo>
                      <a:pt x="16" y="16"/>
                    </a:lnTo>
                    <a:lnTo>
                      <a:pt x="16" y="12"/>
                    </a:lnTo>
                    <a:lnTo>
                      <a:pt x="16" y="8"/>
                    </a:lnTo>
                    <a:lnTo>
                      <a:pt x="16" y="4"/>
                    </a:lnTo>
                    <a:lnTo>
                      <a:pt x="18" y="0"/>
                    </a:lnTo>
                    <a:lnTo>
                      <a:pt x="18" y="0"/>
                    </a:lnTo>
                    <a:lnTo>
                      <a:pt x="20" y="0"/>
                    </a:lnTo>
                    <a:lnTo>
                      <a:pt x="22" y="4"/>
                    </a:lnTo>
                    <a:lnTo>
                      <a:pt x="22" y="4"/>
                    </a:lnTo>
                    <a:lnTo>
                      <a:pt x="22" y="12"/>
                    </a:lnTo>
                    <a:lnTo>
                      <a:pt x="22" y="18"/>
                    </a:lnTo>
                    <a:lnTo>
                      <a:pt x="22" y="18"/>
                    </a:lnTo>
                    <a:lnTo>
                      <a:pt x="20" y="24"/>
                    </a:lnTo>
                    <a:lnTo>
                      <a:pt x="20" y="28"/>
                    </a:lnTo>
                    <a:lnTo>
                      <a:pt x="20" y="28"/>
                    </a:lnTo>
                    <a:lnTo>
                      <a:pt x="22" y="35"/>
                    </a:lnTo>
                    <a:lnTo>
                      <a:pt x="24" y="37"/>
                    </a:lnTo>
                    <a:lnTo>
                      <a:pt x="24" y="35"/>
                    </a:lnTo>
                    <a:lnTo>
                      <a:pt x="24" y="35"/>
                    </a:lnTo>
                    <a:lnTo>
                      <a:pt x="28" y="33"/>
                    </a:lnTo>
                    <a:lnTo>
                      <a:pt x="30" y="33"/>
                    </a:lnTo>
                    <a:lnTo>
                      <a:pt x="32" y="33"/>
                    </a:lnTo>
                    <a:lnTo>
                      <a:pt x="34" y="33"/>
                    </a:lnTo>
                    <a:lnTo>
                      <a:pt x="34" y="33"/>
                    </a:lnTo>
                    <a:lnTo>
                      <a:pt x="32" y="26"/>
                    </a:lnTo>
                    <a:lnTo>
                      <a:pt x="28" y="22"/>
                    </a:lnTo>
                    <a:lnTo>
                      <a:pt x="26" y="18"/>
                    </a:lnTo>
                    <a:lnTo>
                      <a:pt x="26" y="10"/>
                    </a:lnTo>
                    <a:lnTo>
                      <a:pt x="26" y="10"/>
                    </a:lnTo>
                    <a:lnTo>
                      <a:pt x="26" y="8"/>
                    </a:lnTo>
                    <a:lnTo>
                      <a:pt x="28" y="6"/>
                    </a:lnTo>
                    <a:lnTo>
                      <a:pt x="30" y="6"/>
                    </a:lnTo>
                    <a:lnTo>
                      <a:pt x="32" y="6"/>
                    </a:lnTo>
                    <a:lnTo>
                      <a:pt x="32" y="6"/>
                    </a:lnTo>
                    <a:lnTo>
                      <a:pt x="34" y="18"/>
                    </a:lnTo>
                    <a:lnTo>
                      <a:pt x="36" y="22"/>
                    </a:lnTo>
                    <a:lnTo>
                      <a:pt x="40" y="20"/>
                    </a:lnTo>
                    <a:lnTo>
                      <a:pt x="44" y="18"/>
                    </a:lnTo>
                    <a:lnTo>
                      <a:pt x="44" y="18"/>
                    </a:lnTo>
                    <a:lnTo>
                      <a:pt x="44" y="18"/>
                    </a:lnTo>
                    <a:lnTo>
                      <a:pt x="44" y="22"/>
                    </a:lnTo>
                    <a:lnTo>
                      <a:pt x="4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8" name="Freeform 2229">
                <a:extLst>
                  <a:ext uri="{FF2B5EF4-FFF2-40B4-BE49-F238E27FC236}">
                    <a16:creationId xmlns:a16="http://schemas.microsoft.com/office/drawing/2014/main" id="{7F5CB806-7133-BFB1-E259-20268962943B}"/>
                  </a:ext>
                </a:extLst>
              </p:cNvPr>
              <p:cNvSpPr>
                <a:spLocks/>
              </p:cNvSpPr>
              <p:nvPr/>
            </p:nvSpPr>
            <p:spPr bwMode="auto">
              <a:xfrm>
                <a:off x="1998" y="2690"/>
                <a:ext cx="16" cy="33"/>
              </a:xfrm>
              <a:custGeom>
                <a:avLst/>
                <a:gdLst>
                  <a:gd name="T0" fmla="*/ 16 w 16"/>
                  <a:gd name="T1" fmla="*/ 33 h 33"/>
                  <a:gd name="T2" fmla="*/ 16 w 16"/>
                  <a:gd name="T3" fmla="*/ 33 h 33"/>
                  <a:gd name="T4" fmla="*/ 14 w 16"/>
                  <a:gd name="T5" fmla="*/ 33 h 33"/>
                  <a:gd name="T6" fmla="*/ 14 w 16"/>
                  <a:gd name="T7" fmla="*/ 33 h 33"/>
                  <a:gd name="T8" fmla="*/ 12 w 16"/>
                  <a:gd name="T9" fmla="*/ 31 h 33"/>
                  <a:gd name="T10" fmla="*/ 8 w 16"/>
                  <a:gd name="T11" fmla="*/ 31 h 33"/>
                  <a:gd name="T12" fmla="*/ 6 w 16"/>
                  <a:gd name="T13" fmla="*/ 31 h 33"/>
                  <a:gd name="T14" fmla="*/ 2 w 16"/>
                  <a:gd name="T15" fmla="*/ 29 h 33"/>
                  <a:gd name="T16" fmla="*/ 2 w 16"/>
                  <a:gd name="T17" fmla="*/ 29 h 33"/>
                  <a:gd name="T18" fmla="*/ 0 w 16"/>
                  <a:gd name="T19" fmla="*/ 27 h 33"/>
                  <a:gd name="T20" fmla="*/ 0 w 16"/>
                  <a:gd name="T21" fmla="*/ 19 h 33"/>
                  <a:gd name="T22" fmla="*/ 0 w 16"/>
                  <a:gd name="T23" fmla="*/ 19 h 33"/>
                  <a:gd name="T24" fmla="*/ 2 w 16"/>
                  <a:gd name="T25" fmla="*/ 2 h 33"/>
                  <a:gd name="T26" fmla="*/ 4 w 16"/>
                  <a:gd name="T27" fmla="*/ 0 h 33"/>
                  <a:gd name="T28" fmla="*/ 4 w 16"/>
                  <a:gd name="T29" fmla="*/ 2 h 33"/>
                  <a:gd name="T30" fmla="*/ 8 w 16"/>
                  <a:gd name="T31" fmla="*/ 9 h 33"/>
                  <a:gd name="T32" fmla="*/ 8 w 16"/>
                  <a:gd name="T33" fmla="*/ 9 h 33"/>
                  <a:gd name="T34" fmla="*/ 10 w 16"/>
                  <a:gd name="T35" fmla="*/ 9 h 33"/>
                  <a:gd name="T36" fmla="*/ 12 w 16"/>
                  <a:gd name="T37" fmla="*/ 9 h 33"/>
                  <a:gd name="T38" fmla="*/ 14 w 16"/>
                  <a:gd name="T39" fmla="*/ 9 h 33"/>
                  <a:gd name="T40" fmla="*/ 16 w 16"/>
                  <a:gd name="T41" fmla="*/ 11 h 33"/>
                  <a:gd name="T42" fmla="*/ 14 w 16"/>
                  <a:gd name="T43" fmla="*/ 11 h 33"/>
                  <a:gd name="T44" fmla="*/ 14 w 16"/>
                  <a:gd name="T45" fmla="*/ 11 h 33"/>
                  <a:gd name="T46" fmla="*/ 14 w 16"/>
                  <a:gd name="T47" fmla="*/ 17 h 33"/>
                  <a:gd name="T48" fmla="*/ 14 w 16"/>
                  <a:gd name="T49" fmla="*/ 23 h 33"/>
                  <a:gd name="T50" fmla="*/ 14 w 16"/>
                  <a:gd name="T51" fmla="*/ 23 h 33"/>
                  <a:gd name="T52" fmla="*/ 16 w 16"/>
                  <a:gd name="T53" fmla="*/ 27 h 33"/>
                  <a:gd name="T54" fmla="*/ 16 w 16"/>
                  <a:gd name="T55" fmla="*/ 33 h 33"/>
                  <a:gd name="T56" fmla="*/ 16 w 16"/>
                  <a:gd name="T5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3">
                    <a:moveTo>
                      <a:pt x="16" y="33"/>
                    </a:moveTo>
                    <a:lnTo>
                      <a:pt x="16" y="33"/>
                    </a:lnTo>
                    <a:lnTo>
                      <a:pt x="14" y="33"/>
                    </a:lnTo>
                    <a:lnTo>
                      <a:pt x="14" y="33"/>
                    </a:lnTo>
                    <a:lnTo>
                      <a:pt x="12" y="31"/>
                    </a:lnTo>
                    <a:lnTo>
                      <a:pt x="8" y="31"/>
                    </a:lnTo>
                    <a:lnTo>
                      <a:pt x="6" y="31"/>
                    </a:lnTo>
                    <a:lnTo>
                      <a:pt x="2" y="29"/>
                    </a:lnTo>
                    <a:lnTo>
                      <a:pt x="2" y="29"/>
                    </a:lnTo>
                    <a:lnTo>
                      <a:pt x="0" y="27"/>
                    </a:lnTo>
                    <a:lnTo>
                      <a:pt x="0" y="19"/>
                    </a:lnTo>
                    <a:lnTo>
                      <a:pt x="0" y="19"/>
                    </a:lnTo>
                    <a:lnTo>
                      <a:pt x="2" y="2"/>
                    </a:lnTo>
                    <a:lnTo>
                      <a:pt x="4" y="0"/>
                    </a:lnTo>
                    <a:lnTo>
                      <a:pt x="4" y="2"/>
                    </a:lnTo>
                    <a:lnTo>
                      <a:pt x="8" y="9"/>
                    </a:lnTo>
                    <a:lnTo>
                      <a:pt x="8" y="9"/>
                    </a:lnTo>
                    <a:lnTo>
                      <a:pt x="10" y="9"/>
                    </a:lnTo>
                    <a:lnTo>
                      <a:pt x="12" y="9"/>
                    </a:lnTo>
                    <a:lnTo>
                      <a:pt x="14" y="9"/>
                    </a:lnTo>
                    <a:lnTo>
                      <a:pt x="16" y="11"/>
                    </a:lnTo>
                    <a:lnTo>
                      <a:pt x="14" y="11"/>
                    </a:lnTo>
                    <a:lnTo>
                      <a:pt x="14" y="11"/>
                    </a:lnTo>
                    <a:lnTo>
                      <a:pt x="14" y="17"/>
                    </a:lnTo>
                    <a:lnTo>
                      <a:pt x="14" y="23"/>
                    </a:lnTo>
                    <a:lnTo>
                      <a:pt x="14" y="23"/>
                    </a:lnTo>
                    <a:lnTo>
                      <a:pt x="16" y="27"/>
                    </a:lnTo>
                    <a:lnTo>
                      <a:pt x="16" y="33"/>
                    </a:lnTo>
                    <a:lnTo>
                      <a:pt x="16"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9" name="Freeform 2230">
                <a:extLst>
                  <a:ext uri="{FF2B5EF4-FFF2-40B4-BE49-F238E27FC236}">
                    <a16:creationId xmlns:a16="http://schemas.microsoft.com/office/drawing/2014/main" id="{297AF93F-4538-23AC-A326-CDD6B3A8A375}"/>
                  </a:ext>
                </a:extLst>
              </p:cNvPr>
              <p:cNvSpPr>
                <a:spLocks/>
              </p:cNvSpPr>
              <p:nvPr/>
            </p:nvSpPr>
            <p:spPr bwMode="auto">
              <a:xfrm>
                <a:off x="2036" y="2713"/>
                <a:ext cx="8" cy="12"/>
              </a:xfrm>
              <a:custGeom>
                <a:avLst/>
                <a:gdLst>
                  <a:gd name="T0" fmla="*/ 8 w 8"/>
                  <a:gd name="T1" fmla="*/ 6 h 12"/>
                  <a:gd name="T2" fmla="*/ 8 w 8"/>
                  <a:gd name="T3" fmla="*/ 6 h 12"/>
                  <a:gd name="T4" fmla="*/ 6 w 8"/>
                  <a:gd name="T5" fmla="*/ 12 h 12"/>
                  <a:gd name="T6" fmla="*/ 4 w 8"/>
                  <a:gd name="T7" fmla="*/ 12 h 12"/>
                  <a:gd name="T8" fmla="*/ 0 w 8"/>
                  <a:gd name="T9" fmla="*/ 2 h 12"/>
                  <a:gd name="T10" fmla="*/ 0 w 8"/>
                  <a:gd name="T11" fmla="*/ 2 h 12"/>
                  <a:gd name="T12" fmla="*/ 2 w 8"/>
                  <a:gd name="T13" fmla="*/ 0 h 12"/>
                  <a:gd name="T14" fmla="*/ 2 w 8"/>
                  <a:gd name="T15" fmla="*/ 0 h 12"/>
                  <a:gd name="T16" fmla="*/ 6 w 8"/>
                  <a:gd name="T17" fmla="*/ 0 h 12"/>
                  <a:gd name="T18" fmla="*/ 6 w 8"/>
                  <a:gd name="T19" fmla="*/ 0 h 12"/>
                  <a:gd name="T20" fmla="*/ 8 w 8"/>
                  <a:gd name="T21" fmla="*/ 6 h 12"/>
                  <a:gd name="T22" fmla="*/ 8 w 8"/>
                  <a:gd name="T2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6"/>
                    </a:moveTo>
                    <a:lnTo>
                      <a:pt x="8" y="6"/>
                    </a:lnTo>
                    <a:lnTo>
                      <a:pt x="6" y="12"/>
                    </a:lnTo>
                    <a:lnTo>
                      <a:pt x="4" y="12"/>
                    </a:lnTo>
                    <a:lnTo>
                      <a:pt x="0" y="2"/>
                    </a:lnTo>
                    <a:lnTo>
                      <a:pt x="0" y="2"/>
                    </a:lnTo>
                    <a:lnTo>
                      <a:pt x="2" y="0"/>
                    </a:lnTo>
                    <a:lnTo>
                      <a:pt x="2" y="0"/>
                    </a:lnTo>
                    <a:lnTo>
                      <a:pt x="6" y="0"/>
                    </a:lnTo>
                    <a:lnTo>
                      <a:pt x="6"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0" name="Freeform 2231">
                <a:extLst>
                  <a:ext uri="{FF2B5EF4-FFF2-40B4-BE49-F238E27FC236}">
                    <a16:creationId xmlns:a16="http://schemas.microsoft.com/office/drawing/2014/main" id="{593111F7-6167-E0C2-803F-D0C918602930}"/>
                  </a:ext>
                </a:extLst>
              </p:cNvPr>
              <p:cNvSpPr>
                <a:spLocks/>
              </p:cNvSpPr>
              <p:nvPr/>
            </p:nvSpPr>
            <p:spPr bwMode="auto">
              <a:xfrm>
                <a:off x="1952" y="2695"/>
                <a:ext cx="8" cy="14"/>
              </a:xfrm>
              <a:custGeom>
                <a:avLst/>
                <a:gdLst>
                  <a:gd name="T0" fmla="*/ 8 w 8"/>
                  <a:gd name="T1" fmla="*/ 6 h 14"/>
                  <a:gd name="T2" fmla="*/ 8 w 8"/>
                  <a:gd name="T3" fmla="*/ 6 h 14"/>
                  <a:gd name="T4" fmla="*/ 6 w 8"/>
                  <a:gd name="T5" fmla="*/ 12 h 14"/>
                  <a:gd name="T6" fmla="*/ 4 w 8"/>
                  <a:gd name="T7" fmla="*/ 14 h 14"/>
                  <a:gd name="T8" fmla="*/ 2 w 8"/>
                  <a:gd name="T9" fmla="*/ 12 h 14"/>
                  <a:gd name="T10" fmla="*/ 0 w 8"/>
                  <a:gd name="T11" fmla="*/ 10 h 14"/>
                  <a:gd name="T12" fmla="*/ 0 w 8"/>
                  <a:gd name="T13" fmla="*/ 10 h 14"/>
                  <a:gd name="T14" fmla="*/ 0 w 8"/>
                  <a:gd name="T15" fmla="*/ 4 h 14"/>
                  <a:gd name="T16" fmla="*/ 2 w 8"/>
                  <a:gd name="T17" fmla="*/ 0 h 14"/>
                  <a:gd name="T18" fmla="*/ 2 w 8"/>
                  <a:gd name="T19" fmla="*/ 0 h 14"/>
                  <a:gd name="T20" fmla="*/ 4 w 8"/>
                  <a:gd name="T21" fmla="*/ 0 h 14"/>
                  <a:gd name="T22" fmla="*/ 6 w 8"/>
                  <a:gd name="T23" fmla="*/ 2 h 14"/>
                  <a:gd name="T24" fmla="*/ 6 w 8"/>
                  <a:gd name="T25" fmla="*/ 2 h 14"/>
                  <a:gd name="T26" fmla="*/ 8 w 8"/>
                  <a:gd name="T27" fmla="*/ 6 h 14"/>
                  <a:gd name="T28" fmla="*/ 8 w 8"/>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8" y="6"/>
                    </a:moveTo>
                    <a:lnTo>
                      <a:pt x="8" y="6"/>
                    </a:lnTo>
                    <a:lnTo>
                      <a:pt x="6" y="12"/>
                    </a:lnTo>
                    <a:lnTo>
                      <a:pt x="4" y="14"/>
                    </a:lnTo>
                    <a:lnTo>
                      <a:pt x="2" y="12"/>
                    </a:lnTo>
                    <a:lnTo>
                      <a:pt x="0" y="10"/>
                    </a:lnTo>
                    <a:lnTo>
                      <a:pt x="0" y="10"/>
                    </a:lnTo>
                    <a:lnTo>
                      <a:pt x="0" y="4"/>
                    </a:lnTo>
                    <a:lnTo>
                      <a:pt x="2" y="0"/>
                    </a:lnTo>
                    <a:lnTo>
                      <a:pt x="2" y="0"/>
                    </a:lnTo>
                    <a:lnTo>
                      <a:pt x="4" y="0"/>
                    </a:lnTo>
                    <a:lnTo>
                      <a:pt x="6" y="2"/>
                    </a:lnTo>
                    <a:lnTo>
                      <a:pt x="6"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1" name="Freeform 2232">
                <a:extLst>
                  <a:ext uri="{FF2B5EF4-FFF2-40B4-BE49-F238E27FC236}">
                    <a16:creationId xmlns:a16="http://schemas.microsoft.com/office/drawing/2014/main" id="{EA308615-4995-DC27-933D-DF59934F54B8}"/>
                  </a:ext>
                </a:extLst>
              </p:cNvPr>
              <p:cNvSpPr>
                <a:spLocks/>
              </p:cNvSpPr>
              <p:nvPr/>
            </p:nvSpPr>
            <p:spPr bwMode="auto">
              <a:xfrm>
                <a:off x="1952" y="2684"/>
                <a:ext cx="6" cy="13"/>
              </a:xfrm>
              <a:custGeom>
                <a:avLst/>
                <a:gdLst>
                  <a:gd name="T0" fmla="*/ 6 w 6"/>
                  <a:gd name="T1" fmla="*/ 13 h 13"/>
                  <a:gd name="T2" fmla="*/ 6 w 6"/>
                  <a:gd name="T3" fmla="*/ 13 h 13"/>
                  <a:gd name="T4" fmla="*/ 2 w 6"/>
                  <a:gd name="T5" fmla="*/ 13 h 13"/>
                  <a:gd name="T6" fmla="*/ 2 w 6"/>
                  <a:gd name="T7" fmla="*/ 13 h 13"/>
                  <a:gd name="T8" fmla="*/ 2 w 6"/>
                  <a:gd name="T9" fmla="*/ 13 h 13"/>
                  <a:gd name="T10" fmla="*/ 2 w 6"/>
                  <a:gd name="T11" fmla="*/ 13 h 13"/>
                  <a:gd name="T12" fmla="*/ 0 w 6"/>
                  <a:gd name="T13" fmla="*/ 6 h 13"/>
                  <a:gd name="T14" fmla="*/ 2 w 6"/>
                  <a:gd name="T15" fmla="*/ 2 h 13"/>
                  <a:gd name="T16" fmla="*/ 2 w 6"/>
                  <a:gd name="T17" fmla="*/ 2 h 13"/>
                  <a:gd name="T18" fmla="*/ 4 w 6"/>
                  <a:gd name="T19" fmla="*/ 0 h 13"/>
                  <a:gd name="T20" fmla="*/ 4 w 6"/>
                  <a:gd name="T21" fmla="*/ 0 h 13"/>
                  <a:gd name="T22" fmla="*/ 6 w 6"/>
                  <a:gd name="T23" fmla="*/ 6 h 13"/>
                  <a:gd name="T24" fmla="*/ 6 w 6"/>
                  <a:gd name="T25" fmla="*/ 6 h 13"/>
                  <a:gd name="T26" fmla="*/ 6 w 6"/>
                  <a:gd name="T27" fmla="*/ 13 h 13"/>
                  <a:gd name="T28" fmla="*/ 6 w 6"/>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3">
                    <a:moveTo>
                      <a:pt x="6" y="13"/>
                    </a:moveTo>
                    <a:lnTo>
                      <a:pt x="6" y="13"/>
                    </a:lnTo>
                    <a:lnTo>
                      <a:pt x="2" y="13"/>
                    </a:lnTo>
                    <a:lnTo>
                      <a:pt x="2" y="13"/>
                    </a:lnTo>
                    <a:lnTo>
                      <a:pt x="2" y="13"/>
                    </a:lnTo>
                    <a:lnTo>
                      <a:pt x="2" y="13"/>
                    </a:lnTo>
                    <a:lnTo>
                      <a:pt x="0" y="6"/>
                    </a:lnTo>
                    <a:lnTo>
                      <a:pt x="2" y="2"/>
                    </a:lnTo>
                    <a:lnTo>
                      <a:pt x="2" y="2"/>
                    </a:lnTo>
                    <a:lnTo>
                      <a:pt x="4" y="0"/>
                    </a:lnTo>
                    <a:lnTo>
                      <a:pt x="4" y="0"/>
                    </a:lnTo>
                    <a:lnTo>
                      <a:pt x="6" y="6"/>
                    </a:lnTo>
                    <a:lnTo>
                      <a:pt x="6" y="6"/>
                    </a:lnTo>
                    <a:lnTo>
                      <a:pt x="6" y="13"/>
                    </a:ln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2" name="Freeform 2233">
                <a:extLst>
                  <a:ext uri="{FF2B5EF4-FFF2-40B4-BE49-F238E27FC236}">
                    <a16:creationId xmlns:a16="http://schemas.microsoft.com/office/drawing/2014/main" id="{475C2639-8257-309B-C229-2C80D95E6E88}"/>
                  </a:ext>
                </a:extLst>
              </p:cNvPr>
              <p:cNvSpPr>
                <a:spLocks/>
              </p:cNvSpPr>
              <p:nvPr/>
            </p:nvSpPr>
            <p:spPr bwMode="auto">
              <a:xfrm>
                <a:off x="1980" y="2690"/>
                <a:ext cx="4" cy="7"/>
              </a:xfrm>
              <a:custGeom>
                <a:avLst/>
                <a:gdLst>
                  <a:gd name="T0" fmla="*/ 4 w 4"/>
                  <a:gd name="T1" fmla="*/ 5 h 7"/>
                  <a:gd name="T2" fmla="*/ 4 w 4"/>
                  <a:gd name="T3" fmla="*/ 5 h 7"/>
                  <a:gd name="T4" fmla="*/ 4 w 4"/>
                  <a:gd name="T5" fmla="*/ 7 h 7"/>
                  <a:gd name="T6" fmla="*/ 2 w 4"/>
                  <a:gd name="T7" fmla="*/ 7 h 7"/>
                  <a:gd name="T8" fmla="*/ 2 w 4"/>
                  <a:gd name="T9" fmla="*/ 7 h 7"/>
                  <a:gd name="T10" fmla="*/ 2 w 4"/>
                  <a:gd name="T11" fmla="*/ 5 h 7"/>
                  <a:gd name="T12" fmla="*/ 0 w 4"/>
                  <a:gd name="T13" fmla="*/ 2 h 7"/>
                  <a:gd name="T14" fmla="*/ 0 w 4"/>
                  <a:gd name="T15" fmla="*/ 2 h 7"/>
                  <a:gd name="T16" fmla="*/ 2 w 4"/>
                  <a:gd name="T17" fmla="*/ 0 h 7"/>
                  <a:gd name="T18" fmla="*/ 2 w 4"/>
                  <a:gd name="T19" fmla="*/ 0 h 7"/>
                  <a:gd name="T20" fmla="*/ 4 w 4"/>
                  <a:gd name="T21" fmla="*/ 0 h 7"/>
                  <a:gd name="T22" fmla="*/ 4 w 4"/>
                  <a:gd name="T23" fmla="*/ 5 h 7"/>
                  <a:gd name="T24" fmla="*/ 4 w 4"/>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5"/>
                    </a:moveTo>
                    <a:lnTo>
                      <a:pt x="4" y="5"/>
                    </a:lnTo>
                    <a:lnTo>
                      <a:pt x="4" y="7"/>
                    </a:lnTo>
                    <a:lnTo>
                      <a:pt x="2" y="7"/>
                    </a:lnTo>
                    <a:lnTo>
                      <a:pt x="2" y="7"/>
                    </a:lnTo>
                    <a:lnTo>
                      <a:pt x="2" y="5"/>
                    </a:lnTo>
                    <a:lnTo>
                      <a:pt x="0" y="2"/>
                    </a:lnTo>
                    <a:lnTo>
                      <a:pt x="0" y="2"/>
                    </a:lnTo>
                    <a:lnTo>
                      <a:pt x="2" y="0"/>
                    </a:lnTo>
                    <a:lnTo>
                      <a:pt x="2" y="0"/>
                    </a:lnTo>
                    <a:lnTo>
                      <a:pt x="4" y="0"/>
                    </a:lnTo>
                    <a:lnTo>
                      <a:pt x="4" y="5"/>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3" name="Freeform 2234">
                <a:extLst>
                  <a:ext uri="{FF2B5EF4-FFF2-40B4-BE49-F238E27FC236}">
                    <a16:creationId xmlns:a16="http://schemas.microsoft.com/office/drawing/2014/main" id="{9D391A5B-A9A8-A1E7-1DCB-80649A36713F}"/>
                  </a:ext>
                </a:extLst>
              </p:cNvPr>
              <p:cNvSpPr>
                <a:spLocks/>
              </p:cNvSpPr>
              <p:nvPr/>
            </p:nvSpPr>
            <p:spPr bwMode="auto">
              <a:xfrm>
                <a:off x="1898" y="2662"/>
                <a:ext cx="42" cy="61"/>
              </a:xfrm>
              <a:custGeom>
                <a:avLst/>
                <a:gdLst>
                  <a:gd name="T0" fmla="*/ 20 w 42"/>
                  <a:gd name="T1" fmla="*/ 55 h 61"/>
                  <a:gd name="T2" fmla="*/ 20 w 42"/>
                  <a:gd name="T3" fmla="*/ 55 h 61"/>
                  <a:gd name="T4" fmla="*/ 16 w 42"/>
                  <a:gd name="T5" fmla="*/ 61 h 61"/>
                  <a:gd name="T6" fmla="*/ 12 w 42"/>
                  <a:gd name="T7" fmla="*/ 61 h 61"/>
                  <a:gd name="T8" fmla="*/ 12 w 42"/>
                  <a:gd name="T9" fmla="*/ 61 h 61"/>
                  <a:gd name="T10" fmla="*/ 6 w 42"/>
                  <a:gd name="T11" fmla="*/ 49 h 61"/>
                  <a:gd name="T12" fmla="*/ 2 w 42"/>
                  <a:gd name="T13" fmla="*/ 33 h 61"/>
                  <a:gd name="T14" fmla="*/ 2 w 42"/>
                  <a:gd name="T15" fmla="*/ 33 h 61"/>
                  <a:gd name="T16" fmla="*/ 2 w 42"/>
                  <a:gd name="T17" fmla="*/ 24 h 61"/>
                  <a:gd name="T18" fmla="*/ 2 w 42"/>
                  <a:gd name="T19" fmla="*/ 24 h 61"/>
                  <a:gd name="T20" fmla="*/ 0 w 42"/>
                  <a:gd name="T21" fmla="*/ 20 h 61"/>
                  <a:gd name="T22" fmla="*/ 2 w 42"/>
                  <a:gd name="T23" fmla="*/ 14 h 61"/>
                  <a:gd name="T24" fmla="*/ 2 w 42"/>
                  <a:gd name="T25" fmla="*/ 14 h 61"/>
                  <a:gd name="T26" fmla="*/ 4 w 42"/>
                  <a:gd name="T27" fmla="*/ 12 h 61"/>
                  <a:gd name="T28" fmla="*/ 6 w 42"/>
                  <a:gd name="T29" fmla="*/ 14 h 61"/>
                  <a:gd name="T30" fmla="*/ 6 w 42"/>
                  <a:gd name="T31" fmla="*/ 14 h 61"/>
                  <a:gd name="T32" fmla="*/ 10 w 42"/>
                  <a:gd name="T33" fmla="*/ 22 h 61"/>
                  <a:gd name="T34" fmla="*/ 16 w 42"/>
                  <a:gd name="T35" fmla="*/ 28 h 61"/>
                  <a:gd name="T36" fmla="*/ 16 w 42"/>
                  <a:gd name="T37" fmla="*/ 28 h 61"/>
                  <a:gd name="T38" fmla="*/ 14 w 42"/>
                  <a:gd name="T39" fmla="*/ 20 h 61"/>
                  <a:gd name="T40" fmla="*/ 14 w 42"/>
                  <a:gd name="T41" fmla="*/ 12 h 61"/>
                  <a:gd name="T42" fmla="*/ 16 w 42"/>
                  <a:gd name="T43" fmla="*/ 6 h 61"/>
                  <a:gd name="T44" fmla="*/ 18 w 42"/>
                  <a:gd name="T45" fmla="*/ 2 h 61"/>
                  <a:gd name="T46" fmla="*/ 18 w 42"/>
                  <a:gd name="T47" fmla="*/ 2 h 61"/>
                  <a:gd name="T48" fmla="*/ 22 w 42"/>
                  <a:gd name="T49" fmla="*/ 0 h 61"/>
                  <a:gd name="T50" fmla="*/ 26 w 42"/>
                  <a:gd name="T51" fmla="*/ 0 h 61"/>
                  <a:gd name="T52" fmla="*/ 30 w 42"/>
                  <a:gd name="T53" fmla="*/ 2 h 61"/>
                  <a:gd name="T54" fmla="*/ 34 w 42"/>
                  <a:gd name="T55" fmla="*/ 6 h 61"/>
                  <a:gd name="T56" fmla="*/ 34 w 42"/>
                  <a:gd name="T57" fmla="*/ 6 h 61"/>
                  <a:gd name="T58" fmla="*/ 40 w 42"/>
                  <a:gd name="T59" fmla="*/ 10 h 61"/>
                  <a:gd name="T60" fmla="*/ 40 w 42"/>
                  <a:gd name="T61" fmla="*/ 10 h 61"/>
                  <a:gd name="T62" fmla="*/ 42 w 42"/>
                  <a:gd name="T63" fmla="*/ 14 h 61"/>
                  <a:gd name="T64" fmla="*/ 42 w 42"/>
                  <a:gd name="T65" fmla="*/ 14 h 61"/>
                  <a:gd name="T66" fmla="*/ 42 w 42"/>
                  <a:gd name="T67" fmla="*/ 24 h 61"/>
                  <a:gd name="T68" fmla="*/ 40 w 42"/>
                  <a:gd name="T69" fmla="*/ 37 h 61"/>
                  <a:gd name="T70" fmla="*/ 40 w 42"/>
                  <a:gd name="T71" fmla="*/ 37 h 61"/>
                  <a:gd name="T72" fmla="*/ 38 w 42"/>
                  <a:gd name="T73" fmla="*/ 39 h 61"/>
                  <a:gd name="T74" fmla="*/ 36 w 42"/>
                  <a:gd name="T75" fmla="*/ 39 h 61"/>
                  <a:gd name="T76" fmla="*/ 36 w 42"/>
                  <a:gd name="T77" fmla="*/ 39 h 61"/>
                  <a:gd name="T78" fmla="*/ 32 w 42"/>
                  <a:gd name="T79" fmla="*/ 37 h 61"/>
                  <a:gd name="T80" fmla="*/ 30 w 42"/>
                  <a:gd name="T81" fmla="*/ 37 h 61"/>
                  <a:gd name="T82" fmla="*/ 30 w 42"/>
                  <a:gd name="T83" fmla="*/ 39 h 61"/>
                  <a:gd name="T84" fmla="*/ 30 w 42"/>
                  <a:gd name="T85" fmla="*/ 39 h 61"/>
                  <a:gd name="T86" fmla="*/ 28 w 42"/>
                  <a:gd name="T87" fmla="*/ 45 h 61"/>
                  <a:gd name="T88" fmla="*/ 24 w 42"/>
                  <a:gd name="T89" fmla="*/ 47 h 61"/>
                  <a:gd name="T90" fmla="*/ 22 w 42"/>
                  <a:gd name="T91" fmla="*/ 45 h 61"/>
                  <a:gd name="T92" fmla="*/ 18 w 42"/>
                  <a:gd name="T93" fmla="*/ 43 h 61"/>
                  <a:gd name="T94" fmla="*/ 18 w 42"/>
                  <a:gd name="T95" fmla="*/ 43 h 61"/>
                  <a:gd name="T96" fmla="*/ 18 w 42"/>
                  <a:gd name="T97" fmla="*/ 49 h 61"/>
                  <a:gd name="T98" fmla="*/ 20 w 42"/>
                  <a:gd name="T99" fmla="*/ 55 h 61"/>
                  <a:gd name="T100" fmla="*/ 20 w 42"/>
                  <a:gd name="T101"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61">
                    <a:moveTo>
                      <a:pt x="20" y="55"/>
                    </a:moveTo>
                    <a:lnTo>
                      <a:pt x="20" y="55"/>
                    </a:lnTo>
                    <a:lnTo>
                      <a:pt x="16" y="61"/>
                    </a:lnTo>
                    <a:lnTo>
                      <a:pt x="12" y="61"/>
                    </a:lnTo>
                    <a:lnTo>
                      <a:pt x="12" y="61"/>
                    </a:lnTo>
                    <a:lnTo>
                      <a:pt x="6" y="49"/>
                    </a:lnTo>
                    <a:lnTo>
                      <a:pt x="2" y="33"/>
                    </a:lnTo>
                    <a:lnTo>
                      <a:pt x="2" y="33"/>
                    </a:lnTo>
                    <a:lnTo>
                      <a:pt x="2" y="24"/>
                    </a:lnTo>
                    <a:lnTo>
                      <a:pt x="2" y="24"/>
                    </a:lnTo>
                    <a:lnTo>
                      <a:pt x="0" y="20"/>
                    </a:lnTo>
                    <a:lnTo>
                      <a:pt x="2" y="14"/>
                    </a:lnTo>
                    <a:lnTo>
                      <a:pt x="2" y="14"/>
                    </a:lnTo>
                    <a:lnTo>
                      <a:pt x="4" y="12"/>
                    </a:lnTo>
                    <a:lnTo>
                      <a:pt x="6" y="14"/>
                    </a:lnTo>
                    <a:lnTo>
                      <a:pt x="6" y="14"/>
                    </a:lnTo>
                    <a:lnTo>
                      <a:pt x="10" y="22"/>
                    </a:lnTo>
                    <a:lnTo>
                      <a:pt x="16" y="28"/>
                    </a:lnTo>
                    <a:lnTo>
                      <a:pt x="16" y="28"/>
                    </a:lnTo>
                    <a:lnTo>
                      <a:pt x="14" y="20"/>
                    </a:lnTo>
                    <a:lnTo>
                      <a:pt x="14" y="12"/>
                    </a:lnTo>
                    <a:lnTo>
                      <a:pt x="16" y="6"/>
                    </a:lnTo>
                    <a:lnTo>
                      <a:pt x="18" y="2"/>
                    </a:lnTo>
                    <a:lnTo>
                      <a:pt x="18" y="2"/>
                    </a:lnTo>
                    <a:lnTo>
                      <a:pt x="22" y="0"/>
                    </a:lnTo>
                    <a:lnTo>
                      <a:pt x="26" y="0"/>
                    </a:lnTo>
                    <a:lnTo>
                      <a:pt x="30" y="2"/>
                    </a:lnTo>
                    <a:lnTo>
                      <a:pt x="34" y="6"/>
                    </a:lnTo>
                    <a:lnTo>
                      <a:pt x="34" y="6"/>
                    </a:lnTo>
                    <a:lnTo>
                      <a:pt x="40" y="10"/>
                    </a:lnTo>
                    <a:lnTo>
                      <a:pt x="40" y="10"/>
                    </a:lnTo>
                    <a:lnTo>
                      <a:pt x="42" y="14"/>
                    </a:lnTo>
                    <a:lnTo>
                      <a:pt x="42" y="14"/>
                    </a:lnTo>
                    <a:lnTo>
                      <a:pt x="42" y="24"/>
                    </a:lnTo>
                    <a:lnTo>
                      <a:pt x="40" y="37"/>
                    </a:lnTo>
                    <a:lnTo>
                      <a:pt x="40" y="37"/>
                    </a:lnTo>
                    <a:lnTo>
                      <a:pt x="38" y="39"/>
                    </a:lnTo>
                    <a:lnTo>
                      <a:pt x="36" y="39"/>
                    </a:lnTo>
                    <a:lnTo>
                      <a:pt x="36" y="39"/>
                    </a:lnTo>
                    <a:lnTo>
                      <a:pt x="32" y="37"/>
                    </a:lnTo>
                    <a:lnTo>
                      <a:pt x="30" y="37"/>
                    </a:lnTo>
                    <a:lnTo>
                      <a:pt x="30" y="39"/>
                    </a:lnTo>
                    <a:lnTo>
                      <a:pt x="30" y="39"/>
                    </a:lnTo>
                    <a:lnTo>
                      <a:pt x="28" y="45"/>
                    </a:lnTo>
                    <a:lnTo>
                      <a:pt x="24" y="47"/>
                    </a:lnTo>
                    <a:lnTo>
                      <a:pt x="22" y="45"/>
                    </a:lnTo>
                    <a:lnTo>
                      <a:pt x="18" y="43"/>
                    </a:lnTo>
                    <a:lnTo>
                      <a:pt x="18" y="43"/>
                    </a:lnTo>
                    <a:lnTo>
                      <a:pt x="18" y="49"/>
                    </a:lnTo>
                    <a:lnTo>
                      <a:pt x="20" y="55"/>
                    </a:lnTo>
                    <a:lnTo>
                      <a:pt x="2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4" name="Freeform 2235">
                <a:extLst>
                  <a:ext uri="{FF2B5EF4-FFF2-40B4-BE49-F238E27FC236}">
                    <a16:creationId xmlns:a16="http://schemas.microsoft.com/office/drawing/2014/main" id="{41FFE8B5-62D1-536D-F5F1-93DAE2044F0E}"/>
                  </a:ext>
                </a:extLst>
              </p:cNvPr>
              <p:cNvSpPr>
                <a:spLocks/>
              </p:cNvSpPr>
              <p:nvPr/>
            </p:nvSpPr>
            <p:spPr bwMode="auto">
              <a:xfrm>
                <a:off x="1914" y="2692"/>
                <a:ext cx="20" cy="35"/>
              </a:xfrm>
              <a:custGeom>
                <a:avLst/>
                <a:gdLst>
                  <a:gd name="T0" fmla="*/ 4 w 20"/>
                  <a:gd name="T1" fmla="*/ 25 h 35"/>
                  <a:gd name="T2" fmla="*/ 4 w 20"/>
                  <a:gd name="T3" fmla="*/ 25 h 35"/>
                  <a:gd name="T4" fmla="*/ 0 w 20"/>
                  <a:gd name="T5" fmla="*/ 21 h 35"/>
                  <a:gd name="T6" fmla="*/ 0 w 20"/>
                  <a:gd name="T7" fmla="*/ 17 h 35"/>
                  <a:gd name="T8" fmla="*/ 0 w 20"/>
                  <a:gd name="T9" fmla="*/ 9 h 35"/>
                  <a:gd name="T10" fmla="*/ 0 w 20"/>
                  <a:gd name="T11" fmla="*/ 9 h 35"/>
                  <a:gd name="T12" fmla="*/ 2 w 20"/>
                  <a:gd name="T13" fmla="*/ 5 h 35"/>
                  <a:gd name="T14" fmla="*/ 2 w 20"/>
                  <a:gd name="T15" fmla="*/ 5 h 35"/>
                  <a:gd name="T16" fmla="*/ 6 w 20"/>
                  <a:gd name="T17" fmla="*/ 11 h 35"/>
                  <a:gd name="T18" fmla="*/ 6 w 20"/>
                  <a:gd name="T19" fmla="*/ 11 h 35"/>
                  <a:gd name="T20" fmla="*/ 8 w 20"/>
                  <a:gd name="T21" fmla="*/ 15 h 35"/>
                  <a:gd name="T22" fmla="*/ 10 w 20"/>
                  <a:gd name="T23" fmla="*/ 15 h 35"/>
                  <a:gd name="T24" fmla="*/ 12 w 20"/>
                  <a:gd name="T25" fmla="*/ 9 h 35"/>
                  <a:gd name="T26" fmla="*/ 12 w 20"/>
                  <a:gd name="T27" fmla="*/ 9 h 35"/>
                  <a:gd name="T28" fmla="*/ 14 w 20"/>
                  <a:gd name="T29" fmla="*/ 3 h 35"/>
                  <a:gd name="T30" fmla="*/ 16 w 20"/>
                  <a:gd name="T31" fmla="*/ 0 h 35"/>
                  <a:gd name="T32" fmla="*/ 18 w 20"/>
                  <a:gd name="T33" fmla="*/ 3 h 35"/>
                  <a:gd name="T34" fmla="*/ 20 w 20"/>
                  <a:gd name="T35" fmla="*/ 5 h 35"/>
                  <a:gd name="T36" fmla="*/ 20 w 20"/>
                  <a:gd name="T37" fmla="*/ 5 h 35"/>
                  <a:gd name="T38" fmla="*/ 16 w 20"/>
                  <a:gd name="T39" fmla="*/ 9 h 35"/>
                  <a:gd name="T40" fmla="*/ 14 w 20"/>
                  <a:gd name="T41" fmla="*/ 13 h 35"/>
                  <a:gd name="T42" fmla="*/ 14 w 20"/>
                  <a:gd name="T43" fmla="*/ 13 h 35"/>
                  <a:gd name="T44" fmla="*/ 14 w 20"/>
                  <a:gd name="T45" fmla="*/ 17 h 35"/>
                  <a:gd name="T46" fmla="*/ 14 w 20"/>
                  <a:gd name="T47" fmla="*/ 19 h 35"/>
                  <a:gd name="T48" fmla="*/ 14 w 20"/>
                  <a:gd name="T49" fmla="*/ 19 h 35"/>
                  <a:gd name="T50" fmla="*/ 18 w 20"/>
                  <a:gd name="T51" fmla="*/ 21 h 35"/>
                  <a:gd name="T52" fmla="*/ 20 w 20"/>
                  <a:gd name="T53" fmla="*/ 23 h 35"/>
                  <a:gd name="T54" fmla="*/ 20 w 20"/>
                  <a:gd name="T55" fmla="*/ 35 h 35"/>
                  <a:gd name="T56" fmla="*/ 20 w 20"/>
                  <a:gd name="T57" fmla="*/ 35 h 35"/>
                  <a:gd name="T58" fmla="*/ 12 w 20"/>
                  <a:gd name="T59" fmla="*/ 29 h 35"/>
                  <a:gd name="T60" fmla="*/ 4 w 20"/>
                  <a:gd name="T61" fmla="*/ 25 h 35"/>
                  <a:gd name="T62" fmla="*/ 4 w 20"/>
                  <a:gd name="T6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35">
                    <a:moveTo>
                      <a:pt x="4" y="25"/>
                    </a:moveTo>
                    <a:lnTo>
                      <a:pt x="4" y="25"/>
                    </a:lnTo>
                    <a:lnTo>
                      <a:pt x="0" y="21"/>
                    </a:lnTo>
                    <a:lnTo>
                      <a:pt x="0" y="17"/>
                    </a:lnTo>
                    <a:lnTo>
                      <a:pt x="0" y="9"/>
                    </a:lnTo>
                    <a:lnTo>
                      <a:pt x="0" y="9"/>
                    </a:lnTo>
                    <a:lnTo>
                      <a:pt x="2" y="5"/>
                    </a:lnTo>
                    <a:lnTo>
                      <a:pt x="2" y="5"/>
                    </a:lnTo>
                    <a:lnTo>
                      <a:pt x="6" y="11"/>
                    </a:lnTo>
                    <a:lnTo>
                      <a:pt x="6" y="11"/>
                    </a:lnTo>
                    <a:lnTo>
                      <a:pt x="8" y="15"/>
                    </a:lnTo>
                    <a:lnTo>
                      <a:pt x="10" y="15"/>
                    </a:lnTo>
                    <a:lnTo>
                      <a:pt x="12" y="9"/>
                    </a:lnTo>
                    <a:lnTo>
                      <a:pt x="12" y="9"/>
                    </a:lnTo>
                    <a:lnTo>
                      <a:pt x="14" y="3"/>
                    </a:lnTo>
                    <a:lnTo>
                      <a:pt x="16" y="0"/>
                    </a:lnTo>
                    <a:lnTo>
                      <a:pt x="18" y="3"/>
                    </a:lnTo>
                    <a:lnTo>
                      <a:pt x="20" y="5"/>
                    </a:lnTo>
                    <a:lnTo>
                      <a:pt x="20" y="5"/>
                    </a:lnTo>
                    <a:lnTo>
                      <a:pt x="16" y="9"/>
                    </a:lnTo>
                    <a:lnTo>
                      <a:pt x="14" y="13"/>
                    </a:lnTo>
                    <a:lnTo>
                      <a:pt x="14" y="13"/>
                    </a:lnTo>
                    <a:lnTo>
                      <a:pt x="14" y="17"/>
                    </a:lnTo>
                    <a:lnTo>
                      <a:pt x="14" y="19"/>
                    </a:lnTo>
                    <a:lnTo>
                      <a:pt x="14" y="19"/>
                    </a:lnTo>
                    <a:lnTo>
                      <a:pt x="18" y="21"/>
                    </a:lnTo>
                    <a:lnTo>
                      <a:pt x="20" y="23"/>
                    </a:lnTo>
                    <a:lnTo>
                      <a:pt x="20" y="35"/>
                    </a:lnTo>
                    <a:lnTo>
                      <a:pt x="20" y="35"/>
                    </a:lnTo>
                    <a:lnTo>
                      <a:pt x="12" y="29"/>
                    </a:lnTo>
                    <a:lnTo>
                      <a:pt x="4" y="25"/>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5" name="Freeform 2236">
                <a:extLst>
                  <a:ext uri="{FF2B5EF4-FFF2-40B4-BE49-F238E27FC236}">
                    <a16:creationId xmlns:a16="http://schemas.microsoft.com/office/drawing/2014/main" id="{FD3A252E-A9AB-C81F-C4C2-2794A3B4A877}"/>
                  </a:ext>
                </a:extLst>
              </p:cNvPr>
              <p:cNvSpPr>
                <a:spLocks/>
              </p:cNvSpPr>
              <p:nvPr/>
            </p:nvSpPr>
            <p:spPr bwMode="auto">
              <a:xfrm>
                <a:off x="1894" y="2688"/>
                <a:ext cx="18" cy="43"/>
              </a:xfrm>
              <a:custGeom>
                <a:avLst/>
                <a:gdLst>
                  <a:gd name="T0" fmla="*/ 8 w 18"/>
                  <a:gd name="T1" fmla="*/ 4 h 43"/>
                  <a:gd name="T2" fmla="*/ 8 w 18"/>
                  <a:gd name="T3" fmla="*/ 4 h 43"/>
                  <a:gd name="T4" fmla="*/ 10 w 18"/>
                  <a:gd name="T5" fmla="*/ 11 h 43"/>
                  <a:gd name="T6" fmla="*/ 12 w 18"/>
                  <a:gd name="T7" fmla="*/ 19 h 43"/>
                  <a:gd name="T8" fmla="*/ 14 w 18"/>
                  <a:gd name="T9" fmla="*/ 25 h 43"/>
                  <a:gd name="T10" fmla="*/ 18 w 18"/>
                  <a:gd name="T11" fmla="*/ 29 h 43"/>
                  <a:gd name="T12" fmla="*/ 18 w 18"/>
                  <a:gd name="T13" fmla="*/ 29 h 43"/>
                  <a:gd name="T14" fmla="*/ 16 w 18"/>
                  <a:gd name="T15" fmla="*/ 35 h 43"/>
                  <a:gd name="T16" fmla="*/ 16 w 18"/>
                  <a:gd name="T17" fmla="*/ 35 h 43"/>
                  <a:gd name="T18" fmla="*/ 12 w 18"/>
                  <a:gd name="T19" fmla="*/ 35 h 43"/>
                  <a:gd name="T20" fmla="*/ 8 w 18"/>
                  <a:gd name="T21" fmla="*/ 37 h 43"/>
                  <a:gd name="T22" fmla="*/ 4 w 18"/>
                  <a:gd name="T23" fmla="*/ 41 h 43"/>
                  <a:gd name="T24" fmla="*/ 2 w 18"/>
                  <a:gd name="T25" fmla="*/ 43 h 43"/>
                  <a:gd name="T26" fmla="*/ 2 w 18"/>
                  <a:gd name="T27" fmla="*/ 43 h 43"/>
                  <a:gd name="T28" fmla="*/ 2 w 18"/>
                  <a:gd name="T29" fmla="*/ 39 h 43"/>
                  <a:gd name="T30" fmla="*/ 2 w 18"/>
                  <a:gd name="T31" fmla="*/ 35 h 43"/>
                  <a:gd name="T32" fmla="*/ 0 w 18"/>
                  <a:gd name="T33" fmla="*/ 31 h 43"/>
                  <a:gd name="T34" fmla="*/ 0 w 18"/>
                  <a:gd name="T35" fmla="*/ 31 h 43"/>
                  <a:gd name="T36" fmla="*/ 2 w 18"/>
                  <a:gd name="T37" fmla="*/ 29 h 43"/>
                  <a:gd name="T38" fmla="*/ 2 w 18"/>
                  <a:gd name="T39" fmla="*/ 29 h 43"/>
                  <a:gd name="T40" fmla="*/ 4 w 18"/>
                  <a:gd name="T41" fmla="*/ 27 h 43"/>
                  <a:gd name="T42" fmla="*/ 6 w 18"/>
                  <a:gd name="T43" fmla="*/ 23 h 43"/>
                  <a:gd name="T44" fmla="*/ 2 w 18"/>
                  <a:gd name="T45" fmla="*/ 15 h 43"/>
                  <a:gd name="T46" fmla="*/ 2 w 18"/>
                  <a:gd name="T47" fmla="*/ 15 h 43"/>
                  <a:gd name="T48" fmla="*/ 2 w 18"/>
                  <a:gd name="T49" fmla="*/ 9 h 43"/>
                  <a:gd name="T50" fmla="*/ 2 w 18"/>
                  <a:gd name="T51" fmla="*/ 2 h 43"/>
                  <a:gd name="T52" fmla="*/ 2 w 18"/>
                  <a:gd name="T53" fmla="*/ 2 h 43"/>
                  <a:gd name="T54" fmla="*/ 4 w 18"/>
                  <a:gd name="T55" fmla="*/ 0 h 43"/>
                  <a:gd name="T56" fmla="*/ 6 w 18"/>
                  <a:gd name="T57" fmla="*/ 0 h 43"/>
                  <a:gd name="T58" fmla="*/ 8 w 18"/>
                  <a:gd name="T59" fmla="*/ 4 h 43"/>
                  <a:gd name="T60" fmla="*/ 8 w 18"/>
                  <a:gd name="T61"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43">
                    <a:moveTo>
                      <a:pt x="8" y="4"/>
                    </a:moveTo>
                    <a:lnTo>
                      <a:pt x="8" y="4"/>
                    </a:lnTo>
                    <a:lnTo>
                      <a:pt x="10" y="11"/>
                    </a:lnTo>
                    <a:lnTo>
                      <a:pt x="12" y="19"/>
                    </a:lnTo>
                    <a:lnTo>
                      <a:pt x="14" y="25"/>
                    </a:lnTo>
                    <a:lnTo>
                      <a:pt x="18" y="29"/>
                    </a:lnTo>
                    <a:lnTo>
                      <a:pt x="18" y="29"/>
                    </a:lnTo>
                    <a:lnTo>
                      <a:pt x="16" y="35"/>
                    </a:lnTo>
                    <a:lnTo>
                      <a:pt x="16" y="35"/>
                    </a:lnTo>
                    <a:lnTo>
                      <a:pt x="12" y="35"/>
                    </a:lnTo>
                    <a:lnTo>
                      <a:pt x="8" y="37"/>
                    </a:lnTo>
                    <a:lnTo>
                      <a:pt x="4" y="41"/>
                    </a:lnTo>
                    <a:lnTo>
                      <a:pt x="2" y="43"/>
                    </a:lnTo>
                    <a:lnTo>
                      <a:pt x="2" y="43"/>
                    </a:lnTo>
                    <a:lnTo>
                      <a:pt x="2" y="39"/>
                    </a:lnTo>
                    <a:lnTo>
                      <a:pt x="2" y="35"/>
                    </a:lnTo>
                    <a:lnTo>
                      <a:pt x="0" y="31"/>
                    </a:lnTo>
                    <a:lnTo>
                      <a:pt x="0" y="31"/>
                    </a:lnTo>
                    <a:lnTo>
                      <a:pt x="2" y="29"/>
                    </a:lnTo>
                    <a:lnTo>
                      <a:pt x="2" y="29"/>
                    </a:lnTo>
                    <a:lnTo>
                      <a:pt x="4" y="27"/>
                    </a:lnTo>
                    <a:lnTo>
                      <a:pt x="6" y="23"/>
                    </a:lnTo>
                    <a:lnTo>
                      <a:pt x="2" y="15"/>
                    </a:lnTo>
                    <a:lnTo>
                      <a:pt x="2" y="15"/>
                    </a:lnTo>
                    <a:lnTo>
                      <a:pt x="2" y="9"/>
                    </a:lnTo>
                    <a:lnTo>
                      <a:pt x="2" y="2"/>
                    </a:lnTo>
                    <a:lnTo>
                      <a:pt x="2" y="2"/>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6" name="Freeform 2237">
                <a:extLst>
                  <a:ext uri="{FF2B5EF4-FFF2-40B4-BE49-F238E27FC236}">
                    <a16:creationId xmlns:a16="http://schemas.microsoft.com/office/drawing/2014/main" id="{8B426F4A-06AE-9970-5F0C-945277F9DE7B}"/>
                  </a:ext>
                </a:extLst>
              </p:cNvPr>
              <p:cNvSpPr>
                <a:spLocks/>
              </p:cNvSpPr>
              <p:nvPr/>
            </p:nvSpPr>
            <p:spPr bwMode="auto">
              <a:xfrm>
                <a:off x="1936" y="2668"/>
                <a:ext cx="18" cy="45"/>
              </a:xfrm>
              <a:custGeom>
                <a:avLst/>
                <a:gdLst>
                  <a:gd name="T0" fmla="*/ 18 w 18"/>
                  <a:gd name="T1" fmla="*/ 29 h 45"/>
                  <a:gd name="T2" fmla="*/ 18 w 18"/>
                  <a:gd name="T3" fmla="*/ 29 h 45"/>
                  <a:gd name="T4" fmla="*/ 16 w 18"/>
                  <a:gd name="T5" fmla="*/ 37 h 45"/>
                  <a:gd name="T6" fmla="*/ 16 w 18"/>
                  <a:gd name="T7" fmla="*/ 37 h 45"/>
                  <a:gd name="T8" fmla="*/ 14 w 18"/>
                  <a:gd name="T9" fmla="*/ 45 h 45"/>
                  <a:gd name="T10" fmla="*/ 14 w 18"/>
                  <a:gd name="T11" fmla="*/ 45 h 45"/>
                  <a:gd name="T12" fmla="*/ 10 w 18"/>
                  <a:gd name="T13" fmla="*/ 43 h 45"/>
                  <a:gd name="T14" fmla="*/ 6 w 18"/>
                  <a:gd name="T15" fmla="*/ 45 h 45"/>
                  <a:gd name="T16" fmla="*/ 6 w 18"/>
                  <a:gd name="T17" fmla="*/ 45 h 45"/>
                  <a:gd name="T18" fmla="*/ 4 w 18"/>
                  <a:gd name="T19" fmla="*/ 45 h 45"/>
                  <a:gd name="T20" fmla="*/ 0 w 18"/>
                  <a:gd name="T21" fmla="*/ 37 h 45"/>
                  <a:gd name="T22" fmla="*/ 0 w 18"/>
                  <a:gd name="T23" fmla="*/ 37 h 45"/>
                  <a:gd name="T24" fmla="*/ 2 w 18"/>
                  <a:gd name="T25" fmla="*/ 33 h 45"/>
                  <a:gd name="T26" fmla="*/ 4 w 18"/>
                  <a:gd name="T27" fmla="*/ 27 h 45"/>
                  <a:gd name="T28" fmla="*/ 4 w 18"/>
                  <a:gd name="T29" fmla="*/ 27 h 45"/>
                  <a:gd name="T30" fmla="*/ 4 w 18"/>
                  <a:gd name="T31" fmla="*/ 16 h 45"/>
                  <a:gd name="T32" fmla="*/ 2 w 18"/>
                  <a:gd name="T33" fmla="*/ 6 h 45"/>
                  <a:gd name="T34" fmla="*/ 2 w 18"/>
                  <a:gd name="T35" fmla="*/ 6 h 45"/>
                  <a:gd name="T36" fmla="*/ 2 w 18"/>
                  <a:gd name="T37" fmla="*/ 6 h 45"/>
                  <a:gd name="T38" fmla="*/ 2 w 18"/>
                  <a:gd name="T39" fmla="*/ 4 h 45"/>
                  <a:gd name="T40" fmla="*/ 2 w 18"/>
                  <a:gd name="T41" fmla="*/ 4 h 45"/>
                  <a:gd name="T42" fmla="*/ 2 w 18"/>
                  <a:gd name="T43" fmla="*/ 2 h 45"/>
                  <a:gd name="T44" fmla="*/ 2 w 18"/>
                  <a:gd name="T45" fmla="*/ 2 h 45"/>
                  <a:gd name="T46" fmla="*/ 4 w 18"/>
                  <a:gd name="T47" fmla="*/ 0 h 45"/>
                  <a:gd name="T48" fmla="*/ 6 w 18"/>
                  <a:gd name="T49" fmla="*/ 2 h 45"/>
                  <a:gd name="T50" fmla="*/ 6 w 18"/>
                  <a:gd name="T51" fmla="*/ 2 h 45"/>
                  <a:gd name="T52" fmla="*/ 8 w 18"/>
                  <a:gd name="T53" fmla="*/ 8 h 45"/>
                  <a:gd name="T54" fmla="*/ 8 w 18"/>
                  <a:gd name="T55" fmla="*/ 8 h 45"/>
                  <a:gd name="T56" fmla="*/ 10 w 18"/>
                  <a:gd name="T57" fmla="*/ 12 h 45"/>
                  <a:gd name="T58" fmla="*/ 12 w 18"/>
                  <a:gd name="T59" fmla="*/ 12 h 45"/>
                  <a:gd name="T60" fmla="*/ 12 w 18"/>
                  <a:gd name="T61" fmla="*/ 12 h 45"/>
                  <a:gd name="T62" fmla="*/ 14 w 18"/>
                  <a:gd name="T63" fmla="*/ 16 h 45"/>
                  <a:gd name="T64" fmla="*/ 16 w 18"/>
                  <a:gd name="T65" fmla="*/ 20 h 45"/>
                  <a:gd name="T66" fmla="*/ 18 w 18"/>
                  <a:gd name="T67" fmla="*/ 27 h 45"/>
                  <a:gd name="T68" fmla="*/ 18 w 18"/>
                  <a:gd name="T69" fmla="*/ 29 h 45"/>
                  <a:gd name="T70" fmla="*/ 18 w 18"/>
                  <a:gd name="T71"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45">
                    <a:moveTo>
                      <a:pt x="18" y="29"/>
                    </a:moveTo>
                    <a:lnTo>
                      <a:pt x="18" y="29"/>
                    </a:lnTo>
                    <a:lnTo>
                      <a:pt x="16" y="37"/>
                    </a:lnTo>
                    <a:lnTo>
                      <a:pt x="16" y="37"/>
                    </a:lnTo>
                    <a:lnTo>
                      <a:pt x="14" y="45"/>
                    </a:lnTo>
                    <a:lnTo>
                      <a:pt x="14" y="45"/>
                    </a:lnTo>
                    <a:lnTo>
                      <a:pt x="10" y="43"/>
                    </a:lnTo>
                    <a:lnTo>
                      <a:pt x="6" y="45"/>
                    </a:lnTo>
                    <a:lnTo>
                      <a:pt x="6" y="45"/>
                    </a:lnTo>
                    <a:lnTo>
                      <a:pt x="4" y="45"/>
                    </a:lnTo>
                    <a:lnTo>
                      <a:pt x="0" y="37"/>
                    </a:lnTo>
                    <a:lnTo>
                      <a:pt x="0" y="37"/>
                    </a:lnTo>
                    <a:lnTo>
                      <a:pt x="2" y="33"/>
                    </a:lnTo>
                    <a:lnTo>
                      <a:pt x="4" y="27"/>
                    </a:lnTo>
                    <a:lnTo>
                      <a:pt x="4" y="27"/>
                    </a:lnTo>
                    <a:lnTo>
                      <a:pt x="4" y="16"/>
                    </a:lnTo>
                    <a:lnTo>
                      <a:pt x="2" y="6"/>
                    </a:lnTo>
                    <a:lnTo>
                      <a:pt x="2" y="6"/>
                    </a:lnTo>
                    <a:lnTo>
                      <a:pt x="2" y="6"/>
                    </a:lnTo>
                    <a:lnTo>
                      <a:pt x="2" y="4"/>
                    </a:lnTo>
                    <a:lnTo>
                      <a:pt x="2" y="4"/>
                    </a:lnTo>
                    <a:lnTo>
                      <a:pt x="2" y="2"/>
                    </a:lnTo>
                    <a:lnTo>
                      <a:pt x="2" y="2"/>
                    </a:lnTo>
                    <a:lnTo>
                      <a:pt x="4" y="0"/>
                    </a:lnTo>
                    <a:lnTo>
                      <a:pt x="6" y="2"/>
                    </a:lnTo>
                    <a:lnTo>
                      <a:pt x="6" y="2"/>
                    </a:lnTo>
                    <a:lnTo>
                      <a:pt x="8" y="8"/>
                    </a:lnTo>
                    <a:lnTo>
                      <a:pt x="8" y="8"/>
                    </a:lnTo>
                    <a:lnTo>
                      <a:pt x="10" y="12"/>
                    </a:lnTo>
                    <a:lnTo>
                      <a:pt x="12" y="12"/>
                    </a:lnTo>
                    <a:lnTo>
                      <a:pt x="12" y="12"/>
                    </a:lnTo>
                    <a:lnTo>
                      <a:pt x="14" y="16"/>
                    </a:lnTo>
                    <a:lnTo>
                      <a:pt x="16" y="20"/>
                    </a:lnTo>
                    <a:lnTo>
                      <a:pt x="18" y="27"/>
                    </a:lnTo>
                    <a:lnTo>
                      <a:pt x="18" y="29"/>
                    </a:lnTo>
                    <a:lnTo>
                      <a:pt x="1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7" name="Freeform 2238">
                <a:extLst>
                  <a:ext uri="{FF2B5EF4-FFF2-40B4-BE49-F238E27FC236}">
                    <a16:creationId xmlns:a16="http://schemas.microsoft.com/office/drawing/2014/main" id="{31491C07-8FE5-F4EE-E469-0E33ABB6A44C}"/>
                  </a:ext>
                </a:extLst>
              </p:cNvPr>
              <p:cNvSpPr>
                <a:spLocks/>
              </p:cNvSpPr>
              <p:nvPr/>
            </p:nvSpPr>
            <p:spPr bwMode="auto">
              <a:xfrm>
                <a:off x="1928" y="2697"/>
                <a:ext cx="12" cy="8"/>
              </a:xfrm>
              <a:custGeom>
                <a:avLst/>
                <a:gdLst>
                  <a:gd name="T0" fmla="*/ 12 w 12"/>
                  <a:gd name="T1" fmla="*/ 0 h 8"/>
                  <a:gd name="T2" fmla="*/ 12 w 12"/>
                  <a:gd name="T3" fmla="*/ 0 h 8"/>
                  <a:gd name="T4" fmla="*/ 10 w 12"/>
                  <a:gd name="T5" fmla="*/ 6 h 8"/>
                  <a:gd name="T6" fmla="*/ 8 w 12"/>
                  <a:gd name="T7" fmla="*/ 8 h 8"/>
                  <a:gd name="T8" fmla="*/ 8 w 12"/>
                  <a:gd name="T9" fmla="*/ 8 h 8"/>
                  <a:gd name="T10" fmla="*/ 0 w 12"/>
                  <a:gd name="T11" fmla="*/ 8 h 8"/>
                  <a:gd name="T12" fmla="*/ 0 w 12"/>
                  <a:gd name="T13" fmla="*/ 8 h 8"/>
                  <a:gd name="T14" fmla="*/ 0 w 12"/>
                  <a:gd name="T15" fmla="*/ 2 h 8"/>
                  <a:gd name="T16" fmla="*/ 2 w 12"/>
                  <a:gd name="T17" fmla="*/ 0 h 8"/>
                  <a:gd name="T18" fmla="*/ 4 w 12"/>
                  <a:gd name="T19" fmla="*/ 0 h 8"/>
                  <a:gd name="T20" fmla="*/ 6 w 12"/>
                  <a:gd name="T21" fmla="*/ 0 h 8"/>
                  <a:gd name="T22" fmla="*/ 6 w 12"/>
                  <a:gd name="T23" fmla="*/ 0 h 8"/>
                  <a:gd name="T24" fmla="*/ 10 w 12"/>
                  <a:gd name="T25" fmla="*/ 0 h 8"/>
                  <a:gd name="T26" fmla="*/ 10 w 12"/>
                  <a:gd name="T27" fmla="*/ 0 h 8"/>
                  <a:gd name="T28" fmla="*/ 12 w 12"/>
                  <a:gd name="T29" fmla="*/ 0 h 8"/>
                  <a:gd name="T30" fmla="*/ 12 w 12"/>
                  <a:gd name="T31" fmla="*/ 0 h 8"/>
                  <a:gd name="T32" fmla="*/ 12 w 12"/>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
                    <a:moveTo>
                      <a:pt x="12" y="0"/>
                    </a:moveTo>
                    <a:lnTo>
                      <a:pt x="12" y="0"/>
                    </a:lnTo>
                    <a:lnTo>
                      <a:pt x="10" y="6"/>
                    </a:lnTo>
                    <a:lnTo>
                      <a:pt x="8" y="8"/>
                    </a:lnTo>
                    <a:lnTo>
                      <a:pt x="8" y="8"/>
                    </a:lnTo>
                    <a:lnTo>
                      <a:pt x="0" y="8"/>
                    </a:lnTo>
                    <a:lnTo>
                      <a:pt x="0" y="8"/>
                    </a:lnTo>
                    <a:lnTo>
                      <a:pt x="0" y="2"/>
                    </a:lnTo>
                    <a:lnTo>
                      <a:pt x="2" y="0"/>
                    </a:lnTo>
                    <a:lnTo>
                      <a:pt x="4" y="0"/>
                    </a:lnTo>
                    <a:lnTo>
                      <a:pt x="6" y="0"/>
                    </a:lnTo>
                    <a:lnTo>
                      <a:pt x="6" y="0"/>
                    </a:lnTo>
                    <a:lnTo>
                      <a:pt x="10" y="0"/>
                    </a:lnTo>
                    <a:lnTo>
                      <a:pt x="10" y="0"/>
                    </a:lnTo>
                    <a:lnTo>
                      <a:pt x="12"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8" name="Freeform 2239">
                <a:extLst>
                  <a:ext uri="{FF2B5EF4-FFF2-40B4-BE49-F238E27FC236}">
                    <a16:creationId xmlns:a16="http://schemas.microsoft.com/office/drawing/2014/main" id="{88860318-EA82-5E33-720F-DD8974F84E03}"/>
                  </a:ext>
                </a:extLst>
              </p:cNvPr>
              <p:cNvSpPr>
                <a:spLocks/>
              </p:cNvSpPr>
              <p:nvPr/>
            </p:nvSpPr>
            <p:spPr bwMode="auto">
              <a:xfrm>
                <a:off x="1510" y="2386"/>
                <a:ext cx="28" cy="40"/>
              </a:xfrm>
              <a:custGeom>
                <a:avLst/>
                <a:gdLst>
                  <a:gd name="T0" fmla="*/ 12 w 28"/>
                  <a:gd name="T1" fmla="*/ 16 h 40"/>
                  <a:gd name="T2" fmla="*/ 12 w 28"/>
                  <a:gd name="T3" fmla="*/ 16 h 40"/>
                  <a:gd name="T4" fmla="*/ 6 w 28"/>
                  <a:gd name="T5" fmla="*/ 16 h 40"/>
                  <a:gd name="T6" fmla="*/ 4 w 28"/>
                  <a:gd name="T7" fmla="*/ 18 h 40"/>
                  <a:gd name="T8" fmla="*/ 2 w 28"/>
                  <a:gd name="T9" fmla="*/ 20 h 40"/>
                  <a:gd name="T10" fmla="*/ 2 w 28"/>
                  <a:gd name="T11" fmla="*/ 20 h 40"/>
                  <a:gd name="T12" fmla="*/ 0 w 28"/>
                  <a:gd name="T13" fmla="*/ 14 h 40"/>
                  <a:gd name="T14" fmla="*/ 0 w 28"/>
                  <a:gd name="T15" fmla="*/ 12 h 40"/>
                  <a:gd name="T16" fmla="*/ 2 w 28"/>
                  <a:gd name="T17" fmla="*/ 8 h 40"/>
                  <a:gd name="T18" fmla="*/ 2 w 28"/>
                  <a:gd name="T19" fmla="*/ 8 h 40"/>
                  <a:gd name="T20" fmla="*/ 6 w 28"/>
                  <a:gd name="T21" fmla="*/ 8 h 40"/>
                  <a:gd name="T22" fmla="*/ 8 w 28"/>
                  <a:gd name="T23" fmla="*/ 6 h 40"/>
                  <a:gd name="T24" fmla="*/ 12 w 28"/>
                  <a:gd name="T25" fmla="*/ 6 h 40"/>
                  <a:gd name="T26" fmla="*/ 16 w 28"/>
                  <a:gd name="T27" fmla="*/ 2 h 40"/>
                  <a:gd name="T28" fmla="*/ 16 w 28"/>
                  <a:gd name="T29" fmla="*/ 2 h 40"/>
                  <a:gd name="T30" fmla="*/ 16 w 28"/>
                  <a:gd name="T31" fmla="*/ 0 h 40"/>
                  <a:gd name="T32" fmla="*/ 16 w 28"/>
                  <a:gd name="T33" fmla="*/ 0 h 40"/>
                  <a:gd name="T34" fmla="*/ 20 w 28"/>
                  <a:gd name="T35" fmla="*/ 2 h 40"/>
                  <a:gd name="T36" fmla="*/ 22 w 28"/>
                  <a:gd name="T37" fmla="*/ 4 h 40"/>
                  <a:gd name="T38" fmla="*/ 26 w 28"/>
                  <a:gd name="T39" fmla="*/ 16 h 40"/>
                  <a:gd name="T40" fmla="*/ 26 w 28"/>
                  <a:gd name="T41" fmla="*/ 16 h 40"/>
                  <a:gd name="T42" fmla="*/ 28 w 28"/>
                  <a:gd name="T43" fmla="*/ 26 h 40"/>
                  <a:gd name="T44" fmla="*/ 28 w 28"/>
                  <a:gd name="T45" fmla="*/ 26 h 40"/>
                  <a:gd name="T46" fmla="*/ 26 w 28"/>
                  <a:gd name="T47" fmla="*/ 28 h 40"/>
                  <a:gd name="T48" fmla="*/ 24 w 28"/>
                  <a:gd name="T49" fmla="*/ 30 h 40"/>
                  <a:gd name="T50" fmla="*/ 22 w 28"/>
                  <a:gd name="T51" fmla="*/ 32 h 40"/>
                  <a:gd name="T52" fmla="*/ 22 w 28"/>
                  <a:gd name="T53" fmla="*/ 38 h 40"/>
                  <a:gd name="T54" fmla="*/ 22 w 28"/>
                  <a:gd name="T55" fmla="*/ 38 h 40"/>
                  <a:gd name="T56" fmla="*/ 20 w 28"/>
                  <a:gd name="T57" fmla="*/ 40 h 40"/>
                  <a:gd name="T58" fmla="*/ 18 w 28"/>
                  <a:gd name="T59" fmla="*/ 40 h 40"/>
                  <a:gd name="T60" fmla="*/ 16 w 28"/>
                  <a:gd name="T61" fmla="*/ 36 h 40"/>
                  <a:gd name="T62" fmla="*/ 16 w 28"/>
                  <a:gd name="T63" fmla="*/ 36 h 40"/>
                  <a:gd name="T64" fmla="*/ 18 w 28"/>
                  <a:gd name="T65" fmla="*/ 28 h 40"/>
                  <a:gd name="T66" fmla="*/ 16 w 28"/>
                  <a:gd name="T67" fmla="*/ 24 h 40"/>
                  <a:gd name="T68" fmla="*/ 14 w 28"/>
                  <a:gd name="T69" fmla="*/ 20 h 40"/>
                  <a:gd name="T70" fmla="*/ 12 w 28"/>
                  <a:gd name="T71" fmla="*/ 16 h 40"/>
                  <a:gd name="T72" fmla="*/ 12 w 28"/>
                  <a:gd name="T73" fmla="*/ 16 h 40"/>
                  <a:gd name="T74" fmla="*/ 12 w 28"/>
                  <a:gd name="T75" fmla="*/ 12 h 40"/>
                  <a:gd name="T76" fmla="*/ 12 w 28"/>
                  <a:gd name="T77" fmla="*/ 12 h 40"/>
                  <a:gd name="T78" fmla="*/ 12 w 28"/>
                  <a:gd name="T79" fmla="*/ 12 h 40"/>
                  <a:gd name="T80" fmla="*/ 12 w 28"/>
                  <a:gd name="T81" fmla="*/ 14 h 40"/>
                  <a:gd name="T82" fmla="*/ 12 w 28"/>
                  <a:gd name="T83" fmla="*/ 14 h 40"/>
                  <a:gd name="T84" fmla="*/ 12 w 28"/>
                  <a:gd name="T85" fmla="*/ 16 h 40"/>
                  <a:gd name="T86" fmla="*/ 12 w 28"/>
                  <a:gd name="T8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0">
                    <a:moveTo>
                      <a:pt x="12" y="16"/>
                    </a:moveTo>
                    <a:lnTo>
                      <a:pt x="12" y="16"/>
                    </a:lnTo>
                    <a:lnTo>
                      <a:pt x="6" y="16"/>
                    </a:lnTo>
                    <a:lnTo>
                      <a:pt x="4" y="18"/>
                    </a:lnTo>
                    <a:lnTo>
                      <a:pt x="2" y="20"/>
                    </a:lnTo>
                    <a:lnTo>
                      <a:pt x="2" y="20"/>
                    </a:lnTo>
                    <a:lnTo>
                      <a:pt x="0" y="14"/>
                    </a:lnTo>
                    <a:lnTo>
                      <a:pt x="0" y="12"/>
                    </a:lnTo>
                    <a:lnTo>
                      <a:pt x="2" y="8"/>
                    </a:lnTo>
                    <a:lnTo>
                      <a:pt x="2" y="8"/>
                    </a:lnTo>
                    <a:lnTo>
                      <a:pt x="6" y="8"/>
                    </a:lnTo>
                    <a:lnTo>
                      <a:pt x="8" y="6"/>
                    </a:lnTo>
                    <a:lnTo>
                      <a:pt x="12" y="6"/>
                    </a:lnTo>
                    <a:lnTo>
                      <a:pt x="16" y="2"/>
                    </a:lnTo>
                    <a:lnTo>
                      <a:pt x="16" y="2"/>
                    </a:lnTo>
                    <a:lnTo>
                      <a:pt x="16" y="0"/>
                    </a:lnTo>
                    <a:lnTo>
                      <a:pt x="16" y="0"/>
                    </a:lnTo>
                    <a:lnTo>
                      <a:pt x="20" y="2"/>
                    </a:lnTo>
                    <a:lnTo>
                      <a:pt x="22" y="4"/>
                    </a:lnTo>
                    <a:lnTo>
                      <a:pt x="26" y="16"/>
                    </a:lnTo>
                    <a:lnTo>
                      <a:pt x="26" y="16"/>
                    </a:lnTo>
                    <a:lnTo>
                      <a:pt x="28" y="26"/>
                    </a:lnTo>
                    <a:lnTo>
                      <a:pt x="28" y="26"/>
                    </a:lnTo>
                    <a:lnTo>
                      <a:pt x="26" y="28"/>
                    </a:lnTo>
                    <a:lnTo>
                      <a:pt x="24" y="30"/>
                    </a:lnTo>
                    <a:lnTo>
                      <a:pt x="22" y="32"/>
                    </a:lnTo>
                    <a:lnTo>
                      <a:pt x="22" y="38"/>
                    </a:lnTo>
                    <a:lnTo>
                      <a:pt x="22" y="38"/>
                    </a:lnTo>
                    <a:lnTo>
                      <a:pt x="20" y="40"/>
                    </a:lnTo>
                    <a:lnTo>
                      <a:pt x="18" y="40"/>
                    </a:lnTo>
                    <a:lnTo>
                      <a:pt x="16" y="36"/>
                    </a:lnTo>
                    <a:lnTo>
                      <a:pt x="16" y="36"/>
                    </a:lnTo>
                    <a:lnTo>
                      <a:pt x="18" y="28"/>
                    </a:lnTo>
                    <a:lnTo>
                      <a:pt x="16" y="24"/>
                    </a:lnTo>
                    <a:lnTo>
                      <a:pt x="14" y="20"/>
                    </a:lnTo>
                    <a:lnTo>
                      <a:pt x="12" y="16"/>
                    </a:lnTo>
                    <a:lnTo>
                      <a:pt x="12" y="16"/>
                    </a:lnTo>
                    <a:lnTo>
                      <a:pt x="12" y="12"/>
                    </a:lnTo>
                    <a:lnTo>
                      <a:pt x="12" y="12"/>
                    </a:lnTo>
                    <a:lnTo>
                      <a:pt x="12" y="12"/>
                    </a:lnTo>
                    <a:lnTo>
                      <a:pt x="12" y="14"/>
                    </a:lnTo>
                    <a:lnTo>
                      <a:pt x="12" y="14"/>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9" name="Freeform 2240">
                <a:extLst>
                  <a:ext uri="{FF2B5EF4-FFF2-40B4-BE49-F238E27FC236}">
                    <a16:creationId xmlns:a16="http://schemas.microsoft.com/office/drawing/2014/main" id="{BEABB369-AD40-8D6C-8381-CB353A24A424}"/>
                  </a:ext>
                </a:extLst>
              </p:cNvPr>
              <p:cNvSpPr>
                <a:spLocks/>
              </p:cNvSpPr>
              <p:nvPr/>
            </p:nvSpPr>
            <p:spPr bwMode="auto">
              <a:xfrm>
                <a:off x="1518" y="2335"/>
                <a:ext cx="16" cy="55"/>
              </a:xfrm>
              <a:custGeom>
                <a:avLst/>
                <a:gdLst>
                  <a:gd name="T0" fmla="*/ 4 w 16"/>
                  <a:gd name="T1" fmla="*/ 0 h 55"/>
                  <a:gd name="T2" fmla="*/ 4 w 16"/>
                  <a:gd name="T3" fmla="*/ 0 h 55"/>
                  <a:gd name="T4" fmla="*/ 4 w 16"/>
                  <a:gd name="T5" fmla="*/ 7 h 55"/>
                  <a:gd name="T6" fmla="*/ 6 w 16"/>
                  <a:gd name="T7" fmla="*/ 7 h 55"/>
                  <a:gd name="T8" fmla="*/ 8 w 16"/>
                  <a:gd name="T9" fmla="*/ 5 h 55"/>
                  <a:gd name="T10" fmla="*/ 8 w 16"/>
                  <a:gd name="T11" fmla="*/ 5 h 55"/>
                  <a:gd name="T12" fmla="*/ 10 w 16"/>
                  <a:gd name="T13" fmla="*/ 9 h 55"/>
                  <a:gd name="T14" fmla="*/ 8 w 16"/>
                  <a:gd name="T15" fmla="*/ 15 h 55"/>
                  <a:gd name="T16" fmla="*/ 8 w 16"/>
                  <a:gd name="T17" fmla="*/ 21 h 55"/>
                  <a:gd name="T18" fmla="*/ 10 w 16"/>
                  <a:gd name="T19" fmla="*/ 23 h 55"/>
                  <a:gd name="T20" fmla="*/ 12 w 16"/>
                  <a:gd name="T21" fmla="*/ 23 h 55"/>
                  <a:gd name="T22" fmla="*/ 12 w 16"/>
                  <a:gd name="T23" fmla="*/ 23 h 55"/>
                  <a:gd name="T24" fmla="*/ 16 w 16"/>
                  <a:gd name="T25" fmla="*/ 29 h 55"/>
                  <a:gd name="T26" fmla="*/ 16 w 16"/>
                  <a:gd name="T27" fmla="*/ 37 h 55"/>
                  <a:gd name="T28" fmla="*/ 14 w 16"/>
                  <a:gd name="T29" fmla="*/ 53 h 55"/>
                  <a:gd name="T30" fmla="*/ 14 w 16"/>
                  <a:gd name="T31" fmla="*/ 53 h 55"/>
                  <a:gd name="T32" fmla="*/ 12 w 16"/>
                  <a:gd name="T33" fmla="*/ 55 h 55"/>
                  <a:gd name="T34" fmla="*/ 10 w 16"/>
                  <a:gd name="T35" fmla="*/ 51 h 55"/>
                  <a:gd name="T36" fmla="*/ 8 w 16"/>
                  <a:gd name="T37" fmla="*/ 43 h 55"/>
                  <a:gd name="T38" fmla="*/ 8 w 16"/>
                  <a:gd name="T39" fmla="*/ 43 h 55"/>
                  <a:gd name="T40" fmla="*/ 8 w 16"/>
                  <a:gd name="T41" fmla="*/ 43 h 55"/>
                  <a:gd name="T42" fmla="*/ 8 w 16"/>
                  <a:gd name="T43" fmla="*/ 45 h 55"/>
                  <a:gd name="T44" fmla="*/ 8 w 16"/>
                  <a:gd name="T45" fmla="*/ 47 h 55"/>
                  <a:gd name="T46" fmla="*/ 8 w 16"/>
                  <a:gd name="T47" fmla="*/ 47 h 55"/>
                  <a:gd name="T48" fmla="*/ 8 w 16"/>
                  <a:gd name="T49" fmla="*/ 53 h 55"/>
                  <a:gd name="T50" fmla="*/ 8 w 16"/>
                  <a:gd name="T51" fmla="*/ 53 h 55"/>
                  <a:gd name="T52" fmla="*/ 8 w 16"/>
                  <a:gd name="T53" fmla="*/ 53 h 55"/>
                  <a:gd name="T54" fmla="*/ 4 w 16"/>
                  <a:gd name="T55" fmla="*/ 53 h 55"/>
                  <a:gd name="T56" fmla="*/ 2 w 16"/>
                  <a:gd name="T57" fmla="*/ 53 h 55"/>
                  <a:gd name="T58" fmla="*/ 0 w 16"/>
                  <a:gd name="T59" fmla="*/ 51 h 55"/>
                  <a:gd name="T60" fmla="*/ 0 w 16"/>
                  <a:gd name="T61" fmla="*/ 49 h 55"/>
                  <a:gd name="T62" fmla="*/ 0 w 16"/>
                  <a:gd name="T63" fmla="*/ 39 h 55"/>
                  <a:gd name="T64" fmla="*/ 0 w 16"/>
                  <a:gd name="T65" fmla="*/ 39 h 55"/>
                  <a:gd name="T66" fmla="*/ 0 w 16"/>
                  <a:gd name="T67" fmla="*/ 33 h 55"/>
                  <a:gd name="T68" fmla="*/ 2 w 16"/>
                  <a:gd name="T69" fmla="*/ 31 h 55"/>
                  <a:gd name="T70" fmla="*/ 4 w 16"/>
                  <a:gd name="T71" fmla="*/ 29 h 55"/>
                  <a:gd name="T72" fmla="*/ 4 w 16"/>
                  <a:gd name="T73" fmla="*/ 29 h 55"/>
                  <a:gd name="T74" fmla="*/ 4 w 16"/>
                  <a:gd name="T75" fmla="*/ 25 h 55"/>
                  <a:gd name="T76" fmla="*/ 2 w 16"/>
                  <a:gd name="T77" fmla="*/ 21 h 55"/>
                  <a:gd name="T78" fmla="*/ 2 w 16"/>
                  <a:gd name="T79" fmla="*/ 17 h 55"/>
                  <a:gd name="T80" fmla="*/ 2 w 16"/>
                  <a:gd name="T81" fmla="*/ 13 h 55"/>
                  <a:gd name="T82" fmla="*/ 2 w 16"/>
                  <a:gd name="T83" fmla="*/ 13 h 55"/>
                  <a:gd name="T84" fmla="*/ 0 w 16"/>
                  <a:gd name="T85" fmla="*/ 9 h 55"/>
                  <a:gd name="T86" fmla="*/ 0 w 16"/>
                  <a:gd name="T87" fmla="*/ 9 h 55"/>
                  <a:gd name="T88" fmla="*/ 2 w 16"/>
                  <a:gd name="T89" fmla="*/ 2 h 55"/>
                  <a:gd name="T90" fmla="*/ 2 w 16"/>
                  <a:gd name="T91" fmla="*/ 0 h 55"/>
                  <a:gd name="T92" fmla="*/ 4 w 16"/>
                  <a:gd name="T93" fmla="*/ 0 h 55"/>
                  <a:gd name="T94" fmla="*/ 4 w 16"/>
                  <a:gd name="T9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55">
                    <a:moveTo>
                      <a:pt x="4" y="0"/>
                    </a:moveTo>
                    <a:lnTo>
                      <a:pt x="4" y="0"/>
                    </a:lnTo>
                    <a:lnTo>
                      <a:pt x="4" y="7"/>
                    </a:lnTo>
                    <a:lnTo>
                      <a:pt x="6" y="7"/>
                    </a:lnTo>
                    <a:lnTo>
                      <a:pt x="8" y="5"/>
                    </a:lnTo>
                    <a:lnTo>
                      <a:pt x="8" y="5"/>
                    </a:lnTo>
                    <a:lnTo>
                      <a:pt x="10" y="9"/>
                    </a:lnTo>
                    <a:lnTo>
                      <a:pt x="8" y="15"/>
                    </a:lnTo>
                    <a:lnTo>
                      <a:pt x="8" y="21"/>
                    </a:lnTo>
                    <a:lnTo>
                      <a:pt x="10" y="23"/>
                    </a:lnTo>
                    <a:lnTo>
                      <a:pt x="12" y="23"/>
                    </a:lnTo>
                    <a:lnTo>
                      <a:pt x="12" y="23"/>
                    </a:lnTo>
                    <a:lnTo>
                      <a:pt x="16" y="29"/>
                    </a:lnTo>
                    <a:lnTo>
                      <a:pt x="16" y="37"/>
                    </a:lnTo>
                    <a:lnTo>
                      <a:pt x="14" y="53"/>
                    </a:lnTo>
                    <a:lnTo>
                      <a:pt x="14" y="53"/>
                    </a:lnTo>
                    <a:lnTo>
                      <a:pt x="12" y="55"/>
                    </a:lnTo>
                    <a:lnTo>
                      <a:pt x="10" y="51"/>
                    </a:lnTo>
                    <a:lnTo>
                      <a:pt x="8" y="43"/>
                    </a:lnTo>
                    <a:lnTo>
                      <a:pt x="8" y="43"/>
                    </a:lnTo>
                    <a:lnTo>
                      <a:pt x="8" y="43"/>
                    </a:lnTo>
                    <a:lnTo>
                      <a:pt x="8" y="45"/>
                    </a:lnTo>
                    <a:lnTo>
                      <a:pt x="8" y="47"/>
                    </a:lnTo>
                    <a:lnTo>
                      <a:pt x="8" y="47"/>
                    </a:lnTo>
                    <a:lnTo>
                      <a:pt x="8" y="53"/>
                    </a:lnTo>
                    <a:lnTo>
                      <a:pt x="8" y="53"/>
                    </a:lnTo>
                    <a:lnTo>
                      <a:pt x="8" y="53"/>
                    </a:lnTo>
                    <a:lnTo>
                      <a:pt x="4" y="53"/>
                    </a:lnTo>
                    <a:lnTo>
                      <a:pt x="2" y="53"/>
                    </a:lnTo>
                    <a:lnTo>
                      <a:pt x="0" y="51"/>
                    </a:lnTo>
                    <a:lnTo>
                      <a:pt x="0" y="49"/>
                    </a:lnTo>
                    <a:lnTo>
                      <a:pt x="0" y="39"/>
                    </a:lnTo>
                    <a:lnTo>
                      <a:pt x="0" y="39"/>
                    </a:lnTo>
                    <a:lnTo>
                      <a:pt x="0" y="33"/>
                    </a:lnTo>
                    <a:lnTo>
                      <a:pt x="2" y="31"/>
                    </a:lnTo>
                    <a:lnTo>
                      <a:pt x="4" y="29"/>
                    </a:lnTo>
                    <a:lnTo>
                      <a:pt x="4" y="29"/>
                    </a:lnTo>
                    <a:lnTo>
                      <a:pt x="4" y="25"/>
                    </a:lnTo>
                    <a:lnTo>
                      <a:pt x="2" y="21"/>
                    </a:lnTo>
                    <a:lnTo>
                      <a:pt x="2" y="17"/>
                    </a:lnTo>
                    <a:lnTo>
                      <a:pt x="2" y="13"/>
                    </a:lnTo>
                    <a:lnTo>
                      <a:pt x="2" y="13"/>
                    </a:lnTo>
                    <a:lnTo>
                      <a:pt x="0" y="9"/>
                    </a:lnTo>
                    <a:lnTo>
                      <a:pt x="0" y="9"/>
                    </a:lnTo>
                    <a:lnTo>
                      <a:pt x="2"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0" name="Freeform 2241">
                <a:extLst>
                  <a:ext uri="{FF2B5EF4-FFF2-40B4-BE49-F238E27FC236}">
                    <a16:creationId xmlns:a16="http://schemas.microsoft.com/office/drawing/2014/main" id="{51DF1CCA-3001-C7EF-4C56-4A628A76EDC1}"/>
                  </a:ext>
                </a:extLst>
              </p:cNvPr>
              <p:cNvSpPr>
                <a:spLocks/>
              </p:cNvSpPr>
              <p:nvPr/>
            </p:nvSpPr>
            <p:spPr bwMode="auto">
              <a:xfrm>
                <a:off x="1506" y="2321"/>
                <a:ext cx="14" cy="27"/>
              </a:xfrm>
              <a:custGeom>
                <a:avLst/>
                <a:gdLst>
                  <a:gd name="T0" fmla="*/ 14 w 14"/>
                  <a:gd name="T1" fmla="*/ 23 h 27"/>
                  <a:gd name="T2" fmla="*/ 14 w 14"/>
                  <a:gd name="T3" fmla="*/ 23 h 27"/>
                  <a:gd name="T4" fmla="*/ 14 w 14"/>
                  <a:gd name="T5" fmla="*/ 27 h 27"/>
                  <a:gd name="T6" fmla="*/ 14 w 14"/>
                  <a:gd name="T7" fmla="*/ 27 h 27"/>
                  <a:gd name="T8" fmla="*/ 10 w 14"/>
                  <a:gd name="T9" fmla="*/ 27 h 27"/>
                  <a:gd name="T10" fmla="*/ 10 w 14"/>
                  <a:gd name="T11" fmla="*/ 27 h 27"/>
                  <a:gd name="T12" fmla="*/ 8 w 14"/>
                  <a:gd name="T13" fmla="*/ 21 h 27"/>
                  <a:gd name="T14" fmla="*/ 8 w 14"/>
                  <a:gd name="T15" fmla="*/ 21 h 27"/>
                  <a:gd name="T16" fmla="*/ 6 w 14"/>
                  <a:gd name="T17" fmla="*/ 21 h 27"/>
                  <a:gd name="T18" fmla="*/ 6 w 14"/>
                  <a:gd name="T19" fmla="*/ 21 h 27"/>
                  <a:gd name="T20" fmla="*/ 4 w 14"/>
                  <a:gd name="T21" fmla="*/ 21 h 27"/>
                  <a:gd name="T22" fmla="*/ 2 w 14"/>
                  <a:gd name="T23" fmla="*/ 21 h 27"/>
                  <a:gd name="T24" fmla="*/ 2 w 14"/>
                  <a:gd name="T25" fmla="*/ 14 h 27"/>
                  <a:gd name="T26" fmla="*/ 2 w 14"/>
                  <a:gd name="T27" fmla="*/ 14 h 27"/>
                  <a:gd name="T28" fmla="*/ 0 w 14"/>
                  <a:gd name="T29" fmla="*/ 6 h 27"/>
                  <a:gd name="T30" fmla="*/ 0 w 14"/>
                  <a:gd name="T31" fmla="*/ 2 h 27"/>
                  <a:gd name="T32" fmla="*/ 4 w 14"/>
                  <a:gd name="T33" fmla="*/ 0 h 27"/>
                  <a:gd name="T34" fmla="*/ 4 w 14"/>
                  <a:gd name="T35" fmla="*/ 0 h 27"/>
                  <a:gd name="T36" fmla="*/ 6 w 14"/>
                  <a:gd name="T37" fmla="*/ 0 h 27"/>
                  <a:gd name="T38" fmla="*/ 6 w 14"/>
                  <a:gd name="T39" fmla="*/ 4 h 27"/>
                  <a:gd name="T40" fmla="*/ 8 w 14"/>
                  <a:gd name="T41" fmla="*/ 10 h 27"/>
                  <a:gd name="T42" fmla="*/ 8 w 14"/>
                  <a:gd name="T43" fmla="*/ 10 h 27"/>
                  <a:gd name="T44" fmla="*/ 10 w 14"/>
                  <a:gd name="T45" fmla="*/ 12 h 27"/>
                  <a:gd name="T46" fmla="*/ 12 w 14"/>
                  <a:gd name="T47" fmla="*/ 14 h 27"/>
                  <a:gd name="T48" fmla="*/ 14 w 14"/>
                  <a:gd name="T49" fmla="*/ 23 h 27"/>
                  <a:gd name="T50" fmla="*/ 14 w 14"/>
                  <a:gd name="T51"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7">
                    <a:moveTo>
                      <a:pt x="14" y="23"/>
                    </a:moveTo>
                    <a:lnTo>
                      <a:pt x="14" y="23"/>
                    </a:lnTo>
                    <a:lnTo>
                      <a:pt x="14" y="27"/>
                    </a:lnTo>
                    <a:lnTo>
                      <a:pt x="14" y="27"/>
                    </a:lnTo>
                    <a:lnTo>
                      <a:pt x="10" y="27"/>
                    </a:lnTo>
                    <a:lnTo>
                      <a:pt x="10" y="27"/>
                    </a:lnTo>
                    <a:lnTo>
                      <a:pt x="8" y="21"/>
                    </a:lnTo>
                    <a:lnTo>
                      <a:pt x="8" y="21"/>
                    </a:lnTo>
                    <a:lnTo>
                      <a:pt x="6" y="21"/>
                    </a:lnTo>
                    <a:lnTo>
                      <a:pt x="6" y="21"/>
                    </a:lnTo>
                    <a:lnTo>
                      <a:pt x="4" y="21"/>
                    </a:lnTo>
                    <a:lnTo>
                      <a:pt x="2" y="21"/>
                    </a:lnTo>
                    <a:lnTo>
                      <a:pt x="2" y="14"/>
                    </a:lnTo>
                    <a:lnTo>
                      <a:pt x="2" y="14"/>
                    </a:lnTo>
                    <a:lnTo>
                      <a:pt x="0" y="6"/>
                    </a:lnTo>
                    <a:lnTo>
                      <a:pt x="0" y="2"/>
                    </a:lnTo>
                    <a:lnTo>
                      <a:pt x="4" y="0"/>
                    </a:lnTo>
                    <a:lnTo>
                      <a:pt x="4" y="0"/>
                    </a:lnTo>
                    <a:lnTo>
                      <a:pt x="6" y="0"/>
                    </a:lnTo>
                    <a:lnTo>
                      <a:pt x="6" y="4"/>
                    </a:lnTo>
                    <a:lnTo>
                      <a:pt x="8" y="10"/>
                    </a:lnTo>
                    <a:lnTo>
                      <a:pt x="8" y="10"/>
                    </a:lnTo>
                    <a:lnTo>
                      <a:pt x="10" y="12"/>
                    </a:lnTo>
                    <a:lnTo>
                      <a:pt x="12" y="14"/>
                    </a:lnTo>
                    <a:lnTo>
                      <a:pt x="14" y="23"/>
                    </a:ln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1" name="Freeform 2242">
                <a:extLst>
                  <a:ext uri="{FF2B5EF4-FFF2-40B4-BE49-F238E27FC236}">
                    <a16:creationId xmlns:a16="http://schemas.microsoft.com/office/drawing/2014/main" id="{2B7E2321-F082-3080-4036-244C4FFB611B}"/>
                  </a:ext>
                </a:extLst>
              </p:cNvPr>
              <p:cNvSpPr>
                <a:spLocks/>
              </p:cNvSpPr>
              <p:nvPr/>
            </p:nvSpPr>
            <p:spPr bwMode="auto">
              <a:xfrm>
                <a:off x="5706" y="2602"/>
                <a:ext cx="56" cy="64"/>
              </a:xfrm>
              <a:custGeom>
                <a:avLst/>
                <a:gdLst>
                  <a:gd name="T0" fmla="*/ 40 w 56"/>
                  <a:gd name="T1" fmla="*/ 22 h 64"/>
                  <a:gd name="T2" fmla="*/ 42 w 56"/>
                  <a:gd name="T3" fmla="*/ 14 h 64"/>
                  <a:gd name="T4" fmla="*/ 44 w 56"/>
                  <a:gd name="T5" fmla="*/ 12 h 64"/>
                  <a:gd name="T6" fmla="*/ 46 w 56"/>
                  <a:gd name="T7" fmla="*/ 16 h 64"/>
                  <a:gd name="T8" fmla="*/ 44 w 56"/>
                  <a:gd name="T9" fmla="*/ 26 h 64"/>
                  <a:gd name="T10" fmla="*/ 44 w 56"/>
                  <a:gd name="T11" fmla="*/ 32 h 64"/>
                  <a:gd name="T12" fmla="*/ 48 w 56"/>
                  <a:gd name="T13" fmla="*/ 40 h 64"/>
                  <a:gd name="T14" fmla="*/ 48 w 56"/>
                  <a:gd name="T15" fmla="*/ 40 h 64"/>
                  <a:gd name="T16" fmla="*/ 54 w 56"/>
                  <a:gd name="T17" fmla="*/ 46 h 64"/>
                  <a:gd name="T18" fmla="*/ 56 w 56"/>
                  <a:gd name="T19" fmla="*/ 58 h 64"/>
                  <a:gd name="T20" fmla="*/ 54 w 56"/>
                  <a:gd name="T21" fmla="*/ 64 h 64"/>
                  <a:gd name="T22" fmla="*/ 52 w 56"/>
                  <a:gd name="T23" fmla="*/ 62 h 64"/>
                  <a:gd name="T24" fmla="*/ 52 w 56"/>
                  <a:gd name="T25" fmla="*/ 58 h 64"/>
                  <a:gd name="T26" fmla="*/ 42 w 56"/>
                  <a:gd name="T27" fmla="*/ 42 h 64"/>
                  <a:gd name="T28" fmla="*/ 40 w 56"/>
                  <a:gd name="T29" fmla="*/ 42 h 64"/>
                  <a:gd name="T30" fmla="*/ 40 w 56"/>
                  <a:gd name="T31" fmla="*/ 50 h 64"/>
                  <a:gd name="T32" fmla="*/ 42 w 56"/>
                  <a:gd name="T33" fmla="*/ 56 h 64"/>
                  <a:gd name="T34" fmla="*/ 40 w 56"/>
                  <a:gd name="T35" fmla="*/ 60 h 64"/>
                  <a:gd name="T36" fmla="*/ 36 w 56"/>
                  <a:gd name="T37" fmla="*/ 62 h 64"/>
                  <a:gd name="T38" fmla="*/ 34 w 56"/>
                  <a:gd name="T39" fmla="*/ 60 h 64"/>
                  <a:gd name="T40" fmla="*/ 32 w 56"/>
                  <a:gd name="T41" fmla="*/ 56 h 64"/>
                  <a:gd name="T42" fmla="*/ 32 w 56"/>
                  <a:gd name="T43" fmla="*/ 50 h 64"/>
                  <a:gd name="T44" fmla="*/ 32 w 56"/>
                  <a:gd name="T45" fmla="*/ 36 h 64"/>
                  <a:gd name="T46" fmla="*/ 30 w 56"/>
                  <a:gd name="T47" fmla="*/ 34 h 64"/>
                  <a:gd name="T48" fmla="*/ 28 w 56"/>
                  <a:gd name="T49" fmla="*/ 36 h 64"/>
                  <a:gd name="T50" fmla="*/ 26 w 56"/>
                  <a:gd name="T51" fmla="*/ 42 h 64"/>
                  <a:gd name="T52" fmla="*/ 22 w 56"/>
                  <a:gd name="T53" fmla="*/ 54 h 64"/>
                  <a:gd name="T54" fmla="*/ 14 w 56"/>
                  <a:gd name="T55" fmla="*/ 50 h 64"/>
                  <a:gd name="T56" fmla="*/ 12 w 56"/>
                  <a:gd name="T57" fmla="*/ 48 h 64"/>
                  <a:gd name="T58" fmla="*/ 4 w 56"/>
                  <a:gd name="T59" fmla="*/ 46 h 64"/>
                  <a:gd name="T60" fmla="*/ 4 w 56"/>
                  <a:gd name="T61" fmla="*/ 40 h 64"/>
                  <a:gd name="T62" fmla="*/ 2 w 56"/>
                  <a:gd name="T63" fmla="*/ 22 h 64"/>
                  <a:gd name="T64" fmla="*/ 0 w 56"/>
                  <a:gd name="T65" fmla="*/ 8 h 64"/>
                  <a:gd name="T66" fmla="*/ 2 w 56"/>
                  <a:gd name="T67" fmla="*/ 0 h 64"/>
                  <a:gd name="T68" fmla="*/ 4 w 56"/>
                  <a:gd name="T69" fmla="*/ 0 h 64"/>
                  <a:gd name="T70" fmla="*/ 18 w 56"/>
                  <a:gd name="T71" fmla="*/ 2 h 64"/>
                  <a:gd name="T72" fmla="*/ 24 w 56"/>
                  <a:gd name="T73" fmla="*/ 8 h 64"/>
                  <a:gd name="T74" fmla="*/ 28 w 56"/>
                  <a:gd name="T75" fmla="*/ 16 h 64"/>
                  <a:gd name="T76" fmla="*/ 36 w 56"/>
                  <a:gd name="T77" fmla="*/ 22 h 64"/>
                  <a:gd name="T78" fmla="*/ 40 w 56"/>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64">
                    <a:moveTo>
                      <a:pt x="40" y="22"/>
                    </a:moveTo>
                    <a:lnTo>
                      <a:pt x="40" y="22"/>
                    </a:lnTo>
                    <a:lnTo>
                      <a:pt x="42" y="18"/>
                    </a:lnTo>
                    <a:lnTo>
                      <a:pt x="42" y="14"/>
                    </a:lnTo>
                    <a:lnTo>
                      <a:pt x="42" y="12"/>
                    </a:lnTo>
                    <a:lnTo>
                      <a:pt x="44" y="12"/>
                    </a:lnTo>
                    <a:lnTo>
                      <a:pt x="44" y="12"/>
                    </a:lnTo>
                    <a:lnTo>
                      <a:pt x="46" y="16"/>
                    </a:lnTo>
                    <a:lnTo>
                      <a:pt x="46" y="18"/>
                    </a:lnTo>
                    <a:lnTo>
                      <a:pt x="44" y="26"/>
                    </a:lnTo>
                    <a:lnTo>
                      <a:pt x="44" y="26"/>
                    </a:lnTo>
                    <a:lnTo>
                      <a:pt x="44" y="32"/>
                    </a:lnTo>
                    <a:lnTo>
                      <a:pt x="46" y="36"/>
                    </a:lnTo>
                    <a:lnTo>
                      <a:pt x="48" y="40"/>
                    </a:lnTo>
                    <a:lnTo>
                      <a:pt x="48" y="40"/>
                    </a:lnTo>
                    <a:lnTo>
                      <a:pt x="48" y="40"/>
                    </a:lnTo>
                    <a:lnTo>
                      <a:pt x="52" y="42"/>
                    </a:lnTo>
                    <a:lnTo>
                      <a:pt x="54" y="46"/>
                    </a:lnTo>
                    <a:lnTo>
                      <a:pt x="56" y="58"/>
                    </a:lnTo>
                    <a:lnTo>
                      <a:pt x="56" y="58"/>
                    </a:lnTo>
                    <a:lnTo>
                      <a:pt x="56" y="62"/>
                    </a:lnTo>
                    <a:lnTo>
                      <a:pt x="54" y="64"/>
                    </a:lnTo>
                    <a:lnTo>
                      <a:pt x="54" y="64"/>
                    </a:lnTo>
                    <a:lnTo>
                      <a:pt x="52" y="62"/>
                    </a:lnTo>
                    <a:lnTo>
                      <a:pt x="52" y="58"/>
                    </a:lnTo>
                    <a:lnTo>
                      <a:pt x="52" y="58"/>
                    </a:lnTo>
                    <a:lnTo>
                      <a:pt x="46" y="48"/>
                    </a:lnTo>
                    <a:lnTo>
                      <a:pt x="42" y="42"/>
                    </a:lnTo>
                    <a:lnTo>
                      <a:pt x="42" y="42"/>
                    </a:lnTo>
                    <a:lnTo>
                      <a:pt x="40" y="42"/>
                    </a:lnTo>
                    <a:lnTo>
                      <a:pt x="40" y="44"/>
                    </a:lnTo>
                    <a:lnTo>
                      <a:pt x="40" y="50"/>
                    </a:lnTo>
                    <a:lnTo>
                      <a:pt x="40" y="50"/>
                    </a:lnTo>
                    <a:lnTo>
                      <a:pt x="42" y="56"/>
                    </a:lnTo>
                    <a:lnTo>
                      <a:pt x="40" y="58"/>
                    </a:lnTo>
                    <a:lnTo>
                      <a:pt x="40" y="60"/>
                    </a:lnTo>
                    <a:lnTo>
                      <a:pt x="40" y="60"/>
                    </a:lnTo>
                    <a:lnTo>
                      <a:pt x="36" y="62"/>
                    </a:lnTo>
                    <a:lnTo>
                      <a:pt x="34" y="60"/>
                    </a:lnTo>
                    <a:lnTo>
                      <a:pt x="34" y="60"/>
                    </a:lnTo>
                    <a:lnTo>
                      <a:pt x="32" y="58"/>
                    </a:lnTo>
                    <a:lnTo>
                      <a:pt x="32" y="56"/>
                    </a:lnTo>
                    <a:lnTo>
                      <a:pt x="32" y="50"/>
                    </a:lnTo>
                    <a:lnTo>
                      <a:pt x="32" y="50"/>
                    </a:lnTo>
                    <a:lnTo>
                      <a:pt x="34" y="40"/>
                    </a:lnTo>
                    <a:lnTo>
                      <a:pt x="32" y="36"/>
                    </a:lnTo>
                    <a:lnTo>
                      <a:pt x="30" y="34"/>
                    </a:lnTo>
                    <a:lnTo>
                      <a:pt x="30" y="34"/>
                    </a:lnTo>
                    <a:lnTo>
                      <a:pt x="30" y="34"/>
                    </a:lnTo>
                    <a:lnTo>
                      <a:pt x="28" y="36"/>
                    </a:lnTo>
                    <a:lnTo>
                      <a:pt x="26" y="42"/>
                    </a:lnTo>
                    <a:lnTo>
                      <a:pt x="26" y="42"/>
                    </a:lnTo>
                    <a:lnTo>
                      <a:pt x="24" y="52"/>
                    </a:lnTo>
                    <a:lnTo>
                      <a:pt x="22" y="54"/>
                    </a:lnTo>
                    <a:lnTo>
                      <a:pt x="18" y="54"/>
                    </a:lnTo>
                    <a:lnTo>
                      <a:pt x="14" y="50"/>
                    </a:lnTo>
                    <a:lnTo>
                      <a:pt x="14" y="50"/>
                    </a:lnTo>
                    <a:lnTo>
                      <a:pt x="12" y="48"/>
                    </a:lnTo>
                    <a:lnTo>
                      <a:pt x="10" y="46"/>
                    </a:lnTo>
                    <a:lnTo>
                      <a:pt x="4" y="46"/>
                    </a:lnTo>
                    <a:lnTo>
                      <a:pt x="4" y="46"/>
                    </a:lnTo>
                    <a:lnTo>
                      <a:pt x="4" y="40"/>
                    </a:lnTo>
                    <a:lnTo>
                      <a:pt x="4" y="34"/>
                    </a:lnTo>
                    <a:lnTo>
                      <a:pt x="2" y="22"/>
                    </a:lnTo>
                    <a:lnTo>
                      <a:pt x="2" y="22"/>
                    </a:lnTo>
                    <a:lnTo>
                      <a:pt x="0" y="8"/>
                    </a:lnTo>
                    <a:lnTo>
                      <a:pt x="2" y="2"/>
                    </a:lnTo>
                    <a:lnTo>
                      <a:pt x="2" y="0"/>
                    </a:lnTo>
                    <a:lnTo>
                      <a:pt x="4" y="0"/>
                    </a:lnTo>
                    <a:lnTo>
                      <a:pt x="4" y="0"/>
                    </a:lnTo>
                    <a:lnTo>
                      <a:pt x="18" y="2"/>
                    </a:lnTo>
                    <a:lnTo>
                      <a:pt x="18" y="2"/>
                    </a:lnTo>
                    <a:lnTo>
                      <a:pt x="22" y="2"/>
                    </a:lnTo>
                    <a:lnTo>
                      <a:pt x="24" y="8"/>
                    </a:lnTo>
                    <a:lnTo>
                      <a:pt x="24" y="8"/>
                    </a:lnTo>
                    <a:lnTo>
                      <a:pt x="28" y="16"/>
                    </a:lnTo>
                    <a:lnTo>
                      <a:pt x="32" y="20"/>
                    </a:lnTo>
                    <a:lnTo>
                      <a:pt x="36" y="22"/>
                    </a:lnTo>
                    <a:lnTo>
                      <a:pt x="40" y="22"/>
                    </a:lnTo>
                    <a:lnTo>
                      <a:pt x="4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2" name="Freeform 2243">
                <a:extLst>
                  <a:ext uri="{FF2B5EF4-FFF2-40B4-BE49-F238E27FC236}">
                    <a16:creationId xmlns:a16="http://schemas.microsoft.com/office/drawing/2014/main" id="{EE23A24C-562C-4227-2261-2C6C3C810CA5}"/>
                  </a:ext>
                </a:extLst>
              </p:cNvPr>
              <p:cNvSpPr>
                <a:spLocks/>
              </p:cNvSpPr>
              <p:nvPr/>
            </p:nvSpPr>
            <p:spPr bwMode="auto">
              <a:xfrm>
                <a:off x="5682" y="2646"/>
                <a:ext cx="54" cy="69"/>
              </a:xfrm>
              <a:custGeom>
                <a:avLst/>
                <a:gdLst>
                  <a:gd name="T0" fmla="*/ 0 w 54"/>
                  <a:gd name="T1" fmla="*/ 32 h 69"/>
                  <a:gd name="T2" fmla="*/ 6 w 54"/>
                  <a:gd name="T3" fmla="*/ 22 h 69"/>
                  <a:gd name="T4" fmla="*/ 8 w 54"/>
                  <a:gd name="T5" fmla="*/ 22 h 69"/>
                  <a:gd name="T6" fmla="*/ 12 w 54"/>
                  <a:gd name="T7" fmla="*/ 20 h 69"/>
                  <a:gd name="T8" fmla="*/ 12 w 54"/>
                  <a:gd name="T9" fmla="*/ 12 h 69"/>
                  <a:gd name="T10" fmla="*/ 10 w 54"/>
                  <a:gd name="T11" fmla="*/ 8 h 69"/>
                  <a:gd name="T12" fmla="*/ 8 w 54"/>
                  <a:gd name="T13" fmla="*/ 4 h 69"/>
                  <a:gd name="T14" fmla="*/ 10 w 54"/>
                  <a:gd name="T15" fmla="*/ 2 h 69"/>
                  <a:gd name="T16" fmla="*/ 14 w 54"/>
                  <a:gd name="T17" fmla="*/ 0 h 69"/>
                  <a:gd name="T18" fmla="*/ 16 w 54"/>
                  <a:gd name="T19" fmla="*/ 2 h 69"/>
                  <a:gd name="T20" fmla="*/ 18 w 54"/>
                  <a:gd name="T21" fmla="*/ 20 h 69"/>
                  <a:gd name="T22" fmla="*/ 28 w 54"/>
                  <a:gd name="T23" fmla="*/ 24 h 69"/>
                  <a:gd name="T24" fmla="*/ 32 w 54"/>
                  <a:gd name="T25" fmla="*/ 22 h 69"/>
                  <a:gd name="T26" fmla="*/ 48 w 54"/>
                  <a:gd name="T27" fmla="*/ 26 h 69"/>
                  <a:gd name="T28" fmla="*/ 50 w 54"/>
                  <a:gd name="T29" fmla="*/ 28 h 69"/>
                  <a:gd name="T30" fmla="*/ 54 w 54"/>
                  <a:gd name="T31" fmla="*/ 38 h 69"/>
                  <a:gd name="T32" fmla="*/ 54 w 54"/>
                  <a:gd name="T33" fmla="*/ 49 h 69"/>
                  <a:gd name="T34" fmla="*/ 52 w 54"/>
                  <a:gd name="T35" fmla="*/ 59 h 69"/>
                  <a:gd name="T36" fmla="*/ 50 w 54"/>
                  <a:gd name="T37" fmla="*/ 59 h 69"/>
                  <a:gd name="T38" fmla="*/ 48 w 54"/>
                  <a:gd name="T39" fmla="*/ 53 h 69"/>
                  <a:gd name="T40" fmla="*/ 42 w 54"/>
                  <a:gd name="T41" fmla="*/ 42 h 69"/>
                  <a:gd name="T42" fmla="*/ 38 w 54"/>
                  <a:gd name="T43" fmla="*/ 40 h 69"/>
                  <a:gd name="T44" fmla="*/ 34 w 54"/>
                  <a:gd name="T45" fmla="*/ 59 h 69"/>
                  <a:gd name="T46" fmla="*/ 34 w 54"/>
                  <a:gd name="T47" fmla="*/ 65 h 69"/>
                  <a:gd name="T48" fmla="*/ 32 w 54"/>
                  <a:gd name="T49" fmla="*/ 69 h 69"/>
                  <a:gd name="T50" fmla="*/ 30 w 54"/>
                  <a:gd name="T51" fmla="*/ 69 h 69"/>
                  <a:gd name="T52" fmla="*/ 28 w 54"/>
                  <a:gd name="T53" fmla="*/ 59 h 69"/>
                  <a:gd name="T54" fmla="*/ 28 w 54"/>
                  <a:gd name="T55" fmla="*/ 51 h 69"/>
                  <a:gd name="T56" fmla="*/ 26 w 54"/>
                  <a:gd name="T57" fmla="*/ 44 h 69"/>
                  <a:gd name="T58" fmla="*/ 26 w 54"/>
                  <a:gd name="T59" fmla="*/ 36 h 69"/>
                  <a:gd name="T60" fmla="*/ 22 w 54"/>
                  <a:gd name="T61" fmla="*/ 32 h 69"/>
                  <a:gd name="T62" fmla="*/ 20 w 54"/>
                  <a:gd name="T63" fmla="*/ 38 h 69"/>
                  <a:gd name="T64" fmla="*/ 20 w 54"/>
                  <a:gd name="T65" fmla="*/ 49 h 69"/>
                  <a:gd name="T66" fmla="*/ 18 w 54"/>
                  <a:gd name="T67" fmla="*/ 53 h 69"/>
                  <a:gd name="T68" fmla="*/ 14 w 54"/>
                  <a:gd name="T69" fmla="*/ 53 h 69"/>
                  <a:gd name="T70" fmla="*/ 12 w 54"/>
                  <a:gd name="T71" fmla="*/ 55 h 69"/>
                  <a:gd name="T72" fmla="*/ 10 w 54"/>
                  <a:gd name="T73" fmla="*/ 57 h 69"/>
                  <a:gd name="T74" fmla="*/ 8 w 54"/>
                  <a:gd name="T75" fmla="*/ 49 h 69"/>
                  <a:gd name="T76" fmla="*/ 6 w 54"/>
                  <a:gd name="T77" fmla="*/ 40 h 69"/>
                  <a:gd name="T78" fmla="*/ 8 w 54"/>
                  <a:gd name="T79" fmla="*/ 38 h 69"/>
                  <a:gd name="T80" fmla="*/ 10 w 54"/>
                  <a:gd name="T81" fmla="*/ 36 h 69"/>
                  <a:gd name="T82" fmla="*/ 6 w 54"/>
                  <a:gd name="T83" fmla="*/ 36 h 69"/>
                  <a:gd name="T84" fmla="*/ 0 w 54"/>
                  <a:gd name="T8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69">
                    <a:moveTo>
                      <a:pt x="0" y="32"/>
                    </a:moveTo>
                    <a:lnTo>
                      <a:pt x="0" y="32"/>
                    </a:lnTo>
                    <a:lnTo>
                      <a:pt x="4" y="26"/>
                    </a:lnTo>
                    <a:lnTo>
                      <a:pt x="6" y="22"/>
                    </a:lnTo>
                    <a:lnTo>
                      <a:pt x="8" y="22"/>
                    </a:lnTo>
                    <a:lnTo>
                      <a:pt x="8" y="22"/>
                    </a:lnTo>
                    <a:lnTo>
                      <a:pt x="10" y="24"/>
                    </a:lnTo>
                    <a:lnTo>
                      <a:pt x="12" y="20"/>
                    </a:lnTo>
                    <a:lnTo>
                      <a:pt x="12" y="12"/>
                    </a:lnTo>
                    <a:lnTo>
                      <a:pt x="12" y="12"/>
                    </a:lnTo>
                    <a:lnTo>
                      <a:pt x="12" y="8"/>
                    </a:lnTo>
                    <a:lnTo>
                      <a:pt x="10" y="8"/>
                    </a:lnTo>
                    <a:lnTo>
                      <a:pt x="8" y="6"/>
                    </a:lnTo>
                    <a:lnTo>
                      <a:pt x="8" y="4"/>
                    </a:lnTo>
                    <a:lnTo>
                      <a:pt x="8" y="4"/>
                    </a:lnTo>
                    <a:lnTo>
                      <a:pt x="10" y="2"/>
                    </a:lnTo>
                    <a:lnTo>
                      <a:pt x="12" y="0"/>
                    </a:lnTo>
                    <a:lnTo>
                      <a:pt x="14" y="0"/>
                    </a:lnTo>
                    <a:lnTo>
                      <a:pt x="16" y="2"/>
                    </a:lnTo>
                    <a:lnTo>
                      <a:pt x="16" y="2"/>
                    </a:lnTo>
                    <a:lnTo>
                      <a:pt x="16" y="14"/>
                    </a:lnTo>
                    <a:lnTo>
                      <a:pt x="18" y="20"/>
                    </a:lnTo>
                    <a:lnTo>
                      <a:pt x="22" y="24"/>
                    </a:lnTo>
                    <a:lnTo>
                      <a:pt x="28" y="24"/>
                    </a:lnTo>
                    <a:lnTo>
                      <a:pt x="28" y="24"/>
                    </a:lnTo>
                    <a:lnTo>
                      <a:pt x="32" y="22"/>
                    </a:lnTo>
                    <a:lnTo>
                      <a:pt x="38" y="22"/>
                    </a:lnTo>
                    <a:lnTo>
                      <a:pt x="48" y="26"/>
                    </a:lnTo>
                    <a:lnTo>
                      <a:pt x="48" y="26"/>
                    </a:lnTo>
                    <a:lnTo>
                      <a:pt x="50" y="28"/>
                    </a:lnTo>
                    <a:lnTo>
                      <a:pt x="52" y="30"/>
                    </a:lnTo>
                    <a:lnTo>
                      <a:pt x="54" y="38"/>
                    </a:lnTo>
                    <a:lnTo>
                      <a:pt x="54" y="38"/>
                    </a:lnTo>
                    <a:lnTo>
                      <a:pt x="54" y="49"/>
                    </a:lnTo>
                    <a:lnTo>
                      <a:pt x="52" y="59"/>
                    </a:lnTo>
                    <a:lnTo>
                      <a:pt x="52" y="59"/>
                    </a:lnTo>
                    <a:lnTo>
                      <a:pt x="50" y="61"/>
                    </a:lnTo>
                    <a:lnTo>
                      <a:pt x="50" y="59"/>
                    </a:lnTo>
                    <a:lnTo>
                      <a:pt x="50" y="59"/>
                    </a:lnTo>
                    <a:lnTo>
                      <a:pt x="48" y="53"/>
                    </a:lnTo>
                    <a:lnTo>
                      <a:pt x="48" y="53"/>
                    </a:lnTo>
                    <a:lnTo>
                      <a:pt x="42" y="42"/>
                    </a:lnTo>
                    <a:lnTo>
                      <a:pt x="40" y="40"/>
                    </a:lnTo>
                    <a:lnTo>
                      <a:pt x="38" y="40"/>
                    </a:lnTo>
                    <a:lnTo>
                      <a:pt x="36" y="44"/>
                    </a:lnTo>
                    <a:lnTo>
                      <a:pt x="34" y="59"/>
                    </a:lnTo>
                    <a:lnTo>
                      <a:pt x="34" y="59"/>
                    </a:lnTo>
                    <a:lnTo>
                      <a:pt x="34" y="65"/>
                    </a:lnTo>
                    <a:lnTo>
                      <a:pt x="34" y="67"/>
                    </a:lnTo>
                    <a:lnTo>
                      <a:pt x="32" y="69"/>
                    </a:lnTo>
                    <a:lnTo>
                      <a:pt x="32" y="69"/>
                    </a:lnTo>
                    <a:lnTo>
                      <a:pt x="30" y="69"/>
                    </a:lnTo>
                    <a:lnTo>
                      <a:pt x="30" y="65"/>
                    </a:lnTo>
                    <a:lnTo>
                      <a:pt x="28" y="59"/>
                    </a:lnTo>
                    <a:lnTo>
                      <a:pt x="28" y="59"/>
                    </a:lnTo>
                    <a:lnTo>
                      <a:pt x="28" y="51"/>
                    </a:lnTo>
                    <a:lnTo>
                      <a:pt x="28" y="51"/>
                    </a:lnTo>
                    <a:lnTo>
                      <a:pt x="26" y="44"/>
                    </a:lnTo>
                    <a:lnTo>
                      <a:pt x="26" y="36"/>
                    </a:lnTo>
                    <a:lnTo>
                      <a:pt x="26" y="36"/>
                    </a:lnTo>
                    <a:lnTo>
                      <a:pt x="24" y="34"/>
                    </a:lnTo>
                    <a:lnTo>
                      <a:pt x="22" y="32"/>
                    </a:lnTo>
                    <a:lnTo>
                      <a:pt x="20" y="34"/>
                    </a:lnTo>
                    <a:lnTo>
                      <a:pt x="20" y="38"/>
                    </a:lnTo>
                    <a:lnTo>
                      <a:pt x="20" y="38"/>
                    </a:lnTo>
                    <a:lnTo>
                      <a:pt x="20" y="49"/>
                    </a:lnTo>
                    <a:lnTo>
                      <a:pt x="20" y="53"/>
                    </a:lnTo>
                    <a:lnTo>
                      <a:pt x="18" y="53"/>
                    </a:lnTo>
                    <a:lnTo>
                      <a:pt x="14" y="53"/>
                    </a:lnTo>
                    <a:lnTo>
                      <a:pt x="14" y="53"/>
                    </a:lnTo>
                    <a:lnTo>
                      <a:pt x="12" y="55"/>
                    </a:lnTo>
                    <a:lnTo>
                      <a:pt x="12" y="55"/>
                    </a:lnTo>
                    <a:lnTo>
                      <a:pt x="12" y="55"/>
                    </a:lnTo>
                    <a:lnTo>
                      <a:pt x="10" y="57"/>
                    </a:lnTo>
                    <a:lnTo>
                      <a:pt x="8" y="57"/>
                    </a:lnTo>
                    <a:lnTo>
                      <a:pt x="8" y="49"/>
                    </a:lnTo>
                    <a:lnTo>
                      <a:pt x="8" y="49"/>
                    </a:lnTo>
                    <a:lnTo>
                      <a:pt x="6" y="40"/>
                    </a:lnTo>
                    <a:lnTo>
                      <a:pt x="6" y="40"/>
                    </a:lnTo>
                    <a:lnTo>
                      <a:pt x="8" y="38"/>
                    </a:lnTo>
                    <a:lnTo>
                      <a:pt x="10" y="36"/>
                    </a:lnTo>
                    <a:lnTo>
                      <a:pt x="10" y="36"/>
                    </a:lnTo>
                    <a:lnTo>
                      <a:pt x="8" y="38"/>
                    </a:lnTo>
                    <a:lnTo>
                      <a:pt x="6" y="36"/>
                    </a:lnTo>
                    <a:lnTo>
                      <a:pt x="0" y="32"/>
                    </a:ln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3" name="Freeform 2244">
                <a:extLst>
                  <a:ext uri="{FF2B5EF4-FFF2-40B4-BE49-F238E27FC236}">
                    <a16:creationId xmlns:a16="http://schemas.microsoft.com/office/drawing/2014/main" id="{1100AE70-5C6C-1D6B-32A6-F3C32DE2E6B2}"/>
                  </a:ext>
                </a:extLst>
              </p:cNvPr>
              <p:cNvSpPr>
                <a:spLocks/>
              </p:cNvSpPr>
              <p:nvPr/>
            </p:nvSpPr>
            <p:spPr bwMode="auto">
              <a:xfrm>
                <a:off x="5756" y="2703"/>
                <a:ext cx="42" cy="46"/>
              </a:xfrm>
              <a:custGeom>
                <a:avLst/>
                <a:gdLst>
                  <a:gd name="T0" fmla="*/ 24 w 42"/>
                  <a:gd name="T1" fmla="*/ 6 h 46"/>
                  <a:gd name="T2" fmla="*/ 24 w 42"/>
                  <a:gd name="T3" fmla="*/ 6 h 46"/>
                  <a:gd name="T4" fmla="*/ 26 w 42"/>
                  <a:gd name="T5" fmla="*/ 12 h 46"/>
                  <a:gd name="T6" fmla="*/ 28 w 42"/>
                  <a:gd name="T7" fmla="*/ 14 h 46"/>
                  <a:gd name="T8" fmla="*/ 32 w 42"/>
                  <a:gd name="T9" fmla="*/ 16 h 46"/>
                  <a:gd name="T10" fmla="*/ 34 w 42"/>
                  <a:gd name="T11" fmla="*/ 16 h 46"/>
                  <a:gd name="T12" fmla="*/ 34 w 42"/>
                  <a:gd name="T13" fmla="*/ 16 h 46"/>
                  <a:gd name="T14" fmla="*/ 36 w 42"/>
                  <a:gd name="T15" fmla="*/ 24 h 46"/>
                  <a:gd name="T16" fmla="*/ 38 w 42"/>
                  <a:gd name="T17" fmla="*/ 28 h 46"/>
                  <a:gd name="T18" fmla="*/ 40 w 42"/>
                  <a:gd name="T19" fmla="*/ 32 h 46"/>
                  <a:gd name="T20" fmla="*/ 42 w 42"/>
                  <a:gd name="T21" fmla="*/ 36 h 46"/>
                  <a:gd name="T22" fmla="*/ 42 w 42"/>
                  <a:gd name="T23" fmla="*/ 36 h 46"/>
                  <a:gd name="T24" fmla="*/ 42 w 42"/>
                  <a:gd name="T25" fmla="*/ 38 h 46"/>
                  <a:gd name="T26" fmla="*/ 42 w 42"/>
                  <a:gd name="T27" fmla="*/ 38 h 46"/>
                  <a:gd name="T28" fmla="*/ 38 w 42"/>
                  <a:gd name="T29" fmla="*/ 38 h 46"/>
                  <a:gd name="T30" fmla="*/ 34 w 42"/>
                  <a:gd name="T31" fmla="*/ 38 h 46"/>
                  <a:gd name="T32" fmla="*/ 26 w 42"/>
                  <a:gd name="T33" fmla="*/ 42 h 46"/>
                  <a:gd name="T34" fmla="*/ 18 w 42"/>
                  <a:gd name="T35" fmla="*/ 46 h 46"/>
                  <a:gd name="T36" fmla="*/ 14 w 42"/>
                  <a:gd name="T37" fmla="*/ 46 h 46"/>
                  <a:gd name="T38" fmla="*/ 10 w 42"/>
                  <a:gd name="T39" fmla="*/ 46 h 46"/>
                  <a:gd name="T40" fmla="*/ 10 w 42"/>
                  <a:gd name="T41" fmla="*/ 46 h 46"/>
                  <a:gd name="T42" fmla="*/ 8 w 42"/>
                  <a:gd name="T43" fmla="*/ 40 h 46"/>
                  <a:gd name="T44" fmla="*/ 10 w 42"/>
                  <a:gd name="T45" fmla="*/ 34 h 46"/>
                  <a:gd name="T46" fmla="*/ 10 w 42"/>
                  <a:gd name="T47" fmla="*/ 34 h 46"/>
                  <a:gd name="T48" fmla="*/ 12 w 42"/>
                  <a:gd name="T49" fmla="*/ 32 h 46"/>
                  <a:gd name="T50" fmla="*/ 14 w 42"/>
                  <a:gd name="T51" fmla="*/ 30 h 46"/>
                  <a:gd name="T52" fmla="*/ 14 w 42"/>
                  <a:gd name="T53" fmla="*/ 30 h 46"/>
                  <a:gd name="T54" fmla="*/ 18 w 42"/>
                  <a:gd name="T55" fmla="*/ 28 h 46"/>
                  <a:gd name="T56" fmla="*/ 22 w 42"/>
                  <a:gd name="T57" fmla="*/ 28 h 46"/>
                  <a:gd name="T58" fmla="*/ 22 w 42"/>
                  <a:gd name="T59" fmla="*/ 28 h 46"/>
                  <a:gd name="T60" fmla="*/ 16 w 42"/>
                  <a:gd name="T61" fmla="*/ 22 h 46"/>
                  <a:gd name="T62" fmla="*/ 14 w 42"/>
                  <a:gd name="T63" fmla="*/ 22 h 46"/>
                  <a:gd name="T64" fmla="*/ 12 w 42"/>
                  <a:gd name="T65" fmla="*/ 24 h 46"/>
                  <a:gd name="T66" fmla="*/ 12 w 42"/>
                  <a:gd name="T67" fmla="*/ 24 h 46"/>
                  <a:gd name="T68" fmla="*/ 8 w 42"/>
                  <a:gd name="T69" fmla="*/ 32 h 46"/>
                  <a:gd name="T70" fmla="*/ 8 w 42"/>
                  <a:gd name="T71" fmla="*/ 32 h 46"/>
                  <a:gd name="T72" fmla="*/ 6 w 42"/>
                  <a:gd name="T73" fmla="*/ 28 h 46"/>
                  <a:gd name="T74" fmla="*/ 4 w 42"/>
                  <a:gd name="T75" fmla="*/ 28 h 46"/>
                  <a:gd name="T76" fmla="*/ 0 w 42"/>
                  <a:gd name="T77" fmla="*/ 28 h 46"/>
                  <a:gd name="T78" fmla="*/ 0 w 42"/>
                  <a:gd name="T79" fmla="*/ 28 h 46"/>
                  <a:gd name="T80" fmla="*/ 8 w 42"/>
                  <a:gd name="T81" fmla="*/ 12 h 46"/>
                  <a:gd name="T82" fmla="*/ 14 w 42"/>
                  <a:gd name="T83" fmla="*/ 4 h 46"/>
                  <a:gd name="T84" fmla="*/ 20 w 42"/>
                  <a:gd name="T85" fmla="*/ 0 h 46"/>
                  <a:gd name="T86" fmla="*/ 20 w 42"/>
                  <a:gd name="T87" fmla="*/ 0 h 46"/>
                  <a:gd name="T88" fmla="*/ 22 w 42"/>
                  <a:gd name="T89" fmla="*/ 2 h 46"/>
                  <a:gd name="T90" fmla="*/ 24 w 42"/>
                  <a:gd name="T91" fmla="*/ 6 h 46"/>
                  <a:gd name="T92" fmla="*/ 24 w 42"/>
                  <a:gd name="T9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46">
                    <a:moveTo>
                      <a:pt x="24" y="6"/>
                    </a:moveTo>
                    <a:lnTo>
                      <a:pt x="24" y="6"/>
                    </a:lnTo>
                    <a:lnTo>
                      <a:pt x="26" y="12"/>
                    </a:lnTo>
                    <a:lnTo>
                      <a:pt x="28" y="14"/>
                    </a:lnTo>
                    <a:lnTo>
                      <a:pt x="32" y="16"/>
                    </a:lnTo>
                    <a:lnTo>
                      <a:pt x="34" y="16"/>
                    </a:lnTo>
                    <a:lnTo>
                      <a:pt x="34" y="16"/>
                    </a:lnTo>
                    <a:lnTo>
                      <a:pt x="36" y="24"/>
                    </a:lnTo>
                    <a:lnTo>
                      <a:pt x="38" y="28"/>
                    </a:lnTo>
                    <a:lnTo>
                      <a:pt x="40" y="32"/>
                    </a:lnTo>
                    <a:lnTo>
                      <a:pt x="42" y="36"/>
                    </a:lnTo>
                    <a:lnTo>
                      <a:pt x="42" y="36"/>
                    </a:lnTo>
                    <a:lnTo>
                      <a:pt x="42" y="38"/>
                    </a:lnTo>
                    <a:lnTo>
                      <a:pt x="42" y="38"/>
                    </a:lnTo>
                    <a:lnTo>
                      <a:pt x="38" y="38"/>
                    </a:lnTo>
                    <a:lnTo>
                      <a:pt x="34" y="38"/>
                    </a:lnTo>
                    <a:lnTo>
                      <a:pt x="26" y="42"/>
                    </a:lnTo>
                    <a:lnTo>
                      <a:pt x="18" y="46"/>
                    </a:lnTo>
                    <a:lnTo>
                      <a:pt x="14" y="46"/>
                    </a:lnTo>
                    <a:lnTo>
                      <a:pt x="10" y="46"/>
                    </a:lnTo>
                    <a:lnTo>
                      <a:pt x="10" y="46"/>
                    </a:lnTo>
                    <a:lnTo>
                      <a:pt x="8" y="40"/>
                    </a:lnTo>
                    <a:lnTo>
                      <a:pt x="10" y="34"/>
                    </a:lnTo>
                    <a:lnTo>
                      <a:pt x="10" y="34"/>
                    </a:lnTo>
                    <a:lnTo>
                      <a:pt x="12" y="32"/>
                    </a:lnTo>
                    <a:lnTo>
                      <a:pt x="14" y="30"/>
                    </a:lnTo>
                    <a:lnTo>
                      <a:pt x="14" y="30"/>
                    </a:lnTo>
                    <a:lnTo>
                      <a:pt x="18" y="28"/>
                    </a:lnTo>
                    <a:lnTo>
                      <a:pt x="22" y="28"/>
                    </a:lnTo>
                    <a:lnTo>
                      <a:pt x="22" y="28"/>
                    </a:lnTo>
                    <a:lnTo>
                      <a:pt x="16" y="22"/>
                    </a:lnTo>
                    <a:lnTo>
                      <a:pt x="14" y="22"/>
                    </a:lnTo>
                    <a:lnTo>
                      <a:pt x="12" y="24"/>
                    </a:lnTo>
                    <a:lnTo>
                      <a:pt x="12" y="24"/>
                    </a:lnTo>
                    <a:lnTo>
                      <a:pt x="8" y="32"/>
                    </a:lnTo>
                    <a:lnTo>
                      <a:pt x="8" y="32"/>
                    </a:lnTo>
                    <a:lnTo>
                      <a:pt x="6" y="28"/>
                    </a:lnTo>
                    <a:lnTo>
                      <a:pt x="4" y="28"/>
                    </a:lnTo>
                    <a:lnTo>
                      <a:pt x="0" y="28"/>
                    </a:lnTo>
                    <a:lnTo>
                      <a:pt x="0" y="28"/>
                    </a:lnTo>
                    <a:lnTo>
                      <a:pt x="8" y="12"/>
                    </a:lnTo>
                    <a:lnTo>
                      <a:pt x="14" y="4"/>
                    </a:lnTo>
                    <a:lnTo>
                      <a:pt x="20" y="0"/>
                    </a:lnTo>
                    <a:lnTo>
                      <a:pt x="20" y="0"/>
                    </a:lnTo>
                    <a:lnTo>
                      <a:pt x="22" y="2"/>
                    </a:lnTo>
                    <a:lnTo>
                      <a:pt x="24" y="6"/>
                    </a:ln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4" name="Freeform 2245">
                <a:extLst>
                  <a:ext uri="{FF2B5EF4-FFF2-40B4-BE49-F238E27FC236}">
                    <a16:creationId xmlns:a16="http://schemas.microsoft.com/office/drawing/2014/main" id="{515EB113-B5D8-198D-4180-E79E7A2F973F}"/>
                  </a:ext>
                </a:extLst>
              </p:cNvPr>
              <p:cNvSpPr>
                <a:spLocks/>
              </p:cNvSpPr>
              <p:nvPr/>
            </p:nvSpPr>
            <p:spPr bwMode="auto">
              <a:xfrm>
                <a:off x="5754" y="2654"/>
                <a:ext cx="18" cy="36"/>
              </a:xfrm>
              <a:custGeom>
                <a:avLst/>
                <a:gdLst>
                  <a:gd name="T0" fmla="*/ 4 w 18"/>
                  <a:gd name="T1" fmla="*/ 6 h 36"/>
                  <a:gd name="T2" fmla="*/ 4 w 18"/>
                  <a:gd name="T3" fmla="*/ 6 h 36"/>
                  <a:gd name="T4" fmla="*/ 6 w 18"/>
                  <a:gd name="T5" fmla="*/ 10 h 36"/>
                  <a:gd name="T6" fmla="*/ 8 w 18"/>
                  <a:gd name="T7" fmla="*/ 6 h 36"/>
                  <a:gd name="T8" fmla="*/ 8 w 18"/>
                  <a:gd name="T9" fmla="*/ 6 h 36"/>
                  <a:gd name="T10" fmla="*/ 12 w 18"/>
                  <a:gd name="T11" fmla="*/ 0 h 36"/>
                  <a:gd name="T12" fmla="*/ 14 w 18"/>
                  <a:gd name="T13" fmla="*/ 0 h 36"/>
                  <a:gd name="T14" fmla="*/ 18 w 18"/>
                  <a:gd name="T15" fmla="*/ 6 h 36"/>
                  <a:gd name="T16" fmla="*/ 18 w 18"/>
                  <a:gd name="T17" fmla="*/ 6 h 36"/>
                  <a:gd name="T18" fmla="*/ 16 w 18"/>
                  <a:gd name="T19" fmla="*/ 8 h 36"/>
                  <a:gd name="T20" fmla="*/ 16 w 18"/>
                  <a:gd name="T21" fmla="*/ 12 h 36"/>
                  <a:gd name="T22" fmla="*/ 16 w 18"/>
                  <a:gd name="T23" fmla="*/ 18 h 36"/>
                  <a:gd name="T24" fmla="*/ 16 w 18"/>
                  <a:gd name="T25" fmla="*/ 18 h 36"/>
                  <a:gd name="T26" fmla="*/ 16 w 18"/>
                  <a:gd name="T27" fmla="*/ 22 h 36"/>
                  <a:gd name="T28" fmla="*/ 16 w 18"/>
                  <a:gd name="T29" fmla="*/ 24 h 36"/>
                  <a:gd name="T30" fmla="*/ 18 w 18"/>
                  <a:gd name="T31" fmla="*/ 28 h 36"/>
                  <a:gd name="T32" fmla="*/ 18 w 18"/>
                  <a:gd name="T33" fmla="*/ 28 h 36"/>
                  <a:gd name="T34" fmla="*/ 16 w 18"/>
                  <a:gd name="T35" fmla="*/ 34 h 36"/>
                  <a:gd name="T36" fmla="*/ 14 w 18"/>
                  <a:gd name="T37" fmla="*/ 36 h 36"/>
                  <a:gd name="T38" fmla="*/ 12 w 18"/>
                  <a:gd name="T39" fmla="*/ 36 h 36"/>
                  <a:gd name="T40" fmla="*/ 10 w 18"/>
                  <a:gd name="T41" fmla="*/ 34 h 36"/>
                  <a:gd name="T42" fmla="*/ 8 w 18"/>
                  <a:gd name="T43" fmla="*/ 26 h 36"/>
                  <a:gd name="T44" fmla="*/ 8 w 18"/>
                  <a:gd name="T45" fmla="*/ 26 h 36"/>
                  <a:gd name="T46" fmla="*/ 6 w 18"/>
                  <a:gd name="T47" fmla="*/ 22 h 36"/>
                  <a:gd name="T48" fmla="*/ 4 w 18"/>
                  <a:gd name="T49" fmla="*/ 20 h 36"/>
                  <a:gd name="T50" fmla="*/ 4 w 18"/>
                  <a:gd name="T51" fmla="*/ 20 h 36"/>
                  <a:gd name="T52" fmla="*/ 2 w 18"/>
                  <a:gd name="T53" fmla="*/ 20 h 36"/>
                  <a:gd name="T54" fmla="*/ 0 w 18"/>
                  <a:gd name="T55" fmla="*/ 16 h 36"/>
                  <a:gd name="T56" fmla="*/ 0 w 18"/>
                  <a:gd name="T57" fmla="*/ 6 h 36"/>
                  <a:gd name="T58" fmla="*/ 0 w 18"/>
                  <a:gd name="T59" fmla="*/ 6 h 36"/>
                  <a:gd name="T60" fmla="*/ 4 w 18"/>
                  <a:gd name="T61" fmla="*/ 6 h 36"/>
                  <a:gd name="T62" fmla="*/ 4 w 18"/>
                  <a:gd name="T6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36">
                    <a:moveTo>
                      <a:pt x="4" y="6"/>
                    </a:moveTo>
                    <a:lnTo>
                      <a:pt x="4" y="6"/>
                    </a:lnTo>
                    <a:lnTo>
                      <a:pt x="6" y="10"/>
                    </a:lnTo>
                    <a:lnTo>
                      <a:pt x="8" y="6"/>
                    </a:lnTo>
                    <a:lnTo>
                      <a:pt x="8" y="6"/>
                    </a:lnTo>
                    <a:lnTo>
                      <a:pt x="12" y="0"/>
                    </a:lnTo>
                    <a:lnTo>
                      <a:pt x="14" y="0"/>
                    </a:lnTo>
                    <a:lnTo>
                      <a:pt x="18" y="6"/>
                    </a:lnTo>
                    <a:lnTo>
                      <a:pt x="18" y="6"/>
                    </a:lnTo>
                    <a:lnTo>
                      <a:pt x="16" y="8"/>
                    </a:lnTo>
                    <a:lnTo>
                      <a:pt x="16" y="12"/>
                    </a:lnTo>
                    <a:lnTo>
                      <a:pt x="16" y="18"/>
                    </a:lnTo>
                    <a:lnTo>
                      <a:pt x="16" y="18"/>
                    </a:lnTo>
                    <a:lnTo>
                      <a:pt x="16" y="22"/>
                    </a:lnTo>
                    <a:lnTo>
                      <a:pt x="16" y="24"/>
                    </a:lnTo>
                    <a:lnTo>
                      <a:pt x="18" y="28"/>
                    </a:lnTo>
                    <a:lnTo>
                      <a:pt x="18" y="28"/>
                    </a:lnTo>
                    <a:lnTo>
                      <a:pt x="16" y="34"/>
                    </a:lnTo>
                    <a:lnTo>
                      <a:pt x="14" y="36"/>
                    </a:lnTo>
                    <a:lnTo>
                      <a:pt x="12" y="36"/>
                    </a:lnTo>
                    <a:lnTo>
                      <a:pt x="10" y="34"/>
                    </a:lnTo>
                    <a:lnTo>
                      <a:pt x="8" y="26"/>
                    </a:lnTo>
                    <a:lnTo>
                      <a:pt x="8" y="26"/>
                    </a:lnTo>
                    <a:lnTo>
                      <a:pt x="6" y="22"/>
                    </a:lnTo>
                    <a:lnTo>
                      <a:pt x="4" y="20"/>
                    </a:lnTo>
                    <a:lnTo>
                      <a:pt x="4" y="20"/>
                    </a:lnTo>
                    <a:lnTo>
                      <a:pt x="2" y="20"/>
                    </a:lnTo>
                    <a:lnTo>
                      <a:pt x="0" y="16"/>
                    </a:lnTo>
                    <a:lnTo>
                      <a:pt x="0" y="6"/>
                    </a:lnTo>
                    <a:lnTo>
                      <a:pt x="0" y="6"/>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5" name="Freeform 2246">
                <a:extLst>
                  <a:ext uri="{FF2B5EF4-FFF2-40B4-BE49-F238E27FC236}">
                    <a16:creationId xmlns:a16="http://schemas.microsoft.com/office/drawing/2014/main" id="{C50D3A3A-2D38-4469-1E4A-9AFE8A720812}"/>
                  </a:ext>
                </a:extLst>
              </p:cNvPr>
              <p:cNvSpPr>
                <a:spLocks/>
              </p:cNvSpPr>
              <p:nvPr/>
            </p:nvSpPr>
            <p:spPr bwMode="auto">
              <a:xfrm>
                <a:off x="5748" y="2660"/>
                <a:ext cx="10" cy="39"/>
              </a:xfrm>
              <a:custGeom>
                <a:avLst/>
                <a:gdLst>
                  <a:gd name="T0" fmla="*/ 6 w 10"/>
                  <a:gd name="T1" fmla="*/ 0 h 39"/>
                  <a:gd name="T2" fmla="*/ 6 w 10"/>
                  <a:gd name="T3" fmla="*/ 0 h 39"/>
                  <a:gd name="T4" fmla="*/ 8 w 10"/>
                  <a:gd name="T5" fmla="*/ 8 h 39"/>
                  <a:gd name="T6" fmla="*/ 10 w 10"/>
                  <a:gd name="T7" fmla="*/ 14 h 39"/>
                  <a:gd name="T8" fmla="*/ 10 w 10"/>
                  <a:gd name="T9" fmla="*/ 14 h 39"/>
                  <a:gd name="T10" fmla="*/ 10 w 10"/>
                  <a:gd name="T11" fmla="*/ 20 h 39"/>
                  <a:gd name="T12" fmla="*/ 8 w 10"/>
                  <a:gd name="T13" fmla="*/ 26 h 39"/>
                  <a:gd name="T14" fmla="*/ 8 w 10"/>
                  <a:gd name="T15" fmla="*/ 30 h 39"/>
                  <a:gd name="T16" fmla="*/ 8 w 10"/>
                  <a:gd name="T17" fmla="*/ 39 h 39"/>
                  <a:gd name="T18" fmla="*/ 8 w 10"/>
                  <a:gd name="T19" fmla="*/ 39 h 39"/>
                  <a:gd name="T20" fmla="*/ 2 w 10"/>
                  <a:gd name="T21" fmla="*/ 20 h 39"/>
                  <a:gd name="T22" fmla="*/ 0 w 10"/>
                  <a:gd name="T23" fmla="*/ 10 h 39"/>
                  <a:gd name="T24" fmla="*/ 2 w 10"/>
                  <a:gd name="T25" fmla="*/ 4 h 39"/>
                  <a:gd name="T26" fmla="*/ 6 w 10"/>
                  <a:gd name="T27" fmla="*/ 0 h 39"/>
                  <a:gd name="T28" fmla="*/ 6 w 10"/>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39">
                    <a:moveTo>
                      <a:pt x="6" y="0"/>
                    </a:moveTo>
                    <a:lnTo>
                      <a:pt x="6" y="0"/>
                    </a:lnTo>
                    <a:lnTo>
                      <a:pt x="8" y="8"/>
                    </a:lnTo>
                    <a:lnTo>
                      <a:pt x="10" y="14"/>
                    </a:lnTo>
                    <a:lnTo>
                      <a:pt x="10" y="14"/>
                    </a:lnTo>
                    <a:lnTo>
                      <a:pt x="10" y="20"/>
                    </a:lnTo>
                    <a:lnTo>
                      <a:pt x="8" y="26"/>
                    </a:lnTo>
                    <a:lnTo>
                      <a:pt x="8" y="30"/>
                    </a:lnTo>
                    <a:lnTo>
                      <a:pt x="8" y="39"/>
                    </a:lnTo>
                    <a:lnTo>
                      <a:pt x="8" y="39"/>
                    </a:lnTo>
                    <a:lnTo>
                      <a:pt x="2" y="20"/>
                    </a:lnTo>
                    <a:lnTo>
                      <a:pt x="0" y="10"/>
                    </a:lnTo>
                    <a:lnTo>
                      <a:pt x="2"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6" name="Freeform 2247">
                <a:extLst>
                  <a:ext uri="{FF2B5EF4-FFF2-40B4-BE49-F238E27FC236}">
                    <a16:creationId xmlns:a16="http://schemas.microsoft.com/office/drawing/2014/main" id="{128F04F2-DEE9-7C45-F66A-EBDB3DFDC4EE}"/>
                  </a:ext>
                </a:extLst>
              </p:cNvPr>
              <p:cNvSpPr>
                <a:spLocks/>
              </p:cNvSpPr>
              <p:nvPr/>
            </p:nvSpPr>
            <p:spPr bwMode="auto">
              <a:xfrm>
                <a:off x="5726" y="2707"/>
                <a:ext cx="10" cy="16"/>
              </a:xfrm>
              <a:custGeom>
                <a:avLst/>
                <a:gdLst>
                  <a:gd name="T0" fmla="*/ 8 w 10"/>
                  <a:gd name="T1" fmla="*/ 6 h 16"/>
                  <a:gd name="T2" fmla="*/ 8 w 10"/>
                  <a:gd name="T3" fmla="*/ 6 h 16"/>
                  <a:gd name="T4" fmla="*/ 10 w 10"/>
                  <a:gd name="T5" fmla="*/ 14 h 16"/>
                  <a:gd name="T6" fmla="*/ 10 w 10"/>
                  <a:gd name="T7" fmla="*/ 14 h 16"/>
                  <a:gd name="T8" fmla="*/ 8 w 10"/>
                  <a:gd name="T9" fmla="*/ 16 h 16"/>
                  <a:gd name="T10" fmla="*/ 8 w 10"/>
                  <a:gd name="T11" fmla="*/ 16 h 16"/>
                  <a:gd name="T12" fmla="*/ 4 w 10"/>
                  <a:gd name="T13" fmla="*/ 16 h 16"/>
                  <a:gd name="T14" fmla="*/ 4 w 10"/>
                  <a:gd name="T15" fmla="*/ 16 h 16"/>
                  <a:gd name="T16" fmla="*/ 2 w 10"/>
                  <a:gd name="T17" fmla="*/ 12 h 16"/>
                  <a:gd name="T18" fmla="*/ 2 w 10"/>
                  <a:gd name="T19" fmla="*/ 12 h 16"/>
                  <a:gd name="T20" fmla="*/ 0 w 10"/>
                  <a:gd name="T21" fmla="*/ 10 h 16"/>
                  <a:gd name="T22" fmla="*/ 0 w 10"/>
                  <a:gd name="T23" fmla="*/ 4 h 16"/>
                  <a:gd name="T24" fmla="*/ 0 w 10"/>
                  <a:gd name="T25" fmla="*/ 4 h 16"/>
                  <a:gd name="T26" fmla="*/ 0 w 10"/>
                  <a:gd name="T27" fmla="*/ 0 h 16"/>
                  <a:gd name="T28" fmla="*/ 2 w 10"/>
                  <a:gd name="T29" fmla="*/ 0 h 16"/>
                  <a:gd name="T30" fmla="*/ 4 w 10"/>
                  <a:gd name="T31" fmla="*/ 2 h 16"/>
                  <a:gd name="T32" fmla="*/ 4 w 10"/>
                  <a:gd name="T33" fmla="*/ 2 h 16"/>
                  <a:gd name="T34" fmla="*/ 8 w 10"/>
                  <a:gd name="T35" fmla="*/ 6 h 16"/>
                  <a:gd name="T36" fmla="*/ 8 w 10"/>
                  <a:gd name="T3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6">
                    <a:moveTo>
                      <a:pt x="8" y="6"/>
                    </a:moveTo>
                    <a:lnTo>
                      <a:pt x="8" y="6"/>
                    </a:lnTo>
                    <a:lnTo>
                      <a:pt x="10" y="14"/>
                    </a:lnTo>
                    <a:lnTo>
                      <a:pt x="10" y="14"/>
                    </a:lnTo>
                    <a:lnTo>
                      <a:pt x="8" y="16"/>
                    </a:lnTo>
                    <a:lnTo>
                      <a:pt x="8" y="16"/>
                    </a:lnTo>
                    <a:lnTo>
                      <a:pt x="4" y="16"/>
                    </a:lnTo>
                    <a:lnTo>
                      <a:pt x="4" y="16"/>
                    </a:lnTo>
                    <a:lnTo>
                      <a:pt x="2" y="12"/>
                    </a:lnTo>
                    <a:lnTo>
                      <a:pt x="2" y="12"/>
                    </a:lnTo>
                    <a:lnTo>
                      <a:pt x="0" y="10"/>
                    </a:lnTo>
                    <a:lnTo>
                      <a:pt x="0" y="4"/>
                    </a:lnTo>
                    <a:lnTo>
                      <a:pt x="0" y="4"/>
                    </a:lnTo>
                    <a:lnTo>
                      <a:pt x="0" y="0"/>
                    </a:lnTo>
                    <a:lnTo>
                      <a:pt x="2" y="0"/>
                    </a:lnTo>
                    <a:lnTo>
                      <a:pt x="4" y="2"/>
                    </a:lnTo>
                    <a:lnTo>
                      <a:pt x="4"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7" name="Freeform 2248">
                <a:extLst>
                  <a:ext uri="{FF2B5EF4-FFF2-40B4-BE49-F238E27FC236}">
                    <a16:creationId xmlns:a16="http://schemas.microsoft.com/office/drawing/2014/main" id="{6AE61A0B-2956-7740-483C-600DFD14A26D}"/>
                  </a:ext>
                </a:extLst>
              </p:cNvPr>
              <p:cNvSpPr>
                <a:spLocks/>
              </p:cNvSpPr>
              <p:nvPr/>
            </p:nvSpPr>
            <p:spPr bwMode="auto">
              <a:xfrm>
                <a:off x="5766" y="2668"/>
                <a:ext cx="10" cy="16"/>
              </a:xfrm>
              <a:custGeom>
                <a:avLst/>
                <a:gdLst>
                  <a:gd name="T0" fmla="*/ 6 w 10"/>
                  <a:gd name="T1" fmla="*/ 14 h 16"/>
                  <a:gd name="T2" fmla="*/ 6 w 10"/>
                  <a:gd name="T3" fmla="*/ 14 h 16"/>
                  <a:gd name="T4" fmla="*/ 4 w 10"/>
                  <a:gd name="T5" fmla="*/ 16 h 16"/>
                  <a:gd name="T6" fmla="*/ 2 w 10"/>
                  <a:gd name="T7" fmla="*/ 16 h 16"/>
                  <a:gd name="T8" fmla="*/ 0 w 10"/>
                  <a:gd name="T9" fmla="*/ 12 h 16"/>
                  <a:gd name="T10" fmla="*/ 0 w 10"/>
                  <a:gd name="T11" fmla="*/ 12 h 16"/>
                  <a:gd name="T12" fmla="*/ 0 w 10"/>
                  <a:gd name="T13" fmla="*/ 8 h 16"/>
                  <a:gd name="T14" fmla="*/ 2 w 10"/>
                  <a:gd name="T15" fmla="*/ 6 h 16"/>
                  <a:gd name="T16" fmla="*/ 2 w 10"/>
                  <a:gd name="T17" fmla="*/ 6 h 16"/>
                  <a:gd name="T18" fmla="*/ 4 w 10"/>
                  <a:gd name="T19" fmla="*/ 2 h 16"/>
                  <a:gd name="T20" fmla="*/ 4 w 10"/>
                  <a:gd name="T21" fmla="*/ 2 h 16"/>
                  <a:gd name="T22" fmla="*/ 4 w 10"/>
                  <a:gd name="T23" fmla="*/ 0 h 16"/>
                  <a:gd name="T24" fmla="*/ 6 w 10"/>
                  <a:gd name="T25" fmla="*/ 0 h 16"/>
                  <a:gd name="T26" fmla="*/ 8 w 10"/>
                  <a:gd name="T27" fmla="*/ 0 h 16"/>
                  <a:gd name="T28" fmla="*/ 8 w 10"/>
                  <a:gd name="T29" fmla="*/ 0 h 16"/>
                  <a:gd name="T30" fmla="*/ 10 w 10"/>
                  <a:gd name="T31" fmla="*/ 0 h 16"/>
                  <a:gd name="T32" fmla="*/ 10 w 10"/>
                  <a:gd name="T33" fmla="*/ 0 h 16"/>
                  <a:gd name="T34" fmla="*/ 10 w 10"/>
                  <a:gd name="T35" fmla="*/ 14 h 16"/>
                  <a:gd name="T36" fmla="*/ 10 w 10"/>
                  <a:gd name="T37" fmla="*/ 14 h 16"/>
                  <a:gd name="T38" fmla="*/ 6 w 10"/>
                  <a:gd name="T39" fmla="*/ 14 h 16"/>
                  <a:gd name="T40" fmla="*/ 6 w 10"/>
                  <a:gd name="T4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6">
                    <a:moveTo>
                      <a:pt x="6" y="14"/>
                    </a:moveTo>
                    <a:lnTo>
                      <a:pt x="6" y="14"/>
                    </a:lnTo>
                    <a:lnTo>
                      <a:pt x="4" y="16"/>
                    </a:lnTo>
                    <a:lnTo>
                      <a:pt x="2" y="16"/>
                    </a:lnTo>
                    <a:lnTo>
                      <a:pt x="0" y="12"/>
                    </a:lnTo>
                    <a:lnTo>
                      <a:pt x="0" y="12"/>
                    </a:lnTo>
                    <a:lnTo>
                      <a:pt x="0" y="8"/>
                    </a:lnTo>
                    <a:lnTo>
                      <a:pt x="2" y="6"/>
                    </a:lnTo>
                    <a:lnTo>
                      <a:pt x="2" y="6"/>
                    </a:lnTo>
                    <a:lnTo>
                      <a:pt x="4" y="2"/>
                    </a:lnTo>
                    <a:lnTo>
                      <a:pt x="4" y="2"/>
                    </a:lnTo>
                    <a:lnTo>
                      <a:pt x="4" y="0"/>
                    </a:lnTo>
                    <a:lnTo>
                      <a:pt x="6" y="0"/>
                    </a:lnTo>
                    <a:lnTo>
                      <a:pt x="8" y="0"/>
                    </a:lnTo>
                    <a:lnTo>
                      <a:pt x="8" y="0"/>
                    </a:lnTo>
                    <a:lnTo>
                      <a:pt x="10" y="0"/>
                    </a:lnTo>
                    <a:lnTo>
                      <a:pt x="10" y="0"/>
                    </a:lnTo>
                    <a:lnTo>
                      <a:pt x="10" y="14"/>
                    </a:lnTo>
                    <a:lnTo>
                      <a:pt x="10" y="14"/>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8" name="Freeform 2249">
                <a:extLst>
                  <a:ext uri="{FF2B5EF4-FFF2-40B4-BE49-F238E27FC236}">
                    <a16:creationId xmlns:a16="http://schemas.microsoft.com/office/drawing/2014/main" id="{B38B4ED0-2F35-4F2A-D354-92B2DD22ADE2}"/>
                  </a:ext>
                </a:extLst>
              </p:cNvPr>
              <p:cNvSpPr>
                <a:spLocks/>
              </p:cNvSpPr>
              <p:nvPr/>
            </p:nvSpPr>
            <p:spPr bwMode="auto">
              <a:xfrm>
                <a:off x="5788" y="2690"/>
                <a:ext cx="6" cy="11"/>
              </a:xfrm>
              <a:custGeom>
                <a:avLst/>
                <a:gdLst>
                  <a:gd name="T0" fmla="*/ 0 w 6"/>
                  <a:gd name="T1" fmla="*/ 5 h 11"/>
                  <a:gd name="T2" fmla="*/ 0 w 6"/>
                  <a:gd name="T3" fmla="*/ 5 h 11"/>
                  <a:gd name="T4" fmla="*/ 0 w 6"/>
                  <a:gd name="T5" fmla="*/ 0 h 11"/>
                  <a:gd name="T6" fmla="*/ 2 w 6"/>
                  <a:gd name="T7" fmla="*/ 0 h 11"/>
                  <a:gd name="T8" fmla="*/ 6 w 6"/>
                  <a:gd name="T9" fmla="*/ 9 h 11"/>
                  <a:gd name="T10" fmla="*/ 6 w 6"/>
                  <a:gd name="T11" fmla="*/ 9 h 11"/>
                  <a:gd name="T12" fmla="*/ 6 w 6"/>
                  <a:gd name="T13" fmla="*/ 11 h 11"/>
                  <a:gd name="T14" fmla="*/ 4 w 6"/>
                  <a:gd name="T15" fmla="*/ 11 h 11"/>
                  <a:gd name="T16" fmla="*/ 0 w 6"/>
                  <a:gd name="T17" fmla="*/ 7 h 11"/>
                  <a:gd name="T18" fmla="*/ 0 w 6"/>
                  <a:gd name="T19" fmla="*/ 7 h 11"/>
                  <a:gd name="T20" fmla="*/ 0 w 6"/>
                  <a:gd name="T21" fmla="*/ 5 h 11"/>
                  <a:gd name="T22" fmla="*/ 0 w 6"/>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0" y="5"/>
                    </a:moveTo>
                    <a:lnTo>
                      <a:pt x="0" y="5"/>
                    </a:lnTo>
                    <a:lnTo>
                      <a:pt x="0" y="0"/>
                    </a:lnTo>
                    <a:lnTo>
                      <a:pt x="2" y="0"/>
                    </a:lnTo>
                    <a:lnTo>
                      <a:pt x="6" y="9"/>
                    </a:lnTo>
                    <a:lnTo>
                      <a:pt x="6" y="9"/>
                    </a:lnTo>
                    <a:lnTo>
                      <a:pt x="6" y="11"/>
                    </a:lnTo>
                    <a:lnTo>
                      <a:pt x="4" y="11"/>
                    </a:lnTo>
                    <a:lnTo>
                      <a:pt x="0" y="7"/>
                    </a:lnTo>
                    <a:lnTo>
                      <a:pt x="0" y="7"/>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9" name="Freeform 2250">
                <a:extLst>
                  <a:ext uri="{FF2B5EF4-FFF2-40B4-BE49-F238E27FC236}">
                    <a16:creationId xmlns:a16="http://schemas.microsoft.com/office/drawing/2014/main" id="{E13AF076-A44C-EC78-D649-F89D575FE0AF}"/>
                  </a:ext>
                </a:extLst>
              </p:cNvPr>
              <p:cNvSpPr>
                <a:spLocks/>
              </p:cNvSpPr>
              <p:nvPr/>
            </p:nvSpPr>
            <p:spPr bwMode="auto">
              <a:xfrm>
                <a:off x="5706" y="2682"/>
                <a:ext cx="4" cy="15"/>
              </a:xfrm>
              <a:custGeom>
                <a:avLst/>
                <a:gdLst>
                  <a:gd name="T0" fmla="*/ 2 w 4"/>
                  <a:gd name="T1" fmla="*/ 0 h 15"/>
                  <a:gd name="T2" fmla="*/ 2 w 4"/>
                  <a:gd name="T3" fmla="*/ 0 h 15"/>
                  <a:gd name="T4" fmla="*/ 4 w 4"/>
                  <a:gd name="T5" fmla="*/ 6 h 15"/>
                  <a:gd name="T6" fmla="*/ 4 w 4"/>
                  <a:gd name="T7" fmla="*/ 15 h 15"/>
                  <a:gd name="T8" fmla="*/ 4 w 4"/>
                  <a:gd name="T9" fmla="*/ 15 h 15"/>
                  <a:gd name="T10" fmla="*/ 2 w 4"/>
                  <a:gd name="T11" fmla="*/ 15 h 15"/>
                  <a:gd name="T12" fmla="*/ 0 w 4"/>
                  <a:gd name="T13" fmla="*/ 10 h 15"/>
                  <a:gd name="T14" fmla="*/ 0 w 4"/>
                  <a:gd name="T15" fmla="*/ 6 h 15"/>
                  <a:gd name="T16" fmla="*/ 2 w 4"/>
                  <a:gd name="T17" fmla="*/ 0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lnTo>
                      <a:pt x="2" y="0"/>
                    </a:lnTo>
                    <a:lnTo>
                      <a:pt x="4" y="6"/>
                    </a:lnTo>
                    <a:lnTo>
                      <a:pt x="4" y="15"/>
                    </a:lnTo>
                    <a:lnTo>
                      <a:pt x="4" y="15"/>
                    </a:lnTo>
                    <a:lnTo>
                      <a:pt x="2" y="15"/>
                    </a:lnTo>
                    <a:lnTo>
                      <a:pt x="0" y="10"/>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0" name="Freeform 2251">
                <a:extLst>
                  <a:ext uri="{FF2B5EF4-FFF2-40B4-BE49-F238E27FC236}">
                    <a16:creationId xmlns:a16="http://schemas.microsoft.com/office/drawing/2014/main" id="{C848A719-5CFE-EDD1-2D94-4D2136154561}"/>
                  </a:ext>
                </a:extLst>
              </p:cNvPr>
              <p:cNvSpPr>
                <a:spLocks/>
              </p:cNvSpPr>
              <p:nvPr/>
            </p:nvSpPr>
            <p:spPr bwMode="auto">
              <a:xfrm>
                <a:off x="5704" y="2709"/>
                <a:ext cx="6" cy="8"/>
              </a:xfrm>
              <a:custGeom>
                <a:avLst/>
                <a:gdLst>
                  <a:gd name="T0" fmla="*/ 4 w 6"/>
                  <a:gd name="T1" fmla="*/ 8 h 8"/>
                  <a:gd name="T2" fmla="*/ 4 w 6"/>
                  <a:gd name="T3" fmla="*/ 8 h 8"/>
                  <a:gd name="T4" fmla="*/ 0 w 6"/>
                  <a:gd name="T5" fmla="*/ 4 h 8"/>
                  <a:gd name="T6" fmla="*/ 0 w 6"/>
                  <a:gd name="T7" fmla="*/ 4 h 8"/>
                  <a:gd name="T8" fmla="*/ 2 w 6"/>
                  <a:gd name="T9" fmla="*/ 0 h 8"/>
                  <a:gd name="T10" fmla="*/ 4 w 6"/>
                  <a:gd name="T11" fmla="*/ 0 h 8"/>
                  <a:gd name="T12" fmla="*/ 6 w 6"/>
                  <a:gd name="T13" fmla="*/ 2 h 8"/>
                  <a:gd name="T14" fmla="*/ 6 w 6"/>
                  <a:gd name="T15" fmla="*/ 8 h 8"/>
                  <a:gd name="T16" fmla="*/ 6 w 6"/>
                  <a:gd name="T17" fmla="*/ 8 h 8"/>
                  <a:gd name="T18" fmla="*/ 4 w 6"/>
                  <a:gd name="T19" fmla="*/ 8 h 8"/>
                  <a:gd name="T20" fmla="*/ 4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4" y="8"/>
                    </a:moveTo>
                    <a:lnTo>
                      <a:pt x="4" y="8"/>
                    </a:lnTo>
                    <a:lnTo>
                      <a:pt x="0" y="4"/>
                    </a:lnTo>
                    <a:lnTo>
                      <a:pt x="0" y="4"/>
                    </a:lnTo>
                    <a:lnTo>
                      <a:pt x="2" y="0"/>
                    </a:lnTo>
                    <a:lnTo>
                      <a:pt x="4" y="0"/>
                    </a:lnTo>
                    <a:lnTo>
                      <a:pt x="6" y="2"/>
                    </a:lnTo>
                    <a:lnTo>
                      <a:pt x="6" y="8"/>
                    </a:lnTo>
                    <a:lnTo>
                      <a:pt x="6" y="8"/>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1" name="Freeform 2252">
                <a:extLst>
                  <a:ext uri="{FF2B5EF4-FFF2-40B4-BE49-F238E27FC236}">
                    <a16:creationId xmlns:a16="http://schemas.microsoft.com/office/drawing/2014/main" id="{DCA4775C-7E16-7497-995B-67AE3B3F6B3D}"/>
                  </a:ext>
                </a:extLst>
              </p:cNvPr>
              <p:cNvSpPr>
                <a:spLocks/>
              </p:cNvSpPr>
              <p:nvPr/>
            </p:nvSpPr>
            <p:spPr bwMode="auto">
              <a:xfrm>
                <a:off x="5698" y="2713"/>
                <a:ext cx="6" cy="6"/>
              </a:xfrm>
              <a:custGeom>
                <a:avLst/>
                <a:gdLst>
                  <a:gd name="T0" fmla="*/ 6 w 6"/>
                  <a:gd name="T1" fmla="*/ 0 h 6"/>
                  <a:gd name="T2" fmla="*/ 6 w 6"/>
                  <a:gd name="T3" fmla="*/ 0 h 6"/>
                  <a:gd name="T4" fmla="*/ 4 w 6"/>
                  <a:gd name="T5" fmla="*/ 6 h 6"/>
                  <a:gd name="T6" fmla="*/ 2 w 6"/>
                  <a:gd name="T7" fmla="*/ 6 h 6"/>
                  <a:gd name="T8" fmla="*/ 0 w 6"/>
                  <a:gd name="T9" fmla="*/ 4 h 6"/>
                  <a:gd name="T10" fmla="*/ 0 w 6"/>
                  <a:gd name="T11" fmla="*/ 4 h 6"/>
                  <a:gd name="T12" fmla="*/ 6 w 6"/>
                  <a:gd name="T13" fmla="*/ 0 h 6"/>
                  <a:gd name="T14" fmla="*/ 6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0"/>
                    </a:moveTo>
                    <a:lnTo>
                      <a:pt x="6" y="0"/>
                    </a:lnTo>
                    <a:lnTo>
                      <a:pt x="4" y="6"/>
                    </a:lnTo>
                    <a:lnTo>
                      <a:pt x="2" y="6"/>
                    </a:lnTo>
                    <a:lnTo>
                      <a:pt x="0" y="4"/>
                    </a:lnTo>
                    <a:lnTo>
                      <a:pt x="0"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2" name="Freeform 2253">
                <a:extLst>
                  <a:ext uri="{FF2B5EF4-FFF2-40B4-BE49-F238E27FC236}">
                    <a16:creationId xmlns:a16="http://schemas.microsoft.com/office/drawing/2014/main" id="{1EC07224-67D0-B164-DD71-F27D7D53F92C}"/>
                  </a:ext>
                </a:extLst>
              </p:cNvPr>
              <p:cNvSpPr>
                <a:spLocks/>
              </p:cNvSpPr>
              <p:nvPr/>
            </p:nvSpPr>
            <p:spPr bwMode="auto">
              <a:xfrm>
                <a:off x="5700" y="2644"/>
                <a:ext cx="8" cy="4"/>
              </a:xfrm>
              <a:custGeom>
                <a:avLst/>
                <a:gdLst>
                  <a:gd name="T0" fmla="*/ 0 w 8"/>
                  <a:gd name="T1" fmla="*/ 4 h 4"/>
                  <a:gd name="T2" fmla="*/ 0 w 8"/>
                  <a:gd name="T3" fmla="*/ 4 h 4"/>
                  <a:gd name="T4" fmla="*/ 2 w 8"/>
                  <a:gd name="T5" fmla="*/ 2 h 4"/>
                  <a:gd name="T6" fmla="*/ 4 w 8"/>
                  <a:gd name="T7" fmla="*/ 0 h 4"/>
                  <a:gd name="T8" fmla="*/ 6 w 8"/>
                  <a:gd name="T9" fmla="*/ 2 h 4"/>
                  <a:gd name="T10" fmla="*/ 8 w 8"/>
                  <a:gd name="T11" fmla="*/ 4 h 4"/>
                  <a:gd name="T12" fmla="*/ 8 w 8"/>
                  <a:gd name="T13" fmla="*/ 4 h 4"/>
                  <a:gd name="T14" fmla="*/ 0 w 8"/>
                  <a:gd name="T15" fmla="*/ 4 h 4"/>
                  <a:gd name="T16" fmla="*/ 0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4"/>
                    </a:moveTo>
                    <a:lnTo>
                      <a:pt x="0" y="4"/>
                    </a:lnTo>
                    <a:lnTo>
                      <a:pt x="2" y="2"/>
                    </a:lnTo>
                    <a:lnTo>
                      <a:pt x="4" y="0"/>
                    </a:lnTo>
                    <a:lnTo>
                      <a:pt x="6" y="2"/>
                    </a:lnTo>
                    <a:lnTo>
                      <a:pt x="8" y="4"/>
                    </a:lnTo>
                    <a:lnTo>
                      <a:pt x="8"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3" name="Freeform 2254">
                <a:extLst>
                  <a:ext uri="{FF2B5EF4-FFF2-40B4-BE49-F238E27FC236}">
                    <a16:creationId xmlns:a16="http://schemas.microsoft.com/office/drawing/2014/main" id="{8CF7ECC9-7CD7-1180-74AC-68061544B265}"/>
                  </a:ext>
                </a:extLst>
              </p:cNvPr>
              <p:cNvSpPr>
                <a:spLocks/>
              </p:cNvSpPr>
              <p:nvPr/>
            </p:nvSpPr>
            <p:spPr bwMode="auto">
              <a:xfrm>
                <a:off x="5604" y="2695"/>
                <a:ext cx="54" cy="66"/>
              </a:xfrm>
              <a:custGeom>
                <a:avLst/>
                <a:gdLst>
                  <a:gd name="T0" fmla="*/ 46 w 54"/>
                  <a:gd name="T1" fmla="*/ 66 h 66"/>
                  <a:gd name="T2" fmla="*/ 46 w 54"/>
                  <a:gd name="T3" fmla="*/ 66 h 66"/>
                  <a:gd name="T4" fmla="*/ 42 w 54"/>
                  <a:gd name="T5" fmla="*/ 52 h 66"/>
                  <a:gd name="T6" fmla="*/ 38 w 54"/>
                  <a:gd name="T7" fmla="*/ 44 h 66"/>
                  <a:gd name="T8" fmla="*/ 32 w 54"/>
                  <a:gd name="T9" fmla="*/ 40 h 66"/>
                  <a:gd name="T10" fmla="*/ 26 w 54"/>
                  <a:gd name="T11" fmla="*/ 38 h 66"/>
                  <a:gd name="T12" fmla="*/ 26 w 54"/>
                  <a:gd name="T13" fmla="*/ 38 h 66"/>
                  <a:gd name="T14" fmla="*/ 14 w 54"/>
                  <a:gd name="T15" fmla="*/ 38 h 66"/>
                  <a:gd name="T16" fmla="*/ 0 w 54"/>
                  <a:gd name="T17" fmla="*/ 36 h 66"/>
                  <a:gd name="T18" fmla="*/ 0 w 54"/>
                  <a:gd name="T19" fmla="*/ 36 h 66"/>
                  <a:gd name="T20" fmla="*/ 0 w 54"/>
                  <a:gd name="T21" fmla="*/ 32 h 66"/>
                  <a:gd name="T22" fmla="*/ 0 w 54"/>
                  <a:gd name="T23" fmla="*/ 32 h 66"/>
                  <a:gd name="T24" fmla="*/ 2 w 54"/>
                  <a:gd name="T25" fmla="*/ 28 h 66"/>
                  <a:gd name="T26" fmla="*/ 6 w 54"/>
                  <a:gd name="T27" fmla="*/ 26 h 66"/>
                  <a:gd name="T28" fmla="*/ 10 w 54"/>
                  <a:gd name="T29" fmla="*/ 22 h 66"/>
                  <a:gd name="T30" fmla="*/ 12 w 54"/>
                  <a:gd name="T31" fmla="*/ 18 h 66"/>
                  <a:gd name="T32" fmla="*/ 12 w 54"/>
                  <a:gd name="T33" fmla="*/ 18 h 66"/>
                  <a:gd name="T34" fmla="*/ 14 w 54"/>
                  <a:gd name="T35" fmla="*/ 26 h 66"/>
                  <a:gd name="T36" fmla="*/ 16 w 54"/>
                  <a:gd name="T37" fmla="*/ 26 h 66"/>
                  <a:gd name="T38" fmla="*/ 16 w 54"/>
                  <a:gd name="T39" fmla="*/ 24 h 66"/>
                  <a:gd name="T40" fmla="*/ 18 w 54"/>
                  <a:gd name="T41" fmla="*/ 20 h 66"/>
                  <a:gd name="T42" fmla="*/ 20 w 54"/>
                  <a:gd name="T43" fmla="*/ 18 h 66"/>
                  <a:gd name="T44" fmla="*/ 20 w 54"/>
                  <a:gd name="T45" fmla="*/ 18 h 66"/>
                  <a:gd name="T46" fmla="*/ 20 w 54"/>
                  <a:gd name="T47" fmla="*/ 18 h 66"/>
                  <a:gd name="T48" fmla="*/ 22 w 54"/>
                  <a:gd name="T49" fmla="*/ 22 h 66"/>
                  <a:gd name="T50" fmla="*/ 22 w 54"/>
                  <a:gd name="T51" fmla="*/ 22 h 66"/>
                  <a:gd name="T52" fmla="*/ 24 w 54"/>
                  <a:gd name="T53" fmla="*/ 22 h 66"/>
                  <a:gd name="T54" fmla="*/ 26 w 54"/>
                  <a:gd name="T55" fmla="*/ 22 h 66"/>
                  <a:gd name="T56" fmla="*/ 28 w 54"/>
                  <a:gd name="T57" fmla="*/ 16 h 66"/>
                  <a:gd name="T58" fmla="*/ 28 w 54"/>
                  <a:gd name="T59" fmla="*/ 16 h 66"/>
                  <a:gd name="T60" fmla="*/ 30 w 54"/>
                  <a:gd name="T61" fmla="*/ 4 h 66"/>
                  <a:gd name="T62" fmla="*/ 32 w 54"/>
                  <a:gd name="T63" fmla="*/ 2 h 66"/>
                  <a:gd name="T64" fmla="*/ 36 w 54"/>
                  <a:gd name="T65" fmla="*/ 0 h 66"/>
                  <a:gd name="T66" fmla="*/ 40 w 54"/>
                  <a:gd name="T67" fmla="*/ 2 h 66"/>
                  <a:gd name="T68" fmla="*/ 46 w 54"/>
                  <a:gd name="T69" fmla="*/ 2 h 66"/>
                  <a:gd name="T70" fmla="*/ 46 w 54"/>
                  <a:gd name="T71" fmla="*/ 2 h 66"/>
                  <a:gd name="T72" fmla="*/ 46 w 54"/>
                  <a:gd name="T73" fmla="*/ 4 h 66"/>
                  <a:gd name="T74" fmla="*/ 48 w 54"/>
                  <a:gd name="T75" fmla="*/ 6 h 66"/>
                  <a:gd name="T76" fmla="*/ 48 w 54"/>
                  <a:gd name="T77" fmla="*/ 6 h 66"/>
                  <a:gd name="T78" fmla="*/ 46 w 54"/>
                  <a:gd name="T79" fmla="*/ 10 h 66"/>
                  <a:gd name="T80" fmla="*/ 44 w 54"/>
                  <a:gd name="T81" fmla="*/ 14 h 66"/>
                  <a:gd name="T82" fmla="*/ 38 w 54"/>
                  <a:gd name="T83" fmla="*/ 16 h 66"/>
                  <a:gd name="T84" fmla="*/ 38 w 54"/>
                  <a:gd name="T85" fmla="*/ 16 h 66"/>
                  <a:gd name="T86" fmla="*/ 38 w 54"/>
                  <a:gd name="T87" fmla="*/ 16 h 66"/>
                  <a:gd name="T88" fmla="*/ 38 w 54"/>
                  <a:gd name="T89" fmla="*/ 16 h 66"/>
                  <a:gd name="T90" fmla="*/ 38 w 54"/>
                  <a:gd name="T91" fmla="*/ 16 h 66"/>
                  <a:gd name="T92" fmla="*/ 38 w 54"/>
                  <a:gd name="T93" fmla="*/ 16 h 66"/>
                  <a:gd name="T94" fmla="*/ 40 w 54"/>
                  <a:gd name="T95" fmla="*/ 16 h 66"/>
                  <a:gd name="T96" fmla="*/ 40 w 54"/>
                  <a:gd name="T97" fmla="*/ 16 h 66"/>
                  <a:gd name="T98" fmla="*/ 44 w 54"/>
                  <a:gd name="T99" fmla="*/ 14 h 66"/>
                  <a:gd name="T100" fmla="*/ 46 w 54"/>
                  <a:gd name="T101" fmla="*/ 16 h 66"/>
                  <a:gd name="T102" fmla="*/ 48 w 54"/>
                  <a:gd name="T103" fmla="*/ 20 h 66"/>
                  <a:gd name="T104" fmla="*/ 50 w 54"/>
                  <a:gd name="T105" fmla="*/ 26 h 66"/>
                  <a:gd name="T106" fmla="*/ 50 w 54"/>
                  <a:gd name="T107" fmla="*/ 26 h 66"/>
                  <a:gd name="T108" fmla="*/ 54 w 54"/>
                  <a:gd name="T109" fmla="*/ 42 h 66"/>
                  <a:gd name="T110" fmla="*/ 54 w 54"/>
                  <a:gd name="T111" fmla="*/ 42 h 66"/>
                  <a:gd name="T112" fmla="*/ 54 w 54"/>
                  <a:gd name="T113" fmla="*/ 50 h 66"/>
                  <a:gd name="T114" fmla="*/ 54 w 54"/>
                  <a:gd name="T115" fmla="*/ 50 h 66"/>
                  <a:gd name="T116" fmla="*/ 52 w 54"/>
                  <a:gd name="T117" fmla="*/ 62 h 66"/>
                  <a:gd name="T118" fmla="*/ 50 w 54"/>
                  <a:gd name="T119" fmla="*/ 64 h 66"/>
                  <a:gd name="T120" fmla="*/ 46 w 54"/>
                  <a:gd name="T121" fmla="*/ 66 h 66"/>
                  <a:gd name="T122" fmla="*/ 46 w 54"/>
                  <a:gd name="T1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66">
                    <a:moveTo>
                      <a:pt x="46" y="66"/>
                    </a:moveTo>
                    <a:lnTo>
                      <a:pt x="46" y="66"/>
                    </a:lnTo>
                    <a:lnTo>
                      <a:pt x="42" y="52"/>
                    </a:lnTo>
                    <a:lnTo>
                      <a:pt x="38" y="44"/>
                    </a:lnTo>
                    <a:lnTo>
                      <a:pt x="32" y="40"/>
                    </a:lnTo>
                    <a:lnTo>
                      <a:pt x="26" y="38"/>
                    </a:lnTo>
                    <a:lnTo>
                      <a:pt x="26" y="38"/>
                    </a:lnTo>
                    <a:lnTo>
                      <a:pt x="14" y="38"/>
                    </a:lnTo>
                    <a:lnTo>
                      <a:pt x="0" y="36"/>
                    </a:lnTo>
                    <a:lnTo>
                      <a:pt x="0" y="36"/>
                    </a:lnTo>
                    <a:lnTo>
                      <a:pt x="0" y="32"/>
                    </a:lnTo>
                    <a:lnTo>
                      <a:pt x="0" y="32"/>
                    </a:lnTo>
                    <a:lnTo>
                      <a:pt x="2" y="28"/>
                    </a:lnTo>
                    <a:lnTo>
                      <a:pt x="6" y="26"/>
                    </a:lnTo>
                    <a:lnTo>
                      <a:pt x="10" y="22"/>
                    </a:lnTo>
                    <a:lnTo>
                      <a:pt x="12" y="18"/>
                    </a:lnTo>
                    <a:lnTo>
                      <a:pt x="12" y="18"/>
                    </a:lnTo>
                    <a:lnTo>
                      <a:pt x="14" y="26"/>
                    </a:lnTo>
                    <a:lnTo>
                      <a:pt x="16" y="26"/>
                    </a:lnTo>
                    <a:lnTo>
                      <a:pt x="16" y="24"/>
                    </a:lnTo>
                    <a:lnTo>
                      <a:pt x="18" y="20"/>
                    </a:lnTo>
                    <a:lnTo>
                      <a:pt x="20" y="18"/>
                    </a:lnTo>
                    <a:lnTo>
                      <a:pt x="20" y="18"/>
                    </a:lnTo>
                    <a:lnTo>
                      <a:pt x="20" y="18"/>
                    </a:lnTo>
                    <a:lnTo>
                      <a:pt x="22" y="22"/>
                    </a:lnTo>
                    <a:lnTo>
                      <a:pt x="22" y="22"/>
                    </a:lnTo>
                    <a:lnTo>
                      <a:pt x="24" y="22"/>
                    </a:lnTo>
                    <a:lnTo>
                      <a:pt x="26" y="22"/>
                    </a:lnTo>
                    <a:lnTo>
                      <a:pt x="28" y="16"/>
                    </a:lnTo>
                    <a:lnTo>
                      <a:pt x="28" y="16"/>
                    </a:lnTo>
                    <a:lnTo>
                      <a:pt x="30" y="4"/>
                    </a:lnTo>
                    <a:lnTo>
                      <a:pt x="32" y="2"/>
                    </a:lnTo>
                    <a:lnTo>
                      <a:pt x="36" y="0"/>
                    </a:lnTo>
                    <a:lnTo>
                      <a:pt x="40" y="2"/>
                    </a:lnTo>
                    <a:lnTo>
                      <a:pt x="46" y="2"/>
                    </a:lnTo>
                    <a:lnTo>
                      <a:pt x="46" y="2"/>
                    </a:lnTo>
                    <a:lnTo>
                      <a:pt x="46" y="4"/>
                    </a:lnTo>
                    <a:lnTo>
                      <a:pt x="48" y="6"/>
                    </a:lnTo>
                    <a:lnTo>
                      <a:pt x="48" y="6"/>
                    </a:lnTo>
                    <a:lnTo>
                      <a:pt x="46" y="10"/>
                    </a:lnTo>
                    <a:lnTo>
                      <a:pt x="44" y="14"/>
                    </a:lnTo>
                    <a:lnTo>
                      <a:pt x="38" y="16"/>
                    </a:lnTo>
                    <a:lnTo>
                      <a:pt x="38" y="16"/>
                    </a:lnTo>
                    <a:lnTo>
                      <a:pt x="38" y="16"/>
                    </a:lnTo>
                    <a:lnTo>
                      <a:pt x="38" y="16"/>
                    </a:lnTo>
                    <a:lnTo>
                      <a:pt x="38" y="16"/>
                    </a:lnTo>
                    <a:lnTo>
                      <a:pt x="38" y="16"/>
                    </a:lnTo>
                    <a:lnTo>
                      <a:pt x="40" y="16"/>
                    </a:lnTo>
                    <a:lnTo>
                      <a:pt x="40" y="16"/>
                    </a:lnTo>
                    <a:lnTo>
                      <a:pt x="44" y="14"/>
                    </a:lnTo>
                    <a:lnTo>
                      <a:pt x="46" y="16"/>
                    </a:lnTo>
                    <a:lnTo>
                      <a:pt x="48" y="20"/>
                    </a:lnTo>
                    <a:lnTo>
                      <a:pt x="50" y="26"/>
                    </a:lnTo>
                    <a:lnTo>
                      <a:pt x="50" y="26"/>
                    </a:lnTo>
                    <a:lnTo>
                      <a:pt x="54" y="42"/>
                    </a:lnTo>
                    <a:lnTo>
                      <a:pt x="54" y="42"/>
                    </a:lnTo>
                    <a:lnTo>
                      <a:pt x="54" y="50"/>
                    </a:lnTo>
                    <a:lnTo>
                      <a:pt x="54" y="50"/>
                    </a:lnTo>
                    <a:lnTo>
                      <a:pt x="52" y="62"/>
                    </a:lnTo>
                    <a:lnTo>
                      <a:pt x="50" y="64"/>
                    </a:lnTo>
                    <a:lnTo>
                      <a:pt x="46" y="66"/>
                    </a:lnTo>
                    <a:lnTo>
                      <a:pt x="46"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4" name="Freeform 2255">
                <a:extLst>
                  <a:ext uri="{FF2B5EF4-FFF2-40B4-BE49-F238E27FC236}">
                    <a16:creationId xmlns:a16="http://schemas.microsoft.com/office/drawing/2014/main" id="{08604362-0953-8750-D20C-22A42C08AC2B}"/>
                  </a:ext>
                </a:extLst>
              </p:cNvPr>
              <p:cNvSpPr>
                <a:spLocks/>
              </p:cNvSpPr>
              <p:nvPr/>
            </p:nvSpPr>
            <p:spPr bwMode="auto">
              <a:xfrm>
                <a:off x="5656" y="2733"/>
                <a:ext cx="4" cy="12"/>
              </a:xfrm>
              <a:custGeom>
                <a:avLst/>
                <a:gdLst>
                  <a:gd name="T0" fmla="*/ 2 w 4"/>
                  <a:gd name="T1" fmla="*/ 12 h 12"/>
                  <a:gd name="T2" fmla="*/ 2 w 4"/>
                  <a:gd name="T3" fmla="*/ 12 h 12"/>
                  <a:gd name="T4" fmla="*/ 0 w 4"/>
                  <a:gd name="T5" fmla="*/ 8 h 12"/>
                  <a:gd name="T6" fmla="*/ 0 w 4"/>
                  <a:gd name="T7" fmla="*/ 8 h 12"/>
                  <a:gd name="T8" fmla="*/ 0 w 4"/>
                  <a:gd name="T9" fmla="*/ 4 h 12"/>
                  <a:gd name="T10" fmla="*/ 0 w 4"/>
                  <a:gd name="T11" fmla="*/ 0 h 12"/>
                  <a:gd name="T12" fmla="*/ 0 w 4"/>
                  <a:gd name="T13" fmla="*/ 0 h 12"/>
                  <a:gd name="T14" fmla="*/ 2 w 4"/>
                  <a:gd name="T15" fmla="*/ 0 h 12"/>
                  <a:gd name="T16" fmla="*/ 4 w 4"/>
                  <a:gd name="T17" fmla="*/ 0 h 12"/>
                  <a:gd name="T18" fmla="*/ 4 w 4"/>
                  <a:gd name="T19" fmla="*/ 6 h 12"/>
                  <a:gd name="T20" fmla="*/ 4 w 4"/>
                  <a:gd name="T21" fmla="*/ 6 h 12"/>
                  <a:gd name="T22" fmla="*/ 4 w 4"/>
                  <a:gd name="T23" fmla="*/ 12 h 12"/>
                  <a:gd name="T24" fmla="*/ 4 w 4"/>
                  <a:gd name="T25" fmla="*/ 12 h 12"/>
                  <a:gd name="T26" fmla="*/ 2 w 4"/>
                  <a:gd name="T27" fmla="*/ 12 h 12"/>
                  <a:gd name="T28" fmla="*/ 2 w 4"/>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2" y="12"/>
                    </a:moveTo>
                    <a:lnTo>
                      <a:pt x="2" y="12"/>
                    </a:lnTo>
                    <a:lnTo>
                      <a:pt x="0" y="8"/>
                    </a:lnTo>
                    <a:lnTo>
                      <a:pt x="0" y="8"/>
                    </a:lnTo>
                    <a:lnTo>
                      <a:pt x="0" y="4"/>
                    </a:lnTo>
                    <a:lnTo>
                      <a:pt x="0" y="0"/>
                    </a:lnTo>
                    <a:lnTo>
                      <a:pt x="0" y="0"/>
                    </a:lnTo>
                    <a:lnTo>
                      <a:pt x="2" y="0"/>
                    </a:lnTo>
                    <a:lnTo>
                      <a:pt x="4" y="0"/>
                    </a:lnTo>
                    <a:lnTo>
                      <a:pt x="4" y="6"/>
                    </a:lnTo>
                    <a:lnTo>
                      <a:pt x="4" y="6"/>
                    </a:lnTo>
                    <a:lnTo>
                      <a:pt x="4" y="12"/>
                    </a:lnTo>
                    <a:lnTo>
                      <a:pt x="4"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5" name="Freeform 2256">
                <a:extLst>
                  <a:ext uri="{FF2B5EF4-FFF2-40B4-BE49-F238E27FC236}">
                    <a16:creationId xmlns:a16="http://schemas.microsoft.com/office/drawing/2014/main" id="{063E9802-09D4-10FF-440C-443D882FD23C}"/>
                  </a:ext>
                </a:extLst>
              </p:cNvPr>
              <p:cNvSpPr>
                <a:spLocks/>
              </p:cNvSpPr>
              <p:nvPr/>
            </p:nvSpPr>
            <p:spPr bwMode="auto">
              <a:xfrm>
                <a:off x="5670" y="2678"/>
                <a:ext cx="26" cy="43"/>
              </a:xfrm>
              <a:custGeom>
                <a:avLst/>
                <a:gdLst>
                  <a:gd name="T0" fmla="*/ 12 w 26"/>
                  <a:gd name="T1" fmla="*/ 0 h 43"/>
                  <a:gd name="T2" fmla="*/ 12 w 26"/>
                  <a:gd name="T3" fmla="*/ 0 h 43"/>
                  <a:gd name="T4" fmla="*/ 20 w 26"/>
                  <a:gd name="T5" fmla="*/ 2 h 43"/>
                  <a:gd name="T6" fmla="*/ 22 w 26"/>
                  <a:gd name="T7" fmla="*/ 2 h 43"/>
                  <a:gd name="T8" fmla="*/ 26 w 26"/>
                  <a:gd name="T9" fmla="*/ 0 h 43"/>
                  <a:gd name="T10" fmla="*/ 26 w 26"/>
                  <a:gd name="T11" fmla="*/ 0 h 43"/>
                  <a:gd name="T12" fmla="*/ 22 w 26"/>
                  <a:gd name="T13" fmla="*/ 6 h 43"/>
                  <a:gd name="T14" fmla="*/ 18 w 26"/>
                  <a:gd name="T15" fmla="*/ 8 h 43"/>
                  <a:gd name="T16" fmla="*/ 18 w 26"/>
                  <a:gd name="T17" fmla="*/ 8 h 43"/>
                  <a:gd name="T18" fmla="*/ 16 w 26"/>
                  <a:gd name="T19" fmla="*/ 4 h 43"/>
                  <a:gd name="T20" fmla="*/ 14 w 26"/>
                  <a:gd name="T21" fmla="*/ 4 h 43"/>
                  <a:gd name="T22" fmla="*/ 14 w 26"/>
                  <a:gd name="T23" fmla="*/ 6 h 43"/>
                  <a:gd name="T24" fmla="*/ 14 w 26"/>
                  <a:gd name="T25" fmla="*/ 6 h 43"/>
                  <a:gd name="T26" fmla="*/ 14 w 26"/>
                  <a:gd name="T27" fmla="*/ 21 h 43"/>
                  <a:gd name="T28" fmla="*/ 16 w 26"/>
                  <a:gd name="T29" fmla="*/ 29 h 43"/>
                  <a:gd name="T30" fmla="*/ 18 w 26"/>
                  <a:gd name="T31" fmla="*/ 35 h 43"/>
                  <a:gd name="T32" fmla="*/ 18 w 26"/>
                  <a:gd name="T33" fmla="*/ 35 h 43"/>
                  <a:gd name="T34" fmla="*/ 16 w 26"/>
                  <a:gd name="T35" fmla="*/ 33 h 43"/>
                  <a:gd name="T36" fmla="*/ 14 w 26"/>
                  <a:gd name="T37" fmla="*/ 35 h 43"/>
                  <a:gd name="T38" fmla="*/ 10 w 26"/>
                  <a:gd name="T39" fmla="*/ 39 h 43"/>
                  <a:gd name="T40" fmla="*/ 6 w 26"/>
                  <a:gd name="T41" fmla="*/ 41 h 43"/>
                  <a:gd name="T42" fmla="*/ 4 w 26"/>
                  <a:gd name="T43" fmla="*/ 43 h 43"/>
                  <a:gd name="T44" fmla="*/ 2 w 26"/>
                  <a:gd name="T45" fmla="*/ 41 h 43"/>
                  <a:gd name="T46" fmla="*/ 2 w 26"/>
                  <a:gd name="T47" fmla="*/ 41 h 43"/>
                  <a:gd name="T48" fmla="*/ 0 w 26"/>
                  <a:gd name="T49" fmla="*/ 31 h 43"/>
                  <a:gd name="T50" fmla="*/ 0 w 26"/>
                  <a:gd name="T51" fmla="*/ 19 h 43"/>
                  <a:gd name="T52" fmla="*/ 0 w 26"/>
                  <a:gd name="T53" fmla="*/ 19 h 43"/>
                  <a:gd name="T54" fmla="*/ 0 w 26"/>
                  <a:gd name="T55" fmla="*/ 4 h 43"/>
                  <a:gd name="T56" fmla="*/ 2 w 26"/>
                  <a:gd name="T57" fmla="*/ 2 h 43"/>
                  <a:gd name="T58" fmla="*/ 4 w 26"/>
                  <a:gd name="T59" fmla="*/ 0 h 43"/>
                  <a:gd name="T60" fmla="*/ 8 w 26"/>
                  <a:gd name="T61" fmla="*/ 0 h 43"/>
                  <a:gd name="T62" fmla="*/ 12 w 26"/>
                  <a:gd name="T63" fmla="*/ 0 h 43"/>
                  <a:gd name="T64" fmla="*/ 12 w 26"/>
                  <a:gd name="T6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43">
                    <a:moveTo>
                      <a:pt x="12" y="0"/>
                    </a:moveTo>
                    <a:lnTo>
                      <a:pt x="12" y="0"/>
                    </a:lnTo>
                    <a:lnTo>
                      <a:pt x="20" y="2"/>
                    </a:lnTo>
                    <a:lnTo>
                      <a:pt x="22" y="2"/>
                    </a:lnTo>
                    <a:lnTo>
                      <a:pt x="26" y="0"/>
                    </a:lnTo>
                    <a:lnTo>
                      <a:pt x="26" y="0"/>
                    </a:lnTo>
                    <a:lnTo>
                      <a:pt x="22" y="6"/>
                    </a:lnTo>
                    <a:lnTo>
                      <a:pt x="18" y="8"/>
                    </a:lnTo>
                    <a:lnTo>
                      <a:pt x="18" y="8"/>
                    </a:lnTo>
                    <a:lnTo>
                      <a:pt x="16" y="4"/>
                    </a:lnTo>
                    <a:lnTo>
                      <a:pt x="14" y="4"/>
                    </a:lnTo>
                    <a:lnTo>
                      <a:pt x="14" y="6"/>
                    </a:lnTo>
                    <a:lnTo>
                      <a:pt x="14" y="6"/>
                    </a:lnTo>
                    <a:lnTo>
                      <a:pt x="14" y="21"/>
                    </a:lnTo>
                    <a:lnTo>
                      <a:pt x="16" y="29"/>
                    </a:lnTo>
                    <a:lnTo>
                      <a:pt x="18" y="35"/>
                    </a:lnTo>
                    <a:lnTo>
                      <a:pt x="18" y="35"/>
                    </a:lnTo>
                    <a:lnTo>
                      <a:pt x="16" y="33"/>
                    </a:lnTo>
                    <a:lnTo>
                      <a:pt x="14" y="35"/>
                    </a:lnTo>
                    <a:lnTo>
                      <a:pt x="10" y="39"/>
                    </a:lnTo>
                    <a:lnTo>
                      <a:pt x="6" y="41"/>
                    </a:lnTo>
                    <a:lnTo>
                      <a:pt x="4" y="43"/>
                    </a:lnTo>
                    <a:lnTo>
                      <a:pt x="2" y="41"/>
                    </a:lnTo>
                    <a:lnTo>
                      <a:pt x="2" y="41"/>
                    </a:lnTo>
                    <a:lnTo>
                      <a:pt x="0" y="31"/>
                    </a:lnTo>
                    <a:lnTo>
                      <a:pt x="0" y="19"/>
                    </a:lnTo>
                    <a:lnTo>
                      <a:pt x="0" y="19"/>
                    </a:lnTo>
                    <a:lnTo>
                      <a:pt x="0" y="4"/>
                    </a:lnTo>
                    <a:lnTo>
                      <a:pt x="2" y="2"/>
                    </a:lnTo>
                    <a:lnTo>
                      <a:pt x="4" y="0"/>
                    </a:lnTo>
                    <a:lnTo>
                      <a:pt x="8"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6" name="Freeform 2257">
                <a:extLst>
                  <a:ext uri="{FF2B5EF4-FFF2-40B4-BE49-F238E27FC236}">
                    <a16:creationId xmlns:a16="http://schemas.microsoft.com/office/drawing/2014/main" id="{B4879239-79EB-6050-9984-87FD0CF2EC8A}"/>
                  </a:ext>
                </a:extLst>
              </p:cNvPr>
              <p:cNvSpPr>
                <a:spLocks/>
              </p:cNvSpPr>
              <p:nvPr/>
            </p:nvSpPr>
            <p:spPr bwMode="auto">
              <a:xfrm>
                <a:off x="5638" y="2701"/>
                <a:ext cx="28" cy="40"/>
              </a:xfrm>
              <a:custGeom>
                <a:avLst/>
                <a:gdLst>
                  <a:gd name="T0" fmla="*/ 22 w 28"/>
                  <a:gd name="T1" fmla="*/ 38 h 40"/>
                  <a:gd name="T2" fmla="*/ 22 w 28"/>
                  <a:gd name="T3" fmla="*/ 38 h 40"/>
                  <a:gd name="T4" fmla="*/ 20 w 28"/>
                  <a:gd name="T5" fmla="*/ 34 h 40"/>
                  <a:gd name="T6" fmla="*/ 20 w 28"/>
                  <a:gd name="T7" fmla="*/ 36 h 40"/>
                  <a:gd name="T8" fmla="*/ 18 w 28"/>
                  <a:gd name="T9" fmla="*/ 40 h 40"/>
                  <a:gd name="T10" fmla="*/ 18 w 28"/>
                  <a:gd name="T11" fmla="*/ 40 h 40"/>
                  <a:gd name="T12" fmla="*/ 14 w 28"/>
                  <a:gd name="T13" fmla="*/ 22 h 40"/>
                  <a:gd name="T14" fmla="*/ 14 w 28"/>
                  <a:gd name="T15" fmla="*/ 22 h 40"/>
                  <a:gd name="T16" fmla="*/ 14 w 28"/>
                  <a:gd name="T17" fmla="*/ 16 h 40"/>
                  <a:gd name="T18" fmla="*/ 12 w 28"/>
                  <a:gd name="T19" fmla="*/ 12 h 40"/>
                  <a:gd name="T20" fmla="*/ 10 w 28"/>
                  <a:gd name="T21" fmla="*/ 12 h 40"/>
                  <a:gd name="T22" fmla="*/ 6 w 28"/>
                  <a:gd name="T23" fmla="*/ 14 h 40"/>
                  <a:gd name="T24" fmla="*/ 6 w 28"/>
                  <a:gd name="T25" fmla="*/ 14 h 40"/>
                  <a:gd name="T26" fmla="*/ 4 w 28"/>
                  <a:gd name="T27" fmla="*/ 12 h 40"/>
                  <a:gd name="T28" fmla="*/ 2 w 28"/>
                  <a:gd name="T29" fmla="*/ 14 h 40"/>
                  <a:gd name="T30" fmla="*/ 2 w 28"/>
                  <a:gd name="T31" fmla="*/ 14 h 40"/>
                  <a:gd name="T32" fmla="*/ 0 w 28"/>
                  <a:gd name="T33" fmla="*/ 16 h 40"/>
                  <a:gd name="T34" fmla="*/ 0 w 28"/>
                  <a:gd name="T35" fmla="*/ 12 h 40"/>
                  <a:gd name="T36" fmla="*/ 0 w 28"/>
                  <a:gd name="T37" fmla="*/ 12 h 40"/>
                  <a:gd name="T38" fmla="*/ 0 w 28"/>
                  <a:gd name="T39" fmla="*/ 6 h 40"/>
                  <a:gd name="T40" fmla="*/ 2 w 28"/>
                  <a:gd name="T41" fmla="*/ 4 h 40"/>
                  <a:gd name="T42" fmla="*/ 2 w 28"/>
                  <a:gd name="T43" fmla="*/ 4 h 40"/>
                  <a:gd name="T44" fmla="*/ 14 w 28"/>
                  <a:gd name="T45" fmla="*/ 0 h 40"/>
                  <a:gd name="T46" fmla="*/ 14 w 28"/>
                  <a:gd name="T47" fmla="*/ 0 h 40"/>
                  <a:gd name="T48" fmla="*/ 16 w 28"/>
                  <a:gd name="T49" fmla="*/ 4 h 40"/>
                  <a:gd name="T50" fmla="*/ 16 w 28"/>
                  <a:gd name="T51" fmla="*/ 4 h 40"/>
                  <a:gd name="T52" fmla="*/ 20 w 28"/>
                  <a:gd name="T53" fmla="*/ 4 h 40"/>
                  <a:gd name="T54" fmla="*/ 20 w 28"/>
                  <a:gd name="T55" fmla="*/ 4 h 40"/>
                  <a:gd name="T56" fmla="*/ 22 w 28"/>
                  <a:gd name="T57" fmla="*/ 8 h 40"/>
                  <a:gd name="T58" fmla="*/ 24 w 28"/>
                  <a:gd name="T59" fmla="*/ 10 h 40"/>
                  <a:gd name="T60" fmla="*/ 26 w 28"/>
                  <a:gd name="T61" fmla="*/ 12 h 40"/>
                  <a:gd name="T62" fmla="*/ 28 w 28"/>
                  <a:gd name="T63" fmla="*/ 16 h 40"/>
                  <a:gd name="T64" fmla="*/ 28 w 28"/>
                  <a:gd name="T65" fmla="*/ 16 h 40"/>
                  <a:gd name="T66" fmla="*/ 28 w 28"/>
                  <a:gd name="T67" fmla="*/ 22 h 40"/>
                  <a:gd name="T68" fmla="*/ 28 w 28"/>
                  <a:gd name="T69" fmla="*/ 22 h 40"/>
                  <a:gd name="T70" fmla="*/ 26 w 28"/>
                  <a:gd name="T71" fmla="*/ 26 h 40"/>
                  <a:gd name="T72" fmla="*/ 26 w 28"/>
                  <a:gd name="T73" fmla="*/ 30 h 40"/>
                  <a:gd name="T74" fmla="*/ 26 w 28"/>
                  <a:gd name="T75" fmla="*/ 30 h 40"/>
                  <a:gd name="T76" fmla="*/ 22 w 28"/>
                  <a:gd name="T77" fmla="*/ 38 h 40"/>
                  <a:gd name="T78" fmla="*/ 22 w 28"/>
                  <a:gd name="T7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0">
                    <a:moveTo>
                      <a:pt x="22" y="38"/>
                    </a:moveTo>
                    <a:lnTo>
                      <a:pt x="22" y="38"/>
                    </a:lnTo>
                    <a:lnTo>
                      <a:pt x="20" y="34"/>
                    </a:lnTo>
                    <a:lnTo>
                      <a:pt x="20" y="36"/>
                    </a:lnTo>
                    <a:lnTo>
                      <a:pt x="18" y="40"/>
                    </a:lnTo>
                    <a:lnTo>
                      <a:pt x="18" y="40"/>
                    </a:lnTo>
                    <a:lnTo>
                      <a:pt x="14" y="22"/>
                    </a:lnTo>
                    <a:lnTo>
                      <a:pt x="14" y="22"/>
                    </a:lnTo>
                    <a:lnTo>
                      <a:pt x="14" y="16"/>
                    </a:lnTo>
                    <a:lnTo>
                      <a:pt x="12" y="12"/>
                    </a:lnTo>
                    <a:lnTo>
                      <a:pt x="10" y="12"/>
                    </a:lnTo>
                    <a:lnTo>
                      <a:pt x="6" y="14"/>
                    </a:lnTo>
                    <a:lnTo>
                      <a:pt x="6" y="14"/>
                    </a:lnTo>
                    <a:lnTo>
                      <a:pt x="4" y="12"/>
                    </a:lnTo>
                    <a:lnTo>
                      <a:pt x="2" y="14"/>
                    </a:lnTo>
                    <a:lnTo>
                      <a:pt x="2" y="14"/>
                    </a:lnTo>
                    <a:lnTo>
                      <a:pt x="0" y="16"/>
                    </a:lnTo>
                    <a:lnTo>
                      <a:pt x="0" y="12"/>
                    </a:lnTo>
                    <a:lnTo>
                      <a:pt x="0" y="12"/>
                    </a:lnTo>
                    <a:lnTo>
                      <a:pt x="0" y="6"/>
                    </a:lnTo>
                    <a:lnTo>
                      <a:pt x="2" y="4"/>
                    </a:lnTo>
                    <a:lnTo>
                      <a:pt x="2" y="4"/>
                    </a:lnTo>
                    <a:lnTo>
                      <a:pt x="14" y="0"/>
                    </a:lnTo>
                    <a:lnTo>
                      <a:pt x="14" y="0"/>
                    </a:lnTo>
                    <a:lnTo>
                      <a:pt x="16" y="4"/>
                    </a:lnTo>
                    <a:lnTo>
                      <a:pt x="16" y="4"/>
                    </a:lnTo>
                    <a:lnTo>
                      <a:pt x="20" y="4"/>
                    </a:lnTo>
                    <a:lnTo>
                      <a:pt x="20" y="4"/>
                    </a:lnTo>
                    <a:lnTo>
                      <a:pt x="22" y="8"/>
                    </a:lnTo>
                    <a:lnTo>
                      <a:pt x="24" y="10"/>
                    </a:lnTo>
                    <a:lnTo>
                      <a:pt x="26" y="12"/>
                    </a:lnTo>
                    <a:lnTo>
                      <a:pt x="28" y="16"/>
                    </a:lnTo>
                    <a:lnTo>
                      <a:pt x="28" y="16"/>
                    </a:lnTo>
                    <a:lnTo>
                      <a:pt x="28" y="22"/>
                    </a:lnTo>
                    <a:lnTo>
                      <a:pt x="28" y="22"/>
                    </a:lnTo>
                    <a:lnTo>
                      <a:pt x="26" y="26"/>
                    </a:lnTo>
                    <a:lnTo>
                      <a:pt x="26" y="30"/>
                    </a:lnTo>
                    <a:lnTo>
                      <a:pt x="26" y="30"/>
                    </a:lnTo>
                    <a:lnTo>
                      <a:pt x="22" y="38"/>
                    </a:lnTo>
                    <a:lnTo>
                      <a:pt x="2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7" name="Freeform 2258">
                <a:extLst>
                  <a:ext uri="{FF2B5EF4-FFF2-40B4-BE49-F238E27FC236}">
                    <a16:creationId xmlns:a16="http://schemas.microsoft.com/office/drawing/2014/main" id="{AB94DD85-42DB-8020-C172-84CC3481AB3B}"/>
                  </a:ext>
                </a:extLst>
              </p:cNvPr>
              <p:cNvSpPr>
                <a:spLocks/>
              </p:cNvSpPr>
              <p:nvPr/>
            </p:nvSpPr>
            <p:spPr bwMode="auto">
              <a:xfrm>
                <a:off x="5662" y="2719"/>
                <a:ext cx="12" cy="16"/>
              </a:xfrm>
              <a:custGeom>
                <a:avLst/>
                <a:gdLst>
                  <a:gd name="T0" fmla="*/ 2 w 12"/>
                  <a:gd name="T1" fmla="*/ 12 h 16"/>
                  <a:gd name="T2" fmla="*/ 2 w 12"/>
                  <a:gd name="T3" fmla="*/ 12 h 16"/>
                  <a:gd name="T4" fmla="*/ 0 w 12"/>
                  <a:gd name="T5" fmla="*/ 6 h 16"/>
                  <a:gd name="T6" fmla="*/ 0 w 12"/>
                  <a:gd name="T7" fmla="*/ 4 h 16"/>
                  <a:gd name="T8" fmla="*/ 0 w 12"/>
                  <a:gd name="T9" fmla="*/ 2 h 16"/>
                  <a:gd name="T10" fmla="*/ 0 w 12"/>
                  <a:gd name="T11" fmla="*/ 2 h 16"/>
                  <a:gd name="T12" fmla="*/ 2 w 12"/>
                  <a:gd name="T13" fmla="*/ 0 h 16"/>
                  <a:gd name="T14" fmla="*/ 2 w 12"/>
                  <a:gd name="T15" fmla="*/ 2 h 16"/>
                  <a:gd name="T16" fmla="*/ 4 w 12"/>
                  <a:gd name="T17" fmla="*/ 4 h 16"/>
                  <a:gd name="T18" fmla="*/ 4 w 12"/>
                  <a:gd name="T19" fmla="*/ 4 h 16"/>
                  <a:gd name="T20" fmla="*/ 6 w 12"/>
                  <a:gd name="T21" fmla="*/ 8 h 16"/>
                  <a:gd name="T22" fmla="*/ 8 w 12"/>
                  <a:gd name="T23" fmla="*/ 8 h 16"/>
                  <a:gd name="T24" fmla="*/ 10 w 12"/>
                  <a:gd name="T25" fmla="*/ 8 h 16"/>
                  <a:gd name="T26" fmla="*/ 12 w 12"/>
                  <a:gd name="T27" fmla="*/ 10 h 16"/>
                  <a:gd name="T28" fmla="*/ 12 w 12"/>
                  <a:gd name="T29" fmla="*/ 10 h 16"/>
                  <a:gd name="T30" fmla="*/ 10 w 12"/>
                  <a:gd name="T31" fmla="*/ 14 h 16"/>
                  <a:gd name="T32" fmla="*/ 8 w 12"/>
                  <a:gd name="T33" fmla="*/ 16 h 16"/>
                  <a:gd name="T34" fmla="*/ 4 w 12"/>
                  <a:gd name="T35" fmla="*/ 14 h 16"/>
                  <a:gd name="T36" fmla="*/ 2 w 12"/>
                  <a:gd name="T37" fmla="*/ 12 h 16"/>
                  <a:gd name="T38" fmla="*/ 2 w 12"/>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2" y="12"/>
                    </a:moveTo>
                    <a:lnTo>
                      <a:pt x="2" y="12"/>
                    </a:lnTo>
                    <a:lnTo>
                      <a:pt x="0" y="6"/>
                    </a:lnTo>
                    <a:lnTo>
                      <a:pt x="0" y="4"/>
                    </a:lnTo>
                    <a:lnTo>
                      <a:pt x="0" y="2"/>
                    </a:lnTo>
                    <a:lnTo>
                      <a:pt x="0" y="2"/>
                    </a:lnTo>
                    <a:lnTo>
                      <a:pt x="2" y="0"/>
                    </a:lnTo>
                    <a:lnTo>
                      <a:pt x="2" y="2"/>
                    </a:lnTo>
                    <a:lnTo>
                      <a:pt x="4" y="4"/>
                    </a:lnTo>
                    <a:lnTo>
                      <a:pt x="4" y="4"/>
                    </a:lnTo>
                    <a:lnTo>
                      <a:pt x="6" y="8"/>
                    </a:lnTo>
                    <a:lnTo>
                      <a:pt x="8" y="8"/>
                    </a:lnTo>
                    <a:lnTo>
                      <a:pt x="10" y="8"/>
                    </a:lnTo>
                    <a:lnTo>
                      <a:pt x="12" y="10"/>
                    </a:lnTo>
                    <a:lnTo>
                      <a:pt x="12" y="10"/>
                    </a:lnTo>
                    <a:lnTo>
                      <a:pt x="10" y="14"/>
                    </a:lnTo>
                    <a:lnTo>
                      <a:pt x="8" y="16"/>
                    </a:lnTo>
                    <a:lnTo>
                      <a:pt x="4" y="14"/>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8" name="Freeform 2259">
                <a:extLst>
                  <a:ext uri="{FF2B5EF4-FFF2-40B4-BE49-F238E27FC236}">
                    <a16:creationId xmlns:a16="http://schemas.microsoft.com/office/drawing/2014/main" id="{29424735-BD03-4105-A25A-3CF073C1AC1E}"/>
                  </a:ext>
                </a:extLst>
              </p:cNvPr>
              <p:cNvSpPr>
                <a:spLocks/>
              </p:cNvSpPr>
              <p:nvPr/>
            </p:nvSpPr>
            <p:spPr bwMode="auto">
              <a:xfrm>
                <a:off x="5658" y="2705"/>
                <a:ext cx="10" cy="12"/>
              </a:xfrm>
              <a:custGeom>
                <a:avLst/>
                <a:gdLst>
                  <a:gd name="T0" fmla="*/ 8 w 10"/>
                  <a:gd name="T1" fmla="*/ 12 h 12"/>
                  <a:gd name="T2" fmla="*/ 8 w 10"/>
                  <a:gd name="T3" fmla="*/ 12 h 12"/>
                  <a:gd name="T4" fmla="*/ 6 w 10"/>
                  <a:gd name="T5" fmla="*/ 12 h 12"/>
                  <a:gd name="T6" fmla="*/ 4 w 10"/>
                  <a:gd name="T7" fmla="*/ 10 h 12"/>
                  <a:gd name="T8" fmla="*/ 2 w 10"/>
                  <a:gd name="T9" fmla="*/ 6 h 12"/>
                  <a:gd name="T10" fmla="*/ 0 w 10"/>
                  <a:gd name="T11" fmla="*/ 0 h 12"/>
                  <a:gd name="T12" fmla="*/ 0 w 10"/>
                  <a:gd name="T13" fmla="*/ 0 h 12"/>
                  <a:gd name="T14" fmla="*/ 6 w 10"/>
                  <a:gd name="T15" fmla="*/ 0 h 12"/>
                  <a:gd name="T16" fmla="*/ 8 w 10"/>
                  <a:gd name="T17" fmla="*/ 4 h 12"/>
                  <a:gd name="T18" fmla="*/ 10 w 10"/>
                  <a:gd name="T19" fmla="*/ 12 h 12"/>
                  <a:gd name="T20" fmla="*/ 10 w 10"/>
                  <a:gd name="T21" fmla="*/ 12 h 12"/>
                  <a:gd name="T22" fmla="*/ 8 w 10"/>
                  <a:gd name="T23" fmla="*/ 12 h 12"/>
                  <a:gd name="T24" fmla="*/ 8 w 1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12"/>
                    </a:moveTo>
                    <a:lnTo>
                      <a:pt x="8" y="12"/>
                    </a:lnTo>
                    <a:lnTo>
                      <a:pt x="6" y="12"/>
                    </a:lnTo>
                    <a:lnTo>
                      <a:pt x="4" y="10"/>
                    </a:lnTo>
                    <a:lnTo>
                      <a:pt x="2" y="6"/>
                    </a:lnTo>
                    <a:lnTo>
                      <a:pt x="0" y="0"/>
                    </a:lnTo>
                    <a:lnTo>
                      <a:pt x="0" y="0"/>
                    </a:lnTo>
                    <a:lnTo>
                      <a:pt x="6" y="0"/>
                    </a:lnTo>
                    <a:lnTo>
                      <a:pt x="8" y="4"/>
                    </a:lnTo>
                    <a:lnTo>
                      <a:pt x="10" y="12"/>
                    </a:lnTo>
                    <a:lnTo>
                      <a:pt x="10" y="12"/>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9" name="Freeform 2260">
                <a:extLst>
                  <a:ext uri="{FF2B5EF4-FFF2-40B4-BE49-F238E27FC236}">
                    <a16:creationId xmlns:a16="http://schemas.microsoft.com/office/drawing/2014/main" id="{19312EC0-E14B-CBCE-6F57-71119CEC4725}"/>
                  </a:ext>
                </a:extLst>
              </p:cNvPr>
              <p:cNvSpPr>
                <a:spLocks/>
              </p:cNvSpPr>
              <p:nvPr/>
            </p:nvSpPr>
            <p:spPr bwMode="auto">
              <a:xfrm>
                <a:off x="5686" y="2692"/>
                <a:ext cx="8" cy="17"/>
              </a:xfrm>
              <a:custGeom>
                <a:avLst/>
                <a:gdLst>
                  <a:gd name="T0" fmla="*/ 4 w 8"/>
                  <a:gd name="T1" fmla="*/ 3 h 17"/>
                  <a:gd name="T2" fmla="*/ 4 w 8"/>
                  <a:gd name="T3" fmla="*/ 3 h 17"/>
                  <a:gd name="T4" fmla="*/ 6 w 8"/>
                  <a:gd name="T5" fmla="*/ 7 h 17"/>
                  <a:gd name="T6" fmla="*/ 8 w 8"/>
                  <a:gd name="T7" fmla="*/ 9 h 17"/>
                  <a:gd name="T8" fmla="*/ 8 w 8"/>
                  <a:gd name="T9" fmla="*/ 9 h 17"/>
                  <a:gd name="T10" fmla="*/ 8 w 8"/>
                  <a:gd name="T11" fmla="*/ 17 h 17"/>
                  <a:gd name="T12" fmla="*/ 6 w 8"/>
                  <a:gd name="T13" fmla="*/ 17 h 17"/>
                  <a:gd name="T14" fmla="*/ 6 w 8"/>
                  <a:gd name="T15" fmla="*/ 15 h 17"/>
                  <a:gd name="T16" fmla="*/ 6 w 8"/>
                  <a:gd name="T17" fmla="*/ 15 h 17"/>
                  <a:gd name="T18" fmla="*/ 2 w 8"/>
                  <a:gd name="T19" fmla="*/ 13 h 17"/>
                  <a:gd name="T20" fmla="*/ 0 w 8"/>
                  <a:gd name="T21" fmla="*/ 9 h 17"/>
                  <a:gd name="T22" fmla="*/ 0 w 8"/>
                  <a:gd name="T23" fmla="*/ 5 h 17"/>
                  <a:gd name="T24" fmla="*/ 0 w 8"/>
                  <a:gd name="T25" fmla="*/ 5 h 17"/>
                  <a:gd name="T26" fmla="*/ 0 w 8"/>
                  <a:gd name="T27" fmla="*/ 0 h 17"/>
                  <a:gd name="T28" fmla="*/ 2 w 8"/>
                  <a:gd name="T29" fmla="*/ 0 h 17"/>
                  <a:gd name="T30" fmla="*/ 2 w 8"/>
                  <a:gd name="T31" fmla="*/ 3 h 17"/>
                  <a:gd name="T32" fmla="*/ 4 w 8"/>
                  <a:gd name="T33" fmla="*/ 3 h 17"/>
                  <a:gd name="T34" fmla="*/ 4 w 8"/>
                  <a:gd name="T3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7">
                    <a:moveTo>
                      <a:pt x="4" y="3"/>
                    </a:moveTo>
                    <a:lnTo>
                      <a:pt x="4" y="3"/>
                    </a:lnTo>
                    <a:lnTo>
                      <a:pt x="6" y="7"/>
                    </a:lnTo>
                    <a:lnTo>
                      <a:pt x="8" y="9"/>
                    </a:lnTo>
                    <a:lnTo>
                      <a:pt x="8" y="9"/>
                    </a:lnTo>
                    <a:lnTo>
                      <a:pt x="8" y="17"/>
                    </a:lnTo>
                    <a:lnTo>
                      <a:pt x="6" y="17"/>
                    </a:lnTo>
                    <a:lnTo>
                      <a:pt x="6" y="15"/>
                    </a:lnTo>
                    <a:lnTo>
                      <a:pt x="6" y="15"/>
                    </a:lnTo>
                    <a:lnTo>
                      <a:pt x="2" y="13"/>
                    </a:lnTo>
                    <a:lnTo>
                      <a:pt x="0" y="9"/>
                    </a:lnTo>
                    <a:lnTo>
                      <a:pt x="0" y="5"/>
                    </a:lnTo>
                    <a:lnTo>
                      <a:pt x="0" y="5"/>
                    </a:lnTo>
                    <a:lnTo>
                      <a:pt x="0" y="0"/>
                    </a:lnTo>
                    <a:lnTo>
                      <a:pt x="2" y="0"/>
                    </a:lnTo>
                    <a:lnTo>
                      <a:pt x="2" y="3"/>
                    </a:lnTo>
                    <a:lnTo>
                      <a:pt x="4"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0" name="Freeform 2261">
                <a:extLst>
                  <a:ext uri="{FF2B5EF4-FFF2-40B4-BE49-F238E27FC236}">
                    <a16:creationId xmlns:a16="http://schemas.microsoft.com/office/drawing/2014/main" id="{C2A62692-6DC3-9E37-4A79-D95B0E6164CF}"/>
                  </a:ext>
                </a:extLst>
              </p:cNvPr>
              <p:cNvSpPr>
                <a:spLocks/>
              </p:cNvSpPr>
              <p:nvPr/>
            </p:nvSpPr>
            <p:spPr bwMode="auto">
              <a:xfrm>
                <a:off x="5690" y="2721"/>
                <a:ext cx="4" cy="6"/>
              </a:xfrm>
              <a:custGeom>
                <a:avLst/>
                <a:gdLst>
                  <a:gd name="T0" fmla="*/ 4 w 4"/>
                  <a:gd name="T1" fmla="*/ 4 h 6"/>
                  <a:gd name="T2" fmla="*/ 4 w 4"/>
                  <a:gd name="T3" fmla="*/ 4 h 6"/>
                  <a:gd name="T4" fmla="*/ 2 w 4"/>
                  <a:gd name="T5" fmla="*/ 6 h 6"/>
                  <a:gd name="T6" fmla="*/ 0 w 4"/>
                  <a:gd name="T7" fmla="*/ 6 h 6"/>
                  <a:gd name="T8" fmla="*/ 0 w 4"/>
                  <a:gd name="T9" fmla="*/ 6 h 6"/>
                  <a:gd name="T10" fmla="*/ 0 w 4"/>
                  <a:gd name="T11" fmla="*/ 4 h 6"/>
                  <a:gd name="T12" fmla="*/ 0 w 4"/>
                  <a:gd name="T13" fmla="*/ 2 h 6"/>
                  <a:gd name="T14" fmla="*/ 0 w 4"/>
                  <a:gd name="T15" fmla="*/ 2 h 6"/>
                  <a:gd name="T16" fmla="*/ 0 w 4"/>
                  <a:gd name="T17" fmla="*/ 0 h 6"/>
                  <a:gd name="T18" fmla="*/ 0 w 4"/>
                  <a:gd name="T19" fmla="*/ 0 h 6"/>
                  <a:gd name="T20" fmla="*/ 2 w 4"/>
                  <a:gd name="T21" fmla="*/ 0 h 6"/>
                  <a:gd name="T22" fmla="*/ 4 w 4"/>
                  <a:gd name="T23" fmla="*/ 4 h 6"/>
                  <a:gd name="T24" fmla="*/ 4 w 4"/>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4"/>
                    </a:moveTo>
                    <a:lnTo>
                      <a:pt x="4" y="4"/>
                    </a:lnTo>
                    <a:lnTo>
                      <a:pt x="2" y="6"/>
                    </a:lnTo>
                    <a:lnTo>
                      <a:pt x="0" y="6"/>
                    </a:lnTo>
                    <a:lnTo>
                      <a:pt x="0" y="6"/>
                    </a:lnTo>
                    <a:lnTo>
                      <a:pt x="0" y="4"/>
                    </a:lnTo>
                    <a:lnTo>
                      <a:pt x="0" y="2"/>
                    </a:lnTo>
                    <a:lnTo>
                      <a:pt x="0" y="2"/>
                    </a:lnTo>
                    <a:lnTo>
                      <a:pt x="0" y="0"/>
                    </a:lnTo>
                    <a:lnTo>
                      <a:pt x="0"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1" name="Freeform 2262">
                <a:extLst>
                  <a:ext uri="{FF2B5EF4-FFF2-40B4-BE49-F238E27FC236}">
                    <a16:creationId xmlns:a16="http://schemas.microsoft.com/office/drawing/2014/main" id="{403C8A07-2DA9-25F5-1E93-E54E5016675A}"/>
                  </a:ext>
                </a:extLst>
              </p:cNvPr>
              <p:cNvSpPr>
                <a:spLocks/>
              </p:cNvSpPr>
              <p:nvPr/>
            </p:nvSpPr>
            <p:spPr bwMode="auto">
              <a:xfrm>
                <a:off x="5788" y="2719"/>
                <a:ext cx="14" cy="20"/>
              </a:xfrm>
              <a:custGeom>
                <a:avLst/>
                <a:gdLst>
                  <a:gd name="T0" fmla="*/ 10 w 14"/>
                  <a:gd name="T1" fmla="*/ 20 h 20"/>
                  <a:gd name="T2" fmla="*/ 10 w 14"/>
                  <a:gd name="T3" fmla="*/ 20 h 20"/>
                  <a:gd name="T4" fmla="*/ 8 w 14"/>
                  <a:gd name="T5" fmla="*/ 20 h 20"/>
                  <a:gd name="T6" fmla="*/ 6 w 14"/>
                  <a:gd name="T7" fmla="*/ 18 h 20"/>
                  <a:gd name="T8" fmla="*/ 0 w 14"/>
                  <a:gd name="T9" fmla="*/ 10 h 20"/>
                  <a:gd name="T10" fmla="*/ 0 w 14"/>
                  <a:gd name="T11" fmla="*/ 10 h 20"/>
                  <a:gd name="T12" fmla="*/ 0 w 14"/>
                  <a:gd name="T13" fmla="*/ 8 h 20"/>
                  <a:gd name="T14" fmla="*/ 0 w 14"/>
                  <a:gd name="T15" fmla="*/ 4 h 20"/>
                  <a:gd name="T16" fmla="*/ 0 w 14"/>
                  <a:gd name="T17" fmla="*/ 2 h 20"/>
                  <a:gd name="T18" fmla="*/ 2 w 14"/>
                  <a:gd name="T19" fmla="*/ 0 h 20"/>
                  <a:gd name="T20" fmla="*/ 2 w 14"/>
                  <a:gd name="T21" fmla="*/ 0 h 20"/>
                  <a:gd name="T22" fmla="*/ 4 w 14"/>
                  <a:gd name="T23" fmla="*/ 6 h 20"/>
                  <a:gd name="T24" fmla="*/ 8 w 14"/>
                  <a:gd name="T25" fmla="*/ 6 h 20"/>
                  <a:gd name="T26" fmla="*/ 12 w 14"/>
                  <a:gd name="T27" fmla="*/ 6 h 20"/>
                  <a:gd name="T28" fmla="*/ 14 w 14"/>
                  <a:gd name="T29" fmla="*/ 12 h 20"/>
                  <a:gd name="T30" fmla="*/ 14 w 14"/>
                  <a:gd name="T31" fmla="*/ 12 h 20"/>
                  <a:gd name="T32" fmla="*/ 12 w 14"/>
                  <a:gd name="T33" fmla="*/ 18 h 20"/>
                  <a:gd name="T34" fmla="*/ 10 w 14"/>
                  <a:gd name="T35" fmla="*/ 20 h 20"/>
                  <a:gd name="T36" fmla="*/ 10 w 14"/>
                  <a:gd name="T3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0">
                    <a:moveTo>
                      <a:pt x="10" y="20"/>
                    </a:moveTo>
                    <a:lnTo>
                      <a:pt x="10" y="20"/>
                    </a:lnTo>
                    <a:lnTo>
                      <a:pt x="8" y="20"/>
                    </a:lnTo>
                    <a:lnTo>
                      <a:pt x="6" y="18"/>
                    </a:lnTo>
                    <a:lnTo>
                      <a:pt x="0" y="10"/>
                    </a:lnTo>
                    <a:lnTo>
                      <a:pt x="0" y="10"/>
                    </a:lnTo>
                    <a:lnTo>
                      <a:pt x="0" y="8"/>
                    </a:lnTo>
                    <a:lnTo>
                      <a:pt x="0" y="4"/>
                    </a:lnTo>
                    <a:lnTo>
                      <a:pt x="0" y="2"/>
                    </a:lnTo>
                    <a:lnTo>
                      <a:pt x="2" y="0"/>
                    </a:lnTo>
                    <a:lnTo>
                      <a:pt x="2" y="0"/>
                    </a:lnTo>
                    <a:lnTo>
                      <a:pt x="4" y="6"/>
                    </a:lnTo>
                    <a:lnTo>
                      <a:pt x="8" y="6"/>
                    </a:lnTo>
                    <a:lnTo>
                      <a:pt x="12" y="6"/>
                    </a:lnTo>
                    <a:lnTo>
                      <a:pt x="14" y="12"/>
                    </a:lnTo>
                    <a:lnTo>
                      <a:pt x="14" y="12"/>
                    </a:lnTo>
                    <a:lnTo>
                      <a:pt x="12" y="18"/>
                    </a:lnTo>
                    <a:lnTo>
                      <a:pt x="10" y="2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2" name="Freeform 2263">
                <a:extLst>
                  <a:ext uri="{FF2B5EF4-FFF2-40B4-BE49-F238E27FC236}">
                    <a16:creationId xmlns:a16="http://schemas.microsoft.com/office/drawing/2014/main" id="{304FCD78-C86D-891F-1352-A3F59D9EF049}"/>
                  </a:ext>
                </a:extLst>
              </p:cNvPr>
              <p:cNvSpPr>
                <a:spLocks/>
              </p:cNvSpPr>
              <p:nvPr/>
            </p:nvSpPr>
            <p:spPr bwMode="auto">
              <a:xfrm>
                <a:off x="1548" y="2410"/>
                <a:ext cx="26" cy="38"/>
              </a:xfrm>
              <a:custGeom>
                <a:avLst/>
                <a:gdLst>
                  <a:gd name="T0" fmla="*/ 8 w 26"/>
                  <a:gd name="T1" fmla="*/ 4 h 38"/>
                  <a:gd name="T2" fmla="*/ 8 w 26"/>
                  <a:gd name="T3" fmla="*/ 4 h 38"/>
                  <a:gd name="T4" fmla="*/ 10 w 26"/>
                  <a:gd name="T5" fmla="*/ 6 h 38"/>
                  <a:gd name="T6" fmla="*/ 12 w 26"/>
                  <a:gd name="T7" fmla="*/ 8 h 38"/>
                  <a:gd name="T8" fmla="*/ 14 w 26"/>
                  <a:gd name="T9" fmla="*/ 6 h 38"/>
                  <a:gd name="T10" fmla="*/ 14 w 26"/>
                  <a:gd name="T11" fmla="*/ 0 h 38"/>
                  <a:gd name="T12" fmla="*/ 14 w 26"/>
                  <a:gd name="T13" fmla="*/ 0 h 38"/>
                  <a:gd name="T14" fmla="*/ 16 w 26"/>
                  <a:gd name="T15" fmla="*/ 0 h 38"/>
                  <a:gd name="T16" fmla="*/ 16 w 26"/>
                  <a:gd name="T17" fmla="*/ 0 h 38"/>
                  <a:gd name="T18" fmla="*/ 18 w 26"/>
                  <a:gd name="T19" fmla="*/ 6 h 38"/>
                  <a:gd name="T20" fmla="*/ 22 w 26"/>
                  <a:gd name="T21" fmla="*/ 10 h 38"/>
                  <a:gd name="T22" fmla="*/ 24 w 26"/>
                  <a:gd name="T23" fmla="*/ 16 h 38"/>
                  <a:gd name="T24" fmla="*/ 26 w 26"/>
                  <a:gd name="T25" fmla="*/ 26 h 38"/>
                  <a:gd name="T26" fmla="*/ 26 w 26"/>
                  <a:gd name="T27" fmla="*/ 26 h 38"/>
                  <a:gd name="T28" fmla="*/ 24 w 26"/>
                  <a:gd name="T29" fmla="*/ 28 h 38"/>
                  <a:gd name="T30" fmla="*/ 24 w 26"/>
                  <a:gd name="T31" fmla="*/ 32 h 38"/>
                  <a:gd name="T32" fmla="*/ 26 w 26"/>
                  <a:gd name="T33" fmla="*/ 36 h 38"/>
                  <a:gd name="T34" fmla="*/ 24 w 26"/>
                  <a:gd name="T35" fmla="*/ 38 h 38"/>
                  <a:gd name="T36" fmla="*/ 24 w 26"/>
                  <a:gd name="T37" fmla="*/ 38 h 38"/>
                  <a:gd name="T38" fmla="*/ 22 w 26"/>
                  <a:gd name="T39" fmla="*/ 38 h 38"/>
                  <a:gd name="T40" fmla="*/ 20 w 26"/>
                  <a:gd name="T41" fmla="*/ 36 h 38"/>
                  <a:gd name="T42" fmla="*/ 18 w 26"/>
                  <a:gd name="T43" fmla="*/ 30 h 38"/>
                  <a:gd name="T44" fmla="*/ 16 w 26"/>
                  <a:gd name="T45" fmla="*/ 24 h 38"/>
                  <a:gd name="T46" fmla="*/ 12 w 26"/>
                  <a:gd name="T47" fmla="*/ 20 h 38"/>
                  <a:gd name="T48" fmla="*/ 12 w 26"/>
                  <a:gd name="T49" fmla="*/ 20 h 38"/>
                  <a:gd name="T50" fmla="*/ 10 w 26"/>
                  <a:gd name="T51" fmla="*/ 18 h 38"/>
                  <a:gd name="T52" fmla="*/ 8 w 26"/>
                  <a:gd name="T53" fmla="*/ 16 h 38"/>
                  <a:gd name="T54" fmla="*/ 4 w 26"/>
                  <a:gd name="T55" fmla="*/ 16 h 38"/>
                  <a:gd name="T56" fmla="*/ 2 w 26"/>
                  <a:gd name="T57" fmla="*/ 14 h 38"/>
                  <a:gd name="T58" fmla="*/ 2 w 26"/>
                  <a:gd name="T59" fmla="*/ 14 h 38"/>
                  <a:gd name="T60" fmla="*/ 0 w 26"/>
                  <a:gd name="T61" fmla="*/ 14 h 38"/>
                  <a:gd name="T62" fmla="*/ 0 w 26"/>
                  <a:gd name="T63" fmla="*/ 14 h 38"/>
                  <a:gd name="T64" fmla="*/ 0 w 26"/>
                  <a:gd name="T65" fmla="*/ 12 h 38"/>
                  <a:gd name="T66" fmla="*/ 0 w 26"/>
                  <a:gd name="T67" fmla="*/ 12 h 38"/>
                  <a:gd name="T68" fmla="*/ 0 w 26"/>
                  <a:gd name="T69" fmla="*/ 10 h 38"/>
                  <a:gd name="T70" fmla="*/ 0 w 26"/>
                  <a:gd name="T71" fmla="*/ 10 h 38"/>
                  <a:gd name="T72" fmla="*/ 2 w 26"/>
                  <a:gd name="T73" fmla="*/ 6 h 38"/>
                  <a:gd name="T74" fmla="*/ 4 w 26"/>
                  <a:gd name="T75" fmla="*/ 6 h 38"/>
                  <a:gd name="T76" fmla="*/ 8 w 26"/>
                  <a:gd name="T77" fmla="*/ 4 h 38"/>
                  <a:gd name="T78" fmla="*/ 8 w 26"/>
                  <a:gd name="T79"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38">
                    <a:moveTo>
                      <a:pt x="8" y="4"/>
                    </a:moveTo>
                    <a:lnTo>
                      <a:pt x="8" y="4"/>
                    </a:lnTo>
                    <a:lnTo>
                      <a:pt x="10" y="6"/>
                    </a:lnTo>
                    <a:lnTo>
                      <a:pt x="12" y="8"/>
                    </a:lnTo>
                    <a:lnTo>
                      <a:pt x="14" y="6"/>
                    </a:lnTo>
                    <a:lnTo>
                      <a:pt x="14" y="0"/>
                    </a:lnTo>
                    <a:lnTo>
                      <a:pt x="14" y="0"/>
                    </a:lnTo>
                    <a:lnTo>
                      <a:pt x="16" y="0"/>
                    </a:lnTo>
                    <a:lnTo>
                      <a:pt x="16" y="0"/>
                    </a:lnTo>
                    <a:lnTo>
                      <a:pt x="18" y="6"/>
                    </a:lnTo>
                    <a:lnTo>
                      <a:pt x="22" y="10"/>
                    </a:lnTo>
                    <a:lnTo>
                      <a:pt x="24" y="16"/>
                    </a:lnTo>
                    <a:lnTo>
                      <a:pt x="26" y="26"/>
                    </a:lnTo>
                    <a:lnTo>
                      <a:pt x="26" y="26"/>
                    </a:lnTo>
                    <a:lnTo>
                      <a:pt x="24" y="28"/>
                    </a:lnTo>
                    <a:lnTo>
                      <a:pt x="24" y="32"/>
                    </a:lnTo>
                    <a:lnTo>
                      <a:pt x="26" y="36"/>
                    </a:lnTo>
                    <a:lnTo>
                      <a:pt x="24" y="38"/>
                    </a:lnTo>
                    <a:lnTo>
                      <a:pt x="24" y="38"/>
                    </a:lnTo>
                    <a:lnTo>
                      <a:pt x="22" y="38"/>
                    </a:lnTo>
                    <a:lnTo>
                      <a:pt x="20" y="36"/>
                    </a:lnTo>
                    <a:lnTo>
                      <a:pt x="18" y="30"/>
                    </a:lnTo>
                    <a:lnTo>
                      <a:pt x="16" y="24"/>
                    </a:lnTo>
                    <a:lnTo>
                      <a:pt x="12" y="20"/>
                    </a:lnTo>
                    <a:lnTo>
                      <a:pt x="12" y="20"/>
                    </a:lnTo>
                    <a:lnTo>
                      <a:pt x="10" y="18"/>
                    </a:lnTo>
                    <a:lnTo>
                      <a:pt x="8" y="16"/>
                    </a:lnTo>
                    <a:lnTo>
                      <a:pt x="4" y="16"/>
                    </a:lnTo>
                    <a:lnTo>
                      <a:pt x="2" y="14"/>
                    </a:lnTo>
                    <a:lnTo>
                      <a:pt x="2" y="14"/>
                    </a:lnTo>
                    <a:lnTo>
                      <a:pt x="0" y="14"/>
                    </a:lnTo>
                    <a:lnTo>
                      <a:pt x="0" y="14"/>
                    </a:lnTo>
                    <a:lnTo>
                      <a:pt x="0" y="12"/>
                    </a:lnTo>
                    <a:lnTo>
                      <a:pt x="0" y="12"/>
                    </a:lnTo>
                    <a:lnTo>
                      <a:pt x="0" y="10"/>
                    </a:lnTo>
                    <a:lnTo>
                      <a:pt x="0" y="10"/>
                    </a:lnTo>
                    <a:lnTo>
                      <a:pt x="2" y="6"/>
                    </a:lnTo>
                    <a:lnTo>
                      <a:pt x="4" y="6"/>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3" name="Freeform 2264">
                <a:extLst>
                  <a:ext uri="{FF2B5EF4-FFF2-40B4-BE49-F238E27FC236}">
                    <a16:creationId xmlns:a16="http://schemas.microsoft.com/office/drawing/2014/main" id="{93440FA2-0838-12AA-4C2A-25366DE9FA04}"/>
                  </a:ext>
                </a:extLst>
              </p:cNvPr>
              <p:cNvSpPr>
                <a:spLocks/>
              </p:cNvSpPr>
              <p:nvPr/>
            </p:nvSpPr>
            <p:spPr bwMode="auto">
              <a:xfrm>
                <a:off x="1560" y="2428"/>
                <a:ext cx="14" cy="26"/>
              </a:xfrm>
              <a:custGeom>
                <a:avLst/>
                <a:gdLst>
                  <a:gd name="T0" fmla="*/ 2 w 14"/>
                  <a:gd name="T1" fmla="*/ 0 h 26"/>
                  <a:gd name="T2" fmla="*/ 2 w 14"/>
                  <a:gd name="T3" fmla="*/ 0 h 26"/>
                  <a:gd name="T4" fmla="*/ 4 w 14"/>
                  <a:gd name="T5" fmla="*/ 2 h 26"/>
                  <a:gd name="T6" fmla="*/ 8 w 14"/>
                  <a:gd name="T7" fmla="*/ 8 h 26"/>
                  <a:gd name="T8" fmla="*/ 8 w 14"/>
                  <a:gd name="T9" fmla="*/ 8 h 26"/>
                  <a:gd name="T10" fmla="*/ 10 w 14"/>
                  <a:gd name="T11" fmla="*/ 16 h 26"/>
                  <a:gd name="T12" fmla="*/ 10 w 14"/>
                  <a:gd name="T13" fmla="*/ 18 h 26"/>
                  <a:gd name="T14" fmla="*/ 12 w 14"/>
                  <a:gd name="T15" fmla="*/ 18 h 26"/>
                  <a:gd name="T16" fmla="*/ 12 w 14"/>
                  <a:gd name="T17" fmla="*/ 18 h 26"/>
                  <a:gd name="T18" fmla="*/ 14 w 14"/>
                  <a:gd name="T19" fmla="*/ 18 h 26"/>
                  <a:gd name="T20" fmla="*/ 14 w 14"/>
                  <a:gd name="T21" fmla="*/ 22 h 26"/>
                  <a:gd name="T22" fmla="*/ 14 w 14"/>
                  <a:gd name="T23" fmla="*/ 22 h 26"/>
                  <a:gd name="T24" fmla="*/ 12 w 14"/>
                  <a:gd name="T25" fmla="*/ 26 h 26"/>
                  <a:gd name="T26" fmla="*/ 8 w 14"/>
                  <a:gd name="T27" fmla="*/ 24 h 26"/>
                  <a:gd name="T28" fmla="*/ 2 w 14"/>
                  <a:gd name="T29" fmla="*/ 16 h 26"/>
                  <a:gd name="T30" fmla="*/ 2 w 14"/>
                  <a:gd name="T31" fmla="*/ 16 h 26"/>
                  <a:gd name="T32" fmla="*/ 0 w 14"/>
                  <a:gd name="T33" fmla="*/ 8 h 26"/>
                  <a:gd name="T34" fmla="*/ 0 w 14"/>
                  <a:gd name="T35" fmla="*/ 8 h 26"/>
                  <a:gd name="T36" fmla="*/ 0 w 14"/>
                  <a:gd name="T37" fmla="*/ 4 h 26"/>
                  <a:gd name="T38" fmla="*/ 2 w 14"/>
                  <a:gd name="T39" fmla="*/ 0 h 26"/>
                  <a:gd name="T40" fmla="*/ 2 w 1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6">
                    <a:moveTo>
                      <a:pt x="2" y="0"/>
                    </a:moveTo>
                    <a:lnTo>
                      <a:pt x="2" y="0"/>
                    </a:lnTo>
                    <a:lnTo>
                      <a:pt x="4" y="2"/>
                    </a:lnTo>
                    <a:lnTo>
                      <a:pt x="8" y="8"/>
                    </a:lnTo>
                    <a:lnTo>
                      <a:pt x="8" y="8"/>
                    </a:lnTo>
                    <a:lnTo>
                      <a:pt x="10" y="16"/>
                    </a:lnTo>
                    <a:lnTo>
                      <a:pt x="10" y="18"/>
                    </a:lnTo>
                    <a:lnTo>
                      <a:pt x="12" y="18"/>
                    </a:lnTo>
                    <a:lnTo>
                      <a:pt x="12" y="18"/>
                    </a:lnTo>
                    <a:lnTo>
                      <a:pt x="14" y="18"/>
                    </a:lnTo>
                    <a:lnTo>
                      <a:pt x="14" y="22"/>
                    </a:lnTo>
                    <a:lnTo>
                      <a:pt x="14" y="22"/>
                    </a:lnTo>
                    <a:lnTo>
                      <a:pt x="12" y="26"/>
                    </a:lnTo>
                    <a:lnTo>
                      <a:pt x="8" y="24"/>
                    </a:lnTo>
                    <a:lnTo>
                      <a:pt x="2" y="16"/>
                    </a:lnTo>
                    <a:lnTo>
                      <a:pt x="2" y="16"/>
                    </a:lnTo>
                    <a:lnTo>
                      <a:pt x="0" y="8"/>
                    </a:lnTo>
                    <a:lnTo>
                      <a:pt x="0" y="8"/>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4" name="Freeform 2265">
                <a:extLst>
                  <a:ext uri="{FF2B5EF4-FFF2-40B4-BE49-F238E27FC236}">
                    <a16:creationId xmlns:a16="http://schemas.microsoft.com/office/drawing/2014/main" id="{312742AD-5BE3-F65E-48B3-992DEB98F901}"/>
                  </a:ext>
                </a:extLst>
              </p:cNvPr>
              <p:cNvSpPr>
                <a:spLocks/>
              </p:cNvSpPr>
              <p:nvPr/>
            </p:nvSpPr>
            <p:spPr bwMode="auto">
              <a:xfrm>
                <a:off x="1530" y="2410"/>
                <a:ext cx="12" cy="18"/>
              </a:xfrm>
              <a:custGeom>
                <a:avLst/>
                <a:gdLst>
                  <a:gd name="T0" fmla="*/ 2 w 12"/>
                  <a:gd name="T1" fmla="*/ 14 h 18"/>
                  <a:gd name="T2" fmla="*/ 2 w 12"/>
                  <a:gd name="T3" fmla="*/ 14 h 18"/>
                  <a:gd name="T4" fmla="*/ 2 w 12"/>
                  <a:gd name="T5" fmla="*/ 8 h 18"/>
                  <a:gd name="T6" fmla="*/ 0 w 12"/>
                  <a:gd name="T7" fmla="*/ 0 h 18"/>
                  <a:gd name="T8" fmla="*/ 0 w 12"/>
                  <a:gd name="T9" fmla="*/ 0 h 18"/>
                  <a:gd name="T10" fmla="*/ 2 w 12"/>
                  <a:gd name="T11" fmla="*/ 0 h 18"/>
                  <a:gd name="T12" fmla="*/ 4 w 12"/>
                  <a:gd name="T13" fmla="*/ 2 h 18"/>
                  <a:gd name="T14" fmla="*/ 4 w 12"/>
                  <a:gd name="T15" fmla="*/ 4 h 18"/>
                  <a:gd name="T16" fmla="*/ 6 w 12"/>
                  <a:gd name="T17" fmla="*/ 0 h 18"/>
                  <a:gd name="T18" fmla="*/ 6 w 12"/>
                  <a:gd name="T19" fmla="*/ 0 h 18"/>
                  <a:gd name="T20" fmla="*/ 8 w 12"/>
                  <a:gd name="T21" fmla="*/ 0 h 18"/>
                  <a:gd name="T22" fmla="*/ 10 w 12"/>
                  <a:gd name="T23" fmla="*/ 0 h 18"/>
                  <a:gd name="T24" fmla="*/ 12 w 12"/>
                  <a:gd name="T25" fmla="*/ 4 h 18"/>
                  <a:gd name="T26" fmla="*/ 12 w 12"/>
                  <a:gd name="T27" fmla="*/ 4 h 18"/>
                  <a:gd name="T28" fmla="*/ 12 w 12"/>
                  <a:gd name="T29" fmla="*/ 10 h 18"/>
                  <a:gd name="T30" fmla="*/ 12 w 12"/>
                  <a:gd name="T31" fmla="*/ 16 h 18"/>
                  <a:gd name="T32" fmla="*/ 12 w 12"/>
                  <a:gd name="T33" fmla="*/ 16 h 18"/>
                  <a:gd name="T34" fmla="*/ 8 w 12"/>
                  <a:gd name="T35" fmla="*/ 18 h 18"/>
                  <a:gd name="T36" fmla="*/ 6 w 12"/>
                  <a:gd name="T37" fmla="*/ 14 h 18"/>
                  <a:gd name="T38" fmla="*/ 6 w 12"/>
                  <a:gd name="T39" fmla="*/ 14 h 18"/>
                  <a:gd name="T40" fmla="*/ 6 w 12"/>
                  <a:gd name="T41" fmla="*/ 8 h 18"/>
                  <a:gd name="T42" fmla="*/ 4 w 12"/>
                  <a:gd name="T43" fmla="*/ 10 h 18"/>
                  <a:gd name="T44" fmla="*/ 2 w 12"/>
                  <a:gd name="T45" fmla="*/ 14 h 18"/>
                  <a:gd name="T46" fmla="*/ 2 w 12"/>
                  <a:gd name="T4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8">
                    <a:moveTo>
                      <a:pt x="2" y="14"/>
                    </a:moveTo>
                    <a:lnTo>
                      <a:pt x="2" y="14"/>
                    </a:lnTo>
                    <a:lnTo>
                      <a:pt x="2" y="8"/>
                    </a:lnTo>
                    <a:lnTo>
                      <a:pt x="0" y="0"/>
                    </a:lnTo>
                    <a:lnTo>
                      <a:pt x="0" y="0"/>
                    </a:lnTo>
                    <a:lnTo>
                      <a:pt x="2" y="0"/>
                    </a:lnTo>
                    <a:lnTo>
                      <a:pt x="4" y="2"/>
                    </a:lnTo>
                    <a:lnTo>
                      <a:pt x="4" y="4"/>
                    </a:lnTo>
                    <a:lnTo>
                      <a:pt x="6" y="0"/>
                    </a:lnTo>
                    <a:lnTo>
                      <a:pt x="6" y="0"/>
                    </a:lnTo>
                    <a:lnTo>
                      <a:pt x="8" y="0"/>
                    </a:lnTo>
                    <a:lnTo>
                      <a:pt x="10" y="0"/>
                    </a:lnTo>
                    <a:lnTo>
                      <a:pt x="12" y="4"/>
                    </a:lnTo>
                    <a:lnTo>
                      <a:pt x="12" y="4"/>
                    </a:lnTo>
                    <a:lnTo>
                      <a:pt x="12" y="10"/>
                    </a:lnTo>
                    <a:lnTo>
                      <a:pt x="12" y="16"/>
                    </a:lnTo>
                    <a:lnTo>
                      <a:pt x="12" y="16"/>
                    </a:lnTo>
                    <a:lnTo>
                      <a:pt x="8" y="18"/>
                    </a:lnTo>
                    <a:lnTo>
                      <a:pt x="6" y="14"/>
                    </a:lnTo>
                    <a:lnTo>
                      <a:pt x="6" y="14"/>
                    </a:lnTo>
                    <a:lnTo>
                      <a:pt x="6" y="8"/>
                    </a:lnTo>
                    <a:lnTo>
                      <a:pt x="4" y="10"/>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5" name="Freeform 2266">
                <a:extLst>
                  <a:ext uri="{FF2B5EF4-FFF2-40B4-BE49-F238E27FC236}">
                    <a16:creationId xmlns:a16="http://schemas.microsoft.com/office/drawing/2014/main" id="{2C57E21E-FA07-479A-2C77-E9F7C2CE7FF1}"/>
                  </a:ext>
                </a:extLst>
              </p:cNvPr>
              <p:cNvSpPr>
                <a:spLocks/>
              </p:cNvSpPr>
              <p:nvPr/>
            </p:nvSpPr>
            <p:spPr bwMode="auto">
              <a:xfrm>
                <a:off x="1550" y="2424"/>
                <a:ext cx="12" cy="12"/>
              </a:xfrm>
              <a:custGeom>
                <a:avLst/>
                <a:gdLst>
                  <a:gd name="T0" fmla="*/ 12 w 12"/>
                  <a:gd name="T1" fmla="*/ 4 h 12"/>
                  <a:gd name="T2" fmla="*/ 12 w 12"/>
                  <a:gd name="T3" fmla="*/ 4 h 12"/>
                  <a:gd name="T4" fmla="*/ 10 w 12"/>
                  <a:gd name="T5" fmla="*/ 12 h 12"/>
                  <a:gd name="T6" fmla="*/ 10 w 12"/>
                  <a:gd name="T7" fmla="*/ 12 h 12"/>
                  <a:gd name="T8" fmla="*/ 8 w 12"/>
                  <a:gd name="T9" fmla="*/ 8 h 12"/>
                  <a:gd name="T10" fmla="*/ 4 w 12"/>
                  <a:gd name="T11" fmla="*/ 6 h 12"/>
                  <a:gd name="T12" fmla="*/ 2 w 12"/>
                  <a:gd name="T13" fmla="*/ 4 h 12"/>
                  <a:gd name="T14" fmla="*/ 0 w 12"/>
                  <a:gd name="T15" fmla="*/ 0 h 12"/>
                  <a:gd name="T16" fmla="*/ 0 w 12"/>
                  <a:gd name="T17" fmla="*/ 0 h 12"/>
                  <a:gd name="T18" fmla="*/ 2 w 12"/>
                  <a:gd name="T19" fmla="*/ 0 h 12"/>
                  <a:gd name="T20" fmla="*/ 6 w 12"/>
                  <a:gd name="T21" fmla="*/ 0 h 12"/>
                  <a:gd name="T22" fmla="*/ 8 w 12"/>
                  <a:gd name="T23" fmla="*/ 0 h 12"/>
                  <a:gd name="T24" fmla="*/ 12 w 12"/>
                  <a:gd name="T25" fmla="*/ 4 h 12"/>
                  <a:gd name="T26" fmla="*/ 12 w 12"/>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12" y="4"/>
                    </a:moveTo>
                    <a:lnTo>
                      <a:pt x="12" y="4"/>
                    </a:lnTo>
                    <a:lnTo>
                      <a:pt x="10" y="12"/>
                    </a:lnTo>
                    <a:lnTo>
                      <a:pt x="10" y="12"/>
                    </a:lnTo>
                    <a:lnTo>
                      <a:pt x="8" y="8"/>
                    </a:lnTo>
                    <a:lnTo>
                      <a:pt x="4" y="6"/>
                    </a:lnTo>
                    <a:lnTo>
                      <a:pt x="2" y="4"/>
                    </a:lnTo>
                    <a:lnTo>
                      <a:pt x="0" y="0"/>
                    </a:lnTo>
                    <a:lnTo>
                      <a:pt x="0" y="0"/>
                    </a:lnTo>
                    <a:lnTo>
                      <a:pt x="2" y="0"/>
                    </a:lnTo>
                    <a:lnTo>
                      <a:pt x="6" y="0"/>
                    </a:lnTo>
                    <a:lnTo>
                      <a:pt x="8"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6" name="Freeform 2267">
                <a:extLst>
                  <a:ext uri="{FF2B5EF4-FFF2-40B4-BE49-F238E27FC236}">
                    <a16:creationId xmlns:a16="http://schemas.microsoft.com/office/drawing/2014/main" id="{5864539F-48A8-FEA8-9101-F9775F32AD26}"/>
                  </a:ext>
                </a:extLst>
              </p:cNvPr>
              <p:cNvSpPr>
                <a:spLocks/>
              </p:cNvSpPr>
              <p:nvPr/>
            </p:nvSpPr>
            <p:spPr bwMode="auto">
              <a:xfrm>
                <a:off x="1542" y="2418"/>
                <a:ext cx="6" cy="10"/>
              </a:xfrm>
              <a:custGeom>
                <a:avLst/>
                <a:gdLst>
                  <a:gd name="T0" fmla="*/ 6 w 6"/>
                  <a:gd name="T1" fmla="*/ 4 h 10"/>
                  <a:gd name="T2" fmla="*/ 6 w 6"/>
                  <a:gd name="T3" fmla="*/ 4 h 10"/>
                  <a:gd name="T4" fmla="*/ 6 w 6"/>
                  <a:gd name="T5" fmla="*/ 6 h 10"/>
                  <a:gd name="T6" fmla="*/ 6 w 6"/>
                  <a:gd name="T7" fmla="*/ 6 h 10"/>
                  <a:gd name="T8" fmla="*/ 4 w 6"/>
                  <a:gd name="T9" fmla="*/ 10 h 10"/>
                  <a:gd name="T10" fmla="*/ 0 w 6"/>
                  <a:gd name="T11" fmla="*/ 10 h 10"/>
                  <a:gd name="T12" fmla="*/ 0 w 6"/>
                  <a:gd name="T13" fmla="*/ 10 h 10"/>
                  <a:gd name="T14" fmla="*/ 0 w 6"/>
                  <a:gd name="T15" fmla="*/ 10 h 10"/>
                  <a:gd name="T16" fmla="*/ 0 w 6"/>
                  <a:gd name="T17" fmla="*/ 4 h 10"/>
                  <a:gd name="T18" fmla="*/ 2 w 6"/>
                  <a:gd name="T19" fmla="*/ 2 h 10"/>
                  <a:gd name="T20" fmla="*/ 2 w 6"/>
                  <a:gd name="T21" fmla="*/ 2 h 10"/>
                  <a:gd name="T22" fmla="*/ 4 w 6"/>
                  <a:gd name="T23" fmla="*/ 0 h 10"/>
                  <a:gd name="T24" fmla="*/ 6 w 6"/>
                  <a:gd name="T25" fmla="*/ 4 h 10"/>
                  <a:gd name="T26" fmla="*/ 6 w 6"/>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4"/>
                    </a:moveTo>
                    <a:lnTo>
                      <a:pt x="6" y="4"/>
                    </a:lnTo>
                    <a:lnTo>
                      <a:pt x="6" y="6"/>
                    </a:lnTo>
                    <a:lnTo>
                      <a:pt x="6" y="6"/>
                    </a:lnTo>
                    <a:lnTo>
                      <a:pt x="4" y="10"/>
                    </a:lnTo>
                    <a:lnTo>
                      <a:pt x="0" y="10"/>
                    </a:lnTo>
                    <a:lnTo>
                      <a:pt x="0" y="10"/>
                    </a:lnTo>
                    <a:lnTo>
                      <a:pt x="0" y="10"/>
                    </a:lnTo>
                    <a:lnTo>
                      <a:pt x="0" y="4"/>
                    </a:lnTo>
                    <a:lnTo>
                      <a:pt x="2" y="2"/>
                    </a:lnTo>
                    <a:lnTo>
                      <a:pt x="2" y="2"/>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7" name="Freeform 2268">
                <a:extLst>
                  <a:ext uri="{FF2B5EF4-FFF2-40B4-BE49-F238E27FC236}">
                    <a16:creationId xmlns:a16="http://schemas.microsoft.com/office/drawing/2014/main" id="{5089A692-F004-DBA6-E26F-44A6C921CCED}"/>
                  </a:ext>
                </a:extLst>
              </p:cNvPr>
              <p:cNvSpPr>
                <a:spLocks/>
              </p:cNvSpPr>
              <p:nvPr/>
            </p:nvSpPr>
            <p:spPr bwMode="auto">
              <a:xfrm>
                <a:off x="5968" y="1595"/>
                <a:ext cx="22" cy="24"/>
              </a:xfrm>
              <a:custGeom>
                <a:avLst/>
                <a:gdLst>
                  <a:gd name="T0" fmla="*/ 0 w 22"/>
                  <a:gd name="T1" fmla="*/ 14 h 24"/>
                  <a:gd name="T2" fmla="*/ 0 w 22"/>
                  <a:gd name="T3" fmla="*/ 14 h 24"/>
                  <a:gd name="T4" fmla="*/ 2 w 22"/>
                  <a:gd name="T5" fmla="*/ 14 h 24"/>
                  <a:gd name="T6" fmla="*/ 4 w 22"/>
                  <a:gd name="T7" fmla="*/ 14 h 24"/>
                  <a:gd name="T8" fmla="*/ 6 w 22"/>
                  <a:gd name="T9" fmla="*/ 12 h 24"/>
                  <a:gd name="T10" fmla="*/ 4 w 22"/>
                  <a:gd name="T11" fmla="*/ 4 h 24"/>
                  <a:gd name="T12" fmla="*/ 4 w 22"/>
                  <a:gd name="T13" fmla="*/ 4 h 24"/>
                  <a:gd name="T14" fmla="*/ 4 w 22"/>
                  <a:gd name="T15" fmla="*/ 2 h 24"/>
                  <a:gd name="T16" fmla="*/ 6 w 22"/>
                  <a:gd name="T17" fmla="*/ 0 h 24"/>
                  <a:gd name="T18" fmla="*/ 8 w 22"/>
                  <a:gd name="T19" fmla="*/ 0 h 24"/>
                  <a:gd name="T20" fmla="*/ 8 w 22"/>
                  <a:gd name="T21" fmla="*/ 0 h 24"/>
                  <a:gd name="T22" fmla="*/ 10 w 22"/>
                  <a:gd name="T23" fmla="*/ 6 h 24"/>
                  <a:gd name="T24" fmla="*/ 12 w 22"/>
                  <a:gd name="T25" fmla="*/ 6 h 24"/>
                  <a:gd name="T26" fmla="*/ 14 w 22"/>
                  <a:gd name="T27" fmla="*/ 4 h 24"/>
                  <a:gd name="T28" fmla="*/ 14 w 22"/>
                  <a:gd name="T29" fmla="*/ 4 h 24"/>
                  <a:gd name="T30" fmla="*/ 16 w 22"/>
                  <a:gd name="T31" fmla="*/ 2 h 24"/>
                  <a:gd name="T32" fmla="*/ 18 w 22"/>
                  <a:gd name="T33" fmla="*/ 2 h 24"/>
                  <a:gd name="T34" fmla="*/ 22 w 22"/>
                  <a:gd name="T35" fmla="*/ 8 h 24"/>
                  <a:gd name="T36" fmla="*/ 22 w 22"/>
                  <a:gd name="T37" fmla="*/ 8 h 24"/>
                  <a:gd name="T38" fmla="*/ 20 w 22"/>
                  <a:gd name="T39" fmla="*/ 6 h 24"/>
                  <a:gd name="T40" fmla="*/ 20 w 22"/>
                  <a:gd name="T41" fmla="*/ 8 h 24"/>
                  <a:gd name="T42" fmla="*/ 18 w 22"/>
                  <a:gd name="T43" fmla="*/ 12 h 24"/>
                  <a:gd name="T44" fmla="*/ 18 w 22"/>
                  <a:gd name="T45" fmla="*/ 22 h 24"/>
                  <a:gd name="T46" fmla="*/ 18 w 22"/>
                  <a:gd name="T47" fmla="*/ 22 h 24"/>
                  <a:gd name="T48" fmla="*/ 14 w 22"/>
                  <a:gd name="T49" fmla="*/ 22 h 24"/>
                  <a:gd name="T50" fmla="*/ 14 w 22"/>
                  <a:gd name="T51" fmla="*/ 22 h 24"/>
                  <a:gd name="T52" fmla="*/ 14 w 22"/>
                  <a:gd name="T53" fmla="*/ 22 h 24"/>
                  <a:gd name="T54" fmla="*/ 12 w 22"/>
                  <a:gd name="T55" fmla="*/ 18 h 24"/>
                  <a:gd name="T56" fmla="*/ 10 w 22"/>
                  <a:gd name="T57" fmla="*/ 20 h 24"/>
                  <a:gd name="T58" fmla="*/ 8 w 22"/>
                  <a:gd name="T59" fmla="*/ 24 h 24"/>
                  <a:gd name="T60" fmla="*/ 6 w 22"/>
                  <a:gd name="T61" fmla="*/ 24 h 24"/>
                  <a:gd name="T62" fmla="*/ 6 w 22"/>
                  <a:gd name="T63" fmla="*/ 22 h 24"/>
                  <a:gd name="T64" fmla="*/ 6 w 22"/>
                  <a:gd name="T65" fmla="*/ 22 h 24"/>
                  <a:gd name="T66" fmla="*/ 2 w 22"/>
                  <a:gd name="T67" fmla="*/ 18 h 24"/>
                  <a:gd name="T68" fmla="*/ 0 w 22"/>
                  <a:gd name="T69" fmla="*/ 18 h 24"/>
                  <a:gd name="T70" fmla="*/ 0 w 22"/>
                  <a:gd name="T71" fmla="*/ 18 h 24"/>
                  <a:gd name="T72" fmla="*/ 0 w 22"/>
                  <a:gd name="T73" fmla="*/ 14 h 24"/>
                  <a:gd name="T74" fmla="*/ 0 w 22"/>
                  <a:gd name="T7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4">
                    <a:moveTo>
                      <a:pt x="0" y="14"/>
                    </a:moveTo>
                    <a:lnTo>
                      <a:pt x="0" y="14"/>
                    </a:lnTo>
                    <a:lnTo>
                      <a:pt x="2" y="14"/>
                    </a:lnTo>
                    <a:lnTo>
                      <a:pt x="4" y="14"/>
                    </a:lnTo>
                    <a:lnTo>
                      <a:pt x="6" y="12"/>
                    </a:lnTo>
                    <a:lnTo>
                      <a:pt x="4" y="4"/>
                    </a:lnTo>
                    <a:lnTo>
                      <a:pt x="4" y="4"/>
                    </a:lnTo>
                    <a:lnTo>
                      <a:pt x="4" y="2"/>
                    </a:lnTo>
                    <a:lnTo>
                      <a:pt x="6" y="0"/>
                    </a:lnTo>
                    <a:lnTo>
                      <a:pt x="8" y="0"/>
                    </a:lnTo>
                    <a:lnTo>
                      <a:pt x="8" y="0"/>
                    </a:lnTo>
                    <a:lnTo>
                      <a:pt x="10" y="6"/>
                    </a:lnTo>
                    <a:lnTo>
                      <a:pt x="12" y="6"/>
                    </a:lnTo>
                    <a:lnTo>
                      <a:pt x="14" y="4"/>
                    </a:lnTo>
                    <a:lnTo>
                      <a:pt x="14" y="4"/>
                    </a:lnTo>
                    <a:lnTo>
                      <a:pt x="16" y="2"/>
                    </a:lnTo>
                    <a:lnTo>
                      <a:pt x="18" y="2"/>
                    </a:lnTo>
                    <a:lnTo>
                      <a:pt x="22" y="8"/>
                    </a:lnTo>
                    <a:lnTo>
                      <a:pt x="22" y="8"/>
                    </a:lnTo>
                    <a:lnTo>
                      <a:pt x="20" y="6"/>
                    </a:lnTo>
                    <a:lnTo>
                      <a:pt x="20" y="8"/>
                    </a:lnTo>
                    <a:lnTo>
                      <a:pt x="18" y="12"/>
                    </a:lnTo>
                    <a:lnTo>
                      <a:pt x="18" y="22"/>
                    </a:lnTo>
                    <a:lnTo>
                      <a:pt x="18" y="22"/>
                    </a:lnTo>
                    <a:lnTo>
                      <a:pt x="14" y="22"/>
                    </a:lnTo>
                    <a:lnTo>
                      <a:pt x="14" y="22"/>
                    </a:lnTo>
                    <a:lnTo>
                      <a:pt x="14" y="22"/>
                    </a:lnTo>
                    <a:lnTo>
                      <a:pt x="12" y="18"/>
                    </a:lnTo>
                    <a:lnTo>
                      <a:pt x="10" y="20"/>
                    </a:lnTo>
                    <a:lnTo>
                      <a:pt x="8" y="24"/>
                    </a:lnTo>
                    <a:lnTo>
                      <a:pt x="6" y="24"/>
                    </a:lnTo>
                    <a:lnTo>
                      <a:pt x="6" y="22"/>
                    </a:lnTo>
                    <a:lnTo>
                      <a:pt x="6" y="22"/>
                    </a:lnTo>
                    <a:lnTo>
                      <a:pt x="2" y="18"/>
                    </a:lnTo>
                    <a:lnTo>
                      <a:pt x="0" y="18"/>
                    </a:lnTo>
                    <a:lnTo>
                      <a:pt x="0" y="18"/>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8" name="Freeform 2269">
                <a:extLst>
                  <a:ext uri="{FF2B5EF4-FFF2-40B4-BE49-F238E27FC236}">
                    <a16:creationId xmlns:a16="http://schemas.microsoft.com/office/drawing/2014/main" id="{48880FF8-A0A6-EF5E-1FC9-287FD31DF207}"/>
                  </a:ext>
                </a:extLst>
              </p:cNvPr>
              <p:cNvSpPr>
                <a:spLocks/>
              </p:cNvSpPr>
              <p:nvPr/>
            </p:nvSpPr>
            <p:spPr bwMode="auto">
              <a:xfrm>
                <a:off x="5974" y="1581"/>
                <a:ext cx="12" cy="14"/>
              </a:xfrm>
              <a:custGeom>
                <a:avLst/>
                <a:gdLst>
                  <a:gd name="T0" fmla="*/ 2 w 12"/>
                  <a:gd name="T1" fmla="*/ 14 h 14"/>
                  <a:gd name="T2" fmla="*/ 2 w 12"/>
                  <a:gd name="T3" fmla="*/ 14 h 14"/>
                  <a:gd name="T4" fmla="*/ 0 w 12"/>
                  <a:gd name="T5" fmla="*/ 10 h 14"/>
                  <a:gd name="T6" fmla="*/ 0 w 12"/>
                  <a:gd name="T7" fmla="*/ 2 h 14"/>
                  <a:gd name="T8" fmla="*/ 0 w 12"/>
                  <a:gd name="T9" fmla="*/ 2 h 14"/>
                  <a:gd name="T10" fmla="*/ 2 w 12"/>
                  <a:gd name="T11" fmla="*/ 4 h 14"/>
                  <a:gd name="T12" fmla="*/ 6 w 12"/>
                  <a:gd name="T13" fmla="*/ 0 h 14"/>
                  <a:gd name="T14" fmla="*/ 8 w 12"/>
                  <a:gd name="T15" fmla="*/ 0 h 14"/>
                  <a:gd name="T16" fmla="*/ 12 w 12"/>
                  <a:gd name="T17" fmla="*/ 4 h 14"/>
                  <a:gd name="T18" fmla="*/ 12 w 12"/>
                  <a:gd name="T19" fmla="*/ 4 h 14"/>
                  <a:gd name="T20" fmla="*/ 2 w 12"/>
                  <a:gd name="T21" fmla="*/ 14 h 14"/>
                  <a:gd name="T22" fmla="*/ 2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2" y="14"/>
                    </a:moveTo>
                    <a:lnTo>
                      <a:pt x="2" y="14"/>
                    </a:lnTo>
                    <a:lnTo>
                      <a:pt x="0" y="10"/>
                    </a:lnTo>
                    <a:lnTo>
                      <a:pt x="0" y="2"/>
                    </a:lnTo>
                    <a:lnTo>
                      <a:pt x="0" y="2"/>
                    </a:lnTo>
                    <a:lnTo>
                      <a:pt x="2" y="4"/>
                    </a:lnTo>
                    <a:lnTo>
                      <a:pt x="6" y="0"/>
                    </a:lnTo>
                    <a:lnTo>
                      <a:pt x="8" y="0"/>
                    </a:lnTo>
                    <a:lnTo>
                      <a:pt x="12" y="4"/>
                    </a:lnTo>
                    <a:lnTo>
                      <a:pt x="12" y="4"/>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9" name="Freeform 2270">
                <a:extLst>
                  <a:ext uri="{FF2B5EF4-FFF2-40B4-BE49-F238E27FC236}">
                    <a16:creationId xmlns:a16="http://schemas.microsoft.com/office/drawing/2014/main" id="{20EDCE46-E5EE-5684-D4AF-7F1AFF48E9DE}"/>
                  </a:ext>
                </a:extLst>
              </p:cNvPr>
              <p:cNvSpPr>
                <a:spLocks/>
              </p:cNvSpPr>
              <p:nvPr/>
            </p:nvSpPr>
            <p:spPr bwMode="auto">
              <a:xfrm>
                <a:off x="5966" y="1583"/>
                <a:ext cx="4" cy="10"/>
              </a:xfrm>
              <a:custGeom>
                <a:avLst/>
                <a:gdLst>
                  <a:gd name="T0" fmla="*/ 4 w 4"/>
                  <a:gd name="T1" fmla="*/ 0 h 10"/>
                  <a:gd name="T2" fmla="*/ 4 w 4"/>
                  <a:gd name="T3" fmla="*/ 0 h 10"/>
                  <a:gd name="T4" fmla="*/ 4 w 4"/>
                  <a:gd name="T5" fmla="*/ 8 h 10"/>
                  <a:gd name="T6" fmla="*/ 2 w 4"/>
                  <a:gd name="T7" fmla="*/ 10 h 10"/>
                  <a:gd name="T8" fmla="*/ 2 w 4"/>
                  <a:gd name="T9" fmla="*/ 10 h 10"/>
                  <a:gd name="T10" fmla="*/ 0 w 4"/>
                  <a:gd name="T11" fmla="*/ 8 h 10"/>
                  <a:gd name="T12" fmla="*/ 0 w 4"/>
                  <a:gd name="T13" fmla="*/ 8 h 10"/>
                  <a:gd name="T14" fmla="*/ 0 w 4"/>
                  <a:gd name="T15" fmla="*/ 4 h 10"/>
                  <a:gd name="T16" fmla="*/ 2 w 4"/>
                  <a:gd name="T17" fmla="*/ 0 h 10"/>
                  <a:gd name="T18" fmla="*/ 2 w 4"/>
                  <a:gd name="T19" fmla="*/ 0 h 10"/>
                  <a:gd name="T20" fmla="*/ 4 w 4"/>
                  <a:gd name="T21" fmla="*/ 0 h 10"/>
                  <a:gd name="T22" fmla="*/ 4 w 4"/>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4" y="0"/>
                    </a:moveTo>
                    <a:lnTo>
                      <a:pt x="4" y="0"/>
                    </a:lnTo>
                    <a:lnTo>
                      <a:pt x="4" y="8"/>
                    </a:lnTo>
                    <a:lnTo>
                      <a:pt x="2" y="10"/>
                    </a:lnTo>
                    <a:lnTo>
                      <a:pt x="2" y="10"/>
                    </a:lnTo>
                    <a:lnTo>
                      <a:pt x="0" y="8"/>
                    </a:lnTo>
                    <a:lnTo>
                      <a:pt x="0" y="8"/>
                    </a:lnTo>
                    <a:lnTo>
                      <a:pt x="0" y="4"/>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0" name="Freeform 2271">
                <a:extLst>
                  <a:ext uri="{FF2B5EF4-FFF2-40B4-BE49-F238E27FC236}">
                    <a16:creationId xmlns:a16="http://schemas.microsoft.com/office/drawing/2014/main" id="{8893E199-BEE6-CC34-B363-78B78BFB7DD5}"/>
                  </a:ext>
                </a:extLst>
              </p:cNvPr>
              <p:cNvSpPr>
                <a:spLocks/>
              </p:cNvSpPr>
              <p:nvPr/>
            </p:nvSpPr>
            <p:spPr bwMode="auto">
              <a:xfrm>
                <a:off x="1610" y="1780"/>
                <a:ext cx="20" cy="44"/>
              </a:xfrm>
              <a:custGeom>
                <a:avLst/>
                <a:gdLst>
                  <a:gd name="T0" fmla="*/ 16 w 20"/>
                  <a:gd name="T1" fmla="*/ 0 h 44"/>
                  <a:gd name="T2" fmla="*/ 16 w 20"/>
                  <a:gd name="T3" fmla="*/ 0 h 44"/>
                  <a:gd name="T4" fmla="*/ 20 w 20"/>
                  <a:gd name="T5" fmla="*/ 0 h 44"/>
                  <a:gd name="T6" fmla="*/ 20 w 20"/>
                  <a:gd name="T7" fmla="*/ 0 h 44"/>
                  <a:gd name="T8" fmla="*/ 20 w 20"/>
                  <a:gd name="T9" fmla="*/ 4 h 44"/>
                  <a:gd name="T10" fmla="*/ 20 w 20"/>
                  <a:gd name="T11" fmla="*/ 4 h 44"/>
                  <a:gd name="T12" fmla="*/ 18 w 20"/>
                  <a:gd name="T13" fmla="*/ 12 h 44"/>
                  <a:gd name="T14" fmla="*/ 16 w 20"/>
                  <a:gd name="T15" fmla="*/ 18 h 44"/>
                  <a:gd name="T16" fmla="*/ 12 w 20"/>
                  <a:gd name="T17" fmla="*/ 20 h 44"/>
                  <a:gd name="T18" fmla="*/ 8 w 20"/>
                  <a:gd name="T19" fmla="*/ 22 h 44"/>
                  <a:gd name="T20" fmla="*/ 8 w 20"/>
                  <a:gd name="T21" fmla="*/ 22 h 44"/>
                  <a:gd name="T22" fmla="*/ 6 w 20"/>
                  <a:gd name="T23" fmla="*/ 22 h 44"/>
                  <a:gd name="T24" fmla="*/ 4 w 20"/>
                  <a:gd name="T25" fmla="*/ 24 h 44"/>
                  <a:gd name="T26" fmla="*/ 6 w 20"/>
                  <a:gd name="T27" fmla="*/ 30 h 44"/>
                  <a:gd name="T28" fmla="*/ 6 w 20"/>
                  <a:gd name="T29" fmla="*/ 30 h 44"/>
                  <a:gd name="T30" fmla="*/ 6 w 20"/>
                  <a:gd name="T31" fmla="*/ 36 h 44"/>
                  <a:gd name="T32" fmla="*/ 6 w 20"/>
                  <a:gd name="T33" fmla="*/ 40 h 44"/>
                  <a:gd name="T34" fmla="*/ 4 w 20"/>
                  <a:gd name="T35" fmla="*/ 42 h 44"/>
                  <a:gd name="T36" fmla="*/ 4 w 20"/>
                  <a:gd name="T37" fmla="*/ 42 h 44"/>
                  <a:gd name="T38" fmla="*/ 4 w 20"/>
                  <a:gd name="T39" fmla="*/ 44 h 44"/>
                  <a:gd name="T40" fmla="*/ 2 w 20"/>
                  <a:gd name="T41" fmla="*/ 40 h 44"/>
                  <a:gd name="T42" fmla="*/ 0 w 20"/>
                  <a:gd name="T43" fmla="*/ 32 h 44"/>
                  <a:gd name="T44" fmla="*/ 0 w 20"/>
                  <a:gd name="T45" fmla="*/ 32 h 44"/>
                  <a:gd name="T46" fmla="*/ 0 w 20"/>
                  <a:gd name="T47" fmla="*/ 28 h 44"/>
                  <a:gd name="T48" fmla="*/ 0 w 20"/>
                  <a:gd name="T49" fmla="*/ 28 h 44"/>
                  <a:gd name="T50" fmla="*/ 2 w 20"/>
                  <a:gd name="T51" fmla="*/ 26 h 44"/>
                  <a:gd name="T52" fmla="*/ 2 w 20"/>
                  <a:gd name="T53" fmla="*/ 24 h 44"/>
                  <a:gd name="T54" fmla="*/ 2 w 20"/>
                  <a:gd name="T55" fmla="*/ 14 h 44"/>
                  <a:gd name="T56" fmla="*/ 2 w 20"/>
                  <a:gd name="T57" fmla="*/ 14 h 44"/>
                  <a:gd name="T58" fmla="*/ 4 w 20"/>
                  <a:gd name="T59" fmla="*/ 14 h 44"/>
                  <a:gd name="T60" fmla="*/ 6 w 20"/>
                  <a:gd name="T61" fmla="*/ 14 h 44"/>
                  <a:gd name="T62" fmla="*/ 6 w 20"/>
                  <a:gd name="T63" fmla="*/ 12 h 44"/>
                  <a:gd name="T64" fmla="*/ 6 w 20"/>
                  <a:gd name="T65" fmla="*/ 6 h 44"/>
                  <a:gd name="T66" fmla="*/ 6 w 20"/>
                  <a:gd name="T67" fmla="*/ 6 h 44"/>
                  <a:gd name="T68" fmla="*/ 16 w 20"/>
                  <a:gd name="T69" fmla="*/ 0 h 44"/>
                  <a:gd name="T70" fmla="*/ 16 w 20"/>
                  <a:gd name="T7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44">
                    <a:moveTo>
                      <a:pt x="16" y="0"/>
                    </a:moveTo>
                    <a:lnTo>
                      <a:pt x="16" y="0"/>
                    </a:lnTo>
                    <a:lnTo>
                      <a:pt x="20" y="0"/>
                    </a:lnTo>
                    <a:lnTo>
                      <a:pt x="20" y="0"/>
                    </a:lnTo>
                    <a:lnTo>
                      <a:pt x="20" y="4"/>
                    </a:lnTo>
                    <a:lnTo>
                      <a:pt x="20" y="4"/>
                    </a:lnTo>
                    <a:lnTo>
                      <a:pt x="18" y="12"/>
                    </a:lnTo>
                    <a:lnTo>
                      <a:pt x="16" y="18"/>
                    </a:lnTo>
                    <a:lnTo>
                      <a:pt x="12" y="20"/>
                    </a:lnTo>
                    <a:lnTo>
                      <a:pt x="8" y="22"/>
                    </a:lnTo>
                    <a:lnTo>
                      <a:pt x="8" y="22"/>
                    </a:lnTo>
                    <a:lnTo>
                      <a:pt x="6" y="22"/>
                    </a:lnTo>
                    <a:lnTo>
                      <a:pt x="4" y="24"/>
                    </a:lnTo>
                    <a:lnTo>
                      <a:pt x="6" y="30"/>
                    </a:lnTo>
                    <a:lnTo>
                      <a:pt x="6" y="30"/>
                    </a:lnTo>
                    <a:lnTo>
                      <a:pt x="6" y="36"/>
                    </a:lnTo>
                    <a:lnTo>
                      <a:pt x="6" y="40"/>
                    </a:lnTo>
                    <a:lnTo>
                      <a:pt x="4" y="42"/>
                    </a:lnTo>
                    <a:lnTo>
                      <a:pt x="4" y="42"/>
                    </a:lnTo>
                    <a:lnTo>
                      <a:pt x="4" y="44"/>
                    </a:lnTo>
                    <a:lnTo>
                      <a:pt x="2" y="40"/>
                    </a:lnTo>
                    <a:lnTo>
                      <a:pt x="0" y="32"/>
                    </a:lnTo>
                    <a:lnTo>
                      <a:pt x="0" y="32"/>
                    </a:lnTo>
                    <a:lnTo>
                      <a:pt x="0" y="28"/>
                    </a:lnTo>
                    <a:lnTo>
                      <a:pt x="0" y="28"/>
                    </a:lnTo>
                    <a:lnTo>
                      <a:pt x="2" y="26"/>
                    </a:lnTo>
                    <a:lnTo>
                      <a:pt x="2" y="24"/>
                    </a:lnTo>
                    <a:lnTo>
                      <a:pt x="2" y="14"/>
                    </a:lnTo>
                    <a:lnTo>
                      <a:pt x="2" y="14"/>
                    </a:lnTo>
                    <a:lnTo>
                      <a:pt x="4" y="14"/>
                    </a:lnTo>
                    <a:lnTo>
                      <a:pt x="6" y="14"/>
                    </a:lnTo>
                    <a:lnTo>
                      <a:pt x="6" y="12"/>
                    </a:lnTo>
                    <a:lnTo>
                      <a:pt x="6" y="6"/>
                    </a:lnTo>
                    <a:lnTo>
                      <a:pt x="6" y="6"/>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1" name="Freeform 2272">
                <a:extLst>
                  <a:ext uri="{FF2B5EF4-FFF2-40B4-BE49-F238E27FC236}">
                    <a16:creationId xmlns:a16="http://schemas.microsoft.com/office/drawing/2014/main" id="{C16FC10D-6A19-CDCA-5617-8072CCB3B5CF}"/>
                  </a:ext>
                </a:extLst>
              </p:cNvPr>
              <p:cNvSpPr>
                <a:spLocks/>
              </p:cNvSpPr>
              <p:nvPr/>
            </p:nvSpPr>
            <p:spPr bwMode="auto">
              <a:xfrm>
                <a:off x="1594" y="1706"/>
                <a:ext cx="10" cy="16"/>
              </a:xfrm>
              <a:custGeom>
                <a:avLst/>
                <a:gdLst>
                  <a:gd name="T0" fmla="*/ 10 w 10"/>
                  <a:gd name="T1" fmla="*/ 4 h 16"/>
                  <a:gd name="T2" fmla="*/ 10 w 10"/>
                  <a:gd name="T3" fmla="*/ 4 h 16"/>
                  <a:gd name="T4" fmla="*/ 10 w 10"/>
                  <a:gd name="T5" fmla="*/ 10 h 16"/>
                  <a:gd name="T6" fmla="*/ 6 w 10"/>
                  <a:gd name="T7" fmla="*/ 14 h 16"/>
                  <a:gd name="T8" fmla="*/ 2 w 10"/>
                  <a:gd name="T9" fmla="*/ 16 h 16"/>
                  <a:gd name="T10" fmla="*/ 2 w 10"/>
                  <a:gd name="T11" fmla="*/ 16 h 16"/>
                  <a:gd name="T12" fmla="*/ 0 w 10"/>
                  <a:gd name="T13" fmla="*/ 14 h 16"/>
                  <a:gd name="T14" fmla="*/ 0 w 10"/>
                  <a:gd name="T15" fmla="*/ 14 h 16"/>
                  <a:gd name="T16" fmla="*/ 0 w 10"/>
                  <a:gd name="T17" fmla="*/ 10 h 16"/>
                  <a:gd name="T18" fmla="*/ 0 w 10"/>
                  <a:gd name="T19" fmla="*/ 8 h 16"/>
                  <a:gd name="T20" fmla="*/ 2 w 10"/>
                  <a:gd name="T21" fmla="*/ 6 h 16"/>
                  <a:gd name="T22" fmla="*/ 2 w 10"/>
                  <a:gd name="T23" fmla="*/ 4 h 16"/>
                  <a:gd name="T24" fmla="*/ 2 w 10"/>
                  <a:gd name="T25" fmla="*/ 4 h 16"/>
                  <a:gd name="T26" fmla="*/ 4 w 10"/>
                  <a:gd name="T27" fmla="*/ 0 h 16"/>
                  <a:gd name="T28" fmla="*/ 4 w 10"/>
                  <a:gd name="T29" fmla="*/ 0 h 16"/>
                  <a:gd name="T30" fmla="*/ 8 w 10"/>
                  <a:gd name="T31" fmla="*/ 0 h 16"/>
                  <a:gd name="T32" fmla="*/ 10 w 10"/>
                  <a:gd name="T33" fmla="*/ 4 h 16"/>
                  <a:gd name="T34" fmla="*/ 10 w 10"/>
                  <a:gd name="T3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10" y="4"/>
                    </a:moveTo>
                    <a:lnTo>
                      <a:pt x="10" y="4"/>
                    </a:lnTo>
                    <a:lnTo>
                      <a:pt x="10" y="10"/>
                    </a:lnTo>
                    <a:lnTo>
                      <a:pt x="6" y="14"/>
                    </a:lnTo>
                    <a:lnTo>
                      <a:pt x="2" y="16"/>
                    </a:lnTo>
                    <a:lnTo>
                      <a:pt x="2" y="16"/>
                    </a:lnTo>
                    <a:lnTo>
                      <a:pt x="0" y="14"/>
                    </a:lnTo>
                    <a:lnTo>
                      <a:pt x="0" y="14"/>
                    </a:lnTo>
                    <a:lnTo>
                      <a:pt x="0" y="10"/>
                    </a:lnTo>
                    <a:lnTo>
                      <a:pt x="0" y="8"/>
                    </a:lnTo>
                    <a:lnTo>
                      <a:pt x="2" y="6"/>
                    </a:lnTo>
                    <a:lnTo>
                      <a:pt x="2" y="4"/>
                    </a:lnTo>
                    <a:lnTo>
                      <a:pt x="2" y="4"/>
                    </a:lnTo>
                    <a:lnTo>
                      <a:pt x="4" y="0"/>
                    </a:lnTo>
                    <a:lnTo>
                      <a:pt x="4"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2" name="Freeform 2273">
                <a:extLst>
                  <a:ext uri="{FF2B5EF4-FFF2-40B4-BE49-F238E27FC236}">
                    <a16:creationId xmlns:a16="http://schemas.microsoft.com/office/drawing/2014/main" id="{E80BD61B-F190-6D88-6A95-BA8269AEE66B}"/>
                  </a:ext>
                </a:extLst>
              </p:cNvPr>
              <p:cNvSpPr>
                <a:spLocks/>
              </p:cNvSpPr>
              <p:nvPr/>
            </p:nvSpPr>
            <p:spPr bwMode="auto">
              <a:xfrm>
                <a:off x="1590" y="1698"/>
                <a:ext cx="14" cy="12"/>
              </a:xfrm>
              <a:custGeom>
                <a:avLst/>
                <a:gdLst>
                  <a:gd name="T0" fmla="*/ 8 w 14"/>
                  <a:gd name="T1" fmla="*/ 12 h 12"/>
                  <a:gd name="T2" fmla="*/ 8 w 14"/>
                  <a:gd name="T3" fmla="*/ 12 h 12"/>
                  <a:gd name="T4" fmla="*/ 6 w 14"/>
                  <a:gd name="T5" fmla="*/ 12 h 12"/>
                  <a:gd name="T6" fmla="*/ 6 w 14"/>
                  <a:gd name="T7" fmla="*/ 12 h 12"/>
                  <a:gd name="T8" fmla="*/ 0 w 14"/>
                  <a:gd name="T9" fmla="*/ 12 h 12"/>
                  <a:gd name="T10" fmla="*/ 0 w 14"/>
                  <a:gd name="T11" fmla="*/ 12 h 12"/>
                  <a:gd name="T12" fmla="*/ 0 w 14"/>
                  <a:gd name="T13" fmla="*/ 8 h 12"/>
                  <a:gd name="T14" fmla="*/ 2 w 14"/>
                  <a:gd name="T15" fmla="*/ 4 h 12"/>
                  <a:gd name="T16" fmla="*/ 2 w 14"/>
                  <a:gd name="T17" fmla="*/ 4 h 12"/>
                  <a:gd name="T18" fmla="*/ 8 w 14"/>
                  <a:gd name="T19" fmla="*/ 0 h 12"/>
                  <a:gd name="T20" fmla="*/ 10 w 14"/>
                  <a:gd name="T21" fmla="*/ 0 h 12"/>
                  <a:gd name="T22" fmla="*/ 14 w 14"/>
                  <a:gd name="T23" fmla="*/ 6 h 12"/>
                  <a:gd name="T24" fmla="*/ 14 w 14"/>
                  <a:gd name="T25" fmla="*/ 6 h 12"/>
                  <a:gd name="T26" fmla="*/ 12 w 14"/>
                  <a:gd name="T27" fmla="*/ 10 h 12"/>
                  <a:gd name="T28" fmla="*/ 10 w 14"/>
                  <a:gd name="T29" fmla="*/ 10 h 12"/>
                  <a:gd name="T30" fmla="*/ 10 w 14"/>
                  <a:gd name="T31" fmla="*/ 10 h 12"/>
                  <a:gd name="T32" fmla="*/ 8 w 14"/>
                  <a:gd name="T33" fmla="*/ 12 h 12"/>
                  <a:gd name="T34" fmla="*/ 8 w 14"/>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2">
                    <a:moveTo>
                      <a:pt x="8" y="12"/>
                    </a:moveTo>
                    <a:lnTo>
                      <a:pt x="8" y="12"/>
                    </a:lnTo>
                    <a:lnTo>
                      <a:pt x="6" y="12"/>
                    </a:lnTo>
                    <a:lnTo>
                      <a:pt x="6" y="12"/>
                    </a:lnTo>
                    <a:lnTo>
                      <a:pt x="0" y="12"/>
                    </a:lnTo>
                    <a:lnTo>
                      <a:pt x="0" y="12"/>
                    </a:lnTo>
                    <a:lnTo>
                      <a:pt x="0" y="8"/>
                    </a:lnTo>
                    <a:lnTo>
                      <a:pt x="2" y="4"/>
                    </a:lnTo>
                    <a:lnTo>
                      <a:pt x="2" y="4"/>
                    </a:lnTo>
                    <a:lnTo>
                      <a:pt x="8" y="0"/>
                    </a:lnTo>
                    <a:lnTo>
                      <a:pt x="10" y="0"/>
                    </a:lnTo>
                    <a:lnTo>
                      <a:pt x="14" y="6"/>
                    </a:lnTo>
                    <a:lnTo>
                      <a:pt x="14" y="6"/>
                    </a:lnTo>
                    <a:lnTo>
                      <a:pt x="12" y="10"/>
                    </a:lnTo>
                    <a:lnTo>
                      <a:pt x="10" y="10"/>
                    </a:lnTo>
                    <a:lnTo>
                      <a:pt x="10" y="10"/>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3" name="Freeform 2274">
                <a:extLst>
                  <a:ext uri="{FF2B5EF4-FFF2-40B4-BE49-F238E27FC236}">
                    <a16:creationId xmlns:a16="http://schemas.microsoft.com/office/drawing/2014/main" id="{A2C2022B-82F1-57DB-A361-8492335A5D47}"/>
                  </a:ext>
                </a:extLst>
              </p:cNvPr>
              <p:cNvSpPr>
                <a:spLocks/>
              </p:cNvSpPr>
              <p:nvPr/>
            </p:nvSpPr>
            <p:spPr bwMode="auto">
              <a:xfrm>
                <a:off x="1532" y="2323"/>
                <a:ext cx="20" cy="37"/>
              </a:xfrm>
              <a:custGeom>
                <a:avLst/>
                <a:gdLst>
                  <a:gd name="T0" fmla="*/ 10 w 20"/>
                  <a:gd name="T1" fmla="*/ 8 h 37"/>
                  <a:gd name="T2" fmla="*/ 10 w 20"/>
                  <a:gd name="T3" fmla="*/ 8 h 37"/>
                  <a:gd name="T4" fmla="*/ 12 w 20"/>
                  <a:gd name="T5" fmla="*/ 10 h 37"/>
                  <a:gd name="T6" fmla="*/ 14 w 20"/>
                  <a:gd name="T7" fmla="*/ 17 h 37"/>
                  <a:gd name="T8" fmla="*/ 16 w 20"/>
                  <a:gd name="T9" fmla="*/ 21 h 37"/>
                  <a:gd name="T10" fmla="*/ 18 w 20"/>
                  <a:gd name="T11" fmla="*/ 21 h 37"/>
                  <a:gd name="T12" fmla="*/ 18 w 20"/>
                  <a:gd name="T13" fmla="*/ 21 h 37"/>
                  <a:gd name="T14" fmla="*/ 20 w 20"/>
                  <a:gd name="T15" fmla="*/ 23 h 37"/>
                  <a:gd name="T16" fmla="*/ 20 w 20"/>
                  <a:gd name="T17" fmla="*/ 27 h 37"/>
                  <a:gd name="T18" fmla="*/ 20 w 20"/>
                  <a:gd name="T19" fmla="*/ 27 h 37"/>
                  <a:gd name="T20" fmla="*/ 18 w 20"/>
                  <a:gd name="T21" fmla="*/ 31 h 37"/>
                  <a:gd name="T22" fmla="*/ 16 w 20"/>
                  <a:gd name="T23" fmla="*/ 31 h 37"/>
                  <a:gd name="T24" fmla="*/ 16 w 20"/>
                  <a:gd name="T25" fmla="*/ 31 h 37"/>
                  <a:gd name="T26" fmla="*/ 14 w 20"/>
                  <a:gd name="T27" fmla="*/ 37 h 37"/>
                  <a:gd name="T28" fmla="*/ 10 w 20"/>
                  <a:gd name="T29" fmla="*/ 37 h 37"/>
                  <a:gd name="T30" fmla="*/ 10 w 20"/>
                  <a:gd name="T31" fmla="*/ 37 h 37"/>
                  <a:gd name="T32" fmla="*/ 4 w 20"/>
                  <a:gd name="T33" fmla="*/ 35 h 37"/>
                  <a:gd name="T34" fmla="*/ 0 w 20"/>
                  <a:gd name="T35" fmla="*/ 29 h 37"/>
                  <a:gd name="T36" fmla="*/ 0 w 20"/>
                  <a:gd name="T37" fmla="*/ 29 h 37"/>
                  <a:gd name="T38" fmla="*/ 0 w 20"/>
                  <a:gd name="T39" fmla="*/ 25 h 37"/>
                  <a:gd name="T40" fmla="*/ 0 w 20"/>
                  <a:gd name="T41" fmla="*/ 21 h 37"/>
                  <a:gd name="T42" fmla="*/ 0 w 20"/>
                  <a:gd name="T43" fmla="*/ 21 h 37"/>
                  <a:gd name="T44" fmla="*/ 2 w 20"/>
                  <a:gd name="T45" fmla="*/ 19 h 37"/>
                  <a:gd name="T46" fmla="*/ 4 w 20"/>
                  <a:gd name="T47" fmla="*/ 17 h 37"/>
                  <a:gd name="T48" fmla="*/ 4 w 20"/>
                  <a:gd name="T49" fmla="*/ 12 h 37"/>
                  <a:gd name="T50" fmla="*/ 2 w 20"/>
                  <a:gd name="T51" fmla="*/ 6 h 37"/>
                  <a:gd name="T52" fmla="*/ 2 w 20"/>
                  <a:gd name="T53" fmla="*/ 2 h 37"/>
                  <a:gd name="T54" fmla="*/ 2 w 20"/>
                  <a:gd name="T55" fmla="*/ 2 h 37"/>
                  <a:gd name="T56" fmla="*/ 2 w 20"/>
                  <a:gd name="T57" fmla="*/ 0 h 37"/>
                  <a:gd name="T58" fmla="*/ 2 w 20"/>
                  <a:gd name="T59" fmla="*/ 0 h 37"/>
                  <a:gd name="T60" fmla="*/ 4 w 20"/>
                  <a:gd name="T61" fmla="*/ 0 h 37"/>
                  <a:gd name="T62" fmla="*/ 6 w 20"/>
                  <a:gd name="T63" fmla="*/ 2 h 37"/>
                  <a:gd name="T64" fmla="*/ 10 w 20"/>
                  <a:gd name="T65" fmla="*/ 8 h 37"/>
                  <a:gd name="T66" fmla="*/ 10 w 20"/>
                  <a:gd name="T6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37">
                    <a:moveTo>
                      <a:pt x="10" y="8"/>
                    </a:moveTo>
                    <a:lnTo>
                      <a:pt x="10" y="8"/>
                    </a:lnTo>
                    <a:lnTo>
                      <a:pt x="12" y="10"/>
                    </a:lnTo>
                    <a:lnTo>
                      <a:pt x="14" y="17"/>
                    </a:lnTo>
                    <a:lnTo>
                      <a:pt x="16" y="21"/>
                    </a:lnTo>
                    <a:lnTo>
                      <a:pt x="18" y="21"/>
                    </a:lnTo>
                    <a:lnTo>
                      <a:pt x="18" y="21"/>
                    </a:lnTo>
                    <a:lnTo>
                      <a:pt x="20" y="23"/>
                    </a:lnTo>
                    <a:lnTo>
                      <a:pt x="20" y="27"/>
                    </a:lnTo>
                    <a:lnTo>
                      <a:pt x="20" y="27"/>
                    </a:lnTo>
                    <a:lnTo>
                      <a:pt x="18" y="31"/>
                    </a:lnTo>
                    <a:lnTo>
                      <a:pt x="16" y="31"/>
                    </a:lnTo>
                    <a:lnTo>
                      <a:pt x="16" y="31"/>
                    </a:lnTo>
                    <a:lnTo>
                      <a:pt x="14" y="37"/>
                    </a:lnTo>
                    <a:lnTo>
                      <a:pt x="10" y="37"/>
                    </a:lnTo>
                    <a:lnTo>
                      <a:pt x="10" y="37"/>
                    </a:lnTo>
                    <a:lnTo>
                      <a:pt x="4" y="35"/>
                    </a:lnTo>
                    <a:lnTo>
                      <a:pt x="0" y="29"/>
                    </a:lnTo>
                    <a:lnTo>
                      <a:pt x="0" y="29"/>
                    </a:lnTo>
                    <a:lnTo>
                      <a:pt x="0" y="25"/>
                    </a:lnTo>
                    <a:lnTo>
                      <a:pt x="0" y="21"/>
                    </a:lnTo>
                    <a:lnTo>
                      <a:pt x="0" y="21"/>
                    </a:lnTo>
                    <a:lnTo>
                      <a:pt x="2" y="19"/>
                    </a:lnTo>
                    <a:lnTo>
                      <a:pt x="4" y="17"/>
                    </a:lnTo>
                    <a:lnTo>
                      <a:pt x="4" y="12"/>
                    </a:lnTo>
                    <a:lnTo>
                      <a:pt x="2" y="6"/>
                    </a:lnTo>
                    <a:lnTo>
                      <a:pt x="2" y="2"/>
                    </a:lnTo>
                    <a:lnTo>
                      <a:pt x="2" y="2"/>
                    </a:lnTo>
                    <a:lnTo>
                      <a:pt x="2" y="0"/>
                    </a:lnTo>
                    <a:lnTo>
                      <a:pt x="2" y="0"/>
                    </a:lnTo>
                    <a:lnTo>
                      <a:pt x="4" y="0"/>
                    </a:lnTo>
                    <a:lnTo>
                      <a:pt x="6" y="2"/>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4" name="Freeform 2275">
                <a:extLst>
                  <a:ext uri="{FF2B5EF4-FFF2-40B4-BE49-F238E27FC236}">
                    <a16:creationId xmlns:a16="http://schemas.microsoft.com/office/drawing/2014/main" id="{0BC3ABDC-D6BB-54B1-500D-D3221ED6DDC1}"/>
                  </a:ext>
                </a:extLst>
              </p:cNvPr>
              <p:cNvSpPr>
                <a:spLocks/>
              </p:cNvSpPr>
              <p:nvPr/>
            </p:nvSpPr>
            <p:spPr bwMode="auto">
              <a:xfrm>
                <a:off x="1522" y="2301"/>
                <a:ext cx="12" cy="24"/>
              </a:xfrm>
              <a:custGeom>
                <a:avLst/>
                <a:gdLst>
                  <a:gd name="T0" fmla="*/ 12 w 12"/>
                  <a:gd name="T1" fmla="*/ 24 h 24"/>
                  <a:gd name="T2" fmla="*/ 12 w 12"/>
                  <a:gd name="T3" fmla="*/ 24 h 24"/>
                  <a:gd name="T4" fmla="*/ 10 w 12"/>
                  <a:gd name="T5" fmla="*/ 24 h 24"/>
                  <a:gd name="T6" fmla="*/ 8 w 12"/>
                  <a:gd name="T7" fmla="*/ 22 h 24"/>
                  <a:gd name="T8" fmla="*/ 6 w 12"/>
                  <a:gd name="T9" fmla="*/ 18 h 24"/>
                  <a:gd name="T10" fmla="*/ 2 w 12"/>
                  <a:gd name="T11" fmla="*/ 12 h 24"/>
                  <a:gd name="T12" fmla="*/ 2 w 12"/>
                  <a:gd name="T13" fmla="*/ 10 h 24"/>
                  <a:gd name="T14" fmla="*/ 0 w 12"/>
                  <a:gd name="T15" fmla="*/ 10 h 24"/>
                  <a:gd name="T16" fmla="*/ 0 w 12"/>
                  <a:gd name="T17" fmla="*/ 10 h 24"/>
                  <a:gd name="T18" fmla="*/ 0 w 12"/>
                  <a:gd name="T19" fmla="*/ 8 h 24"/>
                  <a:gd name="T20" fmla="*/ 0 w 12"/>
                  <a:gd name="T21" fmla="*/ 4 h 24"/>
                  <a:gd name="T22" fmla="*/ 0 w 12"/>
                  <a:gd name="T23" fmla="*/ 4 h 24"/>
                  <a:gd name="T24" fmla="*/ 0 w 12"/>
                  <a:gd name="T25" fmla="*/ 2 h 24"/>
                  <a:gd name="T26" fmla="*/ 2 w 12"/>
                  <a:gd name="T27" fmla="*/ 0 h 24"/>
                  <a:gd name="T28" fmla="*/ 4 w 12"/>
                  <a:gd name="T29" fmla="*/ 2 h 24"/>
                  <a:gd name="T30" fmla="*/ 4 w 12"/>
                  <a:gd name="T31" fmla="*/ 2 h 24"/>
                  <a:gd name="T32" fmla="*/ 8 w 12"/>
                  <a:gd name="T33" fmla="*/ 10 h 24"/>
                  <a:gd name="T34" fmla="*/ 10 w 12"/>
                  <a:gd name="T35" fmla="*/ 12 h 24"/>
                  <a:gd name="T36" fmla="*/ 12 w 12"/>
                  <a:gd name="T37" fmla="*/ 12 h 24"/>
                  <a:gd name="T38" fmla="*/ 12 w 12"/>
                  <a:gd name="T39" fmla="*/ 12 h 24"/>
                  <a:gd name="T40" fmla="*/ 12 w 12"/>
                  <a:gd name="T41" fmla="*/ 24 h 24"/>
                  <a:gd name="T42" fmla="*/ 12 w 12"/>
                  <a:gd name="T4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4">
                    <a:moveTo>
                      <a:pt x="12" y="24"/>
                    </a:moveTo>
                    <a:lnTo>
                      <a:pt x="12" y="24"/>
                    </a:lnTo>
                    <a:lnTo>
                      <a:pt x="10" y="24"/>
                    </a:lnTo>
                    <a:lnTo>
                      <a:pt x="8" y="22"/>
                    </a:lnTo>
                    <a:lnTo>
                      <a:pt x="6" y="18"/>
                    </a:lnTo>
                    <a:lnTo>
                      <a:pt x="2" y="12"/>
                    </a:lnTo>
                    <a:lnTo>
                      <a:pt x="2" y="10"/>
                    </a:lnTo>
                    <a:lnTo>
                      <a:pt x="0" y="10"/>
                    </a:lnTo>
                    <a:lnTo>
                      <a:pt x="0" y="10"/>
                    </a:lnTo>
                    <a:lnTo>
                      <a:pt x="0" y="8"/>
                    </a:lnTo>
                    <a:lnTo>
                      <a:pt x="0" y="4"/>
                    </a:lnTo>
                    <a:lnTo>
                      <a:pt x="0" y="4"/>
                    </a:lnTo>
                    <a:lnTo>
                      <a:pt x="0" y="2"/>
                    </a:lnTo>
                    <a:lnTo>
                      <a:pt x="2" y="0"/>
                    </a:lnTo>
                    <a:lnTo>
                      <a:pt x="4" y="2"/>
                    </a:lnTo>
                    <a:lnTo>
                      <a:pt x="4" y="2"/>
                    </a:lnTo>
                    <a:lnTo>
                      <a:pt x="8" y="10"/>
                    </a:lnTo>
                    <a:lnTo>
                      <a:pt x="10" y="12"/>
                    </a:lnTo>
                    <a:lnTo>
                      <a:pt x="12" y="12"/>
                    </a:lnTo>
                    <a:lnTo>
                      <a:pt x="12" y="12"/>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5" name="Freeform 2276">
                <a:extLst>
                  <a:ext uri="{FF2B5EF4-FFF2-40B4-BE49-F238E27FC236}">
                    <a16:creationId xmlns:a16="http://schemas.microsoft.com/office/drawing/2014/main" id="{5100AD36-9624-8BF3-8E0A-676FB6D297FB}"/>
                  </a:ext>
                </a:extLst>
              </p:cNvPr>
              <p:cNvSpPr>
                <a:spLocks/>
              </p:cNvSpPr>
              <p:nvPr/>
            </p:nvSpPr>
            <p:spPr bwMode="auto">
              <a:xfrm>
                <a:off x="1534" y="2313"/>
                <a:ext cx="8" cy="18"/>
              </a:xfrm>
              <a:custGeom>
                <a:avLst/>
                <a:gdLst>
                  <a:gd name="T0" fmla="*/ 0 w 8"/>
                  <a:gd name="T1" fmla="*/ 12 h 18"/>
                  <a:gd name="T2" fmla="*/ 0 w 8"/>
                  <a:gd name="T3" fmla="*/ 12 h 18"/>
                  <a:gd name="T4" fmla="*/ 0 w 8"/>
                  <a:gd name="T5" fmla="*/ 6 h 18"/>
                  <a:gd name="T6" fmla="*/ 0 w 8"/>
                  <a:gd name="T7" fmla="*/ 0 h 18"/>
                  <a:gd name="T8" fmla="*/ 0 w 8"/>
                  <a:gd name="T9" fmla="*/ 0 h 18"/>
                  <a:gd name="T10" fmla="*/ 2 w 8"/>
                  <a:gd name="T11" fmla="*/ 0 h 18"/>
                  <a:gd name="T12" fmla="*/ 2 w 8"/>
                  <a:gd name="T13" fmla="*/ 0 h 18"/>
                  <a:gd name="T14" fmla="*/ 4 w 8"/>
                  <a:gd name="T15" fmla="*/ 0 h 18"/>
                  <a:gd name="T16" fmla="*/ 6 w 8"/>
                  <a:gd name="T17" fmla="*/ 2 h 18"/>
                  <a:gd name="T18" fmla="*/ 8 w 8"/>
                  <a:gd name="T19" fmla="*/ 6 h 18"/>
                  <a:gd name="T20" fmla="*/ 8 w 8"/>
                  <a:gd name="T21" fmla="*/ 18 h 18"/>
                  <a:gd name="T22" fmla="*/ 8 w 8"/>
                  <a:gd name="T23" fmla="*/ 18 h 18"/>
                  <a:gd name="T24" fmla="*/ 0 w 8"/>
                  <a:gd name="T25" fmla="*/ 12 h 18"/>
                  <a:gd name="T26" fmla="*/ 0 w 8"/>
                  <a:gd name="T2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8">
                    <a:moveTo>
                      <a:pt x="0" y="12"/>
                    </a:moveTo>
                    <a:lnTo>
                      <a:pt x="0" y="12"/>
                    </a:lnTo>
                    <a:lnTo>
                      <a:pt x="0" y="6"/>
                    </a:lnTo>
                    <a:lnTo>
                      <a:pt x="0" y="0"/>
                    </a:lnTo>
                    <a:lnTo>
                      <a:pt x="0" y="0"/>
                    </a:lnTo>
                    <a:lnTo>
                      <a:pt x="2" y="0"/>
                    </a:lnTo>
                    <a:lnTo>
                      <a:pt x="2" y="0"/>
                    </a:lnTo>
                    <a:lnTo>
                      <a:pt x="4" y="0"/>
                    </a:lnTo>
                    <a:lnTo>
                      <a:pt x="6" y="2"/>
                    </a:lnTo>
                    <a:lnTo>
                      <a:pt x="8" y="6"/>
                    </a:lnTo>
                    <a:lnTo>
                      <a:pt x="8" y="18"/>
                    </a:lnTo>
                    <a:lnTo>
                      <a:pt x="8"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6" name="Freeform 2277">
                <a:extLst>
                  <a:ext uri="{FF2B5EF4-FFF2-40B4-BE49-F238E27FC236}">
                    <a16:creationId xmlns:a16="http://schemas.microsoft.com/office/drawing/2014/main" id="{2E3CC284-6168-D171-4B2A-E4776354FEEE}"/>
                  </a:ext>
                </a:extLst>
              </p:cNvPr>
              <p:cNvSpPr>
                <a:spLocks/>
              </p:cNvSpPr>
              <p:nvPr/>
            </p:nvSpPr>
            <p:spPr bwMode="auto">
              <a:xfrm>
                <a:off x="1514" y="2321"/>
                <a:ext cx="8" cy="23"/>
              </a:xfrm>
              <a:custGeom>
                <a:avLst/>
                <a:gdLst>
                  <a:gd name="T0" fmla="*/ 6 w 8"/>
                  <a:gd name="T1" fmla="*/ 23 h 23"/>
                  <a:gd name="T2" fmla="*/ 6 w 8"/>
                  <a:gd name="T3" fmla="*/ 23 h 23"/>
                  <a:gd name="T4" fmla="*/ 0 w 8"/>
                  <a:gd name="T5" fmla="*/ 10 h 23"/>
                  <a:gd name="T6" fmla="*/ 0 w 8"/>
                  <a:gd name="T7" fmla="*/ 10 h 23"/>
                  <a:gd name="T8" fmla="*/ 2 w 8"/>
                  <a:gd name="T9" fmla="*/ 4 h 23"/>
                  <a:gd name="T10" fmla="*/ 4 w 8"/>
                  <a:gd name="T11" fmla="*/ 0 h 23"/>
                  <a:gd name="T12" fmla="*/ 4 w 8"/>
                  <a:gd name="T13" fmla="*/ 0 h 23"/>
                  <a:gd name="T14" fmla="*/ 4 w 8"/>
                  <a:gd name="T15" fmla="*/ 4 h 23"/>
                  <a:gd name="T16" fmla="*/ 6 w 8"/>
                  <a:gd name="T17" fmla="*/ 6 h 23"/>
                  <a:gd name="T18" fmla="*/ 8 w 8"/>
                  <a:gd name="T19" fmla="*/ 8 h 23"/>
                  <a:gd name="T20" fmla="*/ 8 w 8"/>
                  <a:gd name="T21" fmla="*/ 14 h 23"/>
                  <a:gd name="T22" fmla="*/ 8 w 8"/>
                  <a:gd name="T23" fmla="*/ 14 h 23"/>
                  <a:gd name="T24" fmla="*/ 6 w 8"/>
                  <a:gd name="T25" fmla="*/ 23 h 23"/>
                  <a:gd name="T26" fmla="*/ 6 w 8"/>
                  <a:gd name="T2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3">
                    <a:moveTo>
                      <a:pt x="6" y="23"/>
                    </a:moveTo>
                    <a:lnTo>
                      <a:pt x="6" y="23"/>
                    </a:lnTo>
                    <a:lnTo>
                      <a:pt x="0" y="10"/>
                    </a:lnTo>
                    <a:lnTo>
                      <a:pt x="0" y="10"/>
                    </a:lnTo>
                    <a:lnTo>
                      <a:pt x="2" y="4"/>
                    </a:lnTo>
                    <a:lnTo>
                      <a:pt x="4" y="0"/>
                    </a:lnTo>
                    <a:lnTo>
                      <a:pt x="4" y="0"/>
                    </a:lnTo>
                    <a:lnTo>
                      <a:pt x="4" y="4"/>
                    </a:lnTo>
                    <a:lnTo>
                      <a:pt x="6" y="6"/>
                    </a:lnTo>
                    <a:lnTo>
                      <a:pt x="8" y="8"/>
                    </a:lnTo>
                    <a:lnTo>
                      <a:pt x="8" y="14"/>
                    </a:lnTo>
                    <a:lnTo>
                      <a:pt x="8" y="14"/>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7" name="Freeform 2278">
                <a:extLst>
                  <a:ext uri="{FF2B5EF4-FFF2-40B4-BE49-F238E27FC236}">
                    <a16:creationId xmlns:a16="http://schemas.microsoft.com/office/drawing/2014/main" id="{EBACCC07-29DD-0FCB-30BF-4C0F41D5BF8C}"/>
                  </a:ext>
                </a:extLst>
              </p:cNvPr>
              <p:cNvSpPr>
                <a:spLocks/>
              </p:cNvSpPr>
              <p:nvPr/>
            </p:nvSpPr>
            <p:spPr bwMode="auto">
              <a:xfrm>
                <a:off x="1536" y="2281"/>
                <a:ext cx="8" cy="14"/>
              </a:xfrm>
              <a:custGeom>
                <a:avLst/>
                <a:gdLst>
                  <a:gd name="T0" fmla="*/ 4 w 8"/>
                  <a:gd name="T1" fmla="*/ 0 h 14"/>
                  <a:gd name="T2" fmla="*/ 4 w 8"/>
                  <a:gd name="T3" fmla="*/ 0 h 14"/>
                  <a:gd name="T4" fmla="*/ 6 w 8"/>
                  <a:gd name="T5" fmla="*/ 2 h 14"/>
                  <a:gd name="T6" fmla="*/ 8 w 8"/>
                  <a:gd name="T7" fmla="*/ 4 h 14"/>
                  <a:gd name="T8" fmla="*/ 8 w 8"/>
                  <a:gd name="T9" fmla="*/ 8 h 14"/>
                  <a:gd name="T10" fmla="*/ 8 w 8"/>
                  <a:gd name="T11" fmla="*/ 10 h 14"/>
                  <a:gd name="T12" fmla="*/ 8 w 8"/>
                  <a:gd name="T13" fmla="*/ 10 h 14"/>
                  <a:gd name="T14" fmla="*/ 6 w 8"/>
                  <a:gd name="T15" fmla="*/ 14 h 14"/>
                  <a:gd name="T16" fmla="*/ 4 w 8"/>
                  <a:gd name="T17" fmla="*/ 10 h 14"/>
                  <a:gd name="T18" fmla="*/ 2 w 8"/>
                  <a:gd name="T19" fmla="*/ 6 h 14"/>
                  <a:gd name="T20" fmla="*/ 0 w 8"/>
                  <a:gd name="T21" fmla="*/ 4 h 14"/>
                  <a:gd name="T22" fmla="*/ 0 w 8"/>
                  <a:gd name="T23" fmla="*/ 4 h 14"/>
                  <a:gd name="T24" fmla="*/ 2 w 8"/>
                  <a:gd name="T25" fmla="*/ 0 h 14"/>
                  <a:gd name="T26" fmla="*/ 4 w 8"/>
                  <a:gd name="T27" fmla="*/ 0 h 14"/>
                  <a:gd name="T28" fmla="*/ 4 w 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4" y="0"/>
                    </a:moveTo>
                    <a:lnTo>
                      <a:pt x="4" y="0"/>
                    </a:lnTo>
                    <a:lnTo>
                      <a:pt x="6" y="2"/>
                    </a:lnTo>
                    <a:lnTo>
                      <a:pt x="8" y="4"/>
                    </a:lnTo>
                    <a:lnTo>
                      <a:pt x="8" y="8"/>
                    </a:lnTo>
                    <a:lnTo>
                      <a:pt x="8" y="10"/>
                    </a:lnTo>
                    <a:lnTo>
                      <a:pt x="8" y="10"/>
                    </a:lnTo>
                    <a:lnTo>
                      <a:pt x="6" y="14"/>
                    </a:lnTo>
                    <a:lnTo>
                      <a:pt x="4" y="10"/>
                    </a:lnTo>
                    <a:lnTo>
                      <a:pt x="2" y="6"/>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8" name="Freeform 2279">
                <a:extLst>
                  <a:ext uri="{FF2B5EF4-FFF2-40B4-BE49-F238E27FC236}">
                    <a16:creationId xmlns:a16="http://schemas.microsoft.com/office/drawing/2014/main" id="{445749C3-224A-99F2-F13E-AA003BE9F698}"/>
                  </a:ext>
                </a:extLst>
              </p:cNvPr>
              <p:cNvSpPr>
                <a:spLocks/>
              </p:cNvSpPr>
              <p:nvPr/>
            </p:nvSpPr>
            <p:spPr bwMode="auto">
              <a:xfrm>
                <a:off x="1514" y="2287"/>
                <a:ext cx="10" cy="8"/>
              </a:xfrm>
              <a:custGeom>
                <a:avLst/>
                <a:gdLst>
                  <a:gd name="T0" fmla="*/ 6 w 10"/>
                  <a:gd name="T1" fmla="*/ 8 h 8"/>
                  <a:gd name="T2" fmla="*/ 6 w 10"/>
                  <a:gd name="T3" fmla="*/ 8 h 8"/>
                  <a:gd name="T4" fmla="*/ 0 w 10"/>
                  <a:gd name="T5" fmla="*/ 4 h 8"/>
                  <a:gd name="T6" fmla="*/ 0 w 10"/>
                  <a:gd name="T7" fmla="*/ 4 h 8"/>
                  <a:gd name="T8" fmla="*/ 4 w 10"/>
                  <a:gd name="T9" fmla="*/ 2 h 8"/>
                  <a:gd name="T10" fmla="*/ 6 w 10"/>
                  <a:gd name="T11" fmla="*/ 0 h 8"/>
                  <a:gd name="T12" fmla="*/ 10 w 10"/>
                  <a:gd name="T13" fmla="*/ 4 h 8"/>
                  <a:gd name="T14" fmla="*/ 10 w 10"/>
                  <a:gd name="T15" fmla="*/ 4 h 8"/>
                  <a:gd name="T16" fmla="*/ 8 w 10"/>
                  <a:gd name="T17" fmla="*/ 8 h 8"/>
                  <a:gd name="T18" fmla="*/ 6 w 10"/>
                  <a:gd name="T19" fmla="*/ 8 h 8"/>
                  <a:gd name="T20" fmla="*/ 6 w 10"/>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6" y="8"/>
                    </a:moveTo>
                    <a:lnTo>
                      <a:pt x="6" y="8"/>
                    </a:lnTo>
                    <a:lnTo>
                      <a:pt x="0" y="4"/>
                    </a:lnTo>
                    <a:lnTo>
                      <a:pt x="0" y="4"/>
                    </a:lnTo>
                    <a:lnTo>
                      <a:pt x="4" y="2"/>
                    </a:lnTo>
                    <a:lnTo>
                      <a:pt x="6" y="0"/>
                    </a:lnTo>
                    <a:lnTo>
                      <a:pt x="10" y="4"/>
                    </a:lnTo>
                    <a:lnTo>
                      <a:pt x="10" y="4"/>
                    </a:lnTo>
                    <a:lnTo>
                      <a:pt x="8"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9" name="Freeform 2280">
                <a:extLst>
                  <a:ext uri="{FF2B5EF4-FFF2-40B4-BE49-F238E27FC236}">
                    <a16:creationId xmlns:a16="http://schemas.microsoft.com/office/drawing/2014/main" id="{B476C555-606A-957C-CB12-89B549BEE8D3}"/>
                  </a:ext>
                </a:extLst>
              </p:cNvPr>
              <p:cNvSpPr>
                <a:spLocks/>
              </p:cNvSpPr>
              <p:nvPr/>
            </p:nvSpPr>
            <p:spPr bwMode="auto">
              <a:xfrm>
                <a:off x="1514" y="2277"/>
                <a:ext cx="6" cy="8"/>
              </a:xfrm>
              <a:custGeom>
                <a:avLst/>
                <a:gdLst>
                  <a:gd name="T0" fmla="*/ 6 w 6"/>
                  <a:gd name="T1" fmla="*/ 0 h 8"/>
                  <a:gd name="T2" fmla="*/ 6 w 6"/>
                  <a:gd name="T3" fmla="*/ 0 h 8"/>
                  <a:gd name="T4" fmla="*/ 6 w 6"/>
                  <a:gd name="T5" fmla="*/ 0 h 8"/>
                  <a:gd name="T6" fmla="*/ 6 w 6"/>
                  <a:gd name="T7" fmla="*/ 0 h 8"/>
                  <a:gd name="T8" fmla="*/ 6 w 6"/>
                  <a:gd name="T9" fmla="*/ 6 h 8"/>
                  <a:gd name="T10" fmla="*/ 4 w 6"/>
                  <a:gd name="T11" fmla="*/ 8 h 8"/>
                  <a:gd name="T12" fmla="*/ 0 w 6"/>
                  <a:gd name="T13" fmla="*/ 6 h 8"/>
                  <a:gd name="T14" fmla="*/ 0 w 6"/>
                  <a:gd name="T15" fmla="*/ 6 h 8"/>
                  <a:gd name="T16" fmla="*/ 0 w 6"/>
                  <a:gd name="T17" fmla="*/ 2 h 8"/>
                  <a:gd name="T18" fmla="*/ 2 w 6"/>
                  <a:gd name="T19" fmla="*/ 0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6" y="0"/>
                    </a:lnTo>
                    <a:lnTo>
                      <a:pt x="6" y="0"/>
                    </a:lnTo>
                    <a:lnTo>
                      <a:pt x="6" y="0"/>
                    </a:lnTo>
                    <a:lnTo>
                      <a:pt x="6" y="6"/>
                    </a:lnTo>
                    <a:lnTo>
                      <a:pt x="4" y="8"/>
                    </a:lnTo>
                    <a:lnTo>
                      <a:pt x="0" y="6"/>
                    </a:lnTo>
                    <a:lnTo>
                      <a:pt x="0" y="6"/>
                    </a:lnTo>
                    <a:lnTo>
                      <a:pt x="0"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0" name="Freeform 2281">
                <a:extLst>
                  <a:ext uri="{FF2B5EF4-FFF2-40B4-BE49-F238E27FC236}">
                    <a16:creationId xmlns:a16="http://schemas.microsoft.com/office/drawing/2014/main" id="{34EAA8EF-A95F-144B-FE86-6747EDACF743}"/>
                  </a:ext>
                </a:extLst>
              </p:cNvPr>
              <p:cNvSpPr>
                <a:spLocks/>
              </p:cNvSpPr>
              <p:nvPr/>
            </p:nvSpPr>
            <p:spPr bwMode="auto">
              <a:xfrm>
                <a:off x="1528" y="2287"/>
                <a:ext cx="4" cy="12"/>
              </a:xfrm>
              <a:custGeom>
                <a:avLst/>
                <a:gdLst>
                  <a:gd name="T0" fmla="*/ 0 w 4"/>
                  <a:gd name="T1" fmla="*/ 12 h 12"/>
                  <a:gd name="T2" fmla="*/ 0 w 4"/>
                  <a:gd name="T3" fmla="*/ 12 h 12"/>
                  <a:gd name="T4" fmla="*/ 0 w 4"/>
                  <a:gd name="T5" fmla="*/ 10 h 12"/>
                  <a:gd name="T6" fmla="*/ 0 w 4"/>
                  <a:gd name="T7" fmla="*/ 6 h 12"/>
                  <a:gd name="T8" fmla="*/ 0 w 4"/>
                  <a:gd name="T9" fmla="*/ 6 h 12"/>
                  <a:gd name="T10" fmla="*/ 0 w 4"/>
                  <a:gd name="T11" fmla="*/ 2 h 12"/>
                  <a:gd name="T12" fmla="*/ 0 w 4"/>
                  <a:gd name="T13" fmla="*/ 0 h 12"/>
                  <a:gd name="T14" fmla="*/ 2 w 4"/>
                  <a:gd name="T15" fmla="*/ 0 h 12"/>
                  <a:gd name="T16" fmla="*/ 2 w 4"/>
                  <a:gd name="T17" fmla="*/ 0 h 12"/>
                  <a:gd name="T18" fmla="*/ 4 w 4"/>
                  <a:gd name="T19" fmla="*/ 6 h 12"/>
                  <a:gd name="T20" fmla="*/ 4 w 4"/>
                  <a:gd name="T21" fmla="*/ 6 h 12"/>
                  <a:gd name="T22" fmla="*/ 2 w 4"/>
                  <a:gd name="T23" fmla="*/ 10 h 12"/>
                  <a:gd name="T24" fmla="*/ 0 w 4"/>
                  <a:gd name="T25" fmla="*/ 12 h 12"/>
                  <a:gd name="T26" fmla="*/ 0 w 4"/>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0" y="12"/>
                    </a:moveTo>
                    <a:lnTo>
                      <a:pt x="0" y="12"/>
                    </a:lnTo>
                    <a:lnTo>
                      <a:pt x="0" y="10"/>
                    </a:lnTo>
                    <a:lnTo>
                      <a:pt x="0" y="6"/>
                    </a:lnTo>
                    <a:lnTo>
                      <a:pt x="0" y="6"/>
                    </a:lnTo>
                    <a:lnTo>
                      <a:pt x="0" y="2"/>
                    </a:lnTo>
                    <a:lnTo>
                      <a:pt x="0" y="0"/>
                    </a:lnTo>
                    <a:lnTo>
                      <a:pt x="2" y="0"/>
                    </a:lnTo>
                    <a:lnTo>
                      <a:pt x="2" y="0"/>
                    </a:lnTo>
                    <a:lnTo>
                      <a:pt x="4" y="6"/>
                    </a:lnTo>
                    <a:lnTo>
                      <a:pt x="4" y="6"/>
                    </a:lnTo>
                    <a:lnTo>
                      <a:pt x="2" y="1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1" name="Freeform 2282">
                <a:extLst>
                  <a:ext uri="{FF2B5EF4-FFF2-40B4-BE49-F238E27FC236}">
                    <a16:creationId xmlns:a16="http://schemas.microsoft.com/office/drawing/2014/main" id="{8AB77A38-2DDA-3CB0-9965-2697746A222C}"/>
                  </a:ext>
                </a:extLst>
              </p:cNvPr>
              <p:cNvSpPr>
                <a:spLocks/>
              </p:cNvSpPr>
              <p:nvPr/>
            </p:nvSpPr>
            <p:spPr bwMode="auto">
              <a:xfrm>
                <a:off x="1526" y="2329"/>
                <a:ext cx="4" cy="11"/>
              </a:xfrm>
              <a:custGeom>
                <a:avLst/>
                <a:gdLst>
                  <a:gd name="T0" fmla="*/ 4 w 4"/>
                  <a:gd name="T1" fmla="*/ 2 h 11"/>
                  <a:gd name="T2" fmla="*/ 4 w 4"/>
                  <a:gd name="T3" fmla="*/ 2 h 11"/>
                  <a:gd name="T4" fmla="*/ 4 w 4"/>
                  <a:gd name="T5" fmla="*/ 4 h 11"/>
                  <a:gd name="T6" fmla="*/ 2 w 4"/>
                  <a:gd name="T7" fmla="*/ 6 h 11"/>
                  <a:gd name="T8" fmla="*/ 0 w 4"/>
                  <a:gd name="T9" fmla="*/ 11 h 11"/>
                  <a:gd name="T10" fmla="*/ 0 w 4"/>
                  <a:gd name="T11" fmla="*/ 11 h 11"/>
                  <a:gd name="T12" fmla="*/ 2 w 4"/>
                  <a:gd name="T13" fmla="*/ 0 h 11"/>
                  <a:gd name="T14" fmla="*/ 2 w 4"/>
                  <a:gd name="T15" fmla="*/ 0 h 11"/>
                  <a:gd name="T16" fmla="*/ 4 w 4"/>
                  <a:gd name="T17" fmla="*/ 2 h 11"/>
                  <a:gd name="T18" fmla="*/ 4 w 4"/>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1">
                    <a:moveTo>
                      <a:pt x="4" y="2"/>
                    </a:moveTo>
                    <a:lnTo>
                      <a:pt x="4" y="2"/>
                    </a:lnTo>
                    <a:lnTo>
                      <a:pt x="4" y="4"/>
                    </a:lnTo>
                    <a:lnTo>
                      <a:pt x="2" y="6"/>
                    </a:lnTo>
                    <a:lnTo>
                      <a:pt x="0" y="11"/>
                    </a:lnTo>
                    <a:lnTo>
                      <a:pt x="0" y="11"/>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2" name="Freeform 2283">
                <a:extLst>
                  <a:ext uri="{FF2B5EF4-FFF2-40B4-BE49-F238E27FC236}">
                    <a16:creationId xmlns:a16="http://schemas.microsoft.com/office/drawing/2014/main" id="{79AA1485-8829-E47B-842F-00C3C1F6BA43}"/>
                  </a:ext>
                </a:extLst>
              </p:cNvPr>
              <p:cNvSpPr>
                <a:spLocks/>
              </p:cNvSpPr>
              <p:nvPr/>
            </p:nvSpPr>
            <p:spPr bwMode="auto">
              <a:xfrm>
                <a:off x="1706" y="2713"/>
                <a:ext cx="10" cy="18"/>
              </a:xfrm>
              <a:custGeom>
                <a:avLst/>
                <a:gdLst>
                  <a:gd name="T0" fmla="*/ 10 w 10"/>
                  <a:gd name="T1" fmla="*/ 10 h 18"/>
                  <a:gd name="T2" fmla="*/ 10 w 10"/>
                  <a:gd name="T3" fmla="*/ 10 h 18"/>
                  <a:gd name="T4" fmla="*/ 6 w 10"/>
                  <a:gd name="T5" fmla="*/ 18 h 18"/>
                  <a:gd name="T6" fmla="*/ 6 w 10"/>
                  <a:gd name="T7" fmla="*/ 18 h 18"/>
                  <a:gd name="T8" fmla="*/ 4 w 10"/>
                  <a:gd name="T9" fmla="*/ 18 h 18"/>
                  <a:gd name="T10" fmla="*/ 4 w 10"/>
                  <a:gd name="T11" fmla="*/ 18 h 18"/>
                  <a:gd name="T12" fmla="*/ 2 w 10"/>
                  <a:gd name="T13" fmla="*/ 16 h 18"/>
                  <a:gd name="T14" fmla="*/ 0 w 10"/>
                  <a:gd name="T15" fmla="*/ 18 h 18"/>
                  <a:gd name="T16" fmla="*/ 0 w 10"/>
                  <a:gd name="T17" fmla="*/ 18 h 18"/>
                  <a:gd name="T18" fmla="*/ 0 w 10"/>
                  <a:gd name="T19" fmla="*/ 12 h 18"/>
                  <a:gd name="T20" fmla="*/ 0 w 10"/>
                  <a:gd name="T21" fmla="*/ 6 h 18"/>
                  <a:gd name="T22" fmla="*/ 0 w 10"/>
                  <a:gd name="T23" fmla="*/ 6 h 18"/>
                  <a:gd name="T24" fmla="*/ 0 w 10"/>
                  <a:gd name="T25" fmla="*/ 6 h 18"/>
                  <a:gd name="T26" fmla="*/ 2 w 10"/>
                  <a:gd name="T27" fmla="*/ 2 h 18"/>
                  <a:gd name="T28" fmla="*/ 4 w 10"/>
                  <a:gd name="T29" fmla="*/ 0 h 18"/>
                  <a:gd name="T30" fmla="*/ 4 w 10"/>
                  <a:gd name="T31" fmla="*/ 0 h 18"/>
                  <a:gd name="T32" fmla="*/ 8 w 10"/>
                  <a:gd name="T33" fmla="*/ 2 h 18"/>
                  <a:gd name="T34" fmla="*/ 8 w 10"/>
                  <a:gd name="T35" fmla="*/ 2 h 18"/>
                  <a:gd name="T36" fmla="*/ 8 w 10"/>
                  <a:gd name="T37" fmla="*/ 6 h 18"/>
                  <a:gd name="T38" fmla="*/ 10 w 10"/>
                  <a:gd name="T39" fmla="*/ 10 h 18"/>
                  <a:gd name="T40" fmla="*/ 10 w 10"/>
                  <a:gd name="T4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8">
                    <a:moveTo>
                      <a:pt x="10" y="10"/>
                    </a:moveTo>
                    <a:lnTo>
                      <a:pt x="10" y="10"/>
                    </a:lnTo>
                    <a:lnTo>
                      <a:pt x="6" y="18"/>
                    </a:lnTo>
                    <a:lnTo>
                      <a:pt x="6" y="18"/>
                    </a:lnTo>
                    <a:lnTo>
                      <a:pt x="4" y="18"/>
                    </a:lnTo>
                    <a:lnTo>
                      <a:pt x="4" y="18"/>
                    </a:lnTo>
                    <a:lnTo>
                      <a:pt x="2" y="16"/>
                    </a:lnTo>
                    <a:lnTo>
                      <a:pt x="0" y="18"/>
                    </a:lnTo>
                    <a:lnTo>
                      <a:pt x="0" y="18"/>
                    </a:lnTo>
                    <a:lnTo>
                      <a:pt x="0" y="12"/>
                    </a:lnTo>
                    <a:lnTo>
                      <a:pt x="0" y="6"/>
                    </a:lnTo>
                    <a:lnTo>
                      <a:pt x="0" y="6"/>
                    </a:lnTo>
                    <a:lnTo>
                      <a:pt x="0" y="6"/>
                    </a:lnTo>
                    <a:lnTo>
                      <a:pt x="2" y="2"/>
                    </a:lnTo>
                    <a:lnTo>
                      <a:pt x="4" y="0"/>
                    </a:lnTo>
                    <a:lnTo>
                      <a:pt x="4" y="0"/>
                    </a:lnTo>
                    <a:lnTo>
                      <a:pt x="8" y="2"/>
                    </a:lnTo>
                    <a:lnTo>
                      <a:pt x="8" y="2"/>
                    </a:lnTo>
                    <a:lnTo>
                      <a:pt x="8" y="6"/>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3" name="Freeform 2284">
                <a:extLst>
                  <a:ext uri="{FF2B5EF4-FFF2-40B4-BE49-F238E27FC236}">
                    <a16:creationId xmlns:a16="http://schemas.microsoft.com/office/drawing/2014/main" id="{5E6C9BF3-394A-1B4D-63C0-FB6AE2A47DA9}"/>
                  </a:ext>
                </a:extLst>
              </p:cNvPr>
              <p:cNvSpPr>
                <a:spLocks/>
              </p:cNvSpPr>
              <p:nvPr/>
            </p:nvSpPr>
            <p:spPr bwMode="auto">
              <a:xfrm>
                <a:off x="1706" y="2725"/>
                <a:ext cx="4" cy="12"/>
              </a:xfrm>
              <a:custGeom>
                <a:avLst/>
                <a:gdLst>
                  <a:gd name="T0" fmla="*/ 0 w 4"/>
                  <a:gd name="T1" fmla="*/ 6 h 12"/>
                  <a:gd name="T2" fmla="*/ 0 w 4"/>
                  <a:gd name="T3" fmla="*/ 6 h 12"/>
                  <a:gd name="T4" fmla="*/ 2 w 4"/>
                  <a:gd name="T5" fmla="*/ 0 h 12"/>
                  <a:gd name="T6" fmla="*/ 4 w 4"/>
                  <a:gd name="T7" fmla="*/ 0 h 12"/>
                  <a:gd name="T8" fmla="*/ 4 w 4"/>
                  <a:gd name="T9" fmla="*/ 6 h 12"/>
                  <a:gd name="T10" fmla="*/ 4 w 4"/>
                  <a:gd name="T11" fmla="*/ 6 h 12"/>
                  <a:gd name="T12" fmla="*/ 4 w 4"/>
                  <a:gd name="T13" fmla="*/ 12 h 12"/>
                  <a:gd name="T14" fmla="*/ 2 w 4"/>
                  <a:gd name="T15" fmla="*/ 12 h 12"/>
                  <a:gd name="T16" fmla="*/ 0 w 4"/>
                  <a:gd name="T17" fmla="*/ 6 h 12"/>
                  <a:gd name="T18" fmla="*/ 0 w 4"/>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6"/>
                    </a:moveTo>
                    <a:lnTo>
                      <a:pt x="0" y="6"/>
                    </a:lnTo>
                    <a:lnTo>
                      <a:pt x="2" y="0"/>
                    </a:lnTo>
                    <a:lnTo>
                      <a:pt x="4" y="0"/>
                    </a:lnTo>
                    <a:lnTo>
                      <a:pt x="4" y="6"/>
                    </a:lnTo>
                    <a:lnTo>
                      <a:pt x="4" y="6"/>
                    </a:lnTo>
                    <a:lnTo>
                      <a:pt x="4" y="12"/>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4" name="Freeform 2285">
                <a:extLst>
                  <a:ext uri="{FF2B5EF4-FFF2-40B4-BE49-F238E27FC236}">
                    <a16:creationId xmlns:a16="http://schemas.microsoft.com/office/drawing/2014/main" id="{7663A72F-9F76-C42F-F105-4E1B85109BE1}"/>
                  </a:ext>
                </a:extLst>
              </p:cNvPr>
              <p:cNvSpPr>
                <a:spLocks/>
              </p:cNvSpPr>
              <p:nvPr/>
            </p:nvSpPr>
            <p:spPr bwMode="auto">
              <a:xfrm>
                <a:off x="5970" y="2674"/>
                <a:ext cx="8" cy="35"/>
              </a:xfrm>
              <a:custGeom>
                <a:avLst/>
                <a:gdLst>
                  <a:gd name="T0" fmla="*/ 0 w 8"/>
                  <a:gd name="T1" fmla="*/ 35 h 35"/>
                  <a:gd name="T2" fmla="*/ 0 w 8"/>
                  <a:gd name="T3" fmla="*/ 35 h 35"/>
                  <a:gd name="T4" fmla="*/ 0 w 8"/>
                  <a:gd name="T5" fmla="*/ 29 h 35"/>
                  <a:gd name="T6" fmla="*/ 0 w 8"/>
                  <a:gd name="T7" fmla="*/ 23 h 35"/>
                  <a:gd name="T8" fmla="*/ 0 w 8"/>
                  <a:gd name="T9" fmla="*/ 23 h 35"/>
                  <a:gd name="T10" fmla="*/ 0 w 8"/>
                  <a:gd name="T11" fmla="*/ 12 h 35"/>
                  <a:gd name="T12" fmla="*/ 0 w 8"/>
                  <a:gd name="T13" fmla="*/ 12 h 35"/>
                  <a:gd name="T14" fmla="*/ 0 w 8"/>
                  <a:gd name="T15" fmla="*/ 4 h 35"/>
                  <a:gd name="T16" fmla="*/ 0 w 8"/>
                  <a:gd name="T17" fmla="*/ 2 h 35"/>
                  <a:gd name="T18" fmla="*/ 2 w 8"/>
                  <a:gd name="T19" fmla="*/ 0 h 35"/>
                  <a:gd name="T20" fmla="*/ 2 w 8"/>
                  <a:gd name="T21" fmla="*/ 0 h 35"/>
                  <a:gd name="T22" fmla="*/ 4 w 8"/>
                  <a:gd name="T23" fmla="*/ 0 h 35"/>
                  <a:gd name="T24" fmla="*/ 4 w 8"/>
                  <a:gd name="T25" fmla="*/ 0 h 35"/>
                  <a:gd name="T26" fmla="*/ 4 w 8"/>
                  <a:gd name="T27" fmla="*/ 12 h 35"/>
                  <a:gd name="T28" fmla="*/ 8 w 8"/>
                  <a:gd name="T29" fmla="*/ 21 h 35"/>
                  <a:gd name="T30" fmla="*/ 8 w 8"/>
                  <a:gd name="T31" fmla="*/ 21 h 35"/>
                  <a:gd name="T32" fmla="*/ 2 w 8"/>
                  <a:gd name="T33" fmla="*/ 35 h 35"/>
                  <a:gd name="T34" fmla="*/ 2 w 8"/>
                  <a:gd name="T35" fmla="*/ 35 h 35"/>
                  <a:gd name="T36" fmla="*/ 0 w 8"/>
                  <a:gd name="T37" fmla="*/ 35 h 35"/>
                  <a:gd name="T38" fmla="*/ 0 w 8"/>
                  <a:gd name="T39" fmla="*/ 35 h 35"/>
                  <a:gd name="T40" fmla="*/ 0 w 8"/>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5">
                    <a:moveTo>
                      <a:pt x="0" y="35"/>
                    </a:moveTo>
                    <a:lnTo>
                      <a:pt x="0" y="35"/>
                    </a:lnTo>
                    <a:lnTo>
                      <a:pt x="0" y="29"/>
                    </a:lnTo>
                    <a:lnTo>
                      <a:pt x="0" y="23"/>
                    </a:lnTo>
                    <a:lnTo>
                      <a:pt x="0" y="23"/>
                    </a:lnTo>
                    <a:lnTo>
                      <a:pt x="0" y="12"/>
                    </a:lnTo>
                    <a:lnTo>
                      <a:pt x="0" y="12"/>
                    </a:lnTo>
                    <a:lnTo>
                      <a:pt x="0" y="4"/>
                    </a:lnTo>
                    <a:lnTo>
                      <a:pt x="0" y="2"/>
                    </a:lnTo>
                    <a:lnTo>
                      <a:pt x="2" y="0"/>
                    </a:lnTo>
                    <a:lnTo>
                      <a:pt x="2" y="0"/>
                    </a:lnTo>
                    <a:lnTo>
                      <a:pt x="4" y="0"/>
                    </a:lnTo>
                    <a:lnTo>
                      <a:pt x="4" y="0"/>
                    </a:lnTo>
                    <a:lnTo>
                      <a:pt x="4" y="12"/>
                    </a:lnTo>
                    <a:lnTo>
                      <a:pt x="8" y="21"/>
                    </a:lnTo>
                    <a:lnTo>
                      <a:pt x="8" y="21"/>
                    </a:lnTo>
                    <a:lnTo>
                      <a:pt x="2" y="35"/>
                    </a:lnTo>
                    <a:lnTo>
                      <a:pt x="2" y="35"/>
                    </a:lnTo>
                    <a:lnTo>
                      <a:pt x="0" y="35"/>
                    </a:lnTo>
                    <a:lnTo>
                      <a:pt x="0" y="35"/>
                    </a:lnTo>
                    <a:lnTo>
                      <a:pt x="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5" name="Freeform 2286">
                <a:extLst>
                  <a:ext uri="{FF2B5EF4-FFF2-40B4-BE49-F238E27FC236}">
                    <a16:creationId xmlns:a16="http://schemas.microsoft.com/office/drawing/2014/main" id="{EEF4C848-387C-6019-505F-8B1E116E61C6}"/>
                  </a:ext>
                </a:extLst>
              </p:cNvPr>
              <p:cNvSpPr>
                <a:spLocks/>
              </p:cNvSpPr>
              <p:nvPr/>
            </p:nvSpPr>
            <p:spPr bwMode="auto">
              <a:xfrm>
                <a:off x="1656" y="1768"/>
                <a:ext cx="36" cy="44"/>
              </a:xfrm>
              <a:custGeom>
                <a:avLst/>
                <a:gdLst>
                  <a:gd name="T0" fmla="*/ 10 w 36"/>
                  <a:gd name="T1" fmla="*/ 8 h 44"/>
                  <a:gd name="T2" fmla="*/ 10 w 36"/>
                  <a:gd name="T3" fmla="*/ 8 h 44"/>
                  <a:gd name="T4" fmla="*/ 12 w 36"/>
                  <a:gd name="T5" fmla="*/ 4 h 44"/>
                  <a:gd name="T6" fmla="*/ 12 w 36"/>
                  <a:gd name="T7" fmla="*/ 4 h 44"/>
                  <a:gd name="T8" fmla="*/ 16 w 36"/>
                  <a:gd name="T9" fmla="*/ 6 h 44"/>
                  <a:gd name="T10" fmla="*/ 16 w 36"/>
                  <a:gd name="T11" fmla="*/ 6 h 44"/>
                  <a:gd name="T12" fmla="*/ 18 w 36"/>
                  <a:gd name="T13" fmla="*/ 6 h 44"/>
                  <a:gd name="T14" fmla="*/ 20 w 36"/>
                  <a:gd name="T15" fmla="*/ 6 h 44"/>
                  <a:gd name="T16" fmla="*/ 22 w 36"/>
                  <a:gd name="T17" fmla="*/ 0 h 44"/>
                  <a:gd name="T18" fmla="*/ 22 w 36"/>
                  <a:gd name="T19" fmla="*/ 0 h 44"/>
                  <a:gd name="T20" fmla="*/ 24 w 36"/>
                  <a:gd name="T21" fmla="*/ 6 h 44"/>
                  <a:gd name="T22" fmla="*/ 28 w 36"/>
                  <a:gd name="T23" fmla="*/ 8 h 44"/>
                  <a:gd name="T24" fmla="*/ 30 w 36"/>
                  <a:gd name="T25" fmla="*/ 12 h 44"/>
                  <a:gd name="T26" fmla="*/ 30 w 36"/>
                  <a:gd name="T27" fmla="*/ 20 h 44"/>
                  <a:gd name="T28" fmla="*/ 30 w 36"/>
                  <a:gd name="T29" fmla="*/ 20 h 44"/>
                  <a:gd name="T30" fmla="*/ 30 w 36"/>
                  <a:gd name="T31" fmla="*/ 20 h 44"/>
                  <a:gd name="T32" fmla="*/ 30 w 36"/>
                  <a:gd name="T33" fmla="*/ 22 h 44"/>
                  <a:gd name="T34" fmla="*/ 30 w 36"/>
                  <a:gd name="T35" fmla="*/ 22 h 44"/>
                  <a:gd name="T36" fmla="*/ 30 w 36"/>
                  <a:gd name="T37" fmla="*/ 24 h 44"/>
                  <a:gd name="T38" fmla="*/ 32 w 36"/>
                  <a:gd name="T39" fmla="*/ 24 h 44"/>
                  <a:gd name="T40" fmla="*/ 32 w 36"/>
                  <a:gd name="T41" fmla="*/ 24 h 44"/>
                  <a:gd name="T42" fmla="*/ 34 w 36"/>
                  <a:gd name="T43" fmla="*/ 24 h 44"/>
                  <a:gd name="T44" fmla="*/ 36 w 36"/>
                  <a:gd name="T45" fmla="*/ 28 h 44"/>
                  <a:gd name="T46" fmla="*/ 36 w 36"/>
                  <a:gd name="T47" fmla="*/ 28 h 44"/>
                  <a:gd name="T48" fmla="*/ 34 w 36"/>
                  <a:gd name="T49" fmla="*/ 36 h 44"/>
                  <a:gd name="T50" fmla="*/ 32 w 36"/>
                  <a:gd name="T51" fmla="*/ 40 h 44"/>
                  <a:gd name="T52" fmla="*/ 32 w 36"/>
                  <a:gd name="T53" fmla="*/ 40 h 44"/>
                  <a:gd name="T54" fmla="*/ 30 w 36"/>
                  <a:gd name="T55" fmla="*/ 42 h 44"/>
                  <a:gd name="T56" fmla="*/ 28 w 36"/>
                  <a:gd name="T57" fmla="*/ 42 h 44"/>
                  <a:gd name="T58" fmla="*/ 28 w 36"/>
                  <a:gd name="T59" fmla="*/ 42 h 44"/>
                  <a:gd name="T60" fmla="*/ 26 w 36"/>
                  <a:gd name="T61" fmla="*/ 34 h 44"/>
                  <a:gd name="T62" fmla="*/ 22 w 36"/>
                  <a:gd name="T63" fmla="*/ 30 h 44"/>
                  <a:gd name="T64" fmla="*/ 20 w 36"/>
                  <a:gd name="T65" fmla="*/ 30 h 44"/>
                  <a:gd name="T66" fmla="*/ 16 w 36"/>
                  <a:gd name="T67" fmla="*/ 34 h 44"/>
                  <a:gd name="T68" fmla="*/ 16 w 36"/>
                  <a:gd name="T69" fmla="*/ 34 h 44"/>
                  <a:gd name="T70" fmla="*/ 10 w 36"/>
                  <a:gd name="T71" fmla="*/ 42 h 44"/>
                  <a:gd name="T72" fmla="*/ 6 w 36"/>
                  <a:gd name="T73" fmla="*/ 44 h 44"/>
                  <a:gd name="T74" fmla="*/ 2 w 36"/>
                  <a:gd name="T75" fmla="*/ 40 h 44"/>
                  <a:gd name="T76" fmla="*/ 2 w 36"/>
                  <a:gd name="T77" fmla="*/ 40 h 44"/>
                  <a:gd name="T78" fmla="*/ 2 w 36"/>
                  <a:gd name="T79" fmla="*/ 36 h 44"/>
                  <a:gd name="T80" fmla="*/ 2 w 36"/>
                  <a:gd name="T81" fmla="*/ 32 h 44"/>
                  <a:gd name="T82" fmla="*/ 2 w 36"/>
                  <a:gd name="T83" fmla="*/ 32 h 44"/>
                  <a:gd name="T84" fmla="*/ 4 w 36"/>
                  <a:gd name="T85" fmla="*/ 26 h 44"/>
                  <a:gd name="T86" fmla="*/ 2 w 36"/>
                  <a:gd name="T87" fmla="*/ 24 h 44"/>
                  <a:gd name="T88" fmla="*/ 2 w 36"/>
                  <a:gd name="T89" fmla="*/ 24 h 44"/>
                  <a:gd name="T90" fmla="*/ 0 w 36"/>
                  <a:gd name="T91" fmla="*/ 18 h 44"/>
                  <a:gd name="T92" fmla="*/ 2 w 36"/>
                  <a:gd name="T93" fmla="*/ 12 h 44"/>
                  <a:gd name="T94" fmla="*/ 2 w 36"/>
                  <a:gd name="T95" fmla="*/ 12 h 44"/>
                  <a:gd name="T96" fmla="*/ 4 w 36"/>
                  <a:gd name="T97" fmla="*/ 8 h 44"/>
                  <a:gd name="T98" fmla="*/ 8 w 36"/>
                  <a:gd name="T99" fmla="*/ 8 h 44"/>
                  <a:gd name="T100" fmla="*/ 8 w 36"/>
                  <a:gd name="T101" fmla="*/ 8 h 44"/>
                  <a:gd name="T102" fmla="*/ 8 w 36"/>
                  <a:gd name="T103" fmla="*/ 6 h 44"/>
                  <a:gd name="T104" fmla="*/ 10 w 36"/>
                  <a:gd name="T105" fmla="*/ 8 h 44"/>
                  <a:gd name="T106" fmla="*/ 10 w 36"/>
                  <a:gd name="T10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44">
                    <a:moveTo>
                      <a:pt x="10" y="8"/>
                    </a:moveTo>
                    <a:lnTo>
                      <a:pt x="10" y="8"/>
                    </a:lnTo>
                    <a:lnTo>
                      <a:pt x="12" y="4"/>
                    </a:lnTo>
                    <a:lnTo>
                      <a:pt x="12" y="4"/>
                    </a:lnTo>
                    <a:lnTo>
                      <a:pt x="16" y="6"/>
                    </a:lnTo>
                    <a:lnTo>
                      <a:pt x="16" y="6"/>
                    </a:lnTo>
                    <a:lnTo>
                      <a:pt x="18" y="6"/>
                    </a:lnTo>
                    <a:lnTo>
                      <a:pt x="20" y="6"/>
                    </a:lnTo>
                    <a:lnTo>
                      <a:pt x="22" y="0"/>
                    </a:lnTo>
                    <a:lnTo>
                      <a:pt x="22" y="0"/>
                    </a:lnTo>
                    <a:lnTo>
                      <a:pt x="24" y="6"/>
                    </a:lnTo>
                    <a:lnTo>
                      <a:pt x="28" y="8"/>
                    </a:lnTo>
                    <a:lnTo>
                      <a:pt x="30" y="12"/>
                    </a:lnTo>
                    <a:lnTo>
                      <a:pt x="30" y="20"/>
                    </a:lnTo>
                    <a:lnTo>
                      <a:pt x="30" y="20"/>
                    </a:lnTo>
                    <a:lnTo>
                      <a:pt x="30" y="20"/>
                    </a:lnTo>
                    <a:lnTo>
                      <a:pt x="30" y="22"/>
                    </a:lnTo>
                    <a:lnTo>
                      <a:pt x="30" y="22"/>
                    </a:lnTo>
                    <a:lnTo>
                      <a:pt x="30" y="24"/>
                    </a:lnTo>
                    <a:lnTo>
                      <a:pt x="32" y="24"/>
                    </a:lnTo>
                    <a:lnTo>
                      <a:pt x="32" y="24"/>
                    </a:lnTo>
                    <a:lnTo>
                      <a:pt x="34" y="24"/>
                    </a:lnTo>
                    <a:lnTo>
                      <a:pt x="36" y="28"/>
                    </a:lnTo>
                    <a:lnTo>
                      <a:pt x="36" y="28"/>
                    </a:lnTo>
                    <a:lnTo>
                      <a:pt x="34" y="36"/>
                    </a:lnTo>
                    <a:lnTo>
                      <a:pt x="32" y="40"/>
                    </a:lnTo>
                    <a:lnTo>
                      <a:pt x="32" y="40"/>
                    </a:lnTo>
                    <a:lnTo>
                      <a:pt x="30" y="42"/>
                    </a:lnTo>
                    <a:lnTo>
                      <a:pt x="28" y="42"/>
                    </a:lnTo>
                    <a:lnTo>
                      <a:pt x="28" y="42"/>
                    </a:lnTo>
                    <a:lnTo>
                      <a:pt x="26" y="34"/>
                    </a:lnTo>
                    <a:lnTo>
                      <a:pt x="22" y="30"/>
                    </a:lnTo>
                    <a:lnTo>
                      <a:pt x="20" y="30"/>
                    </a:lnTo>
                    <a:lnTo>
                      <a:pt x="16" y="34"/>
                    </a:lnTo>
                    <a:lnTo>
                      <a:pt x="16" y="34"/>
                    </a:lnTo>
                    <a:lnTo>
                      <a:pt x="10" y="42"/>
                    </a:lnTo>
                    <a:lnTo>
                      <a:pt x="6" y="44"/>
                    </a:lnTo>
                    <a:lnTo>
                      <a:pt x="2" y="40"/>
                    </a:lnTo>
                    <a:lnTo>
                      <a:pt x="2" y="40"/>
                    </a:lnTo>
                    <a:lnTo>
                      <a:pt x="2" y="36"/>
                    </a:lnTo>
                    <a:lnTo>
                      <a:pt x="2" y="32"/>
                    </a:lnTo>
                    <a:lnTo>
                      <a:pt x="2" y="32"/>
                    </a:lnTo>
                    <a:lnTo>
                      <a:pt x="4" y="26"/>
                    </a:lnTo>
                    <a:lnTo>
                      <a:pt x="2" y="24"/>
                    </a:lnTo>
                    <a:lnTo>
                      <a:pt x="2" y="24"/>
                    </a:lnTo>
                    <a:lnTo>
                      <a:pt x="0" y="18"/>
                    </a:lnTo>
                    <a:lnTo>
                      <a:pt x="2" y="12"/>
                    </a:lnTo>
                    <a:lnTo>
                      <a:pt x="2" y="12"/>
                    </a:lnTo>
                    <a:lnTo>
                      <a:pt x="4" y="8"/>
                    </a:lnTo>
                    <a:lnTo>
                      <a:pt x="8" y="8"/>
                    </a:lnTo>
                    <a:lnTo>
                      <a:pt x="8" y="8"/>
                    </a:lnTo>
                    <a:lnTo>
                      <a:pt x="8" y="6"/>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6" name="Freeform 2287">
                <a:extLst>
                  <a:ext uri="{FF2B5EF4-FFF2-40B4-BE49-F238E27FC236}">
                    <a16:creationId xmlns:a16="http://schemas.microsoft.com/office/drawing/2014/main" id="{FAC13BE3-E159-4527-0CC0-FAADE7C8F3FB}"/>
                  </a:ext>
                </a:extLst>
              </p:cNvPr>
              <p:cNvSpPr>
                <a:spLocks/>
              </p:cNvSpPr>
              <p:nvPr/>
            </p:nvSpPr>
            <p:spPr bwMode="auto">
              <a:xfrm>
                <a:off x="1646" y="1800"/>
                <a:ext cx="26" cy="50"/>
              </a:xfrm>
              <a:custGeom>
                <a:avLst/>
                <a:gdLst>
                  <a:gd name="T0" fmla="*/ 12 w 26"/>
                  <a:gd name="T1" fmla="*/ 6 h 50"/>
                  <a:gd name="T2" fmla="*/ 12 w 26"/>
                  <a:gd name="T3" fmla="*/ 6 h 50"/>
                  <a:gd name="T4" fmla="*/ 14 w 26"/>
                  <a:gd name="T5" fmla="*/ 8 h 50"/>
                  <a:gd name="T6" fmla="*/ 14 w 26"/>
                  <a:gd name="T7" fmla="*/ 8 h 50"/>
                  <a:gd name="T8" fmla="*/ 18 w 26"/>
                  <a:gd name="T9" fmla="*/ 6 h 50"/>
                  <a:gd name="T10" fmla="*/ 22 w 26"/>
                  <a:gd name="T11" fmla="*/ 2 h 50"/>
                  <a:gd name="T12" fmla="*/ 24 w 26"/>
                  <a:gd name="T13" fmla="*/ 0 h 50"/>
                  <a:gd name="T14" fmla="*/ 26 w 26"/>
                  <a:gd name="T15" fmla="*/ 2 h 50"/>
                  <a:gd name="T16" fmla="*/ 26 w 26"/>
                  <a:gd name="T17" fmla="*/ 2 h 50"/>
                  <a:gd name="T18" fmla="*/ 26 w 26"/>
                  <a:gd name="T19" fmla="*/ 10 h 50"/>
                  <a:gd name="T20" fmla="*/ 26 w 26"/>
                  <a:gd name="T21" fmla="*/ 10 h 50"/>
                  <a:gd name="T22" fmla="*/ 26 w 26"/>
                  <a:gd name="T23" fmla="*/ 20 h 50"/>
                  <a:gd name="T24" fmla="*/ 26 w 26"/>
                  <a:gd name="T25" fmla="*/ 24 h 50"/>
                  <a:gd name="T26" fmla="*/ 24 w 26"/>
                  <a:gd name="T27" fmla="*/ 28 h 50"/>
                  <a:gd name="T28" fmla="*/ 24 w 26"/>
                  <a:gd name="T29" fmla="*/ 28 h 50"/>
                  <a:gd name="T30" fmla="*/ 22 w 26"/>
                  <a:gd name="T31" fmla="*/ 30 h 50"/>
                  <a:gd name="T32" fmla="*/ 20 w 26"/>
                  <a:gd name="T33" fmla="*/ 30 h 50"/>
                  <a:gd name="T34" fmla="*/ 16 w 26"/>
                  <a:gd name="T35" fmla="*/ 26 h 50"/>
                  <a:gd name="T36" fmla="*/ 16 w 26"/>
                  <a:gd name="T37" fmla="*/ 26 h 50"/>
                  <a:gd name="T38" fmla="*/ 14 w 26"/>
                  <a:gd name="T39" fmla="*/ 22 h 50"/>
                  <a:gd name="T40" fmla="*/ 12 w 26"/>
                  <a:gd name="T41" fmla="*/ 20 h 50"/>
                  <a:gd name="T42" fmla="*/ 10 w 26"/>
                  <a:gd name="T43" fmla="*/ 22 h 50"/>
                  <a:gd name="T44" fmla="*/ 10 w 26"/>
                  <a:gd name="T45" fmla="*/ 22 h 50"/>
                  <a:gd name="T46" fmla="*/ 10 w 26"/>
                  <a:gd name="T47" fmla="*/ 28 h 50"/>
                  <a:gd name="T48" fmla="*/ 10 w 26"/>
                  <a:gd name="T49" fmla="*/ 30 h 50"/>
                  <a:gd name="T50" fmla="*/ 12 w 26"/>
                  <a:gd name="T51" fmla="*/ 38 h 50"/>
                  <a:gd name="T52" fmla="*/ 12 w 26"/>
                  <a:gd name="T53" fmla="*/ 38 h 50"/>
                  <a:gd name="T54" fmla="*/ 10 w 26"/>
                  <a:gd name="T55" fmla="*/ 50 h 50"/>
                  <a:gd name="T56" fmla="*/ 10 w 26"/>
                  <a:gd name="T57" fmla="*/ 50 h 50"/>
                  <a:gd name="T58" fmla="*/ 8 w 26"/>
                  <a:gd name="T59" fmla="*/ 48 h 50"/>
                  <a:gd name="T60" fmla="*/ 6 w 26"/>
                  <a:gd name="T61" fmla="*/ 46 h 50"/>
                  <a:gd name="T62" fmla="*/ 6 w 26"/>
                  <a:gd name="T63" fmla="*/ 38 h 50"/>
                  <a:gd name="T64" fmla="*/ 6 w 26"/>
                  <a:gd name="T65" fmla="*/ 38 h 50"/>
                  <a:gd name="T66" fmla="*/ 8 w 26"/>
                  <a:gd name="T67" fmla="*/ 26 h 50"/>
                  <a:gd name="T68" fmla="*/ 6 w 26"/>
                  <a:gd name="T69" fmla="*/ 18 h 50"/>
                  <a:gd name="T70" fmla="*/ 4 w 26"/>
                  <a:gd name="T71" fmla="*/ 12 h 50"/>
                  <a:gd name="T72" fmla="*/ 0 w 26"/>
                  <a:gd name="T73" fmla="*/ 10 h 50"/>
                  <a:gd name="T74" fmla="*/ 0 w 26"/>
                  <a:gd name="T75" fmla="*/ 10 h 50"/>
                  <a:gd name="T76" fmla="*/ 2 w 26"/>
                  <a:gd name="T77" fmla="*/ 6 h 50"/>
                  <a:gd name="T78" fmla="*/ 2 w 26"/>
                  <a:gd name="T79" fmla="*/ 6 h 50"/>
                  <a:gd name="T80" fmla="*/ 6 w 26"/>
                  <a:gd name="T81" fmla="*/ 4 h 50"/>
                  <a:gd name="T82" fmla="*/ 6 w 26"/>
                  <a:gd name="T83" fmla="*/ 4 h 50"/>
                  <a:gd name="T84" fmla="*/ 8 w 26"/>
                  <a:gd name="T85" fmla="*/ 4 h 50"/>
                  <a:gd name="T86" fmla="*/ 10 w 26"/>
                  <a:gd name="T87" fmla="*/ 4 h 50"/>
                  <a:gd name="T88" fmla="*/ 12 w 26"/>
                  <a:gd name="T89" fmla="*/ 6 h 50"/>
                  <a:gd name="T90" fmla="*/ 12 w 26"/>
                  <a:gd name="T9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50">
                    <a:moveTo>
                      <a:pt x="12" y="6"/>
                    </a:moveTo>
                    <a:lnTo>
                      <a:pt x="12" y="6"/>
                    </a:lnTo>
                    <a:lnTo>
                      <a:pt x="14" y="8"/>
                    </a:lnTo>
                    <a:lnTo>
                      <a:pt x="14" y="8"/>
                    </a:lnTo>
                    <a:lnTo>
                      <a:pt x="18" y="6"/>
                    </a:lnTo>
                    <a:lnTo>
                      <a:pt x="22" y="2"/>
                    </a:lnTo>
                    <a:lnTo>
                      <a:pt x="24" y="0"/>
                    </a:lnTo>
                    <a:lnTo>
                      <a:pt x="26" y="2"/>
                    </a:lnTo>
                    <a:lnTo>
                      <a:pt x="26" y="2"/>
                    </a:lnTo>
                    <a:lnTo>
                      <a:pt x="26" y="10"/>
                    </a:lnTo>
                    <a:lnTo>
                      <a:pt x="26" y="10"/>
                    </a:lnTo>
                    <a:lnTo>
                      <a:pt x="26" y="20"/>
                    </a:lnTo>
                    <a:lnTo>
                      <a:pt x="26" y="24"/>
                    </a:lnTo>
                    <a:lnTo>
                      <a:pt x="24" y="28"/>
                    </a:lnTo>
                    <a:lnTo>
                      <a:pt x="24" y="28"/>
                    </a:lnTo>
                    <a:lnTo>
                      <a:pt x="22" y="30"/>
                    </a:lnTo>
                    <a:lnTo>
                      <a:pt x="20" y="30"/>
                    </a:lnTo>
                    <a:lnTo>
                      <a:pt x="16" y="26"/>
                    </a:lnTo>
                    <a:lnTo>
                      <a:pt x="16" y="26"/>
                    </a:lnTo>
                    <a:lnTo>
                      <a:pt x="14" y="22"/>
                    </a:lnTo>
                    <a:lnTo>
                      <a:pt x="12" y="20"/>
                    </a:lnTo>
                    <a:lnTo>
                      <a:pt x="10" y="22"/>
                    </a:lnTo>
                    <a:lnTo>
                      <a:pt x="10" y="22"/>
                    </a:lnTo>
                    <a:lnTo>
                      <a:pt x="10" y="28"/>
                    </a:lnTo>
                    <a:lnTo>
                      <a:pt x="10" y="30"/>
                    </a:lnTo>
                    <a:lnTo>
                      <a:pt x="12" y="38"/>
                    </a:lnTo>
                    <a:lnTo>
                      <a:pt x="12" y="38"/>
                    </a:lnTo>
                    <a:lnTo>
                      <a:pt x="10" y="50"/>
                    </a:lnTo>
                    <a:lnTo>
                      <a:pt x="10" y="50"/>
                    </a:lnTo>
                    <a:lnTo>
                      <a:pt x="8" y="48"/>
                    </a:lnTo>
                    <a:lnTo>
                      <a:pt x="6" y="46"/>
                    </a:lnTo>
                    <a:lnTo>
                      <a:pt x="6" y="38"/>
                    </a:lnTo>
                    <a:lnTo>
                      <a:pt x="6" y="38"/>
                    </a:lnTo>
                    <a:lnTo>
                      <a:pt x="8" y="26"/>
                    </a:lnTo>
                    <a:lnTo>
                      <a:pt x="6" y="18"/>
                    </a:lnTo>
                    <a:lnTo>
                      <a:pt x="4" y="12"/>
                    </a:lnTo>
                    <a:lnTo>
                      <a:pt x="0" y="10"/>
                    </a:lnTo>
                    <a:lnTo>
                      <a:pt x="0" y="10"/>
                    </a:lnTo>
                    <a:lnTo>
                      <a:pt x="2" y="6"/>
                    </a:lnTo>
                    <a:lnTo>
                      <a:pt x="2" y="6"/>
                    </a:lnTo>
                    <a:lnTo>
                      <a:pt x="6" y="4"/>
                    </a:lnTo>
                    <a:lnTo>
                      <a:pt x="6" y="4"/>
                    </a:lnTo>
                    <a:lnTo>
                      <a:pt x="8" y="4"/>
                    </a:lnTo>
                    <a:lnTo>
                      <a:pt x="10" y="4"/>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7" name="Freeform 2288">
                <a:extLst>
                  <a:ext uri="{FF2B5EF4-FFF2-40B4-BE49-F238E27FC236}">
                    <a16:creationId xmlns:a16="http://schemas.microsoft.com/office/drawing/2014/main" id="{7A38CCE8-EBD3-B169-95DE-777D76CC0F17}"/>
                  </a:ext>
                </a:extLst>
              </p:cNvPr>
              <p:cNvSpPr>
                <a:spLocks/>
              </p:cNvSpPr>
              <p:nvPr/>
            </p:nvSpPr>
            <p:spPr bwMode="auto">
              <a:xfrm>
                <a:off x="1702" y="1858"/>
                <a:ext cx="42" cy="46"/>
              </a:xfrm>
              <a:custGeom>
                <a:avLst/>
                <a:gdLst>
                  <a:gd name="T0" fmla="*/ 2 w 42"/>
                  <a:gd name="T1" fmla="*/ 18 h 46"/>
                  <a:gd name="T2" fmla="*/ 2 w 42"/>
                  <a:gd name="T3" fmla="*/ 18 h 46"/>
                  <a:gd name="T4" fmla="*/ 0 w 42"/>
                  <a:gd name="T5" fmla="*/ 14 h 46"/>
                  <a:gd name="T6" fmla="*/ 0 w 42"/>
                  <a:gd name="T7" fmla="*/ 14 h 46"/>
                  <a:gd name="T8" fmla="*/ 2 w 42"/>
                  <a:gd name="T9" fmla="*/ 12 h 46"/>
                  <a:gd name="T10" fmla="*/ 4 w 42"/>
                  <a:gd name="T11" fmla="*/ 10 h 46"/>
                  <a:gd name="T12" fmla="*/ 6 w 42"/>
                  <a:gd name="T13" fmla="*/ 8 h 46"/>
                  <a:gd name="T14" fmla="*/ 8 w 42"/>
                  <a:gd name="T15" fmla="*/ 10 h 46"/>
                  <a:gd name="T16" fmla="*/ 8 w 42"/>
                  <a:gd name="T17" fmla="*/ 10 h 46"/>
                  <a:gd name="T18" fmla="*/ 8 w 42"/>
                  <a:gd name="T19" fmla="*/ 12 h 46"/>
                  <a:gd name="T20" fmla="*/ 10 w 42"/>
                  <a:gd name="T21" fmla="*/ 14 h 46"/>
                  <a:gd name="T22" fmla="*/ 12 w 42"/>
                  <a:gd name="T23" fmla="*/ 12 h 46"/>
                  <a:gd name="T24" fmla="*/ 12 w 42"/>
                  <a:gd name="T25" fmla="*/ 12 h 46"/>
                  <a:gd name="T26" fmla="*/ 14 w 42"/>
                  <a:gd name="T27" fmla="*/ 12 h 46"/>
                  <a:gd name="T28" fmla="*/ 16 w 42"/>
                  <a:gd name="T29" fmla="*/ 10 h 46"/>
                  <a:gd name="T30" fmla="*/ 18 w 42"/>
                  <a:gd name="T31" fmla="*/ 4 h 46"/>
                  <a:gd name="T32" fmla="*/ 20 w 42"/>
                  <a:gd name="T33" fmla="*/ 0 h 46"/>
                  <a:gd name="T34" fmla="*/ 22 w 42"/>
                  <a:gd name="T35" fmla="*/ 0 h 46"/>
                  <a:gd name="T36" fmla="*/ 24 w 42"/>
                  <a:gd name="T37" fmla="*/ 0 h 46"/>
                  <a:gd name="T38" fmla="*/ 24 w 42"/>
                  <a:gd name="T39" fmla="*/ 0 h 46"/>
                  <a:gd name="T40" fmla="*/ 28 w 42"/>
                  <a:gd name="T41" fmla="*/ 8 h 46"/>
                  <a:gd name="T42" fmla="*/ 32 w 42"/>
                  <a:gd name="T43" fmla="*/ 12 h 46"/>
                  <a:gd name="T44" fmla="*/ 34 w 42"/>
                  <a:gd name="T45" fmla="*/ 12 h 46"/>
                  <a:gd name="T46" fmla="*/ 34 w 42"/>
                  <a:gd name="T47" fmla="*/ 12 h 46"/>
                  <a:gd name="T48" fmla="*/ 36 w 42"/>
                  <a:gd name="T49" fmla="*/ 12 h 46"/>
                  <a:gd name="T50" fmla="*/ 38 w 42"/>
                  <a:gd name="T51" fmla="*/ 12 h 46"/>
                  <a:gd name="T52" fmla="*/ 40 w 42"/>
                  <a:gd name="T53" fmla="*/ 14 h 46"/>
                  <a:gd name="T54" fmla="*/ 42 w 42"/>
                  <a:gd name="T55" fmla="*/ 20 h 46"/>
                  <a:gd name="T56" fmla="*/ 42 w 42"/>
                  <a:gd name="T57" fmla="*/ 20 h 46"/>
                  <a:gd name="T58" fmla="*/ 38 w 42"/>
                  <a:gd name="T59" fmla="*/ 26 h 46"/>
                  <a:gd name="T60" fmla="*/ 32 w 42"/>
                  <a:gd name="T61" fmla="*/ 26 h 46"/>
                  <a:gd name="T62" fmla="*/ 28 w 42"/>
                  <a:gd name="T63" fmla="*/ 26 h 46"/>
                  <a:gd name="T64" fmla="*/ 24 w 42"/>
                  <a:gd name="T65" fmla="*/ 28 h 46"/>
                  <a:gd name="T66" fmla="*/ 24 w 42"/>
                  <a:gd name="T67" fmla="*/ 28 h 46"/>
                  <a:gd name="T68" fmla="*/ 22 w 42"/>
                  <a:gd name="T69" fmla="*/ 28 h 46"/>
                  <a:gd name="T70" fmla="*/ 18 w 42"/>
                  <a:gd name="T71" fmla="*/ 28 h 46"/>
                  <a:gd name="T72" fmla="*/ 16 w 42"/>
                  <a:gd name="T73" fmla="*/ 30 h 46"/>
                  <a:gd name="T74" fmla="*/ 14 w 42"/>
                  <a:gd name="T75" fmla="*/ 34 h 46"/>
                  <a:gd name="T76" fmla="*/ 14 w 42"/>
                  <a:gd name="T77" fmla="*/ 34 h 46"/>
                  <a:gd name="T78" fmla="*/ 12 w 42"/>
                  <a:gd name="T79" fmla="*/ 40 h 46"/>
                  <a:gd name="T80" fmla="*/ 10 w 42"/>
                  <a:gd name="T81" fmla="*/ 42 h 46"/>
                  <a:gd name="T82" fmla="*/ 10 w 42"/>
                  <a:gd name="T83" fmla="*/ 42 h 46"/>
                  <a:gd name="T84" fmla="*/ 6 w 42"/>
                  <a:gd name="T85" fmla="*/ 44 h 46"/>
                  <a:gd name="T86" fmla="*/ 4 w 42"/>
                  <a:gd name="T87" fmla="*/ 46 h 46"/>
                  <a:gd name="T88" fmla="*/ 2 w 42"/>
                  <a:gd name="T89" fmla="*/ 44 h 46"/>
                  <a:gd name="T90" fmla="*/ 2 w 42"/>
                  <a:gd name="T91" fmla="*/ 38 h 46"/>
                  <a:gd name="T92" fmla="*/ 2 w 42"/>
                  <a:gd name="T93" fmla="*/ 38 h 46"/>
                  <a:gd name="T94" fmla="*/ 2 w 42"/>
                  <a:gd name="T95" fmla="*/ 28 h 46"/>
                  <a:gd name="T96" fmla="*/ 2 w 42"/>
                  <a:gd name="T97" fmla="*/ 22 h 46"/>
                  <a:gd name="T98" fmla="*/ 2 w 42"/>
                  <a:gd name="T99" fmla="*/ 18 h 46"/>
                  <a:gd name="T100" fmla="*/ 2 w 42"/>
                  <a:gd name="T10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46">
                    <a:moveTo>
                      <a:pt x="2" y="18"/>
                    </a:moveTo>
                    <a:lnTo>
                      <a:pt x="2" y="18"/>
                    </a:lnTo>
                    <a:lnTo>
                      <a:pt x="0" y="14"/>
                    </a:lnTo>
                    <a:lnTo>
                      <a:pt x="0" y="14"/>
                    </a:lnTo>
                    <a:lnTo>
                      <a:pt x="2" y="12"/>
                    </a:lnTo>
                    <a:lnTo>
                      <a:pt x="4" y="10"/>
                    </a:lnTo>
                    <a:lnTo>
                      <a:pt x="6" y="8"/>
                    </a:lnTo>
                    <a:lnTo>
                      <a:pt x="8" y="10"/>
                    </a:lnTo>
                    <a:lnTo>
                      <a:pt x="8" y="10"/>
                    </a:lnTo>
                    <a:lnTo>
                      <a:pt x="8" y="12"/>
                    </a:lnTo>
                    <a:lnTo>
                      <a:pt x="10" y="14"/>
                    </a:lnTo>
                    <a:lnTo>
                      <a:pt x="12" y="12"/>
                    </a:lnTo>
                    <a:lnTo>
                      <a:pt x="12" y="12"/>
                    </a:lnTo>
                    <a:lnTo>
                      <a:pt x="14" y="12"/>
                    </a:lnTo>
                    <a:lnTo>
                      <a:pt x="16" y="10"/>
                    </a:lnTo>
                    <a:lnTo>
                      <a:pt x="18" y="4"/>
                    </a:lnTo>
                    <a:lnTo>
                      <a:pt x="20" y="0"/>
                    </a:lnTo>
                    <a:lnTo>
                      <a:pt x="22" y="0"/>
                    </a:lnTo>
                    <a:lnTo>
                      <a:pt x="24" y="0"/>
                    </a:lnTo>
                    <a:lnTo>
                      <a:pt x="24" y="0"/>
                    </a:lnTo>
                    <a:lnTo>
                      <a:pt x="28" y="8"/>
                    </a:lnTo>
                    <a:lnTo>
                      <a:pt x="32" y="12"/>
                    </a:lnTo>
                    <a:lnTo>
                      <a:pt x="34" y="12"/>
                    </a:lnTo>
                    <a:lnTo>
                      <a:pt x="34" y="12"/>
                    </a:lnTo>
                    <a:lnTo>
                      <a:pt x="36" y="12"/>
                    </a:lnTo>
                    <a:lnTo>
                      <a:pt x="38" y="12"/>
                    </a:lnTo>
                    <a:lnTo>
                      <a:pt x="40" y="14"/>
                    </a:lnTo>
                    <a:lnTo>
                      <a:pt x="42" y="20"/>
                    </a:lnTo>
                    <a:lnTo>
                      <a:pt x="42" y="20"/>
                    </a:lnTo>
                    <a:lnTo>
                      <a:pt x="38" y="26"/>
                    </a:lnTo>
                    <a:lnTo>
                      <a:pt x="32" y="26"/>
                    </a:lnTo>
                    <a:lnTo>
                      <a:pt x="28" y="26"/>
                    </a:lnTo>
                    <a:lnTo>
                      <a:pt x="24" y="28"/>
                    </a:lnTo>
                    <a:lnTo>
                      <a:pt x="24" y="28"/>
                    </a:lnTo>
                    <a:lnTo>
                      <a:pt x="22" y="28"/>
                    </a:lnTo>
                    <a:lnTo>
                      <a:pt x="18" y="28"/>
                    </a:lnTo>
                    <a:lnTo>
                      <a:pt x="16" y="30"/>
                    </a:lnTo>
                    <a:lnTo>
                      <a:pt x="14" y="34"/>
                    </a:lnTo>
                    <a:lnTo>
                      <a:pt x="14" y="34"/>
                    </a:lnTo>
                    <a:lnTo>
                      <a:pt x="12" y="40"/>
                    </a:lnTo>
                    <a:lnTo>
                      <a:pt x="10" y="42"/>
                    </a:lnTo>
                    <a:lnTo>
                      <a:pt x="10" y="42"/>
                    </a:lnTo>
                    <a:lnTo>
                      <a:pt x="6" y="44"/>
                    </a:lnTo>
                    <a:lnTo>
                      <a:pt x="4" y="46"/>
                    </a:lnTo>
                    <a:lnTo>
                      <a:pt x="2" y="44"/>
                    </a:lnTo>
                    <a:lnTo>
                      <a:pt x="2" y="38"/>
                    </a:lnTo>
                    <a:lnTo>
                      <a:pt x="2" y="38"/>
                    </a:lnTo>
                    <a:lnTo>
                      <a:pt x="2" y="28"/>
                    </a:lnTo>
                    <a:lnTo>
                      <a:pt x="2" y="22"/>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8" name="Freeform 2289">
                <a:extLst>
                  <a:ext uri="{FF2B5EF4-FFF2-40B4-BE49-F238E27FC236}">
                    <a16:creationId xmlns:a16="http://schemas.microsoft.com/office/drawing/2014/main" id="{A5A57AA6-72C1-9F36-4A6A-A5E2CB1EC27A}"/>
                  </a:ext>
                </a:extLst>
              </p:cNvPr>
              <p:cNvSpPr>
                <a:spLocks/>
              </p:cNvSpPr>
              <p:nvPr/>
            </p:nvSpPr>
            <p:spPr bwMode="auto">
              <a:xfrm>
                <a:off x="1638" y="1776"/>
                <a:ext cx="24" cy="34"/>
              </a:xfrm>
              <a:custGeom>
                <a:avLst/>
                <a:gdLst>
                  <a:gd name="T0" fmla="*/ 20 w 24"/>
                  <a:gd name="T1" fmla="*/ 30 h 34"/>
                  <a:gd name="T2" fmla="*/ 20 w 24"/>
                  <a:gd name="T3" fmla="*/ 30 h 34"/>
                  <a:gd name="T4" fmla="*/ 14 w 24"/>
                  <a:gd name="T5" fmla="*/ 34 h 34"/>
                  <a:gd name="T6" fmla="*/ 14 w 24"/>
                  <a:gd name="T7" fmla="*/ 34 h 34"/>
                  <a:gd name="T8" fmla="*/ 12 w 24"/>
                  <a:gd name="T9" fmla="*/ 28 h 34"/>
                  <a:gd name="T10" fmla="*/ 10 w 24"/>
                  <a:gd name="T11" fmla="*/ 34 h 34"/>
                  <a:gd name="T12" fmla="*/ 10 w 24"/>
                  <a:gd name="T13" fmla="*/ 34 h 34"/>
                  <a:gd name="T14" fmla="*/ 8 w 24"/>
                  <a:gd name="T15" fmla="*/ 34 h 34"/>
                  <a:gd name="T16" fmla="*/ 8 w 24"/>
                  <a:gd name="T17" fmla="*/ 34 h 34"/>
                  <a:gd name="T18" fmla="*/ 4 w 24"/>
                  <a:gd name="T19" fmla="*/ 30 h 34"/>
                  <a:gd name="T20" fmla="*/ 4 w 24"/>
                  <a:gd name="T21" fmla="*/ 30 h 34"/>
                  <a:gd name="T22" fmla="*/ 2 w 24"/>
                  <a:gd name="T23" fmla="*/ 24 h 34"/>
                  <a:gd name="T24" fmla="*/ 0 w 24"/>
                  <a:gd name="T25" fmla="*/ 16 h 34"/>
                  <a:gd name="T26" fmla="*/ 0 w 24"/>
                  <a:gd name="T27" fmla="*/ 16 h 34"/>
                  <a:gd name="T28" fmla="*/ 2 w 24"/>
                  <a:gd name="T29" fmla="*/ 6 h 34"/>
                  <a:gd name="T30" fmla="*/ 6 w 24"/>
                  <a:gd name="T31" fmla="*/ 0 h 34"/>
                  <a:gd name="T32" fmla="*/ 8 w 24"/>
                  <a:gd name="T33" fmla="*/ 2 h 34"/>
                  <a:gd name="T34" fmla="*/ 12 w 24"/>
                  <a:gd name="T35" fmla="*/ 6 h 34"/>
                  <a:gd name="T36" fmla="*/ 12 w 24"/>
                  <a:gd name="T37" fmla="*/ 6 h 34"/>
                  <a:gd name="T38" fmla="*/ 16 w 24"/>
                  <a:gd name="T39" fmla="*/ 10 h 34"/>
                  <a:gd name="T40" fmla="*/ 18 w 24"/>
                  <a:gd name="T41" fmla="*/ 12 h 34"/>
                  <a:gd name="T42" fmla="*/ 20 w 24"/>
                  <a:gd name="T43" fmla="*/ 14 h 34"/>
                  <a:gd name="T44" fmla="*/ 20 w 24"/>
                  <a:gd name="T45" fmla="*/ 14 h 34"/>
                  <a:gd name="T46" fmla="*/ 20 w 24"/>
                  <a:gd name="T47" fmla="*/ 14 h 34"/>
                  <a:gd name="T48" fmla="*/ 22 w 24"/>
                  <a:gd name="T49" fmla="*/ 14 h 34"/>
                  <a:gd name="T50" fmla="*/ 22 w 24"/>
                  <a:gd name="T51" fmla="*/ 14 h 34"/>
                  <a:gd name="T52" fmla="*/ 24 w 24"/>
                  <a:gd name="T53" fmla="*/ 18 h 34"/>
                  <a:gd name="T54" fmla="*/ 24 w 24"/>
                  <a:gd name="T55" fmla="*/ 18 h 34"/>
                  <a:gd name="T56" fmla="*/ 24 w 24"/>
                  <a:gd name="T57" fmla="*/ 24 h 34"/>
                  <a:gd name="T58" fmla="*/ 22 w 24"/>
                  <a:gd name="T59" fmla="*/ 26 h 34"/>
                  <a:gd name="T60" fmla="*/ 20 w 24"/>
                  <a:gd name="T61" fmla="*/ 28 h 34"/>
                  <a:gd name="T62" fmla="*/ 20 w 24"/>
                  <a:gd name="T63" fmla="*/ 30 h 34"/>
                  <a:gd name="T64" fmla="*/ 20 w 24"/>
                  <a:gd name="T6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4">
                    <a:moveTo>
                      <a:pt x="20" y="30"/>
                    </a:moveTo>
                    <a:lnTo>
                      <a:pt x="20" y="30"/>
                    </a:lnTo>
                    <a:lnTo>
                      <a:pt x="14" y="34"/>
                    </a:lnTo>
                    <a:lnTo>
                      <a:pt x="14" y="34"/>
                    </a:lnTo>
                    <a:lnTo>
                      <a:pt x="12" y="28"/>
                    </a:lnTo>
                    <a:lnTo>
                      <a:pt x="10" y="34"/>
                    </a:lnTo>
                    <a:lnTo>
                      <a:pt x="10" y="34"/>
                    </a:lnTo>
                    <a:lnTo>
                      <a:pt x="8" y="34"/>
                    </a:lnTo>
                    <a:lnTo>
                      <a:pt x="8" y="34"/>
                    </a:lnTo>
                    <a:lnTo>
                      <a:pt x="4" y="30"/>
                    </a:lnTo>
                    <a:lnTo>
                      <a:pt x="4" y="30"/>
                    </a:lnTo>
                    <a:lnTo>
                      <a:pt x="2" y="24"/>
                    </a:lnTo>
                    <a:lnTo>
                      <a:pt x="0" y="16"/>
                    </a:lnTo>
                    <a:lnTo>
                      <a:pt x="0" y="16"/>
                    </a:lnTo>
                    <a:lnTo>
                      <a:pt x="2" y="6"/>
                    </a:lnTo>
                    <a:lnTo>
                      <a:pt x="6" y="0"/>
                    </a:lnTo>
                    <a:lnTo>
                      <a:pt x="8" y="2"/>
                    </a:lnTo>
                    <a:lnTo>
                      <a:pt x="12" y="6"/>
                    </a:lnTo>
                    <a:lnTo>
                      <a:pt x="12" y="6"/>
                    </a:lnTo>
                    <a:lnTo>
                      <a:pt x="16" y="10"/>
                    </a:lnTo>
                    <a:lnTo>
                      <a:pt x="18" y="12"/>
                    </a:lnTo>
                    <a:lnTo>
                      <a:pt x="20" y="14"/>
                    </a:lnTo>
                    <a:lnTo>
                      <a:pt x="20" y="14"/>
                    </a:lnTo>
                    <a:lnTo>
                      <a:pt x="20" y="14"/>
                    </a:lnTo>
                    <a:lnTo>
                      <a:pt x="22" y="14"/>
                    </a:lnTo>
                    <a:lnTo>
                      <a:pt x="22" y="14"/>
                    </a:lnTo>
                    <a:lnTo>
                      <a:pt x="24" y="18"/>
                    </a:lnTo>
                    <a:lnTo>
                      <a:pt x="24" y="18"/>
                    </a:lnTo>
                    <a:lnTo>
                      <a:pt x="24" y="24"/>
                    </a:lnTo>
                    <a:lnTo>
                      <a:pt x="22" y="26"/>
                    </a:lnTo>
                    <a:lnTo>
                      <a:pt x="20" y="28"/>
                    </a:lnTo>
                    <a:lnTo>
                      <a:pt x="20" y="30"/>
                    </a:lnTo>
                    <a:lnTo>
                      <a:pt x="2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9" name="Freeform 2290">
                <a:extLst>
                  <a:ext uri="{FF2B5EF4-FFF2-40B4-BE49-F238E27FC236}">
                    <a16:creationId xmlns:a16="http://schemas.microsoft.com/office/drawing/2014/main" id="{C7F4A7C8-C334-3978-46D1-787435A994DE}"/>
                  </a:ext>
                </a:extLst>
              </p:cNvPr>
              <p:cNvSpPr>
                <a:spLocks/>
              </p:cNvSpPr>
              <p:nvPr/>
            </p:nvSpPr>
            <p:spPr bwMode="auto">
              <a:xfrm>
                <a:off x="1694" y="1828"/>
                <a:ext cx="32" cy="46"/>
              </a:xfrm>
              <a:custGeom>
                <a:avLst/>
                <a:gdLst>
                  <a:gd name="T0" fmla="*/ 32 w 32"/>
                  <a:gd name="T1" fmla="*/ 32 h 46"/>
                  <a:gd name="T2" fmla="*/ 32 w 32"/>
                  <a:gd name="T3" fmla="*/ 32 h 46"/>
                  <a:gd name="T4" fmla="*/ 30 w 32"/>
                  <a:gd name="T5" fmla="*/ 32 h 46"/>
                  <a:gd name="T6" fmla="*/ 28 w 32"/>
                  <a:gd name="T7" fmla="*/ 36 h 46"/>
                  <a:gd name="T8" fmla="*/ 28 w 32"/>
                  <a:gd name="T9" fmla="*/ 36 h 46"/>
                  <a:gd name="T10" fmla="*/ 26 w 32"/>
                  <a:gd name="T11" fmla="*/ 44 h 46"/>
                  <a:gd name="T12" fmla="*/ 24 w 32"/>
                  <a:gd name="T13" fmla="*/ 46 h 46"/>
                  <a:gd name="T14" fmla="*/ 22 w 32"/>
                  <a:gd name="T15" fmla="*/ 46 h 46"/>
                  <a:gd name="T16" fmla="*/ 20 w 32"/>
                  <a:gd name="T17" fmla="*/ 44 h 46"/>
                  <a:gd name="T18" fmla="*/ 20 w 32"/>
                  <a:gd name="T19" fmla="*/ 44 h 46"/>
                  <a:gd name="T20" fmla="*/ 20 w 32"/>
                  <a:gd name="T21" fmla="*/ 42 h 46"/>
                  <a:gd name="T22" fmla="*/ 20 w 32"/>
                  <a:gd name="T23" fmla="*/ 42 h 46"/>
                  <a:gd name="T24" fmla="*/ 20 w 32"/>
                  <a:gd name="T25" fmla="*/ 40 h 46"/>
                  <a:gd name="T26" fmla="*/ 20 w 32"/>
                  <a:gd name="T27" fmla="*/ 40 h 46"/>
                  <a:gd name="T28" fmla="*/ 22 w 32"/>
                  <a:gd name="T29" fmla="*/ 34 h 46"/>
                  <a:gd name="T30" fmla="*/ 20 w 32"/>
                  <a:gd name="T31" fmla="*/ 28 h 46"/>
                  <a:gd name="T32" fmla="*/ 20 w 32"/>
                  <a:gd name="T33" fmla="*/ 28 h 46"/>
                  <a:gd name="T34" fmla="*/ 18 w 32"/>
                  <a:gd name="T35" fmla="*/ 28 h 46"/>
                  <a:gd name="T36" fmla="*/ 18 w 32"/>
                  <a:gd name="T37" fmla="*/ 26 h 46"/>
                  <a:gd name="T38" fmla="*/ 18 w 32"/>
                  <a:gd name="T39" fmla="*/ 26 h 46"/>
                  <a:gd name="T40" fmla="*/ 16 w 32"/>
                  <a:gd name="T41" fmla="*/ 20 h 46"/>
                  <a:gd name="T42" fmla="*/ 14 w 32"/>
                  <a:gd name="T43" fmla="*/ 16 h 46"/>
                  <a:gd name="T44" fmla="*/ 8 w 32"/>
                  <a:gd name="T45" fmla="*/ 14 h 46"/>
                  <a:gd name="T46" fmla="*/ 8 w 32"/>
                  <a:gd name="T47" fmla="*/ 14 h 46"/>
                  <a:gd name="T48" fmla="*/ 4 w 32"/>
                  <a:gd name="T49" fmla="*/ 14 h 46"/>
                  <a:gd name="T50" fmla="*/ 2 w 32"/>
                  <a:gd name="T51" fmla="*/ 12 h 46"/>
                  <a:gd name="T52" fmla="*/ 0 w 32"/>
                  <a:gd name="T53" fmla="*/ 10 h 46"/>
                  <a:gd name="T54" fmla="*/ 0 w 32"/>
                  <a:gd name="T55" fmla="*/ 10 h 46"/>
                  <a:gd name="T56" fmla="*/ 2 w 32"/>
                  <a:gd name="T57" fmla="*/ 4 h 46"/>
                  <a:gd name="T58" fmla="*/ 4 w 32"/>
                  <a:gd name="T59" fmla="*/ 2 h 46"/>
                  <a:gd name="T60" fmla="*/ 4 w 32"/>
                  <a:gd name="T61" fmla="*/ 2 h 46"/>
                  <a:gd name="T62" fmla="*/ 8 w 32"/>
                  <a:gd name="T63" fmla="*/ 2 h 46"/>
                  <a:gd name="T64" fmla="*/ 12 w 32"/>
                  <a:gd name="T65" fmla="*/ 2 h 46"/>
                  <a:gd name="T66" fmla="*/ 12 w 32"/>
                  <a:gd name="T67" fmla="*/ 2 h 46"/>
                  <a:gd name="T68" fmla="*/ 14 w 32"/>
                  <a:gd name="T69" fmla="*/ 2 h 46"/>
                  <a:gd name="T70" fmla="*/ 14 w 32"/>
                  <a:gd name="T71" fmla="*/ 2 h 46"/>
                  <a:gd name="T72" fmla="*/ 16 w 32"/>
                  <a:gd name="T73" fmla="*/ 0 h 46"/>
                  <a:gd name="T74" fmla="*/ 18 w 32"/>
                  <a:gd name="T75" fmla="*/ 0 h 46"/>
                  <a:gd name="T76" fmla="*/ 18 w 32"/>
                  <a:gd name="T77" fmla="*/ 0 h 46"/>
                  <a:gd name="T78" fmla="*/ 26 w 32"/>
                  <a:gd name="T79" fmla="*/ 6 h 46"/>
                  <a:gd name="T80" fmla="*/ 26 w 32"/>
                  <a:gd name="T81" fmla="*/ 6 h 46"/>
                  <a:gd name="T82" fmla="*/ 28 w 32"/>
                  <a:gd name="T83" fmla="*/ 6 h 46"/>
                  <a:gd name="T84" fmla="*/ 30 w 32"/>
                  <a:gd name="T85" fmla="*/ 10 h 46"/>
                  <a:gd name="T86" fmla="*/ 30 w 32"/>
                  <a:gd name="T87" fmla="*/ 14 h 46"/>
                  <a:gd name="T88" fmla="*/ 30 w 32"/>
                  <a:gd name="T89" fmla="*/ 20 h 46"/>
                  <a:gd name="T90" fmla="*/ 30 w 32"/>
                  <a:gd name="T91" fmla="*/ 20 h 46"/>
                  <a:gd name="T92" fmla="*/ 30 w 32"/>
                  <a:gd name="T93" fmla="*/ 22 h 46"/>
                  <a:gd name="T94" fmla="*/ 30 w 32"/>
                  <a:gd name="T95" fmla="*/ 24 h 46"/>
                  <a:gd name="T96" fmla="*/ 32 w 32"/>
                  <a:gd name="T97" fmla="*/ 26 h 46"/>
                  <a:gd name="T98" fmla="*/ 32 w 32"/>
                  <a:gd name="T99" fmla="*/ 30 h 46"/>
                  <a:gd name="T100" fmla="*/ 32 w 32"/>
                  <a:gd name="T101" fmla="*/ 30 h 46"/>
                  <a:gd name="T102" fmla="*/ 32 w 32"/>
                  <a:gd name="T103" fmla="*/ 32 h 46"/>
                  <a:gd name="T104" fmla="*/ 32 w 32"/>
                  <a:gd name="T10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46">
                    <a:moveTo>
                      <a:pt x="32" y="32"/>
                    </a:moveTo>
                    <a:lnTo>
                      <a:pt x="32" y="32"/>
                    </a:lnTo>
                    <a:lnTo>
                      <a:pt x="30" y="32"/>
                    </a:lnTo>
                    <a:lnTo>
                      <a:pt x="28" y="36"/>
                    </a:lnTo>
                    <a:lnTo>
                      <a:pt x="28" y="36"/>
                    </a:lnTo>
                    <a:lnTo>
                      <a:pt x="26" y="44"/>
                    </a:lnTo>
                    <a:lnTo>
                      <a:pt x="24" y="46"/>
                    </a:lnTo>
                    <a:lnTo>
                      <a:pt x="22" y="46"/>
                    </a:lnTo>
                    <a:lnTo>
                      <a:pt x="20" y="44"/>
                    </a:lnTo>
                    <a:lnTo>
                      <a:pt x="20" y="44"/>
                    </a:lnTo>
                    <a:lnTo>
                      <a:pt x="20" y="42"/>
                    </a:lnTo>
                    <a:lnTo>
                      <a:pt x="20" y="42"/>
                    </a:lnTo>
                    <a:lnTo>
                      <a:pt x="20" y="40"/>
                    </a:lnTo>
                    <a:lnTo>
                      <a:pt x="20" y="40"/>
                    </a:lnTo>
                    <a:lnTo>
                      <a:pt x="22" y="34"/>
                    </a:lnTo>
                    <a:lnTo>
                      <a:pt x="20" y="28"/>
                    </a:lnTo>
                    <a:lnTo>
                      <a:pt x="20" y="28"/>
                    </a:lnTo>
                    <a:lnTo>
                      <a:pt x="18" y="28"/>
                    </a:lnTo>
                    <a:lnTo>
                      <a:pt x="18" y="26"/>
                    </a:lnTo>
                    <a:lnTo>
                      <a:pt x="18" y="26"/>
                    </a:lnTo>
                    <a:lnTo>
                      <a:pt x="16" y="20"/>
                    </a:lnTo>
                    <a:lnTo>
                      <a:pt x="14" y="16"/>
                    </a:lnTo>
                    <a:lnTo>
                      <a:pt x="8" y="14"/>
                    </a:lnTo>
                    <a:lnTo>
                      <a:pt x="8" y="14"/>
                    </a:lnTo>
                    <a:lnTo>
                      <a:pt x="4" y="14"/>
                    </a:lnTo>
                    <a:lnTo>
                      <a:pt x="2" y="12"/>
                    </a:lnTo>
                    <a:lnTo>
                      <a:pt x="0" y="10"/>
                    </a:lnTo>
                    <a:lnTo>
                      <a:pt x="0" y="10"/>
                    </a:lnTo>
                    <a:lnTo>
                      <a:pt x="2" y="4"/>
                    </a:lnTo>
                    <a:lnTo>
                      <a:pt x="4" y="2"/>
                    </a:lnTo>
                    <a:lnTo>
                      <a:pt x="4" y="2"/>
                    </a:lnTo>
                    <a:lnTo>
                      <a:pt x="8" y="2"/>
                    </a:lnTo>
                    <a:lnTo>
                      <a:pt x="12" y="2"/>
                    </a:lnTo>
                    <a:lnTo>
                      <a:pt x="12" y="2"/>
                    </a:lnTo>
                    <a:lnTo>
                      <a:pt x="14" y="2"/>
                    </a:lnTo>
                    <a:lnTo>
                      <a:pt x="14" y="2"/>
                    </a:lnTo>
                    <a:lnTo>
                      <a:pt x="16" y="0"/>
                    </a:lnTo>
                    <a:lnTo>
                      <a:pt x="18" y="0"/>
                    </a:lnTo>
                    <a:lnTo>
                      <a:pt x="18" y="0"/>
                    </a:lnTo>
                    <a:lnTo>
                      <a:pt x="26" y="6"/>
                    </a:lnTo>
                    <a:lnTo>
                      <a:pt x="26" y="6"/>
                    </a:lnTo>
                    <a:lnTo>
                      <a:pt x="28" y="6"/>
                    </a:lnTo>
                    <a:lnTo>
                      <a:pt x="30" y="10"/>
                    </a:lnTo>
                    <a:lnTo>
                      <a:pt x="30" y="14"/>
                    </a:lnTo>
                    <a:lnTo>
                      <a:pt x="30" y="20"/>
                    </a:lnTo>
                    <a:lnTo>
                      <a:pt x="30" y="20"/>
                    </a:lnTo>
                    <a:lnTo>
                      <a:pt x="30" y="22"/>
                    </a:lnTo>
                    <a:lnTo>
                      <a:pt x="30" y="24"/>
                    </a:lnTo>
                    <a:lnTo>
                      <a:pt x="32" y="26"/>
                    </a:lnTo>
                    <a:lnTo>
                      <a:pt x="32" y="30"/>
                    </a:lnTo>
                    <a:lnTo>
                      <a:pt x="32" y="30"/>
                    </a:lnTo>
                    <a:lnTo>
                      <a:pt x="32" y="32"/>
                    </a:lnTo>
                    <a:lnTo>
                      <a:pt x="3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0" name="Freeform 2291">
                <a:extLst>
                  <a:ext uri="{FF2B5EF4-FFF2-40B4-BE49-F238E27FC236}">
                    <a16:creationId xmlns:a16="http://schemas.microsoft.com/office/drawing/2014/main" id="{87CE23F7-F7E0-C095-DC28-3ECF2D9A316B}"/>
                  </a:ext>
                </a:extLst>
              </p:cNvPr>
              <p:cNvSpPr>
                <a:spLocks/>
              </p:cNvSpPr>
              <p:nvPr/>
            </p:nvSpPr>
            <p:spPr bwMode="auto">
              <a:xfrm>
                <a:off x="1682" y="1806"/>
                <a:ext cx="28" cy="34"/>
              </a:xfrm>
              <a:custGeom>
                <a:avLst/>
                <a:gdLst>
                  <a:gd name="T0" fmla="*/ 16 w 28"/>
                  <a:gd name="T1" fmla="*/ 28 h 34"/>
                  <a:gd name="T2" fmla="*/ 16 w 28"/>
                  <a:gd name="T3" fmla="*/ 28 h 34"/>
                  <a:gd name="T4" fmla="*/ 14 w 28"/>
                  <a:gd name="T5" fmla="*/ 30 h 34"/>
                  <a:gd name="T6" fmla="*/ 12 w 28"/>
                  <a:gd name="T7" fmla="*/ 32 h 34"/>
                  <a:gd name="T8" fmla="*/ 12 w 28"/>
                  <a:gd name="T9" fmla="*/ 32 h 34"/>
                  <a:gd name="T10" fmla="*/ 12 w 28"/>
                  <a:gd name="T11" fmla="*/ 34 h 34"/>
                  <a:gd name="T12" fmla="*/ 12 w 28"/>
                  <a:gd name="T13" fmla="*/ 32 h 34"/>
                  <a:gd name="T14" fmla="*/ 12 w 28"/>
                  <a:gd name="T15" fmla="*/ 32 h 34"/>
                  <a:gd name="T16" fmla="*/ 6 w 28"/>
                  <a:gd name="T17" fmla="*/ 30 h 34"/>
                  <a:gd name="T18" fmla="*/ 4 w 28"/>
                  <a:gd name="T19" fmla="*/ 28 h 34"/>
                  <a:gd name="T20" fmla="*/ 0 w 28"/>
                  <a:gd name="T21" fmla="*/ 30 h 34"/>
                  <a:gd name="T22" fmla="*/ 0 w 28"/>
                  <a:gd name="T23" fmla="*/ 30 h 34"/>
                  <a:gd name="T24" fmla="*/ 4 w 28"/>
                  <a:gd name="T25" fmla="*/ 22 h 34"/>
                  <a:gd name="T26" fmla="*/ 4 w 28"/>
                  <a:gd name="T27" fmla="*/ 14 h 34"/>
                  <a:gd name="T28" fmla="*/ 2 w 28"/>
                  <a:gd name="T29" fmla="*/ 4 h 34"/>
                  <a:gd name="T30" fmla="*/ 2 w 28"/>
                  <a:gd name="T31" fmla="*/ 4 h 34"/>
                  <a:gd name="T32" fmla="*/ 4 w 28"/>
                  <a:gd name="T33" fmla="*/ 0 h 34"/>
                  <a:gd name="T34" fmla="*/ 4 w 28"/>
                  <a:gd name="T35" fmla="*/ 0 h 34"/>
                  <a:gd name="T36" fmla="*/ 8 w 28"/>
                  <a:gd name="T37" fmla="*/ 4 h 34"/>
                  <a:gd name="T38" fmla="*/ 10 w 28"/>
                  <a:gd name="T39" fmla="*/ 10 h 34"/>
                  <a:gd name="T40" fmla="*/ 10 w 28"/>
                  <a:gd name="T41" fmla="*/ 18 h 34"/>
                  <a:gd name="T42" fmla="*/ 10 w 28"/>
                  <a:gd name="T43" fmla="*/ 18 h 34"/>
                  <a:gd name="T44" fmla="*/ 10 w 28"/>
                  <a:gd name="T45" fmla="*/ 18 h 34"/>
                  <a:gd name="T46" fmla="*/ 12 w 28"/>
                  <a:gd name="T47" fmla="*/ 18 h 34"/>
                  <a:gd name="T48" fmla="*/ 12 w 28"/>
                  <a:gd name="T49" fmla="*/ 18 h 34"/>
                  <a:gd name="T50" fmla="*/ 16 w 28"/>
                  <a:gd name="T51" fmla="*/ 14 h 34"/>
                  <a:gd name="T52" fmla="*/ 20 w 28"/>
                  <a:gd name="T53" fmla="*/ 12 h 34"/>
                  <a:gd name="T54" fmla="*/ 22 w 28"/>
                  <a:gd name="T55" fmla="*/ 10 h 34"/>
                  <a:gd name="T56" fmla="*/ 24 w 28"/>
                  <a:gd name="T57" fmla="*/ 10 h 34"/>
                  <a:gd name="T58" fmla="*/ 26 w 28"/>
                  <a:gd name="T59" fmla="*/ 12 h 34"/>
                  <a:gd name="T60" fmla="*/ 28 w 28"/>
                  <a:gd name="T61" fmla="*/ 16 h 34"/>
                  <a:gd name="T62" fmla="*/ 28 w 28"/>
                  <a:gd name="T63" fmla="*/ 16 h 34"/>
                  <a:gd name="T64" fmla="*/ 28 w 28"/>
                  <a:gd name="T65" fmla="*/ 20 h 34"/>
                  <a:gd name="T66" fmla="*/ 28 w 28"/>
                  <a:gd name="T67" fmla="*/ 24 h 34"/>
                  <a:gd name="T68" fmla="*/ 26 w 28"/>
                  <a:gd name="T69" fmla="*/ 28 h 34"/>
                  <a:gd name="T70" fmla="*/ 26 w 28"/>
                  <a:gd name="T71" fmla="*/ 28 h 34"/>
                  <a:gd name="T72" fmla="*/ 24 w 28"/>
                  <a:gd name="T73" fmla="*/ 28 h 34"/>
                  <a:gd name="T74" fmla="*/ 24 w 28"/>
                  <a:gd name="T75" fmla="*/ 28 h 34"/>
                  <a:gd name="T76" fmla="*/ 20 w 28"/>
                  <a:gd name="T77" fmla="*/ 26 h 34"/>
                  <a:gd name="T78" fmla="*/ 16 w 28"/>
                  <a:gd name="T79" fmla="*/ 28 h 34"/>
                  <a:gd name="T80" fmla="*/ 16 w 28"/>
                  <a:gd name="T8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4">
                    <a:moveTo>
                      <a:pt x="16" y="28"/>
                    </a:moveTo>
                    <a:lnTo>
                      <a:pt x="16" y="28"/>
                    </a:lnTo>
                    <a:lnTo>
                      <a:pt x="14" y="30"/>
                    </a:lnTo>
                    <a:lnTo>
                      <a:pt x="12" y="32"/>
                    </a:lnTo>
                    <a:lnTo>
                      <a:pt x="12" y="32"/>
                    </a:lnTo>
                    <a:lnTo>
                      <a:pt x="12" y="34"/>
                    </a:lnTo>
                    <a:lnTo>
                      <a:pt x="12" y="32"/>
                    </a:lnTo>
                    <a:lnTo>
                      <a:pt x="12" y="32"/>
                    </a:lnTo>
                    <a:lnTo>
                      <a:pt x="6" y="30"/>
                    </a:lnTo>
                    <a:lnTo>
                      <a:pt x="4" y="28"/>
                    </a:lnTo>
                    <a:lnTo>
                      <a:pt x="0" y="30"/>
                    </a:lnTo>
                    <a:lnTo>
                      <a:pt x="0" y="30"/>
                    </a:lnTo>
                    <a:lnTo>
                      <a:pt x="4" y="22"/>
                    </a:lnTo>
                    <a:lnTo>
                      <a:pt x="4" y="14"/>
                    </a:lnTo>
                    <a:lnTo>
                      <a:pt x="2" y="4"/>
                    </a:lnTo>
                    <a:lnTo>
                      <a:pt x="2" y="4"/>
                    </a:lnTo>
                    <a:lnTo>
                      <a:pt x="4" y="0"/>
                    </a:lnTo>
                    <a:lnTo>
                      <a:pt x="4" y="0"/>
                    </a:lnTo>
                    <a:lnTo>
                      <a:pt x="8" y="4"/>
                    </a:lnTo>
                    <a:lnTo>
                      <a:pt x="10" y="10"/>
                    </a:lnTo>
                    <a:lnTo>
                      <a:pt x="10" y="18"/>
                    </a:lnTo>
                    <a:lnTo>
                      <a:pt x="10" y="18"/>
                    </a:lnTo>
                    <a:lnTo>
                      <a:pt x="10" y="18"/>
                    </a:lnTo>
                    <a:lnTo>
                      <a:pt x="12" y="18"/>
                    </a:lnTo>
                    <a:lnTo>
                      <a:pt x="12" y="18"/>
                    </a:lnTo>
                    <a:lnTo>
                      <a:pt x="16" y="14"/>
                    </a:lnTo>
                    <a:lnTo>
                      <a:pt x="20" y="12"/>
                    </a:lnTo>
                    <a:lnTo>
                      <a:pt x="22" y="10"/>
                    </a:lnTo>
                    <a:lnTo>
                      <a:pt x="24" y="10"/>
                    </a:lnTo>
                    <a:lnTo>
                      <a:pt x="26" y="12"/>
                    </a:lnTo>
                    <a:lnTo>
                      <a:pt x="28" y="16"/>
                    </a:lnTo>
                    <a:lnTo>
                      <a:pt x="28" y="16"/>
                    </a:lnTo>
                    <a:lnTo>
                      <a:pt x="28" y="20"/>
                    </a:lnTo>
                    <a:lnTo>
                      <a:pt x="28" y="24"/>
                    </a:lnTo>
                    <a:lnTo>
                      <a:pt x="26" y="28"/>
                    </a:lnTo>
                    <a:lnTo>
                      <a:pt x="26" y="28"/>
                    </a:lnTo>
                    <a:lnTo>
                      <a:pt x="24" y="28"/>
                    </a:lnTo>
                    <a:lnTo>
                      <a:pt x="24" y="28"/>
                    </a:lnTo>
                    <a:lnTo>
                      <a:pt x="20" y="2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1" name="Freeform 2292">
                <a:extLst>
                  <a:ext uri="{FF2B5EF4-FFF2-40B4-BE49-F238E27FC236}">
                    <a16:creationId xmlns:a16="http://schemas.microsoft.com/office/drawing/2014/main" id="{4809664E-01AF-9879-7FF8-8E3F4C70A6DE}"/>
                  </a:ext>
                </a:extLst>
              </p:cNvPr>
              <p:cNvSpPr>
                <a:spLocks/>
              </p:cNvSpPr>
              <p:nvPr/>
            </p:nvSpPr>
            <p:spPr bwMode="auto">
              <a:xfrm>
                <a:off x="1664" y="1852"/>
                <a:ext cx="18" cy="28"/>
              </a:xfrm>
              <a:custGeom>
                <a:avLst/>
                <a:gdLst>
                  <a:gd name="T0" fmla="*/ 16 w 18"/>
                  <a:gd name="T1" fmla="*/ 2 h 28"/>
                  <a:gd name="T2" fmla="*/ 16 w 18"/>
                  <a:gd name="T3" fmla="*/ 2 h 28"/>
                  <a:gd name="T4" fmla="*/ 16 w 18"/>
                  <a:gd name="T5" fmla="*/ 6 h 28"/>
                  <a:gd name="T6" fmla="*/ 16 w 18"/>
                  <a:gd name="T7" fmla="*/ 8 h 28"/>
                  <a:gd name="T8" fmla="*/ 18 w 18"/>
                  <a:gd name="T9" fmla="*/ 10 h 28"/>
                  <a:gd name="T10" fmla="*/ 18 w 18"/>
                  <a:gd name="T11" fmla="*/ 14 h 28"/>
                  <a:gd name="T12" fmla="*/ 18 w 18"/>
                  <a:gd name="T13" fmla="*/ 14 h 28"/>
                  <a:gd name="T14" fmla="*/ 16 w 18"/>
                  <a:gd name="T15" fmla="*/ 18 h 28"/>
                  <a:gd name="T16" fmla="*/ 14 w 18"/>
                  <a:gd name="T17" fmla="*/ 16 h 28"/>
                  <a:gd name="T18" fmla="*/ 12 w 18"/>
                  <a:gd name="T19" fmla="*/ 12 h 28"/>
                  <a:gd name="T20" fmla="*/ 10 w 18"/>
                  <a:gd name="T21" fmla="*/ 10 h 28"/>
                  <a:gd name="T22" fmla="*/ 10 w 18"/>
                  <a:gd name="T23" fmla="*/ 10 h 28"/>
                  <a:gd name="T24" fmla="*/ 10 w 18"/>
                  <a:gd name="T25" fmla="*/ 14 h 28"/>
                  <a:gd name="T26" fmla="*/ 10 w 18"/>
                  <a:gd name="T27" fmla="*/ 18 h 28"/>
                  <a:gd name="T28" fmla="*/ 10 w 18"/>
                  <a:gd name="T29" fmla="*/ 18 h 28"/>
                  <a:gd name="T30" fmla="*/ 10 w 18"/>
                  <a:gd name="T31" fmla="*/ 28 h 28"/>
                  <a:gd name="T32" fmla="*/ 8 w 18"/>
                  <a:gd name="T33" fmla="*/ 28 h 28"/>
                  <a:gd name="T34" fmla="*/ 6 w 18"/>
                  <a:gd name="T35" fmla="*/ 24 h 28"/>
                  <a:gd name="T36" fmla="*/ 6 w 18"/>
                  <a:gd name="T37" fmla="*/ 24 h 28"/>
                  <a:gd name="T38" fmla="*/ 4 w 18"/>
                  <a:gd name="T39" fmla="*/ 24 h 28"/>
                  <a:gd name="T40" fmla="*/ 4 w 18"/>
                  <a:gd name="T41" fmla="*/ 22 h 28"/>
                  <a:gd name="T42" fmla="*/ 2 w 18"/>
                  <a:gd name="T43" fmla="*/ 22 h 28"/>
                  <a:gd name="T44" fmla="*/ 0 w 18"/>
                  <a:gd name="T45" fmla="*/ 20 h 28"/>
                  <a:gd name="T46" fmla="*/ 0 w 18"/>
                  <a:gd name="T47" fmla="*/ 20 h 28"/>
                  <a:gd name="T48" fmla="*/ 4 w 18"/>
                  <a:gd name="T49" fmla="*/ 12 h 28"/>
                  <a:gd name="T50" fmla="*/ 4 w 18"/>
                  <a:gd name="T51" fmla="*/ 12 h 28"/>
                  <a:gd name="T52" fmla="*/ 6 w 18"/>
                  <a:gd name="T53" fmla="*/ 8 h 28"/>
                  <a:gd name="T54" fmla="*/ 8 w 18"/>
                  <a:gd name="T55" fmla="*/ 4 h 28"/>
                  <a:gd name="T56" fmla="*/ 8 w 18"/>
                  <a:gd name="T57" fmla="*/ 4 h 28"/>
                  <a:gd name="T58" fmla="*/ 10 w 18"/>
                  <a:gd name="T59" fmla="*/ 4 h 28"/>
                  <a:gd name="T60" fmla="*/ 14 w 18"/>
                  <a:gd name="T61" fmla="*/ 2 h 28"/>
                  <a:gd name="T62" fmla="*/ 14 w 18"/>
                  <a:gd name="T63" fmla="*/ 2 h 28"/>
                  <a:gd name="T64" fmla="*/ 14 w 18"/>
                  <a:gd name="T65" fmla="*/ 0 h 28"/>
                  <a:gd name="T66" fmla="*/ 16 w 18"/>
                  <a:gd name="T67" fmla="*/ 2 h 28"/>
                  <a:gd name="T68" fmla="*/ 16 w 18"/>
                  <a:gd name="T6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28">
                    <a:moveTo>
                      <a:pt x="16" y="2"/>
                    </a:moveTo>
                    <a:lnTo>
                      <a:pt x="16" y="2"/>
                    </a:lnTo>
                    <a:lnTo>
                      <a:pt x="16" y="6"/>
                    </a:lnTo>
                    <a:lnTo>
                      <a:pt x="16" y="8"/>
                    </a:lnTo>
                    <a:lnTo>
                      <a:pt x="18" y="10"/>
                    </a:lnTo>
                    <a:lnTo>
                      <a:pt x="18" y="14"/>
                    </a:lnTo>
                    <a:lnTo>
                      <a:pt x="18" y="14"/>
                    </a:lnTo>
                    <a:lnTo>
                      <a:pt x="16" y="18"/>
                    </a:lnTo>
                    <a:lnTo>
                      <a:pt x="14" y="16"/>
                    </a:lnTo>
                    <a:lnTo>
                      <a:pt x="12" y="12"/>
                    </a:lnTo>
                    <a:lnTo>
                      <a:pt x="10" y="10"/>
                    </a:lnTo>
                    <a:lnTo>
                      <a:pt x="10" y="10"/>
                    </a:lnTo>
                    <a:lnTo>
                      <a:pt x="10" y="14"/>
                    </a:lnTo>
                    <a:lnTo>
                      <a:pt x="10" y="18"/>
                    </a:lnTo>
                    <a:lnTo>
                      <a:pt x="10" y="18"/>
                    </a:lnTo>
                    <a:lnTo>
                      <a:pt x="10" y="28"/>
                    </a:lnTo>
                    <a:lnTo>
                      <a:pt x="8" y="28"/>
                    </a:lnTo>
                    <a:lnTo>
                      <a:pt x="6" y="24"/>
                    </a:lnTo>
                    <a:lnTo>
                      <a:pt x="6" y="24"/>
                    </a:lnTo>
                    <a:lnTo>
                      <a:pt x="4" y="24"/>
                    </a:lnTo>
                    <a:lnTo>
                      <a:pt x="4" y="22"/>
                    </a:lnTo>
                    <a:lnTo>
                      <a:pt x="2" y="22"/>
                    </a:lnTo>
                    <a:lnTo>
                      <a:pt x="0" y="20"/>
                    </a:lnTo>
                    <a:lnTo>
                      <a:pt x="0" y="20"/>
                    </a:lnTo>
                    <a:lnTo>
                      <a:pt x="4" y="12"/>
                    </a:lnTo>
                    <a:lnTo>
                      <a:pt x="4" y="12"/>
                    </a:lnTo>
                    <a:lnTo>
                      <a:pt x="6" y="8"/>
                    </a:lnTo>
                    <a:lnTo>
                      <a:pt x="8" y="4"/>
                    </a:lnTo>
                    <a:lnTo>
                      <a:pt x="8" y="4"/>
                    </a:lnTo>
                    <a:lnTo>
                      <a:pt x="10" y="4"/>
                    </a:lnTo>
                    <a:lnTo>
                      <a:pt x="14" y="2"/>
                    </a:lnTo>
                    <a:lnTo>
                      <a:pt x="14" y="2"/>
                    </a:lnTo>
                    <a:lnTo>
                      <a:pt x="14" y="0"/>
                    </a:lnTo>
                    <a:lnTo>
                      <a:pt x="16" y="2"/>
                    </a:ln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2" name="Freeform 2293">
                <a:extLst>
                  <a:ext uri="{FF2B5EF4-FFF2-40B4-BE49-F238E27FC236}">
                    <a16:creationId xmlns:a16="http://schemas.microsoft.com/office/drawing/2014/main" id="{44494CB8-1F75-3C71-5751-EC8E20D60A3C}"/>
                  </a:ext>
                </a:extLst>
              </p:cNvPr>
              <p:cNvSpPr>
                <a:spLocks/>
              </p:cNvSpPr>
              <p:nvPr/>
            </p:nvSpPr>
            <p:spPr bwMode="auto">
              <a:xfrm>
                <a:off x="1618" y="1784"/>
                <a:ext cx="20" cy="34"/>
              </a:xfrm>
              <a:custGeom>
                <a:avLst/>
                <a:gdLst>
                  <a:gd name="T0" fmla="*/ 0 w 20"/>
                  <a:gd name="T1" fmla="*/ 18 h 34"/>
                  <a:gd name="T2" fmla="*/ 0 w 20"/>
                  <a:gd name="T3" fmla="*/ 18 h 34"/>
                  <a:gd name="T4" fmla="*/ 6 w 20"/>
                  <a:gd name="T5" fmla="*/ 10 h 34"/>
                  <a:gd name="T6" fmla="*/ 12 w 20"/>
                  <a:gd name="T7" fmla="*/ 0 h 34"/>
                  <a:gd name="T8" fmla="*/ 12 w 20"/>
                  <a:gd name="T9" fmla="*/ 0 h 34"/>
                  <a:gd name="T10" fmla="*/ 14 w 20"/>
                  <a:gd name="T11" fmla="*/ 8 h 34"/>
                  <a:gd name="T12" fmla="*/ 14 w 20"/>
                  <a:gd name="T13" fmla="*/ 8 h 34"/>
                  <a:gd name="T14" fmla="*/ 14 w 20"/>
                  <a:gd name="T15" fmla="*/ 12 h 34"/>
                  <a:gd name="T16" fmla="*/ 14 w 20"/>
                  <a:gd name="T17" fmla="*/ 14 h 34"/>
                  <a:gd name="T18" fmla="*/ 14 w 20"/>
                  <a:gd name="T19" fmla="*/ 14 h 34"/>
                  <a:gd name="T20" fmla="*/ 18 w 20"/>
                  <a:gd name="T21" fmla="*/ 18 h 34"/>
                  <a:gd name="T22" fmla="*/ 20 w 20"/>
                  <a:gd name="T23" fmla="*/ 26 h 34"/>
                  <a:gd name="T24" fmla="*/ 20 w 20"/>
                  <a:gd name="T25" fmla="*/ 26 h 34"/>
                  <a:gd name="T26" fmla="*/ 20 w 20"/>
                  <a:gd name="T27" fmla="*/ 28 h 34"/>
                  <a:gd name="T28" fmla="*/ 20 w 20"/>
                  <a:gd name="T29" fmla="*/ 28 h 34"/>
                  <a:gd name="T30" fmla="*/ 18 w 20"/>
                  <a:gd name="T31" fmla="*/ 32 h 34"/>
                  <a:gd name="T32" fmla="*/ 18 w 20"/>
                  <a:gd name="T33" fmla="*/ 32 h 34"/>
                  <a:gd name="T34" fmla="*/ 18 w 20"/>
                  <a:gd name="T35" fmla="*/ 32 h 34"/>
                  <a:gd name="T36" fmla="*/ 18 w 20"/>
                  <a:gd name="T37" fmla="*/ 32 h 34"/>
                  <a:gd name="T38" fmla="*/ 14 w 20"/>
                  <a:gd name="T39" fmla="*/ 24 h 34"/>
                  <a:gd name="T40" fmla="*/ 12 w 20"/>
                  <a:gd name="T41" fmla="*/ 22 h 34"/>
                  <a:gd name="T42" fmla="*/ 8 w 20"/>
                  <a:gd name="T43" fmla="*/ 20 h 34"/>
                  <a:gd name="T44" fmla="*/ 6 w 20"/>
                  <a:gd name="T45" fmla="*/ 18 h 34"/>
                  <a:gd name="T46" fmla="*/ 6 w 20"/>
                  <a:gd name="T47" fmla="*/ 18 h 34"/>
                  <a:gd name="T48" fmla="*/ 8 w 20"/>
                  <a:gd name="T49" fmla="*/ 34 h 34"/>
                  <a:gd name="T50" fmla="*/ 8 w 20"/>
                  <a:gd name="T51" fmla="*/ 34 h 34"/>
                  <a:gd name="T52" fmla="*/ 4 w 20"/>
                  <a:gd name="T53" fmla="*/ 26 h 34"/>
                  <a:gd name="T54" fmla="*/ 0 w 20"/>
                  <a:gd name="T55" fmla="*/ 18 h 34"/>
                  <a:gd name="T56" fmla="*/ 0 w 20"/>
                  <a:gd name="T5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4">
                    <a:moveTo>
                      <a:pt x="0" y="18"/>
                    </a:moveTo>
                    <a:lnTo>
                      <a:pt x="0" y="18"/>
                    </a:lnTo>
                    <a:lnTo>
                      <a:pt x="6" y="10"/>
                    </a:lnTo>
                    <a:lnTo>
                      <a:pt x="12" y="0"/>
                    </a:lnTo>
                    <a:lnTo>
                      <a:pt x="12" y="0"/>
                    </a:lnTo>
                    <a:lnTo>
                      <a:pt x="14" y="8"/>
                    </a:lnTo>
                    <a:lnTo>
                      <a:pt x="14" y="8"/>
                    </a:lnTo>
                    <a:lnTo>
                      <a:pt x="14" y="12"/>
                    </a:lnTo>
                    <a:lnTo>
                      <a:pt x="14" y="14"/>
                    </a:lnTo>
                    <a:lnTo>
                      <a:pt x="14" y="14"/>
                    </a:lnTo>
                    <a:lnTo>
                      <a:pt x="18" y="18"/>
                    </a:lnTo>
                    <a:lnTo>
                      <a:pt x="20" y="26"/>
                    </a:lnTo>
                    <a:lnTo>
                      <a:pt x="20" y="26"/>
                    </a:lnTo>
                    <a:lnTo>
                      <a:pt x="20" y="28"/>
                    </a:lnTo>
                    <a:lnTo>
                      <a:pt x="20" y="28"/>
                    </a:lnTo>
                    <a:lnTo>
                      <a:pt x="18" y="32"/>
                    </a:lnTo>
                    <a:lnTo>
                      <a:pt x="18" y="32"/>
                    </a:lnTo>
                    <a:lnTo>
                      <a:pt x="18" y="32"/>
                    </a:lnTo>
                    <a:lnTo>
                      <a:pt x="18" y="32"/>
                    </a:lnTo>
                    <a:lnTo>
                      <a:pt x="14" y="24"/>
                    </a:lnTo>
                    <a:lnTo>
                      <a:pt x="12" y="22"/>
                    </a:lnTo>
                    <a:lnTo>
                      <a:pt x="8" y="20"/>
                    </a:lnTo>
                    <a:lnTo>
                      <a:pt x="6" y="18"/>
                    </a:lnTo>
                    <a:lnTo>
                      <a:pt x="6" y="18"/>
                    </a:lnTo>
                    <a:lnTo>
                      <a:pt x="8" y="34"/>
                    </a:lnTo>
                    <a:lnTo>
                      <a:pt x="8" y="34"/>
                    </a:lnTo>
                    <a:lnTo>
                      <a:pt x="4" y="26"/>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3" name="Freeform 2294">
                <a:extLst>
                  <a:ext uri="{FF2B5EF4-FFF2-40B4-BE49-F238E27FC236}">
                    <a16:creationId xmlns:a16="http://schemas.microsoft.com/office/drawing/2014/main" id="{12A73E4F-78BE-630E-9D4B-28559C231550}"/>
                  </a:ext>
                </a:extLst>
              </p:cNvPr>
              <p:cNvSpPr>
                <a:spLocks/>
              </p:cNvSpPr>
              <p:nvPr/>
            </p:nvSpPr>
            <p:spPr bwMode="auto">
              <a:xfrm>
                <a:off x="1694" y="1838"/>
                <a:ext cx="20" cy="18"/>
              </a:xfrm>
              <a:custGeom>
                <a:avLst/>
                <a:gdLst>
                  <a:gd name="T0" fmla="*/ 0 w 20"/>
                  <a:gd name="T1" fmla="*/ 0 h 18"/>
                  <a:gd name="T2" fmla="*/ 0 w 20"/>
                  <a:gd name="T3" fmla="*/ 0 h 18"/>
                  <a:gd name="T4" fmla="*/ 0 w 20"/>
                  <a:gd name="T5" fmla="*/ 0 h 18"/>
                  <a:gd name="T6" fmla="*/ 0 w 20"/>
                  <a:gd name="T7" fmla="*/ 0 h 18"/>
                  <a:gd name="T8" fmla="*/ 16 w 20"/>
                  <a:gd name="T9" fmla="*/ 2 h 18"/>
                  <a:gd name="T10" fmla="*/ 16 w 20"/>
                  <a:gd name="T11" fmla="*/ 2 h 18"/>
                  <a:gd name="T12" fmla="*/ 18 w 20"/>
                  <a:gd name="T13" fmla="*/ 4 h 18"/>
                  <a:gd name="T14" fmla="*/ 20 w 20"/>
                  <a:gd name="T15" fmla="*/ 6 h 18"/>
                  <a:gd name="T16" fmla="*/ 18 w 20"/>
                  <a:gd name="T17" fmla="*/ 16 h 18"/>
                  <a:gd name="T18" fmla="*/ 18 w 20"/>
                  <a:gd name="T19" fmla="*/ 16 h 18"/>
                  <a:gd name="T20" fmla="*/ 16 w 20"/>
                  <a:gd name="T21" fmla="*/ 18 h 18"/>
                  <a:gd name="T22" fmla="*/ 14 w 20"/>
                  <a:gd name="T23" fmla="*/ 16 h 18"/>
                  <a:gd name="T24" fmla="*/ 14 w 20"/>
                  <a:gd name="T25" fmla="*/ 16 h 18"/>
                  <a:gd name="T26" fmla="*/ 12 w 20"/>
                  <a:gd name="T27" fmla="*/ 10 h 18"/>
                  <a:gd name="T28" fmla="*/ 10 w 20"/>
                  <a:gd name="T29" fmla="*/ 8 h 18"/>
                  <a:gd name="T30" fmla="*/ 4 w 20"/>
                  <a:gd name="T31" fmla="*/ 8 h 18"/>
                  <a:gd name="T32" fmla="*/ 4 w 20"/>
                  <a:gd name="T33" fmla="*/ 8 h 18"/>
                  <a:gd name="T34" fmla="*/ 2 w 20"/>
                  <a:gd name="T35" fmla="*/ 8 h 18"/>
                  <a:gd name="T36" fmla="*/ 0 w 20"/>
                  <a:gd name="T37" fmla="*/ 6 h 18"/>
                  <a:gd name="T38" fmla="*/ 0 w 20"/>
                  <a:gd name="T39" fmla="*/ 0 h 18"/>
                  <a:gd name="T40" fmla="*/ 0 w 20"/>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0" y="0"/>
                    </a:moveTo>
                    <a:lnTo>
                      <a:pt x="0" y="0"/>
                    </a:lnTo>
                    <a:lnTo>
                      <a:pt x="0" y="0"/>
                    </a:lnTo>
                    <a:lnTo>
                      <a:pt x="0" y="0"/>
                    </a:lnTo>
                    <a:lnTo>
                      <a:pt x="16" y="2"/>
                    </a:lnTo>
                    <a:lnTo>
                      <a:pt x="16" y="2"/>
                    </a:lnTo>
                    <a:lnTo>
                      <a:pt x="18" y="4"/>
                    </a:lnTo>
                    <a:lnTo>
                      <a:pt x="20" y="6"/>
                    </a:lnTo>
                    <a:lnTo>
                      <a:pt x="18" y="16"/>
                    </a:lnTo>
                    <a:lnTo>
                      <a:pt x="18" y="16"/>
                    </a:lnTo>
                    <a:lnTo>
                      <a:pt x="16" y="18"/>
                    </a:lnTo>
                    <a:lnTo>
                      <a:pt x="14" y="16"/>
                    </a:lnTo>
                    <a:lnTo>
                      <a:pt x="14" y="16"/>
                    </a:lnTo>
                    <a:lnTo>
                      <a:pt x="12" y="10"/>
                    </a:lnTo>
                    <a:lnTo>
                      <a:pt x="10" y="8"/>
                    </a:lnTo>
                    <a:lnTo>
                      <a:pt x="4" y="8"/>
                    </a:lnTo>
                    <a:lnTo>
                      <a:pt x="4" y="8"/>
                    </a:lnTo>
                    <a:lnTo>
                      <a:pt x="2" y="8"/>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4" name="Freeform 2295">
                <a:extLst>
                  <a:ext uri="{FF2B5EF4-FFF2-40B4-BE49-F238E27FC236}">
                    <a16:creationId xmlns:a16="http://schemas.microsoft.com/office/drawing/2014/main" id="{FFB7FEE3-9FA5-81C3-4570-3EC06D5BE976}"/>
                  </a:ext>
                </a:extLst>
              </p:cNvPr>
              <p:cNvSpPr>
                <a:spLocks/>
              </p:cNvSpPr>
              <p:nvPr/>
            </p:nvSpPr>
            <p:spPr bwMode="auto">
              <a:xfrm>
                <a:off x="1672" y="1840"/>
                <a:ext cx="18" cy="20"/>
              </a:xfrm>
              <a:custGeom>
                <a:avLst/>
                <a:gdLst>
                  <a:gd name="T0" fmla="*/ 8 w 18"/>
                  <a:gd name="T1" fmla="*/ 14 h 20"/>
                  <a:gd name="T2" fmla="*/ 8 w 18"/>
                  <a:gd name="T3" fmla="*/ 14 h 20"/>
                  <a:gd name="T4" fmla="*/ 6 w 18"/>
                  <a:gd name="T5" fmla="*/ 14 h 20"/>
                  <a:gd name="T6" fmla="*/ 6 w 18"/>
                  <a:gd name="T7" fmla="*/ 14 h 20"/>
                  <a:gd name="T8" fmla="*/ 4 w 18"/>
                  <a:gd name="T9" fmla="*/ 8 h 20"/>
                  <a:gd name="T10" fmla="*/ 2 w 18"/>
                  <a:gd name="T11" fmla="*/ 8 h 20"/>
                  <a:gd name="T12" fmla="*/ 0 w 18"/>
                  <a:gd name="T13" fmla="*/ 10 h 20"/>
                  <a:gd name="T14" fmla="*/ 0 w 18"/>
                  <a:gd name="T15" fmla="*/ 8 h 20"/>
                  <a:gd name="T16" fmla="*/ 0 w 18"/>
                  <a:gd name="T17" fmla="*/ 8 h 20"/>
                  <a:gd name="T18" fmla="*/ 4 w 18"/>
                  <a:gd name="T19" fmla="*/ 0 h 20"/>
                  <a:gd name="T20" fmla="*/ 6 w 18"/>
                  <a:gd name="T21" fmla="*/ 0 h 20"/>
                  <a:gd name="T22" fmla="*/ 8 w 18"/>
                  <a:gd name="T23" fmla="*/ 0 h 20"/>
                  <a:gd name="T24" fmla="*/ 12 w 18"/>
                  <a:gd name="T25" fmla="*/ 4 h 20"/>
                  <a:gd name="T26" fmla="*/ 18 w 18"/>
                  <a:gd name="T27" fmla="*/ 16 h 20"/>
                  <a:gd name="T28" fmla="*/ 18 w 18"/>
                  <a:gd name="T29" fmla="*/ 16 h 20"/>
                  <a:gd name="T30" fmla="*/ 16 w 18"/>
                  <a:gd name="T31" fmla="*/ 20 h 20"/>
                  <a:gd name="T32" fmla="*/ 12 w 18"/>
                  <a:gd name="T33" fmla="*/ 16 h 20"/>
                  <a:gd name="T34" fmla="*/ 12 w 18"/>
                  <a:gd name="T35" fmla="*/ 16 h 20"/>
                  <a:gd name="T36" fmla="*/ 10 w 18"/>
                  <a:gd name="T37" fmla="*/ 16 h 20"/>
                  <a:gd name="T38" fmla="*/ 8 w 18"/>
                  <a:gd name="T39" fmla="*/ 14 h 20"/>
                  <a:gd name="T40" fmla="*/ 8 w 1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0">
                    <a:moveTo>
                      <a:pt x="8" y="14"/>
                    </a:moveTo>
                    <a:lnTo>
                      <a:pt x="8" y="14"/>
                    </a:lnTo>
                    <a:lnTo>
                      <a:pt x="6" y="14"/>
                    </a:lnTo>
                    <a:lnTo>
                      <a:pt x="6" y="14"/>
                    </a:lnTo>
                    <a:lnTo>
                      <a:pt x="4" y="8"/>
                    </a:lnTo>
                    <a:lnTo>
                      <a:pt x="2" y="8"/>
                    </a:lnTo>
                    <a:lnTo>
                      <a:pt x="0" y="10"/>
                    </a:lnTo>
                    <a:lnTo>
                      <a:pt x="0" y="8"/>
                    </a:lnTo>
                    <a:lnTo>
                      <a:pt x="0" y="8"/>
                    </a:lnTo>
                    <a:lnTo>
                      <a:pt x="4" y="0"/>
                    </a:lnTo>
                    <a:lnTo>
                      <a:pt x="6" y="0"/>
                    </a:lnTo>
                    <a:lnTo>
                      <a:pt x="8" y="0"/>
                    </a:lnTo>
                    <a:lnTo>
                      <a:pt x="12" y="4"/>
                    </a:lnTo>
                    <a:lnTo>
                      <a:pt x="18" y="16"/>
                    </a:lnTo>
                    <a:lnTo>
                      <a:pt x="18" y="16"/>
                    </a:lnTo>
                    <a:lnTo>
                      <a:pt x="16" y="20"/>
                    </a:lnTo>
                    <a:lnTo>
                      <a:pt x="12" y="16"/>
                    </a:lnTo>
                    <a:lnTo>
                      <a:pt x="12" y="16"/>
                    </a:lnTo>
                    <a:lnTo>
                      <a:pt x="10" y="16"/>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5" name="Freeform 2296">
                <a:extLst>
                  <a:ext uri="{FF2B5EF4-FFF2-40B4-BE49-F238E27FC236}">
                    <a16:creationId xmlns:a16="http://schemas.microsoft.com/office/drawing/2014/main" id="{B77AAE0A-8EE1-9D4D-462C-12A3998FB990}"/>
                  </a:ext>
                </a:extLst>
              </p:cNvPr>
              <p:cNvSpPr>
                <a:spLocks/>
              </p:cNvSpPr>
              <p:nvPr/>
            </p:nvSpPr>
            <p:spPr bwMode="auto">
              <a:xfrm>
                <a:off x="1610" y="1810"/>
                <a:ext cx="10" cy="32"/>
              </a:xfrm>
              <a:custGeom>
                <a:avLst/>
                <a:gdLst>
                  <a:gd name="T0" fmla="*/ 0 w 10"/>
                  <a:gd name="T1" fmla="*/ 2 h 32"/>
                  <a:gd name="T2" fmla="*/ 0 w 10"/>
                  <a:gd name="T3" fmla="*/ 2 h 32"/>
                  <a:gd name="T4" fmla="*/ 2 w 10"/>
                  <a:gd name="T5" fmla="*/ 8 h 32"/>
                  <a:gd name="T6" fmla="*/ 4 w 10"/>
                  <a:gd name="T7" fmla="*/ 10 h 32"/>
                  <a:gd name="T8" fmla="*/ 4 w 10"/>
                  <a:gd name="T9" fmla="*/ 10 h 32"/>
                  <a:gd name="T10" fmla="*/ 4 w 10"/>
                  <a:gd name="T11" fmla="*/ 10 h 32"/>
                  <a:gd name="T12" fmla="*/ 6 w 10"/>
                  <a:gd name="T13" fmla="*/ 6 h 32"/>
                  <a:gd name="T14" fmla="*/ 6 w 10"/>
                  <a:gd name="T15" fmla="*/ 0 h 32"/>
                  <a:gd name="T16" fmla="*/ 6 w 10"/>
                  <a:gd name="T17" fmla="*/ 0 h 32"/>
                  <a:gd name="T18" fmla="*/ 10 w 10"/>
                  <a:gd name="T19" fmla="*/ 16 h 32"/>
                  <a:gd name="T20" fmla="*/ 10 w 10"/>
                  <a:gd name="T21" fmla="*/ 32 h 32"/>
                  <a:gd name="T22" fmla="*/ 10 w 10"/>
                  <a:gd name="T23" fmla="*/ 32 h 32"/>
                  <a:gd name="T24" fmla="*/ 8 w 10"/>
                  <a:gd name="T25" fmla="*/ 24 h 32"/>
                  <a:gd name="T26" fmla="*/ 4 w 10"/>
                  <a:gd name="T27" fmla="*/ 18 h 32"/>
                  <a:gd name="T28" fmla="*/ 2 w 10"/>
                  <a:gd name="T29" fmla="*/ 14 h 32"/>
                  <a:gd name="T30" fmla="*/ 0 w 10"/>
                  <a:gd name="T31" fmla="*/ 2 h 32"/>
                  <a:gd name="T32" fmla="*/ 0 w 10"/>
                  <a:gd name="T3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2">
                    <a:moveTo>
                      <a:pt x="0" y="2"/>
                    </a:moveTo>
                    <a:lnTo>
                      <a:pt x="0" y="2"/>
                    </a:lnTo>
                    <a:lnTo>
                      <a:pt x="2" y="8"/>
                    </a:lnTo>
                    <a:lnTo>
                      <a:pt x="4" y="10"/>
                    </a:lnTo>
                    <a:lnTo>
                      <a:pt x="4" y="10"/>
                    </a:lnTo>
                    <a:lnTo>
                      <a:pt x="4" y="10"/>
                    </a:lnTo>
                    <a:lnTo>
                      <a:pt x="6" y="6"/>
                    </a:lnTo>
                    <a:lnTo>
                      <a:pt x="6" y="0"/>
                    </a:lnTo>
                    <a:lnTo>
                      <a:pt x="6" y="0"/>
                    </a:lnTo>
                    <a:lnTo>
                      <a:pt x="10" y="16"/>
                    </a:lnTo>
                    <a:lnTo>
                      <a:pt x="10" y="32"/>
                    </a:lnTo>
                    <a:lnTo>
                      <a:pt x="10" y="32"/>
                    </a:lnTo>
                    <a:lnTo>
                      <a:pt x="8" y="24"/>
                    </a:lnTo>
                    <a:lnTo>
                      <a:pt x="4" y="18"/>
                    </a:lnTo>
                    <a:lnTo>
                      <a:pt x="2" y="1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6" name="Freeform 2297">
                <a:extLst>
                  <a:ext uri="{FF2B5EF4-FFF2-40B4-BE49-F238E27FC236}">
                    <a16:creationId xmlns:a16="http://schemas.microsoft.com/office/drawing/2014/main" id="{EFB3B0F0-7ABC-CA63-4116-F0F97512229A}"/>
                  </a:ext>
                </a:extLst>
              </p:cNvPr>
              <p:cNvSpPr>
                <a:spLocks/>
              </p:cNvSpPr>
              <p:nvPr/>
            </p:nvSpPr>
            <p:spPr bwMode="auto">
              <a:xfrm>
                <a:off x="1634" y="1788"/>
                <a:ext cx="8" cy="24"/>
              </a:xfrm>
              <a:custGeom>
                <a:avLst/>
                <a:gdLst>
                  <a:gd name="T0" fmla="*/ 6 w 8"/>
                  <a:gd name="T1" fmla="*/ 2 h 24"/>
                  <a:gd name="T2" fmla="*/ 6 w 8"/>
                  <a:gd name="T3" fmla="*/ 2 h 24"/>
                  <a:gd name="T4" fmla="*/ 6 w 8"/>
                  <a:gd name="T5" fmla="*/ 12 h 24"/>
                  <a:gd name="T6" fmla="*/ 8 w 8"/>
                  <a:gd name="T7" fmla="*/ 18 h 24"/>
                  <a:gd name="T8" fmla="*/ 8 w 8"/>
                  <a:gd name="T9" fmla="*/ 18 h 24"/>
                  <a:gd name="T10" fmla="*/ 6 w 8"/>
                  <a:gd name="T11" fmla="*/ 22 h 24"/>
                  <a:gd name="T12" fmla="*/ 6 w 8"/>
                  <a:gd name="T13" fmla="*/ 24 h 24"/>
                  <a:gd name="T14" fmla="*/ 4 w 8"/>
                  <a:gd name="T15" fmla="*/ 24 h 24"/>
                  <a:gd name="T16" fmla="*/ 4 w 8"/>
                  <a:gd name="T17" fmla="*/ 24 h 24"/>
                  <a:gd name="T18" fmla="*/ 4 w 8"/>
                  <a:gd name="T19" fmla="*/ 24 h 24"/>
                  <a:gd name="T20" fmla="*/ 4 w 8"/>
                  <a:gd name="T21" fmla="*/ 24 h 24"/>
                  <a:gd name="T22" fmla="*/ 0 w 8"/>
                  <a:gd name="T23" fmla="*/ 14 h 24"/>
                  <a:gd name="T24" fmla="*/ 0 w 8"/>
                  <a:gd name="T25" fmla="*/ 8 h 24"/>
                  <a:gd name="T26" fmla="*/ 0 w 8"/>
                  <a:gd name="T27" fmla="*/ 0 h 24"/>
                  <a:gd name="T28" fmla="*/ 0 w 8"/>
                  <a:gd name="T29" fmla="*/ 0 h 24"/>
                  <a:gd name="T30" fmla="*/ 4 w 8"/>
                  <a:gd name="T31" fmla="*/ 0 h 24"/>
                  <a:gd name="T32" fmla="*/ 6 w 8"/>
                  <a:gd name="T33" fmla="*/ 2 h 24"/>
                  <a:gd name="T34" fmla="*/ 6 w 8"/>
                  <a:gd name="T3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4">
                    <a:moveTo>
                      <a:pt x="6" y="2"/>
                    </a:moveTo>
                    <a:lnTo>
                      <a:pt x="6" y="2"/>
                    </a:lnTo>
                    <a:lnTo>
                      <a:pt x="6" y="12"/>
                    </a:lnTo>
                    <a:lnTo>
                      <a:pt x="8" y="18"/>
                    </a:lnTo>
                    <a:lnTo>
                      <a:pt x="8" y="18"/>
                    </a:lnTo>
                    <a:lnTo>
                      <a:pt x="6" y="22"/>
                    </a:lnTo>
                    <a:lnTo>
                      <a:pt x="6" y="24"/>
                    </a:lnTo>
                    <a:lnTo>
                      <a:pt x="4" y="24"/>
                    </a:lnTo>
                    <a:lnTo>
                      <a:pt x="4" y="24"/>
                    </a:lnTo>
                    <a:lnTo>
                      <a:pt x="4" y="24"/>
                    </a:lnTo>
                    <a:lnTo>
                      <a:pt x="4" y="24"/>
                    </a:lnTo>
                    <a:lnTo>
                      <a:pt x="0" y="14"/>
                    </a:lnTo>
                    <a:lnTo>
                      <a:pt x="0" y="8"/>
                    </a:lnTo>
                    <a:lnTo>
                      <a:pt x="0" y="0"/>
                    </a:lnTo>
                    <a:lnTo>
                      <a:pt x="0"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7" name="Freeform 2298">
                <a:extLst>
                  <a:ext uri="{FF2B5EF4-FFF2-40B4-BE49-F238E27FC236}">
                    <a16:creationId xmlns:a16="http://schemas.microsoft.com/office/drawing/2014/main" id="{A3ADC7FD-572F-C1D7-7C80-D8D0B48C212C}"/>
                  </a:ext>
                </a:extLst>
              </p:cNvPr>
              <p:cNvSpPr>
                <a:spLocks/>
              </p:cNvSpPr>
              <p:nvPr/>
            </p:nvSpPr>
            <p:spPr bwMode="auto">
              <a:xfrm>
                <a:off x="1708" y="1854"/>
                <a:ext cx="6" cy="10"/>
              </a:xfrm>
              <a:custGeom>
                <a:avLst/>
                <a:gdLst>
                  <a:gd name="T0" fmla="*/ 0 w 6"/>
                  <a:gd name="T1" fmla="*/ 0 h 10"/>
                  <a:gd name="T2" fmla="*/ 0 w 6"/>
                  <a:gd name="T3" fmla="*/ 0 h 10"/>
                  <a:gd name="T4" fmla="*/ 4 w 6"/>
                  <a:gd name="T5" fmla="*/ 0 h 10"/>
                  <a:gd name="T6" fmla="*/ 4 w 6"/>
                  <a:gd name="T7" fmla="*/ 0 h 10"/>
                  <a:gd name="T8" fmla="*/ 6 w 6"/>
                  <a:gd name="T9" fmla="*/ 2 h 10"/>
                  <a:gd name="T10" fmla="*/ 6 w 6"/>
                  <a:gd name="T11" fmla="*/ 2 h 10"/>
                  <a:gd name="T12" fmla="*/ 4 w 6"/>
                  <a:gd name="T13" fmla="*/ 8 h 10"/>
                  <a:gd name="T14" fmla="*/ 4 w 6"/>
                  <a:gd name="T15" fmla="*/ 10 h 10"/>
                  <a:gd name="T16" fmla="*/ 2 w 6"/>
                  <a:gd name="T17" fmla="*/ 10 h 10"/>
                  <a:gd name="T18" fmla="*/ 2 w 6"/>
                  <a:gd name="T19" fmla="*/ 10 h 10"/>
                  <a:gd name="T20" fmla="*/ 0 w 6"/>
                  <a:gd name="T21" fmla="*/ 6 h 10"/>
                  <a:gd name="T22" fmla="*/ 0 w 6"/>
                  <a:gd name="T23" fmla="*/ 0 h 10"/>
                  <a:gd name="T24" fmla="*/ 0 w 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0" y="0"/>
                    </a:moveTo>
                    <a:lnTo>
                      <a:pt x="0" y="0"/>
                    </a:lnTo>
                    <a:lnTo>
                      <a:pt x="4" y="0"/>
                    </a:lnTo>
                    <a:lnTo>
                      <a:pt x="4" y="0"/>
                    </a:lnTo>
                    <a:lnTo>
                      <a:pt x="6" y="2"/>
                    </a:lnTo>
                    <a:lnTo>
                      <a:pt x="6" y="2"/>
                    </a:lnTo>
                    <a:lnTo>
                      <a:pt x="4" y="8"/>
                    </a:lnTo>
                    <a:lnTo>
                      <a:pt x="4" y="10"/>
                    </a:lnTo>
                    <a:lnTo>
                      <a:pt x="2" y="10"/>
                    </a:lnTo>
                    <a:lnTo>
                      <a:pt x="2"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8" name="Freeform 2299">
                <a:extLst>
                  <a:ext uri="{FF2B5EF4-FFF2-40B4-BE49-F238E27FC236}">
                    <a16:creationId xmlns:a16="http://schemas.microsoft.com/office/drawing/2014/main" id="{2563E5A8-15F3-57F6-C1E0-B31B1D7711FD}"/>
                  </a:ext>
                </a:extLst>
              </p:cNvPr>
              <p:cNvSpPr>
                <a:spLocks/>
              </p:cNvSpPr>
              <p:nvPr/>
            </p:nvSpPr>
            <p:spPr bwMode="auto">
              <a:xfrm>
                <a:off x="1652" y="1856"/>
                <a:ext cx="8" cy="16"/>
              </a:xfrm>
              <a:custGeom>
                <a:avLst/>
                <a:gdLst>
                  <a:gd name="T0" fmla="*/ 8 w 8"/>
                  <a:gd name="T1" fmla="*/ 16 h 16"/>
                  <a:gd name="T2" fmla="*/ 8 w 8"/>
                  <a:gd name="T3" fmla="*/ 16 h 16"/>
                  <a:gd name="T4" fmla="*/ 6 w 8"/>
                  <a:gd name="T5" fmla="*/ 14 h 16"/>
                  <a:gd name="T6" fmla="*/ 4 w 8"/>
                  <a:gd name="T7" fmla="*/ 10 h 16"/>
                  <a:gd name="T8" fmla="*/ 0 w 8"/>
                  <a:gd name="T9" fmla="*/ 0 h 16"/>
                  <a:gd name="T10" fmla="*/ 0 w 8"/>
                  <a:gd name="T11" fmla="*/ 0 h 16"/>
                  <a:gd name="T12" fmla="*/ 6 w 8"/>
                  <a:gd name="T13" fmla="*/ 4 h 16"/>
                  <a:gd name="T14" fmla="*/ 8 w 8"/>
                  <a:gd name="T15" fmla="*/ 8 h 16"/>
                  <a:gd name="T16" fmla="*/ 8 w 8"/>
                  <a:gd name="T17" fmla="*/ 16 h 16"/>
                  <a:gd name="T18" fmla="*/ 8 w 8"/>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
                    <a:moveTo>
                      <a:pt x="8" y="16"/>
                    </a:moveTo>
                    <a:lnTo>
                      <a:pt x="8" y="16"/>
                    </a:lnTo>
                    <a:lnTo>
                      <a:pt x="6" y="14"/>
                    </a:lnTo>
                    <a:lnTo>
                      <a:pt x="4" y="10"/>
                    </a:lnTo>
                    <a:lnTo>
                      <a:pt x="0" y="0"/>
                    </a:lnTo>
                    <a:lnTo>
                      <a:pt x="0" y="0"/>
                    </a:lnTo>
                    <a:lnTo>
                      <a:pt x="6" y="4"/>
                    </a:lnTo>
                    <a:lnTo>
                      <a:pt x="8" y="8"/>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9" name="Freeform 2300">
                <a:extLst>
                  <a:ext uri="{FF2B5EF4-FFF2-40B4-BE49-F238E27FC236}">
                    <a16:creationId xmlns:a16="http://schemas.microsoft.com/office/drawing/2014/main" id="{1F9BAE4B-1F48-E4F9-6DC6-834C2378C7E9}"/>
                  </a:ext>
                </a:extLst>
              </p:cNvPr>
              <p:cNvSpPr>
                <a:spLocks/>
              </p:cNvSpPr>
              <p:nvPr/>
            </p:nvSpPr>
            <p:spPr bwMode="auto">
              <a:xfrm>
                <a:off x="1694" y="1864"/>
                <a:ext cx="8" cy="8"/>
              </a:xfrm>
              <a:custGeom>
                <a:avLst/>
                <a:gdLst>
                  <a:gd name="T0" fmla="*/ 8 w 8"/>
                  <a:gd name="T1" fmla="*/ 8 h 8"/>
                  <a:gd name="T2" fmla="*/ 8 w 8"/>
                  <a:gd name="T3" fmla="*/ 8 h 8"/>
                  <a:gd name="T4" fmla="*/ 6 w 8"/>
                  <a:gd name="T5" fmla="*/ 4 h 8"/>
                  <a:gd name="T6" fmla="*/ 4 w 8"/>
                  <a:gd name="T7" fmla="*/ 6 h 8"/>
                  <a:gd name="T8" fmla="*/ 2 w 8"/>
                  <a:gd name="T9" fmla="*/ 8 h 8"/>
                  <a:gd name="T10" fmla="*/ 0 w 8"/>
                  <a:gd name="T11" fmla="*/ 4 h 8"/>
                  <a:gd name="T12" fmla="*/ 0 w 8"/>
                  <a:gd name="T13" fmla="*/ 4 h 8"/>
                  <a:gd name="T14" fmla="*/ 2 w 8"/>
                  <a:gd name="T15" fmla="*/ 2 h 8"/>
                  <a:gd name="T16" fmla="*/ 4 w 8"/>
                  <a:gd name="T17" fmla="*/ 0 h 8"/>
                  <a:gd name="T18" fmla="*/ 6 w 8"/>
                  <a:gd name="T19" fmla="*/ 0 h 8"/>
                  <a:gd name="T20" fmla="*/ 6 w 8"/>
                  <a:gd name="T21" fmla="*/ 0 h 8"/>
                  <a:gd name="T22" fmla="*/ 8 w 8"/>
                  <a:gd name="T23" fmla="*/ 8 h 8"/>
                  <a:gd name="T24" fmla="*/ 8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8"/>
                    </a:moveTo>
                    <a:lnTo>
                      <a:pt x="8" y="8"/>
                    </a:lnTo>
                    <a:lnTo>
                      <a:pt x="6" y="4"/>
                    </a:lnTo>
                    <a:lnTo>
                      <a:pt x="4" y="6"/>
                    </a:lnTo>
                    <a:lnTo>
                      <a:pt x="2" y="8"/>
                    </a:lnTo>
                    <a:lnTo>
                      <a:pt x="0" y="4"/>
                    </a:lnTo>
                    <a:lnTo>
                      <a:pt x="0" y="4"/>
                    </a:lnTo>
                    <a:lnTo>
                      <a:pt x="2" y="2"/>
                    </a:lnTo>
                    <a:lnTo>
                      <a:pt x="4" y="0"/>
                    </a:lnTo>
                    <a:lnTo>
                      <a:pt x="6" y="0"/>
                    </a:lnTo>
                    <a:lnTo>
                      <a:pt x="6"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0" name="Freeform 2301">
                <a:extLst>
                  <a:ext uri="{FF2B5EF4-FFF2-40B4-BE49-F238E27FC236}">
                    <a16:creationId xmlns:a16="http://schemas.microsoft.com/office/drawing/2014/main" id="{A4EC3556-2501-1D15-6FC1-0D09D622BC8D}"/>
                  </a:ext>
                </a:extLst>
              </p:cNvPr>
              <p:cNvSpPr>
                <a:spLocks/>
              </p:cNvSpPr>
              <p:nvPr/>
            </p:nvSpPr>
            <p:spPr bwMode="auto">
              <a:xfrm>
                <a:off x="1668" y="1856"/>
                <a:ext cx="4" cy="8"/>
              </a:xfrm>
              <a:custGeom>
                <a:avLst/>
                <a:gdLst>
                  <a:gd name="T0" fmla="*/ 4 w 4"/>
                  <a:gd name="T1" fmla="*/ 0 h 8"/>
                  <a:gd name="T2" fmla="*/ 4 w 4"/>
                  <a:gd name="T3" fmla="*/ 0 h 8"/>
                  <a:gd name="T4" fmla="*/ 2 w 4"/>
                  <a:gd name="T5" fmla="*/ 8 h 8"/>
                  <a:gd name="T6" fmla="*/ 0 w 4"/>
                  <a:gd name="T7" fmla="*/ 8 h 8"/>
                  <a:gd name="T8" fmla="*/ 0 w 4"/>
                  <a:gd name="T9" fmla="*/ 8 h 8"/>
                  <a:gd name="T10" fmla="*/ 0 w 4"/>
                  <a:gd name="T11" fmla="*/ 2 h 8"/>
                  <a:gd name="T12" fmla="*/ 4 w 4"/>
                  <a:gd name="T13" fmla="*/ 0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0"/>
                    </a:moveTo>
                    <a:lnTo>
                      <a:pt x="4" y="0"/>
                    </a:lnTo>
                    <a:lnTo>
                      <a:pt x="2" y="8"/>
                    </a:lnTo>
                    <a:lnTo>
                      <a:pt x="0" y="8"/>
                    </a:lnTo>
                    <a:lnTo>
                      <a:pt x="0" y="8"/>
                    </a:lnTo>
                    <a:lnTo>
                      <a:pt x="0"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1" name="Freeform 2302">
                <a:extLst>
                  <a:ext uri="{FF2B5EF4-FFF2-40B4-BE49-F238E27FC236}">
                    <a16:creationId xmlns:a16="http://schemas.microsoft.com/office/drawing/2014/main" id="{0CC715B0-6A20-CCA1-D3CC-1C7898FBB05C}"/>
                  </a:ext>
                </a:extLst>
              </p:cNvPr>
              <p:cNvSpPr>
                <a:spLocks/>
              </p:cNvSpPr>
              <p:nvPr/>
            </p:nvSpPr>
            <p:spPr bwMode="auto">
              <a:xfrm>
                <a:off x="1710" y="1868"/>
                <a:ext cx="4" cy="6"/>
              </a:xfrm>
              <a:custGeom>
                <a:avLst/>
                <a:gdLst>
                  <a:gd name="T0" fmla="*/ 4 w 4"/>
                  <a:gd name="T1" fmla="*/ 0 h 6"/>
                  <a:gd name="T2" fmla="*/ 4 w 4"/>
                  <a:gd name="T3" fmla="*/ 0 h 6"/>
                  <a:gd name="T4" fmla="*/ 4 w 4"/>
                  <a:gd name="T5" fmla="*/ 4 h 6"/>
                  <a:gd name="T6" fmla="*/ 4 w 4"/>
                  <a:gd name="T7" fmla="*/ 4 h 6"/>
                  <a:gd name="T8" fmla="*/ 2 w 4"/>
                  <a:gd name="T9" fmla="*/ 6 h 6"/>
                  <a:gd name="T10" fmla="*/ 0 w 4"/>
                  <a:gd name="T11" fmla="*/ 6 h 6"/>
                  <a:gd name="T12" fmla="*/ 0 w 4"/>
                  <a:gd name="T13" fmla="*/ 0 h 6"/>
                  <a:gd name="T14" fmla="*/ 0 w 4"/>
                  <a:gd name="T15" fmla="*/ 0 h 6"/>
                  <a:gd name="T16" fmla="*/ 4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4" y="4"/>
                    </a:lnTo>
                    <a:lnTo>
                      <a:pt x="4" y="4"/>
                    </a:lnTo>
                    <a:lnTo>
                      <a:pt x="2" y="6"/>
                    </a:lnTo>
                    <a:lnTo>
                      <a:pt x="0" y="6"/>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2" name="Freeform 2303">
                <a:extLst>
                  <a:ext uri="{FF2B5EF4-FFF2-40B4-BE49-F238E27FC236}">
                    <a16:creationId xmlns:a16="http://schemas.microsoft.com/office/drawing/2014/main" id="{D85FDD8D-C742-8FE3-1BA0-6E2C293CDEE1}"/>
                  </a:ext>
                </a:extLst>
              </p:cNvPr>
              <p:cNvSpPr>
                <a:spLocks/>
              </p:cNvSpPr>
              <p:nvPr/>
            </p:nvSpPr>
            <p:spPr bwMode="auto">
              <a:xfrm>
                <a:off x="6054" y="2406"/>
                <a:ext cx="24" cy="60"/>
              </a:xfrm>
              <a:custGeom>
                <a:avLst/>
                <a:gdLst>
                  <a:gd name="T0" fmla="*/ 14 w 24"/>
                  <a:gd name="T1" fmla="*/ 52 h 60"/>
                  <a:gd name="T2" fmla="*/ 14 w 24"/>
                  <a:gd name="T3" fmla="*/ 52 h 60"/>
                  <a:gd name="T4" fmla="*/ 12 w 24"/>
                  <a:gd name="T5" fmla="*/ 44 h 60"/>
                  <a:gd name="T6" fmla="*/ 12 w 24"/>
                  <a:gd name="T7" fmla="*/ 44 h 60"/>
                  <a:gd name="T8" fmla="*/ 8 w 24"/>
                  <a:gd name="T9" fmla="*/ 40 h 60"/>
                  <a:gd name="T10" fmla="*/ 8 w 24"/>
                  <a:gd name="T11" fmla="*/ 32 h 60"/>
                  <a:gd name="T12" fmla="*/ 8 w 24"/>
                  <a:gd name="T13" fmla="*/ 32 h 60"/>
                  <a:gd name="T14" fmla="*/ 6 w 24"/>
                  <a:gd name="T15" fmla="*/ 26 h 60"/>
                  <a:gd name="T16" fmla="*/ 4 w 24"/>
                  <a:gd name="T17" fmla="*/ 22 h 60"/>
                  <a:gd name="T18" fmla="*/ 4 w 24"/>
                  <a:gd name="T19" fmla="*/ 22 h 60"/>
                  <a:gd name="T20" fmla="*/ 0 w 24"/>
                  <a:gd name="T21" fmla="*/ 18 h 60"/>
                  <a:gd name="T22" fmla="*/ 0 w 24"/>
                  <a:gd name="T23" fmla="*/ 16 h 60"/>
                  <a:gd name="T24" fmla="*/ 0 w 24"/>
                  <a:gd name="T25" fmla="*/ 14 h 60"/>
                  <a:gd name="T26" fmla="*/ 0 w 24"/>
                  <a:gd name="T27" fmla="*/ 14 h 60"/>
                  <a:gd name="T28" fmla="*/ 0 w 24"/>
                  <a:gd name="T29" fmla="*/ 10 h 60"/>
                  <a:gd name="T30" fmla="*/ 0 w 24"/>
                  <a:gd name="T31" fmla="*/ 8 h 60"/>
                  <a:gd name="T32" fmla="*/ 4 w 24"/>
                  <a:gd name="T33" fmla="*/ 6 h 60"/>
                  <a:gd name="T34" fmla="*/ 4 w 24"/>
                  <a:gd name="T35" fmla="*/ 6 h 60"/>
                  <a:gd name="T36" fmla="*/ 6 w 24"/>
                  <a:gd name="T37" fmla="*/ 8 h 60"/>
                  <a:gd name="T38" fmla="*/ 6 w 24"/>
                  <a:gd name="T39" fmla="*/ 8 h 60"/>
                  <a:gd name="T40" fmla="*/ 8 w 24"/>
                  <a:gd name="T41" fmla="*/ 4 h 60"/>
                  <a:gd name="T42" fmla="*/ 10 w 24"/>
                  <a:gd name="T43" fmla="*/ 0 h 60"/>
                  <a:gd name="T44" fmla="*/ 10 w 24"/>
                  <a:gd name="T45" fmla="*/ 0 h 60"/>
                  <a:gd name="T46" fmla="*/ 12 w 24"/>
                  <a:gd name="T47" fmla="*/ 0 h 60"/>
                  <a:gd name="T48" fmla="*/ 12 w 24"/>
                  <a:gd name="T49" fmla="*/ 0 h 60"/>
                  <a:gd name="T50" fmla="*/ 16 w 24"/>
                  <a:gd name="T51" fmla="*/ 0 h 60"/>
                  <a:gd name="T52" fmla="*/ 20 w 24"/>
                  <a:gd name="T53" fmla="*/ 4 h 60"/>
                  <a:gd name="T54" fmla="*/ 20 w 24"/>
                  <a:gd name="T55" fmla="*/ 4 h 60"/>
                  <a:gd name="T56" fmla="*/ 18 w 24"/>
                  <a:gd name="T57" fmla="*/ 8 h 60"/>
                  <a:gd name="T58" fmla="*/ 18 w 24"/>
                  <a:gd name="T59" fmla="*/ 10 h 60"/>
                  <a:gd name="T60" fmla="*/ 16 w 24"/>
                  <a:gd name="T61" fmla="*/ 10 h 60"/>
                  <a:gd name="T62" fmla="*/ 16 w 24"/>
                  <a:gd name="T63" fmla="*/ 14 h 60"/>
                  <a:gd name="T64" fmla="*/ 16 w 24"/>
                  <a:gd name="T65" fmla="*/ 14 h 60"/>
                  <a:gd name="T66" fmla="*/ 18 w 24"/>
                  <a:gd name="T67" fmla="*/ 14 h 60"/>
                  <a:gd name="T68" fmla="*/ 18 w 24"/>
                  <a:gd name="T69" fmla="*/ 16 h 60"/>
                  <a:gd name="T70" fmla="*/ 20 w 24"/>
                  <a:gd name="T71" fmla="*/ 22 h 60"/>
                  <a:gd name="T72" fmla="*/ 20 w 24"/>
                  <a:gd name="T73" fmla="*/ 30 h 60"/>
                  <a:gd name="T74" fmla="*/ 20 w 24"/>
                  <a:gd name="T75" fmla="*/ 36 h 60"/>
                  <a:gd name="T76" fmla="*/ 20 w 24"/>
                  <a:gd name="T77" fmla="*/ 36 h 60"/>
                  <a:gd name="T78" fmla="*/ 20 w 24"/>
                  <a:gd name="T79" fmla="*/ 36 h 60"/>
                  <a:gd name="T80" fmla="*/ 18 w 24"/>
                  <a:gd name="T81" fmla="*/ 36 h 60"/>
                  <a:gd name="T82" fmla="*/ 16 w 24"/>
                  <a:gd name="T83" fmla="*/ 34 h 60"/>
                  <a:gd name="T84" fmla="*/ 14 w 24"/>
                  <a:gd name="T85" fmla="*/ 36 h 60"/>
                  <a:gd name="T86" fmla="*/ 14 w 24"/>
                  <a:gd name="T87" fmla="*/ 36 h 60"/>
                  <a:gd name="T88" fmla="*/ 14 w 24"/>
                  <a:gd name="T89" fmla="*/ 42 h 60"/>
                  <a:gd name="T90" fmla="*/ 16 w 24"/>
                  <a:gd name="T91" fmla="*/ 44 h 60"/>
                  <a:gd name="T92" fmla="*/ 20 w 24"/>
                  <a:gd name="T93" fmla="*/ 48 h 60"/>
                  <a:gd name="T94" fmla="*/ 20 w 24"/>
                  <a:gd name="T95" fmla="*/ 48 h 60"/>
                  <a:gd name="T96" fmla="*/ 20 w 24"/>
                  <a:gd name="T97" fmla="*/ 48 h 60"/>
                  <a:gd name="T98" fmla="*/ 20 w 24"/>
                  <a:gd name="T99" fmla="*/ 48 h 60"/>
                  <a:gd name="T100" fmla="*/ 20 w 24"/>
                  <a:gd name="T101" fmla="*/ 48 h 60"/>
                  <a:gd name="T102" fmla="*/ 24 w 24"/>
                  <a:gd name="T103" fmla="*/ 54 h 60"/>
                  <a:gd name="T104" fmla="*/ 24 w 24"/>
                  <a:gd name="T105" fmla="*/ 54 h 60"/>
                  <a:gd name="T106" fmla="*/ 18 w 24"/>
                  <a:gd name="T107" fmla="*/ 60 h 60"/>
                  <a:gd name="T108" fmla="*/ 16 w 24"/>
                  <a:gd name="T109" fmla="*/ 58 h 60"/>
                  <a:gd name="T110" fmla="*/ 14 w 24"/>
                  <a:gd name="T111" fmla="*/ 52 h 60"/>
                  <a:gd name="T112" fmla="*/ 14 w 24"/>
                  <a:gd name="T113"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60">
                    <a:moveTo>
                      <a:pt x="14" y="52"/>
                    </a:moveTo>
                    <a:lnTo>
                      <a:pt x="14" y="52"/>
                    </a:lnTo>
                    <a:lnTo>
                      <a:pt x="12" y="44"/>
                    </a:lnTo>
                    <a:lnTo>
                      <a:pt x="12" y="44"/>
                    </a:lnTo>
                    <a:lnTo>
                      <a:pt x="8" y="40"/>
                    </a:lnTo>
                    <a:lnTo>
                      <a:pt x="8" y="32"/>
                    </a:lnTo>
                    <a:lnTo>
                      <a:pt x="8" y="32"/>
                    </a:lnTo>
                    <a:lnTo>
                      <a:pt x="6" y="26"/>
                    </a:lnTo>
                    <a:lnTo>
                      <a:pt x="4" y="22"/>
                    </a:lnTo>
                    <a:lnTo>
                      <a:pt x="4" y="22"/>
                    </a:lnTo>
                    <a:lnTo>
                      <a:pt x="0" y="18"/>
                    </a:lnTo>
                    <a:lnTo>
                      <a:pt x="0" y="16"/>
                    </a:lnTo>
                    <a:lnTo>
                      <a:pt x="0" y="14"/>
                    </a:lnTo>
                    <a:lnTo>
                      <a:pt x="0" y="14"/>
                    </a:lnTo>
                    <a:lnTo>
                      <a:pt x="0" y="10"/>
                    </a:lnTo>
                    <a:lnTo>
                      <a:pt x="0" y="8"/>
                    </a:lnTo>
                    <a:lnTo>
                      <a:pt x="4" y="6"/>
                    </a:lnTo>
                    <a:lnTo>
                      <a:pt x="4" y="6"/>
                    </a:lnTo>
                    <a:lnTo>
                      <a:pt x="6" y="8"/>
                    </a:lnTo>
                    <a:lnTo>
                      <a:pt x="6" y="8"/>
                    </a:lnTo>
                    <a:lnTo>
                      <a:pt x="8" y="4"/>
                    </a:lnTo>
                    <a:lnTo>
                      <a:pt x="10" y="0"/>
                    </a:lnTo>
                    <a:lnTo>
                      <a:pt x="10" y="0"/>
                    </a:lnTo>
                    <a:lnTo>
                      <a:pt x="12" y="0"/>
                    </a:lnTo>
                    <a:lnTo>
                      <a:pt x="12" y="0"/>
                    </a:lnTo>
                    <a:lnTo>
                      <a:pt x="16" y="0"/>
                    </a:lnTo>
                    <a:lnTo>
                      <a:pt x="20" y="4"/>
                    </a:lnTo>
                    <a:lnTo>
                      <a:pt x="20" y="4"/>
                    </a:lnTo>
                    <a:lnTo>
                      <a:pt x="18" y="8"/>
                    </a:lnTo>
                    <a:lnTo>
                      <a:pt x="18" y="10"/>
                    </a:lnTo>
                    <a:lnTo>
                      <a:pt x="16" y="10"/>
                    </a:lnTo>
                    <a:lnTo>
                      <a:pt x="16" y="14"/>
                    </a:lnTo>
                    <a:lnTo>
                      <a:pt x="16" y="14"/>
                    </a:lnTo>
                    <a:lnTo>
                      <a:pt x="18" y="14"/>
                    </a:lnTo>
                    <a:lnTo>
                      <a:pt x="18" y="16"/>
                    </a:lnTo>
                    <a:lnTo>
                      <a:pt x="20" y="22"/>
                    </a:lnTo>
                    <a:lnTo>
                      <a:pt x="20" y="30"/>
                    </a:lnTo>
                    <a:lnTo>
                      <a:pt x="20" y="36"/>
                    </a:lnTo>
                    <a:lnTo>
                      <a:pt x="20" y="36"/>
                    </a:lnTo>
                    <a:lnTo>
                      <a:pt x="20" y="36"/>
                    </a:lnTo>
                    <a:lnTo>
                      <a:pt x="18" y="36"/>
                    </a:lnTo>
                    <a:lnTo>
                      <a:pt x="16" y="34"/>
                    </a:lnTo>
                    <a:lnTo>
                      <a:pt x="14" y="36"/>
                    </a:lnTo>
                    <a:lnTo>
                      <a:pt x="14" y="36"/>
                    </a:lnTo>
                    <a:lnTo>
                      <a:pt x="14" y="42"/>
                    </a:lnTo>
                    <a:lnTo>
                      <a:pt x="16" y="44"/>
                    </a:lnTo>
                    <a:lnTo>
                      <a:pt x="20" y="48"/>
                    </a:lnTo>
                    <a:lnTo>
                      <a:pt x="20" y="48"/>
                    </a:lnTo>
                    <a:lnTo>
                      <a:pt x="20" y="48"/>
                    </a:lnTo>
                    <a:lnTo>
                      <a:pt x="20" y="48"/>
                    </a:lnTo>
                    <a:lnTo>
                      <a:pt x="20" y="48"/>
                    </a:lnTo>
                    <a:lnTo>
                      <a:pt x="24" y="54"/>
                    </a:lnTo>
                    <a:lnTo>
                      <a:pt x="24" y="54"/>
                    </a:lnTo>
                    <a:lnTo>
                      <a:pt x="18" y="60"/>
                    </a:lnTo>
                    <a:lnTo>
                      <a:pt x="16" y="58"/>
                    </a:lnTo>
                    <a:lnTo>
                      <a:pt x="14" y="52"/>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3" name="Freeform 2304">
                <a:extLst>
                  <a:ext uri="{FF2B5EF4-FFF2-40B4-BE49-F238E27FC236}">
                    <a16:creationId xmlns:a16="http://schemas.microsoft.com/office/drawing/2014/main" id="{FD611E97-6F00-35C7-4963-DFD44359C680}"/>
                  </a:ext>
                </a:extLst>
              </p:cNvPr>
              <p:cNvSpPr>
                <a:spLocks/>
              </p:cNvSpPr>
              <p:nvPr/>
            </p:nvSpPr>
            <p:spPr bwMode="auto">
              <a:xfrm>
                <a:off x="5900" y="1547"/>
                <a:ext cx="12" cy="38"/>
              </a:xfrm>
              <a:custGeom>
                <a:avLst/>
                <a:gdLst>
                  <a:gd name="T0" fmla="*/ 4 w 12"/>
                  <a:gd name="T1" fmla="*/ 0 h 38"/>
                  <a:gd name="T2" fmla="*/ 4 w 12"/>
                  <a:gd name="T3" fmla="*/ 0 h 38"/>
                  <a:gd name="T4" fmla="*/ 6 w 12"/>
                  <a:gd name="T5" fmla="*/ 0 h 38"/>
                  <a:gd name="T6" fmla="*/ 6 w 12"/>
                  <a:gd name="T7" fmla="*/ 0 h 38"/>
                  <a:gd name="T8" fmla="*/ 8 w 12"/>
                  <a:gd name="T9" fmla="*/ 4 h 38"/>
                  <a:gd name="T10" fmla="*/ 10 w 12"/>
                  <a:gd name="T11" fmla="*/ 4 h 38"/>
                  <a:gd name="T12" fmla="*/ 10 w 12"/>
                  <a:gd name="T13" fmla="*/ 4 h 38"/>
                  <a:gd name="T14" fmla="*/ 12 w 12"/>
                  <a:gd name="T15" fmla="*/ 8 h 38"/>
                  <a:gd name="T16" fmla="*/ 12 w 12"/>
                  <a:gd name="T17" fmla="*/ 8 h 38"/>
                  <a:gd name="T18" fmla="*/ 12 w 12"/>
                  <a:gd name="T19" fmla="*/ 8 h 38"/>
                  <a:gd name="T20" fmla="*/ 12 w 12"/>
                  <a:gd name="T21" fmla="*/ 8 h 38"/>
                  <a:gd name="T22" fmla="*/ 10 w 12"/>
                  <a:gd name="T23" fmla="*/ 14 h 38"/>
                  <a:gd name="T24" fmla="*/ 8 w 12"/>
                  <a:gd name="T25" fmla="*/ 22 h 38"/>
                  <a:gd name="T26" fmla="*/ 8 w 12"/>
                  <a:gd name="T27" fmla="*/ 22 h 38"/>
                  <a:gd name="T28" fmla="*/ 8 w 12"/>
                  <a:gd name="T29" fmla="*/ 32 h 38"/>
                  <a:gd name="T30" fmla="*/ 6 w 12"/>
                  <a:gd name="T31" fmla="*/ 36 h 38"/>
                  <a:gd name="T32" fmla="*/ 4 w 12"/>
                  <a:gd name="T33" fmla="*/ 38 h 38"/>
                  <a:gd name="T34" fmla="*/ 4 w 12"/>
                  <a:gd name="T35" fmla="*/ 38 h 38"/>
                  <a:gd name="T36" fmla="*/ 0 w 12"/>
                  <a:gd name="T37" fmla="*/ 26 h 38"/>
                  <a:gd name="T38" fmla="*/ 0 w 12"/>
                  <a:gd name="T39" fmla="*/ 26 h 38"/>
                  <a:gd name="T40" fmla="*/ 2 w 12"/>
                  <a:gd name="T41" fmla="*/ 20 h 38"/>
                  <a:gd name="T42" fmla="*/ 4 w 12"/>
                  <a:gd name="T43" fmla="*/ 14 h 38"/>
                  <a:gd name="T44" fmla="*/ 4 w 12"/>
                  <a:gd name="T45" fmla="*/ 0 h 38"/>
                  <a:gd name="T46" fmla="*/ 4 w 1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38">
                    <a:moveTo>
                      <a:pt x="4" y="0"/>
                    </a:moveTo>
                    <a:lnTo>
                      <a:pt x="4" y="0"/>
                    </a:lnTo>
                    <a:lnTo>
                      <a:pt x="6" y="0"/>
                    </a:lnTo>
                    <a:lnTo>
                      <a:pt x="6" y="0"/>
                    </a:lnTo>
                    <a:lnTo>
                      <a:pt x="8" y="4"/>
                    </a:lnTo>
                    <a:lnTo>
                      <a:pt x="10" y="4"/>
                    </a:lnTo>
                    <a:lnTo>
                      <a:pt x="10" y="4"/>
                    </a:lnTo>
                    <a:lnTo>
                      <a:pt x="12" y="8"/>
                    </a:lnTo>
                    <a:lnTo>
                      <a:pt x="12" y="8"/>
                    </a:lnTo>
                    <a:lnTo>
                      <a:pt x="12" y="8"/>
                    </a:lnTo>
                    <a:lnTo>
                      <a:pt x="12" y="8"/>
                    </a:lnTo>
                    <a:lnTo>
                      <a:pt x="10" y="14"/>
                    </a:lnTo>
                    <a:lnTo>
                      <a:pt x="8" y="22"/>
                    </a:lnTo>
                    <a:lnTo>
                      <a:pt x="8" y="22"/>
                    </a:lnTo>
                    <a:lnTo>
                      <a:pt x="8" y="32"/>
                    </a:lnTo>
                    <a:lnTo>
                      <a:pt x="6" y="36"/>
                    </a:lnTo>
                    <a:lnTo>
                      <a:pt x="4" y="38"/>
                    </a:lnTo>
                    <a:lnTo>
                      <a:pt x="4" y="38"/>
                    </a:lnTo>
                    <a:lnTo>
                      <a:pt x="0" y="26"/>
                    </a:lnTo>
                    <a:lnTo>
                      <a:pt x="0" y="26"/>
                    </a:lnTo>
                    <a:lnTo>
                      <a:pt x="2" y="20"/>
                    </a:lnTo>
                    <a:lnTo>
                      <a:pt x="4" y="1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4" name="Freeform 2305">
                <a:extLst>
                  <a:ext uri="{FF2B5EF4-FFF2-40B4-BE49-F238E27FC236}">
                    <a16:creationId xmlns:a16="http://schemas.microsoft.com/office/drawing/2014/main" id="{C49B2696-B30F-1C8D-BA56-029F566B641A}"/>
                  </a:ext>
                </a:extLst>
              </p:cNvPr>
              <p:cNvSpPr>
                <a:spLocks/>
              </p:cNvSpPr>
              <p:nvPr/>
            </p:nvSpPr>
            <p:spPr bwMode="auto">
              <a:xfrm>
                <a:off x="1694" y="1876"/>
                <a:ext cx="14" cy="18"/>
              </a:xfrm>
              <a:custGeom>
                <a:avLst/>
                <a:gdLst>
                  <a:gd name="T0" fmla="*/ 10 w 14"/>
                  <a:gd name="T1" fmla="*/ 0 h 18"/>
                  <a:gd name="T2" fmla="*/ 10 w 14"/>
                  <a:gd name="T3" fmla="*/ 0 h 18"/>
                  <a:gd name="T4" fmla="*/ 12 w 14"/>
                  <a:gd name="T5" fmla="*/ 4 h 18"/>
                  <a:gd name="T6" fmla="*/ 14 w 14"/>
                  <a:gd name="T7" fmla="*/ 8 h 18"/>
                  <a:gd name="T8" fmla="*/ 12 w 14"/>
                  <a:gd name="T9" fmla="*/ 12 h 18"/>
                  <a:gd name="T10" fmla="*/ 10 w 14"/>
                  <a:gd name="T11" fmla="*/ 18 h 18"/>
                  <a:gd name="T12" fmla="*/ 10 w 14"/>
                  <a:gd name="T13" fmla="*/ 18 h 18"/>
                  <a:gd name="T14" fmla="*/ 4 w 14"/>
                  <a:gd name="T15" fmla="*/ 14 h 18"/>
                  <a:gd name="T16" fmla="*/ 4 w 14"/>
                  <a:gd name="T17" fmla="*/ 14 h 18"/>
                  <a:gd name="T18" fmla="*/ 2 w 14"/>
                  <a:gd name="T19" fmla="*/ 10 h 18"/>
                  <a:gd name="T20" fmla="*/ 2 w 14"/>
                  <a:gd name="T21" fmla="*/ 10 h 18"/>
                  <a:gd name="T22" fmla="*/ 0 w 14"/>
                  <a:gd name="T23" fmla="*/ 6 h 18"/>
                  <a:gd name="T24" fmla="*/ 0 w 14"/>
                  <a:gd name="T25" fmla="*/ 6 h 18"/>
                  <a:gd name="T26" fmla="*/ 2 w 14"/>
                  <a:gd name="T27" fmla="*/ 4 h 18"/>
                  <a:gd name="T28" fmla="*/ 2 w 14"/>
                  <a:gd name="T29" fmla="*/ 2 h 18"/>
                  <a:gd name="T30" fmla="*/ 6 w 14"/>
                  <a:gd name="T31" fmla="*/ 4 h 18"/>
                  <a:gd name="T32" fmla="*/ 6 w 14"/>
                  <a:gd name="T33" fmla="*/ 4 h 18"/>
                  <a:gd name="T34" fmla="*/ 8 w 14"/>
                  <a:gd name="T35" fmla="*/ 6 h 18"/>
                  <a:gd name="T36" fmla="*/ 8 w 14"/>
                  <a:gd name="T37" fmla="*/ 4 h 18"/>
                  <a:gd name="T38" fmla="*/ 10 w 14"/>
                  <a:gd name="T39" fmla="*/ 0 h 18"/>
                  <a:gd name="T40" fmla="*/ 10 w 14"/>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8">
                    <a:moveTo>
                      <a:pt x="10" y="0"/>
                    </a:moveTo>
                    <a:lnTo>
                      <a:pt x="10" y="0"/>
                    </a:lnTo>
                    <a:lnTo>
                      <a:pt x="12" y="4"/>
                    </a:lnTo>
                    <a:lnTo>
                      <a:pt x="14" y="8"/>
                    </a:lnTo>
                    <a:lnTo>
                      <a:pt x="12" y="12"/>
                    </a:lnTo>
                    <a:lnTo>
                      <a:pt x="10" y="18"/>
                    </a:lnTo>
                    <a:lnTo>
                      <a:pt x="10" y="18"/>
                    </a:lnTo>
                    <a:lnTo>
                      <a:pt x="4" y="14"/>
                    </a:lnTo>
                    <a:lnTo>
                      <a:pt x="4" y="14"/>
                    </a:lnTo>
                    <a:lnTo>
                      <a:pt x="2" y="10"/>
                    </a:lnTo>
                    <a:lnTo>
                      <a:pt x="2" y="10"/>
                    </a:lnTo>
                    <a:lnTo>
                      <a:pt x="0" y="6"/>
                    </a:lnTo>
                    <a:lnTo>
                      <a:pt x="0" y="6"/>
                    </a:lnTo>
                    <a:lnTo>
                      <a:pt x="2" y="4"/>
                    </a:lnTo>
                    <a:lnTo>
                      <a:pt x="2" y="2"/>
                    </a:lnTo>
                    <a:lnTo>
                      <a:pt x="6" y="4"/>
                    </a:lnTo>
                    <a:lnTo>
                      <a:pt x="6" y="4"/>
                    </a:lnTo>
                    <a:lnTo>
                      <a:pt x="8" y="6"/>
                    </a:lnTo>
                    <a:lnTo>
                      <a:pt x="8"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5" name="Freeform 2306">
                <a:extLst>
                  <a:ext uri="{FF2B5EF4-FFF2-40B4-BE49-F238E27FC236}">
                    <a16:creationId xmlns:a16="http://schemas.microsoft.com/office/drawing/2014/main" id="{1D15D494-B7CB-BE03-0D93-DFDF28BA570C}"/>
                  </a:ext>
                </a:extLst>
              </p:cNvPr>
              <p:cNvSpPr>
                <a:spLocks/>
              </p:cNvSpPr>
              <p:nvPr/>
            </p:nvSpPr>
            <p:spPr bwMode="auto">
              <a:xfrm>
                <a:off x="1674" y="1896"/>
                <a:ext cx="22" cy="46"/>
              </a:xfrm>
              <a:custGeom>
                <a:avLst/>
                <a:gdLst>
                  <a:gd name="T0" fmla="*/ 12 w 22"/>
                  <a:gd name="T1" fmla="*/ 46 h 46"/>
                  <a:gd name="T2" fmla="*/ 12 w 22"/>
                  <a:gd name="T3" fmla="*/ 46 h 46"/>
                  <a:gd name="T4" fmla="*/ 10 w 22"/>
                  <a:gd name="T5" fmla="*/ 40 h 46"/>
                  <a:gd name="T6" fmla="*/ 8 w 22"/>
                  <a:gd name="T7" fmla="*/ 36 h 46"/>
                  <a:gd name="T8" fmla="*/ 4 w 22"/>
                  <a:gd name="T9" fmla="*/ 32 h 46"/>
                  <a:gd name="T10" fmla="*/ 2 w 22"/>
                  <a:gd name="T11" fmla="*/ 26 h 46"/>
                  <a:gd name="T12" fmla="*/ 2 w 22"/>
                  <a:gd name="T13" fmla="*/ 26 h 46"/>
                  <a:gd name="T14" fmla="*/ 0 w 22"/>
                  <a:gd name="T15" fmla="*/ 22 h 46"/>
                  <a:gd name="T16" fmla="*/ 0 w 22"/>
                  <a:gd name="T17" fmla="*/ 18 h 46"/>
                  <a:gd name="T18" fmla="*/ 2 w 22"/>
                  <a:gd name="T19" fmla="*/ 16 h 46"/>
                  <a:gd name="T20" fmla="*/ 2 w 22"/>
                  <a:gd name="T21" fmla="*/ 16 h 46"/>
                  <a:gd name="T22" fmla="*/ 4 w 22"/>
                  <a:gd name="T23" fmla="*/ 16 h 46"/>
                  <a:gd name="T24" fmla="*/ 4 w 22"/>
                  <a:gd name="T25" fmla="*/ 14 h 46"/>
                  <a:gd name="T26" fmla="*/ 6 w 22"/>
                  <a:gd name="T27" fmla="*/ 10 h 46"/>
                  <a:gd name="T28" fmla="*/ 8 w 22"/>
                  <a:gd name="T29" fmla="*/ 4 h 46"/>
                  <a:gd name="T30" fmla="*/ 10 w 22"/>
                  <a:gd name="T31" fmla="*/ 0 h 46"/>
                  <a:gd name="T32" fmla="*/ 10 w 22"/>
                  <a:gd name="T33" fmla="*/ 0 h 46"/>
                  <a:gd name="T34" fmla="*/ 14 w 22"/>
                  <a:gd name="T35" fmla="*/ 0 h 46"/>
                  <a:gd name="T36" fmla="*/ 16 w 22"/>
                  <a:gd name="T37" fmla="*/ 0 h 46"/>
                  <a:gd name="T38" fmla="*/ 16 w 22"/>
                  <a:gd name="T39" fmla="*/ 0 h 46"/>
                  <a:gd name="T40" fmla="*/ 20 w 22"/>
                  <a:gd name="T41" fmla="*/ 6 h 46"/>
                  <a:gd name="T42" fmla="*/ 20 w 22"/>
                  <a:gd name="T43" fmla="*/ 12 h 46"/>
                  <a:gd name="T44" fmla="*/ 16 w 22"/>
                  <a:gd name="T45" fmla="*/ 22 h 46"/>
                  <a:gd name="T46" fmla="*/ 16 w 22"/>
                  <a:gd name="T47" fmla="*/ 22 h 46"/>
                  <a:gd name="T48" fmla="*/ 18 w 22"/>
                  <a:gd name="T49" fmla="*/ 20 h 46"/>
                  <a:gd name="T50" fmla="*/ 20 w 22"/>
                  <a:gd name="T51" fmla="*/ 20 h 46"/>
                  <a:gd name="T52" fmla="*/ 22 w 22"/>
                  <a:gd name="T53" fmla="*/ 22 h 46"/>
                  <a:gd name="T54" fmla="*/ 22 w 22"/>
                  <a:gd name="T55" fmla="*/ 26 h 46"/>
                  <a:gd name="T56" fmla="*/ 22 w 22"/>
                  <a:gd name="T57" fmla="*/ 26 h 46"/>
                  <a:gd name="T58" fmla="*/ 20 w 22"/>
                  <a:gd name="T59" fmla="*/ 34 h 46"/>
                  <a:gd name="T60" fmla="*/ 18 w 22"/>
                  <a:gd name="T61" fmla="*/ 34 h 46"/>
                  <a:gd name="T62" fmla="*/ 16 w 22"/>
                  <a:gd name="T63" fmla="*/ 34 h 46"/>
                  <a:gd name="T64" fmla="*/ 12 w 22"/>
                  <a:gd name="T65" fmla="*/ 32 h 46"/>
                  <a:gd name="T66" fmla="*/ 10 w 22"/>
                  <a:gd name="T67" fmla="*/ 30 h 46"/>
                  <a:gd name="T68" fmla="*/ 10 w 22"/>
                  <a:gd name="T69" fmla="*/ 30 h 46"/>
                  <a:gd name="T70" fmla="*/ 10 w 22"/>
                  <a:gd name="T71" fmla="*/ 32 h 46"/>
                  <a:gd name="T72" fmla="*/ 10 w 22"/>
                  <a:gd name="T73" fmla="*/ 30 h 46"/>
                  <a:gd name="T74" fmla="*/ 10 w 22"/>
                  <a:gd name="T75" fmla="*/ 30 h 46"/>
                  <a:gd name="T76" fmla="*/ 10 w 22"/>
                  <a:gd name="T77" fmla="*/ 30 h 46"/>
                  <a:gd name="T78" fmla="*/ 10 w 22"/>
                  <a:gd name="T79" fmla="*/ 30 h 46"/>
                  <a:gd name="T80" fmla="*/ 14 w 22"/>
                  <a:gd name="T81" fmla="*/ 34 h 46"/>
                  <a:gd name="T82" fmla="*/ 16 w 22"/>
                  <a:gd name="T83" fmla="*/ 36 h 46"/>
                  <a:gd name="T84" fmla="*/ 16 w 22"/>
                  <a:gd name="T85" fmla="*/ 42 h 46"/>
                  <a:gd name="T86" fmla="*/ 16 w 22"/>
                  <a:gd name="T87" fmla="*/ 42 h 46"/>
                  <a:gd name="T88" fmla="*/ 12 w 22"/>
                  <a:gd name="T89" fmla="*/ 46 h 46"/>
                  <a:gd name="T90" fmla="*/ 12 w 22"/>
                  <a:gd name="T9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6">
                    <a:moveTo>
                      <a:pt x="12" y="46"/>
                    </a:moveTo>
                    <a:lnTo>
                      <a:pt x="12" y="46"/>
                    </a:lnTo>
                    <a:lnTo>
                      <a:pt x="10" y="40"/>
                    </a:lnTo>
                    <a:lnTo>
                      <a:pt x="8" y="36"/>
                    </a:lnTo>
                    <a:lnTo>
                      <a:pt x="4" y="32"/>
                    </a:lnTo>
                    <a:lnTo>
                      <a:pt x="2" y="26"/>
                    </a:lnTo>
                    <a:lnTo>
                      <a:pt x="2" y="26"/>
                    </a:lnTo>
                    <a:lnTo>
                      <a:pt x="0" y="22"/>
                    </a:lnTo>
                    <a:lnTo>
                      <a:pt x="0" y="18"/>
                    </a:lnTo>
                    <a:lnTo>
                      <a:pt x="2" y="16"/>
                    </a:lnTo>
                    <a:lnTo>
                      <a:pt x="2" y="16"/>
                    </a:lnTo>
                    <a:lnTo>
                      <a:pt x="4" y="16"/>
                    </a:lnTo>
                    <a:lnTo>
                      <a:pt x="4" y="14"/>
                    </a:lnTo>
                    <a:lnTo>
                      <a:pt x="6" y="10"/>
                    </a:lnTo>
                    <a:lnTo>
                      <a:pt x="8" y="4"/>
                    </a:lnTo>
                    <a:lnTo>
                      <a:pt x="10" y="0"/>
                    </a:lnTo>
                    <a:lnTo>
                      <a:pt x="10" y="0"/>
                    </a:lnTo>
                    <a:lnTo>
                      <a:pt x="14" y="0"/>
                    </a:lnTo>
                    <a:lnTo>
                      <a:pt x="16" y="0"/>
                    </a:lnTo>
                    <a:lnTo>
                      <a:pt x="16" y="0"/>
                    </a:lnTo>
                    <a:lnTo>
                      <a:pt x="20" y="6"/>
                    </a:lnTo>
                    <a:lnTo>
                      <a:pt x="20" y="12"/>
                    </a:lnTo>
                    <a:lnTo>
                      <a:pt x="16" y="22"/>
                    </a:lnTo>
                    <a:lnTo>
                      <a:pt x="16" y="22"/>
                    </a:lnTo>
                    <a:lnTo>
                      <a:pt x="18" y="20"/>
                    </a:lnTo>
                    <a:lnTo>
                      <a:pt x="20" y="20"/>
                    </a:lnTo>
                    <a:lnTo>
                      <a:pt x="22" y="22"/>
                    </a:lnTo>
                    <a:lnTo>
                      <a:pt x="22" y="26"/>
                    </a:lnTo>
                    <a:lnTo>
                      <a:pt x="22" y="26"/>
                    </a:lnTo>
                    <a:lnTo>
                      <a:pt x="20" y="34"/>
                    </a:lnTo>
                    <a:lnTo>
                      <a:pt x="18" y="34"/>
                    </a:lnTo>
                    <a:lnTo>
                      <a:pt x="16" y="34"/>
                    </a:lnTo>
                    <a:lnTo>
                      <a:pt x="12" y="32"/>
                    </a:lnTo>
                    <a:lnTo>
                      <a:pt x="10" y="30"/>
                    </a:lnTo>
                    <a:lnTo>
                      <a:pt x="10" y="30"/>
                    </a:lnTo>
                    <a:lnTo>
                      <a:pt x="10" y="32"/>
                    </a:lnTo>
                    <a:lnTo>
                      <a:pt x="10" y="30"/>
                    </a:lnTo>
                    <a:lnTo>
                      <a:pt x="10" y="30"/>
                    </a:lnTo>
                    <a:lnTo>
                      <a:pt x="10" y="30"/>
                    </a:lnTo>
                    <a:lnTo>
                      <a:pt x="10" y="30"/>
                    </a:lnTo>
                    <a:lnTo>
                      <a:pt x="14" y="34"/>
                    </a:lnTo>
                    <a:lnTo>
                      <a:pt x="16" y="36"/>
                    </a:lnTo>
                    <a:lnTo>
                      <a:pt x="16" y="42"/>
                    </a:lnTo>
                    <a:lnTo>
                      <a:pt x="16" y="42"/>
                    </a:lnTo>
                    <a:lnTo>
                      <a:pt x="12" y="46"/>
                    </a:lnTo>
                    <a:lnTo>
                      <a:pt x="1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6" name="Freeform 2307">
                <a:extLst>
                  <a:ext uri="{FF2B5EF4-FFF2-40B4-BE49-F238E27FC236}">
                    <a16:creationId xmlns:a16="http://schemas.microsoft.com/office/drawing/2014/main" id="{BA750E2F-FBF4-B532-1B3C-940F8341D419}"/>
                  </a:ext>
                </a:extLst>
              </p:cNvPr>
              <p:cNvSpPr>
                <a:spLocks/>
              </p:cNvSpPr>
              <p:nvPr/>
            </p:nvSpPr>
            <p:spPr bwMode="auto">
              <a:xfrm>
                <a:off x="1692" y="2127"/>
                <a:ext cx="78" cy="98"/>
              </a:xfrm>
              <a:custGeom>
                <a:avLst/>
                <a:gdLst>
                  <a:gd name="T0" fmla="*/ 8 w 78"/>
                  <a:gd name="T1" fmla="*/ 18 h 98"/>
                  <a:gd name="T2" fmla="*/ 6 w 78"/>
                  <a:gd name="T3" fmla="*/ 10 h 98"/>
                  <a:gd name="T4" fmla="*/ 2 w 78"/>
                  <a:gd name="T5" fmla="*/ 10 h 98"/>
                  <a:gd name="T6" fmla="*/ 0 w 78"/>
                  <a:gd name="T7" fmla="*/ 6 h 98"/>
                  <a:gd name="T8" fmla="*/ 2 w 78"/>
                  <a:gd name="T9" fmla="*/ 4 h 98"/>
                  <a:gd name="T10" fmla="*/ 8 w 78"/>
                  <a:gd name="T11" fmla="*/ 0 h 98"/>
                  <a:gd name="T12" fmla="*/ 12 w 78"/>
                  <a:gd name="T13" fmla="*/ 0 h 98"/>
                  <a:gd name="T14" fmla="*/ 14 w 78"/>
                  <a:gd name="T15" fmla="*/ 2 h 98"/>
                  <a:gd name="T16" fmla="*/ 16 w 78"/>
                  <a:gd name="T17" fmla="*/ 8 h 98"/>
                  <a:gd name="T18" fmla="*/ 18 w 78"/>
                  <a:gd name="T19" fmla="*/ 14 h 98"/>
                  <a:gd name="T20" fmla="*/ 20 w 78"/>
                  <a:gd name="T21" fmla="*/ 12 h 98"/>
                  <a:gd name="T22" fmla="*/ 22 w 78"/>
                  <a:gd name="T23" fmla="*/ 4 h 98"/>
                  <a:gd name="T24" fmla="*/ 22 w 78"/>
                  <a:gd name="T25" fmla="*/ 2 h 98"/>
                  <a:gd name="T26" fmla="*/ 24 w 78"/>
                  <a:gd name="T27" fmla="*/ 0 h 98"/>
                  <a:gd name="T28" fmla="*/ 34 w 78"/>
                  <a:gd name="T29" fmla="*/ 14 h 98"/>
                  <a:gd name="T30" fmla="*/ 44 w 78"/>
                  <a:gd name="T31" fmla="*/ 20 h 98"/>
                  <a:gd name="T32" fmla="*/ 46 w 78"/>
                  <a:gd name="T33" fmla="*/ 30 h 98"/>
                  <a:gd name="T34" fmla="*/ 48 w 78"/>
                  <a:gd name="T35" fmla="*/ 40 h 98"/>
                  <a:gd name="T36" fmla="*/ 56 w 78"/>
                  <a:gd name="T37" fmla="*/ 50 h 98"/>
                  <a:gd name="T38" fmla="*/ 58 w 78"/>
                  <a:gd name="T39" fmla="*/ 58 h 98"/>
                  <a:gd name="T40" fmla="*/ 60 w 78"/>
                  <a:gd name="T41" fmla="*/ 70 h 98"/>
                  <a:gd name="T42" fmla="*/ 66 w 78"/>
                  <a:gd name="T43" fmla="*/ 72 h 98"/>
                  <a:gd name="T44" fmla="*/ 70 w 78"/>
                  <a:gd name="T45" fmla="*/ 72 h 98"/>
                  <a:gd name="T46" fmla="*/ 74 w 78"/>
                  <a:gd name="T47" fmla="*/ 72 h 98"/>
                  <a:gd name="T48" fmla="*/ 78 w 78"/>
                  <a:gd name="T49" fmla="*/ 72 h 98"/>
                  <a:gd name="T50" fmla="*/ 78 w 78"/>
                  <a:gd name="T51" fmla="*/ 82 h 98"/>
                  <a:gd name="T52" fmla="*/ 74 w 78"/>
                  <a:gd name="T53" fmla="*/ 84 h 98"/>
                  <a:gd name="T54" fmla="*/ 64 w 78"/>
                  <a:gd name="T55" fmla="*/ 88 h 98"/>
                  <a:gd name="T56" fmla="*/ 52 w 78"/>
                  <a:gd name="T57" fmla="*/ 88 h 98"/>
                  <a:gd name="T58" fmla="*/ 38 w 78"/>
                  <a:gd name="T59" fmla="*/ 96 h 98"/>
                  <a:gd name="T60" fmla="*/ 36 w 78"/>
                  <a:gd name="T61" fmla="*/ 98 h 98"/>
                  <a:gd name="T62" fmla="*/ 32 w 78"/>
                  <a:gd name="T63" fmla="*/ 96 h 98"/>
                  <a:gd name="T64" fmla="*/ 28 w 78"/>
                  <a:gd name="T65" fmla="*/ 92 h 98"/>
                  <a:gd name="T66" fmla="*/ 22 w 78"/>
                  <a:gd name="T67" fmla="*/ 74 h 98"/>
                  <a:gd name="T68" fmla="*/ 24 w 78"/>
                  <a:gd name="T69" fmla="*/ 68 h 98"/>
                  <a:gd name="T70" fmla="*/ 30 w 78"/>
                  <a:gd name="T71" fmla="*/ 66 h 98"/>
                  <a:gd name="T72" fmla="*/ 34 w 78"/>
                  <a:gd name="T73" fmla="*/ 72 h 98"/>
                  <a:gd name="T74" fmla="*/ 36 w 78"/>
                  <a:gd name="T75" fmla="*/ 82 h 98"/>
                  <a:gd name="T76" fmla="*/ 38 w 78"/>
                  <a:gd name="T77" fmla="*/ 70 h 98"/>
                  <a:gd name="T78" fmla="*/ 42 w 78"/>
                  <a:gd name="T79" fmla="*/ 66 h 98"/>
                  <a:gd name="T80" fmla="*/ 46 w 78"/>
                  <a:gd name="T81" fmla="*/ 70 h 98"/>
                  <a:gd name="T82" fmla="*/ 48 w 78"/>
                  <a:gd name="T83" fmla="*/ 70 h 98"/>
                  <a:gd name="T84" fmla="*/ 50 w 78"/>
                  <a:gd name="T85" fmla="*/ 68 h 98"/>
                  <a:gd name="T86" fmla="*/ 48 w 78"/>
                  <a:gd name="T87" fmla="*/ 64 h 98"/>
                  <a:gd name="T88" fmla="*/ 46 w 78"/>
                  <a:gd name="T89" fmla="*/ 62 h 98"/>
                  <a:gd name="T90" fmla="*/ 40 w 78"/>
                  <a:gd name="T91" fmla="*/ 50 h 98"/>
                  <a:gd name="T92" fmla="*/ 38 w 78"/>
                  <a:gd name="T93" fmla="*/ 46 h 98"/>
                  <a:gd name="T94" fmla="*/ 36 w 78"/>
                  <a:gd name="T95" fmla="*/ 46 h 98"/>
                  <a:gd name="T96" fmla="*/ 32 w 78"/>
                  <a:gd name="T97" fmla="*/ 48 h 98"/>
                  <a:gd name="T98" fmla="*/ 30 w 78"/>
                  <a:gd name="T99" fmla="*/ 46 h 98"/>
                  <a:gd name="T100" fmla="*/ 24 w 78"/>
                  <a:gd name="T101" fmla="*/ 36 h 98"/>
                  <a:gd name="T102" fmla="*/ 22 w 78"/>
                  <a:gd name="T103" fmla="*/ 36 h 98"/>
                  <a:gd name="T104" fmla="*/ 16 w 78"/>
                  <a:gd name="T105" fmla="*/ 32 h 98"/>
                  <a:gd name="T106" fmla="*/ 14 w 78"/>
                  <a:gd name="T107" fmla="*/ 30 h 98"/>
                  <a:gd name="T108" fmla="*/ 10 w 78"/>
                  <a:gd name="T109" fmla="*/ 32 h 98"/>
                  <a:gd name="T110" fmla="*/ 8 w 78"/>
                  <a:gd name="T111" fmla="*/ 28 h 98"/>
                  <a:gd name="T112" fmla="*/ 8 w 78"/>
                  <a:gd name="T113"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98">
                    <a:moveTo>
                      <a:pt x="8" y="18"/>
                    </a:moveTo>
                    <a:lnTo>
                      <a:pt x="8" y="18"/>
                    </a:lnTo>
                    <a:lnTo>
                      <a:pt x="8" y="12"/>
                    </a:lnTo>
                    <a:lnTo>
                      <a:pt x="6" y="10"/>
                    </a:lnTo>
                    <a:lnTo>
                      <a:pt x="6" y="10"/>
                    </a:lnTo>
                    <a:lnTo>
                      <a:pt x="2" y="10"/>
                    </a:lnTo>
                    <a:lnTo>
                      <a:pt x="2" y="10"/>
                    </a:lnTo>
                    <a:lnTo>
                      <a:pt x="0" y="6"/>
                    </a:lnTo>
                    <a:lnTo>
                      <a:pt x="0" y="6"/>
                    </a:lnTo>
                    <a:lnTo>
                      <a:pt x="2" y="4"/>
                    </a:lnTo>
                    <a:lnTo>
                      <a:pt x="4" y="2"/>
                    </a:lnTo>
                    <a:lnTo>
                      <a:pt x="8" y="0"/>
                    </a:lnTo>
                    <a:lnTo>
                      <a:pt x="8" y="0"/>
                    </a:lnTo>
                    <a:lnTo>
                      <a:pt x="12" y="0"/>
                    </a:lnTo>
                    <a:lnTo>
                      <a:pt x="12" y="0"/>
                    </a:lnTo>
                    <a:lnTo>
                      <a:pt x="14" y="2"/>
                    </a:lnTo>
                    <a:lnTo>
                      <a:pt x="16" y="8"/>
                    </a:lnTo>
                    <a:lnTo>
                      <a:pt x="16" y="8"/>
                    </a:lnTo>
                    <a:lnTo>
                      <a:pt x="16" y="12"/>
                    </a:lnTo>
                    <a:lnTo>
                      <a:pt x="18" y="14"/>
                    </a:lnTo>
                    <a:lnTo>
                      <a:pt x="20" y="12"/>
                    </a:lnTo>
                    <a:lnTo>
                      <a:pt x="20" y="12"/>
                    </a:lnTo>
                    <a:lnTo>
                      <a:pt x="22" y="8"/>
                    </a:lnTo>
                    <a:lnTo>
                      <a:pt x="22" y="4"/>
                    </a:lnTo>
                    <a:lnTo>
                      <a:pt x="22" y="4"/>
                    </a:lnTo>
                    <a:lnTo>
                      <a:pt x="22" y="2"/>
                    </a:lnTo>
                    <a:lnTo>
                      <a:pt x="24" y="0"/>
                    </a:lnTo>
                    <a:lnTo>
                      <a:pt x="24" y="0"/>
                    </a:lnTo>
                    <a:lnTo>
                      <a:pt x="28" y="10"/>
                    </a:lnTo>
                    <a:lnTo>
                      <a:pt x="34" y="14"/>
                    </a:lnTo>
                    <a:lnTo>
                      <a:pt x="44" y="20"/>
                    </a:lnTo>
                    <a:lnTo>
                      <a:pt x="44" y="20"/>
                    </a:lnTo>
                    <a:lnTo>
                      <a:pt x="46" y="24"/>
                    </a:lnTo>
                    <a:lnTo>
                      <a:pt x="46" y="30"/>
                    </a:lnTo>
                    <a:lnTo>
                      <a:pt x="48" y="40"/>
                    </a:lnTo>
                    <a:lnTo>
                      <a:pt x="48" y="40"/>
                    </a:lnTo>
                    <a:lnTo>
                      <a:pt x="54" y="46"/>
                    </a:lnTo>
                    <a:lnTo>
                      <a:pt x="56" y="50"/>
                    </a:lnTo>
                    <a:lnTo>
                      <a:pt x="58" y="58"/>
                    </a:lnTo>
                    <a:lnTo>
                      <a:pt x="58" y="58"/>
                    </a:lnTo>
                    <a:lnTo>
                      <a:pt x="58" y="66"/>
                    </a:lnTo>
                    <a:lnTo>
                      <a:pt x="60" y="70"/>
                    </a:lnTo>
                    <a:lnTo>
                      <a:pt x="64" y="72"/>
                    </a:lnTo>
                    <a:lnTo>
                      <a:pt x="66" y="72"/>
                    </a:lnTo>
                    <a:lnTo>
                      <a:pt x="66" y="72"/>
                    </a:lnTo>
                    <a:lnTo>
                      <a:pt x="70" y="72"/>
                    </a:lnTo>
                    <a:lnTo>
                      <a:pt x="74" y="72"/>
                    </a:lnTo>
                    <a:lnTo>
                      <a:pt x="74" y="72"/>
                    </a:lnTo>
                    <a:lnTo>
                      <a:pt x="76" y="72"/>
                    </a:lnTo>
                    <a:lnTo>
                      <a:pt x="78" y="72"/>
                    </a:lnTo>
                    <a:lnTo>
                      <a:pt x="78" y="76"/>
                    </a:lnTo>
                    <a:lnTo>
                      <a:pt x="78" y="82"/>
                    </a:lnTo>
                    <a:lnTo>
                      <a:pt x="78" y="82"/>
                    </a:lnTo>
                    <a:lnTo>
                      <a:pt x="74" y="84"/>
                    </a:lnTo>
                    <a:lnTo>
                      <a:pt x="72" y="86"/>
                    </a:lnTo>
                    <a:lnTo>
                      <a:pt x="64" y="88"/>
                    </a:lnTo>
                    <a:lnTo>
                      <a:pt x="64" y="88"/>
                    </a:lnTo>
                    <a:lnTo>
                      <a:pt x="52" y="88"/>
                    </a:lnTo>
                    <a:lnTo>
                      <a:pt x="44" y="92"/>
                    </a:lnTo>
                    <a:lnTo>
                      <a:pt x="38" y="96"/>
                    </a:lnTo>
                    <a:lnTo>
                      <a:pt x="38" y="96"/>
                    </a:lnTo>
                    <a:lnTo>
                      <a:pt x="36" y="98"/>
                    </a:lnTo>
                    <a:lnTo>
                      <a:pt x="34" y="98"/>
                    </a:lnTo>
                    <a:lnTo>
                      <a:pt x="32" y="96"/>
                    </a:lnTo>
                    <a:lnTo>
                      <a:pt x="28" y="92"/>
                    </a:lnTo>
                    <a:lnTo>
                      <a:pt x="28" y="92"/>
                    </a:lnTo>
                    <a:lnTo>
                      <a:pt x="26" y="82"/>
                    </a:lnTo>
                    <a:lnTo>
                      <a:pt x="22" y="74"/>
                    </a:lnTo>
                    <a:lnTo>
                      <a:pt x="22" y="74"/>
                    </a:lnTo>
                    <a:lnTo>
                      <a:pt x="24" y="68"/>
                    </a:lnTo>
                    <a:lnTo>
                      <a:pt x="26" y="66"/>
                    </a:lnTo>
                    <a:lnTo>
                      <a:pt x="30" y="66"/>
                    </a:lnTo>
                    <a:lnTo>
                      <a:pt x="30" y="66"/>
                    </a:lnTo>
                    <a:lnTo>
                      <a:pt x="34" y="72"/>
                    </a:lnTo>
                    <a:lnTo>
                      <a:pt x="34" y="72"/>
                    </a:lnTo>
                    <a:lnTo>
                      <a:pt x="36" y="82"/>
                    </a:lnTo>
                    <a:lnTo>
                      <a:pt x="36" y="82"/>
                    </a:lnTo>
                    <a:lnTo>
                      <a:pt x="38" y="70"/>
                    </a:lnTo>
                    <a:lnTo>
                      <a:pt x="40" y="66"/>
                    </a:lnTo>
                    <a:lnTo>
                      <a:pt x="42" y="66"/>
                    </a:lnTo>
                    <a:lnTo>
                      <a:pt x="42" y="66"/>
                    </a:lnTo>
                    <a:lnTo>
                      <a:pt x="46" y="70"/>
                    </a:lnTo>
                    <a:lnTo>
                      <a:pt x="46" y="70"/>
                    </a:lnTo>
                    <a:lnTo>
                      <a:pt x="48" y="70"/>
                    </a:lnTo>
                    <a:lnTo>
                      <a:pt x="50" y="68"/>
                    </a:lnTo>
                    <a:lnTo>
                      <a:pt x="50" y="68"/>
                    </a:lnTo>
                    <a:lnTo>
                      <a:pt x="50" y="64"/>
                    </a:lnTo>
                    <a:lnTo>
                      <a:pt x="48" y="64"/>
                    </a:lnTo>
                    <a:lnTo>
                      <a:pt x="48" y="64"/>
                    </a:lnTo>
                    <a:lnTo>
                      <a:pt x="46" y="62"/>
                    </a:lnTo>
                    <a:lnTo>
                      <a:pt x="44" y="58"/>
                    </a:lnTo>
                    <a:lnTo>
                      <a:pt x="40" y="50"/>
                    </a:lnTo>
                    <a:lnTo>
                      <a:pt x="40" y="50"/>
                    </a:lnTo>
                    <a:lnTo>
                      <a:pt x="38" y="46"/>
                    </a:lnTo>
                    <a:lnTo>
                      <a:pt x="38" y="46"/>
                    </a:lnTo>
                    <a:lnTo>
                      <a:pt x="36" y="46"/>
                    </a:lnTo>
                    <a:lnTo>
                      <a:pt x="34" y="46"/>
                    </a:lnTo>
                    <a:lnTo>
                      <a:pt x="32" y="48"/>
                    </a:lnTo>
                    <a:lnTo>
                      <a:pt x="30" y="46"/>
                    </a:lnTo>
                    <a:lnTo>
                      <a:pt x="30" y="46"/>
                    </a:lnTo>
                    <a:lnTo>
                      <a:pt x="26" y="40"/>
                    </a:lnTo>
                    <a:lnTo>
                      <a:pt x="24" y="36"/>
                    </a:lnTo>
                    <a:lnTo>
                      <a:pt x="24" y="36"/>
                    </a:lnTo>
                    <a:lnTo>
                      <a:pt x="22" y="36"/>
                    </a:lnTo>
                    <a:lnTo>
                      <a:pt x="22" y="36"/>
                    </a:lnTo>
                    <a:lnTo>
                      <a:pt x="16" y="32"/>
                    </a:lnTo>
                    <a:lnTo>
                      <a:pt x="16" y="32"/>
                    </a:lnTo>
                    <a:lnTo>
                      <a:pt x="14" y="30"/>
                    </a:lnTo>
                    <a:lnTo>
                      <a:pt x="12" y="32"/>
                    </a:lnTo>
                    <a:lnTo>
                      <a:pt x="10" y="32"/>
                    </a:lnTo>
                    <a:lnTo>
                      <a:pt x="8" y="28"/>
                    </a:lnTo>
                    <a:lnTo>
                      <a:pt x="8" y="28"/>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7" name="Freeform 2308">
                <a:extLst>
                  <a:ext uri="{FF2B5EF4-FFF2-40B4-BE49-F238E27FC236}">
                    <a16:creationId xmlns:a16="http://schemas.microsoft.com/office/drawing/2014/main" id="{434EBD72-8397-19F5-89F9-E3D2B94E5984}"/>
                  </a:ext>
                </a:extLst>
              </p:cNvPr>
              <p:cNvSpPr>
                <a:spLocks/>
              </p:cNvSpPr>
              <p:nvPr/>
            </p:nvSpPr>
            <p:spPr bwMode="auto">
              <a:xfrm>
                <a:off x="1674" y="2163"/>
                <a:ext cx="48" cy="58"/>
              </a:xfrm>
              <a:custGeom>
                <a:avLst/>
                <a:gdLst>
                  <a:gd name="T0" fmla="*/ 48 w 48"/>
                  <a:gd name="T1" fmla="*/ 34 h 58"/>
                  <a:gd name="T2" fmla="*/ 44 w 48"/>
                  <a:gd name="T3" fmla="*/ 34 h 58"/>
                  <a:gd name="T4" fmla="*/ 42 w 48"/>
                  <a:gd name="T5" fmla="*/ 36 h 58"/>
                  <a:gd name="T6" fmla="*/ 40 w 48"/>
                  <a:gd name="T7" fmla="*/ 44 h 58"/>
                  <a:gd name="T8" fmla="*/ 36 w 48"/>
                  <a:gd name="T9" fmla="*/ 48 h 58"/>
                  <a:gd name="T10" fmla="*/ 30 w 48"/>
                  <a:gd name="T11" fmla="*/ 48 h 58"/>
                  <a:gd name="T12" fmla="*/ 26 w 48"/>
                  <a:gd name="T13" fmla="*/ 46 h 58"/>
                  <a:gd name="T14" fmla="*/ 16 w 48"/>
                  <a:gd name="T15" fmla="*/ 52 h 58"/>
                  <a:gd name="T16" fmla="*/ 12 w 48"/>
                  <a:gd name="T17" fmla="*/ 58 h 58"/>
                  <a:gd name="T18" fmla="*/ 6 w 48"/>
                  <a:gd name="T19" fmla="*/ 58 h 58"/>
                  <a:gd name="T20" fmla="*/ 2 w 48"/>
                  <a:gd name="T21" fmla="*/ 50 h 58"/>
                  <a:gd name="T22" fmla="*/ 2 w 48"/>
                  <a:gd name="T23" fmla="*/ 46 h 58"/>
                  <a:gd name="T24" fmla="*/ 0 w 48"/>
                  <a:gd name="T25" fmla="*/ 36 h 58"/>
                  <a:gd name="T26" fmla="*/ 0 w 48"/>
                  <a:gd name="T27" fmla="*/ 32 h 58"/>
                  <a:gd name="T28" fmla="*/ 6 w 48"/>
                  <a:gd name="T29" fmla="*/ 26 h 58"/>
                  <a:gd name="T30" fmla="*/ 10 w 48"/>
                  <a:gd name="T31" fmla="*/ 28 h 58"/>
                  <a:gd name="T32" fmla="*/ 10 w 48"/>
                  <a:gd name="T33" fmla="*/ 36 h 58"/>
                  <a:gd name="T34" fmla="*/ 10 w 48"/>
                  <a:gd name="T35" fmla="*/ 44 h 58"/>
                  <a:gd name="T36" fmla="*/ 12 w 48"/>
                  <a:gd name="T37" fmla="*/ 36 h 58"/>
                  <a:gd name="T38" fmla="*/ 12 w 48"/>
                  <a:gd name="T39" fmla="*/ 26 h 58"/>
                  <a:gd name="T40" fmla="*/ 16 w 48"/>
                  <a:gd name="T41" fmla="*/ 18 h 58"/>
                  <a:gd name="T42" fmla="*/ 18 w 48"/>
                  <a:gd name="T43" fmla="*/ 18 h 58"/>
                  <a:gd name="T44" fmla="*/ 16 w 48"/>
                  <a:gd name="T45" fmla="*/ 14 h 58"/>
                  <a:gd name="T46" fmla="*/ 16 w 48"/>
                  <a:gd name="T47" fmla="*/ 10 h 58"/>
                  <a:gd name="T48" fmla="*/ 18 w 48"/>
                  <a:gd name="T49" fmla="*/ 8 h 58"/>
                  <a:gd name="T50" fmla="*/ 20 w 48"/>
                  <a:gd name="T51" fmla="*/ 6 h 58"/>
                  <a:gd name="T52" fmla="*/ 26 w 48"/>
                  <a:gd name="T53" fmla="*/ 10 h 58"/>
                  <a:gd name="T54" fmla="*/ 28 w 48"/>
                  <a:gd name="T55" fmla="*/ 10 h 58"/>
                  <a:gd name="T56" fmla="*/ 30 w 48"/>
                  <a:gd name="T57" fmla="*/ 8 h 58"/>
                  <a:gd name="T58" fmla="*/ 30 w 48"/>
                  <a:gd name="T59" fmla="*/ 4 h 58"/>
                  <a:gd name="T60" fmla="*/ 30 w 48"/>
                  <a:gd name="T61" fmla="*/ 0 h 58"/>
                  <a:gd name="T62" fmla="*/ 38 w 48"/>
                  <a:gd name="T63" fmla="*/ 2 h 58"/>
                  <a:gd name="T64" fmla="*/ 40 w 48"/>
                  <a:gd name="T65" fmla="*/ 8 h 58"/>
                  <a:gd name="T66" fmla="*/ 40 w 48"/>
                  <a:gd name="T67" fmla="*/ 16 h 58"/>
                  <a:gd name="T68" fmla="*/ 38 w 48"/>
                  <a:gd name="T69" fmla="*/ 26 h 58"/>
                  <a:gd name="T70" fmla="*/ 34 w 48"/>
                  <a:gd name="T71" fmla="*/ 28 h 58"/>
                  <a:gd name="T72" fmla="*/ 44 w 48"/>
                  <a:gd name="T73" fmla="*/ 24 h 58"/>
                  <a:gd name="T74" fmla="*/ 46 w 48"/>
                  <a:gd name="T75" fmla="*/ 26 h 58"/>
                  <a:gd name="T76" fmla="*/ 48 w 48"/>
                  <a:gd name="T77" fmla="*/ 3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58">
                    <a:moveTo>
                      <a:pt x="48" y="34"/>
                    </a:moveTo>
                    <a:lnTo>
                      <a:pt x="48" y="34"/>
                    </a:lnTo>
                    <a:lnTo>
                      <a:pt x="46" y="34"/>
                    </a:lnTo>
                    <a:lnTo>
                      <a:pt x="44" y="34"/>
                    </a:lnTo>
                    <a:lnTo>
                      <a:pt x="42" y="34"/>
                    </a:lnTo>
                    <a:lnTo>
                      <a:pt x="42" y="36"/>
                    </a:lnTo>
                    <a:lnTo>
                      <a:pt x="42" y="36"/>
                    </a:lnTo>
                    <a:lnTo>
                      <a:pt x="40" y="44"/>
                    </a:lnTo>
                    <a:lnTo>
                      <a:pt x="40" y="44"/>
                    </a:lnTo>
                    <a:lnTo>
                      <a:pt x="36" y="48"/>
                    </a:lnTo>
                    <a:lnTo>
                      <a:pt x="32" y="48"/>
                    </a:lnTo>
                    <a:lnTo>
                      <a:pt x="30" y="48"/>
                    </a:lnTo>
                    <a:lnTo>
                      <a:pt x="30" y="48"/>
                    </a:lnTo>
                    <a:lnTo>
                      <a:pt x="26" y="46"/>
                    </a:lnTo>
                    <a:lnTo>
                      <a:pt x="20" y="46"/>
                    </a:lnTo>
                    <a:lnTo>
                      <a:pt x="16" y="52"/>
                    </a:lnTo>
                    <a:lnTo>
                      <a:pt x="12" y="58"/>
                    </a:lnTo>
                    <a:lnTo>
                      <a:pt x="12" y="58"/>
                    </a:lnTo>
                    <a:lnTo>
                      <a:pt x="10" y="58"/>
                    </a:lnTo>
                    <a:lnTo>
                      <a:pt x="6" y="58"/>
                    </a:lnTo>
                    <a:lnTo>
                      <a:pt x="2" y="50"/>
                    </a:lnTo>
                    <a:lnTo>
                      <a:pt x="2" y="50"/>
                    </a:lnTo>
                    <a:lnTo>
                      <a:pt x="2" y="46"/>
                    </a:lnTo>
                    <a:lnTo>
                      <a:pt x="2" y="46"/>
                    </a:lnTo>
                    <a:lnTo>
                      <a:pt x="0" y="38"/>
                    </a:lnTo>
                    <a:lnTo>
                      <a:pt x="0" y="36"/>
                    </a:lnTo>
                    <a:lnTo>
                      <a:pt x="0" y="32"/>
                    </a:lnTo>
                    <a:lnTo>
                      <a:pt x="0" y="32"/>
                    </a:lnTo>
                    <a:lnTo>
                      <a:pt x="4" y="26"/>
                    </a:lnTo>
                    <a:lnTo>
                      <a:pt x="6" y="26"/>
                    </a:lnTo>
                    <a:lnTo>
                      <a:pt x="10" y="28"/>
                    </a:lnTo>
                    <a:lnTo>
                      <a:pt x="10" y="28"/>
                    </a:lnTo>
                    <a:lnTo>
                      <a:pt x="10" y="32"/>
                    </a:lnTo>
                    <a:lnTo>
                      <a:pt x="10" y="36"/>
                    </a:lnTo>
                    <a:lnTo>
                      <a:pt x="10" y="44"/>
                    </a:lnTo>
                    <a:lnTo>
                      <a:pt x="10" y="44"/>
                    </a:lnTo>
                    <a:lnTo>
                      <a:pt x="12" y="40"/>
                    </a:lnTo>
                    <a:lnTo>
                      <a:pt x="12" y="36"/>
                    </a:lnTo>
                    <a:lnTo>
                      <a:pt x="12" y="26"/>
                    </a:lnTo>
                    <a:lnTo>
                      <a:pt x="12" y="26"/>
                    </a:lnTo>
                    <a:lnTo>
                      <a:pt x="14" y="20"/>
                    </a:lnTo>
                    <a:lnTo>
                      <a:pt x="16" y="18"/>
                    </a:lnTo>
                    <a:lnTo>
                      <a:pt x="16" y="18"/>
                    </a:lnTo>
                    <a:lnTo>
                      <a:pt x="18" y="18"/>
                    </a:lnTo>
                    <a:lnTo>
                      <a:pt x="18" y="16"/>
                    </a:lnTo>
                    <a:lnTo>
                      <a:pt x="16" y="14"/>
                    </a:lnTo>
                    <a:lnTo>
                      <a:pt x="16" y="14"/>
                    </a:lnTo>
                    <a:lnTo>
                      <a:pt x="16" y="10"/>
                    </a:lnTo>
                    <a:lnTo>
                      <a:pt x="18" y="8"/>
                    </a:lnTo>
                    <a:lnTo>
                      <a:pt x="18" y="8"/>
                    </a:lnTo>
                    <a:lnTo>
                      <a:pt x="20" y="6"/>
                    </a:lnTo>
                    <a:lnTo>
                      <a:pt x="20" y="6"/>
                    </a:lnTo>
                    <a:lnTo>
                      <a:pt x="24" y="8"/>
                    </a:lnTo>
                    <a:lnTo>
                      <a:pt x="26" y="10"/>
                    </a:lnTo>
                    <a:lnTo>
                      <a:pt x="26" y="10"/>
                    </a:lnTo>
                    <a:lnTo>
                      <a:pt x="28" y="10"/>
                    </a:lnTo>
                    <a:lnTo>
                      <a:pt x="28" y="10"/>
                    </a:lnTo>
                    <a:lnTo>
                      <a:pt x="30" y="8"/>
                    </a:lnTo>
                    <a:lnTo>
                      <a:pt x="30" y="4"/>
                    </a:lnTo>
                    <a:lnTo>
                      <a:pt x="30" y="4"/>
                    </a:lnTo>
                    <a:lnTo>
                      <a:pt x="30" y="0"/>
                    </a:lnTo>
                    <a:lnTo>
                      <a:pt x="30" y="0"/>
                    </a:lnTo>
                    <a:lnTo>
                      <a:pt x="34" y="0"/>
                    </a:lnTo>
                    <a:lnTo>
                      <a:pt x="38" y="2"/>
                    </a:lnTo>
                    <a:lnTo>
                      <a:pt x="38" y="2"/>
                    </a:lnTo>
                    <a:lnTo>
                      <a:pt x="40" y="8"/>
                    </a:lnTo>
                    <a:lnTo>
                      <a:pt x="40" y="8"/>
                    </a:lnTo>
                    <a:lnTo>
                      <a:pt x="40" y="16"/>
                    </a:lnTo>
                    <a:lnTo>
                      <a:pt x="38" y="22"/>
                    </a:lnTo>
                    <a:lnTo>
                      <a:pt x="38" y="26"/>
                    </a:lnTo>
                    <a:lnTo>
                      <a:pt x="34" y="28"/>
                    </a:lnTo>
                    <a:lnTo>
                      <a:pt x="34" y="28"/>
                    </a:lnTo>
                    <a:lnTo>
                      <a:pt x="38" y="26"/>
                    </a:lnTo>
                    <a:lnTo>
                      <a:pt x="44" y="24"/>
                    </a:lnTo>
                    <a:lnTo>
                      <a:pt x="44" y="24"/>
                    </a:lnTo>
                    <a:lnTo>
                      <a:pt x="46" y="26"/>
                    </a:lnTo>
                    <a:lnTo>
                      <a:pt x="48" y="28"/>
                    </a:lnTo>
                    <a:lnTo>
                      <a:pt x="48" y="34"/>
                    </a:lnTo>
                    <a:lnTo>
                      <a:pt x="4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8" name="Freeform 2309">
                <a:extLst>
                  <a:ext uri="{FF2B5EF4-FFF2-40B4-BE49-F238E27FC236}">
                    <a16:creationId xmlns:a16="http://schemas.microsoft.com/office/drawing/2014/main" id="{30861B2F-F1F8-F130-7D1B-9E8F747A8387}"/>
                  </a:ext>
                </a:extLst>
              </p:cNvPr>
              <p:cNvSpPr>
                <a:spLocks/>
              </p:cNvSpPr>
              <p:nvPr/>
            </p:nvSpPr>
            <p:spPr bwMode="auto">
              <a:xfrm>
                <a:off x="1668" y="2165"/>
                <a:ext cx="26" cy="28"/>
              </a:xfrm>
              <a:custGeom>
                <a:avLst/>
                <a:gdLst>
                  <a:gd name="T0" fmla="*/ 12 w 26"/>
                  <a:gd name="T1" fmla="*/ 4 h 28"/>
                  <a:gd name="T2" fmla="*/ 12 w 26"/>
                  <a:gd name="T3" fmla="*/ 4 h 28"/>
                  <a:gd name="T4" fmla="*/ 14 w 26"/>
                  <a:gd name="T5" fmla="*/ 6 h 28"/>
                  <a:gd name="T6" fmla="*/ 14 w 26"/>
                  <a:gd name="T7" fmla="*/ 4 h 28"/>
                  <a:gd name="T8" fmla="*/ 16 w 26"/>
                  <a:gd name="T9" fmla="*/ 2 h 28"/>
                  <a:gd name="T10" fmla="*/ 18 w 26"/>
                  <a:gd name="T11" fmla="*/ 0 h 28"/>
                  <a:gd name="T12" fmla="*/ 20 w 26"/>
                  <a:gd name="T13" fmla="*/ 0 h 28"/>
                  <a:gd name="T14" fmla="*/ 22 w 26"/>
                  <a:gd name="T15" fmla="*/ 2 h 28"/>
                  <a:gd name="T16" fmla="*/ 22 w 26"/>
                  <a:gd name="T17" fmla="*/ 2 h 28"/>
                  <a:gd name="T18" fmla="*/ 22 w 26"/>
                  <a:gd name="T19" fmla="*/ 8 h 28"/>
                  <a:gd name="T20" fmla="*/ 22 w 26"/>
                  <a:gd name="T21" fmla="*/ 12 h 28"/>
                  <a:gd name="T22" fmla="*/ 22 w 26"/>
                  <a:gd name="T23" fmla="*/ 12 h 28"/>
                  <a:gd name="T24" fmla="*/ 26 w 26"/>
                  <a:gd name="T25" fmla="*/ 18 h 28"/>
                  <a:gd name="T26" fmla="*/ 26 w 26"/>
                  <a:gd name="T27" fmla="*/ 18 h 28"/>
                  <a:gd name="T28" fmla="*/ 22 w 26"/>
                  <a:gd name="T29" fmla="*/ 20 h 28"/>
                  <a:gd name="T30" fmla="*/ 20 w 26"/>
                  <a:gd name="T31" fmla="*/ 22 h 28"/>
                  <a:gd name="T32" fmla="*/ 18 w 26"/>
                  <a:gd name="T33" fmla="*/ 24 h 28"/>
                  <a:gd name="T34" fmla="*/ 18 w 26"/>
                  <a:gd name="T35" fmla="*/ 24 h 28"/>
                  <a:gd name="T36" fmla="*/ 14 w 26"/>
                  <a:gd name="T37" fmla="*/ 24 h 28"/>
                  <a:gd name="T38" fmla="*/ 10 w 26"/>
                  <a:gd name="T39" fmla="*/ 26 h 28"/>
                  <a:gd name="T40" fmla="*/ 6 w 26"/>
                  <a:gd name="T41" fmla="*/ 28 h 28"/>
                  <a:gd name="T42" fmla="*/ 2 w 26"/>
                  <a:gd name="T43" fmla="*/ 26 h 28"/>
                  <a:gd name="T44" fmla="*/ 2 w 26"/>
                  <a:gd name="T45" fmla="*/ 26 h 28"/>
                  <a:gd name="T46" fmla="*/ 2 w 26"/>
                  <a:gd name="T47" fmla="*/ 24 h 28"/>
                  <a:gd name="T48" fmla="*/ 0 w 26"/>
                  <a:gd name="T49" fmla="*/ 20 h 28"/>
                  <a:gd name="T50" fmla="*/ 0 w 26"/>
                  <a:gd name="T51" fmla="*/ 20 h 28"/>
                  <a:gd name="T52" fmla="*/ 6 w 26"/>
                  <a:gd name="T53" fmla="*/ 12 h 28"/>
                  <a:gd name="T54" fmla="*/ 10 w 26"/>
                  <a:gd name="T55" fmla="*/ 8 h 28"/>
                  <a:gd name="T56" fmla="*/ 12 w 26"/>
                  <a:gd name="T57" fmla="*/ 4 h 28"/>
                  <a:gd name="T58" fmla="*/ 12 w 26"/>
                  <a:gd name="T5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28">
                    <a:moveTo>
                      <a:pt x="12" y="4"/>
                    </a:moveTo>
                    <a:lnTo>
                      <a:pt x="12" y="4"/>
                    </a:lnTo>
                    <a:lnTo>
                      <a:pt x="14" y="6"/>
                    </a:lnTo>
                    <a:lnTo>
                      <a:pt x="14" y="4"/>
                    </a:lnTo>
                    <a:lnTo>
                      <a:pt x="16" y="2"/>
                    </a:lnTo>
                    <a:lnTo>
                      <a:pt x="18" y="0"/>
                    </a:lnTo>
                    <a:lnTo>
                      <a:pt x="20" y="0"/>
                    </a:lnTo>
                    <a:lnTo>
                      <a:pt x="22" y="2"/>
                    </a:lnTo>
                    <a:lnTo>
                      <a:pt x="22" y="2"/>
                    </a:lnTo>
                    <a:lnTo>
                      <a:pt x="22" y="8"/>
                    </a:lnTo>
                    <a:lnTo>
                      <a:pt x="22" y="12"/>
                    </a:lnTo>
                    <a:lnTo>
                      <a:pt x="22" y="12"/>
                    </a:lnTo>
                    <a:lnTo>
                      <a:pt x="26" y="18"/>
                    </a:lnTo>
                    <a:lnTo>
                      <a:pt x="26" y="18"/>
                    </a:lnTo>
                    <a:lnTo>
                      <a:pt x="22" y="20"/>
                    </a:lnTo>
                    <a:lnTo>
                      <a:pt x="20" y="22"/>
                    </a:lnTo>
                    <a:lnTo>
                      <a:pt x="18" y="24"/>
                    </a:lnTo>
                    <a:lnTo>
                      <a:pt x="18" y="24"/>
                    </a:lnTo>
                    <a:lnTo>
                      <a:pt x="14" y="24"/>
                    </a:lnTo>
                    <a:lnTo>
                      <a:pt x="10" y="26"/>
                    </a:lnTo>
                    <a:lnTo>
                      <a:pt x="6" y="28"/>
                    </a:lnTo>
                    <a:lnTo>
                      <a:pt x="2" y="26"/>
                    </a:lnTo>
                    <a:lnTo>
                      <a:pt x="2" y="26"/>
                    </a:lnTo>
                    <a:lnTo>
                      <a:pt x="2" y="24"/>
                    </a:lnTo>
                    <a:lnTo>
                      <a:pt x="0" y="20"/>
                    </a:lnTo>
                    <a:lnTo>
                      <a:pt x="0" y="20"/>
                    </a:lnTo>
                    <a:lnTo>
                      <a:pt x="6" y="12"/>
                    </a:lnTo>
                    <a:lnTo>
                      <a:pt x="10" y="8"/>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9" name="Freeform 2310">
                <a:extLst>
                  <a:ext uri="{FF2B5EF4-FFF2-40B4-BE49-F238E27FC236}">
                    <a16:creationId xmlns:a16="http://schemas.microsoft.com/office/drawing/2014/main" id="{D5FB8D4F-4453-7D16-DFF2-B2347E030603}"/>
                  </a:ext>
                </a:extLst>
              </p:cNvPr>
              <p:cNvSpPr>
                <a:spLocks/>
              </p:cNvSpPr>
              <p:nvPr/>
            </p:nvSpPr>
            <p:spPr bwMode="auto">
              <a:xfrm>
                <a:off x="1692" y="2161"/>
                <a:ext cx="14" cy="18"/>
              </a:xfrm>
              <a:custGeom>
                <a:avLst/>
                <a:gdLst>
                  <a:gd name="T0" fmla="*/ 12 w 14"/>
                  <a:gd name="T1" fmla="*/ 6 h 18"/>
                  <a:gd name="T2" fmla="*/ 12 w 14"/>
                  <a:gd name="T3" fmla="*/ 6 h 18"/>
                  <a:gd name="T4" fmla="*/ 14 w 14"/>
                  <a:gd name="T5" fmla="*/ 10 h 18"/>
                  <a:gd name="T6" fmla="*/ 14 w 14"/>
                  <a:gd name="T7" fmla="*/ 10 h 18"/>
                  <a:gd name="T8" fmla="*/ 10 w 14"/>
                  <a:gd name="T9" fmla="*/ 16 h 18"/>
                  <a:gd name="T10" fmla="*/ 10 w 14"/>
                  <a:gd name="T11" fmla="*/ 18 h 18"/>
                  <a:gd name="T12" fmla="*/ 6 w 14"/>
                  <a:gd name="T13" fmla="*/ 18 h 18"/>
                  <a:gd name="T14" fmla="*/ 6 w 14"/>
                  <a:gd name="T15" fmla="*/ 18 h 18"/>
                  <a:gd name="T16" fmla="*/ 4 w 14"/>
                  <a:gd name="T17" fmla="*/ 12 h 18"/>
                  <a:gd name="T18" fmla="*/ 2 w 14"/>
                  <a:gd name="T19" fmla="*/ 10 h 18"/>
                  <a:gd name="T20" fmla="*/ 0 w 14"/>
                  <a:gd name="T21" fmla="*/ 10 h 18"/>
                  <a:gd name="T22" fmla="*/ 0 w 14"/>
                  <a:gd name="T23" fmla="*/ 10 h 18"/>
                  <a:gd name="T24" fmla="*/ 2 w 14"/>
                  <a:gd name="T25" fmla="*/ 4 h 18"/>
                  <a:gd name="T26" fmla="*/ 4 w 14"/>
                  <a:gd name="T27" fmla="*/ 2 h 18"/>
                  <a:gd name="T28" fmla="*/ 4 w 14"/>
                  <a:gd name="T29" fmla="*/ 2 h 18"/>
                  <a:gd name="T30" fmla="*/ 6 w 14"/>
                  <a:gd name="T31" fmla="*/ 0 h 18"/>
                  <a:gd name="T32" fmla="*/ 8 w 14"/>
                  <a:gd name="T33" fmla="*/ 0 h 18"/>
                  <a:gd name="T34" fmla="*/ 12 w 14"/>
                  <a:gd name="T35" fmla="*/ 6 h 18"/>
                  <a:gd name="T36" fmla="*/ 12 w 14"/>
                  <a:gd name="T3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12" y="6"/>
                    </a:moveTo>
                    <a:lnTo>
                      <a:pt x="12" y="6"/>
                    </a:lnTo>
                    <a:lnTo>
                      <a:pt x="14" y="10"/>
                    </a:lnTo>
                    <a:lnTo>
                      <a:pt x="14" y="10"/>
                    </a:lnTo>
                    <a:lnTo>
                      <a:pt x="10" y="16"/>
                    </a:lnTo>
                    <a:lnTo>
                      <a:pt x="10" y="18"/>
                    </a:lnTo>
                    <a:lnTo>
                      <a:pt x="6" y="18"/>
                    </a:lnTo>
                    <a:lnTo>
                      <a:pt x="6" y="18"/>
                    </a:lnTo>
                    <a:lnTo>
                      <a:pt x="4" y="12"/>
                    </a:lnTo>
                    <a:lnTo>
                      <a:pt x="2" y="10"/>
                    </a:lnTo>
                    <a:lnTo>
                      <a:pt x="0" y="10"/>
                    </a:lnTo>
                    <a:lnTo>
                      <a:pt x="0" y="10"/>
                    </a:lnTo>
                    <a:lnTo>
                      <a:pt x="2" y="4"/>
                    </a:lnTo>
                    <a:lnTo>
                      <a:pt x="4" y="2"/>
                    </a:lnTo>
                    <a:lnTo>
                      <a:pt x="4" y="2"/>
                    </a:lnTo>
                    <a:lnTo>
                      <a:pt x="6" y="0"/>
                    </a:lnTo>
                    <a:lnTo>
                      <a:pt x="8" y="0"/>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0" name="Freeform 2311">
                <a:extLst>
                  <a:ext uri="{FF2B5EF4-FFF2-40B4-BE49-F238E27FC236}">
                    <a16:creationId xmlns:a16="http://schemas.microsoft.com/office/drawing/2014/main" id="{3CBB0FA8-4327-2F41-407B-08025F6848F6}"/>
                  </a:ext>
                </a:extLst>
              </p:cNvPr>
              <p:cNvSpPr>
                <a:spLocks/>
              </p:cNvSpPr>
              <p:nvPr/>
            </p:nvSpPr>
            <p:spPr bwMode="auto">
              <a:xfrm>
                <a:off x="1652" y="2161"/>
                <a:ext cx="12" cy="22"/>
              </a:xfrm>
              <a:custGeom>
                <a:avLst/>
                <a:gdLst>
                  <a:gd name="T0" fmla="*/ 6 w 12"/>
                  <a:gd name="T1" fmla="*/ 2 h 22"/>
                  <a:gd name="T2" fmla="*/ 6 w 12"/>
                  <a:gd name="T3" fmla="*/ 2 h 22"/>
                  <a:gd name="T4" fmla="*/ 8 w 12"/>
                  <a:gd name="T5" fmla="*/ 8 h 22"/>
                  <a:gd name="T6" fmla="*/ 12 w 12"/>
                  <a:gd name="T7" fmla="*/ 12 h 22"/>
                  <a:gd name="T8" fmla="*/ 12 w 12"/>
                  <a:gd name="T9" fmla="*/ 12 h 22"/>
                  <a:gd name="T10" fmla="*/ 10 w 12"/>
                  <a:gd name="T11" fmla="*/ 18 h 22"/>
                  <a:gd name="T12" fmla="*/ 10 w 12"/>
                  <a:gd name="T13" fmla="*/ 20 h 22"/>
                  <a:gd name="T14" fmla="*/ 10 w 12"/>
                  <a:gd name="T15" fmla="*/ 20 h 22"/>
                  <a:gd name="T16" fmla="*/ 6 w 12"/>
                  <a:gd name="T17" fmla="*/ 22 h 22"/>
                  <a:gd name="T18" fmla="*/ 4 w 12"/>
                  <a:gd name="T19" fmla="*/ 22 h 22"/>
                  <a:gd name="T20" fmla="*/ 4 w 12"/>
                  <a:gd name="T21" fmla="*/ 20 h 22"/>
                  <a:gd name="T22" fmla="*/ 4 w 12"/>
                  <a:gd name="T23" fmla="*/ 20 h 22"/>
                  <a:gd name="T24" fmla="*/ 2 w 12"/>
                  <a:gd name="T25" fmla="*/ 12 h 22"/>
                  <a:gd name="T26" fmla="*/ 2 w 12"/>
                  <a:gd name="T27" fmla="*/ 8 h 22"/>
                  <a:gd name="T28" fmla="*/ 0 w 12"/>
                  <a:gd name="T29" fmla="*/ 6 h 22"/>
                  <a:gd name="T30" fmla="*/ 0 w 12"/>
                  <a:gd name="T31" fmla="*/ 6 h 22"/>
                  <a:gd name="T32" fmla="*/ 0 w 12"/>
                  <a:gd name="T33" fmla="*/ 6 h 22"/>
                  <a:gd name="T34" fmla="*/ 2 w 12"/>
                  <a:gd name="T35" fmla="*/ 0 h 22"/>
                  <a:gd name="T36" fmla="*/ 4 w 12"/>
                  <a:gd name="T37" fmla="*/ 0 h 22"/>
                  <a:gd name="T38" fmla="*/ 6 w 12"/>
                  <a:gd name="T39" fmla="*/ 2 h 22"/>
                  <a:gd name="T40" fmla="*/ 6 w 12"/>
                  <a:gd name="T4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2">
                    <a:moveTo>
                      <a:pt x="6" y="2"/>
                    </a:moveTo>
                    <a:lnTo>
                      <a:pt x="6" y="2"/>
                    </a:lnTo>
                    <a:lnTo>
                      <a:pt x="8" y="8"/>
                    </a:lnTo>
                    <a:lnTo>
                      <a:pt x="12" y="12"/>
                    </a:lnTo>
                    <a:lnTo>
                      <a:pt x="12" y="12"/>
                    </a:lnTo>
                    <a:lnTo>
                      <a:pt x="10" y="18"/>
                    </a:lnTo>
                    <a:lnTo>
                      <a:pt x="10" y="20"/>
                    </a:lnTo>
                    <a:lnTo>
                      <a:pt x="10" y="20"/>
                    </a:lnTo>
                    <a:lnTo>
                      <a:pt x="6" y="22"/>
                    </a:lnTo>
                    <a:lnTo>
                      <a:pt x="4" y="22"/>
                    </a:lnTo>
                    <a:lnTo>
                      <a:pt x="4" y="20"/>
                    </a:lnTo>
                    <a:lnTo>
                      <a:pt x="4" y="20"/>
                    </a:lnTo>
                    <a:lnTo>
                      <a:pt x="2" y="12"/>
                    </a:lnTo>
                    <a:lnTo>
                      <a:pt x="2" y="8"/>
                    </a:lnTo>
                    <a:lnTo>
                      <a:pt x="0" y="6"/>
                    </a:lnTo>
                    <a:lnTo>
                      <a:pt x="0" y="6"/>
                    </a:lnTo>
                    <a:lnTo>
                      <a:pt x="0" y="6"/>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1" name="Freeform 2312">
                <a:extLst>
                  <a:ext uri="{FF2B5EF4-FFF2-40B4-BE49-F238E27FC236}">
                    <a16:creationId xmlns:a16="http://schemas.microsoft.com/office/drawing/2014/main" id="{00D3EBDD-C444-0185-501C-53685A7C683C}"/>
                  </a:ext>
                </a:extLst>
              </p:cNvPr>
              <p:cNvSpPr>
                <a:spLocks/>
              </p:cNvSpPr>
              <p:nvPr/>
            </p:nvSpPr>
            <p:spPr bwMode="auto">
              <a:xfrm>
                <a:off x="1638" y="2203"/>
                <a:ext cx="38" cy="46"/>
              </a:xfrm>
              <a:custGeom>
                <a:avLst/>
                <a:gdLst>
                  <a:gd name="T0" fmla="*/ 38 w 38"/>
                  <a:gd name="T1" fmla="*/ 4 h 46"/>
                  <a:gd name="T2" fmla="*/ 38 w 38"/>
                  <a:gd name="T3" fmla="*/ 4 h 46"/>
                  <a:gd name="T4" fmla="*/ 38 w 38"/>
                  <a:gd name="T5" fmla="*/ 8 h 46"/>
                  <a:gd name="T6" fmla="*/ 38 w 38"/>
                  <a:gd name="T7" fmla="*/ 8 h 46"/>
                  <a:gd name="T8" fmla="*/ 36 w 38"/>
                  <a:gd name="T9" fmla="*/ 16 h 46"/>
                  <a:gd name="T10" fmla="*/ 38 w 38"/>
                  <a:gd name="T11" fmla="*/ 24 h 46"/>
                  <a:gd name="T12" fmla="*/ 38 w 38"/>
                  <a:gd name="T13" fmla="*/ 24 h 46"/>
                  <a:gd name="T14" fmla="*/ 36 w 38"/>
                  <a:gd name="T15" fmla="*/ 28 h 46"/>
                  <a:gd name="T16" fmla="*/ 36 w 38"/>
                  <a:gd name="T17" fmla="*/ 32 h 46"/>
                  <a:gd name="T18" fmla="*/ 36 w 38"/>
                  <a:gd name="T19" fmla="*/ 32 h 46"/>
                  <a:gd name="T20" fmla="*/ 32 w 38"/>
                  <a:gd name="T21" fmla="*/ 30 h 46"/>
                  <a:gd name="T22" fmla="*/ 30 w 38"/>
                  <a:gd name="T23" fmla="*/ 28 h 46"/>
                  <a:gd name="T24" fmla="*/ 28 w 38"/>
                  <a:gd name="T25" fmla="*/ 26 h 46"/>
                  <a:gd name="T26" fmla="*/ 28 w 38"/>
                  <a:gd name="T27" fmla="*/ 26 h 46"/>
                  <a:gd name="T28" fmla="*/ 26 w 38"/>
                  <a:gd name="T29" fmla="*/ 16 h 46"/>
                  <a:gd name="T30" fmla="*/ 22 w 38"/>
                  <a:gd name="T31" fmla="*/ 12 h 46"/>
                  <a:gd name="T32" fmla="*/ 18 w 38"/>
                  <a:gd name="T33" fmla="*/ 12 h 46"/>
                  <a:gd name="T34" fmla="*/ 12 w 38"/>
                  <a:gd name="T35" fmla="*/ 14 h 46"/>
                  <a:gd name="T36" fmla="*/ 12 w 38"/>
                  <a:gd name="T37" fmla="*/ 14 h 46"/>
                  <a:gd name="T38" fmla="*/ 16 w 38"/>
                  <a:gd name="T39" fmla="*/ 22 h 46"/>
                  <a:gd name="T40" fmla="*/ 20 w 38"/>
                  <a:gd name="T41" fmla="*/ 26 h 46"/>
                  <a:gd name="T42" fmla="*/ 20 w 38"/>
                  <a:gd name="T43" fmla="*/ 26 h 46"/>
                  <a:gd name="T44" fmla="*/ 24 w 38"/>
                  <a:gd name="T45" fmla="*/ 34 h 46"/>
                  <a:gd name="T46" fmla="*/ 24 w 38"/>
                  <a:gd name="T47" fmla="*/ 40 h 46"/>
                  <a:gd name="T48" fmla="*/ 22 w 38"/>
                  <a:gd name="T49" fmla="*/ 46 h 46"/>
                  <a:gd name="T50" fmla="*/ 22 w 38"/>
                  <a:gd name="T51" fmla="*/ 46 h 46"/>
                  <a:gd name="T52" fmla="*/ 20 w 38"/>
                  <a:gd name="T53" fmla="*/ 46 h 46"/>
                  <a:gd name="T54" fmla="*/ 20 w 38"/>
                  <a:gd name="T55" fmla="*/ 44 h 46"/>
                  <a:gd name="T56" fmla="*/ 20 w 38"/>
                  <a:gd name="T57" fmla="*/ 44 h 46"/>
                  <a:gd name="T58" fmla="*/ 14 w 38"/>
                  <a:gd name="T59" fmla="*/ 38 h 46"/>
                  <a:gd name="T60" fmla="*/ 8 w 38"/>
                  <a:gd name="T61" fmla="*/ 30 h 46"/>
                  <a:gd name="T62" fmla="*/ 0 w 38"/>
                  <a:gd name="T63" fmla="*/ 12 h 46"/>
                  <a:gd name="T64" fmla="*/ 0 w 38"/>
                  <a:gd name="T65" fmla="*/ 12 h 46"/>
                  <a:gd name="T66" fmla="*/ 2 w 38"/>
                  <a:gd name="T67" fmla="*/ 12 h 46"/>
                  <a:gd name="T68" fmla="*/ 4 w 38"/>
                  <a:gd name="T69" fmla="*/ 8 h 46"/>
                  <a:gd name="T70" fmla="*/ 4 w 38"/>
                  <a:gd name="T71" fmla="*/ 8 h 46"/>
                  <a:gd name="T72" fmla="*/ 6 w 38"/>
                  <a:gd name="T73" fmla="*/ 6 h 46"/>
                  <a:gd name="T74" fmla="*/ 8 w 38"/>
                  <a:gd name="T75" fmla="*/ 8 h 46"/>
                  <a:gd name="T76" fmla="*/ 8 w 38"/>
                  <a:gd name="T77" fmla="*/ 8 h 46"/>
                  <a:gd name="T78" fmla="*/ 14 w 38"/>
                  <a:gd name="T79" fmla="*/ 4 h 46"/>
                  <a:gd name="T80" fmla="*/ 20 w 38"/>
                  <a:gd name="T81" fmla="*/ 2 h 46"/>
                  <a:gd name="T82" fmla="*/ 32 w 38"/>
                  <a:gd name="T83" fmla="*/ 0 h 46"/>
                  <a:gd name="T84" fmla="*/ 32 w 38"/>
                  <a:gd name="T85" fmla="*/ 0 h 46"/>
                  <a:gd name="T86" fmla="*/ 34 w 38"/>
                  <a:gd name="T87" fmla="*/ 0 h 46"/>
                  <a:gd name="T88" fmla="*/ 36 w 38"/>
                  <a:gd name="T89" fmla="*/ 0 h 46"/>
                  <a:gd name="T90" fmla="*/ 38 w 38"/>
                  <a:gd name="T91" fmla="*/ 4 h 46"/>
                  <a:gd name="T92" fmla="*/ 38 w 38"/>
                  <a:gd name="T93"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46">
                    <a:moveTo>
                      <a:pt x="38" y="4"/>
                    </a:moveTo>
                    <a:lnTo>
                      <a:pt x="38" y="4"/>
                    </a:lnTo>
                    <a:lnTo>
                      <a:pt x="38" y="8"/>
                    </a:lnTo>
                    <a:lnTo>
                      <a:pt x="38" y="8"/>
                    </a:lnTo>
                    <a:lnTo>
                      <a:pt x="36" y="16"/>
                    </a:lnTo>
                    <a:lnTo>
                      <a:pt x="38" y="24"/>
                    </a:lnTo>
                    <a:lnTo>
                      <a:pt x="38" y="24"/>
                    </a:lnTo>
                    <a:lnTo>
                      <a:pt x="36" y="28"/>
                    </a:lnTo>
                    <a:lnTo>
                      <a:pt x="36" y="32"/>
                    </a:lnTo>
                    <a:lnTo>
                      <a:pt x="36" y="32"/>
                    </a:lnTo>
                    <a:lnTo>
                      <a:pt x="32" y="30"/>
                    </a:lnTo>
                    <a:lnTo>
                      <a:pt x="30" y="28"/>
                    </a:lnTo>
                    <a:lnTo>
                      <a:pt x="28" y="26"/>
                    </a:lnTo>
                    <a:lnTo>
                      <a:pt x="28" y="26"/>
                    </a:lnTo>
                    <a:lnTo>
                      <a:pt x="26" y="16"/>
                    </a:lnTo>
                    <a:lnTo>
                      <a:pt x="22" y="12"/>
                    </a:lnTo>
                    <a:lnTo>
                      <a:pt x="18" y="12"/>
                    </a:lnTo>
                    <a:lnTo>
                      <a:pt x="12" y="14"/>
                    </a:lnTo>
                    <a:lnTo>
                      <a:pt x="12" y="14"/>
                    </a:lnTo>
                    <a:lnTo>
                      <a:pt x="16" y="22"/>
                    </a:lnTo>
                    <a:lnTo>
                      <a:pt x="20" y="26"/>
                    </a:lnTo>
                    <a:lnTo>
                      <a:pt x="20" y="26"/>
                    </a:lnTo>
                    <a:lnTo>
                      <a:pt x="24" y="34"/>
                    </a:lnTo>
                    <a:lnTo>
                      <a:pt x="24" y="40"/>
                    </a:lnTo>
                    <a:lnTo>
                      <a:pt x="22" y="46"/>
                    </a:lnTo>
                    <a:lnTo>
                      <a:pt x="22" y="46"/>
                    </a:lnTo>
                    <a:lnTo>
                      <a:pt x="20" y="46"/>
                    </a:lnTo>
                    <a:lnTo>
                      <a:pt x="20" y="44"/>
                    </a:lnTo>
                    <a:lnTo>
                      <a:pt x="20" y="44"/>
                    </a:lnTo>
                    <a:lnTo>
                      <a:pt x="14" y="38"/>
                    </a:lnTo>
                    <a:lnTo>
                      <a:pt x="8" y="30"/>
                    </a:lnTo>
                    <a:lnTo>
                      <a:pt x="0" y="12"/>
                    </a:lnTo>
                    <a:lnTo>
                      <a:pt x="0" y="12"/>
                    </a:lnTo>
                    <a:lnTo>
                      <a:pt x="2" y="12"/>
                    </a:lnTo>
                    <a:lnTo>
                      <a:pt x="4" y="8"/>
                    </a:lnTo>
                    <a:lnTo>
                      <a:pt x="4" y="8"/>
                    </a:lnTo>
                    <a:lnTo>
                      <a:pt x="6" y="6"/>
                    </a:lnTo>
                    <a:lnTo>
                      <a:pt x="8" y="8"/>
                    </a:lnTo>
                    <a:lnTo>
                      <a:pt x="8" y="8"/>
                    </a:lnTo>
                    <a:lnTo>
                      <a:pt x="14" y="4"/>
                    </a:lnTo>
                    <a:lnTo>
                      <a:pt x="20" y="2"/>
                    </a:lnTo>
                    <a:lnTo>
                      <a:pt x="32" y="0"/>
                    </a:lnTo>
                    <a:lnTo>
                      <a:pt x="32" y="0"/>
                    </a:lnTo>
                    <a:lnTo>
                      <a:pt x="34" y="0"/>
                    </a:lnTo>
                    <a:lnTo>
                      <a:pt x="36" y="0"/>
                    </a:lnTo>
                    <a:lnTo>
                      <a:pt x="38"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2" name="Freeform 2313">
                <a:extLst>
                  <a:ext uri="{FF2B5EF4-FFF2-40B4-BE49-F238E27FC236}">
                    <a16:creationId xmlns:a16="http://schemas.microsoft.com/office/drawing/2014/main" id="{4AD0779C-D109-BFED-6099-08210AF11B6C}"/>
                  </a:ext>
                </a:extLst>
              </p:cNvPr>
              <p:cNvSpPr>
                <a:spLocks/>
              </p:cNvSpPr>
              <p:nvPr/>
            </p:nvSpPr>
            <p:spPr bwMode="auto">
              <a:xfrm>
                <a:off x="1706" y="1968"/>
                <a:ext cx="102" cy="177"/>
              </a:xfrm>
              <a:custGeom>
                <a:avLst/>
                <a:gdLst>
                  <a:gd name="T0" fmla="*/ 88 w 102"/>
                  <a:gd name="T1" fmla="*/ 15 h 177"/>
                  <a:gd name="T2" fmla="*/ 70 w 102"/>
                  <a:gd name="T3" fmla="*/ 15 h 177"/>
                  <a:gd name="T4" fmla="*/ 50 w 102"/>
                  <a:gd name="T5" fmla="*/ 21 h 177"/>
                  <a:gd name="T6" fmla="*/ 54 w 102"/>
                  <a:gd name="T7" fmla="*/ 25 h 177"/>
                  <a:gd name="T8" fmla="*/ 64 w 102"/>
                  <a:gd name="T9" fmla="*/ 41 h 177"/>
                  <a:gd name="T10" fmla="*/ 64 w 102"/>
                  <a:gd name="T11" fmla="*/ 49 h 177"/>
                  <a:gd name="T12" fmla="*/ 60 w 102"/>
                  <a:gd name="T13" fmla="*/ 47 h 177"/>
                  <a:gd name="T14" fmla="*/ 56 w 102"/>
                  <a:gd name="T15" fmla="*/ 37 h 177"/>
                  <a:gd name="T16" fmla="*/ 54 w 102"/>
                  <a:gd name="T17" fmla="*/ 45 h 177"/>
                  <a:gd name="T18" fmla="*/ 56 w 102"/>
                  <a:gd name="T19" fmla="*/ 61 h 177"/>
                  <a:gd name="T20" fmla="*/ 54 w 102"/>
                  <a:gd name="T21" fmla="*/ 69 h 177"/>
                  <a:gd name="T22" fmla="*/ 62 w 102"/>
                  <a:gd name="T23" fmla="*/ 67 h 177"/>
                  <a:gd name="T24" fmla="*/ 68 w 102"/>
                  <a:gd name="T25" fmla="*/ 81 h 177"/>
                  <a:gd name="T26" fmla="*/ 74 w 102"/>
                  <a:gd name="T27" fmla="*/ 95 h 177"/>
                  <a:gd name="T28" fmla="*/ 78 w 102"/>
                  <a:gd name="T29" fmla="*/ 85 h 177"/>
                  <a:gd name="T30" fmla="*/ 84 w 102"/>
                  <a:gd name="T31" fmla="*/ 91 h 177"/>
                  <a:gd name="T32" fmla="*/ 82 w 102"/>
                  <a:gd name="T33" fmla="*/ 119 h 177"/>
                  <a:gd name="T34" fmla="*/ 84 w 102"/>
                  <a:gd name="T35" fmla="*/ 121 h 177"/>
                  <a:gd name="T36" fmla="*/ 92 w 102"/>
                  <a:gd name="T37" fmla="*/ 105 h 177"/>
                  <a:gd name="T38" fmla="*/ 98 w 102"/>
                  <a:gd name="T39" fmla="*/ 117 h 177"/>
                  <a:gd name="T40" fmla="*/ 94 w 102"/>
                  <a:gd name="T41" fmla="*/ 125 h 177"/>
                  <a:gd name="T42" fmla="*/ 90 w 102"/>
                  <a:gd name="T43" fmla="*/ 131 h 177"/>
                  <a:gd name="T44" fmla="*/ 96 w 102"/>
                  <a:gd name="T45" fmla="*/ 153 h 177"/>
                  <a:gd name="T46" fmla="*/ 96 w 102"/>
                  <a:gd name="T47" fmla="*/ 175 h 177"/>
                  <a:gd name="T48" fmla="*/ 90 w 102"/>
                  <a:gd name="T49" fmla="*/ 175 h 177"/>
                  <a:gd name="T50" fmla="*/ 82 w 102"/>
                  <a:gd name="T51" fmla="*/ 169 h 177"/>
                  <a:gd name="T52" fmla="*/ 78 w 102"/>
                  <a:gd name="T53" fmla="*/ 141 h 177"/>
                  <a:gd name="T54" fmla="*/ 64 w 102"/>
                  <a:gd name="T55" fmla="*/ 131 h 177"/>
                  <a:gd name="T56" fmla="*/ 62 w 102"/>
                  <a:gd name="T57" fmla="*/ 119 h 177"/>
                  <a:gd name="T58" fmla="*/ 68 w 102"/>
                  <a:gd name="T59" fmla="*/ 117 h 177"/>
                  <a:gd name="T60" fmla="*/ 66 w 102"/>
                  <a:gd name="T61" fmla="*/ 105 h 177"/>
                  <a:gd name="T62" fmla="*/ 64 w 102"/>
                  <a:gd name="T63" fmla="*/ 103 h 177"/>
                  <a:gd name="T64" fmla="*/ 54 w 102"/>
                  <a:gd name="T65" fmla="*/ 105 h 177"/>
                  <a:gd name="T66" fmla="*/ 42 w 102"/>
                  <a:gd name="T67" fmla="*/ 89 h 177"/>
                  <a:gd name="T68" fmla="*/ 34 w 102"/>
                  <a:gd name="T69" fmla="*/ 73 h 177"/>
                  <a:gd name="T70" fmla="*/ 38 w 102"/>
                  <a:gd name="T71" fmla="*/ 69 h 177"/>
                  <a:gd name="T72" fmla="*/ 38 w 102"/>
                  <a:gd name="T73" fmla="*/ 57 h 177"/>
                  <a:gd name="T74" fmla="*/ 34 w 102"/>
                  <a:gd name="T75" fmla="*/ 61 h 177"/>
                  <a:gd name="T76" fmla="*/ 28 w 102"/>
                  <a:gd name="T77" fmla="*/ 67 h 177"/>
                  <a:gd name="T78" fmla="*/ 24 w 102"/>
                  <a:gd name="T79" fmla="*/ 57 h 177"/>
                  <a:gd name="T80" fmla="*/ 20 w 102"/>
                  <a:gd name="T81" fmla="*/ 63 h 177"/>
                  <a:gd name="T82" fmla="*/ 8 w 102"/>
                  <a:gd name="T83" fmla="*/ 51 h 177"/>
                  <a:gd name="T84" fmla="*/ 10 w 102"/>
                  <a:gd name="T85" fmla="*/ 39 h 177"/>
                  <a:gd name="T86" fmla="*/ 0 w 102"/>
                  <a:gd name="T87" fmla="*/ 21 h 177"/>
                  <a:gd name="T88" fmla="*/ 20 w 102"/>
                  <a:gd name="T89" fmla="*/ 15 h 177"/>
                  <a:gd name="T90" fmla="*/ 42 w 102"/>
                  <a:gd name="T91" fmla="*/ 10 h 177"/>
                  <a:gd name="T92" fmla="*/ 74 w 102"/>
                  <a:gd name="T93" fmla="*/ 6 h 177"/>
                  <a:gd name="T94" fmla="*/ 90 w 102"/>
                  <a:gd name="T95" fmla="*/ 2 h 177"/>
                  <a:gd name="T96" fmla="*/ 100 w 102"/>
                  <a:gd name="T97" fmla="*/ 1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177">
                    <a:moveTo>
                      <a:pt x="100" y="15"/>
                    </a:moveTo>
                    <a:lnTo>
                      <a:pt x="100" y="15"/>
                    </a:lnTo>
                    <a:lnTo>
                      <a:pt x="94" y="12"/>
                    </a:lnTo>
                    <a:lnTo>
                      <a:pt x="88" y="15"/>
                    </a:lnTo>
                    <a:lnTo>
                      <a:pt x="82" y="15"/>
                    </a:lnTo>
                    <a:lnTo>
                      <a:pt x="76" y="15"/>
                    </a:lnTo>
                    <a:lnTo>
                      <a:pt x="76" y="15"/>
                    </a:lnTo>
                    <a:lnTo>
                      <a:pt x="70" y="15"/>
                    </a:lnTo>
                    <a:lnTo>
                      <a:pt x="64" y="15"/>
                    </a:lnTo>
                    <a:lnTo>
                      <a:pt x="58" y="17"/>
                    </a:lnTo>
                    <a:lnTo>
                      <a:pt x="50" y="21"/>
                    </a:lnTo>
                    <a:lnTo>
                      <a:pt x="50" y="21"/>
                    </a:lnTo>
                    <a:lnTo>
                      <a:pt x="52" y="25"/>
                    </a:lnTo>
                    <a:lnTo>
                      <a:pt x="52" y="27"/>
                    </a:lnTo>
                    <a:lnTo>
                      <a:pt x="54" y="25"/>
                    </a:lnTo>
                    <a:lnTo>
                      <a:pt x="54" y="25"/>
                    </a:lnTo>
                    <a:lnTo>
                      <a:pt x="56" y="23"/>
                    </a:lnTo>
                    <a:lnTo>
                      <a:pt x="58" y="23"/>
                    </a:lnTo>
                    <a:lnTo>
                      <a:pt x="62" y="27"/>
                    </a:lnTo>
                    <a:lnTo>
                      <a:pt x="64" y="41"/>
                    </a:lnTo>
                    <a:lnTo>
                      <a:pt x="64" y="41"/>
                    </a:lnTo>
                    <a:lnTo>
                      <a:pt x="64" y="45"/>
                    </a:lnTo>
                    <a:lnTo>
                      <a:pt x="64" y="49"/>
                    </a:lnTo>
                    <a:lnTo>
                      <a:pt x="64" y="49"/>
                    </a:lnTo>
                    <a:lnTo>
                      <a:pt x="62" y="51"/>
                    </a:lnTo>
                    <a:lnTo>
                      <a:pt x="62" y="49"/>
                    </a:lnTo>
                    <a:lnTo>
                      <a:pt x="60" y="47"/>
                    </a:lnTo>
                    <a:lnTo>
                      <a:pt x="60" y="47"/>
                    </a:lnTo>
                    <a:lnTo>
                      <a:pt x="58" y="41"/>
                    </a:lnTo>
                    <a:lnTo>
                      <a:pt x="58" y="41"/>
                    </a:lnTo>
                    <a:lnTo>
                      <a:pt x="56" y="37"/>
                    </a:lnTo>
                    <a:lnTo>
                      <a:pt x="56" y="37"/>
                    </a:lnTo>
                    <a:lnTo>
                      <a:pt x="54" y="39"/>
                    </a:lnTo>
                    <a:lnTo>
                      <a:pt x="54" y="39"/>
                    </a:lnTo>
                    <a:lnTo>
                      <a:pt x="54" y="41"/>
                    </a:lnTo>
                    <a:lnTo>
                      <a:pt x="54" y="45"/>
                    </a:lnTo>
                    <a:lnTo>
                      <a:pt x="56" y="47"/>
                    </a:lnTo>
                    <a:lnTo>
                      <a:pt x="56" y="47"/>
                    </a:lnTo>
                    <a:lnTo>
                      <a:pt x="58" y="57"/>
                    </a:lnTo>
                    <a:lnTo>
                      <a:pt x="56" y="61"/>
                    </a:lnTo>
                    <a:lnTo>
                      <a:pt x="54" y="63"/>
                    </a:lnTo>
                    <a:lnTo>
                      <a:pt x="52" y="67"/>
                    </a:lnTo>
                    <a:lnTo>
                      <a:pt x="52" y="67"/>
                    </a:lnTo>
                    <a:lnTo>
                      <a:pt x="54" y="69"/>
                    </a:lnTo>
                    <a:lnTo>
                      <a:pt x="56" y="69"/>
                    </a:lnTo>
                    <a:lnTo>
                      <a:pt x="58" y="69"/>
                    </a:lnTo>
                    <a:lnTo>
                      <a:pt x="58" y="69"/>
                    </a:lnTo>
                    <a:lnTo>
                      <a:pt x="62" y="67"/>
                    </a:lnTo>
                    <a:lnTo>
                      <a:pt x="64" y="69"/>
                    </a:lnTo>
                    <a:lnTo>
                      <a:pt x="66" y="73"/>
                    </a:lnTo>
                    <a:lnTo>
                      <a:pt x="68" y="81"/>
                    </a:lnTo>
                    <a:lnTo>
                      <a:pt x="68" y="81"/>
                    </a:lnTo>
                    <a:lnTo>
                      <a:pt x="68" y="89"/>
                    </a:lnTo>
                    <a:lnTo>
                      <a:pt x="72" y="95"/>
                    </a:lnTo>
                    <a:lnTo>
                      <a:pt x="72" y="95"/>
                    </a:lnTo>
                    <a:lnTo>
                      <a:pt x="74" y="95"/>
                    </a:lnTo>
                    <a:lnTo>
                      <a:pt x="74" y="93"/>
                    </a:lnTo>
                    <a:lnTo>
                      <a:pt x="76" y="87"/>
                    </a:lnTo>
                    <a:lnTo>
                      <a:pt x="76" y="87"/>
                    </a:lnTo>
                    <a:lnTo>
                      <a:pt x="78" y="85"/>
                    </a:lnTo>
                    <a:lnTo>
                      <a:pt x="80" y="85"/>
                    </a:lnTo>
                    <a:lnTo>
                      <a:pt x="82" y="87"/>
                    </a:lnTo>
                    <a:lnTo>
                      <a:pt x="84" y="91"/>
                    </a:lnTo>
                    <a:lnTo>
                      <a:pt x="84" y="91"/>
                    </a:lnTo>
                    <a:lnTo>
                      <a:pt x="82" y="99"/>
                    </a:lnTo>
                    <a:lnTo>
                      <a:pt x="82" y="105"/>
                    </a:lnTo>
                    <a:lnTo>
                      <a:pt x="82" y="111"/>
                    </a:lnTo>
                    <a:lnTo>
                      <a:pt x="82" y="119"/>
                    </a:lnTo>
                    <a:lnTo>
                      <a:pt x="82" y="119"/>
                    </a:lnTo>
                    <a:lnTo>
                      <a:pt x="82" y="123"/>
                    </a:lnTo>
                    <a:lnTo>
                      <a:pt x="82" y="123"/>
                    </a:lnTo>
                    <a:lnTo>
                      <a:pt x="84" y="121"/>
                    </a:lnTo>
                    <a:lnTo>
                      <a:pt x="84" y="121"/>
                    </a:lnTo>
                    <a:lnTo>
                      <a:pt x="88" y="111"/>
                    </a:lnTo>
                    <a:lnTo>
                      <a:pt x="88" y="111"/>
                    </a:lnTo>
                    <a:lnTo>
                      <a:pt x="92" y="105"/>
                    </a:lnTo>
                    <a:lnTo>
                      <a:pt x="92" y="105"/>
                    </a:lnTo>
                    <a:lnTo>
                      <a:pt x="94" y="105"/>
                    </a:lnTo>
                    <a:lnTo>
                      <a:pt x="96" y="109"/>
                    </a:lnTo>
                    <a:lnTo>
                      <a:pt x="98" y="117"/>
                    </a:lnTo>
                    <a:lnTo>
                      <a:pt x="98" y="117"/>
                    </a:lnTo>
                    <a:lnTo>
                      <a:pt x="98" y="121"/>
                    </a:lnTo>
                    <a:lnTo>
                      <a:pt x="96" y="125"/>
                    </a:lnTo>
                    <a:lnTo>
                      <a:pt x="94" y="125"/>
                    </a:lnTo>
                    <a:lnTo>
                      <a:pt x="94" y="125"/>
                    </a:lnTo>
                    <a:lnTo>
                      <a:pt x="92" y="127"/>
                    </a:lnTo>
                    <a:lnTo>
                      <a:pt x="90" y="131"/>
                    </a:lnTo>
                    <a:lnTo>
                      <a:pt x="90" y="131"/>
                    </a:lnTo>
                    <a:lnTo>
                      <a:pt x="90" y="137"/>
                    </a:lnTo>
                    <a:lnTo>
                      <a:pt x="92" y="141"/>
                    </a:lnTo>
                    <a:lnTo>
                      <a:pt x="92" y="141"/>
                    </a:lnTo>
                    <a:lnTo>
                      <a:pt x="96" y="153"/>
                    </a:lnTo>
                    <a:lnTo>
                      <a:pt x="102" y="165"/>
                    </a:lnTo>
                    <a:lnTo>
                      <a:pt x="102" y="165"/>
                    </a:lnTo>
                    <a:lnTo>
                      <a:pt x="100" y="173"/>
                    </a:lnTo>
                    <a:lnTo>
                      <a:pt x="96" y="175"/>
                    </a:lnTo>
                    <a:lnTo>
                      <a:pt x="96" y="175"/>
                    </a:lnTo>
                    <a:lnTo>
                      <a:pt x="94" y="177"/>
                    </a:lnTo>
                    <a:lnTo>
                      <a:pt x="94" y="177"/>
                    </a:lnTo>
                    <a:lnTo>
                      <a:pt x="90" y="175"/>
                    </a:lnTo>
                    <a:lnTo>
                      <a:pt x="84" y="177"/>
                    </a:lnTo>
                    <a:lnTo>
                      <a:pt x="84" y="177"/>
                    </a:lnTo>
                    <a:lnTo>
                      <a:pt x="82" y="173"/>
                    </a:lnTo>
                    <a:lnTo>
                      <a:pt x="82" y="169"/>
                    </a:lnTo>
                    <a:lnTo>
                      <a:pt x="82" y="169"/>
                    </a:lnTo>
                    <a:lnTo>
                      <a:pt x="82" y="155"/>
                    </a:lnTo>
                    <a:lnTo>
                      <a:pt x="82" y="147"/>
                    </a:lnTo>
                    <a:lnTo>
                      <a:pt x="78" y="141"/>
                    </a:lnTo>
                    <a:lnTo>
                      <a:pt x="74" y="137"/>
                    </a:lnTo>
                    <a:lnTo>
                      <a:pt x="74" y="137"/>
                    </a:lnTo>
                    <a:lnTo>
                      <a:pt x="68" y="133"/>
                    </a:lnTo>
                    <a:lnTo>
                      <a:pt x="64" y="131"/>
                    </a:lnTo>
                    <a:lnTo>
                      <a:pt x="62" y="125"/>
                    </a:lnTo>
                    <a:lnTo>
                      <a:pt x="62" y="125"/>
                    </a:lnTo>
                    <a:lnTo>
                      <a:pt x="62" y="121"/>
                    </a:lnTo>
                    <a:lnTo>
                      <a:pt x="62" y="119"/>
                    </a:lnTo>
                    <a:lnTo>
                      <a:pt x="62" y="119"/>
                    </a:lnTo>
                    <a:lnTo>
                      <a:pt x="64" y="117"/>
                    </a:lnTo>
                    <a:lnTo>
                      <a:pt x="66" y="117"/>
                    </a:lnTo>
                    <a:lnTo>
                      <a:pt x="68" y="117"/>
                    </a:lnTo>
                    <a:lnTo>
                      <a:pt x="70" y="115"/>
                    </a:lnTo>
                    <a:lnTo>
                      <a:pt x="70" y="115"/>
                    </a:lnTo>
                    <a:lnTo>
                      <a:pt x="66" y="111"/>
                    </a:lnTo>
                    <a:lnTo>
                      <a:pt x="66" y="105"/>
                    </a:lnTo>
                    <a:lnTo>
                      <a:pt x="64" y="93"/>
                    </a:lnTo>
                    <a:lnTo>
                      <a:pt x="64" y="93"/>
                    </a:lnTo>
                    <a:lnTo>
                      <a:pt x="64" y="99"/>
                    </a:lnTo>
                    <a:lnTo>
                      <a:pt x="64" y="103"/>
                    </a:lnTo>
                    <a:lnTo>
                      <a:pt x="62" y="105"/>
                    </a:lnTo>
                    <a:lnTo>
                      <a:pt x="60" y="105"/>
                    </a:lnTo>
                    <a:lnTo>
                      <a:pt x="60" y="105"/>
                    </a:lnTo>
                    <a:lnTo>
                      <a:pt x="54" y="105"/>
                    </a:lnTo>
                    <a:lnTo>
                      <a:pt x="50" y="105"/>
                    </a:lnTo>
                    <a:lnTo>
                      <a:pt x="46" y="99"/>
                    </a:lnTo>
                    <a:lnTo>
                      <a:pt x="42" y="89"/>
                    </a:lnTo>
                    <a:lnTo>
                      <a:pt x="42" y="89"/>
                    </a:lnTo>
                    <a:lnTo>
                      <a:pt x="40" y="83"/>
                    </a:lnTo>
                    <a:lnTo>
                      <a:pt x="38" y="79"/>
                    </a:lnTo>
                    <a:lnTo>
                      <a:pt x="36" y="77"/>
                    </a:lnTo>
                    <a:lnTo>
                      <a:pt x="34" y="73"/>
                    </a:lnTo>
                    <a:lnTo>
                      <a:pt x="34" y="73"/>
                    </a:lnTo>
                    <a:lnTo>
                      <a:pt x="38" y="69"/>
                    </a:lnTo>
                    <a:lnTo>
                      <a:pt x="38" y="69"/>
                    </a:lnTo>
                    <a:lnTo>
                      <a:pt x="38" y="69"/>
                    </a:lnTo>
                    <a:lnTo>
                      <a:pt x="40" y="65"/>
                    </a:lnTo>
                    <a:lnTo>
                      <a:pt x="40" y="65"/>
                    </a:lnTo>
                    <a:lnTo>
                      <a:pt x="38" y="57"/>
                    </a:lnTo>
                    <a:lnTo>
                      <a:pt x="38" y="57"/>
                    </a:lnTo>
                    <a:lnTo>
                      <a:pt x="36" y="57"/>
                    </a:lnTo>
                    <a:lnTo>
                      <a:pt x="36" y="57"/>
                    </a:lnTo>
                    <a:lnTo>
                      <a:pt x="34" y="61"/>
                    </a:lnTo>
                    <a:lnTo>
                      <a:pt x="34" y="61"/>
                    </a:lnTo>
                    <a:lnTo>
                      <a:pt x="30" y="83"/>
                    </a:lnTo>
                    <a:lnTo>
                      <a:pt x="30" y="83"/>
                    </a:lnTo>
                    <a:lnTo>
                      <a:pt x="28" y="75"/>
                    </a:lnTo>
                    <a:lnTo>
                      <a:pt x="28" y="67"/>
                    </a:lnTo>
                    <a:lnTo>
                      <a:pt x="28" y="67"/>
                    </a:lnTo>
                    <a:lnTo>
                      <a:pt x="26" y="57"/>
                    </a:lnTo>
                    <a:lnTo>
                      <a:pt x="26" y="57"/>
                    </a:lnTo>
                    <a:lnTo>
                      <a:pt x="24" y="57"/>
                    </a:lnTo>
                    <a:lnTo>
                      <a:pt x="22" y="63"/>
                    </a:lnTo>
                    <a:lnTo>
                      <a:pt x="22" y="63"/>
                    </a:lnTo>
                    <a:lnTo>
                      <a:pt x="22" y="63"/>
                    </a:lnTo>
                    <a:lnTo>
                      <a:pt x="20" y="63"/>
                    </a:lnTo>
                    <a:lnTo>
                      <a:pt x="14" y="61"/>
                    </a:lnTo>
                    <a:lnTo>
                      <a:pt x="10" y="55"/>
                    </a:lnTo>
                    <a:lnTo>
                      <a:pt x="8" y="51"/>
                    </a:lnTo>
                    <a:lnTo>
                      <a:pt x="8" y="51"/>
                    </a:lnTo>
                    <a:lnTo>
                      <a:pt x="8" y="51"/>
                    </a:lnTo>
                    <a:lnTo>
                      <a:pt x="10" y="51"/>
                    </a:lnTo>
                    <a:lnTo>
                      <a:pt x="12" y="49"/>
                    </a:lnTo>
                    <a:lnTo>
                      <a:pt x="10" y="39"/>
                    </a:lnTo>
                    <a:lnTo>
                      <a:pt x="10" y="39"/>
                    </a:lnTo>
                    <a:lnTo>
                      <a:pt x="8" y="33"/>
                    </a:lnTo>
                    <a:lnTo>
                      <a:pt x="6" y="29"/>
                    </a:lnTo>
                    <a:lnTo>
                      <a:pt x="0" y="21"/>
                    </a:lnTo>
                    <a:lnTo>
                      <a:pt x="0" y="21"/>
                    </a:lnTo>
                    <a:lnTo>
                      <a:pt x="4" y="17"/>
                    </a:lnTo>
                    <a:lnTo>
                      <a:pt x="10" y="15"/>
                    </a:lnTo>
                    <a:lnTo>
                      <a:pt x="20" y="15"/>
                    </a:lnTo>
                    <a:lnTo>
                      <a:pt x="30" y="15"/>
                    </a:lnTo>
                    <a:lnTo>
                      <a:pt x="36" y="12"/>
                    </a:lnTo>
                    <a:lnTo>
                      <a:pt x="42" y="10"/>
                    </a:lnTo>
                    <a:lnTo>
                      <a:pt x="42" y="10"/>
                    </a:lnTo>
                    <a:lnTo>
                      <a:pt x="54" y="6"/>
                    </a:lnTo>
                    <a:lnTo>
                      <a:pt x="68" y="2"/>
                    </a:lnTo>
                    <a:lnTo>
                      <a:pt x="68" y="2"/>
                    </a:lnTo>
                    <a:lnTo>
                      <a:pt x="74" y="6"/>
                    </a:lnTo>
                    <a:lnTo>
                      <a:pt x="74" y="6"/>
                    </a:lnTo>
                    <a:lnTo>
                      <a:pt x="82" y="4"/>
                    </a:lnTo>
                    <a:lnTo>
                      <a:pt x="90" y="2"/>
                    </a:lnTo>
                    <a:lnTo>
                      <a:pt x="90" y="2"/>
                    </a:lnTo>
                    <a:lnTo>
                      <a:pt x="92" y="0"/>
                    </a:lnTo>
                    <a:lnTo>
                      <a:pt x="92" y="0"/>
                    </a:lnTo>
                    <a:lnTo>
                      <a:pt x="98" y="2"/>
                    </a:lnTo>
                    <a:lnTo>
                      <a:pt x="100" y="10"/>
                    </a:lnTo>
                    <a:lnTo>
                      <a:pt x="100" y="10"/>
                    </a:lnTo>
                    <a:lnTo>
                      <a:pt x="100" y="15"/>
                    </a:lnTo>
                    <a:lnTo>
                      <a:pt x="10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3" name="Freeform 2314">
                <a:extLst>
                  <a:ext uri="{FF2B5EF4-FFF2-40B4-BE49-F238E27FC236}">
                    <a16:creationId xmlns:a16="http://schemas.microsoft.com/office/drawing/2014/main" id="{162E80DE-87A7-B9A0-4238-55D4E434E75C}"/>
                  </a:ext>
                </a:extLst>
              </p:cNvPr>
              <p:cNvSpPr>
                <a:spLocks/>
              </p:cNvSpPr>
              <p:nvPr/>
            </p:nvSpPr>
            <p:spPr bwMode="auto">
              <a:xfrm>
                <a:off x="1740" y="1922"/>
                <a:ext cx="106" cy="61"/>
              </a:xfrm>
              <a:custGeom>
                <a:avLst/>
                <a:gdLst>
                  <a:gd name="T0" fmla="*/ 34 w 106"/>
                  <a:gd name="T1" fmla="*/ 52 h 61"/>
                  <a:gd name="T2" fmla="*/ 22 w 106"/>
                  <a:gd name="T3" fmla="*/ 58 h 61"/>
                  <a:gd name="T4" fmla="*/ 10 w 106"/>
                  <a:gd name="T5" fmla="*/ 58 h 61"/>
                  <a:gd name="T6" fmla="*/ 8 w 106"/>
                  <a:gd name="T7" fmla="*/ 56 h 61"/>
                  <a:gd name="T8" fmla="*/ 2 w 106"/>
                  <a:gd name="T9" fmla="*/ 46 h 61"/>
                  <a:gd name="T10" fmla="*/ 0 w 106"/>
                  <a:gd name="T11" fmla="*/ 42 h 61"/>
                  <a:gd name="T12" fmla="*/ 0 w 106"/>
                  <a:gd name="T13" fmla="*/ 26 h 61"/>
                  <a:gd name="T14" fmla="*/ 4 w 106"/>
                  <a:gd name="T15" fmla="*/ 18 h 61"/>
                  <a:gd name="T16" fmla="*/ 12 w 106"/>
                  <a:gd name="T17" fmla="*/ 14 h 61"/>
                  <a:gd name="T18" fmla="*/ 16 w 106"/>
                  <a:gd name="T19" fmla="*/ 12 h 61"/>
                  <a:gd name="T20" fmla="*/ 18 w 106"/>
                  <a:gd name="T21" fmla="*/ 10 h 61"/>
                  <a:gd name="T22" fmla="*/ 26 w 106"/>
                  <a:gd name="T23" fmla="*/ 10 h 61"/>
                  <a:gd name="T24" fmla="*/ 30 w 106"/>
                  <a:gd name="T25" fmla="*/ 14 h 61"/>
                  <a:gd name="T26" fmla="*/ 28 w 106"/>
                  <a:gd name="T27" fmla="*/ 6 h 61"/>
                  <a:gd name="T28" fmla="*/ 28 w 106"/>
                  <a:gd name="T29" fmla="*/ 2 h 61"/>
                  <a:gd name="T30" fmla="*/ 30 w 106"/>
                  <a:gd name="T31" fmla="*/ 2 h 61"/>
                  <a:gd name="T32" fmla="*/ 34 w 106"/>
                  <a:gd name="T33" fmla="*/ 6 h 61"/>
                  <a:gd name="T34" fmla="*/ 46 w 106"/>
                  <a:gd name="T35" fmla="*/ 18 h 61"/>
                  <a:gd name="T36" fmla="*/ 48 w 106"/>
                  <a:gd name="T37" fmla="*/ 22 h 61"/>
                  <a:gd name="T38" fmla="*/ 50 w 106"/>
                  <a:gd name="T39" fmla="*/ 30 h 61"/>
                  <a:gd name="T40" fmla="*/ 48 w 106"/>
                  <a:gd name="T41" fmla="*/ 18 h 61"/>
                  <a:gd name="T42" fmla="*/ 48 w 106"/>
                  <a:gd name="T43" fmla="*/ 14 h 61"/>
                  <a:gd name="T44" fmla="*/ 50 w 106"/>
                  <a:gd name="T45" fmla="*/ 6 h 61"/>
                  <a:gd name="T46" fmla="*/ 56 w 106"/>
                  <a:gd name="T47" fmla="*/ 4 h 61"/>
                  <a:gd name="T48" fmla="*/ 60 w 106"/>
                  <a:gd name="T49" fmla="*/ 4 h 61"/>
                  <a:gd name="T50" fmla="*/ 64 w 106"/>
                  <a:gd name="T51" fmla="*/ 8 h 61"/>
                  <a:gd name="T52" fmla="*/ 68 w 106"/>
                  <a:gd name="T53" fmla="*/ 14 h 61"/>
                  <a:gd name="T54" fmla="*/ 74 w 106"/>
                  <a:gd name="T55" fmla="*/ 6 h 61"/>
                  <a:gd name="T56" fmla="*/ 76 w 106"/>
                  <a:gd name="T57" fmla="*/ 2 h 61"/>
                  <a:gd name="T58" fmla="*/ 84 w 106"/>
                  <a:gd name="T59" fmla="*/ 2 h 61"/>
                  <a:gd name="T60" fmla="*/ 88 w 106"/>
                  <a:gd name="T61" fmla="*/ 4 h 61"/>
                  <a:gd name="T62" fmla="*/ 92 w 106"/>
                  <a:gd name="T63" fmla="*/ 2 h 61"/>
                  <a:gd name="T64" fmla="*/ 94 w 106"/>
                  <a:gd name="T65" fmla="*/ 2 h 61"/>
                  <a:gd name="T66" fmla="*/ 98 w 106"/>
                  <a:gd name="T67" fmla="*/ 4 h 61"/>
                  <a:gd name="T68" fmla="*/ 100 w 106"/>
                  <a:gd name="T69" fmla="*/ 2 h 61"/>
                  <a:gd name="T70" fmla="*/ 104 w 106"/>
                  <a:gd name="T71" fmla="*/ 2 h 61"/>
                  <a:gd name="T72" fmla="*/ 106 w 106"/>
                  <a:gd name="T73" fmla="*/ 16 h 61"/>
                  <a:gd name="T74" fmla="*/ 104 w 106"/>
                  <a:gd name="T75" fmla="*/ 22 h 61"/>
                  <a:gd name="T76" fmla="*/ 98 w 106"/>
                  <a:gd name="T77" fmla="*/ 24 h 61"/>
                  <a:gd name="T78" fmla="*/ 94 w 106"/>
                  <a:gd name="T79" fmla="*/ 24 h 61"/>
                  <a:gd name="T80" fmla="*/ 80 w 106"/>
                  <a:gd name="T81" fmla="*/ 28 h 61"/>
                  <a:gd name="T82" fmla="*/ 62 w 106"/>
                  <a:gd name="T83" fmla="*/ 34 h 61"/>
                  <a:gd name="T84" fmla="*/ 62 w 106"/>
                  <a:gd name="T85" fmla="*/ 36 h 61"/>
                  <a:gd name="T86" fmla="*/ 60 w 106"/>
                  <a:gd name="T87" fmla="*/ 44 h 61"/>
                  <a:gd name="T88" fmla="*/ 58 w 106"/>
                  <a:gd name="T89" fmla="*/ 48 h 61"/>
                  <a:gd name="T90" fmla="*/ 58 w 106"/>
                  <a:gd name="T91" fmla="*/ 48 h 61"/>
                  <a:gd name="T92" fmla="*/ 46 w 106"/>
                  <a:gd name="T93" fmla="*/ 50 h 61"/>
                  <a:gd name="T94" fmla="*/ 42 w 106"/>
                  <a:gd name="T95" fmla="*/ 54 h 61"/>
                  <a:gd name="T96" fmla="*/ 36 w 106"/>
                  <a:gd name="T97" fmla="*/ 46 h 61"/>
                  <a:gd name="T98" fmla="*/ 34 w 106"/>
                  <a:gd name="T99" fmla="*/ 48 h 61"/>
                  <a:gd name="T100" fmla="*/ 34 w 106"/>
                  <a:gd name="T101"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 h="61">
                    <a:moveTo>
                      <a:pt x="34" y="52"/>
                    </a:moveTo>
                    <a:lnTo>
                      <a:pt x="34" y="52"/>
                    </a:lnTo>
                    <a:lnTo>
                      <a:pt x="28" y="56"/>
                    </a:lnTo>
                    <a:lnTo>
                      <a:pt x="22" y="58"/>
                    </a:lnTo>
                    <a:lnTo>
                      <a:pt x="14" y="61"/>
                    </a:lnTo>
                    <a:lnTo>
                      <a:pt x="10" y="58"/>
                    </a:lnTo>
                    <a:lnTo>
                      <a:pt x="8" y="56"/>
                    </a:lnTo>
                    <a:lnTo>
                      <a:pt x="8" y="56"/>
                    </a:lnTo>
                    <a:lnTo>
                      <a:pt x="6" y="50"/>
                    </a:lnTo>
                    <a:lnTo>
                      <a:pt x="2" y="46"/>
                    </a:lnTo>
                    <a:lnTo>
                      <a:pt x="2" y="46"/>
                    </a:lnTo>
                    <a:lnTo>
                      <a:pt x="0" y="42"/>
                    </a:lnTo>
                    <a:lnTo>
                      <a:pt x="0" y="38"/>
                    </a:lnTo>
                    <a:lnTo>
                      <a:pt x="0" y="26"/>
                    </a:lnTo>
                    <a:lnTo>
                      <a:pt x="0" y="26"/>
                    </a:lnTo>
                    <a:lnTo>
                      <a:pt x="4" y="18"/>
                    </a:lnTo>
                    <a:lnTo>
                      <a:pt x="8" y="16"/>
                    </a:lnTo>
                    <a:lnTo>
                      <a:pt x="12" y="14"/>
                    </a:lnTo>
                    <a:lnTo>
                      <a:pt x="16" y="12"/>
                    </a:lnTo>
                    <a:lnTo>
                      <a:pt x="16" y="12"/>
                    </a:lnTo>
                    <a:lnTo>
                      <a:pt x="18" y="10"/>
                    </a:lnTo>
                    <a:lnTo>
                      <a:pt x="18" y="10"/>
                    </a:lnTo>
                    <a:lnTo>
                      <a:pt x="24" y="8"/>
                    </a:lnTo>
                    <a:lnTo>
                      <a:pt x="26" y="10"/>
                    </a:lnTo>
                    <a:lnTo>
                      <a:pt x="30" y="14"/>
                    </a:lnTo>
                    <a:lnTo>
                      <a:pt x="30" y="14"/>
                    </a:lnTo>
                    <a:lnTo>
                      <a:pt x="28" y="10"/>
                    </a:lnTo>
                    <a:lnTo>
                      <a:pt x="28" y="6"/>
                    </a:lnTo>
                    <a:lnTo>
                      <a:pt x="28" y="6"/>
                    </a:lnTo>
                    <a:lnTo>
                      <a:pt x="28" y="2"/>
                    </a:lnTo>
                    <a:lnTo>
                      <a:pt x="30" y="2"/>
                    </a:lnTo>
                    <a:lnTo>
                      <a:pt x="30" y="2"/>
                    </a:lnTo>
                    <a:lnTo>
                      <a:pt x="34" y="6"/>
                    </a:lnTo>
                    <a:lnTo>
                      <a:pt x="34" y="6"/>
                    </a:lnTo>
                    <a:lnTo>
                      <a:pt x="40" y="10"/>
                    </a:lnTo>
                    <a:lnTo>
                      <a:pt x="46" y="18"/>
                    </a:lnTo>
                    <a:lnTo>
                      <a:pt x="46" y="18"/>
                    </a:lnTo>
                    <a:lnTo>
                      <a:pt x="48" y="22"/>
                    </a:lnTo>
                    <a:lnTo>
                      <a:pt x="50" y="30"/>
                    </a:lnTo>
                    <a:lnTo>
                      <a:pt x="50" y="30"/>
                    </a:lnTo>
                    <a:lnTo>
                      <a:pt x="48" y="18"/>
                    </a:lnTo>
                    <a:lnTo>
                      <a:pt x="48" y="18"/>
                    </a:lnTo>
                    <a:lnTo>
                      <a:pt x="48" y="14"/>
                    </a:lnTo>
                    <a:lnTo>
                      <a:pt x="48" y="14"/>
                    </a:lnTo>
                    <a:lnTo>
                      <a:pt x="48" y="8"/>
                    </a:lnTo>
                    <a:lnTo>
                      <a:pt x="50" y="6"/>
                    </a:lnTo>
                    <a:lnTo>
                      <a:pt x="50" y="6"/>
                    </a:lnTo>
                    <a:lnTo>
                      <a:pt x="56" y="4"/>
                    </a:lnTo>
                    <a:lnTo>
                      <a:pt x="60" y="4"/>
                    </a:lnTo>
                    <a:lnTo>
                      <a:pt x="60" y="4"/>
                    </a:lnTo>
                    <a:lnTo>
                      <a:pt x="64" y="8"/>
                    </a:lnTo>
                    <a:lnTo>
                      <a:pt x="64" y="8"/>
                    </a:lnTo>
                    <a:lnTo>
                      <a:pt x="66" y="12"/>
                    </a:lnTo>
                    <a:lnTo>
                      <a:pt x="68" y="14"/>
                    </a:lnTo>
                    <a:lnTo>
                      <a:pt x="70" y="12"/>
                    </a:lnTo>
                    <a:lnTo>
                      <a:pt x="74" y="6"/>
                    </a:lnTo>
                    <a:lnTo>
                      <a:pt x="74" y="6"/>
                    </a:lnTo>
                    <a:lnTo>
                      <a:pt x="76" y="2"/>
                    </a:lnTo>
                    <a:lnTo>
                      <a:pt x="78" y="0"/>
                    </a:lnTo>
                    <a:lnTo>
                      <a:pt x="84" y="2"/>
                    </a:lnTo>
                    <a:lnTo>
                      <a:pt x="84" y="2"/>
                    </a:lnTo>
                    <a:lnTo>
                      <a:pt x="88" y="4"/>
                    </a:lnTo>
                    <a:lnTo>
                      <a:pt x="90" y="4"/>
                    </a:lnTo>
                    <a:lnTo>
                      <a:pt x="92" y="2"/>
                    </a:lnTo>
                    <a:lnTo>
                      <a:pt x="92" y="2"/>
                    </a:lnTo>
                    <a:lnTo>
                      <a:pt x="94" y="2"/>
                    </a:lnTo>
                    <a:lnTo>
                      <a:pt x="96" y="4"/>
                    </a:lnTo>
                    <a:lnTo>
                      <a:pt x="98" y="4"/>
                    </a:lnTo>
                    <a:lnTo>
                      <a:pt x="100" y="2"/>
                    </a:lnTo>
                    <a:lnTo>
                      <a:pt x="100" y="2"/>
                    </a:lnTo>
                    <a:lnTo>
                      <a:pt x="104" y="2"/>
                    </a:lnTo>
                    <a:lnTo>
                      <a:pt x="104" y="2"/>
                    </a:lnTo>
                    <a:lnTo>
                      <a:pt x="106" y="8"/>
                    </a:lnTo>
                    <a:lnTo>
                      <a:pt x="106" y="16"/>
                    </a:lnTo>
                    <a:lnTo>
                      <a:pt x="106" y="16"/>
                    </a:lnTo>
                    <a:lnTo>
                      <a:pt x="104" y="22"/>
                    </a:lnTo>
                    <a:lnTo>
                      <a:pt x="102" y="24"/>
                    </a:lnTo>
                    <a:lnTo>
                      <a:pt x="98" y="24"/>
                    </a:lnTo>
                    <a:lnTo>
                      <a:pt x="98" y="24"/>
                    </a:lnTo>
                    <a:lnTo>
                      <a:pt x="94" y="24"/>
                    </a:lnTo>
                    <a:lnTo>
                      <a:pt x="88" y="24"/>
                    </a:lnTo>
                    <a:lnTo>
                      <a:pt x="80" y="28"/>
                    </a:lnTo>
                    <a:lnTo>
                      <a:pt x="72" y="32"/>
                    </a:lnTo>
                    <a:lnTo>
                      <a:pt x="62" y="34"/>
                    </a:lnTo>
                    <a:lnTo>
                      <a:pt x="62" y="34"/>
                    </a:lnTo>
                    <a:lnTo>
                      <a:pt x="62" y="36"/>
                    </a:lnTo>
                    <a:lnTo>
                      <a:pt x="62" y="36"/>
                    </a:lnTo>
                    <a:lnTo>
                      <a:pt x="60" y="44"/>
                    </a:lnTo>
                    <a:lnTo>
                      <a:pt x="60" y="44"/>
                    </a:lnTo>
                    <a:lnTo>
                      <a:pt x="58" y="48"/>
                    </a:lnTo>
                    <a:lnTo>
                      <a:pt x="58" y="48"/>
                    </a:lnTo>
                    <a:lnTo>
                      <a:pt x="58" y="48"/>
                    </a:lnTo>
                    <a:lnTo>
                      <a:pt x="50" y="48"/>
                    </a:lnTo>
                    <a:lnTo>
                      <a:pt x="46" y="50"/>
                    </a:lnTo>
                    <a:lnTo>
                      <a:pt x="42" y="54"/>
                    </a:lnTo>
                    <a:lnTo>
                      <a:pt x="42" y="54"/>
                    </a:lnTo>
                    <a:lnTo>
                      <a:pt x="36" y="46"/>
                    </a:lnTo>
                    <a:lnTo>
                      <a:pt x="36" y="46"/>
                    </a:lnTo>
                    <a:lnTo>
                      <a:pt x="34" y="46"/>
                    </a:lnTo>
                    <a:lnTo>
                      <a:pt x="34" y="48"/>
                    </a:lnTo>
                    <a:lnTo>
                      <a:pt x="34" y="52"/>
                    </a:lnTo>
                    <a:lnTo>
                      <a:pt x="3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4" name="Freeform 2315">
                <a:extLst>
                  <a:ext uri="{FF2B5EF4-FFF2-40B4-BE49-F238E27FC236}">
                    <a16:creationId xmlns:a16="http://schemas.microsoft.com/office/drawing/2014/main" id="{E2DBE200-8DF8-CD02-352B-CC5CDCCD7CDD}"/>
                  </a:ext>
                </a:extLst>
              </p:cNvPr>
              <p:cNvSpPr>
                <a:spLocks/>
              </p:cNvSpPr>
              <p:nvPr/>
            </p:nvSpPr>
            <p:spPr bwMode="auto">
              <a:xfrm>
                <a:off x="1700" y="2077"/>
                <a:ext cx="76" cy="78"/>
              </a:xfrm>
              <a:custGeom>
                <a:avLst/>
                <a:gdLst>
                  <a:gd name="T0" fmla="*/ 38 w 76"/>
                  <a:gd name="T1" fmla="*/ 12 h 78"/>
                  <a:gd name="T2" fmla="*/ 40 w 76"/>
                  <a:gd name="T3" fmla="*/ 12 h 78"/>
                  <a:gd name="T4" fmla="*/ 44 w 76"/>
                  <a:gd name="T5" fmla="*/ 10 h 78"/>
                  <a:gd name="T6" fmla="*/ 48 w 76"/>
                  <a:gd name="T7" fmla="*/ 12 h 78"/>
                  <a:gd name="T8" fmla="*/ 52 w 76"/>
                  <a:gd name="T9" fmla="*/ 6 h 78"/>
                  <a:gd name="T10" fmla="*/ 56 w 76"/>
                  <a:gd name="T11" fmla="*/ 8 h 78"/>
                  <a:gd name="T12" fmla="*/ 56 w 76"/>
                  <a:gd name="T13" fmla="*/ 20 h 78"/>
                  <a:gd name="T14" fmla="*/ 58 w 76"/>
                  <a:gd name="T15" fmla="*/ 28 h 78"/>
                  <a:gd name="T16" fmla="*/ 62 w 76"/>
                  <a:gd name="T17" fmla="*/ 32 h 78"/>
                  <a:gd name="T18" fmla="*/ 64 w 76"/>
                  <a:gd name="T19" fmla="*/ 44 h 78"/>
                  <a:gd name="T20" fmla="*/ 64 w 76"/>
                  <a:gd name="T21" fmla="*/ 52 h 78"/>
                  <a:gd name="T22" fmla="*/ 68 w 76"/>
                  <a:gd name="T23" fmla="*/ 54 h 78"/>
                  <a:gd name="T24" fmla="*/ 74 w 76"/>
                  <a:gd name="T25" fmla="*/ 58 h 78"/>
                  <a:gd name="T26" fmla="*/ 76 w 76"/>
                  <a:gd name="T27" fmla="*/ 68 h 78"/>
                  <a:gd name="T28" fmla="*/ 70 w 76"/>
                  <a:gd name="T29" fmla="*/ 72 h 78"/>
                  <a:gd name="T30" fmla="*/ 62 w 76"/>
                  <a:gd name="T31" fmla="*/ 74 h 78"/>
                  <a:gd name="T32" fmla="*/ 60 w 76"/>
                  <a:gd name="T33" fmla="*/ 78 h 78"/>
                  <a:gd name="T34" fmla="*/ 58 w 76"/>
                  <a:gd name="T35" fmla="*/ 78 h 78"/>
                  <a:gd name="T36" fmla="*/ 56 w 76"/>
                  <a:gd name="T37" fmla="*/ 76 h 78"/>
                  <a:gd name="T38" fmla="*/ 52 w 76"/>
                  <a:gd name="T39" fmla="*/ 56 h 78"/>
                  <a:gd name="T40" fmla="*/ 50 w 76"/>
                  <a:gd name="T41" fmla="*/ 56 h 78"/>
                  <a:gd name="T42" fmla="*/ 44 w 76"/>
                  <a:gd name="T43" fmla="*/ 60 h 78"/>
                  <a:gd name="T44" fmla="*/ 36 w 76"/>
                  <a:gd name="T45" fmla="*/ 62 h 78"/>
                  <a:gd name="T46" fmla="*/ 30 w 76"/>
                  <a:gd name="T47" fmla="*/ 50 h 78"/>
                  <a:gd name="T48" fmla="*/ 28 w 76"/>
                  <a:gd name="T49" fmla="*/ 44 h 78"/>
                  <a:gd name="T50" fmla="*/ 22 w 76"/>
                  <a:gd name="T51" fmla="*/ 42 h 78"/>
                  <a:gd name="T52" fmla="*/ 20 w 76"/>
                  <a:gd name="T53" fmla="*/ 44 h 78"/>
                  <a:gd name="T54" fmla="*/ 12 w 76"/>
                  <a:gd name="T55" fmla="*/ 50 h 78"/>
                  <a:gd name="T56" fmla="*/ 10 w 76"/>
                  <a:gd name="T57" fmla="*/ 48 h 78"/>
                  <a:gd name="T58" fmla="*/ 6 w 76"/>
                  <a:gd name="T59" fmla="*/ 44 h 78"/>
                  <a:gd name="T60" fmla="*/ 6 w 76"/>
                  <a:gd name="T61" fmla="*/ 38 h 78"/>
                  <a:gd name="T62" fmla="*/ 8 w 76"/>
                  <a:gd name="T63" fmla="*/ 36 h 78"/>
                  <a:gd name="T64" fmla="*/ 4 w 76"/>
                  <a:gd name="T65" fmla="*/ 38 h 78"/>
                  <a:gd name="T66" fmla="*/ 0 w 76"/>
                  <a:gd name="T67" fmla="*/ 32 h 78"/>
                  <a:gd name="T68" fmla="*/ 2 w 76"/>
                  <a:gd name="T69" fmla="*/ 24 h 78"/>
                  <a:gd name="T70" fmla="*/ 8 w 76"/>
                  <a:gd name="T71" fmla="*/ 16 h 78"/>
                  <a:gd name="T72" fmla="*/ 10 w 76"/>
                  <a:gd name="T73" fmla="*/ 16 h 78"/>
                  <a:gd name="T74" fmla="*/ 22 w 76"/>
                  <a:gd name="T75" fmla="*/ 14 h 78"/>
                  <a:gd name="T76" fmla="*/ 28 w 76"/>
                  <a:gd name="T77" fmla="*/ 0 h 78"/>
                  <a:gd name="T78" fmla="*/ 30 w 76"/>
                  <a:gd name="T79" fmla="*/ 0 h 78"/>
                  <a:gd name="T80" fmla="*/ 34 w 76"/>
                  <a:gd name="T81" fmla="*/ 4 h 78"/>
                  <a:gd name="T82" fmla="*/ 38 w 76"/>
                  <a:gd name="T8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8">
                    <a:moveTo>
                      <a:pt x="38" y="12"/>
                    </a:moveTo>
                    <a:lnTo>
                      <a:pt x="38" y="12"/>
                    </a:lnTo>
                    <a:lnTo>
                      <a:pt x="40" y="12"/>
                    </a:lnTo>
                    <a:lnTo>
                      <a:pt x="40" y="12"/>
                    </a:lnTo>
                    <a:lnTo>
                      <a:pt x="42" y="10"/>
                    </a:lnTo>
                    <a:lnTo>
                      <a:pt x="44" y="10"/>
                    </a:lnTo>
                    <a:lnTo>
                      <a:pt x="46" y="12"/>
                    </a:lnTo>
                    <a:lnTo>
                      <a:pt x="48" y="12"/>
                    </a:lnTo>
                    <a:lnTo>
                      <a:pt x="48" y="12"/>
                    </a:lnTo>
                    <a:lnTo>
                      <a:pt x="52" y="6"/>
                    </a:lnTo>
                    <a:lnTo>
                      <a:pt x="54" y="6"/>
                    </a:lnTo>
                    <a:lnTo>
                      <a:pt x="56" y="8"/>
                    </a:lnTo>
                    <a:lnTo>
                      <a:pt x="56" y="8"/>
                    </a:lnTo>
                    <a:lnTo>
                      <a:pt x="56" y="20"/>
                    </a:lnTo>
                    <a:lnTo>
                      <a:pt x="56" y="26"/>
                    </a:lnTo>
                    <a:lnTo>
                      <a:pt x="58" y="28"/>
                    </a:lnTo>
                    <a:lnTo>
                      <a:pt x="58" y="28"/>
                    </a:lnTo>
                    <a:lnTo>
                      <a:pt x="62" y="32"/>
                    </a:lnTo>
                    <a:lnTo>
                      <a:pt x="64" y="38"/>
                    </a:lnTo>
                    <a:lnTo>
                      <a:pt x="64" y="44"/>
                    </a:lnTo>
                    <a:lnTo>
                      <a:pt x="64" y="52"/>
                    </a:lnTo>
                    <a:lnTo>
                      <a:pt x="64" y="52"/>
                    </a:lnTo>
                    <a:lnTo>
                      <a:pt x="66" y="54"/>
                    </a:lnTo>
                    <a:lnTo>
                      <a:pt x="68" y="54"/>
                    </a:lnTo>
                    <a:lnTo>
                      <a:pt x="70" y="56"/>
                    </a:lnTo>
                    <a:lnTo>
                      <a:pt x="74" y="58"/>
                    </a:lnTo>
                    <a:lnTo>
                      <a:pt x="76" y="68"/>
                    </a:lnTo>
                    <a:lnTo>
                      <a:pt x="76" y="68"/>
                    </a:lnTo>
                    <a:lnTo>
                      <a:pt x="74" y="70"/>
                    </a:lnTo>
                    <a:lnTo>
                      <a:pt x="70" y="72"/>
                    </a:lnTo>
                    <a:lnTo>
                      <a:pt x="66" y="72"/>
                    </a:lnTo>
                    <a:lnTo>
                      <a:pt x="62" y="74"/>
                    </a:lnTo>
                    <a:lnTo>
                      <a:pt x="62" y="74"/>
                    </a:lnTo>
                    <a:lnTo>
                      <a:pt x="60" y="78"/>
                    </a:lnTo>
                    <a:lnTo>
                      <a:pt x="60" y="78"/>
                    </a:lnTo>
                    <a:lnTo>
                      <a:pt x="58" y="78"/>
                    </a:lnTo>
                    <a:lnTo>
                      <a:pt x="56" y="76"/>
                    </a:lnTo>
                    <a:lnTo>
                      <a:pt x="56" y="76"/>
                    </a:lnTo>
                    <a:lnTo>
                      <a:pt x="54" y="62"/>
                    </a:lnTo>
                    <a:lnTo>
                      <a:pt x="52" y="56"/>
                    </a:lnTo>
                    <a:lnTo>
                      <a:pt x="50" y="56"/>
                    </a:lnTo>
                    <a:lnTo>
                      <a:pt x="50" y="56"/>
                    </a:lnTo>
                    <a:lnTo>
                      <a:pt x="44" y="60"/>
                    </a:lnTo>
                    <a:lnTo>
                      <a:pt x="44" y="60"/>
                    </a:lnTo>
                    <a:lnTo>
                      <a:pt x="40" y="62"/>
                    </a:lnTo>
                    <a:lnTo>
                      <a:pt x="36" y="62"/>
                    </a:lnTo>
                    <a:lnTo>
                      <a:pt x="32" y="58"/>
                    </a:lnTo>
                    <a:lnTo>
                      <a:pt x="30" y="50"/>
                    </a:lnTo>
                    <a:lnTo>
                      <a:pt x="30" y="50"/>
                    </a:lnTo>
                    <a:lnTo>
                      <a:pt x="28" y="44"/>
                    </a:lnTo>
                    <a:lnTo>
                      <a:pt x="26" y="42"/>
                    </a:lnTo>
                    <a:lnTo>
                      <a:pt x="22" y="42"/>
                    </a:lnTo>
                    <a:lnTo>
                      <a:pt x="20" y="44"/>
                    </a:lnTo>
                    <a:lnTo>
                      <a:pt x="20" y="44"/>
                    </a:lnTo>
                    <a:lnTo>
                      <a:pt x="16" y="48"/>
                    </a:lnTo>
                    <a:lnTo>
                      <a:pt x="12" y="50"/>
                    </a:lnTo>
                    <a:lnTo>
                      <a:pt x="12" y="50"/>
                    </a:lnTo>
                    <a:lnTo>
                      <a:pt x="10" y="48"/>
                    </a:lnTo>
                    <a:lnTo>
                      <a:pt x="6" y="44"/>
                    </a:lnTo>
                    <a:lnTo>
                      <a:pt x="6" y="44"/>
                    </a:lnTo>
                    <a:lnTo>
                      <a:pt x="6" y="38"/>
                    </a:lnTo>
                    <a:lnTo>
                      <a:pt x="6" y="38"/>
                    </a:lnTo>
                    <a:lnTo>
                      <a:pt x="8" y="36"/>
                    </a:lnTo>
                    <a:lnTo>
                      <a:pt x="8" y="36"/>
                    </a:lnTo>
                    <a:lnTo>
                      <a:pt x="4" y="38"/>
                    </a:lnTo>
                    <a:lnTo>
                      <a:pt x="4" y="38"/>
                    </a:lnTo>
                    <a:lnTo>
                      <a:pt x="2" y="36"/>
                    </a:lnTo>
                    <a:lnTo>
                      <a:pt x="0" y="32"/>
                    </a:lnTo>
                    <a:lnTo>
                      <a:pt x="0" y="32"/>
                    </a:lnTo>
                    <a:lnTo>
                      <a:pt x="2" y="24"/>
                    </a:lnTo>
                    <a:lnTo>
                      <a:pt x="4" y="18"/>
                    </a:lnTo>
                    <a:lnTo>
                      <a:pt x="8" y="16"/>
                    </a:lnTo>
                    <a:lnTo>
                      <a:pt x="10" y="16"/>
                    </a:lnTo>
                    <a:lnTo>
                      <a:pt x="10" y="16"/>
                    </a:lnTo>
                    <a:lnTo>
                      <a:pt x="22" y="14"/>
                    </a:lnTo>
                    <a:lnTo>
                      <a:pt x="22" y="14"/>
                    </a:lnTo>
                    <a:lnTo>
                      <a:pt x="26" y="10"/>
                    </a:lnTo>
                    <a:lnTo>
                      <a:pt x="28" y="0"/>
                    </a:lnTo>
                    <a:lnTo>
                      <a:pt x="28" y="0"/>
                    </a:lnTo>
                    <a:lnTo>
                      <a:pt x="30" y="0"/>
                    </a:lnTo>
                    <a:lnTo>
                      <a:pt x="32" y="0"/>
                    </a:lnTo>
                    <a:lnTo>
                      <a:pt x="34" y="4"/>
                    </a:lnTo>
                    <a:lnTo>
                      <a:pt x="34" y="8"/>
                    </a:lnTo>
                    <a:lnTo>
                      <a:pt x="38" y="12"/>
                    </a:lnTo>
                    <a:lnTo>
                      <a:pt x="3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5" name="Freeform 2316">
                <a:extLst>
                  <a:ext uri="{FF2B5EF4-FFF2-40B4-BE49-F238E27FC236}">
                    <a16:creationId xmlns:a16="http://schemas.microsoft.com/office/drawing/2014/main" id="{C6143211-DE5D-9556-6254-98EA1D9F9191}"/>
                  </a:ext>
                </a:extLst>
              </p:cNvPr>
              <p:cNvSpPr>
                <a:spLocks/>
              </p:cNvSpPr>
              <p:nvPr/>
            </p:nvSpPr>
            <p:spPr bwMode="auto">
              <a:xfrm>
                <a:off x="1688" y="2035"/>
                <a:ext cx="36" cy="60"/>
              </a:xfrm>
              <a:custGeom>
                <a:avLst/>
                <a:gdLst>
                  <a:gd name="T0" fmla="*/ 18 w 36"/>
                  <a:gd name="T1" fmla="*/ 10 h 60"/>
                  <a:gd name="T2" fmla="*/ 24 w 36"/>
                  <a:gd name="T3" fmla="*/ 0 h 60"/>
                  <a:gd name="T4" fmla="*/ 34 w 36"/>
                  <a:gd name="T5" fmla="*/ 6 h 60"/>
                  <a:gd name="T6" fmla="*/ 34 w 36"/>
                  <a:gd name="T7" fmla="*/ 8 h 60"/>
                  <a:gd name="T8" fmla="*/ 34 w 36"/>
                  <a:gd name="T9" fmla="*/ 14 h 60"/>
                  <a:gd name="T10" fmla="*/ 32 w 36"/>
                  <a:gd name="T11" fmla="*/ 22 h 60"/>
                  <a:gd name="T12" fmla="*/ 32 w 36"/>
                  <a:gd name="T13" fmla="*/ 22 h 60"/>
                  <a:gd name="T14" fmla="*/ 32 w 36"/>
                  <a:gd name="T15" fmla="*/ 20 h 60"/>
                  <a:gd name="T16" fmla="*/ 30 w 36"/>
                  <a:gd name="T17" fmla="*/ 20 h 60"/>
                  <a:gd name="T18" fmla="*/ 34 w 36"/>
                  <a:gd name="T19" fmla="*/ 20 h 60"/>
                  <a:gd name="T20" fmla="*/ 34 w 36"/>
                  <a:gd name="T21" fmla="*/ 22 h 60"/>
                  <a:gd name="T22" fmla="*/ 36 w 36"/>
                  <a:gd name="T23" fmla="*/ 32 h 60"/>
                  <a:gd name="T24" fmla="*/ 36 w 36"/>
                  <a:gd name="T25" fmla="*/ 36 h 60"/>
                  <a:gd name="T26" fmla="*/ 34 w 36"/>
                  <a:gd name="T27" fmla="*/ 50 h 60"/>
                  <a:gd name="T28" fmla="*/ 30 w 36"/>
                  <a:gd name="T29" fmla="*/ 58 h 60"/>
                  <a:gd name="T30" fmla="*/ 26 w 36"/>
                  <a:gd name="T31" fmla="*/ 60 h 60"/>
                  <a:gd name="T32" fmla="*/ 18 w 36"/>
                  <a:gd name="T33" fmla="*/ 58 h 60"/>
                  <a:gd name="T34" fmla="*/ 14 w 36"/>
                  <a:gd name="T35" fmla="*/ 58 h 60"/>
                  <a:gd name="T36" fmla="*/ 10 w 36"/>
                  <a:gd name="T37" fmla="*/ 60 h 60"/>
                  <a:gd name="T38" fmla="*/ 4 w 36"/>
                  <a:gd name="T39" fmla="*/ 54 h 60"/>
                  <a:gd name="T40" fmla="*/ 2 w 36"/>
                  <a:gd name="T41" fmla="*/ 54 h 60"/>
                  <a:gd name="T42" fmla="*/ 0 w 36"/>
                  <a:gd name="T43" fmla="*/ 46 h 60"/>
                  <a:gd name="T44" fmla="*/ 2 w 36"/>
                  <a:gd name="T45" fmla="*/ 44 h 60"/>
                  <a:gd name="T46" fmla="*/ 8 w 36"/>
                  <a:gd name="T47" fmla="*/ 46 h 60"/>
                  <a:gd name="T48" fmla="*/ 6 w 36"/>
                  <a:gd name="T49" fmla="*/ 38 h 60"/>
                  <a:gd name="T50" fmla="*/ 4 w 36"/>
                  <a:gd name="T51" fmla="*/ 34 h 60"/>
                  <a:gd name="T52" fmla="*/ 6 w 36"/>
                  <a:gd name="T53" fmla="*/ 32 h 60"/>
                  <a:gd name="T54" fmla="*/ 10 w 36"/>
                  <a:gd name="T55" fmla="*/ 38 h 60"/>
                  <a:gd name="T56" fmla="*/ 12 w 36"/>
                  <a:gd name="T57" fmla="*/ 38 h 60"/>
                  <a:gd name="T58" fmla="*/ 12 w 36"/>
                  <a:gd name="T59" fmla="*/ 28 h 60"/>
                  <a:gd name="T60" fmla="*/ 14 w 36"/>
                  <a:gd name="T61" fmla="*/ 28 h 60"/>
                  <a:gd name="T62" fmla="*/ 16 w 36"/>
                  <a:gd name="T63" fmla="*/ 28 h 60"/>
                  <a:gd name="T64" fmla="*/ 18 w 36"/>
                  <a:gd name="T65" fmla="*/ 26 h 60"/>
                  <a:gd name="T66" fmla="*/ 18 w 36"/>
                  <a:gd name="T67" fmla="*/ 22 h 60"/>
                  <a:gd name="T68" fmla="*/ 18 w 36"/>
                  <a:gd name="T69"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60">
                    <a:moveTo>
                      <a:pt x="18" y="10"/>
                    </a:moveTo>
                    <a:lnTo>
                      <a:pt x="18" y="10"/>
                    </a:lnTo>
                    <a:lnTo>
                      <a:pt x="20" y="2"/>
                    </a:lnTo>
                    <a:lnTo>
                      <a:pt x="24" y="0"/>
                    </a:lnTo>
                    <a:lnTo>
                      <a:pt x="30" y="2"/>
                    </a:lnTo>
                    <a:lnTo>
                      <a:pt x="34" y="6"/>
                    </a:lnTo>
                    <a:lnTo>
                      <a:pt x="34" y="6"/>
                    </a:lnTo>
                    <a:lnTo>
                      <a:pt x="34" y="8"/>
                    </a:lnTo>
                    <a:lnTo>
                      <a:pt x="34" y="14"/>
                    </a:lnTo>
                    <a:lnTo>
                      <a:pt x="34" y="14"/>
                    </a:lnTo>
                    <a:lnTo>
                      <a:pt x="34" y="18"/>
                    </a:lnTo>
                    <a:lnTo>
                      <a:pt x="32" y="22"/>
                    </a:lnTo>
                    <a:lnTo>
                      <a:pt x="32" y="22"/>
                    </a:lnTo>
                    <a:lnTo>
                      <a:pt x="32" y="22"/>
                    </a:lnTo>
                    <a:lnTo>
                      <a:pt x="32" y="20"/>
                    </a:lnTo>
                    <a:lnTo>
                      <a:pt x="32" y="20"/>
                    </a:lnTo>
                    <a:lnTo>
                      <a:pt x="30" y="20"/>
                    </a:lnTo>
                    <a:lnTo>
                      <a:pt x="30" y="20"/>
                    </a:lnTo>
                    <a:lnTo>
                      <a:pt x="32" y="22"/>
                    </a:lnTo>
                    <a:lnTo>
                      <a:pt x="34" y="20"/>
                    </a:lnTo>
                    <a:lnTo>
                      <a:pt x="34" y="20"/>
                    </a:lnTo>
                    <a:lnTo>
                      <a:pt x="34" y="22"/>
                    </a:lnTo>
                    <a:lnTo>
                      <a:pt x="36" y="24"/>
                    </a:lnTo>
                    <a:lnTo>
                      <a:pt x="36" y="32"/>
                    </a:lnTo>
                    <a:lnTo>
                      <a:pt x="36" y="32"/>
                    </a:lnTo>
                    <a:lnTo>
                      <a:pt x="36" y="36"/>
                    </a:lnTo>
                    <a:lnTo>
                      <a:pt x="36" y="36"/>
                    </a:lnTo>
                    <a:lnTo>
                      <a:pt x="34" y="50"/>
                    </a:lnTo>
                    <a:lnTo>
                      <a:pt x="34" y="50"/>
                    </a:lnTo>
                    <a:lnTo>
                      <a:pt x="30" y="58"/>
                    </a:lnTo>
                    <a:lnTo>
                      <a:pt x="28" y="60"/>
                    </a:lnTo>
                    <a:lnTo>
                      <a:pt x="26" y="60"/>
                    </a:lnTo>
                    <a:lnTo>
                      <a:pt x="22" y="58"/>
                    </a:lnTo>
                    <a:lnTo>
                      <a:pt x="18" y="58"/>
                    </a:lnTo>
                    <a:lnTo>
                      <a:pt x="18" y="58"/>
                    </a:lnTo>
                    <a:lnTo>
                      <a:pt x="14" y="58"/>
                    </a:lnTo>
                    <a:lnTo>
                      <a:pt x="10" y="60"/>
                    </a:lnTo>
                    <a:lnTo>
                      <a:pt x="10" y="60"/>
                    </a:lnTo>
                    <a:lnTo>
                      <a:pt x="6" y="56"/>
                    </a:lnTo>
                    <a:lnTo>
                      <a:pt x="4" y="54"/>
                    </a:lnTo>
                    <a:lnTo>
                      <a:pt x="2" y="54"/>
                    </a:lnTo>
                    <a:lnTo>
                      <a:pt x="2" y="54"/>
                    </a:lnTo>
                    <a:lnTo>
                      <a:pt x="0" y="52"/>
                    </a:lnTo>
                    <a:lnTo>
                      <a:pt x="0" y="46"/>
                    </a:lnTo>
                    <a:lnTo>
                      <a:pt x="0" y="46"/>
                    </a:lnTo>
                    <a:lnTo>
                      <a:pt x="2" y="44"/>
                    </a:lnTo>
                    <a:lnTo>
                      <a:pt x="4" y="44"/>
                    </a:lnTo>
                    <a:lnTo>
                      <a:pt x="8" y="46"/>
                    </a:lnTo>
                    <a:lnTo>
                      <a:pt x="8" y="46"/>
                    </a:lnTo>
                    <a:lnTo>
                      <a:pt x="6" y="38"/>
                    </a:lnTo>
                    <a:lnTo>
                      <a:pt x="4" y="34"/>
                    </a:lnTo>
                    <a:lnTo>
                      <a:pt x="4" y="34"/>
                    </a:lnTo>
                    <a:lnTo>
                      <a:pt x="6" y="32"/>
                    </a:lnTo>
                    <a:lnTo>
                      <a:pt x="6" y="32"/>
                    </a:lnTo>
                    <a:lnTo>
                      <a:pt x="8" y="34"/>
                    </a:lnTo>
                    <a:lnTo>
                      <a:pt x="10" y="38"/>
                    </a:lnTo>
                    <a:lnTo>
                      <a:pt x="10" y="38"/>
                    </a:lnTo>
                    <a:lnTo>
                      <a:pt x="12" y="38"/>
                    </a:lnTo>
                    <a:lnTo>
                      <a:pt x="12" y="28"/>
                    </a:lnTo>
                    <a:lnTo>
                      <a:pt x="12" y="28"/>
                    </a:lnTo>
                    <a:lnTo>
                      <a:pt x="12" y="28"/>
                    </a:lnTo>
                    <a:lnTo>
                      <a:pt x="14" y="28"/>
                    </a:lnTo>
                    <a:lnTo>
                      <a:pt x="16" y="28"/>
                    </a:lnTo>
                    <a:lnTo>
                      <a:pt x="16" y="28"/>
                    </a:lnTo>
                    <a:lnTo>
                      <a:pt x="18" y="28"/>
                    </a:lnTo>
                    <a:lnTo>
                      <a:pt x="18" y="26"/>
                    </a:lnTo>
                    <a:lnTo>
                      <a:pt x="18" y="22"/>
                    </a:lnTo>
                    <a:lnTo>
                      <a:pt x="18" y="22"/>
                    </a:lnTo>
                    <a:lnTo>
                      <a:pt x="18" y="16"/>
                    </a:lnTo>
                    <a:lnTo>
                      <a:pt x="18" y="10"/>
                    </a:lnTo>
                    <a:lnTo>
                      <a:pt x="1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6" name="Freeform 2317">
                <a:extLst>
                  <a:ext uri="{FF2B5EF4-FFF2-40B4-BE49-F238E27FC236}">
                    <a16:creationId xmlns:a16="http://schemas.microsoft.com/office/drawing/2014/main" id="{1815DF34-4107-C238-424B-AF790DB4A13D}"/>
                  </a:ext>
                </a:extLst>
              </p:cNvPr>
              <p:cNvSpPr>
                <a:spLocks/>
              </p:cNvSpPr>
              <p:nvPr/>
            </p:nvSpPr>
            <p:spPr bwMode="auto">
              <a:xfrm>
                <a:off x="1740" y="2041"/>
                <a:ext cx="22" cy="52"/>
              </a:xfrm>
              <a:custGeom>
                <a:avLst/>
                <a:gdLst>
                  <a:gd name="T0" fmla="*/ 16 w 22"/>
                  <a:gd name="T1" fmla="*/ 48 h 52"/>
                  <a:gd name="T2" fmla="*/ 16 w 22"/>
                  <a:gd name="T3" fmla="*/ 48 h 52"/>
                  <a:gd name="T4" fmla="*/ 14 w 22"/>
                  <a:gd name="T5" fmla="*/ 46 h 52"/>
                  <a:gd name="T6" fmla="*/ 14 w 22"/>
                  <a:gd name="T7" fmla="*/ 44 h 52"/>
                  <a:gd name="T8" fmla="*/ 12 w 22"/>
                  <a:gd name="T9" fmla="*/ 46 h 52"/>
                  <a:gd name="T10" fmla="*/ 12 w 22"/>
                  <a:gd name="T11" fmla="*/ 46 h 52"/>
                  <a:gd name="T12" fmla="*/ 10 w 22"/>
                  <a:gd name="T13" fmla="*/ 50 h 52"/>
                  <a:gd name="T14" fmla="*/ 6 w 22"/>
                  <a:gd name="T15" fmla="*/ 50 h 52"/>
                  <a:gd name="T16" fmla="*/ 0 w 22"/>
                  <a:gd name="T17" fmla="*/ 48 h 52"/>
                  <a:gd name="T18" fmla="*/ 0 w 22"/>
                  <a:gd name="T19" fmla="*/ 48 h 52"/>
                  <a:gd name="T20" fmla="*/ 0 w 22"/>
                  <a:gd name="T21" fmla="*/ 40 h 52"/>
                  <a:gd name="T22" fmla="*/ 2 w 22"/>
                  <a:gd name="T23" fmla="*/ 40 h 52"/>
                  <a:gd name="T24" fmla="*/ 2 w 22"/>
                  <a:gd name="T25" fmla="*/ 40 h 52"/>
                  <a:gd name="T26" fmla="*/ 4 w 22"/>
                  <a:gd name="T27" fmla="*/ 40 h 52"/>
                  <a:gd name="T28" fmla="*/ 6 w 22"/>
                  <a:gd name="T29" fmla="*/ 40 h 52"/>
                  <a:gd name="T30" fmla="*/ 8 w 22"/>
                  <a:gd name="T31" fmla="*/ 40 h 52"/>
                  <a:gd name="T32" fmla="*/ 8 w 22"/>
                  <a:gd name="T33" fmla="*/ 40 h 52"/>
                  <a:gd name="T34" fmla="*/ 2 w 22"/>
                  <a:gd name="T35" fmla="*/ 32 h 52"/>
                  <a:gd name="T36" fmla="*/ 0 w 22"/>
                  <a:gd name="T37" fmla="*/ 24 h 52"/>
                  <a:gd name="T38" fmla="*/ 0 w 22"/>
                  <a:gd name="T39" fmla="*/ 0 h 52"/>
                  <a:gd name="T40" fmla="*/ 0 w 22"/>
                  <a:gd name="T41" fmla="*/ 0 h 52"/>
                  <a:gd name="T42" fmla="*/ 8 w 22"/>
                  <a:gd name="T43" fmla="*/ 4 h 52"/>
                  <a:gd name="T44" fmla="*/ 8 w 22"/>
                  <a:gd name="T45" fmla="*/ 4 h 52"/>
                  <a:gd name="T46" fmla="*/ 10 w 22"/>
                  <a:gd name="T47" fmla="*/ 6 h 52"/>
                  <a:gd name="T48" fmla="*/ 10 w 22"/>
                  <a:gd name="T49" fmla="*/ 10 h 52"/>
                  <a:gd name="T50" fmla="*/ 8 w 22"/>
                  <a:gd name="T51" fmla="*/ 16 h 52"/>
                  <a:gd name="T52" fmla="*/ 8 w 22"/>
                  <a:gd name="T53" fmla="*/ 16 h 52"/>
                  <a:gd name="T54" fmla="*/ 10 w 22"/>
                  <a:gd name="T55" fmla="*/ 22 h 52"/>
                  <a:gd name="T56" fmla="*/ 14 w 22"/>
                  <a:gd name="T57" fmla="*/ 28 h 52"/>
                  <a:gd name="T58" fmla="*/ 20 w 22"/>
                  <a:gd name="T59" fmla="*/ 38 h 52"/>
                  <a:gd name="T60" fmla="*/ 20 w 22"/>
                  <a:gd name="T61" fmla="*/ 38 h 52"/>
                  <a:gd name="T62" fmla="*/ 22 w 22"/>
                  <a:gd name="T63" fmla="*/ 42 h 52"/>
                  <a:gd name="T64" fmla="*/ 22 w 22"/>
                  <a:gd name="T65" fmla="*/ 50 h 52"/>
                  <a:gd name="T66" fmla="*/ 22 w 22"/>
                  <a:gd name="T67" fmla="*/ 50 h 52"/>
                  <a:gd name="T68" fmla="*/ 20 w 22"/>
                  <a:gd name="T69" fmla="*/ 52 h 52"/>
                  <a:gd name="T70" fmla="*/ 16 w 22"/>
                  <a:gd name="T71" fmla="*/ 50 h 52"/>
                  <a:gd name="T72" fmla="*/ 16 w 22"/>
                  <a:gd name="T73" fmla="*/ 50 h 52"/>
                  <a:gd name="T74" fmla="*/ 16 w 22"/>
                  <a:gd name="T75" fmla="*/ 48 h 52"/>
                  <a:gd name="T76" fmla="*/ 16 w 22"/>
                  <a:gd name="T77"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52">
                    <a:moveTo>
                      <a:pt x="16" y="48"/>
                    </a:moveTo>
                    <a:lnTo>
                      <a:pt x="16" y="48"/>
                    </a:lnTo>
                    <a:lnTo>
                      <a:pt x="14" y="46"/>
                    </a:lnTo>
                    <a:lnTo>
                      <a:pt x="14" y="44"/>
                    </a:lnTo>
                    <a:lnTo>
                      <a:pt x="12" y="46"/>
                    </a:lnTo>
                    <a:lnTo>
                      <a:pt x="12" y="46"/>
                    </a:lnTo>
                    <a:lnTo>
                      <a:pt x="10" y="50"/>
                    </a:lnTo>
                    <a:lnTo>
                      <a:pt x="6" y="50"/>
                    </a:lnTo>
                    <a:lnTo>
                      <a:pt x="0" y="48"/>
                    </a:lnTo>
                    <a:lnTo>
                      <a:pt x="0" y="48"/>
                    </a:lnTo>
                    <a:lnTo>
                      <a:pt x="0" y="40"/>
                    </a:lnTo>
                    <a:lnTo>
                      <a:pt x="2" y="40"/>
                    </a:lnTo>
                    <a:lnTo>
                      <a:pt x="2" y="40"/>
                    </a:lnTo>
                    <a:lnTo>
                      <a:pt x="4" y="40"/>
                    </a:lnTo>
                    <a:lnTo>
                      <a:pt x="6" y="40"/>
                    </a:lnTo>
                    <a:lnTo>
                      <a:pt x="8" y="40"/>
                    </a:lnTo>
                    <a:lnTo>
                      <a:pt x="8" y="40"/>
                    </a:lnTo>
                    <a:lnTo>
                      <a:pt x="2" y="32"/>
                    </a:lnTo>
                    <a:lnTo>
                      <a:pt x="0" y="24"/>
                    </a:lnTo>
                    <a:lnTo>
                      <a:pt x="0" y="0"/>
                    </a:lnTo>
                    <a:lnTo>
                      <a:pt x="0" y="0"/>
                    </a:lnTo>
                    <a:lnTo>
                      <a:pt x="8" y="4"/>
                    </a:lnTo>
                    <a:lnTo>
                      <a:pt x="8" y="4"/>
                    </a:lnTo>
                    <a:lnTo>
                      <a:pt x="10" y="6"/>
                    </a:lnTo>
                    <a:lnTo>
                      <a:pt x="10" y="10"/>
                    </a:lnTo>
                    <a:lnTo>
                      <a:pt x="8" y="16"/>
                    </a:lnTo>
                    <a:lnTo>
                      <a:pt x="8" y="16"/>
                    </a:lnTo>
                    <a:lnTo>
                      <a:pt x="10" y="22"/>
                    </a:lnTo>
                    <a:lnTo>
                      <a:pt x="14" y="28"/>
                    </a:lnTo>
                    <a:lnTo>
                      <a:pt x="20" y="38"/>
                    </a:lnTo>
                    <a:lnTo>
                      <a:pt x="20" y="38"/>
                    </a:lnTo>
                    <a:lnTo>
                      <a:pt x="22" y="42"/>
                    </a:lnTo>
                    <a:lnTo>
                      <a:pt x="22" y="50"/>
                    </a:lnTo>
                    <a:lnTo>
                      <a:pt x="22" y="50"/>
                    </a:lnTo>
                    <a:lnTo>
                      <a:pt x="20" y="52"/>
                    </a:lnTo>
                    <a:lnTo>
                      <a:pt x="16" y="50"/>
                    </a:lnTo>
                    <a:lnTo>
                      <a:pt x="16" y="50"/>
                    </a:lnTo>
                    <a:lnTo>
                      <a:pt x="16" y="48"/>
                    </a:ln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7" name="Freeform 2318">
                <a:extLst>
                  <a:ext uri="{FF2B5EF4-FFF2-40B4-BE49-F238E27FC236}">
                    <a16:creationId xmlns:a16="http://schemas.microsoft.com/office/drawing/2014/main" id="{8B5DCA38-3972-1705-2854-5C9E43EDD467}"/>
                  </a:ext>
                </a:extLst>
              </p:cNvPr>
              <p:cNvSpPr>
                <a:spLocks/>
              </p:cNvSpPr>
              <p:nvPr/>
            </p:nvSpPr>
            <p:spPr bwMode="auto">
              <a:xfrm>
                <a:off x="1726" y="1912"/>
                <a:ext cx="30" cy="36"/>
              </a:xfrm>
              <a:custGeom>
                <a:avLst/>
                <a:gdLst>
                  <a:gd name="T0" fmla="*/ 30 w 30"/>
                  <a:gd name="T1" fmla="*/ 26 h 36"/>
                  <a:gd name="T2" fmla="*/ 30 w 30"/>
                  <a:gd name="T3" fmla="*/ 26 h 36"/>
                  <a:gd name="T4" fmla="*/ 22 w 30"/>
                  <a:gd name="T5" fmla="*/ 30 h 36"/>
                  <a:gd name="T6" fmla="*/ 18 w 30"/>
                  <a:gd name="T7" fmla="*/ 32 h 36"/>
                  <a:gd name="T8" fmla="*/ 14 w 30"/>
                  <a:gd name="T9" fmla="*/ 36 h 36"/>
                  <a:gd name="T10" fmla="*/ 14 w 30"/>
                  <a:gd name="T11" fmla="*/ 36 h 36"/>
                  <a:gd name="T12" fmla="*/ 10 w 30"/>
                  <a:gd name="T13" fmla="*/ 36 h 36"/>
                  <a:gd name="T14" fmla="*/ 8 w 30"/>
                  <a:gd name="T15" fmla="*/ 34 h 36"/>
                  <a:gd name="T16" fmla="*/ 0 w 30"/>
                  <a:gd name="T17" fmla="*/ 26 h 36"/>
                  <a:gd name="T18" fmla="*/ 0 w 30"/>
                  <a:gd name="T19" fmla="*/ 26 h 36"/>
                  <a:gd name="T20" fmla="*/ 2 w 30"/>
                  <a:gd name="T21" fmla="*/ 24 h 36"/>
                  <a:gd name="T22" fmla="*/ 2 w 30"/>
                  <a:gd name="T23" fmla="*/ 24 h 36"/>
                  <a:gd name="T24" fmla="*/ 4 w 30"/>
                  <a:gd name="T25" fmla="*/ 22 h 36"/>
                  <a:gd name="T26" fmla="*/ 8 w 30"/>
                  <a:gd name="T27" fmla="*/ 24 h 36"/>
                  <a:gd name="T28" fmla="*/ 8 w 30"/>
                  <a:gd name="T29" fmla="*/ 24 h 36"/>
                  <a:gd name="T30" fmla="*/ 8 w 30"/>
                  <a:gd name="T31" fmla="*/ 26 h 36"/>
                  <a:gd name="T32" fmla="*/ 8 w 30"/>
                  <a:gd name="T33" fmla="*/ 26 h 36"/>
                  <a:gd name="T34" fmla="*/ 8 w 30"/>
                  <a:gd name="T35" fmla="*/ 22 h 36"/>
                  <a:gd name="T36" fmla="*/ 8 w 30"/>
                  <a:gd name="T37" fmla="*/ 22 h 36"/>
                  <a:gd name="T38" fmla="*/ 8 w 30"/>
                  <a:gd name="T39" fmla="*/ 18 h 36"/>
                  <a:gd name="T40" fmla="*/ 8 w 30"/>
                  <a:gd name="T41" fmla="*/ 18 h 36"/>
                  <a:gd name="T42" fmla="*/ 10 w 30"/>
                  <a:gd name="T43" fmla="*/ 6 h 36"/>
                  <a:gd name="T44" fmla="*/ 10 w 30"/>
                  <a:gd name="T45" fmla="*/ 6 h 36"/>
                  <a:gd name="T46" fmla="*/ 12 w 30"/>
                  <a:gd name="T47" fmla="*/ 2 h 36"/>
                  <a:gd name="T48" fmla="*/ 12 w 30"/>
                  <a:gd name="T49" fmla="*/ 2 h 36"/>
                  <a:gd name="T50" fmla="*/ 14 w 30"/>
                  <a:gd name="T51" fmla="*/ 0 h 36"/>
                  <a:gd name="T52" fmla="*/ 16 w 30"/>
                  <a:gd name="T53" fmla="*/ 2 h 36"/>
                  <a:gd name="T54" fmla="*/ 20 w 30"/>
                  <a:gd name="T55" fmla="*/ 10 h 36"/>
                  <a:gd name="T56" fmla="*/ 20 w 30"/>
                  <a:gd name="T57" fmla="*/ 10 h 36"/>
                  <a:gd name="T58" fmla="*/ 22 w 30"/>
                  <a:gd name="T59" fmla="*/ 12 h 36"/>
                  <a:gd name="T60" fmla="*/ 22 w 30"/>
                  <a:gd name="T61" fmla="*/ 12 h 36"/>
                  <a:gd name="T62" fmla="*/ 24 w 30"/>
                  <a:gd name="T63" fmla="*/ 14 h 36"/>
                  <a:gd name="T64" fmla="*/ 26 w 30"/>
                  <a:gd name="T65" fmla="*/ 16 h 36"/>
                  <a:gd name="T66" fmla="*/ 28 w 30"/>
                  <a:gd name="T67" fmla="*/ 18 h 36"/>
                  <a:gd name="T68" fmla="*/ 30 w 30"/>
                  <a:gd name="T69" fmla="*/ 26 h 36"/>
                  <a:gd name="T70" fmla="*/ 30 w 30"/>
                  <a:gd name="T7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6">
                    <a:moveTo>
                      <a:pt x="30" y="26"/>
                    </a:moveTo>
                    <a:lnTo>
                      <a:pt x="30" y="26"/>
                    </a:lnTo>
                    <a:lnTo>
                      <a:pt x="22" y="30"/>
                    </a:lnTo>
                    <a:lnTo>
                      <a:pt x="18" y="32"/>
                    </a:lnTo>
                    <a:lnTo>
                      <a:pt x="14" y="36"/>
                    </a:lnTo>
                    <a:lnTo>
                      <a:pt x="14" y="36"/>
                    </a:lnTo>
                    <a:lnTo>
                      <a:pt x="10" y="36"/>
                    </a:lnTo>
                    <a:lnTo>
                      <a:pt x="8" y="34"/>
                    </a:lnTo>
                    <a:lnTo>
                      <a:pt x="0" y="26"/>
                    </a:lnTo>
                    <a:lnTo>
                      <a:pt x="0" y="26"/>
                    </a:lnTo>
                    <a:lnTo>
                      <a:pt x="2" y="24"/>
                    </a:lnTo>
                    <a:lnTo>
                      <a:pt x="2" y="24"/>
                    </a:lnTo>
                    <a:lnTo>
                      <a:pt x="4" y="22"/>
                    </a:lnTo>
                    <a:lnTo>
                      <a:pt x="8" y="24"/>
                    </a:lnTo>
                    <a:lnTo>
                      <a:pt x="8" y="24"/>
                    </a:lnTo>
                    <a:lnTo>
                      <a:pt x="8" y="26"/>
                    </a:lnTo>
                    <a:lnTo>
                      <a:pt x="8" y="26"/>
                    </a:lnTo>
                    <a:lnTo>
                      <a:pt x="8" y="22"/>
                    </a:lnTo>
                    <a:lnTo>
                      <a:pt x="8" y="22"/>
                    </a:lnTo>
                    <a:lnTo>
                      <a:pt x="8" y="18"/>
                    </a:lnTo>
                    <a:lnTo>
                      <a:pt x="8" y="18"/>
                    </a:lnTo>
                    <a:lnTo>
                      <a:pt x="10" y="6"/>
                    </a:lnTo>
                    <a:lnTo>
                      <a:pt x="10" y="6"/>
                    </a:lnTo>
                    <a:lnTo>
                      <a:pt x="12" y="2"/>
                    </a:lnTo>
                    <a:lnTo>
                      <a:pt x="12" y="2"/>
                    </a:lnTo>
                    <a:lnTo>
                      <a:pt x="14" y="0"/>
                    </a:lnTo>
                    <a:lnTo>
                      <a:pt x="16" y="2"/>
                    </a:lnTo>
                    <a:lnTo>
                      <a:pt x="20" y="10"/>
                    </a:lnTo>
                    <a:lnTo>
                      <a:pt x="20" y="10"/>
                    </a:lnTo>
                    <a:lnTo>
                      <a:pt x="22" y="12"/>
                    </a:lnTo>
                    <a:lnTo>
                      <a:pt x="22" y="12"/>
                    </a:lnTo>
                    <a:lnTo>
                      <a:pt x="24" y="14"/>
                    </a:lnTo>
                    <a:lnTo>
                      <a:pt x="26" y="16"/>
                    </a:lnTo>
                    <a:lnTo>
                      <a:pt x="28" y="18"/>
                    </a:lnTo>
                    <a:lnTo>
                      <a:pt x="30" y="26"/>
                    </a:lnTo>
                    <a:lnTo>
                      <a:pt x="3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8" name="Freeform 2319">
                <a:extLst>
                  <a:ext uri="{FF2B5EF4-FFF2-40B4-BE49-F238E27FC236}">
                    <a16:creationId xmlns:a16="http://schemas.microsoft.com/office/drawing/2014/main" id="{89F86DD9-14A4-7F2D-7D0C-0F71A7D6EA76}"/>
                  </a:ext>
                </a:extLst>
              </p:cNvPr>
              <p:cNvSpPr>
                <a:spLocks/>
              </p:cNvSpPr>
              <p:nvPr/>
            </p:nvSpPr>
            <p:spPr bwMode="auto">
              <a:xfrm>
                <a:off x="1700" y="1918"/>
                <a:ext cx="28" cy="26"/>
              </a:xfrm>
              <a:custGeom>
                <a:avLst/>
                <a:gdLst>
                  <a:gd name="T0" fmla="*/ 6 w 28"/>
                  <a:gd name="T1" fmla="*/ 24 h 26"/>
                  <a:gd name="T2" fmla="*/ 6 w 28"/>
                  <a:gd name="T3" fmla="*/ 24 h 26"/>
                  <a:gd name="T4" fmla="*/ 4 w 28"/>
                  <a:gd name="T5" fmla="*/ 20 h 26"/>
                  <a:gd name="T6" fmla="*/ 2 w 28"/>
                  <a:gd name="T7" fmla="*/ 20 h 26"/>
                  <a:gd name="T8" fmla="*/ 0 w 28"/>
                  <a:gd name="T9" fmla="*/ 18 h 26"/>
                  <a:gd name="T10" fmla="*/ 0 w 28"/>
                  <a:gd name="T11" fmla="*/ 16 h 26"/>
                  <a:gd name="T12" fmla="*/ 0 w 28"/>
                  <a:gd name="T13" fmla="*/ 16 h 26"/>
                  <a:gd name="T14" fmla="*/ 2 w 28"/>
                  <a:gd name="T15" fmla="*/ 12 h 26"/>
                  <a:gd name="T16" fmla="*/ 4 w 28"/>
                  <a:gd name="T17" fmla="*/ 8 h 26"/>
                  <a:gd name="T18" fmla="*/ 4 w 28"/>
                  <a:gd name="T19" fmla="*/ 8 h 26"/>
                  <a:gd name="T20" fmla="*/ 6 w 28"/>
                  <a:gd name="T21" fmla="*/ 4 h 26"/>
                  <a:gd name="T22" fmla="*/ 10 w 28"/>
                  <a:gd name="T23" fmla="*/ 2 h 26"/>
                  <a:gd name="T24" fmla="*/ 14 w 28"/>
                  <a:gd name="T25" fmla="*/ 0 h 26"/>
                  <a:gd name="T26" fmla="*/ 16 w 28"/>
                  <a:gd name="T27" fmla="*/ 2 h 26"/>
                  <a:gd name="T28" fmla="*/ 22 w 28"/>
                  <a:gd name="T29" fmla="*/ 6 h 26"/>
                  <a:gd name="T30" fmla="*/ 28 w 28"/>
                  <a:gd name="T31" fmla="*/ 10 h 26"/>
                  <a:gd name="T32" fmla="*/ 28 w 28"/>
                  <a:gd name="T33" fmla="*/ 10 h 26"/>
                  <a:gd name="T34" fmla="*/ 28 w 28"/>
                  <a:gd name="T35" fmla="*/ 12 h 26"/>
                  <a:gd name="T36" fmla="*/ 28 w 28"/>
                  <a:gd name="T37" fmla="*/ 14 h 26"/>
                  <a:gd name="T38" fmla="*/ 26 w 28"/>
                  <a:gd name="T39" fmla="*/ 16 h 26"/>
                  <a:gd name="T40" fmla="*/ 26 w 28"/>
                  <a:gd name="T41" fmla="*/ 20 h 26"/>
                  <a:gd name="T42" fmla="*/ 26 w 28"/>
                  <a:gd name="T43" fmla="*/ 20 h 26"/>
                  <a:gd name="T44" fmla="*/ 26 w 28"/>
                  <a:gd name="T45" fmla="*/ 20 h 26"/>
                  <a:gd name="T46" fmla="*/ 26 w 28"/>
                  <a:gd name="T47" fmla="*/ 20 h 26"/>
                  <a:gd name="T48" fmla="*/ 22 w 28"/>
                  <a:gd name="T49" fmla="*/ 24 h 26"/>
                  <a:gd name="T50" fmla="*/ 20 w 28"/>
                  <a:gd name="T51" fmla="*/ 24 h 26"/>
                  <a:gd name="T52" fmla="*/ 16 w 28"/>
                  <a:gd name="T53" fmla="*/ 24 h 26"/>
                  <a:gd name="T54" fmla="*/ 16 w 28"/>
                  <a:gd name="T55" fmla="*/ 24 h 26"/>
                  <a:gd name="T56" fmla="*/ 14 w 28"/>
                  <a:gd name="T57" fmla="*/ 26 h 26"/>
                  <a:gd name="T58" fmla="*/ 10 w 28"/>
                  <a:gd name="T59" fmla="*/ 26 h 26"/>
                  <a:gd name="T60" fmla="*/ 8 w 28"/>
                  <a:gd name="T61" fmla="*/ 26 h 26"/>
                  <a:gd name="T62" fmla="*/ 6 w 28"/>
                  <a:gd name="T63" fmla="*/ 24 h 26"/>
                  <a:gd name="T64" fmla="*/ 6 w 28"/>
                  <a:gd name="T6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6">
                    <a:moveTo>
                      <a:pt x="6" y="24"/>
                    </a:moveTo>
                    <a:lnTo>
                      <a:pt x="6" y="24"/>
                    </a:lnTo>
                    <a:lnTo>
                      <a:pt x="4" y="20"/>
                    </a:lnTo>
                    <a:lnTo>
                      <a:pt x="2" y="20"/>
                    </a:lnTo>
                    <a:lnTo>
                      <a:pt x="0" y="18"/>
                    </a:lnTo>
                    <a:lnTo>
                      <a:pt x="0" y="16"/>
                    </a:lnTo>
                    <a:lnTo>
                      <a:pt x="0" y="16"/>
                    </a:lnTo>
                    <a:lnTo>
                      <a:pt x="2" y="12"/>
                    </a:lnTo>
                    <a:lnTo>
                      <a:pt x="4" y="8"/>
                    </a:lnTo>
                    <a:lnTo>
                      <a:pt x="4" y="8"/>
                    </a:lnTo>
                    <a:lnTo>
                      <a:pt x="6" y="4"/>
                    </a:lnTo>
                    <a:lnTo>
                      <a:pt x="10" y="2"/>
                    </a:lnTo>
                    <a:lnTo>
                      <a:pt x="14" y="0"/>
                    </a:lnTo>
                    <a:lnTo>
                      <a:pt x="16" y="2"/>
                    </a:lnTo>
                    <a:lnTo>
                      <a:pt x="22" y="6"/>
                    </a:lnTo>
                    <a:lnTo>
                      <a:pt x="28" y="10"/>
                    </a:lnTo>
                    <a:lnTo>
                      <a:pt x="28" y="10"/>
                    </a:lnTo>
                    <a:lnTo>
                      <a:pt x="28" y="12"/>
                    </a:lnTo>
                    <a:lnTo>
                      <a:pt x="28" y="14"/>
                    </a:lnTo>
                    <a:lnTo>
                      <a:pt x="26" y="16"/>
                    </a:lnTo>
                    <a:lnTo>
                      <a:pt x="26" y="20"/>
                    </a:lnTo>
                    <a:lnTo>
                      <a:pt x="26" y="20"/>
                    </a:lnTo>
                    <a:lnTo>
                      <a:pt x="26" y="20"/>
                    </a:lnTo>
                    <a:lnTo>
                      <a:pt x="26" y="20"/>
                    </a:lnTo>
                    <a:lnTo>
                      <a:pt x="22" y="24"/>
                    </a:lnTo>
                    <a:lnTo>
                      <a:pt x="20" y="24"/>
                    </a:lnTo>
                    <a:lnTo>
                      <a:pt x="16" y="24"/>
                    </a:lnTo>
                    <a:lnTo>
                      <a:pt x="16" y="24"/>
                    </a:lnTo>
                    <a:lnTo>
                      <a:pt x="14" y="26"/>
                    </a:lnTo>
                    <a:lnTo>
                      <a:pt x="10" y="26"/>
                    </a:lnTo>
                    <a:lnTo>
                      <a:pt x="8" y="26"/>
                    </a:lnTo>
                    <a:lnTo>
                      <a:pt x="6" y="24"/>
                    </a:ln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9" name="Freeform 2320">
                <a:extLst>
                  <a:ext uri="{FF2B5EF4-FFF2-40B4-BE49-F238E27FC236}">
                    <a16:creationId xmlns:a16="http://schemas.microsoft.com/office/drawing/2014/main" id="{2A919FFE-1741-1061-147E-37FB082CD030}"/>
                  </a:ext>
                </a:extLst>
              </p:cNvPr>
              <p:cNvSpPr>
                <a:spLocks/>
              </p:cNvSpPr>
              <p:nvPr/>
            </p:nvSpPr>
            <p:spPr bwMode="auto">
              <a:xfrm>
                <a:off x="1684" y="2091"/>
                <a:ext cx="20" cy="38"/>
              </a:xfrm>
              <a:custGeom>
                <a:avLst/>
                <a:gdLst>
                  <a:gd name="T0" fmla="*/ 12 w 20"/>
                  <a:gd name="T1" fmla="*/ 32 h 38"/>
                  <a:gd name="T2" fmla="*/ 12 w 20"/>
                  <a:gd name="T3" fmla="*/ 32 h 38"/>
                  <a:gd name="T4" fmla="*/ 10 w 20"/>
                  <a:gd name="T5" fmla="*/ 28 h 38"/>
                  <a:gd name="T6" fmla="*/ 8 w 20"/>
                  <a:gd name="T7" fmla="*/ 28 h 38"/>
                  <a:gd name="T8" fmla="*/ 6 w 20"/>
                  <a:gd name="T9" fmla="*/ 28 h 38"/>
                  <a:gd name="T10" fmla="*/ 6 w 20"/>
                  <a:gd name="T11" fmla="*/ 28 h 38"/>
                  <a:gd name="T12" fmla="*/ 2 w 20"/>
                  <a:gd name="T13" fmla="*/ 26 h 38"/>
                  <a:gd name="T14" fmla="*/ 0 w 20"/>
                  <a:gd name="T15" fmla="*/ 20 h 38"/>
                  <a:gd name="T16" fmla="*/ 0 w 20"/>
                  <a:gd name="T17" fmla="*/ 20 h 38"/>
                  <a:gd name="T18" fmla="*/ 0 w 20"/>
                  <a:gd name="T19" fmla="*/ 12 h 38"/>
                  <a:gd name="T20" fmla="*/ 0 w 20"/>
                  <a:gd name="T21" fmla="*/ 8 h 38"/>
                  <a:gd name="T22" fmla="*/ 2 w 20"/>
                  <a:gd name="T23" fmla="*/ 6 h 38"/>
                  <a:gd name="T24" fmla="*/ 2 w 20"/>
                  <a:gd name="T25" fmla="*/ 6 h 38"/>
                  <a:gd name="T26" fmla="*/ 6 w 20"/>
                  <a:gd name="T27" fmla="*/ 2 h 38"/>
                  <a:gd name="T28" fmla="*/ 6 w 20"/>
                  <a:gd name="T29" fmla="*/ 2 h 38"/>
                  <a:gd name="T30" fmla="*/ 8 w 20"/>
                  <a:gd name="T31" fmla="*/ 0 h 38"/>
                  <a:gd name="T32" fmla="*/ 8 w 20"/>
                  <a:gd name="T33" fmla="*/ 0 h 38"/>
                  <a:gd name="T34" fmla="*/ 12 w 20"/>
                  <a:gd name="T35" fmla="*/ 10 h 38"/>
                  <a:gd name="T36" fmla="*/ 12 w 20"/>
                  <a:gd name="T37" fmla="*/ 10 h 38"/>
                  <a:gd name="T38" fmla="*/ 14 w 20"/>
                  <a:gd name="T39" fmla="*/ 14 h 38"/>
                  <a:gd name="T40" fmla="*/ 14 w 20"/>
                  <a:gd name="T41" fmla="*/ 14 h 38"/>
                  <a:gd name="T42" fmla="*/ 18 w 20"/>
                  <a:gd name="T43" fmla="*/ 24 h 38"/>
                  <a:gd name="T44" fmla="*/ 20 w 20"/>
                  <a:gd name="T45" fmla="*/ 30 h 38"/>
                  <a:gd name="T46" fmla="*/ 18 w 20"/>
                  <a:gd name="T47" fmla="*/ 34 h 38"/>
                  <a:gd name="T48" fmla="*/ 14 w 20"/>
                  <a:gd name="T49" fmla="*/ 38 h 38"/>
                  <a:gd name="T50" fmla="*/ 14 w 20"/>
                  <a:gd name="T51" fmla="*/ 38 h 38"/>
                  <a:gd name="T52" fmla="*/ 12 w 20"/>
                  <a:gd name="T53" fmla="*/ 36 h 38"/>
                  <a:gd name="T54" fmla="*/ 12 w 20"/>
                  <a:gd name="T55" fmla="*/ 32 h 38"/>
                  <a:gd name="T56" fmla="*/ 12 w 20"/>
                  <a:gd name="T5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8">
                    <a:moveTo>
                      <a:pt x="12" y="32"/>
                    </a:moveTo>
                    <a:lnTo>
                      <a:pt x="12" y="32"/>
                    </a:lnTo>
                    <a:lnTo>
                      <a:pt x="10" y="28"/>
                    </a:lnTo>
                    <a:lnTo>
                      <a:pt x="8" y="28"/>
                    </a:lnTo>
                    <a:lnTo>
                      <a:pt x="6" y="28"/>
                    </a:lnTo>
                    <a:lnTo>
                      <a:pt x="6" y="28"/>
                    </a:lnTo>
                    <a:lnTo>
                      <a:pt x="2" y="26"/>
                    </a:lnTo>
                    <a:lnTo>
                      <a:pt x="0" y="20"/>
                    </a:lnTo>
                    <a:lnTo>
                      <a:pt x="0" y="20"/>
                    </a:lnTo>
                    <a:lnTo>
                      <a:pt x="0" y="12"/>
                    </a:lnTo>
                    <a:lnTo>
                      <a:pt x="0" y="8"/>
                    </a:lnTo>
                    <a:lnTo>
                      <a:pt x="2" y="6"/>
                    </a:lnTo>
                    <a:lnTo>
                      <a:pt x="2" y="6"/>
                    </a:lnTo>
                    <a:lnTo>
                      <a:pt x="6" y="2"/>
                    </a:lnTo>
                    <a:lnTo>
                      <a:pt x="6" y="2"/>
                    </a:lnTo>
                    <a:lnTo>
                      <a:pt x="8" y="0"/>
                    </a:lnTo>
                    <a:lnTo>
                      <a:pt x="8" y="0"/>
                    </a:lnTo>
                    <a:lnTo>
                      <a:pt x="12" y="10"/>
                    </a:lnTo>
                    <a:lnTo>
                      <a:pt x="12" y="10"/>
                    </a:lnTo>
                    <a:lnTo>
                      <a:pt x="14" y="14"/>
                    </a:lnTo>
                    <a:lnTo>
                      <a:pt x="14" y="14"/>
                    </a:lnTo>
                    <a:lnTo>
                      <a:pt x="18" y="24"/>
                    </a:lnTo>
                    <a:lnTo>
                      <a:pt x="20" y="30"/>
                    </a:lnTo>
                    <a:lnTo>
                      <a:pt x="18" y="34"/>
                    </a:lnTo>
                    <a:lnTo>
                      <a:pt x="14" y="38"/>
                    </a:lnTo>
                    <a:lnTo>
                      <a:pt x="14" y="38"/>
                    </a:lnTo>
                    <a:lnTo>
                      <a:pt x="12" y="36"/>
                    </a:lnTo>
                    <a:lnTo>
                      <a:pt x="12" y="32"/>
                    </a:lnTo>
                    <a:lnTo>
                      <a:pt x="1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0" name="Freeform 2321">
                <a:extLst>
                  <a:ext uri="{FF2B5EF4-FFF2-40B4-BE49-F238E27FC236}">
                    <a16:creationId xmlns:a16="http://schemas.microsoft.com/office/drawing/2014/main" id="{6FC05585-9054-9D0E-3E04-E120EFEA3A9B}"/>
                  </a:ext>
                </a:extLst>
              </p:cNvPr>
              <p:cNvSpPr>
                <a:spLocks/>
              </p:cNvSpPr>
              <p:nvPr/>
            </p:nvSpPr>
            <p:spPr bwMode="auto">
              <a:xfrm>
                <a:off x="1722" y="1956"/>
                <a:ext cx="14" cy="20"/>
              </a:xfrm>
              <a:custGeom>
                <a:avLst/>
                <a:gdLst>
                  <a:gd name="T0" fmla="*/ 14 w 14"/>
                  <a:gd name="T1" fmla="*/ 12 h 20"/>
                  <a:gd name="T2" fmla="*/ 14 w 14"/>
                  <a:gd name="T3" fmla="*/ 12 h 20"/>
                  <a:gd name="T4" fmla="*/ 12 w 14"/>
                  <a:gd name="T5" fmla="*/ 18 h 20"/>
                  <a:gd name="T6" fmla="*/ 10 w 14"/>
                  <a:gd name="T7" fmla="*/ 20 h 20"/>
                  <a:gd name="T8" fmla="*/ 8 w 14"/>
                  <a:gd name="T9" fmla="*/ 20 h 20"/>
                  <a:gd name="T10" fmla="*/ 8 w 14"/>
                  <a:gd name="T11" fmla="*/ 20 h 20"/>
                  <a:gd name="T12" fmla="*/ 4 w 14"/>
                  <a:gd name="T13" fmla="*/ 16 h 20"/>
                  <a:gd name="T14" fmla="*/ 4 w 14"/>
                  <a:gd name="T15" fmla="*/ 16 h 20"/>
                  <a:gd name="T16" fmla="*/ 0 w 14"/>
                  <a:gd name="T17" fmla="*/ 10 h 20"/>
                  <a:gd name="T18" fmla="*/ 0 w 14"/>
                  <a:gd name="T19" fmla="*/ 8 h 20"/>
                  <a:gd name="T20" fmla="*/ 0 w 14"/>
                  <a:gd name="T21" fmla="*/ 4 h 20"/>
                  <a:gd name="T22" fmla="*/ 0 w 14"/>
                  <a:gd name="T23" fmla="*/ 4 h 20"/>
                  <a:gd name="T24" fmla="*/ 0 w 14"/>
                  <a:gd name="T25" fmla="*/ 0 h 20"/>
                  <a:gd name="T26" fmla="*/ 2 w 14"/>
                  <a:gd name="T27" fmla="*/ 0 h 20"/>
                  <a:gd name="T28" fmla="*/ 6 w 14"/>
                  <a:gd name="T29" fmla="*/ 6 h 20"/>
                  <a:gd name="T30" fmla="*/ 6 w 14"/>
                  <a:gd name="T31" fmla="*/ 6 h 20"/>
                  <a:gd name="T32" fmla="*/ 10 w 14"/>
                  <a:gd name="T33" fmla="*/ 10 h 20"/>
                  <a:gd name="T34" fmla="*/ 10 w 14"/>
                  <a:gd name="T35" fmla="*/ 2 h 20"/>
                  <a:gd name="T36" fmla="*/ 10 w 14"/>
                  <a:gd name="T37" fmla="*/ 2 h 20"/>
                  <a:gd name="T38" fmla="*/ 10 w 14"/>
                  <a:gd name="T39" fmla="*/ 2 h 20"/>
                  <a:gd name="T40" fmla="*/ 12 w 14"/>
                  <a:gd name="T41" fmla="*/ 4 h 20"/>
                  <a:gd name="T42" fmla="*/ 12 w 14"/>
                  <a:gd name="T43" fmla="*/ 4 h 20"/>
                  <a:gd name="T44" fmla="*/ 14 w 14"/>
                  <a:gd name="T45" fmla="*/ 6 h 20"/>
                  <a:gd name="T46" fmla="*/ 14 w 14"/>
                  <a:gd name="T47" fmla="*/ 12 h 20"/>
                  <a:gd name="T48" fmla="*/ 14 w 14"/>
                  <a:gd name="T4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14" y="12"/>
                    </a:moveTo>
                    <a:lnTo>
                      <a:pt x="14" y="12"/>
                    </a:lnTo>
                    <a:lnTo>
                      <a:pt x="12" y="18"/>
                    </a:lnTo>
                    <a:lnTo>
                      <a:pt x="10" y="20"/>
                    </a:lnTo>
                    <a:lnTo>
                      <a:pt x="8" y="20"/>
                    </a:lnTo>
                    <a:lnTo>
                      <a:pt x="8" y="20"/>
                    </a:lnTo>
                    <a:lnTo>
                      <a:pt x="4" y="16"/>
                    </a:lnTo>
                    <a:lnTo>
                      <a:pt x="4" y="16"/>
                    </a:lnTo>
                    <a:lnTo>
                      <a:pt x="0" y="10"/>
                    </a:lnTo>
                    <a:lnTo>
                      <a:pt x="0" y="8"/>
                    </a:lnTo>
                    <a:lnTo>
                      <a:pt x="0" y="4"/>
                    </a:lnTo>
                    <a:lnTo>
                      <a:pt x="0" y="4"/>
                    </a:lnTo>
                    <a:lnTo>
                      <a:pt x="0" y="0"/>
                    </a:lnTo>
                    <a:lnTo>
                      <a:pt x="2" y="0"/>
                    </a:lnTo>
                    <a:lnTo>
                      <a:pt x="6" y="6"/>
                    </a:lnTo>
                    <a:lnTo>
                      <a:pt x="6" y="6"/>
                    </a:lnTo>
                    <a:lnTo>
                      <a:pt x="10" y="10"/>
                    </a:lnTo>
                    <a:lnTo>
                      <a:pt x="10" y="2"/>
                    </a:lnTo>
                    <a:lnTo>
                      <a:pt x="10" y="2"/>
                    </a:lnTo>
                    <a:lnTo>
                      <a:pt x="10" y="2"/>
                    </a:lnTo>
                    <a:lnTo>
                      <a:pt x="12" y="4"/>
                    </a:lnTo>
                    <a:lnTo>
                      <a:pt x="12" y="4"/>
                    </a:lnTo>
                    <a:lnTo>
                      <a:pt x="14" y="6"/>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1" name="Freeform 2322">
                <a:extLst>
                  <a:ext uri="{FF2B5EF4-FFF2-40B4-BE49-F238E27FC236}">
                    <a16:creationId xmlns:a16="http://schemas.microsoft.com/office/drawing/2014/main" id="{2CD4DC18-7921-C6BC-6FDD-B692FAF98482}"/>
                  </a:ext>
                </a:extLst>
              </p:cNvPr>
              <p:cNvSpPr>
                <a:spLocks/>
              </p:cNvSpPr>
              <p:nvPr/>
            </p:nvSpPr>
            <p:spPr bwMode="auto">
              <a:xfrm>
                <a:off x="1722" y="2049"/>
                <a:ext cx="12" cy="20"/>
              </a:xfrm>
              <a:custGeom>
                <a:avLst/>
                <a:gdLst>
                  <a:gd name="T0" fmla="*/ 2 w 12"/>
                  <a:gd name="T1" fmla="*/ 18 h 20"/>
                  <a:gd name="T2" fmla="*/ 2 w 12"/>
                  <a:gd name="T3" fmla="*/ 18 h 20"/>
                  <a:gd name="T4" fmla="*/ 0 w 12"/>
                  <a:gd name="T5" fmla="*/ 8 h 20"/>
                  <a:gd name="T6" fmla="*/ 0 w 12"/>
                  <a:gd name="T7" fmla="*/ 8 h 20"/>
                  <a:gd name="T8" fmla="*/ 0 w 12"/>
                  <a:gd name="T9" fmla="*/ 8 h 20"/>
                  <a:gd name="T10" fmla="*/ 0 w 12"/>
                  <a:gd name="T11" fmla="*/ 4 h 20"/>
                  <a:gd name="T12" fmla="*/ 0 w 12"/>
                  <a:gd name="T13" fmla="*/ 0 h 20"/>
                  <a:gd name="T14" fmla="*/ 0 w 12"/>
                  <a:gd name="T15" fmla="*/ 0 h 20"/>
                  <a:gd name="T16" fmla="*/ 4 w 12"/>
                  <a:gd name="T17" fmla="*/ 0 h 20"/>
                  <a:gd name="T18" fmla="*/ 8 w 12"/>
                  <a:gd name="T19" fmla="*/ 4 h 20"/>
                  <a:gd name="T20" fmla="*/ 12 w 12"/>
                  <a:gd name="T21" fmla="*/ 16 h 20"/>
                  <a:gd name="T22" fmla="*/ 12 w 12"/>
                  <a:gd name="T23" fmla="*/ 16 h 20"/>
                  <a:gd name="T24" fmla="*/ 10 w 12"/>
                  <a:gd name="T25" fmla="*/ 18 h 20"/>
                  <a:gd name="T26" fmla="*/ 10 w 12"/>
                  <a:gd name="T27" fmla="*/ 18 h 20"/>
                  <a:gd name="T28" fmla="*/ 6 w 12"/>
                  <a:gd name="T29" fmla="*/ 18 h 20"/>
                  <a:gd name="T30" fmla="*/ 6 w 12"/>
                  <a:gd name="T31" fmla="*/ 18 h 20"/>
                  <a:gd name="T32" fmla="*/ 4 w 12"/>
                  <a:gd name="T33" fmla="*/ 20 h 20"/>
                  <a:gd name="T34" fmla="*/ 2 w 12"/>
                  <a:gd name="T35" fmla="*/ 18 h 20"/>
                  <a:gd name="T36" fmla="*/ 2 w 12"/>
                  <a:gd name="T3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2" y="18"/>
                    </a:moveTo>
                    <a:lnTo>
                      <a:pt x="2" y="18"/>
                    </a:lnTo>
                    <a:lnTo>
                      <a:pt x="0" y="8"/>
                    </a:lnTo>
                    <a:lnTo>
                      <a:pt x="0" y="8"/>
                    </a:lnTo>
                    <a:lnTo>
                      <a:pt x="0" y="8"/>
                    </a:lnTo>
                    <a:lnTo>
                      <a:pt x="0" y="4"/>
                    </a:lnTo>
                    <a:lnTo>
                      <a:pt x="0" y="0"/>
                    </a:lnTo>
                    <a:lnTo>
                      <a:pt x="0" y="0"/>
                    </a:lnTo>
                    <a:lnTo>
                      <a:pt x="4" y="0"/>
                    </a:lnTo>
                    <a:lnTo>
                      <a:pt x="8" y="4"/>
                    </a:lnTo>
                    <a:lnTo>
                      <a:pt x="12" y="16"/>
                    </a:lnTo>
                    <a:lnTo>
                      <a:pt x="12" y="16"/>
                    </a:lnTo>
                    <a:lnTo>
                      <a:pt x="10" y="18"/>
                    </a:lnTo>
                    <a:lnTo>
                      <a:pt x="10" y="18"/>
                    </a:lnTo>
                    <a:lnTo>
                      <a:pt x="6" y="18"/>
                    </a:lnTo>
                    <a:lnTo>
                      <a:pt x="6" y="18"/>
                    </a:lnTo>
                    <a:lnTo>
                      <a:pt x="4" y="20"/>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2" name="Freeform 2323">
                <a:extLst>
                  <a:ext uri="{FF2B5EF4-FFF2-40B4-BE49-F238E27FC236}">
                    <a16:creationId xmlns:a16="http://schemas.microsoft.com/office/drawing/2014/main" id="{5CE9829F-8582-30EB-FC6C-23F34506E86A}"/>
                  </a:ext>
                </a:extLst>
              </p:cNvPr>
              <p:cNvSpPr>
                <a:spLocks/>
              </p:cNvSpPr>
              <p:nvPr/>
            </p:nvSpPr>
            <p:spPr bwMode="auto">
              <a:xfrm>
                <a:off x="1706" y="1940"/>
                <a:ext cx="12" cy="16"/>
              </a:xfrm>
              <a:custGeom>
                <a:avLst/>
                <a:gdLst>
                  <a:gd name="T0" fmla="*/ 0 w 12"/>
                  <a:gd name="T1" fmla="*/ 2 h 16"/>
                  <a:gd name="T2" fmla="*/ 0 w 12"/>
                  <a:gd name="T3" fmla="*/ 2 h 16"/>
                  <a:gd name="T4" fmla="*/ 4 w 12"/>
                  <a:gd name="T5" fmla="*/ 0 h 16"/>
                  <a:gd name="T6" fmla="*/ 10 w 12"/>
                  <a:gd name="T7" fmla="*/ 2 h 16"/>
                  <a:gd name="T8" fmla="*/ 10 w 12"/>
                  <a:gd name="T9" fmla="*/ 2 h 16"/>
                  <a:gd name="T10" fmla="*/ 12 w 12"/>
                  <a:gd name="T11" fmla="*/ 14 h 16"/>
                  <a:gd name="T12" fmla="*/ 10 w 12"/>
                  <a:gd name="T13" fmla="*/ 16 h 16"/>
                  <a:gd name="T14" fmla="*/ 6 w 12"/>
                  <a:gd name="T15" fmla="*/ 12 h 16"/>
                  <a:gd name="T16" fmla="*/ 6 w 12"/>
                  <a:gd name="T17" fmla="*/ 12 h 16"/>
                  <a:gd name="T18" fmla="*/ 0 w 12"/>
                  <a:gd name="T19" fmla="*/ 4 h 16"/>
                  <a:gd name="T20" fmla="*/ 0 w 12"/>
                  <a:gd name="T21" fmla="*/ 4 h 16"/>
                  <a:gd name="T22" fmla="*/ 0 w 12"/>
                  <a:gd name="T23" fmla="*/ 2 h 16"/>
                  <a:gd name="T24" fmla="*/ 0 w 12"/>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6">
                    <a:moveTo>
                      <a:pt x="0" y="2"/>
                    </a:moveTo>
                    <a:lnTo>
                      <a:pt x="0" y="2"/>
                    </a:lnTo>
                    <a:lnTo>
                      <a:pt x="4" y="0"/>
                    </a:lnTo>
                    <a:lnTo>
                      <a:pt x="10" y="2"/>
                    </a:lnTo>
                    <a:lnTo>
                      <a:pt x="10" y="2"/>
                    </a:lnTo>
                    <a:lnTo>
                      <a:pt x="12" y="14"/>
                    </a:lnTo>
                    <a:lnTo>
                      <a:pt x="10" y="16"/>
                    </a:lnTo>
                    <a:lnTo>
                      <a:pt x="6" y="12"/>
                    </a:lnTo>
                    <a:lnTo>
                      <a:pt x="6" y="12"/>
                    </a:lnTo>
                    <a:lnTo>
                      <a:pt x="0" y="4"/>
                    </a:lnTo>
                    <a:lnTo>
                      <a:pt x="0" y="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3" name="Freeform 2324">
                <a:extLst>
                  <a:ext uri="{FF2B5EF4-FFF2-40B4-BE49-F238E27FC236}">
                    <a16:creationId xmlns:a16="http://schemas.microsoft.com/office/drawing/2014/main" id="{09C1BA3B-5759-C0A1-E02B-C7B3FF128FCA}"/>
                  </a:ext>
                </a:extLst>
              </p:cNvPr>
              <p:cNvSpPr>
                <a:spLocks/>
              </p:cNvSpPr>
              <p:nvPr/>
            </p:nvSpPr>
            <p:spPr bwMode="auto">
              <a:xfrm>
                <a:off x="1724" y="2067"/>
                <a:ext cx="14" cy="24"/>
              </a:xfrm>
              <a:custGeom>
                <a:avLst/>
                <a:gdLst>
                  <a:gd name="T0" fmla="*/ 0 w 14"/>
                  <a:gd name="T1" fmla="*/ 0 h 24"/>
                  <a:gd name="T2" fmla="*/ 0 w 14"/>
                  <a:gd name="T3" fmla="*/ 0 h 24"/>
                  <a:gd name="T4" fmla="*/ 4 w 14"/>
                  <a:gd name="T5" fmla="*/ 0 h 24"/>
                  <a:gd name="T6" fmla="*/ 4 w 14"/>
                  <a:gd name="T7" fmla="*/ 0 h 24"/>
                  <a:gd name="T8" fmla="*/ 10 w 14"/>
                  <a:gd name="T9" fmla="*/ 8 h 24"/>
                  <a:gd name="T10" fmla="*/ 12 w 14"/>
                  <a:gd name="T11" fmla="*/ 14 h 24"/>
                  <a:gd name="T12" fmla="*/ 14 w 14"/>
                  <a:gd name="T13" fmla="*/ 22 h 24"/>
                  <a:gd name="T14" fmla="*/ 14 w 14"/>
                  <a:gd name="T15" fmla="*/ 22 h 24"/>
                  <a:gd name="T16" fmla="*/ 10 w 14"/>
                  <a:gd name="T17" fmla="*/ 24 h 24"/>
                  <a:gd name="T18" fmla="*/ 10 w 14"/>
                  <a:gd name="T19" fmla="*/ 24 h 24"/>
                  <a:gd name="T20" fmla="*/ 8 w 14"/>
                  <a:gd name="T21" fmla="*/ 20 h 24"/>
                  <a:gd name="T22" fmla="*/ 8 w 14"/>
                  <a:gd name="T23" fmla="*/ 20 h 24"/>
                  <a:gd name="T24" fmla="*/ 8 w 14"/>
                  <a:gd name="T25" fmla="*/ 14 h 24"/>
                  <a:gd name="T26" fmla="*/ 4 w 14"/>
                  <a:gd name="T27" fmla="*/ 12 h 24"/>
                  <a:gd name="T28" fmla="*/ 4 w 14"/>
                  <a:gd name="T29" fmla="*/ 12 h 24"/>
                  <a:gd name="T30" fmla="*/ 4 w 14"/>
                  <a:gd name="T31" fmla="*/ 14 h 24"/>
                  <a:gd name="T32" fmla="*/ 2 w 14"/>
                  <a:gd name="T33" fmla="*/ 12 h 24"/>
                  <a:gd name="T34" fmla="*/ 2 w 14"/>
                  <a:gd name="T35" fmla="*/ 12 h 24"/>
                  <a:gd name="T36" fmla="*/ 0 w 14"/>
                  <a:gd name="T37" fmla="*/ 10 h 24"/>
                  <a:gd name="T38" fmla="*/ 0 w 14"/>
                  <a:gd name="T39" fmla="*/ 4 h 24"/>
                  <a:gd name="T40" fmla="*/ 0 w 14"/>
                  <a:gd name="T41" fmla="*/ 4 h 24"/>
                  <a:gd name="T42" fmla="*/ 0 w 14"/>
                  <a:gd name="T43" fmla="*/ 0 h 24"/>
                  <a:gd name="T44" fmla="*/ 0 w 1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4">
                    <a:moveTo>
                      <a:pt x="0" y="0"/>
                    </a:moveTo>
                    <a:lnTo>
                      <a:pt x="0" y="0"/>
                    </a:lnTo>
                    <a:lnTo>
                      <a:pt x="4" y="0"/>
                    </a:lnTo>
                    <a:lnTo>
                      <a:pt x="4" y="0"/>
                    </a:lnTo>
                    <a:lnTo>
                      <a:pt x="10" y="8"/>
                    </a:lnTo>
                    <a:lnTo>
                      <a:pt x="12" y="14"/>
                    </a:lnTo>
                    <a:lnTo>
                      <a:pt x="14" y="22"/>
                    </a:lnTo>
                    <a:lnTo>
                      <a:pt x="14" y="22"/>
                    </a:lnTo>
                    <a:lnTo>
                      <a:pt x="10" y="24"/>
                    </a:lnTo>
                    <a:lnTo>
                      <a:pt x="10" y="24"/>
                    </a:lnTo>
                    <a:lnTo>
                      <a:pt x="8" y="20"/>
                    </a:lnTo>
                    <a:lnTo>
                      <a:pt x="8" y="20"/>
                    </a:lnTo>
                    <a:lnTo>
                      <a:pt x="8" y="14"/>
                    </a:lnTo>
                    <a:lnTo>
                      <a:pt x="4" y="12"/>
                    </a:lnTo>
                    <a:lnTo>
                      <a:pt x="4" y="12"/>
                    </a:lnTo>
                    <a:lnTo>
                      <a:pt x="4" y="14"/>
                    </a:lnTo>
                    <a:lnTo>
                      <a:pt x="2" y="12"/>
                    </a:lnTo>
                    <a:lnTo>
                      <a:pt x="2" y="12"/>
                    </a:lnTo>
                    <a:lnTo>
                      <a:pt x="0" y="10"/>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4" name="Freeform 2325">
                <a:extLst>
                  <a:ext uri="{FF2B5EF4-FFF2-40B4-BE49-F238E27FC236}">
                    <a16:creationId xmlns:a16="http://schemas.microsoft.com/office/drawing/2014/main" id="{527FB8C5-746E-5A52-D048-4A4406074FF2}"/>
                  </a:ext>
                </a:extLst>
              </p:cNvPr>
              <p:cNvSpPr>
                <a:spLocks/>
              </p:cNvSpPr>
              <p:nvPr/>
            </p:nvSpPr>
            <p:spPr bwMode="auto">
              <a:xfrm>
                <a:off x="1710" y="1964"/>
                <a:ext cx="8" cy="14"/>
              </a:xfrm>
              <a:custGeom>
                <a:avLst/>
                <a:gdLst>
                  <a:gd name="T0" fmla="*/ 4 w 8"/>
                  <a:gd name="T1" fmla="*/ 0 h 14"/>
                  <a:gd name="T2" fmla="*/ 4 w 8"/>
                  <a:gd name="T3" fmla="*/ 0 h 14"/>
                  <a:gd name="T4" fmla="*/ 8 w 8"/>
                  <a:gd name="T5" fmla="*/ 0 h 14"/>
                  <a:gd name="T6" fmla="*/ 8 w 8"/>
                  <a:gd name="T7" fmla="*/ 6 h 14"/>
                  <a:gd name="T8" fmla="*/ 8 w 8"/>
                  <a:gd name="T9" fmla="*/ 6 h 14"/>
                  <a:gd name="T10" fmla="*/ 8 w 8"/>
                  <a:gd name="T11" fmla="*/ 12 h 14"/>
                  <a:gd name="T12" fmla="*/ 4 w 8"/>
                  <a:gd name="T13" fmla="*/ 14 h 14"/>
                  <a:gd name="T14" fmla="*/ 4 w 8"/>
                  <a:gd name="T15" fmla="*/ 14 h 14"/>
                  <a:gd name="T16" fmla="*/ 4 w 8"/>
                  <a:gd name="T17" fmla="*/ 12 h 14"/>
                  <a:gd name="T18" fmla="*/ 2 w 8"/>
                  <a:gd name="T19" fmla="*/ 10 h 14"/>
                  <a:gd name="T20" fmla="*/ 0 w 8"/>
                  <a:gd name="T21" fmla="*/ 4 h 14"/>
                  <a:gd name="T22" fmla="*/ 0 w 8"/>
                  <a:gd name="T23" fmla="*/ 4 h 14"/>
                  <a:gd name="T24" fmla="*/ 2 w 8"/>
                  <a:gd name="T25" fmla="*/ 0 h 14"/>
                  <a:gd name="T26" fmla="*/ 2 w 8"/>
                  <a:gd name="T27" fmla="*/ 0 h 14"/>
                  <a:gd name="T28" fmla="*/ 4 w 8"/>
                  <a:gd name="T29" fmla="*/ 0 h 14"/>
                  <a:gd name="T30" fmla="*/ 4 w 8"/>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4" y="0"/>
                    </a:moveTo>
                    <a:lnTo>
                      <a:pt x="4" y="0"/>
                    </a:lnTo>
                    <a:lnTo>
                      <a:pt x="8" y="0"/>
                    </a:lnTo>
                    <a:lnTo>
                      <a:pt x="8" y="6"/>
                    </a:lnTo>
                    <a:lnTo>
                      <a:pt x="8" y="6"/>
                    </a:lnTo>
                    <a:lnTo>
                      <a:pt x="8" y="12"/>
                    </a:lnTo>
                    <a:lnTo>
                      <a:pt x="4" y="14"/>
                    </a:lnTo>
                    <a:lnTo>
                      <a:pt x="4" y="14"/>
                    </a:lnTo>
                    <a:lnTo>
                      <a:pt x="4" y="12"/>
                    </a:lnTo>
                    <a:lnTo>
                      <a:pt x="2" y="10"/>
                    </a:lnTo>
                    <a:lnTo>
                      <a:pt x="0" y="4"/>
                    </a:lnTo>
                    <a:lnTo>
                      <a:pt x="0" y="4"/>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5" name="Freeform 2326">
                <a:extLst>
                  <a:ext uri="{FF2B5EF4-FFF2-40B4-BE49-F238E27FC236}">
                    <a16:creationId xmlns:a16="http://schemas.microsoft.com/office/drawing/2014/main" id="{56C592C1-8984-3F6E-431E-42BE0B3D8CD7}"/>
                  </a:ext>
                </a:extLst>
              </p:cNvPr>
              <p:cNvSpPr>
                <a:spLocks/>
              </p:cNvSpPr>
              <p:nvPr/>
            </p:nvSpPr>
            <p:spPr bwMode="auto">
              <a:xfrm>
                <a:off x="1708" y="2003"/>
                <a:ext cx="6" cy="16"/>
              </a:xfrm>
              <a:custGeom>
                <a:avLst/>
                <a:gdLst>
                  <a:gd name="T0" fmla="*/ 6 w 6"/>
                  <a:gd name="T1" fmla="*/ 16 h 16"/>
                  <a:gd name="T2" fmla="*/ 6 w 6"/>
                  <a:gd name="T3" fmla="*/ 16 h 16"/>
                  <a:gd name="T4" fmla="*/ 4 w 6"/>
                  <a:gd name="T5" fmla="*/ 16 h 16"/>
                  <a:gd name="T6" fmla="*/ 4 w 6"/>
                  <a:gd name="T7" fmla="*/ 16 h 16"/>
                  <a:gd name="T8" fmla="*/ 0 w 6"/>
                  <a:gd name="T9" fmla="*/ 12 h 16"/>
                  <a:gd name="T10" fmla="*/ 0 w 6"/>
                  <a:gd name="T11" fmla="*/ 4 h 16"/>
                  <a:gd name="T12" fmla="*/ 0 w 6"/>
                  <a:gd name="T13" fmla="*/ 4 h 16"/>
                  <a:gd name="T14" fmla="*/ 0 w 6"/>
                  <a:gd name="T15" fmla="*/ 2 h 16"/>
                  <a:gd name="T16" fmla="*/ 2 w 6"/>
                  <a:gd name="T17" fmla="*/ 0 h 16"/>
                  <a:gd name="T18" fmla="*/ 2 w 6"/>
                  <a:gd name="T19" fmla="*/ 0 h 16"/>
                  <a:gd name="T20" fmla="*/ 4 w 6"/>
                  <a:gd name="T21" fmla="*/ 4 h 16"/>
                  <a:gd name="T22" fmla="*/ 6 w 6"/>
                  <a:gd name="T23" fmla="*/ 10 h 16"/>
                  <a:gd name="T24" fmla="*/ 6 w 6"/>
                  <a:gd name="T25" fmla="*/ 10 h 16"/>
                  <a:gd name="T26" fmla="*/ 6 w 6"/>
                  <a:gd name="T27" fmla="*/ 16 h 16"/>
                  <a:gd name="T28" fmla="*/ 6 w 6"/>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6"/>
                    </a:moveTo>
                    <a:lnTo>
                      <a:pt x="6" y="16"/>
                    </a:lnTo>
                    <a:lnTo>
                      <a:pt x="4" y="16"/>
                    </a:lnTo>
                    <a:lnTo>
                      <a:pt x="4" y="16"/>
                    </a:lnTo>
                    <a:lnTo>
                      <a:pt x="0" y="12"/>
                    </a:lnTo>
                    <a:lnTo>
                      <a:pt x="0" y="4"/>
                    </a:lnTo>
                    <a:lnTo>
                      <a:pt x="0" y="4"/>
                    </a:lnTo>
                    <a:lnTo>
                      <a:pt x="0" y="2"/>
                    </a:lnTo>
                    <a:lnTo>
                      <a:pt x="2" y="0"/>
                    </a:lnTo>
                    <a:lnTo>
                      <a:pt x="2" y="0"/>
                    </a:lnTo>
                    <a:lnTo>
                      <a:pt x="4" y="4"/>
                    </a:lnTo>
                    <a:lnTo>
                      <a:pt x="6" y="10"/>
                    </a:lnTo>
                    <a:lnTo>
                      <a:pt x="6" y="10"/>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6" name="Freeform 2327">
                <a:extLst>
                  <a:ext uri="{FF2B5EF4-FFF2-40B4-BE49-F238E27FC236}">
                    <a16:creationId xmlns:a16="http://schemas.microsoft.com/office/drawing/2014/main" id="{68A704EC-C67B-9C10-2A80-8901E3847F2B}"/>
                  </a:ext>
                </a:extLst>
              </p:cNvPr>
              <p:cNvSpPr>
                <a:spLocks/>
              </p:cNvSpPr>
              <p:nvPr/>
            </p:nvSpPr>
            <p:spPr bwMode="auto">
              <a:xfrm>
                <a:off x="1698" y="2043"/>
                <a:ext cx="10" cy="14"/>
              </a:xfrm>
              <a:custGeom>
                <a:avLst/>
                <a:gdLst>
                  <a:gd name="T0" fmla="*/ 8 w 10"/>
                  <a:gd name="T1" fmla="*/ 2 h 14"/>
                  <a:gd name="T2" fmla="*/ 8 w 10"/>
                  <a:gd name="T3" fmla="*/ 2 h 14"/>
                  <a:gd name="T4" fmla="*/ 8 w 10"/>
                  <a:gd name="T5" fmla="*/ 8 h 14"/>
                  <a:gd name="T6" fmla="*/ 10 w 10"/>
                  <a:gd name="T7" fmla="*/ 10 h 14"/>
                  <a:gd name="T8" fmla="*/ 8 w 10"/>
                  <a:gd name="T9" fmla="*/ 14 h 14"/>
                  <a:gd name="T10" fmla="*/ 8 w 10"/>
                  <a:gd name="T11" fmla="*/ 14 h 14"/>
                  <a:gd name="T12" fmla="*/ 0 w 10"/>
                  <a:gd name="T13" fmla="*/ 4 h 14"/>
                  <a:gd name="T14" fmla="*/ 0 w 10"/>
                  <a:gd name="T15" fmla="*/ 4 h 14"/>
                  <a:gd name="T16" fmla="*/ 2 w 10"/>
                  <a:gd name="T17" fmla="*/ 0 h 14"/>
                  <a:gd name="T18" fmla="*/ 4 w 10"/>
                  <a:gd name="T19" fmla="*/ 0 h 14"/>
                  <a:gd name="T20" fmla="*/ 8 w 10"/>
                  <a:gd name="T21" fmla="*/ 2 h 14"/>
                  <a:gd name="T22" fmla="*/ 8 w 10"/>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8" y="2"/>
                    </a:moveTo>
                    <a:lnTo>
                      <a:pt x="8" y="2"/>
                    </a:lnTo>
                    <a:lnTo>
                      <a:pt x="8" y="8"/>
                    </a:lnTo>
                    <a:lnTo>
                      <a:pt x="10" y="10"/>
                    </a:lnTo>
                    <a:lnTo>
                      <a:pt x="8" y="14"/>
                    </a:lnTo>
                    <a:lnTo>
                      <a:pt x="8" y="14"/>
                    </a:lnTo>
                    <a:lnTo>
                      <a:pt x="0" y="4"/>
                    </a:lnTo>
                    <a:lnTo>
                      <a:pt x="0" y="4"/>
                    </a:lnTo>
                    <a:lnTo>
                      <a:pt x="2" y="0"/>
                    </a:lnTo>
                    <a:lnTo>
                      <a:pt x="4"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7" name="Freeform 2328">
                <a:extLst>
                  <a:ext uri="{FF2B5EF4-FFF2-40B4-BE49-F238E27FC236}">
                    <a16:creationId xmlns:a16="http://schemas.microsoft.com/office/drawing/2014/main" id="{FE37542C-0784-1B29-8263-15EC779BDAAB}"/>
                  </a:ext>
                </a:extLst>
              </p:cNvPr>
              <p:cNvSpPr>
                <a:spLocks/>
              </p:cNvSpPr>
              <p:nvPr/>
            </p:nvSpPr>
            <p:spPr bwMode="auto">
              <a:xfrm>
                <a:off x="1690" y="2085"/>
                <a:ext cx="8" cy="14"/>
              </a:xfrm>
              <a:custGeom>
                <a:avLst/>
                <a:gdLst>
                  <a:gd name="T0" fmla="*/ 2 w 8"/>
                  <a:gd name="T1" fmla="*/ 8 h 14"/>
                  <a:gd name="T2" fmla="*/ 2 w 8"/>
                  <a:gd name="T3" fmla="*/ 8 h 14"/>
                  <a:gd name="T4" fmla="*/ 0 w 8"/>
                  <a:gd name="T5" fmla="*/ 8 h 14"/>
                  <a:gd name="T6" fmla="*/ 0 w 8"/>
                  <a:gd name="T7" fmla="*/ 8 h 14"/>
                  <a:gd name="T8" fmla="*/ 0 w 8"/>
                  <a:gd name="T9" fmla="*/ 4 h 14"/>
                  <a:gd name="T10" fmla="*/ 0 w 8"/>
                  <a:gd name="T11" fmla="*/ 4 h 14"/>
                  <a:gd name="T12" fmla="*/ 2 w 8"/>
                  <a:gd name="T13" fmla="*/ 0 h 14"/>
                  <a:gd name="T14" fmla="*/ 4 w 8"/>
                  <a:gd name="T15" fmla="*/ 0 h 14"/>
                  <a:gd name="T16" fmla="*/ 6 w 8"/>
                  <a:gd name="T17" fmla="*/ 2 h 14"/>
                  <a:gd name="T18" fmla="*/ 8 w 8"/>
                  <a:gd name="T19" fmla="*/ 8 h 14"/>
                  <a:gd name="T20" fmla="*/ 8 w 8"/>
                  <a:gd name="T21" fmla="*/ 8 h 14"/>
                  <a:gd name="T22" fmla="*/ 6 w 8"/>
                  <a:gd name="T23" fmla="*/ 14 h 14"/>
                  <a:gd name="T24" fmla="*/ 6 w 8"/>
                  <a:gd name="T25" fmla="*/ 14 h 14"/>
                  <a:gd name="T26" fmla="*/ 4 w 8"/>
                  <a:gd name="T27" fmla="*/ 12 h 14"/>
                  <a:gd name="T28" fmla="*/ 2 w 8"/>
                  <a:gd name="T29" fmla="*/ 8 h 14"/>
                  <a:gd name="T30" fmla="*/ 2 w 8"/>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2" y="8"/>
                    </a:moveTo>
                    <a:lnTo>
                      <a:pt x="2" y="8"/>
                    </a:lnTo>
                    <a:lnTo>
                      <a:pt x="0" y="8"/>
                    </a:lnTo>
                    <a:lnTo>
                      <a:pt x="0" y="8"/>
                    </a:lnTo>
                    <a:lnTo>
                      <a:pt x="0" y="4"/>
                    </a:lnTo>
                    <a:lnTo>
                      <a:pt x="0" y="4"/>
                    </a:lnTo>
                    <a:lnTo>
                      <a:pt x="2" y="0"/>
                    </a:lnTo>
                    <a:lnTo>
                      <a:pt x="4" y="0"/>
                    </a:lnTo>
                    <a:lnTo>
                      <a:pt x="6" y="2"/>
                    </a:lnTo>
                    <a:lnTo>
                      <a:pt x="8" y="8"/>
                    </a:lnTo>
                    <a:lnTo>
                      <a:pt x="8" y="8"/>
                    </a:lnTo>
                    <a:lnTo>
                      <a:pt x="6" y="14"/>
                    </a:lnTo>
                    <a:lnTo>
                      <a:pt x="6" y="14"/>
                    </a:lnTo>
                    <a:lnTo>
                      <a:pt x="4" y="12"/>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8" name="Freeform 2329">
                <a:extLst>
                  <a:ext uri="{FF2B5EF4-FFF2-40B4-BE49-F238E27FC236}">
                    <a16:creationId xmlns:a16="http://schemas.microsoft.com/office/drawing/2014/main" id="{0B4C11F1-523A-E2C8-43DA-77F80A57D5D8}"/>
                  </a:ext>
                </a:extLst>
              </p:cNvPr>
              <p:cNvSpPr>
                <a:spLocks/>
              </p:cNvSpPr>
              <p:nvPr/>
            </p:nvSpPr>
            <p:spPr bwMode="auto">
              <a:xfrm>
                <a:off x="1668" y="2037"/>
                <a:ext cx="8" cy="14"/>
              </a:xfrm>
              <a:custGeom>
                <a:avLst/>
                <a:gdLst>
                  <a:gd name="T0" fmla="*/ 0 w 8"/>
                  <a:gd name="T1" fmla="*/ 0 h 14"/>
                  <a:gd name="T2" fmla="*/ 0 w 8"/>
                  <a:gd name="T3" fmla="*/ 0 h 14"/>
                  <a:gd name="T4" fmla="*/ 8 w 8"/>
                  <a:gd name="T5" fmla="*/ 14 h 14"/>
                  <a:gd name="T6" fmla="*/ 8 w 8"/>
                  <a:gd name="T7" fmla="*/ 14 h 14"/>
                  <a:gd name="T8" fmla="*/ 6 w 8"/>
                  <a:gd name="T9" fmla="*/ 14 h 14"/>
                  <a:gd name="T10" fmla="*/ 2 w 8"/>
                  <a:gd name="T11" fmla="*/ 10 h 14"/>
                  <a:gd name="T12" fmla="*/ 0 w 8"/>
                  <a:gd name="T13" fmla="*/ 0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lnTo>
                      <a:pt x="0" y="0"/>
                    </a:lnTo>
                    <a:lnTo>
                      <a:pt x="8" y="14"/>
                    </a:lnTo>
                    <a:lnTo>
                      <a:pt x="8" y="14"/>
                    </a:lnTo>
                    <a:lnTo>
                      <a:pt x="6" y="14"/>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9" name="Freeform 2330">
                <a:extLst>
                  <a:ext uri="{FF2B5EF4-FFF2-40B4-BE49-F238E27FC236}">
                    <a16:creationId xmlns:a16="http://schemas.microsoft.com/office/drawing/2014/main" id="{56B05F22-F07A-C0B0-B0FD-AA420F1A74D6}"/>
                  </a:ext>
                </a:extLst>
              </p:cNvPr>
              <p:cNvSpPr>
                <a:spLocks/>
              </p:cNvSpPr>
              <p:nvPr/>
            </p:nvSpPr>
            <p:spPr bwMode="auto">
              <a:xfrm>
                <a:off x="5904" y="2566"/>
                <a:ext cx="44" cy="78"/>
              </a:xfrm>
              <a:custGeom>
                <a:avLst/>
                <a:gdLst>
                  <a:gd name="T0" fmla="*/ 30 w 44"/>
                  <a:gd name="T1" fmla="*/ 50 h 78"/>
                  <a:gd name="T2" fmla="*/ 24 w 44"/>
                  <a:gd name="T3" fmla="*/ 48 h 78"/>
                  <a:gd name="T4" fmla="*/ 20 w 44"/>
                  <a:gd name="T5" fmla="*/ 48 h 78"/>
                  <a:gd name="T6" fmla="*/ 18 w 44"/>
                  <a:gd name="T7" fmla="*/ 48 h 78"/>
                  <a:gd name="T8" fmla="*/ 18 w 44"/>
                  <a:gd name="T9" fmla="*/ 56 h 78"/>
                  <a:gd name="T10" fmla="*/ 22 w 44"/>
                  <a:gd name="T11" fmla="*/ 62 h 78"/>
                  <a:gd name="T12" fmla="*/ 26 w 44"/>
                  <a:gd name="T13" fmla="*/ 64 h 78"/>
                  <a:gd name="T14" fmla="*/ 24 w 44"/>
                  <a:gd name="T15" fmla="*/ 78 h 78"/>
                  <a:gd name="T16" fmla="*/ 22 w 44"/>
                  <a:gd name="T17" fmla="*/ 78 h 78"/>
                  <a:gd name="T18" fmla="*/ 16 w 44"/>
                  <a:gd name="T19" fmla="*/ 72 h 78"/>
                  <a:gd name="T20" fmla="*/ 14 w 44"/>
                  <a:gd name="T21" fmla="*/ 64 h 78"/>
                  <a:gd name="T22" fmla="*/ 8 w 44"/>
                  <a:gd name="T23" fmla="*/ 64 h 78"/>
                  <a:gd name="T24" fmla="*/ 6 w 44"/>
                  <a:gd name="T25" fmla="*/ 66 h 78"/>
                  <a:gd name="T26" fmla="*/ 0 w 44"/>
                  <a:gd name="T27" fmla="*/ 56 h 78"/>
                  <a:gd name="T28" fmla="*/ 0 w 44"/>
                  <a:gd name="T29" fmla="*/ 46 h 78"/>
                  <a:gd name="T30" fmla="*/ 2 w 44"/>
                  <a:gd name="T31" fmla="*/ 42 h 78"/>
                  <a:gd name="T32" fmla="*/ 6 w 44"/>
                  <a:gd name="T33" fmla="*/ 38 h 78"/>
                  <a:gd name="T34" fmla="*/ 6 w 44"/>
                  <a:gd name="T35" fmla="*/ 32 h 78"/>
                  <a:gd name="T36" fmla="*/ 4 w 44"/>
                  <a:gd name="T37" fmla="*/ 16 h 78"/>
                  <a:gd name="T38" fmla="*/ 8 w 44"/>
                  <a:gd name="T39" fmla="*/ 2 h 78"/>
                  <a:gd name="T40" fmla="*/ 10 w 44"/>
                  <a:gd name="T41" fmla="*/ 2 h 78"/>
                  <a:gd name="T42" fmla="*/ 12 w 44"/>
                  <a:gd name="T43" fmla="*/ 6 h 78"/>
                  <a:gd name="T44" fmla="*/ 14 w 44"/>
                  <a:gd name="T45" fmla="*/ 2 h 78"/>
                  <a:gd name="T46" fmla="*/ 18 w 44"/>
                  <a:gd name="T47" fmla="*/ 0 h 78"/>
                  <a:gd name="T48" fmla="*/ 18 w 44"/>
                  <a:gd name="T49" fmla="*/ 8 h 78"/>
                  <a:gd name="T50" fmla="*/ 22 w 44"/>
                  <a:gd name="T51" fmla="*/ 28 h 78"/>
                  <a:gd name="T52" fmla="*/ 22 w 44"/>
                  <a:gd name="T53" fmla="*/ 14 h 78"/>
                  <a:gd name="T54" fmla="*/ 24 w 44"/>
                  <a:gd name="T55" fmla="*/ 8 h 78"/>
                  <a:gd name="T56" fmla="*/ 26 w 44"/>
                  <a:gd name="T57" fmla="*/ 8 h 78"/>
                  <a:gd name="T58" fmla="*/ 30 w 44"/>
                  <a:gd name="T59" fmla="*/ 10 h 78"/>
                  <a:gd name="T60" fmla="*/ 32 w 44"/>
                  <a:gd name="T61" fmla="*/ 16 h 78"/>
                  <a:gd name="T62" fmla="*/ 30 w 44"/>
                  <a:gd name="T63" fmla="*/ 18 h 78"/>
                  <a:gd name="T64" fmla="*/ 32 w 44"/>
                  <a:gd name="T65" fmla="*/ 16 h 78"/>
                  <a:gd name="T66" fmla="*/ 38 w 44"/>
                  <a:gd name="T67" fmla="*/ 6 h 78"/>
                  <a:gd name="T68" fmla="*/ 44 w 44"/>
                  <a:gd name="T69" fmla="*/ 8 h 78"/>
                  <a:gd name="T70" fmla="*/ 44 w 44"/>
                  <a:gd name="T71" fmla="*/ 12 h 78"/>
                  <a:gd name="T72" fmla="*/ 44 w 44"/>
                  <a:gd name="T73" fmla="*/ 16 h 78"/>
                  <a:gd name="T74" fmla="*/ 42 w 44"/>
                  <a:gd name="T75" fmla="*/ 20 h 78"/>
                  <a:gd name="T76" fmla="*/ 42 w 44"/>
                  <a:gd name="T77" fmla="*/ 26 h 78"/>
                  <a:gd name="T78" fmla="*/ 38 w 44"/>
                  <a:gd name="T79" fmla="*/ 34 h 78"/>
                  <a:gd name="T80" fmla="*/ 36 w 44"/>
                  <a:gd name="T81" fmla="*/ 40 h 78"/>
                  <a:gd name="T82" fmla="*/ 34 w 44"/>
                  <a:gd name="T83" fmla="*/ 40 h 78"/>
                  <a:gd name="T84" fmla="*/ 34 w 44"/>
                  <a:gd name="T85" fmla="*/ 44 h 78"/>
                  <a:gd name="T86" fmla="*/ 32 w 44"/>
                  <a:gd name="T87" fmla="*/ 52 h 78"/>
                  <a:gd name="T88" fmla="*/ 30 w 44"/>
                  <a:gd name="T89"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78">
                    <a:moveTo>
                      <a:pt x="30" y="50"/>
                    </a:moveTo>
                    <a:lnTo>
                      <a:pt x="30" y="50"/>
                    </a:lnTo>
                    <a:lnTo>
                      <a:pt x="28" y="46"/>
                    </a:lnTo>
                    <a:lnTo>
                      <a:pt x="24" y="48"/>
                    </a:lnTo>
                    <a:lnTo>
                      <a:pt x="22" y="48"/>
                    </a:lnTo>
                    <a:lnTo>
                      <a:pt x="20" y="48"/>
                    </a:lnTo>
                    <a:lnTo>
                      <a:pt x="20" y="48"/>
                    </a:lnTo>
                    <a:lnTo>
                      <a:pt x="18" y="48"/>
                    </a:lnTo>
                    <a:lnTo>
                      <a:pt x="18" y="50"/>
                    </a:lnTo>
                    <a:lnTo>
                      <a:pt x="18" y="56"/>
                    </a:lnTo>
                    <a:lnTo>
                      <a:pt x="18" y="56"/>
                    </a:lnTo>
                    <a:lnTo>
                      <a:pt x="22" y="62"/>
                    </a:lnTo>
                    <a:lnTo>
                      <a:pt x="26" y="64"/>
                    </a:lnTo>
                    <a:lnTo>
                      <a:pt x="26" y="64"/>
                    </a:lnTo>
                    <a:lnTo>
                      <a:pt x="26" y="74"/>
                    </a:lnTo>
                    <a:lnTo>
                      <a:pt x="24" y="78"/>
                    </a:lnTo>
                    <a:lnTo>
                      <a:pt x="22" y="78"/>
                    </a:lnTo>
                    <a:lnTo>
                      <a:pt x="22" y="78"/>
                    </a:lnTo>
                    <a:lnTo>
                      <a:pt x="20" y="76"/>
                    </a:lnTo>
                    <a:lnTo>
                      <a:pt x="16" y="72"/>
                    </a:lnTo>
                    <a:lnTo>
                      <a:pt x="16" y="72"/>
                    </a:lnTo>
                    <a:lnTo>
                      <a:pt x="14" y="64"/>
                    </a:lnTo>
                    <a:lnTo>
                      <a:pt x="12" y="62"/>
                    </a:lnTo>
                    <a:lnTo>
                      <a:pt x="8" y="64"/>
                    </a:lnTo>
                    <a:lnTo>
                      <a:pt x="8" y="64"/>
                    </a:lnTo>
                    <a:lnTo>
                      <a:pt x="6" y="66"/>
                    </a:lnTo>
                    <a:lnTo>
                      <a:pt x="4" y="62"/>
                    </a:lnTo>
                    <a:lnTo>
                      <a:pt x="0" y="56"/>
                    </a:lnTo>
                    <a:lnTo>
                      <a:pt x="0" y="46"/>
                    </a:lnTo>
                    <a:lnTo>
                      <a:pt x="0" y="46"/>
                    </a:lnTo>
                    <a:lnTo>
                      <a:pt x="0" y="44"/>
                    </a:lnTo>
                    <a:lnTo>
                      <a:pt x="2" y="42"/>
                    </a:lnTo>
                    <a:lnTo>
                      <a:pt x="4" y="40"/>
                    </a:lnTo>
                    <a:lnTo>
                      <a:pt x="6" y="38"/>
                    </a:lnTo>
                    <a:lnTo>
                      <a:pt x="6" y="38"/>
                    </a:lnTo>
                    <a:lnTo>
                      <a:pt x="6" y="32"/>
                    </a:lnTo>
                    <a:lnTo>
                      <a:pt x="6" y="26"/>
                    </a:lnTo>
                    <a:lnTo>
                      <a:pt x="4" y="16"/>
                    </a:lnTo>
                    <a:lnTo>
                      <a:pt x="4" y="16"/>
                    </a:lnTo>
                    <a:lnTo>
                      <a:pt x="8" y="2"/>
                    </a:lnTo>
                    <a:lnTo>
                      <a:pt x="8" y="2"/>
                    </a:lnTo>
                    <a:lnTo>
                      <a:pt x="10" y="2"/>
                    </a:lnTo>
                    <a:lnTo>
                      <a:pt x="12" y="6"/>
                    </a:lnTo>
                    <a:lnTo>
                      <a:pt x="12" y="6"/>
                    </a:lnTo>
                    <a:lnTo>
                      <a:pt x="14" y="2"/>
                    </a:lnTo>
                    <a:lnTo>
                      <a:pt x="14" y="2"/>
                    </a:lnTo>
                    <a:lnTo>
                      <a:pt x="16" y="0"/>
                    </a:lnTo>
                    <a:lnTo>
                      <a:pt x="18" y="0"/>
                    </a:lnTo>
                    <a:lnTo>
                      <a:pt x="18" y="8"/>
                    </a:lnTo>
                    <a:lnTo>
                      <a:pt x="18" y="8"/>
                    </a:lnTo>
                    <a:lnTo>
                      <a:pt x="20" y="18"/>
                    </a:lnTo>
                    <a:lnTo>
                      <a:pt x="22" y="28"/>
                    </a:lnTo>
                    <a:lnTo>
                      <a:pt x="22" y="28"/>
                    </a:lnTo>
                    <a:lnTo>
                      <a:pt x="22" y="14"/>
                    </a:lnTo>
                    <a:lnTo>
                      <a:pt x="22" y="10"/>
                    </a:lnTo>
                    <a:lnTo>
                      <a:pt x="24" y="8"/>
                    </a:lnTo>
                    <a:lnTo>
                      <a:pt x="24" y="8"/>
                    </a:lnTo>
                    <a:lnTo>
                      <a:pt x="26" y="8"/>
                    </a:lnTo>
                    <a:lnTo>
                      <a:pt x="28" y="8"/>
                    </a:lnTo>
                    <a:lnTo>
                      <a:pt x="30" y="10"/>
                    </a:lnTo>
                    <a:lnTo>
                      <a:pt x="32" y="16"/>
                    </a:lnTo>
                    <a:lnTo>
                      <a:pt x="32" y="16"/>
                    </a:lnTo>
                    <a:lnTo>
                      <a:pt x="30" y="18"/>
                    </a:lnTo>
                    <a:lnTo>
                      <a:pt x="30" y="18"/>
                    </a:lnTo>
                    <a:lnTo>
                      <a:pt x="32" y="16"/>
                    </a:lnTo>
                    <a:lnTo>
                      <a:pt x="32" y="16"/>
                    </a:lnTo>
                    <a:lnTo>
                      <a:pt x="38" y="6"/>
                    </a:lnTo>
                    <a:lnTo>
                      <a:pt x="38" y="6"/>
                    </a:lnTo>
                    <a:lnTo>
                      <a:pt x="40" y="6"/>
                    </a:lnTo>
                    <a:lnTo>
                      <a:pt x="44" y="8"/>
                    </a:lnTo>
                    <a:lnTo>
                      <a:pt x="44" y="8"/>
                    </a:lnTo>
                    <a:lnTo>
                      <a:pt x="44" y="12"/>
                    </a:lnTo>
                    <a:lnTo>
                      <a:pt x="44" y="16"/>
                    </a:lnTo>
                    <a:lnTo>
                      <a:pt x="44" y="16"/>
                    </a:lnTo>
                    <a:lnTo>
                      <a:pt x="42" y="16"/>
                    </a:lnTo>
                    <a:lnTo>
                      <a:pt x="42" y="20"/>
                    </a:lnTo>
                    <a:lnTo>
                      <a:pt x="42" y="26"/>
                    </a:lnTo>
                    <a:lnTo>
                      <a:pt x="42" y="26"/>
                    </a:lnTo>
                    <a:lnTo>
                      <a:pt x="40" y="28"/>
                    </a:lnTo>
                    <a:lnTo>
                      <a:pt x="38" y="34"/>
                    </a:lnTo>
                    <a:lnTo>
                      <a:pt x="38" y="38"/>
                    </a:lnTo>
                    <a:lnTo>
                      <a:pt x="36" y="40"/>
                    </a:lnTo>
                    <a:lnTo>
                      <a:pt x="36" y="40"/>
                    </a:lnTo>
                    <a:lnTo>
                      <a:pt x="34" y="40"/>
                    </a:lnTo>
                    <a:lnTo>
                      <a:pt x="34" y="44"/>
                    </a:lnTo>
                    <a:lnTo>
                      <a:pt x="34" y="44"/>
                    </a:lnTo>
                    <a:lnTo>
                      <a:pt x="34" y="50"/>
                    </a:lnTo>
                    <a:lnTo>
                      <a:pt x="32" y="52"/>
                    </a:lnTo>
                    <a:lnTo>
                      <a:pt x="32" y="52"/>
                    </a:lnTo>
                    <a:lnTo>
                      <a:pt x="30" y="50"/>
                    </a:lnTo>
                    <a:lnTo>
                      <a:pt x="3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0" name="Freeform 2331">
                <a:extLst>
                  <a:ext uri="{FF2B5EF4-FFF2-40B4-BE49-F238E27FC236}">
                    <a16:creationId xmlns:a16="http://schemas.microsoft.com/office/drawing/2014/main" id="{B4342080-E016-71A7-A78C-4DCE3E9A800A}"/>
                  </a:ext>
                </a:extLst>
              </p:cNvPr>
              <p:cNvSpPr>
                <a:spLocks/>
              </p:cNvSpPr>
              <p:nvPr/>
            </p:nvSpPr>
            <p:spPr bwMode="auto">
              <a:xfrm>
                <a:off x="5934" y="2582"/>
                <a:ext cx="28" cy="46"/>
              </a:xfrm>
              <a:custGeom>
                <a:avLst/>
                <a:gdLst>
                  <a:gd name="T0" fmla="*/ 12 w 28"/>
                  <a:gd name="T1" fmla="*/ 8 h 46"/>
                  <a:gd name="T2" fmla="*/ 12 w 28"/>
                  <a:gd name="T3" fmla="*/ 8 h 46"/>
                  <a:gd name="T4" fmla="*/ 10 w 28"/>
                  <a:gd name="T5" fmla="*/ 0 h 46"/>
                  <a:gd name="T6" fmla="*/ 10 w 28"/>
                  <a:gd name="T7" fmla="*/ 0 h 46"/>
                  <a:gd name="T8" fmla="*/ 12 w 28"/>
                  <a:gd name="T9" fmla="*/ 0 h 46"/>
                  <a:gd name="T10" fmla="*/ 12 w 28"/>
                  <a:gd name="T11" fmla="*/ 0 h 46"/>
                  <a:gd name="T12" fmla="*/ 18 w 28"/>
                  <a:gd name="T13" fmla="*/ 4 h 46"/>
                  <a:gd name="T14" fmla="*/ 22 w 28"/>
                  <a:gd name="T15" fmla="*/ 6 h 46"/>
                  <a:gd name="T16" fmla="*/ 22 w 28"/>
                  <a:gd name="T17" fmla="*/ 6 h 46"/>
                  <a:gd name="T18" fmla="*/ 24 w 28"/>
                  <a:gd name="T19" fmla="*/ 10 h 46"/>
                  <a:gd name="T20" fmla="*/ 24 w 28"/>
                  <a:gd name="T21" fmla="*/ 10 h 46"/>
                  <a:gd name="T22" fmla="*/ 20 w 28"/>
                  <a:gd name="T23" fmla="*/ 24 h 46"/>
                  <a:gd name="T24" fmla="*/ 20 w 28"/>
                  <a:gd name="T25" fmla="*/ 24 h 46"/>
                  <a:gd name="T26" fmla="*/ 22 w 28"/>
                  <a:gd name="T27" fmla="*/ 26 h 46"/>
                  <a:gd name="T28" fmla="*/ 24 w 28"/>
                  <a:gd name="T29" fmla="*/ 26 h 46"/>
                  <a:gd name="T30" fmla="*/ 26 w 28"/>
                  <a:gd name="T31" fmla="*/ 28 h 46"/>
                  <a:gd name="T32" fmla="*/ 28 w 28"/>
                  <a:gd name="T33" fmla="*/ 34 h 46"/>
                  <a:gd name="T34" fmla="*/ 28 w 28"/>
                  <a:gd name="T35" fmla="*/ 34 h 46"/>
                  <a:gd name="T36" fmla="*/ 26 w 28"/>
                  <a:gd name="T37" fmla="*/ 36 h 46"/>
                  <a:gd name="T38" fmla="*/ 24 w 28"/>
                  <a:gd name="T39" fmla="*/ 38 h 46"/>
                  <a:gd name="T40" fmla="*/ 22 w 28"/>
                  <a:gd name="T41" fmla="*/ 38 h 46"/>
                  <a:gd name="T42" fmla="*/ 20 w 28"/>
                  <a:gd name="T43" fmla="*/ 40 h 46"/>
                  <a:gd name="T44" fmla="*/ 20 w 28"/>
                  <a:gd name="T45" fmla="*/ 40 h 46"/>
                  <a:gd name="T46" fmla="*/ 18 w 28"/>
                  <a:gd name="T47" fmla="*/ 42 h 46"/>
                  <a:gd name="T48" fmla="*/ 18 w 28"/>
                  <a:gd name="T49" fmla="*/ 42 h 46"/>
                  <a:gd name="T50" fmla="*/ 14 w 28"/>
                  <a:gd name="T51" fmla="*/ 42 h 46"/>
                  <a:gd name="T52" fmla="*/ 12 w 28"/>
                  <a:gd name="T53" fmla="*/ 42 h 46"/>
                  <a:gd name="T54" fmla="*/ 10 w 28"/>
                  <a:gd name="T55" fmla="*/ 44 h 46"/>
                  <a:gd name="T56" fmla="*/ 10 w 28"/>
                  <a:gd name="T57" fmla="*/ 44 h 46"/>
                  <a:gd name="T58" fmla="*/ 6 w 28"/>
                  <a:gd name="T59" fmla="*/ 46 h 46"/>
                  <a:gd name="T60" fmla="*/ 4 w 28"/>
                  <a:gd name="T61" fmla="*/ 44 h 46"/>
                  <a:gd name="T62" fmla="*/ 2 w 28"/>
                  <a:gd name="T63" fmla="*/ 40 h 46"/>
                  <a:gd name="T64" fmla="*/ 0 w 28"/>
                  <a:gd name="T65" fmla="*/ 34 h 46"/>
                  <a:gd name="T66" fmla="*/ 0 w 28"/>
                  <a:gd name="T67" fmla="*/ 34 h 46"/>
                  <a:gd name="T68" fmla="*/ 2 w 28"/>
                  <a:gd name="T69" fmla="*/ 34 h 46"/>
                  <a:gd name="T70" fmla="*/ 2 w 28"/>
                  <a:gd name="T71" fmla="*/ 32 h 46"/>
                  <a:gd name="T72" fmla="*/ 2 w 28"/>
                  <a:gd name="T73" fmla="*/ 28 h 46"/>
                  <a:gd name="T74" fmla="*/ 2 w 28"/>
                  <a:gd name="T75" fmla="*/ 28 h 46"/>
                  <a:gd name="T76" fmla="*/ 0 w 28"/>
                  <a:gd name="T77" fmla="*/ 24 h 46"/>
                  <a:gd name="T78" fmla="*/ 0 w 28"/>
                  <a:gd name="T79" fmla="*/ 22 h 46"/>
                  <a:gd name="T80" fmla="*/ 0 w 28"/>
                  <a:gd name="T81" fmla="*/ 20 h 46"/>
                  <a:gd name="T82" fmla="*/ 0 w 28"/>
                  <a:gd name="T83" fmla="*/ 20 h 46"/>
                  <a:gd name="T84" fmla="*/ 2 w 28"/>
                  <a:gd name="T85" fmla="*/ 18 h 46"/>
                  <a:gd name="T86" fmla="*/ 4 w 28"/>
                  <a:gd name="T87" fmla="*/ 18 h 46"/>
                  <a:gd name="T88" fmla="*/ 6 w 28"/>
                  <a:gd name="T89" fmla="*/ 22 h 46"/>
                  <a:gd name="T90" fmla="*/ 6 w 28"/>
                  <a:gd name="T91" fmla="*/ 22 h 46"/>
                  <a:gd name="T92" fmla="*/ 8 w 28"/>
                  <a:gd name="T93" fmla="*/ 22 h 46"/>
                  <a:gd name="T94" fmla="*/ 10 w 28"/>
                  <a:gd name="T95" fmla="*/ 20 h 46"/>
                  <a:gd name="T96" fmla="*/ 12 w 28"/>
                  <a:gd name="T97" fmla="*/ 16 h 46"/>
                  <a:gd name="T98" fmla="*/ 12 w 28"/>
                  <a:gd name="T99" fmla="*/ 8 h 46"/>
                  <a:gd name="T100" fmla="*/ 12 w 28"/>
                  <a:gd name="T101"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 h="46">
                    <a:moveTo>
                      <a:pt x="12" y="8"/>
                    </a:moveTo>
                    <a:lnTo>
                      <a:pt x="12" y="8"/>
                    </a:lnTo>
                    <a:lnTo>
                      <a:pt x="10" y="0"/>
                    </a:lnTo>
                    <a:lnTo>
                      <a:pt x="10" y="0"/>
                    </a:lnTo>
                    <a:lnTo>
                      <a:pt x="12" y="0"/>
                    </a:lnTo>
                    <a:lnTo>
                      <a:pt x="12" y="0"/>
                    </a:lnTo>
                    <a:lnTo>
                      <a:pt x="18" y="4"/>
                    </a:lnTo>
                    <a:lnTo>
                      <a:pt x="22" y="6"/>
                    </a:lnTo>
                    <a:lnTo>
                      <a:pt x="22" y="6"/>
                    </a:lnTo>
                    <a:lnTo>
                      <a:pt x="24" y="10"/>
                    </a:lnTo>
                    <a:lnTo>
                      <a:pt x="24" y="10"/>
                    </a:lnTo>
                    <a:lnTo>
                      <a:pt x="20" y="24"/>
                    </a:lnTo>
                    <a:lnTo>
                      <a:pt x="20" y="24"/>
                    </a:lnTo>
                    <a:lnTo>
                      <a:pt x="22" y="26"/>
                    </a:lnTo>
                    <a:lnTo>
                      <a:pt x="24" y="26"/>
                    </a:lnTo>
                    <a:lnTo>
                      <a:pt x="26" y="28"/>
                    </a:lnTo>
                    <a:lnTo>
                      <a:pt x="28" y="34"/>
                    </a:lnTo>
                    <a:lnTo>
                      <a:pt x="28" y="34"/>
                    </a:lnTo>
                    <a:lnTo>
                      <a:pt x="26" y="36"/>
                    </a:lnTo>
                    <a:lnTo>
                      <a:pt x="24" y="38"/>
                    </a:lnTo>
                    <a:lnTo>
                      <a:pt x="22" y="38"/>
                    </a:lnTo>
                    <a:lnTo>
                      <a:pt x="20" y="40"/>
                    </a:lnTo>
                    <a:lnTo>
                      <a:pt x="20" y="40"/>
                    </a:lnTo>
                    <a:lnTo>
                      <a:pt x="18" y="42"/>
                    </a:lnTo>
                    <a:lnTo>
                      <a:pt x="18" y="42"/>
                    </a:lnTo>
                    <a:lnTo>
                      <a:pt x="14" y="42"/>
                    </a:lnTo>
                    <a:lnTo>
                      <a:pt x="12" y="42"/>
                    </a:lnTo>
                    <a:lnTo>
                      <a:pt x="10" y="44"/>
                    </a:lnTo>
                    <a:lnTo>
                      <a:pt x="10" y="44"/>
                    </a:lnTo>
                    <a:lnTo>
                      <a:pt x="6" y="46"/>
                    </a:lnTo>
                    <a:lnTo>
                      <a:pt x="4" y="44"/>
                    </a:lnTo>
                    <a:lnTo>
                      <a:pt x="2" y="40"/>
                    </a:lnTo>
                    <a:lnTo>
                      <a:pt x="0" y="34"/>
                    </a:lnTo>
                    <a:lnTo>
                      <a:pt x="0" y="34"/>
                    </a:lnTo>
                    <a:lnTo>
                      <a:pt x="2" y="34"/>
                    </a:lnTo>
                    <a:lnTo>
                      <a:pt x="2" y="32"/>
                    </a:lnTo>
                    <a:lnTo>
                      <a:pt x="2" y="28"/>
                    </a:lnTo>
                    <a:lnTo>
                      <a:pt x="2" y="28"/>
                    </a:lnTo>
                    <a:lnTo>
                      <a:pt x="0" y="24"/>
                    </a:lnTo>
                    <a:lnTo>
                      <a:pt x="0" y="22"/>
                    </a:lnTo>
                    <a:lnTo>
                      <a:pt x="0" y="20"/>
                    </a:lnTo>
                    <a:lnTo>
                      <a:pt x="0" y="20"/>
                    </a:lnTo>
                    <a:lnTo>
                      <a:pt x="2" y="18"/>
                    </a:lnTo>
                    <a:lnTo>
                      <a:pt x="4" y="18"/>
                    </a:lnTo>
                    <a:lnTo>
                      <a:pt x="6" y="22"/>
                    </a:lnTo>
                    <a:lnTo>
                      <a:pt x="6" y="22"/>
                    </a:lnTo>
                    <a:lnTo>
                      <a:pt x="8" y="22"/>
                    </a:lnTo>
                    <a:lnTo>
                      <a:pt x="10" y="20"/>
                    </a:lnTo>
                    <a:lnTo>
                      <a:pt x="12" y="16"/>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1" name="Freeform 2332">
                <a:extLst>
                  <a:ext uri="{FF2B5EF4-FFF2-40B4-BE49-F238E27FC236}">
                    <a16:creationId xmlns:a16="http://schemas.microsoft.com/office/drawing/2014/main" id="{93154FC2-FD24-33BD-EB5A-2EC2C2A666A2}"/>
                  </a:ext>
                </a:extLst>
              </p:cNvPr>
              <p:cNvSpPr>
                <a:spLocks/>
              </p:cNvSpPr>
              <p:nvPr/>
            </p:nvSpPr>
            <p:spPr bwMode="auto">
              <a:xfrm>
                <a:off x="5926" y="2630"/>
                <a:ext cx="24" cy="46"/>
              </a:xfrm>
              <a:custGeom>
                <a:avLst/>
                <a:gdLst>
                  <a:gd name="T0" fmla="*/ 0 w 24"/>
                  <a:gd name="T1" fmla="*/ 12 h 46"/>
                  <a:gd name="T2" fmla="*/ 0 w 24"/>
                  <a:gd name="T3" fmla="*/ 12 h 46"/>
                  <a:gd name="T4" fmla="*/ 2 w 24"/>
                  <a:gd name="T5" fmla="*/ 12 h 46"/>
                  <a:gd name="T6" fmla="*/ 2 w 24"/>
                  <a:gd name="T7" fmla="*/ 10 h 46"/>
                  <a:gd name="T8" fmla="*/ 4 w 24"/>
                  <a:gd name="T9" fmla="*/ 0 h 46"/>
                  <a:gd name="T10" fmla="*/ 4 w 24"/>
                  <a:gd name="T11" fmla="*/ 0 h 46"/>
                  <a:gd name="T12" fmla="*/ 8 w 24"/>
                  <a:gd name="T13" fmla="*/ 4 h 46"/>
                  <a:gd name="T14" fmla="*/ 10 w 24"/>
                  <a:gd name="T15" fmla="*/ 10 h 46"/>
                  <a:gd name="T16" fmla="*/ 16 w 24"/>
                  <a:gd name="T17" fmla="*/ 24 h 46"/>
                  <a:gd name="T18" fmla="*/ 16 w 24"/>
                  <a:gd name="T19" fmla="*/ 24 h 46"/>
                  <a:gd name="T20" fmla="*/ 18 w 24"/>
                  <a:gd name="T21" fmla="*/ 34 h 46"/>
                  <a:gd name="T22" fmla="*/ 22 w 24"/>
                  <a:gd name="T23" fmla="*/ 36 h 46"/>
                  <a:gd name="T24" fmla="*/ 24 w 24"/>
                  <a:gd name="T25" fmla="*/ 38 h 46"/>
                  <a:gd name="T26" fmla="*/ 24 w 24"/>
                  <a:gd name="T27" fmla="*/ 38 h 46"/>
                  <a:gd name="T28" fmla="*/ 24 w 24"/>
                  <a:gd name="T29" fmla="*/ 42 h 46"/>
                  <a:gd name="T30" fmla="*/ 24 w 24"/>
                  <a:gd name="T31" fmla="*/ 42 h 46"/>
                  <a:gd name="T32" fmla="*/ 20 w 24"/>
                  <a:gd name="T33" fmla="*/ 44 h 46"/>
                  <a:gd name="T34" fmla="*/ 20 w 24"/>
                  <a:gd name="T35" fmla="*/ 44 h 46"/>
                  <a:gd name="T36" fmla="*/ 14 w 24"/>
                  <a:gd name="T37" fmla="*/ 46 h 46"/>
                  <a:gd name="T38" fmla="*/ 10 w 24"/>
                  <a:gd name="T39" fmla="*/ 46 h 46"/>
                  <a:gd name="T40" fmla="*/ 6 w 24"/>
                  <a:gd name="T41" fmla="*/ 44 h 46"/>
                  <a:gd name="T42" fmla="*/ 6 w 24"/>
                  <a:gd name="T43" fmla="*/ 44 h 46"/>
                  <a:gd name="T44" fmla="*/ 2 w 24"/>
                  <a:gd name="T45" fmla="*/ 42 h 46"/>
                  <a:gd name="T46" fmla="*/ 2 w 24"/>
                  <a:gd name="T47" fmla="*/ 38 h 46"/>
                  <a:gd name="T48" fmla="*/ 2 w 24"/>
                  <a:gd name="T49" fmla="*/ 34 h 46"/>
                  <a:gd name="T50" fmla="*/ 4 w 24"/>
                  <a:gd name="T51" fmla="*/ 26 h 46"/>
                  <a:gd name="T52" fmla="*/ 4 w 24"/>
                  <a:gd name="T53" fmla="*/ 26 h 46"/>
                  <a:gd name="T54" fmla="*/ 4 w 24"/>
                  <a:gd name="T55" fmla="*/ 20 h 46"/>
                  <a:gd name="T56" fmla="*/ 4 w 24"/>
                  <a:gd name="T57" fmla="*/ 18 h 46"/>
                  <a:gd name="T58" fmla="*/ 2 w 24"/>
                  <a:gd name="T59" fmla="*/ 18 h 46"/>
                  <a:gd name="T60" fmla="*/ 2 w 24"/>
                  <a:gd name="T61" fmla="*/ 18 h 46"/>
                  <a:gd name="T62" fmla="*/ 0 w 24"/>
                  <a:gd name="T63" fmla="*/ 18 h 46"/>
                  <a:gd name="T64" fmla="*/ 0 w 24"/>
                  <a:gd name="T65" fmla="*/ 12 h 46"/>
                  <a:gd name="T66" fmla="*/ 0 w 24"/>
                  <a:gd name="T6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46">
                    <a:moveTo>
                      <a:pt x="0" y="12"/>
                    </a:moveTo>
                    <a:lnTo>
                      <a:pt x="0" y="12"/>
                    </a:lnTo>
                    <a:lnTo>
                      <a:pt x="2" y="12"/>
                    </a:lnTo>
                    <a:lnTo>
                      <a:pt x="2" y="10"/>
                    </a:lnTo>
                    <a:lnTo>
                      <a:pt x="4" y="0"/>
                    </a:lnTo>
                    <a:lnTo>
                      <a:pt x="4" y="0"/>
                    </a:lnTo>
                    <a:lnTo>
                      <a:pt x="8" y="4"/>
                    </a:lnTo>
                    <a:lnTo>
                      <a:pt x="10" y="10"/>
                    </a:lnTo>
                    <a:lnTo>
                      <a:pt x="16" y="24"/>
                    </a:lnTo>
                    <a:lnTo>
                      <a:pt x="16" y="24"/>
                    </a:lnTo>
                    <a:lnTo>
                      <a:pt x="18" y="34"/>
                    </a:lnTo>
                    <a:lnTo>
                      <a:pt x="22" y="36"/>
                    </a:lnTo>
                    <a:lnTo>
                      <a:pt x="24" y="38"/>
                    </a:lnTo>
                    <a:lnTo>
                      <a:pt x="24" y="38"/>
                    </a:lnTo>
                    <a:lnTo>
                      <a:pt x="24" y="42"/>
                    </a:lnTo>
                    <a:lnTo>
                      <a:pt x="24" y="42"/>
                    </a:lnTo>
                    <a:lnTo>
                      <a:pt x="20" y="44"/>
                    </a:lnTo>
                    <a:lnTo>
                      <a:pt x="20" y="44"/>
                    </a:lnTo>
                    <a:lnTo>
                      <a:pt x="14" y="46"/>
                    </a:lnTo>
                    <a:lnTo>
                      <a:pt x="10" y="46"/>
                    </a:lnTo>
                    <a:lnTo>
                      <a:pt x="6" y="44"/>
                    </a:lnTo>
                    <a:lnTo>
                      <a:pt x="6" y="44"/>
                    </a:lnTo>
                    <a:lnTo>
                      <a:pt x="2" y="42"/>
                    </a:lnTo>
                    <a:lnTo>
                      <a:pt x="2" y="38"/>
                    </a:lnTo>
                    <a:lnTo>
                      <a:pt x="2" y="34"/>
                    </a:lnTo>
                    <a:lnTo>
                      <a:pt x="4" y="26"/>
                    </a:lnTo>
                    <a:lnTo>
                      <a:pt x="4" y="26"/>
                    </a:lnTo>
                    <a:lnTo>
                      <a:pt x="4" y="20"/>
                    </a:lnTo>
                    <a:lnTo>
                      <a:pt x="4" y="18"/>
                    </a:lnTo>
                    <a:lnTo>
                      <a:pt x="2" y="18"/>
                    </a:lnTo>
                    <a:lnTo>
                      <a:pt x="2" y="18"/>
                    </a:lnTo>
                    <a:lnTo>
                      <a:pt x="0"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2" name="Freeform 2333">
                <a:extLst>
                  <a:ext uri="{FF2B5EF4-FFF2-40B4-BE49-F238E27FC236}">
                    <a16:creationId xmlns:a16="http://schemas.microsoft.com/office/drawing/2014/main" id="{FDE660A0-262B-DB1F-EAA0-D9E3CA4EA384}"/>
                  </a:ext>
                </a:extLst>
              </p:cNvPr>
              <p:cNvSpPr>
                <a:spLocks/>
              </p:cNvSpPr>
              <p:nvPr/>
            </p:nvSpPr>
            <p:spPr bwMode="auto">
              <a:xfrm>
                <a:off x="5950" y="2658"/>
                <a:ext cx="22" cy="34"/>
              </a:xfrm>
              <a:custGeom>
                <a:avLst/>
                <a:gdLst>
                  <a:gd name="T0" fmla="*/ 0 w 22"/>
                  <a:gd name="T1" fmla="*/ 12 h 34"/>
                  <a:gd name="T2" fmla="*/ 0 w 22"/>
                  <a:gd name="T3" fmla="*/ 12 h 34"/>
                  <a:gd name="T4" fmla="*/ 0 w 22"/>
                  <a:gd name="T5" fmla="*/ 10 h 34"/>
                  <a:gd name="T6" fmla="*/ 0 w 22"/>
                  <a:gd name="T7" fmla="*/ 10 h 34"/>
                  <a:gd name="T8" fmla="*/ 2 w 22"/>
                  <a:gd name="T9" fmla="*/ 2 h 34"/>
                  <a:gd name="T10" fmla="*/ 4 w 22"/>
                  <a:gd name="T11" fmla="*/ 0 h 34"/>
                  <a:gd name="T12" fmla="*/ 8 w 22"/>
                  <a:gd name="T13" fmla="*/ 0 h 34"/>
                  <a:gd name="T14" fmla="*/ 10 w 22"/>
                  <a:gd name="T15" fmla="*/ 4 h 34"/>
                  <a:gd name="T16" fmla="*/ 10 w 22"/>
                  <a:gd name="T17" fmla="*/ 4 h 34"/>
                  <a:gd name="T18" fmla="*/ 22 w 22"/>
                  <a:gd name="T19" fmla="*/ 16 h 34"/>
                  <a:gd name="T20" fmla="*/ 22 w 22"/>
                  <a:gd name="T21" fmla="*/ 16 h 34"/>
                  <a:gd name="T22" fmla="*/ 22 w 22"/>
                  <a:gd name="T23" fmla="*/ 22 h 34"/>
                  <a:gd name="T24" fmla="*/ 22 w 22"/>
                  <a:gd name="T25" fmla="*/ 26 h 34"/>
                  <a:gd name="T26" fmla="*/ 20 w 22"/>
                  <a:gd name="T27" fmla="*/ 28 h 34"/>
                  <a:gd name="T28" fmla="*/ 20 w 22"/>
                  <a:gd name="T29" fmla="*/ 28 h 34"/>
                  <a:gd name="T30" fmla="*/ 20 w 22"/>
                  <a:gd name="T31" fmla="*/ 28 h 34"/>
                  <a:gd name="T32" fmla="*/ 20 w 22"/>
                  <a:gd name="T33" fmla="*/ 28 h 34"/>
                  <a:gd name="T34" fmla="*/ 14 w 22"/>
                  <a:gd name="T35" fmla="*/ 28 h 34"/>
                  <a:gd name="T36" fmla="*/ 12 w 22"/>
                  <a:gd name="T37" fmla="*/ 30 h 34"/>
                  <a:gd name="T38" fmla="*/ 10 w 22"/>
                  <a:gd name="T39" fmla="*/ 34 h 34"/>
                  <a:gd name="T40" fmla="*/ 10 w 22"/>
                  <a:gd name="T41" fmla="*/ 34 h 34"/>
                  <a:gd name="T42" fmla="*/ 8 w 22"/>
                  <a:gd name="T43" fmla="*/ 34 h 34"/>
                  <a:gd name="T44" fmla="*/ 8 w 22"/>
                  <a:gd name="T45" fmla="*/ 34 h 34"/>
                  <a:gd name="T46" fmla="*/ 6 w 22"/>
                  <a:gd name="T47" fmla="*/ 34 h 34"/>
                  <a:gd name="T48" fmla="*/ 6 w 22"/>
                  <a:gd name="T49" fmla="*/ 34 h 34"/>
                  <a:gd name="T50" fmla="*/ 4 w 22"/>
                  <a:gd name="T51" fmla="*/ 30 h 34"/>
                  <a:gd name="T52" fmla="*/ 4 w 22"/>
                  <a:gd name="T53" fmla="*/ 30 h 34"/>
                  <a:gd name="T54" fmla="*/ 2 w 22"/>
                  <a:gd name="T55" fmla="*/ 24 h 34"/>
                  <a:gd name="T56" fmla="*/ 2 w 22"/>
                  <a:gd name="T57" fmla="*/ 24 h 34"/>
                  <a:gd name="T58" fmla="*/ 0 w 22"/>
                  <a:gd name="T59" fmla="*/ 12 h 34"/>
                  <a:gd name="T60" fmla="*/ 0 w 22"/>
                  <a:gd name="T6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4">
                    <a:moveTo>
                      <a:pt x="0" y="12"/>
                    </a:moveTo>
                    <a:lnTo>
                      <a:pt x="0" y="12"/>
                    </a:lnTo>
                    <a:lnTo>
                      <a:pt x="0" y="10"/>
                    </a:lnTo>
                    <a:lnTo>
                      <a:pt x="0" y="10"/>
                    </a:lnTo>
                    <a:lnTo>
                      <a:pt x="2" y="2"/>
                    </a:lnTo>
                    <a:lnTo>
                      <a:pt x="4" y="0"/>
                    </a:lnTo>
                    <a:lnTo>
                      <a:pt x="8" y="0"/>
                    </a:lnTo>
                    <a:lnTo>
                      <a:pt x="10" y="4"/>
                    </a:lnTo>
                    <a:lnTo>
                      <a:pt x="10" y="4"/>
                    </a:lnTo>
                    <a:lnTo>
                      <a:pt x="22" y="16"/>
                    </a:lnTo>
                    <a:lnTo>
                      <a:pt x="22" y="16"/>
                    </a:lnTo>
                    <a:lnTo>
                      <a:pt x="22" y="22"/>
                    </a:lnTo>
                    <a:lnTo>
                      <a:pt x="22" y="26"/>
                    </a:lnTo>
                    <a:lnTo>
                      <a:pt x="20" y="28"/>
                    </a:lnTo>
                    <a:lnTo>
                      <a:pt x="20" y="28"/>
                    </a:lnTo>
                    <a:lnTo>
                      <a:pt x="20" y="28"/>
                    </a:lnTo>
                    <a:lnTo>
                      <a:pt x="20" y="28"/>
                    </a:lnTo>
                    <a:lnTo>
                      <a:pt x="14" y="28"/>
                    </a:lnTo>
                    <a:lnTo>
                      <a:pt x="12" y="30"/>
                    </a:lnTo>
                    <a:lnTo>
                      <a:pt x="10" y="34"/>
                    </a:lnTo>
                    <a:lnTo>
                      <a:pt x="10" y="34"/>
                    </a:lnTo>
                    <a:lnTo>
                      <a:pt x="8" y="34"/>
                    </a:lnTo>
                    <a:lnTo>
                      <a:pt x="8" y="34"/>
                    </a:lnTo>
                    <a:lnTo>
                      <a:pt x="6" y="34"/>
                    </a:lnTo>
                    <a:lnTo>
                      <a:pt x="6" y="34"/>
                    </a:lnTo>
                    <a:lnTo>
                      <a:pt x="4" y="30"/>
                    </a:lnTo>
                    <a:lnTo>
                      <a:pt x="4" y="30"/>
                    </a:lnTo>
                    <a:lnTo>
                      <a:pt x="2" y="24"/>
                    </a:lnTo>
                    <a:lnTo>
                      <a:pt x="2" y="24"/>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3" name="Freeform 2334">
                <a:extLst>
                  <a:ext uri="{FF2B5EF4-FFF2-40B4-BE49-F238E27FC236}">
                    <a16:creationId xmlns:a16="http://schemas.microsoft.com/office/drawing/2014/main" id="{A96E6FE4-2E71-41D0-E2F7-865405167193}"/>
                  </a:ext>
                </a:extLst>
              </p:cNvPr>
              <p:cNvSpPr>
                <a:spLocks/>
              </p:cNvSpPr>
              <p:nvPr/>
            </p:nvSpPr>
            <p:spPr bwMode="auto">
              <a:xfrm>
                <a:off x="5950" y="2592"/>
                <a:ext cx="18" cy="40"/>
              </a:xfrm>
              <a:custGeom>
                <a:avLst/>
                <a:gdLst>
                  <a:gd name="T0" fmla="*/ 12 w 18"/>
                  <a:gd name="T1" fmla="*/ 24 h 40"/>
                  <a:gd name="T2" fmla="*/ 12 w 18"/>
                  <a:gd name="T3" fmla="*/ 24 h 40"/>
                  <a:gd name="T4" fmla="*/ 10 w 18"/>
                  <a:gd name="T5" fmla="*/ 20 h 40"/>
                  <a:gd name="T6" fmla="*/ 6 w 18"/>
                  <a:gd name="T7" fmla="*/ 20 h 40"/>
                  <a:gd name="T8" fmla="*/ 6 w 18"/>
                  <a:gd name="T9" fmla="*/ 20 h 40"/>
                  <a:gd name="T10" fmla="*/ 4 w 18"/>
                  <a:gd name="T11" fmla="*/ 20 h 40"/>
                  <a:gd name="T12" fmla="*/ 2 w 18"/>
                  <a:gd name="T13" fmla="*/ 20 h 40"/>
                  <a:gd name="T14" fmla="*/ 0 w 18"/>
                  <a:gd name="T15" fmla="*/ 16 h 40"/>
                  <a:gd name="T16" fmla="*/ 0 w 18"/>
                  <a:gd name="T17" fmla="*/ 16 h 40"/>
                  <a:gd name="T18" fmla="*/ 2 w 18"/>
                  <a:gd name="T19" fmla="*/ 12 h 40"/>
                  <a:gd name="T20" fmla="*/ 4 w 18"/>
                  <a:gd name="T21" fmla="*/ 8 h 40"/>
                  <a:gd name="T22" fmla="*/ 4 w 18"/>
                  <a:gd name="T23" fmla="*/ 2 h 40"/>
                  <a:gd name="T24" fmla="*/ 6 w 18"/>
                  <a:gd name="T25" fmla="*/ 2 h 40"/>
                  <a:gd name="T26" fmla="*/ 8 w 18"/>
                  <a:gd name="T27" fmla="*/ 2 h 40"/>
                  <a:gd name="T28" fmla="*/ 8 w 18"/>
                  <a:gd name="T29" fmla="*/ 2 h 40"/>
                  <a:gd name="T30" fmla="*/ 8 w 18"/>
                  <a:gd name="T31" fmla="*/ 0 h 40"/>
                  <a:gd name="T32" fmla="*/ 8 w 18"/>
                  <a:gd name="T33" fmla="*/ 2 h 40"/>
                  <a:gd name="T34" fmla="*/ 8 w 18"/>
                  <a:gd name="T35" fmla="*/ 2 h 40"/>
                  <a:gd name="T36" fmla="*/ 18 w 18"/>
                  <a:gd name="T37" fmla="*/ 16 h 40"/>
                  <a:gd name="T38" fmla="*/ 18 w 18"/>
                  <a:gd name="T39" fmla="*/ 16 h 40"/>
                  <a:gd name="T40" fmla="*/ 18 w 18"/>
                  <a:gd name="T41" fmla="*/ 16 h 40"/>
                  <a:gd name="T42" fmla="*/ 18 w 18"/>
                  <a:gd name="T43" fmla="*/ 24 h 40"/>
                  <a:gd name="T44" fmla="*/ 18 w 18"/>
                  <a:gd name="T45" fmla="*/ 32 h 40"/>
                  <a:gd name="T46" fmla="*/ 18 w 18"/>
                  <a:gd name="T47" fmla="*/ 32 h 40"/>
                  <a:gd name="T48" fmla="*/ 16 w 18"/>
                  <a:gd name="T49" fmla="*/ 32 h 40"/>
                  <a:gd name="T50" fmla="*/ 14 w 18"/>
                  <a:gd name="T51" fmla="*/ 32 h 40"/>
                  <a:gd name="T52" fmla="*/ 14 w 18"/>
                  <a:gd name="T53" fmla="*/ 34 h 40"/>
                  <a:gd name="T54" fmla="*/ 14 w 18"/>
                  <a:gd name="T55" fmla="*/ 34 h 40"/>
                  <a:gd name="T56" fmla="*/ 14 w 18"/>
                  <a:gd name="T57" fmla="*/ 40 h 40"/>
                  <a:gd name="T58" fmla="*/ 12 w 18"/>
                  <a:gd name="T59" fmla="*/ 40 h 40"/>
                  <a:gd name="T60" fmla="*/ 10 w 18"/>
                  <a:gd name="T61" fmla="*/ 36 h 40"/>
                  <a:gd name="T62" fmla="*/ 10 w 18"/>
                  <a:gd name="T63" fmla="*/ 36 h 40"/>
                  <a:gd name="T64" fmla="*/ 8 w 18"/>
                  <a:gd name="T65" fmla="*/ 36 h 40"/>
                  <a:gd name="T66" fmla="*/ 6 w 18"/>
                  <a:gd name="T67" fmla="*/ 34 h 40"/>
                  <a:gd name="T68" fmla="*/ 4 w 18"/>
                  <a:gd name="T69" fmla="*/ 34 h 40"/>
                  <a:gd name="T70" fmla="*/ 2 w 18"/>
                  <a:gd name="T71" fmla="*/ 32 h 40"/>
                  <a:gd name="T72" fmla="*/ 2 w 18"/>
                  <a:gd name="T73" fmla="*/ 32 h 40"/>
                  <a:gd name="T74" fmla="*/ 2 w 18"/>
                  <a:gd name="T75" fmla="*/ 32 h 40"/>
                  <a:gd name="T76" fmla="*/ 4 w 18"/>
                  <a:gd name="T77" fmla="*/ 28 h 40"/>
                  <a:gd name="T78" fmla="*/ 8 w 18"/>
                  <a:gd name="T79" fmla="*/ 28 h 40"/>
                  <a:gd name="T80" fmla="*/ 10 w 18"/>
                  <a:gd name="T81" fmla="*/ 26 h 40"/>
                  <a:gd name="T82" fmla="*/ 12 w 18"/>
                  <a:gd name="T83" fmla="*/ 24 h 40"/>
                  <a:gd name="T84" fmla="*/ 12 w 18"/>
                  <a:gd name="T8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40">
                    <a:moveTo>
                      <a:pt x="12" y="24"/>
                    </a:moveTo>
                    <a:lnTo>
                      <a:pt x="12" y="24"/>
                    </a:lnTo>
                    <a:lnTo>
                      <a:pt x="10" y="20"/>
                    </a:lnTo>
                    <a:lnTo>
                      <a:pt x="6" y="20"/>
                    </a:lnTo>
                    <a:lnTo>
                      <a:pt x="6" y="20"/>
                    </a:lnTo>
                    <a:lnTo>
                      <a:pt x="4" y="20"/>
                    </a:lnTo>
                    <a:lnTo>
                      <a:pt x="2" y="20"/>
                    </a:lnTo>
                    <a:lnTo>
                      <a:pt x="0" y="16"/>
                    </a:lnTo>
                    <a:lnTo>
                      <a:pt x="0" y="16"/>
                    </a:lnTo>
                    <a:lnTo>
                      <a:pt x="2" y="12"/>
                    </a:lnTo>
                    <a:lnTo>
                      <a:pt x="4" y="8"/>
                    </a:lnTo>
                    <a:lnTo>
                      <a:pt x="4" y="2"/>
                    </a:lnTo>
                    <a:lnTo>
                      <a:pt x="6" y="2"/>
                    </a:lnTo>
                    <a:lnTo>
                      <a:pt x="8" y="2"/>
                    </a:lnTo>
                    <a:lnTo>
                      <a:pt x="8" y="2"/>
                    </a:lnTo>
                    <a:lnTo>
                      <a:pt x="8" y="0"/>
                    </a:lnTo>
                    <a:lnTo>
                      <a:pt x="8" y="2"/>
                    </a:lnTo>
                    <a:lnTo>
                      <a:pt x="8" y="2"/>
                    </a:lnTo>
                    <a:lnTo>
                      <a:pt x="18" y="16"/>
                    </a:lnTo>
                    <a:lnTo>
                      <a:pt x="18" y="16"/>
                    </a:lnTo>
                    <a:lnTo>
                      <a:pt x="18" y="16"/>
                    </a:lnTo>
                    <a:lnTo>
                      <a:pt x="18" y="24"/>
                    </a:lnTo>
                    <a:lnTo>
                      <a:pt x="18" y="32"/>
                    </a:lnTo>
                    <a:lnTo>
                      <a:pt x="18" y="32"/>
                    </a:lnTo>
                    <a:lnTo>
                      <a:pt x="16" y="32"/>
                    </a:lnTo>
                    <a:lnTo>
                      <a:pt x="14" y="32"/>
                    </a:lnTo>
                    <a:lnTo>
                      <a:pt x="14" y="34"/>
                    </a:lnTo>
                    <a:lnTo>
                      <a:pt x="14" y="34"/>
                    </a:lnTo>
                    <a:lnTo>
                      <a:pt x="14" y="40"/>
                    </a:lnTo>
                    <a:lnTo>
                      <a:pt x="12" y="40"/>
                    </a:lnTo>
                    <a:lnTo>
                      <a:pt x="10" y="36"/>
                    </a:lnTo>
                    <a:lnTo>
                      <a:pt x="10" y="36"/>
                    </a:lnTo>
                    <a:lnTo>
                      <a:pt x="8" y="36"/>
                    </a:lnTo>
                    <a:lnTo>
                      <a:pt x="6" y="34"/>
                    </a:lnTo>
                    <a:lnTo>
                      <a:pt x="4" y="34"/>
                    </a:lnTo>
                    <a:lnTo>
                      <a:pt x="2" y="32"/>
                    </a:lnTo>
                    <a:lnTo>
                      <a:pt x="2" y="32"/>
                    </a:lnTo>
                    <a:lnTo>
                      <a:pt x="2" y="32"/>
                    </a:lnTo>
                    <a:lnTo>
                      <a:pt x="4" y="28"/>
                    </a:lnTo>
                    <a:lnTo>
                      <a:pt x="8" y="28"/>
                    </a:lnTo>
                    <a:lnTo>
                      <a:pt x="10" y="26"/>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4" name="Freeform 2335">
                <a:extLst>
                  <a:ext uri="{FF2B5EF4-FFF2-40B4-BE49-F238E27FC236}">
                    <a16:creationId xmlns:a16="http://schemas.microsoft.com/office/drawing/2014/main" id="{3CB4029A-7EB2-DC64-A767-807901B23674}"/>
                  </a:ext>
                </a:extLst>
              </p:cNvPr>
              <p:cNvSpPr>
                <a:spLocks/>
              </p:cNvSpPr>
              <p:nvPr/>
            </p:nvSpPr>
            <p:spPr bwMode="auto">
              <a:xfrm>
                <a:off x="5954" y="2636"/>
                <a:ext cx="14" cy="24"/>
              </a:xfrm>
              <a:custGeom>
                <a:avLst/>
                <a:gdLst>
                  <a:gd name="T0" fmla="*/ 14 w 14"/>
                  <a:gd name="T1" fmla="*/ 24 h 24"/>
                  <a:gd name="T2" fmla="*/ 14 w 14"/>
                  <a:gd name="T3" fmla="*/ 24 h 24"/>
                  <a:gd name="T4" fmla="*/ 10 w 14"/>
                  <a:gd name="T5" fmla="*/ 20 h 24"/>
                  <a:gd name="T6" fmla="*/ 6 w 14"/>
                  <a:gd name="T7" fmla="*/ 14 h 24"/>
                  <a:gd name="T8" fmla="*/ 4 w 14"/>
                  <a:gd name="T9" fmla="*/ 8 h 24"/>
                  <a:gd name="T10" fmla="*/ 0 w 14"/>
                  <a:gd name="T11" fmla="*/ 4 h 24"/>
                  <a:gd name="T12" fmla="*/ 0 w 14"/>
                  <a:gd name="T13" fmla="*/ 4 h 24"/>
                  <a:gd name="T14" fmla="*/ 4 w 14"/>
                  <a:gd name="T15" fmla="*/ 0 h 24"/>
                  <a:gd name="T16" fmla="*/ 6 w 14"/>
                  <a:gd name="T17" fmla="*/ 0 h 24"/>
                  <a:gd name="T18" fmla="*/ 8 w 14"/>
                  <a:gd name="T19" fmla="*/ 2 h 24"/>
                  <a:gd name="T20" fmla="*/ 10 w 14"/>
                  <a:gd name="T21" fmla="*/ 8 h 24"/>
                  <a:gd name="T22" fmla="*/ 14 w 14"/>
                  <a:gd name="T23" fmla="*/ 24 h 24"/>
                  <a:gd name="T24" fmla="*/ 14 w 14"/>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4">
                    <a:moveTo>
                      <a:pt x="14" y="24"/>
                    </a:moveTo>
                    <a:lnTo>
                      <a:pt x="14" y="24"/>
                    </a:lnTo>
                    <a:lnTo>
                      <a:pt x="10" y="20"/>
                    </a:lnTo>
                    <a:lnTo>
                      <a:pt x="6" y="14"/>
                    </a:lnTo>
                    <a:lnTo>
                      <a:pt x="4" y="8"/>
                    </a:lnTo>
                    <a:lnTo>
                      <a:pt x="0" y="4"/>
                    </a:lnTo>
                    <a:lnTo>
                      <a:pt x="0" y="4"/>
                    </a:lnTo>
                    <a:lnTo>
                      <a:pt x="4" y="0"/>
                    </a:lnTo>
                    <a:lnTo>
                      <a:pt x="6" y="0"/>
                    </a:lnTo>
                    <a:lnTo>
                      <a:pt x="8" y="2"/>
                    </a:lnTo>
                    <a:lnTo>
                      <a:pt x="10" y="8"/>
                    </a:lnTo>
                    <a:lnTo>
                      <a:pt x="14" y="24"/>
                    </a:lnTo>
                    <a:lnTo>
                      <a:pt x="1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5" name="Freeform 2336">
                <a:extLst>
                  <a:ext uri="{FF2B5EF4-FFF2-40B4-BE49-F238E27FC236}">
                    <a16:creationId xmlns:a16="http://schemas.microsoft.com/office/drawing/2014/main" id="{2BEE966E-16F3-BDD2-0D19-93827E53AA13}"/>
                  </a:ext>
                </a:extLst>
              </p:cNvPr>
              <p:cNvSpPr>
                <a:spLocks/>
              </p:cNvSpPr>
              <p:nvPr/>
            </p:nvSpPr>
            <p:spPr bwMode="auto">
              <a:xfrm>
                <a:off x="5976" y="2564"/>
                <a:ext cx="28" cy="38"/>
              </a:xfrm>
              <a:custGeom>
                <a:avLst/>
                <a:gdLst>
                  <a:gd name="T0" fmla="*/ 16 w 28"/>
                  <a:gd name="T1" fmla="*/ 4 h 38"/>
                  <a:gd name="T2" fmla="*/ 16 w 28"/>
                  <a:gd name="T3" fmla="*/ 4 h 38"/>
                  <a:gd name="T4" fmla="*/ 22 w 28"/>
                  <a:gd name="T5" fmla="*/ 14 h 38"/>
                  <a:gd name="T6" fmla="*/ 22 w 28"/>
                  <a:gd name="T7" fmla="*/ 14 h 38"/>
                  <a:gd name="T8" fmla="*/ 22 w 28"/>
                  <a:gd name="T9" fmla="*/ 14 h 38"/>
                  <a:gd name="T10" fmla="*/ 24 w 28"/>
                  <a:gd name="T11" fmla="*/ 14 h 38"/>
                  <a:gd name="T12" fmla="*/ 24 w 28"/>
                  <a:gd name="T13" fmla="*/ 14 h 38"/>
                  <a:gd name="T14" fmla="*/ 26 w 28"/>
                  <a:gd name="T15" fmla="*/ 22 h 38"/>
                  <a:gd name="T16" fmla="*/ 28 w 28"/>
                  <a:gd name="T17" fmla="*/ 28 h 38"/>
                  <a:gd name="T18" fmla="*/ 28 w 28"/>
                  <a:gd name="T19" fmla="*/ 34 h 38"/>
                  <a:gd name="T20" fmla="*/ 28 w 28"/>
                  <a:gd name="T21" fmla="*/ 34 h 38"/>
                  <a:gd name="T22" fmla="*/ 24 w 28"/>
                  <a:gd name="T23" fmla="*/ 32 h 38"/>
                  <a:gd name="T24" fmla="*/ 20 w 28"/>
                  <a:gd name="T25" fmla="*/ 32 h 38"/>
                  <a:gd name="T26" fmla="*/ 18 w 28"/>
                  <a:gd name="T27" fmla="*/ 34 h 38"/>
                  <a:gd name="T28" fmla="*/ 14 w 28"/>
                  <a:gd name="T29" fmla="*/ 38 h 38"/>
                  <a:gd name="T30" fmla="*/ 14 w 28"/>
                  <a:gd name="T31" fmla="*/ 38 h 38"/>
                  <a:gd name="T32" fmla="*/ 14 w 28"/>
                  <a:gd name="T33" fmla="*/ 38 h 38"/>
                  <a:gd name="T34" fmla="*/ 14 w 28"/>
                  <a:gd name="T35" fmla="*/ 38 h 38"/>
                  <a:gd name="T36" fmla="*/ 12 w 28"/>
                  <a:gd name="T37" fmla="*/ 36 h 38"/>
                  <a:gd name="T38" fmla="*/ 10 w 28"/>
                  <a:gd name="T39" fmla="*/ 36 h 38"/>
                  <a:gd name="T40" fmla="*/ 8 w 28"/>
                  <a:gd name="T41" fmla="*/ 36 h 38"/>
                  <a:gd name="T42" fmla="*/ 8 w 28"/>
                  <a:gd name="T43" fmla="*/ 34 h 38"/>
                  <a:gd name="T44" fmla="*/ 8 w 28"/>
                  <a:gd name="T45" fmla="*/ 34 h 38"/>
                  <a:gd name="T46" fmla="*/ 4 w 28"/>
                  <a:gd name="T47" fmla="*/ 34 h 38"/>
                  <a:gd name="T48" fmla="*/ 0 w 28"/>
                  <a:gd name="T49" fmla="*/ 30 h 38"/>
                  <a:gd name="T50" fmla="*/ 0 w 28"/>
                  <a:gd name="T51" fmla="*/ 30 h 38"/>
                  <a:gd name="T52" fmla="*/ 0 w 28"/>
                  <a:gd name="T53" fmla="*/ 26 h 38"/>
                  <a:gd name="T54" fmla="*/ 0 w 28"/>
                  <a:gd name="T55" fmla="*/ 26 h 38"/>
                  <a:gd name="T56" fmla="*/ 0 w 28"/>
                  <a:gd name="T57" fmla="*/ 22 h 38"/>
                  <a:gd name="T58" fmla="*/ 2 w 28"/>
                  <a:gd name="T59" fmla="*/ 22 h 38"/>
                  <a:gd name="T60" fmla="*/ 2 w 28"/>
                  <a:gd name="T61" fmla="*/ 22 h 38"/>
                  <a:gd name="T62" fmla="*/ 8 w 28"/>
                  <a:gd name="T63" fmla="*/ 22 h 38"/>
                  <a:gd name="T64" fmla="*/ 8 w 28"/>
                  <a:gd name="T65" fmla="*/ 22 h 38"/>
                  <a:gd name="T66" fmla="*/ 8 w 28"/>
                  <a:gd name="T67" fmla="*/ 14 h 38"/>
                  <a:gd name="T68" fmla="*/ 6 w 28"/>
                  <a:gd name="T69" fmla="*/ 8 h 38"/>
                  <a:gd name="T70" fmla="*/ 6 w 28"/>
                  <a:gd name="T71" fmla="*/ 8 h 38"/>
                  <a:gd name="T72" fmla="*/ 4 w 28"/>
                  <a:gd name="T73" fmla="*/ 6 h 38"/>
                  <a:gd name="T74" fmla="*/ 6 w 28"/>
                  <a:gd name="T75" fmla="*/ 2 h 38"/>
                  <a:gd name="T76" fmla="*/ 6 w 28"/>
                  <a:gd name="T77" fmla="*/ 2 h 38"/>
                  <a:gd name="T78" fmla="*/ 8 w 28"/>
                  <a:gd name="T79" fmla="*/ 0 h 38"/>
                  <a:gd name="T80" fmla="*/ 10 w 28"/>
                  <a:gd name="T81" fmla="*/ 0 h 38"/>
                  <a:gd name="T82" fmla="*/ 14 w 28"/>
                  <a:gd name="T83" fmla="*/ 0 h 38"/>
                  <a:gd name="T84" fmla="*/ 16 w 28"/>
                  <a:gd name="T85" fmla="*/ 4 h 38"/>
                  <a:gd name="T86" fmla="*/ 16 w 28"/>
                  <a:gd name="T8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38">
                    <a:moveTo>
                      <a:pt x="16" y="4"/>
                    </a:moveTo>
                    <a:lnTo>
                      <a:pt x="16" y="4"/>
                    </a:lnTo>
                    <a:lnTo>
                      <a:pt x="22" y="14"/>
                    </a:lnTo>
                    <a:lnTo>
                      <a:pt x="22" y="14"/>
                    </a:lnTo>
                    <a:lnTo>
                      <a:pt x="22" y="14"/>
                    </a:lnTo>
                    <a:lnTo>
                      <a:pt x="24" y="14"/>
                    </a:lnTo>
                    <a:lnTo>
                      <a:pt x="24" y="14"/>
                    </a:lnTo>
                    <a:lnTo>
                      <a:pt x="26" y="22"/>
                    </a:lnTo>
                    <a:lnTo>
                      <a:pt x="28" y="28"/>
                    </a:lnTo>
                    <a:lnTo>
                      <a:pt x="28" y="34"/>
                    </a:lnTo>
                    <a:lnTo>
                      <a:pt x="28" y="34"/>
                    </a:lnTo>
                    <a:lnTo>
                      <a:pt x="24" y="32"/>
                    </a:lnTo>
                    <a:lnTo>
                      <a:pt x="20" y="32"/>
                    </a:lnTo>
                    <a:lnTo>
                      <a:pt x="18" y="34"/>
                    </a:lnTo>
                    <a:lnTo>
                      <a:pt x="14" y="38"/>
                    </a:lnTo>
                    <a:lnTo>
                      <a:pt x="14" y="38"/>
                    </a:lnTo>
                    <a:lnTo>
                      <a:pt x="14" y="38"/>
                    </a:lnTo>
                    <a:lnTo>
                      <a:pt x="14" y="38"/>
                    </a:lnTo>
                    <a:lnTo>
                      <a:pt x="12" y="36"/>
                    </a:lnTo>
                    <a:lnTo>
                      <a:pt x="10" y="36"/>
                    </a:lnTo>
                    <a:lnTo>
                      <a:pt x="8" y="36"/>
                    </a:lnTo>
                    <a:lnTo>
                      <a:pt x="8" y="34"/>
                    </a:lnTo>
                    <a:lnTo>
                      <a:pt x="8" y="34"/>
                    </a:lnTo>
                    <a:lnTo>
                      <a:pt x="4" y="34"/>
                    </a:lnTo>
                    <a:lnTo>
                      <a:pt x="0" y="30"/>
                    </a:lnTo>
                    <a:lnTo>
                      <a:pt x="0" y="30"/>
                    </a:lnTo>
                    <a:lnTo>
                      <a:pt x="0" y="26"/>
                    </a:lnTo>
                    <a:lnTo>
                      <a:pt x="0" y="26"/>
                    </a:lnTo>
                    <a:lnTo>
                      <a:pt x="0" y="22"/>
                    </a:lnTo>
                    <a:lnTo>
                      <a:pt x="2" y="22"/>
                    </a:lnTo>
                    <a:lnTo>
                      <a:pt x="2" y="22"/>
                    </a:lnTo>
                    <a:lnTo>
                      <a:pt x="8" y="22"/>
                    </a:lnTo>
                    <a:lnTo>
                      <a:pt x="8" y="22"/>
                    </a:lnTo>
                    <a:lnTo>
                      <a:pt x="8" y="14"/>
                    </a:lnTo>
                    <a:lnTo>
                      <a:pt x="6" y="8"/>
                    </a:lnTo>
                    <a:lnTo>
                      <a:pt x="6" y="8"/>
                    </a:lnTo>
                    <a:lnTo>
                      <a:pt x="4" y="6"/>
                    </a:lnTo>
                    <a:lnTo>
                      <a:pt x="6" y="2"/>
                    </a:lnTo>
                    <a:lnTo>
                      <a:pt x="6" y="2"/>
                    </a:lnTo>
                    <a:lnTo>
                      <a:pt x="8" y="0"/>
                    </a:lnTo>
                    <a:lnTo>
                      <a:pt x="10" y="0"/>
                    </a:lnTo>
                    <a:lnTo>
                      <a:pt x="14" y="0"/>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6" name="Freeform 2337">
                <a:extLst>
                  <a:ext uri="{FF2B5EF4-FFF2-40B4-BE49-F238E27FC236}">
                    <a16:creationId xmlns:a16="http://schemas.microsoft.com/office/drawing/2014/main" id="{B0138287-F28C-58FD-E8C1-F1B5336BDCB4}"/>
                  </a:ext>
                </a:extLst>
              </p:cNvPr>
              <p:cNvSpPr>
                <a:spLocks/>
              </p:cNvSpPr>
              <p:nvPr/>
            </p:nvSpPr>
            <p:spPr bwMode="auto">
              <a:xfrm>
                <a:off x="5990" y="2592"/>
                <a:ext cx="14" cy="10"/>
              </a:xfrm>
              <a:custGeom>
                <a:avLst/>
                <a:gdLst>
                  <a:gd name="T0" fmla="*/ 0 w 14"/>
                  <a:gd name="T1" fmla="*/ 10 h 10"/>
                  <a:gd name="T2" fmla="*/ 0 w 14"/>
                  <a:gd name="T3" fmla="*/ 10 h 10"/>
                  <a:gd name="T4" fmla="*/ 0 w 14"/>
                  <a:gd name="T5" fmla="*/ 6 h 10"/>
                  <a:gd name="T6" fmla="*/ 0 w 14"/>
                  <a:gd name="T7" fmla="*/ 2 h 10"/>
                  <a:gd name="T8" fmla="*/ 0 w 14"/>
                  <a:gd name="T9" fmla="*/ 0 h 10"/>
                  <a:gd name="T10" fmla="*/ 4 w 14"/>
                  <a:gd name="T11" fmla="*/ 0 h 10"/>
                  <a:gd name="T12" fmla="*/ 4 w 14"/>
                  <a:gd name="T13" fmla="*/ 0 h 10"/>
                  <a:gd name="T14" fmla="*/ 6 w 14"/>
                  <a:gd name="T15" fmla="*/ 2 h 10"/>
                  <a:gd name="T16" fmla="*/ 8 w 14"/>
                  <a:gd name="T17" fmla="*/ 2 h 10"/>
                  <a:gd name="T18" fmla="*/ 12 w 14"/>
                  <a:gd name="T19" fmla="*/ 2 h 10"/>
                  <a:gd name="T20" fmla="*/ 14 w 14"/>
                  <a:gd name="T21" fmla="*/ 6 h 10"/>
                  <a:gd name="T22" fmla="*/ 14 w 14"/>
                  <a:gd name="T23" fmla="*/ 6 h 10"/>
                  <a:gd name="T24" fmla="*/ 14 w 14"/>
                  <a:gd name="T25" fmla="*/ 4 h 10"/>
                  <a:gd name="T26" fmla="*/ 14 w 14"/>
                  <a:gd name="T27" fmla="*/ 6 h 10"/>
                  <a:gd name="T28" fmla="*/ 14 w 14"/>
                  <a:gd name="T29" fmla="*/ 6 h 10"/>
                  <a:gd name="T30" fmla="*/ 14 w 14"/>
                  <a:gd name="T31" fmla="*/ 10 h 10"/>
                  <a:gd name="T32" fmla="*/ 14 w 14"/>
                  <a:gd name="T33" fmla="*/ 10 h 10"/>
                  <a:gd name="T34" fmla="*/ 12 w 14"/>
                  <a:gd name="T35" fmla="*/ 6 h 10"/>
                  <a:gd name="T36" fmla="*/ 8 w 14"/>
                  <a:gd name="T37" fmla="*/ 8 h 10"/>
                  <a:gd name="T38" fmla="*/ 4 w 14"/>
                  <a:gd name="T39" fmla="*/ 8 h 10"/>
                  <a:gd name="T40" fmla="*/ 0 w 14"/>
                  <a:gd name="T41" fmla="*/ 10 h 10"/>
                  <a:gd name="T42" fmla="*/ 0 w 1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0">
                    <a:moveTo>
                      <a:pt x="0" y="10"/>
                    </a:moveTo>
                    <a:lnTo>
                      <a:pt x="0" y="10"/>
                    </a:lnTo>
                    <a:lnTo>
                      <a:pt x="0" y="6"/>
                    </a:lnTo>
                    <a:lnTo>
                      <a:pt x="0" y="2"/>
                    </a:lnTo>
                    <a:lnTo>
                      <a:pt x="0" y="0"/>
                    </a:lnTo>
                    <a:lnTo>
                      <a:pt x="4" y="0"/>
                    </a:lnTo>
                    <a:lnTo>
                      <a:pt x="4" y="0"/>
                    </a:lnTo>
                    <a:lnTo>
                      <a:pt x="6" y="2"/>
                    </a:lnTo>
                    <a:lnTo>
                      <a:pt x="8" y="2"/>
                    </a:lnTo>
                    <a:lnTo>
                      <a:pt x="12" y="2"/>
                    </a:lnTo>
                    <a:lnTo>
                      <a:pt x="14" y="6"/>
                    </a:lnTo>
                    <a:lnTo>
                      <a:pt x="14" y="6"/>
                    </a:lnTo>
                    <a:lnTo>
                      <a:pt x="14" y="4"/>
                    </a:lnTo>
                    <a:lnTo>
                      <a:pt x="14" y="6"/>
                    </a:lnTo>
                    <a:lnTo>
                      <a:pt x="14" y="6"/>
                    </a:lnTo>
                    <a:lnTo>
                      <a:pt x="14" y="10"/>
                    </a:lnTo>
                    <a:lnTo>
                      <a:pt x="14" y="10"/>
                    </a:lnTo>
                    <a:lnTo>
                      <a:pt x="12" y="6"/>
                    </a:lnTo>
                    <a:lnTo>
                      <a:pt x="8" y="8"/>
                    </a:lnTo>
                    <a:lnTo>
                      <a:pt x="4"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7" name="Freeform 2338">
                <a:extLst>
                  <a:ext uri="{FF2B5EF4-FFF2-40B4-BE49-F238E27FC236}">
                    <a16:creationId xmlns:a16="http://schemas.microsoft.com/office/drawing/2014/main" id="{25461CDD-4318-6FFC-F990-42362BB724B7}"/>
                  </a:ext>
                </a:extLst>
              </p:cNvPr>
              <p:cNvSpPr>
                <a:spLocks/>
              </p:cNvSpPr>
              <p:nvPr/>
            </p:nvSpPr>
            <p:spPr bwMode="auto">
              <a:xfrm>
                <a:off x="5990" y="2612"/>
                <a:ext cx="8" cy="12"/>
              </a:xfrm>
              <a:custGeom>
                <a:avLst/>
                <a:gdLst>
                  <a:gd name="T0" fmla="*/ 8 w 8"/>
                  <a:gd name="T1" fmla="*/ 12 h 12"/>
                  <a:gd name="T2" fmla="*/ 8 w 8"/>
                  <a:gd name="T3" fmla="*/ 12 h 12"/>
                  <a:gd name="T4" fmla="*/ 4 w 8"/>
                  <a:gd name="T5" fmla="*/ 12 h 12"/>
                  <a:gd name="T6" fmla="*/ 4 w 8"/>
                  <a:gd name="T7" fmla="*/ 12 h 12"/>
                  <a:gd name="T8" fmla="*/ 2 w 8"/>
                  <a:gd name="T9" fmla="*/ 12 h 12"/>
                  <a:gd name="T10" fmla="*/ 0 w 8"/>
                  <a:gd name="T11" fmla="*/ 10 h 12"/>
                  <a:gd name="T12" fmla="*/ 0 w 8"/>
                  <a:gd name="T13" fmla="*/ 6 h 12"/>
                  <a:gd name="T14" fmla="*/ 0 w 8"/>
                  <a:gd name="T15" fmla="*/ 6 h 12"/>
                  <a:gd name="T16" fmla="*/ 0 w 8"/>
                  <a:gd name="T17" fmla="*/ 2 h 12"/>
                  <a:gd name="T18" fmla="*/ 2 w 8"/>
                  <a:gd name="T19" fmla="*/ 0 h 12"/>
                  <a:gd name="T20" fmla="*/ 2 w 8"/>
                  <a:gd name="T21" fmla="*/ 0 h 12"/>
                  <a:gd name="T22" fmla="*/ 4 w 8"/>
                  <a:gd name="T23" fmla="*/ 0 h 12"/>
                  <a:gd name="T24" fmla="*/ 6 w 8"/>
                  <a:gd name="T25" fmla="*/ 2 h 12"/>
                  <a:gd name="T26" fmla="*/ 8 w 8"/>
                  <a:gd name="T27" fmla="*/ 6 h 12"/>
                  <a:gd name="T28" fmla="*/ 8 w 8"/>
                  <a:gd name="T29" fmla="*/ 12 h 12"/>
                  <a:gd name="T30" fmla="*/ 8 w 8"/>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2">
                    <a:moveTo>
                      <a:pt x="8" y="12"/>
                    </a:moveTo>
                    <a:lnTo>
                      <a:pt x="8" y="12"/>
                    </a:lnTo>
                    <a:lnTo>
                      <a:pt x="4" y="12"/>
                    </a:lnTo>
                    <a:lnTo>
                      <a:pt x="4" y="12"/>
                    </a:lnTo>
                    <a:lnTo>
                      <a:pt x="2" y="12"/>
                    </a:lnTo>
                    <a:lnTo>
                      <a:pt x="0" y="10"/>
                    </a:lnTo>
                    <a:lnTo>
                      <a:pt x="0" y="6"/>
                    </a:lnTo>
                    <a:lnTo>
                      <a:pt x="0" y="6"/>
                    </a:lnTo>
                    <a:lnTo>
                      <a:pt x="0" y="2"/>
                    </a:lnTo>
                    <a:lnTo>
                      <a:pt x="2" y="0"/>
                    </a:lnTo>
                    <a:lnTo>
                      <a:pt x="2" y="0"/>
                    </a:lnTo>
                    <a:lnTo>
                      <a:pt x="4" y="0"/>
                    </a:lnTo>
                    <a:lnTo>
                      <a:pt x="6" y="2"/>
                    </a:lnTo>
                    <a:lnTo>
                      <a:pt x="8" y="6"/>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8" name="Freeform 2339">
                <a:extLst>
                  <a:ext uri="{FF2B5EF4-FFF2-40B4-BE49-F238E27FC236}">
                    <a16:creationId xmlns:a16="http://schemas.microsoft.com/office/drawing/2014/main" id="{7FA6F287-BD69-BD08-3A5B-1C861287EBF4}"/>
                  </a:ext>
                </a:extLst>
              </p:cNvPr>
              <p:cNvSpPr>
                <a:spLocks/>
              </p:cNvSpPr>
              <p:nvPr/>
            </p:nvSpPr>
            <p:spPr bwMode="auto">
              <a:xfrm>
                <a:off x="5984" y="2598"/>
                <a:ext cx="6" cy="6"/>
              </a:xfrm>
              <a:custGeom>
                <a:avLst/>
                <a:gdLst>
                  <a:gd name="T0" fmla="*/ 0 w 6"/>
                  <a:gd name="T1" fmla="*/ 0 h 6"/>
                  <a:gd name="T2" fmla="*/ 0 w 6"/>
                  <a:gd name="T3" fmla="*/ 0 h 6"/>
                  <a:gd name="T4" fmla="*/ 2 w 6"/>
                  <a:gd name="T5" fmla="*/ 0 h 6"/>
                  <a:gd name="T6" fmla="*/ 4 w 6"/>
                  <a:gd name="T7" fmla="*/ 0 h 6"/>
                  <a:gd name="T8" fmla="*/ 6 w 6"/>
                  <a:gd name="T9" fmla="*/ 4 h 6"/>
                  <a:gd name="T10" fmla="*/ 6 w 6"/>
                  <a:gd name="T11" fmla="*/ 4 h 6"/>
                  <a:gd name="T12" fmla="*/ 2 w 6"/>
                  <a:gd name="T13" fmla="*/ 6 h 6"/>
                  <a:gd name="T14" fmla="*/ 0 w 6"/>
                  <a:gd name="T15" fmla="*/ 6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0"/>
                    </a:lnTo>
                    <a:lnTo>
                      <a:pt x="2" y="0"/>
                    </a:lnTo>
                    <a:lnTo>
                      <a:pt x="4" y="0"/>
                    </a:lnTo>
                    <a:lnTo>
                      <a:pt x="6" y="4"/>
                    </a:lnTo>
                    <a:lnTo>
                      <a:pt x="6" y="4"/>
                    </a:lnTo>
                    <a:lnTo>
                      <a:pt x="2" y="6"/>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9" name="Freeform 2340">
                <a:extLst>
                  <a:ext uri="{FF2B5EF4-FFF2-40B4-BE49-F238E27FC236}">
                    <a16:creationId xmlns:a16="http://schemas.microsoft.com/office/drawing/2014/main" id="{A7655373-ADF1-4AA7-4724-201C20677C89}"/>
                  </a:ext>
                </a:extLst>
              </p:cNvPr>
              <p:cNvSpPr>
                <a:spLocks/>
              </p:cNvSpPr>
              <p:nvPr/>
            </p:nvSpPr>
            <p:spPr bwMode="auto">
              <a:xfrm>
                <a:off x="5912" y="2520"/>
                <a:ext cx="62" cy="62"/>
              </a:xfrm>
              <a:custGeom>
                <a:avLst/>
                <a:gdLst>
                  <a:gd name="T0" fmla="*/ 36 w 62"/>
                  <a:gd name="T1" fmla="*/ 56 h 62"/>
                  <a:gd name="T2" fmla="*/ 30 w 62"/>
                  <a:gd name="T3" fmla="*/ 56 h 62"/>
                  <a:gd name="T4" fmla="*/ 20 w 62"/>
                  <a:gd name="T5" fmla="*/ 54 h 62"/>
                  <a:gd name="T6" fmla="*/ 14 w 62"/>
                  <a:gd name="T7" fmla="*/ 38 h 62"/>
                  <a:gd name="T8" fmla="*/ 12 w 62"/>
                  <a:gd name="T9" fmla="*/ 32 h 62"/>
                  <a:gd name="T10" fmla="*/ 4 w 62"/>
                  <a:gd name="T11" fmla="*/ 24 h 62"/>
                  <a:gd name="T12" fmla="*/ 2 w 62"/>
                  <a:gd name="T13" fmla="*/ 18 h 62"/>
                  <a:gd name="T14" fmla="*/ 0 w 62"/>
                  <a:gd name="T15" fmla="*/ 10 h 62"/>
                  <a:gd name="T16" fmla="*/ 2 w 62"/>
                  <a:gd name="T17" fmla="*/ 4 h 62"/>
                  <a:gd name="T18" fmla="*/ 14 w 62"/>
                  <a:gd name="T19" fmla="*/ 8 h 62"/>
                  <a:gd name="T20" fmla="*/ 24 w 62"/>
                  <a:gd name="T21" fmla="*/ 22 h 62"/>
                  <a:gd name="T22" fmla="*/ 26 w 62"/>
                  <a:gd name="T23" fmla="*/ 24 h 62"/>
                  <a:gd name="T24" fmla="*/ 28 w 62"/>
                  <a:gd name="T25" fmla="*/ 24 h 62"/>
                  <a:gd name="T26" fmla="*/ 26 w 62"/>
                  <a:gd name="T27" fmla="*/ 8 h 62"/>
                  <a:gd name="T28" fmla="*/ 34 w 62"/>
                  <a:gd name="T29" fmla="*/ 8 h 62"/>
                  <a:gd name="T30" fmla="*/ 38 w 62"/>
                  <a:gd name="T31" fmla="*/ 4 h 62"/>
                  <a:gd name="T32" fmla="*/ 44 w 62"/>
                  <a:gd name="T33" fmla="*/ 4 h 62"/>
                  <a:gd name="T34" fmla="*/ 48 w 62"/>
                  <a:gd name="T35" fmla="*/ 0 h 62"/>
                  <a:gd name="T36" fmla="*/ 52 w 62"/>
                  <a:gd name="T37" fmla="*/ 6 h 62"/>
                  <a:gd name="T38" fmla="*/ 54 w 62"/>
                  <a:gd name="T39" fmla="*/ 20 h 62"/>
                  <a:gd name="T40" fmla="*/ 54 w 62"/>
                  <a:gd name="T41" fmla="*/ 24 h 62"/>
                  <a:gd name="T42" fmla="*/ 58 w 62"/>
                  <a:gd name="T43" fmla="*/ 26 h 62"/>
                  <a:gd name="T44" fmla="*/ 58 w 62"/>
                  <a:gd name="T45" fmla="*/ 26 h 62"/>
                  <a:gd name="T46" fmla="*/ 62 w 62"/>
                  <a:gd name="T47" fmla="*/ 30 h 62"/>
                  <a:gd name="T48" fmla="*/ 62 w 62"/>
                  <a:gd name="T49" fmla="*/ 34 h 62"/>
                  <a:gd name="T50" fmla="*/ 58 w 62"/>
                  <a:gd name="T51" fmla="*/ 44 h 62"/>
                  <a:gd name="T52" fmla="*/ 56 w 62"/>
                  <a:gd name="T53" fmla="*/ 42 h 62"/>
                  <a:gd name="T54" fmla="*/ 54 w 62"/>
                  <a:gd name="T55" fmla="*/ 44 h 62"/>
                  <a:gd name="T56" fmla="*/ 48 w 62"/>
                  <a:gd name="T57" fmla="*/ 38 h 62"/>
                  <a:gd name="T58" fmla="*/ 46 w 62"/>
                  <a:gd name="T59" fmla="*/ 32 h 62"/>
                  <a:gd name="T60" fmla="*/ 42 w 62"/>
                  <a:gd name="T61" fmla="*/ 30 h 62"/>
                  <a:gd name="T62" fmla="*/ 46 w 62"/>
                  <a:gd name="T63" fmla="*/ 42 h 62"/>
                  <a:gd name="T64" fmla="*/ 50 w 62"/>
                  <a:gd name="T65" fmla="*/ 52 h 62"/>
                  <a:gd name="T66" fmla="*/ 50 w 62"/>
                  <a:gd name="T67" fmla="*/ 58 h 62"/>
                  <a:gd name="T68" fmla="*/ 48 w 62"/>
                  <a:gd name="T69" fmla="*/ 58 h 62"/>
                  <a:gd name="T70" fmla="*/ 46 w 62"/>
                  <a:gd name="T71" fmla="*/ 60 h 62"/>
                  <a:gd name="T72" fmla="*/ 44 w 62"/>
                  <a:gd name="T73" fmla="*/ 62 h 62"/>
                  <a:gd name="T74" fmla="*/ 40 w 62"/>
                  <a:gd name="T75" fmla="*/ 60 h 62"/>
                  <a:gd name="T76" fmla="*/ 36 w 62"/>
                  <a:gd name="T7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 h="62">
                    <a:moveTo>
                      <a:pt x="36" y="56"/>
                    </a:moveTo>
                    <a:lnTo>
                      <a:pt x="36" y="56"/>
                    </a:lnTo>
                    <a:lnTo>
                      <a:pt x="30" y="56"/>
                    </a:lnTo>
                    <a:lnTo>
                      <a:pt x="30" y="56"/>
                    </a:lnTo>
                    <a:lnTo>
                      <a:pt x="24" y="56"/>
                    </a:lnTo>
                    <a:lnTo>
                      <a:pt x="20" y="54"/>
                    </a:lnTo>
                    <a:lnTo>
                      <a:pt x="16" y="48"/>
                    </a:lnTo>
                    <a:lnTo>
                      <a:pt x="14" y="38"/>
                    </a:lnTo>
                    <a:lnTo>
                      <a:pt x="14" y="38"/>
                    </a:lnTo>
                    <a:lnTo>
                      <a:pt x="12" y="32"/>
                    </a:lnTo>
                    <a:lnTo>
                      <a:pt x="10" y="28"/>
                    </a:lnTo>
                    <a:lnTo>
                      <a:pt x="4" y="24"/>
                    </a:lnTo>
                    <a:lnTo>
                      <a:pt x="4" y="24"/>
                    </a:lnTo>
                    <a:lnTo>
                      <a:pt x="2" y="18"/>
                    </a:lnTo>
                    <a:lnTo>
                      <a:pt x="0" y="14"/>
                    </a:lnTo>
                    <a:lnTo>
                      <a:pt x="0" y="10"/>
                    </a:lnTo>
                    <a:lnTo>
                      <a:pt x="2" y="4"/>
                    </a:lnTo>
                    <a:lnTo>
                      <a:pt x="2" y="4"/>
                    </a:lnTo>
                    <a:lnTo>
                      <a:pt x="8" y="6"/>
                    </a:lnTo>
                    <a:lnTo>
                      <a:pt x="14" y="8"/>
                    </a:lnTo>
                    <a:lnTo>
                      <a:pt x="20" y="14"/>
                    </a:lnTo>
                    <a:lnTo>
                      <a:pt x="24" y="22"/>
                    </a:lnTo>
                    <a:lnTo>
                      <a:pt x="24" y="22"/>
                    </a:lnTo>
                    <a:lnTo>
                      <a:pt x="26" y="24"/>
                    </a:lnTo>
                    <a:lnTo>
                      <a:pt x="28" y="24"/>
                    </a:lnTo>
                    <a:lnTo>
                      <a:pt x="28" y="24"/>
                    </a:lnTo>
                    <a:lnTo>
                      <a:pt x="26" y="14"/>
                    </a:lnTo>
                    <a:lnTo>
                      <a:pt x="26" y="8"/>
                    </a:lnTo>
                    <a:lnTo>
                      <a:pt x="30" y="6"/>
                    </a:lnTo>
                    <a:lnTo>
                      <a:pt x="34" y="8"/>
                    </a:lnTo>
                    <a:lnTo>
                      <a:pt x="34" y="8"/>
                    </a:lnTo>
                    <a:lnTo>
                      <a:pt x="38" y="4"/>
                    </a:lnTo>
                    <a:lnTo>
                      <a:pt x="40" y="4"/>
                    </a:lnTo>
                    <a:lnTo>
                      <a:pt x="44" y="4"/>
                    </a:lnTo>
                    <a:lnTo>
                      <a:pt x="48" y="0"/>
                    </a:lnTo>
                    <a:lnTo>
                      <a:pt x="48" y="0"/>
                    </a:lnTo>
                    <a:lnTo>
                      <a:pt x="50" y="2"/>
                    </a:lnTo>
                    <a:lnTo>
                      <a:pt x="52" y="6"/>
                    </a:lnTo>
                    <a:lnTo>
                      <a:pt x="54" y="12"/>
                    </a:lnTo>
                    <a:lnTo>
                      <a:pt x="54" y="20"/>
                    </a:lnTo>
                    <a:lnTo>
                      <a:pt x="54" y="20"/>
                    </a:lnTo>
                    <a:lnTo>
                      <a:pt x="54" y="24"/>
                    </a:lnTo>
                    <a:lnTo>
                      <a:pt x="56" y="26"/>
                    </a:lnTo>
                    <a:lnTo>
                      <a:pt x="58" y="26"/>
                    </a:lnTo>
                    <a:lnTo>
                      <a:pt x="58" y="26"/>
                    </a:lnTo>
                    <a:lnTo>
                      <a:pt x="58" y="26"/>
                    </a:lnTo>
                    <a:lnTo>
                      <a:pt x="60" y="28"/>
                    </a:lnTo>
                    <a:lnTo>
                      <a:pt x="62" y="30"/>
                    </a:lnTo>
                    <a:lnTo>
                      <a:pt x="62" y="34"/>
                    </a:lnTo>
                    <a:lnTo>
                      <a:pt x="62" y="34"/>
                    </a:lnTo>
                    <a:lnTo>
                      <a:pt x="62" y="42"/>
                    </a:lnTo>
                    <a:lnTo>
                      <a:pt x="58" y="44"/>
                    </a:lnTo>
                    <a:lnTo>
                      <a:pt x="58" y="44"/>
                    </a:lnTo>
                    <a:lnTo>
                      <a:pt x="56" y="42"/>
                    </a:lnTo>
                    <a:lnTo>
                      <a:pt x="54" y="44"/>
                    </a:lnTo>
                    <a:lnTo>
                      <a:pt x="54" y="44"/>
                    </a:lnTo>
                    <a:lnTo>
                      <a:pt x="52" y="42"/>
                    </a:lnTo>
                    <a:lnTo>
                      <a:pt x="48" y="38"/>
                    </a:lnTo>
                    <a:lnTo>
                      <a:pt x="48" y="38"/>
                    </a:lnTo>
                    <a:lnTo>
                      <a:pt x="46" y="32"/>
                    </a:lnTo>
                    <a:lnTo>
                      <a:pt x="42" y="30"/>
                    </a:lnTo>
                    <a:lnTo>
                      <a:pt x="42" y="30"/>
                    </a:lnTo>
                    <a:lnTo>
                      <a:pt x="44" y="38"/>
                    </a:lnTo>
                    <a:lnTo>
                      <a:pt x="46" y="42"/>
                    </a:lnTo>
                    <a:lnTo>
                      <a:pt x="50" y="46"/>
                    </a:lnTo>
                    <a:lnTo>
                      <a:pt x="50" y="52"/>
                    </a:lnTo>
                    <a:lnTo>
                      <a:pt x="50" y="52"/>
                    </a:lnTo>
                    <a:lnTo>
                      <a:pt x="50" y="58"/>
                    </a:lnTo>
                    <a:lnTo>
                      <a:pt x="50" y="60"/>
                    </a:lnTo>
                    <a:lnTo>
                      <a:pt x="48" y="58"/>
                    </a:lnTo>
                    <a:lnTo>
                      <a:pt x="46" y="60"/>
                    </a:lnTo>
                    <a:lnTo>
                      <a:pt x="46" y="60"/>
                    </a:lnTo>
                    <a:lnTo>
                      <a:pt x="44" y="62"/>
                    </a:lnTo>
                    <a:lnTo>
                      <a:pt x="44" y="62"/>
                    </a:lnTo>
                    <a:lnTo>
                      <a:pt x="44" y="62"/>
                    </a:lnTo>
                    <a:lnTo>
                      <a:pt x="40" y="60"/>
                    </a:lnTo>
                    <a:lnTo>
                      <a:pt x="36" y="56"/>
                    </a:lnTo>
                    <a:lnTo>
                      <a:pt x="36"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0" name="Freeform 2341">
                <a:extLst>
                  <a:ext uri="{FF2B5EF4-FFF2-40B4-BE49-F238E27FC236}">
                    <a16:creationId xmlns:a16="http://schemas.microsoft.com/office/drawing/2014/main" id="{415BE0AB-FAF9-D621-39E7-3FE5CBD9BBCD}"/>
                  </a:ext>
                </a:extLst>
              </p:cNvPr>
              <p:cNvSpPr>
                <a:spLocks/>
              </p:cNvSpPr>
              <p:nvPr/>
            </p:nvSpPr>
            <p:spPr bwMode="auto">
              <a:xfrm>
                <a:off x="5964" y="2538"/>
                <a:ext cx="20" cy="48"/>
              </a:xfrm>
              <a:custGeom>
                <a:avLst/>
                <a:gdLst>
                  <a:gd name="T0" fmla="*/ 6 w 20"/>
                  <a:gd name="T1" fmla="*/ 26 h 48"/>
                  <a:gd name="T2" fmla="*/ 6 w 20"/>
                  <a:gd name="T3" fmla="*/ 26 h 48"/>
                  <a:gd name="T4" fmla="*/ 8 w 20"/>
                  <a:gd name="T5" fmla="*/ 20 h 48"/>
                  <a:gd name="T6" fmla="*/ 10 w 20"/>
                  <a:gd name="T7" fmla="*/ 16 h 48"/>
                  <a:gd name="T8" fmla="*/ 10 w 20"/>
                  <a:gd name="T9" fmla="*/ 16 h 48"/>
                  <a:gd name="T10" fmla="*/ 8 w 20"/>
                  <a:gd name="T11" fmla="*/ 12 h 48"/>
                  <a:gd name="T12" fmla="*/ 6 w 20"/>
                  <a:gd name="T13" fmla="*/ 12 h 48"/>
                  <a:gd name="T14" fmla="*/ 4 w 20"/>
                  <a:gd name="T15" fmla="*/ 14 h 48"/>
                  <a:gd name="T16" fmla="*/ 4 w 20"/>
                  <a:gd name="T17" fmla="*/ 14 h 48"/>
                  <a:gd name="T18" fmla="*/ 0 w 20"/>
                  <a:gd name="T19" fmla="*/ 14 h 48"/>
                  <a:gd name="T20" fmla="*/ 0 w 20"/>
                  <a:gd name="T21" fmla="*/ 10 h 48"/>
                  <a:gd name="T22" fmla="*/ 0 w 20"/>
                  <a:gd name="T23" fmla="*/ 10 h 48"/>
                  <a:gd name="T24" fmla="*/ 0 w 20"/>
                  <a:gd name="T25" fmla="*/ 6 h 48"/>
                  <a:gd name="T26" fmla="*/ 2 w 20"/>
                  <a:gd name="T27" fmla="*/ 4 h 48"/>
                  <a:gd name="T28" fmla="*/ 2 w 20"/>
                  <a:gd name="T29" fmla="*/ 4 h 48"/>
                  <a:gd name="T30" fmla="*/ 4 w 20"/>
                  <a:gd name="T31" fmla="*/ 2 h 48"/>
                  <a:gd name="T32" fmla="*/ 8 w 20"/>
                  <a:gd name="T33" fmla="*/ 0 h 48"/>
                  <a:gd name="T34" fmla="*/ 8 w 20"/>
                  <a:gd name="T35" fmla="*/ 0 h 48"/>
                  <a:gd name="T36" fmla="*/ 12 w 20"/>
                  <a:gd name="T37" fmla="*/ 4 h 48"/>
                  <a:gd name="T38" fmla="*/ 14 w 20"/>
                  <a:gd name="T39" fmla="*/ 8 h 48"/>
                  <a:gd name="T40" fmla="*/ 14 w 20"/>
                  <a:gd name="T41" fmla="*/ 8 h 48"/>
                  <a:gd name="T42" fmla="*/ 14 w 20"/>
                  <a:gd name="T43" fmla="*/ 8 h 48"/>
                  <a:gd name="T44" fmla="*/ 14 w 20"/>
                  <a:gd name="T45" fmla="*/ 8 h 48"/>
                  <a:gd name="T46" fmla="*/ 16 w 20"/>
                  <a:gd name="T47" fmla="*/ 18 h 48"/>
                  <a:gd name="T48" fmla="*/ 18 w 20"/>
                  <a:gd name="T49" fmla="*/ 24 h 48"/>
                  <a:gd name="T50" fmla="*/ 16 w 20"/>
                  <a:gd name="T51" fmla="*/ 30 h 48"/>
                  <a:gd name="T52" fmla="*/ 16 w 20"/>
                  <a:gd name="T53" fmla="*/ 30 h 48"/>
                  <a:gd name="T54" fmla="*/ 20 w 20"/>
                  <a:gd name="T55" fmla="*/ 36 h 48"/>
                  <a:gd name="T56" fmla="*/ 20 w 20"/>
                  <a:gd name="T57" fmla="*/ 42 h 48"/>
                  <a:gd name="T58" fmla="*/ 20 w 20"/>
                  <a:gd name="T59" fmla="*/ 48 h 48"/>
                  <a:gd name="T60" fmla="*/ 20 w 20"/>
                  <a:gd name="T61" fmla="*/ 48 h 48"/>
                  <a:gd name="T62" fmla="*/ 18 w 20"/>
                  <a:gd name="T63" fmla="*/ 40 h 48"/>
                  <a:gd name="T64" fmla="*/ 16 w 20"/>
                  <a:gd name="T65" fmla="*/ 38 h 48"/>
                  <a:gd name="T66" fmla="*/ 12 w 20"/>
                  <a:gd name="T67" fmla="*/ 38 h 48"/>
                  <a:gd name="T68" fmla="*/ 12 w 20"/>
                  <a:gd name="T69" fmla="*/ 38 h 48"/>
                  <a:gd name="T70" fmla="*/ 8 w 20"/>
                  <a:gd name="T71" fmla="*/ 38 h 48"/>
                  <a:gd name="T72" fmla="*/ 6 w 20"/>
                  <a:gd name="T73" fmla="*/ 34 h 48"/>
                  <a:gd name="T74" fmla="*/ 6 w 20"/>
                  <a:gd name="T75" fmla="*/ 26 h 48"/>
                  <a:gd name="T76" fmla="*/ 6 w 20"/>
                  <a:gd name="T77"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48">
                    <a:moveTo>
                      <a:pt x="6" y="26"/>
                    </a:moveTo>
                    <a:lnTo>
                      <a:pt x="6" y="26"/>
                    </a:lnTo>
                    <a:lnTo>
                      <a:pt x="8" y="20"/>
                    </a:lnTo>
                    <a:lnTo>
                      <a:pt x="10" y="16"/>
                    </a:lnTo>
                    <a:lnTo>
                      <a:pt x="10" y="16"/>
                    </a:lnTo>
                    <a:lnTo>
                      <a:pt x="8" y="12"/>
                    </a:lnTo>
                    <a:lnTo>
                      <a:pt x="6" y="12"/>
                    </a:lnTo>
                    <a:lnTo>
                      <a:pt x="4" y="14"/>
                    </a:lnTo>
                    <a:lnTo>
                      <a:pt x="4" y="14"/>
                    </a:lnTo>
                    <a:lnTo>
                      <a:pt x="0" y="14"/>
                    </a:lnTo>
                    <a:lnTo>
                      <a:pt x="0" y="10"/>
                    </a:lnTo>
                    <a:lnTo>
                      <a:pt x="0" y="10"/>
                    </a:lnTo>
                    <a:lnTo>
                      <a:pt x="0" y="6"/>
                    </a:lnTo>
                    <a:lnTo>
                      <a:pt x="2" y="4"/>
                    </a:lnTo>
                    <a:lnTo>
                      <a:pt x="2" y="4"/>
                    </a:lnTo>
                    <a:lnTo>
                      <a:pt x="4" y="2"/>
                    </a:lnTo>
                    <a:lnTo>
                      <a:pt x="8" y="0"/>
                    </a:lnTo>
                    <a:lnTo>
                      <a:pt x="8" y="0"/>
                    </a:lnTo>
                    <a:lnTo>
                      <a:pt x="12" y="4"/>
                    </a:lnTo>
                    <a:lnTo>
                      <a:pt x="14" y="8"/>
                    </a:lnTo>
                    <a:lnTo>
                      <a:pt x="14" y="8"/>
                    </a:lnTo>
                    <a:lnTo>
                      <a:pt x="14" y="8"/>
                    </a:lnTo>
                    <a:lnTo>
                      <a:pt x="14" y="8"/>
                    </a:lnTo>
                    <a:lnTo>
                      <a:pt x="16" y="18"/>
                    </a:lnTo>
                    <a:lnTo>
                      <a:pt x="18" y="24"/>
                    </a:lnTo>
                    <a:lnTo>
                      <a:pt x="16" y="30"/>
                    </a:lnTo>
                    <a:lnTo>
                      <a:pt x="16" y="30"/>
                    </a:lnTo>
                    <a:lnTo>
                      <a:pt x="20" y="36"/>
                    </a:lnTo>
                    <a:lnTo>
                      <a:pt x="20" y="42"/>
                    </a:lnTo>
                    <a:lnTo>
                      <a:pt x="20" y="48"/>
                    </a:lnTo>
                    <a:lnTo>
                      <a:pt x="20" y="48"/>
                    </a:lnTo>
                    <a:lnTo>
                      <a:pt x="18" y="40"/>
                    </a:lnTo>
                    <a:lnTo>
                      <a:pt x="16" y="38"/>
                    </a:lnTo>
                    <a:lnTo>
                      <a:pt x="12" y="38"/>
                    </a:lnTo>
                    <a:lnTo>
                      <a:pt x="12" y="38"/>
                    </a:lnTo>
                    <a:lnTo>
                      <a:pt x="8" y="38"/>
                    </a:lnTo>
                    <a:lnTo>
                      <a:pt x="6" y="34"/>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1" name="Freeform 2342">
                <a:extLst>
                  <a:ext uri="{FF2B5EF4-FFF2-40B4-BE49-F238E27FC236}">
                    <a16:creationId xmlns:a16="http://schemas.microsoft.com/office/drawing/2014/main" id="{72947045-C326-E8BF-B20F-52D7FBABBE17}"/>
                  </a:ext>
                </a:extLst>
              </p:cNvPr>
              <p:cNvSpPr>
                <a:spLocks/>
              </p:cNvSpPr>
              <p:nvPr/>
            </p:nvSpPr>
            <p:spPr bwMode="auto">
              <a:xfrm>
                <a:off x="5950" y="2544"/>
                <a:ext cx="16" cy="28"/>
              </a:xfrm>
              <a:custGeom>
                <a:avLst/>
                <a:gdLst>
                  <a:gd name="T0" fmla="*/ 12 w 16"/>
                  <a:gd name="T1" fmla="*/ 28 h 28"/>
                  <a:gd name="T2" fmla="*/ 12 w 16"/>
                  <a:gd name="T3" fmla="*/ 28 h 28"/>
                  <a:gd name="T4" fmla="*/ 6 w 16"/>
                  <a:gd name="T5" fmla="*/ 20 h 28"/>
                  <a:gd name="T6" fmla="*/ 0 w 16"/>
                  <a:gd name="T7" fmla="*/ 8 h 28"/>
                  <a:gd name="T8" fmla="*/ 0 w 16"/>
                  <a:gd name="T9" fmla="*/ 8 h 28"/>
                  <a:gd name="T10" fmla="*/ 0 w 16"/>
                  <a:gd name="T11" fmla="*/ 4 h 28"/>
                  <a:gd name="T12" fmla="*/ 0 w 16"/>
                  <a:gd name="T13" fmla="*/ 0 h 28"/>
                  <a:gd name="T14" fmla="*/ 0 w 16"/>
                  <a:gd name="T15" fmla="*/ 0 h 28"/>
                  <a:gd name="T16" fmla="*/ 2 w 16"/>
                  <a:gd name="T17" fmla="*/ 0 h 28"/>
                  <a:gd name="T18" fmla="*/ 2 w 16"/>
                  <a:gd name="T19" fmla="*/ 2 h 28"/>
                  <a:gd name="T20" fmla="*/ 2 w 16"/>
                  <a:gd name="T21" fmla="*/ 2 h 28"/>
                  <a:gd name="T22" fmla="*/ 8 w 16"/>
                  <a:gd name="T23" fmla="*/ 8 h 28"/>
                  <a:gd name="T24" fmla="*/ 12 w 16"/>
                  <a:gd name="T25" fmla="*/ 14 h 28"/>
                  <a:gd name="T26" fmla="*/ 12 w 16"/>
                  <a:gd name="T27" fmla="*/ 14 h 28"/>
                  <a:gd name="T28" fmla="*/ 14 w 16"/>
                  <a:gd name="T29" fmla="*/ 14 h 28"/>
                  <a:gd name="T30" fmla="*/ 16 w 16"/>
                  <a:gd name="T31" fmla="*/ 20 h 28"/>
                  <a:gd name="T32" fmla="*/ 16 w 16"/>
                  <a:gd name="T33" fmla="*/ 20 h 28"/>
                  <a:gd name="T34" fmla="*/ 12 w 16"/>
                  <a:gd name="T35" fmla="*/ 28 h 28"/>
                  <a:gd name="T36" fmla="*/ 12 w 16"/>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12" y="28"/>
                    </a:moveTo>
                    <a:lnTo>
                      <a:pt x="12" y="28"/>
                    </a:lnTo>
                    <a:lnTo>
                      <a:pt x="6" y="20"/>
                    </a:lnTo>
                    <a:lnTo>
                      <a:pt x="0" y="8"/>
                    </a:lnTo>
                    <a:lnTo>
                      <a:pt x="0" y="8"/>
                    </a:lnTo>
                    <a:lnTo>
                      <a:pt x="0" y="4"/>
                    </a:lnTo>
                    <a:lnTo>
                      <a:pt x="0" y="0"/>
                    </a:lnTo>
                    <a:lnTo>
                      <a:pt x="0" y="0"/>
                    </a:lnTo>
                    <a:lnTo>
                      <a:pt x="2" y="0"/>
                    </a:lnTo>
                    <a:lnTo>
                      <a:pt x="2" y="2"/>
                    </a:lnTo>
                    <a:lnTo>
                      <a:pt x="2" y="2"/>
                    </a:lnTo>
                    <a:lnTo>
                      <a:pt x="8" y="8"/>
                    </a:lnTo>
                    <a:lnTo>
                      <a:pt x="12" y="14"/>
                    </a:lnTo>
                    <a:lnTo>
                      <a:pt x="12" y="14"/>
                    </a:lnTo>
                    <a:lnTo>
                      <a:pt x="14" y="14"/>
                    </a:lnTo>
                    <a:lnTo>
                      <a:pt x="16" y="20"/>
                    </a:lnTo>
                    <a:lnTo>
                      <a:pt x="16" y="20"/>
                    </a:lnTo>
                    <a:lnTo>
                      <a:pt x="12" y="28"/>
                    </a:lnTo>
                    <a:lnTo>
                      <a:pt x="1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2" name="Freeform 2343">
                <a:extLst>
                  <a:ext uri="{FF2B5EF4-FFF2-40B4-BE49-F238E27FC236}">
                    <a16:creationId xmlns:a16="http://schemas.microsoft.com/office/drawing/2014/main" id="{3A400964-AB46-FD8B-F8B3-61E2F6603CF4}"/>
                  </a:ext>
                </a:extLst>
              </p:cNvPr>
              <p:cNvSpPr>
                <a:spLocks/>
              </p:cNvSpPr>
              <p:nvPr/>
            </p:nvSpPr>
            <p:spPr bwMode="auto">
              <a:xfrm>
                <a:off x="5970" y="2584"/>
                <a:ext cx="8" cy="8"/>
              </a:xfrm>
              <a:custGeom>
                <a:avLst/>
                <a:gdLst>
                  <a:gd name="T0" fmla="*/ 8 w 8"/>
                  <a:gd name="T1" fmla="*/ 2 h 8"/>
                  <a:gd name="T2" fmla="*/ 8 w 8"/>
                  <a:gd name="T3" fmla="*/ 2 h 8"/>
                  <a:gd name="T4" fmla="*/ 6 w 8"/>
                  <a:gd name="T5" fmla="*/ 6 h 8"/>
                  <a:gd name="T6" fmla="*/ 6 w 8"/>
                  <a:gd name="T7" fmla="*/ 6 h 8"/>
                  <a:gd name="T8" fmla="*/ 2 w 8"/>
                  <a:gd name="T9" fmla="*/ 6 h 8"/>
                  <a:gd name="T10" fmla="*/ 2 w 8"/>
                  <a:gd name="T11" fmla="*/ 6 h 8"/>
                  <a:gd name="T12" fmla="*/ 0 w 8"/>
                  <a:gd name="T13" fmla="*/ 8 h 8"/>
                  <a:gd name="T14" fmla="*/ 0 w 8"/>
                  <a:gd name="T15" fmla="*/ 6 h 8"/>
                  <a:gd name="T16" fmla="*/ 0 w 8"/>
                  <a:gd name="T17" fmla="*/ 6 h 8"/>
                  <a:gd name="T18" fmla="*/ 0 w 8"/>
                  <a:gd name="T19" fmla="*/ 0 h 8"/>
                  <a:gd name="T20" fmla="*/ 2 w 8"/>
                  <a:gd name="T21" fmla="*/ 0 h 8"/>
                  <a:gd name="T22" fmla="*/ 2 w 8"/>
                  <a:gd name="T23" fmla="*/ 0 h 8"/>
                  <a:gd name="T24" fmla="*/ 2 w 8"/>
                  <a:gd name="T25" fmla="*/ 0 h 8"/>
                  <a:gd name="T26" fmla="*/ 4 w 8"/>
                  <a:gd name="T27" fmla="*/ 0 h 8"/>
                  <a:gd name="T28" fmla="*/ 6 w 8"/>
                  <a:gd name="T29" fmla="*/ 0 h 8"/>
                  <a:gd name="T30" fmla="*/ 6 w 8"/>
                  <a:gd name="T31" fmla="*/ 0 h 8"/>
                  <a:gd name="T32" fmla="*/ 8 w 8"/>
                  <a:gd name="T33" fmla="*/ 2 h 8"/>
                  <a:gd name="T34" fmla="*/ 8 w 8"/>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8">
                    <a:moveTo>
                      <a:pt x="8" y="2"/>
                    </a:moveTo>
                    <a:lnTo>
                      <a:pt x="8" y="2"/>
                    </a:lnTo>
                    <a:lnTo>
                      <a:pt x="6" y="6"/>
                    </a:lnTo>
                    <a:lnTo>
                      <a:pt x="6" y="6"/>
                    </a:lnTo>
                    <a:lnTo>
                      <a:pt x="2" y="6"/>
                    </a:lnTo>
                    <a:lnTo>
                      <a:pt x="2" y="6"/>
                    </a:lnTo>
                    <a:lnTo>
                      <a:pt x="0" y="8"/>
                    </a:lnTo>
                    <a:lnTo>
                      <a:pt x="0" y="6"/>
                    </a:lnTo>
                    <a:lnTo>
                      <a:pt x="0" y="6"/>
                    </a:lnTo>
                    <a:lnTo>
                      <a:pt x="0" y="0"/>
                    </a:lnTo>
                    <a:lnTo>
                      <a:pt x="2" y="0"/>
                    </a:lnTo>
                    <a:lnTo>
                      <a:pt x="2" y="0"/>
                    </a:lnTo>
                    <a:lnTo>
                      <a:pt x="2" y="0"/>
                    </a:lnTo>
                    <a:lnTo>
                      <a:pt x="4" y="0"/>
                    </a:lnTo>
                    <a:lnTo>
                      <a:pt x="6"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3" name="Freeform 2344">
                <a:extLst>
                  <a:ext uri="{FF2B5EF4-FFF2-40B4-BE49-F238E27FC236}">
                    <a16:creationId xmlns:a16="http://schemas.microsoft.com/office/drawing/2014/main" id="{17FFF67D-F4CE-06CC-6C82-899D71CB42EB}"/>
                  </a:ext>
                </a:extLst>
              </p:cNvPr>
              <p:cNvSpPr>
                <a:spLocks/>
              </p:cNvSpPr>
              <p:nvPr/>
            </p:nvSpPr>
            <p:spPr bwMode="auto">
              <a:xfrm>
                <a:off x="5988" y="2636"/>
                <a:ext cx="4" cy="10"/>
              </a:xfrm>
              <a:custGeom>
                <a:avLst/>
                <a:gdLst>
                  <a:gd name="T0" fmla="*/ 0 w 4"/>
                  <a:gd name="T1" fmla="*/ 10 h 10"/>
                  <a:gd name="T2" fmla="*/ 0 w 4"/>
                  <a:gd name="T3" fmla="*/ 10 h 10"/>
                  <a:gd name="T4" fmla="*/ 0 w 4"/>
                  <a:gd name="T5" fmla="*/ 4 h 10"/>
                  <a:gd name="T6" fmla="*/ 0 w 4"/>
                  <a:gd name="T7" fmla="*/ 0 h 10"/>
                  <a:gd name="T8" fmla="*/ 2 w 4"/>
                  <a:gd name="T9" fmla="*/ 0 h 10"/>
                  <a:gd name="T10" fmla="*/ 2 w 4"/>
                  <a:gd name="T11" fmla="*/ 0 h 10"/>
                  <a:gd name="T12" fmla="*/ 4 w 4"/>
                  <a:gd name="T13" fmla="*/ 4 h 10"/>
                  <a:gd name="T14" fmla="*/ 4 w 4"/>
                  <a:gd name="T15" fmla="*/ 4 h 10"/>
                  <a:gd name="T16" fmla="*/ 2 w 4"/>
                  <a:gd name="T17" fmla="*/ 8 h 10"/>
                  <a:gd name="T18" fmla="*/ 2 w 4"/>
                  <a:gd name="T19" fmla="*/ 8 h 10"/>
                  <a:gd name="T20" fmla="*/ 0 w 4"/>
                  <a:gd name="T21" fmla="*/ 10 h 10"/>
                  <a:gd name="T22" fmla="*/ 0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10"/>
                    </a:moveTo>
                    <a:lnTo>
                      <a:pt x="0" y="10"/>
                    </a:lnTo>
                    <a:lnTo>
                      <a:pt x="0" y="4"/>
                    </a:lnTo>
                    <a:lnTo>
                      <a:pt x="0" y="0"/>
                    </a:lnTo>
                    <a:lnTo>
                      <a:pt x="2" y="0"/>
                    </a:lnTo>
                    <a:lnTo>
                      <a:pt x="2" y="0"/>
                    </a:lnTo>
                    <a:lnTo>
                      <a:pt x="4" y="4"/>
                    </a:lnTo>
                    <a:lnTo>
                      <a:pt x="4" y="4"/>
                    </a:lnTo>
                    <a:lnTo>
                      <a:pt x="2" y="8"/>
                    </a:lnTo>
                    <a:lnTo>
                      <a:pt x="2"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4" name="Freeform 2345">
                <a:extLst>
                  <a:ext uri="{FF2B5EF4-FFF2-40B4-BE49-F238E27FC236}">
                    <a16:creationId xmlns:a16="http://schemas.microsoft.com/office/drawing/2014/main" id="{765A2549-91E4-06E7-F087-C4A7116C1EEB}"/>
                  </a:ext>
                </a:extLst>
              </p:cNvPr>
              <p:cNvSpPr>
                <a:spLocks/>
              </p:cNvSpPr>
              <p:nvPr/>
            </p:nvSpPr>
            <p:spPr bwMode="auto">
              <a:xfrm>
                <a:off x="5976" y="2482"/>
                <a:ext cx="28" cy="70"/>
              </a:xfrm>
              <a:custGeom>
                <a:avLst/>
                <a:gdLst>
                  <a:gd name="T0" fmla="*/ 26 w 28"/>
                  <a:gd name="T1" fmla="*/ 30 h 70"/>
                  <a:gd name="T2" fmla="*/ 26 w 28"/>
                  <a:gd name="T3" fmla="*/ 30 h 70"/>
                  <a:gd name="T4" fmla="*/ 22 w 28"/>
                  <a:gd name="T5" fmla="*/ 36 h 70"/>
                  <a:gd name="T6" fmla="*/ 18 w 28"/>
                  <a:gd name="T7" fmla="*/ 44 h 70"/>
                  <a:gd name="T8" fmla="*/ 12 w 28"/>
                  <a:gd name="T9" fmla="*/ 64 h 70"/>
                  <a:gd name="T10" fmla="*/ 12 w 28"/>
                  <a:gd name="T11" fmla="*/ 64 h 70"/>
                  <a:gd name="T12" fmla="*/ 10 w 28"/>
                  <a:gd name="T13" fmla="*/ 68 h 70"/>
                  <a:gd name="T14" fmla="*/ 10 w 28"/>
                  <a:gd name="T15" fmla="*/ 70 h 70"/>
                  <a:gd name="T16" fmla="*/ 10 w 28"/>
                  <a:gd name="T17" fmla="*/ 68 h 70"/>
                  <a:gd name="T18" fmla="*/ 10 w 28"/>
                  <a:gd name="T19" fmla="*/ 68 h 70"/>
                  <a:gd name="T20" fmla="*/ 8 w 28"/>
                  <a:gd name="T21" fmla="*/ 60 h 70"/>
                  <a:gd name="T22" fmla="*/ 8 w 28"/>
                  <a:gd name="T23" fmla="*/ 60 h 70"/>
                  <a:gd name="T24" fmla="*/ 10 w 28"/>
                  <a:gd name="T25" fmla="*/ 50 h 70"/>
                  <a:gd name="T26" fmla="*/ 8 w 28"/>
                  <a:gd name="T27" fmla="*/ 42 h 70"/>
                  <a:gd name="T28" fmla="*/ 4 w 28"/>
                  <a:gd name="T29" fmla="*/ 38 h 70"/>
                  <a:gd name="T30" fmla="*/ 0 w 28"/>
                  <a:gd name="T31" fmla="*/ 36 h 70"/>
                  <a:gd name="T32" fmla="*/ 0 w 28"/>
                  <a:gd name="T33" fmla="*/ 36 h 70"/>
                  <a:gd name="T34" fmla="*/ 0 w 28"/>
                  <a:gd name="T35" fmla="*/ 30 h 70"/>
                  <a:gd name="T36" fmla="*/ 0 w 28"/>
                  <a:gd name="T37" fmla="*/ 24 h 70"/>
                  <a:gd name="T38" fmla="*/ 0 w 28"/>
                  <a:gd name="T39" fmla="*/ 24 h 70"/>
                  <a:gd name="T40" fmla="*/ 2 w 28"/>
                  <a:gd name="T41" fmla="*/ 20 h 70"/>
                  <a:gd name="T42" fmla="*/ 4 w 28"/>
                  <a:gd name="T43" fmla="*/ 16 h 70"/>
                  <a:gd name="T44" fmla="*/ 6 w 28"/>
                  <a:gd name="T45" fmla="*/ 14 h 70"/>
                  <a:gd name="T46" fmla="*/ 8 w 28"/>
                  <a:gd name="T47" fmla="*/ 6 h 70"/>
                  <a:gd name="T48" fmla="*/ 8 w 28"/>
                  <a:gd name="T49" fmla="*/ 6 h 70"/>
                  <a:gd name="T50" fmla="*/ 10 w 28"/>
                  <a:gd name="T51" fmla="*/ 0 h 70"/>
                  <a:gd name="T52" fmla="*/ 10 w 28"/>
                  <a:gd name="T53" fmla="*/ 0 h 70"/>
                  <a:gd name="T54" fmla="*/ 14 w 28"/>
                  <a:gd name="T55" fmla="*/ 4 h 70"/>
                  <a:gd name="T56" fmla="*/ 14 w 28"/>
                  <a:gd name="T57" fmla="*/ 4 h 70"/>
                  <a:gd name="T58" fmla="*/ 18 w 28"/>
                  <a:gd name="T59" fmla="*/ 10 h 70"/>
                  <a:gd name="T60" fmla="*/ 18 w 28"/>
                  <a:gd name="T61" fmla="*/ 10 h 70"/>
                  <a:gd name="T62" fmla="*/ 20 w 28"/>
                  <a:gd name="T63" fmla="*/ 14 h 70"/>
                  <a:gd name="T64" fmla="*/ 22 w 28"/>
                  <a:gd name="T65" fmla="*/ 14 h 70"/>
                  <a:gd name="T66" fmla="*/ 22 w 28"/>
                  <a:gd name="T67" fmla="*/ 14 h 70"/>
                  <a:gd name="T68" fmla="*/ 24 w 28"/>
                  <a:gd name="T69" fmla="*/ 12 h 70"/>
                  <a:gd name="T70" fmla="*/ 26 w 28"/>
                  <a:gd name="T71" fmla="*/ 12 h 70"/>
                  <a:gd name="T72" fmla="*/ 26 w 28"/>
                  <a:gd name="T73" fmla="*/ 16 h 70"/>
                  <a:gd name="T74" fmla="*/ 28 w 28"/>
                  <a:gd name="T75" fmla="*/ 30 h 70"/>
                  <a:gd name="T76" fmla="*/ 28 w 28"/>
                  <a:gd name="T77" fmla="*/ 30 h 70"/>
                  <a:gd name="T78" fmla="*/ 26 w 28"/>
                  <a:gd name="T79" fmla="*/ 32 h 70"/>
                  <a:gd name="T80" fmla="*/ 26 w 28"/>
                  <a:gd name="T81" fmla="*/ 30 h 70"/>
                  <a:gd name="T82" fmla="*/ 26 w 28"/>
                  <a:gd name="T83"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70">
                    <a:moveTo>
                      <a:pt x="26" y="30"/>
                    </a:moveTo>
                    <a:lnTo>
                      <a:pt x="26" y="30"/>
                    </a:lnTo>
                    <a:lnTo>
                      <a:pt x="22" y="36"/>
                    </a:lnTo>
                    <a:lnTo>
                      <a:pt x="18" y="44"/>
                    </a:lnTo>
                    <a:lnTo>
                      <a:pt x="12" y="64"/>
                    </a:lnTo>
                    <a:lnTo>
                      <a:pt x="12" y="64"/>
                    </a:lnTo>
                    <a:lnTo>
                      <a:pt x="10" y="68"/>
                    </a:lnTo>
                    <a:lnTo>
                      <a:pt x="10" y="70"/>
                    </a:lnTo>
                    <a:lnTo>
                      <a:pt x="10" y="68"/>
                    </a:lnTo>
                    <a:lnTo>
                      <a:pt x="10" y="68"/>
                    </a:lnTo>
                    <a:lnTo>
                      <a:pt x="8" y="60"/>
                    </a:lnTo>
                    <a:lnTo>
                      <a:pt x="8" y="60"/>
                    </a:lnTo>
                    <a:lnTo>
                      <a:pt x="10" y="50"/>
                    </a:lnTo>
                    <a:lnTo>
                      <a:pt x="8" y="42"/>
                    </a:lnTo>
                    <a:lnTo>
                      <a:pt x="4" y="38"/>
                    </a:lnTo>
                    <a:lnTo>
                      <a:pt x="0" y="36"/>
                    </a:lnTo>
                    <a:lnTo>
                      <a:pt x="0" y="36"/>
                    </a:lnTo>
                    <a:lnTo>
                      <a:pt x="0" y="30"/>
                    </a:lnTo>
                    <a:lnTo>
                      <a:pt x="0" y="24"/>
                    </a:lnTo>
                    <a:lnTo>
                      <a:pt x="0" y="24"/>
                    </a:lnTo>
                    <a:lnTo>
                      <a:pt x="2" y="20"/>
                    </a:lnTo>
                    <a:lnTo>
                      <a:pt x="4" y="16"/>
                    </a:lnTo>
                    <a:lnTo>
                      <a:pt x="6" y="14"/>
                    </a:lnTo>
                    <a:lnTo>
                      <a:pt x="8" y="6"/>
                    </a:lnTo>
                    <a:lnTo>
                      <a:pt x="8" y="6"/>
                    </a:lnTo>
                    <a:lnTo>
                      <a:pt x="10" y="0"/>
                    </a:lnTo>
                    <a:lnTo>
                      <a:pt x="10" y="0"/>
                    </a:lnTo>
                    <a:lnTo>
                      <a:pt x="14" y="4"/>
                    </a:lnTo>
                    <a:lnTo>
                      <a:pt x="14" y="4"/>
                    </a:lnTo>
                    <a:lnTo>
                      <a:pt x="18" y="10"/>
                    </a:lnTo>
                    <a:lnTo>
                      <a:pt x="18" y="10"/>
                    </a:lnTo>
                    <a:lnTo>
                      <a:pt x="20" y="14"/>
                    </a:lnTo>
                    <a:lnTo>
                      <a:pt x="22" y="14"/>
                    </a:lnTo>
                    <a:lnTo>
                      <a:pt x="22" y="14"/>
                    </a:lnTo>
                    <a:lnTo>
                      <a:pt x="24" y="12"/>
                    </a:lnTo>
                    <a:lnTo>
                      <a:pt x="26" y="12"/>
                    </a:lnTo>
                    <a:lnTo>
                      <a:pt x="26" y="16"/>
                    </a:lnTo>
                    <a:lnTo>
                      <a:pt x="28" y="30"/>
                    </a:lnTo>
                    <a:lnTo>
                      <a:pt x="28" y="30"/>
                    </a:lnTo>
                    <a:lnTo>
                      <a:pt x="26" y="32"/>
                    </a:lnTo>
                    <a:lnTo>
                      <a:pt x="26" y="30"/>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5" name="Freeform 2346">
                <a:extLst>
                  <a:ext uri="{FF2B5EF4-FFF2-40B4-BE49-F238E27FC236}">
                    <a16:creationId xmlns:a16="http://schemas.microsoft.com/office/drawing/2014/main" id="{75B01631-C742-7FA2-470F-87E2A8FC5139}"/>
                  </a:ext>
                </a:extLst>
              </p:cNvPr>
              <p:cNvSpPr>
                <a:spLocks/>
              </p:cNvSpPr>
              <p:nvPr/>
            </p:nvSpPr>
            <p:spPr bwMode="auto">
              <a:xfrm>
                <a:off x="5956" y="2502"/>
                <a:ext cx="32" cy="42"/>
              </a:xfrm>
              <a:custGeom>
                <a:avLst/>
                <a:gdLst>
                  <a:gd name="T0" fmla="*/ 22 w 32"/>
                  <a:gd name="T1" fmla="*/ 14 h 42"/>
                  <a:gd name="T2" fmla="*/ 22 w 32"/>
                  <a:gd name="T3" fmla="*/ 14 h 42"/>
                  <a:gd name="T4" fmla="*/ 22 w 32"/>
                  <a:gd name="T5" fmla="*/ 14 h 42"/>
                  <a:gd name="T6" fmla="*/ 22 w 32"/>
                  <a:gd name="T7" fmla="*/ 14 h 42"/>
                  <a:gd name="T8" fmla="*/ 28 w 32"/>
                  <a:gd name="T9" fmla="*/ 16 h 42"/>
                  <a:gd name="T10" fmla="*/ 32 w 32"/>
                  <a:gd name="T11" fmla="*/ 20 h 42"/>
                  <a:gd name="T12" fmla="*/ 32 w 32"/>
                  <a:gd name="T13" fmla="*/ 28 h 42"/>
                  <a:gd name="T14" fmla="*/ 28 w 32"/>
                  <a:gd name="T15" fmla="*/ 40 h 42"/>
                  <a:gd name="T16" fmla="*/ 28 w 32"/>
                  <a:gd name="T17" fmla="*/ 40 h 42"/>
                  <a:gd name="T18" fmla="*/ 22 w 32"/>
                  <a:gd name="T19" fmla="*/ 40 h 42"/>
                  <a:gd name="T20" fmla="*/ 22 w 32"/>
                  <a:gd name="T21" fmla="*/ 40 h 42"/>
                  <a:gd name="T22" fmla="*/ 20 w 32"/>
                  <a:gd name="T23" fmla="*/ 40 h 42"/>
                  <a:gd name="T24" fmla="*/ 18 w 32"/>
                  <a:gd name="T25" fmla="*/ 40 h 42"/>
                  <a:gd name="T26" fmla="*/ 18 w 32"/>
                  <a:gd name="T27" fmla="*/ 38 h 42"/>
                  <a:gd name="T28" fmla="*/ 16 w 32"/>
                  <a:gd name="T29" fmla="*/ 40 h 42"/>
                  <a:gd name="T30" fmla="*/ 16 w 32"/>
                  <a:gd name="T31" fmla="*/ 40 h 42"/>
                  <a:gd name="T32" fmla="*/ 12 w 32"/>
                  <a:gd name="T33" fmla="*/ 42 h 42"/>
                  <a:gd name="T34" fmla="*/ 12 w 32"/>
                  <a:gd name="T35" fmla="*/ 42 h 42"/>
                  <a:gd name="T36" fmla="*/ 10 w 32"/>
                  <a:gd name="T37" fmla="*/ 40 h 42"/>
                  <a:gd name="T38" fmla="*/ 10 w 32"/>
                  <a:gd name="T39" fmla="*/ 40 h 42"/>
                  <a:gd name="T40" fmla="*/ 10 w 32"/>
                  <a:gd name="T41" fmla="*/ 32 h 42"/>
                  <a:gd name="T42" fmla="*/ 8 w 32"/>
                  <a:gd name="T43" fmla="*/ 26 h 42"/>
                  <a:gd name="T44" fmla="*/ 6 w 32"/>
                  <a:gd name="T45" fmla="*/ 22 h 42"/>
                  <a:gd name="T46" fmla="*/ 2 w 32"/>
                  <a:gd name="T47" fmla="*/ 22 h 42"/>
                  <a:gd name="T48" fmla="*/ 2 w 32"/>
                  <a:gd name="T49" fmla="*/ 22 h 42"/>
                  <a:gd name="T50" fmla="*/ 0 w 32"/>
                  <a:gd name="T51" fmla="*/ 14 h 42"/>
                  <a:gd name="T52" fmla="*/ 2 w 32"/>
                  <a:gd name="T53" fmla="*/ 6 h 42"/>
                  <a:gd name="T54" fmla="*/ 2 w 32"/>
                  <a:gd name="T55" fmla="*/ 6 h 42"/>
                  <a:gd name="T56" fmla="*/ 2 w 32"/>
                  <a:gd name="T57" fmla="*/ 0 h 42"/>
                  <a:gd name="T58" fmla="*/ 4 w 32"/>
                  <a:gd name="T59" fmla="*/ 0 h 42"/>
                  <a:gd name="T60" fmla="*/ 6 w 32"/>
                  <a:gd name="T61" fmla="*/ 0 h 42"/>
                  <a:gd name="T62" fmla="*/ 8 w 32"/>
                  <a:gd name="T63" fmla="*/ 2 h 42"/>
                  <a:gd name="T64" fmla="*/ 8 w 32"/>
                  <a:gd name="T65" fmla="*/ 2 h 42"/>
                  <a:gd name="T66" fmla="*/ 14 w 32"/>
                  <a:gd name="T67" fmla="*/ 12 h 42"/>
                  <a:gd name="T68" fmla="*/ 18 w 32"/>
                  <a:gd name="T69" fmla="*/ 14 h 42"/>
                  <a:gd name="T70" fmla="*/ 22 w 32"/>
                  <a:gd name="T71" fmla="*/ 14 h 42"/>
                  <a:gd name="T72" fmla="*/ 22 w 32"/>
                  <a:gd name="T73"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42">
                    <a:moveTo>
                      <a:pt x="22" y="14"/>
                    </a:moveTo>
                    <a:lnTo>
                      <a:pt x="22" y="14"/>
                    </a:lnTo>
                    <a:lnTo>
                      <a:pt x="22" y="14"/>
                    </a:lnTo>
                    <a:lnTo>
                      <a:pt x="22" y="14"/>
                    </a:lnTo>
                    <a:lnTo>
                      <a:pt x="28" y="16"/>
                    </a:lnTo>
                    <a:lnTo>
                      <a:pt x="32" y="20"/>
                    </a:lnTo>
                    <a:lnTo>
                      <a:pt x="32" y="28"/>
                    </a:lnTo>
                    <a:lnTo>
                      <a:pt x="28" y="40"/>
                    </a:lnTo>
                    <a:lnTo>
                      <a:pt x="28" y="40"/>
                    </a:lnTo>
                    <a:lnTo>
                      <a:pt x="22" y="40"/>
                    </a:lnTo>
                    <a:lnTo>
                      <a:pt x="22" y="40"/>
                    </a:lnTo>
                    <a:lnTo>
                      <a:pt x="20" y="40"/>
                    </a:lnTo>
                    <a:lnTo>
                      <a:pt x="18" y="40"/>
                    </a:lnTo>
                    <a:lnTo>
                      <a:pt x="18" y="38"/>
                    </a:lnTo>
                    <a:lnTo>
                      <a:pt x="16" y="40"/>
                    </a:lnTo>
                    <a:lnTo>
                      <a:pt x="16" y="40"/>
                    </a:lnTo>
                    <a:lnTo>
                      <a:pt x="12" y="42"/>
                    </a:lnTo>
                    <a:lnTo>
                      <a:pt x="12" y="42"/>
                    </a:lnTo>
                    <a:lnTo>
                      <a:pt x="10" y="40"/>
                    </a:lnTo>
                    <a:lnTo>
                      <a:pt x="10" y="40"/>
                    </a:lnTo>
                    <a:lnTo>
                      <a:pt x="10" y="32"/>
                    </a:lnTo>
                    <a:lnTo>
                      <a:pt x="8" y="26"/>
                    </a:lnTo>
                    <a:lnTo>
                      <a:pt x="6" y="22"/>
                    </a:lnTo>
                    <a:lnTo>
                      <a:pt x="2" y="22"/>
                    </a:lnTo>
                    <a:lnTo>
                      <a:pt x="2" y="22"/>
                    </a:lnTo>
                    <a:lnTo>
                      <a:pt x="0" y="14"/>
                    </a:lnTo>
                    <a:lnTo>
                      <a:pt x="2" y="6"/>
                    </a:lnTo>
                    <a:lnTo>
                      <a:pt x="2" y="6"/>
                    </a:lnTo>
                    <a:lnTo>
                      <a:pt x="2" y="0"/>
                    </a:lnTo>
                    <a:lnTo>
                      <a:pt x="4" y="0"/>
                    </a:lnTo>
                    <a:lnTo>
                      <a:pt x="6" y="0"/>
                    </a:lnTo>
                    <a:lnTo>
                      <a:pt x="8" y="2"/>
                    </a:lnTo>
                    <a:lnTo>
                      <a:pt x="8" y="2"/>
                    </a:lnTo>
                    <a:lnTo>
                      <a:pt x="14" y="12"/>
                    </a:lnTo>
                    <a:lnTo>
                      <a:pt x="18" y="14"/>
                    </a:lnTo>
                    <a:lnTo>
                      <a:pt x="22" y="14"/>
                    </a:lnTo>
                    <a:lnTo>
                      <a:pt x="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6" name="Freeform 2347">
                <a:extLst>
                  <a:ext uri="{FF2B5EF4-FFF2-40B4-BE49-F238E27FC236}">
                    <a16:creationId xmlns:a16="http://schemas.microsoft.com/office/drawing/2014/main" id="{31FAACA1-38A2-789B-CC9C-7788FA6FBB0D}"/>
                  </a:ext>
                </a:extLst>
              </p:cNvPr>
              <p:cNvSpPr>
                <a:spLocks/>
              </p:cNvSpPr>
              <p:nvPr/>
            </p:nvSpPr>
            <p:spPr bwMode="auto">
              <a:xfrm>
                <a:off x="6000" y="2534"/>
                <a:ext cx="16" cy="28"/>
              </a:xfrm>
              <a:custGeom>
                <a:avLst/>
                <a:gdLst>
                  <a:gd name="T0" fmla="*/ 16 w 16"/>
                  <a:gd name="T1" fmla="*/ 4 h 28"/>
                  <a:gd name="T2" fmla="*/ 16 w 16"/>
                  <a:gd name="T3" fmla="*/ 4 h 28"/>
                  <a:gd name="T4" fmla="*/ 14 w 16"/>
                  <a:gd name="T5" fmla="*/ 16 h 28"/>
                  <a:gd name="T6" fmla="*/ 14 w 16"/>
                  <a:gd name="T7" fmla="*/ 20 h 28"/>
                  <a:gd name="T8" fmla="*/ 14 w 16"/>
                  <a:gd name="T9" fmla="*/ 28 h 28"/>
                  <a:gd name="T10" fmla="*/ 14 w 16"/>
                  <a:gd name="T11" fmla="*/ 28 h 28"/>
                  <a:gd name="T12" fmla="*/ 8 w 16"/>
                  <a:gd name="T13" fmla="*/ 18 h 28"/>
                  <a:gd name="T14" fmla="*/ 4 w 16"/>
                  <a:gd name="T15" fmla="*/ 18 h 28"/>
                  <a:gd name="T16" fmla="*/ 0 w 16"/>
                  <a:gd name="T17" fmla="*/ 20 h 28"/>
                  <a:gd name="T18" fmla="*/ 0 w 16"/>
                  <a:gd name="T19" fmla="*/ 20 h 28"/>
                  <a:gd name="T20" fmla="*/ 4 w 16"/>
                  <a:gd name="T21" fmla="*/ 4 h 28"/>
                  <a:gd name="T22" fmla="*/ 4 w 16"/>
                  <a:gd name="T23" fmla="*/ 4 h 28"/>
                  <a:gd name="T24" fmla="*/ 6 w 16"/>
                  <a:gd name="T25" fmla="*/ 2 h 28"/>
                  <a:gd name="T26" fmla="*/ 6 w 16"/>
                  <a:gd name="T27" fmla="*/ 2 h 28"/>
                  <a:gd name="T28" fmla="*/ 8 w 16"/>
                  <a:gd name="T29" fmla="*/ 2 h 28"/>
                  <a:gd name="T30" fmla="*/ 10 w 16"/>
                  <a:gd name="T31" fmla="*/ 0 h 28"/>
                  <a:gd name="T32" fmla="*/ 10 w 16"/>
                  <a:gd name="T33" fmla="*/ 0 h 28"/>
                  <a:gd name="T34" fmla="*/ 14 w 16"/>
                  <a:gd name="T35" fmla="*/ 2 h 28"/>
                  <a:gd name="T36" fmla="*/ 16 w 16"/>
                  <a:gd name="T37" fmla="*/ 4 h 28"/>
                  <a:gd name="T38" fmla="*/ 16 w 16"/>
                  <a:gd name="T3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8">
                    <a:moveTo>
                      <a:pt x="16" y="4"/>
                    </a:moveTo>
                    <a:lnTo>
                      <a:pt x="16" y="4"/>
                    </a:lnTo>
                    <a:lnTo>
                      <a:pt x="14" y="16"/>
                    </a:lnTo>
                    <a:lnTo>
                      <a:pt x="14" y="20"/>
                    </a:lnTo>
                    <a:lnTo>
                      <a:pt x="14" y="28"/>
                    </a:lnTo>
                    <a:lnTo>
                      <a:pt x="14" y="28"/>
                    </a:lnTo>
                    <a:lnTo>
                      <a:pt x="8" y="18"/>
                    </a:lnTo>
                    <a:lnTo>
                      <a:pt x="4" y="18"/>
                    </a:lnTo>
                    <a:lnTo>
                      <a:pt x="0" y="20"/>
                    </a:lnTo>
                    <a:lnTo>
                      <a:pt x="0" y="20"/>
                    </a:lnTo>
                    <a:lnTo>
                      <a:pt x="4" y="4"/>
                    </a:lnTo>
                    <a:lnTo>
                      <a:pt x="4" y="4"/>
                    </a:lnTo>
                    <a:lnTo>
                      <a:pt x="6" y="2"/>
                    </a:lnTo>
                    <a:lnTo>
                      <a:pt x="6" y="2"/>
                    </a:lnTo>
                    <a:lnTo>
                      <a:pt x="8" y="2"/>
                    </a:lnTo>
                    <a:lnTo>
                      <a:pt x="10" y="0"/>
                    </a:lnTo>
                    <a:lnTo>
                      <a:pt x="10" y="0"/>
                    </a:lnTo>
                    <a:lnTo>
                      <a:pt x="14" y="2"/>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7" name="Freeform 2348">
                <a:extLst>
                  <a:ext uri="{FF2B5EF4-FFF2-40B4-BE49-F238E27FC236}">
                    <a16:creationId xmlns:a16="http://schemas.microsoft.com/office/drawing/2014/main" id="{44FCCC94-1790-7DE3-5E04-C2E8D265528B}"/>
                  </a:ext>
                </a:extLst>
              </p:cNvPr>
              <p:cNvSpPr>
                <a:spLocks/>
              </p:cNvSpPr>
              <p:nvPr/>
            </p:nvSpPr>
            <p:spPr bwMode="auto">
              <a:xfrm>
                <a:off x="6006" y="2518"/>
                <a:ext cx="18" cy="22"/>
              </a:xfrm>
              <a:custGeom>
                <a:avLst/>
                <a:gdLst>
                  <a:gd name="T0" fmla="*/ 10 w 18"/>
                  <a:gd name="T1" fmla="*/ 20 h 22"/>
                  <a:gd name="T2" fmla="*/ 10 w 18"/>
                  <a:gd name="T3" fmla="*/ 20 h 22"/>
                  <a:gd name="T4" fmla="*/ 8 w 18"/>
                  <a:gd name="T5" fmla="*/ 22 h 22"/>
                  <a:gd name="T6" fmla="*/ 8 w 18"/>
                  <a:gd name="T7" fmla="*/ 22 h 22"/>
                  <a:gd name="T8" fmla="*/ 4 w 18"/>
                  <a:gd name="T9" fmla="*/ 16 h 22"/>
                  <a:gd name="T10" fmla="*/ 4 w 18"/>
                  <a:gd name="T11" fmla="*/ 16 h 22"/>
                  <a:gd name="T12" fmla="*/ 4 w 18"/>
                  <a:gd name="T13" fmla="*/ 18 h 22"/>
                  <a:gd name="T14" fmla="*/ 2 w 18"/>
                  <a:gd name="T15" fmla="*/ 16 h 22"/>
                  <a:gd name="T16" fmla="*/ 0 w 18"/>
                  <a:gd name="T17" fmla="*/ 12 h 22"/>
                  <a:gd name="T18" fmla="*/ 0 w 18"/>
                  <a:gd name="T19" fmla="*/ 12 h 22"/>
                  <a:gd name="T20" fmla="*/ 2 w 18"/>
                  <a:gd name="T21" fmla="*/ 4 h 22"/>
                  <a:gd name="T22" fmla="*/ 2 w 18"/>
                  <a:gd name="T23" fmla="*/ 0 h 22"/>
                  <a:gd name="T24" fmla="*/ 6 w 18"/>
                  <a:gd name="T25" fmla="*/ 0 h 22"/>
                  <a:gd name="T26" fmla="*/ 8 w 18"/>
                  <a:gd name="T27" fmla="*/ 2 h 22"/>
                  <a:gd name="T28" fmla="*/ 8 w 18"/>
                  <a:gd name="T29" fmla="*/ 2 h 22"/>
                  <a:gd name="T30" fmla="*/ 10 w 18"/>
                  <a:gd name="T31" fmla="*/ 10 h 22"/>
                  <a:gd name="T32" fmla="*/ 12 w 18"/>
                  <a:gd name="T33" fmla="*/ 16 h 22"/>
                  <a:gd name="T34" fmla="*/ 14 w 18"/>
                  <a:gd name="T35" fmla="*/ 18 h 22"/>
                  <a:gd name="T36" fmla="*/ 18 w 18"/>
                  <a:gd name="T37" fmla="*/ 16 h 22"/>
                  <a:gd name="T38" fmla="*/ 18 w 18"/>
                  <a:gd name="T39" fmla="*/ 16 h 22"/>
                  <a:gd name="T40" fmla="*/ 16 w 18"/>
                  <a:gd name="T41" fmla="*/ 20 h 22"/>
                  <a:gd name="T42" fmla="*/ 16 w 18"/>
                  <a:gd name="T43" fmla="*/ 20 h 22"/>
                  <a:gd name="T44" fmla="*/ 10 w 18"/>
                  <a:gd name="T45" fmla="*/ 20 h 22"/>
                  <a:gd name="T46" fmla="*/ 10 w 18"/>
                  <a:gd name="T4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2">
                    <a:moveTo>
                      <a:pt x="10" y="20"/>
                    </a:moveTo>
                    <a:lnTo>
                      <a:pt x="10" y="20"/>
                    </a:lnTo>
                    <a:lnTo>
                      <a:pt x="8" y="22"/>
                    </a:lnTo>
                    <a:lnTo>
                      <a:pt x="8" y="22"/>
                    </a:lnTo>
                    <a:lnTo>
                      <a:pt x="4" y="16"/>
                    </a:lnTo>
                    <a:lnTo>
                      <a:pt x="4" y="16"/>
                    </a:lnTo>
                    <a:lnTo>
                      <a:pt x="4" y="18"/>
                    </a:lnTo>
                    <a:lnTo>
                      <a:pt x="2" y="16"/>
                    </a:lnTo>
                    <a:lnTo>
                      <a:pt x="0" y="12"/>
                    </a:lnTo>
                    <a:lnTo>
                      <a:pt x="0" y="12"/>
                    </a:lnTo>
                    <a:lnTo>
                      <a:pt x="2" y="4"/>
                    </a:lnTo>
                    <a:lnTo>
                      <a:pt x="2" y="0"/>
                    </a:lnTo>
                    <a:lnTo>
                      <a:pt x="6" y="0"/>
                    </a:lnTo>
                    <a:lnTo>
                      <a:pt x="8" y="2"/>
                    </a:lnTo>
                    <a:lnTo>
                      <a:pt x="8" y="2"/>
                    </a:lnTo>
                    <a:lnTo>
                      <a:pt x="10" y="10"/>
                    </a:lnTo>
                    <a:lnTo>
                      <a:pt x="12" y="16"/>
                    </a:lnTo>
                    <a:lnTo>
                      <a:pt x="14" y="18"/>
                    </a:lnTo>
                    <a:lnTo>
                      <a:pt x="18" y="16"/>
                    </a:lnTo>
                    <a:lnTo>
                      <a:pt x="18" y="16"/>
                    </a:lnTo>
                    <a:lnTo>
                      <a:pt x="16" y="20"/>
                    </a:lnTo>
                    <a:lnTo>
                      <a:pt x="16" y="20"/>
                    </a:lnTo>
                    <a:lnTo>
                      <a:pt x="10" y="2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8" name="Freeform 2349">
                <a:extLst>
                  <a:ext uri="{FF2B5EF4-FFF2-40B4-BE49-F238E27FC236}">
                    <a16:creationId xmlns:a16="http://schemas.microsoft.com/office/drawing/2014/main" id="{545EE7F2-E7F0-39CD-A510-78A6828ECD0E}"/>
                  </a:ext>
                </a:extLst>
              </p:cNvPr>
              <p:cNvSpPr>
                <a:spLocks/>
              </p:cNvSpPr>
              <p:nvPr/>
            </p:nvSpPr>
            <p:spPr bwMode="auto">
              <a:xfrm>
                <a:off x="6000" y="2516"/>
                <a:ext cx="10" cy="26"/>
              </a:xfrm>
              <a:custGeom>
                <a:avLst/>
                <a:gdLst>
                  <a:gd name="T0" fmla="*/ 8 w 10"/>
                  <a:gd name="T1" fmla="*/ 16 h 26"/>
                  <a:gd name="T2" fmla="*/ 8 w 10"/>
                  <a:gd name="T3" fmla="*/ 16 h 26"/>
                  <a:gd name="T4" fmla="*/ 10 w 10"/>
                  <a:gd name="T5" fmla="*/ 18 h 26"/>
                  <a:gd name="T6" fmla="*/ 10 w 10"/>
                  <a:gd name="T7" fmla="*/ 18 h 26"/>
                  <a:gd name="T8" fmla="*/ 10 w 10"/>
                  <a:gd name="T9" fmla="*/ 26 h 26"/>
                  <a:gd name="T10" fmla="*/ 8 w 10"/>
                  <a:gd name="T11" fmla="*/ 26 h 26"/>
                  <a:gd name="T12" fmla="*/ 8 w 10"/>
                  <a:gd name="T13" fmla="*/ 26 h 26"/>
                  <a:gd name="T14" fmla="*/ 6 w 10"/>
                  <a:gd name="T15" fmla="*/ 24 h 26"/>
                  <a:gd name="T16" fmla="*/ 4 w 10"/>
                  <a:gd name="T17" fmla="*/ 22 h 26"/>
                  <a:gd name="T18" fmla="*/ 4 w 10"/>
                  <a:gd name="T19" fmla="*/ 22 h 26"/>
                  <a:gd name="T20" fmla="*/ 4 w 10"/>
                  <a:gd name="T21" fmla="*/ 18 h 26"/>
                  <a:gd name="T22" fmla="*/ 2 w 10"/>
                  <a:gd name="T23" fmla="*/ 12 h 26"/>
                  <a:gd name="T24" fmla="*/ 0 w 10"/>
                  <a:gd name="T25" fmla="*/ 6 h 26"/>
                  <a:gd name="T26" fmla="*/ 2 w 10"/>
                  <a:gd name="T27" fmla="*/ 0 h 26"/>
                  <a:gd name="T28" fmla="*/ 2 w 10"/>
                  <a:gd name="T29" fmla="*/ 0 h 26"/>
                  <a:gd name="T30" fmla="*/ 4 w 10"/>
                  <a:gd name="T31" fmla="*/ 0 h 26"/>
                  <a:gd name="T32" fmla="*/ 6 w 10"/>
                  <a:gd name="T33" fmla="*/ 0 h 26"/>
                  <a:gd name="T34" fmla="*/ 6 w 10"/>
                  <a:gd name="T35" fmla="*/ 4 h 26"/>
                  <a:gd name="T36" fmla="*/ 8 w 10"/>
                  <a:gd name="T37" fmla="*/ 16 h 26"/>
                  <a:gd name="T38" fmla="*/ 8 w 10"/>
                  <a:gd name="T3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6">
                    <a:moveTo>
                      <a:pt x="8" y="16"/>
                    </a:moveTo>
                    <a:lnTo>
                      <a:pt x="8" y="16"/>
                    </a:lnTo>
                    <a:lnTo>
                      <a:pt x="10" y="18"/>
                    </a:lnTo>
                    <a:lnTo>
                      <a:pt x="10" y="18"/>
                    </a:lnTo>
                    <a:lnTo>
                      <a:pt x="10" y="26"/>
                    </a:lnTo>
                    <a:lnTo>
                      <a:pt x="8" y="26"/>
                    </a:lnTo>
                    <a:lnTo>
                      <a:pt x="8" y="26"/>
                    </a:lnTo>
                    <a:lnTo>
                      <a:pt x="6" y="24"/>
                    </a:lnTo>
                    <a:lnTo>
                      <a:pt x="4" y="22"/>
                    </a:lnTo>
                    <a:lnTo>
                      <a:pt x="4" y="22"/>
                    </a:lnTo>
                    <a:lnTo>
                      <a:pt x="4" y="18"/>
                    </a:lnTo>
                    <a:lnTo>
                      <a:pt x="2" y="12"/>
                    </a:lnTo>
                    <a:lnTo>
                      <a:pt x="0" y="6"/>
                    </a:lnTo>
                    <a:lnTo>
                      <a:pt x="2" y="0"/>
                    </a:lnTo>
                    <a:lnTo>
                      <a:pt x="2" y="0"/>
                    </a:lnTo>
                    <a:lnTo>
                      <a:pt x="4" y="0"/>
                    </a:lnTo>
                    <a:lnTo>
                      <a:pt x="6" y="0"/>
                    </a:lnTo>
                    <a:lnTo>
                      <a:pt x="6" y="4"/>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9" name="Freeform 2350">
                <a:extLst>
                  <a:ext uri="{FF2B5EF4-FFF2-40B4-BE49-F238E27FC236}">
                    <a16:creationId xmlns:a16="http://schemas.microsoft.com/office/drawing/2014/main" id="{C477C097-5100-5904-443D-2CB98B4AACF2}"/>
                  </a:ext>
                </a:extLst>
              </p:cNvPr>
              <p:cNvSpPr>
                <a:spLocks/>
              </p:cNvSpPr>
              <p:nvPr/>
            </p:nvSpPr>
            <p:spPr bwMode="auto">
              <a:xfrm>
                <a:off x="6002" y="2512"/>
                <a:ext cx="12" cy="20"/>
              </a:xfrm>
              <a:custGeom>
                <a:avLst/>
                <a:gdLst>
                  <a:gd name="T0" fmla="*/ 6 w 12"/>
                  <a:gd name="T1" fmla="*/ 20 h 20"/>
                  <a:gd name="T2" fmla="*/ 6 w 12"/>
                  <a:gd name="T3" fmla="*/ 20 h 20"/>
                  <a:gd name="T4" fmla="*/ 4 w 12"/>
                  <a:gd name="T5" fmla="*/ 10 h 20"/>
                  <a:gd name="T6" fmla="*/ 2 w 12"/>
                  <a:gd name="T7" fmla="*/ 6 h 20"/>
                  <a:gd name="T8" fmla="*/ 0 w 12"/>
                  <a:gd name="T9" fmla="*/ 4 h 20"/>
                  <a:gd name="T10" fmla="*/ 0 w 12"/>
                  <a:gd name="T11" fmla="*/ 4 h 20"/>
                  <a:gd name="T12" fmla="*/ 0 w 12"/>
                  <a:gd name="T13" fmla="*/ 0 h 20"/>
                  <a:gd name="T14" fmla="*/ 0 w 12"/>
                  <a:gd name="T15" fmla="*/ 0 h 20"/>
                  <a:gd name="T16" fmla="*/ 2 w 12"/>
                  <a:gd name="T17" fmla="*/ 0 h 20"/>
                  <a:gd name="T18" fmla="*/ 2 w 12"/>
                  <a:gd name="T19" fmla="*/ 0 h 20"/>
                  <a:gd name="T20" fmla="*/ 2 w 12"/>
                  <a:gd name="T21" fmla="*/ 0 h 20"/>
                  <a:gd name="T22" fmla="*/ 4 w 12"/>
                  <a:gd name="T23" fmla="*/ 0 h 20"/>
                  <a:gd name="T24" fmla="*/ 4 w 12"/>
                  <a:gd name="T25" fmla="*/ 0 h 20"/>
                  <a:gd name="T26" fmla="*/ 8 w 12"/>
                  <a:gd name="T27" fmla="*/ 0 h 20"/>
                  <a:gd name="T28" fmla="*/ 8 w 12"/>
                  <a:gd name="T29" fmla="*/ 0 h 20"/>
                  <a:gd name="T30" fmla="*/ 12 w 12"/>
                  <a:gd name="T31" fmla="*/ 8 h 20"/>
                  <a:gd name="T32" fmla="*/ 12 w 12"/>
                  <a:gd name="T33" fmla="*/ 8 h 20"/>
                  <a:gd name="T34" fmla="*/ 10 w 12"/>
                  <a:gd name="T35" fmla="*/ 8 h 20"/>
                  <a:gd name="T36" fmla="*/ 8 w 12"/>
                  <a:gd name="T37" fmla="*/ 10 h 20"/>
                  <a:gd name="T38" fmla="*/ 6 w 12"/>
                  <a:gd name="T39" fmla="*/ 12 h 20"/>
                  <a:gd name="T40" fmla="*/ 6 w 12"/>
                  <a:gd name="T41" fmla="*/ 20 h 20"/>
                  <a:gd name="T42" fmla="*/ 6 w 12"/>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6" y="20"/>
                    </a:moveTo>
                    <a:lnTo>
                      <a:pt x="6" y="20"/>
                    </a:lnTo>
                    <a:lnTo>
                      <a:pt x="4" y="10"/>
                    </a:lnTo>
                    <a:lnTo>
                      <a:pt x="2" y="6"/>
                    </a:lnTo>
                    <a:lnTo>
                      <a:pt x="0" y="4"/>
                    </a:lnTo>
                    <a:lnTo>
                      <a:pt x="0" y="4"/>
                    </a:lnTo>
                    <a:lnTo>
                      <a:pt x="0" y="0"/>
                    </a:lnTo>
                    <a:lnTo>
                      <a:pt x="0" y="0"/>
                    </a:lnTo>
                    <a:lnTo>
                      <a:pt x="2" y="0"/>
                    </a:lnTo>
                    <a:lnTo>
                      <a:pt x="2" y="0"/>
                    </a:lnTo>
                    <a:lnTo>
                      <a:pt x="2" y="0"/>
                    </a:lnTo>
                    <a:lnTo>
                      <a:pt x="4" y="0"/>
                    </a:lnTo>
                    <a:lnTo>
                      <a:pt x="4" y="0"/>
                    </a:lnTo>
                    <a:lnTo>
                      <a:pt x="8" y="0"/>
                    </a:lnTo>
                    <a:lnTo>
                      <a:pt x="8" y="0"/>
                    </a:lnTo>
                    <a:lnTo>
                      <a:pt x="12" y="8"/>
                    </a:lnTo>
                    <a:lnTo>
                      <a:pt x="12" y="8"/>
                    </a:lnTo>
                    <a:lnTo>
                      <a:pt x="10" y="8"/>
                    </a:lnTo>
                    <a:lnTo>
                      <a:pt x="8" y="10"/>
                    </a:lnTo>
                    <a:lnTo>
                      <a:pt x="6" y="12"/>
                    </a:lnTo>
                    <a:lnTo>
                      <a:pt x="6" y="20"/>
                    </a:ln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0" name="Freeform 2351">
                <a:extLst>
                  <a:ext uri="{FF2B5EF4-FFF2-40B4-BE49-F238E27FC236}">
                    <a16:creationId xmlns:a16="http://schemas.microsoft.com/office/drawing/2014/main" id="{1005B938-5F1D-EADA-487F-98EEE8C27D33}"/>
                  </a:ext>
                </a:extLst>
              </p:cNvPr>
              <p:cNvSpPr>
                <a:spLocks/>
              </p:cNvSpPr>
              <p:nvPr/>
            </p:nvSpPr>
            <p:spPr bwMode="auto">
              <a:xfrm>
                <a:off x="6020" y="2556"/>
                <a:ext cx="8" cy="12"/>
              </a:xfrm>
              <a:custGeom>
                <a:avLst/>
                <a:gdLst>
                  <a:gd name="T0" fmla="*/ 0 w 8"/>
                  <a:gd name="T1" fmla="*/ 0 h 12"/>
                  <a:gd name="T2" fmla="*/ 0 w 8"/>
                  <a:gd name="T3" fmla="*/ 0 h 12"/>
                  <a:gd name="T4" fmla="*/ 4 w 8"/>
                  <a:gd name="T5" fmla="*/ 2 h 12"/>
                  <a:gd name="T6" fmla="*/ 8 w 8"/>
                  <a:gd name="T7" fmla="*/ 4 h 12"/>
                  <a:gd name="T8" fmla="*/ 8 w 8"/>
                  <a:gd name="T9" fmla="*/ 4 h 12"/>
                  <a:gd name="T10" fmla="*/ 6 w 8"/>
                  <a:gd name="T11" fmla="*/ 10 h 12"/>
                  <a:gd name="T12" fmla="*/ 4 w 8"/>
                  <a:gd name="T13" fmla="*/ 12 h 12"/>
                  <a:gd name="T14" fmla="*/ 4 w 8"/>
                  <a:gd name="T15" fmla="*/ 12 h 12"/>
                  <a:gd name="T16" fmla="*/ 0 w 8"/>
                  <a:gd name="T17" fmla="*/ 0 h 12"/>
                  <a:gd name="T18" fmla="*/ 0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0" y="0"/>
                    </a:moveTo>
                    <a:lnTo>
                      <a:pt x="0" y="0"/>
                    </a:lnTo>
                    <a:lnTo>
                      <a:pt x="4" y="2"/>
                    </a:lnTo>
                    <a:lnTo>
                      <a:pt x="8" y="4"/>
                    </a:lnTo>
                    <a:lnTo>
                      <a:pt x="8" y="4"/>
                    </a:lnTo>
                    <a:lnTo>
                      <a:pt x="6" y="10"/>
                    </a:lnTo>
                    <a:lnTo>
                      <a:pt x="4" y="12"/>
                    </a:lnTo>
                    <a:lnTo>
                      <a:pt x="4"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1" name="Freeform 2352">
                <a:extLst>
                  <a:ext uri="{FF2B5EF4-FFF2-40B4-BE49-F238E27FC236}">
                    <a16:creationId xmlns:a16="http://schemas.microsoft.com/office/drawing/2014/main" id="{B72EB446-A5DF-E819-2551-61BA98FF0581}"/>
                  </a:ext>
                </a:extLst>
              </p:cNvPr>
              <p:cNvSpPr>
                <a:spLocks/>
              </p:cNvSpPr>
              <p:nvPr/>
            </p:nvSpPr>
            <p:spPr bwMode="auto">
              <a:xfrm>
                <a:off x="5984" y="2558"/>
                <a:ext cx="10" cy="6"/>
              </a:xfrm>
              <a:custGeom>
                <a:avLst/>
                <a:gdLst>
                  <a:gd name="T0" fmla="*/ 8 w 10"/>
                  <a:gd name="T1" fmla="*/ 6 h 6"/>
                  <a:gd name="T2" fmla="*/ 8 w 10"/>
                  <a:gd name="T3" fmla="*/ 6 h 6"/>
                  <a:gd name="T4" fmla="*/ 6 w 10"/>
                  <a:gd name="T5" fmla="*/ 4 h 6"/>
                  <a:gd name="T6" fmla="*/ 4 w 10"/>
                  <a:gd name="T7" fmla="*/ 4 h 6"/>
                  <a:gd name="T8" fmla="*/ 2 w 10"/>
                  <a:gd name="T9" fmla="*/ 2 h 6"/>
                  <a:gd name="T10" fmla="*/ 0 w 10"/>
                  <a:gd name="T11" fmla="*/ 0 h 6"/>
                  <a:gd name="T12" fmla="*/ 0 w 10"/>
                  <a:gd name="T13" fmla="*/ 0 h 6"/>
                  <a:gd name="T14" fmla="*/ 6 w 10"/>
                  <a:gd name="T15" fmla="*/ 0 h 6"/>
                  <a:gd name="T16" fmla="*/ 8 w 10"/>
                  <a:gd name="T17" fmla="*/ 2 h 6"/>
                  <a:gd name="T18" fmla="*/ 10 w 10"/>
                  <a:gd name="T19" fmla="*/ 6 h 6"/>
                  <a:gd name="T20" fmla="*/ 10 w 10"/>
                  <a:gd name="T21" fmla="*/ 6 h 6"/>
                  <a:gd name="T22" fmla="*/ 8 w 10"/>
                  <a:gd name="T23" fmla="*/ 6 h 6"/>
                  <a:gd name="T24" fmla="*/ 8 w 10"/>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8" y="6"/>
                    </a:moveTo>
                    <a:lnTo>
                      <a:pt x="8" y="6"/>
                    </a:lnTo>
                    <a:lnTo>
                      <a:pt x="6" y="4"/>
                    </a:lnTo>
                    <a:lnTo>
                      <a:pt x="4" y="4"/>
                    </a:lnTo>
                    <a:lnTo>
                      <a:pt x="2" y="2"/>
                    </a:lnTo>
                    <a:lnTo>
                      <a:pt x="0" y="0"/>
                    </a:lnTo>
                    <a:lnTo>
                      <a:pt x="0" y="0"/>
                    </a:lnTo>
                    <a:lnTo>
                      <a:pt x="6" y="0"/>
                    </a:lnTo>
                    <a:lnTo>
                      <a:pt x="8" y="2"/>
                    </a:lnTo>
                    <a:lnTo>
                      <a:pt x="10" y="6"/>
                    </a:lnTo>
                    <a:lnTo>
                      <a:pt x="10" y="6"/>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2" name="Freeform 2353">
                <a:extLst>
                  <a:ext uri="{FF2B5EF4-FFF2-40B4-BE49-F238E27FC236}">
                    <a16:creationId xmlns:a16="http://schemas.microsoft.com/office/drawing/2014/main" id="{F742B30A-BD03-7824-5A14-4618FFC236E1}"/>
                  </a:ext>
                </a:extLst>
              </p:cNvPr>
              <p:cNvSpPr>
                <a:spLocks/>
              </p:cNvSpPr>
              <p:nvPr/>
            </p:nvSpPr>
            <p:spPr bwMode="auto">
              <a:xfrm>
                <a:off x="5972" y="2538"/>
                <a:ext cx="6" cy="8"/>
              </a:xfrm>
              <a:custGeom>
                <a:avLst/>
                <a:gdLst>
                  <a:gd name="T0" fmla="*/ 0 w 6"/>
                  <a:gd name="T1" fmla="*/ 4 h 8"/>
                  <a:gd name="T2" fmla="*/ 0 w 6"/>
                  <a:gd name="T3" fmla="*/ 4 h 8"/>
                  <a:gd name="T4" fmla="*/ 2 w 6"/>
                  <a:gd name="T5" fmla="*/ 0 h 8"/>
                  <a:gd name="T6" fmla="*/ 2 w 6"/>
                  <a:gd name="T7" fmla="*/ 0 h 8"/>
                  <a:gd name="T8" fmla="*/ 6 w 6"/>
                  <a:gd name="T9" fmla="*/ 4 h 8"/>
                  <a:gd name="T10" fmla="*/ 6 w 6"/>
                  <a:gd name="T11" fmla="*/ 4 h 8"/>
                  <a:gd name="T12" fmla="*/ 6 w 6"/>
                  <a:gd name="T13" fmla="*/ 8 h 8"/>
                  <a:gd name="T14" fmla="*/ 6 w 6"/>
                  <a:gd name="T15" fmla="*/ 8 h 8"/>
                  <a:gd name="T16" fmla="*/ 0 w 6"/>
                  <a:gd name="T17" fmla="*/ 4 h 8"/>
                  <a:gd name="T18" fmla="*/ 0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4"/>
                    </a:moveTo>
                    <a:lnTo>
                      <a:pt x="0" y="4"/>
                    </a:lnTo>
                    <a:lnTo>
                      <a:pt x="2" y="0"/>
                    </a:lnTo>
                    <a:lnTo>
                      <a:pt x="2" y="0"/>
                    </a:lnTo>
                    <a:lnTo>
                      <a:pt x="6" y="4"/>
                    </a:lnTo>
                    <a:lnTo>
                      <a:pt x="6" y="4"/>
                    </a:lnTo>
                    <a:lnTo>
                      <a:pt x="6" y="8"/>
                    </a:lnTo>
                    <a:lnTo>
                      <a:pt x="6"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3" name="Freeform 2354">
                <a:extLst>
                  <a:ext uri="{FF2B5EF4-FFF2-40B4-BE49-F238E27FC236}">
                    <a16:creationId xmlns:a16="http://schemas.microsoft.com/office/drawing/2014/main" id="{BA5D2DCD-CE4D-27B0-30AE-A6E2573798ED}"/>
                  </a:ext>
                </a:extLst>
              </p:cNvPr>
              <p:cNvSpPr>
                <a:spLocks/>
              </p:cNvSpPr>
              <p:nvPr/>
            </p:nvSpPr>
            <p:spPr bwMode="auto">
              <a:xfrm>
                <a:off x="5964" y="2368"/>
                <a:ext cx="60" cy="110"/>
              </a:xfrm>
              <a:custGeom>
                <a:avLst/>
                <a:gdLst>
                  <a:gd name="T0" fmla="*/ 38 w 60"/>
                  <a:gd name="T1" fmla="*/ 100 h 110"/>
                  <a:gd name="T2" fmla="*/ 36 w 60"/>
                  <a:gd name="T3" fmla="*/ 108 h 110"/>
                  <a:gd name="T4" fmla="*/ 32 w 60"/>
                  <a:gd name="T5" fmla="*/ 108 h 110"/>
                  <a:gd name="T6" fmla="*/ 26 w 60"/>
                  <a:gd name="T7" fmla="*/ 102 h 110"/>
                  <a:gd name="T8" fmla="*/ 22 w 60"/>
                  <a:gd name="T9" fmla="*/ 100 h 110"/>
                  <a:gd name="T10" fmla="*/ 18 w 60"/>
                  <a:gd name="T11" fmla="*/ 92 h 110"/>
                  <a:gd name="T12" fmla="*/ 12 w 60"/>
                  <a:gd name="T13" fmla="*/ 80 h 110"/>
                  <a:gd name="T14" fmla="*/ 8 w 60"/>
                  <a:gd name="T15" fmla="*/ 76 h 110"/>
                  <a:gd name="T16" fmla="*/ 6 w 60"/>
                  <a:gd name="T17" fmla="*/ 84 h 110"/>
                  <a:gd name="T18" fmla="*/ 2 w 60"/>
                  <a:gd name="T19" fmla="*/ 84 h 110"/>
                  <a:gd name="T20" fmla="*/ 0 w 60"/>
                  <a:gd name="T21" fmla="*/ 74 h 110"/>
                  <a:gd name="T22" fmla="*/ 0 w 60"/>
                  <a:gd name="T23" fmla="*/ 52 h 110"/>
                  <a:gd name="T24" fmla="*/ 0 w 60"/>
                  <a:gd name="T25" fmla="*/ 48 h 110"/>
                  <a:gd name="T26" fmla="*/ 4 w 60"/>
                  <a:gd name="T27" fmla="*/ 44 h 110"/>
                  <a:gd name="T28" fmla="*/ 6 w 60"/>
                  <a:gd name="T29" fmla="*/ 52 h 110"/>
                  <a:gd name="T30" fmla="*/ 10 w 60"/>
                  <a:gd name="T31" fmla="*/ 34 h 110"/>
                  <a:gd name="T32" fmla="*/ 12 w 60"/>
                  <a:gd name="T33" fmla="*/ 32 h 110"/>
                  <a:gd name="T34" fmla="*/ 14 w 60"/>
                  <a:gd name="T35" fmla="*/ 32 h 110"/>
                  <a:gd name="T36" fmla="*/ 16 w 60"/>
                  <a:gd name="T37" fmla="*/ 24 h 110"/>
                  <a:gd name="T38" fmla="*/ 14 w 60"/>
                  <a:gd name="T39" fmla="*/ 22 h 110"/>
                  <a:gd name="T40" fmla="*/ 12 w 60"/>
                  <a:gd name="T41" fmla="*/ 14 h 110"/>
                  <a:gd name="T42" fmla="*/ 10 w 60"/>
                  <a:gd name="T43" fmla="*/ 6 h 110"/>
                  <a:gd name="T44" fmla="*/ 12 w 60"/>
                  <a:gd name="T45" fmla="*/ 2 h 110"/>
                  <a:gd name="T46" fmla="*/ 20 w 60"/>
                  <a:gd name="T47" fmla="*/ 6 h 110"/>
                  <a:gd name="T48" fmla="*/ 22 w 60"/>
                  <a:gd name="T49" fmla="*/ 10 h 110"/>
                  <a:gd name="T50" fmla="*/ 24 w 60"/>
                  <a:gd name="T51" fmla="*/ 14 h 110"/>
                  <a:gd name="T52" fmla="*/ 26 w 60"/>
                  <a:gd name="T53" fmla="*/ 16 h 110"/>
                  <a:gd name="T54" fmla="*/ 26 w 60"/>
                  <a:gd name="T55" fmla="*/ 10 h 110"/>
                  <a:gd name="T56" fmla="*/ 30 w 60"/>
                  <a:gd name="T57" fmla="*/ 0 h 110"/>
                  <a:gd name="T58" fmla="*/ 36 w 60"/>
                  <a:gd name="T59" fmla="*/ 4 h 110"/>
                  <a:gd name="T60" fmla="*/ 38 w 60"/>
                  <a:gd name="T61" fmla="*/ 8 h 110"/>
                  <a:gd name="T62" fmla="*/ 42 w 60"/>
                  <a:gd name="T63" fmla="*/ 14 h 110"/>
                  <a:gd name="T64" fmla="*/ 40 w 60"/>
                  <a:gd name="T65" fmla="*/ 28 h 110"/>
                  <a:gd name="T66" fmla="*/ 40 w 60"/>
                  <a:gd name="T67" fmla="*/ 32 h 110"/>
                  <a:gd name="T68" fmla="*/ 42 w 60"/>
                  <a:gd name="T69" fmla="*/ 36 h 110"/>
                  <a:gd name="T70" fmla="*/ 48 w 60"/>
                  <a:gd name="T71" fmla="*/ 36 h 110"/>
                  <a:gd name="T72" fmla="*/ 50 w 60"/>
                  <a:gd name="T73" fmla="*/ 36 h 110"/>
                  <a:gd name="T74" fmla="*/ 56 w 60"/>
                  <a:gd name="T75" fmla="*/ 46 h 110"/>
                  <a:gd name="T76" fmla="*/ 58 w 60"/>
                  <a:gd name="T77" fmla="*/ 48 h 110"/>
                  <a:gd name="T78" fmla="*/ 58 w 60"/>
                  <a:gd name="T79" fmla="*/ 64 h 110"/>
                  <a:gd name="T80" fmla="*/ 56 w 60"/>
                  <a:gd name="T81" fmla="*/ 68 h 110"/>
                  <a:gd name="T82" fmla="*/ 54 w 60"/>
                  <a:gd name="T83" fmla="*/ 68 h 110"/>
                  <a:gd name="T84" fmla="*/ 50 w 60"/>
                  <a:gd name="T85" fmla="*/ 64 h 110"/>
                  <a:gd name="T86" fmla="*/ 46 w 60"/>
                  <a:gd name="T87" fmla="*/ 72 h 110"/>
                  <a:gd name="T88" fmla="*/ 46 w 60"/>
                  <a:gd name="T89" fmla="*/ 76 h 110"/>
                  <a:gd name="T90" fmla="*/ 48 w 60"/>
                  <a:gd name="T91" fmla="*/ 88 h 110"/>
                  <a:gd name="T92" fmla="*/ 46 w 60"/>
                  <a:gd name="T93" fmla="*/ 88 h 110"/>
                  <a:gd name="T94" fmla="*/ 42 w 60"/>
                  <a:gd name="T95" fmla="*/ 82 h 110"/>
                  <a:gd name="T96" fmla="*/ 40 w 60"/>
                  <a:gd name="T97" fmla="*/ 82 h 110"/>
                  <a:gd name="T98" fmla="*/ 38 w 60"/>
                  <a:gd name="T99" fmla="*/ 82 h 110"/>
                  <a:gd name="T100" fmla="*/ 34 w 60"/>
                  <a:gd name="T101" fmla="*/ 76 h 110"/>
                  <a:gd name="T102" fmla="*/ 30 w 60"/>
                  <a:gd name="T103" fmla="*/ 76 h 110"/>
                  <a:gd name="T104" fmla="*/ 28 w 60"/>
                  <a:gd name="T105" fmla="*/ 82 h 110"/>
                  <a:gd name="T106" fmla="*/ 26 w 60"/>
                  <a:gd name="T107" fmla="*/ 86 h 110"/>
                  <a:gd name="T108" fmla="*/ 30 w 60"/>
                  <a:gd name="T109" fmla="*/ 90 h 110"/>
                  <a:gd name="T110" fmla="*/ 32 w 60"/>
                  <a:gd name="T111" fmla="*/ 94 h 110"/>
                  <a:gd name="T112" fmla="*/ 34 w 60"/>
                  <a:gd name="T113" fmla="*/ 96 h 110"/>
                  <a:gd name="T114" fmla="*/ 38 w 60"/>
                  <a:gd name="T115" fmla="*/ 10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 h="110">
                    <a:moveTo>
                      <a:pt x="38" y="100"/>
                    </a:moveTo>
                    <a:lnTo>
                      <a:pt x="38" y="100"/>
                    </a:lnTo>
                    <a:lnTo>
                      <a:pt x="36" y="108"/>
                    </a:lnTo>
                    <a:lnTo>
                      <a:pt x="36" y="108"/>
                    </a:lnTo>
                    <a:lnTo>
                      <a:pt x="34" y="110"/>
                    </a:lnTo>
                    <a:lnTo>
                      <a:pt x="32" y="108"/>
                    </a:lnTo>
                    <a:lnTo>
                      <a:pt x="28" y="106"/>
                    </a:lnTo>
                    <a:lnTo>
                      <a:pt x="26" y="102"/>
                    </a:lnTo>
                    <a:lnTo>
                      <a:pt x="22" y="100"/>
                    </a:lnTo>
                    <a:lnTo>
                      <a:pt x="22" y="100"/>
                    </a:lnTo>
                    <a:lnTo>
                      <a:pt x="18" y="92"/>
                    </a:lnTo>
                    <a:lnTo>
                      <a:pt x="18" y="92"/>
                    </a:lnTo>
                    <a:lnTo>
                      <a:pt x="12" y="80"/>
                    </a:lnTo>
                    <a:lnTo>
                      <a:pt x="12" y="80"/>
                    </a:lnTo>
                    <a:lnTo>
                      <a:pt x="10" y="76"/>
                    </a:lnTo>
                    <a:lnTo>
                      <a:pt x="8" y="76"/>
                    </a:lnTo>
                    <a:lnTo>
                      <a:pt x="6" y="84"/>
                    </a:lnTo>
                    <a:lnTo>
                      <a:pt x="6" y="84"/>
                    </a:lnTo>
                    <a:lnTo>
                      <a:pt x="4" y="86"/>
                    </a:lnTo>
                    <a:lnTo>
                      <a:pt x="2" y="84"/>
                    </a:lnTo>
                    <a:lnTo>
                      <a:pt x="0" y="74"/>
                    </a:lnTo>
                    <a:lnTo>
                      <a:pt x="0" y="74"/>
                    </a:lnTo>
                    <a:lnTo>
                      <a:pt x="0" y="52"/>
                    </a:lnTo>
                    <a:lnTo>
                      <a:pt x="0" y="52"/>
                    </a:lnTo>
                    <a:lnTo>
                      <a:pt x="0" y="48"/>
                    </a:lnTo>
                    <a:lnTo>
                      <a:pt x="0" y="48"/>
                    </a:lnTo>
                    <a:lnTo>
                      <a:pt x="2" y="44"/>
                    </a:lnTo>
                    <a:lnTo>
                      <a:pt x="4" y="44"/>
                    </a:lnTo>
                    <a:lnTo>
                      <a:pt x="6" y="52"/>
                    </a:lnTo>
                    <a:lnTo>
                      <a:pt x="6" y="52"/>
                    </a:lnTo>
                    <a:lnTo>
                      <a:pt x="8" y="42"/>
                    </a:lnTo>
                    <a:lnTo>
                      <a:pt x="10" y="34"/>
                    </a:lnTo>
                    <a:lnTo>
                      <a:pt x="10" y="34"/>
                    </a:lnTo>
                    <a:lnTo>
                      <a:pt x="12" y="32"/>
                    </a:lnTo>
                    <a:lnTo>
                      <a:pt x="12" y="32"/>
                    </a:lnTo>
                    <a:lnTo>
                      <a:pt x="14" y="32"/>
                    </a:lnTo>
                    <a:lnTo>
                      <a:pt x="16" y="30"/>
                    </a:lnTo>
                    <a:lnTo>
                      <a:pt x="16" y="24"/>
                    </a:lnTo>
                    <a:lnTo>
                      <a:pt x="16" y="24"/>
                    </a:lnTo>
                    <a:lnTo>
                      <a:pt x="14" y="22"/>
                    </a:lnTo>
                    <a:lnTo>
                      <a:pt x="14" y="22"/>
                    </a:lnTo>
                    <a:lnTo>
                      <a:pt x="12" y="14"/>
                    </a:lnTo>
                    <a:lnTo>
                      <a:pt x="10" y="10"/>
                    </a:lnTo>
                    <a:lnTo>
                      <a:pt x="10" y="6"/>
                    </a:lnTo>
                    <a:lnTo>
                      <a:pt x="10" y="6"/>
                    </a:lnTo>
                    <a:lnTo>
                      <a:pt x="12" y="2"/>
                    </a:lnTo>
                    <a:lnTo>
                      <a:pt x="14" y="2"/>
                    </a:lnTo>
                    <a:lnTo>
                      <a:pt x="20" y="6"/>
                    </a:lnTo>
                    <a:lnTo>
                      <a:pt x="20" y="6"/>
                    </a:lnTo>
                    <a:lnTo>
                      <a:pt x="22" y="10"/>
                    </a:lnTo>
                    <a:lnTo>
                      <a:pt x="24" y="14"/>
                    </a:lnTo>
                    <a:lnTo>
                      <a:pt x="24" y="14"/>
                    </a:lnTo>
                    <a:lnTo>
                      <a:pt x="24" y="18"/>
                    </a:lnTo>
                    <a:lnTo>
                      <a:pt x="26" y="16"/>
                    </a:lnTo>
                    <a:lnTo>
                      <a:pt x="26" y="10"/>
                    </a:lnTo>
                    <a:lnTo>
                      <a:pt x="26" y="10"/>
                    </a:lnTo>
                    <a:lnTo>
                      <a:pt x="28" y="2"/>
                    </a:lnTo>
                    <a:lnTo>
                      <a:pt x="30" y="0"/>
                    </a:lnTo>
                    <a:lnTo>
                      <a:pt x="32" y="0"/>
                    </a:lnTo>
                    <a:lnTo>
                      <a:pt x="36" y="4"/>
                    </a:lnTo>
                    <a:lnTo>
                      <a:pt x="36" y="4"/>
                    </a:lnTo>
                    <a:lnTo>
                      <a:pt x="38" y="8"/>
                    </a:lnTo>
                    <a:lnTo>
                      <a:pt x="42" y="14"/>
                    </a:lnTo>
                    <a:lnTo>
                      <a:pt x="42" y="14"/>
                    </a:lnTo>
                    <a:lnTo>
                      <a:pt x="42" y="22"/>
                    </a:lnTo>
                    <a:lnTo>
                      <a:pt x="40" y="28"/>
                    </a:lnTo>
                    <a:lnTo>
                      <a:pt x="40" y="28"/>
                    </a:lnTo>
                    <a:lnTo>
                      <a:pt x="40" y="32"/>
                    </a:lnTo>
                    <a:lnTo>
                      <a:pt x="40" y="32"/>
                    </a:lnTo>
                    <a:lnTo>
                      <a:pt x="42" y="36"/>
                    </a:lnTo>
                    <a:lnTo>
                      <a:pt x="44" y="36"/>
                    </a:lnTo>
                    <a:lnTo>
                      <a:pt x="48" y="36"/>
                    </a:lnTo>
                    <a:lnTo>
                      <a:pt x="48" y="36"/>
                    </a:lnTo>
                    <a:lnTo>
                      <a:pt x="50" y="36"/>
                    </a:lnTo>
                    <a:lnTo>
                      <a:pt x="50" y="36"/>
                    </a:lnTo>
                    <a:lnTo>
                      <a:pt x="56" y="46"/>
                    </a:lnTo>
                    <a:lnTo>
                      <a:pt x="56" y="46"/>
                    </a:lnTo>
                    <a:lnTo>
                      <a:pt x="58" y="48"/>
                    </a:lnTo>
                    <a:lnTo>
                      <a:pt x="60" y="54"/>
                    </a:lnTo>
                    <a:lnTo>
                      <a:pt x="58" y="64"/>
                    </a:lnTo>
                    <a:lnTo>
                      <a:pt x="58" y="64"/>
                    </a:lnTo>
                    <a:lnTo>
                      <a:pt x="56" y="68"/>
                    </a:lnTo>
                    <a:lnTo>
                      <a:pt x="54" y="68"/>
                    </a:lnTo>
                    <a:lnTo>
                      <a:pt x="54" y="68"/>
                    </a:lnTo>
                    <a:lnTo>
                      <a:pt x="54" y="68"/>
                    </a:lnTo>
                    <a:lnTo>
                      <a:pt x="50" y="64"/>
                    </a:lnTo>
                    <a:lnTo>
                      <a:pt x="50" y="66"/>
                    </a:lnTo>
                    <a:lnTo>
                      <a:pt x="46" y="72"/>
                    </a:lnTo>
                    <a:lnTo>
                      <a:pt x="46" y="72"/>
                    </a:lnTo>
                    <a:lnTo>
                      <a:pt x="46" y="76"/>
                    </a:lnTo>
                    <a:lnTo>
                      <a:pt x="46" y="80"/>
                    </a:lnTo>
                    <a:lnTo>
                      <a:pt x="48" y="88"/>
                    </a:lnTo>
                    <a:lnTo>
                      <a:pt x="48" y="88"/>
                    </a:lnTo>
                    <a:lnTo>
                      <a:pt x="46" y="88"/>
                    </a:lnTo>
                    <a:lnTo>
                      <a:pt x="44" y="86"/>
                    </a:lnTo>
                    <a:lnTo>
                      <a:pt x="42" y="82"/>
                    </a:lnTo>
                    <a:lnTo>
                      <a:pt x="40" y="82"/>
                    </a:lnTo>
                    <a:lnTo>
                      <a:pt x="40" y="82"/>
                    </a:lnTo>
                    <a:lnTo>
                      <a:pt x="40" y="84"/>
                    </a:lnTo>
                    <a:lnTo>
                      <a:pt x="38" y="82"/>
                    </a:lnTo>
                    <a:lnTo>
                      <a:pt x="38" y="82"/>
                    </a:lnTo>
                    <a:lnTo>
                      <a:pt x="34" y="76"/>
                    </a:lnTo>
                    <a:lnTo>
                      <a:pt x="32" y="74"/>
                    </a:lnTo>
                    <a:lnTo>
                      <a:pt x="30" y="76"/>
                    </a:lnTo>
                    <a:lnTo>
                      <a:pt x="28" y="82"/>
                    </a:lnTo>
                    <a:lnTo>
                      <a:pt x="28" y="82"/>
                    </a:lnTo>
                    <a:lnTo>
                      <a:pt x="26" y="86"/>
                    </a:lnTo>
                    <a:lnTo>
                      <a:pt x="26" y="86"/>
                    </a:lnTo>
                    <a:lnTo>
                      <a:pt x="28" y="88"/>
                    </a:lnTo>
                    <a:lnTo>
                      <a:pt x="30" y="90"/>
                    </a:lnTo>
                    <a:lnTo>
                      <a:pt x="32" y="90"/>
                    </a:lnTo>
                    <a:lnTo>
                      <a:pt x="32" y="94"/>
                    </a:lnTo>
                    <a:lnTo>
                      <a:pt x="32" y="94"/>
                    </a:lnTo>
                    <a:lnTo>
                      <a:pt x="34" y="96"/>
                    </a:lnTo>
                    <a:lnTo>
                      <a:pt x="36" y="98"/>
                    </a:lnTo>
                    <a:lnTo>
                      <a:pt x="38" y="100"/>
                    </a:lnTo>
                    <a:lnTo>
                      <a:pt x="3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4" name="Freeform 2355">
                <a:extLst>
                  <a:ext uri="{FF2B5EF4-FFF2-40B4-BE49-F238E27FC236}">
                    <a16:creationId xmlns:a16="http://schemas.microsoft.com/office/drawing/2014/main" id="{99070636-3D74-3840-089B-9960B41F8B2F}"/>
                  </a:ext>
                </a:extLst>
              </p:cNvPr>
              <p:cNvSpPr>
                <a:spLocks/>
              </p:cNvSpPr>
              <p:nvPr/>
            </p:nvSpPr>
            <p:spPr bwMode="auto">
              <a:xfrm>
                <a:off x="6012" y="2378"/>
                <a:ext cx="34" cy="58"/>
              </a:xfrm>
              <a:custGeom>
                <a:avLst/>
                <a:gdLst>
                  <a:gd name="T0" fmla="*/ 10 w 34"/>
                  <a:gd name="T1" fmla="*/ 54 h 58"/>
                  <a:gd name="T2" fmla="*/ 10 w 34"/>
                  <a:gd name="T3" fmla="*/ 54 h 58"/>
                  <a:gd name="T4" fmla="*/ 10 w 34"/>
                  <a:gd name="T5" fmla="*/ 44 h 58"/>
                  <a:gd name="T6" fmla="*/ 8 w 34"/>
                  <a:gd name="T7" fmla="*/ 40 h 58"/>
                  <a:gd name="T8" fmla="*/ 6 w 34"/>
                  <a:gd name="T9" fmla="*/ 40 h 58"/>
                  <a:gd name="T10" fmla="*/ 6 w 34"/>
                  <a:gd name="T11" fmla="*/ 40 h 58"/>
                  <a:gd name="T12" fmla="*/ 4 w 34"/>
                  <a:gd name="T13" fmla="*/ 38 h 58"/>
                  <a:gd name="T14" fmla="*/ 4 w 34"/>
                  <a:gd name="T15" fmla="*/ 34 h 58"/>
                  <a:gd name="T16" fmla="*/ 2 w 34"/>
                  <a:gd name="T17" fmla="*/ 30 h 58"/>
                  <a:gd name="T18" fmla="*/ 0 w 34"/>
                  <a:gd name="T19" fmla="*/ 28 h 58"/>
                  <a:gd name="T20" fmla="*/ 0 w 34"/>
                  <a:gd name="T21" fmla="*/ 28 h 58"/>
                  <a:gd name="T22" fmla="*/ 2 w 34"/>
                  <a:gd name="T23" fmla="*/ 20 h 58"/>
                  <a:gd name="T24" fmla="*/ 4 w 34"/>
                  <a:gd name="T25" fmla="*/ 16 h 58"/>
                  <a:gd name="T26" fmla="*/ 8 w 34"/>
                  <a:gd name="T27" fmla="*/ 18 h 58"/>
                  <a:gd name="T28" fmla="*/ 10 w 34"/>
                  <a:gd name="T29" fmla="*/ 24 h 58"/>
                  <a:gd name="T30" fmla="*/ 10 w 34"/>
                  <a:gd name="T31" fmla="*/ 24 h 58"/>
                  <a:gd name="T32" fmla="*/ 10 w 34"/>
                  <a:gd name="T33" fmla="*/ 10 h 58"/>
                  <a:gd name="T34" fmla="*/ 12 w 34"/>
                  <a:gd name="T35" fmla="*/ 8 h 58"/>
                  <a:gd name="T36" fmla="*/ 18 w 34"/>
                  <a:gd name="T37" fmla="*/ 4 h 58"/>
                  <a:gd name="T38" fmla="*/ 18 w 34"/>
                  <a:gd name="T39" fmla="*/ 4 h 58"/>
                  <a:gd name="T40" fmla="*/ 20 w 34"/>
                  <a:gd name="T41" fmla="*/ 6 h 58"/>
                  <a:gd name="T42" fmla="*/ 22 w 34"/>
                  <a:gd name="T43" fmla="*/ 6 h 58"/>
                  <a:gd name="T44" fmla="*/ 24 w 34"/>
                  <a:gd name="T45" fmla="*/ 4 h 58"/>
                  <a:gd name="T46" fmla="*/ 24 w 34"/>
                  <a:gd name="T47" fmla="*/ 4 h 58"/>
                  <a:gd name="T48" fmla="*/ 30 w 34"/>
                  <a:gd name="T49" fmla="*/ 0 h 58"/>
                  <a:gd name="T50" fmla="*/ 30 w 34"/>
                  <a:gd name="T51" fmla="*/ 0 h 58"/>
                  <a:gd name="T52" fmla="*/ 32 w 34"/>
                  <a:gd name="T53" fmla="*/ 0 h 58"/>
                  <a:gd name="T54" fmla="*/ 32 w 34"/>
                  <a:gd name="T55" fmla="*/ 0 h 58"/>
                  <a:gd name="T56" fmla="*/ 34 w 34"/>
                  <a:gd name="T57" fmla="*/ 0 h 58"/>
                  <a:gd name="T58" fmla="*/ 34 w 34"/>
                  <a:gd name="T59" fmla="*/ 4 h 58"/>
                  <a:gd name="T60" fmla="*/ 34 w 34"/>
                  <a:gd name="T61" fmla="*/ 4 h 58"/>
                  <a:gd name="T62" fmla="*/ 34 w 34"/>
                  <a:gd name="T63" fmla="*/ 14 h 58"/>
                  <a:gd name="T64" fmla="*/ 32 w 34"/>
                  <a:gd name="T65" fmla="*/ 24 h 58"/>
                  <a:gd name="T66" fmla="*/ 32 w 34"/>
                  <a:gd name="T67" fmla="*/ 24 h 58"/>
                  <a:gd name="T68" fmla="*/ 28 w 34"/>
                  <a:gd name="T69" fmla="*/ 30 h 58"/>
                  <a:gd name="T70" fmla="*/ 26 w 34"/>
                  <a:gd name="T71" fmla="*/ 30 h 58"/>
                  <a:gd name="T72" fmla="*/ 24 w 34"/>
                  <a:gd name="T73" fmla="*/ 24 h 58"/>
                  <a:gd name="T74" fmla="*/ 24 w 34"/>
                  <a:gd name="T75" fmla="*/ 24 h 58"/>
                  <a:gd name="T76" fmla="*/ 22 w 34"/>
                  <a:gd name="T77" fmla="*/ 22 h 58"/>
                  <a:gd name="T78" fmla="*/ 20 w 34"/>
                  <a:gd name="T79" fmla="*/ 22 h 58"/>
                  <a:gd name="T80" fmla="*/ 18 w 34"/>
                  <a:gd name="T81" fmla="*/ 30 h 58"/>
                  <a:gd name="T82" fmla="*/ 18 w 34"/>
                  <a:gd name="T83" fmla="*/ 30 h 58"/>
                  <a:gd name="T84" fmla="*/ 16 w 34"/>
                  <a:gd name="T85" fmla="*/ 34 h 58"/>
                  <a:gd name="T86" fmla="*/ 16 w 34"/>
                  <a:gd name="T87" fmla="*/ 38 h 58"/>
                  <a:gd name="T88" fmla="*/ 18 w 34"/>
                  <a:gd name="T89" fmla="*/ 40 h 58"/>
                  <a:gd name="T90" fmla="*/ 20 w 34"/>
                  <a:gd name="T91" fmla="*/ 42 h 58"/>
                  <a:gd name="T92" fmla="*/ 20 w 34"/>
                  <a:gd name="T93" fmla="*/ 42 h 58"/>
                  <a:gd name="T94" fmla="*/ 22 w 34"/>
                  <a:gd name="T95" fmla="*/ 44 h 58"/>
                  <a:gd name="T96" fmla="*/ 24 w 34"/>
                  <a:gd name="T97" fmla="*/ 46 h 58"/>
                  <a:gd name="T98" fmla="*/ 24 w 34"/>
                  <a:gd name="T99" fmla="*/ 50 h 58"/>
                  <a:gd name="T100" fmla="*/ 20 w 34"/>
                  <a:gd name="T101" fmla="*/ 54 h 58"/>
                  <a:gd name="T102" fmla="*/ 20 w 34"/>
                  <a:gd name="T103" fmla="*/ 54 h 58"/>
                  <a:gd name="T104" fmla="*/ 18 w 34"/>
                  <a:gd name="T105" fmla="*/ 50 h 58"/>
                  <a:gd name="T106" fmla="*/ 16 w 34"/>
                  <a:gd name="T107" fmla="*/ 50 h 58"/>
                  <a:gd name="T108" fmla="*/ 12 w 34"/>
                  <a:gd name="T109" fmla="*/ 52 h 58"/>
                  <a:gd name="T110" fmla="*/ 10 w 34"/>
                  <a:gd name="T111" fmla="*/ 58 h 58"/>
                  <a:gd name="T112" fmla="*/ 10 w 34"/>
                  <a:gd name="T113" fmla="*/ 58 h 58"/>
                  <a:gd name="T114" fmla="*/ 10 w 34"/>
                  <a:gd name="T115" fmla="*/ 54 h 58"/>
                  <a:gd name="T116" fmla="*/ 10 w 34"/>
                  <a:gd name="T11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58">
                    <a:moveTo>
                      <a:pt x="10" y="54"/>
                    </a:moveTo>
                    <a:lnTo>
                      <a:pt x="10" y="54"/>
                    </a:lnTo>
                    <a:lnTo>
                      <a:pt x="10" y="44"/>
                    </a:lnTo>
                    <a:lnTo>
                      <a:pt x="8" y="40"/>
                    </a:lnTo>
                    <a:lnTo>
                      <a:pt x="6" y="40"/>
                    </a:lnTo>
                    <a:lnTo>
                      <a:pt x="6" y="40"/>
                    </a:lnTo>
                    <a:lnTo>
                      <a:pt x="4" y="38"/>
                    </a:lnTo>
                    <a:lnTo>
                      <a:pt x="4" y="34"/>
                    </a:lnTo>
                    <a:lnTo>
                      <a:pt x="2" y="30"/>
                    </a:lnTo>
                    <a:lnTo>
                      <a:pt x="0" y="28"/>
                    </a:lnTo>
                    <a:lnTo>
                      <a:pt x="0" y="28"/>
                    </a:lnTo>
                    <a:lnTo>
                      <a:pt x="2" y="20"/>
                    </a:lnTo>
                    <a:lnTo>
                      <a:pt x="4" y="16"/>
                    </a:lnTo>
                    <a:lnTo>
                      <a:pt x="8" y="18"/>
                    </a:lnTo>
                    <a:lnTo>
                      <a:pt x="10" y="24"/>
                    </a:lnTo>
                    <a:lnTo>
                      <a:pt x="10" y="24"/>
                    </a:lnTo>
                    <a:lnTo>
                      <a:pt x="10" y="10"/>
                    </a:lnTo>
                    <a:lnTo>
                      <a:pt x="12" y="8"/>
                    </a:lnTo>
                    <a:lnTo>
                      <a:pt x="18" y="4"/>
                    </a:lnTo>
                    <a:lnTo>
                      <a:pt x="18" y="4"/>
                    </a:lnTo>
                    <a:lnTo>
                      <a:pt x="20" y="6"/>
                    </a:lnTo>
                    <a:lnTo>
                      <a:pt x="22" y="6"/>
                    </a:lnTo>
                    <a:lnTo>
                      <a:pt x="24" y="4"/>
                    </a:lnTo>
                    <a:lnTo>
                      <a:pt x="24" y="4"/>
                    </a:lnTo>
                    <a:lnTo>
                      <a:pt x="30" y="0"/>
                    </a:lnTo>
                    <a:lnTo>
                      <a:pt x="30" y="0"/>
                    </a:lnTo>
                    <a:lnTo>
                      <a:pt x="32" y="0"/>
                    </a:lnTo>
                    <a:lnTo>
                      <a:pt x="32" y="0"/>
                    </a:lnTo>
                    <a:lnTo>
                      <a:pt x="34" y="0"/>
                    </a:lnTo>
                    <a:lnTo>
                      <a:pt x="34" y="4"/>
                    </a:lnTo>
                    <a:lnTo>
                      <a:pt x="34" y="4"/>
                    </a:lnTo>
                    <a:lnTo>
                      <a:pt x="34" y="14"/>
                    </a:lnTo>
                    <a:lnTo>
                      <a:pt x="32" y="24"/>
                    </a:lnTo>
                    <a:lnTo>
                      <a:pt x="32" y="24"/>
                    </a:lnTo>
                    <a:lnTo>
                      <a:pt x="28" y="30"/>
                    </a:lnTo>
                    <a:lnTo>
                      <a:pt x="26" y="30"/>
                    </a:lnTo>
                    <a:lnTo>
                      <a:pt x="24" y="24"/>
                    </a:lnTo>
                    <a:lnTo>
                      <a:pt x="24" y="24"/>
                    </a:lnTo>
                    <a:lnTo>
                      <a:pt x="22" y="22"/>
                    </a:lnTo>
                    <a:lnTo>
                      <a:pt x="20" y="22"/>
                    </a:lnTo>
                    <a:lnTo>
                      <a:pt x="18" y="30"/>
                    </a:lnTo>
                    <a:lnTo>
                      <a:pt x="18" y="30"/>
                    </a:lnTo>
                    <a:lnTo>
                      <a:pt x="16" y="34"/>
                    </a:lnTo>
                    <a:lnTo>
                      <a:pt x="16" y="38"/>
                    </a:lnTo>
                    <a:lnTo>
                      <a:pt x="18" y="40"/>
                    </a:lnTo>
                    <a:lnTo>
                      <a:pt x="20" y="42"/>
                    </a:lnTo>
                    <a:lnTo>
                      <a:pt x="20" y="42"/>
                    </a:lnTo>
                    <a:lnTo>
                      <a:pt x="22" y="44"/>
                    </a:lnTo>
                    <a:lnTo>
                      <a:pt x="24" y="46"/>
                    </a:lnTo>
                    <a:lnTo>
                      <a:pt x="24" y="50"/>
                    </a:lnTo>
                    <a:lnTo>
                      <a:pt x="20" y="54"/>
                    </a:lnTo>
                    <a:lnTo>
                      <a:pt x="20" y="54"/>
                    </a:lnTo>
                    <a:lnTo>
                      <a:pt x="18" y="50"/>
                    </a:lnTo>
                    <a:lnTo>
                      <a:pt x="16" y="50"/>
                    </a:lnTo>
                    <a:lnTo>
                      <a:pt x="12" y="52"/>
                    </a:lnTo>
                    <a:lnTo>
                      <a:pt x="10" y="58"/>
                    </a:lnTo>
                    <a:lnTo>
                      <a:pt x="10" y="58"/>
                    </a:lnTo>
                    <a:lnTo>
                      <a:pt x="10" y="54"/>
                    </a:lnTo>
                    <a:lnTo>
                      <a:pt x="1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5" name="Freeform 2356">
                <a:extLst>
                  <a:ext uri="{FF2B5EF4-FFF2-40B4-BE49-F238E27FC236}">
                    <a16:creationId xmlns:a16="http://schemas.microsoft.com/office/drawing/2014/main" id="{F9C908C7-62C5-CE37-E275-337D47DD12FB}"/>
                  </a:ext>
                </a:extLst>
              </p:cNvPr>
              <p:cNvSpPr>
                <a:spLocks/>
              </p:cNvSpPr>
              <p:nvPr/>
            </p:nvSpPr>
            <p:spPr bwMode="auto">
              <a:xfrm>
                <a:off x="5986" y="2464"/>
                <a:ext cx="16" cy="32"/>
              </a:xfrm>
              <a:custGeom>
                <a:avLst/>
                <a:gdLst>
                  <a:gd name="T0" fmla="*/ 0 w 16"/>
                  <a:gd name="T1" fmla="*/ 2 h 32"/>
                  <a:gd name="T2" fmla="*/ 0 w 16"/>
                  <a:gd name="T3" fmla="*/ 2 h 32"/>
                  <a:gd name="T4" fmla="*/ 2 w 16"/>
                  <a:gd name="T5" fmla="*/ 0 h 32"/>
                  <a:gd name="T6" fmla="*/ 4 w 16"/>
                  <a:gd name="T7" fmla="*/ 0 h 32"/>
                  <a:gd name="T8" fmla="*/ 6 w 16"/>
                  <a:gd name="T9" fmla="*/ 4 h 32"/>
                  <a:gd name="T10" fmla="*/ 10 w 16"/>
                  <a:gd name="T11" fmla="*/ 8 h 32"/>
                  <a:gd name="T12" fmla="*/ 14 w 16"/>
                  <a:gd name="T13" fmla="*/ 12 h 32"/>
                  <a:gd name="T14" fmla="*/ 14 w 16"/>
                  <a:gd name="T15" fmla="*/ 12 h 32"/>
                  <a:gd name="T16" fmla="*/ 16 w 16"/>
                  <a:gd name="T17" fmla="*/ 12 h 32"/>
                  <a:gd name="T18" fmla="*/ 16 w 16"/>
                  <a:gd name="T19" fmla="*/ 12 h 32"/>
                  <a:gd name="T20" fmla="*/ 14 w 16"/>
                  <a:gd name="T21" fmla="*/ 18 h 32"/>
                  <a:gd name="T22" fmla="*/ 14 w 16"/>
                  <a:gd name="T23" fmla="*/ 26 h 32"/>
                  <a:gd name="T24" fmla="*/ 14 w 16"/>
                  <a:gd name="T25" fmla="*/ 26 h 32"/>
                  <a:gd name="T26" fmla="*/ 12 w 16"/>
                  <a:gd name="T27" fmla="*/ 28 h 32"/>
                  <a:gd name="T28" fmla="*/ 10 w 16"/>
                  <a:gd name="T29" fmla="*/ 30 h 32"/>
                  <a:gd name="T30" fmla="*/ 10 w 16"/>
                  <a:gd name="T31" fmla="*/ 32 h 32"/>
                  <a:gd name="T32" fmla="*/ 8 w 16"/>
                  <a:gd name="T33" fmla="*/ 30 h 32"/>
                  <a:gd name="T34" fmla="*/ 8 w 16"/>
                  <a:gd name="T35" fmla="*/ 30 h 32"/>
                  <a:gd name="T36" fmla="*/ 6 w 16"/>
                  <a:gd name="T37" fmla="*/ 30 h 32"/>
                  <a:gd name="T38" fmla="*/ 4 w 16"/>
                  <a:gd name="T39" fmla="*/ 26 h 32"/>
                  <a:gd name="T40" fmla="*/ 4 w 16"/>
                  <a:gd name="T41" fmla="*/ 26 h 32"/>
                  <a:gd name="T42" fmla="*/ 4 w 16"/>
                  <a:gd name="T43" fmla="*/ 20 h 32"/>
                  <a:gd name="T44" fmla="*/ 4 w 16"/>
                  <a:gd name="T45" fmla="*/ 16 h 32"/>
                  <a:gd name="T46" fmla="*/ 0 w 16"/>
                  <a:gd name="T47" fmla="*/ 12 h 32"/>
                  <a:gd name="T48" fmla="*/ 0 w 16"/>
                  <a:gd name="T49" fmla="*/ 8 h 32"/>
                  <a:gd name="T50" fmla="*/ 0 w 16"/>
                  <a:gd name="T51" fmla="*/ 8 h 32"/>
                  <a:gd name="T52" fmla="*/ 0 w 16"/>
                  <a:gd name="T53" fmla="*/ 2 h 32"/>
                  <a:gd name="T54" fmla="*/ 0 w 16"/>
                  <a:gd name="T55"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32">
                    <a:moveTo>
                      <a:pt x="0" y="2"/>
                    </a:moveTo>
                    <a:lnTo>
                      <a:pt x="0" y="2"/>
                    </a:lnTo>
                    <a:lnTo>
                      <a:pt x="2" y="0"/>
                    </a:lnTo>
                    <a:lnTo>
                      <a:pt x="4" y="0"/>
                    </a:lnTo>
                    <a:lnTo>
                      <a:pt x="6" y="4"/>
                    </a:lnTo>
                    <a:lnTo>
                      <a:pt x="10" y="8"/>
                    </a:lnTo>
                    <a:lnTo>
                      <a:pt x="14" y="12"/>
                    </a:lnTo>
                    <a:lnTo>
                      <a:pt x="14" y="12"/>
                    </a:lnTo>
                    <a:lnTo>
                      <a:pt x="16" y="12"/>
                    </a:lnTo>
                    <a:lnTo>
                      <a:pt x="16" y="12"/>
                    </a:lnTo>
                    <a:lnTo>
                      <a:pt x="14" y="18"/>
                    </a:lnTo>
                    <a:lnTo>
                      <a:pt x="14" y="26"/>
                    </a:lnTo>
                    <a:lnTo>
                      <a:pt x="14" y="26"/>
                    </a:lnTo>
                    <a:lnTo>
                      <a:pt x="12" y="28"/>
                    </a:lnTo>
                    <a:lnTo>
                      <a:pt x="10" y="30"/>
                    </a:lnTo>
                    <a:lnTo>
                      <a:pt x="10" y="32"/>
                    </a:lnTo>
                    <a:lnTo>
                      <a:pt x="8" y="30"/>
                    </a:lnTo>
                    <a:lnTo>
                      <a:pt x="8" y="30"/>
                    </a:lnTo>
                    <a:lnTo>
                      <a:pt x="6" y="30"/>
                    </a:lnTo>
                    <a:lnTo>
                      <a:pt x="4" y="26"/>
                    </a:lnTo>
                    <a:lnTo>
                      <a:pt x="4" y="26"/>
                    </a:lnTo>
                    <a:lnTo>
                      <a:pt x="4" y="20"/>
                    </a:lnTo>
                    <a:lnTo>
                      <a:pt x="4" y="16"/>
                    </a:lnTo>
                    <a:lnTo>
                      <a:pt x="0" y="12"/>
                    </a:lnTo>
                    <a:lnTo>
                      <a:pt x="0" y="8"/>
                    </a:lnTo>
                    <a:lnTo>
                      <a:pt x="0"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6" name="Freeform 2357">
                <a:extLst>
                  <a:ext uri="{FF2B5EF4-FFF2-40B4-BE49-F238E27FC236}">
                    <a16:creationId xmlns:a16="http://schemas.microsoft.com/office/drawing/2014/main" id="{2CE42C63-9B70-20B8-8713-F048715D59CB}"/>
                  </a:ext>
                </a:extLst>
              </p:cNvPr>
              <p:cNvSpPr>
                <a:spLocks/>
              </p:cNvSpPr>
              <p:nvPr/>
            </p:nvSpPr>
            <p:spPr bwMode="auto">
              <a:xfrm>
                <a:off x="5996" y="2462"/>
                <a:ext cx="6" cy="6"/>
              </a:xfrm>
              <a:custGeom>
                <a:avLst/>
                <a:gdLst>
                  <a:gd name="T0" fmla="*/ 6 w 6"/>
                  <a:gd name="T1" fmla="*/ 6 h 6"/>
                  <a:gd name="T2" fmla="*/ 6 w 6"/>
                  <a:gd name="T3" fmla="*/ 6 h 6"/>
                  <a:gd name="T4" fmla="*/ 2 w 6"/>
                  <a:gd name="T5" fmla="*/ 6 h 6"/>
                  <a:gd name="T6" fmla="*/ 2 w 6"/>
                  <a:gd name="T7" fmla="*/ 4 h 6"/>
                  <a:gd name="T8" fmla="*/ 0 w 6"/>
                  <a:gd name="T9" fmla="*/ 0 h 6"/>
                  <a:gd name="T10" fmla="*/ 0 w 6"/>
                  <a:gd name="T11" fmla="*/ 0 h 6"/>
                  <a:gd name="T12" fmla="*/ 4 w 6"/>
                  <a:gd name="T13" fmla="*/ 0 h 6"/>
                  <a:gd name="T14" fmla="*/ 6 w 6"/>
                  <a:gd name="T15" fmla="*/ 2 h 6"/>
                  <a:gd name="T16" fmla="*/ 6 w 6"/>
                  <a:gd name="T17" fmla="*/ 6 h 6"/>
                  <a:gd name="T18" fmla="*/ 6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6"/>
                    </a:moveTo>
                    <a:lnTo>
                      <a:pt x="6" y="6"/>
                    </a:lnTo>
                    <a:lnTo>
                      <a:pt x="2" y="6"/>
                    </a:lnTo>
                    <a:lnTo>
                      <a:pt x="2" y="4"/>
                    </a:lnTo>
                    <a:lnTo>
                      <a:pt x="0" y="0"/>
                    </a:lnTo>
                    <a:lnTo>
                      <a:pt x="0" y="0"/>
                    </a:lnTo>
                    <a:lnTo>
                      <a:pt x="4" y="0"/>
                    </a:lnTo>
                    <a:lnTo>
                      <a:pt x="6"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7" name="Freeform 2358">
                <a:extLst>
                  <a:ext uri="{FF2B5EF4-FFF2-40B4-BE49-F238E27FC236}">
                    <a16:creationId xmlns:a16="http://schemas.microsoft.com/office/drawing/2014/main" id="{8DBB6406-EA17-3042-F7E3-2B5F141907AE}"/>
                  </a:ext>
                </a:extLst>
              </p:cNvPr>
              <p:cNvSpPr>
                <a:spLocks/>
              </p:cNvSpPr>
              <p:nvPr/>
            </p:nvSpPr>
            <p:spPr bwMode="auto">
              <a:xfrm>
                <a:off x="5994" y="2488"/>
                <a:ext cx="12" cy="24"/>
              </a:xfrm>
              <a:custGeom>
                <a:avLst/>
                <a:gdLst>
                  <a:gd name="T0" fmla="*/ 0 w 12"/>
                  <a:gd name="T1" fmla="*/ 6 h 24"/>
                  <a:gd name="T2" fmla="*/ 0 w 12"/>
                  <a:gd name="T3" fmla="*/ 6 h 24"/>
                  <a:gd name="T4" fmla="*/ 0 w 12"/>
                  <a:gd name="T5" fmla="*/ 6 h 24"/>
                  <a:gd name="T6" fmla="*/ 0 w 12"/>
                  <a:gd name="T7" fmla="*/ 6 h 24"/>
                  <a:gd name="T8" fmla="*/ 2 w 12"/>
                  <a:gd name="T9" fmla="*/ 2 h 24"/>
                  <a:gd name="T10" fmla="*/ 4 w 12"/>
                  <a:gd name="T11" fmla="*/ 0 h 24"/>
                  <a:gd name="T12" fmla="*/ 6 w 12"/>
                  <a:gd name="T13" fmla="*/ 2 h 24"/>
                  <a:gd name="T14" fmla="*/ 6 w 12"/>
                  <a:gd name="T15" fmla="*/ 2 h 24"/>
                  <a:gd name="T16" fmla="*/ 8 w 12"/>
                  <a:gd name="T17" fmla="*/ 2 h 24"/>
                  <a:gd name="T18" fmla="*/ 8 w 12"/>
                  <a:gd name="T19" fmla="*/ 4 h 24"/>
                  <a:gd name="T20" fmla="*/ 10 w 12"/>
                  <a:gd name="T21" fmla="*/ 10 h 24"/>
                  <a:gd name="T22" fmla="*/ 10 w 12"/>
                  <a:gd name="T23" fmla="*/ 16 h 24"/>
                  <a:gd name="T24" fmla="*/ 12 w 12"/>
                  <a:gd name="T25" fmla="*/ 22 h 24"/>
                  <a:gd name="T26" fmla="*/ 12 w 12"/>
                  <a:gd name="T27" fmla="*/ 22 h 24"/>
                  <a:gd name="T28" fmla="*/ 12 w 12"/>
                  <a:gd name="T29" fmla="*/ 24 h 24"/>
                  <a:gd name="T30" fmla="*/ 12 w 12"/>
                  <a:gd name="T31" fmla="*/ 24 h 24"/>
                  <a:gd name="T32" fmla="*/ 10 w 12"/>
                  <a:gd name="T33" fmla="*/ 24 h 24"/>
                  <a:gd name="T34" fmla="*/ 10 w 12"/>
                  <a:gd name="T35" fmla="*/ 24 h 24"/>
                  <a:gd name="T36" fmla="*/ 8 w 12"/>
                  <a:gd name="T37" fmla="*/ 8 h 24"/>
                  <a:gd name="T38" fmla="*/ 8 w 12"/>
                  <a:gd name="T39" fmla="*/ 8 h 24"/>
                  <a:gd name="T40" fmla="*/ 6 w 12"/>
                  <a:gd name="T41" fmla="*/ 14 h 24"/>
                  <a:gd name="T42" fmla="*/ 4 w 12"/>
                  <a:gd name="T43" fmla="*/ 14 h 24"/>
                  <a:gd name="T44" fmla="*/ 2 w 12"/>
                  <a:gd name="T45" fmla="*/ 12 h 24"/>
                  <a:gd name="T46" fmla="*/ 0 w 12"/>
                  <a:gd name="T47" fmla="*/ 6 h 24"/>
                  <a:gd name="T48" fmla="*/ 0 w 12"/>
                  <a:gd name="T49"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24">
                    <a:moveTo>
                      <a:pt x="0" y="6"/>
                    </a:moveTo>
                    <a:lnTo>
                      <a:pt x="0" y="6"/>
                    </a:lnTo>
                    <a:lnTo>
                      <a:pt x="0" y="6"/>
                    </a:lnTo>
                    <a:lnTo>
                      <a:pt x="0" y="6"/>
                    </a:lnTo>
                    <a:lnTo>
                      <a:pt x="2" y="2"/>
                    </a:lnTo>
                    <a:lnTo>
                      <a:pt x="4" y="0"/>
                    </a:lnTo>
                    <a:lnTo>
                      <a:pt x="6" y="2"/>
                    </a:lnTo>
                    <a:lnTo>
                      <a:pt x="6" y="2"/>
                    </a:lnTo>
                    <a:lnTo>
                      <a:pt x="8" y="2"/>
                    </a:lnTo>
                    <a:lnTo>
                      <a:pt x="8" y="4"/>
                    </a:lnTo>
                    <a:lnTo>
                      <a:pt x="10" y="10"/>
                    </a:lnTo>
                    <a:lnTo>
                      <a:pt x="10" y="16"/>
                    </a:lnTo>
                    <a:lnTo>
                      <a:pt x="12" y="22"/>
                    </a:lnTo>
                    <a:lnTo>
                      <a:pt x="12" y="22"/>
                    </a:lnTo>
                    <a:lnTo>
                      <a:pt x="12" y="24"/>
                    </a:lnTo>
                    <a:lnTo>
                      <a:pt x="12" y="24"/>
                    </a:lnTo>
                    <a:lnTo>
                      <a:pt x="10" y="24"/>
                    </a:lnTo>
                    <a:lnTo>
                      <a:pt x="10" y="24"/>
                    </a:lnTo>
                    <a:lnTo>
                      <a:pt x="8" y="8"/>
                    </a:lnTo>
                    <a:lnTo>
                      <a:pt x="8" y="8"/>
                    </a:lnTo>
                    <a:lnTo>
                      <a:pt x="6" y="14"/>
                    </a:lnTo>
                    <a:lnTo>
                      <a:pt x="4" y="14"/>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8" name="Freeform 2359">
                <a:extLst>
                  <a:ext uri="{FF2B5EF4-FFF2-40B4-BE49-F238E27FC236}">
                    <a16:creationId xmlns:a16="http://schemas.microsoft.com/office/drawing/2014/main" id="{90165ECA-9BD4-5DE3-6C18-F89453950D37}"/>
                  </a:ext>
                </a:extLst>
              </p:cNvPr>
              <p:cNvSpPr>
                <a:spLocks/>
              </p:cNvSpPr>
              <p:nvPr/>
            </p:nvSpPr>
            <p:spPr bwMode="auto">
              <a:xfrm>
                <a:off x="5956" y="1764"/>
                <a:ext cx="30" cy="90"/>
              </a:xfrm>
              <a:custGeom>
                <a:avLst/>
                <a:gdLst>
                  <a:gd name="T0" fmla="*/ 20 w 30"/>
                  <a:gd name="T1" fmla="*/ 4 h 90"/>
                  <a:gd name="T2" fmla="*/ 22 w 30"/>
                  <a:gd name="T3" fmla="*/ 12 h 90"/>
                  <a:gd name="T4" fmla="*/ 22 w 30"/>
                  <a:gd name="T5" fmla="*/ 12 h 90"/>
                  <a:gd name="T6" fmla="*/ 26 w 30"/>
                  <a:gd name="T7" fmla="*/ 34 h 90"/>
                  <a:gd name="T8" fmla="*/ 28 w 30"/>
                  <a:gd name="T9" fmla="*/ 56 h 90"/>
                  <a:gd name="T10" fmla="*/ 30 w 30"/>
                  <a:gd name="T11" fmla="*/ 64 h 90"/>
                  <a:gd name="T12" fmla="*/ 28 w 30"/>
                  <a:gd name="T13" fmla="*/ 74 h 90"/>
                  <a:gd name="T14" fmla="*/ 30 w 30"/>
                  <a:gd name="T15" fmla="*/ 86 h 90"/>
                  <a:gd name="T16" fmla="*/ 26 w 30"/>
                  <a:gd name="T17" fmla="*/ 84 h 90"/>
                  <a:gd name="T18" fmla="*/ 18 w 30"/>
                  <a:gd name="T19" fmla="*/ 90 h 90"/>
                  <a:gd name="T20" fmla="*/ 14 w 30"/>
                  <a:gd name="T21" fmla="*/ 84 h 90"/>
                  <a:gd name="T22" fmla="*/ 12 w 30"/>
                  <a:gd name="T23" fmla="*/ 76 h 90"/>
                  <a:gd name="T24" fmla="*/ 8 w 30"/>
                  <a:gd name="T25" fmla="*/ 70 h 90"/>
                  <a:gd name="T26" fmla="*/ 6 w 30"/>
                  <a:gd name="T27" fmla="*/ 54 h 90"/>
                  <a:gd name="T28" fmla="*/ 8 w 30"/>
                  <a:gd name="T29" fmla="*/ 44 h 90"/>
                  <a:gd name="T30" fmla="*/ 14 w 30"/>
                  <a:gd name="T31" fmla="*/ 38 h 90"/>
                  <a:gd name="T32" fmla="*/ 16 w 30"/>
                  <a:gd name="T33" fmla="*/ 40 h 90"/>
                  <a:gd name="T34" fmla="*/ 22 w 30"/>
                  <a:gd name="T35" fmla="*/ 56 h 90"/>
                  <a:gd name="T36" fmla="*/ 22 w 30"/>
                  <a:gd name="T37" fmla="*/ 60 h 90"/>
                  <a:gd name="T38" fmla="*/ 22 w 30"/>
                  <a:gd name="T39" fmla="*/ 58 h 90"/>
                  <a:gd name="T40" fmla="*/ 24 w 30"/>
                  <a:gd name="T41" fmla="*/ 56 h 90"/>
                  <a:gd name="T42" fmla="*/ 22 w 30"/>
                  <a:gd name="T43" fmla="*/ 48 h 90"/>
                  <a:gd name="T44" fmla="*/ 18 w 30"/>
                  <a:gd name="T45" fmla="*/ 42 h 90"/>
                  <a:gd name="T46" fmla="*/ 12 w 30"/>
                  <a:gd name="T47" fmla="*/ 38 h 90"/>
                  <a:gd name="T48" fmla="*/ 10 w 30"/>
                  <a:gd name="T49" fmla="*/ 38 h 90"/>
                  <a:gd name="T50" fmla="*/ 6 w 30"/>
                  <a:gd name="T51" fmla="*/ 54 h 90"/>
                  <a:gd name="T52" fmla="*/ 4 w 30"/>
                  <a:gd name="T53" fmla="*/ 50 h 90"/>
                  <a:gd name="T54" fmla="*/ 0 w 30"/>
                  <a:gd name="T55" fmla="*/ 28 h 90"/>
                  <a:gd name="T56" fmla="*/ 2 w 30"/>
                  <a:gd name="T57" fmla="*/ 22 h 90"/>
                  <a:gd name="T58" fmla="*/ 8 w 30"/>
                  <a:gd name="T59" fmla="*/ 18 h 90"/>
                  <a:gd name="T60" fmla="*/ 10 w 30"/>
                  <a:gd name="T61" fmla="*/ 16 h 90"/>
                  <a:gd name="T62" fmla="*/ 12 w 30"/>
                  <a:gd name="T63" fmla="*/ 18 h 90"/>
                  <a:gd name="T64" fmla="*/ 14 w 30"/>
                  <a:gd name="T65" fmla="*/ 12 h 90"/>
                  <a:gd name="T66" fmla="*/ 14 w 30"/>
                  <a:gd name="T67" fmla="*/ 4 h 90"/>
                  <a:gd name="T68" fmla="*/ 16 w 30"/>
                  <a:gd name="T69" fmla="*/ 0 h 90"/>
                  <a:gd name="T70" fmla="*/ 20 w 30"/>
                  <a:gd name="T71"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90">
                    <a:moveTo>
                      <a:pt x="20" y="4"/>
                    </a:moveTo>
                    <a:lnTo>
                      <a:pt x="20" y="4"/>
                    </a:lnTo>
                    <a:lnTo>
                      <a:pt x="22" y="12"/>
                    </a:lnTo>
                    <a:lnTo>
                      <a:pt x="22" y="12"/>
                    </a:lnTo>
                    <a:lnTo>
                      <a:pt x="22" y="12"/>
                    </a:lnTo>
                    <a:lnTo>
                      <a:pt x="22" y="12"/>
                    </a:lnTo>
                    <a:lnTo>
                      <a:pt x="22" y="12"/>
                    </a:lnTo>
                    <a:lnTo>
                      <a:pt x="26" y="34"/>
                    </a:lnTo>
                    <a:lnTo>
                      <a:pt x="28" y="56"/>
                    </a:lnTo>
                    <a:lnTo>
                      <a:pt x="28" y="56"/>
                    </a:lnTo>
                    <a:lnTo>
                      <a:pt x="30" y="64"/>
                    </a:lnTo>
                    <a:lnTo>
                      <a:pt x="30" y="64"/>
                    </a:lnTo>
                    <a:lnTo>
                      <a:pt x="28" y="68"/>
                    </a:lnTo>
                    <a:lnTo>
                      <a:pt x="28" y="74"/>
                    </a:lnTo>
                    <a:lnTo>
                      <a:pt x="30" y="86"/>
                    </a:lnTo>
                    <a:lnTo>
                      <a:pt x="30" y="86"/>
                    </a:lnTo>
                    <a:lnTo>
                      <a:pt x="28" y="84"/>
                    </a:lnTo>
                    <a:lnTo>
                      <a:pt x="26" y="84"/>
                    </a:lnTo>
                    <a:lnTo>
                      <a:pt x="22" y="88"/>
                    </a:lnTo>
                    <a:lnTo>
                      <a:pt x="18" y="90"/>
                    </a:lnTo>
                    <a:lnTo>
                      <a:pt x="16" y="88"/>
                    </a:lnTo>
                    <a:lnTo>
                      <a:pt x="14" y="84"/>
                    </a:lnTo>
                    <a:lnTo>
                      <a:pt x="14" y="84"/>
                    </a:lnTo>
                    <a:lnTo>
                      <a:pt x="12" y="76"/>
                    </a:lnTo>
                    <a:lnTo>
                      <a:pt x="8" y="70"/>
                    </a:lnTo>
                    <a:lnTo>
                      <a:pt x="8" y="70"/>
                    </a:lnTo>
                    <a:lnTo>
                      <a:pt x="6" y="64"/>
                    </a:lnTo>
                    <a:lnTo>
                      <a:pt x="6" y="54"/>
                    </a:lnTo>
                    <a:lnTo>
                      <a:pt x="6" y="54"/>
                    </a:lnTo>
                    <a:lnTo>
                      <a:pt x="8" y="44"/>
                    </a:lnTo>
                    <a:lnTo>
                      <a:pt x="10" y="40"/>
                    </a:lnTo>
                    <a:lnTo>
                      <a:pt x="14" y="38"/>
                    </a:lnTo>
                    <a:lnTo>
                      <a:pt x="14" y="38"/>
                    </a:lnTo>
                    <a:lnTo>
                      <a:pt x="16" y="40"/>
                    </a:lnTo>
                    <a:lnTo>
                      <a:pt x="18" y="44"/>
                    </a:lnTo>
                    <a:lnTo>
                      <a:pt x="22" y="56"/>
                    </a:lnTo>
                    <a:lnTo>
                      <a:pt x="22" y="56"/>
                    </a:lnTo>
                    <a:lnTo>
                      <a:pt x="22" y="60"/>
                    </a:lnTo>
                    <a:lnTo>
                      <a:pt x="22" y="60"/>
                    </a:lnTo>
                    <a:lnTo>
                      <a:pt x="22" y="58"/>
                    </a:lnTo>
                    <a:lnTo>
                      <a:pt x="22" y="58"/>
                    </a:lnTo>
                    <a:lnTo>
                      <a:pt x="24" y="56"/>
                    </a:lnTo>
                    <a:lnTo>
                      <a:pt x="24" y="52"/>
                    </a:lnTo>
                    <a:lnTo>
                      <a:pt x="22" y="48"/>
                    </a:lnTo>
                    <a:lnTo>
                      <a:pt x="22" y="48"/>
                    </a:lnTo>
                    <a:lnTo>
                      <a:pt x="18" y="42"/>
                    </a:lnTo>
                    <a:lnTo>
                      <a:pt x="12" y="38"/>
                    </a:lnTo>
                    <a:lnTo>
                      <a:pt x="12" y="38"/>
                    </a:lnTo>
                    <a:lnTo>
                      <a:pt x="10" y="38"/>
                    </a:lnTo>
                    <a:lnTo>
                      <a:pt x="10" y="38"/>
                    </a:lnTo>
                    <a:lnTo>
                      <a:pt x="8" y="42"/>
                    </a:lnTo>
                    <a:lnTo>
                      <a:pt x="6" y="54"/>
                    </a:lnTo>
                    <a:lnTo>
                      <a:pt x="6" y="54"/>
                    </a:lnTo>
                    <a:lnTo>
                      <a:pt x="4" y="50"/>
                    </a:lnTo>
                    <a:lnTo>
                      <a:pt x="2" y="44"/>
                    </a:lnTo>
                    <a:lnTo>
                      <a:pt x="0" y="28"/>
                    </a:lnTo>
                    <a:lnTo>
                      <a:pt x="0" y="28"/>
                    </a:lnTo>
                    <a:lnTo>
                      <a:pt x="2" y="22"/>
                    </a:lnTo>
                    <a:lnTo>
                      <a:pt x="4" y="20"/>
                    </a:lnTo>
                    <a:lnTo>
                      <a:pt x="8" y="18"/>
                    </a:lnTo>
                    <a:lnTo>
                      <a:pt x="10" y="16"/>
                    </a:lnTo>
                    <a:lnTo>
                      <a:pt x="10" y="16"/>
                    </a:lnTo>
                    <a:lnTo>
                      <a:pt x="10" y="16"/>
                    </a:lnTo>
                    <a:lnTo>
                      <a:pt x="12" y="18"/>
                    </a:lnTo>
                    <a:lnTo>
                      <a:pt x="12" y="18"/>
                    </a:lnTo>
                    <a:lnTo>
                      <a:pt x="14" y="12"/>
                    </a:lnTo>
                    <a:lnTo>
                      <a:pt x="14" y="12"/>
                    </a:lnTo>
                    <a:lnTo>
                      <a:pt x="14" y="4"/>
                    </a:lnTo>
                    <a:lnTo>
                      <a:pt x="14" y="0"/>
                    </a:lnTo>
                    <a:lnTo>
                      <a:pt x="16" y="0"/>
                    </a:lnTo>
                    <a:lnTo>
                      <a:pt x="20"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9" name="Freeform 2360">
                <a:extLst>
                  <a:ext uri="{FF2B5EF4-FFF2-40B4-BE49-F238E27FC236}">
                    <a16:creationId xmlns:a16="http://schemas.microsoft.com/office/drawing/2014/main" id="{0D5B3315-91EA-74FA-CF23-5F3502570F8A}"/>
                  </a:ext>
                </a:extLst>
              </p:cNvPr>
              <p:cNvSpPr>
                <a:spLocks/>
              </p:cNvSpPr>
              <p:nvPr/>
            </p:nvSpPr>
            <p:spPr bwMode="auto">
              <a:xfrm>
                <a:off x="5994" y="1820"/>
                <a:ext cx="10" cy="12"/>
              </a:xfrm>
              <a:custGeom>
                <a:avLst/>
                <a:gdLst>
                  <a:gd name="T0" fmla="*/ 6 w 10"/>
                  <a:gd name="T1" fmla="*/ 12 h 12"/>
                  <a:gd name="T2" fmla="*/ 6 w 10"/>
                  <a:gd name="T3" fmla="*/ 12 h 12"/>
                  <a:gd name="T4" fmla="*/ 4 w 10"/>
                  <a:gd name="T5" fmla="*/ 8 h 12"/>
                  <a:gd name="T6" fmla="*/ 0 w 10"/>
                  <a:gd name="T7" fmla="*/ 4 h 12"/>
                  <a:gd name="T8" fmla="*/ 0 w 10"/>
                  <a:gd name="T9" fmla="*/ 4 h 12"/>
                  <a:gd name="T10" fmla="*/ 2 w 10"/>
                  <a:gd name="T11" fmla="*/ 0 h 12"/>
                  <a:gd name="T12" fmla="*/ 6 w 10"/>
                  <a:gd name="T13" fmla="*/ 0 h 12"/>
                  <a:gd name="T14" fmla="*/ 8 w 10"/>
                  <a:gd name="T15" fmla="*/ 0 h 12"/>
                  <a:gd name="T16" fmla="*/ 8 w 10"/>
                  <a:gd name="T17" fmla="*/ 4 h 12"/>
                  <a:gd name="T18" fmla="*/ 8 w 10"/>
                  <a:gd name="T19" fmla="*/ 4 h 12"/>
                  <a:gd name="T20" fmla="*/ 10 w 10"/>
                  <a:gd name="T21" fmla="*/ 10 h 12"/>
                  <a:gd name="T22" fmla="*/ 10 w 10"/>
                  <a:gd name="T23" fmla="*/ 10 h 12"/>
                  <a:gd name="T24" fmla="*/ 6 w 10"/>
                  <a:gd name="T25" fmla="*/ 12 h 12"/>
                  <a:gd name="T26" fmla="*/ 6 w 10"/>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2">
                    <a:moveTo>
                      <a:pt x="6" y="12"/>
                    </a:moveTo>
                    <a:lnTo>
                      <a:pt x="6" y="12"/>
                    </a:lnTo>
                    <a:lnTo>
                      <a:pt x="4" y="8"/>
                    </a:lnTo>
                    <a:lnTo>
                      <a:pt x="0" y="4"/>
                    </a:lnTo>
                    <a:lnTo>
                      <a:pt x="0" y="4"/>
                    </a:lnTo>
                    <a:lnTo>
                      <a:pt x="2" y="0"/>
                    </a:lnTo>
                    <a:lnTo>
                      <a:pt x="6" y="0"/>
                    </a:lnTo>
                    <a:lnTo>
                      <a:pt x="8" y="0"/>
                    </a:lnTo>
                    <a:lnTo>
                      <a:pt x="8" y="4"/>
                    </a:lnTo>
                    <a:lnTo>
                      <a:pt x="8" y="4"/>
                    </a:lnTo>
                    <a:lnTo>
                      <a:pt x="10" y="10"/>
                    </a:lnTo>
                    <a:lnTo>
                      <a:pt x="10" y="10"/>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0" name="Freeform 2361">
                <a:extLst>
                  <a:ext uri="{FF2B5EF4-FFF2-40B4-BE49-F238E27FC236}">
                    <a16:creationId xmlns:a16="http://schemas.microsoft.com/office/drawing/2014/main" id="{D468B7E7-3529-75C9-F308-847DD539D840}"/>
                  </a:ext>
                </a:extLst>
              </p:cNvPr>
              <p:cNvSpPr>
                <a:spLocks/>
              </p:cNvSpPr>
              <p:nvPr/>
            </p:nvSpPr>
            <p:spPr bwMode="auto">
              <a:xfrm>
                <a:off x="5932" y="1820"/>
                <a:ext cx="60" cy="78"/>
              </a:xfrm>
              <a:custGeom>
                <a:avLst/>
                <a:gdLst>
                  <a:gd name="T0" fmla="*/ 38 w 60"/>
                  <a:gd name="T1" fmla="*/ 26 h 78"/>
                  <a:gd name="T2" fmla="*/ 42 w 60"/>
                  <a:gd name="T3" fmla="*/ 30 h 78"/>
                  <a:gd name="T4" fmla="*/ 44 w 60"/>
                  <a:gd name="T5" fmla="*/ 30 h 78"/>
                  <a:gd name="T6" fmla="*/ 46 w 60"/>
                  <a:gd name="T7" fmla="*/ 24 h 78"/>
                  <a:gd name="T8" fmla="*/ 50 w 60"/>
                  <a:gd name="T9" fmla="*/ 24 h 78"/>
                  <a:gd name="T10" fmla="*/ 54 w 60"/>
                  <a:gd name="T11" fmla="*/ 30 h 78"/>
                  <a:gd name="T12" fmla="*/ 56 w 60"/>
                  <a:gd name="T13" fmla="*/ 30 h 78"/>
                  <a:gd name="T14" fmla="*/ 58 w 60"/>
                  <a:gd name="T15" fmla="*/ 34 h 78"/>
                  <a:gd name="T16" fmla="*/ 54 w 60"/>
                  <a:gd name="T17" fmla="*/ 40 h 78"/>
                  <a:gd name="T18" fmla="*/ 56 w 60"/>
                  <a:gd name="T19" fmla="*/ 52 h 78"/>
                  <a:gd name="T20" fmla="*/ 58 w 60"/>
                  <a:gd name="T21" fmla="*/ 58 h 78"/>
                  <a:gd name="T22" fmla="*/ 60 w 60"/>
                  <a:gd name="T23" fmla="*/ 68 h 78"/>
                  <a:gd name="T24" fmla="*/ 60 w 60"/>
                  <a:gd name="T25" fmla="*/ 74 h 78"/>
                  <a:gd name="T26" fmla="*/ 56 w 60"/>
                  <a:gd name="T27" fmla="*/ 78 h 78"/>
                  <a:gd name="T28" fmla="*/ 52 w 60"/>
                  <a:gd name="T29" fmla="*/ 74 h 78"/>
                  <a:gd name="T30" fmla="*/ 46 w 60"/>
                  <a:gd name="T31" fmla="*/ 66 h 78"/>
                  <a:gd name="T32" fmla="*/ 44 w 60"/>
                  <a:gd name="T33" fmla="*/ 66 h 78"/>
                  <a:gd name="T34" fmla="*/ 42 w 60"/>
                  <a:gd name="T35" fmla="*/ 70 h 78"/>
                  <a:gd name="T36" fmla="*/ 42 w 60"/>
                  <a:gd name="T37" fmla="*/ 74 h 78"/>
                  <a:gd name="T38" fmla="*/ 40 w 60"/>
                  <a:gd name="T39" fmla="*/ 78 h 78"/>
                  <a:gd name="T40" fmla="*/ 38 w 60"/>
                  <a:gd name="T41" fmla="*/ 76 h 78"/>
                  <a:gd name="T42" fmla="*/ 36 w 60"/>
                  <a:gd name="T43" fmla="*/ 60 h 78"/>
                  <a:gd name="T44" fmla="*/ 30 w 60"/>
                  <a:gd name="T45" fmla="*/ 50 h 78"/>
                  <a:gd name="T46" fmla="*/ 18 w 60"/>
                  <a:gd name="T47" fmla="*/ 34 h 78"/>
                  <a:gd name="T48" fmla="*/ 20 w 60"/>
                  <a:gd name="T49" fmla="*/ 40 h 78"/>
                  <a:gd name="T50" fmla="*/ 20 w 60"/>
                  <a:gd name="T51" fmla="*/ 44 h 78"/>
                  <a:gd name="T52" fmla="*/ 14 w 60"/>
                  <a:gd name="T53" fmla="*/ 50 h 78"/>
                  <a:gd name="T54" fmla="*/ 10 w 60"/>
                  <a:gd name="T55" fmla="*/ 44 h 78"/>
                  <a:gd name="T56" fmla="*/ 8 w 60"/>
                  <a:gd name="T57" fmla="*/ 34 h 78"/>
                  <a:gd name="T58" fmla="*/ 2 w 60"/>
                  <a:gd name="T59" fmla="*/ 22 h 78"/>
                  <a:gd name="T60" fmla="*/ 0 w 60"/>
                  <a:gd name="T61" fmla="*/ 16 h 78"/>
                  <a:gd name="T62" fmla="*/ 2 w 60"/>
                  <a:gd name="T63" fmla="*/ 8 h 78"/>
                  <a:gd name="T64" fmla="*/ 4 w 60"/>
                  <a:gd name="T65" fmla="*/ 8 h 78"/>
                  <a:gd name="T66" fmla="*/ 10 w 60"/>
                  <a:gd name="T67" fmla="*/ 2 h 78"/>
                  <a:gd name="T68" fmla="*/ 16 w 60"/>
                  <a:gd name="T69" fmla="*/ 0 h 78"/>
                  <a:gd name="T70" fmla="*/ 18 w 60"/>
                  <a:gd name="T71" fmla="*/ 6 h 78"/>
                  <a:gd name="T72" fmla="*/ 18 w 60"/>
                  <a:gd name="T73" fmla="*/ 16 h 78"/>
                  <a:gd name="T74" fmla="*/ 22 w 60"/>
                  <a:gd name="T75" fmla="*/ 18 h 78"/>
                  <a:gd name="T76" fmla="*/ 24 w 60"/>
                  <a:gd name="T77" fmla="*/ 18 h 78"/>
                  <a:gd name="T78" fmla="*/ 26 w 60"/>
                  <a:gd name="T79" fmla="*/ 20 h 78"/>
                  <a:gd name="T80" fmla="*/ 32 w 60"/>
                  <a:gd name="T81" fmla="*/ 30 h 78"/>
                  <a:gd name="T82" fmla="*/ 36 w 60"/>
                  <a:gd name="T83" fmla="*/ 22 h 78"/>
                  <a:gd name="T84" fmla="*/ 36 w 60"/>
                  <a:gd name="T85" fmla="*/ 22 h 78"/>
                  <a:gd name="T86" fmla="*/ 38 w 60"/>
                  <a:gd name="T87" fmla="*/ 2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78">
                    <a:moveTo>
                      <a:pt x="38" y="26"/>
                    </a:moveTo>
                    <a:lnTo>
                      <a:pt x="38" y="26"/>
                    </a:lnTo>
                    <a:lnTo>
                      <a:pt x="40" y="28"/>
                    </a:lnTo>
                    <a:lnTo>
                      <a:pt x="42" y="30"/>
                    </a:lnTo>
                    <a:lnTo>
                      <a:pt x="42" y="30"/>
                    </a:lnTo>
                    <a:lnTo>
                      <a:pt x="44" y="30"/>
                    </a:lnTo>
                    <a:lnTo>
                      <a:pt x="44" y="30"/>
                    </a:lnTo>
                    <a:lnTo>
                      <a:pt x="46" y="24"/>
                    </a:lnTo>
                    <a:lnTo>
                      <a:pt x="48" y="24"/>
                    </a:lnTo>
                    <a:lnTo>
                      <a:pt x="50" y="24"/>
                    </a:lnTo>
                    <a:lnTo>
                      <a:pt x="52" y="28"/>
                    </a:lnTo>
                    <a:lnTo>
                      <a:pt x="54" y="30"/>
                    </a:lnTo>
                    <a:lnTo>
                      <a:pt x="54" y="30"/>
                    </a:lnTo>
                    <a:lnTo>
                      <a:pt x="56" y="30"/>
                    </a:lnTo>
                    <a:lnTo>
                      <a:pt x="58" y="34"/>
                    </a:lnTo>
                    <a:lnTo>
                      <a:pt x="58" y="34"/>
                    </a:lnTo>
                    <a:lnTo>
                      <a:pt x="54" y="36"/>
                    </a:lnTo>
                    <a:lnTo>
                      <a:pt x="54" y="40"/>
                    </a:lnTo>
                    <a:lnTo>
                      <a:pt x="56" y="52"/>
                    </a:lnTo>
                    <a:lnTo>
                      <a:pt x="56" y="52"/>
                    </a:lnTo>
                    <a:lnTo>
                      <a:pt x="58" y="58"/>
                    </a:lnTo>
                    <a:lnTo>
                      <a:pt x="58" y="58"/>
                    </a:lnTo>
                    <a:lnTo>
                      <a:pt x="60" y="64"/>
                    </a:lnTo>
                    <a:lnTo>
                      <a:pt x="60" y="68"/>
                    </a:lnTo>
                    <a:lnTo>
                      <a:pt x="60" y="74"/>
                    </a:lnTo>
                    <a:lnTo>
                      <a:pt x="60" y="74"/>
                    </a:lnTo>
                    <a:lnTo>
                      <a:pt x="58" y="76"/>
                    </a:lnTo>
                    <a:lnTo>
                      <a:pt x="56" y="78"/>
                    </a:lnTo>
                    <a:lnTo>
                      <a:pt x="52" y="74"/>
                    </a:lnTo>
                    <a:lnTo>
                      <a:pt x="52" y="74"/>
                    </a:lnTo>
                    <a:lnTo>
                      <a:pt x="50" y="68"/>
                    </a:lnTo>
                    <a:lnTo>
                      <a:pt x="46" y="66"/>
                    </a:lnTo>
                    <a:lnTo>
                      <a:pt x="46" y="66"/>
                    </a:lnTo>
                    <a:lnTo>
                      <a:pt x="44" y="66"/>
                    </a:lnTo>
                    <a:lnTo>
                      <a:pt x="42" y="70"/>
                    </a:lnTo>
                    <a:lnTo>
                      <a:pt x="42" y="70"/>
                    </a:lnTo>
                    <a:lnTo>
                      <a:pt x="42" y="70"/>
                    </a:lnTo>
                    <a:lnTo>
                      <a:pt x="42" y="74"/>
                    </a:lnTo>
                    <a:lnTo>
                      <a:pt x="40" y="78"/>
                    </a:lnTo>
                    <a:lnTo>
                      <a:pt x="40" y="78"/>
                    </a:lnTo>
                    <a:lnTo>
                      <a:pt x="38" y="76"/>
                    </a:lnTo>
                    <a:lnTo>
                      <a:pt x="38" y="76"/>
                    </a:lnTo>
                    <a:lnTo>
                      <a:pt x="38" y="66"/>
                    </a:lnTo>
                    <a:lnTo>
                      <a:pt x="36" y="60"/>
                    </a:lnTo>
                    <a:lnTo>
                      <a:pt x="30" y="50"/>
                    </a:lnTo>
                    <a:lnTo>
                      <a:pt x="30" y="50"/>
                    </a:lnTo>
                    <a:lnTo>
                      <a:pt x="24" y="42"/>
                    </a:lnTo>
                    <a:lnTo>
                      <a:pt x="18" y="34"/>
                    </a:lnTo>
                    <a:lnTo>
                      <a:pt x="18" y="34"/>
                    </a:lnTo>
                    <a:lnTo>
                      <a:pt x="20" y="40"/>
                    </a:lnTo>
                    <a:lnTo>
                      <a:pt x="20" y="44"/>
                    </a:lnTo>
                    <a:lnTo>
                      <a:pt x="20" y="44"/>
                    </a:lnTo>
                    <a:lnTo>
                      <a:pt x="16" y="50"/>
                    </a:lnTo>
                    <a:lnTo>
                      <a:pt x="14" y="50"/>
                    </a:lnTo>
                    <a:lnTo>
                      <a:pt x="12" y="48"/>
                    </a:lnTo>
                    <a:lnTo>
                      <a:pt x="10" y="44"/>
                    </a:lnTo>
                    <a:lnTo>
                      <a:pt x="10" y="44"/>
                    </a:lnTo>
                    <a:lnTo>
                      <a:pt x="8" y="34"/>
                    </a:lnTo>
                    <a:lnTo>
                      <a:pt x="6" y="28"/>
                    </a:lnTo>
                    <a:lnTo>
                      <a:pt x="2" y="22"/>
                    </a:lnTo>
                    <a:lnTo>
                      <a:pt x="0" y="16"/>
                    </a:lnTo>
                    <a:lnTo>
                      <a:pt x="0" y="16"/>
                    </a:lnTo>
                    <a:lnTo>
                      <a:pt x="0" y="10"/>
                    </a:lnTo>
                    <a:lnTo>
                      <a:pt x="2" y="8"/>
                    </a:lnTo>
                    <a:lnTo>
                      <a:pt x="4" y="8"/>
                    </a:lnTo>
                    <a:lnTo>
                      <a:pt x="4" y="8"/>
                    </a:lnTo>
                    <a:lnTo>
                      <a:pt x="8" y="6"/>
                    </a:lnTo>
                    <a:lnTo>
                      <a:pt x="10" y="2"/>
                    </a:lnTo>
                    <a:lnTo>
                      <a:pt x="10" y="2"/>
                    </a:lnTo>
                    <a:lnTo>
                      <a:pt x="16" y="0"/>
                    </a:lnTo>
                    <a:lnTo>
                      <a:pt x="18" y="2"/>
                    </a:lnTo>
                    <a:lnTo>
                      <a:pt x="18" y="6"/>
                    </a:lnTo>
                    <a:lnTo>
                      <a:pt x="18" y="16"/>
                    </a:lnTo>
                    <a:lnTo>
                      <a:pt x="18" y="16"/>
                    </a:lnTo>
                    <a:lnTo>
                      <a:pt x="20" y="18"/>
                    </a:lnTo>
                    <a:lnTo>
                      <a:pt x="22" y="18"/>
                    </a:lnTo>
                    <a:lnTo>
                      <a:pt x="22" y="18"/>
                    </a:lnTo>
                    <a:lnTo>
                      <a:pt x="24" y="18"/>
                    </a:lnTo>
                    <a:lnTo>
                      <a:pt x="26" y="20"/>
                    </a:lnTo>
                    <a:lnTo>
                      <a:pt x="26" y="20"/>
                    </a:lnTo>
                    <a:lnTo>
                      <a:pt x="30" y="28"/>
                    </a:lnTo>
                    <a:lnTo>
                      <a:pt x="32" y="30"/>
                    </a:lnTo>
                    <a:lnTo>
                      <a:pt x="32" y="28"/>
                    </a:lnTo>
                    <a:lnTo>
                      <a:pt x="36" y="22"/>
                    </a:lnTo>
                    <a:lnTo>
                      <a:pt x="36" y="22"/>
                    </a:lnTo>
                    <a:lnTo>
                      <a:pt x="36" y="22"/>
                    </a:lnTo>
                    <a:lnTo>
                      <a:pt x="36" y="22"/>
                    </a:lnTo>
                    <a:lnTo>
                      <a:pt x="38" y="26"/>
                    </a:lnTo>
                    <a:lnTo>
                      <a:pt x="3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1" name="Freeform 2362">
                <a:extLst>
                  <a:ext uri="{FF2B5EF4-FFF2-40B4-BE49-F238E27FC236}">
                    <a16:creationId xmlns:a16="http://schemas.microsoft.com/office/drawing/2014/main" id="{FBCB361E-D5D3-7768-406A-FBB82DAF42F0}"/>
                  </a:ext>
                </a:extLst>
              </p:cNvPr>
              <p:cNvSpPr>
                <a:spLocks/>
              </p:cNvSpPr>
              <p:nvPr/>
            </p:nvSpPr>
            <p:spPr bwMode="auto">
              <a:xfrm>
                <a:off x="5974" y="1854"/>
                <a:ext cx="24" cy="68"/>
              </a:xfrm>
              <a:custGeom>
                <a:avLst/>
                <a:gdLst>
                  <a:gd name="T0" fmla="*/ 0 w 24"/>
                  <a:gd name="T1" fmla="*/ 36 h 68"/>
                  <a:gd name="T2" fmla="*/ 0 w 24"/>
                  <a:gd name="T3" fmla="*/ 36 h 68"/>
                  <a:gd name="T4" fmla="*/ 0 w 24"/>
                  <a:gd name="T5" fmla="*/ 28 h 68"/>
                  <a:gd name="T6" fmla="*/ 2 w 24"/>
                  <a:gd name="T7" fmla="*/ 26 h 68"/>
                  <a:gd name="T8" fmla="*/ 4 w 24"/>
                  <a:gd name="T9" fmla="*/ 28 h 68"/>
                  <a:gd name="T10" fmla="*/ 4 w 24"/>
                  <a:gd name="T11" fmla="*/ 28 h 68"/>
                  <a:gd name="T12" fmla="*/ 8 w 24"/>
                  <a:gd name="T13" fmla="*/ 30 h 68"/>
                  <a:gd name="T14" fmla="*/ 10 w 24"/>
                  <a:gd name="T15" fmla="*/ 34 h 68"/>
                  <a:gd name="T16" fmla="*/ 10 w 24"/>
                  <a:gd name="T17" fmla="*/ 34 h 68"/>
                  <a:gd name="T18" fmla="*/ 14 w 24"/>
                  <a:gd name="T19" fmla="*/ 40 h 68"/>
                  <a:gd name="T20" fmla="*/ 16 w 24"/>
                  <a:gd name="T21" fmla="*/ 40 h 68"/>
                  <a:gd name="T22" fmla="*/ 16 w 24"/>
                  <a:gd name="T23" fmla="*/ 38 h 68"/>
                  <a:gd name="T24" fmla="*/ 16 w 24"/>
                  <a:gd name="T25" fmla="*/ 38 h 68"/>
                  <a:gd name="T26" fmla="*/ 18 w 24"/>
                  <a:gd name="T27" fmla="*/ 34 h 68"/>
                  <a:gd name="T28" fmla="*/ 16 w 24"/>
                  <a:gd name="T29" fmla="*/ 30 h 68"/>
                  <a:gd name="T30" fmla="*/ 14 w 24"/>
                  <a:gd name="T31" fmla="*/ 26 h 68"/>
                  <a:gd name="T32" fmla="*/ 14 w 24"/>
                  <a:gd name="T33" fmla="*/ 26 h 68"/>
                  <a:gd name="T34" fmla="*/ 12 w 24"/>
                  <a:gd name="T35" fmla="*/ 18 h 68"/>
                  <a:gd name="T36" fmla="*/ 12 w 24"/>
                  <a:gd name="T37" fmla="*/ 18 h 68"/>
                  <a:gd name="T38" fmla="*/ 10 w 24"/>
                  <a:gd name="T39" fmla="*/ 12 h 68"/>
                  <a:gd name="T40" fmla="*/ 10 w 24"/>
                  <a:gd name="T41" fmla="*/ 6 h 68"/>
                  <a:gd name="T42" fmla="*/ 12 w 24"/>
                  <a:gd name="T43" fmla="*/ 2 h 68"/>
                  <a:gd name="T44" fmla="*/ 16 w 24"/>
                  <a:gd name="T45" fmla="*/ 0 h 68"/>
                  <a:gd name="T46" fmla="*/ 16 w 24"/>
                  <a:gd name="T47" fmla="*/ 0 h 68"/>
                  <a:gd name="T48" fmla="*/ 18 w 24"/>
                  <a:gd name="T49" fmla="*/ 6 h 68"/>
                  <a:gd name="T50" fmla="*/ 18 w 24"/>
                  <a:gd name="T51" fmla="*/ 6 h 68"/>
                  <a:gd name="T52" fmla="*/ 20 w 24"/>
                  <a:gd name="T53" fmla="*/ 22 h 68"/>
                  <a:gd name="T54" fmla="*/ 24 w 24"/>
                  <a:gd name="T55" fmla="*/ 38 h 68"/>
                  <a:gd name="T56" fmla="*/ 24 w 24"/>
                  <a:gd name="T57" fmla="*/ 38 h 68"/>
                  <a:gd name="T58" fmla="*/ 24 w 24"/>
                  <a:gd name="T59" fmla="*/ 40 h 68"/>
                  <a:gd name="T60" fmla="*/ 24 w 24"/>
                  <a:gd name="T61" fmla="*/ 44 h 68"/>
                  <a:gd name="T62" fmla="*/ 24 w 24"/>
                  <a:gd name="T63" fmla="*/ 44 h 68"/>
                  <a:gd name="T64" fmla="*/ 22 w 24"/>
                  <a:gd name="T65" fmla="*/ 48 h 68"/>
                  <a:gd name="T66" fmla="*/ 20 w 24"/>
                  <a:gd name="T67" fmla="*/ 54 h 68"/>
                  <a:gd name="T68" fmla="*/ 20 w 24"/>
                  <a:gd name="T69" fmla="*/ 66 h 68"/>
                  <a:gd name="T70" fmla="*/ 20 w 24"/>
                  <a:gd name="T71" fmla="*/ 66 h 68"/>
                  <a:gd name="T72" fmla="*/ 18 w 24"/>
                  <a:gd name="T73" fmla="*/ 66 h 68"/>
                  <a:gd name="T74" fmla="*/ 18 w 24"/>
                  <a:gd name="T75" fmla="*/ 68 h 68"/>
                  <a:gd name="T76" fmla="*/ 18 w 24"/>
                  <a:gd name="T77" fmla="*/ 66 h 68"/>
                  <a:gd name="T78" fmla="*/ 18 w 24"/>
                  <a:gd name="T79" fmla="*/ 66 h 68"/>
                  <a:gd name="T80" fmla="*/ 14 w 24"/>
                  <a:gd name="T81" fmla="*/ 54 h 68"/>
                  <a:gd name="T82" fmla="*/ 10 w 24"/>
                  <a:gd name="T83" fmla="*/ 46 h 68"/>
                  <a:gd name="T84" fmla="*/ 6 w 24"/>
                  <a:gd name="T85" fmla="*/ 42 h 68"/>
                  <a:gd name="T86" fmla="*/ 0 w 24"/>
                  <a:gd name="T87" fmla="*/ 36 h 68"/>
                  <a:gd name="T88" fmla="*/ 0 w 24"/>
                  <a:gd name="T89"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68">
                    <a:moveTo>
                      <a:pt x="0" y="36"/>
                    </a:moveTo>
                    <a:lnTo>
                      <a:pt x="0" y="36"/>
                    </a:lnTo>
                    <a:lnTo>
                      <a:pt x="0" y="28"/>
                    </a:lnTo>
                    <a:lnTo>
                      <a:pt x="2" y="26"/>
                    </a:lnTo>
                    <a:lnTo>
                      <a:pt x="4" y="28"/>
                    </a:lnTo>
                    <a:lnTo>
                      <a:pt x="4" y="28"/>
                    </a:lnTo>
                    <a:lnTo>
                      <a:pt x="8" y="30"/>
                    </a:lnTo>
                    <a:lnTo>
                      <a:pt x="10" y="34"/>
                    </a:lnTo>
                    <a:lnTo>
                      <a:pt x="10" y="34"/>
                    </a:lnTo>
                    <a:lnTo>
                      <a:pt x="14" y="40"/>
                    </a:lnTo>
                    <a:lnTo>
                      <a:pt x="16" y="40"/>
                    </a:lnTo>
                    <a:lnTo>
                      <a:pt x="16" y="38"/>
                    </a:lnTo>
                    <a:lnTo>
                      <a:pt x="16" y="38"/>
                    </a:lnTo>
                    <a:lnTo>
                      <a:pt x="18" y="34"/>
                    </a:lnTo>
                    <a:lnTo>
                      <a:pt x="16" y="30"/>
                    </a:lnTo>
                    <a:lnTo>
                      <a:pt x="14" y="26"/>
                    </a:lnTo>
                    <a:lnTo>
                      <a:pt x="14" y="26"/>
                    </a:lnTo>
                    <a:lnTo>
                      <a:pt x="12" y="18"/>
                    </a:lnTo>
                    <a:lnTo>
                      <a:pt x="12" y="18"/>
                    </a:lnTo>
                    <a:lnTo>
                      <a:pt x="10" y="12"/>
                    </a:lnTo>
                    <a:lnTo>
                      <a:pt x="10" y="6"/>
                    </a:lnTo>
                    <a:lnTo>
                      <a:pt x="12" y="2"/>
                    </a:lnTo>
                    <a:lnTo>
                      <a:pt x="16" y="0"/>
                    </a:lnTo>
                    <a:lnTo>
                      <a:pt x="16" y="0"/>
                    </a:lnTo>
                    <a:lnTo>
                      <a:pt x="18" y="6"/>
                    </a:lnTo>
                    <a:lnTo>
                      <a:pt x="18" y="6"/>
                    </a:lnTo>
                    <a:lnTo>
                      <a:pt x="20" y="22"/>
                    </a:lnTo>
                    <a:lnTo>
                      <a:pt x="24" y="38"/>
                    </a:lnTo>
                    <a:lnTo>
                      <a:pt x="24" y="38"/>
                    </a:lnTo>
                    <a:lnTo>
                      <a:pt x="24" y="40"/>
                    </a:lnTo>
                    <a:lnTo>
                      <a:pt x="24" y="44"/>
                    </a:lnTo>
                    <a:lnTo>
                      <a:pt x="24" y="44"/>
                    </a:lnTo>
                    <a:lnTo>
                      <a:pt x="22" y="48"/>
                    </a:lnTo>
                    <a:lnTo>
                      <a:pt x="20" y="54"/>
                    </a:lnTo>
                    <a:lnTo>
                      <a:pt x="20" y="66"/>
                    </a:lnTo>
                    <a:lnTo>
                      <a:pt x="20" y="66"/>
                    </a:lnTo>
                    <a:lnTo>
                      <a:pt x="18" y="66"/>
                    </a:lnTo>
                    <a:lnTo>
                      <a:pt x="18" y="68"/>
                    </a:lnTo>
                    <a:lnTo>
                      <a:pt x="18" y="66"/>
                    </a:lnTo>
                    <a:lnTo>
                      <a:pt x="18" y="66"/>
                    </a:lnTo>
                    <a:lnTo>
                      <a:pt x="14" y="54"/>
                    </a:lnTo>
                    <a:lnTo>
                      <a:pt x="10" y="46"/>
                    </a:lnTo>
                    <a:lnTo>
                      <a:pt x="6" y="42"/>
                    </a:lnTo>
                    <a:lnTo>
                      <a:pt x="0" y="36"/>
                    </a:ln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2" name="Freeform 2363">
                <a:extLst>
                  <a:ext uri="{FF2B5EF4-FFF2-40B4-BE49-F238E27FC236}">
                    <a16:creationId xmlns:a16="http://schemas.microsoft.com/office/drawing/2014/main" id="{95FE482C-C82E-804F-4F68-565739CA9661}"/>
                  </a:ext>
                </a:extLst>
              </p:cNvPr>
              <p:cNvSpPr>
                <a:spLocks/>
              </p:cNvSpPr>
              <p:nvPr/>
            </p:nvSpPr>
            <p:spPr bwMode="auto">
              <a:xfrm>
                <a:off x="6010" y="1846"/>
                <a:ext cx="6" cy="10"/>
              </a:xfrm>
              <a:custGeom>
                <a:avLst/>
                <a:gdLst>
                  <a:gd name="T0" fmla="*/ 0 w 6"/>
                  <a:gd name="T1" fmla="*/ 0 h 10"/>
                  <a:gd name="T2" fmla="*/ 0 w 6"/>
                  <a:gd name="T3" fmla="*/ 0 h 10"/>
                  <a:gd name="T4" fmla="*/ 6 w 6"/>
                  <a:gd name="T5" fmla="*/ 10 h 10"/>
                  <a:gd name="T6" fmla="*/ 6 w 6"/>
                  <a:gd name="T7" fmla="*/ 10 h 10"/>
                  <a:gd name="T8" fmla="*/ 2 w 6"/>
                  <a:gd name="T9" fmla="*/ 10 h 10"/>
                  <a:gd name="T10" fmla="*/ 2 w 6"/>
                  <a:gd name="T11" fmla="*/ 10 h 10"/>
                  <a:gd name="T12" fmla="*/ 0 w 6"/>
                  <a:gd name="T13" fmla="*/ 6 h 10"/>
                  <a:gd name="T14" fmla="*/ 0 w 6"/>
                  <a:gd name="T15" fmla="*/ 0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lnTo>
                      <a:pt x="0" y="0"/>
                    </a:lnTo>
                    <a:lnTo>
                      <a:pt x="6" y="10"/>
                    </a:lnTo>
                    <a:lnTo>
                      <a:pt x="6" y="10"/>
                    </a:lnTo>
                    <a:lnTo>
                      <a:pt x="2" y="10"/>
                    </a:lnTo>
                    <a:lnTo>
                      <a:pt x="2"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3" name="Freeform 2364">
                <a:extLst>
                  <a:ext uri="{FF2B5EF4-FFF2-40B4-BE49-F238E27FC236}">
                    <a16:creationId xmlns:a16="http://schemas.microsoft.com/office/drawing/2014/main" id="{B77D86C9-A84E-21C6-4DC3-BB054147E8ED}"/>
                  </a:ext>
                </a:extLst>
              </p:cNvPr>
              <p:cNvSpPr>
                <a:spLocks/>
              </p:cNvSpPr>
              <p:nvPr/>
            </p:nvSpPr>
            <p:spPr bwMode="auto">
              <a:xfrm>
                <a:off x="5762" y="1678"/>
                <a:ext cx="196" cy="264"/>
              </a:xfrm>
              <a:custGeom>
                <a:avLst/>
                <a:gdLst>
                  <a:gd name="T0" fmla="*/ 182 w 196"/>
                  <a:gd name="T1" fmla="*/ 168 h 264"/>
                  <a:gd name="T2" fmla="*/ 184 w 196"/>
                  <a:gd name="T3" fmla="*/ 188 h 264"/>
                  <a:gd name="T4" fmla="*/ 194 w 196"/>
                  <a:gd name="T5" fmla="*/ 206 h 264"/>
                  <a:gd name="T6" fmla="*/ 196 w 196"/>
                  <a:gd name="T7" fmla="*/ 238 h 264"/>
                  <a:gd name="T8" fmla="*/ 180 w 196"/>
                  <a:gd name="T9" fmla="*/ 220 h 264"/>
                  <a:gd name="T10" fmla="*/ 168 w 196"/>
                  <a:gd name="T11" fmla="*/ 242 h 264"/>
                  <a:gd name="T12" fmla="*/ 148 w 196"/>
                  <a:gd name="T13" fmla="*/ 206 h 264"/>
                  <a:gd name="T14" fmla="*/ 140 w 196"/>
                  <a:gd name="T15" fmla="*/ 222 h 264"/>
                  <a:gd name="T16" fmla="*/ 138 w 196"/>
                  <a:gd name="T17" fmla="*/ 214 h 264"/>
                  <a:gd name="T18" fmla="*/ 120 w 196"/>
                  <a:gd name="T19" fmla="*/ 186 h 264"/>
                  <a:gd name="T20" fmla="*/ 108 w 196"/>
                  <a:gd name="T21" fmla="*/ 170 h 264"/>
                  <a:gd name="T22" fmla="*/ 108 w 196"/>
                  <a:gd name="T23" fmla="*/ 152 h 264"/>
                  <a:gd name="T24" fmla="*/ 104 w 196"/>
                  <a:gd name="T25" fmla="*/ 126 h 264"/>
                  <a:gd name="T26" fmla="*/ 92 w 196"/>
                  <a:gd name="T27" fmla="*/ 148 h 264"/>
                  <a:gd name="T28" fmla="*/ 92 w 196"/>
                  <a:gd name="T29" fmla="*/ 154 h 264"/>
                  <a:gd name="T30" fmla="*/ 104 w 196"/>
                  <a:gd name="T31" fmla="*/ 182 h 264"/>
                  <a:gd name="T32" fmla="*/ 114 w 196"/>
                  <a:gd name="T33" fmla="*/ 214 h 264"/>
                  <a:gd name="T34" fmla="*/ 130 w 196"/>
                  <a:gd name="T35" fmla="*/ 228 h 264"/>
                  <a:gd name="T36" fmla="*/ 116 w 196"/>
                  <a:gd name="T37" fmla="*/ 248 h 264"/>
                  <a:gd name="T38" fmla="*/ 106 w 196"/>
                  <a:gd name="T39" fmla="*/ 244 h 264"/>
                  <a:gd name="T40" fmla="*/ 94 w 196"/>
                  <a:gd name="T41" fmla="*/ 214 h 264"/>
                  <a:gd name="T42" fmla="*/ 88 w 196"/>
                  <a:gd name="T43" fmla="*/ 176 h 264"/>
                  <a:gd name="T44" fmla="*/ 66 w 196"/>
                  <a:gd name="T45" fmla="*/ 162 h 264"/>
                  <a:gd name="T46" fmla="*/ 58 w 196"/>
                  <a:gd name="T47" fmla="*/ 124 h 264"/>
                  <a:gd name="T48" fmla="*/ 52 w 196"/>
                  <a:gd name="T49" fmla="*/ 158 h 264"/>
                  <a:gd name="T50" fmla="*/ 46 w 196"/>
                  <a:gd name="T51" fmla="*/ 182 h 264"/>
                  <a:gd name="T52" fmla="*/ 62 w 196"/>
                  <a:gd name="T53" fmla="*/ 198 h 264"/>
                  <a:gd name="T54" fmla="*/ 56 w 196"/>
                  <a:gd name="T55" fmla="*/ 230 h 264"/>
                  <a:gd name="T56" fmla="*/ 34 w 196"/>
                  <a:gd name="T57" fmla="*/ 198 h 264"/>
                  <a:gd name="T58" fmla="*/ 28 w 196"/>
                  <a:gd name="T59" fmla="*/ 174 h 264"/>
                  <a:gd name="T60" fmla="*/ 32 w 196"/>
                  <a:gd name="T61" fmla="*/ 160 h 264"/>
                  <a:gd name="T62" fmla="*/ 36 w 196"/>
                  <a:gd name="T63" fmla="*/ 146 h 264"/>
                  <a:gd name="T64" fmla="*/ 18 w 196"/>
                  <a:gd name="T65" fmla="*/ 106 h 264"/>
                  <a:gd name="T66" fmla="*/ 36 w 196"/>
                  <a:gd name="T67" fmla="*/ 108 h 264"/>
                  <a:gd name="T68" fmla="*/ 44 w 196"/>
                  <a:gd name="T69" fmla="*/ 80 h 264"/>
                  <a:gd name="T70" fmla="*/ 32 w 196"/>
                  <a:gd name="T71" fmla="*/ 72 h 264"/>
                  <a:gd name="T72" fmla="*/ 4 w 196"/>
                  <a:gd name="T73" fmla="*/ 58 h 264"/>
                  <a:gd name="T74" fmla="*/ 2 w 196"/>
                  <a:gd name="T75" fmla="*/ 18 h 264"/>
                  <a:gd name="T76" fmla="*/ 20 w 196"/>
                  <a:gd name="T77" fmla="*/ 38 h 264"/>
                  <a:gd name="T78" fmla="*/ 38 w 196"/>
                  <a:gd name="T79" fmla="*/ 34 h 264"/>
                  <a:gd name="T80" fmla="*/ 36 w 196"/>
                  <a:gd name="T81" fmla="*/ 12 h 264"/>
                  <a:gd name="T82" fmla="*/ 58 w 196"/>
                  <a:gd name="T83" fmla="*/ 18 h 264"/>
                  <a:gd name="T84" fmla="*/ 56 w 196"/>
                  <a:gd name="T85" fmla="*/ 42 h 264"/>
                  <a:gd name="T86" fmla="*/ 70 w 196"/>
                  <a:gd name="T87" fmla="*/ 60 h 264"/>
                  <a:gd name="T88" fmla="*/ 62 w 196"/>
                  <a:gd name="T89" fmla="*/ 80 h 264"/>
                  <a:gd name="T90" fmla="*/ 82 w 196"/>
                  <a:gd name="T91" fmla="*/ 90 h 264"/>
                  <a:gd name="T92" fmla="*/ 106 w 196"/>
                  <a:gd name="T93" fmla="*/ 110 h 264"/>
                  <a:gd name="T94" fmla="*/ 124 w 196"/>
                  <a:gd name="T95" fmla="*/ 140 h 264"/>
                  <a:gd name="T96" fmla="*/ 132 w 196"/>
                  <a:gd name="T97" fmla="*/ 126 h 264"/>
                  <a:gd name="T98" fmla="*/ 144 w 196"/>
                  <a:gd name="T99" fmla="*/ 180 h 264"/>
                  <a:gd name="T100" fmla="*/ 158 w 196"/>
                  <a:gd name="T101" fmla="*/ 188 h 264"/>
                  <a:gd name="T102" fmla="*/ 142 w 196"/>
                  <a:gd name="T103" fmla="*/ 146 h 264"/>
                  <a:gd name="T104" fmla="*/ 144 w 196"/>
                  <a:gd name="T105" fmla="*/ 104 h 264"/>
                  <a:gd name="T106" fmla="*/ 154 w 196"/>
                  <a:gd name="T107" fmla="*/ 106 h 264"/>
                  <a:gd name="T108" fmla="*/ 156 w 196"/>
                  <a:gd name="T109" fmla="*/ 84 h 264"/>
                  <a:gd name="T110" fmla="*/ 162 w 196"/>
                  <a:gd name="T111" fmla="*/ 98 h 264"/>
                  <a:gd name="T112" fmla="*/ 172 w 196"/>
                  <a:gd name="T113" fmla="*/ 114 h 264"/>
                  <a:gd name="T114" fmla="*/ 162 w 196"/>
                  <a:gd name="T115" fmla="*/ 124 h 264"/>
                  <a:gd name="T116" fmla="*/ 164 w 196"/>
                  <a:gd name="T117" fmla="*/ 1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 h="264">
                    <a:moveTo>
                      <a:pt x="170" y="156"/>
                    </a:moveTo>
                    <a:lnTo>
                      <a:pt x="170" y="156"/>
                    </a:lnTo>
                    <a:lnTo>
                      <a:pt x="172" y="158"/>
                    </a:lnTo>
                    <a:lnTo>
                      <a:pt x="174" y="160"/>
                    </a:lnTo>
                    <a:lnTo>
                      <a:pt x="176" y="166"/>
                    </a:lnTo>
                    <a:lnTo>
                      <a:pt x="176" y="166"/>
                    </a:lnTo>
                    <a:lnTo>
                      <a:pt x="178" y="168"/>
                    </a:lnTo>
                    <a:lnTo>
                      <a:pt x="180" y="168"/>
                    </a:lnTo>
                    <a:lnTo>
                      <a:pt x="182" y="168"/>
                    </a:lnTo>
                    <a:lnTo>
                      <a:pt x="182" y="172"/>
                    </a:lnTo>
                    <a:lnTo>
                      <a:pt x="182" y="172"/>
                    </a:lnTo>
                    <a:lnTo>
                      <a:pt x="182" y="174"/>
                    </a:lnTo>
                    <a:lnTo>
                      <a:pt x="180" y="174"/>
                    </a:lnTo>
                    <a:lnTo>
                      <a:pt x="180" y="176"/>
                    </a:lnTo>
                    <a:lnTo>
                      <a:pt x="180" y="180"/>
                    </a:lnTo>
                    <a:lnTo>
                      <a:pt x="180" y="180"/>
                    </a:lnTo>
                    <a:lnTo>
                      <a:pt x="182" y="184"/>
                    </a:lnTo>
                    <a:lnTo>
                      <a:pt x="184" y="188"/>
                    </a:lnTo>
                    <a:lnTo>
                      <a:pt x="186" y="188"/>
                    </a:lnTo>
                    <a:lnTo>
                      <a:pt x="190" y="186"/>
                    </a:lnTo>
                    <a:lnTo>
                      <a:pt x="190" y="186"/>
                    </a:lnTo>
                    <a:lnTo>
                      <a:pt x="190" y="184"/>
                    </a:lnTo>
                    <a:lnTo>
                      <a:pt x="192" y="184"/>
                    </a:lnTo>
                    <a:lnTo>
                      <a:pt x="196" y="188"/>
                    </a:lnTo>
                    <a:lnTo>
                      <a:pt x="196" y="188"/>
                    </a:lnTo>
                    <a:lnTo>
                      <a:pt x="196" y="198"/>
                    </a:lnTo>
                    <a:lnTo>
                      <a:pt x="194" y="206"/>
                    </a:lnTo>
                    <a:lnTo>
                      <a:pt x="192" y="210"/>
                    </a:lnTo>
                    <a:lnTo>
                      <a:pt x="188" y="212"/>
                    </a:lnTo>
                    <a:lnTo>
                      <a:pt x="188" y="212"/>
                    </a:lnTo>
                    <a:lnTo>
                      <a:pt x="190" y="216"/>
                    </a:lnTo>
                    <a:lnTo>
                      <a:pt x="192" y="222"/>
                    </a:lnTo>
                    <a:lnTo>
                      <a:pt x="192" y="222"/>
                    </a:lnTo>
                    <a:lnTo>
                      <a:pt x="192" y="230"/>
                    </a:lnTo>
                    <a:lnTo>
                      <a:pt x="196" y="238"/>
                    </a:lnTo>
                    <a:lnTo>
                      <a:pt x="196" y="238"/>
                    </a:lnTo>
                    <a:lnTo>
                      <a:pt x="196" y="242"/>
                    </a:lnTo>
                    <a:lnTo>
                      <a:pt x="194" y="242"/>
                    </a:lnTo>
                    <a:lnTo>
                      <a:pt x="194" y="242"/>
                    </a:lnTo>
                    <a:lnTo>
                      <a:pt x="190" y="242"/>
                    </a:lnTo>
                    <a:lnTo>
                      <a:pt x="190" y="242"/>
                    </a:lnTo>
                    <a:lnTo>
                      <a:pt x="190" y="234"/>
                    </a:lnTo>
                    <a:lnTo>
                      <a:pt x="188" y="228"/>
                    </a:lnTo>
                    <a:lnTo>
                      <a:pt x="180" y="220"/>
                    </a:lnTo>
                    <a:lnTo>
                      <a:pt x="180" y="220"/>
                    </a:lnTo>
                    <a:lnTo>
                      <a:pt x="182" y="230"/>
                    </a:lnTo>
                    <a:lnTo>
                      <a:pt x="182" y="236"/>
                    </a:lnTo>
                    <a:lnTo>
                      <a:pt x="180" y="240"/>
                    </a:lnTo>
                    <a:lnTo>
                      <a:pt x="178" y="242"/>
                    </a:lnTo>
                    <a:lnTo>
                      <a:pt x="178" y="242"/>
                    </a:lnTo>
                    <a:lnTo>
                      <a:pt x="176" y="236"/>
                    </a:lnTo>
                    <a:lnTo>
                      <a:pt x="172" y="236"/>
                    </a:lnTo>
                    <a:lnTo>
                      <a:pt x="168" y="242"/>
                    </a:lnTo>
                    <a:lnTo>
                      <a:pt x="168" y="242"/>
                    </a:lnTo>
                    <a:lnTo>
                      <a:pt x="164" y="244"/>
                    </a:lnTo>
                    <a:lnTo>
                      <a:pt x="162" y="244"/>
                    </a:lnTo>
                    <a:lnTo>
                      <a:pt x="158" y="242"/>
                    </a:lnTo>
                    <a:lnTo>
                      <a:pt x="156" y="236"/>
                    </a:lnTo>
                    <a:lnTo>
                      <a:pt x="156" y="236"/>
                    </a:lnTo>
                    <a:lnTo>
                      <a:pt x="154" y="224"/>
                    </a:lnTo>
                    <a:lnTo>
                      <a:pt x="150" y="216"/>
                    </a:lnTo>
                    <a:lnTo>
                      <a:pt x="150" y="216"/>
                    </a:lnTo>
                    <a:lnTo>
                      <a:pt x="148" y="206"/>
                    </a:lnTo>
                    <a:lnTo>
                      <a:pt x="148" y="206"/>
                    </a:lnTo>
                    <a:lnTo>
                      <a:pt x="146" y="206"/>
                    </a:lnTo>
                    <a:lnTo>
                      <a:pt x="144" y="216"/>
                    </a:lnTo>
                    <a:lnTo>
                      <a:pt x="144" y="216"/>
                    </a:lnTo>
                    <a:lnTo>
                      <a:pt x="144" y="220"/>
                    </a:lnTo>
                    <a:lnTo>
                      <a:pt x="142" y="222"/>
                    </a:lnTo>
                    <a:lnTo>
                      <a:pt x="142" y="222"/>
                    </a:lnTo>
                    <a:lnTo>
                      <a:pt x="140" y="224"/>
                    </a:lnTo>
                    <a:lnTo>
                      <a:pt x="140" y="222"/>
                    </a:lnTo>
                    <a:lnTo>
                      <a:pt x="140" y="222"/>
                    </a:lnTo>
                    <a:lnTo>
                      <a:pt x="138" y="220"/>
                    </a:lnTo>
                    <a:lnTo>
                      <a:pt x="136" y="220"/>
                    </a:lnTo>
                    <a:lnTo>
                      <a:pt x="134" y="218"/>
                    </a:lnTo>
                    <a:lnTo>
                      <a:pt x="134" y="216"/>
                    </a:lnTo>
                    <a:lnTo>
                      <a:pt x="134" y="216"/>
                    </a:lnTo>
                    <a:lnTo>
                      <a:pt x="134" y="214"/>
                    </a:lnTo>
                    <a:lnTo>
                      <a:pt x="136" y="214"/>
                    </a:lnTo>
                    <a:lnTo>
                      <a:pt x="138" y="214"/>
                    </a:lnTo>
                    <a:lnTo>
                      <a:pt x="138" y="210"/>
                    </a:lnTo>
                    <a:lnTo>
                      <a:pt x="138" y="210"/>
                    </a:lnTo>
                    <a:lnTo>
                      <a:pt x="136" y="202"/>
                    </a:lnTo>
                    <a:lnTo>
                      <a:pt x="134" y="196"/>
                    </a:lnTo>
                    <a:lnTo>
                      <a:pt x="134" y="196"/>
                    </a:lnTo>
                    <a:lnTo>
                      <a:pt x="126" y="184"/>
                    </a:lnTo>
                    <a:lnTo>
                      <a:pt x="124" y="184"/>
                    </a:lnTo>
                    <a:lnTo>
                      <a:pt x="122" y="184"/>
                    </a:lnTo>
                    <a:lnTo>
                      <a:pt x="120" y="186"/>
                    </a:lnTo>
                    <a:lnTo>
                      <a:pt x="118" y="192"/>
                    </a:lnTo>
                    <a:lnTo>
                      <a:pt x="118" y="192"/>
                    </a:lnTo>
                    <a:lnTo>
                      <a:pt x="116" y="192"/>
                    </a:lnTo>
                    <a:lnTo>
                      <a:pt x="114" y="192"/>
                    </a:lnTo>
                    <a:lnTo>
                      <a:pt x="114" y="186"/>
                    </a:lnTo>
                    <a:lnTo>
                      <a:pt x="114" y="186"/>
                    </a:lnTo>
                    <a:lnTo>
                      <a:pt x="112" y="182"/>
                    </a:lnTo>
                    <a:lnTo>
                      <a:pt x="112" y="178"/>
                    </a:lnTo>
                    <a:lnTo>
                      <a:pt x="108" y="170"/>
                    </a:lnTo>
                    <a:lnTo>
                      <a:pt x="108" y="170"/>
                    </a:lnTo>
                    <a:lnTo>
                      <a:pt x="112" y="168"/>
                    </a:lnTo>
                    <a:lnTo>
                      <a:pt x="114" y="166"/>
                    </a:lnTo>
                    <a:lnTo>
                      <a:pt x="118" y="158"/>
                    </a:lnTo>
                    <a:lnTo>
                      <a:pt x="118" y="158"/>
                    </a:lnTo>
                    <a:lnTo>
                      <a:pt x="114" y="152"/>
                    </a:lnTo>
                    <a:lnTo>
                      <a:pt x="110" y="150"/>
                    </a:lnTo>
                    <a:lnTo>
                      <a:pt x="110" y="150"/>
                    </a:lnTo>
                    <a:lnTo>
                      <a:pt x="108" y="152"/>
                    </a:lnTo>
                    <a:lnTo>
                      <a:pt x="106" y="150"/>
                    </a:lnTo>
                    <a:lnTo>
                      <a:pt x="104" y="144"/>
                    </a:lnTo>
                    <a:lnTo>
                      <a:pt x="104" y="144"/>
                    </a:lnTo>
                    <a:lnTo>
                      <a:pt x="104" y="138"/>
                    </a:lnTo>
                    <a:lnTo>
                      <a:pt x="106" y="134"/>
                    </a:lnTo>
                    <a:lnTo>
                      <a:pt x="106" y="134"/>
                    </a:lnTo>
                    <a:lnTo>
                      <a:pt x="106" y="128"/>
                    </a:lnTo>
                    <a:lnTo>
                      <a:pt x="104" y="126"/>
                    </a:lnTo>
                    <a:lnTo>
                      <a:pt x="104" y="126"/>
                    </a:lnTo>
                    <a:lnTo>
                      <a:pt x="102" y="126"/>
                    </a:lnTo>
                    <a:lnTo>
                      <a:pt x="100" y="132"/>
                    </a:lnTo>
                    <a:lnTo>
                      <a:pt x="100" y="132"/>
                    </a:lnTo>
                    <a:lnTo>
                      <a:pt x="100" y="146"/>
                    </a:lnTo>
                    <a:lnTo>
                      <a:pt x="98" y="150"/>
                    </a:lnTo>
                    <a:lnTo>
                      <a:pt x="98" y="152"/>
                    </a:lnTo>
                    <a:lnTo>
                      <a:pt x="96" y="152"/>
                    </a:lnTo>
                    <a:lnTo>
                      <a:pt x="96" y="152"/>
                    </a:lnTo>
                    <a:lnTo>
                      <a:pt x="92" y="148"/>
                    </a:lnTo>
                    <a:lnTo>
                      <a:pt x="90" y="140"/>
                    </a:lnTo>
                    <a:lnTo>
                      <a:pt x="88" y="130"/>
                    </a:lnTo>
                    <a:lnTo>
                      <a:pt x="88" y="118"/>
                    </a:lnTo>
                    <a:lnTo>
                      <a:pt x="88" y="118"/>
                    </a:lnTo>
                    <a:lnTo>
                      <a:pt x="88" y="140"/>
                    </a:lnTo>
                    <a:lnTo>
                      <a:pt x="88" y="148"/>
                    </a:lnTo>
                    <a:lnTo>
                      <a:pt x="88" y="152"/>
                    </a:lnTo>
                    <a:lnTo>
                      <a:pt x="88" y="152"/>
                    </a:lnTo>
                    <a:lnTo>
                      <a:pt x="92" y="154"/>
                    </a:lnTo>
                    <a:lnTo>
                      <a:pt x="94" y="156"/>
                    </a:lnTo>
                    <a:lnTo>
                      <a:pt x="98" y="156"/>
                    </a:lnTo>
                    <a:lnTo>
                      <a:pt x="100" y="152"/>
                    </a:lnTo>
                    <a:lnTo>
                      <a:pt x="100" y="152"/>
                    </a:lnTo>
                    <a:lnTo>
                      <a:pt x="102" y="152"/>
                    </a:lnTo>
                    <a:lnTo>
                      <a:pt x="104" y="152"/>
                    </a:lnTo>
                    <a:lnTo>
                      <a:pt x="106" y="160"/>
                    </a:lnTo>
                    <a:lnTo>
                      <a:pt x="106" y="160"/>
                    </a:lnTo>
                    <a:lnTo>
                      <a:pt x="104" y="182"/>
                    </a:lnTo>
                    <a:lnTo>
                      <a:pt x="106" y="190"/>
                    </a:lnTo>
                    <a:lnTo>
                      <a:pt x="110" y="198"/>
                    </a:lnTo>
                    <a:lnTo>
                      <a:pt x="110" y="198"/>
                    </a:lnTo>
                    <a:lnTo>
                      <a:pt x="110" y="200"/>
                    </a:lnTo>
                    <a:lnTo>
                      <a:pt x="110" y="204"/>
                    </a:lnTo>
                    <a:lnTo>
                      <a:pt x="110" y="204"/>
                    </a:lnTo>
                    <a:lnTo>
                      <a:pt x="110" y="216"/>
                    </a:lnTo>
                    <a:lnTo>
                      <a:pt x="110" y="216"/>
                    </a:lnTo>
                    <a:lnTo>
                      <a:pt x="114" y="214"/>
                    </a:lnTo>
                    <a:lnTo>
                      <a:pt x="114" y="214"/>
                    </a:lnTo>
                    <a:lnTo>
                      <a:pt x="116" y="214"/>
                    </a:lnTo>
                    <a:lnTo>
                      <a:pt x="118" y="214"/>
                    </a:lnTo>
                    <a:lnTo>
                      <a:pt x="122" y="218"/>
                    </a:lnTo>
                    <a:lnTo>
                      <a:pt x="126" y="222"/>
                    </a:lnTo>
                    <a:lnTo>
                      <a:pt x="128" y="222"/>
                    </a:lnTo>
                    <a:lnTo>
                      <a:pt x="130" y="222"/>
                    </a:lnTo>
                    <a:lnTo>
                      <a:pt x="130" y="222"/>
                    </a:lnTo>
                    <a:lnTo>
                      <a:pt x="130" y="228"/>
                    </a:lnTo>
                    <a:lnTo>
                      <a:pt x="130" y="228"/>
                    </a:lnTo>
                    <a:lnTo>
                      <a:pt x="128" y="232"/>
                    </a:lnTo>
                    <a:lnTo>
                      <a:pt x="126" y="232"/>
                    </a:lnTo>
                    <a:lnTo>
                      <a:pt x="126" y="232"/>
                    </a:lnTo>
                    <a:lnTo>
                      <a:pt x="116" y="230"/>
                    </a:lnTo>
                    <a:lnTo>
                      <a:pt x="116" y="230"/>
                    </a:lnTo>
                    <a:lnTo>
                      <a:pt x="118" y="240"/>
                    </a:lnTo>
                    <a:lnTo>
                      <a:pt x="118" y="246"/>
                    </a:lnTo>
                    <a:lnTo>
                      <a:pt x="116" y="248"/>
                    </a:lnTo>
                    <a:lnTo>
                      <a:pt x="116" y="248"/>
                    </a:lnTo>
                    <a:lnTo>
                      <a:pt x="112" y="264"/>
                    </a:lnTo>
                    <a:lnTo>
                      <a:pt x="112" y="264"/>
                    </a:lnTo>
                    <a:lnTo>
                      <a:pt x="110" y="264"/>
                    </a:lnTo>
                    <a:lnTo>
                      <a:pt x="110" y="264"/>
                    </a:lnTo>
                    <a:lnTo>
                      <a:pt x="108" y="258"/>
                    </a:lnTo>
                    <a:lnTo>
                      <a:pt x="108" y="258"/>
                    </a:lnTo>
                    <a:lnTo>
                      <a:pt x="108" y="250"/>
                    </a:lnTo>
                    <a:lnTo>
                      <a:pt x="106" y="244"/>
                    </a:lnTo>
                    <a:lnTo>
                      <a:pt x="102" y="234"/>
                    </a:lnTo>
                    <a:lnTo>
                      <a:pt x="102" y="234"/>
                    </a:lnTo>
                    <a:lnTo>
                      <a:pt x="100" y="232"/>
                    </a:lnTo>
                    <a:lnTo>
                      <a:pt x="100" y="232"/>
                    </a:lnTo>
                    <a:lnTo>
                      <a:pt x="98" y="228"/>
                    </a:lnTo>
                    <a:lnTo>
                      <a:pt x="98" y="228"/>
                    </a:lnTo>
                    <a:lnTo>
                      <a:pt x="96" y="222"/>
                    </a:lnTo>
                    <a:lnTo>
                      <a:pt x="94" y="220"/>
                    </a:lnTo>
                    <a:lnTo>
                      <a:pt x="94" y="214"/>
                    </a:lnTo>
                    <a:lnTo>
                      <a:pt x="94" y="214"/>
                    </a:lnTo>
                    <a:lnTo>
                      <a:pt x="96" y="210"/>
                    </a:lnTo>
                    <a:lnTo>
                      <a:pt x="98" y="210"/>
                    </a:lnTo>
                    <a:lnTo>
                      <a:pt x="100" y="210"/>
                    </a:lnTo>
                    <a:lnTo>
                      <a:pt x="100" y="208"/>
                    </a:lnTo>
                    <a:lnTo>
                      <a:pt x="100" y="208"/>
                    </a:lnTo>
                    <a:lnTo>
                      <a:pt x="96" y="188"/>
                    </a:lnTo>
                    <a:lnTo>
                      <a:pt x="92" y="180"/>
                    </a:lnTo>
                    <a:lnTo>
                      <a:pt x="88" y="176"/>
                    </a:lnTo>
                    <a:lnTo>
                      <a:pt x="88" y="176"/>
                    </a:lnTo>
                    <a:lnTo>
                      <a:pt x="84" y="172"/>
                    </a:lnTo>
                    <a:lnTo>
                      <a:pt x="80" y="166"/>
                    </a:lnTo>
                    <a:lnTo>
                      <a:pt x="78" y="158"/>
                    </a:lnTo>
                    <a:lnTo>
                      <a:pt x="76" y="148"/>
                    </a:lnTo>
                    <a:lnTo>
                      <a:pt x="76" y="148"/>
                    </a:lnTo>
                    <a:lnTo>
                      <a:pt x="74" y="154"/>
                    </a:lnTo>
                    <a:lnTo>
                      <a:pt x="70" y="160"/>
                    </a:lnTo>
                    <a:lnTo>
                      <a:pt x="66" y="162"/>
                    </a:lnTo>
                    <a:lnTo>
                      <a:pt x="60" y="160"/>
                    </a:lnTo>
                    <a:lnTo>
                      <a:pt x="60" y="160"/>
                    </a:lnTo>
                    <a:lnTo>
                      <a:pt x="58" y="156"/>
                    </a:lnTo>
                    <a:lnTo>
                      <a:pt x="58" y="150"/>
                    </a:lnTo>
                    <a:lnTo>
                      <a:pt x="58" y="140"/>
                    </a:lnTo>
                    <a:lnTo>
                      <a:pt x="58" y="140"/>
                    </a:lnTo>
                    <a:lnTo>
                      <a:pt x="56" y="132"/>
                    </a:lnTo>
                    <a:lnTo>
                      <a:pt x="56" y="128"/>
                    </a:lnTo>
                    <a:lnTo>
                      <a:pt x="58" y="124"/>
                    </a:lnTo>
                    <a:lnTo>
                      <a:pt x="58" y="124"/>
                    </a:lnTo>
                    <a:lnTo>
                      <a:pt x="52" y="120"/>
                    </a:lnTo>
                    <a:lnTo>
                      <a:pt x="50" y="118"/>
                    </a:lnTo>
                    <a:lnTo>
                      <a:pt x="48" y="112"/>
                    </a:lnTo>
                    <a:lnTo>
                      <a:pt x="48" y="112"/>
                    </a:lnTo>
                    <a:lnTo>
                      <a:pt x="50" y="122"/>
                    </a:lnTo>
                    <a:lnTo>
                      <a:pt x="50" y="122"/>
                    </a:lnTo>
                    <a:lnTo>
                      <a:pt x="50" y="148"/>
                    </a:lnTo>
                    <a:lnTo>
                      <a:pt x="52" y="158"/>
                    </a:lnTo>
                    <a:lnTo>
                      <a:pt x="56" y="168"/>
                    </a:lnTo>
                    <a:lnTo>
                      <a:pt x="56" y="168"/>
                    </a:lnTo>
                    <a:lnTo>
                      <a:pt x="58" y="176"/>
                    </a:lnTo>
                    <a:lnTo>
                      <a:pt x="56" y="186"/>
                    </a:lnTo>
                    <a:lnTo>
                      <a:pt x="56" y="186"/>
                    </a:lnTo>
                    <a:lnTo>
                      <a:pt x="52" y="192"/>
                    </a:lnTo>
                    <a:lnTo>
                      <a:pt x="50" y="190"/>
                    </a:lnTo>
                    <a:lnTo>
                      <a:pt x="48" y="188"/>
                    </a:lnTo>
                    <a:lnTo>
                      <a:pt x="46" y="182"/>
                    </a:lnTo>
                    <a:lnTo>
                      <a:pt x="46" y="182"/>
                    </a:lnTo>
                    <a:lnTo>
                      <a:pt x="48" y="188"/>
                    </a:lnTo>
                    <a:lnTo>
                      <a:pt x="50" y="190"/>
                    </a:lnTo>
                    <a:lnTo>
                      <a:pt x="52" y="192"/>
                    </a:lnTo>
                    <a:lnTo>
                      <a:pt x="56" y="192"/>
                    </a:lnTo>
                    <a:lnTo>
                      <a:pt x="56" y="192"/>
                    </a:lnTo>
                    <a:lnTo>
                      <a:pt x="58" y="192"/>
                    </a:lnTo>
                    <a:lnTo>
                      <a:pt x="60" y="194"/>
                    </a:lnTo>
                    <a:lnTo>
                      <a:pt x="62" y="198"/>
                    </a:lnTo>
                    <a:lnTo>
                      <a:pt x="60" y="206"/>
                    </a:lnTo>
                    <a:lnTo>
                      <a:pt x="60" y="206"/>
                    </a:lnTo>
                    <a:lnTo>
                      <a:pt x="60" y="208"/>
                    </a:lnTo>
                    <a:lnTo>
                      <a:pt x="60" y="208"/>
                    </a:lnTo>
                    <a:lnTo>
                      <a:pt x="60" y="220"/>
                    </a:lnTo>
                    <a:lnTo>
                      <a:pt x="60" y="226"/>
                    </a:lnTo>
                    <a:lnTo>
                      <a:pt x="60" y="230"/>
                    </a:lnTo>
                    <a:lnTo>
                      <a:pt x="60" y="230"/>
                    </a:lnTo>
                    <a:lnTo>
                      <a:pt x="56" y="230"/>
                    </a:lnTo>
                    <a:lnTo>
                      <a:pt x="54" y="232"/>
                    </a:lnTo>
                    <a:lnTo>
                      <a:pt x="50" y="230"/>
                    </a:lnTo>
                    <a:lnTo>
                      <a:pt x="48" y="228"/>
                    </a:lnTo>
                    <a:lnTo>
                      <a:pt x="48" y="228"/>
                    </a:lnTo>
                    <a:lnTo>
                      <a:pt x="42" y="214"/>
                    </a:lnTo>
                    <a:lnTo>
                      <a:pt x="38" y="206"/>
                    </a:lnTo>
                    <a:lnTo>
                      <a:pt x="34" y="202"/>
                    </a:lnTo>
                    <a:lnTo>
                      <a:pt x="34" y="202"/>
                    </a:lnTo>
                    <a:lnTo>
                      <a:pt x="34" y="198"/>
                    </a:lnTo>
                    <a:lnTo>
                      <a:pt x="36" y="192"/>
                    </a:lnTo>
                    <a:lnTo>
                      <a:pt x="36" y="192"/>
                    </a:lnTo>
                    <a:lnTo>
                      <a:pt x="34" y="198"/>
                    </a:lnTo>
                    <a:lnTo>
                      <a:pt x="32" y="200"/>
                    </a:lnTo>
                    <a:lnTo>
                      <a:pt x="30" y="200"/>
                    </a:lnTo>
                    <a:lnTo>
                      <a:pt x="30" y="200"/>
                    </a:lnTo>
                    <a:lnTo>
                      <a:pt x="26" y="196"/>
                    </a:lnTo>
                    <a:lnTo>
                      <a:pt x="26" y="188"/>
                    </a:lnTo>
                    <a:lnTo>
                      <a:pt x="28" y="174"/>
                    </a:lnTo>
                    <a:lnTo>
                      <a:pt x="28" y="174"/>
                    </a:lnTo>
                    <a:lnTo>
                      <a:pt x="32" y="166"/>
                    </a:lnTo>
                    <a:lnTo>
                      <a:pt x="34" y="164"/>
                    </a:lnTo>
                    <a:lnTo>
                      <a:pt x="38" y="164"/>
                    </a:lnTo>
                    <a:lnTo>
                      <a:pt x="38" y="164"/>
                    </a:lnTo>
                    <a:lnTo>
                      <a:pt x="36" y="162"/>
                    </a:lnTo>
                    <a:lnTo>
                      <a:pt x="34" y="162"/>
                    </a:lnTo>
                    <a:lnTo>
                      <a:pt x="34" y="162"/>
                    </a:lnTo>
                    <a:lnTo>
                      <a:pt x="32" y="160"/>
                    </a:lnTo>
                    <a:lnTo>
                      <a:pt x="32" y="160"/>
                    </a:lnTo>
                    <a:lnTo>
                      <a:pt x="30" y="152"/>
                    </a:lnTo>
                    <a:lnTo>
                      <a:pt x="32" y="148"/>
                    </a:lnTo>
                    <a:lnTo>
                      <a:pt x="36" y="146"/>
                    </a:lnTo>
                    <a:lnTo>
                      <a:pt x="36" y="146"/>
                    </a:lnTo>
                    <a:lnTo>
                      <a:pt x="38" y="146"/>
                    </a:lnTo>
                    <a:lnTo>
                      <a:pt x="38" y="144"/>
                    </a:lnTo>
                    <a:lnTo>
                      <a:pt x="38" y="144"/>
                    </a:lnTo>
                    <a:lnTo>
                      <a:pt x="36" y="146"/>
                    </a:lnTo>
                    <a:lnTo>
                      <a:pt x="36" y="146"/>
                    </a:lnTo>
                    <a:lnTo>
                      <a:pt x="32" y="146"/>
                    </a:lnTo>
                    <a:lnTo>
                      <a:pt x="30" y="148"/>
                    </a:lnTo>
                    <a:lnTo>
                      <a:pt x="26" y="146"/>
                    </a:lnTo>
                    <a:lnTo>
                      <a:pt x="24" y="142"/>
                    </a:lnTo>
                    <a:lnTo>
                      <a:pt x="24" y="142"/>
                    </a:lnTo>
                    <a:lnTo>
                      <a:pt x="20" y="126"/>
                    </a:lnTo>
                    <a:lnTo>
                      <a:pt x="20" y="116"/>
                    </a:lnTo>
                    <a:lnTo>
                      <a:pt x="18" y="106"/>
                    </a:lnTo>
                    <a:lnTo>
                      <a:pt x="18" y="106"/>
                    </a:lnTo>
                    <a:lnTo>
                      <a:pt x="22" y="100"/>
                    </a:lnTo>
                    <a:lnTo>
                      <a:pt x="24" y="100"/>
                    </a:lnTo>
                    <a:lnTo>
                      <a:pt x="28" y="102"/>
                    </a:lnTo>
                    <a:lnTo>
                      <a:pt x="32" y="100"/>
                    </a:lnTo>
                    <a:lnTo>
                      <a:pt x="32" y="100"/>
                    </a:lnTo>
                    <a:lnTo>
                      <a:pt x="34" y="100"/>
                    </a:lnTo>
                    <a:lnTo>
                      <a:pt x="36" y="102"/>
                    </a:lnTo>
                    <a:lnTo>
                      <a:pt x="36" y="108"/>
                    </a:lnTo>
                    <a:lnTo>
                      <a:pt x="38" y="116"/>
                    </a:lnTo>
                    <a:lnTo>
                      <a:pt x="40" y="122"/>
                    </a:lnTo>
                    <a:lnTo>
                      <a:pt x="40" y="122"/>
                    </a:lnTo>
                    <a:lnTo>
                      <a:pt x="36" y="102"/>
                    </a:lnTo>
                    <a:lnTo>
                      <a:pt x="36" y="92"/>
                    </a:lnTo>
                    <a:lnTo>
                      <a:pt x="38" y="82"/>
                    </a:lnTo>
                    <a:lnTo>
                      <a:pt x="38" y="82"/>
                    </a:lnTo>
                    <a:lnTo>
                      <a:pt x="42" y="82"/>
                    </a:lnTo>
                    <a:lnTo>
                      <a:pt x="44" y="80"/>
                    </a:lnTo>
                    <a:lnTo>
                      <a:pt x="44" y="72"/>
                    </a:lnTo>
                    <a:lnTo>
                      <a:pt x="44" y="72"/>
                    </a:lnTo>
                    <a:lnTo>
                      <a:pt x="40" y="70"/>
                    </a:lnTo>
                    <a:lnTo>
                      <a:pt x="38" y="70"/>
                    </a:lnTo>
                    <a:lnTo>
                      <a:pt x="38" y="72"/>
                    </a:lnTo>
                    <a:lnTo>
                      <a:pt x="38" y="72"/>
                    </a:lnTo>
                    <a:lnTo>
                      <a:pt x="36" y="74"/>
                    </a:lnTo>
                    <a:lnTo>
                      <a:pt x="36" y="74"/>
                    </a:lnTo>
                    <a:lnTo>
                      <a:pt x="32" y="72"/>
                    </a:lnTo>
                    <a:lnTo>
                      <a:pt x="28" y="66"/>
                    </a:lnTo>
                    <a:lnTo>
                      <a:pt x="22" y="62"/>
                    </a:lnTo>
                    <a:lnTo>
                      <a:pt x="20" y="62"/>
                    </a:lnTo>
                    <a:lnTo>
                      <a:pt x="18" y="64"/>
                    </a:lnTo>
                    <a:lnTo>
                      <a:pt x="18" y="64"/>
                    </a:lnTo>
                    <a:lnTo>
                      <a:pt x="12" y="60"/>
                    </a:lnTo>
                    <a:lnTo>
                      <a:pt x="6" y="60"/>
                    </a:lnTo>
                    <a:lnTo>
                      <a:pt x="6" y="60"/>
                    </a:lnTo>
                    <a:lnTo>
                      <a:pt x="4" y="58"/>
                    </a:lnTo>
                    <a:lnTo>
                      <a:pt x="2" y="56"/>
                    </a:lnTo>
                    <a:lnTo>
                      <a:pt x="0" y="48"/>
                    </a:lnTo>
                    <a:lnTo>
                      <a:pt x="0" y="48"/>
                    </a:lnTo>
                    <a:lnTo>
                      <a:pt x="0" y="42"/>
                    </a:lnTo>
                    <a:lnTo>
                      <a:pt x="2" y="36"/>
                    </a:lnTo>
                    <a:lnTo>
                      <a:pt x="4" y="30"/>
                    </a:lnTo>
                    <a:lnTo>
                      <a:pt x="2" y="22"/>
                    </a:lnTo>
                    <a:lnTo>
                      <a:pt x="2" y="22"/>
                    </a:lnTo>
                    <a:lnTo>
                      <a:pt x="2" y="18"/>
                    </a:lnTo>
                    <a:lnTo>
                      <a:pt x="2" y="18"/>
                    </a:lnTo>
                    <a:lnTo>
                      <a:pt x="4" y="14"/>
                    </a:lnTo>
                    <a:lnTo>
                      <a:pt x="4" y="14"/>
                    </a:lnTo>
                    <a:lnTo>
                      <a:pt x="8" y="12"/>
                    </a:lnTo>
                    <a:lnTo>
                      <a:pt x="12" y="12"/>
                    </a:lnTo>
                    <a:lnTo>
                      <a:pt x="14" y="18"/>
                    </a:lnTo>
                    <a:lnTo>
                      <a:pt x="18" y="28"/>
                    </a:lnTo>
                    <a:lnTo>
                      <a:pt x="18" y="28"/>
                    </a:lnTo>
                    <a:lnTo>
                      <a:pt x="20" y="38"/>
                    </a:lnTo>
                    <a:lnTo>
                      <a:pt x="24" y="40"/>
                    </a:lnTo>
                    <a:lnTo>
                      <a:pt x="26" y="40"/>
                    </a:lnTo>
                    <a:lnTo>
                      <a:pt x="30" y="36"/>
                    </a:lnTo>
                    <a:lnTo>
                      <a:pt x="30" y="36"/>
                    </a:lnTo>
                    <a:lnTo>
                      <a:pt x="32" y="36"/>
                    </a:lnTo>
                    <a:lnTo>
                      <a:pt x="36" y="36"/>
                    </a:lnTo>
                    <a:lnTo>
                      <a:pt x="40" y="40"/>
                    </a:lnTo>
                    <a:lnTo>
                      <a:pt x="40" y="40"/>
                    </a:lnTo>
                    <a:lnTo>
                      <a:pt x="38" y="34"/>
                    </a:lnTo>
                    <a:lnTo>
                      <a:pt x="36" y="30"/>
                    </a:lnTo>
                    <a:lnTo>
                      <a:pt x="34" y="28"/>
                    </a:lnTo>
                    <a:lnTo>
                      <a:pt x="32" y="22"/>
                    </a:lnTo>
                    <a:lnTo>
                      <a:pt x="32" y="22"/>
                    </a:lnTo>
                    <a:lnTo>
                      <a:pt x="32" y="16"/>
                    </a:lnTo>
                    <a:lnTo>
                      <a:pt x="32" y="16"/>
                    </a:lnTo>
                    <a:lnTo>
                      <a:pt x="34" y="14"/>
                    </a:lnTo>
                    <a:lnTo>
                      <a:pt x="34" y="14"/>
                    </a:lnTo>
                    <a:lnTo>
                      <a:pt x="36" y="12"/>
                    </a:lnTo>
                    <a:lnTo>
                      <a:pt x="36" y="12"/>
                    </a:lnTo>
                    <a:lnTo>
                      <a:pt x="42" y="2"/>
                    </a:lnTo>
                    <a:lnTo>
                      <a:pt x="44" y="0"/>
                    </a:lnTo>
                    <a:lnTo>
                      <a:pt x="46" y="0"/>
                    </a:lnTo>
                    <a:lnTo>
                      <a:pt x="50" y="0"/>
                    </a:lnTo>
                    <a:lnTo>
                      <a:pt x="52" y="4"/>
                    </a:lnTo>
                    <a:lnTo>
                      <a:pt x="58" y="12"/>
                    </a:lnTo>
                    <a:lnTo>
                      <a:pt x="58" y="12"/>
                    </a:lnTo>
                    <a:lnTo>
                      <a:pt x="58" y="18"/>
                    </a:lnTo>
                    <a:lnTo>
                      <a:pt x="56" y="22"/>
                    </a:lnTo>
                    <a:lnTo>
                      <a:pt x="54" y="30"/>
                    </a:lnTo>
                    <a:lnTo>
                      <a:pt x="54" y="30"/>
                    </a:lnTo>
                    <a:lnTo>
                      <a:pt x="52" y="34"/>
                    </a:lnTo>
                    <a:lnTo>
                      <a:pt x="52" y="42"/>
                    </a:lnTo>
                    <a:lnTo>
                      <a:pt x="52" y="42"/>
                    </a:lnTo>
                    <a:lnTo>
                      <a:pt x="54" y="44"/>
                    </a:lnTo>
                    <a:lnTo>
                      <a:pt x="54" y="44"/>
                    </a:lnTo>
                    <a:lnTo>
                      <a:pt x="56" y="42"/>
                    </a:lnTo>
                    <a:lnTo>
                      <a:pt x="56" y="42"/>
                    </a:lnTo>
                    <a:lnTo>
                      <a:pt x="60" y="40"/>
                    </a:lnTo>
                    <a:lnTo>
                      <a:pt x="64" y="38"/>
                    </a:lnTo>
                    <a:lnTo>
                      <a:pt x="64" y="38"/>
                    </a:lnTo>
                    <a:lnTo>
                      <a:pt x="68" y="40"/>
                    </a:lnTo>
                    <a:lnTo>
                      <a:pt x="70" y="44"/>
                    </a:lnTo>
                    <a:lnTo>
                      <a:pt x="72" y="50"/>
                    </a:lnTo>
                    <a:lnTo>
                      <a:pt x="70" y="60"/>
                    </a:lnTo>
                    <a:lnTo>
                      <a:pt x="70" y="60"/>
                    </a:lnTo>
                    <a:lnTo>
                      <a:pt x="70" y="72"/>
                    </a:lnTo>
                    <a:lnTo>
                      <a:pt x="68" y="78"/>
                    </a:lnTo>
                    <a:lnTo>
                      <a:pt x="66" y="80"/>
                    </a:lnTo>
                    <a:lnTo>
                      <a:pt x="62" y="80"/>
                    </a:lnTo>
                    <a:lnTo>
                      <a:pt x="62" y="80"/>
                    </a:lnTo>
                    <a:lnTo>
                      <a:pt x="60" y="80"/>
                    </a:lnTo>
                    <a:lnTo>
                      <a:pt x="58" y="82"/>
                    </a:lnTo>
                    <a:lnTo>
                      <a:pt x="58" y="82"/>
                    </a:lnTo>
                    <a:lnTo>
                      <a:pt x="62" y="80"/>
                    </a:lnTo>
                    <a:lnTo>
                      <a:pt x="66" y="82"/>
                    </a:lnTo>
                    <a:lnTo>
                      <a:pt x="72" y="82"/>
                    </a:lnTo>
                    <a:lnTo>
                      <a:pt x="76" y="78"/>
                    </a:lnTo>
                    <a:lnTo>
                      <a:pt x="76" y="78"/>
                    </a:lnTo>
                    <a:lnTo>
                      <a:pt x="78" y="80"/>
                    </a:lnTo>
                    <a:lnTo>
                      <a:pt x="80" y="82"/>
                    </a:lnTo>
                    <a:lnTo>
                      <a:pt x="80" y="82"/>
                    </a:lnTo>
                    <a:lnTo>
                      <a:pt x="80" y="88"/>
                    </a:lnTo>
                    <a:lnTo>
                      <a:pt x="82" y="90"/>
                    </a:lnTo>
                    <a:lnTo>
                      <a:pt x="88" y="88"/>
                    </a:lnTo>
                    <a:lnTo>
                      <a:pt x="88" y="88"/>
                    </a:lnTo>
                    <a:lnTo>
                      <a:pt x="92" y="92"/>
                    </a:lnTo>
                    <a:lnTo>
                      <a:pt x="96" y="98"/>
                    </a:lnTo>
                    <a:lnTo>
                      <a:pt x="96" y="98"/>
                    </a:lnTo>
                    <a:lnTo>
                      <a:pt x="98" y="102"/>
                    </a:lnTo>
                    <a:lnTo>
                      <a:pt x="98" y="102"/>
                    </a:lnTo>
                    <a:lnTo>
                      <a:pt x="106" y="110"/>
                    </a:lnTo>
                    <a:lnTo>
                      <a:pt x="106" y="110"/>
                    </a:lnTo>
                    <a:lnTo>
                      <a:pt x="116" y="122"/>
                    </a:lnTo>
                    <a:lnTo>
                      <a:pt x="120" y="130"/>
                    </a:lnTo>
                    <a:lnTo>
                      <a:pt x="124" y="142"/>
                    </a:lnTo>
                    <a:lnTo>
                      <a:pt x="124" y="142"/>
                    </a:lnTo>
                    <a:lnTo>
                      <a:pt x="126" y="140"/>
                    </a:lnTo>
                    <a:lnTo>
                      <a:pt x="126" y="138"/>
                    </a:lnTo>
                    <a:lnTo>
                      <a:pt x="126" y="140"/>
                    </a:lnTo>
                    <a:lnTo>
                      <a:pt x="126" y="140"/>
                    </a:lnTo>
                    <a:lnTo>
                      <a:pt x="124" y="140"/>
                    </a:lnTo>
                    <a:lnTo>
                      <a:pt x="122" y="138"/>
                    </a:lnTo>
                    <a:lnTo>
                      <a:pt x="120" y="130"/>
                    </a:lnTo>
                    <a:lnTo>
                      <a:pt x="120" y="130"/>
                    </a:lnTo>
                    <a:lnTo>
                      <a:pt x="120" y="120"/>
                    </a:lnTo>
                    <a:lnTo>
                      <a:pt x="124" y="116"/>
                    </a:lnTo>
                    <a:lnTo>
                      <a:pt x="124" y="116"/>
                    </a:lnTo>
                    <a:lnTo>
                      <a:pt x="126" y="118"/>
                    </a:lnTo>
                    <a:lnTo>
                      <a:pt x="128" y="118"/>
                    </a:lnTo>
                    <a:lnTo>
                      <a:pt x="132" y="126"/>
                    </a:lnTo>
                    <a:lnTo>
                      <a:pt x="138" y="146"/>
                    </a:lnTo>
                    <a:lnTo>
                      <a:pt x="138" y="146"/>
                    </a:lnTo>
                    <a:lnTo>
                      <a:pt x="138" y="154"/>
                    </a:lnTo>
                    <a:lnTo>
                      <a:pt x="138" y="164"/>
                    </a:lnTo>
                    <a:lnTo>
                      <a:pt x="138" y="164"/>
                    </a:lnTo>
                    <a:lnTo>
                      <a:pt x="140" y="168"/>
                    </a:lnTo>
                    <a:lnTo>
                      <a:pt x="140" y="168"/>
                    </a:lnTo>
                    <a:lnTo>
                      <a:pt x="142" y="174"/>
                    </a:lnTo>
                    <a:lnTo>
                      <a:pt x="144" y="180"/>
                    </a:lnTo>
                    <a:lnTo>
                      <a:pt x="144" y="180"/>
                    </a:lnTo>
                    <a:lnTo>
                      <a:pt x="144" y="190"/>
                    </a:lnTo>
                    <a:lnTo>
                      <a:pt x="144" y="194"/>
                    </a:lnTo>
                    <a:lnTo>
                      <a:pt x="148" y="192"/>
                    </a:lnTo>
                    <a:lnTo>
                      <a:pt x="150" y="190"/>
                    </a:lnTo>
                    <a:lnTo>
                      <a:pt x="150" y="190"/>
                    </a:lnTo>
                    <a:lnTo>
                      <a:pt x="154" y="188"/>
                    </a:lnTo>
                    <a:lnTo>
                      <a:pt x="158" y="188"/>
                    </a:lnTo>
                    <a:lnTo>
                      <a:pt x="158" y="188"/>
                    </a:lnTo>
                    <a:lnTo>
                      <a:pt x="156" y="188"/>
                    </a:lnTo>
                    <a:lnTo>
                      <a:pt x="154" y="186"/>
                    </a:lnTo>
                    <a:lnTo>
                      <a:pt x="150" y="180"/>
                    </a:lnTo>
                    <a:lnTo>
                      <a:pt x="146" y="164"/>
                    </a:lnTo>
                    <a:lnTo>
                      <a:pt x="146" y="164"/>
                    </a:lnTo>
                    <a:lnTo>
                      <a:pt x="144" y="160"/>
                    </a:lnTo>
                    <a:lnTo>
                      <a:pt x="144" y="154"/>
                    </a:lnTo>
                    <a:lnTo>
                      <a:pt x="142" y="146"/>
                    </a:lnTo>
                    <a:lnTo>
                      <a:pt x="142" y="146"/>
                    </a:lnTo>
                    <a:lnTo>
                      <a:pt x="140" y="138"/>
                    </a:lnTo>
                    <a:lnTo>
                      <a:pt x="140" y="132"/>
                    </a:lnTo>
                    <a:lnTo>
                      <a:pt x="140" y="118"/>
                    </a:lnTo>
                    <a:lnTo>
                      <a:pt x="140" y="118"/>
                    </a:lnTo>
                    <a:lnTo>
                      <a:pt x="140" y="110"/>
                    </a:lnTo>
                    <a:lnTo>
                      <a:pt x="142" y="104"/>
                    </a:lnTo>
                    <a:lnTo>
                      <a:pt x="142" y="104"/>
                    </a:lnTo>
                    <a:lnTo>
                      <a:pt x="144" y="104"/>
                    </a:lnTo>
                    <a:lnTo>
                      <a:pt x="144" y="104"/>
                    </a:lnTo>
                    <a:lnTo>
                      <a:pt x="148" y="108"/>
                    </a:lnTo>
                    <a:lnTo>
                      <a:pt x="148" y="108"/>
                    </a:lnTo>
                    <a:lnTo>
                      <a:pt x="150" y="114"/>
                    </a:lnTo>
                    <a:lnTo>
                      <a:pt x="154" y="120"/>
                    </a:lnTo>
                    <a:lnTo>
                      <a:pt x="154" y="120"/>
                    </a:lnTo>
                    <a:lnTo>
                      <a:pt x="152" y="114"/>
                    </a:lnTo>
                    <a:lnTo>
                      <a:pt x="152" y="110"/>
                    </a:lnTo>
                    <a:lnTo>
                      <a:pt x="154" y="106"/>
                    </a:lnTo>
                    <a:lnTo>
                      <a:pt x="154" y="106"/>
                    </a:lnTo>
                    <a:lnTo>
                      <a:pt x="156" y="102"/>
                    </a:lnTo>
                    <a:lnTo>
                      <a:pt x="154" y="98"/>
                    </a:lnTo>
                    <a:lnTo>
                      <a:pt x="154" y="98"/>
                    </a:lnTo>
                    <a:lnTo>
                      <a:pt x="152" y="94"/>
                    </a:lnTo>
                    <a:lnTo>
                      <a:pt x="152" y="90"/>
                    </a:lnTo>
                    <a:lnTo>
                      <a:pt x="154" y="86"/>
                    </a:lnTo>
                    <a:lnTo>
                      <a:pt x="154" y="86"/>
                    </a:lnTo>
                    <a:lnTo>
                      <a:pt x="156" y="84"/>
                    </a:lnTo>
                    <a:lnTo>
                      <a:pt x="156" y="84"/>
                    </a:lnTo>
                    <a:lnTo>
                      <a:pt x="160" y="84"/>
                    </a:lnTo>
                    <a:lnTo>
                      <a:pt x="162" y="86"/>
                    </a:lnTo>
                    <a:lnTo>
                      <a:pt x="162" y="86"/>
                    </a:lnTo>
                    <a:lnTo>
                      <a:pt x="162" y="90"/>
                    </a:lnTo>
                    <a:lnTo>
                      <a:pt x="164" y="90"/>
                    </a:lnTo>
                    <a:lnTo>
                      <a:pt x="164" y="90"/>
                    </a:lnTo>
                    <a:lnTo>
                      <a:pt x="164" y="94"/>
                    </a:lnTo>
                    <a:lnTo>
                      <a:pt x="164" y="96"/>
                    </a:lnTo>
                    <a:lnTo>
                      <a:pt x="162" y="98"/>
                    </a:lnTo>
                    <a:lnTo>
                      <a:pt x="164" y="102"/>
                    </a:lnTo>
                    <a:lnTo>
                      <a:pt x="164" y="102"/>
                    </a:lnTo>
                    <a:lnTo>
                      <a:pt x="164" y="106"/>
                    </a:lnTo>
                    <a:lnTo>
                      <a:pt x="164" y="106"/>
                    </a:lnTo>
                    <a:lnTo>
                      <a:pt x="168" y="108"/>
                    </a:lnTo>
                    <a:lnTo>
                      <a:pt x="170" y="110"/>
                    </a:lnTo>
                    <a:lnTo>
                      <a:pt x="170" y="110"/>
                    </a:lnTo>
                    <a:lnTo>
                      <a:pt x="172" y="114"/>
                    </a:lnTo>
                    <a:lnTo>
                      <a:pt x="172" y="114"/>
                    </a:lnTo>
                    <a:lnTo>
                      <a:pt x="172" y="122"/>
                    </a:lnTo>
                    <a:lnTo>
                      <a:pt x="170" y="128"/>
                    </a:lnTo>
                    <a:lnTo>
                      <a:pt x="170" y="128"/>
                    </a:lnTo>
                    <a:lnTo>
                      <a:pt x="168" y="128"/>
                    </a:lnTo>
                    <a:lnTo>
                      <a:pt x="168" y="128"/>
                    </a:lnTo>
                    <a:lnTo>
                      <a:pt x="166" y="124"/>
                    </a:lnTo>
                    <a:lnTo>
                      <a:pt x="164" y="122"/>
                    </a:lnTo>
                    <a:lnTo>
                      <a:pt x="162" y="124"/>
                    </a:lnTo>
                    <a:lnTo>
                      <a:pt x="162" y="124"/>
                    </a:lnTo>
                    <a:lnTo>
                      <a:pt x="162" y="130"/>
                    </a:lnTo>
                    <a:lnTo>
                      <a:pt x="162" y="136"/>
                    </a:lnTo>
                    <a:lnTo>
                      <a:pt x="162" y="136"/>
                    </a:lnTo>
                    <a:lnTo>
                      <a:pt x="160" y="138"/>
                    </a:lnTo>
                    <a:lnTo>
                      <a:pt x="156" y="138"/>
                    </a:lnTo>
                    <a:lnTo>
                      <a:pt x="156" y="138"/>
                    </a:lnTo>
                    <a:lnTo>
                      <a:pt x="158" y="140"/>
                    </a:lnTo>
                    <a:lnTo>
                      <a:pt x="160" y="138"/>
                    </a:lnTo>
                    <a:lnTo>
                      <a:pt x="164" y="136"/>
                    </a:lnTo>
                    <a:lnTo>
                      <a:pt x="164" y="136"/>
                    </a:lnTo>
                    <a:lnTo>
                      <a:pt x="168" y="136"/>
                    </a:lnTo>
                    <a:lnTo>
                      <a:pt x="170" y="142"/>
                    </a:lnTo>
                    <a:lnTo>
                      <a:pt x="170" y="142"/>
                    </a:lnTo>
                    <a:lnTo>
                      <a:pt x="170" y="150"/>
                    </a:lnTo>
                    <a:lnTo>
                      <a:pt x="170" y="156"/>
                    </a:lnTo>
                    <a:lnTo>
                      <a:pt x="170"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4" name="Freeform 2365">
                <a:extLst>
                  <a:ext uri="{FF2B5EF4-FFF2-40B4-BE49-F238E27FC236}">
                    <a16:creationId xmlns:a16="http://schemas.microsoft.com/office/drawing/2014/main" id="{4D426CC3-CFD6-F635-5A0B-8CCA773E94DB}"/>
                  </a:ext>
                </a:extLst>
              </p:cNvPr>
              <p:cNvSpPr>
                <a:spLocks/>
              </p:cNvSpPr>
              <p:nvPr/>
            </p:nvSpPr>
            <p:spPr bwMode="auto">
              <a:xfrm>
                <a:off x="5862" y="1812"/>
                <a:ext cx="14" cy="30"/>
              </a:xfrm>
              <a:custGeom>
                <a:avLst/>
                <a:gdLst>
                  <a:gd name="T0" fmla="*/ 6 w 14"/>
                  <a:gd name="T1" fmla="*/ 26 h 30"/>
                  <a:gd name="T2" fmla="*/ 6 w 14"/>
                  <a:gd name="T3" fmla="*/ 26 h 30"/>
                  <a:gd name="T4" fmla="*/ 4 w 14"/>
                  <a:gd name="T5" fmla="*/ 20 h 30"/>
                  <a:gd name="T6" fmla="*/ 0 w 14"/>
                  <a:gd name="T7" fmla="*/ 20 h 30"/>
                  <a:gd name="T8" fmla="*/ 0 w 14"/>
                  <a:gd name="T9" fmla="*/ 20 h 30"/>
                  <a:gd name="T10" fmla="*/ 0 w 14"/>
                  <a:gd name="T11" fmla="*/ 10 h 30"/>
                  <a:gd name="T12" fmla="*/ 0 w 14"/>
                  <a:gd name="T13" fmla="*/ 10 h 30"/>
                  <a:gd name="T14" fmla="*/ 0 w 14"/>
                  <a:gd name="T15" fmla="*/ 4 h 30"/>
                  <a:gd name="T16" fmla="*/ 0 w 14"/>
                  <a:gd name="T17" fmla="*/ 2 h 30"/>
                  <a:gd name="T18" fmla="*/ 2 w 14"/>
                  <a:gd name="T19" fmla="*/ 0 h 30"/>
                  <a:gd name="T20" fmla="*/ 2 w 14"/>
                  <a:gd name="T21" fmla="*/ 0 h 30"/>
                  <a:gd name="T22" fmla="*/ 2 w 14"/>
                  <a:gd name="T23" fmla="*/ 0 h 30"/>
                  <a:gd name="T24" fmla="*/ 4 w 14"/>
                  <a:gd name="T25" fmla="*/ 2 h 30"/>
                  <a:gd name="T26" fmla="*/ 6 w 14"/>
                  <a:gd name="T27" fmla="*/ 8 h 30"/>
                  <a:gd name="T28" fmla="*/ 6 w 14"/>
                  <a:gd name="T29" fmla="*/ 8 h 30"/>
                  <a:gd name="T30" fmla="*/ 6 w 14"/>
                  <a:gd name="T31" fmla="*/ 14 h 30"/>
                  <a:gd name="T32" fmla="*/ 10 w 14"/>
                  <a:gd name="T33" fmla="*/ 16 h 30"/>
                  <a:gd name="T34" fmla="*/ 10 w 14"/>
                  <a:gd name="T35" fmla="*/ 16 h 30"/>
                  <a:gd name="T36" fmla="*/ 12 w 14"/>
                  <a:gd name="T37" fmla="*/ 20 h 30"/>
                  <a:gd name="T38" fmla="*/ 14 w 14"/>
                  <a:gd name="T39" fmla="*/ 24 h 30"/>
                  <a:gd name="T40" fmla="*/ 12 w 14"/>
                  <a:gd name="T41" fmla="*/ 28 h 30"/>
                  <a:gd name="T42" fmla="*/ 12 w 14"/>
                  <a:gd name="T43" fmla="*/ 28 h 30"/>
                  <a:gd name="T44" fmla="*/ 12 w 14"/>
                  <a:gd name="T45" fmla="*/ 30 h 30"/>
                  <a:gd name="T46" fmla="*/ 10 w 14"/>
                  <a:gd name="T47" fmla="*/ 30 h 30"/>
                  <a:gd name="T48" fmla="*/ 6 w 14"/>
                  <a:gd name="T49" fmla="*/ 26 h 30"/>
                  <a:gd name="T50" fmla="*/ 6 w 14"/>
                  <a:gd name="T5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0">
                    <a:moveTo>
                      <a:pt x="6" y="26"/>
                    </a:moveTo>
                    <a:lnTo>
                      <a:pt x="6" y="26"/>
                    </a:lnTo>
                    <a:lnTo>
                      <a:pt x="4" y="20"/>
                    </a:lnTo>
                    <a:lnTo>
                      <a:pt x="0" y="20"/>
                    </a:lnTo>
                    <a:lnTo>
                      <a:pt x="0" y="20"/>
                    </a:lnTo>
                    <a:lnTo>
                      <a:pt x="0" y="10"/>
                    </a:lnTo>
                    <a:lnTo>
                      <a:pt x="0" y="10"/>
                    </a:lnTo>
                    <a:lnTo>
                      <a:pt x="0" y="4"/>
                    </a:lnTo>
                    <a:lnTo>
                      <a:pt x="0" y="2"/>
                    </a:lnTo>
                    <a:lnTo>
                      <a:pt x="2" y="0"/>
                    </a:lnTo>
                    <a:lnTo>
                      <a:pt x="2" y="0"/>
                    </a:lnTo>
                    <a:lnTo>
                      <a:pt x="2" y="0"/>
                    </a:lnTo>
                    <a:lnTo>
                      <a:pt x="4" y="2"/>
                    </a:lnTo>
                    <a:lnTo>
                      <a:pt x="6" y="8"/>
                    </a:lnTo>
                    <a:lnTo>
                      <a:pt x="6" y="8"/>
                    </a:lnTo>
                    <a:lnTo>
                      <a:pt x="6" y="14"/>
                    </a:lnTo>
                    <a:lnTo>
                      <a:pt x="10" y="16"/>
                    </a:lnTo>
                    <a:lnTo>
                      <a:pt x="10" y="16"/>
                    </a:lnTo>
                    <a:lnTo>
                      <a:pt x="12" y="20"/>
                    </a:lnTo>
                    <a:lnTo>
                      <a:pt x="14" y="24"/>
                    </a:lnTo>
                    <a:lnTo>
                      <a:pt x="12" y="28"/>
                    </a:lnTo>
                    <a:lnTo>
                      <a:pt x="12" y="28"/>
                    </a:lnTo>
                    <a:lnTo>
                      <a:pt x="12" y="30"/>
                    </a:lnTo>
                    <a:lnTo>
                      <a:pt x="10" y="30"/>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5" name="Freeform 2366">
                <a:extLst>
                  <a:ext uri="{FF2B5EF4-FFF2-40B4-BE49-F238E27FC236}">
                    <a16:creationId xmlns:a16="http://schemas.microsoft.com/office/drawing/2014/main" id="{F12BFE68-BC01-1821-45BD-4786C7CAD48D}"/>
                  </a:ext>
                </a:extLst>
              </p:cNvPr>
              <p:cNvSpPr>
                <a:spLocks/>
              </p:cNvSpPr>
              <p:nvPr/>
            </p:nvSpPr>
            <p:spPr bwMode="auto">
              <a:xfrm>
                <a:off x="5894" y="1900"/>
                <a:ext cx="12" cy="20"/>
              </a:xfrm>
              <a:custGeom>
                <a:avLst/>
                <a:gdLst>
                  <a:gd name="T0" fmla="*/ 8 w 12"/>
                  <a:gd name="T1" fmla="*/ 0 h 20"/>
                  <a:gd name="T2" fmla="*/ 8 w 12"/>
                  <a:gd name="T3" fmla="*/ 0 h 20"/>
                  <a:gd name="T4" fmla="*/ 10 w 12"/>
                  <a:gd name="T5" fmla="*/ 0 h 20"/>
                  <a:gd name="T6" fmla="*/ 10 w 12"/>
                  <a:gd name="T7" fmla="*/ 0 h 20"/>
                  <a:gd name="T8" fmla="*/ 10 w 12"/>
                  <a:gd name="T9" fmla="*/ 4 h 20"/>
                  <a:gd name="T10" fmla="*/ 10 w 12"/>
                  <a:gd name="T11" fmla="*/ 4 h 20"/>
                  <a:gd name="T12" fmla="*/ 12 w 12"/>
                  <a:gd name="T13" fmla="*/ 12 h 20"/>
                  <a:gd name="T14" fmla="*/ 10 w 12"/>
                  <a:gd name="T15" fmla="*/ 20 h 20"/>
                  <a:gd name="T16" fmla="*/ 10 w 12"/>
                  <a:gd name="T17" fmla="*/ 20 h 20"/>
                  <a:gd name="T18" fmla="*/ 10 w 12"/>
                  <a:gd name="T19" fmla="*/ 20 h 20"/>
                  <a:gd name="T20" fmla="*/ 6 w 12"/>
                  <a:gd name="T21" fmla="*/ 16 h 20"/>
                  <a:gd name="T22" fmla="*/ 6 w 12"/>
                  <a:gd name="T23" fmla="*/ 16 h 20"/>
                  <a:gd name="T24" fmla="*/ 2 w 12"/>
                  <a:gd name="T25" fmla="*/ 14 h 20"/>
                  <a:gd name="T26" fmla="*/ 2 w 12"/>
                  <a:gd name="T27" fmla="*/ 12 h 20"/>
                  <a:gd name="T28" fmla="*/ 0 w 12"/>
                  <a:gd name="T29" fmla="*/ 6 h 20"/>
                  <a:gd name="T30" fmla="*/ 0 w 12"/>
                  <a:gd name="T31" fmla="*/ 6 h 20"/>
                  <a:gd name="T32" fmla="*/ 2 w 12"/>
                  <a:gd name="T33" fmla="*/ 2 h 20"/>
                  <a:gd name="T34" fmla="*/ 4 w 12"/>
                  <a:gd name="T35" fmla="*/ 0 h 20"/>
                  <a:gd name="T36" fmla="*/ 8 w 12"/>
                  <a:gd name="T37" fmla="*/ 0 h 20"/>
                  <a:gd name="T38" fmla="*/ 8 w 1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0">
                    <a:moveTo>
                      <a:pt x="8" y="0"/>
                    </a:moveTo>
                    <a:lnTo>
                      <a:pt x="8" y="0"/>
                    </a:lnTo>
                    <a:lnTo>
                      <a:pt x="10" y="0"/>
                    </a:lnTo>
                    <a:lnTo>
                      <a:pt x="10" y="0"/>
                    </a:lnTo>
                    <a:lnTo>
                      <a:pt x="10" y="4"/>
                    </a:lnTo>
                    <a:lnTo>
                      <a:pt x="10" y="4"/>
                    </a:lnTo>
                    <a:lnTo>
                      <a:pt x="12" y="12"/>
                    </a:lnTo>
                    <a:lnTo>
                      <a:pt x="10" y="20"/>
                    </a:lnTo>
                    <a:lnTo>
                      <a:pt x="10" y="20"/>
                    </a:lnTo>
                    <a:lnTo>
                      <a:pt x="10" y="20"/>
                    </a:lnTo>
                    <a:lnTo>
                      <a:pt x="6" y="16"/>
                    </a:lnTo>
                    <a:lnTo>
                      <a:pt x="6" y="16"/>
                    </a:lnTo>
                    <a:lnTo>
                      <a:pt x="2" y="14"/>
                    </a:lnTo>
                    <a:lnTo>
                      <a:pt x="2" y="12"/>
                    </a:lnTo>
                    <a:lnTo>
                      <a:pt x="0" y="6"/>
                    </a:lnTo>
                    <a:lnTo>
                      <a:pt x="0" y="6"/>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6" name="Freeform 2367">
                <a:extLst>
                  <a:ext uri="{FF2B5EF4-FFF2-40B4-BE49-F238E27FC236}">
                    <a16:creationId xmlns:a16="http://schemas.microsoft.com/office/drawing/2014/main" id="{86BFD0D9-FBE6-95AD-DF1B-F15A81C773BA}"/>
                  </a:ext>
                </a:extLst>
              </p:cNvPr>
              <p:cNvSpPr>
                <a:spLocks/>
              </p:cNvSpPr>
              <p:nvPr/>
            </p:nvSpPr>
            <p:spPr bwMode="auto">
              <a:xfrm>
                <a:off x="5882" y="1938"/>
                <a:ext cx="8" cy="10"/>
              </a:xfrm>
              <a:custGeom>
                <a:avLst/>
                <a:gdLst>
                  <a:gd name="T0" fmla="*/ 8 w 8"/>
                  <a:gd name="T1" fmla="*/ 8 h 10"/>
                  <a:gd name="T2" fmla="*/ 8 w 8"/>
                  <a:gd name="T3" fmla="*/ 8 h 10"/>
                  <a:gd name="T4" fmla="*/ 6 w 8"/>
                  <a:gd name="T5" fmla="*/ 10 h 10"/>
                  <a:gd name="T6" fmla="*/ 4 w 8"/>
                  <a:gd name="T7" fmla="*/ 10 h 10"/>
                  <a:gd name="T8" fmla="*/ 2 w 8"/>
                  <a:gd name="T9" fmla="*/ 6 h 10"/>
                  <a:gd name="T10" fmla="*/ 2 w 8"/>
                  <a:gd name="T11" fmla="*/ 6 h 10"/>
                  <a:gd name="T12" fmla="*/ 0 w 8"/>
                  <a:gd name="T13" fmla="*/ 2 h 10"/>
                  <a:gd name="T14" fmla="*/ 4 w 8"/>
                  <a:gd name="T15" fmla="*/ 0 h 10"/>
                  <a:gd name="T16" fmla="*/ 4 w 8"/>
                  <a:gd name="T17" fmla="*/ 0 h 10"/>
                  <a:gd name="T18" fmla="*/ 8 w 8"/>
                  <a:gd name="T19" fmla="*/ 8 h 10"/>
                  <a:gd name="T20" fmla="*/ 8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8"/>
                    </a:moveTo>
                    <a:lnTo>
                      <a:pt x="8" y="8"/>
                    </a:lnTo>
                    <a:lnTo>
                      <a:pt x="6" y="10"/>
                    </a:lnTo>
                    <a:lnTo>
                      <a:pt x="4" y="10"/>
                    </a:lnTo>
                    <a:lnTo>
                      <a:pt x="2" y="6"/>
                    </a:lnTo>
                    <a:lnTo>
                      <a:pt x="2" y="6"/>
                    </a:lnTo>
                    <a:lnTo>
                      <a:pt x="0" y="2"/>
                    </a:lnTo>
                    <a:lnTo>
                      <a:pt x="4" y="0"/>
                    </a:lnTo>
                    <a:lnTo>
                      <a:pt x="4"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7" name="Freeform 2368">
                <a:extLst>
                  <a:ext uri="{FF2B5EF4-FFF2-40B4-BE49-F238E27FC236}">
                    <a16:creationId xmlns:a16="http://schemas.microsoft.com/office/drawing/2014/main" id="{2D0B7BB3-25B6-368F-DA5C-66FB760899EE}"/>
                  </a:ext>
                </a:extLst>
              </p:cNvPr>
              <p:cNvSpPr>
                <a:spLocks/>
              </p:cNvSpPr>
              <p:nvPr/>
            </p:nvSpPr>
            <p:spPr bwMode="auto">
              <a:xfrm>
                <a:off x="5876" y="1876"/>
                <a:ext cx="6" cy="10"/>
              </a:xfrm>
              <a:custGeom>
                <a:avLst/>
                <a:gdLst>
                  <a:gd name="T0" fmla="*/ 6 w 6"/>
                  <a:gd name="T1" fmla="*/ 6 h 10"/>
                  <a:gd name="T2" fmla="*/ 6 w 6"/>
                  <a:gd name="T3" fmla="*/ 6 h 10"/>
                  <a:gd name="T4" fmla="*/ 4 w 6"/>
                  <a:gd name="T5" fmla="*/ 8 h 10"/>
                  <a:gd name="T6" fmla="*/ 4 w 6"/>
                  <a:gd name="T7" fmla="*/ 10 h 10"/>
                  <a:gd name="T8" fmla="*/ 4 w 6"/>
                  <a:gd name="T9" fmla="*/ 10 h 10"/>
                  <a:gd name="T10" fmla="*/ 2 w 6"/>
                  <a:gd name="T11" fmla="*/ 8 h 10"/>
                  <a:gd name="T12" fmla="*/ 0 w 6"/>
                  <a:gd name="T13" fmla="*/ 4 h 10"/>
                  <a:gd name="T14" fmla="*/ 0 w 6"/>
                  <a:gd name="T15" fmla="*/ 4 h 10"/>
                  <a:gd name="T16" fmla="*/ 0 w 6"/>
                  <a:gd name="T17" fmla="*/ 2 h 10"/>
                  <a:gd name="T18" fmla="*/ 2 w 6"/>
                  <a:gd name="T19" fmla="*/ 0 h 10"/>
                  <a:gd name="T20" fmla="*/ 2 w 6"/>
                  <a:gd name="T21" fmla="*/ 0 h 10"/>
                  <a:gd name="T22" fmla="*/ 4 w 6"/>
                  <a:gd name="T23" fmla="*/ 2 h 10"/>
                  <a:gd name="T24" fmla="*/ 6 w 6"/>
                  <a:gd name="T25" fmla="*/ 6 h 10"/>
                  <a:gd name="T26" fmla="*/ 6 w 6"/>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6"/>
                    </a:moveTo>
                    <a:lnTo>
                      <a:pt x="6" y="6"/>
                    </a:lnTo>
                    <a:lnTo>
                      <a:pt x="4" y="8"/>
                    </a:lnTo>
                    <a:lnTo>
                      <a:pt x="4" y="10"/>
                    </a:lnTo>
                    <a:lnTo>
                      <a:pt x="4" y="10"/>
                    </a:lnTo>
                    <a:lnTo>
                      <a:pt x="2" y="8"/>
                    </a:lnTo>
                    <a:lnTo>
                      <a:pt x="0" y="4"/>
                    </a:lnTo>
                    <a:lnTo>
                      <a:pt x="0" y="4"/>
                    </a:lnTo>
                    <a:lnTo>
                      <a:pt x="0" y="2"/>
                    </a:lnTo>
                    <a:lnTo>
                      <a:pt x="2" y="0"/>
                    </a:lnTo>
                    <a:lnTo>
                      <a:pt x="2" y="0"/>
                    </a:lnTo>
                    <a:lnTo>
                      <a:pt x="4"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8" name="Freeform 2369">
                <a:extLst>
                  <a:ext uri="{FF2B5EF4-FFF2-40B4-BE49-F238E27FC236}">
                    <a16:creationId xmlns:a16="http://schemas.microsoft.com/office/drawing/2014/main" id="{7E5F31DB-0F07-AAD9-85F6-81C4C0BB6A35}"/>
                  </a:ext>
                </a:extLst>
              </p:cNvPr>
              <p:cNvSpPr>
                <a:spLocks/>
              </p:cNvSpPr>
              <p:nvPr/>
            </p:nvSpPr>
            <p:spPr bwMode="auto">
              <a:xfrm>
                <a:off x="5750" y="1862"/>
                <a:ext cx="158" cy="173"/>
              </a:xfrm>
              <a:custGeom>
                <a:avLst/>
                <a:gdLst>
                  <a:gd name="T0" fmla="*/ 50 w 158"/>
                  <a:gd name="T1" fmla="*/ 80 h 173"/>
                  <a:gd name="T2" fmla="*/ 44 w 158"/>
                  <a:gd name="T3" fmla="*/ 90 h 173"/>
                  <a:gd name="T4" fmla="*/ 34 w 158"/>
                  <a:gd name="T5" fmla="*/ 92 h 173"/>
                  <a:gd name="T6" fmla="*/ 20 w 158"/>
                  <a:gd name="T7" fmla="*/ 76 h 173"/>
                  <a:gd name="T8" fmla="*/ 12 w 158"/>
                  <a:gd name="T9" fmla="*/ 60 h 173"/>
                  <a:gd name="T10" fmla="*/ 18 w 158"/>
                  <a:gd name="T11" fmla="*/ 60 h 173"/>
                  <a:gd name="T12" fmla="*/ 26 w 158"/>
                  <a:gd name="T13" fmla="*/ 66 h 173"/>
                  <a:gd name="T14" fmla="*/ 24 w 158"/>
                  <a:gd name="T15" fmla="*/ 56 h 173"/>
                  <a:gd name="T16" fmla="*/ 22 w 158"/>
                  <a:gd name="T17" fmla="*/ 38 h 173"/>
                  <a:gd name="T18" fmla="*/ 6 w 158"/>
                  <a:gd name="T19" fmla="*/ 24 h 173"/>
                  <a:gd name="T20" fmla="*/ 0 w 158"/>
                  <a:gd name="T21" fmla="*/ 20 h 173"/>
                  <a:gd name="T22" fmla="*/ 10 w 158"/>
                  <a:gd name="T23" fmla="*/ 6 h 173"/>
                  <a:gd name="T24" fmla="*/ 18 w 158"/>
                  <a:gd name="T25" fmla="*/ 4 h 173"/>
                  <a:gd name="T26" fmla="*/ 32 w 158"/>
                  <a:gd name="T27" fmla="*/ 20 h 173"/>
                  <a:gd name="T28" fmla="*/ 36 w 158"/>
                  <a:gd name="T29" fmla="*/ 34 h 173"/>
                  <a:gd name="T30" fmla="*/ 30 w 158"/>
                  <a:gd name="T31" fmla="*/ 54 h 173"/>
                  <a:gd name="T32" fmla="*/ 42 w 158"/>
                  <a:gd name="T33" fmla="*/ 62 h 173"/>
                  <a:gd name="T34" fmla="*/ 46 w 158"/>
                  <a:gd name="T35" fmla="*/ 46 h 173"/>
                  <a:gd name="T36" fmla="*/ 64 w 158"/>
                  <a:gd name="T37" fmla="*/ 52 h 173"/>
                  <a:gd name="T38" fmla="*/ 58 w 158"/>
                  <a:gd name="T39" fmla="*/ 72 h 173"/>
                  <a:gd name="T40" fmla="*/ 64 w 158"/>
                  <a:gd name="T41" fmla="*/ 80 h 173"/>
                  <a:gd name="T42" fmla="*/ 68 w 158"/>
                  <a:gd name="T43" fmla="*/ 104 h 173"/>
                  <a:gd name="T44" fmla="*/ 74 w 158"/>
                  <a:gd name="T45" fmla="*/ 92 h 173"/>
                  <a:gd name="T46" fmla="*/ 84 w 158"/>
                  <a:gd name="T47" fmla="*/ 116 h 173"/>
                  <a:gd name="T48" fmla="*/ 88 w 158"/>
                  <a:gd name="T49" fmla="*/ 127 h 173"/>
                  <a:gd name="T50" fmla="*/ 92 w 158"/>
                  <a:gd name="T51" fmla="*/ 100 h 173"/>
                  <a:gd name="T52" fmla="*/ 98 w 158"/>
                  <a:gd name="T53" fmla="*/ 94 h 173"/>
                  <a:gd name="T54" fmla="*/ 112 w 158"/>
                  <a:gd name="T55" fmla="*/ 98 h 173"/>
                  <a:gd name="T56" fmla="*/ 138 w 158"/>
                  <a:gd name="T57" fmla="*/ 106 h 173"/>
                  <a:gd name="T58" fmla="*/ 144 w 158"/>
                  <a:gd name="T59" fmla="*/ 110 h 173"/>
                  <a:gd name="T60" fmla="*/ 148 w 158"/>
                  <a:gd name="T61" fmla="*/ 116 h 173"/>
                  <a:gd name="T62" fmla="*/ 150 w 158"/>
                  <a:gd name="T63" fmla="*/ 135 h 173"/>
                  <a:gd name="T64" fmla="*/ 144 w 158"/>
                  <a:gd name="T65" fmla="*/ 139 h 173"/>
                  <a:gd name="T66" fmla="*/ 138 w 158"/>
                  <a:gd name="T67" fmla="*/ 135 h 173"/>
                  <a:gd name="T68" fmla="*/ 140 w 158"/>
                  <a:gd name="T69" fmla="*/ 153 h 173"/>
                  <a:gd name="T70" fmla="*/ 148 w 158"/>
                  <a:gd name="T71" fmla="*/ 159 h 173"/>
                  <a:gd name="T72" fmla="*/ 152 w 158"/>
                  <a:gd name="T73" fmla="*/ 153 h 173"/>
                  <a:gd name="T74" fmla="*/ 158 w 158"/>
                  <a:gd name="T75" fmla="*/ 153 h 173"/>
                  <a:gd name="T76" fmla="*/ 148 w 158"/>
                  <a:gd name="T77" fmla="*/ 173 h 173"/>
                  <a:gd name="T78" fmla="*/ 134 w 158"/>
                  <a:gd name="T79" fmla="*/ 157 h 173"/>
                  <a:gd name="T80" fmla="*/ 122 w 158"/>
                  <a:gd name="T81" fmla="*/ 159 h 173"/>
                  <a:gd name="T82" fmla="*/ 120 w 158"/>
                  <a:gd name="T83" fmla="*/ 163 h 173"/>
                  <a:gd name="T84" fmla="*/ 116 w 158"/>
                  <a:gd name="T85" fmla="*/ 173 h 173"/>
                  <a:gd name="T86" fmla="*/ 102 w 158"/>
                  <a:gd name="T87" fmla="*/ 143 h 173"/>
                  <a:gd name="T88" fmla="*/ 106 w 158"/>
                  <a:gd name="T89" fmla="*/ 133 h 173"/>
                  <a:gd name="T90" fmla="*/ 102 w 158"/>
                  <a:gd name="T91" fmla="*/ 121 h 173"/>
                  <a:gd name="T92" fmla="*/ 96 w 158"/>
                  <a:gd name="T93" fmla="*/ 123 h 173"/>
                  <a:gd name="T94" fmla="*/ 100 w 158"/>
                  <a:gd name="T95" fmla="*/ 137 h 173"/>
                  <a:gd name="T96" fmla="*/ 100 w 158"/>
                  <a:gd name="T97" fmla="*/ 139 h 173"/>
                  <a:gd name="T98" fmla="*/ 98 w 158"/>
                  <a:gd name="T99" fmla="*/ 153 h 173"/>
                  <a:gd name="T100" fmla="*/ 86 w 158"/>
                  <a:gd name="T101" fmla="*/ 155 h 173"/>
                  <a:gd name="T102" fmla="*/ 80 w 158"/>
                  <a:gd name="T103" fmla="*/ 143 h 173"/>
                  <a:gd name="T104" fmla="*/ 62 w 158"/>
                  <a:gd name="T105" fmla="*/ 125 h 173"/>
                  <a:gd name="T106" fmla="*/ 56 w 158"/>
                  <a:gd name="T107" fmla="*/ 96 h 173"/>
                  <a:gd name="T108" fmla="*/ 54 w 158"/>
                  <a:gd name="T109" fmla="*/ 9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 h="173">
                    <a:moveTo>
                      <a:pt x="56" y="96"/>
                    </a:moveTo>
                    <a:lnTo>
                      <a:pt x="56" y="96"/>
                    </a:lnTo>
                    <a:lnTo>
                      <a:pt x="54" y="86"/>
                    </a:lnTo>
                    <a:lnTo>
                      <a:pt x="52" y="82"/>
                    </a:lnTo>
                    <a:lnTo>
                      <a:pt x="50" y="80"/>
                    </a:lnTo>
                    <a:lnTo>
                      <a:pt x="50" y="80"/>
                    </a:lnTo>
                    <a:lnTo>
                      <a:pt x="48" y="80"/>
                    </a:lnTo>
                    <a:lnTo>
                      <a:pt x="46" y="82"/>
                    </a:lnTo>
                    <a:lnTo>
                      <a:pt x="44" y="90"/>
                    </a:lnTo>
                    <a:lnTo>
                      <a:pt x="44" y="90"/>
                    </a:lnTo>
                    <a:lnTo>
                      <a:pt x="44" y="94"/>
                    </a:lnTo>
                    <a:lnTo>
                      <a:pt x="40" y="94"/>
                    </a:lnTo>
                    <a:lnTo>
                      <a:pt x="36" y="94"/>
                    </a:lnTo>
                    <a:lnTo>
                      <a:pt x="34" y="92"/>
                    </a:lnTo>
                    <a:lnTo>
                      <a:pt x="34" y="92"/>
                    </a:lnTo>
                    <a:lnTo>
                      <a:pt x="30" y="82"/>
                    </a:lnTo>
                    <a:lnTo>
                      <a:pt x="28" y="78"/>
                    </a:lnTo>
                    <a:lnTo>
                      <a:pt x="24" y="78"/>
                    </a:lnTo>
                    <a:lnTo>
                      <a:pt x="20" y="76"/>
                    </a:lnTo>
                    <a:lnTo>
                      <a:pt x="20" y="76"/>
                    </a:lnTo>
                    <a:lnTo>
                      <a:pt x="16" y="72"/>
                    </a:lnTo>
                    <a:lnTo>
                      <a:pt x="16" y="72"/>
                    </a:lnTo>
                    <a:lnTo>
                      <a:pt x="12" y="68"/>
                    </a:lnTo>
                    <a:lnTo>
                      <a:pt x="12" y="66"/>
                    </a:lnTo>
                    <a:lnTo>
                      <a:pt x="12" y="60"/>
                    </a:lnTo>
                    <a:lnTo>
                      <a:pt x="12" y="60"/>
                    </a:lnTo>
                    <a:lnTo>
                      <a:pt x="12" y="58"/>
                    </a:lnTo>
                    <a:lnTo>
                      <a:pt x="14" y="56"/>
                    </a:lnTo>
                    <a:lnTo>
                      <a:pt x="18" y="60"/>
                    </a:lnTo>
                    <a:lnTo>
                      <a:pt x="18" y="60"/>
                    </a:lnTo>
                    <a:lnTo>
                      <a:pt x="20" y="66"/>
                    </a:lnTo>
                    <a:lnTo>
                      <a:pt x="20" y="66"/>
                    </a:lnTo>
                    <a:lnTo>
                      <a:pt x="24" y="68"/>
                    </a:lnTo>
                    <a:lnTo>
                      <a:pt x="24" y="68"/>
                    </a:lnTo>
                    <a:lnTo>
                      <a:pt x="26" y="66"/>
                    </a:lnTo>
                    <a:lnTo>
                      <a:pt x="26" y="66"/>
                    </a:lnTo>
                    <a:lnTo>
                      <a:pt x="26" y="62"/>
                    </a:lnTo>
                    <a:lnTo>
                      <a:pt x="26" y="60"/>
                    </a:lnTo>
                    <a:lnTo>
                      <a:pt x="24" y="56"/>
                    </a:lnTo>
                    <a:lnTo>
                      <a:pt x="24" y="56"/>
                    </a:lnTo>
                    <a:lnTo>
                      <a:pt x="20" y="50"/>
                    </a:lnTo>
                    <a:lnTo>
                      <a:pt x="20" y="46"/>
                    </a:lnTo>
                    <a:lnTo>
                      <a:pt x="22" y="40"/>
                    </a:lnTo>
                    <a:lnTo>
                      <a:pt x="22" y="40"/>
                    </a:lnTo>
                    <a:lnTo>
                      <a:pt x="22" y="38"/>
                    </a:lnTo>
                    <a:lnTo>
                      <a:pt x="20" y="36"/>
                    </a:lnTo>
                    <a:lnTo>
                      <a:pt x="20" y="36"/>
                    </a:lnTo>
                    <a:lnTo>
                      <a:pt x="12" y="28"/>
                    </a:lnTo>
                    <a:lnTo>
                      <a:pt x="8" y="24"/>
                    </a:lnTo>
                    <a:lnTo>
                      <a:pt x="6" y="24"/>
                    </a:lnTo>
                    <a:lnTo>
                      <a:pt x="4" y="26"/>
                    </a:lnTo>
                    <a:lnTo>
                      <a:pt x="4" y="26"/>
                    </a:lnTo>
                    <a:lnTo>
                      <a:pt x="2" y="24"/>
                    </a:lnTo>
                    <a:lnTo>
                      <a:pt x="0" y="20"/>
                    </a:lnTo>
                    <a:lnTo>
                      <a:pt x="0" y="20"/>
                    </a:lnTo>
                    <a:lnTo>
                      <a:pt x="0" y="16"/>
                    </a:lnTo>
                    <a:lnTo>
                      <a:pt x="0" y="16"/>
                    </a:lnTo>
                    <a:lnTo>
                      <a:pt x="4" y="12"/>
                    </a:lnTo>
                    <a:lnTo>
                      <a:pt x="6" y="10"/>
                    </a:lnTo>
                    <a:lnTo>
                      <a:pt x="10" y="6"/>
                    </a:lnTo>
                    <a:lnTo>
                      <a:pt x="12" y="0"/>
                    </a:lnTo>
                    <a:lnTo>
                      <a:pt x="12" y="0"/>
                    </a:lnTo>
                    <a:lnTo>
                      <a:pt x="14" y="0"/>
                    </a:lnTo>
                    <a:lnTo>
                      <a:pt x="14" y="0"/>
                    </a:lnTo>
                    <a:lnTo>
                      <a:pt x="18" y="4"/>
                    </a:lnTo>
                    <a:lnTo>
                      <a:pt x="18" y="4"/>
                    </a:lnTo>
                    <a:lnTo>
                      <a:pt x="24" y="16"/>
                    </a:lnTo>
                    <a:lnTo>
                      <a:pt x="28" y="18"/>
                    </a:lnTo>
                    <a:lnTo>
                      <a:pt x="32" y="20"/>
                    </a:lnTo>
                    <a:lnTo>
                      <a:pt x="32" y="20"/>
                    </a:lnTo>
                    <a:lnTo>
                      <a:pt x="34" y="22"/>
                    </a:lnTo>
                    <a:lnTo>
                      <a:pt x="38" y="24"/>
                    </a:lnTo>
                    <a:lnTo>
                      <a:pt x="38" y="24"/>
                    </a:lnTo>
                    <a:lnTo>
                      <a:pt x="38" y="30"/>
                    </a:lnTo>
                    <a:lnTo>
                      <a:pt x="36" y="34"/>
                    </a:lnTo>
                    <a:lnTo>
                      <a:pt x="36" y="34"/>
                    </a:lnTo>
                    <a:lnTo>
                      <a:pt x="34" y="40"/>
                    </a:lnTo>
                    <a:lnTo>
                      <a:pt x="28" y="42"/>
                    </a:lnTo>
                    <a:lnTo>
                      <a:pt x="28" y="42"/>
                    </a:lnTo>
                    <a:lnTo>
                      <a:pt x="30" y="54"/>
                    </a:lnTo>
                    <a:lnTo>
                      <a:pt x="34" y="60"/>
                    </a:lnTo>
                    <a:lnTo>
                      <a:pt x="36" y="64"/>
                    </a:lnTo>
                    <a:lnTo>
                      <a:pt x="40" y="62"/>
                    </a:lnTo>
                    <a:lnTo>
                      <a:pt x="40" y="62"/>
                    </a:lnTo>
                    <a:lnTo>
                      <a:pt x="42" y="62"/>
                    </a:lnTo>
                    <a:lnTo>
                      <a:pt x="42" y="60"/>
                    </a:lnTo>
                    <a:lnTo>
                      <a:pt x="42" y="60"/>
                    </a:lnTo>
                    <a:lnTo>
                      <a:pt x="44" y="50"/>
                    </a:lnTo>
                    <a:lnTo>
                      <a:pt x="44" y="46"/>
                    </a:lnTo>
                    <a:lnTo>
                      <a:pt x="46" y="46"/>
                    </a:lnTo>
                    <a:lnTo>
                      <a:pt x="46" y="46"/>
                    </a:lnTo>
                    <a:lnTo>
                      <a:pt x="56" y="44"/>
                    </a:lnTo>
                    <a:lnTo>
                      <a:pt x="60" y="46"/>
                    </a:lnTo>
                    <a:lnTo>
                      <a:pt x="64" y="52"/>
                    </a:lnTo>
                    <a:lnTo>
                      <a:pt x="64" y="52"/>
                    </a:lnTo>
                    <a:lnTo>
                      <a:pt x="64" y="54"/>
                    </a:lnTo>
                    <a:lnTo>
                      <a:pt x="64" y="54"/>
                    </a:lnTo>
                    <a:lnTo>
                      <a:pt x="58" y="60"/>
                    </a:lnTo>
                    <a:lnTo>
                      <a:pt x="58" y="66"/>
                    </a:lnTo>
                    <a:lnTo>
                      <a:pt x="58" y="72"/>
                    </a:lnTo>
                    <a:lnTo>
                      <a:pt x="58" y="72"/>
                    </a:lnTo>
                    <a:lnTo>
                      <a:pt x="58" y="76"/>
                    </a:lnTo>
                    <a:lnTo>
                      <a:pt x="60" y="78"/>
                    </a:lnTo>
                    <a:lnTo>
                      <a:pt x="62" y="78"/>
                    </a:lnTo>
                    <a:lnTo>
                      <a:pt x="64" y="80"/>
                    </a:lnTo>
                    <a:lnTo>
                      <a:pt x="64" y="80"/>
                    </a:lnTo>
                    <a:lnTo>
                      <a:pt x="66" y="86"/>
                    </a:lnTo>
                    <a:lnTo>
                      <a:pt x="66" y="86"/>
                    </a:lnTo>
                    <a:lnTo>
                      <a:pt x="66" y="94"/>
                    </a:lnTo>
                    <a:lnTo>
                      <a:pt x="68" y="104"/>
                    </a:lnTo>
                    <a:lnTo>
                      <a:pt x="68" y="104"/>
                    </a:lnTo>
                    <a:lnTo>
                      <a:pt x="70" y="94"/>
                    </a:lnTo>
                    <a:lnTo>
                      <a:pt x="72" y="92"/>
                    </a:lnTo>
                    <a:lnTo>
                      <a:pt x="74" y="92"/>
                    </a:lnTo>
                    <a:lnTo>
                      <a:pt x="74" y="92"/>
                    </a:lnTo>
                    <a:lnTo>
                      <a:pt x="78" y="96"/>
                    </a:lnTo>
                    <a:lnTo>
                      <a:pt x="82" y="98"/>
                    </a:lnTo>
                    <a:lnTo>
                      <a:pt x="84" y="104"/>
                    </a:lnTo>
                    <a:lnTo>
                      <a:pt x="84" y="104"/>
                    </a:lnTo>
                    <a:lnTo>
                      <a:pt x="84" y="116"/>
                    </a:lnTo>
                    <a:lnTo>
                      <a:pt x="84" y="123"/>
                    </a:lnTo>
                    <a:lnTo>
                      <a:pt x="86" y="127"/>
                    </a:lnTo>
                    <a:lnTo>
                      <a:pt x="86" y="127"/>
                    </a:lnTo>
                    <a:lnTo>
                      <a:pt x="88" y="127"/>
                    </a:lnTo>
                    <a:lnTo>
                      <a:pt x="88" y="127"/>
                    </a:lnTo>
                    <a:lnTo>
                      <a:pt x="84" y="116"/>
                    </a:lnTo>
                    <a:lnTo>
                      <a:pt x="84" y="108"/>
                    </a:lnTo>
                    <a:lnTo>
                      <a:pt x="86" y="104"/>
                    </a:lnTo>
                    <a:lnTo>
                      <a:pt x="92" y="100"/>
                    </a:lnTo>
                    <a:lnTo>
                      <a:pt x="92" y="100"/>
                    </a:lnTo>
                    <a:lnTo>
                      <a:pt x="98" y="102"/>
                    </a:lnTo>
                    <a:lnTo>
                      <a:pt x="98" y="102"/>
                    </a:lnTo>
                    <a:lnTo>
                      <a:pt x="98" y="100"/>
                    </a:lnTo>
                    <a:lnTo>
                      <a:pt x="98" y="94"/>
                    </a:lnTo>
                    <a:lnTo>
                      <a:pt x="98" y="94"/>
                    </a:lnTo>
                    <a:lnTo>
                      <a:pt x="102" y="92"/>
                    </a:lnTo>
                    <a:lnTo>
                      <a:pt x="106" y="92"/>
                    </a:lnTo>
                    <a:lnTo>
                      <a:pt x="108" y="94"/>
                    </a:lnTo>
                    <a:lnTo>
                      <a:pt x="112" y="98"/>
                    </a:lnTo>
                    <a:lnTo>
                      <a:pt x="112" y="98"/>
                    </a:lnTo>
                    <a:lnTo>
                      <a:pt x="118" y="104"/>
                    </a:lnTo>
                    <a:lnTo>
                      <a:pt x="122" y="106"/>
                    </a:lnTo>
                    <a:lnTo>
                      <a:pt x="134" y="106"/>
                    </a:lnTo>
                    <a:lnTo>
                      <a:pt x="134" y="106"/>
                    </a:lnTo>
                    <a:lnTo>
                      <a:pt x="138" y="106"/>
                    </a:lnTo>
                    <a:lnTo>
                      <a:pt x="140" y="108"/>
                    </a:lnTo>
                    <a:lnTo>
                      <a:pt x="142" y="108"/>
                    </a:lnTo>
                    <a:lnTo>
                      <a:pt x="142" y="108"/>
                    </a:lnTo>
                    <a:lnTo>
                      <a:pt x="144" y="112"/>
                    </a:lnTo>
                    <a:lnTo>
                      <a:pt x="144" y="110"/>
                    </a:lnTo>
                    <a:lnTo>
                      <a:pt x="146" y="110"/>
                    </a:lnTo>
                    <a:lnTo>
                      <a:pt x="148" y="108"/>
                    </a:lnTo>
                    <a:lnTo>
                      <a:pt x="148" y="108"/>
                    </a:lnTo>
                    <a:lnTo>
                      <a:pt x="148" y="114"/>
                    </a:lnTo>
                    <a:lnTo>
                      <a:pt x="148" y="116"/>
                    </a:lnTo>
                    <a:lnTo>
                      <a:pt x="148" y="116"/>
                    </a:lnTo>
                    <a:lnTo>
                      <a:pt x="150" y="121"/>
                    </a:lnTo>
                    <a:lnTo>
                      <a:pt x="152" y="125"/>
                    </a:lnTo>
                    <a:lnTo>
                      <a:pt x="150" y="135"/>
                    </a:lnTo>
                    <a:lnTo>
                      <a:pt x="150" y="135"/>
                    </a:lnTo>
                    <a:lnTo>
                      <a:pt x="150" y="139"/>
                    </a:lnTo>
                    <a:lnTo>
                      <a:pt x="148" y="139"/>
                    </a:lnTo>
                    <a:lnTo>
                      <a:pt x="146" y="139"/>
                    </a:lnTo>
                    <a:lnTo>
                      <a:pt x="144" y="139"/>
                    </a:lnTo>
                    <a:lnTo>
                      <a:pt x="144" y="139"/>
                    </a:lnTo>
                    <a:lnTo>
                      <a:pt x="142" y="133"/>
                    </a:lnTo>
                    <a:lnTo>
                      <a:pt x="140" y="131"/>
                    </a:lnTo>
                    <a:lnTo>
                      <a:pt x="136" y="131"/>
                    </a:lnTo>
                    <a:lnTo>
                      <a:pt x="136" y="131"/>
                    </a:lnTo>
                    <a:lnTo>
                      <a:pt x="138" y="135"/>
                    </a:lnTo>
                    <a:lnTo>
                      <a:pt x="138" y="139"/>
                    </a:lnTo>
                    <a:lnTo>
                      <a:pt x="140" y="141"/>
                    </a:lnTo>
                    <a:lnTo>
                      <a:pt x="142" y="143"/>
                    </a:lnTo>
                    <a:lnTo>
                      <a:pt x="142" y="143"/>
                    </a:lnTo>
                    <a:lnTo>
                      <a:pt x="140" y="153"/>
                    </a:lnTo>
                    <a:lnTo>
                      <a:pt x="142" y="155"/>
                    </a:lnTo>
                    <a:lnTo>
                      <a:pt x="144" y="155"/>
                    </a:lnTo>
                    <a:lnTo>
                      <a:pt x="144" y="155"/>
                    </a:lnTo>
                    <a:lnTo>
                      <a:pt x="146" y="155"/>
                    </a:lnTo>
                    <a:lnTo>
                      <a:pt x="148" y="159"/>
                    </a:lnTo>
                    <a:lnTo>
                      <a:pt x="150" y="161"/>
                    </a:lnTo>
                    <a:lnTo>
                      <a:pt x="152" y="159"/>
                    </a:lnTo>
                    <a:lnTo>
                      <a:pt x="152" y="159"/>
                    </a:lnTo>
                    <a:lnTo>
                      <a:pt x="152" y="157"/>
                    </a:lnTo>
                    <a:lnTo>
                      <a:pt x="152" y="153"/>
                    </a:lnTo>
                    <a:lnTo>
                      <a:pt x="150" y="151"/>
                    </a:lnTo>
                    <a:lnTo>
                      <a:pt x="150" y="145"/>
                    </a:lnTo>
                    <a:lnTo>
                      <a:pt x="150" y="145"/>
                    </a:lnTo>
                    <a:lnTo>
                      <a:pt x="154" y="149"/>
                    </a:lnTo>
                    <a:lnTo>
                      <a:pt x="158" y="153"/>
                    </a:lnTo>
                    <a:lnTo>
                      <a:pt x="158" y="153"/>
                    </a:lnTo>
                    <a:lnTo>
                      <a:pt x="156" y="163"/>
                    </a:lnTo>
                    <a:lnTo>
                      <a:pt x="152" y="171"/>
                    </a:lnTo>
                    <a:lnTo>
                      <a:pt x="152" y="171"/>
                    </a:lnTo>
                    <a:lnTo>
                      <a:pt x="148" y="173"/>
                    </a:lnTo>
                    <a:lnTo>
                      <a:pt x="144" y="171"/>
                    </a:lnTo>
                    <a:lnTo>
                      <a:pt x="144" y="171"/>
                    </a:lnTo>
                    <a:lnTo>
                      <a:pt x="140" y="163"/>
                    </a:lnTo>
                    <a:lnTo>
                      <a:pt x="136" y="157"/>
                    </a:lnTo>
                    <a:lnTo>
                      <a:pt x="134" y="157"/>
                    </a:lnTo>
                    <a:lnTo>
                      <a:pt x="132" y="157"/>
                    </a:lnTo>
                    <a:lnTo>
                      <a:pt x="128" y="159"/>
                    </a:lnTo>
                    <a:lnTo>
                      <a:pt x="126" y="161"/>
                    </a:lnTo>
                    <a:lnTo>
                      <a:pt x="126" y="161"/>
                    </a:lnTo>
                    <a:lnTo>
                      <a:pt x="122" y="159"/>
                    </a:lnTo>
                    <a:lnTo>
                      <a:pt x="120" y="155"/>
                    </a:lnTo>
                    <a:lnTo>
                      <a:pt x="114" y="143"/>
                    </a:lnTo>
                    <a:lnTo>
                      <a:pt x="114" y="143"/>
                    </a:lnTo>
                    <a:lnTo>
                      <a:pt x="118" y="153"/>
                    </a:lnTo>
                    <a:lnTo>
                      <a:pt x="120" y="163"/>
                    </a:lnTo>
                    <a:lnTo>
                      <a:pt x="120" y="163"/>
                    </a:lnTo>
                    <a:lnTo>
                      <a:pt x="120" y="169"/>
                    </a:lnTo>
                    <a:lnTo>
                      <a:pt x="118" y="171"/>
                    </a:lnTo>
                    <a:lnTo>
                      <a:pt x="116" y="173"/>
                    </a:lnTo>
                    <a:lnTo>
                      <a:pt x="116" y="173"/>
                    </a:lnTo>
                    <a:lnTo>
                      <a:pt x="114" y="169"/>
                    </a:lnTo>
                    <a:lnTo>
                      <a:pt x="108" y="161"/>
                    </a:lnTo>
                    <a:lnTo>
                      <a:pt x="104" y="151"/>
                    </a:lnTo>
                    <a:lnTo>
                      <a:pt x="102" y="143"/>
                    </a:lnTo>
                    <a:lnTo>
                      <a:pt x="102" y="143"/>
                    </a:lnTo>
                    <a:lnTo>
                      <a:pt x="102" y="135"/>
                    </a:lnTo>
                    <a:lnTo>
                      <a:pt x="102" y="135"/>
                    </a:lnTo>
                    <a:lnTo>
                      <a:pt x="104" y="133"/>
                    </a:lnTo>
                    <a:lnTo>
                      <a:pt x="106" y="133"/>
                    </a:lnTo>
                    <a:lnTo>
                      <a:pt x="106" y="133"/>
                    </a:lnTo>
                    <a:lnTo>
                      <a:pt x="108" y="129"/>
                    </a:lnTo>
                    <a:lnTo>
                      <a:pt x="108" y="129"/>
                    </a:lnTo>
                    <a:lnTo>
                      <a:pt x="106" y="125"/>
                    </a:lnTo>
                    <a:lnTo>
                      <a:pt x="106" y="123"/>
                    </a:lnTo>
                    <a:lnTo>
                      <a:pt x="102" y="121"/>
                    </a:lnTo>
                    <a:lnTo>
                      <a:pt x="102" y="121"/>
                    </a:lnTo>
                    <a:lnTo>
                      <a:pt x="98" y="121"/>
                    </a:lnTo>
                    <a:lnTo>
                      <a:pt x="96" y="116"/>
                    </a:lnTo>
                    <a:lnTo>
                      <a:pt x="96" y="116"/>
                    </a:lnTo>
                    <a:lnTo>
                      <a:pt x="96" y="123"/>
                    </a:lnTo>
                    <a:lnTo>
                      <a:pt x="100" y="125"/>
                    </a:lnTo>
                    <a:lnTo>
                      <a:pt x="100" y="129"/>
                    </a:lnTo>
                    <a:lnTo>
                      <a:pt x="100" y="137"/>
                    </a:lnTo>
                    <a:lnTo>
                      <a:pt x="100" y="137"/>
                    </a:lnTo>
                    <a:lnTo>
                      <a:pt x="100" y="137"/>
                    </a:lnTo>
                    <a:lnTo>
                      <a:pt x="98" y="137"/>
                    </a:lnTo>
                    <a:lnTo>
                      <a:pt x="96" y="137"/>
                    </a:lnTo>
                    <a:lnTo>
                      <a:pt x="96" y="137"/>
                    </a:lnTo>
                    <a:lnTo>
                      <a:pt x="96" y="137"/>
                    </a:lnTo>
                    <a:lnTo>
                      <a:pt x="100" y="139"/>
                    </a:lnTo>
                    <a:lnTo>
                      <a:pt x="102" y="143"/>
                    </a:lnTo>
                    <a:lnTo>
                      <a:pt x="102" y="143"/>
                    </a:lnTo>
                    <a:lnTo>
                      <a:pt x="102" y="149"/>
                    </a:lnTo>
                    <a:lnTo>
                      <a:pt x="102" y="151"/>
                    </a:lnTo>
                    <a:lnTo>
                      <a:pt x="98" y="153"/>
                    </a:lnTo>
                    <a:lnTo>
                      <a:pt x="98" y="153"/>
                    </a:lnTo>
                    <a:lnTo>
                      <a:pt x="94" y="153"/>
                    </a:lnTo>
                    <a:lnTo>
                      <a:pt x="92" y="153"/>
                    </a:lnTo>
                    <a:lnTo>
                      <a:pt x="92" y="153"/>
                    </a:lnTo>
                    <a:lnTo>
                      <a:pt x="86" y="155"/>
                    </a:lnTo>
                    <a:lnTo>
                      <a:pt x="86" y="155"/>
                    </a:lnTo>
                    <a:lnTo>
                      <a:pt x="84" y="155"/>
                    </a:lnTo>
                    <a:lnTo>
                      <a:pt x="82" y="151"/>
                    </a:lnTo>
                    <a:lnTo>
                      <a:pt x="80" y="143"/>
                    </a:lnTo>
                    <a:lnTo>
                      <a:pt x="80" y="143"/>
                    </a:lnTo>
                    <a:lnTo>
                      <a:pt x="76" y="137"/>
                    </a:lnTo>
                    <a:lnTo>
                      <a:pt x="74" y="131"/>
                    </a:lnTo>
                    <a:lnTo>
                      <a:pt x="68" y="127"/>
                    </a:lnTo>
                    <a:lnTo>
                      <a:pt x="68" y="127"/>
                    </a:lnTo>
                    <a:lnTo>
                      <a:pt x="62" y="125"/>
                    </a:lnTo>
                    <a:lnTo>
                      <a:pt x="58" y="118"/>
                    </a:lnTo>
                    <a:lnTo>
                      <a:pt x="52" y="110"/>
                    </a:lnTo>
                    <a:lnTo>
                      <a:pt x="46" y="106"/>
                    </a:lnTo>
                    <a:lnTo>
                      <a:pt x="46" y="106"/>
                    </a:lnTo>
                    <a:lnTo>
                      <a:pt x="56" y="96"/>
                    </a:lnTo>
                    <a:lnTo>
                      <a:pt x="56" y="96"/>
                    </a:lnTo>
                    <a:lnTo>
                      <a:pt x="56" y="96"/>
                    </a:lnTo>
                    <a:lnTo>
                      <a:pt x="56" y="96"/>
                    </a:lnTo>
                    <a:lnTo>
                      <a:pt x="54" y="94"/>
                    </a:lnTo>
                    <a:lnTo>
                      <a:pt x="54" y="94"/>
                    </a:lnTo>
                    <a:lnTo>
                      <a:pt x="56" y="96"/>
                    </a:lnTo>
                    <a:lnTo>
                      <a:pt x="56" y="96"/>
                    </a:lnTo>
                    <a:lnTo>
                      <a:pt x="56" y="96"/>
                    </a:lnTo>
                    <a:lnTo>
                      <a:pt x="56"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9" name="Freeform 2370">
                <a:extLst>
                  <a:ext uri="{FF2B5EF4-FFF2-40B4-BE49-F238E27FC236}">
                    <a16:creationId xmlns:a16="http://schemas.microsoft.com/office/drawing/2014/main" id="{EE1A012D-B087-7E9D-F069-F0DA156081FF}"/>
                  </a:ext>
                </a:extLst>
              </p:cNvPr>
              <p:cNvSpPr>
                <a:spLocks/>
              </p:cNvSpPr>
              <p:nvPr/>
            </p:nvSpPr>
            <p:spPr bwMode="auto">
              <a:xfrm>
                <a:off x="5896" y="2047"/>
                <a:ext cx="34" cy="56"/>
              </a:xfrm>
              <a:custGeom>
                <a:avLst/>
                <a:gdLst>
                  <a:gd name="T0" fmla="*/ 26 w 34"/>
                  <a:gd name="T1" fmla="*/ 54 h 56"/>
                  <a:gd name="T2" fmla="*/ 26 w 34"/>
                  <a:gd name="T3" fmla="*/ 54 h 56"/>
                  <a:gd name="T4" fmla="*/ 22 w 34"/>
                  <a:gd name="T5" fmla="*/ 46 h 56"/>
                  <a:gd name="T6" fmla="*/ 22 w 34"/>
                  <a:gd name="T7" fmla="*/ 46 h 56"/>
                  <a:gd name="T8" fmla="*/ 20 w 34"/>
                  <a:gd name="T9" fmla="*/ 44 h 56"/>
                  <a:gd name="T10" fmla="*/ 20 w 34"/>
                  <a:gd name="T11" fmla="*/ 44 h 56"/>
                  <a:gd name="T12" fmla="*/ 18 w 34"/>
                  <a:gd name="T13" fmla="*/ 44 h 56"/>
                  <a:gd name="T14" fmla="*/ 18 w 34"/>
                  <a:gd name="T15" fmla="*/ 44 h 56"/>
                  <a:gd name="T16" fmla="*/ 18 w 34"/>
                  <a:gd name="T17" fmla="*/ 44 h 56"/>
                  <a:gd name="T18" fmla="*/ 16 w 34"/>
                  <a:gd name="T19" fmla="*/ 38 h 56"/>
                  <a:gd name="T20" fmla="*/ 14 w 34"/>
                  <a:gd name="T21" fmla="*/ 34 h 56"/>
                  <a:gd name="T22" fmla="*/ 8 w 34"/>
                  <a:gd name="T23" fmla="*/ 32 h 56"/>
                  <a:gd name="T24" fmla="*/ 8 w 34"/>
                  <a:gd name="T25" fmla="*/ 32 h 56"/>
                  <a:gd name="T26" fmla="*/ 4 w 34"/>
                  <a:gd name="T27" fmla="*/ 26 h 56"/>
                  <a:gd name="T28" fmla="*/ 2 w 34"/>
                  <a:gd name="T29" fmla="*/ 18 h 56"/>
                  <a:gd name="T30" fmla="*/ 0 w 34"/>
                  <a:gd name="T31" fmla="*/ 10 h 56"/>
                  <a:gd name="T32" fmla="*/ 2 w 34"/>
                  <a:gd name="T33" fmla="*/ 0 h 56"/>
                  <a:gd name="T34" fmla="*/ 2 w 34"/>
                  <a:gd name="T35" fmla="*/ 0 h 56"/>
                  <a:gd name="T36" fmla="*/ 4 w 34"/>
                  <a:gd name="T37" fmla="*/ 0 h 56"/>
                  <a:gd name="T38" fmla="*/ 6 w 34"/>
                  <a:gd name="T39" fmla="*/ 4 h 56"/>
                  <a:gd name="T40" fmla="*/ 12 w 34"/>
                  <a:gd name="T41" fmla="*/ 10 h 56"/>
                  <a:gd name="T42" fmla="*/ 12 w 34"/>
                  <a:gd name="T43" fmla="*/ 10 h 56"/>
                  <a:gd name="T44" fmla="*/ 12 w 34"/>
                  <a:gd name="T45" fmla="*/ 12 h 56"/>
                  <a:gd name="T46" fmla="*/ 12 w 34"/>
                  <a:gd name="T47" fmla="*/ 12 h 56"/>
                  <a:gd name="T48" fmla="*/ 12 w 34"/>
                  <a:gd name="T49" fmla="*/ 18 h 56"/>
                  <a:gd name="T50" fmla="*/ 12 w 34"/>
                  <a:gd name="T51" fmla="*/ 20 h 56"/>
                  <a:gd name="T52" fmla="*/ 16 w 34"/>
                  <a:gd name="T53" fmla="*/ 20 h 56"/>
                  <a:gd name="T54" fmla="*/ 16 w 34"/>
                  <a:gd name="T55" fmla="*/ 20 h 56"/>
                  <a:gd name="T56" fmla="*/ 26 w 34"/>
                  <a:gd name="T57" fmla="*/ 22 h 56"/>
                  <a:gd name="T58" fmla="*/ 30 w 34"/>
                  <a:gd name="T59" fmla="*/ 26 h 56"/>
                  <a:gd name="T60" fmla="*/ 34 w 34"/>
                  <a:gd name="T61" fmla="*/ 32 h 56"/>
                  <a:gd name="T62" fmla="*/ 34 w 34"/>
                  <a:gd name="T63" fmla="*/ 32 h 56"/>
                  <a:gd name="T64" fmla="*/ 30 w 34"/>
                  <a:gd name="T65" fmla="*/ 50 h 56"/>
                  <a:gd name="T66" fmla="*/ 30 w 34"/>
                  <a:gd name="T67" fmla="*/ 50 h 56"/>
                  <a:gd name="T68" fmla="*/ 28 w 34"/>
                  <a:gd name="T69" fmla="*/ 54 h 56"/>
                  <a:gd name="T70" fmla="*/ 28 w 34"/>
                  <a:gd name="T71" fmla="*/ 56 h 56"/>
                  <a:gd name="T72" fmla="*/ 26 w 34"/>
                  <a:gd name="T73" fmla="*/ 54 h 56"/>
                  <a:gd name="T74" fmla="*/ 26 w 34"/>
                  <a:gd name="T75"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6">
                    <a:moveTo>
                      <a:pt x="26" y="54"/>
                    </a:moveTo>
                    <a:lnTo>
                      <a:pt x="26" y="54"/>
                    </a:lnTo>
                    <a:lnTo>
                      <a:pt x="22" y="46"/>
                    </a:lnTo>
                    <a:lnTo>
                      <a:pt x="22" y="46"/>
                    </a:lnTo>
                    <a:lnTo>
                      <a:pt x="20" y="44"/>
                    </a:lnTo>
                    <a:lnTo>
                      <a:pt x="20" y="44"/>
                    </a:lnTo>
                    <a:lnTo>
                      <a:pt x="18" y="44"/>
                    </a:lnTo>
                    <a:lnTo>
                      <a:pt x="18" y="44"/>
                    </a:lnTo>
                    <a:lnTo>
                      <a:pt x="18" y="44"/>
                    </a:lnTo>
                    <a:lnTo>
                      <a:pt x="16" y="38"/>
                    </a:lnTo>
                    <a:lnTo>
                      <a:pt x="14" y="34"/>
                    </a:lnTo>
                    <a:lnTo>
                      <a:pt x="8" y="32"/>
                    </a:lnTo>
                    <a:lnTo>
                      <a:pt x="8" y="32"/>
                    </a:lnTo>
                    <a:lnTo>
                      <a:pt x="4" y="26"/>
                    </a:lnTo>
                    <a:lnTo>
                      <a:pt x="2" y="18"/>
                    </a:lnTo>
                    <a:lnTo>
                      <a:pt x="0" y="10"/>
                    </a:lnTo>
                    <a:lnTo>
                      <a:pt x="2" y="0"/>
                    </a:lnTo>
                    <a:lnTo>
                      <a:pt x="2" y="0"/>
                    </a:lnTo>
                    <a:lnTo>
                      <a:pt x="4" y="0"/>
                    </a:lnTo>
                    <a:lnTo>
                      <a:pt x="6" y="4"/>
                    </a:lnTo>
                    <a:lnTo>
                      <a:pt x="12" y="10"/>
                    </a:lnTo>
                    <a:lnTo>
                      <a:pt x="12" y="10"/>
                    </a:lnTo>
                    <a:lnTo>
                      <a:pt x="12" y="12"/>
                    </a:lnTo>
                    <a:lnTo>
                      <a:pt x="12" y="12"/>
                    </a:lnTo>
                    <a:lnTo>
                      <a:pt x="12" y="18"/>
                    </a:lnTo>
                    <a:lnTo>
                      <a:pt x="12" y="20"/>
                    </a:lnTo>
                    <a:lnTo>
                      <a:pt x="16" y="20"/>
                    </a:lnTo>
                    <a:lnTo>
                      <a:pt x="16" y="20"/>
                    </a:lnTo>
                    <a:lnTo>
                      <a:pt x="26" y="22"/>
                    </a:lnTo>
                    <a:lnTo>
                      <a:pt x="30" y="26"/>
                    </a:lnTo>
                    <a:lnTo>
                      <a:pt x="34" y="32"/>
                    </a:lnTo>
                    <a:lnTo>
                      <a:pt x="34" y="32"/>
                    </a:lnTo>
                    <a:lnTo>
                      <a:pt x="30" y="50"/>
                    </a:lnTo>
                    <a:lnTo>
                      <a:pt x="30" y="50"/>
                    </a:lnTo>
                    <a:lnTo>
                      <a:pt x="28" y="54"/>
                    </a:lnTo>
                    <a:lnTo>
                      <a:pt x="28" y="56"/>
                    </a:lnTo>
                    <a:lnTo>
                      <a:pt x="26" y="54"/>
                    </a:lnTo>
                    <a:lnTo>
                      <a:pt x="2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0" name="Freeform 2371">
                <a:extLst>
                  <a:ext uri="{FF2B5EF4-FFF2-40B4-BE49-F238E27FC236}">
                    <a16:creationId xmlns:a16="http://schemas.microsoft.com/office/drawing/2014/main" id="{0B42F269-7687-E5E0-F198-BB44C12CA3CB}"/>
                  </a:ext>
                </a:extLst>
              </p:cNvPr>
              <p:cNvSpPr>
                <a:spLocks/>
              </p:cNvSpPr>
              <p:nvPr/>
            </p:nvSpPr>
            <p:spPr bwMode="auto">
              <a:xfrm>
                <a:off x="5902" y="2015"/>
                <a:ext cx="18" cy="48"/>
              </a:xfrm>
              <a:custGeom>
                <a:avLst/>
                <a:gdLst>
                  <a:gd name="T0" fmla="*/ 2 w 18"/>
                  <a:gd name="T1" fmla="*/ 16 h 48"/>
                  <a:gd name="T2" fmla="*/ 2 w 18"/>
                  <a:gd name="T3" fmla="*/ 16 h 48"/>
                  <a:gd name="T4" fmla="*/ 2 w 18"/>
                  <a:gd name="T5" fmla="*/ 6 h 48"/>
                  <a:gd name="T6" fmla="*/ 4 w 18"/>
                  <a:gd name="T7" fmla="*/ 2 h 48"/>
                  <a:gd name="T8" fmla="*/ 6 w 18"/>
                  <a:gd name="T9" fmla="*/ 0 h 48"/>
                  <a:gd name="T10" fmla="*/ 6 w 18"/>
                  <a:gd name="T11" fmla="*/ 0 h 48"/>
                  <a:gd name="T12" fmla="*/ 8 w 18"/>
                  <a:gd name="T13" fmla="*/ 8 h 48"/>
                  <a:gd name="T14" fmla="*/ 12 w 18"/>
                  <a:gd name="T15" fmla="*/ 10 h 48"/>
                  <a:gd name="T16" fmla="*/ 12 w 18"/>
                  <a:gd name="T17" fmla="*/ 10 h 48"/>
                  <a:gd name="T18" fmla="*/ 16 w 18"/>
                  <a:gd name="T19" fmla="*/ 12 h 48"/>
                  <a:gd name="T20" fmla="*/ 18 w 18"/>
                  <a:gd name="T21" fmla="*/ 16 h 48"/>
                  <a:gd name="T22" fmla="*/ 18 w 18"/>
                  <a:gd name="T23" fmla="*/ 34 h 48"/>
                  <a:gd name="T24" fmla="*/ 18 w 18"/>
                  <a:gd name="T25" fmla="*/ 34 h 48"/>
                  <a:gd name="T26" fmla="*/ 16 w 18"/>
                  <a:gd name="T27" fmla="*/ 32 h 48"/>
                  <a:gd name="T28" fmla="*/ 16 w 18"/>
                  <a:gd name="T29" fmla="*/ 28 h 48"/>
                  <a:gd name="T30" fmla="*/ 14 w 18"/>
                  <a:gd name="T31" fmla="*/ 22 h 48"/>
                  <a:gd name="T32" fmla="*/ 14 w 18"/>
                  <a:gd name="T33" fmla="*/ 22 h 48"/>
                  <a:gd name="T34" fmla="*/ 12 w 18"/>
                  <a:gd name="T35" fmla="*/ 18 h 48"/>
                  <a:gd name="T36" fmla="*/ 10 w 18"/>
                  <a:gd name="T37" fmla="*/ 16 h 48"/>
                  <a:gd name="T38" fmla="*/ 8 w 18"/>
                  <a:gd name="T39" fmla="*/ 18 h 48"/>
                  <a:gd name="T40" fmla="*/ 8 w 18"/>
                  <a:gd name="T41" fmla="*/ 18 h 48"/>
                  <a:gd name="T42" fmla="*/ 8 w 18"/>
                  <a:gd name="T43" fmla="*/ 24 h 48"/>
                  <a:gd name="T44" fmla="*/ 10 w 18"/>
                  <a:gd name="T45" fmla="*/ 32 h 48"/>
                  <a:gd name="T46" fmla="*/ 10 w 18"/>
                  <a:gd name="T47" fmla="*/ 32 h 48"/>
                  <a:gd name="T48" fmla="*/ 12 w 18"/>
                  <a:gd name="T49" fmla="*/ 36 h 48"/>
                  <a:gd name="T50" fmla="*/ 14 w 18"/>
                  <a:gd name="T51" fmla="*/ 40 h 48"/>
                  <a:gd name="T52" fmla="*/ 12 w 18"/>
                  <a:gd name="T53" fmla="*/ 44 h 48"/>
                  <a:gd name="T54" fmla="*/ 12 w 18"/>
                  <a:gd name="T55" fmla="*/ 44 h 48"/>
                  <a:gd name="T56" fmla="*/ 12 w 18"/>
                  <a:gd name="T57" fmla="*/ 48 h 48"/>
                  <a:gd name="T58" fmla="*/ 10 w 18"/>
                  <a:gd name="T59" fmla="*/ 48 h 48"/>
                  <a:gd name="T60" fmla="*/ 6 w 18"/>
                  <a:gd name="T61" fmla="*/ 44 h 48"/>
                  <a:gd name="T62" fmla="*/ 6 w 18"/>
                  <a:gd name="T63" fmla="*/ 44 h 48"/>
                  <a:gd name="T64" fmla="*/ 6 w 18"/>
                  <a:gd name="T65" fmla="*/ 44 h 48"/>
                  <a:gd name="T66" fmla="*/ 2 w 18"/>
                  <a:gd name="T67" fmla="*/ 38 h 48"/>
                  <a:gd name="T68" fmla="*/ 0 w 18"/>
                  <a:gd name="T69" fmla="*/ 34 h 48"/>
                  <a:gd name="T70" fmla="*/ 0 w 18"/>
                  <a:gd name="T71" fmla="*/ 28 h 48"/>
                  <a:gd name="T72" fmla="*/ 0 w 18"/>
                  <a:gd name="T73" fmla="*/ 28 h 48"/>
                  <a:gd name="T74" fmla="*/ 2 w 18"/>
                  <a:gd name="T75" fmla="*/ 16 h 48"/>
                  <a:gd name="T76" fmla="*/ 2 w 18"/>
                  <a:gd name="T7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48">
                    <a:moveTo>
                      <a:pt x="2" y="16"/>
                    </a:moveTo>
                    <a:lnTo>
                      <a:pt x="2" y="16"/>
                    </a:lnTo>
                    <a:lnTo>
                      <a:pt x="2" y="6"/>
                    </a:lnTo>
                    <a:lnTo>
                      <a:pt x="4" y="2"/>
                    </a:lnTo>
                    <a:lnTo>
                      <a:pt x="6" y="0"/>
                    </a:lnTo>
                    <a:lnTo>
                      <a:pt x="6" y="0"/>
                    </a:lnTo>
                    <a:lnTo>
                      <a:pt x="8" y="8"/>
                    </a:lnTo>
                    <a:lnTo>
                      <a:pt x="12" y="10"/>
                    </a:lnTo>
                    <a:lnTo>
                      <a:pt x="12" y="10"/>
                    </a:lnTo>
                    <a:lnTo>
                      <a:pt x="16" y="12"/>
                    </a:lnTo>
                    <a:lnTo>
                      <a:pt x="18" y="16"/>
                    </a:lnTo>
                    <a:lnTo>
                      <a:pt x="18" y="34"/>
                    </a:lnTo>
                    <a:lnTo>
                      <a:pt x="18" y="34"/>
                    </a:lnTo>
                    <a:lnTo>
                      <a:pt x="16" y="32"/>
                    </a:lnTo>
                    <a:lnTo>
                      <a:pt x="16" y="28"/>
                    </a:lnTo>
                    <a:lnTo>
                      <a:pt x="14" y="22"/>
                    </a:lnTo>
                    <a:lnTo>
                      <a:pt x="14" y="22"/>
                    </a:lnTo>
                    <a:lnTo>
                      <a:pt x="12" y="18"/>
                    </a:lnTo>
                    <a:lnTo>
                      <a:pt x="10" y="16"/>
                    </a:lnTo>
                    <a:lnTo>
                      <a:pt x="8" y="18"/>
                    </a:lnTo>
                    <a:lnTo>
                      <a:pt x="8" y="18"/>
                    </a:lnTo>
                    <a:lnTo>
                      <a:pt x="8" y="24"/>
                    </a:lnTo>
                    <a:lnTo>
                      <a:pt x="10" y="32"/>
                    </a:lnTo>
                    <a:lnTo>
                      <a:pt x="10" y="32"/>
                    </a:lnTo>
                    <a:lnTo>
                      <a:pt x="12" y="36"/>
                    </a:lnTo>
                    <a:lnTo>
                      <a:pt x="14" y="40"/>
                    </a:lnTo>
                    <a:lnTo>
                      <a:pt x="12" y="44"/>
                    </a:lnTo>
                    <a:lnTo>
                      <a:pt x="12" y="44"/>
                    </a:lnTo>
                    <a:lnTo>
                      <a:pt x="12" y="48"/>
                    </a:lnTo>
                    <a:lnTo>
                      <a:pt x="10" y="48"/>
                    </a:lnTo>
                    <a:lnTo>
                      <a:pt x="6" y="44"/>
                    </a:lnTo>
                    <a:lnTo>
                      <a:pt x="6" y="44"/>
                    </a:lnTo>
                    <a:lnTo>
                      <a:pt x="6" y="44"/>
                    </a:lnTo>
                    <a:lnTo>
                      <a:pt x="2" y="38"/>
                    </a:lnTo>
                    <a:lnTo>
                      <a:pt x="0" y="34"/>
                    </a:lnTo>
                    <a:lnTo>
                      <a:pt x="0" y="28"/>
                    </a:lnTo>
                    <a:lnTo>
                      <a:pt x="0" y="2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1" name="Freeform 2372">
                <a:extLst>
                  <a:ext uri="{FF2B5EF4-FFF2-40B4-BE49-F238E27FC236}">
                    <a16:creationId xmlns:a16="http://schemas.microsoft.com/office/drawing/2014/main" id="{87EB4527-9B61-D4DC-9DCD-2BC27B6594F7}"/>
                  </a:ext>
                </a:extLst>
              </p:cNvPr>
              <p:cNvSpPr>
                <a:spLocks/>
              </p:cNvSpPr>
              <p:nvPr/>
            </p:nvSpPr>
            <p:spPr bwMode="auto">
              <a:xfrm>
                <a:off x="5928" y="2053"/>
                <a:ext cx="22" cy="46"/>
              </a:xfrm>
              <a:custGeom>
                <a:avLst/>
                <a:gdLst>
                  <a:gd name="T0" fmla="*/ 18 w 22"/>
                  <a:gd name="T1" fmla="*/ 32 h 46"/>
                  <a:gd name="T2" fmla="*/ 18 w 22"/>
                  <a:gd name="T3" fmla="*/ 32 h 46"/>
                  <a:gd name="T4" fmla="*/ 22 w 22"/>
                  <a:gd name="T5" fmla="*/ 46 h 46"/>
                  <a:gd name="T6" fmla="*/ 22 w 22"/>
                  <a:gd name="T7" fmla="*/ 46 h 46"/>
                  <a:gd name="T8" fmla="*/ 20 w 22"/>
                  <a:gd name="T9" fmla="*/ 46 h 46"/>
                  <a:gd name="T10" fmla="*/ 16 w 22"/>
                  <a:gd name="T11" fmla="*/ 46 h 46"/>
                  <a:gd name="T12" fmla="*/ 14 w 22"/>
                  <a:gd name="T13" fmla="*/ 44 h 46"/>
                  <a:gd name="T14" fmla="*/ 12 w 22"/>
                  <a:gd name="T15" fmla="*/ 44 h 46"/>
                  <a:gd name="T16" fmla="*/ 12 w 22"/>
                  <a:gd name="T17" fmla="*/ 44 h 46"/>
                  <a:gd name="T18" fmla="*/ 10 w 22"/>
                  <a:gd name="T19" fmla="*/ 40 h 46"/>
                  <a:gd name="T20" fmla="*/ 8 w 22"/>
                  <a:gd name="T21" fmla="*/ 36 h 46"/>
                  <a:gd name="T22" fmla="*/ 4 w 22"/>
                  <a:gd name="T23" fmla="*/ 26 h 46"/>
                  <a:gd name="T24" fmla="*/ 4 w 22"/>
                  <a:gd name="T25" fmla="*/ 26 h 46"/>
                  <a:gd name="T26" fmla="*/ 6 w 22"/>
                  <a:gd name="T27" fmla="*/ 20 h 46"/>
                  <a:gd name="T28" fmla="*/ 6 w 22"/>
                  <a:gd name="T29" fmla="*/ 16 h 46"/>
                  <a:gd name="T30" fmla="*/ 4 w 22"/>
                  <a:gd name="T31" fmla="*/ 14 h 46"/>
                  <a:gd name="T32" fmla="*/ 4 w 22"/>
                  <a:gd name="T33" fmla="*/ 14 h 46"/>
                  <a:gd name="T34" fmla="*/ 0 w 22"/>
                  <a:gd name="T35" fmla="*/ 14 h 46"/>
                  <a:gd name="T36" fmla="*/ 0 w 22"/>
                  <a:gd name="T37" fmla="*/ 8 h 46"/>
                  <a:gd name="T38" fmla="*/ 0 w 22"/>
                  <a:gd name="T39" fmla="*/ 8 h 46"/>
                  <a:gd name="T40" fmla="*/ 0 w 22"/>
                  <a:gd name="T41" fmla="*/ 4 h 46"/>
                  <a:gd name="T42" fmla="*/ 2 w 22"/>
                  <a:gd name="T43" fmla="*/ 2 h 46"/>
                  <a:gd name="T44" fmla="*/ 2 w 22"/>
                  <a:gd name="T45" fmla="*/ 2 h 46"/>
                  <a:gd name="T46" fmla="*/ 6 w 22"/>
                  <a:gd name="T47" fmla="*/ 0 h 46"/>
                  <a:gd name="T48" fmla="*/ 8 w 22"/>
                  <a:gd name="T49" fmla="*/ 4 h 46"/>
                  <a:gd name="T50" fmla="*/ 8 w 22"/>
                  <a:gd name="T51" fmla="*/ 4 h 46"/>
                  <a:gd name="T52" fmla="*/ 10 w 22"/>
                  <a:gd name="T53" fmla="*/ 10 h 46"/>
                  <a:gd name="T54" fmla="*/ 12 w 22"/>
                  <a:gd name="T55" fmla="*/ 14 h 46"/>
                  <a:gd name="T56" fmla="*/ 12 w 22"/>
                  <a:gd name="T57" fmla="*/ 14 h 46"/>
                  <a:gd name="T58" fmla="*/ 12 w 22"/>
                  <a:gd name="T59" fmla="*/ 24 h 46"/>
                  <a:gd name="T60" fmla="*/ 14 w 22"/>
                  <a:gd name="T61" fmla="*/ 26 h 46"/>
                  <a:gd name="T62" fmla="*/ 16 w 22"/>
                  <a:gd name="T63" fmla="*/ 28 h 46"/>
                  <a:gd name="T64" fmla="*/ 18 w 22"/>
                  <a:gd name="T65" fmla="*/ 32 h 46"/>
                  <a:gd name="T66" fmla="*/ 18 w 22"/>
                  <a:gd name="T6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6">
                    <a:moveTo>
                      <a:pt x="18" y="32"/>
                    </a:moveTo>
                    <a:lnTo>
                      <a:pt x="18" y="32"/>
                    </a:lnTo>
                    <a:lnTo>
                      <a:pt x="22" y="46"/>
                    </a:lnTo>
                    <a:lnTo>
                      <a:pt x="22" y="46"/>
                    </a:lnTo>
                    <a:lnTo>
                      <a:pt x="20" y="46"/>
                    </a:lnTo>
                    <a:lnTo>
                      <a:pt x="16" y="46"/>
                    </a:lnTo>
                    <a:lnTo>
                      <a:pt x="14" y="44"/>
                    </a:lnTo>
                    <a:lnTo>
                      <a:pt x="12" y="44"/>
                    </a:lnTo>
                    <a:lnTo>
                      <a:pt x="12" y="44"/>
                    </a:lnTo>
                    <a:lnTo>
                      <a:pt x="10" y="40"/>
                    </a:lnTo>
                    <a:lnTo>
                      <a:pt x="8" y="36"/>
                    </a:lnTo>
                    <a:lnTo>
                      <a:pt x="4" y="26"/>
                    </a:lnTo>
                    <a:lnTo>
                      <a:pt x="4" y="26"/>
                    </a:lnTo>
                    <a:lnTo>
                      <a:pt x="6" y="20"/>
                    </a:lnTo>
                    <a:lnTo>
                      <a:pt x="6" y="16"/>
                    </a:lnTo>
                    <a:lnTo>
                      <a:pt x="4" y="14"/>
                    </a:lnTo>
                    <a:lnTo>
                      <a:pt x="4" y="14"/>
                    </a:lnTo>
                    <a:lnTo>
                      <a:pt x="0" y="14"/>
                    </a:lnTo>
                    <a:lnTo>
                      <a:pt x="0" y="8"/>
                    </a:lnTo>
                    <a:lnTo>
                      <a:pt x="0" y="8"/>
                    </a:lnTo>
                    <a:lnTo>
                      <a:pt x="0" y="4"/>
                    </a:lnTo>
                    <a:lnTo>
                      <a:pt x="2" y="2"/>
                    </a:lnTo>
                    <a:lnTo>
                      <a:pt x="2" y="2"/>
                    </a:lnTo>
                    <a:lnTo>
                      <a:pt x="6" y="0"/>
                    </a:lnTo>
                    <a:lnTo>
                      <a:pt x="8" y="4"/>
                    </a:lnTo>
                    <a:lnTo>
                      <a:pt x="8" y="4"/>
                    </a:lnTo>
                    <a:lnTo>
                      <a:pt x="10" y="10"/>
                    </a:lnTo>
                    <a:lnTo>
                      <a:pt x="12" y="14"/>
                    </a:lnTo>
                    <a:lnTo>
                      <a:pt x="12" y="14"/>
                    </a:lnTo>
                    <a:lnTo>
                      <a:pt x="12" y="24"/>
                    </a:lnTo>
                    <a:lnTo>
                      <a:pt x="14" y="26"/>
                    </a:lnTo>
                    <a:lnTo>
                      <a:pt x="16" y="28"/>
                    </a:lnTo>
                    <a:lnTo>
                      <a:pt x="18" y="32"/>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2" name="Freeform 2373">
                <a:extLst>
                  <a:ext uri="{FF2B5EF4-FFF2-40B4-BE49-F238E27FC236}">
                    <a16:creationId xmlns:a16="http://schemas.microsoft.com/office/drawing/2014/main" id="{2F264B08-6BAD-7381-75B8-93E81B1D6AF7}"/>
                  </a:ext>
                </a:extLst>
              </p:cNvPr>
              <p:cNvSpPr>
                <a:spLocks/>
              </p:cNvSpPr>
              <p:nvPr/>
            </p:nvSpPr>
            <p:spPr bwMode="auto">
              <a:xfrm>
                <a:off x="5922" y="2079"/>
                <a:ext cx="18" cy="30"/>
              </a:xfrm>
              <a:custGeom>
                <a:avLst/>
                <a:gdLst>
                  <a:gd name="T0" fmla="*/ 10 w 18"/>
                  <a:gd name="T1" fmla="*/ 0 h 30"/>
                  <a:gd name="T2" fmla="*/ 10 w 18"/>
                  <a:gd name="T3" fmla="*/ 0 h 30"/>
                  <a:gd name="T4" fmla="*/ 12 w 18"/>
                  <a:gd name="T5" fmla="*/ 0 h 30"/>
                  <a:gd name="T6" fmla="*/ 14 w 18"/>
                  <a:gd name="T7" fmla="*/ 2 h 30"/>
                  <a:gd name="T8" fmla="*/ 14 w 18"/>
                  <a:gd name="T9" fmla="*/ 6 h 30"/>
                  <a:gd name="T10" fmla="*/ 16 w 18"/>
                  <a:gd name="T11" fmla="*/ 14 h 30"/>
                  <a:gd name="T12" fmla="*/ 18 w 18"/>
                  <a:gd name="T13" fmla="*/ 18 h 30"/>
                  <a:gd name="T14" fmla="*/ 18 w 18"/>
                  <a:gd name="T15" fmla="*/ 18 h 30"/>
                  <a:gd name="T16" fmla="*/ 14 w 18"/>
                  <a:gd name="T17" fmla="*/ 18 h 30"/>
                  <a:gd name="T18" fmla="*/ 14 w 18"/>
                  <a:gd name="T19" fmla="*/ 18 h 30"/>
                  <a:gd name="T20" fmla="*/ 12 w 18"/>
                  <a:gd name="T21" fmla="*/ 24 h 30"/>
                  <a:gd name="T22" fmla="*/ 8 w 18"/>
                  <a:gd name="T23" fmla="*/ 26 h 30"/>
                  <a:gd name="T24" fmla="*/ 6 w 18"/>
                  <a:gd name="T25" fmla="*/ 28 h 30"/>
                  <a:gd name="T26" fmla="*/ 4 w 18"/>
                  <a:gd name="T27" fmla="*/ 30 h 30"/>
                  <a:gd name="T28" fmla="*/ 4 w 18"/>
                  <a:gd name="T29" fmla="*/ 30 h 30"/>
                  <a:gd name="T30" fmla="*/ 2 w 18"/>
                  <a:gd name="T31" fmla="*/ 28 h 30"/>
                  <a:gd name="T32" fmla="*/ 2 w 18"/>
                  <a:gd name="T33" fmla="*/ 28 h 30"/>
                  <a:gd name="T34" fmla="*/ 0 w 18"/>
                  <a:gd name="T35" fmla="*/ 22 h 30"/>
                  <a:gd name="T36" fmla="*/ 0 w 18"/>
                  <a:gd name="T37" fmla="*/ 22 h 30"/>
                  <a:gd name="T38" fmla="*/ 2 w 18"/>
                  <a:gd name="T39" fmla="*/ 20 h 30"/>
                  <a:gd name="T40" fmla="*/ 4 w 18"/>
                  <a:gd name="T41" fmla="*/ 18 h 30"/>
                  <a:gd name="T42" fmla="*/ 4 w 18"/>
                  <a:gd name="T43" fmla="*/ 8 h 30"/>
                  <a:gd name="T44" fmla="*/ 4 w 18"/>
                  <a:gd name="T45" fmla="*/ 8 h 30"/>
                  <a:gd name="T46" fmla="*/ 6 w 18"/>
                  <a:gd name="T47" fmla="*/ 2 h 30"/>
                  <a:gd name="T48" fmla="*/ 8 w 18"/>
                  <a:gd name="T49" fmla="*/ 0 h 30"/>
                  <a:gd name="T50" fmla="*/ 8 w 18"/>
                  <a:gd name="T51" fmla="*/ 0 h 30"/>
                  <a:gd name="T52" fmla="*/ 10 w 18"/>
                  <a:gd name="T53" fmla="*/ 0 h 30"/>
                  <a:gd name="T54" fmla="*/ 10 w 18"/>
                  <a:gd name="T5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0">
                    <a:moveTo>
                      <a:pt x="10" y="0"/>
                    </a:moveTo>
                    <a:lnTo>
                      <a:pt x="10" y="0"/>
                    </a:lnTo>
                    <a:lnTo>
                      <a:pt x="12" y="0"/>
                    </a:lnTo>
                    <a:lnTo>
                      <a:pt x="14" y="2"/>
                    </a:lnTo>
                    <a:lnTo>
                      <a:pt x="14" y="6"/>
                    </a:lnTo>
                    <a:lnTo>
                      <a:pt x="16" y="14"/>
                    </a:lnTo>
                    <a:lnTo>
                      <a:pt x="18" y="18"/>
                    </a:lnTo>
                    <a:lnTo>
                      <a:pt x="18" y="18"/>
                    </a:lnTo>
                    <a:lnTo>
                      <a:pt x="14" y="18"/>
                    </a:lnTo>
                    <a:lnTo>
                      <a:pt x="14" y="18"/>
                    </a:lnTo>
                    <a:lnTo>
                      <a:pt x="12" y="24"/>
                    </a:lnTo>
                    <a:lnTo>
                      <a:pt x="8" y="26"/>
                    </a:lnTo>
                    <a:lnTo>
                      <a:pt x="6" y="28"/>
                    </a:lnTo>
                    <a:lnTo>
                      <a:pt x="4" y="30"/>
                    </a:lnTo>
                    <a:lnTo>
                      <a:pt x="4" y="30"/>
                    </a:lnTo>
                    <a:lnTo>
                      <a:pt x="2" y="28"/>
                    </a:lnTo>
                    <a:lnTo>
                      <a:pt x="2" y="28"/>
                    </a:lnTo>
                    <a:lnTo>
                      <a:pt x="0" y="22"/>
                    </a:lnTo>
                    <a:lnTo>
                      <a:pt x="0" y="22"/>
                    </a:lnTo>
                    <a:lnTo>
                      <a:pt x="2" y="20"/>
                    </a:lnTo>
                    <a:lnTo>
                      <a:pt x="4" y="18"/>
                    </a:lnTo>
                    <a:lnTo>
                      <a:pt x="4" y="8"/>
                    </a:lnTo>
                    <a:lnTo>
                      <a:pt x="4" y="8"/>
                    </a:lnTo>
                    <a:lnTo>
                      <a:pt x="6" y="2"/>
                    </a:lnTo>
                    <a:lnTo>
                      <a:pt x="8" y="0"/>
                    </a:lnTo>
                    <a:lnTo>
                      <a:pt x="8"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3" name="Freeform 2374">
                <a:extLst>
                  <a:ext uri="{FF2B5EF4-FFF2-40B4-BE49-F238E27FC236}">
                    <a16:creationId xmlns:a16="http://schemas.microsoft.com/office/drawing/2014/main" id="{689597E9-65CD-170A-7606-AD8042F1C319}"/>
                  </a:ext>
                </a:extLst>
              </p:cNvPr>
              <p:cNvSpPr>
                <a:spLocks/>
              </p:cNvSpPr>
              <p:nvPr/>
            </p:nvSpPr>
            <p:spPr bwMode="auto">
              <a:xfrm>
                <a:off x="5884" y="1983"/>
                <a:ext cx="10" cy="22"/>
              </a:xfrm>
              <a:custGeom>
                <a:avLst/>
                <a:gdLst>
                  <a:gd name="T0" fmla="*/ 8 w 10"/>
                  <a:gd name="T1" fmla="*/ 22 h 22"/>
                  <a:gd name="T2" fmla="*/ 8 w 10"/>
                  <a:gd name="T3" fmla="*/ 22 h 22"/>
                  <a:gd name="T4" fmla="*/ 4 w 10"/>
                  <a:gd name="T5" fmla="*/ 22 h 22"/>
                  <a:gd name="T6" fmla="*/ 2 w 10"/>
                  <a:gd name="T7" fmla="*/ 18 h 22"/>
                  <a:gd name="T8" fmla="*/ 0 w 10"/>
                  <a:gd name="T9" fmla="*/ 12 h 22"/>
                  <a:gd name="T10" fmla="*/ 2 w 10"/>
                  <a:gd name="T11" fmla="*/ 0 h 22"/>
                  <a:gd name="T12" fmla="*/ 2 w 10"/>
                  <a:gd name="T13" fmla="*/ 0 h 22"/>
                  <a:gd name="T14" fmla="*/ 4 w 10"/>
                  <a:gd name="T15" fmla="*/ 4 h 22"/>
                  <a:gd name="T16" fmla="*/ 8 w 10"/>
                  <a:gd name="T17" fmla="*/ 6 h 22"/>
                  <a:gd name="T18" fmla="*/ 10 w 10"/>
                  <a:gd name="T19" fmla="*/ 10 h 22"/>
                  <a:gd name="T20" fmla="*/ 10 w 10"/>
                  <a:gd name="T21" fmla="*/ 18 h 22"/>
                  <a:gd name="T22" fmla="*/ 10 w 10"/>
                  <a:gd name="T23" fmla="*/ 18 h 22"/>
                  <a:gd name="T24" fmla="*/ 8 w 10"/>
                  <a:gd name="T25" fmla="*/ 22 h 22"/>
                  <a:gd name="T26" fmla="*/ 8 w 10"/>
                  <a:gd name="T2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8" y="22"/>
                    </a:moveTo>
                    <a:lnTo>
                      <a:pt x="8" y="22"/>
                    </a:lnTo>
                    <a:lnTo>
                      <a:pt x="4" y="22"/>
                    </a:lnTo>
                    <a:lnTo>
                      <a:pt x="2" y="18"/>
                    </a:lnTo>
                    <a:lnTo>
                      <a:pt x="0" y="12"/>
                    </a:lnTo>
                    <a:lnTo>
                      <a:pt x="2" y="0"/>
                    </a:lnTo>
                    <a:lnTo>
                      <a:pt x="2" y="0"/>
                    </a:lnTo>
                    <a:lnTo>
                      <a:pt x="4" y="4"/>
                    </a:lnTo>
                    <a:lnTo>
                      <a:pt x="8" y="6"/>
                    </a:lnTo>
                    <a:lnTo>
                      <a:pt x="10" y="10"/>
                    </a:lnTo>
                    <a:lnTo>
                      <a:pt x="10" y="18"/>
                    </a:lnTo>
                    <a:lnTo>
                      <a:pt x="10" y="18"/>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4" name="Freeform 2375">
                <a:extLst>
                  <a:ext uri="{FF2B5EF4-FFF2-40B4-BE49-F238E27FC236}">
                    <a16:creationId xmlns:a16="http://schemas.microsoft.com/office/drawing/2014/main" id="{A7281826-D3E9-3ECC-AA3F-752058D98A70}"/>
                  </a:ext>
                </a:extLst>
              </p:cNvPr>
              <p:cNvSpPr>
                <a:spLocks/>
              </p:cNvSpPr>
              <p:nvPr/>
            </p:nvSpPr>
            <p:spPr bwMode="auto">
              <a:xfrm>
                <a:off x="5926" y="2031"/>
                <a:ext cx="4" cy="10"/>
              </a:xfrm>
              <a:custGeom>
                <a:avLst/>
                <a:gdLst>
                  <a:gd name="T0" fmla="*/ 0 w 4"/>
                  <a:gd name="T1" fmla="*/ 0 h 10"/>
                  <a:gd name="T2" fmla="*/ 0 w 4"/>
                  <a:gd name="T3" fmla="*/ 0 h 10"/>
                  <a:gd name="T4" fmla="*/ 4 w 4"/>
                  <a:gd name="T5" fmla="*/ 10 h 10"/>
                  <a:gd name="T6" fmla="*/ 4 w 4"/>
                  <a:gd name="T7" fmla="*/ 10 h 10"/>
                  <a:gd name="T8" fmla="*/ 2 w 4"/>
                  <a:gd name="T9" fmla="*/ 10 h 10"/>
                  <a:gd name="T10" fmla="*/ 0 w 4"/>
                  <a:gd name="T11" fmla="*/ 8 h 10"/>
                  <a:gd name="T12" fmla="*/ 0 w 4"/>
                  <a:gd name="T13" fmla="*/ 0 h 10"/>
                  <a:gd name="T14" fmla="*/ 0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0" y="0"/>
                    </a:moveTo>
                    <a:lnTo>
                      <a:pt x="0" y="0"/>
                    </a:lnTo>
                    <a:lnTo>
                      <a:pt x="4" y="10"/>
                    </a:lnTo>
                    <a:lnTo>
                      <a:pt x="4" y="10"/>
                    </a:lnTo>
                    <a:lnTo>
                      <a:pt x="2"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5" name="Freeform 2376">
                <a:extLst>
                  <a:ext uri="{FF2B5EF4-FFF2-40B4-BE49-F238E27FC236}">
                    <a16:creationId xmlns:a16="http://schemas.microsoft.com/office/drawing/2014/main" id="{12FB99F7-F811-4FEB-6848-A944ED1D186F}"/>
                  </a:ext>
                </a:extLst>
              </p:cNvPr>
              <p:cNvSpPr>
                <a:spLocks/>
              </p:cNvSpPr>
              <p:nvPr/>
            </p:nvSpPr>
            <p:spPr bwMode="auto">
              <a:xfrm>
                <a:off x="5956" y="2069"/>
                <a:ext cx="20" cy="22"/>
              </a:xfrm>
              <a:custGeom>
                <a:avLst/>
                <a:gdLst>
                  <a:gd name="T0" fmla="*/ 20 w 20"/>
                  <a:gd name="T1" fmla="*/ 20 h 22"/>
                  <a:gd name="T2" fmla="*/ 20 w 20"/>
                  <a:gd name="T3" fmla="*/ 20 h 22"/>
                  <a:gd name="T4" fmla="*/ 14 w 20"/>
                  <a:gd name="T5" fmla="*/ 22 h 22"/>
                  <a:gd name="T6" fmla="*/ 8 w 20"/>
                  <a:gd name="T7" fmla="*/ 18 h 22"/>
                  <a:gd name="T8" fmla="*/ 4 w 20"/>
                  <a:gd name="T9" fmla="*/ 12 h 22"/>
                  <a:gd name="T10" fmla="*/ 0 w 20"/>
                  <a:gd name="T11" fmla="*/ 0 h 22"/>
                  <a:gd name="T12" fmla="*/ 0 w 20"/>
                  <a:gd name="T13" fmla="*/ 0 h 22"/>
                  <a:gd name="T14" fmla="*/ 2 w 20"/>
                  <a:gd name="T15" fmla="*/ 0 h 22"/>
                  <a:gd name="T16" fmla="*/ 6 w 20"/>
                  <a:gd name="T17" fmla="*/ 0 h 22"/>
                  <a:gd name="T18" fmla="*/ 10 w 20"/>
                  <a:gd name="T19" fmla="*/ 6 h 22"/>
                  <a:gd name="T20" fmla="*/ 14 w 20"/>
                  <a:gd name="T21" fmla="*/ 14 h 22"/>
                  <a:gd name="T22" fmla="*/ 20 w 20"/>
                  <a:gd name="T23" fmla="*/ 20 h 22"/>
                  <a:gd name="T24" fmla="*/ 20 w 20"/>
                  <a:gd name="T2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2">
                    <a:moveTo>
                      <a:pt x="20" y="20"/>
                    </a:moveTo>
                    <a:lnTo>
                      <a:pt x="20" y="20"/>
                    </a:lnTo>
                    <a:lnTo>
                      <a:pt x="14" y="22"/>
                    </a:lnTo>
                    <a:lnTo>
                      <a:pt x="8" y="18"/>
                    </a:lnTo>
                    <a:lnTo>
                      <a:pt x="4" y="12"/>
                    </a:lnTo>
                    <a:lnTo>
                      <a:pt x="0" y="0"/>
                    </a:lnTo>
                    <a:lnTo>
                      <a:pt x="0" y="0"/>
                    </a:lnTo>
                    <a:lnTo>
                      <a:pt x="2" y="0"/>
                    </a:lnTo>
                    <a:lnTo>
                      <a:pt x="6" y="0"/>
                    </a:lnTo>
                    <a:lnTo>
                      <a:pt x="10" y="6"/>
                    </a:lnTo>
                    <a:lnTo>
                      <a:pt x="14" y="14"/>
                    </a:lnTo>
                    <a:lnTo>
                      <a:pt x="20" y="20"/>
                    </a:lnTo>
                    <a:lnTo>
                      <a:pt x="2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6" name="Freeform 2377">
                <a:extLst>
                  <a:ext uri="{FF2B5EF4-FFF2-40B4-BE49-F238E27FC236}">
                    <a16:creationId xmlns:a16="http://schemas.microsoft.com/office/drawing/2014/main" id="{D6B69CEE-6CF5-056A-8600-66D4C8F1EDC1}"/>
                  </a:ext>
                </a:extLst>
              </p:cNvPr>
              <p:cNvSpPr>
                <a:spLocks/>
              </p:cNvSpPr>
              <p:nvPr/>
            </p:nvSpPr>
            <p:spPr bwMode="auto">
              <a:xfrm>
                <a:off x="5904" y="1904"/>
                <a:ext cx="4" cy="18"/>
              </a:xfrm>
              <a:custGeom>
                <a:avLst/>
                <a:gdLst>
                  <a:gd name="T0" fmla="*/ 0 w 4"/>
                  <a:gd name="T1" fmla="*/ 16 h 18"/>
                  <a:gd name="T2" fmla="*/ 0 w 4"/>
                  <a:gd name="T3" fmla="*/ 16 h 18"/>
                  <a:gd name="T4" fmla="*/ 0 w 4"/>
                  <a:gd name="T5" fmla="*/ 0 h 18"/>
                  <a:gd name="T6" fmla="*/ 0 w 4"/>
                  <a:gd name="T7" fmla="*/ 0 h 18"/>
                  <a:gd name="T8" fmla="*/ 2 w 4"/>
                  <a:gd name="T9" fmla="*/ 2 h 18"/>
                  <a:gd name="T10" fmla="*/ 4 w 4"/>
                  <a:gd name="T11" fmla="*/ 4 h 18"/>
                  <a:gd name="T12" fmla="*/ 4 w 4"/>
                  <a:gd name="T13" fmla="*/ 4 h 18"/>
                  <a:gd name="T14" fmla="*/ 4 w 4"/>
                  <a:gd name="T15" fmla="*/ 16 h 18"/>
                  <a:gd name="T16" fmla="*/ 2 w 4"/>
                  <a:gd name="T17" fmla="*/ 18 h 18"/>
                  <a:gd name="T18" fmla="*/ 0 w 4"/>
                  <a:gd name="T19" fmla="*/ 16 h 18"/>
                  <a:gd name="T20" fmla="*/ 0 w 4"/>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8">
                    <a:moveTo>
                      <a:pt x="0" y="16"/>
                    </a:moveTo>
                    <a:lnTo>
                      <a:pt x="0" y="16"/>
                    </a:lnTo>
                    <a:lnTo>
                      <a:pt x="0" y="0"/>
                    </a:lnTo>
                    <a:lnTo>
                      <a:pt x="0" y="0"/>
                    </a:lnTo>
                    <a:lnTo>
                      <a:pt x="2" y="2"/>
                    </a:lnTo>
                    <a:lnTo>
                      <a:pt x="4" y="4"/>
                    </a:lnTo>
                    <a:lnTo>
                      <a:pt x="4" y="4"/>
                    </a:lnTo>
                    <a:lnTo>
                      <a:pt x="4" y="16"/>
                    </a:lnTo>
                    <a:lnTo>
                      <a:pt x="2"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7" name="Freeform 2378">
                <a:extLst>
                  <a:ext uri="{FF2B5EF4-FFF2-40B4-BE49-F238E27FC236}">
                    <a16:creationId xmlns:a16="http://schemas.microsoft.com/office/drawing/2014/main" id="{DB717017-4F78-6BD5-E106-178E2E38E672}"/>
                  </a:ext>
                </a:extLst>
              </p:cNvPr>
              <p:cNvSpPr>
                <a:spLocks/>
              </p:cNvSpPr>
              <p:nvPr/>
            </p:nvSpPr>
            <p:spPr bwMode="auto">
              <a:xfrm>
                <a:off x="5812" y="1810"/>
                <a:ext cx="62" cy="142"/>
              </a:xfrm>
              <a:custGeom>
                <a:avLst/>
                <a:gdLst>
                  <a:gd name="T0" fmla="*/ 12 w 62"/>
                  <a:gd name="T1" fmla="*/ 6 h 142"/>
                  <a:gd name="T2" fmla="*/ 12 w 62"/>
                  <a:gd name="T3" fmla="*/ 10 h 142"/>
                  <a:gd name="T4" fmla="*/ 10 w 62"/>
                  <a:gd name="T5" fmla="*/ 14 h 142"/>
                  <a:gd name="T6" fmla="*/ 10 w 62"/>
                  <a:gd name="T7" fmla="*/ 22 h 142"/>
                  <a:gd name="T8" fmla="*/ 12 w 62"/>
                  <a:gd name="T9" fmla="*/ 24 h 142"/>
                  <a:gd name="T10" fmla="*/ 16 w 62"/>
                  <a:gd name="T11" fmla="*/ 26 h 142"/>
                  <a:gd name="T12" fmla="*/ 18 w 62"/>
                  <a:gd name="T13" fmla="*/ 24 h 142"/>
                  <a:gd name="T14" fmla="*/ 26 w 62"/>
                  <a:gd name="T15" fmla="*/ 8 h 142"/>
                  <a:gd name="T16" fmla="*/ 28 w 62"/>
                  <a:gd name="T17" fmla="*/ 8 h 142"/>
                  <a:gd name="T18" fmla="*/ 28 w 62"/>
                  <a:gd name="T19" fmla="*/ 16 h 142"/>
                  <a:gd name="T20" fmla="*/ 30 w 62"/>
                  <a:gd name="T21" fmla="*/ 28 h 142"/>
                  <a:gd name="T22" fmla="*/ 36 w 62"/>
                  <a:gd name="T23" fmla="*/ 36 h 142"/>
                  <a:gd name="T24" fmla="*/ 40 w 62"/>
                  <a:gd name="T25" fmla="*/ 40 h 142"/>
                  <a:gd name="T26" fmla="*/ 42 w 62"/>
                  <a:gd name="T27" fmla="*/ 40 h 142"/>
                  <a:gd name="T28" fmla="*/ 48 w 62"/>
                  <a:gd name="T29" fmla="*/ 52 h 142"/>
                  <a:gd name="T30" fmla="*/ 54 w 62"/>
                  <a:gd name="T31" fmla="*/ 80 h 142"/>
                  <a:gd name="T32" fmla="*/ 52 w 62"/>
                  <a:gd name="T33" fmla="*/ 84 h 142"/>
                  <a:gd name="T34" fmla="*/ 46 w 62"/>
                  <a:gd name="T35" fmla="*/ 82 h 142"/>
                  <a:gd name="T36" fmla="*/ 46 w 62"/>
                  <a:gd name="T37" fmla="*/ 88 h 142"/>
                  <a:gd name="T38" fmla="*/ 52 w 62"/>
                  <a:gd name="T39" fmla="*/ 98 h 142"/>
                  <a:gd name="T40" fmla="*/ 52 w 62"/>
                  <a:gd name="T41" fmla="*/ 100 h 142"/>
                  <a:gd name="T42" fmla="*/ 54 w 62"/>
                  <a:gd name="T43" fmla="*/ 98 h 142"/>
                  <a:gd name="T44" fmla="*/ 56 w 62"/>
                  <a:gd name="T45" fmla="*/ 104 h 142"/>
                  <a:gd name="T46" fmla="*/ 58 w 62"/>
                  <a:gd name="T47" fmla="*/ 108 h 142"/>
                  <a:gd name="T48" fmla="*/ 60 w 62"/>
                  <a:gd name="T49" fmla="*/ 108 h 142"/>
                  <a:gd name="T50" fmla="*/ 62 w 62"/>
                  <a:gd name="T51" fmla="*/ 110 h 142"/>
                  <a:gd name="T52" fmla="*/ 60 w 62"/>
                  <a:gd name="T53" fmla="*/ 116 h 142"/>
                  <a:gd name="T54" fmla="*/ 58 w 62"/>
                  <a:gd name="T55" fmla="*/ 122 h 142"/>
                  <a:gd name="T56" fmla="*/ 60 w 62"/>
                  <a:gd name="T57" fmla="*/ 128 h 142"/>
                  <a:gd name="T58" fmla="*/ 62 w 62"/>
                  <a:gd name="T59" fmla="*/ 132 h 142"/>
                  <a:gd name="T60" fmla="*/ 58 w 62"/>
                  <a:gd name="T61" fmla="*/ 142 h 142"/>
                  <a:gd name="T62" fmla="*/ 52 w 62"/>
                  <a:gd name="T63" fmla="*/ 138 h 142"/>
                  <a:gd name="T64" fmla="*/ 50 w 62"/>
                  <a:gd name="T65" fmla="*/ 136 h 142"/>
                  <a:gd name="T66" fmla="*/ 48 w 62"/>
                  <a:gd name="T67" fmla="*/ 134 h 142"/>
                  <a:gd name="T68" fmla="*/ 44 w 62"/>
                  <a:gd name="T69" fmla="*/ 132 h 142"/>
                  <a:gd name="T70" fmla="*/ 44 w 62"/>
                  <a:gd name="T71" fmla="*/ 128 h 142"/>
                  <a:gd name="T72" fmla="*/ 46 w 62"/>
                  <a:gd name="T73" fmla="*/ 124 h 142"/>
                  <a:gd name="T74" fmla="*/ 48 w 62"/>
                  <a:gd name="T75" fmla="*/ 124 h 142"/>
                  <a:gd name="T76" fmla="*/ 44 w 62"/>
                  <a:gd name="T77" fmla="*/ 124 h 142"/>
                  <a:gd name="T78" fmla="*/ 42 w 62"/>
                  <a:gd name="T79" fmla="*/ 116 h 142"/>
                  <a:gd name="T80" fmla="*/ 42 w 62"/>
                  <a:gd name="T81" fmla="*/ 104 h 142"/>
                  <a:gd name="T82" fmla="*/ 36 w 62"/>
                  <a:gd name="T83" fmla="*/ 98 h 142"/>
                  <a:gd name="T84" fmla="*/ 34 w 62"/>
                  <a:gd name="T85" fmla="*/ 96 h 142"/>
                  <a:gd name="T86" fmla="*/ 32 w 62"/>
                  <a:gd name="T87" fmla="*/ 90 h 142"/>
                  <a:gd name="T88" fmla="*/ 32 w 62"/>
                  <a:gd name="T89" fmla="*/ 88 h 142"/>
                  <a:gd name="T90" fmla="*/ 30 w 62"/>
                  <a:gd name="T91" fmla="*/ 90 h 142"/>
                  <a:gd name="T92" fmla="*/ 24 w 62"/>
                  <a:gd name="T93" fmla="*/ 92 h 142"/>
                  <a:gd name="T94" fmla="*/ 18 w 62"/>
                  <a:gd name="T95" fmla="*/ 80 h 142"/>
                  <a:gd name="T96" fmla="*/ 14 w 62"/>
                  <a:gd name="T97" fmla="*/ 66 h 142"/>
                  <a:gd name="T98" fmla="*/ 8 w 62"/>
                  <a:gd name="T99" fmla="*/ 60 h 142"/>
                  <a:gd name="T100" fmla="*/ 10 w 62"/>
                  <a:gd name="T101" fmla="*/ 50 h 142"/>
                  <a:gd name="T102" fmla="*/ 8 w 62"/>
                  <a:gd name="T103" fmla="*/ 36 h 142"/>
                  <a:gd name="T104" fmla="*/ 4 w 62"/>
                  <a:gd name="T105" fmla="*/ 30 h 142"/>
                  <a:gd name="T106" fmla="*/ 0 w 62"/>
                  <a:gd name="T107" fmla="*/ 16 h 142"/>
                  <a:gd name="T108" fmla="*/ 0 w 62"/>
                  <a:gd name="T109" fmla="*/ 8 h 142"/>
                  <a:gd name="T110" fmla="*/ 2 w 62"/>
                  <a:gd name="T111" fmla="*/ 0 h 142"/>
                  <a:gd name="T112" fmla="*/ 4 w 62"/>
                  <a:gd name="T113" fmla="*/ 0 h 142"/>
                  <a:gd name="T114" fmla="*/ 6 w 62"/>
                  <a:gd name="T115" fmla="*/ 6 h 142"/>
                  <a:gd name="T116" fmla="*/ 8 w 62"/>
                  <a:gd name="T117" fmla="*/ 8 h 142"/>
                  <a:gd name="T118" fmla="*/ 12 w 62"/>
                  <a:gd name="T119"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142">
                    <a:moveTo>
                      <a:pt x="12" y="6"/>
                    </a:moveTo>
                    <a:lnTo>
                      <a:pt x="12" y="6"/>
                    </a:lnTo>
                    <a:lnTo>
                      <a:pt x="12" y="10"/>
                    </a:lnTo>
                    <a:lnTo>
                      <a:pt x="12" y="10"/>
                    </a:lnTo>
                    <a:lnTo>
                      <a:pt x="12" y="12"/>
                    </a:lnTo>
                    <a:lnTo>
                      <a:pt x="10" y="14"/>
                    </a:lnTo>
                    <a:lnTo>
                      <a:pt x="8" y="18"/>
                    </a:lnTo>
                    <a:lnTo>
                      <a:pt x="10" y="22"/>
                    </a:lnTo>
                    <a:lnTo>
                      <a:pt x="10" y="22"/>
                    </a:lnTo>
                    <a:lnTo>
                      <a:pt x="12" y="24"/>
                    </a:lnTo>
                    <a:lnTo>
                      <a:pt x="14" y="26"/>
                    </a:lnTo>
                    <a:lnTo>
                      <a:pt x="16" y="26"/>
                    </a:lnTo>
                    <a:lnTo>
                      <a:pt x="18" y="24"/>
                    </a:lnTo>
                    <a:lnTo>
                      <a:pt x="18" y="24"/>
                    </a:lnTo>
                    <a:lnTo>
                      <a:pt x="24" y="14"/>
                    </a:lnTo>
                    <a:lnTo>
                      <a:pt x="26" y="8"/>
                    </a:lnTo>
                    <a:lnTo>
                      <a:pt x="26" y="8"/>
                    </a:lnTo>
                    <a:lnTo>
                      <a:pt x="28" y="8"/>
                    </a:lnTo>
                    <a:lnTo>
                      <a:pt x="28" y="10"/>
                    </a:lnTo>
                    <a:lnTo>
                      <a:pt x="28" y="16"/>
                    </a:lnTo>
                    <a:lnTo>
                      <a:pt x="28" y="22"/>
                    </a:lnTo>
                    <a:lnTo>
                      <a:pt x="30" y="28"/>
                    </a:lnTo>
                    <a:lnTo>
                      <a:pt x="30" y="28"/>
                    </a:lnTo>
                    <a:lnTo>
                      <a:pt x="36" y="36"/>
                    </a:lnTo>
                    <a:lnTo>
                      <a:pt x="38" y="40"/>
                    </a:lnTo>
                    <a:lnTo>
                      <a:pt x="40" y="40"/>
                    </a:lnTo>
                    <a:lnTo>
                      <a:pt x="40" y="40"/>
                    </a:lnTo>
                    <a:lnTo>
                      <a:pt x="42" y="40"/>
                    </a:lnTo>
                    <a:lnTo>
                      <a:pt x="44" y="44"/>
                    </a:lnTo>
                    <a:lnTo>
                      <a:pt x="48" y="52"/>
                    </a:lnTo>
                    <a:lnTo>
                      <a:pt x="48" y="52"/>
                    </a:lnTo>
                    <a:lnTo>
                      <a:pt x="54" y="80"/>
                    </a:lnTo>
                    <a:lnTo>
                      <a:pt x="54" y="80"/>
                    </a:lnTo>
                    <a:lnTo>
                      <a:pt x="52" y="84"/>
                    </a:lnTo>
                    <a:lnTo>
                      <a:pt x="50" y="84"/>
                    </a:lnTo>
                    <a:lnTo>
                      <a:pt x="46" y="82"/>
                    </a:lnTo>
                    <a:lnTo>
                      <a:pt x="46" y="82"/>
                    </a:lnTo>
                    <a:lnTo>
                      <a:pt x="46" y="88"/>
                    </a:lnTo>
                    <a:lnTo>
                      <a:pt x="48" y="90"/>
                    </a:lnTo>
                    <a:lnTo>
                      <a:pt x="52" y="98"/>
                    </a:lnTo>
                    <a:lnTo>
                      <a:pt x="52" y="98"/>
                    </a:lnTo>
                    <a:lnTo>
                      <a:pt x="52" y="100"/>
                    </a:lnTo>
                    <a:lnTo>
                      <a:pt x="54" y="98"/>
                    </a:lnTo>
                    <a:lnTo>
                      <a:pt x="54" y="98"/>
                    </a:lnTo>
                    <a:lnTo>
                      <a:pt x="54" y="100"/>
                    </a:lnTo>
                    <a:lnTo>
                      <a:pt x="56" y="104"/>
                    </a:lnTo>
                    <a:lnTo>
                      <a:pt x="58" y="108"/>
                    </a:lnTo>
                    <a:lnTo>
                      <a:pt x="58" y="108"/>
                    </a:lnTo>
                    <a:lnTo>
                      <a:pt x="60" y="108"/>
                    </a:lnTo>
                    <a:lnTo>
                      <a:pt x="60" y="108"/>
                    </a:lnTo>
                    <a:lnTo>
                      <a:pt x="60" y="108"/>
                    </a:lnTo>
                    <a:lnTo>
                      <a:pt x="62" y="110"/>
                    </a:lnTo>
                    <a:lnTo>
                      <a:pt x="62" y="112"/>
                    </a:lnTo>
                    <a:lnTo>
                      <a:pt x="60" y="116"/>
                    </a:lnTo>
                    <a:lnTo>
                      <a:pt x="60" y="116"/>
                    </a:lnTo>
                    <a:lnTo>
                      <a:pt x="58" y="122"/>
                    </a:lnTo>
                    <a:lnTo>
                      <a:pt x="58" y="126"/>
                    </a:lnTo>
                    <a:lnTo>
                      <a:pt x="60" y="128"/>
                    </a:lnTo>
                    <a:lnTo>
                      <a:pt x="62" y="132"/>
                    </a:lnTo>
                    <a:lnTo>
                      <a:pt x="62" y="132"/>
                    </a:lnTo>
                    <a:lnTo>
                      <a:pt x="60" y="142"/>
                    </a:lnTo>
                    <a:lnTo>
                      <a:pt x="58" y="142"/>
                    </a:lnTo>
                    <a:lnTo>
                      <a:pt x="56" y="142"/>
                    </a:lnTo>
                    <a:lnTo>
                      <a:pt x="52" y="138"/>
                    </a:lnTo>
                    <a:lnTo>
                      <a:pt x="50" y="136"/>
                    </a:lnTo>
                    <a:lnTo>
                      <a:pt x="50" y="136"/>
                    </a:lnTo>
                    <a:lnTo>
                      <a:pt x="50" y="136"/>
                    </a:lnTo>
                    <a:lnTo>
                      <a:pt x="48" y="134"/>
                    </a:lnTo>
                    <a:lnTo>
                      <a:pt x="46" y="134"/>
                    </a:lnTo>
                    <a:lnTo>
                      <a:pt x="44" y="132"/>
                    </a:lnTo>
                    <a:lnTo>
                      <a:pt x="44" y="132"/>
                    </a:lnTo>
                    <a:lnTo>
                      <a:pt x="44" y="128"/>
                    </a:lnTo>
                    <a:lnTo>
                      <a:pt x="44" y="128"/>
                    </a:lnTo>
                    <a:lnTo>
                      <a:pt x="46" y="124"/>
                    </a:lnTo>
                    <a:lnTo>
                      <a:pt x="48" y="124"/>
                    </a:lnTo>
                    <a:lnTo>
                      <a:pt x="48" y="124"/>
                    </a:lnTo>
                    <a:lnTo>
                      <a:pt x="44" y="124"/>
                    </a:lnTo>
                    <a:lnTo>
                      <a:pt x="44" y="124"/>
                    </a:lnTo>
                    <a:lnTo>
                      <a:pt x="44" y="120"/>
                    </a:lnTo>
                    <a:lnTo>
                      <a:pt x="42" y="116"/>
                    </a:lnTo>
                    <a:lnTo>
                      <a:pt x="42" y="116"/>
                    </a:lnTo>
                    <a:lnTo>
                      <a:pt x="42" y="104"/>
                    </a:lnTo>
                    <a:lnTo>
                      <a:pt x="40" y="100"/>
                    </a:lnTo>
                    <a:lnTo>
                      <a:pt x="36" y="98"/>
                    </a:lnTo>
                    <a:lnTo>
                      <a:pt x="36" y="98"/>
                    </a:lnTo>
                    <a:lnTo>
                      <a:pt x="34" y="96"/>
                    </a:lnTo>
                    <a:lnTo>
                      <a:pt x="32" y="90"/>
                    </a:lnTo>
                    <a:lnTo>
                      <a:pt x="32" y="90"/>
                    </a:lnTo>
                    <a:lnTo>
                      <a:pt x="32" y="88"/>
                    </a:lnTo>
                    <a:lnTo>
                      <a:pt x="32" y="88"/>
                    </a:lnTo>
                    <a:lnTo>
                      <a:pt x="30" y="90"/>
                    </a:lnTo>
                    <a:lnTo>
                      <a:pt x="30" y="90"/>
                    </a:lnTo>
                    <a:lnTo>
                      <a:pt x="26" y="92"/>
                    </a:lnTo>
                    <a:lnTo>
                      <a:pt x="24" y="92"/>
                    </a:lnTo>
                    <a:lnTo>
                      <a:pt x="20" y="86"/>
                    </a:lnTo>
                    <a:lnTo>
                      <a:pt x="18" y="80"/>
                    </a:lnTo>
                    <a:lnTo>
                      <a:pt x="18" y="80"/>
                    </a:lnTo>
                    <a:lnTo>
                      <a:pt x="14" y="66"/>
                    </a:lnTo>
                    <a:lnTo>
                      <a:pt x="12" y="62"/>
                    </a:lnTo>
                    <a:lnTo>
                      <a:pt x="8" y="60"/>
                    </a:lnTo>
                    <a:lnTo>
                      <a:pt x="8" y="60"/>
                    </a:lnTo>
                    <a:lnTo>
                      <a:pt x="10" y="50"/>
                    </a:lnTo>
                    <a:lnTo>
                      <a:pt x="10" y="42"/>
                    </a:lnTo>
                    <a:lnTo>
                      <a:pt x="8" y="36"/>
                    </a:lnTo>
                    <a:lnTo>
                      <a:pt x="4" y="30"/>
                    </a:lnTo>
                    <a:lnTo>
                      <a:pt x="4" y="30"/>
                    </a:lnTo>
                    <a:lnTo>
                      <a:pt x="2" y="24"/>
                    </a:lnTo>
                    <a:lnTo>
                      <a:pt x="0" y="16"/>
                    </a:lnTo>
                    <a:lnTo>
                      <a:pt x="0" y="16"/>
                    </a:lnTo>
                    <a:lnTo>
                      <a:pt x="0" y="8"/>
                    </a:lnTo>
                    <a:lnTo>
                      <a:pt x="2" y="0"/>
                    </a:lnTo>
                    <a:lnTo>
                      <a:pt x="2" y="0"/>
                    </a:lnTo>
                    <a:lnTo>
                      <a:pt x="2" y="0"/>
                    </a:lnTo>
                    <a:lnTo>
                      <a:pt x="4" y="0"/>
                    </a:lnTo>
                    <a:lnTo>
                      <a:pt x="6" y="6"/>
                    </a:lnTo>
                    <a:lnTo>
                      <a:pt x="6" y="6"/>
                    </a:lnTo>
                    <a:lnTo>
                      <a:pt x="6" y="8"/>
                    </a:lnTo>
                    <a:lnTo>
                      <a:pt x="8" y="8"/>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8" name="Freeform 2379">
                <a:extLst>
                  <a:ext uri="{FF2B5EF4-FFF2-40B4-BE49-F238E27FC236}">
                    <a16:creationId xmlns:a16="http://schemas.microsoft.com/office/drawing/2014/main" id="{57C79DC9-D161-B311-38EB-D3C0EF16877E}"/>
                  </a:ext>
                </a:extLst>
              </p:cNvPr>
              <p:cNvSpPr>
                <a:spLocks/>
              </p:cNvSpPr>
              <p:nvPr/>
            </p:nvSpPr>
            <p:spPr bwMode="auto">
              <a:xfrm>
                <a:off x="5814" y="1910"/>
                <a:ext cx="42" cy="85"/>
              </a:xfrm>
              <a:custGeom>
                <a:avLst/>
                <a:gdLst>
                  <a:gd name="T0" fmla="*/ 42 w 42"/>
                  <a:gd name="T1" fmla="*/ 28 h 85"/>
                  <a:gd name="T2" fmla="*/ 42 w 42"/>
                  <a:gd name="T3" fmla="*/ 32 h 85"/>
                  <a:gd name="T4" fmla="*/ 38 w 42"/>
                  <a:gd name="T5" fmla="*/ 32 h 85"/>
                  <a:gd name="T6" fmla="*/ 36 w 42"/>
                  <a:gd name="T7" fmla="*/ 32 h 85"/>
                  <a:gd name="T8" fmla="*/ 34 w 42"/>
                  <a:gd name="T9" fmla="*/ 30 h 85"/>
                  <a:gd name="T10" fmla="*/ 32 w 42"/>
                  <a:gd name="T11" fmla="*/ 32 h 85"/>
                  <a:gd name="T12" fmla="*/ 32 w 42"/>
                  <a:gd name="T13" fmla="*/ 32 h 85"/>
                  <a:gd name="T14" fmla="*/ 28 w 42"/>
                  <a:gd name="T15" fmla="*/ 30 h 85"/>
                  <a:gd name="T16" fmla="*/ 26 w 42"/>
                  <a:gd name="T17" fmla="*/ 38 h 85"/>
                  <a:gd name="T18" fmla="*/ 28 w 42"/>
                  <a:gd name="T19" fmla="*/ 44 h 85"/>
                  <a:gd name="T20" fmla="*/ 32 w 42"/>
                  <a:gd name="T21" fmla="*/ 52 h 85"/>
                  <a:gd name="T22" fmla="*/ 34 w 42"/>
                  <a:gd name="T23" fmla="*/ 58 h 85"/>
                  <a:gd name="T24" fmla="*/ 32 w 42"/>
                  <a:gd name="T25" fmla="*/ 58 h 85"/>
                  <a:gd name="T26" fmla="*/ 26 w 42"/>
                  <a:gd name="T27" fmla="*/ 56 h 85"/>
                  <a:gd name="T28" fmla="*/ 22 w 42"/>
                  <a:gd name="T29" fmla="*/ 62 h 85"/>
                  <a:gd name="T30" fmla="*/ 22 w 42"/>
                  <a:gd name="T31" fmla="*/ 68 h 85"/>
                  <a:gd name="T32" fmla="*/ 28 w 42"/>
                  <a:gd name="T33" fmla="*/ 83 h 85"/>
                  <a:gd name="T34" fmla="*/ 24 w 42"/>
                  <a:gd name="T35" fmla="*/ 85 h 85"/>
                  <a:gd name="T36" fmla="*/ 20 w 42"/>
                  <a:gd name="T37" fmla="*/ 77 h 85"/>
                  <a:gd name="T38" fmla="*/ 20 w 42"/>
                  <a:gd name="T39" fmla="*/ 66 h 85"/>
                  <a:gd name="T40" fmla="*/ 14 w 42"/>
                  <a:gd name="T41" fmla="*/ 52 h 85"/>
                  <a:gd name="T42" fmla="*/ 8 w 42"/>
                  <a:gd name="T43" fmla="*/ 46 h 85"/>
                  <a:gd name="T44" fmla="*/ 6 w 42"/>
                  <a:gd name="T45" fmla="*/ 46 h 85"/>
                  <a:gd name="T46" fmla="*/ 6 w 42"/>
                  <a:gd name="T47" fmla="*/ 52 h 85"/>
                  <a:gd name="T48" fmla="*/ 6 w 42"/>
                  <a:gd name="T49" fmla="*/ 62 h 85"/>
                  <a:gd name="T50" fmla="*/ 4 w 42"/>
                  <a:gd name="T51" fmla="*/ 62 h 85"/>
                  <a:gd name="T52" fmla="*/ 0 w 42"/>
                  <a:gd name="T53" fmla="*/ 56 h 85"/>
                  <a:gd name="T54" fmla="*/ 0 w 42"/>
                  <a:gd name="T55" fmla="*/ 46 h 85"/>
                  <a:gd name="T56" fmla="*/ 0 w 42"/>
                  <a:gd name="T57" fmla="*/ 38 h 85"/>
                  <a:gd name="T58" fmla="*/ 2 w 42"/>
                  <a:gd name="T59" fmla="*/ 36 h 85"/>
                  <a:gd name="T60" fmla="*/ 8 w 42"/>
                  <a:gd name="T61" fmla="*/ 38 h 85"/>
                  <a:gd name="T62" fmla="*/ 12 w 42"/>
                  <a:gd name="T63" fmla="*/ 38 h 85"/>
                  <a:gd name="T64" fmla="*/ 16 w 42"/>
                  <a:gd name="T65" fmla="*/ 38 h 85"/>
                  <a:gd name="T66" fmla="*/ 8 w 42"/>
                  <a:gd name="T67" fmla="*/ 36 h 85"/>
                  <a:gd name="T68" fmla="*/ 0 w 42"/>
                  <a:gd name="T69" fmla="*/ 30 h 85"/>
                  <a:gd name="T70" fmla="*/ 0 w 42"/>
                  <a:gd name="T71" fmla="*/ 24 h 85"/>
                  <a:gd name="T72" fmla="*/ 2 w 42"/>
                  <a:gd name="T73" fmla="*/ 22 h 85"/>
                  <a:gd name="T74" fmla="*/ 4 w 42"/>
                  <a:gd name="T75" fmla="*/ 18 h 85"/>
                  <a:gd name="T76" fmla="*/ 6 w 42"/>
                  <a:gd name="T77" fmla="*/ 14 h 85"/>
                  <a:gd name="T78" fmla="*/ 8 w 42"/>
                  <a:gd name="T79" fmla="*/ 6 h 85"/>
                  <a:gd name="T80" fmla="*/ 12 w 42"/>
                  <a:gd name="T81" fmla="*/ 8 h 85"/>
                  <a:gd name="T82" fmla="*/ 16 w 42"/>
                  <a:gd name="T83" fmla="*/ 14 h 85"/>
                  <a:gd name="T84" fmla="*/ 26 w 42"/>
                  <a:gd name="T85" fmla="*/ 18 h 85"/>
                  <a:gd name="T86" fmla="*/ 24 w 42"/>
                  <a:gd name="T87" fmla="*/ 14 h 85"/>
                  <a:gd name="T88" fmla="*/ 24 w 42"/>
                  <a:gd name="T89" fmla="*/ 8 h 85"/>
                  <a:gd name="T90" fmla="*/ 24 w 42"/>
                  <a:gd name="T91" fmla="*/ 2 h 85"/>
                  <a:gd name="T92" fmla="*/ 28 w 42"/>
                  <a:gd name="T93" fmla="*/ 0 h 85"/>
                  <a:gd name="T94" fmla="*/ 34 w 42"/>
                  <a:gd name="T95" fmla="*/ 0 h 85"/>
                  <a:gd name="T96" fmla="*/ 40 w 42"/>
                  <a:gd name="T97" fmla="*/ 10 h 85"/>
                  <a:gd name="T98" fmla="*/ 40 w 42"/>
                  <a:gd name="T99" fmla="*/ 20 h 85"/>
                  <a:gd name="T100" fmla="*/ 42 w 42"/>
                  <a:gd name="T101"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85">
                    <a:moveTo>
                      <a:pt x="42" y="28"/>
                    </a:moveTo>
                    <a:lnTo>
                      <a:pt x="42" y="28"/>
                    </a:lnTo>
                    <a:lnTo>
                      <a:pt x="42" y="32"/>
                    </a:lnTo>
                    <a:lnTo>
                      <a:pt x="42" y="32"/>
                    </a:lnTo>
                    <a:lnTo>
                      <a:pt x="40" y="34"/>
                    </a:lnTo>
                    <a:lnTo>
                      <a:pt x="38" y="32"/>
                    </a:lnTo>
                    <a:lnTo>
                      <a:pt x="38" y="32"/>
                    </a:lnTo>
                    <a:lnTo>
                      <a:pt x="36" y="32"/>
                    </a:lnTo>
                    <a:lnTo>
                      <a:pt x="36" y="32"/>
                    </a:lnTo>
                    <a:lnTo>
                      <a:pt x="34" y="30"/>
                    </a:lnTo>
                    <a:lnTo>
                      <a:pt x="34" y="30"/>
                    </a:lnTo>
                    <a:lnTo>
                      <a:pt x="32" y="32"/>
                    </a:lnTo>
                    <a:lnTo>
                      <a:pt x="32" y="32"/>
                    </a:lnTo>
                    <a:lnTo>
                      <a:pt x="32" y="32"/>
                    </a:lnTo>
                    <a:lnTo>
                      <a:pt x="30" y="30"/>
                    </a:lnTo>
                    <a:lnTo>
                      <a:pt x="28" y="30"/>
                    </a:lnTo>
                    <a:lnTo>
                      <a:pt x="26" y="32"/>
                    </a:lnTo>
                    <a:lnTo>
                      <a:pt x="26" y="38"/>
                    </a:lnTo>
                    <a:lnTo>
                      <a:pt x="26" y="38"/>
                    </a:lnTo>
                    <a:lnTo>
                      <a:pt x="28" y="44"/>
                    </a:lnTo>
                    <a:lnTo>
                      <a:pt x="30" y="48"/>
                    </a:lnTo>
                    <a:lnTo>
                      <a:pt x="32" y="52"/>
                    </a:lnTo>
                    <a:lnTo>
                      <a:pt x="34" y="58"/>
                    </a:lnTo>
                    <a:lnTo>
                      <a:pt x="34" y="58"/>
                    </a:lnTo>
                    <a:lnTo>
                      <a:pt x="32" y="58"/>
                    </a:lnTo>
                    <a:lnTo>
                      <a:pt x="32" y="58"/>
                    </a:lnTo>
                    <a:lnTo>
                      <a:pt x="30" y="58"/>
                    </a:lnTo>
                    <a:lnTo>
                      <a:pt x="26" y="56"/>
                    </a:lnTo>
                    <a:lnTo>
                      <a:pt x="24" y="58"/>
                    </a:lnTo>
                    <a:lnTo>
                      <a:pt x="22" y="62"/>
                    </a:lnTo>
                    <a:lnTo>
                      <a:pt x="22" y="62"/>
                    </a:lnTo>
                    <a:lnTo>
                      <a:pt x="22" y="68"/>
                    </a:lnTo>
                    <a:lnTo>
                      <a:pt x="24" y="75"/>
                    </a:lnTo>
                    <a:lnTo>
                      <a:pt x="28" y="83"/>
                    </a:lnTo>
                    <a:lnTo>
                      <a:pt x="28" y="83"/>
                    </a:lnTo>
                    <a:lnTo>
                      <a:pt x="24" y="85"/>
                    </a:lnTo>
                    <a:lnTo>
                      <a:pt x="22" y="83"/>
                    </a:lnTo>
                    <a:lnTo>
                      <a:pt x="20" y="77"/>
                    </a:lnTo>
                    <a:lnTo>
                      <a:pt x="20" y="66"/>
                    </a:lnTo>
                    <a:lnTo>
                      <a:pt x="20" y="66"/>
                    </a:lnTo>
                    <a:lnTo>
                      <a:pt x="18" y="58"/>
                    </a:lnTo>
                    <a:lnTo>
                      <a:pt x="14" y="52"/>
                    </a:lnTo>
                    <a:lnTo>
                      <a:pt x="10" y="46"/>
                    </a:lnTo>
                    <a:lnTo>
                      <a:pt x="8" y="46"/>
                    </a:lnTo>
                    <a:lnTo>
                      <a:pt x="6" y="46"/>
                    </a:lnTo>
                    <a:lnTo>
                      <a:pt x="6" y="46"/>
                    </a:lnTo>
                    <a:lnTo>
                      <a:pt x="6" y="52"/>
                    </a:lnTo>
                    <a:lnTo>
                      <a:pt x="6" y="52"/>
                    </a:lnTo>
                    <a:lnTo>
                      <a:pt x="6" y="60"/>
                    </a:lnTo>
                    <a:lnTo>
                      <a:pt x="6" y="62"/>
                    </a:lnTo>
                    <a:lnTo>
                      <a:pt x="4" y="62"/>
                    </a:lnTo>
                    <a:lnTo>
                      <a:pt x="4" y="62"/>
                    </a:lnTo>
                    <a:lnTo>
                      <a:pt x="2" y="60"/>
                    </a:lnTo>
                    <a:lnTo>
                      <a:pt x="0" y="56"/>
                    </a:lnTo>
                    <a:lnTo>
                      <a:pt x="0" y="52"/>
                    </a:lnTo>
                    <a:lnTo>
                      <a:pt x="0" y="46"/>
                    </a:lnTo>
                    <a:lnTo>
                      <a:pt x="0" y="46"/>
                    </a:lnTo>
                    <a:lnTo>
                      <a:pt x="0" y="38"/>
                    </a:lnTo>
                    <a:lnTo>
                      <a:pt x="0" y="38"/>
                    </a:lnTo>
                    <a:lnTo>
                      <a:pt x="2" y="36"/>
                    </a:lnTo>
                    <a:lnTo>
                      <a:pt x="4" y="36"/>
                    </a:lnTo>
                    <a:lnTo>
                      <a:pt x="8" y="38"/>
                    </a:lnTo>
                    <a:lnTo>
                      <a:pt x="8" y="38"/>
                    </a:lnTo>
                    <a:lnTo>
                      <a:pt x="12" y="38"/>
                    </a:lnTo>
                    <a:lnTo>
                      <a:pt x="16" y="38"/>
                    </a:lnTo>
                    <a:lnTo>
                      <a:pt x="16" y="38"/>
                    </a:lnTo>
                    <a:lnTo>
                      <a:pt x="12" y="36"/>
                    </a:lnTo>
                    <a:lnTo>
                      <a:pt x="8" y="36"/>
                    </a:lnTo>
                    <a:lnTo>
                      <a:pt x="4" y="34"/>
                    </a:lnTo>
                    <a:lnTo>
                      <a:pt x="0" y="30"/>
                    </a:lnTo>
                    <a:lnTo>
                      <a:pt x="0" y="30"/>
                    </a:lnTo>
                    <a:lnTo>
                      <a:pt x="0" y="24"/>
                    </a:lnTo>
                    <a:lnTo>
                      <a:pt x="0" y="24"/>
                    </a:lnTo>
                    <a:lnTo>
                      <a:pt x="2" y="22"/>
                    </a:lnTo>
                    <a:lnTo>
                      <a:pt x="4" y="22"/>
                    </a:lnTo>
                    <a:lnTo>
                      <a:pt x="4" y="18"/>
                    </a:lnTo>
                    <a:lnTo>
                      <a:pt x="6" y="14"/>
                    </a:lnTo>
                    <a:lnTo>
                      <a:pt x="6" y="14"/>
                    </a:lnTo>
                    <a:lnTo>
                      <a:pt x="6" y="8"/>
                    </a:lnTo>
                    <a:lnTo>
                      <a:pt x="8" y="6"/>
                    </a:lnTo>
                    <a:lnTo>
                      <a:pt x="10" y="6"/>
                    </a:lnTo>
                    <a:lnTo>
                      <a:pt x="12" y="8"/>
                    </a:lnTo>
                    <a:lnTo>
                      <a:pt x="12" y="8"/>
                    </a:lnTo>
                    <a:lnTo>
                      <a:pt x="16" y="14"/>
                    </a:lnTo>
                    <a:lnTo>
                      <a:pt x="20" y="16"/>
                    </a:lnTo>
                    <a:lnTo>
                      <a:pt x="26" y="18"/>
                    </a:lnTo>
                    <a:lnTo>
                      <a:pt x="26" y="18"/>
                    </a:lnTo>
                    <a:lnTo>
                      <a:pt x="24" y="14"/>
                    </a:lnTo>
                    <a:lnTo>
                      <a:pt x="24" y="12"/>
                    </a:lnTo>
                    <a:lnTo>
                      <a:pt x="24" y="8"/>
                    </a:lnTo>
                    <a:lnTo>
                      <a:pt x="24" y="8"/>
                    </a:lnTo>
                    <a:lnTo>
                      <a:pt x="24" y="2"/>
                    </a:lnTo>
                    <a:lnTo>
                      <a:pt x="28" y="0"/>
                    </a:lnTo>
                    <a:lnTo>
                      <a:pt x="28" y="0"/>
                    </a:lnTo>
                    <a:lnTo>
                      <a:pt x="30" y="0"/>
                    </a:lnTo>
                    <a:lnTo>
                      <a:pt x="34" y="0"/>
                    </a:lnTo>
                    <a:lnTo>
                      <a:pt x="38" y="4"/>
                    </a:lnTo>
                    <a:lnTo>
                      <a:pt x="40" y="10"/>
                    </a:lnTo>
                    <a:lnTo>
                      <a:pt x="40" y="10"/>
                    </a:lnTo>
                    <a:lnTo>
                      <a:pt x="40" y="20"/>
                    </a:lnTo>
                    <a:lnTo>
                      <a:pt x="42" y="28"/>
                    </a:lnTo>
                    <a:lnTo>
                      <a:pt x="4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9" name="Freeform 2380">
                <a:extLst>
                  <a:ext uri="{FF2B5EF4-FFF2-40B4-BE49-F238E27FC236}">
                    <a16:creationId xmlns:a16="http://schemas.microsoft.com/office/drawing/2014/main" id="{20DCC1D8-5E4C-2030-0E15-9723F4E56647}"/>
                  </a:ext>
                </a:extLst>
              </p:cNvPr>
              <p:cNvSpPr>
                <a:spLocks/>
              </p:cNvSpPr>
              <p:nvPr/>
            </p:nvSpPr>
            <p:spPr bwMode="auto">
              <a:xfrm>
                <a:off x="5840" y="1948"/>
                <a:ext cx="12" cy="22"/>
              </a:xfrm>
              <a:custGeom>
                <a:avLst/>
                <a:gdLst>
                  <a:gd name="T0" fmla="*/ 8 w 12"/>
                  <a:gd name="T1" fmla="*/ 20 h 22"/>
                  <a:gd name="T2" fmla="*/ 8 w 12"/>
                  <a:gd name="T3" fmla="*/ 20 h 22"/>
                  <a:gd name="T4" fmla="*/ 4 w 12"/>
                  <a:gd name="T5" fmla="*/ 12 h 22"/>
                  <a:gd name="T6" fmla="*/ 2 w 12"/>
                  <a:gd name="T7" fmla="*/ 8 h 22"/>
                  <a:gd name="T8" fmla="*/ 0 w 12"/>
                  <a:gd name="T9" fmla="*/ 0 h 22"/>
                  <a:gd name="T10" fmla="*/ 0 w 12"/>
                  <a:gd name="T11" fmla="*/ 0 h 22"/>
                  <a:gd name="T12" fmla="*/ 8 w 12"/>
                  <a:gd name="T13" fmla="*/ 8 h 22"/>
                  <a:gd name="T14" fmla="*/ 8 w 12"/>
                  <a:gd name="T15" fmla="*/ 8 h 22"/>
                  <a:gd name="T16" fmla="*/ 10 w 12"/>
                  <a:gd name="T17" fmla="*/ 12 h 22"/>
                  <a:gd name="T18" fmla="*/ 10 w 12"/>
                  <a:gd name="T19" fmla="*/ 12 h 22"/>
                  <a:gd name="T20" fmla="*/ 12 w 12"/>
                  <a:gd name="T21" fmla="*/ 14 h 22"/>
                  <a:gd name="T22" fmla="*/ 12 w 12"/>
                  <a:gd name="T23" fmla="*/ 16 h 22"/>
                  <a:gd name="T24" fmla="*/ 12 w 12"/>
                  <a:gd name="T25" fmla="*/ 20 h 22"/>
                  <a:gd name="T26" fmla="*/ 12 w 12"/>
                  <a:gd name="T27" fmla="*/ 20 h 22"/>
                  <a:gd name="T28" fmla="*/ 12 w 12"/>
                  <a:gd name="T29" fmla="*/ 22 h 22"/>
                  <a:gd name="T30" fmla="*/ 10 w 12"/>
                  <a:gd name="T31" fmla="*/ 22 h 22"/>
                  <a:gd name="T32" fmla="*/ 8 w 12"/>
                  <a:gd name="T33" fmla="*/ 20 h 22"/>
                  <a:gd name="T34" fmla="*/ 8 w 12"/>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8" y="20"/>
                    </a:moveTo>
                    <a:lnTo>
                      <a:pt x="8" y="20"/>
                    </a:lnTo>
                    <a:lnTo>
                      <a:pt x="4" y="12"/>
                    </a:lnTo>
                    <a:lnTo>
                      <a:pt x="2" y="8"/>
                    </a:lnTo>
                    <a:lnTo>
                      <a:pt x="0" y="0"/>
                    </a:lnTo>
                    <a:lnTo>
                      <a:pt x="0" y="0"/>
                    </a:lnTo>
                    <a:lnTo>
                      <a:pt x="8" y="8"/>
                    </a:lnTo>
                    <a:lnTo>
                      <a:pt x="8" y="8"/>
                    </a:lnTo>
                    <a:lnTo>
                      <a:pt x="10" y="12"/>
                    </a:lnTo>
                    <a:lnTo>
                      <a:pt x="10" y="12"/>
                    </a:lnTo>
                    <a:lnTo>
                      <a:pt x="12" y="14"/>
                    </a:lnTo>
                    <a:lnTo>
                      <a:pt x="12" y="16"/>
                    </a:lnTo>
                    <a:lnTo>
                      <a:pt x="12" y="20"/>
                    </a:lnTo>
                    <a:lnTo>
                      <a:pt x="12" y="20"/>
                    </a:lnTo>
                    <a:lnTo>
                      <a:pt x="12" y="22"/>
                    </a:lnTo>
                    <a:lnTo>
                      <a:pt x="10" y="22"/>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0" name="Freeform 2381">
                <a:extLst>
                  <a:ext uri="{FF2B5EF4-FFF2-40B4-BE49-F238E27FC236}">
                    <a16:creationId xmlns:a16="http://schemas.microsoft.com/office/drawing/2014/main" id="{64989611-DB2F-A462-1B1D-69B40EFB6339}"/>
                  </a:ext>
                </a:extLst>
              </p:cNvPr>
              <p:cNvSpPr>
                <a:spLocks/>
              </p:cNvSpPr>
              <p:nvPr/>
            </p:nvSpPr>
            <p:spPr bwMode="auto">
              <a:xfrm>
                <a:off x="5906" y="1958"/>
                <a:ext cx="6" cy="10"/>
              </a:xfrm>
              <a:custGeom>
                <a:avLst/>
                <a:gdLst>
                  <a:gd name="T0" fmla="*/ 0 w 6"/>
                  <a:gd name="T1" fmla="*/ 2 h 10"/>
                  <a:gd name="T2" fmla="*/ 0 w 6"/>
                  <a:gd name="T3" fmla="*/ 2 h 10"/>
                  <a:gd name="T4" fmla="*/ 2 w 6"/>
                  <a:gd name="T5" fmla="*/ 0 h 10"/>
                  <a:gd name="T6" fmla="*/ 4 w 6"/>
                  <a:gd name="T7" fmla="*/ 2 h 10"/>
                  <a:gd name="T8" fmla="*/ 6 w 6"/>
                  <a:gd name="T9" fmla="*/ 4 h 10"/>
                  <a:gd name="T10" fmla="*/ 6 w 6"/>
                  <a:gd name="T11" fmla="*/ 4 h 10"/>
                  <a:gd name="T12" fmla="*/ 6 w 6"/>
                  <a:gd name="T13" fmla="*/ 8 h 10"/>
                  <a:gd name="T14" fmla="*/ 6 w 6"/>
                  <a:gd name="T15" fmla="*/ 10 h 10"/>
                  <a:gd name="T16" fmla="*/ 6 w 6"/>
                  <a:gd name="T17" fmla="*/ 10 h 10"/>
                  <a:gd name="T18" fmla="*/ 2 w 6"/>
                  <a:gd name="T19" fmla="*/ 10 h 10"/>
                  <a:gd name="T20" fmla="*/ 0 w 6"/>
                  <a:gd name="T21" fmla="*/ 10 h 10"/>
                  <a:gd name="T22" fmla="*/ 0 w 6"/>
                  <a:gd name="T23" fmla="*/ 10 h 10"/>
                  <a:gd name="T24" fmla="*/ 0 w 6"/>
                  <a:gd name="T25" fmla="*/ 2 h 10"/>
                  <a:gd name="T26" fmla="*/ 0 w 6"/>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0" y="2"/>
                    </a:moveTo>
                    <a:lnTo>
                      <a:pt x="0" y="2"/>
                    </a:lnTo>
                    <a:lnTo>
                      <a:pt x="2" y="0"/>
                    </a:lnTo>
                    <a:lnTo>
                      <a:pt x="4" y="2"/>
                    </a:lnTo>
                    <a:lnTo>
                      <a:pt x="6" y="4"/>
                    </a:lnTo>
                    <a:lnTo>
                      <a:pt x="6" y="4"/>
                    </a:lnTo>
                    <a:lnTo>
                      <a:pt x="6" y="8"/>
                    </a:lnTo>
                    <a:lnTo>
                      <a:pt x="6" y="10"/>
                    </a:lnTo>
                    <a:lnTo>
                      <a:pt x="6" y="10"/>
                    </a:lnTo>
                    <a:lnTo>
                      <a:pt x="2" y="10"/>
                    </a:lnTo>
                    <a:lnTo>
                      <a:pt x="0" y="10"/>
                    </a:lnTo>
                    <a:lnTo>
                      <a:pt x="0"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1" name="Freeform 2382">
                <a:extLst>
                  <a:ext uri="{FF2B5EF4-FFF2-40B4-BE49-F238E27FC236}">
                    <a16:creationId xmlns:a16="http://schemas.microsoft.com/office/drawing/2014/main" id="{9BF490A3-70FA-823C-ABCF-1AB78C3E9996}"/>
                  </a:ext>
                </a:extLst>
              </p:cNvPr>
              <p:cNvSpPr>
                <a:spLocks/>
              </p:cNvSpPr>
              <p:nvPr/>
            </p:nvSpPr>
            <p:spPr bwMode="auto">
              <a:xfrm>
                <a:off x="5874" y="1952"/>
                <a:ext cx="6" cy="8"/>
              </a:xfrm>
              <a:custGeom>
                <a:avLst/>
                <a:gdLst>
                  <a:gd name="T0" fmla="*/ 6 w 6"/>
                  <a:gd name="T1" fmla="*/ 6 h 8"/>
                  <a:gd name="T2" fmla="*/ 6 w 6"/>
                  <a:gd name="T3" fmla="*/ 6 h 8"/>
                  <a:gd name="T4" fmla="*/ 2 w 6"/>
                  <a:gd name="T5" fmla="*/ 8 h 8"/>
                  <a:gd name="T6" fmla="*/ 0 w 6"/>
                  <a:gd name="T7" fmla="*/ 4 h 8"/>
                  <a:gd name="T8" fmla="*/ 0 w 6"/>
                  <a:gd name="T9" fmla="*/ 4 h 8"/>
                  <a:gd name="T10" fmla="*/ 0 w 6"/>
                  <a:gd name="T11" fmla="*/ 0 h 8"/>
                  <a:gd name="T12" fmla="*/ 0 w 6"/>
                  <a:gd name="T13" fmla="*/ 0 h 8"/>
                  <a:gd name="T14" fmla="*/ 2 w 6"/>
                  <a:gd name="T15" fmla="*/ 0 h 8"/>
                  <a:gd name="T16" fmla="*/ 4 w 6"/>
                  <a:gd name="T17" fmla="*/ 0 h 8"/>
                  <a:gd name="T18" fmla="*/ 6 w 6"/>
                  <a:gd name="T19" fmla="*/ 6 h 8"/>
                  <a:gd name="T20" fmla="*/ 6 w 6"/>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6"/>
                    </a:moveTo>
                    <a:lnTo>
                      <a:pt x="6" y="6"/>
                    </a:lnTo>
                    <a:lnTo>
                      <a:pt x="2" y="8"/>
                    </a:lnTo>
                    <a:lnTo>
                      <a:pt x="0" y="4"/>
                    </a:lnTo>
                    <a:lnTo>
                      <a:pt x="0" y="4"/>
                    </a:lnTo>
                    <a:lnTo>
                      <a:pt x="0" y="0"/>
                    </a:lnTo>
                    <a:lnTo>
                      <a:pt x="0" y="0"/>
                    </a:lnTo>
                    <a:lnTo>
                      <a:pt x="2" y="0"/>
                    </a:lnTo>
                    <a:lnTo>
                      <a:pt x="4"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2" name="Freeform 2383">
                <a:extLst>
                  <a:ext uri="{FF2B5EF4-FFF2-40B4-BE49-F238E27FC236}">
                    <a16:creationId xmlns:a16="http://schemas.microsoft.com/office/drawing/2014/main" id="{3DF1A42A-0C2E-FE20-8B22-A7146D8634AD}"/>
                  </a:ext>
                </a:extLst>
              </p:cNvPr>
              <p:cNvSpPr>
                <a:spLocks/>
              </p:cNvSpPr>
              <p:nvPr/>
            </p:nvSpPr>
            <p:spPr bwMode="auto">
              <a:xfrm>
                <a:off x="5852" y="1942"/>
                <a:ext cx="10" cy="4"/>
              </a:xfrm>
              <a:custGeom>
                <a:avLst/>
                <a:gdLst>
                  <a:gd name="T0" fmla="*/ 0 w 10"/>
                  <a:gd name="T1" fmla="*/ 0 h 4"/>
                  <a:gd name="T2" fmla="*/ 0 w 10"/>
                  <a:gd name="T3" fmla="*/ 0 h 4"/>
                  <a:gd name="T4" fmla="*/ 4 w 10"/>
                  <a:gd name="T5" fmla="*/ 0 h 4"/>
                  <a:gd name="T6" fmla="*/ 4 w 10"/>
                  <a:gd name="T7" fmla="*/ 0 h 4"/>
                  <a:gd name="T8" fmla="*/ 8 w 10"/>
                  <a:gd name="T9" fmla="*/ 0 h 4"/>
                  <a:gd name="T10" fmla="*/ 10 w 10"/>
                  <a:gd name="T11" fmla="*/ 4 h 4"/>
                  <a:gd name="T12" fmla="*/ 10 w 10"/>
                  <a:gd name="T13" fmla="*/ 4 h 4"/>
                  <a:gd name="T14" fmla="*/ 4 w 10"/>
                  <a:gd name="T15" fmla="*/ 4 h 4"/>
                  <a:gd name="T16" fmla="*/ 2 w 10"/>
                  <a:gd name="T17" fmla="*/ 2 h 4"/>
                  <a:gd name="T18" fmla="*/ 0 w 10"/>
                  <a:gd name="T19" fmla="*/ 0 h 4"/>
                  <a:gd name="T20" fmla="*/ 0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0" y="0"/>
                    </a:moveTo>
                    <a:lnTo>
                      <a:pt x="0" y="0"/>
                    </a:lnTo>
                    <a:lnTo>
                      <a:pt x="4" y="0"/>
                    </a:lnTo>
                    <a:lnTo>
                      <a:pt x="4" y="0"/>
                    </a:lnTo>
                    <a:lnTo>
                      <a:pt x="8" y="0"/>
                    </a:lnTo>
                    <a:lnTo>
                      <a:pt x="10" y="4"/>
                    </a:lnTo>
                    <a:lnTo>
                      <a:pt x="10" y="4"/>
                    </a:lnTo>
                    <a:lnTo>
                      <a:pt x="4" y="4"/>
                    </a:ln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3" name="Freeform 2384">
                <a:extLst>
                  <a:ext uri="{FF2B5EF4-FFF2-40B4-BE49-F238E27FC236}">
                    <a16:creationId xmlns:a16="http://schemas.microsoft.com/office/drawing/2014/main" id="{1F4E2B45-505E-1A51-74FF-62A328FCA877}"/>
                  </a:ext>
                </a:extLst>
              </p:cNvPr>
              <p:cNvSpPr>
                <a:spLocks/>
              </p:cNvSpPr>
              <p:nvPr/>
            </p:nvSpPr>
            <p:spPr bwMode="auto">
              <a:xfrm>
                <a:off x="5846" y="1934"/>
                <a:ext cx="4" cy="10"/>
              </a:xfrm>
              <a:custGeom>
                <a:avLst/>
                <a:gdLst>
                  <a:gd name="T0" fmla="*/ 0 w 4"/>
                  <a:gd name="T1" fmla="*/ 8 h 10"/>
                  <a:gd name="T2" fmla="*/ 0 w 4"/>
                  <a:gd name="T3" fmla="*/ 8 h 10"/>
                  <a:gd name="T4" fmla="*/ 0 w 4"/>
                  <a:gd name="T5" fmla="*/ 6 h 10"/>
                  <a:gd name="T6" fmla="*/ 0 w 4"/>
                  <a:gd name="T7" fmla="*/ 2 h 10"/>
                  <a:gd name="T8" fmla="*/ 0 w 4"/>
                  <a:gd name="T9" fmla="*/ 0 h 10"/>
                  <a:gd name="T10" fmla="*/ 2 w 4"/>
                  <a:gd name="T11" fmla="*/ 0 h 10"/>
                  <a:gd name="T12" fmla="*/ 2 w 4"/>
                  <a:gd name="T13" fmla="*/ 0 h 10"/>
                  <a:gd name="T14" fmla="*/ 4 w 4"/>
                  <a:gd name="T15" fmla="*/ 8 h 10"/>
                  <a:gd name="T16" fmla="*/ 4 w 4"/>
                  <a:gd name="T17" fmla="*/ 8 h 10"/>
                  <a:gd name="T18" fmla="*/ 2 w 4"/>
                  <a:gd name="T19" fmla="*/ 10 h 10"/>
                  <a:gd name="T20" fmla="*/ 0 w 4"/>
                  <a:gd name="T21" fmla="*/ 10 h 10"/>
                  <a:gd name="T22" fmla="*/ 0 w 4"/>
                  <a:gd name="T23" fmla="*/ 8 h 10"/>
                  <a:gd name="T24" fmla="*/ 0 w 4"/>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0" y="8"/>
                    </a:moveTo>
                    <a:lnTo>
                      <a:pt x="0" y="8"/>
                    </a:lnTo>
                    <a:lnTo>
                      <a:pt x="0" y="6"/>
                    </a:lnTo>
                    <a:lnTo>
                      <a:pt x="0" y="2"/>
                    </a:lnTo>
                    <a:lnTo>
                      <a:pt x="0" y="0"/>
                    </a:lnTo>
                    <a:lnTo>
                      <a:pt x="2" y="0"/>
                    </a:lnTo>
                    <a:lnTo>
                      <a:pt x="2" y="0"/>
                    </a:lnTo>
                    <a:lnTo>
                      <a:pt x="4" y="8"/>
                    </a:lnTo>
                    <a:lnTo>
                      <a:pt x="4" y="8"/>
                    </a:lnTo>
                    <a:lnTo>
                      <a:pt x="2" y="10"/>
                    </a:lnTo>
                    <a:lnTo>
                      <a:pt x="0"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4" name="Freeform 2385">
                <a:extLst>
                  <a:ext uri="{FF2B5EF4-FFF2-40B4-BE49-F238E27FC236}">
                    <a16:creationId xmlns:a16="http://schemas.microsoft.com/office/drawing/2014/main" id="{2053B67E-9759-999C-1592-D68B66672849}"/>
                  </a:ext>
                </a:extLst>
              </p:cNvPr>
              <p:cNvSpPr>
                <a:spLocks/>
              </p:cNvSpPr>
              <p:nvPr/>
            </p:nvSpPr>
            <p:spPr bwMode="auto">
              <a:xfrm>
                <a:off x="5946" y="1868"/>
                <a:ext cx="30" cy="64"/>
              </a:xfrm>
              <a:custGeom>
                <a:avLst/>
                <a:gdLst>
                  <a:gd name="T0" fmla="*/ 8 w 30"/>
                  <a:gd name="T1" fmla="*/ 32 h 64"/>
                  <a:gd name="T2" fmla="*/ 8 w 30"/>
                  <a:gd name="T3" fmla="*/ 32 h 64"/>
                  <a:gd name="T4" fmla="*/ 4 w 30"/>
                  <a:gd name="T5" fmla="*/ 28 h 64"/>
                  <a:gd name="T6" fmla="*/ 2 w 30"/>
                  <a:gd name="T7" fmla="*/ 26 h 64"/>
                  <a:gd name="T8" fmla="*/ 0 w 30"/>
                  <a:gd name="T9" fmla="*/ 20 h 64"/>
                  <a:gd name="T10" fmla="*/ 0 w 30"/>
                  <a:gd name="T11" fmla="*/ 20 h 64"/>
                  <a:gd name="T12" fmla="*/ 4 w 30"/>
                  <a:gd name="T13" fmla="*/ 18 h 64"/>
                  <a:gd name="T14" fmla="*/ 8 w 30"/>
                  <a:gd name="T15" fmla="*/ 14 h 64"/>
                  <a:gd name="T16" fmla="*/ 10 w 30"/>
                  <a:gd name="T17" fmla="*/ 8 h 64"/>
                  <a:gd name="T18" fmla="*/ 12 w 30"/>
                  <a:gd name="T19" fmla="*/ 0 h 64"/>
                  <a:gd name="T20" fmla="*/ 12 w 30"/>
                  <a:gd name="T21" fmla="*/ 0 h 64"/>
                  <a:gd name="T22" fmla="*/ 14 w 30"/>
                  <a:gd name="T23" fmla="*/ 0 h 64"/>
                  <a:gd name="T24" fmla="*/ 16 w 30"/>
                  <a:gd name="T25" fmla="*/ 2 h 64"/>
                  <a:gd name="T26" fmla="*/ 20 w 30"/>
                  <a:gd name="T27" fmla="*/ 10 h 64"/>
                  <a:gd name="T28" fmla="*/ 26 w 30"/>
                  <a:gd name="T29" fmla="*/ 30 h 64"/>
                  <a:gd name="T30" fmla="*/ 26 w 30"/>
                  <a:gd name="T31" fmla="*/ 30 h 64"/>
                  <a:gd name="T32" fmla="*/ 26 w 30"/>
                  <a:gd name="T33" fmla="*/ 30 h 64"/>
                  <a:gd name="T34" fmla="*/ 26 w 30"/>
                  <a:gd name="T35" fmla="*/ 32 h 64"/>
                  <a:gd name="T36" fmla="*/ 26 w 30"/>
                  <a:gd name="T37" fmla="*/ 36 h 64"/>
                  <a:gd name="T38" fmla="*/ 26 w 30"/>
                  <a:gd name="T39" fmla="*/ 36 h 64"/>
                  <a:gd name="T40" fmla="*/ 24 w 30"/>
                  <a:gd name="T41" fmla="*/ 42 h 64"/>
                  <a:gd name="T42" fmla="*/ 24 w 30"/>
                  <a:gd name="T43" fmla="*/ 46 h 64"/>
                  <a:gd name="T44" fmla="*/ 28 w 30"/>
                  <a:gd name="T45" fmla="*/ 52 h 64"/>
                  <a:gd name="T46" fmla="*/ 28 w 30"/>
                  <a:gd name="T47" fmla="*/ 52 h 64"/>
                  <a:gd name="T48" fmla="*/ 30 w 30"/>
                  <a:gd name="T49" fmla="*/ 56 h 64"/>
                  <a:gd name="T50" fmla="*/ 30 w 30"/>
                  <a:gd name="T51" fmla="*/ 60 h 64"/>
                  <a:gd name="T52" fmla="*/ 30 w 30"/>
                  <a:gd name="T53" fmla="*/ 60 h 64"/>
                  <a:gd name="T54" fmla="*/ 28 w 30"/>
                  <a:gd name="T55" fmla="*/ 64 h 64"/>
                  <a:gd name="T56" fmla="*/ 28 w 30"/>
                  <a:gd name="T57" fmla="*/ 64 h 64"/>
                  <a:gd name="T58" fmla="*/ 26 w 30"/>
                  <a:gd name="T59" fmla="*/ 62 h 64"/>
                  <a:gd name="T60" fmla="*/ 26 w 30"/>
                  <a:gd name="T61" fmla="*/ 62 h 64"/>
                  <a:gd name="T62" fmla="*/ 22 w 30"/>
                  <a:gd name="T63" fmla="*/ 58 h 64"/>
                  <a:gd name="T64" fmla="*/ 20 w 30"/>
                  <a:gd name="T65" fmla="*/ 54 h 64"/>
                  <a:gd name="T66" fmla="*/ 18 w 30"/>
                  <a:gd name="T67" fmla="*/ 50 h 64"/>
                  <a:gd name="T68" fmla="*/ 16 w 30"/>
                  <a:gd name="T69" fmla="*/ 42 h 64"/>
                  <a:gd name="T70" fmla="*/ 16 w 30"/>
                  <a:gd name="T71" fmla="*/ 42 h 64"/>
                  <a:gd name="T72" fmla="*/ 14 w 30"/>
                  <a:gd name="T73" fmla="*/ 36 h 64"/>
                  <a:gd name="T74" fmla="*/ 12 w 30"/>
                  <a:gd name="T75" fmla="*/ 34 h 64"/>
                  <a:gd name="T76" fmla="*/ 8 w 30"/>
                  <a:gd name="T77" fmla="*/ 32 h 64"/>
                  <a:gd name="T78" fmla="*/ 8 w 30"/>
                  <a:gd name="T7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64">
                    <a:moveTo>
                      <a:pt x="8" y="32"/>
                    </a:moveTo>
                    <a:lnTo>
                      <a:pt x="8" y="32"/>
                    </a:lnTo>
                    <a:lnTo>
                      <a:pt x="4" y="28"/>
                    </a:lnTo>
                    <a:lnTo>
                      <a:pt x="2" y="26"/>
                    </a:lnTo>
                    <a:lnTo>
                      <a:pt x="0" y="20"/>
                    </a:lnTo>
                    <a:lnTo>
                      <a:pt x="0" y="20"/>
                    </a:lnTo>
                    <a:lnTo>
                      <a:pt x="4" y="18"/>
                    </a:lnTo>
                    <a:lnTo>
                      <a:pt x="8" y="14"/>
                    </a:lnTo>
                    <a:lnTo>
                      <a:pt x="10" y="8"/>
                    </a:lnTo>
                    <a:lnTo>
                      <a:pt x="12" y="0"/>
                    </a:lnTo>
                    <a:lnTo>
                      <a:pt x="12" y="0"/>
                    </a:lnTo>
                    <a:lnTo>
                      <a:pt x="14" y="0"/>
                    </a:lnTo>
                    <a:lnTo>
                      <a:pt x="16" y="2"/>
                    </a:lnTo>
                    <a:lnTo>
                      <a:pt x="20" y="10"/>
                    </a:lnTo>
                    <a:lnTo>
                      <a:pt x="26" y="30"/>
                    </a:lnTo>
                    <a:lnTo>
                      <a:pt x="26" y="30"/>
                    </a:lnTo>
                    <a:lnTo>
                      <a:pt x="26" y="30"/>
                    </a:lnTo>
                    <a:lnTo>
                      <a:pt x="26" y="32"/>
                    </a:lnTo>
                    <a:lnTo>
                      <a:pt x="26" y="36"/>
                    </a:lnTo>
                    <a:lnTo>
                      <a:pt x="26" y="36"/>
                    </a:lnTo>
                    <a:lnTo>
                      <a:pt x="24" y="42"/>
                    </a:lnTo>
                    <a:lnTo>
                      <a:pt x="24" y="46"/>
                    </a:lnTo>
                    <a:lnTo>
                      <a:pt x="28" y="52"/>
                    </a:lnTo>
                    <a:lnTo>
                      <a:pt x="28" y="52"/>
                    </a:lnTo>
                    <a:lnTo>
                      <a:pt x="30" y="56"/>
                    </a:lnTo>
                    <a:lnTo>
                      <a:pt x="30" y="60"/>
                    </a:lnTo>
                    <a:lnTo>
                      <a:pt x="30" y="60"/>
                    </a:lnTo>
                    <a:lnTo>
                      <a:pt x="28" y="64"/>
                    </a:lnTo>
                    <a:lnTo>
                      <a:pt x="28" y="64"/>
                    </a:lnTo>
                    <a:lnTo>
                      <a:pt x="26" y="62"/>
                    </a:lnTo>
                    <a:lnTo>
                      <a:pt x="26" y="62"/>
                    </a:lnTo>
                    <a:lnTo>
                      <a:pt x="22" y="58"/>
                    </a:lnTo>
                    <a:lnTo>
                      <a:pt x="20" y="54"/>
                    </a:lnTo>
                    <a:lnTo>
                      <a:pt x="18" y="50"/>
                    </a:lnTo>
                    <a:lnTo>
                      <a:pt x="16" y="42"/>
                    </a:lnTo>
                    <a:lnTo>
                      <a:pt x="16" y="42"/>
                    </a:lnTo>
                    <a:lnTo>
                      <a:pt x="14" y="36"/>
                    </a:lnTo>
                    <a:lnTo>
                      <a:pt x="12" y="34"/>
                    </a:lnTo>
                    <a:lnTo>
                      <a:pt x="8" y="32"/>
                    </a:lnTo>
                    <a:lnTo>
                      <a:pt x="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5" name="Freeform 2386">
                <a:extLst>
                  <a:ext uri="{FF2B5EF4-FFF2-40B4-BE49-F238E27FC236}">
                    <a16:creationId xmlns:a16="http://schemas.microsoft.com/office/drawing/2014/main" id="{50D94235-BF70-0BB2-5FFA-441062DBB42B}"/>
                  </a:ext>
                </a:extLst>
              </p:cNvPr>
              <p:cNvSpPr>
                <a:spLocks/>
              </p:cNvSpPr>
              <p:nvPr/>
            </p:nvSpPr>
            <p:spPr bwMode="auto">
              <a:xfrm>
                <a:off x="5972" y="1890"/>
                <a:ext cx="16" cy="32"/>
              </a:xfrm>
              <a:custGeom>
                <a:avLst/>
                <a:gdLst>
                  <a:gd name="T0" fmla="*/ 0 w 16"/>
                  <a:gd name="T1" fmla="*/ 14 h 32"/>
                  <a:gd name="T2" fmla="*/ 0 w 16"/>
                  <a:gd name="T3" fmla="*/ 14 h 32"/>
                  <a:gd name="T4" fmla="*/ 0 w 16"/>
                  <a:gd name="T5" fmla="*/ 8 h 32"/>
                  <a:gd name="T6" fmla="*/ 0 w 16"/>
                  <a:gd name="T7" fmla="*/ 8 h 32"/>
                  <a:gd name="T8" fmla="*/ 2 w 16"/>
                  <a:gd name="T9" fmla="*/ 0 h 32"/>
                  <a:gd name="T10" fmla="*/ 2 w 16"/>
                  <a:gd name="T11" fmla="*/ 0 h 32"/>
                  <a:gd name="T12" fmla="*/ 4 w 16"/>
                  <a:gd name="T13" fmla="*/ 10 h 32"/>
                  <a:gd name="T14" fmla="*/ 8 w 16"/>
                  <a:gd name="T15" fmla="*/ 18 h 32"/>
                  <a:gd name="T16" fmla="*/ 12 w 16"/>
                  <a:gd name="T17" fmla="*/ 24 h 32"/>
                  <a:gd name="T18" fmla="*/ 16 w 16"/>
                  <a:gd name="T19" fmla="*/ 32 h 32"/>
                  <a:gd name="T20" fmla="*/ 16 w 16"/>
                  <a:gd name="T21" fmla="*/ 32 h 32"/>
                  <a:gd name="T22" fmla="*/ 6 w 16"/>
                  <a:gd name="T23" fmla="*/ 30 h 32"/>
                  <a:gd name="T24" fmla="*/ 6 w 16"/>
                  <a:gd name="T25" fmla="*/ 30 h 32"/>
                  <a:gd name="T26" fmla="*/ 0 w 16"/>
                  <a:gd name="T27" fmla="*/ 14 h 32"/>
                  <a:gd name="T28" fmla="*/ 0 w 16"/>
                  <a:gd name="T2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32">
                    <a:moveTo>
                      <a:pt x="0" y="14"/>
                    </a:moveTo>
                    <a:lnTo>
                      <a:pt x="0" y="14"/>
                    </a:lnTo>
                    <a:lnTo>
                      <a:pt x="0" y="8"/>
                    </a:lnTo>
                    <a:lnTo>
                      <a:pt x="0" y="8"/>
                    </a:lnTo>
                    <a:lnTo>
                      <a:pt x="2" y="0"/>
                    </a:lnTo>
                    <a:lnTo>
                      <a:pt x="2" y="0"/>
                    </a:lnTo>
                    <a:lnTo>
                      <a:pt x="4" y="10"/>
                    </a:lnTo>
                    <a:lnTo>
                      <a:pt x="8" y="18"/>
                    </a:lnTo>
                    <a:lnTo>
                      <a:pt x="12" y="24"/>
                    </a:lnTo>
                    <a:lnTo>
                      <a:pt x="16" y="32"/>
                    </a:lnTo>
                    <a:lnTo>
                      <a:pt x="16" y="32"/>
                    </a:lnTo>
                    <a:lnTo>
                      <a:pt x="6" y="30"/>
                    </a:lnTo>
                    <a:lnTo>
                      <a:pt x="6" y="3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6" name="Freeform 2387">
                <a:extLst>
                  <a:ext uri="{FF2B5EF4-FFF2-40B4-BE49-F238E27FC236}">
                    <a16:creationId xmlns:a16="http://schemas.microsoft.com/office/drawing/2014/main" id="{5B5685E4-D705-5816-769A-ACCBB1E8D05A}"/>
                  </a:ext>
                </a:extLst>
              </p:cNvPr>
              <p:cNvSpPr>
                <a:spLocks/>
              </p:cNvSpPr>
              <p:nvPr/>
            </p:nvSpPr>
            <p:spPr bwMode="auto">
              <a:xfrm>
                <a:off x="5506" y="1591"/>
                <a:ext cx="20" cy="28"/>
              </a:xfrm>
              <a:custGeom>
                <a:avLst/>
                <a:gdLst>
                  <a:gd name="T0" fmla="*/ 18 w 20"/>
                  <a:gd name="T1" fmla="*/ 4 h 28"/>
                  <a:gd name="T2" fmla="*/ 18 w 20"/>
                  <a:gd name="T3" fmla="*/ 4 h 28"/>
                  <a:gd name="T4" fmla="*/ 18 w 20"/>
                  <a:gd name="T5" fmla="*/ 8 h 28"/>
                  <a:gd name="T6" fmla="*/ 16 w 20"/>
                  <a:gd name="T7" fmla="*/ 10 h 28"/>
                  <a:gd name="T8" fmla="*/ 14 w 20"/>
                  <a:gd name="T9" fmla="*/ 14 h 28"/>
                  <a:gd name="T10" fmla="*/ 14 w 20"/>
                  <a:gd name="T11" fmla="*/ 14 h 28"/>
                  <a:gd name="T12" fmla="*/ 16 w 20"/>
                  <a:gd name="T13" fmla="*/ 18 h 28"/>
                  <a:gd name="T14" fmla="*/ 18 w 20"/>
                  <a:gd name="T15" fmla="*/ 18 h 28"/>
                  <a:gd name="T16" fmla="*/ 18 w 20"/>
                  <a:gd name="T17" fmla="*/ 20 h 28"/>
                  <a:gd name="T18" fmla="*/ 20 w 20"/>
                  <a:gd name="T19" fmla="*/ 22 h 28"/>
                  <a:gd name="T20" fmla="*/ 20 w 20"/>
                  <a:gd name="T21" fmla="*/ 22 h 28"/>
                  <a:gd name="T22" fmla="*/ 18 w 20"/>
                  <a:gd name="T23" fmla="*/ 26 h 28"/>
                  <a:gd name="T24" fmla="*/ 14 w 20"/>
                  <a:gd name="T25" fmla="*/ 28 h 28"/>
                  <a:gd name="T26" fmla="*/ 14 w 20"/>
                  <a:gd name="T27" fmla="*/ 28 h 28"/>
                  <a:gd name="T28" fmla="*/ 8 w 20"/>
                  <a:gd name="T29" fmla="*/ 22 h 28"/>
                  <a:gd name="T30" fmla="*/ 0 w 20"/>
                  <a:gd name="T31" fmla="*/ 14 h 28"/>
                  <a:gd name="T32" fmla="*/ 0 w 20"/>
                  <a:gd name="T33" fmla="*/ 14 h 28"/>
                  <a:gd name="T34" fmla="*/ 0 w 20"/>
                  <a:gd name="T35" fmla="*/ 12 h 28"/>
                  <a:gd name="T36" fmla="*/ 0 w 20"/>
                  <a:gd name="T37" fmla="*/ 12 h 28"/>
                  <a:gd name="T38" fmla="*/ 2 w 20"/>
                  <a:gd name="T39" fmla="*/ 10 h 28"/>
                  <a:gd name="T40" fmla="*/ 2 w 20"/>
                  <a:gd name="T41" fmla="*/ 10 h 28"/>
                  <a:gd name="T42" fmla="*/ 2 w 20"/>
                  <a:gd name="T43" fmla="*/ 0 h 28"/>
                  <a:gd name="T44" fmla="*/ 2 w 20"/>
                  <a:gd name="T45" fmla="*/ 0 h 28"/>
                  <a:gd name="T46" fmla="*/ 10 w 20"/>
                  <a:gd name="T47" fmla="*/ 4 h 28"/>
                  <a:gd name="T48" fmla="*/ 14 w 20"/>
                  <a:gd name="T49" fmla="*/ 4 h 28"/>
                  <a:gd name="T50" fmla="*/ 18 w 20"/>
                  <a:gd name="T51" fmla="*/ 4 h 28"/>
                  <a:gd name="T52" fmla="*/ 18 w 20"/>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8">
                    <a:moveTo>
                      <a:pt x="18" y="4"/>
                    </a:moveTo>
                    <a:lnTo>
                      <a:pt x="18" y="4"/>
                    </a:lnTo>
                    <a:lnTo>
                      <a:pt x="18" y="8"/>
                    </a:lnTo>
                    <a:lnTo>
                      <a:pt x="16" y="10"/>
                    </a:lnTo>
                    <a:lnTo>
                      <a:pt x="14" y="14"/>
                    </a:lnTo>
                    <a:lnTo>
                      <a:pt x="14" y="14"/>
                    </a:lnTo>
                    <a:lnTo>
                      <a:pt x="16" y="18"/>
                    </a:lnTo>
                    <a:lnTo>
                      <a:pt x="18" y="18"/>
                    </a:lnTo>
                    <a:lnTo>
                      <a:pt x="18" y="20"/>
                    </a:lnTo>
                    <a:lnTo>
                      <a:pt x="20" y="22"/>
                    </a:lnTo>
                    <a:lnTo>
                      <a:pt x="20" y="22"/>
                    </a:lnTo>
                    <a:lnTo>
                      <a:pt x="18" y="26"/>
                    </a:lnTo>
                    <a:lnTo>
                      <a:pt x="14" y="28"/>
                    </a:lnTo>
                    <a:lnTo>
                      <a:pt x="14" y="28"/>
                    </a:lnTo>
                    <a:lnTo>
                      <a:pt x="8" y="22"/>
                    </a:lnTo>
                    <a:lnTo>
                      <a:pt x="0" y="14"/>
                    </a:lnTo>
                    <a:lnTo>
                      <a:pt x="0" y="14"/>
                    </a:lnTo>
                    <a:lnTo>
                      <a:pt x="0" y="12"/>
                    </a:lnTo>
                    <a:lnTo>
                      <a:pt x="0" y="12"/>
                    </a:lnTo>
                    <a:lnTo>
                      <a:pt x="2" y="10"/>
                    </a:lnTo>
                    <a:lnTo>
                      <a:pt x="2" y="10"/>
                    </a:lnTo>
                    <a:lnTo>
                      <a:pt x="2" y="0"/>
                    </a:lnTo>
                    <a:lnTo>
                      <a:pt x="2" y="0"/>
                    </a:lnTo>
                    <a:lnTo>
                      <a:pt x="10" y="4"/>
                    </a:lnTo>
                    <a:lnTo>
                      <a:pt x="14" y="4"/>
                    </a:lnTo>
                    <a:lnTo>
                      <a:pt x="18" y="4"/>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7" name="Freeform 2388">
                <a:extLst>
                  <a:ext uri="{FF2B5EF4-FFF2-40B4-BE49-F238E27FC236}">
                    <a16:creationId xmlns:a16="http://schemas.microsoft.com/office/drawing/2014/main" id="{8AB6B914-3EC7-2A7D-4643-1194D2E7B3B9}"/>
                  </a:ext>
                </a:extLst>
              </p:cNvPr>
              <p:cNvSpPr>
                <a:spLocks/>
              </p:cNvSpPr>
              <p:nvPr/>
            </p:nvSpPr>
            <p:spPr bwMode="auto">
              <a:xfrm>
                <a:off x="5506" y="1605"/>
                <a:ext cx="16" cy="27"/>
              </a:xfrm>
              <a:custGeom>
                <a:avLst/>
                <a:gdLst>
                  <a:gd name="T0" fmla="*/ 0 w 16"/>
                  <a:gd name="T1" fmla="*/ 0 h 27"/>
                  <a:gd name="T2" fmla="*/ 0 w 16"/>
                  <a:gd name="T3" fmla="*/ 0 h 27"/>
                  <a:gd name="T4" fmla="*/ 4 w 16"/>
                  <a:gd name="T5" fmla="*/ 0 h 27"/>
                  <a:gd name="T6" fmla="*/ 8 w 16"/>
                  <a:gd name="T7" fmla="*/ 4 h 27"/>
                  <a:gd name="T8" fmla="*/ 16 w 16"/>
                  <a:gd name="T9" fmla="*/ 12 h 27"/>
                  <a:gd name="T10" fmla="*/ 16 w 16"/>
                  <a:gd name="T11" fmla="*/ 12 h 27"/>
                  <a:gd name="T12" fmla="*/ 16 w 16"/>
                  <a:gd name="T13" fmla="*/ 16 h 27"/>
                  <a:gd name="T14" fmla="*/ 16 w 16"/>
                  <a:gd name="T15" fmla="*/ 16 h 27"/>
                  <a:gd name="T16" fmla="*/ 16 w 16"/>
                  <a:gd name="T17" fmla="*/ 27 h 27"/>
                  <a:gd name="T18" fmla="*/ 14 w 16"/>
                  <a:gd name="T19" fmla="*/ 27 h 27"/>
                  <a:gd name="T20" fmla="*/ 12 w 16"/>
                  <a:gd name="T21" fmla="*/ 25 h 27"/>
                  <a:gd name="T22" fmla="*/ 12 w 16"/>
                  <a:gd name="T23" fmla="*/ 25 h 27"/>
                  <a:gd name="T24" fmla="*/ 8 w 16"/>
                  <a:gd name="T25" fmla="*/ 16 h 27"/>
                  <a:gd name="T26" fmla="*/ 4 w 16"/>
                  <a:gd name="T27" fmla="*/ 12 h 27"/>
                  <a:gd name="T28" fmla="*/ 4 w 16"/>
                  <a:gd name="T29" fmla="*/ 12 h 27"/>
                  <a:gd name="T30" fmla="*/ 2 w 16"/>
                  <a:gd name="T31" fmla="*/ 10 h 27"/>
                  <a:gd name="T32" fmla="*/ 0 w 16"/>
                  <a:gd name="T33" fmla="*/ 4 h 27"/>
                  <a:gd name="T34" fmla="*/ 0 w 16"/>
                  <a:gd name="T35" fmla="*/ 4 h 27"/>
                  <a:gd name="T36" fmla="*/ 0 w 16"/>
                  <a:gd name="T37" fmla="*/ 0 h 27"/>
                  <a:gd name="T38" fmla="*/ 0 w 16"/>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7">
                    <a:moveTo>
                      <a:pt x="0" y="0"/>
                    </a:moveTo>
                    <a:lnTo>
                      <a:pt x="0" y="0"/>
                    </a:lnTo>
                    <a:lnTo>
                      <a:pt x="4" y="0"/>
                    </a:lnTo>
                    <a:lnTo>
                      <a:pt x="8" y="4"/>
                    </a:lnTo>
                    <a:lnTo>
                      <a:pt x="16" y="12"/>
                    </a:lnTo>
                    <a:lnTo>
                      <a:pt x="16" y="12"/>
                    </a:lnTo>
                    <a:lnTo>
                      <a:pt x="16" y="16"/>
                    </a:lnTo>
                    <a:lnTo>
                      <a:pt x="16" y="16"/>
                    </a:lnTo>
                    <a:lnTo>
                      <a:pt x="16" y="27"/>
                    </a:lnTo>
                    <a:lnTo>
                      <a:pt x="14" y="27"/>
                    </a:lnTo>
                    <a:lnTo>
                      <a:pt x="12" y="25"/>
                    </a:lnTo>
                    <a:lnTo>
                      <a:pt x="12" y="25"/>
                    </a:lnTo>
                    <a:lnTo>
                      <a:pt x="8" y="16"/>
                    </a:lnTo>
                    <a:lnTo>
                      <a:pt x="4" y="12"/>
                    </a:lnTo>
                    <a:lnTo>
                      <a:pt x="4" y="12"/>
                    </a:lnTo>
                    <a:lnTo>
                      <a:pt x="2" y="10"/>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8" name="Freeform 2389">
                <a:extLst>
                  <a:ext uri="{FF2B5EF4-FFF2-40B4-BE49-F238E27FC236}">
                    <a16:creationId xmlns:a16="http://schemas.microsoft.com/office/drawing/2014/main" id="{7E8C876C-ECBF-D6A1-859A-812D8822AF25}"/>
                  </a:ext>
                </a:extLst>
              </p:cNvPr>
              <p:cNvSpPr>
                <a:spLocks/>
              </p:cNvSpPr>
              <p:nvPr/>
            </p:nvSpPr>
            <p:spPr bwMode="auto">
              <a:xfrm>
                <a:off x="5498" y="1607"/>
                <a:ext cx="14" cy="16"/>
              </a:xfrm>
              <a:custGeom>
                <a:avLst/>
                <a:gdLst>
                  <a:gd name="T0" fmla="*/ 8 w 14"/>
                  <a:gd name="T1" fmla="*/ 2 h 16"/>
                  <a:gd name="T2" fmla="*/ 8 w 14"/>
                  <a:gd name="T3" fmla="*/ 2 h 16"/>
                  <a:gd name="T4" fmla="*/ 14 w 14"/>
                  <a:gd name="T5" fmla="*/ 6 h 16"/>
                  <a:gd name="T6" fmla="*/ 14 w 14"/>
                  <a:gd name="T7" fmla="*/ 6 h 16"/>
                  <a:gd name="T8" fmla="*/ 14 w 14"/>
                  <a:gd name="T9" fmla="*/ 10 h 16"/>
                  <a:gd name="T10" fmla="*/ 14 w 14"/>
                  <a:gd name="T11" fmla="*/ 14 h 16"/>
                  <a:gd name="T12" fmla="*/ 14 w 14"/>
                  <a:gd name="T13" fmla="*/ 14 h 16"/>
                  <a:gd name="T14" fmla="*/ 12 w 14"/>
                  <a:gd name="T15" fmla="*/ 16 h 16"/>
                  <a:gd name="T16" fmla="*/ 10 w 14"/>
                  <a:gd name="T17" fmla="*/ 14 h 16"/>
                  <a:gd name="T18" fmla="*/ 10 w 14"/>
                  <a:gd name="T19" fmla="*/ 14 h 16"/>
                  <a:gd name="T20" fmla="*/ 4 w 14"/>
                  <a:gd name="T21" fmla="*/ 10 h 16"/>
                  <a:gd name="T22" fmla="*/ 0 w 14"/>
                  <a:gd name="T23" fmla="*/ 2 h 16"/>
                  <a:gd name="T24" fmla="*/ 0 w 14"/>
                  <a:gd name="T25" fmla="*/ 2 h 16"/>
                  <a:gd name="T26" fmla="*/ 2 w 14"/>
                  <a:gd name="T27" fmla="*/ 0 h 16"/>
                  <a:gd name="T28" fmla="*/ 4 w 14"/>
                  <a:gd name="T29" fmla="*/ 0 h 16"/>
                  <a:gd name="T30" fmla="*/ 6 w 14"/>
                  <a:gd name="T31" fmla="*/ 2 h 16"/>
                  <a:gd name="T32" fmla="*/ 8 w 14"/>
                  <a:gd name="T33" fmla="*/ 2 h 16"/>
                  <a:gd name="T34" fmla="*/ 8 w 14"/>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6">
                    <a:moveTo>
                      <a:pt x="8" y="2"/>
                    </a:moveTo>
                    <a:lnTo>
                      <a:pt x="8" y="2"/>
                    </a:lnTo>
                    <a:lnTo>
                      <a:pt x="14" y="6"/>
                    </a:lnTo>
                    <a:lnTo>
                      <a:pt x="14" y="6"/>
                    </a:lnTo>
                    <a:lnTo>
                      <a:pt x="14" y="10"/>
                    </a:lnTo>
                    <a:lnTo>
                      <a:pt x="14" y="14"/>
                    </a:lnTo>
                    <a:lnTo>
                      <a:pt x="14" y="14"/>
                    </a:lnTo>
                    <a:lnTo>
                      <a:pt x="12" y="16"/>
                    </a:lnTo>
                    <a:lnTo>
                      <a:pt x="10" y="14"/>
                    </a:lnTo>
                    <a:lnTo>
                      <a:pt x="10" y="14"/>
                    </a:lnTo>
                    <a:lnTo>
                      <a:pt x="4" y="10"/>
                    </a:lnTo>
                    <a:lnTo>
                      <a:pt x="0" y="2"/>
                    </a:lnTo>
                    <a:lnTo>
                      <a:pt x="0" y="2"/>
                    </a:lnTo>
                    <a:lnTo>
                      <a:pt x="2" y="0"/>
                    </a:lnTo>
                    <a:lnTo>
                      <a:pt x="4" y="0"/>
                    </a:lnTo>
                    <a:lnTo>
                      <a:pt x="6"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9" name="Freeform 2390">
                <a:extLst>
                  <a:ext uri="{FF2B5EF4-FFF2-40B4-BE49-F238E27FC236}">
                    <a16:creationId xmlns:a16="http://schemas.microsoft.com/office/drawing/2014/main" id="{5F4AC40D-9CCE-E3A4-4825-3366A9F61E8C}"/>
                  </a:ext>
                </a:extLst>
              </p:cNvPr>
              <p:cNvSpPr>
                <a:spLocks/>
              </p:cNvSpPr>
              <p:nvPr/>
            </p:nvSpPr>
            <p:spPr bwMode="auto">
              <a:xfrm>
                <a:off x="5508" y="1613"/>
                <a:ext cx="10" cy="17"/>
              </a:xfrm>
              <a:custGeom>
                <a:avLst/>
                <a:gdLst>
                  <a:gd name="T0" fmla="*/ 0 w 10"/>
                  <a:gd name="T1" fmla="*/ 8 h 17"/>
                  <a:gd name="T2" fmla="*/ 0 w 10"/>
                  <a:gd name="T3" fmla="*/ 8 h 17"/>
                  <a:gd name="T4" fmla="*/ 4 w 10"/>
                  <a:gd name="T5" fmla="*/ 8 h 17"/>
                  <a:gd name="T6" fmla="*/ 4 w 10"/>
                  <a:gd name="T7" fmla="*/ 6 h 17"/>
                  <a:gd name="T8" fmla="*/ 4 w 10"/>
                  <a:gd name="T9" fmla="*/ 0 h 17"/>
                  <a:gd name="T10" fmla="*/ 4 w 10"/>
                  <a:gd name="T11" fmla="*/ 0 h 17"/>
                  <a:gd name="T12" fmla="*/ 6 w 10"/>
                  <a:gd name="T13" fmla="*/ 2 h 17"/>
                  <a:gd name="T14" fmla="*/ 8 w 10"/>
                  <a:gd name="T15" fmla="*/ 4 h 17"/>
                  <a:gd name="T16" fmla="*/ 10 w 10"/>
                  <a:gd name="T17" fmla="*/ 10 h 17"/>
                  <a:gd name="T18" fmla="*/ 10 w 10"/>
                  <a:gd name="T19" fmla="*/ 10 h 17"/>
                  <a:gd name="T20" fmla="*/ 10 w 10"/>
                  <a:gd name="T21" fmla="*/ 15 h 17"/>
                  <a:gd name="T22" fmla="*/ 10 w 10"/>
                  <a:gd name="T23" fmla="*/ 17 h 17"/>
                  <a:gd name="T24" fmla="*/ 10 w 10"/>
                  <a:gd name="T25" fmla="*/ 17 h 17"/>
                  <a:gd name="T26" fmla="*/ 4 w 10"/>
                  <a:gd name="T27" fmla="*/ 12 h 17"/>
                  <a:gd name="T28" fmla="*/ 2 w 10"/>
                  <a:gd name="T29" fmla="*/ 12 h 17"/>
                  <a:gd name="T30" fmla="*/ 0 w 10"/>
                  <a:gd name="T31" fmla="*/ 12 h 17"/>
                  <a:gd name="T32" fmla="*/ 0 w 10"/>
                  <a:gd name="T33" fmla="*/ 12 h 17"/>
                  <a:gd name="T34" fmla="*/ 0 w 10"/>
                  <a:gd name="T35" fmla="*/ 8 h 17"/>
                  <a:gd name="T36" fmla="*/ 0 w 10"/>
                  <a:gd name="T3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7">
                    <a:moveTo>
                      <a:pt x="0" y="8"/>
                    </a:moveTo>
                    <a:lnTo>
                      <a:pt x="0" y="8"/>
                    </a:lnTo>
                    <a:lnTo>
                      <a:pt x="4" y="8"/>
                    </a:lnTo>
                    <a:lnTo>
                      <a:pt x="4" y="6"/>
                    </a:lnTo>
                    <a:lnTo>
                      <a:pt x="4" y="0"/>
                    </a:lnTo>
                    <a:lnTo>
                      <a:pt x="4" y="0"/>
                    </a:lnTo>
                    <a:lnTo>
                      <a:pt x="6" y="2"/>
                    </a:lnTo>
                    <a:lnTo>
                      <a:pt x="8" y="4"/>
                    </a:lnTo>
                    <a:lnTo>
                      <a:pt x="10" y="10"/>
                    </a:lnTo>
                    <a:lnTo>
                      <a:pt x="10" y="10"/>
                    </a:lnTo>
                    <a:lnTo>
                      <a:pt x="10" y="15"/>
                    </a:lnTo>
                    <a:lnTo>
                      <a:pt x="10" y="17"/>
                    </a:lnTo>
                    <a:lnTo>
                      <a:pt x="10" y="17"/>
                    </a:lnTo>
                    <a:lnTo>
                      <a:pt x="4" y="12"/>
                    </a:lnTo>
                    <a:lnTo>
                      <a:pt x="2" y="12"/>
                    </a:lnTo>
                    <a:lnTo>
                      <a:pt x="0"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0" name="Freeform 2391">
                <a:extLst>
                  <a:ext uri="{FF2B5EF4-FFF2-40B4-BE49-F238E27FC236}">
                    <a16:creationId xmlns:a16="http://schemas.microsoft.com/office/drawing/2014/main" id="{492A3D7D-805B-F4FF-E3BA-10D705B6CB43}"/>
                  </a:ext>
                </a:extLst>
              </p:cNvPr>
              <p:cNvSpPr>
                <a:spLocks/>
              </p:cNvSpPr>
              <p:nvPr/>
            </p:nvSpPr>
            <p:spPr bwMode="auto">
              <a:xfrm>
                <a:off x="5478" y="1605"/>
                <a:ext cx="6" cy="16"/>
              </a:xfrm>
              <a:custGeom>
                <a:avLst/>
                <a:gdLst>
                  <a:gd name="T0" fmla="*/ 2 w 6"/>
                  <a:gd name="T1" fmla="*/ 12 h 16"/>
                  <a:gd name="T2" fmla="*/ 2 w 6"/>
                  <a:gd name="T3" fmla="*/ 12 h 16"/>
                  <a:gd name="T4" fmla="*/ 0 w 6"/>
                  <a:gd name="T5" fmla="*/ 6 h 16"/>
                  <a:gd name="T6" fmla="*/ 2 w 6"/>
                  <a:gd name="T7" fmla="*/ 0 h 16"/>
                  <a:gd name="T8" fmla="*/ 2 w 6"/>
                  <a:gd name="T9" fmla="*/ 0 h 16"/>
                  <a:gd name="T10" fmla="*/ 4 w 6"/>
                  <a:gd name="T11" fmla="*/ 4 h 16"/>
                  <a:gd name="T12" fmla="*/ 4 w 6"/>
                  <a:gd name="T13" fmla="*/ 4 h 16"/>
                  <a:gd name="T14" fmla="*/ 6 w 6"/>
                  <a:gd name="T15" fmla="*/ 8 h 16"/>
                  <a:gd name="T16" fmla="*/ 6 w 6"/>
                  <a:gd name="T17" fmla="*/ 14 h 16"/>
                  <a:gd name="T18" fmla="*/ 6 w 6"/>
                  <a:gd name="T19" fmla="*/ 14 h 16"/>
                  <a:gd name="T20" fmla="*/ 6 w 6"/>
                  <a:gd name="T21" fmla="*/ 16 h 16"/>
                  <a:gd name="T22" fmla="*/ 4 w 6"/>
                  <a:gd name="T23" fmla="*/ 16 h 16"/>
                  <a:gd name="T24" fmla="*/ 2 w 6"/>
                  <a:gd name="T25" fmla="*/ 12 h 16"/>
                  <a:gd name="T26" fmla="*/ 2 w 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6">
                    <a:moveTo>
                      <a:pt x="2" y="12"/>
                    </a:moveTo>
                    <a:lnTo>
                      <a:pt x="2" y="12"/>
                    </a:lnTo>
                    <a:lnTo>
                      <a:pt x="0" y="6"/>
                    </a:lnTo>
                    <a:lnTo>
                      <a:pt x="2" y="0"/>
                    </a:lnTo>
                    <a:lnTo>
                      <a:pt x="2" y="0"/>
                    </a:lnTo>
                    <a:lnTo>
                      <a:pt x="4" y="4"/>
                    </a:lnTo>
                    <a:lnTo>
                      <a:pt x="4" y="4"/>
                    </a:lnTo>
                    <a:lnTo>
                      <a:pt x="6" y="8"/>
                    </a:lnTo>
                    <a:lnTo>
                      <a:pt x="6" y="14"/>
                    </a:lnTo>
                    <a:lnTo>
                      <a:pt x="6" y="14"/>
                    </a:lnTo>
                    <a:lnTo>
                      <a:pt x="6" y="16"/>
                    </a:lnTo>
                    <a:lnTo>
                      <a:pt x="4" y="1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1" name="Freeform 2392">
                <a:extLst>
                  <a:ext uri="{FF2B5EF4-FFF2-40B4-BE49-F238E27FC236}">
                    <a16:creationId xmlns:a16="http://schemas.microsoft.com/office/drawing/2014/main" id="{F8DF9359-6992-A0B2-D96A-FD01F4F8B92E}"/>
                  </a:ext>
                </a:extLst>
              </p:cNvPr>
              <p:cNvSpPr>
                <a:spLocks/>
              </p:cNvSpPr>
              <p:nvPr/>
            </p:nvSpPr>
            <p:spPr bwMode="auto">
              <a:xfrm>
                <a:off x="5504" y="1591"/>
                <a:ext cx="2" cy="12"/>
              </a:xfrm>
              <a:custGeom>
                <a:avLst/>
                <a:gdLst>
                  <a:gd name="T0" fmla="*/ 2 w 2"/>
                  <a:gd name="T1" fmla="*/ 12 h 12"/>
                  <a:gd name="T2" fmla="*/ 2 w 2"/>
                  <a:gd name="T3" fmla="*/ 12 h 12"/>
                  <a:gd name="T4" fmla="*/ 0 w 2"/>
                  <a:gd name="T5" fmla="*/ 10 h 12"/>
                  <a:gd name="T6" fmla="*/ 0 w 2"/>
                  <a:gd name="T7" fmla="*/ 4 h 12"/>
                  <a:gd name="T8" fmla="*/ 0 w 2"/>
                  <a:gd name="T9" fmla="*/ 4 h 12"/>
                  <a:gd name="T10" fmla="*/ 0 w 2"/>
                  <a:gd name="T11" fmla="*/ 2 h 12"/>
                  <a:gd name="T12" fmla="*/ 0 w 2"/>
                  <a:gd name="T13" fmla="*/ 0 h 12"/>
                  <a:gd name="T14" fmla="*/ 2 w 2"/>
                  <a:gd name="T15" fmla="*/ 0 h 12"/>
                  <a:gd name="T16" fmla="*/ 2 w 2"/>
                  <a:gd name="T17" fmla="*/ 0 h 12"/>
                  <a:gd name="T18" fmla="*/ 2 w 2"/>
                  <a:gd name="T19" fmla="*/ 12 h 12"/>
                  <a:gd name="T20" fmla="*/ 2 w 2"/>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2">
                    <a:moveTo>
                      <a:pt x="2" y="12"/>
                    </a:moveTo>
                    <a:lnTo>
                      <a:pt x="2" y="12"/>
                    </a:lnTo>
                    <a:lnTo>
                      <a:pt x="0" y="10"/>
                    </a:lnTo>
                    <a:lnTo>
                      <a:pt x="0" y="4"/>
                    </a:lnTo>
                    <a:lnTo>
                      <a:pt x="0" y="4"/>
                    </a:lnTo>
                    <a:lnTo>
                      <a:pt x="0" y="2"/>
                    </a:lnTo>
                    <a:lnTo>
                      <a:pt x="0" y="0"/>
                    </a:lnTo>
                    <a:lnTo>
                      <a:pt x="2" y="0"/>
                    </a:lnTo>
                    <a:lnTo>
                      <a:pt x="2" y="0"/>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2" name="Freeform 2393">
                <a:extLst>
                  <a:ext uri="{FF2B5EF4-FFF2-40B4-BE49-F238E27FC236}">
                    <a16:creationId xmlns:a16="http://schemas.microsoft.com/office/drawing/2014/main" id="{FD60E1C9-73EB-29C5-458D-4C5EE702E8E9}"/>
                  </a:ext>
                </a:extLst>
              </p:cNvPr>
              <p:cNvSpPr>
                <a:spLocks/>
              </p:cNvSpPr>
              <p:nvPr/>
            </p:nvSpPr>
            <p:spPr bwMode="auto">
              <a:xfrm>
                <a:off x="5506" y="1591"/>
                <a:ext cx="4" cy="12"/>
              </a:xfrm>
              <a:custGeom>
                <a:avLst/>
                <a:gdLst>
                  <a:gd name="T0" fmla="*/ 0 w 4"/>
                  <a:gd name="T1" fmla="*/ 12 h 12"/>
                  <a:gd name="T2" fmla="*/ 0 w 4"/>
                  <a:gd name="T3" fmla="*/ 12 h 12"/>
                  <a:gd name="T4" fmla="*/ 0 w 4"/>
                  <a:gd name="T5" fmla="*/ 6 h 12"/>
                  <a:gd name="T6" fmla="*/ 0 w 4"/>
                  <a:gd name="T7" fmla="*/ 0 h 12"/>
                  <a:gd name="T8" fmla="*/ 0 w 4"/>
                  <a:gd name="T9" fmla="*/ 0 h 12"/>
                  <a:gd name="T10" fmla="*/ 2 w 4"/>
                  <a:gd name="T11" fmla="*/ 0 h 12"/>
                  <a:gd name="T12" fmla="*/ 2 w 4"/>
                  <a:gd name="T13" fmla="*/ 0 h 12"/>
                  <a:gd name="T14" fmla="*/ 4 w 4"/>
                  <a:gd name="T15" fmla="*/ 8 h 12"/>
                  <a:gd name="T16" fmla="*/ 4 w 4"/>
                  <a:gd name="T17" fmla="*/ 10 h 12"/>
                  <a:gd name="T18" fmla="*/ 0 w 4"/>
                  <a:gd name="T19" fmla="*/ 12 h 12"/>
                  <a:gd name="T20" fmla="*/ 0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2"/>
                    </a:moveTo>
                    <a:lnTo>
                      <a:pt x="0" y="12"/>
                    </a:lnTo>
                    <a:lnTo>
                      <a:pt x="0" y="6"/>
                    </a:lnTo>
                    <a:lnTo>
                      <a:pt x="0" y="0"/>
                    </a:lnTo>
                    <a:lnTo>
                      <a:pt x="0" y="0"/>
                    </a:lnTo>
                    <a:lnTo>
                      <a:pt x="2" y="0"/>
                    </a:lnTo>
                    <a:lnTo>
                      <a:pt x="2" y="0"/>
                    </a:lnTo>
                    <a:lnTo>
                      <a:pt x="4" y="8"/>
                    </a:lnTo>
                    <a:lnTo>
                      <a:pt x="4" y="1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3" name="Freeform 2394">
                <a:extLst>
                  <a:ext uri="{FF2B5EF4-FFF2-40B4-BE49-F238E27FC236}">
                    <a16:creationId xmlns:a16="http://schemas.microsoft.com/office/drawing/2014/main" id="{81DC1C91-6548-0553-95D0-417251DFA9F2}"/>
                  </a:ext>
                </a:extLst>
              </p:cNvPr>
              <p:cNvSpPr>
                <a:spLocks/>
              </p:cNvSpPr>
              <p:nvPr/>
            </p:nvSpPr>
            <p:spPr bwMode="auto">
              <a:xfrm>
                <a:off x="5546" y="1621"/>
                <a:ext cx="22" cy="15"/>
              </a:xfrm>
              <a:custGeom>
                <a:avLst/>
                <a:gdLst>
                  <a:gd name="T0" fmla="*/ 18 w 22"/>
                  <a:gd name="T1" fmla="*/ 0 h 15"/>
                  <a:gd name="T2" fmla="*/ 18 w 22"/>
                  <a:gd name="T3" fmla="*/ 0 h 15"/>
                  <a:gd name="T4" fmla="*/ 18 w 22"/>
                  <a:gd name="T5" fmla="*/ 2 h 15"/>
                  <a:gd name="T6" fmla="*/ 20 w 22"/>
                  <a:gd name="T7" fmla="*/ 4 h 15"/>
                  <a:gd name="T8" fmla="*/ 20 w 22"/>
                  <a:gd name="T9" fmla="*/ 4 h 15"/>
                  <a:gd name="T10" fmla="*/ 22 w 22"/>
                  <a:gd name="T11" fmla="*/ 13 h 15"/>
                  <a:gd name="T12" fmla="*/ 22 w 22"/>
                  <a:gd name="T13" fmla="*/ 15 h 15"/>
                  <a:gd name="T14" fmla="*/ 18 w 22"/>
                  <a:gd name="T15" fmla="*/ 15 h 15"/>
                  <a:gd name="T16" fmla="*/ 18 w 22"/>
                  <a:gd name="T17" fmla="*/ 15 h 15"/>
                  <a:gd name="T18" fmla="*/ 16 w 22"/>
                  <a:gd name="T19" fmla="*/ 13 h 15"/>
                  <a:gd name="T20" fmla="*/ 12 w 22"/>
                  <a:gd name="T21" fmla="*/ 11 h 15"/>
                  <a:gd name="T22" fmla="*/ 8 w 22"/>
                  <a:gd name="T23" fmla="*/ 9 h 15"/>
                  <a:gd name="T24" fmla="*/ 4 w 22"/>
                  <a:gd name="T25" fmla="*/ 11 h 15"/>
                  <a:gd name="T26" fmla="*/ 4 w 22"/>
                  <a:gd name="T27" fmla="*/ 11 h 15"/>
                  <a:gd name="T28" fmla="*/ 2 w 22"/>
                  <a:gd name="T29" fmla="*/ 11 h 15"/>
                  <a:gd name="T30" fmla="*/ 0 w 22"/>
                  <a:gd name="T31" fmla="*/ 9 h 15"/>
                  <a:gd name="T32" fmla="*/ 0 w 22"/>
                  <a:gd name="T33" fmla="*/ 9 h 15"/>
                  <a:gd name="T34" fmla="*/ 4 w 22"/>
                  <a:gd name="T35" fmla="*/ 4 h 15"/>
                  <a:gd name="T36" fmla="*/ 8 w 22"/>
                  <a:gd name="T37" fmla="*/ 2 h 15"/>
                  <a:gd name="T38" fmla="*/ 18 w 22"/>
                  <a:gd name="T39" fmla="*/ 0 h 15"/>
                  <a:gd name="T40" fmla="*/ 18 w 22"/>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5">
                    <a:moveTo>
                      <a:pt x="18" y="0"/>
                    </a:moveTo>
                    <a:lnTo>
                      <a:pt x="18" y="0"/>
                    </a:lnTo>
                    <a:lnTo>
                      <a:pt x="18" y="2"/>
                    </a:lnTo>
                    <a:lnTo>
                      <a:pt x="20" y="4"/>
                    </a:lnTo>
                    <a:lnTo>
                      <a:pt x="20" y="4"/>
                    </a:lnTo>
                    <a:lnTo>
                      <a:pt x="22" y="13"/>
                    </a:lnTo>
                    <a:lnTo>
                      <a:pt x="22" y="15"/>
                    </a:lnTo>
                    <a:lnTo>
                      <a:pt x="18" y="15"/>
                    </a:lnTo>
                    <a:lnTo>
                      <a:pt x="18" y="15"/>
                    </a:lnTo>
                    <a:lnTo>
                      <a:pt x="16" y="13"/>
                    </a:lnTo>
                    <a:lnTo>
                      <a:pt x="12" y="11"/>
                    </a:lnTo>
                    <a:lnTo>
                      <a:pt x="8" y="9"/>
                    </a:lnTo>
                    <a:lnTo>
                      <a:pt x="4" y="11"/>
                    </a:lnTo>
                    <a:lnTo>
                      <a:pt x="4" y="11"/>
                    </a:lnTo>
                    <a:lnTo>
                      <a:pt x="2" y="11"/>
                    </a:lnTo>
                    <a:lnTo>
                      <a:pt x="0" y="9"/>
                    </a:lnTo>
                    <a:lnTo>
                      <a:pt x="0" y="9"/>
                    </a:lnTo>
                    <a:lnTo>
                      <a:pt x="4" y="4"/>
                    </a:lnTo>
                    <a:lnTo>
                      <a:pt x="8" y="2"/>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4" name="Freeform 2395">
                <a:extLst>
                  <a:ext uri="{FF2B5EF4-FFF2-40B4-BE49-F238E27FC236}">
                    <a16:creationId xmlns:a16="http://schemas.microsoft.com/office/drawing/2014/main" id="{CEEE6F53-69B9-87B3-A917-1C5DBE10F016}"/>
                  </a:ext>
                </a:extLst>
              </p:cNvPr>
              <p:cNvSpPr>
                <a:spLocks/>
              </p:cNvSpPr>
              <p:nvPr/>
            </p:nvSpPr>
            <p:spPr bwMode="auto">
              <a:xfrm>
                <a:off x="5522" y="1613"/>
                <a:ext cx="6" cy="8"/>
              </a:xfrm>
              <a:custGeom>
                <a:avLst/>
                <a:gdLst>
                  <a:gd name="T0" fmla="*/ 0 w 6"/>
                  <a:gd name="T1" fmla="*/ 8 h 8"/>
                  <a:gd name="T2" fmla="*/ 0 w 6"/>
                  <a:gd name="T3" fmla="*/ 8 h 8"/>
                  <a:gd name="T4" fmla="*/ 0 w 6"/>
                  <a:gd name="T5" fmla="*/ 4 h 8"/>
                  <a:gd name="T6" fmla="*/ 0 w 6"/>
                  <a:gd name="T7" fmla="*/ 4 h 8"/>
                  <a:gd name="T8" fmla="*/ 2 w 6"/>
                  <a:gd name="T9" fmla="*/ 0 h 8"/>
                  <a:gd name="T10" fmla="*/ 4 w 6"/>
                  <a:gd name="T11" fmla="*/ 0 h 8"/>
                  <a:gd name="T12" fmla="*/ 4 w 6"/>
                  <a:gd name="T13" fmla="*/ 0 h 8"/>
                  <a:gd name="T14" fmla="*/ 6 w 6"/>
                  <a:gd name="T15" fmla="*/ 2 h 8"/>
                  <a:gd name="T16" fmla="*/ 6 w 6"/>
                  <a:gd name="T17" fmla="*/ 6 h 8"/>
                  <a:gd name="T18" fmla="*/ 6 w 6"/>
                  <a:gd name="T19" fmla="*/ 6 h 8"/>
                  <a:gd name="T20" fmla="*/ 2 w 6"/>
                  <a:gd name="T21" fmla="*/ 8 h 8"/>
                  <a:gd name="T22" fmla="*/ 2 w 6"/>
                  <a:gd name="T23" fmla="*/ 8 h 8"/>
                  <a:gd name="T24" fmla="*/ 2 w 6"/>
                  <a:gd name="T25" fmla="*/ 8 h 8"/>
                  <a:gd name="T26" fmla="*/ 0 w 6"/>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8"/>
                    </a:moveTo>
                    <a:lnTo>
                      <a:pt x="0" y="8"/>
                    </a:lnTo>
                    <a:lnTo>
                      <a:pt x="0" y="4"/>
                    </a:lnTo>
                    <a:lnTo>
                      <a:pt x="0" y="4"/>
                    </a:lnTo>
                    <a:lnTo>
                      <a:pt x="2" y="0"/>
                    </a:lnTo>
                    <a:lnTo>
                      <a:pt x="4" y="0"/>
                    </a:lnTo>
                    <a:lnTo>
                      <a:pt x="4" y="0"/>
                    </a:lnTo>
                    <a:lnTo>
                      <a:pt x="6" y="2"/>
                    </a:lnTo>
                    <a:lnTo>
                      <a:pt x="6" y="6"/>
                    </a:lnTo>
                    <a:lnTo>
                      <a:pt x="6" y="6"/>
                    </a:lnTo>
                    <a:lnTo>
                      <a:pt x="2" y="8"/>
                    </a:lnTo>
                    <a:lnTo>
                      <a:pt x="2" y="8"/>
                    </a:lnTo>
                    <a:lnTo>
                      <a:pt x="2"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5" name="Freeform 2396">
                <a:extLst>
                  <a:ext uri="{FF2B5EF4-FFF2-40B4-BE49-F238E27FC236}">
                    <a16:creationId xmlns:a16="http://schemas.microsoft.com/office/drawing/2014/main" id="{FB2DA6C8-F134-5EB6-106F-C8C3833124EC}"/>
                  </a:ext>
                </a:extLst>
              </p:cNvPr>
              <p:cNvSpPr>
                <a:spLocks/>
              </p:cNvSpPr>
              <p:nvPr/>
            </p:nvSpPr>
            <p:spPr bwMode="auto">
              <a:xfrm>
                <a:off x="5554" y="1581"/>
                <a:ext cx="8" cy="10"/>
              </a:xfrm>
              <a:custGeom>
                <a:avLst/>
                <a:gdLst>
                  <a:gd name="T0" fmla="*/ 8 w 8"/>
                  <a:gd name="T1" fmla="*/ 2 h 10"/>
                  <a:gd name="T2" fmla="*/ 8 w 8"/>
                  <a:gd name="T3" fmla="*/ 2 h 10"/>
                  <a:gd name="T4" fmla="*/ 6 w 8"/>
                  <a:gd name="T5" fmla="*/ 8 h 10"/>
                  <a:gd name="T6" fmla="*/ 6 w 8"/>
                  <a:gd name="T7" fmla="*/ 10 h 10"/>
                  <a:gd name="T8" fmla="*/ 2 w 8"/>
                  <a:gd name="T9" fmla="*/ 10 h 10"/>
                  <a:gd name="T10" fmla="*/ 0 w 8"/>
                  <a:gd name="T11" fmla="*/ 10 h 10"/>
                  <a:gd name="T12" fmla="*/ 0 w 8"/>
                  <a:gd name="T13" fmla="*/ 10 h 10"/>
                  <a:gd name="T14" fmla="*/ 0 w 8"/>
                  <a:gd name="T15" fmla="*/ 6 h 10"/>
                  <a:gd name="T16" fmla="*/ 0 w 8"/>
                  <a:gd name="T17" fmla="*/ 6 h 10"/>
                  <a:gd name="T18" fmla="*/ 4 w 8"/>
                  <a:gd name="T19" fmla="*/ 0 h 10"/>
                  <a:gd name="T20" fmla="*/ 4 w 8"/>
                  <a:gd name="T21" fmla="*/ 0 h 10"/>
                  <a:gd name="T22" fmla="*/ 6 w 8"/>
                  <a:gd name="T23" fmla="*/ 2 h 10"/>
                  <a:gd name="T24" fmla="*/ 8 w 8"/>
                  <a:gd name="T25" fmla="*/ 2 h 10"/>
                  <a:gd name="T26" fmla="*/ 8 w 8"/>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2"/>
                    </a:moveTo>
                    <a:lnTo>
                      <a:pt x="8" y="2"/>
                    </a:lnTo>
                    <a:lnTo>
                      <a:pt x="6" y="8"/>
                    </a:lnTo>
                    <a:lnTo>
                      <a:pt x="6" y="10"/>
                    </a:lnTo>
                    <a:lnTo>
                      <a:pt x="2" y="10"/>
                    </a:lnTo>
                    <a:lnTo>
                      <a:pt x="0" y="10"/>
                    </a:lnTo>
                    <a:lnTo>
                      <a:pt x="0" y="10"/>
                    </a:lnTo>
                    <a:lnTo>
                      <a:pt x="0" y="6"/>
                    </a:lnTo>
                    <a:lnTo>
                      <a:pt x="0" y="6"/>
                    </a:lnTo>
                    <a:lnTo>
                      <a:pt x="4" y="0"/>
                    </a:lnTo>
                    <a:lnTo>
                      <a:pt x="4" y="0"/>
                    </a:lnTo>
                    <a:lnTo>
                      <a:pt x="6"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6" name="Freeform 2397">
                <a:extLst>
                  <a:ext uri="{FF2B5EF4-FFF2-40B4-BE49-F238E27FC236}">
                    <a16:creationId xmlns:a16="http://schemas.microsoft.com/office/drawing/2014/main" id="{2133C31F-1DF4-583F-14CE-4C9F9E11F1F9}"/>
                  </a:ext>
                </a:extLst>
              </p:cNvPr>
              <p:cNvSpPr>
                <a:spLocks/>
              </p:cNvSpPr>
              <p:nvPr/>
            </p:nvSpPr>
            <p:spPr bwMode="auto">
              <a:xfrm>
                <a:off x="5460" y="1599"/>
                <a:ext cx="12" cy="18"/>
              </a:xfrm>
              <a:custGeom>
                <a:avLst/>
                <a:gdLst>
                  <a:gd name="T0" fmla="*/ 10 w 12"/>
                  <a:gd name="T1" fmla="*/ 4 h 18"/>
                  <a:gd name="T2" fmla="*/ 10 w 12"/>
                  <a:gd name="T3" fmla="*/ 4 h 18"/>
                  <a:gd name="T4" fmla="*/ 12 w 12"/>
                  <a:gd name="T5" fmla="*/ 10 h 18"/>
                  <a:gd name="T6" fmla="*/ 12 w 12"/>
                  <a:gd name="T7" fmla="*/ 12 h 18"/>
                  <a:gd name="T8" fmla="*/ 12 w 12"/>
                  <a:gd name="T9" fmla="*/ 16 h 18"/>
                  <a:gd name="T10" fmla="*/ 12 w 12"/>
                  <a:gd name="T11" fmla="*/ 16 h 18"/>
                  <a:gd name="T12" fmla="*/ 10 w 12"/>
                  <a:gd name="T13" fmla="*/ 18 h 18"/>
                  <a:gd name="T14" fmla="*/ 8 w 12"/>
                  <a:gd name="T15" fmla="*/ 18 h 18"/>
                  <a:gd name="T16" fmla="*/ 6 w 12"/>
                  <a:gd name="T17" fmla="*/ 14 h 18"/>
                  <a:gd name="T18" fmla="*/ 4 w 12"/>
                  <a:gd name="T19" fmla="*/ 8 h 18"/>
                  <a:gd name="T20" fmla="*/ 2 w 12"/>
                  <a:gd name="T21" fmla="*/ 8 h 18"/>
                  <a:gd name="T22" fmla="*/ 0 w 12"/>
                  <a:gd name="T23" fmla="*/ 6 h 18"/>
                  <a:gd name="T24" fmla="*/ 0 w 12"/>
                  <a:gd name="T25" fmla="*/ 6 h 18"/>
                  <a:gd name="T26" fmla="*/ 2 w 12"/>
                  <a:gd name="T27" fmla="*/ 4 h 18"/>
                  <a:gd name="T28" fmla="*/ 4 w 12"/>
                  <a:gd name="T29" fmla="*/ 0 h 18"/>
                  <a:gd name="T30" fmla="*/ 4 w 12"/>
                  <a:gd name="T31" fmla="*/ 0 h 18"/>
                  <a:gd name="T32" fmla="*/ 4 w 12"/>
                  <a:gd name="T33" fmla="*/ 2 h 18"/>
                  <a:gd name="T34" fmla="*/ 6 w 12"/>
                  <a:gd name="T35" fmla="*/ 4 h 18"/>
                  <a:gd name="T36" fmla="*/ 10 w 12"/>
                  <a:gd name="T37" fmla="*/ 4 h 18"/>
                  <a:gd name="T38" fmla="*/ 10 w 12"/>
                  <a:gd name="T3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8">
                    <a:moveTo>
                      <a:pt x="10" y="4"/>
                    </a:moveTo>
                    <a:lnTo>
                      <a:pt x="10" y="4"/>
                    </a:lnTo>
                    <a:lnTo>
                      <a:pt x="12" y="10"/>
                    </a:lnTo>
                    <a:lnTo>
                      <a:pt x="12" y="12"/>
                    </a:lnTo>
                    <a:lnTo>
                      <a:pt x="12" y="16"/>
                    </a:lnTo>
                    <a:lnTo>
                      <a:pt x="12" y="16"/>
                    </a:lnTo>
                    <a:lnTo>
                      <a:pt x="10" y="18"/>
                    </a:lnTo>
                    <a:lnTo>
                      <a:pt x="8" y="18"/>
                    </a:lnTo>
                    <a:lnTo>
                      <a:pt x="6" y="14"/>
                    </a:lnTo>
                    <a:lnTo>
                      <a:pt x="4" y="8"/>
                    </a:lnTo>
                    <a:lnTo>
                      <a:pt x="2" y="8"/>
                    </a:lnTo>
                    <a:lnTo>
                      <a:pt x="0" y="6"/>
                    </a:lnTo>
                    <a:lnTo>
                      <a:pt x="0" y="6"/>
                    </a:lnTo>
                    <a:lnTo>
                      <a:pt x="2" y="4"/>
                    </a:lnTo>
                    <a:lnTo>
                      <a:pt x="4" y="0"/>
                    </a:lnTo>
                    <a:lnTo>
                      <a:pt x="4" y="0"/>
                    </a:lnTo>
                    <a:lnTo>
                      <a:pt x="4" y="2"/>
                    </a:lnTo>
                    <a:lnTo>
                      <a:pt x="6" y="4"/>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7" name="Freeform 2398">
                <a:extLst>
                  <a:ext uri="{FF2B5EF4-FFF2-40B4-BE49-F238E27FC236}">
                    <a16:creationId xmlns:a16="http://schemas.microsoft.com/office/drawing/2014/main" id="{1C071E13-0451-FA95-EE5C-C7B6E94B5618}"/>
                  </a:ext>
                </a:extLst>
              </p:cNvPr>
              <p:cNvSpPr>
                <a:spLocks/>
              </p:cNvSpPr>
              <p:nvPr/>
            </p:nvSpPr>
            <p:spPr bwMode="auto">
              <a:xfrm>
                <a:off x="5428" y="1605"/>
                <a:ext cx="8" cy="12"/>
              </a:xfrm>
              <a:custGeom>
                <a:avLst/>
                <a:gdLst>
                  <a:gd name="T0" fmla="*/ 4 w 8"/>
                  <a:gd name="T1" fmla="*/ 12 h 12"/>
                  <a:gd name="T2" fmla="*/ 4 w 8"/>
                  <a:gd name="T3" fmla="*/ 12 h 12"/>
                  <a:gd name="T4" fmla="*/ 0 w 8"/>
                  <a:gd name="T5" fmla="*/ 8 h 12"/>
                  <a:gd name="T6" fmla="*/ 0 w 8"/>
                  <a:gd name="T7" fmla="*/ 8 h 12"/>
                  <a:gd name="T8" fmla="*/ 2 w 8"/>
                  <a:gd name="T9" fmla="*/ 2 h 12"/>
                  <a:gd name="T10" fmla="*/ 4 w 8"/>
                  <a:gd name="T11" fmla="*/ 0 h 12"/>
                  <a:gd name="T12" fmla="*/ 4 w 8"/>
                  <a:gd name="T13" fmla="*/ 2 h 12"/>
                  <a:gd name="T14" fmla="*/ 6 w 8"/>
                  <a:gd name="T15" fmla="*/ 4 h 12"/>
                  <a:gd name="T16" fmla="*/ 6 w 8"/>
                  <a:gd name="T17" fmla="*/ 4 h 12"/>
                  <a:gd name="T18" fmla="*/ 8 w 8"/>
                  <a:gd name="T19" fmla="*/ 10 h 12"/>
                  <a:gd name="T20" fmla="*/ 4 w 8"/>
                  <a:gd name="T21" fmla="*/ 12 h 12"/>
                  <a:gd name="T22" fmla="*/ 4 w 8"/>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4" y="12"/>
                    </a:moveTo>
                    <a:lnTo>
                      <a:pt x="4" y="12"/>
                    </a:lnTo>
                    <a:lnTo>
                      <a:pt x="0" y="8"/>
                    </a:lnTo>
                    <a:lnTo>
                      <a:pt x="0" y="8"/>
                    </a:lnTo>
                    <a:lnTo>
                      <a:pt x="2" y="2"/>
                    </a:lnTo>
                    <a:lnTo>
                      <a:pt x="4" y="0"/>
                    </a:lnTo>
                    <a:lnTo>
                      <a:pt x="4" y="2"/>
                    </a:lnTo>
                    <a:lnTo>
                      <a:pt x="6" y="4"/>
                    </a:lnTo>
                    <a:lnTo>
                      <a:pt x="6" y="4"/>
                    </a:lnTo>
                    <a:lnTo>
                      <a:pt x="8" y="10"/>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8" name="Freeform 2399">
                <a:extLst>
                  <a:ext uri="{FF2B5EF4-FFF2-40B4-BE49-F238E27FC236}">
                    <a16:creationId xmlns:a16="http://schemas.microsoft.com/office/drawing/2014/main" id="{64D6CDFB-08D5-5918-62FB-2F6CCCDDF987}"/>
                  </a:ext>
                </a:extLst>
              </p:cNvPr>
              <p:cNvSpPr>
                <a:spLocks/>
              </p:cNvSpPr>
              <p:nvPr/>
            </p:nvSpPr>
            <p:spPr bwMode="auto">
              <a:xfrm>
                <a:off x="5438" y="1593"/>
                <a:ext cx="6" cy="14"/>
              </a:xfrm>
              <a:custGeom>
                <a:avLst/>
                <a:gdLst>
                  <a:gd name="T0" fmla="*/ 6 w 6"/>
                  <a:gd name="T1" fmla="*/ 2 h 14"/>
                  <a:gd name="T2" fmla="*/ 6 w 6"/>
                  <a:gd name="T3" fmla="*/ 2 h 14"/>
                  <a:gd name="T4" fmla="*/ 6 w 6"/>
                  <a:gd name="T5" fmla="*/ 6 h 14"/>
                  <a:gd name="T6" fmla="*/ 6 w 6"/>
                  <a:gd name="T7" fmla="*/ 6 h 14"/>
                  <a:gd name="T8" fmla="*/ 6 w 6"/>
                  <a:gd name="T9" fmla="*/ 12 h 14"/>
                  <a:gd name="T10" fmla="*/ 6 w 6"/>
                  <a:gd name="T11" fmla="*/ 12 h 14"/>
                  <a:gd name="T12" fmla="*/ 6 w 6"/>
                  <a:gd name="T13" fmla="*/ 14 h 14"/>
                  <a:gd name="T14" fmla="*/ 6 w 6"/>
                  <a:gd name="T15" fmla="*/ 14 h 14"/>
                  <a:gd name="T16" fmla="*/ 4 w 6"/>
                  <a:gd name="T17" fmla="*/ 14 h 14"/>
                  <a:gd name="T18" fmla="*/ 2 w 6"/>
                  <a:gd name="T19" fmla="*/ 10 h 14"/>
                  <a:gd name="T20" fmla="*/ 2 w 6"/>
                  <a:gd name="T21" fmla="*/ 10 h 14"/>
                  <a:gd name="T22" fmla="*/ 0 w 6"/>
                  <a:gd name="T23" fmla="*/ 4 h 14"/>
                  <a:gd name="T24" fmla="*/ 0 w 6"/>
                  <a:gd name="T25" fmla="*/ 4 h 14"/>
                  <a:gd name="T26" fmla="*/ 0 w 6"/>
                  <a:gd name="T27" fmla="*/ 0 h 14"/>
                  <a:gd name="T28" fmla="*/ 2 w 6"/>
                  <a:gd name="T29" fmla="*/ 0 h 14"/>
                  <a:gd name="T30" fmla="*/ 2 w 6"/>
                  <a:gd name="T31" fmla="*/ 2 h 14"/>
                  <a:gd name="T32" fmla="*/ 2 w 6"/>
                  <a:gd name="T33" fmla="*/ 2 h 14"/>
                  <a:gd name="T34" fmla="*/ 6 w 6"/>
                  <a:gd name="T35" fmla="*/ 2 h 14"/>
                  <a:gd name="T36" fmla="*/ 6 w 6"/>
                  <a:gd name="T3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4">
                    <a:moveTo>
                      <a:pt x="6" y="2"/>
                    </a:moveTo>
                    <a:lnTo>
                      <a:pt x="6" y="2"/>
                    </a:lnTo>
                    <a:lnTo>
                      <a:pt x="6" y="6"/>
                    </a:lnTo>
                    <a:lnTo>
                      <a:pt x="6" y="6"/>
                    </a:lnTo>
                    <a:lnTo>
                      <a:pt x="6" y="12"/>
                    </a:lnTo>
                    <a:lnTo>
                      <a:pt x="6" y="12"/>
                    </a:lnTo>
                    <a:lnTo>
                      <a:pt x="6" y="14"/>
                    </a:lnTo>
                    <a:lnTo>
                      <a:pt x="6" y="14"/>
                    </a:lnTo>
                    <a:lnTo>
                      <a:pt x="4" y="14"/>
                    </a:lnTo>
                    <a:lnTo>
                      <a:pt x="2" y="10"/>
                    </a:lnTo>
                    <a:lnTo>
                      <a:pt x="2" y="10"/>
                    </a:lnTo>
                    <a:lnTo>
                      <a:pt x="0" y="4"/>
                    </a:lnTo>
                    <a:lnTo>
                      <a:pt x="0" y="4"/>
                    </a:lnTo>
                    <a:lnTo>
                      <a:pt x="0" y="0"/>
                    </a:lnTo>
                    <a:lnTo>
                      <a:pt x="2" y="0"/>
                    </a:lnTo>
                    <a:lnTo>
                      <a:pt x="2" y="2"/>
                    </a:lnTo>
                    <a:lnTo>
                      <a:pt x="2"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9" name="Freeform 2400">
                <a:extLst>
                  <a:ext uri="{FF2B5EF4-FFF2-40B4-BE49-F238E27FC236}">
                    <a16:creationId xmlns:a16="http://schemas.microsoft.com/office/drawing/2014/main" id="{F3356AFF-D60A-6350-51F6-473686CFBC56}"/>
                  </a:ext>
                </a:extLst>
              </p:cNvPr>
              <p:cNvSpPr>
                <a:spLocks/>
              </p:cNvSpPr>
              <p:nvPr/>
            </p:nvSpPr>
            <p:spPr bwMode="auto">
              <a:xfrm>
                <a:off x="5440" y="1603"/>
                <a:ext cx="4" cy="14"/>
              </a:xfrm>
              <a:custGeom>
                <a:avLst/>
                <a:gdLst>
                  <a:gd name="T0" fmla="*/ 0 w 4"/>
                  <a:gd name="T1" fmla="*/ 0 h 14"/>
                  <a:gd name="T2" fmla="*/ 0 w 4"/>
                  <a:gd name="T3" fmla="*/ 0 h 14"/>
                  <a:gd name="T4" fmla="*/ 4 w 4"/>
                  <a:gd name="T5" fmla="*/ 4 h 14"/>
                  <a:gd name="T6" fmla="*/ 4 w 4"/>
                  <a:gd name="T7" fmla="*/ 4 h 14"/>
                  <a:gd name="T8" fmla="*/ 4 w 4"/>
                  <a:gd name="T9" fmla="*/ 10 h 14"/>
                  <a:gd name="T10" fmla="*/ 2 w 4"/>
                  <a:gd name="T11" fmla="*/ 14 h 14"/>
                  <a:gd name="T12" fmla="*/ 2 w 4"/>
                  <a:gd name="T13" fmla="*/ 14 h 14"/>
                  <a:gd name="T14" fmla="*/ 2 w 4"/>
                  <a:gd name="T15" fmla="*/ 14 h 14"/>
                  <a:gd name="T16" fmla="*/ 0 w 4"/>
                  <a:gd name="T17" fmla="*/ 12 h 14"/>
                  <a:gd name="T18" fmla="*/ 0 w 4"/>
                  <a:gd name="T19" fmla="*/ 8 h 14"/>
                  <a:gd name="T20" fmla="*/ 0 w 4"/>
                  <a:gd name="T21" fmla="*/ 0 h 14"/>
                  <a:gd name="T22" fmla="*/ 0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0"/>
                    </a:moveTo>
                    <a:lnTo>
                      <a:pt x="0" y="0"/>
                    </a:lnTo>
                    <a:lnTo>
                      <a:pt x="4" y="4"/>
                    </a:lnTo>
                    <a:lnTo>
                      <a:pt x="4" y="4"/>
                    </a:lnTo>
                    <a:lnTo>
                      <a:pt x="4" y="10"/>
                    </a:lnTo>
                    <a:lnTo>
                      <a:pt x="2" y="14"/>
                    </a:lnTo>
                    <a:lnTo>
                      <a:pt x="2" y="14"/>
                    </a:lnTo>
                    <a:lnTo>
                      <a:pt x="2" y="14"/>
                    </a:lnTo>
                    <a:lnTo>
                      <a:pt x="0" y="12"/>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0" name="Freeform 2401">
                <a:extLst>
                  <a:ext uri="{FF2B5EF4-FFF2-40B4-BE49-F238E27FC236}">
                    <a16:creationId xmlns:a16="http://schemas.microsoft.com/office/drawing/2014/main" id="{D5789F5D-858A-6BE3-C55A-872B3DE4D5B7}"/>
                  </a:ext>
                </a:extLst>
              </p:cNvPr>
              <p:cNvSpPr>
                <a:spLocks/>
              </p:cNvSpPr>
              <p:nvPr/>
            </p:nvSpPr>
            <p:spPr bwMode="auto">
              <a:xfrm>
                <a:off x="5444" y="1599"/>
                <a:ext cx="10" cy="14"/>
              </a:xfrm>
              <a:custGeom>
                <a:avLst/>
                <a:gdLst>
                  <a:gd name="T0" fmla="*/ 0 w 10"/>
                  <a:gd name="T1" fmla="*/ 6 h 14"/>
                  <a:gd name="T2" fmla="*/ 0 w 10"/>
                  <a:gd name="T3" fmla="*/ 6 h 14"/>
                  <a:gd name="T4" fmla="*/ 0 w 10"/>
                  <a:gd name="T5" fmla="*/ 0 h 14"/>
                  <a:gd name="T6" fmla="*/ 0 w 10"/>
                  <a:gd name="T7" fmla="*/ 0 h 14"/>
                  <a:gd name="T8" fmla="*/ 10 w 10"/>
                  <a:gd name="T9" fmla="*/ 10 h 14"/>
                  <a:gd name="T10" fmla="*/ 10 w 10"/>
                  <a:gd name="T11" fmla="*/ 10 h 14"/>
                  <a:gd name="T12" fmla="*/ 8 w 10"/>
                  <a:gd name="T13" fmla="*/ 12 h 14"/>
                  <a:gd name="T14" fmla="*/ 8 w 10"/>
                  <a:gd name="T15" fmla="*/ 14 h 14"/>
                  <a:gd name="T16" fmla="*/ 4 w 10"/>
                  <a:gd name="T17" fmla="*/ 14 h 14"/>
                  <a:gd name="T18" fmla="*/ 4 w 10"/>
                  <a:gd name="T19" fmla="*/ 14 h 14"/>
                  <a:gd name="T20" fmla="*/ 4 w 10"/>
                  <a:gd name="T21" fmla="*/ 14 h 14"/>
                  <a:gd name="T22" fmla="*/ 2 w 10"/>
                  <a:gd name="T23" fmla="*/ 12 h 14"/>
                  <a:gd name="T24" fmla="*/ 2 w 10"/>
                  <a:gd name="T25" fmla="*/ 10 h 14"/>
                  <a:gd name="T26" fmla="*/ 0 w 10"/>
                  <a:gd name="T27" fmla="*/ 6 h 14"/>
                  <a:gd name="T28" fmla="*/ 0 w 10"/>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0" y="6"/>
                    </a:moveTo>
                    <a:lnTo>
                      <a:pt x="0" y="6"/>
                    </a:lnTo>
                    <a:lnTo>
                      <a:pt x="0" y="0"/>
                    </a:lnTo>
                    <a:lnTo>
                      <a:pt x="0" y="0"/>
                    </a:lnTo>
                    <a:lnTo>
                      <a:pt x="10" y="10"/>
                    </a:lnTo>
                    <a:lnTo>
                      <a:pt x="10" y="10"/>
                    </a:lnTo>
                    <a:lnTo>
                      <a:pt x="8" y="12"/>
                    </a:lnTo>
                    <a:lnTo>
                      <a:pt x="8" y="14"/>
                    </a:lnTo>
                    <a:lnTo>
                      <a:pt x="4" y="14"/>
                    </a:lnTo>
                    <a:lnTo>
                      <a:pt x="4" y="14"/>
                    </a:lnTo>
                    <a:lnTo>
                      <a:pt x="4" y="14"/>
                    </a:lnTo>
                    <a:lnTo>
                      <a:pt x="2" y="12"/>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1" name="Freeform 2402">
                <a:extLst>
                  <a:ext uri="{FF2B5EF4-FFF2-40B4-BE49-F238E27FC236}">
                    <a16:creationId xmlns:a16="http://schemas.microsoft.com/office/drawing/2014/main" id="{6E10E2AA-779C-4C72-DBA8-88516D37046F}"/>
                  </a:ext>
                </a:extLst>
              </p:cNvPr>
              <p:cNvSpPr>
                <a:spLocks/>
              </p:cNvSpPr>
              <p:nvPr/>
            </p:nvSpPr>
            <p:spPr bwMode="auto">
              <a:xfrm>
                <a:off x="1764" y="1794"/>
                <a:ext cx="152" cy="86"/>
              </a:xfrm>
              <a:custGeom>
                <a:avLst/>
                <a:gdLst>
                  <a:gd name="T0" fmla="*/ 110 w 152"/>
                  <a:gd name="T1" fmla="*/ 10 h 86"/>
                  <a:gd name="T2" fmla="*/ 108 w 152"/>
                  <a:gd name="T3" fmla="*/ 20 h 86"/>
                  <a:gd name="T4" fmla="*/ 114 w 152"/>
                  <a:gd name="T5" fmla="*/ 26 h 86"/>
                  <a:gd name="T6" fmla="*/ 128 w 152"/>
                  <a:gd name="T7" fmla="*/ 32 h 86"/>
                  <a:gd name="T8" fmla="*/ 144 w 152"/>
                  <a:gd name="T9" fmla="*/ 34 h 86"/>
                  <a:gd name="T10" fmla="*/ 152 w 152"/>
                  <a:gd name="T11" fmla="*/ 44 h 86"/>
                  <a:gd name="T12" fmla="*/ 144 w 152"/>
                  <a:gd name="T13" fmla="*/ 50 h 86"/>
                  <a:gd name="T14" fmla="*/ 136 w 152"/>
                  <a:gd name="T15" fmla="*/ 58 h 86"/>
                  <a:gd name="T16" fmla="*/ 138 w 152"/>
                  <a:gd name="T17" fmla="*/ 66 h 86"/>
                  <a:gd name="T18" fmla="*/ 130 w 152"/>
                  <a:gd name="T19" fmla="*/ 84 h 86"/>
                  <a:gd name="T20" fmla="*/ 122 w 152"/>
                  <a:gd name="T21" fmla="*/ 82 h 86"/>
                  <a:gd name="T22" fmla="*/ 118 w 152"/>
                  <a:gd name="T23" fmla="*/ 78 h 86"/>
                  <a:gd name="T24" fmla="*/ 114 w 152"/>
                  <a:gd name="T25" fmla="*/ 72 h 86"/>
                  <a:gd name="T26" fmla="*/ 116 w 152"/>
                  <a:gd name="T27" fmla="*/ 52 h 86"/>
                  <a:gd name="T28" fmla="*/ 122 w 152"/>
                  <a:gd name="T29" fmla="*/ 52 h 86"/>
                  <a:gd name="T30" fmla="*/ 128 w 152"/>
                  <a:gd name="T31" fmla="*/ 60 h 86"/>
                  <a:gd name="T32" fmla="*/ 116 w 152"/>
                  <a:gd name="T33" fmla="*/ 38 h 86"/>
                  <a:gd name="T34" fmla="*/ 106 w 152"/>
                  <a:gd name="T35" fmla="*/ 40 h 86"/>
                  <a:gd name="T36" fmla="*/ 104 w 152"/>
                  <a:gd name="T37" fmla="*/ 44 h 86"/>
                  <a:gd name="T38" fmla="*/ 106 w 152"/>
                  <a:gd name="T39" fmla="*/ 54 h 86"/>
                  <a:gd name="T40" fmla="*/ 112 w 152"/>
                  <a:gd name="T41" fmla="*/ 64 h 86"/>
                  <a:gd name="T42" fmla="*/ 110 w 152"/>
                  <a:gd name="T43" fmla="*/ 80 h 86"/>
                  <a:gd name="T44" fmla="*/ 106 w 152"/>
                  <a:gd name="T45" fmla="*/ 80 h 86"/>
                  <a:gd name="T46" fmla="*/ 96 w 152"/>
                  <a:gd name="T47" fmla="*/ 60 h 86"/>
                  <a:gd name="T48" fmla="*/ 90 w 152"/>
                  <a:gd name="T49" fmla="*/ 58 h 86"/>
                  <a:gd name="T50" fmla="*/ 82 w 152"/>
                  <a:gd name="T51" fmla="*/ 64 h 86"/>
                  <a:gd name="T52" fmla="*/ 74 w 152"/>
                  <a:gd name="T53" fmla="*/ 62 h 86"/>
                  <a:gd name="T54" fmla="*/ 68 w 152"/>
                  <a:gd name="T55" fmla="*/ 70 h 86"/>
                  <a:gd name="T56" fmla="*/ 62 w 152"/>
                  <a:gd name="T57" fmla="*/ 70 h 86"/>
                  <a:gd name="T58" fmla="*/ 54 w 152"/>
                  <a:gd name="T59" fmla="*/ 72 h 86"/>
                  <a:gd name="T60" fmla="*/ 40 w 152"/>
                  <a:gd name="T61" fmla="*/ 72 h 86"/>
                  <a:gd name="T62" fmla="*/ 26 w 152"/>
                  <a:gd name="T63" fmla="*/ 66 h 86"/>
                  <a:gd name="T64" fmla="*/ 18 w 152"/>
                  <a:gd name="T65" fmla="*/ 60 h 86"/>
                  <a:gd name="T66" fmla="*/ 14 w 152"/>
                  <a:gd name="T67" fmla="*/ 44 h 86"/>
                  <a:gd name="T68" fmla="*/ 12 w 152"/>
                  <a:gd name="T69" fmla="*/ 42 h 86"/>
                  <a:gd name="T70" fmla="*/ 2 w 152"/>
                  <a:gd name="T71" fmla="*/ 32 h 86"/>
                  <a:gd name="T72" fmla="*/ 0 w 152"/>
                  <a:gd name="T73" fmla="*/ 28 h 86"/>
                  <a:gd name="T74" fmla="*/ 2 w 152"/>
                  <a:gd name="T75" fmla="*/ 12 h 86"/>
                  <a:gd name="T76" fmla="*/ 4 w 152"/>
                  <a:gd name="T77" fmla="*/ 12 h 86"/>
                  <a:gd name="T78" fmla="*/ 10 w 152"/>
                  <a:gd name="T79" fmla="*/ 20 h 86"/>
                  <a:gd name="T80" fmla="*/ 16 w 152"/>
                  <a:gd name="T81" fmla="*/ 10 h 86"/>
                  <a:gd name="T82" fmla="*/ 16 w 152"/>
                  <a:gd name="T83" fmla="*/ 10 h 86"/>
                  <a:gd name="T84" fmla="*/ 26 w 152"/>
                  <a:gd name="T85" fmla="*/ 10 h 86"/>
                  <a:gd name="T86" fmla="*/ 32 w 152"/>
                  <a:gd name="T87" fmla="*/ 12 h 86"/>
                  <a:gd name="T88" fmla="*/ 36 w 152"/>
                  <a:gd name="T89" fmla="*/ 16 h 86"/>
                  <a:gd name="T90" fmla="*/ 42 w 152"/>
                  <a:gd name="T91" fmla="*/ 12 h 86"/>
                  <a:gd name="T92" fmla="*/ 46 w 152"/>
                  <a:gd name="T93" fmla="*/ 10 h 86"/>
                  <a:gd name="T94" fmla="*/ 50 w 152"/>
                  <a:gd name="T95" fmla="*/ 8 h 86"/>
                  <a:gd name="T96" fmla="*/ 56 w 152"/>
                  <a:gd name="T97" fmla="*/ 4 h 86"/>
                  <a:gd name="T98" fmla="*/ 66 w 152"/>
                  <a:gd name="T99" fmla="*/ 8 h 86"/>
                  <a:gd name="T100" fmla="*/ 72 w 152"/>
                  <a:gd name="T101" fmla="*/ 16 h 86"/>
                  <a:gd name="T102" fmla="*/ 76 w 152"/>
                  <a:gd name="T103" fmla="*/ 18 h 86"/>
                  <a:gd name="T104" fmla="*/ 80 w 152"/>
                  <a:gd name="T105" fmla="*/ 22 h 86"/>
                  <a:gd name="T106" fmla="*/ 78 w 152"/>
                  <a:gd name="T107" fmla="*/ 12 h 86"/>
                  <a:gd name="T108" fmla="*/ 92 w 152"/>
                  <a:gd name="T109" fmla="*/ 10 h 86"/>
                  <a:gd name="T110" fmla="*/ 102 w 152"/>
                  <a:gd name="T111" fmla="*/ 6 h 86"/>
                  <a:gd name="T112" fmla="*/ 108 w 152"/>
                  <a:gd name="T113" fmla="*/ 0 h 86"/>
                  <a:gd name="T114" fmla="*/ 112 w 152"/>
                  <a:gd name="T115"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86">
                    <a:moveTo>
                      <a:pt x="112" y="8"/>
                    </a:moveTo>
                    <a:lnTo>
                      <a:pt x="112" y="8"/>
                    </a:lnTo>
                    <a:lnTo>
                      <a:pt x="110" y="10"/>
                    </a:lnTo>
                    <a:lnTo>
                      <a:pt x="110" y="12"/>
                    </a:lnTo>
                    <a:lnTo>
                      <a:pt x="108" y="20"/>
                    </a:lnTo>
                    <a:lnTo>
                      <a:pt x="108" y="20"/>
                    </a:lnTo>
                    <a:lnTo>
                      <a:pt x="108" y="22"/>
                    </a:lnTo>
                    <a:lnTo>
                      <a:pt x="110" y="24"/>
                    </a:lnTo>
                    <a:lnTo>
                      <a:pt x="114" y="26"/>
                    </a:lnTo>
                    <a:lnTo>
                      <a:pt x="114" y="26"/>
                    </a:lnTo>
                    <a:lnTo>
                      <a:pt x="122" y="28"/>
                    </a:lnTo>
                    <a:lnTo>
                      <a:pt x="128" y="32"/>
                    </a:lnTo>
                    <a:lnTo>
                      <a:pt x="136" y="34"/>
                    </a:lnTo>
                    <a:lnTo>
                      <a:pt x="144" y="34"/>
                    </a:lnTo>
                    <a:lnTo>
                      <a:pt x="144" y="34"/>
                    </a:lnTo>
                    <a:lnTo>
                      <a:pt x="146" y="34"/>
                    </a:lnTo>
                    <a:lnTo>
                      <a:pt x="148" y="36"/>
                    </a:lnTo>
                    <a:lnTo>
                      <a:pt x="152" y="44"/>
                    </a:lnTo>
                    <a:lnTo>
                      <a:pt x="152" y="44"/>
                    </a:lnTo>
                    <a:lnTo>
                      <a:pt x="148" y="48"/>
                    </a:lnTo>
                    <a:lnTo>
                      <a:pt x="144" y="50"/>
                    </a:lnTo>
                    <a:lnTo>
                      <a:pt x="140" y="52"/>
                    </a:lnTo>
                    <a:lnTo>
                      <a:pt x="136" y="58"/>
                    </a:lnTo>
                    <a:lnTo>
                      <a:pt x="136" y="58"/>
                    </a:lnTo>
                    <a:lnTo>
                      <a:pt x="136" y="62"/>
                    </a:lnTo>
                    <a:lnTo>
                      <a:pt x="138" y="66"/>
                    </a:lnTo>
                    <a:lnTo>
                      <a:pt x="138" y="66"/>
                    </a:lnTo>
                    <a:lnTo>
                      <a:pt x="136" y="78"/>
                    </a:lnTo>
                    <a:lnTo>
                      <a:pt x="134" y="82"/>
                    </a:lnTo>
                    <a:lnTo>
                      <a:pt x="130" y="84"/>
                    </a:lnTo>
                    <a:lnTo>
                      <a:pt x="126" y="86"/>
                    </a:lnTo>
                    <a:lnTo>
                      <a:pt x="126" y="86"/>
                    </a:lnTo>
                    <a:lnTo>
                      <a:pt x="122" y="82"/>
                    </a:lnTo>
                    <a:lnTo>
                      <a:pt x="120" y="80"/>
                    </a:lnTo>
                    <a:lnTo>
                      <a:pt x="118" y="78"/>
                    </a:lnTo>
                    <a:lnTo>
                      <a:pt x="118" y="78"/>
                    </a:lnTo>
                    <a:lnTo>
                      <a:pt x="116" y="76"/>
                    </a:lnTo>
                    <a:lnTo>
                      <a:pt x="114" y="72"/>
                    </a:lnTo>
                    <a:lnTo>
                      <a:pt x="114" y="72"/>
                    </a:lnTo>
                    <a:lnTo>
                      <a:pt x="114" y="60"/>
                    </a:lnTo>
                    <a:lnTo>
                      <a:pt x="114" y="54"/>
                    </a:lnTo>
                    <a:lnTo>
                      <a:pt x="116" y="52"/>
                    </a:lnTo>
                    <a:lnTo>
                      <a:pt x="116" y="52"/>
                    </a:lnTo>
                    <a:lnTo>
                      <a:pt x="120" y="50"/>
                    </a:lnTo>
                    <a:lnTo>
                      <a:pt x="122" y="52"/>
                    </a:lnTo>
                    <a:lnTo>
                      <a:pt x="126" y="54"/>
                    </a:lnTo>
                    <a:lnTo>
                      <a:pt x="128" y="60"/>
                    </a:lnTo>
                    <a:lnTo>
                      <a:pt x="128" y="60"/>
                    </a:lnTo>
                    <a:lnTo>
                      <a:pt x="124" y="48"/>
                    </a:lnTo>
                    <a:lnTo>
                      <a:pt x="118" y="40"/>
                    </a:lnTo>
                    <a:lnTo>
                      <a:pt x="116" y="38"/>
                    </a:lnTo>
                    <a:lnTo>
                      <a:pt x="112" y="38"/>
                    </a:lnTo>
                    <a:lnTo>
                      <a:pt x="106" y="40"/>
                    </a:lnTo>
                    <a:lnTo>
                      <a:pt x="106" y="40"/>
                    </a:lnTo>
                    <a:lnTo>
                      <a:pt x="104" y="42"/>
                    </a:lnTo>
                    <a:lnTo>
                      <a:pt x="104" y="44"/>
                    </a:lnTo>
                    <a:lnTo>
                      <a:pt x="104" y="44"/>
                    </a:lnTo>
                    <a:lnTo>
                      <a:pt x="104" y="50"/>
                    </a:lnTo>
                    <a:lnTo>
                      <a:pt x="106" y="54"/>
                    </a:lnTo>
                    <a:lnTo>
                      <a:pt x="106" y="54"/>
                    </a:lnTo>
                    <a:lnTo>
                      <a:pt x="108" y="58"/>
                    </a:lnTo>
                    <a:lnTo>
                      <a:pt x="110" y="60"/>
                    </a:lnTo>
                    <a:lnTo>
                      <a:pt x="112" y="64"/>
                    </a:lnTo>
                    <a:lnTo>
                      <a:pt x="112" y="64"/>
                    </a:lnTo>
                    <a:lnTo>
                      <a:pt x="110" y="76"/>
                    </a:lnTo>
                    <a:lnTo>
                      <a:pt x="110" y="80"/>
                    </a:lnTo>
                    <a:lnTo>
                      <a:pt x="108" y="80"/>
                    </a:lnTo>
                    <a:lnTo>
                      <a:pt x="106" y="80"/>
                    </a:lnTo>
                    <a:lnTo>
                      <a:pt x="106" y="80"/>
                    </a:lnTo>
                    <a:lnTo>
                      <a:pt x="102" y="72"/>
                    </a:lnTo>
                    <a:lnTo>
                      <a:pt x="98" y="68"/>
                    </a:lnTo>
                    <a:lnTo>
                      <a:pt x="96" y="60"/>
                    </a:lnTo>
                    <a:lnTo>
                      <a:pt x="92" y="48"/>
                    </a:lnTo>
                    <a:lnTo>
                      <a:pt x="92" y="48"/>
                    </a:lnTo>
                    <a:lnTo>
                      <a:pt x="90" y="58"/>
                    </a:lnTo>
                    <a:lnTo>
                      <a:pt x="88" y="64"/>
                    </a:lnTo>
                    <a:lnTo>
                      <a:pt x="84" y="64"/>
                    </a:lnTo>
                    <a:lnTo>
                      <a:pt x="82" y="64"/>
                    </a:lnTo>
                    <a:lnTo>
                      <a:pt x="82" y="64"/>
                    </a:lnTo>
                    <a:lnTo>
                      <a:pt x="78" y="62"/>
                    </a:lnTo>
                    <a:lnTo>
                      <a:pt x="74" y="62"/>
                    </a:lnTo>
                    <a:lnTo>
                      <a:pt x="72" y="64"/>
                    </a:lnTo>
                    <a:lnTo>
                      <a:pt x="68" y="70"/>
                    </a:lnTo>
                    <a:lnTo>
                      <a:pt x="68" y="70"/>
                    </a:lnTo>
                    <a:lnTo>
                      <a:pt x="66" y="72"/>
                    </a:lnTo>
                    <a:lnTo>
                      <a:pt x="64" y="72"/>
                    </a:lnTo>
                    <a:lnTo>
                      <a:pt x="62" y="70"/>
                    </a:lnTo>
                    <a:lnTo>
                      <a:pt x="60" y="70"/>
                    </a:lnTo>
                    <a:lnTo>
                      <a:pt x="60" y="70"/>
                    </a:lnTo>
                    <a:lnTo>
                      <a:pt x="54" y="72"/>
                    </a:lnTo>
                    <a:lnTo>
                      <a:pt x="46" y="74"/>
                    </a:lnTo>
                    <a:lnTo>
                      <a:pt x="46" y="74"/>
                    </a:lnTo>
                    <a:lnTo>
                      <a:pt x="40" y="72"/>
                    </a:lnTo>
                    <a:lnTo>
                      <a:pt x="32" y="74"/>
                    </a:lnTo>
                    <a:lnTo>
                      <a:pt x="32" y="74"/>
                    </a:lnTo>
                    <a:lnTo>
                      <a:pt x="26" y="66"/>
                    </a:lnTo>
                    <a:lnTo>
                      <a:pt x="20" y="60"/>
                    </a:lnTo>
                    <a:lnTo>
                      <a:pt x="20" y="60"/>
                    </a:lnTo>
                    <a:lnTo>
                      <a:pt x="18" y="60"/>
                    </a:lnTo>
                    <a:lnTo>
                      <a:pt x="16" y="58"/>
                    </a:lnTo>
                    <a:lnTo>
                      <a:pt x="14" y="52"/>
                    </a:lnTo>
                    <a:lnTo>
                      <a:pt x="14" y="44"/>
                    </a:lnTo>
                    <a:lnTo>
                      <a:pt x="14" y="44"/>
                    </a:lnTo>
                    <a:lnTo>
                      <a:pt x="14" y="42"/>
                    </a:lnTo>
                    <a:lnTo>
                      <a:pt x="12" y="42"/>
                    </a:lnTo>
                    <a:lnTo>
                      <a:pt x="12" y="42"/>
                    </a:lnTo>
                    <a:lnTo>
                      <a:pt x="6" y="40"/>
                    </a:lnTo>
                    <a:lnTo>
                      <a:pt x="2" y="32"/>
                    </a:lnTo>
                    <a:lnTo>
                      <a:pt x="2" y="32"/>
                    </a:lnTo>
                    <a:lnTo>
                      <a:pt x="0" y="28"/>
                    </a:lnTo>
                    <a:lnTo>
                      <a:pt x="0" y="28"/>
                    </a:lnTo>
                    <a:lnTo>
                      <a:pt x="0" y="16"/>
                    </a:lnTo>
                    <a:lnTo>
                      <a:pt x="0" y="16"/>
                    </a:lnTo>
                    <a:lnTo>
                      <a:pt x="2" y="12"/>
                    </a:lnTo>
                    <a:lnTo>
                      <a:pt x="2" y="12"/>
                    </a:lnTo>
                    <a:lnTo>
                      <a:pt x="4" y="12"/>
                    </a:lnTo>
                    <a:lnTo>
                      <a:pt x="4" y="12"/>
                    </a:lnTo>
                    <a:lnTo>
                      <a:pt x="6" y="14"/>
                    </a:lnTo>
                    <a:lnTo>
                      <a:pt x="6" y="14"/>
                    </a:lnTo>
                    <a:lnTo>
                      <a:pt x="10" y="20"/>
                    </a:lnTo>
                    <a:lnTo>
                      <a:pt x="12" y="20"/>
                    </a:lnTo>
                    <a:lnTo>
                      <a:pt x="14" y="18"/>
                    </a:lnTo>
                    <a:lnTo>
                      <a:pt x="16" y="10"/>
                    </a:lnTo>
                    <a:lnTo>
                      <a:pt x="16" y="10"/>
                    </a:lnTo>
                    <a:lnTo>
                      <a:pt x="16" y="10"/>
                    </a:lnTo>
                    <a:lnTo>
                      <a:pt x="16" y="10"/>
                    </a:lnTo>
                    <a:lnTo>
                      <a:pt x="20" y="12"/>
                    </a:lnTo>
                    <a:lnTo>
                      <a:pt x="24" y="12"/>
                    </a:lnTo>
                    <a:lnTo>
                      <a:pt x="26" y="10"/>
                    </a:lnTo>
                    <a:lnTo>
                      <a:pt x="30" y="10"/>
                    </a:lnTo>
                    <a:lnTo>
                      <a:pt x="30" y="10"/>
                    </a:lnTo>
                    <a:lnTo>
                      <a:pt x="32" y="12"/>
                    </a:lnTo>
                    <a:lnTo>
                      <a:pt x="34" y="14"/>
                    </a:lnTo>
                    <a:lnTo>
                      <a:pt x="34" y="14"/>
                    </a:lnTo>
                    <a:lnTo>
                      <a:pt x="36" y="16"/>
                    </a:lnTo>
                    <a:lnTo>
                      <a:pt x="38" y="14"/>
                    </a:lnTo>
                    <a:lnTo>
                      <a:pt x="38" y="14"/>
                    </a:lnTo>
                    <a:lnTo>
                      <a:pt x="42" y="12"/>
                    </a:lnTo>
                    <a:lnTo>
                      <a:pt x="44" y="8"/>
                    </a:lnTo>
                    <a:lnTo>
                      <a:pt x="44" y="8"/>
                    </a:lnTo>
                    <a:lnTo>
                      <a:pt x="46" y="10"/>
                    </a:lnTo>
                    <a:lnTo>
                      <a:pt x="46" y="10"/>
                    </a:lnTo>
                    <a:lnTo>
                      <a:pt x="48" y="10"/>
                    </a:lnTo>
                    <a:lnTo>
                      <a:pt x="50" y="8"/>
                    </a:lnTo>
                    <a:lnTo>
                      <a:pt x="52" y="4"/>
                    </a:lnTo>
                    <a:lnTo>
                      <a:pt x="52" y="4"/>
                    </a:lnTo>
                    <a:lnTo>
                      <a:pt x="56" y="4"/>
                    </a:lnTo>
                    <a:lnTo>
                      <a:pt x="58" y="4"/>
                    </a:lnTo>
                    <a:lnTo>
                      <a:pt x="58" y="4"/>
                    </a:lnTo>
                    <a:lnTo>
                      <a:pt x="66" y="8"/>
                    </a:lnTo>
                    <a:lnTo>
                      <a:pt x="70" y="12"/>
                    </a:lnTo>
                    <a:lnTo>
                      <a:pt x="72" y="16"/>
                    </a:lnTo>
                    <a:lnTo>
                      <a:pt x="72" y="16"/>
                    </a:lnTo>
                    <a:lnTo>
                      <a:pt x="74" y="20"/>
                    </a:lnTo>
                    <a:lnTo>
                      <a:pt x="76" y="18"/>
                    </a:lnTo>
                    <a:lnTo>
                      <a:pt x="76" y="18"/>
                    </a:lnTo>
                    <a:lnTo>
                      <a:pt x="78" y="18"/>
                    </a:lnTo>
                    <a:lnTo>
                      <a:pt x="78" y="18"/>
                    </a:lnTo>
                    <a:lnTo>
                      <a:pt x="80" y="22"/>
                    </a:lnTo>
                    <a:lnTo>
                      <a:pt x="80" y="22"/>
                    </a:lnTo>
                    <a:lnTo>
                      <a:pt x="78" y="16"/>
                    </a:lnTo>
                    <a:lnTo>
                      <a:pt x="78" y="12"/>
                    </a:lnTo>
                    <a:lnTo>
                      <a:pt x="80" y="10"/>
                    </a:lnTo>
                    <a:lnTo>
                      <a:pt x="80" y="10"/>
                    </a:lnTo>
                    <a:lnTo>
                      <a:pt x="92" y="10"/>
                    </a:lnTo>
                    <a:lnTo>
                      <a:pt x="92" y="10"/>
                    </a:lnTo>
                    <a:lnTo>
                      <a:pt x="98" y="10"/>
                    </a:lnTo>
                    <a:lnTo>
                      <a:pt x="102" y="6"/>
                    </a:lnTo>
                    <a:lnTo>
                      <a:pt x="102" y="6"/>
                    </a:lnTo>
                    <a:lnTo>
                      <a:pt x="104" y="2"/>
                    </a:lnTo>
                    <a:lnTo>
                      <a:pt x="108" y="0"/>
                    </a:lnTo>
                    <a:lnTo>
                      <a:pt x="110" y="0"/>
                    </a:lnTo>
                    <a:lnTo>
                      <a:pt x="112" y="8"/>
                    </a:lnTo>
                    <a:lnTo>
                      <a:pt x="1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2" name="Freeform 2403">
                <a:extLst>
                  <a:ext uri="{FF2B5EF4-FFF2-40B4-BE49-F238E27FC236}">
                    <a16:creationId xmlns:a16="http://schemas.microsoft.com/office/drawing/2014/main" id="{0E7519FC-59F7-A7B6-A4B4-0A8C21EA4E4C}"/>
                  </a:ext>
                </a:extLst>
              </p:cNvPr>
              <p:cNvSpPr>
                <a:spLocks/>
              </p:cNvSpPr>
              <p:nvPr/>
            </p:nvSpPr>
            <p:spPr bwMode="auto">
              <a:xfrm>
                <a:off x="1966" y="1646"/>
                <a:ext cx="68" cy="74"/>
              </a:xfrm>
              <a:custGeom>
                <a:avLst/>
                <a:gdLst>
                  <a:gd name="T0" fmla="*/ 10 w 68"/>
                  <a:gd name="T1" fmla="*/ 28 h 74"/>
                  <a:gd name="T2" fmla="*/ 18 w 68"/>
                  <a:gd name="T3" fmla="*/ 28 h 74"/>
                  <a:gd name="T4" fmla="*/ 22 w 68"/>
                  <a:gd name="T5" fmla="*/ 26 h 74"/>
                  <a:gd name="T6" fmla="*/ 26 w 68"/>
                  <a:gd name="T7" fmla="*/ 28 h 74"/>
                  <a:gd name="T8" fmla="*/ 30 w 68"/>
                  <a:gd name="T9" fmla="*/ 36 h 74"/>
                  <a:gd name="T10" fmla="*/ 30 w 68"/>
                  <a:gd name="T11" fmla="*/ 42 h 74"/>
                  <a:gd name="T12" fmla="*/ 24 w 68"/>
                  <a:gd name="T13" fmla="*/ 46 h 74"/>
                  <a:gd name="T14" fmla="*/ 22 w 68"/>
                  <a:gd name="T15" fmla="*/ 50 h 74"/>
                  <a:gd name="T16" fmla="*/ 30 w 68"/>
                  <a:gd name="T17" fmla="*/ 50 h 74"/>
                  <a:gd name="T18" fmla="*/ 34 w 68"/>
                  <a:gd name="T19" fmla="*/ 42 h 74"/>
                  <a:gd name="T20" fmla="*/ 36 w 68"/>
                  <a:gd name="T21" fmla="*/ 34 h 74"/>
                  <a:gd name="T22" fmla="*/ 28 w 68"/>
                  <a:gd name="T23" fmla="*/ 12 h 74"/>
                  <a:gd name="T24" fmla="*/ 34 w 68"/>
                  <a:gd name="T25" fmla="*/ 4 h 74"/>
                  <a:gd name="T26" fmla="*/ 40 w 68"/>
                  <a:gd name="T27" fmla="*/ 0 h 74"/>
                  <a:gd name="T28" fmla="*/ 44 w 68"/>
                  <a:gd name="T29" fmla="*/ 2 h 74"/>
                  <a:gd name="T30" fmla="*/ 50 w 68"/>
                  <a:gd name="T31" fmla="*/ 12 h 74"/>
                  <a:gd name="T32" fmla="*/ 52 w 68"/>
                  <a:gd name="T33" fmla="*/ 14 h 74"/>
                  <a:gd name="T34" fmla="*/ 56 w 68"/>
                  <a:gd name="T35" fmla="*/ 16 h 74"/>
                  <a:gd name="T36" fmla="*/ 62 w 68"/>
                  <a:gd name="T37" fmla="*/ 24 h 74"/>
                  <a:gd name="T38" fmla="*/ 64 w 68"/>
                  <a:gd name="T39" fmla="*/ 24 h 74"/>
                  <a:gd name="T40" fmla="*/ 66 w 68"/>
                  <a:gd name="T41" fmla="*/ 26 h 74"/>
                  <a:gd name="T42" fmla="*/ 68 w 68"/>
                  <a:gd name="T43" fmla="*/ 34 h 74"/>
                  <a:gd name="T44" fmla="*/ 68 w 68"/>
                  <a:gd name="T45" fmla="*/ 34 h 74"/>
                  <a:gd name="T46" fmla="*/ 58 w 68"/>
                  <a:gd name="T47" fmla="*/ 40 h 74"/>
                  <a:gd name="T48" fmla="*/ 50 w 68"/>
                  <a:gd name="T49" fmla="*/ 36 h 74"/>
                  <a:gd name="T50" fmla="*/ 48 w 68"/>
                  <a:gd name="T51" fmla="*/ 36 h 74"/>
                  <a:gd name="T52" fmla="*/ 44 w 68"/>
                  <a:gd name="T53" fmla="*/ 40 h 74"/>
                  <a:gd name="T54" fmla="*/ 42 w 68"/>
                  <a:gd name="T55" fmla="*/ 44 h 74"/>
                  <a:gd name="T56" fmla="*/ 44 w 68"/>
                  <a:gd name="T57" fmla="*/ 64 h 74"/>
                  <a:gd name="T58" fmla="*/ 44 w 68"/>
                  <a:gd name="T59" fmla="*/ 68 h 74"/>
                  <a:gd name="T60" fmla="*/ 44 w 68"/>
                  <a:gd name="T61" fmla="*/ 72 h 74"/>
                  <a:gd name="T62" fmla="*/ 42 w 68"/>
                  <a:gd name="T63" fmla="*/ 72 h 74"/>
                  <a:gd name="T64" fmla="*/ 40 w 68"/>
                  <a:gd name="T65" fmla="*/ 70 h 74"/>
                  <a:gd name="T66" fmla="*/ 34 w 68"/>
                  <a:gd name="T67" fmla="*/ 56 h 74"/>
                  <a:gd name="T68" fmla="*/ 26 w 68"/>
                  <a:gd name="T69" fmla="*/ 56 h 74"/>
                  <a:gd name="T70" fmla="*/ 22 w 68"/>
                  <a:gd name="T71" fmla="*/ 58 h 74"/>
                  <a:gd name="T72" fmla="*/ 16 w 68"/>
                  <a:gd name="T73" fmla="*/ 52 h 74"/>
                  <a:gd name="T74" fmla="*/ 16 w 68"/>
                  <a:gd name="T75" fmla="*/ 46 h 74"/>
                  <a:gd name="T76" fmla="*/ 12 w 68"/>
                  <a:gd name="T77" fmla="*/ 42 h 74"/>
                  <a:gd name="T78" fmla="*/ 10 w 68"/>
                  <a:gd name="T79" fmla="*/ 42 h 74"/>
                  <a:gd name="T80" fmla="*/ 12 w 68"/>
                  <a:gd name="T81" fmla="*/ 52 h 74"/>
                  <a:gd name="T82" fmla="*/ 14 w 68"/>
                  <a:gd name="T83" fmla="*/ 60 h 74"/>
                  <a:gd name="T84" fmla="*/ 10 w 68"/>
                  <a:gd name="T85" fmla="*/ 58 h 74"/>
                  <a:gd name="T86" fmla="*/ 0 w 68"/>
                  <a:gd name="T87" fmla="*/ 38 h 74"/>
                  <a:gd name="T88" fmla="*/ 2 w 68"/>
                  <a:gd name="T89" fmla="*/ 34 h 74"/>
                  <a:gd name="T90" fmla="*/ 8 w 68"/>
                  <a:gd name="T91" fmla="*/ 32 h 74"/>
                  <a:gd name="T92" fmla="*/ 10 w 68"/>
                  <a:gd name="T9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74">
                    <a:moveTo>
                      <a:pt x="10" y="28"/>
                    </a:moveTo>
                    <a:lnTo>
                      <a:pt x="10" y="28"/>
                    </a:lnTo>
                    <a:lnTo>
                      <a:pt x="16" y="28"/>
                    </a:lnTo>
                    <a:lnTo>
                      <a:pt x="18" y="28"/>
                    </a:lnTo>
                    <a:lnTo>
                      <a:pt x="22" y="26"/>
                    </a:lnTo>
                    <a:lnTo>
                      <a:pt x="22" y="26"/>
                    </a:lnTo>
                    <a:lnTo>
                      <a:pt x="24" y="26"/>
                    </a:lnTo>
                    <a:lnTo>
                      <a:pt x="26" y="28"/>
                    </a:lnTo>
                    <a:lnTo>
                      <a:pt x="28" y="32"/>
                    </a:lnTo>
                    <a:lnTo>
                      <a:pt x="30" y="36"/>
                    </a:lnTo>
                    <a:lnTo>
                      <a:pt x="30" y="36"/>
                    </a:lnTo>
                    <a:lnTo>
                      <a:pt x="30" y="42"/>
                    </a:lnTo>
                    <a:lnTo>
                      <a:pt x="28" y="46"/>
                    </a:lnTo>
                    <a:lnTo>
                      <a:pt x="24" y="46"/>
                    </a:lnTo>
                    <a:lnTo>
                      <a:pt x="22" y="50"/>
                    </a:lnTo>
                    <a:lnTo>
                      <a:pt x="22" y="50"/>
                    </a:lnTo>
                    <a:lnTo>
                      <a:pt x="26" y="52"/>
                    </a:lnTo>
                    <a:lnTo>
                      <a:pt x="30" y="50"/>
                    </a:lnTo>
                    <a:lnTo>
                      <a:pt x="34" y="46"/>
                    </a:lnTo>
                    <a:lnTo>
                      <a:pt x="34" y="42"/>
                    </a:lnTo>
                    <a:lnTo>
                      <a:pt x="34" y="42"/>
                    </a:lnTo>
                    <a:lnTo>
                      <a:pt x="36" y="34"/>
                    </a:lnTo>
                    <a:lnTo>
                      <a:pt x="34" y="26"/>
                    </a:lnTo>
                    <a:lnTo>
                      <a:pt x="28" y="12"/>
                    </a:lnTo>
                    <a:lnTo>
                      <a:pt x="28" y="12"/>
                    </a:lnTo>
                    <a:lnTo>
                      <a:pt x="34" y="4"/>
                    </a:lnTo>
                    <a:lnTo>
                      <a:pt x="40" y="0"/>
                    </a:lnTo>
                    <a:lnTo>
                      <a:pt x="40" y="0"/>
                    </a:lnTo>
                    <a:lnTo>
                      <a:pt x="42" y="0"/>
                    </a:lnTo>
                    <a:lnTo>
                      <a:pt x="44" y="2"/>
                    </a:lnTo>
                    <a:lnTo>
                      <a:pt x="46" y="6"/>
                    </a:lnTo>
                    <a:lnTo>
                      <a:pt x="50" y="12"/>
                    </a:lnTo>
                    <a:lnTo>
                      <a:pt x="52" y="12"/>
                    </a:lnTo>
                    <a:lnTo>
                      <a:pt x="52" y="14"/>
                    </a:lnTo>
                    <a:lnTo>
                      <a:pt x="52" y="14"/>
                    </a:lnTo>
                    <a:lnTo>
                      <a:pt x="56" y="16"/>
                    </a:lnTo>
                    <a:lnTo>
                      <a:pt x="58" y="20"/>
                    </a:lnTo>
                    <a:lnTo>
                      <a:pt x="62" y="24"/>
                    </a:lnTo>
                    <a:lnTo>
                      <a:pt x="62" y="26"/>
                    </a:lnTo>
                    <a:lnTo>
                      <a:pt x="64" y="24"/>
                    </a:lnTo>
                    <a:lnTo>
                      <a:pt x="64" y="24"/>
                    </a:lnTo>
                    <a:lnTo>
                      <a:pt x="66" y="26"/>
                    </a:lnTo>
                    <a:lnTo>
                      <a:pt x="66" y="28"/>
                    </a:lnTo>
                    <a:lnTo>
                      <a:pt x="68" y="34"/>
                    </a:lnTo>
                    <a:lnTo>
                      <a:pt x="68" y="34"/>
                    </a:lnTo>
                    <a:lnTo>
                      <a:pt x="68" y="34"/>
                    </a:lnTo>
                    <a:lnTo>
                      <a:pt x="64" y="36"/>
                    </a:lnTo>
                    <a:lnTo>
                      <a:pt x="58" y="40"/>
                    </a:lnTo>
                    <a:lnTo>
                      <a:pt x="54" y="40"/>
                    </a:lnTo>
                    <a:lnTo>
                      <a:pt x="50" y="36"/>
                    </a:lnTo>
                    <a:lnTo>
                      <a:pt x="50" y="36"/>
                    </a:lnTo>
                    <a:lnTo>
                      <a:pt x="48" y="36"/>
                    </a:lnTo>
                    <a:lnTo>
                      <a:pt x="46" y="36"/>
                    </a:lnTo>
                    <a:lnTo>
                      <a:pt x="44" y="40"/>
                    </a:lnTo>
                    <a:lnTo>
                      <a:pt x="42" y="44"/>
                    </a:lnTo>
                    <a:lnTo>
                      <a:pt x="42" y="44"/>
                    </a:lnTo>
                    <a:lnTo>
                      <a:pt x="40" y="54"/>
                    </a:lnTo>
                    <a:lnTo>
                      <a:pt x="44" y="64"/>
                    </a:lnTo>
                    <a:lnTo>
                      <a:pt x="44" y="64"/>
                    </a:lnTo>
                    <a:lnTo>
                      <a:pt x="44" y="68"/>
                    </a:lnTo>
                    <a:lnTo>
                      <a:pt x="44" y="72"/>
                    </a:lnTo>
                    <a:lnTo>
                      <a:pt x="44" y="72"/>
                    </a:lnTo>
                    <a:lnTo>
                      <a:pt x="44" y="74"/>
                    </a:lnTo>
                    <a:lnTo>
                      <a:pt x="42" y="72"/>
                    </a:lnTo>
                    <a:lnTo>
                      <a:pt x="40" y="70"/>
                    </a:lnTo>
                    <a:lnTo>
                      <a:pt x="40" y="70"/>
                    </a:lnTo>
                    <a:lnTo>
                      <a:pt x="36" y="58"/>
                    </a:lnTo>
                    <a:lnTo>
                      <a:pt x="34" y="56"/>
                    </a:lnTo>
                    <a:lnTo>
                      <a:pt x="30" y="56"/>
                    </a:lnTo>
                    <a:lnTo>
                      <a:pt x="26" y="56"/>
                    </a:lnTo>
                    <a:lnTo>
                      <a:pt x="22" y="58"/>
                    </a:lnTo>
                    <a:lnTo>
                      <a:pt x="22" y="58"/>
                    </a:lnTo>
                    <a:lnTo>
                      <a:pt x="18" y="58"/>
                    </a:lnTo>
                    <a:lnTo>
                      <a:pt x="16" y="52"/>
                    </a:lnTo>
                    <a:lnTo>
                      <a:pt x="16" y="52"/>
                    </a:lnTo>
                    <a:lnTo>
                      <a:pt x="16" y="46"/>
                    </a:lnTo>
                    <a:lnTo>
                      <a:pt x="14" y="42"/>
                    </a:lnTo>
                    <a:lnTo>
                      <a:pt x="12" y="42"/>
                    </a:lnTo>
                    <a:lnTo>
                      <a:pt x="10" y="42"/>
                    </a:lnTo>
                    <a:lnTo>
                      <a:pt x="10" y="42"/>
                    </a:lnTo>
                    <a:lnTo>
                      <a:pt x="10" y="48"/>
                    </a:lnTo>
                    <a:lnTo>
                      <a:pt x="12" y="52"/>
                    </a:lnTo>
                    <a:lnTo>
                      <a:pt x="14" y="54"/>
                    </a:lnTo>
                    <a:lnTo>
                      <a:pt x="14" y="60"/>
                    </a:lnTo>
                    <a:lnTo>
                      <a:pt x="14" y="60"/>
                    </a:lnTo>
                    <a:lnTo>
                      <a:pt x="10" y="58"/>
                    </a:lnTo>
                    <a:lnTo>
                      <a:pt x="6" y="50"/>
                    </a:lnTo>
                    <a:lnTo>
                      <a:pt x="0" y="38"/>
                    </a:lnTo>
                    <a:lnTo>
                      <a:pt x="0" y="38"/>
                    </a:lnTo>
                    <a:lnTo>
                      <a:pt x="2" y="34"/>
                    </a:lnTo>
                    <a:lnTo>
                      <a:pt x="6" y="34"/>
                    </a:lnTo>
                    <a:lnTo>
                      <a:pt x="8" y="32"/>
                    </a:lnTo>
                    <a:lnTo>
                      <a:pt x="10" y="28"/>
                    </a:lnTo>
                    <a:lnTo>
                      <a:pt x="1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3" name="Freeform 2404">
                <a:extLst>
                  <a:ext uri="{FF2B5EF4-FFF2-40B4-BE49-F238E27FC236}">
                    <a16:creationId xmlns:a16="http://schemas.microsoft.com/office/drawing/2014/main" id="{48888D2E-F1BC-DBD4-1937-09AFDFC7A699}"/>
                  </a:ext>
                </a:extLst>
              </p:cNvPr>
              <p:cNvSpPr>
                <a:spLocks/>
              </p:cNvSpPr>
              <p:nvPr/>
            </p:nvSpPr>
            <p:spPr bwMode="auto">
              <a:xfrm>
                <a:off x="1814" y="1760"/>
                <a:ext cx="72" cy="50"/>
              </a:xfrm>
              <a:custGeom>
                <a:avLst/>
                <a:gdLst>
                  <a:gd name="T0" fmla="*/ 62 w 72"/>
                  <a:gd name="T1" fmla="*/ 42 h 50"/>
                  <a:gd name="T2" fmla="*/ 58 w 72"/>
                  <a:gd name="T3" fmla="*/ 38 h 50"/>
                  <a:gd name="T4" fmla="*/ 54 w 72"/>
                  <a:gd name="T5" fmla="*/ 42 h 50"/>
                  <a:gd name="T6" fmla="*/ 52 w 72"/>
                  <a:gd name="T7" fmla="*/ 46 h 50"/>
                  <a:gd name="T8" fmla="*/ 46 w 72"/>
                  <a:gd name="T9" fmla="*/ 50 h 50"/>
                  <a:gd name="T10" fmla="*/ 36 w 72"/>
                  <a:gd name="T11" fmla="*/ 48 h 50"/>
                  <a:gd name="T12" fmla="*/ 30 w 72"/>
                  <a:gd name="T13" fmla="*/ 46 h 50"/>
                  <a:gd name="T14" fmla="*/ 30 w 72"/>
                  <a:gd name="T15" fmla="*/ 40 h 50"/>
                  <a:gd name="T16" fmla="*/ 36 w 72"/>
                  <a:gd name="T17" fmla="*/ 38 h 50"/>
                  <a:gd name="T18" fmla="*/ 44 w 72"/>
                  <a:gd name="T19" fmla="*/ 34 h 50"/>
                  <a:gd name="T20" fmla="*/ 44 w 72"/>
                  <a:gd name="T21" fmla="*/ 34 h 50"/>
                  <a:gd name="T22" fmla="*/ 44 w 72"/>
                  <a:gd name="T23" fmla="*/ 34 h 50"/>
                  <a:gd name="T24" fmla="*/ 44 w 72"/>
                  <a:gd name="T25" fmla="*/ 34 h 50"/>
                  <a:gd name="T26" fmla="*/ 44 w 72"/>
                  <a:gd name="T27" fmla="*/ 34 h 50"/>
                  <a:gd name="T28" fmla="*/ 42 w 72"/>
                  <a:gd name="T29" fmla="*/ 28 h 50"/>
                  <a:gd name="T30" fmla="*/ 42 w 72"/>
                  <a:gd name="T31" fmla="*/ 24 h 50"/>
                  <a:gd name="T32" fmla="*/ 40 w 72"/>
                  <a:gd name="T33" fmla="*/ 24 h 50"/>
                  <a:gd name="T34" fmla="*/ 38 w 72"/>
                  <a:gd name="T35" fmla="*/ 28 h 50"/>
                  <a:gd name="T36" fmla="*/ 30 w 72"/>
                  <a:gd name="T37" fmla="*/ 38 h 50"/>
                  <a:gd name="T38" fmla="*/ 26 w 72"/>
                  <a:gd name="T39" fmla="*/ 40 h 50"/>
                  <a:gd name="T40" fmla="*/ 18 w 72"/>
                  <a:gd name="T41" fmla="*/ 46 h 50"/>
                  <a:gd name="T42" fmla="*/ 10 w 72"/>
                  <a:gd name="T43" fmla="*/ 34 h 50"/>
                  <a:gd name="T44" fmla="*/ 10 w 72"/>
                  <a:gd name="T45" fmla="*/ 30 h 50"/>
                  <a:gd name="T46" fmla="*/ 8 w 72"/>
                  <a:gd name="T47" fmla="*/ 20 h 50"/>
                  <a:gd name="T48" fmla="*/ 10 w 72"/>
                  <a:gd name="T49" fmla="*/ 14 h 50"/>
                  <a:gd name="T50" fmla="*/ 8 w 72"/>
                  <a:gd name="T51" fmla="*/ 10 h 50"/>
                  <a:gd name="T52" fmla="*/ 0 w 72"/>
                  <a:gd name="T53" fmla="*/ 2 h 50"/>
                  <a:gd name="T54" fmla="*/ 4 w 72"/>
                  <a:gd name="T55" fmla="*/ 0 h 50"/>
                  <a:gd name="T56" fmla="*/ 12 w 72"/>
                  <a:gd name="T57" fmla="*/ 4 h 50"/>
                  <a:gd name="T58" fmla="*/ 16 w 72"/>
                  <a:gd name="T59" fmla="*/ 10 h 50"/>
                  <a:gd name="T60" fmla="*/ 22 w 72"/>
                  <a:gd name="T61" fmla="*/ 18 h 50"/>
                  <a:gd name="T62" fmla="*/ 30 w 72"/>
                  <a:gd name="T63" fmla="*/ 20 h 50"/>
                  <a:gd name="T64" fmla="*/ 32 w 72"/>
                  <a:gd name="T65" fmla="*/ 18 h 50"/>
                  <a:gd name="T66" fmla="*/ 30 w 72"/>
                  <a:gd name="T67" fmla="*/ 8 h 50"/>
                  <a:gd name="T68" fmla="*/ 30 w 72"/>
                  <a:gd name="T69" fmla="*/ 2 h 50"/>
                  <a:gd name="T70" fmla="*/ 36 w 72"/>
                  <a:gd name="T71" fmla="*/ 12 h 50"/>
                  <a:gd name="T72" fmla="*/ 42 w 72"/>
                  <a:gd name="T73" fmla="*/ 10 h 50"/>
                  <a:gd name="T74" fmla="*/ 46 w 72"/>
                  <a:gd name="T75" fmla="*/ 6 h 50"/>
                  <a:gd name="T76" fmla="*/ 50 w 72"/>
                  <a:gd name="T77" fmla="*/ 8 h 50"/>
                  <a:gd name="T78" fmla="*/ 52 w 72"/>
                  <a:gd name="T79" fmla="*/ 14 h 50"/>
                  <a:gd name="T80" fmla="*/ 56 w 72"/>
                  <a:gd name="T81" fmla="*/ 16 h 50"/>
                  <a:gd name="T82" fmla="*/ 56 w 72"/>
                  <a:gd name="T83" fmla="*/ 8 h 50"/>
                  <a:gd name="T84" fmla="*/ 62 w 72"/>
                  <a:gd name="T85" fmla="*/ 8 h 50"/>
                  <a:gd name="T86" fmla="*/ 64 w 72"/>
                  <a:gd name="T87" fmla="*/ 18 h 50"/>
                  <a:gd name="T88" fmla="*/ 66 w 72"/>
                  <a:gd name="T89" fmla="*/ 24 h 50"/>
                  <a:gd name="T90" fmla="*/ 70 w 72"/>
                  <a:gd name="T91" fmla="*/ 34 h 50"/>
                  <a:gd name="T92" fmla="*/ 72 w 72"/>
                  <a:gd name="T93" fmla="*/ 40 h 50"/>
                  <a:gd name="T94" fmla="*/ 70 w 72"/>
                  <a:gd name="T95" fmla="*/ 44 h 50"/>
                  <a:gd name="T96" fmla="*/ 66 w 72"/>
                  <a:gd name="T97" fmla="*/ 44 h 50"/>
                  <a:gd name="T98" fmla="*/ 64 w 72"/>
                  <a:gd name="T99" fmla="*/ 42 h 50"/>
                  <a:gd name="T100" fmla="*/ 62 w 72"/>
                  <a:gd name="T10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50">
                    <a:moveTo>
                      <a:pt x="62" y="42"/>
                    </a:moveTo>
                    <a:lnTo>
                      <a:pt x="62" y="42"/>
                    </a:lnTo>
                    <a:lnTo>
                      <a:pt x="60" y="38"/>
                    </a:lnTo>
                    <a:lnTo>
                      <a:pt x="58" y="38"/>
                    </a:lnTo>
                    <a:lnTo>
                      <a:pt x="56" y="38"/>
                    </a:lnTo>
                    <a:lnTo>
                      <a:pt x="54" y="42"/>
                    </a:lnTo>
                    <a:lnTo>
                      <a:pt x="54" y="42"/>
                    </a:lnTo>
                    <a:lnTo>
                      <a:pt x="52" y="46"/>
                    </a:lnTo>
                    <a:lnTo>
                      <a:pt x="48" y="50"/>
                    </a:lnTo>
                    <a:lnTo>
                      <a:pt x="46" y="50"/>
                    </a:lnTo>
                    <a:lnTo>
                      <a:pt x="42" y="50"/>
                    </a:lnTo>
                    <a:lnTo>
                      <a:pt x="36" y="48"/>
                    </a:lnTo>
                    <a:lnTo>
                      <a:pt x="30" y="46"/>
                    </a:lnTo>
                    <a:lnTo>
                      <a:pt x="30" y="46"/>
                    </a:lnTo>
                    <a:lnTo>
                      <a:pt x="30" y="40"/>
                    </a:lnTo>
                    <a:lnTo>
                      <a:pt x="30" y="40"/>
                    </a:lnTo>
                    <a:lnTo>
                      <a:pt x="34" y="40"/>
                    </a:lnTo>
                    <a:lnTo>
                      <a:pt x="36" y="38"/>
                    </a:lnTo>
                    <a:lnTo>
                      <a:pt x="40" y="38"/>
                    </a:lnTo>
                    <a:lnTo>
                      <a:pt x="44" y="34"/>
                    </a:lnTo>
                    <a:lnTo>
                      <a:pt x="44" y="34"/>
                    </a:lnTo>
                    <a:lnTo>
                      <a:pt x="44" y="34"/>
                    </a:lnTo>
                    <a:lnTo>
                      <a:pt x="46" y="34"/>
                    </a:lnTo>
                    <a:lnTo>
                      <a:pt x="44" y="34"/>
                    </a:lnTo>
                    <a:lnTo>
                      <a:pt x="44" y="34"/>
                    </a:lnTo>
                    <a:lnTo>
                      <a:pt x="44" y="34"/>
                    </a:lnTo>
                    <a:lnTo>
                      <a:pt x="44" y="34"/>
                    </a:lnTo>
                    <a:lnTo>
                      <a:pt x="44" y="34"/>
                    </a:lnTo>
                    <a:lnTo>
                      <a:pt x="42" y="28"/>
                    </a:lnTo>
                    <a:lnTo>
                      <a:pt x="42" y="28"/>
                    </a:lnTo>
                    <a:lnTo>
                      <a:pt x="42" y="28"/>
                    </a:lnTo>
                    <a:lnTo>
                      <a:pt x="42" y="24"/>
                    </a:lnTo>
                    <a:lnTo>
                      <a:pt x="42" y="22"/>
                    </a:lnTo>
                    <a:lnTo>
                      <a:pt x="40" y="24"/>
                    </a:lnTo>
                    <a:lnTo>
                      <a:pt x="40" y="24"/>
                    </a:lnTo>
                    <a:lnTo>
                      <a:pt x="38" y="28"/>
                    </a:lnTo>
                    <a:lnTo>
                      <a:pt x="34" y="34"/>
                    </a:lnTo>
                    <a:lnTo>
                      <a:pt x="30" y="38"/>
                    </a:lnTo>
                    <a:lnTo>
                      <a:pt x="26" y="40"/>
                    </a:lnTo>
                    <a:lnTo>
                      <a:pt x="26" y="40"/>
                    </a:lnTo>
                    <a:lnTo>
                      <a:pt x="22" y="46"/>
                    </a:lnTo>
                    <a:lnTo>
                      <a:pt x="18" y="46"/>
                    </a:lnTo>
                    <a:lnTo>
                      <a:pt x="14" y="42"/>
                    </a:lnTo>
                    <a:lnTo>
                      <a:pt x="10" y="34"/>
                    </a:lnTo>
                    <a:lnTo>
                      <a:pt x="10" y="34"/>
                    </a:lnTo>
                    <a:lnTo>
                      <a:pt x="10" y="30"/>
                    </a:lnTo>
                    <a:lnTo>
                      <a:pt x="10" y="30"/>
                    </a:lnTo>
                    <a:lnTo>
                      <a:pt x="8" y="20"/>
                    </a:lnTo>
                    <a:lnTo>
                      <a:pt x="8" y="20"/>
                    </a:lnTo>
                    <a:lnTo>
                      <a:pt x="10" y="14"/>
                    </a:lnTo>
                    <a:lnTo>
                      <a:pt x="10" y="12"/>
                    </a:lnTo>
                    <a:lnTo>
                      <a:pt x="8" y="10"/>
                    </a:lnTo>
                    <a:lnTo>
                      <a:pt x="8" y="10"/>
                    </a:lnTo>
                    <a:lnTo>
                      <a:pt x="0" y="2"/>
                    </a:lnTo>
                    <a:lnTo>
                      <a:pt x="0" y="2"/>
                    </a:lnTo>
                    <a:lnTo>
                      <a:pt x="4" y="0"/>
                    </a:lnTo>
                    <a:lnTo>
                      <a:pt x="8" y="0"/>
                    </a:lnTo>
                    <a:lnTo>
                      <a:pt x="12" y="4"/>
                    </a:lnTo>
                    <a:lnTo>
                      <a:pt x="16" y="10"/>
                    </a:lnTo>
                    <a:lnTo>
                      <a:pt x="16" y="10"/>
                    </a:lnTo>
                    <a:lnTo>
                      <a:pt x="20" y="14"/>
                    </a:lnTo>
                    <a:lnTo>
                      <a:pt x="22" y="18"/>
                    </a:lnTo>
                    <a:lnTo>
                      <a:pt x="26" y="20"/>
                    </a:lnTo>
                    <a:lnTo>
                      <a:pt x="30" y="20"/>
                    </a:lnTo>
                    <a:lnTo>
                      <a:pt x="30" y="20"/>
                    </a:lnTo>
                    <a:lnTo>
                      <a:pt x="32" y="18"/>
                    </a:lnTo>
                    <a:lnTo>
                      <a:pt x="32" y="14"/>
                    </a:lnTo>
                    <a:lnTo>
                      <a:pt x="30" y="8"/>
                    </a:lnTo>
                    <a:lnTo>
                      <a:pt x="30" y="2"/>
                    </a:lnTo>
                    <a:lnTo>
                      <a:pt x="30" y="2"/>
                    </a:lnTo>
                    <a:lnTo>
                      <a:pt x="34" y="10"/>
                    </a:lnTo>
                    <a:lnTo>
                      <a:pt x="36" y="12"/>
                    </a:lnTo>
                    <a:lnTo>
                      <a:pt x="38" y="12"/>
                    </a:lnTo>
                    <a:lnTo>
                      <a:pt x="42" y="10"/>
                    </a:lnTo>
                    <a:lnTo>
                      <a:pt x="46" y="6"/>
                    </a:lnTo>
                    <a:lnTo>
                      <a:pt x="46" y="6"/>
                    </a:lnTo>
                    <a:lnTo>
                      <a:pt x="48" y="6"/>
                    </a:lnTo>
                    <a:lnTo>
                      <a:pt x="50" y="8"/>
                    </a:lnTo>
                    <a:lnTo>
                      <a:pt x="52" y="14"/>
                    </a:lnTo>
                    <a:lnTo>
                      <a:pt x="52" y="14"/>
                    </a:lnTo>
                    <a:lnTo>
                      <a:pt x="54" y="16"/>
                    </a:lnTo>
                    <a:lnTo>
                      <a:pt x="56" y="16"/>
                    </a:lnTo>
                    <a:lnTo>
                      <a:pt x="56" y="8"/>
                    </a:lnTo>
                    <a:lnTo>
                      <a:pt x="56" y="8"/>
                    </a:lnTo>
                    <a:lnTo>
                      <a:pt x="60" y="6"/>
                    </a:lnTo>
                    <a:lnTo>
                      <a:pt x="62" y="8"/>
                    </a:lnTo>
                    <a:lnTo>
                      <a:pt x="64" y="10"/>
                    </a:lnTo>
                    <a:lnTo>
                      <a:pt x="64" y="18"/>
                    </a:lnTo>
                    <a:lnTo>
                      <a:pt x="64" y="18"/>
                    </a:lnTo>
                    <a:lnTo>
                      <a:pt x="66" y="24"/>
                    </a:lnTo>
                    <a:lnTo>
                      <a:pt x="68" y="30"/>
                    </a:lnTo>
                    <a:lnTo>
                      <a:pt x="70" y="34"/>
                    </a:lnTo>
                    <a:lnTo>
                      <a:pt x="72" y="40"/>
                    </a:lnTo>
                    <a:lnTo>
                      <a:pt x="72" y="40"/>
                    </a:lnTo>
                    <a:lnTo>
                      <a:pt x="70" y="44"/>
                    </a:lnTo>
                    <a:lnTo>
                      <a:pt x="70" y="44"/>
                    </a:lnTo>
                    <a:lnTo>
                      <a:pt x="68" y="44"/>
                    </a:lnTo>
                    <a:lnTo>
                      <a:pt x="66" y="44"/>
                    </a:lnTo>
                    <a:lnTo>
                      <a:pt x="64" y="42"/>
                    </a:lnTo>
                    <a:lnTo>
                      <a:pt x="64" y="42"/>
                    </a:lnTo>
                    <a:lnTo>
                      <a:pt x="62" y="42"/>
                    </a:lnTo>
                    <a:lnTo>
                      <a:pt x="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4" name="Freeform 2405">
                <a:extLst>
                  <a:ext uri="{FF2B5EF4-FFF2-40B4-BE49-F238E27FC236}">
                    <a16:creationId xmlns:a16="http://schemas.microsoft.com/office/drawing/2014/main" id="{535CB34E-EE32-0BA5-B663-B07D42C96DD4}"/>
                  </a:ext>
                </a:extLst>
              </p:cNvPr>
              <p:cNvSpPr>
                <a:spLocks/>
              </p:cNvSpPr>
              <p:nvPr/>
            </p:nvSpPr>
            <p:spPr bwMode="auto">
              <a:xfrm>
                <a:off x="1884" y="1752"/>
                <a:ext cx="62" cy="62"/>
              </a:xfrm>
              <a:custGeom>
                <a:avLst/>
                <a:gdLst>
                  <a:gd name="T0" fmla="*/ 54 w 62"/>
                  <a:gd name="T1" fmla="*/ 42 h 62"/>
                  <a:gd name="T2" fmla="*/ 60 w 62"/>
                  <a:gd name="T3" fmla="*/ 42 h 62"/>
                  <a:gd name="T4" fmla="*/ 60 w 62"/>
                  <a:gd name="T5" fmla="*/ 50 h 62"/>
                  <a:gd name="T6" fmla="*/ 52 w 62"/>
                  <a:gd name="T7" fmla="*/ 50 h 62"/>
                  <a:gd name="T8" fmla="*/ 34 w 62"/>
                  <a:gd name="T9" fmla="*/ 52 h 62"/>
                  <a:gd name="T10" fmla="*/ 24 w 62"/>
                  <a:gd name="T11" fmla="*/ 54 h 62"/>
                  <a:gd name="T12" fmla="*/ 22 w 62"/>
                  <a:gd name="T13" fmla="*/ 56 h 62"/>
                  <a:gd name="T14" fmla="*/ 20 w 62"/>
                  <a:gd name="T15" fmla="*/ 60 h 62"/>
                  <a:gd name="T16" fmla="*/ 18 w 62"/>
                  <a:gd name="T17" fmla="*/ 62 h 62"/>
                  <a:gd name="T18" fmla="*/ 14 w 62"/>
                  <a:gd name="T19" fmla="*/ 54 h 62"/>
                  <a:gd name="T20" fmla="*/ 4 w 62"/>
                  <a:gd name="T21" fmla="*/ 54 h 62"/>
                  <a:gd name="T22" fmla="*/ 0 w 62"/>
                  <a:gd name="T23" fmla="*/ 54 h 62"/>
                  <a:gd name="T24" fmla="*/ 2 w 62"/>
                  <a:gd name="T25" fmla="*/ 50 h 62"/>
                  <a:gd name="T26" fmla="*/ 4 w 62"/>
                  <a:gd name="T27" fmla="*/ 46 h 62"/>
                  <a:gd name="T28" fmla="*/ 12 w 62"/>
                  <a:gd name="T29" fmla="*/ 42 h 62"/>
                  <a:gd name="T30" fmla="*/ 16 w 62"/>
                  <a:gd name="T31" fmla="*/ 44 h 62"/>
                  <a:gd name="T32" fmla="*/ 26 w 62"/>
                  <a:gd name="T33" fmla="*/ 44 h 62"/>
                  <a:gd name="T34" fmla="*/ 22 w 62"/>
                  <a:gd name="T35" fmla="*/ 42 h 62"/>
                  <a:gd name="T36" fmla="*/ 20 w 62"/>
                  <a:gd name="T37" fmla="*/ 36 h 62"/>
                  <a:gd name="T38" fmla="*/ 16 w 62"/>
                  <a:gd name="T39" fmla="*/ 22 h 62"/>
                  <a:gd name="T40" fmla="*/ 14 w 62"/>
                  <a:gd name="T41" fmla="*/ 18 h 62"/>
                  <a:gd name="T42" fmla="*/ 12 w 62"/>
                  <a:gd name="T43" fmla="*/ 10 h 62"/>
                  <a:gd name="T44" fmla="*/ 16 w 62"/>
                  <a:gd name="T45" fmla="*/ 12 h 62"/>
                  <a:gd name="T46" fmla="*/ 18 w 62"/>
                  <a:gd name="T47" fmla="*/ 16 h 62"/>
                  <a:gd name="T48" fmla="*/ 22 w 62"/>
                  <a:gd name="T49" fmla="*/ 6 h 62"/>
                  <a:gd name="T50" fmla="*/ 28 w 62"/>
                  <a:gd name="T51" fmla="*/ 14 h 62"/>
                  <a:gd name="T52" fmla="*/ 30 w 62"/>
                  <a:gd name="T53" fmla="*/ 16 h 62"/>
                  <a:gd name="T54" fmla="*/ 34 w 62"/>
                  <a:gd name="T55" fmla="*/ 12 h 62"/>
                  <a:gd name="T56" fmla="*/ 32 w 62"/>
                  <a:gd name="T57" fmla="*/ 4 h 62"/>
                  <a:gd name="T58" fmla="*/ 34 w 62"/>
                  <a:gd name="T59" fmla="*/ 0 h 62"/>
                  <a:gd name="T60" fmla="*/ 38 w 62"/>
                  <a:gd name="T61" fmla="*/ 0 h 62"/>
                  <a:gd name="T62" fmla="*/ 44 w 62"/>
                  <a:gd name="T63" fmla="*/ 0 h 62"/>
                  <a:gd name="T64" fmla="*/ 48 w 62"/>
                  <a:gd name="T65" fmla="*/ 0 h 62"/>
                  <a:gd name="T66" fmla="*/ 54 w 62"/>
                  <a:gd name="T67" fmla="*/ 16 h 62"/>
                  <a:gd name="T68" fmla="*/ 54 w 62"/>
                  <a:gd name="T69" fmla="*/ 42 h 62"/>
                  <a:gd name="T70" fmla="*/ 52 w 62"/>
                  <a:gd name="T71" fmla="*/ 44 h 62"/>
                  <a:gd name="T72" fmla="*/ 46 w 62"/>
                  <a:gd name="T73" fmla="*/ 36 h 62"/>
                  <a:gd name="T74" fmla="*/ 42 w 62"/>
                  <a:gd name="T75" fmla="*/ 28 h 62"/>
                  <a:gd name="T76" fmla="*/ 36 w 62"/>
                  <a:gd name="T77" fmla="*/ 24 h 62"/>
                  <a:gd name="T78" fmla="*/ 48 w 62"/>
                  <a:gd name="T79" fmla="*/ 42 h 62"/>
                  <a:gd name="T80" fmla="*/ 54 w 62"/>
                  <a:gd name="T81" fmla="*/ 4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62">
                    <a:moveTo>
                      <a:pt x="54" y="42"/>
                    </a:moveTo>
                    <a:lnTo>
                      <a:pt x="54" y="42"/>
                    </a:lnTo>
                    <a:lnTo>
                      <a:pt x="60" y="42"/>
                    </a:lnTo>
                    <a:lnTo>
                      <a:pt x="60" y="42"/>
                    </a:lnTo>
                    <a:lnTo>
                      <a:pt x="62" y="46"/>
                    </a:lnTo>
                    <a:lnTo>
                      <a:pt x="60" y="50"/>
                    </a:lnTo>
                    <a:lnTo>
                      <a:pt x="60" y="50"/>
                    </a:lnTo>
                    <a:lnTo>
                      <a:pt x="52" y="50"/>
                    </a:lnTo>
                    <a:lnTo>
                      <a:pt x="42" y="50"/>
                    </a:lnTo>
                    <a:lnTo>
                      <a:pt x="34" y="52"/>
                    </a:lnTo>
                    <a:lnTo>
                      <a:pt x="24" y="54"/>
                    </a:lnTo>
                    <a:lnTo>
                      <a:pt x="24" y="54"/>
                    </a:lnTo>
                    <a:lnTo>
                      <a:pt x="22" y="54"/>
                    </a:lnTo>
                    <a:lnTo>
                      <a:pt x="22" y="56"/>
                    </a:lnTo>
                    <a:lnTo>
                      <a:pt x="20" y="60"/>
                    </a:lnTo>
                    <a:lnTo>
                      <a:pt x="20" y="60"/>
                    </a:lnTo>
                    <a:lnTo>
                      <a:pt x="20" y="62"/>
                    </a:lnTo>
                    <a:lnTo>
                      <a:pt x="18" y="62"/>
                    </a:lnTo>
                    <a:lnTo>
                      <a:pt x="18" y="62"/>
                    </a:lnTo>
                    <a:lnTo>
                      <a:pt x="14" y="54"/>
                    </a:lnTo>
                    <a:lnTo>
                      <a:pt x="10" y="54"/>
                    </a:lnTo>
                    <a:lnTo>
                      <a:pt x="4" y="54"/>
                    </a:lnTo>
                    <a:lnTo>
                      <a:pt x="0" y="54"/>
                    </a:lnTo>
                    <a:lnTo>
                      <a:pt x="0" y="54"/>
                    </a:lnTo>
                    <a:lnTo>
                      <a:pt x="2" y="50"/>
                    </a:lnTo>
                    <a:lnTo>
                      <a:pt x="2" y="50"/>
                    </a:lnTo>
                    <a:lnTo>
                      <a:pt x="2" y="50"/>
                    </a:lnTo>
                    <a:lnTo>
                      <a:pt x="4" y="46"/>
                    </a:lnTo>
                    <a:lnTo>
                      <a:pt x="6" y="44"/>
                    </a:lnTo>
                    <a:lnTo>
                      <a:pt x="12" y="42"/>
                    </a:lnTo>
                    <a:lnTo>
                      <a:pt x="12" y="42"/>
                    </a:lnTo>
                    <a:lnTo>
                      <a:pt x="16" y="44"/>
                    </a:lnTo>
                    <a:lnTo>
                      <a:pt x="18" y="44"/>
                    </a:lnTo>
                    <a:lnTo>
                      <a:pt x="26" y="44"/>
                    </a:lnTo>
                    <a:lnTo>
                      <a:pt x="26" y="44"/>
                    </a:lnTo>
                    <a:lnTo>
                      <a:pt x="22" y="42"/>
                    </a:lnTo>
                    <a:lnTo>
                      <a:pt x="20" y="36"/>
                    </a:lnTo>
                    <a:lnTo>
                      <a:pt x="20" y="36"/>
                    </a:lnTo>
                    <a:lnTo>
                      <a:pt x="20" y="28"/>
                    </a:lnTo>
                    <a:lnTo>
                      <a:pt x="16" y="22"/>
                    </a:lnTo>
                    <a:lnTo>
                      <a:pt x="16" y="22"/>
                    </a:lnTo>
                    <a:lnTo>
                      <a:pt x="14" y="18"/>
                    </a:lnTo>
                    <a:lnTo>
                      <a:pt x="12" y="10"/>
                    </a:lnTo>
                    <a:lnTo>
                      <a:pt x="12" y="10"/>
                    </a:lnTo>
                    <a:lnTo>
                      <a:pt x="12" y="10"/>
                    </a:lnTo>
                    <a:lnTo>
                      <a:pt x="16" y="12"/>
                    </a:lnTo>
                    <a:lnTo>
                      <a:pt x="18" y="14"/>
                    </a:lnTo>
                    <a:lnTo>
                      <a:pt x="18" y="16"/>
                    </a:lnTo>
                    <a:lnTo>
                      <a:pt x="20" y="14"/>
                    </a:lnTo>
                    <a:lnTo>
                      <a:pt x="22" y="6"/>
                    </a:lnTo>
                    <a:lnTo>
                      <a:pt x="22" y="6"/>
                    </a:lnTo>
                    <a:lnTo>
                      <a:pt x="28" y="14"/>
                    </a:lnTo>
                    <a:lnTo>
                      <a:pt x="28" y="14"/>
                    </a:lnTo>
                    <a:lnTo>
                      <a:pt x="30" y="16"/>
                    </a:lnTo>
                    <a:lnTo>
                      <a:pt x="34" y="12"/>
                    </a:lnTo>
                    <a:lnTo>
                      <a:pt x="34" y="12"/>
                    </a:lnTo>
                    <a:lnTo>
                      <a:pt x="34" y="8"/>
                    </a:lnTo>
                    <a:lnTo>
                      <a:pt x="32" y="4"/>
                    </a:lnTo>
                    <a:lnTo>
                      <a:pt x="32" y="0"/>
                    </a:lnTo>
                    <a:lnTo>
                      <a:pt x="34" y="0"/>
                    </a:lnTo>
                    <a:lnTo>
                      <a:pt x="34" y="0"/>
                    </a:lnTo>
                    <a:lnTo>
                      <a:pt x="38" y="0"/>
                    </a:lnTo>
                    <a:lnTo>
                      <a:pt x="42" y="0"/>
                    </a:lnTo>
                    <a:lnTo>
                      <a:pt x="44" y="0"/>
                    </a:lnTo>
                    <a:lnTo>
                      <a:pt x="48" y="0"/>
                    </a:lnTo>
                    <a:lnTo>
                      <a:pt x="48" y="0"/>
                    </a:lnTo>
                    <a:lnTo>
                      <a:pt x="52" y="6"/>
                    </a:lnTo>
                    <a:lnTo>
                      <a:pt x="54" y="16"/>
                    </a:lnTo>
                    <a:lnTo>
                      <a:pt x="56" y="30"/>
                    </a:lnTo>
                    <a:lnTo>
                      <a:pt x="54" y="42"/>
                    </a:lnTo>
                    <a:lnTo>
                      <a:pt x="54" y="42"/>
                    </a:lnTo>
                    <a:lnTo>
                      <a:pt x="52" y="44"/>
                    </a:lnTo>
                    <a:lnTo>
                      <a:pt x="50" y="42"/>
                    </a:lnTo>
                    <a:lnTo>
                      <a:pt x="46" y="36"/>
                    </a:lnTo>
                    <a:lnTo>
                      <a:pt x="46" y="36"/>
                    </a:lnTo>
                    <a:lnTo>
                      <a:pt x="42" y="28"/>
                    </a:lnTo>
                    <a:lnTo>
                      <a:pt x="38" y="24"/>
                    </a:lnTo>
                    <a:lnTo>
                      <a:pt x="36" y="24"/>
                    </a:lnTo>
                    <a:lnTo>
                      <a:pt x="36" y="24"/>
                    </a:lnTo>
                    <a:lnTo>
                      <a:pt x="48" y="42"/>
                    </a:lnTo>
                    <a:lnTo>
                      <a:pt x="50" y="44"/>
                    </a:lnTo>
                    <a:lnTo>
                      <a:pt x="54" y="42"/>
                    </a:lnTo>
                    <a:lnTo>
                      <a:pt x="5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5" name="Freeform 2406">
                <a:extLst>
                  <a:ext uri="{FF2B5EF4-FFF2-40B4-BE49-F238E27FC236}">
                    <a16:creationId xmlns:a16="http://schemas.microsoft.com/office/drawing/2014/main" id="{21B9F78A-523A-6056-095B-7E0A950EB5EE}"/>
                  </a:ext>
                </a:extLst>
              </p:cNvPr>
              <p:cNvSpPr>
                <a:spLocks/>
              </p:cNvSpPr>
              <p:nvPr/>
            </p:nvSpPr>
            <p:spPr bwMode="auto">
              <a:xfrm>
                <a:off x="1932" y="1854"/>
                <a:ext cx="54" cy="50"/>
              </a:xfrm>
              <a:custGeom>
                <a:avLst/>
                <a:gdLst>
                  <a:gd name="T0" fmla="*/ 28 w 54"/>
                  <a:gd name="T1" fmla="*/ 14 h 50"/>
                  <a:gd name="T2" fmla="*/ 32 w 54"/>
                  <a:gd name="T3" fmla="*/ 16 h 50"/>
                  <a:gd name="T4" fmla="*/ 36 w 54"/>
                  <a:gd name="T5" fmla="*/ 12 h 50"/>
                  <a:gd name="T6" fmla="*/ 42 w 54"/>
                  <a:gd name="T7" fmla="*/ 10 h 50"/>
                  <a:gd name="T8" fmla="*/ 48 w 54"/>
                  <a:gd name="T9" fmla="*/ 18 h 50"/>
                  <a:gd name="T10" fmla="*/ 54 w 54"/>
                  <a:gd name="T11" fmla="*/ 28 h 50"/>
                  <a:gd name="T12" fmla="*/ 52 w 54"/>
                  <a:gd name="T13" fmla="*/ 32 h 50"/>
                  <a:gd name="T14" fmla="*/ 50 w 54"/>
                  <a:gd name="T15" fmla="*/ 40 h 50"/>
                  <a:gd name="T16" fmla="*/ 48 w 54"/>
                  <a:gd name="T17" fmla="*/ 44 h 50"/>
                  <a:gd name="T18" fmla="*/ 44 w 54"/>
                  <a:gd name="T19" fmla="*/ 46 h 50"/>
                  <a:gd name="T20" fmla="*/ 38 w 54"/>
                  <a:gd name="T21" fmla="*/ 46 h 50"/>
                  <a:gd name="T22" fmla="*/ 34 w 54"/>
                  <a:gd name="T23" fmla="*/ 50 h 50"/>
                  <a:gd name="T24" fmla="*/ 32 w 54"/>
                  <a:gd name="T25" fmla="*/ 50 h 50"/>
                  <a:gd name="T26" fmla="*/ 26 w 54"/>
                  <a:gd name="T27" fmla="*/ 46 h 50"/>
                  <a:gd name="T28" fmla="*/ 22 w 54"/>
                  <a:gd name="T29" fmla="*/ 44 h 50"/>
                  <a:gd name="T30" fmla="*/ 14 w 54"/>
                  <a:gd name="T31" fmla="*/ 42 h 50"/>
                  <a:gd name="T32" fmla="*/ 10 w 54"/>
                  <a:gd name="T33" fmla="*/ 46 h 50"/>
                  <a:gd name="T34" fmla="*/ 6 w 54"/>
                  <a:gd name="T35" fmla="*/ 36 h 50"/>
                  <a:gd name="T36" fmla="*/ 4 w 54"/>
                  <a:gd name="T37" fmla="*/ 24 h 50"/>
                  <a:gd name="T38" fmla="*/ 0 w 54"/>
                  <a:gd name="T39" fmla="*/ 12 h 50"/>
                  <a:gd name="T40" fmla="*/ 0 w 54"/>
                  <a:gd name="T41" fmla="*/ 10 h 50"/>
                  <a:gd name="T42" fmla="*/ 4 w 54"/>
                  <a:gd name="T43" fmla="*/ 8 h 50"/>
                  <a:gd name="T44" fmla="*/ 6 w 54"/>
                  <a:gd name="T45" fmla="*/ 12 h 50"/>
                  <a:gd name="T46" fmla="*/ 6 w 54"/>
                  <a:gd name="T47" fmla="*/ 6 h 50"/>
                  <a:gd name="T48" fmla="*/ 8 w 54"/>
                  <a:gd name="T49" fmla="*/ 4 h 50"/>
                  <a:gd name="T50" fmla="*/ 10 w 54"/>
                  <a:gd name="T51" fmla="*/ 10 h 50"/>
                  <a:gd name="T52" fmla="*/ 16 w 54"/>
                  <a:gd name="T53" fmla="*/ 14 h 50"/>
                  <a:gd name="T54" fmla="*/ 18 w 54"/>
                  <a:gd name="T55" fmla="*/ 10 h 50"/>
                  <a:gd name="T56" fmla="*/ 16 w 54"/>
                  <a:gd name="T57" fmla="*/ 4 h 50"/>
                  <a:gd name="T58" fmla="*/ 16 w 54"/>
                  <a:gd name="T59" fmla="*/ 0 h 50"/>
                  <a:gd name="T60" fmla="*/ 28 w 54"/>
                  <a:gd name="T61" fmla="*/ 14 h 50"/>
                  <a:gd name="T62" fmla="*/ 28 w 54"/>
                  <a:gd name="T63" fmla="*/ 22 h 50"/>
                  <a:gd name="T64" fmla="*/ 28 w 54"/>
                  <a:gd name="T65" fmla="*/ 20 h 50"/>
                  <a:gd name="T66" fmla="*/ 28 w 54"/>
                  <a:gd name="T6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0">
                    <a:moveTo>
                      <a:pt x="28" y="14"/>
                    </a:moveTo>
                    <a:lnTo>
                      <a:pt x="28" y="14"/>
                    </a:lnTo>
                    <a:lnTo>
                      <a:pt x="30" y="16"/>
                    </a:lnTo>
                    <a:lnTo>
                      <a:pt x="32" y="16"/>
                    </a:lnTo>
                    <a:lnTo>
                      <a:pt x="32" y="16"/>
                    </a:lnTo>
                    <a:lnTo>
                      <a:pt x="36" y="12"/>
                    </a:lnTo>
                    <a:lnTo>
                      <a:pt x="38" y="10"/>
                    </a:lnTo>
                    <a:lnTo>
                      <a:pt x="42" y="10"/>
                    </a:lnTo>
                    <a:lnTo>
                      <a:pt x="44" y="12"/>
                    </a:lnTo>
                    <a:lnTo>
                      <a:pt x="48" y="18"/>
                    </a:lnTo>
                    <a:lnTo>
                      <a:pt x="54" y="28"/>
                    </a:lnTo>
                    <a:lnTo>
                      <a:pt x="54" y="28"/>
                    </a:lnTo>
                    <a:lnTo>
                      <a:pt x="52" y="32"/>
                    </a:lnTo>
                    <a:lnTo>
                      <a:pt x="52" y="32"/>
                    </a:lnTo>
                    <a:lnTo>
                      <a:pt x="50" y="34"/>
                    </a:lnTo>
                    <a:lnTo>
                      <a:pt x="50" y="40"/>
                    </a:lnTo>
                    <a:lnTo>
                      <a:pt x="50" y="40"/>
                    </a:lnTo>
                    <a:lnTo>
                      <a:pt x="48" y="44"/>
                    </a:lnTo>
                    <a:lnTo>
                      <a:pt x="48" y="46"/>
                    </a:lnTo>
                    <a:lnTo>
                      <a:pt x="44" y="46"/>
                    </a:lnTo>
                    <a:lnTo>
                      <a:pt x="44" y="46"/>
                    </a:lnTo>
                    <a:lnTo>
                      <a:pt x="38" y="46"/>
                    </a:lnTo>
                    <a:lnTo>
                      <a:pt x="36" y="48"/>
                    </a:lnTo>
                    <a:lnTo>
                      <a:pt x="34" y="50"/>
                    </a:lnTo>
                    <a:lnTo>
                      <a:pt x="34" y="50"/>
                    </a:lnTo>
                    <a:lnTo>
                      <a:pt x="32" y="50"/>
                    </a:lnTo>
                    <a:lnTo>
                      <a:pt x="30" y="50"/>
                    </a:lnTo>
                    <a:lnTo>
                      <a:pt x="26" y="46"/>
                    </a:lnTo>
                    <a:lnTo>
                      <a:pt x="26" y="46"/>
                    </a:lnTo>
                    <a:lnTo>
                      <a:pt x="22" y="44"/>
                    </a:lnTo>
                    <a:lnTo>
                      <a:pt x="18" y="42"/>
                    </a:lnTo>
                    <a:lnTo>
                      <a:pt x="14" y="42"/>
                    </a:lnTo>
                    <a:lnTo>
                      <a:pt x="10" y="46"/>
                    </a:lnTo>
                    <a:lnTo>
                      <a:pt x="10" y="46"/>
                    </a:lnTo>
                    <a:lnTo>
                      <a:pt x="8" y="42"/>
                    </a:lnTo>
                    <a:lnTo>
                      <a:pt x="6" y="36"/>
                    </a:lnTo>
                    <a:lnTo>
                      <a:pt x="6" y="36"/>
                    </a:lnTo>
                    <a:lnTo>
                      <a:pt x="4" y="24"/>
                    </a:lnTo>
                    <a:lnTo>
                      <a:pt x="0" y="12"/>
                    </a:lnTo>
                    <a:lnTo>
                      <a:pt x="0" y="12"/>
                    </a:lnTo>
                    <a:lnTo>
                      <a:pt x="0" y="10"/>
                    </a:lnTo>
                    <a:lnTo>
                      <a:pt x="0" y="10"/>
                    </a:lnTo>
                    <a:lnTo>
                      <a:pt x="2" y="2"/>
                    </a:lnTo>
                    <a:lnTo>
                      <a:pt x="4" y="8"/>
                    </a:lnTo>
                    <a:lnTo>
                      <a:pt x="4" y="8"/>
                    </a:lnTo>
                    <a:lnTo>
                      <a:pt x="6" y="12"/>
                    </a:lnTo>
                    <a:lnTo>
                      <a:pt x="6" y="6"/>
                    </a:lnTo>
                    <a:lnTo>
                      <a:pt x="6" y="6"/>
                    </a:lnTo>
                    <a:lnTo>
                      <a:pt x="8" y="2"/>
                    </a:lnTo>
                    <a:lnTo>
                      <a:pt x="8" y="4"/>
                    </a:lnTo>
                    <a:lnTo>
                      <a:pt x="10" y="10"/>
                    </a:lnTo>
                    <a:lnTo>
                      <a:pt x="10" y="10"/>
                    </a:lnTo>
                    <a:lnTo>
                      <a:pt x="14" y="14"/>
                    </a:lnTo>
                    <a:lnTo>
                      <a:pt x="16" y="14"/>
                    </a:lnTo>
                    <a:lnTo>
                      <a:pt x="16" y="14"/>
                    </a:lnTo>
                    <a:lnTo>
                      <a:pt x="18" y="10"/>
                    </a:lnTo>
                    <a:lnTo>
                      <a:pt x="16" y="8"/>
                    </a:lnTo>
                    <a:lnTo>
                      <a:pt x="16" y="4"/>
                    </a:lnTo>
                    <a:lnTo>
                      <a:pt x="16" y="0"/>
                    </a:lnTo>
                    <a:lnTo>
                      <a:pt x="16" y="0"/>
                    </a:lnTo>
                    <a:lnTo>
                      <a:pt x="24" y="4"/>
                    </a:lnTo>
                    <a:lnTo>
                      <a:pt x="28" y="14"/>
                    </a:lnTo>
                    <a:lnTo>
                      <a:pt x="28" y="14"/>
                    </a:lnTo>
                    <a:lnTo>
                      <a:pt x="28" y="22"/>
                    </a:lnTo>
                    <a:lnTo>
                      <a:pt x="28" y="22"/>
                    </a:lnTo>
                    <a:lnTo>
                      <a:pt x="28" y="20"/>
                    </a:lnTo>
                    <a:lnTo>
                      <a:pt x="28" y="20"/>
                    </a:lnTo>
                    <a:lnTo>
                      <a:pt x="28" y="14"/>
                    </a:ln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6" name="Freeform 2407">
                <a:extLst>
                  <a:ext uri="{FF2B5EF4-FFF2-40B4-BE49-F238E27FC236}">
                    <a16:creationId xmlns:a16="http://schemas.microsoft.com/office/drawing/2014/main" id="{EBF51B82-C8CF-75C3-6E98-3DBC980E8CF8}"/>
                  </a:ext>
                </a:extLst>
              </p:cNvPr>
              <p:cNvSpPr>
                <a:spLocks/>
              </p:cNvSpPr>
              <p:nvPr/>
            </p:nvSpPr>
            <p:spPr bwMode="auto">
              <a:xfrm>
                <a:off x="1944" y="1762"/>
                <a:ext cx="48" cy="44"/>
              </a:xfrm>
              <a:custGeom>
                <a:avLst/>
                <a:gdLst>
                  <a:gd name="T0" fmla="*/ 0 w 48"/>
                  <a:gd name="T1" fmla="*/ 40 h 44"/>
                  <a:gd name="T2" fmla="*/ 0 w 48"/>
                  <a:gd name="T3" fmla="*/ 40 h 44"/>
                  <a:gd name="T4" fmla="*/ 0 w 48"/>
                  <a:gd name="T5" fmla="*/ 32 h 44"/>
                  <a:gd name="T6" fmla="*/ 0 w 48"/>
                  <a:gd name="T7" fmla="*/ 32 h 44"/>
                  <a:gd name="T8" fmla="*/ 4 w 48"/>
                  <a:gd name="T9" fmla="*/ 24 h 44"/>
                  <a:gd name="T10" fmla="*/ 6 w 48"/>
                  <a:gd name="T11" fmla="*/ 18 h 44"/>
                  <a:gd name="T12" fmla="*/ 4 w 48"/>
                  <a:gd name="T13" fmla="*/ 12 h 44"/>
                  <a:gd name="T14" fmla="*/ 0 w 48"/>
                  <a:gd name="T15" fmla="*/ 0 h 44"/>
                  <a:gd name="T16" fmla="*/ 0 w 48"/>
                  <a:gd name="T17" fmla="*/ 0 h 44"/>
                  <a:gd name="T18" fmla="*/ 4 w 48"/>
                  <a:gd name="T19" fmla="*/ 0 h 44"/>
                  <a:gd name="T20" fmla="*/ 6 w 48"/>
                  <a:gd name="T21" fmla="*/ 0 h 44"/>
                  <a:gd name="T22" fmla="*/ 10 w 48"/>
                  <a:gd name="T23" fmla="*/ 0 h 44"/>
                  <a:gd name="T24" fmla="*/ 12 w 48"/>
                  <a:gd name="T25" fmla="*/ 4 h 44"/>
                  <a:gd name="T26" fmla="*/ 12 w 48"/>
                  <a:gd name="T27" fmla="*/ 4 h 44"/>
                  <a:gd name="T28" fmla="*/ 16 w 48"/>
                  <a:gd name="T29" fmla="*/ 10 h 44"/>
                  <a:gd name="T30" fmla="*/ 20 w 48"/>
                  <a:gd name="T31" fmla="*/ 14 h 44"/>
                  <a:gd name="T32" fmla="*/ 24 w 48"/>
                  <a:gd name="T33" fmla="*/ 16 h 44"/>
                  <a:gd name="T34" fmla="*/ 28 w 48"/>
                  <a:gd name="T35" fmla="*/ 14 h 44"/>
                  <a:gd name="T36" fmla="*/ 28 w 48"/>
                  <a:gd name="T37" fmla="*/ 14 h 44"/>
                  <a:gd name="T38" fmla="*/ 30 w 48"/>
                  <a:gd name="T39" fmla="*/ 14 h 44"/>
                  <a:gd name="T40" fmla="*/ 32 w 48"/>
                  <a:gd name="T41" fmla="*/ 16 h 44"/>
                  <a:gd name="T42" fmla="*/ 34 w 48"/>
                  <a:gd name="T43" fmla="*/ 22 h 44"/>
                  <a:gd name="T44" fmla="*/ 34 w 48"/>
                  <a:gd name="T45" fmla="*/ 22 h 44"/>
                  <a:gd name="T46" fmla="*/ 34 w 48"/>
                  <a:gd name="T47" fmla="*/ 24 h 44"/>
                  <a:gd name="T48" fmla="*/ 34 w 48"/>
                  <a:gd name="T49" fmla="*/ 26 h 44"/>
                  <a:gd name="T50" fmla="*/ 34 w 48"/>
                  <a:gd name="T51" fmla="*/ 26 h 44"/>
                  <a:gd name="T52" fmla="*/ 34 w 48"/>
                  <a:gd name="T53" fmla="*/ 28 h 44"/>
                  <a:gd name="T54" fmla="*/ 34 w 48"/>
                  <a:gd name="T55" fmla="*/ 24 h 44"/>
                  <a:gd name="T56" fmla="*/ 34 w 48"/>
                  <a:gd name="T57" fmla="*/ 24 h 44"/>
                  <a:gd name="T58" fmla="*/ 34 w 48"/>
                  <a:gd name="T59" fmla="*/ 22 h 44"/>
                  <a:gd name="T60" fmla="*/ 34 w 48"/>
                  <a:gd name="T61" fmla="*/ 22 h 44"/>
                  <a:gd name="T62" fmla="*/ 38 w 48"/>
                  <a:gd name="T63" fmla="*/ 22 h 44"/>
                  <a:gd name="T64" fmla="*/ 40 w 48"/>
                  <a:gd name="T65" fmla="*/ 22 h 44"/>
                  <a:gd name="T66" fmla="*/ 40 w 48"/>
                  <a:gd name="T67" fmla="*/ 22 h 44"/>
                  <a:gd name="T68" fmla="*/ 44 w 48"/>
                  <a:gd name="T69" fmla="*/ 18 h 44"/>
                  <a:gd name="T70" fmla="*/ 46 w 48"/>
                  <a:gd name="T71" fmla="*/ 18 h 44"/>
                  <a:gd name="T72" fmla="*/ 48 w 48"/>
                  <a:gd name="T73" fmla="*/ 20 h 44"/>
                  <a:gd name="T74" fmla="*/ 48 w 48"/>
                  <a:gd name="T75" fmla="*/ 28 h 44"/>
                  <a:gd name="T76" fmla="*/ 48 w 48"/>
                  <a:gd name="T77" fmla="*/ 40 h 44"/>
                  <a:gd name="T78" fmla="*/ 48 w 48"/>
                  <a:gd name="T79" fmla="*/ 40 h 44"/>
                  <a:gd name="T80" fmla="*/ 44 w 48"/>
                  <a:gd name="T81" fmla="*/ 36 h 44"/>
                  <a:gd name="T82" fmla="*/ 42 w 48"/>
                  <a:gd name="T83" fmla="*/ 36 h 44"/>
                  <a:gd name="T84" fmla="*/ 38 w 48"/>
                  <a:gd name="T85" fmla="*/ 38 h 44"/>
                  <a:gd name="T86" fmla="*/ 34 w 48"/>
                  <a:gd name="T87" fmla="*/ 44 h 44"/>
                  <a:gd name="T88" fmla="*/ 34 w 48"/>
                  <a:gd name="T89" fmla="*/ 44 h 44"/>
                  <a:gd name="T90" fmla="*/ 32 w 48"/>
                  <a:gd name="T91" fmla="*/ 44 h 44"/>
                  <a:gd name="T92" fmla="*/ 30 w 48"/>
                  <a:gd name="T93" fmla="*/ 44 h 44"/>
                  <a:gd name="T94" fmla="*/ 24 w 48"/>
                  <a:gd name="T95" fmla="*/ 40 h 44"/>
                  <a:gd name="T96" fmla="*/ 24 w 48"/>
                  <a:gd name="T97" fmla="*/ 40 h 44"/>
                  <a:gd name="T98" fmla="*/ 12 w 48"/>
                  <a:gd name="T99" fmla="*/ 38 h 44"/>
                  <a:gd name="T100" fmla="*/ 6 w 48"/>
                  <a:gd name="T101" fmla="*/ 38 h 44"/>
                  <a:gd name="T102" fmla="*/ 0 w 48"/>
                  <a:gd name="T103" fmla="*/ 40 h 44"/>
                  <a:gd name="T104" fmla="*/ 0 w 48"/>
                  <a:gd name="T105"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44">
                    <a:moveTo>
                      <a:pt x="0" y="40"/>
                    </a:moveTo>
                    <a:lnTo>
                      <a:pt x="0" y="40"/>
                    </a:lnTo>
                    <a:lnTo>
                      <a:pt x="0" y="32"/>
                    </a:lnTo>
                    <a:lnTo>
                      <a:pt x="0" y="32"/>
                    </a:lnTo>
                    <a:lnTo>
                      <a:pt x="4" y="24"/>
                    </a:lnTo>
                    <a:lnTo>
                      <a:pt x="6" y="18"/>
                    </a:lnTo>
                    <a:lnTo>
                      <a:pt x="4" y="12"/>
                    </a:lnTo>
                    <a:lnTo>
                      <a:pt x="0" y="0"/>
                    </a:lnTo>
                    <a:lnTo>
                      <a:pt x="0" y="0"/>
                    </a:lnTo>
                    <a:lnTo>
                      <a:pt x="4" y="0"/>
                    </a:lnTo>
                    <a:lnTo>
                      <a:pt x="6" y="0"/>
                    </a:lnTo>
                    <a:lnTo>
                      <a:pt x="10" y="0"/>
                    </a:lnTo>
                    <a:lnTo>
                      <a:pt x="12" y="4"/>
                    </a:lnTo>
                    <a:lnTo>
                      <a:pt x="12" y="4"/>
                    </a:lnTo>
                    <a:lnTo>
                      <a:pt x="16" y="10"/>
                    </a:lnTo>
                    <a:lnTo>
                      <a:pt x="20" y="14"/>
                    </a:lnTo>
                    <a:lnTo>
                      <a:pt x="24" y="16"/>
                    </a:lnTo>
                    <a:lnTo>
                      <a:pt x="28" y="14"/>
                    </a:lnTo>
                    <a:lnTo>
                      <a:pt x="28" y="14"/>
                    </a:lnTo>
                    <a:lnTo>
                      <a:pt x="30" y="14"/>
                    </a:lnTo>
                    <a:lnTo>
                      <a:pt x="32" y="16"/>
                    </a:lnTo>
                    <a:lnTo>
                      <a:pt x="34" y="22"/>
                    </a:lnTo>
                    <a:lnTo>
                      <a:pt x="34" y="22"/>
                    </a:lnTo>
                    <a:lnTo>
                      <a:pt x="34" y="24"/>
                    </a:lnTo>
                    <a:lnTo>
                      <a:pt x="34" y="26"/>
                    </a:lnTo>
                    <a:lnTo>
                      <a:pt x="34" y="26"/>
                    </a:lnTo>
                    <a:lnTo>
                      <a:pt x="34" y="28"/>
                    </a:lnTo>
                    <a:lnTo>
                      <a:pt x="34" y="24"/>
                    </a:lnTo>
                    <a:lnTo>
                      <a:pt x="34" y="24"/>
                    </a:lnTo>
                    <a:lnTo>
                      <a:pt x="34" y="22"/>
                    </a:lnTo>
                    <a:lnTo>
                      <a:pt x="34" y="22"/>
                    </a:lnTo>
                    <a:lnTo>
                      <a:pt x="38" y="22"/>
                    </a:lnTo>
                    <a:lnTo>
                      <a:pt x="40" y="22"/>
                    </a:lnTo>
                    <a:lnTo>
                      <a:pt x="40" y="22"/>
                    </a:lnTo>
                    <a:lnTo>
                      <a:pt x="44" y="18"/>
                    </a:lnTo>
                    <a:lnTo>
                      <a:pt x="46" y="18"/>
                    </a:lnTo>
                    <a:lnTo>
                      <a:pt x="48" y="20"/>
                    </a:lnTo>
                    <a:lnTo>
                      <a:pt x="48" y="28"/>
                    </a:lnTo>
                    <a:lnTo>
                      <a:pt x="48" y="40"/>
                    </a:lnTo>
                    <a:lnTo>
                      <a:pt x="48" y="40"/>
                    </a:lnTo>
                    <a:lnTo>
                      <a:pt x="44" y="36"/>
                    </a:lnTo>
                    <a:lnTo>
                      <a:pt x="42" y="36"/>
                    </a:lnTo>
                    <a:lnTo>
                      <a:pt x="38" y="38"/>
                    </a:lnTo>
                    <a:lnTo>
                      <a:pt x="34" y="44"/>
                    </a:lnTo>
                    <a:lnTo>
                      <a:pt x="34" y="44"/>
                    </a:lnTo>
                    <a:lnTo>
                      <a:pt x="32" y="44"/>
                    </a:lnTo>
                    <a:lnTo>
                      <a:pt x="30" y="44"/>
                    </a:lnTo>
                    <a:lnTo>
                      <a:pt x="24" y="40"/>
                    </a:lnTo>
                    <a:lnTo>
                      <a:pt x="24" y="40"/>
                    </a:lnTo>
                    <a:lnTo>
                      <a:pt x="12" y="38"/>
                    </a:lnTo>
                    <a:lnTo>
                      <a:pt x="6" y="38"/>
                    </a:lnTo>
                    <a:lnTo>
                      <a:pt x="0" y="4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7" name="Freeform 2408">
                <a:extLst>
                  <a:ext uri="{FF2B5EF4-FFF2-40B4-BE49-F238E27FC236}">
                    <a16:creationId xmlns:a16="http://schemas.microsoft.com/office/drawing/2014/main" id="{A68113F8-AEE2-095D-B7E2-0DE6E9CA437E}"/>
                  </a:ext>
                </a:extLst>
              </p:cNvPr>
              <p:cNvSpPr>
                <a:spLocks/>
              </p:cNvSpPr>
              <p:nvPr/>
            </p:nvSpPr>
            <p:spPr bwMode="auto">
              <a:xfrm>
                <a:off x="1890" y="1854"/>
                <a:ext cx="46" cy="52"/>
              </a:xfrm>
              <a:custGeom>
                <a:avLst/>
                <a:gdLst>
                  <a:gd name="T0" fmla="*/ 0 w 46"/>
                  <a:gd name="T1" fmla="*/ 22 h 52"/>
                  <a:gd name="T2" fmla="*/ 0 w 46"/>
                  <a:gd name="T3" fmla="*/ 22 h 52"/>
                  <a:gd name="T4" fmla="*/ 4 w 46"/>
                  <a:gd name="T5" fmla="*/ 20 h 52"/>
                  <a:gd name="T6" fmla="*/ 6 w 46"/>
                  <a:gd name="T7" fmla="*/ 18 h 52"/>
                  <a:gd name="T8" fmla="*/ 10 w 46"/>
                  <a:gd name="T9" fmla="*/ 14 h 52"/>
                  <a:gd name="T10" fmla="*/ 12 w 46"/>
                  <a:gd name="T11" fmla="*/ 6 h 52"/>
                  <a:gd name="T12" fmla="*/ 12 w 46"/>
                  <a:gd name="T13" fmla="*/ 6 h 52"/>
                  <a:gd name="T14" fmla="*/ 16 w 46"/>
                  <a:gd name="T15" fmla="*/ 12 h 52"/>
                  <a:gd name="T16" fmla="*/ 22 w 46"/>
                  <a:gd name="T17" fmla="*/ 16 h 52"/>
                  <a:gd name="T18" fmla="*/ 26 w 46"/>
                  <a:gd name="T19" fmla="*/ 16 h 52"/>
                  <a:gd name="T20" fmla="*/ 30 w 46"/>
                  <a:gd name="T21" fmla="*/ 14 h 52"/>
                  <a:gd name="T22" fmla="*/ 30 w 46"/>
                  <a:gd name="T23" fmla="*/ 14 h 52"/>
                  <a:gd name="T24" fmla="*/ 32 w 46"/>
                  <a:gd name="T25" fmla="*/ 14 h 52"/>
                  <a:gd name="T26" fmla="*/ 32 w 46"/>
                  <a:gd name="T27" fmla="*/ 10 h 52"/>
                  <a:gd name="T28" fmla="*/ 32 w 46"/>
                  <a:gd name="T29" fmla="*/ 4 h 52"/>
                  <a:gd name="T30" fmla="*/ 34 w 46"/>
                  <a:gd name="T31" fmla="*/ 0 h 52"/>
                  <a:gd name="T32" fmla="*/ 34 w 46"/>
                  <a:gd name="T33" fmla="*/ 0 h 52"/>
                  <a:gd name="T34" fmla="*/ 36 w 46"/>
                  <a:gd name="T35" fmla="*/ 0 h 52"/>
                  <a:gd name="T36" fmla="*/ 36 w 46"/>
                  <a:gd name="T37" fmla="*/ 0 h 52"/>
                  <a:gd name="T38" fmla="*/ 38 w 46"/>
                  <a:gd name="T39" fmla="*/ 8 h 52"/>
                  <a:gd name="T40" fmla="*/ 40 w 46"/>
                  <a:gd name="T41" fmla="*/ 12 h 52"/>
                  <a:gd name="T42" fmla="*/ 40 w 46"/>
                  <a:gd name="T43" fmla="*/ 12 h 52"/>
                  <a:gd name="T44" fmla="*/ 42 w 46"/>
                  <a:gd name="T45" fmla="*/ 10 h 52"/>
                  <a:gd name="T46" fmla="*/ 42 w 46"/>
                  <a:gd name="T47" fmla="*/ 10 h 52"/>
                  <a:gd name="T48" fmla="*/ 42 w 46"/>
                  <a:gd name="T49" fmla="*/ 10 h 52"/>
                  <a:gd name="T50" fmla="*/ 44 w 46"/>
                  <a:gd name="T51" fmla="*/ 16 h 52"/>
                  <a:gd name="T52" fmla="*/ 44 w 46"/>
                  <a:gd name="T53" fmla="*/ 16 h 52"/>
                  <a:gd name="T54" fmla="*/ 46 w 46"/>
                  <a:gd name="T55" fmla="*/ 28 h 52"/>
                  <a:gd name="T56" fmla="*/ 44 w 46"/>
                  <a:gd name="T57" fmla="*/ 32 h 52"/>
                  <a:gd name="T58" fmla="*/ 42 w 46"/>
                  <a:gd name="T59" fmla="*/ 32 h 52"/>
                  <a:gd name="T60" fmla="*/ 42 w 46"/>
                  <a:gd name="T61" fmla="*/ 32 h 52"/>
                  <a:gd name="T62" fmla="*/ 38 w 46"/>
                  <a:gd name="T63" fmla="*/ 32 h 52"/>
                  <a:gd name="T64" fmla="*/ 36 w 46"/>
                  <a:gd name="T65" fmla="*/ 34 h 52"/>
                  <a:gd name="T66" fmla="*/ 30 w 46"/>
                  <a:gd name="T67" fmla="*/ 40 h 52"/>
                  <a:gd name="T68" fmla="*/ 30 w 46"/>
                  <a:gd name="T69" fmla="*/ 40 h 52"/>
                  <a:gd name="T70" fmla="*/ 28 w 46"/>
                  <a:gd name="T71" fmla="*/ 42 h 52"/>
                  <a:gd name="T72" fmla="*/ 26 w 46"/>
                  <a:gd name="T73" fmla="*/ 42 h 52"/>
                  <a:gd name="T74" fmla="*/ 26 w 46"/>
                  <a:gd name="T75" fmla="*/ 42 h 52"/>
                  <a:gd name="T76" fmla="*/ 24 w 46"/>
                  <a:gd name="T77" fmla="*/ 44 h 52"/>
                  <a:gd name="T78" fmla="*/ 22 w 46"/>
                  <a:gd name="T79" fmla="*/ 46 h 52"/>
                  <a:gd name="T80" fmla="*/ 20 w 46"/>
                  <a:gd name="T81" fmla="*/ 50 h 52"/>
                  <a:gd name="T82" fmla="*/ 16 w 46"/>
                  <a:gd name="T83" fmla="*/ 52 h 52"/>
                  <a:gd name="T84" fmla="*/ 16 w 46"/>
                  <a:gd name="T85" fmla="*/ 52 h 52"/>
                  <a:gd name="T86" fmla="*/ 10 w 46"/>
                  <a:gd name="T87" fmla="*/ 38 h 52"/>
                  <a:gd name="T88" fmla="*/ 6 w 46"/>
                  <a:gd name="T89" fmla="*/ 34 h 52"/>
                  <a:gd name="T90" fmla="*/ 2 w 46"/>
                  <a:gd name="T91" fmla="*/ 30 h 52"/>
                  <a:gd name="T92" fmla="*/ 2 w 46"/>
                  <a:gd name="T93" fmla="*/ 30 h 52"/>
                  <a:gd name="T94" fmla="*/ 0 w 46"/>
                  <a:gd name="T95" fmla="*/ 26 h 52"/>
                  <a:gd name="T96" fmla="*/ 0 w 46"/>
                  <a:gd name="T97" fmla="*/ 26 h 52"/>
                  <a:gd name="T98" fmla="*/ 0 w 46"/>
                  <a:gd name="T99" fmla="*/ 22 h 52"/>
                  <a:gd name="T100" fmla="*/ 0 w 46"/>
                  <a:gd name="T10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52">
                    <a:moveTo>
                      <a:pt x="0" y="22"/>
                    </a:moveTo>
                    <a:lnTo>
                      <a:pt x="0" y="22"/>
                    </a:lnTo>
                    <a:lnTo>
                      <a:pt x="4" y="20"/>
                    </a:lnTo>
                    <a:lnTo>
                      <a:pt x="6" y="18"/>
                    </a:lnTo>
                    <a:lnTo>
                      <a:pt x="10" y="14"/>
                    </a:lnTo>
                    <a:lnTo>
                      <a:pt x="12" y="6"/>
                    </a:lnTo>
                    <a:lnTo>
                      <a:pt x="12" y="6"/>
                    </a:lnTo>
                    <a:lnTo>
                      <a:pt x="16" y="12"/>
                    </a:lnTo>
                    <a:lnTo>
                      <a:pt x="22" y="16"/>
                    </a:lnTo>
                    <a:lnTo>
                      <a:pt x="26" y="16"/>
                    </a:lnTo>
                    <a:lnTo>
                      <a:pt x="30" y="14"/>
                    </a:lnTo>
                    <a:lnTo>
                      <a:pt x="30" y="14"/>
                    </a:lnTo>
                    <a:lnTo>
                      <a:pt x="32" y="14"/>
                    </a:lnTo>
                    <a:lnTo>
                      <a:pt x="32" y="10"/>
                    </a:lnTo>
                    <a:lnTo>
                      <a:pt x="32" y="4"/>
                    </a:lnTo>
                    <a:lnTo>
                      <a:pt x="34" y="0"/>
                    </a:lnTo>
                    <a:lnTo>
                      <a:pt x="34" y="0"/>
                    </a:lnTo>
                    <a:lnTo>
                      <a:pt x="36" y="0"/>
                    </a:lnTo>
                    <a:lnTo>
                      <a:pt x="36" y="0"/>
                    </a:lnTo>
                    <a:lnTo>
                      <a:pt x="38" y="8"/>
                    </a:lnTo>
                    <a:lnTo>
                      <a:pt x="40" y="12"/>
                    </a:lnTo>
                    <a:lnTo>
                      <a:pt x="40" y="12"/>
                    </a:lnTo>
                    <a:lnTo>
                      <a:pt x="42" y="10"/>
                    </a:lnTo>
                    <a:lnTo>
                      <a:pt x="42" y="10"/>
                    </a:lnTo>
                    <a:lnTo>
                      <a:pt x="42" y="10"/>
                    </a:lnTo>
                    <a:lnTo>
                      <a:pt x="44" y="16"/>
                    </a:lnTo>
                    <a:lnTo>
                      <a:pt x="44" y="16"/>
                    </a:lnTo>
                    <a:lnTo>
                      <a:pt x="46" y="28"/>
                    </a:lnTo>
                    <a:lnTo>
                      <a:pt x="44" y="32"/>
                    </a:lnTo>
                    <a:lnTo>
                      <a:pt x="42" y="32"/>
                    </a:lnTo>
                    <a:lnTo>
                      <a:pt x="42" y="32"/>
                    </a:lnTo>
                    <a:lnTo>
                      <a:pt x="38" y="32"/>
                    </a:lnTo>
                    <a:lnTo>
                      <a:pt x="36" y="34"/>
                    </a:lnTo>
                    <a:lnTo>
                      <a:pt x="30" y="40"/>
                    </a:lnTo>
                    <a:lnTo>
                      <a:pt x="30" y="40"/>
                    </a:lnTo>
                    <a:lnTo>
                      <a:pt x="28" y="42"/>
                    </a:lnTo>
                    <a:lnTo>
                      <a:pt x="26" y="42"/>
                    </a:lnTo>
                    <a:lnTo>
                      <a:pt x="26" y="42"/>
                    </a:lnTo>
                    <a:lnTo>
                      <a:pt x="24" y="44"/>
                    </a:lnTo>
                    <a:lnTo>
                      <a:pt x="22" y="46"/>
                    </a:lnTo>
                    <a:lnTo>
                      <a:pt x="20" y="50"/>
                    </a:lnTo>
                    <a:lnTo>
                      <a:pt x="16" y="52"/>
                    </a:lnTo>
                    <a:lnTo>
                      <a:pt x="16" y="52"/>
                    </a:lnTo>
                    <a:lnTo>
                      <a:pt x="10" y="38"/>
                    </a:lnTo>
                    <a:lnTo>
                      <a:pt x="6" y="34"/>
                    </a:lnTo>
                    <a:lnTo>
                      <a:pt x="2" y="30"/>
                    </a:lnTo>
                    <a:lnTo>
                      <a:pt x="2" y="30"/>
                    </a:lnTo>
                    <a:lnTo>
                      <a:pt x="0" y="26"/>
                    </a:lnTo>
                    <a:lnTo>
                      <a:pt x="0" y="26"/>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8" name="Freeform 2409">
                <a:extLst>
                  <a:ext uri="{FF2B5EF4-FFF2-40B4-BE49-F238E27FC236}">
                    <a16:creationId xmlns:a16="http://schemas.microsoft.com/office/drawing/2014/main" id="{006E010B-B4B0-9B69-F54D-B87716F218AF}"/>
                  </a:ext>
                </a:extLst>
              </p:cNvPr>
              <p:cNvSpPr>
                <a:spLocks/>
              </p:cNvSpPr>
              <p:nvPr/>
            </p:nvSpPr>
            <p:spPr bwMode="auto">
              <a:xfrm>
                <a:off x="2016" y="1864"/>
                <a:ext cx="38" cy="48"/>
              </a:xfrm>
              <a:custGeom>
                <a:avLst/>
                <a:gdLst>
                  <a:gd name="T0" fmla="*/ 28 w 38"/>
                  <a:gd name="T1" fmla="*/ 12 h 48"/>
                  <a:gd name="T2" fmla="*/ 28 w 38"/>
                  <a:gd name="T3" fmla="*/ 12 h 48"/>
                  <a:gd name="T4" fmla="*/ 34 w 38"/>
                  <a:gd name="T5" fmla="*/ 10 h 48"/>
                  <a:gd name="T6" fmla="*/ 36 w 38"/>
                  <a:gd name="T7" fmla="*/ 12 h 48"/>
                  <a:gd name="T8" fmla="*/ 38 w 38"/>
                  <a:gd name="T9" fmla="*/ 14 h 48"/>
                  <a:gd name="T10" fmla="*/ 38 w 38"/>
                  <a:gd name="T11" fmla="*/ 14 h 48"/>
                  <a:gd name="T12" fmla="*/ 36 w 38"/>
                  <a:gd name="T13" fmla="*/ 20 h 48"/>
                  <a:gd name="T14" fmla="*/ 36 w 38"/>
                  <a:gd name="T15" fmla="*/ 24 h 48"/>
                  <a:gd name="T16" fmla="*/ 36 w 38"/>
                  <a:gd name="T17" fmla="*/ 34 h 48"/>
                  <a:gd name="T18" fmla="*/ 36 w 38"/>
                  <a:gd name="T19" fmla="*/ 34 h 48"/>
                  <a:gd name="T20" fmla="*/ 34 w 38"/>
                  <a:gd name="T21" fmla="*/ 44 h 48"/>
                  <a:gd name="T22" fmla="*/ 32 w 38"/>
                  <a:gd name="T23" fmla="*/ 46 h 48"/>
                  <a:gd name="T24" fmla="*/ 28 w 38"/>
                  <a:gd name="T25" fmla="*/ 48 h 48"/>
                  <a:gd name="T26" fmla="*/ 24 w 38"/>
                  <a:gd name="T27" fmla="*/ 48 h 48"/>
                  <a:gd name="T28" fmla="*/ 24 w 38"/>
                  <a:gd name="T29" fmla="*/ 48 h 48"/>
                  <a:gd name="T30" fmla="*/ 20 w 38"/>
                  <a:gd name="T31" fmla="*/ 42 h 48"/>
                  <a:gd name="T32" fmla="*/ 20 w 38"/>
                  <a:gd name="T33" fmla="*/ 42 h 48"/>
                  <a:gd name="T34" fmla="*/ 18 w 38"/>
                  <a:gd name="T35" fmla="*/ 38 h 48"/>
                  <a:gd name="T36" fmla="*/ 14 w 38"/>
                  <a:gd name="T37" fmla="*/ 38 h 48"/>
                  <a:gd name="T38" fmla="*/ 14 w 38"/>
                  <a:gd name="T39" fmla="*/ 38 h 48"/>
                  <a:gd name="T40" fmla="*/ 12 w 38"/>
                  <a:gd name="T41" fmla="*/ 40 h 48"/>
                  <a:gd name="T42" fmla="*/ 12 w 38"/>
                  <a:gd name="T43" fmla="*/ 40 h 48"/>
                  <a:gd name="T44" fmla="*/ 10 w 38"/>
                  <a:gd name="T45" fmla="*/ 38 h 48"/>
                  <a:gd name="T46" fmla="*/ 8 w 38"/>
                  <a:gd name="T47" fmla="*/ 34 h 48"/>
                  <a:gd name="T48" fmla="*/ 8 w 38"/>
                  <a:gd name="T49" fmla="*/ 34 h 48"/>
                  <a:gd name="T50" fmla="*/ 4 w 38"/>
                  <a:gd name="T51" fmla="*/ 26 h 48"/>
                  <a:gd name="T52" fmla="*/ 4 w 38"/>
                  <a:gd name="T53" fmla="*/ 26 h 48"/>
                  <a:gd name="T54" fmla="*/ 2 w 38"/>
                  <a:gd name="T55" fmla="*/ 14 h 48"/>
                  <a:gd name="T56" fmla="*/ 0 w 38"/>
                  <a:gd name="T57" fmla="*/ 8 h 48"/>
                  <a:gd name="T58" fmla="*/ 2 w 38"/>
                  <a:gd name="T59" fmla="*/ 0 h 48"/>
                  <a:gd name="T60" fmla="*/ 2 w 38"/>
                  <a:gd name="T61" fmla="*/ 0 h 48"/>
                  <a:gd name="T62" fmla="*/ 10 w 38"/>
                  <a:gd name="T63" fmla="*/ 0 h 48"/>
                  <a:gd name="T64" fmla="*/ 10 w 38"/>
                  <a:gd name="T65" fmla="*/ 0 h 48"/>
                  <a:gd name="T66" fmla="*/ 8 w 38"/>
                  <a:gd name="T67" fmla="*/ 6 h 48"/>
                  <a:gd name="T68" fmla="*/ 8 w 38"/>
                  <a:gd name="T69" fmla="*/ 8 h 48"/>
                  <a:gd name="T70" fmla="*/ 8 w 38"/>
                  <a:gd name="T71" fmla="*/ 12 h 48"/>
                  <a:gd name="T72" fmla="*/ 8 w 38"/>
                  <a:gd name="T73" fmla="*/ 12 h 48"/>
                  <a:gd name="T74" fmla="*/ 8 w 38"/>
                  <a:gd name="T75" fmla="*/ 14 h 48"/>
                  <a:gd name="T76" fmla="*/ 10 w 38"/>
                  <a:gd name="T77" fmla="*/ 12 h 48"/>
                  <a:gd name="T78" fmla="*/ 12 w 38"/>
                  <a:gd name="T79" fmla="*/ 10 h 48"/>
                  <a:gd name="T80" fmla="*/ 12 w 38"/>
                  <a:gd name="T81" fmla="*/ 10 h 48"/>
                  <a:gd name="T82" fmla="*/ 16 w 38"/>
                  <a:gd name="T83" fmla="*/ 8 h 48"/>
                  <a:gd name="T84" fmla="*/ 20 w 38"/>
                  <a:gd name="T85" fmla="*/ 10 h 48"/>
                  <a:gd name="T86" fmla="*/ 20 w 38"/>
                  <a:gd name="T87" fmla="*/ 10 h 48"/>
                  <a:gd name="T88" fmla="*/ 22 w 38"/>
                  <a:gd name="T89" fmla="*/ 10 h 48"/>
                  <a:gd name="T90" fmla="*/ 22 w 38"/>
                  <a:gd name="T91" fmla="*/ 14 h 48"/>
                  <a:gd name="T92" fmla="*/ 22 w 38"/>
                  <a:gd name="T93" fmla="*/ 14 h 48"/>
                  <a:gd name="T94" fmla="*/ 20 w 38"/>
                  <a:gd name="T95" fmla="*/ 24 h 48"/>
                  <a:gd name="T96" fmla="*/ 22 w 38"/>
                  <a:gd name="T97" fmla="*/ 30 h 48"/>
                  <a:gd name="T98" fmla="*/ 26 w 38"/>
                  <a:gd name="T99" fmla="*/ 36 h 48"/>
                  <a:gd name="T100" fmla="*/ 26 w 38"/>
                  <a:gd name="T101" fmla="*/ 36 h 48"/>
                  <a:gd name="T102" fmla="*/ 24 w 38"/>
                  <a:gd name="T103" fmla="*/ 28 h 48"/>
                  <a:gd name="T104" fmla="*/ 24 w 38"/>
                  <a:gd name="T105" fmla="*/ 22 h 48"/>
                  <a:gd name="T106" fmla="*/ 26 w 38"/>
                  <a:gd name="T107" fmla="*/ 16 h 48"/>
                  <a:gd name="T108" fmla="*/ 28 w 38"/>
                  <a:gd name="T109" fmla="*/ 12 h 48"/>
                  <a:gd name="T110" fmla="*/ 28 w 38"/>
                  <a:gd name="T11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8">
                    <a:moveTo>
                      <a:pt x="28" y="12"/>
                    </a:moveTo>
                    <a:lnTo>
                      <a:pt x="28" y="12"/>
                    </a:lnTo>
                    <a:lnTo>
                      <a:pt x="34" y="10"/>
                    </a:lnTo>
                    <a:lnTo>
                      <a:pt x="36" y="12"/>
                    </a:lnTo>
                    <a:lnTo>
                      <a:pt x="38" y="14"/>
                    </a:lnTo>
                    <a:lnTo>
                      <a:pt x="38" y="14"/>
                    </a:lnTo>
                    <a:lnTo>
                      <a:pt x="36" y="20"/>
                    </a:lnTo>
                    <a:lnTo>
                      <a:pt x="36" y="24"/>
                    </a:lnTo>
                    <a:lnTo>
                      <a:pt x="36" y="34"/>
                    </a:lnTo>
                    <a:lnTo>
                      <a:pt x="36" y="34"/>
                    </a:lnTo>
                    <a:lnTo>
                      <a:pt x="34" y="44"/>
                    </a:lnTo>
                    <a:lnTo>
                      <a:pt x="32" y="46"/>
                    </a:lnTo>
                    <a:lnTo>
                      <a:pt x="28" y="48"/>
                    </a:lnTo>
                    <a:lnTo>
                      <a:pt x="24" y="48"/>
                    </a:lnTo>
                    <a:lnTo>
                      <a:pt x="24" y="48"/>
                    </a:lnTo>
                    <a:lnTo>
                      <a:pt x="20" y="42"/>
                    </a:lnTo>
                    <a:lnTo>
                      <a:pt x="20" y="42"/>
                    </a:lnTo>
                    <a:lnTo>
                      <a:pt x="18" y="38"/>
                    </a:lnTo>
                    <a:lnTo>
                      <a:pt x="14" y="38"/>
                    </a:lnTo>
                    <a:lnTo>
                      <a:pt x="14" y="38"/>
                    </a:lnTo>
                    <a:lnTo>
                      <a:pt x="12" y="40"/>
                    </a:lnTo>
                    <a:lnTo>
                      <a:pt x="12" y="40"/>
                    </a:lnTo>
                    <a:lnTo>
                      <a:pt x="10" y="38"/>
                    </a:lnTo>
                    <a:lnTo>
                      <a:pt x="8" y="34"/>
                    </a:lnTo>
                    <a:lnTo>
                      <a:pt x="8" y="34"/>
                    </a:lnTo>
                    <a:lnTo>
                      <a:pt x="4" y="26"/>
                    </a:lnTo>
                    <a:lnTo>
                      <a:pt x="4" y="26"/>
                    </a:lnTo>
                    <a:lnTo>
                      <a:pt x="2" y="14"/>
                    </a:lnTo>
                    <a:lnTo>
                      <a:pt x="0" y="8"/>
                    </a:lnTo>
                    <a:lnTo>
                      <a:pt x="2" y="0"/>
                    </a:lnTo>
                    <a:lnTo>
                      <a:pt x="2" y="0"/>
                    </a:lnTo>
                    <a:lnTo>
                      <a:pt x="10" y="0"/>
                    </a:lnTo>
                    <a:lnTo>
                      <a:pt x="10" y="0"/>
                    </a:lnTo>
                    <a:lnTo>
                      <a:pt x="8" y="6"/>
                    </a:lnTo>
                    <a:lnTo>
                      <a:pt x="8" y="8"/>
                    </a:lnTo>
                    <a:lnTo>
                      <a:pt x="8" y="12"/>
                    </a:lnTo>
                    <a:lnTo>
                      <a:pt x="8" y="12"/>
                    </a:lnTo>
                    <a:lnTo>
                      <a:pt x="8" y="14"/>
                    </a:lnTo>
                    <a:lnTo>
                      <a:pt x="10" y="12"/>
                    </a:lnTo>
                    <a:lnTo>
                      <a:pt x="12" y="10"/>
                    </a:lnTo>
                    <a:lnTo>
                      <a:pt x="12" y="10"/>
                    </a:lnTo>
                    <a:lnTo>
                      <a:pt x="16" y="8"/>
                    </a:lnTo>
                    <a:lnTo>
                      <a:pt x="20" y="10"/>
                    </a:lnTo>
                    <a:lnTo>
                      <a:pt x="20" y="10"/>
                    </a:lnTo>
                    <a:lnTo>
                      <a:pt x="22" y="10"/>
                    </a:lnTo>
                    <a:lnTo>
                      <a:pt x="22" y="14"/>
                    </a:lnTo>
                    <a:lnTo>
                      <a:pt x="22" y="14"/>
                    </a:lnTo>
                    <a:lnTo>
                      <a:pt x="20" y="24"/>
                    </a:lnTo>
                    <a:lnTo>
                      <a:pt x="22" y="30"/>
                    </a:lnTo>
                    <a:lnTo>
                      <a:pt x="26" y="36"/>
                    </a:lnTo>
                    <a:lnTo>
                      <a:pt x="26" y="36"/>
                    </a:lnTo>
                    <a:lnTo>
                      <a:pt x="24" y="28"/>
                    </a:lnTo>
                    <a:lnTo>
                      <a:pt x="24" y="22"/>
                    </a:lnTo>
                    <a:lnTo>
                      <a:pt x="26" y="16"/>
                    </a:lnTo>
                    <a:lnTo>
                      <a:pt x="28" y="12"/>
                    </a:lnTo>
                    <a:lnTo>
                      <a:pt x="2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9" name="Freeform 2410">
                <a:extLst>
                  <a:ext uri="{FF2B5EF4-FFF2-40B4-BE49-F238E27FC236}">
                    <a16:creationId xmlns:a16="http://schemas.microsoft.com/office/drawing/2014/main" id="{051B96F2-82CD-40F6-6BF9-BEB8301DF559}"/>
                  </a:ext>
                </a:extLst>
              </p:cNvPr>
              <p:cNvSpPr>
                <a:spLocks/>
              </p:cNvSpPr>
              <p:nvPr/>
            </p:nvSpPr>
            <p:spPr bwMode="auto">
              <a:xfrm>
                <a:off x="1898" y="1680"/>
                <a:ext cx="38" cy="36"/>
              </a:xfrm>
              <a:custGeom>
                <a:avLst/>
                <a:gdLst>
                  <a:gd name="T0" fmla="*/ 32 w 38"/>
                  <a:gd name="T1" fmla="*/ 26 h 36"/>
                  <a:gd name="T2" fmla="*/ 32 w 38"/>
                  <a:gd name="T3" fmla="*/ 26 h 36"/>
                  <a:gd name="T4" fmla="*/ 24 w 38"/>
                  <a:gd name="T5" fmla="*/ 28 h 36"/>
                  <a:gd name="T6" fmla="*/ 18 w 38"/>
                  <a:gd name="T7" fmla="*/ 28 h 36"/>
                  <a:gd name="T8" fmla="*/ 10 w 38"/>
                  <a:gd name="T9" fmla="*/ 30 h 36"/>
                  <a:gd name="T10" fmla="*/ 6 w 38"/>
                  <a:gd name="T11" fmla="*/ 32 h 36"/>
                  <a:gd name="T12" fmla="*/ 4 w 38"/>
                  <a:gd name="T13" fmla="*/ 36 h 36"/>
                  <a:gd name="T14" fmla="*/ 4 w 38"/>
                  <a:gd name="T15" fmla="*/ 36 h 36"/>
                  <a:gd name="T16" fmla="*/ 2 w 38"/>
                  <a:gd name="T17" fmla="*/ 36 h 36"/>
                  <a:gd name="T18" fmla="*/ 2 w 38"/>
                  <a:gd name="T19" fmla="*/ 36 h 36"/>
                  <a:gd name="T20" fmla="*/ 0 w 38"/>
                  <a:gd name="T21" fmla="*/ 32 h 36"/>
                  <a:gd name="T22" fmla="*/ 0 w 38"/>
                  <a:gd name="T23" fmla="*/ 32 h 36"/>
                  <a:gd name="T24" fmla="*/ 0 w 38"/>
                  <a:gd name="T25" fmla="*/ 16 h 36"/>
                  <a:gd name="T26" fmla="*/ 0 w 38"/>
                  <a:gd name="T27" fmla="*/ 16 h 36"/>
                  <a:gd name="T28" fmla="*/ 4 w 38"/>
                  <a:gd name="T29" fmla="*/ 14 h 36"/>
                  <a:gd name="T30" fmla="*/ 4 w 38"/>
                  <a:gd name="T31" fmla="*/ 12 h 36"/>
                  <a:gd name="T32" fmla="*/ 2 w 38"/>
                  <a:gd name="T33" fmla="*/ 6 h 36"/>
                  <a:gd name="T34" fmla="*/ 2 w 38"/>
                  <a:gd name="T35" fmla="*/ 6 h 36"/>
                  <a:gd name="T36" fmla="*/ 4 w 38"/>
                  <a:gd name="T37" fmla="*/ 6 h 36"/>
                  <a:gd name="T38" fmla="*/ 6 w 38"/>
                  <a:gd name="T39" fmla="*/ 6 h 36"/>
                  <a:gd name="T40" fmla="*/ 10 w 38"/>
                  <a:gd name="T41" fmla="*/ 12 h 36"/>
                  <a:gd name="T42" fmla="*/ 10 w 38"/>
                  <a:gd name="T43" fmla="*/ 12 h 36"/>
                  <a:gd name="T44" fmla="*/ 14 w 38"/>
                  <a:gd name="T45" fmla="*/ 14 h 36"/>
                  <a:gd name="T46" fmla="*/ 16 w 38"/>
                  <a:gd name="T47" fmla="*/ 20 h 36"/>
                  <a:gd name="T48" fmla="*/ 18 w 38"/>
                  <a:gd name="T49" fmla="*/ 22 h 36"/>
                  <a:gd name="T50" fmla="*/ 20 w 38"/>
                  <a:gd name="T51" fmla="*/ 20 h 36"/>
                  <a:gd name="T52" fmla="*/ 22 w 38"/>
                  <a:gd name="T53" fmla="*/ 18 h 36"/>
                  <a:gd name="T54" fmla="*/ 24 w 38"/>
                  <a:gd name="T55" fmla="*/ 14 h 36"/>
                  <a:gd name="T56" fmla="*/ 24 w 38"/>
                  <a:gd name="T57" fmla="*/ 14 h 36"/>
                  <a:gd name="T58" fmla="*/ 24 w 38"/>
                  <a:gd name="T59" fmla="*/ 12 h 36"/>
                  <a:gd name="T60" fmla="*/ 26 w 38"/>
                  <a:gd name="T61" fmla="*/ 12 h 36"/>
                  <a:gd name="T62" fmla="*/ 28 w 38"/>
                  <a:gd name="T63" fmla="*/ 16 h 36"/>
                  <a:gd name="T64" fmla="*/ 28 w 38"/>
                  <a:gd name="T65" fmla="*/ 16 h 36"/>
                  <a:gd name="T66" fmla="*/ 30 w 38"/>
                  <a:gd name="T67" fmla="*/ 18 h 36"/>
                  <a:gd name="T68" fmla="*/ 30 w 38"/>
                  <a:gd name="T69" fmla="*/ 12 h 36"/>
                  <a:gd name="T70" fmla="*/ 30 w 38"/>
                  <a:gd name="T71" fmla="*/ 12 h 36"/>
                  <a:gd name="T72" fmla="*/ 30 w 38"/>
                  <a:gd name="T73" fmla="*/ 6 h 36"/>
                  <a:gd name="T74" fmla="*/ 30 w 38"/>
                  <a:gd name="T75" fmla="*/ 2 h 36"/>
                  <a:gd name="T76" fmla="*/ 30 w 38"/>
                  <a:gd name="T77" fmla="*/ 0 h 36"/>
                  <a:gd name="T78" fmla="*/ 30 w 38"/>
                  <a:gd name="T79" fmla="*/ 0 h 36"/>
                  <a:gd name="T80" fmla="*/ 32 w 38"/>
                  <a:gd name="T81" fmla="*/ 0 h 36"/>
                  <a:gd name="T82" fmla="*/ 34 w 38"/>
                  <a:gd name="T83" fmla="*/ 2 h 36"/>
                  <a:gd name="T84" fmla="*/ 36 w 38"/>
                  <a:gd name="T85" fmla="*/ 10 h 36"/>
                  <a:gd name="T86" fmla="*/ 36 w 38"/>
                  <a:gd name="T87" fmla="*/ 10 h 36"/>
                  <a:gd name="T88" fmla="*/ 38 w 38"/>
                  <a:gd name="T89" fmla="*/ 16 h 36"/>
                  <a:gd name="T90" fmla="*/ 38 w 38"/>
                  <a:gd name="T91" fmla="*/ 16 h 36"/>
                  <a:gd name="T92" fmla="*/ 38 w 38"/>
                  <a:gd name="T93" fmla="*/ 16 h 36"/>
                  <a:gd name="T94" fmla="*/ 38 w 38"/>
                  <a:gd name="T95" fmla="*/ 16 h 36"/>
                  <a:gd name="T96" fmla="*/ 34 w 38"/>
                  <a:gd name="T97" fmla="*/ 20 h 36"/>
                  <a:gd name="T98" fmla="*/ 32 w 38"/>
                  <a:gd name="T99" fmla="*/ 26 h 36"/>
                  <a:gd name="T100" fmla="*/ 32 w 38"/>
                  <a:gd name="T10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36">
                    <a:moveTo>
                      <a:pt x="32" y="26"/>
                    </a:moveTo>
                    <a:lnTo>
                      <a:pt x="32" y="26"/>
                    </a:lnTo>
                    <a:lnTo>
                      <a:pt x="24" y="28"/>
                    </a:lnTo>
                    <a:lnTo>
                      <a:pt x="18" y="28"/>
                    </a:lnTo>
                    <a:lnTo>
                      <a:pt x="10" y="30"/>
                    </a:lnTo>
                    <a:lnTo>
                      <a:pt x="6" y="32"/>
                    </a:lnTo>
                    <a:lnTo>
                      <a:pt x="4" y="36"/>
                    </a:lnTo>
                    <a:lnTo>
                      <a:pt x="4" y="36"/>
                    </a:lnTo>
                    <a:lnTo>
                      <a:pt x="2" y="36"/>
                    </a:lnTo>
                    <a:lnTo>
                      <a:pt x="2" y="36"/>
                    </a:lnTo>
                    <a:lnTo>
                      <a:pt x="0" y="32"/>
                    </a:lnTo>
                    <a:lnTo>
                      <a:pt x="0" y="32"/>
                    </a:lnTo>
                    <a:lnTo>
                      <a:pt x="0" y="16"/>
                    </a:lnTo>
                    <a:lnTo>
                      <a:pt x="0" y="16"/>
                    </a:lnTo>
                    <a:lnTo>
                      <a:pt x="4" y="14"/>
                    </a:lnTo>
                    <a:lnTo>
                      <a:pt x="4" y="12"/>
                    </a:lnTo>
                    <a:lnTo>
                      <a:pt x="2" y="6"/>
                    </a:lnTo>
                    <a:lnTo>
                      <a:pt x="2" y="6"/>
                    </a:lnTo>
                    <a:lnTo>
                      <a:pt x="4" y="6"/>
                    </a:lnTo>
                    <a:lnTo>
                      <a:pt x="6" y="6"/>
                    </a:lnTo>
                    <a:lnTo>
                      <a:pt x="10" y="12"/>
                    </a:lnTo>
                    <a:lnTo>
                      <a:pt x="10" y="12"/>
                    </a:lnTo>
                    <a:lnTo>
                      <a:pt x="14" y="14"/>
                    </a:lnTo>
                    <a:lnTo>
                      <a:pt x="16" y="20"/>
                    </a:lnTo>
                    <a:lnTo>
                      <a:pt x="18" y="22"/>
                    </a:lnTo>
                    <a:lnTo>
                      <a:pt x="20" y="20"/>
                    </a:lnTo>
                    <a:lnTo>
                      <a:pt x="22" y="18"/>
                    </a:lnTo>
                    <a:lnTo>
                      <a:pt x="24" y="14"/>
                    </a:lnTo>
                    <a:lnTo>
                      <a:pt x="24" y="14"/>
                    </a:lnTo>
                    <a:lnTo>
                      <a:pt x="24" y="12"/>
                    </a:lnTo>
                    <a:lnTo>
                      <a:pt x="26" y="12"/>
                    </a:lnTo>
                    <a:lnTo>
                      <a:pt x="28" y="16"/>
                    </a:lnTo>
                    <a:lnTo>
                      <a:pt x="28" y="16"/>
                    </a:lnTo>
                    <a:lnTo>
                      <a:pt x="30" y="18"/>
                    </a:lnTo>
                    <a:lnTo>
                      <a:pt x="30" y="12"/>
                    </a:lnTo>
                    <a:lnTo>
                      <a:pt x="30" y="12"/>
                    </a:lnTo>
                    <a:lnTo>
                      <a:pt x="30" y="6"/>
                    </a:lnTo>
                    <a:lnTo>
                      <a:pt x="30" y="2"/>
                    </a:lnTo>
                    <a:lnTo>
                      <a:pt x="30" y="0"/>
                    </a:lnTo>
                    <a:lnTo>
                      <a:pt x="30" y="0"/>
                    </a:lnTo>
                    <a:lnTo>
                      <a:pt x="32" y="0"/>
                    </a:lnTo>
                    <a:lnTo>
                      <a:pt x="34" y="2"/>
                    </a:lnTo>
                    <a:lnTo>
                      <a:pt x="36" y="10"/>
                    </a:lnTo>
                    <a:lnTo>
                      <a:pt x="36" y="10"/>
                    </a:lnTo>
                    <a:lnTo>
                      <a:pt x="38" y="16"/>
                    </a:lnTo>
                    <a:lnTo>
                      <a:pt x="38" y="16"/>
                    </a:lnTo>
                    <a:lnTo>
                      <a:pt x="38" y="16"/>
                    </a:lnTo>
                    <a:lnTo>
                      <a:pt x="38" y="16"/>
                    </a:lnTo>
                    <a:lnTo>
                      <a:pt x="34" y="20"/>
                    </a:lnTo>
                    <a:lnTo>
                      <a:pt x="32" y="26"/>
                    </a:ln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0" name="Freeform 2411">
                <a:extLst>
                  <a:ext uri="{FF2B5EF4-FFF2-40B4-BE49-F238E27FC236}">
                    <a16:creationId xmlns:a16="http://schemas.microsoft.com/office/drawing/2014/main" id="{DBD15DF7-9CD3-C3A3-AC13-5BCDD883E83D}"/>
                  </a:ext>
                </a:extLst>
              </p:cNvPr>
              <p:cNvSpPr>
                <a:spLocks/>
              </p:cNvSpPr>
              <p:nvPr/>
            </p:nvSpPr>
            <p:spPr bwMode="auto">
              <a:xfrm>
                <a:off x="1984" y="1872"/>
                <a:ext cx="32" cy="42"/>
              </a:xfrm>
              <a:custGeom>
                <a:avLst/>
                <a:gdLst>
                  <a:gd name="T0" fmla="*/ 0 w 32"/>
                  <a:gd name="T1" fmla="*/ 10 h 42"/>
                  <a:gd name="T2" fmla="*/ 0 w 32"/>
                  <a:gd name="T3" fmla="*/ 10 h 42"/>
                  <a:gd name="T4" fmla="*/ 2 w 32"/>
                  <a:gd name="T5" fmla="*/ 10 h 42"/>
                  <a:gd name="T6" fmla="*/ 2 w 32"/>
                  <a:gd name="T7" fmla="*/ 10 h 42"/>
                  <a:gd name="T8" fmla="*/ 6 w 32"/>
                  <a:gd name="T9" fmla="*/ 10 h 42"/>
                  <a:gd name="T10" fmla="*/ 12 w 32"/>
                  <a:gd name="T11" fmla="*/ 10 h 42"/>
                  <a:gd name="T12" fmla="*/ 18 w 32"/>
                  <a:gd name="T13" fmla="*/ 12 h 42"/>
                  <a:gd name="T14" fmla="*/ 24 w 32"/>
                  <a:gd name="T15" fmla="*/ 14 h 42"/>
                  <a:gd name="T16" fmla="*/ 24 w 32"/>
                  <a:gd name="T17" fmla="*/ 14 h 42"/>
                  <a:gd name="T18" fmla="*/ 24 w 32"/>
                  <a:gd name="T19" fmla="*/ 10 h 42"/>
                  <a:gd name="T20" fmla="*/ 22 w 32"/>
                  <a:gd name="T21" fmla="*/ 8 h 42"/>
                  <a:gd name="T22" fmla="*/ 20 w 32"/>
                  <a:gd name="T23" fmla="*/ 4 h 42"/>
                  <a:gd name="T24" fmla="*/ 20 w 32"/>
                  <a:gd name="T25" fmla="*/ 4 h 42"/>
                  <a:gd name="T26" fmla="*/ 24 w 32"/>
                  <a:gd name="T27" fmla="*/ 0 h 42"/>
                  <a:gd name="T28" fmla="*/ 26 w 32"/>
                  <a:gd name="T29" fmla="*/ 0 h 42"/>
                  <a:gd name="T30" fmla="*/ 28 w 32"/>
                  <a:gd name="T31" fmla="*/ 6 h 42"/>
                  <a:gd name="T32" fmla="*/ 28 w 32"/>
                  <a:gd name="T33" fmla="*/ 12 h 42"/>
                  <a:gd name="T34" fmla="*/ 28 w 32"/>
                  <a:gd name="T35" fmla="*/ 12 h 42"/>
                  <a:gd name="T36" fmla="*/ 32 w 32"/>
                  <a:gd name="T37" fmla="*/ 26 h 42"/>
                  <a:gd name="T38" fmla="*/ 32 w 32"/>
                  <a:gd name="T39" fmla="*/ 26 h 42"/>
                  <a:gd name="T40" fmla="*/ 32 w 32"/>
                  <a:gd name="T41" fmla="*/ 32 h 42"/>
                  <a:gd name="T42" fmla="*/ 32 w 32"/>
                  <a:gd name="T43" fmla="*/ 40 h 42"/>
                  <a:gd name="T44" fmla="*/ 32 w 32"/>
                  <a:gd name="T45" fmla="*/ 40 h 42"/>
                  <a:gd name="T46" fmla="*/ 30 w 32"/>
                  <a:gd name="T47" fmla="*/ 42 h 42"/>
                  <a:gd name="T48" fmla="*/ 30 w 32"/>
                  <a:gd name="T49" fmla="*/ 42 h 42"/>
                  <a:gd name="T50" fmla="*/ 30 w 32"/>
                  <a:gd name="T51" fmla="*/ 42 h 42"/>
                  <a:gd name="T52" fmla="*/ 24 w 32"/>
                  <a:gd name="T53" fmla="*/ 36 h 42"/>
                  <a:gd name="T54" fmla="*/ 24 w 32"/>
                  <a:gd name="T55" fmla="*/ 36 h 42"/>
                  <a:gd name="T56" fmla="*/ 22 w 32"/>
                  <a:gd name="T57" fmla="*/ 32 h 42"/>
                  <a:gd name="T58" fmla="*/ 18 w 32"/>
                  <a:gd name="T59" fmla="*/ 32 h 42"/>
                  <a:gd name="T60" fmla="*/ 14 w 32"/>
                  <a:gd name="T61" fmla="*/ 34 h 42"/>
                  <a:gd name="T62" fmla="*/ 10 w 32"/>
                  <a:gd name="T63" fmla="*/ 34 h 42"/>
                  <a:gd name="T64" fmla="*/ 10 w 32"/>
                  <a:gd name="T65" fmla="*/ 34 h 42"/>
                  <a:gd name="T66" fmla="*/ 6 w 32"/>
                  <a:gd name="T67" fmla="*/ 32 h 42"/>
                  <a:gd name="T68" fmla="*/ 4 w 32"/>
                  <a:gd name="T69" fmla="*/ 28 h 42"/>
                  <a:gd name="T70" fmla="*/ 4 w 32"/>
                  <a:gd name="T71" fmla="*/ 28 h 42"/>
                  <a:gd name="T72" fmla="*/ 0 w 32"/>
                  <a:gd name="T73" fmla="*/ 20 h 42"/>
                  <a:gd name="T74" fmla="*/ 0 w 32"/>
                  <a:gd name="T75" fmla="*/ 16 h 42"/>
                  <a:gd name="T76" fmla="*/ 0 w 32"/>
                  <a:gd name="T77" fmla="*/ 10 h 42"/>
                  <a:gd name="T78" fmla="*/ 0 w 32"/>
                  <a:gd name="T79"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42">
                    <a:moveTo>
                      <a:pt x="0" y="10"/>
                    </a:moveTo>
                    <a:lnTo>
                      <a:pt x="0" y="10"/>
                    </a:lnTo>
                    <a:lnTo>
                      <a:pt x="2" y="10"/>
                    </a:lnTo>
                    <a:lnTo>
                      <a:pt x="2" y="10"/>
                    </a:lnTo>
                    <a:lnTo>
                      <a:pt x="6" y="10"/>
                    </a:lnTo>
                    <a:lnTo>
                      <a:pt x="12" y="10"/>
                    </a:lnTo>
                    <a:lnTo>
                      <a:pt x="18" y="12"/>
                    </a:lnTo>
                    <a:lnTo>
                      <a:pt x="24" y="14"/>
                    </a:lnTo>
                    <a:lnTo>
                      <a:pt x="24" y="14"/>
                    </a:lnTo>
                    <a:lnTo>
                      <a:pt x="24" y="10"/>
                    </a:lnTo>
                    <a:lnTo>
                      <a:pt x="22" y="8"/>
                    </a:lnTo>
                    <a:lnTo>
                      <a:pt x="20" y="4"/>
                    </a:lnTo>
                    <a:lnTo>
                      <a:pt x="20" y="4"/>
                    </a:lnTo>
                    <a:lnTo>
                      <a:pt x="24" y="0"/>
                    </a:lnTo>
                    <a:lnTo>
                      <a:pt x="26" y="0"/>
                    </a:lnTo>
                    <a:lnTo>
                      <a:pt x="28" y="6"/>
                    </a:lnTo>
                    <a:lnTo>
                      <a:pt x="28" y="12"/>
                    </a:lnTo>
                    <a:lnTo>
                      <a:pt x="28" y="12"/>
                    </a:lnTo>
                    <a:lnTo>
                      <a:pt x="32" y="26"/>
                    </a:lnTo>
                    <a:lnTo>
                      <a:pt x="32" y="26"/>
                    </a:lnTo>
                    <a:lnTo>
                      <a:pt x="32" y="32"/>
                    </a:lnTo>
                    <a:lnTo>
                      <a:pt x="32" y="40"/>
                    </a:lnTo>
                    <a:lnTo>
                      <a:pt x="32" y="40"/>
                    </a:lnTo>
                    <a:lnTo>
                      <a:pt x="30" y="42"/>
                    </a:lnTo>
                    <a:lnTo>
                      <a:pt x="30" y="42"/>
                    </a:lnTo>
                    <a:lnTo>
                      <a:pt x="30" y="42"/>
                    </a:lnTo>
                    <a:lnTo>
                      <a:pt x="24" y="36"/>
                    </a:lnTo>
                    <a:lnTo>
                      <a:pt x="24" y="36"/>
                    </a:lnTo>
                    <a:lnTo>
                      <a:pt x="22" y="32"/>
                    </a:lnTo>
                    <a:lnTo>
                      <a:pt x="18" y="32"/>
                    </a:lnTo>
                    <a:lnTo>
                      <a:pt x="14" y="34"/>
                    </a:lnTo>
                    <a:lnTo>
                      <a:pt x="10" y="34"/>
                    </a:lnTo>
                    <a:lnTo>
                      <a:pt x="10" y="34"/>
                    </a:lnTo>
                    <a:lnTo>
                      <a:pt x="6" y="32"/>
                    </a:lnTo>
                    <a:lnTo>
                      <a:pt x="4" y="28"/>
                    </a:lnTo>
                    <a:lnTo>
                      <a:pt x="4" y="28"/>
                    </a:lnTo>
                    <a:lnTo>
                      <a:pt x="0" y="20"/>
                    </a:lnTo>
                    <a:lnTo>
                      <a:pt x="0"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1" name="Freeform 2412">
                <a:extLst>
                  <a:ext uri="{FF2B5EF4-FFF2-40B4-BE49-F238E27FC236}">
                    <a16:creationId xmlns:a16="http://schemas.microsoft.com/office/drawing/2014/main" id="{AEA58CC9-FE2E-68A1-65CC-E8D9A9710DC6}"/>
                  </a:ext>
                </a:extLst>
              </p:cNvPr>
              <p:cNvSpPr>
                <a:spLocks/>
              </p:cNvSpPr>
              <p:nvPr/>
            </p:nvSpPr>
            <p:spPr bwMode="auto">
              <a:xfrm>
                <a:off x="1934" y="1684"/>
                <a:ext cx="22" cy="42"/>
              </a:xfrm>
              <a:custGeom>
                <a:avLst/>
                <a:gdLst>
                  <a:gd name="T0" fmla="*/ 2 w 22"/>
                  <a:gd name="T1" fmla="*/ 12 h 42"/>
                  <a:gd name="T2" fmla="*/ 2 w 22"/>
                  <a:gd name="T3" fmla="*/ 12 h 42"/>
                  <a:gd name="T4" fmla="*/ 6 w 22"/>
                  <a:gd name="T5" fmla="*/ 10 h 42"/>
                  <a:gd name="T6" fmla="*/ 10 w 22"/>
                  <a:gd name="T7" fmla="*/ 12 h 42"/>
                  <a:gd name="T8" fmla="*/ 12 w 22"/>
                  <a:gd name="T9" fmla="*/ 10 h 42"/>
                  <a:gd name="T10" fmla="*/ 16 w 22"/>
                  <a:gd name="T11" fmla="*/ 2 h 42"/>
                  <a:gd name="T12" fmla="*/ 16 w 22"/>
                  <a:gd name="T13" fmla="*/ 2 h 42"/>
                  <a:gd name="T14" fmla="*/ 18 w 22"/>
                  <a:gd name="T15" fmla="*/ 0 h 42"/>
                  <a:gd name="T16" fmla="*/ 18 w 22"/>
                  <a:gd name="T17" fmla="*/ 2 h 42"/>
                  <a:gd name="T18" fmla="*/ 22 w 22"/>
                  <a:gd name="T19" fmla="*/ 8 h 42"/>
                  <a:gd name="T20" fmla="*/ 22 w 22"/>
                  <a:gd name="T21" fmla="*/ 8 h 42"/>
                  <a:gd name="T22" fmla="*/ 22 w 22"/>
                  <a:gd name="T23" fmla="*/ 18 h 42"/>
                  <a:gd name="T24" fmla="*/ 22 w 22"/>
                  <a:gd name="T25" fmla="*/ 30 h 42"/>
                  <a:gd name="T26" fmla="*/ 22 w 22"/>
                  <a:gd name="T27" fmla="*/ 30 h 42"/>
                  <a:gd name="T28" fmla="*/ 20 w 22"/>
                  <a:gd name="T29" fmla="*/ 32 h 42"/>
                  <a:gd name="T30" fmla="*/ 20 w 22"/>
                  <a:gd name="T31" fmla="*/ 30 h 42"/>
                  <a:gd name="T32" fmla="*/ 18 w 22"/>
                  <a:gd name="T33" fmla="*/ 26 h 42"/>
                  <a:gd name="T34" fmla="*/ 18 w 22"/>
                  <a:gd name="T35" fmla="*/ 26 h 42"/>
                  <a:gd name="T36" fmla="*/ 14 w 22"/>
                  <a:gd name="T37" fmla="*/ 20 h 42"/>
                  <a:gd name="T38" fmla="*/ 12 w 22"/>
                  <a:gd name="T39" fmla="*/ 20 h 42"/>
                  <a:gd name="T40" fmla="*/ 6 w 22"/>
                  <a:gd name="T41" fmla="*/ 26 h 42"/>
                  <a:gd name="T42" fmla="*/ 6 w 22"/>
                  <a:gd name="T43" fmla="*/ 26 h 42"/>
                  <a:gd name="T44" fmla="*/ 10 w 22"/>
                  <a:gd name="T45" fmla="*/ 26 h 42"/>
                  <a:gd name="T46" fmla="*/ 14 w 22"/>
                  <a:gd name="T47" fmla="*/ 30 h 42"/>
                  <a:gd name="T48" fmla="*/ 14 w 22"/>
                  <a:gd name="T49" fmla="*/ 38 h 42"/>
                  <a:gd name="T50" fmla="*/ 14 w 22"/>
                  <a:gd name="T51" fmla="*/ 38 h 42"/>
                  <a:gd name="T52" fmla="*/ 10 w 22"/>
                  <a:gd name="T53" fmla="*/ 38 h 42"/>
                  <a:gd name="T54" fmla="*/ 6 w 22"/>
                  <a:gd name="T55" fmla="*/ 40 h 42"/>
                  <a:gd name="T56" fmla="*/ 6 w 22"/>
                  <a:gd name="T57" fmla="*/ 40 h 42"/>
                  <a:gd name="T58" fmla="*/ 2 w 22"/>
                  <a:gd name="T59" fmla="*/ 42 h 42"/>
                  <a:gd name="T60" fmla="*/ 0 w 22"/>
                  <a:gd name="T61" fmla="*/ 40 h 42"/>
                  <a:gd name="T62" fmla="*/ 0 w 22"/>
                  <a:gd name="T63" fmla="*/ 34 h 42"/>
                  <a:gd name="T64" fmla="*/ 0 w 22"/>
                  <a:gd name="T65" fmla="*/ 26 h 42"/>
                  <a:gd name="T66" fmla="*/ 0 w 22"/>
                  <a:gd name="T67" fmla="*/ 26 h 42"/>
                  <a:gd name="T68" fmla="*/ 2 w 22"/>
                  <a:gd name="T69" fmla="*/ 12 h 42"/>
                  <a:gd name="T70" fmla="*/ 2 w 22"/>
                  <a:gd name="T7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42">
                    <a:moveTo>
                      <a:pt x="2" y="12"/>
                    </a:moveTo>
                    <a:lnTo>
                      <a:pt x="2" y="12"/>
                    </a:lnTo>
                    <a:lnTo>
                      <a:pt x="6" y="10"/>
                    </a:lnTo>
                    <a:lnTo>
                      <a:pt x="10" y="12"/>
                    </a:lnTo>
                    <a:lnTo>
                      <a:pt x="12" y="10"/>
                    </a:lnTo>
                    <a:lnTo>
                      <a:pt x="16" y="2"/>
                    </a:lnTo>
                    <a:lnTo>
                      <a:pt x="16" y="2"/>
                    </a:lnTo>
                    <a:lnTo>
                      <a:pt x="18" y="0"/>
                    </a:lnTo>
                    <a:lnTo>
                      <a:pt x="18" y="2"/>
                    </a:lnTo>
                    <a:lnTo>
                      <a:pt x="22" y="8"/>
                    </a:lnTo>
                    <a:lnTo>
                      <a:pt x="22" y="8"/>
                    </a:lnTo>
                    <a:lnTo>
                      <a:pt x="22" y="18"/>
                    </a:lnTo>
                    <a:lnTo>
                      <a:pt x="22" y="30"/>
                    </a:lnTo>
                    <a:lnTo>
                      <a:pt x="22" y="30"/>
                    </a:lnTo>
                    <a:lnTo>
                      <a:pt x="20" y="32"/>
                    </a:lnTo>
                    <a:lnTo>
                      <a:pt x="20" y="30"/>
                    </a:lnTo>
                    <a:lnTo>
                      <a:pt x="18" y="26"/>
                    </a:lnTo>
                    <a:lnTo>
                      <a:pt x="18" y="26"/>
                    </a:lnTo>
                    <a:lnTo>
                      <a:pt x="14" y="20"/>
                    </a:lnTo>
                    <a:lnTo>
                      <a:pt x="12" y="20"/>
                    </a:lnTo>
                    <a:lnTo>
                      <a:pt x="6" y="26"/>
                    </a:lnTo>
                    <a:lnTo>
                      <a:pt x="6" y="26"/>
                    </a:lnTo>
                    <a:lnTo>
                      <a:pt x="10" y="26"/>
                    </a:lnTo>
                    <a:lnTo>
                      <a:pt x="14" y="30"/>
                    </a:lnTo>
                    <a:lnTo>
                      <a:pt x="14" y="38"/>
                    </a:lnTo>
                    <a:lnTo>
                      <a:pt x="14" y="38"/>
                    </a:lnTo>
                    <a:lnTo>
                      <a:pt x="10" y="38"/>
                    </a:lnTo>
                    <a:lnTo>
                      <a:pt x="6" y="40"/>
                    </a:lnTo>
                    <a:lnTo>
                      <a:pt x="6" y="40"/>
                    </a:lnTo>
                    <a:lnTo>
                      <a:pt x="2" y="42"/>
                    </a:lnTo>
                    <a:lnTo>
                      <a:pt x="0" y="40"/>
                    </a:lnTo>
                    <a:lnTo>
                      <a:pt x="0" y="34"/>
                    </a:lnTo>
                    <a:lnTo>
                      <a:pt x="0" y="26"/>
                    </a:lnTo>
                    <a:lnTo>
                      <a:pt x="0" y="2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2" name="Freeform 2413">
                <a:extLst>
                  <a:ext uri="{FF2B5EF4-FFF2-40B4-BE49-F238E27FC236}">
                    <a16:creationId xmlns:a16="http://schemas.microsoft.com/office/drawing/2014/main" id="{F6E48E26-64E2-134A-6C5B-37B911DF8CE1}"/>
                  </a:ext>
                </a:extLst>
              </p:cNvPr>
              <p:cNvSpPr>
                <a:spLocks/>
              </p:cNvSpPr>
              <p:nvPr/>
            </p:nvSpPr>
            <p:spPr bwMode="auto">
              <a:xfrm>
                <a:off x="1996" y="1768"/>
                <a:ext cx="26" cy="32"/>
              </a:xfrm>
              <a:custGeom>
                <a:avLst/>
                <a:gdLst>
                  <a:gd name="T0" fmla="*/ 4 w 26"/>
                  <a:gd name="T1" fmla="*/ 0 h 32"/>
                  <a:gd name="T2" fmla="*/ 4 w 26"/>
                  <a:gd name="T3" fmla="*/ 0 h 32"/>
                  <a:gd name="T4" fmla="*/ 8 w 26"/>
                  <a:gd name="T5" fmla="*/ 0 h 32"/>
                  <a:gd name="T6" fmla="*/ 12 w 26"/>
                  <a:gd name="T7" fmla="*/ 0 h 32"/>
                  <a:gd name="T8" fmla="*/ 14 w 26"/>
                  <a:gd name="T9" fmla="*/ 0 h 32"/>
                  <a:gd name="T10" fmla="*/ 16 w 26"/>
                  <a:gd name="T11" fmla="*/ 2 h 32"/>
                  <a:gd name="T12" fmla="*/ 18 w 26"/>
                  <a:gd name="T13" fmla="*/ 14 h 32"/>
                  <a:gd name="T14" fmla="*/ 18 w 26"/>
                  <a:gd name="T15" fmla="*/ 14 h 32"/>
                  <a:gd name="T16" fmla="*/ 20 w 26"/>
                  <a:gd name="T17" fmla="*/ 18 h 32"/>
                  <a:gd name="T18" fmla="*/ 22 w 26"/>
                  <a:gd name="T19" fmla="*/ 16 h 32"/>
                  <a:gd name="T20" fmla="*/ 22 w 26"/>
                  <a:gd name="T21" fmla="*/ 12 h 32"/>
                  <a:gd name="T22" fmla="*/ 24 w 26"/>
                  <a:gd name="T23" fmla="*/ 12 h 32"/>
                  <a:gd name="T24" fmla="*/ 24 w 26"/>
                  <a:gd name="T25" fmla="*/ 12 h 32"/>
                  <a:gd name="T26" fmla="*/ 24 w 26"/>
                  <a:gd name="T27" fmla="*/ 12 h 32"/>
                  <a:gd name="T28" fmla="*/ 26 w 26"/>
                  <a:gd name="T29" fmla="*/ 20 h 32"/>
                  <a:gd name="T30" fmla="*/ 24 w 26"/>
                  <a:gd name="T31" fmla="*/ 26 h 32"/>
                  <a:gd name="T32" fmla="*/ 24 w 26"/>
                  <a:gd name="T33" fmla="*/ 26 h 32"/>
                  <a:gd name="T34" fmla="*/ 18 w 26"/>
                  <a:gd name="T35" fmla="*/ 32 h 32"/>
                  <a:gd name="T36" fmla="*/ 14 w 26"/>
                  <a:gd name="T37" fmla="*/ 32 h 32"/>
                  <a:gd name="T38" fmla="*/ 12 w 26"/>
                  <a:gd name="T39" fmla="*/ 30 h 32"/>
                  <a:gd name="T40" fmla="*/ 12 w 26"/>
                  <a:gd name="T41" fmla="*/ 30 h 32"/>
                  <a:gd name="T42" fmla="*/ 8 w 26"/>
                  <a:gd name="T43" fmla="*/ 22 h 32"/>
                  <a:gd name="T44" fmla="*/ 2 w 26"/>
                  <a:gd name="T45" fmla="*/ 16 h 32"/>
                  <a:gd name="T46" fmla="*/ 2 w 26"/>
                  <a:gd name="T47" fmla="*/ 16 h 32"/>
                  <a:gd name="T48" fmla="*/ 2 w 26"/>
                  <a:gd name="T49" fmla="*/ 12 h 32"/>
                  <a:gd name="T50" fmla="*/ 2 w 26"/>
                  <a:gd name="T51" fmla="*/ 12 h 32"/>
                  <a:gd name="T52" fmla="*/ 0 w 26"/>
                  <a:gd name="T53" fmla="*/ 6 h 32"/>
                  <a:gd name="T54" fmla="*/ 2 w 26"/>
                  <a:gd name="T55" fmla="*/ 4 h 32"/>
                  <a:gd name="T56" fmla="*/ 4 w 26"/>
                  <a:gd name="T57" fmla="*/ 0 h 32"/>
                  <a:gd name="T58" fmla="*/ 4 w 2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32">
                    <a:moveTo>
                      <a:pt x="4" y="0"/>
                    </a:moveTo>
                    <a:lnTo>
                      <a:pt x="4" y="0"/>
                    </a:lnTo>
                    <a:lnTo>
                      <a:pt x="8" y="0"/>
                    </a:lnTo>
                    <a:lnTo>
                      <a:pt x="12" y="0"/>
                    </a:lnTo>
                    <a:lnTo>
                      <a:pt x="14" y="0"/>
                    </a:lnTo>
                    <a:lnTo>
                      <a:pt x="16" y="2"/>
                    </a:lnTo>
                    <a:lnTo>
                      <a:pt x="18" y="14"/>
                    </a:lnTo>
                    <a:lnTo>
                      <a:pt x="18" y="14"/>
                    </a:lnTo>
                    <a:lnTo>
                      <a:pt x="20" y="18"/>
                    </a:lnTo>
                    <a:lnTo>
                      <a:pt x="22" y="16"/>
                    </a:lnTo>
                    <a:lnTo>
                      <a:pt x="22" y="12"/>
                    </a:lnTo>
                    <a:lnTo>
                      <a:pt x="24" y="12"/>
                    </a:lnTo>
                    <a:lnTo>
                      <a:pt x="24" y="12"/>
                    </a:lnTo>
                    <a:lnTo>
                      <a:pt x="24" y="12"/>
                    </a:lnTo>
                    <a:lnTo>
                      <a:pt x="26" y="20"/>
                    </a:lnTo>
                    <a:lnTo>
                      <a:pt x="24" y="26"/>
                    </a:lnTo>
                    <a:lnTo>
                      <a:pt x="24" y="26"/>
                    </a:lnTo>
                    <a:lnTo>
                      <a:pt x="18" y="32"/>
                    </a:lnTo>
                    <a:lnTo>
                      <a:pt x="14" y="32"/>
                    </a:lnTo>
                    <a:lnTo>
                      <a:pt x="12" y="30"/>
                    </a:lnTo>
                    <a:lnTo>
                      <a:pt x="12" y="30"/>
                    </a:lnTo>
                    <a:lnTo>
                      <a:pt x="8" y="22"/>
                    </a:lnTo>
                    <a:lnTo>
                      <a:pt x="2" y="16"/>
                    </a:lnTo>
                    <a:lnTo>
                      <a:pt x="2" y="16"/>
                    </a:lnTo>
                    <a:lnTo>
                      <a:pt x="2" y="12"/>
                    </a:lnTo>
                    <a:lnTo>
                      <a:pt x="2" y="12"/>
                    </a:lnTo>
                    <a:lnTo>
                      <a:pt x="0" y="6"/>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3" name="Freeform 2414">
                <a:extLst>
                  <a:ext uri="{FF2B5EF4-FFF2-40B4-BE49-F238E27FC236}">
                    <a16:creationId xmlns:a16="http://schemas.microsoft.com/office/drawing/2014/main" id="{DA15DD08-CDA1-E104-07B8-5051096DB91F}"/>
                  </a:ext>
                </a:extLst>
              </p:cNvPr>
              <p:cNvSpPr>
                <a:spLocks/>
              </p:cNvSpPr>
              <p:nvPr/>
            </p:nvSpPr>
            <p:spPr bwMode="auto">
              <a:xfrm>
                <a:off x="1884" y="1597"/>
                <a:ext cx="28" cy="45"/>
              </a:xfrm>
              <a:custGeom>
                <a:avLst/>
                <a:gdLst>
                  <a:gd name="T0" fmla="*/ 0 w 28"/>
                  <a:gd name="T1" fmla="*/ 35 h 45"/>
                  <a:gd name="T2" fmla="*/ 0 w 28"/>
                  <a:gd name="T3" fmla="*/ 35 h 45"/>
                  <a:gd name="T4" fmla="*/ 4 w 28"/>
                  <a:gd name="T5" fmla="*/ 24 h 45"/>
                  <a:gd name="T6" fmla="*/ 6 w 28"/>
                  <a:gd name="T7" fmla="*/ 18 h 45"/>
                  <a:gd name="T8" fmla="*/ 8 w 28"/>
                  <a:gd name="T9" fmla="*/ 16 h 45"/>
                  <a:gd name="T10" fmla="*/ 8 w 28"/>
                  <a:gd name="T11" fmla="*/ 16 h 45"/>
                  <a:gd name="T12" fmla="*/ 14 w 28"/>
                  <a:gd name="T13" fmla="*/ 18 h 45"/>
                  <a:gd name="T14" fmla="*/ 18 w 28"/>
                  <a:gd name="T15" fmla="*/ 20 h 45"/>
                  <a:gd name="T16" fmla="*/ 20 w 28"/>
                  <a:gd name="T17" fmla="*/ 20 h 45"/>
                  <a:gd name="T18" fmla="*/ 20 w 28"/>
                  <a:gd name="T19" fmla="*/ 20 h 45"/>
                  <a:gd name="T20" fmla="*/ 24 w 28"/>
                  <a:gd name="T21" fmla="*/ 12 h 45"/>
                  <a:gd name="T22" fmla="*/ 24 w 28"/>
                  <a:gd name="T23" fmla="*/ 12 h 45"/>
                  <a:gd name="T24" fmla="*/ 24 w 28"/>
                  <a:gd name="T25" fmla="*/ 8 h 45"/>
                  <a:gd name="T26" fmla="*/ 24 w 28"/>
                  <a:gd name="T27" fmla="*/ 4 h 45"/>
                  <a:gd name="T28" fmla="*/ 24 w 28"/>
                  <a:gd name="T29" fmla="*/ 0 h 45"/>
                  <a:gd name="T30" fmla="*/ 24 w 28"/>
                  <a:gd name="T31" fmla="*/ 0 h 45"/>
                  <a:gd name="T32" fmla="*/ 26 w 28"/>
                  <a:gd name="T33" fmla="*/ 0 h 45"/>
                  <a:gd name="T34" fmla="*/ 26 w 28"/>
                  <a:gd name="T35" fmla="*/ 0 h 45"/>
                  <a:gd name="T36" fmla="*/ 28 w 28"/>
                  <a:gd name="T37" fmla="*/ 2 h 45"/>
                  <a:gd name="T38" fmla="*/ 28 w 28"/>
                  <a:gd name="T39" fmla="*/ 6 h 45"/>
                  <a:gd name="T40" fmla="*/ 28 w 28"/>
                  <a:gd name="T41" fmla="*/ 16 h 45"/>
                  <a:gd name="T42" fmla="*/ 28 w 28"/>
                  <a:gd name="T43" fmla="*/ 16 h 45"/>
                  <a:gd name="T44" fmla="*/ 18 w 28"/>
                  <a:gd name="T45" fmla="*/ 28 h 45"/>
                  <a:gd name="T46" fmla="*/ 14 w 28"/>
                  <a:gd name="T47" fmla="*/ 33 h 45"/>
                  <a:gd name="T48" fmla="*/ 8 w 28"/>
                  <a:gd name="T49" fmla="*/ 31 h 45"/>
                  <a:gd name="T50" fmla="*/ 8 w 28"/>
                  <a:gd name="T51" fmla="*/ 31 h 45"/>
                  <a:gd name="T52" fmla="*/ 8 w 28"/>
                  <a:gd name="T53" fmla="*/ 35 h 45"/>
                  <a:gd name="T54" fmla="*/ 10 w 28"/>
                  <a:gd name="T55" fmla="*/ 39 h 45"/>
                  <a:gd name="T56" fmla="*/ 10 w 28"/>
                  <a:gd name="T57" fmla="*/ 45 h 45"/>
                  <a:gd name="T58" fmla="*/ 10 w 28"/>
                  <a:gd name="T59" fmla="*/ 45 h 45"/>
                  <a:gd name="T60" fmla="*/ 8 w 28"/>
                  <a:gd name="T61" fmla="*/ 45 h 45"/>
                  <a:gd name="T62" fmla="*/ 8 w 28"/>
                  <a:gd name="T63" fmla="*/ 45 h 45"/>
                  <a:gd name="T64" fmla="*/ 4 w 28"/>
                  <a:gd name="T65" fmla="*/ 41 h 45"/>
                  <a:gd name="T66" fmla="*/ 2 w 28"/>
                  <a:gd name="T67" fmla="*/ 37 h 45"/>
                  <a:gd name="T68" fmla="*/ 0 w 28"/>
                  <a:gd name="T69" fmla="*/ 35 h 45"/>
                  <a:gd name="T70" fmla="*/ 0 w 28"/>
                  <a:gd name="T7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45">
                    <a:moveTo>
                      <a:pt x="0" y="35"/>
                    </a:moveTo>
                    <a:lnTo>
                      <a:pt x="0" y="35"/>
                    </a:lnTo>
                    <a:lnTo>
                      <a:pt x="4" y="24"/>
                    </a:lnTo>
                    <a:lnTo>
                      <a:pt x="6" y="18"/>
                    </a:lnTo>
                    <a:lnTo>
                      <a:pt x="8" y="16"/>
                    </a:lnTo>
                    <a:lnTo>
                      <a:pt x="8" y="16"/>
                    </a:lnTo>
                    <a:lnTo>
                      <a:pt x="14" y="18"/>
                    </a:lnTo>
                    <a:lnTo>
                      <a:pt x="18" y="20"/>
                    </a:lnTo>
                    <a:lnTo>
                      <a:pt x="20" y="20"/>
                    </a:lnTo>
                    <a:lnTo>
                      <a:pt x="20" y="20"/>
                    </a:lnTo>
                    <a:lnTo>
                      <a:pt x="24" y="12"/>
                    </a:lnTo>
                    <a:lnTo>
                      <a:pt x="24" y="12"/>
                    </a:lnTo>
                    <a:lnTo>
                      <a:pt x="24" y="8"/>
                    </a:lnTo>
                    <a:lnTo>
                      <a:pt x="24" y="4"/>
                    </a:lnTo>
                    <a:lnTo>
                      <a:pt x="24" y="0"/>
                    </a:lnTo>
                    <a:lnTo>
                      <a:pt x="24" y="0"/>
                    </a:lnTo>
                    <a:lnTo>
                      <a:pt x="26" y="0"/>
                    </a:lnTo>
                    <a:lnTo>
                      <a:pt x="26" y="0"/>
                    </a:lnTo>
                    <a:lnTo>
                      <a:pt x="28" y="2"/>
                    </a:lnTo>
                    <a:lnTo>
                      <a:pt x="28" y="6"/>
                    </a:lnTo>
                    <a:lnTo>
                      <a:pt x="28" y="16"/>
                    </a:lnTo>
                    <a:lnTo>
                      <a:pt x="28" y="16"/>
                    </a:lnTo>
                    <a:lnTo>
                      <a:pt x="18" y="28"/>
                    </a:lnTo>
                    <a:lnTo>
                      <a:pt x="14" y="33"/>
                    </a:lnTo>
                    <a:lnTo>
                      <a:pt x="8" y="31"/>
                    </a:lnTo>
                    <a:lnTo>
                      <a:pt x="8" y="31"/>
                    </a:lnTo>
                    <a:lnTo>
                      <a:pt x="8" y="35"/>
                    </a:lnTo>
                    <a:lnTo>
                      <a:pt x="10" y="39"/>
                    </a:lnTo>
                    <a:lnTo>
                      <a:pt x="10" y="45"/>
                    </a:lnTo>
                    <a:lnTo>
                      <a:pt x="10" y="45"/>
                    </a:lnTo>
                    <a:lnTo>
                      <a:pt x="8" y="45"/>
                    </a:lnTo>
                    <a:lnTo>
                      <a:pt x="8" y="45"/>
                    </a:lnTo>
                    <a:lnTo>
                      <a:pt x="4" y="41"/>
                    </a:lnTo>
                    <a:lnTo>
                      <a:pt x="2" y="37"/>
                    </a:lnTo>
                    <a:lnTo>
                      <a:pt x="0" y="35"/>
                    </a:lnTo>
                    <a:lnTo>
                      <a:pt x="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4" name="Freeform 2415">
                <a:extLst>
                  <a:ext uri="{FF2B5EF4-FFF2-40B4-BE49-F238E27FC236}">
                    <a16:creationId xmlns:a16="http://schemas.microsoft.com/office/drawing/2014/main" id="{BC2F1A45-43F1-0817-6EDE-F1C8AC1C1ACF}"/>
                  </a:ext>
                </a:extLst>
              </p:cNvPr>
              <p:cNvSpPr>
                <a:spLocks/>
              </p:cNvSpPr>
              <p:nvPr/>
            </p:nvSpPr>
            <p:spPr bwMode="auto">
              <a:xfrm>
                <a:off x="2000" y="1862"/>
                <a:ext cx="22" cy="38"/>
              </a:xfrm>
              <a:custGeom>
                <a:avLst/>
                <a:gdLst>
                  <a:gd name="T0" fmla="*/ 14 w 22"/>
                  <a:gd name="T1" fmla="*/ 38 h 38"/>
                  <a:gd name="T2" fmla="*/ 14 w 22"/>
                  <a:gd name="T3" fmla="*/ 38 h 38"/>
                  <a:gd name="T4" fmla="*/ 12 w 22"/>
                  <a:gd name="T5" fmla="*/ 34 h 38"/>
                  <a:gd name="T6" fmla="*/ 10 w 22"/>
                  <a:gd name="T7" fmla="*/ 28 h 38"/>
                  <a:gd name="T8" fmla="*/ 10 w 22"/>
                  <a:gd name="T9" fmla="*/ 28 h 38"/>
                  <a:gd name="T10" fmla="*/ 10 w 22"/>
                  <a:gd name="T11" fmla="*/ 18 h 38"/>
                  <a:gd name="T12" fmla="*/ 10 w 22"/>
                  <a:gd name="T13" fmla="*/ 14 h 38"/>
                  <a:gd name="T14" fmla="*/ 6 w 22"/>
                  <a:gd name="T15" fmla="*/ 14 h 38"/>
                  <a:gd name="T16" fmla="*/ 4 w 22"/>
                  <a:gd name="T17" fmla="*/ 14 h 38"/>
                  <a:gd name="T18" fmla="*/ 4 w 22"/>
                  <a:gd name="T19" fmla="*/ 14 h 38"/>
                  <a:gd name="T20" fmla="*/ 0 w 22"/>
                  <a:gd name="T21" fmla="*/ 6 h 38"/>
                  <a:gd name="T22" fmla="*/ 0 w 22"/>
                  <a:gd name="T23" fmla="*/ 6 h 38"/>
                  <a:gd name="T24" fmla="*/ 2 w 22"/>
                  <a:gd name="T25" fmla="*/ 2 h 38"/>
                  <a:gd name="T26" fmla="*/ 4 w 22"/>
                  <a:gd name="T27" fmla="*/ 2 h 38"/>
                  <a:gd name="T28" fmla="*/ 8 w 22"/>
                  <a:gd name="T29" fmla="*/ 2 h 38"/>
                  <a:gd name="T30" fmla="*/ 8 w 22"/>
                  <a:gd name="T31" fmla="*/ 2 h 38"/>
                  <a:gd name="T32" fmla="*/ 8 w 22"/>
                  <a:gd name="T33" fmla="*/ 4 h 38"/>
                  <a:gd name="T34" fmla="*/ 10 w 22"/>
                  <a:gd name="T35" fmla="*/ 4 h 38"/>
                  <a:gd name="T36" fmla="*/ 12 w 22"/>
                  <a:gd name="T37" fmla="*/ 2 h 38"/>
                  <a:gd name="T38" fmla="*/ 16 w 22"/>
                  <a:gd name="T39" fmla="*/ 0 h 38"/>
                  <a:gd name="T40" fmla="*/ 18 w 22"/>
                  <a:gd name="T41" fmla="*/ 0 h 38"/>
                  <a:gd name="T42" fmla="*/ 18 w 22"/>
                  <a:gd name="T43" fmla="*/ 2 h 38"/>
                  <a:gd name="T44" fmla="*/ 18 w 22"/>
                  <a:gd name="T45" fmla="*/ 2 h 38"/>
                  <a:gd name="T46" fmla="*/ 18 w 22"/>
                  <a:gd name="T47" fmla="*/ 2 h 38"/>
                  <a:gd name="T48" fmla="*/ 18 w 22"/>
                  <a:gd name="T49" fmla="*/ 10 h 38"/>
                  <a:gd name="T50" fmla="*/ 20 w 22"/>
                  <a:gd name="T51" fmla="*/ 16 h 38"/>
                  <a:gd name="T52" fmla="*/ 20 w 22"/>
                  <a:gd name="T53" fmla="*/ 22 h 38"/>
                  <a:gd name="T54" fmla="*/ 22 w 22"/>
                  <a:gd name="T55" fmla="*/ 28 h 38"/>
                  <a:gd name="T56" fmla="*/ 22 w 22"/>
                  <a:gd name="T57" fmla="*/ 28 h 38"/>
                  <a:gd name="T58" fmla="*/ 18 w 22"/>
                  <a:gd name="T59" fmla="*/ 36 h 38"/>
                  <a:gd name="T60" fmla="*/ 18 w 22"/>
                  <a:gd name="T61" fmla="*/ 36 h 38"/>
                  <a:gd name="T62" fmla="*/ 16 w 22"/>
                  <a:gd name="T63" fmla="*/ 38 h 38"/>
                  <a:gd name="T64" fmla="*/ 14 w 22"/>
                  <a:gd name="T65" fmla="*/ 38 h 38"/>
                  <a:gd name="T66" fmla="*/ 14 w 22"/>
                  <a:gd name="T6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8">
                    <a:moveTo>
                      <a:pt x="14" y="38"/>
                    </a:moveTo>
                    <a:lnTo>
                      <a:pt x="14" y="38"/>
                    </a:lnTo>
                    <a:lnTo>
                      <a:pt x="12" y="34"/>
                    </a:lnTo>
                    <a:lnTo>
                      <a:pt x="10" y="28"/>
                    </a:lnTo>
                    <a:lnTo>
                      <a:pt x="10" y="28"/>
                    </a:lnTo>
                    <a:lnTo>
                      <a:pt x="10" y="18"/>
                    </a:lnTo>
                    <a:lnTo>
                      <a:pt x="10" y="14"/>
                    </a:lnTo>
                    <a:lnTo>
                      <a:pt x="6" y="14"/>
                    </a:lnTo>
                    <a:lnTo>
                      <a:pt x="4" y="14"/>
                    </a:lnTo>
                    <a:lnTo>
                      <a:pt x="4" y="14"/>
                    </a:lnTo>
                    <a:lnTo>
                      <a:pt x="0" y="6"/>
                    </a:lnTo>
                    <a:lnTo>
                      <a:pt x="0" y="6"/>
                    </a:lnTo>
                    <a:lnTo>
                      <a:pt x="2" y="2"/>
                    </a:lnTo>
                    <a:lnTo>
                      <a:pt x="4" y="2"/>
                    </a:lnTo>
                    <a:lnTo>
                      <a:pt x="8" y="2"/>
                    </a:lnTo>
                    <a:lnTo>
                      <a:pt x="8" y="2"/>
                    </a:lnTo>
                    <a:lnTo>
                      <a:pt x="8" y="4"/>
                    </a:lnTo>
                    <a:lnTo>
                      <a:pt x="10" y="4"/>
                    </a:lnTo>
                    <a:lnTo>
                      <a:pt x="12" y="2"/>
                    </a:lnTo>
                    <a:lnTo>
                      <a:pt x="16" y="0"/>
                    </a:lnTo>
                    <a:lnTo>
                      <a:pt x="18" y="0"/>
                    </a:lnTo>
                    <a:lnTo>
                      <a:pt x="18" y="2"/>
                    </a:lnTo>
                    <a:lnTo>
                      <a:pt x="18" y="2"/>
                    </a:lnTo>
                    <a:lnTo>
                      <a:pt x="18" y="2"/>
                    </a:lnTo>
                    <a:lnTo>
                      <a:pt x="18" y="10"/>
                    </a:lnTo>
                    <a:lnTo>
                      <a:pt x="20" y="16"/>
                    </a:lnTo>
                    <a:lnTo>
                      <a:pt x="20" y="22"/>
                    </a:lnTo>
                    <a:lnTo>
                      <a:pt x="22" y="28"/>
                    </a:lnTo>
                    <a:lnTo>
                      <a:pt x="22" y="28"/>
                    </a:lnTo>
                    <a:lnTo>
                      <a:pt x="18" y="36"/>
                    </a:lnTo>
                    <a:lnTo>
                      <a:pt x="18" y="36"/>
                    </a:lnTo>
                    <a:lnTo>
                      <a:pt x="16" y="38"/>
                    </a:lnTo>
                    <a:lnTo>
                      <a:pt x="14" y="38"/>
                    </a:lnTo>
                    <a:lnTo>
                      <a:pt x="1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8" name="Group 2617">
              <a:extLst>
                <a:ext uri="{FF2B5EF4-FFF2-40B4-BE49-F238E27FC236}">
                  <a16:creationId xmlns:a16="http://schemas.microsoft.com/office/drawing/2014/main" id="{16C2B680-3959-5922-CDAC-BC170A336B8E}"/>
                </a:ext>
              </a:extLst>
            </p:cNvPr>
            <p:cNvGrpSpPr>
              <a:grpSpLocks/>
            </p:cNvGrpSpPr>
            <p:nvPr/>
          </p:nvGrpSpPr>
          <p:grpSpPr bwMode="auto">
            <a:xfrm>
              <a:off x="1542" y="1555"/>
              <a:ext cx="4488" cy="1184"/>
              <a:chOff x="1542" y="1555"/>
              <a:chExt cx="4488" cy="1184"/>
            </a:xfrm>
            <a:grpFill/>
          </p:grpSpPr>
          <p:sp>
            <p:nvSpPr>
              <p:cNvPr id="985" name="Freeform 2417">
                <a:extLst>
                  <a:ext uri="{FF2B5EF4-FFF2-40B4-BE49-F238E27FC236}">
                    <a16:creationId xmlns:a16="http://schemas.microsoft.com/office/drawing/2014/main" id="{E142E594-94E3-8A50-CC8F-097805A7E109}"/>
                  </a:ext>
                </a:extLst>
              </p:cNvPr>
              <p:cNvSpPr>
                <a:spLocks/>
              </p:cNvSpPr>
              <p:nvPr/>
            </p:nvSpPr>
            <p:spPr bwMode="auto">
              <a:xfrm>
                <a:off x="2024" y="1758"/>
                <a:ext cx="18" cy="48"/>
              </a:xfrm>
              <a:custGeom>
                <a:avLst/>
                <a:gdLst>
                  <a:gd name="T0" fmla="*/ 4 w 18"/>
                  <a:gd name="T1" fmla="*/ 14 h 48"/>
                  <a:gd name="T2" fmla="*/ 4 w 18"/>
                  <a:gd name="T3" fmla="*/ 14 h 48"/>
                  <a:gd name="T4" fmla="*/ 8 w 18"/>
                  <a:gd name="T5" fmla="*/ 2 h 48"/>
                  <a:gd name="T6" fmla="*/ 8 w 18"/>
                  <a:gd name="T7" fmla="*/ 2 h 48"/>
                  <a:gd name="T8" fmla="*/ 10 w 18"/>
                  <a:gd name="T9" fmla="*/ 0 h 48"/>
                  <a:gd name="T10" fmla="*/ 10 w 18"/>
                  <a:gd name="T11" fmla="*/ 0 h 48"/>
                  <a:gd name="T12" fmla="*/ 12 w 18"/>
                  <a:gd name="T13" fmla="*/ 4 h 48"/>
                  <a:gd name="T14" fmla="*/ 12 w 18"/>
                  <a:gd name="T15" fmla="*/ 4 h 48"/>
                  <a:gd name="T16" fmla="*/ 12 w 18"/>
                  <a:gd name="T17" fmla="*/ 12 h 48"/>
                  <a:gd name="T18" fmla="*/ 12 w 18"/>
                  <a:gd name="T19" fmla="*/ 16 h 48"/>
                  <a:gd name="T20" fmla="*/ 18 w 18"/>
                  <a:gd name="T21" fmla="*/ 22 h 48"/>
                  <a:gd name="T22" fmla="*/ 18 w 18"/>
                  <a:gd name="T23" fmla="*/ 22 h 48"/>
                  <a:gd name="T24" fmla="*/ 10 w 18"/>
                  <a:gd name="T25" fmla="*/ 40 h 48"/>
                  <a:gd name="T26" fmla="*/ 6 w 18"/>
                  <a:gd name="T27" fmla="*/ 48 h 48"/>
                  <a:gd name="T28" fmla="*/ 4 w 18"/>
                  <a:gd name="T29" fmla="*/ 48 h 48"/>
                  <a:gd name="T30" fmla="*/ 2 w 18"/>
                  <a:gd name="T31" fmla="*/ 46 h 48"/>
                  <a:gd name="T32" fmla="*/ 0 w 18"/>
                  <a:gd name="T33" fmla="*/ 40 h 48"/>
                  <a:gd name="T34" fmla="*/ 0 w 18"/>
                  <a:gd name="T35" fmla="*/ 40 h 48"/>
                  <a:gd name="T36" fmla="*/ 2 w 18"/>
                  <a:gd name="T37" fmla="*/ 36 h 48"/>
                  <a:gd name="T38" fmla="*/ 4 w 18"/>
                  <a:gd name="T39" fmla="*/ 32 h 48"/>
                  <a:gd name="T40" fmla="*/ 6 w 18"/>
                  <a:gd name="T41" fmla="*/ 28 h 48"/>
                  <a:gd name="T42" fmla="*/ 8 w 18"/>
                  <a:gd name="T43" fmla="*/ 20 h 48"/>
                  <a:gd name="T44" fmla="*/ 8 w 18"/>
                  <a:gd name="T45" fmla="*/ 20 h 48"/>
                  <a:gd name="T46" fmla="*/ 4 w 18"/>
                  <a:gd name="T47" fmla="*/ 14 h 48"/>
                  <a:gd name="T48" fmla="*/ 4 w 18"/>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48">
                    <a:moveTo>
                      <a:pt x="4" y="14"/>
                    </a:moveTo>
                    <a:lnTo>
                      <a:pt x="4" y="14"/>
                    </a:lnTo>
                    <a:lnTo>
                      <a:pt x="8" y="2"/>
                    </a:lnTo>
                    <a:lnTo>
                      <a:pt x="8" y="2"/>
                    </a:lnTo>
                    <a:lnTo>
                      <a:pt x="10" y="0"/>
                    </a:lnTo>
                    <a:lnTo>
                      <a:pt x="10" y="0"/>
                    </a:lnTo>
                    <a:lnTo>
                      <a:pt x="12" y="4"/>
                    </a:lnTo>
                    <a:lnTo>
                      <a:pt x="12" y="4"/>
                    </a:lnTo>
                    <a:lnTo>
                      <a:pt x="12" y="12"/>
                    </a:lnTo>
                    <a:lnTo>
                      <a:pt x="12" y="16"/>
                    </a:lnTo>
                    <a:lnTo>
                      <a:pt x="18" y="22"/>
                    </a:lnTo>
                    <a:lnTo>
                      <a:pt x="18" y="22"/>
                    </a:lnTo>
                    <a:lnTo>
                      <a:pt x="10" y="40"/>
                    </a:lnTo>
                    <a:lnTo>
                      <a:pt x="6" y="48"/>
                    </a:lnTo>
                    <a:lnTo>
                      <a:pt x="4" y="48"/>
                    </a:lnTo>
                    <a:lnTo>
                      <a:pt x="2" y="46"/>
                    </a:lnTo>
                    <a:lnTo>
                      <a:pt x="0" y="40"/>
                    </a:lnTo>
                    <a:lnTo>
                      <a:pt x="0" y="40"/>
                    </a:lnTo>
                    <a:lnTo>
                      <a:pt x="2" y="36"/>
                    </a:lnTo>
                    <a:lnTo>
                      <a:pt x="4" y="32"/>
                    </a:lnTo>
                    <a:lnTo>
                      <a:pt x="6" y="28"/>
                    </a:lnTo>
                    <a:lnTo>
                      <a:pt x="8" y="20"/>
                    </a:lnTo>
                    <a:lnTo>
                      <a:pt x="8" y="20"/>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6" name="Freeform 2418">
                <a:extLst>
                  <a:ext uri="{FF2B5EF4-FFF2-40B4-BE49-F238E27FC236}">
                    <a16:creationId xmlns:a16="http://schemas.microsoft.com/office/drawing/2014/main" id="{942983B8-6B08-A11E-B647-A5633B4FA2BF}"/>
                  </a:ext>
                </a:extLst>
              </p:cNvPr>
              <p:cNvSpPr>
                <a:spLocks/>
              </p:cNvSpPr>
              <p:nvPr/>
            </p:nvSpPr>
            <p:spPr bwMode="auto">
              <a:xfrm>
                <a:off x="2020" y="1774"/>
                <a:ext cx="16" cy="24"/>
              </a:xfrm>
              <a:custGeom>
                <a:avLst/>
                <a:gdLst>
                  <a:gd name="T0" fmla="*/ 14 w 16"/>
                  <a:gd name="T1" fmla="*/ 2 h 24"/>
                  <a:gd name="T2" fmla="*/ 14 w 16"/>
                  <a:gd name="T3" fmla="*/ 2 h 24"/>
                  <a:gd name="T4" fmla="*/ 16 w 16"/>
                  <a:gd name="T5" fmla="*/ 8 h 24"/>
                  <a:gd name="T6" fmla="*/ 16 w 16"/>
                  <a:gd name="T7" fmla="*/ 10 h 24"/>
                  <a:gd name="T8" fmla="*/ 14 w 16"/>
                  <a:gd name="T9" fmla="*/ 12 h 24"/>
                  <a:gd name="T10" fmla="*/ 14 w 16"/>
                  <a:gd name="T11" fmla="*/ 12 h 24"/>
                  <a:gd name="T12" fmla="*/ 10 w 16"/>
                  <a:gd name="T13" fmla="*/ 16 h 24"/>
                  <a:gd name="T14" fmla="*/ 8 w 16"/>
                  <a:gd name="T15" fmla="*/ 20 h 24"/>
                  <a:gd name="T16" fmla="*/ 6 w 16"/>
                  <a:gd name="T17" fmla="*/ 24 h 24"/>
                  <a:gd name="T18" fmla="*/ 4 w 16"/>
                  <a:gd name="T19" fmla="*/ 24 h 24"/>
                  <a:gd name="T20" fmla="*/ 4 w 16"/>
                  <a:gd name="T21" fmla="*/ 24 h 24"/>
                  <a:gd name="T22" fmla="*/ 4 w 16"/>
                  <a:gd name="T23" fmla="*/ 24 h 24"/>
                  <a:gd name="T24" fmla="*/ 2 w 16"/>
                  <a:gd name="T25" fmla="*/ 24 h 24"/>
                  <a:gd name="T26" fmla="*/ 0 w 16"/>
                  <a:gd name="T27" fmla="*/ 20 h 24"/>
                  <a:gd name="T28" fmla="*/ 0 w 16"/>
                  <a:gd name="T29" fmla="*/ 20 h 24"/>
                  <a:gd name="T30" fmla="*/ 0 w 16"/>
                  <a:gd name="T31" fmla="*/ 14 h 24"/>
                  <a:gd name="T32" fmla="*/ 0 w 16"/>
                  <a:gd name="T33" fmla="*/ 6 h 24"/>
                  <a:gd name="T34" fmla="*/ 0 w 16"/>
                  <a:gd name="T35" fmla="*/ 6 h 24"/>
                  <a:gd name="T36" fmla="*/ 2 w 16"/>
                  <a:gd name="T37" fmla="*/ 6 h 24"/>
                  <a:gd name="T38" fmla="*/ 2 w 16"/>
                  <a:gd name="T39" fmla="*/ 6 h 24"/>
                  <a:gd name="T40" fmla="*/ 4 w 16"/>
                  <a:gd name="T41" fmla="*/ 2 h 24"/>
                  <a:gd name="T42" fmla="*/ 8 w 16"/>
                  <a:gd name="T43" fmla="*/ 0 h 24"/>
                  <a:gd name="T44" fmla="*/ 10 w 16"/>
                  <a:gd name="T45" fmla="*/ 0 h 24"/>
                  <a:gd name="T46" fmla="*/ 14 w 16"/>
                  <a:gd name="T47" fmla="*/ 2 h 24"/>
                  <a:gd name="T48" fmla="*/ 14 w 16"/>
                  <a:gd name="T4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4">
                    <a:moveTo>
                      <a:pt x="14" y="2"/>
                    </a:moveTo>
                    <a:lnTo>
                      <a:pt x="14" y="2"/>
                    </a:lnTo>
                    <a:lnTo>
                      <a:pt x="16" y="8"/>
                    </a:lnTo>
                    <a:lnTo>
                      <a:pt x="16" y="10"/>
                    </a:lnTo>
                    <a:lnTo>
                      <a:pt x="14" y="12"/>
                    </a:lnTo>
                    <a:lnTo>
                      <a:pt x="14" y="12"/>
                    </a:lnTo>
                    <a:lnTo>
                      <a:pt x="10" y="16"/>
                    </a:lnTo>
                    <a:lnTo>
                      <a:pt x="8" y="20"/>
                    </a:lnTo>
                    <a:lnTo>
                      <a:pt x="6" y="24"/>
                    </a:lnTo>
                    <a:lnTo>
                      <a:pt x="4" y="24"/>
                    </a:lnTo>
                    <a:lnTo>
                      <a:pt x="4" y="24"/>
                    </a:lnTo>
                    <a:lnTo>
                      <a:pt x="4" y="24"/>
                    </a:lnTo>
                    <a:lnTo>
                      <a:pt x="2" y="24"/>
                    </a:lnTo>
                    <a:lnTo>
                      <a:pt x="0" y="20"/>
                    </a:lnTo>
                    <a:lnTo>
                      <a:pt x="0" y="20"/>
                    </a:lnTo>
                    <a:lnTo>
                      <a:pt x="0" y="14"/>
                    </a:lnTo>
                    <a:lnTo>
                      <a:pt x="0" y="6"/>
                    </a:lnTo>
                    <a:lnTo>
                      <a:pt x="0" y="6"/>
                    </a:lnTo>
                    <a:lnTo>
                      <a:pt x="2" y="6"/>
                    </a:lnTo>
                    <a:lnTo>
                      <a:pt x="2" y="6"/>
                    </a:lnTo>
                    <a:lnTo>
                      <a:pt x="4" y="2"/>
                    </a:lnTo>
                    <a:lnTo>
                      <a:pt x="8" y="0"/>
                    </a:lnTo>
                    <a:lnTo>
                      <a:pt x="10" y="0"/>
                    </a:lnTo>
                    <a:lnTo>
                      <a:pt x="14"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7" name="Freeform 2419">
                <a:extLst>
                  <a:ext uri="{FF2B5EF4-FFF2-40B4-BE49-F238E27FC236}">
                    <a16:creationId xmlns:a16="http://schemas.microsoft.com/office/drawing/2014/main" id="{126359C7-A520-371A-31E5-9BFB819814A2}"/>
                  </a:ext>
                </a:extLst>
              </p:cNvPr>
              <p:cNvSpPr>
                <a:spLocks/>
              </p:cNvSpPr>
              <p:nvPr/>
            </p:nvSpPr>
            <p:spPr bwMode="auto">
              <a:xfrm>
                <a:off x="1962" y="1668"/>
                <a:ext cx="16" cy="16"/>
              </a:xfrm>
              <a:custGeom>
                <a:avLst/>
                <a:gdLst>
                  <a:gd name="T0" fmla="*/ 14 w 16"/>
                  <a:gd name="T1" fmla="*/ 6 h 16"/>
                  <a:gd name="T2" fmla="*/ 14 w 16"/>
                  <a:gd name="T3" fmla="*/ 6 h 16"/>
                  <a:gd name="T4" fmla="*/ 16 w 16"/>
                  <a:gd name="T5" fmla="*/ 12 h 16"/>
                  <a:gd name="T6" fmla="*/ 14 w 16"/>
                  <a:gd name="T7" fmla="*/ 14 h 16"/>
                  <a:gd name="T8" fmla="*/ 12 w 16"/>
                  <a:gd name="T9" fmla="*/ 16 h 16"/>
                  <a:gd name="T10" fmla="*/ 12 w 16"/>
                  <a:gd name="T11" fmla="*/ 16 h 16"/>
                  <a:gd name="T12" fmla="*/ 4 w 16"/>
                  <a:gd name="T13" fmla="*/ 16 h 16"/>
                  <a:gd name="T14" fmla="*/ 4 w 16"/>
                  <a:gd name="T15" fmla="*/ 16 h 16"/>
                  <a:gd name="T16" fmla="*/ 2 w 16"/>
                  <a:gd name="T17" fmla="*/ 12 h 16"/>
                  <a:gd name="T18" fmla="*/ 0 w 16"/>
                  <a:gd name="T19" fmla="*/ 8 h 16"/>
                  <a:gd name="T20" fmla="*/ 2 w 16"/>
                  <a:gd name="T21" fmla="*/ 4 h 16"/>
                  <a:gd name="T22" fmla="*/ 2 w 16"/>
                  <a:gd name="T23" fmla="*/ 4 h 16"/>
                  <a:gd name="T24" fmla="*/ 2 w 16"/>
                  <a:gd name="T25" fmla="*/ 2 h 16"/>
                  <a:gd name="T26" fmla="*/ 4 w 16"/>
                  <a:gd name="T27" fmla="*/ 0 h 16"/>
                  <a:gd name="T28" fmla="*/ 6 w 16"/>
                  <a:gd name="T29" fmla="*/ 2 h 16"/>
                  <a:gd name="T30" fmla="*/ 6 w 16"/>
                  <a:gd name="T31" fmla="*/ 2 h 16"/>
                  <a:gd name="T32" fmla="*/ 14 w 16"/>
                  <a:gd name="T33" fmla="*/ 6 h 16"/>
                  <a:gd name="T34" fmla="*/ 14 w 16"/>
                  <a:gd name="T3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4" y="6"/>
                    </a:moveTo>
                    <a:lnTo>
                      <a:pt x="14" y="6"/>
                    </a:lnTo>
                    <a:lnTo>
                      <a:pt x="16" y="12"/>
                    </a:lnTo>
                    <a:lnTo>
                      <a:pt x="14" y="14"/>
                    </a:lnTo>
                    <a:lnTo>
                      <a:pt x="12" y="16"/>
                    </a:lnTo>
                    <a:lnTo>
                      <a:pt x="12" y="16"/>
                    </a:lnTo>
                    <a:lnTo>
                      <a:pt x="4" y="16"/>
                    </a:lnTo>
                    <a:lnTo>
                      <a:pt x="4" y="16"/>
                    </a:lnTo>
                    <a:lnTo>
                      <a:pt x="2" y="12"/>
                    </a:lnTo>
                    <a:lnTo>
                      <a:pt x="0" y="8"/>
                    </a:lnTo>
                    <a:lnTo>
                      <a:pt x="2" y="4"/>
                    </a:lnTo>
                    <a:lnTo>
                      <a:pt x="2" y="4"/>
                    </a:lnTo>
                    <a:lnTo>
                      <a:pt x="2" y="2"/>
                    </a:lnTo>
                    <a:lnTo>
                      <a:pt x="4" y="0"/>
                    </a:lnTo>
                    <a:lnTo>
                      <a:pt x="6" y="2"/>
                    </a:lnTo>
                    <a:lnTo>
                      <a:pt x="6" y="2"/>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8" name="Freeform 2420">
                <a:extLst>
                  <a:ext uri="{FF2B5EF4-FFF2-40B4-BE49-F238E27FC236}">
                    <a16:creationId xmlns:a16="http://schemas.microsoft.com/office/drawing/2014/main" id="{8A8B974C-211B-2C7F-9F77-ABB6FB883119}"/>
                  </a:ext>
                </a:extLst>
              </p:cNvPr>
              <p:cNvSpPr>
                <a:spLocks/>
              </p:cNvSpPr>
              <p:nvPr/>
            </p:nvSpPr>
            <p:spPr bwMode="auto">
              <a:xfrm>
                <a:off x="1996" y="1782"/>
                <a:ext cx="12" cy="20"/>
              </a:xfrm>
              <a:custGeom>
                <a:avLst/>
                <a:gdLst>
                  <a:gd name="T0" fmla="*/ 2 w 12"/>
                  <a:gd name="T1" fmla="*/ 2 h 20"/>
                  <a:gd name="T2" fmla="*/ 2 w 12"/>
                  <a:gd name="T3" fmla="*/ 2 h 20"/>
                  <a:gd name="T4" fmla="*/ 6 w 12"/>
                  <a:gd name="T5" fmla="*/ 0 h 20"/>
                  <a:gd name="T6" fmla="*/ 8 w 12"/>
                  <a:gd name="T7" fmla="*/ 2 h 20"/>
                  <a:gd name="T8" fmla="*/ 10 w 12"/>
                  <a:gd name="T9" fmla="*/ 8 h 20"/>
                  <a:gd name="T10" fmla="*/ 12 w 12"/>
                  <a:gd name="T11" fmla="*/ 16 h 20"/>
                  <a:gd name="T12" fmla="*/ 12 w 12"/>
                  <a:gd name="T13" fmla="*/ 16 h 20"/>
                  <a:gd name="T14" fmla="*/ 6 w 12"/>
                  <a:gd name="T15" fmla="*/ 18 h 20"/>
                  <a:gd name="T16" fmla="*/ 6 w 12"/>
                  <a:gd name="T17" fmla="*/ 18 h 20"/>
                  <a:gd name="T18" fmla="*/ 2 w 12"/>
                  <a:gd name="T19" fmla="*/ 20 h 20"/>
                  <a:gd name="T20" fmla="*/ 2 w 12"/>
                  <a:gd name="T21" fmla="*/ 18 h 20"/>
                  <a:gd name="T22" fmla="*/ 0 w 12"/>
                  <a:gd name="T23" fmla="*/ 14 h 20"/>
                  <a:gd name="T24" fmla="*/ 0 w 12"/>
                  <a:gd name="T25" fmla="*/ 14 h 20"/>
                  <a:gd name="T26" fmla="*/ 0 w 12"/>
                  <a:gd name="T27" fmla="*/ 10 h 20"/>
                  <a:gd name="T28" fmla="*/ 0 w 12"/>
                  <a:gd name="T29" fmla="*/ 6 h 20"/>
                  <a:gd name="T30" fmla="*/ 2 w 12"/>
                  <a:gd name="T31" fmla="*/ 2 h 20"/>
                  <a:gd name="T32" fmla="*/ 2 w 12"/>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2" y="2"/>
                    </a:moveTo>
                    <a:lnTo>
                      <a:pt x="2" y="2"/>
                    </a:lnTo>
                    <a:lnTo>
                      <a:pt x="6" y="0"/>
                    </a:lnTo>
                    <a:lnTo>
                      <a:pt x="8" y="2"/>
                    </a:lnTo>
                    <a:lnTo>
                      <a:pt x="10" y="8"/>
                    </a:lnTo>
                    <a:lnTo>
                      <a:pt x="12" y="16"/>
                    </a:lnTo>
                    <a:lnTo>
                      <a:pt x="12" y="16"/>
                    </a:lnTo>
                    <a:lnTo>
                      <a:pt x="6" y="18"/>
                    </a:lnTo>
                    <a:lnTo>
                      <a:pt x="6" y="18"/>
                    </a:lnTo>
                    <a:lnTo>
                      <a:pt x="2" y="20"/>
                    </a:lnTo>
                    <a:lnTo>
                      <a:pt x="2" y="18"/>
                    </a:lnTo>
                    <a:lnTo>
                      <a:pt x="0" y="14"/>
                    </a:lnTo>
                    <a:lnTo>
                      <a:pt x="0" y="14"/>
                    </a:lnTo>
                    <a:lnTo>
                      <a:pt x="0" y="10"/>
                    </a:lnTo>
                    <a:lnTo>
                      <a:pt x="0" y="6"/>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9" name="Freeform 2421">
                <a:extLst>
                  <a:ext uri="{FF2B5EF4-FFF2-40B4-BE49-F238E27FC236}">
                    <a16:creationId xmlns:a16="http://schemas.microsoft.com/office/drawing/2014/main" id="{7D37DBB6-FD9A-01FE-E5BD-9F30F28B8ACE}"/>
                  </a:ext>
                </a:extLst>
              </p:cNvPr>
              <p:cNvSpPr>
                <a:spLocks/>
              </p:cNvSpPr>
              <p:nvPr/>
            </p:nvSpPr>
            <p:spPr bwMode="auto">
              <a:xfrm>
                <a:off x="1890" y="1662"/>
                <a:ext cx="14" cy="34"/>
              </a:xfrm>
              <a:custGeom>
                <a:avLst/>
                <a:gdLst>
                  <a:gd name="T0" fmla="*/ 2 w 14"/>
                  <a:gd name="T1" fmla="*/ 0 h 34"/>
                  <a:gd name="T2" fmla="*/ 2 w 14"/>
                  <a:gd name="T3" fmla="*/ 0 h 34"/>
                  <a:gd name="T4" fmla="*/ 6 w 14"/>
                  <a:gd name="T5" fmla="*/ 0 h 34"/>
                  <a:gd name="T6" fmla="*/ 8 w 14"/>
                  <a:gd name="T7" fmla="*/ 2 h 34"/>
                  <a:gd name="T8" fmla="*/ 12 w 14"/>
                  <a:gd name="T9" fmla="*/ 4 h 34"/>
                  <a:gd name="T10" fmla="*/ 14 w 14"/>
                  <a:gd name="T11" fmla="*/ 12 h 34"/>
                  <a:gd name="T12" fmla="*/ 14 w 14"/>
                  <a:gd name="T13" fmla="*/ 12 h 34"/>
                  <a:gd name="T14" fmla="*/ 10 w 14"/>
                  <a:gd name="T15" fmla="*/ 14 h 34"/>
                  <a:gd name="T16" fmla="*/ 8 w 14"/>
                  <a:gd name="T17" fmla="*/ 18 h 34"/>
                  <a:gd name="T18" fmla="*/ 8 w 14"/>
                  <a:gd name="T19" fmla="*/ 24 h 34"/>
                  <a:gd name="T20" fmla="*/ 8 w 14"/>
                  <a:gd name="T21" fmla="*/ 34 h 34"/>
                  <a:gd name="T22" fmla="*/ 8 w 14"/>
                  <a:gd name="T23" fmla="*/ 34 h 34"/>
                  <a:gd name="T24" fmla="*/ 4 w 14"/>
                  <a:gd name="T25" fmla="*/ 32 h 34"/>
                  <a:gd name="T26" fmla="*/ 4 w 14"/>
                  <a:gd name="T27" fmla="*/ 30 h 34"/>
                  <a:gd name="T28" fmla="*/ 4 w 14"/>
                  <a:gd name="T29" fmla="*/ 26 h 34"/>
                  <a:gd name="T30" fmla="*/ 4 w 14"/>
                  <a:gd name="T31" fmla="*/ 26 h 34"/>
                  <a:gd name="T32" fmla="*/ 4 w 14"/>
                  <a:gd name="T33" fmla="*/ 22 h 34"/>
                  <a:gd name="T34" fmla="*/ 2 w 14"/>
                  <a:gd name="T35" fmla="*/ 20 h 34"/>
                  <a:gd name="T36" fmla="*/ 0 w 14"/>
                  <a:gd name="T37" fmla="*/ 14 h 34"/>
                  <a:gd name="T38" fmla="*/ 0 w 14"/>
                  <a:gd name="T39" fmla="*/ 14 h 34"/>
                  <a:gd name="T40" fmla="*/ 0 w 14"/>
                  <a:gd name="T41" fmla="*/ 14 h 34"/>
                  <a:gd name="T42" fmla="*/ 2 w 14"/>
                  <a:gd name="T43" fmla="*/ 10 h 34"/>
                  <a:gd name="T44" fmla="*/ 6 w 14"/>
                  <a:gd name="T45" fmla="*/ 8 h 34"/>
                  <a:gd name="T46" fmla="*/ 6 w 14"/>
                  <a:gd name="T47" fmla="*/ 8 h 34"/>
                  <a:gd name="T48" fmla="*/ 4 w 14"/>
                  <a:gd name="T49" fmla="*/ 6 h 34"/>
                  <a:gd name="T50" fmla="*/ 2 w 14"/>
                  <a:gd name="T51" fmla="*/ 4 h 34"/>
                  <a:gd name="T52" fmla="*/ 2 w 14"/>
                  <a:gd name="T53" fmla="*/ 0 h 34"/>
                  <a:gd name="T54" fmla="*/ 2 w 14"/>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34">
                    <a:moveTo>
                      <a:pt x="2" y="0"/>
                    </a:moveTo>
                    <a:lnTo>
                      <a:pt x="2" y="0"/>
                    </a:lnTo>
                    <a:lnTo>
                      <a:pt x="6" y="0"/>
                    </a:lnTo>
                    <a:lnTo>
                      <a:pt x="8" y="2"/>
                    </a:lnTo>
                    <a:lnTo>
                      <a:pt x="12" y="4"/>
                    </a:lnTo>
                    <a:lnTo>
                      <a:pt x="14" y="12"/>
                    </a:lnTo>
                    <a:lnTo>
                      <a:pt x="14" y="12"/>
                    </a:lnTo>
                    <a:lnTo>
                      <a:pt x="10" y="14"/>
                    </a:lnTo>
                    <a:lnTo>
                      <a:pt x="8" y="18"/>
                    </a:lnTo>
                    <a:lnTo>
                      <a:pt x="8" y="24"/>
                    </a:lnTo>
                    <a:lnTo>
                      <a:pt x="8" y="34"/>
                    </a:lnTo>
                    <a:lnTo>
                      <a:pt x="8" y="34"/>
                    </a:lnTo>
                    <a:lnTo>
                      <a:pt x="4" y="32"/>
                    </a:lnTo>
                    <a:lnTo>
                      <a:pt x="4" y="30"/>
                    </a:lnTo>
                    <a:lnTo>
                      <a:pt x="4" y="26"/>
                    </a:lnTo>
                    <a:lnTo>
                      <a:pt x="4" y="26"/>
                    </a:lnTo>
                    <a:lnTo>
                      <a:pt x="4" y="22"/>
                    </a:lnTo>
                    <a:lnTo>
                      <a:pt x="2" y="20"/>
                    </a:lnTo>
                    <a:lnTo>
                      <a:pt x="0" y="14"/>
                    </a:lnTo>
                    <a:lnTo>
                      <a:pt x="0" y="14"/>
                    </a:lnTo>
                    <a:lnTo>
                      <a:pt x="0" y="14"/>
                    </a:lnTo>
                    <a:lnTo>
                      <a:pt x="2" y="10"/>
                    </a:lnTo>
                    <a:lnTo>
                      <a:pt x="6" y="8"/>
                    </a:lnTo>
                    <a:lnTo>
                      <a:pt x="6" y="8"/>
                    </a:lnTo>
                    <a:lnTo>
                      <a:pt x="4" y="6"/>
                    </a:lnTo>
                    <a:lnTo>
                      <a:pt x="2"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0" name="Freeform 2422">
                <a:extLst>
                  <a:ext uri="{FF2B5EF4-FFF2-40B4-BE49-F238E27FC236}">
                    <a16:creationId xmlns:a16="http://schemas.microsoft.com/office/drawing/2014/main" id="{EBE7EB89-2205-AD4C-0257-8C9259CDB636}"/>
                  </a:ext>
                </a:extLst>
              </p:cNvPr>
              <p:cNvSpPr>
                <a:spLocks/>
              </p:cNvSpPr>
              <p:nvPr/>
            </p:nvSpPr>
            <p:spPr bwMode="auto">
              <a:xfrm>
                <a:off x="2072" y="1768"/>
                <a:ext cx="8" cy="24"/>
              </a:xfrm>
              <a:custGeom>
                <a:avLst/>
                <a:gdLst>
                  <a:gd name="T0" fmla="*/ 6 w 8"/>
                  <a:gd name="T1" fmla="*/ 4 h 24"/>
                  <a:gd name="T2" fmla="*/ 6 w 8"/>
                  <a:gd name="T3" fmla="*/ 4 h 24"/>
                  <a:gd name="T4" fmla="*/ 8 w 8"/>
                  <a:gd name="T5" fmla="*/ 14 h 24"/>
                  <a:gd name="T6" fmla="*/ 8 w 8"/>
                  <a:gd name="T7" fmla="*/ 18 h 24"/>
                  <a:gd name="T8" fmla="*/ 8 w 8"/>
                  <a:gd name="T9" fmla="*/ 22 h 24"/>
                  <a:gd name="T10" fmla="*/ 8 w 8"/>
                  <a:gd name="T11" fmla="*/ 22 h 24"/>
                  <a:gd name="T12" fmla="*/ 6 w 8"/>
                  <a:gd name="T13" fmla="*/ 24 h 24"/>
                  <a:gd name="T14" fmla="*/ 4 w 8"/>
                  <a:gd name="T15" fmla="*/ 24 h 24"/>
                  <a:gd name="T16" fmla="*/ 2 w 8"/>
                  <a:gd name="T17" fmla="*/ 22 h 24"/>
                  <a:gd name="T18" fmla="*/ 2 w 8"/>
                  <a:gd name="T19" fmla="*/ 16 h 24"/>
                  <a:gd name="T20" fmla="*/ 2 w 8"/>
                  <a:gd name="T21" fmla="*/ 16 h 24"/>
                  <a:gd name="T22" fmla="*/ 0 w 8"/>
                  <a:gd name="T23" fmla="*/ 10 h 24"/>
                  <a:gd name="T24" fmla="*/ 0 w 8"/>
                  <a:gd name="T25" fmla="*/ 0 h 24"/>
                  <a:gd name="T26" fmla="*/ 0 w 8"/>
                  <a:gd name="T27" fmla="*/ 0 h 24"/>
                  <a:gd name="T28" fmla="*/ 0 w 8"/>
                  <a:gd name="T29" fmla="*/ 0 h 24"/>
                  <a:gd name="T30" fmla="*/ 0 w 8"/>
                  <a:gd name="T31" fmla="*/ 0 h 24"/>
                  <a:gd name="T32" fmla="*/ 4 w 8"/>
                  <a:gd name="T33" fmla="*/ 2 h 24"/>
                  <a:gd name="T34" fmla="*/ 6 w 8"/>
                  <a:gd name="T35" fmla="*/ 4 h 24"/>
                  <a:gd name="T36" fmla="*/ 6 w 8"/>
                  <a:gd name="T3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4">
                    <a:moveTo>
                      <a:pt x="6" y="4"/>
                    </a:moveTo>
                    <a:lnTo>
                      <a:pt x="6" y="4"/>
                    </a:lnTo>
                    <a:lnTo>
                      <a:pt x="8" y="14"/>
                    </a:lnTo>
                    <a:lnTo>
                      <a:pt x="8" y="18"/>
                    </a:lnTo>
                    <a:lnTo>
                      <a:pt x="8" y="22"/>
                    </a:lnTo>
                    <a:lnTo>
                      <a:pt x="8" y="22"/>
                    </a:lnTo>
                    <a:lnTo>
                      <a:pt x="6" y="24"/>
                    </a:lnTo>
                    <a:lnTo>
                      <a:pt x="4" y="24"/>
                    </a:lnTo>
                    <a:lnTo>
                      <a:pt x="2" y="22"/>
                    </a:lnTo>
                    <a:lnTo>
                      <a:pt x="2" y="16"/>
                    </a:lnTo>
                    <a:lnTo>
                      <a:pt x="2" y="16"/>
                    </a:lnTo>
                    <a:lnTo>
                      <a:pt x="0" y="10"/>
                    </a:lnTo>
                    <a:lnTo>
                      <a:pt x="0" y="0"/>
                    </a:lnTo>
                    <a:lnTo>
                      <a:pt x="0" y="0"/>
                    </a:lnTo>
                    <a:lnTo>
                      <a:pt x="0" y="0"/>
                    </a:lnTo>
                    <a:lnTo>
                      <a:pt x="0" y="0"/>
                    </a:lnTo>
                    <a:lnTo>
                      <a:pt x="4" y="2"/>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1" name="Freeform 2423">
                <a:extLst>
                  <a:ext uri="{FF2B5EF4-FFF2-40B4-BE49-F238E27FC236}">
                    <a16:creationId xmlns:a16="http://schemas.microsoft.com/office/drawing/2014/main" id="{6F876E02-F78C-C901-3D9F-B8262AB5FCE8}"/>
                  </a:ext>
                </a:extLst>
              </p:cNvPr>
              <p:cNvSpPr>
                <a:spLocks/>
              </p:cNvSpPr>
              <p:nvPr/>
            </p:nvSpPr>
            <p:spPr bwMode="auto">
              <a:xfrm>
                <a:off x="1930" y="1696"/>
                <a:ext cx="8" cy="14"/>
              </a:xfrm>
              <a:custGeom>
                <a:avLst/>
                <a:gdLst>
                  <a:gd name="T0" fmla="*/ 6 w 8"/>
                  <a:gd name="T1" fmla="*/ 0 h 14"/>
                  <a:gd name="T2" fmla="*/ 6 w 8"/>
                  <a:gd name="T3" fmla="*/ 0 h 14"/>
                  <a:gd name="T4" fmla="*/ 8 w 8"/>
                  <a:gd name="T5" fmla="*/ 8 h 14"/>
                  <a:gd name="T6" fmla="*/ 6 w 8"/>
                  <a:gd name="T7" fmla="*/ 12 h 14"/>
                  <a:gd name="T8" fmla="*/ 4 w 8"/>
                  <a:gd name="T9" fmla="*/ 14 h 14"/>
                  <a:gd name="T10" fmla="*/ 4 w 8"/>
                  <a:gd name="T11" fmla="*/ 14 h 14"/>
                  <a:gd name="T12" fmla="*/ 0 w 8"/>
                  <a:gd name="T13" fmla="*/ 10 h 14"/>
                  <a:gd name="T14" fmla="*/ 0 w 8"/>
                  <a:gd name="T15" fmla="*/ 10 h 14"/>
                  <a:gd name="T16" fmla="*/ 0 w 8"/>
                  <a:gd name="T17" fmla="*/ 4 h 14"/>
                  <a:gd name="T18" fmla="*/ 2 w 8"/>
                  <a:gd name="T19" fmla="*/ 0 h 14"/>
                  <a:gd name="T20" fmla="*/ 4 w 8"/>
                  <a:gd name="T21" fmla="*/ 0 h 14"/>
                  <a:gd name="T22" fmla="*/ 6 w 8"/>
                  <a:gd name="T23" fmla="*/ 0 h 14"/>
                  <a:gd name="T24" fmla="*/ 6 w 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6" y="0"/>
                    </a:moveTo>
                    <a:lnTo>
                      <a:pt x="6" y="0"/>
                    </a:lnTo>
                    <a:lnTo>
                      <a:pt x="8" y="8"/>
                    </a:lnTo>
                    <a:lnTo>
                      <a:pt x="6" y="12"/>
                    </a:lnTo>
                    <a:lnTo>
                      <a:pt x="4" y="14"/>
                    </a:lnTo>
                    <a:lnTo>
                      <a:pt x="4" y="14"/>
                    </a:lnTo>
                    <a:lnTo>
                      <a:pt x="0" y="10"/>
                    </a:lnTo>
                    <a:lnTo>
                      <a:pt x="0" y="10"/>
                    </a:lnTo>
                    <a:lnTo>
                      <a:pt x="0" y="4"/>
                    </a:lnTo>
                    <a:lnTo>
                      <a:pt x="2"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2" name="Freeform 2424">
                <a:extLst>
                  <a:ext uri="{FF2B5EF4-FFF2-40B4-BE49-F238E27FC236}">
                    <a16:creationId xmlns:a16="http://schemas.microsoft.com/office/drawing/2014/main" id="{196D8700-76D5-671E-5053-D0663A1B73FF}"/>
                  </a:ext>
                </a:extLst>
              </p:cNvPr>
              <p:cNvSpPr>
                <a:spLocks/>
              </p:cNvSpPr>
              <p:nvPr/>
            </p:nvSpPr>
            <p:spPr bwMode="auto">
              <a:xfrm>
                <a:off x="1992" y="1764"/>
                <a:ext cx="8" cy="16"/>
              </a:xfrm>
              <a:custGeom>
                <a:avLst/>
                <a:gdLst>
                  <a:gd name="T0" fmla="*/ 8 w 8"/>
                  <a:gd name="T1" fmla="*/ 4 h 16"/>
                  <a:gd name="T2" fmla="*/ 8 w 8"/>
                  <a:gd name="T3" fmla="*/ 4 h 16"/>
                  <a:gd name="T4" fmla="*/ 6 w 8"/>
                  <a:gd name="T5" fmla="*/ 10 h 16"/>
                  <a:gd name="T6" fmla="*/ 6 w 8"/>
                  <a:gd name="T7" fmla="*/ 16 h 16"/>
                  <a:gd name="T8" fmla="*/ 6 w 8"/>
                  <a:gd name="T9" fmla="*/ 16 h 16"/>
                  <a:gd name="T10" fmla="*/ 2 w 8"/>
                  <a:gd name="T11" fmla="*/ 16 h 16"/>
                  <a:gd name="T12" fmla="*/ 2 w 8"/>
                  <a:gd name="T13" fmla="*/ 14 h 16"/>
                  <a:gd name="T14" fmla="*/ 0 w 8"/>
                  <a:gd name="T15" fmla="*/ 12 h 16"/>
                  <a:gd name="T16" fmla="*/ 0 w 8"/>
                  <a:gd name="T17" fmla="*/ 6 h 16"/>
                  <a:gd name="T18" fmla="*/ 0 w 8"/>
                  <a:gd name="T19" fmla="*/ 6 h 16"/>
                  <a:gd name="T20" fmla="*/ 2 w 8"/>
                  <a:gd name="T21" fmla="*/ 0 h 16"/>
                  <a:gd name="T22" fmla="*/ 4 w 8"/>
                  <a:gd name="T23" fmla="*/ 2 h 16"/>
                  <a:gd name="T24" fmla="*/ 6 w 8"/>
                  <a:gd name="T25" fmla="*/ 4 h 16"/>
                  <a:gd name="T26" fmla="*/ 8 w 8"/>
                  <a:gd name="T27" fmla="*/ 4 h 16"/>
                  <a:gd name="T28" fmla="*/ 8 w 8"/>
                  <a:gd name="T2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8" y="4"/>
                    </a:moveTo>
                    <a:lnTo>
                      <a:pt x="8" y="4"/>
                    </a:lnTo>
                    <a:lnTo>
                      <a:pt x="6" y="10"/>
                    </a:lnTo>
                    <a:lnTo>
                      <a:pt x="6" y="16"/>
                    </a:lnTo>
                    <a:lnTo>
                      <a:pt x="6" y="16"/>
                    </a:lnTo>
                    <a:lnTo>
                      <a:pt x="2" y="16"/>
                    </a:lnTo>
                    <a:lnTo>
                      <a:pt x="2" y="14"/>
                    </a:lnTo>
                    <a:lnTo>
                      <a:pt x="0" y="12"/>
                    </a:lnTo>
                    <a:lnTo>
                      <a:pt x="0" y="6"/>
                    </a:lnTo>
                    <a:lnTo>
                      <a:pt x="0" y="6"/>
                    </a:lnTo>
                    <a:lnTo>
                      <a:pt x="2" y="0"/>
                    </a:lnTo>
                    <a:lnTo>
                      <a:pt x="4" y="2"/>
                    </a:lnTo>
                    <a:lnTo>
                      <a:pt x="6" y="4"/>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3" name="Freeform 2425">
                <a:extLst>
                  <a:ext uri="{FF2B5EF4-FFF2-40B4-BE49-F238E27FC236}">
                    <a16:creationId xmlns:a16="http://schemas.microsoft.com/office/drawing/2014/main" id="{A2381B13-2CD7-A080-5FDB-0667F290DFE9}"/>
                  </a:ext>
                </a:extLst>
              </p:cNvPr>
              <p:cNvSpPr>
                <a:spLocks/>
              </p:cNvSpPr>
              <p:nvPr/>
            </p:nvSpPr>
            <p:spPr bwMode="auto">
              <a:xfrm>
                <a:off x="2008" y="1860"/>
                <a:ext cx="10" cy="8"/>
              </a:xfrm>
              <a:custGeom>
                <a:avLst/>
                <a:gdLst>
                  <a:gd name="T0" fmla="*/ 10 w 10"/>
                  <a:gd name="T1" fmla="*/ 4 h 8"/>
                  <a:gd name="T2" fmla="*/ 10 w 10"/>
                  <a:gd name="T3" fmla="*/ 4 h 8"/>
                  <a:gd name="T4" fmla="*/ 10 w 10"/>
                  <a:gd name="T5" fmla="*/ 4 h 8"/>
                  <a:gd name="T6" fmla="*/ 8 w 10"/>
                  <a:gd name="T7" fmla="*/ 4 h 8"/>
                  <a:gd name="T8" fmla="*/ 4 w 10"/>
                  <a:gd name="T9" fmla="*/ 6 h 8"/>
                  <a:gd name="T10" fmla="*/ 2 w 10"/>
                  <a:gd name="T11" fmla="*/ 8 h 8"/>
                  <a:gd name="T12" fmla="*/ 0 w 10"/>
                  <a:gd name="T13" fmla="*/ 4 h 8"/>
                  <a:gd name="T14" fmla="*/ 0 w 10"/>
                  <a:gd name="T15" fmla="*/ 4 h 8"/>
                  <a:gd name="T16" fmla="*/ 2 w 10"/>
                  <a:gd name="T17" fmla="*/ 2 h 8"/>
                  <a:gd name="T18" fmla="*/ 4 w 10"/>
                  <a:gd name="T19" fmla="*/ 0 h 8"/>
                  <a:gd name="T20" fmla="*/ 8 w 10"/>
                  <a:gd name="T21" fmla="*/ 0 h 8"/>
                  <a:gd name="T22" fmla="*/ 10 w 10"/>
                  <a:gd name="T23" fmla="*/ 4 h 8"/>
                  <a:gd name="T24" fmla="*/ 1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4"/>
                    </a:moveTo>
                    <a:lnTo>
                      <a:pt x="10" y="4"/>
                    </a:lnTo>
                    <a:lnTo>
                      <a:pt x="10" y="4"/>
                    </a:lnTo>
                    <a:lnTo>
                      <a:pt x="8" y="4"/>
                    </a:lnTo>
                    <a:lnTo>
                      <a:pt x="4" y="6"/>
                    </a:lnTo>
                    <a:lnTo>
                      <a:pt x="2" y="8"/>
                    </a:lnTo>
                    <a:lnTo>
                      <a:pt x="0" y="4"/>
                    </a:lnTo>
                    <a:lnTo>
                      <a:pt x="0" y="4"/>
                    </a:lnTo>
                    <a:lnTo>
                      <a:pt x="2" y="2"/>
                    </a:lnTo>
                    <a:lnTo>
                      <a:pt x="4"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4" name="Freeform 2426">
                <a:extLst>
                  <a:ext uri="{FF2B5EF4-FFF2-40B4-BE49-F238E27FC236}">
                    <a16:creationId xmlns:a16="http://schemas.microsoft.com/office/drawing/2014/main" id="{A0017003-AB7C-2E07-DA5E-5D33CBA0727F}"/>
                  </a:ext>
                </a:extLst>
              </p:cNvPr>
              <p:cNvSpPr>
                <a:spLocks/>
              </p:cNvSpPr>
              <p:nvPr/>
            </p:nvSpPr>
            <p:spPr bwMode="auto">
              <a:xfrm>
                <a:off x="2022" y="1772"/>
                <a:ext cx="12" cy="8"/>
              </a:xfrm>
              <a:custGeom>
                <a:avLst/>
                <a:gdLst>
                  <a:gd name="T0" fmla="*/ 12 w 12"/>
                  <a:gd name="T1" fmla="*/ 4 h 8"/>
                  <a:gd name="T2" fmla="*/ 12 w 12"/>
                  <a:gd name="T3" fmla="*/ 4 h 8"/>
                  <a:gd name="T4" fmla="*/ 6 w 12"/>
                  <a:gd name="T5" fmla="*/ 4 h 8"/>
                  <a:gd name="T6" fmla="*/ 0 w 12"/>
                  <a:gd name="T7" fmla="*/ 8 h 8"/>
                  <a:gd name="T8" fmla="*/ 0 w 12"/>
                  <a:gd name="T9" fmla="*/ 8 h 8"/>
                  <a:gd name="T10" fmla="*/ 0 w 12"/>
                  <a:gd name="T11" fmla="*/ 2 h 8"/>
                  <a:gd name="T12" fmla="*/ 2 w 12"/>
                  <a:gd name="T13" fmla="*/ 0 h 8"/>
                  <a:gd name="T14" fmla="*/ 6 w 12"/>
                  <a:gd name="T15" fmla="*/ 0 h 8"/>
                  <a:gd name="T16" fmla="*/ 6 w 12"/>
                  <a:gd name="T17" fmla="*/ 0 h 8"/>
                  <a:gd name="T18" fmla="*/ 10 w 12"/>
                  <a:gd name="T19" fmla="*/ 0 h 8"/>
                  <a:gd name="T20" fmla="*/ 12 w 12"/>
                  <a:gd name="T21" fmla="*/ 4 h 8"/>
                  <a:gd name="T22" fmla="*/ 12 w 12"/>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12" y="4"/>
                    </a:moveTo>
                    <a:lnTo>
                      <a:pt x="12" y="4"/>
                    </a:lnTo>
                    <a:lnTo>
                      <a:pt x="6" y="4"/>
                    </a:lnTo>
                    <a:lnTo>
                      <a:pt x="0" y="8"/>
                    </a:lnTo>
                    <a:lnTo>
                      <a:pt x="0" y="8"/>
                    </a:lnTo>
                    <a:lnTo>
                      <a:pt x="0" y="2"/>
                    </a:lnTo>
                    <a:lnTo>
                      <a:pt x="2" y="0"/>
                    </a:lnTo>
                    <a:lnTo>
                      <a:pt x="6" y="0"/>
                    </a:lnTo>
                    <a:lnTo>
                      <a:pt x="6" y="0"/>
                    </a:lnTo>
                    <a:lnTo>
                      <a:pt x="10"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5" name="Freeform 2427">
                <a:extLst>
                  <a:ext uri="{FF2B5EF4-FFF2-40B4-BE49-F238E27FC236}">
                    <a16:creationId xmlns:a16="http://schemas.microsoft.com/office/drawing/2014/main" id="{879C7B41-68AD-AFAD-509A-76BCD7294A48}"/>
                  </a:ext>
                </a:extLst>
              </p:cNvPr>
              <p:cNvSpPr>
                <a:spLocks/>
              </p:cNvSpPr>
              <p:nvPr/>
            </p:nvSpPr>
            <p:spPr bwMode="auto">
              <a:xfrm>
                <a:off x="1992" y="1710"/>
                <a:ext cx="6" cy="6"/>
              </a:xfrm>
              <a:custGeom>
                <a:avLst/>
                <a:gdLst>
                  <a:gd name="T0" fmla="*/ 6 w 6"/>
                  <a:gd name="T1" fmla="*/ 2 h 6"/>
                  <a:gd name="T2" fmla="*/ 6 w 6"/>
                  <a:gd name="T3" fmla="*/ 2 h 6"/>
                  <a:gd name="T4" fmla="*/ 4 w 6"/>
                  <a:gd name="T5" fmla="*/ 6 h 6"/>
                  <a:gd name="T6" fmla="*/ 4 w 6"/>
                  <a:gd name="T7" fmla="*/ 6 h 6"/>
                  <a:gd name="T8" fmla="*/ 0 w 6"/>
                  <a:gd name="T9" fmla="*/ 4 h 6"/>
                  <a:gd name="T10" fmla="*/ 0 w 6"/>
                  <a:gd name="T11" fmla="*/ 4 h 6"/>
                  <a:gd name="T12" fmla="*/ 2 w 6"/>
                  <a:gd name="T13" fmla="*/ 0 h 6"/>
                  <a:gd name="T14" fmla="*/ 4 w 6"/>
                  <a:gd name="T15" fmla="*/ 0 h 6"/>
                  <a:gd name="T16" fmla="*/ 6 w 6"/>
                  <a:gd name="T17" fmla="*/ 2 h 6"/>
                  <a:gd name="T18" fmla="*/ 6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2"/>
                    </a:moveTo>
                    <a:lnTo>
                      <a:pt x="6" y="2"/>
                    </a:lnTo>
                    <a:lnTo>
                      <a:pt x="4" y="6"/>
                    </a:lnTo>
                    <a:lnTo>
                      <a:pt x="4" y="6"/>
                    </a:lnTo>
                    <a:lnTo>
                      <a:pt x="0" y="4"/>
                    </a:lnTo>
                    <a:lnTo>
                      <a:pt x="0" y="4"/>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6" name="Freeform 2428">
                <a:extLst>
                  <a:ext uri="{FF2B5EF4-FFF2-40B4-BE49-F238E27FC236}">
                    <a16:creationId xmlns:a16="http://schemas.microsoft.com/office/drawing/2014/main" id="{F26723D0-ED4A-0EC1-EF81-F523B5B164C7}"/>
                  </a:ext>
                </a:extLst>
              </p:cNvPr>
              <p:cNvSpPr>
                <a:spLocks/>
              </p:cNvSpPr>
              <p:nvPr/>
            </p:nvSpPr>
            <p:spPr bwMode="auto">
              <a:xfrm>
                <a:off x="2072" y="1764"/>
                <a:ext cx="6" cy="8"/>
              </a:xfrm>
              <a:custGeom>
                <a:avLst/>
                <a:gdLst>
                  <a:gd name="T0" fmla="*/ 6 w 6"/>
                  <a:gd name="T1" fmla="*/ 8 h 8"/>
                  <a:gd name="T2" fmla="*/ 6 w 6"/>
                  <a:gd name="T3" fmla="*/ 8 h 8"/>
                  <a:gd name="T4" fmla="*/ 4 w 6"/>
                  <a:gd name="T5" fmla="*/ 8 h 8"/>
                  <a:gd name="T6" fmla="*/ 2 w 6"/>
                  <a:gd name="T7" fmla="*/ 8 h 8"/>
                  <a:gd name="T8" fmla="*/ 0 w 6"/>
                  <a:gd name="T9" fmla="*/ 4 h 8"/>
                  <a:gd name="T10" fmla="*/ 0 w 6"/>
                  <a:gd name="T11" fmla="*/ 4 h 8"/>
                  <a:gd name="T12" fmla="*/ 2 w 6"/>
                  <a:gd name="T13" fmla="*/ 0 h 8"/>
                  <a:gd name="T14" fmla="*/ 4 w 6"/>
                  <a:gd name="T15" fmla="*/ 2 h 8"/>
                  <a:gd name="T16" fmla="*/ 6 w 6"/>
                  <a:gd name="T17" fmla="*/ 8 h 8"/>
                  <a:gd name="T18" fmla="*/ 6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8"/>
                    </a:moveTo>
                    <a:lnTo>
                      <a:pt x="6" y="8"/>
                    </a:lnTo>
                    <a:lnTo>
                      <a:pt x="4" y="8"/>
                    </a:lnTo>
                    <a:lnTo>
                      <a:pt x="2" y="8"/>
                    </a:lnTo>
                    <a:lnTo>
                      <a:pt x="0" y="4"/>
                    </a:lnTo>
                    <a:lnTo>
                      <a:pt x="0" y="4"/>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7" name="Freeform 2429">
                <a:extLst>
                  <a:ext uri="{FF2B5EF4-FFF2-40B4-BE49-F238E27FC236}">
                    <a16:creationId xmlns:a16="http://schemas.microsoft.com/office/drawing/2014/main" id="{9D6E0D61-9022-9861-D0FA-197049447D22}"/>
                  </a:ext>
                </a:extLst>
              </p:cNvPr>
              <p:cNvSpPr>
                <a:spLocks/>
              </p:cNvSpPr>
              <p:nvPr/>
            </p:nvSpPr>
            <p:spPr bwMode="auto">
              <a:xfrm>
                <a:off x="1878" y="1802"/>
                <a:ext cx="8" cy="4"/>
              </a:xfrm>
              <a:custGeom>
                <a:avLst/>
                <a:gdLst>
                  <a:gd name="T0" fmla="*/ 8 w 8"/>
                  <a:gd name="T1" fmla="*/ 0 h 4"/>
                  <a:gd name="T2" fmla="*/ 8 w 8"/>
                  <a:gd name="T3" fmla="*/ 0 h 4"/>
                  <a:gd name="T4" fmla="*/ 6 w 8"/>
                  <a:gd name="T5" fmla="*/ 4 h 4"/>
                  <a:gd name="T6" fmla="*/ 6 w 8"/>
                  <a:gd name="T7" fmla="*/ 4 h 4"/>
                  <a:gd name="T8" fmla="*/ 2 w 8"/>
                  <a:gd name="T9" fmla="*/ 4 h 4"/>
                  <a:gd name="T10" fmla="*/ 2 w 8"/>
                  <a:gd name="T11" fmla="*/ 2 h 4"/>
                  <a:gd name="T12" fmla="*/ 0 w 8"/>
                  <a:gd name="T13" fmla="*/ 0 h 4"/>
                  <a:gd name="T14" fmla="*/ 0 w 8"/>
                  <a:gd name="T15" fmla="*/ 0 h 4"/>
                  <a:gd name="T16" fmla="*/ 8 w 8"/>
                  <a:gd name="T17" fmla="*/ 0 h 4"/>
                  <a:gd name="T18" fmla="*/ 8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0"/>
                    </a:moveTo>
                    <a:lnTo>
                      <a:pt x="8" y="0"/>
                    </a:lnTo>
                    <a:lnTo>
                      <a:pt x="6" y="4"/>
                    </a:lnTo>
                    <a:lnTo>
                      <a:pt x="6" y="4"/>
                    </a:lnTo>
                    <a:lnTo>
                      <a:pt x="2" y="4"/>
                    </a:lnTo>
                    <a:lnTo>
                      <a:pt x="2" y="2"/>
                    </a:lnTo>
                    <a:lnTo>
                      <a:pt x="0" y="0"/>
                    </a:lnTo>
                    <a:lnTo>
                      <a:pt x="0"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8" name="Freeform 2430">
                <a:extLst>
                  <a:ext uri="{FF2B5EF4-FFF2-40B4-BE49-F238E27FC236}">
                    <a16:creationId xmlns:a16="http://schemas.microsoft.com/office/drawing/2014/main" id="{6F0DD8F8-3C6F-97AA-3D34-B43E85D9AD44}"/>
                  </a:ext>
                </a:extLst>
              </p:cNvPr>
              <p:cNvSpPr>
                <a:spLocks/>
              </p:cNvSpPr>
              <p:nvPr/>
            </p:nvSpPr>
            <p:spPr bwMode="auto">
              <a:xfrm>
                <a:off x="1974" y="1603"/>
                <a:ext cx="10" cy="12"/>
              </a:xfrm>
              <a:custGeom>
                <a:avLst/>
                <a:gdLst>
                  <a:gd name="T0" fmla="*/ 0 w 10"/>
                  <a:gd name="T1" fmla="*/ 6 h 12"/>
                  <a:gd name="T2" fmla="*/ 0 w 10"/>
                  <a:gd name="T3" fmla="*/ 6 h 12"/>
                  <a:gd name="T4" fmla="*/ 4 w 10"/>
                  <a:gd name="T5" fmla="*/ 2 h 12"/>
                  <a:gd name="T6" fmla="*/ 6 w 10"/>
                  <a:gd name="T7" fmla="*/ 0 h 12"/>
                  <a:gd name="T8" fmla="*/ 8 w 10"/>
                  <a:gd name="T9" fmla="*/ 4 h 12"/>
                  <a:gd name="T10" fmla="*/ 8 w 10"/>
                  <a:gd name="T11" fmla="*/ 4 h 12"/>
                  <a:gd name="T12" fmla="*/ 10 w 10"/>
                  <a:gd name="T13" fmla="*/ 8 h 12"/>
                  <a:gd name="T14" fmla="*/ 10 w 10"/>
                  <a:gd name="T15" fmla="*/ 8 h 12"/>
                  <a:gd name="T16" fmla="*/ 8 w 10"/>
                  <a:gd name="T17" fmla="*/ 10 h 12"/>
                  <a:gd name="T18" fmla="*/ 4 w 10"/>
                  <a:gd name="T19" fmla="*/ 12 h 12"/>
                  <a:gd name="T20" fmla="*/ 2 w 10"/>
                  <a:gd name="T21" fmla="*/ 10 h 12"/>
                  <a:gd name="T22" fmla="*/ 0 w 10"/>
                  <a:gd name="T23" fmla="*/ 6 h 12"/>
                  <a:gd name="T24" fmla="*/ 0 w 10"/>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0" y="6"/>
                    </a:moveTo>
                    <a:lnTo>
                      <a:pt x="0" y="6"/>
                    </a:lnTo>
                    <a:lnTo>
                      <a:pt x="4" y="2"/>
                    </a:lnTo>
                    <a:lnTo>
                      <a:pt x="6" y="0"/>
                    </a:lnTo>
                    <a:lnTo>
                      <a:pt x="8" y="4"/>
                    </a:lnTo>
                    <a:lnTo>
                      <a:pt x="8" y="4"/>
                    </a:lnTo>
                    <a:lnTo>
                      <a:pt x="10" y="8"/>
                    </a:lnTo>
                    <a:lnTo>
                      <a:pt x="10" y="8"/>
                    </a:lnTo>
                    <a:lnTo>
                      <a:pt x="8" y="10"/>
                    </a:lnTo>
                    <a:lnTo>
                      <a:pt x="4" y="12"/>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9" name="Freeform 2431">
                <a:extLst>
                  <a:ext uri="{FF2B5EF4-FFF2-40B4-BE49-F238E27FC236}">
                    <a16:creationId xmlns:a16="http://schemas.microsoft.com/office/drawing/2014/main" id="{3EB984F3-60CE-7CD8-BE9C-336EBB29E64E}"/>
                  </a:ext>
                </a:extLst>
              </p:cNvPr>
              <p:cNvSpPr>
                <a:spLocks/>
              </p:cNvSpPr>
              <p:nvPr/>
            </p:nvSpPr>
            <p:spPr bwMode="auto">
              <a:xfrm>
                <a:off x="1916" y="1595"/>
                <a:ext cx="4" cy="10"/>
              </a:xfrm>
              <a:custGeom>
                <a:avLst/>
                <a:gdLst>
                  <a:gd name="T0" fmla="*/ 4 w 4"/>
                  <a:gd name="T1" fmla="*/ 0 h 10"/>
                  <a:gd name="T2" fmla="*/ 4 w 4"/>
                  <a:gd name="T3" fmla="*/ 0 h 10"/>
                  <a:gd name="T4" fmla="*/ 4 w 4"/>
                  <a:gd name="T5" fmla="*/ 6 h 10"/>
                  <a:gd name="T6" fmla="*/ 4 w 4"/>
                  <a:gd name="T7" fmla="*/ 8 h 10"/>
                  <a:gd name="T8" fmla="*/ 2 w 4"/>
                  <a:gd name="T9" fmla="*/ 10 h 10"/>
                  <a:gd name="T10" fmla="*/ 2 w 4"/>
                  <a:gd name="T11" fmla="*/ 10 h 10"/>
                  <a:gd name="T12" fmla="*/ 0 w 4"/>
                  <a:gd name="T13" fmla="*/ 8 h 10"/>
                  <a:gd name="T14" fmla="*/ 0 w 4"/>
                  <a:gd name="T15" fmla="*/ 4 h 10"/>
                  <a:gd name="T16" fmla="*/ 0 w 4"/>
                  <a:gd name="T17" fmla="*/ 4 h 10"/>
                  <a:gd name="T18" fmla="*/ 0 w 4"/>
                  <a:gd name="T19" fmla="*/ 0 h 10"/>
                  <a:gd name="T20" fmla="*/ 2 w 4"/>
                  <a:gd name="T21" fmla="*/ 0 h 10"/>
                  <a:gd name="T22" fmla="*/ 4 w 4"/>
                  <a:gd name="T23" fmla="*/ 0 h 10"/>
                  <a:gd name="T24" fmla="*/ 4 w 4"/>
                  <a:gd name="T25" fmla="*/ 0 h 10"/>
                  <a:gd name="T26" fmla="*/ 4 w 4"/>
                  <a:gd name="T27" fmla="*/ 0 h 10"/>
                  <a:gd name="T28" fmla="*/ 4 w 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0">
                    <a:moveTo>
                      <a:pt x="4" y="0"/>
                    </a:moveTo>
                    <a:lnTo>
                      <a:pt x="4" y="0"/>
                    </a:lnTo>
                    <a:lnTo>
                      <a:pt x="4" y="6"/>
                    </a:lnTo>
                    <a:lnTo>
                      <a:pt x="4" y="8"/>
                    </a:lnTo>
                    <a:lnTo>
                      <a:pt x="2" y="10"/>
                    </a:lnTo>
                    <a:lnTo>
                      <a:pt x="2" y="10"/>
                    </a:lnTo>
                    <a:lnTo>
                      <a:pt x="0" y="8"/>
                    </a:lnTo>
                    <a:lnTo>
                      <a:pt x="0" y="4"/>
                    </a:lnTo>
                    <a:lnTo>
                      <a:pt x="0" y="4"/>
                    </a:lnTo>
                    <a:lnTo>
                      <a:pt x="0" y="0"/>
                    </a:lnTo>
                    <a:lnTo>
                      <a:pt x="2"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0" name="Freeform 2432">
                <a:extLst>
                  <a:ext uri="{FF2B5EF4-FFF2-40B4-BE49-F238E27FC236}">
                    <a16:creationId xmlns:a16="http://schemas.microsoft.com/office/drawing/2014/main" id="{EBA9619E-5910-0A64-ABCF-F0D5C391AF2A}"/>
                  </a:ext>
                </a:extLst>
              </p:cNvPr>
              <p:cNvSpPr>
                <a:spLocks/>
              </p:cNvSpPr>
              <p:nvPr/>
            </p:nvSpPr>
            <p:spPr bwMode="auto">
              <a:xfrm>
                <a:off x="1944" y="1607"/>
                <a:ext cx="4" cy="4"/>
              </a:xfrm>
              <a:custGeom>
                <a:avLst/>
                <a:gdLst>
                  <a:gd name="T0" fmla="*/ 4 w 4"/>
                  <a:gd name="T1" fmla="*/ 2 h 4"/>
                  <a:gd name="T2" fmla="*/ 4 w 4"/>
                  <a:gd name="T3" fmla="*/ 2 h 4"/>
                  <a:gd name="T4" fmla="*/ 2 w 4"/>
                  <a:gd name="T5" fmla="*/ 4 h 4"/>
                  <a:gd name="T6" fmla="*/ 2 w 4"/>
                  <a:gd name="T7" fmla="*/ 4 h 4"/>
                  <a:gd name="T8" fmla="*/ 0 w 4"/>
                  <a:gd name="T9" fmla="*/ 0 h 4"/>
                  <a:gd name="T10" fmla="*/ 0 w 4"/>
                  <a:gd name="T11" fmla="*/ 0 h 4"/>
                  <a:gd name="T12" fmla="*/ 2 w 4"/>
                  <a:gd name="T13" fmla="*/ 0 h 4"/>
                  <a:gd name="T14" fmla="*/ 2 w 4"/>
                  <a:gd name="T15" fmla="*/ 0 h 4"/>
                  <a:gd name="T16" fmla="*/ 4 w 4"/>
                  <a:gd name="T17" fmla="*/ 0 h 4"/>
                  <a:gd name="T18" fmla="*/ 4 w 4"/>
                  <a:gd name="T19" fmla="*/ 2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lnTo>
                      <a:pt x="4" y="2"/>
                    </a:lnTo>
                    <a:lnTo>
                      <a:pt x="2" y="4"/>
                    </a:lnTo>
                    <a:lnTo>
                      <a:pt x="2" y="4"/>
                    </a:lnTo>
                    <a:lnTo>
                      <a:pt x="0" y="0"/>
                    </a:lnTo>
                    <a:lnTo>
                      <a:pt x="0" y="0"/>
                    </a:lnTo>
                    <a:lnTo>
                      <a:pt x="2" y="0"/>
                    </a:lnTo>
                    <a:lnTo>
                      <a:pt x="2" y="0"/>
                    </a:lnTo>
                    <a:lnTo>
                      <a:pt x="4"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1" name="Freeform 2433">
                <a:extLst>
                  <a:ext uri="{FF2B5EF4-FFF2-40B4-BE49-F238E27FC236}">
                    <a16:creationId xmlns:a16="http://schemas.microsoft.com/office/drawing/2014/main" id="{A51C96D2-8335-59EA-37CD-F07BA8587855}"/>
                  </a:ext>
                </a:extLst>
              </p:cNvPr>
              <p:cNvSpPr>
                <a:spLocks/>
              </p:cNvSpPr>
              <p:nvPr/>
            </p:nvSpPr>
            <p:spPr bwMode="auto">
              <a:xfrm>
                <a:off x="1838" y="1609"/>
                <a:ext cx="16" cy="23"/>
              </a:xfrm>
              <a:custGeom>
                <a:avLst/>
                <a:gdLst>
                  <a:gd name="T0" fmla="*/ 16 w 16"/>
                  <a:gd name="T1" fmla="*/ 4 h 23"/>
                  <a:gd name="T2" fmla="*/ 16 w 16"/>
                  <a:gd name="T3" fmla="*/ 4 h 23"/>
                  <a:gd name="T4" fmla="*/ 16 w 16"/>
                  <a:gd name="T5" fmla="*/ 10 h 23"/>
                  <a:gd name="T6" fmla="*/ 14 w 16"/>
                  <a:gd name="T7" fmla="*/ 14 h 23"/>
                  <a:gd name="T8" fmla="*/ 10 w 16"/>
                  <a:gd name="T9" fmla="*/ 16 h 23"/>
                  <a:gd name="T10" fmla="*/ 8 w 16"/>
                  <a:gd name="T11" fmla="*/ 21 h 23"/>
                  <a:gd name="T12" fmla="*/ 8 w 16"/>
                  <a:gd name="T13" fmla="*/ 21 h 23"/>
                  <a:gd name="T14" fmla="*/ 8 w 16"/>
                  <a:gd name="T15" fmla="*/ 23 h 23"/>
                  <a:gd name="T16" fmla="*/ 6 w 16"/>
                  <a:gd name="T17" fmla="*/ 23 h 23"/>
                  <a:gd name="T18" fmla="*/ 6 w 16"/>
                  <a:gd name="T19" fmla="*/ 16 h 23"/>
                  <a:gd name="T20" fmla="*/ 6 w 16"/>
                  <a:gd name="T21" fmla="*/ 16 h 23"/>
                  <a:gd name="T22" fmla="*/ 6 w 16"/>
                  <a:gd name="T23" fmla="*/ 10 h 23"/>
                  <a:gd name="T24" fmla="*/ 6 w 16"/>
                  <a:gd name="T25" fmla="*/ 8 h 23"/>
                  <a:gd name="T26" fmla="*/ 6 w 16"/>
                  <a:gd name="T27" fmla="*/ 10 h 23"/>
                  <a:gd name="T28" fmla="*/ 6 w 16"/>
                  <a:gd name="T29" fmla="*/ 10 h 23"/>
                  <a:gd name="T30" fmla="*/ 4 w 16"/>
                  <a:gd name="T31" fmla="*/ 10 h 23"/>
                  <a:gd name="T32" fmla="*/ 4 w 16"/>
                  <a:gd name="T33" fmla="*/ 10 h 23"/>
                  <a:gd name="T34" fmla="*/ 2 w 16"/>
                  <a:gd name="T35" fmla="*/ 8 h 23"/>
                  <a:gd name="T36" fmla="*/ 0 w 16"/>
                  <a:gd name="T37" fmla="*/ 8 h 23"/>
                  <a:gd name="T38" fmla="*/ 0 w 16"/>
                  <a:gd name="T39" fmla="*/ 8 h 23"/>
                  <a:gd name="T40" fmla="*/ 0 w 16"/>
                  <a:gd name="T41" fmla="*/ 16 h 23"/>
                  <a:gd name="T42" fmla="*/ 0 w 16"/>
                  <a:gd name="T43" fmla="*/ 16 h 23"/>
                  <a:gd name="T44" fmla="*/ 0 w 16"/>
                  <a:gd name="T45" fmla="*/ 2 h 23"/>
                  <a:gd name="T46" fmla="*/ 0 w 16"/>
                  <a:gd name="T47" fmla="*/ 0 h 23"/>
                  <a:gd name="T48" fmla="*/ 4 w 16"/>
                  <a:gd name="T49" fmla="*/ 2 h 23"/>
                  <a:gd name="T50" fmla="*/ 4 w 16"/>
                  <a:gd name="T51" fmla="*/ 2 h 23"/>
                  <a:gd name="T52" fmla="*/ 10 w 16"/>
                  <a:gd name="T53" fmla="*/ 6 h 23"/>
                  <a:gd name="T54" fmla="*/ 14 w 16"/>
                  <a:gd name="T55" fmla="*/ 8 h 23"/>
                  <a:gd name="T56" fmla="*/ 16 w 16"/>
                  <a:gd name="T57" fmla="*/ 4 h 23"/>
                  <a:gd name="T58" fmla="*/ 16 w 16"/>
                  <a:gd name="T5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23">
                    <a:moveTo>
                      <a:pt x="16" y="4"/>
                    </a:moveTo>
                    <a:lnTo>
                      <a:pt x="16" y="4"/>
                    </a:lnTo>
                    <a:lnTo>
                      <a:pt x="16" y="10"/>
                    </a:lnTo>
                    <a:lnTo>
                      <a:pt x="14" y="14"/>
                    </a:lnTo>
                    <a:lnTo>
                      <a:pt x="10" y="16"/>
                    </a:lnTo>
                    <a:lnTo>
                      <a:pt x="8" y="21"/>
                    </a:lnTo>
                    <a:lnTo>
                      <a:pt x="8" y="21"/>
                    </a:lnTo>
                    <a:lnTo>
                      <a:pt x="8" y="23"/>
                    </a:lnTo>
                    <a:lnTo>
                      <a:pt x="6" y="23"/>
                    </a:lnTo>
                    <a:lnTo>
                      <a:pt x="6" y="16"/>
                    </a:lnTo>
                    <a:lnTo>
                      <a:pt x="6" y="16"/>
                    </a:lnTo>
                    <a:lnTo>
                      <a:pt x="6" y="10"/>
                    </a:lnTo>
                    <a:lnTo>
                      <a:pt x="6" y="8"/>
                    </a:lnTo>
                    <a:lnTo>
                      <a:pt x="6" y="10"/>
                    </a:lnTo>
                    <a:lnTo>
                      <a:pt x="6" y="10"/>
                    </a:lnTo>
                    <a:lnTo>
                      <a:pt x="4" y="10"/>
                    </a:lnTo>
                    <a:lnTo>
                      <a:pt x="4" y="10"/>
                    </a:lnTo>
                    <a:lnTo>
                      <a:pt x="2" y="8"/>
                    </a:lnTo>
                    <a:lnTo>
                      <a:pt x="0" y="8"/>
                    </a:lnTo>
                    <a:lnTo>
                      <a:pt x="0" y="8"/>
                    </a:lnTo>
                    <a:lnTo>
                      <a:pt x="0" y="16"/>
                    </a:lnTo>
                    <a:lnTo>
                      <a:pt x="0" y="16"/>
                    </a:lnTo>
                    <a:lnTo>
                      <a:pt x="0" y="2"/>
                    </a:lnTo>
                    <a:lnTo>
                      <a:pt x="0" y="0"/>
                    </a:lnTo>
                    <a:lnTo>
                      <a:pt x="4" y="2"/>
                    </a:lnTo>
                    <a:lnTo>
                      <a:pt x="4" y="2"/>
                    </a:lnTo>
                    <a:lnTo>
                      <a:pt x="10" y="6"/>
                    </a:lnTo>
                    <a:lnTo>
                      <a:pt x="14" y="8"/>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2" name="Freeform 2434">
                <a:extLst>
                  <a:ext uri="{FF2B5EF4-FFF2-40B4-BE49-F238E27FC236}">
                    <a16:creationId xmlns:a16="http://schemas.microsoft.com/office/drawing/2014/main" id="{E8ACC3A7-29E4-FF0C-CFE6-6FBAC1A1C498}"/>
                  </a:ext>
                </a:extLst>
              </p:cNvPr>
              <p:cNvSpPr>
                <a:spLocks/>
              </p:cNvSpPr>
              <p:nvPr/>
            </p:nvSpPr>
            <p:spPr bwMode="auto">
              <a:xfrm>
                <a:off x="1822" y="1603"/>
                <a:ext cx="10" cy="14"/>
              </a:xfrm>
              <a:custGeom>
                <a:avLst/>
                <a:gdLst>
                  <a:gd name="T0" fmla="*/ 0 w 10"/>
                  <a:gd name="T1" fmla="*/ 10 h 14"/>
                  <a:gd name="T2" fmla="*/ 0 w 10"/>
                  <a:gd name="T3" fmla="*/ 10 h 14"/>
                  <a:gd name="T4" fmla="*/ 4 w 10"/>
                  <a:gd name="T5" fmla="*/ 0 h 14"/>
                  <a:gd name="T6" fmla="*/ 6 w 10"/>
                  <a:gd name="T7" fmla="*/ 0 h 14"/>
                  <a:gd name="T8" fmla="*/ 8 w 10"/>
                  <a:gd name="T9" fmla="*/ 4 h 14"/>
                  <a:gd name="T10" fmla="*/ 8 w 10"/>
                  <a:gd name="T11" fmla="*/ 4 h 14"/>
                  <a:gd name="T12" fmla="*/ 10 w 10"/>
                  <a:gd name="T13" fmla="*/ 6 h 14"/>
                  <a:gd name="T14" fmla="*/ 10 w 10"/>
                  <a:gd name="T15" fmla="*/ 12 h 14"/>
                  <a:gd name="T16" fmla="*/ 10 w 10"/>
                  <a:gd name="T17" fmla="*/ 12 h 14"/>
                  <a:gd name="T18" fmla="*/ 8 w 10"/>
                  <a:gd name="T19" fmla="*/ 14 h 14"/>
                  <a:gd name="T20" fmla="*/ 8 w 10"/>
                  <a:gd name="T21" fmla="*/ 12 h 14"/>
                  <a:gd name="T22" fmla="*/ 8 w 10"/>
                  <a:gd name="T23" fmla="*/ 12 h 14"/>
                  <a:gd name="T24" fmla="*/ 4 w 10"/>
                  <a:gd name="T25" fmla="*/ 10 h 14"/>
                  <a:gd name="T26" fmla="*/ 0 w 10"/>
                  <a:gd name="T27" fmla="*/ 10 h 14"/>
                  <a:gd name="T28" fmla="*/ 0 w 10"/>
                  <a:gd name="T29" fmla="*/ 10 h 14"/>
                  <a:gd name="T30" fmla="*/ 0 w 10"/>
                  <a:gd name="T31" fmla="*/ 10 h 14"/>
                  <a:gd name="T32" fmla="*/ 0 w 10"/>
                  <a:gd name="T3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0" y="10"/>
                    </a:moveTo>
                    <a:lnTo>
                      <a:pt x="0" y="10"/>
                    </a:lnTo>
                    <a:lnTo>
                      <a:pt x="4" y="0"/>
                    </a:lnTo>
                    <a:lnTo>
                      <a:pt x="6" y="0"/>
                    </a:lnTo>
                    <a:lnTo>
                      <a:pt x="8" y="4"/>
                    </a:lnTo>
                    <a:lnTo>
                      <a:pt x="8" y="4"/>
                    </a:lnTo>
                    <a:lnTo>
                      <a:pt x="10" y="6"/>
                    </a:lnTo>
                    <a:lnTo>
                      <a:pt x="10" y="12"/>
                    </a:lnTo>
                    <a:lnTo>
                      <a:pt x="10" y="12"/>
                    </a:lnTo>
                    <a:lnTo>
                      <a:pt x="8" y="14"/>
                    </a:lnTo>
                    <a:lnTo>
                      <a:pt x="8" y="12"/>
                    </a:lnTo>
                    <a:lnTo>
                      <a:pt x="8" y="12"/>
                    </a:lnTo>
                    <a:lnTo>
                      <a:pt x="4" y="10"/>
                    </a:lnTo>
                    <a:lnTo>
                      <a:pt x="0" y="10"/>
                    </a:lnTo>
                    <a:lnTo>
                      <a:pt x="0"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3" name="Freeform 2435">
                <a:extLst>
                  <a:ext uri="{FF2B5EF4-FFF2-40B4-BE49-F238E27FC236}">
                    <a16:creationId xmlns:a16="http://schemas.microsoft.com/office/drawing/2014/main" id="{06424D66-2E3E-1D7A-B4A2-77C4A2D2916E}"/>
                  </a:ext>
                </a:extLst>
              </p:cNvPr>
              <p:cNvSpPr>
                <a:spLocks/>
              </p:cNvSpPr>
              <p:nvPr/>
            </p:nvSpPr>
            <p:spPr bwMode="auto">
              <a:xfrm>
                <a:off x="1848" y="1577"/>
                <a:ext cx="4" cy="10"/>
              </a:xfrm>
              <a:custGeom>
                <a:avLst/>
                <a:gdLst>
                  <a:gd name="T0" fmla="*/ 2 w 4"/>
                  <a:gd name="T1" fmla="*/ 10 h 10"/>
                  <a:gd name="T2" fmla="*/ 2 w 4"/>
                  <a:gd name="T3" fmla="*/ 10 h 10"/>
                  <a:gd name="T4" fmla="*/ 0 w 4"/>
                  <a:gd name="T5" fmla="*/ 8 h 10"/>
                  <a:gd name="T6" fmla="*/ 0 w 4"/>
                  <a:gd name="T7" fmla="*/ 4 h 10"/>
                  <a:gd name="T8" fmla="*/ 0 w 4"/>
                  <a:gd name="T9" fmla="*/ 4 h 10"/>
                  <a:gd name="T10" fmla="*/ 0 w 4"/>
                  <a:gd name="T11" fmla="*/ 0 h 10"/>
                  <a:gd name="T12" fmla="*/ 2 w 4"/>
                  <a:gd name="T13" fmla="*/ 0 h 10"/>
                  <a:gd name="T14" fmla="*/ 2 w 4"/>
                  <a:gd name="T15" fmla="*/ 0 h 10"/>
                  <a:gd name="T16" fmla="*/ 4 w 4"/>
                  <a:gd name="T17" fmla="*/ 0 h 10"/>
                  <a:gd name="T18" fmla="*/ 4 w 4"/>
                  <a:gd name="T19" fmla="*/ 6 h 10"/>
                  <a:gd name="T20" fmla="*/ 4 w 4"/>
                  <a:gd name="T21" fmla="*/ 6 h 10"/>
                  <a:gd name="T22" fmla="*/ 4 w 4"/>
                  <a:gd name="T23" fmla="*/ 10 h 10"/>
                  <a:gd name="T24" fmla="*/ 2 w 4"/>
                  <a:gd name="T25" fmla="*/ 10 h 10"/>
                  <a:gd name="T26" fmla="*/ 2 w 4"/>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10"/>
                    </a:moveTo>
                    <a:lnTo>
                      <a:pt x="2" y="10"/>
                    </a:lnTo>
                    <a:lnTo>
                      <a:pt x="0" y="8"/>
                    </a:lnTo>
                    <a:lnTo>
                      <a:pt x="0" y="4"/>
                    </a:lnTo>
                    <a:lnTo>
                      <a:pt x="0" y="4"/>
                    </a:lnTo>
                    <a:lnTo>
                      <a:pt x="0" y="0"/>
                    </a:lnTo>
                    <a:lnTo>
                      <a:pt x="2" y="0"/>
                    </a:lnTo>
                    <a:lnTo>
                      <a:pt x="2" y="0"/>
                    </a:lnTo>
                    <a:lnTo>
                      <a:pt x="4" y="0"/>
                    </a:lnTo>
                    <a:lnTo>
                      <a:pt x="4" y="6"/>
                    </a:lnTo>
                    <a:lnTo>
                      <a:pt x="4" y="6"/>
                    </a:lnTo>
                    <a:lnTo>
                      <a:pt x="4"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4" name="Freeform 2436">
                <a:extLst>
                  <a:ext uri="{FF2B5EF4-FFF2-40B4-BE49-F238E27FC236}">
                    <a16:creationId xmlns:a16="http://schemas.microsoft.com/office/drawing/2014/main" id="{0201D894-CBB9-A92C-56D2-06AEF39866D1}"/>
                  </a:ext>
                </a:extLst>
              </p:cNvPr>
              <p:cNvSpPr>
                <a:spLocks/>
              </p:cNvSpPr>
              <p:nvPr/>
            </p:nvSpPr>
            <p:spPr bwMode="auto">
              <a:xfrm>
                <a:off x="1844" y="1603"/>
                <a:ext cx="6" cy="8"/>
              </a:xfrm>
              <a:custGeom>
                <a:avLst/>
                <a:gdLst>
                  <a:gd name="T0" fmla="*/ 0 w 6"/>
                  <a:gd name="T1" fmla="*/ 4 h 8"/>
                  <a:gd name="T2" fmla="*/ 0 w 6"/>
                  <a:gd name="T3" fmla="*/ 4 h 8"/>
                  <a:gd name="T4" fmla="*/ 4 w 6"/>
                  <a:gd name="T5" fmla="*/ 0 h 8"/>
                  <a:gd name="T6" fmla="*/ 6 w 6"/>
                  <a:gd name="T7" fmla="*/ 0 h 8"/>
                  <a:gd name="T8" fmla="*/ 6 w 6"/>
                  <a:gd name="T9" fmla="*/ 4 h 8"/>
                  <a:gd name="T10" fmla="*/ 6 w 6"/>
                  <a:gd name="T11" fmla="*/ 4 h 8"/>
                  <a:gd name="T12" fmla="*/ 6 w 6"/>
                  <a:gd name="T13" fmla="*/ 6 h 8"/>
                  <a:gd name="T14" fmla="*/ 6 w 6"/>
                  <a:gd name="T15" fmla="*/ 6 h 8"/>
                  <a:gd name="T16" fmla="*/ 4 w 6"/>
                  <a:gd name="T17" fmla="*/ 8 h 8"/>
                  <a:gd name="T18" fmla="*/ 4 w 6"/>
                  <a:gd name="T19" fmla="*/ 8 h 8"/>
                  <a:gd name="T20" fmla="*/ 0 w 6"/>
                  <a:gd name="T21" fmla="*/ 4 h 8"/>
                  <a:gd name="T22" fmla="*/ 0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0" y="4"/>
                    </a:moveTo>
                    <a:lnTo>
                      <a:pt x="0" y="4"/>
                    </a:lnTo>
                    <a:lnTo>
                      <a:pt x="4" y="0"/>
                    </a:lnTo>
                    <a:lnTo>
                      <a:pt x="6" y="0"/>
                    </a:lnTo>
                    <a:lnTo>
                      <a:pt x="6" y="4"/>
                    </a:lnTo>
                    <a:lnTo>
                      <a:pt x="6" y="4"/>
                    </a:lnTo>
                    <a:lnTo>
                      <a:pt x="6" y="6"/>
                    </a:lnTo>
                    <a:lnTo>
                      <a:pt x="6" y="6"/>
                    </a:lnTo>
                    <a:lnTo>
                      <a:pt x="4" y="8"/>
                    </a:lnTo>
                    <a:lnTo>
                      <a:pt x="4"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5" name="Freeform 2437">
                <a:extLst>
                  <a:ext uri="{FF2B5EF4-FFF2-40B4-BE49-F238E27FC236}">
                    <a16:creationId xmlns:a16="http://schemas.microsoft.com/office/drawing/2014/main" id="{7D14ACBB-BF83-6D4B-B30C-2251911C7404}"/>
                  </a:ext>
                </a:extLst>
              </p:cNvPr>
              <p:cNvSpPr>
                <a:spLocks/>
              </p:cNvSpPr>
              <p:nvPr/>
            </p:nvSpPr>
            <p:spPr bwMode="auto">
              <a:xfrm>
                <a:off x="1862" y="1605"/>
                <a:ext cx="4" cy="12"/>
              </a:xfrm>
              <a:custGeom>
                <a:avLst/>
                <a:gdLst>
                  <a:gd name="T0" fmla="*/ 4 w 4"/>
                  <a:gd name="T1" fmla="*/ 12 h 12"/>
                  <a:gd name="T2" fmla="*/ 4 w 4"/>
                  <a:gd name="T3" fmla="*/ 12 h 12"/>
                  <a:gd name="T4" fmla="*/ 0 w 4"/>
                  <a:gd name="T5" fmla="*/ 12 h 12"/>
                  <a:gd name="T6" fmla="*/ 0 w 4"/>
                  <a:gd name="T7" fmla="*/ 12 h 12"/>
                  <a:gd name="T8" fmla="*/ 0 w 4"/>
                  <a:gd name="T9" fmla="*/ 6 h 12"/>
                  <a:gd name="T10" fmla="*/ 2 w 4"/>
                  <a:gd name="T11" fmla="*/ 0 h 12"/>
                  <a:gd name="T12" fmla="*/ 2 w 4"/>
                  <a:gd name="T13" fmla="*/ 0 h 12"/>
                  <a:gd name="T14" fmla="*/ 4 w 4"/>
                  <a:gd name="T15" fmla="*/ 12 h 12"/>
                  <a:gd name="T16" fmla="*/ 4 w 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12"/>
                    </a:moveTo>
                    <a:lnTo>
                      <a:pt x="4" y="12"/>
                    </a:lnTo>
                    <a:lnTo>
                      <a:pt x="0" y="12"/>
                    </a:lnTo>
                    <a:lnTo>
                      <a:pt x="0" y="12"/>
                    </a:lnTo>
                    <a:lnTo>
                      <a:pt x="0" y="6"/>
                    </a:lnTo>
                    <a:lnTo>
                      <a:pt x="2" y="0"/>
                    </a:lnTo>
                    <a:lnTo>
                      <a:pt x="2" y="0"/>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6" name="Freeform 2438">
                <a:extLst>
                  <a:ext uri="{FF2B5EF4-FFF2-40B4-BE49-F238E27FC236}">
                    <a16:creationId xmlns:a16="http://schemas.microsoft.com/office/drawing/2014/main" id="{B3FAF150-EF87-EDA7-8631-DB41451FEECC}"/>
                  </a:ext>
                </a:extLst>
              </p:cNvPr>
              <p:cNvSpPr>
                <a:spLocks/>
              </p:cNvSpPr>
              <p:nvPr/>
            </p:nvSpPr>
            <p:spPr bwMode="auto">
              <a:xfrm>
                <a:off x="1836" y="1625"/>
                <a:ext cx="4" cy="15"/>
              </a:xfrm>
              <a:custGeom>
                <a:avLst/>
                <a:gdLst>
                  <a:gd name="T0" fmla="*/ 2 w 4"/>
                  <a:gd name="T1" fmla="*/ 0 h 15"/>
                  <a:gd name="T2" fmla="*/ 2 w 4"/>
                  <a:gd name="T3" fmla="*/ 0 h 15"/>
                  <a:gd name="T4" fmla="*/ 4 w 4"/>
                  <a:gd name="T5" fmla="*/ 0 h 15"/>
                  <a:gd name="T6" fmla="*/ 4 w 4"/>
                  <a:gd name="T7" fmla="*/ 3 h 15"/>
                  <a:gd name="T8" fmla="*/ 4 w 4"/>
                  <a:gd name="T9" fmla="*/ 7 h 15"/>
                  <a:gd name="T10" fmla="*/ 4 w 4"/>
                  <a:gd name="T11" fmla="*/ 7 h 15"/>
                  <a:gd name="T12" fmla="*/ 2 w 4"/>
                  <a:gd name="T13" fmla="*/ 15 h 15"/>
                  <a:gd name="T14" fmla="*/ 2 w 4"/>
                  <a:gd name="T15" fmla="*/ 15 h 15"/>
                  <a:gd name="T16" fmla="*/ 0 w 4"/>
                  <a:gd name="T17" fmla="*/ 11 h 15"/>
                  <a:gd name="T18" fmla="*/ 0 w 4"/>
                  <a:gd name="T19" fmla="*/ 11 h 15"/>
                  <a:gd name="T20" fmla="*/ 2 w 4"/>
                  <a:gd name="T21" fmla="*/ 9 h 15"/>
                  <a:gd name="T22" fmla="*/ 2 w 4"/>
                  <a:gd name="T23" fmla="*/ 7 h 15"/>
                  <a:gd name="T24" fmla="*/ 2 w 4"/>
                  <a:gd name="T25" fmla="*/ 0 h 15"/>
                  <a:gd name="T26" fmla="*/ 2 w 4"/>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5">
                    <a:moveTo>
                      <a:pt x="2" y="0"/>
                    </a:moveTo>
                    <a:lnTo>
                      <a:pt x="2" y="0"/>
                    </a:lnTo>
                    <a:lnTo>
                      <a:pt x="4" y="0"/>
                    </a:lnTo>
                    <a:lnTo>
                      <a:pt x="4" y="3"/>
                    </a:lnTo>
                    <a:lnTo>
                      <a:pt x="4" y="7"/>
                    </a:lnTo>
                    <a:lnTo>
                      <a:pt x="4" y="7"/>
                    </a:lnTo>
                    <a:lnTo>
                      <a:pt x="2" y="15"/>
                    </a:lnTo>
                    <a:lnTo>
                      <a:pt x="2" y="15"/>
                    </a:lnTo>
                    <a:lnTo>
                      <a:pt x="0" y="11"/>
                    </a:lnTo>
                    <a:lnTo>
                      <a:pt x="0" y="11"/>
                    </a:lnTo>
                    <a:lnTo>
                      <a:pt x="2" y="9"/>
                    </a:lnTo>
                    <a:lnTo>
                      <a:pt x="2" y="7"/>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7" name="Freeform 2439">
                <a:extLst>
                  <a:ext uri="{FF2B5EF4-FFF2-40B4-BE49-F238E27FC236}">
                    <a16:creationId xmlns:a16="http://schemas.microsoft.com/office/drawing/2014/main" id="{7BE2F3EA-223B-DBDA-4935-CE8F1CE6186D}"/>
                  </a:ext>
                </a:extLst>
              </p:cNvPr>
              <p:cNvSpPr>
                <a:spLocks/>
              </p:cNvSpPr>
              <p:nvPr/>
            </p:nvSpPr>
            <p:spPr bwMode="auto">
              <a:xfrm>
                <a:off x="1870" y="1601"/>
                <a:ext cx="2" cy="8"/>
              </a:xfrm>
              <a:custGeom>
                <a:avLst/>
                <a:gdLst>
                  <a:gd name="T0" fmla="*/ 2 w 2"/>
                  <a:gd name="T1" fmla="*/ 0 h 8"/>
                  <a:gd name="T2" fmla="*/ 2 w 2"/>
                  <a:gd name="T3" fmla="*/ 0 h 8"/>
                  <a:gd name="T4" fmla="*/ 2 w 2"/>
                  <a:gd name="T5" fmla="*/ 4 h 8"/>
                  <a:gd name="T6" fmla="*/ 2 w 2"/>
                  <a:gd name="T7" fmla="*/ 4 h 8"/>
                  <a:gd name="T8" fmla="*/ 2 w 2"/>
                  <a:gd name="T9" fmla="*/ 8 h 8"/>
                  <a:gd name="T10" fmla="*/ 0 w 2"/>
                  <a:gd name="T11" fmla="*/ 8 h 8"/>
                  <a:gd name="T12" fmla="*/ 0 w 2"/>
                  <a:gd name="T13" fmla="*/ 8 h 8"/>
                  <a:gd name="T14" fmla="*/ 0 w 2"/>
                  <a:gd name="T15" fmla="*/ 4 h 8"/>
                  <a:gd name="T16" fmla="*/ 0 w 2"/>
                  <a:gd name="T17" fmla="*/ 4 h 8"/>
                  <a:gd name="T18" fmla="*/ 2 w 2"/>
                  <a:gd name="T19" fmla="*/ 0 h 8"/>
                  <a:gd name="T20" fmla="*/ 2 w 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0"/>
                    </a:moveTo>
                    <a:lnTo>
                      <a:pt x="2" y="0"/>
                    </a:lnTo>
                    <a:lnTo>
                      <a:pt x="2" y="4"/>
                    </a:lnTo>
                    <a:lnTo>
                      <a:pt x="2" y="4"/>
                    </a:lnTo>
                    <a:lnTo>
                      <a:pt x="2" y="8"/>
                    </a:lnTo>
                    <a:lnTo>
                      <a:pt x="0" y="8"/>
                    </a:lnTo>
                    <a:lnTo>
                      <a:pt x="0" y="8"/>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8" name="Freeform 2440">
                <a:extLst>
                  <a:ext uri="{FF2B5EF4-FFF2-40B4-BE49-F238E27FC236}">
                    <a16:creationId xmlns:a16="http://schemas.microsoft.com/office/drawing/2014/main" id="{4AFD3DFC-01BE-BD40-DA27-5EE61BF3C414}"/>
                  </a:ext>
                </a:extLst>
              </p:cNvPr>
              <p:cNvSpPr>
                <a:spLocks/>
              </p:cNvSpPr>
              <p:nvPr/>
            </p:nvSpPr>
            <p:spPr bwMode="auto">
              <a:xfrm>
                <a:off x="1886" y="1599"/>
                <a:ext cx="10" cy="10"/>
              </a:xfrm>
              <a:custGeom>
                <a:avLst/>
                <a:gdLst>
                  <a:gd name="T0" fmla="*/ 6 w 10"/>
                  <a:gd name="T1" fmla="*/ 10 h 10"/>
                  <a:gd name="T2" fmla="*/ 6 w 10"/>
                  <a:gd name="T3" fmla="*/ 10 h 10"/>
                  <a:gd name="T4" fmla="*/ 4 w 10"/>
                  <a:gd name="T5" fmla="*/ 10 h 10"/>
                  <a:gd name="T6" fmla="*/ 2 w 10"/>
                  <a:gd name="T7" fmla="*/ 10 h 10"/>
                  <a:gd name="T8" fmla="*/ 0 w 10"/>
                  <a:gd name="T9" fmla="*/ 6 h 10"/>
                  <a:gd name="T10" fmla="*/ 0 w 10"/>
                  <a:gd name="T11" fmla="*/ 0 h 10"/>
                  <a:gd name="T12" fmla="*/ 0 w 10"/>
                  <a:gd name="T13" fmla="*/ 0 h 10"/>
                  <a:gd name="T14" fmla="*/ 2 w 10"/>
                  <a:gd name="T15" fmla="*/ 0 h 10"/>
                  <a:gd name="T16" fmla="*/ 4 w 10"/>
                  <a:gd name="T17" fmla="*/ 2 h 10"/>
                  <a:gd name="T18" fmla="*/ 8 w 10"/>
                  <a:gd name="T19" fmla="*/ 6 h 10"/>
                  <a:gd name="T20" fmla="*/ 8 w 10"/>
                  <a:gd name="T21" fmla="*/ 6 h 10"/>
                  <a:gd name="T22" fmla="*/ 10 w 10"/>
                  <a:gd name="T23" fmla="*/ 8 h 10"/>
                  <a:gd name="T24" fmla="*/ 8 w 10"/>
                  <a:gd name="T25" fmla="*/ 10 h 10"/>
                  <a:gd name="T26" fmla="*/ 8 w 10"/>
                  <a:gd name="T27" fmla="*/ 10 h 10"/>
                  <a:gd name="T28" fmla="*/ 6 w 10"/>
                  <a:gd name="T29" fmla="*/ 10 h 10"/>
                  <a:gd name="T30" fmla="*/ 6 w 10"/>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0">
                    <a:moveTo>
                      <a:pt x="6" y="10"/>
                    </a:moveTo>
                    <a:lnTo>
                      <a:pt x="6" y="10"/>
                    </a:lnTo>
                    <a:lnTo>
                      <a:pt x="4" y="10"/>
                    </a:lnTo>
                    <a:lnTo>
                      <a:pt x="2" y="10"/>
                    </a:lnTo>
                    <a:lnTo>
                      <a:pt x="0" y="6"/>
                    </a:lnTo>
                    <a:lnTo>
                      <a:pt x="0" y="0"/>
                    </a:lnTo>
                    <a:lnTo>
                      <a:pt x="0" y="0"/>
                    </a:lnTo>
                    <a:lnTo>
                      <a:pt x="2" y="0"/>
                    </a:lnTo>
                    <a:lnTo>
                      <a:pt x="4" y="2"/>
                    </a:lnTo>
                    <a:lnTo>
                      <a:pt x="8" y="6"/>
                    </a:lnTo>
                    <a:lnTo>
                      <a:pt x="8" y="6"/>
                    </a:lnTo>
                    <a:lnTo>
                      <a:pt x="10" y="8"/>
                    </a:lnTo>
                    <a:lnTo>
                      <a:pt x="8" y="10"/>
                    </a:lnTo>
                    <a:lnTo>
                      <a:pt x="8" y="10"/>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9" name="Freeform 2441">
                <a:extLst>
                  <a:ext uri="{FF2B5EF4-FFF2-40B4-BE49-F238E27FC236}">
                    <a16:creationId xmlns:a16="http://schemas.microsoft.com/office/drawing/2014/main" id="{4BB86255-C5A7-4ADE-4D38-76DA1AAE6669}"/>
                  </a:ext>
                </a:extLst>
              </p:cNvPr>
              <p:cNvSpPr>
                <a:spLocks/>
              </p:cNvSpPr>
              <p:nvPr/>
            </p:nvSpPr>
            <p:spPr bwMode="auto">
              <a:xfrm>
                <a:off x="5566" y="1642"/>
                <a:ext cx="134" cy="134"/>
              </a:xfrm>
              <a:custGeom>
                <a:avLst/>
                <a:gdLst>
                  <a:gd name="T0" fmla="*/ 118 w 134"/>
                  <a:gd name="T1" fmla="*/ 92 h 134"/>
                  <a:gd name="T2" fmla="*/ 108 w 134"/>
                  <a:gd name="T3" fmla="*/ 94 h 134"/>
                  <a:gd name="T4" fmla="*/ 100 w 134"/>
                  <a:gd name="T5" fmla="*/ 96 h 134"/>
                  <a:gd name="T6" fmla="*/ 88 w 134"/>
                  <a:gd name="T7" fmla="*/ 88 h 134"/>
                  <a:gd name="T8" fmla="*/ 92 w 134"/>
                  <a:gd name="T9" fmla="*/ 94 h 134"/>
                  <a:gd name="T10" fmla="*/ 98 w 134"/>
                  <a:gd name="T11" fmla="*/ 104 h 134"/>
                  <a:gd name="T12" fmla="*/ 98 w 134"/>
                  <a:gd name="T13" fmla="*/ 126 h 134"/>
                  <a:gd name="T14" fmla="*/ 90 w 134"/>
                  <a:gd name="T15" fmla="*/ 134 h 134"/>
                  <a:gd name="T16" fmla="*/ 84 w 134"/>
                  <a:gd name="T17" fmla="*/ 114 h 134"/>
                  <a:gd name="T18" fmla="*/ 78 w 134"/>
                  <a:gd name="T19" fmla="*/ 108 h 134"/>
                  <a:gd name="T20" fmla="*/ 76 w 134"/>
                  <a:gd name="T21" fmla="*/ 120 h 134"/>
                  <a:gd name="T22" fmla="*/ 64 w 134"/>
                  <a:gd name="T23" fmla="*/ 104 h 134"/>
                  <a:gd name="T24" fmla="*/ 56 w 134"/>
                  <a:gd name="T25" fmla="*/ 106 h 134"/>
                  <a:gd name="T26" fmla="*/ 50 w 134"/>
                  <a:gd name="T27" fmla="*/ 122 h 134"/>
                  <a:gd name="T28" fmla="*/ 36 w 134"/>
                  <a:gd name="T29" fmla="*/ 100 h 134"/>
                  <a:gd name="T30" fmla="*/ 40 w 134"/>
                  <a:gd name="T31" fmla="*/ 96 h 134"/>
                  <a:gd name="T32" fmla="*/ 38 w 134"/>
                  <a:gd name="T33" fmla="*/ 82 h 134"/>
                  <a:gd name="T34" fmla="*/ 18 w 134"/>
                  <a:gd name="T35" fmla="*/ 68 h 134"/>
                  <a:gd name="T36" fmla="*/ 6 w 134"/>
                  <a:gd name="T37" fmla="*/ 58 h 134"/>
                  <a:gd name="T38" fmla="*/ 6 w 134"/>
                  <a:gd name="T39" fmla="*/ 42 h 134"/>
                  <a:gd name="T40" fmla="*/ 0 w 134"/>
                  <a:gd name="T41" fmla="*/ 24 h 134"/>
                  <a:gd name="T42" fmla="*/ 6 w 134"/>
                  <a:gd name="T43" fmla="*/ 20 h 134"/>
                  <a:gd name="T44" fmla="*/ 14 w 134"/>
                  <a:gd name="T45" fmla="*/ 38 h 134"/>
                  <a:gd name="T46" fmla="*/ 26 w 134"/>
                  <a:gd name="T47" fmla="*/ 36 h 134"/>
                  <a:gd name="T48" fmla="*/ 32 w 134"/>
                  <a:gd name="T49" fmla="*/ 48 h 134"/>
                  <a:gd name="T50" fmla="*/ 34 w 134"/>
                  <a:gd name="T51" fmla="*/ 44 h 134"/>
                  <a:gd name="T52" fmla="*/ 34 w 134"/>
                  <a:gd name="T53" fmla="*/ 32 h 134"/>
                  <a:gd name="T54" fmla="*/ 42 w 134"/>
                  <a:gd name="T55" fmla="*/ 26 h 134"/>
                  <a:gd name="T56" fmla="*/ 46 w 134"/>
                  <a:gd name="T57" fmla="*/ 36 h 134"/>
                  <a:gd name="T58" fmla="*/ 42 w 134"/>
                  <a:gd name="T59" fmla="*/ 46 h 134"/>
                  <a:gd name="T60" fmla="*/ 48 w 134"/>
                  <a:gd name="T61" fmla="*/ 48 h 134"/>
                  <a:gd name="T62" fmla="*/ 56 w 134"/>
                  <a:gd name="T63" fmla="*/ 36 h 134"/>
                  <a:gd name="T64" fmla="*/ 68 w 134"/>
                  <a:gd name="T65" fmla="*/ 42 h 134"/>
                  <a:gd name="T66" fmla="*/ 76 w 134"/>
                  <a:gd name="T67" fmla="*/ 36 h 134"/>
                  <a:gd name="T68" fmla="*/ 74 w 134"/>
                  <a:gd name="T69" fmla="*/ 14 h 134"/>
                  <a:gd name="T70" fmla="*/ 78 w 134"/>
                  <a:gd name="T71" fmla="*/ 8 h 134"/>
                  <a:gd name="T72" fmla="*/ 78 w 134"/>
                  <a:gd name="T73" fmla="*/ 2 h 134"/>
                  <a:gd name="T74" fmla="*/ 86 w 134"/>
                  <a:gd name="T75" fmla="*/ 0 h 134"/>
                  <a:gd name="T76" fmla="*/ 92 w 134"/>
                  <a:gd name="T77" fmla="*/ 6 h 134"/>
                  <a:gd name="T78" fmla="*/ 104 w 134"/>
                  <a:gd name="T79" fmla="*/ 6 h 134"/>
                  <a:gd name="T80" fmla="*/ 116 w 134"/>
                  <a:gd name="T81" fmla="*/ 8 h 134"/>
                  <a:gd name="T82" fmla="*/ 130 w 134"/>
                  <a:gd name="T83" fmla="*/ 10 h 134"/>
                  <a:gd name="T84" fmla="*/ 134 w 134"/>
                  <a:gd name="T85" fmla="*/ 16 h 134"/>
                  <a:gd name="T86" fmla="*/ 132 w 134"/>
                  <a:gd name="T87" fmla="*/ 28 h 134"/>
                  <a:gd name="T88" fmla="*/ 124 w 134"/>
                  <a:gd name="T89" fmla="*/ 28 h 134"/>
                  <a:gd name="T90" fmla="*/ 120 w 134"/>
                  <a:gd name="T91" fmla="*/ 42 h 134"/>
                  <a:gd name="T92" fmla="*/ 112 w 134"/>
                  <a:gd name="T93" fmla="*/ 46 h 134"/>
                  <a:gd name="T94" fmla="*/ 106 w 134"/>
                  <a:gd name="T95" fmla="*/ 38 h 134"/>
                  <a:gd name="T96" fmla="*/ 104 w 134"/>
                  <a:gd name="T97" fmla="*/ 24 h 134"/>
                  <a:gd name="T98" fmla="*/ 94 w 134"/>
                  <a:gd name="T99" fmla="*/ 26 h 134"/>
                  <a:gd name="T100" fmla="*/ 96 w 134"/>
                  <a:gd name="T101" fmla="*/ 38 h 134"/>
                  <a:gd name="T102" fmla="*/ 90 w 134"/>
                  <a:gd name="T103" fmla="*/ 42 h 134"/>
                  <a:gd name="T104" fmla="*/ 90 w 134"/>
                  <a:gd name="T105" fmla="*/ 42 h 134"/>
                  <a:gd name="T106" fmla="*/ 94 w 134"/>
                  <a:gd name="T107" fmla="*/ 54 h 134"/>
                  <a:gd name="T108" fmla="*/ 84 w 134"/>
                  <a:gd name="T109" fmla="*/ 58 h 134"/>
                  <a:gd name="T110" fmla="*/ 76 w 134"/>
                  <a:gd name="T111" fmla="*/ 56 h 134"/>
                  <a:gd name="T112" fmla="*/ 70 w 134"/>
                  <a:gd name="T113" fmla="*/ 60 h 134"/>
                  <a:gd name="T114" fmla="*/ 70 w 134"/>
                  <a:gd name="T115" fmla="*/ 70 h 134"/>
                  <a:gd name="T116" fmla="*/ 74 w 134"/>
                  <a:gd name="T117" fmla="*/ 60 h 134"/>
                  <a:gd name="T118" fmla="*/ 82 w 134"/>
                  <a:gd name="T119" fmla="*/ 58 h 134"/>
                  <a:gd name="T120" fmla="*/ 104 w 134"/>
                  <a:gd name="T121" fmla="*/ 68 h 134"/>
                  <a:gd name="T122" fmla="*/ 118 w 134"/>
                  <a:gd name="T123" fmla="*/ 76 h 134"/>
                  <a:gd name="T124" fmla="*/ 122 w 134"/>
                  <a:gd name="T125" fmla="*/ 8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34">
                    <a:moveTo>
                      <a:pt x="122" y="90"/>
                    </a:moveTo>
                    <a:lnTo>
                      <a:pt x="122" y="90"/>
                    </a:lnTo>
                    <a:lnTo>
                      <a:pt x="120" y="90"/>
                    </a:lnTo>
                    <a:lnTo>
                      <a:pt x="118" y="92"/>
                    </a:lnTo>
                    <a:lnTo>
                      <a:pt x="116" y="96"/>
                    </a:lnTo>
                    <a:lnTo>
                      <a:pt x="114" y="98"/>
                    </a:lnTo>
                    <a:lnTo>
                      <a:pt x="114" y="98"/>
                    </a:lnTo>
                    <a:lnTo>
                      <a:pt x="108" y="94"/>
                    </a:lnTo>
                    <a:lnTo>
                      <a:pt x="106" y="94"/>
                    </a:lnTo>
                    <a:lnTo>
                      <a:pt x="102" y="94"/>
                    </a:lnTo>
                    <a:lnTo>
                      <a:pt x="102" y="94"/>
                    </a:lnTo>
                    <a:lnTo>
                      <a:pt x="100" y="96"/>
                    </a:lnTo>
                    <a:lnTo>
                      <a:pt x="96" y="94"/>
                    </a:lnTo>
                    <a:lnTo>
                      <a:pt x="88" y="88"/>
                    </a:lnTo>
                    <a:lnTo>
                      <a:pt x="88" y="88"/>
                    </a:lnTo>
                    <a:lnTo>
                      <a:pt x="88" y="88"/>
                    </a:lnTo>
                    <a:lnTo>
                      <a:pt x="88" y="88"/>
                    </a:lnTo>
                    <a:lnTo>
                      <a:pt x="88" y="88"/>
                    </a:lnTo>
                    <a:lnTo>
                      <a:pt x="90" y="90"/>
                    </a:lnTo>
                    <a:lnTo>
                      <a:pt x="92" y="94"/>
                    </a:lnTo>
                    <a:lnTo>
                      <a:pt x="92" y="94"/>
                    </a:lnTo>
                    <a:lnTo>
                      <a:pt x="94" y="100"/>
                    </a:lnTo>
                    <a:lnTo>
                      <a:pt x="94" y="100"/>
                    </a:lnTo>
                    <a:lnTo>
                      <a:pt x="98" y="104"/>
                    </a:lnTo>
                    <a:lnTo>
                      <a:pt x="100" y="106"/>
                    </a:lnTo>
                    <a:lnTo>
                      <a:pt x="100" y="112"/>
                    </a:lnTo>
                    <a:lnTo>
                      <a:pt x="100" y="112"/>
                    </a:lnTo>
                    <a:lnTo>
                      <a:pt x="98" y="126"/>
                    </a:lnTo>
                    <a:lnTo>
                      <a:pt x="96" y="130"/>
                    </a:lnTo>
                    <a:lnTo>
                      <a:pt x="94" y="134"/>
                    </a:lnTo>
                    <a:lnTo>
                      <a:pt x="94" y="134"/>
                    </a:lnTo>
                    <a:lnTo>
                      <a:pt x="90" y="134"/>
                    </a:lnTo>
                    <a:lnTo>
                      <a:pt x="88" y="132"/>
                    </a:lnTo>
                    <a:lnTo>
                      <a:pt x="86" y="122"/>
                    </a:lnTo>
                    <a:lnTo>
                      <a:pt x="86" y="122"/>
                    </a:lnTo>
                    <a:lnTo>
                      <a:pt x="84" y="114"/>
                    </a:lnTo>
                    <a:lnTo>
                      <a:pt x="82" y="110"/>
                    </a:lnTo>
                    <a:lnTo>
                      <a:pt x="82" y="110"/>
                    </a:lnTo>
                    <a:lnTo>
                      <a:pt x="80" y="108"/>
                    </a:lnTo>
                    <a:lnTo>
                      <a:pt x="78" y="108"/>
                    </a:lnTo>
                    <a:lnTo>
                      <a:pt x="78" y="112"/>
                    </a:lnTo>
                    <a:lnTo>
                      <a:pt x="78" y="112"/>
                    </a:lnTo>
                    <a:lnTo>
                      <a:pt x="76" y="118"/>
                    </a:lnTo>
                    <a:lnTo>
                      <a:pt x="76" y="120"/>
                    </a:lnTo>
                    <a:lnTo>
                      <a:pt x="72" y="118"/>
                    </a:lnTo>
                    <a:lnTo>
                      <a:pt x="70" y="116"/>
                    </a:lnTo>
                    <a:lnTo>
                      <a:pt x="70" y="116"/>
                    </a:lnTo>
                    <a:lnTo>
                      <a:pt x="64" y="104"/>
                    </a:lnTo>
                    <a:lnTo>
                      <a:pt x="60" y="102"/>
                    </a:lnTo>
                    <a:lnTo>
                      <a:pt x="58" y="104"/>
                    </a:lnTo>
                    <a:lnTo>
                      <a:pt x="56" y="106"/>
                    </a:lnTo>
                    <a:lnTo>
                      <a:pt x="56" y="106"/>
                    </a:lnTo>
                    <a:lnTo>
                      <a:pt x="56" y="120"/>
                    </a:lnTo>
                    <a:lnTo>
                      <a:pt x="54" y="122"/>
                    </a:lnTo>
                    <a:lnTo>
                      <a:pt x="50" y="122"/>
                    </a:lnTo>
                    <a:lnTo>
                      <a:pt x="50" y="122"/>
                    </a:lnTo>
                    <a:lnTo>
                      <a:pt x="46" y="120"/>
                    </a:lnTo>
                    <a:lnTo>
                      <a:pt x="42" y="118"/>
                    </a:lnTo>
                    <a:lnTo>
                      <a:pt x="38" y="112"/>
                    </a:lnTo>
                    <a:lnTo>
                      <a:pt x="36" y="100"/>
                    </a:lnTo>
                    <a:lnTo>
                      <a:pt x="36" y="100"/>
                    </a:lnTo>
                    <a:lnTo>
                      <a:pt x="38" y="100"/>
                    </a:lnTo>
                    <a:lnTo>
                      <a:pt x="40" y="100"/>
                    </a:lnTo>
                    <a:lnTo>
                      <a:pt x="40" y="96"/>
                    </a:lnTo>
                    <a:lnTo>
                      <a:pt x="40" y="96"/>
                    </a:lnTo>
                    <a:lnTo>
                      <a:pt x="40" y="88"/>
                    </a:lnTo>
                    <a:lnTo>
                      <a:pt x="38" y="82"/>
                    </a:lnTo>
                    <a:lnTo>
                      <a:pt x="38" y="82"/>
                    </a:lnTo>
                    <a:lnTo>
                      <a:pt x="34" y="76"/>
                    </a:lnTo>
                    <a:lnTo>
                      <a:pt x="28" y="72"/>
                    </a:lnTo>
                    <a:lnTo>
                      <a:pt x="24" y="70"/>
                    </a:lnTo>
                    <a:lnTo>
                      <a:pt x="18" y="68"/>
                    </a:lnTo>
                    <a:lnTo>
                      <a:pt x="18" y="68"/>
                    </a:lnTo>
                    <a:lnTo>
                      <a:pt x="12" y="62"/>
                    </a:lnTo>
                    <a:lnTo>
                      <a:pt x="6" y="58"/>
                    </a:lnTo>
                    <a:lnTo>
                      <a:pt x="6" y="58"/>
                    </a:lnTo>
                    <a:lnTo>
                      <a:pt x="4" y="56"/>
                    </a:lnTo>
                    <a:lnTo>
                      <a:pt x="4" y="52"/>
                    </a:lnTo>
                    <a:lnTo>
                      <a:pt x="4" y="52"/>
                    </a:lnTo>
                    <a:lnTo>
                      <a:pt x="6" y="42"/>
                    </a:lnTo>
                    <a:lnTo>
                      <a:pt x="4" y="36"/>
                    </a:lnTo>
                    <a:lnTo>
                      <a:pt x="2" y="30"/>
                    </a:lnTo>
                    <a:lnTo>
                      <a:pt x="0" y="24"/>
                    </a:lnTo>
                    <a:lnTo>
                      <a:pt x="0" y="24"/>
                    </a:lnTo>
                    <a:lnTo>
                      <a:pt x="2" y="18"/>
                    </a:lnTo>
                    <a:lnTo>
                      <a:pt x="4" y="18"/>
                    </a:lnTo>
                    <a:lnTo>
                      <a:pt x="4" y="18"/>
                    </a:lnTo>
                    <a:lnTo>
                      <a:pt x="6" y="20"/>
                    </a:lnTo>
                    <a:lnTo>
                      <a:pt x="6" y="22"/>
                    </a:lnTo>
                    <a:lnTo>
                      <a:pt x="6" y="22"/>
                    </a:lnTo>
                    <a:lnTo>
                      <a:pt x="10" y="34"/>
                    </a:lnTo>
                    <a:lnTo>
                      <a:pt x="14" y="38"/>
                    </a:lnTo>
                    <a:lnTo>
                      <a:pt x="20" y="38"/>
                    </a:lnTo>
                    <a:lnTo>
                      <a:pt x="24" y="36"/>
                    </a:lnTo>
                    <a:lnTo>
                      <a:pt x="24" y="36"/>
                    </a:lnTo>
                    <a:lnTo>
                      <a:pt x="26" y="36"/>
                    </a:lnTo>
                    <a:lnTo>
                      <a:pt x="30" y="38"/>
                    </a:lnTo>
                    <a:lnTo>
                      <a:pt x="30" y="38"/>
                    </a:lnTo>
                    <a:lnTo>
                      <a:pt x="30" y="46"/>
                    </a:lnTo>
                    <a:lnTo>
                      <a:pt x="32" y="48"/>
                    </a:lnTo>
                    <a:lnTo>
                      <a:pt x="34" y="48"/>
                    </a:lnTo>
                    <a:lnTo>
                      <a:pt x="34" y="48"/>
                    </a:lnTo>
                    <a:lnTo>
                      <a:pt x="34" y="46"/>
                    </a:lnTo>
                    <a:lnTo>
                      <a:pt x="34" y="44"/>
                    </a:lnTo>
                    <a:lnTo>
                      <a:pt x="32" y="38"/>
                    </a:lnTo>
                    <a:lnTo>
                      <a:pt x="32" y="38"/>
                    </a:lnTo>
                    <a:lnTo>
                      <a:pt x="34" y="32"/>
                    </a:lnTo>
                    <a:lnTo>
                      <a:pt x="34" y="32"/>
                    </a:lnTo>
                    <a:lnTo>
                      <a:pt x="34" y="34"/>
                    </a:lnTo>
                    <a:lnTo>
                      <a:pt x="36" y="32"/>
                    </a:lnTo>
                    <a:lnTo>
                      <a:pt x="38" y="30"/>
                    </a:lnTo>
                    <a:lnTo>
                      <a:pt x="42" y="26"/>
                    </a:lnTo>
                    <a:lnTo>
                      <a:pt x="42" y="28"/>
                    </a:lnTo>
                    <a:lnTo>
                      <a:pt x="44" y="32"/>
                    </a:lnTo>
                    <a:lnTo>
                      <a:pt x="44" y="32"/>
                    </a:lnTo>
                    <a:lnTo>
                      <a:pt x="46" y="36"/>
                    </a:lnTo>
                    <a:lnTo>
                      <a:pt x="46" y="42"/>
                    </a:lnTo>
                    <a:lnTo>
                      <a:pt x="46" y="42"/>
                    </a:lnTo>
                    <a:lnTo>
                      <a:pt x="44" y="46"/>
                    </a:lnTo>
                    <a:lnTo>
                      <a:pt x="42" y="46"/>
                    </a:lnTo>
                    <a:lnTo>
                      <a:pt x="42" y="46"/>
                    </a:lnTo>
                    <a:lnTo>
                      <a:pt x="44" y="48"/>
                    </a:lnTo>
                    <a:lnTo>
                      <a:pt x="46" y="50"/>
                    </a:lnTo>
                    <a:lnTo>
                      <a:pt x="48" y="48"/>
                    </a:lnTo>
                    <a:lnTo>
                      <a:pt x="50" y="44"/>
                    </a:lnTo>
                    <a:lnTo>
                      <a:pt x="50" y="44"/>
                    </a:lnTo>
                    <a:lnTo>
                      <a:pt x="52" y="38"/>
                    </a:lnTo>
                    <a:lnTo>
                      <a:pt x="56" y="36"/>
                    </a:lnTo>
                    <a:lnTo>
                      <a:pt x="60" y="36"/>
                    </a:lnTo>
                    <a:lnTo>
                      <a:pt x="62" y="38"/>
                    </a:lnTo>
                    <a:lnTo>
                      <a:pt x="62" y="38"/>
                    </a:lnTo>
                    <a:lnTo>
                      <a:pt x="68" y="42"/>
                    </a:lnTo>
                    <a:lnTo>
                      <a:pt x="72" y="40"/>
                    </a:lnTo>
                    <a:lnTo>
                      <a:pt x="72" y="40"/>
                    </a:lnTo>
                    <a:lnTo>
                      <a:pt x="74" y="38"/>
                    </a:lnTo>
                    <a:lnTo>
                      <a:pt x="76" y="36"/>
                    </a:lnTo>
                    <a:lnTo>
                      <a:pt x="76" y="30"/>
                    </a:lnTo>
                    <a:lnTo>
                      <a:pt x="74" y="24"/>
                    </a:lnTo>
                    <a:lnTo>
                      <a:pt x="74" y="24"/>
                    </a:lnTo>
                    <a:lnTo>
                      <a:pt x="74" y="14"/>
                    </a:lnTo>
                    <a:lnTo>
                      <a:pt x="74" y="10"/>
                    </a:lnTo>
                    <a:lnTo>
                      <a:pt x="76" y="8"/>
                    </a:lnTo>
                    <a:lnTo>
                      <a:pt x="76" y="8"/>
                    </a:lnTo>
                    <a:lnTo>
                      <a:pt x="78" y="8"/>
                    </a:lnTo>
                    <a:lnTo>
                      <a:pt x="78" y="6"/>
                    </a:lnTo>
                    <a:lnTo>
                      <a:pt x="78" y="2"/>
                    </a:lnTo>
                    <a:lnTo>
                      <a:pt x="78" y="2"/>
                    </a:lnTo>
                    <a:lnTo>
                      <a:pt x="78" y="2"/>
                    </a:lnTo>
                    <a:lnTo>
                      <a:pt x="78" y="2"/>
                    </a:lnTo>
                    <a:lnTo>
                      <a:pt x="84" y="2"/>
                    </a:lnTo>
                    <a:lnTo>
                      <a:pt x="84" y="2"/>
                    </a:lnTo>
                    <a:lnTo>
                      <a:pt x="86" y="0"/>
                    </a:lnTo>
                    <a:lnTo>
                      <a:pt x="88" y="2"/>
                    </a:lnTo>
                    <a:lnTo>
                      <a:pt x="88" y="2"/>
                    </a:lnTo>
                    <a:lnTo>
                      <a:pt x="90" y="6"/>
                    </a:lnTo>
                    <a:lnTo>
                      <a:pt x="92" y="6"/>
                    </a:lnTo>
                    <a:lnTo>
                      <a:pt x="96" y="4"/>
                    </a:lnTo>
                    <a:lnTo>
                      <a:pt x="96" y="4"/>
                    </a:lnTo>
                    <a:lnTo>
                      <a:pt x="100" y="2"/>
                    </a:lnTo>
                    <a:lnTo>
                      <a:pt x="104" y="6"/>
                    </a:lnTo>
                    <a:lnTo>
                      <a:pt x="104" y="6"/>
                    </a:lnTo>
                    <a:lnTo>
                      <a:pt x="108" y="8"/>
                    </a:lnTo>
                    <a:lnTo>
                      <a:pt x="112" y="10"/>
                    </a:lnTo>
                    <a:lnTo>
                      <a:pt x="116" y="8"/>
                    </a:lnTo>
                    <a:lnTo>
                      <a:pt x="120" y="6"/>
                    </a:lnTo>
                    <a:lnTo>
                      <a:pt x="120" y="6"/>
                    </a:lnTo>
                    <a:lnTo>
                      <a:pt x="124" y="6"/>
                    </a:lnTo>
                    <a:lnTo>
                      <a:pt x="130" y="10"/>
                    </a:lnTo>
                    <a:lnTo>
                      <a:pt x="130" y="10"/>
                    </a:lnTo>
                    <a:lnTo>
                      <a:pt x="132" y="10"/>
                    </a:lnTo>
                    <a:lnTo>
                      <a:pt x="132" y="10"/>
                    </a:lnTo>
                    <a:lnTo>
                      <a:pt x="134" y="16"/>
                    </a:lnTo>
                    <a:lnTo>
                      <a:pt x="134" y="20"/>
                    </a:lnTo>
                    <a:lnTo>
                      <a:pt x="134" y="24"/>
                    </a:lnTo>
                    <a:lnTo>
                      <a:pt x="134" y="24"/>
                    </a:lnTo>
                    <a:lnTo>
                      <a:pt x="132" y="28"/>
                    </a:lnTo>
                    <a:lnTo>
                      <a:pt x="132" y="28"/>
                    </a:lnTo>
                    <a:lnTo>
                      <a:pt x="128" y="28"/>
                    </a:lnTo>
                    <a:lnTo>
                      <a:pt x="128" y="28"/>
                    </a:lnTo>
                    <a:lnTo>
                      <a:pt x="124" y="28"/>
                    </a:lnTo>
                    <a:lnTo>
                      <a:pt x="122" y="30"/>
                    </a:lnTo>
                    <a:lnTo>
                      <a:pt x="120" y="38"/>
                    </a:lnTo>
                    <a:lnTo>
                      <a:pt x="120" y="38"/>
                    </a:lnTo>
                    <a:lnTo>
                      <a:pt x="120" y="42"/>
                    </a:lnTo>
                    <a:lnTo>
                      <a:pt x="118" y="46"/>
                    </a:lnTo>
                    <a:lnTo>
                      <a:pt x="114" y="46"/>
                    </a:lnTo>
                    <a:lnTo>
                      <a:pt x="112" y="46"/>
                    </a:lnTo>
                    <a:lnTo>
                      <a:pt x="112" y="46"/>
                    </a:lnTo>
                    <a:lnTo>
                      <a:pt x="110" y="46"/>
                    </a:lnTo>
                    <a:lnTo>
                      <a:pt x="108" y="44"/>
                    </a:lnTo>
                    <a:lnTo>
                      <a:pt x="108" y="44"/>
                    </a:lnTo>
                    <a:lnTo>
                      <a:pt x="106" y="38"/>
                    </a:lnTo>
                    <a:lnTo>
                      <a:pt x="106" y="38"/>
                    </a:lnTo>
                    <a:lnTo>
                      <a:pt x="106" y="30"/>
                    </a:lnTo>
                    <a:lnTo>
                      <a:pt x="104" y="24"/>
                    </a:lnTo>
                    <a:lnTo>
                      <a:pt x="104" y="24"/>
                    </a:lnTo>
                    <a:lnTo>
                      <a:pt x="98" y="26"/>
                    </a:lnTo>
                    <a:lnTo>
                      <a:pt x="96" y="28"/>
                    </a:lnTo>
                    <a:lnTo>
                      <a:pt x="94" y="26"/>
                    </a:lnTo>
                    <a:lnTo>
                      <a:pt x="94" y="26"/>
                    </a:lnTo>
                    <a:lnTo>
                      <a:pt x="96" y="30"/>
                    </a:lnTo>
                    <a:lnTo>
                      <a:pt x="96" y="32"/>
                    </a:lnTo>
                    <a:lnTo>
                      <a:pt x="96" y="38"/>
                    </a:lnTo>
                    <a:lnTo>
                      <a:pt x="96" y="38"/>
                    </a:lnTo>
                    <a:lnTo>
                      <a:pt x="96" y="40"/>
                    </a:lnTo>
                    <a:lnTo>
                      <a:pt x="94" y="42"/>
                    </a:lnTo>
                    <a:lnTo>
                      <a:pt x="90" y="42"/>
                    </a:lnTo>
                    <a:lnTo>
                      <a:pt x="90" y="42"/>
                    </a:lnTo>
                    <a:lnTo>
                      <a:pt x="88" y="42"/>
                    </a:lnTo>
                    <a:lnTo>
                      <a:pt x="88" y="42"/>
                    </a:lnTo>
                    <a:lnTo>
                      <a:pt x="90" y="42"/>
                    </a:lnTo>
                    <a:lnTo>
                      <a:pt x="90" y="42"/>
                    </a:lnTo>
                    <a:lnTo>
                      <a:pt x="94" y="44"/>
                    </a:lnTo>
                    <a:lnTo>
                      <a:pt x="94" y="50"/>
                    </a:lnTo>
                    <a:lnTo>
                      <a:pt x="94" y="50"/>
                    </a:lnTo>
                    <a:lnTo>
                      <a:pt x="94" y="54"/>
                    </a:lnTo>
                    <a:lnTo>
                      <a:pt x="92" y="56"/>
                    </a:lnTo>
                    <a:lnTo>
                      <a:pt x="90" y="58"/>
                    </a:lnTo>
                    <a:lnTo>
                      <a:pt x="90" y="58"/>
                    </a:lnTo>
                    <a:lnTo>
                      <a:pt x="84" y="58"/>
                    </a:lnTo>
                    <a:lnTo>
                      <a:pt x="78" y="56"/>
                    </a:lnTo>
                    <a:lnTo>
                      <a:pt x="78" y="56"/>
                    </a:lnTo>
                    <a:lnTo>
                      <a:pt x="76" y="56"/>
                    </a:lnTo>
                    <a:lnTo>
                      <a:pt x="76" y="56"/>
                    </a:lnTo>
                    <a:lnTo>
                      <a:pt x="74" y="56"/>
                    </a:lnTo>
                    <a:lnTo>
                      <a:pt x="74" y="56"/>
                    </a:lnTo>
                    <a:lnTo>
                      <a:pt x="72" y="60"/>
                    </a:lnTo>
                    <a:lnTo>
                      <a:pt x="70" y="60"/>
                    </a:lnTo>
                    <a:lnTo>
                      <a:pt x="70" y="64"/>
                    </a:lnTo>
                    <a:lnTo>
                      <a:pt x="70" y="64"/>
                    </a:lnTo>
                    <a:lnTo>
                      <a:pt x="70" y="68"/>
                    </a:lnTo>
                    <a:lnTo>
                      <a:pt x="70" y="70"/>
                    </a:lnTo>
                    <a:lnTo>
                      <a:pt x="74" y="74"/>
                    </a:lnTo>
                    <a:lnTo>
                      <a:pt x="74" y="74"/>
                    </a:lnTo>
                    <a:lnTo>
                      <a:pt x="74" y="66"/>
                    </a:lnTo>
                    <a:lnTo>
                      <a:pt x="74" y="60"/>
                    </a:lnTo>
                    <a:lnTo>
                      <a:pt x="74" y="60"/>
                    </a:lnTo>
                    <a:lnTo>
                      <a:pt x="76" y="58"/>
                    </a:lnTo>
                    <a:lnTo>
                      <a:pt x="78" y="56"/>
                    </a:lnTo>
                    <a:lnTo>
                      <a:pt x="82" y="58"/>
                    </a:lnTo>
                    <a:lnTo>
                      <a:pt x="82" y="58"/>
                    </a:lnTo>
                    <a:lnTo>
                      <a:pt x="90" y="60"/>
                    </a:lnTo>
                    <a:lnTo>
                      <a:pt x="96" y="64"/>
                    </a:lnTo>
                    <a:lnTo>
                      <a:pt x="104" y="68"/>
                    </a:lnTo>
                    <a:lnTo>
                      <a:pt x="110" y="76"/>
                    </a:lnTo>
                    <a:lnTo>
                      <a:pt x="110" y="76"/>
                    </a:lnTo>
                    <a:lnTo>
                      <a:pt x="114" y="78"/>
                    </a:lnTo>
                    <a:lnTo>
                      <a:pt x="118" y="76"/>
                    </a:lnTo>
                    <a:lnTo>
                      <a:pt x="118" y="76"/>
                    </a:lnTo>
                    <a:lnTo>
                      <a:pt x="120" y="78"/>
                    </a:lnTo>
                    <a:lnTo>
                      <a:pt x="122" y="80"/>
                    </a:lnTo>
                    <a:lnTo>
                      <a:pt x="122" y="80"/>
                    </a:lnTo>
                    <a:lnTo>
                      <a:pt x="122" y="84"/>
                    </a:lnTo>
                    <a:lnTo>
                      <a:pt x="122" y="90"/>
                    </a:lnTo>
                    <a:lnTo>
                      <a:pt x="12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0" name="Freeform 2442">
                <a:extLst>
                  <a:ext uri="{FF2B5EF4-FFF2-40B4-BE49-F238E27FC236}">
                    <a16:creationId xmlns:a16="http://schemas.microsoft.com/office/drawing/2014/main" id="{C1BCBCC3-FB9A-30A1-FE7B-3F35C5BC407A}"/>
                  </a:ext>
                </a:extLst>
              </p:cNvPr>
              <p:cNvSpPr>
                <a:spLocks/>
              </p:cNvSpPr>
              <p:nvPr/>
            </p:nvSpPr>
            <p:spPr bwMode="auto">
              <a:xfrm>
                <a:off x="5596" y="1734"/>
                <a:ext cx="88" cy="120"/>
              </a:xfrm>
              <a:custGeom>
                <a:avLst/>
                <a:gdLst>
                  <a:gd name="T0" fmla="*/ 10 w 88"/>
                  <a:gd name="T1" fmla="*/ 16 h 120"/>
                  <a:gd name="T2" fmla="*/ 24 w 88"/>
                  <a:gd name="T3" fmla="*/ 26 h 120"/>
                  <a:gd name="T4" fmla="*/ 24 w 88"/>
                  <a:gd name="T5" fmla="*/ 18 h 120"/>
                  <a:gd name="T6" fmla="*/ 20 w 88"/>
                  <a:gd name="T7" fmla="*/ 10 h 120"/>
                  <a:gd name="T8" fmla="*/ 28 w 88"/>
                  <a:gd name="T9" fmla="*/ 8 h 120"/>
                  <a:gd name="T10" fmla="*/ 34 w 88"/>
                  <a:gd name="T11" fmla="*/ 6 h 120"/>
                  <a:gd name="T12" fmla="*/ 36 w 88"/>
                  <a:gd name="T13" fmla="*/ 10 h 120"/>
                  <a:gd name="T14" fmla="*/ 42 w 88"/>
                  <a:gd name="T15" fmla="*/ 20 h 120"/>
                  <a:gd name="T16" fmla="*/ 50 w 88"/>
                  <a:gd name="T17" fmla="*/ 56 h 120"/>
                  <a:gd name="T18" fmla="*/ 52 w 88"/>
                  <a:gd name="T19" fmla="*/ 76 h 120"/>
                  <a:gd name="T20" fmla="*/ 52 w 88"/>
                  <a:gd name="T21" fmla="*/ 84 h 120"/>
                  <a:gd name="T22" fmla="*/ 58 w 88"/>
                  <a:gd name="T23" fmla="*/ 88 h 120"/>
                  <a:gd name="T24" fmla="*/ 60 w 88"/>
                  <a:gd name="T25" fmla="*/ 86 h 120"/>
                  <a:gd name="T26" fmla="*/ 60 w 88"/>
                  <a:gd name="T27" fmla="*/ 72 h 120"/>
                  <a:gd name="T28" fmla="*/ 54 w 88"/>
                  <a:gd name="T29" fmla="*/ 58 h 120"/>
                  <a:gd name="T30" fmla="*/ 46 w 88"/>
                  <a:gd name="T31" fmla="*/ 38 h 120"/>
                  <a:gd name="T32" fmla="*/ 48 w 88"/>
                  <a:gd name="T33" fmla="*/ 24 h 120"/>
                  <a:gd name="T34" fmla="*/ 54 w 88"/>
                  <a:gd name="T35" fmla="*/ 28 h 120"/>
                  <a:gd name="T36" fmla="*/ 54 w 88"/>
                  <a:gd name="T37" fmla="*/ 36 h 120"/>
                  <a:gd name="T38" fmla="*/ 58 w 88"/>
                  <a:gd name="T39" fmla="*/ 42 h 120"/>
                  <a:gd name="T40" fmla="*/ 64 w 88"/>
                  <a:gd name="T41" fmla="*/ 50 h 120"/>
                  <a:gd name="T42" fmla="*/ 68 w 88"/>
                  <a:gd name="T43" fmla="*/ 48 h 120"/>
                  <a:gd name="T44" fmla="*/ 70 w 88"/>
                  <a:gd name="T45" fmla="*/ 52 h 120"/>
                  <a:gd name="T46" fmla="*/ 78 w 88"/>
                  <a:gd name="T47" fmla="*/ 60 h 120"/>
                  <a:gd name="T48" fmla="*/ 82 w 88"/>
                  <a:gd name="T49" fmla="*/ 66 h 120"/>
                  <a:gd name="T50" fmla="*/ 86 w 88"/>
                  <a:gd name="T51" fmla="*/ 60 h 120"/>
                  <a:gd name="T52" fmla="*/ 88 w 88"/>
                  <a:gd name="T53" fmla="*/ 84 h 120"/>
                  <a:gd name="T54" fmla="*/ 84 w 88"/>
                  <a:gd name="T55" fmla="*/ 100 h 120"/>
                  <a:gd name="T56" fmla="*/ 74 w 88"/>
                  <a:gd name="T57" fmla="*/ 90 h 120"/>
                  <a:gd name="T58" fmla="*/ 78 w 88"/>
                  <a:gd name="T59" fmla="*/ 92 h 120"/>
                  <a:gd name="T60" fmla="*/ 82 w 88"/>
                  <a:gd name="T61" fmla="*/ 100 h 120"/>
                  <a:gd name="T62" fmla="*/ 84 w 88"/>
                  <a:gd name="T63" fmla="*/ 114 h 120"/>
                  <a:gd name="T64" fmla="*/ 80 w 88"/>
                  <a:gd name="T65" fmla="*/ 120 h 120"/>
                  <a:gd name="T66" fmla="*/ 74 w 88"/>
                  <a:gd name="T67" fmla="*/ 114 h 120"/>
                  <a:gd name="T68" fmla="*/ 70 w 88"/>
                  <a:gd name="T69" fmla="*/ 116 h 120"/>
                  <a:gd name="T70" fmla="*/ 64 w 88"/>
                  <a:gd name="T71" fmla="*/ 116 h 120"/>
                  <a:gd name="T72" fmla="*/ 52 w 88"/>
                  <a:gd name="T73" fmla="*/ 102 h 120"/>
                  <a:gd name="T74" fmla="*/ 44 w 88"/>
                  <a:gd name="T75" fmla="*/ 92 h 120"/>
                  <a:gd name="T76" fmla="*/ 38 w 88"/>
                  <a:gd name="T77" fmla="*/ 70 h 120"/>
                  <a:gd name="T78" fmla="*/ 40 w 88"/>
                  <a:gd name="T79" fmla="*/ 62 h 120"/>
                  <a:gd name="T80" fmla="*/ 40 w 88"/>
                  <a:gd name="T81" fmla="*/ 54 h 120"/>
                  <a:gd name="T82" fmla="*/ 40 w 88"/>
                  <a:gd name="T83" fmla="*/ 44 h 120"/>
                  <a:gd name="T84" fmla="*/ 38 w 88"/>
                  <a:gd name="T85" fmla="*/ 32 h 120"/>
                  <a:gd name="T86" fmla="*/ 28 w 88"/>
                  <a:gd name="T87" fmla="*/ 28 h 120"/>
                  <a:gd name="T88" fmla="*/ 28 w 88"/>
                  <a:gd name="T89" fmla="*/ 34 h 120"/>
                  <a:gd name="T90" fmla="*/ 32 w 88"/>
                  <a:gd name="T91" fmla="*/ 44 h 120"/>
                  <a:gd name="T92" fmla="*/ 32 w 88"/>
                  <a:gd name="T93" fmla="*/ 52 h 120"/>
                  <a:gd name="T94" fmla="*/ 24 w 88"/>
                  <a:gd name="T95" fmla="*/ 56 h 120"/>
                  <a:gd name="T96" fmla="*/ 12 w 88"/>
                  <a:gd name="T97" fmla="*/ 48 h 120"/>
                  <a:gd name="T98" fmla="*/ 14 w 88"/>
                  <a:gd name="T99" fmla="*/ 42 h 120"/>
                  <a:gd name="T100" fmla="*/ 14 w 88"/>
                  <a:gd name="T101" fmla="*/ 36 h 120"/>
                  <a:gd name="T102" fmla="*/ 8 w 88"/>
                  <a:gd name="T103" fmla="*/ 38 h 120"/>
                  <a:gd name="T104" fmla="*/ 0 w 88"/>
                  <a:gd name="T105" fmla="*/ 20 h 120"/>
                  <a:gd name="T106" fmla="*/ 2 w 88"/>
                  <a:gd name="T107"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20">
                    <a:moveTo>
                      <a:pt x="6" y="8"/>
                    </a:moveTo>
                    <a:lnTo>
                      <a:pt x="6" y="8"/>
                    </a:lnTo>
                    <a:lnTo>
                      <a:pt x="10" y="16"/>
                    </a:lnTo>
                    <a:lnTo>
                      <a:pt x="14" y="22"/>
                    </a:lnTo>
                    <a:lnTo>
                      <a:pt x="20" y="26"/>
                    </a:lnTo>
                    <a:lnTo>
                      <a:pt x="24" y="26"/>
                    </a:lnTo>
                    <a:lnTo>
                      <a:pt x="24" y="26"/>
                    </a:lnTo>
                    <a:lnTo>
                      <a:pt x="24" y="20"/>
                    </a:lnTo>
                    <a:lnTo>
                      <a:pt x="24" y="18"/>
                    </a:lnTo>
                    <a:lnTo>
                      <a:pt x="22" y="14"/>
                    </a:lnTo>
                    <a:lnTo>
                      <a:pt x="20" y="10"/>
                    </a:lnTo>
                    <a:lnTo>
                      <a:pt x="20" y="10"/>
                    </a:lnTo>
                    <a:lnTo>
                      <a:pt x="22" y="8"/>
                    </a:lnTo>
                    <a:lnTo>
                      <a:pt x="24" y="8"/>
                    </a:lnTo>
                    <a:lnTo>
                      <a:pt x="28" y="8"/>
                    </a:lnTo>
                    <a:lnTo>
                      <a:pt x="30" y="8"/>
                    </a:lnTo>
                    <a:lnTo>
                      <a:pt x="32" y="8"/>
                    </a:lnTo>
                    <a:lnTo>
                      <a:pt x="34" y="6"/>
                    </a:lnTo>
                    <a:lnTo>
                      <a:pt x="36" y="0"/>
                    </a:lnTo>
                    <a:lnTo>
                      <a:pt x="36" y="0"/>
                    </a:lnTo>
                    <a:lnTo>
                      <a:pt x="36" y="10"/>
                    </a:lnTo>
                    <a:lnTo>
                      <a:pt x="38" y="14"/>
                    </a:lnTo>
                    <a:lnTo>
                      <a:pt x="42" y="20"/>
                    </a:lnTo>
                    <a:lnTo>
                      <a:pt x="42" y="20"/>
                    </a:lnTo>
                    <a:lnTo>
                      <a:pt x="44" y="38"/>
                    </a:lnTo>
                    <a:lnTo>
                      <a:pt x="46" y="48"/>
                    </a:lnTo>
                    <a:lnTo>
                      <a:pt x="50" y="56"/>
                    </a:lnTo>
                    <a:lnTo>
                      <a:pt x="50" y="56"/>
                    </a:lnTo>
                    <a:lnTo>
                      <a:pt x="52" y="64"/>
                    </a:lnTo>
                    <a:lnTo>
                      <a:pt x="52" y="76"/>
                    </a:lnTo>
                    <a:lnTo>
                      <a:pt x="52" y="76"/>
                    </a:lnTo>
                    <a:lnTo>
                      <a:pt x="52" y="80"/>
                    </a:lnTo>
                    <a:lnTo>
                      <a:pt x="52" y="84"/>
                    </a:lnTo>
                    <a:lnTo>
                      <a:pt x="56" y="88"/>
                    </a:lnTo>
                    <a:lnTo>
                      <a:pt x="56" y="88"/>
                    </a:lnTo>
                    <a:lnTo>
                      <a:pt x="58" y="88"/>
                    </a:lnTo>
                    <a:lnTo>
                      <a:pt x="60" y="88"/>
                    </a:lnTo>
                    <a:lnTo>
                      <a:pt x="60" y="86"/>
                    </a:lnTo>
                    <a:lnTo>
                      <a:pt x="60" y="86"/>
                    </a:lnTo>
                    <a:lnTo>
                      <a:pt x="62" y="78"/>
                    </a:lnTo>
                    <a:lnTo>
                      <a:pt x="60" y="72"/>
                    </a:lnTo>
                    <a:lnTo>
                      <a:pt x="60" y="72"/>
                    </a:lnTo>
                    <a:lnTo>
                      <a:pt x="58" y="64"/>
                    </a:lnTo>
                    <a:lnTo>
                      <a:pt x="54" y="58"/>
                    </a:lnTo>
                    <a:lnTo>
                      <a:pt x="54" y="58"/>
                    </a:lnTo>
                    <a:lnTo>
                      <a:pt x="48" y="48"/>
                    </a:lnTo>
                    <a:lnTo>
                      <a:pt x="48" y="48"/>
                    </a:lnTo>
                    <a:lnTo>
                      <a:pt x="46" y="38"/>
                    </a:lnTo>
                    <a:lnTo>
                      <a:pt x="48" y="28"/>
                    </a:lnTo>
                    <a:lnTo>
                      <a:pt x="48" y="28"/>
                    </a:lnTo>
                    <a:lnTo>
                      <a:pt x="48" y="24"/>
                    </a:lnTo>
                    <a:lnTo>
                      <a:pt x="50" y="24"/>
                    </a:lnTo>
                    <a:lnTo>
                      <a:pt x="52" y="24"/>
                    </a:lnTo>
                    <a:lnTo>
                      <a:pt x="54" y="28"/>
                    </a:lnTo>
                    <a:lnTo>
                      <a:pt x="54" y="28"/>
                    </a:lnTo>
                    <a:lnTo>
                      <a:pt x="54" y="34"/>
                    </a:lnTo>
                    <a:lnTo>
                      <a:pt x="54" y="36"/>
                    </a:lnTo>
                    <a:lnTo>
                      <a:pt x="56" y="36"/>
                    </a:lnTo>
                    <a:lnTo>
                      <a:pt x="56" y="36"/>
                    </a:lnTo>
                    <a:lnTo>
                      <a:pt x="58" y="42"/>
                    </a:lnTo>
                    <a:lnTo>
                      <a:pt x="62" y="48"/>
                    </a:lnTo>
                    <a:lnTo>
                      <a:pt x="62" y="48"/>
                    </a:lnTo>
                    <a:lnTo>
                      <a:pt x="64" y="50"/>
                    </a:lnTo>
                    <a:lnTo>
                      <a:pt x="66" y="52"/>
                    </a:lnTo>
                    <a:lnTo>
                      <a:pt x="66" y="52"/>
                    </a:lnTo>
                    <a:lnTo>
                      <a:pt x="68" y="48"/>
                    </a:lnTo>
                    <a:lnTo>
                      <a:pt x="68" y="48"/>
                    </a:lnTo>
                    <a:lnTo>
                      <a:pt x="70" y="52"/>
                    </a:lnTo>
                    <a:lnTo>
                      <a:pt x="70" y="52"/>
                    </a:lnTo>
                    <a:lnTo>
                      <a:pt x="72" y="58"/>
                    </a:lnTo>
                    <a:lnTo>
                      <a:pt x="76" y="60"/>
                    </a:lnTo>
                    <a:lnTo>
                      <a:pt x="78" y="60"/>
                    </a:lnTo>
                    <a:lnTo>
                      <a:pt x="80" y="64"/>
                    </a:lnTo>
                    <a:lnTo>
                      <a:pt x="80" y="64"/>
                    </a:lnTo>
                    <a:lnTo>
                      <a:pt x="82" y="66"/>
                    </a:lnTo>
                    <a:lnTo>
                      <a:pt x="82" y="68"/>
                    </a:lnTo>
                    <a:lnTo>
                      <a:pt x="84" y="64"/>
                    </a:lnTo>
                    <a:lnTo>
                      <a:pt x="86" y="60"/>
                    </a:lnTo>
                    <a:lnTo>
                      <a:pt x="88" y="64"/>
                    </a:lnTo>
                    <a:lnTo>
                      <a:pt x="88" y="64"/>
                    </a:lnTo>
                    <a:lnTo>
                      <a:pt x="88" y="84"/>
                    </a:lnTo>
                    <a:lnTo>
                      <a:pt x="86" y="92"/>
                    </a:lnTo>
                    <a:lnTo>
                      <a:pt x="84" y="100"/>
                    </a:lnTo>
                    <a:lnTo>
                      <a:pt x="84" y="100"/>
                    </a:lnTo>
                    <a:lnTo>
                      <a:pt x="78" y="90"/>
                    </a:lnTo>
                    <a:lnTo>
                      <a:pt x="76" y="88"/>
                    </a:lnTo>
                    <a:lnTo>
                      <a:pt x="74" y="90"/>
                    </a:lnTo>
                    <a:lnTo>
                      <a:pt x="74" y="90"/>
                    </a:lnTo>
                    <a:lnTo>
                      <a:pt x="76" y="90"/>
                    </a:lnTo>
                    <a:lnTo>
                      <a:pt x="78" y="92"/>
                    </a:lnTo>
                    <a:lnTo>
                      <a:pt x="80" y="94"/>
                    </a:lnTo>
                    <a:lnTo>
                      <a:pt x="82" y="100"/>
                    </a:lnTo>
                    <a:lnTo>
                      <a:pt x="82" y="100"/>
                    </a:lnTo>
                    <a:lnTo>
                      <a:pt x="84" y="108"/>
                    </a:lnTo>
                    <a:lnTo>
                      <a:pt x="84" y="108"/>
                    </a:lnTo>
                    <a:lnTo>
                      <a:pt x="84" y="114"/>
                    </a:lnTo>
                    <a:lnTo>
                      <a:pt x="84" y="120"/>
                    </a:lnTo>
                    <a:lnTo>
                      <a:pt x="84" y="120"/>
                    </a:lnTo>
                    <a:lnTo>
                      <a:pt x="80" y="120"/>
                    </a:lnTo>
                    <a:lnTo>
                      <a:pt x="80" y="120"/>
                    </a:lnTo>
                    <a:lnTo>
                      <a:pt x="76" y="114"/>
                    </a:lnTo>
                    <a:lnTo>
                      <a:pt x="74" y="114"/>
                    </a:lnTo>
                    <a:lnTo>
                      <a:pt x="72" y="116"/>
                    </a:lnTo>
                    <a:lnTo>
                      <a:pt x="72" y="116"/>
                    </a:lnTo>
                    <a:lnTo>
                      <a:pt x="70" y="116"/>
                    </a:lnTo>
                    <a:lnTo>
                      <a:pt x="70" y="120"/>
                    </a:lnTo>
                    <a:lnTo>
                      <a:pt x="70" y="120"/>
                    </a:lnTo>
                    <a:lnTo>
                      <a:pt x="64" y="116"/>
                    </a:lnTo>
                    <a:lnTo>
                      <a:pt x="60" y="110"/>
                    </a:lnTo>
                    <a:lnTo>
                      <a:pt x="56" y="106"/>
                    </a:lnTo>
                    <a:lnTo>
                      <a:pt x="52" y="102"/>
                    </a:lnTo>
                    <a:lnTo>
                      <a:pt x="52" y="102"/>
                    </a:lnTo>
                    <a:lnTo>
                      <a:pt x="48" y="100"/>
                    </a:lnTo>
                    <a:lnTo>
                      <a:pt x="44" y="92"/>
                    </a:lnTo>
                    <a:lnTo>
                      <a:pt x="40" y="80"/>
                    </a:lnTo>
                    <a:lnTo>
                      <a:pt x="38" y="70"/>
                    </a:lnTo>
                    <a:lnTo>
                      <a:pt x="38" y="70"/>
                    </a:lnTo>
                    <a:lnTo>
                      <a:pt x="38" y="64"/>
                    </a:lnTo>
                    <a:lnTo>
                      <a:pt x="38" y="62"/>
                    </a:lnTo>
                    <a:lnTo>
                      <a:pt x="40" y="62"/>
                    </a:lnTo>
                    <a:lnTo>
                      <a:pt x="42" y="62"/>
                    </a:lnTo>
                    <a:lnTo>
                      <a:pt x="42" y="62"/>
                    </a:lnTo>
                    <a:lnTo>
                      <a:pt x="40" y="54"/>
                    </a:lnTo>
                    <a:lnTo>
                      <a:pt x="40" y="50"/>
                    </a:lnTo>
                    <a:lnTo>
                      <a:pt x="40" y="44"/>
                    </a:lnTo>
                    <a:lnTo>
                      <a:pt x="40" y="44"/>
                    </a:lnTo>
                    <a:lnTo>
                      <a:pt x="40" y="38"/>
                    </a:lnTo>
                    <a:lnTo>
                      <a:pt x="38" y="32"/>
                    </a:lnTo>
                    <a:lnTo>
                      <a:pt x="38" y="32"/>
                    </a:lnTo>
                    <a:lnTo>
                      <a:pt x="34" y="28"/>
                    </a:lnTo>
                    <a:lnTo>
                      <a:pt x="30" y="28"/>
                    </a:lnTo>
                    <a:lnTo>
                      <a:pt x="28" y="28"/>
                    </a:lnTo>
                    <a:lnTo>
                      <a:pt x="28" y="28"/>
                    </a:lnTo>
                    <a:lnTo>
                      <a:pt x="28" y="32"/>
                    </a:lnTo>
                    <a:lnTo>
                      <a:pt x="28" y="34"/>
                    </a:lnTo>
                    <a:lnTo>
                      <a:pt x="30" y="40"/>
                    </a:lnTo>
                    <a:lnTo>
                      <a:pt x="30" y="40"/>
                    </a:lnTo>
                    <a:lnTo>
                      <a:pt x="32" y="44"/>
                    </a:lnTo>
                    <a:lnTo>
                      <a:pt x="32" y="48"/>
                    </a:lnTo>
                    <a:lnTo>
                      <a:pt x="32" y="52"/>
                    </a:lnTo>
                    <a:lnTo>
                      <a:pt x="32" y="52"/>
                    </a:lnTo>
                    <a:lnTo>
                      <a:pt x="28" y="58"/>
                    </a:lnTo>
                    <a:lnTo>
                      <a:pt x="26" y="58"/>
                    </a:lnTo>
                    <a:lnTo>
                      <a:pt x="24" y="56"/>
                    </a:lnTo>
                    <a:lnTo>
                      <a:pt x="24" y="56"/>
                    </a:lnTo>
                    <a:lnTo>
                      <a:pt x="18" y="50"/>
                    </a:lnTo>
                    <a:lnTo>
                      <a:pt x="12" y="48"/>
                    </a:lnTo>
                    <a:lnTo>
                      <a:pt x="12" y="48"/>
                    </a:lnTo>
                    <a:lnTo>
                      <a:pt x="12" y="44"/>
                    </a:lnTo>
                    <a:lnTo>
                      <a:pt x="14" y="42"/>
                    </a:lnTo>
                    <a:lnTo>
                      <a:pt x="14" y="38"/>
                    </a:lnTo>
                    <a:lnTo>
                      <a:pt x="14" y="36"/>
                    </a:lnTo>
                    <a:lnTo>
                      <a:pt x="14" y="36"/>
                    </a:lnTo>
                    <a:lnTo>
                      <a:pt x="12" y="34"/>
                    </a:lnTo>
                    <a:lnTo>
                      <a:pt x="10" y="36"/>
                    </a:lnTo>
                    <a:lnTo>
                      <a:pt x="8" y="38"/>
                    </a:lnTo>
                    <a:lnTo>
                      <a:pt x="6" y="38"/>
                    </a:lnTo>
                    <a:lnTo>
                      <a:pt x="6" y="38"/>
                    </a:lnTo>
                    <a:lnTo>
                      <a:pt x="0" y="20"/>
                    </a:lnTo>
                    <a:lnTo>
                      <a:pt x="0" y="20"/>
                    </a:lnTo>
                    <a:lnTo>
                      <a:pt x="2" y="10"/>
                    </a:lnTo>
                    <a:lnTo>
                      <a:pt x="2"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1" name="Freeform 2443">
                <a:extLst>
                  <a:ext uri="{FF2B5EF4-FFF2-40B4-BE49-F238E27FC236}">
                    <a16:creationId xmlns:a16="http://schemas.microsoft.com/office/drawing/2014/main" id="{CAA883F8-9D98-EC46-1A40-FCAA080D220B}"/>
                  </a:ext>
                </a:extLst>
              </p:cNvPr>
              <p:cNvSpPr>
                <a:spLocks/>
              </p:cNvSpPr>
              <p:nvPr/>
            </p:nvSpPr>
            <p:spPr bwMode="auto">
              <a:xfrm>
                <a:off x="5542" y="1638"/>
                <a:ext cx="54" cy="42"/>
              </a:xfrm>
              <a:custGeom>
                <a:avLst/>
                <a:gdLst>
                  <a:gd name="T0" fmla="*/ 28 w 54"/>
                  <a:gd name="T1" fmla="*/ 24 h 42"/>
                  <a:gd name="T2" fmla="*/ 28 w 54"/>
                  <a:gd name="T3" fmla="*/ 24 h 42"/>
                  <a:gd name="T4" fmla="*/ 26 w 54"/>
                  <a:gd name="T5" fmla="*/ 24 h 42"/>
                  <a:gd name="T6" fmla="*/ 24 w 54"/>
                  <a:gd name="T7" fmla="*/ 28 h 42"/>
                  <a:gd name="T8" fmla="*/ 24 w 54"/>
                  <a:gd name="T9" fmla="*/ 28 h 42"/>
                  <a:gd name="T10" fmla="*/ 20 w 54"/>
                  <a:gd name="T11" fmla="*/ 24 h 42"/>
                  <a:gd name="T12" fmla="*/ 14 w 54"/>
                  <a:gd name="T13" fmla="*/ 22 h 42"/>
                  <a:gd name="T14" fmla="*/ 4 w 54"/>
                  <a:gd name="T15" fmla="*/ 22 h 42"/>
                  <a:gd name="T16" fmla="*/ 4 w 54"/>
                  <a:gd name="T17" fmla="*/ 22 h 42"/>
                  <a:gd name="T18" fmla="*/ 4 w 54"/>
                  <a:gd name="T19" fmla="*/ 26 h 42"/>
                  <a:gd name="T20" fmla="*/ 4 w 54"/>
                  <a:gd name="T21" fmla="*/ 30 h 42"/>
                  <a:gd name="T22" fmla="*/ 6 w 54"/>
                  <a:gd name="T23" fmla="*/ 38 h 42"/>
                  <a:gd name="T24" fmla="*/ 6 w 54"/>
                  <a:gd name="T25" fmla="*/ 38 h 42"/>
                  <a:gd name="T26" fmla="*/ 0 w 54"/>
                  <a:gd name="T27" fmla="*/ 34 h 42"/>
                  <a:gd name="T28" fmla="*/ 0 w 54"/>
                  <a:gd name="T29" fmla="*/ 28 h 42"/>
                  <a:gd name="T30" fmla="*/ 0 w 54"/>
                  <a:gd name="T31" fmla="*/ 28 h 42"/>
                  <a:gd name="T32" fmla="*/ 0 w 54"/>
                  <a:gd name="T33" fmla="*/ 22 h 42"/>
                  <a:gd name="T34" fmla="*/ 0 w 54"/>
                  <a:gd name="T35" fmla="*/ 16 h 42"/>
                  <a:gd name="T36" fmla="*/ 0 w 54"/>
                  <a:gd name="T37" fmla="*/ 8 h 42"/>
                  <a:gd name="T38" fmla="*/ 0 w 54"/>
                  <a:gd name="T39" fmla="*/ 8 h 42"/>
                  <a:gd name="T40" fmla="*/ 0 w 54"/>
                  <a:gd name="T41" fmla="*/ 4 h 42"/>
                  <a:gd name="T42" fmla="*/ 2 w 54"/>
                  <a:gd name="T43" fmla="*/ 2 h 42"/>
                  <a:gd name="T44" fmla="*/ 6 w 54"/>
                  <a:gd name="T45" fmla="*/ 4 h 42"/>
                  <a:gd name="T46" fmla="*/ 8 w 54"/>
                  <a:gd name="T47" fmla="*/ 6 h 42"/>
                  <a:gd name="T48" fmla="*/ 8 w 54"/>
                  <a:gd name="T49" fmla="*/ 6 h 42"/>
                  <a:gd name="T50" fmla="*/ 10 w 54"/>
                  <a:gd name="T51" fmla="*/ 6 h 42"/>
                  <a:gd name="T52" fmla="*/ 12 w 54"/>
                  <a:gd name="T53" fmla="*/ 4 h 42"/>
                  <a:gd name="T54" fmla="*/ 12 w 54"/>
                  <a:gd name="T55" fmla="*/ 4 h 42"/>
                  <a:gd name="T56" fmla="*/ 12 w 54"/>
                  <a:gd name="T57" fmla="*/ 0 h 42"/>
                  <a:gd name="T58" fmla="*/ 14 w 54"/>
                  <a:gd name="T59" fmla="*/ 4 h 42"/>
                  <a:gd name="T60" fmla="*/ 14 w 54"/>
                  <a:gd name="T61" fmla="*/ 4 h 42"/>
                  <a:gd name="T62" fmla="*/ 16 w 54"/>
                  <a:gd name="T63" fmla="*/ 12 h 42"/>
                  <a:gd name="T64" fmla="*/ 18 w 54"/>
                  <a:gd name="T65" fmla="*/ 14 h 42"/>
                  <a:gd name="T66" fmla="*/ 20 w 54"/>
                  <a:gd name="T67" fmla="*/ 12 h 42"/>
                  <a:gd name="T68" fmla="*/ 22 w 54"/>
                  <a:gd name="T69" fmla="*/ 10 h 42"/>
                  <a:gd name="T70" fmla="*/ 22 w 54"/>
                  <a:gd name="T71" fmla="*/ 10 h 42"/>
                  <a:gd name="T72" fmla="*/ 28 w 54"/>
                  <a:gd name="T73" fmla="*/ 10 h 42"/>
                  <a:gd name="T74" fmla="*/ 30 w 54"/>
                  <a:gd name="T75" fmla="*/ 8 h 42"/>
                  <a:gd name="T76" fmla="*/ 32 w 54"/>
                  <a:gd name="T77" fmla="*/ 4 h 42"/>
                  <a:gd name="T78" fmla="*/ 32 w 54"/>
                  <a:gd name="T79" fmla="*/ 4 h 42"/>
                  <a:gd name="T80" fmla="*/ 34 w 54"/>
                  <a:gd name="T81" fmla="*/ 2 h 42"/>
                  <a:gd name="T82" fmla="*/ 34 w 54"/>
                  <a:gd name="T83" fmla="*/ 2 h 42"/>
                  <a:gd name="T84" fmla="*/ 38 w 54"/>
                  <a:gd name="T85" fmla="*/ 6 h 42"/>
                  <a:gd name="T86" fmla="*/ 38 w 54"/>
                  <a:gd name="T87" fmla="*/ 6 h 42"/>
                  <a:gd name="T88" fmla="*/ 42 w 54"/>
                  <a:gd name="T89" fmla="*/ 20 h 42"/>
                  <a:gd name="T90" fmla="*/ 48 w 54"/>
                  <a:gd name="T91" fmla="*/ 30 h 42"/>
                  <a:gd name="T92" fmla="*/ 48 w 54"/>
                  <a:gd name="T93" fmla="*/ 30 h 42"/>
                  <a:gd name="T94" fmla="*/ 52 w 54"/>
                  <a:gd name="T95" fmla="*/ 36 h 42"/>
                  <a:gd name="T96" fmla="*/ 54 w 54"/>
                  <a:gd name="T97" fmla="*/ 42 h 42"/>
                  <a:gd name="T98" fmla="*/ 54 w 54"/>
                  <a:gd name="T99" fmla="*/ 42 h 42"/>
                  <a:gd name="T100" fmla="*/ 48 w 54"/>
                  <a:gd name="T101" fmla="*/ 42 h 42"/>
                  <a:gd name="T102" fmla="*/ 48 w 54"/>
                  <a:gd name="T103" fmla="*/ 42 h 42"/>
                  <a:gd name="T104" fmla="*/ 44 w 54"/>
                  <a:gd name="T105" fmla="*/ 42 h 42"/>
                  <a:gd name="T106" fmla="*/ 40 w 54"/>
                  <a:gd name="T107" fmla="*/ 42 h 42"/>
                  <a:gd name="T108" fmla="*/ 38 w 54"/>
                  <a:gd name="T109" fmla="*/ 38 h 42"/>
                  <a:gd name="T110" fmla="*/ 34 w 54"/>
                  <a:gd name="T111" fmla="*/ 32 h 42"/>
                  <a:gd name="T112" fmla="*/ 34 w 54"/>
                  <a:gd name="T113" fmla="*/ 32 h 42"/>
                  <a:gd name="T114" fmla="*/ 30 w 54"/>
                  <a:gd name="T115" fmla="*/ 26 h 42"/>
                  <a:gd name="T116" fmla="*/ 28 w 54"/>
                  <a:gd name="T117" fmla="*/ 24 h 42"/>
                  <a:gd name="T118" fmla="*/ 28 w 54"/>
                  <a:gd name="T11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42">
                    <a:moveTo>
                      <a:pt x="28" y="24"/>
                    </a:moveTo>
                    <a:lnTo>
                      <a:pt x="28" y="24"/>
                    </a:lnTo>
                    <a:lnTo>
                      <a:pt x="26" y="24"/>
                    </a:lnTo>
                    <a:lnTo>
                      <a:pt x="24" y="28"/>
                    </a:lnTo>
                    <a:lnTo>
                      <a:pt x="24" y="28"/>
                    </a:lnTo>
                    <a:lnTo>
                      <a:pt x="20" y="24"/>
                    </a:lnTo>
                    <a:lnTo>
                      <a:pt x="14" y="22"/>
                    </a:lnTo>
                    <a:lnTo>
                      <a:pt x="4" y="22"/>
                    </a:lnTo>
                    <a:lnTo>
                      <a:pt x="4" y="22"/>
                    </a:lnTo>
                    <a:lnTo>
                      <a:pt x="4" y="26"/>
                    </a:lnTo>
                    <a:lnTo>
                      <a:pt x="4" y="30"/>
                    </a:lnTo>
                    <a:lnTo>
                      <a:pt x="6" y="38"/>
                    </a:lnTo>
                    <a:lnTo>
                      <a:pt x="6" y="38"/>
                    </a:lnTo>
                    <a:lnTo>
                      <a:pt x="0" y="34"/>
                    </a:lnTo>
                    <a:lnTo>
                      <a:pt x="0" y="28"/>
                    </a:lnTo>
                    <a:lnTo>
                      <a:pt x="0" y="28"/>
                    </a:lnTo>
                    <a:lnTo>
                      <a:pt x="0" y="22"/>
                    </a:lnTo>
                    <a:lnTo>
                      <a:pt x="0" y="16"/>
                    </a:lnTo>
                    <a:lnTo>
                      <a:pt x="0" y="8"/>
                    </a:lnTo>
                    <a:lnTo>
                      <a:pt x="0" y="8"/>
                    </a:lnTo>
                    <a:lnTo>
                      <a:pt x="0" y="4"/>
                    </a:lnTo>
                    <a:lnTo>
                      <a:pt x="2" y="2"/>
                    </a:lnTo>
                    <a:lnTo>
                      <a:pt x="6" y="4"/>
                    </a:lnTo>
                    <a:lnTo>
                      <a:pt x="8" y="6"/>
                    </a:lnTo>
                    <a:lnTo>
                      <a:pt x="8" y="6"/>
                    </a:lnTo>
                    <a:lnTo>
                      <a:pt x="10" y="6"/>
                    </a:lnTo>
                    <a:lnTo>
                      <a:pt x="12" y="4"/>
                    </a:lnTo>
                    <a:lnTo>
                      <a:pt x="12" y="4"/>
                    </a:lnTo>
                    <a:lnTo>
                      <a:pt x="12" y="0"/>
                    </a:lnTo>
                    <a:lnTo>
                      <a:pt x="14" y="4"/>
                    </a:lnTo>
                    <a:lnTo>
                      <a:pt x="14" y="4"/>
                    </a:lnTo>
                    <a:lnTo>
                      <a:pt x="16" y="12"/>
                    </a:lnTo>
                    <a:lnTo>
                      <a:pt x="18" y="14"/>
                    </a:lnTo>
                    <a:lnTo>
                      <a:pt x="20" y="12"/>
                    </a:lnTo>
                    <a:lnTo>
                      <a:pt x="22" y="10"/>
                    </a:lnTo>
                    <a:lnTo>
                      <a:pt x="22" y="10"/>
                    </a:lnTo>
                    <a:lnTo>
                      <a:pt x="28" y="10"/>
                    </a:lnTo>
                    <a:lnTo>
                      <a:pt x="30" y="8"/>
                    </a:lnTo>
                    <a:lnTo>
                      <a:pt x="32" y="4"/>
                    </a:lnTo>
                    <a:lnTo>
                      <a:pt x="32" y="4"/>
                    </a:lnTo>
                    <a:lnTo>
                      <a:pt x="34" y="2"/>
                    </a:lnTo>
                    <a:lnTo>
                      <a:pt x="34" y="2"/>
                    </a:lnTo>
                    <a:lnTo>
                      <a:pt x="38" y="6"/>
                    </a:lnTo>
                    <a:lnTo>
                      <a:pt x="38" y="6"/>
                    </a:lnTo>
                    <a:lnTo>
                      <a:pt x="42" y="20"/>
                    </a:lnTo>
                    <a:lnTo>
                      <a:pt x="48" y="30"/>
                    </a:lnTo>
                    <a:lnTo>
                      <a:pt x="48" y="30"/>
                    </a:lnTo>
                    <a:lnTo>
                      <a:pt x="52" y="36"/>
                    </a:lnTo>
                    <a:lnTo>
                      <a:pt x="54" y="42"/>
                    </a:lnTo>
                    <a:lnTo>
                      <a:pt x="54" y="42"/>
                    </a:lnTo>
                    <a:lnTo>
                      <a:pt x="48" y="42"/>
                    </a:lnTo>
                    <a:lnTo>
                      <a:pt x="48" y="42"/>
                    </a:lnTo>
                    <a:lnTo>
                      <a:pt x="44" y="42"/>
                    </a:lnTo>
                    <a:lnTo>
                      <a:pt x="40" y="42"/>
                    </a:lnTo>
                    <a:lnTo>
                      <a:pt x="38" y="38"/>
                    </a:lnTo>
                    <a:lnTo>
                      <a:pt x="34" y="32"/>
                    </a:lnTo>
                    <a:lnTo>
                      <a:pt x="34" y="32"/>
                    </a:lnTo>
                    <a:lnTo>
                      <a:pt x="30" y="26"/>
                    </a:lnTo>
                    <a:lnTo>
                      <a:pt x="28" y="24"/>
                    </a:lnTo>
                    <a:lnTo>
                      <a:pt x="2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2" name="Freeform 2444">
                <a:extLst>
                  <a:ext uri="{FF2B5EF4-FFF2-40B4-BE49-F238E27FC236}">
                    <a16:creationId xmlns:a16="http://schemas.microsoft.com/office/drawing/2014/main" id="{00E5F344-5EF2-0761-194A-AE8DD6C086BE}"/>
                  </a:ext>
                </a:extLst>
              </p:cNvPr>
              <p:cNvSpPr>
                <a:spLocks/>
              </p:cNvSpPr>
              <p:nvPr/>
            </p:nvSpPr>
            <p:spPr bwMode="auto">
              <a:xfrm>
                <a:off x="5538" y="1680"/>
                <a:ext cx="18" cy="32"/>
              </a:xfrm>
              <a:custGeom>
                <a:avLst/>
                <a:gdLst>
                  <a:gd name="T0" fmla="*/ 6 w 18"/>
                  <a:gd name="T1" fmla="*/ 20 h 32"/>
                  <a:gd name="T2" fmla="*/ 6 w 18"/>
                  <a:gd name="T3" fmla="*/ 20 h 32"/>
                  <a:gd name="T4" fmla="*/ 2 w 18"/>
                  <a:gd name="T5" fmla="*/ 18 h 32"/>
                  <a:gd name="T6" fmla="*/ 2 w 18"/>
                  <a:gd name="T7" fmla="*/ 18 h 32"/>
                  <a:gd name="T8" fmla="*/ 0 w 18"/>
                  <a:gd name="T9" fmla="*/ 14 h 32"/>
                  <a:gd name="T10" fmla="*/ 0 w 18"/>
                  <a:gd name="T11" fmla="*/ 6 h 32"/>
                  <a:gd name="T12" fmla="*/ 0 w 18"/>
                  <a:gd name="T13" fmla="*/ 6 h 32"/>
                  <a:gd name="T14" fmla="*/ 0 w 18"/>
                  <a:gd name="T15" fmla="*/ 2 h 32"/>
                  <a:gd name="T16" fmla="*/ 2 w 18"/>
                  <a:gd name="T17" fmla="*/ 0 h 32"/>
                  <a:gd name="T18" fmla="*/ 4 w 18"/>
                  <a:gd name="T19" fmla="*/ 2 h 32"/>
                  <a:gd name="T20" fmla="*/ 4 w 18"/>
                  <a:gd name="T21" fmla="*/ 2 h 32"/>
                  <a:gd name="T22" fmla="*/ 16 w 18"/>
                  <a:gd name="T23" fmla="*/ 18 h 32"/>
                  <a:gd name="T24" fmla="*/ 16 w 18"/>
                  <a:gd name="T25" fmla="*/ 18 h 32"/>
                  <a:gd name="T26" fmla="*/ 18 w 18"/>
                  <a:gd name="T27" fmla="*/ 24 h 32"/>
                  <a:gd name="T28" fmla="*/ 16 w 18"/>
                  <a:gd name="T29" fmla="*/ 28 h 32"/>
                  <a:gd name="T30" fmla="*/ 16 w 18"/>
                  <a:gd name="T31" fmla="*/ 28 h 32"/>
                  <a:gd name="T32" fmla="*/ 16 w 18"/>
                  <a:gd name="T33" fmla="*/ 28 h 32"/>
                  <a:gd name="T34" fmla="*/ 14 w 18"/>
                  <a:gd name="T35" fmla="*/ 28 h 32"/>
                  <a:gd name="T36" fmla="*/ 10 w 18"/>
                  <a:gd name="T37" fmla="*/ 32 h 32"/>
                  <a:gd name="T38" fmla="*/ 8 w 18"/>
                  <a:gd name="T39" fmla="*/ 32 h 32"/>
                  <a:gd name="T40" fmla="*/ 6 w 18"/>
                  <a:gd name="T41" fmla="*/ 32 h 32"/>
                  <a:gd name="T42" fmla="*/ 4 w 18"/>
                  <a:gd name="T43" fmla="*/ 30 h 32"/>
                  <a:gd name="T44" fmla="*/ 2 w 18"/>
                  <a:gd name="T45" fmla="*/ 26 h 32"/>
                  <a:gd name="T46" fmla="*/ 2 w 18"/>
                  <a:gd name="T47" fmla="*/ 26 h 32"/>
                  <a:gd name="T48" fmla="*/ 2 w 18"/>
                  <a:gd name="T49" fmla="*/ 24 h 32"/>
                  <a:gd name="T50" fmla="*/ 4 w 18"/>
                  <a:gd name="T51" fmla="*/ 22 h 32"/>
                  <a:gd name="T52" fmla="*/ 6 w 18"/>
                  <a:gd name="T53" fmla="*/ 22 h 32"/>
                  <a:gd name="T54" fmla="*/ 6 w 18"/>
                  <a:gd name="T55" fmla="*/ 20 h 32"/>
                  <a:gd name="T56" fmla="*/ 6 w 18"/>
                  <a:gd name="T5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2">
                    <a:moveTo>
                      <a:pt x="6" y="20"/>
                    </a:moveTo>
                    <a:lnTo>
                      <a:pt x="6" y="20"/>
                    </a:lnTo>
                    <a:lnTo>
                      <a:pt x="2" y="18"/>
                    </a:lnTo>
                    <a:lnTo>
                      <a:pt x="2" y="18"/>
                    </a:lnTo>
                    <a:lnTo>
                      <a:pt x="0" y="14"/>
                    </a:lnTo>
                    <a:lnTo>
                      <a:pt x="0" y="6"/>
                    </a:lnTo>
                    <a:lnTo>
                      <a:pt x="0" y="6"/>
                    </a:lnTo>
                    <a:lnTo>
                      <a:pt x="0" y="2"/>
                    </a:lnTo>
                    <a:lnTo>
                      <a:pt x="2" y="0"/>
                    </a:lnTo>
                    <a:lnTo>
                      <a:pt x="4" y="2"/>
                    </a:lnTo>
                    <a:lnTo>
                      <a:pt x="4" y="2"/>
                    </a:lnTo>
                    <a:lnTo>
                      <a:pt x="16" y="18"/>
                    </a:lnTo>
                    <a:lnTo>
                      <a:pt x="16" y="18"/>
                    </a:lnTo>
                    <a:lnTo>
                      <a:pt x="18" y="24"/>
                    </a:lnTo>
                    <a:lnTo>
                      <a:pt x="16" y="28"/>
                    </a:lnTo>
                    <a:lnTo>
                      <a:pt x="16" y="28"/>
                    </a:lnTo>
                    <a:lnTo>
                      <a:pt x="16" y="28"/>
                    </a:lnTo>
                    <a:lnTo>
                      <a:pt x="14" y="28"/>
                    </a:lnTo>
                    <a:lnTo>
                      <a:pt x="10" y="32"/>
                    </a:lnTo>
                    <a:lnTo>
                      <a:pt x="8" y="32"/>
                    </a:lnTo>
                    <a:lnTo>
                      <a:pt x="6" y="32"/>
                    </a:lnTo>
                    <a:lnTo>
                      <a:pt x="4" y="30"/>
                    </a:lnTo>
                    <a:lnTo>
                      <a:pt x="2" y="26"/>
                    </a:lnTo>
                    <a:lnTo>
                      <a:pt x="2" y="26"/>
                    </a:lnTo>
                    <a:lnTo>
                      <a:pt x="2" y="24"/>
                    </a:lnTo>
                    <a:lnTo>
                      <a:pt x="4" y="22"/>
                    </a:lnTo>
                    <a:lnTo>
                      <a:pt x="6" y="22"/>
                    </a:lnTo>
                    <a:lnTo>
                      <a:pt x="6" y="20"/>
                    </a:ln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3" name="Freeform 2445">
                <a:extLst>
                  <a:ext uri="{FF2B5EF4-FFF2-40B4-BE49-F238E27FC236}">
                    <a16:creationId xmlns:a16="http://schemas.microsoft.com/office/drawing/2014/main" id="{E7C20A91-21BF-7A22-8157-C1924866573C}"/>
                  </a:ext>
                </a:extLst>
              </p:cNvPr>
              <p:cNvSpPr>
                <a:spLocks/>
              </p:cNvSpPr>
              <p:nvPr/>
            </p:nvSpPr>
            <p:spPr bwMode="auto">
              <a:xfrm>
                <a:off x="5596" y="1780"/>
                <a:ext cx="20" cy="54"/>
              </a:xfrm>
              <a:custGeom>
                <a:avLst/>
                <a:gdLst>
                  <a:gd name="T0" fmla="*/ 18 w 20"/>
                  <a:gd name="T1" fmla="*/ 54 h 54"/>
                  <a:gd name="T2" fmla="*/ 18 w 20"/>
                  <a:gd name="T3" fmla="*/ 54 h 54"/>
                  <a:gd name="T4" fmla="*/ 16 w 20"/>
                  <a:gd name="T5" fmla="*/ 54 h 54"/>
                  <a:gd name="T6" fmla="*/ 16 w 20"/>
                  <a:gd name="T7" fmla="*/ 54 h 54"/>
                  <a:gd name="T8" fmla="*/ 14 w 20"/>
                  <a:gd name="T9" fmla="*/ 44 h 54"/>
                  <a:gd name="T10" fmla="*/ 10 w 20"/>
                  <a:gd name="T11" fmla="*/ 32 h 54"/>
                  <a:gd name="T12" fmla="*/ 2 w 20"/>
                  <a:gd name="T13" fmla="*/ 12 h 54"/>
                  <a:gd name="T14" fmla="*/ 2 w 20"/>
                  <a:gd name="T15" fmla="*/ 12 h 54"/>
                  <a:gd name="T16" fmla="*/ 0 w 20"/>
                  <a:gd name="T17" fmla="*/ 8 h 54"/>
                  <a:gd name="T18" fmla="*/ 0 w 20"/>
                  <a:gd name="T19" fmla="*/ 4 h 54"/>
                  <a:gd name="T20" fmla="*/ 0 w 20"/>
                  <a:gd name="T21" fmla="*/ 4 h 54"/>
                  <a:gd name="T22" fmla="*/ 2 w 20"/>
                  <a:gd name="T23" fmla="*/ 0 h 54"/>
                  <a:gd name="T24" fmla="*/ 2 w 20"/>
                  <a:gd name="T25" fmla="*/ 2 h 54"/>
                  <a:gd name="T26" fmla="*/ 4 w 20"/>
                  <a:gd name="T27" fmla="*/ 6 h 54"/>
                  <a:gd name="T28" fmla="*/ 4 w 20"/>
                  <a:gd name="T29" fmla="*/ 6 h 54"/>
                  <a:gd name="T30" fmla="*/ 8 w 20"/>
                  <a:gd name="T31" fmla="*/ 14 h 54"/>
                  <a:gd name="T32" fmla="*/ 12 w 20"/>
                  <a:gd name="T33" fmla="*/ 24 h 54"/>
                  <a:gd name="T34" fmla="*/ 20 w 20"/>
                  <a:gd name="T35" fmla="*/ 46 h 54"/>
                  <a:gd name="T36" fmla="*/ 20 w 20"/>
                  <a:gd name="T37" fmla="*/ 46 h 54"/>
                  <a:gd name="T38" fmla="*/ 20 w 20"/>
                  <a:gd name="T39" fmla="*/ 52 h 54"/>
                  <a:gd name="T40" fmla="*/ 18 w 20"/>
                  <a:gd name="T41" fmla="*/ 54 h 54"/>
                  <a:gd name="T42" fmla="*/ 18 w 20"/>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4">
                    <a:moveTo>
                      <a:pt x="18" y="54"/>
                    </a:moveTo>
                    <a:lnTo>
                      <a:pt x="18" y="54"/>
                    </a:lnTo>
                    <a:lnTo>
                      <a:pt x="16" y="54"/>
                    </a:lnTo>
                    <a:lnTo>
                      <a:pt x="16" y="54"/>
                    </a:lnTo>
                    <a:lnTo>
                      <a:pt x="14" y="44"/>
                    </a:lnTo>
                    <a:lnTo>
                      <a:pt x="10" y="32"/>
                    </a:lnTo>
                    <a:lnTo>
                      <a:pt x="2" y="12"/>
                    </a:lnTo>
                    <a:lnTo>
                      <a:pt x="2" y="12"/>
                    </a:lnTo>
                    <a:lnTo>
                      <a:pt x="0" y="8"/>
                    </a:lnTo>
                    <a:lnTo>
                      <a:pt x="0" y="4"/>
                    </a:lnTo>
                    <a:lnTo>
                      <a:pt x="0" y="4"/>
                    </a:lnTo>
                    <a:lnTo>
                      <a:pt x="2" y="0"/>
                    </a:lnTo>
                    <a:lnTo>
                      <a:pt x="2" y="2"/>
                    </a:lnTo>
                    <a:lnTo>
                      <a:pt x="4" y="6"/>
                    </a:lnTo>
                    <a:lnTo>
                      <a:pt x="4" y="6"/>
                    </a:lnTo>
                    <a:lnTo>
                      <a:pt x="8" y="14"/>
                    </a:lnTo>
                    <a:lnTo>
                      <a:pt x="12" y="24"/>
                    </a:lnTo>
                    <a:lnTo>
                      <a:pt x="20" y="46"/>
                    </a:lnTo>
                    <a:lnTo>
                      <a:pt x="20" y="46"/>
                    </a:lnTo>
                    <a:lnTo>
                      <a:pt x="20" y="52"/>
                    </a:lnTo>
                    <a:lnTo>
                      <a:pt x="18" y="54"/>
                    </a:lnTo>
                    <a:lnTo>
                      <a:pt x="1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4" name="Freeform 2446">
                <a:extLst>
                  <a:ext uri="{FF2B5EF4-FFF2-40B4-BE49-F238E27FC236}">
                    <a16:creationId xmlns:a16="http://schemas.microsoft.com/office/drawing/2014/main" id="{F16A5826-F240-1D67-329D-00C304DE7283}"/>
                  </a:ext>
                </a:extLst>
              </p:cNvPr>
              <p:cNvSpPr>
                <a:spLocks/>
              </p:cNvSpPr>
              <p:nvPr/>
            </p:nvSpPr>
            <p:spPr bwMode="auto">
              <a:xfrm>
                <a:off x="5596" y="1726"/>
                <a:ext cx="6" cy="28"/>
              </a:xfrm>
              <a:custGeom>
                <a:avLst/>
                <a:gdLst>
                  <a:gd name="T0" fmla="*/ 6 w 6"/>
                  <a:gd name="T1" fmla="*/ 16 h 28"/>
                  <a:gd name="T2" fmla="*/ 6 w 6"/>
                  <a:gd name="T3" fmla="*/ 16 h 28"/>
                  <a:gd name="T4" fmla="*/ 4 w 6"/>
                  <a:gd name="T5" fmla="*/ 18 h 28"/>
                  <a:gd name="T6" fmla="*/ 2 w 6"/>
                  <a:gd name="T7" fmla="*/ 20 h 28"/>
                  <a:gd name="T8" fmla="*/ 0 w 6"/>
                  <a:gd name="T9" fmla="*/ 28 h 28"/>
                  <a:gd name="T10" fmla="*/ 0 w 6"/>
                  <a:gd name="T11" fmla="*/ 28 h 28"/>
                  <a:gd name="T12" fmla="*/ 0 w 6"/>
                  <a:gd name="T13" fmla="*/ 22 h 28"/>
                  <a:gd name="T14" fmla="*/ 0 w 6"/>
                  <a:gd name="T15" fmla="*/ 14 h 28"/>
                  <a:gd name="T16" fmla="*/ 0 w 6"/>
                  <a:gd name="T17" fmla="*/ 14 h 28"/>
                  <a:gd name="T18" fmla="*/ 0 w 6"/>
                  <a:gd name="T19" fmla="*/ 4 h 28"/>
                  <a:gd name="T20" fmla="*/ 2 w 6"/>
                  <a:gd name="T21" fmla="*/ 2 h 28"/>
                  <a:gd name="T22" fmla="*/ 4 w 6"/>
                  <a:gd name="T23" fmla="*/ 0 h 28"/>
                  <a:gd name="T24" fmla="*/ 4 w 6"/>
                  <a:gd name="T25" fmla="*/ 0 h 28"/>
                  <a:gd name="T26" fmla="*/ 6 w 6"/>
                  <a:gd name="T27" fmla="*/ 2 h 28"/>
                  <a:gd name="T28" fmla="*/ 6 w 6"/>
                  <a:gd name="T29" fmla="*/ 6 h 28"/>
                  <a:gd name="T30" fmla="*/ 6 w 6"/>
                  <a:gd name="T31" fmla="*/ 16 h 28"/>
                  <a:gd name="T32" fmla="*/ 6 w 6"/>
                  <a:gd name="T33"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8">
                    <a:moveTo>
                      <a:pt x="6" y="16"/>
                    </a:moveTo>
                    <a:lnTo>
                      <a:pt x="6" y="16"/>
                    </a:lnTo>
                    <a:lnTo>
                      <a:pt x="4" y="18"/>
                    </a:lnTo>
                    <a:lnTo>
                      <a:pt x="2" y="20"/>
                    </a:lnTo>
                    <a:lnTo>
                      <a:pt x="0" y="28"/>
                    </a:lnTo>
                    <a:lnTo>
                      <a:pt x="0" y="28"/>
                    </a:lnTo>
                    <a:lnTo>
                      <a:pt x="0" y="22"/>
                    </a:lnTo>
                    <a:lnTo>
                      <a:pt x="0" y="14"/>
                    </a:lnTo>
                    <a:lnTo>
                      <a:pt x="0" y="14"/>
                    </a:lnTo>
                    <a:lnTo>
                      <a:pt x="0" y="4"/>
                    </a:lnTo>
                    <a:lnTo>
                      <a:pt x="2" y="2"/>
                    </a:lnTo>
                    <a:lnTo>
                      <a:pt x="4" y="0"/>
                    </a:lnTo>
                    <a:lnTo>
                      <a:pt x="4" y="0"/>
                    </a:lnTo>
                    <a:lnTo>
                      <a:pt x="6" y="2"/>
                    </a:lnTo>
                    <a:lnTo>
                      <a:pt x="6" y="6"/>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5" name="Freeform 2447">
                <a:extLst>
                  <a:ext uri="{FF2B5EF4-FFF2-40B4-BE49-F238E27FC236}">
                    <a16:creationId xmlns:a16="http://schemas.microsoft.com/office/drawing/2014/main" id="{D3A92853-9F68-72A2-3CE9-709268E24A86}"/>
                  </a:ext>
                </a:extLst>
              </p:cNvPr>
              <p:cNvSpPr>
                <a:spLocks/>
              </p:cNvSpPr>
              <p:nvPr/>
            </p:nvSpPr>
            <p:spPr bwMode="auto">
              <a:xfrm>
                <a:off x="5530" y="1710"/>
                <a:ext cx="8" cy="16"/>
              </a:xfrm>
              <a:custGeom>
                <a:avLst/>
                <a:gdLst>
                  <a:gd name="T0" fmla="*/ 8 w 8"/>
                  <a:gd name="T1" fmla="*/ 8 h 16"/>
                  <a:gd name="T2" fmla="*/ 8 w 8"/>
                  <a:gd name="T3" fmla="*/ 8 h 16"/>
                  <a:gd name="T4" fmla="*/ 6 w 8"/>
                  <a:gd name="T5" fmla="*/ 14 h 16"/>
                  <a:gd name="T6" fmla="*/ 6 w 8"/>
                  <a:gd name="T7" fmla="*/ 14 h 16"/>
                  <a:gd name="T8" fmla="*/ 4 w 8"/>
                  <a:gd name="T9" fmla="*/ 16 h 16"/>
                  <a:gd name="T10" fmla="*/ 4 w 8"/>
                  <a:gd name="T11" fmla="*/ 16 h 16"/>
                  <a:gd name="T12" fmla="*/ 2 w 8"/>
                  <a:gd name="T13" fmla="*/ 12 h 16"/>
                  <a:gd name="T14" fmla="*/ 0 w 8"/>
                  <a:gd name="T15" fmla="*/ 6 h 16"/>
                  <a:gd name="T16" fmla="*/ 0 w 8"/>
                  <a:gd name="T17" fmla="*/ 6 h 16"/>
                  <a:gd name="T18" fmla="*/ 2 w 8"/>
                  <a:gd name="T19" fmla="*/ 2 h 16"/>
                  <a:gd name="T20" fmla="*/ 4 w 8"/>
                  <a:gd name="T21" fmla="*/ 0 h 16"/>
                  <a:gd name="T22" fmla="*/ 4 w 8"/>
                  <a:gd name="T23" fmla="*/ 0 h 16"/>
                  <a:gd name="T24" fmla="*/ 6 w 8"/>
                  <a:gd name="T25" fmla="*/ 2 h 16"/>
                  <a:gd name="T26" fmla="*/ 8 w 8"/>
                  <a:gd name="T27" fmla="*/ 8 h 16"/>
                  <a:gd name="T28" fmla="*/ 8 w 8"/>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8" y="8"/>
                    </a:moveTo>
                    <a:lnTo>
                      <a:pt x="8" y="8"/>
                    </a:lnTo>
                    <a:lnTo>
                      <a:pt x="6" y="14"/>
                    </a:lnTo>
                    <a:lnTo>
                      <a:pt x="6" y="14"/>
                    </a:lnTo>
                    <a:lnTo>
                      <a:pt x="4" y="16"/>
                    </a:lnTo>
                    <a:lnTo>
                      <a:pt x="4" y="16"/>
                    </a:lnTo>
                    <a:lnTo>
                      <a:pt x="2" y="12"/>
                    </a:lnTo>
                    <a:lnTo>
                      <a:pt x="0" y="6"/>
                    </a:lnTo>
                    <a:lnTo>
                      <a:pt x="0" y="6"/>
                    </a:lnTo>
                    <a:lnTo>
                      <a:pt x="2" y="2"/>
                    </a:lnTo>
                    <a:lnTo>
                      <a:pt x="4" y="0"/>
                    </a:lnTo>
                    <a:lnTo>
                      <a:pt x="4" y="0"/>
                    </a:lnTo>
                    <a:lnTo>
                      <a:pt x="6" y="2"/>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6" name="Freeform 2448">
                <a:extLst>
                  <a:ext uri="{FF2B5EF4-FFF2-40B4-BE49-F238E27FC236}">
                    <a16:creationId xmlns:a16="http://schemas.microsoft.com/office/drawing/2014/main" id="{68E5676A-810B-28DB-99DB-82EE0355B06D}"/>
                  </a:ext>
                </a:extLst>
              </p:cNvPr>
              <p:cNvSpPr>
                <a:spLocks/>
              </p:cNvSpPr>
              <p:nvPr/>
            </p:nvSpPr>
            <p:spPr bwMode="auto">
              <a:xfrm>
                <a:off x="5466" y="1688"/>
                <a:ext cx="8" cy="14"/>
              </a:xfrm>
              <a:custGeom>
                <a:avLst/>
                <a:gdLst>
                  <a:gd name="T0" fmla="*/ 0 w 8"/>
                  <a:gd name="T1" fmla="*/ 14 h 14"/>
                  <a:gd name="T2" fmla="*/ 0 w 8"/>
                  <a:gd name="T3" fmla="*/ 14 h 14"/>
                  <a:gd name="T4" fmla="*/ 4 w 8"/>
                  <a:gd name="T5" fmla="*/ 2 h 14"/>
                  <a:gd name="T6" fmla="*/ 6 w 8"/>
                  <a:gd name="T7" fmla="*/ 0 h 14"/>
                  <a:gd name="T8" fmla="*/ 8 w 8"/>
                  <a:gd name="T9" fmla="*/ 0 h 14"/>
                  <a:gd name="T10" fmla="*/ 8 w 8"/>
                  <a:gd name="T11" fmla="*/ 0 h 14"/>
                  <a:gd name="T12" fmla="*/ 8 w 8"/>
                  <a:gd name="T13" fmla="*/ 8 h 14"/>
                  <a:gd name="T14" fmla="*/ 8 w 8"/>
                  <a:gd name="T15" fmla="*/ 8 h 14"/>
                  <a:gd name="T16" fmla="*/ 6 w 8"/>
                  <a:gd name="T17" fmla="*/ 12 h 14"/>
                  <a:gd name="T18" fmla="*/ 6 w 8"/>
                  <a:gd name="T19" fmla="*/ 14 h 14"/>
                  <a:gd name="T20" fmla="*/ 2 w 8"/>
                  <a:gd name="T21" fmla="*/ 12 h 14"/>
                  <a:gd name="T22" fmla="*/ 0 w 8"/>
                  <a:gd name="T23" fmla="*/ 14 h 14"/>
                  <a:gd name="T24" fmla="*/ 0 w 8"/>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14"/>
                    </a:moveTo>
                    <a:lnTo>
                      <a:pt x="0" y="14"/>
                    </a:lnTo>
                    <a:lnTo>
                      <a:pt x="4" y="2"/>
                    </a:lnTo>
                    <a:lnTo>
                      <a:pt x="6" y="0"/>
                    </a:lnTo>
                    <a:lnTo>
                      <a:pt x="8" y="0"/>
                    </a:lnTo>
                    <a:lnTo>
                      <a:pt x="8" y="0"/>
                    </a:lnTo>
                    <a:lnTo>
                      <a:pt x="8" y="8"/>
                    </a:lnTo>
                    <a:lnTo>
                      <a:pt x="8" y="8"/>
                    </a:lnTo>
                    <a:lnTo>
                      <a:pt x="6" y="12"/>
                    </a:lnTo>
                    <a:lnTo>
                      <a:pt x="6" y="14"/>
                    </a:lnTo>
                    <a:lnTo>
                      <a:pt x="2" y="1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7" name="Freeform 2449">
                <a:extLst>
                  <a:ext uri="{FF2B5EF4-FFF2-40B4-BE49-F238E27FC236}">
                    <a16:creationId xmlns:a16="http://schemas.microsoft.com/office/drawing/2014/main" id="{8DDCB830-5B35-AFE2-3DA5-713963275EA7}"/>
                  </a:ext>
                </a:extLst>
              </p:cNvPr>
              <p:cNvSpPr>
                <a:spLocks/>
              </p:cNvSpPr>
              <p:nvPr/>
            </p:nvSpPr>
            <p:spPr bwMode="auto">
              <a:xfrm>
                <a:off x="5506" y="1760"/>
                <a:ext cx="6" cy="12"/>
              </a:xfrm>
              <a:custGeom>
                <a:avLst/>
                <a:gdLst>
                  <a:gd name="T0" fmla="*/ 6 w 6"/>
                  <a:gd name="T1" fmla="*/ 10 h 12"/>
                  <a:gd name="T2" fmla="*/ 6 w 6"/>
                  <a:gd name="T3" fmla="*/ 10 h 12"/>
                  <a:gd name="T4" fmla="*/ 2 w 6"/>
                  <a:gd name="T5" fmla="*/ 12 h 12"/>
                  <a:gd name="T6" fmla="*/ 2 w 6"/>
                  <a:gd name="T7" fmla="*/ 10 h 12"/>
                  <a:gd name="T8" fmla="*/ 0 w 6"/>
                  <a:gd name="T9" fmla="*/ 8 h 12"/>
                  <a:gd name="T10" fmla="*/ 0 w 6"/>
                  <a:gd name="T11" fmla="*/ 8 h 12"/>
                  <a:gd name="T12" fmla="*/ 0 w 6"/>
                  <a:gd name="T13" fmla="*/ 0 h 12"/>
                  <a:gd name="T14" fmla="*/ 0 w 6"/>
                  <a:gd name="T15" fmla="*/ 0 h 12"/>
                  <a:gd name="T16" fmla="*/ 2 w 6"/>
                  <a:gd name="T17" fmla="*/ 0 h 12"/>
                  <a:gd name="T18" fmla="*/ 4 w 6"/>
                  <a:gd name="T19" fmla="*/ 2 h 12"/>
                  <a:gd name="T20" fmla="*/ 6 w 6"/>
                  <a:gd name="T21" fmla="*/ 10 h 12"/>
                  <a:gd name="T22" fmla="*/ 6 w 6"/>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10"/>
                    </a:moveTo>
                    <a:lnTo>
                      <a:pt x="6" y="10"/>
                    </a:lnTo>
                    <a:lnTo>
                      <a:pt x="2" y="12"/>
                    </a:lnTo>
                    <a:lnTo>
                      <a:pt x="2" y="10"/>
                    </a:lnTo>
                    <a:lnTo>
                      <a:pt x="0" y="8"/>
                    </a:lnTo>
                    <a:lnTo>
                      <a:pt x="0" y="8"/>
                    </a:lnTo>
                    <a:lnTo>
                      <a:pt x="0" y="0"/>
                    </a:lnTo>
                    <a:lnTo>
                      <a:pt x="0" y="0"/>
                    </a:lnTo>
                    <a:lnTo>
                      <a:pt x="2" y="0"/>
                    </a:lnTo>
                    <a:lnTo>
                      <a:pt x="4"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8" name="Freeform 2450">
                <a:extLst>
                  <a:ext uri="{FF2B5EF4-FFF2-40B4-BE49-F238E27FC236}">
                    <a16:creationId xmlns:a16="http://schemas.microsoft.com/office/drawing/2014/main" id="{CDAC0226-17D6-8A7A-BE52-89DE28E14052}"/>
                  </a:ext>
                </a:extLst>
              </p:cNvPr>
              <p:cNvSpPr>
                <a:spLocks/>
              </p:cNvSpPr>
              <p:nvPr/>
            </p:nvSpPr>
            <p:spPr bwMode="auto">
              <a:xfrm>
                <a:off x="5552" y="1724"/>
                <a:ext cx="4" cy="10"/>
              </a:xfrm>
              <a:custGeom>
                <a:avLst/>
                <a:gdLst>
                  <a:gd name="T0" fmla="*/ 4 w 4"/>
                  <a:gd name="T1" fmla="*/ 10 h 10"/>
                  <a:gd name="T2" fmla="*/ 4 w 4"/>
                  <a:gd name="T3" fmla="*/ 10 h 10"/>
                  <a:gd name="T4" fmla="*/ 2 w 4"/>
                  <a:gd name="T5" fmla="*/ 10 h 10"/>
                  <a:gd name="T6" fmla="*/ 0 w 4"/>
                  <a:gd name="T7" fmla="*/ 8 h 10"/>
                  <a:gd name="T8" fmla="*/ 0 w 4"/>
                  <a:gd name="T9" fmla="*/ 2 h 10"/>
                  <a:gd name="T10" fmla="*/ 0 w 4"/>
                  <a:gd name="T11" fmla="*/ 2 h 10"/>
                  <a:gd name="T12" fmla="*/ 0 w 4"/>
                  <a:gd name="T13" fmla="*/ 0 h 10"/>
                  <a:gd name="T14" fmla="*/ 0 w 4"/>
                  <a:gd name="T15" fmla="*/ 0 h 10"/>
                  <a:gd name="T16" fmla="*/ 2 w 4"/>
                  <a:gd name="T17" fmla="*/ 2 h 10"/>
                  <a:gd name="T18" fmla="*/ 4 w 4"/>
                  <a:gd name="T19" fmla="*/ 10 h 10"/>
                  <a:gd name="T20" fmla="*/ 4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4" y="10"/>
                    </a:moveTo>
                    <a:lnTo>
                      <a:pt x="4" y="10"/>
                    </a:lnTo>
                    <a:lnTo>
                      <a:pt x="2" y="10"/>
                    </a:lnTo>
                    <a:lnTo>
                      <a:pt x="0" y="8"/>
                    </a:lnTo>
                    <a:lnTo>
                      <a:pt x="0" y="2"/>
                    </a:lnTo>
                    <a:lnTo>
                      <a:pt x="0" y="2"/>
                    </a:lnTo>
                    <a:lnTo>
                      <a:pt x="0" y="0"/>
                    </a:lnTo>
                    <a:lnTo>
                      <a:pt x="0" y="0"/>
                    </a:lnTo>
                    <a:lnTo>
                      <a:pt x="2" y="2"/>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9" name="Freeform 2451">
                <a:extLst>
                  <a:ext uri="{FF2B5EF4-FFF2-40B4-BE49-F238E27FC236}">
                    <a16:creationId xmlns:a16="http://schemas.microsoft.com/office/drawing/2014/main" id="{90BC04A7-0DC0-ED39-A62C-EAE75711B823}"/>
                  </a:ext>
                </a:extLst>
              </p:cNvPr>
              <p:cNvSpPr>
                <a:spLocks/>
              </p:cNvSpPr>
              <p:nvPr/>
            </p:nvSpPr>
            <p:spPr bwMode="auto">
              <a:xfrm>
                <a:off x="5532" y="1688"/>
                <a:ext cx="4" cy="10"/>
              </a:xfrm>
              <a:custGeom>
                <a:avLst/>
                <a:gdLst>
                  <a:gd name="T0" fmla="*/ 2 w 4"/>
                  <a:gd name="T1" fmla="*/ 10 h 10"/>
                  <a:gd name="T2" fmla="*/ 2 w 4"/>
                  <a:gd name="T3" fmla="*/ 10 h 10"/>
                  <a:gd name="T4" fmla="*/ 0 w 4"/>
                  <a:gd name="T5" fmla="*/ 8 h 10"/>
                  <a:gd name="T6" fmla="*/ 0 w 4"/>
                  <a:gd name="T7" fmla="*/ 8 h 10"/>
                  <a:gd name="T8" fmla="*/ 0 w 4"/>
                  <a:gd name="T9" fmla="*/ 2 h 10"/>
                  <a:gd name="T10" fmla="*/ 2 w 4"/>
                  <a:gd name="T11" fmla="*/ 0 h 10"/>
                  <a:gd name="T12" fmla="*/ 4 w 4"/>
                  <a:gd name="T13" fmla="*/ 2 h 10"/>
                  <a:gd name="T14" fmla="*/ 4 w 4"/>
                  <a:gd name="T15" fmla="*/ 2 h 10"/>
                  <a:gd name="T16" fmla="*/ 4 w 4"/>
                  <a:gd name="T17" fmla="*/ 6 h 10"/>
                  <a:gd name="T18" fmla="*/ 2 w 4"/>
                  <a:gd name="T19" fmla="*/ 10 h 10"/>
                  <a:gd name="T20" fmla="*/ 2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2" y="10"/>
                    </a:moveTo>
                    <a:lnTo>
                      <a:pt x="2" y="10"/>
                    </a:lnTo>
                    <a:lnTo>
                      <a:pt x="0" y="8"/>
                    </a:lnTo>
                    <a:lnTo>
                      <a:pt x="0" y="8"/>
                    </a:lnTo>
                    <a:lnTo>
                      <a:pt x="0" y="2"/>
                    </a:lnTo>
                    <a:lnTo>
                      <a:pt x="2" y="0"/>
                    </a:lnTo>
                    <a:lnTo>
                      <a:pt x="4" y="2"/>
                    </a:lnTo>
                    <a:lnTo>
                      <a:pt x="4" y="2"/>
                    </a:lnTo>
                    <a:lnTo>
                      <a:pt x="4" y="6"/>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0" name="Freeform 2452">
                <a:extLst>
                  <a:ext uri="{FF2B5EF4-FFF2-40B4-BE49-F238E27FC236}">
                    <a16:creationId xmlns:a16="http://schemas.microsoft.com/office/drawing/2014/main" id="{F07B7916-7504-BA7E-9B66-4351CBAB25B4}"/>
                  </a:ext>
                </a:extLst>
              </p:cNvPr>
              <p:cNvSpPr>
                <a:spLocks/>
              </p:cNvSpPr>
              <p:nvPr/>
            </p:nvSpPr>
            <p:spPr bwMode="auto">
              <a:xfrm>
                <a:off x="5442" y="1605"/>
                <a:ext cx="6" cy="12"/>
              </a:xfrm>
              <a:custGeom>
                <a:avLst/>
                <a:gdLst>
                  <a:gd name="T0" fmla="*/ 2 w 6"/>
                  <a:gd name="T1" fmla="*/ 0 h 12"/>
                  <a:gd name="T2" fmla="*/ 2 w 6"/>
                  <a:gd name="T3" fmla="*/ 0 h 12"/>
                  <a:gd name="T4" fmla="*/ 6 w 6"/>
                  <a:gd name="T5" fmla="*/ 8 h 12"/>
                  <a:gd name="T6" fmla="*/ 6 w 6"/>
                  <a:gd name="T7" fmla="*/ 8 h 12"/>
                  <a:gd name="T8" fmla="*/ 0 w 6"/>
                  <a:gd name="T9" fmla="*/ 12 h 12"/>
                  <a:gd name="T10" fmla="*/ 0 w 6"/>
                  <a:gd name="T11" fmla="*/ 12 h 12"/>
                  <a:gd name="T12" fmla="*/ 2 w 6"/>
                  <a:gd name="T13" fmla="*/ 2 h 12"/>
                  <a:gd name="T14" fmla="*/ 2 w 6"/>
                  <a:gd name="T15" fmla="*/ 2 h 12"/>
                  <a:gd name="T16" fmla="*/ 2 w 6"/>
                  <a:gd name="T17" fmla="*/ 0 h 12"/>
                  <a:gd name="T18" fmla="*/ 2 w 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2" y="0"/>
                    </a:moveTo>
                    <a:lnTo>
                      <a:pt x="2" y="0"/>
                    </a:lnTo>
                    <a:lnTo>
                      <a:pt x="6" y="8"/>
                    </a:lnTo>
                    <a:lnTo>
                      <a:pt x="6" y="8"/>
                    </a:lnTo>
                    <a:lnTo>
                      <a:pt x="0" y="12"/>
                    </a:lnTo>
                    <a:lnTo>
                      <a:pt x="0" y="12"/>
                    </a:lnTo>
                    <a:lnTo>
                      <a:pt x="2"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1" name="Freeform 2453">
                <a:extLst>
                  <a:ext uri="{FF2B5EF4-FFF2-40B4-BE49-F238E27FC236}">
                    <a16:creationId xmlns:a16="http://schemas.microsoft.com/office/drawing/2014/main" id="{85681E83-32A9-3306-6355-A58558832204}"/>
                  </a:ext>
                </a:extLst>
              </p:cNvPr>
              <p:cNvSpPr>
                <a:spLocks/>
              </p:cNvSpPr>
              <p:nvPr/>
            </p:nvSpPr>
            <p:spPr bwMode="auto">
              <a:xfrm>
                <a:off x="2048" y="1878"/>
                <a:ext cx="30" cy="56"/>
              </a:xfrm>
              <a:custGeom>
                <a:avLst/>
                <a:gdLst>
                  <a:gd name="T0" fmla="*/ 2 w 30"/>
                  <a:gd name="T1" fmla="*/ 20 h 56"/>
                  <a:gd name="T2" fmla="*/ 2 w 30"/>
                  <a:gd name="T3" fmla="*/ 20 h 56"/>
                  <a:gd name="T4" fmla="*/ 0 w 30"/>
                  <a:gd name="T5" fmla="*/ 12 h 56"/>
                  <a:gd name="T6" fmla="*/ 0 w 30"/>
                  <a:gd name="T7" fmla="*/ 6 h 56"/>
                  <a:gd name="T8" fmla="*/ 2 w 30"/>
                  <a:gd name="T9" fmla="*/ 2 h 56"/>
                  <a:gd name="T10" fmla="*/ 6 w 30"/>
                  <a:gd name="T11" fmla="*/ 0 h 56"/>
                  <a:gd name="T12" fmla="*/ 6 w 30"/>
                  <a:gd name="T13" fmla="*/ 0 h 56"/>
                  <a:gd name="T14" fmla="*/ 6 w 30"/>
                  <a:gd name="T15" fmla="*/ 10 h 56"/>
                  <a:gd name="T16" fmla="*/ 8 w 30"/>
                  <a:gd name="T17" fmla="*/ 14 h 56"/>
                  <a:gd name="T18" fmla="*/ 10 w 30"/>
                  <a:gd name="T19" fmla="*/ 14 h 56"/>
                  <a:gd name="T20" fmla="*/ 14 w 30"/>
                  <a:gd name="T21" fmla="*/ 10 h 56"/>
                  <a:gd name="T22" fmla="*/ 14 w 30"/>
                  <a:gd name="T23" fmla="*/ 10 h 56"/>
                  <a:gd name="T24" fmla="*/ 16 w 30"/>
                  <a:gd name="T25" fmla="*/ 6 h 56"/>
                  <a:gd name="T26" fmla="*/ 18 w 30"/>
                  <a:gd name="T27" fmla="*/ 4 h 56"/>
                  <a:gd name="T28" fmla="*/ 18 w 30"/>
                  <a:gd name="T29" fmla="*/ 4 h 56"/>
                  <a:gd name="T30" fmla="*/ 18 w 30"/>
                  <a:gd name="T31" fmla="*/ 4 h 56"/>
                  <a:gd name="T32" fmla="*/ 20 w 30"/>
                  <a:gd name="T33" fmla="*/ 10 h 56"/>
                  <a:gd name="T34" fmla="*/ 22 w 30"/>
                  <a:gd name="T35" fmla="*/ 14 h 56"/>
                  <a:gd name="T36" fmla="*/ 28 w 30"/>
                  <a:gd name="T37" fmla="*/ 22 h 56"/>
                  <a:gd name="T38" fmla="*/ 28 w 30"/>
                  <a:gd name="T39" fmla="*/ 22 h 56"/>
                  <a:gd name="T40" fmla="*/ 30 w 30"/>
                  <a:gd name="T41" fmla="*/ 28 h 56"/>
                  <a:gd name="T42" fmla="*/ 30 w 30"/>
                  <a:gd name="T43" fmla="*/ 34 h 56"/>
                  <a:gd name="T44" fmla="*/ 30 w 30"/>
                  <a:gd name="T45" fmla="*/ 40 h 56"/>
                  <a:gd name="T46" fmla="*/ 28 w 30"/>
                  <a:gd name="T47" fmla="*/ 44 h 56"/>
                  <a:gd name="T48" fmla="*/ 28 w 30"/>
                  <a:gd name="T49" fmla="*/ 44 h 56"/>
                  <a:gd name="T50" fmla="*/ 26 w 30"/>
                  <a:gd name="T51" fmla="*/ 44 h 56"/>
                  <a:gd name="T52" fmla="*/ 26 w 30"/>
                  <a:gd name="T53" fmla="*/ 44 h 56"/>
                  <a:gd name="T54" fmla="*/ 22 w 30"/>
                  <a:gd name="T55" fmla="*/ 40 h 56"/>
                  <a:gd name="T56" fmla="*/ 20 w 30"/>
                  <a:gd name="T57" fmla="*/ 42 h 56"/>
                  <a:gd name="T58" fmla="*/ 18 w 30"/>
                  <a:gd name="T59" fmla="*/ 56 h 56"/>
                  <a:gd name="T60" fmla="*/ 18 w 30"/>
                  <a:gd name="T61" fmla="*/ 56 h 56"/>
                  <a:gd name="T62" fmla="*/ 14 w 30"/>
                  <a:gd name="T63" fmla="*/ 56 h 56"/>
                  <a:gd name="T64" fmla="*/ 12 w 30"/>
                  <a:gd name="T65" fmla="*/ 52 h 56"/>
                  <a:gd name="T66" fmla="*/ 12 w 30"/>
                  <a:gd name="T67" fmla="*/ 52 h 56"/>
                  <a:gd name="T68" fmla="*/ 12 w 30"/>
                  <a:gd name="T69" fmla="*/ 50 h 56"/>
                  <a:gd name="T70" fmla="*/ 12 w 30"/>
                  <a:gd name="T71" fmla="*/ 50 h 56"/>
                  <a:gd name="T72" fmla="*/ 12 w 30"/>
                  <a:gd name="T73" fmla="*/ 48 h 56"/>
                  <a:gd name="T74" fmla="*/ 12 w 30"/>
                  <a:gd name="T75" fmla="*/ 48 h 56"/>
                  <a:gd name="T76" fmla="*/ 14 w 30"/>
                  <a:gd name="T77" fmla="*/ 40 h 56"/>
                  <a:gd name="T78" fmla="*/ 14 w 30"/>
                  <a:gd name="T79" fmla="*/ 32 h 56"/>
                  <a:gd name="T80" fmla="*/ 12 w 30"/>
                  <a:gd name="T81" fmla="*/ 26 h 56"/>
                  <a:gd name="T82" fmla="*/ 8 w 30"/>
                  <a:gd name="T83" fmla="*/ 24 h 56"/>
                  <a:gd name="T84" fmla="*/ 8 w 30"/>
                  <a:gd name="T85" fmla="*/ 24 h 56"/>
                  <a:gd name="T86" fmla="*/ 6 w 30"/>
                  <a:gd name="T87" fmla="*/ 20 h 56"/>
                  <a:gd name="T88" fmla="*/ 4 w 30"/>
                  <a:gd name="T89" fmla="*/ 18 h 56"/>
                  <a:gd name="T90" fmla="*/ 2 w 30"/>
                  <a:gd name="T91" fmla="*/ 20 h 56"/>
                  <a:gd name="T92" fmla="*/ 2 w 30"/>
                  <a:gd name="T93"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56">
                    <a:moveTo>
                      <a:pt x="2" y="20"/>
                    </a:moveTo>
                    <a:lnTo>
                      <a:pt x="2" y="20"/>
                    </a:lnTo>
                    <a:lnTo>
                      <a:pt x="0" y="12"/>
                    </a:lnTo>
                    <a:lnTo>
                      <a:pt x="0" y="6"/>
                    </a:lnTo>
                    <a:lnTo>
                      <a:pt x="2" y="2"/>
                    </a:lnTo>
                    <a:lnTo>
                      <a:pt x="6" y="0"/>
                    </a:lnTo>
                    <a:lnTo>
                      <a:pt x="6" y="0"/>
                    </a:lnTo>
                    <a:lnTo>
                      <a:pt x="6" y="10"/>
                    </a:lnTo>
                    <a:lnTo>
                      <a:pt x="8" y="14"/>
                    </a:lnTo>
                    <a:lnTo>
                      <a:pt x="10" y="14"/>
                    </a:lnTo>
                    <a:lnTo>
                      <a:pt x="14" y="10"/>
                    </a:lnTo>
                    <a:lnTo>
                      <a:pt x="14" y="10"/>
                    </a:lnTo>
                    <a:lnTo>
                      <a:pt x="16" y="6"/>
                    </a:lnTo>
                    <a:lnTo>
                      <a:pt x="18" y="4"/>
                    </a:lnTo>
                    <a:lnTo>
                      <a:pt x="18" y="4"/>
                    </a:lnTo>
                    <a:lnTo>
                      <a:pt x="18" y="4"/>
                    </a:lnTo>
                    <a:lnTo>
                      <a:pt x="20" y="10"/>
                    </a:lnTo>
                    <a:lnTo>
                      <a:pt x="22" y="14"/>
                    </a:lnTo>
                    <a:lnTo>
                      <a:pt x="28" y="22"/>
                    </a:lnTo>
                    <a:lnTo>
                      <a:pt x="28" y="22"/>
                    </a:lnTo>
                    <a:lnTo>
                      <a:pt x="30" y="28"/>
                    </a:lnTo>
                    <a:lnTo>
                      <a:pt x="30" y="34"/>
                    </a:lnTo>
                    <a:lnTo>
                      <a:pt x="30" y="40"/>
                    </a:lnTo>
                    <a:lnTo>
                      <a:pt x="28" y="44"/>
                    </a:lnTo>
                    <a:lnTo>
                      <a:pt x="28" y="44"/>
                    </a:lnTo>
                    <a:lnTo>
                      <a:pt x="26" y="44"/>
                    </a:lnTo>
                    <a:lnTo>
                      <a:pt x="26" y="44"/>
                    </a:lnTo>
                    <a:lnTo>
                      <a:pt x="22" y="40"/>
                    </a:lnTo>
                    <a:lnTo>
                      <a:pt x="20" y="42"/>
                    </a:lnTo>
                    <a:lnTo>
                      <a:pt x="18" y="56"/>
                    </a:lnTo>
                    <a:lnTo>
                      <a:pt x="18" y="56"/>
                    </a:lnTo>
                    <a:lnTo>
                      <a:pt x="14" y="56"/>
                    </a:lnTo>
                    <a:lnTo>
                      <a:pt x="12" y="52"/>
                    </a:lnTo>
                    <a:lnTo>
                      <a:pt x="12" y="52"/>
                    </a:lnTo>
                    <a:lnTo>
                      <a:pt x="12" y="50"/>
                    </a:lnTo>
                    <a:lnTo>
                      <a:pt x="12" y="50"/>
                    </a:lnTo>
                    <a:lnTo>
                      <a:pt x="12" y="48"/>
                    </a:lnTo>
                    <a:lnTo>
                      <a:pt x="12" y="48"/>
                    </a:lnTo>
                    <a:lnTo>
                      <a:pt x="14" y="40"/>
                    </a:lnTo>
                    <a:lnTo>
                      <a:pt x="14" y="32"/>
                    </a:lnTo>
                    <a:lnTo>
                      <a:pt x="12" y="26"/>
                    </a:lnTo>
                    <a:lnTo>
                      <a:pt x="8" y="24"/>
                    </a:lnTo>
                    <a:lnTo>
                      <a:pt x="8" y="24"/>
                    </a:lnTo>
                    <a:lnTo>
                      <a:pt x="6" y="20"/>
                    </a:lnTo>
                    <a:lnTo>
                      <a:pt x="4" y="18"/>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2" name="Freeform 2454">
                <a:extLst>
                  <a:ext uri="{FF2B5EF4-FFF2-40B4-BE49-F238E27FC236}">
                    <a16:creationId xmlns:a16="http://schemas.microsoft.com/office/drawing/2014/main" id="{3031E49E-7741-3463-D87D-936070143094}"/>
                  </a:ext>
                </a:extLst>
              </p:cNvPr>
              <p:cNvSpPr>
                <a:spLocks/>
              </p:cNvSpPr>
              <p:nvPr/>
            </p:nvSpPr>
            <p:spPr bwMode="auto">
              <a:xfrm>
                <a:off x="2104" y="1898"/>
                <a:ext cx="18" cy="22"/>
              </a:xfrm>
              <a:custGeom>
                <a:avLst/>
                <a:gdLst>
                  <a:gd name="T0" fmla="*/ 10 w 18"/>
                  <a:gd name="T1" fmla="*/ 4 h 22"/>
                  <a:gd name="T2" fmla="*/ 10 w 18"/>
                  <a:gd name="T3" fmla="*/ 4 h 22"/>
                  <a:gd name="T4" fmla="*/ 14 w 18"/>
                  <a:gd name="T5" fmla="*/ 0 h 22"/>
                  <a:gd name="T6" fmla="*/ 14 w 18"/>
                  <a:gd name="T7" fmla="*/ 0 h 22"/>
                  <a:gd name="T8" fmla="*/ 18 w 18"/>
                  <a:gd name="T9" fmla="*/ 2 h 22"/>
                  <a:gd name="T10" fmla="*/ 18 w 18"/>
                  <a:gd name="T11" fmla="*/ 2 h 22"/>
                  <a:gd name="T12" fmla="*/ 16 w 18"/>
                  <a:gd name="T13" fmla="*/ 14 h 22"/>
                  <a:gd name="T14" fmla="*/ 14 w 18"/>
                  <a:gd name="T15" fmla="*/ 18 h 22"/>
                  <a:gd name="T16" fmla="*/ 10 w 18"/>
                  <a:gd name="T17" fmla="*/ 20 h 22"/>
                  <a:gd name="T18" fmla="*/ 6 w 18"/>
                  <a:gd name="T19" fmla="*/ 22 h 22"/>
                  <a:gd name="T20" fmla="*/ 6 w 18"/>
                  <a:gd name="T21" fmla="*/ 22 h 22"/>
                  <a:gd name="T22" fmla="*/ 4 w 18"/>
                  <a:gd name="T23" fmla="*/ 22 h 22"/>
                  <a:gd name="T24" fmla="*/ 2 w 18"/>
                  <a:gd name="T25" fmla="*/ 22 h 22"/>
                  <a:gd name="T26" fmla="*/ 0 w 18"/>
                  <a:gd name="T27" fmla="*/ 18 h 22"/>
                  <a:gd name="T28" fmla="*/ 0 w 18"/>
                  <a:gd name="T29" fmla="*/ 10 h 22"/>
                  <a:gd name="T30" fmla="*/ 0 w 18"/>
                  <a:gd name="T31" fmla="*/ 10 h 22"/>
                  <a:gd name="T32" fmla="*/ 0 w 18"/>
                  <a:gd name="T33" fmla="*/ 8 h 22"/>
                  <a:gd name="T34" fmla="*/ 2 w 18"/>
                  <a:gd name="T35" fmla="*/ 6 h 22"/>
                  <a:gd name="T36" fmla="*/ 6 w 18"/>
                  <a:gd name="T37" fmla="*/ 4 h 22"/>
                  <a:gd name="T38" fmla="*/ 6 w 18"/>
                  <a:gd name="T39" fmla="*/ 4 h 22"/>
                  <a:gd name="T40" fmla="*/ 6 w 18"/>
                  <a:gd name="T41" fmla="*/ 6 h 22"/>
                  <a:gd name="T42" fmla="*/ 8 w 18"/>
                  <a:gd name="T43" fmla="*/ 6 h 22"/>
                  <a:gd name="T44" fmla="*/ 8 w 18"/>
                  <a:gd name="T45" fmla="*/ 6 h 22"/>
                  <a:gd name="T46" fmla="*/ 8 w 18"/>
                  <a:gd name="T47" fmla="*/ 6 h 22"/>
                  <a:gd name="T48" fmla="*/ 10 w 18"/>
                  <a:gd name="T49" fmla="*/ 4 h 22"/>
                  <a:gd name="T50" fmla="*/ 10 w 18"/>
                  <a:gd name="T5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22">
                    <a:moveTo>
                      <a:pt x="10" y="4"/>
                    </a:moveTo>
                    <a:lnTo>
                      <a:pt x="10" y="4"/>
                    </a:lnTo>
                    <a:lnTo>
                      <a:pt x="14" y="0"/>
                    </a:lnTo>
                    <a:lnTo>
                      <a:pt x="14" y="0"/>
                    </a:lnTo>
                    <a:lnTo>
                      <a:pt x="18" y="2"/>
                    </a:lnTo>
                    <a:lnTo>
                      <a:pt x="18" y="2"/>
                    </a:lnTo>
                    <a:lnTo>
                      <a:pt x="16" y="14"/>
                    </a:lnTo>
                    <a:lnTo>
                      <a:pt x="14" y="18"/>
                    </a:lnTo>
                    <a:lnTo>
                      <a:pt x="10" y="20"/>
                    </a:lnTo>
                    <a:lnTo>
                      <a:pt x="6" y="22"/>
                    </a:lnTo>
                    <a:lnTo>
                      <a:pt x="6" y="22"/>
                    </a:lnTo>
                    <a:lnTo>
                      <a:pt x="4" y="22"/>
                    </a:lnTo>
                    <a:lnTo>
                      <a:pt x="2" y="22"/>
                    </a:lnTo>
                    <a:lnTo>
                      <a:pt x="0" y="18"/>
                    </a:lnTo>
                    <a:lnTo>
                      <a:pt x="0" y="10"/>
                    </a:lnTo>
                    <a:lnTo>
                      <a:pt x="0" y="10"/>
                    </a:lnTo>
                    <a:lnTo>
                      <a:pt x="0" y="8"/>
                    </a:lnTo>
                    <a:lnTo>
                      <a:pt x="2" y="6"/>
                    </a:lnTo>
                    <a:lnTo>
                      <a:pt x="6" y="4"/>
                    </a:lnTo>
                    <a:lnTo>
                      <a:pt x="6" y="4"/>
                    </a:lnTo>
                    <a:lnTo>
                      <a:pt x="6" y="6"/>
                    </a:lnTo>
                    <a:lnTo>
                      <a:pt x="8" y="6"/>
                    </a:lnTo>
                    <a:lnTo>
                      <a:pt x="8" y="6"/>
                    </a:lnTo>
                    <a:lnTo>
                      <a:pt x="8" y="6"/>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3" name="Freeform 2455">
                <a:extLst>
                  <a:ext uri="{FF2B5EF4-FFF2-40B4-BE49-F238E27FC236}">
                    <a16:creationId xmlns:a16="http://schemas.microsoft.com/office/drawing/2014/main" id="{9361183E-11DF-598E-68C4-5D7F8258DB41}"/>
                  </a:ext>
                </a:extLst>
              </p:cNvPr>
              <p:cNvSpPr>
                <a:spLocks/>
              </p:cNvSpPr>
              <p:nvPr/>
            </p:nvSpPr>
            <p:spPr bwMode="auto">
              <a:xfrm>
                <a:off x="2100" y="1894"/>
                <a:ext cx="14" cy="14"/>
              </a:xfrm>
              <a:custGeom>
                <a:avLst/>
                <a:gdLst>
                  <a:gd name="T0" fmla="*/ 10 w 14"/>
                  <a:gd name="T1" fmla="*/ 10 h 14"/>
                  <a:gd name="T2" fmla="*/ 10 w 14"/>
                  <a:gd name="T3" fmla="*/ 10 h 14"/>
                  <a:gd name="T4" fmla="*/ 4 w 14"/>
                  <a:gd name="T5" fmla="*/ 14 h 14"/>
                  <a:gd name="T6" fmla="*/ 4 w 14"/>
                  <a:gd name="T7" fmla="*/ 14 h 14"/>
                  <a:gd name="T8" fmla="*/ 0 w 14"/>
                  <a:gd name="T9" fmla="*/ 4 h 14"/>
                  <a:gd name="T10" fmla="*/ 0 w 14"/>
                  <a:gd name="T11" fmla="*/ 4 h 14"/>
                  <a:gd name="T12" fmla="*/ 2 w 14"/>
                  <a:gd name="T13" fmla="*/ 0 h 14"/>
                  <a:gd name="T14" fmla="*/ 4 w 14"/>
                  <a:gd name="T15" fmla="*/ 0 h 14"/>
                  <a:gd name="T16" fmla="*/ 4 w 14"/>
                  <a:gd name="T17" fmla="*/ 0 h 14"/>
                  <a:gd name="T18" fmla="*/ 8 w 14"/>
                  <a:gd name="T19" fmla="*/ 6 h 14"/>
                  <a:gd name="T20" fmla="*/ 8 w 14"/>
                  <a:gd name="T21" fmla="*/ 6 h 14"/>
                  <a:gd name="T22" fmla="*/ 14 w 14"/>
                  <a:gd name="T23" fmla="*/ 8 h 14"/>
                  <a:gd name="T24" fmla="*/ 14 w 14"/>
                  <a:gd name="T25" fmla="*/ 8 h 14"/>
                  <a:gd name="T26" fmla="*/ 14 w 14"/>
                  <a:gd name="T27" fmla="*/ 10 h 14"/>
                  <a:gd name="T28" fmla="*/ 14 w 14"/>
                  <a:gd name="T29" fmla="*/ 10 h 14"/>
                  <a:gd name="T30" fmla="*/ 12 w 14"/>
                  <a:gd name="T31" fmla="*/ 12 h 14"/>
                  <a:gd name="T32" fmla="*/ 10 w 14"/>
                  <a:gd name="T33" fmla="*/ 10 h 14"/>
                  <a:gd name="T34" fmla="*/ 10 w 14"/>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10" y="10"/>
                    </a:moveTo>
                    <a:lnTo>
                      <a:pt x="10" y="10"/>
                    </a:lnTo>
                    <a:lnTo>
                      <a:pt x="4" y="14"/>
                    </a:lnTo>
                    <a:lnTo>
                      <a:pt x="4" y="14"/>
                    </a:lnTo>
                    <a:lnTo>
                      <a:pt x="0" y="4"/>
                    </a:lnTo>
                    <a:lnTo>
                      <a:pt x="0" y="4"/>
                    </a:lnTo>
                    <a:lnTo>
                      <a:pt x="2" y="0"/>
                    </a:lnTo>
                    <a:lnTo>
                      <a:pt x="4" y="0"/>
                    </a:lnTo>
                    <a:lnTo>
                      <a:pt x="4" y="0"/>
                    </a:lnTo>
                    <a:lnTo>
                      <a:pt x="8" y="6"/>
                    </a:lnTo>
                    <a:lnTo>
                      <a:pt x="8" y="6"/>
                    </a:lnTo>
                    <a:lnTo>
                      <a:pt x="14" y="8"/>
                    </a:lnTo>
                    <a:lnTo>
                      <a:pt x="14" y="8"/>
                    </a:lnTo>
                    <a:lnTo>
                      <a:pt x="14" y="10"/>
                    </a:lnTo>
                    <a:lnTo>
                      <a:pt x="14" y="10"/>
                    </a:lnTo>
                    <a:lnTo>
                      <a:pt x="12" y="1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4" name="Freeform 2456">
                <a:extLst>
                  <a:ext uri="{FF2B5EF4-FFF2-40B4-BE49-F238E27FC236}">
                    <a16:creationId xmlns:a16="http://schemas.microsoft.com/office/drawing/2014/main" id="{C0CB102D-C583-F716-19B6-62FEF07FB922}"/>
                  </a:ext>
                </a:extLst>
              </p:cNvPr>
              <p:cNvSpPr>
                <a:spLocks/>
              </p:cNvSpPr>
              <p:nvPr/>
            </p:nvSpPr>
            <p:spPr bwMode="auto">
              <a:xfrm>
                <a:off x="2074" y="1898"/>
                <a:ext cx="8" cy="28"/>
              </a:xfrm>
              <a:custGeom>
                <a:avLst/>
                <a:gdLst>
                  <a:gd name="T0" fmla="*/ 2 w 8"/>
                  <a:gd name="T1" fmla="*/ 24 h 28"/>
                  <a:gd name="T2" fmla="*/ 2 w 8"/>
                  <a:gd name="T3" fmla="*/ 24 h 28"/>
                  <a:gd name="T4" fmla="*/ 4 w 8"/>
                  <a:gd name="T5" fmla="*/ 14 h 28"/>
                  <a:gd name="T6" fmla="*/ 2 w 8"/>
                  <a:gd name="T7" fmla="*/ 8 h 28"/>
                  <a:gd name="T8" fmla="*/ 0 w 8"/>
                  <a:gd name="T9" fmla="*/ 6 h 28"/>
                  <a:gd name="T10" fmla="*/ 0 w 8"/>
                  <a:gd name="T11" fmla="*/ 6 h 28"/>
                  <a:gd name="T12" fmla="*/ 0 w 8"/>
                  <a:gd name="T13" fmla="*/ 4 h 28"/>
                  <a:gd name="T14" fmla="*/ 0 w 8"/>
                  <a:gd name="T15" fmla="*/ 4 h 28"/>
                  <a:gd name="T16" fmla="*/ 2 w 8"/>
                  <a:gd name="T17" fmla="*/ 2 h 28"/>
                  <a:gd name="T18" fmla="*/ 2 w 8"/>
                  <a:gd name="T19" fmla="*/ 2 h 28"/>
                  <a:gd name="T20" fmla="*/ 2 w 8"/>
                  <a:gd name="T21" fmla="*/ 2 h 28"/>
                  <a:gd name="T22" fmla="*/ 2 w 8"/>
                  <a:gd name="T23" fmla="*/ 2 h 28"/>
                  <a:gd name="T24" fmla="*/ 4 w 8"/>
                  <a:gd name="T25" fmla="*/ 0 h 28"/>
                  <a:gd name="T26" fmla="*/ 6 w 8"/>
                  <a:gd name="T27" fmla="*/ 0 h 28"/>
                  <a:gd name="T28" fmla="*/ 8 w 8"/>
                  <a:gd name="T29" fmla="*/ 6 h 28"/>
                  <a:gd name="T30" fmla="*/ 8 w 8"/>
                  <a:gd name="T31" fmla="*/ 6 h 28"/>
                  <a:gd name="T32" fmla="*/ 8 w 8"/>
                  <a:gd name="T33" fmla="*/ 6 h 28"/>
                  <a:gd name="T34" fmla="*/ 8 w 8"/>
                  <a:gd name="T35" fmla="*/ 22 h 28"/>
                  <a:gd name="T36" fmla="*/ 8 w 8"/>
                  <a:gd name="T37" fmla="*/ 22 h 28"/>
                  <a:gd name="T38" fmla="*/ 6 w 8"/>
                  <a:gd name="T39" fmla="*/ 22 h 28"/>
                  <a:gd name="T40" fmla="*/ 6 w 8"/>
                  <a:gd name="T41" fmla="*/ 26 h 28"/>
                  <a:gd name="T42" fmla="*/ 4 w 8"/>
                  <a:gd name="T43" fmla="*/ 28 h 28"/>
                  <a:gd name="T44" fmla="*/ 2 w 8"/>
                  <a:gd name="T45" fmla="*/ 24 h 28"/>
                  <a:gd name="T46" fmla="*/ 2 w 8"/>
                  <a:gd name="T4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28">
                    <a:moveTo>
                      <a:pt x="2" y="24"/>
                    </a:moveTo>
                    <a:lnTo>
                      <a:pt x="2" y="24"/>
                    </a:lnTo>
                    <a:lnTo>
                      <a:pt x="4" y="14"/>
                    </a:lnTo>
                    <a:lnTo>
                      <a:pt x="2" y="8"/>
                    </a:lnTo>
                    <a:lnTo>
                      <a:pt x="0" y="6"/>
                    </a:lnTo>
                    <a:lnTo>
                      <a:pt x="0" y="6"/>
                    </a:lnTo>
                    <a:lnTo>
                      <a:pt x="0" y="4"/>
                    </a:lnTo>
                    <a:lnTo>
                      <a:pt x="0" y="4"/>
                    </a:lnTo>
                    <a:lnTo>
                      <a:pt x="2" y="2"/>
                    </a:lnTo>
                    <a:lnTo>
                      <a:pt x="2" y="2"/>
                    </a:lnTo>
                    <a:lnTo>
                      <a:pt x="2" y="2"/>
                    </a:lnTo>
                    <a:lnTo>
                      <a:pt x="2" y="2"/>
                    </a:lnTo>
                    <a:lnTo>
                      <a:pt x="4" y="0"/>
                    </a:lnTo>
                    <a:lnTo>
                      <a:pt x="6" y="0"/>
                    </a:lnTo>
                    <a:lnTo>
                      <a:pt x="8" y="6"/>
                    </a:lnTo>
                    <a:lnTo>
                      <a:pt x="8" y="6"/>
                    </a:lnTo>
                    <a:lnTo>
                      <a:pt x="8" y="6"/>
                    </a:lnTo>
                    <a:lnTo>
                      <a:pt x="8" y="22"/>
                    </a:lnTo>
                    <a:lnTo>
                      <a:pt x="8" y="22"/>
                    </a:lnTo>
                    <a:lnTo>
                      <a:pt x="6" y="22"/>
                    </a:lnTo>
                    <a:lnTo>
                      <a:pt x="6" y="26"/>
                    </a:lnTo>
                    <a:lnTo>
                      <a:pt x="4" y="28"/>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5" name="Freeform 2457">
                <a:extLst>
                  <a:ext uri="{FF2B5EF4-FFF2-40B4-BE49-F238E27FC236}">
                    <a16:creationId xmlns:a16="http://schemas.microsoft.com/office/drawing/2014/main" id="{D034F6BF-65C6-93E3-9240-E3C9E0119C72}"/>
                  </a:ext>
                </a:extLst>
              </p:cNvPr>
              <p:cNvSpPr>
                <a:spLocks/>
              </p:cNvSpPr>
              <p:nvPr/>
            </p:nvSpPr>
            <p:spPr bwMode="auto">
              <a:xfrm>
                <a:off x="2076" y="1886"/>
                <a:ext cx="6" cy="18"/>
              </a:xfrm>
              <a:custGeom>
                <a:avLst/>
                <a:gdLst>
                  <a:gd name="T0" fmla="*/ 6 w 6"/>
                  <a:gd name="T1" fmla="*/ 18 h 18"/>
                  <a:gd name="T2" fmla="*/ 6 w 6"/>
                  <a:gd name="T3" fmla="*/ 18 h 18"/>
                  <a:gd name="T4" fmla="*/ 4 w 6"/>
                  <a:gd name="T5" fmla="*/ 16 h 18"/>
                  <a:gd name="T6" fmla="*/ 0 w 6"/>
                  <a:gd name="T7" fmla="*/ 14 h 18"/>
                  <a:gd name="T8" fmla="*/ 0 w 6"/>
                  <a:gd name="T9" fmla="*/ 14 h 18"/>
                  <a:gd name="T10" fmla="*/ 2 w 6"/>
                  <a:gd name="T11" fmla="*/ 6 h 18"/>
                  <a:gd name="T12" fmla="*/ 4 w 6"/>
                  <a:gd name="T13" fmla="*/ 2 h 18"/>
                  <a:gd name="T14" fmla="*/ 6 w 6"/>
                  <a:gd name="T15" fmla="*/ 0 h 18"/>
                  <a:gd name="T16" fmla="*/ 6 w 6"/>
                  <a:gd name="T17" fmla="*/ 0 h 18"/>
                  <a:gd name="T18" fmla="*/ 6 w 6"/>
                  <a:gd name="T19" fmla="*/ 10 h 18"/>
                  <a:gd name="T20" fmla="*/ 6 w 6"/>
                  <a:gd name="T21" fmla="*/ 18 h 18"/>
                  <a:gd name="T22" fmla="*/ 6 w 6"/>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8">
                    <a:moveTo>
                      <a:pt x="6" y="18"/>
                    </a:moveTo>
                    <a:lnTo>
                      <a:pt x="6" y="18"/>
                    </a:lnTo>
                    <a:lnTo>
                      <a:pt x="4" y="16"/>
                    </a:lnTo>
                    <a:lnTo>
                      <a:pt x="0" y="14"/>
                    </a:lnTo>
                    <a:lnTo>
                      <a:pt x="0" y="14"/>
                    </a:lnTo>
                    <a:lnTo>
                      <a:pt x="2" y="6"/>
                    </a:lnTo>
                    <a:lnTo>
                      <a:pt x="4" y="2"/>
                    </a:lnTo>
                    <a:lnTo>
                      <a:pt x="6" y="0"/>
                    </a:lnTo>
                    <a:lnTo>
                      <a:pt x="6" y="0"/>
                    </a:lnTo>
                    <a:lnTo>
                      <a:pt x="6" y="10"/>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6" name="Freeform 2458">
                <a:extLst>
                  <a:ext uri="{FF2B5EF4-FFF2-40B4-BE49-F238E27FC236}">
                    <a16:creationId xmlns:a16="http://schemas.microsoft.com/office/drawing/2014/main" id="{7151E4B1-649F-69C0-A7DC-BBEFD224DC94}"/>
                  </a:ext>
                </a:extLst>
              </p:cNvPr>
              <p:cNvSpPr>
                <a:spLocks/>
              </p:cNvSpPr>
              <p:nvPr/>
            </p:nvSpPr>
            <p:spPr bwMode="auto">
              <a:xfrm>
                <a:off x="6012" y="1650"/>
                <a:ext cx="18" cy="20"/>
              </a:xfrm>
              <a:custGeom>
                <a:avLst/>
                <a:gdLst>
                  <a:gd name="T0" fmla="*/ 14 w 18"/>
                  <a:gd name="T1" fmla="*/ 20 h 20"/>
                  <a:gd name="T2" fmla="*/ 14 w 18"/>
                  <a:gd name="T3" fmla="*/ 20 h 20"/>
                  <a:gd name="T4" fmla="*/ 8 w 18"/>
                  <a:gd name="T5" fmla="*/ 12 h 20"/>
                  <a:gd name="T6" fmla="*/ 8 w 18"/>
                  <a:gd name="T7" fmla="*/ 12 h 20"/>
                  <a:gd name="T8" fmla="*/ 6 w 18"/>
                  <a:gd name="T9" fmla="*/ 8 h 20"/>
                  <a:gd name="T10" fmla="*/ 6 w 18"/>
                  <a:gd name="T11" fmla="*/ 8 h 20"/>
                  <a:gd name="T12" fmla="*/ 0 w 18"/>
                  <a:gd name="T13" fmla="*/ 2 h 20"/>
                  <a:gd name="T14" fmla="*/ 0 w 18"/>
                  <a:gd name="T15" fmla="*/ 2 h 20"/>
                  <a:gd name="T16" fmla="*/ 4 w 18"/>
                  <a:gd name="T17" fmla="*/ 0 h 20"/>
                  <a:gd name="T18" fmla="*/ 8 w 18"/>
                  <a:gd name="T19" fmla="*/ 2 h 20"/>
                  <a:gd name="T20" fmla="*/ 12 w 18"/>
                  <a:gd name="T21" fmla="*/ 4 h 20"/>
                  <a:gd name="T22" fmla="*/ 14 w 18"/>
                  <a:gd name="T23" fmla="*/ 4 h 20"/>
                  <a:gd name="T24" fmla="*/ 14 w 18"/>
                  <a:gd name="T25" fmla="*/ 4 h 20"/>
                  <a:gd name="T26" fmla="*/ 16 w 18"/>
                  <a:gd name="T27" fmla="*/ 8 h 20"/>
                  <a:gd name="T28" fmla="*/ 18 w 18"/>
                  <a:gd name="T29" fmla="*/ 12 h 20"/>
                  <a:gd name="T30" fmla="*/ 18 w 18"/>
                  <a:gd name="T31" fmla="*/ 14 h 20"/>
                  <a:gd name="T32" fmla="*/ 16 w 18"/>
                  <a:gd name="T33" fmla="*/ 20 h 20"/>
                  <a:gd name="T34" fmla="*/ 16 w 18"/>
                  <a:gd name="T35" fmla="*/ 20 h 20"/>
                  <a:gd name="T36" fmla="*/ 14 w 18"/>
                  <a:gd name="T37" fmla="*/ 20 h 20"/>
                  <a:gd name="T38" fmla="*/ 14 w 18"/>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0">
                    <a:moveTo>
                      <a:pt x="14" y="20"/>
                    </a:moveTo>
                    <a:lnTo>
                      <a:pt x="14" y="20"/>
                    </a:lnTo>
                    <a:lnTo>
                      <a:pt x="8" y="12"/>
                    </a:lnTo>
                    <a:lnTo>
                      <a:pt x="8" y="12"/>
                    </a:lnTo>
                    <a:lnTo>
                      <a:pt x="6" y="8"/>
                    </a:lnTo>
                    <a:lnTo>
                      <a:pt x="6" y="8"/>
                    </a:lnTo>
                    <a:lnTo>
                      <a:pt x="0" y="2"/>
                    </a:lnTo>
                    <a:lnTo>
                      <a:pt x="0" y="2"/>
                    </a:lnTo>
                    <a:lnTo>
                      <a:pt x="4" y="0"/>
                    </a:lnTo>
                    <a:lnTo>
                      <a:pt x="8" y="2"/>
                    </a:lnTo>
                    <a:lnTo>
                      <a:pt x="12" y="4"/>
                    </a:lnTo>
                    <a:lnTo>
                      <a:pt x="14" y="4"/>
                    </a:lnTo>
                    <a:lnTo>
                      <a:pt x="14" y="4"/>
                    </a:lnTo>
                    <a:lnTo>
                      <a:pt x="16" y="8"/>
                    </a:lnTo>
                    <a:lnTo>
                      <a:pt x="18" y="12"/>
                    </a:lnTo>
                    <a:lnTo>
                      <a:pt x="18" y="14"/>
                    </a:lnTo>
                    <a:lnTo>
                      <a:pt x="16" y="20"/>
                    </a:lnTo>
                    <a:lnTo>
                      <a:pt x="16" y="2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7" name="Freeform 2459">
                <a:extLst>
                  <a:ext uri="{FF2B5EF4-FFF2-40B4-BE49-F238E27FC236}">
                    <a16:creationId xmlns:a16="http://schemas.microsoft.com/office/drawing/2014/main" id="{1B5FDB8B-E90F-8149-DB81-A335E707384B}"/>
                  </a:ext>
                </a:extLst>
              </p:cNvPr>
              <p:cNvSpPr>
                <a:spLocks/>
              </p:cNvSpPr>
              <p:nvPr/>
            </p:nvSpPr>
            <p:spPr bwMode="auto">
              <a:xfrm>
                <a:off x="1762" y="1748"/>
                <a:ext cx="46" cy="64"/>
              </a:xfrm>
              <a:custGeom>
                <a:avLst/>
                <a:gdLst>
                  <a:gd name="T0" fmla="*/ 18 w 46"/>
                  <a:gd name="T1" fmla="*/ 58 h 64"/>
                  <a:gd name="T2" fmla="*/ 18 w 46"/>
                  <a:gd name="T3" fmla="*/ 58 h 64"/>
                  <a:gd name="T4" fmla="*/ 12 w 46"/>
                  <a:gd name="T5" fmla="*/ 64 h 64"/>
                  <a:gd name="T6" fmla="*/ 8 w 46"/>
                  <a:gd name="T7" fmla="*/ 62 h 64"/>
                  <a:gd name="T8" fmla="*/ 6 w 46"/>
                  <a:gd name="T9" fmla="*/ 60 h 64"/>
                  <a:gd name="T10" fmla="*/ 10 w 46"/>
                  <a:gd name="T11" fmla="*/ 40 h 64"/>
                  <a:gd name="T12" fmla="*/ 8 w 46"/>
                  <a:gd name="T13" fmla="*/ 40 h 64"/>
                  <a:gd name="T14" fmla="*/ 2 w 46"/>
                  <a:gd name="T15" fmla="*/ 38 h 64"/>
                  <a:gd name="T16" fmla="*/ 0 w 46"/>
                  <a:gd name="T17" fmla="*/ 32 h 64"/>
                  <a:gd name="T18" fmla="*/ 4 w 46"/>
                  <a:gd name="T19" fmla="*/ 28 h 64"/>
                  <a:gd name="T20" fmla="*/ 10 w 46"/>
                  <a:gd name="T21" fmla="*/ 28 h 64"/>
                  <a:gd name="T22" fmla="*/ 10 w 46"/>
                  <a:gd name="T23" fmla="*/ 26 h 64"/>
                  <a:gd name="T24" fmla="*/ 10 w 46"/>
                  <a:gd name="T25" fmla="*/ 28 h 64"/>
                  <a:gd name="T26" fmla="*/ 10 w 46"/>
                  <a:gd name="T27" fmla="*/ 28 h 64"/>
                  <a:gd name="T28" fmla="*/ 6 w 46"/>
                  <a:gd name="T29" fmla="*/ 26 h 64"/>
                  <a:gd name="T30" fmla="*/ 6 w 46"/>
                  <a:gd name="T31" fmla="*/ 22 h 64"/>
                  <a:gd name="T32" fmla="*/ 6 w 46"/>
                  <a:gd name="T33" fmla="*/ 16 h 64"/>
                  <a:gd name="T34" fmla="*/ 10 w 46"/>
                  <a:gd name="T35" fmla="*/ 12 h 64"/>
                  <a:gd name="T36" fmla="*/ 12 w 46"/>
                  <a:gd name="T37" fmla="*/ 2 h 64"/>
                  <a:gd name="T38" fmla="*/ 18 w 46"/>
                  <a:gd name="T39" fmla="*/ 2 h 64"/>
                  <a:gd name="T40" fmla="*/ 22 w 46"/>
                  <a:gd name="T41" fmla="*/ 6 h 64"/>
                  <a:gd name="T42" fmla="*/ 34 w 46"/>
                  <a:gd name="T43" fmla="*/ 6 h 64"/>
                  <a:gd name="T44" fmla="*/ 36 w 46"/>
                  <a:gd name="T45" fmla="*/ 6 h 64"/>
                  <a:gd name="T46" fmla="*/ 42 w 46"/>
                  <a:gd name="T47" fmla="*/ 12 h 64"/>
                  <a:gd name="T48" fmla="*/ 46 w 46"/>
                  <a:gd name="T49" fmla="*/ 24 h 64"/>
                  <a:gd name="T50" fmla="*/ 46 w 46"/>
                  <a:gd name="T51" fmla="*/ 38 h 64"/>
                  <a:gd name="T52" fmla="*/ 44 w 46"/>
                  <a:gd name="T53" fmla="*/ 44 h 64"/>
                  <a:gd name="T54" fmla="*/ 38 w 46"/>
                  <a:gd name="T55" fmla="*/ 40 h 64"/>
                  <a:gd name="T56" fmla="*/ 34 w 46"/>
                  <a:gd name="T57" fmla="*/ 38 h 64"/>
                  <a:gd name="T58" fmla="*/ 26 w 46"/>
                  <a:gd name="T59" fmla="*/ 52 h 64"/>
                  <a:gd name="T60" fmla="*/ 24 w 46"/>
                  <a:gd name="T61" fmla="*/ 54 h 64"/>
                  <a:gd name="T62" fmla="*/ 18 w 46"/>
                  <a:gd name="T6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64">
                    <a:moveTo>
                      <a:pt x="18" y="58"/>
                    </a:moveTo>
                    <a:lnTo>
                      <a:pt x="18" y="58"/>
                    </a:lnTo>
                    <a:lnTo>
                      <a:pt x="18" y="58"/>
                    </a:lnTo>
                    <a:lnTo>
                      <a:pt x="18" y="58"/>
                    </a:lnTo>
                    <a:lnTo>
                      <a:pt x="14" y="62"/>
                    </a:lnTo>
                    <a:lnTo>
                      <a:pt x="12" y="64"/>
                    </a:lnTo>
                    <a:lnTo>
                      <a:pt x="8" y="62"/>
                    </a:lnTo>
                    <a:lnTo>
                      <a:pt x="8" y="62"/>
                    </a:lnTo>
                    <a:lnTo>
                      <a:pt x="6" y="60"/>
                    </a:lnTo>
                    <a:lnTo>
                      <a:pt x="6" y="60"/>
                    </a:lnTo>
                    <a:lnTo>
                      <a:pt x="8" y="50"/>
                    </a:lnTo>
                    <a:lnTo>
                      <a:pt x="10" y="40"/>
                    </a:lnTo>
                    <a:lnTo>
                      <a:pt x="10" y="40"/>
                    </a:lnTo>
                    <a:lnTo>
                      <a:pt x="8" y="40"/>
                    </a:lnTo>
                    <a:lnTo>
                      <a:pt x="4" y="40"/>
                    </a:lnTo>
                    <a:lnTo>
                      <a:pt x="2" y="38"/>
                    </a:lnTo>
                    <a:lnTo>
                      <a:pt x="0" y="32"/>
                    </a:lnTo>
                    <a:lnTo>
                      <a:pt x="0" y="32"/>
                    </a:lnTo>
                    <a:lnTo>
                      <a:pt x="2" y="28"/>
                    </a:lnTo>
                    <a:lnTo>
                      <a:pt x="4" y="28"/>
                    </a:lnTo>
                    <a:lnTo>
                      <a:pt x="8" y="28"/>
                    </a:lnTo>
                    <a:lnTo>
                      <a:pt x="10" y="28"/>
                    </a:lnTo>
                    <a:lnTo>
                      <a:pt x="10" y="28"/>
                    </a:lnTo>
                    <a:lnTo>
                      <a:pt x="10" y="26"/>
                    </a:lnTo>
                    <a:lnTo>
                      <a:pt x="10" y="28"/>
                    </a:lnTo>
                    <a:lnTo>
                      <a:pt x="10" y="28"/>
                    </a:lnTo>
                    <a:lnTo>
                      <a:pt x="10" y="28"/>
                    </a:lnTo>
                    <a:lnTo>
                      <a:pt x="10" y="28"/>
                    </a:lnTo>
                    <a:lnTo>
                      <a:pt x="8" y="28"/>
                    </a:lnTo>
                    <a:lnTo>
                      <a:pt x="6" y="26"/>
                    </a:lnTo>
                    <a:lnTo>
                      <a:pt x="6" y="26"/>
                    </a:lnTo>
                    <a:lnTo>
                      <a:pt x="6" y="22"/>
                    </a:lnTo>
                    <a:lnTo>
                      <a:pt x="6" y="22"/>
                    </a:lnTo>
                    <a:lnTo>
                      <a:pt x="6" y="16"/>
                    </a:lnTo>
                    <a:lnTo>
                      <a:pt x="10" y="12"/>
                    </a:lnTo>
                    <a:lnTo>
                      <a:pt x="10" y="12"/>
                    </a:lnTo>
                    <a:lnTo>
                      <a:pt x="12" y="2"/>
                    </a:lnTo>
                    <a:lnTo>
                      <a:pt x="12" y="2"/>
                    </a:lnTo>
                    <a:lnTo>
                      <a:pt x="16" y="0"/>
                    </a:lnTo>
                    <a:lnTo>
                      <a:pt x="18" y="2"/>
                    </a:lnTo>
                    <a:lnTo>
                      <a:pt x="18" y="2"/>
                    </a:lnTo>
                    <a:lnTo>
                      <a:pt x="22" y="6"/>
                    </a:lnTo>
                    <a:lnTo>
                      <a:pt x="26" y="6"/>
                    </a:lnTo>
                    <a:lnTo>
                      <a:pt x="34" y="6"/>
                    </a:lnTo>
                    <a:lnTo>
                      <a:pt x="34" y="6"/>
                    </a:lnTo>
                    <a:lnTo>
                      <a:pt x="36" y="6"/>
                    </a:lnTo>
                    <a:lnTo>
                      <a:pt x="38" y="6"/>
                    </a:lnTo>
                    <a:lnTo>
                      <a:pt x="42" y="12"/>
                    </a:lnTo>
                    <a:lnTo>
                      <a:pt x="44" y="18"/>
                    </a:lnTo>
                    <a:lnTo>
                      <a:pt x="46" y="24"/>
                    </a:lnTo>
                    <a:lnTo>
                      <a:pt x="46" y="24"/>
                    </a:lnTo>
                    <a:lnTo>
                      <a:pt x="46" y="38"/>
                    </a:lnTo>
                    <a:lnTo>
                      <a:pt x="46" y="44"/>
                    </a:lnTo>
                    <a:lnTo>
                      <a:pt x="44" y="44"/>
                    </a:lnTo>
                    <a:lnTo>
                      <a:pt x="42" y="44"/>
                    </a:lnTo>
                    <a:lnTo>
                      <a:pt x="38" y="40"/>
                    </a:lnTo>
                    <a:lnTo>
                      <a:pt x="38" y="40"/>
                    </a:lnTo>
                    <a:lnTo>
                      <a:pt x="34" y="38"/>
                    </a:lnTo>
                    <a:lnTo>
                      <a:pt x="32" y="40"/>
                    </a:lnTo>
                    <a:lnTo>
                      <a:pt x="26" y="52"/>
                    </a:lnTo>
                    <a:lnTo>
                      <a:pt x="26" y="52"/>
                    </a:lnTo>
                    <a:lnTo>
                      <a:pt x="24" y="54"/>
                    </a:lnTo>
                    <a:lnTo>
                      <a:pt x="22" y="56"/>
                    </a:lnTo>
                    <a:lnTo>
                      <a:pt x="18" y="58"/>
                    </a:lnTo>
                    <a:lnTo>
                      <a:pt x="18"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8" name="Freeform 2460">
                <a:extLst>
                  <a:ext uri="{FF2B5EF4-FFF2-40B4-BE49-F238E27FC236}">
                    <a16:creationId xmlns:a16="http://schemas.microsoft.com/office/drawing/2014/main" id="{4ADAF54D-F5E8-4C78-1889-CCCCED6AEB23}"/>
                  </a:ext>
                </a:extLst>
              </p:cNvPr>
              <p:cNvSpPr>
                <a:spLocks/>
              </p:cNvSpPr>
              <p:nvPr/>
            </p:nvSpPr>
            <p:spPr bwMode="auto">
              <a:xfrm>
                <a:off x="1786" y="1668"/>
                <a:ext cx="44" cy="52"/>
              </a:xfrm>
              <a:custGeom>
                <a:avLst/>
                <a:gdLst>
                  <a:gd name="T0" fmla="*/ 12 w 44"/>
                  <a:gd name="T1" fmla="*/ 38 h 52"/>
                  <a:gd name="T2" fmla="*/ 12 w 44"/>
                  <a:gd name="T3" fmla="*/ 38 h 52"/>
                  <a:gd name="T4" fmla="*/ 10 w 44"/>
                  <a:gd name="T5" fmla="*/ 24 h 52"/>
                  <a:gd name="T6" fmla="*/ 8 w 44"/>
                  <a:gd name="T7" fmla="*/ 20 h 52"/>
                  <a:gd name="T8" fmla="*/ 4 w 44"/>
                  <a:gd name="T9" fmla="*/ 20 h 52"/>
                  <a:gd name="T10" fmla="*/ 4 w 44"/>
                  <a:gd name="T11" fmla="*/ 20 h 52"/>
                  <a:gd name="T12" fmla="*/ 2 w 44"/>
                  <a:gd name="T13" fmla="*/ 18 h 52"/>
                  <a:gd name="T14" fmla="*/ 0 w 44"/>
                  <a:gd name="T15" fmla="*/ 16 h 52"/>
                  <a:gd name="T16" fmla="*/ 0 w 44"/>
                  <a:gd name="T17" fmla="*/ 6 h 52"/>
                  <a:gd name="T18" fmla="*/ 0 w 44"/>
                  <a:gd name="T19" fmla="*/ 6 h 52"/>
                  <a:gd name="T20" fmla="*/ 0 w 44"/>
                  <a:gd name="T21" fmla="*/ 2 h 52"/>
                  <a:gd name="T22" fmla="*/ 2 w 44"/>
                  <a:gd name="T23" fmla="*/ 2 h 52"/>
                  <a:gd name="T24" fmla="*/ 2 w 44"/>
                  <a:gd name="T25" fmla="*/ 0 h 52"/>
                  <a:gd name="T26" fmla="*/ 4 w 44"/>
                  <a:gd name="T27" fmla="*/ 2 h 52"/>
                  <a:gd name="T28" fmla="*/ 4 w 44"/>
                  <a:gd name="T29" fmla="*/ 2 h 52"/>
                  <a:gd name="T30" fmla="*/ 10 w 44"/>
                  <a:gd name="T31" fmla="*/ 8 h 52"/>
                  <a:gd name="T32" fmla="*/ 16 w 44"/>
                  <a:gd name="T33" fmla="*/ 8 h 52"/>
                  <a:gd name="T34" fmla="*/ 20 w 44"/>
                  <a:gd name="T35" fmla="*/ 6 h 52"/>
                  <a:gd name="T36" fmla="*/ 26 w 44"/>
                  <a:gd name="T37" fmla="*/ 2 h 52"/>
                  <a:gd name="T38" fmla="*/ 26 w 44"/>
                  <a:gd name="T39" fmla="*/ 2 h 52"/>
                  <a:gd name="T40" fmla="*/ 32 w 44"/>
                  <a:gd name="T41" fmla="*/ 6 h 52"/>
                  <a:gd name="T42" fmla="*/ 36 w 44"/>
                  <a:gd name="T43" fmla="*/ 8 h 52"/>
                  <a:gd name="T44" fmla="*/ 40 w 44"/>
                  <a:gd name="T45" fmla="*/ 6 h 52"/>
                  <a:gd name="T46" fmla="*/ 40 w 44"/>
                  <a:gd name="T47" fmla="*/ 6 h 52"/>
                  <a:gd name="T48" fmla="*/ 40 w 44"/>
                  <a:gd name="T49" fmla="*/ 6 h 52"/>
                  <a:gd name="T50" fmla="*/ 42 w 44"/>
                  <a:gd name="T51" fmla="*/ 6 h 52"/>
                  <a:gd name="T52" fmla="*/ 44 w 44"/>
                  <a:gd name="T53" fmla="*/ 10 h 52"/>
                  <a:gd name="T54" fmla="*/ 44 w 44"/>
                  <a:gd name="T55" fmla="*/ 10 h 52"/>
                  <a:gd name="T56" fmla="*/ 42 w 44"/>
                  <a:gd name="T57" fmla="*/ 14 h 52"/>
                  <a:gd name="T58" fmla="*/ 40 w 44"/>
                  <a:gd name="T59" fmla="*/ 16 h 52"/>
                  <a:gd name="T60" fmla="*/ 40 w 44"/>
                  <a:gd name="T61" fmla="*/ 16 h 52"/>
                  <a:gd name="T62" fmla="*/ 36 w 44"/>
                  <a:gd name="T63" fmla="*/ 18 h 52"/>
                  <a:gd name="T64" fmla="*/ 32 w 44"/>
                  <a:gd name="T65" fmla="*/ 20 h 52"/>
                  <a:gd name="T66" fmla="*/ 30 w 44"/>
                  <a:gd name="T67" fmla="*/ 18 h 52"/>
                  <a:gd name="T68" fmla="*/ 30 w 44"/>
                  <a:gd name="T69" fmla="*/ 18 h 52"/>
                  <a:gd name="T70" fmla="*/ 28 w 44"/>
                  <a:gd name="T71" fmla="*/ 18 h 52"/>
                  <a:gd name="T72" fmla="*/ 26 w 44"/>
                  <a:gd name="T73" fmla="*/ 20 h 52"/>
                  <a:gd name="T74" fmla="*/ 24 w 44"/>
                  <a:gd name="T75" fmla="*/ 28 h 52"/>
                  <a:gd name="T76" fmla="*/ 24 w 44"/>
                  <a:gd name="T77" fmla="*/ 28 h 52"/>
                  <a:gd name="T78" fmla="*/ 24 w 44"/>
                  <a:gd name="T79" fmla="*/ 38 h 52"/>
                  <a:gd name="T80" fmla="*/ 28 w 44"/>
                  <a:gd name="T81" fmla="*/ 46 h 52"/>
                  <a:gd name="T82" fmla="*/ 28 w 44"/>
                  <a:gd name="T83" fmla="*/ 46 h 52"/>
                  <a:gd name="T84" fmla="*/ 32 w 44"/>
                  <a:gd name="T85" fmla="*/ 46 h 52"/>
                  <a:gd name="T86" fmla="*/ 34 w 44"/>
                  <a:gd name="T87" fmla="*/ 48 h 52"/>
                  <a:gd name="T88" fmla="*/ 36 w 44"/>
                  <a:gd name="T89" fmla="*/ 52 h 52"/>
                  <a:gd name="T90" fmla="*/ 36 w 44"/>
                  <a:gd name="T91" fmla="*/ 52 h 52"/>
                  <a:gd name="T92" fmla="*/ 30 w 44"/>
                  <a:gd name="T93" fmla="*/ 50 h 52"/>
                  <a:gd name="T94" fmla="*/ 24 w 44"/>
                  <a:gd name="T95" fmla="*/ 48 h 52"/>
                  <a:gd name="T96" fmla="*/ 14 w 44"/>
                  <a:gd name="T97" fmla="*/ 42 h 52"/>
                  <a:gd name="T98" fmla="*/ 14 w 44"/>
                  <a:gd name="T99" fmla="*/ 42 h 52"/>
                  <a:gd name="T100" fmla="*/ 16 w 44"/>
                  <a:gd name="T101" fmla="*/ 36 h 52"/>
                  <a:gd name="T102" fmla="*/ 16 w 44"/>
                  <a:gd name="T103" fmla="*/ 36 h 52"/>
                  <a:gd name="T104" fmla="*/ 14 w 44"/>
                  <a:gd name="T105" fmla="*/ 36 h 52"/>
                  <a:gd name="T106" fmla="*/ 14 w 44"/>
                  <a:gd name="T107" fmla="*/ 38 h 52"/>
                  <a:gd name="T108" fmla="*/ 14 w 44"/>
                  <a:gd name="T109" fmla="*/ 38 h 52"/>
                  <a:gd name="T110" fmla="*/ 12 w 44"/>
                  <a:gd name="T111" fmla="*/ 38 h 52"/>
                  <a:gd name="T112" fmla="*/ 12 w 44"/>
                  <a:gd name="T11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52">
                    <a:moveTo>
                      <a:pt x="12" y="38"/>
                    </a:moveTo>
                    <a:lnTo>
                      <a:pt x="12" y="38"/>
                    </a:lnTo>
                    <a:lnTo>
                      <a:pt x="10" y="24"/>
                    </a:lnTo>
                    <a:lnTo>
                      <a:pt x="8" y="20"/>
                    </a:lnTo>
                    <a:lnTo>
                      <a:pt x="4" y="20"/>
                    </a:lnTo>
                    <a:lnTo>
                      <a:pt x="4" y="20"/>
                    </a:lnTo>
                    <a:lnTo>
                      <a:pt x="2" y="18"/>
                    </a:lnTo>
                    <a:lnTo>
                      <a:pt x="0" y="16"/>
                    </a:lnTo>
                    <a:lnTo>
                      <a:pt x="0" y="6"/>
                    </a:lnTo>
                    <a:lnTo>
                      <a:pt x="0" y="6"/>
                    </a:lnTo>
                    <a:lnTo>
                      <a:pt x="0" y="2"/>
                    </a:lnTo>
                    <a:lnTo>
                      <a:pt x="2" y="2"/>
                    </a:lnTo>
                    <a:lnTo>
                      <a:pt x="2" y="0"/>
                    </a:lnTo>
                    <a:lnTo>
                      <a:pt x="4" y="2"/>
                    </a:lnTo>
                    <a:lnTo>
                      <a:pt x="4" y="2"/>
                    </a:lnTo>
                    <a:lnTo>
                      <a:pt x="10" y="8"/>
                    </a:lnTo>
                    <a:lnTo>
                      <a:pt x="16" y="8"/>
                    </a:lnTo>
                    <a:lnTo>
                      <a:pt x="20" y="6"/>
                    </a:lnTo>
                    <a:lnTo>
                      <a:pt x="26" y="2"/>
                    </a:lnTo>
                    <a:lnTo>
                      <a:pt x="26" y="2"/>
                    </a:lnTo>
                    <a:lnTo>
                      <a:pt x="32" y="6"/>
                    </a:lnTo>
                    <a:lnTo>
                      <a:pt x="36" y="8"/>
                    </a:lnTo>
                    <a:lnTo>
                      <a:pt x="40" y="6"/>
                    </a:lnTo>
                    <a:lnTo>
                      <a:pt x="40" y="6"/>
                    </a:lnTo>
                    <a:lnTo>
                      <a:pt x="40" y="6"/>
                    </a:lnTo>
                    <a:lnTo>
                      <a:pt x="42" y="6"/>
                    </a:lnTo>
                    <a:lnTo>
                      <a:pt x="44" y="10"/>
                    </a:lnTo>
                    <a:lnTo>
                      <a:pt x="44" y="10"/>
                    </a:lnTo>
                    <a:lnTo>
                      <a:pt x="42" y="14"/>
                    </a:lnTo>
                    <a:lnTo>
                      <a:pt x="40" y="16"/>
                    </a:lnTo>
                    <a:lnTo>
                      <a:pt x="40" y="16"/>
                    </a:lnTo>
                    <a:lnTo>
                      <a:pt x="36" y="18"/>
                    </a:lnTo>
                    <a:lnTo>
                      <a:pt x="32" y="20"/>
                    </a:lnTo>
                    <a:lnTo>
                      <a:pt x="30" y="18"/>
                    </a:lnTo>
                    <a:lnTo>
                      <a:pt x="30" y="18"/>
                    </a:lnTo>
                    <a:lnTo>
                      <a:pt x="28" y="18"/>
                    </a:lnTo>
                    <a:lnTo>
                      <a:pt x="26" y="20"/>
                    </a:lnTo>
                    <a:lnTo>
                      <a:pt x="24" y="28"/>
                    </a:lnTo>
                    <a:lnTo>
                      <a:pt x="24" y="28"/>
                    </a:lnTo>
                    <a:lnTo>
                      <a:pt x="24" y="38"/>
                    </a:lnTo>
                    <a:lnTo>
                      <a:pt x="28" y="46"/>
                    </a:lnTo>
                    <a:lnTo>
                      <a:pt x="28" y="46"/>
                    </a:lnTo>
                    <a:lnTo>
                      <a:pt x="32" y="46"/>
                    </a:lnTo>
                    <a:lnTo>
                      <a:pt x="34" y="48"/>
                    </a:lnTo>
                    <a:lnTo>
                      <a:pt x="36" y="52"/>
                    </a:lnTo>
                    <a:lnTo>
                      <a:pt x="36" y="52"/>
                    </a:lnTo>
                    <a:lnTo>
                      <a:pt x="30" y="50"/>
                    </a:lnTo>
                    <a:lnTo>
                      <a:pt x="24" y="48"/>
                    </a:lnTo>
                    <a:lnTo>
                      <a:pt x="14" y="42"/>
                    </a:lnTo>
                    <a:lnTo>
                      <a:pt x="14" y="42"/>
                    </a:lnTo>
                    <a:lnTo>
                      <a:pt x="16" y="36"/>
                    </a:lnTo>
                    <a:lnTo>
                      <a:pt x="16" y="36"/>
                    </a:lnTo>
                    <a:lnTo>
                      <a:pt x="14" y="36"/>
                    </a:lnTo>
                    <a:lnTo>
                      <a:pt x="14" y="38"/>
                    </a:lnTo>
                    <a:lnTo>
                      <a:pt x="14" y="38"/>
                    </a:lnTo>
                    <a:lnTo>
                      <a:pt x="12" y="38"/>
                    </a:ln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9" name="Freeform 2461">
                <a:extLst>
                  <a:ext uri="{FF2B5EF4-FFF2-40B4-BE49-F238E27FC236}">
                    <a16:creationId xmlns:a16="http://schemas.microsoft.com/office/drawing/2014/main" id="{DE340E52-1D70-F692-3839-E9B3E856B899}"/>
                  </a:ext>
                </a:extLst>
              </p:cNvPr>
              <p:cNvSpPr>
                <a:spLocks/>
              </p:cNvSpPr>
              <p:nvPr/>
            </p:nvSpPr>
            <p:spPr bwMode="auto">
              <a:xfrm>
                <a:off x="1870" y="1762"/>
                <a:ext cx="36" cy="40"/>
              </a:xfrm>
              <a:custGeom>
                <a:avLst/>
                <a:gdLst>
                  <a:gd name="T0" fmla="*/ 26 w 36"/>
                  <a:gd name="T1" fmla="*/ 0 h 40"/>
                  <a:gd name="T2" fmla="*/ 26 w 36"/>
                  <a:gd name="T3" fmla="*/ 0 h 40"/>
                  <a:gd name="T4" fmla="*/ 30 w 36"/>
                  <a:gd name="T5" fmla="*/ 8 h 40"/>
                  <a:gd name="T6" fmla="*/ 34 w 36"/>
                  <a:gd name="T7" fmla="*/ 10 h 40"/>
                  <a:gd name="T8" fmla="*/ 34 w 36"/>
                  <a:gd name="T9" fmla="*/ 10 h 40"/>
                  <a:gd name="T10" fmla="*/ 36 w 36"/>
                  <a:gd name="T11" fmla="*/ 12 h 40"/>
                  <a:gd name="T12" fmla="*/ 36 w 36"/>
                  <a:gd name="T13" fmla="*/ 16 h 40"/>
                  <a:gd name="T14" fmla="*/ 36 w 36"/>
                  <a:gd name="T15" fmla="*/ 26 h 40"/>
                  <a:gd name="T16" fmla="*/ 36 w 36"/>
                  <a:gd name="T17" fmla="*/ 26 h 40"/>
                  <a:gd name="T18" fmla="*/ 32 w 36"/>
                  <a:gd name="T19" fmla="*/ 32 h 40"/>
                  <a:gd name="T20" fmla="*/ 26 w 36"/>
                  <a:gd name="T21" fmla="*/ 36 h 40"/>
                  <a:gd name="T22" fmla="*/ 26 w 36"/>
                  <a:gd name="T23" fmla="*/ 36 h 40"/>
                  <a:gd name="T24" fmla="*/ 22 w 36"/>
                  <a:gd name="T25" fmla="*/ 38 h 40"/>
                  <a:gd name="T26" fmla="*/ 18 w 36"/>
                  <a:gd name="T27" fmla="*/ 40 h 40"/>
                  <a:gd name="T28" fmla="*/ 16 w 36"/>
                  <a:gd name="T29" fmla="*/ 40 h 40"/>
                  <a:gd name="T30" fmla="*/ 16 w 36"/>
                  <a:gd name="T31" fmla="*/ 40 h 40"/>
                  <a:gd name="T32" fmla="*/ 12 w 36"/>
                  <a:gd name="T33" fmla="*/ 32 h 40"/>
                  <a:gd name="T34" fmla="*/ 10 w 36"/>
                  <a:gd name="T35" fmla="*/ 30 h 40"/>
                  <a:gd name="T36" fmla="*/ 10 w 36"/>
                  <a:gd name="T37" fmla="*/ 30 h 40"/>
                  <a:gd name="T38" fmla="*/ 8 w 36"/>
                  <a:gd name="T39" fmla="*/ 26 h 40"/>
                  <a:gd name="T40" fmla="*/ 8 w 36"/>
                  <a:gd name="T41" fmla="*/ 20 h 40"/>
                  <a:gd name="T42" fmla="*/ 8 w 36"/>
                  <a:gd name="T43" fmla="*/ 20 h 40"/>
                  <a:gd name="T44" fmla="*/ 8 w 36"/>
                  <a:gd name="T45" fmla="*/ 14 h 40"/>
                  <a:gd name="T46" fmla="*/ 6 w 36"/>
                  <a:gd name="T47" fmla="*/ 8 h 40"/>
                  <a:gd name="T48" fmla="*/ 4 w 36"/>
                  <a:gd name="T49" fmla="*/ 6 h 40"/>
                  <a:gd name="T50" fmla="*/ 0 w 36"/>
                  <a:gd name="T51" fmla="*/ 6 h 40"/>
                  <a:gd name="T52" fmla="*/ 0 w 36"/>
                  <a:gd name="T53" fmla="*/ 6 h 40"/>
                  <a:gd name="T54" fmla="*/ 6 w 36"/>
                  <a:gd name="T55" fmla="*/ 4 h 40"/>
                  <a:gd name="T56" fmla="*/ 10 w 36"/>
                  <a:gd name="T57" fmla="*/ 4 h 40"/>
                  <a:gd name="T58" fmla="*/ 14 w 36"/>
                  <a:gd name="T59" fmla="*/ 10 h 40"/>
                  <a:gd name="T60" fmla="*/ 18 w 36"/>
                  <a:gd name="T61" fmla="*/ 18 h 40"/>
                  <a:gd name="T62" fmla="*/ 18 w 36"/>
                  <a:gd name="T63" fmla="*/ 18 h 40"/>
                  <a:gd name="T64" fmla="*/ 20 w 36"/>
                  <a:gd name="T65" fmla="*/ 22 h 40"/>
                  <a:gd name="T66" fmla="*/ 22 w 36"/>
                  <a:gd name="T67" fmla="*/ 22 h 40"/>
                  <a:gd name="T68" fmla="*/ 24 w 36"/>
                  <a:gd name="T69" fmla="*/ 22 h 40"/>
                  <a:gd name="T70" fmla="*/ 26 w 36"/>
                  <a:gd name="T71" fmla="*/ 22 h 40"/>
                  <a:gd name="T72" fmla="*/ 26 w 36"/>
                  <a:gd name="T73" fmla="*/ 22 h 40"/>
                  <a:gd name="T74" fmla="*/ 26 w 36"/>
                  <a:gd name="T75" fmla="*/ 18 h 40"/>
                  <a:gd name="T76" fmla="*/ 26 w 36"/>
                  <a:gd name="T77" fmla="*/ 16 h 40"/>
                  <a:gd name="T78" fmla="*/ 24 w 36"/>
                  <a:gd name="T79" fmla="*/ 8 h 40"/>
                  <a:gd name="T80" fmla="*/ 24 w 36"/>
                  <a:gd name="T81" fmla="*/ 8 h 40"/>
                  <a:gd name="T82" fmla="*/ 24 w 36"/>
                  <a:gd name="T83" fmla="*/ 4 h 40"/>
                  <a:gd name="T84" fmla="*/ 24 w 36"/>
                  <a:gd name="T85" fmla="*/ 0 h 40"/>
                  <a:gd name="T86" fmla="*/ 24 w 36"/>
                  <a:gd name="T87" fmla="*/ 0 h 40"/>
                  <a:gd name="T88" fmla="*/ 26 w 36"/>
                  <a:gd name="T89" fmla="*/ 0 h 40"/>
                  <a:gd name="T90" fmla="*/ 26 w 36"/>
                  <a:gd name="T9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40">
                    <a:moveTo>
                      <a:pt x="26" y="0"/>
                    </a:moveTo>
                    <a:lnTo>
                      <a:pt x="26" y="0"/>
                    </a:lnTo>
                    <a:lnTo>
                      <a:pt x="30" y="8"/>
                    </a:lnTo>
                    <a:lnTo>
                      <a:pt x="34" y="10"/>
                    </a:lnTo>
                    <a:lnTo>
                      <a:pt x="34" y="10"/>
                    </a:lnTo>
                    <a:lnTo>
                      <a:pt x="36" y="12"/>
                    </a:lnTo>
                    <a:lnTo>
                      <a:pt x="36" y="16"/>
                    </a:lnTo>
                    <a:lnTo>
                      <a:pt x="36" y="26"/>
                    </a:lnTo>
                    <a:lnTo>
                      <a:pt x="36" y="26"/>
                    </a:lnTo>
                    <a:lnTo>
                      <a:pt x="32" y="32"/>
                    </a:lnTo>
                    <a:lnTo>
                      <a:pt x="26" y="36"/>
                    </a:lnTo>
                    <a:lnTo>
                      <a:pt x="26" y="36"/>
                    </a:lnTo>
                    <a:lnTo>
                      <a:pt x="22" y="38"/>
                    </a:lnTo>
                    <a:lnTo>
                      <a:pt x="18" y="40"/>
                    </a:lnTo>
                    <a:lnTo>
                      <a:pt x="16" y="40"/>
                    </a:lnTo>
                    <a:lnTo>
                      <a:pt x="16" y="40"/>
                    </a:lnTo>
                    <a:lnTo>
                      <a:pt x="12" y="32"/>
                    </a:lnTo>
                    <a:lnTo>
                      <a:pt x="10" y="30"/>
                    </a:lnTo>
                    <a:lnTo>
                      <a:pt x="10" y="30"/>
                    </a:lnTo>
                    <a:lnTo>
                      <a:pt x="8" y="26"/>
                    </a:lnTo>
                    <a:lnTo>
                      <a:pt x="8" y="20"/>
                    </a:lnTo>
                    <a:lnTo>
                      <a:pt x="8" y="20"/>
                    </a:lnTo>
                    <a:lnTo>
                      <a:pt x="8" y="14"/>
                    </a:lnTo>
                    <a:lnTo>
                      <a:pt x="6" y="8"/>
                    </a:lnTo>
                    <a:lnTo>
                      <a:pt x="4" y="6"/>
                    </a:lnTo>
                    <a:lnTo>
                      <a:pt x="0" y="6"/>
                    </a:lnTo>
                    <a:lnTo>
                      <a:pt x="0" y="6"/>
                    </a:lnTo>
                    <a:lnTo>
                      <a:pt x="6" y="4"/>
                    </a:lnTo>
                    <a:lnTo>
                      <a:pt x="10" y="4"/>
                    </a:lnTo>
                    <a:lnTo>
                      <a:pt x="14" y="10"/>
                    </a:lnTo>
                    <a:lnTo>
                      <a:pt x="18" y="18"/>
                    </a:lnTo>
                    <a:lnTo>
                      <a:pt x="18" y="18"/>
                    </a:lnTo>
                    <a:lnTo>
                      <a:pt x="20" y="22"/>
                    </a:lnTo>
                    <a:lnTo>
                      <a:pt x="22" y="22"/>
                    </a:lnTo>
                    <a:lnTo>
                      <a:pt x="24" y="22"/>
                    </a:lnTo>
                    <a:lnTo>
                      <a:pt x="26" y="22"/>
                    </a:lnTo>
                    <a:lnTo>
                      <a:pt x="26" y="22"/>
                    </a:lnTo>
                    <a:lnTo>
                      <a:pt x="26" y="18"/>
                    </a:lnTo>
                    <a:lnTo>
                      <a:pt x="26" y="16"/>
                    </a:lnTo>
                    <a:lnTo>
                      <a:pt x="24" y="8"/>
                    </a:lnTo>
                    <a:lnTo>
                      <a:pt x="24" y="8"/>
                    </a:lnTo>
                    <a:lnTo>
                      <a:pt x="24" y="4"/>
                    </a:lnTo>
                    <a:lnTo>
                      <a:pt x="24" y="0"/>
                    </a:lnTo>
                    <a:lnTo>
                      <a:pt x="24" y="0"/>
                    </a:lnTo>
                    <a:lnTo>
                      <a:pt x="26" y="0"/>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0" name="Freeform 2462">
                <a:extLst>
                  <a:ext uri="{FF2B5EF4-FFF2-40B4-BE49-F238E27FC236}">
                    <a16:creationId xmlns:a16="http://schemas.microsoft.com/office/drawing/2014/main" id="{30605F62-FADD-1902-18CF-A9AE13515A4B}"/>
                  </a:ext>
                </a:extLst>
              </p:cNvPr>
              <p:cNvSpPr>
                <a:spLocks/>
              </p:cNvSpPr>
              <p:nvPr/>
            </p:nvSpPr>
            <p:spPr bwMode="auto">
              <a:xfrm>
                <a:off x="1832" y="1672"/>
                <a:ext cx="30" cy="16"/>
              </a:xfrm>
              <a:custGeom>
                <a:avLst/>
                <a:gdLst>
                  <a:gd name="T0" fmla="*/ 0 w 30"/>
                  <a:gd name="T1" fmla="*/ 8 h 16"/>
                  <a:gd name="T2" fmla="*/ 0 w 30"/>
                  <a:gd name="T3" fmla="*/ 8 h 16"/>
                  <a:gd name="T4" fmla="*/ 4 w 30"/>
                  <a:gd name="T5" fmla="*/ 4 h 16"/>
                  <a:gd name="T6" fmla="*/ 6 w 30"/>
                  <a:gd name="T7" fmla="*/ 0 h 16"/>
                  <a:gd name="T8" fmla="*/ 12 w 30"/>
                  <a:gd name="T9" fmla="*/ 0 h 16"/>
                  <a:gd name="T10" fmla="*/ 16 w 30"/>
                  <a:gd name="T11" fmla="*/ 0 h 16"/>
                  <a:gd name="T12" fmla="*/ 20 w 30"/>
                  <a:gd name="T13" fmla="*/ 2 h 16"/>
                  <a:gd name="T14" fmla="*/ 24 w 30"/>
                  <a:gd name="T15" fmla="*/ 4 h 16"/>
                  <a:gd name="T16" fmla="*/ 30 w 30"/>
                  <a:gd name="T17" fmla="*/ 14 h 16"/>
                  <a:gd name="T18" fmla="*/ 30 w 30"/>
                  <a:gd name="T19" fmla="*/ 14 h 16"/>
                  <a:gd name="T20" fmla="*/ 22 w 30"/>
                  <a:gd name="T21" fmla="*/ 16 h 16"/>
                  <a:gd name="T22" fmla="*/ 14 w 30"/>
                  <a:gd name="T23" fmla="*/ 16 h 16"/>
                  <a:gd name="T24" fmla="*/ 8 w 30"/>
                  <a:gd name="T25" fmla="*/ 12 h 16"/>
                  <a:gd name="T26" fmla="*/ 0 w 30"/>
                  <a:gd name="T27" fmla="*/ 8 h 16"/>
                  <a:gd name="T28" fmla="*/ 0 w 30"/>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0" y="8"/>
                    </a:moveTo>
                    <a:lnTo>
                      <a:pt x="0" y="8"/>
                    </a:lnTo>
                    <a:lnTo>
                      <a:pt x="4" y="4"/>
                    </a:lnTo>
                    <a:lnTo>
                      <a:pt x="6" y="0"/>
                    </a:lnTo>
                    <a:lnTo>
                      <a:pt x="12" y="0"/>
                    </a:lnTo>
                    <a:lnTo>
                      <a:pt x="16" y="0"/>
                    </a:lnTo>
                    <a:lnTo>
                      <a:pt x="20" y="2"/>
                    </a:lnTo>
                    <a:lnTo>
                      <a:pt x="24" y="4"/>
                    </a:lnTo>
                    <a:lnTo>
                      <a:pt x="30" y="14"/>
                    </a:lnTo>
                    <a:lnTo>
                      <a:pt x="30" y="14"/>
                    </a:lnTo>
                    <a:lnTo>
                      <a:pt x="22" y="16"/>
                    </a:lnTo>
                    <a:lnTo>
                      <a:pt x="14" y="16"/>
                    </a:lnTo>
                    <a:lnTo>
                      <a:pt x="8"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1" name="Freeform 2463">
                <a:extLst>
                  <a:ext uri="{FF2B5EF4-FFF2-40B4-BE49-F238E27FC236}">
                    <a16:creationId xmlns:a16="http://schemas.microsoft.com/office/drawing/2014/main" id="{B6CD5604-1CCA-3C94-2B97-147FE38A74AE}"/>
                  </a:ext>
                </a:extLst>
              </p:cNvPr>
              <p:cNvSpPr>
                <a:spLocks/>
              </p:cNvSpPr>
              <p:nvPr/>
            </p:nvSpPr>
            <p:spPr bwMode="auto">
              <a:xfrm>
                <a:off x="1796" y="1742"/>
                <a:ext cx="22" cy="36"/>
              </a:xfrm>
              <a:custGeom>
                <a:avLst/>
                <a:gdLst>
                  <a:gd name="T0" fmla="*/ 12 w 22"/>
                  <a:gd name="T1" fmla="*/ 30 h 36"/>
                  <a:gd name="T2" fmla="*/ 12 w 22"/>
                  <a:gd name="T3" fmla="*/ 30 h 36"/>
                  <a:gd name="T4" fmla="*/ 10 w 22"/>
                  <a:gd name="T5" fmla="*/ 30 h 36"/>
                  <a:gd name="T6" fmla="*/ 8 w 22"/>
                  <a:gd name="T7" fmla="*/ 28 h 36"/>
                  <a:gd name="T8" fmla="*/ 6 w 22"/>
                  <a:gd name="T9" fmla="*/ 22 h 36"/>
                  <a:gd name="T10" fmla="*/ 4 w 22"/>
                  <a:gd name="T11" fmla="*/ 16 h 36"/>
                  <a:gd name="T12" fmla="*/ 2 w 22"/>
                  <a:gd name="T13" fmla="*/ 12 h 36"/>
                  <a:gd name="T14" fmla="*/ 0 w 22"/>
                  <a:gd name="T15" fmla="*/ 12 h 36"/>
                  <a:gd name="T16" fmla="*/ 0 w 22"/>
                  <a:gd name="T17" fmla="*/ 12 h 36"/>
                  <a:gd name="T18" fmla="*/ 6 w 22"/>
                  <a:gd name="T19" fmla="*/ 4 h 36"/>
                  <a:gd name="T20" fmla="*/ 10 w 22"/>
                  <a:gd name="T21" fmla="*/ 0 h 36"/>
                  <a:gd name="T22" fmla="*/ 12 w 22"/>
                  <a:gd name="T23" fmla="*/ 0 h 36"/>
                  <a:gd name="T24" fmla="*/ 16 w 22"/>
                  <a:gd name="T25" fmla="*/ 2 h 36"/>
                  <a:gd name="T26" fmla="*/ 22 w 22"/>
                  <a:gd name="T27" fmla="*/ 8 h 36"/>
                  <a:gd name="T28" fmla="*/ 22 w 22"/>
                  <a:gd name="T29" fmla="*/ 8 h 36"/>
                  <a:gd name="T30" fmla="*/ 18 w 22"/>
                  <a:gd name="T31" fmla="*/ 12 h 36"/>
                  <a:gd name="T32" fmla="*/ 14 w 22"/>
                  <a:gd name="T33" fmla="*/ 18 h 36"/>
                  <a:gd name="T34" fmla="*/ 14 w 22"/>
                  <a:gd name="T35" fmla="*/ 24 h 36"/>
                  <a:gd name="T36" fmla="*/ 16 w 22"/>
                  <a:gd name="T37" fmla="*/ 34 h 36"/>
                  <a:gd name="T38" fmla="*/ 16 w 22"/>
                  <a:gd name="T39" fmla="*/ 34 h 36"/>
                  <a:gd name="T40" fmla="*/ 14 w 22"/>
                  <a:gd name="T41" fmla="*/ 36 h 36"/>
                  <a:gd name="T42" fmla="*/ 14 w 22"/>
                  <a:gd name="T43" fmla="*/ 36 h 36"/>
                  <a:gd name="T44" fmla="*/ 12 w 22"/>
                  <a:gd name="T45" fmla="*/ 34 h 36"/>
                  <a:gd name="T46" fmla="*/ 12 w 22"/>
                  <a:gd name="T47" fmla="*/ 30 h 36"/>
                  <a:gd name="T48" fmla="*/ 12 w 22"/>
                  <a:gd name="T4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6">
                    <a:moveTo>
                      <a:pt x="12" y="30"/>
                    </a:moveTo>
                    <a:lnTo>
                      <a:pt x="12" y="30"/>
                    </a:lnTo>
                    <a:lnTo>
                      <a:pt x="10" y="30"/>
                    </a:lnTo>
                    <a:lnTo>
                      <a:pt x="8" y="28"/>
                    </a:lnTo>
                    <a:lnTo>
                      <a:pt x="6" y="22"/>
                    </a:lnTo>
                    <a:lnTo>
                      <a:pt x="4" y="16"/>
                    </a:lnTo>
                    <a:lnTo>
                      <a:pt x="2" y="12"/>
                    </a:lnTo>
                    <a:lnTo>
                      <a:pt x="0" y="12"/>
                    </a:lnTo>
                    <a:lnTo>
                      <a:pt x="0" y="12"/>
                    </a:lnTo>
                    <a:lnTo>
                      <a:pt x="6" y="4"/>
                    </a:lnTo>
                    <a:lnTo>
                      <a:pt x="10" y="0"/>
                    </a:lnTo>
                    <a:lnTo>
                      <a:pt x="12" y="0"/>
                    </a:lnTo>
                    <a:lnTo>
                      <a:pt x="16" y="2"/>
                    </a:lnTo>
                    <a:lnTo>
                      <a:pt x="22" y="8"/>
                    </a:lnTo>
                    <a:lnTo>
                      <a:pt x="22" y="8"/>
                    </a:lnTo>
                    <a:lnTo>
                      <a:pt x="18" y="12"/>
                    </a:lnTo>
                    <a:lnTo>
                      <a:pt x="14" y="18"/>
                    </a:lnTo>
                    <a:lnTo>
                      <a:pt x="14" y="24"/>
                    </a:lnTo>
                    <a:lnTo>
                      <a:pt x="16" y="34"/>
                    </a:lnTo>
                    <a:lnTo>
                      <a:pt x="16" y="34"/>
                    </a:lnTo>
                    <a:lnTo>
                      <a:pt x="14" y="36"/>
                    </a:lnTo>
                    <a:lnTo>
                      <a:pt x="14" y="36"/>
                    </a:lnTo>
                    <a:lnTo>
                      <a:pt x="12" y="34"/>
                    </a:lnTo>
                    <a:lnTo>
                      <a:pt x="12" y="30"/>
                    </a:lnTo>
                    <a:lnTo>
                      <a:pt x="1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2" name="Freeform 2464">
                <a:extLst>
                  <a:ext uri="{FF2B5EF4-FFF2-40B4-BE49-F238E27FC236}">
                    <a16:creationId xmlns:a16="http://schemas.microsoft.com/office/drawing/2014/main" id="{4B947DF9-F787-2226-6E33-9E4C7D406DED}"/>
                  </a:ext>
                </a:extLst>
              </p:cNvPr>
              <p:cNvSpPr>
                <a:spLocks/>
              </p:cNvSpPr>
              <p:nvPr/>
            </p:nvSpPr>
            <p:spPr bwMode="auto">
              <a:xfrm>
                <a:off x="1754" y="1710"/>
                <a:ext cx="26" cy="44"/>
              </a:xfrm>
              <a:custGeom>
                <a:avLst/>
                <a:gdLst>
                  <a:gd name="T0" fmla="*/ 26 w 26"/>
                  <a:gd name="T1" fmla="*/ 40 h 44"/>
                  <a:gd name="T2" fmla="*/ 26 w 26"/>
                  <a:gd name="T3" fmla="*/ 40 h 44"/>
                  <a:gd name="T4" fmla="*/ 22 w 26"/>
                  <a:gd name="T5" fmla="*/ 40 h 44"/>
                  <a:gd name="T6" fmla="*/ 22 w 26"/>
                  <a:gd name="T7" fmla="*/ 40 h 44"/>
                  <a:gd name="T8" fmla="*/ 20 w 26"/>
                  <a:gd name="T9" fmla="*/ 44 h 44"/>
                  <a:gd name="T10" fmla="*/ 20 w 26"/>
                  <a:gd name="T11" fmla="*/ 44 h 44"/>
                  <a:gd name="T12" fmla="*/ 18 w 26"/>
                  <a:gd name="T13" fmla="*/ 44 h 44"/>
                  <a:gd name="T14" fmla="*/ 18 w 26"/>
                  <a:gd name="T15" fmla="*/ 44 h 44"/>
                  <a:gd name="T16" fmla="*/ 14 w 26"/>
                  <a:gd name="T17" fmla="*/ 42 h 44"/>
                  <a:gd name="T18" fmla="*/ 14 w 26"/>
                  <a:gd name="T19" fmla="*/ 42 h 44"/>
                  <a:gd name="T20" fmla="*/ 14 w 26"/>
                  <a:gd name="T21" fmla="*/ 38 h 44"/>
                  <a:gd name="T22" fmla="*/ 12 w 26"/>
                  <a:gd name="T23" fmla="*/ 38 h 44"/>
                  <a:gd name="T24" fmla="*/ 10 w 26"/>
                  <a:gd name="T25" fmla="*/ 36 h 44"/>
                  <a:gd name="T26" fmla="*/ 8 w 26"/>
                  <a:gd name="T27" fmla="*/ 32 h 44"/>
                  <a:gd name="T28" fmla="*/ 8 w 26"/>
                  <a:gd name="T29" fmla="*/ 32 h 44"/>
                  <a:gd name="T30" fmla="*/ 8 w 26"/>
                  <a:gd name="T31" fmla="*/ 26 h 44"/>
                  <a:gd name="T32" fmla="*/ 6 w 26"/>
                  <a:gd name="T33" fmla="*/ 22 h 44"/>
                  <a:gd name="T34" fmla="*/ 6 w 26"/>
                  <a:gd name="T35" fmla="*/ 22 h 44"/>
                  <a:gd name="T36" fmla="*/ 2 w 26"/>
                  <a:gd name="T37" fmla="*/ 12 h 44"/>
                  <a:gd name="T38" fmla="*/ 0 w 26"/>
                  <a:gd name="T39" fmla="*/ 0 h 44"/>
                  <a:gd name="T40" fmla="*/ 0 w 26"/>
                  <a:gd name="T41" fmla="*/ 0 h 44"/>
                  <a:gd name="T42" fmla="*/ 4 w 26"/>
                  <a:gd name="T43" fmla="*/ 0 h 44"/>
                  <a:gd name="T44" fmla="*/ 6 w 26"/>
                  <a:gd name="T45" fmla="*/ 0 h 44"/>
                  <a:gd name="T46" fmla="*/ 12 w 26"/>
                  <a:gd name="T47" fmla="*/ 8 h 44"/>
                  <a:gd name="T48" fmla="*/ 12 w 26"/>
                  <a:gd name="T49" fmla="*/ 8 h 44"/>
                  <a:gd name="T50" fmla="*/ 14 w 26"/>
                  <a:gd name="T51" fmla="*/ 12 h 44"/>
                  <a:gd name="T52" fmla="*/ 14 w 26"/>
                  <a:gd name="T53" fmla="*/ 12 h 44"/>
                  <a:gd name="T54" fmla="*/ 14 w 26"/>
                  <a:gd name="T55" fmla="*/ 26 h 44"/>
                  <a:gd name="T56" fmla="*/ 16 w 26"/>
                  <a:gd name="T57" fmla="*/ 30 h 44"/>
                  <a:gd name="T58" fmla="*/ 18 w 26"/>
                  <a:gd name="T59" fmla="*/ 34 h 44"/>
                  <a:gd name="T60" fmla="*/ 22 w 26"/>
                  <a:gd name="T61" fmla="*/ 36 h 44"/>
                  <a:gd name="T62" fmla="*/ 26 w 26"/>
                  <a:gd name="T63" fmla="*/ 40 h 44"/>
                  <a:gd name="T64" fmla="*/ 26 w 26"/>
                  <a:gd name="T65"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44">
                    <a:moveTo>
                      <a:pt x="26" y="40"/>
                    </a:moveTo>
                    <a:lnTo>
                      <a:pt x="26" y="40"/>
                    </a:lnTo>
                    <a:lnTo>
                      <a:pt x="22" y="40"/>
                    </a:lnTo>
                    <a:lnTo>
                      <a:pt x="22" y="40"/>
                    </a:lnTo>
                    <a:lnTo>
                      <a:pt x="20" y="44"/>
                    </a:lnTo>
                    <a:lnTo>
                      <a:pt x="20" y="44"/>
                    </a:lnTo>
                    <a:lnTo>
                      <a:pt x="18" y="44"/>
                    </a:lnTo>
                    <a:lnTo>
                      <a:pt x="18" y="44"/>
                    </a:lnTo>
                    <a:lnTo>
                      <a:pt x="14" y="42"/>
                    </a:lnTo>
                    <a:lnTo>
                      <a:pt x="14" y="42"/>
                    </a:lnTo>
                    <a:lnTo>
                      <a:pt x="14" y="38"/>
                    </a:lnTo>
                    <a:lnTo>
                      <a:pt x="12" y="38"/>
                    </a:lnTo>
                    <a:lnTo>
                      <a:pt x="10" y="36"/>
                    </a:lnTo>
                    <a:lnTo>
                      <a:pt x="8" y="32"/>
                    </a:lnTo>
                    <a:lnTo>
                      <a:pt x="8" y="32"/>
                    </a:lnTo>
                    <a:lnTo>
                      <a:pt x="8" y="26"/>
                    </a:lnTo>
                    <a:lnTo>
                      <a:pt x="6" y="22"/>
                    </a:lnTo>
                    <a:lnTo>
                      <a:pt x="6" y="22"/>
                    </a:lnTo>
                    <a:lnTo>
                      <a:pt x="2" y="12"/>
                    </a:lnTo>
                    <a:lnTo>
                      <a:pt x="0" y="0"/>
                    </a:lnTo>
                    <a:lnTo>
                      <a:pt x="0" y="0"/>
                    </a:lnTo>
                    <a:lnTo>
                      <a:pt x="4" y="0"/>
                    </a:lnTo>
                    <a:lnTo>
                      <a:pt x="6" y="0"/>
                    </a:lnTo>
                    <a:lnTo>
                      <a:pt x="12" y="8"/>
                    </a:lnTo>
                    <a:lnTo>
                      <a:pt x="12" y="8"/>
                    </a:lnTo>
                    <a:lnTo>
                      <a:pt x="14" y="12"/>
                    </a:lnTo>
                    <a:lnTo>
                      <a:pt x="14" y="12"/>
                    </a:lnTo>
                    <a:lnTo>
                      <a:pt x="14" y="26"/>
                    </a:lnTo>
                    <a:lnTo>
                      <a:pt x="16" y="30"/>
                    </a:lnTo>
                    <a:lnTo>
                      <a:pt x="18" y="34"/>
                    </a:lnTo>
                    <a:lnTo>
                      <a:pt x="22" y="36"/>
                    </a:lnTo>
                    <a:lnTo>
                      <a:pt x="26" y="40"/>
                    </a:lnTo>
                    <a:lnTo>
                      <a:pt x="2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3" name="Freeform 2465">
                <a:extLst>
                  <a:ext uri="{FF2B5EF4-FFF2-40B4-BE49-F238E27FC236}">
                    <a16:creationId xmlns:a16="http://schemas.microsoft.com/office/drawing/2014/main" id="{DF77E72E-0850-7F32-5AA5-13AC0741BE44}"/>
                  </a:ext>
                </a:extLst>
              </p:cNvPr>
              <p:cNvSpPr>
                <a:spLocks/>
              </p:cNvSpPr>
              <p:nvPr/>
            </p:nvSpPr>
            <p:spPr bwMode="auto">
              <a:xfrm>
                <a:off x="1798" y="1776"/>
                <a:ext cx="26" cy="40"/>
              </a:xfrm>
              <a:custGeom>
                <a:avLst/>
                <a:gdLst>
                  <a:gd name="T0" fmla="*/ 24 w 26"/>
                  <a:gd name="T1" fmla="*/ 26 h 40"/>
                  <a:gd name="T2" fmla="*/ 24 w 26"/>
                  <a:gd name="T3" fmla="*/ 26 h 40"/>
                  <a:gd name="T4" fmla="*/ 18 w 26"/>
                  <a:gd name="T5" fmla="*/ 26 h 40"/>
                  <a:gd name="T6" fmla="*/ 18 w 26"/>
                  <a:gd name="T7" fmla="*/ 26 h 40"/>
                  <a:gd name="T8" fmla="*/ 14 w 26"/>
                  <a:gd name="T9" fmla="*/ 30 h 40"/>
                  <a:gd name="T10" fmla="*/ 14 w 26"/>
                  <a:gd name="T11" fmla="*/ 30 h 40"/>
                  <a:gd name="T12" fmla="*/ 12 w 26"/>
                  <a:gd name="T13" fmla="*/ 30 h 40"/>
                  <a:gd name="T14" fmla="*/ 12 w 26"/>
                  <a:gd name="T15" fmla="*/ 30 h 40"/>
                  <a:gd name="T16" fmla="*/ 12 w 26"/>
                  <a:gd name="T17" fmla="*/ 30 h 40"/>
                  <a:gd name="T18" fmla="*/ 10 w 26"/>
                  <a:gd name="T19" fmla="*/ 28 h 40"/>
                  <a:gd name="T20" fmla="*/ 8 w 26"/>
                  <a:gd name="T21" fmla="*/ 30 h 40"/>
                  <a:gd name="T22" fmla="*/ 4 w 26"/>
                  <a:gd name="T23" fmla="*/ 36 h 40"/>
                  <a:gd name="T24" fmla="*/ 4 w 26"/>
                  <a:gd name="T25" fmla="*/ 36 h 40"/>
                  <a:gd name="T26" fmla="*/ 2 w 26"/>
                  <a:gd name="T27" fmla="*/ 40 h 40"/>
                  <a:gd name="T28" fmla="*/ 2 w 26"/>
                  <a:gd name="T29" fmla="*/ 40 h 40"/>
                  <a:gd name="T30" fmla="*/ 0 w 26"/>
                  <a:gd name="T31" fmla="*/ 36 h 40"/>
                  <a:gd name="T32" fmla="*/ 0 w 26"/>
                  <a:gd name="T33" fmla="*/ 36 h 40"/>
                  <a:gd name="T34" fmla="*/ 2 w 26"/>
                  <a:gd name="T35" fmla="*/ 24 h 40"/>
                  <a:gd name="T36" fmla="*/ 4 w 26"/>
                  <a:gd name="T37" fmla="*/ 20 h 40"/>
                  <a:gd name="T38" fmla="*/ 8 w 26"/>
                  <a:gd name="T39" fmla="*/ 20 h 40"/>
                  <a:gd name="T40" fmla="*/ 8 w 26"/>
                  <a:gd name="T41" fmla="*/ 20 h 40"/>
                  <a:gd name="T42" fmla="*/ 10 w 26"/>
                  <a:gd name="T43" fmla="*/ 18 h 40"/>
                  <a:gd name="T44" fmla="*/ 12 w 26"/>
                  <a:gd name="T45" fmla="*/ 14 h 40"/>
                  <a:gd name="T46" fmla="*/ 14 w 26"/>
                  <a:gd name="T47" fmla="*/ 0 h 40"/>
                  <a:gd name="T48" fmla="*/ 14 w 26"/>
                  <a:gd name="T49" fmla="*/ 0 h 40"/>
                  <a:gd name="T50" fmla="*/ 14 w 26"/>
                  <a:gd name="T51" fmla="*/ 0 h 40"/>
                  <a:gd name="T52" fmla="*/ 18 w 26"/>
                  <a:gd name="T53" fmla="*/ 0 h 40"/>
                  <a:gd name="T54" fmla="*/ 20 w 26"/>
                  <a:gd name="T55" fmla="*/ 2 h 40"/>
                  <a:gd name="T56" fmla="*/ 22 w 26"/>
                  <a:gd name="T57" fmla="*/ 4 h 40"/>
                  <a:gd name="T58" fmla="*/ 22 w 26"/>
                  <a:gd name="T59" fmla="*/ 4 h 40"/>
                  <a:gd name="T60" fmla="*/ 26 w 26"/>
                  <a:gd name="T61" fmla="*/ 14 h 40"/>
                  <a:gd name="T62" fmla="*/ 26 w 26"/>
                  <a:gd name="T63" fmla="*/ 14 h 40"/>
                  <a:gd name="T64" fmla="*/ 26 w 26"/>
                  <a:gd name="T65" fmla="*/ 14 h 40"/>
                  <a:gd name="T66" fmla="*/ 26 w 26"/>
                  <a:gd name="T67" fmla="*/ 22 h 40"/>
                  <a:gd name="T68" fmla="*/ 24 w 26"/>
                  <a:gd name="T69" fmla="*/ 26 h 40"/>
                  <a:gd name="T70" fmla="*/ 24 w 26"/>
                  <a:gd name="T71"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0">
                    <a:moveTo>
                      <a:pt x="24" y="26"/>
                    </a:moveTo>
                    <a:lnTo>
                      <a:pt x="24" y="26"/>
                    </a:lnTo>
                    <a:lnTo>
                      <a:pt x="18" y="26"/>
                    </a:lnTo>
                    <a:lnTo>
                      <a:pt x="18" y="26"/>
                    </a:lnTo>
                    <a:lnTo>
                      <a:pt x="14" y="30"/>
                    </a:lnTo>
                    <a:lnTo>
                      <a:pt x="14" y="30"/>
                    </a:lnTo>
                    <a:lnTo>
                      <a:pt x="12" y="30"/>
                    </a:lnTo>
                    <a:lnTo>
                      <a:pt x="12" y="30"/>
                    </a:lnTo>
                    <a:lnTo>
                      <a:pt x="12" y="30"/>
                    </a:lnTo>
                    <a:lnTo>
                      <a:pt x="10" y="28"/>
                    </a:lnTo>
                    <a:lnTo>
                      <a:pt x="8" y="30"/>
                    </a:lnTo>
                    <a:lnTo>
                      <a:pt x="4" y="36"/>
                    </a:lnTo>
                    <a:lnTo>
                      <a:pt x="4" y="36"/>
                    </a:lnTo>
                    <a:lnTo>
                      <a:pt x="2" y="40"/>
                    </a:lnTo>
                    <a:lnTo>
                      <a:pt x="2" y="40"/>
                    </a:lnTo>
                    <a:lnTo>
                      <a:pt x="0" y="36"/>
                    </a:lnTo>
                    <a:lnTo>
                      <a:pt x="0" y="36"/>
                    </a:lnTo>
                    <a:lnTo>
                      <a:pt x="2" y="24"/>
                    </a:lnTo>
                    <a:lnTo>
                      <a:pt x="4" y="20"/>
                    </a:lnTo>
                    <a:lnTo>
                      <a:pt x="8" y="20"/>
                    </a:lnTo>
                    <a:lnTo>
                      <a:pt x="8" y="20"/>
                    </a:lnTo>
                    <a:lnTo>
                      <a:pt x="10" y="18"/>
                    </a:lnTo>
                    <a:lnTo>
                      <a:pt x="12" y="14"/>
                    </a:lnTo>
                    <a:lnTo>
                      <a:pt x="14" y="0"/>
                    </a:lnTo>
                    <a:lnTo>
                      <a:pt x="14" y="0"/>
                    </a:lnTo>
                    <a:lnTo>
                      <a:pt x="14" y="0"/>
                    </a:lnTo>
                    <a:lnTo>
                      <a:pt x="18" y="0"/>
                    </a:lnTo>
                    <a:lnTo>
                      <a:pt x="20" y="2"/>
                    </a:lnTo>
                    <a:lnTo>
                      <a:pt x="22" y="4"/>
                    </a:lnTo>
                    <a:lnTo>
                      <a:pt x="22" y="4"/>
                    </a:lnTo>
                    <a:lnTo>
                      <a:pt x="26" y="14"/>
                    </a:lnTo>
                    <a:lnTo>
                      <a:pt x="26" y="14"/>
                    </a:lnTo>
                    <a:lnTo>
                      <a:pt x="26" y="14"/>
                    </a:lnTo>
                    <a:lnTo>
                      <a:pt x="26" y="22"/>
                    </a:lnTo>
                    <a:lnTo>
                      <a:pt x="24" y="26"/>
                    </a:lnTo>
                    <a:lnTo>
                      <a:pt x="2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4" name="Freeform 2466">
                <a:extLst>
                  <a:ext uri="{FF2B5EF4-FFF2-40B4-BE49-F238E27FC236}">
                    <a16:creationId xmlns:a16="http://schemas.microsoft.com/office/drawing/2014/main" id="{EB344254-4629-3E0F-850D-A6358650EC3A}"/>
                  </a:ext>
                </a:extLst>
              </p:cNvPr>
              <p:cNvSpPr>
                <a:spLocks/>
              </p:cNvSpPr>
              <p:nvPr/>
            </p:nvSpPr>
            <p:spPr bwMode="auto">
              <a:xfrm>
                <a:off x="1814" y="1724"/>
                <a:ext cx="14" cy="26"/>
              </a:xfrm>
              <a:custGeom>
                <a:avLst/>
                <a:gdLst>
                  <a:gd name="T0" fmla="*/ 0 w 14"/>
                  <a:gd name="T1" fmla="*/ 14 h 26"/>
                  <a:gd name="T2" fmla="*/ 0 w 14"/>
                  <a:gd name="T3" fmla="*/ 14 h 26"/>
                  <a:gd name="T4" fmla="*/ 2 w 14"/>
                  <a:gd name="T5" fmla="*/ 12 h 26"/>
                  <a:gd name="T6" fmla="*/ 4 w 14"/>
                  <a:gd name="T7" fmla="*/ 6 h 26"/>
                  <a:gd name="T8" fmla="*/ 6 w 14"/>
                  <a:gd name="T9" fmla="*/ 2 h 26"/>
                  <a:gd name="T10" fmla="*/ 8 w 14"/>
                  <a:gd name="T11" fmla="*/ 0 h 26"/>
                  <a:gd name="T12" fmla="*/ 8 w 14"/>
                  <a:gd name="T13" fmla="*/ 0 h 26"/>
                  <a:gd name="T14" fmla="*/ 10 w 14"/>
                  <a:gd name="T15" fmla="*/ 2 h 26"/>
                  <a:gd name="T16" fmla="*/ 12 w 14"/>
                  <a:gd name="T17" fmla="*/ 6 h 26"/>
                  <a:gd name="T18" fmla="*/ 12 w 14"/>
                  <a:gd name="T19" fmla="*/ 12 h 26"/>
                  <a:gd name="T20" fmla="*/ 14 w 14"/>
                  <a:gd name="T21" fmla="*/ 14 h 26"/>
                  <a:gd name="T22" fmla="*/ 14 w 14"/>
                  <a:gd name="T23" fmla="*/ 14 h 26"/>
                  <a:gd name="T24" fmla="*/ 12 w 14"/>
                  <a:gd name="T25" fmla="*/ 22 h 26"/>
                  <a:gd name="T26" fmla="*/ 8 w 14"/>
                  <a:gd name="T27" fmla="*/ 26 h 26"/>
                  <a:gd name="T28" fmla="*/ 8 w 14"/>
                  <a:gd name="T29" fmla="*/ 26 h 26"/>
                  <a:gd name="T30" fmla="*/ 6 w 14"/>
                  <a:gd name="T31" fmla="*/ 26 h 26"/>
                  <a:gd name="T32" fmla="*/ 4 w 14"/>
                  <a:gd name="T33" fmla="*/ 22 h 26"/>
                  <a:gd name="T34" fmla="*/ 0 w 14"/>
                  <a:gd name="T35" fmla="*/ 14 h 26"/>
                  <a:gd name="T36" fmla="*/ 0 w 14"/>
                  <a:gd name="T3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6">
                    <a:moveTo>
                      <a:pt x="0" y="14"/>
                    </a:moveTo>
                    <a:lnTo>
                      <a:pt x="0" y="14"/>
                    </a:lnTo>
                    <a:lnTo>
                      <a:pt x="2" y="12"/>
                    </a:lnTo>
                    <a:lnTo>
                      <a:pt x="4" y="6"/>
                    </a:lnTo>
                    <a:lnTo>
                      <a:pt x="6" y="2"/>
                    </a:lnTo>
                    <a:lnTo>
                      <a:pt x="8" y="0"/>
                    </a:lnTo>
                    <a:lnTo>
                      <a:pt x="8" y="0"/>
                    </a:lnTo>
                    <a:lnTo>
                      <a:pt x="10" y="2"/>
                    </a:lnTo>
                    <a:lnTo>
                      <a:pt x="12" y="6"/>
                    </a:lnTo>
                    <a:lnTo>
                      <a:pt x="12" y="12"/>
                    </a:lnTo>
                    <a:lnTo>
                      <a:pt x="14" y="14"/>
                    </a:lnTo>
                    <a:lnTo>
                      <a:pt x="14" y="14"/>
                    </a:lnTo>
                    <a:lnTo>
                      <a:pt x="12" y="22"/>
                    </a:lnTo>
                    <a:lnTo>
                      <a:pt x="8" y="26"/>
                    </a:lnTo>
                    <a:lnTo>
                      <a:pt x="8" y="26"/>
                    </a:lnTo>
                    <a:lnTo>
                      <a:pt x="6" y="26"/>
                    </a:lnTo>
                    <a:lnTo>
                      <a:pt x="4" y="2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5" name="Freeform 2467">
                <a:extLst>
                  <a:ext uri="{FF2B5EF4-FFF2-40B4-BE49-F238E27FC236}">
                    <a16:creationId xmlns:a16="http://schemas.microsoft.com/office/drawing/2014/main" id="{8FC1CCB3-4826-EBD3-DF8B-0DE7EB185D09}"/>
                  </a:ext>
                </a:extLst>
              </p:cNvPr>
              <p:cNvSpPr>
                <a:spLocks/>
              </p:cNvSpPr>
              <p:nvPr/>
            </p:nvSpPr>
            <p:spPr bwMode="auto">
              <a:xfrm>
                <a:off x="1886" y="1662"/>
                <a:ext cx="12" cy="14"/>
              </a:xfrm>
              <a:custGeom>
                <a:avLst/>
                <a:gdLst>
                  <a:gd name="T0" fmla="*/ 6 w 12"/>
                  <a:gd name="T1" fmla="*/ 0 h 14"/>
                  <a:gd name="T2" fmla="*/ 6 w 12"/>
                  <a:gd name="T3" fmla="*/ 0 h 14"/>
                  <a:gd name="T4" fmla="*/ 8 w 12"/>
                  <a:gd name="T5" fmla="*/ 2 h 14"/>
                  <a:gd name="T6" fmla="*/ 10 w 12"/>
                  <a:gd name="T7" fmla="*/ 4 h 14"/>
                  <a:gd name="T8" fmla="*/ 12 w 12"/>
                  <a:gd name="T9" fmla="*/ 6 h 14"/>
                  <a:gd name="T10" fmla="*/ 12 w 12"/>
                  <a:gd name="T11" fmla="*/ 10 h 14"/>
                  <a:gd name="T12" fmla="*/ 12 w 12"/>
                  <a:gd name="T13" fmla="*/ 10 h 14"/>
                  <a:gd name="T14" fmla="*/ 4 w 12"/>
                  <a:gd name="T15" fmla="*/ 14 h 14"/>
                  <a:gd name="T16" fmla="*/ 4 w 12"/>
                  <a:gd name="T17" fmla="*/ 14 h 14"/>
                  <a:gd name="T18" fmla="*/ 2 w 12"/>
                  <a:gd name="T19" fmla="*/ 12 h 14"/>
                  <a:gd name="T20" fmla="*/ 2 w 12"/>
                  <a:gd name="T21" fmla="*/ 10 h 14"/>
                  <a:gd name="T22" fmla="*/ 0 w 12"/>
                  <a:gd name="T23" fmla="*/ 8 h 14"/>
                  <a:gd name="T24" fmla="*/ 0 w 12"/>
                  <a:gd name="T25" fmla="*/ 4 h 14"/>
                  <a:gd name="T26" fmla="*/ 0 w 12"/>
                  <a:gd name="T27" fmla="*/ 4 h 14"/>
                  <a:gd name="T28" fmla="*/ 4 w 12"/>
                  <a:gd name="T29" fmla="*/ 0 h 14"/>
                  <a:gd name="T30" fmla="*/ 6 w 12"/>
                  <a:gd name="T31" fmla="*/ 0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6" y="0"/>
                    </a:lnTo>
                    <a:lnTo>
                      <a:pt x="8" y="2"/>
                    </a:lnTo>
                    <a:lnTo>
                      <a:pt x="10" y="4"/>
                    </a:lnTo>
                    <a:lnTo>
                      <a:pt x="12" y="6"/>
                    </a:lnTo>
                    <a:lnTo>
                      <a:pt x="12" y="10"/>
                    </a:lnTo>
                    <a:lnTo>
                      <a:pt x="12" y="10"/>
                    </a:lnTo>
                    <a:lnTo>
                      <a:pt x="4" y="14"/>
                    </a:lnTo>
                    <a:lnTo>
                      <a:pt x="4" y="14"/>
                    </a:lnTo>
                    <a:lnTo>
                      <a:pt x="2" y="12"/>
                    </a:lnTo>
                    <a:lnTo>
                      <a:pt x="2" y="10"/>
                    </a:lnTo>
                    <a:lnTo>
                      <a:pt x="0" y="8"/>
                    </a:lnTo>
                    <a:lnTo>
                      <a:pt x="0" y="4"/>
                    </a:lnTo>
                    <a:lnTo>
                      <a:pt x="0" y="4"/>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6" name="Freeform 2468">
                <a:extLst>
                  <a:ext uri="{FF2B5EF4-FFF2-40B4-BE49-F238E27FC236}">
                    <a16:creationId xmlns:a16="http://schemas.microsoft.com/office/drawing/2014/main" id="{18FF0994-93BC-C4DE-08C5-18ABD8AEEBEC}"/>
                  </a:ext>
                </a:extLst>
              </p:cNvPr>
              <p:cNvSpPr>
                <a:spLocks/>
              </p:cNvSpPr>
              <p:nvPr/>
            </p:nvSpPr>
            <p:spPr bwMode="auto">
              <a:xfrm>
                <a:off x="1788" y="1646"/>
                <a:ext cx="8" cy="16"/>
              </a:xfrm>
              <a:custGeom>
                <a:avLst/>
                <a:gdLst>
                  <a:gd name="T0" fmla="*/ 8 w 8"/>
                  <a:gd name="T1" fmla="*/ 8 h 16"/>
                  <a:gd name="T2" fmla="*/ 8 w 8"/>
                  <a:gd name="T3" fmla="*/ 8 h 16"/>
                  <a:gd name="T4" fmla="*/ 8 w 8"/>
                  <a:gd name="T5" fmla="*/ 14 h 16"/>
                  <a:gd name="T6" fmla="*/ 6 w 8"/>
                  <a:gd name="T7" fmla="*/ 16 h 16"/>
                  <a:gd name="T8" fmla="*/ 2 w 8"/>
                  <a:gd name="T9" fmla="*/ 16 h 16"/>
                  <a:gd name="T10" fmla="*/ 2 w 8"/>
                  <a:gd name="T11" fmla="*/ 16 h 16"/>
                  <a:gd name="T12" fmla="*/ 2 w 8"/>
                  <a:gd name="T13" fmla="*/ 16 h 16"/>
                  <a:gd name="T14" fmla="*/ 0 w 8"/>
                  <a:gd name="T15" fmla="*/ 14 h 16"/>
                  <a:gd name="T16" fmla="*/ 2 w 8"/>
                  <a:gd name="T17" fmla="*/ 8 h 16"/>
                  <a:gd name="T18" fmla="*/ 2 w 8"/>
                  <a:gd name="T19" fmla="*/ 8 h 16"/>
                  <a:gd name="T20" fmla="*/ 0 w 8"/>
                  <a:gd name="T21" fmla="*/ 2 h 16"/>
                  <a:gd name="T22" fmla="*/ 0 w 8"/>
                  <a:gd name="T23" fmla="*/ 2 h 16"/>
                  <a:gd name="T24" fmla="*/ 2 w 8"/>
                  <a:gd name="T25" fmla="*/ 0 h 16"/>
                  <a:gd name="T26" fmla="*/ 4 w 8"/>
                  <a:gd name="T27" fmla="*/ 0 h 16"/>
                  <a:gd name="T28" fmla="*/ 8 w 8"/>
                  <a:gd name="T29" fmla="*/ 8 h 16"/>
                  <a:gd name="T30" fmla="*/ 8 w 8"/>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8"/>
                    </a:moveTo>
                    <a:lnTo>
                      <a:pt x="8" y="8"/>
                    </a:lnTo>
                    <a:lnTo>
                      <a:pt x="8" y="14"/>
                    </a:lnTo>
                    <a:lnTo>
                      <a:pt x="6" y="16"/>
                    </a:lnTo>
                    <a:lnTo>
                      <a:pt x="2" y="16"/>
                    </a:lnTo>
                    <a:lnTo>
                      <a:pt x="2" y="16"/>
                    </a:lnTo>
                    <a:lnTo>
                      <a:pt x="2" y="16"/>
                    </a:lnTo>
                    <a:lnTo>
                      <a:pt x="0" y="14"/>
                    </a:lnTo>
                    <a:lnTo>
                      <a:pt x="2" y="8"/>
                    </a:lnTo>
                    <a:lnTo>
                      <a:pt x="2" y="8"/>
                    </a:lnTo>
                    <a:lnTo>
                      <a:pt x="0" y="2"/>
                    </a:lnTo>
                    <a:lnTo>
                      <a:pt x="0" y="2"/>
                    </a:lnTo>
                    <a:lnTo>
                      <a:pt x="2" y="0"/>
                    </a:lnTo>
                    <a:lnTo>
                      <a:pt x="4"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7" name="Freeform 2469">
                <a:extLst>
                  <a:ext uri="{FF2B5EF4-FFF2-40B4-BE49-F238E27FC236}">
                    <a16:creationId xmlns:a16="http://schemas.microsoft.com/office/drawing/2014/main" id="{528E4C18-87FC-4161-1A3D-8B1176B15176}"/>
                  </a:ext>
                </a:extLst>
              </p:cNvPr>
              <p:cNvSpPr>
                <a:spLocks/>
              </p:cNvSpPr>
              <p:nvPr/>
            </p:nvSpPr>
            <p:spPr bwMode="auto">
              <a:xfrm>
                <a:off x="1818" y="1692"/>
                <a:ext cx="10" cy="10"/>
              </a:xfrm>
              <a:custGeom>
                <a:avLst/>
                <a:gdLst>
                  <a:gd name="T0" fmla="*/ 0 w 10"/>
                  <a:gd name="T1" fmla="*/ 10 h 10"/>
                  <a:gd name="T2" fmla="*/ 0 w 10"/>
                  <a:gd name="T3" fmla="*/ 10 h 10"/>
                  <a:gd name="T4" fmla="*/ 2 w 10"/>
                  <a:gd name="T5" fmla="*/ 4 h 10"/>
                  <a:gd name="T6" fmla="*/ 4 w 10"/>
                  <a:gd name="T7" fmla="*/ 0 h 10"/>
                  <a:gd name="T8" fmla="*/ 8 w 10"/>
                  <a:gd name="T9" fmla="*/ 0 h 10"/>
                  <a:gd name="T10" fmla="*/ 10 w 10"/>
                  <a:gd name="T11" fmla="*/ 2 h 10"/>
                  <a:gd name="T12" fmla="*/ 10 w 10"/>
                  <a:gd name="T13" fmla="*/ 2 h 10"/>
                  <a:gd name="T14" fmla="*/ 8 w 10"/>
                  <a:gd name="T15" fmla="*/ 6 h 10"/>
                  <a:gd name="T16" fmla="*/ 6 w 10"/>
                  <a:gd name="T17" fmla="*/ 8 h 10"/>
                  <a:gd name="T18" fmla="*/ 2 w 10"/>
                  <a:gd name="T19" fmla="*/ 8 h 10"/>
                  <a:gd name="T20" fmla="*/ 0 w 10"/>
                  <a:gd name="T21" fmla="*/ 10 h 10"/>
                  <a:gd name="T22" fmla="*/ 0 w 10"/>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10"/>
                    </a:moveTo>
                    <a:lnTo>
                      <a:pt x="0" y="10"/>
                    </a:lnTo>
                    <a:lnTo>
                      <a:pt x="2" y="4"/>
                    </a:lnTo>
                    <a:lnTo>
                      <a:pt x="4" y="0"/>
                    </a:lnTo>
                    <a:lnTo>
                      <a:pt x="8" y="0"/>
                    </a:lnTo>
                    <a:lnTo>
                      <a:pt x="10" y="2"/>
                    </a:lnTo>
                    <a:lnTo>
                      <a:pt x="10" y="2"/>
                    </a:lnTo>
                    <a:lnTo>
                      <a:pt x="8" y="6"/>
                    </a:lnTo>
                    <a:lnTo>
                      <a:pt x="6" y="8"/>
                    </a:lnTo>
                    <a:lnTo>
                      <a:pt x="2"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8" name="Freeform 2470">
                <a:extLst>
                  <a:ext uri="{FF2B5EF4-FFF2-40B4-BE49-F238E27FC236}">
                    <a16:creationId xmlns:a16="http://schemas.microsoft.com/office/drawing/2014/main" id="{F11FCC0A-DA74-51DC-7424-0DCFF40FF365}"/>
                  </a:ext>
                </a:extLst>
              </p:cNvPr>
              <p:cNvSpPr>
                <a:spLocks/>
              </p:cNvSpPr>
              <p:nvPr/>
            </p:nvSpPr>
            <p:spPr bwMode="auto">
              <a:xfrm>
                <a:off x="1846" y="1744"/>
                <a:ext cx="8" cy="22"/>
              </a:xfrm>
              <a:custGeom>
                <a:avLst/>
                <a:gdLst>
                  <a:gd name="T0" fmla="*/ 8 w 8"/>
                  <a:gd name="T1" fmla="*/ 22 h 22"/>
                  <a:gd name="T2" fmla="*/ 8 w 8"/>
                  <a:gd name="T3" fmla="*/ 22 h 22"/>
                  <a:gd name="T4" fmla="*/ 4 w 8"/>
                  <a:gd name="T5" fmla="*/ 18 h 22"/>
                  <a:gd name="T6" fmla="*/ 2 w 8"/>
                  <a:gd name="T7" fmla="*/ 14 h 22"/>
                  <a:gd name="T8" fmla="*/ 0 w 8"/>
                  <a:gd name="T9" fmla="*/ 0 h 22"/>
                  <a:gd name="T10" fmla="*/ 0 w 8"/>
                  <a:gd name="T11" fmla="*/ 0 h 22"/>
                  <a:gd name="T12" fmla="*/ 4 w 8"/>
                  <a:gd name="T13" fmla="*/ 8 h 22"/>
                  <a:gd name="T14" fmla="*/ 8 w 8"/>
                  <a:gd name="T15" fmla="*/ 22 h 22"/>
                  <a:gd name="T16" fmla="*/ 8 w 8"/>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8" y="22"/>
                    </a:moveTo>
                    <a:lnTo>
                      <a:pt x="8" y="22"/>
                    </a:lnTo>
                    <a:lnTo>
                      <a:pt x="4" y="18"/>
                    </a:lnTo>
                    <a:lnTo>
                      <a:pt x="2" y="14"/>
                    </a:lnTo>
                    <a:lnTo>
                      <a:pt x="0" y="0"/>
                    </a:lnTo>
                    <a:lnTo>
                      <a:pt x="0" y="0"/>
                    </a:lnTo>
                    <a:lnTo>
                      <a:pt x="4" y="8"/>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9" name="Freeform 2471">
                <a:extLst>
                  <a:ext uri="{FF2B5EF4-FFF2-40B4-BE49-F238E27FC236}">
                    <a16:creationId xmlns:a16="http://schemas.microsoft.com/office/drawing/2014/main" id="{F65C451E-935A-6B0D-0448-1B7D75457B8F}"/>
                  </a:ext>
                </a:extLst>
              </p:cNvPr>
              <p:cNvSpPr>
                <a:spLocks/>
              </p:cNvSpPr>
              <p:nvPr/>
            </p:nvSpPr>
            <p:spPr bwMode="auto">
              <a:xfrm>
                <a:off x="1800" y="1656"/>
                <a:ext cx="10" cy="10"/>
              </a:xfrm>
              <a:custGeom>
                <a:avLst/>
                <a:gdLst>
                  <a:gd name="T0" fmla="*/ 10 w 10"/>
                  <a:gd name="T1" fmla="*/ 6 h 10"/>
                  <a:gd name="T2" fmla="*/ 10 w 10"/>
                  <a:gd name="T3" fmla="*/ 6 h 10"/>
                  <a:gd name="T4" fmla="*/ 8 w 10"/>
                  <a:gd name="T5" fmla="*/ 8 h 10"/>
                  <a:gd name="T6" fmla="*/ 4 w 10"/>
                  <a:gd name="T7" fmla="*/ 10 h 10"/>
                  <a:gd name="T8" fmla="*/ 2 w 10"/>
                  <a:gd name="T9" fmla="*/ 8 h 10"/>
                  <a:gd name="T10" fmla="*/ 0 w 10"/>
                  <a:gd name="T11" fmla="*/ 2 h 10"/>
                  <a:gd name="T12" fmla="*/ 0 w 10"/>
                  <a:gd name="T13" fmla="*/ 2 h 10"/>
                  <a:gd name="T14" fmla="*/ 4 w 10"/>
                  <a:gd name="T15" fmla="*/ 0 h 10"/>
                  <a:gd name="T16" fmla="*/ 6 w 10"/>
                  <a:gd name="T17" fmla="*/ 0 h 10"/>
                  <a:gd name="T18" fmla="*/ 10 w 10"/>
                  <a:gd name="T19" fmla="*/ 6 h 10"/>
                  <a:gd name="T20" fmla="*/ 10 w 10"/>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10" y="6"/>
                    </a:moveTo>
                    <a:lnTo>
                      <a:pt x="10" y="6"/>
                    </a:lnTo>
                    <a:lnTo>
                      <a:pt x="8" y="8"/>
                    </a:lnTo>
                    <a:lnTo>
                      <a:pt x="4" y="10"/>
                    </a:lnTo>
                    <a:lnTo>
                      <a:pt x="2" y="8"/>
                    </a:lnTo>
                    <a:lnTo>
                      <a:pt x="0" y="2"/>
                    </a:lnTo>
                    <a:lnTo>
                      <a:pt x="0" y="2"/>
                    </a:lnTo>
                    <a:lnTo>
                      <a:pt x="4" y="0"/>
                    </a:lnTo>
                    <a:lnTo>
                      <a:pt x="6"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0" name="Freeform 2472">
                <a:extLst>
                  <a:ext uri="{FF2B5EF4-FFF2-40B4-BE49-F238E27FC236}">
                    <a16:creationId xmlns:a16="http://schemas.microsoft.com/office/drawing/2014/main" id="{B1D64E9F-A9D5-4695-017E-837CF8DDC766}"/>
                  </a:ext>
                </a:extLst>
              </p:cNvPr>
              <p:cNvSpPr>
                <a:spLocks/>
              </p:cNvSpPr>
              <p:nvPr/>
            </p:nvSpPr>
            <p:spPr bwMode="auto">
              <a:xfrm>
                <a:off x="1800" y="1698"/>
                <a:ext cx="4" cy="12"/>
              </a:xfrm>
              <a:custGeom>
                <a:avLst/>
                <a:gdLst>
                  <a:gd name="T0" fmla="*/ 0 w 4"/>
                  <a:gd name="T1" fmla="*/ 8 h 12"/>
                  <a:gd name="T2" fmla="*/ 0 w 4"/>
                  <a:gd name="T3" fmla="*/ 8 h 12"/>
                  <a:gd name="T4" fmla="*/ 0 w 4"/>
                  <a:gd name="T5" fmla="*/ 2 h 12"/>
                  <a:gd name="T6" fmla="*/ 0 w 4"/>
                  <a:gd name="T7" fmla="*/ 0 h 12"/>
                  <a:gd name="T8" fmla="*/ 0 w 4"/>
                  <a:gd name="T9" fmla="*/ 0 h 12"/>
                  <a:gd name="T10" fmla="*/ 0 w 4"/>
                  <a:gd name="T11" fmla="*/ 0 h 12"/>
                  <a:gd name="T12" fmla="*/ 4 w 4"/>
                  <a:gd name="T13" fmla="*/ 2 h 12"/>
                  <a:gd name="T14" fmla="*/ 4 w 4"/>
                  <a:gd name="T15" fmla="*/ 6 h 12"/>
                  <a:gd name="T16" fmla="*/ 4 w 4"/>
                  <a:gd name="T17" fmla="*/ 6 h 12"/>
                  <a:gd name="T18" fmla="*/ 4 w 4"/>
                  <a:gd name="T19" fmla="*/ 10 h 12"/>
                  <a:gd name="T20" fmla="*/ 0 w 4"/>
                  <a:gd name="T21" fmla="*/ 12 h 12"/>
                  <a:gd name="T22" fmla="*/ 0 w 4"/>
                  <a:gd name="T23" fmla="*/ 12 h 12"/>
                  <a:gd name="T24" fmla="*/ 0 w 4"/>
                  <a:gd name="T25" fmla="*/ 8 h 12"/>
                  <a:gd name="T26" fmla="*/ 0 w 4"/>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0" y="8"/>
                    </a:moveTo>
                    <a:lnTo>
                      <a:pt x="0" y="8"/>
                    </a:lnTo>
                    <a:lnTo>
                      <a:pt x="0" y="2"/>
                    </a:lnTo>
                    <a:lnTo>
                      <a:pt x="0" y="0"/>
                    </a:lnTo>
                    <a:lnTo>
                      <a:pt x="0" y="0"/>
                    </a:lnTo>
                    <a:lnTo>
                      <a:pt x="0" y="0"/>
                    </a:lnTo>
                    <a:lnTo>
                      <a:pt x="4" y="2"/>
                    </a:lnTo>
                    <a:lnTo>
                      <a:pt x="4" y="6"/>
                    </a:lnTo>
                    <a:lnTo>
                      <a:pt x="4" y="6"/>
                    </a:lnTo>
                    <a:lnTo>
                      <a:pt x="4" y="10"/>
                    </a:lnTo>
                    <a:lnTo>
                      <a:pt x="0"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1" name="Freeform 2473">
                <a:extLst>
                  <a:ext uri="{FF2B5EF4-FFF2-40B4-BE49-F238E27FC236}">
                    <a16:creationId xmlns:a16="http://schemas.microsoft.com/office/drawing/2014/main" id="{03BAD905-08EA-2479-DF2B-A22F9EE7D951}"/>
                  </a:ext>
                </a:extLst>
              </p:cNvPr>
              <p:cNvSpPr>
                <a:spLocks/>
              </p:cNvSpPr>
              <p:nvPr/>
            </p:nvSpPr>
            <p:spPr bwMode="auto">
              <a:xfrm>
                <a:off x="1820" y="1780"/>
                <a:ext cx="4" cy="10"/>
              </a:xfrm>
              <a:custGeom>
                <a:avLst/>
                <a:gdLst>
                  <a:gd name="T0" fmla="*/ 4 w 4"/>
                  <a:gd name="T1" fmla="*/ 10 h 10"/>
                  <a:gd name="T2" fmla="*/ 4 w 4"/>
                  <a:gd name="T3" fmla="*/ 10 h 10"/>
                  <a:gd name="T4" fmla="*/ 2 w 4"/>
                  <a:gd name="T5" fmla="*/ 10 h 10"/>
                  <a:gd name="T6" fmla="*/ 2 w 4"/>
                  <a:gd name="T7" fmla="*/ 8 h 10"/>
                  <a:gd name="T8" fmla="*/ 0 w 4"/>
                  <a:gd name="T9" fmla="*/ 0 h 10"/>
                  <a:gd name="T10" fmla="*/ 0 w 4"/>
                  <a:gd name="T11" fmla="*/ 0 h 10"/>
                  <a:gd name="T12" fmla="*/ 2 w 4"/>
                  <a:gd name="T13" fmla="*/ 0 h 10"/>
                  <a:gd name="T14" fmla="*/ 2 w 4"/>
                  <a:gd name="T15" fmla="*/ 0 h 10"/>
                  <a:gd name="T16" fmla="*/ 4 w 4"/>
                  <a:gd name="T17" fmla="*/ 0 h 10"/>
                  <a:gd name="T18" fmla="*/ 4 w 4"/>
                  <a:gd name="T19" fmla="*/ 2 h 10"/>
                  <a:gd name="T20" fmla="*/ 4 w 4"/>
                  <a:gd name="T21" fmla="*/ 10 h 10"/>
                  <a:gd name="T22" fmla="*/ 4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4" y="10"/>
                    </a:moveTo>
                    <a:lnTo>
                      <a:pt x="4" y="10"/>
                    </a:lnTo>
                    <a:lnTo>
                      <a:pt x="2" y="10"/>
                    </a:lnTo>
                    <a:lnTo>
                      <a:pt x="2" y="8"/>
                    </a:lnTo>
                    <a:lnTo>
                      <a:pt x="0" y="0"/>
                    </a:lnTo>
                    <a:lnTo>
                      <a:pt x="0" y="0"/>
                    </a:lnTo>
                    <a:lnTo>
                      <a:pt x="2" y="0"/>
                    </a:lnTo>
                    <a:lnTo>
                      <a:pt x="2" y="0"/>
                    </a:lnTo>
                    <a:lnTo>
                      <a:pt x="4" y="0"/>
                    </a:lnTo>
                    <a:lnTo>
                      <a:pt x="4" y="2"/>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2" name="Freeform 2474">
                <a:extLst>
                  <a:ext uri="{FF2B5EF4-FFF2-40B4-BE49-F238E27FC236}">
                    <a16:creationId xmlns:a16="http://schemas.microsoft.com/office/drawing/2014/main" id="{6BDCBF64-BA68-0FF4-4DBF-04B6D8AEB874}"/>
                  </a:ext>
                </a:extLst>
              </p:cNvPr>
              <p:cNvSpPr>
                <a:spLocks/>
              </p:cNvSpPr>
              <p:nvPr/>
            </p:nvSpPr>
            <p:spPr bwMode="auto">
              <a:xfrm>
                <a:off x="1876" y="1672"/>
                <a:ext cx="4" cy="8"/>
              </a:xfrm>
              <a:custGeom>
                <a:avLst/>
                <a:gdLst>
                  <a:gd name="T0" fmla="*/ 4 w 4"/>
                  <a:gd name="T1" fmla="*/ 8 h 8"/>
                  <a:gd name="T2" fmla="*/ 4 w 4"/>
                  <a:gd name="T3" fmla="*/ 8 h 8"/>
                  <a:gd name="T4" fmla="*/ 2 w 4"/>
                  <a:gd name="T5" fmla="*/ 8 h 8"/>
                  <a:gd name="T6" fmla="*/ 0 w 4"/>
                  <a:gd name="T7" fmla="*/ 4 h 8"/>
                  <a:gd name="T8" fmla="*/ 0 w 4"/>
                  <a:gd name="T9" fmla="*/ 0 h 8"/>
                  <a:gd name="T10" fmla="*/ 0 w 4"/>
                  <a:gd name="T11" fmla="*/ 0 h 8"/>
                  <a:gd name="T12" fmla="*/ 2 w 4"/>
                  <a:gd name="T13" fmla="*/ 0 h 8"/>
                  <a:gd name="T14" fmla="*/ 4 w 4"/>
                  <a:gd name="T15" fmla="*/ 0 h 8"/>
                  <a:gd name="T16" fmla="*/ 4 w 4"/>
                  <a:gd name="T17" fmla="*/ 8 h 8"/>
                  <a:gd name="T18" fmla="*/ 4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8"/>
                    </a:moveTo>
                    <a:lnTo>
                      <a:pt x="4" y="8"/>
                    </a:lnTo>
                    <a:lnTo>
                      <a:pt x="2" y="8"/>
                    </a:lnTo>
                    <a:lnTo>
                      <a:pt x="0" y="4"/>
                    </a:lnTo>
                    <a:lnTo>
                      <a:pt x="0" y="0"/>
                    </a:lnTo>
                    <a:lnTo>
                      <a:pt x="0" y="0"/>
                    </a:lnTo>
                    <a:lnTo>
                      <a:pt x="2" y="0"/>
                    </a:lnTo>
                    <a:lnTo>
                      <a:pt x="4" y="0"/>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3" name="Freeform 2475">
                <a:extLst>
                  <a:ext uri="{FF2B5EF4-FFF2-40B4-BE49-F238E27FC236}">
                    <a16:creationId xmlns:a16="http://schemas.microsoft.com/office/drawing/2014/main" id="{B3B9380F-0DB8-9F9A-F711-8FF188791E3A}"/>
                  </a:ext>
                </a:extLst>
              </p:cNvPr>
              <p:cNvSpPr>
                <a:spLocks/>
              </p:cNvSpPr>
              <p:nvPr/>
            </p:nvSpPr>
            <p:spPr bwMode="auto">
              <a:xfrm>
                <a:off x="1864" y="1676"/>
                <a:ext cx="4" cy="8"/>
              </a:xfrm>
              <a:custGeom>
                <a:avLst/>
                <a:gdLst>
                  <a:gd name="T0" fmla="*/ 2 w 4"/>
                  <a:gd name="T1" fmla="*/ 0 h 8"/>
                  <a:gd name="T2" fmla="*/ 2 w 4"/>
                  <a:gd name="T3" fmla="*/ 0 h 8"/>
                  <a:gd name="T4" fmla="*/ 4 w 4"/>
                  <a:gd name="T5" fmla="*/ 4 h 8"/>
                  <a:gd name="T6" fmla="*/ 4 w 4"/>
                  <a:gd name="T7" fmla="*/ 4 h 8"/>
                  <a:gd name="T8" fmla="*/ 2 w 4"/>
                  <a:gd name="T9" fmla="*/ 8 h 8"/>
                  <a:gd name="T10" fmla="*/ 2 w 4"/>
                  <a:gd name="T11" fmla="*/ 8 h 8"/>
                  <a:gd name="T12" fmla="*/ 2 w 4"/>
                  <a:gd name="T13" fmla="*/ 8 h 8"/>
                  <a:gd name="T14" fmla="*/ 0 w 4"/>
                  <a:gd name="T15" fmla="*/ 4 h 8"/>
                  <a:gd name="T16" fmla="*/ 0 w 4"/>
                  <a:gd name="T17" fmla="*/ 4 h 8"/>
                  <a:gd name="T18" fmla="*/ 2 w 4"/>
                  <a:gd name="T19" fmla="*/ 0 h 8"/>
                  <a:gd name="T20" fmla="*/ 2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2" y="0"/>
                    </a:moveTo>
                    <a:lnTo>
                      <a:pt x="2" y="0"/>
                    </a:lnTo>
                    <a:lnTo>
                      <a:pt x="4" y="4"/>
                    </a:lnTo>
                    <a:lnTo>
                      <a:pt x="4" y="4"/>
                    </a:lnTo>
                    <a:lnTo>
                      <a:pt x="2" y="8"/>
                    </a:lnTo>
                    <a:lnTo>
                      <a:pt x="2" y="8"/>
                    </a:lnTo>
                    <a:lnTo>
                      <a:pt x="2" y="8"/>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4" name="Freeform 2476">
                <a:extLst>
                  <a:ext uri="{FF2B5EF4-FFF2-40B4-BE49-F238E27FC236}">
                    <a16:creationId xmlns:a16="http://schemas.microsoft.com/office/drawing/2014/main" id="{632253F2-8C02-EE10-6BC4-89690A98E931}"/>
                  </a:ext>
                </a:extLst>
              </p:cNvPr>
              <p:cNvSpPr>
                <a:spLocks/>
              </p:cNvSpPr>
              <p:nvPr/>
            </p:nvSpPr>
            <p:spPr bwMode="auto">
              <a:xfrm>
                <a:off x="1710" y="1698"/>
                <a:ext cx="42" cy="66"/>
              </a:xfrm>
              <a:custGeom>
                <a:avLst/>
                <a:gdLst>
                  <a:gd name="T0" fmla="*/ 10 w 42"/>
                  <a:gd name="T1" fmla="*/ 0 h 66"/>
                  <a:gd name="T2" fmla="*/ 12 w 42"/>
                  <a:gd name="T3" fmla="*/ 14 h 66"/>
                  <a:gd name="T4" fmla="*/ 16 w 42"/>
                  <a:gd name="T5" fmla="*/ 18 h 66"/>
                  <a:gd name="T6" fmla="*/ 20 w 42"/>
                  <a:gd name="T7" fmla="*/ 20 h 66"/>
                  <a:gd name="T8" fmla="*/ 26 w 42"/>
                  <a:gd name="T9" fmla="*/ 20 h 66"/>
                  <a:gd name="T10" fmla="*/ 30 w 42"/>
                  <a:gd name="T11" fmla="*/ 22 h 66"/>
                  <a:gd name="T12" fmla="*/ 34 w 42"/>
                  <a:gd name="T13" fmla="*/ 30 h 66"/>
                  <a:gd name="T14" fmla="*/ 38 w 42"/>
                  <a:gd name="T15" fmla="*/ 40 h 66"/>
                  <a:gd name="T16" fmla="*/ 42 w 42"/>
                  <a:gd name="T17" fmla="*/ 44 h 66"/>
                  <a:gd name="T18" fmla="*/ 38 w 42"/>
                  <a:gd name="T19" fmla="*/ 52 h 66"/>
                  <a:gd name="T20" fmla="*/ 34 w 42"/>
                  <a:gd name="T21" fmla="*/ 50 h 66"/>
                  <a:gd name="T22" fmla="*/ 26 w 42"/>
                  <a:gd name="T23" fmla="*/ 38 h 66"/>
                  <a:gd name="T24" fmla="*/ 24 w 42"/>
                  <a:gd name="T25" fmla="*/ 36 h 66"/>
                  <a:gd name="T26" fmla="*/ 20 w 42"/>
                  <a:gd name="T27" fmla="*/ 42 h 66"/>
                  <a:gd name="T28" fmla="*/ 26 w 42"/>
                  <a:gd name="T29" fmla="*/ 42 h 66"/>
                  <a:gd name="T30" fmla="*/ 38 w 42"/>
                  <a:gd name="T31" fmla="*/ 58 h 66"/>
                  <a:gd name="T32" fmla="*/ 38 w 42"/>
                  <a:gd name="T33" fmla="*/ 62 h 66"/>
                  <a:gd name="T34" fmla="*/ 36 w 42"/>
                  <a:gd name="T35" fmla="*/ 64 h 66"/>
                  <a:gd name="T36" fmla="*/ 30 w 42"/>
                  <a:gd name="T37" fmla="*/ 62 h 66"/>
                  <a:gd name="T38" fmla="*/ 28 w 42"/>
                  <a:gd name="T39" fmla="*/ 62 h 66"/>
                  <a:gd name="T40" fmla="*/ 22 w 42"/>
                  <a:gd name="T41" fmla="*/ 66 h 66"/>
                  <a:gd name="T42" fmla="*/ 20 w 42"/>
                  <a:gd name="T43" fmla="*/ 66 h 66"/>
                  <a:gd name="T44" fmla="*/ 16 w 42"/>
                  <a:gd name="T45" fmla="*/ 64 h 66"/>
                  <a:gd name="T46" fmla="*/ 18 w 42"/>
                  <a:gd name="T47" fmla="*/ 50 h 66"/>
                  <a:gd name="T48" fmla="*/ 14 w 42"/>
                  <a:gd name="T49" fmla="*/ 40 h 66"/>
                  <a:gd name="T50" fmla="*/ 12 w 42"/>
                  <a:gd name="T51" fmla="*/ 40 h 66"/>
                  <a:gd name="T52" fmla="*/ 8 w 42"/>
                  <a:gd name="T53" fmla="*/ 46 h 66"/>
                  <a:gd name="T54" fmla="*/ 6 w 42"/>
                  <a:gd name="T55" fmla="*/ 48 h 66"/>
                  <a:gd name="T56" fmla="*/ 4 w 42"/>
                  <a:gd name="T57" fmla="*/ 46 h 66"/>
                  <a:gd name="T58" fmla="*/ 4 w 42"/>
                  <a:gd name="T59" fmla="*/ 42 h 66"/>
                  <a:gd name="T60" fmla="*/ 4 w 42"/>
                  <a:gd name="T61" fmla="*/ 22 h 66"/>
                  <a:gd name="T62" fmla="*/ 0 w 42"/>
                  <a:gd name="T63" fmla="*/ 8 h 66"/>
                  <a:gd name="T64" fmla="*/ 4 w 42"/>
                  <a:gd name="T65" fmla="*/ 2 h 66"/>
                  <a:gd name="T66" fmla="*/ 10 w 42"/>
                  <a:gd name="T6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66">
                    <a:moveTo>
                      <a:pt x="10" y="0"/>
                    </a:moveTo>
                    <a:lnTo>
                      <a:pt x="10" y="0"/>
                    </a:lnTo>
                    <a:lnTo>
                      <a:pt x="10" y="10"/>
                    </a:lnTo>
                    <a:lnTo>
                      <a:pt x="12" y="14"/>
                    </a:lnTo>
                    <a:lnTo>
                      <a:pt x="14" y="16"/>
                    </a:lnTo>
                    <a:lnTo>
                      <a:pt x="16" y="18"/>
                    </a:lnTo>
                    <a:lnTo>
                      <a:pt x="16" y="18"/>
                    </a:lnTo>
                    <a:lnTo>
                      <a:pt x="20" y="20"/>
                    </a:lnTo>
                    <a:lnTo>
                      <a:pt x="26" y="20"/>
                    </a:lnTo>
                    <a:lnTo>
                      <a:pt x="26" y="20"/>
                    </a:lnTo>
                    <a:lnTo>
                      <a:pt x="28" y="20"/>
                    </a:lnTo>
                    <a:lnTo>
                      <a:pt x="30" y="22"/>
                    </a:lnTo>
                    <a:lnTo>
                      <a:pt x="32" y="24"/>
                    </a:lnTo>
                    <a:lnTo>
                      <a:pt x="34" y="30"/>
                    </a:lnTo>
                    <a:lnTo>
                      <a:pt x="34" y="30"/>
                    </a:lnTo>
                    <a:lnTo>
                      <a:pt x="38" y="40"/>
                    </a:lnTo>
                    <a:lnTo>
                      <a:pt x="42" y="44"/>
                    </a:lnTo>
                    <a:lnTo>
                      <a:pt x="42" y="44"/>
                    </a:lnTo>
                    <a:lnTo>
                      <a:pt x="40" y="48"/>
                    </a:lnTo>
                    <a:lnTo>
                      <a:pt x="38" y="52"/>
                    </a:lnTo>
                    <a:lnTo>
                      <a:pt x="38" y="52"/>
                    </a:lnTo>
                    <a:lnTo>
                      <a:pt x="34" y="50"/>
                    </a:lnTo>
                    <a:lnTo>
                      <a:pt x="32" y="48"/>
                    </a:lnTo>
                    <a:lnTo>
                      <a:pt x="26" y="38"/>
                    </a:lnTo>
                    <a:lnTo>
                      <a:pt x="26" y="38"/>
                    </a:lnTo>
                    <a:lnTo>
                      <a:pt x="24" y="36"/>
                    </a:lnTo>
                    <a:lnTo>
                      <a:pt x="22" y="34"/>
                    </a:lnTo>
                    <a:lnTo>
                      <a:pt x="20" y="42"/>
                    </a:lnTo>
                    <a:lnTo>
                      <a:pt x="20" y="42"/>
                    </a:lnTo>
                    <a:lnTo>
                      <a:pt x="26" y="42"/>
                    </a:lnTo>
                    <a:lnTo>
                      <a:pt x="30" y="46"/>
                    </a:lnTo>
                    <a:lnTo>
                      <a:pt x="38" y="58"/>
                    </a:lnTo>
                    <a:lnTo>
                      <a:pt x="38" y="58"/>
                    </a:lnTo>
                    <a:lnTo>
                      <a:pt x="38" y="62"/>
                    </a:lnTo>
                    <a:lnTo>
                      <a:pt x="38" y="62"/>
                    </a:lnTo>
                    <a:lnTo>
                      <a:pt x="36" y="64"/>
                    </a:lnTo>
                    <a:lnTo>
                      <a:pt x="34" y="62"/>
                    </a:lnTo>
                    <a:lnTo>
                      <a:pt x="30" y="62"/>
                    </a:lnTo>
                    <a:lnTo>
                      <a:pt x="30" y="62"/>
                    </a:lnTo>
                    <a:lnTo>
                      <a:pt x="28" y="62"/>
                    </a:lnTo>
                    <a:lnTo>
                      <a:pt x="26" y="62"/>
                    </a:lnTo>
                    <a:lnTo>
                      <a:pt x="22" y="66"/>
                    </a:lnTo>
                    <a:lnTo>
                      <a:pt x="22" y="66"/>
                    </a:lnTo>
                    <a:lnTo>
                      <a:pt x="20" y="66"/>
                    </a:lnTo>
                    <a:lnTo>
                      <a:pt x="16" y="64"/>
                    </a:lnTo>
                    <a:lnTo>
                      <a:pt x="16" y="64"/>
                    </a:lnTo>
                    <a:lnTo>
                      <a:pt x="18" y="56"/>
                    </a:lnTo>
                    <a:lnTo>
                      <a:pt x="18" y="50"/>
                    </a:lnTo>
                    <a:lnTo>
                      <a:pt x="16" y="46"/>
                    </a:lnTo>
                    <a:lnTo>
                      <a:pt x="14" y="40"/>
                    </a:lnTo>
                    <a:lnTo>
                      <a:pt x="14" y="40"/>
                    </a:lnTo>
                    <a:lnTo>
                      <a:pt x="12" y="40"/>
                    </a:lnTo>
                    <a:lnTo>
                      <a:pt x="8" y="42"/>
                    </a:lnTo>
                    <a:lnTo>
                      <a:pt x="8" y="46"/>
                    </a:lnTo>
                    <a:lnTo>
                      <a:pt x="8" y="46"/>
                    </a:lnTo>
                    <a:lnTo>
                      <a:pt x="6" y="48"/>
                    </a:lnTo>
                    <a:lnTo>
                      <a:pt x="6" y="48"/>
                    </a:lnTo>
                    <a:lnTo>
                      <a:pt x="4" y="46"/>
                    </a:lnTo>
                    <a:lnTo>
                      <a:pt x="4" y="42"/>
                    </a:lnTo>
                    <a:lnTo>
                      <a:pt x="4" y="42"/>
                    </a:lnTo>
                    <a:lnTo>
                      <a:pt x="4" y="32"/>
                    </a:lnTo>
                    <a:lnTo>
                      <a:pt x="4" y="22"/>
                    </a:lnTo>
                    <a:lnTo>
                      <a:pt x="2" y="14"/>
                    </a:lnTo>
                    <a:lnTo>
                      <a:pt x="0" y="8"/>
                    </a:lnTo>
                    <a:lnTo>
                      <a:pt x="0" y="8"/>
                    </a:lnTo>
                    <a:lnTo>
                      <a:pt x="4"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5" name="Freeform 2477">
                <a:extLst>
                  <a:ext uri="{FF2B5EF4-FFF2-40B4-BE49-F238E27FC236}">
                    <a16:creationId xmlns:a16="http://schemas.microsoft.com/office/drawing/2014/main" id="{17DA3145-410A-FBC9-D42C-F08F3572EE1A}"/>
                  </a:ext>
                </a:extLst>
              </p:cNvPr>
              <p:cNvSpPr>
                <a:spLocks/>
              </p:cNvSpPr>
              <p:nvPr/>
            </p:nvSpPr>
            <p:spPr bwMode="auto">
              <a:xfrm>
                <a:off x="1714" y="1762"/>
                <a:ext cx="32" cy="50"/>
              </a:xfrm>
              <a:custGeom>
                <a:avLst/>
                <a:gdLst>
                  <a:gd name="T0" fmla="*/ 12 w 32"/>
                  <a:gd name="T1" fmla="*/ 0 h 50"/>
                  <a:gd name="T2" fmla="*/ 12 w 32"/>
                  <a:gd name="T3" fmla="*/ 0 h 50"/>
                  <a:gd name="T4" fmla="*/ 18 w 32"/>
                  <a:gd name="T5" fmla="*/ 0 h 50"/>
                  <a:gd name="T6" fmla="*/ 18 w 32"/>
                  <a:gd name="T7" fmla="*/ 0 h 50"/>
                  <a:gd name="T8" fmla="*/ 20 w 32"/>
                  <a:gd name="T9" fmla="*/ 2 h 50"/>
                  <a:gd name="T10" fmla="*/ 20 w 32"/>
                  <a:gd name="T11" fmla="*/ 6 h 50"/>
                  <a:gd name="T12" fmla="*/ 20 w 32"/>
                  <a:gd name="T13" fmla="*/ 14 h 50"/>
                  <a:gd name="T14" fmla="*/ 20 w 32"/>
                  <a:gd name="T15" fmla="*/ 14 h 50"/>
                  <a:gd name="T16" fmla="*/ 22 w 32"/>
                  <a:gd name="T17" fmla="*/ 18 h 50"/>
                  <a:gd name="T18" fmla="*/ 24 w 32"/>
                  <a:gd name="T19" fmla="*/ 20 h 50"/>
                  <a:gd name="T20" fmla="*/ 26 w 32"/>
                  <a:gd name="T21" fmla="*/ 24 h 50"/>
                  <a:gd name="T22" fmla="*/ 28 w 32"/>
                  <a:gd name="T23" fmla="*/ 26 h 50"/>
                  <a:gd name="T24" fmla="*/ 28 w 32"/>
                  <a:gd name="T25" fmla="*/ 26 h 50"/>
                  <a:gd name="T26" fmla="*/ 32 w 32"/>
                  <a:gd name="T27" fmla="*/ 34 h 50"/>
                  <a:gd name="T28" fmla="*/ 32 w 32"/>
                  <a:gd name="T29" fmla="*/ 40 h 50"/>
                  <a:gd name="T30" fmla="*/ 32 w 32"/>
                  <a:gd name="T31" fmla="*/ 44 h 50"/>
                  <a:gd name="T32" fmla="*/ 28 w 32"/>
                  <a:gd name="T33" fmla="*/ 50 h 50"/>
                  <a:gd name="T34" fmla="*/ 28 w 32"/>
                  <a:gd name="T35" fmla="*/ 50 h 50"/>
                  <a:gd name="T36" fmla="*/ 22 w 32"/>
                  <a:gd name="T37" fmla="*/ 48 h 50"/>
                  <a:gd name="T38" fmla="*/ 20 w 32"/>
                  <a:gd name="T39" fmla="*/ 48 h 50"/>
                  <a:gd name="T40" fmla="*/ 16 w 32"/>
                  <a:gd name="T41" fmla="*/ 50 h 50"/>
                  <a:gd name="T42" fmla="*/ 16 w 32"/>
                  <a:gd name="T43" fmla="*/ 50 h 50"/>
                  <a:gd name="T44" fmla="*/ 14 w 32"/>
                  <a:gd name="T45" fmla="*/ 50 h 50"/>
                  <a:gd name="T46" fmla="*/ 14 w 32"/>
                  <a:gd name="T47" fmla="*/ 50 h 50"/>
                  <a:gd name="T48" fmla="*/ 12 w 32"/>
                  <a:gd name="T49" fmla="*/ 46 h 50"/>
                  <a:gd name="T50" fmla="*/ 12 w 32"/>
                  <a:gd name="T51" fmla="*/ 46 h 50"/>
                  <a:gd name="T52" fmla="*/ 8 w 32"/>
                  <a:gd name="T53" fmla="*/ 36 h 50"/>
                  <a:gd name="T54" fmla="*/ 6 w 32"/>
                  <a:gd name="T55" fmla="*/ 32 h 50"/>
                  <a:gd name="T56" fmla="*/ 2 w 32"/>
                  <a:gd name="T57" fmla="*/ 30 h 50"/>
                  <a:gd name="T58" fmla="*/ 2 w 32"/>
                  <a:gd name="T59" fmla="*/ 30 h 50"/>
                  <a:gd name="T60" fmla="*/ 0 w 32"/>
                  <a:gd name="T61" fmla="*/ 22 h 50"/>
                  <a:gd name="T62" fmla="*/ 2 w 32"/>
                  <a:gd name="T63" fmla="*/ 18 h 50"/>
                  <a:gd name="T64" fmla="*/ 6 w 32"/>
                  <a:gd name="T65" fmla="*/ 12 h 50"/>
                  <a:gd name="T66" fmla="*/ 6 w 32"/>
                  <a:gd name="T67" fmla="*/ 12 h 50"/>
                  <a:gd name="T68" fmla="*/ 8 w 32"/>
                  <a:gd name="T69" fmla="*/ 10 h 50"/>
                  <a:gd name="T70" fmla="*/ 8 w 32"/>
                  <a:gd name="T71" fmla="*/ 8 h 50"/>
                  <a:gd name="T72" fmla="*/ 6 w 32"/>
                  <a:gd name="T73" fmla="*/ 6 h 50"/>
                  <a:gd name="T74" fmla="*/ 8 w 32"/>
                  <a:gd name="T75" fmla="*/ 4 h 50"/>
                  <a:gd name="T76" fmla="*/ 8 w 32"/>
                  <a:gd name="T77" fmla="*/ 4 h 50"/>
                  <a:gd name="T78" fmla="*/ 12 w 32"/>
                  <a:gd name="T79" fmla="*/ 0 h 50"/>
                  <a:gd name="T80" fmla="*/ 12 w 32"/>
                  <a:gd name="T8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50">
                    <a:moveTo>
                      <a:pt x="12" y="0"/>
                    </a:moveTo>
                    <a:lnTo>
                      <a:pt x="12" y="0"/>
                    </a:lnTo>
                    <a:lnTo>
                      <a:pt x="18" y="0"/>
                    </a:lnTo>
                    <a:lnTo>
                      <a:pt x="18" y="0"/>
                    </a:lnTo>
                    <a:lnTo>
                      <a:pt x="20" y="2"/>
                    </a:lnTo>
                    <a:lnTo>
                      <a:pt x="20" y="6"/>
                    </a:lnTo>
                    <a:lnTo>
                      <a:pt x="20" y="14"/>
                    </a:lnTo>
                    <a:lnTo>
                      <a:pt x="20" y="14"/>
                    </a:lnTo>
                    <a:lnTo>
                      <a:pt x="22" y="18"/>
                    </a:lnTo>
                    <a:lnTo>
                      <a:pt x="24" y="20"/>
                    </a:lnTo>
                    <a:lnTo>
                      <a:pt x="26" y="24"/>
                    </a:lnTo>
                    <a:lnTo>
                      <a:pt x="28" y="26"/>
                    </a:lnTo>
                    <a:lnTo>
                      <a:pt x="28" y="26"/>
                    </a:lnTo>
                    <a:lnTo>
                      <a:pt x="32" y="34"/>
                    </a:lnTo>
                    <a:lnTo>
                      <a:pt x="32" y="40"/>
                    </a:lnTo>
                    <a:lnTo>
                      <a:pt x="32" y="44"/>
                    </a:lnTo>
                    <a:lnTo>
                      <a:pt x="28" y="50"/>
                    </a:lnTo>
                    <a:lnTo>
                      <a:pt x="28" y="50"/>
                    </a:lnTo>
                    <a:lnTo>
                      <a:pt x="22" y="48"/>
                    </a:lnTo>
                    <a:lnTo>
                      <a:pt x="20" y="48"/>
                    </a:lnTo>
                    <a:lnTo>
                      <a:pt x="16" y="50"/>
                    </a:lnTo>
                    <a:lnTo>
                      <a:pt x="16" y="50"/>
                    </a:lnTo>
                    <a:lnTo>
                      <a:pt x="14" y="50"/>
                    </a:lnTo>
                    <a:lnTo>
                      <a:pt x="14" y="50"/>
                    </a:lnTo>
                    <a:lnTo>
                      <a:pt x="12" y="46"/>
                    </a:lnTo>
                    <a:lnTo>
                      <a:pt x="12" y="46"/>
                    </a:lnTo>
                    <a:lnTo>
                      <a:pt x="8" y="36"/>
                    </a:lnTo>
                    <a:lnTo>
                      <a:pt x="6" y="32"/>
                    </a:lnTo>
                    <a:lnTo>
                      <a:pt x="2" y="30"/>
                    </a:lnTo>
                    <a:lnTo>
                      <a:pt x="2" y="30"/>
                    </a:lnTo>
                    <a:lnTo>
                      <a:pt x="0" y="22"/>
                    </a:lnTo>
                    <a:lnTo>
                      <a:pt x="2" y="18"/>
                    </a:lnTo>
                    <a:lnTo>
                      <a:pt x="6" y="12"/>
                    </a:lnTo>
                    <a:lnTo>
                      <a:pt x="6" y="12"/>
                    </a:lnTo>
                    <a:lnTo>
                      <a:pt x="8" y="10"/>
                    </a:lnTo>
                    <a:lnTo>
                      <a:pt x="8" y="8"/>
                    </a:lnTo>
                    <a:lnTo>
                      <a:pt x="6" y="6"/>
                    </a:lnTo>
                    <a:lnTo>
                      <a:pt x="8" y="4"/>
                    </a:lnTo>
                    <a:lnTo>
                      <a:pt x="8" y="4"/>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6" name="Freeform 2478">
                <a:extLst>
                  <a:ext uri="{FF2B5EF4-FFF2-40B4-BE49-F238E27FC236}">
                    <a16:creationId xmlns:a16="http://schemas.microsoft.com/office/drawing/2014/main" id="{D6A7BDE9-9143-B30A-DEB7-4FEC1D8E2969}"/>
                  </a:ext>
                </a:extLst>
              </p:cNvPr>
              <p:cNvSpPr>
                <a:spLocks/>
              </p:cNvSpPr>
              <p:nvPr/>
            </p:nvSpPr>
            <p:spPr bwMode="auto">
              <a:xfrm>
                <a:off x="1700" y="1754"/>
                <a:ext cx="14" cy="42"/>
              </a:xfrm>
              <a:custGeom>
                <a:avLst/>
                <a:gdLst>
                  <a:gd name="T0" fmla="*/ 0 w 14"/>
                  <a:gd name="T1" fmla="*/ 26 h 42"/>
                  <a:gd name="T2" fmla="*/ 0 w 14"/>
                  <a:gd name="T3" fmla="*/ 26 h 42"/>
                  <a:gd name="T4" fmla="*/ 2 w 14"/>
                  <a:gd name="T5" fmla="*/ 20 h 42"/>
                  <a:gd name="T6" fmla="*/ 6 w 14"/>
                  <a:gd name="T7" fmla="*/ 14 h 42"/>
                  <a:gd name="T8" fmla="*/ 8 w 14"/>
                  <a:gd name="T9" fmla="*/ 6 h 42"/>
                  <a:gd name="T10" fmla="*/ 10 w 14"/>
                  <a:gd name="T11" fmla="*/ 0 h 42"/>
                  <a:gd name="T12" fmla="*/ 10 w 14"/>
                  <a:gd name="T13" fmla="*/ 0 h 42"/>
                  <a:gd name="T14" fmla="*/ 12 w 14"/>
                  <a:gd name="T15" fmla="*/ 4 h 42"/>
                  <a:gd name="T16" fmla="*/ 12 w 14"/>
                  <a:gd name="T17" fmla="*/ 4 h 42"/>
                  <a:gd name="T18" fmla="*/ 14 w 14"/>
                  <a:gd name="T19" fmla="*/ 8 h 42"/>
                  <a:gd name="T20" fmla="*/ 14 w 14"/>
                  <a:gd name="T21" fmla="*/ 14 h 42"/>
                  <a:gd name="T22" fmla="*/ 14 w 14"/>
                  <a:gd name="T23" fmla="*/ 26 h 42"/>
                  <a:gd name="T24" fmla="*/ 14 w 14"/>
                  <a:gd name="T25" fmla="*/ 26 h 42"/>
                  <a:gd name="T26" fmla="*/ 14 w 14"/>
                  <a:gd name="T27" fmla="*/ 34 h 42"/>
                  <a:gd name="T28" fmla="*/ 12 w 14"/>
                  <a:gd name="T29" fmla="*/ 42 h 42"/>
                  <a:gd name="T30" fmla="*/ 12 w 14"/>
                  <a:gd name="T31" fmla="*/ 42 h 42"/>
                  <a:gd name="T32" fmla="*/ 10 w 14"/>
                  <a:gd name="T33" fmla="*/ 42 h 42"/>
                  <a:gd name="T34" fmla="*/ 6 w 14"/>
                  <a:gd name="T35" fmla="*/ 40 h 42"/>
                  <a:gd name="T36" fmla="*/ 0 w 14"/>
                  <a:gd name="T37" fmla="*/ 32 h 42"/>
                  <a:gd name="T38" fmla="*/ 0 w 14"/>
                  <a:gd name="T39" fmla="*/ 32 h 42"/>
                  <a:gd name="T40" fmla="*/ 0 w 14"/>
                  <a:gd name="T41" fmla="*/ 30 h 42"/>
                  <a:gd name="T42" fmla="*/ 0 w 14"/>
                  <a:gd name="T43" fmla="*/ 30 h 42"/>
                  <a:gd name="T44" fmla="*/ 0 w 14"/>
                  <a:gd name="T45" fmla="*/ 26 h 42"/>
                  <a:gd name="T46" fmla="*/ 0 w 14"/>
                  <a:gd name="T47"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2">
                    <a:moveTo>
                      <a:pt x="0" y="26"/>
                    </a:moveTo>
                    <a:lnTo>
                      <a:pt x="0" y="26"/>
                    </a:lnTo>
                    <a:lnTo>
                      <a:pt x="2" y="20"/>
                    </a:lnTo>
                    <a:lnTo>
                      <a:pt x="6" y="14"/>
                    </a:lnTo>
                    <a:lnTo>
                      <a:pt x="8" y="6"/>
                    </a:lnTo>
                    <a:lnTo>
                      <a:pt x="10" y="0"/>
                    </a:lnTo>
                    <a:lnTo>
                      <a:pt x="10" y="0"/>
                    </a:lnTo>
                    <a:lnTo>
                      <a:pt x="12" y="4"/>
                    </a:lnTo>
                    <a:lnTo>
                      <a:pt x="12" y="4"/>
                    </a:lnTo>
                    <a:lnTo>
                      <a:pt x="14" y="8"/>
                    </a:lnTo>
                    <a:lnTo>
                      <a:pt x="14" y="14"/>
                    </a:lnTo>
                    <a:lnTo>
                      <a:pt x="14" y="26"/>
                    </a:lnTo>
                    <a:lnTo>
                      <a:pt x="14" y="26"/>
                    </a:lnTo>
                    <a:lnTo>
                      <a:pt x="14" y="34"/>
                    </a:lnTo>
                    <a:lnTo>
                      <a:pt x="12" y="42"/>
                    </a:lnTo>
                    <a:lnTo>
                      <a:pt x="12" y="42"/>
                    </a:lnTo>
                    <a:lnTo>
                      <a:pt x="10" y="42"/>
                    </a:lnTo>
                    <a:lnTo>
                      <a:pt x="6" y="40"/>
                    </a:lnTo>
                    <a:lnTo>
                      <a:pt x="0" y="32"/>
                    </a:lnTo>
                    <a:lnTo>
                      <a:pt x="0" y="32"/>
                    </a:lnTo>
                    <a:lnTo>
                      <a:pt x="0" y="30"/>
                    </a:lnTo>
                    <a:lnTo>
                      <a:pt x="0" y="30"/>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7" name="Freeform 2479">
                <a:extLst>
                  <a:ext uri="{FF2B5EF4-FFF2-40B4-BE49-F238E27FC236}">
                    <a16:creationId xmlns:a16="http://schemas.microsoft.com/office/drawing/2014/main" id="{8479AAD1-B382-AE84-F4F1-23F734766453}"/>
                  </a:ext>
                </a:extLst>
              </p:cNvPr>
              <p:cNvSpPr>
                <a:spLocks/>
              </p:cNvSpPr>
              <p:nvPr/>
            </p:nvSpPr>
            <p:spPr bwMode="auto">
              <a:xfrm>
                <a:off x="1718" y="1676"/>
                <a:ext cx="14" cy="34"/>
              </a:xfrm>
              <a:custGeom>
                <a:avLst/>
                <a:gdLst>
                  <a:gd name="T0" fmla="*/ 14 w 14"/>
                  <a:gd name="T1" fmla="*/ 34 h 34"/>
                  <a:gd name="T2" fmla="*/ 14 w 14"/>
                  <a:gd name="T3" fmla="*/ 34 h 34"/>
                  <a:gd name="T4" fmla="*/ 4 w 14"/>
                  <a:gd name="T5" fmla="*/ 22 h 34"/>
                  <a:gd name="T6" fmla="*/ 4 w 14"/>
                  <a:gd name="T7" fmla="*/ 22 h 34"/>
                  <a:gd name="T8" fmla="*/ 6 w 14"/>
                  <a:gd name="T9" fmla="*/ 20 h 34"/>
                  <a:gd name="T10" fmla="*/ 4 w 14"/>
                  <a:gd name="T11" fmla="*/ 18 h 34"/>
                  <a:gd name="T12" fmla="*/ 4 w 14"/>
                  <a:gd name="T13" fmla="*/ 18 h 34"/>
                  <a:gd name="T14" fmla="*/ 0 w 14"/>
                  <a:gd name="T15" fmla="*/ 14 h 34"/>
                  <a:gd name="T16" fmla="*/ 0 w 14"/>
                  <a:gd name="T17" fmla="*/ 12 h 34"/>
                  <a:gd name="T18" fmla="*/ 0 w 14"/>
                  <a:gd name="T19" fmla="*/ 8 h 34"/>
                  <a:gd name="T20" fmla="*/ 0 w 14"/>
                  <a:gd name="T21" fmla="*/ 8 h 34"/>
                  <a:gd name="T22" fmla="*/ 0 w 14"/>
                  <a:gd name="T23" fmla="*/ 4 h 34"/>
                  <a:gd name="T24" fmla="*/ 2 w 14"/>
                  <a:gd name="T25" fmla="*/ 2 h 34"/>
                  <a:gd name="T26" fmla="*/ 6 w 14"/>
                  <a:gd name="T27" fmla="*/ 0 h 34"/>
                  <a:gd name="T28" fmla="*/ 6 w 14"/>
                  <a:gd name="T29" fmla="*/ 0 h 34"/>
                  <a:gd name="T30" fmla="*/ 8 w 14"/>
                  <a:gd name="T31" fmla="*/ 2 h 34"/>
                  <a:gd name="T32" fmla="*/ 10 w 14"/>
                  <a:gd name="T33" fmla="*/ 4 h 34"/>
                  <a:gd name="T34" fmla="*/ 10 w 14"/>
                  <a:gd name="T35" fmla="*/ 12 h 34"/>
                  <a:gd name="T36" fmla="*/ 10 w 14"/>
                  <a:gd name="T37" fmla="*/ 12 h 34"/>
                  <a:gd name="T38" fmla="*/ 12 w 14"/>
                  <a:gd name="T39" fmla="*/ 24 h 34"/>
                  <a:gd name="T40" fmla="*/ 14 w 14"/>
                  <a:gd name="T41" fmla="*/ 34 h 34"/>
                  <a:gd name="T42" fmla="*/ 14 w 1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34">
                    <a:moveTo>
                      <a:pt x="14" y="34"/>
                    </a:moveTo>
                    <a:lnTo>
                      <a:pt x="14" y="34"/>
                    </a:lnTo>
                    <a:lnTo>
                      <a:pt x="4" y="22"/>
                    </a:lnTo>
                    <a:lnTo>
                      <a:pt x="4" y="22"/>
                    </a:lnTo>
                    <a:lnTo>
                      <a:pt x="6" y="20"/>
                    </a:lnTo>
                    <a:lnTo>
                      <a:pt x="4" y="18"/>
                    </a:lnTo>
                    <a:lnTo>
                      <a:pt x="4" y="18"/>
                    </a:lnTo>
                    <a:lnTo>
                      <a:pt x="0" y="14"/>
                    </a:lnTo>
                    <a:lnTo>
                      <a:pt x="0" y="12"/>
                    </a:lnTo>
                    <a:lnTo>
                      <a:pt x="0" y="8"/>
                    </a:lnTo>
                    <a:lnTo>
                      <a:pt x="0" y="8"/>
                    </a:lnTo>
                    <a:lnTo>
                      <a:pt x="0" y="4"/>
                    </a:lnTo>
                    <a:lnTo>
                      <a:pt x="2" y="2"/>
                    </a:lnTo>
                    <a:lnTo>
                      <a:pt x="6" y="0"/>
                    </a:lnTo>
                    <a:lnTo>
                      <a:pt x="6" y="0"/>
                    </a:lnTo>
                    <a:lnTo>
                      <a:pt x="8" y="2"/>
                    </a:lnTo>
                    <a:lnTo>
                      <a:pt x="10" y="4"/>
                    </a:lnTo>
                    <a:lnTo>
                      <a:pt x="10" y="12"/>
                    </a:lnTo>
                    <a:lnTo>
                      <a:pt x="10" y="12"/>
                    </a:lnTo>
                    <a:lnTo>
                      <a:pt x="12" y="24"/>
                    </a:lnTo>
                    <a:lnTo>
                      <a:pt x="14" y="34"/>
                    </a:ln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8" name="Freeform 2480">
                <a:extLst>
                  <a:ext uri="{FF2B5EF4-FFF2-40B4-BE49-F238E27FC236}">
                    <a16:creationId xmlns:a16="http://schemas.microsoft.com/office/drawing/2014/main" id="{0C53CA2A-5AB7-3651-2725-1D41D87535D2}"/>
                  </a:ext>
                </a:extLst>
              </p:cNvPr>
              <p:cNvSpPr>
                <a:spLocks/>
              </p:cNvSpPr>
              <p:nvPr/>
            </p:nvSpPr>
            <p:spPr bwMode="auto">
              <a:xfrm>
                <a:off x="1690" y="1702"/>
                <a:ext cx="10" cy="24"/>
              </a:xfrm>
              <a:custGeom>
                <a:avLst/>
                <a:gdLst>
                  <a:gd name="T0" fmla="*/ 10 w 10"/>
                  <a:gd name="T1" fmla="*/ 12 h 24"/>
                  <a:gd name="T2" fmla="*/ 10 w 10"/>
                  <a:gd name="T3" fmla="*/ 12 h 24"/>
                  <a:gd name="T4" fmla="*/ 8 w 10"/>
                  <a:gd name="T5" fmla="*/ 12 h 24"/>
                  <a:gd name="T6" fmla="*/ 6 w 10"/>
                  <a:gd name="T7" fmla="*/ 16 h 24"/>
                  <a:gd name="T8" fmla="*/ 2 w 10"/>
                  <a:gd name="T9" fmla="*/ 24 h 24"/>
                  <a:gd name="T10" fmla="*/ 2 w 10"/>
                  <a:gd name="T11" fmla="*/ 24 h 24"/>
                  <a:gd name="T12" fmla="*/ 2 w 10"/>
                  <a:gd name="T13" fmla="*/ 20 h 24"/>
                  <a:gd name="T14" fmla="*/ 0 w 10"/>
                  <a:gd name="T15" fmla="*/ 16 h 24"/>
                  <a:gd name="T16" fmla="*/ 0 w 10"/>
                  <a:gd name="T17" fmla="*/ 8 h 24"/>
                  <a:gd name="T18" fmla="*/ 0 w 10"/>
                  <a:gd name="T19" fmla="*/ 8 h 24"/>
                  <a:gd name="T20" fmla="*/ 4 w 10"/>
                  <a:gd name="T21" fmla="*/ 2 h 24"/>
                  <a:gd name="T22" fmla="*/ 4 w 10"/>
                  <a:gd name="T23" fmla="*/ 0 h 24"/>
                  <a:gd name="T24" fmla="*/ 6 w 10"/>
                  <a:gd name="T25" fmla="*/ 0 h 24"/>
                  <a:gd name="T26" fmla="*/ 8 w 10"/>
                  <a:gd name="T27" fmla="*/ 4 h 24"/>
                  <a:gd name="T28" fmla="*/ 10 w 10"/>
                  <a:gd name="T29" fmla="*/ 12 h 24"/>
                  <a:gd name="T30" fmla="*/ 10 w 10"/>
                  <a:gd name="T3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4">
                    <a:moveTo>
                      <a:pt x="10" y="12"/>
                    </a:moveTo>
                    <a:lnTo>
                      <a:pt x="10" y="12"/>
                    </a:lnTo>
                    <a:lnTo>
                      <a:pt x="8" y="12"/>
                    </a:lnTo>
                    <a:lnTo>
                      <a:pt x="6" y="16"/>
                    </a:lnTo>
                    <a:lnTo>
                      <a:pt x="2" y="24"/>
                    </a:lnTo>
                    <a:lnTo>
                      <a:pt x="2" y="24"/>
                    </a:lnTo>
                    <a:lnTo>
                      <a:pt x="2" y="20"/>
                    </a:lnTo>
                    <a:lnTo>
                      <a:pt x="0" y="16"/>
                    </a:lnTo>
                    <a:lnTo>
                      <a:pt x="0" y="8"/>
                    </a:lnTo>
                    <a:lnTo>
                      <a:pt x="0" y="8"/>
                    </a:lnTo>
                    <a:lnTo>
                      <a:pt x="4" y="2"/>
                    </a:lnTo>
                    <a:lnTo>
                      <a:pt x="4" y="0"/>
                    </a:lnTo>
                    <a:lnTo>
                      <a:pt x="6" y="0"/>
                    </a:lnTo>
                    <a:lnTo>
                      <a:pt x="8" y="4"/>
                    </a:lnTo>
                    <a:lnTo>
                      <a:pt x="10" y="12"/>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9" name="Freeform 2481">
                <a:extLst>
                  <a:ext uri="{FF2B5EF4-FFF2-40B4-BE49-F238E27FC236}">
                    <a16:creationId xmlns:a16="http://schemas.microsoft.com/office/drawing/2014/main" id="{C826FBBB-9C0E-068A-0B2D-765A5E1A5929}"/>
                  </a:ext>
                </a:extLst>
              </p:cNvPr>
              <p:cNvSpPr>
                <a:spLocks/>
              </p:cNvSpPr>
              <p:nvPr/>
            </p:nvSpPr>
            <p:spPr bwMode="auto">
              <a:xfrm>
                <a:off x="1710" y="1754"/>
                <a:ext cx="10" cy="26"/>
              </a:xfrm>
              <a:custGeom>
                <a:avLst/>
                <a:gdLst>
                  <a:gd name="T0" fmla="*/ 2 w 10"/>
                  <a:gd name="T1" fmla="*/ 26 h 26"/>
                  <a:gd name="T2" fmla="*/ 2 w 10"/>
                  <a:gd name="T3" fmla="*/ 26 h 26"/>
                  <a:gd name="T4" fmla="*/ 0 w 10"/>
                  <a:gd name="T5" fmla="*/ 20 h 26"/>
                  <a:gd name="T6" fmla="*/ 2 w 10"/>
                  <a:gd name="T7" fmla="*/ 14 h 26"/>
                  <a:gd name="T8" fmla="*/ 2 w 10"/>
                  <a:gd name="T9" fmla="*/ 10 h 26"/>
                  <a:gd name="T10" fmla="*/ 2 w 10"/>
                  <a:gd name="T11" fmla="*/ 4 h 26"/>
                  <a:gd name="T12" fmla="*/ 2 w 10"/>
                  <a:gd name="T13" fmla="*/ 4 h 26"/>
                  <a:gd name="T14" fmla="*/ 4 w 10"/>
                  <a:gd name="T15" fmla="*/ 0 h 26"/>
                  <a:gd name="T16" fmla="*/ 6 w 10"/>
                  <a:gd name="T17" fmla="*/ 4 h 26"/>
                  <a:gd name="T18" fmla="*/ 10 w 10"/>
                  <a:gd name="T19" fmla="*/ 10 h 26"/>
                  <a:gd name="T20" fmla="*/ 10 w 10"/>
                  <a:gd name="T21" fmla="*/ 10 h 26"/>
                  <a:gd name="T22" fmla="*/ 8 w 10"/>
                  <a:gd name="T23" fmla="*/ 18 h 26"/>
                  <a:gd name="T24" fmla="*/ 8 w 10"/>
                  <a:gd name="T25" fmla="*/ 18 h 26"/>
                  <a:gd name="T26" fmla="*/ 6 w 10"/>
                  <a:gd name="T27" fmla="*/ 24 h 26"/>
                  <a:gd name="T28" fmla="*/ 4 w 10"/>
                  <a:gd name="T29" fmla="*/ 26 h 26"/>
                  <a:gd name="T30" fmla="*/ 2 w 10"/>
                  <a:gd name="T31" fmla="*/ 26 h 26"/>
                  <a:gd name="T32" fmla="*/ 2 w 10"/>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6">
                    <a:moveTo>
                      <a:pt x="2" y="26"/>
                    </a:moveTo>
                    <a:lnTo>
                      <a:pt x="2" y="26"/>
                    </a:lnTo>
                    <a:lnTo>
                      <a:pt x="0" y="20"/>
                    </a:lnTo>
                    <a:lnTo>
                      <a:pt x="2" y="14"/>
                    </a:lnTo>
                    <a:lnTo>
                      <a:pt x="2" y="10"/>
                    </a:lnTo>
                    <a:lnTo>
                      <a:pt x="2" y="4"/>
                    </a:lnTo>
                    <a:lnTo>
                      <a:pt x="2" y="4"/>
                    </a:lnTo>
                    <a:lnTo>
                      <a:pt x="4" y="0"/>
                    </a:lnTo>
                    <a:lnTo>
                      <a:pt x="6" y="4"/>
                    </a:lnTo>
                    <a:lnTo>
                      <a:pt x="10" y="10"/>
                    </a:lnTo>
                    <a:lnTo>
                      <a:pt x="10" y="10"/>
                    </a:lnTo>
                    <a:lnTo>
                      <a:pt x="8" y="18"/>
                    </a:lnTo>
                    <a:lnTo>
                      <a:pt x="8" y="18"/>
                    </a:lnTo>
                    <a:lnTo>
                      <a:pt x="6" y="24"/>
                    </a:lnTo>
                    <a:lnTo>
                      <a:pt x="4" y="26"/>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0" name="Freeform 2482">
                <a:extLst>
                  <a:ext uri="{FF2B5EF4-FFF2-40B4-BE49-F238E27FC236}">
                    <a16:creationId xmlns:a16="http://schemas.microsoft.com/office/drawing/2014/main" id="{77514CBC-E5E6-D7DB-163B-091B2D77E2E9}"/>
                  </a:ext>
                </a:extLst>
              </p:cNvPr>
              <p:cNvSpPr>
                <a:spLocks/>
              </p:cNvSpPr>
              <p:nvPr/>
            </p:nvSpPr>
            <p:spPr bwMode="auto">
              <a:xfrm>
                <a:off x="1700" y="1718"/>
                <a:ext cx="8" cy="14"/>
              </a:xfrm>
              <a:custGeom>
                <a:avLst/>
                <a:gdLst>
                  <a:gd name="T0" fmla="*/ 0 w 8"/>
                  <a:gd name="T1" fmla="*/ 2 h 14"/>
                  <a:gd name="T2" fmla="*/ 0 w 8"/>
                  <a:gd name="T3" fmla="*/ 2 h 14"/>
                  <a:gd name="T4" fmla="*/ 2 w 8"/>
                  <a:gd name="T5" fmla="*/ 0 h 14"/>
                  <a:gd name="T6" fmla="*/ 6 w 8"/>
                  <a:gd name="T7" fmla="*/ 0 h 14"/>
                  <a:gd name="T8" fmla="*/ 6 w 8"/>
                  <a:gd name="T9" fmla="*/ 0 h 14"/>
                  <a:gd name="T10" fmla="*/ 8 w 8"/>
                  <a:gd name="T11" fmla="*/ 6 h 14"/>
                  <a:gd name="T12" fmla="*/ 6 w 8"/>
                  <a:gd name="T13" fmla="*/ 14 h 14"/>
                  <a:gd name="T14" fmla="*/ 6 w 8"/>
                  <a:gd name="T15" fmla="*/ 14 h 14"/>
                  <a:gd name="T16" fmla="*/ 2 w 8"/>
                  <a:gd name="T17" fmla="*/ 10 h 14"/>
                  <a:gd name="T18" fmla="*/ 0 w 8"/>
                  <a:gd name="T19" fmla="*/ 2 h 14"/>
                  <a:gd name="T20" fmla="*/ 0 w 8"/>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0" y="2"/>
                    </a:moveTo>
                    <a:lnTo>
                      <a:pt x="0" y="2"/>
                    </a:lnTo>
                    <a:lnTo>
                      <a:pt x="2" y="0"/>
                    </a:lnTo>
                    <a:lnTo>
                      <a:pt x="6" y="0"/>
                    </a:lnTo>
                    <a:lnTo>
                      <a:pt x="6" y="0"/>
                    </a:lnTo>
                    <a:lnTo>
                      <a:pt x="8" y="6"/>
                    </a:lnTo>
                    <a:lnTo>
                      <a:pt x="6" y="14"/>
                    </a:lnTo>
                    <a:lnTo>
                      <a:pt x="6" y="14"/>
                    </a:lnTo>
                    <a:lnTo>
                      <a:pt x="2"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1" name="Freeform 2483">
                <a:extLst>
                  <a:ext uri="{FF2B5EF4-FFF2-40B4-BE49-F238E27FC236}">
                    <a16:creationId xmlns:a16="http://schemas.microsoft.com/office/drawing/2014/main" id="{5B0D6DCF-640F-A25F-1873-005CE589B157}"/>
                  </a:ext>
                </a:extLst>
              </p:cNvPr>
              <p:cNvSpPr>
                <a:spLocks/>
              </p:cNvSpPr>
              <p:nvPr/>
            </p:nvSpPr>
            <p:spPr bwMode="auto">
              <a:xfrm>
                <a:off x="1698" y="1678"/>
                <a:ext cx="8" cy="16"/>
              </a:xfrm>
              <a:custGeom>
                <a:avLst/>
                <a:gdLst>
                  <a:gd name="T0" fmla="*/ 8 w 8"/>
                  <a:gd name="T1" fmla="*/ 16 h 16"/>
                  <a:gd name="T2" fmla="*/ 8 w 8"/>
                  <a:gd name="T3" fmla="*/ 16 h 16"/>
                  <a:gd name="T4" fmla="*/ 4 w 8"/>
                  <a:gd name="T5" fmla="*/ 12 h 16"/>
                  <a:gd name="T6" fmla="*/ 0 w 8"/>
                  <a:gd name="T7" fmla="*/ 2 h 16"/>
                  <a:gd name="T8" fmla="*/ 0 w 8"/>
                  <a:gd name="T9" fmla="*/ 2 h 16"/>
                  <a:gd name="T10" fmla="*/ 2 w 8"/>
                  <a:gd name="T11" fmla="*/ 0 h 16"/>
                  <a:gd name="T12" fmla="*/ 2 w 8"/>
                  <a:gd name="T13" fmla="*/ 0 h 16"/>
                  <a:gd name="T14" fmla="*/ 4 w 8"/>
                  <a:gd name="T15" fmla="*/ 0 h 16"/>
                  <a:gd name="T16" fmla="*/ 6 w 8"/>
                  <a:gd name="T17" fmla="*/ 4 h 16"/>
                  <a:gd name="T18" fmla="*/ 8 w 8"/>
                  <a:gd name="T19" fmla="*/ 16 h 16"/>
                  <a:gd name="T20" fmla="*/ 8 w 8"/>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8" y="16"/>
                    </a:moveTo>
                    <a:lnTo>
                      <a:pt x="8" y="16"/>
                    </a:lnTo>
                    <a:lnTo>
                      <a:pt x="4" y="12"/>
                    </a:lnTo>
                    <a:lnTo>
                      <a:pt x="0" y="2"/>
                    </a:lnTo>
                    <a:lnTo>
                      <a:pt x="0" y="2"/>
                    </a:lnTo>
                    <a:lnTo>
                      <a:pt x="2" y="0"/>
                    </a:lnTo>
                    <a:lnTo>
                      <a:pt x="2" y="0"/>
                    </a:lnTo>
                    <a:lnTo>
                      <a:pt x="4" y="0"/>
                    </a:lnTo>
                    <a:lnTo>
                      <a:pt x="6" y="4"/>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2" name="Freeform 2484">
                <a:extLst>
                  <a:ext uri="{FF2B5EF4-FFF2-40B4-BE49-F238E27FC236}">
                    <a16:creationId xmlns:a16="http://schemas.microsoft.com/office/drawing/2014/main" id="{99337CF1-C2D6-9B1F-F041-5D683D4D540F}"/>
                  </a:ext>
                </a:extLst>
              </p:cNvPr>
              <p:cNvSpPr>
                <a:spLocks/>
              </p:cNvSpPr>
              <p:nvPr/>
            </p:nvSpPr>
            <p:spPr bwMode="auto">
              <a:xfrm>
                <a:off x="1782" y="1654"/>
                <a:ext cx="8" cy="12"/>
              </a:xfrm>
              <a:custGeom>
                <a:avLst/>
                <a:gdLst>
                  <a:gd name="T0" fmla="*/ 8 w 8"/>
                  <a:gd name="T1" fmla="*/ 0 h 12"/>
                  <a:gd name="T2" fmla="*/ 8 w 8"/>
                  <a:gd name="T3" fmla="*/ 0 h 12"/>
                  <a:gd name="T4" fmla="*/ 8 w 8"/>
                  <a:gd name="T5" fmla="*/ 4 h 12"/>
                  <a:gd name="T6" fmla="*/ 8 w 8"/>
                  <a:gd name="T7" fmla="*/ 8 h 12"/>
                  <a:gd name="T8" fmla="*/ 8 w 8"/>
                  <a:gd name="T9" fmla="*/ 8 h 12"/>
                  <a:gd name="T10" fmla="*/ 6 w 8"/>
                  <a:gd name="T11" fmla="*/ 12 h 12"/>
                  <a:gd name="T12" fmla="*/ 4 w 8"/>
                  <a:gd name="T13" fmla="*/ 10 h 12"/>
                  <a:gd name="T14" fmla="*/ 0 w 8"/>
                  <a:gd name="T15" fmla="*/ 0 h 12"/>
                  <a:gd name="T16" fmla="*/ 0 w 8"/>
                  <a:gd name="T17" fmla="*/ 0 h 12"/>
                  <a:gd name="T18" fmla="*/ 8 w 8"/>
                  <a:gd name="T19" fmla="*/ 0 h 12"/>
                  <a:gd name="T20" fmla="*/ 8 w 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0"/>
                    </a:moveTo>
                    <a:lnTo>
                      <a:pt x="8" y="0"/>
                    </a:lnTo>
                    <a:lnTo>
                      <a:pt x="8" y="4"/>
                    </a:lnTo>
                    <a:lnTo>
                      <a:pt x="8" y="8"/>
                    </a:lnTo>
                    <a:lnTo>
                      <a:pt x="8" y="8"/>
                    </a:lnTo>
                    <a:lnTo>
                      <a:pt x="6" y="12"/>
                    </a:lnTo>
                    <a:lnTo>
                      <a:pt x="4" y="10"/>
                    </a:lnTo>
                    <a:lnTo>
                      <a:pt x="0" y="0"/>
                    </a:lnTo>
                    <a:lnTo>
                      <a:pt x="0"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3" name="Freeform 2485">
                <a:extLst>
                  <a:ext uri="{FF2B5EF4-FFF2-40B4-BE49-F238E27FC236}">
                    <a16:creationId xmlns:a16="http://schemas.microsoft.com/office/drawing/2014/main" id="{A59818E8-A40A-E013-7854-1B5AD6FDE7E7}"/>
                  </a:ext>
                </a:extLst>
              </p:cNvPr>
              <p:cNvSpPr>
                <a:spLocks/>
              </p:cNvSpPr>
              <p:nvPr/>
            </p:nvSpPr>
            <p:spPr bwMode="auto">
              <a:xfrm>
                <a:off x="1748" y="1742"/>
                <a:ext cx="22" cy="36"/>
              </a:xfrm>
              <a:custGeom>
                <a:avLst/>
                <a:gdLst>
                  <a:gd name="T0" fmla="*/ 0 w 22"/>
                  <a:gd name="T1" fmla="*/ 4 h 36"/>
                  <a:gd name="T2" fmla="*/ 0 w 22"/>
                  <a:gd name="T3" fmla="*/ 4 h 36"/>
                  <a:gd name="T4" fmla="*/ 2 w 22"/>
                  <a:gd name="T5" fmla="*/ 2 h 36"/>
                  <a:gd name="T6" fmla="*/ 4 w 22"/>
                  <a:gd name="T7" fmla="*/ 0 h 36"/>
                  <a:gd name="T8" fmla="*/ 4 w 22"/>
                  <a:gd name="T9" fmla="*/ 0 h 36"/>
                  <a:gd name="T10" fmla="*/ 6 w 22"/>
                  <a:gd name="T11" fmla="*/ 2 h 36"/>
                  <a:gd name="T12" fmla="*/ 8 w 22"/>
                  <a:gd name="T13" fmla="*/ 6 h 36"/>
                  <a:gd name="T14" fmla="*/ 8 w 22"/>
                  <a:gd name="T15" fmla="*/ 12 h 36"/>
                  <a:gd name="T16" fmla="*/ 10 w 22"/>
                  <a:gd name="T17" fmla="*/ 16 h 36"/>
                  <a:gd name="T18" fmla="*/ 10 w 22"/>
                  <a:gd name="T19" fmla="*/ 16 h 36"/>
                  <a:gd name="T20" fmla="*/ 10 w 22"/>
                  <a:gd name="T21" fmla="*/ 6 h 36"/>
                  <a:gd name="T22" fmla="*/ 12 w 22"/>
                  <a:gd name="T23" fmla="*/ 2 h 36"/>
                  <a:gd name="T24" fmla="*/ 14 w 22"/>
                  <a:gd name="T25" fmla="*/ 0 h 36"/>
                  <a:gd name="T26" fmla="*/ 14 w 22"/>
                  <a:gd name="T27" fmla="*/ 0 h 36"/>
                  <a:gd name="T28" fmla="*/ 16 w 22"/>
                  <a:gd name="T29" fmla="*/ 2 h 36"/>
                  <a:gd name="T30" fmla="*/ 18 w 22"/>
                  <a:gd name="T31" fmla="*/ 0 h 36"/>
                  <a:gd name="T32" fmla="*/ 20 w 22"/>
                  <a:gd name="T33" fmla="*/ 2 h 36"/>
                  <a:gd name="T34" fmla="*/ 22 w 22"/>
                  <a:gd name="T35" fmla="*/ 8 h 36"/>
                  <a:gd name="T36" fmla="*/ 22 w 22"/>
                  <a:gd name="T37" fmla="*/ 8 h 36"/>
                  <a:gd name="T38" fmla="*/ 22 w 22"/>
                  <a:gd name="T39" fmla="*/ 12 h 36"/>
                  <a:gd name="T40" fmla="*/ 22 w 22"/>
                  <a:gd name="T41" fmla="*/ 16 h 36"/>
                  <a:gd name="T42" fmla="*/ 22 w 22"/>
                  <a:gd name="T43" fmla="*/ 16 h 36"/>
                  <a:gd name="T44" fmla="*/ 22 w 22"/>
                  <a:gd name="T45" fmla="*/ 18 h 36"/>
                  <a:gd name="T46" fmla="*/ 22 w 22"/>
                  <a:gd name="T47" fmla="*/ 18 h 36"/>
                  <a:gd name="T48" fmla="*/ 18 w 22"/>
                  <a:gd name="T49" fmla="*/ 22 h 36"/>
                  <a:gd name="T50" fmla="*/ 20 w 22"/>
                  <a:gd name="T51" fmla="*/ 26 h 36"/>
                  <a:gd name="T52" fmla="*/ 20 w 22"/>
                  <a:gd name="T53" fmla="*/ 26 h 36"/>
                  <a:gd name="T54" fmla="*/ 20 w 22"/>
                  <a:gd name="T55" fmla="*/ 26 h 36"/>
                  <a:gd name="T56" fmla="*/ 18 w 22"/>
                  <a:gd name="T57" fmla="*/ 30 h 36"/>
                  <a:gd name="T58" fmla="*/ 16 w 22"/>
                  <a:gd name="T59" fmla="*/ 32 h 36"/>
                  <a:gd name="T60" fmla="*/ 14 w 22"/>
                  <a:gd name="T61" fmla="*/ 32 h 36"/>
                  <a:gd name="T62" fmla="*/ 12 w 22"/>
                  <a:gd name="T63" fmla="*/ 34 h 36"/>
                  <a:gd name="T64" fmla="*/ 12 w 22"/>
                  <a:gd name="T65" fmla="*/ 34 h 36"/>
                  <a:gd name="T66" fmla="*/ 10 w 22"/>
                  <a:gd name="T67" fmla="*/ 36 h 36"/>
                  <a:gd name="T68" fmla="*/ 10 w 22"/>
                  <a:gd name="T69" fmla="*/ 36 h 36"/>
                  <a:gd name="T70" fmla="*/ 8 w 22"/>
                  <a:gd name="T71" fmla="*/ 34 h 36"/>
                  <a:gd name="T72" fmla="*/ 8 w 22"/>
                  <a:gd name="T73" fmla="*/ 34 h 36"/>
                  <a:gd name="T74" fmla="*/ 6 w 22"/>
                  <a:gd name="T75" fmla="*/ 26 h 36"/>
                  <a:gd name="T76" fmla="*/ 4 w 22"/>
                  <a:gd name="T77" fmla="*/ 24 h 36"/>
                  <a:gd name="T78" fmla="*/ 2 w 22"/>
                  <a:gd name="T79" fmla="*/ 22 h 36"/>
                  <a:gd name="T80" fmla="*/ 2 w 22"/>
                  <a:gd name="T81" fmla="*/ 22 h 36"/>
                  <a:gd name="T82" fmla="*/ 0 w 22"/>
                  <a:gd name="T83" fmla="*/ 20 h 36"/>
                  <a:gd name="T84" fmla="*/ 0 w 22"/>
                  <a:gd name="T85" fmla="*/ 20 h 36"/>
                  <a:gd name="T86" fmla="*/ 0 w 22"/>
                  <a:gd name="T87" fmla="*/ 16 h 36"/>
                  <a:gd name="T88" fmla="*/ 0 w 22"/>
                  <a:gd name="T89" fmla="*/ 16 h 36"/>
                  <a:gd name="T90" fmla="*/ 0 w 22"/>
                  <a:gd name="T91" fmla="*/ 16 h 36"/>
                  <a:gd name="T92" fmla="*/ 2 w 22"/>
                  <a:gd name="T93" fmla="*/ 10 h 36"/>
                  <a:gd name="T94" fmla="*/ 0 w 22"/>
                  <a:gd name="T95" fmla="*/ 4 h 36"/>
                  <a:gd name="T96" fmla="*/ 0 w 22"/>
                  <a:gd name="T9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36">
                    <a:moveTo>
                      <a:pt x="0" y="4"/>
                    </a:moveTo>
                    <a:lnTo>
                      <a:pt x="0" y="4"/>
                    </a:lnTo>
                    <a:lnTo>
                      <a:pt x="2" y="2"/>
                    </a:lnTo>
                    <a:lnTo>
                      <a:pt x="4" y="0"/>
                    </a:lnTo>
                    <a:lnTo>
                      <a:pt x="4" y="0"/>
                    </a:lnTo>
                    <a:lnTo>
                      <a:pt x="6" y="2"/>
                    </a:lnTo>
                    <a:lnTo>
                      <a:pt x="8" y="6"/>
                    </a:lnTo>
                    <a:lnTo>
                      <a:pt x="8" y="12"/>
                    </a:lnTo>
                    <a:lnTo>
                      <a:pt x="10" y="16"/>
                    </a:lnTo>
                    <a:lnTo>
                      <a:pt x="10" y="16"/>
                    </a:lnTo>
                    <a:lnTo>
                      <a:pt x="10" y="6"/>
                    </a:lnTo>
                    <a:lnTo>
                      <a:pt x="12" y="2"/>
                    </a:lnTo>
                    <a:lnTo>
                      <a:pt x="14" y="0"/>
                    </a:lnTo>
                    <a:lnTo>
                      <a:pt x="14" y="0"/>
                    </a:lnTo>
                    <a:lnTo>
                      <a:pt x="16" y="2"/>
                    </a:lnTo>
                    <a:lnTo>
                      <a:pt x="18" y="0"/>
                    </a:lnTo>
                    <a:lnTo>
                      <a:pt x="20" y="2"/>
                    </a:lnTo>
                    <a:lnTo>
                      <a:pt x="22" y="8"/>
                    </a:lnTo>
                    <a:lnTo>
                      <a:pt x="22" y="8"/>
                    </a:lnTo>
                    <a:lnTo>
                      <a:pt x="22" y="12"/>
                    </a:lnTo>
                    <a:lnTo>
                      <a:pt x="22" y="16"/>
                    </a:lnTo>
                    <a:lnTo>
                      <a:pt x="22" y="16"/>
                    </a:lnTo>
                    <a:lnTo>
                      <a:pt x="22" y="18"/>
                    </a:lnTo>
                    <a:lnTo>
                      <a:pt x="22" y="18"/>
                    </a:lnTo>
                    <a:lnTo>
                      <a:pt x="18" y="22"/>
                    </a:lnTo>
                    <a:lnTo>
                      <a:pt x="20" y="26"/>
                    </a:lnTo>
                    <a:lnTo>
                      <a:pt x="20" y="26"/>
                    </a:lnTo>
                    <a:lnTo>
                      <a:pt x="20" y="26"/>
                    </a:lnTo>
                    <a:lnTo>
                      <a:pt x="18" y="30"/>
                    </a:lnTo>
                    <a:lnTo>
                      <a:pt x="16" y="32"/>
                    </a:lnTo>
                    <a:lnTo>
                      <a:pt x="14" y="32"/>
                    </a:lnTo>
                    <a:lnTo>
                      <a:pt x="12" y="34"/>
                    </a:lnTo>
                    <a:lnTo>
                      <a:pt x="12" y="34"/>
                    </a:lnTo>
                    <a:lnTo>
                      <a:pt x="10" y="36"/>
                    </a:lnTo>
                    <a:lnTo>
                      <a:pt x="10" y="36"/>
                    </a:lnTo>
                    <a:lnTo>
                      <a:pt x="8" y="34"/>
                    </a:lnTo>
                    <a:lnTo>
                      <a:pt x="8" y="34"/>
                    </a:lnTo>
                    <a:lnTo>
                      <a:pt x="6" y="26"/>
                    </a:lnTo>
                    <a:lnTo>
                      <a:pt x="4" y="24"/>
                    </a:lnTo>
                    <a:lnTo>
                      <a:pt x="2" y="22"/>
                    </a:lnTo>
                    <a:lnTo>
                      <a:pt x="2" y="22"/>
                    </a:lnTo>
                    <a:lnTo>
                      <a:pt x="0" y="20"/>
                    </a:lnTo>
                    <a:lnTo>
                      <a:pt x="0" y="20"/>
                    </a:lnTo>
                    <a:lnTo>
                      <a:pt x="0" y="16"/>
                    </a:lnTo>
                    <a:lnTo>
                      <a:pt x="0" y="16"/>
                    </a:lnTo>
                    <a:lnTo>
                      <a:pt x="0" y="16"/>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4" name="Freeform 2486">
                <a:extLst>
                  <a:ext uri="{FF2B5EF4-FFF2-40B4-BE49-F238E27FC236}">
                    <a16:creationId xmlns:a16="http://schemas.microsoft.com/office/drawing/2014/main" id="{4FDA3203-F3CB-737A-CD08-01FFBF20C782}"/>
                  </a:ext>
                </a:extLst>
              </p:cNvPr>
              <p:cNvSpPr>
                <a:spLocks/>
              </p:cNvSpPr>
              <p:nvPr/>
            </p:nvSpPr>
            <p:spPr bwMode="auto">
              <a:xfrm>
                <a:off x="1736" y="1571"/>
                <a:ext cx="6" cy="12"/>
              </a:xfrm>
              <a:custGeom>
                <a:avLst/>
                <a:gdLst>
                  <a:gd name="T0" fmla="*/ 6 w 6"/>
                  <a:gd name="T1" fmla="*/ 10 h 12"/>
                  <a:gd name="T2" fmla="*/ 6 w 6"/>
                  <a:gd name="T3" fmla="*/ 10 h 12"/>
                  <a:gd name="T4" fmla="*/ 4 w 6"/>
                  <a:gd name="T5" fmla="*/ 12 h 12"/>
                  <a:gd name="T6" fmla="*/ 0 w 6"/>
                  <a:gd name="T7" fmla="*/ 10 h 12"/>
                  <a:gd name="T8" fmla="*/ 0 w 6"/>
                  <a:gd name="T9" fmla="*/ 10 h 12"/>
                  <a:gd name="T10" fmla="*/ 2 w 6"/>
                  <a:gd name="T11" fmla="*/ 2 h 12"/>
                  <a:gd name="T12" fmla="*/ 4 w 6"/>
                  <a:gd name="T13" fmla="*/ 0 h 12"/>
                  <a:gd name="T14" fmla="*/ 6 w 6"/>
                  <a:gd name="T15" fmla="*/ 2 h 12"/>
                  <a:gd name="T16" fmla="*/ 6 w 6"/>
                  <a:gd name="T17" fmla="*/ 10 h 12"/>
                  <a:gd name="T18" fmla="*/ 6 w 6"/>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6" y="10"/>
                    </a:moveTo>
                    <a:lnTo>
                      <a:pt x="6" y="10"/>
                    </a:lnTo>
                    <a:lnTo>
                      <a:pt x="4" y="12"/>
                    </a:lnTo>
                    <a:lnTo>
                      <a:pt x="0" y="10"/>
                    </a:lnTo>
                    <a:lnTo>
                      <a:pt x="0" y="10"/>
                    </a:lnTo>
                    <a:lnTo>
                      <a:pt x="2" y="2"/>
                    </a:lnTo>
                    <a:lnTo>
                      <a:pt x="4" y="0"/>
                    </a:lnTo>
                    <a:lnTo>
                      <a:pt x="6"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5" name="Freeform 2487">
                <a:extLst>
                  <a:ext uri="{FF2B5EF4-FFF2-40B4-BE49-F238E27FC236}">
                    <a16:creationId xmlns:a16="http://schemas.microsoft.com/office/drawing/2014/main" id="{BD8FF7D4-8BF6-91F9-3E06-045F4D188CC5}"/>
                  </a:ext>
                </a:extLst>
              </p:cNvPr>
              <p:cNvSpPr>
                <a:spLocks/>
              </p:cNvSpPr>
              <p:nvPr/>
            </p:nvSpPr>
            <p:spPr bwMode="auto">
              <a:xfrm>
                <a:off x="1738" y="1589"/>
                <a:ext cx="10" cy="28"/>
              </a:xfrm>
              <a:custGeom>
                <a:avLst/>
                <a:gdLst>
                  <a:gd name="T0" fmla="*/ 4 w 10"/>
                  <a:gd name="T1" fmla="*/ 24 h 28"/>
                  <a:gd name="T2" fmla="*/ 4 w 10"/>
                  <a:gd name="T3" fmla="*/ 24 h 28"/>
                  <a:gd name="T4" fmla="*/ 2 w 10"/>
                  <a:gd name="T5" fmla="*/ 20 h 28"/>
                  <a:gd name="T6" fmla="*/ 2 w 10"/>
                  <a:gd name="T7" fmla="*/ 20 h 28"/>
                  <a:gd name="T8" fmla="*/ 2 w 10"/>
                  <a:gd name="T9" fmla="*/ 10 h 28"/>
                  <a:gd name="T10" fmla="*/ 0 w 10"/>
                  <a:gd name="T11" fmla="*/ 6 h 28"/>
                  <a:gd name="T12" fmla="*/ 2 w 10"/>
                  <a:gd name="T13" fmla="*/ 2 h 28"/>
                  <a:gd name="T14" fmla="*/ 2 w 10"/>
                  <a:gd name="T15" fmla="*/ 2 h 28"/>
                  <a:gd name="T16" fmla="*/ 4 w 10"/>
                  <a:gd name="T17" fmla="*/ 0 h 28"/>
                  <a:gd name="T18" fmla="*/ 4 w 10"/>
                  <a:gd name="T19" fmla="*/ 2 h 28"/>
                  <a:gd name="T20" fmla="*/ 4 w 10"/>
                  <a:gd name="T21" fmla="*/ 6 h 28"/>
                  <a:gd name="T22" fmla="*/ 6 w 10"/>
                  <a:gd name="T23" fmla="*/ 10 h 28"/>
                  <a:gd name="T24" fmla="*/ 6 w 10"/>
                  <a:gd name="T25" fmla="*/ 14 h 28"/>
                  <a:gd name="T26" fmla="*/ 6 w 10"/>
                  <a:gd name="T27" fmla="*/ 14 h 28"/>
                  <a:gd name="T28" fmla="*/ 10 w 10"/>
                  <a:gd name="T29" fmla="*/ 20 h 28"/>
                  <a:gd name="T30" fmla="*/ 10 w 10"/>
                  <a:gd name="T31" fmla="*/ 22 h 28"/>
                  <a:gd name="T32" fmla="*/ 10 w 10"/>
                  <a:gd name="T33" fmla="*/ 28 h 28"/>
                  <a:gd name="T34" fmla="*/ 10 w 10"/>
                  <a:gd name="T35" fmla="*/ 28 h 28"/>
                  <a:gd name="T36" fmla="*/ 8 w 10"/>
                  <a:gd name="T37" fmla="*/ 28 h 28"/>
                  <a:gd name="T38" fmla="*/ 8 w 10"/>
                  <a:gd name="T39" fmla="*/ 28 h 28"/>
                  <a:gd name="T40" fmla="*/ 4 w 10"/>
                  <a:gd name="T41" fmla="*/ 24 h 28"/>
                  <a:gd name="T42" fmla="*/ 4 w 10"/>
                  <a:gd name="T43"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8">
                    <a:moveTo>
                      <a:pt x="4" y="24"/>
                    </a:moveTo>
                    <a:lnTo>
                      <a:pt x="4" y="24"/>
                    </a:lnTo>
                    <a:lnTo>
                      <a:pt x="2" y="20"/>
                    </a:lnTo>
                    <a:lnTo>
                      <a:pt x="2" y="20"/>
                    </a:lnTo>
                    <a:lnTo>
                      <a:pt x="2" y="10"/>
                    </a:lnTo>
                    <a:lnTo>
                      <a:pt x="0" y="6"/>
                    </a:lnTo>
                    <a:lnTo>
                      <a:pt x="2" y="2"/>
                    </a:lnTo>
                    <a:lnTo>
                      <a:pt x="2" y="2"/>
                    </a:lnTo>
                    <a:lnTo>
                      <a:pt x="4" y="0"/>
                    </a:lnTo>
                    <a:lnTo>
                      <a:pt x="4" y="2"/>
                    </a:lnTo>
                    <a:lnTo>
                      <a:pt x="4" y="6"/>
                    </a:lnTo>
                    <a:lnTo>
                      <a:pt x="6" y="10"/>
                    </a:lnTo>
                    <a:lnTo>
                      <a:pt x="6" y="14"/>
                    </a:lnTo>
                    <a:lnTo>
                      <a:pt x="6" y="14"/>
                    </a:lnTo>
                    <a:lnTo>
                      <a:pt x="10" y="20"/>
                    </a:lnTo>
                    <a:lnTo>
                      <a:pt x="10" y="22"/>
                    </a:lnTo>
                    <a:lnTo>
                      <a:pt x="10" y="28"/>
                    </a:lnTo>
                    <a:lnTo>
                      <a:pt x="10" y="28"/>
                    </a:lnTo>
                    <a:lnTo>
                      <a:pt x="8" y="28"/>
                    </a:lnTo>
                    <a:lnTo>
                      <a:pt x="8" y="28"/>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6" name="Freeform 2488">
                <a:extLst>
                  <a:ext uri="{FF2B5EF4-FFF2-40B4-BE49-F238E27FC236}">
                    <a16:creationId xmlns:a16="http://schemas.microsoft.com/office/drawing/2014/main" id="{8540B6C3-532C-C1CF-D48B-AEDEFA469E9B}"/>
                  </a:ext>
                </a:extLst>
              </p:cNvPr>
              <p:cNvSpPr>
                <a:spLocks/>
              </p:cNvSpPr>
              <p:nvPr/>
            </p:nvSpPr>
            <p:spPr bwMode="auto">
              <a:xfrm>
                <a:off x="1724" y="1561"/>
                <a:ext cx="8" cy="20"/>
              </a:xfrm>
              <a:custGeom>
                <a:avLst/>
                <a:gdLst>
                  <a:gd name="T0" fmla="*/ 4 w 8"/>
                  <a:gd name="T1" fmla="*/ 0 h 20"/>
                  <a:gd name="T2" fmla="*/ 4 w 8"/>
                  <a:gd name="T3" fmla="*/ 0 h 20"/>
                  <a:gd name="T4" fmla="*/ 8 w 8"/>
                  <a:gd name="T5" fmla="*/ 20 h 20"/>
                  <a:gd name="T6" fmla="*/ 8 w 8"/>
                  <a:gd name="T7" fmla="*/ 20 h 20"/>
                  <a:gd name="T8" fmla="*/ 4 w 8"/>
                  <a:gd name="T9" fmla="*/ 20 h 20"/>
                  <a:gd name="T10" fmla="*/ 4 w 8"/>
                  <a:gd name="T11" fmla="*/ 20 h 20"/>
                  <a:gd name="T12" fmla="*/ 4 w 8"/>
                  <a:gd name="T13" fmla="*/ 14 h 20"/>
                  <a:gd name="T14" fmla="*/ 2 w 8"/>
                  <a:gd name="T15" fmla="*/ 10 h 20"/>
                  <a:gd name="T16" fmla="*/ 0 w 8"/>
                  <a:gd name="T17" fmla="*/ 6 h 20"/>
                  <a:gd name="T18" fmla="*/ 2 w 8"/>
                  <a:gd name="T19" fmla="*/ 4 h 20"/>
                  <a:gd name="T20" fmla="*/ 4 w 8"/>
                  <a:gd name="T21" fmla="*/ 0 h 20"/>
                  <a:gd name="T22" fmla="*/ 4 w 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0">
                    <a:moveTo>
                      <a:pt x="4" y="0"/>
                    </a:moveTo>
                    <a:lnTo>
                      <a:pt x="4" y="0"/>
                    </a:lnTo>
                    <a:lnTo>
                      <a:pt x="8" y="20"/>
                    </a:lnTo>
                    <a:lnTo>
                      <a:pt x="8" y="20"/>
                    </a:lnTo>
                    <a:lnTo>
                      <a:pt x="4" y="20"/>
                    </a:lnTo>
                    <a:lnTo>
                      <a:pt x="4" y="20"/>
                    </a:lnTo>
                    <a:lnTo>
                      <a:pt x="4" y="14"/>
                    </a:lnTo>
                    <a:lnTo>
                      <a:pt x="2" y="10"/>
                    </a:lnTo>
                    <a:lnTo>
                      <a:pt x="0" y="6"/>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7" name="Freeform 2489">
                <a:extLst>
                  <a:ext uri="{FF2B5EF4-FFF2-40B4-BE49-F238E27FC236}">
                    <a16:creationId xmlns:a16="http://schemas.microsoft.com/office/drawing/2014/main" id="{FCD6E78A-3107-0603-586C-F011402632FE}"/>
                  </a:ext>
                </a:extLst>
              </p:cNvPr>
              <p:cNvSpPr>
                <a:spLocks/>
              </p:cNvSpPr>
              <p:nvPr/>
            </p:nvSpPr>
            <p:spPr bwMode="auto">
              <a:xfrm>
                <a:off x="1624" y="2518"/>
                <a:ext cx="28" cy="54"/>
              </a:xfrm>
              <a:custGeom>
                <a:avLst/>
                <a:gdLst>
                  <a:gd name="T0" fmla="*/ 24 w 28"/>
                  <a:gd name="T1" fmla="*/ 42 h 54"/>
                  <a:gd name="T2" fmla="*/ 24 w 28"/>
                  <a:gd name="T3" fmla="*/ 42 h 54"/>
                  <a:gd name="T4" fmla="*/ 26 w 28"/>
                  <a:gd name="T5" fmla="*/ 48 h 54"/>
                  <a:gd name="T6" fmla="*/ 28 w 28"/>
                  <a:gd name="T7" fmla="*/ 54 h 54"/>
                  <a:gd name="T8" fmla="*/ 28 w 28"/>
                  <a:gd name="T9" fmla="*/ 54 h 54"/>
                  <a:gd name="T10" fmla="*/ 24 w 28"/>
                  <a:gd name="T11" fmla="*/ 54 h 54"/>
                  <a:gd name="T12" fmla="*/ 24 w 28"/>
                  <a:gd name="T13" fmla="*/ 54 h 54"/>
                  <a:gd name="T14" fmla="*/ 6 w 28"/>
                  <a:gd name="T15" fmla="*/ 40 h 54"/>
                  <a:gd name="T16" fmla="*/ 6 w 28"/>
                  <a:gd name="T17" fmla="*/ 40 h 54"/>
                  <a:gd name="T18" fmla="*/ 4 w 28"/>
                  <a:gd name="T19" fmla="*/ 36 h 54"/>
                  <a:gd name="T20" fmla="*/ 2 w 28"/>
                  <a:gd name="T21" fmla="*/ 28 h 54"/>
                  <a:gd name="T22" fmla="*/ 2 w 28"/>
                  <a:gd name="T23" fmla="*/ 28 h 54"/>
                  <a:gd name="T24" fmla="*/ 4 w 28"/>
                  <a:gd name="T25" fmla="*/ 26 h 54"/>
                  <a:gd name="T26" fmla="*/ 4 w 28"/>
                  <a:gd name="T27" fmla="*/ 24 h 54"/>
                  <a:gd name="T28" fmla="*/ 4 w 28"/>
                  <a:gd name="T29" fmla="*/ 24 h 54"/>
                  <a:gd name="T30" fmla="*/ 0 w 28"/>
                  <a:gd name="T31" fmla="*/ 20 h 54"/>
                  <a:gd name="T32" fmla="*/ 0 w 28"/>
                  <a:gd name="T33" fmla="*/ 14 h 54"/>
                  <a:gd name="T34" fmla="*/ 0 w 28"/>
                  <a:gd name="T35" fmla="*/ 2 h 54"/>
                  <a:gd name="T36" fmla="*/ 0 w 28"/>
                  <a:gd name="T37" fmla="*/ 2 h 54"/>
                  <a:gd name="T38" fmla="*/ 2 w 28"/>
                  <a:gd name="T39" fmla="*/ 0 h 54"/>
                  <a:gd name="T40" fmla="*/ 4 w 28"/>
                  <a:gd name="T41" fmla="*/ 0 h 54"/>
                  <a:gd name="T42" fmla="*/ 4 w 28"/>
                  <a:gd name="T43" fmla="*/ 0 h 54"/>
                  <a:gd name="T44" fmla="*/ 6 w 28"/>
                  <a:gd name="T45" fmla="*/ 2 h 54"/>
                  <a:gd name="T46" fmla="*/ 6 w 28"/>
                  <a:gd name="T47" fmla="*/ 2 h 54"/>
                  <a:gd name="T48" fmla="*/ 8 w 28"/>
                  <a:gd name="T49" fmla="*/ 14 h 54"/>
                  <a:gd name="T50" fmla="*/ 8 w 28"/>
                  <a:gd name="T51" fmla="*/ 18 h 54"/>
                  <a:gd name="T52" fmla="*/ 10 w 28"/>
                  <a:gd name="T53" fmla="*/ 18 h 54"/>
                  <a:gd name="T54" fmla="*/ 12 w 28"/>
                  <a:gd name="T55" fmla="*/ 18 h 54"/>
                  <a:gd name="T56" fmla="*/ 12 w 28"/>
                  <a:gd name="T57" fmla="*/ 18 h 54"/>
                  <a:gd name="T58" fmla="*/ 16 w 28"/>
                  <a:gd name="T59" fmla="*/ 18 h 54"/>
                  <a:gd name="T60" fmla="*/ 18 w 28"/>
                  <a:gd name="T61" fmla="*/ 16 h 54"/>
                  <a:gd name="T62" fmla="*/ 22 w 28"/>
                  <a:gd name="T63" fmla="*/ 18 h 54"/>
                  <a:gd name="T64" fmla="*/ 26 w 28"/>
                  <a:gd name="T65" fmla="*/ 20 h 54"/>
                  <a:gd name="T66" fmla="*/ 26 w 28"/>
                  <a:gd name="T67" fmla="*/ 20 h 54"/>
                  <a:gd name="T68" fmla="*/ 26 w 28"/>
                  <a:gd name="T69" fmla="*/ 24 h 54"/>
                  <a:gd name="T70" fmla="*/ 26 w 28"/>
                  <a:gd name="T71" fmla="*/ 24 h 54"/>
                  <a:gd name="T72" fmla="*/ 26 w 28"/>
                  <a:gd name="T73" fmla="*/ 24 h 54"/>
                  <a:gd name="T74" fmla="*/ 28 w 28"/>
                  <a:gd name="T75" fmla="*/ 24 h 54"/>
                  <a:gd name="T76" fmla="*/ 28 w 28"/>
                  <a:gd name="T77" fmla="*/ 24 h 54"/>
                  <a:gd name="T78" fmla="*/ 28 w 28"/>
                  <a:gd name="T79" fmla="*/ 36 h 54"/>
                  <a:gd name="T80" fmla="*/ 28 w 28"/>
                  <a:gd name="T81" fmla="*/ 36 h 54"/>
                  <a:gd name="T82" fmla="*/ 26 w 28"/>
                  <a:gd name="T83" fmla="*/ 38 h 54"/>
                  <a:gd name="T84" fmla="*/ 24 w 28"/>
                  <a:gd name="T85" fmla="*/ 38 h 54"/>
                  <a:gd name="T86" fmla="*/ 22 w 28"/>
                  <a:gd name="T87" fmla="*/ 36 h 54"/>
                  <a:gd name="T88" fmla="*/ 18 w 28"/>
                  <a:gd name="T89" fmla="*/ 34 h 54"/>
                  <a:gd name="T90" fmla="*/ 18 w 28"/>
                  <a:gd name="T91" fmla="*/ 34 h 54"/>
                  <a:gd name="T92" fmla="*/ 16 w 28"/>
                  <a:gd name="T93" fmla="*/ 34 h 54"/>
                  <a:gd name="T94" fmla="*/ 16 w 28"/>
                  <a:gd name="T95" fmla="*/ 34 h 54"/>
                  <a:gd name="T96" fmla="*/ 20 w 28"/>
                  <a:gd name="T97" fmla="*/ 36 h 54"/>
                  <a:gd name="T98" fmla="*/ 22 w 28"/>
                  <a:gd name="T99" fmla="*/ 38 h 54"/>
                  <a:gd name="T100" fmla="*/ 24 w 28"/>
                  <a:gd name="T101" fmla="*/ 42 h 54"/>
                  <a:gd name="T102" fmla="*/ 24 w 28"/>
                  <a:gd name="T103"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54">
                    <a:moveTo>
                      <a:pt x="24" y="42"/>
                    </a:moveTo>
                    <a:lnTo>
                      <a:pt x="24" y="42"/>
                    </a:lnTo>
                    <a:lnTo>
                      <a:pt x="26" y="48"/>
                    </a:lnTo>
                    <a:lnTo>
                      <a:pt x="28" y="54"/>
                    </a:lnTo>
                    <a:lnTo>
                      <a:pt x="28" y="54"/>
                    </a:lnTo>
                    <a:lnTo>
                      <a:pt x="24" y="54"/>
                    </a:lnTo>
                    <a:lnTo>
                      <a:pt x="24" y="54"/>
                    </a:lnTo>
                    <a:lnTo>
                      <a:pt x="6" y="40"/>
                    </a:lnTo>
                    <a:lnTo>
                      <a:pt x="6" y="40"/>
                    </a:lnTo>
                    <a:lnTo>
                      <a:pt x="4" y="36"/>
                    </a:lnTo>
                    <a:lnTo>
                      <a:pt x="2" y="28"/>
                    </a:lnTo>
                    <a:lnTo>
                      <a:pt x="2" y="28"/>
                    </a:lnTo>
                    <a:lnTo>
                      <a:pt x="4" y="26"/>
                    </a:lnTo>
                    <a:lnTo>
                      <a:pt x="4" y="24"/>
                    </a:lnTo>
                    <a:lnTo>
                      <a:pt x="4" y="24"/>
                    </a:lnTo>
                    <a:lnTo>
                      <a:pt x="0" y="20"/>
                    </a:lnTo>
                    <a:lnTo>
                      <a:pt x="0" y="14"/>
                    </a:lnTo>
                    <a:lnTo>
                      <a:pt x="0" y="2"/>
                    </a:lnTo>
                    <a:lnTo>
                      <a:pt x="0" y="2"/>
                    </a:lnTo>
                    <a:lnTo>
                      <a:pt x="2" y="0"/>
                    </a:lnTo>
                    <a:lnTo>
                      <a:pt x="4" y="0"/>
                    </a:lnTo>
                    <a:lnTo>
                      <a:pt x="4" y="0"/>
                    </a:lnTo>
                    <a:lnTo>
                      <a:pt x="6" y="2"/>
                    </a:lnTo>
                    <a:lnTo>
                      <a:pt x="6" y="2"/>
                    </a:lnTo>
                    <a:lnTo>
                      <a:pt x="8" y="14"/>
                    </a:lnTo>
                    <a:lnTo>
                      <a:pt x="8" y="18"/>
                    </a:lnTo>
                    <a:lnTo>
                      <a:pt x="10" y="18"/>
                    </a:lnTo>
                    <a:lnTo>
                      <a:pt x="12" y="18"/>
                    </a:lnTo>
                    <a:lnTo>
                      <a:pt x="12" y="18"/>
                    </a:lnTo>
                    <a:lnTo>
                      <a:pt x="16" y="18"/>
                    </a:lnTo>
                    <a:lnTo>
                      <a:pt x="18" y="16"/>
                    </a:lnTo>
                    <a:lnTo>
                      <a:pt x="22" y="18"/>
                    </a:lnTo>
                    <a:lnTo>
                      <a:pt x="26" y="20"/>
                    </a:lnTo>
                    <a:lnTo>
                      <a:pt x="26" y="20"/>
                    </a:lnTo>
                    <a:lnTo>
                      <a:pt x="26" y="24"/>
                    </a:lnTo>
                    <a:lnTo>
                      <a:pt x="26" y="24"/>
                    </a:lnTo>
                    <a:lnTo>
                      <a:pt x="26" y="24"/>
                    </a:lnTo>
                    <a:lnTo>
                      <a:pt x="28" y="24"/>
                    </a:lnTo>
                    <a:lnTo>
                      <a:pt x="28" y="24"/>
                    </a:lnTo>
                    <a:lnTo>
                      <a:pt x="28" y="36"/>
                    </a:lnTo>
                    <a:lnTo>
                      <a:pt x="28" y="36"/>
                    </a:lnTo>
                    <a:lnTo>
                      <a:pt x="26" y="38"/>
                    </a:lnTo>
                    <a:lnTo>
                      <a:pt x="24" y="38"/>
                    </a:lnTo>
                    <a:lnTo>
                      <a:pt x="22" y="36"/>
                    </a:lnTo>
                    <a:lnTo>
                      <a:pt x="18" y="34"/>
                    </a:lnTo>
                    <a:lnTo>
                      <a:pt x="18" y="34"/>
                    </a:lnTo>
                    <a:lnTo>
                      <a:pt x="16" y="34"/>
                    </a:lnTo>
                    <a:lnTo>
                      <a:pt x="16" y="34"/>
                    </a:lnTo>
                    <a:lnTo>
                      <a:pt x="20" y="36"/>
                    </a:lnTo>
                    <a:lnTo>
                      <a:pt x="22" y="38"/>
                    </a:lnTo>
                    <a:lnTo>
                      <a:pt x="24" y="42"/>
                    </a:lnTo>
                    <a:lnTo>
                      <a:pt x="2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8" name="Freeform 2490">
                <a:extLst>
                  <a:ext uri="{FF2B5EF4-FFF2-40B4-BE49-F238E27FC236}">
                    <a16:creationId xmlns:a16="http://schemas.microsoft.com/office/drawing/2014/main" id="{48200D05-82C3-B4EF-3BC7-242C042E39F7}"/>
                  </a:ext>
                </a:extLst>
              </p:cNvPr>
              <p:cNvSpPr>
                <a:spLocks/>
              </p:cNvSpPr>
              <p:nvPr/>
            </p:nvSpPr>
            <p:spPr bwMode="auto">
              <a:xfrm>
                <a:off x="1640" y="2576"/>
                <a:ext cx="2" cy="12"/>
              </a:xfrm>
              <a:custGeom>
                <a:avLst/>
                <a:gdLst>
                  <a:gd name="T0" fmla="*/ 2 w 2"/>
                  <a:gd name="T1" fmla="*/ 10 h 12"/>
                  <a:gd name="T2" fmla="*/ 2 w 2"/>
                  <a:gd name="T3" fmla="*/ 10 h 12"/>
                  <a:gd name="T4" fmla="*/ 0 w 2"/>
                  <a:gd name="T5" fmla="*/ 12 h 12"/>
                  <a:gd name="T6" fmla="*/ 0 w 2"/>
                  <a:gd name="T7" fmla="*/ 12 h 12"/>
                  <a:gd name="T8" fmla="*/ 0 w 2"/>
                  <a:gd name="T9" fmla="*/ 0 h 12"/>
                  <a:gd name="T10" fmla="*/ 0 w 2"/>
                  <a:gd name="T11" fmla="*/ 0 h 12"/>
                  <a:gd name="T12" fmla="*/ 2 w 2"/>
                  <a:gd name="T13" fmla="*/ 10 h 12"/>
                  <a:gd name="T14" fmla="*/ 2 w 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2" y="10"/>
                    </a:moveTo>
                    <a:lnTo>
                      <a:pt x="2" y="10"/>
                    </a:lnTo>
                    <a:lnTo>
                      <a:pt x="0" y="12"/>
                    </a:lnTo>
                    <a:lnTo>
                      <a:pt x="0" y="12"/>
                    </a:lnTo>
                    <a:lnTo>
                      <a:pt x="0" y="0"/>
                    </a:lnTo>
                    <a:lnTo>
                      <a:pt x="0" y="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9" name="Freeform 2491">
                <a:extLst>
                  <a:ext uri="{FF2B5EF4-FFF2-40B4-BE49-F238E27FC236}">
                    <a16:creationId xmlns:a16="http://schemas.microsoft.com/office/drawing/2014/main" id="{0CEAB0FC-5BE4-C8C1-44B5-A7397D32E859}"/>
                  </a:ext>
                </a:extLst>
              </p:cNvPr>
              <p:cNvSpPr>
                <a:spLocks/>
              </p:cNvSpPr>
              <p:nvPr/>
            </p:nvSpPr>
            <p:spPr bwMode="auto">
              <a:xfrm>
                <a:off x="1610" y="2452"/>
                <a:ext cx="36" cy="68"/>
              </a:xfrm>
              <a:custGeom>
                <a:avLst/>
                <a:gdLst>
                  <a:gd name="T0" fmla="*/ 20 w 36"/>
                  <a:gd name="T1" fmla="*/ 68 h 68"/>
                  <a:gd name="T2" fmla="*/ 20 w 36"/>
                  <a:gd name="T3" fmla="*/ 68 h 68"/>
                  <a:gd name="T4" fmla="*/ 14 w 36"/>
                  <a:gd name="T5" fmla="*/ 68 h 68"/>
                  <a:gd name="T6" fmla="*/ 14 w 36"/>
                  <a:gd name="T7" fmla="*/ 68 h 68"/>
                  <a:gd name="T8" fmla="*/ 12 w 36"/>
                  <a:gd name="T9" fmla="*/ 68 h 68"/>
                  <a:gd name="T10" fmla="*/ 12 w 36"/>
                  <a:gd name="T11" fmla="*/ 68 h 68"/>
                  <a:gd name="T12" fmla="*/ 10 w 36"/>
                  <a:gd name="T13" fmla="*/ 62 h 68"/>
                  <a:gd name="T14" fmla="*/ 10 w 36"/>
                  <a:gd name="T15" fmla="*/ 62 h 68"/>
                  <a:gd name="T16" fmla="*/ 10 w 36"/>
                  <a:gd name="T17" fmla="*/ 52 h 68"/>
                  <a:gd name="T18" fmla="*/ 8 w 36"/>
                  <a:gd name="T19" fmla="*/ 46 h 68"/>
                  <a:gd name="T20" fmla="*/ 6 w 36"/>
                  <a:gd name="T21" fmla="*/ 44 h 68"/>
                  <a:gd name="T22" fmla="*/ 2 w 36"/>
                  <a:gd name="T23" fmla="*/ 42 h 68"/>
                  <a:gd name="T24" fmla="*/ 2 w 36"/>
                  <a:gd name="T25" fmla="*/ 42 h 68"/>
                  <a:gd name="T26" fmla="*/ 0 w 36"/>
                  <a:gd name="T27" fmla="*/ 40 h 68"/>
                  <a:gd name="T28" fmla="*/ 0 w 36"/>
                  <a:gd name="T29" fmla="*/ 36 h 68"/>
                  <a:gd name="T30" fmla="*/ 0 w 36"/>
                  <a:gd name="T31" fmla="*/ 36 h 68"/>
                  <a:gd name="T32" fmla="*/ 2 w 36"/>
                  <a:gd name="T33" fmla="*/ 32 h 68"/>
                  <a:gd name="T34" fmla="*/ 2 w 36"/>
                  <a:gd name="T35" fmla="*/ 32 h 68"/>
                  <a:gd name="T36" fmla="*/ 2 w 36"/>
                  <a:gd name="T37" fmla="*/ 32 h 68"/>
                  <a:gd name="T38" fmla="*/ 4 w 36"/>
                  <a:gd name="T39" fmla="*/ 32 h 68"/>
                  <a:gd name="T40" fmla="*/ 6 w 36"/>
                  <a:gd name="T41" fmla="*/ 30 h 68"/>
                  <a:gd name="T42" fmla="*/ 6 w 36"/>
                  <a:gd name="T43" fmla="*/ 24 h 68"/>
                  <a:gd name="T44" fmla="*/ 6 w 36"/>
                  <a:gd name="T45" fmla="*/ 24 h 68"/>
                  <a:gd name="T46" fmla="*/ 6 w 36"/>
                  <a:gd name="T47" fmla="*/ 22 h 68"/>
                  <a:gd name="T48" fmla="*/ 6 w 36"/>
                  <a:gd name="T49" fmla="*/ 22 h 68"/>
                  <a:gd name="T50" fmla="*/ 8 w 36"/>
                  <a:gd name="T51" fmla="*/ 22 h 68"/>
                  <a:gd name="T52" fmla="*/ 10 w 36"/>
                  <a:gd name="T53" fmla="*/ 22 h 68"/>
                  <a:gd name="T54" fmla="*/ 10 w 36"/>
                  <a:gd name="T55" fmla="*/ 22 h 68"/>
                  <a:gd name="T56" fmla="*/ 12 w 36"/>
                  <a:gd name="T57" fmla="*/ 18 h 68"/>
                  <a:gd name="T58" fmla="*/ 12 w 36"/>
                  <a:gd name="T59" fmla="*/ 14 h 68"/>
                  <a:gd name="T60" fmla="*/ 10 w 36"/>
                  <a:gd name="T61" fmla="*/ 4 h 68"/>
                  <a:gd name="T62" fmla="*/ 10 w 36"/>
                  <a:gd name="T63" fmla="*/ 4 h 68"/>
                  <a:gd name="T64" fmla="*/ 12 w 36"/>
                  <a:gd name="T65" fmla="*/ 0 h 68"/>
                  <a:gd name="T66" fmla="*/ 14 w 36"/>
                  <a:gd name="T67" fmla="*/ 0 h 68"/>
                  <a:gd name="T68" fmla="*/ 14 w 36"/>
                  <a:gd name="T69" fmla="*/ 0 h 68"/>
                  <a:gd name="T70" fmla="*/ 14 w 36"/>
                  <a:gd name="T71" fmla="*/ 0 h 68"/>
                  <a:gd name="T72" fmla="*/ 18 w 36"/>
                  <a:gd name="T73" fmla="*/ 10 h 68"/>
                  <a:gd name="T74" fmla="*/ 24 w 36"/>
                  <a:gd name="T75" fmla="*/ 18 h 68"/>
                  <a:gd name="T76" fmla="*/ 28 w 36"/>
                  <a:gd name="T77" fmla="*/ 22 h 68"/>
                  <a:gd name="T78" fmla="*/ 34 w 36"/>
                  <a:gd name="T79" fmla="*/ 32 h 68"/>
                  <a:gd name="T80" fmla="*/ 34 w 36"/>
                  <a:gd name="T81" fmla="*/ 32 h 68"/>
                  <a:gd name="T82" fmla="*/ 36 w 36"/>
                  <a:gd name="T83" fmla="*/ 42 h 68"/>
                  <a:gd name="T84" fmla="*/ 36 w 36"/>
                  <a:gd name="T85" fmla="*/ 46 h 68"/>
                  <a:gd name="T86" fmla="*/ 32 w 36"/>
                  <a:gd name="T87" fmla="*/ 50 h 68"/>
                  <a:gd name="T88" fmla="*/ 32 w 36"/>
                  <a:gd name="T89" fmla="*/ 50 h 68"/>
                  <a:gd name="T90" fmla="*/ 30 w 36"/>
                  <a:gd name="T91" fmla="*/ 52 h 68"/>
                  <a:gd name="T92" fmla="*/ 30 w 36"/>
                  <a:gd name="T93" fmla="*/ 52 h 68"/>
                  <a:gd name="T94" fmla="*/ 26 w 36"/>
                  <a:gd name="T95" fmla="*/ 56 h 68"/>
                  <a:gd name="T96" fmla="*/ 26 w 36"/>
                  <a:gd name="T97" fmla="*/ 56 h 68"/>
                  <a:gd name="T98" fmla="*/ 24 w 36"/>
                  <a:gd name="T99" fmla="*/ 56 h 68"/>
                  <a:gd name="T100" fmla="*/ 24 w 36"/>
                  <a:gd name="T101" fmla="*/ 56 h 68"/>
                  <a:gd name="T102" fmla="*/ 22 w 36"/>
                  <a:gd name="T103" fmla="*/ 56 h 68"/>
                  <a:gd name="T104" fmla="*/ 20 w 36"/>
                  <a:gd name="T105" fmla="*/ 58 h 68"/>
                  <a:gd name="T106" fmla="*/ 20 w 36"/>
                  <a:gd name="T107" fmla="*/ 68 h 68"/>
                  <a:gd name="T108" fmla="*/ 20 w 36"/>
                  <a:gd name="T10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68">
                    <a:moveTo>
                      <a:pt x="20" y="68"/>
                    </a:moveTo>
                    <a:lnTo>
                      <a:pt x="20" y="68"/>
                    </a:lnTo>
                    <a:lnTo>
                      <a:pt x="14" y="68"/>
                    </a:lnTo>
                    <a:lnTo>
                      <a:pt x="14" y="68"/>
                    </a:lnTo>
                    <a:lnTo>
                      <a:pt x="12" y="68"/>
                    </a:lnTo>
                    <a:lnTo>
                      <a:pt x="12" y="68"/>
                    </a:lnTo>
                    <a:lnTo>
                      <a:pt x="10" y="62"/>
                    </a:lnTo>
                    <a:lnTo>
                      <a:pt x="10" y="62"/>
                    </a:lnTo>
                    <a:lnTo>
                      <a:pt x="10" y="52"/>
                    </a:lnTo>
                    <a:lnTo>
                      <a:pt x="8" y="46"/>
                    </a:lnTo>
                    <a:lnTo>
                      <a:pt x="6" y="44"/>
                    </a:lnTo>
                    <a:lnTo>
                      <a:pt x="2" y="42"/>
                    </a:lnTo>
                    <a:lnTo>
                      <a:pt x="2" y="42"/>
                    </a:lnTo>
                    <a:lnTo>
                      <a:pt x="0" y="40"/>
                    </a:lnTo>
                    <a:lnTo>
                      <a:pt x="0" y="36"/>
                    </a:lnTo>
                    <a:lnTo>
                      <a:pt x="0" y="36"/>
                    </a:lnTo>
                    <a:lnTo>
                      <a:pt x="2" y="32"/>
                    </a:lnTo>
                    <a:lnTo>
                      <a:pt x="2" y="32"/>
                    </a:lnTo>
                    <a:lnTo>
                      <a:pt x="2" y="32"/>
                    </a:lnTo>
                    <a:lnTo>
                      <a:pt x="4" y="32"/>
                    </a:lnTo>
                    <a:lnTo>
                      <a:pt x="6" y="30"/>
                    </a:lnTo>
                    <a:lnTo>
                      <a:pt x="6" y="24"/>
                    </a:lnTo>
                    <a:lnTo>
                      <a:pt x="6" y="24"/>
                    </a:lnTo>
                    <a:lnTo>
                      <a:pt x="6" y="22"/>
                    </a:lnTo>
                    <a:lnTo>
                      <a:pt x="6" y="22"/>
                    </a:lnTo>
                    <a:lnTo>
                      <a:pt x="8" y="22"/>
                    </a:lnTo>
                    <a:lnTo>
                      <a:pt x="10" y="22"/>
                    </a:lnTo>
                    <a:lnTo>
                      <a:pt x="10" y="22"/>
                    </a:lnTo>
                    <a:lnTo>
                      <a:pt x="12" y="18"/>
                    </a:lnTo>
                    <a:lnTo>
                      <a:pt x="12" y="14"/>
                    </a:lnTo>
                    <a:lnTo>
                      <a:pt x="10" y="4"/>
                    </a:lnTo>
                    <a:lnTo>
                      <a:pt x="10" y="4"/>
                    </a:lnTo>
                    <a:lnTo>
                      <a:pt x="12" y="0"/>
                    </a:lnTo>
                    <a:lnTo>
                      <a:pt x="14" y="0"/>
                    </a:lnTo>
                    <a:lnTo>
                      <a:pt x="14" y="0"/>
                    </a:lnTo>
                    <a:lnTo>
                      <a:pt x="14" y="0"/>
                    </a:lnTo>
                    <a:lnTo>
                      <a:pt x="18" y="10"/>
                    </a:lnTo>
                    <a:lnTo>
                      <a:pt x="24" y="18"/>
                    </a:lnTo>
                    <a:lnTo>
                      <a:pt x="28" y="22"/>
                    </a:lnTo>
                    <a:lnTo>
                      <a:pt x="34" y="32"/>
                    </a:lnTo>
                    <a:lnTo>
                      <a:pt x="34" y="32"/>
                    </a:lnTo>
                    <a:lnTo>
                      <a:pt x="36" y="42"/>
                    </a:lnTo>
                    <a:lnTo>
                      <a:pt x="36" y="46"/>
                    </a:lnTo>
                    <a:lnTo>
                      <a:pt x="32" y="50"/>
                    </a:lnTo>
                    <a:lnTo>
                      <a:pt x="32" y="50"/>
                    </a:lnTo>
                    <a:lnTo>
                      <a:pt x="30" y="52"/>
                    </a:lnTo>
                    <a:lnTo>
                      <a:pt x="30" y="52"/>
                    </a:lnTo>
                    <a:lnTo>
                      <a:pt x="26" y="56"/>
                    </a:lnTo>
                    <a:lnTo>
                      <a:pt x="26" y="56"/>
                    </a:lnTo>
                    <a:lnTo>
                      <a:pt x="24" y="56"/>
                    </a:lnTo>
                    <a:lnTo>
                      <a:pt x="24" y="56"/>
                    </a:lnTo>
                    <a:lnTo>
                      <a:pt x="22" y="56"/>
                    </a:lnTo>
                    <a:lnTo>
                      <a:pt x="20" y="58"/>
                    </a:lnTo>
                    <a:lnTo>
                      <a:pt x="20" y="68"/>
                    </a:lnTo>
                    <a:lnTo>
                      <a:pt x="2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0" name="Freeform 2492">
                <a:extLst>
                  <a:ext uri="{FF2B5EF4-FFF2-40B4-BE49-F238E27FC236}">
                    <a16:creationId xmlns:a16="http://schemas.microsoft.com/office/drawing/2014/main" id="{ED769BB2-968B-4221-2BF6-0CF565B31AAC}"/>
                  </a:ext>
                </a:extLst>
              </p:cNvPr>
              <p:cNvSpPr>
                <a:spLocks/>
              </p:cNvSpPr>
              <p:nvPr/>
            </p:nvSpPr>
            <p:spPr bwMode="auto">
              <a:xfrm>
                <a:off x="1690" y="2695"/>
                <a:ext cx="8" cy="10"/>
              </a:xfrm>
              <a:custGeom>
                <a:avLst/>
                <a:gdLst>
                  <a:gd name="T0" fmla="*/ 4 w 8"/>
                  <a:gd name="T1" fmla="*/ 0 h 10"/>
                  <a:gd name="T2" fmla="*/ 4 w 8"/>
                  <a:gd name="T3" fmla="*/ 0 h 10"/>
                  <a:gd name="T4" fmla="*/ 4 w 8"/>
                  <a:gd name="T5" fmla="*/ 2 h 10"/>
                  <a:gd name="T6" fmla="*/ 6 w 8"/>
                  <a:gd name="T7" fmla="*/ 2 h 10"/>
                  <a:gd name="T8" fmla="*/ 6 w 8"/>
                  <a:gd name="T9" fmla="*/ 2 h 10"/>
                  <a:gd name="T10" fmla="*/ 8 w 8"/>
                  <a:gd name="T11" fmla="*/ 2 h 10"/>
                  <a:gd name="T12" fmla="*/ 8 w 8"/>
                  <a:gd name="T13" fmla="*/ 6 h 10"/>
                  <a:gd name="T14" fmla="*/ 8 w 8"/>
                  <a:gd name="T15" fmla="*/ 6 h 10"/>
                  <a:gd name="T16" fmla="*/ 8 w 8"/>
                  <a:gd name="T17" fmla="*/ 10 h 10"/>
                  <a:gd name="T18" fmla="*/ 8 w 8"/>
                  <a:gd name="T19" fmla="*/ 10 h 10"/>
                  <a:gd name="T20" fmla="*/ 6 w 8"/>
                  <a:gd name="T21" fmla="*/ 8 h 10"/>
                  <a:gd name="T22" fmla="*/ 4 w 8"/>
                  <a:gd name="T23" fmla="*/ 10 h 10"/>
                  <a:gd name="T24" fmla="*/ 2 w 8"/>
                  <a:gd name="T25" fmla="*/ 10 h 10"/>
                  <a:gd name="T26" fmla="*/ 0 w 8"/>
                  <a:gd name="T27" fmla="*/ 6 h 10"/>
                  <a:gd name="T28" fmla="*/ 0 w 8"/>
                  <a:gd name="T29" fmla="*/ 6 h 10"/>
                  <a:gd name="T30" fmla="*/ 2 w 8"/>
                  <a:gd name="T31" fmla="*/ 0 h 10"/>
                  <a:gd name="T32" fmla="*/ 2 w 8"/>
                  <a:gd name="T33" fmla="*/ 0 h 10"/>
                  <a:gd name="T34" fmla="*/ 4 w 8"/>
                  <a:gd name="T35" fmla="*/ 0 h 10"/>
                  <a:gd name="T36" fmla="*/ 4 w 8"/>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0">
                    <a:moveTo>
                      <a:pt x="4" y="0"/>
                    </a:moveTo>
                    <a:lnTo>
                      <a:pt x="4" y="0"/>
                    </a:lnTo>
                    <a:lnTo>
                      <a:pt x="4" y="2"/>
                    </a:lnTo>
                    <a:lnTo>
                      <a:pt x="6" y="2"/>
                    </a:lnTo>
                    <a:lnTo>
                      <a:pt x="6" y="2"/>
                    </a:lnTo>
                    <a:lnTo>
                      <a:pt x="8" y="2"/>
                    </a:lnTo>
                    <a:lnTo>
                      <a:pt x="8" y="6"/>
                    </a:lnTo>
                    <a:lnTo>
                      <a:pt x="8" y="6"/>
                    </a:lnTo>
                    <a:lnTo>
                      <a:pt x="8" y="10"/>
                    </a:lnTo>
                    <a:lnTo>
                      <a:pt x="8" y="10"/>
                    </a:lnTo>
                    <a:lnTo>
                      <a:pt x="6" y="8"/>
                    </a:lnTo>
                    <a:lnTo>
                      <a:pt x="4" y="10"/>
                    </a:lnTo>
                    <a:lnTo>
                      <a:pt x="2" y="10"/>
                    </a:lnTo>
                    <a:lnTo>
                      <a:pt x="0" y="6"/>
                    </a:lnTo>
                    <a:lnTo>
                      <a:pt x="0" y="6"/>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1" name="Freeform 2493">
                <a:extLst>
                  <a:ext uri="{FF2B5EF4-FFF2-40B4-BE49-F238E27FC236}">
                    <a16:creationId xmlns:a16="http://schemas.microsoft.com/office/drawing/2014/main" id="{4F7EAA56-6DEE-05FD-E5BA-7E8268297EBE}"/>
                  </a:ext>
                </a:extLst>
              </p:cNvPr>
              <p:cNvSpPr>
                <a:spLocks/>
              </p:cNvSpPr>
              <p:nvPr/>
            </p:nvSpPr>
            <p:spPr bwMode="auto">
              <a:xfrm>
                <a:off x="1682" y="2552"/>
                <a:ext cx="46" cy="88"/>
              </a:xfrm>
              <a:custGeom>
                <a:avLst/>
                <a:gdLst>
                  <a:gd name="T0" fmla="*/ 40 w 46"/>
                  <a:gd name="T1" fmla="*/ 86 h 88"/>
                  <a:gd name="T2" fmla="*/ 38 w 46"/>
                  <a:gd name="T3" fmla="*/ 82 h 88"/>
                  <a:gd name="T4" fmla="*/ 36 w 46"/>
                  <a:gd name="T5" fmla="*/ 82 h 88"/>
                  <a:gd name="T6" fmla="*/ 32 w 46"/>
                  <a:gd name="T7" fmla="*/ 88 h 88"/>
                  <a:gd name="T8" fmla="*/ 32 w 46"/>
                  <a:gd name="T9" fmla="*/ 84 h 88"/>
                  <a:gd name="T10" fmla="*/ 34 w 46"/>
                  <a:gd name="T11" fmla="*/ 78 h 88"/>
                  <a:gd name="T12" fmla="*/ 38 w 46"/>
                  <a:gd name="T13" fmla="*/ 72 h 88"/>
                  <a:gd name="T14" fmla="*/ 36 w 46"/>
                  <a:gd name="T15" fmla="*/ 66 h 88"/>
                  <a:gd name="T16" fmla="*/ 32 w 46"/>
                  <a:gd name="T17" fmla="*/ 66 h 88"/>
                  <a:gd name="T18" fmla="*/ 30 w 46"/>
                  <a:gd name="T19" fmla="*/ 66 h 88"/>
                  <a:gd name="T20" fmla="*/ 24 w 46"/>
                  <a:gd name="T21" fmla="*/ 60 h 88"/>
                  <a:gd name="T22" fmla="*/ 24 w 46"/>
                  <a:gd name="T23" fmla="*/ 50 h 88"/>
                  <a:gd name="T24" fmla="*/ 20 w 46"/>
                  <a:gd name="T25" fmla="*/ 40 h 88"/>
                  <a:gd name="T26" fmla="*/ 14 w 46"/>
                  <a:gd name="T27" fmla="*/ 40 h 88"/>
                  <a:gd name="T28" fmla="*/ 10 w 46"/>
                  <a:gd name="T29" fmla="*/ 38 h 88"/>
                  <a:gd name="T30" fmla="*/ 2 w 46"/>
                  <a:gd name="T31" fmla="*/ 26 h 88"/>
                  <a:gd name="T32" fmla="*/ 0 w 46"/>
                  <a:gd name="T33" fmla="*/ 12 h 88"/>
                  <a:gd name="T34" fmla="*/ 6 w 46"/>
                  <a:gd name="T35" fmla="*/ 2 h 88"/>
                  <a:gd name="T36" fmla="*/ 10 w 46"/>
                  <a:gd name="T37" fmla="*/ 0 h 88"/>
                  <a:gd name="T38" fmla="*/ 14 w 46"/>
                  <a:gd name="T39" fmla="*/ 6 h 88"/>
                  <a:gd name="T40" fmla="*/ 14 w 46"/>
                  <a:gd name="T41" fmla="*/ 12 h 88"/>
                  <a:gd name="T42" fmla="*/ 8 w 46"/>
                  <a:gd name="T43" fmla="*/ 20 h 88"/>
                  <a:gd name="T44" fmla="*/ 12 w 46"/>
                  <a:gd name="T45" fmla="*/ 28 h 88"/>
                  <a:gd name="T46" fmla="*/ 16 w 46"/>
                  <a:gd name="T47" fmla="*/ 28 h 88"/>
                  <a:gd name="T48" fmla="*/ 20 w 46"/>
                  <a:gd name="T49" fmla="*/ 26 h 88"/>
                  <a:gd name="T50" fmla="*/ 24 w 46"/>
                  <a:gd name="T51" fmla="*/ 28 h 88"/>
                  <a:gd name="T52" fmla="*/ 24 w 46"/>
                  <a:gd name="T53" fmla="*/ 32 h 88"/>
                  <a:gd name="T54" fmla="*/ 26 w 46"/>
                  <a:gd name="T55" fmla="*/ 46 h 88"/>
                  <a:gd name="T56" fmla="*/ 26 w 46"/>
                  <a:gd name="T57" fmla="*/ 50 h 88"/>
                  <a:gd name="T58" fmla="*/ 28 w 46"/>
                  <a:gd name="T59" fmla="*/ 52 h 88"/>
                  <a:gd name="T60" fmla="*/ 26 w 46"/>
                  <a:gd name="T61" fmla="*/ 46 h 88"/>
                  <a:gd name="T62" fmla="*/ 28 w 46"/>
                  <a:gd name="T63" fmla="*/ 40 h 88"/>
                  <a:gd name="T64" fmla="*/ 32 w 46"/>
                  <a:gd name="T65" fmla="*/ 40 h 88"/>
                  <a:gd name="T66" fmla="*/ 36 w 46"/>
                  <a:gd name="T67" fmla="*/ 44 h 88"/>
                  <a:gd name="T68" fmla="*/ 40 w 46"/>
                  <a:gd name="T69" fmla="*/ 48 h 88"/>
                  <a:gd name="T70" fmla="*/ 44 w 46"/>
                  <a:gd name="T71" fmla="*/ 52 h 88"/>
                  <a:gd name="T72" fmla="*/ 44 w 46"/>
                  <a:gd name="T73" fmla="*/ 62 h 88"/>
                  <a:gd name="T74" fmla="*/ 42 w 46"/>
                  <a:gd name="T75" fmla="*/ 70 h 88"/>
                  <a:gd name="T76" fmla="*/ 42 w 46"/>
                  <a:gd name="T77" fmla="*/ 82 h 88"/>
                  <a:gd name="T78" fmla="*/ 40 w 46"/>
                  <a:gd name="T79" fmla="*/ 8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88">
                    <a:moveTo>
                      <a:pt x="40" y="86"/>
                    </a:moveTo>
                    <a:lnTo>
                      <a:pt x="40" y="86"/>
                    </a:lnTo>
                    <a:lnTo>
                      <a:pt x="38" y="82"/>
                    </a:lnTo>
                    <a:lnTo>
                      <a:pt x="38" y="82"/>
                    </a:lnTo>
                    <a:lnTo>
                      <a:pt x="38" y="82"/>
                    </a:lnTo>
                    <a:lnTo>
                      <a:pt x="36" y="82"/>
                    </a:lnTo>
                    <a:lnTo>
                      <a:pt x="34" y="86"/>
                    </a:lnTo>
                    <a:lnTo>
                      <a:pt x="32" y="88"/>
                    </a:lnTo>
                    <a:lnTo>
                      <a:pt x="32" y="84"/>
                    </a:lnTo>
                    <a:lnTo>
                      <a:pt x="32" y="84"/>
                    </a:lnTo>
                    <a:lnTo>
                      <a:pt x="32" y="80"/>
                    </a:lnTo>
                    <a:lnTo>
                      <a:pt x="34" y="78"/>
                    </a:lnTo>
                    <a:lnTo>
                      <a:pt x="36" y="76"/>
                    </a:lnTo>
                    <a:lnTo>
                      <a:pt x="38" y="72"/>
                    </a:lnTo>
                    <a:lnTo>
                      <a:pt x="38" y="72"/>
                    </a:lnTo>
                    <a:lnTo>
                      <a:pt x="36" y="66"/>
                    </a:lnTo>
                    <a:lnTo>
                      <a:pt x="34" y="66"/>
                    </a:lnTo>
                    <a:lnTo>
                      <a:pt x="32" y="66"/>
                    </a:lnTo>
                    <a:lnTo>
                      <a:pt x="32" y="66"/>
                    </a:lnTo>
                    <a:lnTo>
                      <a:pt x="30" y="66"/>
                    </a:lnTo>
                    <a:lnTo>
                      <a:pt x="26" y="66"/>
                    </a:lnTo>
                    <a:lnTo>
                      <a:pt x="24" y="60"/>
                    </a:lnTo>
                    <a:lnTo>
                      <a:pt x="24" y="50"/>
                    </a:lnTo>
                    <a:lnTo>
                      <a:pt x="24" y="50"/>
                    </a:lnTo>
                    <a:lnTo>
                      <a:pt x="22" y="44"/>
                    </a:lnTo>
                    <a:lnTo>
                      <a:pt x="20" y="40"/>
                    </a:lnTo>
                    <a:lnTo>
                      <a:pt x="18" y="40"/>
                    </a:lnTo>
                    <a:lnTo>
                      <a:pt x="14" y="40"/>
                    </a:lnTo>
                    <a:lnTo>
                      <a:pt x="14" y="40"/>
                    </a:lnTo>
                    <a:lnTo>
                      <a:pt x="10" y="38"/>
                    </a:lnTo>
                    <a:lnTo>
                      <a:pt x="4" y="34"/>
                    </a:lnTo>
                    <a:lnTo>
                      <a:pt x="2" y="26"/>
                    </a:lnTo>
                    <a:lnTo>
                      <a:pt x="0" y="12"/>
                    </a:lnTo>
                    <a:lnTo>
                      <a:pt x="0" y="12"/>
                    </a:lnTo>
                    <a:lnTo>
                      <a:pt x="2" y="6"/>
                    </a:lnTo>
                    <a:lnTo>
                      <a:pt x="6" y="2"/>
                    </a:lnTo>
                    <a:lnTo>
                      <a:pt x="6" y="2"/>
                    </a:lnTo>
                    <a:lnTo>
                      <a:pt x="10" y="0"/>
                    </a:lnTo>
                    <a:lnTo>
                      <a:pt x="12" y="2"/>
                    </a:lnTo>
                    <a:lnTo>
                      <a:pt x="14" y="6"/>
                    </a:lnTo>
                    <a:lnTo>
                      <a:pt x="14" y="6"/>
                    </a:lnTo>
                    <a:lnTo>
                      <a:pt x="14" y="12"/>
                    </a:lnTo>
                    <a:lnTo>
                      <a:pt x="12" y="14"/>
                    </a:lnTo>
                    <a:lnTo>
                      <a:pt x="8" y="20"/>
                    </a:lnTo>
                    <a:lnTo>
                      <a:pt x="8" y="20"/>
                    </a:lnTo>
                    <a:lnTo>
                      <a:pt x="12" y="28"/>
                    </a:lnTo>
                    <a:lnTo>
                      <a:pt x="14" y="28"/>
                    </a:lnTo>
                    <a:lnTo>
                      <a:pt x="16" y="28"/>
                    </a:lnTo>
                    <a:lnTo>
                      <a:pt x="16" y="28"/>
                    </a:lnTo>
                    <a:lnTo>
                      <a:pt x="20" y="26"/>
                    </a:lnTo>
                    <a:lnTo>
                      <a:pt x="24" y="28"/>
                    </a:lnTo>
                    <a:lnTo>
                      <a:pt x="24" y="28"/>
                    </a:lnTo>
                    <a:lnTo>
                      <a:pt x="24" y="32"/>
                    </a:lnTo>
                    <a:lnTo>
                      <a:pt x="24" y="32"/>
                    </a:lnTo>
                    <a:lnTo>
                      <a:pt x="26" y="38"/>
                    </a:lnTo>
                    <a:lnTo>
                      <a:pt x="26" y="46"/>
                    </a:lnTo>
                    <a:lnTo>
                      <a:pt x="26" y="46"/>
                    </a:lnTo>
                    <a:lnTo>
                      <a:pt x="26" y="50"/>
                    </a:lnTo>
                    <a:lnTo>
                      <a:pt x="28" y="52"/>
                    </a:lnTo>
                    <a:lnTo>
                      <a:pt x="28" y="52"/>
                    </a:lnTo>
                    <a:lnTo>
                      <a:pt x="26" y="46"/>
                    </a:lnTo>
                    <a:lnTo>
                      <a:pt x="26" y="46"/>
                    </a:lnTo>
                    <a:lnTo>
                      <a:pt x="28" y="40"/>
                    </a:lnTo>
                    <a:lnTo>
                      <a:pt x="28" y="40"/>
                    </a:lnTo>
                    <a:lnTo>
                      <a:pt x="32" y="40"/>
                    </a:lnTo>
                    <a:lnTo>
                      <a:pt x="32" y="40"/>
                    </a:lnTo>
                    <a:lnTo>
                      <a:pt x="36" y="44"/>
                    </a:lnTo>
                    <a:lnTo>
                      <a:pt x="36" y="44"/>
                    </a:lnTo>
                    <a:lnTo>
                      <a:pt x="38" y="46"/>
                    </a:lnTo>
                    <a:lnTo>
                      <a:pt x="40" y="48"/>
                    </a:lnTo>
                    <a:lnTo>
                      <a:pt x="40" y="48"/>
                    </a:lnTo>
                    <a:lnTo>
                      <a:pt x="44" y="52"/>
                    </a:lnTo>
                    <a:lnTo>
                      <a:pt x="46" y="56"/>
                    </a:lnTo>
                    <a:lnTo>
                      <a:pt x="44" y="62"/>
                    </a:lnTo>
                    <a:lnTo>
                      <a:pt x="42" y="70"/>
                    </a:lnTo>
                    <a:lnTo>
                      <a:pt x="42" y="70"/>
                    </a:lnTo>
                    <a:lnTo>
                      <a:pt x="42" y="78"/>
                    </a:lnTo>
                    <a:lnTo>
                      <a:pt x="42" y="82"/>
                    </a:lnTo>
                    <a:lnTo>
                      <a:pt x="40" y="86"/>
                    </a:lnTo>
                    <a:lnTo>
                      <a:pt x="4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2" name="Freeform 2494">
                <a:extLst>
                  <a:ext uri="{FF2B5EF4-FFF2-40B4-BE49-F238E27FC236}">
                    <a16:creationId xmlns:a16="http://schemas.microsoft.com/office/drawing/2014/main" id="{346DDD3D-3FD0-9176-C346-16BE9713AE7F}"/>
                  </a:ext>
                </a:extLst>
              </p:cNvPr>
              <p:cNvSpPr>
                <a:spLocks/>
              </p:cNvSpPr>
              <p:nvPr/>
            </p:nvSpPr>
            <p:spPr bwMode="auto">
              <a:xfrm>
                <a:off x="1656" y="2512"/>
                <a:ext cx="28" cy="38"/>
              </a:xfrm>
              <a:custGeom>
                <a:avLst/>
                <a:gdLst>
                  <a:gd name="T0" fmla="*/ 2 w 28"/>
                  <a:gd name="T1" fmla="*/ 30 h 38"/>
                  <a:gd name="T2" fmla="*/ 2 w 28"/>
                  <a:gd name="T3" fmla="*/ 30 h 38"/>
                  <a:gd name="T4" fmla="*/ 0 w 28"/>
                  <a:gd name="T5" fmla="*/ 22 h 38"/>
                  <a:gd name="T6" fmla="*/ 2 w 28"/>
                  <a:gd name="T7" fmla="*/ 14 h 38"/>
                  <a:gd name="T8" fmla="*/ 2 w 28"/>
                  <a:gd name="T9" fmla="*/ 8 h 38"/>
                  <a:gd name="T10" fmla="*/ 6 w 28"/>
                  <a:gd name="T11" fmla="*/ 4 h 38"/>
                  <a:gd name="T12" fmla="*/ 6 w 28"/>
                  <a:gd name="T13" fmla="*/ 4 h 38"/>
                  <a:gd name="T14" fmla="*/ 24 w 28"/>
                  <a:gd name="T15" fmla="*/ 0 h 38"/>
                  <a:gd name="T16" fmla="*/ 24 w 28"/>
                  <a:gd name="T17" fmla="*/ 0 h 38"/>
                  <a:gd name="T18" fmla="*/ 26 w 28"/>
                  <a:gd name="T19" fmla="*/ 0 h 38"/>
                  <a:gd name="T20" fmla="*/ 26 w 28"/>
                  <a:gd name="T21" fmla="*/ 0 h 38"/>
                  <a:gd name="T22" fmla="*/ 26 w 28"/>
                  <a:gd name="T23" fmla="*/ 0 h 38"/>
                  <a:gd name="T24" fmla="*/ 28 w 28"/>
                  <a:gd name="T25" fmla="*/ 8 h 38"/>
                  <a:gd name="T26" fmla="*/ 28 w 28"/>
                  <a:gd name="T27" fmla="*/ 8 h 38"/>
                  <a:gd name="T28" fmla="*/ 24 w 28"/>
                  <a:gd name="T29" fmla="*/ 18 h 38"/>
                  <a:gd name="T30" fmla="*/ 20 w 28"/>
                  <a:gd name="T31" fmla="*/ 30 h 38"/>
                  <a:gd name="T32" fmla="*/ 20 w 28"/>
                  <a:gd name="T33" fmla="*/ 30 h 38"/>
                  <a:gd name="T34" fmla="*/ 16 w 28"/>
                  <a:gd name="T35" fmla="*/ 32 h 38"/>
                  <a:gd name="T36" fmla="*/ 18 w 28"/>
                  <a:gd name="T37" fmla="*/ 38 h 38"/>
                  <a:gd name="T38" fmla="*/ 18 w 28"/>
                  <a:gd name="T39" fmla="*/ 38 h 38"/>
                  <a:gd name="T40" fmla="*/ 14 w 28"/>
                  <a:gd name="T41" fmla="*/ 38 h 38"/>
                  <a:gd name="T42" fmla="*/ 12 w 28"/>
                  <a:gd name="T43" fmla="*/ 38 h 38"/>
                  <a:gd name="T44" fmla="*/ 10 w 28"/>
                  <a:gd name="T45" fmla="*/ 36 h 38"/>
                  <a:gd name="T46" fmla="*/ 8 w 28"/>
                  <a:gd name="T47" fmla="*/ 38 h 38"/>
                  <a:gd name="T48" fmla="*/ 8 w 28"/>
                  <a:gd name="T49" fmla="*/ 38 h 38"/>
                  <a:gd name="T50" fmla="*/ 4 w 28"/>
                  <a:gd name="T51" fmla="*/ 36 h 38"/>
                  <a:gd name="T52" fmla="*/ 2 w 28"/>
                  <a:gd name="T53" fmla="*/ 30 h 38"/>
                  <a:gd name="T54" fmla="*/ 2 w 28"/>
                  <a:gd name="T5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38">
                    <a:moveTo>
                      <a:pt x="2" y="30"/>
                    </a:moveTo>
                    <a:lnTo>
                      <a:pt x="2" y="30"/>
                    </a:lnTo>
                    <a:lnTo>
                      <a:pt x="0" y="22"/>
                    </a:lnTo>
                    <a:lnTo>
                      <a:pt x="2" y="14"/>
                    </a:lnTo>
                    <a:lnTo>
                      <a:pt x="2" y="8"/>
                    </a:lnTo>
                    <a:lnTo>
                      <a:pt x="6" y="4"/>
                    </a:lnTo>
                    <a:lnTo>
                      <a:pt x="6" y="4"/>
                    </a:lnTo>
                    <a:lnTo>
                      <a:pt x="24" y="0"/>
                    </a:lnTo>
                    <a:lnTo>
                      <a:pt x="24" y="0"/>
                    </a:lnTo>
                    <a:lnTo>
                      <a:pt x="26" y="0"/>
                    </a:lnTo>
                    <a:lnTo>
                      <a:pt x="26" y="0"/>
                    </a:lnTo>
                    <a:lnTo>
                      <a:pt x="26" y="0"/>
                    </a:lnTo>
                    <a:lnTo>
                      <a:pt x="28" y="8"/>
                    </a:lnTo>
                    <a:lnTo>
                      <a:pt x="28" y="8"/>
                    </a:lnTo>
                    <a:lnTo>
                      <a:pt x="24" y="18"/>
                    </a:lnTo>
                    <a:lnTo>
                      <a:pt x="20" y="30"/>
                    </a:lnTo>
                    <a:lnTo>
                      <a:pt x="20" y="30"/>
                    </a:lnTo>
                    <a:lnTo>
                      <a:pt x="16" y="32"/>
                    </a:lnTo>
                    <a:lnTo>
                      <a:pt x="18" y="38"/>
                    </a:lnTo>
                    <a:lnTo>
                      <a:pt x="18" y="38"/>
                    </a:lnTo>
                    <a:lnTo>
                      <a:pt x="14" y="38"/>
                    </a:lnTo>
                    <a:lnTo>
                      <a:pt x="12" y="38"/>
                    </a:lnTo>
                    <a:lnTo>
                      <a:pt x="10" y="36"/>
                    </a:lnTo>
                    <a:lnTo>
                      <a:pt x="8" y="38"/>
                    </a:lnTo>
                    <a:lnTo>
                      <a:pt x="8" y="38"/>
                    </a:lnTo>
                    <a:lnTo>
                      <a:pt x="4" y="36"/>
                    </a:lnTo>
                    <a:lnTo>
                      <a:pt x="2" y="30"/>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3" name="Freeform 2495">
                <a:extLst>
                  <a:ext uri="{FF2B5EF4-FFF2-40B4-BE49-F238E27FC236}">
                    <a16:creationId xmlns:a16="http://schemas.microsoft.com/office/drawing/2014/main" id="{3EB00D53-0CF6-09A0-D017-61CBA2316821}"/>
                  </a:ext>
                </a:extLst>
              </p:cNvPr>
              <p:cNvSpPr>
                <a:spLocks/>
              </p:cNvSpPr>
              <p:nvPr/>
            </p:nvSpPr>
            <p:spPr bwMode="auto">
              <a:xfrm>
                <a:off x="1706" y="2630"/>
                <a:ext cx="30" cy="44"/>
              </a:xfrm>
              <a:custGeom>
                <a:avLst/>
                <a:gdLst>
                  <a:gd name="T0" fmla="*/ 4 w 30"/>
                  <a:gd name="T1" fmla="*/ 12 h 44"/>
                  <a:gd name="T2" fmla="*/ 4 w 30"/>
                  <a:gd name="T3" fmla="*/ 12 h 44"/>
                  <a:gd name="T4" fmla="*/ 6 w 30"/>
                  <a:gd name="T5" fmla="*/ 14 h 44"/>
                  <a:gd name="T6" fmla="*/ 8 w 30"/>
                  <a:gd name="T7" fmla="*/ 18 h 44"/>
                  <a:gd name="T8" fmla="*/ 12 w 30"/>
                  <a:gd name="T9" fmla="*/ 28 h 44"/>
                  <a:gd name="T10" fmla="*/ 12 w 30"/>
                  <a:gd name="T11" fmla="*/ 28 h 44"/>
                  <a:gd name="T12" fmla="*/ 12 w 30"/>
                  <a:gd name="T13" fmla="*/ 32 h 44"/>
                  <a:gd name="T14" fmla="*/ 14 w 30"/>
                  <a:gd name="T15" fmla="*/ 34 h 44"/>
                  <a:gd name="T16" fmla="*/ 20 w 30"/>
                  <a:gd name="T17" fmla="*/ 32 h 44"/>
                  <a:gd name="T18" fmla="*/ 20 w 30"/>
                  <a:gd name="T19" fmla="*/ 32 h 44"/>
                  <a:gd name="T20" fmla="*/ 20 w 30"/>
                  <a:gd name="T21" fmla="*/ 32 h 44"/>
                  <a:gd name="T22" fmla="*/ 20 w 30"/>
                  <a:gd name="T23" fmla="*/ 28 h 44"/>
                  <a:gd name="T24" fmla="*/ 20 w 30"/>
                  <a:gd name="T25" fmla="*/ 22 h 44"/>
                  <a:gd name="T26" fmla="*/ 20 w 30"/>
                  <a:gd name="T27" fmla="*/ 22 h 44"/>
                  <a:gd name="T28" fmla="*/ 22 w 30"/>
                  <a:gd name="T29" fmla="*/ 10 h 44"/>
                  <a:gd name="T30" fmla="*/ 26 w 30"/>
                  <a:gd name="T31" fmla="*/ 0 h 44"/>
                  <a:gd name="T32" fmla="*/ 26 w 30"/>
                  <a:gd name="T33" fmla="*/ 0 h 44"/>
                  <a:gd name="T34" fmla="*/ 30 w 30"/>
                  <a:gd name="T35" fmla="*/ 6 h 44"/>
                  <a:gd name="T36" fmla="*/ 30 w 30"/>
                  <a:gd name="T37" fmla="*/ 12 h 44"/>
                  <a:gd name="T38" fmla="*/ 30 w 30"/>
                  <a:gd name="T39" fmla="*/ 18 h 44"/>
                  <a:gd name="T40" fmla="*/ 28 w 30"/>
                  <a:gd name="T41" fmla="*/ 28 h 44"/>
                  <a:gd name="T42" fmla="*/ 28 w 30"/>
                  <a:gd name="T43" fmla="*/ 28 h 44"/>
                  <a:gd name="T44" fmla="*/ 22 w 30"/>
                  <a:gd name="T45" fmla="*/ 40 h 44"/>
                  <a:gd name="T46" fmla="*/ 22 w 30"/>
                  <a:gd name="T47" fmla="*/ 40 h 44"/>
                  <a:gd name="T48" fmla="*/ 18 w 30"/>
                  <a:gd name="T49" fmla="*/ 42 h 44"/>
                  <a:gd name="T50" fmla="*/ 16 w 30"/>
                  <a:gd name="T51" fmla="*/ 42 h 44"/>
                  <a:gd name="T52" fmla="*/ 16 w 30"/>
                  <a:gd name="T53" fmla="*/ 42 h 44"/>
                  <a:gd name="T54" fmla="*/ 10 w 30"/>
                  <a:gd name="T55" fmla="*/ 42 h 44"/>
                  <a:gd name="T56" fmla="*/ 6 w 30"/>
                  <a:gd name="T57" fmla="*/ 44 h 44"/>
                  <a:gd name="T58" fmla="*/ 6 w 30"/>
                  <a:gd name="T59" fmla="*/ 44 h 44"/>
                  <a:gd name="T60" fmla="*/ 4 w 30"/>
                  <a:gd name="T61" fmla="*/ 44 h 44"/>
                  <a:gd name="T62" fmla="*/ 2 w 30"/>
                  <a:gd name="T63" fmla="*/ 44 h 44"/>
                  <a:gd name="T64" fmla="*/ 2 w 30"/>
                  <a:gd name="T65" fmla="*/ 44 h 44"/>
                  <a:gd name="T66" fmla="*/ 0 w 30"/>
                  <a:gd name="T67" fmla="*/ 40 h 44"/>
                  <a:gd name="T68" fmla="*/ 0 w 30"/>
                  <a:gd name="T69" fmla="*/ 36 h 44"/>
                  <a:gd name="T70" fmla="*/ 2 w 30"/>
                  <a:gd name="T71" fmla="*/ 26 h 44"/>
                  <a:gd name="T72" fmla="*/ 2 w 30"/>
                  <a:gd name="T73" fmla="*/ 26 h 44"/>
                  <a:gd name="T74" fmla="*/ 2 w 30"/>
                  <a:gd name="T75" fmla="*/ 18 h 44"/>
                  <a:gd name="T76" fmla="*/ 4 w 30"/>
                  <a:gd name="T77" fmla="*/ 12 h 44"/>
                  <a:gd name="T78" fmla="*/ 4 w 30"/>
                  <a:gd name="T79"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44">
                    <a:moveTo>
                      <a:pt x="4" y="12"/>
                    </a:moveTo>
                    <a:lnTo>
                      <a:pt x="4" y="12"/>
                    </a:lnTo>
                    <a:lnTo>
                      <a:pt x="6" y="14"/>
                    </a:lnTo>
                    <a:lnTo>
                      <a:pt x="8" y="18"/>
                    </a:lnTo>
                    <a:lnTo>
                      <a:pt x="12" y="28"/>
                    </a:lnTo>
                    <a:lnTo>
                      <a:pt x="12" y="28"/>
                    </a:lnTo>
                    <a:lnTo>
                      <a:pt x="12" y="32"/>
                    </a:lnTo>
                    <a:lnTo>
                      <a:pt x="14" y="34"/>
                    </a:lnTo>
                    <a:lnTo>
                      <a:pt x="20" y="32"/>
                    </a:lnTo>
                    <a:lnTo>
                      <a:pt x="20" y="32"/>
                    </a:lnTo>
                    <a:lnTo>
                      <a:pt x="20" y="32"/>
                    </a:lnTo>
                    <a:lnTo>
                      <a:pt x="20" y="28"/>
                    </a:lnTo>
                    <a:lnTo>
                      <a:pt x="20" y="22"/>
                    </a:lnTo>
                    <a:lnTo>
                      <a:pt x="20" y="22"/>
                    </a:lnTo>
                    <a:lnTo>
                      <a:pt x="22" y="10"/>
                    </a:lnTo>
                    <a:lnTo>
                      <a:pt x="26" y="0"/>
                    </a:lnTo>
                    <a:lnTo>
                      <a:pt x="26" y="0"/>
                    </a:lnTo>
                    <a:lnTo>
                      <a:pt x="30" y="6"/>
                    </a:lnTo>
                    <a:lnTo>
                      <a:pt x="30" y="12"/>
                    </a:lnTo>
                    <a:lnTo>
                      <a:pt x="30" y="18"/>
                    </a:lnTo>
                    <a:lnTo>
                      <a:pt x="28" y="28"/>
                    </a:lnTo>
                    <a:lnTo>
                      <a:pt x="28" y="28"/>
                    </a:lnTo>
                    <a:lnTo>
                      <a:pt x="22" y="40"/>
                    </a:lnTo>
                    <a:lnTo>
                      <a:pt x="22" y="40"/>
                    </a:lnTo>
                    <a:lnTo>
                      <a:pt x="18" y="42"/>
                    </a:lnTo>
                    <a:lnTo>
                      <a:pt x="16" y="42"/>
                    </a:lnTo>
                    <a:lnTo>
                      <a:pt x="16" y="42"/>
                    </a:lnTo>
                    <a:lnTo>
                      <a:pt x="10" y="42"/>
                    </a:lnTo>
                    <a:lnTo>
                      <a:pt x="6" y="44"/>
                    </a:lnTo>
                    <a:lnTo>
                      <a:pt x="6" y="44"/>
                    </a:lnTo>
                    <a:lnTo>
                      <a:pt x="4" y="44"/>
                    </a:lnTo>
                    <a:lnTo>
                      <a:pt x="2" y="44"/>
                    </a:lnTo>
                    <a:lnTo>
                      <a:pt x="2" y="44"/>
                    </a:lnTo>
                    <a:lnTo>
                      <a:pt x="0" y="40"/>
                    </a:lnTo>
                    <a:lnTo>
                      <a:pt x="0" y="36"/>
                    </a:lnTo>
                    <a:lnTo>
                      <a:pt x="2" y="26"/>
                    </a:lnTo>
                    <a:lnTo>
                      <a:pt x="2" y="26"/>
                    </a:lnTo>
                    <a:lnTo>
                      <a:pt x="2" y="18"/>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4" name="Freeform 2496">
                <a:extLst>
                  <a:ext uri="{FF2B5EF4-FFF2-40B4-BE49-F238E27FC236}">
                    <a16:creationId xmlns:a16="http://schemas.microsoft.com/office/drawing/2014/main" id="{7648EC50-24BC-08E2-D1A1-A753D5E88FDB}"/>
                  </a:ext>
                </a:extLst>
              </p:cNvPr>
              <p:cNvSpPr>
                <a:spLocks/>
              </p:cNvSpPr>
              <p:nvPr/>
            </p:nvSpPr>
            <p:spPr bwMode="auto">
              <a:xfrm>
                <a:off x="1690" y="2600"/>
                <a:ext cx="16" cy="48"/>
              </a:xfrm>
              <a:custGeom>
                <a:avLst/>
                <a:gdLst>
                  <a:gd name="T0" fmla="*/ 8 w 16"/>
                  <a:gd name="T1" fmla="*/ 34 h 48"/>
                  <a:gd name="T2" fmla="*/ 8 w 16"/>
                  <a:gd name="T3" fmla="*/ 34 h 48"/>
                  <a:gd name="T4" fmla="*/ 4 w 16"/>
                  <a:gd name="T5" fmla="*/ 18 h 48"/>
                  <a:gd name="T6" fmla="*/ 4 w 16"/>
                  <a:gd name="T7" fmla="*/ 8 h 48"/>
                  <a:gd name="T8" fmla="*/ 0 w 16"/>
                  <a:gd name="T9" fmla="*/ 2 h 48"/>
                  <a:gd name="T10" fmla="*/ 0 w 16"/>
                  <a:gd name="T11" fmla="*/ 2 h 48"/>
                  <a:gd name="T12" fmla="*/ 4 w 16"/>
                  <a:gd name="T13" fmla="*/ 0 h 48"/>
                  <a:gd name="T14" fmla="*/ 6 w 16"/>
                  <a:gd name="T15" fmla="*/ 0 h 48"/>
                  <a:gd name="T16" fmla="*/ 10 w 16"/>
                  <a:gd name="T17" fmla="*/ 0 h 48"/>
                  <a:gd name="T18" fmla="*/ 12 w 16"/>
                  <a:gd name="T19" fmla="*/ 4 h 48"/>
                  <a:gd name="T20" fmla="*/ 12 w 16"/>
                  <a:gd name="T21" fmla="*/ 4 h 48"/>
                  <a:gd name="T22" fmla="*/ 12 w 16"/>
                  <a:gd name="T23" fmla="*/ 10 h 48"/>
                  <a:gd name="T24" fmla="*/ 12 w 16"/>
                  <a:gd name="T25" fmla="*/ 16 h 48"/>
                  <a:gd name="T26" fmla="*/ 12 w 16"/>
                  <a:gd name="T27" fmla="*/ 16 h 48"/>
                  <a:gd name="T28" fmla="*/ 12 w 16"/>
                  <a:gd name="T29" fmla="*/ 20 h 48"/>
                  <a:gd name="T30" fmla="*/ 14 w 16"/>
                  <a:gd name="T31" fmla="*/ 22 h 48"/>
                  <a:gd name="T32" fmla="*/ 16 w 16"/>
                  <a:gd name="T33" fmla="*/ 24 h 48"/>
                  <a:gd name="T34" fmla="*/ 16 w 16"/>
                  <a:gd name="T35" fmla="*/ 26 h 48"/>
                  <a:gd name="T36" fmla="*/ 16 w 16"/>
                  <a:gd name="T37" fmla="*/ 26 h 48"/>
                  <a:gd name="T38" fmla="*/ 14 w 16"/>
                  <a:gd name="T39" fmla="*/ 34 h 48"/>
                  <a:gd name="T40" fmla="*/ 14 w 16"/>
                  <a:gd name="T41" fmla="*/ 44 h 48"/>
                  <a:gd name="T42" fmla="*/ 14 w 16"/>
                  <a:gd name="T43" fmla="*/ 44 h 48"/>
                  <a:gd name="T44" fmla="*/ 12 w 16"/>
                  <a:gd name="T45" fmla="*/ 48 h 48"/>
                  <a:gd name="T46" fmla="*/ 12 w 16"/>
                  <a:gd name="T47" fmla="*/ 48 h 48"/>
                  <a:gd name="T48" fmla="*/ 10 w 16"/>
                  <a:gd name="T49" fmla="*/ 46 h 48"/>
                  <a:gd name="T50" fmla="*/ 10 w 16"/>
                  <a:gd name="T51" fmla="*/ 44 h 48"/>
                  <a:gd name="T52" fmla="*/ 8 w 16"/>
                  <a:gd name="T53" fmla="*/ 34 h 48"/>
                  <a:gd name="T54" fmla="*/ 8 w 16"/>
                  <a:gd name="T55"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48">
                    <a:moveTo>
                      <a:pt x="8" y="34"/>
                    </a:moveTo>
                    <a:lnTo>
                      <a:pt x="8" y="34"/>
                    </a:lnTo>
                    <a:lnTo>
                      <a:pt x="4" y="18"/>
                    </a:lnTo>
                    <a:lnTo>
                      <a:pt x="4" y="8"/>
                    </a:lnTo>
                    <a:lnTo>
                      <a:pt x="0" y="2"/>
                    </a:lnTo>
                    <a:lnTo>
                      <a:pt x="0" y="2"/>
                    </a:lnTo>
                    <a:lnTo>
                      <a:pt x="4" y="0"/>
                    </a:lnTo>
                    <a:lnTo>
                      <a:pt x="6" y="0"/>
                    </a:lnTo>
                    <a:lnTo>
                      <a:pt x="10" y="0"/>
                    </a:lnTo>
                    <a:lnTo>
                      <a:pt x="12" y="4"/>
                    </a:lnTo>
                    <a:lnTo>
                      <a:pt x="12" y="4"/>
                    </a:lnTo>
                    <a:lnTo>
                      <a:pt x="12" y="10"/>
                    </a:lnTo>
                    <a:lnTo>
                      <a:pt x="12" y="16"/>
                    </a:lnTo>
                    <a:lnTo>
                      <a:pt x="12" y="16"/>
                    </a:lnTo>
                    <a:lnTo>
                      <a:pt x="12" y="20"/>
                    </a:lnTo>
                    <a:lnTo>
                      <a:pt x="14" y="22"/>
                    </a:lnTo>
                    <a:lnTo>
                      <a:pt x="16" y="24"/>
                    </a:lnTo>
                    <a:lnTo>
                      <a:pt x="16" y="26"/>
                    </a:lnTo>
                    <a:lnTo>
                      <a:pt x="16" y="26"/>
                    </a:lnTo>
                    <a:lnTo>
                      <a:pt x="14" y="34"/>
                    </a:lnTo>
                    <a:lnTo>
                      <a:pt x="14" y="44"/>
                    </a:lnTo>
                    <a:lnTo>
                      <a:pt x="14" y="44"/>
                    </a:lnTo>
                    <a:lnTo>
                      <a:pt x="12" y="48"/>
                    </a:lnTo>
                    <a:lnTo>
                      <a:pt x="12" y="48"/>
                    </a:lnTo>
                    <a:lnTo>
                      <a:pt x="10" y="46"/>
                    </a:lnTo>
                    <a:lnTo>
                      <a:pt x="10" y="44"/>
                    </a:lnTo>
                    <a:lnTo>
                      <a:pt x="8" y="34"/>
                    </a:lnTo>
                    <a:lnTo>
                      <a:pt x="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5" name="Freeform 2497">
                <a:extLst>
                  <a:ext uri="{FF2B5EF4-FFF2-40B4-BE49-F238E27FC236}">
                    <a16:creationId xmlns:a16="http://schemas.microsoft.com/office/drawing/2014/main" id="{B1E157EF-D72E-7205-4F4D-A3A9D3BCC6C6}"/>
                  </a:ext>
                </a:extLst>
              </p:cNvPr>
              <p:cNvSpPr>
                <a:spLocks/>
              </p:cNvSpPr>
              <p:nvPr/>
            </p:nvSpPr>
            <p:spPr bwMode="auto">
              <a:xfrm>
                <a:off x="1722" y="2620"/>
                <a:ext cx="10" cy="32"/>
              </a:xfrm>
              <a:custGeom>
                <a:avLst/>
                <a:gdLst>
                  <a:gd name="T0" fmla="*/ 10 w 10"/>
                  <a:gd name="T1" fmla="*/ 10 h 32"/>
                  <a:gd name="T2" fmla="*/ 10 w 10"/>
                  <a:gd name="T3" fmla="*/ 10 h 32"/>
                  <a:gd name="T4" fmla="*/ 8 w 10"/>
                  <a:gd name="T5" fmla="*/ 24 h 32"/>
                  <a:gd name="T6" fmla="*/ 6 w 10"/>
                  <a:gd name="T7" fmla="*/ 30 h 32"/>
                  <a:gd name="T8" fmla="*/ 4 w 10"/>
                  <a:gd name="T9" fmla="*/ 32 h 32"/>
                  <a:gd name="T10" fmla="*/ 4 w 10"/>
                  <a:gd name="T11" fmla="*/ 32 h 32"/>
                  <a:gd name="T12" fmla="*/ 2 w 10"/>
                  <a:gd name="T13" fmla="*/ 30 h 32"/>
                  <a:gd name="T14" fmla="*/ 0 w 10"/>
                  <a:gd name="T15" fmla="*/ 28 h 32"/>
                  <a:gd name="T16" fmla="*/ 0 w 10"/>
                  <a:gd name="T17" fmla="*/ 18 h 32"/>
                  <a:gd name="T18" fmla="*/ 0 w 10"/>
                  <a:gd name="T19" fmla="*/ 18 h 32"/>
                  <a:gd name="T20" fmla="*/ 2 w 10"/>
                  <a:gd name="T21" fmla="*/ 8 h 32"/>
                  <a:gd name="T22" fmla="*/ 0 w 10"/>
                  <a:gd name="T23" fmla="*/ 0 h 32"/>
                  <a:gd name="T24" fmla="*/ 0 w 10"/>
                  <a:gd name="T25" fmla="*/ 0 h 32"/>
                  <a:gd name="T26" fmla="*/ 4 w 10"/>
                  <a:gd name="T27" fmla="*/ 0 h 32"/>
                  <a:gd name="T28" fmla="*/ 6 w 10"/>
                  <a:gd name="T29" fmla="*/ 2 h 32"/>
                  <a:gd name="T30" fmla="*/ 10 w 10"/>
                  <a:gd name="T31" fmla="*/ 10 h 32"/>
                  <a:gd name="T32" fmla="*/ 10 w 10"/>
                  <a:gd name="T33"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2">
                    <a:moveTo>
                      <a:pt x="10" y="10"/>
                    </a:moveTo>
                    <a:lnTo>
                      <a:pt x="10" y="10"/>
                    </a:lnTo>
                    <a:lnTo>
                      <a:pt x="8" y="24"/>
                    </a:lnTo>
                    <a:lnTo>
                      <a:pt x="6" y="30"/>
                    </a:lnTo>
                    <a:lnTo>
                      <a:pt x="4" y="32"/>
                    </a:lnTo>
                    <a:lnTo>
                      <a:pt x="4" y="32"/>
                    </a:lnTo>
                    <a:lnTo>
                      <a:pt x="2" y="30"/>
                    </a:lnTo>
                    <a:lnTo>
                      <a:pt x="0" y="28"/>
                    </a:lnTo>
                    <a:lnTo>
                      <a:pt x="0" y="18"/>
                    </a:lnTo>
                    <a:lnTo>
                      <a:pt x="0" y="18"/>
                    </a:lnTo>
                    <a:lnTo>
                      <a:pt x="2" y="8"/>
                    </a:lnTo>
                    <a:lnTo>
                      <a:pt x="0" y="0"/>
                    </a:lnTo>
                    <a:lnTo>
                      <a:pt x="0" y="0"/>
                    </a:lnTo>
                    <a:lnTo>
                      <a:pt x="4" y="0"/>
                    </a:lnTo>
                    <a:lnTo>
                      <a:pt x="6" y="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6" name="Freeform 2498">
                <a:extLst>
                  <a:ext uri="{FF2B5EF4-FFF2-40B4-BE49-F238E27FC236}">
                    <a16:creationId xmlns:a16="http://schemas.microsoft.com/office/drawing/2014/main" id="{71AABF75-24BA-8879-FB11-89F572565118}"/>
                  </a:ext>
                </a:extLst>
              </p:cNvPr>
              <p:cNvSpPr>
                <a:spLocks/>
              </p:cNvSpPr>
              <p:nvPr/>
            </p:nvSpPr>
            <p:spPr bwMode="auto">
              <a:xfrm>
                <a:off x="1672" y="2534"/>
                <a:ext cx="16" cy="30"/>
              </a:xfrm>
              <a:custGeom>
                <a:avLst/>
                <a:gdLst>
                  <a:gd name="T0" fmla="*/ 2 w 16"/>
                  <a:gd name="T1" fmla="*/ 16 h 30"/>
                  <a:gd name="T2" fmla="*/ 2 w 16"/>
                  <a:gd name="T3" fmla="*/ 16 h 30"/>
                  <a:gd name="T4" fmla="*/ 0 w 16"/>
                  <a:gd name="T5" fmla="*/ 6 h 30"/>
                  <a:gd name="T6" fmla="*/ 0 w 16"/>
                  <a:gd name="T7" fmla="*/ 6 h 30"/>
                  <a:gd name="T8" fmla="*/ 0 w 16"/>
                  <a:gd name="T9" fmla="*/ 6 h 30"/>
                  <a:gd name="T10" fmla="*/ 0 w 16"/>
                  <a:gd name="T11" fmla="*/ 6 h 30"/>
                  <a:gd name="T12" fmla="*/ 2 w 16"/>
                  <a:gd name="T13" fmla="*/ 8 h 30"/>
                  <a:gd name="T14" fmla="*/ 2 w 16"/>
                  <a:gd name="T15" fmla="*/ 8 h 30"/>
                  <a:gd name="T16" fmla="*/ 6 w 16"/>
                  <a:gd name="T17" fmla="*/ 8 h 30"/>
                  <a:gd name="T18" fmla="*/ 6 w 16"/>
                  <a:gd name="T19" fmla="*/ 8 h 30"/>
                  <a:gd name="T20" fmla="*/ 8 w 16"/>
                  <a:gd name="T21" fmla="*/ 6 h 30"/>
                  <a:gd name="T22" fmla="*/ 10 w 16"/>
                  <a:gd name="T23" fmla="*/ 2 h 30"/>
                  <a:gd name="T24" fmla="*/ 10 w 16"/>
                  <a:gd name="T25" fmla="*/ 2 h 30"/>
                  <a:gd name="T26" fmla="*/ 12 w 16"/>
                  <a:gd name="T27" fmla="*/ 0 h 30"/>
                  <a:gd name="T28" fmla="*/ 16 w 16"/>
                  <a:gd name="T29" fmla="*/ 2 h 30"/>
                  <a:gd name="T30" fmla="*/ 16 w 16"/>
                  <a:gd name="T31" fmla="*/ 2 h 30"/>
                  <a:gd name="T32" fmla="*/ 16 w 16"/>
                  <a:gd name="T33" fmla="*/ 8 h 30"/>
                  <a:gd name="T34" fmla="*/ 16 w 16"/>
                  <a:gd name="T35" fmla="*/ 12 h 30"/>
                  <a:gd name="T36" fmla="*/ 14 w 16"/>
                  <a:gd name="T37" fmla="*/ 24 h 30"/>
                  <a:gd name="T38" fmla="*/ 14 w 16"/>
                  <a:gd name="T39" fmla="*/ 24 h 30"/>
                  <a:gd name="T40" fmla="*/ 12 w 16"/>
                  <a:gd name="T41" fmla="*/ 30 h 30"/>
                  <a:gd name="T42" fmla="*/ 12 w 16"/>
                  <a:gd name="T43" fmla="*/ 30 h 30"/>
                  <a:gd name="T44" fmla="*/ 10 w 16"/>
                  <a:gd name="T45" fmla="*/ 30 h 30"/>
                  <a:gd name="T46" fmla="*/ 10 w 16"/>
                  <a:gd name="T47" fmla="*/ 30 h 30"/>
                  <a:gd name="T48" fmla="*/ 8 w 16"/>
                  <a:gd name="T49" fmla="*/ 26 h 30"/>
                  <a:gd name="T50" fmla="*/ 6 w 16"/>
                  <a:gd name="T51" fmla="*/ 26 h 30"/>
                  <a:gd name="T52" fmla="*/ 6 w 16"/>
                  <a:gd name="T53" fmla="*/ 26 h 30"/>
                  <a:gd name="T54" fmla="*/ 6 w 16"/>
                  <a:gd name="T55" fmla="*/ 24 h 30"/>
                  <a:gd name="T56" fmla="*/ 6 w 16"/>
                  <a:gd name="T57" fmla="*/ 22 h 30"/>
                  <a:gd name="T58" fmla="*/ 4 w 16"/>
                  <a:gd name="T59" fmla="*/ 22 h 30"/>
                  <a:gd name="T60" fmla="*/ 4 w 16"/>
                  <a:gd name="T61" fmla="*/ 22 h 30"/>
                  <a:gd name="T62" fmla="*/ 2 w 16"/>
                  <a:gd name="T63" fmla="*/ 22 h 30"/>
                  <a:gd name="T64" fmla="*/ 2 w 16"/>
                  <a:gd name="T65" fmla="*/ 20 h 30"/>
                  <a:gd name="T66" fmla="*/ 2 w 16"/>
                  <a:gd name="T67" fmla="*/ 20 h 30"/>
                  <a:gd name="T68" fmla="*/ 2 w 16"/>
                  <a:gd name="T69" fmla="*/ 16 h 30"/>
                  <a:gd name="T70" fmla="*/ 2 w 16"/>
                  <a:gd name="T7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0">
                    <a:moveTo>
                      <a:pt x="2" y="16"/>
                    </a:moveTo>
                    <a:lnTo>
                      <a:pt x="2" y="16"/>
                    </a:lnTo>
                    <a:lnTo>
                      <a:pt x="0" y="6"/>
                    </a:lnTo>
                    <a:lnTo>
                      <a:pt x="0" y="6"/>
                    </a:lnTo>
                    <a:lnTo>
                      <a:pt x="0" y="6"/>
                    </a:lnTo>
                    <a:lnTo>
                      <a:pt x="0" y="6"/>
                    </a:lnTo>
                    <a:lnTo>
                      <a:pt x="2" y="8"/>
                    </a:lnTo>
                    <a:lnTo>
                      <a:pt x="2" y="8"/>
                    </a:lnTo>
                    <a:lnTo>
                      <a:pt x="6" y="8"/>
                    </a:lnTo>
                    <a:lnTo>
                      <a:pt x="6" y="8"/>
                    </a:lnTo>
                    <a:lnTo>
                      <a:pt x="8" y="6"/>
                    </a:lnTo>
                    <a:lnTo>
                      <a:pt x="10" y="2"/>
                    </a:lnTo>
                    <a:lnTo>
                      <a:pt x="10" y="2"/>
                    </a:lnTo>
                    <a:lnTo>
                      <a:pt x="12" y="0"/>
                    </a:lnTo>
                    <a:lnTo>
                      <a:pt x="16" y="2"/>
                    </a:lnTo>
                    <a:lnTo>
                      <a:pt x="16" y="2"/>
                    </a:lnTo>
                    <a:lnTo>
                      <a:pt x="16" y="8"/>
                    </a:lnTo>
                    <a:lnTo>
                      <a:pt x="16" y="12"/>
                    </a:lnTo>
                    <a:lnTo>
                      <a:pt x="14" y="24"/>
                    </a:lnTo>
                    <a:lnTo>
                      <a:pt x="14" y="24"/>
                    </a:lnTo>
                    <a:lnTo>
                      <a:pt x="12" y="30"/>
                    </a:lnTo>
                    <a:lnTo>
                      <a:pt x="12" y="30"/>
                    </a:lnTo>
                    <a:lnTo>
                      <a:pt x="10" y="30"/>
                    </a:lnTo>
                    <a:lnTo>
                      <a:pt x="10" y="30"/>
                    </a:lnTo>
                    <a:lnTo>
                      <a:pt x="8" y="26"/>
                    </a:lnTo>
                    <a:lnTo>
                      <a:pt x="6" y="26"/>
                    </a:lnTo>
                    <a:lnTo>
                      <a:pt x="6" y="26"/>
                    </a:lnTo>
                    <a:lnTo>
                      <a:pt x="6" y="24"/>
                    </a:lnTo>
                    <a:lnTo>
                      <a:pt x="6" y="22"/>
                    </a:lnTo>
                    <a:lnTo>
                      <a:pt x="4" y="22"/>
                    </a:lnTo>
                    <a:lnTo>
                      <a:pt x="4" y="22"/>
                    </a:lnTo>
                    <a:lnTo>
                      <a:pt x="2" y="22"/>
                    </a:lnTo>
                    <a:lnTo>
                      <a:pt x="2" y="20"/>
                    </a:lnTo>
                    <a:lnTo>
                      <a:pt x="2" y="20"/>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7" name="Freeform 2499">
                <a:extLst>
                  <a:ext uri="{FF2B5EF4-FFF2-40B4-BE49-F238E27FC236}">
                    <a16:creationId xmlns:a16="http://schemas.microsoft.com/office/drawing/2014/main" id="{F66C6249-92CF-BD35-7259-F6389B399CAD}"/>
                  </a:ext>
                </a:extLst>
              </p:cNvPr>
              <p:cNvSpPr>
                <a:spLocks/>
              </p:cNvSpPr>
              <p:nvPr/>
            </p:nvSpPr>
            <p:spPr bwMode="auto">
              <a:xfrm>
                <a:off x="1654" y="2542"/>
                <a:ext cx="10" cy="16"/>
              </a:xfrm>
              <a:custGeom>
                <a:avLst/>
                <a:gdLst>
                  <a:gd name="T0" fmla="*/ 4 w 10"/>
                  <a:gd name="T1" fmla="*/ 0 h 16"/>
                  <a:gd name="T2" fmla="*/ 4 w 10"/>
                  <a:gd name="T3" fmla="*/ 0 h 16"/>
                  <a:gd name="T4" fmla="*/ 6 w 10"/>
                  <a:gd name="T5" fmla="*/ 2 h 16"/>
                  <a:gd name="T6" fmla="*/ 10 w 10"/>
                  <a:gd name="T7" fmla="*/ 8 h 16"/>
                  <a:gd name="T8" fmla="*/ 10 w 10"/>
                  <a:gd name="T9" fmla="*/ 8 h 16"/>
                  <a:gd name="T10" fmla="*/ 6 w 10"/>
                  <a:gd name="T11" fmla="*/ 16 h 16"/>
                  <a:gd name="T12" fmla="*/ 6 w 10"/>
                  <a:gd name="T13" fmla="*/ 16 h 16"/>
                  <a:gd name="T14" fmla="*/ 4 w 10"/>
                  <a:gd name="T15" fmla="*/ 16 h 16"/>
                  <a:gd name="T16" fmla="*/ 2 w 10"/>
                  <a:gd name="T17" fmla="*/ 16 h 16"/>
                  <a:gd name="T18" fmla="*/ 0 w 10"/>
                  <a:gd name="T19" fmla="*/ 12 h 16"/>
                  <a:gd name="T20" fmla="*/ 0 w 10"/>
                  <a:gd name="T21" fmla="*/ 12 h 16"/>
                  <a:gd name="T22" fmla="*/ 2 w 10"/>
                  <a:gd name="T23" fmla="*/ 6 h 16"/>
                  <a:gd name="T24" fmla="*/ 4 w 10"/>
                  <a:gd name="T25" fmla="*/ 0 h 16"/>
                  <a:gd name="T26" fmla="*/ 4 w 10"/>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4" y="0"/>
                    </a:moveTo>
                    <a:lnTo>
                      <a:pt x="4" y="0"/>
                    </a:lnTo>
                    <a:lnTo>
                      <a:pt x="6" y="2"/>
                    </a:lnTo>
                    <a:lnTo>
                      <a:pt x="10" y="8"/>
                    </a:lnTo>
                    <a:lnTo>
                      <a:pt x="10" y="8"/>
                    </a:lnTo>
                    <a:lnTo>
                      <a:pt x="6" y="16"/>
                    </a:lnTo>
                    <a:lnTo>
                      <a:pt x="6" y="16"/>
                    </a:lnTo>
                    <a:lnTo>
                      <a:pt x="4" y="16"/>
                    </a:lnTo>
                    <a:lnTo>
                      <a:pt x="2" y="16"/>
                    </a:lnTo>
                    <a:lnTo>
                      <a:pt x="0" y="12"/>
                    </a:lnTo>
                    <a:lnTo>
                      <a:pt x="0" y="12"/>
                    </a:lnTo>
                    <a:lnTo>
                      <a:pt x="2" y="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8" name="Freeform 2500">
                <a:extLst>
                  <a:ext uri="{FF2B5EF4-FFF2-40B4-BE49-F238E27FC236}">
                    <a16:creationId xmlns:a16="http://schemas.microsoft.com/office/drawing/2014/main" id="{316968DA-9915-B9C0-5442-A4517261C903}"/>
                  </a:ext>
                </a:extLst>
              </p:cNvPr>
              <p:cNvSpPr>
                <a:spLocks/>
              </p:cNvSpPr>
              <p:nvPr/>
            </p:nvSpPr>
            <p:spPr bwMode="auto">
              <a:xfrm>
                <a:off x="1668" y="2552"/>
                <a:ext cx="14" cy="12"/>
              </a:xfrm>
              <a:custGeom>
                <a:avLst/>
                <a:gdLst>
                  <a:gd name="T0" fmla="*/ 6 w 14"/>
                  <a:gd name="T1" fmla="*/ 2 h 12"/>
                  <a:gd name="T2" fmla="*/ 6 w 14"/>
                  <a:gd name="T3" fmla="*/ 2 h 12"/>
                  <a:gd name="T4" fmla="*/ 14 w 14"/>
                  <a:gd name="T5" fmla="*/ 0 h 12"/>
                  <a:gd name="T6" fmla="*/ 14 w 14"/>
                  <a:gd name="T7" fmla="*/ 0 h 12"/>
                  <a:gd name="T8" fmla="*/ 14 w 14"/>
                  <a:gd name="T9" fmla="*/ 4 h 12"/>
                  <a:gd name="T10" fmla="*/ 12 w 14"/>
                  <a:gd name="T11" fmla="*/ 6 h 12"/>
                  <a:gd name="T12" fmla="*/ 10 w 14"/>
                  <a:gd name="T13" fmla="*/ 6 h 12"/>
                  <a:gd name="T14" fmla="*/ 10 w 14"/>
                  <a:gd name="T15" fmla="*/ 8 h 12"/>
                  <a:gd name="T16" fmla="*/ 10 w 14"/>
                  <a:gd name="T17" fmla="*/ 8 h 12"/>
                  <a:gd name="T18" fmla="*/ 6 w 14"/>
                  <a:gd name="T19" fmla="*/ 12 h 12"/>
                  <a:gd name="T20" fmla="*/ 2 w 14"/>
                  <a:gd name="T21" fmla="*/ 8 h 12"/>
                  <a:gd name="T22" fmla="*/ 2 w 14"/>
                  <a:gd name="T23" fmla="*/ 8 h 12"/>
                  <a:gd name="T24" fmla="*/ 0 w 14"/>
                  <a:gd name="T25" fmla="*/ 6 h 12"/>
                  <a:gd name="T26" fmla="*/ 0 w 14"/>
                  <a:gd name="T27" fmla="*/ 2 h 12"/>
                  <a:gd name="T28" fmla="*/ 0 w 14"/>
                  <a:gd name="T29" fmla="*/ 2 h 12"/>
                  <a:gd name="T30" fmla="*/ 6 w 14"/>
                  <a:gd name="T31" fmla="*/ 2 h 12"/>
                  <a:gd name="T32" fmla="*/ 6 w 14"/>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6" y="2"/>
                    </a:moveTo>
                    <a:lnTo>
                      <a:pt x="6" y="2"/>
                    </a:lnTo>
                    <a:lnTo>
                      <a:pt x="14" y="0"/>
                    </a:lnTo>
                    <a:lnTo>
                      <a:pt x="14" y="0"/>
                    </a:lnTo>
                    <a:lnTo>
                      <a:pt x="14" y="4"/>
                    </a:lnTo>
                    <a:lnTo>
                      <a:pt x="12" y="6"/>
                    </a:lnTo>
                    <a:lnTo>
                      <a:pt x="10" y="6"/>
                    </a:lnTo>
                    <a:lnTo>
                      <a:pt x="10" y="8"/>
                    </a:lnTo>
                    <a:lnTo>
                      <a:pt x="10" y="8"/>
                    </a:lnTo>
                    <a:lnTo>
                      <a:pt x="6" y="12"/>
                    </a:lnTo>
                    <a:lnTo>
                      <a:pt x="2" y="8"/>
                    </a:lnTo>
                    <a:lnTo>
                      <a:pt x="2" y="8"/>
                    </a:lnTo>
                    <a:lnTo>
                      <a:pt x="0" y="6"/>
                    </a:lnTo>
                    <a:lnTo>
                      <a:pt x="0" y="2"/>
                    </a:lnTo>
                    <a:lnTo>
                      <a:pt x="0"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9" name="Freeform 2501">
                <a:extLst>
                  <a:ext uri="{FF2B5EF4-FFF2-40B4-BE49-F238E27FC236}">
                    <a16:creationId xmlns:a16="http://schemas.microsoft.com/office/drawing/2014/main" id="{01238355-5C51-3151-7EA7-F4A81E2846A6}"/>
                  </a:ext>
                </a:extLst>
              </p:cNvPr>
              <p:cNvSpPr>
                <a:spLocks/>
              </p:cNvSpPr>
              <p:nvPr/>
            </p:nvSpPr>
            <p:spPr bwMode="auto">
              <a:xfrm>
                <a:off x="1702" y="2626"/>
                <a:ext cx="6" cy="20"/>
              </a:xfrm>
              <a:custGeom>
                <a:avLst/>
                <a:gdLst>
                  <a:gd name="T0" fmla="*/ 2 w 6"/>
                  <a:gd name="T1" fmla="*/ 20 h 20"/>
                  <a:gd name="T2" fmla="*/ 2 w 6"/>
                  <a:gd name="T3" fmla="*/ 20 h 20"/>
                  <a:gd name="T4" fmla="*/ 0 w 6"/>
                  <a:gd name="T5" fmla="*/ 8 h 20"/>
                  <a:gd name="T6" fmla="*/ 2 w 6"/>
                  <a:gd name="T7" fmla="*/ 4 h 20"/>
                  <a:gd name="T8" fmla="*/ 4 w 6"/>
                  <a:gd name="T9" fmla="*/ 0 h 20"/>
                  <a:gd name="T10" fmla="*/ 4 w 6"/>
                  <a:gd name="T11" fmla="*/ 0 h 20"/>
                  <a:gd name="T12" fmla="*/ 6 w 6"/>
                  <a:gd name="T13" fmla="*/ 16 h 20"/>
                  <a:gd name="T14" fmla="*/ 6 w 6"/>
                  <a:gd name="T15" fmla="*/ 16 h 20"/>
                  <a:gd name="T16" fmla="*/ 4 w 6"/>
                  <a:gd name="T17" fmla="*/ 20 h 20"/>
                  <a:gd name="T18" fmla="*/ 2 w 6"/>
                  <a:gd name="T19" fmla="*/ 20 h 20"/>
                  <a:gd name="T20" fmla="*/ 2 w 6"/>
                  <a:gd name="T21" fmla="*/ 20 h 20"/>
                  <a:gd name="T22" fmla="*/ 2 w 6"/>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0">
                    <a:moveTo>
                      <a:pt x="2" y="20"/>
                    </a:moveTo>
                    <a:lnTo>
                      <a:pt x="2" y="20"/>
                    </a:lnTo>
                    <a:lnTo>
                      <a:pt x="0" y="8"/>
                    </a:lnTo>
                    <a:lnTo>
                      <a:pt x="2" y="4"/>
                    </a:lnTo>
                    <a:lnTo>
                      <a:pt x="4" y="0"/>
                    </a:lnTo>
                    <a:lnTo>
                      <a:pt x="4" y="0"/>
                    </a:lnTo>
                    <a:lnTo>
                      <a:pt x="6" y="16"/>
                    </a:lnTo>
                    <a:lnTo>
                      <a:pt x="6" y="16"/>
                    </a:lnTo>
                    <a:lnTo>
                      <a:pt x="4" y="20"/>
                    </a:lnTo>
                    <a:lnTo>
                      <a:pt x="2" y="20"/>
                    </a:lnTo>
                    <a:lnTo>
                      <a:pt x="2"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0" name="Freeform 2502">
                <a:extLst>
                  <a:ext uri="{FF2B5EF4-FFF2-40B4-BE49-F238E27FC236}">
                    <a16:creationId xmlns:a16="http://schemas.microsoft.com/office/drawing/2014/main" id="{B90999B3-56E9-14ED-B972-0127BCCDE3E4}"/>
                  </a:ext>
                </a:extLst>
              </p:cNvPr>
              <p:cNvSpPr>
                <a:spLocks/>
              </p:cNvSpPr>
              <p:nvPr/>
            </p:nvSpPr>
            <p:spPr bwMode="auto">
              <a:xfrm>
                <a:off x="1704" y="2642"/>
                <a:ext cx="6" cy="18"/>
              </a:xfrm>
              <a:custGeom>
                <a:avLst/>
                <a:gdLst>
                  <a:gd name="T0" fmla="*/ 0 w 6"/>
                  <a:gd name="T1" fmla="*/ 4 h 18"/>
                  <a:gd name="T2" fmla="*/ 0 w 6"/>
                  <a:gd name="T3" fmla="*/ 4 h 18"/>
                  <a:gd name="T4" fmla="*/ 4 w 6"/>
                  <a:gd name="T5" fmla="*/ 0 h 18"/>
                  <a:gd name="T6" fmla="*/ 4 w 6"/>
                  <a:gd name="T7" fmla="*/ 0 h 18"/>
                  <a:gd name="T8" fmla="*/ 6 w 6"/>
                  <a:gd name="T9" fmla="*/ 0 h 18"/>
                  <a:gd name="T10" fmla="*/ 6 w 6"/>
                  <a:gd name="T11" fmla="*/ 0 h 18"/>
                  <a:gd name="T12" fmla="*/ 6 w 6"/>
                  <a:gd name="T13" fmla="*/ 18 h 18"/>
                  <a:gd name="T14" fmla="*/ 6 w 6"/>
                  <a:gd name="T15" fmla="*/ 18 h 18"/>
                  <a:gd name="T16" fmla="*/ 2 w 6"/>
                  <a:gd name="T17" fmla="*/ 18 h 18"/>
                  <a:gd name="T18" fmla="*/ 0 w 6"/>
                  <a:gd name="T19" fmla="*/ 14 h 18"/>
                  <a:gd name="T20" fmla="*/ 0 w 6"/>
                  <a:gd name="T21" fmla="*/ 4 h 18"/>
                  <a:gd name="T22" fmla="*/ 0 w 6"/>
                  <a:gd name="T2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8">
                    <a:moveTo>
                      <a:pt x="0" y="4"/>
                    </a:moveTo>
                    <a:lnTo>
                      <a:pt x="0" y="4"/>
                    </a:lnTo>
                    <a:lnTo>
                      <a:pt x="4" y="0"/>
                    </a:lnTo>
                    <a:lnTo>
                      <a:pt x="4" y="0"/>
                    </a:lnTo>
                    <a:lnTo>
                      <a:pt x="6" y="0"/>
                    </a:lnTo>
                    <a:lnTo>
                      <a:pt x="6" y="0"/>
                    </a:lnTo>
                    <a:lnTo>
                      <a:pt x="6" y="18"/>
                    </a:lnTo>
                    <a:lnTo>
                      <a:pt x="6" y="18"/>
                    </a:lnTo>
                    <a:lnTo>
                      <a:pt x="2" y="18"/>
                    </a:lnTo>
                    <a:lnTo>
                      <a:pt x="0" y="1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1" name="Freeform 2503">
                <a:extLst>
                  <a:ext uri="{FF2B5EF4-FFF2-40B4-BE49-F238E27FC236}">
                    <a16:creationId xmlns:a16="http://schemas.microsoft.com/office/drawing/2014/main" id="{065F172F-327D-531A-6112-6DE931A20F24}"/>
                  </a:ext>
                </a:extLst>
              </p:cNvPr>
              <p:cNvSpPr>
                <a:spLocks/>
              </p:cNvSpPr>
              <p:nvPr/>
            </p:nvSpPr>
            <p:spPr bwMode="auto">
              <a:xfrm>
                <a:off x="1698" y="2604"/>
                <a:ext cx="6" cy="12"/>
              </a:xfrm>
              <a:custGeom>
                <a:avLst/>
                <a:gdLst>
                  <a:gd name="T0" fmla="*/ 4 w 6"/>
                  <a:gd name="T1" fmla="*/ 12 h 12"/>
                  <a:gd name="T2" fmla="*/ 4 w 6"/>
                  <a:gd name="T3" fmla="*/ 12 h 12"/>
                  <a:gd name="T4" fmla="*/ 2 w 6"/>
                  <a:gd name="T5" fmla="*/ 10 h 12"/>
                  <a:gd name="T6" fmla="*/ 0 w 6"/>
                  <a:gd name="T7" fmla="*/ 6 h 12"/>
                  <a:gd name="T8" fmla="*/ 0 w 6"/>
                  <a:gd name="T9" fmla="*/ 6 h 12"/>
                  <a:gd name="T10" fmla="*/ 0 w 6"/>
                  <a:gd name="T11" fmla="*/ 2 h 12"/>
                  <a:gd name="T12" fmla="*/ 2 w 6"/>
                  <a:gd name="T13" fmla="*/ 2 h 12"/>
                  <a:gd name="T14" fmla="*/ 4 w 6"/>
                  <a:gd name="T15" fmla="*/ 0 h 12"/>
                  <a:gd name="T16" fmla="*/ 4 w 6"/>
                  <a:gd name="T17" fmla="*/ 0 h 12"/>
                  <a:gd name="T18" fmla="*/ 6 w 6"/>
                  <a:gd name="T19" fmla="*/ 6 h 12"/>
                  <a:gd name="T20" fmla="*/ 4 w 6"/>
                  <a:gd name="T21" fmla="*/ 12 h 12"/>
                  <a:gd name="T22" fmla="*/ 4 w 6"/>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4" y="12"/>
                    </a:moveTo>
                    <a:lnTo>
                      <a:pt x="4" y="12"/>
                    </a:lnTo>
                    <a:lnTo>
                      <a:pt x="2" y="10"/>
                    </a:lnTo>
                    <a:lnTo>
                      <a:pt x="0" y="6"/>
                    </a:lnTo>
                    <a:lnTo>
                      <a:pt x="0" y="6"/>
                    </a:lnTo>
                    <a:lnTo>
                      <a:pt x="0" y="2"/>
                    </a:lnTo>
                    <a:lnTo>
                      <a:pt x="2" y="2"/>
                    </a:lnTo>
                    <a:lnTo>
                      <a:pt x="4" y="0"/>
                    </a:lnTo>
                    <a:lnTo>
                      <a:pt x="4" y="0"/>
                    </a:lnTo>
                    <a:lnTo>
                      <a:pt x="6" y="6"/>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2" name="Freeform 2504">
                <a:extLst>
                  <a:ext uri="{FF2B5EF4-FFF2-40B4-BE49-F238E27FC236}">
                    <a16:creationId xmlns:a16="http://schemas.microsoft.com/office/drawing/2014/main" id="{2325BCB0-C551-0546-C140-AB01D6543467}"/>
                  </a:ext>
                </a:extLst>
              </p:cNvPr>
              <p:cNvSpPr>
                <a:spLocks/>
              </p:cNvSpPr>
              <p:nvPr/>
            </p:nvSpPr>
            <p:spPr bwMode="auto">
              <a:xfrm>
                <a:off x="1676" y="2568"/>
                <a:ext cx="2" cy="10"/>
              </a:xfrm>
              <a:custGeom>
                <a:avLst/>
                <a:gdLst>
                  <a:gd name="T0" fmla="*/ 0 w 2"/>
                  <a:gd name="T1" fmla="*/ 0 h 10"/>
                  <a:gd name="T2" fmla="*/ 0 w 2"/>
                  <a:gd name="T3" fmla="*/ 0 h 10"/>
                  <a:gd name="T4" fmla="*/ 2 w 2"/>
                  <a:gd name="T5" fmla="*/ 2 h 10"/>
                  <a:gd name="T6" fmla="*/ 2 w 2"/>
                  <a:gd name="T7" fmla="*/ 6 h 10"/>
                  <a:gd name="T8" fmla="*/ 2 w 2"/>
                  <a:gd name="T9" fmla="*/ 6 h 10"/>
                  <a:gd name="T10" fmla="*/ 2 w 2"/>
                  <a:gd name="T11" fmla="*/ 8 h 10"/>
                  <a:gd name="T12" fmla="*/ 2 w 2"/>
                  <a:gd name="T13" fmla="*/ 10 h 10"/>
                  <a:gd name="T14" fmla="*/ 2 w 2"/>
                  <a:gd name="T15" fmla="*/ 10 h 10"/>
                  <a:gd name="T16" fmla="*/ 0 w 2"/>
                  <a:gd name="T17" fmla="*/ 4 h 10"/>
                  <a:gd name="T18" fmla="*/ 0 w 2"/>
                  <a:gd name="T19" fmla="*/ 4 h 10"/>
                  <a:gd name="T20" fmla="*/ 0 w 2"/>
                  <a:gd name="T21" fmla="*/ 2 h 10"/>
                  <a:gd name="T22" fmla="*/ 0 w 2"/>
                  <a:gd name="T23" fmla="*/ 0 h 10"/>
                  <a:gd name="T24" fmla="*/ 0 w 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0">
                    <a:moveTo>
                      <a:pt x="0" y="0"/>
                    </a:moveTo>
                    <a:lnTo>
                      <a:pt x="0" y="0"/>
                    </a:lnTo>
                    <a:lnTo>
                      <a:pt x="2" y="2"/>
                    </a:lnTo>
                    <a:lnTo>
                      <a:pt x="2" y="6"/>
                    </a:lnTo>
                    <a:lnTo>
                      <a:pt x="2" y="6"/>
                    </a:lnTo>
                    <a:lnTo>
                      <a:pt x="2" y="8"/>
                    </a:lnTo>
                    <a:lnTo>
                      <a:pt x="2" y="10"/>
                    </a:lnTo>
                    <a:lnTo>
                      <a:pt x="2" y="10"/>
                    </a:lnTo>
                    <a:lnTo>
                      <a:pt x="0" y="4"/>
                    </a:lnTo>
                    <a:lnTo>
                      <a:pt x="0" y="4"/>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3" name="Freeform 2505">
                <a:extLst>
                  <a:ext uri="{FF2B5EF4-FFF2-40B4-BE49-F238E27FC236}">
                    <a16:creationId xmlns:a16="http://schemas.microsoft.com/office/drawing/2014/main" id="{40AAC599-C3F1-9605-5078-12E8A8BA4040}"/>
                  </a:ext>
                </a:extLst>
              </p:cNvPr>
              <p:cNvSpPr>
                <a:spLocks/>
              </p:cNvSpPr>
              <p:nvPr/>
            </p:nvSpPr>
            <p:spPr bwMode="auto">
              <a:xfrm>
                <a:off x="1666" y="2554"/>
                <a:ext cx="4" cy="6"/>
              </a:xfrm>
              <a:custGeom>
                <a:avLst/>
                <a:gdLst>
                  <a:gd name="T0" fmla="*/ 2 w 4"/>
                  <a:gd name="T1" fmla="*/ 0 h 6"/>
                  <a:gd name="T2" fmla="*/ 2 w 4"/>
                  <a:gd name="T3" fmla="*/ 0 h 6"/>
                  <a:gd name="T4" fmla="*/ 4 w 4"/>
                  <a:gd name="T5" fmla="*/ 6 h 6"/>
                  <a:gd name="T6" fmla="*/ 4 w 4"/>
                  <a:gd name="T7" fmla="*/ 6 h 6"/>
                  <a:gd name="T8" fmla="*/ 2 w 4"/>
                  <a:gd name="T9" fmla="*/ 6 h 6"/>
                  <a:gd name="T10" fmla="*/ 0 w 4"/>
                  <a:gd name="T11" fmla="*/ 4 h 6"/>
                  <a:gd name="T12" fmla="*/ 0 w 4"/>
                  <a:gd name="T13" fmla="*/ 4 h 6"/>
                  <a:gd name="T14" fmla="*/ 2 w 4"/>
                  <a:gd name="T15" fmla="*/ 0 h 6"/>
                  <a:gd name="T16" fmla="*/ 2 w 4"/>
                  <a:gd name="T17" fmla="*/ 0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lnTo>
                      <a:pt x="2" y="0"/>
                    </a:lnTo>
                    <a:lnTo>
                      <a:pt x="4" y="6"/>
                    </a:lnTo>
                    <a:lnTo>
                      <a:pt x="4" y="6"/>
                    </a:lnTo>
                    <a:lnTo>
                      <a:pt x="2" y="6"/>
                    </a:lnTo>
                    <a:lnTo>
                      <a:pt x="0" y="4"/>
                    </a:lnTo>
                    <a:lnTo>
                      <a:pt x="0" y="4"/>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4" name="Freeform 2506">
                <a:extLst>
                  <a:ext uri="{FF2B5EF4-FFF2-40B4-BE49-F238E27FC236}">
                    <a16:creationId xmlns:a16="http://schemas.microsoft.com/office/drawing/2014/main" id="{F77BB818-8A0F-51AE-192B-3CE5D2ECE89B}"/>
                  </a:ext>
                </a:extLst>
              </p:cNvPr>
              <p:cNvSpPr>
                <a:spLocks/>
              </p:cNvSpPr>
              <p:nvPr/>
            </p:nvSpPr>
            <p:spPr bwMode="auto">
              <a:xfrm>
                <a:off x="1650" y="2432"/>
                <a:ext cx="32" cy="64"/>
              </a:xfrm>
              <a:custGeom>
                <a:avLst/>
                <a:gdLst>
                  <a:gd name="T0" fmla="*/ 28 w 32"/>
                  <a:gd name="T1" fmla="*/ 62 h 64"/>
                  <a:gd name="T2" fmla="*/ 28 w 32"/>
                  <a:gd name="T3" fmla="*/ 62 h 64"/>
                  <a:gd name="T4" fmla="*/ 26 w 32"/>
                  <a:gd name="T5" fmla="*/ 62 h 64"/>
                  <a:gd name="T6" fmla="*/ 24 w 32"/>
                  <a:gd name="T7" fmla="*/ 62 h 64"/>
                  <a:gd name="T8" fmla="*/ 22 w 32"/>
                  <a:gd name="T9" fmla="*/ 64 h 64"/>
                  <a:gd name="T10" fmla="*/ 18 w 32"/>
                  <a:gd name="T11" fmla="*/ 62 h 64"/>
                  <a:gd name="T12" fmla="*/ 18 w 32"/>
                  <a:gd name="T13" fmla="*/ 62 h 64"/>
                  <a:gd name="T14" fmla="*/ 16 w 32"/>
                  <a:gd name="T15" fmla="*/ 52 h 64"/>
                  <a:gd name="T16" fmla="*/ 16 w 32"/>
                  <a:gd name="T17" fmla="*/ 52 h 64"/>
                  <a:gd name="T18" fmla="*/ 10 w 32"/>
                  <a:gd name="T19" fmla="*/ 44 h 64"/>
                  <a:gd name="T20" fmla="*/ 6 w 32"/>
                  <a:gd name="T21" fmla="*/ 40 h 64"/>
                  <a:gd name="T22" fmla="*/ 6 w 32"/>
                  <a:gd name="T23" fmla="*/ 40 h 64"/>
                  <a:gd name="T24" fmla="*/ 0 w 32"/>
                  <a:gd name="T25" fmla="*/ 38 h 64"/>
                  <a:gd name="T26" fmla="*/ 0 w 32"/>
                  <a:gd name="T27" fmla="*/ 34 h 64"/>
                  <a:gd name="T28" fmla="*/ 0 w 32"/>
                  <a:gd name="T29" fmla="*/ 28 h 64"/>
                  <a:gd name="T30" fmla="*/ 0 w 32"/>
                  <a:gd name="T31" fmla="*/ 28 h 64"/>
                  <a:gd name="T32" fmla="*/ 0 w 32"/>
                  <a:gd name="T33" fmla="*/ 20 h 64"/>
                  <a:gd name="T34" fmla="*/ 2 w 32"/>
                  <a:gd name="T35" fmla="*/ 18 h 64"/>
                  <a:gd name="T36" fmla="*/ 4 w 32"/>
                  <a:gd name="T37" fmla="*/ 18 h 64"/>
                  <a:gd name="T38" fmla="*/ 8 w 32"/>
                  <a:gd name="T39" fmla="*/ 20 h 64"/>
                  <a:gd name="T40" fmla="*/ 8 w 32"/>
                  <a:gd name="T41" fmla="*/ 20 h 64"/>
                  <a:gd name="T42" fmla="*/ 10 w 32"/>
                  <a:gd name="T43" fmla="*/ 24 h 64"/>
                  <a:gd name="T44" fmla="*/ 12 w 32"/>
                  <a:gd name="T45" fmla="*/ 24 h 64"/>
                  <a:gd name="T46" fmla="*/ 14 w 32"/>
                  <a:gd name="T47" fmla="*/ 22 h 64"/>
                  <a:gd name="T48" fmla="*/ 14 w 32"/>
                  <a:gd name="T49" fmla="*/ 18 h 64"/>
                  <a:gd name="T50" fmla="*/ 14 w 32"/>
                  <a:gd name="T51" fmla="*/ 18 h 64"/>
                  <a:gd name="T52" fmla="*/ 16 w 32"/>
                  <a:gd name="T53" fmla="*/ 12 h 64"/>
                  <a:gd name="T54" fmla="*/ 18 w 32"/>
                  <a:gd name="T55" fmla="*/ 8 h 64"/>
                  <a:gd name="T56" fmla="*/ 24 w 32"/>
                  <a:gd name="T57" fmla="*/ 4 h 64"/>
                  <a:gd name="T58" fmla="*/ 24 w 32"/>
                  <a:gd name="T59" fmla="*/ 4 h 64"/>
                  <a:gd name="T60" fmla="*/ 28 w 32"/>
                  <a:gd name="T61" fmla="*/ 0 h 64"/>
                  <a:gd name="T62" fmla="*/ 28 w 32"/>
                  <a:gd name="T63" fmla="*/ 0 h 64"/>
                  <a:gd name="T64" fmla="*/ 30 w 32"/>
                  <a:gd name="T65" fmla="*/ 2 h 64"/>
                  <a:gd name="T66" fmla="*/ 30 w 32"/>
                  <a:gd name="T67" fmla="*/ 2 h 64"/>
                  <a:gd name="T68" fmla="*/ 32 w 32"/>
                  <a:gd name="T69" fmla="*/ 10 h 64"/>
                  <a:gd name="T70" fmla="*/ 32 w 32"/>
                  <a:gd name="T71" fmla="*/ 20 h 64"/>
                  <a:gd name="T72" fmla="*/ 32 w 32"/>
                  <a:gd name="T73" fmla="*/ 20 h 64"/>
                  <a:gd name="T74" fmla="*/ 32 w 32"/>
                  <a:gd name="T75" fmla="*/ 24 h 64"/>
                  <a:gd name="T76" fmla="*/ 30 w 32"/>
                  <a:gd name="T77" fmla="*/ 26 h 64"/>
                  <a:gd name="T78" fmla="*/ 26 w 32"/>
                  <a:gd name="T79" fmla="*/ 26 h 64"/>
                  <a:gd name="T80" fmla="*/ 26 w 32"/>
                  <a:gd name="T81" fmla="*/ 26 h 64"/>
                  <a:gd name="T82" fmla="*/ 24 w 32"/>
                  <a:gd name="T83" fmla="*/ 26 h 64"/>
                  <a:gd name="T84" fmla="*/ 24 w 32"/>
                  <a:gd name="T85" fmla="*/ 28 h 64"/>
                  <a:gd name="T86" fmla="*/ 22 w 32"/>
                  <a:gd name="T87" fmla="*/ 32 h 64"/>
                  <a:gd name="T88" fmla="*/ 22 w 32"/>
                  <a:gd name="T89" fmla="*/ 32 h 64"/>
                  <a:gd name="T90" fmla="*/ 20 w 32"/>
                  <a:gd name="T91" fmla="*/ 34 h 64"/>
                  <a:gd name="T92" fmla="*/ 20 w 32"/>
                  <a:gd name="T93" fmla="*/ 34 h 64"/>
                  <a:gd name="T94" fmla="*/ 22 w 32"/>
                  <a:gd name="T95" fmla="*/ 36 h 64"/>
                  <a:gd name="T96" fmla="*/ 22 w 32"/>
                  <a:gd name="T97" fmla="*/ 34 h 64"/>
                  <a:gd name="T98" fmla="*/ 22 w 32"/>
                  <a:gd name="T99" fmla="*/ 34 h 64"/>
                  <a:gd name="T100" fmla="*/ 26 w 32"/>
                  <a:gd name="T101" fmla="*/ 36 h 64"/>
                  <a:gd name="T102" fmla="*/ 28 w 32"/>
                  <a:gd name="T103" fmla="*/ 42 h 64"/>
                  <a:gd name="T104" fmla="*/ 30 w 32"/>
                  <a:gd name="T105" fmla="*/ 56 h 64"/>
                  <a:gd name="T106" fmla="*/ 30 w 32"/>
                  <a:gd name="T107" fmla="*/ 56 h 64"/>
                  <a:gd name="T108" fmla="*/ 30 w 32"/>
                  <a:gd name="T109" fmla="*/ 60 h 64"/>
                  <a:gd name="T110" fmla="*/ 30 w 32"/>
                  <a:gd name="T111" fmla="*/ 60 h 64"/>
                  <a:gd name="T112" fmla="*/ 28 w 32"/>
                  <a:gd name="T113" fmla="*/ 62 h 64"/>
                  <a:gd name="T114" fmla="*/ 28 w 32"/>
                  <a:gd name="T115" fmla="*/ 6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64">
                    <a:moveTo>
                      <a:pt x="28" y="62"/>
                    </a:moveTo>
                    <a:lnTo>
                      <a:pt x="28" y="62"/>
                    </a:lnTo>
                    <a:lnTo>
                      <a:pt x="26" y="62"/>
                    </a:lnTo>
                    <a:lnTo>
                      <a:pt x="24" y="62"/>
                    </a:lnTo>
                    <a:lnTo>
                      <a:pt x="22" y="64"/>
                    </a:lnTo>
                    <a:lnTo>
                      <a:pt x="18" y="62"/>
                    </a:lnTo>
                    <a:lnTo>
                      <a:pt x="18" y="62"/>
                    </a:lnTo>
                    <a:lnTo>
                      <a:pt x="16" y="52"/>
                    </a:lnTo>
                    <a:lnTo>
                      <a:pt x="16" y="52"/>
                    </a:lnTo>
                    <a:lnTo>
                      <a:pt x="10" y="44"/>
                    </a:lnTo>
                    <a:lnTo>
                      <a:pt x="6" y="40"/>
                    </a:lnTo>
                    <a:lnTo>
                      <a:pt x="6" y="40"/>
                    </a:lnTo>
                    <a:lnTo>
                      <a:pt x="0" y="38"/>
                    </a:lnTo>
                    <a:lnTo>
                      <a:pt x="0" y="34"/>
                    </a:lnTo>
                    <a:lnTo>
                      <a:pt x="0" y="28"/>
                    </a:lnTo>
                    <a:lnTo>
                      <a:pt x="0" y="28"/>
                    </a:lnTo>
                    <a:lnTo>
                      <a:pt x="0" y="20"/>
                    </a:lnTo>
                    <a:lnTo>
                      <a:pt x="2" y="18"/>
                    </a:lnTo>
                    <a:lnTo>
                      <a:pt x="4" y="18"/>
                    </a:lnTo>
                    <a:lnTo>
                      <a:pt x="8" y="20"/>
                    </a:lnTo>
                    <a:lnTo>
                      <a:pt x="8" y="20"/>
                    </a:lnTo>
                    <a:lnTo>
                      <a:pt x="10" y="24"/>
                    </a:lnTo>
                    <a:lnTo>
                      <a:pt x="12" y="24"/>
                    </a:lnTo>
                    <a:lnTo>
                      <a:pt x="14" y="22"/>
                    </a:lnTo>
                    <a:lnTo>
                      <a:pt x="14" y="18"/>
                    </a:lnTo>
                    <a:lnTo>
                      <a:pt x="14" y="18"/>
                    </a:lnTo>
                    <a:lnTo>
                      <a:pt x="16" y="12"/>
                    </a:lnTo>
                    <a:lnTo>
                      <a:pt x="18" y="8"/>
                    </a:lnTo>
                    <a:lnTo>
                      <a:pt x="24" y="4"/>
                    </a:lnTo>
                    <a:lnTo>
                      <a:pt x="24" y="4"/>
                    </a:lnTo>
                    <a:lnTo>
                      <a:pt x="28" y="0"/>
                    </a:lnTo>
                    <a:lnTo>
                      <a:pt x="28" y="0"/>
                    </a:lnTo>
                    <a:lnTo>
                      <a:pt x="30" y="2"/>
                    </a:lnTo>
                    <a:lnTo>
                      <a:pt x="30" y="2"/>
                    </a:lnTo>
                    <a:lnTo>
                      <a:pt x="32" y="10"/>
                    </a:lnTo>
                    <a:lnTo>
                      <a:pt x="32" y="20"/>
                    </a:lnTo>
                    <a:lnTo>
                      <a:pt x="32" y="20"/>
                    </a:lnTo>
                    <a:lnTo>
                      <a:pt x="32" y="24"/>
                    </a:lnTo>
                    <a:lnTo>
                      <a:pt x="30" y="26"/>
                    </a:lnTo>
                    <a:lnTo>
                      <a:pt x="26" y="26"/>
                    </a:lnTo>
                    <a:lnTo>
                      <a:pt x="26" y="26"/>
                    </a:lnTo>
                    <a:lnTo>
                      <a:pt x="24" y="26"/>
                    </a:lnTo>
                    <a:lnTo>
                      <a:pt x="24" y="28"/>
                    </a:lnTo>
                    <a:lnTo>
                      <a:pt x="22" y="32"/>
                    </a:lnTo>
                    <a:lnTo>
                      <a:pt x="22" y="32"/>
                    </a:lnTo>
                    <a:lnTo>
                      <a:pt x="20" y="34"/>
                    </a:lnTo>
                    <a:lnTo>
                      <a:pt x="20" y="34"/>
                    </a:lnTo>
                    <a:lnTo>
                      <a:pt x="22" y="36"/>
                    </a:lnTo>
                    <a:lnTo>
                      <a:pt x="22" y="34"/>
                    </a:lnTo>
                    <a:lnTo>
                      <a:pt x="22" y="34"/>
                    </a:lnTo>
                    <a:lnTo>
                      <a:pt x="26" y="36"/>
                    </a:lnTo>
                    <a:lnTo>
                      <a:pt x="28" y="42"/>
                    </a:lnTo>
                    <a:lnTo>
                      <a:pt x="30" y="56"/>
                    </a:lnTo>
                    <a:lnTo>
                      <a:pt x="30" y="56"/>
                    </a:lnTo>
                    <a:lnTo>
                      <a:pt x="30" y="60"/>
                    </a:lnTo>
                    <a:lnTo>
                      <a:pt x="30" y="60"/>
                    </a:lnTo>
                    <a:lnTo>
                      <a:pt x="28" y="62"/>
                    </a:lnTo>
                    <a:lnTo>
                      <a:pt x="28"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5" name="Freeform 2507">
                <a:extLst>
                  <a:ext uri="{FF2B5EF4-FFF2-40B4-BE49-F238E27FC236}">
                    <a16:creationId xmlns:a16="http://schemas.microsoft.com/office/drawing/2014/main" id="{24302320-BB66-A741-F4CB-F227C4E5AA6C}"/>
                  </a:ext>
                </a:extLst>
              </p:cNvPr>
              <p:cNvSpPr>
                <a:spLocks/>
              </p:cNvSpPr>
              <p:nvPr/>
            </p:nvSpPr>
            <p:spPr bwMode="auto">
              <a:xfrm>
                <a:off x="1642" y="2482"/>
                <a:ext cx="24" cy="36"/>
              </a:xfrm>
              <a:custGeom>
                <a:avLst/>
                <a:gdLst>
                  <a:gd name="T0" fmla="*/ 0 w 24"/>
                  <a:gd name="T1" fmla="*/ 16 h 36"/>
                  <a:gd name="T2" fmla="*/ 0 w 24"/>
                  <a:gd name="T3" fmla="*/ 16 h 36"/>
                  <a:gd name="T4" fmla="*/ 2 w 24"/>
                  <a:gd name="T5" fmla="*/ 16 h 36"/>
                  <a:gd name="T6" fmla="*/ 2 w 24"/>
                  <a:gd name="T7" fmla="*/ 14 h 36"/>
                  <a:gd name="T8" fmla="*/ 2 w 24"/>
                  <a:gd name="T9" fmla="*/ 10 h 36"/>
                  <a:gd name="T10" fmla="*/ 2 w 24"/>
                  <a:gd name="T11" fmla="*/ 6 h 36"/>
                  <a:gd name="T12" fmla="*/ 0 w 24"/>
                  <a:gd name="T13" fmla="*/ 2 h 36"/>
                  <a:gd name="T14" fmla="*/ 0 w 24"/>
                  <a:gd name="T15" fmla="*/ 2 h 36"/>
                  <a:gd name="T16" fmla="*/ 2 w 24"/>
                  <a:gd name="T17" fmla="*/ 0 h 36"/>
                  <a:gd name="T18" fmla="*/ 2 w 24"/>
                  <a:gd name="T19" fmla="*/ 0 h 36"/>
                  <a:gd name="T20" fmla="*/ 6 w 24"/>
                  <a:gd name="T21" fmla="*/ 4 h 36"/>
                  <a:gd name="T22" fmla="*/ 12 w 24"/>
                  <a:gd name="T23" fmla="*/ 4 h 36"/>
                  <a:gd name="T24" fmla="*/ 18 w 24"/>
                  <a:gd name="T25" fmla="*/ 4 h 36"/>
                  <a:gd name="T26" fmla="*/ 22 w 24"/>
                  <a:gd name="T27" fmla="*/ 6 h 36"/>
                  <a:gd name="T28" fmla="*/ 22 w 24"/>
                  <a:gd name="T29" fmla="*/ 6 h 36"/>
                  <a:gd name="T30" fmla="*/ 24 w 24"/>
                  <a:gd name="T31" fmla="*/ 14 h 36"/>
                  <a:gd name="T32" fmla="*/ 20 w 24"/>
                  <a:gd name="T33" fmla="*/ 20 h 36"/>
                  <a:gd name="T34" fmla="*/ 20 w 24"/>
                  <a:gd name="T35" fmla="*/ 20 h 36"/>
                  <a:gd name="T36" fmla="*/ 18 w 24"/>
                  <a:gd name="T37" fmla="*/ 20 h 36"/>
                  <a:gd name="T38" fmla="*/ 18 w 24"/>
                  <a:gd name="T39" fmla="*/ 20 h 36"/>
                  <a:gd name="T40" fmla="*/ 16 w 24"/>
                  <a:gd name="T41" fmla="*/ 28 h 36"/>
                  <a:gd name="T42" fmla="*/ 14 w 24"/>
                  <a:gd name="T43" fmla="*/ 32 h 36"/>
                  <a:gd name="T44" fmla="*/ 8 w 24"/>
                  <a:gd name="T45" fmla="*/ 36 h 36"/>
                  <a:gd name="T46" fmla="*/ 8 w 24"/>
                  <a:gd name="T47" fmla="*/ 36 h 36"/>
                  <a:gd name="T48" fmla="*/ 8 w 24"/>
                  <a:gd name="T49" fmla="*/ 32 h 36"/>
                  <a:gd name="T50" fmla="*/ 10 w 24"/>
                  <a:gd name="T51" fmla="*/ 30 h 36"/>
                  <a:gd name="T52" fmla="*/ 10 w 24"/>
                  <a:gd name="T53" fmla="*/ 26 h 36"/>
                  <a:gd name="T54" fmla="*/ 10 w 24"/>
                  <a:gd name="T55" fmla="*/ 22 h 36"/>
                  <a:gd name="T56" fmla="*/ 10 w 24"/>
                  <a:gd name="T57" fmla="*/ 22 h 36"/>
                  <a:gd name="T58" fmla="*/ 6 w 24"/>
                  <a:gd name="T59" fmla="*/ 20 h 36"/>
                  <a:gd name="T60" fmla="*/ 4 w 24"/>
                  <a:gd name="T61" fmla="*/ 22 h 36"/>
                  <a:gd name="T62" fmla="*/ 2 w 24"/>
                  <a:gd name="T63" fmla="*/ 26 h 36"/>
                  <a:gd name="T64" fmla="*/ 0 w 24"/>
                  <a:gd name="T65" fmla="*/ 28 h 36"/>
                  <a:gd name="T66" fmla="*/ 0 w 24"/>
                  <a:gd name="T67" fmla="*/ 28 h 36"/>
                  <a:gd name="T68" fmla="*/ 0 w 24"/>
                  <a:gd name="T69" fmla="*/ 26 h 36"/>
                  <a:gd name="T70" fmla="*/ 0 w 24"/>
                  <a:gd name="T71" fmla="*/ 26 h 36"/>
                  <a:gd name="T72" fmla="*/ 0 w 24"/>
                  <a:gd name="T73" fmla="*/ 22 h 36"/>
                  <a:gd name="T74" fmla="*/ 0 w 24"/>
                  <a:gd name="T75" fmla="*/ 16 h 36"/>
                  <a:gd name="T76" fmla="*/ 0 w 24"/>
                  <a:gd name="T7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6">
                    <a:moveTo>
                      <a:pt x="0" y="16"/>
                    </a:moveTo>
                    <a:lnTo>
                      <a:pt x="0" y="16"/>
                    </a:lnTo>
                    <a:lnTo>
                      <a:pt x="2" y="16"/>
                    </a:lnTo>
                    <a:lnTo>
                      <a:pt x="2" y="14"/>
                    </a:lnTo>
                    <a:lnTo>
                      <a:pt x="2" y="10"/>
                    </a:lnTo>
                    <a:lnTo>
                      <a:pt x="2" y="6"/>
                    </a:lnTo>
                    <a:lnTo>
                      <a:pt x="0" y="2"/>
                    </a:lnTo>
                    <a:lnTo>
                      <a:pt x="0" y="2"/>
                    </a:lnTo>
                    <a:lnTo>
                      <a:pt x="2" y="0"/>
                    </a:lnTo>
                    <a:lnTo>
                      <a:pt x="2" y="0"/>
                    </a:lnTo>
                    <a:lnTo>
                      <a:pt x="6" y="4"/>
                    </a:lnTo>
                    <a:lnTo>
                      <a:pt x="12" y="4"/>
                    </a:lnTo>
                    <a:lnTo>
                      <a:pt x="18" y="4"/>
                    </a:lnTo>
                    <a:lnTo>
                      <a:pt x="22" y="6"/>
                    </a:lnTo>
                    <a:lnTo>
                      <a:pt x="22" y="6"/>
                    </a:lnTo>
                    <a:lnTo>
                      <a:pt x="24" y="14"/>
                    </a:lnTo>
                    <a:lnTo>
                      <a:pt x="20" y="20"/>
                    </a:lnTo>
                    <a:lnTo>
                      <a:pt x="20" y="20"/>
                    </a:lnTo>
                    <a:lnTo>
                      <a:pt x="18" y="20"/>
                    </a:lnTo>
                    <a:lnTo>
                      <a:pt x="18" y="20"/>
                    </a:lnTo>
                    <a:lnTo>
                      <a:pt x="16" y="28"/>
                    </a:lnTo>
                    <a:lnTo>
                      <a:pt x="14" y="32"/>
                    </a:lnTo>
                    <a:lnTo>
                      <a:pt x="8" y="36"/>
                    </a:lnTo>
                    <a:lnTo>
                      <a:pt x="8" y="36"/>
                    </a:lnTo>
                    <a:lnTo>
                      <a:pt x="8" y="32"/>
                    </a:lnTo>
                    <a:lnTo>
                      <a:pt x="10" y="30"/>
                    </a:lnTo>
                    <a:lnTo>
                      <a:pt x="10" y="26"/>
                    </a:lnTo>
                    <a:lnTo>
                      <a:pt x="10" y="22"/>
                    </a:lnTo>
                    <a:lnTo>
                      <a:pt x="10" y="22"/>
                    </a:lnTo>
                    <a:lnTo>
                      <a:pt x="6" y="20"/>
                    </a:lnTo>
                    <a:lnTo>
                      <a:pt x="4" y="22"/>
                    </a:lnTo>
                    <a:lnTo>
                      <a:pt x="2" y="26"/>
                    </a:lnTo>
                    <a:lnTo>
                      <a:pt x="0" y="28"/>
                    </a:lnTo>
                    <a:lnTo>
                      <a:pt x="0" y="28"/>
                    </a:lnTo>
                    <a:lnTo>
                      <a:pt x="0" y="26"/>
                    </a:lnTo>
                    <a:lnTo>
                      <a:pt x="0" y="26"/>
                    </a:lnTo>
                    <a:lnTo>
                      <a:pt x="0" y="22"/>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6" name="Freeform 2508">
                <a:extLst>
                  <a:ext uri="{FF2B5EF4-FFF2-40B4-BE49-F238E27FC236}">
                    <a16:creationId xmlns:a16="http://schemas.microsoft.com/office/drawing/2014/main" id="{ECE713F5-CCE1-3D06-F980-D307E3E874BB}"/>
                  </a:ext>
                </a:extLst>
              </p:cNvPr>
              <p:cNvSpPr>
                <a:spLocks/>
              </p:cNvSpPr>
              <p:nvPr/>
            </p:nvSpPr>
            <p:spPr bwMode="auto">
              <a:xfrm>
                <a:off x="1626" y="2498"/>
                <a:ext cx="16" cy="30"/>
              </a:xfrm>
              <a:custGeom>
                <a:avLst/>
                <a:gdLst>
                  <a:gd name="T0" fmla="*/ 4 w 16"/>
                  <a:gd name="T1" fmla="*/ 22 h 30"/>
                  <a:gd name="T2" fmla="*/ 4 w 16"/>
                  <a:gd name="T3" fmla="*/ 22 h 30"/>
                  <a:gd name="T4" fmla="*/ 2 w 16"/>
                  <a:gd name="T5" fmla="*/ 18 h 30"/>
                  <a:gd name="T6" fmla="*/ 2 w 16"/>
                  <a:gd name="T7" fmla="*/ 14 h 30"/>
                  <a:gd name="T8" fmla="*/ 2 w 16"/>
                  <a:gd name="T9" fmla="*/ 14 h 30"/>
                  <a:gd name="T10" fmla="*/ 0 w 16"/>
                  <a:gd name="T11" fmla="*/ 10 h 30"/>
                  <a:gd name="T12" fmla="*/ 0 w 16"/>
                  <a:gd name="T13" fmla="*/ 4 h 30"/>
                  <a:gd name="T14" fmla="*/ 0 w 16"/>
                  <a:gd name="T15" fmla="*/ 4 h 30"/>
                  <a:gd name="T16" fmla="*/ 2 w 16"/>
                  <a:gd name="T17" fmla="*/ 2 h 30"/>
                  <a:gd name="T18" fmla="*/ 4 w 16"/>
                  <a:gd name="T19" fmla="*/ 4 h 30"/>
                  <a:gd name="T20" fmla="*/ 4 w 16"/>
                  <a:gd name="T21" fmla="*/ 4 h 30"/>
                  <a:gd name="T22" fmla="*/ 6 w 16"/>
                  <a:gd name="T23" fmla="*/ 8 h 30"/>
                  <a:gd name="T24" fmla="*/ 8 w 16"/>
                  <a:gd name="T25" fmla="*/ 8 h 30"/>
                  <a:gd name="T26" fmla="*/ 12 w 16"/>
                  <a:gd name="T27" fmla="*/ 0 h 30"/>
                  <a:gd name="T28" fmla="*/ 12 w 16"/>
                  <a:gd name="T29" fmla="*/ 0 h 30"/>
                  <a:gd name="T30" fmla="*/ 14 w 16"/>
                  <a:gd name="T31" fmla="*/ 8 h 30"/>
                  <a:gd name="T32" fmla="*/ 12 w 16"/>
                  <a:gd name="T33" fmla="*/ 14 h 30"/>
                  <a:gd name="T34" fmla="*/ 12 w 16"/>
                  <a:gd name="T35" fmla="*/ 14 h 30"/>
                  <a:gd name="T36" fmla="*/ 12 w 16"/>
                  <a:gd name="T37" fmla="*/ 14 h 30"/>
                  <a:gd name="T38" fmla="*/ 14 w 16"/>
                  <a:gd name="T39" fmla="*/ 12 h 30"/>
                  <a:gd name="T40" fmla="*/ 16 w 16"/>
                  <a:gd name="T41" fmla="*/ 10 h 30"/>
                  <a:gd name="T42" fmla="*/ 16 w 16"/>
                  <a:gd name="T43" fmla="*/ 12 h 30"/>
                  <a:gd name="T44" fmla="*/ 16 w 16"/>
                  <a:gd name="T45" fmla="*/ 12 h 30"/>
                  <a:gd name="T46" fmla="*/ 16 w 16"/>
                  <a:gd name="T47" fmla="*/ 12 h 30"/>
                  <a:gd name="T48" fmla="*/ 16 w 16"/>
                  <a:gd name="T49" fmla="*/ 22 h 30"/>
                  <a:gd name="T50" fmla="*/ 16 w 16"/>
                  <a:gd name="T51" fmla="*/ 26 h 30"/>
                  <a:gd name="T52" fmla="*/ 12 w 16"/>
                  <a:gd name="T53" fmla="*/ 26 h 30"/>
                  <a:gd name="T54" fmla="*/ 12 w 16"/>
                  <a:gd name="T55" fmla="*/ 26 h 30"/>
                  <a:gd name="T56" fmla="*/ 10 w 16"/>
                  <a:gd name="T57" fmla="*/ 28 h 30"/>
                  <a:gd name="T58" fmla="*/ 8 w 16"/>
                  <a:gd name="T59" fmla="*/ 30 h 30"/>
                  <a:gd name="T60" fmla="*/ 8 w 16"/>
                  <a:gd name="T61" fmla="*/ 30 h 30"/>
                  <a:gd name="T62" fmla="*/ 4 w 16"/>
                  <a:gd name="T63" fmla="*/ 22 h 30"/>
                  <a:gd name="T64" fmla="*/ 4 w 16"/>
                  <a:gd name="T65"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0">
                    <a:moveTo>
                      <a:pt x="4" y="22"/>
                    </a:moveTo>
                    <a:lnTo>
                      <a:pt x="4" y="22"/>
                    </a:lnTo>
                    <a:lnTo>
                      <a:pt x="2" y="18"/>
                    </a:lnTo>
                    <a:lnTo>
                      <a:pt x="2" y="14"/>
                    </a:lnTo>
                    <a:lnTo>
                      <a:pt x="2" y="14"/>
                    </a:lnTo>
                    <a:lnTo>
                      <a:pt x="0" y="10"/>
                    </a:lnTo>
                    <a:lnTo>
                      <a:pt x="0" y="4"/>
                    </a:lnTo>
                    <a:lnTo>
                      <a:pt x="0" y="4"/>
                    </a:lnTo>
                    <a:lnTo>
                      <a:pt x="2" y="2"/>
                    </a:lnTo>
                    <a:lnTo>
                      <a:pt x="4" y="4"/>
                    </a:lnTo>
                    <a:lnTo>
                      <a:pt x="4" y="4"/>
                    </a:lnTo>
                    <a:lnTo>
                      <a:pt x="6" y="8"/>
                    </a:lnTo>
                    <a:lnTo>
                      <a:pt x="8" y="8"/>
                    </a:lnTo>
                    <a:lnTo>
                      <a:pt x="12" y="0"/>
                    </a:lnTo>
                    <a:lnTo>
                      <a:pt x="12" y="0"/>
                    </a:lnTo>
                    <a:lnTo>
                      <a:pt x="14" y="8"/>
                    </a:lnTo>
                    <a:lnTo>
                      <a:pt x="12" y="14"/>
                    </a:lnTo>
                    <a:lnTo>
                      <a:pt x="12" y="14"/>
                    </a:lnTo>
                    <a:lnTo>
                      <a:pt x="12" y="14"/>
                    </a:lnTo>
                    <a:lnTo>
                      <a:pt x="14" y="12"/>
                    </a:lnTo>
                    <a:lnTo>
                      <a:pt x="16" y="10"/>
                    </a:lnTo>
                    <a:lnTo>
                      <a:pt x="16" y="12"/>
                    </a:lnTo>
                    <a:lnTo>
                      <a:pt x="16" y="12"/>
                    </a:lnTo>
                    <a:lnTo>
                      <a:pt x="16" y="12"/>
                    </a:lnTo>
                    <a:lnTo>
                      <a:pt x="16" y="22"/>
                    </a:lnTo>
                    <a:lnTo>
                      <a:pt x="16" y="26"/>
                    </a:lnTo>
                    <a:lnTo>
                      <a:pt x="12" y="26"/>
                    </a:lnTo>
                    <a:lnTo>
                      <a:pt x="12" y="26"/>
                    </a:lnTo>
                    <a:lnTo>
                      <a:pt x="10" y="28"/>
                    </a:lnTo>
                    <a:lnTo>
                      <a:pt x="8" y="30"/>
                    </a:lnTo>
                    <a:lnTo>
                      <a:pt x="8" y="30"/>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7" name="Freeform 2509">
                <a:extLst>
                  <a:ext uri="{FF2B5EF4-FFF2-40B4-BE49-F238E27FC236}">
                    <a16:creationId xmlns:a16="http://schemas.microsoft.com/office/drawing/2014/main" id="{5DE9059C-CAEA-462B-C43F-75027B9FCFDE}"/>
                  </a:ext>
                </a:extLst>
              </p:cNvPr>
              <p:cNvSpPr>
                <a:spLocks/>
              </p:cNvSpPr>
              <p:nvPr/>
            </p:nvSpPr>
            <p:spPr bwMode="auto">
              <a:xfrm>
                <a:off x="1662" y="2482"/>
                <a:ext cx="8" cy="26"/>
              </a:xfrm>
              <a:custGeom>
                <a:avLst/>
                <a:gdLst>
                  <a:gd name="T0" fmla="*/ 0 w 8"/>
                  <a:gd name="T1" fmla="*/ 20 h 26"/>
                  <a:gd name="T2" fmla="*/ 0 w 8"/>
                  <a:gd name="T3" fmla="*/ 20 h 26"/>
                  <a:gd name="T4" fmla="*/ 2 w 8"/>
                  <a:gd name="T5" fmla="*/ 6 h 26"/>
                  <a:gd name="T6" fmla="*/ 2 w 8"/>
                  <a:gd name="T7" fmla="*/ 6 h 26"/>
                  <a:gd name="T8" fmla="*/ 2 w 8"/>
                  <a:gd name="T9" fmla="*/ 2 h 26"/>
                  <a:gd name="T10" fmla="*/ 2 w 8"/>
                  <a:gd name="T11" fmla="*/ 2 h 26"/>
                  <a:gd name="T12" fmla="*/ 2 w 8"/>
                  <a:gd name="T13" fmla="*/ 2 h 26"/>
                  <a:gd name="T14" fmla="*/ 2 w 8"/>
                  <a:gd name="T15" fmla="*/ 2 h 26"/>
                  <a:gd name="T16" fmla="*/ 4 w 8"/>
                  <a:gd name="T17" fmla="*/ 0 h 26"/>
                  <a:gd name="T18" fmla="*/ 4 w 8"/>
                  <a:gd name="T19" fmla="*/ 2 h 26"/>
                  <a:gd name="T20" fmla="*/ 4 w 8"/>
                  <a:gd name="T21" fmla="*/ 2 h 26"/>
                  <a:gd name="T22" fmla="*/ 6 w 8"/>
                  <a:gd name="T23" fmla="*/ 2 h 26"/>
                  <a:gd name="T24" fmla="*/ 8 w 8"/>
                  <a:gd name="T25" fmla="*/ 4 h 26"/>
                  <a:gd name="T26" fmla="*/ 6 w 8"/>
                  <a:gd name="T27" fmla="*/ 12 h 26"/>
                  <a:gd name="T28" fmla="*/ 6 w 8"/>
                  <a:gd name="T29" fmla="*/ 12 h 26"/>
                  <a:gd name="T30" fmla="*/ 6 w 8"/>
                  <a:gd name="T31" fmla="*/ 16 h 26"/>
                  <a:gd name="T32" fmla="*/ 6 w 8"/>
                  <a:gd name="T33" fmla="*/ 18 h 26"/>
                  <a:gd name="T34" fmla="*/ 8 w 8"/>
                  <a:gd name="T35" fmla="*/ 26 h 26"/>
                  <a:gd name="T36" fmla="*/ 8 w 8"/>
                  <a:gd name="T37" fmla="*/ 26 h 26"/>
                  <a:gd name="T38" fmla="*/ 4 w 8"/>
                  <a:gd name="T39" fmla="*/ 24 h 26"/>
                  <a:gd name="T40" fmla="*/ 0 w 8"/>
                  <a:gd name="T41" fmla="*/ 20 h 26"/>
                  <a:gd name="T42" fmla="*/ 0 w 8"/>
                  <a:gd name="T4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26">
                    <a:moveTo>
                      <a:pt x="0" y="20"/>
                    </a:moveTo>
                    <a:lnTo>
                      <a:pt x="0" y="20"/>
                    </a:lnTo>
                    <a:lnTo>
                      <a:pt x="2" y="6"/>
                    </a:lnTo>
                    <a:lnTo>
                      <a:pt x="2" y="6"/>
                    </a:lnTo>
                    <a:lnTo>
                      <a:pt x="2" y="2"/>
                    </a:lnTo>
                    <a:lnTo>
                      <a:pt x="2" y="2"/>
                    </a:lnTo>
                    <a:lnTo>
                      <a:pt x="2" y="2"/>
                    </a:lnTo>
                    <a:lnTo>
                      <a:pt x="2" y="2"/>
                    </a:lnTo>
                    <a:lnTo>
                      <a:pt x="4" y="0"/>
                    </a:lnTo>
                    <a:lnTo>
                      <a:pt x="4" y="2"/>
                    </a:lnTo>
                    <a:lnTo>
                      <a:pt x="4" y="2"/>
                    </a:lnTo>
                    <a:lnTo>
                      <a:pt x="6" y="2"/>
                    </a:lnTo>
                    <a:lnTo>
                      <a:pt x="8" y="4"/>
                    </a:lnTo>
                    <a:lnTo>
                      <a:pt x="6" y="12"/>
                    </a:lnTo>
                    <a:lnTo>
                      <a:pt x="6" y="12"/>
                    </a:lnTo>
                    <a:lnTo>
                      <a:pt x="6" y="16"/>
                    </a:lnTo>
                    <a:lnTo>
                      <a:pt x="6" y="18"/>
                    </a:lnTo>
                    <a:lnTo>
                      <a:pt x="8" y="26"/>
                    </a:lnTo>
                    <a:lnTo>
                      <a:pt x="8" y="26"/>
                    </a:lnTo>
                    <a:lnTo>
                      <a:pt x="4" y="24"/>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8" name="Freeform 2510">
                <a:extLst>
                  <a:ext uri="{FF2B5EF4-FFF2-40B4-BE49-F238E27FC236}">
                    <a16:creationId xmlns:a16="http://schemas.microsoft.com/office/drawing/2014/main" id="{02774402-AA36-357D-0387-6825940B3842}"/>
                  </a:ext>
                </a:extLst>
              </p:cNvPr>
              <p:cNvSpPr>
                <a:spLocks/>
              </p:cNvSpPr>
              <p:nvPr/>
            </p:nvSpPr>
            <p:spPr bwMode="auto">
              <a:xfrm>
                <a:off x="1628" y="2518"/>
                <a:ext cx="8" cy="24"/>
              </a:xfrm>
              <a:custGeom>
                <a:avLst/>
                <a:gdLst>
                  <a:gd name="T0" fmla="*/ 2 w 8"/>
                  <a:gd name="T1" fmla="*/ 2 h 24"/>
                  <a:gd name="T2" fmla="*/ 2 w 8"/>
                  <a:gd name="T3" fmla="*/ 2 h 24"/>
                  <a:gd name="T4" fmla="*/ 4 w 8"/>
                  <a:gd name="T5" fmla="*/ 0 h 24"/>
                  <a:gd name="T6" fmla="*/ 4 w 8"/>
                  <a:gd name="T7" fmla="*/ 2 h 24"/>
                  <a:gd name="T8" fmla="*/ 6 w 8"/>
                  <a:gd name="T9" fmla="*/ 10 h 24"/>
                  <a:gd name="T10" fmla="*/ 6 w 8"/>
                  <a:gd name="T11" fmla="*/ 10 h 24"/>
                  <a:gd name="T12" fmla="*/ 6 w 8"/>
                  <a:gd name="T13" fmla="*/ 16 h 24"/>
                  <a:gd name="T14" fmla="*/ 8 w 8"/>
                  <a:gd name="T15" fmla="*/ 18 h 24"/>
                  <a:gd name="T16" fmla="*/ 8 w 8"/>
                  <a:gd name="T17" fmla="*/ 18 h 24"/>
                  <a:gd name="T18" fmla="*/ 6 w 8"/>
                  <a:gd name="T19" fmla="*/ 22 h 24"/>
                  <a:gd name="T20" fmla="*/ 6 w 8"/>
                  <a:gd name="T21" fmla="*/ 24 h 24"/>
                  <a:gd name="T22" fmla="*/ 4 w 8"/>
                  <a:gd name="T23" fmla="*/ 22 h 24"/>
                  <a:gd name="T24" fmla="*/ 4 w 8"/>
                  <a:gd name="T25" fmla="*/ 22 h 24"/>
                  <a:gd name="T26" fmla="*/ 2 w 8"/>
                  <a:gd name="T27" fmla="*/ 14 h 24"/>
                  <a:gd name="T28" fmla="*/ 0 w 8"/>
                  <a:gd name="T29" fmla="*/ 8 h 24"/>
                  <a:gd name="T30" fmla="*/ 2 w 8"/>
                  <a:gd name="T31" fmla="*/ 2 h 24"/>
                  <a:gd name="T32" fmla="*/ 2 w 8"/>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4">
                    <a:moveTo>
                      <a:pt x="2" y="2"/>
                    </a:moveTo>
                    <a:lnTo>
                      <a:pt x="2" y="2"/>
                    </a:lnTo>
                    <a:lnTo>
                      <a:pt x="4" y="0"/>
                    </a:lnTo>
                    <a:lnTo>
                      <a:pt x="4" y="2"/>
                    </a:lnTo>
                    <a:lnTo>
                      <a:pt x="6" y="10"/>
                    </a:lnTo>
                    <a:lnTo>
                      <a:pt x="6" y="10"/>
                    </a:lnTo>
                    <a:lnTo>
                      <a:pt x="6" y="16"/>
                    </a:lnTo>
                    <a:lnTo>
                      <a:pt x="8" y="18"/>
                    </a:lnTo>
                    <a:lnTo>
                      <a:pt x="8" y="18"/>
                    </a:lnTo>
                    <a:lnTo>
                      <a:pt x="6" y="22"/>
                    </a:lnTo>
                    <a:lnTo>
                      <a:pt x="6" y="24"/>
                    </a:lnTo>
                    <a:lnTo>
                      <a:pt x="4" y="22"/>
                    </a:lnTo>
                    <a:lnTo>
                      <a:pt x="4" y="22"/>
                    </a:lnTo>
                    <a:lnTo>
                      <a:pt x="2" y="14"/>
                    </a:lnTo>
                    <a:lnTo>
                      <a:pt x="0" y="8"/>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9" name="Freeform 2511">
                <a:extLst>
                  <a:ext uri="{FF2B5EF4-FFF2-40B4-BE49-F238E27FC236}">
                    <a16:creationId xmlns:a16="http://schemas.microsoft.com/office/drawing/2014/main" id="{849FC85D-2774-8920-9758-CDC5D9219840}"/>
                  </a:ext>
                </a:extLst>
              </p:cNvPr>
              <p:cNvSpPr>
                <a:spLocks/>
              </p:cNvSpPr>
              <p:nvPr/>
            </p:nvSpPr>
            <p:spPr bwMode="auto">
              <a:xfrm>
                <a:off x="1638" y="2550"/>
                <a:ext cx="14" cy="10"/>
              </a:xfrm>
              <a:custGeom>
                <a:avLst/>
                <a:gdLst>
                  <a:gd name="T0" fmla="*/ 10 w 14"/>
                  <a:gd name="T1" fmla="*/ 10 h 10"/>
                  <a:gd name="T2" fmla="*/ 10 w 14"/>
                  <a:gd name="T3" fmla="*/ 10 h 10"/>
                  <a:gd name="T4" fmla="*/ 0 w 14"/>
                  <a:gd name="T5" fmla="*/ 2 h 10"/>
                  <a:gd name="T6" fmla="*/ 0 w 14"/>
                  <a:gd name="T7" fmla="*/ 2 h 10"/>
                  <a:gd name="T8" fmla="*/ 4 w 14"/>
                  <a:gd name="T9" fmla="*/ 0 h 10"/>
                  <a:gd name="T10" fmla="*/ 6 w 14"/>
                  <a:gd name="T11" fmla="*/ 2 h 10"/>
                  <a:gd name="T12" fmla="*/ 10 w 14"/>
                  <a:gd name="T13" fmla="*/ 4 h 10"/>
                  <a:gd name="T14" fmla="*/ 14 w 14"/>
                  <a:gd name="T15" fmla="*/ 4 h 10"/>
                  <a:gd name="T16" fmla="*/ 14 w 14"/>
                  <a:gd name="T17" fmla="*/ 4 h 10"/>
                  <a:gd name="T18" fmla="*/ 14 w 14"/>
                  <a:gd name="T19" fmla="*/ 8 h 10"/>
                  <a:gd name="T20" fmla="*/ 14 w 14"/>
                  <a:gd name="T21" fmla="*/ 8 h 10"/>
                  <a:gd name="T22" fmla="*/ 10 w 14"/>
                  <a:gd name="T23" fmla="*/ 10 h 10"/>
                  <a:gd name="T24" fmla="*/ 10 w 14"/>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10" y="10"/>
                    </a:moveTo>
                    <a:lnTo>
                      <a:pt x="10" y="10"/>
                    </a:lnTo>
                    <a:lnTo>
                      <a:pt x="0" y="2"/>
                    </a:lnTo>
                    <a:lnTo>
                      <a:pt x="0" y="2"/>
                    </a:lnTo>
                    <a:lnTo>
                      <a:pt x="4" y="0"/>
                    </a:lnTo>
                    <a:lnTo>
                      <a:pt x="6" y="2"/>
                    </a:lnTo>
                    <a:lnTo>
                      <a:pt x="10" y="4"/>
                    </a:lnTo>
                    <a:lnTo>
                      <a:pt x="14" y="4"/>
                    </a:lnTo>
                    <a:lnTo>
                      <a:pt x="14" y="4"/>
                    </a:lnTo>
                    <a:lnTo>
                      <a:pt x="14" y="8"/>
                    </a:lnTo>
                    <a:lnTo>
                      <a:pt x="14" y="8"/>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0" name="Freeform 2512">
                <a:extLst>
                  <a:ext uri="{FF2B5EF4-FFF2-40B4-BE49-F238E27FC236}">
                    <a16:creationId xmlns:a16="http://schemas.microsoft.com/office/drawing/2014/main" id="{7336F7C3-0394-2AF9-AC1E-5BB0ECE46CF1}"/>
                  </a:ext>
                </a:extLst>
              </p:cNvPr>
              <p:cNvSpPr>
                <a:spLocks/>
              </p:cNvSpPr>
              <p:nvPr/>
            </p:nvSpPr>
            <p:spPr bwMode="auto">
              <a:xfrm>
                <a:off x="1678" y="2490"/>
                <a:ext cx="8" cy="24"/>
              </a:xfrm>
              <a:custGeom>
                <a:avLst/>
                <a:gdLst>
                  <a:gd name="T0" fmla="*/ 4 w 8"/>
                  <a:gd name="T1" fmla="*/ 24 h 24"/>
                  <a:gd name="T2" fmla="*/ 4 w 8"/>
                  <a:gd name="T3" fmla="*/ 24 h 24"/>
                  <a:gd name="T4" fmla="*/ 2 w 8"/>
                  <a:gd name="T5" fmla="*/ 22 h 24"/>
                  <a:gd name="T6" fmla="*/ 2 w 8"/>
                  <a:gd name="T7" fmla="*/ 22 h 24"/>
                  <a:gd name="T8" fmla="*/ 2 w 8"/>
                  <a:gd name="T9" fmla="*/ 14 h 24"/>
                  <a:gd name="T10" fmla="*/ 0 w 8"/>
                  <a:gd name="T11" fmla="*/ 4 h 24"/>
                  <a:gd name="T12" fmla="*/ 0 w 8"/>
                  <a:gd name="T13" fmla="*/ 4 h 24"/>
                  <a:gd name="T14" fmla="*/ 4 w 8"/>
                  <a:gd name="T15" fmla="*/ 0 h 24"/>
                  <a:gd name="T16" fmla="*/ 6 w 8"/>
                  <a:gd name="T17" fmla="*/ 2 h 24"/>
                  <a:gd name="T18" fmla="*/ 8 w 8"/>
                  <a:gd name="T19" fmla="*/ 4 h 24"/>
                  <a:gd name="T20" fmla="*/ 8 w 8"/>
                  <a:gd name="T21" fmla="*/ 4 h 24"/>
                  <a:gd name="T22" fmla="*/ 8 w 8"/>
                  <a:gd name="T23" fmla="*/ 10 h 24"/>
                  <a:gd name="T24" fmla="*/ 8 w 8"/>
                  <a:gd name="T25" fmla="*/ 14 h 24"/>
                  <a:gd name="T26" fmla="*/ 4 w 8"/>
                  <a:gd name="T27" fmla="*/ 22 h 24"/>
                  <a:gd name="T28" fmla="*/ 4 w 8"/>
                  <a:gd name="T29" fmla="*/ 22 h 24"/>
                  <a:gd name="T30" fmla="*/ 4 w 8"/>
                  <a:gd name="T31" fmla="*/ 24 h 24"/>
                  <a:gd name="T32" fmla="*/ 4 w 8"/>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4">
                    <a:moveTo>
                      <a:pt x="4" y="24"/>
                    </a:moveTo>
                    <a:lnTo>
                      <a:pt x="4" y="24"/>
                    </a:lnTo>
                    <a:lnTo>
                      <a:pt x="2" y="22"/>
                    </a:lnTo>
                    <a:lnTo>
                      <a:pt x="2" y="22"/>
                    </a:lnTo>
                    <a:lnTo>
                      <a:pt x="2" y="14"/>
                    </a:lnTo>
                    <a:lnTo>
                      <a:pt x="0" y="4"/>
                    </a:lnTo>
                    <a:lnTo>
                      <a:pt x="0" y="4"/>
                    </a:lnTo>
                    <a:lnTo>
                      <a:pt x="4" y="0"/>
                    </a:lnTo>
                    <a:lnTo>
                      <a:pt x="6" y="2"/>
                    </a:lnTo>
                    <a:lnTo>
                      <a:pt x="8" y="4"/>
                    </a:lnTo>
                    <a:lnTo>
                      <a:pt x="8" y="4"/>
                    </a:lnTo>
                    <a:lnTo>
                      <a:pt x="8" y="10"/>
                    </a:lnTo>
                    <a:lnTo>
                      <a:pt x="8" y="14"/>
                    </a:lnTo>
                    <a:lnTo>
                      <a:pt x="4" y="22"/>
                    </a:lnTo>
                    <a:lnTo>
                      <a:pt x="4" y="22"/>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1" name="Freeform 2513">
                <a:extLst>
                  <a:ext uri="{FF2B5EF4-FFF2-40B4-BE49-F238E27FC236}">
                    <a16:creationId xmlns:a16="http://schemas.microsoft.com/office/drawing/2014/main" id="{D397D5D8-6528-E613-E6A1-3065FEE3282A}"/>
                  </a:ext>
                </a:extLst>
              </p:cNvPr>
              <p:cNvSpPr>
                <a:spLocks/>
              </p:cNvSpPr>
              <p:nvPr/>
            </p:nvSpPr>
            <p:spPr bwMode="auto">
              <a:xfrm>
                <a:off x="1696" y="2634"/>
                <a:ext cx="14" cy="42"/>
              </a:xfrm>
              <a:custGeom>
                <a:avLst/>
                <a:gdLst>
                  <a:gd name="T0" fmla="*/ 8 w 14"/>
                  <a:gd name="T1" fmla="*/ 12 h 42"/>
                  <a:gd name="T2" fmla="*/ 8 w 14"/>
                  <a:gd name="T3" fmla="*/ 12 h 42"/>
                  <a:gd name="T4" fmla="*/ 10 w 14"/>
                  <a:gd name="T5" fmla="*/ 20 h 42"/>
                  <a:gd name="T6" fmla="*/ 14 w 14"/>
                  <a:gd name="T7" fmla="*/ 26 h 42"/>
                  <a:gd name="T8" fmla="*/ 14 w 14"/>
                  <a:gd name="T9" fmla="*/ 26 h 42"/>
                  <a:gd name="T10" fmla="*/ 12 w 14"/>
                  <a:gd name="T11" fmla="*/ 30 h 42"/>
                  <a:gd name="T12" fmla="*/ 12 w 14"/>
                  <a:gd name="T13" fmla="*/ 36 h 42"/>
                  <a:gd name="T14" fmla="*/ 12 w 14"/>
                  <a:gd name="T15" fmla="*/ 36 h 42"/>
                  <a:gd name="T16" fmla="*/ 10 w 14"/>
                  <a:gd name="T17" fmla="*/ 40 h 42"/>
                  <a:gd name="T18" fmla="*/ 8 w 14"/>
                  <a:gd name="T19" fmla="*/ 42 h 42"/>
                  <a:gd name="T20" fmla="*/ 8 w 14"/>
                  <a:gd name="T21" fmla="*/ 42 h 42"/>
                  <a:gd name="T22" fmla="*/ 8 w 14"/>
                  <a:gd name="T23" fmla="*/ 42 h 42"/>
                  <a:gd name="T24" fmla="*/ 6 w 14"/>
                  <a:gd name="T25" fmla="*/ 42 h 42"/>
                  <a:gd name="T26" fmla="*/ 6 w 14"/>
                  <a:gd name="T27" fmla="*/ 42 h 42"/>
                  <a:gd name="T28" fmla="*/ 4 w 14"/>
                  <a:gd name="T29" fmla="*/ 36 h 42"/>
                  <a:gd name="T30" fmla="*/ 2 w 14"/>
                  <a:gd name="T31" fmla="*/ 30 h 42"/>
                  <a:gd name="T32" fmla="*/ 2 w 14"/>
                  <a:gd name="T33" fmla="*/ 30 h 42"/>
                  <a:gd name="T34" fmla="*/ 2 w 14"/>
                  <a:gd name="T35" fmla="*/ 20 h 42"/>
                  <a:gd name="T36" fmla="*/ 0 w 14"/>
                  <a:gd name="T37" fmla="*/ 12 h 42"/>
                  <a:gd name="T38" fmla="*/ 0 w 14"/>
                  <a:gd name="T39" fmla="*/ 12 h 42"/>
                  <a:gd name="T40" fmla="*/ 0 w 14"/>
                  <a:gd name="T41" fmla="*/ 6 h 42"/>
                  <a:gd name="T42" fmla="*/ 2 w 14"/>
                  <a:gd name="T43" fmla="*/ 0 h 42"/>
                  <a:gd name="T44" fmla="*/ 2 w 14"/>
                  <a:gd name="T45" fmla="*/ 0 h 42"/>
                  <a:gd name="T46" fmla="*/ 2 w 14"/>
                  <a:gd name="T47" fmla="*/ 0 h 42"/>
                  <a:gd name="T48" fmla="*/ 4 w 14"/>
                  <a:gd name="T49" fmla="*/ 8 h 42"/>
                  <a:gd name="T50" fmla="*/ 6 w 14"/>
                  <a:gd name="T51" fmla="*/ 10 h 42"/>
                  <a:gd name="T52" fmla="*/ 8 w 14"/>
                  <a:gd name="T53" fmla="*/ 12 h 42"/>
                  <a:gd name="T54" fmla="*/ 8 w 14"/>
                  <a:gd name="T55"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2">
                    <a:moveTo>
                      <a:pt x="8" y="12"/>
                    </a:moveTo>
                    <a:lnTo>
                      <a:pt x="8" y="12"/>
                    </a:lnTo>
                    <a:lnTo>
                      <a:pt x="10" y="20"/>
                    </a:lnTo>
                    <a:lnTo>
                      <a:pt x="14" y="26"/>
                    </a:lnTo>
                    <a:lnTo>
                      <a:pt x="14" y="26"/>
                    </a:lnTo>
                    <a:lnTo>
                      <a:pt x="12" y="30"/>
                    </a:lnTo>
                    <a:lnTo>
                      <a:pt x="12" y="36"/>
                    </a:lnTo>
                    <a:lnTo>
                      <a:pt x="12" y="36"/>
                    </a:lnTo>
                    <a:lnTo>
                      <a:pt x="10" y="40"/>
                    </a:lnTo>
                    <a:lnTo>
                      <a:pt x="8" y="42"/>
                    </a:lnTo>
                    <a:lnTo>
                      <a:pt x="8" y="42"/>
                    </a:lnTo>
                    <a:lnTo>
                      <a:pt x="8" y="42"/>
                    </a:lnTo>
                    <a:lnTo>
                      <a:pt x="6" y="42"/>
                    </a:lnTo>
                    <a:lnTo>
                      <a:pt x="6" y="42"/>
                    </a:lnTo>
                    <a:lnTo>
                      <a:pt x="4" y="36"/>
                    </a:lnTo>
                    <a:lnTo>
                      <a:pt x="2" y="30"/>
                    </a:lnTo>
                    <a:lnTo>
                      <a:pt x="2" y="30"/>
                    </a:lnTo>
                    <a:lnTo>
                      <a:pt x="2" y="20"/>
                    </a:lnTo>
                    <a:lnTo>
                      <a:pt x="0" y="12"/>
                    </a:lnTo>
                    <a:lnTo>
                      <a:pt x="0" y="12"/>
                    </a:lnTo>
                    <a:lnTo>
                      <a:pt x="0" y="6"/>
                    </a:lnTo>
                    <a:lnTo>
                      <a:pt x="2" y="0"/>
                    </a:lnTo>
                    <a:lnTo>
                      <a:pt x="2" y="0"/>
                    </a:lnTo>
                    <a:lnTo>
                      <a:pt x="2" y="0"/>
                    </a:lnTo>
                    <a:lnTo>
                      <a:pt x="4" y="8"/>
                    </a:lnTo>
                    <a:lnTo>
                      <a:pt x="6" y="10"/>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2" name="Freeform 2514">
                <a:extLst>
                  <a:ext uri="{FF2B5EF4-FFF2-40B4-BE49-F238E27FC236}">
                    <a16:creationId xmlns:a16="http://schemas.microsoft.com/office/drawing/2014/main" id="{16D20335-0AFF-FA62-200C-1F3CA16E4DC6}"/>
                  </a:ext>
                </a:extLst>
              </p:cNvPr>
              <p:cNvSpPr>
                <a:spLocks/>
              </p:cNvSpPr>
              <p:nvPr/>
            </p:nvSpPr>
            <p:spPr bwMode="auto">
              <a:xfrm>
                <a:off x="1694" y="2662"/>
                <a:ext cx="8" cy="16"/>
              </a:xfrm>
              <a:custGeom>
                <a:avLst/>
                <a:gdLst>
                  <a:gd name="T0" fmla="*/ 4 w 8"/>
                  <a:gd name="T1" fmla="*/ 2 h 16"/>
                  <a:gd name="T2" fmla="*/ 4 w 8"/>
                  <a:gd name="T3" fmla="*/ 2 h 16"/>
                  <a:gd name="T4" fmla="*/ 6 w 8"/>
                  <a:gd name="T5" fmla="*/ 0 h 16"/>
                  <a:gd name="T6" fmla="*/ 8 w 8"/>
                  <a:gd name="T7" fmla="*/ 2 h 16"/>
                  <a:gd name="T8" fmla="*/ 8 w 8"/>
                  <a:gd name="T9" fmla="*/ 12 h 16"/>
                  <a:gd name="T10" fmla="*/ 8 w 8"/>
                  <a:gd name="T11" fmla="*/ 12 h 16"/>
                  <a:gd name="T12" fmla="*/ 6 w 8"/>
                  <a:gd name="T13" fmla="*/ 16 h 16"/>
                  <a:gd name="T14" fmla="*/ 2 w 8"/>
                  <a:gd name="T15" fmla="*/ 16 h 16"/>
                  <a:gd name="T16" fmla="*/ 2 w 8"/>
                  <a:gd name="T17" fmla="*/ 16 h 16"/>
                  <a:gd name="T18" fmla="*/ 0 w 8"/>
                  <a:gd name="T19" fmla="*/ 12 h 16"/>
                  <a:gd name="T20" fmla="*/ 0 w 8"/>
                  <a:gd name="T21" fmla="*/ 12 h 16"/>
                  <a:gd name="T22" fmla="*/ 0 w 8"/>
                  <a:gd name="T23" fmla="*/ 2 h 16"/>
                  <a:gd name="T24" fmla="*/ 0 w 8"/>
                  <a:gd name="T25" fmla="*/ 2 h 16"/>
                  <a:gd name="T26" fmla="*/ 2 w 8"/>
                  <a:gd name="T27" fmla="*/ 4 h 16"/>
                  <a:gd name="T28" fmla="*/ 2 w 8"/>
                  <a:gd name="T29" fmla="*/ 4 h 16"/>
                  <a:gd name="T30" fmla="*/ 4 w 8"/>
                  <a:gd name="T31" fmla="*/ 2 h 16"/>
                  <a:gd name="T32" fmla="*/ 4 w 8"/>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6">
                    <a:moveTo>
                      <a:pt x="4" y="2"/>
                    </a:moveTo>
                    <a:lnTo>
                      <a:pt x="4" y="2"/>
                    </a:lnTo>
                    <a:lnTo>
                      <a:pt x="6" y="0"/>
                    </a:lnTo>
                    <a:lnTo>
                      <a:pt x="8" y="2"/>
                    </a:lnTo>
                    <a:lnTo>
                      <a:pt x="8" y="12"/>
                    </a:lnTo>
                    <a:lnTo>
                      <a:pt x="8" y="12"/>
                    </a:lnTo>
                    <a:lnTo>
                      <a:pt x="6" y="16"/>
                    </a:lnTo>
                    <a:lnTo>
                      <a:pt x="2" y="16"/>
                    </a:lnTo>
                    <a:lnTo>
                      <a:pt x="2" y="16"/>
                    </a:lnTo>
                    <a:lnTo>
                      <a:pt x="0" y="12"/>
                    </a:lnTo>
                    <a:lnTo>
                      <a:pt x="0" y="12"/>
                    </a:lnTo>
                    <a:lnTo>
                      <a:pt x="0" y="2"/>
                    </a:lnTo>
                    <a:lnTo>
                      <a:pt x="0" y="2"/>
                    </a:lnTo>
                    <a:lnTo>
                      <a:pt x="2" y="4"/>
                    </a:lnTo>
                    <a:lnTo>
                      <a:pt x="2"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3" name="Freeform 2515">
                <a:extLst>
                  <a:ext uri="{FF2B5EF4-FFF2-40B4-BE49-F238E27FC236}">
                    <a16:creationId xmlns:a16="http://schemas.microsoft.com/office/drawing/2014/main" id="{61D26CA0-246B-8F18-CB92-ADF0EC709F83}"/>
                  </a:ext>
                </a:extLst>
              </p:cNvPr>
              <p:cNvSpPr>
                <a:spLocks/>
              </p:cNvSpPr>
              <p:nvPr/>
            </p:nvSpPr>
            <p:spPr bwMode="auto">
              <a:xfrm>
                <a:off x="1692" y="2674"/>
                <a:ext cx="16" cy="25"/>
              </a:xfrm>
              <a:custGeom>
                <a:avLst/>
                <a:gdLst>
                  <a:gd name="T0" fmla="*/ 2 w 16"/>
                  <a:gd name="T1" fmla="*/ 0 h 25"/>
                  <a:gd name="T2" fmla="*/ 2 w 16"/>
                  <a:gd name="T3" fmla="*/ 0 h 25"/>
                  <a:gd name="T4" fmla="*/ 4 w 16"/>
                  <a:gd name="T5" fmla="*/ 0 h 25"/>
                  <a:gd name="T6" fmla="*/ 4 w 16"/>
                  <a:gd name="T7" fmla="*/ 0 h 25"/>
                  <a:gd name="T8" fmla="*/ 6 w 16"/>
                  <a:gd name="T9" fmla="*/ 2 h 25"/>
                  <a:gd name="T10" fmla="*/ 10 w 16"/>
                  <a:gd name="T11" fmla="*/ 4 h 25"/>
                  <a:gd name="T12" fmla="*/ 12 w 16"/>
                  <a:gd name="T13" fmla="*/ 4 h 25"/>
                  <a:gd name="T14" fmla="*/ 14 w 16"/>
                  <a:gd name="T15" fmla="*/ 8 h 25"/>
                  <a:gd name="T16" fmla="*/ 14 w 16"/>
                  <a:gd name="T17" fmla="*/ 8 h 25"/>
                  <a:gd name="T18" fmla="*/ 16 w 16"/>
                  <a:gd name="T19" fmla="*/ 12 h 25"/>
                  <a:gd name="T20" fmla="*/ 16 w 16"/>
                  <a:gd name="T21" fmla="*/ 21 h 25"/>
                  <a:gd name="T22" fmla="*/ 16 w 16"/>
                  <a:gd name="T23" fmla="*/ 21 h 25"/>
                  <a:gd name="T24" fmla="*/ 14 w 16"/>
                  <a:gd name="T25" fmla="*/ 25 h 25"/>
                  <a:gd name="T26" fmla="*/ 14 w 16"/>
                  <a:gd name="T27" fmla="*/ 25 h 25"/>
                  <a:gd name="T28" fmla="*/ 12 w 16"/>
                  <a:gd name="T29" fmla="*/ 23 h 25"/>
                  <a:gd name="T30" fmla="*/ 12 w 16"/>
                  <a:gd name="T31" fmla="*/ 23 h 25"/>
                  <a:gd name="T32" fmla="*/ 10 w 16"/>
                  <a:gd name="T33" fmla="*/ 14 h 25"/>
                  <a:gd name="T34" fmla="*/ 6 w 16"/>
                  <a:gd name="T35" fmla="*/ 10 h 25"/>
                  <a:gd name="T36" fmla="*/ 4 w 16"/>
                  <a:gd name="T37" fmla="*/ 8 h 25"/>
                  <a:gd name="T38" fmla="*/ 0 w 16"/>
                  <a:gd name="T39" fmla="*/ 4 h 25"/>
                  <a:gd name="T40" fmla="*/ 0 w 16"/>
                  <a:gd name="T41" fmla="*/ 4 h 25"/>
                  <a:gd name="T42" fmla="*/ 2 w 16"/>
                  <a:gd name="T43" fmla="*/ 0 h 25"/>
                  <a:gd name="T44" fmla="*/ 2 w 16"/>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5">
                    <a:moveTo>
                      <a:pt x="2" y="0"/>
                    </a:moveTo>
                    <a:lnTo>
                      <a:pt x="2" y="0"/>
                    </a:lnTo>
                    <a:lnTo>
                      <a:pt x="4" y="0"/>
                    </a:lnTo>
                    <a:lnTo>
                      <a:pt x="4" y="0"/>
                    </a:lnTo>
                    <a:lnTo>
                      <a:pt x="6" y="2"/>
                    </a:lnTo>
                    <a:lnTo>
                      <a:pt x="10" y="4"/>
                    </a:lnTo>
                    <a:lnTo>
                      <a:pt x="12" y="4"/>
                    </a:lnTo>
                    <a:lnTo>
                      <a:pt x="14" y="8"/>
                    </a:lnTo>
                    <a:lnTo>
                      <a:pt x="14" y="8"/>
                    </a:lnTo>
                    <a:lnTo>
                      <a:pt x="16" y="12"/>
                    </a:lnTo>
                    <a:lnTo>
                      <a:pt x="16" y="21"/>
                    </a:lnTo>
                    <a:lnTo>
                      <a:pt x="16" y="21"/>
                    </a:lnTo>
                    <a:lnTo>
                      <a:pt x="14" y="25"/>
                    </a:lnTo>
                    <a:lnTo>
                      <a:pt x="14" y="25"/>
                    </a:lnTo>
                    <a:lnTo>
                      <a:pt x="12" y="23"/>
                    </a:lnTo>
                    <a:lnTo>
                      <a:pt x="12" y="23"/>
                    </a:lnTo>
                    <a:lnTo>
                      <a:pt x="10" y="14"/>
                    </a:lnTo>
                    <a:lnTo>
                      <a:pt x="6" y="10"/>
                    </a:lnTo>
                    <a:lnTo>
                      <a:pt x="4" y="8"/>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4" name="Freeform 2516">
                <a:extLst>
                  <a:ext uri="{FF2B5EF4-FFF2-40B4-BE49-F238E27FC236}">
                    <a16:creationId xmlns:a16="http://schemas.microsoft.com/office/drawing/2014/main" id="{AACC6F14-D866-0443-26A8-198565C1CC1A}"/>
                  </a:ext>
                </a:extLst>
              </p:cNvPr>
              <p:cNvSpPr>
                <a:spLocks/>
              </p:cNvSpPr>
              <p:nvPr/>
            </p:nvSpPr>
            <p:spPr bwMode="auto">
              <a:xfrm>
                <a:off x="1816" y="2636"/>
                <a:ext cx="40" cy="97"/>
              </a:xfrm>
              <a:custGeom>
                <a:avLst/>
                <a:gdLst>
                  <a:gd name="T0" fmla="*/ 28 w 40"/>
                  <a:gd name="T1" fmla="*/ 83 h 97"/>
                  <a:gd name="T2" fmla="*/ 20 w 40"/>
                  <a:gd name="T3" fmla="*/ 75 h 97"/>
                  <a:gd name="T4" fmla="*/ 12 w 40"/>
                  <a:gd name="T5" fmla="*/ 61 h 97"/>
                  <a:gd name="T6" fmla="*/ 12 w 40"/>
                  <a:gd name="T7" fmla="*/ 59 h 97"/>
                  <a:gd name="T8" fmla="*/ 10 w 40"/>
                  <a:gd name="T9" fmla="*/ 50 h 97"/>
                  <a:gd name="T10" fmla="*/ 8 w 40"/>
                  <a:gd name="T11" fmla="*/ 48 h 97"/>
                  <a:gd name="T12" fmla="*/ 6 w 40"/>
                  <a:gd name="T13" fmla="*/ 46 h 97"/>
                  <a:gd name="T14" fmla="*/ 0 w 40"/>
                  <a:gd name="T15" fmla="*/ 36 h 97"/>
                  <a:gd name="T16" fmla="*/ 0 w 40"/>
                  <a:gd name="T17" fmla="*/ 26 h 97"/>
                  <a:gd name="T18" fmla="*/ 8 w 40"/>
                  <a:gd name="T19" fmla="*/ 20 h 97"/>
                  <a:gd name="T20" fmla="*/ 16 w 40"/>
                  <a:gd name="T21" fmla="*/ 24 h 97"/>
                  <a:gd name="T22" fmla="*/ 8 w 40"/>
                  <a:gd name="T23" fmla="*/ 14 h 97"/>
                  <a:gd name="T24" fmla="*/ 6 w 40"/>
                  <a:gd name="T25" fmla="*/ 10 h 97"/>
                  <a:gd name="T26" fmla="*/ 6 w 40"/>
                  <a:gd name="T27" fmla="*/ 4 h 97"/>
                  <a:gd name="T28" fmla="*/ 8 w 40"/>
                  <a:gd name="T29" fmla="*/ 0 h 97"/>
                  <a:gd name="T30" fmla="*/ 14 w 40"/>
                  <a:gd name="T31" fmla="*/ 2 h 97"/>
                  <a:gd name="T32" fmla="*/ 24 w 40"/>
                  <a:gd name="T33" fmla="*/ 14 h 97"/>
                  <a:gd name="T34" fmla="*/ 26 w 40"/>
                  <a:gd name="T35" fmla="*/ 28 h 97"/>
                  <a:gd name="T36" fmla="*/ 28 w 40"/>
                  <a:gd name="T37" fmla="*/ 16 h 97"/>
                  <a:gd name="T38" fmla="*/ 28 w 40"/>
                  <a:gd name="T39" fmla="*/ 14 h 97"/>
                  <a:gd name="T40" fmla="*/ 34 w 40"/>
                  <a:gd name="T41" fmla="*/ 18 h 97"/>
                  <a:gd name="T42" fmla="*/ 36 w 40"/>
                  <a:gd name="T43" fmla="*/ 26 h 97"/>
                  <a:gd name="T44" fmla="*/ 38 w 40"/>
                  <a:gd name="T45" fmla="*/ 42 h 97"/>
                  <a:gd name="T46" fmla="*/ 40 w 40"/>
                  <a:gd name="T47" fmla="*/ 54 h 97"/>
                  <a:gd name="T48" fmla="*/ 40 w 40"/>
                  <a:gd name="T49" fmla="*/ 67 h 97"/>
                  <a:gd name="T50" fmla="*/ 38 w 40"/>
                  <a:gd name="T51" fmla="*/ 67 h 97"/>
                  <a:gd name="T52" fmla="*/ 36 w 40"/>
                  <a:gd name="T53" fmla="*/ 67 h 97"/>
                  <a:gd name="T54" fmla="*/ 34 w 40"/>
                  <a:gd name="T55" fmla="*/ 67 h 97"/>
                  <a:gd name="T56" fmla="*/ 34 w 40"/>
                  <a:gd name="T57" fmla="*/ 73 h 97"/>
                  <a:gd name="T58" fmla="*/ 36 w 40"/>
                  <a:gd name="T59" fmla="*/ 79 h 97"/>
                  <a:gd name="T60" fmla="*/ 38 w 40"/>
                  <a:gd name="T61" fmla="*/ 85 h 97"/>
                  <a:gd name="T62" fmla="*/ 38 w 40"/>
                  <a:gd name="T63" fmla="*/ 97 h 97"/>
                  <a:gd name="T64" fmla="*/ 36 w 40"/>
                  <a:gd name="T65" fmla="*/ 95 h 97"/>
                  <a:gd name="T66" fmla="*/ 28 w 40"/>
                  <a:gd name="T67" fmla="*/ 8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97">
                    <a:moveTo>
                      <a:pt x="28" y="83"/>
                    </a:moveTo>
                    <a:lnTo>
                      <a:pt x="28" y="83"/>
                    </a:lnTo>
                    <a:lnTo>
                      <a:pt x="24" y="79"/>
                    </a:lnTo>
                    <a:lnTo>
                      <a:pt x="20" y="75"/>
                    </a:lnTo>
                    <a:lnTo>
                      <a:pt x="16" y="71"/>
                    </a:lnTo>
                    <a:lnTo>
                      <a:pt x="12" y="61"/>
                    </a:lnTo>
                    <a:lnTo>
                      <a:pt x="12" y="61"/>
                    </a:lnTo>
                    <a:lnTo>
                      <a:pt x="12" y="59"/>
                    </a:lnTo>
                    <a:lnTo>
                      <a:pt x="12" y="54"/>
                    </a:lnTo>
                    <a:lnTo>
                      <a:pt x="10" y="50"/>
                    </a:lnTo>
                    <a:lnTo>
                      <a:pt x="8" y="48"/>
                    </a:lnTo>
                    <a:lnTo>
                      <a:pt x="8" y="48"/>
                    </a:lnTo>
                    <a:lnTo>
                      <a:pt x="6" y="46"/>
                    </a:lnTo>
                    <a:lnTo>
                      <a:pt x="6" y="46"/>
                    </a:lnTo>
                    <a:lnTo>
                      <a:pt x="2" y="40"/>
                    </a:lnTo>
                    <a:lnTo>
                      <a:pt x="0" y="36"/>
                    </a:lnTo>
                    <a:lnTo>
                      <a:pt x="0" y="26"/>
                    </a:lnTo>
                    <a:lnTo>
                      <a:pt x="0" y="26"/>
                    </a:lnTo>
                    <a:lnTo>
                      <a:pt x="4" y="22"/>
                    </a:lnTo>
                    <a:lnTo>
                      <a:pt x="8" y="20"/>
                    </a:lnTo>
                    <a:lnTo>
                      <a:pt x="12" y="22"/>
                    </a:lnTo>
                    <a:lnTo>
                      <a:pt x="16" y="24"/>
                    </a:lnTo>
                    <a:lnTo>
                      <a:pt x="16" y="24"/>
                    </a:lnTo>
                    <a:lnTo>
                      <a:pt x="8" y="14"/>
                    </a:lnTo>
                    <a:lnTo>
                      <a:pt x="8" y="14"/>
                    </a:lnTo>
                    <a:lnTo>
                      <a:pt x="6" y="10"/>
                    </a:lnTo>
                    <a:lnTo>
                      <a:pt x="6" y="4"/>
                    </a:lnTo>
                    <a:lnTo>
                      <a:pt x="6" y="4"/>
                    </a:lnTo>
                    <a:lnTo>
                      <a:pt x="6" y="0"/>
                    </a:lnTo>
                    <a:lnTo>
                      <a:pt x="8" y="0"/>
                    </a:lnTo>
                    <a:lnTo>
                      <a:pt x="8" y="0"/>
                    </a:lnTo>
                    <a:lnTo>
                      <a:pt x="14" y="2"/>
                    </a:lnTo>
                    <a:lnTo>
                      <a:pt x="18" y="6"/>
                    </a:lnTo>
                    <a:lnTo>
                      <a:pt x="24" y="14"/>
                    </a:lnTo>
                    <a:lnTo>
                      <a:pt x="26" y="28"/>
                    </a:lnTo>
                    <a:lnTo>
                      <a:pt x="26" y="28"/>
                    </a:lnTo>
                    <a:lnTo>
                      <a:pt x="26" y="18"/>
                    </a:lnTo>
                    <a:lnTo>
                      <a:pt x="28" y="16"/>
                    </a:lnTo>
                    <a:lnTo>
                      <a:pt x="28" y="14"/>
                    </a:lnTo>
                    <a:lnTo>
                      <a:pt x="28" y="14"/>
                    </a:lnTo>
                    <a:lnTo>
                      <a:pt x="32" y="14"/>
                    </a:lnTo>
                    <a:lnTo>
                      <a:pt x="34" y="18"/>
                    </a:lnTo>
                    <a:lnTo>
                      <a:pt x="36" y="26"/>
                    </a:lnTo>
                    <a:lnTo>
                      <a:pt x="36" y="26"/>
                    </a:lnTo>
                    <a:lnTo>
                      <a:pt x="36" y="34"/>
                    </a:lnTo>
                    <a:lnTo>
                      <a:pt x="38" y="42"/>
                    </a:lnTo>
                    <a:lnTo>
                      <a:pt x="38" y="42"/>
                    </a:lnTo>
                    <a:lnTo>
                      <a:pt x="40" y="54"/>
                    </a:lnTo>
                    <a:lnTo>
                      <a:pt x="40" y="61"/>
                    </a:lnTo>
                    <a:lnTo>
                      <a:pt x="40" y="67"/>
                    </a:lnTo>
                    <a:lnTo>
                      <a:pt x="40" y="67"/>
                    </a:lnTo>
                    <a:lnTo>
                      <a:pt x="38" y="67"/>
                    </a:lnTo>
                    <a:lnTo>
                      <a:pt x="38" y="67"/>
                    </a:lnTo>
                    <a:lnTo>
                      <a:pt x="36" y="67"/>
                    </a:lnTo>
                    <a:lnTo>
                      <a:pt x="34" y="65"/>
                    </a:lnTo>
                    <a:lnTo>
                      <a:pt x="34" y="67"/>
                    </a:lnTo>
                    <a:lnTo>
                      <a:pt x="34" y="67"/>
                    </a:lnTo>
                    <a:lnTo>
                      <a:pt x="34" y="73"/>
                    </a:lnTo>
                    <a:lnTo>
                      <a:pt x="34" y="73"/>
                    </a:lnTo>
                    <a:lnTo>
                      <a:pt x="36" y="79"/>
                    </a:lnTo>
                    <a:lnTo>
                      <a:pt x="38" y="85"/>
                    </a:lnTo>
                    <a:lnTo>
                      <a:pt x="38" y="85"/>
                    </a:lnTo>
                    <a:lnTo>
                      <a:pt x="38" y="95"/>
                    </a:lnTo>
                    <a:lnTo>
                      <a:pt x="38" y="97"/>
                    </a:lnTo>
                    <a:lnTo>
                      <a:pt x="36" y="95"/>
                    </a:lnTo>
                    <a:lnTo>
                      <a:pt x="36" y="95"/>
                    </a:lnTo>
                    <a:lnTo>
                      <a:pt x="32" y="91"/>
                    </a:lnTo>
                    <a:lnTo>
                      <a:pt x="28" y="83"/>
                    </a:lnTo>
                    <a:lnTo>
                      <a:pt x="28"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5" name="Freeform 2517">
                <a:extLst>
                  <a:ext uri="{FF2B5EF4-FFF2-40B4-BE49-F238E27FC236}">
                    <a16:creationId xmlns:a16="http://schemas.microsoft.com/office/drawing/2014/main" id="{BDD2B8A4-0104-5492-B1A6-0830110636FA}"/>
                  </a:ext>
                </a:extLst>
              </p:cNvPr>
              <p:cNvSpPr>
                <a:spLocks/>
              </p:cNvSpPr>
              <p:nvPr/>
            </p:nvSpPr>
            <p:spPr bwMode="auto">
              <a:xfrm>
                <a:off x="1802" y="2654"/>
                <a:ext cx="28" cy="49"/>
              </a:xfrm>
              <a:custGeom>
                <a:avLst/>
                <a:gdLst>
                  <a:gd name="T0" fmla="*/ 14 w 28"/>
                  <a:gd name="T1" fmla="*/ 10 h 49"/>
                  <a:gd name="T2" fmla="*/ 14 w 28"/>
                  <a:gd name="T3" fmla="*/ 10 h 49"/>
                  <a:gd name="T4" fmla="*/ 14 w 28"/>
                  <a:gd name="T5" fmla="*/ 16 h 49"/>
                  <a:gd name="T6" fmla="*/ 18 w 28"/>
                  <a:gd name="T7" fmla="*/ 20 h 49"/>
                  <a:gd name="T8" fmla="*/ 20 w 28"/>
                  <a:gd name="T9" fmla="*/ 22 h 49"/>
                  <a:gd name="T10" fmla="*/ 22 w 28"/>
                  <a:gd name="T11" fmla="*/ 28 h 49"/>
                  <a:gd name="T12" fmla="*/ 22 w 28"/>
                  <a:gd name="T13" fmla="*/ 28 h 49"/>
                  <a:gd name="T14" fmla="*/ 24 w 28"/>
                  <a:gd name="T15" fmla="*/ 24 h 49"/>
                  <a:gd name="T16" fmla="*/ 26 w 28"/>
                  <a:gd name="T17" fmla="*/ 22 h 49"/>
                  <a:gd name="T18" fmla="*/ 26 w 28"/>
                  <a:gd name="T19" fmla="*/ 22 h 49"/>
                  <a:gd name="T20" fmla="*/ 26 w 28"/>
                  <a:gd name="T21" fmla="*/ 22 h 49"/>
                  <a:gd name="T22" fmla="*/ 28 w 28"/>
                  <a:gd name="T23" fmla="*/ 26 h 49"/>
                  <a:gd name="T24" fmla="*/ 28 w 28"/>
                  <a:gd name="T25" fmla="*/ 28 h 49"/>
                  <a:gd name="T26" fmla="*/ 26 w 28"/>
                  <a:gd name="T27" fmla="*/ 34 h 49"/>
                  <a:gd name="T28" fmla="*/ 26 w 28"/>
                  <a:gd name="T29" fmla="*/ 34 h 49"/>
                  <a:gd name="T30" fmla="*/ 26 w 28"/>
                  <a:gd name="T31" fmla="*/ 43 h 49"/>
                  <a:gd name="T32" fmla="*/ 26 w 28"/>
                  <a:gd name="T33" fmla="*/ 43 h 49"/>
                  <a:gd name="T34" fmla="*/ 18 w 28"/>
                  <a:gd name="T35" fmla="*/ 47 h 49"/>
                  <a:gd name="T36" fmla="*/ 18 w 28"/>
                  <a:gd name="T37" fmla="*/ 47 h 49"/>
                  <a:gd name="T38" fmla="*/ 16 w 28"/>
                  <a:gd name="T39" fmla="*/ 49 h 49"/>
                  <a:gd name="T40" fmla="*/ 16 w 28"/>
                  <a:gd name="T41" fmla="*/ 49 h 49"/>
                  <a:gd name="T42" fmla="*/ 14 w 28"/>
                  <a:gd name="T43" fmla="*/ 45 h 49"/>
                  <a:gd name="T44" fmla="*/ 14 w 28"/>
                  <a:gd name="T45" fmla="*/ 38 h 49"/>
                  <a:gd name="T46" fmla="*/ 14 w 28"/>
                  <a:gd name="T47" fmla="*/ 38 h 49"/>
                  <a:gd name="T48" fmla="*/ 12 w 28"/>
                  <a:gd name="T49" fmla="*/ 26 h 49"/>
                  <a:gd name="T50" fmla="*/ 10 w 28"/>
                  <a:gd name="T51" fmla="*/ 22 h 49"/>
                  <a:gd name="T52" fmla="*/ 8 w 28"/>
                  <a:gd name="T53" fmla="*/ 20 h 49"/>
                  <a:gd name="T54" fmla="*/ 8 w 28"/>
                  <a:gd name="T55" fmla="*/ 20 h 49"/>
                  <a:gd name="T56" fmla="*/ 6 w 28"/>
                  <a:gd name="T57" fmla="*/ 18 h 49"/>
                  <a:gd name="T58" fmla="*/ 4 w 28"/>
                  <a:gd name="T59" fmla="*/ 16 h 49"/>
                  <a:gd name="T60" fmla="*/ 4 w 28"/>
                  <a:gd name="T61" fmla="*/ 16 h 49"/>
                  <a:gd name="T62" fmla="*/ 2 w 28"/>
                  <a:gd name="T63" fmla="*/ 14 h 49"/>
                  <a:gd name="T64" fmla="*/ 2 w 28"/>
                  <a:gd name="T65" fmla="*/ 14 h 49"/>
                  <a:gd name="T66" fmla="*/ 0 w 28"/>
                  <a:gd name="T67" fmla="*/ 10 h 49"/>
                  <a:gd name="T68" fmla="*/ 0 w 28"/>
                  <a:gd name="T69" fmla="*/ 4 h 49"/>
                  <a:gd name="T70" fmla="*/ 0 w 28"/>
                  <a:gd name="T71" fmla="*/ 4 h 49"/>
                  <a:gd name="T72" fmla="*/ 2 w 28"/>
                  <a:gd name="T73" fmla="*/ 0 h 49"/>
                  <a:gd name="T74" fmla="*/ 6 w 28"/>
                  <a:gd name="T75" fmla="*/ 0 h 49"/>
                  <a:gd name="T76" fmla="*/ 6 w 28"/>
                  <a:gd name="T77" fmla="*/ 0 h 49"/>
                  <a:gd name="T78" fmla="*/ 10 w 28"/>
                  <a:gd name="T79" fmla="*/ 2 h 49"/>
                  <a:gd name="T80" fmla="*/ 10 w 28"/>
                  <a:gd name="T81" fmla="*/ 2 h 49"/>
                  <a:gd name="T82" fmla="*/ 12 w 28"/>
                  <a:gd name="T83" fmla="*/ 6 h 49"/>
                  <a:gd name="T84" fmla="*/ 14 w 28"/>
                  <a:gd name="T85" fmla="*/ 10 h 49"/>
                  <a:gd name="T86" fmla="*/ 14 w 28"/>
                  <a:gd name="T87"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9">
                    <a:moveTo>
                      <a:pt x="14" y="10"/>
                    </a:moveTo>
                    <a:lnTo>
                      <a:pt x="14" y="10"/>
                    </a:lnTo>
                    <a:lnTo>
                      <a:pt x="14" y="16"/>
                    </a:lnTo>
                    <a:lnTo>
                      <a:pt x="18" y="20"/>
                    </a:lnTo>
                    <a:lnTo>
                      <a:pt x="20" y="22"/>
                    </a:lnTo>
                    <a:lnTo>
                      <a:pt x="22" y="28"/>
                    </a:lnTo>
                    <a:lnTo>
                      <a:pt x="22" y="28"/>
                    </a:lnTo>
                    <a:lnTo>
                      <a:pt x="24" y="24"/>
                    </a:lnTo>
                    <a:lnTo>
                      <a:pt x="26" y="22"/>
                    </a:lnTo>
                    <a:lnTo>
                      <a:pt x="26" y="22"/>
                    </a:lnTo>
                    <a:lnTo>
                      <a:pt x="26" y="22"/>
                    </a:lnTo>
                    <a:lnTo>
                      <a:pt x="28" y="26"/>
                    </a:lnTo>
                    <a:lnTo>
                      <a:pt x="28" y="28"/>
                    </a:lnTo>
                    <a:lnTo>
                      <a:pt x="26" y="34"/>
                    </a:lnTo>
                    <a:lnTo>
                      <a:pt x="26" y="34"/>
                    </a:lnTo>
                    <a:lnTo>
                      <a:pt x="26" y="43"/>
                    </a:lnTo>
                    <a:lnTo>
                      <a:pt x="26" y="43"/>
                    </a:lnTo>
                    <a:lnTo>
                      <a:pt x="18" y="47"/>
                    </a:lnTo>
                    <a:lnTo>
                      <a:pt x="18" y="47"/>
                    </a:lnTo>
                    <a:lnTo>
                      <a:pt x="16" y="49"/>
                    </a:lnTo>
                    <a:lnTo>
                      <a:pt x="16" y="49"/>
                    </a:lnTo>
                    <a:lnTo>
                      <a:pt x="14" y="45"/>
                    </a:lnTo>
                    <a:lnTo>
                      <a:pt x="14" y="38"/>
                    </a:lnTo>
                    <a:lnTo>
                      <a:pt x="14" y="38"/>
                    </a:lnTo>
                    <a:lnTo>
                      <a:pt x="12" y="26"/>
                    </a:lnTo>
                    <a:lnTo>
                      <a:pt x="10" y="22"/>
                    </a:lnTo>
                    <a:lnTo>
                      <a:pt x="8" y="20"/>
                    </a:lnTo>
                    <a:lnTo>
                      <a:pt x="8" y="20"/>
                    </a:lnTo>
                    <a:lnTo>
                      <a:pt x="6" y="18"/>
                    </a:lnTo>
                    <a:lnTo>
                      <a:pt x="4" y="16"/>
                    </a:lnTo>
                    <a:lnTo>
                      <a:pt x="4" y="16"/>
                    </a:lnTo>
                    <a:lnTo>
                      <a:pt x="2" y="14"/>
                    </a:lnTo>
                    <a:lnTo>
                      <a:pt x="2" y="14"/>
                    </a:lnTo>
                    <a:lnTo>
                      <a:pt x="0" y="10"/>
                    </a:lnTo>
                    <a:lnTo>
                      <a:pt x="0" y="4"/>
                    </a:lnTo>
                    <a:lnTo>
                      <a:pt x="0" y="4"/>
                    </a:lnTo>
                    <a:lnTo>
                      <a:pt x="2" y="0"/>
                    </a:lnTo>
                    <a:lnTo>
                      <a:pt x="6" y="0"/>
                    </a:lnTo>
                    <a:lnTo>
                      <a:pt x="6" y="0"/>
                    </a:lnTo>
                    <a:lnTo>
                      <a:pt x="10" y="2"/>
                    </a:lnTo>
                    <a:lnTo>
                      <a:pt x="10" y="2"/>
                    </a:lnTo>
                    <a:lnTo>
                      <a:pt x="12" y="6"/>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6" name="Freeform 2518">
                <a:extLst>
                  <a:ext uri="{FF2B5EF4-FFF2-40B4-BE49-F238E27FC236}">
                    <a16:creationId xmlns:a16="http://schemas.microsoft.com/office/drawing/2014/main" id="{111ECF3D-0CA5-2BE3-FCF2-42DA2EFAD1DE}"/>
                  </a:ext>
                </a:extLst>
              </p:cNvPr>
              <p:cNvSpPr>
                <a:spLocks/>
              </p:cNvSpPr>
              <p:nvPr/>
            </p:nvSpPr>
            <p:spPr bwMode="auto">
              <a:xfrm>
                <a:off x="1808" y="2695"/>
                <a:ext cx="18" cy="32"/>
              </a:xfrm>
              <a:custGeom>
                <a:avLst/>
                <a:gdLst>
                  <a:gd name="T0" fmla="*/ 10 w 18"/>
                  <a:gd name="T1" fmla="*/ 6 h 32"/>
                  <a:gd name="T2" fmla="*/ 10 w 18"/>
                  <a:gd name="T3" fmla="*/ 6 h 32"/>
                  <a:gd name="T4" fmla="*/ 12 w 18"/>
                  <a:gd name="T5" fmla="*/ 6 h 32"/>
                  <a:gd name="T6" fmla="*/ 12 w 18"/>
                  <a:gd name="T7" fmla="*/ 6 h 32"/>
                  <a:gd name="T8" fmla="*/ 14 w 18"/>
                  <a:gd name="T9" fmla="*/ 10 h 32"/>
                  <a:gd name="T10" fmla="*/ 16 w 18"/>
                  <a:gd name="T11" fmla="*/ 10 h 32"/>
                  <a:gd name="T12" fmla="*/ 18 w 18"/>
                  <a:gd name="T13" fmla="*/ 12 h 32"/>
                  <a:gd name="T14" fmla="*/ 18 w 18"/>
                  <a:gd name="T15" fmla="*/ 16 h 32"/>
                  <a:gd name="T16" fmla="*/ 18 w 18"/>
                  <a:gd name="T17" fmla="*/ 16 h 32"/>
                  <a:gd name="T18" fmla="*/ 14 w 18"/>
                  <a:gd name="T19" fmla="*/ 16 h 32"/>
                  <a:gd name="T20" fmla="*/ 14 w 18"/>
                  <a:gd name="T21" fmla="*/ 20 h 32"/>
                  <a:gd name="T22" fmla="*/ 16 w 18"/>
                  <a:gd name="T23" fmla="*/ 26 h 32"/>
                  <a:gd name="T24" fmla="*/ 16 w 18"/>
                  <a:gd name="T25" fmla="*/ 26 h 32"/>
                  <a:gd name="T26" fmla="*/ 14 w 18"/>
                  <a:gd name="T27" fmla="*/ 32 h 32"/>
                  <a:gd name="T28" fmla="*/ 14 w 18"/>
                  <a:gd name="T29" fmla="*/ 32 h 32"/>
                  <a:gd name="T30" fmla="*/ 12 w 18"/>
                  <a:gd name="T31" fmla="*/ 24 h 32"/>
                  <a:gd name="T32" fmla="*/ 10 w 18"/>
                  <a:gd name="T33" fmla="*/ 20 h 32"/>
                  <a:gd name="T34" fmla="*/ 8 w 18"/>
                  <a:gd name="T35" fmla="*/ 18 h 32"/>
                  <a:gd name="T36" fmla="*/ 4 w 18"/>
                  <a:gd name="T37" fmla="*/ 18 h 32"/>
                  <a:gd name="T38" fmla="*/ 4 w 18"/>
                  <a:gd name="T39" fmla="*/ 18 h 32"/>
                  <a:gd name="T40" fmla="*/ 4 w 18"/>
                  <a:gd name="T41" fmla="*/ 12 h 32"/>
                  <a:gd name="T42" fmla="*/ 4 w 18"/>
                  <a:gd name="T43" fmla="*/ 8 h 32"/>
                  <a:gd name="T44" fmla="*/ 0 w 18"/>
                  <a:gd name="T45" fmla="*/ 2 h 32"/>
                  <a:gd name="T46" fmla="*/ 0 w 18"/>
                  <a:gd name="T47" fmla="*/ 2 h 32"/>
                  <a:gd name="T48" fmla="*/ 0 w 18"/>
                  <a:gd name="T49" fmla="*/ 2 h 32"/>
                  <a:gd name="T50" fmla="*/ 2 w 18"/>
                  <a:gd name="T51" fmla="*/ 0 h 32"/>
                  <a:gd name="T52" fmla="*/ 4 w 18"/>
                  <a:gd name="T53" fmla="*/ 0 h 32"/>
                  <a:gd name="T54" fmla="*/ 6 w 18"/>
                  <a:gd name="T55" fmla="*/ 2 h 32"/>
                  <a:gd name="T56" fmla="*/ 8 w 18"/>
                  <a:gd name="T57" fmla="*/ 6 h 32"/>
                  <a:gd name="T58" fmla="*/ 10 w 18"/>
                  <a:gd name="T59" fmla="*/ 6 h 32"/>
                  <a:gd name="T60" fmla="*/ 10 w 18"/>
                  <a:gd name="T61" fmla="*/ 6 h 32"/>
                  <a:gd name="T62" fmla="*/ 10 w 18"/>
                  <a:gd name="T6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32">
                    <a:moveTo>
                      <a:pt x="10" y="6"/>
                    </a:moveTo>
                    <a:lnTo>
                      <a:pt x="10" y="6"/>
                    </a:lnTo>
                    <a:lnTo>
                      <a:pt x="12" y="6"/>
                    </a:lnTo>
                    <a:lnTo>
                      <a:pt x="12" y="6"/>
                    </a:lnTo>
                    <a:lnTo>
                      <a:pt x="14" y="10"/>
                    </a:lnTo>
                    <a:lnTo>
                      <a:pt x="16" y="10"/>
                    </a:lnTo>
                    <a:lnTo>
                      <a:pt x="18" y="12"/>
                    </a:lnTo>
                    <a:lnTo>
                      <a:pt x="18" y="16"/>
                    </a:lnTo>
                    <a:lnTo>
                      <a:pt x="18" y="16"/>
                    </a:lnTo>
                    <a:lnTo>
                      <a:pt x="14" y="16"/>
                    </a:lnTo>
                    <a:lnTo>
                      <a:pt x="14" y="20"/>
                    </a:lnTo>
                    <a:lnTo>
                      <a:pt x="16" y="26"/>
                    </a:lnTo>
                    <a:lnTo>
                      <a:pt x="16" y="26"/>
                    </a:lnTo>
                    <a:lnTo>
                      <a:pt x="14" y="32"/>
                    </a:lnTo>
                    <a:lnTo>
                      <a:pt x="14" y="32"/>
                    </a:lnTo>
                    <a:lnTo>
                      <a:pt x="12" y="24"/>
                    </a:lnTo>
                    <a:lnTo>
                      <a:pt x="10" y="20"/>
                    </a:lnTo>
                    <a:lnTo>
                      <a:pt x="8" y="18"/>
                    </a:lnTo>
                    <a:lnTo>
                      <a:pt x="4" y="18"/>
                    </a:lnTo>
                    <a:lnTo>
                      <a:pt x="4" y="18"/>
                    </a:lnTo>
                    <a:lnTo>
                      <a:pt x="4" y="12"/>
                    </a:lnTo>
                    <a:lnTo>
                      <a:pt x="4" y="8"/>
                    </a:lnTo>
                    <a:lnTo>
                      <a:pt x="0" y="2"/>
                    </a:lnTo>
                    <a:lnTo>
                      <a:pt x="0" y="2"/>
                    </a:lnTo>
                    <a:lnTo>
                      <a:pt x="0" y="2"/>
                    </a:lnTo>
                    <a:lnTo>
                      <a:pt x="2" y="0"/>
                    </a:lnTo>
                    <a:lnTo>
                      <a:pt x="4" y="0"/>
                    </a:lnTo>
                    <a:lnTo>
                      <a:pt x="6" y="2"/>
                    </a:lnTo>
                    <a:lnTo>
                      <a:pt x="8" y="6"/>
                    </a:lnTo>
                    <a:lnTo>
                      <a:pt x="10" y="6"/>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7" name="Freeform 2519">
                <a:extLst>
                  <a:ext uri="{FF2B5EF4-FFF2-40B4-BE49-F238E27FC236}">
                    <a16:creationId xmlns:a16="http://schemas.microsoft.com/office/drawing/2014/main" id="{980721BB-8DE9-A2CB-760E-8C85A5FB0C2D}"/>
                  </a:ext>
                </a:extLst>
              </p:cNvPr>
              <p:cNvSpPr>
                <a:spLocks/>
              </p:cNvSpPr>
              <p:nvPr/>
            </p:nvSpPr>
            <p:spPr bwMode="auto">
              <a:xfrm>
                <a:off x="1830" y="2719"/>
                <a:ext cx="12" cy="16"/>
              </a:xfrm>
              <a:custGeom>
                <a:avLst/>
                <a:gdLst>
                  <a:gd name="T0" fmla="*/ 0 w 12"/>
                  <a:gd name="T1" fmla="*/ 6 h 16"/>
                  <a:gd name="T2" fmla="*/ 0 w 12"/>
                  <a:gd name="T3" fmla="*/ 6 h 16"/>
                  <a:gd name="T4" fmla="*/ 4 w 12"/>
                  <a:gd name="T5" fmla="*/ 0 h 16"/>
                  <a:gd name="T6" fmla="*/ 4 w 12"/>
                  <a:gd name="T7" fmla="*/ 0 h 16"/>
                  <a:gd name="T8" fmla="*/ 6 w 12"/>
                  <a:gd name="T9" fmla="*/ 0 h 16"/>
                  <a:gd name="T10" fmla="*/ 12 w 12"/>
                  <a:gd name="T11" fmla="*/ 8 h 16"/>
                  <a:gd name="T12" fmla="*/ 12 w 12"/>
                  <a:gd name="T13" fmla="*/ 8 h 16"/>
                  <a:gd name="T14" fmla="*/ 12 w 12"/>
                  <a:gd name="T15" fmla="*/ 12 h 16"/>
                  <a:gd name="T16" fmla="*/ 12 w 12"/>
                  <a:gd name="T17" fmla="*/ 12 h 16"/>
                  <a:gd name="T18" fmla="*/ 10 w 12"/>
                  <a:gd name="T19" fmla="*/ 16 h 16"/>
                  <a:gd name="T20" fmla="*/ 10 w 12"/>
                  <a:gd name="T21" fmla="*/ 16 h 16"/>
                  <a:gd name="T22" fmla="*/ 6 w 12"/>
                  <a:gd name="T23" fmla="*/ 14 h 16"/>
                  <a:gd name="T24" fmla="*/ 4 w 12"/>
                  <a:gd name="T25" fmla="*/ 12 h 16"/>
                  <a:gd name="T26" fmla="*/ 0 w 12"/>
                  <a:gd name="T27" fmla="*/ 6 h 16"/>
                  <a:gd name="T28" fmla="*/ 0 w 12"/>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
                    <a:moveTo>
                      <a:pt x="0" y="6"/>
                    </a:moveTo>
                    <a:lnTo>
                      <a:pt x="0" y="6"/>
                    </a:lnTo>
                    <a:lnTo>
                      <a:pt x="4" y="0"/>
                    </a:lnTo>
                    <a:lnTo>
                      <a:pt x="4" y="0"/>
                    </a:lnTo>
                    <a:lnTo>
                      <a:pt x="6" y="0"/>
                    </a:lnTo>
                    <a:lnTo>
                      <a:pt x="12" y="8"/>
                    </a:lnTo>
                    <a:lnTo>
                      <a:pt x="12" y="8"/>
                    </a:lnTo>
                    <a:lnTo>
                      <a:pt x="12" y="12"/>
                    </a:lnTo>
                    <a:lnTo>
                      <a:pt x="12" y="12"/>
                    </a:lnTo>
                    <a:lnTo>
                      <a:pt x="10" y="16"/>
                    </a:lnTo>
                    <a:lnTo>
                      <a:pt x="10" y="16"/>
                    </a:lnTo>
                    <a:lnTo>
                      <a:pt x="6" y="14"/>
                    </a:lnTo>
                    <a:lnTo>
                      <a:pt x="4"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8" name="Freeform 2520">
                <a:extLst>
                  <a:ext uri="{FF2B5EF4-FFF2-40B4-BE49-F238E27FC236}">
                    <a16:creationId xmlns:a16="http://schemas.microsoft.com/office/drawing/2014/main" id="{29316884-2E15-2ACB-F9D4-2FCE38284871}"/>
                  </a:ext>
                </a:extLst>
              </p:cNvPr>
              <p:cNvSpPr>
                <a:spLocks/>
              </p:cNvSpPr>
              <p:nvPr/>
            </p:nvSpPr>
            <p:spPr bwMode="auto">
              <a:xfrm>
                <a:off x="1844" y="2719"/>
                <a:ext cx="8" cy="16"/>
              </a:xfrm>
              <a:custGeom>
                <a:avLst/>
                <a:gdLst>
                  <a:gd name="T0" fmla="*/ 0 w 8"/>
                  <a:gd name="T1" fmla="*/ 0 h 16"/>
                  <a:gd name="T2" fmla="*/ 0 w 8"/>
                  <a:gd name="T3" fmla="*/ 0 h 16"/>
                  <a:gd name="T4" fmla="*/ 2 w 8"/>
                  <a:gd name="T5" fmla="*/ 2 h 16"/>
                  <a:gd name="T6" fmla="*/ 4 w 8"/>
                  <a:gd name="T7" fmla="*/ 4 h 16"/>
                  <a:gd name="T8" fmla="*/ 6 w 8"/>
                  <a:gd name="T9" fmla="*/ 6 h 16"/>
                  <a:gd name="T10" fmla="*/ 8 w 8"/>
                  <a:gd name="T11" fmla="*/ 8 h 16"/>
                  <a:gd name="T12" fmla="*/ 8 w 8"/>
                  <a:gd name="T13" fmla="*/ 8 h 16"/>
                  <a:gd name="T14" fmla="*/ 4 w 8"/>
                  <a:gd name="T15" fmla="*/ 16 h 16"/>
                  <a:gd name="T16" fmla="*/ 4 w 8"/>
                  <a:gd name="T17" fmla="*/ 16 h 16"/>
                  <a:gd name="T18" fmla="*/ 0 w 8"/>
                  <a:gd name="T19" fmla="*/ 12 h 16"/>
                  <a:gd name="T20" fmla="*/ 0 w 8"/>
                  <a:gd name="T21" fmla="*/ 12 h 16"/>
                  <a:gd name="T22" fmla="*/ 0 w 8"/>
                  <a:gd name="T23" fmla="*/ 0 h 16"/>
                  <a:gd name="T24" fmla="*/ 0 w 8"/>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6">
                    <a:moveTo>
                      <a:pt x="0" y="0"/>
                    </a:moveTo>
                    <a:lnTo>
                      <a:pt x="0" y="0"/>
                    </a:lnTo>
                    <a:lnTo>
                      <a:pt x="2" y="2"/>
                    </a:lnTo>
                    <a:lnTo>
                      <a:pt x="4" y="4"/>
                    </a:lnTo>
                    <a:lnTo>
                      <a:pt x="6" y="6"/>
                    </a:lnTo>
                    <a:lnTo>
                      <a:pt x="8" y="8"/>
                    </a:lnTo>
                    <a:lnTo>
                      <a:pt x="8" y="8"/>
                    </a:lnTo>
                    <a:lnTo>
                      <a:pt x="4" y="16"/>
                    </a:lnTo>
                    <a:lnTo>
                      <a:pt x="4" y="16"/>
                    </a:lnTo>
                    <a:lnTo>
                      <a:pt x="0" y="12"/>
                    </a:lnTo>
                    <a:lnTo>
                      <a:pt x="0"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9" name="Freeform 2521">
                <a:extLst>
                  <a:ext uri="{FF2B5EF4-FFF2-40B4-BE49-F238E27FC236}">
                    <a16:creationId xmlns:a16="http://schemas.microsoft.com/office/drawing/2014/main" id="{37D54E10-ABE0-4199-4F54-83E84940F3A8}"/>
                  </a:ext>
                </a:extLst>
              </p:cNvPr>
              <p:cNvSpPr>
                <a:spLocks/>
              </p:cNvSpPr>
              <p:nvPr/>
            </p:nvSpPr>
            <p:spPr bwMode="auto">
              <a:xfrm>
                <a:off x="1864" y="2666"/>
                <a:ext cx="26" cy="65"/>
              </a:xfrm>
              <a:custGeom>
                <a:avLst/>
                <a:gdLst>
                  <a:gd name="T0" fmla="*/ 22 w 26"/>
                  <a:gd name="T1" fmla="*/ 47 h 65"/>
                  <a:gd name="T2" fmla="*/ 22 w 26"/>
                  <a:gd name="T3" fmla="*/ 47 h 65"/>
                  <a:gd name="T4" fmla="*/ 20 w 26"/>
                  <a:gd name="T5" fmla="*/ 49 h 65"/>
                  <a:gd name="T6" fmla="*/ 18 w 26"/>
                  <a:gd name="T7" fmla="*/ 55 h 65"/>
                  <a:gd name="T8" fmla="*/ 18 w 26"/>
                  <a:gd name="T9" fmla="*/ 65 h 65"/>
                  <a:gd name="T10" fmla="*/ 18 w 26"/>
                  <a:gd name="T11" fmla="*/ 65 h 65"/>
                  <a:gd name="T12" fmla="*/ 16 w 26"/>
                  <a:gd name="T13" fmla="*/ 57 h 65"/>
                  <a:gd name="T14" fmla="*/ 14 w 26"/>
                  <a:gd name="T15" fmla="*/ 53 h 65"/>
                  <a:gd name="T16" fmla="*/ 10 w 26"/>
                  <a:gd name="T17" fmla="*/ 51 h 65"/>
                  <a:gd name="T18" fmla="*/ 8 w 26"/>
                  <a:gd name="T19" fmla="*/ 49 h 65"/>
                  <a:gd name="T20" fmla="*/ 8 w 26"/>
                  <a:gd name="T21" fmla="*/ 49 h 65"/>
                  <a:gd name="T22" fmla="*/ 8 w 26"/>
                  <a:gd name="T23" fmla="*/ 45 h 65"/>
                  <a:gd name="T24" fmla="*/ 10 w 26"/>
                  <a:gd name="T25" fmla="*/ 43 h 65"/>
                  <a:gd name="T26" fmla="*/ 12 w 26"/>
                  <a:gd name="T27" fmla="*/ 45 h 65"/>
                  <a:gd name="T28" fmla="*/ 14 w 26"/>
                  <a:gd name="T29" fmla="*/ 45 h 65"/>
                  <a:gd name="T30" fmla="*/ 14 w 26"/>
                  <a:gd name="T31" fmla="*/ 45 h 65"/>
                  <a:gd name="T32" fmla="*/ 12 w 26"/>
                  <a:gd name="T33" fmla="*/ 37 h 65"/>
                  <a:gd name="T34" fmla="*/ 10 w 26"/>
                  <a:gd name="T35" fmla="*/ 29 h 65"/>
                  <a:gd name="T36" fmla="*/ 8 w 26"/>
                  <a:gd name="T37" fmla="*/ 20 h 65"/>
                  <a:gd name="T38" fmla="*/ 6 w 26"/>
                  <a:gd name="T39" fmla="*/ 16 h 65"/>
                  <a:gd name="T40" fmla="*/ 4 w 26"/>
                  <a:gd name="T41" fmla="*/ 16 h 65"/>
                  <a:gd name="T42" fmla="*/ 4 w 26"/>
                  <a:gd name="T43" fmla="*/ 16 h 65"/>
                  <a:gd name="T44" fmla="*/ 2 w 26"/>
                  <a:gd name="T45" fmla="*/ 14 h 65"/>
                  <a:gd name="T46" fmla="*/ 0 w 26"/>
                  <a:gd name="T47" fmla="*/ 8 h 65"/>
                  <a:gd name="T48" fmla="*/ 0 w 26"/>
                  <a:gd name="T49" fmla="*/ 8 h 65"/>
                  <a:gd name="T50" fmla="*/ 2 w 26"/>
                  <a:gd name="T51" fmla="*/ 2 h 65"/>
                  <a:gd name="T52" fmla="*/ 2 w 26"/>
                  <a:gd name="T53" fmla="*/ 2 h 65"/>
                  <a:gd name="T54" fmla="*/ 6 w 26"/>
                  <a:gd name="T55" fmla="*/ 0 h 65"/>
                  <a:gd name="T56" fmla="*/ 6 w 26"/>
                  <a:gd name="T57" fmla="*/ 0 h 65"/>
                  <a:gd name="T58" fmla="*/ 8 w 26"/>
                  <a:gd name="T59" fmla="*/ 2 h 65"/>
                  <a:gd name="T60" fmla="*/ 10 w 26"/>
                  <a:gd name="T61" fmla="*/ 6 h 65"/>
                  <a:gd name="T62" fmla="*/ 16 w 26"/>
                  <a:gd name="T63" fmla="*/ 12 h 65"/>
                  <a:gd name="T64" fmla="*/ 16 w 26"/>
                  <a:gd name="T65" fmla="*/ 12 h 65"/>
                  <a:gd name="T66" fmla="*/ 18 w 26"/>
                  <a:gd name="T67" fmla="*/ 14 h 65"/>
                  <a:gd name="T68" fmla="*/ 18 w 26"/>
                  <a:gd name="T69" fmla="*/ 16 h 65"/>
                  <a:gd name="T70" fmla="*/ 18 w 26"/>
                  <a:gd name="T71" fmla="*/ 24 h 65"/>
                  <a:gd name="T72" fmla="*/ 18 w 26"/>
                  <a:gd name="T73" fmla="*/ 24 h 65"/>
                  <a:gd name="T74" fmla="*/ 16 w 26"/>
                  <a:gd name="T75" fmla="*/ 29 h 65"/>
                  <a:gd name="T76" fmla="*/ 18 w 26"/>
                  <a:gd name="T77" fmla="*/ 33 h 65"/>
                  <a:gd name="T78" fmla="*/ 18 w 26"/>
                  <a:gd name="T79" fmla="*/ 33 h 65"/>
                  <a:gd name="T80" fmla="*/ 18 w 26"/>
                  <a:gd name="T81" fmla="*/ 33 h 65"/>
                  <a:gd name="T82" fmla="*/ 18 w 26"/>
                  <a:gd name="T83" fmla="*/ 33 h 65"/>
                  <a:gd name="T84" fmla="*/ 18 w 26"/>
                  <a:gd name="T85" fmla="*/ 33 h 65"/>
                  <a:gd name="T86" fmla="*/ 18 w 26"/>
                  <a:gd name="T87" fmla="*/ 24 h 65"/>
                  <a:gd name="T88" fmla="*/ 18 w 26"/>
                  <a:gd name="T89" fmla="*/ 24 h 65"/>
                  <a:gd name="T90" fmla="*/ 22 w 26"/>
                  <a:gd name="T91" fmla="*/ 20 h 65"/>
                  <a:gd name="T92" fmla="*/ 24 w 26"/>
                  <a:gd name="T93" fmla="*/ 20 h 65"/>
                  <a:gd name="T94" fmla="*/ 26 w 26"/>
                  <a:gd name="T95" fmla="*/ 22 h 65"/>
                  <a:gd name="T96" fmla="*/ 26 w 26"/>
                  <a:gd name="T97" fmla="*/ 22 h 65"/>
                  <a:gd name="T98" fmla="*/ 26 w 26"/>
                  <a:gd name="T99" fmla="*/ 35 h 65"/>
                  <a:gd name="T100" fmla="*/ 26 w 26"/>
                  <a:gd name="T101" fmla="*/ 45 h 65"/>
                  <a:gd name="T102" fmla="*/ 26 w 26"/>
                  <a:gd name="T103" fmla="*/ 47 h 65"/>
                  <a:gd name="T104" fmla="*/ 26 w 26"/>
                  <a:gd name="T105" fmla="*/ 47 h 65"/>
                  <a:gd name="T106" fmla="*/ 24 w 26"/>
                  <a:gd name="T107" fmla="*/ 49 h 65"/>
                  <a:gd name="T108" fmla="*/ 22 w 26"/>
                  <a:gd name="T109" fmla="*/ 47 h 65"/>
                  <a:gd name="T110" fmla="*/ 22 w 26"/>
                  <a:gd name="T111"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65">
                    <a:moveTo>
                      <a:pt x="22" y="47"/>
                    </a:moveTo>
                    <a:lnTo>
                      <a:pt x="22" y="47"/>
                    </a:lnTo>
                    <a:lnTo>
                      <a:pt x="20" y="49"/>
                    </a:lnTo>
                    <a:lnTo>
                      <a:pt x="18" y="55"/>
                    </a:lnTo>
                    <a:lnTo>
                      <a:pt x="18" y="65"/>
                    </a:lnTo>
                    <a:lnTo>
                      <a:pt x="18" y="65"/>
                    </a:lnTo>
                    <a:lnTo>
                      <a:pt x="16" y="57"/>
                    </a:lnTo>
                    <a:lnTo>
                      <a:pt x="14" y="53"/>
                    </a:lnTo>
                    <a:lnTo>
                      <a:pt x="10" y="51"/>
                    </a:lnTo>
                    <a:lnTo>
                      <a:pt x="8" y="49"/>
                    </a:lnTo>
                    <a:lnTo>
                      <a:pt x="8" y="49"/>
                    </a:lnTo>
                    <a:lnTo>
                      <a:pt x="8" y="45"/>
                    </a:lnTo>
                    <a:lnTo>
                      <a:pt x="10" y="43"/>
                    </a:lnTo>
                    <a:lnTo>
                      <a:pt x="12" y="45"/>
                    </a:lnTo>
                    <a:lnTo>
                      <a:pt x="14" y="45"/>
                    </a:lnTo>
                    <a:lnTo>
                      <a:pt x="14" y="45"/>
                    </a:lnTo>
                    <a:lnTo>
                      <a:pt x="12" y="37"/>
                    </a:lnTo>
                    <a:lnTo>
                      <a:pt x="10" y="29"/>
                    </a:lnTo>
                    <a:lnTo>
                      <a:pt x="8" y="20"/>
                    </a:lnTo>
                    <a:lnTo>
                      <a:pt x="6" y="16"/>
                    </a:lnTo>
                    <a:lnTo>
                      <a:pt x="4" y="16"/>
                    </a:lnTo>
                    <a:lnTo>
                      <a:pt x="4" y="16"/>
                    </a:lnTo>
                    <a:lnTo>
                      <a:pt x="2" y="14"/>
                    </a:lnTo>
                    <a:lnTo>
                      <a:pt x="0" y="8"/>
                    </a:lnTo>
                    <a:lnTo>
                      <a:pt x="0" y="8"/>
                    </a:lnTo>
                    <a:lnTo>
                      <a:pt x="2" y="2"/>
                    </a:lnTo>
                    <a:lnTo>
                      <a:pt x="2" y="2"/>
                    </a:lnTo>
                    <a:lnTo>
                      <a:pt x="6" y="0"/>
                    </a:lnTo>
                    <a:lnTo>
                      <a:pt x="6" y="0"/>
                    </a:lnTo>
                    <a:lnTo>
                      <a:pt x="8" y="2"/>
                    </a:lnTo>
                    <a:lnTo>
                      <a:pt x="10" y="6"/>
                    </a:lnTo>
                    <a:lnTo>
                      <a:pt x="16" y="12"/>
                    </a:lnTo>
                    <a:lnTo>
                      <a:pt x="16" y="12"/>
                    </a:lnTo>
                    <a:lnTo>
                      <a:pt x="18" y="14"/>
                    </a:lnTo>
                    <a:lnTo>
                      <a:pt x="18" y="16"/>
                    </a:lnTo>
                    <a:lnTo>
                      <a:pt x="18" y="24"/>
                    </a:lnTo>
                    <a:lnTo>
                      <a:pt x="18" y="24"/>
                    </a:lnTo>
                    <a:lnTo>
                      <a:pt x="16" y="29"/>
                    </a:lnTo>
                    <a:lnTo>
                      <a:pt x="18" y="33"/>
                    </a:lnTo>
                    <a:lnTo>
                      <a:pt x="18" y="33"/>
                    </a:lnTo>
                    <a:lnTo>
                      <a:pt x="18" y="33"/>
                    </a:lnTo>
                    <a:lnTo>
                      <a:pt x="18" y="33"/>
                    </a:lnTo>
                    <a:lnTo>
                      <a:pt x="18" y="33"/>
                    </a:lnTo>
                    <a:lnTo>
                      <a:pt x="18" y="24"/>
                    </a:lnTo>
                    <a:lnTo>
                      <a:pt x="18" y="24"/>
                    </a:lnTo>
                    <a:lnTo>
                      <a:pt x="22" y="20"/>
                    </a:lnTo>
                    <a:lnTo>
                      <a:pt x="24" y="20"/>
                    </a:lnTo>
                    <a:lnTo>
                      <a:pt x="26" y="22"/>
                    </a:lnTo>
                    <a:lnTo>
                      <a:pt x="26" y="22"/>
                    </a:lnTo>
                    <a:lnTo>
                      <a:pt x="26" y="35"/>
                    </a:lnTo>
                    <a:lnTo>
                      <a:pt x="26" y="45"/>
                    </a:lnTo>
                    <a:lnTo>
                      <a:pt x="26" y="47"/>
                    </a:lnTo>
                    <a:lnTo>
                      <a:pt x="26" y="47"/>
                    </a:lnTo>
                    <a:lnTo>
                      <a:pt x="24" y="49"/>
                    </a:lnTo>
                    <a:lnTo>
                      <a:pt x="22" y="47"/>
                    </a:lnTo>
                    <a:lnTo>
                      <a:pt x="2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0" name="Freeform 2522">
                <a:extLst>
                  <a:ext uri="{FF2B5EF4-FFF2-40B4-BE49-F238E27FC236}">
                    <a16:creationId xmlns:a16="http://schemas.microsoft.com/office/drawing/2014/main" id="{EB223C09-C4EE-54F2-C78A-0A7D816B489C}"/>
                  </a:ext>
                </a:extLst>
              </p:cNvPr>
              <p:cNvSpPr>
                <a:spLocks/>
              </p:cNvSpPr>
              <p:nvPr/>
            </p:nvSpPr>
            <p:spPr bwMode="auto">
              <a:xfrm>
                <a:off x="1850" y="2662"/>
                <a:ext cx="18" cy="55"/>
              </a:xfrm>
              <a:custGeom>
                <a:avLst/>
                <a:gdLst>
                  <a:gd name="T0" fmla="*/ 14 w 18"/>
                  <a:gd name="T1" fmla="*/ 12 h 55"/>
                  <a:gd name="T2" fmla="*/ 14 w 18"/>
                  <a:gd name="T3" fmla="*/ 12 h 55"/>
                  <a:gd name="T4" fmla="*/ 18 w 18"/>
                  <a:gd name="T5" fmla="*/ 20 h 55"/>
                  <a:gd name="T6" fmla="*/ 18 w 18"/>
                  <a:gd name="T7" fmla="*/ 20 h 55"/>
                  <a:gd name="T8" fmla="*/ 16 w 18"/>
                  <a:gd name="T9" fmla="*/ 24 h 55"/>
                  <a:gd name="T10" fmla="*/ 16 w 18"/>
                  <a:gd name="T11" fmla="*/ 24 h 55"/>
                  <a:gd name="T12" fmla="*/ 16 w 18"/>
                  <a:gd name="T13" fmla="*/ 26 h 55"/>
                  <a:gd name="T14" fmla="*/ 14 w 18"/>
                  <a:gd name="T15" fmla="*/ 26 h 55"/>
                  <a:gd name="T16" fmla="*/ 14 w 18"/>
                  <a:gd name="T17" fmla="*/ 26 h 55"/>
                  <a:gd name="T18" fmla="*/ 14 w 18"/>
                  <a:gd name="T19" fmla="*/ 30 h 55"/>
                  <a:gd name="T20" fmla="*/ 14 w 18"/>
                  <a:gd name="T21" fmla="*/ 30 h 55"/>
                  <a:gd name="T22" fmla="*/ 14 w 18"/>
                  <a:gd name="T23" fmla="*/ 39 h 55"/>
                  <a:gd name="T24" fmla="*/ 14 w 18"/>
                  <a:gd name="T25" fmla="*/ 47 h 55"/>
                  <a:gd name="T26" fmla="*/ 14 w 18"/>
                  <a:gd name="T27" fmla="*/ 47 h 55"/>
                  <a:gd name="T28" fmla="*/ 12 w 18"/>
                  <a:gd name="T29" fmla="*/ 47 h 55"/>
                  <a:gd name="T30" fmla="*/ 10 w 18"/>
                  <a:gd name="T31" fmla="*/ 43 h 55"/>
                  <a:gd name="T32" fmla="*/ 10 w 18"/>
                  <a:gd name="T33" fmla="*/ 41 h 55"/>
                  <a:gd name="T34" fmla="*/ 8 w 18"/>
                  <a:gd name="T35" fmla="*/ 43 h 55"/>
                  <a:gd name="T36" fmla="*/ 8 w 18"/>
                  <a:gd name="T37" fmla="*/ 43 h 55"/>
                  <a:gd name="T38" fmla="*/ 8 w 18"/>
                  <a:gd name="T39" fmla="*/ 47 h 55"/>
                  <a:gd name="T40" fmla="*/ 8 w 18"/>
                  <a:gd name="T41" fmla="*/ 49 h 55"/>
                  <a:gd name="T42" fmla="*/ 10 w 18"/>
                  <a:gd name="T43" fmla="*/ 53 h 55"/>
                  <a:gd name="T44" fmla="*/ 10 w 18"/>
                  <a:gd name="T45" fmla="*/ 53 h 55"/>
                  <a:gd name="T46" fmla="*/ 8 w 18"/>
                  <a:gd name="T47" fmla="*/ 55 h 55"/>
                  <a:gd name="T48" fmla="*/ 6 w 18"/>
                  <a:gd name="T49" fmla="*/ 53 h 55"/>
                  <a:gd name="T50" fmla="*/ 4 w 18"/>
                  <a:gd name="T51" fmla="*/ 39 h 55"/>
                  <a:gd name="T52" fmla="*/ 4 w 18"/>
                  <a:gd name="T53" fmla="*/ 39 h 55"/>
                  <a:gd name="T54" fmla="*/ 4 w 18"/>
                  <a:gd name="T55" fmla="*/ 24 h 55"/>
                  <a:gd name="T56" fmla="*/ 2 w 18"/>
                  <a:gd name="T57" fmla="*/ 14 h 55"/>
                  <a:gd name="T58" fmla="*/ 2 w 18"/>
                  <a:gd name="T59" fmla="*/ 14 h 55"/>
                  <a:gd name="T60" fmla="*/ 0 w 18"/>
                  <a:gd name="T61" fmla="*/ 6 h 55"/>
                  <a:gd name="T62" fmla="*/ 0 w 18"/>
                  <a:gd name="T63" fmla="*/ 4 h 55"/>
                  <a:gd name="T64" fmla="*/ 2 w 18"/>
                  <a:gd name="T65" fmla="*/ 2 h 55"/>
                  <a:gd name="T66" fmla="*/ 2 w 18"/>
                  <a:gd name="T67" fmla="*/ 2 h 55"/>
                  <a:gd name="T68" fmla="*/ 4 w 18"/>
                  <a:gd name="T69" fmla="*/ 0 h 55"/>
                  <a:gd name="T70" fmla="*/ 4 w 18"/>
                  <a:gd name="T71" fmla="*/ 0 h 55"/>
                  <a:gd name="T72" fmla="*/ 10 w 18"/>
                  <a:gd name="T73" fmla="*/ 6 h 55"/>
                  <a:gd name="T74" fmla="*/ 14 w 18"/>
                  <a:gd name="T75" fmla="*/ 12 h 55"/>
                  <a:gd name="T76" fmla="*/ 14 w 18"/>
                  <a:gd name="T77"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55">
                    <a:moveTo>
                      <a:pt x="14" y="12"/>
                    </a:moveTo>
                    <a:lnTo>
                      <a:pt x="14" y="12"/>
                    </a:lnTo>
                    <a:lnTo>
                      <a:pt x="18" y="20"/>
                    </a:lnTo>
                    <a:lnTo>
                      <a:pt x="18" y="20"/>
                    </a:lnTo>
                    <a:lnTo>
                      <a:pt x="16" y="24"/>
                    </a:lnTo>
                    <a:lnTo>
                      <a:pt x="16" y="24"/>
                    </a:lnTo>
                    <a:lnTo>
                      <a:pt x="16" y="26"/>
                    </a:lnTo>
                    <a:lnTo>
                      <a:pt x="14" y="26"/>
                    </a:lnTo>
                    <a:lnTo>
                      <a:pt x="14" y="26"/>
                    </a:lnTo>
                    <a:lnTo>
                      <a:pt x="14" y="30"/>
                    </a:lnTo>
                    <a:lnTo>
                      <a:pt x="14" y="30"/>
                    </a:lnTo>
                    <a:lnTo>
                      <a:pt x="14" y="39"/>
                    </a:lnTo>
                    <a:lnTo>
                      <a:pt x="14" y="47"/>
                    </a:lnTo>
                    <a:lnTo>
                      <a:pt x="14" y="47"/>
                    </a:lnTo>
                    <a:lnTo>
                      <a:pt x="12" y="47"/>
                    </a:lnTo>
                    <a:lnTo>
                      <a:pt x="10" y="43"/>
                    </a:lnTo>
                    <a:lnTo>
                      <a:pt x="10" y="41"/>
                    </a:lnTo>
                    <a:lnTo>
                      <a:pt x="8" y="43"/>
                    </a:lnTo>
                    <a:lnTo>
                      <a:pt x="8" y="43"/>
                    </a:lnTo>
                    <a:lnTo>
                      <a:pt x="8" y="47"/>
                    </a:lnTo>
                    <a:lnTo>
                      <a:pt x="8" y="49"/>
                    </a:lnTo>
                    <a:lnTo>
                      <a:pt x="10" y="53"/>
                    </a:lnTo>
                    <a:lnTo>
                      <a:pt x="10" y="53"/>
                    </a:lnTo>
                    <a:lnTo>
                      <a:pt x="8" y="55"/>
                    </a:lnTo>
                    <a:lnTo>
                      <a:pt x="6" y="53"/>
                    </a:lnTo>
                    <a:lnTo>
                      <a:pt x="4" y="39"/>
                    </a:lnTo>
                    <a:lnTo>
                      <a:pt x="4" y="39"/>
                    </a:lnTo>
                    <a:lnTo>
                      <a:pt x="4" y="24"/>
                    </a:lnTo>
                    <a:lnTo>
                      <a:pt x="2" y="14"/>
                    </a:lnTo>
                    <a:lnTo>
                      <a:pt x="2" y="14"/>
                    </a:lnTo>
                    <a:lnTo>
                      <a:pt x="0" y="6"/>
                    </a:lnTo>
                    <a:lnTo>
                      <a:pt x="0" y="4"/>
                    </a:lnTo>
                    <a:lnTo>
                      <a:pt x="2" y="2"/>
                    </a:lnTo>
                    <a:lnTo>
                      <a:pt x="2" y="2"/>
                    </a:lnTo>
                    <a:lnTo>
                      <a:pt x="4" y="0"/>
                    </a:lnTo>
                    <a:lnTo>
                      <a:pt x="4" y="0"/>
                    </a:lnTo>
                    <a:lnTo>
                      <a:pt x="10" y="6"/>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1" name="Freeform 2523">
                <a:extLst>
                  <a:ext uri="{FF2B5EF4-FFF2-40B4-BE49-F238E27FC236}">
                    <a16:creationId xmlns:a16="http://schemas.microsoft.com/office/drawing/2014/main" id="{AD0E1F47-A6D3-A83B-ABC5-DBE34869A273}"/>
                  </a:ext>
                </a:extLst>
              </p:cNvPr>
              <p:cNvSpPr>
                <a:spLocks/>
              </p:cNvSpPr>
              <p:nvPr/>
            </p:nvSpPr>
            <p:spPr bwMode="auto">
              <a:xfrm>
                <a:off x="1848" y="2701"/>
                <a:ext cx="18" cy="38"/>
              </a:xfrm>
              <a:custGeom>
                <a:avLst/>
                <a:gdLst>
                  <a:gd name="T0" fmla="*/ 6 w 18"/>
                  <a:gd name="T1" fmla="*/ 0 h 38"/>
                  <a:gd name="T2" fmla="*/ 6 w 18"/>
                  <a:gd name="T3" fmla="*/ 0 h 38"/>
                  <a:gd name="T4" fmla="*/ 8 w 18"/>
                  <a:gd name="T5" fmla="*/ 10 h 38"/>
                  <a:gd name="T6" fmla="*/ 10 w 18"/>
                  <a:gd name="T7" fmla="*/ 14 h 38"/>
                  <a:gd name="T8" fmla="*/ 12 w 18"/>
                  <a:gd name="T9" fmla="*/ 14 h 38"/>
                  <a:gd name="T10" fmla="*/ 12 w 18"/>
                  <a:gd name="T11" fmla="*/ 14 h 38"/>
                  <a:gd name="T12" fmla="*/ 16 w 18"/>
                  <a:gd name="T13" fmla="*/ 16 h 38"/>
                  <a:gd name="T14" fmla="*/ 16 w 18"/>
                  <a:gd name="T15" fmla="*/ 16 h 38"/>
                  <a:gd name="T16" fmla="*/ 18 w 18"/>
                  <a:gd name="T17" fmla="*/ 20 h 38"/>
                  <a:gd name="T18" fmla="*/ 18 w 18"/>
                  <a:gd name="T19" fmla="*/ 20 h 38"/>
                  <a:gd name="T20" fmla="*/ 18 w 18"/>
                  <a:gd name="T21" fmla="*/ 24 h 38"/>
                  <a:gd name="T22" fmla="*/ 16 w 18"/>
                  <a:gd name="T23" fmla="*/ 26 h 38"/>
                  <a:gd name="T24" fmla="*/ 14 w 18"/>
                  <a:gd name="T25" fmla="*/ 30 h 38"/>
                  <a:gd name="T26" fmla="*/ 14 w 18"/>
                  <a:gd name="T27" fmla="*/ 30 h 38"/>
                  <a:gd name="T28" fmla="*/ 10 w 18"/>
                  <a:gd name="T29" fmla="*/ 36 h 38"/>
                  <a:gd name="T30" fmla="*/ 8 w 18"/>
                  <a:gd name="T31" fmla="*/ 38 h 38"/>
                  <a:gd name="T32" fmla="*/ 4 w 18"/>
                  <a:gd name="T33" fmla="*/ 38 h 38"/>
                  <a:gd name="T34" fmla="*/ 0 w 18"/>
                  <a:gd name="T35" fmla="*/ 34 h 38"/>
                  <a:gd name="T36" fmla="*/ 0 w 18"/>
                  <a:gd name="T37" fmla="*/ 34 h 38"/>
                  <a:gd name="T38" fmla="*/ 2 w 18"/>
                  <a:gd name="T39" fmla="*/ 28 h 38"/>
                  <a:gd name="T40" fmla="*/ 4 w 18"/>
                  <a:gd name="T41" fmla="*/ 26 h 38"/>
                  <a:gd name="T42" fmla="*/ 4 w 18"/>
                  <a:gd name="T43" fmla="*/ 26 h 38"/>
                  <a:gd name="T44" fmla="*/ 6 w 18"/>
                  <a:gd name="T45" fmla="*/ 28 h 38"/>
                  <a:gd name="T46" fmla="*/ 6 w 18"/>
                  <a:gd name="T47" fmla="*/ 28 h 38"/>
                  <a:gd name="T48" fmla="*/ 6 w 18"/>
                  <a:gd name="T49" fmla="*/ 24 h 38"/>
                  <a:gd name="T50" fmla="*/ 6 w 18"/>
                  <a:gd name="T51" fmla="*/ 22 h 38"/>
                  <a:gd name="T52" fmla="*/ 6 w 18"/>
                  <a:gd name="T53" fmla="*/ 22 h 38"/>
                  <a:gd name="T54" fmla="*/ 2 w 18"/>
                  <a:gd name="T55" fmla="*/ 16 h 38"/>
                  <a:gd name="T56" fmla="*/ 0 w 18"/>
                  <a:gd name="T57" fmla="*/ 14 h 38"/>
                  <a:gd name="T58" fmla="*/ 0 w 18"/>
                  <a:gd name="T59" fmla="*/ 8 h 38"/>
                  <a:gd name="T60" fmla="*/ 0 w 18"/>
                  <a:gd name="T61" fmla="*/ 8 h 38"/>
                  <a:gd name="T62" fmla="*/ 2 w 18"/>
                  <a:gd name="T63" fmla="*/ 8 h 38"/>
                  <a:gd name="T64" fmla="*/ 4 w 18"/>
                  <a:gd name="T65" fmla="*/ 6 h 38"/>
                  <a:gd name="T66" fmla="*/ 6 w 18"/>
                  <a:gd name="T67" fmla="*/ 0 h 38"/>
                  <a:gd name="T68" fmla="*/ 6 w 18"/>
                  <a:gd name="T69" fmla="*/ 0 h 38"/>
                  <a:gd name="T70" fmla="*/ 6 w 18"/>
                  <a:gd name="T71" fmla="*/ 0 h 38"/>
                  <a:gd name="T72" fmla="*/ 6 w 18"/>
                  <a:gd name="T7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38">
                    <a:moveTo>
                      <a:pt x="6" y="0"/>
                    </a:moveTo>
                    <a:lnTo>
                      <a:pt x="6" y="0"/>
                    </a:lnTo>
                    <a:lnTo>
                      <a:pt x="8" y="10"/>
                    </a:lnTo>
                    <a:lnTo>
                      <a:pt x="10" y="14"/>
                    </a:lnTo>
                    <a:lnTo>
                      <a:pt x="12" y="14"/>
                    </a:lnTo>
                    <a:lnTo>
                      <a:pt x="12" y="14"/>
                    </a:lnTo>
                    <a:lnTo>
                      <a:pt x="16" y="16"/>
                    </a:lnTo>
                    <a:lnTo>
                      <a:pt x="16" y="16"/>
                    </a:lnTo>
                    <a:lnTo>
                      <a:pt x="18" y="20"/>
                    </a:lnTo>
                    <a:lnTo>
                      <a:pt x="18" y="20"/>
                    </a:lnTo>
                    <a:lnTo>
                      <a:pt x="18" y="24"/>
                    </a:lnTo>
                    <a:lnTo>
                      <a:pt x="16" y="26"/>
                    </a:lnTo>
                    <a:lnTo>
                      <a:pt x="14" y="30"/>
                    </a:lnTo>
                    <a:lnTo>
                      <a:pt x="14" y="30"/>
                    </a:lnTo>
                    <a:lnTo>
                      <a:pt x="10" y="36"/>
                    </a:lnTo>
                    <a:lnTo>
                      <a:pt x="8" y="38"/>
                    </a:lnTo>
                    <a:lnTo>
                      <a:pt x="4" y="38"/>
                    </a:lnTo>
                    <a:lnTo>
                      <a:pt x="0" y="34"/>
                    </a:lnTo>
                    <a:lnTo>
                      <a:pt x="0" y="34"/>
                    </a:lnTo>
                    <a:lnTo>
                      <a:pt x="2" y="28"/>
                    </a:lnTo>
                    <a:lnTo>
                      <a:pt x="4" y="26"/>
                    </a:lnTo>
                    <a:lnTo>
                      <a:pt x="4" y="26"/>
                    </a:lnTo>
                    <a:lnTo>
                      <a:pt x="6" y="28"/>
                    </a:lnTo>
                    <a:lnTo>
                      <a:pt x="6" y="28"/>
                    </a:lnTo>
                    <a:lnTo>
                      <a:pt x="6" y="24"/>
                    </a:lnTo>
                    <a:lnTo>
                      <a:pt x="6" y="22"/>
                    </a:lnTo>
                    <a:lnTo>
                      <a:pt x="6" y="22"/>
                    </a:lnTo>
                    <a:lnTo>
                      <a:pt x="2" y="16"/>
                    </a:lnTo>
                    <a:lnTo>
                      <a:pt x="0" y="14"/>
                    </a:lnTo>
                    <a:lnTo>
                      <a:pt x="0" y="8"/>
                    </a:lnTo>
                    <a:lnTo>
                      <a:pt x="0" y="8"/>
                    </a:lnTo>
                    <a:lnTo>
                      <a:pt x="2" y="8"/>
                    </a:lnTo>
                    <a:lnTo>
                      <a:pt x="4" y="6"/>
                    </a:lnTo>
                    <a:lnTo>
                      <a:pt x="6" y="0"/>
                    </a:lnTo>
                    <a:lnTo>
                      <a:pt x="6"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2" name="Freeform 2524">
                <a:extLst>
                  <a:ext uri="{FF2B5EF4-FFF2-40B4-BE49-F238E27FC236}">
                    <a16:creationId xmlns:a16="http://schemas.microsoft.com/office/drawing/2014/main" id="{5FA9F225-3B7B-77D6-1D18-0AE12FEAB220}"/>
                  </a:ext>
                </a:extLst>
              </p:cNvPr>
              <p:cNvSpPr>
                <a:spLocks/>
              </p:cNvSpPr>
              <p:nvPr/>
            </p:nvSpPr>
            <p:spPr bwMode="auto">
              <a:xfrm>
                <a:off x="1862" y="2686"/>
                <a:ext cx="6" cy="25"/>
              </a:xfrm>
              <a:custGeom>
                <a:avLst/>
                <a:gdLst>
                  <a:gd name="T0" fmla="*/ 2 w 6"/>
                  <a:gd name="T1" fmla="*/ 23 h 25"/>
                  <a:gd name="T2" fmla="*/ 2 w 6"/>
                  <a:gd name="T3" fmla="*/ 23 h 25"/>
                  <a:gd name="T4" fmla="*/ 2 w 6"/>
                  <a:gd name="T5" fmla="*/ 19 h 25"/>
                  <a:gd name="T6" fmla="*/ 2 w 6"/>
                  <a:gd name="T7" fmla="*/ 13 h 25"/>
                  <a:gd name="T8" fmla="*/ 2 w 6"/>
                  <a:gd name="T9" fmla="*/ 9 h 25"/>
                  <a:gd name="T10" fmla="*/ 0 w 6"/>
                  <a:gd name="T11" fmla="*/ 2 h 25"/>
                  <a:gd name="T12" fmla="*/ 0 w 6"/>
                  <a:gd name="T13" fmla="*/ 2 h 25"/>
                  <a:gd name="T14" fmla="*/ 0 w 6"/>
                  <a:gd name="T15" fmla="*/ 2 h 25"/>
                  <a:gd name="T16" fmla="*/ 0 w 6"/>
                  <a:gd name="T17" fmla="*/ 0 h 25"/>
                  <a:gd name="T18" fmla="*/ 0 w 6"/>
                  <a:gd name="T19" fmla="*/ 0 h 25"/>
                  <a:gd name="T20" fmla="*/ 4 w 6"/>
                  <a:gd name="T21" fmla="*/ 0 h 25"/>
                  <a:gd name="T22" fmla="*/ 4 w 6"/>
                  <a:gd name="T23" fmla="*/ 0 h 25"/>
                  <a:gd name="T24" fmla="*/ 6 w 6"/>
                  <a:gd name="T25" fmla="*/ 4 h 25"/>
                  <a:gd name="T26" fmla="*/ 6 w 6"/>
                  <a:gd name="T27" fmla="*/ 9 h 25"/>
                  <a:gd name="T28" fmla="*/ 6 w 6"/>
                  <a:gd name="T29" fmla="*/ 19 h 25"/>
                  <a:gd name="T30" fmla="*/ 6 w 6"/>
                  <a:gd name="T31" fmla="*/ 19 h 25"/>
                  <a:gd name="T32" fmla="*/ 4 w 6"/>
                  <a:gd name="T33" fmla="*/ 25 h 25"/>
                  <a:gd name="T34" fmla="*/ 4 w 6"/>
                  <a:gd name="T35" fmla="*/ 25 h 25"/>
                  <a:gd name="T36" fmla="*/ 2 w 6"/>
                  <a:gd name="T37" fmla="*/ 23 h 25"/>
                  <a:gd name="T38" fmla="*/ 2 w 6"/>
                  <a:gd name="T3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25">
                    <a:moveTo>
                      <a:pt x="2" y="23"/>
                    </a:moveTo>
                    <a:lnTo>
                      <a:pt x="2" y="23"/>
                    </a:lnTo>
                    <a:lnTo>
                      <a:pt x="2" y="19"/>
                    </a:lnTo>
                    <a:lnTo>
                      <a:pt x="2" y="13"/>
                    </a:lnTo>
                    <a:lnTo>
                      <a:pt x="2" y="9"/>
                    </a:lnTo>
                    <a:lnTo>
                      <a:pt x="0" y="2"/>
                    </a:lnTo>
                    <a:lnTo>
                      <a:pt x="0" y="2"/>
                    </a:lnTo>
                    <a:lnTo>
                      <a:pt x="0" y="2"/>
                    </a:lnTo>
                    <a:lnTo>
                      <a:pt x="0" y="0"/>
                    </a:lnTo>
                    <a:lnTo>
                      <a:pt x="0" y="0"/>
                    </a:lnTo>
                    <a:lnTo>
                      <a:pt x="4" y="0"/>
                    </a:lnTo>
                    <a:lnTo>
                      <a:pt x="4" y="0"/>
                    </a:lnTo>
                    <a:lnTo>
                      <a:pt x="6" y="4"/>
                    </a:lnTo>
                    <a:lnTo>
                      <a:pt x="6" y="9"/>
                    </a:lnTo>
                    <a:lnTo>
                      <a:pt x="6" y="19"/>
                    </a:lnTo>
                    <a:lnTo>
                      <a:pt x="6" y="19"/>
                    </a:lnTo>
                    <a:lnTo>
                      <a:pt x="4" y="25"/>
                    </a:lnTo>
                    <a:lnTo>
                      <a:pt x="4" y="25"/>
                    </a:lnTo>
                    <a:lnTo>
                      <a:pt x="2" y="23"/>
                    </a:lnTo>
                    <a:lnTo>
                      <a:pt x="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3" name="Freeform 2525">
                <a:extLst>
                  <a:ext uri="{FF2B5EF4-FFF2-40B4-BE49-F238E27FC236}">
                    <a16:creationId xmlns:a16="http://schemas.microsoft.com/office/drawing/2014/main" id="{F0D7EABE-0A58-FC49-C81D-8964779D2509}"/>
                  </a:ext>
                </a:extLst>
              </p:cNvPr>
              <p:cNvSpPr>
                <a:spLocks/>
              </p:cNvSpPr>
              <p:nvPr/>
            </p:nvSpPr>
            <p:spPr bwMode="auto">
              <a:xfrm>
                <a:off x="1888" y="2690"/>
                <a:ext cx="16" cy="29"/>
              </a:xfrm>
              <a:custGeom>
                <a:avLst/>
                <a:gdLst>
                  <a:gd name="T0" fmla="*/ 2 w 16"/>
                  <a:gd name="T1" fmla="*/ 21 h 29"/>
                  <a:gd name="T2" fmla="*/ 2 w 16"/>
                  <a:gd name="T3" fmla="*/ 21 h 29"/>
                  <a:gd name="T4" fmla="*/ 0 w 16"/>
                  <a:gd name="T5" fmla="*/ 17 h 29"/>
                  <a:gd name="T6" fmla="*/ 0 w 16"/>
                  <a:gd name="T7" fmla="*/ 11 h 29"/>
                  <a:gd name="T8" fmla="*/ 2 w 16"/>
                  <a:gd name="T9" fmla="*/ 0 h 29"/>
                  <a:gd name="T10" fmla="*/ 2 w 16"/>
                  <a:gd name="T11" fmla="*/ 0 h 29"/>
                  <a:gd name="T12" fmla="*/ 4 w 16"/>
                  <a:gd name="T13" fmla="*/ 0 h 29"/>
                  <a:gd name="T14" fmla="*/ 4 w 16"/>
                  <a:gd name="T15" fmla="*/ 0 h 29"/>
                  <a:gd name="T16" fmla="*/ 6 w 16"/>
                  <a:gd name="T17" fmla="*/ 7 h 29"/>
                  <a:gd name="T18" fmla="*/ 6 w 16"/>
                  <a:gd name="T19" fmla="*/ 7 h 29"/>
                  <a:gd name="T20" fmla="*/ 8 w 16"/>
                  <a:gd name="T21" fmla="*/ 13 h 29"/>
                  <a:gd name="T22" fmla="*/ 8 w 16"/>
                  <a:gd name="T23" fmla="*/ 13 h 29"/>
                  <a:gd name="T24" fmla="*/ 10 w 16"/>
                  <a:gd name="T25" fmla="*/ 11 h 29"/>
                  <a:gd name="T26" fmla="*/ 10 w 16"/>
                  <a:gd name="T27" fmla="*/ 11 h 29"/>
                  <a:gd name="T28" fmla="*/ 16 w 16"/>
                  <a:gd name="T29" fmla="*/ 23 h 29"/>
                  <a:gd name="T30" fmla="*/ 16 w 16"/>
                  <a:gd name="T31" fmla="*/ 23 h 29"/>
                  <a:gd name="T32" fmla="*/ 10 w 16"/>
                  <a:gd name="T33" fmla="*/ 29 h 29"/>
                  <a:gd name="T34" fmla="*/ 6 w 16"/>
                  <a:gd name="T35" fmla="*/ 29 h 29"/>
                  <a:gd name="T36" fmla="*/ 6 w 16"/>
                  <a:gd name="T37" fmla="*/ 29 h 29"/>
                  <a:gd name="T38" fmla="*/ 4 w 16"/>
                  <a:gd name="T39" fmla="*/ 25 h 29"/>
                  <a:gd name="T40" fmla="*/ 2 w 16"/>
                  <a:gd name="T41" fmla="*/ 23 h 29"/>
                  <a:gd name="T42" fmla="*/ 2 w 16"/>
                  <a:gd name="T43" fmla="*/ 21 h 29"/>
                  <a:gd name="T44" fmla="*/ 2 w 16"/>
                  <a:gd name="T45"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9">
                    <a:moveTo>
                      <a:pt x="2" y="21"/>
                    </a:moveTo>
                    <a:lnTo>
                      <a:pt x="2" y="21"/>
                    </a:lnTo>
                    <a:lnTo>
                      <a:pt x="0" y="17"/>
                    </a:lnTo>
                    <a:lnTo>
                      <a:pt x="0" y="11"/>
                    </a:lnTo>
                    <a:lnTo>
                      <a:pt x="2" y="0"/>
                    </a:lnTo>
                    <a:lnTo>
                      <a:pt x="2" y="0"/>
                    </a:lnTo>
                    <a:lnTo>
                      <a:pt x="4" y="0"/>
                    </a:lnTo>
                    <a:lnTo>
                      <a:pt x="4" y="0"/>
                    </a:lnTo>
                    <a:lnTo>
                      <a:pt x="6" y="7"/>
                    </a:lnTo>
                    <a:lnTo>
                      <a:pt x="6" y="7"/>
                    </a:lnTo>
                    <a:lnTo>
                      <a:pt x="8" y="13"/>
                    </a:lnTo>
                    <a:lnTo>
                      <a:pt x="8" y="13"/>
                    </a:lnTo>
                    <a:lnTo>
                      <a:pt x="10" y="11"/>
                    </a:lnTo>
                    <a:lnTo>
                      <a:pt x="10" y="11"/>
                    </a:lnTo>
                    <a:lnTo>
                      <a:pt x="16" y="23"/>
                    </a:lnTo>
                    <a:lnTo>
                      <a:pt x="16" y="23"/>
                    </a:lnTo>
                    <a:lnTo>
                      <a:pt x="10" y="29"/>
                    </a:lnTo>
                    <a:lnTo>
                      <a:pt x="6" y="29"/>
                    </a:lnTo>
                    <a:lnTo>
                      <a:pt x="6" y="29"/>
                    </a:lnTo>
                    <a:lnTo>
                      <a:pt x="4" y="25"/>
                    </a:lnTo>
                    <a:lnTo>
                      <a:pt x="2" y="23"/>
                    </a:lnTo>
                    <a:lnTo>
                      <a:pt x="2" y="21"/>
                    </a:lnTo>
                    <a:lnTo>
                      <a:pt x="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4" name="Freeform 2526">
                <a:extLst>
                  <a:ext uri="{FF2B5EF4-FFF2-40B4-BE49-F238E27FC236}">
                    <a16:creationId xmlns:a16="http://schemas.microsoft.com/office/drawing/2014/main" id="{E3E38812-B004-844B-D319-A90031EB3B66}"/>
                  </a:ext>
                </a:extLst>
              </p:cNvPr>
              <p:cNvSpPr>
                <a:spLocks/>
              </p:cNvSpPr>
              <p:nvPr/>
            </p:nvSpPr>
            <p:spPr bwMode="auto">
              <a:xfrm>
                <a:off x="1736" y="2676"/>
                <a:ext cx="20" cy="43"/>
              </a:xfrm>
              <a:custGeom>
                <a:avLst/>
                <a:gdLst>
                  <a:gd name="T0" fmla="*/ 18 w 20"/>
                  <a:gd name="T1" fmla="*/ 14 h 43"/>
                  <a:gd name="T2" fmla="*/ 18 w 20"/>
                  <a:gd name="T3" fmla="*/ 14 h 43"/>
                  <a:gd name="T4" fmla="*/ 20 w 20"/>
                  <a:gd name="T5" fmla="*/ 19 h 43"/>
                  <a:gd name="T6" fmla="*/ 20 w 20"/>
                  <a:gd name="T7" fmla="*/ 23 h 43"/>
                  <a:gd name="T8" fmla="*/ 18 w 20"/>
                  <a:gd name="T9" fmla="*/ 25 h 43"/>
                  <a:gd name="T10" fmla="*/ 18 w 20"/>
                  <a:gd name="T11" fmla="*/ 25 h 43"/>
                  <a:gd name="T12" fmla="*/ 16 w 20"/>
                  <a:gd name="T13" fmla="*/ 27 h 43"/>
                  <a:gd name="T14" fmla="*/ 14 w 20"/>
                  <a:gd name="T15" fmla="*/ 31 h 43"/>
                  <a:gd name="T16" fmla="*/ 18 w 20"/>
                  <a:gd name="T17" fmla="*/ 37 h 43"/>
                  <a:gd name="T18" fmla="*/ 18 w 20"/>
                  <a:gd name="T19" fmla="*/ 37 h 43"/>
                  <a:gd name="T20" fmla="*/ 18 w 20"/>
                  <a:gd name="T21" fmla="*/ 39 h 43"/>
                  <a:gd name="T22" fmla="*/ 18 w 20"/>
                  <a:gd name="T23" fmla="*/ 39 h 43"/>
                  <a:gd name="T24" fmla="*/ 16 w 20"/>
                  <a:gd name="T25" fmla="*/ 43 h 43"/>
                  <a:gd name="T26" fmla="*/ 14 w 20"/>
                  <a:gd name="T27" fmla="*/ 43 h 43"/>
                  <a:gd name="T28" fmla="*/ 14 w 20"/>
                  <a:gd name="T29" fmla="*/ 43 h 43"/>
                  <a:gd name="T30" fmla="*/ 10 w 20"/>
                  <a:gd name="T31" fmla="*/ 41 h 43"/>
                  <a:gd name="T32" fmla="*/ 8 w 20"/>
                  <a:gd name="T33" fmla="*/ 41 h 43"/>
                  <a:gd name="T34" fmla="*/ 6 w 20"/>
                  <a:gd name="T35" fmla="*/ 39 h 43"/>
                  <a:gd name="T36" fmla="*/ 4 w 20"/>
                  <a:gd name="T37" fmla="*/ 33 h 43"/>
                  <a:gd name="T38" fmla="*/ 4 w 20"/>
                  <a:gd name="T39" fmla="*/ 33 h 43"/>
                  <a:gd name="T40" fmla="*/ 4 w 20"/>
                  <a:gd name="T41" fmla="*/ 27 h 43"/>
                  <a:gd name="T42" fmla="*/ 2 w 20"/>
                  <a:gd name="T43" fmla="*/ 21 h 43"/>
                  <a:gd name="T44" fmla="*/ 2 w 20"/>
                  <a:gd name="T45" fmla="*/ 21 h 43"/>
                  <a:gd name="T46" fmla="*/ 0 w 20"/>
                  <a:gd name="T47" fmla="*/ 12 h 43"/>
                  <a:gd name="T48" fmla="*/ 0 w 20"/>
                  <a:gd name="T49" fmla="*/ 6 h 43"/>
                  <a:gd name="T50" fmla="*/ 2 w 20"/>
                  <a:gd name="T51" fmla="*/ 0 h 43"/>
                  <a:gd name="T52" fmla="*/ 2 w 20"/>
                  <a:gd name="T53" fmla="*/ 0 h 43"/>
                  <a:gd name="T54" fmla="*/ 6 w 20"/>
                  <a:gd name="T55" fmla="*/ 0 h 43"/>
                  <a:gd name="T56" fmla="*/ 10 w 20"/>
                  <a:gd name="T57" fmla="*/ 0 h 43"/>
                  <a:gd name="T58" fmla="*/ 12 w 20"/>
                  <a:gd name="T59" fmla="*/ 0 h 43"/>
                  <a:gd name="T60" fmla="*/ 14 w 20"/>
                  <a:gd name="T61" fmla="*/ 2 h 43"/>
                  <a:gd name="T62" fmla="*/ 18 w 20"/>
                  <a:gd name="T63" fmla="*/ 14 h 43"/>
                  <a:gd name="T64" fmla="*/ 18 w 20"/>
                  <a:gd name="T65"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3">
                    <a:moveTo>
                      <a:pt x="18" y="14"/>
                    </a:moveTo>
                    <a:lnTo>
                      <a:pt x="18" y="14"/>
                    </a:lnTo>
                    <a:lnTo>
                      <a:pt x="20" y="19"/>
                    </a:lnTo>
                    <a:lnTo>
                      <a:pt x="20" y="23"/>
                    </a:lnTo>
                    <a:lnTo>
                      <a:pt x="18" y="25"/>
                    </a:lnTo>
                    <a:lnTo>
                      <a:pt x="18" y="25"/>
                    </a:lnTo>
                    <a:lnTo>
                      <a:pt x="16" y="27"/>
                    </a:lnTo>
                    <a:lnTo>
                      <a:pt x="14" y="31"/>
                    </a:lnTo>
                    <a:lnTo>
                      <a:pt x="18" y="37"/>
                    </a:lnTo>
                    <a:lnTo>
                      <a:pt x="18" y="37"/>
                    </a:lnTo>
                    <a:lnTo>
                      <a:pt x="18" y="39"/>
                    </a:lnTo>
                    <a:lnTo>
                      <a:pt x="18" y="39"/>
                    </a:lnTo>
                    <a:lnTo>
                      <a:pt x="16" y="43"/>
                    </a:lnTo>
                    <a:lnTo>
                      <a:pt x="14" y="43"/>
                    </a:lnTo>
                    <a:lnTo>
                      <a:pt x="14" y="43"/>
                    </a:lnTo>
                    <a:lnTo>
                      <a:pt x="10" y="41"/>
                    </a:lnTo>
                    <a:lnTo>
                      <a:pt x="8" y="41"/>
                    </a:lnTo>
                    <a:lnTo>
                      <a:pt x="6" y="39"/>
                    </a:lnTo>
                    <a:lnTo>
                      <a:pt x="4" y="33"/>
                    </a:lnTo>
                    <a:lnTo>
                      <a:pt x="4" y="33"/>
                    </a:lnTo>
                    <a:lnTo>
                      <a:pt x="4" y="27"/>
                    </a:lnTo>
                    <a:lnTo>
                      <a:pt x="2" y="21"/>
                    </a:lnTo>
                    <a:lnTo>
                      <a:pt x="2" y="21"/>
                    </a:lnTo>
                    <a:lnTo>
                      <a:pt x="0" y="12"/>
                    </a:lnTo>
                    <a:lnTo>
                      <a:pt x="0" y="6"/>
                    </a:lnTo>
                    <a:lnTo>
                      <a:pt x="2" y="0"/>
                    </a:lnTo>
                    <a:lnTo>
                      <a:pt x="2" y="0"/>
                    </a:lnTo>
                    <a:lnTo>
                      <a:pt x="6" y="0"/>
                    </a:lnTo>
                    <a:lnTo>
                      <a:pt x="10" y="0"/>
                    </a:lnTo>
                    <a:lnTo>
                      <a:pt x="12" y="0"/>
                    </a:lnTo>
                    <a:lnTo>
                      <a:pt x="14" y="2"/>
                    </a:lnTo>
                    <a:lnTo>
                      <a:pt x="18" y="14"/>
                    </a:ln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5" name="Freeform 2527">
                <a:extLst>
                  <a:ext uri="{FF2B5EF4-FFF2-40B4-BE49-F238E27FC236}">
                    <a16:creationId xmlns:a16="http://schemas.microsoft.com/office/drawing/2014/main" id="{C37225C4-F561-8617-E0FD-6C541CD810E1}"/>
                  </a:ext>
                </a:extLst>
              </p:cNvPr>
              <p:cNvSpPr>
                <a:spLocks/>
              </p:cNvSpPr>
              <p:nvPr/>
            </p:nvSpPr>
            <p:spPr bwMode="auto">
              <a:xfrm>
                <a:off x="1758" y="2636"/>
                <a:ext cx="20" cy="46"/>
              </a:xfrm>
              <a:custGeom>
                <a:avLst/>
                <a:gdLst>
                  <a:gd name="T0" fmla="*/ 20 w 20"/>
                  <a:gd name="T1" fmla="*/ 34 h 46"/>
                  <a:gd name="T2" fmla="*/ 20 w 20"/>
                  <a:gd name="T3" fmla="*/ 34 h 46"/>
                  <a:gd name="T4" fmla="*/ 20 w 20"/>
                  <a:gd name="T5" fmla="*/ 40 h 46"/>
                  <a:gd name="T6" fmla="*/ 20 w 20"/>
                  <a:gd name="T7" fmla="*/ 46 h 46"/>
                  <a:gd name="T8" fmla="*/ 20 w 20"/>
                  <a:gd name="T9" fmla="*/ 46 h 46"/>
                  <a:gd name="T10" fmla="*/ 16 w 20"/>
                  <a:gd name="T11" fmla="*/ 44 h 46"/>
                  <a:gd name="T12" fmla="*/ 14 w 20"/>
                  <a:gd name="T13" fmla="*/ 42 h 46"/>
                  <a:gd name="T14" fmla="*/ 14 w 20"/>
                  <a:gd name="T15" fmla="*/ 42 h 46"/>
                  <a:gd name="T16" fmla="*/ 12 w 20"/>
                  <a:gd name="T17" fmla="*/ 44 h 46"/>
                  <a:gd name="T18" fmla="*/ 12 w 20"/>
                  <a:gd name="T19" fmla="*/ 44 h 46"/>
                  <a:gd name="T20" fmla="*/ 10 w 20"/>
                  <a:gd name="T21" fmla="*/ 38 h 46"/>
                  <a:gd name="T22" fmla="*/ 10 w 20"/>
                  <a:gd name="T23" fmla="*/ 38 h 46"/>
                  <a:gd name="T24" fmla="*/ 12 w 20"/>
                  <a:gd name="T25" fmla="*/ 34 h 46"/>
                  <a:gd name="T26" fmla="*/ 12 w 20"/>
                  <a:gd name="T27" fmla="*/ 30 h 46"/>
                  <a:gd name="T28" fmla="*/ 10 w 20"/>
                  <a:gd name="T29" fmla="*/ 28 h 46"/>
                  <a:gd name="T30" fmla="*/ 10 w 20"/>
                  <a:gd name="T31" fmla="*/ 28 h 46"/>
                  <a:gd name="T32" fmla="*/ 8 w 20"/>
                  <a:gd name="T33" fmla="*/ 26 h 46"/>
                  <a:gd name="T34" fmla="*/ 6 w 20"/>
                  <a:gd name="T35" fmla="*/ 30 h 46"/>
                  <a:gd name="T36" fmla="*/ 6 w 20"/>
                  <a:gd name="T37" fmla="*/ 30 h 46"/>
                  <a:gd name="T38" fmla="*/ 4 w 20"/>
                  <a:gd name="T39" fmla="*/ 34 h 46"/>
                  <a:gd name="T40" fmla="*/ 4 w 20"/>
                  <a:gd name="T41" fmla="*/ 34 h 46"/>
                  <a:gd name="T42" fmla="*/ 2 w 20"/>
                  <a:gd name="T43" fmla="*/ 36 h 46"/>
                  <a:gd name="T44" fmla="*/ 0 w 20"/>
                  <a:gd name="T45" fmla="*/ 36 h 46"/>
                  <a:gd name="T46" fmla="*/ 0 w 20"/>
                  <a:gd name="T47" fmla="*/ 36 h 46"/>
                  <a:gd name="T48" fmla="*/ 0 w 20"/>
                  <a:gd name="T49" fmla="*/ 30 h 46"/>
                  <a:gd name="T50" fmla="*/ 2 w 20"/>
                  <a:gd name="T51" fmla="*/ 26 h 46"/>
                  <a:gd name="T52" fmla="*/ 2 w 20"/>
                  <a:gd name="T53" fmla="*/ 26 h 46"/>
                  <a:gd name="T54" fmla="*/ 4 w 20"/>
                  <a:gd name="T55" fmla="*/ 22 h 46"/>
                  <a:gd name="T56" fmla="*/ 4 w 20"/>
                  <a:gd name="T57" fmla="*/ 18 h 46"/>
                  <a:gd name="T58" fmla="*/ 4 w 20"/>
                  <a:gd name="T59" fmla="*/ 14 h 46"/>
                  <a:gd name="T60" fmla="*/ 4 w 20"/>
                  <a:gd name="T61" fmla="*/ 14 h 46"/>
                  <a:gd name="T62" fmla="*/ 6 w 20"/>
                  <a:gd name="T63" fmla="*/ 4 h 46"/>
                  <a:gd name="T64" fmla="*/ 6 w 20"/>
                  <a:gd name="T65" fmla="*/ 4 h 46"/>
                  <a:gd name="T66" fmla="*/ 6 w 20"/>
                  <a:gd name="T67" fmla="*/ 0 h 46"/>
                  <a:gd name="T68" fmla="*/ 6 w 20"/>
                  <a:gd name="T69" fmla="*/ 0 h 46"/>
                  <a:gd name="T70" fmla="*/ 8 w 20"/>
                  <a:gd name="T71" fmla="*/ 0 h 46"/>
                  <a:gd name="T72" fmla="*/ 10 w 20"/>
                  <a:gd name="T73" fmla="*/ 2 h 46"/>
                  <a:gd name="T74" fmla="*/ 12 w 20"/>
                  <a:gd name="T75" fmla="*/ 10 h 46"/>
                  <a:gd name="T76" fmla="*/ 12 w 20"/>
                  <a:gd name="T77" fmla="*/ 10 h 46"/>
                  <a:gd name="T78" fmla="*/ 14 w 20"/>
                  <a:gd name="T79" fmla="*/ 18 h 46"/>
                  <a:gd name="T80" fmla="*/ 16 w 20"/>
                  <a:gd name="T81" fmla="*/ 22 h 46"/>
                  <a:gd name="T82" fmla="*/ 18 w 20"/>
                  <a:gd name="T83" fmla="*/ 26 h 46"/>
                  <a:gd name="T84" fmla="*/ 20 w 20"/>
                  <a:gd name="T85" fmla="*/ 34 h 46"/>
                  <a:gd name="T86" fmla="*/ 20 w 20"/>
                  <a:gd name="T87"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46">
                    <a:moveTo>
                      <a:pt x="20" y="34"/>
                    </a:moveTo>
                    <a:lnTo>
                      <a:pt x="20" y="34"/>
                    </a:lnTo>
                    <a:lnTo>
                      <a:pt x="20" y="40"/>
                    </a:lnTo>
                    <a:lnTo>
                      <a:pt x="20" y="46"/>
                    </a:lnTo>
                    <a:lnTo>
                      <a:pt x="20" y="46"/>
                    </a:lnTo>
                    <a:lnTo>
                      <a:pt x="16" y="44"/>
                    </a:lnTo>
                    <a:lnTo>
                      <a:pt x="14" y="42"/>
                    </a:lnTo>
                    <a:lnTo>
                      <a:pt x="14" y="42"/>
                    </a:lnTo>
                    <a:lnTo>
                      <a:pt x="12" y="44"/>
                    </a:lnTo>
                    <a:lnTo>
                      <a:pt x="12" y="44"/>
                    </a:lnTo>
                    <a:lnTo>
                      <a:pt x="10" y="38"/>
                    </a:lnTo>
                    <a:lnTo>
                      <a:pt x="10" y="38"/>
                    </a:lnTo>
                    <a:lnTo>
                      <a:pt x="12" y="34"/>
                    </a:lnTo>
                    <a:lnTo>
                      <a:pt x="12" y="30"/>
                    </a:lnTo>
                    <a:lnTo>
                      <a:pt x="10" y="28"/>
                    </a:lnTo>
                    <a:lnTo>
                      <a:pt x="10" y="28"/>
                    </a:lnTo>
                    <a:lnTo>
                      <a:pt x="8" y="26"/>
                    </a:lnTo>
                    <a:lnTo>
                      <a:pt x="6" y="30"/>
                    </a:lnTo>
                    <a:lnTo>
                      <a:pt x="6" y="30"/>
                    </a:lnTo>
                    <a:lnTo>
                      <a:pt x="4" y="34"/>
                    </a:lnTo>
                    <a:lnTo>
                      <a:pt x="4" y="34"/>
                    </a:lnTo>
                    <a:lnTo>
                      <a:pt x="2" y="36"/>
                    </a:lnTo>
                    <a:lnTo>
                      <a:pt x="0" y="36"/>
                    </a:lnTo>
                    <a:lnTo>
                      <a:pt x="0" y="36"/>
                    </a:lnTo>
                    <a:lnTo>
                      <a:pt x="0" y="30"/>
                    </a:lnTo>
                    <a:lnTo>
                      <a:pt x="2" y="26"/>
                    </a:lnTo>
                    <a:lnTo>
                      <a:pt x="2" y="26"/>
                    </a:lnTo>
                    <a:lnTo>
                      <a:pt x="4" y="22"/>
                    </a:lnTo>
                    <a:lnTo>
                      <a:pt x="4" y="18"/>
                    </a:lnTo>
                    <a:lnTo>
                      <a:pt x="4" y="14"/>
                    </a:lnTo>
                    <a:lnTo>
                      <a:pt x="4" y="14"/>
                    </a:lnTo>
                    <a:lnTo>
                      <a:pt x="6" y="4"/>
                    </a:lnTo>
                    <a:lnTo>
                      <a:pt x="6" y="4"/>
                    </a:lnTo>
                    <a:lnTo>
                      <a:pt x="6" y="0"/>
                    </a:lnTo>
                    <a:lnTo>
                      <a:pt x="6" y="0"/>
                    </a:lnTo>
                    <a:lnTo>
                      <a:pt x="8" y="0"/>
                    </a:lnTo>
                    <a:lnTo>
                      <a:pt x="10" y="2"/>
                    </a:lnTo>
                    <a:lnTo>
                      <a:pt x="12" y="10"/>
                    </a:lnTo>
                    <a:lnTo>
                      <a:pt x="12" y="10"/>
                    </a:lnTo>
                    <a:lnTo>
                      <a:pt x="14" y="18"/>
                    </a:lnTo>
                    <a:lnTo>
                      <a:pt x="16" y="22"/>
                    </a:lnTo>
                    <a:lnTo>
                      <a:pt x="18" y="26"/>
                    </a:lnTo>
                    <a:lnTo>
                      <a:pt x="20" y="34"/>
                    </a:lnTo>
                    <a:lnTo>
                      <a:pt x="2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6" name="Freeform 2528">
                <a:extLst>
                  <a:ext uri="{FF2B5EF4-FFF2-40B4-BE49-F238E27FC236}">
                    <a16:creationId xmlns:a16="http://schemas.microsoft.com/office/drawing/2014/main" id="{0185F8BB-45FE-9D7E-B7BC-7FA81EAEE99C}"/>
                  </a:ext>
                </a:extLst>
              </p:cNvPr>
              <p:cNvSpPr>
                <a:spLocks/>
              </p:cNvSpPr>
              <p:nvPr/>
            </p:nvSpPr>
            <p:spPr bwMode="auto">
              <a:xfrm>
                <a:off x="1760" y="2686"/>
                <a:ext cx="16" cy="25"/>
              </a:xfrm>
              <a:custGeom>
                <a:avLst/>
                <a:gdLst>
                  <a:gd name="T0" fmla="*/ 8 w 16"/>
                  <a:gd name="T1" fmla="*/ 0 h 25"/>
                  <a:gd name="T2" fmla="*/ 8 w 16"/>
                  <a:gd name="T3" fmla="*/ 0 h 25"/>
                  <a:gd name="T4" fmla="*/ 10 w 16"/>
                  <a:gd name="T5" fmla="*/ 6 h 25"/>
                  <a:gd name="T6" fmla="*/ 12 w 16"/>
                  <a:gd name="T7" fmla="*/ 6 h 25"/>
                  <a:gd name="T8" fmla="*/ 12 w 16"/>
                  <a:gd name="T9" fmla="*/ 6 h 25"/>
                  <a:gd name="T10" fmla="*/ 12 w 16"/>
                  <a:gd name="T11" fmla="*/ 6 h 25"/>
                  <a:gd name="T12" fmla="*/ 14 w 16"/>
                  <a:gd name="T13" fmla="*/ 6 h 25"/>
                  <a:gd name="T14" fmla="*/ 16 w 16"/>
                  <a:gd name="T15" fmla="*/ 9 h 25"/>
                  <a:gd name="T16" fmla="*/ 16 w 16"/>
                  <a:gd name="T17" fmla="*/ 9 h 25"/>
                  <a:gd name="T18" fmla="*/ 16 w 16"/>
                  <a:gd name="T19" fmla="*/ 15 h 25"/>
                  <a:gd name="T20" fmla="*/ 14 w 16"/>
                  <a:gd name="T21" fmla="*/ 19 h 25"/>
                  <a:gd name="T22" fmla="*/ 14 w 16"/>
                  <a:gd name="T23" fmla="*/ 19 h 25"/>
                  <a:gd name="T24" fmla="*/ 14 w 16"/>
                  <a:gd name="T25" fmla="*/ 21 h 25"/>
                  <a:gd name="T26" fmla="*/ 12 w 16"/>
                  <a:gd name="T27" fmla="*/ 19 h 25"/>
                  <a:gd name="T28" fmla="*/ 12 w 16"/>
                  <a:gd name="T29" fmla="*/ 19 h 25"/>
                  <a:gd name="T30" fmla="*/ 6 w 16"/>
                  <a:gd name="T31" fmla="*/ 13 h 25"/>
                  <a:gd name="T32" fmla="*/ 6 w 16"/>
                  <a:gd name="T33" fmla="*/ 13 h 25"/>
                  <a:gd name="T34" fmla="*/ 4 w 16"/>
                  <a:gd name="T35" fmla="*/ 11 h 25"/>
                  <a:gd name="T36" fmla="*/ 4 w 16"/>
                  <a:gd name="T37" fmla="*/ 13 h 25"/>
                  <a:gd name="T38" fmla="*/ 4 w 16"/>
                  <a:gd name="T39" fmla="*/ 17 h 25"/>
                  <a:gd name="T40" fmla="*/ 4 w 16"/>
                  <a:gd name="T41" fmla="*/ 17 h 25"/>
                  <a:gd name="T42" fmla="*/ 4 w 16"/>
                  <a:gd name="T43" fmla="*/ 23 h 25"/>
                  <a:gd name="T44" fmla="*/ 2 w 16"/>
                  <a:gd name="T45" fmla="*/ 25 h 25"/>
                  <a:gd name="T46" fmla="*/ 2 w 16"/>
                  <a:gd name="T47" fmla="*/ 25 h 25"/>
                  <a:gd name="T48" fmla="*/ 2 w 16"/>
                  <a:gd name="T49" fmla="*/ 25 h 25"/>
                  <a:gd name="T50" fmla="*/ 0 w 16"/>
                  <a:gd name="T51" fmla="*/ 21 h 25"/>
                  <a:gd name="T52" fmla="*/ 0 w 16"/>
                  <a:gd name="T53" fmla="*/ 13 h 25"/>
                  <a:gd name="T54" fmla="*/ 0 w 16"/>
                  <a:gd name="T55" fmla="*/ 13 h 25"/>
                  <a:gd name="T56" fmla="*/ 0 w 16"/>
                  <a:gd name="T57" fmla="*/ 6 h 25"/>
                  <a:gd name="T58" fmla="*/ 2 w 16"/>
                  <a:gd name="T59" fmla="*/ 2 h 25"/>
                  <a:gd name="T60" fmla="*/ 4 w 16"/>
                  <a:gd name="T61" fmla="*/ 0 h 25"/>
                  <a:gd name="T62" fmla="*/ 8 w 16"/>
                  <a:gd name="T63" fmla="*/ 0 h 25"/>
                  <a:gd name="T64" fmla="*/ 8 w 16"/>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5">
                    <a:moveTo>
                      <a:pt x="8" y="0"/>
                    </a:moveTo>
                    <a:lnTo>
                      <a:pt x="8" y="0"/>
                    </a:lnTo>
                    <a:lnTo>
                      <a:pt x="10" y="6"/>
                    </a:lnTo>
                    <a:lnTo>
                      <a:pt x="12" y="6"/>
                    </a:lnTo>
                    <a:lnTo>
                      <a:pt x="12" y="6"/>
                    </a:lnTo>
                    <a:lnTo>
                      <a:pt x="12" y="6"/>
                    </a:lnTo>
                    <a:lnTo>
                      <a:pt x="14" y="6"/>
                    </a:lnTo>
                    <a:lnTo>
                      <a:pt x="16" y="9"/>
                    </a:lnTo>
                    <a:lnTo>
                      <a:pt x="16" y="9"/>
                    </a:lnTo>
                    <a:lnTo>
                      <a:pt x="16" y="15"/>
                    </a:lnTo>
                    <a:lnTo>
                      <a:pt x="14" y="19"/>
                    </a:lnTo>
                    <a:lnTo>
                      <a:pt x="14" y="19"/>
                    </a:lnTo>
                    <a:lnTo>
                      <a:pt x="14" y="21"/>
                    </a:lnTo>
                    <a:lnTo>
                      <a:pt x="12" y="19"/>
                    </a:lnTo>
                    <a:lnTo>
                      <a:pt x="12" y="19"/>
                    </a:lnTo>
                    <a:lnTo>
                      <a:pt x="6" y="13"/>
                    </a:lnTo>
                    <a:lnTo>
                      <a:pt x="6" y="13"/>
                    </a:lnTo>
                    <a:lnTo>
                      <a:pt x="4" y="11"/>
                    </a:lnTo>
                    <a:lnTo>
                      <a:pt x="4" y="13"/>
                    </a:lnTo>
                    <a:lnTo>
                      <a:pt x="4" y="17"/>
                    </a:lnTo>
                    <a:lnTo>
                      <a:pt x="4" y="17"/>
                    </a:lnTo>
                    <a:lnTo>
                      <a:pt x="4" y="23"/>
                    </a:lnTo>
                    <a:lnTo>
                      <a:pt x="2" y="25"/>
                    </a:lnTo>
                    <a:lnTo>
                      <a:pt x="2" y="25"/>
                    </a:lnTo>
                    <a:lnTo>
                      <a:pt x="2" y="25"/>
                    </a:lnTo>
                    <a:lnTo>
                      <a:pt x="0" y="21"/>
                    </a:lnTo>
                    <a:lnTo>
                      <a:pt x="0" y="13"/>
                    </a:lnTo>
                    <a:lnTo>
                      <a:pt x="0" y="13"/>
                    </a:lnTo>
                    <a:lnTo>
                      <a:pt x="0" y="6"/>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7" name="Freeform 2529">
                <a:extLst>
                  <a:ext uri="{FF2B5EF4-FFF2-40B4-BE49-F238E27FC236}">
                    <a16:creationId xmlns:a16="http://schemas.microsoft.com/office/drawing/2014/main" id="{EF304EEC-1867-FBBA-BA17-FAD0CCA69B6C}"/>
                  </a:ext>
                </a:extLst>
              </p:cNvPr>
              <p:cNvSpPr>
                <a:spLocks/>
              </p:cNvSpPr>
              <p:nvPr/>
            </p:nvSpPr>
            <p:spPr bwMode="auto">
              <a:xfrm>
                <a:off x="1750" y="2664"/>
                <a:ext cx="12" cy="14"/>
              </a:xfrm>
              <a:custGeom>
                <a:avLst/>
                <a:gdLst>
                  <a:gd name="T0" fmla="*/ 4 w 12"/>
                  <a:gd name="T1" fmla="*/ 14 h 14"/>
                  <a:gd name="T2" fmla="*/ 4 w 12"/>
                  <a:gd name="T3" fmla="*/ 14 h 14"/>
                  <a:gd name="T4" fmla="*/ 0 w 12"/>
                  <a:gd name="T5" fmla="*/ 6 h 14"/>
                  <a:gd name="T6" fmla="*/ 0 w 12"/>
                  <a:gd name="T7" fmla="*/ 6 h 14"/>
                  <a:gd name="T8" fmla="*/ 2 w 12"/>
                  <a:gd name="T9" fmla="*/ 0 h 14"/>
                  <a:gd name="T10" fmla="*/ 4 w 12"/>
                  <a:gd name="T11" fmla="*/ 0 h 14"/>
                  <a:gd name="T12" fmla="*/ 8 w 12"/>
                  <a:gd name="T13" fmla="*/ 6 h 14"/>
                  <a:gd name="T14" fmla="*/ 8 w 12"/>
                  <a:gd name="T15" fmla="*/ 6 h 14"/>
                  <a:gd name="T16" fmla="*/ 12 w 12"/>
                  <a:gd name="T17" fmla="*/ 6 h 14"/>
                  <a:gd name="T18" fmla="*/ 12 w 12"/>
                  <a:gd name="T19" fmla="*/ 6 h 14"/>
                  <a:gd name="T20" fmla="*/ 10 w 12"/>
                  <a:gd name="T21" fmla="*/ 12 h 14"/>
                  <a:gd name="T22" fmla="*/ 8 w 12"/>
                  <a:gd name="T23" fmla="*/ 14 h 14"/>
                  <a:gd name="T24" fmla="*/ 4 w 12"/>
                  <a:gd name="T25" fmla="*/ 14 h 14"/>
                  <a:gd name="T26" fmla="*/ 4 w 12"/>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4" y="14"/>
                    </a:moveTo>
                    <a:lnTo>
                      <a:pt x="4" y="14"/>
                    </a:lnTo>
                    <a:lnTo>
                      <a:pt x="0" y="6"/>
                    </a:lnTo>
                    <a:lnTo>
                      <a:pt x="0" y="6"/>
                    </a:lnTo>
                    <a:lnTo>
                      <a:pt x="2" y="0"/>
                    </a:lnTo>
                    <a:lnTo>
                      <a:pt x="4" y="0"/>
                    </a:lnTo>
                    <a:lnTo>
                      <a:pt x="8" y="6"/>
                    </a:lnTo>
                    <a:lnTo>
                      <a:pt x="8" y="6"/>
                    </a:lnTo>
                    <a:lnTo>
                      <a:pt x="12" y="6"/>
                    </a:lnTo>
                    <a:lnTo>
                      <a:pt x="12" y="6"/>
                    </a:lnTo>
                    <a:lnTo>
                      <a:pt x="10" y="12"/>
                    </a:lnTo>
                    <a:lnTo>
                      <a:pt x="8" y="14"/>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8" name="Freeform 2530">
                <a:extLst>
                  <a:ext uri="{FF2B5EF4-FFF2-40B4-BE49-F238E27FC236}">
                    <a16:creationId xmlns:a16="http://schemas.microsoft.com/office/drawing/2014/main" id="{FC191A34-81DC-11F2-A8CA-74D28940A386}"/>
                  </a:ext>
                </a:extLst>
              </p:cNvPr>
              <p:cNvSpPr>
                <a:spLocks/>
              </p:cNvSpPr>
              <p:nvPr/>
            </p:nvSpPr>
            <p:spPr bwMode="auto">
              <a:xfrm>
                <a:off x="1764" y="2674"/>
                <a:ext cx="8" cy="12"/>
              </a:xfrm>
              <a:custGeom>
                <a:avLst/>
                <a:gdLst>
                  <a:gd name="T0" fmla="*/ 4 w 8"/>
                  <a:gd name="T1" fmla="*/ 0 h 12"/>
                  <a:gd name="T2" fmla="*/ 4 w 8"/>
                  <a:gd name="T3" fmla="*/ 0 h 12"/>
                  <a:gd name="T4" fmla="*/ 8 w 8"/>
                  <a:gd name="T5" fmla="*/ 4 h 12"/>
                  <a:gd name="T6" fmla="*/ 8 w 8"/>
                  <a:gd name="T7" fmla="*/ 4 h 12"/>
                  <a:gd name="T8" fmla="*/ 8 w 8"/>
                  <a:gd name="T9" fmla="*/ 10 h 12"/>
                  <a:gd name="T10" fmla="*/ 6 w 8"/>
                  <a:gd name="T11" fmla="*/ 12 h 12"/>
                  <a:gd name="T12" fmla="*/ 4 w 8"/>
                  <a:gd name="T13" fmla="*/ 12 h 12"/>
                  <a:gd name="T14" fmla="*/ 4 w 8"/>
                  <a:gd name="T15" fmla="*/ 12 h 12"/>
                  <a:gd name="T16" fmla="*/ 4 w 8"/>
                  <a:gd name="T17" fmla="*/ 12 h 12"/>
                  <a:gd name="T18" fmla="*/ 4 w 8"/>
                  <a:gd name="T19" fmla="*/ 12 h 12"/>
                  <a:gd name="T20" fmla="*/ 2 w 8"/>
                  <a:gd name="T21" fmla="*/ 10 h 12"/>
                  <a:gd name="T22" fmla="*/ 2 w 8"/>
                  <a:gd name="T23" fmla="*/ 8 h 12"/>
                  <a:gd name="T24" fmla="*/ 0 w 8"/>
                  <a:gd name="T25" fmla="*/ 6 h 12"/>
                  <a:gd name="T26" fmla="*/ 0 w 8"/>
                  <a:gd name="T27" fmla="*/ 4 h 12"/>
                  <a:gd name="T28" fmla="*/ 0 w 8"/>
                  <a:gd name="T29" fmla="*/ 4 h 12"/>
                  <a:gd name="T30" fmla="*/ 0 w 8"/>
                  <a:gd name="T31" fmla="*/ 2 h 12"/>
                  <a:gd name="T32" fmla="*/ 2 w 8"/>
                  <a:gd name="T33" fmla="*/ 0 h 12"/>
                  <a:gd name="T34" fmla="*/ 4 w 8"/>
                  <a:gd name="T35" fmla="*/ 0 h 12"/>
                  <a:gd name="T36" fmla="*/ 4 w 8"/>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2">
                    <a:moveTo>
                      <a:pt x="4" y="0"/>
                    </a:moveTo>
                    <a:lnTo>
                      <a:pt x="4" y="0"/>
                    </a:lnTo>
                    <a:lnTo>
                      <a:pt x="8" y="4"/>
                    </a:lnTo>
                    <a:lnTo>
                      <a:pt x="8" y="4"/>
                    </a:lnTo>
                    <a:lnTo>
                      <a:pt x="8" y="10"/>
                    </a:lnTo>
                    <a:lnTo>
                      <a:pt x="6" y="12"/>
                    </a:lnTo>
                    <a:lnTo>
                      <a:pt x="4" y="12"/>
                    </a:lnTo>
                    <a:lnTo>
                      <a:pt x="4" y="12"/>
                    </a:lnTo>
                    <a:lnTo>
                      <a:pt x="4" y="12"/>
                    </a:lnTo>
                    <a:lnTo>
                      <a:pt x="4" y="12"/>
                    </a:lnTo>
                    <a:lnTo>
                      <a:pt x="2" y="10"/>
                    </a:lnTo>
                    <a:lnTo>
                      <a:pt x="2" y="8"/>
                    </a:lnTo>
                    <a:lnTo>
                      <a:pt x="0" y="6"/>
                    </a:lnTo>
                    <a:lnTo>
                      <a:pt x="0" y="4"/>
                    </a:lnTo>
                    <a:lnTo>
                      <a:pt x="0" y="4"/>
                    </a:lnTo>
                    <a:lnTo>
                      <a:pt x="0"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9" name="Freeform 2531">
                <a:extLst>
                  <a:ext uri="{FF2B5EF4-FFF2-40B4-BE49-F238E27FC236}">
                    <a16:creationId xmlns:a16="http://schemas.microsoft.com/office/drawing/2014/main" id="{6E56C9A7-D005-A9DB-D9D4-8F74845ADBB3}"/>
                  </a:ext>
                </a:extLst>
              </p:cNvPr>
              <p:cNvSpPr>
                <a:spLocks/>
              </p:cNvSpPr>
              <p:nvPr/>
            </p:nvSpPr>
            <p:spPr bwMode="auto">
              <a:xfrm>
                <a:off x="1754" y="2520"/>
                <a:ext cx="62" cy="150"/>
              </a:xfrm>
              <a:custGeom>
                <a:avLst/>
                <a:gdLst>
                  <a:gd name="T0" fmla="*/ 22 w 62"/>
                  <a:gd name="T1" fmla="*/ 146 h 150"/>
                  <a:gd name="T2" fmla="*/ 14 w 62"/>
                  <a:gd name="T3" fmla="*/ 128 h 150"/>
                  <a:gd name="T4" fmla="*/ 20 w 62"/>
                  <a:gd name="T5" fmla="*/ 106 h 150"/>
                  <a:gd name="T6" fmla="*/ 34 w 62"/>
                  <a:gd name="T7" fmla="*/ 96 h 150"/>
                  <a:gd name="T8" fmla="*/ 38 w 62"/>
                  <a:gd name="T9" fmla="*/ 98 h 150"/>
                  <a:gd name="T10" fmla="*/ 30 w 62"/>
                  <a:gd name="T11" fmla="*/ 94 h 150"/>
                  <a:gd name="T12" fmla="*/ 14 w 62"/>
                  <a:gd name="T13" fmla="*/ 76 h 150"/>
                  <a:gd name="T14" fmla="*/ 8 w 62"/>
                  <a:gd name="T15" fmla="*/ 72 h 150"/>
                  <a:gd name="T16" fmla="*/ 0 w 62"/>
                  <a:gd name="T17" fmla="*/ 62 h 150"/>
                  <a:gd name="T18" fmla="*/ 8 w 62"/>
                  <a:gd name="T19" fmla="*/ 42 h 150"/>
                  <a:gd name="T20" fmla="*/ 16 w 62"/>
                  <a:gd name="T21" fmla="*/ 44 h 150"/>
                  <a:gd name="T22" fmla="*/ 10 w 62"/>
                  <a:gd name="T23" fmla="*/ 40 h 150"/>
                  <a:gd name="T24" fmla="*/ 6 w 62"/>
                  <a:gd name="T25" fmla="*/ 38 h 150"/>
                  <a:gd name="T26" fmla="*/ 6 w 62"/>
                  <a:gd name="T27" fmla="*/ 20 h 150"/>
                  <a:gd name="T28" fmla="*/ 10 w 62"/>
                  <a:gd name="T29" fmla="*/ 16 h 150"/>
                  <a:gd name="T30" fmla="*/ 16 w 62"/>
                  <a:gd name="T31" fmla="*/ 12 h 150"/>
                  <a:gd name="T32" fmla="*/ 20 w 62"/>
                  <a:gd name="T33" fmla="*/ 2 h 150"/>
                  <a:gd name="T34" fmla="*/ 24 w 62"/>
                  <a:gd name="T35" fmla="*/ 2 h 150"/>
                  <a:gd name="T36" fmla="*/ 30 w 62"/>
                  <a:gd name="T37" fmla="*/ 46 h 150"/>
                  <a:gd name="T38" fmla="*/ 30 w 62"/>
                  <a:gd name="T39" fmla="*/ 60 h 150"/>
                  <a:gd name="T40" fmla="*/ 30 w 62"/>
                  <a:gd name="T41" fmla="*/ 62 h 150"/>
                  <a:gd name="T42" fmla="*/ 34 w 62"/>
                  <a:gd name="T43" fmla="*/ 72 h 150"/>
                  <a:gd name="T44" fmla="*/ 38 w 62"/>
                  <a:gd name="T45" fmla="*/ 82 h 150"/>
                  <a:gd name="T46" fmla="*/ 42 w 62"/>
                  <a:gd name="T47" fmla="*/ 84 h 150"/>
                  <a:gd name="T48" fmla="*/ 46 w 62"/>
                  <a:gd name="T49" fmla="*/ 76 h 150"/>
                  <a:gd name="T50" fmla="*/ 50 w 62"/>
                  <a:gd name="T51" fmla="*/ 74 h 150"/>
                  <a:gd name="T52" fmla="*/ 58 w 62"/>
                  <a:gd name="T53" fmla="*/ 80 h 150"/>
                  <a:gd name="T54" fmla="*/ 62 w 62"/>
                  <a:gd name="T55" fmla="*/ 110 h 150"/>
                  <a:gd name="T56" fmla="*/ 60 w 62"/>
                  <a:gd name="T57" fmla="*/ 114 h 150"/>
                  <a:gd name="T58" fmla="*/ 60 w 62"/>
                  <a:gd name="T59" fmla="*/ 116 h 150"/>
                  <a:gd name="T60" fmla="*/ 58 w 62"/>
                  <a:gd name="T61" fmla="*/ 140 h 150"/>
                  <a:gd name="T62" fmla="*/ 54 w 62"/>
                  <a:gd name="T63" fmla="*/ 136 h 150"/>
                  <a:gd name="T64" fmla="*/ 48 w 62"/>
                  <a:gd name="T65" fmla="*/ 132 h 150"/>
                  <a:gd name="T66" fmla="*/ 46 w 62"/>
                  <a:gd name="T67" fmla="*/ 136 h 150"/>
                  <a:gd name="T68" fmla="*/ 48 w 62"/>
                  <a:gd name="T69" fmla="*/ 140 h 150"/>
                  <a:gd name="T70" fmla="*/ 50 w 62"/>
                  <a:gd name="T71" fmla="*/ 148 h 150"/>
                  <a:gd name="T72" fmla="*/ 46 w 62"/>
                  <a:gd name="T73" fmla="*/ 148 h 150"/>
                  <a:gd name="T74" fmla="*/ 36 w 62"/>
                  <a:gd name="T75" fmla="*/ 126 h 150"/>
                  <a:gd name="T76" fmla="*/ 32 w 62"/>
                  <a:gd name="T77" fmla="*/ 110 h 150"/>
                  <a:gd name="T78" fmla="*/ 26 w 62"/>
                  <a:gd name="T79" fmla="*/ 116 h 150"/>
                  <a:gd name="T80" fmla="*/ 24 w 62"/>
                  <a:gd name="T81" fmla="*/ 134 h 150"/>
                  <a:gd name="T82" fmla="*/ 28 w 62"/>
                  <a:gd name="T83" fmla="*/ 142 h 150"/>
                  <a:gd name="T84" fmla="*/ 26 w 62"/>
                  <a:gd name="T8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150">
                    <a:moveTo>
                      <a:pt x="24" y="150"/>
                    </a:moveTo>
                    <a:lnTo>
                      <a:pt x="24" y="150"/>
                    </a:lnTo>
                    <a:lnTo>
                      <a:pt x="22" y="146"/>
                    </a:lnTo>
                    <a:lnTo>
                      <a:pt x="18" y="140"/>
                    </a:lnTo>
                    <a:lnTo>
                      <a:pt x="16" y="136"/>
                    </a:lnTo>
                    <a:lnTo>
                      <a:pt x="14" y="128"/>
                    </a:lnTo>
                    <a:lnTo>
                      <a:pt x="14" y="128"/>
                    </a:lnTo>
                    <a:lnTo>
                      <a:pt x="20" y="106"/>
                    </a:lnTo>
                    <a:lnTo>
                      <a:pt x="20" y="106"/>
                    </a:lnTo>
                    <a:lnTo>
                      <a:pt x="24" y="98"/>
                    </a:lnTo>
                    <a:lnTo>
                      <a:pt x="28" y="96"/>
                    </a:lnTo>
                    <a:lnTo>
                      <a:pt x="34" y="96"/>
                    </a:lnTo>
                    <a:lnTo>
                      <a:pt x="38" y="102"/>
                    </a:lnTo>
                    <a:lnTo>
                      <a:pt x="38" y="102"/>
                    </a:lnTo>
                    <a:lnTo>
                      <a:pt x="38" y="98"/>
                    </a:lnTo>
                    <a:lnTo>
                      <a:pt x="36" y="96"/>
                    </a:lnTo>
                    <a:lnTo>
                      <a:pt x="36" y="96"/>
                    </a:lnTo>
                    <a:lnTo>
                      <a:pt x="30" y="94"/>
                    </a:lnTo>
                    <a:lnTo>
                      <a:pt x="24" y="90"/>
                    </a:lnTo>
                    <a:lnTo>
                      <a:pt x="14" y="76"/>
                    </a:lnTo>
                    <a:lnTo>
                      <a:pt x="14" y="76"/>
                    </a:lnTo>
                    <a:lnTo>
                      <a:pt x="12" y="72"/>
                    </a:lnTo>
                    <a:lnTo>
                      <a:pt x="8" y="72"/>
                    </a:lnTo>
                    <a:lnTo>
                      <a:pt x="8" y="72"/>
                    </a:lnTo>
                    <a:lnTo>
                      <a:pt x="4" y="72"/>
                    </a:lnTo>
                    <a:lnTo>
                      <a:pt x="2" y="68"/>
                    </a:lnTo>
                    <a:lnTo>
                      <a:pt x="0" y="62"/>
                    </a:lnTo>
                    <a:lnTo>
                      <a:pt x="0" y="52"/>
                    </a:lnTo>
                    <a:lnTo>
                      <a:pt x="0" y="52"/>
                    </a:lnTo>
                    <a:lnTo>
                      <a:pt x="8" y="42"/>
                    </a:lnTo>
                    <a:lnTo>
                      <a:pt x="12" y="40"/>
                    </a:lnTo>
                    <a:lnTo>
                      <a:pt x="16" y="44"/>
                    </a:lnTo>
                    <a:lnTo>
                      <a:pt x="16" y="44"/>
                    </a:lnTo>
                    <a:lnTo>
                      <a:pt x="14" y="40"/>
                    </a:lnTo>
                    <a:lnTo>
                      <a:pt x="12" y="40"/>
                    </a:lnTo>
                    <a:lnTo>
                      <a:pt x="10" y="40"/>
                    </a:lnTo>
                    <a:lnTo>
                      <a:pt x="10" y="40"/>
                    </a:lnTo>
                    <a:lnTo>
                      <a:pt x="8" y="40"/>
                    </a:lnTo>
                    <a:lnTo>
                      <a:pt x="6" y="38"/>
                    </a:lnTo>
                    <a:lnTo>
                      <a:pt x="6" y="32"/>
                    </a:lnTo>
                    <a:lnTo>
                      <a:pt x="6" y="32"/>
                    </a:lnTo>
                    <a:lnTo>
                      <a:pt x="6" y="20"/>
                    </a:lnTo>
                    <a:lnTo>
                      <a:pt x="8" y="16"/>
                    </a:lnTo>
                    <a:lnTo>
                      <a:pt x="10" y="16"/>
                    </a:lnTo>
                    <a:lnTo>
                      <a:pt x="10" y="16"/>
                    </a:lnTo>
                    <a:lnTo>
                      <a:pt x="12" y="16"/>
                    </a:lnTo>
                    <a:lnTo>
                      <a:pt x="12" y="16"/>
                    </a:lnTo>
                    <a:lnTo>
                      <a:pt x="16" y="12"/>
                    </a:lnTo>
                    <a:lnTo>
                      <a:pt x="18" y="6"/>
                    </a:lnTo>
                    <a:lnTo>
                      <a:pt x="20" y="2"/>
                    </a:lnTo>
                    <a:lnTo>
                      <a:pt x="20" y="2"/>
                    </a:lnTo>
                    <a:lnTo>
                      <a:pt x="22" y="0"/>
                    </a:lnTo>
                    <a:lnTo>
                      <a:pt x="24" y="2"/>
                    </a:lnTo>
                    <a:lnTo>
                      <a:pt x="24" y="2"/>
                    </a:lnTo>
                    <a:lnTo>
                      <a:pt x="24" y="16"/>
                    </a:lnTo>
                    <a:lnTo>
                      <a:pt x="24" y="26"/>
                    </a:lnTo>
                    <a:lnTo>
                      <a:pt x="30" y="46"/>
                    </a:lnTo>
                    <a:lnTo>
                      <a:pt x="30" y="46"/>
                    </a:lnTo>
                    <a:lnTo>
                      <a:pt x="32" y="58"/>
                    </a:lnTo>
                    <a:lnTo>
                      <a:pt x="30" y="60"/>
                    </a:lnTo>
                    <a:lnTo>
                      <a:pt x="28" y="62"/>
                    </a:lnTo>
                    <a:lnTo>
                      <a:pt x="28" y="62"/>
                    </a:lnTo>
                    <a:lnTo>
                      <a:pt x="30" y="62"/>
                    </a:lnTo>
                    <a:lnTo>
                      <a:pt x="32" y="64"/>
                    </a:lnTo>
                    <a:lnTo>
                      <a:pt x="34" y="72"/>
                    </a:lnTo>
                    <a:lnTo>
                      <a:pt x="34" y="72"/>
                    </a:lnTo>
                    <a:lnTo>
                      <a:pt x="34" y="78"/>
                    </a:lnTo>
                    <a:lnTo>
                      <a:pt x="36" y="80"/>
                    </a:lnTo>
                    <a:lnTo>
                      <a:pt x="38" y="82"/>
                    </a:lnTo>
                    <a:lnTo>
                      <a:pt x="38" y="82"/>
                    </a:lnTo>
                    <a:lnTo>
                      <a:pt x="40" y="84"/>
                    </a:lnTo>
                    <a:lnTo>
                      <a:pt x="42" y="84"/>
                    </a:lnTo>
                    <a:lnTo>
                      <a:pt x="44" y="82"/>
                    </a:lnTo>
                    <a:lnTo>
                      <a:pt x="46" y="76"/>
                    </a:lnTo>
                    <a:lnTo>
                      <a:pt x="46" y="76"/>
                    </a:lnTo>
                    <a:lnTo>
                      <a:pt x="48" y="74"/>
                    </a:lnTo>
                    <a:lnTo>
                      <a:pt x="50" y="74"/>
                    </a:lnTo>
                    <a:lnTo>
                      <a:pt x="50" y="74"/>
                    </a:lnTo>
                    <a:lnTo>
                      <a:pt x="54" y="76"/>
                    </a:lnTo>
                    <a:lnTo>
                      <a:pt x="58" y="80"/>
                    </a:lnTo>
                    <a:lnTo>
                      <a:pt x="58" y="80"/>
                    </a:lnTo>
                    <a:lnTo>
                      <a:pt x="60" y="84"/>
                    </a:lnTo>
                    <a:lnTo>
                      <a:pt x="60" y="84"/>
                    </a:lnTo>
                    <a:lnTo>
                      <a:pt x="62" y="110"/>
                    </a:lnTo>
                    <a:lnTo>
                      <a:pt x="62" y="110"/>
                    </a:lnTo>
                    <a:lnTo>
                      <a:pt x="60" y="114"/>
                    </a:lnTo>
                    <a:lnTo>
                      <a:pt x="60" y="114"/>
                    </a:lnTo>
                    <a:lnTo>
                      <a:pt x="56" y="114"/>
                    </a:lnTo>
                    <a:lnTo>
                      <a:pt x="56" y="114"/>
                    </a:lnTo>
                    <a:lnTo>
                      <a:pt x="60" y="116"/>
                    </a:lnTo>
                    <a:lnTo>
                      <a:pt x="62" y="120"/>
                    </a:lnTo>
                    <a:lnTo>
                      <a:pt x="58" y="140"/>
                    </a:lnTo>
                    <a:lnTo>
                      <a:pt x="58" y="140"/>
                    </a:lnTo>
                    <a:lnTo>
                      <a:pt x="56" y="140"/>
                    </a:lnTo>
                    <a:lnTo>
                      <a:pt x="54" y="136"/>
                    </a:lnTo>
                    <a:lnTo>
                      <a:pt x="54" y="136"/>
                    </a:lnTo>
                    <a:lnTo>
                      <a:pt x="52" y="134"/>
                    </a:lnTo>
                    <a:lnTo>
                      <a:pt x="52" y="132"/>
                    </a:lnTo>
                    <a:lnTo>
                      <a:pt x="48" y="132"/>
                    </a:lnTo>
                    <a:lnTo>
                      <a:pt x="48" y="132"/>
                    </a:lnTo>
                    <a:lnTo>
                      <a:pt x="46" y="132"/>
                    </a:lnTo>
                    <a:lnTo>
                      <a:pt x="46" y="136"/>
                    </a:lnTo>
                    <a:lnTo>
                      <a:pt x="46" y="136"/>
                    </a:lnTo>
                    <a:lnTo>
                      <a:pt x="48" y="138"/>
                    </a:lnTo>
                    <a:lnTo>
                      <a:pt x="48" y="140"/>
                    </a:lnTo>
                    <a:lnTo>
                      <a:pt x="48" y="140"/>
                    </a:lnTo>
                    <a:lnTo>
                      <a:pt x="50" y="144"/>
                    </a:lnTo>
                    <a:lnTo>
                      <a:pt x="50" y="148"/>
                    </a:lnTo>
                    <a:lnTo>
                      <a:pt x="50" y="148"/>
                    </a:lnTo>
                    <a:lnTo>
                      <a:pt x="48" y="148"/>
                    </a:lnTo>
                    <a:lnTo>
                      <a:pt x="46" y="148"/>
                    </a:lnTo>
                    <a:lnTo>
                      <a:pt x="42" y="142"/>
                    </a:lnTo>
                    <a:lnTo>
                      <a:pt x="36" y="126"/>
                    </a:lnTo>
                    <a:lnTo>
                      <a:pt x="36" y="126"/>
                    </a:lnTo>
                    <a:lnTo>
                      <a:pt x="34" y="120"/>
                    </a:lnTo>
                    <a:lnTo>
                      <a:pt x="32" y="110"/>
                    </a:lnTo>
                    <a:lnTo>
                      <a:pt x="32" y="110"/>
                    </a:lnTo>
                    <a:lnTo>
                      <a:pt x="30" y="108"/>
                    </a:lnTo>
                    <a:lnTo>
                      <a:pt x="28" y="108"/>
                    </a:lnTo>
                    <a:lnTo>
                      <a:pt x="26" y="116"/>
                    </a:lnTo>
                    <a:lnTo>
                      <a:pt x="26" y="116"/>
                    </a:lnTo>
                    <a:lnTo>
                      <a:pt x="24" y="128"/>
                    </a:lnTo>
                    <a:lnTo>
                      <a:pt x="24" y="134"/>
                    </a:lnTo>
                    <a:lnTo>
                      <a:pt x="26" y="140"/>
                    </a:lnTo>
                    <a:lnTo>
                      <a:pt x="26" y="140"/>
                    </a:lnTo>
                    <a:lnTo>
                      <a:pt x="28" y="142"/>
                    </a:lnTo>
                    <a:lnTo>
                      <a:pt x="28" y="148"/>
                    </a:lnTo>
                    <a:lnTo>
                      <a:pt x="28" y="148"/>
                    </a:lnTo>
                    <a:lnTo>
                      <a:pt x="26" y="150"/>
                    </a:lnTo>
                    <a:lnTo>
                      <a:pt x="24" y="150"/>
                    </a:lnTo>
                    <a:lnTo>
                      <a:pt x="2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0" name="Freeform 2532">
                <a:extLst>
                  <a:ext uri="{FF2B5EF4-FFF2-40B4-BE49-F238E27FC236}">
                    <a16:creationId xmlns:a16="http://schemas.microsoft.com/office/drawing/2014/main" id="{153867DF-FB39-0CA3-6380-1620034ED14B}"/>
                  </a:ext>
                </a:extLst>
              </p:cNvPr>
              <p:cNvSpPr>
                <a:spLocks/>
              </p:cNvSpPr>
              <p:nvPr/>
            </p:nvSpPr>
            <p:spPr bwMode="auto">
              <a:xfrm>
                <a:off x="1782" y="2630"/>
                <a:ext cx="8" cy="18"/>
              </a:xfrm>
              <a:custGeom>
                <a:avLst/>
                <a:gdLst>
                  <a:gd name="T0" fmla="*/ 4 w 8"/>
                  <a:gd name="T1" fmla="*/ 0 h 18"/>
                  <a:gd name="T2" fmla="*/ 4 w 8"/>
                  <a:gd name="T3" fmla="*/ 0 h 18"/>
                  <a:gd name="T4" fmla="*/ 8 w 8"/>
                  <a:gd name="T5" fmla="*/ 6 h 18"/>
                  <a:gd name="T6" fmla="*/ 8 w 8"/>
                  <a:gd name="T7" fmla="*/ 16 h 18"/>
                  <a:gd name="T8" fmla="*/ 8 w 8"/>
                  <a:gd name="T9" fmla="*/ 16 h 18"/>
                  <a:gd name="T10" fmla="*/ 8 w 8"/>
                  <a:gd name="T11" fmla="*/ 18 h 18"/>
                  <a:gd name="T12" fmla="*/ 8 w 8"/>
                  <a:gd name="T13" fmla="*/ 18 h 18"/>
                  <a:gd name="T14" fmla="*/ 4 w 8"/>
                  <a:gd name="T15" fmla="*/ 16 h 18"/>
                  <a:gd name="T16" fmla="*/ 4 w 8"/>
                  <a:gd name="T17" fmla="*/ 16 h 18"/>
                  <a:gd name="T18" fmla="*/ 2 w 8"/>
                  <a:gd name="T19" fmla="*/ 16 h 18"/>
                  <a:gd name="T20" fmla="*/ 2 w 8"/>
                  <a:gd name="T21" fmla="*/ 16 h 18"/>
                  <a:gd name="T22" fmla="*/ 0 w 8"/>
                  <a:gd name="T23" fmla="*/ 14 h 18"/>
                  <a:gd name="T24" fmla="*/ 0 w 8"/>
                  <a:gd name="T25" fmla="*/ 10 h 18"/>
                  <a:gd name="T26" fmla="*/ 0 w 8"/>
                  <a:gd name="T27" fmla="*/ 10 h 18"/>
                  <a:gd name="T28" fmla="*/ 2 w 8"/>
                  <a:gd name="T29" fmla="*/ 2 h 18"/>
                  <a:gd name="T30" fmla="*/ 2 w 8"/>
                  <a:gd name="T31" fmla="*/ 0 h 18"/>
                  <a:gd name="T32" fmla="*/ 4 w 8"/>
                  <a:gd name="T33" fmla="*/ 0 h 18"/>
                  <a:gd name="T34" fmla="*/ 4 w 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4" y="0"/>
                    </a:moveTo>
                    <a:lnTo>
                      <a:pt x="4" y="0"/>
                    </a:lnTo>
                    <a:lnTo>
                      <a:pt x="8" y="6"/>
                    </a:lnTo>
                    <a:lnTo>
                      <a:pt x="8" y="16"/>
                    </a:lnTo>
                    <a:lnTo>
                      <a:pt x="8" y="16"/>
                    </a:lnTo>
                    <a:lnTo>
                      <a:pt x="8" y="18"/>
                    </a:lnTo>
                    <a:lnTo>
                      <a:pt x="8" y="18"/>
                    </a:lnTo>
                    <a:lnTo>
                      <a:pt x="4" y="16"/>
                    </a:lnTo>
                    <a:lnTo>
                      <a:pt x="4" y="16"/>
                    </a:lnTo>
                    <a:lnTo>
                      <a:pt x="2" y="16"/>
                    </a:lnTo>
                    <a:lnTo>
                      <a:pt x="2" y="16"/>
                    </a:lnTo>
                    <a:lnTo>
                      <a:pt x="0" y="14"/>
                    </a:lnTo>
                    <a:lnTo>
                      <a:pt x="0" y="10"/>
                    </a:lnTo>
                    <a:lnTo>
                      <a:pt x="0" y="10"/>
                    </a:lnTo>
                    <a:lnTo>
                      <a:pt x="2"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1" name="Freeform 2533">
                <a:extLst>
                  <a:ext uri="{FF2B5EF4-FFF2-40B4-BE49-F238E27FC236}">
                    <a16:creationId xmlns:a16="http://schemas.microsoft.com/office/drawing/2014/main" id="{3B086E91-B96A-01FB-D93B-8EC74D85B751}"/>
                  </a:ext>
                </a:extLst>
              </p:cNvPr>
              <p:cNvSpPr>
                <a:spLocks/>
              </p:cNvSpPr>
              <p:nvPr/>
            </p:nvSpPr>
            <p:spPr bwMode="auto">
              <a:xfrm>
                <a:off x="1722" y="2701"/>
                <a:ext cx="28" cy="38"/>
              </a:xfrm>
              <a:custGeom>
                <a:avLst/>
                <a:gdLst>
                  <a:gd name="T0" fmla="*/ 18 w 28"/>
                  <a:gd name="T1" fmla="*/ 4 h 38"/>
                  <a:gd name="T2" fmla="*/ 18 w 28"/>
                  <a:gd name="T3" fmla="*/ 4 h 38"/>
                  <a:gd name="T4" fmla="*/ 20 w 28"/>
                  <a:gd name="T5" fmla="*/ 10 h 38"/>
                  <a:gd name="T6" fmla="*/ 22 w 28"/>
                  <a:gd name="T7" fmla="*/ 12 h 38"/>
                  <a:gd name="T8" fmla="*/ 26 w 28"/>
                  <a:gd name="T9" fmla="*/ 12 h 38"/>
                  <a:gd name="T10" fmla="*/ 28 w 28"/>
                  <a:gd name="T11" fmla="*/ 16 h 38"/>
                  <a:gd name="T12" fmla="*/ 28 w 28"/>
                  <a:gd name="T13" fmla="*/ 16 h 38"/>
                  <a:gd name="T14" fmla="*/ 28 w 28"/>
                  <a:gd name="T15" fmla="*/ 18 h 38"/>
                  <a:gd name="T16" fmla="*/ 28 w 28"/>
                  <a:gd name="T17" fmla="*/ 22 h 38"/>
                  <a:gd name="T18" fmla="*/ 28 w 28"/>
                  <a:gd name="T19" fmla="*/ 22 h 38"/>
                  <a:gd name="T20" fmla="*/ 26 w 28"/>
                  <a:gd name="T21" fmla="*/ 28 h 38"/>
                  <a:gd name="T22" fmla="*/ 26 w 28"/>
                  <a:gd name="T23" fmla="*/ 34 h 38"/>
                  <a:gd name="T24" fmla="*/ 26 w 28"/>
                  <a:gd name="T25" fmla="*/ 34 h 38"/>
                  <a:gd name="T26" fmla="*/ 24 w 28"/>
                  <a:gd name="T27" fmla="*/ 34 h 38"/>
                  <a:gd name="T28" fmla="*/ 22 w 28"/>
                  <a:gd name="T29" fmla="*/ 34 h 38"/>
                  <a:gd name="T30" fmla="*/ 22 w 28"/>
                  <a:gd name="T31" fmla="*/ 34 h 38"/>
                  <a:gd name="T32" fmla="*/ 20 w 28"/>
                  <a:gd name="T33" fmla="*/ 28 h 38"/>
                  <a:gd name="T34" fmla="*/ 18 w 28"/>
                  <a:gd name="T35" fmla="*/ 30 h 38"/>
                  <a:gd name="T36" fmla="*/ 16 w 28"/>
                  <a:gd name="T37" fmla="*/ 36 h 38"/>
                  <a:gd name="T38" fmla="*/ 16 w 28"/>
                  <a:gd name="T39" fmla="*/ 36 h 38"/>
                  <a:gd name="T40" fmla="*/ 16 w 28"/>
                  <a:gd name="T41" fmla="*/ 38 h 38"/>
                  <a:gd name="T42" fmla="*/ 16 w 28"/>
                  <a:gd name="T43" fmla="*/ 38 h 38"/>
                  <a:gd name="T44" fmla="*/ 12 w 28"/>
                  <a:gd name="T45" fmla="*/ 34 h 38"/>
                  <a:gd name="T46" fmla="*/ 10 w 28"/>
                  <a:gd name="T47" fmla="*/ 28 h 38"/>
                  <a:gd name="T48" fmla="*/ 6 w 28"/>
                  <a:gd name="T49" fmla="*/ 24 h 38"/>
                  <a:gd name="T50" fmla="*/ 4 w 28"/>
                  <a:gd name="T51" fmla="*/ 24 h 38"/>
                  <a:gd name="T52" fmla="*/ 2 w 28"/>
                  <a:gd name="T53" fmla="*/ 26 h 38"/>
                  <a:gd name="T54" fmla="*/ 2 w 28"/>
                  <a:gd name="T55" fmla="*/ 26 h 38"/>
                  <a:gd name="T56" fmla="*/ 0 w 28"/>
                  <a:gd name="T57" fmla="*/ 14 h 38"/>
                  <a:gd name="T58" fmla="*/ 0 w 28"/>
                  <a:gd name="T59" fmla="*/ 2 h 38"/>
                  <a:gd name="T60" fmla="*/ 0 w 28"/>
                  <a:gd name="T61" fmla="*/ 2 h 38"/>
                  <a:gd name="T62" fmla="*/ 2 w 28"/>
                  <a:gd name="T63" fmla="*/ 0 h 38"/>
                  <a:gd name="T64" fmla="*/ 4 w 28"/>
                  <a:gd name="T65" fmla="*/ 0 h 38"/>
                  <a:gd name="T66" fmla="*/ 4 w 28"/>
                  <a:gd name="T67" fmla="*/ 0 h 38"/>
                  <a:gd name="T68" fmla="*/ 8 w 28"/>
                  <a:gd name="T69" fmla="*/ 2 h 38"/>
                  <a:gd name="T70" fmla="*/ 12 w 28"/>
                  <a:gd name="T71" fmla="*/ 4 h 38"/>
                  <a:gd name="T72" fmla="*/ 12 w 28"/>
                  <a:gd name="T73" fmla="*/ 4 h 38"/>
                  <a:gd name="T74" fmla="*/ 18 w 28"/>
                  <a:gd name="T75" fmla="*/ 2 h 38"/>
                  <a:gd name="T76" fmla="*/ 18 w 28"/>
                  <a:gd name="T77" fmla="*/ 2 h 38"/>
                  <a:gd name="T78" fmla="*/ 18 w 28"/>
                  <a:gd name="T79" fmla="*/ 4 h 38"/>
                  <a:gd name="T80" fmla="*/ 18 w 28"/>
                  <a:gd name="T8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8">
                    <a:moveTo>
                      <a:pt x="18" y="4"/>
                    </a:moveTo>
                    <a:lnTo>
                      <a:pt x="18" y="4"/>
                    </a:lnTo>
                    <a:lnTo>
                      <a:pt x="20" y="10"/>
                    </a:lnTo>
                    <a:lnTo>
                      <a:pt x="22" y="12"/>
                    </a:lnTo>
                    <a:lnTo>
                      <a:pt x="26" y="12"/>
                    </a:lnTo>
                    <a:lnTo>
                      <a:pt x="28" y="16"/>
                    </a:lnTo>
                    <a:lnTo>
                      <a:pt x="28" y="16"/>
                    </a:lnTo>
                    <a:lnTo>
                      <a:pt x="28" y="18"/>
                    </a:lnTo>
                    <a:lnTo>
                      <a:pt x="28" y="22"/>
                    </a:lnTo>
                    <a:lnTo>
                      <a:pt x="28" y="22"/>
                    </a:lnTo>
                    <a:lnTo>
                      <a:pt x="26" y="28"/>
                    </a:lnTo>
                    <a:lnTo>
                      <a:pt x="26" y="34"/>
                    </a:lnTo>
                    <a:lnTo>
                      <a:pt x="26" y="34"/>
                    </a:lnTo>
                    <a:lnTo>
                      <a:pt x="24" y="34"/>
                    </a:lnTo>
                    <a:lnTo>
                      <a:pt x="22" y="34"/>
                    </a:lnTo>
                    <a:lnTo>
                      <a:pt x="22" y="34"/>
                    </a:lnTo>
                    <a:lnTo>
                      <a:pt x="20" y="28"/>
                    </a:lnTo>
                    <a:lnTo>
                      <a:pt x="18" y="30"/>
                    </a:lnTo>
                    <a:lnTo>
                      <a:pt x="16" y="36"/>
                    </a:lnTo>
                    <a:lnTo>
                      <a:pt x="16" y="36"/>
                    </a:lnTo>
                    <a:lnTo>
                      <a:pt x="16" y="38"/>
                    </a:lnTo>
                    <a:lnTo>
                      <a:pt x="16" y="38"/>
                    </a:lnTo>
                    <a:lnTo>
                      <a:pt x="12" y="34"/>
                    </a:lnTo>
                    <a:lnTo>
                      <a:pt x="10" y="28"/>
                    </a:lnTo>
                    <a:lnTo>
                      <a:pt x="6" y="24"/>
                    </a:lnTo>
                    <a:lnTo>
                      <a:pt x="4" y="24"/>
                    </a:lnTo>
                    <a:lnTo>
                      <a:pt x="2" y="26"/>
                    </a:lnTo>
                    <a:lnTo>
                      <a:pt x="2" y="26"/>
                    </a:lnTo>
                    <a:lnTo>
                      <a:pt x="0" y="14"/>
                    </a:lnTo>
                    <a:lnTo>
                      <a:pt x="0" y="2"/>
                    </a:lnTo>
                    <a:lnTo>
                      <a:pt x="0" y="2"/>
                    </a:lnTo>
                    <a:lnTo>
                      <a:pt x="2" y="0"/>
                    </a:lnTo>
                    <a:lnTo>
                      <a:pt x="4" y="0"/>
                    </a:lnTo>
                    <a:lnTo>
                      <a:pt x="4" y="0"/>
                    </a:lnTo>
                    <a:lnTo>
                      <a:pt x="8" y="2"/>
                    </a:lnTo>
                    <a:lnTo>
                      <a:pt x="12" y="4"/>
                    </a:lnTo>
                    <a:lnTo>
                      <a:pt x="12" y="4"/>
                    </a:lnTo>
                    <a:lnTo>
                      <a:pt x="18" y="2"/>
                    </a:lnTo>
                    <a:lnTo>
                      <a:pt x="18" y="2"/>
                    </a:lnTo>
                    <a:lnTo>
                      <a:pt x="18" y="4"/>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2" name="Freeform 2534">
                <a:extLst>
                  <a:ext uri="{FF2B5EF4-FFF2-40B4-BE49-F238E27FC236}">
                    <a16:creationId xmlns:a16="http://schemas.microsoft.com/office/drawing/2014/main" id="{F0FDECE7-C93D-7D0F-9319-3FE50CE6FE8C}"/>
                  </a:ext>
                </a:extLst>
              </p:cNvPr>
              <p:cNvSpPr>
                <a:spLocks/>
              </p:cNvSpPr>
              <p:nvPr/>
            </p:nvSpPr>
            <p:spPr bwMode="auto">
              <a:xfrm>
                <a:off x="1750" y="2713"/>
                <a:ext cx="6" cy="10"/>
              </a:xfrm>
              <a:custGeom>
                <a:avLst/>
                <a:gdLst>
                  <a:gd name="T0" fmla="*/ 0 w 6"/>
                  <a:gd name="T1" fmla="*/ 10 h 10"/>
                  <a:gd name="T2" fmla="*/ 0 w 6"/>
                  <a:gd name="T3" fmla="*/ 10 h 10"/>
                  <a:gd name="T4" fmla="*/ 0 w 6"/>
                  <a:gd name="T5" fmla="*/ 4 h 10"/>
                  <a:gd name="T6" fmla="*/ 0 w 6"/>
                  <a:gd name="T7" fmla="*/ 4 h 10"/>
                  <a:gd name="T8" fmla="*/ 2 w 6"/>
                  <a:gd name="T9" fmla="*/ 2 h 10"/>
                  <a:gd name="T10" fmla="*/ 4 w 6"/>
                  <a:gd name="T11" fmla="*/ 0 h 10"/>
                  <a:gd name="T12" fmla="*/ 4 w 6"/>
                  <a:gd name="T13" fmla="*/ 0 h 10"/>
                  <a:gd name="T14" fmla="*/ 6 w 6"/>
                  <a:gd name="T15" fmla="*/ 10 h 10"/>
                  <a:gd name="T16" fmla="*/ 6 w 6"/>
                  <a:gd name="T17" fmla="*/ 10 h 10"/>
                  <a:gd name="T18" fmla="*/ 4 w 6"/>
                  <a:gd name="T19" fmla="*/ 10 h 10"/>
                  <a:gd name="T20" fmla="*/ 2 w 6"/>
                  <a:gd name="T21" fmla="*/ 8 h 10"/>
                  <a:gd name="T22" fmla="*/ 0 w 6"/>
                  <a:gd name="T23" fmla="*/ 10 h 10"/>
                  <a:gd name="T24" fmla="*/ 0 w 6"/>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0" y="10"/>
                    </a:moveTo>
                    <a:lnTo>
                      <a:pt x="0" y="10"/>
                    </a:lnTo>
                    <a:lnTo>
                      <a:pt x="0" y="4"/>
                    </a:lnTo>
                    <a:lnTo>
                      <a:pt x="0" y="4"/>
                    </a:lnTo>
                    <a:lnTo>
                      <a:pt x="2" y="2"/>
                    </a:lnTo>
                    <a:lnTo>
                      <a:pt x="4" y="0"/>
                    </a:lnTo>
                    <a:lnTo>
                      <a:pt x="4" y="0"/>
                    </a:lnTo>
                    <a:lnTo>
                      <a:pt x="6" y="10"/>
                    </a:lnTo>
                    <a:lnTo>
                      <a:pt x="6" y="10"/>
                    </a:lnTo>
                    <a:lnTo>
                      <a:pt x="4" y="10"/>
                    </a:lnTo>
                    <a:lnTo>
                      <a:pt x="2"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3" name="Freeform 2535">
                <a:extLst>
                  <a:ext uri="{FF2B5EF4-FFF2-40B4-BE49-F238E27FC236}">
                    <a16:creationId xmlns:a16="http://schemas.microsoft.com/office/drawing/2014/main" id="{85F55C29-25FE-E2F0-8B1F-F028A7E4520E}"/>
                  </a:ext>
                </a:extLst>
              </p:cNvPr>
              <p:cNvSpPr>
                <a:spLocks/>
              </p:cNvSpPr>
              <p:nvPr/>
            </p:nvSpPr>
            <p:spPr bwMode="auto">
              <a:xfrm>
                <a:off x="1710" y="2692"/>
                <a:ext cx="14" cy="37"/>
              </a:xfrm>
              <a:custGeom>
                <a:avLst/>
                <a:gdLst>
                  <a:gd name="T0" fmla="*/ 14 w 14"/>
                  <a:gd name="T1" fmla="*/ 9 h 37"/>
                  <a:gd name="T2" fmla="*/ 14 w 14"/>
                  <a:gd name="T3" fmla="*/ 9 h 37"/>
                  <a:gd name="T4" fmla="*/ 14 w 14"/>
                  <a:gd name="T5" fmla="*/ 35 h 37"/>
                  <a:gd name="T6" fmla="*/ 14 w 14"/>
                  <a:gd name="T7" fmla="*/ 35 h 37"/>
                  <a:gd name="T8" fmla="*/ 12 w 14"/>
                  <a:gd name="T9" fmla="*/ 37 h 37"/>
                  <a:gd name="T10" fmla="*/ 10 w 14"/>
                  <a:gd name="T11" fmla="*/ 37 h 37"/>
                  <a:gd name="T12" fmla="*/ 10 w 14"/>
                  <a:gd name="T13" fmla="*/ 35 h 37"/>
                  <a:gd name="T14" fmla="*/ 10 w 14"/>
                  <a:gd name="T15" fmla="*/ 35 h 37"/>
                  <a:gd name="T16" fmla="*/ 8 w 14"/>
                  <a:gd name="T17" fmla="*/ 31 h 37"/>
                  <a:gd name="T18" fmla="*/ 8 w 14"/>
                  <a:gd name="T19" fmla="*/ 29 h 37"/>
                  <a:gd name="T20" fmla="*/ 6 w 14"/>
                  <a:gd name="T21" fmla="*/ 27 h 37"/>
                  <a:gd name="T22" fmla="*/ 4 w 14"/>
                  <a:gd name="T23" fmla="*/ 25 h 37"/>
                  <a:gd name="T24" fmla="*/ 4 w 14"/>
                  <a:gd name="T25" fmla="*/ 25 h 37"/>
                  <a:gd name="T26" fmla="*/ 0 w 14"/>
                  <a:gd name="T27" fmla="*/ 25 h 37"/>
                  <a:gd name="T28" fmla="*/ 0 w 14"/>
                  <a:gd name="T29" fmla="*/ 25 h 37"/>
                  <a:gd name="T30" fmla="*/ 0 w 14"/>
                  <a:gd name="T31" fmla="*/ 19 h 37"/>
                  <a:gd name="T32" fmla="*/ 0 w 14"/>
                  <a:gd name="T33" fmla="*/ 19 h 37"/>
                  <a:gd name="T34" fmla="*/ 2 w 14"/>
                  <a:gd name="T35" fmla="*/ 15 h 37"/>
                  <a:gd name="T36" fmla="*/ 2 w 14"/>
                  <a:gd name="T37" fmla="*/ 15 h 37"/>
                  <a:gd name="T38" fmla="*/ 6 w 14"/>
                  <a:gd name="T39" fmla="*/ 13 h 37"/>
                  <a:gd name="T40" fmla="*/ 8 w 14"/>
                  <a:gd name="T41" fmla="*/ 9 h 37"/>
                  <a:gd name="T42" fmla="*/ 8 w 14"/>
                  <a:gd name="T43" fmla="*/ 9 h 37"/>
                  <a:gd name="T44" fmla="*/ 10 w 14"/>
                  <a:gd name="T45" fmla="*/ 0 h 37"/>
                  <a:gd name="T46" fmla="*/ 12 w 14"/>
                  <a:gd name="T47" fmla="*/ 0 h 37"/>
                  <a:gd name="T48" fmla="*/ 12 w 14"/>
                  <a:gd name="T49" fmla="*/ 0 h 37"/>
                  <a:gd name="T50" fmla="*/ 14 w 14"/>
                  <a:gd name="T51" fmla="*/ 9 h 37"/>
                  <a:gd name="T52" fmla="*/ 14 w 14"/>
                  <a:gd name="T5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7">
                    <a:moveTo>
                      <a:pt x="14" y="9"/>
                    </a:moveTo>
                    <a:lnTo>
                      <a:pt x="14" y="9"/>
                    </a:lnTo>
                    <a:lnTo>
                      <a:pt x="14" y="35"/>
                    </a:lnTo>
                    <a:lnTo>
                      <a:pt x="14" y="35"/>
                    </a:lnTo>
                    <a:lnTo>
                      <a:pt x="12" y="37"/>
                    </a:lnTo>
                    <a:lnTo>
                      <a:pt x="10" y="37"/>
                    </a:lnTo>
                    <a:lnTo>
                      <a:pt x="10" y="35"/>
                    </a:lnTo>
                    <a:lnTo>
                      <a:pt x="10" y="35"/>
                    </a:lnTo>
                    <a:lnTo>
                      <a:pt x="8" y="31"/>
                    </a:lnTo>
                    <a:lnTo>
                      <a:pt x="8" y="29"/>
                    </a:lnTo>
                    <a:lnTo>
                      <a:pt x="6" y="27"/>
                    </a:lnTo>
                    <a:lnTo>
                      <a:pt x="4" y="25"/>
                    </a:lnTo>
                    <a:lnTo>
                      <a:pt x="4" y="25"/>
                    </a:lnTo>
                    <a:lnTo>
                      <a:pt x="0" y="25"/>
                    </a:lnTo>
                    <a:lnTo>
                      <a:pt x="0" y="25"/>
                    </a:lnTo>
                    <a:lnTo>
                      <a:pt x="0" y="19"/>
                    </a:lnTo>
                    <a:lnTo>
                      <a:pt x="0" y="19"/>
                    </a:lnTo>
                    <a:lnTo>
                      <a:pt x="2" y="15"/>
                    </a:lnTo>
                    <a:lnTo>
                      <a:pt x="2" y="15"/>
                    </a:lnTo>
                    <a:lnTo>
                      <a:pt x="6" y="13"/>
                    </a:lnTo>
                    <a:lnTo>
                      <a:pt x="8" y="9"/>
                    </a:lnTo>
                    <a:lnTo>
                      <a:pt x="8" y="9"/>
                    </a:lnTo>
                    <a:lnTo>
                      <a:pt x="10" y="0"/>
                    </a:lnTo>
                    <a:lnTo>
                      <a:pt x="12" y="0"/>
                    </a:lnTo>
                    <a:lnTo>
                      <a:pt x="12" y="0"/>
                    </a:lnTo>
                    <a:lnTo>
                      <a:pt x="14" y="9"/>
                    </a:lnTo>
                    <a:lnTo>
                      <a:pt x="1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4" name="Freeform 2536">
                <a:extLst>
                  <a:ext uri="{FF2B5EF4-FFF2-40B4-BE49-F238E27FC236}">
                    <a16:creationId xmlns:a16="http://schemas.microsoft.com/office/drawing/2014/main" id="{28EA345D-B88B-B00F-6D5C-169459B36D0A}"/>
                  </a:ext>
                </a:extLst>
              </p:cNvPr>
              <p:cNvSpPr>
                <a:spLocks/>
              </p:cNvSpPr>
              <p:nvPr/>
            </p:nvSpPr>
            <p:spPr bwMode="auto">
              <a:xfrm>
                <a:off x="1714" y="2717"/>
                <a:ext cx="6" cy="10"/>
              </a:xfrm>
              <a:custGeom>
                <a:avLst/>
                <a:gdLst>
                  <a:gd name="T0" fmla="*/ 0 w 6"/>
                  <a:gd name="T1" fmla="*/ 0 h 10"/>
                  <a:gd name="T2" fmla="*/ 0 w 6"/>
                  <a:gd name="T3" fmla="*/ 0 h 10"/>
                  <a:gd name="T4" fmla="*/ 2 w 6"/>
                  <a:gd name="T5" fmla="*/ 0 h 10"/>
                  <a:gd name="T6" fmla="*/ 4 w 6"/>
                  <a:gd name="T7" fmla="*/ 0 h 10"/>
                  <a:gd name="T8" fmla="*/ 6 w 6"/>
                  <a:gd name="T9" fmla="*/ 2 h 10"/>
                  <a:gd name="T10" fmla="*/ 6 w 6"/>
                  <a:gd name="T11" fmla="*/ 10 h 10"/>
                  <a:gd name="T12" fmla="*/ 6 w 6"/>
                  <a:gd name="T13" fmla="*/ 10 h 10"/>
                  <a:gd name="T14" fmla="*/ 2 w 6"/>
                  <a:gd name="T15" fmla="*/ 6 h 10"/>
                  <a:gd name="T16" fmla="*/ 2 w 6"/>
                  <a:gd name="T17" fmla="*/ 6 h 10"/>
                  <a:gd name="T18" fmla="*/ 0 w 6"/>
                  <a:gd name="T19" fmla="*/ 4 h 10"/>
                  <a:gd name="T20" fmla="*/ 0 w 6"/>
                  <a:gd name="T21" fmla="*/ 0 h 10"/>
                  <a:gd name="T22" fmla="*/ 0 w 6"/>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0" y="0"/>
                    </a:moveTo>
                    <a:lnTo>
                      <a:pt x="0" y="0"/>
                    </a:lnTo>
                    <a:lnTo>
                      <a:pt x="2" y="0"/>
                    </a:lnTo>
                    <a:lnTo>
                      <a:pt x="4" y="0"/>
                    </a:lnTo>
                    <a:lnTo>
                      <a:pt x="6" y="2"/>
                    </a:lnTo>
                    <a:lnTo>
                      <a:pt x="6" y="10"/>
                    </a:lnTo>
                    <a:lnTo>
                      <a:pt x="6" y="10"/>
                    </a:lnTo>
                    <a:lnTo>
                      <a:pt x="2" y="6"/>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5" name="Freeform 2537">
                <a:extLst>
                  <a:ext uri="{FF2B5EF4-FFF2-40B4-BE49-F238E27FC236}">
                    <a16:creationId xmlns:a16="http://schemas.microsoft.com/office/drawing/2014/main" id="{E217E664-7B93-043A-8E8A-193F0B219C9B}"/>
                  </a:ext>
                </a:extLst>
              </p:cNvPr>
              <p:cNvSpPr>
                <a:spLocks/>
              </p:cNvSpPr>
              <p:nvPr/>
            </p:nvSpPr>
            <p:spPr bwMode="auto">
              <a:xfrm>
                <a:off x="5610" y="1640"/>
                <a:ext cx="38" cy="50"/>
              </a:xfrm>
              <a:custGeom>
                <a:avLst/>
                <a:gdLst>
                  <a:gd name="T0" fmla="*/ 2 w 38"/>
                  <a:gd name="T1" fmla="*/ 44 h 50"/>
                  <a:gd name="T2" fmla="*/ 2 w 38"/>
                  <a:gd name="T3" fmla="*/ 44 h 50"/>
                  <a:gd name="T4" fmla="*/ 0 w 38"/>
                  <a:gd name="T5" fmla="*/ 34 h 50"/>
                  <a:gd name="T6" fmla="*/ 0 w 38"/>
                  <a:gd name="T7" fmla="*/ 34 h 50"/>
                  <a:gd name="T8" fmla="*/ 0 w 38"/>
                  <a:gd name="T9" fmla="*/ 18 h 50"/>
                  <a:gd name="T10" fmla="*/ 0 w 38"/>
                  <a:gd name="T11" fmla="*/ 4 h 50"/>
                  <a:gd name="T12" fmla="*/ 0 w 38"/>
                  <a:gd name="T13" fmla="*/ 4 h 50"/>
                  <a:gd name="T14" fmla="*/ 4 w 38"/>
                  <a:gd name="T15" fmla="*/ 0 h 50"/>
                  <a:gd name="T16" fmla="*/ 4 w 38"/>
                  <a:gd name="T17" fmla="*/ 0 h 50"/>
                  <a:gd name="T18" fmla="*/ 6 w 38"/>
                  <a:gd name="T19" fmla="*/ 6 h 50"/>
                  <a:gd name="T20" fmla="*/ 10 w 38"/>
                  <a:gd name="T21" fmla="*/ 6 h 50"/>
                  <a:gd name="T22" fmla="*/ 14 w 38"/>
                  <a:gd name="T23" fmla="*/ 4 h 50"/>
                  <a:gd name="T24" fmla="*/ 16 w 38"/>
                  <a:gd name="T25" fmla="*/ 4 h 50"/>
                  <a:gd name="T26" fmla="*/ 16 w 38"/>
                  <a:gd name="T27" fmla="*/ 4 h 50"/>
                  <a:gd name="T28" fmla="*/ 20 w 38"/>
                  <a:gd name="T29" fmla="*/ 6 h 50"/>
                  <a:gd name="T30" fmla="*/ 24 w 38"/>
                  <a:gd name="T31" fmla="*/ 6 h 50"/>
                  <a:gd name="T32" fmla="*/ 28 w 38"/>
                  <a:gd name="T33" fmla="*/ 6 h 50"/>
                  <a:gd name="T34" fmla="*/ 34 w 38"/>
                  <a:gd name="T35" fmla="*/ 4 h 50"/>
                  <a:gd name="T36" fmla="*/ 34 w 38"/>
                  <a:gd name="T37" fmla="*/ 4 h 50"/>
                  <a:gd name="T38" fmla="*/ 34 w 38"/>
                  <a:gd name="T39" fmla="*/ 6 h 50"/>
                  <a:gd name="T40" fmla="*/ 36 w 38"/>
                  <a:gd name="T41" fmla="*/ 8 h 50"/>
                  <a:gd name="T42" fmla="*/ 38 w 38"/>
                  <a:gd name="T43" fmla="*/ 8 h 50"/>
                  <a:gd name="T44" fmla="*/ 38 w 38"/>
                  <a:gd name="T45" fmla="*/ 12 h 50"/>
                  <a:gd name="T46" fmla="*/ 38 w 38"/>
                  <a:gd name="T47" fmla="*/ 12 h 50"/>
                  <a:gd name="T48" fmla="*/ 38 w 38"/>
                  <a:gd name="T49" fmla="*/ 14 h 50"/>
                  <a:gd name="T50" fmla="*/ 36 w 38"/>
                  <a:gd name="T51" fmla="*/ 14 h 50"/>
                  <a:gd name="T52" fmla="*/ 34 w 38"/>
                  <a:gd name="T53" fmla="*/ 14 h 50"/>
                  <a:gd name="T54" fmla="*/ 34 w 38"/>
                  <a:gd name="T55" fmla="*/ 14 h 50"/>
                  <a:gd name="T56" fmla="*/ 32 w 38"/>
                  <a:gd name="T57" fmla="*/ 14 h 50"/>
                  <a:gd name="T58" fmla="*/ 32 w 38"/>
                  <a:gd name="T59" fmla="*/ 18 h 50"/>
                  <a:gd name="T60" fmla="*/ 32 w 38"/>
                  <a:gd name="T61" fmla="*/ 18 h 50"/>
                  <a:gd name="T62" fmla="*/ 32 w 38"/>
                  <a:gd name="T63" fmla="*/ 22 h 50"/>
                  <a:gd name="T64" fmla="*/ 32 w 38"/>
                  <a:gd name="T65" fmla="*/ 24 h 50"/>
                  <a:gd name="T66" fmla="*/ 32 w 38"/>
                  <a:gd name="T67" fmla="*/ 24 h 50"/>
                  <a:gd name="T68" fmla="*/ 36 w 38"/>
                  <a:gd name="T69" fmla="*/ 26 h 50"/>
                  <a:gd name="T70" fmla="*/ 36 w 38"/>
                  <a:gd name="T71" fmla="*/ 28 h 50"/>
                  <a:gd name="T72" fmla="*/ 36 w 38"/>
                  <a:gd name="T73" fmla="*/ 32 h 50"/>
                  <a:gd name="T74" fmla="*/ 36 w 38"/>
                  <a:gd name="T75" fmla="*/ 32 h 50"/>
                  <a:gd name="T76" fmla="*/ 34 w 38"/>
                  <a:gd name="T77" fmla="*/ 42 h 50"/>
                  <a:gd name="T78" fmla="*/ 32 w 38"/>
                  <a:gd name="T79" fmla="*/ 46 h 50"/>
                  <a:gd name="T80" fmla="*/ 30 w 38"/>
                  <a:gd name="T81" fmla="*/ 48 h 50"/>
                  <a:gd name="T82" fmla="*/ 30 w 38"/>
                  <a:gd name="T83" fmla="*/ 48 h 50"/>
                  <a:gd name="T84" fmla="*/ 24 w 38"/>
                  <a:gd name="T85" fmla="*/ 48 h 50"/>
                  <a:gd name="T86" fmla="*/ 22 w 38"/>
                  <a:gd name="T87" fmla="*/ 48 h 50"/>
                  <a:gd name="T88" fmla="*/ 20 w 38"/>
                  <a:gd name="T89" fmla="*/ 46 h 50"/>
                  <a:gd name="T90" fmla="*/ 20 w 38"/>
                  <a:gd name="T91" fmla="*/ 46 h 50"/>
                  <a:gd name="T92" fmla="*/ 16 w 38"/>
                  <a:gd name="T93" fmla="*/ 42 h 50"/>
                  <a:gd name="T94" fmla="*/ 14 w 38"/>
                  <a:gd name="T95" fmla="*/ 42 h 50"/>
                  <a:gd name="T96" fmla="*/ 10 w 38"/>
                  <a:gd name="T97" fmla="*/ 42 h 50"/>
                  <a:gd name="T98" fmla="*/ 6 w 38"/>
                  <a:gd name="T99" fmla="*/ 48 h 50"/>
                  <a:gd name="T100" fmla="*/ 6 w 38"/>
                  <a:gd name="T101" fmla="*/ 48 h 50"/>
                  <a:gd name="T102" fmla="*/ 4 w 38"/>
                  <a:gd name="T103" fmla="*/ 50 h 50"/>
                  <a:gd name="T104" fmla="*/ 2 w 38"/>
                  <a:gd name="T105" fmla="*/ 44 h 50"/>
                  <a:gd name="T106" fmla="*/ 2 w 38"/>
                  <a:gd name="T10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 h="50">
                    <a:moveTo>
                      <a:pt x="2" y="44"/>
                    </a:moveTo>
                    <a:lnTo>
                      <a:pt x="2" y="44"/>
                    </a:lnTo>
                    <a:lnTo>
                      <a:pt x="0" y="34"/>
                    </a:lnTo>
                    <a:lnTo>
                      <a:pt x="0" y="34"/>
                    </a:lnTo>
                    <a:lnTo>
                      <a:pt x="0" y="18"/>
                    </a:lnTo>
                    <a:lnTo>
                      <a:pt x="0" y="4"/>
                    </a:lnTo>
                    <a:lnTo>
                      <a:pt x="0" y="4"/>
                    </a:lnTo>
                    <a:lnTo>
                      <a:pt x="4" y="0"/>
                    </a:lnTo>
                    <a:lnTo>
                      <a:pt x="4" y="0"/>
                    </a:lnTo>
                    <a:lnTo>
                      <a:pt x="6" y="6"/>
                    </a:lnTo>
                    <a:lnTo>
                      <a:pt x="10" y="6"/>
                    </a:lnTo>
                    <a:lnTo>
                      <a:pt x="14" y="4"/>
                    </a:lnTo>
                    <a:lnTo>
                      <a:pt x="16" y="4"/>
                    </a:lnTo>
                    <a:lnTo>
                      <a:pt x="16" y="4"/>
                    </a:lnTo>
                    <a:lnTo>
                      <a:pt x="20" y="6"/>
                    </a:lnTo>
                    <a:lnTo>
                      <a:pt x="24" y="6"/>
                    </a:lnTo>
                    <a:lnTo>
                      <a:pt x="28" y="6"/>
                    </a:lnTo>
                    <a:lnTo>
                      <a:pt x="34" y="4"/>
                    </a:lnTo>
                    <a:lnTo>
                      <a:pt x="34" y="4"/>
                    </a:lnTo>
                    <a:lnTo>
                      <a:pt x="34" y="6"/>
                    </a:lnTo>
                    <a:lnTo>
                      <a:pt x="36" y="8"/>
                    </a:lnTo>
                    <a:lnTo>
                      <a:pt x="38" y="8"/>
                    </a:lnTo>
                    <a:lnTo>
                      <a:pt x="38" y="12"/>
                    </a:lnTo>
                    <a:lnTo>
                      <a:pt x="38" y="12"/>
                    </a:lnTo>
                    <a:lnTo>
                      <a:pt x="38" y="14"/>
                    </a:lnTo>
                    <a:lnTo>
                      <a:pt x="36" y="14"/>
                    </a:lnTo>
                    <a:lnTo>
                      <a:pt x="34" y="14"/>
                    </a:lnTo>
                    <a:lnTo>
                      <a:pt x="34" y="14"/>
                    </a:lnTo>
                    <a:lnTo>
                      <a:pt x="32" y="14"/>
                    </a:lnTo>
                    <a:lnTo>
                      <a:pt x="32" y="18"/>
                    </a:lnTo>
                    <a:lnTo>
                      <a:pt x="32" y="18"/>
                    </a:lnTo>
                    <a:lnTo>
                      <a:pt x="32" y="22"/>
                    </a:lnTo>
                    <a:lnTo>
                      <a:pt x="32" y="24"/>
                    </a:lnTo>
                    <a:lnTo>
                      <a:pt x="32" y="24"/>
                    </a:lnTo>
                    <a:lnTo>
                      <a:pt x="36" y="26"/>
                    </a:lnTo>
                    <a:lnTo>
                      <a:pt x="36" y="28"/>
                    </a:lnTo>
                    <a:lnTo>
                      <a:pt x="36" y="32"/>
                    </a:lnTo>
                    <a:lnTo>
                      <a:pt x="36" y="32"/>
                    </a:lnTo>
                    <a:lnTo>
                      <a:pt x="34" y="42"/>
                    </a:lnTo>
                    <a:lnTo>
                      <a:pt x="32" y="46"/>
                    </a:lnTo>
                    <a:lnTo>
                      <a:pt x="30" y="48"/>
                    </a:lnTo>
                    <a:lnTo>
                      <a:pt x="30" y="48"/>
                    </a:lnTo>
                    <a:lnTo>
                      <a:pt x="24" y="48"/>
                    </a:lnTo>
                    <a:lnTo>
                      <a:pt x="22" y="48"/>
                    </a:lnTo>
                    <a:lnTo>
                      <a:pt x="20" y="46"/>
                    </a:lnTo>
                    <a:lnTo>
                      <a:pt x="20" y="46"/>
                    </a:lnTo>
                    <a:lnTo>
                      <a:pt x="16" y="42"/>
                    </a:lnTo>
                    <a:lnTo>
                      <a:pt x="14" y="42"/>
                    </a:lnTo>
                    <a:lnTo>
                      <a:pt x="10" y="42"/>
                    </a:lnTo>
                    <a:lnTo>
                      <a:pt x="6" y="48"/>
                    </a:lnTo>
                    <a:lnTo>
                      <a:pt x="6" y="48"/>
                    </a:lnTo>
                    <a:lnTo>
                      <a:pt x="4" y="50"/>
                    </a:lnTo>
                    <a:lnTo>
                      <a:pt x="2" y="44"/>
                    </a:lnTo>
                    <a:lnTo>
                      <a:pt x="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6" name="Freeform 2538">
                <a:extLst>
                  <a:ext uri="{FF2B5EF4-FFF2-40B4-BE49-F238E27FC236}">
                    <a16:creationId xmlns:a16="http://schemas.microsoft.com/office/drawing/2014/main" id="{67B523DA-E4E4-13EF-5640-DDBB88B6FDF1}"/>
                  </a:ext>
                </a:extLst>
              </p:cNvPr>
              <p:cNvSpPr>
                <a:spLocks/>
              </p:cNvSpPr>
              <p:nvPr/>
            </p:nvSpPr>
            <p:spPr bwMode="auto">
              <a:xfrm>
                <a:off x="5596" y="1650"/>
                <a:ext cx="8" cy="18"/>
              </a:xfrm>
              <a:custGeom>
                <a:avLst/>
                <a:gdLst>
                  <a:gd name="T0" fmla="*/ 8 w 8"/>
                  <a:gd name="T1" fmla="*/ 18 h 18"/>
                  <a:gd name="T2" fmla="*/ 8 w 8"/>
                  <a:gd name="T3" fmla="*/ 18 h 18"/>
                  <a:gd name="T4" fmla="*/ 6 w 8"/>
                  <a:gd name="T5" fmla="*/ 16 h 18"/>
                  <a:gd name="T6" fmla="*/ 4 w 8"/>
                  <a:gd name="T7" fmla="*/ 16 h 18"/>
                  <a:gd name="T8" fmla="*/ 2 w 8"/>
                  <a:gd name="T9" fmla="*/ 12 h 18"/>
                  <a:gd name="T10" fmla="*/ 0 w 8"/>
                  <a:gd name="T11" fmla="*/ 6 h 18"/>
                  <a:gd name="T12" fmla="*/ 0 w 8"/>
                  <a:gd name="T13" fmla="*/ 6 h 18"/>
                  <a:gd name="T14" fmla="*/ 2 w 8"/>
                  <a:gd name="T15" fmla="*/ 0 h 18"/>
                  <a:gd name="T16" fmla="*/ 2 w 8"/>
                  <a:gd name="T17" fmla="*/ 0 h 18"/>
                  <a:gd name="T18" fmla="*/ 4 w 8"/>
                  <a:gd name="T19" fmla="*/ 2 h 18"/>
                  <a:gd name="T20" fmla="*/ 6 w 8"/>
                  <a:gd name="T21" fmla="*/ 6 h 18"/>
                  <a:gd name="T22" fmla="*/ 8 w 8"/>
                  <a:gd name="T23" fmla="*/ 18 h 18"/>
                  <a:gd name="T24" fmla="*/ 8 w 8"/>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8">
                    <a:moveTo>
                      <a:pt x="8" y="18"/>
                    </a:moveTo>
                    <a:lnTo>
                      <a:pt x="8" y="18"/>
                    </a:lnTo>
                    <a:lnTo>
                      <a:pt x="6" y="16"/>
                    </a:lnTo>
                    <a:lnTo>
                      <a:pt x="4" y="16"/>
                    </a:lnTo>
                    <a:lnTo>
                      <a:pt x="2" y="12"/>
                    </a:lnTo>
                    <a:lnTo>
                      <a:pt x="0" y="6"/>
                    </a:lnTo>
                    <a:lnTo>
                      <a:pt x="0" y="6"/>
                    </a:lnTo>
                    <a:lnTo>
                      <a:pt x="2" y="0"/>
                    </a:lnTo>
                    <a:lnTo>
                      <a:pt x="2" y="0"/>
                    </a:lnTo>
                    <a:lnTo>
                      <a:pt x="4" y="2"/>
                    </a:lnTo>
                    <a:lnTo>
                      <a:pt x="6" y="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7" name="Freeform 2539">
                <a:extLst>
                  <a:ext uri="{FF2B5EF4-FFF2-40B4-BE49-F238E27FC236}">
                    <a16:creationId xmlns:a16="http://schemas.microsoft.com/office/drawing/2014/main" id="{36536ECA-F6ED-D59E-82F6-0F87D8970E2E}"/>
                  </a:ext>
                </a:extLst>
              </p:cNvPr>
              <p:cNvSpPr>
                <a:spLocks/>
              </p:cNvSpPr>
              <p:nvPr/>
            </p:nvSpPr>
            <p:spPr bwMode="auto">
              <a:xfrm>
                <a:off x="5670" y="1648"/>
                <a:ext cx="16" cy="8"/>
              </a:xfrm>
              <a:custGeom>
                <a:avLst/>
                <a:gdLst>
                  <a:gd name="T0" fmla="*/ 16 w 16"/>
                  <a:gd name="T1" fmla="*/ 0 h 8"/>
                  <a:gd name="T2" fmla="*/ 16 w 16"/>
                  <a:gd name="T3" fmla="*/ 0 h 8"/>
                  <a:gd name="T4" fmla="*/ 12 w 16"/>
                  <a:gd name="T5" fmla="*/ 4 h 8"/>
                  <a:gd name="T6" fmla="*/ 8 w 16"/>
                  <a:gd name="T7" fmla="*/ 8 h 8"/>
                  <a:gd name="T8" fmla="*/ 4 w 16"/>
                  <a:gd name="T9" fmla="*/ 6 h 8"/>
                  <a:gd name="T10" fmla="*/ 0 w 16"/>
                  <a:gd name="T11" fmla="*/ 0 h 8"/>
                  <a:gd name="T12" fmla="*/ 0 w 16"/>
                  <a:gd name="T13" fmla="*/ 0 h 8"/>
                  <a:gd name="T14" fmla="*/ 16 w 16"/>
                  <a:gd name="T15" fmla="*/ 0 h 8"/>
                  <a:gd name="T16" fmla="*/ 16 w 1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6" y="0"/>
                    </a:moveTo>
                    <a:lnTo>
                      <a:pt x="16" y="0"/>
                    </a:lnTo>
                    <a:lnTo>
                      <a:pt x="12" y="4"/>
                    </a:lnTo>
                    <a:lnTo>
                      <a:pt x="8" y="8"/>
                    </a:lnTo>
                    <a:lnTo>
                      <a:pt x="4" y="6"/>
                    </a:lnTo>
                    <a:lnTo>
                      <a:pt x="0" y="0"/>
                    </a:lnTo>
                    <a:lnTo>
                      <a:pt x="0" y="0"/>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8" name="Freeform 2540">
                <a:extLst>
                  <a:ext uri="{FF2B5EF4-FFF2-40B4-BE49-F238E27FC236}">
                    <a16:creationId xmlns:a16="http://schemas.microsoft.com/office/drawing/2014/main" id="{33D0183F-9F65-0552-5A84-423EA8CAF01B}"/>
                  </a:ext>
                </a:extLst>
              </p:cNvPr>
              <p:cNvSpPr>
                <a:spLocks/>
              </p:cNvSpPr>
              <p:nvPr/>
            </p:nvSpPr>
            <p:spPr bwMode="auto">
              <a:xfrm>
                <a:off x="5686" y="1644"/>
                <a:ext cx="10" cy="8"/>
              </a:xfrm>
              <a:custGeom>
                <a:avLst/>
                <a:gdLst>
                  <a:gd name="T0" fmla="*/ 10 w 10"/>
                  <a:gd name="T1" fmla="*/ 8 h 8"/>
                  <a:gd name="T2" fmla="*/ 10 w 10"/>
                  <a:gd name="T3" fmla="*/ 8 h 8"/>
                  <a:gd name="T4" fmla="*/ 4 w 10"/>
                  <a:gd name="T5" fmla="*/ 8 h 8"/>
                  <a:gd name="T6" fmla="*/ 2 w 10"/>
                  <a:gd name="T7" fmla="*/ 6 h 8"/>
                  <a:gd name="T8" fmla="*/ 0 w 10"/>
                  <a:gd name="T9" fmla="*/ 4 h 8"/>
                  <a:gd name="T10" fmla="*/ 0 w 10"/>
                  <a:gd name="T11" fmla="*/ 4 h 8"/>
                  <a:gd name="T12" fmla="*/ 0 w 10"/>
                  <a:gd name="T13" fmla="*/ 0 h 8"/>
                  <a:gd name="T14" fmla="*/ 2 w 10"/>
                  <a:gd name="T15" fmla="*/ 0 h 8"/>
                  <a:gd name="T16" fmla="*/ 2 w 10"/>
                  <a:gd name="T17" fmla="*/ 0 h 8"/>
                  <a:gd name="T18" fmla="*/ 4 w 10"/>
                  <a:gd name="T19" fmla="*/ 2 h 8"/>
                  <a:gd name="T20" fmla="*/ 6 w 10"/>
                  <a:gd name="T21" fmla="*/ 4 h 8"/>
                  <a:gd name="T22" fmla="*/ 8 w 10"/>
                  <a:gd name="T23" fmla="*/ 4 h 8"/>
                  <a:gd name="T24" fmla="*/ 10 w 10"/>
                  <a:gd name="T25" fmla="*/ 8 h 8"/>
                  <a:gd name="T26" fmla="*/ 10 w 10"/>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8"/>
                    </a:moveTo>
                    <a:lnTo>
                      <a:pt x="10" y="8"/>
                    </a:lnTo>
                    <a:lnTo>
                      <a:pt x="4" y="8"/>
                    </a:lnTo>
                    <a:lnTo>
                      <a:pt x="2" y="6"/>
                    </a:lnTo>
                    <a:lnTo>
                      <a:pt x="0" y="4"/>
                    </a:lnTo>
                    <a:lnTo>
                      <a:pt x="0" y="4"/>
                    </a:lnTo>
                    <a:lnTo>
                      <a:pt x="0" y="0"/>
                    </a:lnTo>
                    <a:lnTo>
                      <a:pt x="2" y="0"/>
                    </a:lnTo>
                    <a:lnTo>
                      <a:pt x="2" y="0"/>
                    </a:lnTo>
                    <a:lnTo>
                      <a:pt x="4" y="2"/>
                    </a:lnTo>
                    <a:lnTo>
                      <a:pt x="6" y="4"/>
                    </a:lnTo>
                    <a:lnTo>
                      <a:pt x="8" y="4"/>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9" name="Freeform 2541">
                <a:extLst>
                  <a:ext uri="{FF2B5EF4-FFF2-40B4-BE49-F238E27FC236}">
                    <a16:creationId xmlns:a16="http://schemas.microsoft.com/office/drawing/2014/main" id="{4BE019A1-3DC3-A659-098E-D54066C8FD39}"/>
                  </a:ext>
                </a:extLst>
              </p:cNvPr>
              <p:cNvSpPr>
                <a:spLocks/>
              </p:cNvSpPr>
              <p:nvPr/>
            </p:nvSpPr>
            <p:spPr bwMode="auto">
              <a:xfrm>
                <a:off x="5650" y="1638"/>
                <a:ext cx="4" cy="6"/>
              </a:xfrm>
              <a:custGeom>
                <a:avLst/>
                <a:gdLst>
                  <a:gd name="T0" fmla="*/ 4 w 4"/>
                  <a:gd name="T1" fmla="*/ 6 h 6"/>
                  <a:gd name="T2" fmla="*/ 4 w 4"/>
                  <a:gd name="T3" fmla="*/ 6 h 6"/>
                  <a:gd name="T4" fmla="*/ 0 w 4"/>
                  <a:gd name="T5" fmla="*/ 6 h 6"/>
                  <a:gd name="T6" fmla="*/ 0 w 4"/>
                  <a:gd name="T7" fmla="*/ 6 h 6"/>
                  <a:gd name="T8" fmla="*/ 0 w 4"/>
                  <a:gd name="T9" fmla="*/ 0 h 6"/>
                  <a:gd name="T10" fmla="*/ 2 w 4"/>
                  <a:gd name="T11" fmla="*/ 0 h 6"/>
                  <a:gd name="T12" fmla="*/ 4 w 4"/>
                  <a:gd name="T13" fmla="*/ 6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6"/>
                    </a:lnTo>
                    <a:lnTo>
                      <a:pt x="0" y="6"/>
                    </a:lnTo>
                    <a:lnTo>
                      <a:pt x="0" y="6"/>
                    </a:lnTo>
                    <a:lnTo>
                      <a:pt x="0" y="0"/>
                    </a:lnTo>
                    <a:lnTo>
                      <a:pt x="2"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0" name="Freeform 2542">
                <a:extLst>
                  <a:ext uri="{FF2B5EF4-FFF2-40B4-BE49-F238E27FC236}">
                    <a16:creationId xmlns:a16="http://schemas.microsoft.com/office/drawing/2014/main" id="{B0AECCE5-3038-D5D2-40E2-6EC1DF1DC44B}"/>
                  </a:ext>
                </a:extLst>
              </p:cNvPr>
              <p:cNvSpPr>
                <a:spLocks/>
              </p:cNvSpPr>
              <p:nvPr/>
            </p:nvSpPr>
            <p:spPr bwMode="auto">
              <a:xfrm>
                <a:off x="5574" y="1617"/>
                <a:ext cx="10" cy="15"/>
              </a:xfrm>
              <a:custGeom>
                <a:avLst/>
                <a:gdLst>
                  <a:gd name="T0" fmla="*/ 0 w 10"/>
                  <a:gd name="T1" fmla="*/ 13 h 15"/>
                  <a:gd name="T2" fmla="*/ 0 w 10"/>
                  <a:gd name="T3" fmla="*/ 13 h 15"/>
                  <a:gd name="T4" fmla="*/ 2 w 10"/>
                  <a:gd name="T5" fmla="*/ 2 h 15"/>
                  <a:gd name="T6" fmla="*/ 4 w 10"/>
                  <a:gd name="T7" fmla="*/ 0 h 15"/>
                  <a:gd name="T8" fmla="*/ 6 w 10"/>
                  <a:gd name="T9" fmla="*/ 0 h 15"/>
                  <a:gd name="T10" fmla="*/ 10 w 10"/>
                  <a:gd name="T11" fmla="*/ 4 h 15"/>
                  <a:gd name="T12" fmla="*/ 10 w 10"/>
                  <a:gd name="T13" fmla="*/ 4 h 15"/>
                  <a:gd name="T14" fmla="*/ 8 w 10"/>
                  <a:gd name="T15" fmla="*/ 6 h 15"/>
                  <a:gd name="T16" fmla="*/ 6 w 10"/>
                  <a:gd name="T17" fmla="*/ 11 h 15"/>
                  <a:gd name="T18" fmla="*/ 2 w 10"/>
                  <a:gd name="T19" fmla="*/ 15 h 15"/>
                  <a:gd name="T20" fmla="*/ 2 w 10"/>
                  <a:gd name="T21" fmla="*/ 15 h 15"/>
                  <a:gd name="T22" fmla="*/ 0 w 10"/>
                  <a:gd name="T23" fmla="*/ 13 h 15"/>
                  <a:gd name="T24" fmla="*/ 0 w 10"/>
                  <a:gd name="T2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5">
                    <a:moveTo>
                      <a:pt x="0" y="13"/>
                    </a:moveTo>
                    <a:lnTo>
                      <a:pt x="0" y="13"/>
                    </a:lnTo>
                    <a:lnTo>
                      <a:pt x="2" y="2"/>
                    </a:lnTo>
                    <a:lnTo>
                      <a:pt x="4" y="0"/>
                    </a:lnTo>
                    <a:lnTo>
                      <a:pt x="6" y="0"/>
                    </a:lnTo>
                    <a:lnTo>
                      <a:pt x="10" y="4"/>
                    </a:lnTo>
                    <a:lnTo>
                      <a:pt x="10" y="4"/>
                    </a:lnTo>
                    <a:lnTo>
                      <a:pt x="8" y="6"/>
                    </a:lnTo>
                    <a:lnTo>
                      <a:pt x="6" y="11"/>
                    </a:lnTo>
                    <a:lnTo>
                      <a:pt x="2" y="15"/>
                    </a:lnTo>
                    <a:lnTo>
                      <a:pt x="2" y="15"/>
                    </a:lnTo>
                    <a:lnTo>
                      <a:pt x="0" y="13"/>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1" name="Freeform 2543">
                <a:extLst>
                  <a:ext uri="{FF2B5EF4-FFF2-40B4-BE49-F238E27FC236}">
                    <a16:creationId xmlns:a16="http://schemas.microsoft.com/office/drawing/2014/main" id="{F2E790E7-6DB1-53DA-2F73-92BF8BBC9564}"/>
                  </a:ext>
                </a:extLst>
              </p:cNvPr>
              <p:cNvSpPr>
                <a:spLocks/>
              </p:cNvSpPr>
              <p:nvPr/>
            </p:nvSpPr>
            <p:spPr bwMode="auto">
              <a:xfrm>
                <a:off x="5706" y="1632"/>
                <a:ext cx="88" cy="92"/>
              </a:xfrm>
              <a:custGeom>
                <a:avLst/>
                <a:gdLst>
                  <a:gd name="T0" fmla="*/ 86 w 88"/>
                  <a:gd name="T1" fmla="*/ 86 h 92"/>
                  <a:gd name="T2" fmla="*/ 78 w 88"/>
                  <a:gd name="T3" fmla="*/ 92 h 92"/>
                  <a:gd name="T4" fmla="*/ 76 w 88"/>
                  <a:gd name="T5" fmla="*/ 90 h 92"/>
                  <a:gd name="T6" fmla="*/ 72 w 88"/>
                  <a:gd name="T7" fmla="*/ 78 h 92"/>
                  <a:gd name="T8" fmla="*/ 66 w 88"/>
                  <a:gd name="T9" fmla="*/ 64 h 92"/>
                  <a:gd name="T10" fmla="*/ 58 w 88"/>
                  <a:gd name="T11" fmla="*/ 64 h 92"/>
                  <a:gd name="T12" fmla="*/ 54 w 88"/>
                  <a:gd name="T13" fmla="*/ 70 h 92"/>
                  <a:gd name="T14" fmla="*/ 50 w 88"/>
                  <a:gd name="T15" fmla="*/ 70 h 92"/>
                  <a:gd name="T16" fmla="*/ 44 w 88"/>
                  <a:gd name="T17" fmla="*/ 54 h 92"/>
                  <a:gd name="T18" fmla="*/ 42 w 88"/>
                  <a:gd name="T19" fmla="*/ 52 h 92"/>
                  <a:gd name="T20" fmla="*/ 40 w 88"/>
                  <a:gd name="T21" fmla="*/ 54 h 92"/>
                  <a:gd name="T22" fmla="*/ 40 w 88"/>
                  <a:gd name="T23" fmla="*/ 58 h 92"/>
                  <a:gd name="T24" fmla="*/ 38 w 88"/>
                  <a:gd name="T25" fmla="*/ 58 h 92"/>
                  <a:gd name="T26" fmla="*/ 36 w 88"/>
                  <a:gd name="T27" fmla="*/ 56 h 92"/>
                  <a:gd name="T28" fmla="*/ 28 w 88"/>
                  <a:gd name="T29" fmla="*/ 46 h 92"/>
                  <a:gd name="T30" fmla="*/ 18 w 88"/>
                  <a:gd name="T31" fmla="*/ 46 h 92"/>
                  <a:gd name="T32" fmla="*/ 16 w 88"/>
                  <a:gd name="T33" fmla="*/ 50 h 92"/>
                  <a:gd name="T34" fmla="*/ 12 w 88"/>
                  <a:gd name="T35" fmla="*/ 50 h 92"/>
                  <a:gd name="T36" fmla="*/ 10 w 88"/>
                  <a:gd name="T37" fmla="*/ 42 h 92"/>
                  <a:gd name="T38" fmla="*/ 6 w 88"/>
                  <a:gd name="T39" fmla="*/ 34 h 92"/>
                  <a:gd name="T40" fmla="*/ 2 w 88"/>
                  <a:gd name="T41" fmla="*/ 28 h 92"/>
                  <a:gd name="T42" fmla="*/ 2 w 88"/>
                  <a:gd name="T43" fmla="*/ 4 h 92"/>
                  <a:gd name="T44" fmla="*/ 4 w 88"/>
                  <a:gd name="T45" fmla="*/ 4 h 92"/>
                  <a:gd name="T46" fmla="*/ 12 w 88"/>
                  <a:gd name="T47" fmla="*/ 16 h 92"/>
                  <a:gd name="T48" fmla="*/ 16 w 88"/>
                  <a:gd name="T49" fmla="*/ 22 h 92"/>
                  <a:gd name="T50" fmla="*/ 20 w 88"/>
                  <a:gd name="T51" fmla="*/ 22 h 92"/>
                  <a:gd name="T52" fmla="*/ 16 w 88"/>
                  <a:gd name="T53" fmla="*/ 12 h 92"/>
                  <a:gd name="T54" fmla="*/ 20 w 88"/>
                  <a:gd name="T55" fmla="*/ 2 h 92"/>
                  <a:gd name="T56" fmla="*/ 24 w 88"/>
                  <a:gd name="T57" fmla="*/ 0 h 92"/>
                  <a:gd name="T58" fmla="*/ 26 w 88"/>
                  <a:gd name="T59" fmla="*/ 2 h 92"/>
                  <a:gd name="T60" fmla="*/ 34 w 88"/>
                  <a:gd name="T61" fmla="*/ 6 h 92"/>
                  <a:gd name="T62" fmla="*/ 42 w 88"/>
                  <a:gd name="T63" fmla="*/ 6 h 92"/>
                  <a:gd name="T64" fmla="*/ 50 w 88"/>
                  <a:gd name="T65" fmla="*/ 4 h 92"/>
                  <a:gd name="T66" fmla="*/ 52 w 88"/>
                  <a:gd name="T67" fmla="*/ 8 h 92"/>
                  <a:gd name="T68" fmla="*/ 54 w 88"/>
                  <a:gd name="T69" fmla="*/ 10 h 92"/>
                  <a:gd name="T70" fmla="*/ 54 w 88"/>
                  <a:gd name="T71" fmla="*/ 6 h 92"/>
                  <a:gd name="T72" fmla="*/ 58 w 88"/>
                  <a:gd name="T73" fmla="*/ 2 h 92"/>
                  <a:gd name="T74" fmla="*/ 64 w 88"/>
                  <a:gd name="T75" fmla="*/ 8 h 92"/>
                  <a:gd name="T76" fmla="*/ 84 w 88"/>
                  <a:gd name="T77" fmla="*/ 8 h 92"/>
                  <a:gd name="T78" fmla="*/ 86 w 88"/>
                  <a:gd name="T79" fmla="*/ 10 h 92"/>
                  <a:gd name="T80" fmla="*/ 88 w 88"/>
                  <a:gd name="T81" fmla="*/ 14 h 92"/>
                  <a:gd name="T82" fmla="*/ 82 w 88"/>
                  <a:gd name="T83" fmla="*/ 26 h 92"/>
                  <a:gd name="T84" fmla="*/ 76 w 88"/>
                  <a:gd name="T85" fmla="*/ 26 h 92"/>
                  <a:gd name="T86" fmla="*/ 72 w 88"/>
                  <a:gd name="T87" fmla="*/ 24 h 92"/>
                  <a:gd name="T88" fmla="*/ 68 w 88"/>
                  <a:gd name="T89" fmla="*/ 32 h 92"/>
                  <a:gd name="T90" fmla="*/ 66 w 88"/>
                  <a:gd name="T91" fmla="*/ 34 h 92"/>
                  <a:gd name="T92" fmla="*/ 64 w 88"/>
                  <a:gd name="T93" fmla="*/ 40 h 92"/>
                  <a:gd name="T94" fmla="*/ 64 w 88"/>
                  <a:gd name="T95" fmla="*/ 44 h 92"/>
                  <a:gd name="T96" fmla="*/ 68 w 88"/>
                  <a:gd name="T97" fmla="*/ 48 h 92"/>
                  <a:gd name="T98" fmla="*/ 74 w 88"/>
                  <a:gd name="T99" fmla="*/ 60 h 92"/>
                  <a:gd name="T100" fmla="*/ 82 w 88"/>
                  <a:gd name="T101" fmla="*/ 72 h 92"/>
                  <a:gd name="T102" fmla="*/ 84 w 88"/>
                  <a:gd name="T103" fmla="*/ 76 h 92"/>
                  <a:gd name="T104" fmla="*/ 86 w 88"/>
                  <a:gd name="T105" fmla="*/ 80 h 92"/>
                  <a:gd name="T106" fmla="*/ 86 w 88"/>
                  <a:gd name="T10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92">
                    <a:moveTo>
                      <a:pt x="86" y="86"/>
                    </a:moveTo>
                    <a:lnTo>
                      <a:pt x="86" y="86"/>
                    </a:lnTo>
                    <a:lnTo>
                      <a:pt x="82" y="90"/>
                    </a:lnTo>
                    <a:lnTo>
                      <a:pt x="78" y="92"/>
                    </a:lnTo>
                    <a:lnTo>
                      <a:pt x="78" y="92"/>
                    </a:lnTo>
                    <a:lnTo>
                      <a:pt x="76" y="90"/>
                    </a:lnTo>
                    <a:lnTo>
                      <a:pt x="72" y="78"/>
                    </a:lnTo>
                    <a:lnTo>
                      <a:pt x="72" y="78"/>
                    </a:lnTo>
                    <a:lnTo>
                      <a:pt x="70" y="68"/>
                    </a:lnTo>
                    <a:lnTo>
                      <a:pt x="66" y="64"/>
                    </a:lnTo>
                    <a:lnTo>
                      <a:pt x="62" y="62"/>
                    </a:lnTo>
                    <a:lnTo>
                      <a:pt x="58" y="64"/>
                    </a:lnTo>
                    <a:lnTo>
                      <a:pt x="58" y="64"/>
                    </a:lnTo>
                    <a:lnTo>
                      <a:pt x="54" y="70"/>
                    </a:lnTo>
                    <a:lnTo>
                      <a:pt x="52" y="72"/>
                    </a:lnTo>
                    <a:lnTo>
                      <a:pt x="50" y="70"/>
                    </a:lnTo>
                    <a:lnTo>
                      <a:pt x="46" y="66"/>
                    </a:lnTo>
                    <a:lnTo>
                      <a:pt x="44" y="54"/>
                    </a:lnTo>
                    <a:lnTo>
                      <a:pt x="44" y="54"/>
                    </a:lnTo>
                    <a:lnTo>
                      <a:pt x="42" y="52"/>
                    </a:lnTo>
                    <a:lnTo>
                      <a:pt x="42" y="52"/>
                    </a:lnTo>
                    <a:lnTo>
                      <a:pt x="40" y="54"/>
                    </a:lnTo>
                    <a:lnTo>
                      <a:pt x="40" y="54"/>
                    </a:lnTo>
                    <a:lnTo>
                      <a:pt x="40" y="58"/>
                    </a:lnTo>
                    <a:lnTo>
                      <a:pt x="40" y="58"/>
                    </a:lnTo>
                    <a:lnTo>
                      <a:pt x="38" y="58"/>
                    </a:lnTo>
                    <a:lnTo>
                      <a:pt x="36" y="56"/>
                    </a:lnTo>
                    <a:lnTo>
                      <a:pt x="36" y="56"/>
                    </a:lnTo>
                    <a:lnTo>
                      <a:pt x="32" y="48"/>
                    </a:lnTo>
                    <a:lnTo>
                      <a:pt x="28" y="46"/>
                    </a:lnTo>
                    <a:lnTo>
                      <a:pt x="24" y="46"/>
                    </a:lnTo>
                    <a:lnTo>
                      <a:pt x="18" y="46"/>
                    </a:lnTo>
                    <a:lnTo>
                      <a:pt x="18" y="46"/>
                    </a:lnTo>
                    <a:lnTo>
                      <a:pt x="16" y="50"/>
                    </a:lnTo>
                    <a:lnTo>
                      <a:pt x="14" y="50"/>
                    </a:lnTo>
                    <a:lnTo>
                      <a:pt x="12" y="50"/>
                    </a:lnTo>
                    <a:lnTo>
                      <a:pt x="12" y="50"/>
                    </a:lnTo>
                    <a:lnTo>
                      <a:pt x="10" y="42"/>
                    </a:lnTo>
                    <a:lnTo>
                      <a:pt x="8" y="38"/>
                    </a:lnTo>
                    <a:lnTo>
                      <a:pt x="6" y="34"/>
                    </a:lnTo>
                    <a:lnTo>
                      <a:pt x="6" y="34"/>
                    </a:lnTo>
                    <a:lnTo>
                      <a:pt x="2" y="28"/>
                    </a:lnTo>
                    <a:lnTo>
                      <a:pt x="0" y="22"/>
                    </a:lnTo>
                    <a:lnTo>
                      <a:pt x="2" y="4"/>
                    </a:lnTo>
                    <a:lnTo>
                      <a:pt x="2" y="4"/>
                    </a:lnTo>
                    <a:lnTo>
                      <a:pt x="4" y="4"/>
                    </a:lnTo>
                    <a:lnTo>
                      <a:pt x="8" y="6"/>
                    </a:lnTo>
                    <a:lnTo>
                      <a:pt x="12" y="16"/>
                    </a:lnTo>
                    <a:lnTo>
                      <a:pt x="12" y="16"/>
                    </a:lnTo>
                    <a:lnTo>
                      <a:pt x="16" y="22"/>
                    </a:lnTo>
                    <a:lnTo>
                      <a:pt x="18" y="22"/>
                    </a:lnTo>
                    <a:lnTo>
                      <a:pt x="20" y="22"/>
                    </a:lnTo>
                    <a:lnTo>
                      <a:pt x="20" y="22"/>
                    </a:lnTo>
                    <a:lnTo>
                      <a:pt x="16" y="12"/>
                    </a:lnTo>
                    <a:lnTo>
                      <a:pt x="18" y="6"/>
                    </a:lnTo>
                    <a:lnTo>
                      <a:pt x="20" y="2"/>
                    </a:lnTo>
                    <a:lnTo>
                      <a:pt x="24" y="0"/>
                    </a:lnTo>
                    <a:lnTo>
                      <a:pt x="24" y="0"/>
                    </a:lnTo>
                    <a:lnTo>
                      <a:pt x="26" y="2"/>
                    </a:lnTo>
                    <a:lnTo>
                      <a:pt x="26" y="2"/>
                    </a:lnTo>
                    <a:lnTo>
                      <a:pt x="30" y="6"/>
                    </a:lnTo>
                    <a:lnTo>
                      <a:pt x="34" y="6"/>
                    </a:lnTo>
                    <a:lnTo>
                      <a:pt x="42" y="6"/>
                    </a:lnTo>
                    <a:lnTo>
                      <a:pt x="42" y="6"/>
                    </a:lnTo>
                    <a:lnTo>
                      <a:pt x="48" y="4"/>
                    </a:lnTo>
                    <a:lnTo>
                      <a:pt x="50" y="4"/>
                    </a:lnTo>
                    <a:lnTo>
                      <a:pt x="52" y="8"/>
                    </a:lnTo>
                    <a:lnTo>
                      <a:pt x="52" y="8"/>
                    </a:lnTo>
                    <a:lnTo>
                      <a:pt x="52" y="10"/>
                    </a:lnTo>
                    <a:lnTo>
                      <a:pt x="54" y="10"/>
                    </a:lnTo>
                    <a:lnTo>
                      <a:pt x="54" y="6"/>
                    </a:lnTo>
                    <a:lnTo>
                      <a:pt x="54" y="6"/>
                    </a:lnTo>
                    <a:lnTo>
                      <a:pt x="56" y="2"/>
                    </a:lnTo>
                    <a:lnTo>
                      <a:pt x="58" y="2"/>
                    </a:lnTo>
                    <a:lnTo>
                      <a:pt x="58" y="2"/>
                    </a:lnTo>
                    <a:lnTo>
                      <a:pt x="64" y="8"/>
                    </a:lnTo>
                    <a:lnTo>
                      <a:pt x="72" y="10"/>
                    </a:lnTo>
                    <a:lnTo>
                      <a:pt x="84" y="8"/>
                    </a:lnTo>
                    <a:lnTo>
                      <a:pt x="84" y="8"/>
                    </a:lnTo>
                    <a:lnTo>
                      <a:pt x="86" y="10"/>
                    </a:lnTo>
                    <a:lnTo>
                      <a:pt x="88" y="14"/>
                    </a:lnTo>
                    <a:lnTo>
                      <a:pt x="88" y="14"/>
                    </a:lnTo>
                    <a:lnTo>
                      <a:pt x="86" y="22"/>
                    </a:lnTo>
                    <a:lnTo>
                      <a:pt x="82" y="26"/>
                    </a:lnTo>
                    <a:lnTo>
                      <a:pt x="80" y="28"/>
                    </a:lnTo>
                    <a:lnTo>
                      <a:pt x="76" y="26"/>
                    </a:lnTo>
                    <a:lnTo>
                      <a:pt x="76" y="26"/>
                    </a:lnTo>
                    <a:lnTo>
                      <a:pt x="72" y="24"/>
                    </a:lnTo>
                    <a:lnTo>
                      <a:pt x="70" y="26"/>
                    </a:lnTo>
                    <a:lnTo>
                      <a:pt x="68" y="32"/>
                    </a:lnTo>
                    <a:lnTo>
                      <a:pt x="68" y="32"/>
                    </a:lnTo>
                    <a:lnTo>
                      <a:pt x="66" y="34"/>
                    </a:lnTo>
                    <a:lnTo>
                      <a:pt x="64" y="36"/>
                    </a:lnTo>
                    <a:lnTo>
                      <a:pt x="64" y="40"/>
                    </a:lnTo>
                    <a:lnTo>
                      <a:pt x="64" y="40"/>
                    </a:lnTo>
                    <a:lnTo>
                      <a:pt x="64" y="44"/>
                    </a:lnTo>
                    <a:lnTo>
                      <a:pt x="68" y="48"/>
                    </a:lnTo>
                    <a:lnTo>
                      <a:pt x="68" y="48"/>
                    </a:lnTo>
                    <a:lnTo>
                      <a:pt x="72" y="52"/>
                    </a:lnTo>
                    <a:lnTo>
                      <a:pt x="74" y="60"/>
                    </a:lnTo>
                    <a:lnTo>
                      <a:pt x="78" y="68"/>
                    </a:lnTo>
                    <a:lnTo>
                      <a:pt x="82" y="72"/>
                    </a:lnTo>
                    <a:lnTo>
                      <a:pt x="82" y="72"/>
                    </a:lnTo>
                    <a:lnTo>
                      <a:pt x="84" y="76"/>
                    </a:lnTo>
                    <a:lnTo>
                      <a:pt x="84" y="76"/>
                    </a:lnTo>
                    <a:lnTo>
                      <a:pt x="86" y="80"/>
                    </a:lnTo>
                    <a:lnTo>
                      <a:pt x="86" y="86"/>
                    </a:lnTo>
                    <a:lnTo>
                      <a:pt x="86"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2" name="Freeform 2544">
                <a:extLst>
                  <a:ext uri="{FF2B5EF4-FFF2-40B4-BE49-F238E27FC236}">
                    <a16:creationId xmlns:a16="http://schemas.microsoft.com/office/drawing/2014/main" id="{125B2441-57CF-2034-21AF-07A68DA93771}"/>
                  </a:ext>
                </a:extLst>
              </p:cNvPr>
              <p:cNvSpPr>
                <a:spLocks/>
              </p:cNvSpPr>
              <p:nvPr/>
            </p:nvSpPr>
            <p:spPr bwMode="auto">
              <a:xfrm>
                <a:off x="5678" y="1636"/>
                <a:ext cx="40" cy="60"/>
              </a:xfrm>
              <a:custGeom>
                <a:avLst/>
                <a:gdLst>
                  <a:gd name="T0" fmla="*/ 30 w 40"/>
                  <a:gd name="T1" fmla="*/ 0 h 60"/>
                  <a:gd name="T2" fmla="*/ 30 w 40"/>
                  <a:gd name="T3" fmla="*/ 0 h 60"/>
                  <a:gd name="T4" fmla="*/ 30 w 40"/>
                  <a:gd name="T5" fmla="*/ 12 h 60"/>
                  <a:gd name="T6" fmla="*/ 32 w 40"/>
                  <a:gd name="T7" fmla="*/ 22 h 60"/>
                  <a:gd name="T8" fmla="*/ 36 w 40"/>
                  <a:gd name="T9" fmla="*/ 28 h 60"/>
                  <a:gd name="T10" fmla="*/ 40 w 40"/>
                  <a:gd name="T11" fmla="*/ 34 h 60"/>
                  <a:gd name="T12" fmla="*/ 40 w 40"/>
                  <a:gd name="T13" fmla="*/ 34 h 60"/>
                  <a:gd name="T14" fmla="*/ 40 w 40"/>
                  <a:gd name="T15" fmla="*/ 38 h 60"/>
                  <a:gd name="T16" fmla="*/ 40 w 40"/>
                  <a:gd name="T17" fmla="*/ 44 h 60"/>
                  <a:gd name="T18" fmla="*/ 40 w 40"/>
                  <a:gd name="T19" fmla="*/ 44 h 60"/>
                  <a:gd name="T20" fmla="*/ 38 w 40"/>
                  <a:gd name="T21" fmla="*/ 48 h 60"/>
                  <a:gd name="T22" fmla="*/ 38 w 40"/>
                  <a:gd name="T23" fmla="*/ 48 h 60"/>
                  <a:gd name="T24" fmla="*/ 34 w 40"/>
                  <a:gd name="T25" fmla="*/ 54 h 60"/>
                  <a:gd name="T26" fmla="*/ 32 w 40"/>
                  <a:gd name="T27" fmla="*/ 56 h 60"/>
                  <a:gd name="T28" fmla="*/ 28 w 40"/>
                  <a:gd name="T29" fmla="*/ 58 h 60"/>
                  <a:gd name="T30" fmla="*/ 24 w 40"/>
                  <a:gd name="T31" fmla="*/ 56 h 60"/>
                  <a:gd name="T32" fmla="*/ 24 w 40"/>
                  <a:gd name="T33" fmla="*/ 56 h 60"/>
                  <a:gd name="T34" fmla="*/ 22 w 40"/>
                  <a:gd name="T35" fmla="*/ 56 h 60"/>
                  <a:gd name="T36" fmla="*/ 20 w 40"/>
                  <a:gd name="T37" fmla="*/ 56 h 60"/>
                  <a:gd name="T38" fmla="*/ 16 w 40"/>
                  <a:gd name="T39" fmla="*/ 58 h 60"/>
                  <a:gd name="T40" fmla="*/ 16 w 40"/>
                  <a:gd name="T41" fmla="*/ 58 h 60"/>
                  <a:gd name="T42" fmla="*/ 12 w 40"/>
                  <a:gd name="T43" fmla="*/ 60 h 60"/>
                  <a:gd name="T44" fmla="*/ 8 w 40"/>
                  <a:gd name="T45" fmla="*/ 60 h 60"/>
                  <a:gd name="T46" fmla="*/ 4 w 40"/>
                  <a:gd name="T47" fmla="*/ 56 h 60"/>
                  <a:gd name="T48" fmla="*/ 0 w 40"/>
                  <a:gd name="T49" fmla="*/ 48 h 60"/>
                  <a:gd name="T50" fmla="*/ 0 w 40"/>
                  <a:gd name="T51" fmla="*/ 48 h 60"/>
                  <a:gd name="T52" fmla="*/ 2 w 40"/>
                  <a:gd name="T53" fmla="*/ 48 h 60"/>
                  <a:gd name="T54" fmla="*/ 4 w 40"/>
                  <a:gd name="T55" fmla="*/ 48 h 60"/>
                  <a:gd name="T56" fmla="*/ 6 w 40"/>
                  <a:gd name="T57" fmla="*/ 44 h 60"/>
                  <a:gd name="T58" fmla="*/ 8 w 40"/>
                  <a:gd name="T59" fmla="*/ 40 h 60"/>
                  <a:gd name="T60" fmla="*/ 8 w 40"/>
                  <a:gd name="T61" fmla="*/ 40 h 60"/>
                  <a:gd name="T62" fmla="*/ 8 w 40"/>
                  <a:gd name="T63" fmla="*/ 36 h 60"/>
                  <a:gd name="T64" fmla="*/ 8 w 40"/>
                  <a:gd name="T65" fmla="*/ 34 h 60"/>
                  <a:gd name="T66" fmla="*/ 6 w 40"/>
                  <a:gd name="T67" fmla="*/ 32 h 60"/>
                  <a:gd name="T68" fmla="*/ 6 w 40"/>
                  <a:gd name="T69" fmla="*/ 26 h 60"/>
                  <a:gd name="T70" fmla="*/ 6 w 40"/>
                  <a:gd name="T71" fmla="*/ 26 h 60"/>
                  <a:gd name="T72" fmla="*/ 20 w 40"/>
                  <a:gd name="T73" fmla="*/ 30 h 60"/>
                  <a:gd name="T74" fmla="*/ 20 w 40"/>
                  <a:gd name="T75" fmla="*/ 30 h 60"/>
                  <a:gd name="T76" fmla="*/ 22 w 40"/>
                  <a:gd name="T77" fmla="*/ 26 h 60"/>
                  <a:gd name="T78" fmla="*/ 20 w 40"/>
                  <a:gd name="T79" fmla="*/ 22 h 60"/>
                  <a:gd name="T80" fmla="*/ 20 w 40"/>
                  <a:gd name="T81" fmla="*/ 20 h 60"/>
                  <a:gd name="T82" fmla="*/ 20 w 40"/>
                  <a:gd name="T83" fmla="*/ 16 h 60"/>
                  <a:gd name="T84" fmla="*/ 20 w 40"/>
                  <a:gd name="T85" fmla="*/ 16 h 60"/>
                  <a:gd name="T86" fmla="*/ 22 w 40"/>
                  <a:gd name="T87" fmla="*/ 12 h 60"/>
                  <a:gd name="T88" fmla="*/ 22 w 40"/>
                  <a:gd name="T89" fmla="*/ 12 h 60"/>
                  <a:gd name="T90" fmla="*/ 22 w 40"/>
                  <a:gd name="T91" fmla="*/ 4 h 60"/>
                  <a:gd name="T92" fmla="*/ 24 w 40"/>
                  <a:gd name="T93" fmla="*/ 0 h 60"/>
                  <a:gd name="T94" fmla="*/ 26 w 40"/>
                  <a:gd name="T95" fmla="*/ 0 h 60"/>
                  <a:gd name="T96" fmla="*/ 30 w 40"/>
                  <a:gd name="T97" fmla="*/ 0 h 60"/>
                  <a:gd name="T98" fmla="*/ 30 w 40"/>
                  <a:gd name="T9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60">
                    <a:moveTo>
                      <a:pt x="30" y="0"/>
                    </a:moveTo>
                    <a:lnTo>
                      <a:pt x="30" y="0"/>
                    </a:lnTo>
                    <a:lnTo>
                      <a:pt x="30" y="12"/>
                    </a:lnTo>
                    <a:lnTo>
                      <a:pt x="32" y="22"/>
                    </a:lnTo>
                    <a:lnTo>
                      <a:pt x="36" y="28"/>
                    </a:lnTo>
                    <a:lnTo>
                      <a:pt x="40" y="34"/>
                    </a:lnTo>
                    <a:lnTo>
                      <a:pt x="40" y="34"/>
                    </a:lnTo>
                    <a:lnTo>
                      <a:pt x="40" y="38"/>
                    </a:lnTo>
                    <a:lnTo>
                      <a:pt x="40" y="44"/>
                    </a:lnTo>
                    <a:lnTo>
                      <a:pt x="40" y="44"/>
                    </a:lnTo>
                    <a:lnTo>
                      <a:pt x="38" y="48"/>
                    </a:lnTo>
                    <a:lnTo>
                      <a:pt x="38" y="48"/>
                    </a:lnTo>
                    <a:lnTo>
                      <a:pt x="34" y="54"/>
                    </a:lnTo>
                    <a:lnTo>
                      <a:pt x="32" y="56"/>
                    </a:lnTo>
                    <a:lnTo>
                      <a:pt x="28" y="58"/>
                    </a:lnTo>
                    <a:lnTo>
                      <a:pt x="24" y="56"/>
                    </a:lnTo>
                    <a:lnTo>
                      <a:pt x="24" y="56"/>
                    </a:lnTo>
                    <a:lnTo>
                      <a:pt x="22" y="56"/>
                    </a:lnTo>
                    <a:lnTo>
                      <a:pt x="20" y="56"/>
                    </a:lnTo>
                    <a:lnTo>
                      <a:pt x="16" y="58"/>
                    </a:lnTo>
                    <a:lnTo>
                      <a:pt x="16" y="58"/>
                    </a:lnTo>
                    <a:lnTo>
                      <a:pt x="12" y="60"/>
                    </a:lnTo>
                    <a:lnTo>
                      <a:pt x="8" y="60"/>
                    </a:lnTo>
                    <a:lnTo>
                      <a:pt x="4" y="56"/>
                    </a:lnTo>
                    <a:lnTo>
                      <a:pt x="0" y="48"/>
                    </a:lnTo>
                    <a:lnTo>
                      <a:pt x="0" y="48"/>
                    </a:lnTo>
                    <a:lnTo>
                      <a:pt x="2" y="48"/>
                    </a:lnTo>
                    <a:lnTo>
                      <a:pt x="4" y="48"/>
                    </a:lnTo>
                    <a:lnTo>
                      <a:pt x="6" y="44"/>
                    </a:lnTo>
                    <a:lnTo>
                      <a:pt x="8" y="40"/>
                    </a:lnTo>
                    <a:lnTo>
                      <a:pt x="8" y="40"/>
                    </a:lnTo>
                    <a:lnTo>
                      <a:pt x="8" y="36"/>
                    </a:lnTo>
                    <a:lnTo>
                      <a:pt x="8" y="34"/>
                    </a:lnTo>
                    <a:lnTo>
                      <a:pt x="6" y="32"/>
                    </a:lnTo>
                    <a:lnTo>
                      <a:pt x="6" y="26"/>
                    </a:lnTo>
                    <a:lnTo>
                      <a:pt x="6" y="26"/>
                    </a:lnTo>
                    <a:lnTo>
                      <a:pt x="20" y="30"/>
                    </a:lnTo>
                    <a:lnTo>
                      <a:pt x="20" y="30"/>
                    </a:lnTo>
                    <a:lnTo>
                      <a:pt x="22" y="26"/>
                    </a:lnTo>
                    <a:lnTo>
                      <a:pt x="20" y="22"/>
                    </a:lnTo>
                    <a:lnTo>
                      <a:pt x="20" y="20"/>
                    </a:lnTo>
                    <a:lnTo>
                      <a:pt x="20" y="16"/>
                    </a:lnTo>
                    <a:lnTo>
                      <a:pt x="20" y="16"/>
                    </a:lnTo>
                    <a:lnTo>
                      <a:pt x="22" y="12"/>
                    </a:lnTo>
                    <a:lnTo>
                      <a:pt x="22" y="12"/>
                    </a:lnTo>
                    <a:lnTo>
                      <a:pt x="22" y="4"/>
                    </a:lnTo>
                    <a:lnTo>
                      <a:pt x="24" y="0"/>
                    </a:lnTo>
                    <a:lnTo>
                      <a:pt x="2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3" name="Freeform 2545">
                <a:extLst>
                  <a:ext uri="{FF2B5EF4-FFF2-40B4-BE49-F238E27FC236}">
                    <a16:creationId xmlns:a16="http://schemas.microsoft.com/office/drawing/2014/main" id="{B57EAC16-A9A0-53A1-0A23-64509D3D2014}"/>
                  </a:ext>
                </a:extLst>
              </p:cNvPr>
              <p:cNvSpPr>
                <a:spLocks/>
              </p:cNvSpPr>
              <p:nvPr/>
            </p:nvSpPr>
            <p:spPr bwMode="auto">
              <a:xfrm>
                <a:off x="5726" y="1605"/>
                <a:ext cx="48" cy="31"/>
              </a:xfrm>
              <a:custGeom>
                <a:avLst/>
                <a:gdLst>
                  <a:gd name="T0" fmla="*/ 4 w 48"/>
                  <a:gd name="T1" fmla="*/ 31 h 31"/>
                  <a:gd name="T2" fmla="*/ 4 w 48"/>
                  <a:gd name="T3" fmla="*/ 31 h 31"/>
                  <a:gd name="T4" fmla="*/ 4 w 48"/>
                  <a:gd name="T5" fmla="*/ 27 h 31"/>
                  <a:gd name="T6" fmla="*/ 4 w 48"/>
                  <a:gd name="T7" fmla="*/ 27 h 31"/>
                  <a:gd name="T8" fmla="*/ 0 w 48"/>
                  <a:gd name="T9" fmla="*/ 16 h 31"/>
                  <a:gd name="T10" fmla="*/ 0 w 48"/>
                  <a:gd name="T11" fmla="*/ 16 h 31"/>
                  <a:gd name="T12" fmla="*/ 0 w 48"/>
                  <a:gd name="T13" fmla="*/ 16 h 31"/>
                  <a:gd name="T14" fmla="*/ 4 w 48"/>
                  <a:gd name="T15" fmla="*/ 12 h 31"/>
                  <a:gd name="T16" fmla="*/ 8 w 48"/>
                  <a:gd name="T17" fmla="*/ 12 h 31"/>
                  <a:gd name="T18" fmla="*/ 18 w 48"/>
                  <a:gd name="T19" fmla="*/ 12 h 31"/>
                  <a:gd name="T20" fmla="*/ 18 w 48"/>
                  <a:gd name="T21" fmla="*/ 12 h 31"/>
                  <a:gd name="T22" fmla="*/ 22 w 48"/>
                  <a:gd name="T23" fmla="*/ 16 h 31"/>
                  <a:gd name="T24" fmla="*/ 22 w 48"/>
                  <a:gd name="T25" fmla="*/ 16 h 31"/>
                  <a:gd name="T26" fmla="*/ 26 w 48"/>
                  <a:gd name="T27" fmla="*/ 16 h 31"/>
                  <a:gd name="T28" fmla="*/ 26 w 48"/>
                  <a:gd name="T29" fmla="*/ 14 h 31"/>
                  <a:gd name="T30" fmla="*/ 26 w 48"/>
                  <a:gd name="T31" fmla="*/ 10 h 31"/>
                  <a:gd name="T32" fmla="*/ 26 w 48"/>
                  <a:gd name="T33" fmla="*/ 10 h 31"/>
                  <a:gd name="T34" fmla="*/ 28 w 48"/>
                  <a:gd name="T35" fmla="*/ 4 h 31"/>
                  <a:gd name="T36" fmla="*/ 30 w 48"/>
                  <a:gd name="T37" fmla="*/ 2 h 31"/>
                  <a:gd name="T38" fmla="*/ 30 w 48"/>
                  <a:gd name="T39" fmla="*/ 2 h 31"/>
                  <a:gd name="T40" fmla="*/ 32 w 48"/>
                  <a:gd name="T41" fmla="*/ 4 h 31"/>
                  <a:gd name="T42" fmla="*/ 34 w 48"/>
                  <a:gd name="T43" fmla="*/ 8 h 31"/>
                  <a:gd name="T44" fmla="*/ 34 w 48"/>
                  <a:gd name="T45" fmla="*/ 8 h 31"/>
                  <a:gd name="T46" fmla="*/ 36 w 48"/>
                  <a:gd name="T47" fmla="*/ 12 h 31"/>
                  <a:gd name="T48" fmla="*/ 38 w 48"/>
                  <a:gd name="T49" fmla="*/ 12 h 31"/>
                  <a:gd name="T50" fmla="*/ 40 w 48"/>
                  <a:gd name="T51" fmla="*/ 10 h 31"/>
                  <a:gd name="T52" fmla="*/ 42 w 48"/>
                  <a:gd name="T53" fmla="*/ 6 h 31"/>
                  <a:gd name="T54" fmla="*/ 42 w 48"/>
                  <a:gd name="T55" fmla="*/ 6 h 31"/>
                  <a:gd name="T56" fmla="*/ 46 w 48"/>
                  <a:gd name="T57" fmla="*/ 0 h 31"/>
                  <a:gd name="T58" fmla="*/ 46 w 48"/>
                  <a:gd name="T59" fmla="*/ 0 h 31"/>
                  <a:gd name="T60" fmla="*/ 48 w 48"/>
                  <a:gd name="T61" fmla="*/ 4 h 31"/>
                  <a:gd name="T62" fmla="*/ 48 w 48"/>
                  <a:gd name="T63" fmla="*/ 4 h 31"/>
                  <a:gd name="T64" fmla="*/ 48 w 48"/>
                  <a:gd name="T65" fmla="*/ 10 h 31"/>
                  <a:gd name="T66" fmla="*/ 48 w 48"/>
                  <a:gd name="T67" fmla="*/ 10 h 31"/>
                  <a:gd name="T68" fmla="*/ 48 w 48"/>
                  <a:gd name="T69" fmla="*/ 23 h 31"/>
                  <a:gd name="T70" fmla="*/ 46 w 48"/>
                  <a:gd name="T71" fmla="*/ 29 h 31"/>
                  <a:gd name="T72" fmla="*/ 42 w 48"/>
                  <a:gd name="T73" fmla="*/ 31 h 31"/>
                  <a:gd name="T74" fmla="*/ 38 w 48"/>
                  <a:gd name="T75" fmla="*/ 29 h 31"/>
                  <a:gd name="T76" fmla="*/ 38 w 48"/>
                  <a:gd name="T77" fmla="*/ 29 h 31"/>
                  <a:gd name="T78" fmla="*/ 36 w 48"/>
                  <a:gd name="T79" fmla="*/ 29 h 31"/>
                  <a:gd name="T80" fmla="*/ 34 w 48"/>
                  <a:gd name="T81" fmla="*/ 29 h 31"/>
                  <a:gd name="T82" fmla="*/ 34 w 48"/>
                  <a:gd name="T83" fmla="*/ 29 h 31"/>
                  <a:gd name="T84" fmla="*/ 26 w 48"/>
                  <a:gd name="T85" fmla="*/ 31 h 31"/>
                  <a:gd name="T86" fmla="*/ 20 w 48"/>
                  <a:gd name="T87" fmla="*/ 31 h 31"/>
                  <a:gd name="T88" fmla="*/ 12 w 48"/>
                  <a:gd name="T89" fmla="*/ 31 h 31"/>
                  <a:gd name="T90" fmla="*/ 4 w 48"/>
                  <a:gd name="T91" fmla="*/ 31 h 31"/>
                  <a:gd name="T92" fmla="*/ 4 w 48"/>
                  <a:gd name="T9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1">
                    <a:moveTo>
                      <a:pt x="4" y="31"/>
                    </a:moveTo>
                    <a:lnTo>
                      <a:pt x="4" y="31"/>
                    </a:lnTo>
                    <a:lnTo>
                      <a:pt x="4" y="27"/>
                    </a:lnTo>
                    <a:lnTo>
                      <a:pt x="4" y="27"/>
                    </a:lnTo>
                    <a:lnTo>
                      <a:pt x="0" y="16"/>
                    </a:lnTo>
                    <a:lnTo>
                      <a:pt x="0" y="16"/>
                    </a:lnTo>
                    <a:lnTo>
                      <a:pt x="0" y="16"/>
                    </a:lnTo>
                    <a:lnTo>
                      <a:pt x="4" y="12"/>
                    </a:lnTo>
                    <a:lnTo>
                      <a:pt x="8" y="12"/>
                    </a:lnTo>
                    <a:lnTo>
                      <a:pt x="18" y="12"/>
                    </a:lnTo>
                    <a:lnTo>
                      <a:pt x="18" y="12"/>
                    </a:lnTo>
                    <a:lnTo>
                      <a:pt x="22" y="16"/>
                    </a:lnTo>
                    <a:lnTo>
                      <a:pt x="22" y="16"/>
                    </a:lnTo>
                    <a:lnTo>
                      <a:pt x="26" y="16"/>
                    </a:lnTo>
                    <a:lnTo>
                      <a:pt x="26" y="14"/>
                    </a:lnTo>
                    <a:lnTo>
                      <a:pt x="26" y="10"/>
                    </a:lnTo>
                    <a:lnTo>
                      <a:pt x="26" y="10"/>
                    </a:lnTo>
                    <a:lnTo>
                      <a:pt x="28" y="4"/>
                    </a:lnTo>
                    <a:lnTo>
                      <a:pt x="30" y="2"/>
                    </a:lnTo>
                    <a:lnTo>
                      <a:pt x="30" y="2"/>
                    </a:lnTo>
                    <a:lnTo>
                      <a:pt x="32" y="4"/>
                    </a:lnTo>
                    <a:lnTo>
                      <a:pt x="34" y="8"/>
                    </a:lnTo>
                    <a:lnTo>
                      <a:pt x="34" y="8"/>
                    </a:lnTo>
                    <a:lnTo>
                      <a:pt x="36" y="12"/>
                    </a:lnTo>
                    <a:lnTo>
                      <a:pt x="38" y="12"/>
                    </a:lnTo>
                    <a:lnTo>
                      <a:pt x="40" y="10"/>
                    </a:lnTo>
                    <a:lnTo>
                      <a:pt x="42" y="6"/>
                    </a:lnTo>
                    <a:lnTo>
                      <a:pt x="42" y="6"/>
                    </a:lnTo>
                    <a:lnTo>
                      <a:pt x="46" y="0"/>
                    </a:lnTo>
                    <a:lnTo>
                      <a:pt x="46" y="0"/>
                    </a:lnTo>
                    <a:lnTo>
                      <a:pt x="48" y="4"/>
                    </a:lnTo>
                    <a:lnTo>
                      <a:pt x="48" y="4"/>
                    </a:lnTo>
                    <a:lnTo>
                      <a:pt x="48" y="10"/>
                    </a:lnTo>
                    <a:lnTo>
                      <a:pt x="48" y="10"/>
                    </a:lnTo>
                    <a:lnTo>
                      <a:pt x="48" y="23"/>
                    </a:lnTo>
                    <a:lnTo>
                      <a:pt x="46" y="29"/>
                    </a:lnTo>
                    <a:lnTo>
                      <a:pt x="42" y="31"/>
                    </a:lnTo>
                    <a:lnTo>
                      <a:pt x="38" y="29"/>
                    </a:lnTo>
                    <a:lnTo>
                      <a:pt x="38" y="29"/>
                    </a:lnTo>
                    <a:lnTo>
                      <a:pt x="36" y="29"/>
                    </a:lnTo>
                    <a:lnTo>
                      <a:pt x="34" y="29"/>
                    </a:lnTo>
                    <a:lnTo>
                      <a:pt x="34" y="29"/>
                    </a:lnTo>
                    <a:lnTo>
                      <a:pt x="26" y="31"/>
                    </a:lnTo>
                    <a:lnTo>
                      <a:pt x="20" y="31"/>
                    </a:lnTo>
                    <a:lnTo>
                      <a:pt x="12" y="31"/>
                    </a:lnTo>
                    <a:lnTo>
                      <a:pt x="4" y="31"/>
                    </a:lnTo>
                    <a:lnTo>
                      <a:pt x="4"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4" name="Freeform 2546">
                <a:extLst>
                  <a:ext uri="{FF2B5EF4-FFF2-40B4-BE49-F238E27FC236}">
                    <a16:creationId xmlns:a16="http://schemas.microsoft.com/office/drawing/2014/main" id="{C4B87599-8D5E-8A41-2D22-9A10B3419C0F}"/>
                  </a:ext>
                </a:extLst>
              </p:cNvPr>
              <p:cNvSpPr>
                <a:spLocks/>
              </p:cNvSpPr>
              <p:nvPr/>
            </p:nvSpPr>
            <p:spPr bwMode="auto">
              <a:xfrm>
                <a:off x="5714" y="1617"/>
                <a:ext cx="8" cy="11"/>
              </a:xfrm>
              <a:custGeom>
                <a:avLst/>
                <a:gdLst>
                  <a:gd name="T0" fmla="*/ 0 w 8"/>
                  <a:gd name="T1" fmla="*/ 4 h 11"/>
                  <a:gd name="T2" fmla="*/ 0 w 8"/>
                  <a:gd name="T3" fmla="*/ 4 h 11"/>
                  <a:gd name="T4" fmla="*/ 2 w 8"/>
                  <a:gd name="T5" fmla="*/ 0 h 11"/>
                  <a:gd name="T6" fmla="*/ 4 w 8"/>
                  <a:gd name="T7" fmla="*/ 0 h 11"/>
                  <a:gd name="T8" fmla="*/ 6 w 8"/>
                  <a:gd name="T9" fmla="*/ 4 h 11"/>
                  <a:gd name="T10" fmla="*/ 8 w 8"/>
                  <a:gd name="T11" fmla="*/ 11 h 11"/>
                  <a:gd name="T12" fmla="*/ 8 w 8"/>
                  <a:gd name="T13" fmla="*/ 11 h 11"/>
                  <a:gd name="T14" fmla="*/ 4 w 8"/>
                  <a:gd name="T15" fmla="*/ 11 h 11"/>
                  <a:gd name="T16" fmla="*/ 0 w 8"/>
                  <a:gd name="T17" fmla="*/ 8 h 11"/>
                  <a:gd name="T18" fmla="*/ 0 w 8"/>
                  <a:gd name="T19" fmla="*/ 4 h 11"/>
                  <a:gd name="T20" fmla="*/ 0 w 8"/>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0" y="4"/>
                    </a:moveTo>
                    <a:lnTo>
                      <a:pt x="0" y="4"/>
                    </a:lnTo>
                    <a:lnTo>
                      <a:pt x="2" y="0"/>
                    </a:lnTo>
                    <a:lnTo>
                      <a:pt x="4" y="0"/>
                    </a:lnTo>
                    <a:lnTo>
                      <a:pt x="6" y="4"/>
                    </a:lnTo>
                    <a:lnTo>
                      <a:pt x="8" y="11"/>
                    </a:lnTo>
                    <a:lnTo>
                      <a:pt x="8" y="11"/>
                    </a:lnTo>
                    <a:lnTo>
                      <a:pt x="4" y="11"/>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5" name="Freeform 2547">
                <a:extLst>
                  <a:ext uri="{FF2B5EF4-FFF2-40B4-BE49-F238E27FC236}">
                    <a16:creationId xmlns:a16="http://schemas.microsoft.com/office/drawing/2014/main" id="{C8F90ACE-1286-787A-C602-5DD915F6927E}"/>
                  </a:ext>
                </a:extLst>
              </p:cNvPr>
              <p:cNvSpPr>
                <a:spLocks/>
              </p:cNvSpPr>
              <p:nvPr/>
            </p:nvSpPr>
            <p:spPr bwMode="auto">
              <a:xfrm>
                <a:off x="5698" y="1625"/>
                <a:ext cx="10" cy="9"/>
              </a:xfrm>
              <a:custGeom>
                <a:avLst/>
                <a:gdLst>
                  <a:gd name="T0" fmla="*/ 10 w 10"/>
                  <a:gd name="T1" fmla="*/ 0 h 9"/>
                  <a:gd name="T2" fmla="*/ 10 w 10"/>
                  <a:gd name="T3" fmla="*/ 0 h 9"/>
                  <a:gd name="T4" fmla="*/ 8 w 10"/>
                  <a:gd name="T5" fmla="*/ 7 h 9"/>
                  <a:gd name="T6" fmla="*/ 6 w 10"/>
                  <a:gd name="T7" fmla="*/ 9 h 9"/>
                  <a:gd name="T8" fmla="*/ 2 w 10"/>
                  <a:gd name="T9" fmla="*/ 5 h 9"/>
                  <a:gd name="T10" fmla="*/ 0 w 10"/>
                  <a:gd name="T11" fmla="*/ 3 h 9"/>
                  <a:gd name="T12" fmla="*/ 0 w 10"/>
                  <a:gd name="T13" fmla="*/ 3 h 9"/>
                  <a:gd name="T14" fmla="*/ 2 w 10"/>
                  <a:gd name="T15" fmla="*/ 0 h 9"/>
                  <a:gd name="T16" fmla="*/ 6 w 10"/>
                  <a:gd name="T17" fmla="*/ 0 h 9"/>
                  <a:gd name="T18" fmla="*/ 8 w 10"/>
                  <a:gd name="T19" fmla="*/ 0 h 9"/>
                  <a:gd name="T20" fmla="*/ 10 w 10"/>
                  <a:gd name="T21" fmla="*/ 0 h 9"/>
                  <a:gd name="T22" fmla="*/ 10 w 1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10" y="0"/>
                    </a:moveTo>
                    <a:lnTo>
                      <a:pt x="10" y="0"/>
                    </a:lnTo>
                    <a:lnTo>
                      <a:pt x="8" y="7"/>
                    </a:lnTo>
                    <a:lnTo>
                      <a:pt x="6" y="9"/>
                    </a:lnTo>
                    <a:lnTo>
                      <a:pt x="2" y="5"/>
                    </a:lnTo>
                    <a:lnTo>
                      <a:pt x="0" y="3"/>
                    </a:lnTo>
                    <a:lnTo>
                      <a:pt x="0" y="3"/>
                    </a:lnTo>
                    <a:lnTo>
                      <a:pt x="2" y="0"/>
                    </a:lnTo>
                    <a:lnTo>
                      <a:pt x="6" y="0"/>
                    </a:lnTo>
                    <a:lnTo>
                      <a:pt x="8"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6" name="Freeform 2548">
                <a:extLst>
                  <a:ext uri="{FF2B5EF4-FFF2-40B4-BE49-F238E27FC236}">
                    <a16:creationId xmlns:a16="http://schemas.microsoft.com/office/drawing/2014/main" id="{9EFBDEFB-FA6C-59E6-AA16-631F52EC1E16}"/>
                  </a:ext>
                </a:extLst>
              </p:cNvPr>
              <p:cNvSpPr>
                <a:spLocks/>
              </p:cNvSpPr>
              <p:nvPr/>
            </p:nvSpPr>
            <p:spPr bwMode="auto">
              <a:xfrm>
                <a:off x="5718" y="1577"/>
                <a:ext cx="12" cy="26"/>
              </a:xfrm>
              <a:custGeom>
                <a:avLst/>
                <a:gdLst>
                  <a:gd name="T0" fmla="*/ 6 w 12"/>
                  <a:gd name="T1" fmla="*/ 26 h 26"/>
                  <a:gd name="T2" fmla="*/ 6 w 12"/>
                  <a:gd name="T3" fmla="*/ 26 h 26"/>
                  <a:gd name="T4" fmla="*/ 6 w 12"/>
                  <a:gd name="T5" fmla="*/ 14 h 26"/>
                  <a:gd name="T6" fmla="*/ 6 w 12"/>
                  <a:gd name="T7" fmla="*/ 14 h 26"/>
                  <a:gd name="T8" fmla="*/ 6 w 12"/>
                  <a:gd name="T9" fmla="*/ 8 h 26"/>
                  <a:gd name="T10" fmla="*/ 4 w 12"/>
                  <a:gd name="T11" fmla="*/ 8 h 26"/>
                  <a:gd name="T12" fmla="*/ 0 w 12"/>
                  <a:gd name="T13" fmla="*/ 6 h 26"/>
                  <a:gd name="T14" fmla="*/ 0 w 12"/>
                  <a:gd name="T15" fmla="*/ 6 h 26"/>
                  <a:gd name="T16" fmla="*/ 0 w 12"/>
                  <a:gd name="T17" fmla="*/ 6 h 26"/>
                  <a:gd name="T18" fmla="*/ 0 w 12"/>
                  <a:gd name="T19" fmla="*/ 4 h 26"/>
                  <a:gd name="T20" fmla="*/ 0 w 12"/>
                  <a:gd name="T21" fmla="*/ 4 h 26"/>
                  <a:gd name="T22" fmla="*/ 6 w 12"/>
                  <a:gd name="T23" fmla="*/ 2 h 26"/>
                  <a:gd name="T24" fmla="*/ 12 w 12"/>
                  <a:gd name="T25" fmla="*/ 0 h 26"/>
                  <a:gd name="T26" fmla="*/ 12 w 12"/>
                  <a:gd name="T27" fmla="*/ 0 h 26"/>
                  <a:gd name="T28" fmla="*/ 10 w 12"/>
                  <a:gd name="T29" fmla="*/ 14 h 26"/>
                  <a:gd name="T30" fmla="*/ 10 w 12"/>
                  <a:gd name="T31" fmla="*/ 20 h 26"/>
                  <a:gd name="T32" fmla="*/ 6 w 12"/>
                  <a:gd name="T33" fmla="*/ 26 h 26"/>
                  <a:gd name="T34" fmla="*/ 6 w 12"/>
                  <a:gd name="T3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6">
                    <a:moveTo>
                      <a:pt x="6" y="26"/>
                    </a:moveTo>
                    <a:lnTo>
                      <a:pt x="6" y="26"/>
                    </a:lnTo>
                    <a:lnTo>
                      <a:pt x="6" y="14"/>
                    </a:lnTo>
                    <a:lnTo>
                      <a:pt x="6" y="14"/>
                    </a:lnTo>
                    <a:lnTo>
                      <a:pt x="6" y="8"/>
                    </a:lnTo>
                    <a:lnTo>
                      <a:pt x="4" y="8"/>
                    </a:lnTo>
                    <a:lnTo>
                      <a:pt x="0" y="6"/>
                    </a:lnTo>
                    <a:lnTo>
                      <a:pt x="0" y="6"/>
                    </a:lnTo>
                    <a:lnTo>
                      <a:pt x="0" y="6"/>
                    </a:lnTo>
                    <a:lnTo>
                      <a:pt x="0" y="4"/>
                    </a:lnTo>
                    <a:lnTo>
                      <a:pt x="0" y="4"/>
                    </a:lnTo>
                    <a:lnTo>
                      <a:pt x="6" y="2"/>
                    </a:lnTo>
                    <a:lnTo>
                      <a:pt x="12" y="0"/>
                    </a:lnTo>
                    <a:lnTo>
                      <a:pt x="12" y="0"/>
                    </a:lnTo>
                    <a:lnTo>
                      <a:pt x="10" y="14"/>
                    </a:lnTo>
                    <a:lnTo>
                      <a:pt x="10" y="20"/>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7" name="Freeform 2549">
                <a:extLst>
                  <a:ext uri="{FF2B5EF4-FFF2-40B4-BE49-F238E27FC236}">
                    <a16:creationId xmlns:a16="http://schemas.microsoft.com/office/drawing/2014/main" id="{1C669EAE-4F72-10D6-FC39-68780FE1264D}"/>
                  </a:ext>
                </a:extLst>
              </p:cNvPr>
              <p:cNvSpPr>
                <a:spLocks/>
              </p:cNvSpPr>
              <p:nvPr/>
            </p:nvSpPr>
            <p:spPr bwMode="auto">
              <a:xfrm>
                <a:off x="5714" y="1577"/>
                <a:ext cx="4" cy="10"/>
              </a:xfrm>
              <a:custGeom>
                <a:avLst/>
                <a:gdLst>
                  <a:gd name="T0" fmla="*/ 4 w 4"/>
                  <a:gd name="T1" fmla="*/ 4 h 10"/>
                  <a:gd name="T2" fmla="*/ 4 w 4"/>
                  <a:gd name="T3" fmla="*/ 4 h 10"/>
                  <a:gd name="T4" fmla="*/ 4 w 4"/>
                  <a:gd name="T5" fmla="*/ 6 h 10"/>
                  <a:gd name="T6" fmla="*/ 4 w 4"/>
                  <a:gd name="T7" fmla="*/ 6 h 10"/>
                  <a:gd name="T8" fmla="*/ 2 w 4"/>
                  <a:gd name="T9" fmla="*/ 10 h 10"/>
                  <a:gd name="T10" fmla="*/ 0 w 4"/>
                  <a:gd name="T11" fmla="*/ 10 h 10"/>
                  <a:gd name="T12" fmla="*/ 0 w 4"/>
                  <a:gd name="T13" fmla="*/ 10 h 10"/>
                  <a:gd name="T14" fmla="*/ 0 w 4"/>
                  <a:gd name="T15" fmla="*/ 4 h 10"/>
                  <a:gd name="T16" fmla="*/ 2 w 4"/>
                  <a:gd name="T17" fmla="*/ 0 h 10"/>
                  <a:gd name="T18" fmla="*/ 2 w 4"/>
                  <a:gd name="T19" fmla="*/ 0 h 10"/>
                  <a:gd name="T20" fmla="*/ 4 w 4"/>
                  <a:gd name="T21" fmla="*/ 4 h 10"/>
                  <a:gd name="T22" fmla="*/ 4 w 4"/>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4" y="4"/>
                    </a:moveTo>
                    <a:lnTo>
                      <a:pt x="4" y="4"/>
                    </a:lnTo>
                    <a:lnTo>
                      <a:pt x="4" y="6"/>
                    </a:lnTo>
                    <a:lnTo>
                      <a:pt x="4" y="6"/>
                    </a:lnTo>
                    <a:lnTo>
                      <a:pt x="2" y="10"/>
                    </a:lnTo>
                    <a:lnTo>
                      <a:pt x="0" y="10"/>
                    </a:lnTo>
                    <a:lnTo>
                      <a:pt x="0" y="10"/>
                    </a:lnTo>
                    <a:lnTo>
                      <a:pt x="0" y="4"/>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8" name="Freeform 2550">
                <a:extLst>
                  <a:ext uri="{FF2B5EF4-FFF2-40B4-BE49-F238E27FC236}">
                    <a16:creationId xmlns:a16="http://schemas.microsoft.com/office/drawing/2014/main" id="{BB8FCDDF-8D72-1F02-0EDB-A873884DCE3F}"/>
                  </a:ext>
                </a:extLst>
              </p:cNvPr>
              <p:cNvSpPr>
                <a:spLocks/>
              </p:cNvSpPr>
              <p:nvPr/>
            </p:nvSpPr>
            <p:spPr bwMode="auto">
              <a:xfrm>
                <a:off x="5726" y="1595"/>
                <a:ext cx="36" cy="33"/>
              </a:xfrm>
              <a:custGeom>
                <a:avLst/>
                <a:gdLst>
                  <a:gd name="T0" fmla="*/ 18 w 36"/>
                  <a:gd name="T1" fmla="*/ 26 h 33"/>
                  <a:gd name="T2" fmla="*/ 18 w 36"/>
                  <a:gd name="T3" fmla="*/ 26 h 33"/>
                  <a:gd name="T4" fmla="*/ 0 w 36"/>
                  <a:gd name="T5" fmla="*/ 26 h 33"/>
                  <a:gd name="T6" fmla="*/ 0 w 36"/>
                  <a:gd name="T7" fmla="*/ 26 h 33"/>
                  <a:gd name="T8" fmla="*/ 0 w 36"/>
                  <a:gd name="T9" fmla="*/ 22 h 33"/>
                  <a:gd name="T10" fmla="*/ 0 w 36"/>
                  <a:gd name="T11" fmla="*/ 22 h 33"/>
                  <a:gd name="T12" fmla="*/ 2 w 36"/>
                  <a:gd name="T13" fmla="*/ 18 h 33"/>
                  <a:gd name="T14" fmla="*/ 2 w 36"/>
                  <a:gd name="T15" fmla="*/ 14 h 33"/>
                  <a:gd name="T16" fmla="*/ 2 w 36"/>
                  <a:gd name="T17" fmla="*/ 14 h 33"/>
                  <a:gd name="T18" fmla="*/ 4 w 36"/>
                  <a:gd name="T19" fmla="*/ 16 h 33"/>
                  <a:gd name="T20" fmla="*/ 6 w 36"/>
                  <a:gd name="T21" fmla="*/ 18 h 33"/>
                  <a:gd name="T22" fmla="*/ 6 w 36"/>
                  <a:gd name="T23" fmla="*/ 14 h 33"/>
                  <a:gd name="T24" fmla="*/ 6 w 36"/>
                  <a:gd name="T25" fmla="*/ 14 h 33"/>
                  <a:gd name="T26" fmla="*/ 8 w 36"/>
                  <a:gd name="T27" fmla="*/ 4 h 33"/>
                  <a:gd name="T28" fmla="*/ 10 w 36"/>
                  <a:gd name="T29" fmla="*/ 0 h 33"/>
                  <a:gd name="T30" fmla="*/ 14 w 36"/>
                  <a:gd name="T31" fmla="*/ 0 h 33"/>
                  <a:gd name="T32" fmla="*/ 18 w 36"/>
                  <a:gd name="T33" fmla="*/ 4 h 33"/>
                  <a:gd name="T34" fmla="*/ 18 w 36"/>
                  <a:gd name="T35" fmla="*/ 4 h 33"/>
                  <a:gd name="T36" fmla="*/ 22 w 36"/>
                  <a:gd name="T37" fmla="*/ 6 h 33"/>
                  <a:gd name="T38" fmla="*/ 26 w 36"/>
                  <a:gd name="T39" fmla="*/ 6 h 33"/>
                  <a:gd name="T40" fmla="*/ 28 w 36"/>
                  <a:gd name="T41" fmla="*/ 4 h 33"/>
                  <a:gd name="T42" fmla="*/ 28 w 36"/>
                  <a:gd name="T43" fmla="*/ 4 h 33"/>
                  <a:gd name="T44" fmla="*/ 28 w 36"/>
                  <a:gd name="T45" fmla="*/ 6 h 33"/>
                  <a:gd name="T46" fmla="*/ 30 w 36"/>
                  <a:gd name="T47" fmla="*/ 6 h 33"/>
                  <a:gd name="T48" fmla="*/ 30 w 36"/>
                  <a:gd name="T49" fmla="*/ 6 h 33"/>
                  <a:gd name="T50" fmla="*/ 34 w 36"/>
                  <a:gd name="T51" fmla="*/ 6 h 33"/>
                  <a:gd name="T52" fmla="*/ 34 w 36"/>
                  <a:gd name="T53" fmla="*/ 6 h 33"/>
                  <a:gd name="T54" fmla="*/ 36 w 36"/>
                  <a:gd name="T55" fmla="*/ 10 h 33"/>
                  <a:gd name="T56" fmla="*/ 36 w 36"/>
                  <a:gd name="T57" fmla="*/ 10 h 33"/>
                  <a:gd name="T58" fmla="*/ 34 w 36"/>
                  <a:gd name="T59" fmla="*/ 14 h 33"/>
                  <a:gd name="T60" fmla="*/ 32 w 36"/>
                  <a:gd name="T61" fmla="*/ 14 h 33"/>
                  <a:gd name="T62" fmla="*/ 30 w 36"/>
                  <a:gd name="T63" fmla="*/ 14 h 33"/>
                  <a:gd name="T64" fmla="*/ 30 w 36"/>
                  <a:gd name="T65" fmla="*/ 14 h 33"/>
                  <a:gd name="T66" fmla="*/ 30 w 36"/>
                  <a:gd name="T67" fmla="*/ 14 h 33"/>
                  <a:gd name="T68" fmla="*/ 28 w 36"/>
                  <a:gd name="T69" fmla="*/ 18 h 33"/>
                  <a:gd name="T70" fmla="*/ 28 w 36"/>
                  <a:gd name="T71" fmla="*/ 18 h 33"/>
                  <a:gd name="T72" fmla="*/ 28 w 36"/>
                  <a:gd name="T73" fmla="*/ 28 h 33"/>
                  <a:gd name="T74" fmla="*/ 28 w 36"/>
                  <a:gd name="T75" fmla="*/ 33 h 33"/>
                  <a:gd name="T76" fmla="*/ 24 w 36"/>
                  <a:gd name="T77" fmla="*/ 33 h 33"/>
                  <a:gd name="T78" fmla="*/ 22 w 36"/>
                  <a:gd name="T79" fmla="*/ 28 h 33"/>
                  <a:gd name="T80" fmla="*/ 22 w 36"/>
                  <a:gd name="T81" fmla="*/ 28 h 33"/>
                  <a:gd name="T82" fmla="*/ 20 w 36"/>
                  <a:gd name="T83" fmla="*/ 22 h 33"/>
                  <a:gd name="T84" fmla="*/ 18 w 36"/>
                  <a:gd name="T85" fmla="*/ 26 h 33"/>
                  <a:gd name="T86" fmla="*/ 18 w 36"/>
                  <a:gd name="T8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33">
                    <a:moveTo>
                      <a:pt x="18" y="26"/>
                    </a:moveTo>
                    <a:lnTo>
                      <a:pt x="18" y="26"/>
                    </a:lnTo>
                    <a:lnTo>
                      <a:pt x="0" y="26"/>
                    </a:lnTo>
                    <a:lnTo>
                      <a:pt x="0" y="26"/>
                    </a:lnTo>
                    <a:lnTo>
                      <a:pt x="0" y="22"/>
                    </a:lnTo>
                    <a:lnTo>
                      <a:pt x="0" y="22"/>
                    </a:lnTo>
                    <a:lnTo>
                      <a:pt x="2" y="18"/>
                    </a:lnTo>
                    <a:lnTo>
                      <a:pt x="2" y="14"/>
                    </a:lnTo>
                    <a:lnTo>
                      <a:pt x="2" y="14"/>
                    </a:lnTo>
                    <a:lnTo>
                      <a:pt x="4" y="16"/>
                    </a:lnTo>
                    <a:lnTo>
                      <a:pt x="6" y="18"/>
                    </a:lnTo>
                    <a:lnTo>
                      <a:pt x="6" y="14"/>
                    </a:lnTo>
                    <a:lnTo>
                      <a:pt x="6" y="14"/>
                    </a:lnTo>
                    <a:lnTo>
                      <a:pt x="8" y="4"/>
                    </a:lnTo>
                    <a:lnTo>
                      <a:pt x="10" y="0"/>
                    </a:lnTo>
                    <a:lnTo>
                      <a:pt x="14" y="0"/>
                    </a:lnTo>
                    <a:lnTo>
                      <a:pt x="18" y="4"/>
                    </a:lnTo>
                    <a:lnTo>
                      <a:pt x="18" y="4"/>
                    </a:lnTo>
                    <a:lnTo>
                      <a:pt x="22" y="6"/>
                    </a:lnTo>
                    <a:lnTo>
                      <a:pt x="26" y="6"/>
                    </a:lnTo>
                    <a:lnTo>
                      <a:pt x="28" y="4"/>
                    </a:lnTo>
                    <a:lnTo>
                      <a:pt x="28" y="4"/>
                    </a:lnTo>
                    <a:lnTo>
                      <a:pt x="28" y="6"/>
                    </a:lnTo>
                    <a:lnTo>
                      <a:pt x="30" y="6"/>
                    </a:lnTo>
                    <a:lnTo>
                      <a:pt x="30" y="6"/>
                    </a:lnTo>
                    <a:lnTo>
                      <a:pt x="34" y="6"/>
                    </a:lnTo>
                    <a:lnTo>
                      <a:pt x="34" y="6"/>
                    </a:lnTo>
                    <a:lnTo>
                      <a:pt x="36" y="10"/>
                    </a:lnTo>
                    <a:lnTo>
                      <a:pt x="36" y="10"/>
                    </a:lnTo>
                    <a:lnTo>
                      <a:pt x="34" y="14"/>
                    </a:lnTo>
                    <a:lnTo>
                      <a:pt x="32" y="14"/>
                    </a:lnTo>
                    <a:lnTo>
                      <a:pt x="30" y="14"/>
                    </a:lnTo>
                    <a:lnTo>
                      <a:pt x="30" y="14"/>
                    </a:lnTo>
                    <a:lnTo>
                      <a:pt x="30" y="14"/>
                    </a:lnTo>
                    <a:lnTo>
                      <a:pt x="28" y="18"/>
                    </a:lnTo>
                    <a:lnTo>
                      <a:pt x="28" y="18"/>
                    </a:lnTo>
                    <a:lnTo>
                      <a:pt x="28" y="28"/>
                    </a:lnTo>
                    <a:lnTo>
                      <a:pt x="28" y="33"/>
                    </a:lnTo>
                    <a:lnTo>
                      <a:pt x="24" y="33"/>
                    </a:lnTo>
                    <a:lnTo>
                      <a:pt x="22" y="28"/>
                    </a:lnTo>
                    <a:lnTo>
                      <a:pt x="22" y="28"/>
                    </a:lnTo>
                    <a:lnTo>
                      <a:pt x="20" y="22"/>
                    </a:lnTo>
                    <a:lnTo>
                      <a:pt x="18" y="26"/>
                    </a:lnTo>
                    <a:lnTo>
                      <a:pt x="1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9" name="Freeform 2551">
                <a:extLst>
                  <a:ext uri="{FF2B5EF4-FFF2-40B4-BE49-F238E27FC236}">
                    <a16:creationId xmlns:a16="http://schemas.microsoft.com/office/drawing/2014/main" id="{6CB53CF9-A4BF-2335-84BE-EA1A09C90622}"/>
                  </a:ext>
                </a:extLst>
              </p:cNvPr>
              <p:cNvSpPr>
                <a:spLocks/>
              </p:cNvSpPr>
              <p:nvPr/>
            </p:nvSpPr>
            <p:spPr bwMode="auto">
              <a:xfrm>
                <a:off x="5756" y="1583"/>
                <a:ext cx="14" cy="28"/>
              </a:xfrm>
              <a:custGeom>
                <a:avLst/>
                <a:gdLst>
                  <a:gd name="T0" fmla="*/ 6 w 14"/>
                  <a:gd name="T1" fmla="*/ 22 h 28"/>
                  <a:gd name="T2" fmla="*/ 6 w 14"/>
                  <a:gd name="T3" fmla="*/ 22 h 28"/>
                  <a:gd name="T4" fmla="*/ 4 w 14"/>
                  <a:gd name="T5" fmla="*/ 20 h 28"/>
                  <a:gd name="T6" fmla="*/ 0 w 14"/>
                  <a:gd name="T7" fmla="*/ 18 h 28"/>
                  <a:gd name="T8" fmla="*/ 0 w 14"/>
                  <a:gd name="T9" fmla="*/ 18 h 28"/>
                  <a:gd name="T10" fmla="*/ 6 w 14"/>
                  <a:gd name="T11" fmla="*/ 6 h 28"/>
                  <a:gd name="T12" fmla="*/ 8 w 14"/>
                  <a:gd name="T13" fmla="*/ 2 h 28"/>
                  <a:gd name="T14" fmla="*/ 10 w 14"/>
                  <a:gd name="T15" fmla="*/ 0 h 28"/>
                  <a:gd name="T16" fmla="*/ 12 w 14"/>
                  <a:gd name="T17" fmla="*/ 0 h 28"/>
                  <a:gd name="T18" fmla="*/ 12 w 14"/>
                  <a:gd name="T19" fmla="*/ 0 h 28"/>
                  <a:gd name="T20" fmla="*/ 14 w 14"/>
                  <a:gd name="T21" fmla="*/ 8 h 28"/>
                  <a:gd name="T22" fmla="*/ 14 w 14"/>
                  <a:gd name="T23" fmla="*/ 8 h 28"/>
                  <a:gd name="T24" fmla="*/ 12 w 14"/>
                  <a:gd name="T25" fmla="*/ 14 h 28"/>
                  <a:gd name="T26" fmla="*/ 10 w 14"/>
                  <a:gd name="T27" fmla="*/ 16 h 28"/>
                  <a:gd name="T28" fmla="*/ 10 w 14"/>
                  <a:gd name="T29" fmla="*/ 22 h 28"/>
                  <a:gd name="T30" fmla="*/ 10 w 14"/>
                  <a:gd name="T31" fmla="*/ 22 h 28"/>
                  <a:gd name="T32" fmla="*/ 10 w 14"/>
                  <a:gd name="T33" fmla="*/ 26 h 28"/>
                  <a:gd name="T34" fmla="*/ 6 w 14"/>
                  <a:gd name="T35" fmla="*/ 28 h 28"/>
                  <a:gd name="T36" fmla="*/ 6 w 14"/>
                  <a:gd name="T37" fmla="*/ 28 h 28"/>
                  <a:gd name="T38" fmla="*/ 6 w 14"/>
                  <a:gd name="T39" fmla="*/ 22 h 28"/>
                  <a:gd name="T40" fmla="*/ 6 w 14"/>
                  <a:gd name="T4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8">
                    <a:moveTo>
                      <a:pt x="6" y="22"/>
                    </a:moveTo>
                    <a:lnTo>
                      <a:pt x="6" y="22"/>
                    </a:lnTo>
                    <a:lnTo>
                      <a:pt x="4" y="20"/>
                    </a:lnTo>
                    <a:lnTo>
                      <a:pt x="0" y="18"/>
                    </a:lnTo>
                    <a:lnTo>
                      <a:pt x="0" y="18"/>
                    </a:lnTo>
                    <a:lnTo>
                      <a:pt x="6" y="6"/>
                    </a:lnTo>
                    <a:lnTo>
                      <a:pt x="8" y="2"/>
                    </a:lnTo>
                    <a:lnTo>
                      <a:pt x="10" y="0"/>
                    </a:lnTo>
                    <a:lnTo>
                      <a:pt x="12" y="0"/>
                    </a:lnTo>
                    <a:lnTo>
                      <a:pt x="12" y="0"/>
                    </a:lnTo>
                    <a:lnTo>
                      <a:pt x="14" y="8"/>
                    </a:lnTo>
                    <a:lnTo>
                      <a:pt x="14" y="8"/>
                    </a:lnTo>
                    <a:lnTo>
                      <a:pt x="12" y="14"/>
                    </a:lnTo>
                    <a:lnTo>
                      <a:pt x="10" y="16"/>
                    </a:lnTo>
                    <a:lnTo>
                      <a:pt x="10" y="22"/>
                    </a:lnTo>
                    <a:lnTo>
                      <a:pt x="10" y="22"/>
                    </a:lnTo>
                    <a:lnTo>
                      <a:pt x="10" y="26"/>
                    </a:lnTo>
                    <a:lnTo>
                      <a:pt x="6" y="28"/>
                    </a:lnTo>
                    <a:lnTo>
                      <a:pt x="6" y="28"/>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0" name="Freeform 2552">
                <a:extLst>
                  <a:ext uri="{FF2B5EF4-FFF2-40B4-BE49-F238E27FC236}">
                    <a16:creationId xmlns:a16="http://schemas.microsoft.com/office/drawing/2014/main" id="{E8DDD6F5-1206-58AB-AB64-70909C52CFEF}"/>
                  </a:ext>
                </a:extLst>
              </p:cNvPr>
              <p:cNvSpPr>
                <a:spLocks/>
              </p:cNvSpPr>
              <p:nvPr/>
            </p:nvSpPr>
            <p:spPr bwMode="auto">
              <a:xfrm>
                <a:off x="5570" y="2333"/>
                <a:ext cx="152" cy="305"/>
              </a:xfrm>
              <a:custGeom>
                <a:avLst/>
                <a:gdLst>
                  <a:gd name="T0" fmla="*/ 58 w 152"/>
                  <a:gd name="T1" fmla="*/ 267 h 305"/>
                  <a:gd name="T2" fmla="*/ 54 w 152"/>
                  <a:gd name="T3" fmla="*/ 277 h 305"/>
                  <a:gd name="T4" fmla="*/ 66 w 152"/>
                  <a:gd name="T5" fmla="*/ 293 h 305"/>
                  <a:gd name="T6" fmla="*/ 44 w 152"/>
                  <a:gd name="T7" fmla="*/ 293 h 305"/>
                  <a:gd name="T8" fmla="*/ 34 w 152"/>
                  <a:gd name="T9" fmla="*/ 281 h 305"/>
                  <a:gd name="T10" fmla="*/ 20 w 152"/>
                  <a:gd name="T11" fmla="*/ 275 h 305"/>
                  <a:gd name="T12" fmla="*/ 10 w 152"/>
                  <a:gd name="T13" fmla="*/ 249 h 305"/>
                  <a:gd name="T14" fmla="*/ 4 w 152"/>
                  <a:gd name="T15" fmla="*/ 251 h 305"/>
                  <a:gd name="T16" fmla="*/ 10 w 152"/>
                  <a:gd name="T17" fmla="*/ 235 h 305"/>
                  <a:gd name="T18" fmla="*/ 24 w 152"/>
                  <a:gd name="T19" fmla="*/ 257 h 305"/>
                  <a:gd name="T20" fmla="*/ 30 w 152"/>
                  <a:gd name="T21" fmla="*/ 251 h 305"/>
                  <a:gd name="T22" fmla="*/ 40 w 152"/>
                  <a:gd name="T23" fmla="*/ 217 h 305"/>
                  <a:gd name="T24" fmla="*/ 44 w 152"/>
                  <a:gd name="T25" fmla="*/ 217 h 305"/>
                  <a:gd name="T26" fmla="*/ 50 w 152"/>
                  <a:gd name="T27" fmla="*/ 241 h 305"/>
                  <a:gd name="T28" fmla="*/ 64 w 152"/>
                  <a:gd name="T29" fmla="*/ 245 h 305"/>
                  <a:gd name="T30" fmla="*/ 62 w 152"/>
                  <a:gd name="T31" fmla="*/ 235 h 305"/>
                  <a:gd name="T32" fmla="*/ 54 w 152"/>
                  <a:gd name="T33" fmla="*/ 197 h 305"/>
                  <a:gd name="T34" fmla="*/ 58 w 152"/>
                  <a:gd name="T35" fmla="*/ 205 h 305"/>
                  <a:gd name="T36" fmla="*/ 64 w 152"/>
                  <a:gd name="T37" fmla="*/ 197 h 305"/>
                  <a:gd name="T38" fmla="*/ 64 w 152"/>
                  <a:gd name="T39" fmla="*/ 213 h 305"/>
                  <a:gd name="T40" fmla="*/ 70 w 152"/>
                  <a:gd name="T41" fmla="*/ 207 h 305"/>
                  <a:gd name="T42" fmla="*/ 82 w 152"/>
                  <a:gd name="T43" fmla="*/ 207 h 305"/>
                  <a:gd name="T44" fmla="*/ 96 w 152"/>
                  <a:gd name="T45" fmla="*/ 193 h 305"/>
                  <a:gd name="T46" fmla="*/ 100 w 152"/>
                  <a:gd name="T47" fmla="*/ 181 h 305"/>
                  <a:gd name="T48" fmla="*/ 84 w 152"/>
                  <a:gd name="T49" fmla="*/ 173 h 305"/>
                  <a:gd name="T50" fmla="*/ 88 w 152"/>
                  <a:gd name="T51" fmla="*/ 161 h 305"/>
                  <a:gd name="T52" fmla="*/ 80 w 152"/>
                  <a:gd name="T53" fmla="*/ 113 h 305"/>
                  <a:gd name="T54" fmla="*/ 84 w 152"/>
                  <a:gd name="T55" fmla="*/ 97 h 305"/>
                  <a:gd name="T56" fmla="*/ 86 w 152"/>
                  <a:gd name="T57" fmla="*/ 63 h 305"/>
                  <a:gd name="T58" fmla="*/ 92 w 152"/>
                  <a:gd name="T59" fmla="*/ 65 h 305"/>
                  <a:gd name="T60" fmla="*/ 88 w 152"/>
                  <a:gd name="T61" fmla="*/ 45 h 305"/>
                  <a:gd name="T62" fmla="*/ 86 w 152"/>
                  <a:gd name="T63" fmla="*/ 11 h 305"/>
                  <a:gd name="T64" fmla="*/ 86 w 152"/>
                  <a:gd name="T65" fmla="*/ 0 h 305"/>
                  <a:gd name="T66" fmla="*/ 96 w 152"/>
                  <a:gd name="T67" fmla="*/ 15 h 305"/>
                  <a:gd name="T68" fmla="*/ 104 w 152"/>
                  <a:gd name="T69" fmla="*/ 19 h 305"/>
                  <a:gd name="T70" fmla="*/ 102 w 152"/>
                  <a:gd name="T71" fmla="*/ 35 h 305"/>
                  <a:gd name="T72" fmla="*/ 106 w 152"/>
                  <a:gd name="T73" fmla="*/ 63 h 305"/>
                  <a:gd name="T74" fmla="*/ 114 w 152"/>
                  <a:gd name="T75" fmla="*/ 79 h 305"/>
                  <a:gd name="T76" fmla="*/ 126 w 152"/>
                  <a:gd name="T77" fmla="*/ 85 h 305"/>
                  <a:gd name="T78" fmla="*/ 126 w 152"/>
                  <a:gd name="T79" fmla="*/ 105 h 305"/>
                  <a:gd name="T80" fmla="*/ 122 w 152"/>
                  <a:gd name="T81" fmla="*/ 123 h 305"/>
                  <a:gd name="T82" fmla="*/ 132 w 152"/>
                  <a:gd name="T83" fmla="*/ 147 h 305"/>
                  <a:gd name="T84" fmla="*/ 134 w 152"/>
                  <a:gd name="T85" fmla="*/ 163 h 305"/>
                  <a:gd name="T86" fmla="*/ 138 w 152"/>
                  <a:gd name="T87" fmla="*/ 175 h 305"/>
                  <a:gd name="T88" fmla="*/ 144 w 152"/>
                  <a:gd name="T89" fmla="*/ 195 h 305"/>
                  <a:gd name="T90" fmla="*/ 148 w 152"/>
                  <a:gd name="T91" fmla="*/ 207 h 305"/>
                  <a:gd name="T92" fmla="*/ 146 w 152"/>
                  <a:gd name="T93" fmla="*/ 241 h 305"/>
                  <a:gd name="T94" fmla="*/ 128 w 152"/>
                  <a:gd name="T95" fmla="*/ 251 h 305"/>
                  <a:gd name="T96" fmla="*/ 120 w 152"/>
                  <a:gd name="T97" fmla="*/ 243 h 305"/>
                  <a:gd name="T98" fmla="*/ 104 w 152"/>
                  <a:gd name="T99" fmla="*/ 231 h 305"/>
                  <a:gd name="T100" fmla="*/ 118 w 152"/>
                  <a:gd name="T101" fmla="*/ 269 h 305"/>
                  <a:gd name="T102" fmla="*/ 126 w 152"/>
                  <a:gd name="T103" fmla="*/ 271 h 305"/>
                  <a:gd name="T104" fmla="*/ 134 w 152"/>
                  <a:gd name="T105" fmla="*/ 283 h 305"/>
                  <a:gd name="T106" fmla="*/ 136 w 152"/>
                  <a:gd name="T107" fmla="*/ 301 h 305"/>
                  <a:gd name="T108" fmla="*/ 128 w 152"/>
                  <a:gd name="T109" fmla="*/ 299 h 305"/>
                  <a:gd name="T110" fmla="*/ 120 w 152"/>
                  <a:gd name="T111" fmla="*/ 291 h 305"/>
                  <a:gd name="T112" fmla="*/ 110 w 152"/>
                  <a:gd name="T113" fmla="*/ 285 h 305"/>
                  <a:gd name="T114" fmla="*/ 88 w 152"/>
                  <a:gd name="T115" fmla="*/ 275 h 305"/>
                  <a:gd name="T116" fmla="*/ 78 w 152"/>
                  <a:gd name="T117" fmla="*/ 283 h 305"/>
                  <a:gd name="T118" fmla="*/ 64 w 152"/>
                  <a:gd name="T119" fmla="*/ 259 h 305"/>
                  <a:gd name="T120" fmla="*/ 64 w 152"/>
                  <a:gd name="T121" fmla="*/ 26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2" h="305">
                    <a:moveTo>
                      <a:pt x="64" y="265"/>
                    </a:moveTo>
                    <a:lnTo>
                      <a:pt x="64" y="265"/>
                    </a:lnTo>
                    <a:lnTo>
                      <a:pt x="62" y="263"/>
                    </a:lnTo>
                    <a:lnTo>
                      <a:pt x="60" y="263"/>
                    </a:lnTo>
                    <a:lnTo>
                      <a:pt x="58" y="267"/>
                    </a:lnTo>
                    <a:lnTo>
                      <a:pt x="56" y="271"/>
                    </a:lnTo>
                    <a:lnTo>
                      <a:pt x="54" y="273"/>
                    </a:lnTo>
                    <a:lnTo>
                      <a:pt x="54" y="273"/>
                    </a:lnTo>
                    <a:lnTo>
                      <a:pt x="54" y="273"/>
                    </a:lnTo>
                    <a:lnTo>
                      <a:pt x="54" y="277"/>
                    </a:lnTo>
                    <a:lnTo>
                      <a:pt x="56" y="279"/>
                    </a:lnTo>
                    <a:lnTo>
                      <a:pt x="56" y="279"/>
                    </a:lnTo>
                    <a:lnTo>
                      <a:pt x="62" y="283"/>
                    </a:lnTo>
                    <a:lnTo>
                      <a:pt x="64" y="285"/>
                    </a:lnTo>
                    <a:lnTo>
                      <a:pt x="66" y="293"/>
                    </a:lnTo>
                    <a:lnTo>
                      <a:pt x="66" y="293"/>
                    </a:lnTo>
                    <a:lnTo>
                      <a:pt x="54" y="291"/>
                    </a:lnTo>
                    <a:lnTo>
                      <a:pt x="50" y="291"/>
                    </a:lnTo>
                    <a:lnTo>
                      <a:pt x="44" y="293"/>
                    </a:lnTo>
                    <a:lnTo>
                      <a:pt x="44" y="293"/>
                    </a:lnTo>
                    <a:lnTo>
                      <a:pt x="42" y="293"/>
                    </a:lnTo>
                    <a:lnTo>
                      <a:pt x="42" y="293"/>
                    </a:lnTo>
                    <a:lnTo>
                      <a:pt x="40" y="289"/>
                    </a:lnTo>
                    <a:lnTo>
                      <a:pt x="40" y="289"/>
                    </a:lnTo>
                    <a:lnTo>
                      <a:pt x="34" y="281"/>
                    </a:lnTo>
                    <a:lnTo>
                      <a:pt x="30" y="279"/>
                    </a:lnTo>
                    <a:lnTo>
                      <a:pt x="28" y="279"/>
                    </a:lnTo>
                    <a:lnTo>
                      <a:pt x="28" y="279"/>
                    </a:lnTo>
                    <a:lnTo>
                      <a:pt x="24" y="279"/>
                    </a:lnTo>
                    <a:lnTo>
                      <a:pt x="20" y="275"/>
                    </a:lnTo>
                    <a:lnTo>
                      <a:pt x="18" y="271"/>
                    </a:lnTo>
                    <a:lnTo>
                      <a:pt x="16" y="265"/>
                    </a:lnTo>
                    <a:lnTo>
                      <a:pt x="16" y="265"/>
                    </a:lnTo>
                    <a:lnTo>
                      <a:pt x="14" y="251"/>
                    </a:lnTo>
                    <a:lnTo>
                      <a:pt x="10" y="249"/>
                    </a:lnTo>
                    <a:lnTo>
                      <a:pt x="6" y="251"/>
                    </a:lnTo>
                    <a:lnTo>
                      <a:pt x="6" y="251"/>
                    </a:lnTo>
                    <a:lnTo>
                      <a:pt x="6" y="253"/>
                    </a:lnTo>
                    <a:lnTo>
                      <a:pt x="6" y="253"/>
                    </a:lnTo>
                    <a:lnTo>
                      <a:pt x="4" y="251"/>
                    </a:lnTo>
                    <a:lnTo>
                      <a:pt x="2" y="249"/>
                    </a:lnTo>
                    <a:lnTo>
                      <a:pt x="0" y="239"/>
                    </a:lnTo>
                    <a:lnTo>
                      <a:pt x="0" y="239"/>
                    </a:lnTo>
                    <a:lnTo>
                      <a:pt x="6" y="235"/>
                    </a:lnTo>
                    <a:lnTo>
                      <a:pt x="10" y="235"/>
                    </a:lnTo>
                    <a:lnTo>
                      <a:pt x="16" y="237"/>
                    </a:lnTo>
                    <a:lnTo>
                      <a:pt x="20" y="245"/>
                    </a:lnTo>
                    <a:lnTo>
                      <a:pt x="20" y="245"/>
                    </a:lnTo>
                    <a:lnTo>
                      <a:pt x="24" y="257"/>
                    </a:lnTo>
                    <a:lnTo>
                      <a:pt x="24" y="257"/>
                    </a:lnTo>
                    <a:lnTo>
                      <a:pt x="26" y="261"/>
                    </a:lnTo>
                    <a:lnTo>
                      <a:pt x="28" y="261"/>
                    </a:lnTo>
                    <a:lnTo>
                      <a:pt x="28" y="259"/>
                    </a:lnTo>
                    <a:lnTo>
                      <a:pt x="28" y="259"/>
                    </a:lnTo>
                    <a:lnTo>
                      <a:pt x="30" y="251"/>
                    </a:lnTo>
                    <a:lnTo>
                      <a:pt x="34" y="243"/>
                    </a:lnTo>
                    <a:lnTo>
                      <a:pt x="38" y="235"/>
                    </a:lnTo>
                    <a:lnTo>
                      <a:pt x="40" y="225"/>
                    </a:lnTo>
                    <a:lnTo>
                      <a:pt x="40" y="225"/>
                    </a:lnTo>
                    <a:lnTo>
                      <a:pt x="40" y="217"/>
                    </a:lnTo>
                    <a:lnTo>
                      <a:pt x="40" y="215"/>
                    </a:lnTo>
                    <a:lnTo>
                      <a:pt x="42" y="213"/>
                    </a:lnTo>
                    <a:lnTo>
                      <a:pt x="42" y="213"/>
                    </a:lnTo>
                    <a:lnTo>
                      <a:pt x="44" y="215"/>
                    </a:lnTo>
                    <a:lnTo>
                      <a:pt x="44" y="217"/>
                    </a:lnTo>
                    <a:lnTo>
                      <a:pt x="44" y="223"/>
                    </a:lnTo>
                    <a:lnTo>
                      <a:pt x="44" y="223"/>
                    </a:lnTo>
                    <a:lnTo>
                      <a:pt x="44" y="231"/>
                    </a:lnTo>
                    <a:lnTo>
                      <a:pt x="46" y="235"/>
                    </a:lnTo>
                    <a:lnTo>
                      <a:pt x="50" y="241"/>
                    </a:lnTo>
                    <a:lnTo>
                      <a:pt x="50" y="241"/>
                    </a:lnTo>
                    <a:lnTo>
                      <a:pt x="56" y="245"/>
                    </a:lnTo>
                    <a:lnTo>
                      <a:pt x="62" y="245"/>
                    </a:lnTo>
                    <a:lnTo>
                      <a:pt x="62" y="245"/>
                    </a:lnTo>
                    <a:lnTo>
                      <a:pt x="64" y="245"/>
                    </a:lnTo>
                    <a:lnTo>
                      <a:pt x="66" y="241"/>
                    </a:lnTo>
                    <a:lnTo>
                      <a:pt x="66" y="241"/>
                    </a:lnTo>
                    <a:lnTo>
                      <a:pt x="64" y="237"/>
                    </a:lnTo>
                    <a:lnTo>
                      <a:pt x="62" y="235"/>
                    </a:lnTo>
                    <a:lnTo>
                      <a:pt x="62" y="235"/>
                    </a:lnTo>
                    <a:lnTo>
                      <a:pt x="60" y="235"/>
                    </a:lnTo>
                    <a:lnTo>
                      <a:pt x="56" y="231"/>
                    </a:lnTo>
                    <a:lnTo>
                      <a:pt x="54" y="223"/>
                    </a:lnTo>
                    <a:lnTo>
                      <a:pt x="52" y="211"/>
                    </a:lnTo>
                    <a:lnTo>
                      <a:pt x="54" y="197"/>
                    </a:lnTo>
                    <a:lnTo>
                      <a:pt x="54" y="197"/>
                    </a:lnTo>
                    <a:lnTo>
                      <a:pt x="54" y="197"/>
                    </a:lnTo>
                    <a:lnTo>
                      <a:pt x="56" y="197"/>
                    </a:lnTo>
                    <a:lnTo>
                      <a:pt x="56" y="201"/>
                    </a:lnTo>
                    <a:lnTo>
                      <a:pt x="58" y="205"/>
                    </a:lnTo>
                    <a:lnTo>
                      <a:pt x="60" y="203"/>
                    </a:lnTo>
                    <a:lnTo>
                      <a:pt x="60" y="203"/>
                    </a:lnTo>
                    <a:lnTo>
                      <a:pt x="62" y="197"/>
                    </a:lnTo>
                    <a:lnTo>
                      <a:pt x="62" y="195"/>
                    </a:lnTo>
                    <a:lnTo>
                      <a:pt x="64" y="197"/>
                    </a:lnTo>
                    <a:lnTo>
                      <a:pt x="64" y="197"/>
                    </a:lnTo>
                    <a:lnTo>
                      <a:pt x="66" y="201"/>
                    </a:lnTo>
                    <a:lnTo>
                      <a:pt x="64" y="205"/>
                    </a:lnTo>
                    <a:lnTo>
                      <a:pt x="64" y="207"/>
                    </a:lnTo>
                    <a:lnTo>
                      <a:pt x="64" y="213"/>
                    </a:lnTo>
                    <a:lnTo>
                      <a:pt x="64" y="213"/>
                    </a:lnTo>
                    <a:lnTo>
                      <a:pt x="66" y="213"/>
                    </a:lnTo>
                    <a:lnTo>
                      <a:pt x="66" y="211"/>
                    </a:lnTo>
                    <a:lnTo>
                      <a:pt x="70" y="207"/>
                    </a:lnTo>
                    <a:lnTo>
                      <a:pt x="70" y="207"/>
                    </a:lnTo>
                    <a:lnTo>
                      <a:pt x="76" y="201"/>
                    </a:lnTo>
                    <a:lnTo>
                      <a:pt x="78" y="199"/>
                    </a:lnTo>
                    <a:lnTo>
                      <a:pt x="78" y="201"/>
                    </a:lnTo>
                    <a:lnTo>
                      <a:pt x="82" y="207"/>
                    </a:lnTo>
                    <a:lnTo>
                      <a:pt x="82" y="207"/>
                    </a:lnTo>
                    <a:lnTo>
                      <a:pt x="82" y="209"/>
                    </a:lnTo>
                    <a:lnTo>
                      <a:pt x="84" y="209"/>
                    </a:lnTo>
                    <a:lnTo>
                      <a:pt x="88" y="205"/>
                    </a:lnTo>
                    <a:lnTo>
                      <a:pt x="92" y="199"/>
                    </a:lnTo>
                    <a:lnTo>
                      <a:pt x="96" y="193"/>
                    </a:lnTo>
                    <a:lnTo>
                      <a:pt x="96" y="193"/>
                    </a:lnTo>
                    <a:lnTo>
                      <a:pt x="96" y="187"/>
                    </a:lnTo>
                    <a:lnTo>
                      <a:pt x="102" y="185"/>
                    </a:lnTo>
                    <a:lnTo>
                      <a:pt x="102" y="185"/>
                    </a:lnTo>
                    <a:lnTo>
                      <a:pt x="100" y="181"/>
                    </a:lnTo>
                    <a:lnTo>
                      <a:pt x="96" y="177"/>
                    </a:lnTo>
                    <a:lnTo>
                      <a:pt x="90" y="173"/>
                    </a:lnTo>
                    <a:lnTo>
                      <a:pt x="86" y="173"/>
                    </a:lnTo>
                    <a:lnTo>
                      <a:pt x="86" y="173"/>
                    </a:lnTo>
                    <a:lnTo>
                      <a:pt x="84" y="173"/>
                    </a:lnTo>
                    <a:lnTo>
                      <a:pt x="82" y="171"/>
                    </a:lnTo>
                    <a:lnTo>
                      <a:pt x="82" y="161"/>
                    </a:lnTo>
                    <a:lnTo>
                      <a:pt x="82" y="161"/>
                    </a:lnTo>
                    <a:lnTo>
                      <a:pt x="86" y="163"/>
                    </a:lnTo>
                    <a:lnTo>
                      <a:pt x="88" y="161"/>
                    </a:lnTo>
                    <a:lnTo>
                      <a:pt x="94" y="155"/>
                    </a:lnTo>
                    <a:lnTo>
                      <a:pt x="94" y="155"/>
                    </a:lnTo>
                    <a:lnTo>
                      <a:pt x="82" y="119"/>
                    </a:lnTo>
                    <a:lnTo>
                      <a:pt x="82" y="119"/>
                    </a:lnTo>
                    <a:lnTo>
                      <a:pt x="80" y="113"/>
                    </a:lnTo>
                    <a:lnTo>
                      <a:pt x="78" y="107"/>
                    </a:lnTo>
                    <a:lnTo>
                      <a:pt x="80" y="101"/>
                    </a:lnTo>
                    <a:lnTo>
                      <a:pt x="84" y="97"/>
                    </a:lnTo>
                    <a:lnTo>
                      <a:pt x="84" y="97"/>
                    </a:lnTo>
                    <a:lnTo>
                      <a:pt x="84" y="97"/>
                    </a:lnTo>
                    <a:lnTo>
                      <a:pt x="84" y="97"/>
                    </a:lnTo>
                    <a:lnTo>
                      <a:pt x="84" y="97"/>
                    </a:lnTo>
                    <a:lnTo>
                      <a:pt x="82" y="87"/>
                    </a:lnTo>
                    <a:lnTo>
                      <a:pt x="82" y="77"/>
                    </a:lnTo>
                    <a:lnTo>
                      <a:pt x="86" y="63"/>
                    </a:lnTo>
                    <a:lnTo>
                      <a:pt x="86" y="63"/>
                    </a:lnTo>
                    <a:lnTo>
                      <a:pt x="88" y="65"/>
                    </a:lnTo>
                    <a:lnTo>
                      <a:pt x="90" y="65"/>
                    </a:lnTo>
                    <a:lnTo>
                      <a:pt x="92" y="65"/>
                    </a:lnTo>
                    <a:lnTo>
                      <a:pt x="92" y="65"/>
                    </a:lnTo>
                    <a:lnTo>
                      <a:pt x="92" y="61"/>
                    </a:lnTo>
                    <a:lnTo>
                      <a:pt x="92" y="59"/>
                    </a:lnTo>
                    <a:lnTo>
                      <a:pt x="90" y="55"/>
                    </a:lnTo>
                    <a:lnTo>
                      <a:pt x="90" y="55"/>
                    </a:lnTo>
                    <a:lnTo>
                      <a:pt x="88" y="45"/>
                    </a:lnTo>
                    <a:lnTo>
                      <a:pt x="90" y="35"/>
                    </a:lnTo>
                    <a:lnTo>
                      <a:pt x="90" y="35"/>
                    </a:lnTo>
                    <a:lnTo>
                      <a:pt x="90" y="23"/>
                    </a:lnTo>
                    <a:lnTo>
                      <a:pt x="88" y="15"/>
                    </a:lnTo>
                    <a:lnTo>
                      <a:pt x="86" y="11"/>
                    </a:lnTo>
                    <a:lnTo>
                      <a:pt x="86" y="11"/>
                    </a:lnTo>
                    <a:lnTo>
                      <a:pt x="84" y="9"/>
                    </a:lnTo>
                    <a:lnTo>
                      <a:pt x="84" y="4"/>
                    </a:lnTo>
                    <a:lnTo>
                      <a:pt x="84" y="4"/>
                    </a:lnTo>
                    <a:lnTo>
                      <a:pt x="86" y="0"/>
                    </a:lnTo>
                    <a:lnTo>
                      <a:pt x="86" y="0"/>
                    </a:lnTo>
                    <a:lnTo>
                      <a:pt x="86" y="0"/>
                    </a:lnTo>
                    <a:lnTo>
                      <a:pt x="92" y="4"/>
                    </a:lnTo>
                    <a:lnTo>
                      <a:pt x="94" y="7"/>
                    </a:lnTo>
                    <a:lnTo>
                      <a:pt x="96" y="15"/>
                    </a:lnTo>
                    <a:lnTo>
                      <a:pt x="96" y="15"/>
                    </a:lnTo>
                    <a:lnTo>
                      <a:pt x="98" y="15"/>
                    </a:lnTo>
                    <a:lnTo>
                      <a:pt x="98" y="15"/>
                    </a:lnTo>
                    <a:lnTo>
                      <a:pt x="100" y="17"/>
                    </a:lnTo>
                    <a:lnTo>
                      <a:pt x="104" y="19"/>
                    </a:lnTo>
                    <a:lnTo>
                      <a:pt x="106" y="23"/>
                    </a:lnTo>
                    <a:lnTo>
                      <a:pt x="106" y="29"/>
                    </a:lnTo>
                    <a:lnTo>
                      <a:pt x="106" y="29"/>
                    </a:lnTo>
                    <a:lnTo>
                      <a:pt x="104" y="35"/>
                    </a:lnTo>
                    <a:lnTo>
                      <a:pt x="102" y="35"/>
                    </a:lnTo>
                    <a:lnTo>
                      <a:pt x="96" y="35"/>
                    </a:lnTo>
                    <a:lnTo>
                      <a:pt x="96" y="35"/>
                    </a:lnTo>
                    <a:lnTo>
                      <a:pt x="100" y="49"/>
                    </a:lnTo>
                    <a:lnTo>
                      <a:pt x="106" y="63"/>
                    </a:lnTo>
                    <a:lnTo>
                      <a:pt x="106" y="63"/>
                    </a:lnTo>
                    <a:lnTo>
                      <a:pt x="106" y="65"/>
                    </a:lnTo>
                    <a:lnTo>
                      <a:pt x="106" y="65"/>
                    </a:lnTo>
                    <a:lnTo>
                      <a:pt x="108" y="71"/>
                    </a:lnTo>
                    <a:lnTo>
                      <a:pt x="110" y="77"/>
                    </a:lnTo>
                    <a:lnTo>
                      <a:pt x="114" y="79"/>
                    </a:lnTo>
                    <a:lnTo>
                      <a:pt x="118" y="79"/>
                    </a:lnTo>
                    <a:lnTo>
                      <a:pt x="118" y="79"/>
                    </a:lnTo>
                    <a:lnTo>
                      <a:pt x="120" y="79"/>
                    </a:lnTo>
                    <a:lnTo>
                      <a:pt x="122" y="81"/>
                    </a:lnTo>
                    <a:lnTo>
                      <a:pt x="126" y="85"/>
                    </a:lnTo>
                    <a:lnTo>
                      <a:pt x="128" y="89"/>
                    </a:lnTo>
                    <a:lnTo>
                      <a:pt x="128" y="89"/>
                    </a:lnTo>
                    <a:lnTo>
                      <a:pt x="128" y="99"/>
                    </a:lnTo>
                    <a:lnTo>
                      <a:pt x="128" y="103"/>
                    </a:lnTo>
                    <a:lnTo>
                      <a:pt x="126" y="105"/>
                    </a:lnTo>
                    <a:lnTo>
                      <a:pt x="126" y="105"/>
                    </a:lnTo>
                    <a:lnTo>
                      <a:pt x="122" y="105"/>
                    </a:lnTo>
                    <a:lnTo>
                      <a:pt x="120" y="109"/>
                    </a:lnTo>
                    <a:lnTo>
                      <a:pt x="122" y="123"/>
                    </a:lnTo>
                    <a:lnTo>
                      <a:pt x="122" y="123"/>
                    </a:lnTo>
                    <a:lnTo>
                      <a:pt x="124" y="137"/>
                    </a:lnTo>
                    <a:lnTo>
                      <a:pt x="126" y="141"/>
                    </a:lnTo>
                    <a:lnTo>
                      <a:pt x="128" y="145"/>
                    </a:lnTo>
                    <a:lnTo>
                      <a:pt x="128" y="145"/>
                    </a:lnTo>
                    <a:lnTo>
                      <a:pt x="132" y="147"/>
                    </a:lnTo>
                    <a:lnTo>
                      <a:pt x="134" y="151"/>
                    </a:lnTo>
                    <a:lnTo>
                      <a:pt x="134" y="151"/>
                    </a:lnTo>
                    <a:lnTo>
                      <a:pt x="134" y="155"/>
                    </a:lnTo>
                    <a:lnTo>
                      <a:pt x="134" y="159"/>
                    </a:lnTo>
                    <a:lnTo>
                      <a:pt x="134" y="163"/>
                    </a:lnTo>
                    <a:lnTo>
                      <a:pt x="132" y="165"/>
                    </a:lnTo>
                    <a:lnTo>
                      <a:pt x="132" y="165"/>
                    </a:lnTo>
                    <a:lnTo>
                      <a:pt x="134" y="165"/>
                    </a:lnTo>
                    <a:lnTo>
                      <a:pt x="136" y="167"/>
                    </a:lnTo>
                    <a:lnTo>
                      <a:pt x="138" y="175"/>
                    </a:lnTo>
                    <a:lnTo>
                      <a:pt x="138" y="175"/>
                    </a:lnTo>
                    <a:lnTo>
                      <a:pt x="142" y="183"/>
                    </a:lnTo>
                    <a:lnTo>
                      <a:pt x="144" y="187"/>
                    </a:lnTo>
                    <a:lnTo>
                      <a:pt x="144" y="195"/>
                    </a:lnTo>
                    <a:lnTo>
                      <a:pt x="144" y="195"/>
                    </a:lnTo>
                    <a:lnTo>
                      <a:pt x="142" y="197"/>
                    </a:lnTo>
                    <a:lnTo>
                      <a:pt x="142" y="199"/>
                    </a:lnTo>
                    <a:lnTo>
                      <a:pt x="144" y="201"/>
                    </a:lnTo>
                    <a:lnTo>
                      <a:pt x="144" y="201"/>
                    </a:lnTo>
                    <a:lnTo>
                      <a:pt x="148" y="207"/>
                    </a:lnTo>
                    <a:lnTo>
                      <a:pt x="152" y="215"/>
                    </a:lnTo>
                    <a:lnTo>
                      <a:pt x="152" y="215"/>
                    </a:lnTo>
                    <a:lnTo>
                      <a:pt x="152" y="225"/>
                    </a:lnTo>
                    <a:lnTo>
                      <a:pt x="150" y="231"/>
                    </a:lnTo>
                    <a:lnTo>
                      <a:pt x="146" y="241"/>
                    </a:lnTo>
                    <a:lnTo>
                      <a:pt x="146" y="241"/>
                    </a:lnTo>
                    <a:lnTo>
                      <a:pt x="140" y="237"/>
                    </a:lnTo>
                    <a:lnTo>
                      <a:pt x="136" y="239"/>
                    </a:lnTo>
                    <a:lnTo>
                      <a:pt x="132" y="243"/>
                    </a:lnTo>
                    <a:lnTo>
                      <a:pt x="128" y="251"/>
                    </a:lnTo>
                    <a:lnTo>
                      <a:pt x="128" y="251"/>
                    </a:lnTo>
                    <a:lnTo>
                      <a:pt x="124" y="255"/>
                    </a:lnTo>
                    <a:lnTo>
                      <a:pt x="122" y="253"/>
                    </a:lnTo>
                    <a:lnTo>
                      <a:pt x="120" y="243"/>
                    </a:lnTo>
                    <a:lnTo>
                      <a:pt x="120" y="243"/>
                    </a:lnTo>
                    <a:lnTo>
                      <a:pt x="116" y="239"/>
                    </a:lnTo>
                    <a:lnTo>
                      <a:pt x="112" y="241"/>
                    </a:lnTo>
                    <a:lnTo>
                      <a:pt x="108" y="239"/>
                    </a:lnTo>
                    <a:lnTo>
                      <a:pt x="104" y="231"/>
                    </a:lnTo>
                    <a:lnTo>
                      <a:pt x="104" y="231"/>
                    </a:lnTo>
                    <a:lnTo>
                      <a:pt x="104" y="249"/>
                    </a:lnTo>
                    <a:lnTo>
                      <a:pt x="106" y="261"/>
                    </a:lnTo>
                    <a:lnTo>
                      <a:pt x="112" y="267"/>
                    </a:lnTo>
                    <a:lnTo>
                      <a:pt x="118" y="269"/>
                    </a:lnTo>
                    <a:lnTo>
                      <a:pt x="118" y="269"/>
                    </a:lnTo>
                    <a:lnTo>
                      <a:pt x="120" y="269"/>
                    </a:lnTo>
                    <a:lnTo>
                      <a:pt x="120" y="269"/>
                    </a:lnTo>
                    <a:lnTo>
                      <a:pt x="124" y="271"/>
                    </a:lnTo>
                    <a:lnTo>
                      <a:pt x="126" y="271"/>
                    </a:lnTo>
                    <a:lnTo>
                      <a:pt x="126" y="271"/>
                    </a:lnTo>
                    <a:lnTo>
                      <a:pt x="130" y="269"/>
                    </a:lnTo>
                    <a:lnTo>
                      <a:pt x="132" y="269"/>
                    </a:lnTo>
                    <a:lnTo>
                      <a:pt x="134" y="277"/>
                    </a:lnTo>
                    <a:lnTo>
                      <a:pt x="134" y="277"/>
                    </a:lnTo>
                    <a:lnTo>
                      <a:pt x="134" y="283"/>
                    </a:lnTo>
                    <a:lnTo>
                      <a:pt x="134" y="291"/>
                    </a:lnTo>
                    <a:lnTo>
                      <a:pt x="134" y="291"/>
                    </a:lnTo>
                    <a:lnTo>
                      <a:pt x="134" y="293"/>
                    </a:lnTo>
                    <a:lnTo>
                      <a:pt x="134" y="297"/>
                    </a:lnTo>
                    <a:lnTo>
                      <a:pt x="136" y="301"/>
                    </a:lnTo>
                    <a:lnTo>
                      <a:pt x="134" y="303"/>
                    </a:lnTo>
                    <a:lnTo>
                      <a:pt x="134" y="303"/>
                    </a:lnTo>
                    <a:lnTo>
                      <a:pt x="132" y="305"/>
                    </a:lnTo>
                    <a:lnTo>
                      <a:pt x="132" y="305"/>
                    </a:lnTo>
                    <a:lnTo>
                      <a:pt x="128" y="299"/>
                    </a:lnTo>
                    <a:lnTo>
                      <a:pt x="128" y="299"/>
                    </a:lnTo>
                    <a:lnTo>
                      <a:pt x="126" y="293"/>
                    </a:lnTo>
                    <a:lnTo>
                      <a:pt x="124" y="291"/>
                    </a:lnTo>
                    <a:lnTo>
                      <a:pt x="122" y="291"/>
                    </a:lnTo>
                    <a:lnTo>
                      <a:pt x="120" y="291"/>
                    </a:lnTo>
                    <a:lnTo>
                      <a:pt x="120" y="291"/>
                    </a:lnTo>
                    <a:lnTo>
                      <a:pt x="116" y="293"/>
                    </a:lnTo>
                    <a:lnTo>
                      <a:pt x="114" y="291"/>
                    </a:lnTo>
                    <a:lnTo>
                      <a:pt x="110" y="285"/>
                    </a:lnTo>
                    <a:lnTo>
                      <a:pt x="110" y="285"/>
                    </a:lnTo>
                    <a:lnTo>
                      <a:pt x="102" y="275"/>
                    </a:lnTo>
                    <a:lnTo>
                      <a:pt x="100" y="273"/>
                    </a:lnTo>
                    <a:lnTo>
                      <a:pt x="96" y="271"/>
                    </a:lnTo>
                    <a:lnTo>
                      <a:pt x="92" y="273"/>
                    </a:lnTo>
                    <a:lnTo>
                      <a:pt x="88" y="275"/>
                    </a:lnTo>
                    <a:lnTo>
                      <a:pt x="82" y="285"/>
                    </a:lnTo>
                    <a:lnTo>
                      <a:pt x="82" y="285"/>
                    </a:lnTo>
                    <a:lnTo>
                      <a:pt x="80" y="285"/>
                    </a:lnTo>
                    <a:lnTo>
                      <a:pt x="78" y="283"/>
                    </a:lnTo>
                    <a:lnTo>
                      <a:pt x="78" y="283"/>
                    </a:lnTo>
                    <a:lnTo>
                      <a:pt x="72" y="269"/>
                    </a:lnTo>
                    <a:lnTo>
                      <a:pt x="68" y="263"/>
                    </a:lnTo>
                    <a:lnTo>
                      <a:pt x="64" y="261"/>
                    </a:lnTo>
                    <a:lnTo>
                      <a:pt x="64" y="261"/>
                    </a:lnTo>
                    <a:lnTo>
                      <a:pt x="64" y="259"/>
                    </a:lnTo>
                    <a:lnTo>
                      <a:pt x="64" y="259"/>
                    </a:lnTo>
                    <a:lnTo>
                      <a:pt x="64" y="259"/>
                    </a:lnTo>
                    <a:lnTo>
                      <a:pt x="64" y="259"/>
                    </a:lnTo>
                    <a:lnTo>
                      <a:pt x="64" y="265"/>
                    </a:lnTo>
                    <a:lnTo>
                      <a:pt x="64"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1" name="Freeform 2553">
                <a:extLst>
                  <a:ext uri="{FF2B5EF4-FFF2-40B4-BE49-F238E27FC236}">
                    <a16:creationId xmlns:a16="http://schemas.microsoft.com/office/drawing/2014/main" id="{C977ADC6-FEA4-EB5C-791A-D3E4C712968F}"/>
                  </a:ext>
                </a:extLst>
              </p:cNvPr>
              <p:cNvSpPr>
                <a:spLocks/>
              </p:cNvSpPr>
              <p:nvPr/>
            </p:nvSpPr>
            <p:spPr bwMode="auto">
              <a:xfrm>
                <a:off x="5620" y="2245"/>
                <a:ext cx="124" cy="92"/>
              </a:xfrm>
              <a:custGeom>
                <a:avLst/>
                <a:gdLst>
                  <a:gd name="T0" fmla="*/ 0 w 124"/>
                  <a:gd name="T1" fmla="*/ 44 h 92"/>
                  <a:gd name="T2" fmla="*/ 4 w 124"/>
                  <a:gd name="T3" fmla="*/ 40 h 92"/>
                  <a:gd name="T4" fmla="*/ 4 w 124"/>
                  <a:gd name="T5" fmla="*/ 28 h 92"/>
                  <a:gd name="T6" fmla="*/ 14 w 124"/>
                  <a:gd name="T7" fmla="*/ 28 h 92"/>
                  <a:gd name="T8" fmla="*/ 20 w 124"/>
                  <a:gd name="T9" fmla="*/ 24 h 92"/>
                  <a:gd name="T10" fmla="*/ 24 w 124"/>
                  <a:gd name="T11" fmla="*/ 32 h 92"/>
                  <a:gd name="T12" fmla="*/ 30 w 124"/>
                  <a:gd name="T13" fmla="*/ 30 h 92"/>
                  <a:gd name="T14" fmla="*/ 44 w 124"/>
                  <a:gd name="T15" fmla="*/ 42 h 92"/>
                  <a:gd name="T16" fmla="*/ 46 w 124"/>
                  <a:gd name="T17" fmla="*/ 36 h 92"/>
                  <a:gd name="T18" fmla="*/ 42 w 124"/>
                  <a:gd name="T19" fmla="*/ 20 h 92"/>
                  <a:gd name="T20" fmla="*/ 46 w 124"/>
                  <a:gd name="T21" fmla="*/ 16 h 92"/>
                  <a:gd name="T22" fmla="*/ 50 w 124"/>
                  <a:gd name="T23" fmla="*/ 16 h 92"/>
                  <a:gd name="T24" fmla="*/ 54 w 124"/>
                  <a:gd name="T25" fmla="*/ 20 h 92"/>
                  <a:gd name="T26" fmla="*/ 60 w 124"/>
                  <a:gd name="T27" fmla="*/ 26 h 92"/>
                  <a:gd name="T28" fmla="*/ 60 w 124"/>
                  <a:gd name="T29" fmla="*/ 18 h 92"/>
                  <a:gd name="T30" fmla="*/ 60 w 124"/>
                  <a:gd name="T31" fmla="*/ 4 h 92"/>
                  <a:gd name="T32" fmla="*/ 64 w 124"/>
                  <a:gd name="T33" fmla="*/ 2 h 92"/>
                  <a:gd name="T34" fmla="*/ 70 w 124"/>
                  <a:gd name="T35" fmla="*/ 10 h 92"/>
                  <a:gd name="T36" fmla="*/ 90 w 124"/>
                  <a:gd name="T37" fmla="*/ 16 h 92"/>
                  <a:gd name="T38" fmla="*/ 100 w 124"/>
                  <a:gd name="T39" fmla="*/ 26 h 92"/>
                  <a:gd name="T40" fmla="*/ 108 w 124"/>
                  <a:gd name="T41" fmla="*/ 36 h 92"/>
                  <a:gd name="T42" fmla="*/ 122 w 124"/>
                  <a:gd name="T43" fmla="*/ 54 h 92"/>
                  <a:gd name="T44" fmla="*/ 124 w 124"/>
                  <a:gd name="T45" fmla="*/ 76 h 92"/>
                  <a:gd name="T46" fmla="*/ 122 w 124"/>
                  <a:gd name="T47" fmla="*/ 80 h 92"/>
                  <a:gd name="T48" fmla="*/ 118 w 124"/>
                  <a:gd name="T49" fmla="*/ 78 h 92"/>
                  <a:gd name="T50" fmla="*/ 108 w 124"/>
                  <a:gd name="T51" fmla="*/ 76 h 92"/>
                  <a:gd name="T52" fmla="*/ 104 w 124"/>
                  <a:gd name="T53" fmla="*/ 82 h 92"/>
                  <a:gd name="T54" fmla="*/ 98 w 124"/>
                  <a:gd name="T55" fmla="*/ 72 h 92"/>
                  <a:gd name="T56" fmla="*/ 88 w 124"/>
                  <a:gd name="T57" fmla="*/ 60 h 92"/>
                  <a:gd name="T58" fmla="*/ 82 w 124"/>
                  <a:gd name="T59" fmla="*/ 68 h 92"/>
                  <a:gd name="T60" fmla="*/ 76 w 124"/>
                  <a:gd name="T61" fmla="*/ 64 h 92"/>
                  <a:gd name="T62" fmla="*/ 66 w 124"/>
                  <a:gd name="T63" fmla="*/ 60 h 92"/>
                  <a:gd name="T64" fmla="*/ 56 w 124"/>
                  <a:gd name="T65" fmla="*/ 62 h 92"/>
                  <a:gd name="T66" fmla="*/ 64 w 124"/>
                  <a:gd name="T67" fmla="*/ 76 h 92"/>
                  <a:gd name="T68" fmla="*/ 68 w 124"/>
                  <a:gd name="T69" fmla="*/ 84 h 92"/>
                  <a:gd name="T70" fmla="*/ 66 w 124"/>
                  <a:gd name="T71" fmla="*/ 92 h 92"/>
                  <a:gd name="T72" fmla="*/ 62 w 124"/>
                  <a:gd name="T73" fmla="*/ 86 h 92"/>
                  <a:gd name="T74" fmla="*/ 44 w 124"/>
                  <a:gd name="T75" fmla="*/ 66 h 92"/>
                  <a:gd name="T76" fmla="*/ 42 w 124"/>
                  <a:gd name="T77" fmla="*/ 60 h 92"/>
                  <a:gd name="T78" fmla="*/ 38 w 124"/>
                  <a:gd name="T79" fmla="*/ 44 h 92"/>
                  <a:gd name="T80" fmla="*/ 32 w 124"/>
                  <a:gd name="T81" fmla="*/ 56 h 92"/>
                  <a:gd name="T82" fmla="*/ 24 w 124"/>
                  <a:gd name="T83" fmla="*/ 66 h 92"/>
                  <a:gd name="T84" fmla="*/ 16 w 124"/>
                  <a:gd name="T85" fmla="*/ 56 h 92"/>
                  <a:gd name="T86" fmla="*/ 10 w 124"/>
                  <a:gd name="T87" fmla="*/ 50 h 92"/>
                  <a:gd name="T88" fmla="*/ 4 w 124"/>
                  <a:gd name="T89" fmla="*/ 54 h 92"/>
                  <a:gd name="T90" fmla="*/ 0 w 124"/>
                  <a:gd name="T91" fmla="*/ 5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92">
                    <a:moveTo>
                      <a:pt x="0" y="54"/>
                    </a:moveTo>
                    <a:lnTo>
                      <a:pt x="0" y="54"/>
                    </a:lnTo>
                    <a:lnTo>
                      <a:pt x="0" y="44"/>
                    </a:lnTo>
                    <a:lnTo>
                      <a:pt x="2" y="42"/>
                    </a:lnTo>
                    <a:lnTo>
                      <a:pt x="4" y="40"/>
                    </a:lnTo>
                    <a:lnTo>
                      <a:pt x="4" y="40"/>
                    </a:lnTo>
                    <a:lnTo>
                      <a:pt x="6" y="38"/>
                    </a:lnTo>
                    <a:lnTo>
                      <a:pt x="6" y="34"/>
                    </a:lnTo>
                    <a:lnTo>
                      <a:pt x="4" y="28"/>
                    </a:lnTo>
                    <a:lnTo>
                      <a:pt x="4" y="28"/>
                    </a:lnTo>
                    <a:lnTo>
                      <a:pt x="10" y="28"/>
                    </a:lnTo>
                    <a:lnTo>
                      <a:pt x="14" y="28"/>
                    </a:lnTo>
                    <a:lnTo>
                      <a:pt x="18" y="26"/>
                    </a:lnTo>
                    <a:lnTo>
                      <a:pt x="18" y="26"/>
                    </a:lnTo>
                    <a:lnTo>
                      <a:pt x="20" y="24"/>
                    </a:lnTo>
                    <a:lnTo>
                      <a:pt x="22" y="28"/>
                    </a:lnTo>
                    <a:lnTo>
                      <a:pt x="22" y="28"/>
                    </a:lnTo>
                    <a:lnTo>
                      <a:pt x="24" y="32"/>
                    </a:lnTo>
                    <a:lnTo>
                      <a:pt x="24" y="32"/>
                    </a:lnTo>
                    <a:lnTo>
                      <a:pt x="28" y="30"/>
                    </a:lnTo>
                    <a:lnTo>
                      <a:pt x="30" y="30"/>
                    </a:lnTo>
                    <a:lnTo>
                      <a:pt x="36" y="34"/>
                    </a:lnTo>
                    <a:lnTo>
                      <a:pt x="42" y="40"/>
                    </a:lnTo>
                    <a:lnTo>
                      <a:pt x="44" y="42"/>
                    </a:lnTo>
                    <a:lnTo>
                      <a:pt x="48" y="44"/>
                    </a:lnTo>
                    <a:lnTo>
                      <a:pt x="48" y="44"/>
                    </a:lnTo>
                    <a:lnTo>
                      <a:pt x="46" y="36"/>
                    </a:lnTo>
                    <a:lnTo>
                      <a:pt x="44" y="32"/>
                    </a:lnTo>
                    <a:lnTo>
                      <a:pt x="42" y="26"/>
                    </a:lnTo>
                    <a:lnTo>
                      <a:pt x="42" y="20"/>
                    </a:lnTo>
                    <a:lnTo>
                      <a:pt x="42" y="20"/>
                    </a:lnTo>
                    <a:lnTo>
                      <a:pt x="44" y="16"/>
                    </a:lnTo>
                    <a:lnTo>
                      <a:pt x="46" y="16"/>
                    </a:lnTo>
                    <a:lnTo>
                      <a:pt x="50" y="18"/>
                    </a:lnTo>
                    <a:lnTo>
                      <a:pt x="50" y="18"/>
                    </a:lnTo>
                    <a:lnTo>
                      <a:pt x="50" y="16"/>
                    </a:lnTo>
                    <a:lnTo>
                      <a:pt x="52" y="18"/>
                    </a:lnTo>
                    <a:lnTo>
                      <a:pt x="54" y="20"/>
                    </a:lnTo>
                    <a:lnTo>
                      <a:pt x="54" y="20"/>
                    </a:lnTo>
                    <a:lnTo>
                      <a:pt x="56" y="26"/>
                    </a:lnTo>
                    <a:lnTo>
                      <a:pt x="58" y="26"/>
                    </a:lnTo>
                    <a:lnTo>
                      <a:pt x="60" y="26"/>
                    </a:lnTo>
                    <a:lnTo>
                      <a:pt x="60" y="26"/>
                    </a:lnTo>
                    <a:lnTo>
                      <a:pt x="60" y="22"/>
                    </a:lnTo>
                    <a:lnTo>
                      <a:pt x="60" y="18"/>
                    </a:lnTo>
                    <a:lnTo>
                      <a:pt x="60" y="12"/>
                    </a:lnTo>
                    <a:lnTo>
                      <a:pt x="60" y="12"/>
                    </a:lnTo>
                    <a:lnTo>
                      <a:pt x="60" y="4"/>
                    </a:lnTo>
                    <a:lnTo>
                      <a:pt x="62" y="0"/>
                    </a:lnTo>
                    <a:lnTo>
                      <a:pt x="64" y="0"/>
                    </a:lnTo>
                    <a:lnTo>
                      <a:pt x="64" y="2"/>
                    </a:lnTo>
                    <a:lnTo>
                      <a:pt x="64" y="2"/>
                    </a:lnTo>
                    <a:lnTo>
                      <a:pt x="68" y="6"/>
                    </a:lnTo>
                    <a:lnTo>
                      <a:pt x="70" y="10"/>
                    </a:lnTo>
                    <a:lnTo>
                      <a:pt x="76" y="12"/>
                    </a:lnTo>
                    <a:lnTo>
                      <a:pt x="84" y="14"/>
                    </a:lnTo>
                    <a:lnTo>
                      <a:pt x="90" y="16"/>
                    </a:lnTo>
                    <a:lnTo>
                      <a:pt x="90" y="16"/>
                    </a:lnTo>
                    <a:lnTo>
                      <a:pt x="94" y="20"/>
                    </a:lnTo>
                    <a:lnTo>
                      <a:pt x="100" y="26"/>
                    </a:lnTo>
                    <a:lnTo>
                      <a:pt x="104" y="32"/>
                    </a:lnTo>
                    <a:lnTo>
                      <a:pt x="108" y="36"/>
                    </a:lnTo>
                    <a:lnTo>
                      <a:pt x="108" y="36"/>
                    </a:lnTo>
                    <a:lnTo>
                      <a:pt x="114" y="40"/>
                    </a:lnTo>
                    <a:lnTo>
                      <a:pt x="118" y="46"/>
                    </a:lnTo>
                    <a:lnTo>
                      <a:pt x="122" y="54"/>
                    </a:lnTo>
                    <a:lnTo>
                      <a:pt x="124" y="66"/>
                    </a:lnTo>
                    <a:lnTo>
                      <a:pt x="124" y="66"/>
                    </a:lnTo>
                    <a:lnTo>
                      <a:pt x="124" y="76"/>
                    </a:lnTo>
                    <a:lnTo>
                      <a:pt x="124" y="78"/>
                    </a:lnTo>
                    <a:lnTo>
                      <a:pt x="122" y="80"/>
                    </a:lnTo>
                    <a:lnTo>
                      <a:pt x="122" y="80"/>
                    </a:lnTo>
                    <a:lnTo>
                      <a:pt x="120" y="80"/>
                    </a:lnTo>
                    <a:lnTo>
                      <a:pt x="118" y="78"/>
                    </a:lnTo>
                    <a:lnTo>
                      <a:pt x="118" y="78"/>
                    </a:lnTo>
                    <a:lnTo>
                      <a:pt x="114" y="74"/>
                    </a:lnTo>
                    <a:lnTo>
                      <a:pt x="112" y="74"/>
                    </a:lnTo>
                    <a:lnTo>
                      <a:pt x="108" y="76"/>
                    </a:lnTo>
                    <a:lnTo>
                      <a:pt x="106" y="82"/>
                    </a:lnTo>
                    <a:lnTo>
                      <a:pt x="106" y="82"/>
                    </a:lnTo>
                    <a:lnTo>
                      <a:pt x="104" y="82"/>
                    </a:lnTo>
                    <a:lnTo>
                      <a:pt x="102" y="78"/>
                    </a:lnTo>
                    <a:lnTo>
                      <a:pt x="98" y="72"/>
                    </a:lnTo>
                    <a:lnTo>
                      <a:pt x="98" y="72"/>
                    </a:lnTo>
                    <a:lnTo>
                      <a:pt x="94" y="64"/>
                    </a:lnTo>
                    <a:lnTo>
                      <a:pt x="90" y="60"/>
                    </a:lnTo>
                    <a:lnTo>
                      <a:pt x="88" y="60"/>
                    </a:lnTo>
                    <a:lnTo>
                      <a:pt x="86" y="62"/>
                    </a:lnTo>
                    <a:lnTo>
                      <a:pt x="82" y="68"/>
                    </a:lnTo>
                    <a:lnTo>
                      <a:pt x="82" y="68"/>
                    </a:lnTo>
                    <a:lnTo>
                      <a:pt x="80" y="70"/>
                    </a:lnTo>
                    <a:lnTo>
                      <a:pt x="78" y="68"/>
                    </a:lnTo>
                    <a:lnTo>
                      <a:pt x="76" y="64"/>
                    </a:lnTo>
                    <a:lnTo>
                      <a:pt x="74" y="62"/>
                    </a:lnTo>
                    <a:lnTo>
                      <a:pt x="74" y="62"/>
                    </a:lnTo>
                    <a:lnTo>
                      <a:pt x="66" y="60"/>
                    </a:lnTo>
                    <a:lnTo>
                      <a:pt x="60" y="60"/>
                    </a:lnTo>
                    <a:lnTo>
                      <a:pt x="56" y="62"/>
                    </a:lnTo>
                    <a:lnTo>
                      <a:pt x="56" y="62"/>
                    </a:lnTo>
                    <a:lnTo>
                      <a:pt x="58" y="66"/>
                    </a:lnTo>
                    <a:lnTo>
                      <a:pt x="60" y="70"/>
                    </a:lnTo>
                    <a:lnTo>
                      <a:pt x="64" y="76"/>
                    </a:lnTo>
                    <a:lnTo>
                      <a:pt x="64" y="76"/>
                    </a:lnTo>
                    <a:lnTo>
                      <a:pt x="66" y="80"/>
                    </a:lnTo>
                    <a:lnTo>
                      <a:pt x="68" y="84"/>
                    </a:lnTo>
                    <a:lnTo>
                      <a:pt x="68" y="90"/>
                    </a:lnTo>
                    <a:lnTo>
                      <a:pt x="68" y="90"/>
                    </a:lnTo>
                    <a:lnTo>
                      <a:pt x="66" y="92"/>
                    </a:lnTo>
                    <a:lnTo>
                      <a:pt x="64" y="92"/>
                    </a:lnTo>
                    <a:lnTo>
                      <a:pt x="62" y="86"/>
                    </a:lnTo>
                    <a:lnTo>
                      <a:pt x="62" y="86"/>
                    </a:lnTo>
                    <a:lnTo>
                      <a:pt x="52" y="78"/>
                    </a:lnTo>
                    <a:lnTo>
                      <a:pt x="48" y="72"/>
                    </a:lnTo>
                    <a:lnTo>
                      <a:pt x="44" y="66"/>
                    </a:lnTo>
                    <a:lnTo>
                      <a:pt x="44" y="66"/>
                    </a:lnTo>
                    <a:lnTo>
                      <a:pt x="42" y="62"/>
                    </a:lnTo>
                    <a:lnTo>
                      <a:pt x="42" y="60"/>
                    </a:lnTo>
                    <a:lnTo>
                      <a:pt x="42" y="60"/>
                    </a:lnTo>
                    <a:lnTo>
                      <a:pt x="40" y="46"/>
                    </a:lnTo>
                    <a:lnTo>
                      <a:pt x="38" y="44"/>
                    </a:lnTo>
                    <a:lnTo>
                      <a:pt x="38" y="44"/>
                    </a:lnTo>
                    <a:lnTo>
                      <a:pt x="34" y="50"/>
                    </a:lnTo>
                    <a:lnTo>
                      <a:pt x="32" y="56"/>
                    </a:lnTo>
                    <a:lnTo>
                      <a:pt x="32" y="56"/>
                    </a:lnTo>
                    <a:lnTo>
                      <a:pt x="28" y="62"/>
                    </a:lnTo>
                    <a:lnTo>
                      <a:pt x="24" y="66"/>
                    </a:lnTo>
                    <a:lnTo>
                      <a:pt x="22" y="66"/>
                    </a:lnTo>
                    <a:lnTo>
                      <a:pt x="20" y="64"/>
                    </a:lnTo>
                    <a:lnTo>
                      <a:pt x="16" y="56"/>
                    </a:lnTo>
                    <a:lnTo>
                      <a:pt x="16" y="56"/>
                    </a:lnTo>
                    <a:lnTo>
                      <a:pt x="14" y="52"/>
                    </a:lnTo>
                    <a:lnTo>
                      <a:pt x="10" y="50"/>
                    </a:lnTo>
                    <a:lnTo>
                      <a:pt x="6" y="50"/>
                    </a:lnTo>
                    <a:lnTo>
                      <a:pt x="4" y="54"/>
                    </a:lnTo>
                    <a:lnTo>
                      <a:pt x="4" y="54"/>
                    </a:lnTo>
                    <a:lnTo>
                      <a:pt x="2" y="56"/>
                    </a:lnTo>
                    <a:lnTo>
                      <a:pt x="0" y="54"/>
                    </a:lnTo>
                    <a:lnTo>
                      <a:pt x="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2" name="Freeform 2554">
                <a:extLst>
                  <a:ext uri="{FF2B5EF4-FFF2-40B4-BE49-F238E27FC236}">
                    <a16:creationId xmlns:a16="http://schemas.microsoft.com/office/drawing/2014/main" id="{7C911919-B411-F2D7-C46D-F179A0CE3E1A}"/>
                  </a:ext>
                </a:extLst>
              </p:cNvPr>
              <p:cNvSpPr>
                <a:spLocks/>
              </p:cNvSpPr>
              <p:nvPr/>
            </p:nvSpPr>
            <p:spPr bwMode="auto">
              <a:xfrm>
                <a:off x="5676" y="2313"/>
                <a:ext cx="82" cy="101"/>
              </a:xfrm>
              <a:custGeom>
                <a:avLst/>
                <a:gdLst>
                  <a:gd name="T0" fmla="*/ 44 w 82"/>
                  <a:gd name="T1" fmla="*/ 4 h 101"/>
                  <a:gd name="T2" fmla="*/ 48 w 82"/>
                  <a:gd name="T3" fmla="*/ 12 h 101"/>
                  <a:gd name="T4" fmla="*/ 56 w 82"/>
                  <a:gd name="T5" fmla="*/ 33 h 101"/>
                  <a:gd name="T6" fmla="*/ 64 w 82"/>
                  <a:gd name="T7" fmla="*/ 43 h 101"/>
                  <a:gd name="T8" fmla="*/ 70 w 82"/>
                  <a:gd name="T9" fmla="*/ 35 h 101"/>
                  <a:gd name="T10" fmla="*/ 76 w 82"/>
                  <a:gd name="T11" fmla="*/ 16 h 101"/>
                  <a:gd name="T12" fmla="*/ 80 w 82"/>
                  <a:gd name="T13" fmla="*/ 10 h 101"/>
                  <a:gd name="T14" fmla="*/ 82 w 82"/>
                  <a:gd name="T15" fmla="*/ 51 h 101"/>
                  <a:gd name="T16" fmla="*/ 82 w 82"/>
                  <a:gd name="T17" fmla="*/ 61 h 101"/>
                  <a:gd name="T18" fmla="*/ 78 w 82"/>
                  <a:gd name="T19" fmla="*/ 63 h 101"/>
                  <a:gd name="T20" fmla="*/ 72 w 82"/>
                  <a:gd name="T21" fmla="*/ 59 h 101"/>
                  <a:gd name="T22" fmla="*/ 68 w 82"/>
                  <a:gd name="T23" fmla="*/ 73 h 101"/>
                  <a:gd name="T24" fmla="*/ 70 w 82"/>
                  <a:gd name="T25" fmla="*/ 75 h 101"/>
                  <a:gd name="T26" fmla="*/ 74 w 82"/>
                  <a:gd name="T27" fmla="*/ 83 h 101"/>
                  <a:gd name="T28" fmla="*/ 74 w 82"/>
                  <a:gd name="T29" fmla="*/ 91 h 101"/>
                  <a:gd name="T30" fmla="*/ 64 w 82"/>
                  <a:gd name="T31" fmla="*/ 91 h 101"/>
                  <a:gd name="T32" fmla="*/ 56 w 82"/>
                  <a:gd name="T33" fmla="*/ 83 h 101"/>
                  <a:gd name="T34" fmla="*/ 48 w 82"/>
                  <a:gd name="T35" fmla="*/ 91 h 101"/>
                  <a:gd name="T36" fmla="*/ 42 w 82"/>
                  <a:gd name="T37" fmla="*/ 87 h 101"/>
                  <a:gd name="T38" fmla="*/ 40 w 82"/>
                  <a:gd name="T39" fmla="*/ 93 h 101"/>
                  <a:gd name="T40" fmla="*/ 34 w 82"/>
                  <a:gd name="T41" fmla="*/ 101 h 101"/>
                  <a:gd name="T42" fmla="*/ 28 w 82"/>
                  <a:gd name="T43" fmla="*/ 95 h 101"/>
                  <a:gd name="T44" fmla="*/ 20 w 82"/>
                  <a:gd name="T45" fmla="*/ 95 h 101"/>
                  <a:gd name="T46" fmla="*/ 2 w 82"/>
                  <a:gd name="T47" fmla="*/ 89 h 101"/>
                  <a:gd name="T48" fmla="*/ 0 w 82"/>
                  <a:gd name="T49" fmla="*/ 83 h 101"/>
                  <a:gd name="T50" fmla="*/ 2 w 82"/>
                  <a:gd name="T51" fmla="*/ 81 h 101"/>
                  <a:gd name="T52" fmla="*/ 6 w 82"/>
                  <a:gd name="T53" fmla="*/ 81 h 101"/>
                  <a:gd name="T54" fmla="*/ 6 w 82"/>
                  <a:gd name="T55" fmla="*/ 75 h 101"/>
                  <a:gd name="T56" fmla="*/ 2 w 82"/>
                  <a:gd name="T57" fmla="*/ 69 h 101"/>
                  <a:gd name="T58" fmla="*/ 2 w 82"/>
                  <a:gd name="T59" fmla="*/ 61 h 101"/>
                  <a:gd name="T60" fmla="*/ 8 w 82"/>
                  <a:gd name="T61" fmla="*/ 63 h 101"/>
                  <a:gd name="T62" fmla="*/ 10 w 82"/>
                  <a:gd name="T63" fmla="*/ 63 h 101"/>
                  <a:gd name="T64" fmla="*/ 12 w 82"/>
                  <a:gd name="T65" fmla="*/ 55 h 101"/>
                  <a:gd name="T66" fmla="*/ 8 w 82"/>
                  <a:gd name="T67" fmla="*/ 43 h 101"/>
                  <a:gd name="T68" fmla="*/ 6 w 82"/>
                  <a:gd name="T69" fmla="*/ 31 h 101"/>
                  <a:gd name="T70" fmla="*/ 10 w 82"/>
                  <a:gd name="T71" fmla="*/ 33 h 101"/>
                  <a:gd name="T72" fmla="*/ 16 w 82"/>
                  <a:gd name="T73" fmla="*/ 43 h 101"/>
                  <a:gd name="T74" fmla="*/ 20 w 82"/>
                  <a:gd name="T75" fmla="*/ 43 h 101"/>
                  <a:gd name="T76" fmla="*/ 26 w 82"/>
                  <a:gd name="T77" fmla="*/ 39 h 101"/>
                  <a:gd name="T78" fmla="*/ 30 w 82"/>
                  <a:gd name="T79" fmla="*/ 18 h 101"/>
                  <a:gd name="T80" fmla="*/ 30 w 82"/>
                  <a:gd name="T81" fmla="*/ 0 h 101"/>
                  <a:gd name="T82" fmla="*/ 34 w 82"/>
                  <a:gd name="T83" fmla="*/ 8 h 101"/>
                  <a:gd name="T84" fmla="*/ 36 w 82"/>
                  <a:gd name="T85" fmla="*/ 22 h 101"/>
                  <a:gd name="T86" fmla="*/ 40 w 82"/>
                  <a:gd name="T87" fmla="*/ 20 h 101"/>
                  <a:gd name="T88" fmla="*/ 42 w 82"/>
                  <a:gd name="T89"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101">
                    <a:moveTo>
                      <a:pt x="42" y="4"/>
                    </a:moveTo>
                    <a:lnTo>
                      <a:pt x="42" y="4"/>
                    </a:lnTo>
                    <a:lnTo>
                      <a:pt x="44" y="4"/>
                    </a:lnTo>
                    <a:lnTo>
                      <a:pt x="46" y="6"/>
                    </a:lnTo>
                    <a:lnTo>
                      <a:pt x="48" y="12"/>
                    </a:lnTo>
                    <a:lnTo>
                      <a:pt x="48" y="12"/>
                    </a:lnTo>
                    <a:lnTo>
                      <a:pt x="52" y="20"/>
                    </a:lnTo>
                    <a:lnTo>
                      <a:pt x="56" y="33"/>
                    </a:lnTo>
                    <a:lnTo>
                      <a:pt x="56" y="33"/>
                    </a:lnTo>
                    <a:lnTo>
                      <a:pt x="58" y="41"/>
                    </a:lnTo>
                    <a:lnTo>
                      <a:pt x="62" y="45"/>
                    </a:lnTo>
                    <a:lnTo>
                      <a:pt x="64" y="43"/>
                    </a:lnTo>
                    <a:lnTo>
                      <a:pt x="68" y="37"/>
                    </a:lnTo>
                    <a:lnTo>
                      <a:pt x="68" y="37"/>
                    </a:lnTo>
                    <a:lnTo>
                      <a:pt x="70" y="35"/>
                    </a:lnTo>
                    <a:lnTo>
                      <a:pt x="74" y="31"/>
                    </a:lnTo>
                    <a:lnTo>
                      <a:pt x="74" y="31"/>
                    </a:lnTo>
                    <a:lnTo>
                      <a:pt x="76" y="16"/>
                    </a:lnTo>
                    <a:lnTo>
                      <a:pt x="76" y="16"/>
                    </a:lnTo>
                    <a:lnTo>
                      <a:pt x="78" y="8"/>
                    </a:lnTo>
                    <a:lnTo>
                      <a:pt x="80" y="10"/>
                    </a:lnTo>
                    <a:lnTo>
                      <a:pt x="82" y="14"/>
                    </a:lnTo>
                    <a:lnTo>
                      <a:pt x="82" y="14"/>
                    </a:lnTo>
                    <a:lnTo>
                      <a:pt x="82" y="51"/>
                    </a:lnTo>
                    <a:lnTo>
                      <a:pt x="82" y="51"/>
                    </a:lnTo>
                    <a:lnTo>
                      <a:pt x="82" y="57"/>
                    </a:lnTo>
                    <a:lnTo>
                      <a:pt x="82" y="61"/>
                    </a:lnTo>
                    <a:lnTo>
                      <a:pt x="80" y="63"/>
                    </a:lnTo>
                    <a:lnTo>
                      <a:pt x="80" y="63"/>
                    </a:lnTo>
                    <a:lnTo>
                      <a:pt x="78" y="63"/>
                    </a:lnTo>
                    <a:lnTo>
                      <a:pt x="78" y="63"/>
                    </a:lnTo>
                    <a:lnTo>
                      <a:pt x="72" y="59"/>
                    </a:lnTo>
                    <a:lnTo>
                      <a:pt x="72" y="59"/>
                    </a:lnTo>
                    <a:lnTo>
                      <a:pt x="72" y="67"/>
                    </a:lnTo>
                    <a:lnTo>
                      <a:pt x="70" y="71"/>
                    </a:lnTo>
                    <a:lnTo>
                      <a:pt x="68" y="73"/>
                    </a:lnTo>
                    <a:lnTo>
                      <a:pt x="66" y="73"/>
                    </a:lnTo>
                    <a:lnTo>
                      <a:pt x="66" y="73"/>
                    </a:lnTo>
                    <a:lnTo>
                      <a:pt x="70" y="75"/>
                    </a:lnTo>
                    <a:lnTo>
                      <a:pt x="72" y="79"/>
                    </a:lnTo>
                    <a:lnTo>
                      <a:pt x="74" y="83"/>
                    </a:lnTo>
                    <a:lnTo>
                      <a:pt x="74" y="83"/>
                    </a:lnTo>
                    <a:lnTo>
                      <a:pt x="74" y="89"/>
                    </a:lnTo>
                    <a:lnTo>
                      <a:pt x="74" y="91"/>
                    </a:lnTo>
                    <a:lnTo>
                      <a:pt x="74" y="91"/>
                    </a:lnTo>
                    <a:lnTo>
                      <a:pt x="70" y="93"/>
                    </a:lnTo>
                    <a:lnTo>
                      <a:pt x="68" y="95"/>
                    </a:lnTo>
                    <a:lnTo>
                      <a:pt x="64" y="91"/>
                    </a:lnTo>
                    <a:lnTo>
                      <a:pt x="64" y="91"/>
                    </a:lnTo>
                    <a:lnTo>
                      <a:pt x="60" y="85"/>
                    </a:lnTo>
                    <a:lnTo>
                      <a:pt x="56" y="83"/>
                    </a:lnTo>
                    <a:lnTo>
                      <a:pt x="52" y="85"/>
                    </a:lnTo>
                    <a:lnTo>
                      <a:pt x="48" y="91"/>
                    </a:lnTo>
                    <a:lnTo>
                      <a:pt x="48" y="91"/>
                    </a:lnTo>
                    <a:lnTo>
                      <a:pt x="44" y="89"/>
                    </a:lnTo>
                    <a:lnTo>
                      <a:pt x="42" y="87"/>
                    </a:lnTo>
                    <a:lnTo>
                      <a:pt x="42" y="87"/>
                    </a:lnTo>
                    <a:lnTo>
                      <a:pt x="40" y="85"/>
                    </a:lnTo>
                    <a:lnTo>
                      <a:pt x="40" y="87"/>
                    </a:lnTo>
                    <a:lnTo>
                      <a:pt x="40" y="93"/>
                    </a:lnTo>
                    <a:lnTo>
                      <a:pt x="40" y="93"/>
                    </a:lnTo>
                    <a:lnTo>
                      <a:pt x="38" y="99"/>
                    </a:lnTo>
                    <a:lnTo>
                      <a:pt x="34" y="101"/>
                    </a:lnTo>
                    <a:lnTo>
                      <a:pt x="34" y="101"/>
                    </a:lnTo>
                    <a:lnTo>
                      <a:pt x="30" y="97"/>
                    </a:lnTo>
                    <a:lnTo>
                      <a:pt x="28" y="95"/>
                    </a:lnTo>
                    <a:lnTo>
                      <a:pt x="24" y="95"/>
                    </a:lnTo>
                    <a:lnTo>
                      <a:pt x="20" y="95"/>
                    </a:lnTo>
                    <a:lnTo>
                      <a:pt x="20" y="95"/>
                    </a:lnTo>
                    <a:lnTo>
                      <a:pt x="16" y="95"/>
                    </a:lnTo>
                    <a:lnTo>
                      <a:pt x="10" y="93"/>
                    </a:lnTo>
                    <a:lnTo>
                      <a:pt x="2" y="89"/>
                    </a:lnTo>
                    <a:lnTo>
                      <a:pt x="2" y="89"/>
                    </a:lnTo>
                    <a:lnTo>
                      <a:pt x="0" y="87"/>
                    </a:lnTo>
                    <a:lnTo>
                      <a:pt x="0" y="83"/>
                    </a:lnTo>
                    <a:lnTo>
                      <a:pt x="0" y="83"/>
                    </a:lnTo>
                    <a:lnTo>
                      <a:pt x="0" y="83"/>
                    </a:lnTo>
                    <a:lnTo>
                      <a:pt x="2" y="81"/>
                    </a:lnTo>
                    <a:lnTo>
                      <a:pt x="4" y="81"/>
                    </a:lnTo>
                    <a:lnTo>
                      <a:pt x="4" y="81"/>
                    </a:lnTo>
                    <a:lnTo>
                      <a:pt x="6" y="81"/>
                    </a:lnTo>
                    <a:lnTo>
                      <a:pt x="6" y="81"/>
                    </a:lnTo>
                    <a:lnTo>
                      <a:pt x="6" y="77"/>
                    </a:lnTo>
                    <a:lnTo>
                      <a:pt x="6" y="75"/>
                    </a:lnTo>
                    <a:lnTo>
                      <a:pt x="6" y="75"/>
                    </a:lnTo>
                    <a:lnTo>
                      <a:pt x="4" y="71"/>
                    </a:lnTo>
                    <a:lnTo>
                      <a:pt x="2" y="69"/>
                    </a:lnTo>
                    <a:lnTo>
                      <a:pt x="2" y="65"/>
                    </a:lnTo>
                    <a:lnTo>
                      <a:pt x="2" y="61"/>
                    </a:lnTo>
                    <a:lnTo>
                      <a:pt x="2" y="61"/>
                    </a:lnTo>
                    <a:lnTo>
                      <a:pt x="4" y="57"/>
                    </a:lnTo>
                    <a:lnTo>
                      <a:pt x="6" y="57"/>
                    </a:lnTo>
                    <a:lnTo>
                      <a:pt x="8" y="63"/>
                    </a:lnTo>
                    <a:lnTo>
                      <a:pt x="8" y="63"/>
                    </a:lnTo>
                    <a:lnTo>
                      <a:pt x="10" y="65"/>
                    </a:lnTo>
                    <a:lnTo>
                      <a:pt x="10" y="63"/>
                    </a:lnTo>
                    <a:lnTo>
                      <a:pt x="10" y="63"/>
                    </a:lnTo>
                    <a:lnTo>
                      <a:pt x="12" y="59"/>
                    </a:lnTo>
                    <a:lnTo>
                      <a:pt x="12" y="55"/>
                    </a:lnTo>
                    <a:lnTo>
                      <a:pt x="12" y="55"/>
                    </a:lnTo>
                    <a:lnTo>
                      <a:pt x="8" y="49"/>
                    </a:lnTo>
                    <a:lnTo>
                      <a:pt x="8" y="43"/>
                    </a:lnTo>
                    <a:lnTo>
                      <a:pt x="6" y="35"/>
                    </a:lnTo>
                    <a:lnTo>
                      <a:pt x="6" y="31"/>
                    </a:lnTo>
                    <a:lnTo>
                      <a:pt x="6" y="31"/>
                    </a:lnTo>
                    <a:lnTo>
                      <a:pt x="6" y="33"/>
                    </a:lnTo>
                    <a:lnTo>
                      <a:pt x="8" y="33"/>
                    </a:lnTo>
                    <a:lnTo>
                      <a:pt x="10" y="33"/>
                    </a:lnTo>
                    <a:lnTo>
                      <a:pt x="12" y="33"/>
                    </a:lnTo>
                    <a:lnTo>
                      <a:pt x="14" y="33"/>
                    </a:lnTo>
                    <a:lnTo>
                      <a:pt x="16" y="43"/>
                    </a:lnTo>
                    <a:lnTo>
                      <a:pt x="16" y="43"/>
                    </a:lnTo>
                    <a:lnTo>
                      <a:pt x="18" y="43"/>
                    </a:lnTo>
                    <a:lnTo>
                      <a:pt x="20" y="43"/>
                    </a:lnTo>
                    <a:lnTo>
                      <a:pt x="24" y="39"/>
                    </a:lnTo>
                    <a:lnTo>
                      <a:pt x="26" y="39"/>
                    </a:lnTo>
                    <a:lnTo>
                      <a:pt x="26" y="39"/>
                    </a:lnTo>
                    <a:lnTo>
                      <a:pt x="28" y="37"/>
                    </a:lnTo>
                    <a:lnTo>
                      <a:pt x="30" y="33"/>
                    </a:lnTo>
                    <a:lnTo>
                      <a:pt x="30" y="18"/>
                    </a:lnTo>
                    <a:lnTo>
                      <a:pt x="30" y="18"/>
                    </a:lnTo>
                    <a:lnTo>
                      <a:pt x="30" y="0"/>
                    </a:lnTo>
                    <a:lnTo>
                      <a:pt x="30" y="0"/>
                    </a:lnTo>
                    <a:lnTo>
                      <a:pt x="32" y="0"/>
                    </a:lnTo>
                    <a:lnTo>
                      <a:pt x="32" y="2"/>
                    </a:lnTo>
                    <a:lnTo>
                      <a:pt x="34" y="8"/>
                    </a:lnTo>
                    <a:lnTo>
                      <a:pt x="34" y="8"/>
                    </a:lnTo>
                    <a:lnTo>
                      <a:pt x="36" y="18"/>
                    </a:lnTo>
                    <a:lnTo>
                      <a:pt x="36" y="22"/>
                    </a:lnTo>
                    <a:lnTo>
                      <a:pt x="38" y="22"/>
                    </a:lnTo>
                    <a:lnTo>
                      <a:pt x="38" y="22"/>
                    </a:lnTo>
                    <a:lnTo>
                      <a:pt x="40" y="20"/>
                    </a:lnTo>
                    <a:lnTo>
                      <a:pt x="42" y="16"/>
                    </a:lnTo>
                    <a:lnTo>
                      <a:pt x="42" y="4"/>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3" name="Freeform 2555">
                <a:extLst>
                  <a:ext uri="{FF2B5EF4-FFF2-40B4-BE49-F238E27FC236}">
                    <a16:creationId xmlns:a16="http://schemas.microsoft.com/office/drawing/2014/main" id="{C456BA31-A9F0-FD68-73E5-16560998E20E}"/>
                  </a:ext>
                </a:extLst>
              </p:cNvPr>
              <p:cNvSpPr>
                <a:spLocks/>
              </p:cNvSpPr>
              <p:nvPr/>
            </p:nvSpPr>
            <p:spPr bwMode="auto">
              <a:xfrm>
                <a:off x="5518" y="2464"/>
                <a:ext cx="46" cy="126"/>
              </a:xfrm>
              <a:custGeom>
                <a:avLst/>
                <a:gdLst>
                  <a:gd name="T0" fmla="*/ 46 w 46"/>
                  <a:gd name="T1" fmla="*/ 100 h 126"/>
                  <a:gd name="T2" fmla="*/ 42 w 46"/>
                  <a:gd name="T3" fmla="*/ 104 h 126"/>
                  <a:gd name="T4" fmla="*/ 42 w 46"/>
                  <a:gd name="T5" fmla="*/ 114 h 126"/>
                  <a:gd name="T6" fmla="*/ 42 w 46"/>
                  <a:gd name="T7" fmla="*/ 118 h 126"/>
                  <a:gd name="T8" fmla="*/ 40 w 46"/>
                  <a:gd name="T9" fmla="*/ 122 h 126"/>
                  <a:gd name="T10" fmla="*/ 38 w 46"/>
                  <a:gd name="T11" fmla="*/ 118 h 126"/>
                  <a:gd name="T12" fmla="*/ 36 w 46"/>
                  <a:gd name="T13" fmla="*/ 110 h 126"/>
                  <a:gd name="T14" fmla="*/ 32 w 46"/>
                  <a:gd name="T15" fmla="*/ 112 h 126"/>
                  <a:gd name="T16" fmla="*/ 30 w 46"/>
                  <a:gd name="T17" fmla="*/ 120 h 126"/>
                  <a:gd name="T18" fmla="*/ 26 w 46"/>
                  <a:gd name="T19" fmla="*/ 126 h 126"/>
                  <a:gd name="T20" fmla="*/ 24 w 46"/>
                  <a:gd name="T21" fmla="*/ 122 h 126"/>
                  <a:gd name="T22" fmla="*/ 26 w 46"/>
                  <a:gd name="T23" fmla="*/ 116 h 126"/>
                  <a:gd name="T24" fmla="*/ 24 w 46"/>
                  <a:gd name="T25" fmla="*/ 106 h 126"/>
                  <a:gd name="T26" fmla="*/ 20 w 46"/>
                  <a:gd name="T27" fmla="*/ 100 h 126"/>
                  <a:gd name="T28" fmla="*/ 20 w 46"/>
                  <a:gd name="T29" fmla="*/ 86 h 126"/>
                  <a:gd name="T30" fmla="*/ 20 w 46"/>
                  <a:gd name="T31" fmla="*/ 82 h 126"/>
                  <a:gd name="T32" fmla="*/ 16 w 46"/>
                  <a:gd name="T33" fmla="*/ 78 h 126"/>
                  <a:gd name="T34" fmla="*/ 14 w 46"/>
                  <a:gd name="T35" fmla="*/ 78 h 126"/>
                  <a:gd name="T36" fmla="*/ 8 w 46"/>
                  <a:gd name="T37" fmla="*/ 78 h 126"/>
                  <a:gd name="T38" fmla="*/ 4 w 46"/>
                  <a:gd name="T39" fmla="*/ 70 h 126"/>
                  <a:gd name="T40" fmla="*/ 2 w 46"/>
                  <a:gd name="T41" fmla="*/ 60 h 126"/>
                  <a:gd name="T42" fmla="*/ 0 w 46"/>
                  <a:gd name="T43" fmla="*/ 52 h 126"/>
                  <a:gd name="T44" fmla="*/ 6 w 46"/>
                  <a:gd name="T45" fmla="*/ 42 h 126"/>
                  <a:gd name="T46" fmla="*/ 10 w 46"/>
                  <a:gd name="T47" fmla="*/ 24 h 126"/>
                  <a:gd name="T48" fmla="*/ 10 w 46"/>
                  <a:gd name="T49" fmla="*/ 10 h 126"/>
                  <a:gd name="T50" fmla="*/ 16 w 46"/>
                  <a:gd name="T51" fmla="*/ 0 h 126"/>
                  <a:gd name="T52" fmla="*/ 20 w 46"/>
                  <a:gd name="T53" fmla="*/ 0 h 126"/>
                  <a:gd name="T54" fmla="*/ 18 w 46"/>
                  <a:gd name="T55" fmla="*/ 10 h 126"/>
                  <a:gd name="T56" fmla="*/ 14 w 46"/>
                  <a:gd name="T57" fmla="*/ 20 h 126"/>
                  <a:gd name="T58" fmla="*/ 14 w 46"/>
                  <a:gd name="T59" fmla="*/ 32 h 126"/>
                  <a:gd name="T60" fmla="*/ 18 w 46"/>
                  <a:gd name="T61" fmla="*/ 44 h 126"/>
                  <a:gd name="T62" fmla="*/ 22 w 46"/>
                  <a:gd name="T63" fmla="*/ 44 h 126"/>
                  <a:gd name="T64" fmla="*/ 36 w 46"/>
                  <a:gd name="T65" fmla="*/ 48 h 126"/>
                  <a:gd name="T66" fmla="*/ 42 w 46"/>
                  <a:gd name="T67" fmla="*/ 44 h 126"/>
                  <a:gd name="T68" fmla="*/ 44 w 46"/>
                  <a:gd name="T69" fmla="*/ 42 h 126"/>
                  <a:gd name="T70" fmla="*/ 44 w 46"/>
                  <a:gd name="T71" fmla="*/ 44 h 126"/>
                  <a:gd name="T72" fmla="*/ 42 w 46"/>
                  <a:gd name="T73" fmla="*/ 56 h 126"/>
                  <a:gd name="T74" fmla="*/ 42 w 46"/>
                  <a:gd name="T75" fmla="*/ 56 h 126"/>
                  <a:gd name="T76" fmla="*/ 38 w 46"/>
                  <a:gd name="T77" fmla="*/ 66 h 126"/>
                  <a:gd name="T78" fmla="*/ 36 w 46"/>
                  <a:gd name="T79" fmla="*/ 70 h 126"/>
                  <a:gd name="T80" fmla="*/ 36 w 46"/>
                  <a:gd name="T81" fmla="*/ 68 h 126"/>
                  <a:gd name="T82" fmla="*/ 30 w 46"/>
                  <a:gd name="T83" fmla="*/ 58 h 126"/>
                  <a:gd name="T84" fmla="*/ 26 w 46"/>
                  <a:gd name="T85" fmla="*/ 56 h 126"/>
                  <a:gd name="T86" fmla="*/ 14 w 46"/>
                  <a:gd name="T87" fmla="*/ 54 h 126"/>
                  <a:gd name="T88" fmla="*/ 24 w 46"/>
                  <a:gd name="T89" fmla="*/ 72 h 126"/>
                  <a:gd name="T90" fmla="*/ 36 w 46"/>
                  <a:gd name="T91" fmla="*/ 82 h 126"/>
                  <a:gd name="T92" fmla="*/ 38 w 46"/>
                  <a:gd name="T93" fmla="*/ 84 h 126"/>
                  <a:gd name="T94" fmla="*/ 46 w 46"/>
                  <a:gd name="T95"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126">
                    <a:moveTo>
                      <a:pt x="46" y="100"/>
                    </a:moveTo>
                    <a:lnTo>
                      <a:pt x="46" y="100"/>
                    </a:lnTo>
                    <a:lnTo>
                      <a:pt x="42" y="102"/>
                    </a:lnTo>
                    <a:lnTo>
                      <a:pt x="42" y="104"/>
                    </a:lnTo>
                    <a:lnTo>
                      <a:pt x="40" y="108"/>
                    </a:lnTo>
                    <a:lnTo>
                      <a:pt x="42" y="114"/>
                    </a:lnTo>
                    <a:lnTo>
                      <a:pt x="42" y="114"/>
                    </a:lnTo>
                    <a:lnTo>
                      <a:pt x="42" y="118"/>
                    </a:lnTo>
                    <a:lnTo>
                      <a:pt x="40" y="122"/>
                    </a:lnTo>
                    <a:lnTo>
                      <a:pt x="40" y="122"/>
                    </a:lnTo>
                    <a:lnTo>
                      <a:pt x="40" y="122"/>
                    </a:lnTo>
                    <a:lnTo>
                      <a:pt x="38" y="118"/>
                    </a:lnTo>
                    <a:lnTo>
                      <a:pt x="38" y="118"/>
                    </a:lnTo>
                    <a:lnTo>
                      <a:pt x="36" y="110"/>
                    </a:lnTo>
                    <a:lnTo>
                      <a:pt x="34" y="108"/>
                    </a:lnTo>
                    <a:lnTo>
                      <a:pt x="32" y="112"/>
                    </a:lnTo>
                    <a:lnTo>
                      <a:pt x="30" y="120"/>
                    </a:lnTo>
                    <a:lnTo>
                      <a:pt x="30" y="120"/>
                    </a:lnTo>
                    <a:lnTo>
                      <a:pt x="28" y="126"/>
                    </a:lnTo>
                    <a:lnTo>
                      <a:pt x="26" y="126"/>
                    </a:lnTo>
                    <a:lnTo>
                      <a:pt x="26" y="126"/>
                    </a:lnTo>
                    <a:lnTo>
                      <a:pt x="24" y="122"/>
                    </a:lnTo>
                    <a:lnTo>
                      <a:pt x="26" y="116"/>
                    </a:lnTo>
                    <a:lnTo>
                      <a:pt x="26" y="116"/>
                    </a:lnTo>
                    <a:lnTo>
                      <a:pt x="26" y="112"/>
                    </a:lnTo>
                    <a:lnTo>
                      <a:pt x="24" y="106"/>
                    </a:lnTo>
                    <a:lnTo>
                      <a:pt x="24" y="106"/>
                    </a:lnTo>
                    <a:lnTo>
                      <a:pt x="20" y="100"/>
                    </a:lnTo>
                    <a:lnTo>
                      <a:pt x="20" y="94"/>
                    </a:lnTo>
                    <a:lnTo>
                      <a:pt x="20" y="86"/>
                    </a:lnTo>
                    <a:lnTo>
                      <a:pt x="20" y="86"/>
                    </a:lnTo>
                    <a:lnTo>
                      <a:pt x="20" y="82"/>
                    </a:lnTo>
                    <a:lnTo>
                      <a:pt x="18" y="78"/>
                    </a:lnTo>
                    <a:lnTo>
                      <a:pt x="16" y="78"/>
                    </a:lnTo>
                    <a:lnTo>
                      <a:pt x="14" y="78"/>
                    </a:lnTo>
                    <a:lnTo>
                      <a:pt x="14" y="78"/>
                    </a:lnTo>
                    <a:lnTo>
                      <a:pt x="12" y="80"/>
                    </a:lnTo>
                    <a:lnTo>
                      <a:pt x="8" y="78"/>
                    </a:lnTo>
                    <a:lnTo>
                      <a:pt x="4" y="70"/>
                    </a:lnTo>
                    <a:lnTo>
                      <a:pt x="4" y="70"/>
                    </a:lnTo>
                    <a:lnTo>
                      <a:pt x="2" y="60"/>
                    </a:lnTo>
                    <a:lnTo>
                      <a:pt x="2" y="60"/>
                    </a:lnTo>
                    <a:lnTo>
                      <a:pt x="0" y="52"/>
                    </a:lnTo>
                    <a:lnTo>
                      <a:pt x="0" y="52"/>
                    </a:lnTo>
                    <a:lnTo>
                      <a:pt x="4" y="48"/>
                    </a:lnTo>
                    <a:lnTo>
                      <a:pt x="6" y="42"/>
                    </a:lnTo>
                    <a:lnTo>
                      <a:pt x="8" y="34"/>
                    </a:lnTo>
                    <a:lnTo>
                      <a:pt x="10" y="24"/>
                    </a:lnTo>
                    <a:lnTo>
                      <a:pt x="10" y="24"/>
                    </a:lnTo>
                    <a:lnTo>
                      <a:pt x="10" y="10"/>
                    </a:lnTo>
                    <a:lnTo>
                      <a:pt x="12" y="2"/>
                    </a:lnTo>
                    <a:lnTo>
                      <a:pt x="16" y="0"/>
                    </a:lnTo>
                    <a:lnTo>
                      <a:pt x="20" y="0"/>
                    </a:lnTo>
                    <a:lnTo>
                      <a:pt x="20" y="0"/>
                    </a:lnTo>
                    <a:lnTo>
                      <a:pt x="20" y="6"/>
                    </a:lnTo>
                    <a:lnTo>
                      <a:pt x="18" y="10"/>
                    </a:lnTo>
                    <a:lnTo>
                      <a:pt x="16" y="12"/>
                    </a:lnTo>
                    <a:lnTo>
                      <a:pt x="14" y="20"/>
                    </a:lnTo>
                    <a:lnTo>
                      <a:pt x="14" y="20"/>
                    </a:lnTo>
                    <a:lnTo>
                      <a:pt x="14" y="32"/>
                    </a:lnTo>
                    <a:lnTo>
                      <a:pt x="16" y="40"/>
                    </a:lnTo>
                    <a:lnTo>
                      <a:pt x="18" y="44"/>
                    </a:lnTo>
                    <a:lnTo>
                      <a:pt x="22" y="44"/>
                    </a:lnTo>
                    <a:lnTo>
                      <a:pt x="22" y="44"/>
                    </a:lnTo>
                    <a:lnTo>
                      <a:pt x="32" y="48"/>
                    </a:lnTo>
                    <a:lnTo>
                      <a:pt x="36" y="48"/>
                    </a:lnTo>
                    <a:lnTo>
                      <a:pt x="40" y="46"/>
                    </a:lnTo>
                    <a:lnTo>
                      <a:pt x="42" y="44"/>
                    </a:lnTo>
                    <a:lnTo>
                      <a:pt x="42" y="44"/>
                    </a:lnTo>
                    <a:lnTo>
                      <a:pt x="44" y="42"/>
                    </a:lnTo>
                    <a:lnTo>
                      <a:pt x="44" y="44"/>
                    </a:lnTo>
                    <a:lnTo>
                      <a:pt x="44" y="44"/>
                    </a:lnTo>
                    <a:lnTo>
                      <a:pt x="44" y="52"/>
                    </a:lnTo>
                    <a:lnTo>
                      <a:pt x="42" y="56"/>
                    </a:lnTo>
                    <a:lnTo>
                      <a:pt x="42" y="56"/>
                    </a:lnTo>
                    <a:lnTo>
                      <a:pt x="42" y="56"/>
                    </a:lnTo>
                    <a:lnTo>
                      <a:pt x="40" y="60"/>
                    </a:lnTo>
                    <a:lnTo>
                      <a:pt x="38" y="66"/>
                    </a:lnTo>
                    <a:lnTo>
                      <a:pt x="38" y="70"/>
                    </a:lnTo>
                    <a:lnTo>
                      <a:pt x="36" y="70"/>
                    </a:lnTo>
                    <a:lnTo>
                      <a:pt x="36" y="68"/>
                    </a:lnTo>
                    <a:lnTo>
                      <a:pt x="36" y="68"/>
                    </a:lnTo>
                    <a:lnTo>
                      <a:pt x="34" y="62"/>
                    </a:lnTo>
                    <a:lnTo>
                      <a:pt x="30" y="58"/>
                    </a:lnTo>
                    <a:lnTo>
                      <a:pt x="28" y="56"/>
                    </a:lnTo>
                    <a:lnTo>
                      <a:pt x="26" y="56"/>
                    </a:lnTo>
                    <a:lnTo>
                      <a:pt x="20" y="56"/>
                    </a:lnTo>
                    <a:lnTo>
                      <a:pt x="14" y="54"/>
                    </a:lnTo>
                    <a:lnTo>
                      <a:pt x="14" y="54"/>
                    </a:lnTo>
                    <a:lnTo>
                      <a:pt x="24" y="72"/>
                    </a:lnTo>
                    <a:lnTo>
                      <a:pt x="30" y="78"/>
                    </a:lnTo>
                    <a:lnTo>
                      <a:pt x="36" y="82"/>
                    </a:lnTo>
                    <a:lnTo>
                      <a:pt x="36" y="82"/>
                    </a:lnTo>
                    <a:lnTo>
                      <a:pt x="38" y="84"/>
                    </a:lnTo>
                    <a:lnTo>
                      <a:pt x="42" y="88"/>
                    </a:lnTo>
                    <a:lnTo>
                      <a:pt x="46" y="100"/>
                    </a:lnTo>
                    <a:lnTo>
                      <a:pt x="46"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4" name="Freeform 2556">
                <a:extLst>
                  <a:ext uri="{FF2B5EF4-FFF2-40B4-BE49-F238E27FC236}">
                    <a16:creationId xmlns:a16="http://schemas.microsoft.com/office/drawing/2014/main" id="{DAB23688-02FE-F948-8163-7E94D51AE3F8}"/>
                  </a:ext>
                </a:extLst>
              </p:cNvPr>
              <p:cNvSpPr>
                <a:spLocks/>
              </p:cNvSpPr>
              <p:nvPr/>
            </p:nvSpPr>
            <p:spPr bwMode="auto">
              <a:xfrm>
                <a:off x="5628" y="2388"/>
                <a:ext cx="40" cy="114"/>
              </a:xfrm>
              <a:custGeom>
                <a:avLst/>
                <a:gdLst>
                  <a:gd name="T0" fmla="*/ 28 w 40"/>
                  <a:gd name="T1" fmla="*/ 8 h 114"/>
                  <a:gd name="T2" fmla="*/ 28 w 40"/>
                  <a:gd name="T3" fmla="*/ 12 h 114"/>
                  <a:gd name="T4" fmla="*/ 26 w 40"/>
                  <a:gd name="T5" fmla="*/ 38 h 114"/>
                  <a:gd name="T6" fmla="*/ 30 w 40"/>
                  <a:gd name="T7" fmla="*/ 44 h 114"/>
                  <a:gd name="T8" fmla="*/ 32 w 40"/>
                  <a:gd name="T9" fmla="*/ 52 h 114"/>
                  <a:gd name="T10" fmla="*/ 28 w 40"/>
                  <a:gd name="T11" fmla="*/ 50 h 114"/>
                  <a:gd name="T12" fmla="*/ 28 w 40"/>
                  <a:gd name="T13" fmla="*/ 46 h 114"/>
                  <a:gd name="T14" fmla="*/ 24 w 40"/>
                  <a:gd name="T15" fmla="*/ 46 h 114"/>
                  <a:gd name="T16" fmla="*/ 22 w 40"/>
                  <a:gd name="T17" fmla="*/ 54 h 114"/>
                  <a:gd name="T18" fmla="*/ 24 w 40"/>
                  <a:gd name="T19" fmla="*/ 60 h 114"/>
                  <a:gd name="T20" fmla="*/ 30 w 40"/>
                  <a:gd name="T21" fmla="*/ 78 h 114"/>
                  <a:gd name="T22" fmla="*/ 40 w 40"/>
                  <a:gd name="T23" fmla="*/ 96 h 114"/>
                  <a:gd name="T24" fmla="*/ 40 w 40"/>
                  <a:gd name="T25" fmla="*/ 98 h 114"/>
                  <a:gd name="T26" fmla="*/ 40 w 40"/>
                  <a:gd name="T27" fmla="*/ 104 h 114"/>
                  <a:gd name="T28" fmla="*/ 38 w 40"/>
                  <a:gd name="T29" fmla="*/ 106 h 114"/>
                  <a:gd name="T30" fmla="*/ 36 w 40"/>
                  <a:gd name="T31" fmla="*/ 106 h 114"/>
                  <a:gd name="T32" fmla="*/ 34 w 40"/>
                  <a:gd name="T33" fmla="*/ 112 h 114"/>
                  <a:gd name="T34" fmla="*/ 30 w 40"/>
                  <a:gd name="T35" fmla="*/ 114 h 114"/>
                  <a:gd name="T36" fmla="*/ 24 w 40"/>
                  <a:gd name="T37" fmla="*/ 106 h 114"/>
                  <a:gd name="T38" fmla="*/ 20 w 40"/>
                  <a:gd name="T39" fmla="*/ 102 h 114"/>
                  <a:gd name="T40" fmla="*/ 16 w 40"/>
                  <a:gd name="T41" fmla="*/ 96 h 114"/>
                  <a:gd name="T42" fmla="*/ 12 w 40"/>
                  <a:gd name="T43" fmla="*/ 90 h 114"/>
                  <a:gd name="T44" fmla="*/ 8 w 40"/>
                  <a:gd name="T45" fmla="*/ 96 h 114"/>
                  <a:gd name="T46" fmla="*/ 4 w 40"/>
                  <a:gd name="T47" fmla="*/ 104 h 114"/>
                  <a:gd name="T48" fmla="*/ 2 w 40"/>
                  <a:gd name="T49" fmla="*/ 102 h 114"/>
                  <a:gd name="T50" fmla="*/ 0 w 40"/>
                  <a:gd name="T51" fmla="*/ 90 h 114"/>
                  <a:gd name="T52" fmla="*/ 2 w 40"/>
                  <a:gd name="T53" fmla="*/ 80 h 114"/>
                  <a:gd name="T54" fmla="*/ 4 w 40"/>
                  <a:gd name="T55" fmla="*/ 78 h 114"/>
                  <a:gd name="T56" fmla="*/ 10 w 40"/>
                  <a:gd name="T57" fmla="*/ 64 h 114"/>
                  <a:gd name="T58" fmla="*/ 12 w 40"/>
                  <a:gd name="T59" fmla="*/ 62 h 114"/>
                  <a:gd name="T60" fmla="*/ 10 w 40"/>
                  <a:gd name="T61" fmla="*/ 58 h 114"/>
                  <a:gd name="T62" fmla="*/ 10 w 40"/>
                  <a:gd name="T63" fmla="*/ 46 h 114"/>
                  <a:gd name="T64" fmla="*/ 14 w 40"/>
                  <a:gd name="T65" fmla="*/ 40 h 114"/>
                  <a:gd name="T66" fmla="*/ 16 w 40"/>
                  <a:gd name="T67" fmla="*/ 38 h 114"/>
                  <a:gd name="T68" fmla="*/ 18 w 40"/>
                  <a:gd name="T69" fmla="*/ 30 h 114"/>
                  <a:gd name="T70" fmla="*/ 18 w 40"/>
                  <a:gd name="T71" fmla="*/ 24 h 114"/>
                  <a:gd name="T72" fmla="*/ 20 w 40"/>
                  <a:gd name="T73" fmla="*/ 4 h 114"/>
                  <a:gd name="T74" fmla="*/ 20 w 40"/>
                  <a:gd name="T75" fmla="*/ 0 h 114"/>
                  <a:gd name="T76" fmla="*/ 24 w 40"/>
                  <a:gd name="T77" fmla="*/ 0 h 114"/>
                  <a:gd name="T78" fmla="*/ 28 w 40"/>
                  <a:gd name="T79" fmla="*/ 4 h 114"/>
                  <a:gd name="T80" fmla="*/ 28 w 40"/>
                  <a:gd name="T81" fmla="*/ 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114">
                    <a:moveTo>
                      <a:pt x="28" y="8"/>
                    </a:moveTo>
                    <a:lnTo>
                      <a:pt x="28" y="8"/>
                    </a:lnTo>
                    <a:lnTo>
                      <a:pt x="28" y="12"/>
                    </a:lnTo>
                    <a:lnTo>
                      <a:pt x="28" y="12"/>
                    </a:lnTo>
                    <a:lnTo>
                      <a:pt x="26" y="30"/>
                    </a:lnTo>
                    <a:lnTo>
                      <a:pt x="26" y="38"/>
                    </a:lnTo>
                    <a:lnTo>
                      <a:pt x="30" y="44"/>
                    </a:lnTo>
                    <a:lnTo>
                      <a:pt x="30" y="44"/>
                    </a:lnTo>
                    <a:lnTo>
                      <a:pt x="32" y="52"/>
                    </a:lnTo>
                    <a:lnTo>
                      <a:pt x="32" y="52"/>
                    </a:lnTo>
                    <a:lnTo>
                      <a:pt x="30" y="52"/>
                    </a:lnTo>
                    <a:lnTo>
                      <a:pt x="28" y="50"/>
                    </a:lnTo>
                    <a:lnTo>
                      <a:pt x="28" y="46"/>
                    </a:lnTo>
                    <a:lnTo>
                      <a:pt x="28" y="46"/>
                    </a:lnTo>
                    <a:lnTo>
                      <a:pt x="24" y="44"/>
                    </a:lnTo>
                    <a:lnTo>
                      <a:pt x="24" y="46"/>
                    </a:lnTo>
                    <a:lnTo>
                      <a:pt x="24" y="46"/>
                    </a:lnTo>
                    <a:lnTo>
                      <a:pt x="22" y="54"/>
                    </a:lnTo>
                    <a:lnTo>
                      <a:pt x="24" y="60"/>
                    </a:lnTo>
                    <a:lnTo>
                      <a:pt x="24" y="60"/>
                    </a:lnTo>
                    <a:lnTo>
                      <a:pt x="28" y="68"/>
                    </a:lnTo>
                    <a:lnTo>
                      <a:pt x="30" y="78"/>
                    </a:lnTo>
                    <a:lnTo>
                      <a:pt x="34" y="88"/>
                    </a:lnTo>
                    <a:lnTo>
                      <a:pt x="40" y="96"/>
                    </a:lnTo>
                    <a:lnTo>
                      <a:pt x="40" y="96"/>
                    </a:lnTo>
                    <a:lnTo>
                      <a:pt x="40" y="98"/>
                    </a:lnTo>
                    <a:lnTo>
                      <a:pt x="40" y="104"/>
                    </a:lnTo>
                    <a:lnTo>
                      <a:pt x="40" y="104"/>
                    </a:lnTo>
                    <a:lnTo>
                      <a:pt x="40" y="106"/>
                    </a:lnTo>
                    <a:lnTo>
                      <a:pt x="38" y="106"/>
                    </a:lnTo>
                    <a:lnTo>
                      <a:pt x="38" y="106"/>
                    </a:lnTo>
                    <a:lnTo>
                      <a:pt x="36" y="106"/>
                    </a:lnTo>
                    <a:lnTo>
                      <a:pt x="36" y="106"/>
                    </a:lnTo>
                    <a:lnTo>
                      <a:pt x="34" y="112"/>
                    </a:lnTo>
                    <a:lnTo>
                      <a:pt x="34" y="112"/>
                    </a:lnTo>
                    <a:lnTo>
                      <a:pt x="30" y="114"/>
                    </a:lnTo>
                    <a:lnTo>
                      <a:pt x="28" y="114"/>
                    </a:lnTo>
                    <a:lnTo>
                      <a:pt x="24" y="106"/>
                    </a:lnTo>
                    <a:lnTo>
                      <a:pt x="24" y="106"/>
                    </a:lnTo>
                    <a:lnTo>
                      <a:pt x="20" y="102"/>
                    </a:lnTo>
                    <a:lnTo>
                      <a:pt x="16" y="96"/>
                    </a:lnTo>
                    <a:lnTo>
                      <a:pt x="16" y="96"/>
                    </a:lnTo>
                    <a:lnTo>
                      <a:pt x="14" y="92"/>
                    </a:lnTo>
                    <a:lnTo>
                      <a:pt x="12" y="90"/>
                    </a:lnTo>
                    <a:lnTo>
                      <a:pt x="10" y="92"/>
                    </a:lnTo>
                    <a:lnTo>
                      <a:pt x="8" y="96"/>
                    </a:lnTo>
                    <a:lnTo>
                      <a:pt x="8" y="96"/>
                    </a:lnTo>
                    <a:lnTo>
                      <a:pt x="4" y="104"/>
                    </a:lnTo>
                    <a:lnTo>
                      <a:pt x="4" y="104"/>
                    </a:lnTo>
                    <a:lnTo>
                      <a:pt x="2" y="102"/>
                    </a:lnTo>
                    <a:lnTo>
                      <a:pt x="2" y="102"/>
                    </a:lnTo>
                    <a:lnTo>
                      <a:pt x="0" y="90"/>
                    </a:lnTo>
                    <a:lnTo>
                      <a:pt x="0" y="84"/>
                    </a:lnTo>
                    <a:lnTo>
                      <a:pt x="2" y="80"/>
                    </a:lnTo>
                    <a:lnTo>
                      <a:pt x="2" y="80"/>
                    </a:lnTo>
                    <a:lnTo>
                      <a:pt x="4" y="78"/>
                    </a:lnTo>
                    <a:lnTo>
                      <a:pt x="4" y="78"/>
                    </a:lnTo>
                    <a:lnTo>
                      <a:pt x="10" y="64"/>
                    </a:lnTo>
                    <a:lnTo>
                      <a:pt x="10" y="64"/>
                    </a:lnTo>
                    <a:lnTo>
                      <a:pt x="12" y="62"/>
                    </a:lnTo>
                    <a:lnTo>
                      <a:pt x="10" y="58"/>
                    </a:lnTo>
                    <a:lnTo>
                      <a:pt x="10" y="58"/>
                    </a:lnTo>
                    <a:lnTo>
                      <a:pt x="10" y="52"/>
                    </a:lnTo>
                    <a:lnTo>
                      <a:pt x="10" y="46"/>
                    </a:lnTo>
                    <a:lnTo>
                      <a:pt x="12" y="42"/>
                    </a:lnTo>
                    <a:lnTo>
                      <a:pt x="14" y="40"/>
                    </a:lnTo>
                    <a:lnTo>
                      <a:pt x="14" y="40"/>
                    </a:lnTo>
                    <a:lnTo>
                      <a:pt x="16" y="38"/>
                    </a:lnTo>
                    <a:lnTo>
                      <a:pt x="18" y="36"/>
                    </a:lnTo>
                    <a:lnTo>
                      <a:pt x="18" y="30"/>
                    </a:lnTo>
                    <a:lnTo>
                      <a:pt x="18" y="24"/>
                    </a:lnTo>
                    <a:lnTo>
                      <a:pt x="18" y="24"/>
                    </a:lnTo>
                    <a:lnTo>
                      <a:pt x="18" y="14"/>
                    </a:lnTo>
                    <a:lnTo>
                      <a:pt x="20" y="4"/>
                    </a:lnTo>
                    <a:lnTo>
                      <a:pt x="20" y="4"/>
                    </a:lnTo>
                    <a:lnTo>
                      <a:pt x="20" y="0"/>
                    </a:lnTo>
                    <a:lnTo>
                      <a:pt x="22" y="0"/>
                    </a:lnTo>
                    <a:lnTo>
                      <a:pt x="24" y="0"/>
                    </a:lnTo>
                    <a:lnTo>
                      <a:pt x="28" y="4"/>
                    </a:lnTo>
                    <a:lnTo>
                      <a:pt x="28" y="4"/>
                    </a:lnTo>
                    <a:lnTo>
                      <a:pt x="28" y="8"/>
                    </a:ln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5" name="Freeform 2557">
                <a:extLst>
                  <a:ext uri="{FF2B5EF4-FFF2-40B4-BE49-F238E27FC236}">
                    <a16:creationId xmlns:a16="http://schemas.microsoft.com/office/drawing/2014/main" id="{1D9CB736-D468-7B1F-25E7-1E3ED0F50138}"/>
                  </a:ext>
                </a:extLst>
              </p:cNvPr>
              <p:cNvSpPr>
                <a:spLocks/>
              </p:cNvSpPr>
              <p:nvPr/>
            </p:nvSpPr>
            <p:spPr bwMode="auto">
              <a:xfrm>
                <a:off x="5620" y="2382"/>
                <a:ext cx="36" cy="84"/>
              </a:xfrm>
              <a:custGeom>
                <a:avLst/>
                <a:gdLst>
                  <a:gd name="T0" fmla="*/ 36 w 36"/>
                  <a:gd name="T1" fmla="*/ 10 h 84"/>
                  <a:gd name="T2" fmla="*/ 28 w 36"/>
                  <a:gd name="T3" fmla="*/ 10 h 84"/>
                  <a:gd name="T4" fmla="*/ 30 w 36"/>
                  <a:gd name="T5" fmla="*/ 18 h 84"/>
                  <a:gd name="T6" fmla="*/ 28 w 36"/>
                  <a:gd name="T7" fmla="*/ 24 h 84"/>
                  <a:gd name="T8" fmla="*/ 26 w 36"/>
                  <a:gd name="T9" fmla="*/ 24 h 84"/>
                  <a:gd name="T10" fmla="*/ 26 w 36"/>
                  <a:gd name="T11" fmla="*/ 28 h 84"/>
                  <a:gd name="T12" fmla="*/ 28 w 36"/>
                  <a:gd name="T13" fmla="*/ 30 h 84"/>
                  <a:gd name="T14" fmla="*/ 28 w 36"/>
                  <a:gd name="T15" fmla="*/ 44 h 84"/>
                  <a:gd name="T16" fmla="*/ 24 w 36"/>
                  <a:gd name="T17" fmla="*/ 50 h 84"/>
                  <a:gd name="T18" fmla="*/ 20 w 36"/>
                  <a:gd name="T19" fmla="*/ 52 h 84"/>
                  <a:gd name="T20" fmla="*/ 22 w 36"/>
                  <a:gd name="T21" fmla="*/ 70 h 84"/>
                  <a:gd name="T22" fmla="*/ 22 w 36"/>
                  <a:gd name="T23" fmla="*/ 72 h 84"/>
                  <a:gd name="T24" fmla="*/ 18 w 36"/>
                  <a:gd name="T25" fmla="*/ 78 h 84"/>
                  <a:gd name="T26" fmla="*/ 14 w 36"/>
                  <a:gd name="T27" fmla="*/ 84 h 84"/>
                  <a:gd name="T28" fmla="*/ 12 w 36"/>
                  <a:gd name="T29" fmla="*/ 84 h 84"/>
                  <a:gd name="T30" fmla="*/ 8 w 36"/>
                  <a:gd name="T31" fmla="*/ 62 h 84"/>
                  <a:gd name="T32" fmla="*/ 0 w 36"/>
                  <a:gd name="T33" fmla="*/ 58 h 84"/>
                  <a:gd name="T34" fmla="*/ 4 w 36"/>
                  <a:gd name="T35" fmla="*/ 50 h 84"/>
                  <a:gd name="T36" fmla="*/ 8 w 36"/>
                  <a:gd name="T37" fmla="*/ 52 h 84"/>
                  <a:gd name="T38" fmla="*/ 12 w 36"/>
                  <a:gd name="T39" fmla="*/ 64 h 84"/>
                  <a:gd name="T40" fmla="*/ 14 w 36"/>
                  <a:gd name="T41" fmla="*/ 68 h 84"/>
                  <a:gd name="T42" fmla="*/ 16 w 36"/>
                  <a:gd name="T43" fmla="*/ 68 h 84"/>
                  <a:gd name="T44" fmla="*/ 16 w 36"/>
                  <a:gd name="T45" fmla="*/ 64 h 84"/>
                  <a:gd name="T46" fmla="*/ 18 w 36"/>
                  <a:gd name="T47" fmla="*/ 44 h 84"/>
                  <a:gd name="T48" fmla="*/ 16 w 36"/>
                  <a:gd name="T49" fmla="*/ 28 h 84"/>
                  <a:gd name="T50" fmla="*/ 14 w 36"/>
                  <a:gd name="T51" fmla="*/ 24 h 84"/>
                  <a:gd name="T52" fmla="*/ 18 w 36"/>
                  <a:gd name="T53" fmla="*/ 18 h 84"/>
                  <a:gd name="T54" fmla="*/ 20 w 36"/>
                  <a:gd name="T55" fmla="*/ 6 h 84"/>
                  <a:gd name="T56" fmla="*/ 24 w 36"/>
                  <a:gd name="T57" fmla="*/ 4 h 84"/>
                  <a:gd name="T58" fmla="*/ 30 w 36"/>
                  <a:gd name="T59" fmla="*/ 0 h 84"/>
                  <a:gd name="T60" fmla="*/ 32 w 36"/>
                  <a:gd name="T61" fmla="*/ 2 h 84"/>
                  <a:gd name="T62" fmla="*/ 34 w 36"/>
                  <a:gd name="T63" fmla="*/ 6 h 84"/>
                  <a:gd name="T64" fmla="*/ 36 w 36"/>
                  <a:gd name="T65"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84">
                    <a:moveTo>
                      <a:pt x="36" y="10"/>
                    </a:moveTo>
                    <a:lnTo>
                      <a:pt x="36" y="10"/>
                    </a:lnTo>
                    <a:lnTo>
                      <a:pt x="28" y="10"/>
                    </a:lnTo>
                    <a:lnTo>
                      <a:pt x="28" y="10"/>
                    </a:lnTo>
                    <a:lnTo>
                      <a:pt x="28" y="14"/>
                    </a:lnTo>
                    <a:lnTo>
                      <a:pt x="30" y="18"/>
                    </a:lnTo>
                    <a:lnTo>
                      <a:pt x="30" y="22"/>
                    </a:lnTo>
                    <a:lnTo>
                      <a:pt x="28" y="24"/>
                    </a:lnTo>
                    <a:lnTo>
                      <a:pt x="26" y="24"/>
                    </a:lnTo>
                    <a:lnTo>
                      <a:pt x="26" y="24"/>
                    </a:lnTo>
                    <a:lnTo>
                      <a:pt x="26" y="26"/>
                    </a:lnTo>
                    <a:lnTo>
                      <a:pt x="26" y="28"/>
                    </a:lnTo>
                    <a:lnTo>
                      <a:pt x="28" y="30"/>
                    </a:lnTo>
                    <a:lnTo>
                      <a:pt x="28" y="30"/>
                    </a:lnTo>
                    <a:lnTo>
                      <a:pt x="30" y="38"/>
                    </a:lnTo>
                    <a:lnTo>
                      <a:pt x="28" y="44"/>
                    </a:lnTo>
                    <a:lnTo>
                      <a:pt x="26" y="48"/>
                    </a:lnTo>
                    <a:lnTo>
                      <a:pt x="24" y="50"/>
                    </a:lnTo>
                    <a:lnTo>
                      <a:pt x="24" y="50"/>
                    </a:lnTo>
                    <a:lnTo>
                      <a:pt x="20" y="52"/>
                    </a:lnTo>
                    <a:lnTo>
                      <a:pt x="20" y="58"/>
                    </a:lnTo>
                    <a:lnTo>
                      <a:pt x="22" y="70"/>
                    </a:lnTo>
                    <a:lnTo>
                      <a:pt x="22" y="70"/>
                    </a:lnTo>
                    <a:lnTo>
                      <a:pt x="22" y="72"/>
                    </a:lnTo>
                    <a:lnTo>
                      <a:pt x="20" y="72"/>
                    </a:lnTo>
                    <a:lnTo>
                      <a:pt x="18" y="78"/>
                    </a:lnTo>
                    <a:lnTo>
                      <a:pt x="16" y="82"/>
                    </a:lnTo>
                    <a:lnTo>
                      <a:pt x="14" y="84"/>
                    </a:lnTo>
                    <a:lnTo>
                      <a:pt x="12" y="84"/>
                    </a:lnTo>
                    <a:lnTo>
                      <a:pt x="12" y="84"/>
                    </a:lnTo>
                    <a:lnTo>
                      <a:pt x="10" y="70"/>
                    </a:lnTo>
                    <a:lnTo>
                      <a:pt x="8" y="62"/>
                    </a:lnTo>
                    <a:lnTo>
                      <a:pt x="4" y="58"/>
                    </a:lnTo>
                    <a:lnTo>
                      <a:pt x="0" y="58"/>
                    </a:lnTo>
                    <a:lnTo>
                      <a:pt x="0" y="58"/>
                    </a:lnTo>
                    <a:lnTo>
                      <a:pt x="4" y="50"/>
                    </a:lnTo>
                    <a:lnTo>
                      <a:pt x="6" y="48"/>
                    </a:lnTo>
                    <a:lnTo>
                      <a:pt x="8" y="52"/>
                    </a:lnTo>
                    <a:lnTo>
                      <a:pt x="12" y="64"/>
                    </a:lnTo>
                    <a:lnTo>
                      <a:pt x="12" y="64"/>
                    </a:lnTo>
                    <a:lnTo>
                      <a:pt x="14" y="66"/>
                    </a:lnTo>
                    <a:lnTo>
                      <a:pt x="14" y="68"/>
                    </a:lnTo>
                    <a:lnTo>
                      <a:pt x="14" y="68"/>
                    </a:lnTo>
                    <a:lnTo>
                      <a:pt x="16" y="68"/>
                    </a:lnTo>
                    <a:lnTo>
                      <a:pt x="16" y="64"/>
                    </a:lnTo>
                    <a:lnTo>
                      <a:pt x="16" y="64"/>
                    </a:lnTo>
                    <a:lnTo>
                      <a:pt x="16" y="54"/>
                    </a:lnTo>
                    <a:lnTo>
                      <a:pt x="18" y="44"/>
                    </a:lnTo>
                    <a:lnTo>
                      <a:pt x="16" y="32"/>
                    </a:lnTo>
                    <a:lnTo>
                      <a:pt x="16" y="28"/>
                    </a:lnTo>
                    <a:lnTo>
                      <a:pt x="14" y="24"/>
                    </a:lnTo>
                    <a:lnTo>
                      <a:pt x="14" y="24"/>
                    </a:lnTo>
                    <a:lnTo>
                      <a:pt x="16" y="20"/>
                    </a:lnTo>
                    <a:lnTo>
                      <a:pt x="18" y="18"/>
                    </a:lnTo>
                    <a:lnTo>
                      <a:pt x="20" y="14"/>
                    </a:lnTo>
                    <a:lnTo>
                      <a:pt x="20" y="6"/>
                    </a:lnTo>
                    <a:lnTo>
                      <a:pt x="20" y="6"/>
                    </a:lnTo>
                    <a:lnTo>
                      <a:pt x="24" y="4"/>
                    </a:lnTo>
                    <a:lnTo>
                      <a:pt x="26" y="2"/>
                    </a:lnTo>
                    <a:lnTo>
                      <a:pt x="30" y="0"/>
                    </a:lnTo>
                    <a:lnTo>
                      <a:pt x="30" y="0"/>
                    </a:lnTo>
                    <a:lnTo>
                      <a:pt x="32" y="2"/>
                    </a:lnTo>
                    <a:lnTo>
                      <a:pt x="32" y="2"/>
                    </a:lnTo>
                    <a:lnTo>
                      <a:pt x="34" y="6"/>
                    </a:lnTo>
                    <a:lnTo>
                      <a:pt x="36" y="10"/>
                    </a:lnTo>
                    <a:lnTo>
                      <a:pt x="3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6" name="Freeform 2558">
                <a:extLst>
                  <a:ext uri="{FF2B5EF4-FFF2-40B4-BE49-F238E27FC236}">
                    <a16:creationId xmlns:a16="http://schemas.microsoft.com/office/drawing/2014/main" id="{8BBA144C-F1AE-DA52-344D-D121F41453ED}"/>
                  </a:ext>
                </a:extLst>
              </p:cNvPr>
              <p:cNvSpPr>
                <a:spLocks/>
              </p:cNvSpPr>
              <p:nvPr/>
            </p:nvSpPr>
            <p:spPr bwMode="auto">
              <a:xfrm>
                <a:off x="5564" y="2568"/>
                <a:ext cx="22" cy="54"/>
              </a:xfrm>
              <a:custGeom>
                <a:avLst/>
                <a:gdLst>
                  <a:gd name="T0" fmla="*/ 6 w 22"/>
                  <a:gd name="T1" fmla="*/ 4 h 54"/>
                  <a:gd name="T2" fmla="*/ 6 w 22"/>
                  <a:gd name="T3" fmla="*/ 4 h 54"/>
                  <a:gd name="T4" fmla="*/ 12 w 22"/>
                  <a:gd name="T5" fmla="*/ 18 h 54"/>
                  <a:gd name="T6" fmla="*/ 12 w 22"/>
                  <a:gd name="T7" fmla="*/ 18 h 54"/>
                  <a:gd name="T8" fmla="*/ 14 w 22"/>
                  <a:gd name="T9" fmla="*/ 28 h 54"/>
                  <a:gd name="T10" fmla="*/ 16 w 22"/>
                  <a:gd name="T11" fmla="*/ 34 h 54"/>
                  <a:gd name="T12" fmla="*/ 18 w 22"/>
                  <a:gd name="T13" fmla="*/ 36 h 54"/>
                  <a:gd name="T14" fmla="*/ 18 w 22"/>
                  <a:gd name="T15" fmla="*/ 36 h 54"/>
                  <a:gd name="T16" fmla="*/ 22 w 22"/>
                  <a:gd name="T17" fmla="*/ 40 h 54"/>
                  <a:gd name="T18" fmla="*/ 22 w 22"/>
                  <a:gd name="T19" fmla="*/ 44 h 54"/>
                  <a:gd name="T20" fmla="*/ 22 w 22"/>
                  <a:gd name="T21" fmla="*/ 50 h 54"/>
                  <a:gd name="T22" fmla="*/ 22 w 22"/>
                  <a:gd name="T23" fmla="*/ 50 h 54"/>
                  <a:gd name="T24" fmla="*/ 20 w 22"/>
                  <a:gd name="T25" fmla="*/ 54 h 54"/>
                  <a:gd name="T26" fmla="*/ 18 w 22"/>
                  <a:gd name="T27" fmla="*/ 54 h 54"/>
                  <a:gd name="T28" fmla="*/ 16 w 22"/>
                  <a:gd name="T29" fmla="*/ 50 h 54"/>
                  <a:gd name="T30" fmla="*/ 16 w 22"/>
                  <a:gd name="T31" fmla="*/ 50 h 54"/>
                  <a:gd name="T32" fmla="*/ 12 w 22"/>
                  <a:gd name="T33" fmla="*/ 44 h 54"/>
                  <a:gd name="T34" fmla="*/ 12 w 22"/>
                  <a:gd name="T35" fmla="*/ 44 h 54"/>
                  <a:gd name="T36" fmla="*/ 12 w 22"/>
                  <a:gd name="T37" fmla="*/ 36 h 54"/>
                  <a:gd name="T38" fmla="*/ 10 w 22"/>
                  <a:gd name="T39" fmla="*/ 26 h 54"/>
                  <a:gd name="T40" fmla="*/ 10 w 22"/>
                  <a:gd name="T41" fmla="*/ 26 h 54"/>
                  <a:gd name="T42" fmla="*/ 8 w 22"/>
                  <a:gd name="T43" fmla="*/ 18 h 54"/>
                  <a:gd name="T44" fmla="*/ 6 w 22"/>
                  <a:gd name="T45" fmla="*/ 16 h 54"/>
                  <a:gd name="T46" fmla="*/ 4 w 22"/>
                  <a:gd name="T47" fmla="*/ 18 h 54"/>
                  <a:gd name="T48" fmla="*/ 4 w 22"/>
                  <a:gd name="T49" fmla="*/ 18 h 54"/>
                  <a:gd name="T50" fmla="*/ 2 w 22"/>
                  <a:gd name="T51" fmla="*/ 16 h 54"/>
                  <a:gd name="T52" fmla="*/ 0 w 22"/>
                  <a:gd name="T53" fmla="*/ 14 h 54"/>
                  <a:gd name="T54" fmla="*/ 0 w 22"/>
                  <a:gd name="T55" fmla="*/ 4 h 54"/>
                  <a:gd name="T56" fmla="*/ 0 w 22"/>
                  <a:gd name="T57" fmla="*/ 4 h 54"/>
                  <a:gd name="T58" fmla="*/ 0 w 22"/>
                  <a:gd name="T59" fmla="*/ 2 h 54"/>
                  <a:gd name="T60" fmla="*/ 0 w 22"/>
                  <a:gd name="T61" fmla="*/ 0 h 54"/>
                  <a:gd name="T62" fmla="*/ 2 w 22"/>
                  <a:gd name="T63" fmla="*/ 0 h 54"/>
                  <a:gd name="T64" fmla="*/ 2 w 22"/>
                  <a:gd name="T65" fmla="*/ 0 h 54"/>
                  <a:gd name="T66" fmla="*/ 6 w 22"/>
                  <a:gd name="T67" fmla="*/ 4 h 54"/>
                  <a:gd name="T68" fmla="*/ 6 w 22"/>
                  <a:gd name="T6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54">
                    <a:moveTo>
                      <a:pt x="6" y="4"/>
                    </a:moveTo>
                    <a:lnTo>
                      <a:pt x="6" y="4"/>
                    </a:lnTo>
                    <a:lnTo>
                      <a:pt x="12" y="18"/>
                    </a:lnTo>
                    <a:lnTo>
                      <a:pt x="12" y="18"/>
                    </a:lnTo>
                    <a:lnTo>
                      <a:pt x="14" y="28"/>
                    </a:lnTo>
                    <a:lnTo>
                      <a:pt x="16" y="34"/>
                    </a:lnTo>
                    <a:lnTo>
                      <a:pt x="18" y="36"/>
                    </a:lnTo>
                    <a:lnTo>
                      <a:pt x="18" y="36"/>
                    </a:lnTo>
                    <a:lnTo>
                      <a:pt x="22" y="40"/>
                    </a:lnTo>
                    <a:lnTo>
                      <a:pt x="22" y="44"/>
                    </a:lnTo>
                    <a:lnTo>
                      <a:pt x="22" y="50"/>
                    </a:lnTo>
                    <a:lnTo>
                      <a:pt x="22" y="50"/>
                    </a:lnTo>
                    <a:lnTo>
                      <a:pt x="20" y="54"/>
                    </a:lnTo>
                    <a:lnTo>
                      <a:pt x="18" y="54"/>
                    </a:lnTo>
                    <a:lnTo>
                      <a:pt x="16" y="50"/>
                    </a:lnTo>
                    <a:lnTo>
                      <a:pt x="16" y="50"/>
                    </a:lnTo>
                    <a:lnTo>
                      <a:pt x="12" y="44"/>
                    </a:lnTo>
                    <a:lnTo>
                      <a:pt x="12" y="44"/>
                    </a:lnTo>
                    <a:lnTo>
                      <a:pt x="12" y="36"/>
                    </a:lnTo>
                    <a:lnTo>
                      <a:pt x="10" y="26"/>
                    </a:lnTo>
                    <a:lnTo>
                      <a:pt x="10" y="26"/>
                    </a:lnTo>
                    <a:lnTo>
                      <a:pt x="8" y="18"/>
                    </a:lnTo>
                    <a:lnTo>
                      <a:pt x="6" y="16"/>
                    </a:lnTo>
                    <a:lnTo>
                      <a:pt x="4" y="18"/>
                    </a:lnTo>
                    <a:lnTo>
                      <a:pt x="4" y="18"/>
                    </a:lnTo>
                    <a:lnTo>
                      <a:pt x="2" y="16"/>
                    </a:lnTo>
                    <a:lnTo>
                      <a:pt x="0" y="14"/>
                    </a:lnTo>
                    <a:lnTo>
                      <a:pt x="0" y="4"/>
                    </a:lnTo>
                    <a:lnTo>
                      <a:pt x="0" y="4"/>
                    </a:lnTo>
                    <a:lnTo>
                      <a:pt x="0" y="2"/>
                    </a:lnTo>
                    <a:lnTo>
                      <a:pt x="0" y="0"/>
                    </a:lnTo>
                    <a:lnTo>
                      <a:pt x="2" y="0"/>
                    </a:lnTo>
                    <a:lnTo>
                      <a:pt x="2"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7" name="Freeform 2559">
                <a:extLst>
                  <a:ext uri="{FF2B5EF4-FFF2-40B4-BE49-F238E27FC236}">
                    <a16:creationId xmlns:a16="http://schemas.microsoft.com/office/drawing/2014/main" id="{64BD9039-0E23-1AE1-159C-18AED2DE5ED2}"/>
                  </a:ext>
                </a:extLst>
              </p:cNvPr>
              <p:cNvSpPr>
                <a:spLocks/>
              </p:cNvSpPr>
              <p:nvPr/>
            </p:nvSpPr>
            <p:spPr bwMode="auto">
              <a:xfrm>
                <a:off x="5576" y="2396"/>
                <a:ext cx="14" cy="40"/>
              </a:xfrm>
              <a:custGeom>
                <a:avLst/>
                <a:gdLst>
                  <a:gd name="T0" fmla="*/ 14 w 14"/>
                  <a:gd name="T1" fmla="*/ 38 h 40"/>
                  <a:gd name="T2" fmla="*/ 14 w 14"/>
                  <a:gd name="T3" fmla="*/ 38 h 40"/>
                  <a:gd name="T4" fmla="*/ 10 w 14"/>
                  <a:gd name="T5" fmla="*/ 40 h 40"/>
                  <a:gd name="T6" fmla="*/ 8 w 14"/>
                  <a:gd name="T7" fmla="*/ 38 h 40"/>
                  <a:gd name="T8" fmla="*/ 4 w 14"/>
                  <a:gd name="T9" fmla="*/ 26 h 40"/>
                  <a:gd name="T10" fmla="*/ 4 w 14"/>
                  <a:gd name="T11" fmla="*/ 26 h 40"/>
                  <a:gd name="T12" fmla="*/ 2 w 14"/>
                  <a:gd name="T13" fmla="*/ 16 h 40"/>
                  <a:gd name="T14" fmla="*/ 2 w 14"/>
                  <a:gd name="T15" fmla="*/ 16 h 40"/>
                  <a:gd name="T16" fmla="*/ 0 w 14"/>
                  <a:gd name="T17" fmla="*/ 10 h 40"/>
                  <a:gd name="T18" fmla="*/ 0 w 14"/>
                  <a:gd name="T19" fmla="*/ 4 h 40"/>
                  <a:gd name="T20" fmla="*/ 0 w 14"/>
                  <a:gd name="T21" fmla="*/ 4 h 40"/>
                  <a:gd name="T22" fmla="*/ 0 w 14"/>
                  <a:gd name="T23" fmla="*/ 0 h 40"/>
                  <a:gd name="T24" fmla="*/ 2 w 14"/>
                  <a:gd name="T25" fmla="*/ 0 h 40"/>
                  <a:gd name="T26" fmla="*/ 4 w 14"/>
                  <a:gd name="T27" fmla="*/ 2 h 40"/>
                  <a:gd name="T28" fmla="*/ 4 w 14"/>
                  <a:gd name="T29" fmla="*/ 2 h 40"/>
                  <a:gd name="T30" fmla="*/ 6 w 14"/>
                  <a:gd name="T31" fmla="*/ 6 h 40"/>
                  <a:gd name="T32" fmla="*/ 8 w 14"/>
                  <a:gd name="T33" fmla="*/ 8 h 40"/>
                  <a:gd name="T34" fmla="*/ 8 w 14"/>
                  <a:gd name="T35" fmla="*/ 14 h 40"/>
                  <a:gd name="T36" fmla="*/ 8 w 14"/>
                  <a:gd name="T37" fmla="*/ 14 h 40"/>
                  <a:gd name="T38" fmla="*/ 8 w 14"/>
                  <a:gd name="T39" fmla="*/ 22 h 40"/>
                  <a:gd name="T40" fmla="*/ 10 w 14"/>
                  <a:gd name="T41" fmla="*/ 28 h 40"/>
                  <a:gd name="T42" fmla="*/ 12 w 14"/>
                  <a:gd name="T43" fmla="*/ 32 h 40"/>
                  <a:gd name="T44" fmla="*/ 14 w 14"/>
                  <a:gd name="T45" fmla="*/ 38 h 40"/>
                  <a:gd name="T46" fmla="*/ 14 w 14"/>
                  <a:gd name="T4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0">
                    <a:moveTo>
                      <a:pt x="14" y="38"/>
                    </a:moveTo>
                    <a:lnTo>
                      <a:pt x="14" y="38"/>
                    </a:lnTo>
                    <a:lnTo>
                      <a:pt x="10" y="40"/>
                    </a:lnTo>
                    <a:lnTo>
                      <a:pt x="8" y="38"/>
                    </a:lnTo>
                    <a:lnTo>
                      <a:pt x="4" y="26"/>
                    </a:lnTo>
                    <a:lnTo>
                      <a:pt x="4" y="26"/>
                    </a:lnTo>
                    <a:lnTo>
                      <a:pt x="2" y="16"/>
                    </a:lnTo>
                    <a:lnTo>
                      <a:pt x="2" y="16"/>
                    </a:lnTo>
                    <a:lnTo>
                      <a:pt x="0" y="10"/>
                    </a:lnTo>
                    <a:lnTo>
                      <a:pt x="0" y="4"/>
                    </a:lnTo>
                    <a:lnTo>
                      <a:pt x="0" y="4"/>
                    </a:lnTo>
                    <a:lnTo>
                      <a:pt x="0" y="0"/>
                    </a:lnTo>
                    <a:lnTo>
                      <a:pt x="2" y="0"/>
                    </a:lnTo>
                    <a:lnTo>
                      <a:pt x="4" y="2"/>
                    </a:lnTo>
                    <a:lnTo>
                      <a:pt x="4" y="2"/>
                    </a:lnTo>
                    <a:lnTo>
                      <a:pt x="6" y="6"/>
                    </a:lnTo>
                    <a:lnTo>
                      <a:pt x="8" y="8"/>
                    </a:lnTo>
                    <a:lnTo>
                      <a:pt x="8" y="14"/>
                    </a:lnTo>
                    <a:lnTo>
                      <a:pt x="8" y="14"/>
                    </a:lnTo>
                    <a:lnTo>
                      <a:pt x="8" y="22"/>
                    </a:lnTo>
                    <a:lnTo>
                      <a:pt x="10" y="28"/>
                    </a:lnTo>
                    <a:lnTo>
                      <a:pt x="12" y="32"/>
                    </a:lnTo>
                    <a:lnTo>
                      <a:pt x="14" y="38"/>
                    </a:lnTo>
                    <a:lnTo>
                      <a:pt x="1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8" name="Freeform 2560">
                <a:extLst>
                  <a:ext uri="{FF2B5EF4-FFF2-40B4-BE49-F238E27FC236}">
                    <a16:creationId xmlns:a16="http://schemas.microsoft.com/office/drawing/2014/main" id="{24A18E30-355D-B06A-00EB-0BE50632F18E}"/>
                  </a:ext>
                </a:extLst>
              </p:cNvPr>
              <p:cNvSpPr>
                <a:spLocks/>
              </p:cNvSpPr>
              <p:nvPr/>
            </p:nvSpPr>
            <p:spPr bwMode="auto">
              <a:xfrm>
                <a:off x="5514" y="2410"/>
                <a:ext cx="12" cy="24"/>
              </a:xfrm>
              <a:custGeom>
                <a:avLst/>
                <a:gdLst>
                  <a:gd name="T0" fmla="*/ 0 w 12"/>
                  <a:gd name="T1" fmla="*/ 0 h 24"/>
                  <a:gd name="T2" fmla="*/ 0 w 12"/>
                  <a:gd name="T3" fmla="*/ 0 h 24"/>
                  <a:gd name="T4" fmla="*/ 4 w 12"/>
                  <a:gd name="T5" fmla="*/ 0 h 24"/>
                  <a:gd name="T6" fmla="*/ 8 w 12"/>
                  <a:gd name="T7" fmla="*/ 0 h 24"/>
                  <a:gd name="T8" fmla="*/ 10 w 12"/>
                  <a:gd name="T9" fmla="*/ 0 h 24"/>
                  <a:gd name="T10" fmla="*/ 12 w 12"/>
                  <a:gd name="T11" fmla="*/ 8 h 24"/>
                  <a:gd name="T12" fmla="*/ 12 w 12"/>
                  <a:gd name="T13" fmla="*/ 8 h 24"/>
                  <a:gd name="T14" fmla="*/ 12 w 12"/>
                  <a:gd name="T15" fmla="*/ 16 h 24"/>
                  <a:gd name="T16" fmla="*/ 10 w 12"/>
                  <a:gd name="T17" fmla="*/ 22 h 24"/>
                  <a:gd name="T18" fmla="*/ 10 w 12"/>
                  <a:gd name="T19" fmla="*/ 24 h 24"/>
                  <a:gd name="T20" fmla="*/ 8 w 12"/>
                  <a:gd name="T21" fmla="*/ 24 h 24"/>
                  <a:gd name="T22" fmla="*/ 4 w 12"/>
                  <a:gd name="T23" fmla="*/ 20 h 24"/>
                  <a:gd name="T24" fmla="*/ 4 w 12"/>
                  <a:gd name="T25" fmla="*/ 20 h 24"/>
                  <a:gd name="T26" fmla="*/ 0 w 12"/>
                  <a:gd name="T27" fmla="*/ 0 h 24"/>
                  <a:gd name="T28" fmla="*/ 0 w 12"/>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4">
                    <a:moveTo>
                      <a:pt x="0" y="0"/>
                    </a:moveTo>
                    <a:lnTo>
                      <a:pt x="0" y="0"/>
                    </a:lnTo>
                    <a:lnTo>
                      <a:pt x="4" y="0"/>
                    </a:lnTo>
                    <a:lnTo>
                      <a:pt x="8" y="0"/>
                    </a:lnTo>
                    <a:lnTo>
                      <a:pt x="10" y="0"/>
                    </a:lnTo>
                    <a:lnTo>
                      <a:pt x="12" y="8"/>
                    </a:lnTo>
                    <a:lnTo>
                      <a:pt x="12" y="8"/>
                    </a:lnTo>
                    <a:lnTo>
                      <a:pt x="12" y="16"/>
                    </a:lnTo>
                    <a:lnTo>
                      <a:pt x="10" y="22"/>
                    </a:lnTo>
                    <a:lnTo>
                      <a:pt x="10" y="24"/>
                    </a:lnTo>
                    <a:lnTo>
                      <a:pt x="8" y="24"/>
                    </a:lnTo>
                    <a:lnTo>
                      <a:pt x="4" y="20"/>
                    </a:lnTo>
                    <a:lnTo>
                      <a:pt x="4" y="2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9" name="Freeform 2561">
                <a:extLst>
                  <a:ext uri="{FF2B5EF4-FFF2-40B4-BE49-F238E27FC236}">
                    <a16:creationId xmlns:a16="http://schemas.microsoft.com/office/drawing/2014/main" id="{3F81B1ED-97FB-A982-AC39-847CE85A97FD}"/>
                  </a:ext>
                </a:extLst>
              </p:cNvPr>
              <p:cNvSpPr>
                <a:spLocks/>
              </p:cNvSpPr>
              <p:nvPr/>
            </p:nvSpPr>
            <p:spPr bwMode="auto">
              <a:xfrm>
                <a:off x="5618" y="2356"/>
                <a:ext cx="12" cy="26"/>
              </a:xfrm>
              <a:custGeom>
                <a:avLst/>
                <a:gdLst>
                  <a:gd name="T0" fmla="*/ 6 w 12"/>
                  <a:gd name="T1" fmla="*/ 24 h 26"/>
                  <a:gd name="T2" fmla="*/ 6 w 12"/>
                  <a:gd name="T3" fmla="*/ 24 h 26"/>
                  <a:gd name="T4" fmla="*/ 2 w 12"/>
                  <a:gd name="T5" fmla="*/ 26 h 26"/>
                  <a:gd name="T6" fmla="*/ 2 w 12"/>
                  <a:gd name="T7" fmla="*/ 26 h 26"/>
                  <a:gd name="T8" fmla="*/ 0 w 12"/>
                  <a:gd name="T9" fmla="*/ 22 h 26"/>
                  <a:gd name="T10" fmla="*/ 0 w 12"/>
                  <a:gd name="T11" fmla="*/ 22 h 26"/>
                  <a:gd name="T12" fmla="*/ 2 w 12"/>
                  <a:gd name="T13" fmla="*/ 4 h 26"/>
                  <a:gd name="T14" fmla="*/ 2 w 12"/>
                  <a:gd name="T15" fmla="*/ 4 h 26"/>
                  <a:gd name="T16" fmla="*/ 2 w 12"/>
                  <a:gd name="T17" fmla="*/ 0 h 26"/>
                  <a:gd name="T18" fmla="*/ 4 w 12"/>
                  <a:gd name="T19" fmla="*/ 2 h 26"/>
                  <a:gd name="T20" fmla="*/ 4 w 12"/>
                  <a:gd name="T21" fmla="*/ 2 h 26"/>
                  <a:gd name="T22" fmla="*/ 6 w 12"/>
                  <a:gd name="T23" fmla="*/ 10 h 26"/>
                  <a:gd name="T24" fmla="*/ 10 w 12"/>
                  <a:gd name="T25" fmla="*/ 18 h 26"/>
                  <a:gd name="T26" fmla="*/ 10 w 12"/>
                  <a:gd name="T27" fmla="*/ 18 h 26"/>
                  <a:gd name="T28" fmla="*/ 12 w 12"/>
                  <a:gd name="T29" fmla="*/ 20 h 26"/>
                  <a:gd name="T30" fmla="*/ 12 w 12"/>
                  <a:gd name="T31" fmla="*/ 24 h 26"/>
                  <a:gd name="T32" fmla="*/ 10 w 12"/>
                  <a:gd name="T33" fmla="*/ 26 h 26"/>
                  <a:gd name="T34" fmla="*/ 8 w 12"/>
                  <a:gd name="T35" fmla="*/ 26 h 26"/>
                  <a:gd name="T36" fmla="*/ 8 w 12"/>
                  <a:gd name="T37" fmla="*/ 26 h 26"/>
                  <a:gd name="T38" fmla="*/ 6 w 12"/>
                  <a:gd name="T39" fmla="*/ 24 h 26"/>
                  <a:gd name="T40" fmla="*/ 6 w 12"/>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6">
                    <a:moveTo>
                      <a:pt x="6" y="24"/>
                    </a:moveTo>
                    <a:lnTo>
                      <a:pt x="6" y="24"/>
                    </a:lnTo>
                    <a:lnTo>
                      <a:pt x="2" y="26"/>
                    </a:lnTo>
                    <a:lnTo>
                      <a:pt x="2" y="26"/>
                    </a:lnTo>
                    <a:lnTo>
                      <a:pt x="0" y="22"/>
                    </a:lnTo>
                    <a:lnTo>
                      <a:pt x="0" y="22"/>
                    </a:lnTo>
                    <a:lnTo>
                      <a:pt x="2" y="4"/>
                    </a:lnTo>
                    <a:lnTo>
                      <a:pt x="2" y="4"/>
                    </a:lnTo>
                    <a:lnTo>
                      <a:pt x="2" y="0"/>
                    </a:lnTo>
                    <a:lnTo>
                      <a:pt x="4" y="2"/>
                    </a:lnTo>
                    <a:lnTo>
                      <a:pt x="4" y="2"/>
                    </a:lnTo>
                    <a:lnTo>
                      <a:pt x="6" y="10"/>
                    </a:lnTo>
                    <a:lnTo>
                      <a:pt x="10" y="18"/>
                    </a:lnTo>
                    <a:lnTo>
                      <a:pt x="10" y="18"/>
                    </a:lnTo>
                    <a:lnTo>
                      <a:pt x="12" y="20"/>
                    </a:lnTo>
                    <a:lnTo>
                      <a:pt x="12" y="24"/>
                    </a:lnTo>
                    <a:lnTo>
                      <a:pt x="10" y="26"/>
                    </a:lnTo>
                    <a:lnTo>
                      <a:pt x="8" y="26"/>
                    </a:lnTo>
                    <a:lnTo>
                      <a:pt x="8" y="26"/>
                    </a:lnTo>
                    <a:lnTo>
                      <a:pt x="6" y="24"/>
                    </a:ln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0" name="Freeform 2562">
                <a:extLst>
                  <a:ext uri="{FF2B5EF4-FFF2-40B4-BE49-F238E27FC236}">
                    <a16:creationId xmlns:a16="http://schemas.microsoft.com/office/drawing/2014/main" id="{7F22775D-8CDA-0F68-DE7B-7B0577E136A7}"/>
                  </a:ext>
                </a:extLst>
              </p:cNvPr>
              <p:cNvSpPr>
                <a:spLocks/>
              </p:cNvSpPr>
              <p:nvPr/>
            </p:nvSpPr>
            <p:spPr bwMode="auto">
              <a:xfrm>
                <a:off x="5632" y="2388"/>
                <a:ext cx="12" cy="18"/>
              </a:xfrm>
              <a:custGeom>
                <a:avLst/>
                <a:gdLst>
                  <a:gd name="T0" fmla="*/ 8 w 12"/>
                  <a:gd name="T1" fmla="*/ 0 h 18"/>
                  <a:gd name="T2" fmla="*/ 8 w 12"/>
                  <a:gd name="T3" fmla="*/ 0 h 18"/>
                  <a:gd name="T4" fmla="*/ 12 w 12"/>
                  <a:gd name="T5" fmla="*/ 10 h 18"/>
                  <a:gd name="T6" fmla="*/ 10 w 12"/>
                  <a:gd name="T7" fmla="*/ 14 h 18"/>
                  <a:gd name="T8" fmla="*/ 6 w 12"/>
                  <a:gd name="T9" fmla="*/ 14 h 18"/>
                  <a:gd name="T10" fmla="*/ 6 w 12"/>
                  <a:gd name="T11" fmla="*/ 14 h 18"/>
                  <a:gd name="T12" fmla="*/ 2 w 12"/>
                  <a:gd name="T13" fmla="*/ 18 h 18"/>
                  <a:gd name="T14" fmla="*/ 2 w 12"/>
                  <a:gd name="T15" fmla="*/ 18 h 18"/>
                  <a:gd name="T16" fmla="*/ 0 w 12"/>
                  <a:gd name="T17" fmla="*/ 8 h 18"/>
                  <a:gd name="T18" fmla="*/ 0 w 12"/>
                  <a:gd name="T19" fmla="*/ 2 h 18"/>
                  <a:gd name="T20" fmla="*/ 4 w 12"/>
                  <a:gd name="T21" fmla="*/ 0 h 18"/>
                  <a:gd name="T22" fmla="*/ 8 w 12"/>
                  <a:gd name="T23" fmla="*/ 0 h 18"/>
                  <a:gd name="T24" fmla="*/ 8 w 12"/>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8">
                    <a:moveTo>
                      <a:pt x="8" y="0"/>
                    </a:moveTo>
                    <a:lnTo>
                      <a:pt x="8" y="0"/>
                    </a:lnTo>
                    <a:lnTo>
                      <a:pt x="12" y="10"/>
                    </a:lnTo>
                    <a:lnTo>
                      <a:pt x="10" y="14"/>
                    </a:lnTo>
                    <a:lnTo>
                      <a:pt x="6" y="14"/>
                    </a:lnTo>
                    <a:lnTo>
                      <a:pt x="6" y="14"/>
                    </a:lnTo>
                    <a:lnTo>
                      <a:pt x="2" y="18"/>
                    </a:lnTo>
                    <a:lnTo>
                      <a:pt x="2" y="18"/>
                    </a:lnTo>
                    <a:lnTo>
                      <a:pt x="0" y="8"/>
                    </a:lnTo>
                    <a:lnTo>
                      <a:pt x="0"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1" name="Freeform 2563">
                <a:extLst>
                  <a:ext uri="{FF2B5EF4-FFF2-40B4-BE49-F238E27FC236}">
                    <a16:creationId xmlns:a16="http://schemas.microsoft.com/office/drawing/2014/main" id="{8BC0B203-3FB1-A369-BFF6-777CEF96B7DB}"/>
                  </a:ext>
                </a:extLst>
              </p:cNvPr>
              <p:cNvSpPr>
                <a:spLocks/>
              </p:cNvSpPr>
              <p:nvPr/>
            </p:nvSpPr>
            <p:spPr bwMode="auto">
              <a:xfrm>
                <a:off x="5474" y="2408"/>
                <a:ext cx="14" cy="10"/>
              </a:xfrm>
              <a:custGeom>
                <a:avLst/>
                <a:gdLst>
                  <a:gd name="T0" fmla="*/ 14 w 14"/>
                  <a:gd name="T1" fmla="*/ 10 h 10"/>
                  <a:gd name="T2" fmla="*/ 14 w 14"/>
                  <a:gd name="T3" fmla="*/ 10 h 10"/>
                  <a:gd name="T4" fmla="*/ 10 w 14"/>
                  <a:gd name="T5" fmla="*/ 8 h 10"/>
                  <a:gd name="T6" fmla="*/ 6 w 14"/>
                  <a:gd name="T7" fmla="*/ 8 h 10"/>
                  <a:gd name="T8" fmla="*/ 2 w 14"/>
                  <a:gd name="T9" fmla="*/ 8 h 10"/>
                  <a:gd name="T10" fmla="*/ 0 w 14"/>
                  <a:gd name="T11" fmla="*/ 4 h 10"/>
                  <a:gd name="T12" fmla="*/ 0 w 14"/>
                  <a:gd name="T13" fmla="*/ 4 h 10"/>
                  <a:gd name="T14" fmla="*/ 2 w 14"/>
                  <a:gd name="T15" fmla="*/ 2 h 10"/>
                  <a:gd name="T16" fmla="*/ 6 w 14"/>
                  <a:gd name="T17" fmla="*/ 0 h 10"/>
                  <a:gd name="T18" fmla="*/ 8 w 14"/>
                  <a:gd name="T19" fmla="*/ 0 h 10"/>
                  <a:gd name="T20" fmla="*/ 10 w 14"/>
                  <a:gd name="T21" fmla="*/ 2 h 10"/>
                  <a:gd name="T22" fmla="*/ 14 w 14"/>
                  <a:gd name="T23" fmla="*/ 10 h 10"/>
                  <a:gd name="T24" fmla="*/ 14 w 14"/>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14" y="10"/>
                    </a:moveTo>
                    <a:lnTo>
                      <a:pt x="14" y="10"/>
                    </a:lnTo>
                    <a:lnTo>
                      <a:pt x="10" y="8"/>
                    </a:lnTo>
                    <a:lnTo>
                      <a:pt x="6" y="8"/>
                    </a:lnTo>
                    <a:lnTo>
                      <a:pt x="2" y="8"/>
                    </a:lnTo>
                    <a:lnTo>
                      <a:pt x="0" y="4"/>
                    </a:lnTo>
                    <a:lnTo>
                      <a:pt x="0" y="4"/>
                    </a:lnTo>
                    <a:lnTo>
                      <a:pt x="2" y="2"/>
                    </a:lnTo>
                    <a:lnTo>
                      <a:pt x="6" y="0"/>
                    </a:lnTo>
                    <a:lnTo>
                      <a:pt x="8" y="0"/>
                    </a:lnTo>
                    <a:lnTo>
                      <a:pt x="10" y="2"/>
                    </a:lnTo>
                    <a:lnTo>
                      <a:pt x="14"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2" name="Freeform 2564">
                <a:extLst>
                  <a:ext uri="{FF2B5EF4-FFF2-40B4-BE49-F238E27FC236}">
                    <a16:creationId xmlns:a16="http://schemas.microsoft.com/office/drawing/2014/main" id="{072F8712-0848-40C7-4CE4-C56A857D6B9F}"/>
                  </a:ext>
                </a:extLst>
              </p:cNvPr>
              <p:cNvSpPr>
                <a:spLocks/>
              </p:cNvSpPr>
              <p:nvPr/>
            </p:nvSpPr>
            <p:spPr bwMode="auto">
              <a:xfrm>
                <a:off x="5586" y="2386"/>
                <a:ext cx="12" cy="12"/>
              </a:xfrm>
              <a:custGeom>
                <a:avLst/>
                <a:gdLst>
                  <a:gd name="T0" fmla="*/ 12 w 12"/>
                  <a:gd name="T1" fmla="*/ 4 h 12"/>
                  <a:gd name="T2" fmla="*/ 12 w 12"/>
                  <a:gd name="T3" fmla="*/ 4 h 12"/>
                  <a:gd name="T4" fmla="*/ 8 w 12"/>
                  <a:gd name="T5" fmla="*/ 10 h 12"/>
                  <a:gd name="T6" fmla="*/ 6 w 12"/>
                  <a:gd name="T7" fmla="*/ 12 h 12"/>
                  <a:gd name="T8" fmla="*/ 4 w 12"/>
                  <a:gd name="T9" fmla="*/ 8 h 12"/>
                  <a:gd name="T10" fmla="*/ 0 w 12"/>
                  <a:gd name="T11" fmla="*/ 0 h 12"/>
                  <a:gd name="T12" fmla="*/ 0 w 12"/>
                  <a:gd name="T13" fmla="*/ 0 h 12"/>
                  <a:gd name="T14" fmla="*/ 12 w 12"/>
                  <a:gd name="T15" fmla="*/ 4 h 12"/>
                  <a:gd name="T16" fmla="*/ 12 w 12"/>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12" y="4"/>
                    </a:moveTo>
                    <a:lnTo>
                      <a:pt x="12" y="4"/>
                    </a:lnTo>
                    <a:lnTo>
                      <a:pt x="8" y="10"/>
                    </a:lnTo>
                    <a:lnTo>
                      <a:pt x="6" y="12"/>
                    </a:lnTo>
                    <a:lnTo>
                      <a:pt x="4" y="8"/>
                    </a:lnTo>
                    <a:lnTo>
                      <a:pt x="0" y="0"/>
                    </a:lnTo>
                    <a:lnTo>
                      <a:pt x="0"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3" name="Freeform 2565">
                <a:extLst>
                  <a:ext uri="{FF2B5EF4-FFF2-40B4-BE49-F238E27FC236}">
                    <a16:creationId xmlns:a16="http://schemas.microsoft.com/office/drawing/2014/main" id="{80E0420B-0035-779D-2460-D2B5A471D4D1}"/>
                  </a:ext>
                </a:extLst>
              </p:cNvPr>
              <p:cNvSpPr>
                <a:spLocks/>
              </p:cNvSpPr>
              <p:nvPr/>
            </p:nvSpPr>
            <p:spPr bwMode="auto">
              <a:xfrm>
                <a:off x="5516" y="2516"/>
                <a:ext cx="4" cy="10"/>
              </a:xfrm>
              <a:custGeom>
                <a:avLst/>
                <a:gdLst>
                  <a:gd name="T0" fmla="*/ 2 w 4"/>
                  <a:gd name="T1" fmla="*/ 0 h 10"/>
                  <a:gd name="T2" fmla="*/ 2 w 4"/>
                  <a:gd name="T3" fmla="*/ 0 h 10"/>
                  <a:gd name="T4" fmla="*/ 4 w 4"/>
                  <a:gd name="T5" fmla="*/ 4 h 10"/>
                  <a:gd name="T6" fmla="*/ 4 w 4"/>
                  <a:gd name="T7" fmla="*/ 8 h 10"/>
                  <a:gd name="T8" fmla="*/ 4 w 4"/>
                  <a:gd name="T9" fmla="*/ 8 h 10"/>
                  <a:gd name="T10" fmla="*/ 2 w 4"/>
                  <a:gd name="T11" fmla="*/ 10 h 10"/>
                  <a:gd name="T12" fmla="*/ 2 w 4"/>
                  <a:gd name="T13" fmla="*/ 10 h 10"/>
                  <a:gd name="T14" fmla="*/ 0 w 4"/>
                  <a:gd name="T15" fmla="*/ 6 h 10"/>
                  <a:gd name="T16" fmla="*/ 0 w 4"/>
                  <a:gd name="T17" fmla="*/ 6 h 10"/>
                  <a:gd name="T18" fmla="*/ 0 w 4"/>
                  <a:gd name="T19" fmla="*/ 2 h 10"/>
                  <a:gd name="T20" fmla="*/ 2 w 4"/>
                  <a:gd name="T21" fmla="*/ 0 h 10"/>
                  <a:gd name="T22" fmla="*/ 2 w 4"/>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2" y="0"/>
                    </a:moveTo>
                    <a:lnTo>
                      <a:pt x="2" y="0"/>
                    </a:lnTo>
                    <a:lnTo>
                      <a:pt x="4" y="4"/>
                    </a:lnTo>
                    <a:lnTo>
                      <a:pt x="4" y="8"/>
                    </a:lnTo>
                    <a:lnTo>
                      <a:pt x="4" y="8"/>
                    </a:lnTo>
                    <a:lnTo>
                      <a:pt x="2" y="10"/>
                    </a:lnTo>
                    <a:lnTo>
                      <a:pt x="2" y="10"/>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4" name="Freeform 2566">
                <a:extLst>
                  <a:ext uri="{FF2B5EF4-FFF2-40B4-BE49-F238E27FC236}">
                    <a16:creationId xmlns:a16="http://schemas.microsoft.com/office/drawing/2014/main" id="{22AE21C0-CA3C-C59D-FAF7-CEE8881016ED}"/>
                  </a:ext>
                </a:extLst>
              </p:cNvPr>
              <p:cNvSpPr>
                <a:spLocks/>
              </p:cNvSpPr>
              <p:nvPr/>
            </p:nvSpPr>
            <p:spPr bwMode="auto">
              <a:xfrm>
                <a:off x="5690" y="2442"/>
                <a:ext cx="54" cy="182"/>
              </a:xfrm>
              <a:custGeom>
                <a:avLst/>
                <a:gdLst>
                  <a:gd name="T0" fmla="*/ 18 w 54"/>
                  <a:gd name="T1" fmla="*/ 70 h 182"/>
                  <a:gd name="T2" fmla="*/ 12 w 54"/>
                  <a:gd name="T3" fmla="*/ 62 h 182"/>
                  <a:gd name="T4" fmla="*/ 6 w 54"/>
                  <a:gd name="T5" fmla="*/ 54 h 182"/>
                  <a:gd name="T6" fmla="*/ 8 w 54"/>
                  <a:gd name="T7" fmla="*/ 50 h 182"/>
                  <a:gd name="T8" fmla="*/ 12 w 54"/>
                  <a:gd name="T9" fmla="*/ 52 h 182"/>
                  <a:gd name="T10" fmla="*/ 12 w 54"/>
                  <a:gd name="T11" fmla="*/ 42 h 182"/>
                  <a:gd name="T12" fmla="*/ 4 w 54"/>
                  <a:gd name="T13" fmla="*/ 36 h 182"/>
                  <a:gd name="T14" fmla="*/ 2 w 54"/>
                  <a:gd name="T15" fmla="*/ 12 h 182"/>
                  <a:gd name="T16" fmla="*/ 2 w 54"/>
                  <a:gd name="T17" fmla="*/ 10 h 182"/>
                  <a:gd name="T18" fmla="*/ 10 w 54"/>
                  <a:gd name="T19" fmla="*/ 0 h 182"/>
                  <a:gd name="T20" fmla="*/ 14 w 54"/>
                  <a:gd name="T21" fmla="*/ 4 h 182"/>
                  <a:gd name="T22" fmla="*/ 18 w 54"/>
                  <a:gd name="T23" fmla="*/ 18 h 182"/>
                  <a:gd name="T24" fmla="*/ 24 w 54"/>
                  <a:gd name="T25" fmla="*/ 20 h 182"/>
                  <a:gd name="T26" fmla="*/ 28 w 54"/>
                  <a:gd name="T27" fmla="*/ 42 h 182"/>
                  <a:gd name="T28" fmla="*/ 28 w 54"/>
                  <a:gd name="T29" fmla="*/ 50 h 182"/>
                  <a:gd name="T30" fmla="*/ 32 w 54"/>
                  <a:gd name="T31" fmla="*/ 66 h 182"/>
                  <a:gd name="T32" fmla="*/ 28 w 54"/>
                  <a:gd name="T33" fmla="*/ 68 h 182"/>
                  <a:gd name="T34" fmla="*/ 32 w 54"/>
                  <a:gd name="T35" fmla="*/ 74 h 182"/>
                  <a:gd name="T36" fmla="*/ 40 w 54"/>
                  <a:gd name="T37" fmla="*/ 78 h 182"/>
                  <a:gd name="T38" fmla="*/ 32 w 54"/>
                  <a:gd name="T39" fmla="*/ 62 h 182"/>
                  <a:gd name="T40" fmla="*/ 38 w 54"/>
                  <a:gd name="T41" fmla="*/ 54 h 182"/>
                  <a:gd name="T42" fmla="*/ 46 w 54"/>
                  <a:gd name="T43" fmla="*/ 72 h 182"/>
                  <a:gd name="T44" fmla="*/ 48 w 54"/>
                  <a:gd name="T45" fmla="*/ 92 h 182"/>
                  <a:gd name="T46" fmla="*/ 52 w 54"/>
                  <a:gd name="T47" fmla="*/ 100 h 182"/>
                  <a:gd name="T48" fmla="*/ 54 w 54"/>
                  <a:gd name="T49" fmla="*/ 110 h 182"/>
                  <a:gd name="T50" fmla="*/ 52 w 54"/>
                  <a:gd name="T51" fmla="*/ 126 h 182"/>
                  <a:gd name="T52" fmla="*/ 52 w 54"/>
                  <a:gd name="T53" fmla="*/ 130 h 182"/>
                  <a:gd name="T54" fmla="*/ 48 w 54"/>
                  <a:gd name="T55" fmla="*/ 150 h 182"/>
                  <a:gd name="T56" fmla="*/ 40 w 54"/>
                  <a:gd name="T57" fmla="*/ 144 h 182"/>
                  <a:gd name="T58" fmla="*/ 36 w 54"/>
                  <a:gd name="T59" fmla="*/ 148 h 182"/>
                  <a:gd name="T60" fmla="*/ 30 w 54"/>
                  <a:gd name="T61" fmla="*/ 162 h 182"/>
                  <a:gd name="T62" fmla="*/ 22 w 54"/>
                  <a:gd name="T63" fmla="*/ 156 h 182"/>
                  <a:gd name="T64" fmla="*/ 20 w 54"/>
                  <a:gd name="T65" fmla="*/ 162 h 182"/>
                  <a:gd name="T66" fmla="*/ 18 w 54"/>
                  <a:gd name="T67" fmla="*/ 168 h 182"/>
                  <a:gd name="T68" fmla="*/ 18 w 54"/>
                  <a:gd name="T69" fmla="*/ 182 h 182"/>
                  <a:gd name="T70" fmla="*/ 14 w 54"/>
                  <a:gd name="T71" fmla="*/ 182 h 182"/>
                  <a:gd name="T72" fmla="*/ 14 w 54"/>
                  <a:gd name="T73" fmla="*/ 164 h 182"/>
                  <a:gd name="T74" fmla="*/ 12 w 54"/>
                  <a:gd name="T75" fmla="*/ 150 h 182"/>
                  <a:gd name="T76" fmla="*/ 16 w 54"/>
                  <a:gd name="T77" fmla="*/ 140 h 182"/>
                  <a:gd name="T78" fmla="*/ 24 w 54"/>
                  <a:gd name="T79" fmla="*/ 130 h 182"/>
                  <a:gd name="T80" fmla="*/ 28 w 54"/>
                  <a:gd name="T81" fmla="*/ 120 h 182"/>
                  <a:gd name="T82" fmla="*/ 32 w 54"/>
                  <a:gd name="T83" fmla="*/ 116 h 182"/>
                  <a:gd name="T84" fmla="*/ 30 w 54"/>
                  <a:gd name="T85" fmla="*/ 108 h 182"/>
                  <a:gd name="T86" fmla="*/ 26 w 54"/>
                  <a:gd name="T87" fmla="*/ 94 h 182"/>
                  <a:gd name="T88" fmla="*/ 24 w 54"/>
                  <a:gd name="T89" fmla="*/ 8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182">
                    <a:moveTo>
                      <a:pt x="24" y="86"/>
                    </a:moveTo>
                    <a:lnTo>
                      <a:pt x="24" y="86"/>
                    </a:lnTo>
                    <a:lnTo>
                      <a:pt x="18" y="70"/>
                    </a:lnTo>
                    <a:lnTo>
                      <a:pt x="16" y="64"/>
                    </a:lnTo>
                    <a:lnTo>
                      <a:pt x="12" y="62"/>
                    </a:lnTo>
                    <a:lnTo>
                      <a:pt x="12" y="62"/>
                    </a:lnTo>
                    <a:lnTo>
                      <a:pt x="8" y="60"/>
                    </a:lnTo>
                    <a:lnTo>
                      <a:pt x="6" y="58"/>
                    </a:lnTo>
                    <a:lnTo>
                      <a:pt x="6" y="54"/>
                    </a:lnTo>
                    <a:lnTo>
                      <a:pt x="6" y="54"/>
                    </a:lnTo>
                    <a:lnTo>
                      <a:pt x="8" y="50"/>
                    </a:lnTo>
                    <a:lnTo>
                      <a:pt x="8" y="50"/>
                    </a:lnTo>
                    <a:lnTo>
                      <a:pt x="10" y="52"/>
                    </a:lnTo>
                    <a:lnTo>
                      <a:pt x="12" y="52"/>
                    </a:lnTo>
                    <a:lnTo>
                      <a:pt x="12" y="52"/>
                    </a:lnTo>
                    <a:lnTo>
                      <a:pt x="14" y="50"/>
                    </a:lnTo>
                    <a:lnTo>
                      <a:pt x="14" y="50"/>
                    </a:lnTo>
                    <a:lnTo>
                      <a:pt x="12" y="42"/>
                    </a:lnTo>
                    <a:lnTo>
                      <a:pt x="8" y="38"/>
                    </a:lnTo>
                    <a:lnTo>
                      <a:pt x="8" y="38"/>
                    </a:lnTo>
                    <a:lnTo>
                      <a:pt x="4" y="36"/>
                    </a:lnTo>
                    <a:lnTo>
                      <a:pt x="0" y="30"/>
                    </a:lnTo>
                    <a:lnTo>
                      <a:pt x="0" y="22"/>
                    </a:lnTo>
                    <a:lnTo>
                      <a:pt x="2" y="12"/>
                    </a:lnTo>
                    <a:lnTo>
                      <a:pt x="2" y="12"/>
                    </a:lnTo>
                    <a:lnTo>
                      <a:pt x="2" y="10"/>
                    </a:lnTo>
                    <a:lnTo>
                      <a:pt x="2" y="10"/>
                    </a:lnTo>
                    <a:lnTo>
                      <a:pt x="6" y="6"/>
                    </a:lnTo>
                    <a:lnTo>
                      <a:pt x="6" y="6"/>
                    </a:lnTo>
                    <a:lnTo>
                      <a:pt x="10" y="0"/>
                    </a:lnTo>
                    <a:lnTo>
                      <a:pt x="12" y="0"/>
                    </a:lnTo>
                    <a:lnTo>
                      <a:pt x="14" y="4"/>
                    </a:lnTo>
                    <a:lnTo>
                      <a:pt x="14" y="4"/>
                    </a:lnTo>
                    <a:lnTo>
                      <a:pt x="14" y="12"/>
                    </a:lnTo>
                    <a:lnTo>
                      <a:pt x="16" y="16"/>
                    </a:lnTo>
                    <a:lnTo>
                      <a:pt x="18" y="18"/>
                    </a:lnTo>
                    <a:lnTo>
                      <a:pt x="20" y="20"/>
                    </a:lnTo>
                    <a:lnTo>
                      <a:pt x="20" y="20"/>
                    </a:lnTo>
                    <a:lnTo>
                      <a:pt x="24" y="20"/>
                    </a:lnTo>
                    <a:lnTo>
                      <a:pt x="26" y="24"/>
                    </a:lnTo>
                    <a:lnTo>
                      <a:pt x="28" y="32"/>
                    </a:lnTo>
                    <a:lnTo>
                      <a:pt x="28" y="42"/>
                    </a:lnTo>
                    <a:lnTo>
                      <a:pt x="28" y="42"/>
                    </a:lnTo>
                    <a:lnTo>
                      <a:pt x="28" y="50"/>
                    </a:lnTo>
                    <a:lnTo>
                      <a:pt x="28" y="50"/>
                    </a:lnTo>
                    <a:lnTo>
                      <a:pt x="32" y="56"/>
                    </a:lnTo>
                    <a:lnTo>
                      <a:pt x="32" y="60"/>
                    </a:lnTo>
                    <a:lnTo>
                      <a:pt x="32" y="66"/>
                    </a:lnTo>
                    <a:lnTo>
                      <a:pt x="32" y="66"/>
                    </a:lnTo>
                    <a:lnTo>
                      <a:pt x="30" y="68"/>
                    </a:lnTo>
                    <a:lnTo>
                      <a:pt x="28" y="68"/>
                    </a:lnTo>
                    <a:lnTo>
                      <a:pt x="24" y="66"/>
                    </a:lnTo>
                    <a:lnTo>
                      <a:pt x="24" y="66"/>
                    </a:lnTo>
                    <a:lnTo>
                      <a:pt x="32" y="74"/>
                    </a:lnTo>
                    <a:lnTo>
                      <a:pt x="36" y="76"/>
                    </a:lnTo>
                    <a:lnTo>
                      <a:pt x="40" y="78"/>
                    </a:lnTo>
                    <a:lnTo>
                      <a:pt x="40" y="78"/>
                    </a:lnTo>
                    <a:lnTo>
                      <a:pt x="36" y="74"/>
                    </a:lnTo>
                    <a:lnTo>
                      <a:pt x="34" y="70"/>
                    </a:lnTo>
                    <a:lnTo>
                      <a:pt x="32" y="62"/>
                    </a:lnTo>
                    <a:lnTo>
                      <a:pt x="34" y="54"/>
                    </a:lnTo>
                    <a:lnTo>
                      <a:pt x="34" y="54"/>
                    </a:lnTo>
                    <a:lnTo>
                      <a:pt x="38" y="54"/>
                    </a:lnTo>
                    <a:lnTo>
                      <a:pt x="42" y="56"/>
                    </a:lnTo>
                    <a:lnTo>
                      <a:pt x="44" y="62"/>
                    </a:lnTo>
                    <a:lnTo>
                      <a:pt x="46" y="72"/>
                    </a:lnTo>
                    <a:lnTo>
                      <a:pt x="46" y="72"/>
                    </a:lnTo>
                    <a:lnTo>
                      <a:pt x="48" y="92"/>
                    </a:lnTo>
                    <a:lnTo>
                      <a:pt x="48" y="92"/>
                    </a:lnTo>
                    <a:lnTo>
                      <a:pt x="48" y="100"/>
                    </a:lnTo>
                    <a:lnTo>
                      <a:pt x="50" y="100"/>
                    </a:lnTo>
                    <a:lnTo>
                      <a:pt x="52" y="100"/>
                    </a:lnTo>
                    <a:lnTo>
                      <a:pt x="52" y="100"/>
                    </a:lnTo>
                    <a:lnTo>
                      <a:pt x="54" y="104"/>
                    </a:lnTo>
                    <a:lnTo>
                      <a:pt x="54" y="110"/>
                    </a:lnTo>
                    <a:lnTo>
                      <a:pt x="54" y="110"/>
                    </a:lnTo>
                    <a:lnTo>
                      <a:pt x="54" y="118"/>
                    </a:lnTo>
                    <a:lnTo>
                      <a:pt x="52" y="126"/>
                    </a:lnTo>
                    <a:lnTo>
                      <a:pt x="52" y="126"/>
                    </a:lnTo>
                    <a:lnTo>
                      <a:pt x="52" y="130"/>
                    </a:lnTo>
                    <a:lnTo>
                      <a:pt x="52" y="130"/>
                    </a:lnTo>
                    <a:lnTo>
                      <a:pt x="50" y="142"/>
                    </a:lnTo>
                    <a:lnTo>
                      <a:pt x="48" y="148"/>
                    </a:lnTo>
                    <a:lnTo>
                      <a:pt x="48" y="150"/>
                    </a:lnTo>
                    <a:lnTo>
                      <a:pt x="46" y="148"/>
                    </a:lnTo>
                    <a:lnTo>
                      <a:pt x="40" y="144"/>
                    </a:lnTo>
                    <a:lnTo>
                      <a:pt x="40" y="144"/>
                    </a:lnTo>
                    <a:lnTo>
                      <a:pt x="38" y="144"/>
                    </a:lnTo>
                    <a:lnTo>
                      <a:pt x="36" y="148"/>
                    </a:lnTo>
                    <a:lnTo>
                      <a:pt x="36" y="148"/>
                    </a:lnTo>
                    <a:lnTo>
                      <a:pt x="36" y="158"/>
                    </a:lnTo>
                    <a:lnTo>
                      <a:pt x="32" y="162"/>
                    </a:lnTo>
                    <a:lnTo>
                      <a:pt x="30" y="162"/>
                    </a:lnTo>
                    <a:lnTo>
                      <a:pt x="26" y="160"/>
                    </a:lnTo>
                    <a:lnTo>
                      <a:pt x="26" y="160"/>
                    </a:lnTo>
                    <a:lnTo>
                      <a:pt x="22" y="156"/>
                    </a:lnTo>
                    <a:lnTo>
                      <a:pt x="22" y="158"/>
                    </a:lnTo>
                    <a:lnTo>
                      <a:pt x="20" y="162"/>
                    </a:lnTo>
                    <a:lnTo>
                      <a:pt x="20" y="162"/>
                    </a:lnTo>
                    <a:lnTo>
                      <a:pt x="18" y="164"/>
                    </a:lnTo>
                    <a:lnTo>
                      <a:pt x="18" y="168"/>
                    </a:lnTo>
                    <a:lnTo>
                      <a:pt x="18" y="168"/>
                    </a:lnTo>
                    <a:lnTo>
                      <a:pt x="20" y="172"/>
                    </a:lnTo>
                    <a:lnTo>
                      <a:pt x="20" y="176"/>
                    </a:lnTo>
                    <a:lnTo>
                      <a:pt x="18" y="182"/>
                    </a:lnTo>
                    <a:lnTo>
                      <a:pt x="18" y="182"/>
                    </a:lnTo>
                    <a:lnTo>
                      <a:pt x="14" y="182"/>
                    </a:lnTo>
                    <a:lnTo>
                      <a:pt x="14" y="182"/>
                    </a:lnTo>
                    <a:lnTo>
                      <a:pt x="12" y="170"/>
                    </a:lnTo>
                    <a:lnTo>
                      <a:pt x="12" y="170"/>
                    </a:lnTo>
                    <a:lnTo>
                      <a:pt x="14" y="164"/>
                    </a:lnTo>
                    <a:lnTo>
                      <a:pt x="14" y="160"/>
                    </a:lnTo>
                    <a:lnTo>
                      <a:pt x="12" y="150"/>
                    </a:lnTo>
                    <a:lnTo>
                      <a:pt x="12" y="150"/>
                    </a:lnTo>
                    <a:lnTo>
                      <a:pt x="12" y="144"/>
                    </a:lnTo>
                    <a:lnTo>
                      <a:pt x="12" y="144"/>
                    </a:lnTo>
                    <a:lnTo>
                      <a:pt x="16" y="140"/>
                    </a:lnTo>
                    <a:lnTo>
                      <a:pt x="18" y="140"/>
                    </a:lnTo>
                    <a:lnTo>
                      <a:pt x="22" y="136"/>
                    </a:lnTo>
                    <a:lnTo>
                      <a:pt x="24" y="130"/>
                    </a:lnTo>
                    <a:lnTo>
                      <a:pt x="24" y="130"/>
                    </a:lnTo>
                    <a:lnTo>
                      <a:pt x="26" y="124"/>
                    </a:lnTo>
                    <a:lnTo>
                      <a:pt x="28" y="120"/>
                    </a:lnTo>
                    <a:lnTo>
                      <a:pt x="30" y="118"/>
                    </a:lnTo>
                    <a:lnTo>
                      <a:pt x="30" y="118"/>
                    </a:lnTo>
                    <a:lnTo>
                      <a:pt x="32" y="116"/>
                    </a:lnTo>
                    <a:lnTo>
                      <a:pt x="32" y="114"/>
                    </a:lnTo>
                    <a:lnTo>
                      <a:pt x="30" y="108"/>
                    </a:lnTo>
                    <a:lnTo>
                      <a:pt x="30" y="108"/>
                    </a:lnTo>
                    <a:lnTo>
                      <a:pt x="30" y="102"/>
                    </a:lnTo>
                    <a:lnTo>
                      <a:pt x="30" y="98"/>
                    </a:lnTo>
                    <a:lnTo>
                      <a:pt x="26" y="94"/>
                    </a:lnTo>
                    <a:lnTo>
                      <a:pt x="26" y="94"/>
                    </a:lnTo>
                    <a:lnTo>
                      <a:pt x="24" y="92"/>
                    </a:lnTo>
                    <a:lnTo>
                      <a:pt x="24" y="86"/>
                    </a:lnTo>
                    <a:lnTo>
                      <a:pt x="2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5" name="Freeform 2567">
                <a:extLst>
                  <a:ext uri="{FF2B5EF4-FFF2-40B4-BE49-F238E27FC236}">
                    <a16:creationId xmlns:a16="http://schemas.microsoft.com/office/drawing/2014/main" id="{E7CB689A-430D-1E88-C475-E7D3D22AA124}"/>
                  </a:ext>
                </a:extLst>
              </p:cNvPr>
              <p:cNvSpPr>
                <a:spLocks/>
              </p:cNvSpPr>
              <p:nvPr/>
            </p:nvSpPr>
            <p:spPr bwMode="auto">
              <a:xfrm>
                <a:off x="5536" y="2624"/>
                <a:ext cx="20" cy="34"/>
              </a:xfrm>
              <a:custGeom>
                <a:avLst/>
                <a:gdLst>
                  <a:gd name="T0" fmla="*/ 2 w 20"/>
                  <a:gd name="T1" fmla="*/ 6 h 34"/>
                  <a:gd name="T2" fmla="*/ 2 w 20"/>
                  <a:gd name="T3" fmla="*/ 6 h 34"/>
                  <a:gd name="T4" fmla="*/ 14 w 20"/>
                  <a:gd name="T5" fmla="*/ 6 h 34"/>
                  <a:gd name="T6" fmla="*/ 14 w 20"/>
                  <a:gd name="T7" fmla="*/ 6 h 34"/>
                  <a:gd name="T8" fmla="*/ 16 w 20"/>
                  <a:gd name="T9" fmla="*/ 2 h 34"/>
                  <a:gd name="T10" fmla="*/ 18 w 20"/>
                  <a:gd name="T11" fmla="*/ 0 h 34"/>
                  <a:gd name="T12" fmla="*/ 18 w 20"/>
                  <a:gd name="T13" fmla="*/ 2 h 34"/>
                  <a:gd name="T14" fmla="*/ 18 w 20"/>
                  <a:gd name="T15" fmla="*/ 2 h 34"/>
                  <a:gd name="T16" fmla="*/ 20 w 20"/>
                  <a:gd name="T17" fmla="*/ 4 h 34"/>
                  <a:gd name="T18" fmla="*/ 20 w 20"/>
                  <a:gd name="T19" fmla="*/ 10 h 34"/>
                  <a:gd name="T20" fmla="*/ 20 w 20"/>
                  <a:gd name="T21" fmla="*/ 10 h 34"/>
                  <a:gd name="T22" fmla="*/ 18 w 20"/>
                  <a:gd name="T23" fmla="*/ 16 h 34"/>
                  <a:gd name="T24" fmla="*/ 18 w 20"/>
                  <a:gd name="T25" fmla="*/ 18 h 34"/>
                  <a:gd name="T26" fmla="*/ 16 w 20"/>
                  <a:gd name="T27" fmla="*/ 18 h 34"/>
                  <a:gd name="T28" fmla="*/ 16 w 20"/>
                  <a:gd name="T29" fmla="*/ 18 h 34"/>
                  <a:gd name="T30" fmla="*/ 14 w 20"/>
                  <a:gd name="T31" fmla="*/ 20 h 34"/>
                  <a:gd name="T32" fmla="*/ 10 w 20"/>
                  <a:gd name="T33" fmla="*/ 22 h 34"/>
                  <a:gd name="T34" fmla="*/ 4 w 20"/>
                  <a:gd name="T35" fmla="*/ 32 h 34"/>
                  <a:gd name="T36" fmla="*/ 4 w 20"/>
                  <a:gd name="T37" fmla="*/ 32 h 34"/>
                  <a:gd name="T38" fmla="*/ 2 w 20"/>
                  <a:gd name="T39" fmla="*/ 34 h 34"/>
                  <a:gd name="T40" fmla="*/ 2 w 20"/>
                  <a:gd name="T41" fmla="*/ 34 h 34"/>
                  <a:gd name="T42" fmla="*/ 0 w 20"/>
                  <a:gd name="T43" fmla="*/ 34 h 34"/>
                  <a:gd name="T44" fmla="*/ 0 w 20"/>
                  <a:gd name="T45" fmla="*/ 34 h 34"/>
                  <a:gd name="T46" fmla="*/ 0 w 20"/>
                  <a:gd name="T47" fmla="*/ 30 h 34"/>
                  <a:gd name="T48" fmla="*/ 0 w 20"/>
                  <a:gd name="T49" fmla="*/ 26 h 34"/>
                  <a:gd name="T50" fmla="*/ 0 w 20"/>
                  <a:gd name="T51" fmla="*/ 26 h 34"/>
                  <a:gd name="T52" fmla="*/ 2 w 20"/>
                  <a:gd name="T53" fmla="*/ 22 h 34"/>
                  <a:gd name="T54" fmla="*/ 2 w 20"/>
                  <a:gd name="T55" fmla="*/ 16 h 34"/>
                  <a:gd name="T56" fmla="*/ 2 w 20"/>
                  <a:gd name="T57" fmla="*/ 10 h 34"/>
                  <a:gd name="T58" fmla="*/ 2 w 20"/>
                  <a:gd name="T59" fmla="*/ 6 h 34"/>
                  <a:gd name="T60" fmla="*/ 2 w 20"/>
                  <a:gd name="T6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34">
                    <a:moveTo>
                      <a:pt x="2" y="6"/>
                    </a:moveTo>
                    <a:lnTo>
                      <a:pt x="2" y="6"/>
                    </a:lnTo>
                    <a:lnTo>
                      <a:pt x="14" y="6"/>
                    </a:lnTo>
                    <a:lnTo>
                      <a:pt x="14" y="6"/>
                    </a:lnTo>
                    <a:lnTo>
                      <a:pt x="16" y="2"/>
                    </a:lnTo>
                    <a:lnTo>
                      <a:pt x="18" y="0"/>
                    </a:lnTo>
                    <a:lnTo>
                      <a:pt x="18" y="2"/>
                    </a:lnTo>
                    <a:lnTo>
                      <a:pt x="18" y="2"/>
                    </a:lnTo>
                    <a:lnTo>
                      <a:pt x="20" y="4"/>
                    </a:lnTo>
                    <a:lnTo>
                      <a:pt x="20" y="10"/>
                    </a:lnTo>
                    <a:lnTo>
                      <a:pt x="20" y="10"/>
                    </a:lnTo>
                    <a:lnTo>
                      <a:pt x="18" y="16"/>
                    </a:lnTo>
                    <a:lnTo>
                      <a:pt x="18" y="18"/>
                    </a:lnTo>
                    <a:lnTo>
                      <a:pt x="16" y="18"/>
                    </a:lnTo>
                    <a:lnTo>
                      <a:pt x="16" y="18"/>
                    </a:lnTo>
                    <a:lnTo>
                      <a:pt x="14" y="20"/>
                    </a:lnTo>
                    <a:lnTo>
                      <a:pt x="10" y="22"/>
                    </a:lnTo>
                    <a:lnTo>
                      <a:pt x="4" y="32"/>
                    </a:lnTo>
                    <a:lnTo>
                      <a:pt x="4" y="32"/>
                    </a:lnTo>
                    <a:lnTo>
                      <a:pt x="2" y="34"/>
                    </a:lnTo>
                    <a:lnTo>
                      <a:pt x="2" y="34"/>
                    </a:lnTo>
                    <a:lnTo>
                      <a:pt x="0" y="34"/>
                    </a:lnTo>
                    <a:lnTo>
                      <a:pt x="0" y="34"/>
                    </a:lnTo>
                    <a:lnTo>
                      <a:pt x="0" y="30"/>
                    </a:lnTo>
                    <a:lnTo>
                      <a:pt x="0" y="26"/>
                    </a:lnTo>
                    <a:lnTo>
                      <a:pt x="0" y="26"/>
                    </a:lnTo>
                    <a:lnTo>
                      <a:pt x="2" y="22"/>
                    </a:lnTo>
                    <a:lnTo>
                      <a:pt x="2" y="16"/>
                    </a:lnTo>
                    <a:lnTo>
                      <a:pt x="2" y="10"/>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6" name="Freeform 2568">
                <a:extLst>
                  <a:ext uri="{FF2B5EF4-FFF2-40B4-BE49-F238E27FC236}">
                    <a16:creationId xmlns:a16="http://schemas.microsoft.com/office/drawing/2014/main" id="{40DCF290-F8C1-E201-B761-348D08F76DB6}"/>
                  </a:ext>
                </a:extLst>
              </p:cNvPr>
              <p:cNvSpPr>
                <a:spLocks/>
              </p:cNvSpPr>
              <p:nvPr/>
            </p:nvSpPr>
            <p:spPr bwMode="auto">
              <a:xfrm>
                <a:off x="5628" y="2584"/>
                <a:ext cx="20" cy="32"/>
              </a:xfrm>
              <a:custGeom>
                <a:avLst/>
                <a:gdLst>
                  <a:gd name="T0" fmla="*/ 6 w 20"/>
                  <a:gd name="T1" fmla="*/ 14 h 32"/>
                  <a:gd name="T2" fmla="*/ 6 w 20"/>
                  <a:gd name="T3" fmla="*/ 14 h 32"/>
                  <a:gd name="T4" fmla="*/ 2 w 20"/>
                  <a:gd name="T5" fmla="*/ 6 h 32"/>
                  <a:gd name="T6" fmla="*/ 0 w 20"/>
                  <a:gd name="T7" fmla="*/ 0 h 32"/>
                  <a:gd name="T8" fmla="*/ 0 w 20"/>
                  <a:gd name="T9" fmla="*/ 0 h 32"/>
                  <a:gd name="T10" fmla="*/ 6 w 20"/>
                  <a:gd name="T11" fmla="*/ 2 h 32"/>
                  <a:gd name="T12" fmla="*/ 12 w 20"/>
                  <a:gd name="T13" fmla="*/ 10 h 32"/>
                  <a:gd name="T14" fmla="*/ 16 w 20"/>
                  <a:gd name="T15" fmla="*/ 18 h 32"/>
                  <a:gd name="T16" fmla="*/ 20 w 20"/>
                  <a:gd name="T17" fmla="*/ 32 h 32"/>
                  <a:gd name="T18" fmla="*/ 20 w 20"/>
                  <a:gd name="T19" fmla="*/ 32 h 32"/>
                  <a:gd name="T20" fmla="*/ 14 w 20"/>
                  <a:gd name="T21" fmla="*/ 32 h 32"/>
                  <a:gd name="T22" fmla="*/ 12 w 20"/>
                  <a:gd name="T23" fmla="*/ 30 h 32"/>
                  <a:gd name="T24" fmla="*/ 12 w 20"/>
                  <a:gd name="T25" fmla="*/ 22 h 32"/>
                  <a:gd name="T26" fmla="*/ 12 w 20"/>
                  <a:gd name="T27" fmla="*/ 22 h 32"/>
                  <a:gd name="T28" fmla="*/ 10 w 20"/>
                  <a:gd name="T29" fmla="*/ 18 h 32"/>
                  <a:gd name="T30" fmla="*/ 8 w 20"/>
                  <a:gd name="T31" fmla="*/ 16 h 32"/>
                  <a:gd name="T32" fmla="*/ 6 w 20"/>
                  <a:gd name="T33" fmla="*/ 16 h 32"/>
                  <a:gd name="T34" fmla="*/ 6 w 20"/>
                  <a:gd name="T35" fmla="*/ 14 h 32"/>
                  <a:gd name="T36" fmla="*/ 6 w 20"/>
                  <a:gd name="T3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2">
                    <a:moveTo>
                      <a:pt x="6" y="14"/>
                    </a:moveTo>
                    <a:lnTo>
                      <a:pt x="6" y="14"/>
                    </a:lnTo>
                    <a:lnTo>
                      <a:pt x="2" y="6"/>
                    </a:lnTo>
                    <a:lnTo>
                      <a:pt x="0" y="0"/>
                    </a:lnTo>
                    <a:lnTo>
                      <a:pt x="0" y="0"/>
                    </a:lnTo>
                    <a:lnTo>
                      <a:pt x="6" y="2"/>
                    </a:lnTo>
                    <a:lnTo>
                      <a:pt x="12" y="10"/>
                    </a:lnTo>
                    <a:lnTo>
                      <a:pt x="16" y="18"/>
                    </a:lnTo>
                    <a:lnTo>
                      <a:pt x="20" y="32"/>
                    </a:lnTo>
                    <a:lnTo>
                      <a:pt x="20" y="32"/>
                    </a:lnTo>
                    <a:lnTo>
                      <a:pt x="14" y="32"/>
                    </a:lnTo>
                    <a:lnTo>
                      <a:pt x="12" y="30"/>
                    </a:lnTo>
                    <a:lnTo>
                      <a:pt x="12" y="22"/>
                    </a:lnTo>
                    <a:lnTo>
                      <a:pt x="12" y="22"/>
                    </a:lnTo>
                    <a:lnTo>
                      <a:pt x="10" y="18"/>
                    </a:lnTo>
                    <a:lnTo>
                      <a:pt x="8" y="16"/>
                    </a:lnTo>
                    <a:lnTo>
                      <a:pt x="6" y="16"/>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7" name="Freeform 2569">
                <a:extLst>
                  <a:ext uri="{FF2B5EF4-FFF2-40B4-BE49-F238E27FC236}">
                    <a16:creationId xmlns:a16="http://schemas.microsoft.com/office/drawing/2014/main" id="{048BB099-8641-253C-CA75-AA8851090708}"/>
                  </a:ext>
                </a:extLst>
              </p:cNvPr>
              <p:cNvSpPr>
                <a:spLocks/>
              </p:cNvSpPr>
              <p:nvPr/>
            </p:nvSpPr>
            <p:spPr bwMode="auto">
              <a:xfrm>
                <a:off x="5626" y="2682"/>
                <a:ext cx="24" cy="37"/>
              </a:xfrm>
              <a:custGeom>
                <a:avLst/>
                <a:gdLst>
                  <a:gd name="T0" fmla="*/ 24 w 24"/>
                  <a:gd name="T1" fmla="*/ 15 h 37"/>
                  <a:gd name="T2" fmla="*/ 24 w 24"/>
                  <a:gd name="T3" fmla="*/ 15 h 37"/>
                  <a:gd name="T4" fmla="*/ 16 w 24"/>
                  <a:gd name="T5" fmla="*/ 19 h 37"/>
                  <a:gd name="T6" fmla="*/ 16 w 24"/>
                  <a:gd name="T7" fmla="*/ 19 h 37"/>
                  <a:gd name="T8" fmla="*/ 12 w 24"/>
                  <a:gd name="T9" fmla="*/ 19 h 37"/>
                  <a:gd name="T10" fmla="*/ 10 w 24"/>
                  <a:gd name="T11" fmla="*/ 21 h 37"/>
                  <a:gd name="T12" fmla="*/ 8 w 24"/>
                  <a:gd name="T13" fmla="*/ 23 h 37"/>
                  <a:gd name="T14" fmla="*/ 6 w 24"/>
                  <a:gd name="T15" fmla="*/ 31 h 37"/>
                  <a:gd name="T16" fmla="*/ 6 w 24"/>
                  <a:gd name="T17" fmla="*/ 31 h 37"/>
                  <a:gd name="T18" fmla="*/ 4 w 24"/>
                  <a:gd name="T19" fmla="*/ 37 h 37"/>
                  <a:gd name="T20" fmla="*/ 2 w 24"/>
                  <a:gd name="T21" fmla="*/ 37 h 37"/>
                  <a:gd name="T22" fmla="*/ 0 w 24"/>
                  <a:gd name="T23" fmla="*/ 35 h 37"/>
                  <a:gd name="T24" fmla="*/ 0 w 24"/>
                  <a:gd name="T25" fmla="*/ 35 h 37"/>
                  <a:gd name="T26" fmla="*/ 2 w 24"/>
                  <a:gd name="T27" fmla="*/ 33 h 37"/>
                  <a:gd name="T28" fmla="*/ 4 w 24"/>
                  <a:gd name="T29" fmla="*/ 31 h 37"/>
                  <a:gd name="T30" fmla="*/ 6 w 24"/>
                  <a:gd name="T31" fmla="*/ 23 h 37"/>
                  <a:gd name="T32" fmla="*/ 6 w 24"/>
                  <a:gd name="T33" fmla="*/ 15 h 37"/>
                  <a:gd name="T34" fmla="*/ 8 w 24"/>
                  <a:gd name="T35" fmla="*/ 6 h 37"/>
                  <a:gd name="T36" fmla="*/ 8 w 24"/>
                  <a:gd name="T37" fmla="*/ 6 h 37"/>
                  <a:gd name="T38" fmla="*/ 10 w 24"/>
                  <a:gd name="T39" fmla="*/ 2 h 37"/>
                  <a:gd name="T40" fmla="*/ 12 w 24"/>
                  <a:gd name="T41" fmla="*/ 0 h 37"/>
                  <a:gd name="T42" fmla="*/ 14 w 24"/>
                  <a:gd name="T43" fmla="*/ 4 h 37"/>
                  <a:gd name="T44" fmla="*/ 14 w 24"/>
                  <a:gd name="T45" fmla="*/ 4 h 37"/>
                  <a:gd name="T46" fmla="*/ 14 w 24"/>
                  <a:gd name="T47" fmla="*/ 8 h 37"/>
                  <a:gd name="T48" fmla="*/ 16 w 24"/>
                  <a:gd name="T49" fmla="*/ 8 h 37"/>
                  <a:gd name="T50" fmla="*/ 18 w 24"/>
                  <a:gd name="T51" fmla="*/ 8 h 37"/>
                  <a:gd name="T52" fmla="*/ 18 w 24"/>
                  <a:gd name="T53" fmla="*/ 8 h 37"/>
                  <a:gd name="T54" fmla="*/ 20 w 24"/>
                  <a:gd name="T55" fmla="*/ 8 h 37"/>
                  <a:gd name="T56" fmla="*/ 24 w 24"/>
                  <a:gd name="T57" fmla="*/ 15 h 37"/>
                  <a:gd name="T58" fmla="*/ 24 w 24"/>
                  <a:gd name="T59"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7">
                    <a:moveTo>
                      <a:pt x="24" y="15"/>
                    </a:moveTo>
                    <a:lnTo>
                      <a:pt x="24" y="15"/>
                    </a:lnTo>
                    <a:lnTo>
                      <a:pt x="16" y="19"/>
                    </a:lnTo>
                    <a:lnTo>
                      <a:pt x="16" y="19"/>
                    </a:lnTo>
                    <a:lnTo>
                      <a:pt x="12" y="19"/>
                    </a:lnTo>
                    <a:lnTo>
                      <a:pt x="10" y="21"/>
                    </a:lnTo>
                    <a:lnTo>
                      <a:pt x="8" y="23"/>
                    </a:lnTo>
                    <a:lnTo>
                      <a:pt x="6" y="31"/>
                    </a:lnTo>
                    <a:lnTo>
                      <a:pt x="6" y="31"/>
                    </a:lnTo>
                    <a:lnTo>
                      <a:pt x="4" y="37"/>
                    </a:lnTo>
                    <a:lnTo>
                      <a:pt x="2" y="37"/>
                    </a:lnTo>
                    <a:lnTo>
                      <a:pt x="0" y="35"/>
                    </a:lnTo>
                    <a:lnTo>
                      <a:pt x="0" y="35"/>
                    </a:lnTo>
                    <a:lnTo>
                      <a:pt x="2" y="33"/>
                    </a:lnTo>
                    <a:lnTo>
                      <a:pt x="4" y="31"/>
                    </a:lnTo>
                    <a:lnTo>
                      <a:pt x="6" y="23"/>
                    </a:lnTo>
                    <a:lnTo>
                      <a:pt x="6" y="15"/>
                    </a:lnTo>
                    <a:lnTo>
                      <a:pt x="8" y="6"/>
                    </a:lnTo>
                    <a:lnTo>
                      <a:pt x="8" y="6"/>
                    </a:lnTo>
                    <a:lnTo>
                      <a:pt x="10" y="2"/>
                    </a:lnTo>
                    <a:lnTo>
                      <a:pt x="12" y="0"/>
                    </a:lnTo>
                    <a:lnTo>
                      <a:pt x="14" y="4"/>
                    </a:lnTo>
                    <a:lnTo>
                      <a:pt x="14" y="4"/>
                    </a:lnTo>
                    <a:lnTo>
                      <a:pt x="14" y="8"/>
                    </a:lnTo>
                    <a:lnTo>
                      <a:pt x="16" y="8"/>
                    </a:lnTo>
                    <a:lnTo>
                      <a:pt x="18" y="8"/>
                    </a:lnTo>
                    <a:lnTo>
                      <a:pt x="18" y="8"/>
                    </a:lnTo>
                    <a:lnTo>
                      <a:pt x="20" y="8"/>
                    </a:lnTo>
                    <a:lnTo>
                      <a:pt x="24" y="15"/>
                    </a:lnTo>
                    <a:lnTo>
                      <a:pt x="2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8" name="Freeform 2570">
                <a:extLst>
                  <a:ext uri="{FF2B5EF4-FFF2-40B4-BE49-F238E27FC236}">
                    <a16:creationId xmlns:a16="http://schemas.microsoft.com/office/drawing/2014/main" id="{903976A6-E418-72AE-7F1E-9E523E9E919A}"/>
                  </a:ext>
                </a:extLst>
              </p:cNvPr>
              <p:cNvSpPr>
                <a:spLocks/>
              </p:cNvSpPr>
              <p:nvPr/>
            </p:nvSpPr>
            <p:spPr bwMode="auto">
              <a:xfrm>
                <a:off x="5642" y="2638"/>
                <a:ext cx="22" cy="14"/>
              </a:xfrm>
              <a:custGeom>
                <a:avLst/>
                <a:gdLst>
                  <a:gd name="T0" fmla="*/ 0 w 22"/>
                  <a:gd name="T1" fmla="*/ 2 h 14"/>
                  <a:gd name="T2" fmla="*/ 0 w 22"/>
                  <a:gd name="T3" fmla="*/ 2 h 14"/>
                  <a:gd name="T4" fmla="*/ 4 w 22"/>
                  <a:gd name="T5" fmla="*/ 0 h 14"/>
                  <a:gd name="T6" fmla="*/ 6 w 22"/>
                  <a:gd name="T7" fmla="*/ 0 h 14"/>
                  <a:gd name="T8" fmla="*/ 12 w 22"/>
                  <a:gd name="T9" fmla="*/ 4 h 14"/>
                  <a:gd name="T10" fmla="*/ 14 w 22"/>
                  <a:gd name="T11" fmla="*/ 6 h 14"/>
                  <a:gd name="T12" fmla="*/ 16 w 22"/>
                  <a:gd name="T13" fmla="*/ 6 h 14"/>
                  <a:gd name="T14" fmla="*/ 20 w 22"/>
                  <a:gd name="T15" fmla="*/ 4 h 14"/>
                  <a:gd name="T16" fmla="*/ 22 w 22"/>
                  <a:gd name="T17" fmla="*/ 0 h 14"/>
                  <a:gd name="T18" fmla="*/ 22 w 22"/>
                  <a:gd name="T19" fmla="*/ 0 h 14"/>
                  <a:gd name="T20" fmla="*/ 18 w 22"/>
                  <a:gd name="T21" fmla="*/ 10 h 14"/>
                  <a:gd name="T22" fmla="*/ 16 w 22"/>
                  <a:gd name="T23" fmla="*/ 14 h 14"/>
                  <a:gd name="T24" fmla="*/ 14 w 22"/>
                  <a:gd name="T25" fmla="*/ 14 h 14"/>
                  <a:gd name="T26" fmla="*/ 10 w 22"/>
                  <a:gd name="T27" fmla="*/ 14 h 14"/>
                  <a:gd name="T28" fmla="*/ 8 w 22"/>
                  <a:gd name="T29" fmla="*/ 12 h 14"/>
                  <a:gd name="T30" fmla="*/ 0 w 22"/>
                  <a:gd name="T31" fmla="*/ 2 h 14"/>
                  <a:gd name="T32" fmla="*/ 0 w 22"/>
                  <a:gd name="T3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2"/>
                    </a:moveTo>
                    <a:lnTo>
                      <a:pt x="0" y="2"/>
                    </a:lnTo>
                    <a:lnTo>
                      <a:pt x="4" y="0"/>
                    </a:lnTo>
                    <a:lnTo>
                      <a:pt x="6" y="0"/>
                    </a:lnTo>
                    <a:lnTo>
                      <a:pt x="12" y="4"/>
                    </a:lnTo>
                    <a:lnTo>
                      <a:pt x="14" y="6"/>
                    </a:lnTo>
                    <a:lnTo>
                      <a:pt x="16" y="6"/>
                    </a:lnTo>
                    <a:lnTo>
                      <a:pt x="20" y="4"/>
                    </a:lnTo>
                    <a:lnTo>
                      <a:pt x="22" y="0"/>
                    </a:lnTo>
                    <a:lnTo>
                      <a:pt x="22" y="0"/>
                    </a:lnTo>
                    <a:lnTo>
                      <a:pt x="18" y="10"/>
                    </a:lnTo>
                    <a:lnTo>
                      <a:pt x="16" y="14"/>
                    </a:lnTo>
                    <a:lnTo>
                      <a:pt x="14" y="14"/>
                    </a:lnTo>
                    <a:lnTo>
                      <a:pt x="10" y="14"/>
                    </a:lnTo>
                    <a:lnTo>
                      <a:pt x="8" y="1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9" name="Freeform 2571">
                <a:extLst>
                  <a:ext uri="{FF2B5EF4-FFF2-40B4-BE49-F238E27FC236}">
                    <a16:creationId xmlns:a16="http://schemas.microsoft.com/office/drawing/2014/main" id="{37FD5E0E-2BCD-557F-56AF-87026B5F3CE2}"/>
                  </a:ext>
                </a:extLst>
              </p:cNvPr>
              <p:cNvSpPr>
                <a:spLocks/>
              </p:cNvSpPr>
              <p:nvPr/>
            </p:nvSpPr>
            <p:spPr bwMode="auto">
              <a:xfrm>
                <a:off x="5610" y="2674"/>
                <a:ext cx="16" cy="16"/>
              </a:xfrm>
              <a:custGeom>
                <a:avLst/>
                <a:gdLst>
                  <a:gd name="T0" fmla="*/ 16 w 16"/>
                  <a:gd name="T1" fmla="*/ 16 h 16"/>
                  <a:gd name="T2" fmla="*/ 16 w 16"/>
                  <a:gd name="T3" fmla="*/ 16 h 16"/>
                  <a:gd name="T4" fmla="*/ 12 w 16"/>
                  <a:gd name="T5" fmla="*/ 16 h 16"/>
                  <a:gd name="T6" fmla="*/ 10 w 16"/>
                  <a:gd name="T7" fmla="*/ 14 h 16"/>
                  <a:gd name="T8" fmla="*/ 2 w 16"/>
                  <a:gd name="T9" fmla="*/ 10 h 16"/>
                  <a:gd name="T10" fmla="*/ 2 w 16"/>
                  <a:gd name="T11" fmla="*/ 10 h 16"/>
                  <a:gd name="T12" fmla="*/ 0 w 16"/>
                  <a:gd name="T13" fmla="*/ 8 h 16"/>
                  <a:gd name="T14" fmla="*/ 0 w 16"/>
                  <a:gd name="T15" fmla="*/ 6 h 16"/>
                  <a:gd name="T16" fmla="*/ 0 w 16"/>
                  <a:gd name="T17" fmla="*/ 0 h 16"/>
                  <a:gd name="T18" fmla="*/ 0 w 16"/>
                  <a:gd name="T19" fmla="*/ 0 h 16"/>
                  <a:gd name="T20" fmla="*/ 4 w 16"/>
                  <a:gd name="T21" fmla="*/ 2 h 16"/>
                  <a:gd name="T22" fmla="*/ 6 w 16"/>
                  <a:gd name="T23" fmla="*/ 6 h 16"/>
                  <a:gd name="T24" fmla="*/ 10 w 16"/>
                  <a:gd name="T25" fmla="*/ 6 h 16"/>
                  <a:gd name="T26" fmla="*/ 14 w 16"/>
                  <a:gd name="T27" fmla="*/ 2 h 16"/>
                  <a:gd name="T28" fmla="*/ 14 w 16"/>
                  <a:gd name="T29" fmla="*/ 2 h 16"/>
                  <a:gd name="T30" fmla="*/ 16 w 16"/>
                  <a:gd name="T31" fmla="*/ 2 h 16"/>
                  <a:gd name="T32" fmla="*/ 16 w 16"/>
                  <a:gd name="T33" fmla="*/ 6 h 16"/>
                  <a:gd name="T34" fmla="*/ 16 w 16"/>
                  <a:gd name="T35" fmla="*/ 16 h 16"/>
                  <a:gd name="T36" fmla="*/ 16 w 16"/>
                  <a:gd name="T3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6">
                    <a:moveTo>
                      <a:pt x="16" y="16"/>
                    </a:moveTo>
                    <a:lnTo>
                      <a:pt x="16" y="16"/>
                    </a:lnTo>
                    <a:lnTo>
                      <a:pt x="12" y="16"/>
                    </a:lnTo>
                    <a:lnTo>
                      <a:pt x="10" y="14"/>
                    </a:lnTo>
                    <a:lnTo>
                      <a:pt x="2" y="10"/>
                    </a:lnTo>
                    <a:lnTo>
                      <a:pt x="2" y="10"/>
                    </a:lnTo>
                    <a:lnTo>
                      <a:pt x="0" y="8"/>
                    </a:lnTo>
                    <a:lnTo>
                      <a:pt x="0" y="6"/>
                    </a:lnTo>
                    <a:lnTo>
                      <a:pt x="0" y="0"/>
                    </a:lnTo>
                    <a:lnTo>
                      <a:pt x="0" y="0"/>
                    </a:lnTo>
                    <a:lnTo>
                      <a:pt x="4" y="2"/>
                    </a:lnTo>
                    <a:lnTo>
                      <a:pt x="6" y="6"/>
                    </a:lnTo>
                    <a:lnTo>
                      <a:pt x="10" y="6"/>
                    </a:lnTo>
                    <a:lnTo>
                      <a:pt x="14" y="2"/>
                    </a:lnTo>
                    <a:lnTo>
                      <a:pt x="14" y="2"/>
                    </a:lnTo>
                    <a:lnTo>
                      <a:pt x="16" y="2"/>
                    </a:lnTo>
                    <a:lnTo>
                      <a:pt x="16" y="6"/>
                    </a:lnTo>
                    <a:lnTo>
                      <a:pt x="16" y="16"/>
                    </a:ln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0" name="Freeform 2572">
                <a:extLst>
                  <a:ext uri="{FF2B5EF4-FFF2-40B4-BE49-F238E27FC236}">
                    <a16:creationId xmlns:a16="http://schemas.microsoft.com/office/drawing/2014/main" id="{AB5C3AFF-0E59-3076-BBB1-CCC2DC5605A4}"/>
                  </a:ext>
                </a:extLst>
              </p:cNvPr>
              <p:cNvSpPr>
                <a:spLocks/>
              </p:cNvSpPr>
              <p:nvPr/>
            </p:nvSpPr>
            <p:spPr bwMode="auto">
              <a:xfrm>
                <a:off x="5650" y="2666"/>
                <a:ext cx="12" cy="18"/>
              </a:xfrm>
              <a:custGeom>
                <a:avLst/>
                <a:gdLst>
                  <a:gd name="T0" fmla="*/ 0 w 12"/>
                  <a:gd name="T1" fmla="*/ 4 h 18"/>
                  <a:gd name="T2" fmla="*/ 0 w 12"/>
                  <a:gd name="T3" fmla="*/ 4 h 18"/>
                  <a:gd name="T4" fmla="*/ 2 w 12"/>
                  <a:gd name="T5" fmla="*/ 4 h 18"/>
                  <a:gd name="T6" fmla="*/ 6 w 12"/>
                  <a:gd name="T7" fmla="*/ 2 h 18"/>
                  <a:gd name="T8" fmla="*/ 10 w 12"/>
                  <a:gd name="T9" fmla="*/ 0 h 18"/>
                  <a:gd name="T10" fmla="*/ 12 w 12"/>
                  <a:gd name="T11" fmla="*/ 2 h 18"/>
                  <a:gd name="T12" fmla="*/ 12 w 12"/>
                  <a:gd name="T13" fmla="*/ 2 h 18"/>
                  <a:gd name="T14" fmla="*/ 6 w 12"/>
                  <a:gd name="T15" fmla="*/ 14 h 18"/>
                  <a:gd name="T16" fmla="*/ 4 w 12"/>
                  <a:gd name="T17" fmla="*/ 18 h 18"/>
                  <a:gd name="T18" fmla="*/ 2 w 12"/>
                  <a:gd name="T19" fmla="*/ 18 h 18"/>
                  <a:gd name="T20" fmla="*/ 2 w 12"/>
                  <a:gd name="T21" fmla="*/ 16 h 18"/>
                  <a:gd name="T22" fmla="*/ 0 w 12"/>
                  <a:gd name="T23" fmla="*/ 4 h 18"/>
                  <a:gd name="T24" fmla="*/ 0 w 12"/>
                  <a:gd name="T2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8">
                    <a:moveTo>
                      <a:pt x="0" y="4"/>
                    </a:moveTo>
                    <a:lnTo>
                      <a:pt x="0" y="4"/>
                    </a:lnTo>
                    <a:lnTo>
                      <a:pt x="2" y="4"/>
                    </a:lnTo>
                    <a:lnTo>
                      <a:pt x="6" y="2"/>
                    </a:lnTo>
                    <a:lnTo>
                      <a:pt x="10" y="0"/>
                    </a:lnTo>
                    <a:lnTo>
                      <a:pt x="12" y="2"/>
                    </a:lnTo>
                    <a:lnTo>
                      <a:pt x="12" y="2"/>
                    </a:lnTo>
                    <a:lnTo>
                      <a:pt x="6" y="14"/>
                    </a:lnTo>
                    <a:lnTo>
                      <a:pt x="4" y="18"/>
                    </a:lnTo>
                    <a:lnTo>
                      <a:pt x="2" y="18"/>
                    </a:lnTo>
                    <a:lnTo>
                      <a:pt x="2" y="1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1" name="Freeform 2573">
                <a:extLst>
                  <a:ext uri="{FF2B5EF4-FFF2-40B4-BE49-F238E27FC236}">
                    <a16:creationId xmlns:a16="http://schemas.microsoft.com/office/drawing/2014/main" id="{DB810156-0879-2F18-FE54-DDCEEB0FA2BF}"/>
                  </a:ext>
                </a:extLst>
              </p:cNvPr>
              <p:cNvSpPr>
                <a:spLocks/>
              </p:cNvSpPr>
              <p:nvPr/>
            </p:nvSpPr>
            <p:spPr bwMode="auto">
              <a:xfrm>
                <a:off x="5664" y="2616"/>
                <a:ext cx="10" cy="10"/>
              </a:xfrm>
              <a:custGeom>
                <a:avLst/>
                <a:gdLst>
                  <a:gd name="T0" fmla="*/ 10 w 10"/>
                  <a:gd name="T1" fmla="*/ 4 h 10"/>
                  <a:gd name="T2" fmla="*/ 10 w 10"/>
                  <a:gd name="T3" fmla="*/ 4 h 10"/>
                  <a:gd name="T4" fmla="*/ 4 w 10"/>
                  <a:gd name="T5" fmla="*/ 10 h 10"/>
                  <a:gd name="T6" fmla="*/ 2 w 10"/>
                  <a:gd name="T7" fmla="*/ 10 h 10"/>
                  <a:gd name="T8" fmla="*/ 0 w 10"/>
                  <a:gd name="T9" fmla="*/ 8 h 10"/>
                  <a:gd name="T10" fmla="*/ 0 w 10"/>
                  <a:gd name="T11" fmla="*/ 8 h 10"/>
                  <a:gd name="T12" fmla="*/ 0 w 10"/>
                  <a:gd name="T13" fmla="*/ 2 h 10"/>
                  <a:gd name="T14" fmla="*/ 0 w 10"/>
                  <a:gd name="T15" fmla="*/ 2 h 10"/>
                  <a:gd name="T16" fmla="*/ 2 w 10"/>
                  <a:gd name="T17" fmla="*/ 0 h 10"/>
                  <a:gd name="T18" fmla="*/ 4 w 10"/>
                  <a:gd name="T19" fmla="*/ 0 h 10"/>
                  <a:gd name="T20" fmla="*/ 10 w 10"/>
                  <a:gd name="T21" fmla="*/ 4 h 10"/>
                  <a:gd name="T22" fmla="*/ 10 w 10"/>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10" y="4"/>
                    </a:moveTo>
                    <a:lnTo>
                      <a:pt x="10" y="4"/>
                    </a:lnTo>
                    <a:lnTo>
                      <a:pt x="4" y="10"/>
                    </a:lnTo>
                    <a:lnTo>
                      <a:pt x="2" y="10"/>
                    </a:lnTo>
                    <a:lnTo>
                      <a:pt x="0" y="8"/>
                    </a:lnTo>
                    <a:lnTo>
                      <a:pt x="0" y="8"/>
                    </a:lnTo>
                    <a:lnTo>
                      <a:pt x="0" y="2"/>
                    </a:lnTo>
                    <a:lnTo>
                      <a:pt x="0" y="2"/>
                    </a:lnTo>
                    <a:lnTo>
                      <a:pt x="2" y="0"/>
                    </a:lnTo>
                    <a:lnTo>
                      <a:pt x="4"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2" name="Freeform 2574">
                <a:extLst>
                  <a:ext uri="{FF2B5EF4-FFF2-40B4-BE49-F238E27FC236}">
                    <a16:creationId xmlns:a16="http://schemas.microsoft.com/office/drawing/2014/main" id="{C046D2B3-F4B0-B565-741A-48E3CC9B3114}"/>
                  </a:ext>
                </a:extLst>
              </p:cNvPr>
              <p:cNvSpPr>
                <a:spLocks/>
              </p:cNvSpPr>
              <p:nvPr/>
            </p:nvSpPr>
            <p:spPr bwMode="auto">
              <a:xfrm>
                <a:off x="5544" y="2658"/>
                <a:ext cx="6" cy="12"/>
              </a:xfrm>
              <a:custGeom>
                <a:avLst/>
                <a:gdLst>
                  <a:gd name="T0" fmla="*/ 4 w 6"/>
                  <a:gd name="T1" fmla="*/ 12 h 12"/>
                  <a:gd name="T2" fmla="*/ 4 w 6"/>
                  <a:gd name="T3" fmla="*/ 12 h 12"/>
                  <a:gd name="T4" fmla="*/ 2 w 6"/>
                  <a:gd name="T5" fmla="*/ 12 h 12"/>
                  <a:gd name="T6" fmla="*/ 0 w 6"/>
                  <a:gd name="T7" fmla="*/ 10 h 12"/>
                  <a:gd name="T8" fmla="*/ 0 w 6"/>
                  <a:gd name="T9" fmla="*/ 10 h 12"/>
                  <a:gd name="T10" fmla="*/ 0 w 6"/>
                  <a:gd name="T11" fmla="*/ 4 h 12"/>
                  <a:gd name="T12" fmla="*/ 2 w 6"/>
                  <a:gd name="T13" fmla="*/ 0 h 12"/>
                  <a:gd name="T14" fmla="*/ 2 w 6"/>
                  <a:gd name="T15" fmla="*/ 0 h 12"/>
                  <a:gd name="T16" fmla="*/ 4 w 6"/>
                  <a:gd name="T17" fmla="*/ 0 h 12"/>
                  <a:gd name="T18" fmla="*/ 6 w 6"/>
                  <a:gd name="T19" fmla="*/ 4 h 12"/>
                  <a:gd name="T20" fmla="*/ 6 w 6"/>
                  <a:gd name="T21" fmla="*/ 4 h 12"/>
                  <a:gd name="T22" fmla="*/ 6 w 6"/>
                  <a:gd name="T23" fmla="*/ 10 h 12"/>
                  <a:gd name="T24" fmla="*/ 4 w 6"/>
                  <a:gd name="T25" fmla="*/ 12 h 12"/>
                  <a:gd name="T26" fmla="*/ 4 w 6"/>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4" y="12"/>
                    </a:moveTo>
                    <a:lnTo>
                      <a:pt x="4" y="12"/>
                    </a:lnTo>
                    <a:lnTo>
                      <a:pt x="2" y="12"/>
                    </a:lnTo>
                    <a:lnTo>
                      <a:pt x="0" y="10"/>
                    </a:lnTo>
                    <a:lnTo>
                      <a:pt x="0" y="10"/>
                    </a:lnTo>
                    <a:lnTo>
                      <a:pt x="0" y="4"/>
                    </a:lnTo>
                    <a:lnTo>
                      <a:pt x="2" y="0"/>
                    </a:lnTo>
                    <a:lnTo>
                      <a:pt x="2" y="0"/>
                    </a:lnTo>
                    <a:lnTo>
                      <a:pt x="4" y="0"/>
                    </a:lnTo>
                    <a:lnTo>
                      <a:pt x="6" y="4"/>
                    </a:lnTo>
                    <a:lnTo>
                      <a:pt x="6" y="4"/>
                    </a:lnTo>
                    <a:lnTo>
                      <a:pt x="6" y="10"/>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3" name="Freeform 2575">
                <a:extLst>
                  <a:ext uri="{FF2B5EF4-FFF2-40B4-BE49-F238E27FC236}">
                    <a16:creationId xmlns:a16="http://schemas.microsoft.com/office/drawing/2014/main" id="{676177A0-E91F-F8AE-60AC-35AC01A85C47}"/>
                  </a:ext>
                </a:extLst>
              </p:cNvPr>
              <p:cNvSpPr>
                <a:spLocks/>
              </p:cNvSpPr>
              <p:nvPr/>
            </p:nvSpPr>
            <p:spPr bwMode="auto">
              <a:xfrm>
                <a:off x="5528" y="2668"/>
                <a:ext cx="4" cy="12"/>
              </a:xfrm>
              <a:custGeom>
                <a:avLst/>
                <a:gdLst>
                  <a:gd name="T0" fmla="*/ 4 w 4"/>
                  <a:gd name="T1" fmla="*/ 12 h 12"/>
                  <a:gd name="T2" fmla="*/ 4 w 4"/>
                  <a:gd name="T3" fmla="*/ 12 h 12"/>
                  <a:gd name="T4" fmla="*/ 2 w 4"/>
                  <a:gd name="T5" fmla="*/ 10 h 12"/>
                  <a:gd name="T6" fmla="*/ 0 w 4"/>
                  <a:gd name="T7" fmla="*/ 2 h 12"/>
                  <a:gd name="T8" fmla="*/ 0 w 4"/>
                  <a:gd name="T9" fmla="*/ 2 h 12"/>
                  <a:gd name="T10" fmla="*/ 2 w 4"/>
                  <a:gd name="T11" fmla="*/ 0 h 12"/>
                  <a:gd name="T12" fmla="*/ 2 w 4"/>
                  <a:gd name="T13" fmla="*/ 0 h 12"/>
                  <a:gd name="T14" fmla="*/ 4 w 4"/>
                  <a:gd name="T15" fmla="*/ 4 h 12"/>
                  <a:gd name="T16" fmla="*/ 4 w 4"/>
                  <a:gd name="T17" fmla="*/ 12 h 12"/>
                  <a:gd name="T18" fmla="*/ 4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4" y="12"/>
                    </a:moveTo>
                    <a:lnTo>
                      <a:pt x="4" y="12"/>
                    </a:lnTo>
                    <a:lnTo>
                      <a:pt x="2" y="10"/>
                    </a:lnTo>
                    <a:lnTo>
                      <a:pt x="0" y="2"/>
                    </a:lnTo>
                    <a:lnTo>
                      <a:pt x="0" y="2"/>
                    </a:lnTo>
                    <a:lnTo>
                      <a:pt x="2" y="0"/>
                    </a:lnTo>
                    <a:lnTo>
                      <a:pt x="2" y="0"/>
                    </a:lnTo>
                    <a:lnTo>
                      <a:pt x="4" y="4"/>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4" name="Freeform 2576">
                <a:extLst>
                  <a:ext uri="{FF2B5EF4-FFF2-40B4-BE49-F238E27FC236}">
                    <a16:creationId xmlns:a16="http://schemas.microsoft.com/office/drawing/2014/main" id="{7AE9D6FF-9846-F360-38FF-320E15F1351D}"/>
                  </a:ext>
                </a:extLst>
              </p:cNvPr>
              <p:cNvSpPr>
                <a:spLocks/>
              </p:cNvSpPr>
              <p:nvPr/>
            </p:nvSpPr>
            <p:spPr bwMode="auto">
              <a:xfrm>
                <a:off x="5636" y="2686"/>
                <a:ext cx="8" cy="9"/>
              </a:xfrm>
              <a:custGeom>
                <a:avLst/>
                <a:gdLst>
                  <a:gd name="T0" fmla="*/ 8 w 8"/>
                  <a:gd name="T1" fmla="*/ 4 h 9"/>
                  <a:gd name="T2" fmla="*/ 8 w 8"/>
                  <a:gd name="T3" fmla="*/ 4 h 9"/>
                  <a:gd name="T4" fmla="*/ 4 w 8"/>
                  <a:gd name="T5" fmla="*/ 9 h 9"/>
                  <a:gd name="T6" fmla="*/ 2 w 8"/>
                  <a:gd name="T7" fmla="*/ 6 h 9"/>
                  <a:gd name="T8" fmla="*/ 2 w 8"/>
                  <a:gd name="T9" fmla="*/ 6 h 9"/>
                  <a:gd name="T10" fmla="*/ 0 w 8"/>
                  <a:gd name="T11" fmla="*/ 4 h 9"/>
                  <a:gd name="T12" fmla="*/ 0 w 8"/>
                  <a:gd name="T13" fmla="*/ 2 h 9"/>
                  <a:gd name="T14" fmla="*/ 4 w 8"/>
                  <a:gd name="T15" fmla="*/ 0 h 9"/>
                  <a:gd name="T16" fmla="*/ 4 w 8"/>
                  <a:gd name="T17" fmla="*/ 0 h 9"/>
                  <a:gd name="T18" fmla="*/ 8 w 8"/>
                  <a:gd name="T19" fmla="*/ 4 h 9"/>
                  <a:gd name="T20" fmla="*/ 8 w 8"/>
                  <a:gd name="T2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8" y="4"/>
                    </a:moveTo>
                    <a:lnTo>
                      <a:pt x="8" y="4"/>
                    </a:lnTo>
                    <a:lnTo>
                      <a:pt x="4" y="9"/>
                    </a:lnTo>
                    <a:lnTo>
                      <a:pt x="2" y="6"/>
                    </a:lnTo>
                    <a:lnTo>
                      <a:pt x="2" y="6"/>
                    </a:lnTo>
                    <a:lnTo>
                      <a:pt x="0" y="4"/>
                    </a:lnTo>
                    <a:lnTo>
                      <a:pt x="0" y="2"/>
                    </a:lnTo>
                    <a:lnTo>
                      <a:pt x="4" y="0"/>
                    </a:lnTo>
                    <a:lnTo>
                      <a:pt x="4"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5" name="Freeform 2577">
                <a:extLst>
                  <a:ext uri="{FF2B5EF4-FFF2-40B4-BE49-F238E27FC236}">
                    <a16:creationId xmlns:a16="http://schemas.microsoft.com/office/drawing/2014/main" id="{28EF0AF0-17A4-CD01-AD44-18C4831A4A8A}"/>
                  </a:ext>
                </a:extLst>
              </p:cNvPr>
              <p:cNvSpPr>
                <a:spLocks/>
              </p:cNvSpPr>
              <p:nvPr/>
            </p:nvSpPr>
            <p:spPr bwMode="auto">
              <a:xfrm>
                <a:off x="5574" y="2594"/>
                <a:ext cx="2" cy="18"/>
              </a:xfrm>
              <a:custGeom>
                <a:avLst/>
                <a:gdLst>
                  <a:gd name="T0" fmla="*/ 0 w 2"/>
                  <a:gd name="T1" fmla="*/ 0 h 18"/>
                  <a:gd name="T2" fmla="*/ 0 w 2"/>
                  <a:gd name="T3" fmla="*/ 0 h 18"/>
                  <a:gd name="T4" fmla="*/ 2 w 2"/>
                  <a:gd name="T5" fmla="*/ 8 h 18"/>
                  <a:gd name="T6" fmla="*/ 2 w 2"/>
                  <a:gd name="T7" fmla="*/ 18 h 18"/>
                  <a:gd name="T8" fmla="*/ 2 w 2"/>
                  <a:gd name="T9" fmla="*/ 18 h 18"/>
                  <a:gd name="T10" fmla="*/ 0 w 2"/>
                  <a:gd name="T11" fmla="*/ 14 h 18"/>
                  <a:gd name="T12" fmla="*/ 0 w 2"/>
                  <a:gd name="T13" fmla="*/ 10 h 18"/>
                  <a:gd name="T14" fmla="*/ 0 w 2"/>
                  <a:gd name="T15" fmla="*/ 0 h 18"/>
                  <a:gd name="T16" fmla="*/ 0 w 2"/>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8">
                    <a:moveTo>
                      <a:pt x="0" y="0"/>
                    </a:moveTo>
                    <a:lnTo>
                      <a:pt x="0" y="0"/>
                    </a:lnTo>
                    <a:lnTo>
                      <a:pt x="2" y="8"/>
                    </a:lnTo>
                    <a:lnTo>
                      <a:pt x="2" y="18"/>
                    </a:lnTo>
                    <a:lnTo>
                      <a:pt x="2" y="18"/>
                    </a:lnTo>
                    <a:lnTo>
                      <a:pt x="0" y="14"/>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6" name="Freeform 2578">
                <a:extLst>
                  <a:ext uri="{FF2B5EF4-FFF2-40B4-BE49-F238E27FC236}">
                    <a16:creationId xmlns:a16="http://schemas.microsoft.com/office/drawing/2014/main" id="{4AFB8BC6-1CD7-4CB1-0691-7A8EF10B86C3}"/>
                  </a:ext>
                </a:extLst>
              </p:cNvPr>
              <p:cNvSpPr>
                <a:spLocks/>
              </p:cNvSpPr>
              <p:nvPr/>
            </p:nvSpPr>
            <p:spPr bwMode="auto">
              <a:xfrm>
                <a:off x="5646" y="2666"/>
                <a:ext cx="4" cy="4"/>
              </a:xfrm>
              <a:custGeom>
                <a:avLst/>
                <a:gdLst>
                  <a:gd name="T0" fmla="*/ 4 w 4"/>
                  <a:gd name="T1" fmla="*/ 4 h 4"/>
                  <a:gd name="T2" fmla="*/ 4 w 4"/>
                  <a:gd name="T3" fmla="*/ 4 h 4"/>
                  <a:gd name="T4" fmla="*/ 2 w 4"/>
                  <a:gd name="T5" fmla="*/ 4 h 4"/>
                  <a:gd name="T6" fmla="*/ 0 w 4"/>
                  <a:gd name="T7" fmla="*/ 2 h 4"/>
                  <a:gd name="T8" fmla="*/ 0 w 4"/>
                  <a:gd name="T9" fmla="*/ 2 h 4"/>
                  <a:gd name="T10" fmla="*/ 0 w 4"/>
                  <a:gd name="T11" fmla="*/ 0 h 4"/>
                  <a:gd name="T12" fmla="*/ 0 w 4"/>
                  <a:gd name="T13" fmla="*/ 0 h 4"/>
                  <a:gd name="T14" fmla="*/ 2 w 4"/>
                  <a:gd name="T15" fmla="*/ 0 h 4"/>
                  <a:gd name="T16" fmla="*/ 2 w 4"/>
                  <a:gd name="T17" fmla="*/ 0 h 4"/>
                  <a:gd name="T18" fmla="*/ 4 w 4"/>
                  <a:gd name="T19" fmla="*/ 4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lnTo>
                      <a:pt x="4" y="4"/>
                    </a:lnTo>
                    <a:lnTo>
                      <a:pt x="2" y="4"/>
                    </a:lnTo>
                    <a:lnTo>
                      <a:pt x="0" y="2"/>
                    </a:lnTo>
                    <a:lnTo>
                      <a:pt x="0" y="2"/>
                    </a:lnTo>
                    <a:lnTo>
                      <a:pt x="0" y="0"/>
                    </a:lnTo>
                    <a:lnTo>
                      <a:pt x="0"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7" name="Freeform 2579">
                <a:extLst>
                  <a:ext uri="{FF2B5EF4-FFF2-40B4-BE49-F238E27FC236}">
                    <a16:creationId xmlns:a16="http://schemas.microsoft.com/office/drawing/2014/main" id="{E9F43CC7-5E81-DB22-5231-30612824EDC8}"/>
                  </a:ext>
                </a:extLst>
              </p:cNvPr>
              <p:cNvSpPr>
                <a:spLocks/>
              </p:cNvSpPr>
              <p:nvPr/>
            </p:nvSpPr>
            <p:spPr bwMode="auto">
              <a:xfrm>
                <a:off x="5670" y="2157"/>
                <a:ext cx="90" cy="128"/>
              </a:xfrm>
              <a:custGeom>
                <a:avLst/>
                <a:gdLst>
                  <a:gd name="T0" fmla="*/ 52 w 90"/>
                  <a:gd name="T1" fmla="*/ 122 h 128"/>
                  <a:gd name="T2" fmla="*/ 40 w 90"/>
                  <a:gd name="T3" fmla="*/ 108 h 128"/>
                  <a:gd name="T4" fmla="*/ 24 w 90"/>
                  <a:gd name="T5" fmla="*/ 104 h 128"/>
                  <a:gd name="T6" fmla="*/ 16 w 90"/>
                  <a:gd name="T7" fmla="*/ 96 h 128"/>
                  <a:gd name="T8" fmla="*/ 12 w 90"/>
                  <a:gd name="T9" fmla="*/ 92 h 128"/>
                  <a:gd name="T10" fmla="*/ 10 w 90"/>
                  <a:gd name="T11" fmla="*/ 98 h 128"/>
                  <a:gd name="T12" fmla="*/ 14 w 90"/>
                  <a:gd name="T13" fmla="*/ 110 h 128"/>
                  <a:gd name="T14" fmla="*/ 10 w 90"/>
                  <a:gd name="T15" fmla="*/ 120 h 128"/>
                  <a:gd name="T16" fmla="*/ 6 w 90"/>
                  <a:gd name="T17" fmla="*/ 120 h 128"/>
                  <a:gd name="T18" fmla="*/ 0 w 90"/>
                  <a:gd name="T19" fmla="*/ 106 h 128"/>
                  <a:gd name="T20" fmla="*/ 0 w 90"/>
                  <a:gd name="T21" fmla="*/ 60 h 128"/>
                  <a:gd name="T22" fmla="*/ 0 w 90"/>
                  <a:gd name="T23" fmla="*/ 50 h 128"/>
                  <a:gd name="T24" fmla="*/ 2 w 90"/>
                  <a:gd name="T25" fmla="*/ 48 h 128"/>
                  <a:gd name="T26" fmla="*/ 4 w 90"/>
                  <a:gd name="T27" fmla="*/ 58 h 128"/>
                  <a:gd name="T28" fmla="*/ 10 w 90"/>
                  <a:gd name="T29" fmla="*/ 76 h 128"/>
                  <a:gd name="T30" fmla="*/ 16 w 90"/>
                  <a:gd name="T31" fmla="*/ 70 h 128"/>
                  <a:gd name="T32" fmla="*/ 20 w 90"/>
                  <a:gd name="T33" fmla="*/ 74 h 128"/>
                  <a:gd name="T34" fmla="*/ 34 w 90"/>
                  <a:gd name="T35" fmla="*/ 78 h 128"/>
                  <a:gd name="T36" fmla="*/ 34 w 90"/>
                  <a:gd name="T37" fmla="*/ 72 h 128"/>
                  <a:gd name="T38" fmla="*/ 26 w 90"/>
                  <a:gd name="T39" fmla="*/ 68 h 128"/>
                  <a:gd name="T40" fmla="*/ 24 w 90"/>
                  <a:gd name="T41" fmla="*/ 60 h 128"/>
                  <a:gd name="T42" fmla="*/ 34 w 90"/>
                  <a:gd name="T43" fmla="*/ 52 h 128"/>
                  <a:gd name="T44" fmla="*/ 38 w 90"/>
                  <a:gd name="T45" fmla="*/ 52 h 128"/>
                  <a:gd name="T46" fmla="*/ 36 w 90"/>
                  <a:gd name="T47" fmla="*/ 44 h 128"/>
                  <a:gd name="T48" fmla="*/ 28 w 90"/>
                  <a:gd name="T49" fmla="*/ 36 h 128"/>
                  <a:gd name="T50" fmla="*/ 22 w 90"/>
                  <a:gd name="T51" fmla="*/ 14 h 128"/>
                  <a:gd name="T52" fmla="*/ 28 w 90"/>
                  <a:gd name="T53" fmla="*/ 8 h 128"/>
                  <a:gd name="T54" fmla="*/ 62 w 90"/>
                  <a:gd name="T55" fmla="*/ 14 h 128"/>
                  <a:gd name="T56" fmla="*/ 64 w 90"/>
                  <a:gd name="T57" fmla="*/ 16 h 128"/>
                  <a:gd name="T58" fmla="*/ 68 w 90"/>
                  <a:gd name="T59" fmla="*/ 0 h 128"/>
                  <a:gd name="T60" fmla="*/ 70 w 90"/>
                  <a:gd name="T61" fmla="*/ 0 h 128"/>
                  <a:gd name="T62" fmla="*/ 74 w 90"/>
                  <a:gd name="T63" fmla="*/ 6 h 128"/>
                  <a:gd name="T64" fmla="*/ 78 w 90"/>
                  <a:gd name="T65" fmla="*/ 18 h 128"/>
                  <a:gd name="T66" fmla="*/ 84 w 90"/>
                  <a:gd name="T67" fmla="*/ 18 h 128"/>
                  <a:gd name="T68" fmla="*/ 90 w 90"/>
                  <a:gd name="T69" fmla="*/ 40 h 128"/>
                  <a:gd name="T70" fmla="*/ 84 w 90"/>
                  <a:gd name="T71" fmla="*/ 48 h 128"/>
                  <a:gd name="T72" fmla="*/ 88 w 90"/>
                  <a:gd name="T73" fmla="*/ 62 h 128"/>
                  <a:gd name="T74" fmla="*/ 84 w 90"/>
                  <a:gd name="T75" fmla="*/ 74 h 128"/>
                  <a:gd name="T76" fmla="*/ 82 w 90"/>
                  <a:gd name="T77" fmla="*/ 82 h 128"/>
                  <a:gd name="T78" fmla="*/ 86 w 90"/>
                  <a:gd name="T79" fmla="*/ 100 h 128"/>
                  <a:gd name="T80" fmla="*/ 84 w 90"/>
                  <a:gd name="T81" fmla="*/ 120 h 128"/>
                  <a:gd name="T82" fmla="*/ 74 w 90"/>
                  <a:gd name="T83" fmla="*/ 120 h 128"/>
                  <a:gd name="T84" fmla="*/ 64 w 90"/>
                  <a:gd name="T85" fmla="*/ 116 h 128"/>
                  <a:gd name="T86" fmla="*/ 64 w 90"/>
                  <a:gd name="T87" fmla="*/ 124 h 128"/>
                  <a:gd name="T88" fmla="*/ 58 w 90"/>
                  <a:gd name="T8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28">
                    <a:moveTo>
                      <a:pt x="58" y="128"/>
                    </a:moveTo>
                    <a:lnTo>
                      <a:pt x="58" y="128"/>
                    </a:lnTo>
                    <a:lnTo>
                      <a:pt x="52" y="122"/>
                    </a:lnTo>
                    <a:lnTo>
                      <a:pt x="48" y="116"/>
                    </a:lnTo>
                    <a:lnTo>
                      <a:pt x="48" y="116"/>
                    </a:lnTo>
                    <a:lnTo>
                      <a:pt x="40" y="108"/>
                    </a:lnTo>
                    <a:lnTo>
                      <a:pt x="30" y="104"/>
                    </a:lnTo>
                    <a:lnTo>
                      <a:pt x="30" y="104"/>
                    </a:lnTo>
                    <a:lnTo>
                      <a:pt x="24" y="104"/>
                    </a:lnTo>
                    <a:lnTo>
                      <a:pt x="20" y="102"/>
                    </a:lnTo>
                    <a:lnTo>
                      <a:pt x="16" y="96"/>
                    </a:lnTo>
                    <a:lnTo>
                      <a:pt x="16" y="96"/>
                    </a:lnTo>
                    <a:lnTo>
                      <a:pt x="14" y="90"/>
                    </a:lnTo>
                    <a:lnTo>
                      <a:pt x="12" y="90"/>
                    </a:lnTo>
                    <a:lnTo>
                      <a:pt x="12" y="92"/>
                    </a:lnTo>
                    <a:lnTo>
                      <a:pt x="12" y="92"/>
                    </a:lnTo>
                    <a:lnTo>
                      <a:pt x="10" y="96"/>
                    </a:lnTo>
                    <a:lnTo>
                      <a:pt x="10" y="98"/>
                    </a:lnTo>
                    <a:lnTo>
                      <a:pt x="12" y="102"/>
                    </a:lnTo>
                    <a:lnTo>
                      <a:pt x="12" y="102"/>
                    </a:lnTo>
                    <a:lnTo>
                      <a:pt x="14" y="110"/>
                    </a:lnTo>
                    <a:lnTo>
                      <a:pt x="12" y="116"/>
                    </a:lnTo>
                    <a:lnTo>
                      <a:pt x="12" y="116"/>
                    </a:lnTo>
                    <a:lnTo>
                      <a:pt x="10" y="120"/>
                    </a:lnTo>
                    <a:lnTo>
                      <a:pt x="8" y="120"/>
                    </a:lnTo>
                    <a:lnTo>
                      <a:pt x="6" y="120"/>
                    </a:lnTo>
                    <a:lnTo>
                      <a:pt x="6" y="120"/>
                    </a:lnTo>
                    <a:lnTo>
                      <a:pt x="2" y="114"/>
                    </a:lnTo>
                    <a:lnTo>
                      <a:pt x="0" y="106"/>
                    </a:lnTo>
                    <a:lnTo>
                      <a:pt x="0" y="106"/>
                    </a:lnTo>
                    <a:lnTo>
                      <a:pt x="2" y="94"/>
                    </a:lnTo>
                    <a:lnTo>
                      <a:pt x="2" y="84"/>
                    </a:lnTo>
                    <a:lnTo>
                      <a:pt x="0" y="60"/>
                    </a:lnTo>
                    <a:lnTo>
                      <a:pt x="0" y="60"/>
                    </a:lnTo>
                    <a:lnTo>
                      <a:pt x="0" y="54"/>
                    </a:lnTo>
                    <a:lnTo>
                      <a:pt x="0" y="50"/>
                    </a:lnTo>
                    <a:lnTo>
                      <a:pt x="2" y="48"/>
                    </a:lnTo>
                    <a:lnTo>
                      <a:pt x="2" y="48"/>
                    </a:lnTo>
                    <a:lnTo>
                      <a:pt x="2" y="48"/>
                    </a:lnTo>
                    <a:lnTo>
                      <a:pt x="4" y="50"/>
                    </a:lnTo>
                    <a:lnTo>
                      <a:pt x="4" y="58"/>
                    </a:lnTo>
                    <a:lnTo>
                      <a:pt x="4" y="58"/>
                    </a:lnTo>
                    <a:lnTo>
                      <a:pt x="8" y="72"/>
                    </a:lnTo>
                    <a:lnTo>
                      <a:pt x="8" y="74"/>
                    </a:lnTo>
                    <a:lnTo>
                      <a:pt x="10" y="76"/>
                    </a:lnTo>
                    <a:lnTo>
                      <a:pt x="14" y="72"/>
                    </a:lnTo>
                    <a:lnTo>
                      <a:pt x="14" y="72"/>
                    </a:lnTo>
                    <a:lnTo>
                      <a:pt x="16" y="70"/>
                    </a:lnTo>
                    <a:lnTo>
                      <a:pt x="18" y="72"/>
                    </a:lnTo>
                    <a:lnTo>
                      <a:pt x="20" y="74"/>
                    </a:lnTo>
                    <a:lnTo>
                      <a:pt x="20" y="74"/>
                    </a:lnTo>
                    <a:lnTo>
                      <a:pt x="24" y="78"/>
                    </a:lnTo>
                    <a:lnTo>
                      <a:pt x="30" y="80"/>
                    </a:lnTo>
                    <a:lnTo>
                      <a:pt x="34" y="78"/>
                    </a:lnTo>
                    <a:lnTo>
                      <a:pt x="40" y="72"/>
                    </a:lnTo>
                    <a:lnTo>
                      <a:pt x="40" y="72"/>
                    </a:lnTo>
                    <a:lnTo>
                      <a:pt x="34" y="72"/>
                    </a:lnTo>
                    <a:lnTo>
                      <a:pt x="30" y="72"/>
                    </a:lnTo>
                    <a:lnTo>
                      <a:pt x="28" y="70"/>
                    </a:lnTo>
                    <a:lnTo>
                      <a:pt x="26" y="68"/>
                    </a:lnTo>
                    <a:lnTo>
                      <a:pt x="22" y="58"/>
                    </a:lnTo>
                    <a:lnTo>
                      <a:pt x="22" y="58"/>
                    </a:lnTo>
                    <a:lnTo>
                      <a:pt x="24" y="60"/>
                    </a:lnTo>
                    <a:lnTo>
                      <a:pt x="26" y="60"/>
                    </a:lnTo>
                    <a:lnTo>
                      <a:pt x="30" y="56"/>
                    </a:lnTo>
                    <a:lnTo>
                      <a:pt x="34" y="52"/>
                    </a:lnTo>
                    <a:lnTo>
                      <a:pt x="36" y="50"/>
                    </a:lnTo>
                    <a:lnTo>
                      <a:pt x="38" y="52"/>
                    </a:lnTo>
                    <a:lnTo>
                      <a:pt x="38" y="52"/>
                    </a:lnTo>
                    <a:lnTo>
                      <a:pt x="38" y="48"/>
                    </a:lnTo>
                    <a:lnTo>
                      <a:pt x="38" y="48"/>
                    </a:lnTo>
                    <a:lnTo>
                      <a:pt x="36" y="44"/>
                    </a:lnTo>
                    <a:lnTo>
                      <a:pt x="36" y="44"/>
                    </a:lnTo>
                    <a:lnTo>
                      <a:pt x="32" y="40"/>
                    </a:lnTo>
                    <a:lnTo>
                      <a:pt x="28" y="36"/>
                    </a:lnTo>
                    <a:lnTo>
                      <a:pt x="22" y="20"/>
                    </a:lnTo>
                    <a:lnTo>
                      <a:pt x="22" y="20"/>
                    </a:lnTo>
                    <a:lnTo>
                      <a:pt x="22" y="14"/>
                    </a:lnTo>
                    <a:lnTo>
                      <a:pt x="24" y="12"/>
                    </a:lnTo>
                    <a:lnTo>
                      <a:pt x="28" y="8"/>
                    </a:lnTo>
                    <a:lnTo>
                      <a:pt x="28" y="8"/>
                    </a:lnTo>
                    <a:lnTo>
                      <a:pt x="44" y="8"/>
                    </a:lnTo>
                    <a:lnTo>
                      <a:pt x="54" y="10"/>
                    </a:lnTo>
                    <a:lnTo>
                      <a:pt x="62" y="14"/>
                    </a:lnTo>
                    <a:lnTo>
                      <a:pt x="62" y="14"/>
                    </a:lnTo>
                    <a:lnTo>
                      <a:pt x="64" y="16"/>
                    </a:lnTo>
                    <a:lnTo>
                      <a:pt x="64" y="16"/>
                    </a:lnTo>
                    <a:lnTo>
                      <a:pt x="66" y="10"/>
                    </a:lnTo>
                    <a:lnTo>
                      <a:pt x="66" y="4"/>
                    </a:lnTo>
                    <a:lnTo>
                      <a:pt x="68" y="0"/>
                    </a:lnTo>
                    <a:lnTo>
                      <a:pt x="68" y="0"/>
                    </a:lnTo>
                    <a:lnTo>
                      <a:pt x="70" y="0"/>
                    </a:lnTo>
                    <a:lnTo>
                      <a:pt x="70" y="0"/>
                    </a:lnTo>
                    <a:lnTo>
                      <a:pt x="72" y="2"/>
                    </a:lnTo>
                    <a:lnTo>
                      <a:pt x="74" y="6"/>
                    </a:lnTo>
                    <a:lnTo>
                      <a:pt x="74" y="6"/>
                    </a:lnTo>
                    <a:lnTo>
                      <a:pt x="74" y="14"/>
                    </a:lnTo>
                    <a:lnTo>
                      <a:pt x="76" y="16"/>
                    </a:lnTo>
                    <a:lnTo>
                      <a:pt x="78" y="18"/>
                    </a:lnTo>
                    <a:lnTo>
                      <a:pt x="80" y="16"/>
                    </a:lnTo>
                    <a:lnTo>
                      <a:pt x="80" y="16"/>
                    </a:lnTo>
                    <a:lnTo>
                      <a:pt x="84" y="18"/>
                    </a:lnTo>
                    <a:lnTo>
                      <a:pt x="90" y="22"/>
                    </a:lnTo>
                    <a:lnTo>
                      <a:pt x="90" y="22"/>
                    </a:lnTo>
                    <a:lnTo>
                      <a:pt x="90" y="40"/>
                    </a:lnTo>
                    <a:lnTo>
                      <a:pt x="88" y="46"/>
                    </a:lnTo>
                    <a:lnTo>
                      <a:pt x="86" y="48"/>
                    </a:lnTo>
                    <a:lnTo>
                      <a:pt x="84" y="48"/>
                    </a:lnTo>
                    <a:lnTo>
                      <a:pt x="84" y="48"/>
                    </a:lnTo>
                    <a:lnTo>
                      <a:pt x="88" y="54"/>
                    </a:lnTo>
                    <a:lnTo>
                      <a:pt x="88" y="62"/>
                    </a:lnTo>
                    <a:lnTo>
                      <a:pt x="88" y="62"/>
                    </a:lnTo>
                    <a:lnTo>
                      <a:pt x="88" y="70"/>
                    </a:lnTo>
                    <a:lnTo>
                      <a:pt x="84" y="74"/>
                    </a:lnTo>
                    <a:lnTo>
                      <a:pt x="84" y="74"/>
                    </a:lnTo>
                    <a:lnTo>
                      <a:pt x="82" y="78"/>
                    </a:lnTo>
                    <a:lnTo>
                      <a:pt x="82" y="82"/>
                    </a:lnTo>
                    <a:lnTo>
                      <a:pt x="84" y="92"/>
                    </a:lnTo>
                    <a:lnTo>
                      <a:pt x="84" y="92"/>
                    </a:lnTo>
                    <a:lnTo>
                      <a:pt x="86" y="100"/>
                    </a:lnTo>
                    <a:lnTo>
                      <a:pt x="86" y="110"/>
                    </a:lnTo>
                    <a:lnTo>
                      <a:pt x="86" y="110"/>
                    </a:lnTo>
                    <a:lnTo>
                      <a:pt x="84" y="120"/>
                    </a:lnTo>
                    <a:lnTo>
                      <a:pt x="82" y="124"/>
                    </a:lnTo>
                    <a:lnTo>
                      <a:pt x="80" y="124"/>
                    </a:lnTo>
                    <a:lnTo>
                      <a:pt x="74" y="120"/>
                    </a:lnTo>
                    <a:lnTo>
                      <a:pt x="62" y="108"/>
                    </a:lnTo>
                    <a:lnTo>
                      <a:pt x="62" y="108"/>
                    </a:lnTo>
                    <a:lnTo>
                      <a:pt x="64" y="116"/>
                    </a:lnTo>
                    <a:lnTo>
                      <a:pt x="66" y="120"/>
                    </a:lnTo>
                    <a:lnTo>
                      <a:pt x="64" y="124"/>
                    </a:lnTo>
                    <a:lnTo>
                      <a:pt x="64" y="124"/>
                    </a:lnTo>
                    <a:lnTo>
                      <a:pt x="62" y="128"/>
                    </a:lnTo>
                    <a:lnTo>
                      <a:pt x="60" y="128"/>
                    </a:lnTo>
                    <a:lnTo>
                      <a:pt x="58" y="128"/>
                    </a:lnTo>
                    <a:lnTo>
                      <a:pt x="5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8" name="Freeform 2580">
                <a:extLst>
                  <a:ext uri="{FF2B5EF4-FFF2-40B4-BE49-F238E27FC236}">
                    <a16:creationId xmlns:a16="http://schemas.microsoft.com/office/drawing/2014/main" id="{2BF7FB44-A134-627F-BAA4-6ACB50317390}"/>
                  </a:ext>
                </a:extLst>
              </p:cNvPr>
              <p:cNvSpPr>
                <a:spLocks/>
              </p:cNvSpPr>
              <p:nvPr/>
            </p:nvSpPr>
            <p:spPr bwMode="auto">
              <a:xfrm>
                <a:off x="5606" y="2083"/>
                <a:ext cx="54" cy="84"/>
              </a:xfrm>
              <a:custGeom>
                <a:avLst/>
                <a:gdLst>
                  <a:gd name="T0" fmla="*/ 2 w 54"/>
                  <a:gd name="T1" fmla="*/ 18 h 84"/>
                  <a:gd name="T2" fmla="*/ 10 w 54"/>
                  <a:gd name="T3" fmla="*/ 18 h 84"/>
                  <a:gd name="T4" fmla="*/ 16 w 54"/>
                  <a:gd name="T5" fmla="*/ 4 h 84"/>
                  <a:gd name="T6" fmla="*/ 16 w 54"/>
                  <a:gd name="T7" fmla="*/ 0 h 84"/>
                  <a:gd name="T8" fmla="*/ 18 w 54"/>
                  <a:gd name="T9" fmla="*/ 2 h 84"/>
                  <a:gd name="T10" fmla="*/ 22 w 54"/>
                  <a:gd name="T11" fmla="*/ 8 h 84"/>
                  <a:gd name="T12" fmla="*/ 30 w 54"/>
                  <a:gd name="T13" fmla="*/ 18 h 84"/>
                  <a:gd name="T14" fmla="*/ 28 w 54"/>
                  <a:gd name="T15" fmla="*/ 20 h 84"/>
                  <a:gd name="T16" fmla="*/ 24 w 54"/>
                  <a:gd name="T17" fmla="*/ 20 h 84"/>
                  <a:gd name="T18" fmla="*/ 30 w 54"/>
                  <a:gd name="T19" fmla="*/ 26 h 84"/>
                  <a:gd name="T20" fmla="*/ 32 w 54"/>
                  <a:gd name="T21" fmla="*/ 42 h 84"/>
                  <a:gd name="T22" fmla="*/ 34 w 54"/>
                  <a:gd name="T23" fmla="*/ 48 h 84"/>
                  <a:gd name="T24" fmla="*/ 36 w 54"/>
                  <a:gd name="T25" fmla="*/ 46 h 84"/>
                  <a:gd name="T26" fmla="*/ 40 w 54"/>
                  <a:gd name="T27" fmla="*/ 44 h 84"/>
                  <a:gd name="T28" fmla="*/ 50 w 54"/>
                  <a:gd name="T29" fmla="*/ 48 h 84"/>
                  <a:gd name="T30" fmla="*/ 52 w 54"/>
                  <a:gd name="T31" fmla="*/ 52 h 84"/>
                  <a:gd name="T32" fmla="*/ 54 w 54"/>
                  <a:gd name="T33" fmla="*/ 58 h 84"/>
                  <a:gd name="T34" fmla="*/ 52 w 54"/>
                  <a:gd name="T35" fmla="*/ 62 h 84"/>
                  <a:gd name="T36" fmla="*/ 52 w 54"/>
                  <a:gd name="T37" fmla="*/ 62 h 84"/>
                  <a:gd name="T38" fmla="*/ 50 w 54"/>
                  <a:gd name="T39" fmla="*/ 62 h 84"/>
                  <a:gd name="T40" fmla="*/ 50 w 54"/>
                  <a:gd name="T41" fmla="*/ 70 h 84"/>
                  <a:gd name="T42" fmla="*/ 48 w 54"/>
                  <a:gd name="T43" fmla="*/ 74 h 84"/>
                  <a:gd name="T44" fmla="*/ 46 w 54"/>
                  <a:gd name="T45" fmla="*/ 72 h 84"/>
                  <a:gd name="T46" fmla="*/ 44 w 54"/>
                  <a:gd name="T47" fmla="*/ 80 h 84"/>
                  <a:gd name="T48" fmla="*/ 42 w 54"/>
                  <a:gd name="T49" fmla="*/ 84 h 84"/>
                  <a:gd name="T50" fmla="*/ 38 w 54"/>
                  <a:gd name="T51" fmla="*/ 84 h 84"/>
                  <a:gd name="T52" fmla="*/ 34 w 54"/>
                  <a:gd name="T53" fmla="*/ 80 h 84"/>
                  <a:gd name="T54" fmla="*/ 36 w 54"/>
                  <a:gd name="T55" fmla="*/ 64 h 84"/>
                  <a:gd name="T56" fmla="*/ 38 w 54"/>
                  <a:gd name="T57" fmla="*/ 62 h 84"/>
                  <a:gd name="T58" fmla="*/ 34 w 54"/>
                  <a:gd name="T59" fmla="*/ 64 h 84"/>
                  <a:gd name="T60" fmla="*/ 32 w 54"/>
                  <a:gd name="T61" fmla="*/ 64 h 84"/>
                  <a:gd name="T62" fmla="*/ 28 w 54"/>
                  <a:gd name="T63" fmla="*/ 58 h 84"/>
                  <a:gd name="T64" fmla="*/ 26 w 54"/>
                  <a:gd name="T65" fmla="*/ 56 h 84"/>
                  <a:gd name="T66" fmla="*/ 24 w 54"/>
                  <a:gd name="T67" fmla="*/ 56 h 84"/>
                  <a:gd name="T68" fmla="*/ 24 w 54"/>
                  <a:gd name="T69" fmla="*/ 58 h 84"/>
                  <a:gd name="T70" fmla="*/ 26 w 54"/>
                  <a:gd name="T71" fmla="*/ 58 h 84"/>
                  <a:gd name="T72" fmla="*/ 28 w 54"/>
                  <a:gd name="T73" fmla="*/ 64 h 84"/>
                  <a:gd name="T74" fmla="*/ 26 w 54"/>
                  <a:gd name="T75" fmla="*/ 72 h 84"/>
                  <a:gd name="T76" fmla="*/ 22 w 54"/>
                  <a:gd name="T77" fmla="*/ 76 h 84"/>
                  <a:gd name="T78" fmla="*/ 16 w 54"/>
                  <a:gd name="T79" fmla="*/ 80 h 84"/>
                  <a:gd name="T80" fmla="*/ 10 w 54"/>
                  <a:gd name="T81" fmla="*/ 80 h 84"/>
                  <a:gd name="T82" fmla="*/ 8 w 54"/>
                  <a:gd name="T83" fmla="*/ 72 h 84"/>
                  <a:gd name="T84" fmla="*/ 2 w 54"/>
                  <a:gd name="T85" fmla="*/ 62 h 84"/>
                  <a:gd name="T86" fmla="*/ 0 w 54"/>
                  <a:gd name="T87" fmla="*/ 58 h 84"/>
                  <a:gd name="T88" fmla="*/ 6 w 54"/>
                  <a:gd name="T89" fmla="*/ 46 h 84"/>
                  <a:gd name="T90" fmla="*/ 4 w 54"/>
                  <a:gd name="T91" fmla="*/ 30 h 84"/>
                  <a:gd name="T92" fmla="*/ 2 w 54"/>
                  <a:gd name="T93"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 h="84">
                    <a:moveTo>
                      <a:pt x="2" y="18"/>
                    </a:moveTo>
                    <a:lnTo>
                      <a:pt x="2" y="18"/>
                    </a:lnTo>
                    <a:lnTo>
                      <a:pt x="6" y="18"/>
                    </a:lnTo>
                    <a:lnTo>
                      <a:pt x="10" y="18"/>
                    </a:lnTo>
                    <a:lnTo>
                      <a:pt x="14" y="14"/>
                    </a:lnTo>
                    <a:lnTo>
                      <a:pt x="16" y="4"/>
                    </a:lnTo>
                    <a:lnTo>
                      <a:pt x="16" y="4"/>
                    </a:lnTo>
                    <a:lnTo>
                      <a:pt x="16" y="0"/>
                    </a:lnTo>
                    <a:lnTo>
                      <a:pt x="18" y="0"/>
                    </a:lnTo>
                    <a:lnTo>
                      <a:pt x="18" y="2"/>
                    </a:lnTo>
                    <a:lnTo>
                      <a:pt x="18" y="2"/>
                    </a:lnTo>
                    <a:lnTo>
                      <a:pt x="22" y="8"/>
                    </a:lnTo>
                    <a:lnTo>
                      <a:pt x="24" y="12"/>
                    </a:lnTo>
                    <a:lnTo>
                      <a:pt x="30" y="18"/>
                    </a:lnTo>
                    <a:lnTo>
                      <a:pt x="30" y="18"/>
                    </a:lnTo>
                    <a:lnTo>
                      <a:pt x="28" y="20"/>
                    </a:lnTo>
                    <a:lnTo>
                      <a:pt x="26" y="20"/>
                    </a:lnTo>
                    <a:lnTo>
                      <a:pt x="24" y="20"/>
                    </a:lnTo>
                    <a:lnTo>
                      <a:pt x="24" y="20"/>
                    </a:lnTo>
                    <a:lnTo>
                      <a:pt x="30" y="26"/>
                    </a:lnTo>
                    <a:lnTo>
                      <a:pt x="32" y="32"/>
                    </a:lnTo>
                    <a:lnTo>
                      <a:pt x="32" y="42"/>
                    </a:lnTo>
                    <a:lnTo>
                      <a:pt x="32" y="42"/>
                    </a:lnTo>
                    <a:lnTo>
                      <a:pt x="34" y="48"/>
                    </a:lnTo>
                    <a:lnTo>
                      <a:pt x="36" y="48"/>
                    </a:lnTo>
                    <a:lnTo>
                      <a:pt x="36" y="46"/>
                    </a:lnTo>
                    <a:lnTo>
                      <a:pt x="36" y="46"/>
                    </a:lnTo>
                    <a:lnTo>
                      <a:pt x="40" y="44"/>
                    </a:lnTo>
                    <a:lnTo>
                      <a:pt x="44" y="44"/>
                    </a:lnTo>
                    <a:lnTo>
                      <a:pt x="50" y="48"/>
                    </a:lnTo>
                    <a:lnTo>
                      <a:pt x="50" y="48"/>
                    </a:lnTo>
                    <a:lnTo>
                      <a:pt x="52" y="52"/>
                    </a:lnTo>
                    <a:lnTo>
                      <a:pt x="54" y="58"/>
                    </a:lnTo>
                    <a:lnTo>
                      <a:pt x="54" y="58"/>
                    </a:lnTo>
                    <a:lnTo>
                      <a:pt x="54" y="62"/>
                    </a:lnTo>
                    <a:lnTo>
                      <a:pt x="52" y="62"/>
                    </a:lnTo>
                    <a:lnTo>
                      <a:pt x="52" y="62"/>
                    </a:lnTo>
                    <a:lnTo>
                      <a:pt x="52" y="62"/>
                    </a:lnTo>
                    <a:lnTo>
                      <a:pt x="50" y="62"/>
                    </a:lnTo>
                    <a:lnTo>
                      <a:pt x="50" y="62"/>
                    </a:lnTo>
                    <a:lnTo>
                      <a:pt x="50" y="70"/>
                    </a:lnTo>
                    <a:lnTo>
                      <a:pt x="50" y="70"/>
                    </a:lnTo>
                    <a:lnTo>
                      <a:pt x="50" y="72"/>
                    </a:lnTo>
                    <a:lnTo>
                      <a:pt x="48" y="74"/>
                    </a:lnTo>
                    <a:lnTo>
                      <a:pt x="48" y="74"/>
                    </a:lnTo>
                    <a:lnTo>
                      <a:pt x="46" y="72"/>
                    </a:lnTo>
                    <a:lnTo>
                      <a:pt x="44" y="72"/>
                    </a:lnTo>
                    <a:lnTo>
                      <a:pt x="44" y="80"/>
                    </a:lnTo>
                    <a:lnTo>
                      <a:pt x="44" y="80"/>
                    </a:lnTo>
                    <a:lnTo>
                      <a:pt x="42" y="84"/>
                    </a:lnTo>
                    <a:lnTo>
                      <a:pt x="40" y="84"/>
                    </a:lnTo>
                    <a:lnTo>
                      <a:pt x="38" y="84"/>
                    </a:lnTo>
                    <a:lnTo>
                      <a:pt x="34" y="80"/>
                    </a:lnTo>
                    <a:lnTo>
                      <a:pt x="34" y="80"/>
                    </a:lnTo>
                    <a:lnTo>
                      <a:pt x="36" y="64"/>
                    </a:lnTo>
                    <a:lnTo>
                      <a:pt x="36" y="64"/>
                    </a:lnTo>
                    <a:lnTo>
                      <a:pt x="38" y="62"/>
                    </a:lnTo>
                    <a:lnTo>
                      <a:pt x="38" y="62"/>
                    </a:lnTo>
                    <a:lnTo>
                      <a:pt x="36" y="62"/>
                    </a:lnTo>
                    <a:lnTo>
                      <a:pt x="34" y="64"/>
                    </a:lnTo>
                    <a:lnTo>
                      <a:pt x="34" y="64"/>
                    </a:lnTo>
                    <a:lnTo>
                      <a:pt x="32" y="64"/>
                    </a:lnTo>
                    <a:lnTo>
                      <a:pt x="30" y="60"/>
                    </a:lnTo>
                    <a:lnTo>
                      <a:pt x="28" y="58"/>
                    </a:lnTo>
                    <a:lnTo>
                      <a:pt x="26" y="56"/>
                    </a:lnTo>
                    <a:lnTo>
                      <a:pt x="26" y="56"/>
                    </a:lnTo>
                    <a:lnTo>
                      <a:pt x="24" y="56"/>
                    </a:lnTo>
                    <a:lnTo>
                      <a:pt x="24" y="56"/>
                    </a:lnTo>
                    <a:lnTo>
                      <a:pt x="24" y="58"/>
                    </a:lnTo>
                    <a:lnTo>
                      <a:pt x="24" y="58"/>
                    </a:lnTo>
                    <a:lnTo>
                      <a:pt x="26" y="58"/>
                    </a:lnTo>
                    <a:lnTo>
                      <a:pt x="26" y="58"/>
                    </a:lnTo>
                    <a:lnTo>
                      <a:pt x="26" y="60"/>
                    </a:lnTo>
                    <a:lnTo>
                      <a:pt x="28" y="64"/>
                    </a:lnTo>
                    <a:lnTo>
                      <a:pt x="28" y="64"/>
                    </a:lnTo>
                    <a:lnTo>
                      <a:pt x="26" y="72"/>
                    </a:lnTo>
                    <a:lnTo>
                      <a:pt x="22" y="76"/>
                    </a:lnTo>
                    <a:lnTo>
                      <a:pt x="22" y="76"/>
                    </a:lnTo>
                    <a:lnTo>
                      <a:pt x="20" y="78"/>
                    </a:lnTo>
                    <a:lnTo>
                      <a:pt x="16" y="80"/>
                    </a:lnTo>
                    <a:lnTo>
                      <a:pt x="14" y="82"/>
                    </a:lnTo>
                    <a:lnTo>
                      <a:pt x="10" y="80"/>
                    </a:lnTo>
                    <a:lnTo>
                      <a:pt x="10" y="80"/>
                    </a:lnTo>
                    <a:lnTo>
                      <a:pt x="8" y="72"/>
                    </a:lnTo>
                    <a:lnTo>
                      <a:pt x="6" y="66"/>
                    </a:lnTo>
                    <a:lnTo>
                      <a:pt x="2" y="62"/>
                    </a:lnTo>
                    <a:lnTo>
                      <a:pt x="0" y="58"/>
                    </a:lnTo>
                    <a:lnTo>
                      <a:pt x="0" y="58"/>
                    </a:lnTo>
                    <a:lnTo>
                      <a:pt x="4" y="52"/>
                    </a:lnTo>
                    <a:lnTo>
                      <a:pt x="6" y="46"/>
                    </a:lnTo>
                    <a:lnTo>
                      <a:pt x="6" y="38"/>
                    </a:lnTo>
                    <a:lnTo>
                      <a:pt x="4" y="30"/>
                    </a:lnTo>
                    <a:lnTo>
                      <a:pt x="4" y="30"/>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9" name="Freeform 2581">
                <a:extLst>
                  <a:ext uri="{FF2B5EF4-FFF2-40B4-BE49-F238E27FC236}">
                    <a16:creationId xmlns:a16="http://schemas.microsoft.com/office/drawing/2014/main" id="{F6E5C71B-DCD2-23F4-6055-EFA84D71F49A}"/>
                  </a:ext>
                </a:extLst>
              </p:cNvPr>
              <p:cNvSpPr>
                <a:spLocks/>
              </p:cNvSpPr>
              <p:nvPr/>
            </p:nvSpPr>
            <p:spPr bwMode="auto">
              <a:xfrm>
                <a:off x="5628" y="2147"/>
                <a:ext cx="62" cy="50"/>
              </a:xfrm>
              <a:custGeom>
                <a:avLst/>
                <a:gdLst>
                  <a:gd name="T0" fmla="*/ 12 w 62"/>
                  <a:gd name="T1" fmla="*/ 12 h 50"/>
                  <a:gd name="T2" fmla="*/ 12 w 62"/>
                  <a:gd name="T3" fmla="*/ 12 h 50"/>
                  <a:gd name="T4" fmla="*/ 16 w 62"/>
                  <a:gd name="T5" fmla="*/ 16 h 50"/>
                  <a:gd name="T6" fmla="*/ 18 w 62"/>
                  <a:gd name="T7" fmla="*/ 16 h 50"/>
                  <a:gd name="T8" fmla="*/ 20 w 62"/>
                  <a:gd name="T9" fmla="*/ 16 h 50"/>
                  <a:gd name="T10" fmla="*/ 22 w 62"/>
                  <a:gd name="T11" fmla="*/ 12 h 50"/>
                  <a:gd name="T12" fmla="*/ 22 w 62"/>
                  <a:gd name="T13" fmla="*/ 12 h 50"/>
                  <a:gd name="T14" fmla="*/ 24 w 62"/>
                  <a:gd name="T15" fmla="*/ 8 h 50"/>
                  <a:gd name="T16" fmla="*/ 26 w 62"/>
                  <a:gd name="T17" fmla="*/ 8 h 50"/>
                  <a:gd name="T18" fmla="*/ 26 w 62"/>
                  <a:gd name="T19" fmla="*/ 8 h 50"/>
                  <a:gd name="T20" fmla="*/ 28 w 62"/>
                  <a:gd name="T21" fmla="*/ 4 h 50"/>
                  <a:gd name="T22" fmla="*/ 28 w 62"/>
                  <a:gd name="T23" fmla="*/ 4 h 50"/>
                  <a:gd name="T24" fmla="*/ 30 w 62"/>
                  <a:gd name="T25" fmla="*/ 2 h 50"/>
                  <a:gd name="T26" fmla="*/ 32 w 62"/>
                  <a:gd name="T27" fmla="*/ 0 h 50"/>
                  <a:gd name="T28" fmla="*/ 38 w 62"/>
                  <a:gd name="T29" fmla="*/ 0 h 50"/>
                  <a:gd name="T30" fmla="*/ 38 w 62"/>
                  <a:gd name="T31" fmla="*/ 0 h 50"/>
                  <a:gd name="T32" fmla="*/ 40 w 62"/>
                  <a:gd name="T33" fmla="*/ 2 h 50"/>
                  <a:gd name="T34" fmla="*/ 40 w 62"/>
                  <a:gd name="T35" fmla="*/ 2 h 50"/>
                  <a:gd name="T36" fmla="*/ 46 w 62"/>
                  <a:gd name="T37" fmla="*/ 4 h 50"/>
                  <a:gd name="T38" fmla="*/ 48 w 62"/>
                  <a:gd name="T39" fmla="*/ 6 h 50"/>
                  <a:gd name="T40" fmla="*/ 50 w 62"/>
                  <a:gd name="T41" fmla="*/ 8 h 50"/>
                  <a:gd name="T42" fmla="*/ 50 w 62"/>
                  <a:gd name="T43" fmla="*/ 8 h 50"/>
                  <a:gd name="T44" fmla="*/ 52 w 62"/>
                  <a:gd name="T45" fmla="*/ 12 h 50"/>
                  <a:gd name="T46" fmla="*/ 52 w 62"/>
                  <a:gd name="T47" fmla="*/ 12 h 50"/>
                  <a:gd name="T48" fmla="*/ 56 w 62"/>
                  <a:gd name="T49" fmla="*/ 16 h 50"/>
                  <a:gd name="T50" fmla="*/ 58 w 62"/>
                  <a:gd name="T51" fmla="*/ 18 h 50"/>
                  <a:gd name="T52" fmla="*/ 62 w 62"/>
                  <a:gd name="T53" fmla="*/ 22 h 50"/>
                  <a:gd name="T54" fmla="*/ 62 w 62"/>
                  <a:gd name="T55" fmla="*/ 30 h 50"/>
                  <a:gd name="T56" fmla="*/ 62 w 62"/>
                  <a:gd name="T57" fmla="*/ 30 h 50"/>
                  <a:gd name="T58" fmla="*/ 58 w 62"/>
                  <a:gd name="T59" fmla="*/ 28 h 50"/>
                  <a:gd name="T60" fmla="*/ 54 w 62"/>
                  <a:gd name="T61" fmla="*/ 28 h 50"/>
                  <a:gd name="T62" fmla="*/ 48 w 62"/>
                  <a:gd name="T63" fmla="*/ 30 h 50"/>
                  <a:gd name="T64" fmla="*/ 42 w 62"/>
                  <a:gd name="T65" fmla="*/ 38 h 50"/>
                  <a:gd name="T66" fmla="*/ 36 w 62"/>
                  <a:gd name="T67" fmla="*/ 48 h 50"/>
                  <a:gd name="T68" fmla="*/ 36 w 62"/>
                  <a:gd name="T69" fmla="*/ 48 h 50"/>
                  <a:gd name="T70" fmla="*/ 34 w 62"/>
                  <a:gd name="T71" fmla="*/ 50 h 50"/>
                  <a:gd name="T72" fmla="*/ 32 w 62"/>
                  <a:gd name="T73" fmla="*/ 50 h 50"/>
                  <a:gd name="T74" fmla="*/ 30 w 62"/>
                  <a:gd name="T75" fmla="*/ 44 h 50"/>
                  <a:gd name="T76" fmla="*/ 30 w 62"/>
                  <a:gd name="T77" fmla="*/ 44 h 50"/>
                  <a:gd name="T78" fmla="*/ 24 w 62"/>
                  <a:gd name="T79" fmla="*/ 36 h 50"/>
                  <a:gd name="T80" fmla="*/ 20 w 62"/>
                  <a:gd name="T81" fmla="*/ 30 h 50"/>
                  <a:gd name="T82" fmla="*/ 16 w 62"/>
                  <a:gd name="T83" fmla="*/ 28 h 50"/>
                  <a:gd name="T84" fmla="*/ 12 w 62"/>
                  <a:gd name="T85" fmla="*/ 30 h 50"/>
                  <a:gd name="T86" fmla="*/ 10 w 62"/>
                  <a:gd name="T87" fmla="*/ 32 h 50"/>
                  <a:gd name="T88" fmla="*/ 10 w 62"/>
                  <a:gd name="T89" fmla="*/ 32 h 50"/>
                  <a:gd name="T90" fmla="*/ 8 w 62"/>
                  <a:gd name="T91" fmla="*/ 34 h 50"/>
                  <a:gd name="T92" fmla="*/ 6 w 62"/>
                  <a:gd name="T93" fmla="*/ 32 h 50"/>
                  <a:gd name="T94" fmla="*/ 2 w 62"/>
                  <a:gd name="T95" fmla="*/ 30 h 50"/>
                  <a:gd name="T96" fmla="*/ 0 w 62"/>
                  <a:gd name="T97" fmla="*/ 30 h 50"/>
                  <a:gd name="T98" fmla="*/ 0 w 62"/>
                  <a:gd name="T99" fmla="*/ 30 h 50"/>
                  <a:gd name="T100" fmla="*/ 2 w 62"/>
                  <a:gd name="T101" fmla="*/ 24 h 50"/>
                  <a:gd name="T102" fmla="*/ 4 w 62"/>
                  <a:gd name="T103" fmla="*/ 20 h 50"/>
                  <a:gd name="T104" fmla="*/ 4 w 62"/>
                  <a:gd name="T105" fmla="*/ 16 h 50"/>
                  <a:gd name="T106" fmla="*/ 0 w 62"/>
                  <a:gd name="T107" fmla="*/ 12 h 50"/>
                  <a:gd name="T108" fmla="*/ 0 w 62"/>
                  <a:gd name="T109" fmla="*/ 12 h 50"/>
                  <a:gd name="T110" fmla="*/ 2 w 62"/>
                  <a:gd name="T111" fmla="*/ 4 h 50"/>
                  <a:gd name="T112" fmla="*/ 4 w 62"/>
                  <a:gd name="T113" fmla="*/ 2 h 50"/>
                  <a:gd name="T114" fmla="*/ 6 w 62"/>
                  <a:gd name="T115" fmla="*/ 2 h 50"/>
                  <a:gd name="T116" fmla="*/ 6 w 62"/>
                  <a:gd name="T117" fmla="*/ 2 h 50"/>
                  <a:gd name="T118" fmla="*/ 10 w 62"/>
                  <a:gd name="T119" fmla="*/ 4 h 50"/>
                  <a:gd name="T120" fmla="*/ 12 w 62"/>
                  <a:gd name="T121" fmla="*/ 12 h 50"/>
                  <a:gd name="T122" fmla="*/ 12 w 62"/>
                  <a:gd name="T123"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50">
                    <a:moveTo>
                      <a:pt x="12" y="12"/>
                    </a:moveTo>
                    <a:lnTo>
                      <a:pt x="12" y="12"/>
                    </a:lnTo>
                    <a:lnTo>
                      <a:pt x="16" y="16"/>
                    </a:lnTo>
                    <a:lnTo>
                      <a:pt x="18" y="16"/>
                    </a:lnTo>
                    <a:lnTo>
                      <a:pt x="20" y="16"/>
                    </a:lnTo>
                    <a:lnTo>
                      <a:pt x="22" y="12"/>
                    </a:lnTo>
                    <a:lnTo>
                      <a:pt x="22" y="12"/>
                    </a:lnTo>
                    <a:lnTo>
                      <a:pt x="24" y="8"/>
                    </a:lnTo>
                    <a:lnTo>
                      <a:pt x="26" y="8"/>
                    </a:lnTo>
                    <a:lnTo>
                      <a:pt x="26" y="8"/>
                    </a:lnTo>
                    <a:lnTo>
                      <a:pt x="28" y="4"/>
                    </a:lnTo>
                    <a:lnTo>
                      <a:pt x="28" y="4"/>
                    </a:lnTo>
                    <a:lnTo>
                      <a:pt x="30" y="2"/>
                    </a:lnTo>
                    <a:lnTo>
                      <a:pt x="32" y="0"/>
                    </a:lnTo>
                    <a:lnTo>
                      <a:pt x="38" y="0"/>
                    </a:lnTo>
                    <a:lnTo>
                      <a:pt x="38" y="0"/>
                    </a:lnTo>
                    <a:lnTo>
                      <a:pt x="40" y="2"/>
                    </a:lnTo>
                    <a:lnTo>
                      <a:pt x="40" y="2"/>
                    </a:lnTo>
                    <a:lnTo>
                      <a:pt x="46" y="4"/>
                    </a:lnTo>
                    <a:lnTo>
                      <a:pt x="48" y="6"/>
                    </a:lnTo>
                    <a:lnTo>
                      <a:pt x="50" y="8"/>
                    </a:lnTo>
                    <a:lnTo>
                      <a:pt x="50" y="8"/>
                    </a:lnTo>
                    <a:lnTo>
                      <a:pt x="52" y="12"/>
                    </a:lnTo>
                    <a:lnTo>
                      <a:pt x="52" y="12"/>
                    </a:lnTo>
                    <a:lnTo>
                      <a:pt x="56" y="16"/>
                    </a:lnTo>
                    <a:lnTo>
                      <a:pt x="58" y="18"/>
                    </a:lnTo>
                    <a:lnTo>
                      <a:pt x="62" y="22"/>
                    </a:lnTo>
                    <a:lnTo>
                      <a:pt x="62" y="30"/>
                    </a:lnTo>
                    <a:lnTo>
                      <a:pt x="62" y="30"/>
                    </a:lnTo>
                    <a:lnTo>
                      <a:pt x="58" y="28"/>
                    </a:lnTo>
                    <a:lnTo>
                      <a:pt x="54" y="28"/>
                    </a:lnTo>
                    <a:lnTo>
                      <a:pt x="48" y="30"/>
                    </a:lnTo>
                    <a:lnTo>
                      <a:pt x="42" y="38"/>
                    </a:lnTo>
                    <a:lnTo>
                      <a:pt x="36" y="48"/>
                    </a:lnTo>
                    <a:lnTo>
                      <a:pt x="36" y="48"/>
                    </a:lnTo>
                    <a:lnTo>
                      <a:pt x="34" y="50"/>
                    </a:lnTo>
                    <a:lnTo>
                      <a:pt x="32" y="50"/>
                    </a:lnTo>
                    <a:lnTo>
                      <a:pt x="30" y="44"/>
                    </a:lnTo>
                    <a:lnTo>
                      <a:pt x="30" y="44"/>
                    </a:lnTo>
                    <a:lnTo>
                      <a:pt x="24" y="36"/>
                    </a:lnTo>
                    <a:lnTo>
                      <a:pt x="20" y="30"/>
                    </a:lnTo>
                    <a:lnTo>
                      <a:pt x="16" y="28"/>
                    </a:lnTo>
                    <a:lnTo>
                      <a:pt x="12" y="30"/>
                    </a:lnTo>
                    <a:lnTo>
                      <a:pt x="10" y="32"/>
                    </a:lnTo>
                    <a:lnTo>
                      <a:pt x="10" y="32"/>
                    </a:lnTo>
                    <a:lnTo>
                      <a:pt x="8" y="34"/>
                    </a:lnTo>
                    <a:lnTo>
                      <a:pt x="6" y="32"/>
                    </a:lnTo>
                    <a:lnTo>
                      <a:pt x="2" y="30"/>
                    </a:lnTo>
                    <a:lnTo>
                      <a:pt x="0" y="30"/>
                    </a:lnTo>
                    <a:lnTo>
                      <a:pt x="0" y="30"/>
                    </a:lnTo>
                    <a:lnTo>
                      <a:pt x="2" y="24"/>
                    </a:lnTo>
                    <a:lnTo>
                      <a:pt x="4" y="20"/>
                    </a:lnTo>
                    <a:lnTo>
                      <a:pt x="4" y="16"/>
                    </a:lnTo>
                    <a:lnTo>
                      <a:pt x="0" y="12"/>
                    </a:lnTo>
                    <a:lnTo>
                      <a:pt x="0" y="12"/>
                    </a:lnTo>
                    <a:lnTo>
                      <a:pt x="2" y="4"/>
                    </a:lnTo>
                    <a:lnTo>
                      <a:pt x="4" y="2"/>
                    </a:lnTo>
                    <a:lnTo>
                      <a:pt x="6" y="2"/>
                    </a:lnTo>
                    <a:lnTo>
                      <a:pt x="6" y="2"/>
                    </a:lnTo>
                    <a:lnTo>
                      <a:pt x="10" y="4"/>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0" name="Freeform 2582">
                <a:extLst>
                  <a:ext uri="{FF2B5EF4-FFF2-40B4-BE49-F238E27FC236}">
                    <a16:creationId xmlns:a16="http://schemas.microsoft.com/office/drawing/2014/main" id="{180C7032-35C9-FF76-7A92-BC8E2D67A7CE}"/>
                  </a:ext>
                </a:extLst>
              </p:cNvPr>
              <p:cNvSpPr>
                <a:spLocks/>
              </p:cNvSpPr>
              <p:nvPr/>
            </p:nvSpPr>
            <p:spPr bwMode="auto">
              <a:xfrm>
                <a:off x="5680" y="2135"/>
                <a:ext cx="18" cy="42"/>
              </a:xfrm>
              <a:custGeom>
                <a:avLst/>
                <a:gdLst>
                  <a:gd name="T0" fmla="*/ 10 w 18"/>
                  <a:gd name="T1" fmla="*/ 42 h 42"/>
                  <a:gd name="T2" fmla="*/ 10 w 18"/>
                  <a:gd name="T3" fmla="*/ 42 h 42"/>
                  <a:gd name="T4" fmla="*/ 8 w 18"/>
                  <a:gd name="T5" fmla="*/ 36 h 42"/>
                  <a:gd name="T6" fmla="*/ 6 w 18"/>
                  <a:gd name="T7" fmla="*/ 32 h 42"/>
                  <a:gd name="T8" fmla="*/ 2 w 18"/>
                  <a:gd name="T9" fmla="*/ 30 h 42"/>
                  <a:gd name="T10" fmla="*/ 0 w 18"/>
                  <a:gd name="T11" fmla="*/ 28 h 42"/>
                  <a:gd name="T12" fmla="*/ 0 w 18"/>
                  <a:gd name="T13" fmla="*/ 28 h 42"/>
                  <a:gd name="T14" fmla="*/ 2 w 18"/>
                  <a:gd name="T15" fmla="*/ 20 h 42"/>
                  <a:gd name="T16" fmla="*/ 4 w 18"/>
                  <a:gd name="T17" fmla="*/ 16 h 42"/>
                  <a:gd name="T18" fmla="*/ 4 w 18"/>
                  <a:gd name="T19" fmla="*/ 8 h 42"/>
                  <a:gd name="T20" fmla="*/ 4 w 18"/>
                  <a:gd name="T21" fmla="*/ 8 h 42"/>
                  <a:gd name="T22" fmla="*/ 4 w 18"/>
                  <a:gd name="T23" fmla="*/ 4 h 42"/>
                  <a:gd name="T24" fmla="*/ 4 w 18"/>
                  <a:gd name="T25" fmla="*/ 0 h 42"/>
                  <a:gd name="T26" fmla="*/ 6 w 18"/>
                  <a:gd name="T27" fmla="*/ 0 h 42"/>
                  <a:gd name="T28" fmla="*/ 8 w 18"/>
                  <a:gd name="T29" fmla="*/ 2 h 42"/>
                  <a:gd name="T30" fmla="*/ 8 w 18"/>
                  <a:gd name="T31" fmla="*/ 2 h 42"/>
                  <a:gd name="T32" fmla="*/ 12 w 18"/>
                  <a:gd name="T33" fmla="*/ 10 h 42"/>
                  <a:gd name="T34" fmla="*/ 16 w 18"/>
                  <a:gd name="T35" fmla="*/ 18 h 42"/>
                  <a:gd name="T36" fmla="*/ 16 w 18"/>
                  <a:gd name="T37" fmla="*/ 18 h 42"/>
                  <a:gd name="T38" fmla="*/ 18 w 18"/>
                  <a:gd name="T39" fmla="*/ 26 h 42"/>
                  <a:gd name="T40" fmla="*/ 18 w 18"/>
                  <a:gd name="T41" fmla="*/ 36 h 42"/>
                  <a:gd name="T42" fmla="*/ 18 w 18"/>
                  <a:gd name="T43" fmla="*/ 36 h 42"/>
                  <a:gd name="T44" fmla="*/ 14 w 18"/>
                  <a:gd name="T45" fmla="*/ 38 h 42"/>
                  <a:gd name="T46" fmla="*/ 12 w 18"/>
                  <a:gd name="T47" fmla="*/ 42 h 42"/>
                  <a:gd name="T48" fmla="*/ 12 w 18"/>
                  <a:gd name="T49" fmla="*/ 42 h 42"/>
                  <a:gd name="T50" fmla="*/ 10 w 18"/>
                  <a:gd name="T51" fmla="*/ 42 h 42"/>
                  <a:gd name="T52" fmla="*/ 10 w 18"/>
                  <a:gd name="T5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42">
                    <a:moveTo>
                      <a:pt x="10" y="42"/>
                    </a:moveTo>
                    <a:lnTo>
                      <a:pt x="10" y="42"/>
                    </a:lnTo>
                    <a:lnTo>
                      <a:pt x="8" y="36"/>
                    </a:lnTo>
                    <a:lnTo>
                      <a:pt x="6" y="32"/>
                    </a:lnTo>
                    <a:lnTo>
                      <a:pt x="2" y="30"/>
                    </a:lnTo>
                    <a:lnTo>
                      <a:pt x="0" y="28"/>
                    </a:lnTo>
                    <a:lnTo>
                      <a:pt x="0" y="28"/>
                    </a:lnTo>
                    <a:lnTo>
                      <a:pt x="2" y="20"/>
                    </a:lnTo>
                    <a:lnTo>
                      <a:pt x="4" y="16"/>
                    </a:lnTo>
                    <a:lnTo>
                      <a:pt x="4" y="8"/>
                    </a:lnTo>
                    <a:lnTo>
                      <a:pt x="4" y="8"/>
                    </a:lnTo>
                    <a:lnTo>
                      <a:pt x="4" y="4"/>
                    </a:lnTo>
                    <a:lnTo>
                      <a:pt x="4" y="0"/>
                    </a:lnTo>
                    <a:lnTo>
                      <a:pt x="6" y="0"/>
                    </a:lnTo>
                    <a:lnTo>
                      <a:pt x="8" y="2"/>
                    </a:lnTo>
                    <a:lnTo>
                      <a:pt x="8" y="2"/>
                    </a:lnTo>
                    <a:lnTo>
                      <a:pt x="12" y="10"/>
                    </a:lnTo>
                    <a:lnTo>
                      <a:pt x="16" y="18"/>
                    </a:lnTo>
                    <a:lnTo>
                      <a:pt x="16" y="18"/>
                    </a:lnTo>
                    <a:lnTo>
                      <a:pt x="18" y="26"/>
                    </a:lnTo>
                    <a:lnTo>
                      <a:pt x="18" y="36"/>
                    </a:lnTo>
                    <a:lnTo>
                      <a:pt x="18" y="36"/>
                    </a:lnTo>
                    <a:lnTo>
                      <a:pt x="14" y="38"/>
                    </a:lnTo>
                    <a:lnTo>
                      <a:pt x="12" y="42"/>
                    </a:lnTo>
                    <a:lnTo>
                      <a:pt x="12" y="42"/>
                    </a:lnTo>
                    <a:lnTo>
                      <a:pt x="10" y="42"/>
                    </a:lnTo>
                    <a:lnTo>
                      <a:pt x="1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1" name="Freeform 2583">
                <a:extLst>
                  <a:ext uri="{FF2B5EF4-FFF2-40B4-BE49-F238E27FC236}">
                    <a16:creationId xmlns:a16="http://schemas.microsoft.com/office/drawing/2014/main" id="{8E1FC93C-5013-0767-90E2-7DDBA2DF912E}"/>
                  </a:ext>
                </a:extLst>
              </p:cNvPr>
              <p:cNvSpPr>
                <a:spLocks/>
              </p:cNvSpPr>
              <p:nvPr/>
            </p:nvSpPr>
            <p:spPr bwMode="auto">
              <a:xfrm>
                <a:off x="5602" y="2207"/>
                <a:ext cx="14" cy="26"/>
              </a:xfrm>
              <a:custGeom>
                <a:avLst/>
                <a:gdLst>
                  <a:gd name="T0" fmla="*/ 0 w 14"/>
                  <a:gd name="T1" fmla="*/ 6 h 26"/>
                  <a:gd name="T2" fmla="*/ 0 w 14"/>
                  <a:gd name="T3" fmla="*/ 6 h 26"/>
                  <a:gd name="T4" fmla="*/ 2 w 14"/>
                  <a:gd name="T5" fmla="*/ 4 h 26"/>
                  <a:gd name="T6" fmla="*/ 2 w 14"/>
                  <a:gd name="T7" fmla="*/ 4 h 26"/>
                  <a:gd name="T8" fmla="*/ 6 w 14"/>
                  <a:gd name="T9" fmla="*/ 0 h 26"/>
                  <a:gd name="T10" fmla="*/ 10 w 14"/>
                  <a:gd name="T11" fmla="*/ 2 h 26"/>
                  <a:gd name="T12" fmla="*/ 14 w 14"/>
                  <a:gd name="T13" fmla="*/ 10 h 26"/>
                  <a:gd name="T14" fmla="*/ 14 w 14"/>
                  <a:gd name="T15" fmla="*/ 20 h 26"/>
                  <a:gd name="T16" fmla="*/ 14 w 14"/>
                  <a:gd name="T17" fmla="*/ 20 h 26"/>
                  <a:gd name="T18" fmla="*/ 14 w 14"/>
                  <a:gd name="T19" fmla="*/ 24 h 26"/>
                  <a:gd name="T20" fmla="*/ 14 w 14"/>
                  <a:gd name="T21" fmla="*/ 26 h 26"/>
                  <a:gd name="T22" fmla="*/ 12 w 14"/>
                  <a:gd name="T23" fmla="*/ 26 h 26"/>
                  <a:gd name="T24" fmla="*/ 12 w 14"/>
                  <a:gd name="T25" fmla="*/ 26 h 26"/>
                  <a:gd name="T26" fmla="*/ 8 w 14"/>
                  <a:gd name="T27" fmla="*/ 22 h 26"/>
                  <a:gd name="T28" fmla="*/ 4 w 14"/>
                  <a:gd name="T29" fmla="*/ 18 h 26"/>
                  <a:gd name="T30" fmla="*/ 2 w 14"/>
                  <a:gd name="T31" fmla="*/ 14 h 26"/>
                  <a:gd name="T32" fmla="*/ 0 w 14"/>
                  <a:gd name="T33" fmla="*/ 6 h 26"/>
                  <a:gd name="T34" fmla="*/ 0 w 14"/>
                  <a:gd name="T3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6">
                    <a:moveTo>
                      <a:pt x="0" y="6"/>
                    </a:moveTo>
                    <a:lnTo>
                      <a:pt x="0" y="6"/>
                    </a:lnTo>
                    <a:lnTo>
                      <a:pt x="2" y="4"/>
                    </a:lnTo>
                    <a:lnTo>
                      <a:pt x="2" y="4"/>
                    </a:lnTo>
                    <a:lnTo>
                      <a:pt x="6" y="0"/>
                    </a:lnTo>
                    <a:lnTo>
                      <a:pt x="10" y="2"/>
                    </a:lnTo>
                    <a:lnTo>
                      <a:pt x="14" y="10"/>
                    </a:lnTo>
                    <a:lnTo>
                      <a:pt x="14" y="20"/>
                    </a:lnTo>
                    <a:lnTo>
                      <a:pt x="14" y="20"/>
                    </a:lnTo>
                    <a:lnTo>
                      <a:pt x="14" y="24"/>
                    </a:lnTo>
                    <a:lnTo>
                      <a:pt x="14" y="26"/>
                    </a:lnTo>
                    <a:lnTo>
                      <a:pt x="12" y="26"/>
                    </a:lnTo>
                    <a:lnTo>
                      <a:pt x="12" y="26"/>
                    </a:lnTo>
                    <a:lnTo>
                      <a:pt x="8" y="22"/>
                    </a:lnTo>
                    <a:lnTo>
                      <a:pt x="4" y="18"/>
                    </a:lnTo>
                    <a:lnTo>
                      <a:pt x="2"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2" name="Freeform 2584">
                <a:extLst>
                  <a:ext uri="{FF2B5EF4-FFF2-40B4-BE49-F238E27FC236}">
                    <a16:creationId xmlns:a16="http://schemas.microsoft.com/office/drawing/2014/main" id="{4408B5AE-3257-6F54-CA59-1033DF7F41FD}"/>
                  </a:ext>
                </a:extLst>
              </p:cNvPr>
              <p:cNvSpPr>
                <a:spLocks/>
              </p:cNvSpPr>
              <p:nvPr/>
            </p:nvSpPr>
            <p:spPr bwMode="auto">
              <a:xfrm>
                <a:off x="5608" y="2247"/>
                <a:ext cx="16" cy="26"/>
              </a:xfrm>
              <a:custGeom>
                <a:avLst/>
                <a:gdLst>
                  <a:gd name="T0" fmla="*/ 10 w 16"/>
                  <a:gd name="T1" fmla="*/ 18 h 26"/>
                  <a:gd name="T2" fmla="*/ 10 w 16"/>
                  <a:gd name="T3" fmla="*/ 18 h 26"/>
                  <a:gd name="T4" fmla="*/ 8 w 16"/>
                  <a:gd name="T5" fmla="*/ 14 h 26"/>
                  <a:gd name="T6" fmla="*/ 6 w 16"/>
                  <a:gd name="T7" fmla="*/ 12 h 26"/>
                  <a:gd name="T8" fmla="*/ 2 w 16"/>
                  <a:gd name="T9" fmla="*/ 12 h 26"/>
                  <a:gd name="T10" fmla="*/ 0 w 16"/>
                  <a:gd name="T11" fmla="*/ 8 h 26"/>
                  <a:gd name="T12" fmla="*/ 0 w 16"/>
                  <a:gd name="T13" fmla="*/ 8 h 26"/>
                  <a:gd name="T14" fmla="*/ 4 w 16"/>
                  <a:gd name="T15" fmla="*/ 2 h 26"/>
                  <a:gd name="T16" fmla="*/ 8 w 16"/>
                  <a:gd name="T17" fmla="*/ 0 h 26"/>
                  <a:gd name="T18" fmla="*/ 12 w 16"/>
                  <a:gd name="T19" fmla="*/ 4 h 26"/>
                  <a:gd name="T20" fmla="*/ 14 w 16"/>
                  <a:gd name="T21" fmla="*/ 12 h 26"/>
                  <a:gd name="T22" fmla="*/ 14 w 16"/>
                  <a:gd name="T23" fmla="*/ 12 h 26"/>
                  <a:gd name="T24" fmla="*/ 16 w 16"/>
                  <a:gd name="T25" fmla="*/ 26 h 26"/>
                  <a:gd name="T26" fmla="*/ 16 w 16"/>
                  <a:gd name="T27" fmla="*/ 26 h 26"/>
                  <a:gd name="T28" fmla="*/ 14 w 16"/>
                  <a:gd name="T29" fmla="*/ 26 h 26"/>
                  <a:gd name="T30" fmla="*/ 14 w 16"/>
                  <a:gd name="T31" fmla="*/ 24 h 26"/>
                  <a:gd name="T32" fmla="*/ 10 w 16"/>
                  <a:gd name="T33" fmla="*/ 18 h 26"/>
                  <a:gd name="T34" fmla="*/ 10 w 16"/>
                  <a:gd name="T3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6">
                    <a:moveTo>
                      <a:pt x="10" y="18"/>
                    </a:moveTo>
                    <a:lnTo>
                      <a:pt x="10" y="18"/>
                    </a:lnTo>
                    <a:lnTo>
                      <a:pt x="8" y="14"/>
                    </a:lnTo>
                    <a:lnTo>
                      <a:pt x="6" y="12"/>
                    </a:lnTo>
                    <a:lnTo>
                      <a:pt x="2" y="12"/>
                    </a:lnTo>
                    <a:lnTo>
                      <a:pt x="0" y="8"/>
                    </a:lnTo>
                    <a:lnTo>
                      <a:pt x="0" y="8"/>
                    </a:lnTo>
                    <a:lnTo>
                      <a:pt x="4" y="2"/>
                    </a:lnTo>
                    <a:lnTo>
                      <a:pt x="8" y="0"/>
                    </a:lnTo>
                    <a:lnTo>
                      <a:pt x="12" y="4"/>
                    </a:lnTo>
                    <a:lnTo>
                      <a:pt x="14" y="12"/>
                    </a:lnTo>
                    <a:lnTo>
                      <a:pt x="14" y="12"/>
                    </a:lnTo>
                    <a:lnTo>
                      <a:pt x="16" y="26"/>
                    </a:lnTo>
                    <a:lnTo>
                      <a:pt x="16" y="26"/>
                    </a:lnTo>
                    <a:lnTo>
                      <a:pt x="14" y="26"/>
                    </a:lnTo>
                    <a:lnTo>
                      <a:pt x="14" y="24"/>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3" name="Freeform 2585">
                <a:extLst>
                  <a:ext uri="{FF2B5EF4-FFF2-40B4-BE49-F238E27FC236}">
                    <a16:creationId xmlns:a16="http://schemas.microsoft.com/office/drawing/2014/main" id="{D36255A6-780F-D692-E0B9-B1EAF5417C6D}"/>
                  </a:ext>
                </a:extLst>
              </p:cNvPr>
              <p:cNvSpPr>
                <a:spLocks/>
              </p:cNvSpPr>
              <p:nvPr/>
            </p:nvSpPr>
            <p:spPr bwMode="auto">
              <a:xfrm>
                <a:off x="5596" y="2245"/>
                <a:ext cx="4" cy="10"/>
              </a:xfrm>
              <a:custGeom>
                <a:avLst/>
                <a:gdLst>
                  <a:gd name="T0" fmla="*/ 2 w 4"/>
                  <a:gd name="T1" fmla="*/ 10 h 10"/>
                  <a:gd name="T2" fmla="*/ 2 w 4"/>
                  <a:gd name="T3" fmla="*/ 10 h 10"/>
                  <a:gd name="T4" fmla="*/ 2 w 4"/>
                  <a:gd name="T5" fmla="*/ 8 h 10"/>
                  <a:gd name="T6" fmla="*/ 0 w 4"/>
                  <a:gd name="T7" fmla="*/ 4 h 10"/>
                  <a:gd name="T8" fmla="*/ 0 w 4"/>
                  <a:gd name="T9" fmla="*/ 4 h 10"/>
                  <a:gd name="T10" fmla="*/ 2 w 4"/>
                  <a:gd name="T11" fmla="*/ 0 h 10"/>
                  <a:gd name="T12" fmla="*/ 2 w 4"/>
                  <a:gd name="T13" fmla="*/ 0 h 10"/>
                  <a:gd name="T14" fmla="*/ 2 w 4"/>
                  <a:gd name="T15" fmla="*/ 0 h 10"/>
                  <a:gd name="T16" fmla="*/ 4 w 4"/>
                  <a:gd name="T17" fmla="*/ 2 h 10"/>
                  <a:gd name="T18" fmla="*/ 4 w 4"/>
                  <a:gd name="T19" fmla="*/ 6 h 10"/>
                  <a:gd name="T20" fmla="*/ 4 w 4"/>
                  <a:gd name="T21" fmla="*/ 6 h 10"/>
                  <a:gd name="T22" fmla="*/ 4 w 4"/>
                  <a:gd name="T23" fmla="*/ 8 h 10"/>
                  <a:gd name="T24" fmla="*/ 2 w 4"/>
                  <a:gd name="T25" fmla="*/ 10 h 10"/>
                  <a:gd name="T26" fmla="*/ 2 w 4"/>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10"/>
                    </a:moveTo>
                    <a:lnTo>
                      <a:pt x="2" y="10"/>
                    </a:lnTo>
                    <a:lnTo>
                      <a:pt x="2" y="8"/>
                    </a:lnTo>
                    <a:lnTo>
                      <a:pt x="0" y="4"/>
                    </a:lnTo>
                    <a:lnTo>
                      <a:pt x="0" y="4"/>
                    </a:lnTo>
                    <a:lnTo>
                      <a:pt x="2" y="0"/>
                    </a:lnTo>
                    <a:lnTo>
                      <a:pt x="2" y="0"/>
                    </a:lnTo>
                    <a:lnTo>
                      <a:pt x="2" y="0"/>
                    </a:lnTo>
                    <a:lnTo>
                      <a:pt x="4" y="2"/>
                    </a:lnTo>
                    <a:lnTo>
                      <a:pt x="4" y="6"/>
                    </a:lnTo>
                    <a:lnTo>
                      <a:pt x="4" y="6"/>
                    </a:lnTo>
                    <a:lnTo>
                      <a:pt x="4" y="8"/>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4" name="Freeform 2586">
                <a:extLst>
                  <a:ext uri="{FF2B5EF4-FFF2-40B4-BE49-F238E27FC236}">
                    <a16:creationId xmlns:a16="http://schemas.microsoft.com/office/drawing/2014/main" id="{8C87D98A-7535-E3C3-85CA-FDFAE3F06384}"/>
                  </a:ext>
                </a:extLst>
              </p:cNvPr>
              <p:cNvSpPr>
                <a:spLocks/>
              </p:cNvSpPr>
              <p:nvPr/>
            </p:nvSpPr>
            <p:spPr bwMode="auto">
              <a:xfrm>
                <a:off x="5578" y="2699"/>
                <a:ext cx="38" cy="28"/>
              </a:xfrm>
              <a:custGeom>
                <a:avLst/>
                <a:gdLst>
                  <a:gd name="T0" fmla="*/ 38 w 38"/>
                  <a:gd name="T1" fmla="*/ 14 h 28"/>
                  <a:gd name="T2" fmla="*/ 38 w 38"/>
                  <a:gd name="T3" fmla="*/ 14 h 28"/>
                  <a:gd name="T4" fmla="*/ 36 w 38"/>
                  <a:gd name="T5" fmla="*/ 24 h 28"/>
                  <a:gd name="T6" fmla="*/ 34 w 38"/>
                  <a:gd name="T7" fmla="*/ 26 h 28"/>
                  <a:gd name="T8" fmla="*/ 30 w 38"/>
                  <a:gd name="T9" fmla="*/ 28 h 28"/>
                  <a:gd name="T10" fmla="*/ 26 w 38"/>
                  <a:gd name="T11" fmla="*/ 28 h 28"/>
                  <a:gd name="T12" fmla="*/ 26 w 38"/>
                  <a:gd name="T13" fmla="*/ 28 h 28"/>
                  <a:gd name="T14" fmla="*/ 24 w 38"/>
                  <a:gd name="T15" fmla="*/ 22 h 28"/>
                  <a:gd name="T16" fmla="*/ 20 w 38"/>
                  <a:gd name="T17" fmla="*/ 20 h 28"/>
                  <a:gd name="T18" fmla="*/ 20 w 38"/>
                  <a:gd name="T19" fmla="*/ 20 h 28"/>
                  <a:gd name="T20" fmla="*/ 18 w 38"/>
                  <a:gd name="T21" fmla="*/ 22 h 28"/>
                  <a:gd name="T22" fmla="*/ 16 w 38"/>
                  <a:gd name="T23" fmla="*/ 20 h 28"/>
                  <a:gd name="T24" fmla="*/ 16 w 38"/>
                  <a:gd name="T25" fmla="*/ 20 h 28"/>
                  <a:gd name="T26" fmla="*/ 12 w 38"/>
                  <a:gd name="T27" fmla="*/ 16 h 28"/>
                  <a:gd name="T28" fmla="*/ 8 w 38"/>
                  <a:gd name="T29" fmla="*/ 16 h 28"/>
                  <a:gd name="T30" fmla="*/ 4 w 38"/>
                  <a:gd name="T31" fmla="*/ 20 h 28"/>
                  <a:gd name="T32" fmla="*/ 0 w 38"/>
                  <a:gd name="T33" fmla="*/ 24 h 28"/>
                  <a:gd name="T34" fmla="*/ 0 w 38"/>
                  <a:gd name="T35" fmla="*/ 24 h 28"/>
                  <a:gd name="T36" fmla="*/ 0 w 38"/>
                  <a:gd name="T37" fmla="*/ 24 h 28"/>
                  <a:gd name="T38" fmla="*/ 0 w 38"/>
                  <a:gd name="T39" fmla="*/ 18 h 28"/>
                  <a:gd name="T40" fmla="*/ 0 w 38"/>
                  <a:gd name="T41" fmla="*/ 16 h 28"/>
                  <a:gd name="T42" fmla="*/ 2 w 38"/>
                  <a:gd name="T43" fmla="*/ 14 h 28"/>
                  <a:gd name="T44" fmla="*/ 2 w 38"/>
                  <a:gd name="T45" fmla="*/ 14 h 28"/>
                  <a:gd name="T46" fmla="*/ 8 w 38"/>
                  <a:gd name="T47" fmla="*/ 8 h 28"/>
                  <a:gd name="T48" fmla="*/ 14 w 38"/>
                  <a:gd name="T49" fmla="*/ 6 h 28"/>
                  <a:gd name="T50" fmla="*/ 26 w 38"/>
                  <a:gd name="T51" fmla="*/ 4 h 28"/>
                  <a:gd name="T52" fmla="*/ 26 w 38"/>
                  <a:gd name="T53" fmla="*/ 4 h 28"/>
                  <a:gd name="T54" fmla="*/ 28 w 38"/>
                  <a:gd name="T55" fmla="*/ 4 h 28"/>
                  <a:gd name="T56" fmla="*/ 30 w 38"/>
                  <a:gd name="T57" fmla="*/ 6 h 28"/>
                  <a:gd name="T58" fmla="*/ 32 w 38"/>
                  <a:gd name="T59" fmla="*/ 6 h 28"/>
                  <a:gd name="T60" fmla="*/ 34 w 38"/>
                  <a:gd name="T61" fmla="*/ 0 h 28"/>
                  <a:gd name="T62" fmla="*/ 34 w 38"/>
                  <a:gd name="T63" fmla="*/ 0 h 28"/>
                  <a:gd name="T64" fmla="*/ 34 w 38"/>
                  <a:gd name="T65" fmla="*/ 0 h 28"/>
                  <a:gd name="T66" fmla="*/ 34 w 38"/>
                  <a:gd name="T67" fmla="*/ 2 h 28"/>
                  <a:gd name="T68" fmla="*/ 36 w 38"/>
                  <a:gd name="T69" fmla="*/ 4 h 28"/>
                  <a:gd name="T70" fmla="*/ 38 w 38"/>
                  <a:gd name="T71" fmla="*/ 14 h 28"/>
                  <a:gd name="T72" fmla="*/ 38 w 38"/>
                  <a:gd name="T7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28">
                    <a:moveTo>
                      <a:pt x="38" y="14"/>
                    </a:moveTo>
                    <a:lnTo>
                      <a:pt x="38" y="14"/>
                    </a:lnTo>
                    <a:lnTo>
                      <a:pt x="36" y="24"/>
                    </a:lnTo>
                    <a:lnTo>
                      <a:pt x="34" y="26"/>
                    </a:lnTo>
                    <a:lnTo>
                      <a:pt x="30" y="28"/>
                    </a:lnTo>
                    <a:lnTo>
                      <a:pt x="26" y="28"/>
                    </a:lnTo>
                    <a:lnTo>
                      <a:pt x="26" y="28"/>
                    </a:lnTo>
                    <a:lnTo>
                      <a:pt x="24" y="22"/>
                    </a:lnTo>
                    <a:lnTo>
                      <a:pt x="20" y="20"/>
                    </a:lnTo>
                    <a:lnTo>
                      <a:pt x="20" y="20"/>
                    </a:lnTo>
                    <a:lnTo>
                      <a:pt x="18" y="22"/>
                    </a:lnTo>
                    <a:lnTo>
                      <a:pt x="16" y="20"/>
                    </a:lnTo>
                    <a:lnTo>
                      <a:pt x="16" y="20"/>
                    </a:lnTo>
                    <a:lnTo>
                      <a:pt x="12" y="16"/>
                    </a:lnTo>
                    <a:lnTo>
                      <a:pt x="8" y="16"/>
                    </a:lnTo>
                    <a:lnTo>
                      <a:pt x="4" y="20"/>
                    </a:lnTo>
                    <a:lnTo>
                      <a:pt x="0" y="24"/>
                    </a:lnTo>
                    <a:lnTo>
                      <a:pt x="0" y="24"/>
                    </a:lnTo>
                    <a:lnTo>
                      <a:pt x="0" y="24"/>
                    </a:lnTo>
                    <a:lnTo>
                      <a:pt x="0" y="18"/>
                    </a:lnTo>
                    <a:lnTo>
                      <a:pt x="0" y="16"/>
                    </a:lnTo>
                    <a:lnTo>
                      <a:pt x="2" y="14"/>
                    </a:lnTo>
                    <a:lnTo>
                      <a:pt x="2" y="14"/>
                    </a:lnTo>
                    <a:lnTo>
                      <a:pt x="8" y="8"/>
                    </a:lnTo>
                    <a:lnTo>
                      <a:pt x="14" y="6"/>
                    </a:lnTo>
                    <a:lnTo>
                      <a:pt x="26" y="4"/>
                    </a:lnTo>
                    <a:lnTo>
                      <a:pt x="26" y="4"/>
                    </a:lnTo>
                    <a:lnTo>
                      <a:pt x="28" y="4"/>
                    </a:lnTo>
                    <a:lnTo>
                      <a:pt x="30" y="6"/>
                    </a:lnTo>
                    <a:lnTo>
                      <a:pt x="32" y="6"/>
                    </a:lnTo>
                    <a:lnTo>
                      <a:pt x="34" y="0"/>
                    </a:lnTo>
                    <a:lnTo>
                      <a:pt x="34" y="0"/>
                    </a:lnTo>
                    <a:lnTo>
                      <a:pt x="34" y="0"/>
                    </a:lnTo>
                    <a:lnTo>
                      <a:pt x="34" y="2"/>
                    </a:lnTo>
                    <a:lnTo>
                      <a:pt x="36" y="4"/>
                    </a:lnTo>
                    <a:lnTo>
                      <a:pt x="38" y="14"/>
                    </a:lnTo>
                    <a:lnTo>
                      <a:pt x="3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5" name="Freeform 2587">
                <a:extLst>
                  <a:ext uri="{FF2B5EF4-FFF2-40B4-BE49-F238E27FC236}">
                    <a16:creationId xmlns:a16="http://schemas.microsoft.com/office/drawing/2014/main" id="{4C576E28-22E5-6F3D-5CEF-19E10BCB96F4}"/>
                  </a:ext>
                </a:extLst>
              </p:cNvPr>
              <p:cNvSpPr>
                <a:spLocks/>
              </p:cNvSpPr>
              <p:nvPr/>
            </p:nvSpPr>
            <p:spPr bwMode="auto">
              <a:xfrm>
                <a:off x="5556" y="2678"/>
                <a:ext cx="22" cy="51"/>
              </a:xfrm>
              <a:custGeom>
                <a:avLst/>
                <a:gdLst>
                  <a:gd name="T0" fmla="*/ 22 w 22"/>
                  <a:gd name="T1" fmla="*/ 45 h 51"/>
                  <a:gd name="T2" fmla="*/ 22 w 22"/>
                  <a:gd name="T3" fmla="*/ 45 h 51"/>
                  <a:gd name="T4" fmla="*/ 20 w 22"/>
                  <a:gd name="T5" fmla="*/ 51 h 51"/>
                  <a:gd name="T6" fmla="*/ 18 w 22"/>
                  <a:gd name="T7" fmla="*/ 51 h 51"/>
                  <a:gd name="T8" fmla="*/ 18 w 22"/>
                  <a:gd name="T9" fmla="*/ 51 h 51"/>
                  <a:gd name="T10" fmla="*/ 12 w 22"/>
                  <a:gd name="T11" fmla="*/ 47 h 51"/>
                  <a:gd name="T12" fmla="*/ 8 w 22"/>
                  <a:gd name="T13" fmla="*/ 41 h 51"/>
                  <a:gd name="T14" fmla="*/ 0 w 22"/>
                  <a:gd name="T15" fmla="*/ 27 h 51"/>
                  <a:gd name="T16" fmla="*/ 0 w 22"/>
                  <a:gd name="T17" fmla="*/ 27 h 51"/>
                  <a:gd name="T18" fmla="*/ 0 w 22"/>
                  <a:gd name="T19" fmla="*/ 23 h 51"/>
                  <a:gd name="T20" fmla="*/ 0 w 22"/>
                  <a:gd name="T21" fmla="*/ 17 h 51"/>
                  <a:gd name="T22" fmla="*/ 0 w 22"/>
                  <a:gd name="T23" fmla="*/ 4 h 51"/>
                  <a:gd name="T24" fmla="*/ 0 w 22"/>
                  <a:gd name="T25" fmla="*/ 4 h 51"/>
                  <a:gd name="T26" fmla="*/ 0 w 22"/>
                  <a:gd name="T27" fmla="*/ 0 h 51"/>
                  <a:gd name="T28" fmla="*/ 2 w 22"/>
                  <a:gd name="T29" fmla="*/ 0 h 51"/>
                  <a:gd name="T30" fmla="*/ 2 w 22"/>
                  <a:gd name="T31" fmla="*/ 0 h 51"/>
                  <a:gd name="T32" fmla="*/ 6 w 22"/>
                  <a:gd name="T33" fmla="*/ 6 h 51"/>
                  <a:gd name="T34" fmla="*/ 8 w 22"/>
                  <a:gd name="T35" fmla="*/ 17 h 51"/>
                  <a:gd name="T36" fmla="*/ 8 w 22"/>
                  <a:gd name="T37" fmla="*/ 17 h 51"/>
                  <a:gd name="T38" fmla="*/ 10 w 22"/>
                  <a:gd name="T39" fmla="*/ 27 h 51"/>
                  <a:gd name="T40" fmla="*/ 12 w 22"/>
                  <a:gd name="T41" fmla="*/ 35 h 51"/>
                  <a:gd name="T42" fmla="*/ 16 w 22"/>
                  <a:gd name="T43" fmla="*/ 43 h 51"/>
                  <a:gd name="T44" fmla="*/ 20 w 22"/>
                  <a:gd name="T45" fmla="*/ 45 h 51"/>
                  <a:gd name="T46" fmla="*/ 22 w 22"/>
                  <a:gd name="T47" fmla="*/ 45 h 51"/>
                  <a:gd name="T48" fmla="*/ 22 w 22"/>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1">
                    <a:moveTo>
                      <a:pt x="22" y="45"/>
                    </a:moveTo>
                    <a:lnTo>
                      <a:pt x="22" y="45"/>
                    </a:lnTo>
                    <a:lnTo>
                      <a:pt x="20" y="51"/>
                    </a:lnTo>
                    <a:lnTo>
                      <a:pt x="18" y="51"/>
                    </a:lnTo>
                    <a:lnTo>
                      <a:pt x="18" y="51"/>
                    </a:lnTo>
                    <a:lnTo>
                      <a:pt x="12" y="47"/>
                    </a:lnTo>
                    <a:lnTo>
                      <a:pt x="8" y="41"/>
                    </a:lnTo>
                    <a:lnTo>
                      <a:pt x="0" y="27"/>
                    </a:lnTo>
                    <a:lnTo>
                      <a:pt x="0" y="27"/>
                    </a:lnTo>
                    <a:lnTo>
                      <a:pt x="0" y="23"/>
                    </a:lnTo>
                    <a:lnTo>
                      <a:pt x="0" y="17"/>
                    </a:lnTo>
                    <a:lnTo>
                      <a:pt x="0" y="4"/>
                    </a:lnTo>
                    <a:lnTo>
                      <a:pt x="0" y="4"/>
                    </a:lnTo>
                    <a:lnTo>
                      <a:pt x="0" y="0"/>
                    </a:lnTo>
                    <a:lnTo>
                      <a:pt x="2" y="0"/>
                    </a:lnTo>
                    <a:lnTo>
                      <a:pt x="2" y="0"/>
                    </a:lnTo>
                    <a:lnTo>
                      <a:pt x="6" y="6"/>
                    </a:lnTo>
                    <a:lnTo>
                      <a:pt x="8" y="17"/>
                    </a:lnTo>
                    <a:lnTo>
                      <a:pt x="8" y="17"/>
                    </a:lnTo>
                    <a:lnTo>
                      <a:pt x="10" y="27"/>
                    </a:lnTo>
                    <a:lnTo>
                      <a:pt x="12" y="35"/>
                    </a:lnTo>
                    <a:lnTo>
                      <a:pt x="16" y="43"/>
                    </a:lnTo>
                    <a:lnTo>
                      <a:pt x="20" y="45"/>
                    </a:lnTo>
                    <a:lnTo>
                      <a:pt x="22" y="45"/>
                    </a:lnTo>
                    <a:lnTo>
                      <a:pt x="2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6" name="Freeform 2588">
                <a:extLst>
                  <a:ext uri="{FF2B5EF4-FFF2-40B4-BE49-F238E27FC236}">
                    <a16:creationId xmlns:a16="http://schemas.microsoft.com/office/drawing/2014/main" id="{06001E32-E13B-E69A-8558-AC1A4A39E394}"/>
                  </a:ext>
                </a:extLst>
              </p:cNvPr>
              <p:cNvSpPr>
                <a:spLocks/>
              </p:cNvSpPr>
              <p:nvPr/>
            </p:nvSpPr>
            <p:spPr bwMode="auto">
              <a:xfrm>
                <a:off x="5478" y="2717"/>
                <a:ext cx="22" cy="20"/>
              </a:xfrm>
              <a:custGeom>
                <a:avLst/>
                <a:gdLst>
                  <a:gd name="T0" fmla="*/ 12 w 22"/>
                  <a:gd name="T1" fmla="*/ 0 h 20"/>
                  <a:gd name="T2" fmla="*/ 12 w 22"/>
                  <a:gd name="T3" fmla="*/ 0 h 20"/>
                  <a:gd name="T4" fmla="*/ 14 w 22"/>
                  <a:gd name="T5" fmla="*/ 4 h 20"/>
                  <a:gd name="T6" fmla="*/ 18 w 22"/>
                  <a:gd name="T7" fmla="*/ 6 h 20"/>
                  <a:gd name="T8" fmla="*/ 20 w 22"/>
                  <a:gd name="T9" fmla="*/ 12 h 20"/>
                  <a:gd name="T10" fmla="*/ 22 w 22"/>
                  <a:gd name="T11" fmla="*/ 20 h 20"/>
                  <a:gd name="T12" fmla="*/ 22 w 22"/>
                  <a:gd name="T13" fmla="*/ 20 h 20"/>
                  <a:gd name="T14" fmla="*/ 18 w 22"/>
                  <a:gd name="T15" fmla="*/ 16 h 20"/>
                  <a:gd name="T16" fmla="*/ 16 w 22"/>
                  <a:gd name="T17" fmla="*/ 14 h 20"/>
                  <a:gd name="T18" fmla="*/ 10 w 22"/>
                  <a:gd name="T19" fmla="*/ 14 h 20"/>
                  <a:gd name="T20" fmla="*/ 6 w 22"/>
                  <a:gd name="T21" fmla="*/ 14 h 20"/>
                  <a:gd name="T22" fmla="*/ 4 w 22"/>
                  <a:gd name="T23" fmla="*/ 12 h 20"/>
                  <a:gd name="T24" fmla="*/ 0 w 22"/>
                  <a:gd name="T25" fmla="*/ 8 h 20"/>
                  <a:gd name="T26" fmla="*/ 0 w 22"/>
                  <a:gd name="T27" fmla="*/ 8 h 20"/>
                  <a:gd name="T28" fmla="*/ 4 w 22"/>
                  <a:gd name="T29" fmla="*/ 8 h 20"/>
                  <a:gd name="T30" fmla="*/ 6 w 22"/>
                  <a:gd name="T31" fmla="*/ 4 h 20"/>
                  <a:gd name="T32" fmla="*/ 10 w 22"/>
                  <a:gd name="T33" fmla="*/ 0 h 20"/>
                  <a:gd name="T34" fmla="*/ 12 w 22"/>
                  <a:gd name="T35" fmla="*/ 0 h 20"/>
                  <a:gd name="T36" fmla="*/ 12 w 22"/>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0">
                    <a:moveTo>
                      <a:pt x="12" y="0"/>
                    </a:moveTo>
                    <a:lnTo>
                      <a:pt x="12" y="0"/>
                    </a:lnTo>
                    <a:lnTo>
                      <a:pt x="14" y="4"/>
                    </a:lnTo>
                    <a:lnTo>
                      <a:pt x="18" y="6"/>
                    </a:lnTo>
                    <a:lnTo>
                      <a:pt x="20" y="12"/>
                    </a:lnTo>
                    <a:lnTo>
                      <a:pt x="22" y="20"/>
                    </a:lnTo>
                    <a:lnTo>
                      <a:pt x="22" y="20"/>
                    </a:lnTo>
                    <a:lnTo>
                      <a:pt x="18" y="16"/>
                    </a:lnTo>
                    <a:lnTo>
                      <a:pt x="16" y="14"/>
                    </a:lnTo>
                    <a:lnTo>
                      <a:pt x="10" y="14"/>
                    </a:lnTo>
                    <a:lnTo>
                      <a:pt x="6" y="14"/>
                    </a:lnTo>
                    <a:lnTo>
                      <a:pt x="4" y="12"/>
                    </a:lnTo>
                    <a:lnTo>
                      <a:pt x="0" y="8"/>
                    </a:lnTo>
                    <a:lnTo>
                      <a:pt x="0" y="8"/>
                    </a:lnTo>
                    <a:lnTo>
                      <a:pt x="4" y="8"/>
                    </a:lnTo>
                    <a:lnTo>
                      <a:pt x="6" y="4"/>
                    </a:lnTo>
                    <a:lnTo>
                      <a:pt x="10"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7" name="Freeform 2589">
                <a:extLst>
                  <a:ext uri="{FF2B5EF4-FFF2-40B4-BE49-F238E27FC236}">
                    <a16:creationId xmlns:a16="http://schemas.microsoft.com/office/drawing/2014/main" id="{6BB23286-CD07-293E-ADBF-3F498799EE19}"/>
                  </a:ext>
                </a:extLst>
              </p:cNvPr>
              <p:cNvSpPr>
                <a:spLocks/>
              </p:cNvSpPr>
              <p:nvPr/>
            </p:nvSpPr>
            <p:spPr bwMode="auto">
              <a:xfrm>
                <a:off x="5516" y="2697"/>
                <a:ext cx="12" cy="20"/>
              </a:xfrm>
              <a:custGeom>
                <a:avLst/>
                <a:gdLst>
                  <a:gd name="T0" fmla="*/ 10 w 12"/>
                  <a:gd name="T1" fmla="*/ 20 h 20"/>
                  <a:gd name="T2" fmla="*/ 10 w 12"/>
                  <a:gd name="T3" fmla="*/ 20 h 20"/>
                  <a:gd name="T4" fmla="*/ 4 w 12"/>
                  <a:gd name="T5" fmla="*/ 20 h 20"/>
                  <a:gd name="T6" fmla="*/ 2 w 12"/>
                  <a:gd name="T7" fmla="*/ 18 h 20"/>
                  <a:gd name="T8" fmla="*/ 0 w 12"/>
                  <a:gd name="T9" fmla="*/ 18 h 20"/>
                  <a:gd name="T10" fmla="*/ 0 w 12"/>
                  <a:gd name="T11" fmla="*/ 18 h 20"/>
                  <a:gd name="T12" fmla="*/ 0 w 12"/>
                  <a:gd name="T13" fmla="*/ 14 h 20"/>
                  <a:gd name="T14" fmla="*/ 0 w 12"/>
                  <a:gd name="T15" fmla="*/ 12 h 20"/>
                  <a:gd name="T16" fmla="*/ 0 w 12"/>
                  <a:gd name="T17" fmla="*/ 12 h 20"/>
                  <a:gd name="T18" fmla="*/ 2 w 12"/>
                  <a:gd name="T19" fmla="*/ 4 h 20"/>
                  <a:gd name="T20" fmla="*/ 4 w 12"/>
                  <a:gd name="T21" fmla="*/ 0 h 20"/>
                  <a:gd name="T22" fmla="*/ 8 w 12"/>
                  <a:gd name="T23" fmla="*/ 0 h 20"/>
                  <a:gd name="T24" fmla="*/ 12 w 12"/>
                  <a:gd name="T25" fmla="*/ 4 h 20"/>
                  <a:gd name="T26" fmla="*/ 12 w 12"/>
                  <a:gd name="T27" fmla="*/ 4 h 20"/>
                  <a:gd name="T28" fmla="*/ 10 w 12"/>
                  <a:gd name="T29" fmla="*/ 12 h 20"/>
                  <a:gd name="T30" fmla="*/ 10 w 12"/>
                  <a:gd name="T31" fmla="*/ 20 h 20"/>
                  <a:gd name="T32" fmla="*/ 10 w 12"/>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10" y="20"/>
                    </a:moveTo>
                    <a:lnTo>
                      <a:pt x="10" y="20"/>
                    </a:lnTo>
                    <a:lnTo>
                      <a:pt x="4" y="20"/>
                    </a:lnTo>
                    <a:lnTo>
                      <a:pt x="2" y="18"/>
                    </a:lnTo>
                    <a:lnTo>
                      <a:pt x="0" y="18"/>
                    </a:lnTo>
                    <a:lnTo>
                      <a:pt x="0" y="18"/>
                    </a:lnTo>
                    <a:lnTo>
                      <a:pt x="0" y="14"/>
                    </a:lnTo>
                    <a:lnTo>
                      <a:pt x="0" y="12"/>
                    </a:lnTo>
                    <a:lnTo>
                      <a:pt x="0" y="12"/>
                    </a:lnTo>
                    <a:lnTo>
                      <a:pt x="2" y="4"/>
                    </a:lnTo>
                    <a:lnTo>
                      <a:pt x="4" y="0"/>
                    </a:lnTo>
                    <a:lnTo>
                      <a:pt x="8" y="0"/>
                    </a:lnTo>
                    <a:lnTo>
                      <a:pt x="12" y="4"/>
                    </a:lnTo>
                    <a:lnTo>
                      <a:pt x="12" y="4"/>
                    </a:lnTo>
                    <a:lnTo>
                      <a:pt x="10" y="12"/>
                    </a:lnTo>
                    <a:lnTo>
                      <a:pt x="10" y="2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8" name="Freeform 2590">
                <a:extLst>
                  <a:ext uri="{FF2B5EF4-FFF2-40B4-BE49-F238E27FC236}">
                    <a16:creationId xmlns:a16="http://schemas.microsoft.com/office/drawing/2014/main" id="{169DCF89-2048-DB5A-A8D7-D2F9FF574807}"/>
                  </a:ext>
                </a:extLst>
              </p:cNvPr>
              <p:cNvSpPr>
                <a:spLocks/>
              </p:cNvSpPr>
              <p:nvPr/>
            </p:nvSpPr>
            <p:spPr bwMode="auto">
              <a:xfrm>
                <a:off x="5468" y="2721"/>
                <a:ext cx="8" cy="14"/>
              </a:xfrm>
              <a:custGeom>
                <a:avLst/>
                <a:gdLst>
                  <a:gd name="T0" fmla="*/ 0 w 8"/>
                  <a:gd name="T1" fmla="*/ 10 h 14"/>
                  <a:gd name="T2" fmla="*/ 0 w 8"/>
                  <a:gd name="T3" fmla="*/ 10 h 14"/>
                  <a:gd name="T4" fmla="*/ 2 w 8"/>
                  <a:gd name="T5" fmla="*/ 2 h 14"/>
                  <a:gd name="T6" fmla="*/ 4 w 8"/>
                  <a:gd name="T7" fmla="*/ 0 h 14"/>
                  <a:gd name="T8" fmla="*/ 6 w 8"/>
                  <a:gd name="T9" fmla="*/ 2 h 14"/>
                  <a:gd name="T10" fmla="*/ 6 w 8"/>
                  <a:gd name="T11" fmla="*/ 2 h 14"/>
                  <a:gd name="T12" fmla="*/ 8 w 8"/>
                  <a:gd name="T13" fmla="*/ 6 h 14"/>
                  <a:gd name="T14" fmla="*/ 8 w 8"/>
                  <a:gd name="T15" fmla="*/ 10 h 14"/>
                  <a:gd name="T16" fmla="*/ 8 w 8"/>
                  <a:gd name="T17" fmla="*/ 10 h 14"/>
                  <a:gd name="T18" fmla="*/ 6 w 8"/>
                  <a:gd name="T19" fmla="*/ 14 h 14"/>
                  <a:gd name="T20" fmla="*/ 4 w 8"/>
                  <a:gd name="T21" fmla="*/ 14 h 14"/>
                  <a:gd name="T22" fmla="*/ 0 w 8"/>
                  <a:gd name="T23" fmla="*/ 10 h 14"/>
                  <a:gd name="T24" fmla="*/ 0 w 8"/>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10"/>
                    </a:moveTo>
                    <a:lnTo>
                      <a:pt x="0" y="10"/>
                    </a:lnTo>
                    <a:lnTo>
                      <a:pt x="2" y="2"/>
                    </a:lnTo>
                    <a:lnTo>
                      <a:pt x="4" y="0"/>
                    </a:lnTo>
                    <a:lnTo>
                      <a:pt x="6" y="2"/>
                    </a:lnTo>
                    <a:lnTo>
                      <a:pt x="6" y="2"/>
                    </a:lnTo>
                    <a:lnTo>
                      <a:pt x="8" y="6"/>
                    </a:lnTo>
                    <a:lnTo>
                      <a:pt x="8" y="10"/>
                    </a:lnTo>
                    <a:lnTo>
                      <a:pt x="8" y="10"/>
                    </a:lnTo>
                    <a:lnTo>
                      <a:pt x="6" y="14"/>
                    </a:lnTo>
                    <a:lnTo>
                      <a:pt x="4"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9" name="Freeform 2591">
                <a:extLst>
                  <a:ext uri="{FF2B5EF4-FFF2-40B4-BE49-F238E27FC236}">
                    <a16:creationId xmlns:a16="http://schemas.microsoft.com/office/drawing/2014/main" id="{5F0E64FD-08B0-30A4-2920-28A41480554B}"/>
                  </a:ext>
                </a:extLst>
              </p:cNvPr>
              <p:cNvSpPr>
                <a:spLocks/>
              </p:cNvSpPr>
              <p:nvPr/>
            </p:nvSpPr>
            <p:spPr bwMode="auto">
              <a:xfrm>
                <a:off x="5524" y="2701"/>
                <a:ext cx="6" cy="18"/>
              </a:xfrm>
              <a:custGeom>
                <a:avLst/>
                <a:gdLst>
                  <a:gd name="T0" fmla="*/ 2 w 6"/>
                  <a:gd name="T1" fmla="*/ 16 h 18"/>
                  <a:gd name="T2" fmla="*/ 2 w 6"/>
                  <a:gd name="T3" fmla="*/ 16 h 18"/>
                  <a:gd name="T4" fmla="*/ 0 w 6"/>
                  <a:gd name="T5" fmla="*/ 6 h 18"/>
                  <a:gd name="T6" fmla="*/ 0 w 6"/>
                  <a:gd name="T7" fmla="*/ 2 h 18"/>
                  <a:gd name="T8" fmla="*/ 4 w 6"/>
                  <a:gd name="T9" fmla="*/ 0 h 18"/>
                  <a:gd name="T10" fmla="*/ 4 w 6"/>
                  <a:gd name="T11" fmla="*/ 0 h 18"/>
                  <a:gd name="T12" fmla="*/ 4 w 6"/>
                  <a:gd name="T13" fmla="*/ 4 h 18"/>
                  <a:gd name="T14" fmla="*/ 6 w 6"/>
                  <a:gd name="T15" fmla="*/ 8 h 18"/>
                  <a:gd name="T16" fmla="*/ 6 w 6"/>
                  <a:gd name="T17" fmla="*/ 8 h 18"/>
                  <a:gd name="T18" fmla="*/ 6 w 6"/>
                  <a:gd name="T19" fmla="*/ 16 h 18"/>
                  <a:gd name="T20" fmla="*/ 6 w 6"/>
                  <a:gd name="T21" fmla="*/ 18 h 18"/>
                  <a:gd name="T22" fmla="*/ 4 w 6"/>
                  <a:gd name="T23" fmla="*/ 18 h 18"/>
                  <a:gd name="T24" fmla="*/ 4 w 6"/>
                  <a:gd name="T25" fmla="*/ 18 h 18"/>
                  <a:gd name="T26" fmla="*/ 2 w 6"/>
                  <a:gd name="T27" fmla="*/ 16 h 18"/>
                  <a:gd name="T28" fmla="*/ 2 w 6"/>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2" y="16"/>
                    </a:moveTo>
                    <a:lnTo>
                      <a:pt x="2" y="16"/>
                    </a:lnTo>
                    <a:lnTo>
                      <a:pt x="0" y="6"/>
                    </a:lnTo>
                    <a:lnTo>
                      <a:pt x="0" y="2"/>
                    </a:lnTo>
                    <a:lnTo>
                      <a:pt x="4" y="0"/>
                    </a:lnTo>
                    <a:lnTo>
                      <a:pt x="4" y="0"/>
                    </a:lnTo>
                    <a:lnTo>
                      <a:pt x="4" y="4"/>
                    </a:lnTo>
                    <a:lnTo>
                      <a:pt x="6" y="8"/>
                    </a:lnTo>
                    <a:lnTo>
                      <a:pt x="6" y="8"/>
                    </a:lnTo>
                    <a:lnTo>
                      <a:pt x="6" y="16"/>
                    </a:lnTo>
                    <a:lnTo>
                      <a:pt x="6" y="18"/>
                    </a:lnTo>
                    <a:lnTo>
                      <a:pt x="4" y="18"/>
                    </a:lnTo>
                    <a:lnTo>
                      <a:pt x="4" y="1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0" name="Freeform 2592">
                <a:extLst>
                  <a:ext uri="{FF2B5EF4-FFF2-40B4-BE49-F238E27FC236}">
                    <a16:creationId xmlns:a16="http://schemas.microsoft.com/office/drawing/2014/main" id="{07DFC774-8ACB-3B27-68A2-41EE8D50E639}"/>
                  </a:ext>
                </a:extLst>
              </p:cNvPr>
              <p:cNvSpPr>
                <a:spLocks/>
              </p:cNvSpPr>
              <p:nvPr/>
            </p:nvSpPr>
            <p:spPr bwMode="auto">
              <a:xfrm>
                <a:off x="5442" y="2107"/>
                <a:ext cx="46" cy="54"/>
              </a:xfrm>
              <a:custGeom>
                <a:avLst/>
                <a:gdLst>
                  <a:gd name="T0" fmla="*/ 0 w 46"/>
                  <a:gd name="T1" fmla="*/ 0 h 54"/>
                  <a:gd name="T2" fmla="*/ 0 w 46"/>
                  <a:gd name="T3" fmla="*/ 0 h 54"/>
                  <a:gd name="T4" fmla="*/ 4 w 46"/>
                  <a:gd name="T5" fmla="*/ 2 h 54"/>
                  <a:gd name="T6" fmla="*/ 8 w 46"/>
                  <a:gd name="T7" fmla="*/ 2 h 54"/>
                  <a:gd name="T8" fmla="*/ 12 w 46"/>
                  <a:gd name="T9" fmla="*/ 4 h 54"/>
                  <a:gd name="T10" fmla="*/ 16 w 46"/>
                  <a:gd name="T11" fmla="*/ 10 h 54"/>
                  <a:gd name="T12" fmla="*/ 16 w 46"/>
                  <a:gd name="T13" fmla="*/ 10 h 54"/>
                  <a:gd name="T14" fmla="*/ 16 w 46"/>
                  <a:gd name="T15" fmla="*/ 4 h 54"/>
                  <a:gd name="T16" fmla="*/ 16 w 46"/>
                  <a:gd name="T17" fmla="*/ 4 h 54"/>
                  <a:gd name="T18" fmla="*/ 20 w 46"/>
                  <a:gd name="T19" fmla="*/ 12 h 54"/>
                  <a:gd name="T20" fmla="*/ 22 w 46"/>
                  <a:gd name="T21" fmla="*/ 16 h 54"/>
                  <a:gd name="T22" fmla="*/ 24 w 46"/>
                  <a:gd name="T23" fmla="*/ 18 h 54"/>
                  <a:gd name="T24" fmla="*/ 24 w 46"/>
                  <a:gd name="T25" fmla="*/ 18 h 54"/>
                  <a:gd name="T26" fmla="*/ 30 w 46"/>
                  <a:gd name="T27" fmla="*/ 14 h 54"/>
                  <a:gd name="T28" fmla="*/ 30 w 46"/>
                  <a:gd name="T29" fmla="*/ 14 h 54"/>
                  <a:gd name="T30" fmla="*/ 32 w 46"/>
                  <a:gd name="T31" fmla="*/ 10 h 54"/>
                  <a:gd name="T32" fmla="*/ 34 w 46"/>
                  <a:gd name="T33" fmla="*/ 10 h 54"/>
                  <a:gd name="T34" fmla="*/ 38 w 46"/>
                  <a:gd name="T35" fmla="*/ 14 h 54"/>
                  <a:gd name="T36" fmla="*/ 46 w 46"/>
                  <a:gd name="T37" fmla="*/ 26 h 54"/>
                  <a:gd name="T38" fmla="*/ 46 w 46"/>
                  <a:gd name="T39" fmla="*/ 26 h 54"/>
                  <a:gd name="T40" fmla="*/ 46 w 46"/>
                  <a:gd name="T41" fmla="*/ 28 h 54"/>
                  <a:gd name="T42" fmla="*/ 46 w 46"/>
                  <a:gd name="T43" fmla="*/ 32 h 54"/>
                  <a:gd name="T44" fmla="*/ 44 w 46"/>
                  <a:gd name="T45" fmla="*/ 42 h 54"/>
                  <a:gd name="T46" fmla="*/ 44 w 46"/>
                  <a:gd name="T47" fmla="*/ 42 h 54"/>
                  <a:gd name="T48" fmla="*/ 38 w 46"/>
                  <a:gd name="T49" fmla="*/ 44 h 54"/>
                  <a:gd name="T50" fmla="*/ 34 w 46"/>
                  <a:gd name="T51" fmla="*/ 46 h 54"/>
                  <a:gd name="T52" fmla="*/ 30 w 46"/>
                  <a:gd name="T53" fmla="*/ 48 h 54"/>
                  <a:gd name="T54" fmla="*/ 24 w 46"/>
                  <a:gd name="T55" fmla="*/ 52 h 54"/>
                  <a:gd name="T56" fmla="*/ 24 w 46"/>
                  <a:gd name="T57" fmla="*/ 52 h 54"/>
                  <a:gd name="T58" fmla="*/ 24 w 46"/>
                  <a:gd name="T59" fmla="*/ 54 h 54"/>
                  <a:gd name="T60" fmla="*/ 22 w 46"/>
                  <a:gd name="T61" fmla="*/ 54 h 54"/>
                  <a:gd name="T62" fmla="*/ 20 w 46"/>
                  <a:gd name="T63" fmla="*/ 52 h 54"/>
                  <a:gd name="T64" fmla="*/ 18 w 46"/>
                  <a:gd name="T65" fmla="*/ 48 h 54"/>
                  <a:gd name="T66" fmla="*/ 16 w 46"/>
                  <a:gd name="T67" fmla="*/ 48 h 54"/>
                  <a:gd name="T68" fmla="*/ 16 w 46"/>
                  <a:gd name="T69" fmla="*/ 48 h 54"/>
                  <a:gd name="T70" fmla="*/ 14 w 46"/>
                  <a:gd name="T71" fmla="*/ 48 h 54"/>
                  <a:gd name="T72" fmla="*/ 12 w 46"/>
                  <a:gd name="T73" fmla="*/ 46 h 54"/>
                  <a:gd name="T74" fmla="*/ 12 w 46"/>
                  <a:gd name="T75" fmla="*/ 42 h 54"/>
                  <a:gd name="T76" fmla="*/ 12 w 46"/>
                  <a:gd name="T77" fmla="*/ 36 h 54"/>
                  <a:gd name="T78" fmla="*/ 12 w 46"/>
                  <a:gd name="T79" fmla="*/ 36 h 54"/>
                  <a:gd name="T80" fmla="*/ 12 w 46"/>
                  <a:gd name="T81" fmla="*/ 32 h 54"/>
                  <a:gd name="T82" fmla="*/ 10 w 46"/>
                  <a:gd name="T83" fmla="*/ 32 h 54"/>
                  <a:gd name="T84" fmla="*/ 10 w 46"/>
                  <a:gd name="T85" fmla="*/ 32 h 54"/>
                  <a:gd name="T86" fmla="*/ 6 w 46"/>
                  <a:gd name="T87" fmla="*/ 32 h 54"/>
                  <a:gd name="T88" fmla="*/ 2 w 46"/>
                  <a:gd name="T89" fmla="*/ 30 h 54"/>
                  <a:gd name="T90" fmla="*/ 2 w 46"/>
                  <a:gd name="T91" fmla="*/ 22 h 54"/>
                  <a:gd name="T92" fmla="*/ 2 w 46"/>
                  <a:gd name="T93" fmla="*/ 10 h 54"/>
                  <a:gd name="T94" fmla="*/ 2 w 46"/>
                  <a:gd name="T95" fmla="*/ 10 h 54"/>
                  <a:gd name="T96" fmla="*/ 0 w 46"/>
                  <a:gd name="T97" fmla="*/ 0 h 54"/>
                  <a:gd name="T98" fmla="*/ 0 w 46"/>
                  <a:gd name="T9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54">
                    <a:moveTo>
                      <a:pt x="0" y="0"/>
                    </a:moveTo>
                    <a:lnTo>
                      <a:pt x="0" y="0"/>
                    </a:lnTo>
                    <a:lnTo>
                      <a:pt x="4" y="2"/>
                    </a:lnTo>
                    <a:lnTo>
                      <a:pt x="8" y="2"/>
                    </a:lnTo>
                    <a:lnTo>
                      <a:pt x="12" y="4"/>
                    </a:lnTo>
                    <a:lnTo>
                      <a:pt x="16" y="10"/>
                    </a:lnTo>
                    <a:lnTo>
                      <a:pt x="16" y="10"/>
                    </a:lnTo>
                    <a:lnTo>
                      <a:pt x="16" y="4"/>
                    </a:lnTo>
                    <a:lnTo>
                      <a:pt x="16" y="4"/>
                    </a:lnTo>
                    <a:lnTo>
                      <a:pt x="20" y="12"/>
                    </a:lnTo>
                    <a:lnTo>
                      <a:pt x="22" y="16"/>
                    </a:lnTo>
                    <a:lnTo>
                      <a:pt x="24" y="18"/>
                    </a:lnTo>
                    <a:lnTo>
                      <a:pt x="24" y="18"/>
                    </a:lnTo>
                    <a:lnTo>
                      <a:pt x="30" y="14"/>
                    </a:lnTo>
                    <a:lnTo>
                      <a:pt x="30" y="14"/>
                    </a:lnTo>
                    <a:lnTo>
                      <a:pt x="32" y="10"/>
                    </a:lnTo>
                    <a:lnTo>
                      <a:pt x="34" y="10"/>
                    </a:lnTo>
                    <a:lnTo>
                      <a:pt x="38" y="14"/>
                    </a:lnTo>
                    <a:lnTo>
                      <a:pt x="46" y="26"/>
                    </a:lnTo>
                    <a:lnTo>
                      <a:pt x="46" y="26"/>
                    </a:lnTo>
                    <a:lnTo>
                      <a:pt x="46" y="28"/>
                    </a:lnTo>
                    <a:lnTo>
                      <a:pt x="46" y="32"/>
                    </a:lnTo>
                    <a:lnTo>
                      <a:pt x="44" y="42"/>
                    </a:lnTo>
                    <a:lnTo>
                      <a:pt x="44" y="42"/>
                    </a:lnTo>
                    <a:lnTo>
                      <a:pt x="38" y="44"/>
                    </a:lnTo>
                    <a:lnTo>
                      <a:pt x="34" y="46"/>
                    </a:lnTo>
                    <a:lnTo>
                      <a:pt x="30" y="48"/>
                    </a:lnTo>
                    <a:lnTo>
                      <a:pt x="24" y="52"/>
                    </a:lnTo>
                    <a:lnTo>
                      <a:pt x="24" y="52"/>
                    </a:lnTo>
                    <a:lnTo>
                      <a:pt x="24" y="54"/>
                    </a:lnTo>
                    <a:lnTo>
                      <a:pt x="22" y="54"/>
                    </a:lnTo>
                    <a:lnTo>
                      <a:pt x="20" y="52"/>
                    </a:lnTo>
                    <a:lnTo>
                      <a:pt x="18" y="48"/>
                    </a:lnTo>
                    <a:lnTo>
                      <a:pt x="16" y="48"/>
                    </a:lnTo>
                    <a:lnTo>
                      <a:pt x="16" y="48"/>
                    </a:lnTo>
                    <a:lnTo>
                      <a:pt x="14" y="48"/>
                    </a:lnTo>
                    <a:lnTo>
                      <a:pt x="12" y="46"/>
                    </a:lnTo>
                    <a:lnTo>
                      <a:pt x="12" y="42"/>
                    </a:lnTo>
                    <a:lnTo>
                      <a:pt x="12" y="36"/>
                    </a:lnTo>
                    <a:lnTo>
                      <a:pt x="12" y="36"/>
                    </a:lnTo>
                    <a:lnTo>
                      <a:pt x="12" y="32"/>
                    </a:lnTo>
                    <a:lnTo>
                      <a:pt x="10" y="32"/>
                    </a:lnTo>
                    <a:lnTo>
                      <a:pt x="10" y="32"/>
                    </a:lnTo>
                    <a:lnTo>
                      <a:pt x="6" y="32"/>
                    </a:lnTo>
                    <a:lnTo>
                      <a:pt x="2" y="30"/>
                    </a:lnTo>
                    <a:lnTo>
                      <a:pt x="2" y="22"/>
                    </a:lnTo>
                    <a:lnTo>
                      <a:pt x="2" y="10"/>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1" name="Freeform 2593">
                <a:extLst>
                  <a:ext uri="{FF2B5EF4-FFF2-40B4-BE49-F238E27FC236}">
                    <a16:creationId xmlns:a16="http://schemas.microsoft.com/office/drawing/2014/main" id="{C522C61F-6218-22DE-5675-F8BF1286493E}"/>
                  </a:ext>
                </a:extLst>
              </p:cNvPr>
              <p:cNvSpPr>
                <a:spLocks/>
              </p:cNvSpPr>
              <p:nvPr/>
            </p:nvSpPr>
            <p:spPr bwMode="auto">
              <a:xfrm>
                <a:off x="5486" y="2099"/>
                <a:ext cx="38" cy="86"/>
              </a:xfrm>
              <a:custGeom>
                <a:avLst/>
                <a:gdLst>
                  <a:gd name="T0" fmla="*/ 26 w 38"/>
                  <a:gd name="T1" fmla="*/ 68 h 86"/>
                  <a:gd name="T2" fmla="*/ 22 w 38"/>
                  <a:gd name="T3" fmla="*/ 62 h 86"/>
                  <a:gd name="T4" fmla="*/ 16 w 38"/>
                  <a:gd name="T5" fmla="*/ 66 h 86"/>
                  <a:gd name="T6" fmla="*/ 8 w 38"/>
                  <a:gd name="T7" fmla="*/ 74 h 86"/>
                  <a:gd name="T8" fmla="*/ 4 w 38"/>
                  <a:gd name="T9" fmla="*/ 60 h 86"/>
                  <a:gd name="T10" fmla="*/ 2 w 38"/>
                  <a:gd name="T11" fmla="*/ 56 h 86"/>
                  <a:gd name="T12" fmla="*/ 0 w 38"/>
                  <a:gd name="T13" fmla="*/ 50 h 86"/>
                  <a:gd name="T14" fmla="*/ 6 w 38"/>
                  <a:gd name="T15" fmla="*/ 52 h 86"/>
                  <a:gd name="T16" fmla="*/ 8 w 38"/>
                  <a:gd name="T17" fmla="*/ 56 h 86"/>
                  <a:gd name="T18" fmla="*/ 10 w 38"/>
                  <a:gd name="T19" fmla="*/ 58 h 86"/>
                  <a:gd name="T20" fmla="*/ 12 w 38"/>
                  <a:gd name="T21" fmla="*/ 54 h 86"/>
                  <a:gd name="T22" fmla="*/ 14 w 38"/>
                  <a:gd name="T23" fmla="*/ 46 h 86"/>
                  <a:gd name="T24" fmla="*/ 12 w 38"/>
                  <a:gd name="T25" fmla="*/ 36 h 86"/>
                  <a:gd name="T26" fmla="*/ 16 w 38"/>
                  <a:gd name="T27" fmla="*/ 26 h 86"/>
                  <a:gd name="T28" fmla="*/ 16 w 38"/>
                  <a:gd name="T29" fmla="*/ 20 h 86"/>
                  <a:gd name="T30" fmla="*/ 16 w 38"/>
                  <a:gd name="T31" fmla="*/ 14 h 86"/>
                  <a:gd name="T32" fmla="*/ 14 w 38"/>
                  <a:gd name="T33" fmla="*/ 4 h 86"/>
                  <a:gd name="T34" fmla="*/ 16 w 38"/>
                  <a:gd name="T35" fmla="*/ 2 h 86"/>
                  <a:gd name="T36" fmla="*/ 18 w 38"/>
                  <a:gd name="T37" fmla="*/ 0 h 86"/>
                  <a:gd name="T38" fmla="*/ 20 w 38"/>
                  <a:gd name="T39" fmla="*/ 2 h 86"/>
                  <a:gd name="T40" fmla="*/ 28 w 38"/>
                  <a:gd name="T41" fmla="*/ 16 h 86"/>
                  <a:gd name="T42" fmla="*/ 30 w 38"/>
                  <a:gd name="T43" fmla="*/ 22 h 86"/>
                  <a:gd name="T44" fmla="*/ 28 w 38"/>
                  <a:gd name="T45" fmla="*/ 24 h 86"/>
                  <a:gd name="T46" fmla="*/ 24 w 38"/>
                  <a:gd name="T47" fmla="*/ 24 h 86"/>
                  <a:gd name="T48" fmla="*/ 20 w 38"/>
                  <a:gd name="T49" fmla="*/ 24 h 86"/>
                  <a:gd name="T50" fmla="*/ 20 w 38"/>
                  <a:gd name="T51" fmla="*/ 28 h 86"/>
                  <a:gd name="T52" fmla="*/ 22 w 38"/>
                  <a:gd name="T53" fmla="*/ 44 h 86"/>
                  <a:gd name="T54" fmla="*/ 26 w 38"/>
                  <a:gd name="T55" fmla="*/ 46 h 86"/>
                  <a:gd name="T56" fmla="*/ 28 w 38"/>
                  <a:gd name="T57" fmla="*/ 46 h 86"/>
                  <a:gd name="T58" fmla="*/ 38 w 38"/>
                  <a:gd name="T59" fmla="*/ 54 h 86"/>
                  <a:gd name="T60" fmla="*/ 36 w 38"/>
                  <a:gd name="T61" fmla="*/ 68 h 86"/>
                  <a:gd name="T62" fmla="*/ 38 w 38"/>
                  <a:gd name="T63" fmla="*/ 86 h 86"/>
                  <a:gd name="T64" fmla="*/ 32 w 38"/>
                  <a:gd name="T65" fmla="*/ 72 h 86"/>
                  <a:gd name="T66" fmla="*/ 28 w 38"/>
                  <a:gd name="T67" fmla="*/ 66 h 86"/>
                  <a:gd name="T68" fmla="*/ 26 w 38"/>
                  <a:gd name="T69" fmla="*/ 6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86">
                    <a:moveTo>
                      <a:pt x="26" y="68"/>
                    </a:moveTo>
                    <a:lnTo>
                      <a:pt x="26" y="68"/>
                    </a:lnTo>
                    <a:lnTo>
                      <a:pt x="24" y="62"/>
                    </a:lnTo>
                    <a:lnTo>
                      <a:pt x="22" y="62"/>
                    </a:lnTo>
                    <a:lnTo>
                      <a:pt x="16" y="66"/>
                    </a:lnTo>
                    <a:lnTo>
                      <a:pt x="16" y="66"/>
                    </a:lnTo>
                    <a:lnTo>
                      <a:pt x="12" y="74"/>
                    </a:lnTo>
                    <a:lnTo>
                      <a:pt x="8" y="74"/>
                    </a:lnTo>
                    <a:lnTo>
                      <a:pt x="6" y="70"/>
                    </a:lnTo>
                    <a:lnTo>
                      <a:pt x="4" y="60"/>
                    </a:lnTo>
                    <a:lnTo>
                      <a:pt x="4" y="60"/>
                    </a:lnTo>
                    <a:lnTo>
                      <a:pt x="2" y="56"/>
                    </a:lnTo>
                    <a:lnTo>
                      <a:pt x="0" y="50"/>
                    </a:lnTo>
                    <a:lnTo>
                      <a:pt x="0" y="50"/>
                    </a:lnTo>
                    <a:lnTo>
                      <a:pt x="4" y="50"/>
                    </a:lnTo>
                    <a:lnTo>
                      <a:pt x="6" y="52"/>
                    </a:lnTo>
                    <a:lnTo>
                      <a:pt x="8" y="56"/>
                    </a:lnTo>
                    <a:lnTo>
                      <a:pt x="8" y="56"/>
                    </a:lnTo>
                    <a:lnTo>
                      <a:pt x="8" y="58"/>
                    </a:lnTo>
                    <a:lnTo>
                      <a:pt x="10" y="58"/>
                    </a:lnTo>
                    <a:lnTo>
                      <a:pt x="12" y="54"/>
                    </a:lnTo>
                    <a:lnTo>
                      <a:pt x="12" y="54"/>
                    </a:lnTo>
                    <a:lnTo>
                      <a:pt x="14" y="52"/>
                    </a:lnTo>
                    <a:lnTo>
                      <a:pt x="14" y="46"/>
                    </a:lnTo>
                    <a:lnTo>
                      <a:pt x="14" y="46"/>
                    </a:lnTo>
                    <a:lnTo>
                      <a:pt x="12" y="36"/>
                    </a:lnTo>
                    <a:lnTo>
                      <a:pt x="14" y="30"/>
                    </a:lnTo>
                    <a:lnTo>
                      <a:pt x="16" y="26"/>
                    </a:lnTo>
                    <a:lnTo>
                      <a:pt x="16" y="26"/>
                    </a:lnTo>
                    <a:lnTo>
                      <a:pt x="16" y="20"/>
                    </a:lnTo>
                    <a:lnTo>
                      <a:pt x="16" y="14"/>
                    </a:lnTo>
                    <a:lnTo>
                      <a:pt x="16" y="14"/>
                    </a:lnTo>
                    <a:lnTo>
                      <a:pt x="14" y="10"/>
                    </a:lnTo>
                    <a:lnTo>
                      <a:pt x="14" y="4"/>
                    </a:lnTo>
                    <a:lnTo>
                      <a:pt x="14" y="4"/>
                    </a:lnTo>
                    <a:lnTo>
                      <a:pt x="16" y="2"/>
                    </a:lnTo>
                    <a:lnTo>
                      <a:pt x="16" y="0"/>
                    </a:lnTo>
                    <a:lnTo>
                      <a:pt x="18" y="0"/>
                    </a:lnTo>
                    <a:lnTo>
                      <a:pt x="20" y="2"/>
                    </a:lnTo>
                    <a:lnTo>
                      <a:pt x="20" y="2"/>
                    </a:lnTo>
                    <a:lnTo>
                      <a:pt x="24" y="12"/>
                    </a:lnTo>
                    <a:lnTo>
                      <a:pt x="28" y="16"/>
                    </a:lnTo>
                    <a:lnTo>
                      <a:pt x="30" y="22"/>
                    </a:lnTo>
                    <a:lnTo>
                      <a:pt x="30" y="22"/>
                    </a:lnTo>
                    <a:lnTo>
                      <a:pt x="28" y="24"/>
                    </a:lnTo>
                    <a:lnTo>
                      <a:pt x="28" y="24"/>
                    </a:lnTo>
                    <a:lnTo>
                      <a:pt x="24" y="24"/>
                    </a:lnTo>
                    <a:lnTo>
                      <a:pt x="24" y="24"/>
                    </a:lnTo>
                    <a:lnTo>
                      <a:pt x="22" y="24"/>
                    </a:lnTo>
                    <a:lnTo>
                      <a:pt x="20" y="24"/>
                    </a:lnTo>
                    <a:lnTo>
                      <a:pt x="20" y="28"/>
                    </a:lnTo>
                    <a:lnTo>
                      <a:pt x="20" y="28"/>
                    </a:lnTo>
                    <a:lnTo>
                      <a:pt x="20" y="36"/>
                    </a:lnTo>
                    <a:lnTo>
                      <a:pt x="22" y="44"/>
                    </a:lnTo>
                    <a:lnTo>
                      <a:pt x="22" y="44"/>
                    </a:lnTo>
                    <a:lnTo>
                      <a:pt x="26" y="46"/>
                    </a:lnTo>
                    <a:lnTo>
                      <a:pt x="26" y="46"/>
                    </a:lnTo>
                    <a:lnTo>
                      <a:pt x="28" y="46"/>
                    </a:lnTo>
                    <a:lnTo>
                      <a:pt x="32" y="48"/>
                    </a:lnTo>
                    <a:lnTo>
                      <a:pt x="38" y="54"/>
                    </a:lnTo>
                    <a:lnTo>
                      <a:pt x="38" y="54"/>
                    </a:lnTo>
                    <a:lnTo>
                      <a:pt x="36" y="68"/>
                    </a:lnTo>
                    <a:lnTo>
                      <a:pt x="38" y="86"/>
                    </a:lnTo>
                    <a:lnTo>
                      <a:pt x="38" y="86"/>
                    </a:lnTo>
                    <a:lnTo>
                      <a:pt x="34" y="80"/>
                    </a:lnTo>
                    <a:lnTo>
                      <a:pt x="32" y="72"/>
                    </a:lnTo>
                    <a:lnTo>
                      <a:pt x="30" y="66"/>
                    </a:lnTo>
                    <a:lnTo>
                      <a:pt x="28" y="66"/>
                    </a:lnTo>
                    <a:lnTo>
                      <a:pt x="26" y="68"/>
                    </a:lnTo>
                    <a:lnTo>
                      <a:pt x="2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2" name="Freeform 2594">
                <a:extLst>
                  <a:ext uri="{FF2B5EF4-FFF2-40B4-BE49-F238E27FC236}">
                    <a16:creationId xmlns:a16="http://schemas.microsoft.com/office/drawing/2014/main" id="{7A0AB160-6C36-D30A-FA23-FFEB0981BB04}"/>
                  </a:ext>
                </a:extLst>
              </p:cNvPr>
              <p:cNvSpPr>
                <a:spLocks/>
              </p:cNvSpPr>
              <p:nvPr/>
            </p:nvSpPr>
            <p:spPr bwMode="auto">
              <a:xfrm>
                <a:off x="5540" y="2097"/>
                <a:ext cx="14" cy="22"/>
              </a:xfrm>
              <a:custGeom>
                <a:avLst/>
                <a:gdLst>
                  <a:gd name="T0" fmla="*/ 2 w 14"/>
                  <a:gd name="T1" fmla="*/ 0 h 22"/>
                  <a:gd name="T2" fmla="*/ 2 w 14"/>
                  <a:gd name="T3" fmla="*/ 0 h 22"/>
                  <a:gd name="T4" fmla="*/ 8 w 14"/>
                  <a:gd name="T5" fmla="*/ 0 h 22"/>
                  <a:gd name="T6" fmla="*/ 8 w 14"/>
                  <a:gd name="T7" fmla="*/ 0 h 22"/>
                  <a:gd name="T8" fmla="*/ 8 w 14"/>
                  <a:gd name="T9" fmla="*/ 6 h 22"/>
                  <a:gd name="T10" fmla="*/ 6 w 14"/>
                  <a:gd name="T11" fmla="*/ 12 h 22"/>
                  <a:gd name="T12" fmla="*/ 6 w 14"/>
                  <a:gd name="T13" fmla="*/ 12 h 22"/>
                  <a:gd name="T14" fmla="*/ 8 w 14"/>
                  <a:gd name="T15" fmla="*/ 14 h 22"/>
                  <a:gd name="T16" fmla="*/ 10 w 14"/>
                  <a:gd name="T17" fmla="*/ 14 h 22"/>
                  <a:gd name="T18" fmla="*/ 12 w 14"/>
                  <a:gd name="T19" fmla="*/ 14 h 22"/>
                  <a:gd name="T20" fmla="*/ 14 w 14"/>
                  <a:gd name="T21" fmla="*/ 18 h 22"/>
                  <a:gd name="T22" fmla="*/ 14 w 14"/>
                  <a:gd name="T23" fmla="*/ 18 h 22"/>
                  <a:gd name="T24" fmla="*/ 10 w 14"/>
                  <a:gd name="T25" fmla="*/ 22 h 22"/>
                  <a:gd name="T26" fmla="*/ 8 w 14"/>
                  <a:gd name="T27" fmla="*/ 22 h 22"/>
                  <a:gd name="T28" fmla="*/ 6 w 14"/>
                  <a:gd name="T29" fmla="*/ 20 h 22"/>
                  <a:gd name="T30" fmla="*/ 2 w 14"/>
                  <a:gd name="T31" fmla="*/ 14 h 22"/>
                  <a:gd name="T32" fmla="*/ 0 w 14"/>
                  <a:gd name="T33" fmla="*/ 4 h 22"/>
                  <a:gd name="T34" fmla="*/ 0 w 14"/>
                  <a:gd name="T35" fmla="*/ 4 h 22"/>
                  <a:gd name="T36" fmla="*/ 2 w 14"/>
                  <a:gd name="T37" fmla="*/ 0 h 22"/>
                  <a:gd name="T38" fmla="*/ 2 w 14"/>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2">
                    <a:moveTo>
                      <a:pt x="2" y="0"/>
                    </a:moveTo>
                    <a:lnTo>
                      <a:pt x="2" y="0"/>
                    </a:lnTo>
                    <a:lnTo>
                      <a:pt x="8" y="0"/>
                    </a:lnTo>
                    <a:lnTo>
                      <a:pt x="8" y="0"/>
                    </a:lnTo>
                    <a:lnTo>
                      <a:pt x="8" y="6"/>
                    </a:lnTo>
                    <a:lnTo>
                      <a:pt x="6" y="12"/>
                    </a:lnTo>
                    <a:lnTo>
                      <a:pt x="6" y="12"/>
                    </a:lnTo>
                    <a:lnTo>
                      <a:pt x="8" y="14"/>
                    </a:lnTo>
                    <a:lnTo>
                      <a:pt x="10" y="14"/>
                    </a:lnTo>
                    <a:lnTo>
                      <a:pt x="12" y="14"/>
                    </a:lnTo>
                    <a:lnTo>
                      <a:pt x="14" y="18"/>
                    </a:lnTo>
                    <a:lnTo>
                      <a:pt x="14" y="18"/>
                    </a:lnTo>
                    <a:lnTo>
                      <a:pt x="10" y="22"/>
                    </a:lnTo>
                    <a:lnTo>
                      <a:pt x="8" y="22"/>
                    </a:lnTo>
                    <a:lnTo>
                      <a:pt x="6" y="20"/>
                    </a:lnTo>
                    <a:lnTo>
                      <a:pt x="2" y="14"/>
                    </a:lnTo>
                    <a:lnTo>
                      <a:pt x="0" y="4"/>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3" name="Freeform 2595">
                <a:extLst>
                  <a:ext uri="{FF2B5EF4-FFF2-40B4-BE49-F238E27FC236}">
                    <a16:creationId xmlns:a16="http://schemas.microsoft.com/office/drawing/2014/main" id="{949054C3-56BC-C33B-88DD-90E1E6A23E3F}"/>
                  </a:ext>
                </a:extLst>
              </p:cNvPr>
              <p:cNvSpPr>
                <a:spLocks/>
              </p:cNvSpPr>
              <p:nvPr/>
            </p:nvSpPr>
            <p:spPr bwMode="auto">
              <a:xfrm>
                <a:off x="5546" y="2167"/>
                <a:ext cx="6" cy="20"/>
              </a:xfrm>
              <a:custGeom>
                <a:avLst/>
                <a:gdLst>
                  <a:gd name="T0" fmla="*/ 2 w 6"/>
                  <a:gd name="T1" fmla="*/ 0 h 20"/>
                  <a:gd name="T2" fmla="*/ 2 w 6"/>
                  <a:gd name="T3" fmla="*/ 0 h 20"/>
                  <a:gd name="T4" fmla="*/ 4 w 6"/>
                  <a:gd name="T5" fmla="*/ 4 h 20"/>
                  <a:gd name="T6" fmla="*/ 6 w 6"/>
                  <a:gd name="T7" fmla="*/ 6 h 20"/>
                  <a:gd name="T8" fmla="*/ 6 w 6"/>
                  <a:gd name="T9" fmla="*/ 10 h 20"/>
                  <a:gd name="T10" fmla="*/ 6 w 6"/>
                  <a:gd name="T11" fmla="*/ 18 h 20"/>
                  <a:gd name="T12" fmla="*/ 6 w 6"/>
                  <a:gd name="T13" fmla="*/ 18 h 20"/>
                  <a:gd name="T14" fmla="*/ 4 w 6"/>
                  <a:gd name="T15" fmla="*/ 18 h 20"/>
                  <a:gd name="T16" fmla="*/ 2 w 6"/>
                  <a:gd name="T17" fmla="*/ 20 h 20"/>
                  <a:gd name="T18" fmla="*/ 2 w 6"/>
                  <a:gd name="T19" fmla="*/ 20 h 20"/>
                  <a:gd name="T20" fmla="*/ 0 w 6"/>
                  <a:gd name="T21" fmla="*/ 18 h 20"/>
                  <a:gd name="T22" fmla="*/ 0 w 6"/>
                  <a:gd name="T23" fmla="*/ 18 h 20"/>
                  <a:gd name="T24" fmla="*/ 0 w 6"/>
                  <a:gd name="T25" fmla="*/ 8 h 20"/>
                  <a:gd name="T26" fmla="*/ 0 w 6"/>
                  <a:gd name="T27" fmla="*/ 4 h 20"/>
                  <a:gd name="T28" fmla="*/ 2 w 6"/>
                  <a:gd name="T29" fmla="*/ 0 h 20"/>
                  <a:gd name="T30" fmla="*/ 2 w 6"/>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0">
                    <a:moveTo>
                      <a:pt x="2" y="0"/>
                    </a:moveTo>
                    <a:lnTo>
                      <a:pt x="2" y="0"/>
                    </a:lnTo>
                    <a:lnTo>
                      <a:pt x="4" y="4"/>
                    </a:lnTo>
                    <a:lnTo>
                      <a:pt x="6" y="6"/>
                    </a:lnTo>
                    <a:lnTo>
                      <a:pt x="6" y="10"/>
                    </a:lnTo>
                    <a:lnTo>
                      <a:pt x="6" y="18"/>
                    </a:lnTo>
                    <a:lnTo>
                      <a:pt x="6" y="18"/>
                    </a:lnTo>
                    <a:lnTo>
                      <a:pt x="4" y="18"/>
                    </a:lnTo>
                    <a:lnTo>
                      <a:pt x="2" y="20"/>
                    </a:lnTo>
                    <a:lnTo>
                      <a:pt x="2" y="20"/>
                    </a:lnTo>
                    <a:lnTo>
                      <a:pt x="0" y="18"/>
                    </a:lnTo>
                    <a:lnTo>
                      <a:pt x="0" y="18"/>
                    </a:lnTo>
                    <a:lnTo>
                      <a:pt x="0" y="8"/>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4" name="Freeform 2596">
                <a:extLst>
                  <a:ext uri="{FF2B5EF4-FFF2-40B4-BE49-F238E27FC236}">
                    <a16:creationId xmlns:a16="http://schemas.microsoft.com/office/drawing/2014/main" id="{8961D7FF-91F7-166A-BEA4-31CE8BB0FEC5}"/>
                  </a:ext>
                </a:extLst>
              </p:cNvPr>
              <p:cNvSpPr>
                <a:spLocks/>
              </p:cNvSpPr>
              <p:nvPr/>
            </p:nvSpPr>
            <p:spPr bwMode="auto">
              <a:xfrm>
                <a:off x="5486" y="2602"/>
                <a:ext cx="20" cy="14"/>
              </a:xfrm>
              <a:custGeom>
                <a:avLst/>
                <a:gdLst>
                  <a:gd name="T0" fmla="*/ 2 w 20"/>
                  <a:gd name="T1" fmla="*/ 14 h 14"/>
                  <a:gd name="T2" fmla="*/ 2 w 20"/>
                  <a:gd name="T3" fmla="*/ 14 h 14"/>
                  <a:gd name="T4" fmla="*/ 0 w 20"/>
                  <a:gd name="T5" fmla="*/ 2 h 14"/>
                  <a:gd name="T6" fmla="*/ 2 w 20"/>
                  <a:gd name="T7" fmla="*/ 0 h 14"/>
                  <a:gd name="T8" fmla="*/ 4 w 20"/>
                  <a:gd name="T9" fmla="*/ 0 h 14"/>
                  <a:gd name="T10" fmla="*/ 4 w 20"/>
                  <a:gd name="T11" fmla="*/ 0 h 14"/>
                  <a:gd name="T12" fmla="*/ 20 w 20"/>
                  <a:gd name="T13" fmla="*/ 2 h 14"/>
                  <a:gd name="T14" fmla="*/ 20 w 20"/>
                  <a:gd name="T15" fmla="*/ 2 h 14"/>
                  <a:gd name="T16" fmla="*/ 16 w 20"/>
                  <a:gd name="T17" fmla="*/ 10 h 14"/>
                  <a:gd name="T18" fmla="*/ 10 w 20"/>
                  <a:gd name="T19" fmla="*/ 12 h 14"/>
                  <a:gd name="T20" fmla="*/ 6 w 20"/>
                  <a:gd name="T21" fmla="*/ 14 h 14"/>
                  <a:gd name="T22" fmla="*/ 2 w 20"/>
                  <a:gd name="T23" fmla="*/ 14 h 14"/>
                  <a:gd name="T24" fmla="*/ 2 w 2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4">
                    <a:moveTo>
                      <a:pt x="2" y="14"/>
                    </a:moveTo>
                    <a:lnTo>
                      <a:pt x="2" y="14"/>
                    </a:lnTo>
                    <a:lnTo>
                      <a:pt x="0" y="2"/>
                    </a:lnTo>
                    <a:lnTo>
                      <a:pt x="2" y="0"/>
                    </a:lnTo>
                    <a:lnTo>
                      <a:pt x="4" y="0"/>
                    </a:lnTo>
                    <a:lnTo>
                      <a:pt x="4" y="0"/>
                    </a:lnTo>
                    <a:lnTo>
                      <a:pt x="20" y="2"/>
                    </a:lnTo>
                    <a:lnTo>
                      <a:pt x="20" y="2"/>
                    </a:lnTo>
                    <a:lnTo>
                      <a:pt x="16" y="10"/>
                    </a:lnTo>
                    <a:lnTo>
                      <a:pt x="10" y="12"/>
                    </a:lnTo>
                    <a:lnTo>
                      <a:pt x="6" y="14"/>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5" name="Freeform 2597">
                <a:extLst>
                  <a:ext uri="{FF2B5EF4-FFF2-40B4-BE49-F238E27FC236}">
                    <a16:creationId xmlns:a16="http://schemas.microsoft.com/office/drawing/2014/main" id="{0CD523DA-C550-1A80-2E5C-F949775D1968}"/>
                  </a:ext>
                </a:extLst>
              </p:cNvPr>
              <p:cNvSpPr>
                <a:spLocks/>
              </p:cNvSpPr>
              <p:nvPr/>
            </p:nvSpPr>
            <p:spPr bwMode="auto">
              <a:xfrm>
                <a:off x="5384" y="2699"/>
                <a:ext cx="4" cy="16"/>
              </a:xfrm>
              <a:custGeom>
                <a:avLst/>
                <a:gdLst>
                  <a:gd name="T0" fmla="*/ 2 w 4"/>
                  <a:gd name="T1" fmla="*/ 16 h 16"/>
                  <a:gd name="T2" fmla="*/ 2 w 4"/>
                  <a:gd name="T3" fmla="*/ 16 h 16"/>
                  <a:gd name="T4" fmla="*/ 0 w 4"/>
                  <a:gd name="T5" fmla="*/ 8 h 16"/>
                  <a:gd name="T6" fmla="*/ 2 w 4"/>
                  <a:gd name="T7" fmla="*/ 0 h 16"/>
                  <a:gd name="T8" fmla="*/ 2 w 4"/>
                  <a:gd name="T9" fmla="*/ 0 h 16"/>
                  <a:gd name="T10" fmla="*/ 4 w 4"/>
                  <a:gd name="T11" fmla="*/ 2 h 16"/>
                  <a:gd name="T12" fmla="*/ 4 w 4"/>
                  <a:gd name="T13" fmla="*/ 2 h 16"/>
                  <a:gd name="T14" fmla="*/ 4 w 4"/>
                  <a:gd name="T15" fmla="*/ 8 h 16"/>
                  <a:gd name="T16" fmla="*/ 2 w 4"/>
                  <a:gd name="T17" fmla="*/ 16 h 16"/>
                  <a:gd name="T18" fmla="*/ 2 w 4"/>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6">
                    <a:moveTo>
                      <a:pt x="2" y="16"/>
                    </a:moveTo>
                    <a:lnTo>
                      <a:pt x="2" y="16"/>
                    </a:lnTo>
                    <a:lnTo>
                      <a:pt x="0" y="8"/>
                    </a:lnTo>
                    <a:lnTo>
                      <a:pt x="2" y="0"/>
                    </a:lnTo>
                    <a:lnTo>
                      <a:pt x="2" y="0"/>
                    </a:lnTo>
                    <a:lnTo>
                      <a:pt x="4" y="2"/>
                    </a:lnTo>
                    <a:lnTo>
                      <a:pt x="4" y="2"/>
                    </a:lnTo>
                    <a:lnTo>
                      <a:pt x="4" y="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6" name="Freeform 2598">
                <a:extLst>
                  <a:ext uri="{FF2B5EF4-FFF2-40B4-BE49-F238E27FC236}">
                    <a16:creationId xmlns:a16="http://schemas.microsoft.com/office/drawing/2014/main" id="{C9F7C1B0-6F73-5CCE-577C-0028DA0332A8}"/>
                  </a:ext>
                </a:extLst>
              </p:cNvPr>
              <p:cNvSpPr>
                <a:spLocks/>
              </p:cNvSpPr>
              <p:nvPr/>
            </p:nvSpPr>
            <p:spPr bwMode="auto">
              <a:xfrm>
                <a:off x="5492" y="2209"/>
                <a:ext cx="2" cy="4"/>
              </a:xfrm>
              <a:custGeom>
                <a:avLst/>
                <a:gdLst>
                  <a:gd name="T0" fmla="*/ 2 w 2"/>
                  <a:gd name="T1" fmla="*/ 4 h 4"/>
                  <a:gd name="T2" fmla="*/ 2 w 2"/>
                  <a:gd name="T3" fmla="*/ 4 h 4"/>
                  <a:gd name="T4" fmla="*/ 0 w 2"/>
                  <a:gd name="T5" fmla="*/ 4 h 4"/>
                  <a:gd name="T6" fmla="*/ 0 w 2"/>
                  <a:gd name="T7" fmla="*/ 4 h 4"/>
                  <a:gd name="T8" fmla="*/ 0 w 2"/>
                  <a:gd name="T9" fmla="*/ 0 h 4"/>
                  <a:gd name="T10" fmla="*/ 0 w 2"/>
                  <a:gd name="T11" fmla="*/ 0 h 4"/>
                  <a:gd name="T12" fmla="*/ 0 w 2"/>
                  <a:gd name="T13" fmla="*/ 0 h 4"/>
                  <a:gd name="T14" fmla="*/ 0 w 2"/>
                  <a:gd name="T15" fmla="*/ 0 h 4"/>
                  <a:gd name="T16" fmla="*/ 2 w 2"/>
                  <a:gd name="T17" fmla="*/ 4 h 4"/>
                  <a:gd name="T18" fmla="*/ 2 w 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4"/>
                    </a:moveTo>
                    <a:lnTo>
                      <a:pt x="2" y="4"/>
                    </a:lnTo>
                    <a:lnTo>
                      <a:pt x="0" y="4"/>
                    </a:lnTo>
                    <a:lnTo>
                      <a:pt x="0" y="4"/>
                    </a:lnTo>
                    <a:lnTo>
                      <a:pt x="0" y="0"/>
                    </a:lnTo>
                    <a:lnTo>
                      <a:pt x="0" y="0"/>
                    </a:lnTo>
                    <a:lnTo>
                      <a:pt x="0" y="0"/>
                    </a:lnTo>
                    <a:lnTo>
                      <a:pt x="0"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7" name="Freeform 2599">
                <a:extLst>
                  <a:ext uri="{FF2B5EF4-FFF2-40B4-BE49-F238E27FC236}">
                    <a16:creationId xmlns:a16="http://schemas.microsoft.com/office/drawing/2014/main" id="{74DB4A32-C6AF-55B8-09DE-251FE00003A6}"/>
                  </a:ext>
                </a:extLst>
              </p:cNvPr>
              <p:cNvSpPr>
                <a:spLocks/>
              </p:cNvSpPr>
              <p:nvPr/>
            </p:nvSpPr>
            <p:spPr bwMode="auto">
              <a:xfrm>
                <a:off x="5314" y="2709"/>
                <a:ext cx="4" cy="8"/>
              </a:xfrm>
              <a:custGeom>
                <a:avLst/>
                <a:gdLst>
                  <a:gd name="T0" fmla="*/ 0 w 4"/>
                  <a:gd name="T1" fmla="*/ 0 h 8"/>
                  <a:gd name="T2" fmla="*/ 0 w 4"/>
                  <a:gd name="T3" fmla="*/ 0 h 8"/>
                  <a:gd name="T4" fmla="*/ 2 w 4"/>
                  <a:gd name="T5" fmla="*/ 0 h 8"/>
                  <a:gd name="T6" fmla="*/ 4 w 4"/>
                  <a:gd name="T7" fmla="*/ 0 h 8"/>
                  <a:gd name="T8" fmla="*/ 4 w 4"/>
                  <a:gd name="T9" fmla="*/ 0 h 8"/>
                  <a:gd name="T10" fmla="*/ 4 w 4"/>
                  <a:gd name="T11" fmla="*/ 8 h 8"/>
                  <a:gd name="T12" fmla="*/ 4 w 4"/>
                  <a:gd name="T13" fmla="*/ 8 h 8"/>
                  <a:gd name="T14" fmla="*/ 2 w 4"/>
                  <a:gd name="T15" fmla="*/ 6 h 8"/>
                  <a:gd name="T16" fmla="*/ 0 w 4"/>
                  <a:gd name="T17" fmla="*/ 4 h 8"/>
                  <a:gd name="T18" fmla="*/ 0 w 4"/>
                  <a:gd name="T19" fmla="*/ 0 h 8"/>
                  <a:gd name="T20" fmla="*/ 0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0"/>
                    </a:moveTo>
                    <a:lnTo>
                      <a:pt x="0" y="0"/>
                    </a:lnTo>
                    <a:lnTo>
                      <a:pt x="2" y="0"/>
                    </a:lnTo>
                    <a:lnTo>
                      <a:pt x="4" y="0"/>
                    </a:lnTo>
                    <a:lnTo>
                      <a:pt x="4" y="0"/>
                    </a:lnTo>
                    <a:lnTo>
                      <a:pt x="4" y="8"/>
                    </a:lnTo>
                    <a:lnTo>
                      <a:pt x="4" y="8"/>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8" name="Freeform 2600">
                <a:extLst>
                  <a:ext uri="{FF2B5EF4-FFF2-40B4-BE49-F238E27FC236}">
                    <a16:creationId xmlns:a16="http://schemas.microsoft.com/office/drawing/2014/main" id="{55477F07-92EB-99A6-0D8B-4D75FDD13F59}"/>
                  </a:ext>
                </a:extLst>
              </p:cNvPr>
              <p:cNvSpPr>
                <a:spLocks/>
              </p:cNvSpPr>
              <p:nvPr/>
            </p:nvSpPr>
            <p:spPr bwMode="auto">
              <a:xfrm>
                <a:off x="5790" y="1601"/>
                <a:ext cx="54" cy="41"/>
              </a:xfrm>
              <a:custGeom>
                <a:avLst/>
                <a:gdLst>
                  <a:gd name="T0" fmla="*/ 40 w 54"/>
                  <a:gd name="T1" fmla="*/ 20 h 41"/>
                  <a:gd name="T2" fmla="*/ 40 w 54"/>
                  <a:gd name="T3" fmla="*/ 20 h 41"/>
                  <a:gd name="T4" fmla="*/ 54 w 54"/>
                  <a:gd name="T5" fmla="*/ 31 h 41"/>
                  <a:gd name="T6" fmla="*/ 54 w 54"/>
                  <a:gd name="T7" fmla="*/ 31 h 41"/>
                  <a:gd name="T8" fmla="*/ 52 w 54"/>
                  <a:gd name="T9" fmla="*/ 39 h 41"/>
                  <a:gd name="T10" fmla="*/ 50 w 54"/>
                  <a:gd name="T11" fmla="*/ 41 h 41"/>
                  <a:gd name="T12" fmla="*/ 48 w 54"/>
                  <a:gd name="T13" fmla="*/ 41 h 41"/>
                  <a:gd name="T14" fmla="*/ 46 w 54"/>
                  <a:gd name="T15" fmla="*/ 41 h 41"/>
                  <a:gd name="T16" fmla="*/ 46 w 54"/>
                  <a:gd name="T17" fmla="*/ 41 h 41"/>
                  <a:gd name="T18" fmla="*/ 42 w 54"/>
                  <a:gd name="T19" fmla="*/ 39 h 41"/>
                  <a:gd name="T20" fmla="*/ 38 w 54"/>
                  <a:gd name="T21" fmla="*/ 35 h 41"/>
                  <a:gd name="T22" fmla="*/ 36 w 54"/>
                  <a:gd name="T23" fmla="*/ 33 h 41"/>
                  <a:gd name="T24" fmla="*/ 32 w 54"/>
                  <a:gd name="T25" fmla="*/ 31 h 41"/>
                  <a:gd name="T26" fmla="*/ 32 w 54"/>
                  <a:gd name="T27" fmla="*/ 31 h 41"/>
                  <a:gd name="T28" fmla="*/ 28 w 54"/>
                  <a:gd name="T29" fmla="*/ 29 h 41"/>
                  <a:gd name="T30" fmla="*/ 26 w 54"/>
                  <a:gd name="T31" fmla="*/ 31 h 41"/>
                  <a:gd name="T32" fmla="*/ 20 w 54"/>
                  <a:gd name="T33" fmla="*/ 35 h 41"/>
                  <a:gd name="T34" fmla="*/ 20 w 54"/>
                  <a:gd name="T35" fmla="*/ 35 h 41"/>
                  <a:gd name="T36" fmla="*/ 14 w 54"/>
                  <a:gd name="T37" fmla="*/ 31 h 41"/>
                  <a:gd name="T38" fmla="*/ 14 w 54"/>
                  <a:gd name="T39" fmla="*/ 31 h 41"/>
                  <a:gd name="T40" fmla="*/ 10 w 54"/>
                  <a:gd name="T41" fmla="*/ 33 h 41"/>
                  <a:gd name="T42" fmla="*/ 6 w 54"/>
                  <a:gd name="T43" fmla="*/ 33 h 41"/>
                  <a:gd name="T44" fmla="*/ 0 w 54"/>
                  <a:gd name="T45" fmla="*/ 22 h 41"/>
                  <a:gd name="T46" fmla="*/ 0 w 54"/>
                  <a:gd name="T47" fmla="*/ 22 h 41"/>
                  <a:gd name="T48" fmla="*/ 0 w 54"/>
                  <a:gd name="T49" fmla="*/ 16 h 41"/>
                  <a:gd name="T50" fmla="*/ 4 w 54"/>
                  <a:gd name="T51" fmla="*/ 12 h 41"/>
                  <a:gd name="T52" fmla="*/ 4 w 54"/>
                  <a:gd name="T53" fmla="*/ 12 h 41"/>
                  <a:gd name="T54" fmla="*/ 6 w 54"/>
                  <a:gd name="T55" fmla="*/ 14 h 41"/>
                  <a:gd name="T56" fmla="*/ 6 w 54"/>
                  <a:gd name="T57" fmla="*/ 14 h 41"/>
                  <a:gd name="T58" fmla="*/ 12 w 54"/>
                  <a:gd name="T59" fmla="*/ 16 h 41"/>
                  <a:gd name="T60" fmla="*/ 16 w 54"/>
                  <a:gd name="T61" fmla="*/ 18 h 41"/>
                  <a:gd name="T62" fmla="*/ 20 w 54"/>
                  <a:gd name="T63" fmla="*/ 16 h 41"/>
                  <a:gd name="T64" fmla="*/ 20 w 54"/>
                  <a:gd name="T65" fmla="*/ 16 h 41"/>
                  <a:gd name="T66" fmla="*/ 20 w 54"/>
                  <a:gd name="T67" fmla="*/ 14 h 41"/>
                  <a:gd name="T68" fmla="*/ 20 w 54"/>
                  <a:gd name="T69" fmla="*/ 14 h 41"/>
                  <a:gd name="T70" fmla="*/ 20 w 54"/>
                  <a:gd name="T71" fmla="*/ 12 h 41"/>
                  <a:gd name="T72" fmla="*/ 20 w 54"/>
                  <a:gd name="T73" fmla="*/ 12 h 41"/>
                  <a:gd name="T74" fmla="*/ 18 w 54"/>
                  <a:gd name="T75" fmla="*/ 10 h 41"/>
                  <a:gd name="T76" fmla="*/ 18 w 54"/>
                  <a:gd name="T77" fmla="*/ 6 h 41"/>
                  <a:gd name="T78" fmla="*/ 18 w 54"/>
                  <a:gd name="T79" fmla="*/ 6 h 41"/>
                  <a:gd name="T80" fmla="*/ 22 w 54"/>
                  <a:gd name="T81" fmla="*/ 4 h 41"/>
                  <a:gd name="T82" fmla="*/ 28 w 54"/>
                  <a:gd name="T83" fmla="*/ 2 h 41"/>
                  <a:gd name="T84" fmla="*/ 34 w 54"/>
                  <a:gd name="T85" fmla="*/ 0 h 41"/>
                  <a:gd name="T86" fmla="*/ 36 w 54"/>
                  <a:gd name="T87" fmla="*/ 2 h 41"/>
                  <a:gd name="T88" fmla="*/ 40 w 54"/>
                  <a:gd name="T89" fmla="*/ 6 h 41"/>
                  <a:gd name="T90" fmla="*/ 40 w 54"/>
                  <a:gd name="T91" fmla="*/ 6 h 41"/>
                  <a:gd name="T92" fmla="*/ 38 w 54"/>
                  <a:gd name="T93" fmla="*/ 6 h 41"/>
                  <a:gd name="T94" fmla="*/ 36 w 54"/>
                  <a:gd name="T95" fmla="*/ 4 h 41"/>
                  <a:gd name="T96" fmla="*/ 34 w 54"/>
                  <a:gd name="T97" fmla="*/ 6 h 41"/>
                  <a:gd name="T98" fmla="*/ 34 w 54"/>
                  <a:gd name="T99" fmla="*/ 8 h 41"/>
                  <a:gd name="T100" fmla="*/ 34 w 54"/>
                  <a:gd name="T101" fmla="*/ 8 h 41"/>
                  <a:gd name="T102" fmla="*/ 34 w 54"/>
                  <a:gd name="T103" fmla="*/ 14 h 41"/>
                  <a:gd name="T104" fmla="*/ 36 w 54"/>
                  <a:gd name="T105" fmla="*/ 16 h 41"/>
                  <a:gd name="T106" fmla="*/ 36 w 54"/>
                  <a:gd name="T107" fmla="*/ 16 h 41"/>
                  <a:gd name="T108" fmla="*/ 38 w 54"/>
                  <a:gd name="T109" fmla="*/ 16 h 41"/>
                  <a:gd name="T110" fmla="*/ 38 w 54"/>
                  <a:gd name="T111" fmla="*/ 16 h 41"/>
                  <a:gd name="T112" fmla="*/ 40 w 54"/>
                  <a:gd name="T113" fmla="*/ 20 h 41"/>
                  <a:gd name="T114" fmla="*/ 40 w 54"/>
                  <a:gd name="T11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41">
                    <a:moveTo>
                      <a:pt x="40" y="20"/>
                    </a:moveTo>
                    <a:lnTo>
                      <a:pt x="40" y="20"/>
                    </a:lnTo>
                    <a:lnTo>
                      <a:pt x="54" y="31"/>
                    </a:lnTo>
                    <a:lnTo>
                      <a:pt x="54" y="31"/>
                    </a:lnTo>
                    <a:lnTo>
                      <a:pt x="52" y="39"/>
                    </a:lnTo>
                    <a:lnTo>
                      <a:pt x="50" y="41"/>
                    </a:lnTo>
                    <a:lnTo>
                      <a:pt x="48" y="41"/>
                    </a:lnTo>
                    <a:lnTo>
                      <a:pt x="46" y="41"/>
                    </a:lnTo>
                    <a:lnTo>
                      <a:pt x="46" y="41"/>
                    </a:lnTo>
                    <a:lnTo>
                      <a:pt x="42" y="39"/>
                    </a:lnTo>
                    <a:lnTo>
                      <a:pt x="38" y="35"/>
                    </a:lnTo>
                    <a:lnTo>
                      <a:pt x="36" y="33"/>
                    </a:lnTo>
                    <a:lnTo>
                      <a:pt x="32" y="31"/>
                    </a:lnTo>
                    <a:lnTo>
                      <a:pt x="32" y="31"/>
                    </a:lnTo>
                    <a:lnTo>
                      <a:pt x="28" y="29"/>
                    </a:lnTo>
                    <a:lnTo>
                      <a:pt x="26" y="31"/>
                    </a:lnTo>
                    <a:lnTo>
                      <a:pt x="20" y="35"/>
                    </a:lnTo>
                    <a:lnTo>
                      <a:pt x="20" y="35"/>
                    </a:lnTo>
                    <a:lnTo>
                      <a:pt x="14" y="31"/>
                    </a:lnTo>
                    <a:lnTo>
                      <a:pt x="14" y="31"/>
                    </a:lnTo>
                    <a:lnTo>
                      <a:pt x="10" y="33"/>
                    </a:lnTo>
                    <a:lnTo>
                      <a:pt x="6" y="33"/>
                    </a:lnTo>
                    <a:lnTo>
                      <a:pt x="0" y="22"/>
                    </a:lnTo>
                    <a:lnTo>
                      <a:pt x="0" y="22"/>
                    </a:lnTo>
                    <a:lnTo>
                      <a:pt x="0" y="16"/>
                    </a:lnTo>
                    <a:lnTo>
                      <a:pt x="4" y="12"/>
                    </a:lnTo>
                    <a:lnTo>
                      <a:pt x="4" y="12"/>
                    </a:lnTo>
                    <a:lnTo>
                      <a:pt x="6" y="14"/>
                    </a:lnTo>
                    <a:lnTo>
                      <a:pt x="6" y="14"/>
                    </a:lnTo>
                    <a:lnTo>
                      <a:pt x="12" y="16"/>
                    </a:lnTo>
                    <a:lnTo>
                      <a:pt x="16" y="18"/>
                    </a:lnTo>
                    <a:lnTo>
                      <a:pt x="20" y="16"/>
                    </a:lnTo>
                    <a:lnTo>
                      <a:pt x="20" y="16"/>
                    </a:lnTo>
                    <a:lnTo>
                      <a:pt x="20" y="14"/>
                    </a:lnTo>
                    <a:lnTo>
                      <a:pt x="20" y="14"/>
                    </a:lnTo>
                    <a:lnTo>
                      <a:pt x="20" y="12"/>
                    </a:lnTo>
                    <a:lnTo>
                      <a:pt x="20" y="12"/>
                    </a:lnTo>
                    <a:lnTo>
                      <a:pt x="18" y="10"/>
                    </a:lnTo>
                    <a:lnTo>
                      <a:pt x="18" y="6"/>
                    </a:lnTo>
                    <a:lnTo>
                      <a:pt x="18" y="6"/>
                    </a:lnTo>
                    <a:lnTo>
                      <a:pt x="22" y="4"/>
                    </a:lnTo>
                    <a:lnTo>
                      <a:pt x="28" y="2"/>
                    </a:lnTo>
                    <a:lnTo>
                      <a:pt x="34" y="0"/>
                    </a:lnTo>
                    <a:lnTo>
                      <a:pt x="36" y="2"/>
                    </a:lnTo>
                    <a:lnTo>
                      <a:pt x="40" y="6"/>
                    </a:lnTo>
                    <a:lnTo>
                      <a:pt x="40" y="6"/>
                    </a:lnTo>
                    <a:lnTo>
                      <a:pt x="38" y="6"/>
                    </a:lnTo>
                    <a:lnTo>
                      <a:pt x="36" y="4"/>
                    </a:lnTo>
                    <a:lnTo>
                      <a:pt x="34" y="6"/>
                    </a:lnTo>
                    <a:lnTo>
                      <a:pt x="34" y="8"/>
                    </a:lnTo>
                    <a:lnTo>
                      <a:pt x="34" y="8"/>
                    </a:lnTo>
                    <a:lnTo>
                      <a:pt x="34" y="14"/>
                    </a:lnTo>
                    <a:lnTo>
                      <a:pt x="36" y="16"/>
                    </a:lnTo>
                    <a:lnTo>
                      <a:pt x="36" y="16"/>
                    </a:lnTo>
                    <a:lnTo>
                      <a:pt x="38" y="16"/>
                    </a:lnTo>
                    <a:lnTo>
                      <a:pt x="38" y="16"/>
                    </a:lnTo>
                    <a:lnTo>
                      <a:pt x="40" y="20"/>
                    </a:lnTo>
                    <a:lnTo>
                      <a:pt x="4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9" name="Freeform 2601">
                <a:extLst>
                  <a:ext uri="{FF2B5EF4-FFF2-40B4-BE49-F238E27FC236}">
                    <a16:creationId xmlns:a16="http://schemas.microsoft.com/office/drawing/2014/main" id="{6F238B98-3C9E-D9AC-9351-E9776D6FB703}"/>
                  </a:ext>
                </a:extLst>
              </p:cNvPr>
              <p:cNvSpPr>
                <a:spLocks/>
              </p:cNvSpPr>
              <p:nvPr/>
            </p:nvSpPr>
            <p:spPr bwMode="auto">
              <a:xfrm>
                <a:off x="5838" y="1579"/>
                <a:ext cx="34" cy="32"/>
              </a:xfrm>
              <a:custGeom>
                <a:avLst/>
                <a:gdLst>
                  <a:gd name="T0" fmla="*/ 22 w 34"/>
                  <a:gd name="T1" fmla="*/ 30 h 32"/>
                  <a:gd name="T2" fmla="*/ 22 w 34"/>
                  <a:gd name="T3" fmla="*/ 30 h 32"/>
                  <a:gd name="T4" fmla="*/ 20 w 34"/>
                  <a:gd name="T5" fmla="*/ 30 h 32"/>
                  <a:gd name="T6" fmla="*/ 18 w 34"/>
                  <a:gd name="T7" fmla="*/ 28 h 32"/>
                  <a:gd name="T8" fmla="*/ 18 w 34"/>
                  <a:gd name="T9" fmla="*/ 28 h 32"/>
                  <a:gd name="T10" fmla="*/ 14 w 34"/>
                  <a:gd name="T11" fmla="*/ 26 h 32"/>
                  <a:gd name="T12" fmla="*/ 14 w 34"/>
                  <a:gd name="T13" fmla="*/ 22 h 32"/>
                  <a:gd name="T14" fmla="*/ 12 w 34"/>
                  <a:gd name="T15" fmla="*/ 16 h 32"/>
                  <a:gd name="T16" fmla="*/ 10 w 34"/>
                  <a:gd name="T17" fmla="*/ 16 h 32"/>
                  <a:gd name="T18" fmla="*/ 8 w 34"/>
                  <a:gd name="T19" fmla="*/ 16 h 32"/>
                  <a:gd name="T20" fmla="*/ 8 w 34"/>
                  <a:gd name="T21" fmla="*/ 16 h 32"/>
                  <a:gd name="T22" fmla="*/ 6 w 34"/>
                  <a:gd name="T23" fmla="*/ 18 h 32"/>
                  <a:gd name="T24" fmla="*/ 4 w 34"/>
                  <a:gd name="T25" fmla="*/ 14 h 32"/>
                  <a:gd name="T26" fmla="*/ 0 w 34"/>
                  <a:gd name="T27" fmla="*/ 6 h 32"/>
                  <a:gd name="T28" fmla="*/ 0 w 34"/>
                  <a:gd name="T29" fmla="*/ 6 h 32"/>
                  <a:gd name="T30" fmla="*/ 2 w 34"/>
                  <a:gd name="T31" fmla="*/ 2 h 32"/>
                  <a:gd name="T32" fmla="*/ 2 w 34"/>
                  <a:gd name="T33" fmla="*/ 0 h 32"/>
                  <a:gd name="T34" fmla="*/ 6 w 34"/>
                  <a:gd name="T35" fmla="*/ 0 h 32"/>
                  <a:gd name="T36" fmla="*/ 6 w 34"/>
                  <a:gd name="T37" fmla="*/ 0 h 32"/>
                  <a:gd name="T38" fmla="*/ 10 w 34"/>
                  <a:gd name="T39" fmla="*/ 0 h 32"/>
                  <a:gd name="T40" fmla="*/ 12 w 34"/>
                  <a:gd name="T41" fmla="*/ 0 h 32"/>
                  <a:gd name="T42" fmla="*/ 16 w 34"/>
                  <a:gd name="T43" fmla="*/ 4 h 32"/>
                  <a:gd name="T44" fmla="*/ 16 w 34"/>
                  <a:gd name="T45" fmla="*/ 10 h 32"/>
                  <a:gd name="T46" fmla="*/ 16 w 34"/>
                  <a:gd name="T47" fmla="*/ 10 h 32"/>
                  <a:gd name="T48" fmla="*/ 18 w 34"/>
                  <a:gd name="T49" fmla="*/ 18 h 32"/>
                  <a:gd name="T50" fmla="*/ 20 w 34"/>
                  <a:gd name="T51" fmla="*/ 20 h 32"/>
                  <a:gd name="T52" fmla="*/ 24 w 34"/>
                  <a:gd name="T53" fmla="*/ 20 h 32"/>
                  <a:gd name="T54" fmla="*/ 26 w 34"/>
                  <a:gd name="T55" fmla="*/ 18 h 32"/>
                  <a:gd name="T56" fmla="*/ 26 w 34"/>
                  <a:gd name="T57" fmla="*/ 18 h 32"/>
                  <a:gd name="T58" fmla="*/ 28 w 34"/>
                  <a:gd name="T59" fmla="*/ 16 h 32"/>
                  <a:gd name="T60" fmla="*/ 30 w 34"/>
                  <a:gd name="T61" fmla="*/ 16 h 32"/>
                  <a:gd name="T62" fmla="*/ 34 w 34"/>
                  <a:gd name="T63" fmla="*/ 16 h 32"/>
                  <a:gd name="T64" fmla="*/ 34 w 34"/>
                  <a:gd name="T65" fmla="*/ 16 h 32"/>
                  <a:gd name="T66" fmla="*/ 32 w 34"/>
                  <a:gd name="T67" fmla="*/ 30 h 32"/>
                  <a:gd name="T68" fmla="*/ 32 w 34"/>
                  <a:gd name="T69" fmla="*/ 30 h 32"/>
                  <a:gd name="T70" fmla="*/ 30 w 34"/>
                  <a:gd name="T71" fmla="*/ 32 h 32"/>
                  <a:gd name="T72" fmla="*/ 30 w 34"/>
                  <a:gd name="T73" fmla="*/ 32 h 32"/>
                  <a:gd name="T74" fmla="*/ 26 w 34"/>
                  <a:gd name="T75" fmla="*/ 32 h 32"/>
                  <a:gd name="T76" fmla="*/ 22 w 34"/>
                  <a:gd name="T77" fmla="*/ 30 h 32"/>
                  <a:gd name="T78" fmla="*/ 22 w 34"/>
                  <a:gd name="T7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32">
                    <a:moveTo>
                      <a:pt x="22" y="30"/>
                    </a:moveTo>
                    <a:lnTo>
                      <a:pt x="22" y="30"/>
                    </a:lnTo>
                    <a:lnTo>
                      <a:pt x="20" y="30"/>
                    </a:lnTo>
                    <a:lnTo>
                      <a:pt x="18" y="28"/>
                    </a:lnTo>
                    <a:lnTo>
                      <a:pt x="18" y="28"/>
                    </a:lnTo>
                    <a:lnTo>
                      <a:pt x="14" y="26"/>
                    </a:lnTo>
                    <a:lnTo>
                      <a:pt x="14" y="22"/>
                    </a:lnTo>
                    <a:lnTo>
                      <a:pt x="12" y="16"/>
                    </a:lnTo>
                    <a:lnTo>
                      <a:pt x="10" y="16"/>
                    </a:lnTo>
                    <a:lnTo>
                      <a:pt x="8" y="16"/>
                    </a:lnTo>
                    <a:lnTo>
                      <a:pt x="8" y="16"/>
                    </a:lnTo>
                    <a:lnTo>
                      <a:pt x="6" y="18"/>
                    </a:lnTo>
                    <a:lnTo>
                      <a:pt x="4" y="14"/>
                    </a:lnTo>
                    <a:lnTo>
                      <a:pt x="0" y="6"/>
                    </a:lnTo>
                    <a:lnTo>
                      <a:pt x="0" y="6"/>
                    </a:lnTo>
                    <a:lnTo>
                      <a:pt x="2" y="2"/>
                    </a:lnTo>
                    <a:lnTo>
                      <a:pt x="2" y="0"/>
                    </a:lnTo>
                    <a:lnTo>
                      <a:pt x="6" y="0"/>
                    </a:lnTo>
                    <a:lnTo>
                      <a:pt x="6" y="0"/>
                    </a:lnTo>
                    <a:lnTo>
                      <a:pt x="10" y="0"/>
                    </a:lnTo>
                    <a:lnTo>
                      <a:pt x="12" y="0"/>
                    </a:lnTo>
                    <a:lnTo>
                      <a:pt x="16" y="4"/>
                    </a:lnTo>
                    <a:lnTo>
                      <a:pt x="16" y="10"/>
                    </a:lnTo>
                    <a:lnTo>
                      <a:pt x="16" y="10"/>
                    </a:lnTo>
                    <a:lnTo>
                      <a:pt x="18" y="18"/>
                    </a:lnTo>
                    <a:lnTo>
                      <a:pt x="20" y="20"/>
                    </a:lnTo>
                    <a:lnTo>
                      <a:pt x="24" y="20"/>
                    </a:lnTo>
                    <a:lnTo>
                      <a:pt x="26" y="18"/>
                    </a:lnTo>
                    <a:lnTo>
                      <a:pt x="26" y="18"/>
                    </a:lnTo>
                    <a:lnTo>
                      <a:pt x="28" y="16"/>
                    </a:lnTo>
                    <a:lnTo>
                      <a:pt x="30" y="16"/>
                    </a:lnTo>
                    <a:lnTo>
                      <a:pt x="34" y="16"/>
                    </a:lnTo>
                    <a:lnTo>
                      <a:pt x="34" y="16"/>
                    </a:lnTo>
                    <a:lnTo>
                      <a:pt x="32" y="30"/>
                    </a:lnTo>
                    <a:lnTo>
                      <a:pt x="32" y="30"/>
                    </a:lnTo>
                    <a:lnTo>
                      <a:pt x="30" y="32"/>
                    </a:lnTo>
                    <a:lnTo>
                      <a:pt x="30" y="32"/>
                    </a:lnTo>
                    <a:lnTo>
                      <a:pt x="26" y="32"/>
                    </a:lnTo>
                    <a:lnTo>
                      <a:pt x="22" y="30"/>
                    </a:lnTo>
                    <a:lnTo>
                      <a:pt x="2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0" name="Freeform 2602">
                <a:extLst>
                  <a:ext uri="{FF2B5EF4-FFF2-40B4-BE49-F238E27FC236}">
                    <a16:creationId xmlns:a16="http://schemas.microsoft.com/office/drawing/2014/main" id="{9954E44E-FEE4-45C3-EF7F-AF9C9A774004}"/>
                  </a:ext>
                </a:extLst>
              </p:cNvPr>
              <p:cNvSpPr>
                <a:spLocks/>
              </p:cNvSpPr>
              <p:nvPr/>
            </p:nvSpPr>
            <p:spPr bwMode="auto">
              <a:xfrm>
                <a:off x="5846" y="1589"/>
                <a:ext cx="10" cy="20"/>
              </a:xfrm>
              <a:custGeom>
                <a:avLst/>
                <a:gdLst>
                  <a:gd name="T0" fmla="*/ 0 w 10"/>
                  <a:gd name="T1" fmla="*/ 6 h 20"/>
                  <a:gd name="T2" fmla="*/ 0 w 10"/>
                  <a:gd name="T3" fmla="*/ 6 h 20"/>
                  <a:gd name="T4" fmla="*/ 4 w 10"/>
                  <a:gd name="T5" fmla="*/ 0 h 20"/>
                  <a:gd name="T6" fmla="*/ 6 w 10"/>
                  <a:gd name="T7" fmla="*/ 2 h 20"/>
                  <a:gd name="T8" fmla="*/ 6 w 10"/>
                  <a:gd name="T9" fmla="*/ 12 h 20"/>
                  <a:gd name="T10" fmla="*/ 6 w 10"/>
                  <a:gd name="T11" fmla="*/ 12 h 20"/>
                  <a:gd name="T12" fmla="*/ 8 w 10"/>
                  <a:gd name="T13" fmla="*/ 14 h 20"/>
                  <a:gd name="T14" fmla="*/ 10 w 10"/>
                  <a:gd name="T15" fmla="*/ 18 h 20"/>
                  <a:gd name="T16" fmla="*/ 10 w 10"/>
                  <a:gd name="T17" fmla="*/ 18 h 20"/>
                  <a:gd name="T18" fmla="*/ 6 w 10"/>
                  <a:gd name="T19" fmla="*/ 18 h 20"/>
                  <a:gd name="T20" fmla="*/ 4 w 10"/>
                  <a:gd name="T21" fmla="*/ 20 h 20"/>
                  <a:gd name="T22" fmla="*/ 4 w 10"/>
                  <a:gd name="T23" fmla="*/ 20 h 20"/>
                  <a:gd name="T24" fmla="*/ 2 w 10"/>
                  <a:gd name="T25" fmla="*/ 14 h 20"/>
                  <a:gd name="T26" fmla="*/ 0 w 10"/>
                  <a:gd name="T27" fmla="*/ 6 h 20"/>
                  <a:gd name="T28" fmla="*/ 0 w 10"/>
                  <a:gd name="T2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20">
                    <a:moveTo>
                      <a:pt x="0" y="6"/>
                    </a:moveTo>
                    <a:lnTo>
                      <a:pt x="0" y="6"/>
                    </a:lnTo>
                    <a:lnTo>
                      <a:pt x="4" y="0"/>
                    </a:lnTo>
                    <a:lnTo>
                      <a:pt x="6" y="2"/>
                    </a:lnTo>
                    <a:lnTo>
                      <a:pt x="6" y="12"/>
                    </a:lnTo>
                    <a:lnTo>
                      <a:pt x="6" y="12"/>
                    </a:lnTo>
                    <a:lnTo>
                      <a:pt x="8" y="14"/>
                    </a:lnTo>
                    <a:lnTo>
                      <a:pt x="10" y="18"/>
                    </a:lnTo>
                    <a:lnTo>
                      <a:pt x="10" y="18"/>
                    </a:lnTo>
                    <a:lnTo>
                      <a:pt x="6" y="18"/>
                    </a:lnTo>
                    <a:lnTo>
                      <a:pt x="4" y="20"/>
                    </a:lnTo>
                    <a:lnTo>
                      <a:pt x="4" y="20"/>
                    </a:lnTo>
                    <a:lnTo>
                      <a:pt x="2"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1" name="Freeform 2603">
                <a:extLst>
                  <a:ext uri="{FF2B5EF4-FFF2-40B4-BE49-F238E27FC236}">
                    <a16:creationId xmlns:a16="http://schemas.microsoft.com/office/drawing/2014/main" id="{53C794A4-4B76-5383-4B93-7C12DB126927}"/>
                  </a:ext>
                </a:extLst>
              </p:cNvPr>
              <p:cNvSpPr>
                <a:spLocks/>
              </p:cNvSpPr>
              <p:nvPr/>
            </p:nvSpPr>
            <p:spPr bwMode="auto">
              <a:xfrm>
                <a:off x="5868" y="1569"/>
                <a:ext cx="4" cy="10"/>
              </a:xfrm>
              <a:custGeom>
                <a:avLst/>
                <a:gdLst>
                  <a:gd name="T0" fmla="*/ 4 w 4"/>
                  <a:gd name="T1" fmla="*/ 0 h 10"/>
                  <a:gd name="T2" fmla="*/ 4 w 4"/>
                  <a:gd name="T3" fmla="*/ 0 h 10"/>
                  <a:gd name="T4" fmla="*/ 4 w 4"/>
                  <a:gd name="T5" fmla="*/ 6 h 10"/>
                  <a:gd name="T6" fmla="*/ 4 w 4"/>
                  <a:gd name="T7" fmla="*/ 10 h 10"/>
                  <a:gd name="T8" fmla="*/ 4 w 4"/>
                  <a:gd name="T9" fmla="*/ 10 h 10"/>
                  <a:gd name="T10" fmla="*/ 2 w 4"/>
                  <a:gd name="T11" fmla="*/ 10 h 10"/>
                  <a:gd name="T12" fmla="*/ 2 w 4"/>
                  <a:gd name="T13" fmla="*/ 8 h 10"/>
                  <a:gd name="T14" fmla="*/ 0 w 4"/>
                  <a:gd name="T15" fmla="*/ 4 h 10"/>
                  <a:gd name="T16" fmla="*/ 0 w 4"/>
                  <a:gd name="T17" fmla="*/ 4 h 10"/>
                  <a:gd name="T18" fmla="*/ 0 w 4"/>
                  <a:gd name="T19" fmla="*/ 0 h 10"/>
                  <a:gd name="T20" fmla="*/ 2 w 4"/>
                  <a:gd name="T21" fmla="*/ 0 h 10"/>
                  <a:gd name="T22" fmla="*/ 4 w 4"/>
                  <a:gd name="T23" fmla="*/ 0 h 10"/>
                  <a:gd name="T24" fmla="*/ 4 w 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0"/>
                    </a:moveTo>
                    <a:lnTo>
                      <a:pt x="4" y="0"/>
                    </a:lnTo>
                    <a:lnTo>
                      <a:pt x="4" y="6"/>
                    </a:lnTo>
                    <a:lnTo>
                      <a:pt x="4" y="10"/>
                    </a:lnTo>
                    <a:lnTo>
                      <a:pt x="4" y="10"/>
                    </a:lnTo>
                    <a:lnTo>
                      <a:pt x="2" y="10"/>
                    </a:lnTo>
                    <a:lnTo>
                      <a:pt x="2" y="8"/>
                    </a:lnTo>
                    <a:lnTo>
                      <a:pt x="0" y="4"/>
                    </a:lnTo>
                    <a:lnTo>
                      <a:pt x="0" y="4"/>
                    </a:lnTo>
                    <a:lnTo>
                      <a:pt x="0"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2" name="Freeform 2604">
                <a:extLst>
                  <a:ext uri="{FF2B5EF4-FFF2-40B4-BE49-F238E27FC236}">
                    <a16:creationId xmlns:a16="http://schemas.microsoft.com/office/drawing/2014/main" id="{B1C91726-12E3-105C-6B4E-C075C259381D}"/>
                  </a:ext>
                </a:extLst>
              </p:cNvPr>
              <p:cNvSpPr>
                <a:spLocks/>
              </p:cNvSpPr>
              <p:nvPr/>
            </p:nvSpPr>
            <p:spPr bwMode="auto">
              <a:xfrm>
                <a:off x="5904" y="1555"/>
                <a:ext cx="46" cy="50"/>
              </a:xfrm>
              <a:custGeom>
                <a:avLst/>
                <a:gdLst>
                  <a:gd name="T0" fmla="*/ 0 w 46"/>
                  <a:gd name="T1" fmla="*/ 30 h 50"/>
                  <a:gd name="T2" fmla="*/ 0 w 46"/>
                  <a:gd name="T3" fmla="*/ 30 h 50"/>
                  <a:gd name="T4" fmla="*/ 2 w 46"/>
                  <a:gd name="T5" fmla="*/ 26 h 50"/>
                  <a:gd name="T6" fmla="*/ 2 w 46"/>
                  <a:gd name="T7" fmla="*/ 22 h 50"/>
                  <a:gd name="T8" fmla="*/ 4 w 46"/>
                  <a:gd name="T9" fmla="*/ 12 h 50"/>
                  <a:gd name="T10" fmla="*/ 4 w 46"/>
                  <a:gd name="T11" fmla="*/ 12 h 50"/>
                  <a:gd name="T12" fmla="*/ 4 w 46"/>
                  <a:gd name="T13" fmla="*/ 4 h 50"/>
                  <a:gd name="T14" fmla="*/ 6 w 46"/>
                  <a:gd name="T15" fmla="*/ 0 h 50"/>
                  <a:gd name="T16" fmla="*/ 8 w 46"/>
                  <a:gd name="T17" fmla="*/ 0 h 50"/>
                  <a:gd name="T18" fmla="*/ 8 w 46"/>
                  <a:gd name="T19" fmla="*/ 0 h 50"/>
                  <a:gd name="T20" fmla="*/ 8 w 46"/>
                  <a:gd name="T21" fmla="*/ 14 h 50"/>
                  <a:gd name="T22" fmla="*/ 10 w 46"/>
                  <a:gd name="T23" fmla="*/ 26 h 50"/>
                  <a:gd name="T24" fmla="*/ 14 w 46"/>
                  <a:gd name="T25" fmla="*/ 32 h 50"/>
                  <a:gd name="T26" fmla="*/ 16 w 46"/>
                  <a:gd name="T27" fmla="*/ 34 h 50"/>
                  <a:gd name="T28" fmla="*/ 18 w 46"/>
                  <a:gd name="T29" fmla="*/ 36 h 50"/>
                  <a:gd name="T30" fmla="*/ 18 w 46"/>
                  <a:gd name="T31" fmla="*/ 36 h 50"/>
                  <a:gd name="T32" fmla="*/ 16 w 46"/>
                  <a:gd name="T33" fmla="*/ 22 h 50"/>
                  <a:gd name="T34" fmla="*/ 16 w 46"/>
                  <a:gd name="T35" fmla="*/ 14 h 50"/>
                  <a:gd name="T36" fmla="*/ 16 w 46"/>
                  <a:gd name="T37" fmla="*/ 6 h 50"/>
                  <a:gd name="T38" fmla="*/ 16 w 46"/>
                  <a:gd name="T39" fmla="*/ 6 h 50"/>
                  <a:gd name="T40" fmla="*/ 32 w 46"/>
                  <a:gd name="T41" fmla="*/ 6 h 50"/>
                  <a:gd name="T42" fmla="*/ 32 w 46"/>
                  <a:gd name="T43" fmla="*/ 6 h 50"/>
                  <a:gd name="T44" fmla="*/ 30 w 46"/>
                  <a:gd name="T45" fmla="*/ 12 h 50"/>
                  <a:gd name="T46" fmla="*/ 30 w 46"/>
                  <a:gd name="T47" fmla="*/ 14 h 50"/>
                  <a:gd name="T48" fmla="*/ 30 w 46"/>
                  <a:gd name="T49" fmla="*/ 14 h 50"/>
                  <a:gd name="T50" fmla="*/ 30 w 46"/>
                  <a:gd name="T51" fmla="*/ 14 h 50"/>
                  <a:gd name="T52" fmla="*/ 32 w 46"/>
                  <a:gd name="T53" fmla="*/ 14 h 50"/>
                  <a:gd name="T54" fmla="*/ 34 w 46"/>
                  <a:gd name="T55" fmla="*/ 14 h 50"/>
                  <a:gd name="T56" fmla="*/ 38 w 46"/>
                  <a:gd name="T57" fmla="*/ 20 h 50"/>
                  <a:gd name="T58" fmla="*/ 42 w 46"/>
                  <a:gd name="T59" fmla="*/ 24 h 50"/>
                  <a:gd name="T60" fmla="*/ 46 w 46"/>
                  <a:gd name="T61" fmla="*/ 28 h 50"/>
                  <a:gd name="T62" fmla="*/ 46 w 46"/>
                  <a:gd name="T63" fmla="*/ 28 h 50"/>
                  <a:gd name="T64" fmla="*/ 42 w 46"/>
                  <a:gd name="T65" fmla="*/ 36 h 50"/>
                  <a:gd name="T66" fmla="*/ 42 w 46"/>
                  <a:gd name="T67" fmla="*/ 36 h 50"/>
                  <a:gd name="T68" fmla="*/ 40 w 46"/>
                  <a:gd name="T69" fmla="*/ 44 h 50"/>
                  <a:gd name="T70" fmla="*/ 38 w 46"/>
                  <a:gd name="T71" fmla="*/ 48 h 50"/>
                  <a:gd name="T72" fmla="*/ 36 w 46"/>
                  <a:gd name="T73" fmla="*/ 50 h 50"/>
                  <a:gd name="T74" fmla="*/ 36 w 46"/>
                  <a:gd name="T75" fmla="*/ 50 h 50"/>
                  <a:gd name="T76" fmla="*/ 34 w 46"/>
                  <a:gd name="T77" fmla="*/ 50 h 50"/>
                  <a:gd name="T78" fmla="*/ 32 w 46"/>
                  <a:gd name="T79" fmla="*/ 48 h 50"/>
                  <a:gd name="T80" fmla="*/ 32 w 46"/>
                  <a:gd name="T81" fmla="*/ 48 h 50"/>
                  <a:gd name="T82" fmla="*/ 24 w 46"/>
                  <a:gd name="T83" fmla="*/ 48 h 50"/>
                  <a:gd name="T84" fmla="*/ 20 w 46"/>
                  <a:gd name="T85" fmla="*/ 48 h 50"/>
                  <a:gd name="T86" fmla="*/ 16 w 46"/>
                  <a:gd name="T87" fmla="*/ 50 h 50"/>
                  <a:gd name="T88" fmla="*/ 16 w 46"/>
                  <a:gd name="T89" fmla="*/ 50 h 50"/>
                  <a:gd name="T90" fmla="*/ 16 w 46"/>
                  <a:gd name="T91" fmla="*/ 50 h 50"/>
                  <a:gd name="T92" fmla="*/ 14 w 46"/>
                  <a:gd name="T93" fmla="*/ 50 h 50"/>
                  <a:gd name="T94" fmla="*/ 12 w 46"/>
                  <a:gd name="T95" fmla="*/ 44 h 50"/>
                  <a:gd name="T96" fmla="*/ 8 w 46"/>
                  <a:gd name="T97" fmla="*/ 40 h 50"/>
                  <a:gd name="T98" fmla="*/ 6 w 46"/>
                  <a:gd name="T99" fmla="*/ 36 h 50"/>
                  <a:gd name="T100" fmla="*/ 6 w 46"/>
                  <a:gd name="T101" fmla="*/ 36 h 50"/>
                  <a:gd name="T102" fmla="*/ 4 w 46"/>
                  <a:gd name="T103" fmla="*/ 34 h 50"/>
                  <a:gd name="T104" fmla="*/ 4 w 46"/>
                  <a:gd name="T105" fmla="*/ 36 h 50"/>
                  <a:gd name="T106" fmla="*/ 4 w 46"/>
                  <a:gd name="T107" fmla="*/ 44 h 50"/>
                  <a:gd name="T108" fmla="*/ 4 w 46"/>
                  <a:gd name="T109" fmla="*/ 44 h 50"/>
                  <a:gd name="T110" fmla="*/ 2 w 46"/>
                  <a:gd name="T111" fmla="*/ 42 h 50"/>
                  <a:gd name="T112" fmla="*/ 0 w 46"/>
                  <a:gd name="T113" fmla="*/ 38 h 50"/>
                  <a:gd name="T114" fmla="*/ 0 w 46"/>
                  <a:gd name="T115" fmla="*/ 30 h 50"/>
                  <a:gd name="T116" fmla="*/ 0 w 46"/>
                  <a:gd name="T11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50">
                    <a:moveTo>
                      <a:pt x="0" y="30"/>
                    </a:moveTo>
                    <a:lnTo>
                      <a:pt x="0" y="30"/>
                    </a:lnTo>
                    <a:lnTo>
                      <a:pt x="2" y="26"/>
                    </a:lnTo>
                    <a:lnTo>
                      <a:pt x="2" y="22"/>
                    </a:lnTo>
                    <a:lnTo>
                      <a:pt x="4" y="12"/>
                    </a:lnTo>
                    <a:lnTo>
                      <a:pt x="4" y="12"/>
                    </a:lnTo>
                    <a:lnTo>
                      <a:pt x="4" y="4"/>
                    </a:lnTo>
                    <a:lnTo>
                      <a:pt x="6" y="0"/>
                    </a:lnTo>
                    <a:lnTo>
                      <a:pt x="8" y="0"/>
                    </a:lnTo>
                    <a:lnTo>
                      <a:pt x="8" y="0"/>
                    </a:lnTo>
                    <a:lnTo>
                      <a:pt x="8" y="14"/>
                    </a:lnTo>
                    <a:lnTo>
                      <a:pt x="10" y="26"/>
                    </a:lnTo>
                    <a:lnTo>
                      <a:pt x="14" y="32"/>
                    </a:lnTo>
                    <a:lnTo>
                      <a:pt x="16" y="34"/>
                    </a:lnTo>
                    <a:lnTo>
                      <a:pt x="18" y="36"/>
                    </a:lnTo>
                    <a:lnTo>
                      <a:pt x="18" y="36"/>
                    </a:lnTo>
                    <a:lnTo>
                      <a:pt x="16" y="22"/>
                    </a:lnTo>
                    <a:lnTo>
                      <a:pt x="16" y="14"/>
                    </a:lnTo>
                    <a:lnTo>
                      <a:pt x="16" y="6"/>
                    </a:lnTo>
                    <a:lnTo>
                      <a:pt x="16" y="6"/>
                    </a:lnTo>
                    <a:lnTo>
                      <a:pt x="32" y="6"/>
                    </a:lnTo>
                    <a:lnTo>
                      <a:pt x="32" y="6"/>
                    </a:lnTo>
                    <a:lnTo>
                      <a:pt x="30" y="12"/>
                    </a:lnTo>
                    <a:lnTo>
                      <a:pt x="30" y="14"/>
                    </a:lnTo>
                    <a:lnTo>
                      <a:pt x="30" y="14"/>
                    </a:lnTo>
                    <a:lnTo>
                      <a:pt x="30" y="14"/>
                    </a:lnTo>
                    <a:lnTo>
                      <a:pt x="32" y="14"/>
                    </a:lnTo>
                    <a:lnTo>
                      <a:pt x="34" y="14"/>
                    </a:lnTo>
                    <a:lnTo>
                      <a:pt x="38" y="20"/>
                    </a:lnTo>
                    <a:lnTo>
                      <a:pt x="42" y="24"/>
                    </a:lnTo>
                    <a:lnTo>
                      <a:pt x="46" y="28"/>
                    </a:lnTo>
                    <a:lnTo>
                      <a:pt x="46" y="28"/>
                    </a:lnTo>
                    <a:lnTo>
                      <a:pt x="42" y="36"/>
                    </a:lnTo>
                    <a:lnTo>
                      <a:pt x="42" y="36"/>
                    </a:lnTo>
                    <a:lnTo>
                      <a:pt x="40" y="44"/>
                    </a:lnTo>
                    <a:lnTo>
                      <a:pt x="38" y="48"/>
                    </a:lnTo>
                    <a:lnTo>
                      <a:pt x="36" y="50"/>
                    </a:lnTo>
                    <a:lnTo>
                      <a:pt x="36" y="50"/>
                    </a:lnTo>
                    <a:lnTo>
                      <a:pt x="34" y="50"/>
                    </a:lnTo>
                    <a:lnTo>
                      <a:pt x="32" y="48"/>
                    </a:lnTo>
                    <a:lnTo>
                      <a:pt x="32" y="48"/>
                    </a:lnTo>
                    <a:lnTo>
                      <a:pt x="24" y="48"/>
                    </a:lnTo>
                    <a:lnTo>
                      <a:pt x="20" y="48"/>
                    </a:lnTo>
                    <a:lnTo>
                      <a:pt x="16" y="50"/>
                    </a:lnTo>
                    <a:lnTo>
                      <a:pt x="16" y="50"/>
                    </a:lnTo>
                    <a:lnTo>
                      <a:pt x="16" y="50"/>
                    </a:lnTo>
                    <a:lnTo>
                      <a:pt x="14" y="50"/>
                    </a:lnTo>
                    <a:lnTo>
                      <a:pt x="12" y="44"/>
                    </a:lnTo>
                    <a:lnTo>
                      <a:pt x="8" y="40"/>
                    </a:lnTo>
                    <a:lnTo>
                      <a:pt x="6" y="36"/>
                    </a:lnTo>
                    <a:lnTo>
                      <a:pt x="6" y="36"/>
                    </a:lnTo>
                    <a:lnTo>
                      <a:pt x="4" y="34"/>
                    </a:lnTo>
                    <a:lnTo>
                      <a:pt x="4" y="36"/>
                    </a:lnTo>
                    <a:lnTo>
                      <a:pt x="4" y="44"/>
                    </a:lnTo>
                    <a:lnTo>
                      <a:pt x="4" y="44"/>
                    </a:lnTo>
                    <a:lnTo>
                      <a:pt x="2" y="42"/>
                    </a:lnTo>
                    <a:lnTo>
                      <a:pt x="0" y="38"/>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3" name="Freeform 2605">
                <a:extLst>
                  <a:ext uri="{FF2B5EF4-FFF2-40B4-BE49-F238E27FC236}">
                    <a16:creationId xmlns:a16="http://schemas.microsoft.com/office/drawing/2014/main" id="{FF46C607-0A11-CE42-1510-0684629DC83A}"/>
                  </a:ext>
                </a:extLst>
              </p:cNvPr>
              <p:cNvSpPr>
                <a:spLocks/>
              </p:cNvSpPr>
              <p:nvPr/>
            </p:nvSpPr>
            <p:spPr bwMode="auto">
              <a:xfrm>
                <a:off x="1608" y="2416"/>
                <a:ext cx="58" cy="70"/>
              </a:xfrm>
              <a:custGeom>
                <a:avLst/>
                <a:gdLst>
                  <a:gd name="T0" fmla="*/ 58 w 58"/>
                  <a:gd name="T1" fmla="*/ 68 h 70"/>
                  <a:gd name="T2" fmla="*/ 56 w 58"/>
                  <a:gd name="T3" fmla="*/ 68 h 70"/>
                  <a:gd name="T4" fmla="*/ 48 w 58"/>
                  <a:gd name="T5" fmla="*/ 70 h 70"/>
                  <a:gd name="T6" fmla="*/ 42 w 58"/>
                  <a:gd name="T7" fmla="*/ 62 h 70"/>
                  <a:gd name="T8" fmla="*/ 38 w 58"/>
                  <a:gd name="T9" fmla="*/ 58 h 70"/>
                  <a:gd name="T10" fmla="*/ 36 w 58"/>
                  <a:gd name="T11" fmla="*/ 60 h 70"/>
                  <a:gd name="T12" fmla="*/ 34 w 58"/>
                  <a:gd name="T13" fmla="*/ 68 h 70"/>
                  <a:gd name="T14" fmla="*/ 32 w 58"/>
                  <a:gd name="T15" fmla="*/ 64 h 70"/>
                  <a:gd name="T16" fmla="*/ 24 w 58"/>
                  <a:gd name="T17" fmla="*/ 58 h 70"/>
                  <a:gd name="T18" fmla="*/ 20 w 58"/>
                  <a:gd name="T19" fmla="*/ 54 h 70"/>
                  <a:gd name="T20" fmla="*/ 16 w 58"/>
                  <a:gd name="T21" fmla="*/ 40 h 70"/>
                  <a:gd name="T22" fmla="*/ 16 w 58"/>
                  <a:gd name="T23" fmla="*/ 38 h 70"/>
                  <a:gd name="T24" fmla="*/ 12 w 58"/>
                  <a:gd name="T25" fmla="*/ 42 h 70"/>
                  <a:gd name="T26" fmla="*/ 14 w 58"/>
                  <a:gd name="T27" fmla="*/ 50 h 70"/>
                  <a:gd name="T28" fmla="*/ 10 w 58"/>
                  <a:gd name="T29" fmla="*/ 54 h 70"/>
                  <a:gd name="T30" fmla="*/ 8 w 58"/>
                  <a:gd name="T31" fmla="*/ 54 h 70"/>
                  <a:gd name="T32" fmla="*/ 8 w 58"/>
                  <a:gd name="T33" fmla="*/ 54 h 70"/>
                  <a:gd name="T34" fmla="*/ 8 w 58"/>
                  <a:gd name="T35" fmla="*/ 50 h 70"/>
                  <a:gd name="T36" fmla="*/ 4 w 58"/>
                  <a:gd name="T37" fmla="*/ 36 h 70"/>
                  <a:gd name="T38" fmla="*/ 0 w 58"/>
                  <a:gd name="T39" fmla="*/ 18 h 70"/>
                  <a:gd name="T40" fmla="*/ 2 w 58"/>
                  <a:gd name="T41" fmla="*/ 16 h 70"/>
                  <a:gd name="T42" fmla="*/ 12 w 58"/>
                  <a:gd name="T43" fmla="*/ 28 h 70"/>
                  <a:gd name="T44" fmla="*/ 16 w 58"/>
                  <a:gd name="T45" fmla="*/ 32 h 70"/>
                  <a:gd name="T46" fmla="*/ 20 w 58"/>
                  <a:gd name="T47" fmla="*/ 30 h 70"/>
                  <a:gd name="T48" fmla="*/ 24 w 58"/>
                  <a:gd name="T49" fmla="*/ 28 h 70"/>
                  <a:gd name="T50" fmla="*/ 26 w 58"/>
                  <a:gd name="T51" fmla="*/ 20 h 70"/>
                  <a:gd name="T52" fmla="*/ 28 w 58"/>
                  <a:gd name="T53" fmla="*/ 14 h 70"/>
                  <a:gd name="T54" fmla="*/ 32 w 58"/>
                  <a:gd name="T55" fmla="*/ 12 h 70"/>
                  <a:gd name="T56" fmla="*/ 38 w 58"/>
                  <a:gd name="T57" fmla="*/ 4 h 70"/>
                  <a:gd name="T58" fmla="*/ 40 w 58"/>
                  <a:gd name="T59" fmla="*/ 0 h 70"/>
                  <a:gd name="T60" fmla="*/ 42 w 58"/>
                  <a:gd name="T61" fmla="*/ 0 h 70"/>
                  <a:gd name="T62" fmla="*/ 46 w 58"/>
                  <a:gd name="T63" fmla="*/ 8 h 70"/>
                  <a:gd name="T64" fmla="*/ 50 w 58"/>
                  <a:gd name="T65" fmla="*/ 12 h 70"/>
                  <a:gd name="T66" fmla="*/ 50 w 58"/>
                  <a:gd name="T67" fmla="*/ 16 h 70"/>
                  <a:gd name="T68" fmla="*/ 48 w 58"/>
                  <a:gd name="T69" fmla="*/ 20 h 70"/>
                  <a:gd name="T70" fmla="*/ 46 w 58"/>
                  <a:gd name="T71" fmla="*/ 20 h 70"/>
                  <a:gd name="T72" fmla="*/ 44 w 58"/>
                  <a:gd name="T73" fmla="*/ 22 h 70"/>
                  <a:gd name="T74" fmla="*/ 46 w 58"/>
                  <a:gd name="T75" fmla="*/ 24 h 70"/>
                  <a:gd name="T76" fmla="*/ 48 w 58"/>
                  <a:gd name="T77" fmla="*/ 22 h 70"/>
                  <a:gd name="T78" fmla="*/ 48 w 58"/>
                  <a:gd name="T79" fmla="*/ 24 h 70"/>
                  <a:gd name="T80" fmla="*/ 50 w 58"/>
                  <a:gd name="T81" fmla="*/ 38 h 70"/>
                  <a:gd name="T82" fmla="*/ 44 w 58"/>
                  <a:gd name="T83" fmla="*/ 38 h 70"/>
                  <a:gd name="T84" fmla="*/ 42 w 58"/>
                  <a:gd name="T85" fmla="*/ 40 h 70"/>
                  <a:gd name="T86" fmla="*/ 42 w 58"/>
                  <a:gd name="T87" fmla="*/ 44 h 70"/>
                  <a:gd name="T88" fmla="*/ 44 w 58"/>
                  <a:gd name="T89" fmla="*/ 52 h 70"/>
                  <a:gd name="T90" fmla="*/ 44 w 58"/>
                  <a:gd name="T91" fmla="*/ 52 h 70"/>
                  <a:gd name="T92" fmla="*/ 48 w 58"/>
                  <a:gd name="T93" fmla="*/ 52 h 70"/>
                  <a:gd name="T94" fmla="*/ 54 w 58"/>
                  <a:gd name="T95" fmla="*/ 58 h 70"/>
                  <a:gd name="T96" fmla="*/ 56 w 58"/>
                  <a:gd name="T97" fmla="*/ 58 h 70"/>
                  <a:gd name="T98" fmla="*/ 58 w 58"/>
                  <a:gd name="T99" fmla="*/ 60 h 70"/>
                  <a:gd name="T100" fmla="*/ 58 w 58"/>
                  <a:gd name="T101"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70">
                    <a:moveTo>
                      <a:pt x="58" y="68"/>
                    </a:moveTo>
                    <a:lnTo>
                      <a:pt x="58" y="68"/>
                    </a:lnTo>
                    <a:lnTo>
                      <a:pt x="56" y="68"/>
                    </a:lnTo>
                    <a:lnTo>
                      <a:pt x="56" y="68"/>
                    </a:lnTo>
                    <a:lnTo>
                      <a:pt x="52" y="70"/>
                    </a:lnTo>
                    <a:lnTo>
                      <a:pt x="48" y="70"/>
                    </a:lnTo>
                    <a:lnTo>
                      <a:pt x="44" y="66"/>
                    </a:lnTo>
                    <a:lnTo>
                      <a:pt x="42" y="62"/>
                    </a:lnTo>
                    <a:lnTo>
                      <a:pt x="42" y="62"/>
                    </a:lnTo>
                    <a:lnTo>
                      <a:pt x="38" y="58"/>
                    </a:lnTo>
                    <a:lnTo>
                      <a:pt x="36" y="58"/>
                    </a:lnTo>
                    <a:lnTo>
                      <a:pt x="36" y="60"/>
                    </a:lnTo>
                    <a:lnTo>
                      <a:pt x="34" y="68"/>
                    </a:lnTo>
                    <a:lnTo>
                      <a:pt x="34" y="68"/>
                    </a:lnTo>
                    <a:lnTo>
                      <a:pt x="34" y="68"/>
                    </a:lnTo>
                    <a:lnTo>
                      <a:pt x="32" y="64"/>
                    </a:lnTo>
                    <a:lnTo>
                      <a:pt x="30" y="62"/>
                    </a:lnTo>
                    <a:lnTo>
                      <a:pt x="24" y="58"/>
                    </a:lnTo>
                    <a:lnTo>
                      <a:pt x="22" y="56"/>
                    </a:lnTo>
                    <a:lnTo>
                      <a:pt x="20" y="54"/>
                    </a:lnTo>
                    <a:lnTo>
                      <a:pt x="18" y="48"/>
                    </a:lnTo>
                    <a:lnTo>
                      <a:pt x="16" y="40"/>
                    </a:lnTo>
                    <a:lnTo>
                      <a:pt x="16" y="40"/>
                    </a:lnTo>
                    <a:lnTo>
                      <a:pt x="16" y="38"/>
                    </a:lnTo>
                    <a:lnTo>
                      <a:pt x="14" y="38"/>
                    </a:lnTo>
                    <a:lnTo>
                      <a:pt x="12" y="42"/>
                    </a:lnTo>
                    <a:lnTo>
                      <a:pt x="12" y="42"/>
                    </a:lnTo>
                    <a:lnTo>
                      <a:pt x="14" y="50"/>
                    </a:lnTo>
                    <a:lnTo>
                      <a:pt x="10" y="54"/>
                    </a:lnTo>
                    <a:lnTo>
                      <a:pt x="10" y="54"/>
                    </a:lnTo>
                    <a:lnTo>
                      <a:pt x="8" y="54"/>
                    </a:lnTo>
                    <a:lnTo>
                      <a:pt x="8" y="54"/>
                    </a:lnTo>
                    <a:lnTo>
                      <a:pt x="8" y="54"/>
                    </a:lnTo>
                    <a:lnTo>
                      <a:pt x="8" y="54"/>
                    </a:lnTo>
                    <a:lnTo>
                      <a:pt x="8" y="50"/>
                    </a:lnTo>
                    <a:lnTo>
                      <a:pt x="8" y="50"/>
                    </a:lnTo>
                    <a:lnTo>
                      <a:pt x="6" y="44"/>
                    </a:lnTo>
                    <a:lnTo>
                      <a:pt x="4" y="36"/>
                    </a:lnTo>
                    <a:lnTo>
                      <a:pt x="0" y="18"/>
                    </a:lnTo>
                    <a:lnTo>
                      <a:pt x="0" y="18"/>
                    </a:lnTo>
                    <a:lnTo>
                      <a:pt x="2" y="16"/>
                    </a:lnTo>
                    <a:lnTo>
                      <a:pt x="2" y="16"/>
                    </a:lnTo>
                    <a:lnTo>
                      <a:pt x="8" y="20"/>
                    </a:lnTo>
                    <a:lnTo>
                      <a:pt x="12" y="28"/>
                    </a:lnTo>
                    <a:lnTo>
                      <a:pt x="12" y="28"/>
                    </a:lnTo>
                    <a:lnTo>
                      <a:pt x="16" y="32"/>
                    </a:lnTo>
                    <a:lnTo>
                      <a:pt x="18" y="34"/>
                    </a:lnTo>
                    <a:lnTo>
                      <a:pt x="20" y="30"/>
                    </a:lnTo>
                    <a:lnTo>
                      <a:pt x="20" y="30"/>
                    </a:lnTo>
                    <a:lnTo>
                      <a:pt x="24" y="28"/>
                    </a:lnTo>
                    <a:lnTo>
                      <a:pt x="26" y="24"/>
                    </a:lnTo>
                    <a:lnTo>
                      <a:pt x="26" y="20"/>
                    </a:lnTo>
                    <a:lnTo>
                      <a:pt x="26" y="20"/>
                    </a:lnTo>
                    <a:lnTo>
                      <a:pt x="28" y="14"/>
                    </a:lnTo>
                    <a:lnTo>
                      <a:pt x="32" y="12"/>
                    </a:lnTo>
                    <a:lnTo>
                      <a:pt x="32" y="12"/>
                    </a:lnTo>
                    <a:lnTo>
                      <a:pt x="36" y="10"/>
                    </a:lnTo>
                    <a:lnTo>
                      <a:pt x="38" y="4"/>
                    </a:lnTo>
                    <a:lnTo>
                      <a:pt x="38" y="4"/>
                    </a:lnTo>
                    <a:lnTo>
                      <a:pt x="40" y="0"/>
                    </a:lnTo>
                    <a:lnTo>
                      <a:pt x="40" y="0"/>
                    </a:lnTo>
                    <a:lnTo>
                      <a:pt x="42" y="0"/>
                    </a:lnTo>
                    <a:lnTo>
                      <a:pt x="42" y="0"/>
                    </a:lnTo>
                    <a:lnTo>
                      <a:pt x="46" y="8"/>
                    </a:lnTo>
                    <a:lnTo>
                      <a:pt x="50" y="12"/>
                    </a:lnTo>
                    <a:lnTo>
                      <a:pt x="50" y="12"/>
                    </a:lnTo>
                    <a:lnTo>
                      <a:pt x="50" y="16"/>
                    </a:lnTo>
                    <a:lnTo>
                      <a:pt x="50" y="16"/>
                    </a:lnTo>
                    <a:lnTo>
                      <a:pt x="48" y="20"/>
                    </a:lnTo>
                    <a:lnTo>
                      <a:pt x="48" y="20"/>
                    </a:lnTo>
                    <a:lnTo>
                      <a:pt x="46" y="22"/>
                    </a:lnTo>
                    <a:lnTo>
                      <a:pt x="46" y="20"/>
                    </a:lnTo>
                    <a:lnTo>
                      <a:pt x="44" y="20"/>
                    </a:lnTo>
                    <a:lnTo>
                      <a:pt x="44" y="22"/>
                    </a:lnTo>
                    <a:lnTo>
                      <a:pt x="44" y="22"/>
                    </a:lnTo>
                    <a:lnTo>
                      <a:pt x="46" y="24"/>
                    </a:lnTo>
                    <a:lnTo>
                      <a:pt x="46" y="24"/>
                    </a:lnTo>
                    <a:lnTo>
                      <a:pt x="48" y="22"/>
                    </a:lnTo>
                    <a:lnTo>
                      <a:pt x="48" y="24"/>
                    </a:lnTo>
                    <a:lnTo>
                      <a:pt x="48" y="24"/>
                    </a:lnTo>
                    <a:lnTo>
                      <a:pt x="50" y="30"/>
                    </a:lnTo>
                    <a:lnTo>
                      <a:pt x="50" y="38"/>
                    </a:lnTo>
                    <a:lnTo>
                      <a:pt x="50" y="38"/>
                    </a:lnTo>
                    <a:lnTo>
                      <a:pt x="44" y="38"/>
                    </a:lnTo>
                    <a:lnTo>
                      <a:pt x="44" y="38"/>
                    </a:lnTo>
                    <a:lnTo>
                      <a:pt x="42" y="40"/>
                    </a:lnTo>
                    <a:lnTo>
                      <a:pt x="42" y="44"/>
                    </a:lnTo>
                    <a:lnTo>
                      <a:pt x="42" y="44"/>
                    </a:lnTo>
                    <a:lnTo>
                      <a:pt x="44" y="50"/>
                    </a:lnTo>
                    <a:lnTo>
                      <a:pt x="44" y="52"/>
                    </a:lnTo>
                    <a:lnTo>
                      <a:pt x="44" y="52"/>
                    </a:lnTo>
                    <a:lnTo>
                      <a:pt x="44" y="52"/>
                    </a:lnTo>
                    <a:lnTo>
                      <a:pt x="46" y="50"/>
                    </a:lnTo>
                    <a:lnTo>
                      <a:pt x="48" y="52"/>
                    </a:lnTo>
                    <a:lnTo>
                      <a:pt x="50" y="54"/>
                    </a:lnTo>
                    <a:lnTo>
                      <a:pt x="54" y="58"/>
                    </a:lnTo>
                    <a:lnTo>
                      <a:pt x="56" y="58"/>
                    </a:lnTo>
                    <a:lnTo>
                      <a:pt x="56" y="58"/>
                    </a:lnTo>
                    <a:lnTo>
                      <a:pt x="56" y="58"/>
                    </a:lnTo>
                    <a:lnTo>
                      <a:pt x="58" y="60"/>
                    </a:lnTo>
                    <a:lnTo>
                      <a:pt x="58" y="62"/>
                    </a:lnTo>
                    <a:lnTo>
                      <a:pt x="58" y="68"/>
                    </a:lnTo>
                    <a:lnTo>
                      <a:pt x="58"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4" name="Freeform 2606">
                <a:extLst>
                  <a:ext uri="{FF2B5EF4-FFF2-40B4-BE49-F238E27FC236}">
                    <a16:creationId xmlns:a16="http://schemas.microsoft.com/office/drawing/2014/main" id="{65F9DCE9-D424-6432-C2F5-A011C0AC932D}"/>
                  </a:ext>
                </a:extLst>
              </p:cNvPr>
              <p:cNvSpPr>
                <a:spLocks/>
              </p:cNvSpPr>
              <p:nvPr/>
            </p:nvSpPr>
            <p:spPr bwMode="auto">
              <a:xfrm>
                <a:off x="1636" y="2333"/>
                <a:ext cx="44" cy="105"/>
              </a:xfrm>
              <a:custGeom>
                <a:avLst/>
                <a:gdLst>
                  <a:gd name="T0" fmla="*/ 12 w 44"/>
                  <a:gd name="T1" fmla="*/ 85 h 105"/>
                  <a:gd name="T2" fmla="*/ 12 w 44"/>
                  <a:gd name="T3" fmla="*/ 89 h 105"/>
                  <a:gd name="T4" fmla="*/ 6 w 44"/>
                  <a:gd name="T5" fmla="*/ 81 h 105"/>
                  <a:gd name="T6" fmla="*/ 2 w 44"/>
                  <a:gd name="T7" fmla="*/ 85 h 105"/>
                  <a:gd name="T8" fmla="*/ 2 w 44"/>
                  <a:gd name="T9" fmla="*/ 81 h 105"/>
                  <a:gd name="T10" fmla="*/ 2 w 44"/>
                  <a:gd name="T11" fmla="*/ 65 h 105"/>
                  <a:gd name="T12" fmla="*/ 6 w 44"/>
                  <a:gd name="T13" fmla="*/ 53 h 105"/>
                  <a:gd name="T14" fmla="*/ 6 w 44"/>
                  <a:gd name="T15" fmla="*/ 53 h 105"/>
                  <a:gd name="T16" fmla="*/ 6 w 44"/>
                  <a:gd name="T17" fmla="*/ 51 h 105"/>
                  <a:gd name="T18" fmla="*/ 6 w 44"/>
                  <a:gd name="T19" fmla="*/ 49 h 105"/>
                  <a:gd name="T20" fmla="*/ 0 w 44"/>
                  <a:gd name="T21" fmla="*/ 39 h 105"/>
                  <a:gd name="T22" fmla="*/ 0 w 44"/>
                  <a:gd name="T23" fmla="*/ 21 h 105"/>
                  <a:gd name="T24" fmla="*/ 0 w 44"/>
                  <a:gd name="T25" fmla="*/ 4 h 105"/>
                  <a:gd name="T26" fmla="*/ 2 w 44"/>
                  <a:gd name="T27" fmla="*/ 2 h 105"/>
                  <a:gd name="T28" fmla="*/ 4 w 44"/>
                  <a:gd name="T29" fmla="*/ 0 h 105"/>
                  <a:gd name="T30" fmla="*/ 12 w 44"/>
                  <a:gd name="T31" fmla="*/ 17 h 105"/>
                  <a:gd name="T32" fmla="*/ 10 w 44"/>
                  <a:gd name="T33" fmla="*/ 21 h 105"/>
                  <a:gd name="T34" fmla="*/ 10 w 44"/>
                  <a:gd name="T35" fmla="*/ 25 h 105"/>
                  <a:gd name="T36" fmla="*/ 14 w 44"/>
                  <a:gd name="T37" fmla="*/ 33 h 105"/>
                  <a:gd name="T38" fmla="*/ 18 w 44"/>
                  <a:gd name="T39" fmla="*/ 31 h 105"/>
                  <a:gd name="T40" fmla="*/ 26 w 44"/>
                  <a:gd name="T41" fmla="*/ 35 h 105"/>
                  <a:gd name="T42" fmla="*/ 30 w 44"/>
                  <a:gd name="T43" fmla="*/ 39 h 105"/>
                  <a:gd name="T44" fmla="*/ 34 w 44"/>
                  <a:gd name="T45" fmla="*/ 41 h 105"/>
                  <a:gd name="T46" fmla="*/ 36 w 44"/>
                  <a:gd name="T47" fmla="*/ 41 h 105"/>
                  <a:gd name="T48" fmla="*/ 38 w 44"/>
                  <a:gd name="T49" fmla="*/ 45 h 105"/>
                  <a:gd name="T50" fmla="*/ 36 w 44"/>
                  <a:gd name="T51" fmla="*/ 55 h 105"/>
                  <a:gd name="T52" fmla="*/ 38 w 44"/>
                  <a:gd name="T53" fmla="*/ 53 h 105"/>
                  <a:gd name="T54" fmla="*/ 42 w 44"/>
                  <a:gd name="T55" fmla="*/ 49 h 105"/>
                  <a:gd name="T56" fmla="*/ 44 w 44"/>
                  <a:gd name="T57" fmla="*/ 55 h 105"/>
                  <a:gd name="T58" fmla="*/ 42 w 44"/>
                  <a:gd name="T59" fmla="*/ 73 h 105"/>
                  <a:gd name="T60" fmla="*/ 38 w 44"/>
                  <a:gd name="T61" fmla="*/ 81 h 105"/>
                  <a:gd name="T62" fmla="*/ 34 w 44"/>
                  <a:gd name="T63" fmla="*/ 79 h 105"/>
                  <a:gd name="T64" fmla="*/ 32 w 44"/>
                  <a:gd name="T65" fmla="*/ 71 h 105"/>
                  <a:gd name="T66" fmla="*/ 28 w 44"/>
                  <a:gd name="T67" fmla="*/ 67 h 105"/>
                  <a:gd name="T68" fmla="*/ 38 w 44"/>
                  <a:gd name="T69" fmla="*/ 83 h 105"/>
                  <a:gd name="T70" fmla="*/ 36 w 44"/>
                  <a:gd name="T71" fmla="*/ 93 h 105"/>
                  <a:gd name="T72" fmla="*/ 36 w 44"/>
                  <a:gd name="T73" fmla="*/ 101 h 105"/>
                  <a:gd name="T74" fmla="*/ 32 w 44"/>
                  <a:gd name="T75" fmla="*/ 105 h 105"/>
                  <a:gd name="T76" fmla="*/ 32 w 44"/>
                  <a:gd name="T77" fmla="*/ 103 h 105"/>
                  <a:gd name="T78" fmla="*/ 30 w 44"/>
                  <a:gd name="T79" fmla="*/ 95 h 105"/>
                  <a:gd name="T80" fmla="*/ 30 w 44"/>
                  <a:gd name="T81" fmla="*/ 93 h 105"/>
                  <a:gd name="T82" fmla="*/ 28 w 44"/>
                  <a:gd name="T83" fmla="*/ 93 h 105"/>
                  <a:gd name="T84" fmla="*/ 24 w 44"/>
                  <a:gd name="T85" fmla="*/ 89 h 105"/>
                  <a:gd name="T86" fmla="*/ 22 w 44"/>
                  <a:gd name="T87" fmla="*/ 83 h 105"/>
                  <a:gd name="T88" fmla="*/ 16 w 44"/>
                  <a:gd name="T89" fmla="*/ 81 h 105"/>
                  <a:gd name="T90" fmla="*/ 12 w 44"/>
                  <a:gd name="T91"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105">
                    <a:moveTo>
                      <a:pt x="12" y="85"/>
                    </a:moveTo>
                    <a:lnTo>
                      <a:pt x="12" y="85"/>
                    </a:lnTo>
                    <a:lnTo>
                      <a:pt x="12" y="89"/>
                    </a:lnTo>
                    <a:lnTo>
                      <a:pt x="12" y="89"/>
                    </a:lnTo>
                    <a:lnTo>
                      <a:pt x="8" y="83"/>
                    </a:lnTo>
                    <a:lnTo>
                      <a:pt x="6" y="81"/>
                    </a:lnTo>
                    <a:lnTo>
                      <a:pt x="2" y="85"/>
                    </a:lnTo>
                    <a:lnTo>
                      <a:pt x="2" y="85"/>
                    </a:lnTo>
                    <a:lnTo>
                      <a:pt x="2" y="81"/>
                    </a:lnTo>
                    <a:lnTo>
                      <a:pt x="2" y="81"/>
                    </a:lnTo>
                    <a:lnTo>
                      <a:pt x="2" y="71"/>
                    </a:lnTo>
                    <a:lnTo>
                      <a:pt x="2" y="65"/>
                    </a:lnTo>
                    <a:lnTo>
                      <a:pt x="4" y="59"/>
                    </a:lnTo>
                    <a:lnTo>
                      <a:pt x="6" y="53"/>
                    </a:lnTo>
                    <a:lnTo>
                      <a:pt x="6" y="53"/>
                    </a:lnTo>
                    <a:lnTo>
                      <a:pt x="6" y="53"/>
                    </a:lnTo>
                    <a:lnTo>
                      <a:pt x="6" y="53"/>
                    </a:lnTo>
                    <a:lnTo>
                      <a:pt x="6" y="51"/>
                    </a:lnTo>
                    <a:lnTo>
                      <a:pt x="6" y="49"/>
                    </a:lnTo>
                    <a:lnTo>
                      <a:pt x="6" y="49"/>
                    </a:lnTo>
                    <a:lnTo>
                      <a:pt x="2" y="45"/>
                    </a:lnTo>
                    <a:lnTo>
                      <a:pt x="0" y="39"/>
                    </a:lnTo>
                    <a:lnTo>
                      <a:pt x="0" y="21"/>
                    </a:lnTo>
                    <a:lnTo>
                      <a:pt x="0" y="21"/>
                    </a:lnTo>
                    <a:lnTo>
                      <a:pt x="0" y="13"/>
                    </a:lnTo>
                    <a:lnTo>
                      <a:pt x="0" y="4"/>
                    </a:lnTo>
                    <a:lnTo>
                      <a:pt x="0" y="4"/>
                    </a:lnTo>
                    <a:lnTo>
                      <a:pt x="2" y="2"/>
                    </a:lnTo>
                    <a:lnTo>
                      <a:pt x="4" y="0"/>
                    </a:lnTo>
                    <a:lnTo>
                      <a:pt x="4" y="0"/>
                    </a:lnTo>
                    <a:lnTo>
                      <a:pt x="8" y="7"/>
                    </a:lnTo>
                    <a:lnTo>
                      <a:pt x="12" y="17"/>
                    </a:lnTo>
                    <a:lnTo>
                      <a:pt x="12" y="17"/>
                    </a:lnTo>
                    <a:lnTo>
                      <a:pt x="10" y="21"/>
                    </a:lnTo>
                    <a:lnTo>
                      <a:pt x="10" y="25"/>
                    </a:lnTo>
                    <a:lnTo>
                      <a:pt x="10" y="25"/>
                    </a:lnTo>
                    <a:lnTo>
                      <a:pt x="12" y="33"/>
                    </a:lnTo>
                    <a:lnTo>
                      <a:pt x="14" y="33"/>
                    </a:lnTo>
                    <a:lnTo>
                      <a:pt x="18" y="31"/>
                    </a:lnTo>
                    <a:lnTo>
                      <a:pt x="18" y="31"/>
                    </a:lnTo>
                    <a:lnTo>
                      <a:pt x="22" y="31"/>
                    </a:lnTo>
                    <a:lnTo>
                      <a:pt x="26" y="35"/>
                    </a:lnTo>
                    <a:lnTo>
                      <a:pt x="26" y="35"/>
                    </a:lnTo>
                    <a:lnTo>
                      <a:pt x="30" y="39"/>
                    </a:lnTo>
                    <a:lnTo>
                      <a:pt x="32" y="41"/>
                    </a:lnTo>
                    <a:lnTo>
                      <a:pt x="34" y="41"/>
                    </a:lnTo>
                    <a:lnTo>
                      <a:pt x="34" y="41"/>
                    </a:lnTo>
                    <a:lnTo>
                      <a:pt x="36" y="41"/>
                    </a:lnTo>
                    <a:lnTo>
                      <a:pt x="38" y="45"/>
                    </a:lnTo>
                    <a:lnTo>
                      <a:pt x="38" y="45"/>
                    </a:lnTo>
                    <a:lnTo>
                      <a:pt x="38" y="51"/>
                    </a:lnTo>
                    <a:lnTo>
                      <a:pt x="36" y="55"/>
                    </a:lnTo>
                    <a:lnTo>
                      <a:pt x="36" y="55"/>
                    </a:lnTo>
                    <a:lnTo>
                      <a:pt x="38" y="53"/>
                    </a:lnTo>
                    <a:lnTo>
                      <a:pt x="40" y="49"/>
                    </a:lnTo>
                    <a:lnTo>
                      <a:pt x="42" y="49"/>
                    </a:lnTo>
                    <a:lnTo>
                      <a:pt x="44" y="55"/>
                    </a:lnTo>
                    <a:lnTo>
                      <a:pt x="44" y="55"/>
                    </a:lnTo>
                    <a:lnTo>
                      <a:pt x="42" y="73"/>
                    </a:lnTo>
                    <a:lnTo>
                      <a:pt x="42" y="73"/>
                    </a:lnTo>
                    <a:lnTo>
                      <a:pt x="40" y="75"/>
                    </a:lnTo>
                    <a:lnTo>
                      <a:pt x="38" y="81"/>
                    </a:lnTo>
                    <a:lnTo>
                      <a:pt x="38" y="81"/>
                    </a:lnTo>
                    <a:lnTo>
                      <a:pt x="34" y="79"/>
                    </a:lnTo>
                    <a:lnTo>
                      <a:pt x="32" y="75"/>
                    </a:lnTo>
                    <a:lnTo>
                      <a:pt x="32" y="71"/>
                    </a:lnTo>
                    <a:lnTo>
                      <a:pt x="28" y="67"/>
                    </a:lnTo>
                    <a:lnTo>
                      <a:pt x="28" y="67"/>
                    </a:lnTo>
                    <a:lnTo>
                      <a:pt x="32" y="77"/>
                    </a:lnTo>
                    <a:lnTo>
                      <a:pt x="38" y="83"/>
                    </a:lnTo>
                    <a:lnTo>
                      <a:pt x="38" y="83"/>
                    </a:lnTo>
                    <a:lnTo>
                      <a:pt x="36" y="93"/>
                    </a:lnTo>
                    <a:lnTo>
                      <a:pt x="36" y="101"/>
                    </a:lnTo>
                    <a:lnTo>
                      <a:pt x="36" y="101"/>
                    </a:lnTo>
                    <a:lnTo>
                      <a:pt x="34" y="103"/>
                    </a:lnTo>
                    <a:lnTo>
                      <a:pt x="32" y="105"/>
                    </a:lnTo>
                    <a:lnTo>
                      <a:pt x="32" y="105"/>
                    </a:lnTo>
                    <a:lnTo>
                      <a:pt x="32" y="103"/>
                    </a:lnTo>
                    <a:lnTo>
                      <a:pt x="30" y="99"/>
                    </a:lnTo>
                    <a:lnTo>
                      <a:pt x="30" y="95"/>
                    </a:lnTo>
                    <a:lnTo>
                      <a:pt x="30" y="93"/>
                    </a:lnTo>
                    <a:lnTo>
                      <a:pt x="30" y="93"/>
                    </a:lnTo>
                    <a:lnTo>
                      <a:pt x="28" y="93"/>
                    </a:lnTo>
                    <a:lnTo>
                      <a:pt x="28" y="93"/>
                    </a:lnTo>
                    <a:lnTo>
                      <a:pt x="26" y="91"/>
                    </a:lnTo>
                    <a:lnTo>
                      <a:pt x="24" y="89"/>
                    </a:lnTo>
                    <a:lnTo>
                      <a:pt x="24" y="89"/>
                    </a:lnTo>
                    <a:lnTo>
                      <a:pt x="22" y="83"/>
                    </a:lnTo>
                    <a:lnTo>
                      <a:pt x="18" y="81"/>
                    </a:lnTo>
                    <a:lnTo>
                      <a:pt x="16" y="81"/>
                    </a:lnTo>
                    <a:lnTo>
                      <a:pt x="12" y="85"/>
                    </a:lnTo>
                    <a:lnTo>
                      <a:pt x="1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5" name="Freeform 2607">
                <a:extLst>
                  <a:ext uri="{FF2B5EF4-FFF2-40B4-BE49-F238E27FC236}">
                    <a16:creationId xmlns:a16="http://schemas.microsoft.com/office/drawing/2014/main" id="{18F52CA7-636D-F479-6955-DC78BF7EEED9}"/>
                  </a:ext>
                </a:extLst>
              </p:cNvPr>
              <p:cNvSpPr>
                <a:spLocks/>
              </p:cNvSpPr>
              <p:nvPr/>
            </p:nvSpPr>
            <p:spPr bwMode="auto">
              <a:xfrm>
                <a:off x="1604" y="2374"/>
                <a:ext cx="26" cy="54"/>
              </a:xfrm>
              <a:custGeom>
                <a:avLst/>
                <a:gdLst>
                  <a:gd name="T0" fmla="*/ 6 w 26"/>
                  <a:gd name="T1" fmla="*/ 10 h 54"/>
                  <a:gd name="T2" fmla="*/ 6 w 26"/>
                  <a:gd name="T3" fmla="*/ 10 h 54"/>
                  <a:gd name="T4" fmla="*/ 8 w 26"/>
                  <a:gd name="T5" fmla="*/ 2 h 54"/>
                  <a:gd name="T6" fmla="*/ 10 w 26"/>
                  <a:gd name="T7" fmla="*/ 0 h 54"/>
                  <a:gd name="T8" fmla="*/ 12 w 26"/>
                  <a:gd name="T9" fmla="*/ 4 h 54"/>
                  <a:gd name="T10" fmla="*/ 12 w 26"/>
                  <a:gd name="T11" fmla="*/ 4 h 54"/>
                  <a:gd name="T12" fmla="*/ 16 w 26"/>
                  <a:gd name="T13" fmla="*/ 8 h 54"/>
                  <a:gd name="T14" fmla="*/ 16 w 26"/>
                  <a:gd name="T15" fmla="*/ 12 h 54"/>
                  <a:gd name="T16" fmla="*/ 14 w 26"/>
                  <a:gd name="T17" fmla="*/ 20 h 54"/>
                  <a:gd name="T18" fmla="*/ 14 w 26"/>
                  <a:gd name="T19" fmla="*/ 20 h 54"/>
                  <a:gd name="T20" fmla="*/ 14 w 26"/>
                  <a:gd name="T21" fmla="*/ 30 h 54"/>
                  <a:gd name="T22" fmla="*/ 16 w 26"/>
                  <a:gd name="T23" fmla="*/ 36 h 54"/>
                  <a:gd name="T24" fmla="*/ 18 w 26"/>
                  <a:gd name="T25" fmla="*/ 38 h 54"/>
                  <a:gd name="T26" fmla="*/ 20 w 26"/>
                  <a:gd name="T27" fmla="*/ 40 h 54"/>
                  <a:gd name="T28" fmla="*/ 20 w 26"/>
                  <a:gd name="T29" fmla="*/ 40 h 54"/>
                  <a:gd name="T30" fmla="*/ 22 w 26"/>
                  <a:gd name="T31" fmla="*/ 40 h 54"/>
                  <a:gd name="T32" fmla="*/ 24 w 26"/>
                  <a:gd name="T33" fmla="*/ 42 h 54"/>
                  <a:gd name="T34" fmla="*/ 26 w 26"/>
                  <a:gd name="T35" fmla="*/ 54 h 54"/>
                  <a:gd name="T36" fmla="*/ 26 w 26"/>
                  <a:gd name="T37" fmla="*/ 54 h 54"/>
                  <a:gd name="T38" fmla="*/ 20 w 26"/>
                  <a:gd name="T39" fmla="*/ 46 h 54"/>
                  <a:gd name="T40" fmla="*/ 14 w 26"/>
                  <a:gd name="T41" fmla="*/ 44 h 54"/>
                  <a:gd name="T42" fmla="*/ 10 w 26"/>
                  <a:gd name="T43" fmla="*/ 40 h 54"/>
                  <a:gd name="T44" fmla="*/ 4 w 26"/>
                  <a:gd name="T45" fmla="*/ 36 h 54"/>
                  <a:gd name="T46" fmla="*/ 4 w 26"/>
                  <a:gd name="T47" fmla="*/ 36 h 54"/>
                  <a:gd name="T48" fmla="*/ 0 w 26"/>
                  <a:gd name="T49" fmla="*/ 34 h 54"/>
                  <a:gd name="T50" fmla="*/ 0 w 26"/>
                  <a:gd name="T51" fmla="*/ 32 h 54"/>
                  <a:gd name="T52" fmla="*/ 0 w 26"/>
                  <a:gd name="T53" fmla="*/ 28 h 54"/>
                  <a:gd name="T54" fmla="*/ 0 w 26"/>
                  <a:gd name="T55" fmla="*/ 28 h 54"/>
                  <a:gd name="T56" fmla="*/ 0 w 26"/>
                  <a:gd name="T57" fmla="*/ 16 h 54"/>
                  <a:gd name="T58" fmla="*/ 2 w 26"/>
                  <a:gd name="T59" fmla="*/ 12 h 54"/>
                  <a:gd name="T60" fmla="*/ 6 w 26"/>
                  <a:gd name="T61" fmla="*/ 10 h 54"/>
                  <a:gd name="T62" fmla="*/ 6 w 26"/>
                  <a:gd name="T6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54">
                    <a:moveTo>
                      <a:pt x="6" y="10"/>
                    </a:moveTo>
                    <a:lnTo>
                      <a:pt x="6" y="10"/>
                    </a:lnTo>
                    <a:lnTo>
                      <a:pt x="8" y="2"/>
                    </a:lnTo>
                    <a:lnTo>
                      <a:pt x="10" y="0"/>
                    </a:lnTo>
                    <a:lnTo>
                      <a:pt x="12" y="4"/>
                    </a:lnTo>
                    <a:lnTo>
                      <a:pt x="12" y="4"/>
                    </a:lnTo>
                    <a:lnTo>
                      <a:pt x="16" y="8"/>
                    </a:lnTo>
                    <a:lnTo>
                      <a:pt x="16" y="12"/>
                    </a:lnTo>
                    <a:lnTo>
                      <a:pt x="14" y="20"/>
                    </a:lnTo>
                    <a:lnTo>
                      <a:pt x="14" y="20"/>
                    </a:lnTo>
                    <a:lnTo>
                      <a:pt x="14" y="30"/>
                    </a:lnTo>
                    <a:lnTo>
                      <a:pt x="16" y="36"/>
                    </a:lnTo>
                    <a:lnTo>
                      <a:pt x="18" y="38"/>
                    </a:lnTo>
                    <a:lnTo>
                      <a:pt x="20" y="40"/>
                    </a:lnTo>
                    <a:lnTo>
                      <a:pt x="20" y="40"/>
                    </a:lnTo>
                    <a:lnTo>
                      <a:pt x="22" y="40"/>
                    </a:lnTo>
                    <a:lnTo>
                      <a:pt x="24" y="42"/>
                    </a:lnTo>
                    <a:lnTo>
                      <a:pt x="26" y="54"/>
                    </a:lnTo>
                    <a:lnTo>
                      <a:pt x="26" y="54"/>
                    </a:lnTo>
                    <a:lnTo>
                      <a:pt x="20" y="46"/>
                    </a:lnTo>
                    <a:lnTo>
                      <a:pt x="14" y="44"/>
                    </a:lnTo>
                    <a:lnTo>
                      <a:pt x="10" y="40"/>
                    </a:lnTo>
                    <a:lnTo>
                      <a:pt x="4" y="36"/>
                    </a:lnTo>
                    <a:lnTo>
                      <a:pt x="4" y="36"/>
                    </a:lnTo>
                    <a:lnTo>
                      <a:pt x="0" y="34"/>
                    </a:lnTo>
                    <a:lnTo>
                      <a:pt x="0" y="32"/>
                    </a:lnTo>
                    <a:lnTo>
                      <a:pt x="0" y="28"/>
                    </a:lnTo>
                    <a:lnTo>
                      <a:pt x="0" y="28"/>
                    </a:lnTo>
                    <a:lnTo>
                      <a:pt x="0" y="16"/>
                    </a:lnTo>
                    <a:lnTo>
                      <a:pt x="2" y="1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6" name="Freeform 2608">
                <a:extLst>
                  <a:ext uri="{FF2B5EF4-FFF2-40B4-BE49-F238E27FC236}">
                    <a16:creationId xmlns:a16="http://schemas.microsoft.com/office/drawing/2014/main" id="{48DEFCF1-8E0B-EE7E-6D96-0E5DC00776B4}"/>
                  </a:ext>
                </a:extLst>
              </p:cNvPr>
              <p:cNvSpPr>
                <a:spLocks/>
              </p:cNvSpPr>
              <p:nvPr/>
            </p:nvSpPr>
            <p:spPr bwMode="auto">
              <a:xfrm>
                <a:off x="1628" y="2406"/>
                <a:ext cx="20" cy="44"/>
              </a:xfrm>
              <a:custGeom>
                <a:avLst/>
                <a:gdLst>
                  <a:gd name="T0" fmla="*/ 10 w 20"/>
                  <a:gd name="T1" fmla="*/ 12 h 44"/>
                  <a:gd name="T2" fmla="*/ 10 w 20"/>
                  <a:gd name="T3" fmla="*/ 12 h 44"/>
                  <a:gd name="T4" fmla="*/ 14 w 20"/>
                  <a:gd name="T5" fmla="*/ 2 h 44"/>
                  <a:gd name="T6" fmla="*/ 16 w 20"/>
                  <a:gd name="T7" fmla="*/ 0 h 44"/>
                  <a:gd name="T8" fmla="*/ 18 w 20"/>
                  <a:gd name="T9" fmla="*/ 4 h 44"/>
                  <a:gd name="T10" fmla="*/ 20 w 20"/>
                  <a:gd name="T11" fmla="*/ 16 h 44"/>
                  <a:gd name="T12" fmla="*/ 20 w 20"/>
                  <a:gd name="T13" fmla="*/ 16 h 44"/>
                  <a:gd name="T14" fmla="*/ 20 w 20"/>
                  <a:gd name="T15" fmla="*/ 22 h 44"/>
                  <a:gd name="T16" fmla="*/ 16 w 20"/>
                  <a:gd name="T17" fmla="*/ 24 h 44"/>
                  <a:gd name="T18" fmla="*/ 16 w 20"/>
                  <a:gd name="T19" fmla="*/ 24 h 44"/>
                  <a:gd name="T20" fmla="*/ 14 w 20"/>
                  <a:gd name="T21" fmla="*/ 26 h 44"/>
                  <a:gd name="T22" fmla="*/ 10 w 20"/>
                  <a:gd name="T23" fmla="*/ 26 h 44"/>
                  <a:gd name="T24" fmla="*/ 8 w 20"/>
                  <a:gd name="T25" fmla="*/ 30 h 44"/>
                  <a:gd name="T26" fmla="*/ 8 w 20"/>
                  <a:gd name="T27" fmla="*/ 42 h 44"/>
                  <a:gd name="T28" fmla="*/ 8 w 20"/>
                  <a:gd name="T29" fmla="*/ 42 h 44"/>
                  <a:gd name="T30" fmla="*/ 6 w 20"/>
                  <a:gd name="T31" fmla="*/ 44 h 44"/>
                  <a:gd name="T32" fmla="*/ 4 w 20"/>
                  <a:gd name="T33" fmla="*/ 44 h 44"/>
                  <a:gd name="T34" fmla="*/ 0 w 20"/>
                  <a:gd name="T35" fmla="*/ 40 h 44"/>
                  <a:gd name="T36" fmla="*/ 0 w 20"/>
                  <a:gd name="T37" fmla="*/ 40 h 44"/>
                  <a:gd name="T38" fmla="*/ 2 w 20"/>
                  <a:gd name="T39" fmla="*/ 30 h 44"/>
                  <a:gd name="T40" fmla="*/ 4 w 20"/>
                  <a:gd name="T41" fmla="*/ 20 h 44"/>
                  <a:gd name="T42" fmla="*/ 4 w 20"/>
                  <a:gd name="T43" fmla="*/ 20 h 44"/>
                  <a:gd name="T44" fmla="*/ 4 w 20"/>
                  <a:gd name="T45" fmla="*/ 14 h 44"/>
                  <a:gd name="T46" fmla="*/ 6 w 20"/>
                  <a:gd name="T47" fmla="*/ 14 h 44"/>
                  <a:gd name="T48" fmla="*/ 8 w 20"/>
                  <a:gd name="T49" fmla="*/ 14 h 44"/>
                  <a:gd name="T50" fmla="*/ 10 w 20"/>
                  <a:gd name="T51" fmla="*/ 12 h 44"/>
                  <a:gd name="T52" fmla="*/ 10 w 20"/>
                  <a:gd name="T5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44">
                    <a:moveTo>
                      <a:pt x="10" y="12"/>
                    </a:moveTo>
                    <a:lnTo>
                      <a:pt x="10" y="12"/>
                    </a:lnTo>
                    <a:lnTo>
                      <a:pt x="14" y="2"/>
                    </a:lnTo>
                    <a:lnTo>
                      <a:pt x="16" y="0"/>
                    </a:lnTo>
                    <a:lnTo>
                      <a:pt x="18" y="4"/>
                    </a:lnTo>
                    <a:lnTo>
                      <a:pt x="20" y="16"/>
                    </a:lnTo>
                    <a:lnTo>
                      <a:pt x="20" y="16"/>
                    </a:lnTo>
                    <a:lnTo>
                      <a:pt x="20" y="22"/>
                    </a:lnTo>
                    <a:lnTo>
                      <a:pt x="16" y="24"/>
                    </a:lnTo>
                    <a:lnTo>
                      <a:pt x="16" y="24"/>
                    </a:lnTo>
                    <a:lnTo>
                      <a:pt x="14" y="26"/>
                    </a:lnTo>
                    <a:lnTo>
                      <a:pt x="10" y="26"/>
                    </a:lnTo>
                    <a:lnTo>
                      <a:pt x="8" y="30"/>
                    </a:lnTo>
                    <a:lnTo>
                      <a:pt x="8" y="42"/>
                    </a:lnTo>
                    <a:lnTo>
                      <a:pt x="8" y="42"/>
                    </a:lnTo>
                    <a:lnTo>
                      <a:pt x="6" y="44"/>
                    </a:lnTo>
                    <a:lnTo>
                      <a:pt x="4" y="44"/>
                    </a:lnTo>
                    <a:lnTo>
                      <a:pt x="0" y="40"/>
                    </a:lnTo>
                    <a:lnTo>
                      <a:pt x="0" y="40"/>
                    </a:lnTo>
                    <a:lnTo>
                      <a:pt x="2" y="30"/>
                    </a:lnTo>
                    <a:lnTo>
                      <a:pt x="4" y="20"/>
                    </a:lnTo>
                    <a:lnTo>
                      <a:pt x="4" y="20"/>
                    </a:lnTo>
                    <a:lnTo>
                      <a:pt x="4" y="14"/>
                    </a:lnTo>
                    <a:lnTo>
                      <a:pt x="6" y="14"/>
                    </a:lnTo>
                    <a:lnTo>
                      <a:pt x="8" y="14"/>
                    </a:lnTo>
                    <a:lnTo>
                      <a:pt x="10" y="12"/>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7" name="Freeform 2609">
                <a:extLst>
                  <a:ext uri="{FF2B5EF4-FFF2-40B4-BE49-F238E27FC236}">
                    <a16:creationId xmlns:a16="http://schemas.microsoft.com/office/drawing/2014/main" id="{26700493-EDAE-FDC6-A28D-1624193BB93E}"/>
                  </a:ext>
                </a:extLst>
              </p:cNvPr>
              <p:cNvSpPr>
                <a:spLocks/>
              </p:cNvSpPr>
              <p:nvPr/>
            </p:nvSpPr>
            <p:spPr bwMode="auto">
              <a:xfrm>
                <a:off x="1610" y="2327"/>
                <a:ext cx="30" cy="57"/>
              </a:xfrm>
              <a:custGeom>
                <a:avLst/>
                <a:gdLst>
                  <a:gd name="T0" fmla="*/ 26 w 30"/>
                  <a:gd name="T1" fmla="*/ 13 h 57"/>
                  <a:gd name="T2" fmla="*/ 26 w 30"/>
                  <a:gd name="T3" fmla="*/ 13 h 57"/>
                  <a:gd name="T4" fmla="*/ 28 w 30"/>
                  <a:gd name="T5" fmla="*/ 17 h 57"/>
                  <a:gd name="T6" fmla="*/ 28 w 30"/>
                  <a:gd name="T7" fmla="*/ 21 h 57"/>
                  <a:gd name="T8" fmla="*/ 30 w 30"/>
                  <a:gd name="T9" fmla="*/ 25 h 57"/>
                  <a:gd name="T10" fmla="*/ 26 w 30"/>
                  <a:gd name="T11" fmla="*/ 27 h 57"/>
                  <a:gd name="T12" fmla="*/ 26 w 30"/>
                  <a:gd name="T13" fmla="*/ 27 h 57"/>
                  <a:gd name="T14" fmla="*/ 26 w 30"/>
                  <a:gd name="T15" fmla="*/ 27 h 57"/>
                  <a:gd name="T16" fmla="*/ 26 w 30"/>
                  <a:gd name="T17" fmla="*/ 27 h 57"/>
                  <a:gd name="T18" fmla="*/ 22 w 30"/>
                  <a:gd name="T19" fmla="*/ 21 h 57"/>
                  <a:gd name="T20" fmla="*/ 20 w 30"/>
                  <a:gd name="T21" fmla="*/ 21 h 57"/>
                  <a:gd name="T22" fmla="*/ 20 w 30"/>
                  <a:gd name="T23" fmla="*/ 25 h 57"/>
                  <a:gd name="T24" fmla="*/ 18 w 30"/>
                  <a:gd name="T25" fmla="*/ 35 h 57"/>
                  <a:gd name="T26" fmla="*/ 18 w 30"/>
                  <a:gd name="T27" fmla="*/ 35 h 57"/>
                  <a:gd name="T28" fmla="*/ 18 w 30"/>
                  <a:gd name="T29" fmla="*/ 43 h 57"/>
                  <a:gd name="T30" fmla="*/ 20 w 30"/>
                  <a:gd name="T31" fmla="*/ 47 h 57"/>
                  <a:gd name="T32" fmla="*/ 20 w 30"/>
                  <a:gd name="T33" fmla="*/ 47 h 57"/>
                  <a:gd name="T34" fmla="*/ 22 w 30"/>
                  <a:gd name="T35" fmla="*/ 51 h 57"/>
                  <a:gd name="T36" fmla="*/ 22 w 30"/>
                  <a:gd name="T37" fmla="*/ 51 h 57"/>
                  <a:gd name="T38" fmla="*/ 20 w 30"/>
                  <a:gd name="T39" fmla="*/ 55 h 57"/>
                  <a:gd name="T40" fmla="*/ 20 w 30"/>
                  <a:gd name="T41" fmla="*/ 55 h 57"/>
                  <a:gd name="T42" fmla="*/ 18 w 30"/>
                  <a:gd name="T43" fmla="*/ 57 h 57"/>
                  <a:gd name="T44" fmla="*/ 16 w 30"/>
                  <a:gd name="T45" fmla="*/ 57 h 57"/>
                  <a:gd name="T46" fmla="*/ 16 w 30"/>
                  <a:gd name="T47" fmla="*/ 57 h 57"/>
                  <a:gd name="T48" fmla="*/ 12 w 30"/>
                  <a:gd name="T49" fmla="*/ 47 h 57"/>
                  <a:gd name="T50" fmla="*/ 8 w 30"/>
                  <a:gd name="T51" fmla="*/ 43 h 57"/>
                  <a:gd name="T52" fmla="*/ 6 w 30"/>
                  <a:gd name="T53" fmla="*/ 41 h 57"/>
                  <a:gd name="T54" fmla="*/ 6 w 30"/>
                  <a:gd name="T55" fmla="*/ 41 h 57"/>
                  <a:gd name="T56" fmla="*/ 4 w 30"/>
                  <a:gd name="T57" fmla="*/ 39 h 57"/>
                  <a:gd name="T58" fmla="*/ 2 w 30"/>
                  <a:gd name="T59" fmla="*/ 35 h 57"/>
                  <a:gd name="T60" fmla="*/ 0 w 30"/>
                  <a:gd name="T61" fmla="*/ 25 h 57"/>
                  <a:gd name="T62" fmla="*/ 0 w 30"/>
                  <a:gd name="T63" fmla="*/ 25 h 57"/>
                  <a:gd name="T64" fmla="*/ 2 w 30"/>
                  <a:gd name="T65" fmla="*/ 23 h 57"/>
                  <a:gd name="T66" fmla="*/ 4 w 30"/>
                  <a:gd name="T67" fmla="*/ 23 h 57"/>
                  <a:gd name="T68" fmla="*/ 8 w 30"/>
                  <a:gd name="T69" fmla="*/ 29 h 57"/>
                  <a:gd name="T70" fmla="*/ 8 w 30"/>
                  <a:gd name="T71" fmla="*/ 29 h 57"/>
                  <a:gd name="T72" fmla="*/ 10 w 30"/>
                  <a:gd name="T73" fmla="*/ 31 h 57"/>
                  <a:gd name="T74" fmla="*/ 12 w 30"/>
                  <a:gd name="T75" fmla="*/ 29 h 57"/>
                  <a:gd name="T76" fmla="*/ 12 w 30"/>
                  <a:gd name="T77" fmla="*/ 21 h 57"/>
                  <a:gd name="T78" fmla="*/ 12 w 30"/>
                  <a:gd name="T79" fmla="*/ 21 h 57"/>
                  <a:gd name="T80" fmla="*/ 16 w 30"/>
                  <a:gd name="T81" fmla="*/ 6 h 57"/>
                  <a:gd name="T82" fmla="*/ 20 w 30"/>
                  <a:gd name="T83" fmla="*/ 0 h 57"/>
                  <a:gd name="T84" fmla="*/ 22 w 30"/>
                  <a:gd name="T85" fmla="*/ 0 h 57"/>
                  <a:gd name="T86" fmla="*/ 22 w 30"/>
                  <a:gd name="T87" fmla="*/ 2 h 57"/>
                  <a:gd name="T88" fmla="*/ 26 w 30"/>
                  <a:gd name="T89" fmla="*/ 13 h 57"/>
                  <a:gd name="T90" fmla="*/ 26 w 30"/>
                  <a:gd name="T91"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57">
                    <a:moveTo>
                      <a:pt x="26" y="13"/>
                    </a:moveTo>
                    <a:lnTo>
                      <a:pt x="26" y="13"/>
                    </a:lnTo>
                    <a:lnTo>
                      <a:pt x="28" y="17"/>
                    </a:lnTo>
                    <a:lnTo>
                      <a:pt x="28" y="21"/>
                    </a:lnTo>
                    <a:lnTo>
                      <a:pt x="30" y="25"/>
                    </a:lnTo>
                    <a:lnTo>
                      <a:pt x="26" y="27"/>
                    </a:lnTo>
                    <a:lnTo>
                      <a:pt x="26" y="27"/>
                    </a:lnTo>
                    <a:lnTo>
                      <a:pt x="26" y="27"/>
                    </a:lnTo>
                    <a:lnTo>
                      <a:pt x="26" y="27"/>
                    </a:lnTo>
                    <a:lnTo>
                      <a:pt x="22" y="21"/>
                    </a:lnTo>
                    <a:lnTo>
                      <a:pt x="20" y="21"/>
                    </a:lnTo>
                    <a:lnTo>
                      <a:pt x="20" y="25"/>
                    </a:lnTo>
                    <a:lnTo>
                      <a:pt x="18" y="35"/>
                    </a:lnTo>
                    <a:lnTo>
                      <a:pt x="18" y="35"/>
                    </a:lnTo>
                    <a:lnTo>
                      <a:pt x="18" y="43"/>
                    </a:lnTo>
                    <a:lnTo>
                      <a:pt x="20" y="47"/>
                    </a:lnTo>
                    <a:lnTo>
                      <a:pt x="20" y="47"/>
                    </a:lnTo>
                    <a:lnTo>
                      <a:pt x="22" y="51"/>
                    </a:lnTo>
                    <a:lnTo>
                      <a:pt x="22" y="51"/>
                    </a:lnTo>
                    <a:lnTo>
                      <a:pt x="20" y="55"/>
                    </a:lnTo>
                    <a:lnTo>
                      <a:pt x="20" y="55"/>
                    </a:lnTo>
                    <a:lnTo>
                      <a:pt x="18" y="57"/>
                    </a:lnTo>
                    <a:lnTo>
                      <a:pt x="16" y="57"/>
                    </a:lnTo>
                    <a:lnTo>
                      <a:pt x="16" y="57"/>
                    </a:lnTo>
                    <a:lnTo>
                      <a:pt x="12" y="47"/>
                    </a:lnTo>
                    <a:lnTo>
                      <a:pt x="8" y="43"/>
                    </a:lnTo>
                    <a:lnTo>
                      <a:pt x="6" y="41"/>
                    </a:lnTo>
                    <a:lnTo>
                      <a:pt x="6" y="41"/>
                    </a:lnTo>
                    <a:lnTo>
                      <a:pt x="4" y="39"/>
                    </a:lnTo>
                    <a:lnTo>
                      <a:pt x="2" y="35"/>
                    </a:lnTo>
                    <a:lnTo>
                      <a:pt x="0" y="25"/>
                    </a:lnTo>
                    <a:lnTo>
                      <a:pt x="0" y="25"/>
                    </a:lnTo>
                    <a:lnTo>
                      <a:pt x="2" y="23"/>
                    </a:lnTo>
                    <a:lnTo>
                      <a:pt x="4" y="23"/>
                    </a:lnTo>
                    <a:lnTo>
                      <a:pt x="8" y="29"/>
                    </a:lnTo>
                    <a:lnTo>
                      <a:pt x="8" y="29"/>
                    </a:lnTo>
                    <a:lnTo>
                      <a:pt x="10" y="31"/>
                    </a:lnTo>
                    <a:lnTo>
                      <a:pt x="12" y="29"/>
                    </a:lnTo>
                    <a:lnTo>
                      <a:pt x="12" y="21"/>
                    </a:lnTo>
                    <a:lnTo>
                      <a:pt x="12" y="21"/>
                    </a:lnTo>
                    <a:lnTo>
                      <a:pt x="16" y="6"/>
                    </a:lnTo>
                    <a:lnTo>
                      <a:pt x="20" y="0"/>
                    </a:lnTo>
                    <a:lnTo>
                      <a:pt x="22" y="0"/>
                    </a:lnTo>
                    <a:lnTo>
                      <a:pt x="22" y="2"/>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8" name="Freeform 2610">
                <a:extLst>
                  <a:ext uri="{FF2B5EF4-FFF2-40B4-BE49-F238E27FC236}">
                    <a16:creationId xmlns:a16="http://schemas.microsoft.com/office/drawing/2014/main" id="{B5430F8C-76D5-DF07-3BBB-BCFA28990D7C}"/>
                  </a:ext>
                </a:extLst>
              </p:cNvPr>
              <p:cNvSpPr>
                <a:spLocks/>
              </p:cNvSpPr>
              <p:nvPr/>
            </p:nvSpPr>
            <p:spPr bwMode="auto">
              <a:xfrm>
                <a:off x="1548" y="2307"/>
                <a:ext cx="30" cy="28"/>
              </a:xfrm>
              <a:custGeom>
                <a:avLst/>
                <a:gdLst>
                  <a:gd name="T0" fmla="*/ 4 w 30"/>
                  <a:gd name="T1" fmla="*/ 10 h 28"/>
                  <a:gd name="T2" fmla="*/ 4 w 30"/>
                  <a:gd name="T3" fmla="*/ 10 h 28"/>
                  <a:gd name="T4" fmla="*/ 4 w 30"/>
                  <a:gd name="T5" fmla="*/ 8 h 28"/>
                  <a:gd name="T6" fmla="*/ 2 w 30"/>
                  <a:gd name="T7" fmla="*/ 6 h 28"/>
                  <a:gd name="T8" fmla="*/ 0 w 30"/>
                  <a:gd name="T9" fmla="*/ 4 h 28"/>
                  <a:gd name="T10" fmla="*/ 0 w 30"/>
                  <a:gd name="T11" fmla="*/ 0 h 28"/>
                  <a:gd name="T12" fmla="*/ 0 w 30"/>
                  <a:gd name="T13" fmla="*/ 0 h 28"/>
                  <a:gd name="T14" fmla="*/ 6 w 30"/>
                  <a:gd name="T15" fmla="*/ 0 h 28"/>
                  <a:gd name="T16" fmla="*/ 12 w 30"/>
                  <a:gd name="T17" fmla="*/ 0 h 28"/>
                  <a:gd name="T18" fmla="*/ 18 w 30"/>
                  <a:gd name="T19" fmla="*/ 2 h 28"/>
                  <a:gd name="T20" fmla="*/ 24 w 30"/>
                  <a:gd name="T21" fmla="*/ 6 h 28"/>
                  <a:gd name="T22" fmla="*/ 24 w 30"/>
                  <a:gd name="T23" fmla="*/ 6 h 28"/>
                  <a:gd name="T24" fmla="*/ 28 w 30"/>
                  <a:gd name="T25" fmla="*/ 10 h 28"/>
                  <a:gd name="T26" fmla="*/ 30 w 30"/>
                  <a:gd name="T27" fmla="*/ 12 h 28"/>
                  <a:gd name="T28" fmla="*/ 30 w 30"/>
                  <a:gd name="T29" fmla="*/ 16 h 28"/>
                  <a:gd name="T30" fmla="*/ 30 w 30"/>
                  <a:gd name="T31" fmla="*/ 16 h 28"/>
                  <a:gd name="T32" fmla="*/ 28 w 30"/>
                  <a:gd name="T33" fmla="*/ 22 h 28"/>
                  <a:gd name="T34" fmla="*/ 26 w 30"/>
                  <a:gd name="T35" fmla="*/ 28 h 28"/>
                  <a:gd name="T36" fmla="*/ 26 w 30"/>
                  <a:gd name="T37" fmla="*/ 28 h 28"/>
                  <a:gd name="T38" fmla="*/ 24 w 30"/>
                  <a:gd name="T39" fmla="*/ 28 h 28"/>
                  <a:gd name="T40" fmla="*/ 24 w 30"/>
                  <a:gd name="T41" fmla="*/ 26 h 28"/>
                  <a:gd name="T42" fmla="*/ 20 w 30"/>
                  <a:gd name="T43" fmla="*/ 20 h 28"/>
                  <a:gd name="T44" fmla="*/ 20 w 30"/>
                  <a:gd name="T45" fmla="*/ 20 h 28"/>
                  <a:gd name="T46" fmla="*/ 18 w 30"/>
                  <a:gd name="T47" fmla="*/ 10 h 28"/>
                  <a:gd name="T48" fmla="*/ 16 w 30"/>
                  <a:gd name="T49" fmla="*/ 10 h 28"/>
                  <a:gd name="T50" fmla="*/ 14 w 30"/>
                  <a:gd name="T51" fmla="*/ 10 h 28"/>
                  <a:gd name="T52" fmla="*/ 8 w 30"/>
                  <a:gd name="T53" fmla="*/ 10 h 28"/>
                  <a:gd name="T54" fmla="*/ 6 w 30"/>
                  <a:gd name="T55" fmla="*/ 10 h 28"/>
                  <a:gd name="T56" fmla="*/ 4 w 30"/>
                  <a:gd name="T57" fmla="*/ 10 h 28"/>
                  <a:gd name="T58" fmla="*/ 4 w 30"/>
                  <a:gd name="T5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28">
                    <a:moveTo>
                      <a:pt x="4" y="10"/>
                    </a:moveTo>
                    <a:lnTo>
                      <a:pt x="4" y="10"/>
                    </a:lnTo>
                    <a:lnTo>
                      <a:pt x="4" y="8"/>
                    </a:lnTo>
                    <a:lnTo>
                      <a:pt x="2" y="6"/>
                    </a:lnTo>
                    <a:lnTo>
                      <a:pt x="0" y="4"/>
                    </a:lnTo>
                    <a:lnTo>
                      <a:pt x="0" y="0"/>
                    </a:lnTo>
                    <a:lnTo>
                      <a:pt x="0" y="0"/>
                    </a:lnTo>
                    <a:lnTo>
                      <a:pt x="6" y="0"/>
                    </a:lnTo>
                    <a:lnTo>
                      <a:pt x="12" y="0"/>
                    </a:lnTo>
                    <a:lnTo>
                      <a:pt x="18" y="2"/>
                    </a:lnTo>
                    <a:lnTo>
                      <a:pt x="24" y="6"/>
                    </a:lnTo>
                    <a:lnTo>
                      <a:pt x="24" y="6"/>
                    </a:lnTo>
                    <a:lnTo>
                      <a:pt x="28" y="10"/>
                    </a:lnTo>
                    <a:lnTo>
                      <a:pt x="30" y="12"/>
                    </a:lnTo>
                    <a:lnTo>
                      <a:pt x="30" y="16"/>
                    </a:lnTo>
                    <a:lnTo>
                      <a:pt x="30" y="16"/>
                    </a:lnTo>
                    <a:lnTo>
                      <a:pt x="28" y="22"/>
                    </a:lnTo>
                    <a:lnTo>
                      <a:pt x="26" y="28"/>
                    </a:lnTo>
                    <a:lnTo>
                      <a:pt x="26" y="28"/>
                    </a:lnTo>
                    <a:lnTo>
                      <a:pt x="24" y="28"/>
                    </a:lnTo>
                    <a:lnTo>
                      <a:pt x="24" y="26"/>
                    </a:lnTo>
                    <a:lnTo>
                      <a:pt x="20" y="20"/>
                    </a:lnTo>
                    <a:lnTo>
                      <a:pt x="20" y="20"/>
                    </a:lnTo>
                    <a:lnTo>
                      <a:pt x="18" y="10"/>
                    </a:lnTo>
                    <a:lnTo>
                      <a:pt x="16" y="10"/>
                    </a:lnTo>
                    <a:lnTo>
                      <a:pt x="14" y="10"/>
                    </a:lnTo>
                    <a:lnTo>
                      <a:pt x="8" y="10"/>
                    </a:lnTo>
                    <a:lnTo>
                      <a:pt x="6"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9" name="Freeform 2611">
                <a:extLst>
                  <a:ext uri="{FF2B5EF4-FFF2-40B4-BE49-F238E27FC236}">
                    <a16:creationId xmlns:a16="http://schemas.microsoft.com/office/drawing/2014/main" id="{74086B26-28C6-BE49-CEE2-D8E00E7638C7}"/>
                  </a:ext>
                </a:extLst>
              </p:cNvPr>
              <p:cNvSpPr>
                <a:spLocks/>
              </p:cNvSpPr>
              <p:nvPr/>
            </p:nvSpPr>
            <p:spPr bwMode="auto">
              <a:xfrm>
                <a:off x="1576" y="2344"/>
                <a:ext cx="22" cy="36"/>
              </a:xfrm>
              <a:custGeom>
                <a:avLst/>
                <a:gdLst>
                  <a:gd name="T0" fmla="*/ 12 w 22"/>
                  <a:gd name="T1" fmla="*/ 22 h 36"/>
                  <a:gd name="T2" fmla="*/ 12 w 22"/>
                  <a:gd name="T3" fmla="*/ 22 h 36"/>
                  <a:gd name="T4" fmla="*/ 10 w 22"/>
                  <a:gd name="T5" fmla="*/ 16 h 36"/>
                  <a:gd name="T6" fmla="*/ 6 w 22"/>
                  <a:gd name="T7" fmla="*/ 18 h 36"/>
                  <a:gd name="T8" fmla="*/ 4 w 22"/>
                  <a:gd name="T9" fmla="*/ 18 h 36"/>
                  <a:gd name="T10" fmla="*/ 2 w 22"/>
                  <a:gd name="T11" fmla="*/ 18 h 36"/>
                  <a:gd name="T12" fmla="*/ 0 w 22"/>
                  <a:gd name="T13" fmla="*/ 16 h 36"/>
                  <a:gd name="T14" fmla="*/ 0 w 22"/>
                  <a:gd name="T15" fmla="*/ 16 h 36"/>
                  <a:gd name="T16" fmla="*/ 4 w 22"/>
                  <a:gd name="T17" fmla="*/ 4 h 36"/>
                  <a:gd name="T18" fmla="*/ 8 w 22"/>
                  <a:gd name="T19" fmla="*/ 0 h 36"/>
                  <a:gd name="T20" fmla="*/ 10 w 22"/>
                  <a:gd name="T21" fmla="*/ 0 h 36"/>
                  <a:gd name="T22" fmla="*/ 12 w 22"/>
                  <a:gd name="T23" fmla="*/ 2 h 36"/>
                  <a:gd name="T24" fmla="*/ 18 w 22"/>
                  <a:gd name="T25" fmla="*/ 8 h 36"/>
                  <a:gd name="T26" fmla="*/ 18 w 22"/>
                  <a:gd name="T27" fmla="*/ 8 h 36"/>
                  <a:gd name="T28" fmla="*/ 22 w 22"/>
                  <a:gd name="T29" fmla="*/ 16 h 36"/>
                  <a:gd name="T30" fmla="*/ 22 w 22"/>
                  <a:gd name="T31" fmla="*/ 24 h 36"/>
                  <a:gd name="T32" fmla="*/ 18 w 22"/>
                  <a:gd name="T33" fmla="*/ 36 h 36"/>
                  <a:gd name="T34" fmla="*/ 18 w 22"/>
                  <a:gd name="T35" fmla="*/ 36 h 36"/>
                  <a:gd name="T36" fmla="*/ 16 w 22"/>
                  <a:gd name="T37" fmla="*/ 28 h 36"/>
                  <a:gd name="T38" fmla="*/ 14 w 22"/>
                  <a:gd name="T39" fmla="*/ 24 h 36"/>
                  <a:gd name="T40" fmla="*/ 12 w 22"/>
                  <a:gd name="T41" fmla="*/ 22 h 36"/>
                  <a:gd name="T42" fmla="*/ 12 w 22"/>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6">
                    <a:moveTo>
                      <a:pt x="12" y="22"/>
                    </a:moveTo>
                    <a:lnTo>
                      <a:pt x="12" y="22"/>
                    </a:lnTo>
                    <a:lnTo>
                      <a:pt x="10" y="16"/>
                    </a:lnTo>
                    <a:lnTo>
                      <a:pt x="6" y="18"/>
                    </a:lnTo>
                    <a:lnTo>
                      <a:pt x="4" y="18"/>
                    </a:lnTo>
                    <a:lnTo>
                      <a:pt x="2" y="18"/>
                    </a:lnTo>
                    <a:lnTo>
                      <a:pt x="0" y="16"/>
                    </a:lnTo>
                    <a:lnTo>
                      <a:pt x="0" y="16"/>
                    </a:lnTo>
                    <a:lnTo>
                      <a:pt x="4" y="4"/>
                    </a:lnTo>
                    <a:lnTo>
                      <a:pt x="8" y="0"/>
                    </a:lnTo>
                    <a:lnTo>
                      <a:pt x="10" y="0"/>
                    </a:lnTo>
                    <a:lnTo>
                      <a:pt x="12" y="2"/>
                    </a:lnTo>
                    <a:lnTo>
                      <a:pt x="18" y="8"/>
                    </a:lnTo>
                    <a:lnTo>
                      <a:pt x="18" y="8"/>
                    </a:lnTo>
                    <a:lnTo>
                      <a:pt x="22" y="16"/>
                    </a:lnTo>
                    <a:lnTo>
                      <a:pt x="22" y="24"/>
                    </a:lnTo>
                    <a:lnTo>
                      <a:pt x="18" y="36"/>
                    </a:lnTo>
                    <a:lnTo>
                      <a:pt x="18" y="36"/>
                    </a:lnTo>
                    <a:lnTo>
                      <a:pt x="16" y="28"/>
                    </a:lnTo>
                    <a:lnTo>
                      <a:pt x="14" y="24"/>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0" name="Freeform 2612">
                <a:extLst>
                  <a:ext uri="{FF2B5EF4-FFF2-40B4-BE49-F238E27FC236}">
                    <a16:creationId xmlns:a16="http://schemas.microsoft.com/office/drawing/2014/main" id="{B0DB5555-E2A6-68B8-ECCB-177EE25C6CC4}"/>
                  </a:ext>
                </a:extLst>
              </p:cNvPr>
              <p:cNvSpPr>
                <a:spLocks/>
              </p:cNvSpPr>
              <p:nvPr/>
            </p:nvSpPr>
            <p:spPr bwMode="auto">
              <a:xfrm>
                <a:off x="1562" y="2392"/>
                <a:ext cx="24" cy="32"/>
              </a:xfrm>
              <a:custGeom>
                <a:avLst/>
                <a:gdLst>
                  <a:gd name="T0" fmla="*/ 22 w 24"/>
                  <a:gd name="T1" fmla="*/ 22 h 32"/>
                  <a:gd name="T2" fmla="*/ 22 w 24"/>
                  <a:gd name="T3" fmla="*/ 22 h 32"/>
                  <a:gd name="T4" fmla="*/ 24 w 24"/>
                  <a:gd name="T5" fmla="*/ 28 h 32"/>
                  <a:gd name="T6" fmla="*/ 24 w 24"/>
                  <a:gd name="T7" fmla="*/ 30 h 32"/>
                  <a:gd name="T8" fmla="*/ 20 w 24"/>
                  <a:gd name="T9" fmla="*/ 30 h 32"/>
                  <a:gd name="T10" fmla="*/ 20 w 24"/>
                  <a:gd name="T11" fmla="*/ 30 h 32"/>
                  <a:gd name="T12" fmla="*/ 18 w 24"/>
                  <a:gd name="T13" fmla="*/ 32 h 32"/>
                  <a:gd name="T14" fmla="*/ 16 w 24"/>
                  <a:gd name="T15" fmla="*/ 32 h 32"/>
                  <a:gd name="T16" fmla="*/ 16 w 24"/>
                  <a:gd name="T17" fmla="*/ 32 h 32"/>
                  <a:gd name="T18" fmla="*/ 16 w 24"/>
                  <a:gd name="T19" fmla="*/ 28 h 32"/>
                  <a:gd name="T20" fmla="*/ 14 w 24"/>
                  <a:gd name="T21" fmla="*/ 24 h 32"/>
                  <a:gd name="T22" fmla="*/ 12 w 24"/>
                  <a:gd name="T23" fmla="*/ 24 h 32"/>
                  <a:gd name="T24" fmla="*/ 10 w 24"/>
                  <a:gd name="T25" fmla="*/ 20 h 32"/>
                  <a:gd name="T26" fmla="*/ 10 w 24"/>
                  <a:gd name="T27" fmla="*/ 20 h 32"/>
                  <a:gd name="T28" fmla="*/ 10 w 24"/>
                  <a:gd name="T29" fmla="*/ 16 h 32"/>
                  <a:gd name="T30" fmla="*/ 10 w 24"/>
                  <a:gd name="T31" fmla="*/ 16 h 32"/>
                  <a:gd name="T32" fmla="*/ 10 w 24"/>
                  <a:gd name="T33" fmla="*/ 20 h 32"/>
                  <a:gd name="T34" fmla="*/ 10 w 24"/>
                  <a:gd name="T35" fmla="*/ 20 h 32"/>
                  <a:gd name="T36" fmla="*/ 6 w 24"/>
                  <a:gd name="T37" fmla="*/ 24 h 32"/>
                  <a:gd name="T38" fmla="*/ 4 w 24"/>
                  <a:gd name="T39" fmla="*/ 24 h 32"/>
                  <a:gd name="T40" fmla="*/ 0 w 24"/>
                  <a:gd name="T41" fmla="*/ 18 h 32"/>
                  <a:gd name="T42" fmla="*/ 0 w 24"/>
                  <a:gd name="T43" fmla="*/ 18 h 32"/>
                  <a:gd name="T44" fmla="*/ 0 w 24"/>
                  <a:gd name="T45" fmla="*/ 18 h 32"/>
                  <a:gd name="T46" fmla="*/ 2 w 24"/>
                  <a:gd name="T47" fmla="*/ 10 h 32"/>
                  <a:gd name="T48" fmla="*/ 4 w 24"/>
                  <a:gd name="T49" fmla="*/ 4 h 32"/>
                  <a:gd name="T50" fmla="*/ 6 w 24"/>
                  <a:gd name="T51" fmla="*/ 0 h 32"/>
                  <a:gd name="T52" fmla="*/ 8 w 24"/>
                  <a:gd name="T53" fmla="*/ 0 h 32"/>
                  <a:gd name="T54" fmla="*/ 10 w 24"/>
                  <a:gd name="T55" fmla="*/ 2 h 32"/>
                  <a:gd name="T56" fmla="*/ 10 w 24"/>
                  <a:gd name="T57" fmla="*/ 2 h 32"/>
                  <a:gd name="T58" fmla="*/ 16 w 24"/>
                  <a:gd name="T59" fmla="*/ 10 h 32"/>
                  <a:gd name="T60" fmla="*/ 20 w 24"/>
                  <a:gd name="T61" fmla="*/ 16 h 32"/>
                  <a:gd name="T62" fmla="*/ 22 w 24"/>
                  <a:gd name="T63" fmla="*/ 22 h 32"/>
                  <a:gd name="T64" fmla="*/ 22 w 24"/>
                  <a:gd name="T65"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2">
                    <a:moveTo>
                      <a:pt x="22" y="22"/>
                    </a:moveTo>
                    <a:lnTo>
                      <a:pt x="22" y="22"/>
                    </a:lnTo>
                    <a:lnTo>
                      <a:pt x="24" y="28"/>
                    </a:lnTo>
                    <a:lnTo>
                      <a:pt x="24" y="30"/>
                    </a:lnTo>
                    <a:lnTo>
                      <a:pt x="20" y="30"/>
                    </a:lnTo>
                    <a:lnTo>
                      <a:pt x="20" y="30"/>
                    </a:lnTo>
                    <a:lnTo>
                      <a:pt x="18" y="32"/>
                    </a:lnTo>
                    <a:lnTo>
                      <a:pt x="16" y="32"/>
                    </a:lnTo>
                    <a:lnTo>
                      <a:pt x="16" y="32"/>
                    </a:lnTo>
                    <a:lnTo>
                      <a:pt x="16" y="28"/>
                    </a:lnTo>
                    <a:lnTo>
                      <a:pt x="14" y="24"/>
                    </a:lnTo>
                    <a:lnTo>
                      <a:pt x="12" y="24"/>
                    </a:lnTo>
                    <a:lnTo>
                      <a:pt x="10" y="20"/>
                    </a:lnTo>
                    <a:lnTo>
                      <a:pt x="10" y="20"/>
                    </a:lnTo>
                    <a:lnTo>
                      <a:pt x="10" y="16"/>
                    </a:lnTo>
                    <a:lnTo>
                      <a:pt x="10" y="16"/>
                    </a:lnTo>
                    <a:lnTo>
                      <a:pt x="10" y="20"/>
                    </a:lnTo>
                    <a:lnTo>
                      <a:pt x="10" y="20"/>
                    </a:lnTo>
                    <a:lnTo>
                      <a:pt x="6" y="24"/>
                    </a:lnTo>
                    <a:lnTo>
                      <a:pt x="4" y="24"/>
                    </a:lnTo>
                    <a:lnTo>
                      <a:pt x="0" y="18"/>
                    </a:lnTo>
                    <a:lnTo>
                      <a:pt x="0" y="18"/>
                    </a:lnTo>
                    <a:lnTo>
                      <a:pt x="0" y="18"/>
                    </a:lnTo>
                    <a:lnTo>
                      <a:pt x="2" y="10"/>
                    </a:lnTo>
                    <a:lnTo>
                      <a:pt x="4" y="4"/>
                    </a:lnTo>
                    <a:lnTo>
                      <a:pt x="6" y="0"/>
                    </a:lnTo>
                    <a:lnTo>
                      <a:pt x="8" y="0"/>
                    </a:lnTo>
                    <a:lnTo>
                      <a:pt x="10" y="2"/>
                    </a:lnTo>
                    <a:lnTo>
                      <a:pt x="10" y="2"/>
                    </a:lnTo>
                    <a:lnTo>
                      <a:pt x="16" y="10"/>
                    </a:lnTo>
                    <a:lnTo>
                      <a:pt x="20" y="16"/>
                    </a:lnTo>
                    <a:lnTo>
                      <a:pt x="22" y="22"/>
                    </a:lnTo>
                    <a:lnTo>
                      <a:pt x="2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1" name="Freeform 2613">
                <a:extLst>
                  <a:ext uri="{FF2B5EF4-FFF2-40B4-BE49-F238E27FC236}">
                    <a16:creationId xmlns:a16="http://schemas.microsoft.com/office/drawing/2014/main" id="{F756F389-D37F-38F6-2231-C219A19F0749}"/>
                  </a:ext>
                </a:extLst>
              </p:cNvPr>
              <p:cNvSpPr>
                <a:spLocks/>
              </p:cNvSpPr>
              <p:nvPr/>
            </p:nvSpPr>
            <p:spPr bwMode="auto">
              <a:xfrm>
                <a:off x="1628" y="2376"/>
                <a:ext cx="20" cy="38"/>
              </a:xfrm>
              <a:custGeom>
                <a:avLst/>
                <a:gdLst>
                  <a:gd name="T0" fmla="*/ 14 w 20"/>
                  <a:gd name="T1" fmla="*/ 4 h 38"/>
                  <a:gd name="T2" fmla="*/ 14 w 20"/>
                  <a:gd name="T3" fmla="*/ 4 h 38"/>
                  <a:gd name="T4" fmla="*/ 18 w 20"/>
                  <a:gd name="T5" fmla="*/ 6 h 38"/>
                  <a:gd name="T6" fmla="*/ 20 w 20"/>
                  <a:gd name="T7" fmla="*/ 14 h 38"/>
                  <a:gd name="T8" fmla="*/ 20 w 20"/>
                  <a:gd name="T9" fmla="*/ 14 h 38"/>
                  <a:gd name="T10" fmla="*/ 16 w 20"/>
                  <a:gd name="T11" fmla="*/ 12 h 38"/>
                  <a:gd name="T12" fmla="*/ 14 w 20"/>
                  <a:gd name="T13" fmla="*/ 14 h 38"/>
                  <a:gd name="T14" fmla="*/ 12 w 20"/>
                  <a:gd name="T15" fmla="*/ 18 h 38"/>
                  <a:gd name="T16" fmla="*/ 10 w 20"/>
                  <a:gd name="T17" fmla="*/ 26 h 38"/>
                  <a:gd name="T18" fmla="*/ 10 w 20"/>
                  <a:gd name="T19" fmla="*/ 38 h 38"/>
                  <a:gd name="T20" fmla="*/ 10 w 20"/>
                  <a:gd name="T21" fmla="*/ 38 h 38"/>
                  <a:gd name="T22" fmla="*/ 8 w 20"/>
                  <a:gd name="T23" fmla="*/ 38 h 38"/>
                  <a:gd name="T24" fmla="*/ 6 w 20"/>
                  <a:gd name="T25" fmla="*/ 34 h 38"/>
                  <a:gd name="T26" fmla="*/ 6 w 20"/>
                  <a:gd name="T27" fmla="*/ 34 h 38"/>
                  <a:gd name="T28" fmla="*/ 6 w 20"/>
                  <a:gd name="T29" fmla="*/ 30 h 38"/>
                  <a:gd name="T30" fmla="*/ 4 w 20"/>
                  <a:gd name="T31" fmla="*/ 30 h 38"/>
                  <a:gd name="T32" fmla="*/ 4 w 20"/>
                  <a:gd name="T33" fmla="*/ 30 h 38"/>
                  <a:gd name="T34" fmla="*/ 0 w 20"/>
                  <a:gd name="T35" fmla="*/ 12 h 38"/>
                  <a:gd name="T36" fmla="*/ 0 w 20"/>
                  <a:gd name="T37" fmla="*/ 12 h 38"/>
                  <a:gd name="T38" fmla="*/ 2 w 20"/>
                  <a:gd name="T39" fmla="*/ 8 h 38"/>
                  <a:gd name="T40" fmla="*/ 4 w 20"/>
                  <a:gd name="T41" fmla="*/ 4 h 38"/>
                  <a:gd name="T42" fmla="*/ 4 w 20"/>
                  <a:gd name="T43" fmla="*/ 4 h 38"/>
                  <a:gd name="T44" fmla="*/ 4 w 20"/>
                  <a:gd name="T45" fmla="*/ 4 h 38"/>
                  <a:gd name="T46" fmla="*/ 6 w 20"/>
                  <a:gd name="T47" fmla="*/ 0 h 38"/>
                  <a:gd name="T48" fmla="*/ 8 w 20"/>
                  <a:gd name="T49" fmla="*/ 0 h 38"/>
                  <a:gd name="T50" fmla="*/ 14 w 20"/>
                  <a:gd name="T51" fmla="*/ 4 h 38"/>
                  <a:gd name="T52" fmla="*/ 14 w 20"/>
                  <a:gd name="T5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8">
                    <a:moveTo>
                      <a:pt x="14" y="4"/>
                    </a:moveTo>
                    <a:lnTo>
                      <a:pt x="14" y="4"/>
                    </a:lnTo>
                    <a:lnTo>
                      <a:pt x="18" y="6"/>
                    </a:lnTo>
                    <a:lnTo>
                      <a:pt x="20" y="14"/>
                    </a:lnTo>
                    <a:lnTo>
                      <a:pt x="20" y="14"/>
                    </a:lnTo>
                    <a:lnTo>
                      <a:pt x="16" y="12"/>
                    </a:lnTo>
                    <a:lnTo>
                      <a:pt x="14" y="14"/>
                    </a:lnTo>
                    <a:lnTo>
                      <a:pt x="12" y="18"/>
                    </a:lnTo>
                    <a:lnTo>
                      <a:pt x="10" y="26"/>
                    </a:lnTo>
                    <a:lnTo>
                      <a:pt x="10" y="38"/>
                    </a:lnTo>
                    <a:lnTo>
                      <a:pt x="10" y="38"/>
                    </a:lnTo>
                    <a:lnTo>
                      <a:pt x="8" y="38"/>
                    </a:lnTo>
                    <a:lnTo>
                      <a:pt x="6" y="34"/>
                    </a:lnTo>
                    <a:lnTo>
                      <a:pt x="6" y="34"/>
                    </a:lnTo>
                    <a:lnTo>
                      <a:pt x="6" y="30"/>
                    </a:lnTo>
                    <a:lnTo>
                      <a:pt x="4" y="30"/>
                    </a:lnTo>
                    <a:lnTo>
                      <a:pt x="4" y="30"/>
                    </a:lnTo>
                    <a:lnTo>
                      <a:pt x="0" y="12"/>
                    </a:lnTo>
                    <a:lnTo>
                      <a:pt x="0" y="12"/>
                    </a:lnTo>
                    <a:lnTo>
                      <a:pt x="2" y="8"/>
                    </a:lnTo>
                    <a:lnTo>
                      <a:pt x="4" y="4"/>
                    </a:lnTo>
                    <a:lnTo>
                      <a:pt x="4" y="4"/>
                    </a:lnTo>
                    <a:lnTo>
                      <a:pt x="4" y="4"/>
                    </a:lnTo>
                    <a:lnTo>
                      <a:pt x="6" y="0"/>
                    </a:lnTo>
                    <a:lnTo>
                      <a:pt x="8" y="0"/>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2" name="Freeform 2614">
                <a:extLst>
                  <a:ext uri="{FF2B5EF4-FFF2-40B4-BE49-F238E27FC236}">
                    <a16:creationId xmlns:a16="http://schemas.microsoft.com/office/drawing/2014/main" id="{A2EB342A-47A7-701E-D88C-8410B6A5EC53}"/>
                  </a:ext>
                </a:extLst>
              </p:cNvPr>
              <p:cNvSpPr>
                <a:spLocks/>
              </p:cNvSpPr>
              <p:nvPr/>
            </p:nvSpPr>
            <p:spPr bwMode="auto">
              <a:xfrm>
                <a:off x="1606" y="2344"/>
                <a:ext cx="18" cy="24"/>
              </a:xfrm>
              <a:custGeom>
                <a:avLst/>
                <a:gdLst>
                  <a:gd name="T0" fmla="*/ 16 w 18"/>
                  <a:gd name="T1" fmla="*/ 4 h 24"/>
                  <a:gd name="T2" fmla="*/ 16 w 18"/>
                  <a:gd name="T3" fmla="*/ 4 h 24"/>
                  <a:gd name="T4" fmla="*/ 18 w 18"/>
                  <a:gd name="T5" fmla="*/ 14 h 24"/>
                  <a:gd name="T6" fmla="*/ 16 w 18"/>
                  <a:gd name="T7" fmla="*/ 24 h 24"/>
                  <a:gd name="T8" fmla="*/ 16 w 18"/>
                  <a:gd name="T9" fmla="*/ 24 h 24"/>
                  <a:gd name="T10" fmla="*/ 12 w 18"/>
                  <a:gd name="T11" fmla="*/ 14 h 24"/>
                  <a:gd name="T12" fmla="*/ 8 w 18"/>
                  <a:gd name="T13" fmla="*/ 10 h 24"/>
                  <a:gd name="T14" fmla="*/ 4 w 18"/>
                  <a:gd name="T15" fmla="*/ 8 h 24"/>
                  <a:gd name="T16" fmla="*/ 4 w 18"/>
                  <a:gd name="T17" fmla="*/ 8 h 24"/>
                  <a:gd name="T18" fmla="*/ 2 w 18"/>
                  <a:gd name="T19" fmla="*/ 6 h 24"/>
                  <a:gd name="T20" fmla="*/ 0 w 18"/>
                  <a:gd name="T21" fmla="*/ 4 h 24"/>
                  <a:gd name="T22" fmla="*/ 0 w 18"/>
                  <a:gd name="T23" fmla="*/ 4 h 24"/>
                  <a:gd name="T24" fmla="*/ 2 w 18"/>
                  <a:gd name="T25" fmla="*/ 0 h 24"/>
                  <a:gd name="T26" fmla="*/ 4 w 18"/>
                  <a:gd name="T27" fmla="*/ 0 h 24"/>
                  <a:gd name="T28" fmla="*/ 4 w 18"/>
                  <a:gd name="T29" fmla="*/ 0 h 24"/>
                  <a:gd name="T30" fmla="*/ 6 w 18"/>
                  <a:gd name="T31" fmla="*/ 0 h 24"/>
                  <a:gd name="T32" fmla="*/ 6 w 18"/>
                  <a:gd name="T33" fmla="*/ 0 h 24"/>
                  <a:gd name="T34" fmla="*/ 10 w 18"/>
                  <a:gd name="T35" fmla="*/ 0 h 24"/>
                  <a:gd name="T36" fmla="*/ 14 w 18"/>
                  <a:gd name="T37" fmla="*/ 0 h 24"/>
                  <a:gd name="T38" fmla="*/ 16 w 18"/>
                  <a:gd name="T39" fmla="*/ 2 h 24"/>
                  <a:gd name="T40" fmla="*/ 16 w 18"/>
                  <a:gd name="T41" fmla="*/ 2 h 24"/>
                  <a:gd name="T42" fmla="*/ 16 w 18"/>
                  <a:gd name="T43" fmla="*/ 4 h 24"/>
                  <a:gd name="T44" fmla="*/ 16 w 18"/>
                  <a:gd name="T4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4">
                    <a:moveTo>
                      <a:pt x="16" y="4"/>
                    </a:moveTo>
                    <a:lnTo>
                      <a:pt x="16" y="4"/>
                    </a:lnTo>
                    <a:lnTo>
                      <a:pt x="18" y="14"/>
                    </a:lnTo>
                    <a:lnTo>
                      <a:pt x="16" y="24"/>
                    </a:lnTo>
                    <a:lnTo>
                      <a:pt x="16" y="24"/>
                    </a:lnTo>
                    <a:lnTo>
                      <a:pt x="12" y="14"/>
                    </a:lnTo>
                    <a:lnTo>
                      <a:pt x="8" y="10"/>
                    </a:lnTo>
                    <a:lnTo>
                      <a:pt x="4" y="8"/>
                    </a:lnTo>
                    <a:lnTo>
                      <a:pt x="4" y="8"/>
                    </a:lnTo>
                    <a:lnTo>
                      <a:pt x="2" y="6"/>
                    </a:lnTo>
                    <a:lnTo>
                      <a:pt x="0" y="4"/>
                    </a:lnTo>
                    <a:lnTo>
                      <a:pt x="0" y="4"/>
                    </a:lnTo>
                    <a:lnTo>
                      <a:pt x="2" y="0"/>
                    </a:lnTo>
                    <a:lnTo>
                      <a:pt x="4" y="0"/>
                    </a:lnTo>
                    <a:lnTo>
                      <a:pt x="4" y="0"/>
                    </a:lnTo>
                    <a:lnTo>
                      <a:pt x="6" y="0"/>
                    </a:lnTo>
                    <a:lnTo>
                      <a:pt x="6" y="0"/>
                    </a:lnTo>
                    <a:lnTo>
                      <a:pt x="10" y="0"/>
                    </a:lnTo>
                    <a:lnTo>
                      <a:pt x="14" y="0"/>
                    </a:lnTo>
                    <a:lnTo>
                      <a:pt x="16" y="2"/>
                    </a:lnTo>
                    <a:lnTo>
                      <a:pt x="16" y="2"/>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3" name="Freeform 2615">
                <a:extLst>
                  <a:ext uri="{FF2B5EF4-FFF2-40B4-BE49-F238E27FC236}">
                    <a16:creationId xmlns:a16="http://schemas.microsoft.com/office/drawing/2014/main" id="{842CCEDE-0CF2-CB6D-AD92-30F1E4F9EF21}"/>
                  </a:ext>
                </a:extLst>
              </p:cNvPr>
              <p:cNvSpPr>
                <a:spLocks/>
              </p:cNvSpPr>
              <p:nvPr/>
            </p:nvSpPr>
            <p:spPr bwMode="auto">
              <a:xfrm>
                <a:off x="1578" y="2374"/>
                <a:ext cx="18" cy="28"/>
              </a:xfrm>
              <a:custGeom>
                <a:avLst/>
                <a:gdLst>
                  <a:gd name="T0" fmla="*/ 4 w 18"/>
                  <a:gd name="T1" fmla="*/ 6 h 28"/>
                  <a:gd name="T2" fmla="*/ 4 w 18"/>
                  <a:gd name="T3" fmla="*/ 6 h 28"/>
                  <a:gd name="T4" fmla="*/ 4 w 18"/>
                  <a:gd name="T5" fmla="*/ 6 h 28"/>
                  <a:gd name="T6" fmla="*/ 4 w 18"/>
                  <a:gd name="T7" fmla="*/ 2 h 28"/>
                  <a:gd name="T8" fmla="*/ 6 w 18"/>
                  <a:gd name="T9" fmla="*/ 0 h 28"/>
                  <a:gd name="T10" fmla="*/ 6 w 18"/>
                  <a:gd name="T11" fmla="*/ 4 h 28"/>
                  <a:gd name="T12" fmla="*/ 6 w 18"/>
                  <a:gd name="T13" fmla="*/ 4 h 28"/>
                  <a:gd name="T14" fmla="*/ 10 w 18"/>
                  <a:gd name="T15" fmla="*/ 16 h 28"/>
                  <a:gd name="T16" fmla="*/ 12 w 18"/>
                  <a:gd name="T17" fmla="*/ 18 h 28"/>
                  <a:gd name="T18" fmla="*/ 16 w 18"/>
                  <a:gd name="T19" fmla="*/ 16 h 28"/>
                  <a:gd name="T20" fmla="*/ 16 w 18"/>
                  <a:gd name="T21" fmla="*/ 16 h 28"/>
                  <a:gd name="T22" fmla="*/ 18 w 18"/>
                  <a:gd name="T23" fmla="*/ 20 h 28"/>
                  <a:gd name="T24" fmla="*/ 18 w 18"/>
                  <a:gd name="T25" fmla="*/ 20 h 28"/>
                  <a:gd name="T26" fmla="*/ 18 w 18"/>
                  <a:gd name="T27" fmla="*/ 24 h 28"/>
                  <a:gd name="T28" fmla="*/ 16 w 18"/>
                  <a:gd name="T29" fmla="*/ 26 h 28"/>
                  <a:gd name="T30" fmla="*/ 16 w 18"/>
                  <a:gd name="T31" fmla="*/ 26 h 28"/>
                  <a:gd name="T32" fmla="*/ 12 w 18"/>
                  <a:gd name="T33" fmla="*/ 28 h 28"/>
                  <a:gd name="T34" fmla="*/ 10 w 18"/>
                  <a:gd name="T35" fmla="*/ 28 h 28"/>
                  <a:gd name="T36" fmla="*/ 10 w 18"/>
                  <a:gd name="T37" fmla="*/ 26 h 28"/>
                  <a:gd name="T38" fmla="*/ 10 w 18"/>
                  <a:gd name="T39" fmla="*/ 26 h 28"/>
                  <a:gd name="T40" fmla="*/ 8 w 18"/>
                  <a:gd name="T41" fmla="*/ 22 h 28"/>
                  <a:gd name="T42" fmla="*/ 6 w 18"/>
                  <a:gd name="T43" fmla="*/ 20 h 28"/>
                  <a:gd name="T44" fmla="*/ 0 w 18"/>
                  <a:gd name="T45" fmla="*/ 14 h 28"/>
                  <a:gd name="T46" fmla="*/ 0 w 18"/>
                  <a:gd name="T47" fmla="*/ 14 h 28"/>
                  <a:gd name="T48" fmla="*/ 2 w 18"/>
                  <a:gd name="T49" fmla="*/ 12 h 28"/>
                  <a:gd name="T50" fmla="*/ 2 w 18"/>
                  <a:gd name="T51" fmla="*/ 12 h 28"/>
                  <a:gd name="T52" fmla="*/ 4 w 18"/>
                  <a:gd name="T53" fmla="*/ 10 h 28"/>
                  <a:gd name="T54" fmla="*/ 4 w 18"/>
                  <a:gd name="T55" fmla="*/ 6 h 28"/>
                  <a:gd name="T56" fmla="*/ 4 w 18"/>
                  <a:gd name="T5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8">
                    <a:moveTo>
                      <a:pt x="4" y="6"/>
                    </a:moveTo>
                    <a:lnTo>
                      <a:pt x="4" y="6"/>
                    </a:lnTo>
                    <a:lnTo>
                      <a:pt x="4" y="6"/>
                    </a:lnTo>
                    <a:lnTo>
                      <a:pt x="4" y="2"/>
                    </a:lnTo>
                    <a:lnTo>
                      <a:pt x="6" y="0"/>
                    </a:lnTo>
                    <a:lnTo>
                      <a:pt x="6" y="4"/>
                    </a:lnTo>
                    <a:lnTo>
                      <a:pt x="6" y="4"/>
                    </a:lnTo>
                    <a:lnTo>
                      <a:pt x="10" y="16"/>
                    </a:lnTo>
                    <a:lnTo>
                      <a:pt x="12" y="18"/>
                    </a:lnTo>
                    <a:lnTo>
                      <a:pt x="16" y="16"/>
                    </a:lnTo>
                    <a:lnTo>
                      <a:pt x="16" y="16"/>
                    </a:lnTo>
                    <a:lnTo>
                      <a:pt x="18" y="20"/>
                    </a:lnTo>
                    <a:lnTo>
                      <a:pt x="18" y="20"/>
                    </a:lnTo>
                    <a:lnTo>
                      <a:pt x="18" y="24"/>
                    </a:lnTo>
                    <a:lnTo>
                      <a:pt x="16" y="26"/>
                    </a:lnTo>
                    <a:lnTo>
                      <a:pt x="16" y="26"/>
                    </a:lnTo>
                    <a:lnTo>
                      <a:pt x="12" y="28"/>
                    </a:lnTo>
                    <a:lnTo>
                      <a:pt x="10" y="28"/>
                    </a:lnTo>
                    <a:lnTo>
                      <a:pt x="10" y="26"/>
                    </a:lnTo>
                    <a:lnTo>
                      <a:pt x="10" y="26"/>
                    </a:lnTo>
                    <a:lnTo>
                      <a:pt x="8" y="22"/>
                    </a:lnTo>
                    <a:lnTo>
                      <a:pt x="6" y="20"/>
                    </a:lnTo>
                    <a:lnTo>
                      <a:pt x="0" y="14"/>
                    </a:lnTo>
                    <a:lnTo>
                      <a:pt x="0" y="14"/>
                    </a:lnTo>
                    <a:lnTo>
                      <a:pt x="2" y="12"/>
                    </a:lnTo>
                    <a:lnTo>
                      <a:pt x="2" y="12"/>
                    </a:lnTo>
                    <a:lnTo>
                      <a:pt x="4" y="1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4" name="Freeform 2616">
                <a:extLst>
                  <a:ext uri="{FF2B5EF4-FFF2-40B4-BE49-F238E27FC236}">
                    <a16:creationId xmlns:a16="http://schemas.microsoft.com/office/drawing/2014/main" id="{39B94570-FDBF-F908-8127-2FC4CDC74241}"/>
                  </a:ext>
                </a:extLst>
              </p:cNvPr>
              <p:cNvSpPr>
                <a:spLocks/>
              </p:cNvSpPr>
              <p:nvPr/>
            </p:nvSpPr>
            <p:spPr bwMode="auto">
              <a:xfrm>
                <a:off x="1542" y="2354"/>
                <a:ext cx="10" cy="32"/>
              </a:xfrm>
              <a:custGeom>
                <a:avLst/>
                <a:gdLst>
                  <a:gd name="T0" fmla="*/ 0 w 10"/>
                  <a:gd name="T1" fmla="*/ 2 h 32"/>
                  <a:gd name="T2" fmla="*/ 0 w 10"/>
                  <a:gd name="T3" fmla="*/ 2 h 32"/>
                  <a:gd name="T4" fmla="*/ 6 w 10"/>
                  <a:gd name="T5" fmla="*/ 0 h 32"/>
                  <a:gd name="T6" fmla="*/ 6 w 10"/>
                  <a:gd name="T7" fmla="*/ 0 h 32"/>
                  <a:gd name="T8" fmla="*/ 10 w 10"/>
                  <a:gd name="T9" fmla="*/ 8 h 32"/>
                  <a:gd name="T10" fmla="*/ 10 w 10"/>
                  <a:gd name="T11" fmla="*/ 14 h 32"/>
                  <a:gd name="T12" fmla="*/ 6 w 10"/>
                  <a:gd name="T13" fmla="*/ 26 h 32"/>
                  <a:gd name="T14" fmla="*/ 6 w 10"/>
                  <a:gd name="T15" fmla="*/ 26 h 32"/>
                  <a:gd name="T16" fmla="*/ 6 w 10"/>
                  <a:gd name="T17" fmla="*/ 28 h 32"/>
                  <a:gd name="T18" fmla="*/ 6 w 10"/>
                  <a:gd name="T19" fmla="*/ 28 h 32"/>
                  <a:gd name="T20" fmla="*/ 4 w 10"/>
                  <a:gd name="T21" fmla="*/ 30 h 32"/>
                  <a:gd name="T22" fmla="*/ 2 w 10"/>
                  <a:gd name="T23" fmla="*/ 32 h 32"/>
                  <a:gd name="T24" fmla="*/ 2 w 10"/>
                  <a:gd name="T25" fmla="*/ 32 h 32"/>
                  <a:gd name="T26" fmla="*/ 0 w 10"/>
                  <a:gd name="T27" fmla="*/ 28 h 32"/>
                  <a:gd name="T28" fmla="*/ 0 w 10"/>
                  <a:gd name="T29" fmla="*/ 28 h 32"/>
                  <a:gd name="T30" fmla="*/ 0 w 10"/>
                  <a:gd name="T31" fmla="*/ 14 h 32"/>
                  <a:gd name="T32" fmla="*/ 0 w 10"/>
                  <a:gd name="T33" fmla="*/ 2 h 32"/>
                  <a:gd name="T34" fmla="*/ 0 w 10"/>
                  <a:gd name="T35"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2">
                    <a:moveTo>
                      <a:pt x="0" y="2"/>
                    </a:moveTo>
                    <a:lnTo>
                      <a:pt x="0" y="2"/>
                    </a:lnTo>
                    <a:lnTo>
                      <a:pt x="6" y="0"/>
                    </a:lnTo>
                    <a:lnTo>
                      <a:pt x="6" y="0"/>
                    </a:lnTo>
                    <a:lnTo>
                      <a:pt x="10" y="8"/>
                    </a:lnTo>
                    <a:lnTo>
                      <a:pt x="10" y="14"/>
                    </a:lnTo>
                    <a:lnTo>
                      <a:pt x="6" y="26"/>
                    </a:lnTo>
                    <a:lnTo>
                      <a:pt x="6" y="26"/>
                    </a:lnTo>
                    <a:lnTo>
                      <a:pt x="6" y="28"/>
                    </a:lnTo>
                    <a:lnTo>
                      <a:pt x="6" y="28"/>
                    </a:lnTo>
                    <a:lnTo>
                      <a:pt x="4" y="30"/>
                    </a:lnTo>
                    <a:lnTo>
                      <a:pt x="2" y="32"/>
                    </a:lnTo>
                    <a:lnTo>
                      <a:pt x="2" y="32"/>
                    </a:lnTo>
                    <a:lnTo>
                      <a:pt x="0" y="28"/>
                    </a:lnTo>
                    <a:lnTo>
                      <a:pt x="0" y="28"/>
                    </a:lnTo>
                    <a:lnTo>
                      <a:pt x="0" y="1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9" name="Group 2818">
              <a:extLst>
                <a:ext uri="{FF2B5EF4-FFF2-40B4-BE49-F238E27FC236}">
                  <a16:creationId xmlns:a16="http://schemas.microsoft.com/office/drawing/2014/main" id="{EE5EA247-950F-44C8-37AB-0C444352332A}"/>
                </a:ext>
              </a:extLst>
            </p:cNvPr>
            <p:cNvGrpSpPr>
              <a:grpSpLocks/>
            </p:cNvGrpSpPr>
            <p:nvPr/>
          </p:nvGrpSpPr>
          <p:grpSpPr bwMode="auto">
            <a:xfrm>
              <a:off x="1540" y="1563"/>
              <a:ext cx="4480" cy="1164"/>
              <a:chOff x="1540" y="1563"/>
              <a:chExt cx="4480" cy="1164"/>
            </a:xfrm>
            <a:grpFill/>
          </p:grpSpPr>
          <p:sp>
            <p:nvSpPr>
              <p:cNvPr id="785" name="Freeform 2618">
                <a:extLst>
                  <a:ext uri="{FF2B5EF4-FFF2-40B4-BE49-F238E27FC236}">
                    <a16:creationId xmlns:a16="http://schemas.microsoft.com/office/drawing/2014/main" id="{B5E5DA23-9AB4-CA37-142A-163D03EF0B03}"/>
                  </a:ext>
                </a:extLst>
              </p:cNvPr>
              <p:cNvSpPr>
                <a:spLocks/>
              </p:cNvSpPr>
              <p:nvPr/>
            </p:nvSpPr>
            <p:spPr bwMode="auto">
              <a:xfrm>
                <a:off x="1574" y="2295"/>
                <a:ext cx="14" cy="30"/>
              </a:xfrm>
              <a:custGeom>
                <a:avLst/>
                <a:gdLst>
                  <a:gd name="T0" fmla="*/ 4 w 14"/>
                  <a:gd name="T1" fmla="*/ 0 h 30"/>
                  <a:gd name="T2" fmla="*/ 4 w 14"/>
                  <a:gd name="T3" fmla="*/ 0 h 30"/>
                  <a:gd name="T4" fmla="*/ 10 w 14"/>
                  <a:gd name="T5" fmla="*/ 12 h 30"/>
                  <a:gd name="T6" fmla="*/ 14 w 14"/>
                  <a:gd name="T7" fmla="*/ 30 h 30"/>
                  <a:gd name="T8" fmla="*/ 14 w 14"/>
                  <a:gd name="T9" fmla="*/ 30 h 30"/>
                  <a:gd name="T10" fmla="*/ 6 w 14"/>
                  <a:gd name="T11" fmla="*/ 20 h 30"/>
                  <a:gd name="T12" fmla="*/ 2 w 14"/>
                  <a:gd name="T13" fmla="*/ 16 h 30"/>
                  <a:gd name="T14" fmla="*/ 0 w 14"/>
                  <a:gd name="T15" fmla="*/ 8 h 30"/>
                  <a:gd name="T16" fmla="*/ 0 w 14"/>
                  <a:gd name="T17" fmla="*/ 8 h 30"/>
                  <a:gd name="T18" fmla="*/ 0 w 14"/>
                  <a:gd name="T19" fmla="*/ 4 h 30"/>
                  <a:gd name="T20" fmla="*/ 0 w 14"/>
                  <a:gd name="T21" fmla="*/ 4 h 30"/>
                  <a:gd name="T22" fmla="*/ 2 w 14"/>
                  <a:gd name="T23" fmla="*/ 4 h 30"/>
                  <a:gd name="T24" fmla="*/ 4 w 14"/>
                  <a:gd name="T25" fmla="*/ 0 h 30"/>
                  <a:gd name="T26" fmla="*/ 4 w 14"/>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30">
                    <a:moveTo>
                      <a:pt x="4" y="0"/>
                    </a:moveTo>
                    <a:lnTo>
                      <a:pt x="4" y="0"/>
                    </a:lnTo>
                    <a:lnTo>
                      <a:pt x="10" y="12"/>
                    </a:lnTo>
                    <a:lnTo>
                      <a:pt x="14" y="30"/>
                    </a:lnTo>
                    <a:lnTo>
                      <a:pt x="14" y="30"/>
                    </a:lnTo>
                    <a:lnTo>
                      <a:pt x="6" y="20"/>
                    </a:lnTo>
                    <a:lnTo>
                      <a:pt x="2" y="16"/>
                    </a:lnTo>
                    <a:lnTo>
                      <a:pt x="0" y="8"/>
                    </a:lnTo>
                    <a:lnTo>
                      <a:pt x="0" y="8"/>
                    </a:lnTo>
                    <a:lnTo>
                      <a:pt x="0" y="4"/>
                    </a:lnTo>
                    <a:lnTo>
                      <a:pt x="0" y="4"/>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6" name="Freeform 2619">
                <a:extLst>
                  <a:ext uri="{FF2B5EF4-FFF2-40B4-BE49-F238E27FC236}">
                    <a16:creationId xmlns:a16="http://schemas.microsoft.com/office/drawing/2014/main" id="{5F8E2B1A-316B-54E4-AB29-F0BAFA5FE739}"/>
                  </a:ext>
                </a:extLst>
              </p:cNvPr>
              <p:cNvSpPr>
                <a:spLocks/>
              </p:cNvSpPr>
              <p:nvPr/>
            </p:nvSpPr>
            <p:spPr bwMode="auto">
              <a:xfrm>
                <a:off x="1564" y="2275"/>
                <a:ext cx="12" cy="28"/>
              </a:xfrm>
              <a:custGeom>
                <a:avLst/>
                <a:gdLst>
                  <a:gd name="T0" fmla="*/ 10 w 12"/>
                  <a:gd name="T1" fmla="*/ 28 h 28"/>
                  <a:gd name="T2" fmla="*/ 10 w 12"/>
                  <a:gd name="T3" fmla="*/ 28 h 28"/>
                  <a:gd name="T4" fmla="*/ 10 w 12"/>
                  <a:gd name="T5" fmla="*/ 28 h 28"/>
                  <a:gd name="T6" fmla="*/ 10 w 12"/>
                  <a:gd name="T7" fmla="*/ 28 h 28"/>
                  <a:gd name="T8" fmla="*/ 6 w 12"/>
                  <a:gd name="T9" fmla="*/ 20 h 28"/>
                  <a:gd name="T10" fmla="*/ 4 w 12"/>
                  <a:gd name="T11" fmla="*/ 16 h 28"/>
                  <a:gd name="T12" fmla="*/ 4 w 12"/>
                  <a:gd name="T13" fmla="*/ 16 h 28"/>
                  <a:gd name="T14" fmla="*/ 2 w 12"/>
                  <a:gd name="T15" fmla="*/ 8 h 28"/>
                  <a:gd name="T16" fmla="*/ 0 w 12"/>
                  <a:gd name="T17" fmla="*/ 2 h 28"/>
                  <a:gd name="T18" fmla="*/ 0 w 12"/>
                  <a:gd name="T19" fmla="*/ 2 h 28"/>
                  <a:gd name="T20" fmla="*/ 2 w 12"/>
                  <a:gd name="T21" fmla="*/ 0 h 28"/>
                  <a:gd name="T22" fmla="*/ 4 w 12"/>
                  <a:gd name="T23" fmla="*/ 0 h 28"/>
                  <a:gd name="T24" fmla="*/ 4 w 12"/>
                  <a:gd name="T25" fmla="*/ 2 h 28"/>
                  <a:gd name="T26" fmla="*/ 6 w 12"/>
                  <a:gd name="T27" fmla="*/ 2 h 28"/>
                  <a:gd name="T28" fmla="*/ 6 w 12"/>
                  <a:gd name="T29" fmla="*/ 2 h 28"/>
                  <a:gd name="T30" fmla="*/ 12 w 12"/>
                  <a:gd name="T31" fmla="*/ 20 h 28"/>
                  <a:gd name="T32" fmla="*/ 12 w 12"/>
                  <a:gd name="T33" fmla="*/ 20 h 28"/>
                  <a:gd name="T34" fmla="*/ 10 w 12"/>
                  <a:gd name="T35" fmla="*/ 28 h 28"/>
                  <a:gd name="T36" fmla="*/ 10 w 12"/>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8">
                    <a:moveTo>
                      <a:pt x="10" y="28"/>
                    </a:moveTo>
                    <a:lnTo>
                      <a:pt x="10" y="28"/>
                    </a:lnTo>
                    <a:lnTo>
                      <a:pt x="10" y="28"/>
                    </a:lnTo>
                    <a:lnTo>
                      <a:pt x="10" y="28"/>
                    </a:lnTo>
                    <a:lnTo>
                      <a:pt x="6" y="20"/>
                    </a:lnTo>
                    <a:lnTo>
                      <a:pt x="4" y="16"/>
                    </a:lnTo>
                    <a:lnTo>
                      <a:pt x="4" y="16"/>
                    </a:lnTo>
                    <a:lnTo>
                      <a:pt x="2" y="8"/>
                    </a:lnTo>
                    <a:lnTo>
                      <a:pt x="0" y="2"/>
                    </a:lnTo>
                    <a:lnTo>
                      <a:pt x="0" y="2"/>
                    </a:lnTo>
                    <a:lnTo>
                      <a:pt x="2" y="0"/>
                    </a:lnTo>
                    <a:lnTo>
                      <a:pt x="4" y="0"/>
                    </a:lnTo>
                    <a:lnTo>
                      <a:pt x="4" y="2"/>
                    </a:lnTo>
                    <a:lnTo>
                      <a:pt x="6" y="2"/>
                    </a:lnTo>
                    <a:lnTo>
                      <a:pt x="6" y="2"/>
                    </a:lnTo>
                    <a:lnTo>
                      <a:pt x="12" y="20"/>
                    </a:lnTo>
                    <a:lnTo>
                      <a:pt x="12" y="20"/>
                    </a:lnTo>
                    <a:lnTo>
                      <a:pt x="10" y="28"/>
                    </a:lnTo>
                    <a:lnTo>
                      <a:pt x="1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7" name="Freeform 2620">
                <a:extLst>
                  <a:ext uri="{FF2B5EF4-FFF2-40B4-BE49-F238E27FC236}">
                    <a16:creationId xmlns:a16="http://schemas.microsoft.com/office/drawing/2014/main" id="{0A58390C-7CF8-7549-9D3F-B55213291ABA}"/>
                  </a:ext>
                </a:extLst>
              </p:cNvPr>
              <p:cNvSpPr>
                <a:spLocks/>
              </p:cNvSpPr>
              <p:nvPr/>
            </p:nvSpPr>
            <p:spPr bwMode="auto">
              <a:xfrm>
                <a:off x="1610" y="2430"/>
                <a:ext cx="10" cy="14"/>
              </a:xfrm>
              <a:custGeom>
                <a:avLst/>
                <a:gdLst>
                  <a:gd name="T0" fmla="*/ 10 w 10"/>
                  <a:gd name="T1" fmla="*/ 14 h 14"/>
                  <a:gd name="T2" fmla="*/ 10 w 10"/>
                  <a:gd name="T3" fmla="*/ 14 h 14"/>
                  <a:gd name="T4" fmla="*/ 8 w 10"/>
                  <a:gd name="T5" fmla="*/ 14 h 14"/>
                  <a:gd name="T6" fmla="*/ 6 w 10"/>
                  <a:gd name="T7" fmla="*/ 10 h 14"/>
                  <a:gd name="T8" fmla="*/ 0 w 10"/>
                  <a:gd name="T9" fmla="*/ 2 h 14"/>
                  <a:gd name="T10" fmla="*/ 0 w 10"/>
                  <a:gd name="T11" fmla="*/ 2 h 14"/>
                  <a:gd name="T12" fmla="*/ 4 w 10"/>
                  <a:gd name="T13" fmla="*/ 0 h 14"/>
                  <a:gd name="T14" fmla="*/ 8 w 10"/>
                  <a:gd name="T15" fmla="*/ 0 h 14"/>
                  <a:gd name="T16" fmla="*/ 10 w 10"/>
                  <a:gd name="T17" fmla="*/ 6 h 14"/>
                  <a:gd name="T18" fmla="*/ 10 w 10"/>
                  <a:gd name="T19" fmla="*/ 14 h 14"/>
                  <a:gd name="T20" fmla="*/ 10 w 1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4">
                    <a:moveTo>
                      <a:pt x="10" y="14"/>
                    </a:moveTo>
                    <a:lnTo>
                      <a:pt x="10" y="14"/>
                    </a:lnTo>
                    <a:lnTo>
                      <a:pt x="8" y="14"/>
                    </a:lnTo>
                    <a:lnTo>
                      <a:pt x="6" y="10"/>
                    </a:lnTo>
                    <a:lnTo>
                      <a:pt x="0" y="2"/>
                    </a:lnTo>
                    <a:lnTo>
                      <a:pt x="0" y="2"/>
                    </a:lnTo>
                    <a:lnTo>
                      <a:pt x="4" y="0"/>
                    </a:lnTo>
                    <a:lnTo>
                      <a:pt x="8" y="0"/>
                    </a:lnTo>
                    <a:lnTo>
                      <a:pt x="10" y="6"/>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8" name="Freeform 2621">
                <a:extLst>
                  <a:ext uri="{FF2B5EF4-FFF2-40B4-BE49-F238E27FC236}">
                    <a16:creationId xmlns:a16="http://schemas.microsoft.com/office/drawing/2014/main" id="{9FF3322B-866B-8412-DF8E-A07C092D8928}"/>
                  </a:ext>
                </a:extLst>
              </p:cNvPr>
              <p:cNvSpPr>
                <a:spLocks/>
              </p:cNvSpPr>
              <p:nvPr/>
            </p:nvSpPr>
            <p:spPr bwMode="auto">
              <a:xfrm>
                <a:off x="1588" y="2360"/>
                <a:ext cx="6" cy="20"/>
              </a:xfrm>
              <a:custGeom>
                <a:avLst/>
                <a:gdLst>
                  <a:gd name="T0" fmla="*/ 0 w 6"/>
                  <a:gd name="T1" fmla="*/ 6 h 20"/>
                  <a:gd name="T2" fmla="*/ 0 w 6"/>
                  <a:gd name="T3" fmla="*/ 6 h 20"/>
                  <a:gd name="T4" fmla="*/ 0 w 6"/>
                  <a:gd name="T5" fmla="*/ 2 h 20"/>
                  <a:gd name="T6" fmla="*/ 2 w 6"/>
                  <a:gd name="T7" fmla="*/ 0 h 20"/>
                  <a:gd name="T8" fmla="*/ 4 w 6"/>
                  <a:gd name="T9" fmla="*/ 2 h 20"/>
                  <a:gd name="T10" fmla="*/ 4 w 6"/>
                  <a:gd name="T11" fmla="*/ 2 h 20"/>
                  <a:gd name="T12" fmla="*/ 4 w 6"/>
                  <a:gd name="T13" fmla="*/ 6 h 20"/>
                  <a:gd name="T14" fmla="*/ 6 w 6"/>
                  <a:gd name="T15" fmla="*/ 10 h 20"/>
                  <a:gd name="T16" fmla="*/ 6 w 6"/>
                  <a:gd name="T17" fmla="*/ 20 h 20"/>
                  <a:gd name="T18" fmla="*/ 6 w 6"/>
                  <a:gd name="T19" fmla="*/ 20 h 20"/>
                  <a:gd name="T20" fmla="*/ 2 w 6"/>
                  <a:gd name="T21" fmla="*/ 20 h 20"/>
                  <a:gd name="T22" fmla="*/ 0 w 6"/>
                  <a:gd name="T23" fmla="*/ 18 h 20"/>
                  <a:gd name="T24" fmla="*/ 0 w 6"/>
                  <a:gd name="T25" fmla="*/ 6 h 20"/>
                  <a:gd name="T26" fmla="*/ 0 w 6"/>
                  <a:gd name="T2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0" y="6"/>
                    </a:moveTo>
                    <a:lnTo>
                      <a:pt x="0" y="6"/>
                    </a:lnTo>
                    <a:lnTo>
                      <a:pt x="0" y="2"/>
                    </a:lnTo>
                    <a:lnTo>
                      <a:pt x="2" y="0"/>
                    </a:lnTo>
                    <a:lnTo>
                      <a:pt x="4" y="2"/>
                    </a:lnTo>
                    <a:lnTo>
                      <a:pt x="4" y="2"/>
                    </a:lnTo>
                    <a:lnTo>
                      <a:pt x="4" y="6"/>
                    </a:lnTo>
                    <a:lnTo>
                      <a:pt x="6" y="10"/>
                    </a:lnTo>
                    <a:lnTo>
                      <a:pt x="6" y="20"/>
                    </a:lnTo>
                    <a:lnTo>
                      <a:pt x="6" y="20"/>
                    </a:lnTo>
                    <a:lnTo>
                      <a:pt x="2" y="20"/>
                    </a:lnTo>
                    <a:lnTo>
                      <a:pt x="0" y="1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9" name="Freeform 2622">
                <a:extLst>
                  <a:ext uri="{FF2B5EF4-FFF2-40B4-BE49-F238E27FC236}">
                    <a16:creationId xmlns:a16="http://schemas.microsoft.com/office/drawing/2014/main" id="{1AC735C9-03A6-6D70-4107-06CB5B5BFFD2}"/>
                  </a:ext>
                </a:extLst>
              </p:cNvPr>
              <p:cNvSpPr>
                <a:spLocks/>
              </p:cNvSpPr>
              <p:nvPr/>
            </p:nvSpPr>
            <p:spPr bwMode="auto">
              <a:xfrm>
                <a:off x="1546" y="2317"/>
                <a:ext cx="10" cy="18"/>
              </a:xfrm>
              <a:custGeom>
                <a:avLst/>
                <a:gdLst>
                  <a:gd name="T0" fmla="*/ 6 w 10"/>
                  <a:gd name="T1" fmla="*/ 0 h 18"/>
                  <a:gd name="T2" fmla="*/ 6 w 10"/>
                  <a:gd name="T3" fmla="*/ 0 h 18"/>
                  <a:gd name="T4" fmla="*/ 8 w 10"/>
                  <a:gd name="T5" fmla="*/ 10 h 18"/>
                  <a:gd name="T6" fmla="*/ 8 w 10"/>
                  <a:gd name="T7" fmla="*/ 10 h 18"/>
                  <a:gd name="T8" fmla="*/ 10 w 10"/>
                  <a:gd name="T9" fmla="*/ 14 h 18"/>
                  <a:gd name="T10" fmla="*/ 8 w 10"/>
                  <a:gd name="T11" fmla="*/ 18 h 18"/>
                  <a:gd name="T12" fmla="*/ 8 w 10"/>
                  <a:gd name="T13" fmla="*/ 18 h 18"/>
                  <a:gd name="T14" fmla="*/ 6 w 10"/>
                  <a:gd name="T15" fmla="*/ 18 h 18"/>
                  <a:gd name="T16" fmla="*/ 4 w 10"/>
                  <a:gd name="T17" fmla="*/ 16 h 18"/>
                  <a:gd name="T18" fmla="*/ 4 w 10"/>
                  <a:gd name="T19" fmla="*/ 16 h 18"/>
                  <a:gd name="T20" fmla="*/ 0 w 10"/>
                  <a:gd name="T21" fmla="*/ 2 h 18"/>
                  <a:gd name="T22" fmla="*/ 0 w 10"/>
                  <a:gd name="T23" fmla="*/ 2 h 18"/>
                  <a:gd name="T24" fmla="*/ 2 w 10"/>
                  <a:gd name="T25" fmla="*/ 0 h 18"/>
                  <a:gd name="T26" fmla="*/ 4 w 10"/>
                  <a:gd name="T27" fmla="*/ 0 h 18"/>
                  <a:gd name="T28" fmla="*/ 6 w 10"/>
                  <a:gd name="T29" fmla="*/ 0 h 18"/>
                  <a:gd name="T30" fmla="*/ 6 w 10"/>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8">
                    <a:moveTo>
                      <a:pt x="6" y="0"/>
                    </a:moveTo>
                    <a:lnTo>
                      <a:pt x="6" y="0"/>
                    </a:lnTo>
                    <a:lnTo>
                      <a:pt x="8" y="10"/>
                    </a:lnTo>
                    <a:lnTo>
                      <a:pt x="8" y="10"/>
                    </a:lnTo>
                    <a:lnTo>
                      <a:pt x="10" y="14"/>
                    </a:lnTo>
                    <a:lnTo>
                      <a:pt x="8" y="18"/>
                    </a:lnTo>
                    <a:lnTo>
                      <a:pt x="8" y="18"/>
                    </a:lnTo>
                    <a:lnTo>
                      <a:pt x="6" y="18"/>
                    </a:lnTo>
                    <a:lnTo>
                      <a:pt x="4" y="16"/>
                    </a:lnTo>
                    <a:lnTo>
                      <a:pt x="4" y="16"/>
                    </a:lnTo>
                    <a:lnTo>
                      <a:pt x="0" y="2"/>
                    </a:lnTo>
                    <a:lnTo>
                      <a:pt x="0" y="2"/>
                    </a:lnTo>
                    <a:lnTo>
                      <a:pt x="2"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0" name="Freeform 2623">
                <a:extLst>
                  <a:ext uri="{FF2B5EF4-FFF2-40B4-BE49-F238E27FC236}">
                    <a16:creationId xmlns:a16="http://schemas.microsoft.com/office/drawing/2014/main" id="{6ED30279-7915-89A3-9CD5-88F5C41FD564}"/>
                  </a:ext>
                </a:extLst>
              </p:cNvPr>
              <p:cNvSpPr>
                <a:spLocks/>
              </p:cNvSpPr>
              <p:nvPr/>
            </p:nvSpPr>
            <p:spPr bwMode="auto">
              <a:xfrm>
                <a:off x="1548" y="2380"/>
                <a:ext cx="10" cy="16"/>
              </a:xfrm>
              <a:custGeom>
                <a:avLst/>
                <a:gdLst>
                  <a:gd name="T0" fmla="*/ 0 w 10"/>
                  <a:gd name="T1" fmla="*/ 0 h 16"/>
                  <a:gd name="T2" fmla="*/ 0 w 10"/>
                  <a:gd name="T3" fmla="*/ 0 h 16"/>
                  <a:gd name="T4" fmla="*/ 2 w 10"/>
                  <a:gd name="T5" fmla="*/ 4 h 16"/>
                  <a:gd name="T6" fmla="*/ 4 w 10"/>
                  <a:gd name="T7" fmla="*/ 4 h 16"/>
                  <a:gd name="T8" fmla="*/ 4 w 10"/>
                  <a:gd name="T9" fmla="*/ 2 h 16"/>
                  <a:gd name="T10" fmla="*/ 4 w 10"/>
                  <a:gd name="T11" fmla="*/ 2 h 16"/>
                  <a:gd name="T12" fmla="*/ 6 w 10"/>
                  <a:gd name="T13" fmla="*/ 0 h 16"/>
                  <a:gd name="T14" fmla="*/ 8 w 10"/>
                  <a:gd name="T15" fmla="*/ 0 h 16"/>
                  <a:gd name="T16" fmla="*/ 10 w 10"/>
                  <a:gd name="T17" fmla="*/ 6 h 16"/>
                  <a:gd name="T18" fmla="*/ 10 w 10"/>
                  <a:gd name="T19" fmla="*/ 6 h 16"/>
                  <a:gd name="T20" fmla="*/ 10 w 10"/>
                  <a:gd name="T21" fmla="*/ 10 h 16"/>
                  <a:gd name="T22" fmla="*/ 8 w 10"/>
                  <a:gd name="T23" fmla="*/ 12 h 16"/>
                  <a:gd name="T24" fmla="*/ 6 w 10"/>
                  <a:gd name="T25" fmla="*/ 10 h 16"/>
                  <a:gd name="T26" fmla="*/ 6 w 10"/>
                  <a:gd name="T27" fmla="*/ 10 h 16"/>
                  <a:gd name="T28" fmla="*/ 4 w 10"/>
                  <a:gd name="T29" fmla="*/ 10 h 16"/>
                  <a:gd name="T30" fmla="*/ 4 w 10"/>
                  <a:gd name="T31" fmla="*/ 12 h 16"/>
                  <a:gd name="T32" fmla="*/ 2 w 10"/>
                  <a:gd name="T33" fmla="*/ 16 h 16"/>
                  <a:gd name="T34" fmla="*/ 2 w 10"/>
                  <a:gd name="T35" fmla="*/ 16 h 16"/>
                  <a:gd name="T36" fmla="*/ 0 w 10"/>
                  <a:gd name="T37" fmla="*/ 14 h 16"/>
                  <a:gd name="T38" fmla="*/ 0 w 10"/>
                  <a:gd name="T39" fmla="*/ 14 h 16"/>
                  <a:gd name="T40" fmla="*/ 0 w 10"/>
                  <a:gd name="T41" fmla="*/ 8 h 16"/>
                  <a:gd name="T42" fmla="*/ 0 w 10"/>
                  <a:gd name="T43" fmla="*/ 0 h 16"/>
                  <a:gd name="T44" fmla="*/ 0 w 10"/>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6">
                    <a:moveTo>
                      <a:pt x="0" y="0"/>
                    </a:moveTo>
                    <a:lnTo>
                      <a:pt x="0" y="0"/>
                    </a:lnTo>
                    <a:lnTo>
                      <a:pt x="2" y="4"/>
                    </a:lnTo>
                    <a:lnTo>
                      <a:pt x="4" y="4"/>
                    </a:lnTo>
                    <a:lnTo>
                      <a:pt x="4" y="2"/>
                    </a:lnTo>
                    <a:lnTo>
                      <a:pt x="4" y="2"/>
                    </a:lnTo>
                    <a:lnTo>
                      <a:pt x="6" y="0"/>
                    </a:lnTo>
                    <a:lnTo>
                      <a:pt x="8" y="0"/>
                    </a:lnTo>
                    <a:lnTo>
                      <a:pt x="10" y="6"/>
                    </a:lnTo>
                    <a:lnTo>
                      <a:pt x="10" y="6"/>
                    </a:lnTo>
                    <a:lnTo>
                      <a:pt x="10" y="10"/>
                    </a:lnTo>
                    <a:lnTo>
                      <a:pt x="8" y="12"/>
                    </a:lnTo>
                    <a:lnTo>
                      <a:pt x="6" y="10"/>
                    </a:lnTo>
                    <a:lnTo>
                      <a:pt x="6" y="10"/>
                    </a:lnTo>
                    <a:lnTo>
                      <a:pt x="4" y="10"/>
                    </a:lnTo>
                    <a:lnTo>
                      <a:pt x="4" y="12"/>
                    </a:lnTo>
                    <a:lnTo>
                      <a:pt x="2" y="16"/>
                    </a:lnTo>
                    <a:lnTo>
                      <a:pt x="2" y="16"/>
                    </a:lnTo>
                    <a:lnTo>
                      <a:pt x="0" y="14"/>
                    </a:lnTo>
                    <a:lnTo>
                      <a:pt x="0" y="14"/>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1" name="Freeform 2624">
                <a:extLst>
                  <a:ext uri="{FF2B5EF4-FFF2-40B4-BE49-F238E27FC236}">
                    <a16:creationId xmlns:a16="http://schemas.microsoft.com/office/drawing/2014/main" id="{EA7AB56C-E508-8C16-EEC6-0A15E7780C3E}"/>
                  </a:ext>
                </a:extLst>
              </p:cNvPr>
              <p:cNvSpPr>
                <a:spLocks/>
              </p:cNvSpPr>
              <p:nvPr/>
            </p:nvSpPr>
            <p:spPr bwMode="auto">
              <a:xfrm>
                <a:off x="1548" y="2408"/>
                <a:ext cx="8" cy="14"/>
              </a:xfrm>
              <a:custGeom>
                <a:avLst/>
                <a:gdLst>
                  <a:gd name="T0" fmla="*/ 0 w 8"/>
                  <a:gd name="T1" fmla="*/ 14 h 14"/>
                  <a:gd name="T2" fmla="*/ 0 w 8"/>
                  <a:gd name="T3" fmla="*/ 14 h 14"/>
                  <a:gd name="T4" fmla="*/ 0 w 8"/>
                  <a:gd name="T5" fmla="*/ 2 h 14"/>
                  <a:gd name="T6" fmla="*/ 0 w 8"/>
                  <a:gd name="T7" fmla="*/ 2 h 14"/>
                  <a:gd name="T8" fmla="*/ 2 w 8"/>
                  <a:gd name="T9" fmla="*/ 2 h 14"/>
                  <a:gd name="T10" fmla="*/ 4 w 8"/>
                  <a:gd name="T11" fmla="*/ 0 h 14"/>
                  <a:gd name="T12" fmla="*/ 6 w 8"/>
                  <a:gd name="T13" fmla="*/ 2 h 14"/>
                  <a:gd name="T14" fmla="*/ 8 w 8"/>
                  <a:gd name="T15" fmla="*/ 6 h 14"/>
                  <a:gd name="T16" fmla="*/ 8 w 8"/>
                  <a:gd name="T17" fmla="*/ 6 h 14"/>
                  <a:gd name="T18" fmla="*/ 6 w 8"/>
                  <a:gd name="T19" fmla="*/ 12 h 14"/>
                  <a:gd name="T20" fmla="*/ 4 w 8"/>
                  <a:gd name="T21" fmla="*/ 12 h 14"/>
                  <a:gd name="T22" fmla="*/ 2 w 8"/>
                  <a:gd name="T23" fmla="*/ 12 h 14"/>
                  <a:gd name="T24" fmla="*/ 0 w 8"/>
                  <a:gd name="T25" fmla="*/ 14 h 14"/>
                  <a:gd name="T26" fmla="*/ 0 w 8"/>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0" y="14"/>
                    </a:moveTo>
                    <a:lnTo>
                      <a:pt x="0" y="14"/>
                    </a:lnTo>
                    <a:lnTo>
                      <a:pt x="0" y="2"/>
                    </a:lnTo>
                    <a:lnTo>
                      <a:pt x="0" y="2"/>
                    </a:lnTo>
                    <a:lnTo>
                      <a:pt x="2" y="2"/>
                    </a:lnTo>
                    <a:lnTo>
                      <a:pt x="4" y="0"/>
                    </a:lnTo>
                    <a:lnTo>
                      <a:pt x="6" y="2"/>
                    </a:lnTo>
                    <a:lnTo>
                      <a:pt x="8" y="6"/>
                    </a:lnTo>
                    <a:lnTo>
                      <a:pt x="8" y="6"/>
                    </a:lnTo>
                    <a:lnTo>
                      <a:pt x="6" y="12"/>
                    </a:lnTo>
                    <a:lnTo>
                      <a:pt x="4" y="12"/>
                    </a:lnTo>
                    <a:lnTo>
                      <a:pt x="2" y="1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2" name="Freeform 2625">
                <a:extLst>
                  <a:ext uri="{FF2B5EF4-FFF2-40B4-BE49-F238E27FC236}">
                    <a16:creationId xmlns:a16="http://schemas.microsoft.com/office/drawing/2014/main" id="{568BF26B-3E87-EF2A-99CB-45DBC1B72C51}"/>
                  </a:ext>
                </a:extLst>
              </p:cNvPr>
              <p:cNvSpPr>
                <a:spLocks/>
              </p:cNvSpPr>
              <p:nvPr/>
            </p:nvSpPr>
            <p:spPr bwMode="auto">
              <a:xfrm>
                <a:off x="1574" y="2374"/>
                <a:ext cx="8" cy="14"/>
              </a:xfrm>
              <a:custGeom>
                <a:avLst/>
                <a:gdLst>
                  <a:gd name="T0" fmla="*/ 8 w 8"/>
                  <a:gd name="T1" fmla="*/ 6 h 14"/>
                  <a:gd name="T2" fmla="*/ 8 w 8"/>
                  <a:gd name="T3" fmla="*/ 6 h 14"/>
                  <a:gd name="T4" fmla="*/ 8 w 8"/>
                  <a:gd name="T5" fmla="*/ 12 h 14"/>
                  <a:gd name="T6" fmla="*/ 8 w 8"/>
                  <a:gd name="T7" fmla="*/ 14 h 14"/>
                  <a:gd name="T8" fmla="*/ 4 w 8"/>
                  <a:gd name="T9" fmla="*/ 14 h 14"/>
                  <a:gd name="T10" fmla="*/ 4 w 8"/>
                  <a:gd name="T11" fmla="*/ 14 h 14"/>
                  <a:gd name="T12" fmla="*/ 0 w 8"/>
                  <a:gd name="T13" fmla="*/ 10 h 14"/>
                  <a:gd name="T14" fmla="*/ 0 w 8"/>
                  <a:gd name="T15" fmla="*/ 10 h 14"/>
                  <a:gd name="T16" fmla="*/ 0 w 8"/>
                  <a:gd name="T17" fmla="*/ 4 h 14"/>
                  <a:gd name="T18" fmla="*/ 2 w 8"/>
                  <a:gd name="T19" fmla="*/ 0 h 14"/>
                  <a:gd name="T20" fmla="*/ 2 w 8"/>
                  <a:gd name="T21" fmla="*/ 0 h 14"/>
                  <a:gd name="T22" fmla="*/ 4 w 8"/>
                  <a:gd name="T23" fmla="*/ 4 h 14"/>
                  <a:gd name="T24" fmla="*/ 6 w 8"/>
                  <a:gd name="T25" fmla="*/ 6 h 14"/>
                  <a:gd name="T26" fmla="*/ 8 w 8"/>
                  <a:gd name="T27" fmla="*/ 6 h 14"/>
                  <a:gd name="T28" fmla="*/ 8 w 8"/>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8" y="6"/>
                    </a:moveTo>
                    <a:lnTo>
                      <a:pt x="8" y="6"/>
                    </a:lnTo>
                    <a:lnTo>
                      <a:pt x="8" y="12"/>
                    </a:lnTo>
                    <a:lnTo>
                      <a:pt x="8" y="14"/>
                    </a:lnTo>
                    <a:lnTo>
                      <a:pt x="4" y="14"/>
                    </a:lnTo>
                    <a:lnTo>
                      <a:pt x="4" y="14"/>
                    </a:lnTo>
                    <a:lnTo>
                      <a:pt x="0" y="10"/>
                    </a:lnTo>
                    <a:lnTo>
                      <a:pt x="0" y="10"/>
                    </a:lnTo>
                    <a:lnTo>
                      <a:pt x="0" y="4"/>
                    </a:lnTo>
                    <a:lnTo>
                      <a:pt x="2" y="0"/>
                    </a:lnTo>
                    <a:lnTo>
                      <a:pt x="2" y="0"/>
                    </a:lnTo>
                    <a:lnTo>
                      <a:pt x="4" y="4"/>
                    </a:lnTo>
                    <a:lnTo>
                      <a:pt x="6" y="6"/>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3" name="Freeform 2626">
                <a:extLst>
                  <a:ext uri="{FF2B5EF4-FFF2-40B4-BE49-F238E27FC236}">
                    <a16:creationId xmlns:a16="http://schemas.microsoft.com/office/drawing/2014/main" id="{2B269BDE-FB2F-5E15-6FFA-C648097820CE}"/>
                  </a:ext>
                </a:extLst>
              </p:cNvPr>
              <p:cNvSpPr>
                <a:spLocks/>
              </p:cNvSpPr>
              <p:nvPr/>
            </p:nvSpPr>
            <p:spPr bwMode="auto">
              <a:xfrm>
                <a:off x="1564" y="2337"/>
                <a:ext cx="6" cy="11"/>
              </a:xfrm>
              <a:custGeom>
                <a:avLst/>
                <a:gdLst>
                  <a:gd name="T0" fmla="*/ 6 w 6"/>
                  <a:gd name="T1" fmla="*/ 9 h 11"/>
                  <a:gd name="T2" fmla="*/ 6 w 6"/>
                  <a:gd name="T3" fmla="*/ 9 h 11"/>
                  <a:gd name="T4" fmla="*/ 4 w 6"/>
                  <a:gd name="T5" fmla="*/ 11 h 11"/>
                  <a:gd name="T6" fmla="*/ 2 w 6"/>
                  <a:gd name="T7" fmla="*/ 9 h 11"/>
                  <a:gd name="T8" fmla="*/ 0 w 6"/>
                  <a:gd name="T9" fmla="*/ 5 h 11"/>
                  <a:gd name="T10" fmla="*/ 0 w 6"/>
                  <a:gd name="T11" fmla="*/ 5 h 11"/>
                  <a:gd name="T12" fmla="*/ 0 w 6"/>
                  <a:gd name="T13" fmla="*/ 0 h 11"/>
                  <a:gd name="T14" fmla="*/ 0 w 6"/>
                  <a:gd name="T15" fmla="*/ 0 h 11"/>
                  <a:gd name="T16" fmla="*/ 2 w 6"/>
                  <a:gd name="T17" fmla="*/ 0 h 11"/>
                  <a:gd name="T18" fmla="*/ 4 w 6"/>
                  <a:gd name="T19" fmla="*/ 0 h 11"/>
                  <a:gd name="T20" fmla="*/ 6 w 6"/>
                  <a:gd name="T21" fmla="*/ 9 h 11"/>
                  <a:gd name="T22" fmla="*/ 6 w 6"/>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6" y="9"/>
                    </a:moveTo>
                    <a:lnTo>
                      <a:pt x="6" y="9"/>
                    </a:lnTo>
                    <a:lnTo>
                      <a:pt x="4" y="11"/>
                    </a:lnTo>
                    <a:lnTo>
                      <a:pt x="2" y="9"/>
                    </a:lnTo>
                    <a:lnTo>
                      <a:pt x="0" y="5"/>
                    </a:lnTo>
                    <a:lnTo>
                      <a:pt x="0" y="5"/>
                    </a:lnTo>
                    <a:lnTo>
                      <a:pt x="0" y="0"/>
                    </a:lnTo>
                    <a:lnTo>
                      <a:pt x="0" y="0"/>
                    </a:lnTo>
                    <a:lnTo>
                      <a:pt x="2" y="0"/>
                    </a:lnTo>
                    <a:lnTo>
                      <a:pt x="4" y="0"/>
                    </a:lnTo>
                    <a:lnTo>
                      <a:pt x="6" y="9"/>
                    </a:lnTo>
                    <a:lnTo>
                      <a:pt x="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4" name="Freeform 2627">
                <a:extLst>
                  <a:ext uri="{FF2B5EF4-FFF2-40B4-BE49-F238E27FC236}">
                    <a16:creationId xmlns:a16="http://schemas.microsoft.com/office/drawing/2014/main" id="{3F0A08F8-2DAA-CE73-0962-20D91F601FD4}"/>
                  </a:ext>
                </a:extLst>
              </p:cNvPr>
              <p:cNvSpPr>
                <a:spLocks/>
              </p:cNvSpPr>
              <p:nvPr/>
            </p:nvSpPr>
            <p:spPr bwMode="auto">
              <a:xfrm>
                <a:off x="1602" y="2352"/>
                <a:ext cx="6" cy="10"/>
              </a:xfrm>
              <a:custGeom>
                <a:avLst/>
                <a:gdLst>
                  <a:gd name="T0" fmla="*/ 6 w 6"/>
                  <a:gd name="T1" fmla="*/ 10 h 10"/>
                  <a:gd name="T2" fmla="*/ 6 w 6"/>
                  <a:gd name="T3" fmla="*/ 10 h 10"/>
                  <a:gd name="T4" fmla="*/ 2 w 6"/>
                  <a:gd name="T5" fmla="*/ 10 h 10"/>
                  <a:gd name="T6" fmla="*/ 0 w 6"/>
                  <a:gd name="T7" fmla="*/ 8 h 10"/>
                  <a:gd name="T8" fmla="*/ 0 w 6"/>
                  <a:gd name="T9" fmla="*/ 6 h 10"/>
                  <a:gd name="T10" fmla="*/ 0 w 6"/>
                  <a:gd name="T11" fmla="*/ 0 h 10"/>
                  <a:gd name="T12" fmla="*/ 0 w 6"/>
                  <a:gd name="T13" fmla="*/ 0 h 10"/>
                  <a:gd name="T14" fmla="*/ 0 w 6"/>
                  <a:gd name="T15" fmla="*/ 2 h 10"/>
                  <a:gd name="T16" fmla="*/ 2 w 6"/>
                  <a:gd name="T17" fmla="*/ 2 h 10"/>
                  <a:gd name="T18" fmla="*/ 6 w 6"/>
                  <a:gd name="T19" fmla="*/ 10 h 10"/>
                  <a:gd name="T20" fmla="*/ 6 w 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10"/>
                    </a:moveTo>
                    <a:lnTo>
                      <a:pt x="6" y="10"/>
                    </a:lnTo>
                    <a:lnTo>
                      <a:pt x="2" y="10"/>
                    </a:lnTo>
                    <a:lnTo>
                      <a:pt x="0" y="8"/>
                    </a:lnTo>
                    <a:lnTo>
                      <a:pt x="0" y="6"/>
                    </a:lnTo>
                    <a:lnTo>
                      <a:pt x="0" y="0"/>
                    </a:lnTo>
                    <a:lnTo>
                      <a:pt x="0" y="0"/>
                    </a:lnTo>
                    <a:lnTo>
                      <a:pt x="0" y="2"/>
                    </a:lnTo>
                    <a:lnTo>
                      <a:pt x="2"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5" name="Freeform 2628">
                <a:extLst>
                  <a:ext uri="{FF2B5EF4-FFF2-40B4-BE49-F238E27FC236}">
                    <a16:creationId xmlns:a16="http://schemas.microsoft.com/office/drawing/2014/main" id="{6F18B667-D203-41A0-5ED3-7D6B2CF58165}"/>
                  </a:ext>
                </a:extLst>
              </p:cNvPr>
              <p:cNvSpPr>
                <a:spLocks/>
              </p:cNvSpPr>
              <p:nvPr/>
            </p:nvSpPr>
            <p:spPr bwMode="auto">
              <a:xfrm>
                <a:off x="1540" y="2384"/>
                <a:ext cx="10" cy="16"/>
              </a:xfrm>
              <a:custGeom>
                <a:avLst/>
                <a:gdLst>
                  <a:gd name="T0" fmla="*/ 10 w 10"/>
                  <a:gd name="T1" fmla="*/ 12 h 16"/>
                  <a:gd name="T2" fmla="*/ 10 w 10"/>
                  <a:gd name="T3" fmla="*/ 12 h 16"/>
                  <a:gd name="T4" fmla="*/ 8 w 10"/>
                  <a:gd name="T5" fmla="*/ 14 h 16"/>
                  <a:gd name="T6" fmla="*/ 6 w 10"/>
                  <a:gd name="T7" fmla="*/ 16 h 16"/>
                  <a:gd name="T8" fmla="*/ 6 w 10"/>
                  <a:gd name="T9" fmla="*/ 16 h 16"/>
                  <a:gd name="T10" fmla="*/ 4 w 10"/>
                  <a:gd name="T11" fmla="*/ 14 h 16"/>
                  <a:gd name="T12" fmla="*/ 4 w 10"/>
                  <a:gd name="T13" fmla="*/ 14 h 16"/>
                  <a:gd name="T14" fmla="*/ 2 w 10"/>
                  <a:gd name="T15" fmla="*/ 10 h 16"/>
                  <a:gd name="T16" fmla="*/ 0 w 10"/>
                  <a:gd name="T17" fmla="*/ 4 h 16"/>
                  <a:gd name="T18" fmla="*/ 0 w 10"/>
                  <a:gd name="T19" fmla="*/ 4 h 16"/>
                  <a:gd name="T20" fmla="*/ 2 w 10"/>
                  <a:gd name="T21" fmla="*/ 0 h 16"/>
                  <a:gd name="T22" fmla="*/ 2 w 10"/>
                  <a:gd name="T23" fmla="*/ 0 h 16"/>
                  <a:gd name="T24" fmla="*/ 4 w 10"/>
                  <a:gd name="T25" fmla="*/ 0 h 16"/>
                  <a:gd name="T26" fmla="*/ 4 w 10"/>
                  <a:gd name="T27" fmla="*/ 0 h 16"/>
                  <a:gd name="T28" fmla="*/ 4 w 10"/>
                  <a:gd name="T29" fmla="*/ 0 h 16"/>
                  <a:gd name="T30" fmla="*/ 8 w 10"/>
                  <a:gd name="T31" fmla="*/ 4 h 16"/>
                  <a:gd name="T32" fmla="*/ 10 w 10"/>
                  <a:gd name="T33" fmla="*/ 12 h 16"/>
                  <a:gd name="T34" fmla="*/ 10 w 10"/>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10" y="12"/>
                    </a:moveTo>
                    <a:lnTo>
                      <a:pt x="10" y="12"/>
                    </a:lnTo>
                    <a:lnTo>
                      <a:pt x="8" y="14"/>
                    </a:lnTo>
                    <a:lnTo>
                      <a:pt x="6" y="16"/>
                    </a:lnTo>
                    <a:lnTo>
                      <a:pt x="6" y="16"/>
                    </a:lnTo>
                    <a:lnTo>
                      <a:pt x="4" y="14"/>
                    </a:lnTo>
                    <a:lnTo>
                      <a:pt x="4" y="14"/>
                    </a:lnTo>
                    <a:lnTo>
                      <a:pt x="2" y="10"/>
                    </a:lnTo>
                    <a:lnTo>
                      <a:pt x="0" y="4"/>
                    </a:lnTo>
                    <a:lnTo>
                      <a:pt x="0" y="4"/>
                    </a:lnTo>
                    <a:lnTo>
                      <a:pt x="2" y="0"/>
                    </a:lnTo>
                    <a:lnTo>
                      <a:pt x="2" y="0"/>
                    </a:lnTo>
                    <a:lnTo>
                      <a:pt x="4" y="0"/>
                    </a:lnTo>
                    <a:lnTo>
                      <a:pt x="4" y="0"/>
                    </a:lnTo>
                    <a:lnTo>
                      <a:pt x="4" y="0"/>
                    </a:lnTo>
                    <a:lnTo>
                      <a:pt x="8" y="4"/>
                    </a:lnTo>
                    <a:lnTo>
                      <a:pt x="10" y="12"/>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6" name="Freeform 2629">
                <a:extLst>
                  <a:ext uri="{FF2B5EF4-FFF2-40B4-BE49-F238E27FC236}">
                    <a16:creationId xmlns:a16="http://schemas.microsoft.com/office/drawing/2014/main" id="{82FFA732-AF63-82CD-C7CE-394143662498}"/>
                  </a:ext>
                </a:extLst>
              </p:cNvPr>
              <p:cNvSpPr>
                <a:spLocks/>
              </p:cNvSpPr>
              <p:nvPr/>
            </p:nvSpPr>
            <p:spPr bwMode="auto">
              <a:xfrm>
                <a:off x="1540" y="2396"/>
                <a:ext cx="6" cy="10"/>
              </a:xfrm>
              <a:custGeom>
                <a:avLst/>
                <a:gdLst>
                  <a:gd name="T0" fmla="*/ 6 w 6"/>
                  <a:gd name="T1" fmla="*/ 10 h 10"/>
                  <a:gd name="T2" fmla="*/ 6 w 6"/>
                  <a:gd name="T3" fmla="*/ 10 h 10"/>
                  <a:gd name="T4" fmla="*/ 2 w 6"/>
                  <a:gd name="T5" fmla="*/ 10 h 10"/>
                  <a:gd name="T6" fmla="*/ 0 w 6"/>
                  <a:gd name="T7" fmla="*/ 6 h 10"/>
                  <a:gd name="T8" fmla="*/ 0 w 6"/>
                  <a:gd name="T9" fmla="*/ 6 h 10"/>
                  <a:gd name="T10" fmla="*/ 0 w 6"/>
                  <a:gd name="T11" fmla="*/ 2 h 10"/>
                  <a:gd name="T12" fmla="*/ 2 w 6"/>
                  <a:gd name="T13" fmla="*/ 0 h 10"/>
                  <a:gd name="T14" fmla="*/ 6 w 6"/>
                  <a:gd name="T15" fmla="*/ 2 h 10"/>
                  <a:gd name="T16" fmla="*/ 6 w 6"/>
                  <a:gd name="T17" fmla="*/ 4 h 10"/>
                  <a:gd name="T18" fmla="*/ 6 w 6"/>
                  <a:gd name="T19" fmla="*/ 4 h 10"/>
                  <a:gd name="T20" fmla="*/ 6 w 6"/>
                  <a:gd name="T21" fmla="*/ 10 h 10"/>
                  <a:gd name="T22" fmla="*/ 6 w 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10"/>
                    </a:moveTo>
                    <a:lnTo>
                      <a:pt x="6" y="10"/>
                    </a:lnTo>
                    <a:lnTo>
                      <a:pt x="2" y="10"/>
                    </a:lnTo>
                    <a:lnTo>
                      <a:pt x="0" y="6"/>
                    </a:lnTo>
                    <a:lnTo>
                      <a:pt x="0" y="6"/>
                    </a:lnTo>
                    <a:lnTo>
                      <a:pt x="0" y="2"/>
                    </a:lnTo>
                    <a:lnTo>
                      <a:pt x="2" y="0"/>
                    </a:lnTo>
                    <a:lnTo>
                      <a:pt x="6" y="2"/>
                    </a:lnTo>
                    <a:lnTo>
                      <a:pt x="6" y="4"/>
                    </a:lnTo>
                    <a:lnTo>
                      <a:pt x="6" y="4"/>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7" name="Freeform 2630">
                <a:extLst>
                  <a:ext uri="{FF2B5EF4-FFF2-40B4-BE49-F238E27FC236}">
                    <a16:creationId xmlns:a16="http://schemas.microsoft.com/office/drawing/2014/main" id="{FAF5B64C-5FDA-C959-03FD-7A54D5A1E8C3}"/>
                  </a:ext>
                </a:extLst>
              </p:cNvPr>
              <p:cNvSpPr>
                <a:spLocks/>
              </p:cNvSpPr>
              <p:nvPr/>
            </p:nvSpPr>
            <p:spPr bwMode="auto">
              <a:xfrm>
                <a:off x="1590" y="2335"/>
                <a:ext cx="6" cy="11"/>
              </a:xfrm>
              <a:custGeom>
                <a:avLst/>
                <a:gdLst>
                  <a:gd name="T0" fmla="*/ 0 w 6"/>
                  <a:gd name="T1" fmla="*/ 5 h 11"/>
                  <a:gd name="T2" fmla="*/ 0 w 6"/>
                  <a:gd name="T3" fmla="*/ 5 h 11"/>
                  <a:gd name="T4" fmla="*/ 2 w 6"/>
                  <a:gd name="T5" fmla="*/ 2 h 11"/>
                  <a:gd name="T6" fmla="*/ 4 w 6"/>
                  <a:gd name="T7" fmla="*/ 0 h 11"/>
                  <a:gd name="T8" fmla="*/ 4 w 6"/>
                  <a:gd name="T9" fmla="*/ 0 h 11"/>
                  <a:gd name="T10" fmla="*/ 6 w 6"/>
                  <a:gd name="T11" fmla="*/ 5 h 11"/>
                  <a:gd name="T12" fmla="*/ 6 w 6"/>
                  <a:gd name="T13" fmla="*/ 5 h 11"/>
                  <a:gd name="T14" fmla="*/ 6 w 6"/>
                  <a:gd name="T15" fmla="*/ 11 h 11"/>
                  <a:gd name="T16" fmla="*/ 4 w 6"/>
                  <a:gd name="T17" fmla="*/ 9 h 11"/>
                  <a:gd name="T18" fmla="*/ 4 w 6"/>
                  <a:gd name="T19" fmla="*/ 9 h 11"/>
                  <a:gd name="T20" fmla="*/ 2 w 6"/>
                  <a:gd name="T21" fmla="*/ 9 h 11"/>
                  <a:gd name="T22" fmla="*/ 0 w 6"/>
                  <a:gd name="T23" fmla="*/ 5 h 11"/>
                  <a:gd name="T24" fmla="*/ 0 w 6"/>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1">
                    <a:moveTo>
                      <a:pt x="0" y="5"/>
                    </a:moveTo>
                    <a:lnTo>
                      <a:pt x="0" y="5"/>
                    </a:lnTo>
                    <a:lnTo>
                      <a:pt x="2" y="2"/>
                    </a:lnTo>
                    <a:lnTo>
                      <a:pt x="4" y="0"/>
                    </a:lnTo>
                    <a:lnTo>
                      <a:pt x="4" y="0"/>
                    </a:lnTo>
                    <a:lnTo>
                      <a:pt x="6" y="5"/>
                    </a:lnTo>
                    <a:lnTo>
                      <a:pt x="6" y="5"/>
                    </a:lnTo>
                    <a:lnTo>
                      <a:pt x="6" y="11"/>
                    </a:lnTo>
                    <a:lnTo>
                      <a:pt x="4" y="9"/>
                    </a:lnTo>
                    <a:lnTo>
                      <a:pt x="4" y="9"/>
                    </a:lnTo>
                    <a:lnTo>
                      <a:pt x="2" y="9"/>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8" name="Freeform 2631">
                <a:extLst>
                  <a:ext uri="{FF2B5EF4-FFF2-40B4-BE49-F238E27FC236}">
                    <a16:creationId xmlns:a16="http://schemas.microsoft.com/office/drawing/2014/main" id="{B22943CE-E289-76E2-F0B7-70C031812484}"/>
                  </a:ext>
                </a:extLst>
              </p:cNvPr>
              <p:cNvSpPr>
                <a:spLocks/>
              </p:cNvSpPr>
              <p:nvPr/>
            </p:nvSpPr>
            <p:spPr bwMode="auto">
              <a:xfrm>
                <a:off x="1558" y="2325"/>
                <a:ext cx="2" cy="6"/>
              </a:xfrm>
              <a:custGeom>
                <a:avLst/>
                <a:gdLst>
                  <a:gd name="T0" fmla="*/ 0 w 2"/>
                  <a:gd name="T1" fmla="*/ 0 h 6"/>
                  <a:gd name="T2" fmla="*/ 0 w 2"/>
                  <a:gd name="T3" fmla="*/ 0 h 6"/>
                  <a:gd name="T4" fmla="*/ 2 w 2"/>
                  <a:gd name="T5" fmla="*/ 2 h 6"/>
                  <a:gd name="T6" fmla="*/ 2 w 2"/>
                  <a:gd name="T7" fmla="*/ 2 h 6"/>
                  <a:gd name="T8" fmla="*/ 2 w 2"/>
                  <a:gd name="T9" fmla="*/ 6 h 6"/>
                  <a:gd name="T10" fmla="*/ 0 w 2"/>
                  <a:gd name="T11" fmla="*/ 6 h 6"/>
                  <a:gd name="T12" fmla="*/ 0 w 2"/>
                  <a:gd name="T13" fmla="*/ 6 h 6"/>
                  <a:gd name="T14" fmla="*/ 0 w 2"/>
                  <a:gd name="T15" fmla="*/ 4 h 6"/>
                  <a:gd name="T16" fmla="*/ 0 w 2"/>
                  <a:gd name="T17" fmla="*/ 4 h 6"/>
                  <a:gd name="T18" fmla="*/ 0 w 2"/>
                  <a:gd name="T19" fmla="*/ 0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2" y="2"/>
                    </a:lnTo>
                    <a:lnTo>
                      <a:pt x="2" y="2"/>
                    </a:lnTo>
                    <a:lnTo>
                      <a:pt x="2" y="6"/>
                    </a:lnTo>
                    <a:lnTo>
                      <a:pt x="0" y="6"/>
                    </a:lnTo>
                    <a:lnTo>
                      <a:pt x="0" y="6"/>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9" name="Freeform 2632">
                <a:extLst>
                  <a:ext uri="{FF2B5EF4-FFF2-40B4-BE49-F238E27FC236}">
                    <a16:creationId xmlns:a16="http://schemas.microsoft.com/office/drawing/2014/main" id="{62EDF20F-28D2-AA74-39CE-A027CE44EC34}"/>
                  </a:ext>
                </a:extLst>
              </p:cNvPr>
              <p:cNvSpPr>
                <a:spLocks/>
              </p:cNvSpPr>
              <p:nvPr/>
            </p:nvSpPr>
            <p:spPr bwMode="auto">
              <a:xfrm>
                <a:off x="1626" y="2380"/>
                <a:ext cx="6" cy="8"/>
              </a:xfrm>
              <a:custGeom>
                <a:avLst/>
                <a:gdLst>
                  <a:gd name="T0" fmla="*/ 6 w 6"/>
                  <a:gd name="T1" fmla="*/ 0 h 8"/>
                  <a:gd name="T2" fmla="*/ 6 w 6"/>
                  <a:gd name="T3" fmla="*/ 0 h 8"/>
                  <a:gd name="T4" fmla="*/ 4 w 6"/>
                  <a:gd name="T5" fmla="*/ 6 h 8"/>
                  <a:gd name="T6" fmla="*/ 2 w 6"/>
                  <a:gd name="T7" fmla="*/ 8 h 8"/>
                  <a:gd name="T8" fmla="*/ 2 w 6"/>
                  <a:gd name="T9" fmla="*/ 8 h 8"/>
                  <a:gd name="T10" fmla="*/ 0 w 6"/>
                  <a:gd name="T11" fmla="*/ 4 h 8"/>
                  <a:gd name="T12" fmla="*/ 0 w 6"/>
                  <a:gd name="T13" fmla="*/ 4 h 8"/>
                  <a:gd name="T14" fmla="*/ 2 w 6"/>
                  <a:gd name="T15" fmla="*/ 0 h 8"/>
                  <a:gd name="T16" fmla="*/ 6 w 6"/>
                  <a:gd name="T17" fmla="*/ 0 h 8"/>
                  <a:gd name="T18" fmla="*/ 6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0"/>
                    </a:moveTo>
                    <a:lnTo>
                      <a:pt x="6" y="0"/>
                    </a:lnTo>
                    <a:lnTo>
                      <a:pt x="4" y="6"/>
                    </a:lnTo>
                    <a:lnTo>
                      <a:pt x="2" y="8"/>
                    </a:lnTo>
                    <a:lnTo>
                      <a:pt x="2" y="8"/>
                    </a:lnTo>
                    <a:lnTo>
                      <a:pt x="0" y="4"/>
                    </a:lnTo>
                    <a:lnTo>
                      <a:pt x="0" y="4"/>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0" name="Freeform 2633">
                <a:extLst>
                  <a:ext uri="{FF2B5EF4-FFF2-40B4-BE49-F238E27FC236}">
                    <a16:creationId xmlns:a16="http://schemas.microsoft.com/office/drawing/2014/main" id="{0E018D80-B10E-6AD0-AB61-9E390672B70A}"/>
                  </a:ext>
                </a:extLst>
              </p:cNvPr>
              <p:cNvSpPr>
                <a:spLocks/>
              </p:cNvSpPr>
              <p:nvPr/>
            </p:nvSpPr>
            <p:spPr bwMode="auto">
              <a:xfrm>
                <a:off x="1594" y="2340"/>
                <a:ext cx="4" cy="8"/>
              </a:xfrm>
              <a:custGeom>
                <a:avLst/>
                <a:gdLst>
                  <a:gd name="T0" fmla="*/ 0 w 4"/>
                  <a:gd name="T1" fmla="*/ 4 h 8"/>
                  <a:gd name="T2" fmla="*/ 0 w 4"/>
                  <a:gd name="T3" fmla="*/ 4 h 8"/>
                  <a:gd name="T4" fmla="*/ 0 w 4"/>
                  <a:gd name="T5" fmla="*/ 4 h 8"/>
                  <a:gd name="T6" fmla="*/ 2 w 4"/>
                  <a:gd name="T7" fmla="*/ 0 h 8"/>
                  <a:gd name="T8" fmla="*/ 2 w 4"/>
                  <a:gd name="T9" fmla="*/ 0 h 8"/>
                  <a:gd name="T10" fmla="*/ 4 w 4"/>
                  <a:gd name="T11" fmla="*/ 2 h 8"/>
                  <a:gd name="T12" fmla="*/ 4 w 4"/>
                  <a:gd name="T13" fmla="*/ 6 h 8"/>
                  <a:gd name="T14" fmla="*/ 4 w 4"/>
                  <a:gd name="T15" fmla="*/ 6 h 8"/>
                  <a:gd name="T16" fmla="*/ 2 w 4"/>
                  <a:gd name="T17" fmla="*/ 8 h 8"/>
                  <a:gd name="T18" fmla="*/ 2 w 4"/>
                  <a:gd name="T19" fmla="*/ 8 h 8"/>
                  <a:gd name="T20" fmla="*/ 0 w 4"/>
                  <a:gd name="T21" fmla="*/ 4 h 8"/>
                  <a:gd name="T22" fmla="*/ 0 w 4"/>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4"/>
                    </a:moveTo>
                    <a:lnTo>
                      <a:pt x="0" y="4"/>
                    </a:lnTo>
                    <a:lnTo>
                      <a:pt x="0" y="4"/>
                    </a:lnTo>
                    <a:lnTo>
                      <a:pt x="2" y="0"/>
                    </a:lnTo>
                    <a:lnTo>
                      <a:pt x="2" y="0"/>
                    </a:lnTo>
                    <a:lnTo>
                      <a:pt x="4" y="2"/>
                    </a:lnTo>
                    <a:lnTo>
                      <a:pt x="4" y="6"/>
                    </a:lnTo>
                    <a:lnTo>
                      <a:pt x="4" y="6"/>
                    </a:lnTo>
                    <a:lnTo>
                      <a:pt x="2" y="8"/>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1" name="Freeform 2634">
                <a:extLst>
                  <a:ext uri="{FF2B5EF4-FFF2-40B4-BE49-F238E27FC236}">
                    <a16:creationId xmlns:a16="http://schemas.microsoft.com/office/drawing/2014/main" id="{D1755B19-7641-39DE-E0D0-35A8FD509127}"/>
                  </a:ext>
                </a:extLst>
              </p:cNvPr>
              <p:cNvSpPr>
                <a:spLocks/>
              </p:cNvSpPr>
              <p:nvPr/>
            </p:nvSpPr>
            <p:spPr bwMode="auto">
              <a:xfrm>
                <a:off x="1562" y="2410"/>
                <a:ext cx="18" cy="34"/>
              </a:xfrm>
              <a:custGeom>
                <a:avLst/>
                <a:gdLst>
                  <a:gd name="T0" fmla="*/ 10 w 18"/>
                  <a:gd name="T1" fmla="*/ 0 h 34"/>
                  <a:gd name="T2" fmla="*/ 10 w 18"/>
                  <a:gd name="T3" fmla="*/ 0 h 34"/>
                  <a:gd name="T4" fmla="*/ 12 w 18"/>
                  <a:gd name="T5" fmla="*/ 2 h 34"/>
                  <a:gd name="T6" fmla="*/ 14 w 18"/>
                  <a:gd name="T7" fmla="*/ 4 h 34"/>
                  <a:gd name="T8" fmla="*/ 16 w 18"/>
                  <a:gd name="T9" fmla="*/ 8 h 34"/>
                  <a:gd name="T10" fmla="*/ 16 w 18"/>
                  <a:gd name="T11" fmla="*/ 14 h 34"/>
                  <a:gd name="T12" fmla="*/ 16 w 18"/>
                  <a:gd name="T13" fmla="*/ 14 h 34"/>
                  <a:gd name="T14" fmla="*/ 16 w 18"/>
                  <a:gd name="T15" fmla="*/ 18 h 34"/>
                  <a:gd name="T16" fmla="*/ 16 w 18"/>
                  <a:gd name="T17" fmla="*/ 18 h 34"/>
                  <a:gd name="T18" fmla="*/ 18 w 18"/>
                  <a:gd name="T19" fmla="*/ 26 h 34"/>
                  <a:gd name="T20" fmla="*/ 18 w 18"/>
                  <a:gd name="T21" fmla="*/ 30 h 34"/>
                  <a:gd name="T22" fmla="*/ 16 w 18"/>
                  <a:gd name="T23" fmla="*/ 32 h 34"/>
                  <a:gd name="T24" fmla="*/ 16 w 18"/>
                  <a:gd name="T25" fmla="*/ 32 h 34"/>
                  <a:gd name="T26" fmla="*/ 14 w 18"/>
                  <a:gd name="T27" fmla="*/ 34 h 34"/>
                  <a:gd name="T28" fmla="*/ 12 w 18"/>
                  <a:gd name="T29" fmla="*/ 34 h 34"/>
                  <a:gd name="T30" fmla="*/ 10 w 18"/>
                  <a:gd name="T31" fmla="*/ 26 h 34"/>
                  <a:gd name="T32" fmla="*/ 10 w 18"/>
                  <a:gd name="T33" fmla="*/ 26 h 34"/>
                  <a:gd name="T34" fmla="*/ 8 w 18"/>
                  <a:gd name="T35" fmla="*/ 18 h 34"/>
                  <a:gd name="T36" fmla="*/ 6 w 18"/>
                  <a:gd name="T37" fmla="*/ 14 h 34"/>
                  <a:gd name="T38" fmla="*/ 2 w 18"/>
                  <a:gd name="T39" fmla="*/ 8 h 34"/>
                  <a:gd name="T40" fmla="*/ 0 w 18"/>
                  <a:gd name="T41" fmla="*/ 0 h 34"/>
                  <a:gd name="T42" fmla="*/ 0 w 18"/>
                  <a:gd name="T43" fmla="*/ 0 h 34"/>
                  <a:gd name="T44" fmla="*/ 6 w 18"/>
                  <a:gd name="T45" fmla="*/ 2 h 34"/>
                  <a:gd name="T46" fmla="*/ 8 w 18"/>
                  <a:gd name="T47" fmla="*/ 2 h 34"/>
                  <a:gd name="T48" fmla="*/ 10 w 18"/>
                  <a:gd name="T49" fmla="*/ 0 h 34"/>
                  <a:gd name="T50" fmla="*/ 10 w 18"/>
                  <a:gd name="T51" fmla="*/ 0 h 34"/>
                  <a:gd name="T52" fmla="*/ 10 w 18"/>
                  <a:gd name="T53" fmla="*/ 0 h 34"/>
                  <a:gd name="T54" fmla="*/ 10 w 18"/>
                  <a:gd name="T55" fmla="*/ 0 h 34"/>
                  <a:gd name="T56" fmla="*/ 10 w 18"/>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4">
                    <a:moveTo>
                      <a:pt x="10" y="0"/>
                    </a:moveTo>
                    <a:lnTo>
                      <a:pt x="10" y="0"/>
                    </a:lnTo>
                    <a:lnTo>
                      <a:pt x="12" y="2"/>
                    </a:lnTo>
                    <a:lnTo>
                      <a:pt x="14" y="4"/>
                    </a:lnTo>
                    <a:lnTo>
                      <a:pt x="16" y="8"/>
                    </a:lnTo>
                    <a:lnTo>
                      <a:pt x="16" y="14"/>
                    </a:lnTo>
                    <a:lnTo>
                      <a:pt x="16" y="14"/>
                    </a:lnTo>
                    <a:lnTo>
                      <a:pt x="16" y="18"/>
                    </a:lnTo>
                    <a:lnTo>
                      <a:pt x="16" y="18"/>
                    </a:lnTo>
                    <a:lnTo>
                      <a:pt x="18" y="26"/>
                    </a:lnTo>
                    <a:lnTo>
                      <a:pt x="18" y="30"/>
                    </a:lnTo>
                    <a:lnTo>
                      <a:pt x="16" y="32"/>
                    </a:lnTo>
                    <a:lnTo>
                      <a:pt x="16" y="32"/>
                    </a:lnTo>
                    <a:lnTo>
                      <a:pt x="14" y="34"/>
                    </a:lnTo>
                    <a:lnTo>
                      <a:pt x="12" y="34"/>
                    </a:lnTo>
                    <a:lnTo>
                      <a:pt x="10" y="26"/>
                    </a:lnTo>
                    <a:lnTo>
                      <a:pt x="10" y="26"/>
                    </a:lnTo>
                    <a:lnTo>
                      <a:pt x="8" y="18"/>
                    </a:lnTo>
                    <a:lnTo>
                      <a:pt x="6" y="14"/>
                    </a:lnTo>
                    <a:lnTo>
                      <a:pt x="2" y="8"/>
                    </a:lnTo>
                    <a:lnTo>
                      <a:pt x="0" y="0"/>
                    </a:lnTo>
                    <a:lnTo>
                      <a:pt x="0" y="0"/>
                    </a:lnTo>
                    <a:lnTo>
                      <a:pt x="6" y="2"/>
                    </a:lnTo>
                    <a:lnTo>
                      <a:pt x="8" y="2"/>
                    </a:lnTo>
                    <a:lnTo>
                      <a:pt x="10" y="0"/>
                    </a:lnTo>
                    <a:lnTo>
                      <a:pt x="10" y="0"/>
                    </a:lnTo>
                    <a:lnTo>
                      <a:pt x="10"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2" name="Freeform 2635">
                <a:extLst>
                  <a:ext uri="{FF2B5EF4-FFF2-40B4-BE49-F238E27FC236}">
                    <a16:creationId xmlns:a16="http://schemas.microsoft.com/office/drawing/2014/main" id="{CA8F852E-641B-6E0C-1AAF-40CA5A9E28CF}"/>
                  </a:ext>
                </a:extLst>
              </p:cNvPr>
              <p:cNvSpPr>
                <a:spLocks/>
              </p:cNvSpPr>
              <p:nvPr/>
            </p:nvSpPr>
            <p:spPr bwMode="auto">
              <a:xfrm>
                <a:off x="5708" y="2510"/>
                <a:ext cx="114" cy="120"/>
              </a:xfrm>
              <a:custGeom>
                <a:avLst/>
                <a:gdLst>
                  <a:gd name="T0" fmla="*/ 0 w 114"/>
                  <a:gd name="T1" fmla="*/ 90 h 120"/>
                  <a:gd name="T2" fmla="*/ 0 w 114"/>
                  <a:gd name="T3" fmla="*/ 84 h 120"/>
                  <a:gd name="T4" fmla="*/ 4 w 114"/>
                  <a:gd name="T5" fmla="*/ 82 h 120"/>
                  <a:gd name="T6" fmla="*/ 14 w 114"/>
                  <a:gd name="T7" fmla="*/ 92 h 120"/>
                  <a:gd name="T8" fmla="*/ 18 w 114"/>
                  <a:gd name="T9" fmla="*/ 82 h 120"/>
                  <a:gd name="T10" fmla="*/ 20 w 114"/>
                  <a:gd name="T11" fmla="*/ 70 h 120"/>
                  <a:gd name="T12" fmla="*/ 24 w 114"/>
                  <a:gd name="T13" fmla="*/ 74 h 120"/>
                  <a:gd name="T14" fmla="*/ 30 w 114"/>
                  <a:gd name="T15" fmla="*/ 68 h 120"/>
                  <a:gd name="T16" fmla="*/ 34 w 114"/>
                  <a:gd name="T17" fmla="*/ 58 h 120"/>
                  <a:gd name="T18" fmla="*/ 48 w 114"/>
                  <a:gd name="T19" fmla="*/ 66 h 120"/>
                  <a:gd name="T20" fmla="*/ 54 w 114"/>
                  <a:gd name="T21" fmla="*/ 70 h 120"/>
                  <a:gd name="T22" fmla="*/ 62 w 114"/>
                  <a:gd name="T23" fmla="*/ 88 h 120"/>
                  <a:gd name="T24" fmla="*/ 68 w 114"/>
                  <a:gd name="T25" fmla="*/ 84 h 120"/>
                  <a:gd name="T26" fmla="*/ 72 w 114"/>
                  <a:gd name="T27" fmla="*/ 92 h 120"/>
                  <a:gd name="T28" fmla="*/ 70 w 114"/>
                  <a:gd name="T29" fmla="*/ 82 h 120"/>
                  <a:gd name="T30" fmla="*/ 66 w 114"/>
                  <a:gd name="T31" fmla="*/ 84 h 120"/>
                  <a:gd name="T32" fmla="*/ 60 w 114"/>
                  <a:gd name="T33" fmla="*/ 66 h 120"/>
                  <a:gd name="T34" fmla="*/ 58 w 114"/>
                  <a:gd name="T35" fmla="*/ 52 h 120"/>
                  <a:gd name="T36" fmla="*/ 54 w 114"/>
                  <a:gd name="T37" fmla="*/ 50 h 120"/>
                  <a:gd name="T38" fmla="*/ 38 w 114"/>
                  <a:gd name="T39" fmla="*/ 28 h 120"/>
                  <a:gd name="T40" fmla="*/ 36 w 114"/>
                  <a:gd name="T41" fmla="*/ 10 h 120"/>
                  <a:gd name="T42" fmla="*/ 42 w 114"/>
                  <a:gd name="T43" fmla="*/ 10 h 120"/>
                  <a:gd name="T44" fmla="*/ 50 w 114"/>
                  <a:gd name="T45" fmla="*/ 16 h 120"/>
                  <a:gd name="T46" fmla="*/ 58 w 114"/>
                  <a:gd name="T47" fmla="*/ 12 h 120"/>
                  <a:gd name="T48" fmla="*/ 68 w 114"/>
                  <a:gd name="T49" fmla="*/ 0 h 120"/>
                  <a:gd name="T50" fmla="*/ 76 w 114"/>
                  <a:gd name="T51" fmla="*/ 12 h 120"/>
                  <a:gd name="T52" fmla="*/ 78 w 114"/>
                  <a:gd name="T53" fmla="*/ 28 h 120"/>
                  <a:gd name="T54" fmla="*/ 82 w 114"/>
                  <a:gd name="T55" fmla="*/ 42 h 120"/>
                  <a:gd name="T56" fmla="*/ 82 w 114"/>
                  <a:gd name="T57" fmla="*/ 54 h 120"/>
                  <a:gd name="T58" fmla="*/ 80 w 114"/>
                  <a:gd name="T59" fmla="*/ 58 h 120"/>
                  <a:gd name="T60" fmla="*/ 70 w 114"/>
                  <a:gd name="T61" fmla="*/ 54 h 120"/>
                  <a:gd name="T62" fmla="*/ 74 w 114"/>
                  <a:gd name="T63" fmla="*/ 62 h 120"/>
                  <a:gd name="T64" fmla="*/ 84 w 114"/>
                  <a:gd name="T65" fmla="*/ 70 h 120"/>
                  <a:gd name="T66" fmla="*/ 94 w 114"/>
                  <a:gd name="T67" fmla="*/ 86 h 120"/>
                  <a:gd name="T68" fmla="*/ 94 w 114"/>
                  <a:gd name="T69" fmla="*/ 86 h 120"/>
                  <a:gd name="T70" fmla="*/ 92 w 114"/>
                  <a:gd name="T71" fmla="*/ 72 h 120"/>
                  <a:gd name="T72" fmla="*/ 94 w 114"/>
                  <a:gd name="T73" fmla="*/ 46 h 120"/>
                  <a:gd name="T74" fmla="*/ 96 w 114"/>
                  <a:gd name="T75" fmla="*/ 42 h 120"/>
                  <a:gd name="T76" fmla="*/ 104 w 114"/>
                  <a:gd name="T77" fmla="*/ 48 h 120"/>
                  <a:gd name="T78" fmla="*/ 112 w 114"/>
                  <a:gd name="T79" fmla="*/ 62 h 120"/>
                  <a:gd name="T80" fmla="*/ 108 w 114"/>
                  <a:gd name="T81" fmla="*/ 74 h 120"/>
                  <a:gd name="T82" fmla="*/ 112 w 114"/>
                  <a:gd name="T83" fmla="*/ 76 h 120"/>
                  <a:gd name="T84" fmla="*/ 114 w 114"/>
                  <a:gd name="T85" fmla="*/ 82 h 120"/>
                  <a:gd name="T86" fmla="*/ 108 w 114"/>
                  <a:gd name="T87" fmla="*/ 90 h 120"/>
                  <a:gd name="T88" fmla="*/ 108 w 114"/>
                  <a:gd name="T89" fmla="*/ 104 h 120"/>
                  <a:gd name="T90" fmla="*/ 108 w 114"/>
                  <a:gd name="T91" fmla="*/ 106 h 120"/>
                  <a:gd name="T92" fmla="*/ 92 w 114"/>
                  <a:gd name="T93" fmla="*/ 100 h 120"/>
                  <a:gd name="T94" fmla="*/ 90 w 114"/>
                  <a:gd name="T95" fmla="*/ 100 h 120"/>
                  <a:gd name="T96" fmla="*/ 90 w 114"/>
                  <a:gd name="T97" fmla="*/ 120 h 120"/>
                  <a:gd name="T98" fmla="*/ 86 w 114"/>
                  <a:gd name="T99" fmla="*/ 114 h 120"/>
                  <a:gd name="T100" fmla="*/ 80 w 114"/>
                  <a:gd name="T101" fmla="*/ 102 h 120"/>
                  <a:gd name="T102" fmla="*/ 66 w 114"/>
                  <a:gd name="T103" fmla="*/ 106 h 120"/>
                  <a:gd name="T104" fmla="*/ 58 w 114"/>
                  <a:gd name="T105" fmla="*/ 108 h 120"/>
                  <a:gd name="T106" fmla="*/ 52 w 114"/>
                  <a:gd name="T107" fmla="*/ 96 h 120"/>
                  <a:gd name="T108" fmla="*/ 46 w 114"/>
                  <a:gd name="T109" fmla="*/ 92 h 120"/>
                  <a:gd name="T110" fmla="*/ 38 w 114"/>
                  <a:gd name="T111" fmla="*/ 104 h 120"/>
                  <a:gd name="T112" fmla="*/ 34 w 114"/>
                  <a:gd name="T113" fmla="*/ 120 h 120"/>
                  <a:gd name="T114" fmla="*/ 28 w 114"/>
                  <a:gd name="T115" fmla="*/ 116 h 120"/>
                  <a:gd name="T116" fmla="*/ 22 w 114"/>
                  <a:gd name="T117" fmla="*/ 102 h 120"/>
                  <a:gd name="T118" fmla="*/ 12 w 114"/>
                  <a:gd name="T119" fmla="*/ 98 h 120"/>
                  <a:gd name="T120" fmla="*/ 2 w 114"/>
                  <a:gd name="T121" fmla="*/ 9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 h="120">
                    <a:moveTo>
                      <a:pt x="2" y="94"/>
                    </a:moveTo>
                    <a:lnTo>
                      <a:pt x="2" y="94"/>
                    </a:lnTo>
                    <a:lnTo>
                      <a:pt x="0" y="90"/>
                    </a:lnTo>
                    <a:lnTo>
                      <a:pt x="0" y="88"/>
                    </a:lnTo>
                    <a:lnTo>
                      <a:pt x="0" y="84"/>
                    </a:lnTo>
                    <a:lnTo>
                      <a:pt x="0" y="84"/>
                    </a:lnTo>
                    <a:lnTo>
                      <a:pt x="2" y="82"/>
                    </a:lnTo>
                    <a:lnTo>
                      <a:pt x="4" y="82"/>
                    </a:lnTo>
                    <a:lnTo>
                      <a:pt x="4" y="82"/>
                    </a:lnTo>
                    <a:lnTo>
                      <a:pt x="12" y="90"/>
                    </a:lnTo>
                    <a:lnTo>
                      <a:pt x="12" y="90"/>
                    </a:lnTo>
                    <a:lnTo>
                      <a:pt x="14" y="92"/>
                    </a:lnTo>
                    <a:lnTo>
                      <a:pt x="16" y="92"/>
                    </a:lnTo>
                    <a:lnTo>
                      <a:pt x="16" y="88"/>
                    </a:lnTo>
                    <a:lnTo>
                      <a:pt x="18" y="82"/>
                    </a:lnTo>
                    <a:lnTo>
                      <a:pt x="18" y="82"/>
                    </a:lnTo>
                    <a:lnTo>
                      <a:pt x="18" y="72"/>
                    </a:lnTo>
                    <a:lnTo>
                      <a:pt x="20" y="70"/>
                    </a:lnTo>
                    <a:lnTo>
                      <a:pt x="22" y="70"/>
                    </a:lnTo>
                    <a:lnTo>
                      <a:pt x="24" y="74"/>
                    </a:lnTo>
                    <a:lnTo>
                      <a:pt x="24" y="74"/>
                    </a:lnTo>
                    <a:lnTo>
                      <a:pt x="28" y="78"/>
                    </a:lnTo>
                    <a:lnTo>
                      <a:pt x="28" y="78"/>
                    </a:lnTo>
                    <a:lnTo>
                      <a:pt x="30" y="68"/>
                    </a:lnTo>
                    <a:lnTo>
                      <a:pt x="30" y="68"/>
                    </a:lnTo>
                    <a:lnTo>
                      <a:pt x="32" y="62"/>
                    </a:lnTo>
                    <a:lnTo>
                      <a:pt x="34" y="58"/>
                    </a:lnTo>
                    <a:lnTo>
                      <a:pt x="34" y="58"/>
                    </a:lnTo>
                    <a:lnTo>
                      <a:pt x="40" y="64"/>
                    </a:lnTo>
                    <a:lnTo>
                      <a:pt x="48" y="66"/>
                    </a:lnTo>
                    <a:lnTo>
                      <a:pt x="48" y="66"/>
                    </a:lnTo>
                    <a:lnTo>
                      <a:pt x="50" y="66"/>
                    </a:lnTo>
                    <a:lnTo>
                      <a:pt x="54" y="70"/>
                    </a:lnTo>
                    <a:lnTo>
                      <a:pt x="58" y="80"/>
                    </a:lnTo>
                    <a:lnTo>
                      <a:pt x="58" y="80"/>
                    </a:lnTo>
                    <a:lnTo>
                      <a:pt x="62" y="88"/>
                    </a:lnTo>
                    <a:lnTo>
                      <a:pt x="66" y="90"/>
                    </a:lnTo>
                    <a:lnTo>
                      <a:pt x="68" y="84"/>
                    </a:lnTo>
                    <a:lnTo>
                      <a:pt x="68" y="84"/>
                    </a:lnTo>
                    <a:lnTo>
                      <a:pt x="70" y="84"/>
                    </a:lnTo>
                    <a:lnTo>
                      <a:pt x="72" y="86"/>
                    </a:lnTo>
                    <a:lnTo>
                      <a:pt x="72" y="92"/>
                    </a:lnTo>
                    <a:lnTo>
                      <a:pt x="72" y="92"/>
                    </a:lnTo>
                    <a:lnTo>
                      <a:pt x="72" y="84"/>
                    </a:lnTo>
                    <a:lnTo>
                      <a:pt x="70" y="82"/>
                    </a:lnTo>
                    <a:lnTo>
                      <a:pt x="68" y="84"/>
                    </a:lnTo>
                    <a:lnTo>
                      <a:pt x="68" y="84"/>
                    </a:lnTo>
                    <a:lnTo>
                      <a:pt x="66" y="84"/>
                    </a:lnTo>
                    <a:lnTo>
                      <a:pt x="62" y="80"/>
                    </a:lnTo>
                    <a:lnTo>
                      <a:pt x="62" y="74"/>
                    </a:lnTo>
                    <a:lnTo>
                      <a:pt x="60" y="66"/>
                    </a:lnTo>
                    <a:lnTo>
                      <a:pt x="60" y="66"/>
                    </a:lnTo>
                    <a:lnTo>
                      <a:pt x="60" y="58"/>
                    </a:lnTo>
                    <a:lnTo>
                      <a:pt x="58" y="52"/>
                    </a:lnTo>
                    <a:lnTo>
                      <a:pt x="56" y="50"/>
                    </a:lnTo>
                    <a:lnTo>
                      <a:pt x="54" y="50"/>
                    </a:lnTo>
                    <a:lnTo>
                      <a:pt x="54" y="50"/>
                    </a:lnTo>
                    <a:lnTo>
                      <a:pt x="48" y="46"/>
                    </a:lnTo>
                    <a:lnTo>
                      <a:pt x="44" y="38"/>
                    </a:lnTo>
                    <a:lnTo>
                      <a:pt x="38" y="28"/>
                    </a:lnTo>
                    <a:lnTo>
                      <a:pt x="36" y="18"/>
                    </a:lnTo>
                    <a:lnTo>
                      <a:pt x="36" y="18"/>
                    </a:lnTo>
                    <a:lnTo>
                      <a:pt x="36" y="10"/>
                    </a:lnTo>
                    <a:lnTo>
                      <a:pt x="36" y="10"/>
                    </a:lnTo>
                    <a:lnTo>
                      <a:pt x="38" y="8"/>
                    </a:lnTo>
                    <a:lnTo>
                      <a:pt x="42" y="10"/>
                    </a:lnTo>
                    <a:lnTo>
                      <a:pt x="42" y="10"/>
                    </a:lnTo>
                    <a:lnTo>
                      <a:pt x="46" y="16"/>
                    </a:lnTo>
                    <a:lnTo>
                      <a:pt x="50" y="16"/>
                    </a:lnTo>
                    <a:lnTo>
                      <a:pt x="54" y="16"/>
                    </a:lnTo>
                    <a:lnTo>
                      <a:pt x="58" y="12"/>
                    </a:lnTo>
                    <a:lnTo>
                      <a:pt x="58" y="12"/>
                    </a:lnTo>
                    <a:lnTo>
                      <a:pt x="64" y="4"/>
                    </a:lnTo>
                    <a:lnTo>
                      <a:pt x="66" y="2"/>
                    </a:lnTo>
                    <a:lnTo>
                      <a:pt x="68" y="0"/>
                    </a:lnTo>
                    <a:lnTo>
                      <a:pt x="68" y="0"/>
                    </a:lnTo>
                    <a:lnTo>
                      <a:pt x="72" y="6"/>
                    </a:lnTo>
                    <a:lnTo>
                      <a:pt x="76" y="12"/>
                    </a:lnTo>
                    <a:lnTo>
                      <a:pt x="76" y="12"/>
                    </a:lnTo>
                    <a:lnTo>
                      <a:pt x="76" y="24"/>
                    </a:lnTo>
                    <a:lnTo>
                      <a:pt x="78" y="28"/>
                    </a:lnTo>
                    <a:lnTo>
                      <a:pt x="78" y="32"/>
                    </a:lnTo>
                    <a:lnTo>
                      <a:pt x="78" y="32"/>
                    </a:lnTo>
                    <a:lnTo>
                      <a:pt x="82" y="42"/>
                    </a:lnTo>
                    <a:lnTo>
                      <a:pt x="82" y="42"/>
                    </a:lnTo>
                    <a:lnTo>
                      <a:pt x="82" y="48"/>
                    </a:lnTo>
                    <a:lnTo>
                      <a:pt x="82" y="54"/>
                    </a:lnTo>
                    <a:lnTo>
                      <a:pt x="82" y="54"/>
                    </a:lnTo>
                    <a:lnTo>
                      <a:pt x="82" y="58"/>
                    </a:lnTo>
                    <a:lnTo>
                      <a:pt x="80" y="58"/>
                    </a:lnTo>
                    <a:lnTo>
                      <a:pt x="76" y="58"/>
                    </a:lnTo>
                    <a:lnTo>
                      <a:pt x="76" y="58"/>
                    </a:lnTo>
                    <a:lnTo>
                      <a:pt x="70" y="54"/>
                    </a:lnTo>
                    <a:lnTo>
                      <a:pt x="70" y="54"/>
                    </a:lnTo>
                    <a:lnTo>
                      <a:pt x="72" y="60"/>
                    </a:lnTo>
                    <a:lnTo>
                      <a:pt x="74" y="62"/>
                    </a:lnTo>
                    <a:lnTo>
                      <a:pt x="74" y="62"/>
                    </a:lnTo>
                    <a:lnTo>
                      <a:pt x="80" y="64"/>
                    </a:lnTo>
                    <a:lnTo>
                      <a:pt x="84" y="70"/>
                    </a:lnTo>
                    <a:lnTo>
                      <a:pt x="94" y="86"/>
                    </a:lnTo>
                    <a:lnTo>
                      <a:pt x="94" y="86"/>
                    </a:lnTo>
                    <a:lnTo>
                      <a:pt x="94" y="86"/>
                    </a:lnTo>
                    <a:lnTo>
                      <a:pt x="94" y="86"/>
                    </a:lnTo>
                    <a:lnTo>
                      <a:pt x="94" y="86"/>
                    </a:lnTo>
                    <a:lnTo>
                      <a:pt x="94" y="86"/>
                    </a:lnTo>
                    <a:lnTo>
                      <a:pt x="92" y="80"/>
                    </a:lnTo>
                    <a:lnTo>
                      <a:pt x="92" y="72"/>
                    </a:lnTo>
                    <a:lnTo>
                      <a:pt x="92" y="72"/>
                    </a:lnTo>
                    <a:lnTo>
                      <a:pt x="96" y="60"/>
                    </a:lnTo>
                    <a:lnTo>
                      <a:pt x="96" y="54"/>
                    </a:lnTo>
                    <a:lnTo>
                      <a:pt x="94" y="46"/>
                    </a:lnTo>
                    <a:lnTo>
                      <a:pt x="94" y="46"/>
                    </a:lnTo>
                    <a:lnTo>
                      <a:pt x="96" y="44"/>
                    </a:lnTo>
                    <a:lnTo>
                      <a:pt x="96" y="42"/>
                    </a:lnTo>
                    <a:lnTo>
                      <a:pt x="96" y="42"/>
                    </a:lnTo>
                    <a:lnTo>
                      <a:pt x="100" y="42"/>
                    </a:lnTo>
                    <a:lnTo>
                      <a:pt x="104" y="48"/>
                    </a:lnTo>
                    <a:lnTo>
                      <a:pt x="108" y="56"/>
                    </a:lnTo>
                    <a:lnTo>
                      <a:pt x="112" y="62"/>
                    </a:lnTo>
                    <a:lnTo>
                      <a:pt x="112" y="62"/>
                    </a:lnTo>
                    <a:lnTo>
                      <a:pt x="110" y="70"/>
                    </a:lnTo>
                    <a:lnTo>
                      <a:pt x="110" y="72"/>
                    </a:lnTo>
                    <a:lnTo>
                      <a:pt x="108" y="74"/>
                    </a:lnTo>
                    <a:lnTo>
                      <a:pt x="108" y="74"/>
                    </a:lnTo>
                    <a:lnTo>
                      <a:pt x="110" y="76"/>
                    </a:lnTo>
                    <a:lnTo>
                      <a:pt x="112" y="76"/>
                    </a:lnTo>
                    <a:lnTo>
                      <a:pt x="114" y="78"/>
                    </a:lnTo>
                    <a:lnTo>
                      <a:pt x="114" y="82"/>
                    </a:lnTo>
                    <a:lnTo>
                      <a:pt x="114" y="82"/>
                    </a:lnTo>
                    <a:lnTo>
                      <a:pt x="112" y="88"/>
                    </a:lnTo>
                    <a:lnTo>
                      <a:pt x="108" y="90"/>
                    </a:lnTo>
                    <a:lnTo>
                      <a:pt x="108" y="90"/>
                    </a:lnTo>
                    <a:lnTo>
                      <a:pt x="108" y="94"/>
                    </a:lnTo>
                    <a:lnTo>
                      <a:pt x="106" y="96"/>
                    </a:lnTo>
                    <a:lnTo>
                      <a:pt x="108" y="104"/>
                    </a:lnTo>
                    <a:lnTo>
                      <a:pt x="108" y="104"/>
                    </a:lnTo>
                    <a:lnTo>
                      <a:pt x="108" y="106"/>
                    </a:lnTo>
                    <a:lnTo>
                      <a:pt x="108" y="106"/>
                    </a:lnTo>
                    <a:lnTo>
                      <a:pt x="100" y="104"/>
                    </a:lnTo>
                    <a:lnTo>
                      <a:pt x="96" y="104"/>
                    </a:lnTo>
                    <a:lnTo>
                      <a:pt x="92" y="100"/>
                    </a:lnTo>
                    <a:lnTo>
                      <a:pt x="92" y="100"/>
                    </a:lnTo>
                    <a:lnTo>
                      <a:pt x="90" y="100"/>
                    </a:lnTo>
                    <a:lnTo>
                      <a:pt x="90" y="100"/>
                    </a:lnTo>
                    <a:lnTo>
                      <a:pt x="90" y="106"/>
                    </a:lnTo>
                    <a:lnTo>
                      <a:pt x="90" y="114"/>
                    </a:lnTo>
                    <a:lnTo>
                      <a:pt x="90" y="120"/>
                    </a:lnTo>
                    <a:lnTo>
                      <a:pt x="90" y="120"/>
                    </a:lnTo>
                    <a:lnTo>
                      <a:pt x="86" y="116"/>
                    </a:lnTo>
                    <a:lnTo>
                      <a:pt x="86" y="114"/>
                    </a:lnTo>
                    <a:lnTo>
                      <a:pt x="86" y="98"/>
                    </a:lnTo>
                    <a:lnTo>
                      <a:pt x="86" y="98"/>
                    </a:lnTo>
                    <a:lnTo>
                      <a:pt x="80" y="102"/>
                    </a:lnTo>
                    <a:lnTo>
                      <a:pt x="76" y="104"/>
                    </a:lnTo>
                    <a:lnTo>
                      <a:pt x="70" y="104"/>
                    </a:lnTo>
                    <a:lnTo>
                      <a:pt x="66" y="106"/>
                    </a:lnTo>
                    <a:lnTo>
                      <a:pt x="66" y="106"/>
                    </a:lnTo>
                    <a:lnTo>
                      <a:pt x="62" y="108"/>
                    </a:lnTo>
                    <a:lnTo>
                      <a:pt x="58" y="108"/>
                    </a:lnTo>
                    <a:lnTo>
                      <a:pt x="56" y="102"/>
                    </a:lnTo>
                    <a:lnTo>
                      <a:pt x="52" y="96"/>
                    </a:lnTo>
                    <a:lnTo>
                      <a:pt x="52" y="96"/>
                    </a:lnTo>
                    <a:lnTo>
                      <a:pt x="50" y="90"/>
                    </a:lnTo>
                    <a:lnTo>
                      <a:pt x="48" y="90"/>
                    </a:lnTo>
                    <a:lnTo>
                      <a:pt x="46" y="92"/>
                    </a:lnTo>
                    <a:lnTo>
                      <a:pt x="46" y="92"/>
                    </a:lnTo>
                    <a:lnTo>
                      <a:pt x="40" y="100"/>
                    </a:lnTo>
                    <a:lnTo>
                      <a:pt x="38" y="104"/>
                    </a:lnTo>
                    <a:lnTo>
                      <a:pt x="38" y="114"/>
                    </a:lnTo>
                    <a:lnTo>
                      <a:pt x="38" y="114"/>
                    </a:lnTo>
                    <a:lnTo>
                      <a:pt x="34" y="120"/>
                    </a:lnTo>
                    <a:lnTo>
                      <a:pt x="32" y="120"/>
                    </a:lnTo>
                    <a:lnTo>
                      <a:pt x="30" y="120"/>
                    </a:lnTo>
                    <a:lnTo>
                      <a:pt x="28" y="116"/>
                    </a:lnTo>
                    <a:lnTo>
                      <a:pt x="24" y="108"/>
                    </a:lnTo>
                    <a:lnTo>
                      <a:pt x="24" y="108"/>
                    </a:lnTo>
                    <a:lnTo>
                      <a:pt x="22" y="102"/>
                    </a:lnTo>
                    <a:lnTo>
                      <a:pt x="18" y="100"/>
                    </a:lnTo>
                    <a:lnTo>
                      <a:pt x="12" y="98"/>
                    </a:lnTo>
                    <a:lnTo>
                      <a:pt x="12" y="98"/>
                    </a:lnTo>
                    <a:lnTo>
                      <a:pt x="8" y="98"/>
                    </a:lnTo>
                    <a:lnTo>
                      <a:pt x="4" y="96"/>
                    </a:lnTo>
                    <a:lnTo>
                      <a:pt x="2" y="94"/>
                    </a:lnTo>
                    <a:lnTo>
                      <a:pt x="2"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3" name="Freeform 2636">
                <a:extLst>
                  <a:ext uri="{FF2B5EF4-FFF2-40B4-BE49-F238E27FC236}">
                    <a16:creationId xmlns:a16="http://schemas.microsoft.com/office/drawing/2014/main" id="{2F8794DB-51F4-943E-0578-24349A764E56}"/>
                  </a:ext>
                </a:extLst>
              </p:cNvPr>
              <p:cNvSpPr>
                <a:spLocks/>
              </p:cNvSpPr>
              <p:nvPr/>
            </p:nvSpPr>
            <p:spPr bwMode="auto">
              <a:xfrm>
                <a:off x="5820" y="2570"/>
                <a:ext cx="48" cy="54"/>
              </a:xfrm>
              <a:custGeom>
                <a:avLst/>
                <a:gdLst>
                  <a:gd name="T0" fmla="*/ 38 w 48"/>
                  <a:gd name="T1" fmla="*/ 50 h 54"/>
                  <a:gd name="T2" fmla="*/ 38 w 48"/>
                  <a:gd name="T3" fmla="*/ 50 h 54"/>
                  <a:gd name="T4" fmla="*/ 36 w 48"/>
                  <a:gd name="T5" fmla="*/ 46 h 54"/>
                  <a:gd name="T6" fmla="*/ 32 w 48"/>
                  <a:gd name="T7" fmla="*/ 46 h 54"/>
                  <a:gd name="T8" fmla="*/ 30 w 48"/>
                  <a:gd name="T9" fmla="*/ 46 h 54"/>
                  <a:gd name="T10" fmla="*/ 28 w 48"/>
                  <a:gd name="T11" fmla="*/ 48 h 54"/>
                  <a:gd name="T12" fmla="*/ 28 w 48"/>
                  <a:gd name="T13" fmla="*/ 48 h 54"/>
                  <a:gd name="T14" fmla="*/ 24 w 48"/>
                  <a:gd name="T15" fmla="*/ 52 h 54"/>
                  <a:gd name="T16" fmla="*/ 20 w 48"/>
                  <a:gd name="T17" fmla="*/ 50 h 54"/>
                  <a:gd name="T18" fmla="*/ 16 w 48"/>
                  <a:gd name="T19" fmla="*/ 50 h 54"/>
                  <a:gd name="T20" fmla="*/ 12 w 48"/>
                  <a:gd name="T21" fmla="*/ 54 h 54"/>
                  <a:gd name="T22" fmla="*/ 12 w 48"/>
                  <a:gd name="T23" fmla="*/ 54 h 54"/>
                  <a:gd name="T24" fmla="*/ 10 w 48"/>
                  <a:gd name="T25" fmla="*/ 50 h 54"/>
                  <a:gd name="T26" fmla="*/ 10 w 48"/>
                  <a:gd name="T27" fmla="*/ 50 h 54"/>
                  <a:gd name="T28" fmla="*/ 8 w 48"/>
                  <a:gd name="T29" fmla="*/ 42 h 54"/>
                  <a:gd name="T30" fmla="*/ 6 w 48"/>
                  <a:gd name="T31" fmla="*/ 38 h 54"/>
                  <a:gd name="T32" fmla="*/ 6 w 48"/>
                  <a:gd name="T33" fmla="*/ 30 h 54"/>
                  <a:gd name="T34" fmla="*/ 6 w 48"/>
                  <a:gd name="T35" fmla="*/ 30 h 54"/>
                  <a:gd name="T36" fmla="*/ 4 w 48"/>
                  <a:gd name="T37" fmla="*/ 24 h 54"/>
                  <a:gd name="T38" fmla="*/ 2 w 48"/>
                  <a:gd name="T39" fmla="*/ 18 h 54"/>
                  <a:gd name="T40" fmla="*/ 2 w 48"/>
                  <a:gd name="T41" fmla="*/ 18 h 54"/>
                  <a:gd name="T42" fmla="*/ 0 w 48"/>
                  <a:gd name="T43" fmla="*/ 12 h 54"/>
                  <a:gd name="T44" fmla="*/ 2 w 48"/>
                  <a:gd name="T45" fmla="*/ 6 h 54"/>
                  <a:gd name="T46" fmla="*/ 2 w 48"/>
                  <a:gd name="T47" fmla="*/ 6 h 54"/>
                  <a:gd name="T48" fmla="*/ 4 w 48"/>
                  <a:gd name="T49" fmla="*/ 0 h 54"/>
                  <a:gd name="T50" fmla="*/ 4 w 48"/>
                  <a:gd name="T51" fmla="*/ 0 h 54"/>
                  <a:gd name="T52" fmla="*/ 6 w 48"/>
                  <a:gd name="T53" fmla="*/ 2 h 54"/>
                  <a:gd name="T54" fmla="*/ 6 w 48"/>
                  <a:gd name="T55" fmla="*/ 2 h 54"/>
                  <a:gd name="T56" fmla="*/ 10 w 48"/>
                  <a:gd name="T57" fmla="*/ 4 h 54"/>
                  <a:gd name="T58" fmla="*/ 12 w 48"/>
                  <a:gd name="T59" fmla="*/ 4 h 54"/>
                  <a:gd name="T60" fmla="*/ 12 w 48"/>
                  <a:gd name="T61" fmla="*/ 4 h 54"/>
                  <a:gd name="T62" fmla="*/ 14 w 48"/>
                  <a:gd name="T63" fmla="*/ 6 h 54"/>
                  <a:gd name="T64" fmla="*/ 18 w 48"/>
                  <a:gd name="T65" fmla="*/ 6 h 54"/>
                  <a:gd name="T66" fmla="*/ 20 w 48"/>
                  <a:gd name="T67" fmla="*/ 6 h 54"/>
                  <a:gd name="T68" fmla="*/ 22 w 48"/>
                  <a:gd name="T69" fmla="*/ 8 h 54"/>
                  <a:gd name="T70" fmla="*/ 22 w 48"/>
                  <a:gd name="T71" fmla="*/ 8 h 54"/>
                  <a:gd name="T72" fmla="*/ 30 w 48"/>
                  <a:gd name="T73" fmla="*/ 18 h 54"/>
                  <a:gd name="T74" fmla="*/ 38 w 48"/>
                  <a:gd name="T75" fmla="*/ 24 h 54"/>
                  <a:gd name="T76" fmla="*/ 38 w 48"/>
                  <a:gd name="T77" fmla="*/ 24 h 54"/>
                  <a:gd name="T78" fmla="*/ 40 w 48"/>
                  <a:gd name="T79" fmla="*/ 26 h 54"/>
                  <a:gd name="T80" fmla="*/ 40 w 48"/>
                  <a:gd name="T81" fmla="*/ 26 h 54"/>
                  <a:gd name="T82" fmla="*/ 46 w 48"/>
                  <a:gd name="T83" fmla="*/ 32 h 54"/>
                  <a:gd name="T84" fmla="*/ 48 w 48"/>
                  <a:gd name="T85" fmla="*/ 44 h 54"/>
                  <a:gd name="T86" fmla="*/ 48 w 48"/>
                  <a:gd name="T87" fmla="*/ 44 h 54"/>
                  <a:gd name="T88" fmla="*/ 48 w 48"/>
                  <a:gd name="T89" fmla="*/ 50 h 54"/>
                  <a:gd name="T90" fmla="*/ 44 w 48"/>
                  <a:gd name="T91" fmla="*/ 52 h 54"/>
                  <a:gd name="T92" fmla="*/ 44 w 48"/>
                  <a:gd name="T93" fmla="*/ 52 h 54"/>
                  <a:gd name="T94" fmla="*/ 44 w 48"/>
                  <a:gd name="T95" fmla="*/ 52 h 54"/>
                  <a:gd name="T96" fmla="*/ 44 w 48"/>
                  <a:gd name="T97" fmla="*/ 52 h 54"/>
                  <a:gd name="T98" fmla="*/ 40 w 48"/>
                  <a:gd name="T99" fmla="*/ 52 h 54"/>
                  <a:gd name="T100" fmla="*/ 38 w 48"/>
                  <a:gd name="T101" fmla="*/ 50 h 54"/>
                  <a:gd name="T102" fmla="*/ 38 w 48"/>
                  <a:gd name="T103"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54">
                    <a:moveTo>
                      <a:pt x="38" y="50"/>
                    </a:moveTo>
                    <a:lnTo>
                      <a:pt x="38" y="50"/>
                    </a:lnTo>
                    <a:lnTo>
                      <a:pt x="36" y="46"/>
                    </a:lnTo>
                    <a:lnTo>
                      <a:pt x="32" y="46"/>
                    </a:lnTo>
                    <a:lnTo>
                      <a:pt x="30" y="46"/>
                    </a:lnTo>
                    <a:lnTo>
                      <a:pt x="28" y="48"/>
                    </a:lnTo>
                    <a:lnTo>
                      <a:pt x="28" y="48"/>
                    </a:lnTo>
                    <a:lnTo>
                      <a:pt x="24" y="52"/>
                    </a:lnTo>
                    <a:lnTo>
                      <a:pt x="20" y="50"/>
                    </a:lnTo>
                    <a:lnTo>
                      <a:pt x="16" y="50"/>
                    </a:lnTo>
                    <a:lnTo>
                      <a:pt x="12" y="54"/>
                    </a:lnTo>
                    <a:lnTo>
                      <a:pt x="12" y="54"/>
                    </a:lnTo>
                    <a:lnTo>
                      <a:pt x="10" y="50"/>
                    </a:lnTo>
                    <a:lnTo>
                      <a:pt x="10" y="50"/>
                    </a:lnTo>
                    <a:lnTo>
                      <a:pt x="8" y="42"/>
                    </a:lnTo>
                    <a:lnTo>
                      <a:pt x="6" y="38"/>
                    </a:lnTo>
                    <a:lnTo>
                      <a:pt x="6" y="30"/>
                    </a:lnTo>
                    <a:lnTo>
                      <a:pt x="6" y="30"/>
                    </a:lnTo>
                    <a:lnTo>
                      <a:pt x="4" y="24"/>
                    </a:lnTo>
                    <a:lnTo>
                      <a:pt x="2" y="18"/>
                    </a:lnTo>
                    <a:lnTo>
                      <a:pt x="2" y="18"/>
                    </a:lnTo>
                    <a:lnTo>
                      <a:pt x="0" y="12"/>
                    </a:lnTo>
                    <a:lnTo>
                      <a:pt x="2" y="6"/>
                    </a:lnTo>
                    <a:lnTo>
                      <a:pt x="2" y="6"/>
                    </a:lnTo>
                    <a:lnTo>
                      <a:pt x="4" y="0"/>
                    </a:lnTo>
                    <a:lnTo>
                      <a:pt x="4" y="0"/>
                    </a:lnTo>
                    <a:lnTo>
                      <a:pt x="6" y="2"/>
                    </a:lnTo>
                    <a:lnTo>
                      <a:pt x="6" y="2"/>
                    </a:lnTo>
                    <a:lnTo>
                      <a:pt x="10" y="4"/>
                    </a:lnTo>
                    <a:lnTo>
                      <a:pt x="12" y="4"/>
                    </a:lnTo>
                    <a:lnTo>
                      <a:pt x="12" y="4"/>
                    </a:lnTo>
                    <a:lnTo>
                      <a:pt x="14" y="6"/>
                    </a:lnTo>
                    <a:lnTo>
                      <a:pt x="18" y="6"/>
                    </a:lnTo>
                    <a:lnTo>
                      <a:pt x="20" y="6"/>
                    </a:lnTo>
                    <a:lnTo>
                      <a:pt x="22" y="8"/>
                    </a:lnTo>
                    <a:lnTo>
                      <a:pt x="22" y="8"/>
                    </a:lnTo>
                    <a:lnTo>
                      <a:pt x="30" y="18"/>
                    </a:lnTo>
                    <a:lnTo>
                      <a:pt x="38" y="24"/>
                    </a:lnTo>
                    <a:lnTo>
                      <a:pt x="38" y="24"/>
                    </a:lnTo>
                    <a:lnTo>
                      <a:pt x="40" y="26"/>
                    </a:lnTo>
                    <a:lnTo>
                      <a:pt x="40" y="26"/>
                    </a:lnTo>
                    <a:lnTo>
                      <a:pt x="46" y="32"/>
                    </a:lnTo>
                    <a:lnTo>
                      <a:pt x="48" y="44"/>
                    </a:lnTo>
                    <a:lnTo>
                      <a:pt x="48" y="44"/>
                    </a:lnTo>
                    <a:lnTo>
                      <a:pt x="48" y="50"/>
                    </a:lnTo>
                    <a:lnTo>
                      <a:pt x="44" y="52"/>
                    </a:lnTo>
                    <a:lnTo>
                      <a:pt x="44" y="52"/>
                    </a:lnTo>
                    <a:lnTo>
                      <a:pt x="44" y="52"/>
                    </a:lnTo>
                    <a:lnTo>
                      <a:pt x="44" y="52"/>
                    </a:lnTo>
                    <a:lnTo>
                      <a:pt x="40" y="52"/>
                    </a:lnTo>
                    <a:lnTo>
                      <a:pt x="38" y="50"/>
                    </a:lnTo>
                    <a:lnTo>
                      <a:pt x="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4" name="Freeform 2637">
                <a:extLst>
                  <a:ext uri="{FF2B5EF4-FFF2-40B4-BE49-F238E27FC236}">
                    <a16:creationId xmlns:a16="http://schemas.microsoft.com/office/drawing/2014/main" id="{98AE6495-2384-962D-7094-84981D665992}"/>
                  </a:ext>
                </a:extLst>
              </p:cNvPr>
              <p:cNvSpPr>
                <a:spLocks/>
              </p:cNvSpPr>
              <p:nvPr/>
            </p:nvSpPr>
            <p:spPr bwMode="auto">
              <a:xfrm>
                <a:off x="5820" y="2646"/>
                <a:ext cx="30" cy="63"/>
              </a:xfrm>
              <a:custGeom>
                <a:avLst/>
                <a:gdLst>
                  <a:gd name="T0" fmla="*/ 20 w 30"/>
                  <a:gd name="T1" fmla="*/ 51 h 63"/>
                  <a:gd name="T2" fmla="*/ 20 w 30"/>
                  <a:gd name="T3" fmla="*/ 51 h 63"/>
                  <a:gd name="T4" fmla="*/ 16 w 30"/>
                  <a:gd name="T5" fmla="*/ 49 h 63"/>
                  <a:gd name="T6" fmla="*/ 12 w 30"/>
                  <a:gd name="T7" fmla="*/ 46 h 63"/>
                  <a:gd name="T8" fmla="*/ 8 w 30"/>
                  <a:gd name="T9" fmla="*/ 44 h 63"/>
                  <a:gd name="T10" fmla="*/ 4 w 30"/>
                  <a:gd name="T11" fmla="*/ 40 h 63"/>
                  <a:gd name="T12" fmla="*/ 4 w 30"/>
                  <a:gd name="T13" fmla="*/ 40 h 63"/>
                  <a:gd name="T14" fmla="*/ 4 w 30"/>
                  <a:gd name="T15" fmla="*/ 34 h 63"/>
                  <a:gd name="T16" fmla="*/ 2 w 30"/>
                  <a:gd name="T17" fmla="*/ 32 h 63"/>
                  <a:gd name="T18" fmla="*/ 0 w 30"/>
                  <a:gd name="T19" fmla="*/ 32 h 63"/>
                  <a:gd name="T20" fmla="*/ 0 w 30"/>
                  <a:gd name="T21" fmla="*/ 28 h 63"/>
                  <a:gd name="T22" fmla="*/ 0 w 30"/>
                  <a:gd name="T23" fmla="*/ 28 h 63"/>
                  <a:gd name="T24" fmla="*/ 0 w 30"/>
                  <a:gd name="T25" fmla="*/ 24 h 63"/>
                  <a:gd name="T26" fmla="*/ 0 w 30"/>
                  <a:gd name="T27" fmla="*/ 24 h 63"/>
                  <a:gd name="T28" fmla="*/ 4 w 30"/>
                  <a:gd name="T29" fmla="*/ 22 h 63"/>
                  <a:gd name="T30" fmla="*/ 6 w 30"/>
                  <a:gd name="T31" fmla="*/ 18 h 63"/>
                  <a:gd name="T32" fmla="*/ 8 w 30"/>
                  <a:gd name="T33" fmla="*/ 6 h 63"/>
                  <a:gd name="T34" fmla="*/ 8 w 30"/>
                  <a:gd name="T35" fmla="*/ 6 h 63"/>
                  <a:gd name="T36" fmla="*/ 8 w 30"/>
                  <a:gd name="T37" fmla="*/ 0 h 63"/>
                  <a:gd name="T38" fmla="*/ 10 w 30"/>
                  <a:gd name="T39" fmla="*/ 0 h 63"/>
                  <a:gd name="T40" fmla="*/ 10 w 30"/>
                  <a:gd name="T41" fmla="*/ 2 h 63"/>
                  <a:gd name="T42" fmla="*/ 10 w 30"/>
                  <a:gd name="T43" fmla="*/ 2 h 63"/>
                  <a:gd name="T44" fmla="*/ 12 w 30"/>
                  <a:gd name="T45" fmla="*/ 6 h 63"/>
                  <a:gd name="T46" fmla="*/ 14 w 30"/>
                  <a:gd name="T47" fmla="*/ 8 h 63"/>
                  <a:gd name="T48" fmla="*/ 20 w 30"/>
                  <a:gd name="T49" fmla="*/ 8 h 63"/>
                  <a:gd name="T50" fmla="*/ 20 w 30"/>
                  <a:gd name="T51" fmla="*/ 8 h 63"/>
                  <a:gd name="T52" fmla="*/ 22 w 30"/>
                  <a:gd name="T53" fmla="*/ 8 h 63"/>
                  <a:gd name="T54" fmla="*/ 24 w 30"/>
                  <a:gd name="T55" fmla="*/ 10 h 63"/>
                  <a:gd name="T56" fmla="*/ 26 w 30"/>
                  <a:gd name="T57" fmla="*/ 18 h 63"/>
                  <a:gd name="T58" fmla="*/ 26 w 30"/>
                  <a:gd name="T59" fmla="*/ 18 h 63"/>
                  <a:gd name="T60" fmla="*/ 26 w 30"/>
                  <a:gd name="T61" fmla="*/ 24 h 63"/>
                  <a:gd name="T62" fmla="*/ 24 w 30"/>
                  <a:gd name="T63" fmla="*/ 26 h 63"/>
                  <a:gd name="T64" fmla="*/ 22 w 30"/>
                  <a:gd name="T65" fmla="*/ 26 h 63"/>
                  <a:gd name="T66" fmla="*/ 20 w 30"/>
                  <a:gd name="T67" fmla="*/ 26 h 63"/>
                  <a:gd name="T68" fmla="*/ 20 w 30"/>
                  <a:gd name="T69" fmla="*/ 26 h 63"/>
                  <a:gd name="T70" fmla="*/ 18 w 30"/>
                  <a:gd name="T71" fmla="*/ 28 h 63"/>
                  <a:gd name="T72" fmla="*/ 14 w 30"/>
                  <a:gd name="T73" fmla="*/ 28 h 63"/>
                  <a:gd name="T74" fmla="*/ 12 w 30"/>
                  <a:gd name="T75" fmla="*/ 26 h 63"/>
                  <a:gd name="T76" fmla="*/ 8 w 30"/>
                  <a:gd name="T77" fmla="*/ 30 h 63"/>
                  <a:gd name="T78" fmla="*/ 8 w 30"/>
                  <a:gd name="T79" fmla="*/ 30 h 63"/>
                  <a:gd name="T80" fmla="*/ 14 w 30"/>
                  <a:gd name="T81" fmla="*/ 34 h 63"/>
                  <a:gd name="T82" fmla="*/ 20 w 30"/>
                  <a:gd name="T83" fmla="*/ 34 h 63"/>
                  <a:gd name="T84" fmla="*/ 24 w 30"/>
                  <a:gd name="T85" fmla="*/ 36 h 63"/>
                  <a:gd name="T86" fmla="*/ 30 w 30"/>
                  <a:gd name="T87" fmla="*/ 40 h 63"/>
                  <a:gd name="T88" fmla="*/ 30 w 30"/>
                  <a:gd name="T89" fmla="*/ 40 h 63"/>
                  <a:gd name="T90" fmla="*/ 26 w 30"/>
                  <a:gd name="T91" fmla="*/ 40 h 63"/>
                  <a:gd name="T92" fmla="*/ 26 w 30"/>
                  <a:gd name="T93" fmla="*/ 40 h 63"/>
                  <a:gd name="T94" fmla="*/ 24 w 30"/>
                  <a:gd name="T95" fmla="*/ 44 h 63"/>
                  <a:gd name="T96" fmla="*/ 24 w 30"/>
                  <a:gd name="T97" fmla="*/ 44 h 63"/>
                  <a:gd name="T98" fmla="*/ 26 w 30"/>
                  <a:gd name="T99" fmla="*/ 51 h 63"/>
                  <a:gd name="T100" fmla="*/ 28 w 30"/>
                  <a:gd name="T101" fmla="*/ 53 h 63"/>
                  <a:gd name="T102" fmla="*/ 28 w 30"/>
                  <a:gd name="T103" fmla="*/ 53 h 63"/>
                  <a:gd name="T104" fmla="*/ 30 w 30"/>
                  <a:gd name="T105" fmla="*/ 57 h 63"/>
                  <a:gd name="T106" fmla="*/ 30 w 30"/>
                  <a:gd name="T107" fmla="*/ 63 h 63"/>
                  <a:gd name="T108" fmla="*/ 30 w 30"/>
                  <a:gd name="T109" fmla="*/ 63 h 63"/>
                  <a:gd name="T110" fmla="*/ 20 w 30"/>
                  <a:gd name="T111" fmla="*/ 51 h 63"/>
                  <a:gd name="T112" fmla="*/ 20 w 30"/>
                  <a:gd name="T113"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 h="63">
                    <a:moveTo>
                      <a:pt x="20" y="51"/>
                    </a:moveTo>
                    <a:lnTo>
                      <a:pt x="20" y="51"/>
                    </a:lnTo>
                    <a:lnTo>
                      <a:pt x="16" y="49"/>
                    </a:lnTo>
                    <a:lnTo>
                      <a:pt x="12" y="46"/>
                    </a:lnTo>
                    <a:lnTo>
                      <a:pt x="8" y="44"/>
                    </a:lnTo>
                    <a:lnTo>
                      <a:pt x="4" y="40"/>
                    </a:lnTo>
                    <a:lnTo>
                      <a:pt x="4" y="40"/>
                    </a:lnTo>
                    <a:lnTo>
                      <a:pt x="4" y="34"/>
                    </a:lnTo>
                    <a:lnTo>
                      <a:pt x="2" y="32"/>
                    </a:lnTo>
                    <a:lnTo>
                      <a:pt x="0" y="32"/>
                    </a:lnTo>
                    <a:lnTo>
                      <a:pt x="0" y="28"/>
                    </a:lnTo>
                    <a:lnTo>
                      <a:pt x="0" y="28"/>
                    </a:lnTo>
                    <a:lnTo>
                      <a:pt x="0" y="24"/>
                    </a:lnTo>
                    <a:lnTo>
                      <a:pt x="0" y="24"/>
                    </a:lnTo>
                    <a:lnTo>
                      <a:pt x="4" y="22"/>
                    </a:lnTo>
                    <a:lnTo>
                      <a:pt x="6" y="18"/>
                    </a:lnTo>
                    <a:lnTo>
                      <a:pt x="8" y="6"/>
                    </a:lnTo>
                    <a:lnTo>
                      <a:pt x="8" y="6"/>
                    </a:lnTo>
                    <a:lnTo>
                      <a:pt x="8" y="0"/>
                    </a:lnTo>
                    <a:lnTo>
                      <a:pt x="10" y="0"/>
                    </a:lnTo>
                    <a:lnTo>
                      <a:pt x="10" y="2"/>
                    </a:lnTo>
                    <a:lnTo>
                      <a:pt x="10" y="2"/>
                    </a:lnTo>
                    <a:lnTo>
                      <a:pt x="12" y="6"/>
                    </a:lnTo>
                    <a:lnTo>
                      <a:pt x="14" y="8"/>
                    </a:lnTo>
                    <a:lnTo>
                      <a:pt x="20" y="8"/>
                    </a:lnTo>
                    <a:lnTo>
                      <a:pt x="20" y="8"/>
                    </a:lnTo>
                    <a:lnTo>
                      <a:pt x="22" y="8"/>
                    </a:lnTo>
                    <a:lnTo>
                      <a:pt x="24" y="10"/>
                    </a:lnTo>
                    <a:lnTo>
                      <a:pt x="26" y="18"/>
                    </a:lnTo>
                    <a:lnTo>
                      <a:pt x="26" y="18"/>
                    </a:lnTo>
                    <a:lnTo>
                      <a:pt x="26" y="24"/>
                    </a:lnTo>
                    <a:lnTo>
                      <a:pt x="24" y="26"/>
                    </a:lnTo>
                    <a:lnTo>
                      <a:pt x="22" y="26"/>
                    </a:lnTo>
                    <a:lnTo>
                      <a:pt x="20" y="26"/>
                    </a:lnTo>
                    <a:lnTo>
                      <a:pt x="20" y="26"/>
                    </a:lnTo>
                    <a:lnTo>
                      <a:pt x="18" y="28"/>
                    </a:lnTo>
                    <a:lnTo>
                      <a:pt x="14" y="28"/>
                    </a:lnTo>
                    <a:lnTo>
                      <a:pt x="12" y="26"/>
                    </a:lnTo>
                    <a:lnTo>
                      <a:pt x="8" y="30"/>
                    </a:lnTo>
                    <a:lnTo>
                      <a:pt x="8" y="30"/>
                    </a:lnTo>
                    <a:lnTo>
                      <a:pt x="14" y="34"/>
                    </a:lnTo>
                    <a:lnTo>
                      <a:pt x="20" y="34"/>
                    </a:lnTo>
                    <a:lnTo>
                      <a:pt x="24" y="36"/>
                    </a:lnTo>
                    <a:lnTo>
                      <a:pt x="30" y="40"/>
                    </a:lnTo>
                    <a:lnTo>
                      <a:pt x="30" y="40"/>
                    </a:lnTo>
                    <a:lnTo>
                      <a:pt x="26" y="40"/>
                    </a:lnTo>
                    <a:lnTo>
                      <a:pt x="26" y="40"/>
                    </a:lnTo>
                    <a:lnTo>
                      <a:pt x="24" y="44"/>
                    </a:lnTo>
                    <a:lnTo>
                      <a:pt x="24" y="44"/>
                    </a:lnTo>
                    <a:lnTo>
                      <a:pt x="26" y="51"/>
                    </a:lnTo>
                    <a:lnTo>
                      <a:pt x="28" y="53"/>
                    </a:lnTo>
                    <a:lnTo>
                      <a:pt x="28" y="53"/>
                    </a:lnTo>
                    <a:lnTo>
                      <a:pt x="30" y="57"/>
                    </a:lnTo>
                    <a:lnTo>
                      <a:pt x="30" y="63"/>
                    </a:lnTo>
                    <a:lnTo>
                      <a:pt x="30" y="63"/>
                    </a:lnTo>
                    <a:lnTo>
                      <a:pt x="20" y="51"/>
                    </a:lnTo>
                    <a:lnTo>
                      <a:pt x="2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5" name="Freeform 2638">
                <a:extLst>
                  <a:ext uri="{FF2B5EF4-FFF2-40B4-BE49-F238E27FC236}">
                    <a16:creationId xmlns:a16="http://schemas.microsoft.com/office/drawing/2014/main" id="{E24E75E8-32A6-0C08-8E7F-D4F432332CAD}"/>
                  </a:ext>
                </a:extLst>
              </p:cNvPr>
              <p:cNvSpPr>
                <a:spLocks/>
              </p:cNvSpPr>
              <p:nvPr/>
            </p:nvSpPr>
            <p:spPr bwMode="auto">
              <a:xfrm>
                <a:off x="5858" y="2616"/>
                <a:ext cx="24" cy="52"/>
              </a:xfrm>
              <a:custGeom>
                <a:avLst/>
                <a:gdLst>
                  <a:gd name="T0" fmla="*/ 0 w 24"/>
                  <a:gd name="T1" fmla="*/ 4 h 52"/>
                  <a:gd name="T2" fmla="*/ 0 w 24"/>
                  <a:gd name="T3" fmla="*/ 4 h 52"/>
                  <a:gd name="T4" fmla="*/ 6 w 24"/>
                  <a:gd name="T5" fmla="*/ 4 h 52"/>
                  <a:gd name="T6" fmla="*/ 6 w 24"/>
                  <a:gd name="T7" fmla="*/ 4 h 52"/>
                  <a:gd name="T8" fmla="*/ 8 w 24"/>
                  <a:gd name="T9" fmla="*/ 0 h 52"/>
                  <a:gd name="T10" fmla="*/ 10 w 24"/>
                  <a:gd name="T11" fmla="*/ 0 h 52"/>
                  <a:gd name="T12" fmla="*/ 10 w 24"/>
                  <a:gd name="T13" fmla="*/ 0 h 52"/>
                  <a:gd name="T14" fmla="*/ 12 w 24"/>
                  <a:gd name="T15" fmla="*/ 2 h 52"/>
                  <a:gd name="T16" fmla="*/ 14 w 24"/>
                  <a:gd name="T17" fmla="*/ 6 h 52"/>
                  <a:gd name="T18" fmla="*/ 14 w 24"/>
                  <a:gd name="T19" fmla="*/ 6 h 52"/>
                  <a:gd name="T20" fmla="*/ 18 w 24"/>
                  <a:gd name="T21" fmla="*/ 10 h 52"/>
                  <a:gd name="T22" fmla="*/ 22 w 24"/>
                  <a:gd name="T23" fmla="*/ 12 h 52"/>
                  <a:gd name="T24" fmla="*/ 24 w 24"/>
                  <a:gd name="T25" fmla="*/ 16 h 52"/>
                  <a:gd name="T26" fmla="*/ 24 w 24"/>
                  <a:gd name="T27" fmla="*/ 26 h 52"/>
                  <a:gd name="T28" fmla="*/ 24 w 24"/>
                  <a:gd name="T29" fmla="*/ 26 h 52"/>
                  <a:gd name="T30" fmla="*/ 24 w 24"/>
                  <a:gd name="T31" fmla="*/ 28 h 52"/>
                  <a:gd name="T32" fmla="*/ 22 w 24"/>
                  <a:gd name="T33" fmla="*/ 30 h 52"/>
                  <a:gd name="T34" fmla="*/ 20 w 24"/>
                  <a:gd name="T35" fmla="*/ 30 h 52"/>
                  <a:gd name="T36" fmla="*/ 18 w 24"/>
                  <a:gd name="T37" fmla="*/ 32 h 52"/>
                  <a:gd name="T38" fmla="*/ 18 w 24"/>
                  <a:gd name="T39" fmla="*/ 32 h 52"/>
                  <a:gd name="T40" fmla="*/ 18 w 24"/>
                  <a:gd name="T41" fmla="*/ 36 h 52"/>
                  <a:gd name="T42" fmla="*/ 18 w 24"/>
                  <a:gd name="T43" fmla="*/ 40 h 52"/>
                  <a:gd name="T44" fmla="*/ 20 w 24"/>
                  <a:gd name="T45" fmla="*/ 44 h 52"/>
                  <a:gd name="T46" fmla="*/ 20 w 24"/>
                  <a:gd name="T47" fmla="*/ 48 h 52"/>
                  <a:gd name="T48" fmla="*/ 20 w 24"/>
                  <a:gd name="T49" fmla="*/ 48 h 52"/>
                  <a:gd name="T50" fmla="*/ 18 w 24"/>
                  <a:gd name="T51" fmla="*/ 50 h 52"/>
                  <a:gd name="T52" fmla="*/ 16 w 24"/>
                  <a:gd name="T53" fmla="*/ 52 h 52"/>
                  <a:gd name="T54" fmla="*/ 12 w 24"/>
                  <a:gd name="T55" fmla="*/ 52 h 52"/>
                  <a:gd name="T56" fmla="*/ 12 w 24"/>
                  <a:gd name="T57" fmla="*/ 52 h 52"/>
                  <a:gd name="T58" fmla="*/ 10 w 24"/>
                  <a:gd name="T59" fmla="*/ 50 h 52"/>
                  <a:gd name="T60" fmla="*/ 8 w 24"/>
                  <a:gd name="T61" fmla="*/ 44 h 52"/>
                  <a:gd name="T62" fmla="*/ 8 w 24"/>
                  <a:gd name="T63" fmla="*/ 44 h 52"/>
                  <a:gd name="T64" fmla="*/ 6 w 24"/>
                  <a:gd name="T65" fmla="*/ 38 h 52"/>
                  <a:gd name="T66" fmla="*/ 6 w 24"/>
                  <a:gd name="T67" fmla="*/ 32 h 52"/>
                  <a:gd name="T68" fmla="*/ 6 w 24"/>
                  <a:gd name="T69" fmla="*/ 26 h 52"/>
                  <a:gd name="T70" fmla="*/ 6 w 24"/>
                  <a:gd name="T71" fmla="*/ 26 h 52"/>
                  <a:gd name="T72" fmla="*/ 6 w 24"/>
                  <a:gd name="T73" fmla="*/ 22 h 52"/>
                  <a:gd name="T74" fmla="*/ 4 w 24"/>
                  <a:gd name="T75" fmla="*/ 18 h 52"/>
                  <a:gd name="T76" fmla="*/ 4 w 24"/>
                  <a:gd name="T77" fmla="*/ 18 h 52"/>
                  <a:gd name="T78" fmla="*/ 4 w 24"/>
                  <a:gd name="T79" fmla="*/ 14 h 52"/>
                  <a:gd name="T80" fmla="*/ 2 w 24"/>
                  <a:gd name="T81" fmla="*/ 10 h 52"/>
                  <a:gd name="T82" fmla="*/ 2 w 24"/>
                  <a:gd name="T83" fmla="*/ 8 h 52"/>
                  <a:gd name="T84" fmla="*/ 0 w 24"/>
                  <a:gd name="T85" fmla="*/ 4 h 52"/>
                  <a:gd name="T86" fmla="*/ 0 w 24"/>
                  <a:gd name="T8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52">
                    <a:moveTo>
                      <a:pt x="0" y="4"/>
                    </a:moveTo>
                    <a:lnTo>
                      <a:pt x="0" y="4"/>
                    </a:lnTo>
                    <a:lnTo>
                      <a:pt x="6" y="4"/>
                    </a:lnTo>
                    <a:lnTo>
                      <a:pt x="6" y="4"/>
                    </a:lnTo>
                    <a:lnTo>
                      <a:pt x="8" y="0"/>
                    </a:lnTo>
                    <a:lnTo>
                      <a:pt x="10" y="0"/>
                    </a:lnTo>
                    <a:lnTo>
                      <a:pt x="10" y="0"/>
                    </a:lnTo>
                    <a:lnTo>
                      <a:pt x="12" y="2"/>
                    </a:lnTo>
                    <a:lnTo>
                      <a:pt x="14" y="6"/>
                    </a:lnTo>
                    <a:lnTo>
                      <a:pt x="14" y="6"/>
                    </a:lnTo>
                    <a:lnTo>
                      <a:pt x="18" y="10"/>
                    </a:lnTo>
                    <a:lnTo>
                      <a:pt x="22" y="12"/>
                    </a:lnTo>
                    <a:lnTo>
                      <a:pt x="24" y="16"/>
                    </a:lnTo>
                    <a:lnTo>
                      <a:pt x="24" y="26"/>
                    </a:lnTo>
                    <a:lnTo>
                      <a:pt x="24" y="26"/>
                    </a:lnTo>
                    <a:lnTo>
                      <a:pt x="24" y="28"/>
                    </a:lnTo>
                    <a:lnTo>
                      <a:pt x="22" y="30"/>
                    </a:lnTo>
                    <a:lnTo>
                      <a:pt x="20" y="30"/>
                    </a:lnTo>
                    <a:lnTo>
                      <a:pt x="18" y="32"/>
                    </a:lnTo>
                    <a:lnTo>
                      <a:pt x="18" y="32"/>
                    </a:lnTo>
                    <a:lnTo>
                      <a:pt x="18" y="36"/>
                    </a:lnTo>
                    <a:lnTo>
                      <a:pt x="18" y="40"/>
                    </a:lnTo>
                    <a:lnTo>
                      <a:pt x="20" y="44"/>
                    </a:lnTo>
                    <a:lnTo>
                      <a:pt x="20" y="48"/>
                    </a:lnTo>
                    <a:lnTo>
                      <a:pt x="20" y="48"/>
                    </a:lnTo>
                    <a:lnTo>
                      <a:pt x="18" y="50"/>
                    </a:lnTo>
                    <a:lnTo>
                      <a:pt x="16" y="52"/>
                    </a:lnTo>
                    <a:lnTo>
                      <a:pt x="12" y="52"/>
                    </a:lnTo>
                    <a:lnTo>
                      <a:pt x="12" y="52"/>
                    </a:lnTo>
                    <a:lnTo>
                      <a:pt x="10" y="50"/>
                    </a:lnTo>
                    <a:lnTo>
                      <a:pt x="8" y="44"/>
                    </a:lnTo>
                    <a:lnTo>
                      <a:pt x="8" y="44"/>
                    </a:lnTo>
                    <a:lnTo>
                      <a:pt x="6" y="38"/>
                    </a:lnTo>
                    <a:lnTo>
                      <a:pt x="6" y="32"/>
                    </a:lnTo>
                    <a:lnTo>
                      <a:pt x="6" y="26"/>
                    </a:lnTo>
                    <a:lnTo>
                      <a:pt x="6" y="26"/>
                    </a:lnTo>
                    <a:lnTo>
                      <a:pt x="6" y="22"/>
                    </a:lnTo>
                    <a:lnTo>
                      <a:pt x="4" y="18"/>
                    </a:lnTo>
                    <a:lnTo>
                      <a:pt x="4" y="18"/>
                    </a:lnTo>
                    <a:lnTo>
                      <a:pt x="4" y="14"/>
                    </a:lnTo>
                    <a:lnTo>
                      <a:pt x="2" y="10"/>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6" name="Freeform 2639">
                <a:extLst>
                  <a:ext uri="{FF2B5EF4-FFF2-40B4-BE49-F238E27FC236}">
                    <a16:creationId xmlns:a16="http://schemas.microsoft.com/office/drawing/2014/main" id="{9D7CCDFA-CB5F-1DF8-7F55-E55827EA3E79}"/>
                  </a:ext>
                </a:extLst>
              </p:cNvPr>
              <p:cNvSpPr>
                <a:spLocks/>
              </p:cNvSpPr>
              <p:nvPr/>
            </p:nvSpPr>
            <p:spPr bwMode="auto">
              <a:xfrm>
                <a:off x="5816" y="2610"/>
                <a:ext cx="16" cy="14"/>
              </a:xfrm>
              <a:custGeom>
                <a:avLst/>
                <a:gdLst>
                  <a:gd name="T0" fmla="*/ 16 w 16"/>
                  <a:gd name="T1" fmla="*/ 10 h 14"/>
                  <a:gd name="T2" fmla="*/ 16 w 16"/>
                  <a:gd name="T3" fmla="*/ 10 h 14"/>
                  <a:gd name="T4" fmla="*/ 16 w 16"/>
                  <a:gd name="T5" fmla="*/ 14 h 14"/>
                  <a:gd name="T6" fmla="*/ 16 w 16"/>
                  <a:gd name="T7" fmla="*/ 14 h 14"/>
                  <a:gd name="T8" fmla="*/ 10 w 16"/>
                  <a:gd name="T9" fmla="*/ 12 h 14"/>
                  <a:gd name="T10" fmla="*/ 8 w 16"/>
                  <a:gd name="T11" fmla="*/ 10 h 14"/>
                  <a:gd name="T12" fmla="*/ 6 w 16"/>
                  <a:gd name="T13" fmla="*/ 12 h 14"/>
                  <a:gd name="T14" fmla="*/ 6 w 16"/>
                  <a:gd name="T15" fmla="*/ 12 h 14"/>
                  <a:gd name="T16" fmla="*/ 4 w 16"/>
                  <a:gd name="T17" fmla="*/ 14 h 14"/>
                  <a:gd name="T18" fmla="*/ 2 w 16"/>
                  <a:gd name="T19" fmla="*/ 12 h 14"/>
                  <a:gd name="T20" fmla="*/ 0 w 16"/>
                  <a:gd name="T21" fmla="*/ 6 h 14"/>
                  <a:gd name="T22" fmla="*/ 0 w 16"/>
                  <a:gd name="T23" fmla="*/ 6 h 14"/>
                  <a:gd name="T24" fmla="*/ 0 w 16"/>
                  <a:gd name="T25" fmla="*/ 6 h 14"/>
                  <a:gd name="T26" fmla="*/ 2 w 16"/>
                  <a:gd name="T27" fmla="*/ 0 h 14"/>
                  <a:gd name="T28" fmla="*/ 4 w 16"/>
                  <a:gd name="T29" fmla="*/ 0 h 14"/>
                  <a:gd name="T30" fmla="*/ 4 w 16"/>
                  <a:gd name="T31" fmla="*/ 0 h 14"/>
                  <a:gd name="T32" fmla="*/ 10 w 16"/>
                  <a:gd name="T33" fmla="*/ 2 h 14"/>
                  <a:gd name="T34" fmla="*/ 10 w 16"/>
                  <a:gd name="T35" fmla="*/ 2 h 14"/>
                  <a:gd name="T36" fmla="*/ 14 w 16"/>
                  <a:gd name="T37" fmla="*/ 4 h 14"/>
                  <a:gd name="T38" fmla="*/ 16 w 16"/>
                  <a:gd name="T39" fmla="*/ 10 h 14"/>
                  <a:gd name="T40" fmla="*/ 16 w 16"/>
                  <a:gd name="T4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4">
                    <a:moveTo>
                      <a:pt x="16" y="10"/>
                    </a:moveTo>
                    <a:lnTo>
                      <a:pt x="16" y="10"/>
                    </a:lnTo>
                    <a:lnTo>
                      <a:pt x="16" y="14"/>
                    </a:lnTo>
                    <a:lnTo>
                      <a:pt x="16" y="14"/>
                    </a:lnTo>
                    <a:lnTo>
                      <a:pt x="10" y="12"/>
                    </a:lnTo>
                    <a:lnTo>
                      <a:pt x="8" y="10"/>
                    </a:lnTo>
                    <a:lnTo>
                      <a:pt x="6" y="12"/>
                    </a:lnTo>
                    <a:lnTo>
                      <a:pt x="6" y="12"/>
                    </a:lnTo>
                    <a:lnTo>
                      <a:pt x="4" y="14"/>
                    </a:lnTo>
                    <a:lnTo>
                      <a:pt x="2" y="12"/>
                    </a:lnTo>
                    <a:lnTo>
                      <a:pt x="0" y="6"/>
                    </a:lnTo>
                    <a:lnTo>
                      <a:pt x="0" y="6"/>
                    </a:lnTo>
                    <a:lnTo>
                      <a:pt x="0" y="6"/>
                    </a:lnTo>
                    <a:lnTo>
                      <a:pt x="2" y="0"/>
                    </a:lnTo>
                    <a:lnTo>
                      <a:pt x="4" y="0"/>
                    </a:lnTo>
                    <a:lnTo>
                      <a:pt x="4" y="0"/>
                    </a:lnTo>
                    <a:lnTo>
                      <a:pt x="10" y="2"/>
                    </a:lnTo>
                    <a:lnTo>
                      <a:pt x="10" y="2"/>
                    </a:lnTo>
                    <a:lnTo>
                      <a:pt x="14" y="4"/>
                    </a:lnTo>
                    <a:lnTo>
                      <a:pt x="16" y="10"/>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7" name="Freeform 2640">
                <a:extLst>
                  <a:ext uri="{FF2B5EF4-FFF2-40B4-BE49-F238E27FC236}">
                    <a16:creationId xmlns:a16="http://schemas.microsoft.com/office/drawing/2014/main" id="{86F88ABC-3488-252F-0FED-F318B6F0174C}"/>
                  </a:ext>
                </a:extLst>
              </p:cNvPr>
              <p:cNvSpPr>
                <a:spLocks/>
              </p:cNvSpPr>
              <p:nvPr/>
            </p:nvSpPr>
            <p:spPr bwMode="auto">
              <a:xfrm>
                <a:off x="5768" y="2660"/>
                <a:ext cx="6" cy="10"/>
              </a:xfrm>
              <a:custGeom>
                <a:avLst/>
                <a:gdLst>
                  <a:gd name="T0" fmla="*/ 6 w 6"/>
                  <a:gd name="T1" fmla="*/ 8 h 10"/>
                  <a:gd name="T2" fmla="*/ 6 w 6"/>
                  <a:gd name="T3" fmla="*/ 8 h 10"/>
                  <a:gd name="T4" fmla="*/ 4 w 6"/>
                  <a:gd name="T5" fmla="*/ 10 h 10"/>
                  <a:gd name="T6" fmla="*/ 2 w 6"/>
                  <a:gd name="T7" fmla="*/ 10 h 10"/>
                  <a:gd name="T8" fmla="*/ 2 w 6"/>
                  <a:gd name="T9" fmla="*/ 10 h 10"/>
                  <a:gd name="T10" fmla="*/ 0 w 6"/>
                  <a:gd name="T11" fmla="*/ 2 h 10"/>
                  <a:gd name="T12" fmla="*/ 0 w 6"/>
                  <a:gd name="T13" fmla="*/ 2 h 10"/>
                  <a:gd name="T14" fmla="*/ 4 w 6"/>
                  <a:gd name="T15" fmla="*/ 0 h 10"/>
                  <a:gd name="T16" fmla="*/ 4 w 6"/>
                  <a:gd name="T17" fmla="*/ 0 h 10"/>
                  <a:gd name="T18" fmla="*/ 6 w 6"/>
                  <a:gd name="T19" fmla="*/ 8 h 10"/>
                  <a:gd name="T20" fmla="*/ 6 w 6"/>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8"/>
                    </a:moveTo>
                    <a:lnTo>
                      <a:pt x="6" y="8"/>
                    </a:lnTo>
                    <a:lnTo>
                      <a:pt x="4" y="10"/>
                    </a:lnTo>
                    <a:lnTo>
                      <a:pt x="2" y="10"/>
                    </a:lnTo>
                    <a:lnTo>
                      <a:pt x="2" y="10"/>
                    </a:lnTo>
                    <a:lnTo>
                      <a:pt x="0" y="2"/>
                    </a:lnTo>
                    <a:lnTo>
                      <a:pt x="0" y="2"/>
                    </a:lnTo>
                    <a:lnTo>
                      <a:pt x="4" y="0"/>
                    </a:lnTo>
                    <a:lnTo>
                      <a:pt x="4" y="0"/>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8" name="Freeform 2641">
                <a:extLst>
                  <a:ext uri="{FF2B5EF4-FFF2-40B4-BE49-F238E27FC236}">
                    <a16:creationId xmlns:a16="http://schemas.microsoft.com/office/drawing/2014/main" id="{B216B7F5-A76B-56DF-4763-443608BD9E07}"/>
                  </a:ext>
                </a:extLst>
              </p:cNvPr>
              <p:cNvSpPr>
                <a:spLocks/>
              </p:cNvSpPr>
              <p:nvPr/>
            </p:nvSpPr>
            <p:spPr bwMode="auto">
              <a:xfrm>
                <a:off x="5890" y="2660"/>
                <a:ext cx="36" cy="47"/>
              </a:xfrm>
              <a:custGeom>
                <a:avLst/>
                <a:gdLst>
                  <a:gd name="T0" fmla="*/ 24 w 36"/>
                  <a:gd name="T1" fmla="*/ 45 h 47"/>
                  <a:gd name="T2" fmla="*/ 24 w 36"/>
                  <a:gd name="T3" fmla="*/ 45 h 47"/>
                  <a:gd name="T4" fmla="*/ 18 w 36"/>
                  <a:gd name="T5" fmla="*/ 47 h 47"/>
                  <a:gd name="T6" fmla="*/ 12 w 36"/>
                  <a:gd name="T7" fmla="*/ 47 h 47"/>
                  <a:gd name="T8" fmla="*/ 6 w 36"/>
                  <a:gd name="T9" fmla="*/ 43 h 47"/>
                  <a:gd name="T10" fmla="*/ 0 w 36"/>
                  <a:gd name="T11" fmla="*/ 37 h 47"/>
                  <a:gd name="T12" fmla="*/ 0 w 36"/>
                  <a:gd name="T13" fmla="*/ 37 h 47"/>
                  <a:gd name="T14" fmla="*/ 0 w 36"/>
                  <a:gd name="T15" fmla="*/ 30 h 47"/>
                  <a:gd name="T16" fmla="*/ 0 w 36"/>
                  <a:gd name="T17" fmla="*/ 30 h 47"/>
                  <a:gd name="T18" fmla="*/ 0 w 36"/>
                  <a:gd name="T19" fmla="*/ 24 h 47"/>
                  <a:gd name="T20" fmla="*/ 2 w 36"/>
                  <a:gd name="T21" fmla="*/ 22 h 47"/>
                  <a:gd name="T22" fmla="*/ 2 w 36"/>
                  <a:gd name="T23" fmla="*/ 22 h 47"/>
                  <a:gd name="T24" fmla="*/ 2 w 36"/>
                  <a:gd name="T25" fmla="*/ 22 h 47"/>
                  <a:gd name="T26" fmla="*/ 6 w 36"/>
                  <a:gd name="T27" fmla="*/ 16 h 47"/>
                  <a:gd name="T28" fmla="*/ 10 w 36"/>
                  <a:gd name="T29" fmla="*/ 16 h 47"/>
                  <a:gd name="T30" fmla="*/ 14 w 36"/>
                  <a:gd name="T31" fmla="*/ 20 h 47"/>
                  <a:gd name="T32" fmla="*/ 18 w 36"/>
                  <a:gd name="T33" fmla="*/ 28 h 47"/>
                  <a:gd name="T34" fmla="*/ 18 w 36"/>
                  <a:gd name="T35" fmla="*/ 28 h 47"/>
                  <a:gd name="T36" fmla="*/ 16 w 36"/>
                  <a:gd name="T37" fmla="*/ 22 h 47"/>
                  <a:gd name="T38" fmla="*/ 14 w 36"/>
                  <a:gd name="T39" fmla="*/ 18 h 47"/>
                  <a:gd name="T40" fmla="*/ 8 w 36"/>
                  <a:gd name="T41" fmla="*/ 12 h 47"/>
                  <a:gd name="T42" fmla="*/ 8 w 36"/>
                  <a:gd name="T43" fmla="*/ 12 h 47"/>
                  <a:gd name="T44" fmla="*/ 8 w 36"/>
                  <a:gd name="T45" fmla="*/ 8 h 47"/>
                  <a:gd name="T46" fmla="*/ 8 w 36"/>
                  <a:gd name="T47" fmla="*/ 8 h 47"/>
                  <a:gd name="T48" fmla="*/ 10 w 36"/>
                  <a:gd name="T49" fmla="*/ 4 h 47"/>
                  <a:gd name="T50" fmla="*/ 12 w 36"/>
                  <a:gd name="T51" fmla="*/ 2 h 47"/>
                  <a:gd name="T52" fmla="*/ 12 w 36"/>
                  <a:gd name="T53" fmla="*/ 2 h 47"/>
                  <a:gd name="T54" fmla="*/ 14 w 36"/>
                  <a:gd name="T55" fmla="*/ 0 h 47"/>
                  <a:gd name="T56" fmla="*/ 14 w 36"/>
                  <a:gd name="T57" fmla="*/ 0 h 47"/>
                  <a:gd name="T58" fmla="*/ 16 w 36"/>
                  <a:gd name="T59" fmla="*/ 2 h 47"/>
                  <a:gd name="T60" fmla="*/ 18 w 36"/>
                  <a:gd name="T61" fmla="*/ 4 h 47"/>
                  <a:gd name="T62" fmla="*/ 22 w 36"/>
                  <a:gd name="T63" fmla="*/ 8 h 47"/>
                  <a:gd name="T64" fmla="*/ 22 w 36"/>
                  <a:gd name="T65" fmla="*/ 8 h 47"/>
                  <a:gd name="T66" fmla="*/ 22 w 36"/>
                  <a:gd name="T67" fmla="*/ 12 h 47"/>
                  <a:gd name="T68" fmla="*/ 24 w 36"/>
                  <a:gd name="T69" fmla="*/ 16 h 47"/>
                  <a:gd name="T70" fmla="*/ 26 w 36"/>
                  <a:gd name="T71" fmla="*/ 20 h 47"/>
                  <a:gd name="T72" fmla="*/ 28 w 36"/>
                  <a:gd name="T73" fmla="*/ 20 h 47"/>
                  <a:gd name="T74" fmla="*/ 28 w 36"/>
                  <a:gd name="T75" fmla="*/ 20 h 47"/>
                  <a:gd name="T76" fmla="*/ 32 w 36"/>
                  <a:gd name="T77" fmla="*/ 28 h 47"/>
                  <a:gd name="T78" fmla="*/ 36 w 36"/>
                  <a:gd name="T79" fmla="*/ 37 h 47"/>
                  <a:gd name="T80" fmla="*/ 36 w 36"/>
                  <a:gd name="T81" fmla="*/ 37 h 47"/>
                  <a:gd name="T82" fmla="*/ 36 w 36"/>
                  <a:gd name="T83" fmla="*/ 43 h 47"/>
                  <a:gd name="T84" fmla="*/ 34 w 36"/>
                  <a:gd name="T85" fmla="*/ 45 h 47"/>
                  <a:gd name="T86" fmla="*/ 32 w 36"/>
                  <a:gd name="T87" fmla="*/ 45 h 47"/>
                  <a:gd name="T88" fmla="*/ 32 w 36"/>
                  <a:gd name="T89" fmla="*/ 45 h 47"/>
                  <a:gd name="T90" fmla="*/ 32 w 36"/>
                  <a:gd name="T91" fmla="*/ 45 h 47"/>
                  <a:gd name="T92" fmla="*/ 28 w 36"/>
                  <a:gd name="T93" fmla="*/ 43 h 47"/>
                  <a:gd name="T94" fmla="*/ 26 w 36"/>
                  <a:gd name="T95" fmla="*/ 43 h 47"/>
                  <a:gd name="T96" fmla="*/ 24 w 36"/>
                  <a:gd name="T97" fmla="*/ 45 h 47"/>
                  <a:gd name="T98" fmla="*/ 24 w 36"/>
                  <a:gd name="T99"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47">
                    <a:moveTo>
                      <a:pt x="24" y="45"/>
                    </a:moveTo>
                    <a:lnTo>
                      <a:pt x="24" y="45"/>
                    </a:lnTo>
                    <a:lnTo>
                      <a:pt x="18" y="47"/>
                    </a:lnTo>
                    <a:lnTo>
                      <a:pt x="12" y="47"/>
                    </a:lnTo>
                    <a:lnTo>
                      <a:pt x="6" y="43"/>
                    </a:lnTo>
                    <a:lnTo>
                      <a:pt x="0" y="37"/>
                    </a:lnTo>
                    <a:lnTo>
                      <a:pt x="0" y="37"/>
                    </a:lnTo>
                    <a:lnTo>
                      <a:pt x="0" y="30"/>
                    </a:lnTo>
                    <a:lnTo>
                      <a:pt x="0" y="30"/>
                    </a:lnTo>
                    <a:lnTo>
                      <a:pt x="0" y="24"/>
                    </a:lnTo>
                    <a:lnTo>
                      <a:pt x="2" y="22"/>
                    </a:lnTo>
                    <a:lnTo>
                      <a:pt x="2" y="22"/>
                    </a:lnTo>
                    <a:lnTo>
                      <a:pt x="2" y="22"/>
                    </a:lnTo>
                    <a:lnTo>
                      <a:pt x="6" y="16"/>
                    </a:lnTo>
                    <a:lnTo>
                      <a:pt x="10" y="16"/>
                    </a:lnTo>
                    <a:lnTo>
                      <a:pt x="14" y="20"/>
                    </a:lnTo>
                    <a:lnTo>
                      <a:pt x="18" y="28"/>
                    </a:lnTo>
                    <a:lnTo>
                      <a:pt x="18" y="28"/>
                    </a:lnTo>
                    <a:lnTo>
                      <a:pt x="16" y="22"/>
                    </a:lnTo>
                    <a:lnTo>
                      <a:pt x="14" y="18"/>
                    </a:lnTo>
                    <a:lnTo>
                      <a:pt x="8" y="12"/>
                    </a:lnTo>
                    <a:lnTo>
                      <a:pt x="8" y="12"/>
                    </a:lnTo>
                    <a:lnTo>
                      <a:pt x="8" y="8"/>
                    </a:lnTo>
                    <a:lnTo>
                      <a:pt x="8" y="8"/>
                    </a:lnTo>
                    <a:lnTo>
                      <a:pt x="10" y="4"/>
                    </a:lnTo>
                    <a:lnTo>
                      <a:pt x="12" y="2"/>
                    </a:lnTo>
                    <a:lnTo>
                      <a:pt x="12" y="2"/>
                    </a:lnTo>
                    <a:lnTo>
                      <a:pt x="14" y="0"/>
                    </a:lnTo>
                    <a:lnTo>
                      <a:pt x="14" y="0"/>
                    </a:lnTo>
                    <a:lnTo>
                      <a:pt x="16" y="2"/>
                    </a:lnTo>
                    <a:lnTo>
                      <a:pt x="18" y="4"/>
                    </a:lnTo>
                    <a:lnTo>
                      <a:pt x="22" y="8"/>
                    </a:lnTo>
                    <a:lnTo>
                      <a:pt x="22" y="8"/>
                    </a:lnTo>
                    <a:lnTo>
                      <a:pt x="22" y="12"/>
                    </a:lnTo>
                    <a:lnTo>
                      <a:pt x="24" y="16"/>
                    </a:lnTo>
                    <a:lnTo>
                      <a:pt x="26" y="20"/>
                    </a:lnTo>
                    <a:lnTo>
                      <a:pt x="28" y="20"/>
                    </a:lnTo>
                    <a:lnTo>
                      <a:pt x="28" y="20"/>
                    </a:lnTo>
                    <a:lnTo>
                      <a:pt x="32" y="28"/>
                    </a:lnTo>
                    <a:lnTo>
                      <a:pt x="36" y="37"/>
                    </a:lnTo>
                    <a:lnTo>
                      <a:pt x="36" y="37"/>
                    </a:lnTo>
                    <a:lnTo>
                      <a:pt x="36" y="43"/>
                    </a:lnTo>
                    <a:lnTo>
                      <a:pt x="34" y="45"/>
                    </a:lnTo>
                    <a:lnTo>
                      <a:pt x="32" y="45"/>
                    </a:lnTo>
                    <a:lnTo>
                      <a:pt x="32" y="45"/>
                    </a:lnTo>
                    <a:lnTo>
                      <a:pt x="32" y="45"/>
                    </a:lnTo>
                    <a:lnTo>
                      <a:pt x="28" y="43"/>
                    </a:lnTo>
                    <a:lnTo>
                      <a:pt x="26" y="43"/>
                    </a:lnTo>
                    <a:lnTo>
                      <a:pt x="24" y="45"/>
                    </a:lnTo>
                    <a:lnTo>
                      <a:pt x="2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9" name="Freeform 2642">
                <a:extLst>
                  <a:ext uri="{FF2B5EF4-FFF2-40B4-BE49-F238E27FC236}">
                    <a16:creationId xmlns:a16="http://schemas.microsoft.com/office/drawing/2014/main" id="{E5295D89-AB2C-539F-8CFB-886DED6618BC}"/>
                  </a:ext>
                </a:extLst>
              </p:cNvPr>
              <p:cNvSpPr>
                <a:spLocks/>
              </p:cNvSpPr>
              <p:nvPr/>
            </p:nvSpPr>
            <p:spPr bwMode="auto">
              <a:xfrm>
                <a:off x="5902" y="2646"/>
                <a:ext cx="46" cy="53"/>
              </a:xfrm>
              <a:custGeom>
                <a:avLst/>
                <a:gdLst>
                  <a:gd name="T0" fmla="*/ 2 w 46"/>
                  <a:gd name="T1" fmla="*/ 18 h 53"/>
                  <a:gd name="T2" fmla="*/ 2 w 46"/>
                  <a:gd name="T3" fmla="*/ 18 h 53"/>
                  <a:gd name="T4" fmla="*/ 0 w 46"/>
                  <a:gd name="T5" fmla="*/ 18 h 53"/>
                  <a:gd name="T6" fmla="*/ 0 w 46"/>
                  <a:gd name="T7" fmla="*/ 18 h 53"/>
                  <a:gd name="T8" fmla="*/ 0 w 46"/>
                  <a:gd name="T9" fmla="*/ 10 h 53"/>
                  <a:gd name="T10" fmla="*/ 0 w 46"/>
                  <a:gd name="T11" fmla="*/ 8 h 53"/>
                  <a:gd name="T12" fmla="*/ 4 w 46"/>
                  <a:gd name="T13" fmla="*/ 4 h 53"/>
                  <a:gd name="T14" fmla="*/ 4 w 46"/>
                  <a:gd name="T15" fmla="*/ 4 h 53"/>
                  <a:gd name="T16" fmla="*/ 8 w 46"/>
                  <a:gd name="T17" fmla="*/ 4 h 53"/>
                  <a:gd name="T18" fmla="*/ 10 w 46"/>
                  <a:gd name="T19" fmla="*/ 6 h 53"/>
                  <a:gd name="T20" fmla="*/ 10 w 46"/>
                  <a:gd name="T21" fmla="*/ 6 h 53"/>
                  <a:gd name="T22" fmla="*/ 12 w 46"/>
                  <a:gd name="T23" fmla="*/ 8 h 53"/>
                  <a:gd name="T24" fmla="*/ 14 w 46"/>
                  <a:gd name="T25" fmla="*/ 8 h 53"/>
                  <a:gd name="T26" fmla="*/ 16 w 46"/>
                  <a:gd name="T27" fmla="*/ 4 h 53"/>
                  <a:gd name="T28" fmla="*/ 16 w 46"/>
                  <a:gd name="T29" fmla="*/ 4 h 53"/>
                  <a:gd name="T30" fmla="*/ 20 w 46"/>
                  <a:gd name="T31" fmla="*/ 0 h 53"/>
                  <a:gd name="T32" fmla="*/ 22 w 46"/>
                  <a:gd name="T33" fmla="*/ 2 h 53"/>
                  <a:gd name="T34" fmla="*/ 28 w 46"/>
                  <a:gd name="T35" fmla="*/ 10 h 53"/>
                  <a:gd name="T36" fmla="*/ 28 w 46"/>
                  <a:gd name="T37" fmla="*/ 10 h 53"/>
                  <a:gd name="T38" fmla="*/ 28 w 46"/>
                  <a:gd name="T39" fmla="*/ 16 h 53"/>
                  <a:gd name="T40" fmla="*/ 24 w 46"/>
                  <a:gd name="T41" fmla="*/ 20 h 53"/>
                  <a:gd name="T42" fmla="*/ 24 w 46"/>
                  <a:gd name="T43" fmla="*/ 20 h 53"/>
                  <a:gd name="T44" fmla="*/ 36 w 46"/>
                  <a:gd name="T45" fmla="*/ 28 h 53"/>
                  <a:gd name="T46" fmla="*/ 40 w 46"/>
                  <a:gd name="T47" fmla="*/ 28 h 53"/>
                  <a:gd name="T48" fmla="*/ 44 w 46"/>
                  <a:gd name="T49" fmla="*/ 24 h 53"/>
                  <a:gd name="T50" fmla="*/ 44 w 46"/>
                  <a:gd name="T51" fmla="*/ 24 h 53"/>
                  <a:gd name="T52" fmla="*/ 46 w 46"/>
                  <a:gd name="T53" fmla="*/ 28 h 53"/>
                  <a:gd name="T54" fmla="*/ 44 w 46"/>
                  <a:gd name="T55" fmla="*/ 32 h 53"/>
                  <a:gd name="T56" fmla="*/ 44 w 46"/>
                  <a:gd name="T57" fmla="*/ 32 h 53"/>
                  <a:gd name="T58" fmla="*/ 40 w 46"/>
                  <a:gd name="T59" fmla="*/ 32 h 53"/>
                  <a:gd name="T60" fmla="*/ 36 w 46"/>
                  <a:gd name="T61" fmla="*/ 34 h 53"/>
                  <a:gd name="T62" fmla="*/ 32 w 46"/>
                  <a:gd name="T63" fmla="*/ 42 h 53"/>
                  <a:gd name="T64" fmla="*/ 28 w 46"/>
                  <a:gd name="T65" fmla="*/ 51 h 53"/>
                  <a:gd name="T66" fmla="*/ 28 w 46"/>
                  <a:gd name="T67" fmla="*/ 51 h 53"/>
                  <a:gd name="T68" fmla="*/ 28 w 46"/>
                  <a:gd name="T69" fmla="*/ 53 h 53"/>
                  <a:gd name="T70" fmla="*/ 28 w 46"/>
                  <a:gd name="T71" fmla="*/ 51 h 53"/>
                  <a:gd name="T72" fmla="*/ 28 w 46"/>
                  <a:gd name="T73" fmla="*/ 51 h 53"/>
                  <a:gd name="T74" fmla="*/ 24 w 46"/>
                  <a:gd name="T75" fmla="*/ 40 h 53"/>
                  <a:gd name="T76" fmla="*/ 24 w 46"/>
                  <a:gd name="T77" fmla="*/ 40 h 53"/>
                  <a:gd name="T78" fmla="*/ 22 w 46"/>
                  <a:gd name="T79" fmla="*/ 42 h 53"/>
                  <a:gd name="T80" fmla="*/ 22 w 46"/>
                  <a:gd name="T81" fmla="*/ 40 h 53"/>
                  <a:gd name="T82" fmla="*/ 20 w 46"/>
                  <a:gd name="T83" fmla="*/ 34 h 53"/>
                  <a:gd name="T84" fmla="*/ 20 w 46"/>
                  <a:gd name="T85" fmla="*/ 34 h 53"/>
                  <a:gd name="T86" fmla="*/ 22 w 46"/>
                  <a:gd name="T87" fmla="*/ 30 h 53"/>
                  <a:gd name="T88" fmla="*/ 22 w 46"/>
                  <a:gd name="T89" fmla="*/ 30 h 53"/>
                  <a:gd name="T90" fmla="*/ 20 w 46"/>
                  <a:gd name="T91" fmla="*/ 30 h 53"/>
                  <a:gd name="T92" fmla="*/ 18 w 46"/>
                  <a:gd name="T93" fmla="*/ 30 h 53"/>
                  <a:gd name="T94" fmla="*/ 18 w 46"/>
                  <a:gd name="T95" fmla="*/ 30 h 53"/>
                  <a:gd name="T96" fmla="*/ 14 w 46"/>
                  <a:gd name="T97" fmla="*/ 28 h 53"/>
                  <a:gd name="T98" fmla="*/ 10 w 46"/>
                  <a:gd name="T99" fmla="*/ 24 h 53"/>
                  <a:gd name="T100" fmla="*/ 10 w 46"/>
                  <a:gd name="T101" fmla="*/ 24 h 53"/>
                  <a:gd name="T102" fmla="*/ 8 w 46"/>
                  <a:gd name="T103" fmla="*/ 22 h 53"/>
                  <a:gd name="T104" fmla="*/ 6 w 46"/>
                  <a:gd name="T105" fmla="*/ 18 h 53"/>
                  <a:gd name="T106" fmla="*/ 4 w 46"/>
                  <a:gd name="T107" fmla="*/ 16 h 53"/>
                  <a:gd name="T108" fmla="*/ 2 w 46"/>
                  <a:gd name="T109" fmla="*/ 18 h 53"/>
                  <a:gd name="T110" fmla="*/ 2 w 46"/>
                  <a:gd name="T111"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53">
                    <a:moveTo>
                      <a:pt x="2" y="18"/>
                    </a:moveTo>
                    <a:lnTo>
                      <a:pt x="2" y="18"/>
                    </a:lnTo>
                    <a:lnTo>
                      <a:pt x="0" y="18"/>
                    </a:lnTo>
                    <a:lnTo>
                      <a:pt x="0" y="18"/>
                    </a:lnTo>
                    <a:lnTo>
                      <a:pt x="0" y="10"/>
                    </a:lnTo>
                    <a:lnTo>
                      <a:pt x="0" y="8"/>
                    </a:lnTo>
                    <a:lnTo>
                      <a:pt x="4" y="4"/>
                    </a:lnTo>
                    <a:lnTo>
                      <a:pt x="4" y="4"/>
                    </a:lnTo>
                    <a:lnTo>
                      <a:pt x="8" y="4"/>
                    </a:lnTo>
                    <a:lnTo>
                      <a:pt x="10" y="6"/>
                    </a:lnTo>
                    <a:lnTo>
                      <a:pt x="10" y="6"/>
                    </a:lnTo>
                    <a:lnTo>
                      <a:pt x="12" y="8"/>
                    </a:lnTo>
                    <a:lnTo>
                      <a:pt x="14" y="8"/>
                    </a:lnTo>
                    <a:lnTo>
                      <a:pt x="16" y="4"/>
                    </a:lnTo>
                    <a:lnTo>
                      <a:pt x="16" y="4"/>
                    </a:lnTo>
                    <a:lnTo>
                      <a:pt x="20" y="0"/>
                    </a:lnTo>
                    <a:lnTo>
                      <a:pt x="22" y="2"/>
                    </a:lnTo>
                    <a:lnTo>
                      <a:pt x="28" y="10"/>
                    </a:lnTo>
                    <a:lnTo>
                      <a:pt x="28" y="10"/>
                    </a:lnTo>
                    <a:lnTo>
                      <a:pt x="28" y="16"/>
                    </a:lnTo>
                    <a:lnTo>
                      <a:pt x="24" y="20"/>
                    </a:lnTo>
                    <a:lnTo>
                      <a:pt x="24" y="20"/>
                    </a:lnTo>
                    <a:lnTo>
                      <a:pt x="36" y="28"/>
                    </a:lnTo>
                    <a:lnTo>
                      <a:pt x="40" y="28"/>
                    </a:lnTo>
                    <a:lnTo>
                      <a:pt x="44" y="24"/>
                    </a:lnTo>
                    <a:lnTo>
                      <a:pt x="44" y="24"/>
                    </a:lnTo>
                    <a:lnTo>
                      <a:pt x="46" y="28"/>
                    </a:lnTo>
                    <a:lnTo>
                      <a:pt x="44" y="32"/>
                    </a:lnTo>
                    <a:lnTo>
                      <a:pt x="44" y="32"/>
                    </a:lnTo>
                    <a:lnTo>
                      <a:pt x="40" y="32"/>
                    </a:lnTo>
                    <a:lnTo>
                      <a:pt x="36" y="34"/>
                    </a:lnTo>
                    <a:lnTo>
                      <a:pt x="32" y="42"/>
                    </a:lnTo>
                    <a:lnTo>
                      <a:pt x="28" y="51"/>
                    </a:lnTo>
                    <a:lnTo>
                      <a:pt x="28" y="51"/>
                    </a:lnTo>
                    <a:lnTo>
                      <a:pt x="28" y="53"/>
                    </a:lnTo>
                    <a:lnTo>
                      <a:pt x="28" y="51"/>
                    </a:lnTo>
                    <a:lnTo>
                      <a:pt x="28" y="51"/>
                    </a:lnTo>
                    <a:lnTo>
                      <a:pt x="24" y="40"/>
                    </a:lnTo>
                    <a:lnTo>
                      <a:pt x="24" y="40"/>
                    </a:lnTo>
                    <a:lnTo>
                      <a:pt x="22" y="42"/>
                    </a:lnTo>
                    <a:lnTo>
                      <a:pt x="22" y="40"/>
                    </a:lnTo>
                    <a:lnTo>
                      <a:pt x="20" y="34"/>
                    </a:lnTo>
                    <a:lnTo>
                      <a:pt x="20" y="34"/>
                    </a:lnTo>
                    <a:lnTo>
                      <a:pt x="22" y="30"/>
                    </a:lnTo>
                    <a:lnTo>
                      <a:pt x="22" y="30"/>
                    </a:lnTo>
                    <a:lnTo>
                      <a:pt x="20" y="30"/>
                    </a:lnTo>
                    <a:lnTo>
                      <a:pt x="18" y="30"/>
                    </a:lnTo>
                    <a:lnTo>
                      <a:pt x="18" y="30"/>
                    </a:lnTo>
                    <a:lnTo>
                      <a:pt x="14" y="28"/>
                    </a:lnTo>
                    <a:lnTo>
                      <a:pt x="10" y="24"/>
                    </a:lnTo>
                    <a:lnTo>
                      <a:pt x="10" y="24"/>
                    </a:lnTo>
                    <a:lnTo>
                      <a:pt x="8" y="22"/>
                    </a:lnTo>
                    <a:lnTo>
                      <a:pt x="6" y="18"/>
                    </a:lnTo>
                    <a:lnTo>
                      <a:pt x="4" y="16"/>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0" name="Freeform 2643">
                <a:extLst>
                  <a:ext uri="{FF2B5EF4-FFF2-40B4-BE49-F238E27FC236}">
                    <a16:creationId xmlns:a16="http://schemas.microsoft.com/office/drawing/2014/main" id="{A716D010-BF15-073D-C347-AD787AB8743B}"/>
                  </a:ext>
                </a:extLst>
              </p:cNvPr>
              <p:cNvSpPr>
                <a:spLocks/>
              </p:cNvSpPr>
              <p:nvPr/>
            </p:nvSpPr>
            <p:spPr bwMode="auto">
              <a:xfrm>
                <a:off x="5938" y="2686"/>
                <a:ext cx="18" cy="33"/>
              </a:xfrm>
              <a:custGeom>
                <a:avLst/>
                <a:gdLst>
                  <a:gd name="T0" fmla="*/ 16 w 18"/>
                  <a:gd name="T1" fmla="*/ 0 h 33"/>
                  <a:gd name="T2" fmla="*/ 16 w 18"/>
                  <a:gd name="T3" fmla="*/ 0 h 33"/>
                  <a:gd name="T4" fmla="*/ 18 w 18"/>
                  <a:gd name="T5" fmla="*/ 4 h 33"/>
                  <a:gd name="T6" fmla="*/ 18 w 18"/>
                  <a:gd name="T7" fmla="*/ 4 h 33"/>
                  <a:gd name="T8" fmla="*/ 18 w 18"/>
                  <a:gd name="T9" fmla="*/ 9 h 33"/>
                  <a:gd name="T10" fmla="*/ 16 w 18"/>
                  <a:gd name="T11" fmla="*/ 11 h 33"/>
                  <a:gd name="T12" fmla="*/ 16 w 18"/>
                  <a:gd name="T13" fmla="*/ 11 h 33"/>
                  <a:gd name="T14" fmla="*/ 16 w 18"/>
                  <a:gd name="T15" fmla="*/ 13 h 33"/>
                  <a:gd name="T16" fmla="*/ 14 w 18"/>
                  <a:gd name="T17" fmla="*/ 15 h 33"/>
                  <a:gd name="T18" fmla="*/ 16 w 18"/>
                  <a:gd name="T19" fmla="*/ 21 h 33"/>
                  <a:gd name="T20" fmla="*/ 16 w 18"/>
                  <a:gd name="T21" fmla="*/ 21 h 33"/>
                  <a:gd name="T22" fmla="*/ 14 w 18"/>
                  <a:gd name="T23" fmla="*/ 25 h 33"/>
                  <a:gd name="T24" fmla="*/ 10 w 18"/>
                  <a:gd name="T25" fmla="*/ 27 h 33"/>
                  <a:gd name="T26" fmla="*/ 6 w 18"/>
                  <a:gd name="T27" fmla="*/ 33 h 33"/>
                  <a:gd name="T28" fmla="*/ 6 w 18"/>
                  <a:gd name="T29" fmla="*/ 33 h 33"/>
                  <a:gd name="T30" fmla="*/ 0 w 18"/>
                  <a:gd name="T31" fmla="*/ 23 h 33"/>
                  <a:gd name="T32" fmla="*/ 0 w 18"/>
                  <a:gd name="T33" fmla="*/ 23 h 33"/>
                  <a:gd name="T34" fmla="*/ 2 w 18"/>
                  <a:gd name="T35" fmla="*/ 15 h 33"/>
                  <a:gd name="T36" fmla="*/ 4 w 18"/>
                  <a:gd name="T37" fmla="*/ 9 h 33"/>
                  <a:gd name="T38" fmla="*/ 4 w 18"/>
                  <a:gd name="T39" fmla="*/ 9 h 33"/>
                  <a:gd name="T40" fmla="*/ 10 w 18"/>
                  <a:gd name="T41" fmla="*/ 4 h 33"/>
                  <a:gd name="T42" fmla="*/ 10 w 18"/>
                  <a:gd name="T43" fmla="*/ 4 h 33"/>
                  <a:gd name="T44" fmla="*/ 14 w 18"/>
                  <a:gd name="T45" fmla="*/ 2 h 33"/>
                  <a:gd name="T46" fmla="*/ 16 w 18"/>
                  <a:gd name="T47" fmla="*/ 0 h 33"/>
                  <a:gd name="T48" fmla="*/ 16 w 18"/>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33">
                    <a:moveTo>
                      <a:pt x="16" y="0"/>
                    </a:moveTo>
                    <a:lnTo>
                      <a:pt x="16" y="0"/>
                    </a:lnTo>
                    <a:lnTo>
                      <a:pt x="18" y="4"/>
                    </a:lnTo>
                    <a:lnTo>
                      <a:pt x="18" y="4"/>
                    </a:lnTo>
                    <a:lnTo>
                      <a:pt x="18" y="9"/>
                    </a:lnTo>
                    <a:lnTo>
                      <a:pt x="16" y="11"/>
                    </a:lnTo>
                    <a:lnTo>
                      <a:pt x="16" y="11"/>
                    </a:lnTo>
                    <a:lnTo>
                      <a:pt x="16" y="13"/>
                    </a:lnTo>
                    <a:lnTo>
                      <a:pt x="14" y="15"/>
                    </a:lnTo>
                    <a:lnTo>
                      <a:pt x="16" y="21"/>
                    </a:lnTo>
                    <a:lnTo>
                      <a:pt x="16" y="21"/>
                    </a:lnTo>
                    <a:lnTo>
                      <a:pt x="14" y="25"/>
                    </a:lnTo>
                    <a:lnTo>
                      <a:pt x="10" y="27"/>
                    </a:lnTo>
                    <a:lnTo>
                      <a:pt x="6" y="33"/>
                    </a:lnTo>
                    <a:lnTo>
                      <a:pt x="6" y="33"/>
                    </a:lnTo>
                    <a:lnTo>
                      <a:pt x="0" y="23"/>
                    </a:lnTo>
                    <a:lnTo>
                      <a:pt x="0" y="23"/>
                    </a:lnTo>
                    <a:lnTo>
                      <a:pt x="2" y="15"/>
                    </a:lnTo>
                    <a:lnTo>
                      <a:pt x="4" y="9"/>
                    </a:lnTo>
                    <a:lnTo>
                      <a:pt x="4" y="9"/>
                    </a:lnTo>
                    <a:lnTo>
                      <a:pt x="10" y="4"/>
                    </a:lnTo>
                    <a:lnTo>
                      <a:pt x="10" y="4"/>
                    </a:lnTo>
                    <a:lnTo>
                      <a:pt x="14" y="2"/>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1" name="Freeform 2644">
                <a:extLst>
                  <a:ext uri="{FF2B5EF4-FFF2-40B4-BE49-F238E27FC236}">
                    <a16:creationId xmlns:a16="http://schemas.microsoft.com/office/drawing/2014/main" id="{32930DA2-EB8F-F2FB-4039-DC362A8033C2}"/>
                  </a:ext>
                </a:extLst>
              </p:cNvPr>
              <p:cNvSpPr>
                <a:spLocks/>
              </p:cNvSpPr>
              <p:nvPr/>
            </p:nvSpPr>
            <p:spPr bwMode="auto">
              <a:xfrm>
                <a:off x="5944" y="2699"/>
                <a:ext cx="14" cy="22"/>
              </a:xfrm>
              <a:custGeom>
                <a:avLst/>
                <a:gdLst>
                  <a:gd name="T0" fmla="*/ 0 w 14"/>
                  <a:gd name="T1" fmla="*/ 20 h 22"/>
                  <a:gd name="T2" fmla="*/ 0 w 14"/>
                  <a:gd name="T3" fmla="*/ 20 h 22"/>
                  <a:gd name="T4" fmla="*/ 2 w 14"/>
                  <a:gd name="T5" fmla="*/ 14 h 22"/>
                  <a:gd name="T6" fmla="*/ 4 w 14"/>
                  <a:gd name="T7" fmla="*/ 12 h 22"/>
                  <a:gd name="T8" fmla="*/ 6 w 14"/>
                  <a:gd name="T9" fmla="*/ 10 h 22"/>
                  <a:gd name="T10" fmla="*/ 8 w 14"/>
                  <a:gd name="T11" fmla="*/ 6 h 22"/>
                  <a:gd name="T12" fmla="*/ 8 w 14"/>
                  <a:gd name="T13" fmla="*/ 6 h 22"/>
                  <a:gd name="T14" fmla="*/ 10 w 14"/>
                  <a:gd name="T15" fmla="*/ 2 h 22"/>
                  <a:gd name="T16" fmla="*/ 12 w 14"/>
                  <a:gd name="T17" fmla="*/ 0 h 22"/>
                  <a:gd name="T18" fmla="*/ 14 w 14"/>
                  <a:gd name="T19" fmla="*/ 2 h 22"/>
                  <a:gd name="T20" fmla="*/ 14 w 14"/>
                  <a:gd name="T21" fmla="*/ 2 h 22"/>
                  <a:gd name="T22" fmla="*/ 14 w 14"/>
                  <a:gd name="T23" fmla="*/ 6 h 22"/>
                  <a:gd name="T24" fmla="*/ 14 w 14"/>
                  <a:gd name="T25" fmla="*/ 6 h 22"/>
                  <a:gd name="T26" fmla="*/ 14 w 14"/>
                  <a:gd name="T27" fmla="*/ 14 h 22"/>
                  <a:gd name="T28" fmla="*/ 12 w 14"/>
                  <a:gd name="T29" fmla="*/ 16 h 22"/>
                  <a:gd name="T30" fmla="*/ 10 w 14"/>
                  <a:gd name="T31" fmla="*/ 16 h 22"/>
                  <a:gd name="T32" fmla="*/ 8 w 14"/>
                  <a:gd name="T33" fmla="*/ 18 h 22"/>
                  <a:gd name="T34" fmla="*/ 8 w 14"/>
                  <a:gd name="T35" fmla="*/ 18 h 22"/>
                  <a:gd name="T36" fmla="*/ 4 w 14"/>
                  <a:gd name="T37" fmla="*/ 18 h 22"/>
                  <a:gd name="T38" fmla="*/ 4 w 14"/>
                  <a:gd name="T39" fmla="*/ 18 h 22"/>
                  <a:gd name="T40" fmla="*/ 2 w 14"/>
                  <a:gd name="T41" fmla="*/ 22 h 22"/>
                  <a:gd name="T42" fmla="*/ 2 w 14"/>
                  <a:gd name="T43" fmla="*/ 22 h 22"/>
                  <a:gd name="T44" fmla="*/ 0 w 14"/>
                  <a:gd name="T45" fmla="*/ 20 h 22"/>
                  <a:gd name="T46" fmla="*/ 0 w 14"/>
                  <a:gd name="T4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2">
                    <a:moveTo>
                      <a:pt x="0" y="20"/>
                    </a:moveTo>
                    <a:lnTo>
                      <a:pt x="0" y="20"/>
                    </a:lnTo>
                    <a:lnTo>
                      <a:pt x="2" y="14"/>
                    </a:lnTo>
                    <a:lnTo>
                      <a:pt x="4" y="12"/>
                    </a:lnTo>
                    <a:lnTo>
                      <a:pt x="6" y="10"/>
                    </a:lnTo>
                    <a:lnTo>
                      <a:pt x="8" y="6"/>
                    </a:lnTo>
                    <a:lnTo>
                      <a:pt x="8" y="6"/>
                    </a:lnTo>
                    <a:lnTo>
                      <a:pt x="10" y="2"/>
                    </a:lnTo>
                    <a:lnTo>
                      <a:pt x="12" y="0"/>
                    </a:lnTo>
                    <a:lnTo>
                      <a:pt x="14" y="2"/>
                    </a:lnTo>
                    <a:lnTo>
                      <a:pt x="14" y="2"/>
                    </a:lnTo>
                    <a:lnTo>
                      <a:pt x="14" y="6"/>
                    </a:lnTo>
                    <a:lnTo>
                      <a:pt x="14" y="6"/>
                    </a:lnTo>
                    <a:lnTo>
                      <a:pt x="14" y="14"/>
                    </a:lnTo>
                    <a:lnTo>
                      <a:pt x="12" y="16"/>
                    </a:lnTo>
                    <a:lnTo>
                      <a:pt x="10" y="16"/>
                    </a:lnTo>
                    <a:lnTo>
                      <a:pt x="8" y="18"/>
                    </a:lnTo>
                    <a:lnTo>
                      <a:pt x="8" y="18"/>
                    </a:lnTo>
                    <a:lnTo>
                      <a:pt x="4" y="18"/>
                    </a:lnTo>
                    <a:lnTo>
                      <a:pt x="4" y="18"/>
                    </a:lnTo>
                    <a:lnTo>
                      <a:pt x="2" y="22"/>
                    </a:lnTo>
                    <a:lnTo>
                      <a:pt x="2" y="22"/>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2" name="Freeform 2645">
                <a:extLst>
                  <a:ext uri="{FF2B5EF4-FFF2-40B4-BE49-F238E27FC236}">
                    <a16:creationId xmlns:a16="http://schemas.microsoft.com/office/drawing/2014/main" id="{4F878699-7F73-CF8F-A69D-C8504603B963}"/>
                  </a:ext>
                </a:extLst>
              </p:cNvPr>
              <p:cNvSpPr>
                <a:spLocks/>
              </p:cNvSpPr>
              <p:nvPr/>
            </p:nvSpPr>
            <p:spPr bwMode="auto">
              <a:xfrm>
                <a:off x="5952" y="2705"/>
                <a:ext cx="12" cy="12"/>
              </a:xfrm>
              <a:custGeom>
                <a:avLst/>
                <a:gdLst>
                  <a:gd name="T0" fmla="*/ 0 w 12"/>
                  <a:gd name="T1" fmla="*/ 12 h 12"/>
                  <a:gd name="T2" fmla="*/ 0 w 12"/>
                  <a:gd name="T3" fmla="*/ 12 h 12"/>
                  <a:gd name="T4" fmla="*/ 2 w 12"/>
                  <a:gd name="T5" fmla="*/ 8 h 12"/>
                  <a:gd name="T6" fmla="*/ 4 w 12"/>
                  <a:gd name="T7" fmla="*/ 8 h 12"/>
                  <a:gd name="T8" fmla="*/ 6 w 12"/>
                  <a:gd name="T9" fmla="*/ 6 h 12"/>
                  <a:gd name="T10" fmla="*/ 6 w 12"/>
                  <a:gd name="T11" fmla="*/ 0 h 12"/>
                  <a:gd name="T12" fmla="*/ 6 w 12"/>
                  <a:gd name="T13" fmla="*/ 0 h 12"/>
                  <a:gd name="T14" fmla="*/ 12 w 12"/>
                  <a:gd name="T15" fmla="*/ 12 h 12"/>
                  <a:gd name="T16" fmla="*/ 12 w 12"/>
                  <a:gd name="T17" fmla="*/ 12 h 12"/>
                  <a:gd name="T18" fmla="*/ 0 w 12"/>
                  <a:gd name="T19" fmla="*/ 12 h 12"/>
                  <a:gd name="T20" fmla="*/ 0 w 12"/>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0" y="12"/>
                    </a:moveTo>
                    <a:lnTo>
                      <a:pt x="0" y="12"/>
                    </a:lnTo>
                    <a:lnTo>
                      <a:pt x="2" y="8"/>
                    </a:lnTo>
                    <a:lnTo>
                      <a:pt x="4" y="8"/>
                    </a:lnTo>
                    <a:lnTo>
                      <a:pt x="6" y="6"/>
                    </a:lnTo>
                    <a:lnTo>
                      <a:pt x="6" y="0"/>
                    </a:lnTo>
                    <a:lnTo>
                      <a:pt x="6" y="0"/>
                    </a:lnTo>
                    <a:lnTo>
                      <a:pt x="12" y="12"/>
                    </a:lnTo>
                    <a:lnTo>
                      <a:pt x="1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3" name="Freeform 2646">
                <a:extLst>
                  <a:ext uri="{FF2B5EF4-FFF2-40B4-BE49-F238E27FC236}">
                    <a16:creationId xmlns:a16="http://schemas.microsoft.com/office/drawing/2014/main" id="{D21BB396-3201-9A54-218A-E65D1EA2C131}"/>
                  </a:ext>
                </a:extLst>
              </p:cNvPr>
              <p:cNvSpPr>
                <a:spLocks/>
              </p:cNvSpPr>
              <p:nvPr/>
            </p:nvSpPr>
            <p:spPr bwMode="auto">
              <a:xfrm>
                <a:off x="5952" y="2690"/>
                <a:ext cx="6" cy="15"/>
              </a:xfrm>
              <a:custGeom>
                <a:avLst/>
                <a:gdLst>
                  <a:gd name="T0" fmla="*/ 6 w 6"/>
                  <a:gd name="T1" fmla="*/ 11 h 15"/>
                  <a:gd name="T2" fmla="*/ 6 w 6"/>
                  <a:gd name="T3" fmla="*/ 11 h 15"/>
                  <a:gd name="T4" fmla="*/ 0 w 6"/>
                  <a:gd name="T5" fmla="*/ 15 h 15"/>
                  <a:gd name="T6" fmla="*/ 0 w 6"/>
                  <a:gd name="T7" fmla="*/ 15 h 15"/>
                  <a:gd name="T8" fmla="*/ 0 w 6"/>
                  <a:gd name="T9" fmla="*/ 9 h 15"/>
                  <a:gd name="T10" fmla="*/ 2 w 6"/>
                  <a:gd name="T11" fmla="*/ 7 h 15"/>
                  <a:gd name="T12" fmla="*/ 2 w 6"/>
                  <a:gd name="T13" fmla="*/ 2 h 15"/>
                  <a:gd name="T14" fmla="*/ 4 w 6"/>
                  <a:gd name="T15" fmla="*/ 0 h 15"/>
                  <a:gd name="T16" fmla="*/ 4 w 6"/>
                  <a:gd name="T17" fmla="*/ 0 h 15"/>
                  <a:gd name="T18" fmla="*/ 6 w 6"/>
                  <a:gd name="T19" fmla="*/ 0 h 15"/>
                  <a:gd name="T20" fmla="*/ 6 w 6"/>
                  <a:gd name="T21" fmla="*/ 2 h 15"/>
                  <a:gd name="T22" fmla="*/ 6 w 6"/>
                  <a:gd name="T23" fmla="*/ 2 h 15"/>
                  <a:gd name="T24" fmla="*/ 6 w 6"/>
                  <a:gd name="T25" fmla="*/ 11 h 15"/>
                  <a:gd name="T26" fmla="*/ 6 w 6"/>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5">
                    <a:moveTo>
                      <a:pt x="6" y="11"/>
                    </a:moveTo>
                    <a:lnTo>
                      <a:pt x="6" y="11"/>
                    </a:lnTo>
                    <a:lnTo>
                      <a:pt x="0" y="15"/>
                    </a:lnTo>
                    <a:lnTo>
                      <a:pt x="0" y="15"/>
                    </a:lnTo>
                    <a:lnTo>
                      <a:pt x="0" y="9"/>
                    </a:lnTo>
                    <a:lnTo>
                      <a:pt x="2" y="7"/>
                    </a:lnTo>
                    <a:lnTo>
                      <a:pt x="2" y="2"/>
                    </a:lnTo>
                    <a:lnTo>
                      <a:pt x="4" y="0"/>
                    </a:lnTo>
                    <a:lnTo>
                      <a:pt x="4" y="0"/>
                    </a:lnTo>
                    <a:lnTo>
                      <a:pt x="6" y="0"/>
                    </a:lnTo>
                    <a:lnTo>
                      <a:pt x="6" y="2"/>
                    </a:lnTo>
                    <a:lnTo>
                      <a:pt x="6" y="2"/>
                    </a:lnTo>
                    <a:lnTo>
                      <a:pt x="6" y="11"/>
                    </a:lnTo>
                    <a:lnTo>
                      <a:pt x="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4" name="Freeform 2647">
                <a:extLst>
                  <a:ext uri="{FF2B5EF4-FFF2-40B4-BE49-F238E27FC236}">
                    <a16:creationId xmlns:a16="http://schemas.microsoft.com/office/drawing/2014/main" id="{14C6B17E-C66D-5374-588D-A655A51C220D}"/>
                  </a:ext>
                </a:extLst>
              </p:cNvPr>
              <p:cNvSpPr>
                <a:spLocks/>
              </p:cNvSpPr>
              <p:nvPr/>
            </p:nvSpPr>
            <p:spPr bwMode="auto">
              <a:xfrm>
                <a:off x="5960" y="2682"/>
                <a:ext cx="10" cy="10"/>
              </a:xfrm>
              <a:custGeom>
                <a:avLst/>
                <a:gdLst>
                  <a:gd name="T0" fmla="*/ 10 w 10"/>
                  <a:gd name="T1" fmla="*/ 4 h 10"/>
                  <a:gd name="T2" fmla="*/ 10 w 10"/>
                  <a:gd name="T3" fmla="*/ 4 h 10"/>
                  <a:gd name="T4" fmla="*/ 6 w 10"/>
                  <a:gd name="T5" fmla="*/ 4 h 10"/>
                  <a:gd name="T6" fmla="*/ 4 w 10"/>
                  <a:gd name="T7" fmla="*/ 4 h 10"/>
                  <a:gd name="T8" fmla="*/ 2 w 10"/>
                  <a:gd name="T9" fmla="*/ 8 h 10"/>
                  <a:gd name="T10" fmla="*/ 2 w 10"/>
                  <a:gd name="T11" fmla="*/ 8 h 10"/>
                  <a:gd name="T12" fmla="*/ 2 w 10"/>
                  <a:gd name="T13" fmla="*/ 10 h 10"/>
                  <a:gd name="T14" fmla="*/ 0 w 10"/>
                  <a:gd name="T15" fmla="*/ 10 h 10"/>
                  <a:gd name="T16" fmla="*/ 0 w 10"/>
                  <a:gd name="T17" fmla="*/ 10 h 10"/>
                  <a:gd name="T18" fmla="*/ 2 w 10"/>
                  <a:gd name="T19" fmla="*/ 2 h 10"/>
                  <a:gd name="T20" fmla="*/ 4 w 10"/>
                  <a:gd name="T21" fmla="*/ 0 h 10"/>
                  <a:gd name="T22" fmla="*/ 8 w 10"/>
                  <a:gd name="T23" fmla="*/ 0 h 10"/>
                  <a:gd name="T24" fmla="*/ 10 w 10"/>
                  <a:gd name="T25" fmla="*/ 4 h 10"/>
                  <a:gd name="T26" fmla="*/ 10 w 10"/>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4"/>
                    </a:moveTo>
                    <a:lnTo>
                      <a:pt x="10" y="4"/>
                    </a:lnTo>
                    <a:lnTo>
                      <a:pt x="6" y="4"/>
                    </a:lnTo>
                    <a:lnTo>
                      <a:pt x="4" y="4"/>
                    </a:lnTo>
                    <a:lnTo>
                      <a:pt x="2" y="8"/>
                    </a:lnTo>
                    <a:lnTo>
                      <a:pt x="2" y="8"/>
                    </a:lnTo>
                    <a:lnTo>
                      <a:pt x="2" y="10"/>
                    </a:lnTo>
                    <a:lnTo>
                      <a:pt x="0" y="10"/>
                    </a:lnTo>
                    <a:lnTo>
                      <a:pt x="0" y="10"/>
                    </a:lnTo>
                    <a:lnTo>
                      <a:pt x="2" y="2"/>
                    </a:lnTo>
                    <a:lnTo>
                      <a:pt x="4"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5" name="Freeform 2648">
                <a:extLst>
                  <a:ext uri="{FF2B5EF4-FFF2-40B4-BE49-F238E27FC236}">
                    <a16:creationId xmlns:a16="http://schemas.microsoft.com/office/drawing/2014/main" id="{D9AF2C71-F25B-26DD-C751-B973B3B4B389}"/>
                  </a:ext>
                </a:extLst>
              </p:cNvPr>
              <p:cNvSpPr>
                <a:spLocks/>
              </p:cNvSpPr>
              <p:nvPr/>
            </p:nvSpPr>
            <p:spPr bwMode="auto">
              <a:xfrm>
                <a:off x="5946" y="2670"/>
                <a:ext cx="6" cy="12"/>
              </a:xfrm>
              <a:custGeom>
                <a:avLst/>
                <a:gdLst>
                  <a:gd name="T0" fmla="*/ 6 w 6"/>
                  <a:gd name="T1" fmla="*/ 12 h 12"/>
                  <a:gd name="T2" fmla="*/ 6 w 6"/>
                  <a:gd name="T3" fmla="*/ 12 h 12"/>
                  <a:gd name="T4" fmla="*/ 4 w 6"/>
                  <a:gd name="T5" fmla="*/ 12 h 12"/>
                  <a:gd name="T6" fmla="*/ 4 w 6"/>
                  <a:gd name="T7" fmla="*/ 12 h 12"/>
                  <a:gd name="T8" fmla="*/ 2 w 6"/>
                  <a:gd name="T9" fmla="*/ 8 h 12"/>
                  <a:gd name="T10" fmla="*/ 0 w 6"/>
                  <a:gd name="T11" fmla="*/ 8 h 12"/>
                  <a:gd name="T12" fmla="*/ 0 w 6"/>
                  <a:gd name="T13" fmla="*/ 8 h 12"/>
                  <a:gd name="T14" fmla="*/ 0 w 6"/>
                  <a:gd name="T15" fmla="*/ 0 h 12"/>
                  <a:gd name="T16" fmla="*/ 0 w 6"/>
                  <a:gd name="T17" fmla="*/ 0 h 12"/>
                  <a:gd name="T18" fmla="*/ 4 w 6"/>
                  <a:gd name="T19" fmla="*/ 0 h 12"/>
                  <a:gd name="T20" fmla="*/ 4 w 6"/>
                  <a:gd name="T21" fmla="*/ 0 h 12"/>
                  <a:gd name="T22" fmla="*/ 6 w 6"/>
                  <a:gd name="T23" fmla="*/ 6 h 12"/>
                  <a:gd name="T24" fmla="*/ 6 w 6"/>
                  <a:gd name="T25" fmla="*/ 12 h 12"/>
                  <a:gd name="T26" fmla="*/ 6 w 6"/>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6" y="12"/>
                    </a:moveTo>
                    <a:lnTo>
                      <a:pt x="6" y="12"/>
                    </a:lnTo>
                    <a:lnTo>
                      <a:pt x="4" y="12"/>
                    </a:lnTo>
                    <a:lnTo>
                      <a:pt x="4" y="12"/>
                    </a:lnTo>
                    <a:lnTo>
                      <a:pt x="2" y="8"/>
                    </a:lnTo>
                    <a:lnTo>
                      <a:pt x="0" y="8"/>
                    </a:lnTo>
                    <a:lnTo>
                      <a:pt x="0" y="8"/>
                    </a:lnTo>
                    <a:lnTo>
                      <a:pt x="0" y="0"/>
                    </a:lnTo>
                    <a:lnTo>
                      <a:pt x="0" y="0"/>
                    </a:lnTo>
                    <a:lnTo>
                      <a:pt x="4" y="0"/>
                    </a:lnTo>
                    <a:lnTo>
                      <a:pt x="4" y="0"/>
                    </a:lnTo>
                    <a:lnTo>
                      <a:pt x="6" y="6"/>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6" name="Freeform 2649">
                <a:extLst>
                  <a:ext uri="{FF2B5EF4-FFF2-40B4-BE49-F238E27FC236}">
                    <a16:creationId xmlns:a16="http://schemas.microsoft.com/office/drawing/2014/main" id="{92C1812F-E21D-B598-063C-1E3CE308E2DF}"/>
                  </a:ext>
                </a:extLst>
              </p:cNvPr>
              <p:cNvSpPr>
                <a:spLocks/>
              </p:cNvSpPr>
              <p:nvPr/>
            </p:nvSpPr>
            <p:spPr bwMode="auto">
              <a:xfrm>
                <a:off x="5944" y="2717"/>
                <a:ext cx="4" cy="6"/>
              </a:xfrm>
              <a:custGeom>
                <a:avLst/>
                <a:gdLst>
                  <a:gd name="T0" fmla="*/ 0 w 4"/>
                  <a:gd name="T1" fmla="*/ 2 h 6"/>
                  <a:gd name="T2" fmla="*/ 0 w 4"/>
                  <a:gd name="T3" fmla="*/ 2 h 6"/>
                  <a:gd name="T4" fmla="*/ 4 w 4"/>
                  <a:gd name="T5" fmla="*/ 0 h 6"/>
                  <a:gd name="T6" fmla="*/ 4 w 4"/>
                  <a:gd name="T7" fmla="*/ 0 h 6"/>
                  <a:gd name="T8" fmla="*/ 4 w 4"/>
                  <a:gd name="T9" fmla="*/ 6 h 6"/>
                  <a:gd name="T10" fmla="*/ 4 w 4"/>
                  <a:gd name="T11" fmla="*/ 6 h 6"/>
                  <a:gd name="T12" fmla="*/ 2 w 4"/>
                  <a:gd name="T13" fmla="*/ 6 h 6"/>
                  <a:gd name="T14" fmla="*/ 0 w 4"/>
                  <a:gd name="T15" fmla="*/ 2 h 6"/>
                  <a:gd name="T16" fmla="*/ 0 w 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2"/>
                    </a:moveTo>
                    <a:lnTo>
                      <a:pt x="0" y="2"/>
                    </a:lnTo>
                    <a:lnTo>
                      <a:pt x="4" y="0"/>
                    </a:lnTo>
                    <a:lnTo>
                      <a:pt x="4" y="0"/>
                    </a:lnTo>
                    <a:lnTo>
                      <a:pt x="4" y="6"/>
                    </a:lnTo>
                    <a:lnTo>
                      <a:pt x="4"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7" name="Freeform 2650">
                <a:extLst>
                  <a:ext uri="{FF2B5EF4-FFF2-40B4-BE49-F238E27FC236}">
                    <a16:creationId xmlns:a16="http://schemas.microsoft.com/office/drawing/2014/main" id="{93151D9B-87C8-C39F-BEB4-A3042C629B88}"/>
                  </a:ext>
                </a:extLst>
              </p:cNvPr>
              <p:cNvSpPr>
                <a:spLocks/>
              </p:cNvSpPr>
              <p:nvPr/>
            </p:nvSpPr>
            <p:spPr bwMode="auto">
              <a:xfrm>
                <a:off x="5870" y="2626"/>
                <a:ext cx="38" cy="54"/>
              </a:xfrm>
              <a:custGeom>
                <a:avLst/>
                <a:gdLst>
                  <a:gd name="T0" fmla="*/ 38 w 38"/>
                  <a:gd name="T1" fmla="*/ 26 h 54"/>
                  <a:gd name="T2" fmla="*/ 34 w 38"/>
                  <a:gd name="T3" fmla="*/ 30 h 54"/>
                  <a:gd name="T4" fmla="*/ 32 w 38"/>
                  <a:gd name="T5" fmla="*/ 38 h 54"/>
                  <a:gd name="T6" fmla="*/ 30 w 38"/>
                  <a:gd name="T7" fmla="*/ 40 h 54"/>
                  <a:gd name="T8" fmla="*/ 28 w 38"/>
                  <a:gd name="T9" fmla="*/ 42 h 54"/>
                  <a:gd name="T10" fmla="*/ 22 w 38"/>
                  <a:gd name="T11" fmla="*/ 46 h 54"/>
                  <a:gd name="T12" fmla="*/ 18 w 38"/>
                  <a:gd name="T13" fmla="*/ 38 h 54"/>
                  <a:gd name="T14" fmla="*/ 14 w 38"/>
                  <a:gd name="T15" fmla="*/ 46 h 54"/>
                  <a:gd name="T16" fmla="*/ 12 w 38"/>
                  <a:gd name="T17" fmla="*/ 54 h 54"/>
                  <a:gd name="T18" fmla="*/ 6 w 38"/>
                  <a:gd name="T19" fmla="*/ 52 h 54"/>
                  <a:gd name="T20" fmla="*/ 4 w 38"/>
                  <a:gd name="T21" fmla="*/ 48 h 54"/>
                  <a:gd name="T22" fmla="*/ 0 w 38"/>
                  <a:gd name="T23" fmla="*/ 46 h 54"/>
                  <a:gd name="T24" fmla="*/ 0 w 38"/>
                  <a:gd name="T25" fmla="*/ 38 h 54"/>
                  <a:gd name="T26" fmla="*/ 4 w 38"/>
                  <a:gd name="T27" fmla="*/ 38 h 54"/>
                  <a:gd name="T28" fmla="*/ 6 w 38"/>
                  <a:gd name="T29" fmla="*/ 36 h 54"/>
                  <a:gd name="T30" fmla="*/ 4 w 38"/>
                  <a:gd name="T31" fmla="*/ 30 h 54"/>
                  <a:gd name="T32" fmla="*/ 2 w 38"/>
                  <a:gd name="T33" fmla="*/ 24 h 54"/>
                  <a:gd name="T34" fmla="*/ 2 w 38"/>
                  <a:gd name="T35" fmla="*/ 20 h 54"/>
                  <a:gd name="T36" fmla="*/ 8 w 38"/>
                  <a:gd name="T37" fmla="*/ 16 h 54"/>
                  <a:gd name="T38" fmla="*/ 14 w 38"/>
                  <a:gd name="T39" fmla="*/ 16 h 54"/>
                  <a:gd name="T40" fmla="*/ 14 w 38"/>
                  <a:gd name="T41" fmla="*/ 16 h 54"/>
                  <a:gd name="T42" fmla="*/ 18 w 38"/>
                  <a:gd name="T43" fmla="*/ 24 h 54"/>
                  <a:gd name="T44" fmla="*/ 22 w 38"/>
                  <a:gd name="T45" fmla="*/ 22 h 54"/>
                  <a:gd name="T46" fmla="*/ 22 w 38"/>
                  <a:gd name="T47" fmla="*/ 22 h 54"/>
                  <a:gd name="T48" fmla="*/ 26 w 38"/>
                  <a:gd name="T49" fmla="*/ 28 h 54"/>
                  <a:gd name="T50" fmla="*/ 26 w 38"/>
                  <a:gd name="T51" fmla="*/ 20 h 54"/>
                  <a:gd name="T52" fmla="*/ 26 w 38"/>
                  <a:gd name="T53" fmla="*/ 14 h 54"/>
                  <a:gd name="T54" fmla="*/ 28 w 38"/>
                  <a:gd name="T55" fmla="*/ 10 h 54"/>
                  <a:gd name="T56" fmla="*/ 28 w 38"/>
                  <a:gd name="T57" fmla="*/ 4 h 54"/>
                  <a:gd name="T58" fmla="*/ 30 w 38"/>
                  <a:gd name="T59" fmla="*/ 0 h 54"/>
                  <a:gd name="T60" fmla="*/ 32 w 38"/>
                  <a:gd name="T61" fmla="*/ 2 h 54"/>
                  <a:gd name="T62" fmla="*/ 34 w 38"/>
                  <a:gd name="T63" fmla="*/ 14 h 54"/>
                  <a:gd name="T64" fmla="*/ 36 w 38"/>
                  <a:gd name="T65" fmla="*/ 22 h 54"/>
                  <a:gd name="T66" fmla="*/ 38 w 38"/>
                  <a:gd name="T6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54">
                    <a:moveTo>
                      <a:pt x="38" y="26"/>
                    </a:moveTo>
                    <a:lnTo>
                      <a:pt x="38" y="26"/>
                    </a:lnTo>
                    <a:lnTo>
                      <a:pt x="36" y="30"/>
                    </a:lnTo>
                    <a:lnTo>
                      <a:pt x="34" y="30"/>
                    </a:lnTo>
                    <a:lnTo>
                      <a:pt x="32" y="32"/>
                    </a:lnTo>
                    <a:lnTo>
                      <a:pt x="32" y="38"/>
                    </a:lnTo>
                    <a:lnTo>
                      <a:pt x="32" y="38"/>
                    </a:lnTo>
                    <a:lnTo>
                      <a:pt x="30" y="40"/>
                    </a:lnTo>
                    <a:lnTo>
                      <a:pt x="28" y="42"/>
                    </a:lnTo>
                    <a:lnTo>
                      <a:pt x="28" y="42"/>
                    </a:lnTo>
                    <a:lnTo>
                      <a:pt x="26" y="46"/>
                    </a:lnTo>
                    <a:lnTo>
                      <a:pt x="22" y="46"/>
                    </a:lnTo>
                    <a:lnTo>
                      <a:pt x="20" y="42"/>
                    </a:lnTo>
                    <a:lnTo>
                      <a:pt x="18" y="38"/>
                    </a:lnTo>
                    <a:lnTo>
                      <a:pt x="18" y="38"/>
                    </a:lnTo>
                    <a:lnTo>
                      <a:pt x="14" y="46"/>
                    </a:lnTo>
                    <a:lnTo>
                      <a:pt x="14" y="46"/>
                    </a:lnTo>
                    <a:lnTo>
                      <a:pt x="12" y="54"/>
                    </a:lnTo>
                    <a:lnTo>
                      <a:pt x="8" y="54"/>
                    </a:lnTo>
                    <a:lnTo>
                      <a:pt x="6" y="52"/>
                    </a:lnTo>
                    <a:lnTo>
                      <a:pt x="4" y="48"/>
                    </a:lnTo>
                    <a:lnTo>
                      <a:pt x="4" y="48"/>
                    </a:lnTo>
                    <a:lnTo>
                      <a:pt x="2" y="48"/>
                    </a:lnTo>
                    <a:lnTo>
                      <a:pt x="0" y="46"/>
                    </a:lnTo>
                    <a:lnTo>
                      <a:pt x="0" y="38"/>
                    </a:lnTo>
                    <a:lnTo>
                      <a:pt x="0" y="38"/>
                    </a:lnTo>
                    <a:lnTo>
                      <a:pt x="4" y="38"/>
                    </a:lnTo>
                    <a:lnTo>
                      <a:pt x="4" y="38"/>
                    </a:lnTo>
                    <a:lnTo>
                      <a:pt x="6" y="36"/>
                    </a:lnTo>
                    <a:lnTo>
                      <a:pt x="6" y="36"/>
                    </a:lnTo>
                    <a:lnTo>
                      <a:pt x="6" y="32"/>
                    </a:lnTo>
                    <a:lnTo>
                      <a:pt x="4" y="30"/>
                    </a:lnTo>
                    <a:lnTo>
                      <a:pt x="2" y="28"/>
                    </a:lnTo>
                    <a:lnTo>
                      <a:pt x="2" y="24"/>
                    </a:lnTo>
                    <a:lnTo>
                      <a:pt x="2" y="24"/>
                    </a:lnTo>
                    <a:lnTo>
                      <a:pt x="2" y="20"/>
                    </a:lnTo>
                    <a:lnTo>
                      <a:pt x="4" y="16"/>
                    </a:lnTo>
                    <a:lnTo>
                      <a:pt x="8" y="16"/>
                    </a:lnTo>
                    <a:lnTo>
                      <a:pt x="8" y="16"/>
                    </a:lnTo>
                    <a:lnTo>
                      <a:pt x="14" y="16"/>
                    </a:lnTo>
                    <a:lnTo>
                      <a:pt x="14" y="16"/>
                    </a:lnTo>
                    <a:lnTo>
                      <a:pt x="14" y="16"/>
                    </a:lnTo>
                    <a:lnTo>
                      <a:pt x="14" y="16"/>
                    </a:lnTo>
                    <a:lnTo>
                      <a:pt x="18" y="24"/>
                    </a:lnTo>
                    <a:lnTo>
                      <a:pt x="18" y="26"/>
                    </a:lnTo>
                    <a:lnTo>
                      <a:pt x="22" y="22"/>
                    </a:lnTo>
                    <a:lnTo>
                      <a:pt x="22" y="22"/>
                    </a:lnTo>
                    <a:lnTo>
                      <a:pt x="22" y="22"/>
                    </a:lnTo>
                    <a:lnTo>
                      <a:pt x="24" y="24"/>
                    </a:lnTo>
                    <a:lnTo>
                      <a:pt x="26" y="28"/>
                    </a:lnTo>
                    <a:lnTo>
                      <a:pt x="26" y="28"/>
                    </a:lnTo>
                    <a:lnTo>
                      <a:pt x="26" y="20"/>
                    </a:lnTo>
                    <a:lnTo>
                      <a:pt x="26" y="14"/>
                    </a:lnTo>
                    <a:lnTo>
                      <a:pt x="26" y="14"/>
                    </a:lnTo>
                    <a:lnTo>
                      <a:pt x="26" y="10"/>
                    </a:lnTo>
                    <a:lnTo>
                      <a:pt x="28" y="10"/>
                    </a:lnTo>
                    <a:lnTo>
                      <a:pt x="28" y="8"/>
                    </a:lnTo>
                    <a:lnTo>
                      <a:pt x="28" y="4"/>
                    </a:lnTo>
                    <a:lnTo>
                      <a:pt x="28" y="4"/>
                    </a:lnTo>
                    <a:lnTo>
                      <a:pt x="30" y="0"/>
                    </a:lnTo>
                    <a:lnTo>
                      <a:pt x="30" y="0"/>
                    </a:lnTo>
                    <a:lnTo>
                      <a:pt x="32" y="2"/>
                    </a:lnTo>
                    <a:lnTo>
                      <a:pt x="34" y="4"/>
                    </a:lnTo>
                    <a:lnTo>
                      <a:pt x="34" y="14"/>
                    </a:lnTo>
                    <a:lnTo>
                      <a:pt x="34" y="14"/>
                    </a:lnTo>
                    <a:lnTo>
                      <a:pt x="36" y="22"/>
                    </a:lnTo>
                    <a:lnTo>
                      <a:pt x="38" y="26"/>
                    </a:lnTo>
                    <a:lnTo>
                      <a:pt x="3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8" name="Freeform 2651">
                <a:extLst>
                  <a:ext uri="{FF2B5EF4-FFF2-40B4-BE49-F238E27FC236}">
                    <a16:creationId xmlns:a16="http://schemas.microsoft.com/office/drawing/2014/main" id="{8F76EFEB-4C9F-546A-44F8-B850BF7FE9F5}"/>
                  </a:ext>
                </a:extLst>
              </p:cNvPr>
              <p:cNvSpPr>
                <a:spLocks/>
              </p:cNvSpPr>
              <p:nvPr/>
            </p:nvSpPr>
            <p:spPr bwMode="auto">
              <a:xfrm>
                <a:off x="5892" y="2670"/>
                <a:ext cx="18" cy="27"/>
              </a:xfrm>
              <a:custGeom>
                <a:avLst/>
                <a:gdLst>
                  <a:gd name="T0" fmla="*/ 8 w 18"/>
                  <a:gd name="T1" fmla="*/ 0 h 27"/>
                  <a:gd name="T2" fmla="*/ 8 w 18"/>
                  <a:gd name="T3" fmla="*/ 0 h 27"/>
                  <a:gd name="T4" fmla="*/ 12 w 18"/>
                  <a:gd name="T5" fmla="*/ 6 h 27"/>
                  <a:gd name="T6" fmla="*/ 16 w 18"/>
                  <a:gd name="T7" fmla="*/ 10 h 27"/>
                  <a:gd name="T8" fmla="*/ 18 w 18"/>
                  <a:gd name="T9" fmla="*/ 16 h 27"/>
                  <a:gd name="T10" fmla="*/ 18 w 18"/>
                  <a:gd name="T11" fmla="*/ 16 h 27"/>
                  <a:gd name="T12" fmla="*/ 18 w 18"/>
                  <a:gd name="T13" fmla="*/ 20 h 27"/>
                  <a:gd name="T14" fmla="*/ 18 w 18"/>
                  <a:gd name="T15" fmla="*/ 25 h 27"/>
                  <a:gd name="T16" fmla="*/ 18 w 18"/>
                  <a:gd name="T17" fmla="*/ 25 h 27"/>
                  <a:gd name="T18" fmla="*/ 18 w 18"/>
                  <a:gd name="T19" fmla="*/ 27 h 27"/>
                  <a:gd name="T20" fmla="*/ 16 w 18"/>
                  <a:gd name="T21" fmla="*/ 22 h 27"/>
                  <a:gd name="T22" fmla="*/ 16 w 18"/>
                  <a:gd name="T23" fmla="*/ 22 h 27"/>
                  <a:gd name="T24" fmla="*/ 12 w 18"/>
                  <a:gd name="T25" fmla="*/ 16 h 27"/>
                  <a:gd name="T26" fmla="*/ 8 w 18"/>
                  <a:gd name="T27" fmla="*/ 12 h 27"/>
                  <a:gd name="T28" fmla="*/ 4 w 18"/>
                  <a:gd name="T29" fmla="*/ 10 h 27"/>
                  <a:gd name="T30" fmla="*/ 0 w 18"/>
                  <a:gd name="T31" fmla="*/ 12 h 27"/>
                  <a:gd name="T32" fmla="*/ 0 w 18"/>
                  <a:gd name="T33" fmla="*/ 12 h 27"/>
                  <a:gd name="T34" fmla="*/ 0 w 18"/>
                  <a:gd name="T35" fmla="*/ 8 h 27"/>
                  <a:gd name="T36" fmla="*/ 0 w 18"/>
                  <a:gd name="T37" fmla="*/ 8 h 27"/>
                  <a:gd name="T38" fmla="*/ 4 w 18"/>
                  <a:gd name="T39" fmla="*/ 4 h 27"/>
                  <a:gd name="T40" fmla="*/ 8 w 18"/>
                  <a:gd name="T41" fmla="*/ 0 h 27"/>
                  <a:gd name="T42" fmla="*/ 8 w 18"/>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7">
                    <a:moveTo>
                      <a:pt x="8" y="0"/>
                    </a:moveTo>
                    <a:lnTo>
                      <a:pt x="8" y="0"/>
                    </a:lnTo>
                    <a:lnTo>
                      <a:pt x="12" y="6"/>
                    </a:lnTo>
                    <a:lnTo>
                      <a:pt x="16" y="10"/>
                    </a:lnTo>
                    <a:lnTo>
                      <a:pt x="18" y="16"/>
                    </a:lnTo>
                    <a:lnTo>
                      <a:pt x="18" y="16"/>
                    </a:lnTo>
                    <a:lnTo>
                      <a:pt x="18" y="20"/>
                    </a:lnTo>
                    <a:lnTo>
                      <a:pt x="18" y="25"/>
                    </a:lnTo>
                    <a:lnTo>
                      <a:pt x="18" y="25"/>
                    </a:lnTo>
                    <a:lnTo>
                      <a:pt x="18" y="27"/>
                    </a:lnTo>
                    <a:lnTo>
                      <a:pt x="16" y="22"/>
                    </a:lnTo>
                    <a:lnTo>
                      <a:pt x="16" y="22"/>
                    </a:lnTo>
                    <a:lnTo>
                      <a:pt x="12" y="16"/>
                    </a:lnTo>
                    <a:lnTo>
                      <a:pt x="8" y="12"/>
                    </a:lnTo>
                    <a:lnTo>
                      <a:pt x="4" y="10"/>
                    </a:lnTo>
                    <a:lnTo>
                      <a:pt x="0" y="12"/>
                    </a:lnTo>
                    <a:lnTo>
                      <a:pt x="0" y="12"/>
                    </a:lnTo>
                    <a:lnTo>
                      <a:pt x="0" y="8"/>
                    </a:lnTo>
                    <a:lnTo>
                      <a:pt x="0" y="8"/>
                    </a:lnTo>
                    <a:lnTo>
                      <a:pt x="4" y="4"/>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 name="Freeform 2652">
                <a:extLst>
                  <a:ext uri="{FF2B5EF4-FFF2-40B4-BE49-F238E27FC236}">
                    <a16:creationId xmlns:a16="http://schemas.microsoft.com/office/drawing/2014/main" id="{5FC7B74C-A1CB-150A-E17D-61B796997468}"/>
                  </a:ext>
                </a:extLst>
              </p:cNvPr>
              <p:cNvSpPr>
                <a:spLocks/>
              </p:cNvSpPr>
              <p:nvPr/>
            </p:nvSpPr>
            <p:spPr bwMode="auto">
              <a:xfrm>
                <a:off x="5888" y="2664"/>
                <a:ext cx="12" cy="14"/>
              </a:xfrm>
              <a:custGeom>
                <a:avLst/>
                <a:gdLst>
                  <a:gd name="T0" fmla="*/ 12 w 12"/>
                  <a:gd name="T1" fmla="*/ 6 h 14"/>
                  <a:gd name="T2" fmla="*/ 12 w 12"/>
                  <a:gd name="T3" fmla="*/ 6 h 14"/>
                  <a:gd name="T4" fmla="*/ 10 w 12"/>
                  <a:gd name="T5" fmla="*/ 12 h 14"/>
                  <a:gd name="T6" fmla="*/ 8 w 12"/>
                  <a:gd name="T7" fmla="*/ 14 h 14"/>
                  <a:gd name="T8" fmla="*/ 4 w 12"/>
                  <a:gd name="T9" fmla="*/ 14 h 14"/>
                  <a:gd name="T10" fmla="*/ 4 w 12"/>
                  <a:gd name="T11" fmla="*/ 14 h 14"/>
                  <a:gd name="T12" fmla="*/ 0 w 12"/>
                  <a:gd name="T13" fmla="*/ 8 h 14"/>
                  <a:gd name="T14" fmla="*/ 0 w 12"/>
                  <a:gd name="T15" fmla="*/ 0 h 14"/>
                  <a:gd name="T16" fmla="*/ 0 w 12"/>
                  <a:gd name="T17" fmla="*/ 0 h 14"/>
                  <a:gd name="T18" fmla="*/ 10 w 12"/>
                  <a:gd name="T19" fmla="*/ 4 h 14"/>
                  <a:gd name="T20" fmla="*/ 10 w 12"/>
                  <a:gd name="T21" fmla="*/ 4 h 14"/>
                  <a:gd name="T22" fmla="*/ 12 w 12"/>
                  <a:gd name="T23" fmla="*/ 6 h 14"/>
                  <a:gd name="T24" fmla="*/ 12 w 12"/>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4">
                    <a:moveTo>
                      <a:pt x="12" y="6"/>
                    </a:moveTo>
                    <a:lnTo>
                      <a:pt x="12" y="6"/>
                    </a:lnTo>
                    <a:lnTo>
                      <a:pt x="10" y="12"/>
                    </a:lnTo>
                    <a:lnTo>
                      <a:pt x="8" y="14"/>
                    </a:lnTo>
                    <a:lnTo>
                      <a:pt x="4" y="14"/>
                    </a:lnTo>
                    <a:lnTo>
                      <a:pt x="4" y="14"/>
                    </a:lnTo>
                    <a:lnTo>
                      <a:pt x="0" y="8"/>
                    </a:lnTo>
                    <a:lnTo>
                      <a:pt x="0" y="0"/>
                    </a:lnTo>
                    <a:lnTo>
                      <a:pt x="0" y="0"/>
                    </a:lnTo>
                    <a:lnTo>
                      <a:pt x="10" y="4"/>
                    </a:lnTo>
                    <a:lnTo>
                      <a:pt x="10" y="4"/>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 name="Freeform 2653">
                <a:extLst>
                  <a:ext uri="{FF2B5EF4-FFF2-40B4-BE49-F238E27FC236}">
                    <a16:creationId xmlns:a16="http://schemas.microsoft.com/office/drawing/2014/main" id="{A1B43FD1-BBFC-916D-71E3-62B35C1F1FB0}"/>
                  </a:ext>
                </a:extLst>
              </p:cNvPr>
              <p:cNvSpPr>
                <a:spLocks/>
              </p:cNvSpPr>
              <p:nvPr/>
            </p:nvSpPr>
            <p:spPr bwMode="auto">
              <a:xfrm>
                <a:off x="5864" y="2660"/>
                <a:ext cx="10" cy="18"/>
              </a:xfrm>
              <a:custGeom>
                <a:avLst/>
                <a:gdLst>
                  <a:gd name="T0" fmla="*/ 6 w 10"/>
                  <a:gd name="T1" fmla="*/ 4 h 18"/>
                  <a:gd name="T2" fmla="*/ 6 w 10"/>
                  <a:gd name="T3" fmla="*/ 4 h 18"/>
                  <a:gd name="T4" fmla="*/ 8 w 10"/>
                  <a:gd name="T5" fmla="*/ 10 h 18"/>
                  <a:gd name="T6" fmla="*/ 10 w 10"/>
                  <a:gd name="T7" fmla="*/ 14 h 18"/>
                  <a:gd name="T8" fmla="*/ 10 w 10"/>
                  <a:gd name="T9" fmla="*/ 14 h 18"/>
                  <a:gd name="T10" fmla="*/ 8 w 10"/>
                  <a:gd name="T11" fmla="*/ 18 h 18"/>
                  <a:gd name="T12" fmla="*/ 8 w 10"/>
                  <a:gd name="T13" fmla="*/ 16 h 18"/>
                  <a:gd name="T14" fmla="*/ 6 w 10"/>
                  <a:gd name="T15" fmla="*/ 16 h 18"/>
                  <a:gd name="T16" fmla="*/ 4 w 10"/>
                  <a:gd name="T17" fmla="*/ 14 h 18"/>
                  <a:gd name="T18" fmla="*/ 4 w 10"/>
                  <a:gd name="T19" fmla="*/ 14 h 18"/>
                  <a:gd name="T20" fmla="*/ 0 w 10"/>
                  <a:gd name="T21" fmla="*/ 6 h 18"/>
                  <a:gd name="T22" fmla="*/ 2 w 10"/>
                  <a:gd name="T23" fmla="*/ 4 h 18"/>
                  <a:gd name="T24" fmla="*/ 2 w 10"/>
                  <a:gd name="T25" fmla="*/ 0 h 18"/>
                  <a:gd name="T26" fmla="*/ 2 w 10"/>
                  <a:gd name="T27" fmla="*/ 0 h 18"/>
                  <a:gd name="T28" fmla="*/ 6 w 10"/>
                  <a:gd name="T29" fmla="*/ 4 h 18"/>
                  <a:gd name="T30" fmla="*/ 6 w 10"/>
                  <a:gd name="T3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8">
                    <a:moveTo>
                      <a:pt x="6" y="4"/>
                    </a:moveTo>
                    <a:lnTo>
                      <a:pt x="6" y="4"/>
                    </a:lnTo>
                    <a:lnTo>
                      <a:pt x="8" y="10"/>
                    </a:lnTo>
                    <a:lnTo>
                      <a:pt x="10" y="14"/>
                    </a:lnTo>
                    <a:lnTo>
                      <a:pt x="10" y="14"/>
                    </a:lnTo>
                    <a:lnTo>
                      <a:pt x="8" y="18"/>
                    </a:lnTo>
                    <a:lnTo>
                      <a:pt x="8" y="16"/>
                    </a:lnTo>
                    <a:lnTo>
                      <a:pt x="6" y="16"/>
                    </a:lnTo>
                    <a:lnTo>
                      <a:pt x="4" y="14"/>
                    </a:lnTo>
                    <a:lnTo>
                      <a:pt x="4" y="14"/>
                    </a:lnTo>
                    <a:lnTo>
                      <a:pt x="0" y="6"/>
                    </a:lnTo>
                    <a:lnTo>
                      <a:pt x="2" y="4"/>
                    </a:lnTo>
                    <a:lnTo>
                      <a:pt x="2" y="0"/>
                    </a:lnTo>
                    <a:lnTo>
                      <a:pt x="2"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 name="Freeform 2654">
                <a:extLst>
                  <a:ext uri="{FF2B5EF4-FFF2-40B4-BE49-F238E27FC236}">
                    <a16:creationId xmlns:a16="http://schemas.microsoft.com/office/drawing/2014/main" id="{5508E98D-067A-5776-967C-034438EA6A62}"/>
                  </a:ext>
                </a:extLst>
              </p:cNvPr>
              <p:cNvSpPr>
                <a:spLocks/>
              </p:cNvSpPr>
              <p:nvPr/>
            </p:nvSpPr>
            <p:spPr bwMode="auto">
              <a:xfrm>
                <a:off x="5884" y="2682"/>
                <a:ext cx="8" cy="10"/>
              </a:xfrm>
              <a:custGeom>
                <a:avLst/>
                <a:gdLst>
                  <a:gd name="T0" fmla="*/ 8 w 8"/>
                  <a:gd name="T1" fmla="*/ 0 h 10"/>
                  <a:gd name="T2" fmla="*/ 8 w 8"/>
                  <a:gd name="T3" fmla="*/ 0 h 10"/>
                  <a:gd name="T4" fmla="*/ 6 w 8"/>
                  <a:gd name="T5" fmla="*/ 8 h 10"/>
                  <a:gd name="T6" fmla="*/ 6 w 8"/>
                  <a:gd name="T7" fmla="*/ 8 h 10"/>
                  <a:gd name="T8" fmla="*/ 4 w 8"/>
                  <a:gd name="T9" fmla="*/ 10 h 10"/>
                  <a:gd name="T10" fmla="*/ 2 w 8"/>
                  <a:gd name="T11" fmla="*/ 10 h 10"/>
                  <a:gd name="T12" fmla="*/ 0 w 8"/>
                  <a:gd name="T13" fmla="*/ 10 h 10"/>
                  <a:gd name="T14" fmla="*/ 0 w 8"/>
                  <a:gd name="T15" fmla="*/ 10 h 10"/>
                  <a:gd name="T16" fmla="*/ 0 w 8"/>
                  <a:gd name="T17" fmla="*/ 4 h 10"/>
                  <a:gd name="T18" fmla="*/ 0 w 8"/>
                  <a:gd name="T19" fmla="*/ 4 h 10"/>
                  <a:gd name="T20" fmla="*/ 2 w 8"/>
                  <a:gd name="T21" fmla="*/ 0 h 10"/>
                  <a:gd name="T22" fmla="*/ 4 w 8"/>
                  <a:gd name="T23" fmla="*/ 0 h 10"/>
                  <a:gd name="T24" fmla="*/ 8 w 8"/>
                  <a:gd name="T25" fmla="*/ 0 h 10"/>
                  <a:gd name="T26" fmla="*/ 8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0"/>
                    </a:moveTo>
                    <a:lnTo>
                      <a:pt x="8" y="0"/>
                    </a:lnTo>
                    <a:lnTo>
                      <a:pt x="6" y="8"/>
                    </a:lnTo>
                    <a:lnTo>
                      <a:pt x="6" y="8"/>
                    </a:lnTo>
                    <a:lnTo>
                      <a:pt x="4" y="10"/>
                    </a:lnTo>
                    <a:lnTo>
                      <a:pt x="2" y="10"/>
                    </a:lnTo>
                    <a:lnTo>
                      <a:pt x="0" y="10"/>
                    </a:lnTo>
                    <a:lnTo>
                      <a:pt x="0" y="10"/>
                    </a:lnTo>
                    <a:lnTo>
                      <a:pt x="0" y="4"/>
                    </a:lnTo>
                    <a:lnTo>
                      <a:pt x="0" y="4"/>
                    </a:lnTo>
                    <a:lnTo>
                      <a:pt x="2" y="0"/>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 name="Freeform 2655">
                <a:extLst>
                  <a:ext uri="{FF2B5EF4-FFF2-40B4-BE49-F238E27FC236}">
                    <a16:creationId xmlns:a16="http://schemas.microsoft.com/office/drawing/2014/main" id="{569BED89-B657-B8FE-FCED-1683B7DCBB69}"/>
                  </a:ext>
                </a:extLst>
              </p:cNvPr>
              <p:cNvSpPr>
                <a:spLocks/>
              </p:cNvSpPr>
              <p:nvPr/>
            </p:nvSpPr>
            <p:spPr bwMode="auto">
              <a:xfrm>
                <a:off x="5878" y="2688"/>
                <a:ext cx="2" cy="9"/>
              </a:xfrm>
              <a:custGeom>
                <a:avLst/>
                <a:gdLst>
                  <a:gd name="T0" fmla="*/ 2 w 2"/>
                  <a:gd name="T1" fmla="*/ 7 h 9"/>
                  <a:gd name="T2" fmla="*/ 2 w 2"/>
                  <a:gd name="T3" fmla="*/ 7 h 9"/>
                  <a:gd name="T4" fmla="*/ 2 w 2"/>
                  <a:gd name="T5" fmla="*/ 9 h 9"/>
                  <a:gd name="T6" fmla="*/ 0 w 2"/>
                  <a:gd name="T7" fmla="*/ 9 h 9"/>
                  <a:gd name="T8" fmla="*/ 0 w 2"/>
                  <a:gd name="T9" fmla="*/ 9 h 9"/>
                  <a:gd name="T10" fmla="*/ 0 w 2"/>
                  <a:gd name="T11" fmla="*/ 7 h 9"/>
                  <a:gd name="T12" fmla="*/ 0 w 2"/>
                  <a:gd name="T13" fmla="*/ 2 h 9"/>
                  <a:gd name="T14" fmla="*/ 0 w 2"/>
                  <a:gd name="T15" fmla="*/ 2 h 9"/>
                  <a:gd name="T16" fmla="*/ 0 w 2"/>
                  <a:gd name="T17" fmla="*/ 0 h 9"/>
                  <a:gd name="T18" fmla="*/ 2 w 2"/>
                  <a:gd name="T19" fmla="*/ 0 h 9"/>
                  <a:gd name="T20" fmla="*/ 2 w 2"/>
                  <a:gd name="T21" fmla="*/ 0 h 9"/>
                  <a:gd name="T22" fmla="*/ 2 w 2"/>
                  <a:gd name="T23" fmla="*/ 2 h 9"/>
                  <a:gd name="T24" fmla="*/ 2 w 2"/>
                  <a:gd name="T25" fmla="*/ 7 h 9"/>
                  <a:gd name="T26" fmla="*/ 2 w 2"/>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2" y="7"/>
                    </a:moveTo>
                    <a:lnTo>
                      <a:pt x="2" y="7"/>
                    </a:lnTo>
                    <a:lnTo>
                      <a:pt x="2" y="9"/>
                    </a:lnTo>
                    <a:lnTo>
                      <a:pt x="0" y="9"/>
                    </a:lnTo>
                    <a:lnTo>
                      <a:pt x="0" y="9"/>
                    </a:lnTo>
                    <a:lnTo>
                      <a:pt x="0" y="7"/>
                    </a:lnTo>
                    <a:lnTo>
                      <a:pt x="0" y="2"/>
                    </a:lnTo>
                    <a:lnTo>
                      <a:pt x="0" y="2"/>
                    </a:lnTo>
                    <a:lnTo>
                      <a:pt x="0" y="0"/>
                    </a:lnTo>
                    <a:lnTo>
                      <a:pt x="2" y="0"/>
                    </a:lnTo>
                    <a:lnTo>
                      <a:pt x="2" y="0"/>
                    </a:lnTo>
                    <a:lnTo>
                      <a:pt x="2" y="2"/>
                    </a:lnTo>
                    <a:lnTo>
                      <a:pt x="2"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 name="Freeform 2656">
                <a:extLst>
                  <a:ext uri="{FF2B5EF4-FFF2-40B4-BE49-F238E27FC236}">
                    <a16:creationId xmlns:a16="http://schemas.microsoft.com/office/drawing/2014/main" id="{C66E37D0-50AA-7866-6272-B2E309049D2C}"/>
                  </a:ext>
                </a:extLst>
              </p:cNvPr>
              <p:cNvSpPr>
                <a:spLocks/>
              </p:cNvSpPr>
              <p:nvPr/>
            </p:nvSpPr>
            <p:spPr bwMode="auto">
              <a:xfrm>
                <a:off x="5372" y="2155"/>
                <a:ext cx="6" cy="4"/>
              </a:xfrm>
              <a:custGeom>
                <a:avLst/>
                <a:gdLst>
                  <a:gd name="T0" fmla="*/ 6 w 6"/>
                  <a:gd name="T1" fmla="*/ 0 h 4"/>
                  <a:gd name="T2" fmla="*/ 6 w 6"/>
                  <a:gd name="T3" fmla="*/ 0 h 4"/>
                  <a:gd name="T4" fmla="*/ 4 w 6"/>
                  <a:gd name="T5" fmla="*/ 4 h 4"/>
                  <a:gd name="T6" fmla="*/ 4 w 6"/>
                  <a:gd name="T7" fmla="*/ 4 h 4"/>
                  <a:gd name="T8" fmla="*/ 0 w 6"/>
                  <a:gd name="T9" fmla="*/ 0 h 4"/>
                  <a:gd name="T10" fmla="*/ 0 w 6"/>
                  <a:gd name="T11" fmla="*/ 0 h 4"/>
                  <a:gd name="T12" fmla="*/ 6 w 6"/>
                  <a:gd name="T13" fmla="*/ 0 h 4"/>
                  <a:gd name="T14" fmla="*/ 6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6" y="0"/>
                    </a:moveTo>
                    <a:lnTo>
                      <a:pt x="6" y="0"/>
                    </a:lnTo>
                    <a:lnTo>
                      <a:pt x="4" y="4"/>
                    </a:lnTo>
                    <a:lnTo>
                      <a:pt x="4" y="4"/>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 name="Freeform 2657">
                <a:extLst>
                  <a:ext uri="{FF2B5EF4-FFF2-40B4-BE49-F238E27FC236}">
                    <a16:creationId xmlns:a16="http://schemas.microsoft.com/office/drawing/2014/main" id="{DA2E8B21-82A7-7106-AE51-EB9108CF339B}"/>
                  </a:ext>
                </a:extLst>
              </p:cNvPr>
              <p:cNvSpPr>
                <a:spLocks/>
              </p:cNvSpPr>
              <p:nvPr/>
            </p:nvSpPr>
            <p:spPr bwMode="auto">
              <a:xfrm>
                <a:off x="1846" y="2362"/>
                <a:ext cx="96" cy="90"/>
              </a:xfrm>
              <a:custGeom>
                <a:avLst/>
                <a:gdLst>
                  <a:gd name="T0" fmla="*/ 16 w 96"/>
                  <a:gd name="T1" fmla="*/ 24 h 90"/>
                  <a:gd name="T2" fmla="*/ 16 w 96"/>
                  <a:gd name="T3" fmla="*/ 16 h 90"/>
                  <a:gd name="T4" fmla="*/ 24 w 96"/>
                  <a:gd name="T5" fmla="*/ 14 h 90"/>
                  <a:gd name="T6" fmla="*/ 30 w 96"/>
                  <a:gd name="T7" fmla="*/ 18 h 90"/>
                  <a:gd name="T8" fmla="*/ 38 w 96"/>
                  <a:gd name="T9" fmla="*/ 26 h 90"/>
                  <a:gd name="T10" fmla="*/ 42 w 96"/>
                  <a:gd name="T11" fmla="*/ 24 h 90"/>
                  <a:gd name="T12" fmla="*/ 40 w 96"/>
                  <a:gd name="T13" fmla="*/ 16 h 90"/>
                  <a:gd name="T14" fmla="*/ 36 w 96"/>
                  <a:gd name="T15" fmla="*/ 8 h 90"/>
                  <a:gd name="T16" fmla="*/ 38 w 96"/>
                  <a:gd name="T17" fmla="*/ 2 h 90"/>
                  <a:gd name="T18" fmla="*/ 42 w 96"/>
                  <a:gd name="T19" fmla="*/ 6 h 90"/>
                  <a:gd name="T20" fmla="*/ 50 w 96"/>
                  <a:gd name="T21" fmla="*/ 28 h 90"/>
                  <a:gd name="T22" fmla="*/ 58 w 96"/>
                  <a:gd name="T23" fmla="*/ 34 h 90"/>
                  <a:gd name="T24" fmla="*/ 66 w 96"/>
                  <a:gd name="T25" fmla="*/ 22 h 90"/>
                  <a:gd name="T26" fmla="*/ 74 w 96"/>
                  <a:gd name="T27" fmla="*/ 26 h 90"/>
                  <a:gd name="T28" fmla="*/ 76 w 96"/>
                  <a:gd name="T29" fmla="*/ 44 h 90"/>
                  <a:gd name="T30" fmla="*/ 82 w 96"/>
                  <a:gd name="T31" fmla="*/ 54 h 90"/>
                  <a:gd name="T32" fmla="*/ 82 w 96"/>
                  <a:gd name="T33" fmla="*/ 44 h 90"/>
                  <a:gd name="T34" fmla="*/ 90 w 96"/>
                  <a:gd name="T35" fmla="*/ 44 h 90"/>
                  <a:gd name="T36" fmla="*/ 96 w 96"/>
                  <a:gd name="T37" fmla="*/ 56 h 90"/>
                  <a:gd name="T38" fmla="*/ 92 w 96"/>
                  <a:gd name="T39" fmla="*/ 54 h 90"/>
                  <a:gd name="T40" fmla="*/ 86 w 96"/>
                  <a:gd name="T41" fmla="*/ 64 h 90"/>
                  <a:gd name="T42" fmla="*/ 76 w 96"/>
                  <a:gd name="T43" fmla="*/ 78 h 90"/>
                  <a:gd name="T44" fmla="*/ 70 w 96"/>
                  <a:gd name="T45" fmla="*/ 68 h 90"/>
                  <a:gd name="T46" fmla="*/ 58 w 96"/>
                  <a:gd name="T47" fmla="*/ 62 h 90"/>
                  <a:gd name="T48" fmla="*/ 52 w 96"/>
                  <a:gd name="T49" fmla="*/ 68 h 90"/>
                  <a:gd name="T50" fmla="*/ 44 w 96"/>
                  <a:gd name="T51" fmla="*/ 60 h 90"/>
                  <a:gd name="T52" fmla="*/ 42 w 96"/>
                  <a:gd name="T53" fmla="*/ 56 h 90"/>
                  <a:gd name="T54" fmla="*/ 38 w 96"/>
                  <a:gd name="T55" fmla="*/ 52 h 90"/>
                  <a:gd name="T56" fmla="*/ 38 w 96"/>
                  <a:gd name="T57" fmla="*/ 52 h 90"/>
                  <a:gd name="T58" fmla="*/ 40 w 96"/>
                  <a:gd name="T59" fmla="*/ 56 h 90"/>
                  <a:gd name="T60" fmla="*/ 42 w 96"/>
                  <a:gd name="T61" fmla="*/ 62 h 90"/>
                  <a:gd name="T62" fmla="*/ 38 w 96"/>
                  <a:gd name="T63" fmla="*/ 68 h 90"/>
                  <a:gd name="T64" fmla="*/ 22 w 96"/>
                  <a:gd name="T65" fmla="*/ 66 h 90"/>
                  <a:gd name="T66" fmla="*/ 26 w 96"/>
                  <a:gd name="T67" fmla="*/ 78 h 90"/>
                  <a:gd name="T68" fmla="*/ 22 w 96"/>
                  <a:gd name="T69" fmla="*/ 86 h 90"/>
                  <a:gd name="T70" fmla="*/ 14 w 96"/>
                  <a:gd name="T71" fmla="*/ 90 h 90"/>
                  <a:gd name="T72" fmla="*/ 2 w 96"/>
                  <a:gd name="T73" fmla="*/ 78 h 90"/>
                  <a:gd name="T74" fmla="*/ 0 w 96"/>
                  <a:gd name="T75" fmla="*/ 66 h 90"/>
                  <a:gd name="T76" fmla="*/ 4 w 96"/>
                  <a:gd name="T77" fmla="*/ 56 h 90"/>
                  <a:gd name="T78" fmla="*/ 14 w 96"/>
                  <a:gd name="T79" fmla="*/ 50 h 90"/>
                  <a:gd name="T80" fmla="*/ 18 w 96"/>
                  <a:gd name="T81" fmla="*/ 48 h 90"/>
                  <a:gd name="T82" fmla="*/ 22 w 96"/>
                  <a:gd name="T83" fmla="*/ 38 h 90"/>
                  <a:gd name="T84" fmla="*/ 14 w 96"/>
                  <a:gd name="T85" fmla="*/ 32 h 90"/>
                  <a:gd name="T86" fmla="*/ 16 w 96"/>
                  <a:gd name="T87"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90">
                    <a:moveTo>
                      <a:pt x="16" y="26"/>
                    </a:moveTo>
                    <a:lnTo>
                      <a:pt x="16" y="26"/>
                    </a:lnTo>
                    <a:lnTo>
                      <a:pt x="16" y="24"/>
                    </a:lnTo>
                    <a:lnTo>
                      <a:pt x="16" y="20"/>
                    </a:lnTo>
                    <a:lnTo>
                      <a:pt x="16" y="18"/>
                    </a:lnTo>
                    <a:lnTo>
                      <a:pt x="16" y="16"/>
                    </a:lnTo>
                    <a:lnTo>
                      <a:pt x="16" y="16"/>
                    </a:lnTo>
                    <a:lnTo>
                      <a:pt x="20" y="16"/>
                    </a:lnTo>
                    <a:lnTo>
                      <a:pt x="24" y="14"/>
                    </a:lnTo>
                    <a:lnTo>
                      <a:pt x="26" y="14"/>
                    </a:lnTo>
                    <a:lnTo>
                      <a:pt x="30" y="18"/>
                    </a:lnTo>
                    <a:lnTo>
                      <a:pt x="30" y="18"/>
                    </a:lnTo>
                    <a:lnTo>
                      <a:pt x="32" y="24"/>
                    </a:lnTo>
                    <a:lnTo>
                      <a:pt x="34" y="26"/>
                    </a:lnTo>
                    <a:lnTo>
                      <a:pt x="38" y="26"/>
                    </a:lnTo>
                    <a:lnTo>
                      <a:pt x="38" y="26"/>
                    </a:lnTo>
                    <a:lnTo>
                      <a:pt x="40" y="28"/>
                    </a:lnTo>
                    <a:lnTo>
                      <a:pt x="42" y="24"/>
                    </a:lnTo>
                    <a:lnTo>
                      <a:pt x="42" y="24"/>
                    </a:lnTo>
                    <a:lnTo>
                      <a:pt x="42" y="20"/>
                    </a:lnTo>
                    <a:lnTo>
                      <a:pt x="40" y="16"/>
                    </a:lnTo>
                    <a:lnTo>
                      <a:pt x="40" y="16"/>
                    </a:lnTo>
                    <a:lnTo>
                      <a:pt x="38" y="12"/>
                    </a:lnTo>
                    <a:lnTo>
                      <a:pt x="36" y="8"/>
                    </a:lnTo>
                    <a:lnTo>
                      <a:pt x="36" y="4"/>
                    </a:lnTo>
                    <a:lnTo>
                      <a:pt x="36" y="4"/>
                    </a:lnTo>
                    <a:lnTo>
                      <a:pt x="38" y="2"/>
                    </a:lnTo>
                    <a:lnTo>
                      <a:pt x="40" y="0"/>
                    </a:lnTo>
                    <a:lnTo>
                      <a:pt x="40" y="0"/>
                    </a:lnTo>
                    <a:lnTo>
                      <a:pt x="42" y="6"/>
                    </a:lnTo>
                    <a:lnTo>
                      <a:pt x="46" y="14"/>
                    </a:lnTo>
                    <a:lnTo>
                      <a:pt x="46" y="14"/>
                    </a:lnTo>
                    <a:lnTo>
                      <a:pt x="50" y="28"/>
                    </a:lnTo>
                    <a:lnTo>
                      <a:pt x="52" y="32"/>
                    </a:lnTo>
                    <a:lnTo>
                      <a:pt x="54" y="34"/>
                    </a:lnTo>
                    <a:lnTo>
                      <a:pt x="58" y="34"/>
                    </a:lnTo>
                    <a:lnTo>
                      <a:pt x="62" y="32"/>
                    </a:lnTo>
                    <a:lnTo>
                      <a:pt x="64" y="28"/>
                    </a:lnTo>
                    <a:lnTo>
                      <a:pt x="66" y="22"/>
                    </a:lnTo>
                    <a:lnTo>
                      <a:pt x="66" y="22"/>
                    </a:lnTo>
                    <a:lnTo>
                      <a:pt x="70" y="24"/>
                    </a:lnTo>
                    <a:lnTo>
                      <a:pt x="74" y="26"/>
                    </a:lnTo>
                    <a:lnTo>
                      <a:pt x="76" y="32"/>
                    </a:lnTo>
                    <a:lnTo>
                      <a:pt x="76" y="44"/>
                    </a:lnTo>
                    <a:lnTo>
                      <a:pt x="76" y="44"/>
                    </a:lnTo>
                    <a:lnTo>
                      <a:pt x="76" y="48"/>
                    </a:lnTo>
                    <a:lnTo>
                      <a:pt x="78" y="50"/>
                    </a:lnTo>
                    <a:lnTo>
                      <a:pt x="82" y="54"/>
                    </a:lnTo>
                    <a:lnTo>
                      <a:pt x="86" y="54"/>
                    </a:lnTo>
                    <a:lnTo>
                      <a:pt x="86" y="54"/>
                    </a:lnTo>
                    <a:lnTo>
                      <a:pt x="82" y="44"/>
                    </a:lnTo>
                    <a:lnTo>
                      <a:pt x="82" y="44"/>
                    </a:lnTo>
                    <a:lnTo>
                      <a:pt x="86" y="44"/>
                    </a:lnTo>
                    <a:lnTo>
                      <a:pt x="90" y="44"/>
                    </a:lnTo>
                    <a:lnTo>
                      <a:pt x="94" y="46"/>
                    </a:lnTo>
                    <a:lnTo>
                      <a:pt x="96" y="56"/>
                    </a:lnTo>
                    <a:lnTo>
                      <a:pt x="96" y="56"/>
                    </a:lnTo>
                    <a:lnTo>
                      <a:pt x="94" y="56"/>
                    </a:lnTo>
                    <a:lnTo>
                      <a:pt x="94" y="54"/>
                    </a:lnTo>
                    <a:lnTo>
                      <a:pt x="92" y="54"/>
                    </a:lnTo>
                    <a:lnTo>
                      <a:pt x="92" y="60"/>
                    </a:lnTo>
                    <a:lnTo>
                      <a:pt x="92" y="60"/>
                    </a:lnTo>
                    <a:lnTo>
                      <a:pt x="86" y="64"/>
                    </a:lnTo>
                    <a:lnTo>
                      <a:pt x="82" y="72"/>
                    </a:lnTo>
                    <a:lnTo>
                      <a:pt x="78" y="78"/>
                    </a:lnTo>
                    <a:lnTo>
                      <a:pt x="76" y="78"/>
                    </a:lnTo>
                    <a:lnTo>
                      <a:pt x="72" y="76"/>
                    </a:lnTo>
                    <a:lnTo>
                      <a:pt x="72" y="76"/>
                    </a:lnTo>
                    <a:lnTo>
                      <a:pt x="70" y="68"/>
                    </a:lnTo>
                    <a:lnTo>
                      <a:pt x="66" y="64"/>
                    </a:lnTo>
                    <a:lnTo>
                      <a:pt x="60" y="62"/>
                    </a:lnTo>
                    <a:lnTo>
                      <a:pt x="58" y="62"/>
                    </a:lnTo>
                    <a:lnTo>
                      <a:pt x="56" y="64"/>
                    </a:lnTo>
                    <a:lnTo>
                      <a:pt x="56" y="64"/>
                    </a:lnTo>
                    <a:lnTo>
                      <a:pt x="52" y="68"/>
                    </a:lnTo>
                    <a:lnTo>
                      <a:pt x="50" y="68"/>
                    </a:lnTo>
                    <a:lnTo>
                      <a:pt x="46" y="66"/>
                    </a:lnTo>
                    <a:lnTo>
                      <a:pt x="44" y="60"/>
                    </a:lnTo>
                    <a:lnTo>
                      <a:pt x="44" y="60"/>
                    </a:lnTo>
                    <a:lnTo>
                      <a:pt x="42" y="56"/>
                    </a:lnTo>
                    <a:lnTo>
                      <a:pt x="42" y="56"/>
                    </a:lnTo>
                    <a:lnTo>
                      <a:pt x="38" y="52"/>
                    </a:lnTo>
                    <a:lnTo>
                      <a:pt x="38" y="52"/>
                    </a:lnTo>
                    <a:lnTo>
                      <a:pt x="38" y="52"/>
                    </a:lnTo>
                    <a:lnTo>
                      <a:pt x="36" y="52"/>
                    </a:lnTo>
                    <a:lnTo>
                      <a:pt x="38" y="52"/>
                    </a:lnTo>
                    <a:lnTo>
                      <a:pt x="38" y="52"/>
                    </a:lnTo>
                    <a:lnTo>
                      <a:pt x="38" y="52"/>
                    </a:lnTo>
                    <a:lnTo>
                      <a:pt x="38" y="52"/>
                    </a:lnTo>
                    <a:lnTo>
                      <a:pt x="40" y="56"/>
                    </a:lnTo>
                    <a:lnTo>
                      <a:pt x="42" y="58"/>
                    </a:lnTo>
                    <a:lnTo>
                      <a:pt x="42" y="62"/>
                    </a:lnTo>
                    <a:lnTo>
                      <a:pt x="42" y="62"/>
                    </a:lnTo>
                    <a:lnTo>
                      <a:pt x="42" y="64"/>
                    </a:lnTo>
                    <a:lnTo>
                      <a:pt x="40" y="66"/>
                    </a:lnTo>
                    <a:lnTo>
                      <a:pt x="38" y="68"/>
                    </a:lnTo>
                    <a:lnTo>
                      <a:pt x="38" y="68"/>
                    </a:lnTo>
                    <a:lnTo>
                      <a:pt x="30" y="70"/>
                    </a:lnTo>
                    <a:lnTo>
                      <a:pt x="22" y="66"/>
                    </a:lnTo>
                    <a:lnTo>
                      <a:pt x="22" y="66"/>
                    </a:lnTo>
                    <a:lnTo>
                      <a:pt x="24" y="74"/>
                    </a:lnTo>
                    <a:lnTo>
                      <a:pt x="26" y="78"/>
                    </a:lnTo>
                    <a:lnTo>
                      <a:pt x="24" y="82"/>
                    </a:lnTo>
                    <a:lnTo>
                      <a:pt x="24" y="82"/>
                    </a:lnTo>
                    <a:lnTo>
                      <a:pt x="22" y="86"/>
                    </a:lnTo>
                    <a:lnTo>
                      <a:pt x="18" y="90"/>
                    </a:lnTo>
                    <a:lnTo>
                      <a:pt x="16" y="90"/>
                    </a:lnTo>
                    <a:lnTo>
                      <a:pt x="14" y="90"/>
                    </a:lnTo>
                    <a:lnTo>
                      <a:pt x="8" y="86"/>
                    </a:lnTo>
                    <a:lnTo>
                      <a:pt x="2" y="78"/>
                    </a:lnTo>
                    <a:lnTo>
                      <a:pt x="2" y="78"/>
                    </a:lnTo>
                    <a:lnTo>
                      <a:pt x="0" y="74"/>
                    </a:lnTo>
                    <a:lnTo>
                      <a:pt x="0" y="66"/>
                    </a:lnTo>
                    <a:lnTo>
                      <a:pt x="0" y="66"/>
                    </a:lnTo>
                    <a:lnTo>
                      <a:pt x="0" y="60"/>
                    </a:lnTo>
                    <a:lnTo>
                      <a:pt x="4" y="56"/>
                    </a:lnTo>
                    <a:lnTo>
                      <a:pt x="4" y="56"/>
                    </a:lnTo>
                    <a:lnTo>
                      <a:pt x="8" y="54"/>
                    </a:lnTo>
                    <a:lnTo>
                      <a:pt x="12" y="54"/>
                    </a:lnTo>
                    <a:lnTo>
                      <a:pt x="14" y="50"/>
                    </a:lnTo>
                    <a:lnTo>
                      <a:pt x="14" y="50"/>
                    </a:lnTo>
                    <a:lnTo>
                      <a:pt x="16" y="48"/>
                    </a:lnTo>
                    <a:lnTo>
                      <a:pt x="18" y="48"/>
                    </a:lnTo>
                    <a:lnTo>
                      <a:pt x="22" y="48"/>
                    </a:lnTo>
                    <a:lnTo>
                      <a:pt x="22" y="48"/>
                    </a:lnTo>
                    <a:lnTo>
                      <a:pt x="22" y="38"/>
                    </a:lnTo>
                    <a:lnTo>
                      <a:pt x="20" y="36"/>
                    </a:lnTo>
                    <a:lnTo>
                      <a:pt x="16" y="36"/>
                    </a:lnTo>
                    <a:lnTo>
                      <a:pt x="14" y="32"/>
                    </a:lnTo>
                    <a:lnTo>
                      <a:pt x="14" y="32"/>
                    </a:lnTo>
                    <a:lnTo>
                      <a:pt x="14" y="28"/>
                    </a:lnTo>
                    <a:lnTo>
                      <a:pt x="16" y="26"/>
                    </a:lnTo>
                    <a:lnTo>
                      <a:pt x="1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 name="Freeform 2658">
                <a:extLst>
                  <a:ext uri="{FF2B5EF4-FFF2-40B4-BE49-F238E27FC236}">
                    <a16:creationId xmlns:a16="http://schemas.microsoft.com/office/drawing/2014/main" id="{D831ABD3-F19C-8E2F-A14F-1B2E2A75B8A8}"/>
                  </a:ext>
                </a:extLst>
              </p:cNvPr>
              <p:cNvSpPr>
                <a:spLocks/>
              </p:cNvSpPr>
              <p:nvPr/>
            </p:nvSpPr>
            <p:spPr bwMode="auto">
              <a:xfrm>
                <a:off x="1880" y="2440"/>
                <a:ext cx="72" cy="90"/>
              </a:xfrm>
              <a:custGeom>
                <a:avLst/>
                <a:gdLst>
                  <a:gd name="T0" fmla="*/ 22 w 72"/>
                  <a:gd name="T1" fmla="*/ 4 h 90"/>
                  <a:gd name="T2" fmla="*/ 26 w 72"/>
                  <a:gd name="T3" fmla="*/ 16 h 90"/>
                  <a:gd name="T4" fmla="*/ 28 w 72"/>
                  <a:gd name="T5" fmla="*/ 18 h 90"/>
                  <a:gd name="T6" fmla="*/ 46 w 72"/>
                  <a:gd name="T7" fmla="*/ 32 h 90"/>
                  <a:gd name="T8" fmla="*/ 48 w 72"/>
                  <a:gd name="T9" fmla="*/ 32 h 90"/>
                  <a:gd name="T10" fmla="*/ 50 w 72"/>
                  <a:gd name="T11" fmla="*/ 32 h 90"/>
                  <a:gd name="T12" fmla="*/ 56 w 72"/>
                  <a:gd name="T13" fmla="*/ 26 h 90"/>
                  <a:gd name="T14" fmla="*/ 72 w 72"/>
                  <a:gd name="T15" fmla="*/ 38 h 90"/>
                  <a:gd name="T16" fmla="*/ 70 w 72"/>
                  <a:gd name="T17" fmla="*/ 42 h 90"/>
                  <a:gd name="T18" fmla="*/ 68 w 72"/>
                  <a:gd name="T19" fmla="*/ 40 h 90"/>
                  <a:gd name="T20" fmla="*/ 60 w 72"/>
                  <a:gd name="T21" fmla="*/ 38 h 90"/>
                  <a:gd name="T22" fmla="*/ 56 w 72"/>
                  <a:gd name="T23" fmla="*/ 48 h 90"/>
                  <a:gd name="T24" fmla="*/ 54 w 72"/>
                  <a:gd name="T25" fmla="*/ 62 h 90"/>
                  <a:gd name="T26" fmla="*/ 54 w 72"/>
                  <a:gd name="T27" fmla="*/ 72 h 90"/>
                  <a:gd name="T28" fmla="*/ 56 w 72"/>
                  <a:gd name="T29" fmla="*/ 80 h 90"/>
                  <a:gd name="T30" fmla="*/ 54 w 72"/>
                  <a:gd name="T31" fmla="*/ 88 h 90"/>
                  <a:gd name="T32" fmla="*/ 46 w 72"/>
                  <a:gd name="T33" fmla="*/ 88 h 90"/>
                  <a:gd name="T34" fmla="*/ 44 w 72"/>
                  <a:gd name="T35" fmla="*/ 86 h 90"/>
                  <a:gd name="T36" fmla="*/ 40 w 72"/>
                  <a:gd name="T37" fmla="*/ 82 h 90"/>
                  <a:gd name="T38" fmla="*/ 36 w 72"/>
                  <a:gd name="T39" fmla="*/ 84 h 90"/>
                  <a:gd name="T40" fmla="*/ 24 w 72"/>
                  <a:gd name="T41" fmla="*/ 84 h 90"/>
                  <a:gd name="T42" fmla="*/ 14 w 72"/>
                  <a:gd name="T43" fmla="*/ 78 h 90"/>
                  <a:gd name="T44" fmla="*/ 12 w 72"/>
                  <a:gd name="T45" fmla="*/ 70 h 90"/>
                  <a:gd name="T46" fmla="*/ 14 w 72"/>
                  <a:gd name="T47" fmla="*/ 66 h 90"/>
                  <a:gd name="T48" fmla="*/ 20 w 72"/>
                  <a:gd name="T49" fmla="*/ 68 h 90"/>
                  <a:gd name="T50" fmla="*/ 24 w 72"/>
                  <a:gd name="T51" fmla="*/ 68 h 90"/>
                  <a:gd name="T52" fmla="*/ 26 w 72"/>
                  <a:gd name="T53" fmla="*/ 66 h 90"/>
                  <a:gd name="T54" fmla="*/ 32 w 72"/>
                  <a:gd name="T55" fmla="*/ 66 h 90"/>
                  <a:gd name="T56" fmla="*/ 38 w 72"/>
                  <a:gd name="T57" fmla="*/ 62 h 90"/>
                  <a:gd name="T58" fmla="*/ 34 w 72"/>
                  <a:gd name="T59" fmla="*/ 62 h 90"/>
                  <a:gd name="T60" fmla="*/ 26 w 72"/>
                  <a:gd name="T61" fmla="*/ 58 h 90"/>
                  <a:gd name="T62" fmla="*/ 24 w 72"/>
                  <a:gd name="T63" fmla="*/ 52 h 90"/>
                  <a:gd name="T64" fmla="*/ 22 w 72"/>
                  <a:gd name="T65" fmla="*/ 50 h 90"/>
                  <a:gd name="T66" fmla="*/ 20 w 72"/>
                  <a:gd name="T67" fmla="*/ 54 h 90"/>
                  <a:gd name="T68" fmla="*/ 14 w 72"/>
                  <a:gd name="T69" fmla="*/ 56 h 90"/>
                  <a:gd name="T70" fmla="*/ 10 w 72"/>
                  <a:gd name="T71" fmla="*/ 50 h 90"/>
                  <a:gd name="T72" fmla="*/ 8 w 72"/>
                  <a:gd name="T73" fmla="*/ 58 h 90"/>
                  <a:gd name="T74" fmla="*/ 4 w 72"/>
                  <a:gd name="T75" fmla="*/ 56 h 90"/>
                  <a:gd name="T76" fmla="*/ 0 w 72"/>
                  <a:gd name="T77" fmla="*/ 48 h 90"/>
                  <a:gd name="T78" fmla="*/ 2 w 72"/>
                  <a:gd name="T79" fmla="*/ 42 h 90"/>
                  <a:gd name="T80" fmla="*/ 4 w 72"/>
                  <a:gd name="T81" fmla="*/ 38 h 90"/>
                  <a:gd name="T82" fmla="*/ 4 w 72"/>
                  <a:gd name="T83" fmla="*/ 26 h 90"/>
                  <a:gd name="T84" fmla="*/ 2 w 72"/>
                  <a:gd name="T85" fmla="*/ 22 h 90"/>
                  <a:gd name="T86" fmla="*/ 2 w 72"/>
                  <a:gd name="T87" fmla="*/ 16 h 90"/>
                  <a:gd name="T88" fmla="*/ 8 w 72"/>
                  <a:gd name="T89" fmla="*/ 10 h 90"/>
                  <a:gd name="T90" fmla="*/ 10 w 72"/>
                  <a:gd name="T91" fmla="*/ 10 h 90"/>
                  <a:gd name="T92" fmla="*/ 14 w 72"/>
                  <a:gd name="T93" fmla="*/ 18 h 90"/>
                  <a:gd name="T94" fmla="*/ 16 w 72"/>
                  <a:gd name="T95" fmla="*/ 2 h 90"/>
                  <a:gd name="T96" fmla="*/ 18 w 72"/>
                  <a:gd name="T97" fmla="*/ 0 h 90"/>
                  <a:gd name="T98" fmla="*/ 20 w 72"/>
                  <a:gd name="T99" fmla="*/ 0 h 90"/>
                  <a:gd name="T100" fmla="*/ 22 w 72"/>
                  <a:gd name="T101"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90">
                    <a:moveTo>
                      <a:pt x="22" y="4"/>
                    </a:moveTo>
                    <a:lnTo>
                      <a:pt x="22" y="4"/>
                    </a:lnTo>
                    <a:lnTo>
                      <a:pt x="24" y="12"/>
                    </a:lnTo>
                    <a:lnTo>
                      <a:pt x="26" y="16"/>
                    </a:lnTo>
                    <a:lnTo>
                      <a:pt x="28" y="18"/>
                    </a:lnTo>
                    <a:lnTo>
                      <a:pt x="28" y="18"/>
                    </a:lnTo>
                    <a:lnTo>
                      <a:pt x="38" y="22"/>
                    </a:lnTo>
                    <a:lnTo>
                      <a:pt x="46" y="32"/>
                    </a:lnTo>
                    <a:lnTo>
                      <a:pt x="46" y="32"/>
                    </a:lnTo>
                    <a:lnTo>
                      <a:pt x="48" y="32"/>
                    </a:lnTo>
                    <a:lnTo>
                      <a:pt x="50" y="32"/>
                    </a:lnTo>
                    <a:lnTo>
                      <a:pt x="50" y="32"/>
                    </a:lnTo>
                    <a:lnTo>
                      <a:pt x="54" y="28"/>
                    </a:lnTo>
                    <a:lnTo>
                      <a:pt x="56" y="26"/>
                    </a:lnTo>
                    <a:lnTo>
                      <a:pt x="62" y="28"/>
                    </a:lnTo>
                    <a:lnTo>
                      <a:pt x="72" y="38"/>
                    </a:lnTo>
                    <a:lnTo>
                      <a:pt x="72" y="38"/>
                    </a:lnTo>
                    <a:lnTo>
                      <a:pt x="70" y="42"/>
                    </a:lnTo>
                    <a:lnTo>
                      <a:pt x="68" y="40"/>
                    </a:lnTo>
                    <a:lnTo>
                      <a:pt x="68" y="40"/>
                    </a:lnTo>
                    <a:lnTo>
                      <a:pt x="62" y="38"/>
                    </a:lnTo>
                    <a:lnTo>
                      <a:pt x="60" y="38"/>
                    </a:lnTo>
                    <a:lnTo>
                      <a:pt x="58" y="40"/>
                    </a:lnTo>
                    <a:lnTo>
                      <a:pt x="56" y="48"/>
                    </a:lnTo>
                    <a:lnTo>
                      <a:pt x="54" y="62"/>
                    </a:lnTo>
                    <a:lnTo>
                      <a:pt x="54" y="62"/>
                    </a:lnTo>
                    <a:lnTo>
                      <a:pt x="52" y="66"/>
                    </a:lnTo>
                    <a:lnTo>
                      <a:pt x="54" y="72"/>
                    </a:lnTo>
                    <a:lnTo>
                      <a:pt x="54" y="72"/>
                    </a:lnTo>
                    <a:lnTo>
                      <a:pt x="56" y="80"/>
                    </a:lnTo>
                    <a:lnTo>
                      <a:pt x="54" y="88"/>
                    </a:lnTo>
                    <a:lnTo>
                      <a:pt x="54" y="88"/>
                    </a:lnTo>
                    <a:lnTo>
                      <a:pt x="48" y="90"/>
                    </a:lnTo>
                    <a:lnTo>
                      <a:pt x="46" y="88"/>
                    </a:lnTo>
                    <a:lnTo>
                      <a:pt x="44" y="86"/>
                    </a:lnTo>
                    <a:lnTo>
                      <a:pt x="44" y="86"/>
                    </a:lnTo>
                    <a:lnTo>
                      <a:pt x="42" y="84"/>
                    </a:lnTo>
                    <a:lnTo>
                      <a:pt x="40" y="82"/>
                    </a:lnTo>
                    <a:lnTo>
                      <a:pt x="36" y="84"/>
                    </a:lnTo>
                    <a:lnTo>
                      <a:pt x="36" y="84"/>
                    </a:lnTo>
                    <a:lnTo>
                      <a:pt x="30" y="86"/>
                    </a:lnTo>
                    <a:lnTo>
                      <a:pt x="24" y="84"/>
                    </a:lnTo>
                    <a:lnTo>
                      <a:pt x="14" y="78"/>
                    </a:lnTo>
                    <a:lnTo>
                      <a:pt x="14" y="78"/>
                    </a:lnTo>
                    <a:lnTo>
                      <a:pt x="12" y="76"/>
                    </a:lnTo>
                    <a:lnTo>
                      <a:pt x="12" y="70"/>
                    </a:lnTo>
                    <a:lnTo>
                      <a:pt x="12" y="70"/>
                    </a:lnTo>
                    <a:lnTo>
                      <a:pt x="14" y="66"/>
                    </a:lnTo>
                    <a:lnTo>
                      <a:pt x="16" y="66"/>
                    </a:lnTo>
                    <a:lnTo>
                      <a:pt x="20" y="68"/>
                    </a:lnTo>
                    <a:lnTo>
                      <a:pt x="20" y="68"/>
                    </a:lnTo>
                    <a:lnTo>
                      <a:pt x="24" y="68"/>
                    </a:lnTo>
                    <a:lnTo>
                      <a:pt x="26" y="66"/>
                    </a:lnTo>
                    <a:lnTo>
                      <a:pt x="26" y="66"/>
                    </a:lnTo>
                    <a:lnTo>
                      <a:pt x="30" y="66"/>
                    </a:lnTo>
                    <a:lnTo>
                      <a:pt x="32" y="66"/>
                    </a:lnTo>
                    <a:lnTo>
                      <a:pt x="34" y="66"/>
                    </a:lnTo>
                    <a:lnTo>
                      <a:pt x="38" y="62"/>
                    </a:lnTo>
                    <a:lnTo>
                      <a:pt x="38" y="62"/>
                    </a:lnTo>
                    <a:lnTo>
                      <a:pt x="34" y="62"/>
                    </a:lnTo>
                    <a:lnTo>
                      <a:pt x="30" y="62"/>
                    </a:lnTo>
                    <a:lnTo>
                      <a:pt x="26" y="58"/>
                    </a:lnTo>
                    <a:lnTo>
                      <a:pt x="24" y="52"/>
                    </a:lnTo>
                    <a:lnTo>
                      <a:pt x="24" y="52"/>
                    </a:lnTo>
                    <a:lnTo>
                      <a:pt x="22" y="50"/>
                    </a:lnTo>
                    <a:lnTo>
                      <a:pt x="22" y="50"/>
                    </a:lnTo>
                    <a:lnTo>
                      <a:pt x="20" y="54"/>
                    </a:lnTo>
                    <a:lnTo>
                      <a:pt x="20" y="54"/>
                    </a:lnTo>
                    <a:lnTo>
                      <a:pt x="16" y="56"/>
                    </a:lnTo>
                    <a:lnTo>
                      <a:pt x="14" y="56"/>
                    </a:lnTo>
                    <a:lnTo>
                      <a:pt x="10" y="50"/>
                    </a:lnTo>
                    <a:lnTo>
                      <a:pt x="10" y="50"/>
                    </a:lnTo>
                    <a:lnTo>
                      <a:pt x="10" y="56"/>
                    </a:lnTo>
                    <a:lnTo>
                      <a:pt x="8" y="58"/>
                    </a:lnTo>
                    <a:lnTo>
                      <a:pt x="4" y="56"/>
                    </a:lnTo>
                    <a:lnTo>
                      <a:pt x="4" y="56"/>
                    </a:lnTo>
                    <a:lnTo>
                      <a:pt x="2" y="54"/>
                    </a:lnTo>
                    <a:lnTo>
                      <a:pt x="0" y="48"/>
                    </a:lnTo>
                    <a:lnTo>
                      <a:pt x="0" y="48"/>
                    </a:lnTo>
                    <a:lnTo>
                      <a:pt x="2" y="42"/>
                    </a:lnTo>
                    <a:lnTo>
                      <a:pt x="4" y="38"/>
                    </a:lnTo>
                    <a:lnTo>
                      <a:pt x="4" y="38"/>
                    </a:lnTo>
                    <a:lnTo>
                      <a:pt x="6" y="32"/>
                    </a:lnTo>
                    <a:lnTo>
                      <a:pt x="4" y="26"/>
                    </a:lnTo>
                    <a:lnTo>
                      <a:pt x="4" y="26"/>
                    </a:lnTo>
                    <a:lnTo>
                      <a:pt x="2" y="22"/>
                    </a:lnTo>
                    <a:lnTo>
                      <a:pt x="2" y="16"/>
                    </a:lnTo>
                    <a:lnTo>
                      <a:pt x="2" y="16"/>
                    </a:lnTo>
                    <a:lnTo>
                      <a:pt x="6" y="10"/>
                    </a:lnTo>
                    <a:lnTo>
                      <a:pt x="8" y="10"/>
                    </a:lnTo>
                    <a:lnTo>
                      <a:pt x="10" y="10"/>
                    </a:lnTo>
                    <a:lnTo>
                      <a:pt x="10" y="10"/>
                    </a:lnTo>
                    <a:lnTo>
                      <a:pt x="12" y="18"/>
                    </a:lnTo>
                    <a:lnTo>
                      <a:pt x="14" y="18"/>
                    </a:lnTo>
                    <a:lnTo>
                      <a:pt x="14" y="16"/>
                    </a:lnTo>
                    <a:lnTo>
                      <a:pt x="16" y="2"/>
                    </a:lnTo>
                    <a:lnTo>
                      <a:pt x="16" y="2"/>
                    </a:lnTo>
                    <a:lnTo>
                      <a:pt x="18" y="0"/>
                    </a:lnTo>
                    <a:lnTo>
                      <a:pt x="20" y="0"/>
                    </a:lnTo>
                    <a:lnTo>
                      <a:pt x="20" y="0"/>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 name="Freeform 2659">
                <a:extLst>
                  <a:ext uri="{FF2B5EF4-FFF2-40B4-BE49-F238E27FC236}">
                    <a16:creationId xmlns:a16="http://schemas.microsoft.com/office/drawing/2014/main" id="{D821D88D-0E91-FDE8-3D75-9BF623905D00}"/>
                  </a:ext>
                </a:extLst>
              </p:cNvPr>
              <p:cNvSpPr>
                <a:spLocks/>
              </p:cNvSpPr>
              <p:nvPr/>
            </p:nvSpPr>
            <p:spPr bwMode="auto">
              <a:xfrm>
                <a:off x="1864" y="2410"/>
                <a:ext cx="58" cy="38"/>
              </a:xfrm>
              <a:custGeom>
                <a:avLst/>
                <a:gdLst>
                  <a:gd name="T0" fmla="*/ 38 w 58"/>
                  <a:gd name="T1" fmla="*/ 34 h 38"/>
                  <a:gd name="T2" fmla="*/ 32 w 58"/>
                  <a:gd name="T3" fmla="*/ 34 h 38"/>
                  <a:gd name="T4" fmla="*/ 22 w 58"/>
                  <a:gd name="T5" fmla="*/ 32 h 38"/>
                  <a:gd name="T6" fmla="*/ 12 w 58"/>
                  <a:gd name="T7" fmla="*/ 36 h 38"/>
                  <a:gd name="T8" fmla="*/ 8 w 58"/>
                  <a:gd name="T9" fmla="*/ 36 h 38"/>
                  <a:gd name="T10" fmla="*/ 6 w 58"/>
                  <a:gd name="T11" fmla="*/ 34 h 38"/>
                  <a:gd name="T12" fmla="*/ 4 w 58"/>
                  <a:gd name="T13" fmla="*/ 26 h 38"/>
                  <a:gd name="T14" fmla="*/ 0 w 58"/>
                  <a:gd name="T15" fmla="*/ 18 h 38"/>
                  <a:gd name="T16" fmla="*/ 2 w 58"/>
                  <a:gd name="T17" fmla="*/ 14 h 38"/>
                  <a:gd name="T18" fmla="*/ 8 w 58"/>
                  <a:gd name="T19" fmla="*/ 16 h 38"/>
                  <a:gd name="T20" fmla="*/ 10 w 58"/>
                  <a:gd name="T21" fmla="*/ 16 h 38"/>
                  <a:gd name="T22" fmla="*/ 22 w 58"/>
                  <a:gd name="T23" fmla="*/ 14 h 38"/>
                  <a:gd name="T24" fmla="*/ 22 w 58"/>
                  <a:gd name="T25" fmla="*/ 10 h 38"/>
                  <a:gd name="T26" fmla="*/ 18 w 58"/>
                  <a:gd name="T27" fmla="*/ 4 h 38"/>
                  <a:gd name="T28" fmla="*/ 16 w 58"/>
                  <a:gd name="T29" fmla="*/ 0 h 38"/>
                  <a:gd name="T30" fmla="*/ 24 w 58"/>
                  <a:gd name="T31" fmla="*/ 4 h 38"/>
                  <a:gd name="T32" fmla="*/ 30 w 58"/>
                  <a:gd name="T33" fmla="*/ 16 h 38"/>
                  <a:gd name="T34" fmla="*/ 30 w 58"/>
                  <a:gd name="T35" fmla="*/ 18 h 38"/>
                  <a:gd name="T36" fmla="*/ 34 w 58"/>
                  <a:gd name="T37" fmla="*/ 16 h 38"/>
                  <a:gd name="T38" fmla="*/ 38 w 58"/>
                  <a:gd name="T39" fmla="*/ 12 h 38"/>
                  <a:gd name="T40" fmla="*/ 44 w 58"/>
                  <a:gd name="T41" fmla="*/ 8 h 38"/>
                  <a:gd name="T42" fmla="*/ 48 w 58"/>
                  <a:gd name="T43" fmla="*/ 12 h 38"/>
                  <a:gd name="T44" fmla="*/ 54 w 58"/>
                  <a:gd name="T45" fmla="*/ 12 h 38"/>
                  <a:gd name="T46" fmla="*/ 58 w 58"/>
                  <a:gd name="T47" fmla="*/ 14 h 38"/>
                  <a:gd name="T48" fmla="*/ 58 w 58"/>
                  <a:gd name="T49" fmla="*/ 18 h 38"/>
                  <a:gd name="T50" fmla="*/ 54 w 58"/>
                  <a:gd name="T51" fmla="*/ 20 h 38"/>
                  <a:gd name="T52" fmla="*/ 54 w 58"/>
                  <a:gd name="T53" fmla="*/ 26 h 38"/>
                  <a:gd name="T54" fmla="*/ 56 w 58"/>
                  <a:gd name="T55" fmla="*/ 34 h 38"/>
                  <a:gd name="T56" fmla="*/ 54 w 58"/>
                  <a:gd name="T57" fmla="*/ 38 h 38"/>
                  <a:gd name="T58" fmla="*/ 52 w 58"/>
                  <a:gd name="T59" fmla="*/ 36 h 38"/>
                  <a:gd name="T60" fmla="*/ 50 w 58"/>
                  <a:gd name="T61" fmla="*/ 36 h 38"/>
                  <a:gd name="T62" fmla="*/ 44 w 58"/>
                  <a:gd name="T63" fmla="*/ 34 h 38"/>
                  <a:gd name="T64" fmla="*/ 38 w 58"/>
                  <a:gd name="T6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38">
                    <a:moveTo>
                      <a:pt x="38" y="34"/>
                    </a:moveTo>
                    <a:lnTo>
                      <a:pt x="38" y="34"/>
                    </a:lnTo>
                    <a:lnTo>
                      <a:pt x="32" y="34"/>
                    </a:lnTo>
                    <a:lnTo>
                      <a:pt x="32" y="34"/>
                    </a:lnTo>
                    <a:lnTo>
                      <a:pt x="28" y="32"/>
                    </a:lnTo>
                    <a:lnTo>
                      <a:pt x="22" y="32"/>
                    </a:lnTo>
                    <a:lnTo>
                      <a:pt x="16" y="32"/>
                    </a:lnTo>
                    <a:lnTo>
                      <a:pt x="12" y="36"/>
                    </a:lnTo>
                    <a:lnTo>
                      <a:pt x="12" y="36"/>
                    </a:lnTo>
                    <a:lnTo>
                      <a:pt x="8" y="36"/>
                    </a:lnTo>
                    <a:lnTo>
                      <a:pt x="6" y="34"/>
                    </a:lnTo>
                    <a:lnTo>
                      <a:pt x="6" y="34"/>
                    </a:lnTo>
                    <a:lnTo>
                      <a:pt x="6" y="28"/>
                    </a:lnTo>
                    <a:lnTo>
                      <a:pt x="4" y="26"/>
                    </a:lnTo>
                    <a:lnTo>
                      <a:pt x="2" y="22"/>
                    </a:lnTo>
                    <a:lnTo>
                      <a:pt x="0" y="18"/>
                    </a:lnTo>
                    <a:lnTo>
                      <a:pt x="0" y="18"/>
                    </a:lnTo>
                    <a:lnTo>
                      <a:pt x="2" y="14"/>
                    </a:lnTo>
                    <a:lnTo>
                      <a:pt x="6" y="14"/>
                    </a:lnTo>
                    <a:lnTo>
                      <a:pt x="8" y="16"/>
                    </a:lnTo>
                    <a:lnTo>
                      <a:pt x="10" y="16"/>
                    </a:lnTo>
                    <a:lnTo>
                      <a:pt x="10" y="16"/>
                    </a:lnTo>
                    <a:lnTo>
                      <a:pt x="16" y="14"/>
                    </a:lnTo>
                    <a:lnTo>
                      <a:pt x="22" y="14"/>
                    </a:lnTo>
                    <a:lnTo>
                      <a:pt x="22" y="14"/>
                    </a:lnTo>
                    <a:lnTo>
                      <a:pt x="22" y="10"/>
                    </a:lnTo>
                    <a:lnTo>
                      <a:pt x="20" y="8"/>
                    </a:lnTo>
                    <a:lnTo>
                      <a:pt x="18" y="4"/>
                    </a:lnTo>
                    <a:lnTo>
                      <a:pt x="16" y="0"/>
                    </a:lnTo>
                    <a:lnTo>
                      <a:pt x="16" y="0"/>
                    </a:lnTo>
                    <a:lnTo>
                      <a:pt x="20" y="2"/>
                    </a:lnTo>
                    <a:lnTo>
                      <a:pt x="24" y="4"/>
                    </a:lnTo>
                    <a:lnTo>
                      <a:pt x="28" y="8"/>
                    </a:lnTo>
                    <a:lnTo>
                      <a:pt x="30" y="16"/>
                    </a:lnTo>
                    <a:lnTo>
                      <a:pt x="30" y="16"/>
                    </a:lnTo>
                    <a:lnTo>
                      <a:pt x="30" y="18"/>
                    </a:lnTo>
                    <a:lnTo>
                      <a:pt x="32" y="18"/>
                    </a:lnTo>
                    <a:lnTo>
                      <a:pt x="34" y="16"/>
                    </a:lnTo>
                    <a:lnTo>
                      <a:pt x="34" y="16"/>
                    </a:lnTo>
                    <a:lnTo>
                      <a:pt x="38" y="12"/>
                    </a:lnTo>
                    <a:lnTo>
                      <a:pt x="40" y="8"/>
                    </a:lnTo>
                    <a:lnTo>
                      <a:pt x="44" y="8"/>
                    </a:lnTo>
                    <a:lnTo>
                      <a:pt x="48" y="12"/>
                    </a:lnTo>
                    <a:lnTo>
                      <a:pt x="48" y="12"/>
                    </a:lnTo>
                    <a:lnTo>
                      <a:pt x="50" y="14"/>
                    </a:lnTo>
                    <a:lnTo>
                      <a:pt x="54" y="12"/>
                    </a:lnTo>
                    <a:lnTo>
                      <a:pt x="56" y="12"/>
                    </a:lnTo>
                    <a:lnTo>
                      <a:pt x="58" y="14"/>
                    </a:lnTo>
                    <a:lnTo>
                      <a:pt x="58" y="14"/>
                    </a:lnTo>
                    <a:lnTo>
                      <a:pt x="58" y="18"/>
                    </a:lnTo>
                    <a:lnTo>
                      <a:pt x="56" y="20"/>
                    </a:lnTo>
                    <a:lnTo>
                      <a:pt x="54" y="20"/>
                    </a:lnTo>
                    <a:lnTo>
                      <a:pt x="54" y="26"/>
                    </a:lnTo>
                    <a:lnTo>
                      <a:pt x="54" y="26"/>
                    </a:lnTo>
                    <a:lnTo>
                      <a:pt x="56" y="30"/>
                    </a:lnTo>
                    <a:lnTo>
                      <a:pt x="56" y="34"/>
                    </a:lnTo>
                    <a:lnTo>
                      <a:pt x="56" y="34"/>
                    </a:lnTo>
                    <a:lnTo>
                      <a:pt x="54" y="38"/>
                    </a:lnTo>
                    <a:lnTo>
                      <a:pt x="54" y="38"/>
                    </a:lnTo>
                    <a:lnTo>
                      <a:pt x="52" y="36"/>
                    </a:lnTo>
                    <a:lnTo>
                      <a:pt x="52" y="36"/>
                    </a:lnTo>
                    <a:lnTo>
                      <a:pt x="50" y="36"/>
                    </a:lnTo>
                    <a:lnTo>
                      <a:pt x="50" y="36"/>
                    </a:lnTo>
                    <a:lnTo>
                      <a:pt x="44" y="34"/>
                    </a:lnTo>
                    <a:lnTo>
                      <a:pt x="40" y="32"/>
                    </a:lnTo>
                    <a:lnTo>
                      <a:pt x="38" y="34"/>
                    </a:lnTo>
                    <a:lnTo>
                      <a:pt x="3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 name="Freeform 2660">
                <a:extLst>
                  <a:ext uri="{FF2B5EF4-FFF2-40B4-BE49-F238E27FC236}">
                    <a16:creationId xmlns:a16="http://schemas.microsoft.com/office/drawing/2014/main" id="{F9C06481-86CA-992D-BB4A-863AFEA83FDF}"/>
                  </a:ext>
                </a:extLst>
              </p:cNvPr>
              <p:cNvSpPr>
                <a:spLocks/>
              </p:cNvSpPr>
              <p:nvPr/>
            </p:nvSpPr>
            <p:spPr bwMode="auto">
              <a:xfrm>
                <a:off x="1926" y="2502"/>
                <a:ext cx="40" cy="86"/>
              </a:xfrm>
              <a:custGeom>
                <a:avLst/>
                <a:gdLst>
                  <a:gd name="T0" fmla="*/ 8 w 40"/>
                  <a:gd name="T1" fmla="*/ 26 h 86"/>
                  <a:gd name="T2" fmla="*/ 8 w 40"/>
                  <a:gd name="T3" fmla="*/ 14 h 86"/>
                  <a:gd name="T4" fmla="*/ 6 w 40"/>
                  <a:gd name="T5" fmla="*/ 12 h 86"/>
                  <a:gd name="T6" fmla="*/ 2 w 40"/>
                  <a:gd name="T7" fmla="*/ 6 h 86"/>
                  <a:gd name="T8" fmla="*/ 4 w 40"/>
                  <a:gd name="T9" fmla="*/ 2 h 86"/>
                  <a:gd name="T10" fmla="*/ 8 w 40"/>
                  <a:gd name="T11" fmla="*/ 0 h 86"/>
                  <a:gd name="T12" fmla="*/ 14 w 40"/>
                  <a:gd name="T13" fmla="*/ 22 h 86"/>
                  <a:gd name="T14" fmla="*/ 24 w 40"/>
                  <a:gd name="T15" fmla="*/ 38 h 86"/>
                  <a:gd name="T16" fmla="*/ 24 w 40"/>
                  <a:gd name="T17" fmla="*/ 42 h 86"/>
                  <a:gd name="T18" fmla="*/ 20 w 40"/>
                  <a:gd name="T19" fmla="*/ 44 h 86"/>
                  <a:gd name="T20" fmla="*/ 20 w 40"/>
                  <a:gd name="T21" fmla="*/ 48 h 86"/>
                  <a:gd name="T22" fmla="*/ 24 w 40"/>
                  <a:gd name="T23" fmla="*/ 52 h 86"/>
                  <a:gd name="T24" fmla="*/ 30 w 40"/>
                  <a:gd name="T25" fmla="*/ 52 h 86"/>
                  <a:gd name="T26" fmla="*/ 34 w 40"/>
                  <a:gd name="T27" fmla="*/ 56 h 86"/>
                  <a:gd name="T28" fmla="*/ 32 w 40"/>
                  <a:gd name="T29" fmla="*/ 62 h 86"/>
                  <a:gd name="T30" fmla="*/ 32 w 40"/>
                  <a:gd name="T31" fmla="*/ 64 h 86"/>
                  <a:gd name="T32" fmla="*/ 34 w 40"/>
                  <a:gd name="T33" fmla="*/ 66 h 86"/>
                  <a:gd name="T34" fmla="*/ 40 w 40"/>
                  <a:gd name="T35" fmla="*/ 70 h 86"/>
                  <a:gd name="T36" fmla="*/ 40 w 40"/>
                  <a:gd name="T37" fmla="*/ 74 h 86"/>
                  <a:gd name="T38" fmla="*/ 36 w 40"/>
                  <a:gd name="T39" fmla="*/ 76 h 86"/>
                  <a:gd name="T40" fmla="*/ 34 w 40"/>
                  <a:gd name="T41" fmla="*/ 74 h 86"/>
                  <a:gd name="T42" fmla="*/ 32 w 40"/>
                  <a:gd name="T43" fmla="*/ 74 h 86"/>
                  <a:gd name="T44" fmla="*/ 28 w 40"/>
                  <a:gd name="T45" fmla="*/ 68 h 86"/>
                  <a:gd name="T46" fmla="*/ 24 w 40"/>
                  <a:gd name="T47" fmla="*/ 62 h 86"/>
                  <a:gd name="T48" fmla="*/ 22 w 40"/>
                  <a:gd name="T49" fmla="*/ 64 h 86"/>
                  <a:gd name="T50" fmla="*/ 28 w 40"/>
                  <a:gd name="T51" fmla="*/ 80 h 86"/>
                  <a:gd name="T52" fmla="*/ 26 w 40"/>
                  <a:gd name="T53" fmla="*/ 86 h 86"/>
                  <a:gd name="T54" fmla="*/ 18 w 40"/>
                  <a:gd name="T55" fmla="*/ 82 h 86"/>
                  <a:gd name="T56" fmla="*/ 14 w 40"/>
                  <a:gd name="T57" fmla="*/ 74 h 86"/>
                  <a:gd name="T58" fmla="*/ 12 w 40"/>
                  <a:gd name="T59" fmla="*/ 64 h 86"/>
                  <a:gd name="T60" fmla="*/ 14 w 40"/>
                  <a:gd name="T61" fmla="*/ 52 h 86"/>
                  <a:gd name="T62" fmla="*/ 10 w 40"/>
                  <a:gd name="T63" fmla="*/ 42 h 86"/>
                  <a:gd name="T64" fmla="*/ 6 w 40"/>
                  <a:gd name="T65" fmla="*/ 46 h 86"/>
                  <a:gd name="T66" fmla="*/ 2 w 40"/>
                  <a:gd name="T67" fmla="*/ 46 h 86"/>
                  <a:gd name="T68" fmla="*/ 0 w 40"/>
                  <a:gd name="T69" fmla="*/ 42 h 86"/>
                  <a:gd name="T70" fmla="*/ 4 w 40"/>
                  <a:gd name="T71" fmla="*/ 30 h 86"/>
                  <a:gd name="T72" fmla="*/ 8 w 40"/>
                  <a:gd name="T73" fmla="*/ 28 h 86"/>
                  <a:gd name="T74" fmla="*/ 8 w 40"/>
                  <a:gd name="T75" fmla="*/ 2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86">
                    <a:moveTo>
                      <a:pt x="8" y="26"/>
                    </a:moveTo>
                    <a:lnTo>
                      <a:pt x="8" y="26"/>
                    </a:lnTo>
                    <a:lnTo>
                      <a:pt x="8" y="16"/>
                    </a:lnTo>
                    <a:lnTo>
                      <a:pt x="8" y="14"/>
                    </a:lnTo>
                    <a:lnTo>
                      <a:pt x="6" y="12"/>
                    </a:lnTo>
                    <a:lnTo>
                      <a:pt x="6" y="12"/>
                    </a:lnTo>
                    <a:lnTo>
                      <a:pt x="4" y="10"/>
                    </a:lnTo>
                    <a:lnTo>
                      <a:pt x="2" y="6"/>
                    </a:lnTo>
                    <a:lnTo>
                      <a:pt x="2" y="6"/>
                    </a:lnTo>
                    <a:lnTo>
                      <a:pt x="4" y="2"/>
                    </a:lnTo>
                    <a:lnTo>
                      <a:pt x="4" y="0"/>
                    </a:lnTo>
                    <a:lnTo>
                      <a:pt x="8" y="0"/>
                    </a:lnTo>
                    <a:lnTo>
                      <a:pt x="8" y="0"/>
                    </a:lnTo>
                    <a:lnTo>
                      <a:pt x="14" y="22"/>
                    </a:lnTo>
                    <a:lnTo>
                      <a:pt x="20" y="32"/>
                    </a:lnTo>
                    <a:lnTo>
                      <a:pt x="24" y="38"/>
                    </a:lnTo>
                    <a:lnTo>
                      <a:pt x="24" y="38"/>
                    </a:lnTo>
                    <a:lnTo>
                      <a:pt x="24" y="42"/>
                    </a:lnTo>
                    <a:lnTo>
                      <a:pt x="22" y="44"/>
                    </a:lnTo>
                    <a:lnTo>
                      <a:pt x="20" y="44"/>
                    </a:lnTo>
                    <a:lnTo>
                      <a:pt x="20" y="48"/>
                    </a:lnTo>
                    <a:lnTo>
                      <a:pt x="20" y="48"/>
                    </a:lnTo>
                    <a:lnTo>
                      <a:pt x="22" y="50"/>
                    </a:lnTo>
                    <a:lnTo>
                      <a:pt x="24" y="52"/>
                    </a:lnTo>
                    <a:lnTo>
                      <a:pt x="30" y="52"/>
                    </a:lnTo>
                    <a:lnTo>
                      <a:pt x="30" y="52"/>
                    </a:lnTo>
                    <a:lnTo>
                      <a:pt x="34" y="54"/>
                    </a:lnTo>
                    <a:lnTo>
                      <a:pt x="34" y="56"/>
                    </a:lnTo>
                    <a:lnTo>
                      <a:pt x="32" y="62"/>
                    </a:lnTo>
                    <a:lnTo>
                      <a:pt x="32" y="62"/>
                    </a:lnTo>
                    <a:lnTo>
                      <a:pt x="32" y="64"/>
                    </a:lnTo>
                    <a:lnTo>
                      <a:pt x="32" y="64"/>
                    </a:lnTo>
                    <a:lnTo>
                      <a:pt x="34" y="66"/>
                    </a:lnTo>
                    <a:lnTo>
                      <a:pt x="34" y="66"/>
                    </a:lnTo>
                    <a:lnTo>
                      <a:pt x="38" y="66"/>
                    </a:lnTo>
                    <a:lnTo>
                      <a:pt x="40" y="70"/>
                    </a:lnTo>
                    <a:lnTo>
                      <a:pt x="40" y="74"/>
                    </a:lnTo>
                    <a:lnTo>
                      <a:pt x="40" y="74"/>
                    </a:lnTo>
                    <a:lnTo>
                      <a:pt x="38" y="76"/>
                    </a:lnTo>
                    <a:lnTo>
                      <a:pt x="36" y="76"/>
                    </a:lnTo>
                    <a:lnTo>
                      <a:pt x="36" y="74"/>
                    </a:lnTo>
                    <a:lnTo>
                      <a:pt x="34" y="74"/>
                    </a:lnTo>
                    <a:lnTo>
                      <a:pt x="34" y="74"/>
                    </a:lnTo>
                    <a:lnTo>
                      <a:pt x="32" y="74"/>
                    </a:lnTo>
                    <a:lnTo>
                      <a:pt x="30" y="72"/>
                    </a:lnTo>
                    <a:lnTo>
                      <a:pt x="28" y="68"/>
                    </a:lnTo>
                    <a:lnTo>
                      <a:pt x="26" y="64"/>
                    </a:lnTo>
                    <a:lnTo>
                      <a:pt x="24" y="62"/>
                    </a:lnTo>
                    <a:lnTo>
                      <a:pt x="22" y="64"/>
                    </a:lnTo>
                    <a:lnTo>
                      <a:pt x="22" y="64"/>
                    </a:lnTo>
                    <a:lnTo>
                      <a:pt x="26" y="74"/>
                    </a:lnTo>
                    <a:lnTo>
                      <a:pt x="28" y="80"/>
                    </a:lnTo>
                    <a:lnTo>
                      <a:pt x="28" y="80"/>
                    </a:lnTo>
                    <a:lnTo>
                      <a:pt x="26" y="86"/>
                    </a:lnTo>
                    <a:lnTo>
                      <a:pt x="22" y="86"/>
                    </a:lnTo>
                    <a:lnTo>
                      <a:pt x="18" y="82"/>
                    </a:lnTo>
                    <a:lnTo>
                      <a:pt x="14" y="74"/>
                    </a:lnTo>
                    <a:lnTo>
                      <a:pt x="14" y="74"/>
                    </a:lnTo>
                    <a:lnTo>
                      <a:pt x="12" y="68"/>
                    </a:lnTo>
                    <a:lnTo>
                      <a:pt x="12" y="64"/>
                    </a:lnTo>
                    <a:lnTo>
                      <a:pt x="14" y="52"/>
                    </a:lnTo>
                    <a:lnTo>
                      <a:pt x="14" y="52"/>
                    </a:lnTo>
                    <a:lnTo>
                      <a:pt x="12" y="46"/>
                    </a:lnTo>
                    <a:lnTo>
                      <a:pt x="10" y="42"/>
                    </a:lnTo>
                    <a:lnTo>
                      <a:pt x="8" y="42"/>
                    </a:lnTo>
                    <a:lnTo>
                      <a:pt x="6" y="46"/>
                    </a:lnTo>
                    <a:lnTo>
                      <a:pt x="6" y="46"/>
                    </a:lnTo>
                    <a:lnTo>
                      <a:pt x="2" y="46"/>
                    </a:lnTo>
                    <a:lnTo>
                      <a:pt x="0" y="42"/>
                    </a:lnTo>
                    <a:lnTo>
                      <a:pt x="0" y="42"/>
                    </a:lnTo>
                    <a:lnTo>
                      <a:pt x="2" y="32"/>
                    </a:lnTo>
                    <a:lnTo>
                      <a:pt x="4" y="30"/>
                    </a:lnTo>
                    <a:lnTo>
                      <a:pt x="6" y="30"/>
                    </a:lnTo>
                    <a:lnTo>
                      <a:pt x="8" y="28"/>
                    </a:lnTo>
                    <a:lnTo>
                      <a:pt x="8" y="28"/>
                    </a:lnTo>
                    <a:lnTo>
                      <a:pt x="8" y="26"/>
                    </a:lnTo>
                    <a:lnTo>
                      <a:pt x="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 name="Freeform 2661">
                <a:extLst>
                  <a:ext uri="{FF2B5EF4-FFF2-40B4-BE49-F238E27FC236}">
                    <a16:creationId xmlns:a16="http://schemas.microsoft.com/office/drawing/2014/main" id="{B767EA7C-52C7-A48B-DE14-FDBF151EE0AC}"/>
                  </a:ext>
                </a:extLst>
              </p:cNvPr>
              <p:cNvSpPr>
                <a:spLocks/>
              </p:cNvSpPr>
              <p:nvPr/>
            </p:nvSpPr>
            <p:spPr bwMode="auto">
              <a:xfrm>
                <a:off x="2084" y="2626"/>
                <a:ext cx="34" cy="66"/>
              </a:xfrm>
              <a:custGeom>
                <a:avLst/>
                <a:gdLst>
                  <a:gd name="T0" fmla="*/ 32 w 34"/>
                  <a:gd name="T1" fmla="*/ 66 h 66"/>
                  <a:gd name="T2" fmla="*/ 32 w 34"/>
                  <a:gd name="T3" fmla="*/ 66 h 66"/>
                  <a:gd name="T4" fmla="*/ 28 w 34"/>
                  <a:gd name="T5" fmla="*/ 66 h 66"/>
                  <a:gd name="T6" fmla="*/ 26 w 34"/>
                  <a:gd name="T7" fmla="*/ 64 h 66"/>
                  <a:gd name="T8" fmla="*/ 24 w 34"/>
                  <a:gd name="T9" fmla="*/ 58 h 66"/>
                  <a:gd name="T10" fmla="*/ 24 w 34"/>
                  <a:gd name="T11" fmla="*/ 58 h 66"/>
                  <a:gd name="T12" fmla="*/ 22 w 34"/>
                  <a:gd name="T13" fmla="*/ 50 h 66"/>
                  <a:gd name="T14" fmla="*/ 20 w 34"/>
                  <a:gd name="T15" fmla="*/ 50 h 66"/>
                  <a:gd name="T16" fmla="*/ 16 w 34"/>
                  <a:gd name="T17" fmla="*/ 52 h 66"/>
                  <a:gd name="T18" fmla="*/ 14 w 34"/>
                  <a:gd name="T19" fmla="*/ 52 h 66"/>
                  <a:gd name="T20" fmla="*/ 14 w 34"/>
                  <a:gd name="T21" fmla="*/ 52 h 66"/>
                  <a:gd name="T22" fmla="*/ 14 w 34"/>
                  <a:gd name="T23" fmla="*/ 52 h 66"/>
                  <a:gd name="T24" fmla="*/ 12 w 34"/>
                  <a:gd name="T25" fmla="*/ 44 h 66"/>
                  <a:gd name="T26" fmla="*/ 12 w 34"/>
                  <a:gd name="T27" fmla="*/ 42 h 66"/>
                  <a:gd name="T28" fmla="*/ 10 w 34"/>
                  <a:gd name="T29" fmla="*/ 42 h 66"/>
                  <a:gd name="T30" fmla="*/ 10 w 34"/>
                  <a:gd name="T31" fmla="*/ 42 h 66"/>
                  <a:gd name="T32" fmla="*/ 8 w 34"/>
                  <a:gd name="T33" fmla="*/ 40 h 66"/>
                  <a:gd name="T34" fmla="*/ 4 w 34"/>
                  <a:gd name="T35" fmla="*/ 38 h 66"/>
                  <a:gd name="T36" fmla="*/ 0 w 34"/>
                  <a:gd name="T37" fmla="*/ 28 h 66"/>
                  <a:gd name="T38" fmla="*/ 0 w 34"/>
                  <a:gd name="T39" fmla="*/ 28 h 66"/>
                  <a:gd name="T40" fmla="*/ 4 w 34"/>
                  <a:gd name="T41" fmla="*/ 24 h 66"/>
                  <a:gd name="T42" fmla="*/ 8 w 34"/>
                  <a:gd name="T43" fmla="*/ 18 h 66"/>
                  <a:gd name="T44" fmla="*/ 10 w 34"/>
                  <a:gd name="T45" fmla="*/ 12 h 66"/>
                  <a:gd name="T46" fmla="*/ 12 w 34"/>
                  <a:gd name="T47" fmla="*/ 2 h 66"/>
                  <a:gd name="T48" fmla="*/ 12 w 34"/>
                  <a:gd name="T49" fmla="*/ 2 h 66"/>
                  <a:gd name="T50" fmla="*/ 14 w 34"/>
                  <a:gd name="T51" fmla="*/ 0 h 66"/>
                  <a:gd name="T52" fmla="*/ 14 w 34"/>
                  <a:gd name="T53" fmla="*/ 0 h 66"/>
                  <a:gd name="T54" fmla="*/ 16 w 34"/>
                  <a:gd name="T55" fmla="*/ 0 h 66"/>
                  <a:gd name="T56" fmla="*/ 18 w 34"/>
                  <a:gd name="T57" fmla="*/ 0 h 66"/>
                  <a:gd name="T58" fmla="*/ 18 w 34"/>
                  <a:gd name="T59" fmla="*/ 0 h 66"/>
                  <a:gd name="T60" fmla="*/ 22 w 34"/>
                  <a:gd name="T61" fmla="*/ 2 h 66"/>
                  <a:gd name="T62" fmla="*/ 24 w 34"/>
                  <a:gd name="T63" fmla="*/ 4 h 66"/>
                  <a:gd name="T64" fmla="*/ 24 w 34"/>
                  <a:gd name="T65" fmla="*/ 10 h 66"/>
                  <a:gd name="T66" fmla="*/ 22 w 34"/>
                  <a:gd name="T67" fmla="*/ 18 h 66"/>
                  <a:gd name="T68" fmla="*/ 22 w 34"/>
                  <a:gd name="T69" fmla="*/ 18 h 66"/>
                  <a:gd name="T70" fmla="*/ 20 w 34"/>
                  <a:gd name="T71" fmla="*/ 26 h 66"/>
                  <a:gd name="T72" fmla="*/ 20 w 34"/>
                  <a:gd name="T73" fmla="*/ 30 h 66"/>
                  <a:gd name="T74" fmla="*/ 24 w 34"/>
                  <a:gd name="T75" fmla="*/ 32 h 66"/>
                  <a:gd name="T76" fmla="*/ 24 w 34"/>
                  <a:gd name="T77" fmla="*/ 32 h 66"/>
                  <a:gd name="T78" fmla="*/ 26 w 34"/>
                  <a:gd name="T79" fmla="*/ 34 h 66"/>
                  <a:gd name="T80" fmla="*/ 28 w 34"/>
                  <a:gd name="T81" fmla="*/ 38 h 66"/>
                  <a:gd name="T82" fmla="*/ 30 w 34"/>
                  <a:gd name="T83" fmla="*/ 42 h 66"/>
                  <a:gd name="T84" fmla="*/ 32 w 34"/>
                  <a:gd name="T85" fmla="*/ 44 h 66"/>
                  <a:gd name="T86" fmla="*/ 32 w 34"/>
                  <a:gd name="T87" fmla="*/ 44 h 66"/>
                  <a:gd name="T88" fmla="*/ 34 w 34"/>
                  <a:gd name="T89" fmla="*/ 48 h 66"/>
                  <a:gd name="T90" fmla="*/ 34 w 34"/>
                  <a:gd name="T91" fmla="*/ 50 h 66"/>
                  <a:gd name="T92" fmla="*/ 32 w 34"/>
                  <a:gd name="T93" fmla="*/ 54 h 66"/>
                  <a:gd name="T94" fmla="*/ 32 w 34"/>
                  <a:gd name="T95" fmla="*/ 54 h 66"/>
                  <a:gd name="T96" fmla="*/ 30 w 34"/>
                  <a:gd name="T97" fmla="*/ 56 h 66"/>
                  <a:gd name="T98" fmla="*/ 30 w 34"/>
                  <a:gd name="T99" fmla="*/ 60 h 66"/>
                  <a:gd name="T100" fmla="*/ 32 w 34"/>
                  <a:gd name="T101" fmla="*/ 66 h 66"/>
                  <a:gd name="T102" fmla="*/ 32 w 34"/>
                  <a:gd name="T10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66">
                    <a:moveTo>
                      <a:pt x="32" y="66"/>
                    </a:moveTo>
                    <a:lnTo>
                      <a:pt x="32" y="66"/>
                    </a:lnTo>
                    <a:lnTo>
                      <a:pt x="28" y="66"/>
                    </a:lnTo>
                    <a:lnTo>
                      <a:pt x="26" y="64"/>
                    </a:lnTo>
                    <a:lnTo>
                      <a:pt x="24" y="58"/>
                    </a:lnTo>
                    <a:lnTo>
                      <a:pt x="24" y="58"/>
                    </a:lnTo>
                    <a:lnTo>
                      <a:pt x="22" y="50"/>
                    </a:lnTo>
                    <a:lnTo>
                      <a:pt x="20" y="50"/>
                    </a:lnTo>
                    <a:lnTo>
                      <a:pt x="16" y="52"/>
                    </a:lnTo>
                    <a:lnTo>
                      <a:pt x="14" y="52"/>
                    </a:lnTo>
                    <a:lnTo>
                      <a:pt x="14" y="52"/>
                    </a:lnTo>
                    <a:lnTo>
                      <a:pt x="14" y="52"/>
                    </a:lnTo>
                    <a:lnTo>
                      <a:pt x="12" y="44"/>
                    </a:lnTo>
                    <a:lnTo>
                      <a:pt x="12" y="42"/>
                    </a:lnTo>
                    <a:lnTo>
                      <a:pt x="10" y="42"/>
                    </a:lnTo>
                    <a:lnTo>
                      <a:pt x="10" y="42"/>
                    </a:lnTo>
                    <a:lnTo>
                      <a:pt x="8" y="40"/>
                    </a:lnTo>
                    <a:lnTo>
                      <a:pt x="4" y="38"/>
                    </a:lnTo>
                    <a:lnTo>
                      <a:pt x="0" y="28"/>
                    </a:lnTo>
                    <a:lnTo>
                      <a:pt x="0" y="28"/>
                    </a:lnTo>
                    <a:lnTo>
                      <a:pt x="4" y="24"/>
                    </a:lnTo>
                    <a:lnTo>
                      <a:pt x="8" y="18"/>
                    </a:lnTo>
                    <a:lnTo>
                      <a:pt x="10" y="12"/>
                    </a:lnTo>
                    <a:lnTo>
                      <a:pt x="12" y="2"/>
                    </a:lnTo>
                    <a:lnTo>
                      <a:pt x="12" y="2"/>
                    </a:lnTo>
                    <a:lnTo>
                      <a:pt x="14" y="0"/>
                    </a:lnTo>
                    <a:lnTo>
                      <a:pt x="14" y="0"/>
                    </a:lnTo>
                    <a:lnTo>
                      <a:pt x="16" y="0"/>
                    </a:lnTo>
                    <a:lnTo>
                      <a:pt x="18" y="0"/>
                    </a:lnTo>
                    <a:lnTo>
                      <a:pt x="18" y="0"/>
                    </a:lnTo>
                    <a:lnTo>
                      <a:pt x="22" y="2"/>
                    </a:lnTo>
                    <a:lnTo>
                      <a:pt x="24" y="4"/>
                    </a:lnTo>
                    <a:lnTo>
                      <a:pt x="24" y="10"/>
                    </a:lnTo>
                    <a:lnTo>
                      <a:pt x="22" y="18"/>
                    </a:lnTo>
                    <a:lnTo>
                      <a:pt x="22" y="18"/>
                    </a:lnTo>
                    <a:lnTo>
                      <a:pt x="20" y="26"/>
                    </a:lnTo>
                    <a:lnTo>
                      <a:pt x="20" y="30"/>
                    </a:lnTo>
                    <a:lnTo>
                      <a:pt x="24" y="32"/>
                    </a:lnTo>
                    <a:lnTo>
                      <a:pt x="24" y="32"/>
                    </a:lnTo>
                    <a:lnTo>
                      <a:pt x="26" y="34"/>
                    </a:lnTo>
                    <a:lnTo>
                      <a:pt x="28" y="38"/>
                    </a:lnTo>
                    <a:lnTo>
                      <a:pt x="30" y="42"/>
                    </a:lnTo>
                    <a:lnTo>
                      <a:pt x="32" y="44"/>
                    </a:lnTo>
                    <a:lnTo>
                      <a:pt x="32" y="44"/>
                    </a:lnTo>
                    <a:lnTo>
                      <a:pt x="34" y="48"/>
                    </a:lnTo>
                    <a:lnTo>
                      <a:pt x="34" y="50"/>
                    </a:lnTo>
                    <a:lnTo>
                      <a:pt x="32" y="54"/>
                    </a:lnTo>
                    <a:lnTo>
                      <a:pt x="32" y="54"/>
                    </a:lnTo>
                    <a:lnTo>
                      <a:pt x="30" y="56"/>
                    </a:lnTo>
                    <a:lnTo>
                      <a:pt x="30" y="60"/>
                    </a:lnTo>
                    <a:lnTo>
                      <a:pt x="32" y="66"/>
                    </a:lnTo>
                    <a:lnTo>
                      <a:pt x="3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9" name="Freeform 2662">
                <a:extLst>
                  <a:ext uri="{FF2B5EF4-FFF2-40B4-BE49-F238E27FC236}">
                    <a16:creationId xmlns:a16="http://schemas.microsoft.com/office/drawing/2014/main" id="{F2AE13DF-21DB-DA6F-D968-CE49315DB9F2}"/>
                  </a:ext>
                </a:extLst>
              </p:cNvPr>
              <p:cNvSpPr>
                <a:spLocks/>
              </p:cNvSpPr>
              <p:nvPr/>
            </p:nvSpPr>
            <p:spPr bwMode="auto">
              <a:xfrm>
                <a:off x="1940" y="2490"/>
                <a:ext cx="58" cy="36"/>
              </a:xfrm>
              <a:custGeom>
                <a:avLst/>
                <a:gdLst>
                  <a:gd name="T0" fmla="*/ 30 w 58"/>
                  <a:gd name="T1" fmla="*/ 20 h 36"/>
                  <a:gd name="T2" fmla="*/ 24 w 58"/>
                  <a:gd name="T3" fmla="*/ 16 h 36"/>
                  <a:gd name="T4" fmla="*/ 22 w 58"/>
                  <a:gd name="T5" fmla="*/ 18 h 36"/>
                  <a:gd name="T6" fmla="*/ 18 w 58"/>
                  <a:gd name="T7" fmla="*/ 26 h 36"/>
                  <a:gd name="T8" fmla="*/ 14 w 58"/>
                  <a:gd name="T9" fmla="*/ 22 h 36"/>
                  <a:gd name="T10" fmla="*/ 10 w 58"/>
                  <a:gd name="T11" fmla="*/ 20 h 36"/>
                  <a:gd name="T12" fmla="*/ 12 w 58"/>
                  <a:gd name="T13" fmla="*/ 18 h 36"/>
                  <a:gd name="T14" fmla="*/ 14 w 58"/>
                  <a:gd name="T15" fmla="*/ 16 h 36"/>
                  <a:gd name="T16" fmla="*/ 12 w 58"/>
                  <a:gd name="T17" fmla="*/ 18 h 36"/>
                  <a:gd name="T18" fmla="*/ 10 w 58"/>
                  <a:gd name="T19" fmla="*/ 20 h 36"/>
                  <a:gd name="T20" fmla="*/ 4 w 58"/>
                  <a:gd name="T21" fmla="*/ 18 h 36"/>
                  <a:gd name="T22" fmla="*/ 2 w 58"/>
                  <a:gd name="T23" fmla="*/ 16 h 36"/>
                  <a:gd name="T24" fmla="*/ 0 w 58"/>
                  <a:gd name="T25" fmla="*/ 6 h 36"/>
                  <a:gd name="T26" fmla="*/ 2 w 58"/>
                  <a:gd name="T27" fmla="*/ 2 h 36"/>
                  <a:gd name="T28" fmla="*/ 4 w 58"/>
                  <a:gd name="T29" fmla="*/ 2 h 36"/>
                  <a:gd name="T30" fmla="*/ 8 w 58"/>
                  <a:gd name="T31" fmla="*/ 6 h 36"/>
                  <a:gd name="T32" fmla="*/ 20 w 58"/>
                  <a:gd name="T33" fmla="*/ 10 h 36"/>
                  <a:gd name="T34" fmla="*/ 36 w 58"/>
                  <a:gd name="T35" fmla="*/ 8 h 36"/>
                  <a:gd name="T36" fmla="*/ 44 w 58"/>
                  <a:gd name="T37" fmla="*/ 8 h 36"/>
                  <a:gd name="T38" fmla="*/ 48 w 58"/>
                  <a:gd name="T39" fmla="*/ 16 h 36"/>
                  <a:gd name="T40" fmla="*/ 50 w 58"/>
                  <a:gd name="T41" fmla="*/ 14 h 36"/>
                  <a:gd name="T42" fmla="*/ 52 w 58"/>
                  <a:gd name="T43" fmla="*/ 2 h 36"/>
                  <a:gd name="T44" fmla="*/ 54 w 58"/>
                  <a:gd name="T45" fmla="*/ 10 h 36"/>
                  <a:gd name="T46" fmla="*/ 58 w 58"/>
                  <a:gd name="T47" fmla="*/ 16 h 36"/>
                  <a:gd name="T48" fmla="*/ 50 w 58"/>
                  <a:gd name="T49" fmla="*/ 28 h 36"/>
                  <a:gd name="T50" fmla="*/ 44 w 58"/>
                  <a:gd name="T51" fmla="*/ 36 h 36"/>
                  <a:gd name="T52" fmla="*/ 36 w 58"/>
                  <a:gd name="T53" fmla="*/ 34 h 36"/>
                  <a:gd name="T54" fmla="*/ 30 w 58"/>
                  <a:gd name="T55" fmla="*/ 20 h 36"/>
                  <a:gd name="T56" fmla="*/ 30 w 58"/>
                  <a:gd name="T57" fmla="*/ 18 h 36"/>
                  <a:gd name="T58" fmla="*/ 34 w 58"/>
                  <a:gd name="T59" fmla="*/ 22 h 36"/>
                  <a:gd name="T60" fmla="*/ 32 w 58"/>
                  <a:gd name="T61" fmla="*/ 16 h 36"/>
                  <a:gd name="T62" fmla="*/ 30 w 58"/>
                  <a:gd name="T6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36">
                    <a:moveTo>
                      <a:pt x="30" y="20"/>
                    </a:moveTo>
                    <a:lnTo>
                      <a:pt x="30" y="20"/>
                    </a:lnTo>
                    <a:lnTo>
                      <a:pt x="26" y="16"/>
                    </a:lnTo>
                    <a:lnTo>
                      <a:pt x="24" y="16"/>
                    </a:lnTo>
                    <a:lnTo>
                      <a:pt x="22" y="18"/>
                    </a:lnTo>
                    <a:lnTo>
                      <a:pt x="22" y="18"/>
                    </a:lnTo>
                    <a:lnTo>
                      <a:pt x="20" y="24"/>
                    </a:lnTo>
                    <a:lnTo>
                      <a:pt x="18" y="26"/>
                    </a:lnTo>
                    <a:lnTo>
                      <a:pt x="16" y="26"/>
                    </a:lnTo>
                    <a:lnTo>
                      <a:pt x="14" y="22"/>
                    </a:lnTo>
                    <a:lnTo>
                      <a:pt x="10" y="20"/>
                    </a:lnTo>
                    <a:lnTo>
                      <a:pt x="10" y="20"/>
                    </a:lnTo>
                    <a:lnTo>
                      <a:pt x="12" y="18"/>
                    </a:lnTo>
                    <a:lnTo>
                      <a:pt x="12" y="18"/>
                    </a:lnTo>
                    <a:lnTo>
                      <a:pt x="14" y="16"/>
                    </a:lnTo>
                    <a:lnTo>
                      <a:pt x="14" y="16"/>
                    </a:lnTo>
                    <a:lnTo>
                      <a:pt x="12" y="18"/>
                    </a:lnTo>
                    <a:lnTo>
                      <a:pt x="12" y="18"/>
                    </a:lnTo>
                    <a:lnTo>
                      <a:pt x="10" y="20"/>
                    </a:lnTo>
                    <a:lnTo>
                      <a:pt x="10" y="20"/>
                    </a:lnTo>
                    <a:lnTo>
                      <a:pt x="6" y="20"/>
                    </a:lnTo>
                    <a:lnTo>
                      <a:pt x="4" y="18"/>
                    </a:lnTo>
                    <a:lnTo>
                      <a:pt x="2" y="16"/>
                    </a:lnTo>
                    <a:lnTo>
                      <a:pt x="2" y="16"/>
                    </a:lnTo>
                    <a:lnTo>
                      <a:pt x="0" y="12"/>
                    </a:lnTo>
                    <a:lnTo>
                      <a:pt x="0" y="6"/>
                    </a:lnTo>
                    <a:lnTo>
                      <a:pt x="0" y="6"/>
                    </a:lnTo>
                    <a:lnTo>
                      <a:pt x="2" y="2"/>
                    </a:lnTo>
                    <a:lnTo>
                      <a:pt x="4" y="0"/>
                    </a:lnTo>
                    <a:lnTo>
                      <a:pt x="4" y="2"/>
                    </a:lnTo>
                    <a:lnTo>
                      <a:pt x="4" y="2"/>
                    </a:lnTo>
                    <a:lnTo>
                      <a:pt x="8" y="6"/>
                    </a:lnTo>
                    <a:lnTo>
                      <a:pt x="12" y="8"/>
                    </a:lnTo>
                    <a:lnTo>
                      <a:pt x="20" y="10"/>
                    </a:lnTo>
                    <a:lnTo>
                      <a:pt x="36" y="8"/>
                    </a:lnTo>
                    <a:lnTo>
                      <a:pt x="36" y="8"/>
                    </a:lnTo>
                    <a:lnTo>
                      <a:pt x="40" y="8"/>
                    </a:lnTo>
                    <a:lnTo>
                      <a:pt x="44" y="8"/>
                    </a:lnTo>
                    <a:lnTo>
                      <a:pt x="46" y="10"/>
                    </a:lnTo>
                    <a:lnTo>
                      <a:pt x="48" y="16"/>
                    </a:lnTo>
                    <a:lnTo>
                      <a:pt x="48" y="16"/>
                    </a:lnTo>
                    <a:lnTo>
                      <a:pt x="50" y="14"/>
                    </a:lnTo>
                    <a:lnTo>
                      <a:pt x="50" y="10"/>
                    </a:lnTo>
                    <a:lnTo>
                      <a:pt x="52" y="2"/>
                    </a:lnTo>
                    <a:lnTo>
                      <a:pt x="52" y="2"/>
                    </a:lnTo>
                    <a:lnTo>
                      <a:pt x="54" y="10"/>
                    </a:lnTo>
                    <a:lnTo>
                      <a:pt x="56" y="14"/>
                    </a:lnTo>
                    <a:lnTo>
                      <a:pt x="58" y="16"/>
                    </a:lnTo>
                    <a:lnTo>
                      <a:pt x="58" y="16"/>
                    </a:lnTo>
                    <a:lnTo>
                      <a:pt x="50" y="28"/>
                    </a:lnTo>
                    <a:lnTo>
                      <a:pt x="48" y="34"/>
                    </a:lnTo>
                    <a:lnTo>
                      <a:pt x="44" y="36"/>
                    </a:lnTo>
                    <a:lnTo>
                      <a:pt x="40" y="36"/>
                    </a:lnTo>
                    <a:lnTo>
                      <a:pt x="36" y="34"/>
                    </a:lnTo>
                    <a:lnTo>
                      <a:pt x="34" y="28"/>
                    </a:lnTo>
                    <a:lnTo>
                      <a:pt x="30" y="20"/>
                    </a:lnTo>
                    <a:lnTo>
                      <a:pt x="30" y="20"/>
                    </a:lnTo>
                    <a:lnTo>
                      <a:pt x="30" y="18"/>
                    </a:lnTo>
                    <a:lnTo>
                      <a:pt x="32" y="18"/>
                    </a:lnTo>
                    <a:lnTo>
                      <a:pt x="34" y="22"/>
                    </a:lnTo>
                    <a:lnTo>
                      <a:pt x="34" y="22"/>
                    </a:lnTo>
                    <a:lnTo>
                      <a:pt x="32" y="16"/>
                    </a:lnTo>
                    <a:lnTo>
                      <a:pt x="30" y="16"/>
                    </a:lnTo>
                    <a:lnTo>
                      <a:pt x="30" y="20"/>
                    </a:lnTo>
                    <a:lnTo>
                      <a:pt x="3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0" name="Freeform 2663">
                <a:extLst>
                  <a:ext uri="{FF2B5EF4-FFF2-40B4-BE49-F238E27FC236}">
                    <a16:creationId xmlns:a16="http://schemas.microsoft.com/office/drawing/2014/main" id="{CD271AFF-BDF1-29A9-9ADC-4172D152F40A}"/>
                  </a:ext>
                </a:extLst>
              </p:cNvPr>
              <p:cNvSpPr>
                <a:spLocks/>
              </p:cNvSpPr>
              <p:nvPr/>
            </p:nvSpPr>
            <p:spPr bwMode="auto">
              <a:xfrm>
                <a:off x="2016" y="2600"/>
                <a:ext cx="34" cy="24"/>
              </a:xfrm>
              <a:custGeom>
                <a:avLst/>
                <a:gdLst>
                  <a:gd name="T0" fmla="*/ 34 w 34"/>
                  <a:gd name="T1" fmla="*/ 6 h 24"/>
                  <a:gd name="T2" fmla="*/ 34 w 34"/>
                  <a:gd name="T3" fmla="*/ 6 h 24"/>
                  <a:gd name="T4" fmla="*/ 32 w 34"/>
                  <a:gd name="T5" fmla="*/ 12 h 24"/>
                  <a:gd name="T6" fmla="*/ 30 w 34"/>
                  <a:gd name="T7" fmla="*/ 12 h 24"/>
                  <a:gd name="T8" fmla="*/ 30 w 34"/>
                  <a:gd name="T9" fmla="*/ 12 h 24"/>
                  <a:gd name="T10" fmla="*/ 26 w 34"/>
                  <a:gd name="T11" fmla="*/ 12 h 24"/>
                  <a:gd name="T12" fmla="*/ 24 w 34"/>
                  <a:gd name="T13" fmla="*/ 14 h 24"/>
                  <a:gd name="T14" fmla="*/ 22 w 34"/>
                  <a:gd name="T15" fmla="*/ 20 h 24"/>
                  <a:gd name="T16" fmla="*/ 22 w 34"/>
                  <a:gd name="T17" fmla="*/ 20 h 24"/>
                  <a:gd name="T18" fmla="*/ 22 w 34"/>
                  <a:gd name="T19" fmla="*/ 22 h 24"/>
                  <a:gd name="T20" fmla="*/ 20 w 34"/>
                  <a:gd name="T21" fmla="*/ 22 h 24"/>
                  <a:gd name="T22" fmla="*/ 18 w 34"/>
                  <a:gd name="T23" fmla="*/ 18 h 24"/>
                  <a:gd name="T24" fmla="*/ 18 w 34"/>
                  <a:gd name="T25" fmla="*/ 18 h 24"/>
                  <a:gd name="T26" fmla="*/ 12 w 34"/>
                  <a:gd name="T27" fmla="*/ 14 h 24"/>
                  <a:gd name="T28" fmla="*/ 10 w 34"/>
                  <a:gd name="T29" fmla="*/ 14 h 24"/>
                  <a:gd name="T30" fmla="*/ 8 w 34"/>
                  <a:gd name="T31" fmla="*/ 14 h 24"/>
                  <a:gd name="T32" fmla="*/ 6 w 34"/>
                  <a:gd name="T33" fmla="*/ 22 h 24"/>
                  <a:gd name="T34" fmla="*/ 6 w 34"/>
                  <a:gd name="T35" fmla="*/ 22 h 24"/>
                  <a:gd name="T36" fmla="*/ 4 w 34"/>
                  <a:gd name="T37" fmla="*/ 24 h 24"/>
                  <a:gd name="T38" fmla="*/ 2 w 34"/>
                  <a:gd name="T39" fmla="*/ 22 h 24"/>
                  <a:gd name="T40" fmla="*/ 2 w 34"/>
                  <a:gd name="T41" fmla="*/ 22 h 24"/>
                  <a:gd name="T42" fmla="*/ 0 w 34"/>
                  <a:gd name="T43" fmla="*/ 14 h 24"/>
                  <a:gd name="T44" fmla="*/ 0 w 34"/>
                  <a:gd name="T45" fmla="*/ 4 h 24"/>
                  <a:gd name="T46" fmla="*/ 0 w 34"/>
                  <a:gd name="T47" fmla="*/ 4 h 24"/>
                  <a:gd name="T48" fmla="*/ 0 w 34"/>
                  <a:gd name="T49" fmla="*/ 2 h 24"/>
                  <a:gd name="T50" fmla="*/ 2 w 34"/>
                  <a:gd name="T51" fmla="*/ 2 h 24"/>
                  <a:gd name="T52" fmla="*/ 2 w 34"/>
                  <a:gd name="T53" fmla="*/ 2 h 24"/>
                  <a:gd name="T54" fmla="*/ 6 w 34"/>
                  <a:gd name="T55" fmla="*/ 0 h 24"/>
                  <a:gd name="T56" fmla="*/ 8 w 34"/>
                  <a:gd name="T57" fmla="*/ 0 h 24"/>
                  <a:gd name="T58" fmla="*/ 12 w 34"/>
                  <a:gd name="T59" fmla="*/ 0 h 24"/>
                  <a:gd name="T60" fmla="*/ 16 w 34"/>
                  <a:gd name="T61" fmla="*/ 6 h 24"/>
                  <a:gd name="T62" fmla="*/ 16 w 34"/>
                  <a:gd name="T63" fmla="*/ 6 h 24"/>
                  <a:gd name="T64" fmla="*/ 18 w 34"/>
                  <a:gd name="T65" fmla="*/ 8 h 24"/>
                  <a:gd name="T66" fmla="*/ 20 w 34"/>
                  <a:gd name="T67" fmla="*/ 6 h 24"/>
                  <a:gd name="T68" fmla="*/ 24 w 34"/>
                  <a:gd name="T69" fmla="*/ 2 h 24"/>
                  <a:gd name="T70" fmla="*/ 26 w 34"/>
                  <a:gd name="T71" fmla="*/ 0 h 24"/>
                  <a:gd name="T72" fmla="*/ 26 w 34"/>
                  <a:gd name="T73" fmla="*/ 0 h 24"/>
                  <a:gd name="T74" fmla="*/ 30 w 34"/>
                  <a:gd name="T75" fmla="*/ 0 h 24"/>
                  <a:gd name="T76" fmla="*/ 32 w 34"/>
                  <a:gd name="T77" fmla="*/ 2 h 24"/>
                  <a:gd name="T78" fmla="*/ 34 w 34"/>
                  <a:gd name="T79" fmla="*/ 6 h 24"/>
                  <a:gd name="T80" fmla="*/ 34 w 34"/>
                  <a:gd name="T8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24">
                    <a:moveTo>
                      <a:pt x="34" y="6"/>
                    </a:moveTo>
                    <a:lnTo>
                      <a:pt x="34" y="6"/>
                    </a:lnTo>
                    <a:lnTo>
                      <a:pt x="32" y="12"/>
                    </a:lnTo>
                    <a:lnTo>
                      <a:pt x="30" y="12"/>
                    </a:lnTo>
                    <a:lnTo>
                      <a:pt x="30" y="12"/>
                    </a:lnTo>
                    <a:lnTo>
                      <a:pt x="26" y="12"/>
                    </a:lnTo>
                    <a:lnTo>
                      <a:pt x="24" y="14"/>
                    </a:lnTo>
                    <a:lnTo>
                      <a:pt x="22" y="20"/>
                    </a:lnTo>
                    <a:lnTo>
                      <a:pt x="22" y="20"/>
                    </a:lnTo>
                    <a:lnTo>
                      <a:pt x="22" y="22"/>
                    </a:lnTo>
                    <a:lnTo>
                      <a:pt x="20" y="22"/>
                    </a:lnTo>
                    <a:lnTo>
                      <a:pt x="18" y="18"/>
                    </a:lnTo>
                    <a:lnTo>
                      <a:pt x="18" y="18"/>
                    </a:lnTo>
                    <a:lnTo>
                      <a:pt x="12" y="14"/>
                    </a:lnTo>
                    <a:lnTo>
                      <a:pt x="10" y="14"/>
                    </a:lnTo>
                    <a:lnTo>
                      <a:pt x="8" y="14"/>
                    </a:lnTo>
                    <a:lnTo>
                      <a:pt x="6" y="22"/>
                    </a:lnTo>
                    <a:lnTo>
                      <a:pt x="6" y="22"/>
                    </a:lnTo>
                    <a:lnTo>
                      <a:pt x="4" y="24"/>
                    </a:lnTo>
                    <a:lnTo>
                      <a:pt x="2" y="22"/>
                    </a:lnTo>
                    <a:lnTo>
                      <a:pt x="2" y="22"/>
                    </a:lnTo>
                    <a:lnTo>
                      <a:pt x="0" y="14"/>
                    </a:lnTo>
                    <a:lnTo>
                      <a:pt x="0" y="4"/>
                    </a:lnTo>
                    <a:lnTo>
                      <a:pt x="0" y="4"/>
                    </a:lnTo>
                    <a:lnTo>
                      <a:pt x="0" y="2"/>
                    </a:lnTo>
                    <a:lnTo>
                      <a:pt x="2" y="2"/>
                    </a:lnTo>
                    <a:lnTo>
                      <a:pt x="2" y="2"/>
                    </a:lnTo>
                    <a:lnTo>
                      <a:pt x="6" y="0"/>
                    </a:lnTo>
                    <a:lnTo>
                      <a:pt x="8" y="0"/>
                    </a:lnTo>
                    <a:lnTo>
                      <a:pt x="12" y="0"/>
                    </a:lnTo>
                    <a:lnTo>
                      <a:pt x="16" y="6"/>
                    </a:lnTo>
                    <a:lnTo>
                      <a:pt x="16" y="6"/>
                    </a:lnTo>
                    <a:lnTo>
                      <a:pt x="18" y="8"/>
                    </a:lnTo>
                    <a:lnTo>
                      <a:pt x="20" y="6"/>
                    </a:lnTo>
                    <a:lnTo>
                      <a:pt x="24" y="2"/>
                    </a:lnTo>
                    <a:lnTo>
                      <a:pt x="26" y="0"/>
                    </a:lnTo>
                    <a:lnTo>
                      <a:pt x="26" y="0"/>
                    </a:lnTo>
                    <a:lnTo>
                      <a:pt x="30" y="0"/>
                    </a:lnTo>
                    <a:lnTo>
                      <a:pt x="32" y="2"/>
                    </a:lnTo>
                    <a:lnTo>
                      <a:pt x="34" y="6"/>
                    </a:lnTo>
                    <a:lnTo>
                      <a:pt x="3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1" name="Freeform 2664">
                <a:extLst>
                  <a:ext uri="{FF2B5EF4-FFF2-40B4-BE49-F238E27FC236}">
                    <a16:creationId xmlns:a16="http://schemas.microsoft.com/office/drawing/2014/main" id="{15CB04B3-4BF6-127B-CC10-FC6B74AD8F04}"/>
                  </a:ext>
                </a:extLst>
              </p:cNvPr>
              <p:cNvSpPr>
                <a:spLocks/>
              </p:cNvSpPr>
              <p:nvPr/>
            </p:nvSpPr>
            <p:spPr bwMode="auto">
              <a:xfrm>
                <a:off x="1918" y="2420"/>
                <a:ext cx="30" cy="26"/>
              </a:xfrm>
              <a:custGeom>
                <a:avLst/>
                <a:gdLst>
                  <a:gd name="T0" fmla="*/ 2 w 30"/>
                  <a:gd name="T1" fmla="*/ 24 h 26"/>
                  <a:gd name="T2" fmla="*/ 2 w 30"/>
                  <a:gd name="T3" fmla="*/ 24 h 26"/>
                  <a:gd name="T4" fmla="*/ 0 w 30"/>
                  <a:gd name="T5" fmla="*/ 16 h 26"/>
                  <a:gd name="T6" fmla="*/ 0 w 30"/>
                  <a:gd name="T7" fmla="*/ 16 h 26"/>
                  <a:gd name="T8" fmla="*/ 2 w 30"/>
                  <a:gd name="T9" fmla="*/ 16 h 26"/>
                  <a:gd name="T10" fmla="*/ 6 w 30"/>
                  <a:gd name="T11" fmla="*/ 16 h 26"/>
                  <a:gd name="T12" fmla="*/ 8 w 30"/>
                  <a:gd name="T13" fmla="*/ 10 h 26"/>
                  <a:gd name="T14" fmla="*/ 12 w 30"/>
                  <a:gd name="T15" fmla="*/ 4 h 26"/>
                  <a:gd name="T16" fmla="*/ 16 w 30"/>
                  <a:gd name="T17" fmla="*/ 0 h 26"/>
                  <a:gd name="T18" fmla="*/ 16 w 30"/>
                  <a:gd name="T19" fmla="*/ 0 h 26"/>
                  <a:gd name="T20" fmla="*/ 20 w 30"/>
                  <a:gd name="T21" fmla="*/ 2 h 26"/>
                  <a:gd name="T22" fmla="*/ 20 w 30"/>
                  <a:gd name="T23" fmla="*/ 2 h 26"/>
                  <a:gd name="T24" fmla="*/ 22 w 30"/>
                  <a:gd name="T25" fmla="*/ 8 h 26"/>
                  <a:gd name="T26" fmla="*/ 24 w 30"/>
                  <a:gd name="T27" fmla="*/ 10 h 26"/>
                  <a:gd name="T28" fmla="*/ 26 w 30"/>
                  <a:gd name="T29" fmla="*/ 10 h 26"/>
                  <a:gd name="T30" fmla="*/ 26 w 30"/>
                  <a:gd name="T31" fmla="*/ 10 h 26"/>
                  <a:gd name="T32" fmla="*/ 28 w 30"/>
                  <a:gd name="T33" fmla="*/ 10 h 26"/>
                  <a:gd name="T34" fmla="*/ 30 w 30"/>
                  <a:gd name="T35" fmla="*/ 14 h 26"/>
                  <a:gd name="T36" fmla="*/ 30 w 30"/>
                  <a:gd name="T37" fmla="*/ 14 h 26"/>
                  <a:gd name="T38" fmla="*/ 30 w 30"/>
                  <a:gd name="T39" fmla="*/ 20 h 26"/>
                  <a:gd name="T40" fmla="*/ 30 w 30"/>
                  <a:gd name="T41" fmla="*/ 20 h 26"/>
                  <a:gd name="T42" fmla="*/ 28 w 30"/>
                  <a:gd name="T43" fmla="*/ 22 h 26"/>
                  <a:gd name="T44" fmla="*/ 28 w 30"/>
                  <a:gd name="T45" fmla="*/ 22 h 26"/>
                  <a:gd name="T46" fmla="*/ 26 w 30"/>
                  <a:gd name="T47" fmla="*/ 20 h 26"/>
                  <a:gd name="T48" fmla="*/ 26 w 30"/>
                  <a:gd name="T49" fmla="*/ 20 h 26"/>
                  <a:gd name="T50" fmla="*/ 22 w 30"/>
                  <a:gd name="T51" fmla="*/ 16 h 26"/>
                  <a:gd name="T52" fmla="*/ 18 w 30"/>
                  <a:gd name="T53" fmla="*/ 14 h 26"/>
                  <a:gd name="T54" fmla="*/ 14 w 30"/>
                  <a:gd name="T55" fmla="*/ 16 h 26"/>
                  <a:gd name="T56" fmla="*/ 10 w 30"/>
                  <a:gd name="T57" fmla="*/ 24 h 26"/>
                  <a:gd name="T58" fmla="*/ 10 w 30"/>
                  <a:gd name="T59" fmla="*/ 24 h 26"/>
                  <a:gd name="T60" fmla="*/ 6 w 30"/>
                  <a:gd name="T61" fmla="*/ 26 h 26"/>
                  <a:gd name="T62" fmla="*/ 2 w 30"/>
                  <a:gd name="T63" fmla="*/ 24 h 26"/>
                  <a:gd name="T64" fmla="*/ 2 w 30"/>
                  <a:gd name="T6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6">
                    <a:moveTo>
                      <a:pt x="2" y="24"/>
                    </a:moveTo>
                    <a:lnTo>
                      <a:pt x="2" y="24"/>
                    </a:lnTo>
                    <a:lnTo>
                      <a:pt x="0" y="16"/>
                    </a:lnTo>
                    <a:lnTo>
                      <a:pt x="0" y="16"/>
                    </a:lnTo>
                    <a:lnTo>
                      <a:pt x="2" y="16"/>
                    </a:lnTo>
                    <a:lnTo>
                      <a:pt x="6" y="16"/>
                    </a:lnTo>
                    <a:lnTo>
                      <a:pt x="8" y="10"/>
                    </a:lnTo>
                    <a:lnTo>
                      <a:pt x="12" y="4"/>
                    </a:lnTo>
                    <a:lnTo>
                      <a:pt x="16" y="0"/>
                    </a:lnTo>
                    <a:lnTo>
                      <a:pt x="16" y="0"/>
                    </a:lnTo>
                    <a:lnTo>
                      <a:pt x="20" y="2"/>
                    </a:lnTo>
                    <a:lnTo>
                      <a:pt x="20" y="2"/>
                    </a:lnTo>
                    <a:lnTo>
                      <a:pt x="22" y="8"/>
                    </a:lnTo>
                    <a:lnTo>
                      <a:pt x="24" y="10"/>
                    </a:lnTo>
                    <a:lnTo>
                      <a:pt x="26" y="10"/>
                    </a:lnTo>
                    <a:lnTo>
                      <a:pt x="26" y="10"/>
                    </a:lnTo>
                    <a:lnTo>
                      <a:pt x="28" y="10"/>
                    </a:lnTo>
                    <a:lnTo>
                      <a:pt x="30" y="14"/>
                    </a:lnTo>
                    <a:lnTo>
                      <a:pt x="30" y="14"/>
                    </a:lnTo>
                    <a:lnTo>
                      <a:pt x="30" y="20"/>
                    </a:lnTo>
                    <a:lnTo>
                      <a:pt x="30" y="20"/>
                    </a:lnTo>
                    <a:lnTo>
                      <a:pt x="28" y="22"/>
                    </a:lnTo>
                    <a:lnTo>
                      <a:pt x="28" y="22"/>
                    </a:lnTo>
                    <a:lnTo>
                      <a:pt x="26" y="20"/>
                    </a:lnTo>
                    <a:lnTo>
                      <a:pt x="26" y="20"/>
                    </a:lnTo>
                    <a:lnTo>
                      <a:pt x="22" y="16"/>
                    </a:lnTo>
                    <a:lnTo>
                      <a:pt x="18" y="14"/>
                    </a:lnTo>
                    <a:lnTo>
                      <a:pt x="14" y="16"/>
                    </a:lnTo>
                    <a:lnTo>
                      <a:pt x="10" y="24"/>
                    </a:lnTo>
                    <a:lnTo>
                      <a:pt x="10" y="24"/>
                    </a:lnTo>
                    <a:lnTo>
                      <a:pt x="6" y="26"/>
                    </a:lnTo>
                    <a:lnTo>
                      <a:pt x="2" y="24"/>
                    </a:lnTo>
                    <a:lnTo>
                      <a:pt x="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2" name="Freeform 2665">
                <a:extLst>
                  <a:ext uri="{FF2B5EF4-FFF2-40B4-BE49-F238E27FC236}">
                    <a16:creationId xmlns:a16="http://schemas.microsoft.com/office/drawing/2014/main" id="{CB5C7A2C-FC04-347C-84F2-AC7726C94F14}"/>
                  </a:ext>
                </a:extLst>
              </p:cNvPr>
              <p:cNvSpPr>
                <a:spLocks/>
              </p:cNvSpPr>
              <p:nvPr/>
            </p:nvSpPr>
            <p:spPr bwMode="auto">
              <a:xfrm>
                <a:off x="2000" y="2514"/>
                <a:ext cx="18" cy="24"/>
              </a:xfrm>
              <a:custGeom>
                <a:avLst/>
                <a:gdLst>
                  <a:gd name="T0" fmla="*/ 18 w 18"/>
                  <a:gd name="T1" fmla="*/ 10 h 24"/>
                  <a:gd name="T2" fmla="*/ 18 w 18"/>
                  <a:gd name="T3" fmla="*/ 10 h 24"/>
                  <a:gd name="T4" fmla="*/ 14 w 18"/>
                  <a:gd name="T5" fmla="*/ 20 h 24"/>
                  <a:gd name="T6" fmla="*/ 12 w 18"/>
                  <a:gd name="T7" fmla="*/ 24 h 24"/>
                  <a:gd name="T8" fmla="*/ 10 w 18"/>
                  <a:gd name="T9" fmla="*/ 24 h 24"/>
                  <a:gd name="T10" fmla="*/ 10 w 18"/>
                  <a:gd name="T11" fmla="*/ 24 h 24"/>
                  <a:gd name="T12" fmla="*/ 8 w 18"/>
                  <a:gd name="T13" fmla="*/ 22 h 24"/>
                  <a:gd name="T14" fmla="*/ 4 w 18"/>
                  <a:gd name="T15" fmla="*/ 18 h 24"/>
                  <a:gd name="T16" fmla="*/ 0 w 18"/>
                  <a:gd name="T17" fmla="*/ 10 h 24"/>
                  <a:gd name="T18" fmla="*/ 0 w 18"/>
                  <a:gd name="T19" fmla="*/ 10 h 24"/>
                  <a:gd name="T20" fmla="*/ 0 w 18"/>
                  <a:gd name="T21" fmla="*/ 4 h 24"/>
                  <a:gd name="T22" fmla="*/ 2 w 18"/>
                  <a:gd name="T23" fmla="*/ 2 h 24"/>
                  <a:gd name="T24" fmla="*/ 2 w 18"/>
                  <a:gd name="T25" fmla="*/ 2 h 24"/>
                  <a:gd name="T26" fmla="*/ 16 w 18"/>
                  <a:gd name="T27" fmla="*/ 0 h 24"/>
                  <a:gd name="T28" fmla="*/ 16 w 18"/>
                  <a:gd name="T29" fmla="*/ 0 h 24"/>
                  <a:gd name="T30" fmla="*/ 18 w 18"/>
                  <a:gd name="T31" fmla="*/ 10 h 24"/>
                  <a:gd name="T32" fmla="*/ 18 w 18"/>
                  <a:gd name="T3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4">
                    <a:moveTo>
                      <a:pt x="18" y="10"/>
                    </a:moveTo>
                    <a:lnTo>
                      <a:pt x="18" y="10"/>
                    </a:lnTo>
                    <a:lnTo>
                      <a:pt x="14" y="20"/>
                    </a:lnTo>
                    <a:lnTo>
                      <a:pt x="12" y="24"/>
                    </a:lnTo>
                    <a:lnTo>
                      <a:pt x="10" y="24"/>
                    </a:lnTo>
                    <a:lnTo>
                      <a:pt x="10" y="24"/>
                    </a:lnTo>
                    <a:lnTo>
                      <a:pt x="8" y="22"/>
                    </a:lnTo>
                    <a:lnTo>
                      <a:pt x="4" y="18"/>
                    </a:lnTo>
                    <a:lnTo>
                      <a:pt x="0" y="10"/>
                    </a:lnTo>
                    <a:lnTo>
                      <a:pt x="0" y="10"/>
                    </a:lnTo>
                    <a:lnTo>
                      <a:pt x="0" y="4"/>
                    </a:lnTo>
                    <a:lnTo>
                      <a:pt x="2" y="2"/>
                    </a:lnTo>
                    <a:lnTo>
                      <a:pt x="2" y="2"/>
                    </a:lnTo>
                    <a:lnTo>
                      <a:pt x="16" y="0"/>
                    </a:lnTo>
                    <a:lnTo>
                      <a:pt x="16" y="0"/>
                    </a:lnTo>
                    <a:lnTo>
                      <a:pt x="18" y="10"/>
                    </a:lnTo>
                    <a:lnTo>
                      <a:pt x="1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3" name="Freeform 2666">
                <a:extLst>
                  <a:ext uri="{FF2B5EF4-FFF2-40B4-BE49-F238E27FC236}">
                    <a16:creationId xmlns:a16="http://schemas.microsoft.com/office/drawing/2014/main" id="{5CC6DFAA-1477-AB25-8FFF-44B03ED1EB77}"/>
                  </a:ext>
                </a:extLst>
              </p:cNvPr>
              <p:cNvSpPr>
                <a:spLocks/>
              </p:cNvSpPr>
              <p:nvPr/>
            </p:nvSpPr>
            <p:spPr bwMode="auto">
              <a:xfrm>
                <a:off x="1928" y="2386"/>
                <a:ext cx="20" cy="34"/>
              </a:xfrm>
              <a:custGeom>
                <a:avLst/>
                <a:gdLst>
                  <a:gd name="T0" fmla="*/ 14 w 20"/>
                  <a:gd name="T1" fmla="*/ 32 h 34"/>
                  <a:gd name="T2" fmla="*/ 14 w 20"/>
                  <a:gd name="T3" fmla="*/ 32 h 34"/>
                  <a:gd name="T4" fmla="*/ 12 w 20"/>
                  <a:gd name="T5" fmla="*/ 26 h 34"/>
                  <a:gd name="T6" fmla="*/ 8 w 20"/>
                  <a:gd name="T7" fmla="*/ 24 h 34"/>
                  <a:gd name="T8" fmla="*/ 4 w 20"/>
                  <a:gd name="T9" fmla="*/ 24 h 34"/>
                  <a:gd name="T10" fmla="*/ 2 w 20"/>
                  <a:gd name="T11" fmla="*/ 24 h 34"/>
                  <a:gd name="T12" fmla="*/ 0 w 20"/>
                  <a:gd name="T13" fmla="*/ 20 h 34"/>
                  <a:gd name="T14" fmla="*/ 0 w 20"/>
                  <a:gd name="T15" fmla="*/ 20 h 34"/>
                  <a:gd name="T16" fmla="*/ 2 w 20"/>
                  <a:gd name="T17" fmla="*/ 14 h 34"/>
                  <a:gd name="T18" fmla="*/ 4 w 20"/>
                  <a:gd name="T19" fmla="*/ 12 h 34"/>
                  <a:gd name="T20" fmla="*/ 6 w 20"/>
                  <a:gd name="T21" fmla="*/ 12 h 34"/>
                  <a:gd name="T22" fmla="*/ 8 w 20"/>
                  <a:gd name="T23" fmla="*/ 10 h 34"/>
                  <a:gd name="T24" fmla="*/ 8 w 20"/>
                  <a:gd name="T25" fmla="*/ 10 h 34"/>
                  <a:gd name="T26" fmla="*/ 8 w 20"/>
                  <a:gd name="T27" fmla="*/ 2 h 34"/>
                  <a:gd name="T28" fmla="*/ 8 w 20"/>
                  <a:gd name="T29" fmla="*/ 0 h 34"/>
                  <a:gd name="T30" fmla="*/ 10 w 20"/>
                  <a:gd name="T31" fmla="*/ 0 h 34"/>
                  <a:gd name="T32" fmla="*/ 10 w 20"/>
                  <a:gd name="T33" fmla="*/ 0 h 34"/>
                  <a:gd name="T34" fmla="*/ 14 w 20"/>
                  <a:gd name="T35" fmla="*/ 6 h 34"/>
                  <a:gd name="T36" fmla="*/ 14 w 20"/>
                  <a:gd name="T37" fmla="*/ 14 h 34"/>
                  <a:gd name="T38" fmla="*/ 14 w 20"/>
                  <a:gd name="T39" fmla="*/ 14 h 34"/>
                  <a:gd name="T40" fmla="*/ 14 w 20"/>
                  <a:gd name="T41" fmla="*/ 20 h 34"/>
                  <a:gd name="T42" fmla="*/ 16 w 20"/>
                  <a:gd name="T43" fmla="*/ 26 h 34"/>
                  <a:gd name="T44" fmla="*/ 20 w 20"/>
                  <a:gd name="T45" fmla="*/ 30 h 34"/>
                  <a:gd name="T46" fmla="*/ 20 w 20"/>
                  <a:gd name="T47" fmla="*/ 30 h 34"/>
                  <a:gd name="T48" fmla="*/ 18 w 20"/>
                  <a:gd name="T49" fmla="*/ 34 h 34"/>
                  <a:gd name="T50" fmla="*/ 16 w 20"/>
                  <a:gd name="T51" fmla="*/ 32 h 34"/>
                  <a:gd name="T52" fmla="*/ 16 w 20"/>
                  <a:gd name="T53" fmla="*/ 32 h 34"/>
                  <a:gd name="T54" fmla="*/ 14 w 20"/>
                  <a:gd name="T55" fmla="*/ 32 h 34"/>
                  <a:gd name="T56" fmla="*/ 14 w 20"/>
                  <a:gd name="T5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34">
                    <a:moveTo>
                      <a:pt x="14" y="32"/>
                    </a:moveTo>
                    <a:lnTo>
                      <a:pt x="14" y="32"/>
                    </a:lnTo>
                    <a:lnTo>
                      <a:pt x="12" y="26"/>
                    </a:lnTo>
                    <a:lnTo>
                      <a:pt x="8" y="24"/>
                    </a:lnTo>
                    <a:lnTo>
                      <a:pt x="4" y="24"/>
                    </a:lnTo>
                    <a:lnTo>
                      <a:pt x="2" y="24"/>
                    </a:lnTo>
                    <a:lnTo>
                      <a:pt x="0" y="20"/>
                    </a:lnTo>
                    <a:lnTo>
                      <a:pt x="0" y="20"/>
                    </a:lnTo>
                    <a:lnTo>
                      <a:pt x="2" y="14"/>
                    </a:lnTo>
                    <a:lnTo>
                      <a:pt x="4" y="12"/>
                    </a:lnTo>
                    <a:lnTo>
                      <a:pt x="6" y="12"/>
                    </a:lnTo>
                    <a:lnTo>
                      <a:pt x="8" y="10"/>
                    </a:lnTo>
                    <a:lnTo>
                      <a:pt x="8" y="10"/>
                    </a:lnTo>
                    <a:lnTo>
                      <a:pt x="8" y="2"/>
                    </a:lnTo>
                    <a:lnTo>
                      <a:pt x="8" y="0"/>
                    </a:lnTo>
                    <a:lnTo>
                      <a:pt x="10" y="0"/>
                    </a:lnTo>
                    <a:lnTo>
                      <a:pt x="10" y="0"/>
                    </a:lnTo>
                    <a:lnTo>
                      <a:pt x="14" y="6"/>
                    </a:lnTo>
                    <a:lnTo>
                      <a:pt x="14" y="14"/>
                    </a:lnTo>
                    <a:lnTo>
                      <a:pt x="14" y="14"/>
                    </a:lnTo>
                    <a:lnTo>
                      <a:pt x="14" y="20"/>
                    </a:lnTo>
                    <a:lnTo>
                      <a:pt x="16" y="26"/>
                    </a:lnTo>
                    <a:lnTo>
                      <a:pt x="20" y="30"/>
                    </a:lnTo>
                    <a:lnTo>
                      <a:pt x="20" y="30"/>
                    </a:lnTo>
                    <a:lnTo>
                      <a:pt x="18" y="34"/>
                    </a:lnTo>
                    <a:lnTo>
                      <a:pt x="16" y="32"/>
                    </a:lnTo>
                    <a:lnTo>
                      <a:pt x="16" y="32"/>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4" name="Freeform 2667">
                <a:extLst>
                  <a:ext uri="{FF2B5EF4-FFF2-40B4-BE49-F238E27FC236}">
                    <a16:creationId xmlns:a16="http://schemas.microsoft.com/office/drawing/2014/main" id="{82AC0FDD-5841-5D4C-4D4D-491C856B7966}"/>
                  </a:ext>
                </a:extLst>
              </p:cNvPr>
              <p:cNvSpPr>
                <a:spLocks/>
              </p:cNvSpPr>
              <p:nvPr/>
            </p:nvSpPr>
            <p:spPr bwMode="auto">
              <a:xfrm>
                <a:off x="1990" y="2586"/>
                <a:ext cx="22" cy="30"/>
              </a:xfrm>
              <a:custGeom>
                <a:avLst/>
                <a:gdLst>
                  <a:gd name="T0" fmla="*/ 0 w 22"/>
                  <a:gd name="T1" fmla="*/ 0 h 30"/>
                  <a:gd name="T2" fmla="*/ 0 w 22"/>
                  <a:gd name="T3" fmla="*/ 0 h 30"/>
                  <a:gd name="T4" fmla="*/ 2 w 22"/>
                  <a:gd name="T5" fmla="*/ 0 h 30"/>
                  <a:gd name="T6" fmla="*/ 2 w 22"/>
                  <a:gd name="T7" fmla="*/ 0 h 30"/>
                  <a:gd name="T8" fmla="*/ 4 w 22"/>
                  <a:gd name="T9" fmla="*/ 8 h 30"/>
                  <a:gd name="T10" fmla="*/ 4 w 22"/>
                  <a:gd name="T11" fmla="*/ 10 h 30"/>
                  <a:gd name="T12" fmla="*/ 6 w 22"/>
                  <a:gd name="T13" fmla="*/ 10 h 30"/>
                  <a:gd name="T14" fmla="*/ 6 w 22"/>
                  <a:gd name="T15" fmla="*/ 10 h 30"/>
                  <a:gd name="T16" fmla="*/ 10 w 22"/>
                  <a:gd name="T17" fmla="*/ 12 h 30"/>
                  <a:gd name="T18" fmla="*/ 14 w 22"/>
                  <a:gd name="T19" fmla="*/ 16 h 30"/>
                  <a:gd name="T20" fmla="*/ 22 w 22"/>
                  <a:gd name="T21" fmla="*/ 24 h 30"/>
                  <a:gd name="T22" fmla="*/ 22 w 22"/>
                  <a:gd name="T23" fmla="*/ 24 h 30"/>
                  <a:gd name="T24" fmla="*/ 18 w 22"/>
                  <a:gd name="T25" fmla="*/ 30 h 30"/>
                  <a:gd name="T26" fmla="*/ 14 w 22"/>
                  <a:gd name="T27" fmla="*/ 30 h 30"/>
                  <a:gd name="T28" fmla="*/ 8 w 22"/>
                  <a:gd name="T29" fmla="*/ 30 h 30"/>
                  <a:gd name="T30" fmla="*/ 8 w 22"/>
                  <a:gd name="T31" fmla="*/ 30 h 30"/>
                  <a:gd name="T32" fmla="*/ 8 w 22"/>
                  <a:gd name="T33" fmla="*/ 26 h 30"/>
                  <a:gd name="T34" fmla="*/ 8 w 22"/>
                  <a:gd name="T35" fmla="*/ 26 h 30"/>
                  <a:gd name="T36" fmla="*/ 4 w 22"/>
                  <a:gd name="T37" fmla="*/ 20 h 30"/>
                  <a:gd name="T38" fmla="*/ 2 w 22"/>
                  <a:gd name="T39" fmla="*/ 16 h 30"/>
                  <a:gd name="T40" fmla="*/ 2 w 22"/>
                  <a:gd name="T41" fmla="*/ 16 h 30"/>
                  <a:gd name="T42" fmla="*/ 0 w 22"/>
                  <a:gd name="T43" fmla="*/ 10 h 30"/>
                  <a:gd name="T44" fmla="*/ 0 w 22"/>
                  <a:gd name="T45" fmla="*/ 6 h 30"/>
                  <a:gd name="T46" fmla="*/ 0 w 22"/>
                  <a:gd name="T47" fmla="*/ 0 h 30"/>
                  <a:gd name="T48" fmla="*/ 0 w 22"/>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0">
                    <a:moveTo>
                      <a:pt x="0" y="0"/>
                    </a:moveTo>
                    <a:lnTo>
                      <a:pt x="0" y="0"/>
                    </a:lnTo>
                    <a:lnTo>
                      <a:pt x="2" y="0"/>
                    </a:lnTo>
                    <a:lnTo>
                      <a:pt x="2" y="0"/>
                    </a:lnTo>
                    <a:lnTo>
                      <a:pt x="4" y="8"/>
                    </a:lnTo>
                    <a:lnTo>
                      <a:pt x="4" y="10"/>
                    </a:lnTo>
                    <a:lnTo>
                      <a:pt x="6" y="10"/>
                    </a:lnTo>
                    <a:lnTo>
                      <a:pt x="6" y="10"/>
                    </a:lnTo>
                    <a:lnTo>
                      <a:pt x="10" y="12"/>
                    </a:lnTo>
                    <a:lnTo>
                      <a:pt x="14" y="16"/>
                    </a:lnTo>
                    <a:lnTo>
                      <a:pt x="22" y="24"/>
                    </a:lnTo>
                    <a:lnTo>
                      <a:pt x="22" y="24"/>
                    </a:lnTo>
                    <a:lnTo>
                      <a:pt x="18" y="30"/>
                    </a:lnTo>
                    <a:lnTo>
                      <a:pt x="14" y="30"/>
                    </a:lnTo>
                    <a:lnTo>
                      <a:pt x="8" y="30"/>
                    </a:lnTo>
                    <a:lnTo>
                      <a:pt x="8" y="30"/>
                    </a:lnTo>
                    <a:lnTo>
                      <a:pt x="8" y="26"/>
                    </a:lnTo>
                    <a:lnTo>
                      <a:pt x="8" y="26"/>
                    </a:lnTo>
                    <a:lnTo>
                      <a:pt x="4" y="20"/>
                    </a:lnTo>
                    <a:lnTo>
                      <a:pt x="2" y="16"/>
                    </a:lnTo>
                    <a:lnTo>
                      <a:pt x="2" y="16"/>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5" name="Freeform 2668">
                <a:extLst>
                  <a:ext uri="{FF2B5EF4-FFF2-40B4-BE49-F238E27FC236}">
                    <a16:creationId xmlns:a16="http://schemas.microsoft.com/office/drawing/2014/main" id="{335FEF70-15A8-7411-D617-F5E1E1EA01F4}"/>
                  </a:ext>
                </a:extLst>
              </p:cNvPr>
              <p:cNvSpPr>
                <a:spLocks/>
              </p:cNvSpPr>
              <p:nvPr/>
            </p:nvSpPr>
            <p:spPr bwMode="auto">
              <a:xfrm>
                <a:off x="2090" y="2598"/>
                <a:ext cx="14" cy="28"/>
              </a:xfrm>
              <a:custGeom>
                <a:avLst/>
                <a:gdLst>
                  <a:gd name="T0" fmla="*/ 12 w 14"/>
                  <a:gd name="T1" fmla="*/ 28 h 28"/>
                  <a:gd name="T2" fmla="*/ 12 w 14"/>
                  <a:gd name="T3" fmla="*/ 28 h 28"/>
                  <a:gd name="T4" fmla="*/ 8 w 14"/>
                  <a:gd name="T5" fmla="*/ 28 h 28"/>
                  <a:gd name="T6" fmla="*/ 8 w 14"/>
                  <a:gd name="T7" fmla="*/ 28 h 28"/>
                  <a:gd name="T8" fmla="*/ 6 w 14"/>
                  <a:gd name="T9" fmla="*/ 22 h 28"/>
                  <a:gd name="T10" fmla="*/ 4 w 14"/>
                  <a:gd name="T11" fmla="*/ 18 h 28"/>
                  <a:gd name="T12" fmla="*/ 0 w 14"/>
                  <a:gd name="T13" fmla="*/ 14 h 28"/>
                  <a:gd name="T14" fmla="*/ 0 w 14"/>
                  <a:gd name="T15" fmla="*/ 6 h 28"/>
                  <a:gd name="T16" fmla="*/ 0 w 14"/>
                  <a:gd name="T17" fmla="*/ 6 h 28"/>
                  <a:gd name="T18" fmla="*/ 2 w 14"/>
                  <a:gd name="T19" fmla="*/ 6 h 28"/>
                  <a:gd name="T20" fmla="*/ 4 w 14"/>
                  <a:gd name="T21" fmla="*/ 8 h 28"/>
                  <a:gd name="T22" fmla="*/ 8 w 14"/>
                  <a:gd name="T23" fmla="*/ 16 h 28"/>
                  <a:gd name="T24" fmla="*/ 8 w 14"/>
                  <a:gd name="T25" fmla="*/ 16 h 28"/>
                  <a:gd name="T26" fmla="*/ 10 w 14"/>
                  <a:gd name="T27" fmla="*/ 8 h 28"/>
                  <a:gd name="T28" fmla="*/ 12 w 14"/>
                  <a:gd name="T29" fmla="*/ 4 h 28"/>
                  <a:gd name="T30" fmla="*/ 14 w 14"/>
                  <a:gd name="T31" fmla="*/ 0 h 28"/>
                  <a:gd name="T32" fmla="*/ 14 w 14"/>
                  <a:gd name="T33" fmla="*/ 0 h 28"/>
                  <a:gd name="T34" fmla="*/ 14 w 14"/>
                  <a:gd name="T35" fmla="*/ 16 h 28"/>
                  <a:gd name="T36" fmla="*/ 12 w 14"/>
                  <a:gd name="T37" fmla="*/ 28 h 28"/>
                  <a:gd name="T38" fmla="*/ 12 w 14"/>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8">
                    <a:moveTo>
                      <a:pt x="12" y="28"/>
                    </a:moveTo>
                    <a:lnTo>
                      <a:pt x="12" y="28"/>
                    </a:lnTo>
                    <a:lnTo>
                      <a:pt x="8" y="28"/>
                    </a:lnTo>
                    <a:lnTo>
                      <a:pt x="8" y="28"/>
                    </a:lnTo>
                    <a:lnTo>
                      <a:pt x="6" y="22"/>
                    </a:lnTo>
                    <a:lnTo>
                      <a:pt x="4" y="18"/>
                    </a:lnTo>
                    <a:lnTo>
                      <a:pt x="0" y="14"/>
                    </a:lnTo>
                    <a:lnTo>
                      <a:pt x="0" y="6"/>
                    </a:lnTo>
                    <a:lnTo>
                      <a:pt x="0" y="6"/>
                    </a:lnTo>
                    <a:lnTo>
                      <a:pt x="2" y="6"/>
                    </a:lnTo>
                    <a:lnTo>
                      <a:pt x="4" y="8"/>
                    </a:lnTo>
                    <a:lnTo>
                      <a:pt x="8" y="16"/>
                    </a:lnTo>
                    <a:lnTo>
                      <a:pt x="8" y="16"/>
                    </a:lnTo>
                    <a:lnTo>
                      <a:pt x="10" y="8"/>
                    </a:lnTo>
                    <a:lnTo>
                      <a:pt x="12" y="4"/>
                    </a:lnTo>
                    <a:lnTo>
                      <a:pt x="14" y="0"/>
                    </a:lnTo>
                    <a:lnTo>
                      <a:pt x="14" y="0"/>
                    </a:lnTo>
                    <a:lnTo>
                      <a:pt x="14" y="16"/>
                    </a:lnTo>
                    <a:lnTo>
                      <a:pt x="12" y="28"/>
                    </a:lnTo>
                    <a:lnTo>
                      <a:pt x="1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6" name="Freeform 2669">
                <a:extLst>
                  <a:ext uri="{FF2B5EF4-FFF2-40B4-BE49-F238E27FC236}">
                    <a16:creationId xmlns:a16="http://schemas.microsoft.com/office/drawing/2014/main" id="{29686F63-B57D-02C2-6DE3-3FBE5E3E0ABF}"/>
                  </a:ext>
                </a:extLst>
              </p:cNvPr>
              <p:cNvSpPr>
                <a:spLocks/>
              </p:cNvSpPr>
              <p:nvPr/>
            </p:nvSpPr>
            <p:spPr bwMode="auto">
              <a:xfrm>
                <a:off x="2086" y="2674"/>
                <a:ext cx="12" cy="14"/>
              </a:xfrm>
              <a:custGeom>
                <a:avLst/>
                <a:gdLst>
                  <a:gd name="T0" fmla="*/ 12 w 12"/>
                  <a:gd name="T1" fmla="*/ 4 h 14"/>
                  <a:gd name="T2" fmla="*/ 12 w 12"/>
                  <a:gd name="T3" fmla="*/ 4 h 14"/>
                  <a:gd name="T4" fmla="*/ 12 w 12"/>
                  <a:gd name="T5" fmla="*/ 14 h 14"/>
                  <a:gd name="T6" fmla="*/ 10 w 12"/>
                  <a:gd name="T7" fmla="*/ 14 h 14"/>
                  <a:gd name="T8" fmla="*/ 8 w 12"/>
                  <a:gd name="T9" fmla="*/ 14 h 14"/>
                  <a:gd name="T10" fmla="*/ 8 w 12"/>
                  <a:gd name="T11" fmla="*/ 14 h 14"/>
                  <a:gd name="T12" fmla="*/ 4 w 12"/>
                  <a:gd name="T13" fmla="*/ 10 h 14"/>
                  <a:gd name="T14" fmla="*/ 0 w 12"/>
                  <a:gd name="T15" fmla="*/ 4 h 14"/>
                  <a:gd name="T16" fmla="*/ 0 w 12"/>
                  <a:gd name="T17" fmla="*/ 4 h 14"/>
                  <a:gd name="T18" fmla="*/ 4 w 12"/>
                  <a:gd name="T19" fmla="*/ 2 h 14"/>
                  <a:gd name="T20" fmla="*/ 6 w 12"/>
                  <a:gd name="T21" fmla="*/ 0 h 14"/>
                  <a:gd name="T22" fmla="*/ 8 w 12"/>
                  <a:gd name="T23" fmla="*/ 2 h 14"/>
                  <a:gd name="T24" fmla="*/ 12 w 12"/>
                  <a:gd name="T25" fmla="*/ 4 h 14"/>
                  <a:gd name="T26" fmla="*/ 12 w 12"/>
                  <a:gd name="T2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2" y="4"/>
                    </a:moveTo>
                    <a:lnTo>
                      <a:pt x="12" y="4"/>
                    </a:lnTo>
                    <a:lnTo>
                      <a:pt x="12" y="14"/>
                    </a:lnTo>
                    <a:lnTo>
                      <a:pt x="10" y="14"/>
                    </a:lnTo>
                    <a:lnTo>
                      <a:pt x="8" y="14"/>
                    </a:lnTo>
                    <a:lnTo>
                      <a:pt x="8" y="14"/>
                    </a:lnTo>
                    <a:lnTo>
                      <a:pt x="4" y="10"/>
                    </a:lnTo>
                    <a:lnTo>
                      <a:pt x="0" y="4"/>
                    </a:lnTo>
                    <a:lnTo>
                      <a:pt x="0" y="4"/>
                    </a:lnTo>
                    <a:lnTo>
                      <a:pt x="4" y="2"/>
                    </a:lnTo>
                    <a:lnTo>
                      <a:pt x="6" y="0"/>
                    </a:lnTo>
                    <a:lnTo>
                      <a:pt x="8" y="2"/>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7" name="Freeform 2670">
                <a:extLst>
                  <a:ext uri="{FF2B5EF4-FFF2-40B4-BE49-F238E27FC236}">
                    <a16:creationId xmlns:a16="http://schemas.microsoft.com/office/drawing/2014/main" id="{AD283F9B-17A0-BCA3-E409-F1A72CF7AF05}"/>
                  </a:ext>
                </a:extLst>
              </p:cNvPr>
              <p:cNvSpPr>
                <a:spLocks/>
              </p:cNvSpPr>
              <p:nvPr/>
            </p:nvSpPr>
            <p:spPr bwMode="auto">
              <a:xfrm>
                <a:off x="1916" y="2444"/>
                <a:ext cx="14" cy="16"/>
              </a:xfrm>
              <a:custGeom>
                <a:avLst/>
                <a:gdLst>
                  <a:gd name="T0" fmla="*/ 4 w 14"/>
                  <a:gd name="T1" fmla="*/ 0 h 16"/>
                  <a:gd name="T2" fmla="*/ 4 w 14"/>
                  <a:gd name="T3" fmla="*/ 0 h 16"/>
                  <a:gd name="T4" fmla="*/ 12 w 14"/>
                  <a:gd name="T5" fmla="*/ 0 h 16"/>
                  <a:gd name="T6" fmla="*/ 12 w 14"/>
                  <a:gd name="T7" fmla="*/ 0 h 16"/>
                  <a:gd name="T8" fmla="*/ 14 w 14"/>
                  <a:gd name="T9" fmla="*/ 10 h 16"/>
                  <a:gd name="T10" fmla="*/ 14 w 14"/>
                  <a:gd name="T11" fmla="*/ 10 h 16"/>
                  <a:gd name="T12" fmla="*/ 14 w 14"/>
                  <a:gd name="T13" fmla="*/ 14 h 16"/>
                  <a:gd name="T14" fmla="*/ 12 w 14"/>
                  <a:gd name="T15" fmla="*/ 16 h 16"/>
                  <a:gd name="T16" fmla="*/ 12 w 14"/>
                  <a:gd name="T17" fmla="*/ 16 h 16"/>
                  <a:gd name="T18" fmla="*/ 12 w 14"/>
                  <a:gd name="T19" fmla="*/ 16 h 16"/>
                  <a:gd name="T20" fmla="*/ 10 w 14"/>
                  <a:gd name="T21" fmla="*/ 14 h 16"/>
                  <a:gd name="T22" fmla="*/ 10 w 14"/>
                  <a:gd name="T23" fmla="*/ 14 h 16"/>
                  <a:gd name="T24" fmla="*/ 10 w 14"/>
                  <a:gd name="T25" fmla="*/ 6 h 16"/>
                  <a:gd name="T26" fmla="*/ 6 w 14"/>
                  <a:gd name="T27" fmla="*/ 4 h 16"/>
                  <a:gd name="T28" fmla="*/ 4 w 14"/>
                  <a:gd name="T29" fmla="*/ 4 h 16"/>
                  <a:gd name="T30" fmla="*/ 2 w 14"/>
                  <a:gd name="T31" fmla="*/ 6 h 16"/>
                  <a:gd name="T32" fmla="*/ 2 w 14"/>
                  <a:gd name="T33" fmla="*/ 6 h 16"/>
                  <a:gd name="T34" fmla="*/ 0 w 14"/>
                  <a:gd name="T35" fmla="*/ 2 h 16"/>
                  <a:gd name="T36" fmla="*/ 0 w 14"/>
                  <a:gd name="T37" fmla="*/ 2 h 16"/>
                  <a:gd name="T38" fmla="*/ 4 w 14"/>
                  <a:gd name="T39" fmla="*/ 0 h 16"/>
                  <a:gd name="T40" fmla="*/ 4 w 14"/>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6">
                    <a:moveTo>
                      <a:pt x="4" y="0"/>
                    </a:moveTo>
                    <a:lnTo>
                      <a:pt x="4" y="0"/>
                    </a:lnTo>
                    <a:lnTo>
                      <a:pt x="12" y="0"/>
                    </a:lnTo>
                    <a:lnTo>
                      <a:pt x="12" y="0"/>
                    </a:lnTo>
                    <a:lnTo>
                      <a:pt x="14" y="10"/>
                    </a:lnTo>
                    <a:lnTo>
                      <a:pt x="14" y="10"/>
                    </a:lnTo>
                    <a:lnTo>
                      <a:pt x="14" y="14"/>
                    </a:lnTo>
                    <a:lnTo>
                      <a:pt x="12" y="16"/>
                    </a:lnTo>
                    <a:lnTo>
                      <a:pt x="12" y="16"/>
                    </a:lnTo>
                    <a:lnTo>
                      <a:pt x="12" y="16"/>
                    </a:lnTo>
                    <a:lnTo>
                      <a:pt x="10" y="14"/>
                    </a:lnTo>
                    <a:lnTo>
                      <a:pt x="10" y="14"/>
                    </a:lnTo>
                    <a:lnTo>
                      <a:pt x="10" y="6"/>
                    </a:lnTo>
                    <a:lnTo>
                      <a:pt x="6" y="4"/>
                    </a:lnTo>
                    <a:lnTo>
                      <a:pt x="4" y="4"/>
                    </a:lnTo>
                    <a:lnTo>
                      <a:pt x="2" y="6"/>
                    </a:lnTo>
                    <a:lnTo>
                      <a:pt x="2" y="6"/>
                    </a:lnTo>
                    <a:lnTo>
                      <a:pt x="0" y="2"/>
                    </a:lnTo>
                    <a:lnTo>
                      <a:pt x="0"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8" name="Freeform 2671">
                <a:extLst>
                  <a:ext uri="{FF2B5EF4-FFF2-40B4-BE49-F238E27FC236}">
                    <a16:creationId xmlns:a16="http://schemas.microsoft.com/office/drawing/2014/main" id="{79EDF3D7-E226-9E27-3B37-2D04EC2D4C2B}"/>
                  </a:ext>
                </a:extLst>
              </p:cNvPr>
              <p:cNvSpPr>
                <a:spLocks/>
              </p:cNvSpPr>
              <p:nvPr/>
            </p:nvSpPr>
            <p:spPr bwMode="auto">
              <a:xfrm>
                <a:off x="2062" y="2662"/>
                <a:ext cx="16" cy="16"/>
              </a:xfrm>
              <a:custGeom>
                <a:avLst/>
                <a:gdLst>
                  <a:gd name="T0" fmla="*/ 0 w 16"/>
                  <a:gd name="T1" fmla="*/ 8 h 16"/>
                  <a:gd name="T2" fmla="*/ 0 w 16"/>
                  <a:gd name="T3" fmla="*/ 8 h 16"/>
                  <a:gd name="T4" fmla="*/ 4 w 16"/>
                  <a:gd name="T5" fmla="*/ 2 h 16"/>
                  <a:gd name="T6" fmla="*/ 8 w 16"/>
                  <a:gd name="T7" fmla="*/ 0 h 16"/>
                  <a:gd name="T8" fmla="*/ 12 w 16"/>
                  <a:gd name="T9" fmla="*/ 4 h 16"/>
                  <a:gd name="T10" fmla="*/ 16 w 16"/>
                  <a:gd name="T11" fmla="*/ 12 h 16"/>
                  <a:gd name="T12" fmla="*/ 16 w 16"/>
                  <a:gd name="T13" fmla="*/ 12 h 16"/>
                  <a:gd name="T14" fmla="*/ 16 w 16"/>
                  <a:gd name="T15" fmla="*/ 12 h 16"/>
                  <a:gd name="T16" fmla="*/ 16 w 16"/>
                  <a:gd name="T17" fmla="*/ 12 h 16"/>
                  <a:gd name="T18" fmla="*/ 14 w 16"/>
                  <a:gd name="T19" fmla="*/ 16 h 16"/>
                  <a:gd name="T20" fmla="*/ 12 w 16"/>
                  <a:gd name="T21" fmla="*/ 16 h 16"/>
                  <a:gd name="T22" fmla="*/ 8 w 16"/>
                  <a:gd name="T23" fmla="*/ 10 h 16"/>
                  <a:gd name="T24" fmla="*/ 8 w 16"/>
                  <a:gd name="T25" fmla="*/ 10 h 16"/>
                  <a:gd name="T26" fmla="*/ 4 w 16"/>
                  <a:gd name="T27" fmla="*/ 10 h 16"/>
                  <a:gd name="T28" fmla="*/ 0 w 16"/>
                  <a:gd name="T29" fmla="*/ 8 h 16"/>
                  <a:gd name="T30" fmla="*/ 0 w 16"/>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6">
                    <a:moveTo>
                      <a:pt x="0" y="8"/>
                    </a:moveTo>
                    <a:lnTo>
                      <a:pt x="0" y="8"/>
                    </a:lnTo>
                    <a:lnTo>
                      <a:pt x="4" y="2"/>
                    </a:lnTo>
                    <a:lnTo>
                      <a:pt x="8" y="0"/>
                    </a:lnTo>
                    <a:lnTo>
                      <a:pt x="12" y="4"/>
                    </a:lnTo>
                    <a:lnTo>
                      <a:pt x="16" y="12"/>
                    </a:lnTo>
                    <a:lnTo>
                      <a:pt x="16" y="12"/>
                    </a:lnTo>
                    <a:lnTo>
                      <a:pt x="16" y="12"/>
                    </a:lnTo>
                    <a:lnTo>
                      <a:pt x="16" y="12"/>
                    </a:lnTo>
                    <a:lnTo>
                      <a:pt x="14" y="16"/>
                    </a:lnTo>
                    <a:lnTo>
                      <a:pt x="12" y="16"/>
                    </a:lnTo>
                    <a:lnTo>
                      <a:pt x="8" y="10"/>
                    </a:lnTo>
                    <a:lnTo>
                      <a:pt x="8" y="10"/>
                    </a:lnTo>
                    <a:lnTo>
                      <a:pt x="4"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9" name="Freeform 2672">
                <a:extLst>
                  <a:ext uri="{FF2B5EF4-FFF2-40B4-BE49-F238E27FC236}">
                    <a16:creationId xmlns:a16="http://schemas.microsoft.com/office/drawing/2014/main" id="{8A3F985D-C506-6AA4-082B-8ABA1BF27460}"/>
                  </a:ext>
                </a:extLst>
              </p:cNvPr>
              <p:cNvSpPr>
                <a:spLocks/>
              </p:cNvSpPr>
              <p:nvPr/>
            </p:nvSpPr>
            <p:spPr bwMode="auto">
              <a:xfrm>
                <a:off x="1934" y="2444"/>
                <a:ext cx="8" cy="14"/>
              </a:xfrm>
              <a:custGeom>
                <a:avLst/>
                <a:gdLst>
                  <a:gd name="T0" fmla="*/ 4 w 8"/>
                  <a:gd name="T1" fmla="*/ 14 h 14"/>
                  <a:gd name="T2" fmla="*/ 4 w 8"/>
                  <a:gd name="T3" fmla="*/ 14 h 14"/>
                  <a:gd name="T4" fmla="*/ 2 w 8"/>
                  <a:gd name="T5" fmla="*/ 14 h 14"/>
                  <a:gd name="T6" fmla="*/ 2 w 8"/>
                  <a:gd name="T7" fmla="*/ 12 h 14"/>
                  <a:gd name="T8" fmla="*/ 0 w 8"/>
                  <a:gd name="T9" fmla="*/ 6 h 14"/>
                  <a:gd name="T10" fmla="*/ 0 w 8"/>
                  <a:gd name="T11" fmla="*/ 6 h 14"/>
                  <a:gd name="T12" fmla="*/ 2 w 8"/>
                  <a:gd name="T13" fmla="*/ 2 h 14"/>
                  <a:gd name="T14" fmla="*/ 2 w 8"/>
                  <a:gd name="T15" fmla="*/ 0 h 14"/>
                  <a:gd name="T16" fmla="*/ 4 w 8"/>
                  <a:gd name="T17" fmla="*/ 2 h 14"/>
                  <a:gd name="T18" fmla="*/ 4 w 8"/>
                  <a:gd name="T19" fmla="*/ 2 h 14"/>
                  <a:gd name="T20" fmla="*/ 6 w 8"/>
                  <a:gd name="T21" fmla="*/ 2 h 14"/>
                  <a:gd name="T22" fmla="*/ 8 w 8"/>
                  <a:gd name="T23" fmla="*/ 4 h 14"/>
                  <a:gd name="T24" fmla="*/ 8 w 8"/>
                  <a:gd name="T25" fmla="*/ 8 h 14"/>
                  <a:gd name="T26" fmla="*/ 8 w 8"/>
                  <a:gd name="T27" fmla="*/ 8 h 14"/>
                  <a:gd name="T28" fmla="*/ 8 w 8"/>
                  <a:gd name="T29" fmla="*/ 12 h 14"/>
                  <a:gd name="T30" fmla="*/ 6 w 8"/>
                  <a:gd name="T31" fmla="*/ 12 h 14"/>
                  <a:gd name="T32" fmla="*/ 4 w 8"/>
                  <a:gd name="T33" fmla="*/ 14 h 14"/>
                  <a:gd name="T34" fmla="*/ 4 w 8"/>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4" y="14"/>
                    </a:moveTo>
                    <a:lnTo>
                      <a:pt x="4" y="14"/>
                    </a:lnTo>
                    <a:lnTo>
                      <a:pt x="2" y="14"/>
                    </a:lnTo>
                    <a:lnTo>
                      <a:pt x="2" y="12"/>
                    </a:lnTo>
                    <a:lnTo>
                      <a:pt x="0" y="6"/>
                    </a:lnTo>
                    <a:lnTo>
                      <a:pt x="0" y="6"/>
                    </a:lnTo>
                    <a:lnTo>
                      <a:pt x="2" y="2"/>
                    </a:lnTo>
                    <a:lnTo>
                      <a:pt x="2" y="0"/>
                    </a:lnTo>
                    <a:lnTo>
                      <a:pt x="4" y="2"/>
                    </a:lnTo>
                    <a:lnTo>
                      <a:pt x="4" y="2"/>
                    </a:lnTo>
                    <a:lnTo>
                      <a:pt x="6" y="2"/>
                    </a:lnTo>
                    <a:lnTo>
                      <a:pt x="8" y="4"/>
                    </a:lnTo>
                    <a:lnTo>
                      <a:pt x="8" y="8"/>
                    </a:lnTo>
                    <a:lnTo>
                      <a:pt x="8" y="8"/>
                    </a:lnTo>
                    <a:lnTo>
                      <a:pt x="8" y="12"/>
                    </a:lnTo>
                    <a:lnTo>
                      <a:pt x="6"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0" name="Freeform 2673">
                <a:extLst>
                  <a:ext uri="{FF2B5EF4-FFF2-40B4-BE49-F238E27FC236}">
                    <a16:creationId xmlns:a16="http://schemas.microsoft.com/office/drawing/2014/main" id="{D13B4C69-ACD4-EEA3-EE4E-E440E22804E0}"/>
                  </a:ext>
                </a:extLst>
              </p:cNvPr>
              <p:cNvSpPr>
                <a:spLocks/>
              </p:cNvSpPr>
              <p:nvPr/>
            </p:nvSpPr>
            <p:spPr bwMode="auto">
              <a:xfrm>
                <a:off x="1902" y="2440"/>
                <a:ext cx="12" cy="6"/>
              </a:xfrm>
              <a:custGeom>
                <a:avLst/>
                <a:gdLst>
                  <a:gd name="T0" fmla="*/ 0 w 12"/>
                  <a:gd name="T1" fmla="*/ 4 h 6"/>
                  <a:gd name="T2" fmla="*/ 0 w 12"/>
                  <a:gd name="T3" fmla="*/ 4 h 6"/>
                  <a:gd name="T4" fmla="*/ 2 w 12"/>
                  <a:gd name="T5" fmla="*/ 0 h 6"/>
                  <a:gd name="T6" fmla="*/ 6 w 12"/>
                  <a:gd name="T7" fmla="*/ 0 h 6"/>
                  <a:gd name="T8" fmla="*/ 12 w 12"/>
                  <a:gd name="T9" fmla="*/ 6 h 6"/>
                  <a:gd name="T10" fmla="*/ 12 w 12"/>
                  <a:gd name="T11" fmla="*/ 6 h 6"/>
                  <a:gd name="T12" fmla="*/ 6 w 12"/>
                  <a:gd name="T13" fmla="*/ 6 h 6"/>
                  <a:gd name="T14" fmla="*/ 4 w 12"/>
                  <a:gd name="T15" fmla="*/ 6 h 6"/>
                  <a:gd name="T16" fmla="*/ 0 w 12"/>
                  <a:gd name="T17" fmla="*/ 4 h 6"/>
                  <a:gd name="T18" fmla="*/ 0 w 12"/>
                  <a:gd name="T19" fmla="*/ 4 h 6"/>
                  <a:gd name="T20" fmla="*/ 0 w 12"/>
                  <a:gd name="T21" fmla="*/ 4 h 6"/>
                  <a:gd name="T22" fmla="*/ 0 w 12"/>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6">
                    <a:moveTo>
                      <a:pt x="0" y="4"/>
                    </a:moveTo>
                    <a:lnTo>
                      <a:pt x="0" y="4"/>
                    </a:lnTo>
                    <a:lnTo>
                      <a:pt x="2" y="0"/>
                    </a:lnTo>
                    <a:lnTo>
                      <a:pt x="6" y="0"/>
                    </a:lnTo>
                    <a:lnTo>
                      <a:pt x="12" y="6"/>
                    </a:lnTo>
                    <a:lnTo>
                      <a:pt x="12" y="6"/>
                    </a:lnTo>
                    <a:lnTo>
                      <a:pt x="6" y="6"/>
                    </a:lnTo>
                    <a:lnTo>
                      <a:pt x="4" y="6"/>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1" name="Freeform 2674">
                <a:extLst>
                  <a:ext uri="{FF2B5EF4-FFF2-40B4-BE49-F238E27FC236}">
                    <a16:creationId xmlns:a16="http://schemas.microsoft.com/office/drawing/2014/main" id="{457D3D10-E1E9-A049-12F1-9B3B23209107}"/>
                  </a:ext>
                </a:extLst>
              </p:cNvPr>
              <p:cNvSpPr>
                <a:spLocks/>
              </p:cNvSpPr>
              <p:nvPr/>
            </p:nvSpPr>
            <p:spPr bwMode="auto">
              <a:xfrm>
                <a:off x="2028" y="2494"/>
                <a:ext cx="6" cy="10"/>
              </a:xfrm>
              <a:custGeom>
                <a:avLst/>
                <a:gdLst>
                  <a:gd name="T0" fmla="*/ 6 w 6"/>
                  <a:gd name="T1" fmla="*/ 0 h 10"/>
                  <a:gd name="T2" fmla="*/ 6 w 6"/>
                  <a:gd name="T3" fmla="*/ 0 h 10"/>
                  <a:gd name="T4" fmla="*/ 6 w 6"/>
                  <a:gd name="T5" fmla="*/ 6 h 10"/>
                  <a:gd name="T6" fmla="*/ 6 w 6"/>
                  <a:gd name="T7" fmla="*/ 8 h 10"/>
                  <a:gd name="T8" fmla="*/ 6 w 6"/>
                  <a:gd name="T9" fmla="*/ 10 h 10"/>
                  <a:gd name="T10" fmla="*/ 6 w 6"/>
                  <a:gd name="T11" fmla="*/ 10 h 10"/>
                  <a:gd name="T12" fmla="*/ 4 w 6"/>
                  <a:gd name="T13" fmla="*/ 10 h 10"/>
                  <a:gd name="T14" fmla="*/ 2 w 6"/>
                  <a:gd name="T15" fmla="*/ 8 h 10"/>
                  <a:gd name="T16" fmla="*/ 0 w 6"/>
                  <a:gd name="T17" fmla="*/ 0 h 10"/>
                  <a:gd name="T18" fmla="*/ 0 w 6"/>
                  <a:gd name="T19" fmla="*/ 0 h 10"/>
                  <a:gd name="T20" fmla="*/ 6 w 6"/>
                  <a:gd name="T21" fmla="*/ 0 h 10"/>
                  <a:gd name="T22" fmla="*/ 6 w 6"/>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0"/>
                    </a:moveTo>
                    <a:lnTo>
                      <a:pt x="6" y="0"/>
                    </a:lnTo>
                    <a:lnTo>
                      <a:pt x="6" y="6"/>
                    </a:lnTo>
                    <a:lnTo>
                      <a:pt x="6" y="8"/>
                    </a:lnTo>
                    <a:lnTo>
                      <a:pt x="6" y="10"/>
                    </a:lnTo>
                    <a:lnTo>
                      <a:pt x="6" y="10"/>
                    </a:lnTo>
                    <a:lnTo>
                      <a:pt x="4" y="10"/>
                    </a:lnTo>
                    <a:lnTo>
                      <a:pt x="2" y="8"/>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2" name="Freeform 2675">
                <a:extLst>
                  <a:ext uri="{FF2B5EF4-FFF2-40B4-BE49-F238E27FC236}">
                    <a16:creationId xmlns:a16="http://schemas.microsoft.com/office/drawing/2014/main" id="{49409965-EF10-41F9-9AD7-E5D4810565A4}"/>
                  </a:ext>
                </a:extLst>
              </p:cNvPr>
              <p:cNvSpPr>
                <a:spLocks/>
              </p:cNvSpPr>
              <p:nvPr/>
            </p:nvSpPr>
            <p:spPr bwMode="auto">
              <a:xfrm>
                <a:off x="1928" y="2396"/>
                <a:ext cx="8" cy="10"/>
              </a:xfrm>
              <a:custGeom>
                <a:avLst/>
                <a:gdLst>
                  <a:gd name="T0" fmla="*/ 8 w 8"/>
                  <a:gd name="T1" fmla="*/ 0 h 10"/>
                  <a:gd name="T2" fmla="*/ 8 w 8"/>
                  <a:gd name="T3" fmla="*/ 0 h 10"/>
                  <a:gd name="T4" fmla="*/ 6 w 8"/>
                  <a:gd name="T5" fmla="*/ 4 h 10"/>
                  <a:gd name="T6" fmla="*/ 4 w 8"/>
                  <a:gd name="T7" fmla="*/ 6 h 10"/>
                  <a:gd name="T8" fmla="*/ 2 w 8"/>
                  <a:gd name="T9" fmla="*/ 6 h 10"/>
                  <a:gd name="T10" fmla="*/ 0 w 8"/>
                  <a:gd name="T11" fmla="*/ 10 h 10"/>
                  <a:gd name="T12" fmla="*/ 0 w 8"/>
                  <a:gd name="T13" fmla="*/ 10 h 10"/>
                  <a:gd name="T14" fmla="*/ 0 w 8"/>
                  <a:gd name="T15" fmla="*/ 4 h 10"/>
                  <a:gd name="T16" fmla="*/ 2 w 8"/>
                  <a:gd name="T17" fmla="*/ 0 h 10"/>
                  <a:gd name="T18" fmla="*/ 4 w 8"/>
                  <a:gd name="T19" fmla="*/ 0 h 10"/>
                  <a:gd name="T20" fmla="*/ 6 w 8"/>
                  <a:gd name="T21" fmla="*/ 0 h 10"/>
                  <a:gd name="T22" fmla="*/ 6 w 8"/>
                  <a:gd name="T23" fmla="*/ 0 h 10"/>
                  <a:gd name="T24" fmla="*/ 8 w 8"/>
                  <a:gd name="T25" fmla="*/ 0 h 10"/>
                  <a:gd name="T26" fmla="*/ 8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0"/>
                    </a:moveTo>
                    <a:lnTo>
                      <a:pt x="8" y="0"/>
                    </a:lnTo>
                    <a:lnTo>
                      <a:pt x="6" y="4"/>
                    </a:lnTo>
                    <a:lnTo>
                      <a:pt x="4" y="6"/>
                    </a:lnTo>
                    <a:lnTo>
                      <a:pt x="2" y="6"/>
                    </a:lnTo>
                    <a:lnTo>
                      <a:pt x="0" y="10"/>
                    </a:lnTo>
                    <a:lnTo>
                      <a:pt x="0" y="10"/>
                    </a:lnTo>
                    <a:lnTo>
                      <a:pt x="0" y="4"/>
                    </a:lnTo>
                    <a:lnTo>
                      <a:pt x="2" y="0"/>
                    </a:lnTo>
                    <a:lnTo>
                      <a:pt x="4" y="0"/>
                    </a:lnTo>
                    <a:lnTo>
                      <a:pt x="6"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3" name="Freeform 2676">
                <a:extLst>
                  <a:ext uri="{FF2B5EF4-FFF2-40B4-BE49-F238E27FC236}">
                    <a16:creationId xmlns:a16="http://schemas.microsoft.com/office/drawing/2014/main" id="{4EAF48ED-320E-0D52-63AD-53233DE87498}"/>
                  </a:ext>
                </a:extLst>
              </p:cNvPr>
              <p:cNvSpPr>
                <a:spLocks/>
              </p:cNvSpPr>
              <p:nvPr/>
            </p:nvSpPr>
            <p:spPr bwMode="auto">
              <a:xfrm>
                <a:off x="5572" y="2167"/>
                <a:ext cx="8" cy="8"/>
              </a:xfrm>
              <a:custGeom>
                <a:avLst/>
                <a:gdLst>
                  <a:gd name="T0" fmla="*/ 2 w 8"/>
                  <a:gd name="T1" fmla="*/ 6 h 8"/>
                  <a:gd name="T2" fmla="*/ 2 w 8"/>
                  <a:gd name="T3" fmla="*/ 6 h 8"/>
                  <a:gd name="T4" fmla="*/ 0 w 8"/>
                  <a:gd name="T5" fmla="*/ 4 h 8"/>
                  <a:gd name="T6" fmla="*/ 2 w 8"/>
                  <a:gd name="T7" fmla="*/ 0 h 8"/>
                  <a:gd name="T8" fmla="*/ 2 w 8"/>
                  <a:gd name="T9" fmla="*/ 0 h 8"/>
                  <a:gd name="T10" fmla="*/ 4 w 8"/>
                  <a:gd name="T11" fmla="*/ 0 h 8"/>
                  <a:gd name="T12" fmla="*/ 8 w 8"/>
                  <a:gd name="T13" fmla="*/ 4 h 8"/>
                  <a:gd name="T14" fmla="*/ 8 w 8"/>
                  <a:gd name="T15" fmla="*/ 4 h 8"/>
                  <a:gd name="T16" fmla="*/ 6 w 8"/>
                  <a:gd name="T17" fmla="*/ 8 h 8"/>
                  <a:gd name="T18" fmla="*/ 4 w 8"/>
                  <a:gd name="T19" fmla="*/ 8 h 8"/>
                  <a:gd name="T20" fmla="*/ 2 w 8"/>
                  <a:gd name="T21" fmla="*/ 6 h 8"/>
                  <a:gd name="T22" fmla="*/ 2 w 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2" y="6"/>
                    </a:moveTo>
                    <a:lnTo>
                      <a:pt x="2" y="6"/>
                    </a:lnTo>
                    <a:lnTo>
                      <a:pt x="0" y="4"/>
                    </a:lnTo>
                    <a:lnTo>
                      <a:pt x="2" y="0"/>
                    </a:lnTo>
                    <a:lnTo>
                      <a:pt x="2" y="0"/>
                    </a:lnTo>
                    <a:lnTo>
                      <a:pt x="4" y="0"/>
                    </a:lnTo>
                    <a:lnTo>
                      <a:pt x="8" y="4"/>
                    </a:lnTo>
                    <a:lnTo>
                      <a:pt x="8" y="4"/>
                    </a:lnTo>
                    <a:lnTo>
                      <a:pt x="6" y="8"/>
                    </a:lnTo>
                    <a:lnTo>
                      <a:pt x="4" y="8"/>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4" name="Freeform 2677">
                <a:extLst>
                  <a:ext uri="{FF2B5EF4-FFF2-40B4-BE49-F238E27FC236}">
                    <a16:creationId xmlns:a16="http://schemas.microsoft.com/office/drawing/2014/main" id="{878520E2-040C-878F-CEA2-B9F176839A0D}"/>
                  </a:ext>
                </a:extLst>
              </p:cNvPr>
              <p:cNvSpPr>
                <a:spLocks/>
              </p:cNvSpPr>
              <p:nvPr/>
            </p:nvSpPr>
            <p:spPr bwMode="auto">
              <a:xfrm>
                <a:off x="5566" y="2149"/>
                <a:ext cx="4" cy="6"/>
              </a:xfrm>
              <a:custGeom>
                <a:avLst/>
                <a:gdLst>
                  <a:gd name="T0" fmla="*/ 4 w 4"/>
                  <a:gd name="T1" fmla="*/ 6 h 6"/>
                  <a:gd name="T2" fmla="*/ 4 w 4"/>
                  <a:gd name="T3" fmla="*/ 6 h 6"/>
                  <a:gd name="T4" fmla="*/ 2 w 4"/>
                  <a:gd name="T5" fmla="*/ 6 h 6"/>
                  <a:gd name="T6" fmla="*/ 0 w 4"/>
                  <a:gd name="T7" fmla="*/ 6 h 6"/>
                  <a:gd name="T8" fmla="*/ 0 w 4"/>
                  <a:gd name="T9" fmla="*/ 4 h 6"/>
                  <a:gd name="T10" fmla="*/ 0 w 4"/>
                  <a:gd name="T11" fmla="*/ 4 h 6"/>
                  <a:gd name="T12" fmla="*/ 2 w 4"/>
                  <a:gd name="T13" fmla="*/ 0 h 6"/>
                  <a:gd name="T14" fmla="*/ 4 w 4"/>
                  <a:gd name="T15" fmla="*/ 2 h 6"/>
                  <a:gd name="T16" fmla="*/ 4 w 4"/>
                  <a:gd name="T17" fmla="*/ 2 h 6"/>
                  <a:gd name="T18" fmla="*/ 4 w 4"/>
                  <a:gd name="T19" fmla="*/ 6 h 6"/>
                  <a:gd name="T20" fmla="*/ 4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6"/>
                    </a:moveTo>
                    <a:lnTo>
                      <a:pt x="4" y="6"/>
                    </a:lnTo>
                    <a:lnTo>
                      <a:pt x="2" y="6"/>
                    </a:lnTo>
                    <a:lnTo>
                      <a:pt x="0" y="6"/>
                    </a:lnTo>
                    <a:lnTo>
                      <a:pt x="0" y="4"/>
                    </a:lnTo>
                    <a:lnTo>
                      <a:pt x="0" y="4"/>
                    </a:lnTo>
                    <a:lnTo>
                      <a:pt x="2" y="0"/>
                    </a:lnTo>
                    <a:lnTo>
                      <a:pt x="4" y="2"/>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5" name="Freeform 2678">
                <a:extLst>
                  <a:ext uri="{FF2B5EF4-FFF2-40B4-BE49-F238E27FC236}">
                    <a16:creationId xmlns:a16="http://schemas.microsoft.com/office/drawing/2014/main" id="{A82DB85E-0F69-879F-DA1D-FB99B4B8730F}"/>
                  </a:ext>
                </a:extLst>
              </p:cNvPr>
              <p:cNvSpPr>
                <a:spLocks/>
              </p:cNvSpPr>
              <p:nvPr/>
            </p:nvSpPr>
            <p:spPr bwMode="auto">
              <a:xfrm>
                <a:off x="5802" y="1999"/>
                <a:ext cx="114" cy="102"/>
              </a:xfrm>
              <a:custGeom>
                <a:avLst/>
                <a:gdLst>
                  <a:gd name="T0" fmla="*/ 104 w 114"/>
                  <a:gd name="T1" fmla="*/ 40 h 102"/>
                  <a:gd name="T2" fmla="*/ 98 w 114"/>
                  <a:gd name="T3" fmla="*/ 46 h 102"/>
                  <a:gd name="T4" fmla="*/ 96 w 114"/>
                  <a:gd name="T5" fmla="*/ 60 h 102"/>
                  <a:gd name="T6" fmla="*/ 102 w 114"/>
                  <a:gd name="T7" fmla="*/ 74 h 102"/>
                  <a:gd name="T8" fmla="*/ 112 w 114"/>
                  <a:gd name="T9" fmla="*/ 82 h 102"/>
                  <a:gd name="T10" fmla="*/ 112 w 114"/>
                  <a:gd name="T11" fmla="*/ 90 h 102"/>
                  <a:gd name="T12" fmla="*/ 102 w 114"/>
                  <a:gd name="T13" fmla="*/ 92 h 102"/>
                  <a:gd name="T14" fmla="*/ 88 w 114"/>
                  <a:gd name="T15" fmla="*/ 72 h 102"/>
                  <a:gd name="T16" fmla="*/ 92 w 114"/>
                  <a:gd name="T17" fmla="*/ 84 h 102"/>
                  <a:gd name="T18" fmla="*/ 88 w 114"/>
                  <a:gd name="T19" fmla="*/ 94 h 102"/>
                  <a:gd name="T20" fmla="*/ 84 w 114"/>
                  <a:gd name="T21" fmla="*/ 88 h 102"/>
                  <a:gd name="T22" fmla="*/ 80 w 114"/>
                  <a:gd name="T23" fmla="*/ 98 h 102"/>
                  <a:gd name="T24" fmla="*/ 74 w 114"/>
                  <a:gd name="T25" fmla="*/ 102 h 102"/>
                  <a:gd name="T26" fmla="*/ 68 w 114"/>
                  <a:gd name="T27" fmla="*/ 96 h 102"/>
                  <a:gd name="T28" fmla="*/ 62 w 114"/>
                  <a:gd name="T29" fmla="*/ 76 h 102"/>
                  <a:gd name="T30" fmla="*/ 62 w 114"/>
                  <a:gd name="T31" fmla="*/ 76 h 102"/>
                  <a:gd name="T32" fmla="*/ 64 w 114"/>
                  <a:gd name="T33" fmla="*/ 92 h 102"/>
                  <a:gd name="T34" fmla="*/ 56 w 114"/>
                  <a:gd name="T35" fmla="*/ 98 h 102"/>
                  <a:gd name="T36" fmla="*/ 48 w 114"/>
                  <a:gd name="T37" fmla="*/ 80 h 102"/>
                  <a:gd name="T38" fmla="*/ 36 w 114"/>
                  <a:gd name="T39" fmla="*/ 60 h 102"/>
                  <a:gd name="T40" fmla="*/ 36 w 114"/>
                  <a:gd name="T41" fmla="*/ 66 h 102"/>
                  <a:gd name="T42" fmla="*/ 30 w 114"/>
                  <a:gd name="T43" fmla="*/ 72 h 102"/>
                  <a:gd name="T44" fmla="*/ 24 w 114"/>
                  <a:gd name="T45" fmla="*/ 72 h 102"/>
                  <a:gd name="T46" fmla="*/ 24 w 114"/>
                  <a:gd name="T47" fmla="*/ 82 h 102"/>
                  <a:gd name="T48" fmla="*/ 20 w 114"/>
                  <a:gd name="T49" fmla="*/ 86 h 102"/>
                  <a:gd name="T50" fmla="*/ 14 w 114"/>
                  <a:gd name="T51" fmla="*/ 94 h 102"/>
                  <a:gd name="T52" fmla="*/ 6 w 114"/>
                  <a:gd name="T53" fmla="*/ 86 h 102"/>
                  <a:gd name="T54" fmla="*/ 2 w 114"/>
                  <a:gd name="T55" fmla="*/ 84 h 102"/>
                  <a:gd name="T56" fmla="*/ 2 w 114"/>
                  <a:gd name="T57" fmla="*/ 78 h 102"/>
                  <a:gd name="T58" fmla="*/ 4 w 114"/>
                  <a:gd name="T59" fmla="*/ 54 h 102"/>
                  <a:gd name="T60" fmla="*/ 8 w 114"/>
                  <a:gd name="T61" fmla="*/ 48 h 102"/>
                  <a:gd name="T62" fmla="*/ 4 w 114"/>
                  <a:gd name="T63" fmla="*/ 38 h 102"/>
                  <a:gd name="T64" fmla="*/ 10 w 114"/>
                  <a:gd name="T65" fmla="*/ 40 h 102"/>
                  <a:gd name="T66" fmla="*/ 20 w 114"/>
                  <a:gd name="T67" fmla="*/ 46 h 102"/>
                  <a:gd name="T68" fmla="*/ 22 w 114"/>
                  <a:gd name="T69" fmla="*/ 50 h 102"/>
                  <a:gd name="T70" fmla="*/ 24 w 114"/>
                  <a:gd name="T71" fmla="*/ 52 h 102"/>
                  <a:gd name="T72" fmla="*/ 22 w 114"/>
                  <a:gd name="T73" fmla="*/ 36 h 102"/>
                  <a:gd name="T74" fmla="*/ 22 w 114"/>
                  <a:gd name="T75" fmla="*/ 20 h 102"/>
                  <a:gd name="T76" fmla="*/ 26 w 114"/>
                  <a:gd name="T77" fmla="*/ 24 h 102"/>
                  <a:gd name="T78" fmla="*/ 28 w 114"/>
                  <a:gd name="T79" fmla="*/ 6 h 102"/>
                  <a:gd name="T80" fmla="*/ 36 w 114"/>
                  <a:gd name="T81" fmla="*/ 22 h 102"/>
                  <a:gd name="T82" fmla="*/ 42 w 114"/>
                  <a:gd name="T83" fmla="*/ 30 h 102"/>
                  <a:gd name="T84" fmla="*/ 44 w 114"/>
                  <a:gd name="T85" fmla="*/ 44 h 102"/>
                  <a:gd name="T86" fmla="*/ 52 w 114"/>
                  <a:gd name="T87" fmla="*/ 40 h 102"/>
                  <a:gd name="T88" fmla="*/ 48 w 114"/>
                  <a:gd name="T89" fmla="*/ 32 h 102"/>
                  <a:gd name="T90" fmla="*/ 40 w 114"/>
                  <a:gd name="T91" fmla="*/ 22 h 102"/>
                  <a:gd name="T92" fmla="*/ 42 w 114"/>
                  <a:gd name="T93" fmla="*/ 10 h 102"/>
                  <a:gd name="T94" fmla="*/ 48 w 114"/>
                  <a:gd name="T95" fmla="*/ 12 h 102"/>
                  <a:gd name="T96" fmla="*/ 58 w 114"/>
                  <a:gd name="T97" fmla="*/ 20 h 102"/>
                  <a:gd name="T98" fmla="*/ 66 w 114"/>
                  <a:gd name="T99" fmla="*/ 22 h 102"/>
                  <a:gd name="T100" fmla="*/ 60 w 114"/>
                  <a:gd name="T101" fmla="*/ 8 h 102"/>
                  <a:gd name="T102" fmla="*/ 62 w 114"/>
                  <a:gd name="T103" fmla="*/ 0 h 102"/>
                  <a:gd name="T104" fmla="*/ 68 w 114"/>
                  <a:gd name="T105" fmla="*/ 16 h 102"/>
                  <a:gd name="T106" fmla="*/ 82 w 114"/>
                  <a:gd name="T107" fmla="*/ 22 h 102"/>
                  <a:gd name="T108" fmla="*/ 102 w 114"/>
                  <a:gd name="T109"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02">
                    <a:moveTo>
                      <a:pt x="102" y="32"/>
                    </a:moveTo>
                    <a:lnTo>
                      <a:pt x="102" y="32"/>
                    </a:lnTo>
                    <a:lnTo>
                      <a:pt x="104" y="38"/>
                    </a:lnTo>
                    <a:lnTo>
                      <a:pt x="104" y="40"/>
                    </a:lnTo>
                    <a:lnTo>
                      <a:pt x="102" y="42"/>
                    </a:lnTo>
                    <a:lnTo>
                      <a:pt x="102" y="42"/>
                    </a:lnTo>
                    <a:lnTo>
                      <a:pt x="100" y="46"/>
                    </a:lnTo>
                    <a:lnTo>
                      <a:pt x="98" y="46"/>
                    </a:lnTo>
                    <a:lnTo>
                      <a:pt x="96" y="48"/>
                    </a:lnTo>
                    <a:lnTo>
                      <a:pt x="96" y="50"/>
                    </a:lnTo>
                    <a:lnTo>
                      <a:pt x="96" y="50"/>
                    </a:lnTo>
                    <a:lnTo>
                      <a:pt x="96" y="60"/>
                    </a:lnTo>
                    <a:lnTo>
                      <a:pt x="96" y="66"/>
                    </a:lnTo>
                    <a:lnTo>
                      <a:pt x="100" y="72"/>
                    </a:lnTo>
                    <a:lnTo>
                      <a:pt x="102" y="74"/>
                    </a:lnTo>
                    <a:lnTo>
                      <a:pt x="102" y="74"/>
                    </a:lnTo>
                    <a:lnTo>
                      <a:pt x="106" y="78"/>
                    </a:lnTo>
                    <a:lnTo>
                      <a:pt x="110" y="80"/>
                    </a:lnTo>
                    <a:lnTo>
                      <a:pt x="112" y="82"/>
                    </a:lnTo>
                    <a:lnTo>
                      <a:pt x="112" y="82"/>
                    </a:lnTo>
                    <a:lnTo>
                      <a:pt x="114" y="82"/>
                    </a:lnTo>
                    <a:lnTo>
                      <a:pt x="112" y="84"/>
                    </a:lnTo>
                    <a:lnTo>
                      <a:pt x="112" y="90"/>
                    </a:lnTo>
                    <a:lnTo>
                      <a:pt x="112" y="90"/>
                    </a:lnTo>
                    <a:lnTo>
                      <a:pt x="110" y="94"/>
                    </a:lnTo>
                    <a:lnTo>
                      <a:pt x="106" y="96"/>
                    </a:lnTo>
                    <a:lnTo>
                      <a:pt x="104" y="96"/>
                    </a:lnTo>
                    <a:lnTo>
                      <a:pt x="102" y="92"/>
                    </a:lnTo>
                    <a:lnTo>
                      <a:pt x="102" y="92"/>
                    </a:lnTo>
                    <a:lnTo>
                      <a:pt x="94" y="82"/>
                    </a:lnTo>
                    <a:lnTo>
                      <a:pt x="94" y="82"/>
                    </a:lnTo>
                    <a:lnTo>
                      <a:pt x="88" y="72"/>
                    </a:lnTo>
                    <a:lnTo>
                      <a:pt x="88" y="72"/>
                    </a:lnTo>
                    <a:lnTo>
                      <a:pt x="92" y="80"/>
                    </a:lnTo>
                    <a:lnTo>
                      <a:pt x="92" y="80"/>
                    </a:lnTo>
                    <a:lnTo>
                      <a:pt x="92" y="84"/>
                    </a:lnTo>
                    <a:lnTo>
                      <a:pt x="92" y="90"/>
                    </a:lnTo>
                    <a:lnTo>
                      <a:pt x="92" y="90"/>
                    </a:lnTo>
                    <a:lnTo>
                      <a:pt x="90" y="94"/>
                    </a:lnTo>
                    <a:lnTo>
                      <a:pt x="88" y="94"/>
                    </a:lnTo>
                    <a:lnTo>
                      <a:pt x="88" y="94"/>
                    </a:lnTo>
                    <a:lnTo>
                      <a:pt x="86" y="92"/>
                    </a:lnTo>
                    <a:lnTo>
                      <a:pt x="84" y="88"/>
                    </a:lnTo>
                    <a:lnTo>
                      <a:pt x="84" y="88"/>
                    </a:lnTo>
                    <a:lnTo>
                      <a:pt x="82" y="88"/>
                    </a:lnTo>
                    <a:lnTo>
                      <a:pt x="82" y="94"/>
                    </a:lnTo>
                    <a:lnTo>
                      <a:pt x="82" y="94"/>
                    </a:lnTo>
                    <a:lnTo>
                      <a:pt x="80" y="98"/>
                    </a:lnTo>
                    <a:lnTo>
                      <a:pt x="78" y="100"/>
                    </a:lnTo>
                    <a:lnTo>
                      <a:pt x="78" y="100"/>
                    </a:lnTo>
                    <a:lnTo>
                      <a:pt x="76" y="100"/>
                    </a:lnTo>
                    <a:lnTo>
                      <a:pt x="74" y="102"/>
                    </a:lnTo>
                    <a:lnTo>
                      <a:pt x="72" y="102"/>
                    </a:lnTo>
                    <a:lnTo>
                      <a:pt x="70" y="100"/>
                    </a:lnTo>
                    <a:lnTo>
                      <a:pt x="70" y="100"/>
                    </a:lnTo>
                    <a:lnTo>
                      <a:pt x="68" y="96"/>
                    </a:lnTo>
                    <a:lnTo>
                      <a:pt x="66" y="92"/>
                    </a:lnTo>
                    <a:lnTo>
                      <a:pt x="66" y="92"/>
                    </a:lnTo>
                    <a:lnTo>
                      <a:pt x="62" y="76"/>
                    </a:lnTo>
                    <a:lnTo>
                      <a:pt x="62" y="76"/>
                    </a:lnTo>
                    <a:lnTo>
                      <a:pt x="60" y="74"/>
                    </a:lnTo>
                    <a:lnTo>
                      <a:pt x="60" y="74"/>
                    </a:lnTo>
                    <a:lnTo>
                      <a:pt x="60" y="74"/>
                    </a:lnTo>
                    <a:lnTo>
                      <a:pt x="62" y="76"/>
                    </a:lnTo>
                    <a:lnTo>
                      <a:pt x="62" y="76"/>
                    </a:lnTo>
                    <a:lnTo>
                      <a:pt x="64" y="84"/>
                    </a:lnTo>
                    <a:lnTo>
                      <a:pt x="64" y="92"/>
                    </a:lnTo>
                    <a:lnTo>
                      <a:pt x="64" y="92"/>
                    </a:lnTo>
                    <a:lnTo>
                      <a:pt x="62" y="96"/>
                    </a:lnTo>
                    <a:lnTo>
                      <a:pt x="62" y="96"/>
                    </a:lnTo>
                    <a:lnTo>
                      <a:pt x="60" y="98"/>
                    </a:lnTo>
                    <a:lnTo>
                      <a:pt x="56" y="98"/>
                    </a:lnTo>
                    <a:lnTo>
                      <a:pt x="54" y="94"/>
                    </a:lnTo>
                    <a:lnTo>
                      <a:pt x="52" y="88"/>
                    </a:lnTo>
                    <a:lnTo>
                      <a:pt x="52" y="88"/>
                    </a:lnTo>
                    <a:lnTo>
                      <a:pt x="48" y="80"/>
                    </a:lnTo>
                    <a:lnTo>
                      <a:pt x="46" y="72"/>
                    </a:lnTo>
                    <a:lnTo>
                      <a:pt x="38" y="62"/>
                    </a:lnTo>
                    <a:lnTo>
                      <a:pt x="38" y="62"/>
                    </a:lnTo>
                    <a:lnTo>
                      <a:pt x="36" y="60"/>
                    </a:lnTo>
                    <a:lnTo>
                      <a:pt x="34" y="58"/>
                    </a:lnTo>
                    <a:lnTo>
                      <a:pt x="34" y="58"/>
                    </a:lnTo>
                    <a:lnTo>
                      <a:pt x="36" y="66"/>
                    </a:lnTo>
                    <a:lnTo>
                      <a:pt x="36" y="66"/>
                    </a:lnTo>
                    <a:lnTo>
                      <a:pt x="34" y="70"/>
                    </a:lnTo>
                    <a:lnTo>
                      <a:pt x="32" y="72"/>
                    </a:lnTo>
                    <a:lnTo>
                      <a:pt x="32" y="72"/>
                    </a:lnTo>
                    <a:lnTo>
                      <a:pt x="30" y="72"/>
                    </a:lnTo>
                    <a:lnTo>
                      <a:pt x="30" y="72"/>
                    </a:lnTo>
                    <a:lnTo>
                      <a:pt x="28" y="70"/>
                    </a:lnTo>
                    <a:lnTo>
                      <a:pt x="26" y="70"/>
                    </a:lnTo>
                    <a:lnTo>
                      <a:pt x="24" y="72"/>
                    </a:lnTo>
                    <a:lnTo>
                      <a:pt x="24" y="72"/>
                    </a:lnTo>
                    <a:lnTo>
                      <a:pt x="24" y="76"/>
                    </a:lnTo>
                    <a:lnTo>
                      <a:pt x="24" y="76"/>
                    </a:lnTo>
                    <a:lnTo>
                      <a:pt x="24" y="82"/>
                    </a:lnTo>
                    <a:lnTo>
                      <a:pt x="22" y="86"/>
                    </a:lnTo>
                    <a:lnTo>
                      <a:pt x="22" y="86"/>
                    </a:lnTo>
                    <a:lnTo>
                      <a:pt x="20" y="86"/>
                    </a:lnTo>
                    <a:lnTo>
                      <a:pt x="20" y="86"/>
                    </a:lnTo>
                    <a:lnTo>
                      <a:pt x="18" y="86"/>
                    </a:lnTo>
                    <a:lnTo>
                      <a:pt x="16" y="88"/>
                    </a:lnTo>
                    <a:lnTo>
                      <a:pt x="16" y="88"/>
                    </a:lnTo>
                    <a:lnTo>
                      <a:pt x="14" y="94"/>
                    </a:lnTo>
                    <a:lnTo>
                      <a:pt x="10" y="96"/>
                    </a:lnTo>
                    <a:lnTo>
                      <a:pt x="10" y="96"/>
                    </a:lnTo>
                    <a:lnTo>
                      <a:pt x="8" y="94"/>
                    </a:lnTo>
                    <a:lnTo>
                      <a:pt x="6" y="86"/>
                    </a:lnTo>
                    <a:lnTo>
                      <a:pt x="6" y="86"/>
                    </a:lnTo>
                    <a:lnTo>
                      <a:pt x="4" y="84"/>
                    </a:lnTo>
                    <a:lnTo>
                      <a:pt x="2" y="84"/>
                    </a:lnTo>
                    <a:lnTo>
                      <a:pt x="2" y="84"/>
                    </a:lnTo>
                    <a:lnTo>
                      <a:pt x="2" y="84"/>
                    </a:lnTo>
                    <a:lnTo>
                      <a:pt x="2" y="84"/>
                    </a:lnTo>
                    <a:lnTo>
                      <a:pt x="2" y="78"/>
                    </a:lnTo>
                    <a:lnTo>
                      <a:pt x="2" y="78"/>
                    </a:lnTo>
                    <a:lnTo>
                      <a:pt x="0" y="66"/>
                    </a:lnTo>
                    <a:lnTo>
                      <a:pt x="0" y="58"/>
                    </a:lnTo>
                    <a:lnTo>
                      <a:pt x="2" y="54"/>
                    </a:lnTo>
                    <a:lnTo>
                      <a:pt x="4" y="54"/>
                    </a:lnTo>
                    <a:lnTo>
                      <a:pt x="6" y="54"/>
                    </a:lnTo>
                    <a:lnTo>
                      <a:pt x="10" y="54"/>
                    </a:lnTo>
                    <a:lnTo>
                      <a:pt x="10" y="54"/>
                    </a:lnTo>
                    <a:lnTo>
                      <a:pt x="8" y="48"/>
                    </a:lnTo>
                    <a:lnTo>
                      <a:pt x="8" y="48"/>
                    </a:lnTo>
                    <a:lnTo>
                      <a:pt x="6" y="44"/>
                    </a:lnTo>
                    <a:lnTo>
                      <a:pt x="4" y="42"/>
                    </a:lnTo>
                    <a:lnTo>
                      <a:pt x="4" y="38"/>
                    </a:lnTo>
                    <a:lnTo>
                      <a:pt x="4" y="38"/>
                    </a:lnTo>
                    <a:lnTo>
                      <a:pt x="6" y="36"/>
                    </a:lnTo>
                    <a:lnTo>
                      <a:pt x="8" y="36"/>
                    </a:lnTo>
                    <a:lnTo>
                      <a:pt x="10" y="40"/>
                    </a:lnTo>
                    <a:lnTo>
                      <a:pt x="10" y="40"/>
                    </a:lnTo>
                    <a:lnTo>
                      <a:pt x="14" y="48"/>
                    </a:lnTo>
                    <a:lnTo>
                      <a:pt x="16" y="50"/>
                    </a:lnTo>
                    <a:lnTo>
                      <a:pt x="20" y="46"/>
                    </a:lnTo>
                    <a:lnTo>
                      <a:pt x="20" y="46"/>
                    </a:lnTo>
                    <a:lnTo>
                      <a:pt x="20" y="44"/>
                    </a:lnTo>
                    <a:lnTo>
                      <a:pt x="22" y="46"/>
                    </a:lnTo>
                    <a:lnTo>
                      <a:pt x="22" y="50"/>
                    </a:lnTo>
                    <a:lnTo>
                      <a:pt x="22" y="50"/>
                    </a:lnTo>
                    <a:lnTo>
                      <a:pt x="24" y="52"/>
                    </a:lnTo>
                    <a:lnTo>
                      <a:pt x="24" y="52"/>
                    </a:lnTo>
                    <a:lnTo>
                      <a:pt x="24" y="52"/>
                    </a:lnTo>
                    <a:lnTo>
                      <a:pt x="26" y="48"/>
                    </a:lnTo>
                    <a:lnTo>
                      <a:pt x="24" y="44"/>
                    </a:lnTo>
                    <a:lnTo>
                      <a:pt x="24" y="44"/>
                    </a:lnTo>
                    <a:lnTo>
                      <a:pt x="22" y="36"/>
                    </a:lnTo>
                    <a:lnTo>
                      <a:pt x="20" y="28"/>
                    </a:lnTo>
                    <a:lnTo>
                      <a:pt x="20" y="28"/>
                    </a:lnTo>
                    <a:lnTo>
                      <a:pt x="20" y="22"/>
                    </a:lnTo>
                    <a:lnTo>
                      <a:pt x="22" y="20"/>
                    </a:lnTo>
                    <a:lnTo>
                      <a:pt x="24" y="22"/>
                    </a:lnTo>
                    <a:lnTo>
                      <a:pt x="24" y="22"/>
                    </a:lnTo>
                    <a:lnTo>
                      <a:pt x="26" y="24"/>
                    </a:lnTo>
                    <a:lnTo>
                      <a:pt x="26" y="24"/>
                    </a:lnTo>
                    <a:lnTo>
                      <a:pt x="28" y="20"/>
                    </a:lnTo>
                    <a:lnTo>
                      <a:pt x="28" y="10"/>
                    </a:lnTo>
                    <a:lnTo>
                      <a:pt x="28" y="10"/>
                    </a:lnTo>
                    <a:lnTo>
                      <a:pt x="28" y="6"/>
                    </a:lnTo>
                    <a:lnTo>
                      <a:pt x="28" y="6"/>
                    </a:lnTo>
                    <a:lnTo>
                      <a:pt x="34" y="16"/>
                    </a:lnTo>
                    <a:lnTo>
                      <a:pt x="34" y="16"/>
                    </a:lnTo>
                    <a:lnTo>
                      <a:pt x="36" y="22"/>
                    </a:lnTo>
                    <a:lnTo>
                      <a:pt x="38" y="24"/>
                    </a:lnTo>
                    <a:lnTo>
                      <a:pt x="38" y="24"/>
                    </a:lnTo>
                    <a:lnTo>
                      <a:pt x="42" y="28"/>
                    </a:lnTo>
                    <a:lnTo>
                      <a:pt x="42" y="30"/>
                    </a:lnTo>
                    <a:lnTo>
                      <a:pt x="40" y="42"/>
                    </a:lnTo>
                    <a:lnTo>
                      <a:pt x="40" y="42"/>
                    </a:lnTo>
                    <a:lnTo>
                      <a:pt x="42" y="44"/>
                    </a:lnTo>
                    <a:lnTo>
                      <a:pt x="44" y="44"/>
                    </a:lnTo>
                    <a:lnTo>
                      <a:pt x="48" y="44"/>
                    </a:lnTo>
                    <a:lnTo>
                      <a:pt x="48" y="44"/>
                    </a:lnTo>
                    <a:lnTo>
                      <a:pt x="50" y="44"/>
                    </a:lnTo>
                    <a:lnTo>
                      <a:pt x="52" y="40"/>
                    </a:lnTo>
                    <a:lnTo>
                      <a:pt x="52" y="40"/>
                    </a:lnTo>
                    <a:lnTo>
                      <a:pt x="50" y="34"/>
                    </a:lnTo>
                    <a:lnTo>
                      <a:pt x="50" y="32"/>
                    </a:lnTo>
                    <a:lnTo>
                      <a:pt x="48" y="32"/>
                    </a:lnTo>
                    <a:lnTo>
                      <a:pt x="48" y="32"/>
                    </a:lnTo>
                    <a:lnTo>
                      <a:pt x="44" y="32"/>
                    </a:lnTo>
                    <a:lnTo>
                      <a:pt x="42" y="28"/>
                    </a:lnTo>
                    <a:lnTo>
                      <a:pt x="40" y="22"/>
                    </a:lnTo>
                    <a:lnTo>
                      <a:pt x="38" y="14"/>
                    </a:lnTo>
                    <a:lnTo>
                      <a:pt x="38" y="14"/>
                    </a:lnTo>
                    <a:lnTo>
                      <a:pt x="40" y="10"/>
                    </a:lnTo>
                    <a:lnTo>
                      <a:pt x="42" y="10"/>
                    </a:lnTo>
                    <a:lnTo>
                      <a:pt x="44" y="12"/>
                    </a:lnTo>
                    <a:lnTo>
                      <a:pt x="44" y="12"/>
                    </a:lnTo>
                    <a:lnTo>
                      <a:pt x="46" y="12"/>
                    </a:lnTo>
                    <a:lnTo>
                      <a:pt x="48" y="12"/>
                    </a:lnTo>
                    <a:lnTo>
                      <a:pt x="50" y="6"/>
                    </a:lnTo>
                    <a:lnTo>
                      <a:pt x="50" y="6"/>
                    </a:lnTo>
                    <a:lnTo>
                      <a:pt x="54" y="14"/>
                    </a:lnTo>
                    <a:lnTo>
                      <a:pt x="58" y="20"/>
                    </a:lnTo>
                    <a:lnTo>
                      <a:pt x="62" y="26"/>
                    </a:lnTo>
                    <a:lnTo>
                      <a:pt x="66" y="38"/>
                    </a:lnTo>
                    <a:lnTo>
                      <a:pt x="66" y="38"/>
                    </a:lnTo>
                    <a:lnTo>
                      <a:pt x="66" y="22"/>
                    </a:lnTo>
                    <a:lnTo>
                      <a:pt x="64" y="16"/>
                    </a:lnTo>
                    <a:lnTo>
                      <a:pt x="62" y="14"/>
                    </a:lnTo>
                    <a:lnTo>
                      <a:pt x="62" y="14"/>
                    </a:lnTo>
                    <a:lnTo>
                      <a:pt x="60" y="8"/>
                    </a:lnTo>
                    <a:lnTo>
                      <a:pt x="60" y="0"/>
                    </a:lnTo>
                    <a:lnTo>
                      <a:pt x="60" y="0"/>
                    </a:lnTo>
                    <a:lnTo>
                      <a:pt x="60" y="0"/>
                    </a:lnTo>
                    <a:lnTo>
                      <a:pt x="62" y="0"/>
                    </a:lnTo>
                    <a:lnTo>
                      <a:pt x="64" y="4"/>
                    </a:lnTo>
                    <a:lnTo>
                      <a:pt x="64" y="4"/>
                    </a:lnTo>
                    <a:lnTo>
                      <a:pt x="66" y="10"/>
                    </a:lnTo>
                    <a:lnTo>
                      <a:pt x="68" y="16"/>
                    </a:lnTo>
                    <a:lnTo>
                      <a:pt x="74" y="24"/>
                    </a:lnTo>
                    <a:lnTo>
                      <a:pt x="74" y="24"/>
                    </a:lnTo>
                    <a:lnTo>
                      <a:pt x="78" y="22"/>
                    </a:lnTo>
                    <a:lnTo>
                      <a:pt x="82" y="22"/>
                    </a:lnTo>
                    <a:lnTo>
                      <a:pt x="88" y="26"/>
                    </a:lnTo>
                    <a:lnTo>
                      <a:pt x="92" y="32"/>
                    </a:lnTo>
                    <a:lnTo>
                      <a:pt x="92" y="32"/>
                    </a:lnTo>
                    <a:lnTo>
                      <a:pt x="102" y="32"/>
                    </a:lnTo>
                    <a:lnTo>
                      <a:pt x="10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6" name="Freeform 2679">
                <a:extLst>
                  <a:ext uri="{FF2B5EF4-FFF2-40B4-BE49-F238E27FC236}">
                    <a16:creationId xmlns:a16="http://schemas.microsoft.com/office/drawing/2014/main" id="{86E8F6CA-5D31-AA18-B582-224497D591D5}"/>
                  </a:ext>
                </a:extLst>
              </p:cNvPr>
              <p:cNvSpPr>
                <a:spLocks/>
              </p:cNvSpPr>
              <p:nvPr/>
            </p:nvSpPr>
            <p:spPr bwMode="auto">
              <a:xfrm>
                <a:off x="5688" y="1770"/>
                <a:ext cx="104" cy="118"/>
              </a:xfrm>
              <a:custGeom>
                <a:avLst/>
                <a:gdLst>
                  <a:gd name="T0" fmla="*/ 62 w 104"/>
                  <a:gd name="T1" fmla="*/ 112 h 118"/>
                  <a:gd name="T2" fmla="*/ 56 w 104"/>
                  <a:gd name="T3" fmla="*/ 116 h 118"/>
                  <a:gd name="T4" fmla="*/ 46 w 104"/>
                  <a:gd name="T5" fmla="*/ 104 h 118"/>
                  <a:gd name="T6" fmla="*/ 34 w 104"/>
                  <a:gd name="T7" fmla="*/ 78 h 118"/>
                  <a:gd name="T8" fmla="*/ 24 w 104"/>
                  <a:gd name="T9" fmla="*/ 72 h 118"/>
                  <a:gd name="T10" fmla="*/ 18 w 104"/>
                  <a:gd name="T11" fmla="*/ 70 h 118"/>
                  <a:gd name="T12" fmla="*/ 14 w 104"/>
                  <a:gd name="T13" fmla="*/ 54 h 118"/>
                  <a:gd name="T14" fmla="*/ 4 w 104"/>
                  <a:gd name="T15" fmla="*/ 24 h 118"/>
                  <a:gd name="T16" fmla="*/ 8 w 104"/>
                  <a:gd name="T17" fmla="*/ 40 h 118"/>
                  <a:gd name="T18" fmla="*/ 12 w 104"/>
                  <a:gd name="T19" fmla="*/ 54 h 118"/>
                  <a:gd name="T20" fmla="*/ 0 w 104"/>
                  <a:gd name="T21" fmla="*/ 24 h 118"/>
                  <a:gd name="T22" fmla="*/ 4 w 104"/>
                  <a:gd name="T23" fmla="*/ 16 h 118"/>
                  <a:gd name="T24" fmla="*/ 10 w 104"/>
                  <a:gd name="T25" fmla="*/ 18 h 118"/>
                  <a:gd name="T26" fmla="*/ 12 w 104"/>
                  <a:gd name="T27" fmla="*/ 16 h 118"/>
                  <a:gd name="T28" fmla="*/ 18 w 104"/>
                  <a:gd name="T29" fmla="*/ 10 h 118"/>
                  <a:gd name="T30" fmla="*/ 20 w 104"/>
                  <a:gd name="T31" fmla="*/ 0 h 118"/>
                  <a:gd name="T32" fmla="*/ 24 w 104"/>
                  <a:gd name="T33" fmla="*/ 0 h 118"/>
                  <a:gd name="T34" fmla="*/ 34 w 104"/>
                  <a:gd name="T35" fmla="*/ 8 h 118"/>
                  <a:gd name="T36" fmla="*/ 38 w 104"/>
                  <a:gd name="T37" fmla="*/ 6 h 118"/>
                  <a:gd name="T38" fmla="*/ 44 w 104"/>
                  <a:gd name="T39" fmla="*/ 8 h 118"/>
                  <a:gd name="T40" fmla="*/ 48 w 104"/>
                  <a:gd name="T41" fmla="*/ 10 h 118"/>
                  <a:gd name="T42" fmla="*/ 54 w 104"/>
                  <a:gd name="T43" fmla="*/ 6 h 118"/>
                  <a:gd name="T44" fmla="*/ 58 w 104"/>
                  <a:gd name="T45" fmla="*/ 10 h 118"/>
                  <a:gd name="T46" fmla="*/ 64 w 104"/>
                  <a:gd name="T47" fmla="*/ 38 h 118"/>
                  <a:gd name="T48" fmla="*/ 62 w 104"/>
                  <a:gd name="T49" fmla="*/ 48 h 118"/>
                  <a:gd name="T50" fmla="*/ 58 w 104"/>
                  <a:gd name="T51" fmla="*/ 46 h 118"/>
                  <a:gd name="T52" fmla="*/ 52 w 104"/>
                  <a:gd name="T53" fmla="*/ 44 h 118"/>
                  <a:gd name="T54" fmla="*/ 60 w 104"/>
                  <a:gd name="T55" fmla="*/ 48 h 118"/>
                  <a:gd name="T56" fmla="*/ 68 w 104"/>
                  <a:gd name="T57" fmla="*/ 66 h 118"/>
                  <a:gd name="T58" fmla="*/ 72 w 104"/>
                  <a:gd name="T59" fmla="*/ 62 h 118"/>
                  <a:gd name="T60" fmla="*/ 78 w 104"/>
                  <a:gd name="T61" fmla="*/ 52 h 118"/>
                  <a:gd name="T62" fmla="*/ 90 w 104"/>
                  <a:gd name="T63" fmla="*/ 56 h 118"/>
                  <a:gd name="T64" fmla="*/ 102 w 104"/>
                  <a:gd name="T65" fmla="*/ 84 h 118"/>
                  <a:gd name="T66" fmla="*/ 102 w 104"/>
                  <a:gd name="T67" fmla="*/ 94 h 118"/>
                  <a:gd name="T68" fmla="*/ 102 w 104"/>
                  <a:gd name="T69" fmla="*/ 100 h 118"/>
                  <a:gd name="T70" fmla="*/ 104 w 104"/>
                  <a:gd name="T71" fmla="*/ 110 h 118"/>
                  <a:gd name="T72" fmla="*/ 102 w 104"/>
                  <a:gd name="T73" fmla="*/ 118 h 118"/>
                  <a:gd name="T74" fmla="*/ 98 w 104"/>
                  <a:gd name="T75" fmla="*/ 114 h 118"/>
                  <a:gd name="T76" fmla="*/ 90 w 104"/>
                  <a:gd name="T77" fmla="*/ 96 h 118"/>
                  <a:gd name="T78" fmla="*/ 88 w 104"/>
                  <a:gd name="T79" fmla="*/ 84 h 118"/>
                  <a:gd name="T80" fmla="*/ 86 w 104"/>
                  <a:gd name="T81" fmla="*/ 74 h 118"/>
                  <a:gd name="T82" fmla="*/ 82 w 104"/>
                  <a:gd name="T83" fmla="*/ 76 h 118"/>
                  <a:gd name="T84" fmla="*/ 72 w 104"/>
                  <a:gd name="T85" fmla="*/ 90 h 118"/>
                  <a:gd name="T86" fmla="*/ 62 w 104"/>
                  <a:gd name="T87" fmla="*/ 84 h 118"/>
                  <a:gd name="T88" fmla="*/ 60 w 104"/>
                  <a:gd name="T89" fmla="*/ 80 h 118"/>
                  <a:gd name="T90" fmla="*/ 50 w 104"/>
                  <a:gd name="T91" fmla="*/ 58 h 118"/>
                  <a:gd name="T92" fmla="*/ 38 w 104"/>
                  <a:gd name="T93" fmla="*/ 60 h 118"/>
                  <a:gd name="T94" fmla="*/ 36 w 104"/>
                  <a:gd name="T95" fmla="*/ 60 h 118"/>
                  <a:gd name="T96" fmla="*/ 52 w 104"/>
                  <a:gd name="T97" fmla="*/ 60 h 118"/>
                  <a:gd name="T98" fmla="*/ 58 w 104"/>
                  <a:gd name="T99" fmla="*/ 78 h 118"/>
                  <a:gd name="T100" fmla="*/ 62 w 104"/>
                  <a:gd name="T101"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118">
                    <a:moveTo>
                      <a:pt x="62" y="108"/>
                    </a:moveTo>
                    <a:lnTo>
                      <a:pt x="62" y="108"/>
                    </a:lnTo>
                    <a:lnTo>
                      <a:pt x="62" y="112"/>
                    </a:lnTo>
                    <a:lnTo>
                      <a:pt x="62" y="112"/>
                    </a:lnTo>
                    <a:lnTo>
                      <a:pt x="60" y="114"/>
                    </a:lnTo>
                    <a:lnTo>
                      <a:pt x="56" y="116"/>
                    </a:lnTo>
                    <a:lnTo>
                      <a:pt x="54" y="114"/>
                    </a:lnTo>
                    <a:lnTo>
                      <a:pt x="52" y="112"/>
                    </a:lnTo>
                    <a:lnTo>
                      <a:pt x="46" y="104"/>
                    </a:lnTo>
                    <a:lnTo>
                      <a:pt x="42" y="94"/>
                    </a:lnTo>
                    <a:lnTo>
                      <a:pt x="42" y="94"/>
                    </a:lnTo>
                    <a:lnTo>
                      <a:pt x="34" y="78"/>
                    </a:lnTo>
                    <a:lnTo>
                      <a:pt x="28" y="74"/>
                    </a:lnTo>
                    <a:lnTo>
                      <a:pt x="24" y="72"/>
                    </a:lnTo>
                    <a:lnTo>
                      <a:pt x="24" y="72"/>
                    </a:lnTo>
                    <a:lnTo>
                      <a:pt x="22" y="74"/>
                    </a:lnTo>
                    <a:lnTo>
                      <a:pt x="18" y="74"/>
                    </a:lnTo>
                    <a:lnTo>
                      <a:pt x="18" y="70"/>
                    </a:lnTo>
                    <a:lnTo>
                      <a:pt x="18" y="62"/>
                    </a:lnTo>
                    <a:lnTo>
                      <a:pt x="18" y="62"/>
                    </a:lnTo>
                    <a:lnTo>
                      <a:pt x="14" y="54"/>
                    </a:lnTo>
                    <a:lnTo>
                      <a:pt x="12" y="42"/>
                    </a:lnTo>
                    <a:lnTo>
                      <a:pt x="8" y="32"/>
                    </a:lnTo>
                    <a:lnTo>
                      <a:pt x="4" y="24"/>
                    </a:lnTo>
                    <a:lnTo>
                      <a:pt x="4" y="24"/>
                    </a:lnTo>
                    <a:lnTo>
                      <a:pt x="6" y="34"/>
                    </a:lnTo>
                    <a:lnTo>
                      <a:pt x="8" y="40"/>
                    </a:lnTo>
                    <a:lnTo>
                      <a:pt x="10" y="46"/>
                    </a:lnTo>
                    <a:lnTo>
                      <a:pt x="12" y="54"/>
                    </a:lnTo>
                    <a:lnTo>
                      <a:pt x="12" y="54"/>
                    </a:lnTo>
                    <a:lnTo>
                      <a:pt x="4" y="42"/>
                    </a:lnTo>
                    <a:lnTo>
                      <a:pt x="2" y="34"/>
                    </a:lnTo>
                    <a:lnTo>
                      <a:pt x="0" y="24"/>
                    </a:lnTo>
                    <a:lnTo>
                      <a:pt x="0" y="24"/>
                    </a:lnTo>
                    <a:lnTo>
                      <a:pt x="2" y="18"/>
                    </a:lnTo>
                    <a:lnTo>
                      <a:pt x="4" y="16"/>
                    </a:lnTo>
                    <a:lnTo>
                      <a:pt x="6" y="18"/>
                    </a:lnTo>
                    <a:lnTo>
                      <a:pt x="10" y="18"/>
                    </a:lnTo>
                    <a:lnTo>
                      <a:pt x="10" y="18"/>
                    </a:lnTo>
                    <a:lnTo>
                      <a:pt x="10" y="14"/>
                    </a:lnTo>
                    <a:lnTo>
                      <a:pt x="12" y="16"/>
                    </a:lnTo>
                    <a:lnTo>
                      <a:pt x="12" y="16"/>
                    </a:lnTo>
                    <a:lnTo>
                      <a:pt x="14" y="18"/>
                    </a:lnTo>
                    <a:lnTo>
                      <a:pt x="16" y="20"/>
                    </a:lnTo>
                    <a:lnTo>
                      <a:pt x="18" y="10"/>
                    </a:lnTo>
                    <a:lnTo>
                      <a:pt x="18" y="10"/>
                    </a:lnTo>
                    <a:lnTo>
                      <a:pt x="18" y="4"/>
                    </a:lnTo>
                    <a:lnTo>
                      <a:pt x="20" y="0"/>
                    </a:lnTo>
                    <a:lnTo>
                      <a:pt x="22" y="0"/>
                    </a:lnTo>
                    <a:lnTo>
                      <a:pt x="24" y="0"/>
                    </a:lnTo>
                    <a:lnTo>
                      <a:pt x="24" y="0"/>
                    </a:lnTo>
                    <a:lnTo>
                      <a:pt x="26" y="2"/>
                    </a:lnTo>
                    <a:lnTo>
                      <a:pt x="30" y="6"/>
                    </a:lnTo>
                    <a:lnTo>
                      <a:pt x="34" y="8"/>
                    </a:lnTo>
                    <a:lnTo>
                      <a:pt x="36" y="8"/>
                    </a:lnTo>
                    <a:lnTo>
                      <a:pt x="38" y="6"/>
                    </a:lnTo>
                    <a:lnTo>
                      <a:pt x="38" y="6"/>
                    </a:lnTo>
                    <a:lnTo>
                      <a:pt x="40" y="0"/>
                    </a:lnTo>
                    <a:lnTo>
                      <a:pt x="42" y="2"/>
                    </a:lnTo>
                    <a:lnTo>
                      <a:pt x="44" y="8"/>
                    </a:lnTo>
                    <a:lnTo>
                      <a:pt x="44" y="8"/>
                    </a:lnTo>
                    <a:lnTo>
                      <a:pt x="46" y="10"/>
                    </a:lnTo>
                    <a:lnTo>
                      <a:pt x="48" y="10"/>
                    </a:lnTo>
                    <a:lnTo>
                      <a:pt x="52" y="6"/>
                    </a:lnTo>
                    <a:lnTo>
                      <a:pt x="52" y="6"/>
                    </a:lnTo>
                    <a:lnTo>
                      <a:pt x="54" y="6"/>
                    </a:lnTo>
                    <a:lnTo>
                      <a:pt x="56" y="6"/>
                    </a:lnTo>
                    <a:lnTo>
                      <a:pt x="58" y="10"/>
                    </a:lnTo>
                    <a:lnTo>
                      <a:pt x="58" y="10"/>
                    </a:lnTo>
                    <a:lnTo>
                      <a:pt x="64" y="32"/>
                    </a:lnTo>
                    <a:lnTo>
                      <a:pt x="64" y="32"/>
                    </a:lnTo>
                    <a:lnTo>
                      <a:pt x="64" y="38"/>
                    </a:lnTo>
                    <a:lnTo>
                      <a:pt x="64" y="46"/>
                    </a:lnTo>
                    <a:lnTo>
                      <a:pt x="64" y="46"/>
                    </a:lnTo>
                    <a:lnTo>
                      <a:pt x="62" y="48"/>
                    </a:lnTo>
                    <a:lnTo>
                      <a:pt x="60" y="48"/>
                    </a:lnTo>
                    <a:lnTo>
                      <a:pt x="58" y="46"/>
                    </a:lnTo>
                    <a:lnTo>
                      <a:pt x="58" y="46"/>
                    </a:lnTo>
                    <a:lnTo>
                      <a:pt x="56" y="42"/>
                    </a:lnTo>
                    <a:lnTo>
                      <a:pt x="54" y="42"/>
                    </a:lnTo>
                    <a:lnTo>
                      <a:pt x="52" y="44"/>
                    </a:lnTo>
                    <a:lnTo>
                      <a:pt x="52" y="44"/>
                    </a:lnTo>
                    <a:lnTo>
                      <a:pt x="56" y="46"/>
                    </a:lnTo>
                    <a:lnTo>
                      <a:pt x="60" y="48"/>
                    </a:lnTo>
                    <a:lnTo>
                      <a:pt x="64" y="60"/>
                    </a:lnTo>
                    <a:lnTo>
                      <a:pt x="64" y="60"/>
                    </a:lnTo>
                    <a:lnTo>
                      <a:pt x="68" y="66"/>
                    </a:lnTo>
                    <a:lnTo>
                      <a:pt x="70" y="66"/>
                    </a:lnTo>
                    <a:lnTo>
                      <a:pt x="72" y="62"/>
                    </a:lnTo>
                    <a:lnTo>
                      <a:pt x="72" y="62"/>
                    </a:lnTo>
                    <a:lnTo>
                      <a:pt x="74" y="58"/>
                    </a:lnTo>
                    <a:lnTo>
                      <a:pt x="74" y="58"/>
                    </a:lnTo>
                    <a:lnTo>
                      <a:pt x="78" y="52"/>
                    </a:lnTo>
                    <a:lnTo>
                      <a:pt x="80" y="52"/>
                    </a:lnTo>
                    <a:lnTo>
                      <a:pt x="84" y="52"/>
                    </a:lnTo>
                    <a:lnTo>
                      <a:pt x="90" y="56"/>
                    </a:lnTo>
                    <a:lnTo>
                      <a:pt x="94" y="64"/>
                    </a:lnTo>
                    <a:lnTo>
                      <a:pt x="94" y="64"/>
                    </a:lnTo>
                    <a:lnTo>
                      <a:pt x="102" y="84"/>
                    </a:lnTo>
                    <a:lnTo>
                      <a:pt x="102" y="84"/>
                    </a:lnTo>
                    <a:lnTo>
                      <a:pt x="102" y="88"/>
                    </a:lnTo>
                    <a:lnTo>
                      <a:pt x="102" y="94"/>
                    </a:lnTo>
                    <a:lnTo>
                      <a:pt x="102" y="94"/>
                    </a:lnTo>
                    <a:lnTo>
                      <a:pt x="102" y="98"/>
                    </a:lnTo>
                    <a:lnTo>
                      <a:pt x="102" y="100"/>
                    </a:lnTo>
                    <a:lnTo>
                      <a:pt x="104" y="106"/>
                    </a:lnTo>
                    <a:lnTo>
                      <a:pt x="104" y="106"/>
                    </a:lnTo>
                    <a:lnTo>
                      <a:pt x="104" y="110"/>
                    </a:lnTo>
                    <a:lnTo>
                      <a:pt x="104" y="116"/>
                    </a:lnTo>
                    <a:lnTo>
                      <a:pt x="104" y="116"/>
                    </a:lnTo>
                    <a:lnTo>
                      <a:pt x="102" y="118"/>
                    </a:lnTo>
                    <a:lnTo>
                      <a:pt x="102" y="118"/>
                    </a:lnTo>
                    <a:lnTo>
                      <a:pt x="98" y="114"/>
                    </a:lnTo>
                    <a:lnTo>
                      <a:pt x="98" y="114"/>
                    </a:lnTo>
                    <a:lnTo>
                      <a:pt x="94" y="106"/>
                    </a:lnTo>
                    <a:lnTo>
                      <a:pt x="90" y="96"/>
                    </a:lnTo>
                    <a:lnTo>
                      <a:pt x="90" y="96"/>
                    </a:lnTo>
                    <a:lnTo>
                      <a:pt x="88" y="92"/>
                    </a:lnTo>
                    <a:lnTo>
                      <a:pt x="88" y="84"/>
                    </a:lnTo>
                    <a:lnTo>
                      <a:pt x="88" y="84"/>
                    </a:lnTo>
                    <a:lnTo>
                      <a:pt x="88" y="78"/>
                    </a:lnTo>
                    <a:lnTo>
                      <a:pt x="86" y="74"/>
                    </a:lnTo>
                    <a:lnTo>
                      <a:pt x="86" y="74"/>
                    </a:lnTo>
                    <a:lnTo>
                      <a:pt x="84" y="74"/>
                    </a:lnTo>
                    <a:lnTo>
                      <a:pt x="82" y="76"/>
                    </a:lnTo>
                    <a:lnTo>
                      <a:pt x="82" y="76"/>
                    </a:lnTo>
                    <a:lnTo>
                      <a:pt x="78" y="88"/>
                    </a:lnTo>
                    <a:lnTo>
                      <a:pt x="74" y="90"/>
                    </a:lnTo>
                    <a:lnTo>
                      <a:pt x="72" y="90"/>
                    </a:lnTo>
                    <a:lnTo>
                      <a:pt x="68" y="88"/>
                    </a:lnTo>
                    <a:lnTo>
                      <a:pt x="62" y="84"/>
                    </a:lnTo>
                    <a:lnTo>
                      <a:pt x="62" y="84"/>
                    </a:lnTo>
                    <a:lnTo>
                      <a:pt x="60" y="82"/>
                    </a:lnTo>
                    <a:lnTo>
                      <a:pt x="60" y="80"/>
                    </a:lnTo>
                    <a:lnTo>
                      <a:pt x="60" y="80"/>
                    </a:lnTo>
                    <a:lnTo>
                      <a:pt x="56" y="64"/>
                    </a:lnTo>
                    <a:lnTo>
                      <a:pt x="54" y="60"/>
                    </a:lnTo>
                    <a:lnTo>
                      <a:pt x="50" y="58"/>
                    </a:lnTo>
                    <a:lnTo>
                      <a:pt x="48" y="58"/>
                    </a:lnTo>
                    <a:lnTo>
                      <a:pt x="44" y="58"/>
                    </a:lnTo>
                    <a:lnTo>
                      <a:pt x="38" y="60"/>
                    </a:lnTo>
                    <a:lnTo>
                      <a:pt x="38" y="60"/>
                    </a:lnTo>
                    <a:lnTo>
                      <a:pt x="36" y="60"/>
                    </a:lnTo>
                    <a:lnTo>
                      <a:pt x="36" y="60"/>
                    </a:lnTo>
                    <a:lnTo>
                      <a:pt x="42" y="62"/>
                    </a:lnTo>
                    <a:lnTo>
                      <a:pt x="42" y="62"/>
                    </a:lnTo>
                    <a:lnTo>
                      <a:pt x="52" y="60"/>
                    </a:lnTo>
                    <a:lnTo>
                      <a:pt x="54" y="62"/>
                    </a:lnTo>
                    <a:lnTo>
                      <a:pt x="56" y="64"/>
                    </a:lnTo>
                    <a:lnTo>
                      <a:pt x="58" y="78"/>
                    </a:lnTo>
                    <a:lnTo>
                      <a:pt x="62" y="102"/>
                    </a:lnTo>
                    <a:lnTo>
                      <a:pt x="62" y="102"/>
                    </a:lnTo>
                    <a:lnTo>
                      <a:pt x="62" y="108"/>
                    </a:lnTo>
                    <a:lnTo>
                      <a:pt x="62"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7" name="Freeform 2680">
                <a:extLst>
                  <a:ext uri="{FF2B5EF4-FFF2-40B4-BE49-F238E27FC236}">
                    <a16:creationId xmlns:a16="http://schemas.microsoft.com/office/drawing/2014/main" id="{CB533002-F0B6-B0B3-C8A3-2052B5562D9B}"/>
                  </a:ext>
                </a:extLst>
              </p:cNvPr>
              <p:cNvSpPr>
                <a:spLocks/>
              </p:cNvSpPr>
              <p:nvPr/>
            </p:nvSpPr>
            <p:spPr bwMode="auto">
              <a:xfrm>
                <a:off x="5686" y="1696"/>
                <a:ext cx="40" cy="70"/>
              </a:xfrm>
              <a:custGeom>
                <a:avLst/>
                <a:gdLst>
                  <a:gd name="T0" fmla="*/ 2 w 40"/>
                  <a:gd name="T1" fmla="*/ 36 h 70"/>
                  <a:gd name="T2" fmla="*/ 0 w 40"/>
                  <a:gd name="T3" fmla="*/ 28 h 70"/>
                  <a:gd name="T4" fmla="*/ 0 w 40"/>
                  <a:gd name="T5" fmla="*/ 14 h 70"/>
                  <a:gd name="T6" fmla="*/ 0 w 40"/>
                  <a:gd name="T7" fmla="*/ 10 h 70"/>
                  <a:gd name="T8" fmla="*/ 4 w 40"/>
                  <a:gd name="T9" fmla="*/ 8 h 70"/>
                  <a:gd name="T10" fmla="*/ 8 w 40"/>
                  <a:gd name="T11" fmla="*/ 14 h 70"/>
                  <a:gd name="T12" fmla="*/ 14 w 40"/>
                  <a:gd name="T13" fmla="*/ 30 h 70"/>
                  <a:gd name="T14" fmla="*/ 16 w 40"/>
                  <a:gd name="T15" fmla="*/ 38 h 70"/>
                  <a:gd name="T16" fmla="*/ 18 w 40"/>
                  <a:gd name="T17" fmla="*/ 44 h 70"/>
                  <a:gd name="T18" fmla="*/ 16 w 40"/>
                  <a:gd name="T19" fmla="*/ 16 h 70"/>
                  <a:gd name="T20" fmla="*/ 22 w 40"/>
                  <a:gd name="T21" fmla="*/ 0 h 70"/>
                  <a:gd name="T22" fmla="*/ 24 w 40"/>
                  <a:gd name="T23" fmla="*/ 0 h 70"/>
                  <a:gd name="T24" fmla="*/ 28 w 40"/>
                  <a:gd name="T25" fmla="*/ 4 h 70"/>
                  <a:gd name="T26" fmla="*/ 28 w 40"/>
                  <a:gd name="T27" fmla="*/ 16 h 70"/>
                  <a:gd name="T28" fmla="*/ 28 w 40"/>
                  <a:gd name="T29" fmla="*/ 20 h 70"/>
                  <a:gd name="T30" fmla="*/ 34 w 40"/>
                  <a:gd name="T31" fmla="*/ 28 h 70"/>
                  <a:gd name="T32" fmla="*/ 38 w 40"/>
                  <a:gd name="T33" fmla="*/ 32 h 70"/>
                  <a:gd name="T34" fmla="*/ 40 w 40"/>
                  <a:gd name="T35" fmla="*/ 42 h 70"/>
                  <a:gd name="T36" fmla="*/ 38 w 40"/>
                  <a:gd name="T37" fmla="*/ 48 h 70"/>
                  <a:gd name="T38" fmla="*/ 36 w 40"/>
                  <a:gd name="T39" fmla="*/ 52 h 70"/>
                  <a:gd name="T40" fmla="*/ 36 w 40"/>
                  <a:gd name="T41" fmla="*/ 56 h 70"/>
                  <a:gd name="T42" fmla="*/ 30 w 40"/>
                  <a:gd name="T43" fmla="*/ 68 h 70"/>
                  <a:gd name="T44" fmla="*/ 22 w 40"/>
                  <a:gd name="T45" fmla="*/ 70 h 70"/>
                  <a:gd name="T46" fmla="*/ 18 w 40"/>
                  <a:gd name="T47" fmla="*/ 68 h 70"/>
                  <a:gd name="T48" fmla="*/ 12 w 40"/>
                  <a:gd name="T49" fmla="*/ 58 h 70"/>
                  <a:gd name="T50" fmla="*/ 12 w 40"/>
                  <a:gd name="T51" fmla="*/ 52 h 70"/>
                  <a:gd name="T52" fmla="*/ 12 w 40"/>
                  <a:gd name="T53" fmla="*/ 50 h 70"/>
                  <a:gd name="T54" fmla="*/ 4 w 40"/>
                  <a:gd name="T55" fmla="*/ 52 h 70"/>
                  <a:gd name="T56" fmla="*/ 6 w 40"/>
                  <a:gd name="T57" fmla="*/ 42 h 70"/>
                  <a:gd name="T58" fmla="*/ 6 w 40"/>
                  <a:gd name="T59" fmla="*/ 40 h 70"/>
                  <a:gd name="T60" fmla="*/ 4 w 40"/>
                  <a:gd name="T61" fmla="*/ 38 h 70"/>
                  <a:gd name="T62" fmla="*/ 2 w 40"/>
                  <a:gd name="T63"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70">
                    <a:moveTo>
                      <a:pt x="2" y="36"/>
                    </a:moveTo>
                    <a:lnTo>
                      <a:pt x="2" y="36"/>
                    </a:lnTo>
                    <a:lnTo>
                      <a:pt x="0" y="28"/>
                    </a:lnTo>
                    <a:lnTo>
                      <a:pt x="0" y="28"/>
                    </a:lnTo>
                    <a:lnTo>
                      <a:pt x="0" y="18"/>
                    </a:lnTo>
                    <a:lnTo>
                      <a:pt x="0" y="14"/>
                    </a:lnTo>
                    <a:lnTo>
                      <a:pt x="0" y="10"/>
                    </a:lnTo>
                    <a:lnTo>
                      <a:pt x="0" y="10"/>
                    </a:lnTo>
                    <a:lnTo>
                      <a:pt x="2" y="8"/>
                    </a:lnTo>
                    <a:lnTo>
                      <a:pt x="4" y="8"/>
                    </a:lnTo>
                    <a:lnTo>
                      <a:pt x="8" y="14"/>
                    </a:lnTo>
                    <a:lnTo>
                      <a:pt x="8" y="14"/>
                    </a:lnTo>
                    <a:lnTo>
                      <a:pt x="12" y="20"/>
                    </a:lnTo>
                    <a:lnTo>
                      <a:pt x="14" y="30"/>
                    </a:lnTo>
                    <a:lnTo>
                      <a:pt x="14" y="30"/>
                    </a:lnTo>
                    <a:lnTo>
                      <a:pt x="16" y="38"/>
                    </a:lnTo>
                    <a:lnTo>
                      <a:pt x="18" y="44"/>
                    </a:lnTo>
                    <a:lnTo>
                      <a:pt x="18" y="44"/>
                    </a:lnTo>
                    <a:lnTo>
                      <a:pt x="16" y="28"/>
                    </a:lnTo>
                    <a:lnTo>
                      <a:pt x="16" y="16"/>
                    </a:lnTo>
                    <a:lnTo>
                      <a:pt x="18" y="8"/>
                    </a:lnTo>
                    <a:lnTo>
                      <a:pt x="22" y="0"/>
                    </a:lnTo>
                    <a:lnTo>
                      <a:pt x="22" y="0"/>
                    </a:lnTo>
                    <a:lnTo>
                      <a:pt x="24" y="0"/>
                    </a:lnTo>
                    <a:lnTo>
                      <a:pt x="24" y="0"/>
                    </a:lnTo>
                    <a:lnTo>
                      <a:pt x="28" y="4"/>
                    </a:lnTo>
                    <a:lnTo>
                      <a:pt x="28" y="8"/>
                    </a:lnTo>
                    <a:lnTo>
                      <a:pt x="28" y="16"/>
                    </a:lnTo>
                    <a:lnTo>
                      <a:pt x="28" y="16"/>
                    </a:lnTo>
                    <a:lnTo>
                      <a:pt x="28" y="20"/>
                    </a:lnTo>
                    <a:lnTo>
                      <a:pt x="30" y="22"/>
                    </a:lnTo>
                    <a:lnTo>
                      <a:pt x="34" y="28"/>
                    </a:lnTo>
                    <a:lnTo>
                      <a:pt x="34" y="28"/>
                    </a:lnTo>
                    <a:lnTo>
                      <a:pt x="38" y="32"/>
                    </a:lnTo>
                    <a:lnTo>
                      <a:pt x="40" y="36"/>
                    </a:lnTo>
                    <a:lnTo>
                      <a:pt x="40" y="42"/>
                    </a:lnTo>
                    <a:lnTo>
                      <a:pt x="40" y="42"/>
                    </a:lnTo>
                    <a:lnTo>
                      <a:pt x="38" y="48"/>
                    </a:lnTo>
                    <a:lnTo>
                      <a:pt x="38" y="48"/>
                    </a:lnTo>
                    <a:lnTo>
                      <a:pt x="36" y="52"/>
                    </a:lnTo>
                    <a:lnTo>
                      <a:pt x="36" y="56"/>
                    </a:lnTo>
                    <a:lnTo>
                      <a:pt x="36" y="56"/>
                    </a:lnTo>
                    <a:lnTo>
                      <a:pt x="34" y="64"/>
                    </a:lnTo>
                    <a:lnTo>
                      <a:pt x="30" y="68"/>
                    </a:lnTo>
                    <a:lnTo>
                      <a:pt x="22" y="70"/>
                    </a:lnTo>
                    <a:lnTo>
                      <a:pt x="22" y="70"/>
                    </a:lnTo>
                    <a:lnTo>
                      <a:pt x="20" y="70"/>
                    </a:lnTo>
                    <a:lnTo>
                      <a:pt x="18" y="68"/>
                    </a:lnTo>
                    <a:lnTo>
                      <a:pt x="12" y="58"/>
                    </a:lnTo>
                    <a:lnTo>
                      <a:pt x="12" y="58"/>
                    </a:lnTo>
                    <a:lnTo>
                      <a:pt x="12" y="52"/>
                    </a:lnTo>
                    <a:lnTo>
                      <a:pt x="12" y="52"/>
                    </a:lnTo>
                    <a:lnTo>
                      <a:pt x="12" y="50"/>
                    </a:lnTo>
                    <a:lnTo>
                      <a:pt x="12" y="50"/>
                    </a:lnTo>
                    <a:lnTo>
                      <a:pt x="4" y="52"/>
                    </a:lnTo>
                    <a:lnTo>
                      <a:pt x="4" y="52"/>
                    </a:lnTo>
                    <a:lnTo>
                      <a:pt x="4" y="46"/>
                    </a:lnTo>
                    <a:lnTo>
                      <a:pt x="6" y="42"/>
                    </a:lnTo>
                    <a:lnTo>
                      <a:pt x="6" y="42"/>
                    </a:lnTo>
                    <a:lnTo>
                      <a:pt x="6" y="40"/>
                    </a:lnTo>
                    <a:lnTo>
                      <a:pt x="4" y="40"/>
                    </a:lnTo>
                    <a:lnTo>
                      <a:pt x="4" y="38"/>
                    </a:lnTo>
                    <a:lnTo>
                      <a:pt x="2" y="36"/>
                    </a:lnTo>
                    <a:lnTo>
                      <a:pt x="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8" name="Freeform 2681">
                <a:extLst>
                  <a:ext uri="{FF2B5EF4-FFF2-40B4-BE49-F238E27FC236}">
                    <a16:creationId xmlns:a16="http://schemas.microsoft.com/office/drawing/2014/main" id="{41D1A009-5BFB-383F-4EFC-3FD4E1EE878B}"/>
                  </a:ext>
                </a:extLst>
              </p:cNvPr>
              <p:cNvSpPr>
                <a:spLocks/>
              </p:cNvSpPr>
              <p:nvPr/>
            </p:nvSpPr>
            <p:spPr bwMode="auto">
              <a:xfrm>
                <a:off x="5632" y="1734"/>
                <a:ext cx="62" cy="60"/>
              </a:xfrm>
              <a:custGeom>
                <a:avLst/>
                <a:gdLst>
                  <a:gd name="T0" fmla="*/ 12 w 62"/>
                  <a:gd name="T1" fmla="*/ 56 h 60"/>
                  <a:gd name="T2" fmla="*/ 8 w 62"/>
                  <a:gd name="T3" fmla="*/ 46 h 60"/>
                  <a:gd name="T4" fmla="*/ 8 w 62"/>
                  <a:gd name="T5" fmla="*/ 38 h 60"/>
                  <a:gd name="T6" fmla="*/ 4 w 62"/>
                  <a:gd name="T7" fmla="*/ 26 h 60"/>
                  <a:gd name="T8" fmla="*/ 0 w 62"/>
                  <a:gd name="T9" fmla="*/ 26 h 60"/>
                  <a:gd name="T10" fmla="*/ 2 w 62"/>
                  <a:gd name="T11" fmla="*/ 20 h 60"/>
                  <a:gd name="T12" fmla="*/ 6 w 62"/>
                  <a:gd name="T13" fmla="*/ 20 h 60"/>
                  <a:gd name="T14" fmla="*/ 10 w 62"/>
                  <a:gd name="T15" fmla="*/ 24 h 60"/>
                  <a:gd name="T16" fmla="*/ 10 w 62"/>
                  <a:gd name="T17" fmla="*/ 22 h 60"/>
                  <a:gd name="T18" fmla="*/ 10 w 62"/>
                  <a:gd name="T19" fmla="*/ 14 h 60"/>
                  <a:gd name="T20" fmla="*/ 10 w 62"/>
                  <a:gd name="T21" fmla="*/ 6 h 60"/>
                  <a:gd name="T22" fmla="*/ 18 w 62"/>
                  <a:gd name="T23" fmla="*/ 14 h 60"/>
                  <a:gd name="T24" fmla="*/ 22 w 62"/>
                  <a:gd name="T25" fmla="*/ 32 h 60"/>
                  <a:gd name="T26" fmla="*/ 24 w 62"/>
                  <a:gd name="T27" fmla="*/ 36 h 60"/>
                  <a:gd name="T28" fmla="*/ 28 w 62"/>
                  <a:gd name="T29" fmla="*/ 38 h 60"/>
                  <a:gd name="T30" fmla="*/ 30 w 62"/>
                  <a:gd name="T31" fmla="*/ 34 h 60"/>
                  <a:gd name="T32" fmla="*/ 32 w 62"/>
                  <a:gd name="T33" fmla="*/ 18 h 60"/>
                  <a:gd name="T34" fmla="*/ 32 w 62"/>
                  <a:gd name="T35" fmla="*/ 16 h 60"/>
                  <a:gd name="T36" fmla="*/ 30 w 62"/>
                  <a:gd name="T37" fmla="*/ 12 h 60"/>
                  <a:gd name="T38" fmla="*/ 26 w 62"/>
                  <a:gd name="T39" fmla="*/ 12 h 60"/>
                  <a:gd name="T40" fmla="*/ 26 w 62"/>
                  <a:gd name="T41" fmla="*/ 6 h 60"/>
                  <a:gd name="T42" fmla="*/ 30 w 62"/>
                  <a:gd name="T43" fmla="*/ 0 h 60"/>
                  <a:gd name="T44" fmla="*/ 34 w 62"/>
                  <a:gd name="T45" fmla="*/ 4 h 60"/>
                  <a:gd name="T46" fmla="*/ 38 w 62"/>
                  <a:gd name="T47" fmla="*/ 10 h 60"/>
                  <a:gd name="T48" fmla="*/ 54 w 62"/>
                  <a:gd name="T49" fmla="*/ 24 h 60"/>
                  <a:gd name="T50" fmla="*/ 60 w 62"/>
                  <a:gd name="T51" fmla="*/ 24 h 60"/>
                  <a:gd name="T52" fmla="*/ 60 w 62"/>
                  <a:gd name="T53" fmla="*/ 26 h 60"/>
                  <a:gd name="T54" fmla="*/ 62 w 62"/>
                  <a:gd name="T55" fmla="*/ 30 h 60"/>
                  <a:gd name="T56" fmla="*/ 58 w 62"/>
                  <a:gd name="T57" fmla="*/ 36 h 60"/>
                  <a:gd name="T58" fmla="*/ 52 w 62"/>
                  <a:gd name="T59" fmla="*/ 38 h 60"/>
                  <a:gd name="T60" fmla="*/ 44 w 62"/>
                  <a:gd name="T61" fmla="*/ 42 h 60"/>
                  <a:gd name="T62" fmla="*/ 40 w 62"/>
                  <a:gd name="T63" fmla="*/ 40 h 60"/>
                  <a:gd name="T64" fmla="*/ 34 w 62"/>
                  <a:gd name="T65" fmla="*/ 42 h 60"/>
                  <a:gd name="T66" fmla="*/ 30 w 62"/>
                  <a:gd name="T67" fmla="*/ 48 h 60"/>
                  <a:gd name="T68" fmla="*/ 26 w 62"/>
                  <a:gd name="T69" fmla="*/ 50 h 60"/>
                  <a:gd name="T70" fmla="*/ 24 w 62"/>
                  <a:gd name="T71" fmla="*/ 48 h 60"/>
                  <a:gd name="T72" fmla="*/ 18 w 62"/>
                  <a:gd name="T73" fmla="*/ 38 h 60"/>
                  <a:gd name="T74" fmla="*/ 18 w 62"/>
                  <a:gd name="T75" fmla="*/ 30 h 60"/>
                  <a:gd name="T76" fmla="*/ 14 w 62"/>
                  <a:gd name="T77" fmla="*/ 26 h 60"/>
                  <a:gd name="T78" fmla="*/ 12 w 62"/>
                  <a:gd name="T79" fmla="*/ 32 h 60"/>
                  <a:gd name="T80" fmla="*/ 12 w 62"/>
                  <a:gd name="T81" fmla="*/ 38 h 60"/>
                  <a:gd name="T82" fmla="*/ 14 w 62"/>
                  <a:gd name="T83" fmla="*/ 46 h 60"/>
                  <a:gd name="T84" fmla="*/ 16 w 62"/>
                  <a:gd name="T85" fmla="*/ 50 h 60"/>
                  <a:gd name="T86" fmla="*/ 18 w 62"/>
                  <a:gd name="T87" fmla="*/ 56 h 60"/>
                  <a:gd name="T88" fmla="*/ 16 w 62"/>
                  <a:gd name="T89" fmla="*/ 60 h 60"/>
                  <a:gd name="T90" fmla="*/ 12 w 62"/>
                  <a:gd name="T91"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60">
                    <a:moveTo>
                      <a:pt x="12" y="56"/>
                    </a:moveTo>
                    <a:lnTo>
                      <a:pt x="12" y="56"/>
                    </a:lnTo>
                    <a:lnTo>
                      <a:pt x="10" y="54"/>
                    </a:lnTo>
                    <a:lnTo>
                      <a:pt x="8" y="46"/>
                    </a:lnTo>
                    <a:lnTo>
                      <a:pt x="8" y="46"/>
                    </a:lnTo>
                    <a:lnTo>
                      <a:pt x="8" y="38"/>
                    </a:lnTo>
                    <a:lnTo>
                      <a:pt x="6" y="30"/>
                    </a:lnTo>
                    <a:lnTo>
                      <a:pt x="4" y="26"/>
                    </a:lnTo>
                    <a:lnTo>
                      <a:pt x="0" y="26"/>
                    </a:lnTo>
                    <a:lnTo>
                      <a:pt x="0" y="26"/>
                    </a:lnTo>
                    <a:lnTo>
                      <a:pt x="2" y="22"/>
                    </a:lnTo>
                    <a:lnTo>
                      <a:pt x="2" y="20"/>
                    </a:lnTo>
                    <a:lnTo>
                      <a:pt x="6" y="20"/>
                    </a:lnTo>
                    <a:lnTo>
                      <a:pt x="6" y="20"/>
                    </a:lnTo>
                    <a:lnTo>
                      <a:pt x="8" y="24"/>
                    </a:lnTo>
                    <a:lnTo>
                      <a:pt x="10" y="24"/>
                    </a:lnTo>
                    <a:lnTo>
                      <a:pt x="10" y="22"/>
                    </a:lnTo>
                    <a:lnTo>
                      <a:pt x="10" y="22"/>
                    </a:lnTo>
                    <a:lnTo>
                      <a:pt x="12" y="18"/>
                    </a:lnTo>
                    <a:lnTo>
                      <a:pt x="10" y="14"/>
                    </a:lnTo>
                    <a:lnTo>
                      <a:pt x="10" y="10"/>
                    </a:lnTo>
                    <a:lnTo>
                      <a:pt x="10" y="6"/>
                    </a:lnTo>
                    <a:lnTo>
                      <a:pt x="10" y="6"/>
                    </a:lnTo>
                    <a:lnTo>
                      <a:pt x="18" y="14"/>
                    </a:lnTo>
                    <a:lnTo>
                      <a:pt x="20" y="22"/>
                    </a:lnTo>
                    <a:lnTo>
                      <a:pt x="22" y="32"/>
                    </a:lnTo>
                    <a:lnTo>
                      <a:pt x="22" y="32"/>
                    </a:lnTo>
                    <a:lnTo>
                      <a:pt x="24" y="36"/>
                    </a:lnTo>
                    <a:lnTo>
                      <a:pt x="24" y="38"/>
                    </a:lnTo>
                    <a:lnTo>
                      <a:pt x="28" y="38"/>
                    </a:lnTo>
                    <a:lnTo>
                      <a:pt x="28" y="38"/>
                    </a:lnTo>
                    <a:lnTo>
                      <a:pt x="30" y="34"/>
                    </a:lnTo>
                    <a:lnTo>
                      <a:pt x="30" y="30"/>
                    </a:lnTo>
                    <a:lnTo>
                      <a:pt x="32" y="18"/>
                    </a:lnTo>
                    <a:lnTo>
                      <a:pt x="32" y="18"/>
                    </a:lnTo>
                    <a:lnTo>
                      <a:pt x="32" y="16"/>
                    </a:lnTo>
                    <a:lnTo>
                      <a:pt x="32" y="14"/>
                    </a:lnTo>
                    <a:lnTo>
                      <a:pt x="30" y="12"/>
                    </a:lnTo>
                    <a:lnTo>
                      <a:pt x="30" y="12"/>
                    </a:lnTo>
                    <a:lnTo>
                      <a:pt x="26" y="12"/>
                    </a:lnTo>
                    <a:lnTo>
                      <a:pt x="26" y="10"/>
                    </a:lnTo>
                    <a:lnTo>
                      <a:pt x="26" y="6"/>
                    </a:lnTo>
                    <a:lnTo>
                      <a:pt x="26" y="6"/>
                    </a:lnTo>
                    <a:lnTo>
                      <a:pt x="30" y="0"/>
                    </a:lnTo>
                    <a:lnTo>
                      <a:pt x="32" y="0"/>
                    </a:lnTo>
                    <a:lnTo>
                      <a:pt x="34" y="4"/>
                    </a:lnTo>
                    <a:lnTo>
                      <a:pt x="34" y="4"/>
                    </a:lnTo>
                    <a:lnTo>
                      <a:pt x="38" y="10"/>
                    </a:lnTo>
                    <a:lnTo>
                      <a:pt x="44" y="16"/>
                    </a:lnTo>
                    <a:lnTo>
                      <a:pt x="54" y="24"/>
                    </a:lnTo>
                    <a:lnTo>
                      <a:pt x="54" y="24"/>
                    </a:lnTo>
                    <a:lnTo>
                      <a:pt x="60" y="24"/>
                    </a:lnTo>
                    <a:lnTo>
                      <a:pt x="60" y="24"/>
                    </a:lnTo>
                    <a:lnTo>
                      <a:pt x="60" y="26"/>
                    </a:lnTo>
                    <a:lnTo>
                      <a:pt x="62" y="30"/>
                    </a:lnTo>
                    <a:lnTo>
                      <a:pt x="62" y="30"/>
                    </a:lnTo>
                    <a:lnTo>
                      <a:pt x="60" y="34"/>
                    </a:lnTo>
                    <a:lnTo>
                      <a:pt x="58" y="36"/>
                    </a:lnTo>
                    <a:lnTo>
                      <a:pt x="58" y="36"/>
                    </a:lnTo>
                    <a:lnTo>
                      <a:pt x="52" y="38"/>
                    </a:lnTo>
                    <a:lnTo>
                      <a:pt x="48" y="40"/>
                    </a:lnTo>
                    <a:lnTo>
                      <a:pt x="44" y="42"/>
                    </a:lnTo>
                    <a:lnTo>
                      <a:pt x="44" y="42"/>
                    </a:lnTo>
                    <a:lnTo>
                      <a:pt x="40" y="40"/>
                    </a:lnTo>
                    <a:lnTo>
                      <a:pt x="36" y="38"/>
                    </a:lnTo>
                    <a:lnTo>
                      <a:pt x="34" y="42"/>
                    </a:lnTo>
                    <a:lnTo>
                      <a:pt x="30" y="48"/>
                    </a:lnTo>
                    <a:lnTo>
                      <a:pt x="30" y="48"/>
                    </a:lnTo>
                    <a:lnTo>
                      <a:pt x="28" y="50"/>
                    </a:lnTo>
                    <a:lnTo>
                      <a:pt x="26" y="50"/>
                    </a:lnTo>
                    <a:lnTo>
                      <a:pt x="26" y="50"/>
                    </a:lnTo>
                    <a:lnTo>
                      <a:pt x="24" y="48"/>
                    </a:lnTo>
                    <a:lnTo>
                      <a:pt x="22" y="44"/>
                    </a:lnTo>
                    <a:lnTo>
                      <a:pt x="18" y="38"/>
                    </a:lnTo>
                    <a:lnTo>
                      <a:pt x="18" y="38"/>
                    </a:lnTo>
                    <a:lnTo>
                      <a:pt x="18" y="30"/>
                    </a:lnTo>
                    <a:lnTo>
                      <a:pt x="18" y="30"/>
                    </a:lnTo>
                    <a:lnTo>
                      <a:pt x="14" y="26"/>
                    </a:lnTo>
                    <a:lnTo>
                      <a:pt x="14" y="28"/>
                    </a:lnTo>
                    <a:lnTo>
                      <a:pt x="12" y="32"/>
                    </a:lnTo>
                    <a:lnTo>
                      <a:pt x="12" y="32"/>
                    </a:lnTo>
                    <a:lnTo>
                      <a:pt x="12" y="38"/>
                    </a:lnTo>
                    <a:lnTo>
                      <a:pt x="12" y="42"/>
                    </a:lnTo>
                    <a:lnTo>
                      <a:pt x="14" y="46"/>
                    </a:lnTo>
                    <a:lnTo>
                      <a:pt x="14" y="46"/>
                    </a:lnTo>
                    <a:lnTo>
                      <a:pt x="16" y="50"/>
                    </a:lnTo>
                    <a:lnTo>
                      <a:pt x="18" y="52"/>
                    </a:lnTo>
                    <a:lnTo>
                      <a:pt x="18" y="56"/>
                    </a:lnTo>
                    <a:lnTo>
                      <a:pt x="18" y="56"/>
                    </a:lnTo>
                    <a:lnTo>
                      <a:pt x="16" y="60"/>
                    </a:lnTo>
                    <a:lnTo>
                      <a:pt x="12" y="56"/>
                    </a:lnTo>
                    <a:lnTo>
                      <a:pt x="1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9" name="Freeform 2682">
                <a:extLst>
                  <a:ext uri="{FF2B5EF4-FFF2-40B4-BE49-F238E27FC236}">
                    <a16:creationId xmlns:a16="http://schemas.microsoft.com/office/drawing/2014/main" id="{F2129663-78D6-8D7A-0B64-4127076B446E}"/>
                  </a:ext>
                </a:extLst>
              </p:cNvPr>
              <p:cNvSpPr>
                <a:spLocks/>
              </p:cNvSpPr>
              <p:nvPr/>
            </p:nvSpPr>
            <p:spPr bwMode="auto">
              <a:xfrm>
                <a:off x="5688" y="1884"/>
                <a:ext cx="46" cy="62"/>
              </a:xfrm>
              <a:custGeom>
                <a:avLst/>
                <a:gdLst>
                  <a:gd name="T0" fmla="*/ 20 w 46"/>
                  <a:gd name="T1" fmla="*/ 20 h 62"/>
                  <a:gd name="T2" fmla="*/ 20 w 46"/>
                  <a:gd name="T3" fmla="*/ 20 h 62"/>
                  <a:gd name="T4" fmla="*/ 26 w 46"/>
                  <a:gd name="T5" fmla="*/ 20 h 62"/>
                  <a:gd name="T6" fmla="*/ 28 w 46"/>
                  <a:gd name="T7" fmla="*/ 20 h 62"/>
                  <a:gd name="T8" fmla="*/ 30 w 46"/>
                  <a:gd name="T9" fmla="*/ 22 h 62"/>
                  <a:gd name="T10" fmla="*/ 30 w 46"/>
                  <a:gd name="T11" fmla="*/ 22 h 62"/>
                  <a:gd name="T12" fmla="*/ 22 w 46"/>
                  <a:gd name="T13" fmla="*/ 2 h 62"/>
                  <a:gd name="T14" fmla="*/ 22 w 46"/>
                  <a:gd name="T15" fmla="*/ 2 h 62"/>
                  <a:gd name="T16" fmla="*/ 24 w 46"/>
                  <a:gd name="T17" fmla="*/ 0 h 62"/>
                  <a:gd name="T18" fmla="*/ 26 w 46"/>
                  <a:gd name="T19" fmla="*/ 0 h 62"/>
                  <a:gd name="T20" fmla="*/ 28 w 46"/>
                  <a:gd name="T21" fmla="*/ 2 h 62"/>
                  <a:gd name="T22" fmla="*/ 28 w 46"/>
                  <a:gd name="T23" fmla="*/ 2 h 62"/>
                  <a:gd name="T24" fmla="*/ 32 w 46"/>
                  <a:gd name="T25" fmla="*/ 10 h 62"/>
                  <a:gd name="T26" fmla="*/ 34 w 46"/>
                  <a:gd name="T27" fmla="*/ 18 h 62"/>
                  <a:gd name="T28" fmla="*/ 38 w 46"/>
                  <a:gd name="T29" fmla="*/ 24 h 62"/>
                  <a:gd name="T30" fmla="*/ 40 w 46"/>
                  <a:gd name="T31" fmla="*/ 24 h 62"/>
                  <a:gd name="T32" fmla="*/ 44 w 46"/>
                  <a:gd name="T33" fmla="*/ 22 h 62"/>
                  <a:gd name="T34" fmla="*/ 44 w 46"/>
                  <a:gd name="T35" fmla="*/ 22 h 62"/>
                  <a:gd name="T36" fmla="*/ 46 w 46"/>
                  <a:gd name="T37" fmla="*/ 24 h 62"/>
                  <a:gd name="T38" fmla="*/ 46 w 46"/>
                  <a:gd name="T39" fmla="*/ 30 h 62"/>
                  <a:gd name="T40" fmla="*/ 46 w 46"/>
                  <a:gd name="T41" fmla="*/ 30 h 62"/>
                  <a:gd name="T42" fmla="*/ 44 w 46"/>
                  <a:gd name="T43" fmla="*/ 44 h 62"/>
                  <a:gd name="T44" fmla="*/ 44 w 46"/>
                  <a:gd name="T45" fmla="*/ 44 h 62"/>
                  <a:gd name="T46" fmla="*/ 44 w 46"/>
                  <a:gd name="T47" fmla="*/ 46 h 62"/>
                  <a:gd name="T48" fmla="*/ 44 w 46"/>
                  <a:gd name="T49" fmla="*/ 46 h 62"/>
                  <a:gd name="T50" fmla="*/ 42 w 46"/>
                  <a:gd name="T51" fmla="*/ 42 h 62"/>
                  <a:gd name="T52" fmla="*/ 42 w 46"/>
                  <a:gd name="T53" fmla="*/ 42 h 62"/>
                  <a:gd name="T54" fmla="*/ 40 w 46"/>
                  <a:gd name="T55" fmla="*/ 38 h 62"/>
                  <a:gd name="T56" fmla="*/ 38 w 46"/>
                  <a:gd name="T57" fmla="*/ 36 h 62"/>
                  <a:gd name="T58" fmla="*/ 36 w 46"/>
                  <a:gd name="T59" fmla="*/ 38 h 62"/>
                  <a:gd name="T60" fmla="*/ 34 w 46"/>
                  <a:gd name="T61" fmla="*/ 40 h 62"/>
                  <a:gd name="T62" fmla="*/ 34 w 46"/>
                  <a:gd name="T63" fmla="*/ 40 h 62"/>
                  <a:gd name="T64" fmla="*/ 32 w 46"/>
                  <a:gd name="T65" fmla="*/ 46 h 62"/>
                  <a:gd name="T66" fmla="*/ 34 w 46"/>
                  <a:gd name="T67" fmla="*/ 50 h 62"/>
                  <a:gd name="T68" fmla="*/ 36 w 46"/>
                  <a:gd name="T69" fmla="*/ 62 h 62"/>
                  <a:gd name="T70" fmla="*/ 36 w 46"/>
                  <a:gd name="T71" fmla="*/ 62 h 62"/>
                  <a:gd name="T72" fmla="*/ 28 w 46"/>
                  <a:gd name="T73" fmla="*/ 54 h 62"/>
                  <a:gd name="T74" fmla="*/ 28 w 46"/>
                  <a:gd name="T75" fmla="*/ 54 h 62"/>
                  <a:gd name="T76" fmla="*/ 22 w 46"/>
                  <a:gd name="T77" fmla="*/ 48 h 62"/>
                  <a:gd name="T78" fmla="*/ 18 w 46"/>
                  <a:gd name="T79" fmla="*/ 46 h 62"/>
                  <a:gd name="T80" fmla="*/ 14 w 46"/>
                  <a:gd name="T81" fmla="*/ 46 h 62"/>
                  <a:gd name="T82" fmla="*/ 14 w 46"/>
                  <a:gd name="T83" fmla="*/ 46 h 62"/>
                  <a:gd name="T84" fmla="*/ 10 w 46"/>
                  <a:gd name="T85" fmla="*/ 46 h 62"/>
                  <a:gd name="T86" fmla="*/ 8 w 46"/>
                  <a:gd name="T87" fmla="*/ 42 h 62"/>
                  <a:gd name="T88" fmla="*/ 4 w 46"/>
                  <a:gd name="T89" fmla="*/ 34 h 62"/>
                  <a:gd name="T90" fmla="*/ 0 w 46"/>
                  <a:gd name="T91" fmla="*/ 24 h 62"/>
                  <a:gd name="T92" fmla="*/ 0 w 46"/>
                  <a:gd name="T93" fmla="*/ 24 h 62"/>
                  <a:gd name="T94" fmla="*/ 12 w 46"/>
                  <a:gd name="T95" fmla="*/ 28 h 62"/>
                  <a:gd name="T96" fmla="*/ 22 w 46"/>
                  <a:gd name="T97" fmla="*/ 34 h 62"/>
                  <a:gd name="T98" fmla="*/ 22 w 46"/>
                  <a:gd name="T99" fmla="*/ 34 h 62"/>
                  <a:gd name="T100" fmla="*/ 22 w 46"/>
                  <a:gd name="T101" fmla="*/ 26 h 62"/>
                  <a:gd name="T102" fmla="*/ 20 w 46"/>
                  <a:gd name="T103" fmla="*/ 20 h 62"/>
                  <a:gd name="T104" fmla="*/ 20 w 46"/>
                  <a:gd name="T10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62">
                    <a:moveTo>
                      <a:pt x="20" y="20"/>
                    </a:moveTo>
                    <a:lnTo>
                      <a:pt x="20" y="20"/>
                    </a:lnTo>
                    <a:lnTo>
                      <a:pt x="26" y="20"/>
                    </a:lnTo>
                    <a:lnTo>
                      <a:pt x="28" y="20"/>
                    </a:lnTo>
                    <a:lnTo>
                      <a:pt x="30" y="22"/>
                    </a:lnTo>
                    <a:lnTo>
                      <a:pt x="30" y="22"/>
                    </a:lnTo>
                    <a:lnTo>
                      <a:pt x="22" y="2"/>
                    </a:lnTo>
                    <a:lnTo>
                      <a:pt x="22" y="2"/>
                    </a:lnTo>
                    <a:lnTo>
                      <a:pt x="24" y="0"/>
                    </a:lnTo>
                    <a:lnTo>
                      <a:pt x="26" y="0"/>
                    </a:lnTo>
                    <a:lnTo>
                      <a:pt x="28" y="2"/>
                    </a:lnTo>
                    <a:lnTo>
                      <a:pt x="28" y="2"/>
                    </a:lnTo>
                    <a:lnTo>
                      <a:pt x="32" y="10"/>
                    </a:lnTo>
                    <a:lnTo>
                      <a:pt x="34" y="18"/>
                    </a:lnTo>
                    <a:lnTo>
                      <a:pt x="38" y="24"/>
                    </a:lnTo>
                    <a:lnTo>
                      <a:pt x="40" y="24"/>
                    </a:lnTo>
                    <a:lnTo>
                      <a:pt x="44" y="22"/>
                    </a:lnTo>
                    <a:lnTo>
                      <a:pt x="44" y="22"/>
                    </a:lnTo>
                    <a:lnTo>
                      <a:pt x="46" y="24"/>
                    </a:lnTo>
                    <a:lnTo>
                      <a:pt x="46" y="30"/>
                    </a:lnTo>
                    <a:lnTo>
                      <a:pt x="46" y="30"/>
                    </a:lnTo>
                    <a:lnTo>
                      <a:pt x="44" y="44"/>
                    </a:lnTo>
                    <a:lnTo>
                      <a:pt x="44" y="44"/>
                    </a:lnTo>
                    <a:lnTo>
                      <a:pt x="44" y="46"/>
                    </a:lnTo>
                    <a:lnTo>
                      <a:pt x="44" y="46"/>
                    </a:lnTo>
                    <a:lnTo>
                      <a:pt x="42" y="42"/>
                    </a:lnTo>
                    <a:lnTo>
                      <a:pt x="42" y="42"/>
                    </a:lnTo>
                    <a:lnTo>
                      <a:pt x="40" y="38"/>
                    </a:lnTo>
                    <a:lnTo>
                      <a:pt x="38" y="36"/>
                    </a:lnTo>
                    <a:lnTo>
                      <a:pt x="36" y="38"/>
                    </a:lnTo>
                    <a:lnTo>
                      <a:pt x="34" y="40"/>
                    </a:lnTo>
                    <a:lnTo>
                      <a:pt x="34" y="40"/>
                    </a:lnTo>
                    <a:lnTo>
                      <a:pt x="32" y="46"/>
                    </a:lnTo>
                    <a:lnTo>
                      <a:pt x="34" y="50"/>
                    </a:lnTo>
                    <a:lnTo>
                      <a:pt x="36" y="62"/>
                    </a:lnTo>
                    <a:lnTo>
                      <a:pt x="36" y="62"/>
                    </a:lnTo>
                    <a:lnTo>
                      <a:pt x="28" y="54"/>
                    </a:lnTo>
                    <a:lnTo>
                      <a:pt x="28" y="54"/>
                    </a:lnTo>
                    <a:lnTo>
                      <a:pt x="22" y="48"/>
                    </a:lnTo>
                    <a:lnTo>
                      <a:pt x="18" y="46"/>
                    </a:lnTo>
                    <a:lnTo>
                      <a:pt x="14" y="46"/>
                    </a:lnTo>
                    <a:lnTo>
                      <a:pt x="14" y="46"/>
                    </a:lnTo>
                    <a:lnTo>
                      <a:pt x="10" y="46"/>
                    </a:lnTo>
                    <a:lnTo>
                      <a:pt x="8" y="42"/>
                    </a:lnTo>
                    <a:lnTo>
                      <a:pt x="4" y="34"/>
                    </a:lnTo>
                    <a:lnTo>
                      <a:pt x="0" y="24"/>
                    </a:lnTo>
                    <a:lnTo>
                      <a:pt x="0" y="24"/>
                    </a:lnTo>
                    <a:lnTo>
                      <a:pt x="12" y="28"/>
                    </a:lnTo>
                    <a:lnTo>
                      <a:pt x="22" y="34"/>
                    </a:lnTo>
                    <a:lnTo>
                      <a:pt x="22" y="34"/>
                    </a:lnTo>
                    <a:lnTo>
                      <a:pt x="22" y="26"/>
                    </a:lnTo>
                    <a:lnTo>
                      <a:pt x="20" y="20"/>
                    </a:lnTo>
                    <a:lnTo>
                      <a:pt x="2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0" name="Freeform 2683">
                <a:extLst>
                  <a:ext uri="{FF2B5EF4-FFF2-40B4-BE49-F238E27FC236}">
                    <a16:creationId xmlns:a16="http://schemas.microsoft.com/office/drawing/2014/main" id="{FC394196-1104-DF59-A4BA-A1254A23A8EA}"/>
                  </a:ext>
                </a:extLst>
              </p:cNvPr>
              <p:cNvSpPr>
                <a:spLocks/>
              </p:cNvSpPr>
              <p:nvPr/>
            </p:nvSpPr>
            <p:spPr bwMode="auto">
              <a:xfrm>
                <a:off x="5696" y="1740"/>
                <a:ext cx="30" cy="62"/>
              </a:xfrm>
              <a:custGeom>
                <a:avLst/>
                <a:gdLst>
                  <a:gd name="T0" fmla="*/ 2 w 30"/>
                  <a:gd name="T1" fmla="*/ 14 h 62"/>
                  <a:gd name="T2" fmla="*/ 2 w 30"/>
                  <a:gd name="T3" fmla="*/ 14 h 62"/>
                  <a:gd name="T4" fmla="*/ 4 w 30"/>
                  <a:gd name="T5" fmla="*/ 14 h 62"/>
                  <a:gd name="T6" fmla="*/ 6 w 30"/>
                  <a:gd name="T7" fmla="*/ 16 h 62"/>
                  <a:gd name="T8" fmla="*/ 10 w 30"/>
                  <a:gd name="T9" fmla="*/ 20 h 62"/>
                  <a:gd name="T10" fmla="*/ 10 w 30"/>
                  <a:gd name="T11" fmla="*/ 20 h 62"/>
                  <a:gd name="T12" fmla="*/ 12 w 30"/>
                  <a:gd name="T13" fmla="*/ 24 h 62"/>
                  <a:gd name="T14" fmla="*/ 12 w 30"/>
                  <a:gd name="T15" fmla="*/ 24 h 62"/>
                  <a:gd name="T16" fmla="*/ 14 w 30"/>
                  <a:gd name="T17" fmla="*/ 16 h 62"/>
                  <a:gd name="T18" fmla="*/ 14 w 30"/>
                  <a:gd name="T19" fmla="*/ 16 h 62"/>
                  <a:gd name="T20" fmla="*/ 14 w 30"/>
                  <a:gd name="T21" fmla="*/ 12 h 62"/>
                  <a:gd name="T22" fmla="*/ 16 w 30"/>
                  <a:gd name="T23" fmla="*/ 14 h 62"/>
                  <a:gd name="T24" fmla="*/ 18 w 30"/>
                  <a:gd name="T25" fmla="*/ 20 h 62"/>
                  <a:gd name="T26" fmla="*/ 20 w 30"/>
                  <a:gd name="T27" fmla="*/ 24 h 62"/>
                  <a:gd name="T28" fmla="*/ 20 w 30"/>
                  <a:gd name="T29" fmla="*/ 24 h 62"/>
                  <a:gd name="T30" fmla="*/ 20 w 30"/>
                  <a:gd name="T31" fmla="*/ 16 h 62"/>
                  <a:gd name="T32" fmla="*/ 22 w 30"/>
                  <a:gd name="T33" fmla="*/ 14 h 62"/>
                  <a:gd name="T34" fmla="*/ 24 w 30"/>
                  <a:gd name="T35" fmla="*/ 12 h 62"/>
                  <a:gd name="T36" fmla="*/ 26 w 30"/>
                  <a:gd name="T37" fmla="*/ 10 h 62"/>
                  <a:gd name="T38" fmla="*/ 26 w 30"/>
                  <a:gd name="T39" fmla="*/ 10 h 62"/>
                  <a:gd name="T40" fmla="*/ 26 w 30"/>
                  <a:gd name="T41" fmla="*/ 4 h 62"/>
                  <a:gd name="T42" fmla="*/ 28 w 30"/>
                  <a:gd name="T43" fmla="*/ 0 h 62"/>
                  <a:gd name="T44" fmla="*/ 28 w 30"/>
                  <a:gd name="T45" fmla="*/ 0 h 62"/>
                  <a:gd name="T46" fmla="*/ 30 w 30"/>
                  <a:gd name="T47" fmla="*/ 0 h 62"/>
                  <a:gd name="T48" fmla="*/ 30 w 30"/>
                  <a:gd name="T49" fmla="*/ 0 h 62"/>
                  <a:gd name="T50" fmla="*/ 30 w 30"/>
                  <a:gd name="T51" fmla="*/ 4 h 62"/>
                  <a:gd name="T52" fmla="*/ 30 w 30"/>
                  <a:gd name="T53" fmla="*/ 4 h 62"/>
                  <a:gd name="T54" fmla="*/ 30 w 30"/>
                  <a:gd name="T55" fmla="*/ 24 h 62"/>
                  <a:gd name="T56" fmla="*/ 30 w 30"/>
                  <a:gd name="T57" fmla="*/ 24 h 62"/>
                  <a:gd name="T58" fmla="*/ 28 w 30"/>
                  <a:gd name="T59" fmla="*/ 28 h 62"/>
                  <a:gd name="T60" fmla="*/ 28 w 30"/>
                  <a:gd name="T61" fmla="*/ 32 h 62"/>
                  <a:gd name="T62" fmla="*/ 30 w 30"/>
                  <a:gd name="T63" fmla="*/ 40 h 62"/>
                  <a:gd name="T64" fmla="*/ 30 w 30"/>
                  <a:gd name="T65" fmla="*/ 40 h 62"/>
                  <a:gd name="T66" fmla="*/ 30 w 30"/>
                  <a:gd name="T67" fmla="*/ 46 h 62"/>
                  <a:gd name="T68" fmla="*/ 30 w 30"/>
                  <a:gd name="T69" fmla="*/ 46 h 62"/>
                  <a:gd name="T70" fmla="*/ 28 w 30"/>
                  <a:gd name="T71" fmla="*/ 44 h 62"/>
                  <a:gd name="T72" fmla="*/ 28 w 30"/>
                  <a:gd name="T73" fmla="*/ 44 h 62"/>
                  <a:gd name="T74" fmla="*/ 10 w 30"/>
                  <a:gd name="T75" fmla="*/ 30 h 62"/>
                  <a:gd name="T76" fmla="*/ 10 w 30"/>
                  <a:gd name="T77" fmla="*/ 30 h 62"/>
                  <a:gd name="T78" fmla="*/ 12 w 30"/>
                  <a:gd name="T79" fmla="*/ 42 h 62"/>
                  <a:gd name="T80" fmla="*/ 10 w 30"/>
                  <a:gd name="T81" fmla="*/ 50 h 62"/>
                  <a:gd name="T82" fmla="*/ 8 w 30"/>
                  <a:gd name="T83" fmla="*/ 54 h 62"/>
                  <a:gd name="T84" fmla="*/ 6 w 30"/>
                  <a:gd name="T85" fmla="*/ 62 h 62"/>
                  <a:gd name="T86" fmla="*/ 6 w 30"/>
                  <a:gd name="T87" fmla="*/ 62 h 62"/>
                  <a:gd name="T88" fmla="*/ 4 w 30"/>
                  <a:gd name="T89" fmla="*/ 50 h 62"/>
                  <a:gd name="T90" fmla="*/ 4 w 30"/>
                  <a:gd name="T91" fmla="*/ 46 h 62"/>
                  <a:gd name="T92" fmla="*/ 2 w 30"/>
                  <a:gd name="T93" fmla="*/ 46 h 62"/>
                  <a:gd name="T94" fmla="*/ 2 w 30"/>
                  <a:gd name="T95" fmla="*/ 48 h 62"/>
                  <a:gd name="T96" fmla="*/ 2 w 30"/>
                  <a:gd name="T97" fmla="*/ 48 h 62"/>
                  <a:gd name="T98" fmla="*/ 0 w 30"/>
                  <a:gd name="T99" fmla="*/ 40 h 62"/>
                  <a:gd name="T100" fmla="*/ 0 w 30"/>
                  <a:gd name="T101" fmla="*/ 34 h 62"/>
                  <a:gd name="T102" fmla="*/ 2 w 30"/>
                  <a:gd name="T103" fmla="*/ 32 h 62"/>
                  <a:gd name="T104" fmla="*/ 6 w 30"/>
                  <a:gd name="T105" fmla="*/ 32 h 62"/>
                  <a:gd name="T106" fmla="*/ 6 w 30"/>
                  <a:gd name="T107" fmla="*/ 32 h 62"/>
                  <a:gd name="T108" fmla="*/ 4 w 30"/>
                  <a:gd name="T109" fmla="*/ 28 h 62"/>
                  <a:gd name="T110" fmla="*/ 2 w 30"/>
                  <a:gd name="T111" fmla="*/ 24 h 62"/>
                  <a:gd name="T112" fmla="*/ 0 w 30"/>
                  <a:gd name="T113" fmla="*/ 20 h 62"/>
                  <a:gd name="T114" fmla="*/ 2 w 30"/>
                  <a:gd name="T115" fmla="*/ 14 h 62"/>
                  <a:gd name="T116" fmla="*/ 2 w 30"/>
                  <a:gd name="T117"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62">
                    <a:moveTo>
                      <a:pt x="2" y="14"/>
                    </a:moveTo>
                    <a:lnTo>
                      <a:pt x="2" y="14"/>
                    </a:lnTo>
                    <a:lnTo>
                      <a:pt x="4" y="14"/>
                    </a:lnTo>
                    <a:lnTo>
                      <a:pt x="6" y="16"/>
                    </a:lnTo>
                    <a:lnTo>
                      <a:pt x="10" y="20"/>
                    </a:lnTo>
                    <a:lnTo>
                      <a:pt x="10" y="20"/>
                    </a:lnTo>
                    <a:lnTo>
                      <a:pt x="12" y="24"/>
                    </a:lnTo>
                    <a:lnTo>
                      <a:pt x="12" y="24"/>
                    </a:lnTo>
                    <a:lnTo>
                      <a:pt x="14" y="16"/>
                    </a:lnTo>
                    <a:lnTo>
                      <a:pt x="14" y="16"/>
                    </a:lnTo>
                    <a:lnTo>
                      <a:pt x="14" y="12"/>
                    </a:lnTo>
                    <a:lnTo>
                      <a:pt x="16" y="14"/>
                    </a:lnTo>
                    <a:lnTo>
                      <a:pt x="18" y="20"/>
                    </a:lnTo>
                    <a:lnTo>
                      <a:pt x="20" y="24"/>
                    </a:lnTo>
                    <a:lnTo>
                      <a:pt x="20" y="24"/>
                    </a:lnTo>
                    <a:lnTo>
                      <a:pt x="20" y="16"/>
                    </a:lnTo>
                    <a:lnTo>
                      <a:pt x="22" y="14"/>
                    </a:lnTo>
                    <a:lnTo>
                      <a:pt x="24" y="12"/>
                    </a:lnTo>
                    <a:lnTo>
                      <a:pt x="26" y="10"/>
                    </a:lnTo>
                    <a:lnTo>
                      <a:pt x="26" y="10"/>
                    </a:lnTo>
                    <a:lnTo>
                      <a:pt x="26" y="4"/>
                    </a:lnTo>
                    <a:lnTo>
                      <a:pt x="28" y="0"/>
                    </a:lnTo>
                    <a:lnTo>
                      <a:pt x="28" y="0"/>
                    </a:lnTo>
                    <a:lnTo>
                      <a:pt x="30" y="0"/>
                    </a:lnTo>
                    <a:lnTo>
                      <a:pt x="30" y="0"/>
                    </a:lnTo>
                    <a:lnTo>
                      <a:pt x="30" y="4"/>
                    </a:lnTo>
                    <a:lnTo>
                      <a:pt x="30" y="4"/>
                    </a:lnTo>
                    <a:lnTo>
                      <a:pt x="30" y="24"/>
                    </a:lnTo>
                    <a:lnTo>
                      <a:pt x="30" y="24"/>
                    </a:lnTo>
                    <a:lnTo>
                      <a:pt x="28" y="28"/>
                    </a:lnTo>
                    <a:lnTo>
                      <a:pt x="28" y="32"/>
                    </a:lnTo>
                    <a:lnTo>
                      <a:pt x="30" y="40"/>
                    </a:lnTo>
                    <a:lnTo>
                      <a:pt x="30" y="40"/>
                    </a:lnTo>
                    <a:lnTo>
                      <a:pt x="30" y="46"/>
                    </a:lnTo>
                    <a:lnTo>
                      <a:pt x="30" y="46"/>
                    </a:lnTo>
                    <a:lnTo>
                      <a:pt x="28" y="44"/>
                    </a:lnTo>
                    <a:lnTo>
                      <a:pt x="28" y="44"/>
                    </a:lnTo>
                    <a:lnTo>
                      <a:pt x="10" y="30"/>
                    </a:lnTo>
                    <a:lnTo>
                      <a:pt x="10" y="30"/>
                    </a:lnTo>
                    <a:lnTo>
                      <a:pt x="12" y="42"/>
                    </a:lnTo>
                    <a:lnTo>
                      <a:pt x="10" y="50"/>
                    </a:lnTo>
                    <a:lnTo>
                      <a:pt x="8" y="54"/>
                    </a:lnTo>
                    <a:lnTo>
                      <a:pt x="6" y="62"/>
                    </a:lnTo>
                    <a:lnTo>
                      <a:pt x="6" y="62"/>
                    </a:lnTo>
                    <a:lnTo>
                      <a:pt x="4" y="50"/>
                    </a:lnTo>
                    <a:lnTo>
                      <a:pt x="4" y="46"/>
                    </a:lnTo>
                    <a:lnTo>
                      <a:pt x="2" y="46"/>
                    </a:lnTo>
                    <a:lnTo>
                      <a:pt x="2" y="48"/>
                    </a:lnTo>
                    <a:lnTo>
                      <a:pt x="2" y="48"/>
                    </a:lnTo>
                    <a:lnTo>
                      <a:pt x="0" y="40"/>
                    </a:lnTo>
                    <a:lnTo>
                      <a:pt x="0" y="34"/>
                    </a:lnTo>
                    <a:lnTo>
                      <a:pt x="2" y="32"/>
                    </a:lnTo>
                    <a:lnTo>
                      <a:pt x="6" y="32"/>
                    </a:lnTo>
                    <a:lnTo>
                      <a:pt x="6" y="32"/>
                    </a:lnTo>
                    <a:lnTo>
                      <a:pt x="4" y="28"/>
                    </a:lnTo>
                    <a:lnTo>
                      <a:pt x="2" y="24"/>
                    </a:lnTo>
                    <a:lnTo>
                      <a:pt x="0" y="20"/>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1" name="Freeform 2684">
                <a:extLst>
                  <a:ext uri="{FF2B5EF4-FFF2-40B4-BE49-F238E27FC236}">
                    <a16:creationId xmlns:a16="http://schemas.microsoft.com/office/drawing/2014/main" id="{7785D692-27D9-47A0-F411-3C580C645956}"/>
                  </a:ext>
                </a:extLst>
              </p:cNvPr>
              <p:cNvSpPr>
                <a:spLocks/>
              </p:cNvSpPr>
              <p:nvPr/>
            </p:nvSpPr>
            <p:spPr bwMode="auto">
              <a:xfrm>
                <a:off x="5648" y="1724"/>
                <a:ext cx="38" cy="34"/>
              </a:xfrm>
              <a:custGeom>
                <a:avLst/>
                <a:gdLst>
                  <a:gd name="T0" fmla="*/ 38 w 38"/>
                  <a:gd name="T1" fmla="*/ 34 h 34"/>
                  <a:gd name="T2" fmla="*/ 38 w 38"/>
                  <a:gd name="T3" fmla="*/ 34 h 34"/>
                  <a:gd name="T4" fmla="*/ 34 w 38"/>
                  <a:gd name="T5" fmla="*/ 34 h 34"/>
                  <a:gd name="T6" fmla="*/ 28 w 38"/>
                  <a:gd name="T7" fmla="*/ 32 h 34"/>
                  <a:gd name="T8" fmla="*/ 24 w 38"/>
                  <a:gd name="T9" fmla="*/ 28 h 34"/>
                  <a:gd name="T10" fmla="*/ 20 w 38"/>
                  <a:gd name="T11" fmla="*/ 18 h 34"/>
                  <a:gd name="T12" fmla="*/ 20 w 38"/>
                  <a:gd name="T13" fmla="*/ 18 h 34"/>
                  <a:gd name="T14" fmla="*/ 18 w 38"/>
                  <a:gd name="T15" fmla="*/ 14 h 34"/>
                  <a:gd name="T16" fmla="*/ 14 w 38"/>
                  <a:gd name="T17" fmla="*/ 14 h 34"/>
                  <a:gd name="T18" fmla="*/ 10 w 38"/>
                  <a:gd name="T19" fmla="*/ 16 h 34"/>
                  <a:gd name="T20" fmla="*/ 10 w 38"/>
                  <a:gd name="T21" fmla="*/ 16 h 34"/>
                  <a:gd name="T22" fmla="*/ 8 w 38"/>
                  <a:gd name="T23" fmla="*/ 12 h 34"/>
                  <a:gd name="T24" fmla="*/ 6 w 38"/>
                  <a:gd name="T25" fmla="*/ 10 h 34"/>
                  <a:gd name="T26" fmla="*/ 2 w 38"/>
                  <a:gd name="T27" fmla="*/ 8 h 34"/>
                  <a:gd name="T28" fmla="*/ 0 w 38"/>
                  <a:gd name="T29" fmla="*/ 4 h 34"/>
                  <a:gd name="T30" fmla="*/ 0 w 38"/>
                  <a:gd name="T31" fmla="*/ 4 h 34"/>
                  <a:gd name="T32" fmla="*/ 2 w 38"/>
                  <a:gd name="T33" fmla="*/ 2 h 34"/>
                  <a:gd name="T34" fmla="*/ 4 w 38"/>
                  <a:gd name="T35" fmla="*/ 0 h 34"/>
                  <a:gd name="T36" fmla="*/ 8 w 38"/>
                  <a:gd name="T37" fmla="*/ 4 h 34"/>
                  <a:gd name="T38" fmla="*/ 8 w 38"/>
                  <a:gd name="T39" fmla="*/ 4 h 34"/>
                  <a:gd name="T40" fmla="*/ 12 w 38"/>
                  <a:gd name="T41" fmla="*/ 6 h 34"/>
                  <a:gd name="T42" fmla="*/ 16 w 38"/>
                  <a:gd name="T43" fmla="*/ 10 h 34"/>
                  <a:gd name="T44" fmla="*/ 20 w 38"/>
                  <a:gd name="T45" fmla="*/ 8 h 34"/>
                  <a:gd name="T46" fmla="*/ 22 w 38"/>
                  <a:gd name="T47" fmla="*/ 6 h 34"/>
                  <a:gd name="T48" fmla="*/ 22 w 38"/>
                  <a:gd name="T49" fmla="*/ 6 h 34"/>
                  <a:gd name="T50" fmla="*/ 26 w 38"/>
                  <a:gd name="T51" fmla="*/ 4 h 34"/>
                  <a:gd name="T52" fmla="*/ 28 w 38"/>
                  <a:gd name="T53" fmla="*/ 6 h 34"/>
                  <a:gd name="T54" fmla="*/ 32 w 38"/>
                  <a:gd name="T55" fmla="*/ 16 h 34"/>
                  <a:gd name="T56" fmla="*/ 32 w 38"/>
                  <a:gd name="T57" fmla="*/ 16 h 34"/>
                  <a:gd name="T58" fmla="*/ 30 w 38"/>
                  <a:gd name="T59" fmla="*/ 20 h 34"/>
                  <a:gd name="T60" fmla="*/ 32 w 38"/>
                  <a:gd name="T61" fmla="*/ 24 h 34"/>
                  <a:gd name="T62" fmla="*/ 34 w 38"/>
                  <a:gd name="T63" fmla="*/ 26 h 34"/>
                  <a:gd name="T64" fmla="*/ 34 w 38"/>
                  <a:gd name="T65" fmla="*/ 26 h 34"/>
                  <a:gd name="T66" fmla="*/ 38 w 38"/>
                  <a:gd name="T67" fmla="*/ 28 h 34"/>
                  <a:gd name="T68" fmla="*/ 38 w 38"/>
                  <a:gd name="T69" fmla="*/ 30 h 34"/>
                  <a:gd name="T70" fmla="*/ 38 w 38"/>
                  <a:gd name="T71" fmla="*/ 34 h 34"/>
                  <a:gd name="T72" fmla="*/ 38 w 38"/>
                  <a:gd name="T7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34">
                    <a:moveTo>
                      <a:pt x="38" y="34"/>
                    </a:moveTo>
                    <a:lnTo>
                      <a:pt x="38" y="34"/>
                    </a:lnTo>
                    <a:lnTo>
                      <a:pt x="34" y="34"/>
                    </a:lnTo>
                    <a:lnTo>
                      <a:pt x="28" y="32"/>
                    </a:lnTo>
                    <a:lnTo>
                      <a:pt x="24" y="28"/>
                    </a:lnTo>
                    <a:lnTo>
                      <a:pt x="20" y="18"/>
                    </a:lnTo>
                    <a:lnTo>
                      <a:pt x="20" y="18"/>
                    </a:lnTo>
                    <a:lnTo>
                      <a:pt x="18" y="14"/>
                    </a:lnTo>
                    <a:lnTo>
                      <a:pt x="14" y="14"/>
                    </a:lnTo>
                    <a:lnTo>
                      <a:pt x="10" y="16"/>
                    </a:lnTo>
                    <a:lnTo>
                      <a:pt x="10" y="16"/>
                    </a:lnTo>
                    <a:lnTo>
                      <a:pt x="8" y="12"/>
                    </a:lnTo>
                    <a:lnTo>
                      <a:pt x="6" y="10"/>
                    </a:lnTo>
                    <a:lnTo>
                      <a:pt x="2" y="8"/>
                    </a:lnTo>
                    <a:lnTo>
                      <a:pt x="0" y="4"/>
                    </a:lnTo>
                    <a:lnTo>
                      <a:pt x="0" y="4"/>
                    </a:lnTo>
                    <a:lnTo>
                      <a:pt x="2" y="2"/>
                    </a:lnTo>
                    <a:lnTo>
                      <a:pt x="4" y="0"/>
                    </a:lnTo>
                    <a:lnTo>
                      <a:pt x="8" y="4"/>
                    </a:lnTo>
                    <a:lnTo>
                      <a:pt x="8" y="4"/>
                    </a:lnTo>
                    <a:lnTo>
                      <a:pt x="12" y="6"/>
                    </a:lnTo>
                    <a:lnTo>
                      <a:pt x="16" y="10"/>
                    </a:lnTo>
                    <a:lnTo>
                      <a:pt x="20" y="8"/>
                    </a:lnTo>
                    <a:lnTo>
                      <a:pt x="22" y="6"/>
                    </a:lnTo>
                    <a:lnTo>
                      <a:pt x="22" y="6"/>
                    </a:lnTo>
                    <a:lnTo>
                      <a:pt x="26" y="4"/>
                    </a:lnTo>
                    <a:lnTo>
                      <a:pt x="28" y="6"/>
                    </a:lnTo>
                    <a:lnTo>
                      <a:pt x="32" y="16"/>
                    </a:lnTo>
                    <a:lnTo>
                      <a:pt x="32" y="16"/>
                    </a:lnTo>
                    <a:lnTo>
                      <a:pt x="30" y="20"/>
                    </a:lnTo>
                    <a:lnTo>
                      <a:pt x="32" y="24"/>
                    </a:lnTo>
                    <a:lnTo>
                      <a:pt x="34" y="26"/>
                    </a:lnTo>
                    <a:lnTo>
                      <a:pt x="34" y="26"/>
                    </a:lnTo>
                    <a:lnTo>
                      <a:pt x="38" y="28"/>
                    </a:lnTo>
                    <a:lnTo>
                      <a:pt x="38" y="30"/>
                    </a:lnTo>
                    <a:lnTo>
                      <a:pt x="38" y="34"/>
                    </a:lnTo>
                    <a:lnTo>
                      <a:pt x="3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2" name="Freeform 2685">
                <a:extLst>
                  <a:ext uri="{FF2B5EF4-FFF2-40B4-BE49-F238E27FC236}">
                    <a16:creationId xmlns:a16="http://schemas.microsoft.com/office/drawing/2014/main" id="{5D5F6CFF-E328-3BC0-3AB8-875409CE3D0E}"/>
                  </a:ext>
                </a:extLst>
              </p:cNvPr>
              <p:cNvSpPr>
                <a:spLocks/>
              </p:cNvSpPr>
              <p:nvPr/>
            </p:nvSpPr>
            <p:spPr bwMode="auto">
              <a:xfrm>
                <a:off x="5650" y="1948"/>
                <a:ext cx="18" cy="28"/>
              </a:xfrm>
              <a:custGeom>
                <a:avLst/>
                <a:gdLst>
                  <a:gd name="T0" fmla="*/ 14 w 18"/>
                  <a:gd name="T1" fmla="*/ 12 h 28"/>
                  <a:gd name="T2" fmla="*/ 14 w 18"/>
                  <a:gd name="T3" fmla="*/ 12 h 28"/>
                  <a:gd name="T4" fmla="*/ 18 w 18"/>
                  <a:gd name="T5" fmla="*/ 28 h 28"/>
                  <a:gd name="T6" fmla="*/ 18 w 18"/>
                  <a:gd name="T7" fmla="*/ 28 h 28"/>
                  <a:gd name="T8" fmla="*/ 10 w 18"/>
                  <a:gd name="T9" fmla="*/ 28 h 28"/>
                  <a:gd name="T10" fmla="*/ 6 w 18"/>
                  <a:gd name="T11" fmla="*/ 24 h 28"/>
                  <a:gd name="T12" fmla="*/ 2 w 18"/>
                  <a:gd name="T13" fmla="*/ 18 h 28"/>
                  <a:gd name="T14" fmla="*/ 2 w 18"/>
                  <a:gd name="T15" fmla="*/ 18 h 28"/>
                  <a:gd name="T16" fmla="*/ 0 w 18"/>
                  <a:gd name="T17" fmla="*/ 12 h 28"/>
                  <a:gd name="T18" fmla="*/ 0 w 18"/>
                  <a:gd name="T19" fmla="*/ 8 h 28"/>
                  <a:gd name="T20" fmla="*/ 0 w 18"/>
                  <a:gd name="T21" fmla="*/ 4 h 28"/>
                  <a:gd name="T22" fmla="*/ 4 w 18"/>
                  <a:gd name="T23" fmla="*/ 0 h 28"/>
                  <a:gd name="T24" fmla="*/ 4 w 18"/>
                  <a:gd name="T25" fmla="*/ 0 h 28"/>
                  <a:gd name="T26" fmla="*/ 6 w 18"/>
                  <a:gd name="T27" fmla="*/ 4 h 28"/>
                  <a:gd name="T28" fmla="*/ 8 w 18"/>
                  <a:gd name="T29" fmla="*/ 6 h 28"/>
                  <a:gd name="T30" fmla="*/ 12 w 18"/>
                  <a:gd name="T31" fmla="*/ 8 h 28"/>
                  <a:gd name="T32" fmla="*/ 14 w 18"/>
                  <a:gd name="T33" fmla="*/ 12 h 28"/>
                  <a:gd name="T34" fmla="*/ 14 w 18"/>
                  <a:gd name="T35"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8">
                    <a:moveTo>
                      <a:pt x="14" y="12"/>
                    </a:moveTo>
                    <a:lnTo>
                      <a:pt x="14" y="12"/>
                    </a:lnTo>
                    <a:lnTo>
                      <a:pt x="18" y="28"/>
                    </a:lnTo>
                    <a:lnTo>
                      <a:pt x="18" y="28"/>
                    </a:lnTo>
                    <a:lnTo>
                      <a:pt x="10" y="28"/>
                    </a:lnTo>
                    <a:lnTo>
                      <a:pt x="6" y="24"/>
                    </a:lnTo>
                    <a:lnTo>
                      <a:pt x="2" y="18"/>
                    </a:lnTo>
                    <a:lnTo>
                      <a:pt x="2" y="18"/>
                    </a:lnTo>
                    <a:lnTo>
                      <a:pt x="0" y="12"/>
                    </a:lnTo>
                    <a:lnTo>
                      <a:pt x="0" y="8"/>
                    </a:lnTo>
                    <a:lnTo>
                      <a:pt x="0" y="4"/>
                    </a:lnTo>
                    <a:lnTo>
                      <a:pt x="4" y="0"/>
                    </a:lnTo>
                    <a:lnTo>
                      <a:pt x="4" y="0"/>
                    </a:lnTo>
                    <a:lnTo>
                      <a:pt x="6" y="4"/>
                    </a:lnTo>
                    <a:lnTo>
                      <a:pt x="8" y="6"/>
                    </a:lnTo>
                    <a:lnTo>
                      <a:pt x="12" y="8"/>
                    </a:lnTo>
                    <a:lnTo>
                      <a:pt x="14" y="12"/>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3" name="Freeform 2686">
                <a:extLst>
                  <a:ext uri="{FF2B5EF4-FFF2-40B4-BE49-F238E27FC236}">
                    <a16:creationId xmlns:a16="http://schemas.microsoft.com/office/drawing/2014/main" id="{0BAC2867-29F9-4375-0499-873A8C7D9944}"/>
                  </a:ext>
                </a:extLst>
              </p:cNvPr>
              <p:cNvSpPr>
                <a:spLocks/>
              </p:cNvSpPr>
              <p:nvPr/>
            </p:nvSpPr>
            <p:spPr bwMode="auto">
              <a:xfrm>
                <a:off x="5660" y="1764"/>
                <a:ext cx="16" cy="28"/>
              </a:xfrm>
              <a:custGeom>
                <a:avLst/>
                <a:gdLst>
                  <a:gd name="T0" fmla="*/ 0 w 16"/>
                  <a:gd name="T1" fmla="*/ 16 h 28"/>
                  <a:gd name="T2" fmla="*/ 0 w 16"/>
                  <a:gd name="T3" fmla="*/ 16 h 28"/>
                  <a:gd name="T4" fmla="*/ 4 w 16"/>
                  <a:gd name="T5" fmla="*/ 12 h 28"/>
                  <a:gd name="T6" fmla="*/ 4 w 16"/>
                  <a:gd name="T7" fmla="*/ 12 h 28"/>
                  <a:gd name="T8" fmla="*/ 4 w 16"/>
                  <a:gd name="T9" fmla="*/ 4 h 28"/>
                  <a:gd name="T10" fmla="*/ 4 w 16"/>
                  <a:gd name="T11" fmla="*/ 0 h 28"/>
                  <a:gd name="T12" fmla="*/ 6 w 16"/>
                  <a:gd name="T13" fmla="*/ 2 h 28"/>
                  <a:gd name="T14" fmla="*/ 6 w 16"/>
                  <a:gd name="T15" fmla="*/ 2 h 28"/>
                  <a:gd name="T16" fmla="*/ 8 w 16"/>
                  <a:gd name="T17" fmla="*/ 4 h 28"/>
                  <a:gd name="T18" fmla="*/ 12 w 16"/>
                  <a:gd name="T19" fmla="*/ 4 h 28"/>
                  <a:gd name="T20" fmla="*/ 14 w 16"/>
                  <a:gd name="T21" fmla="*/ 4 h 28"/>
                  <a:gd name="T22" fmla="*/ 16 w 16"/>
                  <a:gd name="T23" fmla="*/ 12 h 28"/>
                  <a:gd name="T24" fmla="*/ 16 w 16"/>
                  <a:gd name="T25" fmla="*/ 12 h 28"/>
                  <a:gd name="T26" fmla="*/ 14 w 16"/>
                  <a:gd name="T27" fmla="*/ 24 h 28"/>
                  <a:gd name="T28" fmla="*/ 14 w 16"/>
                  <a:gd name="T29" fmla="*/ 24 h 28"/>
                  <a:gd name="T30" fmla="*/ 12 w 16"/>
                  <a:gd name="T31" fmla="*/ 26 h 28"/>
                  <a:gd name="T32" fmla="*/ 10 w 16"/>
                  <a:gd name="T33" fmla="*/ 28 h 28"/>
                  <a:gd name="T34" fmla="*/ 8 w 16"/>
                  <a:gd name="T35" fmla="*/ 26 h 28"/>
                  <a:gd name="T36" fmla="*/ 6 w 16"/>
                  <a:gd name="T37" fmla="*/ 24 h 28"/>
                  <a:gd name="T38" fmla="*/ 6 w 16"/>
                  <a:gd name="T39" fmla="*/ 24 h 28"/>
                  <a:gd name="T40" fmla="*/ 4 w 16"/>
                  <a:gd name="T41" fmla="*/ 20 h 28"/>
                  <a:gd name="T42" fmla="*/ 4 w 16"/>
                  <a:gd name="T43" fmla="*/ 20 h 28"/>
                  <a:gd name="T44" fmla="*/ 2 w 16"/>
                  <a:gd name="T45" fmla="*/ 20 h 28"/>
                  <a:gd name="T46" fmla="*/ 2 w 16"/>
                  <a:gd name="T47" fmla="*/ 20 h 28"/>
                  <a:gd name="T48" fmla="*/ 0 w 16"/>
                  <a:gd name="T49" fmla="*/ 16 h 28"/>
                  <a:gd name="T50" fmla="*/ 0 w 16"/>
                  <a:gd name="T5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8">
                    <a:moveTo>
                      <a:pt x="0" y="16"/>
                    </a:moveTo>
                    <a:lnTo>
                      <a:pt x="0" y="16"/>
                    </a:lnTo>
                    <a:lnTo>
                      <a:pt x="4" y="12"/>
                    </a:lnTo>
                    <a:lnTo>
                      <a:pt x="4" y="12"/>
                    </a:lnTo>
                    <a:lnTo>
                      <a:pt x="4" y="4"/>
                    </a:lnTo>
                    <a:lnTo>
                      <a:pt x="4" y="0"/>
                    </a:lnTo>
                    <a:lnTo>
                      <a:pt x="6" y="2"/>
                    </a:lnTo>
                    <a:lnTo>
                      <a:pt x="6" y="2"/>
                    </a:lnTo>
                    <a:lnTo>
                      <a:pt x="8" y="4"/>
                    </a:lnTo>
                    <a:lnTo>
                      <a:pt x="12" y="4"/>
                    </a:lnTo>
                    <a:lnTo>
                      <a:pt x="14" y="4"/>
                    </a:lnTo>
                    <a:lnTo>
                      <a:pt x="16" y="12"/>
                    </a:lnTo>
                    <a:lnTo>
                      <a:pt x="16" y="12"/>
                    </a:lnTo>
                    <a:lnTo>
                      <a:pt x="14" y="24"/>
                    </a:lnTo>
                    <a:lnTo>
                      <a:pt x="14" y="24"/>
                    </a:lnTo>
                    <a:lnTo>
                      <a:pt x="12" y="26"/>
                    </a:lnTo>
                    <a:lnTo>
                      <a:pt x="10" y="28"/>
                    </a:lnTo>
                    <a:lnTo>
                      <a:pt x="8" y="26"/>
                    </a:lnTo>
                    <a:lnTo>
                      <a:pt x="6" y="24"/>
                    </a:lnTo>
                    <a:lnTo>
                      <a:pt x="6" y="24"/>
                    </a:lnTo>
                    <a:lnTo>
                      <a:pt x="4" y="20"/>
                    </a:lnTo>
                    <a:lnTo>
                      <a:pt x="4" y="20"/>
                    </a:lnTo>
                    <a:lnTo>
                      <a:pt x="2" y="20"/>
                    </a:lnTo>
                    <a:lnTo>
                      <a:pt x="2"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4" name="Freeform 2687">
                <a:extLst>
                  <a:ext uri="{FF2B5EF4-FFF2-40B4-BE49-F238E27FC236}">
                    <a16:creationId xmlns:a16="http://schemas.microsoft.com/office/drawing/2014/main" id="{35720EED-7A46-E1A6-B6B5-4274F130B4F5}"/>
                  </a:ext>
                </a:extLst>
              </p:cNvPr>
              <p:cNvSpPr>
                <a:spLocks/>
              </p:cNvSpPr>
              <p:nvPr/>
            </p:nvSpPr>
            <p:spPr bwMode="auto">
              <a:xfrm>
                <a:off x="5664" y="1818"/>
                <a:ext cx="16" cy="16"/>
              </a:xfrm>
              <a:custGeom>
                <a:avLst/>
                <a:gdLst>
                  <a:gd name="T0" fmla="*/ 14 w 16"/>
                  <a:gd name="T1" fmla="*/ 16 h 16"/>
                  <a:gd name="T2" fmla="*/ 14 w 16"/>
                  <a:gd name="T3" fmla="*/ 16 h 16"/>
                  <a:gd name="T4" fmla="*/ 10 w 16"/>
                  <a:gd name="T5" fmla="*/ 12 h 16"/>
                  <a:gd name="T6" fmla="*/ 8 w 16"/>
                  <a:gd name="T7" fmla="*/ 10 h 16"/>
                  <a:gd name="T8" fmla="*/ 4 w 16"/>
                  <a:gd name="T9" fmla="*/ 8 h 16"/>
                  <a:gd name="T10" fmla="*/ 0 w 16"/>
                  <a:gd name="T11" fmla="*/ 6 h 16"/>
                  <a:gd name="T12" fmla="*/ 0 w 16"/>
                  <a:gd name="T13" fmla="*/ 6 h 16"/>
                  <a:gd name="T14" fmla="*/ 6 w 16"/>
                  <a:gd name="T15" fmla="*/ 0 h 16"/>
                  <a:gd name="T16" fmla="*/ 8 w 16"/>
                  <a:gd name="T17" fmla="*/ 0 h 16"/>
                  <a:gd name="T18" fmla="*/ 10 w 16"/>
                  <a:gd name="T19" fmla="*/ 0 h 16"/>
                  <a:gd name="T20" fmla="*/ 14 w 16"/>
                  <a:gd name="T21" fmla="*/ 4 h 16"/>
                  <a:gd name="T22" fmla="*/ 16 w 16"/>
                  <a:gd name="T23" fmla="*/ 16 h 16"/>
                  <a:gd name="T24" fmla="*/ 16 w 16"/>
                  <a:gd name="T25" fmla="*/ 16 h 16"/>
                  <a:gd name="T26" fmla="*/ 14 w 16"/>
                  <a:gd name="T27" fmla="*/ 16 h 16"/>
                  <a:gd name="T28" fmla="*/ 14 w 16"/>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6">
                    <a:moveTo>
                      <a:pt x="14" y="16"/>
                    </a:moveTo>
                    <a:lnTo>
                      <a:pt x="14" y="16"/>
                    </a:lnTo>
                    <a:lnTo>
                      <a:pt x="10" y="12"/>
                    </a:lnTo>
                    <a:lnTo>
                      <a:pt x="8" y="10"/>
                    </a:lnTo>
                    <a:lnTo>
                      <a:pt x="4" y="8"/>
                    </a:lnTo>
                    <a:lnTo>
                      <a:pt x="0" y="6"/>
                    </a:lnTo>
                    <a:lnTo>
                      <a:pt x="0" y="6"/>
                    </a:lnTo>
                    <a:lnTo>
                      <a:pt x="6" y="0"/>
                    </a:lnTo>
                    <a:lnTo>
                      <a:pt x="8" y="0"/>
                    </a:lnTo>
                    <a:lnTo>
                      <a:pt x="10" y="0"/>
                    </a:lnTo>
                    <a:lnTo>
                      <a:pt x="14" y="4"/>
                    </a:lnTo>
                    <a:lnTo>
                      <a:pt x="16" y="16"/>
                    </a:lnTo>
                    <a:lnTo>
                      <a:pt x="16" y="16"/>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5" name="Freeform 2688">
                <a:extLst>
                  <a:ext uri="{FF2B5EF4-FFF2-40B4-BE49-F238E27FC236}">
                    <a16:creationId xmlns:a16="http://schemas.microsoft.com/office/drawing/2014/main" id="{BC558B39-E021-680E-830D-4E313198F788}"/>
                  </a:ext>
                </a:extLst>
              </p:cNvPr>
              <p:cNvSpPr>
                <a:spLocks/>
              </p:cNvSpPr>
              <p:nvPr/>
            </p:nvSpPr>
            <p:spPr bwMode="auto">
              <a:xfrm>
                <a:off x="5796" y="1976"/>
                <a:ext cx="6" cy="21"/>
              </a:xfrm>
              <a:custGeom>
                <a:avLst/>
                <a:gdLst>
                  <a:gd name="T0" fmla="*/ 2 w 6"/>
                  <a:gd name="T1" fmla="*/ 21 h 21"/>
                  <a:gd name="T2" fmla="*/ 2 w 6"/>
                  <a:gd name="T3" fmla="*/ 21 h 21"/>
                  <a:gd name="T4" fmla="*/ 2 w 6"/>
                  <a:gd name="T5" fmla="*/ 19 h 21"/>
                  <a:gd name="T6" fmla="*/ 0 w 6"/>
                  <a:gd name="T7" fmla="*/ 17 h 21"/>
                  <a:gd name="T8" fmla="*/ 0 w 6"/>
                  <a:gd name="T9" fmla="*/ 17 h 21"/>
                  <a:gd name="T10" fmla="*/ 0 w 6"/>
                  <a:gd name="T11" fmla="*/ 7 h 21"/>
                  <a:gd name="T12" fmla="*/ 0 w 6"/>
                  <a:gd name="T13" fmla="*/ 0 h 21"/>
                  <a:gd name="T14" fmla="*/ 2 w 6"/>
                  <a:gd name="T15" fmla="*/ 0 h 21"/>
                  <a:gd name="T16" fmla="*/ 4 w 6"/>
                  <a:gd name="T17" fmla="*/ 0 h 21"/>
                  <a:gd name="T18" fmla="*/ 4 w 6"/>
                  <a:gd name="T19" fmla="*/ 0 h 21"/>
                  <a:gd name="T20" fmla="*/ 6 w 6"/>
                  <a:gd name="T21" fmla="*/ 2 h 21"/>
                  <a:gd name="T22" fmla="*/ 6 w 6"/>
                  <a:gd name="T23" fmla="*/ 9 h 21"/>
                  <a:gd name="T24" fmla="*/ 6 w 6"/>
                  <a:gd name="T25" fmla="*/ 9 h 21"/>
                  <a:gd name="T26" fmla="*/ 6 w 6"/>
                  <a:gd name="T27" fmla="*/ 17 h 21"/>
                  <a:gd name="T28" fmla="*/ 4 w 6"/>
                  <a:gd name="T29" fmla="*/ 19 h 21"/>
                  <a:gd name="T30" fmla="*/ 2 w 6"/>
                  <a:gd name="T31" fmla="*/ 21 h 21"/>
                  <a:gd name="T32" fmla="*/ 2 w 6"/>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1">
                    <a:moveTo>
                      <a:pt x="2" y="21"/>
                    </a:moveTo>
                    <a:lnTo>
                      <a:pt x="2" y="21"/>
                    </a:lnTo>
                    <a:lnTo>
                      <a:pt x="2" y="19"/>
                    </a:lnTo>
                    <a:lnTo>
                      <a:pt x="0" y="17"/>
                    </a:lnTo>
                    <a:lnTo>
                      <a:pt x="0" y="17"/>
                    </a:lnTo>
                    <a:lnTo>
                      <a:pt x="0" y="7"/>
                    </a:lnTo>
                    <a:lnTo>
                      <a:pt x="0" y="0"/>
                    </a:lnTo>
                    <a:lnTo>
                      <a:pt x="2" y="0"/>
                    </a:lnTo>
                    <a:lnTo>
                      <a:pt x="4" y="0"/>
                    </a:lnTo>
                    <a:lnTo>
                      <a:pt x="4" y="0"/>
                    </a:lnTo>
                    <a:lnTo>
                      <a:pt x="6" y="2"/>
                    </a:lnTo>
                    <a:lnTo>
                      <a:pt x="6" y="9"/>
                    </a:lnTo>
                    <a:lnTo>
                      <a:pt x="6" y="9"/>
                    </a:lnTo>
                    <a:lnTo>
                      <a:pt x="6" y="17"/>
                    </a:lnTo>
                    <a:lnTo>
                      <a:pt x="4" y="19"/>
                    </a:lnTo>
                    <a:lnTo>
                      <a:pt x="2" y="21"/>
                    </a:lnTo>
                    <a:lnTo>
                      <a:pt x="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6" name="Freeform 2689">
                <a:extLst>
                  <a:ext uri="{FF2B5EF4-FFF2-40B4-BE49-F238E27FC236}">
                    <a16:creationId xmlns:a16="http://schemas.microsoft.com/office/drawing/2014/main" id="{6B6226BD-97BB-37E9-DD08-1E5308BCDBCC}"/>
                  </a:ext>
                </a:extLst>
              </p:cNvPr>
              <p:cNvSpPr>
                <a:spLocks/>
              </p:cNvSpPr>
              <p:nvPr/>
            </p:nvSpPr>
            <p:spPr bwMode="auto">
              <a:xfrm>
                <a:off x="5666" y="1788"/>
                <a:ext cx="10" cy="10"/>
              </a:xfrm>
              <a:custGeom>
                <a:avLst/>
                <a:gdLst>
                  <a:gd name="T0" fmla="*/ 0 w 10"/>
                  <a:gd name="T1" fmla="*/ 0 h 10"/>
                  <a:gd name="T2" fmla="*/ 0 w 10"/>
                  <a:gd name="T3" fmla="*/ 0 h 10"/>
                  <a:gd name="T4" fmla="*/ 8 w 10"/>
                  <a:gd name="T5" fmla="*/ 0 h 10"/>
                  <a:gd name="T6" fmla="*/ 8 w 10"/>
                  <a:gd name="T7" fmla="*/ 0 h 10"/>
                  <a:gd name="T8" fmla="*/ 10 w 10"/>
                  <a:gd name="T9" fmla="*/ 10 h 10"/>
                  <a:gd name="T10" fmla="*/ 10 w 10"/>
                  <a:gd name="T11" fmla="*/ 10 h 10"/>
                  <a:gd name="T12" fmla="*/ 10 w 10"/>
                  <a:gd name="T13" fmla="*/ 10 h 10"/>
                  <a:gd name="T14" fmla="*/ 8 w 10"/>
                  <a:gd name="T15" fmla="*/ 10 h 10"/>
                  <a:gd name="T16" fmla="*/ 4 w 10"/>
                  <a:gd name="T17" fmla="*/ 10 h 10"/>
                  <a:gd name="T18" fmla="*/ 2 w 10"/>
                  <a:gd name="T19" fmla="*/ 10 h 10"/>
                  <a:gd name="T20" fmla="*/ 0 w 10"/>
                  <a:gd name="T21" fmla="*/ 10 h 10"/>
                  <a:gd name="T22" fmla="*/ 0 w 10"/>
                  <a:gd name="T23" fmla="*/ 0 h 10"/>
                  <a:gd name="T24" fmla="*/ 0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0"/>
                    </a:moveTo>
                    <a:lnTo>
                      <a:pt x="0" y="0"/>
                    </a:lnTo>
                    <a:lnTo>
                      <a:pt x="8" y="0"/>
                    </a:lnTo>
                    <a:lnTo>
                      <a:pt x="8" y="0"/>
                    </a:lnTo>
                    <a:lnTo>
                      <a:pt x="10" y="10"/>
                    </a:lnTo>
                    <a:lnTo>
                      <a:pt x="10" y="10"/>
                    </a:lnTo>
                    <a:lnTo>
                      <a:pt x="10" y="10"/>
                    </a:lnTo>
                    <a:lnTo>
                      <a:pt x="8" y="10"/>
                    </a:lnTo>
                    <a:lnTo>
                      <a:pt x="4" y="10"/>
                    </a:lnTo>
                    <a:lnTo>
                      <a:pt x="2" y="10"/>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7" name="Freeform 2690">
                <a:extLst>
                  <a:ext uri="{FF2B5EF4-FFF2-40B4-BE49-F238E27FC236}">
                    <a16:creationId xmlns:a16="http://schemas.microsoft.com/office/drawing/2014/main" id="{E147FDD8-FADA-F5A1-7E77-FE44733FE6AA}"/>
                  </a:ext>
                </a:extLst>
              </p:cNvPr>
              <p:cNvSpPr>
                <a:spLocks/>
              </p:cNvSpPr>
              <p:nvPr/>
            </p:nvSpPr>
            <p:spPr bwMode="auto">
              <a:xfrm>
                <a:off x="5668" y="1842"/>
                <a:ext cx="8" cy="12"/>
              </a:xfrm>
              <a:custGeom>
                <a:avLst/>
                <a:gdLst>
                  <a:gd name="T0" fmla="*/ 0 w 8"/>
                  <a:gd name="T1" fmla="*/ 8 h 12"/>
                  <a:gd name="T2" fmla="*/ 0 w 8"/>
                  <a:gd name="T3" fmla="*/ 8 h 12"/>
                  <a:gd name="T4" fmla="*/ 2 w 8"/>
                  <a:gd name="T5" fmla="*/ 2 h 12"/>
                  <a:gd name="T6" fmla="*/ 4 w 8"/>
                  <a:gd name="T7" fmla="*/ 0 h 12"/>
                  <a:gd name="T8" fmla="*/ 4 w 8"/>
                  <a:gd name="T9" fmla="*/ 2 h 12"/>
                  <a:gd name="T10" fmla="*/ 8 w 8"/>
                  <a:gd name="T11" fmla="*/ 12 h 12"/>
                  <a:gd name="T12" fmla="*/ 8 w 8"/>
                  <a:gd name="T13" fmla="*/ 12 h 12"/>
                  <a:gd name="T14" fmla="*/ 4 w 8"/>
                  <a:gd name="T15" fmla="*/ 10 h 12"/>
                  <a:gd name="T16" fmla="*/ 2 w 8"/>
                  <a:gd name="T17" fmla="*/ 10 h 12"/>
                  <a:gd name="T18" fmla="*/ 0 w 8"/>
                  <a:gd name="T19" fmla="*/ 8 h 12"/>
                  <a:gd name="T20" fmla="*/ 0 w 8"/>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0" y="8"/>
                    </a:moveTo>
                    <a:lnTo>
                      <a:pt x="0" y="8"/>
                    </a:lnTo>
                    <a:lnTo>
                      <a:pt x="2" y="2"/>
                    </a:lnTo>
                    <a:lnTo>
                      <a:pt x="4" y="0"/>
                    </a:lnTo>
                    <a:lnTo>
                      <a:pt x="4" y="2"/>
                    </a:lnTo>
                    <a:lnTo>
                      <a:pt x="8" y="12"/>
                    </a:lnTo>
                    <a:lnTo>
                      <a:pt x="8" y="12"/>
                    </a:lnTo>
                    <a:lnTo>
                      <a:pt x="4" y="10"/>
                    </a:lnTo>
                    <a:lnTo>
                      <a:pt x="2"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8" name="Freeform 2691">
                <a:extLst>
                  <a:ext uri="{FF2B5EF4-FFF2-40B4-BE49-F238E27FC236}">
                    <a16:creationId xmlns:a16="http://schemas.microsoft.com/office/drawing/2014/main" id="{6FD3F947-A585-ABA4-9D8F-097303208199}"/>
                  </a:ext>
                </a:extLst>
              </p:cNvPr>
              <p:cNvSpPr>
                <a:spLocks/>
              </p:cNvSpPr>
              <p:nvPr/>
            </p:nvSpPr>
            <p:spPr bwMode="auto">
              <a:xfrm>
                <a:off x="5680" y="1776"/>
                <a:ext cx="10" cy="8"/>
              </a:xfrm>
              <a:custGeom>
                <a:avLst/>
                <a:gdLst>
                  <a:gd name="T0" fmla="*/ 10 w 10"/>
                  <a:gd name="T1" fmla="*/ 6 h 8"/>
                  <a:gd name="T2" fmla="*/ 10 w 10"/>
                  <a:gd name="T3" fmla="*/ 6 h 8"/>
                  <a:gd name="T4" fmla="*/ 4 w 10"/>
                  <a:gd name="T5" fmla="*/ 8 h 8"/>
                  <a:gd name="T6" fmla="*/ 2 w 10"/>
                  <a:gd name="T7" fmla="*/ 6 h 8"/>
                  <a:gd name="T8" fmla="*/ 0 w 10"/>
                  <a:gd name="T9" fmla="*/ 2 h 8"/>
                  <a:gd name="T10" fmla="*/ 0 w 10"/>
                  <a:gd name="T11" fmla="*/ 2 h 8"/>
                  <a:gd name="T12" fmla="*/ 4 w 10"/>
                  <a:gd name="T13" fmla="*/ 0 h 8"/>
                  <a:gd name="T14" fmla="*/ 8 w 10"/>
                  <a:gd name="T15" fmla="*/ 2 h 8"/>
                  <a:gd name="T16" fmla="*/ 10 w 10"/>
                  <a:gd name="T17" fmla="*/ 6 h 8"/>
                  <a:gd name="T18" fmla="*/ 10 w 10"/>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10" y="6"/>
                    </a:moveTo>
                    <a:lnTo>
                      <a:pt x="10" y="6"/>
                    </a:lnTo>
                    <a:lnTo>
                      <a:pt x="4" y="8"/>
                    </a:lnTo>
                    <a:lnTo>
                      <a:pt x="2" y="6"/>
                    </a:lnTo>
                    <a:lnTo>
                      <a:pt x="0" y="2"/>
                    </a:lnTo>
                    <a:lnTo>
                      <a:pt x="0" y="2"/>
                    </a:lnTo>
                    <a:lnTo>
                      <a:pt x="4" y="0"/>
                    </a:lnTo>
                    <a:lnTo>
                      <a:pt x="8" y="2"/>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9" name="Freeform 2692">
                <a:extLst>
                  <a:ext uri="{FF2B5EF4-FFF2-40B4-BE49-F238E27FC236}">
                    <a16:creationId xmlns:a16="http://schemas.microsoft.com/office/drawing/2014/main" id="{DFBC5766-B51E-8D0A-DDB8-FD40A832FECD}"/>
                  </a:ext>
                </a:extLst>
              </p:cNvPr>
              <p:cNvSpPr>
                <a:spLocks/>
              </p:cNvSpPr>
              <p:nvPr/>
            </p:nvSpPr>
            <p:spPr bwMode="auto">
              <a:xfrm>
                <a:off x="5678" y="1842"/>
                <a:ext cx="4" cy="12"/>
              </a:xfrm>
              <a:custGeom>
                <a:avLst/>
                <a:gdLst>
                  <a:gd name="T0" fmla="*/ 2 w 4"/>
                  <a:gd name="T1" fmla="*/ 12 h 12"/>
                  <a:gd name="T2" fmla="*/ 2 w 4"/>
                  <a:gd name="T3" fmla="*/ 12 h 12"/>
                  <a:gd name="T4" fmla="*/ 0 w 4"/>
                  <a:gd name="T5" fmla="*/ 6 h 12"/>
                  <a:gd name="T6" fmla="*/ 0 w 4"/>
                  <a:gd name="T7" fmla="*/ 2 h 12"/>
                  <a:gd name="T8" fmla="*/ 2 w 4"/>
                  <a:gd name="T9" fmla="*/ 0 h 12"/>
                  <a:gd name="T10" fmla="*/ 2 w 4"/>
                  <a:gd name="T11" fmla="*/ 0 h 12"/>
                  <a:gd name="T12" fmla="*/ 4 w 4"/>
                  <a:gd name="T13" fmla="*/ 6 h 12"/>
                  <a:gd name="T14" fmla="*/ 4 w 4"/>
                  <a:gd name="T15" fmla="*/ 8 h 12"/>
                  <a:gd name="T16" fmla="*/ 2 w 4"/>
                  <a:gd name="T17" fmla="*/ 12 h 12"/>
                  <a:gd name="T18" fmla="*/ 2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2" y="12"/>
                    </a:moveTo>
                    <a:lnTo>
                      <a:pt x="2" y="12"/>
                    </a:lnTo>
                    <a:lnTo>
                      <a:pt x="0" y="6"/>
                    </a:lnTo>
                    <a:lnTo>
                      <a:pt x="0" y="2"/>
                    </a:lnTo>
                    <a:lnTo>
                      <a:pt x="2" y="0"/>
                    </a:lnTo>
                    <a:lnTo>
                      <a:pt x="2" y="0"/>
                    </a:lnTo>
                    <a:lnTo>
                      <a:pt x="4" y="6"/>
                    </a:lnTo>
                    <a:lnTo>
                      <a:pt x="4" y="8"/>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0" name="Freeform 2693">
                <a:extLst>
                  <a:ext uri="{FF2B5EF4-FFF2-40B4-BE49-F238E27FC236}">
                    <a16:creationId xmlns:a16="http://schemas.microsoft.com/office/drawing/2014/main" id="{D57D1A26-D86C-C092-4777-C6872CA49E4A}"/>
                  </a:ext>
                </a:extLst>
              </p:cNvPr>
              <p:cNvSpPr>
                <a:spLocks/>
              </p:cNvSpPr>
              <p:nvPr/>
            </p:nvSpPr>
            <p:spPr bwMode="auto">
              <a:xfrm>
                <a:off x="5626" y="2091"/>
                <a:ext cx="116" cy="92"/>
              </a:xfrm>
              <a:custGeom>
                <a:avLst/>
                <a:gdLst>
                  <a:gd name="T0" fmla="*/ 70 w 116"/>
                  <a:gd name="T1" fmla="*/ 64 h 92"/>
                  <a:gd name="T2" fmla="*/ 74 w 116"/>
                  <a:gd name="T3" fmla="*/ 60 h 92"/>
                  <a:gd name="T4" fmla="*/ 76 w 116"/>
                  <a:gd name="T5" fmla="*/ 54 h 92"/>
                  <a:gd name="T6" fmla="*/ 64 w 116"/>
                  <a:gd name="T7" fmla="*/ 44 h 92"/>
                  <a:gd name="T8" fmla="*/ 54 w 116"/>
                  <a:gd name="T9" fmla="*/ 46 h 92"/>
                  <a:gd name="T10" fmla="*/ 56 w 116"/>
                  <a:gd name="T11" fmla="*/ 64 h 92"/>
                  <a:gd name="T12" fmla="*/ 50 w 116"/>
                  <a:gd name="T13" fmla="*/ 66 h 92"/>
                  <a:gd name="T14" fmla="*/ 42 w 116"/>
                  <a:gd name="T15" fmla="*/ 60 h 92"/>
                  <a:gd name="T16" fmla="*/ 36 w 116"/>
                  <a:gd name="T17" fmla="*/ 48 h 92"/>
                  <a:gd name="T18" fmla="*/ 26 w 116"/>
                  <a:gd name="T19" fmla="*/ 42 h 92"/>
                  <a:gd name="T20" fmla="*/ 16 w 116"/>
                  <a:gd name="T21" fmla="*/ 46 h 92"/>
                  <a:gd name="T22" fmla="*/ 12 w 116"/>
                  <a:gd name="T23" fmla="*/ 44 h 92"/>
                  <a:gd name="T24" fmla="*/ 10 w 116"/>
                  <a:gd name="T25" fmla="*/ 30 h 92"/>
                  <a:gd name="T26" fmla="*/ 8 w 116"/>
                  <a:gd name="T27" fmla="*/ 24 h 92"/>
                  <a:gd name="T28" fmla="*/ 0 w 116"/>
                  <a:gd name="T29" fmla="*/ 8 h 92"/>
                  <a:gd name="T30" fmla="*/ 10 w 116"/>
                  <a:gd name="T31" fmla="*/ 10 h 92"/>
                  <a:gd name="T32" fmla="*/ 16 w 116"/>
                  <a:gd name="T33" fmla="*/ 18 h 92"/>
                  <a:gd name="T34" fmla="*/ 26 w 116"/>
                  <a:gd name="T35" fmla="*/ 28 h 92"/>
                  <a:gd name="T36" fmla="*/ 30 w 116"/>
                  <a:gd name="T37" fmla="*/ 26 h 92"/>
                  <a:gd name="T38" fmla="*/ 40 w 116"/>
                  <a:gd name="T39" fmla="*/ 26 h 92"/>
                  <a:gd name="T40" fmla="*/ 42 w 116"/>
                  <a:gd name="T41" fmla="*/ 24 h 92"/>
                  <a:gd name="T42" fmla="*/ 34 w 116"/>
                  <a:gd name="T43" fmla="*/ 14 h 92"/>
                  <a:gd name="T44" fmla="*/ 36 w 116"/>
                  <a:gd name="T45" fmla="*/ 8 h 92"/>
                  <a:gd name="T46" fmla="*/ 40 w 116"/>
                  <a:gd name="T47" fmla="*/ 6 h 92"/>
                  <a:gd name="T48" fmla="*/ 44 w 116"/>
                  <a:gd name="T49" fmla="*/ 0 h 92"/>
                  <a:gd name="T50" fmla="*/ 46 w 116"/>
                  <a:gd name="T51" fmla="*/ 4 h 92"/>
                  <a:gd name="T52" fmla="*/ 58 w 116"/>
                  <a:gd name="T53" fmla="*/ 22 h 92"/>
                  <a:gd name="T54" fmla="*/ 64 w 116"/>
                  <a:gd name="T55" fmla="*/ 24 h 92"/>
                  <a:gd name="T56" fmla="*/ 64 w 116"/>
                  <a:gd name="T57" fmla="*/ 22 h 92"/>
                  <a:gd name="T58" fmla="*/ 60 w 116"/>
                  <a:gd name="T59" fmla="*/ 18 h 92"/>
                  <a:gd name="T60" fmla="*/ 62 w 116"/>
                  <a:gd name="T61" fmla="*/ 4 h 92"/>
                  <a:gd name="T62" fmla="*/ 70 w 116"/>
                  <a:gd name="T63" fmla="*/ 6 h 92"/>
                  <a:gd name="T64" fmla="*/ 76 w 116"/>
                  <a:gd name="T65" fmla="*/ 12 h 92"/>
                  <a:gd name="T66" fmla="*/ 82 w 116"/>
                  <a:gd name="T67" fmla="*/ 22 h 92"/>
                  <a:gd name="T68" fmla="*/ 86 w 116"/>
                  <a:gd name="T69" fmla="*/ 40 h 92"/>
                  <a:gd name="T70" fmla="*/ 84 w 116"/>
                  <a:gd name="T71" fmla="*/ 42 h 92"/>
                  <a:gd name="T72" fmla="*/ 82 w 116"/>
                  <a:gd name="T73" fmla="*/ 42 h 92"/>
                  <a:gd name="T74" fmla="*/ 84 w 116"/>
                  <a:gd name="T75" fmla="*/ 44 h 92"/>
                  <a:gd name="T76" fmla="*/ 92 w 116"/>
                  <a:gd name="T77" fmla="*/ 66 h 92"/>
                  <a:gd name="T78" fmla="*/ 100 w 116"/>
                  <a:gd name="T79" fmla="*/ 70 h 92"/>
                  <a:gd name="T80" fmla="*/ 86 w 116"/>
                  <a:gd name="T81" fmla="*/ 50 h 92"/>
                  <a:gd name="T82" fmla="*/ 90 w 116"/>
                  <a:gd name="T83" fmla="*/ 34 h 92"/>
                  <a:gd name="T84" fmla="*/ 94 w 116"/>
                  <a:gd name="T85" fmla="*/ 30 h 92"/>
                  <a:gd name="T86" fmla="*/ 96 w 116"/>
                  <a:gd name="T87" fmla="*/ 20 h 92"/>
                  <a:gd name="T88" fmla="*/ 88 w 116"/>
                  <a:gd name="T89" fmla="*/ 24 h 92"/>
                  <a:gd name="T90" fmla="*/ 82 w 116"/>
                  <a:gd name="T91" fmla="*/ 20 h 92"/>
                  <a:gd name="T92" fmla="*/ 82 w 116"/>
                  <a:gd name="T93" fmla="*/ 14 h 92"/>
                  <a:gd name="T94" fmla="*/ 92 w 116"/>
                  <a:gd name="T95" fmla="*/ 10 h 92"/>
                  <a:gd name="T96" fmla="*/ 104 w 116"/>
                  <a:gd name="T97" fmla="*/ 16 h 92"/>
                  <a:gd name="T98" fmla="*/ 108 w 116"/>
                  <a:gd name="T99" fmla="*/ 28 h 92"/>
                  <a:gd name="T100" fmla="*/ 110 w 116"/>
                  <a:gd name="T101" fmla="*/ 24 h 92"/>
                  <a:gd name="T102" fmla="*/ 116 w 116"/>
                  <a:gd name="T103" fmla="*/ 34 h 92"/>
                  <a:gd name="T104" fmla="*/ 114 w 116"/>
                  <a:gd name="T105" fmla="*/ 38 h 92"/>
                  <a:gd name="T106" fmla="*/ 114 w 116"/>
                  <a:gd name="T107" fmla="*/ 68 h 92"/>
                  <a:gd name="T108" fmla="*/ 112 w 116"/>
                  <a:gd name="T109" fmla="*/ 78 h 92"/>
                  <a:gd name="T110" fmla="*/ 106 w 116"/>
                  <a:gd name="T111" fmla="*/ 86 h 92"/>
                  <a:gd name="T112" fmla="*/ 92 w 116"/>
                  <a:gd name="T113" fmla="*/ 78 h 92"/>
                  <a:gd name="T114" fmla="*/ 72 w 116"/>
                  <a:gd name="T115"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 h="92">
                    <a:moveTo>
                      <a:pt x="72" y="80"/>
                    </a:moveTo>
                    <a:lnTo>
                      <a:pt x="72" y="80"/>
                    </a:lnTo>
                    <a:lnTo>
                      <a:pt x="70" y="64"/>
                    </a:lnTo>
                    <a:lnTo>
                      <a:pt x="70" y="64"/>
                    </a:lnTo>
                    <a:lnTo>
                      <a:pt x="72" y="62"/>
                    </a:lnTo>
                    <a:lnTo>
                      <a:pt x="74" y="60"/>
                    </a:lnTo>
                    <a:lnTo>
                      <a:pt x="74" y="60"/>
                    </a:lnTo>
                    <a:lnTo>
                      <a:pt x="76" y="56"/>
                    </a:lnTo>
                    <a:lnTo>
                      <a:pt x="76" y="54"/>
                    </a:lnTo>
                    <a:lnTo>
                      <a:pt x="74" y="50"/>
                    </a:lnTo>
                    <a:lnTo>
                      <a:pt x="74" y="50"/>
                    </a:lnTo>
                    <a:lnTo>
                      <a:pt x="64" y="44"/>
                    </a:lnTo>
                    <a:lnTo>
                      <a:pt x="58" y="44"/>
                    </a:lnTo>
                    <a:lnTo>
                      <a:pt x="54" y="46"/>
                    </a:lnTo>
                    <a:lnTo>
                      <a:pt x="54" y="46"/>
                    </a:lnTo>
                    <a:lnTo>
                      <a:pt x="56" y="52"/>
                    </a:lnTo>
                    <a:lnTo>
                      <a:pt x="56" y="58"/>
                    </a:lnTo>
                    <a:lnTo>
                      <a:pt x="56" y="64"/>
                    </a:lnTo>
                    <a:lnTo>
                      <a:pt x="52" y="68"/>
                    </a:lnTo>
                    <a:lnTo>
                      <a:pt x="52" y="68"/>
                    </a:lnTo>
                    <a:lnTo>
                      <a:pt x="50" y="66"/>
                    </a:lnTo>
                    <a:lnTo>
                      <a:pt x="48" y="64"/>
                    </a:lnTo>
                    <a:lnTo>
                      <a:pt x="44" y="64"/>
                    </a:lnTo>
                    <a:lnTo>
                      <a:pt x="42" y="60"/>
                    </a:lnTo>
                    <a:lnTo>
                      <a:pt x="42" y="60"/>
                    </a:lnTo>
                    <a:lnTo>
                      <a:pt x="40" y="54"/>
                    </a:lnTo>
                    <a:lnTo>
                      <a:pt x="36" y="48"/>
                    </a:lnTo>
                    <a:lnTo>
                      <a:pt x="30" y="42"/>
                    </a:lnTo>
                    <a:lnTo>
                      <a:pt x="30" y="42"/>
                    </a:lnTo>
                    <a:lnTo>
                      <a:pt x="26" y="42"/>
                    </a:lnTo>
                    <a:lnTo>
                      <a:pt x="24" y="40"/>
                    </a:lnTo>
                    <a:lnTo>
                      <a:pt x="20" y="42"/>
                    </a:lnTo>
                    <a:lnTo>
                      <a:pt x="16" y="46"/>
                    </a:lnTo>
                    <a:lnTo>
                      <a:pt x="16" y="46"/>
                    </a:lnTo>
                    <a:lnTo>
                      <a:pt x="14" y="46"/>
                    </a:lnTo>
                    <a:lnTo>
                      <a:pt x="12" y="44"/>
                    </a:lnTo>
                    <a:lnTo>
                      <a:pt x="10" y="40"/>
                    </a:lnTo>
                    <a:lnTo>
                      <a:pt x="10" y="30"/>
                    </a:lnTo>
                    <a:lnTo>
                      <a:pt x="10" y="30"/>
                    </a:lnTo>
                    <a:lnTo>
                      <a:pt x="10" y="28"/>
                    </a:lnTo>
                    <a:lnTo>
                      <a:pt x="10" y="26"/>
                    </a:lnTo>
                    <a:lnTo>
                      <a:pt x="8" y="24"/>
                    </a:lnTo>
                    <a:lnTo>
                      <a:pt x="8" y="24"/>
                    </a:lnTo>
                    <a:lnTo>
                      <a:pt x="0" y="8"/>
                    </a:lnTo>
                    <a:lnTo>
                      <a:pt x="0" y="8"/>
                    </a:lnTo>
                    <a:lnTo>
                      <a:pt x="4" y="10"/>
                    </a:lnTo>
                    <a:lnTo>
                      <a:pt x="10" y="10"/>
                    </a:lnTo>
                    <a:lnTo>
                      <a:pt x="10" y="10"/>
                    </a:lnTo>
                    <a:lnTo>
                      <a:pt x="12" y="10"/>
                    </a:lnTo>
                    <a:lnTo>
                      <a:pt x="14" y="12"/>
                    </a:lnTo>
                    <a:lnTo>
                      <a:pt x="16" y="18"/>
                    </a:lnTo>
                    <a:lnTo>
                      <a:pt x="16" y="18"/>
                    </a:lnTo>
                    <a:lnTo>
                      <a:pt x="22" y="26"/>
                    </a:lnTo>
                    <a:lnTo>
                      <a:pt x="26" y="28"/>
                    </a:lnTo>
                    <a:lnTo>
                      <a:pt x="28" y="28"/>
                    </a:lnTo>
                    <a:lnTo>
                      <a:pt x="30" y="26"/>
                    </a:lnTo>
                    <a:lnTo>
                      <a:pt x="30" y="26"/>
                    </a:lnTo>
                    <a:lnTo>
                      <a:pt x="34" y="22"/>
                    </a:lnTo>
                    <a:lnTo>
                      <a:pt x="38" y="24"/>
                    </a:lnTo>
                    <a:lnTo>
                      <a:pt x="40" y="26"/>
                    </a:lnTo>
                    <a:lnTo>
                      <a:pt x="44" y="32"/>
                    </a:lnTo>
                    <a:lnTo>
                      <a:pt x="44" y="32"/>
                    </a:lnTo>
                    <a:lnTo>
                      <a:pt x="42" y="24"/>
                    </a:lnTo>
                    <a:lnTo>
                      <a:pt x="40" y="18"/>
                    </a:lnTo>
                    <a:lnTo>
                      <a:pt x="38" y="16"/>
                    </a:lnTo>
                    <a:lnTo>
                      <a:pt x="34" y="14"/>
                    </a:lnTo>
                    <a:lnTo>
                      <a:pt x="34" y="14"/>
                    </a:lnTo>
                    <a:lnTo>
                      <a:pt x="36" y="8"/>
                    </a:lnTo>
                    <a:lnTo>
                      <a:pt x="36" y="8"/>
                    </a:lnTo>
                    <a:lnTo>
                      <a:pt x="38" y="8"/>
                    </a:lnTo>
                    <a:lnTo>
                      <a:pt x="40" y="6"/>
                    </a:lnTo>
                    <a:lnTo>
                      <a:pt x="40" y="6"/>
                    </a:lnTo>
                    <a:lnTo>
                      <a:pt x="40" y="6"/>
                    </a:lnTo>
                    <a:lnTo>
                      <a:pt x="42" y="2"/>
                    </a:lnTo>
                    <a:lnTo>
                      <a:pt x="44" y="0"/>
                    </a:lnTo>
                    <a:lnTo>
                      <a:pt x="44" y="0"/>
                    </a:lnTo>
                    <a:lnTo>
                      <a:pt x="46" y="4"/>
                    </a:lnTo>
                    <a:lnTo>
                      <a:pt x="46" y="4"/>
                    </a:lnTo>
                    <a:lnTo>
                      <a:pt x="48" y="12"/>
                    </a:lnTo>
                    <a:lnTo>
                      <a:pt x="50" y="16"/>
                    </a:lnTo>
                    <a:lnTo>
                      <a:pt x="58" y="22"/>
                    </a:lnTo>
                    <a:lnTo>
                      <a:pt x="58" y="22"/>
                    </a:lnTo>
                    <a:lnTo>
                      <a:pt x="60" y="24"/>
                    </a:lnTo>
                    <a:lnTo>
                      <a:pt x="64" y="24"/>
                    </a:lnTo>
                    <a:lnTo>
                      <a:pt x="64" y="24"/>
                    </a:lnTo>
                    <a:lnTo>
                      <a:pt x="64" y="24"/>
                    </a:lnTo>
                    <a:lnTo>
                      <a:pt x="64" y="22"/>
                    </a:lnTo>
                    <a:lnTo>
                      <a:pt x="64" y="22"/>
                    </a:lnTo>
                    <a:lnTo>
                      <a:pt x="62" y="22"/>
                    </a:lnTo>
                    <a:lnTo>
                      <a:pt x="60" y="18"/>
                    </a:lnTo>
                    <a:lnTo>
                      <a:pt x="60" y="8"/>
                    </a:lnTo>
                    <a:lnTo>
                      <a:pt x="60" y="8"/>
                    </a:lnTo>
                    <a:lnTo>
                      <a:pt x="62" y="4"/>
                    </a:lnTo>
                    <a:lnTo>
                      <a:pt x="62" y="4"/>
                    </a:lnTo>
                    <a:lnTo>
                      <a:pt x="66" y="4"/>
                    </a:lnTo>
                    <a:lnTo>
                      <a:pt x="70" y="6"/>
                    </a:lnTo>
                    <a:lnTo>
                      <a:pt x="70" y="6"/>
                    </a:lnTo>
                    <a:lnTo>
                      <a:pt x="76" y="12"/>
                    </a:lnTo>
                    <a:lnTo>
                      <a:pt x="76" y="12"/>
                    </a:lnTo>
                    <a:lnTo>
                      <a:pt x="78" y="18"/>
                    </a:lnTo>
                    <a:lnTo>
                      <a:pt x="82" y="22"/>
                    </a:lnTo>
                    <a:lnTo>
                      <a:pt x="82" y="22"/>
                    </a:lnTo>
                    <a:lnTo>
                      <a:pt x="86" y="28"/>
                    </a:lnTo>
                    <a:lnTo>
                      <a:pt x="86" y="34"/>
                    </a:lnTo>
                    <a:lnTo>
                      <a:pt x="86" y="40"/>
                    </a:lnTo>
                    <a:lnTo>
                      <a:pt x="86" y="40"/>
                    </a:lnTo>
                    <a:lnTo>
                      <a:pt x="84" y="42"/>
                    </a:lnTo>
                    <a:lnTo>
                      <a:pt x="84" y="42"/>
                    </a:lnTo>
                    <a:lnTo>
                      <a:pt x="82" y="40"/>
                    </a:lnTo>
                    <a:lnTo>
                      <a:pt x="82" y="40"/>
                    </a:lnTo>
                    <a:lnTo>
                      <a:pt x="82" y="42"/>
                    </a:lnTo>
                    <a:lnTo>
                      <a:pt x="82" y="42"/>
                    </a:lnTo>
                    <a:lnTo>
                      <a:pt x="84" y="44"/>
                    </a:lnTo>
                    <a:lnTo>
                      <a:pt x="84" y="44"/>
                    </a:lnTo>
                    <a:lnTo>
                      <a:pt x="88" y="56"/>
                    </a:lnTo>
                    <a:lnTo>
                      <a:pt x="88" y="56"/>
                    </a:lnTo>
                    <a:lnTo>
                      <a:pt x="92" y="66"/>
                    </a:lnTo>
                    <a:lnTo>
                      <a:pt x="96" y="70"/>
                    </a:lnTo>
                    <a:lnTo>
                      <a:pt x="100" y="70"/>
                    </a:lnTo>
                    <a:lnTo>
                      <a:pt x="100" y="70"/>
                    </a:lnTo>
                    <a:lnTo>
                      <a:pt x="92" y="62"/>
                    </a:lnTo>
                    <a:lnTo>
                      <a:pt x="88" y="56"/>
                    </a:lnTo>
                    <a:lnTo>
                      <a:pt x="86" y="50"/>
                    </a:lnTo>
                    <a:lnTo>
                      <a:pt x="86" y="50"/>
                    </a:lnTo>
                    <a:lnTo>
                      <a:pt x="88" y="38"/>
                    </a:lnTo>
                    <a:lnTo>
                      <a:pt x="90" y="34"/>
                    </a:lnTo>
                    <a:lnTo>
                      <a:pt x="94" y="32"/>
                    </a:lnTo>
                    <a:lnTo>
                      <a:pt x="94" y="32"/>
                    </a:lnTo>
                    <a:lnTo>
                      <a:pt x="94" y="30"/>
                    </a:lnTo>
                    <a:lnTo>
                      <a:pt x="96" y="28"/>
                    </a:lnTo>
                    <a:lnTo>
                      <a:pt x="96" y="20"/>
                    </a:lnTo>
                    <a:lnTo>
                      <a:pt x="96" y="20"/>
                    </a:lnTo>
                    <a:lnTo>
                      <a:pt x="94" y="20"/>
                    </a:lnTo>
                    <a:lnTo>
                      <a:pt x="90" y="24"/>
                    </a:lnTo>
                    <a:lnTo>
                      <a:pt x="88" y="24"/>
                    </a:lnTo>
                    <a:lnTo>
                      <a:pt x="84" y="24"/>
                    </a:lnTo>
                    <a:lnTo>
                      <a:pt x="84" y="24"/>
                    </a:lnTo>
                    <a:lnTo>
                      <a:pt x="82" y="20"/>
                    </a:lnTo>
                    <a:lnTo>
                      <a:pt x="82" y="16"/>
                    </a:lnTo>
                    <a:lnTo>
                      <a:pt x="82" y="16"/>
                    </a:lnTo>
                    <a:lnTo>
                      <a:pt x="82" y="14"/>
                    </a:lnTo>
                    <a:lnTo>
                      <a:pt x="82" y="14"/>
                    </a:lnTo>
                    <a:lnTo>
                      <a:pt x="92" y="10"/>
                    </a:lnTo>
                    <a:lnTo>
                      <a:pt x="92" y="10"/>
                    </a:lnTo>
                    <a:lnTo>
                      <a:pt x="96" y="10"/>
                    </a:lnTo>
                    <a:lnTo>
                      <a:pt x="100" y="10"/>
                    </a:lnTo>
                    <a:lnTo>
                      <a:pt x="104" y="16"/>
                    </a:lnTo>
                    <a:lnTo>
                      <a:pt x="108" y="26"/>
                    </a:lnTo>
                    <a:lnTo>
                      <a:pt x="108" y="26"/>
                    </a:lnTo>
                    <a:lnTo>
                      <a:pt x="108" y="28"/>
                    </a:lnTo>
                    <a:lnTo>
                      <a:pt x="110" y="28"/>
                    </a:lnTo>
                    <a:lnTo>
                      <a:pt x="110" y="24"/>
                    </a:lnTo>
                    <a:lnTo>
                      <a:pt x="110" y="24"/>
                    </a:lnTo>
                    <a:lnTo>
                      <a:pt x="112" y="24"/>
                    </a:lnTo>
                    <a:lnTo>
                      <a:pt x="114" y="26"/>
                    </a:lnTo>
                    <a:lnTo>
                      <a:pt x="116" y="34"/>
                    </a:lnTo>
                    <a:lnTo>
                      <a:pt x="116" y="34"/>
                    </a:lnTo>
                    <a:lnTo>
                      <a:pt x="114" y="38"/>
                    </a:lnTo>
                    <a:lnTo>
                      <a:pt x="114" y="38"/>
                    </a:lnTo>
                    <a:lnTo>
                      <a:pt x="114" y="46"/>
                    </a:lnTo>
                    <a:lnTo>
                      <a:pt x="114" y="54"/>
                    </a:lnTo>
                    <a:lnTo>
                      <a:pt x="114" y="68"/>
                    </a:lnTo>
                    <a:lnTo>
                      <a:pt x="114" y="68"/>
                    </a:lnTo>
                    <a:lnTo>
                      <a:pt x="112" y="72"/>
                    </a:lnTo>
                    <a:lnTo>
                      <a:pt x="112" y="78"/>
                    </a:lnTo>
                    <a:lnTo>
                      <a:pt x="110" y="92"/>
                    </a:lnTo>
                    <a:lnTo>
                      <a:pt x="110" y="92"/>
                    </a:lnTo>
                    <a:lnTo>
                      <a:pt x="106" y="86"/>
                    </a:lnTo>
                    <a:lnTo>
                      <a:pt x="100" y="82"/>
                    </a:lnTo>
                    <a:lnTo>
                      <a:pt x="96" y="80"/>
                    </a:lnTo>
                    <a:lnTo>
                      <a:pt x="92" y="78"/>
                    </a:lnTo>
                    <a:lnTo>
                      <a:pt x="82" y="78"/>
                    </a:lnTo>
                    <a:lnTo>
                      <a:pt x="72" y="80"/>
                    </a:lnTo>
                    <a:lnTo>
                      <a:pt x="72"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1" name="Freeform 2694">
                <a:extLst>
                  <a:ext uri="{FF2B5EF4-FFF2-40B4-BE49-F238E27FC236}">
                    <a16:creationId xmlns:a16="http://schemas.microsoft.com/office/drawing/2014/main" id="{1604B87E-B081-0DA8-8606-70EB7D671043}"/>
                  </a:ext>
                </a:extLst>
              </p:cNvPr>
              <p:cNvSpPr>
                <a:spLocks/>
              </p:cNvSpPr>
              <p:nvPr/>
            </p:nvSpPr>
            <p:spPr bwMode="auto">
              <a:xfrm>
                <a:off x="5750" y="2027"/>
                <a:ext cx="48" cy="90"/>
              </a:xfrm>
              <a:custGeom>
                <a:avLst/>
                <a:gdLst>
                  <a:gd name="T0" fmla="*/ 6 w 48"/>
                  <a:gd name="T1" fmla="*/ 70 h 90"/>
                  <a:gd name="T2" fmla="*/ 8 w 48"/>
                  <a:gd name="T3" fmla="*/ 70 h 90"/>
                  <a:gd name="T4" fmla="*/ 14 w 48"/>
                  <a:gd name="T5" fmla="*/ 54 h 90"/>
                  <a:gd name="T6" fmla="*/ 18 w 48"/>
                  <a:gd name="T7" fmla="*/ 54 h 90"/>
                  <a:gd name="T8" fmla="*/ 24 w 48"/>
                  <a:gd name="T9" fmla="*/ 70 h 90"/>
                  <a:gd name="T10" fmla="*/ 26 w 48"/>
                  <a:gd name="T11" fmla="*/ 74 h 90"/>
                  <a:gd name="T12" fmla="*/ 26 w 48"/>
                  <a:gd name="T13" fmla="*/ 72 h 90"/>
                  <a:gd name="T14" fmla="*/ 30 w 48"/>
                  <a:gd name="T15" fmla="*/ 60 h 90"/>
                  <a:gd name="T16" fmla="*/ 28 w 48"/>
                  <a:gd name="T17" fmla="*/ 46 h 90"/>
                  <a:gd name="T18" fmla="*/ 20 w 48"/>
                  <a:gd name="T19" fmla="*/ 26 h 90"/>
                  <a:gd name="T20" fmla="*/ 16 w 48"/>
                  <a:gd name="T21" fmla="*/ 20 h 90"/>
                  <a:gd name="T22" fmla="*/ 12 w 48"/>
                  <a:gd name="T23" fmla="*/ 20 h 90"/>
                  <a:gd name="T24" fmla="*/ 10 w 48"/>
                  <a:gd name="T25" fmla="*/ 22 h 90"/>
                  <a:gd name="T26" fmla="*/ 4 w 48"/>
                  <a:gd name="T27" fmla="*/ 20 h 90"/>
                  <a:gd name="T28" fmla="*/ 0 w 48"/>
                  <a:gd name="T29" fmla="*/ 14 h 90"/>
                  <a:gd name="T30" fmla="*/ 4 w 48"/>
                  <a:gd name="T31" fmla="*/ 12 h 90"/>
                  <a:gd name="T32" fmla="*/ 8 w 48"/>
                  <a:gd name="T33" fmla="*/ 14 h 90"/>
                  <a:gd name="T34" fmla="*/ 8 w 48"/>
                  <a:gd name="T35" fmla="*/ 10 h 90"/>
                  <a:gd name="T36" fmla="*/ 6 w 48"/>
                  <a:gd name="T37" fmla="*/ 4 h 90"/>
                  <a:gd name="T38" fmla="*/ 6 w 48"/>
                  <a:gd name="T39" fmla="*/ 0 h 90"/>
                  <a:gd name="T40" fmla="*/ 10 w 48"/>
                  <a:gd name="T41" fmla="*/ 0 h 90"/>
                  <a:gd name="T42" fmla="*/ 12 w 48"/>
                  <a:gd name="T43" fmla="*/ 4 h 90"/>
                  <a:gd name="T44" fmla="*/ 20 w 48"/>
                  <a:gd name="T45" fmla="*/ 14 h 90"/>
                  <a:gd name="T46" fmla="*/ 30 w 48"/>
                  <a:gd name="T47" fmla="*/ 10 h 90"/>
                  <a:gd name="T48" fmla="*/ 32 w 48"/>
                  <a:gd name="T49" fmla="*/ 10 h 90"/>
                  <a:gd name="T50" fmla="*/ 36 w 48"/>
                  <a:gd name="T51" fmla="*/ 16 h 90"/>
                  <a:gd name="T52" fmla="*/ 38 w 48"/>
                  <a:gd name="T53" fmla="*/ 36 h 90"/>
                  <a:gd name="T54" fmla="*/ 38 w 48"/>
                  <a:gd name="T55" fmla="*/ 42 h 90"/>
                  <a:gd name="T56" fmla="*/ 38 w 48"/>
                  <a:gd name="T57" fmla="*/ 48 h 90"/>
                  <a:gd name="T58" fmla="*/ 38 w 48"/>
                  <a:gd name="T59" fmla="*/ 58 h 90"/>
                  <a:gd name="T60" fmla="*/ 38 w 48"/>
                  <a:gd name="T61" fmla="*/ 62 h 90"/>
                  <a:gd name="T62" fmla="*/ 42 w 48"/>
                  <a:gd name="T63" fmla="*/ 60 h 90"/>
                  <a:gd name="T64" fmla="*/ 44 w 48"/>
                  <a:gd name="T65" fmla="*/ 50 h 90"/>
                  <a:gd name="T66" fmla="*/ 46 w 48"/>
                  <a:gd name="T67" fmla="*/ 44 h 90"/>
                  <a:gd name="T68" fmla="*/ 48 w 48"/>
                  <a:gd name="T69" fmla="*/ 44 h 90"/>
                  <a:gd name="T70" fmla="*/ 48 w 48"/>
                  <a:gd name="T71" fmla="*/ 50 h 90"/>
                  <a:gd name="T72" fmla="*/ 46 w 48"/>
                  <a:gd name="T73" fmla="*/ 54 h 90"/>
                  <a:gd name="T74" fmla="*/ 48 w 48"/>
                  <a:gd name="T75" fmla="*/ 62 h 90"/>
                  <a:gd name="T76" fmla="*/ 44 w 48"/>
                  <a:gd name="T77" fmla="*/ 72 h 90"/>
                  <a:gd name="T78" fmla="*/ 38 w 48"/>
                  <a:gd name="T79" fmla="*/ 74 h 90"/>
                  <a:gd name="T80" fmla="*/ 36 w 48"/>
                  <a:gd name="T81" fmla="*/ 74 h 90"/>
                  <a:gd name="T82" fmla="*/ 34 w 48"/>
                  <a:gd name="T83" fmla="*/ 80 h 90"/>
                  <a:gd name="T84" fmla="*/ 28 w 48"/>
                  <a:gd name="T85" fmla="*/ 88 h 90"/>
                  <a:gd name="T86" fmla="*/ 22 w 48"/>
                  <a:gd name="T87" fmla="*/ 90 h 90"/>
                  <a:gd name="T88" fmla="*/ 14 w 48"/>
                  <a:gd name="T89" fmla="*/ 82 h 90"/>
                  <a:gd name="T90" fmla="*/ 10 w 48"/>
                  <a:gd name="T91" fmla="*/ 78 h 90"/>
                  <a:gd name="T92" fmla="*/ 6 w 48"/>
                  <a:gd name="T93" fmla="*/ 74 h 90"/>
                  <a:gd name="T94" fmla="*/ 6 w 48"/>
                  <a:gd name="T95"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90">
                    <a:moveTo>
                      <a:pt x="6" y="70"/>
                    </a:moveTo>
                    <a:lnTo>
                      <a:pt x="6" y="70"/>
                    </a:lnTo>
                    <a:lnTo>
                      <a:pt x="8" y="70"/>
                    </a:lnTo>
                    <a:lnTo>
                      <a:pt x="8" y="70"/>
                    </a:lnTo>
                    <a:lnTo>
                      <a:pt x="12" y="56"/>
                    </a:lnTo>
                    <a:lnTo>
                      <a:pt x="14" y="54"/>
                    </a:lnTo>
                    <a:lnTo>
                      <a:pt x="16" y="54"/>
                    </a:lnTo>
                    <a:lnTo>
                      <a:pt x="18" y="54"/>
                    </a:lnTo>
                    <a:lnTo>
                      <a:pt x="20" y="58"/>
                    </a:lnTo>
                    <a:lnTo>
                      <a:pt x="24" y="70"/>
                    </a:lnTo>
                    <a:lnTo>
                      <a:pt x="24" y="70"/>
                    </a:lnTo>
                    <a:lnTo>
                      <a:pt x="26" y="74"/>
                    </a:lnTo>
                    <a:lnTo>
                      <a:pt x="26" y="74"/>
                    </a:lnTo>
                    <a:lnTo>
                      <a:pt x="26" y="72"/>
                    </a:lnTo>
                    <a:lnTo>
                      <a:pt x="26" y="72"/>
                    </a:lnTo>
                    <a:lnTo>
                      <a:pt x="30" y="60"/>
                    </a:lnTo>
                    <a:lnTo>
                      <a:pt x="30" y="54"/>
                    </a:lnTo>
                    <a:lnTo>
                      <a:pt x="28" y="46"/>
                    </a:lnTo>
                    <a:lnTo>
                      <a:pt x="28" y="46"/>
                    </a:lnTo>
                    <a:lnTo>
                      <a:pt x="20" y="26"/>
                    </a:lnTo>
                    <a:lnTo>
                      <a:pt x="20" y="26"/>
                    </a:lnTo>
                    <a:lnTo>
                      <a:pt x="16" y="20"/>
                    </a:lnTo>
                    <a:lnTo>
                      <a:pt x="14" y="20"/>
                    </a:lnTo>
                    <a:lnTo>
                      <a:pt x="12" y="20"/>
                    </a:lnTo>
                    <a:lnTo>
                      <a:pt x="12" y="20"/>
                    </a:lnTo>
                    <a:lnTo>
                      <a:pt x="10" y="22"/>
                    </a:lnTo>
                    <a:lnTo>
                      <a:pt x="6" y="22"/>
                    </a:lnTo>
                    <a:lnTo>
                      <a:pt x="4" y="20"/>
                    </a:lnTo>
                    <a:lnTo>
                      <a:pt x="0" y="14"/>
                    </a:lnTo>
                    <a:lnTo>
                      <a:pt x="0" y="14"/>
                    </a:lnTo>
                    <a:lnTo>
                      <a:pt x="2" y="12"/>
                    </a:lnTo>
                    <a:lnTo>
                      <a:pt x="4" y="12"/>
                    </a:lnTo>
                    <a:lnTo>
                      <a:pt x="6" y="14"/>
                    </a:lnTo>
                    <a:lnTo>
                      <a:pt x="8" y="14"/>
                    </a:lnTo>
                    <a:lnTo>
                      <a:pt x="8" y="14"/>
                    </a:lnTo>
                    <a:lnTo>
                      <a:pt x="8" y="10"/>
                    </a:lnTo>
                    <a:lnTo>
                      <a:pt x="8" y="8"/>
                    </a:lnTo>
                    <a:lnTo>
                      <a:pt x="6" y="4"/>
                    </a:lnTo>
                    <a:lnTo>
                      <a:pt x="6" y="0"/>
                    </a:lnTo>
                    <a:lnTo>
                      <a:pt x="6" y="0"/>
                    </a:lnTo>
                    <a:lnTo>
                      <a:pt x="8" y="0"/>
                    </a:lnTo>
                    <a:lnTo>
                      <a:pt x="10" y="0"/>
                    </a:lnTo>
                    <a:lnTo>
                      <a:pt x="12" y="4"/>
                    </a:lnTo>
                    <a:lnTo>
                      <a:pt x="12" y="4"/>
                    </a:lnTo>
                    <a:lnTo>
                      <a:pt x="16" y="10"/>
                    </a:lnTo>
                    <a:lnTo>
                      <a:pt x="20" y="14"/>
                    </a:lnTo>
                    <a:lnTo>
                      <a:pt x="24" y="14"/>
                    </a:lnTo>
                    <a:lnTo>
                      <a:pt x="30" y="10"/>
                    </a:lnTo>
                    <a:lnTo>
                      <a:pt x="30" y="10"/>
                    </a:lnTo>
                    <a:lnTo>
                      <a:pt x="32" y="10"/>
                    </a:lnTo>
                    <a:lnTo>
                      <a:pt x="34" y="10"/>
                    </a:lnTo>
                    <a:lnTo>
                      <a:pt x="36" y="16"/>
                    </a:lnTo>
                    <a:lnTo>
                      <a:pt x="38" y="26"/>
                    </a:lnTo>
                    <a:lnTo>
                      <a:pt x="38" y="36"/>
                    </a:lnTo>
                    <a:lnTo>
                      <a:pt x="38" y="36"/>
                    </a:lnTo>
                    <a:lnTo>
                      <a:pt x="38" y="42"/>
                    </a:lnTo>
                    <a:lnTo>
                      <a:pt x="38" y="42"/>
                    </a:lnTo>
                    <a:lnTo>
                      <a:pt x="38" y="48"/>
                    </a:lnTo>
                    <a:lnTo>
                      <a:pt x="38" y="52"/>
                    </a:lnTo>
                    <a:lnTo>
                      <a:pt x="38" y="58"/>
                    </a:lnTo>
                    <a:lnTo>
                      <a:pt x="38" y="62"/>
                    </a:lnTo>
                    <a:lnTo>
                      <a:pt x="38" y="62"/>
                    </a:lnTo>
                    <a:lnTo>
                      <a:pt x="40" y="62"/>
                    </a:lnTo>
                    <a:lnTo>
                      <a:pt x="42" y="60"/>
                    </a:lnTo>
                    <a:lnTo>
                      <a:pt x="44" y="50"/>
                    </a:lnTo>
                    <a:lnTo>
                      <a:pt x="44" y="50"/>
                    </a:lnTo>
                    <a:lnTo>
                      <a:pt x="46" y="46"/>
                    </a:lnTo>
                    <a:lnTo>
                      <a:pt x="46" y="44"/>
                    </a:lnTo>
                    <a:lnTo>
                      <a:pt x="48" y="44"/>
                    </a:lnTo>
                    <a:lnTo>
                      <a:pt x="48" y="44"/>
                    </a:lnTo>
                    <a:lnTo>
                      <a:pt x="48" y="46"/>
                    </a:lnTo>
                    <a:lnTo>
                      <a:pt x="48" y="50"/>
                    </a:lnTo>
                    <a:lnTo>
                      <a:pt x="46" y="54"/>
                    </a:lnTo>
                    <a:lnTo>
                      <a:pt x="46" y="54"/>
                    </a:lnTo>
                    <a:lnTo>
                      <a:pt x="48" y="62"/>
                    </a:lnTo>
                    <a:lnTo>
                      <a:pt x="48" y="62"/>
                    </a:lnTo>
                    <a:lnTo>
                      <a:pt x="46" y="70"/>
                    </a:lnTo>
                    <a:lnTo>
                      <a:pt x="44" y="72"/>
                    </a:lnTo>
                    <a:lnTo>
                      <a:pt x="40" y="74"/>
                    </a:lnTo>
                    <a:lnTo>
                      <a:pt x="38" y="74"/>
                    </a:lnTo>
                    <a:lnTo>
                      <a:pt x="38" y="74"/>
                    </a:lnTo>
                    <a:lnTo>
                      <a:pt x="36" y="74"/>
                    </a:lnTo>
                    <a:lnTo>
                      <a:pt x="34" y="80"/>
                    </a:lnTo>
                    <a:lnTo>
                      <a:pt x="34" y="80"/>
                    </a:lnTo>
                    <a:lnTo>
                      <a:pt x="32" y="86"/>
                    </a:lnTo>
                    <a:lnTo>
                      <a:pt x="28" y="88"/>
                    </a:lnTo>
                    <a:lnTo>
                      <a:pt x="26" y="88"/>
                    </a:lnTo>
                    <a:lnTo>
                      <a:pt x="22" y="90"/>
                    </a:lnTo>
                    <a:lnTo>
                      <a:pt x="22" y="90"/>
                    </a:lnTo>
                    <a:lnTo>
                      <a:pt x="14" y="82"/>
                    </a:lnTo>
                    <a:lnTo>
                      <a:pt x="14" y="82"/>
                    </a:lnTo>
                    <a:lnTo>
                      <a:pt x="10" y="78"/>
                    </a:lnTo>
                    <a:lnTo>
                      <a:pt x="6" y="74"/>
                    </a:lnTo>
                    <a:lnTo>
                      <a:pt x="6" y="74"/>
                    </a:lnTo>
                    <a:lnTo>
                      <a:pt x="6" y="70"/>
                    </a:lnTo>
                    <a:lnTo>
                      <a:pt x="6"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2" name="Freeform 2695">
                <a:extLst>
                  <a:ext uri="{FF2B5EF4-FFF2-40B4-BE49-F238E27FC236}">
                    <a16:creationId xmlns:a16="http://schemas.microsoft.com/office/drawing/2014/main" id="{B21CABEB-6145-2343-F462-BC21D416D630}"/>
                  </a:ext>
                </a:extLst>
              </p:cNvPr>
              <p:cNvSpPr>
                <a:spLocks/>
              </p:cNvSpPr>
              <p:nvPr/>
            </p:nvSpPr>
            <p:spPr bwMode="auto">
              <a:xfrm>
                <a:off x="5734" y="2093"/>
                <a:ext cx="38" cy="88"/>
              </a:xfrm>
              <a:custGeom>
                <a:avLst/>
                <a:gdLst>
                  <a:gd name="T0" fmla="*/ 22 w 38"/>
                  <a:gd name="T1" fmla="*/ 8 h 88"/>
                  <a:gd name="T2" fmla="*/ 28 w 38"/>
                  <a:gd name="T3" fmla="*/ 8 h 88"/>
                  <a:gd name="T4" fmla="*/ 30 w 38"/>
                  <a:gd name="T5" fmla="*/ 12 h 88"/>
                  <a:gd name="T6" fmla="*/ 28 w 38"/>
                  <a:gd name="T7" fmla="*/ 16 h 88"/>
                  <a:gd name="T8" fmla="*/ 26 w 38"/>
                  <a:gd name="T9" fmla="*/ 18 h 88"/>
                  <a:gd name="T10" fmla="*/ 26 w 38"/>
                  <a:gd name="T11" fmla="*/ 18 h 88"/>
                  <a:gd name="T12" fmla="*/ 30 w 38"/>
                  <a:gd name="T13" fmla="*/ 22 h 88"/>
                  <a:gd name="T14" fmla="*/ 32 w 38"/>
                  <a:gd name="T15" fmla="*/ 30 h 88"/>
                  <a:gd name="T16" fmla="*/ 36 w 38"/>
                  <a:gd name="T17" fmla="*/ 36 h 88"/>
                  <a:gd name="T18" fmla="*/ 38 w 38"/>
                  <a:gd name="T19" fmla="*/ 48 h 88"/>
                  <a:gd name="T20" fmla="*/ 34 w 38"/>
                  <a:gd name="T21" fmla="*/ 50 h 88"/>
                  <a:gd name="T22" fmla="*/ 28 w 38"/>
                  <a:gd name="T23" fmla="*/ 48 h 88"/>
                  <a:gd name="T24" fmla="*/ 22 w 38"/>
                  <a:gd name="T25" fmla="*/ 48 h 88"/>
                  <a:gd name="T26" fmla="*/ 18 w 38"/>
                  <a:gd name="T27" fmla="*/ 46 h 88"/>
                  <a:gd name="T28" fmla="*/ 22 w 38"/>
                  <a:gd name="T29" fmla="*/ 48 h 88"/>
                  <a:gd name="T30" fmla="*/ 24 w 38"/>
                  <a:gd name="T31" fmla="*/ 52 h 88"/>
                  <a:gd name="T32" fmla="*/ 28 w 38"/>
                  <a:gd name="T33" fmla="*/ 76 h 88"/>
                  <a:gd name="T34" fmla="*/ 28 w 38"/>
                  <a:gd name="T35" fmla="*/ 86 h 88"/>
                  <a:gd name="T36" fmla="*/ 26 w 38"/>
                  <a:gd name="T37" fmla="*/ 88 h 88"/>
                  <a:gd name="T38" fmla="*/ 26 w 38"/>
                  <a:gd name="T39" fmla="*/ 88 h 88"/>
                  <a:gd name="T40" fmla="*/ 16 w 38"/>
                  <a:gd name="T41" fmla="*/ 84 h 88"/>
                  <a:gd name="T42" fmla="*/ 12 w 38"/>
                  <a:gd name="T43" fmla="*/ 80 h 88"/>
                  <a:gd name="T44" fmla="*/ 10 w 38"/>
                  <a:gd name="T45" fmla="*/ 70 h 88"/>
                  <a:gd name="T46" fmla="*/ 12 w 38"/>
                  <a:gd name="T47" fmla="*/ 64 h 88"/>
                  <a:gd name="T48" fmla="*/ 10 w 38"/>
                  <a:gd name="T49" fmla="*/ 64 h 88"/>
                  <a:gd name="T50" fmla="*/ 8 w 38"/>
                  <a:gd name="T51" fmla="*/ 66 h 88"/>
                  <a:gd name="T52" fmla="*/ 6 w 38"/>
                  <a:gd name="T53" fmla="*/ 66 h 88"/>
                  <a:gd name="T54" fmla="*/ 4 w 38"/>
                  <a:gd name="T55" fmla="*/ 50 h 88"/>
                  <a:gd name="T56" fmla="*/ 6 w 38"/>
                  <a:gd name="T57" fmla="*/ 32 h 88"/>
                  <a:gd name="T58" fmla="*/ 8 w 38"/>
                  <a:gd name="T59" fmla="*/ 32 h 88"/>
                  <a:gd name="T60" fmla="*/ 8 w 38"/>
                  <a:gd name="T61" fmla="*/ 30 h 88"/>
                  <a:gd name="T62" fmla="*/ 6 w 38"/>
                  <a:gd name="T63" fmla="*/ 32 h 88"/>
                  <a:gd name="T64" fmla="*/ 2 w 38"/>
                  <a:gd name="T65" fmla="*/ 22 h 88"/>
                  <a:gd name="T66" fmla="*/ 2 w 38"/>
                  <a:gd name="T67" fmla="*/ 2 h 88"/>
                  <a:gd name="T68" fmla="*/ 6 w 38"/>
                  <a:gd name="T69" fmla="*/ 0 h 88"/>
                  <a:gd name="T70" fmla="*/ 8 w 38"/>
                  <a:gd name="T71" fmla="*/ 6 h 88"/>
                  <a:gd name="T72" fmla="*/ 12 w 38"/>
                  <a:gd name="T73" fmla="*/ 8 h 88"/>
                  <a:gd name="T74" fmla="*/ 12 w 38"/>
                  <a:gd name="T75" fmla="*/ 8 h 88"/>
                  <a:gd name="T76" fmla="*/ 16 w 38"/>
                  <a:gd name="T77" fmla="*/ 12 h 88"/>
                  <a:gd name="T78" fmla="*/ 22 w 38"/>
                  <a:gd name="T79"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88">
                    <a:moveTo>
                      <a:pt x="22" y="8"/>
                    </a:moveTo>
                    <a:lnTo>
                      <a:pt x="22" y="8"/>
                    </a:lnTo>
                    <a:lnTo>
                      <a:pt x="26" y="8"/>
                    </a:lnTo>
                    <a:lnTo>
                      <a:pt x="28" y="8"/>
                    </a:lnTo>
                    <a:lnTo>
                      <a:pt x="30" y="12"/>
                    </a:lnTo>
                    <a:lnTo>
                      <a:pt x="30" y="12"/>
                    </a:lnTo>
                    <a:lnTo>
                      <a:pt x="28" y="16"/>
                    </a:lnTo>
                    <a:lnTo>
                      <a:pt x="28" y="16"/>
                    </a:lnTo>
                    <a:lnTo>
                      <a:pt x="26" y="18"/>
                    </a:lnTo>
                    <a:lnTo>
                      <a:pt x="26" y="18"/>
                    </a:lnTo>
                    <a:lnTo>
                      <a:pt x="26" y="18"/>
                    </a:lnTo>
                    <a:lnTo>
                      <a:pt x="26" y="18"/>
                    </a:lnTo>
                    <a:lnTo>
                      <a:pt x="28" y="20"/>
                    </a:lnTo>
                    <a:lnTo>
                      <a:pt x="30" y="22"/>
                    </a:lnTo>
                    <a:lnTo>
                      <a:pt x="32" y="30"/>
                    </a:lnTo>
                    <a:lnTo>
                      <a:pt x="32" y="30"/>
                    </a:lnTo>
                    <a:lnTo>
                      <a:pt x="36" y="36"/>
                    </a:lnTo>
                    <a:lnTo>
                      <a:pt x="36" y="36"/>
                    </a:lnTo>
                    <a:lnTo>
                      <a:pt x="38" y="44"/>
                    </a:lnTo>
                    <a:lnTo>
                      <a:pt x="38" y="48"/>
                    </a:lnTo>
                    <a:lnTo>
                      <a:pt x="34" y="50"/>
                    </a:lnTo>
                    <a:lnTo>
                      <a:pt x="34" y="50"/>
                    </a:lnTo>
                    <a:lnTo>
                      <a:pt x="32" y="48"/>
                    </a:lnTo>
                    <a:lnTo>
                      <a:pt x="28" y="48"/>
                    </a:lnTo>
                    <a:lnTo>
                      <a:pt x="24" y="48"/>
                    </a:lnTo>
                    <a:lnTo>
                      <a:pt x="22" y="48"/>
                    </a:lnTo>
                    <a:lnTo>
                      <a:pt x="22" y="48"/>
                    </a:lnTo>
                    <a:lnTo>
                      <a:pt x="18" y="46"/>
                    </a:lnTo>
                    <a:lnTo>
                      <a:pt x="18" y="46"/>
                    </a:lnTo>
                    <a:lnTo>
                      <a:pt x="22" y="48"/>
                    </a:lnTo>
                    <a:lnTo>
                      <a:pt x="24" y="52"/>
                    </a:lnTo>
                    <a:lnTo>
                      <a:pt x="24" y="52"/>
                    </a:lnTo>
                    <a:lnTo>
                      <a:pt x="26" y="64"/>
                    </a:lnTo>
                    <a:lnTo>
                      <a:pt x="28" y="76"/>
                    </a:lnTo>
                    <a:lnTo>
                      <a:pt x="28" y="76"/>
                    </a:lnTo>
                    <a:lnTo>
                      <a:pt x="28" y="86"/>
                    </a:lnTo>
                    <a:lnTo>
                      <a:pt x="28" y="86"/>
                    </a:lnTo>
                    <a:lnTo>
                      <a:pt x="26" y="88"/>
                    </a:lnTo>
                    <a:lnTo>
                      <a:pt x="26" y="88"/>
                    </a:lnTo>
                    <a:lnTo>
                      <a:pt x="26" y="88"/>
                    </a:lnTo>
                    <a:lnTo>
                      <a:pt x="20" y="88"/>
                    </a:lnTo>
                    <a:lnTo>
                      <a:pt x="16" y="84"/>
                    </a:lnTo>
                    <a:lnTo>
                      <a:pt x="16" y="84"/>
                    </a:lnTo>
                    <a:lnTo>
                      <a:pt x="12" y="80"/>
                    </a:lnTo>
                    <a:lnTo>
                      <a:pt x="10" y="76"/>
                    </a:lnTo>
                    <a:lnTo>
                      <a:pt x="10" y="70"/>
                    </a:lnTo>
                    <a:lnTo>
                      <a:pt x="10" y="70"/>
                    </a:lnTo>
                    <a:lnTo>
                      <a:pt x="12" y="64"/>
                    </a:lnTo>
                    <a:lnTo>
                      <a:pt x="12" y="62"/>
                    </a:lnTo>
                    <a:lnTo>
                      <a:pt x="10" y="64"/>
                    </a:lnTo>
                    <a:lnTo>
                      <a:pt x="10" y="64"/>
                    </a:lnTo>
                    <a:lnTo>
                      <a:pt x="8" y="66"/>
                    </a:lnTo>
                    <a:lnTo>
                      <a:pt x="6" y="66"/>
                    </a:lnTo>
                    <a:lnTo>
                      <a:pt x="6" y="66"/>
                    </a:lnTo>
                    <a:lnTo>
                      <a:pt x="6" y="66"/>
                    </a:lnTo>
                    <a:lnTo>
                      <a:pt x="4" y="50"/>
                    </a:lnTo>
                    <a:lnTo>
                      <a:pt x="4" y="42"/>
                    </a:lnTo>
                    <a:lnTo>
                      <a:pt x="6" y="32"/>
                    </a:lnTo>
                    <a:lnTo>
                      <a:pt x="6" y="32"/>
                    </a:lnTo>
                    <a:lnTo>
                      <a:pt x="8" y="32"/>
                    </a:lnTo>
                    <a:lnTo>
                      <a:pt x="8" y="30"/>
                    </a:lnTo>
                    <a:lnTo>
                      <a:pt x="8" y="30"/>
                    </a:lnTo>
                    <a:lnTo>
                      <a:pt x="6" y="32"/>
                    </a:lnTo>
                    <a:lnTo>
                      <a:pt x="6" y="32"/>
                    </a:lnTo>
                    <a:lnTo>
                      <a:pt x="2" y="22"/>
                    </a:lnTo>
                    <a:lnTo>
                      <a:pt x="2" y="22"/>
                    </a:lnTo>
                    <a:lnTo>
                      <a:pt x="0" y="4"/>
                    </a:lnTo>
                    <a:lnTo>
                      <a:pt x="2" y="2"/>
                    </a:lnTo>
                    <a:lnTo>
                      <a:pt x="6" y="0"/>
                    </a:lnTo>
                    <a:lnTo>
                      <a:pt x="6" y="0"/>
                    </a:lnTo>
                    <a:lnTo>
                      <a:pt x="6" y="4"/>
                    </a:lnTo>
                    <a:lnTo>
                      <a:pt x="8" y="6"/>
                    </a:lnTo>
                    <a:lnTo>
                      <a:pt x="10" y="6"/>
                    </a:lnTo>
                    <a:lnTo>
                      <a:pt x="12" y="8"/>
                    </a:lnTo>
                    <a:lnTo>
                      <a:pt x="12" y="8"/>
                    </a:lnTo>
                    <a:lnTo>
                      <a:pt x="12" y="8"/>
                    </a:lnTo>
                    <a:lnTo>
                      <a:pt x="14" y="12"/>
                    </a:lnTo>
                    <a:lnTo>
                      <a:pt x="16" y="12"/>
                    </a:lnTo>
                    <a:lnTo>
                      <a:pt x="22" y="8"/>
                    </a:lnTo>
                    <a:lnTo>
                      <a:pt x="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3" name="Freeform 2696">
                <a:extLst>
                  <a:ext uri="{FF2B5EF4-FFF2-40B4-BE49-F238E27FC236}">
                    <a16:creationId xmlns:a16="http://schemas.microsoft.com/office/drawing/2014/main" id="{060FD429-B9BA-0D57-B328-0C9B8D84F68C}"/>
                  </a:ext>
                </a:extLst>
              </p:cNvPr>
              <p:cNvSpPr>
                <a:spLocks/>
              </p:cNvSpPr>
              <p:nvPr/>
            </p:nvSpPr>
            <p:spPr bwMode="auto">
              <a:xfrm>
                <a:off x="5782" y="2081"/>
                <a:ext cx="60" cy="66"/>
              </a:xfrm>
              <a:custGeom>
                <a:avLst/>
                <a:gdLst>
                  <a:gd name="T0" fmla="*/ 0 w 60"/>
                  <a:gd name="T1" fmla="*/ 24 h 66"/>
                  <a:gd name="T2" fmla="*/ 2 w 60"/>
                  <a:gd name="T3" fmla="*/ 12 h 66"/>
                  <a:gd name="T4" fmla="*/ 4 w 60"/>
                  <a:gd name="T5" fmla="*/ 14 h 66"/>
                  <a:gd name="T6" fmla="*/ 10 w 60"/>
                  <a:gd name="T7" fmla="*/ 16 h 66"/>
                  <a:gd name="T8" fmla="*/ 16 w 60"/>
                  <a:gd name="T9" fmla="*/ 8 h 66"/>
                  <a:gd name="T10" fmla="*/ 18 w 60"/>
                  <a:gd name="T11" fmla="*/ 6 h 66"/>
                  <a:gd name="T12" fmla="*/ 22 w 60"/>
                  <a:gd name="T13" fmla="*/ 2 h 66"/>
                  <a:gd name="T14" fmla="*/ 22 w 60"/>
                  <a:gd name="T15" fmla="*/ 0 h 66"/>
                  <a:gd name="T16" fmla="*/ 24 w 60"/>
                  <a:gd name="T17" fmla="*/ 4 h 66"/>
                  <a:gd name="T18" fmla="*/ 20 w 60"/>
                  <a:gd name="T19" fmla="*/ 16 h 66"/>
                  <a:gd name="T20" fmla="*/ 18 w 60"/>
                  <a:gd name="T21" fmla="*/ 18 h 66"/>
                  <a:gd name="T22" fmla="*/ 18 w 60"/>
                  <a:gd name="T23" fmla="*/ 22 h 66"/>
                  <a:gd name="T24" fmla="*/ 20 w 60"/>
                  <a:gd name="T25" fmla="*/ 32 h 66"/>
                  <a:gd name="T26" fmla="*/ 26 w 60"/>
                  <a:gd name="T27" fmla="*/ 34 h 66"/>
                  <a:gd name="T28" fmla="*/ 32 w 60"/>
                  <a:gd name="T29" fmla="*/ 38 h 66"/>
                  <a:gd name="T30" fmla="*/ 36 w 60"/>
                  <a:gd name="T31" fmla="*/ 30 h 66"/>
                  <a:gd name="T32" fmla="*/ 38 w 60"/>
                  <a:gd name="T33" fmla="*/ 20 h 66"/>
                  <a:gd name="T34" fmla="*/ 42 w 60"/>
                  <a:gd name="T35" fmla="*/ 16 h 66"/>
                  <a:gd name="T36" fmla="*/ 40 w 60"/>
                  <a:gd name="T37" fmla="*/ 14 h 66"/>
                  <a:gd name="T38" fmla="*/ 36 w 60"/>
                  <a:gd name="T39" fmla="*/ 8 h 66"/>
                  <a:gd name="T40" fmla="*/ 38 w 60"/>
                  <a:gd name="T41" fmla="*/ 0 h 66"/>
                  <a:gd name="T42" fmla="*/ 40 w 60"/>
                  <a:gd name="T43" fmla="*/ 0 h 66"/>
                  <a:gd name="T44" fmla="*/ 42 w 60"/>
                  <a:gd name="T45" fmla="*/ 0 h 66"/>
                  <a:gd name="T46" fmla="*/ 50 w 60"/>
                  <a:gd name="T47" fmla="*/ 10 h 66"/>
                  <a:gd name="T48" fmla="*/ 52 w 60"/>
                  <a:gd name="T49" fmla="*/ 20 h 66"/>
                  <a:gd name="T50" fmla="*/ 48 w 60"/>
                  <a:gd name="T51" fmla="*/ 26 h 66"/>
                  <a:gd name="T52" fmla="*/ 44 w 60"/>
                  <a:gd name="T53" fmla="*/ 24 h 66"/>
                  <a:gd name="T54" fmla="*/ 44 w 60"/>
                  <a:gd name="T55" fmla="*/ 26 h 66"/>
                  <a:gd name="T56" fmla="*/ 44 w 60"/>
                  <a:gd name="T57" fmla="*/ 26 h 66"/>
                  <a:gd name="T58" fmla="*/ 46 w 60"/>
                  <a:gd name="T59" fmla="*/ 26 h 66"/>
                  <a:gd name="T60" fmla="*/ 52 w 60"/>
                  <a:gd name="T61" fmla="*/ 34 h 66"/>
                  <a:gd name="T62" fmla="*/ 58 w 60"/>
                  <a:gd name="T63" fmla="*/ 44 h 66"/>
                  <a:gd name="T64" fmla="*/ 58 w 60"/>
                  <a:gd name="T65" fmla="*/ 52 h 66"/>
                  <a:gd name="T66" fmla="*/ 58 w 60"/>
                  <a:gd name="T67" fmla="*/ 62 h 66"/>
                  <a:gd name="T68" fmla="*/ 56 w 60"/>
                  <a:gd name="T69" fmla="*/ 64 h 66"/>
                  <a:gd name="T70" fmla="*/ 52 w 60"/>
                  <a:gd name="T71" fmla="*/ 60 h 66"/>
                  <a:gd name="T72" fmla="*/ 50 w 60"/>
                  <a:gd name="T73" fmla="*/ 58 h 66"/>
                  <a:gd name="T74" fmla="*/ 46 w 60"/>
                  <a:gd name="T75" fmla="*/ 60 h 66"/>
                  <a:gd name="T76" fmla="*/ 42 w 60"/>
                  <a:gd name="T77" fmla="*/ 64 h 66"/>
                  <a:gd name="T78" fmla="*/ 42 w 60"/>
                  <a:gd name="T79" fmla="*/ 62 h 66"/>
                  <a:gd name="T80" fmla="*/ 38 w 60"/>
                  <a:gd name="T81" fmla="*/ 60 h 66"/>
                  <a:gd name="T82" fmla="*/ 36 w 60"/>
                  <a:gd name="T83" fmla="*/ 64 h 66"/>
                  <a:gd name="T84" fmla="*/ 30 w 60"/>
                  <a:gd name="T85" fmla="*/ 62 h 66"/>
                  <a:gd name="T86" fmla="*/ 22 w 60"/>
                  <a:gd name="T87" fmla="*/ 50 h 66"/>
                  <a:gd name="T88" fmla="*/ 22 w 60"/>
                  <a:gd name="T89" fmla="*/ 48 h 66"/>
                  <a:gd name="T90" fmla="*/ 20 w 60"/>
                  <a:gd name="T91" fmla="*/ 48 h 66"/>
                  <a:gd name="T92" fmla="*/ 16 w 60"/>
                  <a:gd name="T93" fmla="*/ 66 h 66"/>
                  <a:gd name="T94" fmla="*/ 12 w 60"/>
                  <a:gd name="T95" fmla="*/ 64 h 66"/>
                  <a:gd name="T96" fmla="*/ 6 w 60"/>
                  <a:gd name="T97" fmla="*/ 50 h 66"/>
                  <a:gd name="T98" fmla="*/ 4 w 60"/>
                  <a:gd name="T99" fmla="*/ 40 h 66"/>
                  <a:gd name="T100" fmla="*/ 0 w 60"/>
                  <a:gd name="T101"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6">
                    <a:moveTo>
                      <a:pt x="0" y="24"/>
                    </a:moveTo>
                    <a:lnTo>
                      <a:pt x="0" y="24"/>
                    </a:lnTo>
                    <a:lnTo>
                      <a:pt x="0" y="12"/>
                    </a:lnTo>
                    <a:lnTo>
                      <a:pt x="2" y="12"/>
                    </a:lnTo>
                    <a:lnTo>
                      <a:pt x="4" y="14"/>
                    </a:lnTo>
                    <a:lnTo>
                      <a:pt x="4" y="14"/>
                    </a:lnTo>
                    <a:lnTo>
                      <a:pt x="6" y="16"/>
                    </a:lnTo>
                    <a:lnTo>
                      <a:pt x="10" y="16"/>
                    </a:lnTo>
                    <a:lnTo>
                      <a:pt x="12" y="12"/>
                    </a:lnTo>
                    <a:lnTo>
                      <a:pt x="16" y="8"/>
                    </a:lnTo>
                    <a:lnTo>
                      <a:pt x="16" y="8"/>
                    </a:lnTo>
                    <a:lnTo>
                      <a:pt x="18" y="6"/>
                    </a:lnTo>
                    <a:lnTo>
                      <a:pt x="22" y="2"/>
                    </a:lnTo>
                    <a:lnTo>
                      <a:pt x="22" y="2"/>
                    </a:lnTo>
                    <a:lnTo>
                      <a:pt x="22" y="0"/>
                    </a:lnTo>
                    <a:lnTo>
                      <a:pt x="22" y="0"/>
                    </a:lnTo>
                    <a:lnTo>
                      <a:pt x="24" y="4"/>
                    </a:lnTo>
                    <a:lnTo>
                      <a:pt x="24" y="4"/>
                    </a:lnTo>
                    <a:lnTo>
                      <a:pt x="22" y="12"/>
                    </a:lnTo>
                    <a:lnTo>
                      <a:pt x="20" y="16"/>
                    </a:lnTo>
                    <a:lnTo>
                      <a:pt x="20" y="16"/>
                    </a:lnTo>
                    <a:lnTo>
                      <a:pt x="18" y="18"/>
                    </a:lnTo>
                    <a:lnTo>
                      <a:pt x="18" y="22"/>
                    </a:lnTo>
                    <a:lnTo>
                      <a:pt x="18" y="22"/>
                    </a:lnTo>
                    <a:lnTo>
                      <a:pt x="18" y="28"/>
                    </a:lnTo>
                    <a:lnTo>
                      <a:pt x="20" y="32"/>
                    </a:lnTo>
                    <a:lnTo>
                      <a:pt x="24" y="34"/>
                    </a:lnTo>
                    <a:lnTo>
                      <a:pt x="26" y="34"/>
                    </a:lnTo>
                    <a:lnTo>
                      <a:pt x="26" y="34"/>
                    </a:lnTo>
                    <a:lnTo>
                      <a:pt x="32" y="38"/>
                    </a:lnTo>
                    <a:lnTo>
                      <a:pt x="34" y="36"/>
                    </a:lnTo>
                    <a:lnTo>
                      <a:pt x="36" y="30"/>
                    </a:lnTo>
                    <a:lnTo>
                      <a:pt x="36" y="30"/>
                    </a:lnTo>
                    <a:lnTo>
                      <a:pt x="38" y="20"/>
                    </a:lnTo>
                    <a:lnTo>
                      <a:pt x="40" y="18"/>
                    </a:lnTo>
                    <a:lnTo>
                      <a:pt x="42" y="16"/>
                    </a:lnTo>
                    <a:lnTo>
                      <a:pt x="42" y="16"/>
                    </a:lnTo>
                    <a:lnTo>
                      <a:pt x="40" y="14"/>
                    </a:lnTo>
                    <a:lnTo>
                      <a:pt x="36" y="8"/>
                    </a:lnTo>
                    <a:lnTo>
                      <a:pt x="36" y="8"/>
                    </a:lnTo>
                    <a:lnTo>
                      <a:pt x="36" y="0"/>
                    </a:lnTo>
                    <a:lnTo>
                      <a:pt x="38" y="0"/>
                    </a:lnTo>
                    <a:lnTo>
                      <a:pt x="40" y="0"/>
                    </a:lnTo>
                    <a:lnTo>
                      <a:pt x="40" y="0"/>
                    </a:lnTo>
                    <a:lnTo>
                      <a:pt x="42" y="0"/>
                    </a:lnTo>
                    <a:lnTo>
                      <a:pt x="42" y="0"/>
                    </a:lnTo>
                    <a:lnTo>
                      <a:pt x="46" y="4"/>
                    </a:lnTo>
                    <a:lnTo>
                      <a:pt x="50" y="10"/>
                    </a:lnTo>
                    <a:lnTo>
                      <a:pt x="50" y="10"/>
                    </a:lnTo>
                    <a:lnTo>
                      <a:pt x="52" y="20"/>
                    </a:lnTo>
                    <a:lnTo>
                      <a:pt x="50" y="24"/>
                    </a:lnTo>
                    <a:lnTo>
                      <a:pt x="48" y="26"/>
                    </a:lnTo>
                    <a:lnTo>
                      <a:pt x="44" y="24"/>
                    </a:lnTo>
                    <a:lnTo>
                      <a:pt x="44" y="24"/>
                    </a:lnTo>
                    <a:lnTo>
                      <a:pt x="44" y="26"/>
                    </a:lnTo>
                    <a:lnTo>
                      <a:pt x="44" y="26"/>
                    </a:lnTo>
                    <a:lnTo>
                      <a:pt x="44" y="26"/>
                    </a:lnTo>
                    <a:lnTo>
                      <a:pt x="44" y="26"/>
                    </a:lnTo>
                    <a:lnTo>
                      <a:pt x="44" y="26"/>
                    </a:lnTo>
                    <a:lnTo>
                      <a:pt x="46" y="26"/>
                    </a:lnTo>
                    <a:lnTo>
                      <a:pt x="46" y="26"/>
                    </a:lnTo>
                    <a:lnTo>
                      <a:pt x="52" y="34"/>
                    </a:lnTo>
                    <a:lnTo>
                      <a:pt x="54" y="40"/>
                    </a:lnTo>
                    <a:lnTo>
                      <a:pt x="58" y="44"/>
                    </a:lnTo>
                    <a:lnTo>
                      <a:pt x="58" y="44"/>
                    </a:lnTo>
                    <a:lnTo>
                      <a:pt x="58" y="52"/>
                    </a:lnTo>
                    <a:lnTo>
                      <a:pt x="60" y="58"/>
                    </a:lnTo>
                    <a:lnTo>
                      <a:pt x="58" y="62"/>
                    </a:lnTo>
                    <a:lnTo>
                      <a:pt x="58" y="62"/>
                    </a:lnTo>
                    <a:lnTo>
                      <a:pt x="56" y="64"/>
                    </a:lnTo>
                    <a:lnTo>
                      <a:pt x="56" y="64"/>
                    </a:lnTo>
                    <a:lnTo>
                      <a:pt x="52" y="60"/>
                    </a:lnTo>
                    <a:lnTo>
                      <a:pt x="52" y="60"/>
                    </a:lnTo>
                    <a:lnTo>
                      <a:pt x="50" y="58"/>
                    </a:lnTo>
                    <a:lnTo>
                      <a:pt x="50" y="58"/>
                    </a:lnTo>
                    <a:lnTo>
                      <a:pt x="46" y="60"/>
                    </a:lnTo>
                    <a:lnTo>
                      <a:pt x="44" y="62"/>
                    </a:lnTo>
                    <a:lnTo>
                      <a:pt x="42" y="64"/>
                    </a:lnTo>
                    <a:lnTo>
                      <a:pt x="42" y="62"/>
                    </a:lnTo>
                    <a:lnTo>
                      <a:pt x="42" y="62"/>
                    </a:lnTo>
                    <a:lnTo>
                      <a:pt x="40" y="60"/>
                    </a:lnTo>
                    <a:lnTo>
                      <a:pt x="38" y="60"/>
                    </a:lnTo>
                    <a:lnTo>
                      <a:pt x="38" y="60"/>
                    </a:lnTo>
                    <a:lnTo>
                      <a:pt x="36" y="64"/>
                    </a:lnTo>
                    <a:lnTo>
                      <a:pt x="34" y="64"/>
                    </a:lnTo>
                    <a:lnTo>
                      <a:pt x="30" y="62"/>
                    </a:lnTo>
                    <a:lnTo>
                      <a:pt x="26" y="56"/>
                    </a:lnTo>
                    <a:lnTo>
                      <a:pt x="22" y="50"/>
                    </a:lnTo>
                    <a:lnTo>
                      <a:pt x="22" y="50"/>
                    </a:lnTo>
                    <a:lnTo>
                      <a:pt x="22" y="48"/>
                    </a:lnTo>
                    <a:lnTo>
                      <a:pt x="20" y="48"/>
                    </a:lnTo>
                    <a:lnTo>
                      <a:pt x="20" y="48"/>
                    </a:lnTo>
                    <a:lnTo>
                      <a:pt x="18" y="58"/>
                    </a:lnTo>
                    <a:lnTo>
                      <a:pt x="16" y="66"/>
                    </a:lnTo>
                    <a:lnTo>
                      <a:pt x="16" y="66"/>
                    </a:lnTo>
                    <a:lnTo>
                      <a:pt x="12" y="64"/>
                    </a:lnTo>
                    <a:lnTo>
                      <a:pt x="8" y="58"/>
                    </a:lnTo>
                    <a:lnTo>
                      <a:pt x="6" y="50"/>
                    </a:lnTo>
                    <a:lnTo>
                      <a:pt x="4" y="40"/>
                    </a:lnTo>
                    <a:lnTo>
                      <a:pt x="4" y="40"/>
                    </a:lnTo>
                    <a:lnTo>
                      <a:pt x="2"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4" name="Freeform 2697">
                <a:extLst>
                  <a:ext uri="{FF2B5EF4-FFF2-40B4-BE49-F238E27FC236}">
                    <a16:creationId xmlns:a16="http://schemas.microsoft.com/office/drawing/2014/main" id="{F0D7EDC6-EB37-A77C-92D9-E4FE5975EDAB}"/>
                  </a:ext>
                </a:extLst>
              </p:cNvPr>
              <p:cNvSpPr>
                <a:spLocks/>
              </p:cNvSpPr>
              <p:nvPr/>
            </p:nvSpPr>
            <p:spPr bwMode="auto">
              <a:xfrm>
                <a:off x="5744" y="2057"/>
                <a:ext cx="14" cy="56"/>
              </a:xfrm>
              <a:custGeom>
                <a:avLst/>
                <a:gdLst>
                  <a:gd name="T0" fmla="*/ 12 w 14"/>
                  <a:gd name="T1" fmla="*/ 44 h 56"/>
                  <a:gd name="T2" fmla="*/ 12 w 14"/>
                  <a:gd name="T3" fmla="*/ 44 h 56"/>
                  <a:gd name="T4" fmla="*/ 10 w 14"/>
                  <a:gd name="T5" fmla="*/ 52 h 56"/>
                  <a:gd name="T6" fmla="*/ 6 w 14"/>
                  <a:gd name="T7" fmla="*/ 56 h 56"/>
                  <a:gd name="T8" fmla="*/ 4 w 14"/>
                  <a:gd name="T9" fmla="*/ 52 h 56"/>
                  <a:gd name="T10" fmla="*/ 2 w 14"/>
                  <a:gd name="T11" fmla="*/ 44 h 56"/>
                  <a:gd name="T12" fmla="*/ 2 w 14"/>
                  <a:gd name="T13" fmla="*/ 44 h 56"/>
                  <a:gd name="T14" fmla="*/ 4 w 14"/>
                  <a:gd name="T15" fmla="*/ 40 h 56"/>
                  <a:gd name="T16" fmla="*/ 4 w 14"/>
                  <a:gd name="T17" fmla="*/ 36 h 56"/>
                  <a:gd name="T18" fmla="*/ 4 w 14"/>
                  <a:gd name="T19" fmla="*/ 36 h 56"/>
                  <a:gd name="T20" fmla="*/ 2 w 14"/>
                  <a:gd name="T21" fmla="*/ 30 h 56"/>
                  <a:gd name="T22" fmla="*/ 0 w 14"/>
                  <a:gd name="T23" fmla="*/ 24 h 56"/>
                  <a:gd name="T24" fmla="*/ 0 w 14"/>
                  <a:gd name="T25" fmla="*/ 16 h 56"/>
                  <a:gd name="T26" fmla="*/ 0 w 14"/>
                  <a:gd name="T27" fmla="*/ 10 h 56"/>
                  <a:gd name="T28" fmla="*/ 0 w 14"/>
                  <a:gd name="T29" fmla="*/ 10 h 56"/>
                  <a:gd name="T30" fmla="*/ 0 w 14"/>
                  <a:gd name="T31" fmla="*/ 6 h 56"/>
                  <a:gd name="T32" fmla="*/ 2 w 14"/>
                  <a:gd name="T33" fmla="*/ 2 h 56"/>
                  <a:gd name="T34" fmla="*/ 2 w 14"/>
                  <a:gd name="T35" fmla="*/ 2 h 56"/>
                  <a:gd name="T36" fmla="*/ 2 w 14"/>
                  <a:gd name="T37" fmla="*/ 0 h 56"/>
                  <a:gd name="T38" fmla="*/ 4 w 14"/>
                  <a:gd name="T39" fmla="*/ 2 h 56"/>
                  <a:gd name="T40" fmla="*/ 4 w 14"/>
                  <a:gd name="T41" fmla="*/ 8 h 56"/>
                  <a:gd name="T42" fmla="*/ 4 w 14"/>
                  <a:gd name="T43" fmla="*/ 8 h 56"/>
                  <a:gd name="T44" fmla="*/ 4 w 14"/>
                  <a:gd name="T45" fmla="*/ 12 h 56"/>
                  <a:gd name="T46" fmla="*/ 6 w 14"/>
                  <a:gd name="T47" fmla="*/ 12 h 56"/>
                  <a:gd name="T48" fmla="*/ 8 w 14"/>
                  <a:gd name="T49" fmla="*/ 10 h 56"/>
                  <a:gd name="T50" fmla="*/ 8 w 14"/>
                  <a:gd name="T51" fmla="*/ 10 h 56"/>
                  <a:gd name="T52" fmla="*/ 10 w 14"/>
                  <a:gd name="T53" fmla="*/ 6 h 56"/>
                  <a:gd name="T54" fmla="*/ 12 w 14"/>
                  <a:gd name="T55" fmla="*/ 8 h 56"/>
                  <a:gd name="T56" fmla="*/ 14 w 14"/>
                  <a:gd name="T57" fmla="*/ 12 h 56"/>
                  <a:gd name="T58" fmla="*/ 14 w 14"/>
                  <a:gd name="T59" fmla="*/ 18 h 56"/>
                  <a:gd name="T60" fmla="*/ 14 w 14"/>
                  <a:gd name="T61" fmla="*/ 18 h 56"/>
                  <a:gd name="T62" fmla="*/ 12 w 14"/>
                  <a:gd name="T63" fmla="*/ 20 h 56"/>
                  <a:gd name="T64" fmla="*/ 10 w 14"/>
                  <a:gd name="T65" fmla="*/ 20 h 56"/>
                  <a:gd name="T66" fmla="*/ 10 w 14"/>
                  <a:gd name="T67" fmla="*/ 22 h 56"/>
                  <a:gd name="T68" fmla="*/ 10 w 14"/>
                  <a:gd name="T69" fmla="*/ 28 h 56"/>
                  <a:gd name="T70" fmla="*/ 10 w 14"/>
                  <a:gd name="T71" fmla="*/ 28 h 56"/>
                  <a:gd name="T72" fmla="*/ 10 w 14"/>
                  <a:gd name="T73" fmla="*/ 36 h 56"/>
                  <a:gd name="T74" fmla="*/ 10 w 14"/>
                  <a:gd name="T75" fmla="*/ 38 h 56"/>
                  <a:gd name="T76" fmla="*/ 12 w 14"/>
                  <a:gd name="T77" fmla="*/ 40 h 56"/>
                  <a:gd name="T78" fmla="*/ 12 w 14"/>
                  <a:gd name="T79" fmla="*/ 40 h 56"/>
                  <a:gd name="T80" fmla="*/ 12 w 14"/>
                  <a:gd name="T81" fmla="*/ 44 h 56"/>
                  <a:gd name="T82" fmla="*/ 12 w 14"/>
                  <a:gd name="T8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56">
                    <a:moveTo>
                      <a:pt x="12" y="44"/>
                    </a:moveTo>
                    <a:lnTo>
                      <a:pt x="12" y="44"/>
                    </a:lnTo>
                    <a:lnTo>
                      <a:pt x="10" y="52"/>
                    </a:lnTo>
                    <a:lnTo>
                      <a:pt x="6" y="56"/>
                    </a:lnTo>
                    <a:lnTo>
                      <a:pt x="4" y="52"/>
                    </a:lnTo>
                    <a:lnTo>
                      <a:pt x="2" y="44"/>
                    </a:lnTo>
                    <a:lnTo>
                      <a:pt x="2" y="44"/>
                    </a:lnTo>
                    <a:lnTo>
                      <a:pt x="4" y="40"/>
                    </a:lnTo>
                    <a:lnTo>
                      <a:pt x="4" y="36"/>
                    </a:lnTo>
                    <a:lnTo>
                      <a:pt x="4" y="36"/>
                    </a:lnTo>
                    <a:lnTo>
                      <a:pt x="2" y="30"/>
                    </a:lnTo>
                    <a:lnTo>
                      <a:pt x="0" y="24"/>
                    </a:lnTo>
                    <a:lnTo>
                      <a:pt x="0" y="16"/>
                    </a:lnTo>
                    <a:lnTo>
                      <a:pt x="0" y="10"/>
                    </a:lnTo>
                    <a:lnTo>
                      <a:pt x="0" y="10"/>
                    </a:lnTo>
                    <a:lnTo>
                      <a:pt x="0" y="6"/>
                    </a:lnTo>
                    <a:lnTo>
                      <a:pt x="2" y="2"/>
                    </a:lnTo>
                    <a:lnTo>
                      <a:pt x="2" y="2"/>
                    </a:lnTo>
                    <a:lnTo>
                      <a:pt x="2" y="0"/>
                    </a:lnTo>
                    <a:lnTo>
                      <a:pt x="4" y="2"/>
                    </a:lnTo>
                    <a:lnTo>
                      <a:pt x="4" y="8"/>
                    </a:lnTo>
                    <a:lnTo>
                      <a:pt x="4" y="8"/>
                    </a:lnTo>
                    <a:lnTo>
                      <a:pt x="4" y="12"/>
                    </a:lnTo>
                    <a:lnTo>
                      <a:pt x="6" y="12"/>
                    </a:lnTo>
                    <a:lnTo>
                      <a:pt x="8" y="10"/>
                    </a:lnTo>
                    <a:lnTo>
                      <a:pt x="8" y="10"/>
                    </a:lnTo>
                    <a:lnTo>
                      <a:pt x="10" y="6"/>
                    </a:lnTo>
                    <a:lnTo>
                      <a:pt x="12" y="8"/>
                    </a:lnTo>
                    <a:lnTo>
                      <a:pt x="14" y="12"/>
                    </a:lnTo>
                    <a:lnTo>
                      <a:pt x="14" y="18"/>
                    </a:lnTo>
                    <a:lnTo>
                      <a:pt x="14" y="18"/>
                    </a:lnTo>
                    <a:lnTo>
                      <a:pt x="12" y="20"/>
                    </a:lnTo>
                    <a:lnTo>
                      <a:pt x="10" y="20"/>
                    </a:lnTo>
                    <a:lnTo>
                      <a:pt x="10" y="22"/>
                    </a:lnTo>
                    <a:lnTo>
                      <a:pt x="10" y="28"/>
                    </a:lnTo>
                    <a:lnTo>
                      <a:pt x="10" y="28"/>
                    </a:lnTo>
                    <a:lnTo>
                      <a:pt x="10" y="36"/>
                    </a:lnTo>
                    <a:lnTo>
                      <a:pt x="10" y="38"/>
                    </a:lnTo>
                    <a:lnTo>
                      <a:pt x="12" y="40"/>
                    </a:lnTo>
                    <a:lnTo>
                      <a:pt x="12" y="40"/>
                    </a:lnTo>
                    <a:lnTo>
                      <a:pt x="12" y="44"/>
                    </a:lnTo>
                    <a:lnTo>
                      <a:pt x="1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5" name="Freeform 2698">
                <a:extLst>
                  <a:ext uri="{FF2B5EF4-FFF2-40B4-BE49-F238E27FC236}">
                    <a16:creationId xmlns:a16="http://schemas.microsoft.com/office/drawing/2014/main" id="{94F7182B-C7B6-3D93-0BAE-1A6EDC0BD6DB}"/>
                  </a:ext>
                </a:extLst>
              </p:cNvPr>
              <p:cNvSpPr>
                <a:spLocks/>
              </p:cNvSpPr>
              <p:nvPr/>
            </p:nvSpPr>
            <p:spPr bwMode="auto">
              <a:xfrm>
                <a:off x="5712" y="2027"/>
                <a:ext cx="32" cy="22"/>
              </a:xfrm>
              <a:custGeom>
                <a:avLst/>
                <a:gdLst>
                  <a:gd name="T0" fmla="*/ 0 w 32"/>
                  <a:gd name="T1" fmla="*/ 4 h 22"/>
                  <a:gd name="T2" fmla="*/ 0 w 32"/>
                  <a:gd name="T3" fmla="*/ 4 h 22"/>
                  <a:gd name="T4" fmla="*/ 8 w 32"/>
                  <a:gd name="T5" fmla="*/ 0 h 22"/>
                  <a:gd name="T6" fmla="*/ 14 w 32"/>
                  <a:gd name="T7" fmla="*/ 0 h 22"/>
                  <a:gd name="T8" fmla="*/ 20 w 32"/>
                  <a:gd name="T9" fmla="*/ 4 h 22"/>
                  <a:gd name="T10" fmla="*/ 24 w 32"/>
                  <a:gd name="T11" fmla="*/ 10 h 22"/>
                  <a:gd name="T12" fmla="*/ 24 w 32"/>
                  <a:gd name="T13" fmla="*/ 10 h 22"/>
                  <a:gd name="T14" fmla="*/ 26 w 32"/>
                  <a:gd name="T15" fmla="*/ 14 h 22"/>
                  <a:gd name="T16" fmla="*/ 28 w 32"/>
                  <a:gd name="T17" fmla="*/ 14 h 22"/>
                  <a:gd name="T18" fmla="*/ 28 w 32"/>
                  <a:gd name="T19" fmla="*/ 10 h 22"/>
                  <a:gd name="T20" fmla="*/ 28 w 32"/>
                  <a:gd name="T21" fmla="*/ 10 h 22"/>
                  <a:gd name="T22" fmla="*/ 30 w 32"/>
                  <a:gd name="T23" fmla="*/ 4 h 22"/>
                  <a:gd name="T24" fmla="*/ 30 w 32"/>
                  <a:gd name="T25" fmla="*/ 4 h 22"/>
                  <a:gd name="T26" fmla="*/ 32 w 32"/>
                  <a:gd name="T27" fmla="*/ 6 h 22"/>
                  <a:gd name="T28" fmla="*/ 32 w 32"/>
                  <a:gd name="T29" fmla="*/ 6 h 22"/>
                  <a:gd name="T30" fmla="*/ 32 w 32"/>
                  <a:gd name="T31" fmla="*/ 10 h 22"/>
                  <a:gd name="T32" fmla="*/ 32 w 32"/>
                  <a:gd name="T33" fmla="*/ 12 h 22"/>
                  <a:gd name="T34" fmla="*/ 30 w 32"/>
                  <a:gd name="T35" fmla="*/ 18 h 22"/>
                  <a:gd name="T36" fmla="*/ 30 w 32"/>
                  <a:gd name="T37" fmla="*/ 18 h 22"/>
                  <a:gd name="T38" fmla="*/ 28 w 32"/>
                  <a:gd name="T39" fmla="*/ 22 h 22"/>
                  <a:gd name="T40" fmla="*/ 26 w 32"/>
                  <a:gd name="T41" fmla="*/ 22 h 22"/>
                  <a:gd name="T42" fmla="*/ 22 w 32"/>
                  <a:gd name="T43" fmla="*/ 22 h 22"/>
                  <a:gd name="T44" fmla="*/ 20 w 32"/>
                  <a:gd name="T45" fmla="*/ 22 h 22"/>
                  <a:gd name="T46" fmla="*/ 20 w 32"/>
                  <a:gd name="T47" fmla="*/ 22 h 22"/>
                  <a:gd name="T48" fmla="*/ 12 w 32"/>
                  <a:gd name="T49" fmla="*/ 10 h 22"/>
                  <a:gd name="T50" fmla="*/ 6 w 32"/>
                  <a:gd name="T51" fmla="*/ 6 h 22"/>
                  <a:gd name="T52" fmla="*/ 0 w 32"/>
                  <a:gd name="T53" fmla="*/ 4 h 22"/>
                  <a:gd name="T54" fmla="*/ 0 w 32"/>
                  <a:gd name="T5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2">
                    <a:moveTo>
                      <a:pt x="0" y="4"/>
                    </a:moveTo>
                    <a:lnTo>
                      <a:pt x="0" y="4"/>
                    </a:lnTo>
                    <a:lnTo>
                      <a:pt x="8" y="0"/>
                    </a:lnTo>
                    <a:lnTo>
                      <a:pt x="14" y="0"/>
                    </a:lnTo>
                    <a:lnTo>
                      <a:pt x="20" y="4"/>
                    </a:lnTo>
                    <a:lnTo>
                      <a:pt x="24" y="10"/>
                    </a:lnTo>
                    <a:lnTo>
                      <a:pt x="24" y="10"/>
                    </a:lnTo>
                    <a:lnTo>
                      <a:pt x="26" y="14"/>
                    </a:lnTo>
                    <a:lnTo>
                      <a:pt x="28" y="14"/>
                    </a:lnTo>
                    <a:lnTo>
                      <a:pt x="28" y="10"/>
                    </a:lnTo>
                    <a:lnTo>
                      <a:pt x="28" y="10"/>
                    </a:lnTo>
                    <a:lnTo>
                      <a:pt x="30" y="4"/>
                    </a:lnTo>
                    <a:lnTo>
                      <a:pt x="30" y="4"/>
                    </a:lnTo>
                    <a:lnTo>
                      <a:pt x="32" y="6"/>
                    </a:lnTo>
                    <a:lnTo>
                      <a:pt x="32" y="6"/>
                    </a:lnTo>
                    <a:lnTo>
                      <a:pt x="32" y="10"/>
                    </a:lnTo>
                    <a:lnTo>
                      <a:pt x="32" y="12"/>
                    </a:lnTo>
                    <a:lnTo>
                      <a:pt x="30" y="18"/>
                    </a:lnTo>
                    <a:lnTo>
                      <a:pt x="30" y="18"/>
                    </a:lnTo>
                    <a:lnTo>
                      <a:pt x="28" y="22"/>
                    </a:lnTo>
                    <a:lnTo>
                      <a:pt x="26" y="22"/>
                    </a:lnTo>
                    <a:lnTo>
                      <a:pt x="22" y="22"/>
                    </a:lnTo>
                    <a:lnTo>
                      <a:pt x="20" y="22"/>
                    </a:lnTo>
                    <a:lnTo>
                      <a:pt x="20" y="22"/>
                    </a:lnTo>
                    <a:lnTo>
                      <a:pt x="12" y="10"/>
                    </a:lnTo>
                    <a:lnTo>
                      <a:pt x="6"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6" name="Freeform 2699">
                <a:extLst>
                  <a:ext uri="{FF2B5EF4-FFF2-40B4-BE49-F238E27FC236}">
                    <a16:creationId xmlns:a16="http://schemas.microsoft.com/office/drawing/2014/main" id="{0E7614CD-34FB-1B5C-DEAD-C48DE8186CC6}"/>
                  </a:ext>
                </a:extLst>
              </p:cNvPr>
              <p:cNvSpPr>
                <a:spLocks/>
              </p:cNvSpPr>
              <p:nvPr/>
            </p:nvSpPr>
            <p:spPr bwMode="auto">
              <a:xfrm>
                <a:off x="5750" y="2075"/>
                <a:ext cx="8" cy="10"/>
              </a:xfrm>
              <a:custGeom>
                <a:avLst/>
                <a:gdLst>
                  <a:gd name="T0" fmla="*/ 4 w 8"/>
                  <a:gd name="T1" fmla="*/ 10 h 10"/>
                  <a:gd name="T2" fmla="*/ 4 w 8"/>
                  <a:gd name="T3" fmla="*/ 10 h 10"/>
                  <a:gd name="T4" fmla="*/ 0 w 8"/>
                  <a:gd name="T5" fmla="*/ 6 h 10"/>
                  <a:gd name="T6" fmla="*/ 0 w 8"/>
                  <a:gd name="T7" fmla="*/ 6 h 10"/>
                  <a:gd name="T8" fmla="*/ 4 w 8"/>
                  <a:gd name="T9" fmla="*/ 2 h 10"/>
                  <a:gd name="T10" fmla="*/ 8 w 8"/>
                  <a:gd name="T11" fmla="*/ 0 h 10"/>
                  <a:gd name="T12" fmla="*/ 8 w 8"/>
                  <a:gd name="T13" fmla="*/ 0 h 10"/>
                  <a:gd name="T14" fmla="*/ 4 w 8"/>
                  <a:gd name="T15" fmla="*/ 10 h 10"/>
                  <a:gd name="T16" fmla="*/ 4 w 8"/>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4" y="10"/>
                    </a:moveTo>
                    <a:lnTo>
                      <a:pt x="4" y="10"/>
                    </a:lnTo>
                    <a:lnTo>
                      <a:pt x="0" y="6"/>
                    </a:lnTo>
                    <a:lnTo>
                      <a:pt x="0" y="6"/>
                    </a:lnTo>
                    <a:lnTo>
                      <a:pt x="4" y="2"/>
                    </a:lnTo>
                    <a:lnTo>
                      <a:pt x="8" y="0"/>
                    </a:lnTo>
                    <a:lnTo>
                      <a:pt x="8" y="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7" name="Freeform 2700">
                <a:extLst>
                  <a:ext uri="{FF2B5EF4-FFF2-40B4-BE49-F238E27FC236}">
                    <a16:creationId xmlns:a16="http://schemas.microsoft.com/office/drawing/2014/main" id="{98D2006E-064D-34EB-4CA2-5F30F1C185CF}"/>
                  </a:ext>
                </a:extLst>
              </p:cNvPr>
              <p:cNvSpPr>
                <a:spLocks/>
              </p:cNvSpPr>
              <p:nvPr/>
            </p:nvSpPr>
            <p:spPr bwMode="auto">
              <a:xfrm>
                <a:off x="5714" y="2079"/>
                <a:ext cx="6" cy="8"/>
              </a:xfrm>
              <a:custGeom>
                <a:avLst/>
                <a:gdLst>
                  <a:gd name="T0" fmla="*/ 0 w 6"/>
                  <a:gd name="T1" fmla="*/ 2 h 8"/>
                  <a:gd name="T2" fmla="*/ 0 w 6"/>
                  <a:gd name="T3" fmla="*/ 2 h 8"/>
                  <a:gd name="T4" fmla="*/ 2 w 6"/>
                  <a:gd name="T5" fmla="*/ 0 h 8"/>
                  <a:gd name="T6" fmla="*/ 4 w 6"/>
                  <a:gd name="T7" fmla="*/ 0 h 8"/>
                  <a:gd name="T8" fmla="*/ 6 w 6"/>
                  <a:gd name="T9" fmla="*/ 6 h 8"/>
                  <a:gd name="T10" fmla="*/ 6 w 6"/>
                  <a:gd name="T11" fmla="*/ 6 h 8"/>
                  <a:gd name="T12" fmla="*/ 4 w 6"/>
                  <a:gd name="T13" fmla="*/ 8 h 8"/>
                  <a:gd name="T14" fmla="*/ 2 w 6"/>
                  <a:gd name="T15" fmla="*/ 6 h 8"/>
                  <a:gd name="T16" fmla="*/ 0 w 6"/>
                  <a:gd name="T17" fmla="*/ 2 h 8"/>
                  <a:gd name="T18" fmla="*/ 0 w 6"/>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2"/>
                    </a:moveTo>
                    <a:lnTo>
                      <a:pt x="0" y="2"/>
                    </a:lnTo>
                    <a:lnTo>
                      <a:pt x="2" y="0"/>
                    </a:lnTo>
                    <a:lnTo>
                      <a:pt x="4" y="0"/>
                    </a:lnTo>
                    <a:lnTo>
                      <a:pt x="6" y="6"/>
                    </a:lnTo>
                    <a:lnTo>
                      <a:pt x="6" y="6"/>
                    </a:lnTo>
                    <a:lnTo>
                      <a:pt x="4" y="8"/>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8" name="Freeform 2701">
                <a:extLst>
                  <a:ext uri="{FF2B5EF4-FFF2-40B4-BE49-F238E27FC236}">
                    <a16:creationId xmlns:a16="http://schemas.microsoft.com/office/drawing/2014/main" id="{FFD52281-545C-E9B0-A493-8DE3EB4FAC60}"/>
                  </a:ext>
                </a:extLst>
              </p:cNvPr>
              <p:cNvSpPr>
                <a:spLocks/>
              </p:cNvSpPr>
              <p:nvPr/>
            </p:nvSpPr>
            <p:spPr bwMode="auto">
              <a:xfrm>
                <a:off x="5740" y="2093"/>
                <a:ext cx="6" cy="8"/>
              </a:xfrm>
              <a:custGeom>
                <a:avLst/>
                <a:gdLst>
                  <a:gd name="T0" fmla="*/ 6 w 6"/>
                  <a:gd name="T1" fmla="*/ 8 h 8"/>
                  <a:gd name="T2" fmla="*/ 6 w 6"/>
                  <a:gd name="T3" fmla="*/ 8 h 8"/>
                  <a:gd name="T4" fmla="*/ 2 w 6"/>
                  <a:gd name="T5" fmla="*/ 8 h 8"/>
                  <a:gd name="T6" fmla="*/ 0 w 6"/>
                  <a:gd name="T7" fmla="*/ 6 h 8"/>
                  <a:gd name="T8" fmla="*/ 0 w 6"/>
                  <a:gd name="T9" fmla="*/ 0 h 8"/>
                  <a:gd name="T10" fmla="*/ 0 w 6"/>
                  <a:gd name="T11" fmla="*/ 0 h 8"/>
                  <a:gd name="T12" fmla="*/ 6 w 6"/>
                  <a:gd name="T13" fmla="*/ 8 h 8"/>
                  <a:gd name="T14" fmla="*/ 6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8"/>
                    </a:moveTo>
                    <a:lnTo>
                      <a:pt x="6" y="8"/>
                    </a:lnTo>
                    <a:lnTo>
                      <a:pt x="2" y="8"/>
                    </a:lnTo>
                    <a:lnTo>
                      <a:pt x="0" y="6"/>
                    </a:lnTo>
                    <a:lnTo>
                      <a:pt x="0" y="0"/>
                    </a:lnTo>
                    <a:lnTo>
                      <a:pt x="0" y="0"/>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9" name="Freeform 2702">
                <a:extLst>
                  <a:ext uri="{FF2B5EF4-FFF2-40B4-BE49-F238E27FC236}">
                    <a16:creationId xmlns:a16="http://schemas.microsoft.com/office/drawing/2014/main" id="{3ACDA539-BE30-F933-D6FA-51468149C6C1}"/>
                  </a:ext>
                </a:extLst>
              </p:cNvPr>
              <p:cNvSpPr>
                <a:spLocks/>
              </p:cNvSpPr>
              <p:nvPr/>
            </p:nvSpPr>
            <p:spPr bwMode="auto">
              <a:xfrm>
                <a:off x="5620" y="1866"/>
                <a:ext cx="12" cy="28"/>
              </a:xfrm>
              <a:custGeom>
                <a:avLst/>
                <a:gdLst>
                  <a:gd name="T0" fmla="*/ 0 w 12"/>
                  <a:gd name="T1" fmla="*/ 16 h 28"/>
                  <a:gd name="T2" fmla="*/ 0 w 12"/>
                  <a:gd name="T3" fmla="*/ 16 h 28"/>
                  <a:gd name="T4" fmla="*/ 6 w 12"/>
                  <a:gd name="T5" fmla="*/ 16 h 28"/>
                  <a:gd name="T6" fmla="*/ 6 w 12"/>
                  <a:gd name="T7" fmla="*/ 16 h 28"/>
                  <a:gd name="T8" fmla="*/ 6 w 12"/>
                  <a:gd name="T9" fmla="*/ 12 h 28"/>
                  <a:gd name="T10" fmla="*/ 4 w 12"/>
                  <a:gd name="T11" fmla="*/ 8 h 28"/>
                  <a:gd name="T12" fmla="*/ 2 w 12"/>
                  <a:gd name="T13" fmla="*/ 6 h 28"/>
                  <a:gd name="T14" fmla="*/ 0 w 12"/>
                  <a:gd name="T15" fmla="*/ 2 h 28"/>
                  <a:gd name="T16" fmla="*/ 0 w 12"/>
                  <a:gd name="T17" fmla="*/ 2 h 28"/>
                  <a:gd name="T18" fmla="*/ 8 w 12"/>
                  <a:gd name="T19" fmla="*/ 2 h 28"/>
                  <a:gd name="T20" fmla="*/ 8 w 12"/>
                  <a:gd name="T21" fmla="*/ 2 h 28"/>
                  <a:gd name="T22" fmla="*/ 10 w 12"/>
                  <a:gd name="T23" fmla="*/ 0 h 28"/>
                  <a:gd name="T24" fmla="*/ 10 w 12"/>
                  <a:gd name="T25" fmla="*/ 2 h 28"/>
                  <a:gd name="T26" fmla="*/ 10 w 12"/>
                  <a:gd name="T27" fmla="*/ 2 h 28"/>
                  <a:gd name="T28" fmla="*/ 10 w 12"/>
                  <a:gd name="T29" fmla="*/ 8 h 28"/>
                  <a:gd name="T30" fmla="*/ 10 w 12"/>
                  <a:gd name="T31" fmla="*/ 16 h 28"/>
                  <a:gd name="T32" fmla="*/ 10 w 12"/>
                  <a:gd name="T33" fmla="*/ 22 h 28"/>
                  <a:gd name="T34" fmla="*/ 12 w 12"/>
                  <a:gd name="T35" fmla="*/ 28 h 28"/>
                  <a:gd name="T36" fmla="*/ 12 w 12"/>
                  <a:gd name="T37" fmla="*/ 28 h 28"/>
                  <a:gd name="T38" fmla="*/ 8 w 12"/>
                  <a:gd name="T39" fmla="*/ 28 h 28"/>
                  <a:gd name="T40" fmla="*/ 6 w 12"/>
                  <a:gd name="T41" fmla="*/ 26 h 28"/>
                  <a:gd name="T42" fmla="*/ 0 w 12"/>
                  <a:gd name="T43" fmla="*/ 16 h 28"/>
                  <a:gd name="T44" fmla="*/ 0 w 12"/>
                  <a:gd name="T4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8">
                    <a:moveTo>
                      <a:pt x="0" y="16"/>
                    </a:moveTo>
                    <a:lnTo>
                      <a:pt x="0" y="16"/>
                    </a:lnTo>
                    <a:lnTo>
                      <a:pt x="6" y="16"/>
                    </a:lnTo>
                    <a:lnTo>
                      <a:pt x="6" y="16"/>
                    </a:lnTo>
                    <a:lnTo>
                      <a:pt x="6" y="12"/>
                    </a:lnTo>
                    <a:lnTo>
                      <a:pt x="4" y="8"/>
                    </a:lnTo>
                    <a:lnTo>
                      <a:pt x="2" y="6"/>
                    </a:lnTo>
                    <a:lnTo>
                      <a:pt x="0" y="2"/>
                    </a:lnTo>
                    <a:lnTo>
                      <a:pt x="0" y="2"/>
                    </a:lnTo>
                    <a:lnTo>
                      <a:pt x="8" y="2"/>
                    </a:lnTo>
                    <a:lnTo>
                      <a:pt x="8" y="2"/>
                    </a:lnTo>
                    <a:lnTo>
                      <a:pt x="10" y="0"/>
                    </a:lnTo>
                    <a:lnTo>
                      <a:pt x="10" y="2"/>
                    </a:lnTo>
                    <a:lnTo>
                      <a:pt x="10" y="2"/>
                    </a:lnTo>
                    <a:lnTo>
                      <a:pt x="10" y="8"/>
                    </a:lnTo>
                    <a:lnTo>
                      <a:pt x="10" y="16"/>
                    </a:lnTo>
                    <a:lnTo>
                      <a:pt x="10" y="22"/>
                    </a:lnTo>
                    <a:lnTo>
                      <a:pt x="12" y="28"/>
                    </a:lnTo>
                    <a:lnTo>
                      <a:pt x="12" y="28"/>
                    </a:lnTo>
                    <a:lnTo>
                      <a:pt x="8" y="28"/>
                    </a:lnTo>
                    <a:lnTo>
                      <a:pt x="6" y="2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0" name="Freeform 2703">
                <a:extLst>
                  <a:ext uri="{FF2B5EF4-FFF2-40B4-BE49-F238E27FC236}">
                    <a16:creationId xmlns:a16="http://schemas.microsoft.com/office/drawing/2014/main" id="{6CE1BAC1-A97E-DF98-C7D5-FD88A2A5F5B2}"/>
                  </a:ext>
                </a:extLst>
              </p:cNvPr>
              <p:cNvSpPr>
                <a:spLocks/>
              </p:cNvSpPr>
              <p:nvPr/>
            </p:nvSpPr>
            <p:spPr bwMode="auto">
              <a:xfrm>
                <a:off x="5626" y="1856"/>
                <a:ext cx="18" cy="28"/>
              </a:xfrm>
              <a:custGeom>
                <a:avLst/>
                <a:gdLst>
                  <a:gd name="T0" fmla="*/ 4 w 18"/>
                  <a:gd name="T1" fmla="*/ 12 h 28"/>
                  <a:gd name="T2" fmla="*/ 4 w 18"/>
                  <a:gd name="T3" fmla="*/ 12 h 28"/>
                  <a:gd name="T4" fmla="*/ 2 w 18"/>
                  <a:gd name="T5" fmla="*/ 12 h 28"/>
                  <a:gd name="T6" fmla="*/ 2 w 18"/>
                  <a:gd name="T7" fmla="*/ 12 h 28"/>
                  <a:gd name="T8" fmla="*/ 2 w 18"/>
                  <a:gd name="T9" fmla="*/ 8 h 28"/>
                  <a:gd name="T10" fmla="*/ 0 w 18"/>
                  <a:gd name="T11" fmla="*/ 0 h 28"/>
                  <a:gd name="T12" fmla="*/ 0 w 18"/>
                  <a:gd name="T13" fmla="*/ 0 h 28"/>
                  <a:gd name="T14" fmla="*/ 2 w 18"/>
                  <a:gd name="T15" fmla="*/ 2 h 28"/>
                  <a:gd name="T16" fmla="*/ 6 w 18"/>
                  <a:gd name="T17" fmla="*/ 4 h 28"/>
                  <a:gd name="T18" fmla="*/ 10 w 18"/>
                  <a:gd name="T19" fmla="*/ 10 h 28"/>
                  <a:gd name="T20" fmla="*/ 18 w 18"/>
                  <a:gd name="T21" fmla="*/ 26 h 28"/>
                  <a:gd name="T22" fmla="*/ 18 w 18"/>
                  <a:gd name="T23" fmla="*/ 26 h 28"/>
                  <a:gd name="T24" fmla="*/ 16 w 18"/>
                  <a:gd name="T25" fmla="*/ 28 h 28"/>
                  <a:gd name="T26" fmla="*/ 14 w 18"/>
                  <a:gd name="T27" fmla="*/ 26 h 28"/>
                  <a:gd name="T28" fmla="*/ 10 w 18"/>
                  <a:gd name="T29" fmla="*/ 22 h 28"/>
                  <a:gd name="T30" fmla="*/ 8 w 18"/>
                  <a:gd name="T31" fmla="*/ 16 h 28"/>
                  <a:gd name="T32" fmla="*/ 6 w 18"/>
                  <a:gd name="T33" fmla="*/ 12 h 28"/>
                  <a:gd name="T34" fmla="*/ 4 w 18"/>
                  <a:gd name="T35" fmla="*/ 12 h 28"/>
                  <a:gd name="T36" fmla="*/ 4 w 18"/>
                  <a:gd name="T37"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8">
                    <a:moveTo>
                      <a:pt x="4" y="12"/>
                    </a:moveTo>
                    <a:lnTo>
                      <a:pt x="4" y="12"/>
                    </a:lnTo>
                    <a:lnTo>
                      <a:pt x="2" y="12"/>
                    </a:lnTo>
                    <a:lnTo>
                      <a:pt x="2" y="12"/>
                    </a:lnTo>
                    <a:lnTo>
                      <a:pt x="2" y="8"/>
                    </a:lnTo>
                    <a:lnTo>
                      <a:pt x="0" y="0"/>
                    </a:lnTo>
                    <a:lnTo>
                      <a:pt x="0" y="0"/>
                    </a:lnTo>
                    <a:lnTo>
                      <a:pt x="2" y="2"/>
                    </a:lnTo>
                    <a:lnTo>
                      <a:pt x="6" y="4"/>
                    </a:lnTo>
                    <a:lnTo>
                      <a:pt x="10" y="10"/>
                    </a:lnTo>
                    <a:lnTo>
                      <a:pt x="18" y="26"/>
                    </a:lnTo>
                    <a:lnTo>
                      <a:pt x="18" y="26"/>
                    </a:lnTo>
                    <a:lnTo>
                      <a:pt x="16" y="28"/>
                    </a:lnTo>
                    <a:lnTo>
                      <a:pt x="14" y="26"/>
                    </a:lnTo>
                    <a:lnTo>
                      <a:pt x="10" y="22"/>
                    </a:lnTo>
                    <a:lnTo>
                      <a:pt x="8" y="16"/>
                    </a:lnTo>
                    <a:lnTo>
                      <a:pt x="6" y="12"/>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1" name="Freeform 2704">
                <a:extLst>
                  <a:ext uri="{FF2B5EF4-FFF2-40B4-BE49-F238E27FC236}">
                    <a16:creationId xmlns:a16="http://schemas.microsoft.com/office/drawing/2014/main" id="{DFC5F07C-8743-0558-A0FD-11A820159799}"/>
                  </a:ext>
                </a:extLst>
              </p:cNvPr>
              <p:cNvSpPr>
                <a:spLocks/>
              </p:cNvSpPr>
              <p:nvPr/>
            </p:nvSpPr>
            <p:spPr bwMode="auto">
              <a:xfrm>
                <a:off x="5654" y="2095"/>
                <a:ext cx="12" cy="10"/>
              </a:xfrm>
              <a:custGeom>
                <a:avLst/>
                <a:gdLst>
                  <a:gd name="T0" fmla="*/ 12 w 12"/>
                  <a:gd name="T1" fmla="*/ 2 h 10"/>
                  <a:gd name="T2" fmla="*/ 12 w 12"/>
                  <a:gd name="T3" fmla="*/ 2 h 10"/>
                  <a:gd name="T4" fmla="*/ 6 w 12"/>
                  <a:gd name="T5" fmla="*/ 10 h 10"/>
                  <a:gd name="T6" fmla="*/ 6 w 12"/>
                  <a:gd name="T7" fmla="*/ 10 h 10"/>
                  <a:gd name="T8" fmla="*/ 4 w 12"/>
                  <a:gd name="T9" fmla="*/ 6 h 10"/>
                  <a:gd name="T10" fmla="*/ 0 w 12"/>
                  <a:gd name="T11" fmla="*/ 0 h 10"/>
                  <a:gd name="T12" fmla="*/ 0 w 12"/>
                  <a:gd name="T13" fmla="*/ 0 h 10"/>
                  <a:gd name="T14" fmla="*/ 12 w 12"/>
                  <a:gd name="T15" fmla="*/ 2 h 10"/>
                  <a:gd name="T16" fmla="*/ 12 w 12"/>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12" y="2"/>
                    </a:moveTo>
                    <a:lnTo>
                      <a:pt x="12" y="2"/>
                    </a:lnTo>
                    <a:lnTo>
                      <a:pt x="6" y="10"/>
                    </a:lnTo>
                    <a:lnTo>
                      <a:pt x="6" y="10"/>
                    </a:lnTo>
                    <a:lnTo>
                      <a:pt x="4" y="6"/>
                    </a:lnTo>
                    <a:lnTo>
                      <a:pt x="0" y="0"/>
                    </a:lnTo>
                    <a:lnTo>
                      <a:pt x="0" y="0"/>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2" name="Freeform 2705">
                <a:extLst>
                  <a:ext uri="{FF2B5EF4-FFF2-40B4-BE49-F238E27FC236}">
                    <a16:creationId xmlns:a16="http://schemas.microsoft.com/office/drawing/2014/main" id="{C7B8AA54-53DE-5216-0A51-8833A3C7F0A6}"/>
                  </a:ext>
                </a:extLst>
              </p:cNvPr>
              <p:cNvSpPr>
                <a:spLocks/>
              </p:cNvSpPr>
              <p:nvPr/>
            </p:nvSpPr>
            <p:spPr bwMode="auto">
              <a:xfrm>
                <a:off x="5670" y="2089"/>
                <a:ext cx="10" cy="10"/>
              </a:xfrm>
              <a:custGeom>
                <a:avLst/>
                <a:gdLst>
                  <a:gd name="T0" fmla="*/ 2 w 10"/>
                  <a:gd name="T1" fmla="*/ 0 h 10"/>
                  <a:gd name="T2" fmla="*/ 2 w 10"/>
                  <a:gd name="T3" fmla="*/ 0 h 10"/>
                  <a:gd name="T4" fmla="*/ 4 w 10"/>
                  <a:gd name="T5" fmla="*/ 0 h 10"/>
                  <a:gd name="T6" fmla="*/ 6 w 10"/>
                  <a:gd name="T7" fmla="*/ 0 h 10"/>
                  <a:gd name="T8" fmla="*/ 8 w 10"/>
                  <a:gd name="T9" fmla="*/ 2 h 10"/>
                  <a:gd name="T10" fmla="*/ 10 w 10"/>
                  <a:gd name="T11" fmla="*/ 8 h 10"/>
                  <a:gd name="T12" fmla="*/ 10 w 10"/>
                  <a:gd name="T13" fmla="*/ 8 h 10"/>
                  <a:gd name="T14" fmla="*/ 8 w 10"/>
                  <a:gd name="T15" fmla="*/ 10 h 10"/>
                  <a:gd name="T16" fmla="*/ 8 w 10"/>
                  <a:gd name="T17" fmla="*/ 10 h 10"/>
                  <a:gd name="T18" fmla="*/ 6 w 10"/>
                  <a:gd name="T19" fmla="*/ 10 h 10"/>
                  <a:gd name="T20" fmla="*/ 4 w 10"/>
                  <a:gd name="T21" fmla="*/ 10 h 10"/>
                  <a:gd name="T22" fmla="*/ 2 w 10"/>
                  <a:gd name="T23" fmla="*/ 4 h 10"/>
                  <a:gd name="T24" fmla="*/ 0 w 10"/>
                  <a:gd name="T25" fmla="*/ 4 h 10"/>
                  <a:gd name="T26" fmla="*/ 0 w 10"/>
                  <a:gd name="T27" fmla="*/ 4 h 10"/>
                  <a:gd name="T28" fmla="*/ 0 w 10"/>
                  <a:gd name="T29" fmla="*/ 2 h 10"/>
                  <a:gd name="T30" fmla="*/ 0 w 10"/>
                  <a:gd name="T31" fmla="*/ 2 h 10"/>
                  <a:gd name="T32" fmla="*/ 0 w 10"/>
                  <a:gd name="T33" fmla="*/ 0 h 10"/>
                  <a:gd name="T34" fmla="*/ 0 w 10"/>
                  <a:gd name="T35" fmla="*/ 0 h 10"/>
                  <a:gd name="T36" fmla="*/ 2 w 10"/>
                  <a:gd name="T37" fmla="*/ 0 h 10"/>
                  <a:gd name="T38" fmla="*/ 2 w 10"/>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0">
                    <a:moveTo>
                      <a:pt x="2" y="0"/>
                    </a:moveTo>
                    <a:lnTo>
                      <a:pt x="2" y="0"/>
                    </a:lnTo>
                    <a:lnTo>
                      <a:pt x="4" y="0"/>
                    </a:lnTo>
                    <a:lnTo>
                      <a:pt x="6" y="0"/>
                    </a:lnTo>
                    <a:lnTo>
                      <a:pt x="8" y="2"/>
                    </a:lnTo>
                    <a:lnTo>
                      <a:pt x="10" y="8"/>
                    </a:lnTo>
                    <a:lnTo>
                      <a:pt x="10" y="8"/>
                    </a:lnTo>
                    <a:lnTo>
                      <a:pt x="8" y="10"/>
                    </a:lnTo>
                    <a:lnTo>
                      <a:pt x="8" y="10"/>
                    </a:lnTo>
                    <a:lnTo>
                      <a:pt x="6" y="10"/>
                    </a:lnTo>
                    <a:lnTo>
                      <a:pt x="4" y="10"/>
                    </a:lnTo>
                    <a:lnTo>
                      <a:pt x="2" y="4"/>
                    </a:lnTo>
                    <a:lnTo>
                      <a:pt x="0" y="4"/>
                    </a:lnTo>
                    <a:lnTo>
                      <a:pt x="0" y="4"/>
                    </a:lnTo>
                    <a:lnTo>
                      <a:pt x="0" y="2"/>
                    </a:lnTo>
                    <a:lnTo>
                      <a:pt x="0" y="2"/>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3" name="Freeform 2706">
                <a:extLst>
                  <a:ext uri="{FF2B5EF4-FFF2-40B4-BE49-F238E27FC236}">
                    <a16:creationId xmlns:a16="http://schemas.microsoft.com/office/drawing/2014/main" id="{F537CFED-71A4-F783-842A-88D55497D310}"/>
                  </a:ext>
                </a:extLst>
              </p:cNvPr>
              <p:cNvSpPr>
                <a:spLocks/>
              </p:cNvSpPr>
              <p:nvPr/>
            </p:nvSpPr>
            <p:spPr bwMode="auto">
              <a:xfrm>
                <a:off x="5666" y="2089"/>
                <a:ext cx="4" cy="8"/>
              </a:xfrm>
              <a:custGeom>
                <a:avLst/>
                <a:gdLst>
                  <a:gd name="T0" fmla="*/ 4 w 4"/>
                  <a:gd name="T1" fmla="*/ 0 h 8"/>
                  <a:gd name="T2" fmla="*/ 4 w 4"/>
                  <a:gd name="T3" fmla="*/ 0 h 8"/>
                  <a:gd name="T4" fmla="*/ 4 w 4"/>
                  <a:gd name="T5" fmla="*/ 4 h 8"/>
                  <a:gd name="T6" fmla="*/ 4 w 4"/>
                  <a:gd name="T7" fmla="*/ 4 h 8"/>
                  <a:gd name="T8" fmla="*/ 0 w 4"/>
                  <a:gd name="T9" fmla="*/ 8 h 8"/>
                  <a:gd name="T10" fmla="*/ 0 w 4"/>
                  <a:gd name="T11" fmla="*/ 8 h 8"/>
                  <a:gd name="T12" fmla="*/ 0 w 4"/>
                  <a:gd name="T13" fmla="*/ 2 h 8"/>
                  <a:gd name="T14" fmla="*/ 2 w 4"/>
                  <a:gd name="T15" fmla="*/ 0 h 8"/>
                  <a:gd name="T16" fmla="*/ 4 w 4"/>
                  <a:gd name="T17" fmla="*/ 0 h 8"/>
                  <a:gd name="T18" fmla="*/ 4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0"/>
                    </a:moveTo>
                    <a:lnTo>
                      <a:pt x="4" y="0"/>
                    </a:lnTo>
                    <a:lnTo>
                      <a:pt x="4" y="4"/>
                    </a:lnTo>
                    <a:lnTo>
                      <a:pt x="4" y="4"/>
                    </a:lnTo>
                    <a:lnTo>
                      <a:pt x="0" y="8"/>
                    </a:lnTo>
                    <a:lnTo>
                      <a:pt x="0" y="8"/>
                    </a:lnTo>
                    <a:lnTo>
                      <a:pt x="0"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4" name="Freeform 2707">
                <a:extLst>
                  <a:ext uri="{FF2B5EF4-FFF2-40B4-BE49-F238E27FC236}">
                    <a16:creationId xmlns:a16="http://schemas.microsoft.com/office/drawing/2014/main" id="{2CC026FE-A818-BF68-D57F-C77CE8DAC914}"/>
                  </a:ext>
                </a:extLst>
              </p:cNvPr>
              <p:cNvSpPr>
                <a:spLocks/>
              </p:cNvSpPr>
              <p:nvPr/>
            </p:nvSpPr>
            <p:spPr bwMode="auto">
              <a:xfrm>
                <a:off x="5682" y="2079"/>
                <a:ext cx="26" cy="28"/>
              </a:xfrm>
              <a:custGeom>
                <a:avLst/>
                <a:gdLst>
                  <a:gd name="T0" fmla="*/ 0 w 26"/>
                  <a:gd name="T1" fmla="*/ 18 h 28"/>
                  <a:gd name="T2" fmla="*/ 0 w 26"/>
                  <a:gd name="T3" fmla="*/ 18 h 28"/>
                  <a:gd name="T4" fmla="*/ 4 w 26"/>
                  <a:gd name="T5" fmla="*/ 6 h 28"/>
                  <a:gd name="T6" fmla="*/ 6 w 26"/>
                  <a:gd name="T7" fmla="*/ 0 h 28"/>
                  <a:gd name="T8" fmla="*/ 8 w 26"/>
                  <a:gd name="T9" fmla="*/ 0 h 28"/>
                  <a:gd name="T10" fmla="*/ 10 w 26"/>
                  <a:gd name="T11" fmla="*/ 0 h 28"/>
                  <a:gd name="T12" fmla="*/ 16 w 26"/>
                  <a:gd name="T13" fmla="*/ 4 h 28"/>
                  <a:gd name="T14" fmla="*/ 16 w 26"/>
                  <a:gd name="T15" fmla="*/ 4 h 28"/>
                  <a:gd name="T16" fmla="*/ 22 w 26"/>
                  <a:gd name="T17" fmla="*/ 10 h 28"/>
                  <a:gd name="T18" fmla="*/ 24 w 26"/>
                  <a:gd name="T19" fmla="*/ 16 h 28"/>
                  <a:gd name="T20" fmla="*/ 26 w 26"/>
                  <a:gd name="T21" fmla="*/ 26 h 28"/>
                  <a:gd name="T22" fmla="*/ 26 w 26"/>
                  <a:gd name="T23" fmla="*/ 26 h 28"/>
                  <a:gd name="T24" fmla="*/ 26 w 26"/>
                  <a:gd name="T25" fmla="*/ 26 h 28"/>
                  <a:gd name="T26" fmla="*/ 24 w 26"/>
                  <a:gd name="T27" fmla="*/ 28 h 28"/>
                  <a:gd name="T28" fmla="*/ 22 w 26"/>
                  <a:gd name="T29" fmla="*/ 24 h 28"/>
                  <a:gd name="T30" fmla="*/ 22 w 26"/>
                  <a:gd name="T31" fmla="*/ 24 h 28"/>
                  <a:gd name="T32" fmla="*/ 18 w 26"/>
                  <a:gd name="T33" fmla="*/ 18 h 28"/>
                  <a:gd name="T34" fmla="*/ 14 w 26"/>
                  <a:gd name="T35" fmla="*/ 16 h 28"/>
                  <a:gd name="T36" fmla="*/ 10 w 26"/>
                  <a:gd name="T37" fmla="*/ 16 h 28"/>
                  <a:gd name="T38" fmla="*/ 4 w 26"/>
                  <a:gd name="T39" fmla="*/ 18 h 28"/>
                  <a:gd name="T40" fmla="*/ 4 w 26"/>
                  <a:gd name="T41" fmla="*/ 18 h 28"/>
                  <a:gd name="T42" fmla="*/ 4 w 26"/>
                  <a:gd name="T43" fmla="*/ 18 h 28"/>
                  <a:gd name="T44" fmla="*/ 2 w 26"/>
                  <a:gd name="T45" fmla="*/ 20 h 28"/>
                  <a:gd name="T46" fmla="*/ 0 w 26"/>
                  <a:gd name="T47" fmla="*/ 18 h 28"/>
                  <a:gd name="T48" fmla="*/ 0 w 26"/>
                  <a:gd name="T4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8">
                    <a:moveTo>
                      <a:pt x="0" y="18"/>
                    </a:moveTo>
                    <a:lnTo>
                      <a:pt x="0" y="18"/>
                    </a:lnTo>
                    <a:lnTo>
                      <a:pt x="4" y="6"/>
                    </a:lnTo>
                    <a:lnTo>
                      <a:pt x="6" y="0"/>
                    </a:lnTo>
                    <a:lnTo>
                      <a:pt x="8" y="0"/>
                    </a:lnTo>
                    <a:lnTo>
                      <a:pt x="10" y="0"/>
                    </a:lnTo>
                    <a:lnTo>
                      <a:pt x="16" y="4"/>
                    </a:lnTo>
                    <a:lnTo>
                      <a:pt x="16" y="4"/>
                    </a:lnTo>
                    <a:lnTo>
                      <a:pt x="22" y="10"/>
                    </a:lnTo>
                    <a:lnTo>
                      <a:pt x="24" y="16"/>
                    </a:lnTo>
                    <a:lnTo>
                      <a:pt x="26" y="26"/>
                    </a:lnTo>
                    <a:lnTo>
                      <a:pt x="26" y="26"/>
                    </a:lnTo>
                    <a:lnTo>
                      <a:pt x="26" y="26"/>
                    </a:lnTo>
                    <a:lnTo>
                      <a:pt x="24" y="28"/>
                    </a:lnTo>
                    <a:lnTo>
                      <a:pt x="22" y="24"/>
                    </a:lnTo>
                    <a:lnTo>
                      <a:pt x="22" y="24"/>
                    </a:lnTo>
                    <a:lnTo>
                      <a:pt x="18" y="18"/>
                    </a:lnTo>
                    <a:lnTo>
                      <a:pt x="14" y="16"/>
                    </a:lnTo>
                    <a:lnTo>
                      <a:pt x="10" y="16"/>
                    </a:lnTo>
                    <a:lnTo>
                      <a:pt x="4" y="18"/>
                    </a:lnTo>
                    <a:lnTo>
                      <a:pt x="4" y="18"/>
                    </a:lnTo>
                    <a:lnTo>
                      <a:pt x="4" y="18"/>
                    </a:lnTo>
                    <a:lnTo>
                      <a:pt x="2"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5" name="Freeform 2708">
                <a:extLst>
                  <a:ext uri="{FF2B5EF4-FFF2-40B4-BE49-F238E27FC236}">
                    <a16:creationId xmlns:a16="http://schemas.microsoft.com/office/drawing/2014/main" id="{5E3EDC7F-0AAE-B160-18A1-7D308C53FEC3}"/>
                  </a:ext>
                </a:extLst>
              </p:cNvPr>
              <p:cNvSpPr>
                <a:spLocks/>
              </p:cNvSpPr>
              <p:nvPr/>
            </p:nvSpPr>
            <p:spPr bwMode="auto">
              <a:xfrm>
                <a:off x="5680" y="2097"/>
                <a:ext cx="16" cy="22"/>
              </a:xfrm>
              <a:custGeom>
                <a:avLst/>
                <a:gdLst>
                  <a:gd name="T0" fmla="*/ 2 w 16"/>
                  <a:gd name="T1" fmla="*/ 0 h 22"/>
                  <a:gd name="T2" fmla="*/ 2 w 16"/>
                  <a:gd name="T3" fmla="*/ 0 h 22"/>
                  <a:gd name="T4" fmla="*/ 6 w 16"/>
                  <a:gd name="T5" fmla="*/ 0 h 22"/>
                  <a:gd name="T6" fmla="*/ 6 w 16"/>
                  <a:gd name="T7" fmla="*/ 0 h 22"/>
                  <a:gd name="T8" fmla="*/ 8 w 16"/>
                  <a:gd name="T9" fmla="*/ 10 h 22"/>
                  <a:gd name="T10" fmla="*/ 10 w 16"/>
                  <a:gd name="T11" fmla="*/ 14 h 22"/>
                  <a:gd name="T12" fmla="*/ 12 w 16"/>
                  <a:gd name="T13" fmla="*/ 16 h 22"/>
                  <a:gd name="T14" fmla="*/ 16 w 16"/>
                  <a:gd name="T15" fmla="*/ 18 h 22"/>
                  <a:gd name="T16" fmla="*/ 16 w 16"/>
                  <a:gd name="T17" fmla="*/ 18 h 22"/>
                  <a:gd name="T18" fmla="*/ 12 w 16"/>
                  <a:gd name="T19" fmla="*/ 20 h 22"/>
                  <a:gd name="T20" fmla="*/ 8 w 16"/>
                  <a:gd name="T21" fmla="*/ 22 h 22"/>
                  <a:gd name="T22" fmla="*/ 2 w 16"/>
                  <a:gd name="T23" fmla="*/ 22 h 22"/>
                  <a:gd name="T24" fmla="*/ 2 w 16"/>
                  <a:gd name="T25" fmla="*/ 22 h 22"/>
                  <a:gd name="T26" fmla="*/ 0 w 16"/>
                  <a:gd name="T27" fmla="*/ 12 h 22"/>
                  <a:gd name="T28" fmla="*/ 0 w 16"/>
                  <a:gd name="T29" fmla="*/ 0 h 22"/>
                  <a:gd name="T30" fmla="*/ 0 w 16"/>
                  <a:gd name="T31" fmla="*/ 0 h 22"/>
                  <a:gd name="T32" fmla="*/ 0 w 16"/>
                  <a:gd name="T33" fmla="*/ 0 h 22"/>
                  <a:gd name="T34" fmla="*/ 0 w 16"/>
                  <a:gd name="T35" fmla="*/ 0 h 22"/>
                  <a:gd name="T36" fmla="*/ 2 w 16"/>
                  <a:gd name="T37" fmla="*/ 0 h 22"/>
                  <a:gd name="T38" fmla="*/ 2 w 1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2">
                    <a:moveTo>
                      <a:pt x="2" y="0"/>
                    </a:moveTo>
                    <a:lnTo>
                      <a:pt x="2" y="0"/>
                    </a:lnTo>
                    <a:lnTo>
                      <a:pt x="6" y="0"/>
                    </a:lnTo>
                    <a:lnTo>
                      <a:pt x="6" y="0"/>
                    </a:lnTo>
                    <a:lnTo>
                      <a:pt x="8" y="10"/>
                    </a:lnTo>
                    <a:lnTo>
                      <a:pt x="10" y="14"/>
                    </a:lnTo>
                    <a:lnTo>
                      <a:pt x="12" y="16"/>
                    </a:lnTo>
                    <a:lnTo>
                      <a:pt x="16" y="18"/>
                    </a:lnTo>
                    <a:lnTo>
                      <a:pt x="16" y="18"/>
                    </a:lnTo>
                    <a:lnTo>
                      <a:pt x="12" y="20"/>
                    </a:lnTo>
                    <a:lnTo>
                      <a:pt x="8" y="22"/>
                    </a:lnTo>
                    <a:lnTo>
                      <a:pt x="2" y="22"/>
                    </a:lnTo>
                    <a:lnTo>
                      <a:pt x="2" y="22"/>
                    </a:lnTo>
                    <a:lnTo>
                      <a:pt x="0" y="12"/>
                    </a:lnTo>
                    <a:lnTo>
                      <a:pt x="0" y="0"/>
                    </a:lnTo>
                    <a:lnTo>
                      <a:pt x="0"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6" name="Freeform 2709">
                <a:extLst>
                  <a:ext uri="{FF2B5EF4-FFF2-40B4-BE49-F238E27FC236}">
                    <a16:creationId xmlns:a16="http://schemas.microsoft.com/office/drawing/2014/main" id="{E814D497-7C29-A1A7-7D30-DCC76030DD12}"/>
                  </a:ext>
                </a:extLst>
              </p:cNvPr>
              <p:cNvSpPr>
                <a:spLocks/>
              </p:cNvSpPr>
              <p:nvPr/>
            </p:nvSpPr>
            <p:spPr bwMode="auto">
              <a:xfrm>
                <a:off x="1668" y="2211"/>
                <a:ext cx="170" cy="191"/>
              </a:xfrm>
              <a:custGeom>
                <a:avLst/>
                <a:gdLst>
                  <a:gd name="T0" fmla="*/ 154 w 170"/>
                  <a:gd name="T1" fmla="*/ 96 h 191"/>
                  <a:gd name="T2" fmla="*/ 146 w 170"/>
                  <a:gd name="T3" fmla="*/ 90 h 191"/>
                  <a:gd name="T4" fmla="*/ 142 w 170"/>
                  <a:gd name="T5" fmla="*/ 96 h 191"/>
                  <a:gd name="T6" fmla="*/ 152 w 170"/>
                  <a:gd name="T7" fmla="*/ 112 h 191"/>
                  <a:gd name="T8" fmla="*/ 156 w 170"/>
                  <a:gd name="T9" fmla="*/ 122 h 191"/>
                  <a:gd name="T10" fmla="*/ 158 w 170"/>
                  <a:gd name="T11" fmla="*/ 141 h 191"/>
                  <a:gd name="T12" fmla="*/ 152 w 170"/>
                  <a:gd name="T13" fmla="*/ 131 h 191"/>
                  <a:gd name="T14" fmla="*/ 146 w 170"/>
                  <a:gd name="T15" fmla="*/ 131 h 191"/>
                  <a:gd name="T16" fmla="*/ 136 w 170"/>
                  <a:gd name="T17" fmla="*/ 131 h 191"/>
                  <a:gd name="T18" fmla="*/ 138 w 170"/>
                  <a:gd name="T19" fmla="*/ 145 h 191"/>
                  <a:gd name="T20" fmla="*/ 132 w 170"/>
                  <a:gd name="T21" fmla="*/ 155 h 191"/>
                  <a:gd name="T22" fmla="*/ 126 w 170"/>
                  <a:gd name="T23" fmla="*/ 155 h 191"/>
                  <a:gd name="T24" fmla="*/ 108 w 170"/>
                  <a:gd name="T25" fmla="*/ 163 h 191"/>
                  <a:gd name="T26" fmla="*/ 88 w 170"/>
                  <a:gd name="T27" fmla="*/ 183 h 191"/>
                  <a:gd name="T28" fmla="*/ 80 w 170"/>
                  <a:gd name="T29" fmla="*/ 171 h 191"/>
                  <a:gd name="T30" fmla="*/ 62 w 170"/>
                  <a:gd name="T31" fmla="*/ 191 h 191"/>
                  <a:gd name="T32" fmla="*/ 54 w 170"/>
                  <a:gd name="T33" fmla="*/ 177 h 191"/>
                  <a:gd name="T34" fmla="*/ 56 w 170"/>
                  <a:gd name="T35" fmla="*/ 171 h 191"/>
                  <a:gd name="T36" fmla="*/ 48 w 170"/>
                  <a:gd name="T37" fmla="*/ 181 h 191"/>
                  <a:gd name="T38" fmla="*/ 32 w 170"/>
                  <a:gd name="T39" fmla="*/ 135 h 191"/>
                  <a:gd name="T40" fmla="*/ 36 w 170"/>
                  <a:gd name="T41" fmla="*/ 122 h 191"/>
                  <a:gd name="T42" fmla="*/ 46 w 170"/>
                  <a:gd name="T43" fmla="*/ 135 h 191"/>
                  <a:gd name="T44" fmla="*/ 58 w 170"/>
                  <a:gd name="T45" fmla="*/ 139 h 191"/>
                  <a:gd name="T46" fmla="*/ 68 w 170"/>
                  <a:gd name="T47" fmla="*/ 114 h 191"/>
                  <a:gd name="T48" fmla="*/ 72 w 170"/>
                  <a:gd name="T49" fmla="*/ 135 h 191"/>
                  <a:gd name="T50" fmla="*/ 68 w 170"/>
                  <a:gd name="T51" fmla="*/ 112 h 191"/>
                  <a:gd name="T52" fmla="*/ 60 w 170"/>
                  <a:gd name="T53" fmla="*/ 86 h 191"/>
                  <a:gd name="T54" fmla="*/ 50 w 170"/>
                  <a:gd name="T55" fmla="*/ 74 h 191"/>
                  <a:gd name="T56" fmla="*/ 54 w 170"/>
                  <a:gd name="T57" fmla="*/ 104 h 191"/>
                  <a:gd name="T58" fmla="*/ 48 w 170"/>
                  <a:gd name="T59" fmla="*/ 110 h 191"/>
                  <a:gd name="T60" fmla="*/ 54 w 170"/>
                  <a:gd name="T61" fmla="*/ 131 h 191"/>
                  <a:gd name="T62" fmla="*/ 44 w 170"/>
                  <a:gd name="T63" fmla="*/ 129 h 191"/>
                  <a:gd name="T64" fmla="*/ 30 w 170"/>
                  <a:gd name="T65" fmla="*/ 90 h 191"/>
                  <a:gd name="T66" fmla="*/ 16 w 170"/>
                  <a:gd name="T67" fmla="*/ 86 h 191"/>
                  <a:gd name="T68" fmla="*/ 0 w 170"/>
                  <a:gd name="T69" fmla="*/ 68 h 191"/>
                  <a:gd name="T70" fmla="*/ 4 w 170"/>
                  <a:gd name="T71" fmla="*/ 58 h 191"/>
                  <a:gd name="T72" fmla="*/ 12 w 170"/>
                  <a:gd name="T73" fmla="*/ 56 h 191"/>
                  <a:gd name="T74" fmla="*/ 24 w 170"/>
                  <a:gd name="T75" fmla="*/ 56 h 191"/>
                  <a:gd name="T76" fmla="*/ 28 w 170"/>
                  <a:gd name="T77" fmla="*/ 38 h 191"/>
                  <a:gd name="T78" fmla="*/ 40 w 170"/>
                  <a:gd name="T79" fmla="*/ 54 h 191"/>
                  <a:gd name="T80" fmla="*/ 36 w 170"/>
                  <a:gd name="T81" fmla="*/ 38 h 191"/>
                  <a:gd name="T82" fmla="*/ 44 w 170"/>
                  <a:gd name="T83" fmla="*/ 34 h 191"/>
                  <a:gd name="T84" fmla="*/ 54 w 170"/>
                  <a:gd name="T85" fmla="*/ 28 h 191"/>
                  <a:gd name="T86" fmla="*/ 62 w 170"/>
                  <a:gd name="T87" fmla="*/ 24 h 191"/>
                  <a:gd name="T88" fmla="*/ 68 w 170"/>
                  <a:gd name="T89" fmla="*/ 8 h 191"/>
                  <a:gd name="T90" fmla="*/ 76 w 170"/>
                  <a:gd name="T91" fmla="*/ 36 h 191"/>
                  <a:gd name="T92" fmla="*/ 80 w 170"/>
                  <a:gd name="T93" fmla="*/ 4 h 191"/>
                  <a:gd name="T94" fmla="*/ 90 w 170"/>
                  <a:gd name="T95" fmla="*/ 10 h 191"/>
                  <a:gd name="T96" fmla="*/ 102 w 170"/>
                  <a:gd name="T97" fmla="*/ 0 h 191"/>
                  <a:gd name="T98" fmla="*/ 118 w 170"/>
                  <a:gd name="T99" fmla="*/ 4 h 191"/>
                  <a:gd name="T100" fmla="*/ 126 w 170"/>
                  <a:gd name="T101" fmla="*/ 6 h 191"/>
                  <a:gd name="T102" fmla="*/ 134 w 170"/>
                  <a:gd name="T103" fmla="*/ 10 h 191"/>
                  <a:gd name="T104" fmla="*/ 142 w 170"/>
                  <a:gd name="T105" fmla="*/ 42 h 191"/>
                  <a:gd name="T106" fmla="*/ 138 w 170"/>
                  <a:gd name="T107" fmla="*/ 52 h 191"/>
                  <a:gd name="T108" fmla="*/ 132 w 170"/>
                  <a:gd name="T109" fmla="*/ 64 h 191"/>
                  <a:gd name="T110" fmla="*/ 134 w 170"/>
                  <a:gd name="T111" fmla="*/ 70 h 191"/>
                  <a:gd name="T112" fmla="*/ 152 w 170"/>
                  <a:gd name="T113" fmla="*/ 84 h 191"/>
                  <a:gd name="T114" fmla="*/ 168 w 170"/>
                  <a:gd name="T115"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 h="191">
                    <a:moveTo>
                      <a:pt x="170" y="106"/>
                    </a:moveTo>
                    <a:lnTo>
                      <a:pt x="170" y="106"/>
                    </a:lnTo>
                    <a:lnTo>
                      <a:pt x="166" y="102"/>
                    </a:lnTo>
                    <a:lnTo>
                      <a:pt x="160" y="98"/>
                    </a:lnTo>
                    <a:lnTo>
                      <a:pt x="154" y="96"/>
                    </a:lnTo>
                    <a:lnTo>
                      <a:pt x="150" y="98"/>
                    </a:lnTo>
                    <a:lnTo>
                      <a:pt x="150" y="98"/>
                    </a:lnTo>
                    <a:lnTo>
                      <a:pt x="148" y="98"/>
                    </a:lnTo>
                    <a:lnTo>
                      <a:pt x="148" y="98"/>
                    </a:lnTo>
                    <a:lnTo>
                      <a:pt x="146" y="90"/>
                    </a:lnTo>
                    <a:lnTo>
                      <a:pt x="144" y="88"/>
                    </a:lnTo>
                    <a:lnTo>
                      <a:pt x="142" y="90"/>
                    </a:lnTo>
                    <a:lnTo>
                      <a:pt x="142" y="90"/>
                    </a:lnTo>
                    <a:lnTo>
                      <a:pt x="140" y="94"/>
                    </a:lnTo>
                    <a:lnTo>
                      <a:pt x="142" y="96"/>
                    </a:lnTo>
                    <a:lnTo>
                      <a:pt x="142" y="96"/>
                    </a:lnTo>
                    <a:lnTo>
                      <a:pt x="146" y="108"/>
                    </a:lnTo>
                    <a:lnTo>
                      <a:pt x="148" y="112"/>
                    </a:lnTo>
                    <a:lnTo>
                      <a:pt x="150" y="112"/>
                    </a:lnTo>
                    <a:lnTo>
                      <a:pt x="152" y="112"/>
                    </a:lnTo>
                    <a:lnTo>
                      <a:pt x="152" y="112"/>
                    </a:lnTo>
                    <a:lnTo>
                      <a:pt x="156" y="108"/>
                    </a:lnTo>
                    <a:lnTo>
                      <a:pt x="156" y="108"/>
                    </a:lnTo>
                    <a:lnTo>
                      <a:pt x="156" y="122"/>
                    </a:lnTo>
                    <a:lnTo>
                      <a:pt x="156" y="122"/>
                    </a:lnTo>
                    <a:lnTo>
                      <a:pt x="158" y="124"/>
                    </a:lnTo>
                    <a:lnTo>
                      <a:pt x="158" y="124"/>
                    </a:lnTo>
                    <a:lnTo>
                      <a:pt x="158" y="133"/>
                    </a:lnTo>
                    <a:lnTo>
                      <a:pt x="158" y="137"/>
                    </a:lnTo>
                    <a:lnTo>
                      <a:pt x="158" y="141"/>
                    </a:lnTo>
                    <a:lnTo>
                      <a:pt x="158" y="141"/>
                    </a:lnTo>
                    <a:lnTo>
                      <a:pt x="156" y="141"/>
                    </a:lnTo>
                    <a:lnTo>
                      <a:pt x="154" y="139"/>
                    </a:lnTo>
                    <a:lnTo>
                      <a:pt x="152" y="131"/>
                    </a:lnTo>
                    <a:lnTo>
                      <a:pt x="152" y="131"/>
                    </a:lnTo>
                    <a:lnTo>
                      <a:pt x="144" y="118"/>
                    </a:lnTo>
                    <a:lnTo>
                      <a:pt x="144" y="118"/>
                    </a:lnTo>
                    <a:lnTo>
                      <a:pt x="144" y="124"/>
                    </a:lnTo>
                    <a:lnTo>
                      <a:pt x="144" y="126"/>
                    </a:lnTo>
                    <a:lnTo>
                      <a:pt x="146" y="131"/>
                    </a:lnTo>
                    <a:lnTo>
                      <a:pt x="146" y="133"/>
                    </a:lnTo>
                    <a:lnTo>
                      <a:pt x="146" y="133"/>
                    </a:lnTo>
                    <a:lnTo>
                      <a:pt x="144" y="135"/>
                    </a:lnTo>
                    <a:lnTo>
                      <a:pt x="140" y="133"/>
                    </a:lnTo>
                    <a:lnTo>
                      <a:pt x="136" y="131"/>
                    </a:lnTo>
                    <a:lnTo>
                      <a:pt x="134" y="126"/>
                    </a:lnTo>
                    <a:lnTo>
                      <a:pt x="134" y="126"/>
                    </a:lnTo>
                    <a:lnTo>
                      <a:pt x="134" y="133"/>
                    </a:lnTo>
                    <a:lnTo>
                      <a:pt x="136" y="137"/>
                    </a:lnTo>
                    <a:lnTo>
                      <a:pt x="138" y="145"/>
                    </a:lnTo>
                    <a:lnTo>
                      <a:pt x="138" y="145"/>
                    </a:lnTo>
                    <a:lnTo>
                      <a:pt x="136" y="147"/>
                    </a:lnTo>
                    <a:lnTo>
                      <a:pt x="134" y="147"/>
                    </a:lnTo>
                    <a:lnTo>
                      <a:pt x="132" y="149"/>
                    </a:lnTo>
                    <a:lnTo>
                      <a:pt x="132" y="155"/>
                    </a:lnTo>
                    <a:lnTo>
                      <a:pt x="132" y="155"/>
                    </a:lnTo>
                    <a:lnTo>
                      <a:pt x="132" y="159"/>
                    </a:lnTo>
                    <a:lnTo>
                      <a:pt x="130" y="159"/>
                    </a:lnTo>
                    <a:lnTo>
                      <a:pt x="126" y="155"/>
                    </a:lnTo>
                    <a:lnTo>
                      <a:pt x="126" y="155"/>
                    </a:lnTo>
                    <a:lnTo>
                      <a:pt x="122" y="151"/>
                    </a:lnTo>
                    <a:lnTo>
                      <a:pt x="120" y="151"/>
                    </a:lnTo>
                    <a:lnTo>
                      <a:pt x="118" y="155"/>
                    </a:lnTo>
                    <a:lnTo>
                      <a:pt x="118" y="155"/>
                    </a:lnTo>
                    <a:lnTo>
                      <a:pt x="108" y="163"/>
                    </a:lnTo>
                    <a:lnTo>
                      <a:pt x="96" y="167"/>
                    </a:lnTo>
                    <a:lnTo>
                      <a:pt x="96" y="167"/>
                    </a:lnTo>
                    <a:lnTo>
                      <a:pt x="94" y="169"/>
                    </a:lnTo>
                    <a:lnTo>
                      <a:pt x="92" y="173"/>
                    </a:lnTo>
                    <a:lnTo>
                      <a:pt x="88" y="183"/>
                    </a:lnTo>
                    <a:lnTo>
                      <a:pt x="88" y="183"/>
                    </a:lnTo>
                    <a:lnTo>
                      <a:pt x="84" y="187"/>
                    </a:lnTo>
                    <a:lnTo>
                      <a:pt x="82" y="187"/>
                    </a:lnTo>
                    <a:lnTo>
                      <a:pt x="80" y="181"/>
                    </a:lnTo>
                    <a:lnTo>
                      <a:pt x="80" y="171"/>
                    </a:lnTo>
                    <a:lnTo>
                      <a:pt x="80" y="171"/>
                    </a:lnTo>
                    <a:lnTo>
                      <a:pt x="70" y="185"/>
                    </a:lnTo>
                    <a:lnTo>
                      <a:pt x="66" y="189"/>
                    </a:lnTo>
                    <a:lnTo>
                      <a:pt x="62" y="191"/>
                    </a:lnTo>
                    <a:lnTo>
                      <a:pt x="62" y="191"/>
                    </a:lnTo>
                    <a:lnTo>
                      <a:pt x="60" y="191"/>
                    </a:lnTo>
                    <a:lnTo>
                      <a:pt x="58" y="189"/>
                    </a:lnTo>
                    <a:lnTo>
                      <a:pt x="54" y="183"/>
                    </a:lnTo>
                    <a:lnTo>
                      <a:pt x="54" y="183"/>
                    </a:lnTo>
                    <a:lnTo>
                      <a:pt x="54" y="177"/>
                    </a:lnTo>
                    <a:lnTo>
                      <a:pt x="56" y="173"/>
                    </a:lnTo>
                    <a:lnTo>
                      <a:pt x="60" y="167"/>
                    </a:lnTo>
                    <a:lnTo>
                      <a:pt x="60" y="167"/>
                    </a:lnTo>
                    <a:lnTo>
                      <a:pt x="58" y="169"/>
                    </a:lnTo>
                    <a:lnTo>
                      <a:pt x="56" y="171"/>
                    </a:lnTo>
                    <a:lnTo>
                      <a:pt x="54" y="177"/>
                    </a:lnTo>
                    <a:lnTo>
                      <a:pt x="52" y="181"/>
                    </a:lnTo>
                    <a:lnTo>
                      <a:pt x="50" y="181"/>
                    </a:lnTo>
                    <a:lnTo>
                      <a:pt x="48" y="181"/>
                    </a:lnTo>
                    <a:lnTo>
                      <a:pt x="48" y="181"/>
                    </a:lnTo>
                    <a:lnTo>
                      <a:pt x="42" y="171"/>
                    </a:lnTo>
                    <a:lnTo>
                      <a:pt x="36" y="157"/>
                    </a:lnTo>
                    <a:lnTo>
                      <a:pt x="36" y="157"/>
                    </a:lnTo>
                    <a:lnTo>
                      <a:pt x="34" y="147"/>
                    </a:lnTo>
                    <a:lnTo>
                      <a:pt x="32" y="135"/>
                    </a:lnTo>
                    <a:lnTo>
                      <a:pt x="32" y="135"/>
                    </a:lnTo>
                    <a:lnTo>
                      <a:pt x="32" y="129"/>
                    </a:lnTo>
                    <a:lnTo>
                      <a:pt x="32" y="129"/>
                    </a:lnTo>
                    <a:lnTo>
                      <a:pt x="34" y="122"/>
                    </a:lnTo>
                    <a:lnTo>
                      <a:pt x="36" y="122"/>
                    </a:lnTo>
                    <a:lnTo>
                      <a:pt x="36" y="122"/>
                    </a:lnTo>
                    <a:lnTo>
                      <a:pt x="36" y="122"/>
                    </a:lnTo>
                    <a:lnTo>
                      <a:pt x="40" y="129"/>
                    </a:lnTo>
                    <a:lnTo>
                      <a:pt x="44" y="133"/>
                    </a:lnTo>
                    <a:lnTo>
                      <a:pt x="46" y="135"/>
                    </a:lnTo>
                    <a:lnTo>
                      <a:pt x="50" y="139"/>
                    </a:lnTo>
                    <a:lnTo>
                      <a:pt x="50" y="139"/>
                    </a:lnTo>
                    <a:lnTo>
                      <a:pt x="54" y="143"/>
                    </a:lnTo>
                    <a:lnTo>
                      <a:pt x="56" y="143"/>
                    </a:lnTo>
                    <a:lnTo>
                      <a:pt x="58" y="139"/>
                    </a:lnTo>
                    <a:lnTo>
                      <a:pt x="60" y="133"/>
                    </a:lnTo>
                    <a:lnTo>
                      <a:pt x="60" y="133"/>
                    </a:lnTo>
                    <a:lnTo>
                      <a:pt x="64" y="120"/>
                    </a:lnTo>
                    <a:lnTo>
                      <a:pt x="64" y="116"/>
                    </a:lnTo>
                    <a:lnTo>
                      <a:pt x="68" y="114"/>
                    </a:lnTo>
                    <a:lnTo>
                      <a:pt x="68" y="114"/>
                    </a:lnTo>
                    <a:lnTo>
                      <a:pt x="70" y="118"/>
                    </a:lnTo>
                    <a:lnTo>
                      <a:pt x="70" y="126"/>
                    </a:lnTo>
                    <a:lnTo>
                      <a:pt x="70" y="126"/>
                    </a:lnTo>
                    <a:lnTo>
                      <a:pt x="72" y="135"/>
                    </a:lnTo>
                    <a:lnTo>
                      <a:pt x="74" y="137"/>
                    </a:lnTo>
                    <a:lnTo>
                      <a:pt x="76" y="137"/>
                    </a:lnTo>
                    <a:lnTo>
                      <a:pt x="76" y="137"/>
                    </a:lnTo>
                    <a:lnTo>
                      <a:pt x="72" y="124"/>
                    </a:lnTo>
                    <a:lnTo>
                      <a:pt x="68" y="112"/>
                    </a:lnTo>
                    <a:lnTo>
                      <a:pt x="68" y="112"/>
                    </a:lnTo>
                    <a:lnTo>
                      <a:pt x="64" y="102"/>
                    </a:lnTo>
                    <a:lnTo>
                      <a:pt x="62" y="96"/>
                    </a:lnTo>
                    <a:lnTo>
                      <a:pt x="60" y="86"/>
                    </a:lnTo>
                    <a:lnTo>
                      <a:pt x="60" y="86"/>
                    </a:lnTo>
                    <a:lnTo>
                      <a:pt x="58" y="82"/>
                    </a:lnTo>
                    <a:lnTo>
                      <a:pt x="56" y="80"/>
                    </a:lnTo>
                    <a:lnTo>
                      <a:pt x="52" y="76"/>
                    </a:lnTo>
                    <a:lnTo>
                      <a:pt x="50" y="74"/>
                    </a:lnTo>
                    <a:lnTo>
                      <a:pt x="50" y="74"/>
                    </a:lnTo>
                    <a:lnTo>
                      <a:pt x="54" y="84"/>
                    </a:lnTo>
                    <a:lnTo>
                      <a:pt x="56" y="88"/>
                    </a:lnTo>
                    <a:lnTo>
                      <a:pt x="58" y="96"/>
                    </a:lnTo>
                    <a:lnTo>
                      <a:pt x="58" y="96"/>
                    </a:lnTo>
                    <a:lnTo>
                      <a:pt x="54" y="104"/>
                    </a:lnTo>
                    <a:lnTo>
                      <a:pt x="52" y="108"/>
                    </a:lnTo>
                    <a:lnTo>
                      <a:pt x="48" y="108"/>
                    </a:lnTo>
                    <a:lnTo>
                      <a:pt x="42" y="100"/>
                    </a:lnTo>
                    <a:lnTo>
                      <a:pt x="42" y="100"/>
                    </a:lnTo>
                    <a:lnTo>
                      <a:pt x="48" y="110"/>
                    </a:lnTo>
                    <a:lnTo>
                      <a:pt x="52" y="120"/>
                    </a:lnTo>
                    <a:lnTo>
                      <a:pt x="52" y="120"/>
                    </a:lnTo>
                    <a:lnTo>
                      <a:pt x="54" y="124"/>
                    </a:lnTo>
                    <a:lnTo>
                      <a:pt x="54" y="131"/>
                    </a:lnTo>
                    <a:lnTo>
                      <a:pt x="54" y="131"/>
                    </a:lnTo>
                    <a:lnTo>
                      <a:pt x="54" y="135"/>
                    </a:lnTo>
                    <a:lnTo>
                      <a:pt x="52" y="135"/>
                    </a:lnTo>
                    <a:lnTo>
                      <a:pt x="50" y="133"/>
                    </a:lnTo>
                    <a:lnTo>
                      <a:pt x="50" y="133"/>
                    </a:lnTo>
                    <a:lnTo>
                      <a:pt x="44" y="129"/>
                    </a:lnTo>
                    <a:lnTo>
                      <a:pt x="40" y="122"/>
                    </a:lnTo>
                    <a:lnTo>
                      <a:pt x="36" y="112"/>
                    </a:lnTo>
                    <a:lnTo>
                      <a:pt x="32" y="98"/>
                    </a:lnTo>
                    <a:lnTo>
                      <a:pt x="32" y="98"/>
                    </a:lnTo>
                    <a:lnTo>
                      <a:pt x="30" y="90"/>
                    </a:lnTo>
                    <a:lnTo>
                      <a:pt x="28" y="86"/>
                    </a:lnTo>
                    <a:lnTo>
                      <a:pt x="24" y="84"/>
                    </a:lnTo>
                    <a:lnTo>
                      <a:pt x="20" y="86"/>
                    </a:lnTo>
                    <a:lnTo>
                      <a:pt x="20" y="86"/>
                    </a:lnTo>
                    <a:lnTo>
                      <a:pt x="16" y="86"/>
                    </a:lnTo>
                    <a:lnTo>
                      <a:pt x="10" y="84"/>
                    </a:lnTo>
                    <a:lnTo>
                      <a:pt x="6" y="80"/>
                    </a:lnTo>
                    <a:lnTo>
                      <a:pt x="2" y="74"/>
                    </a:lnTo>
                    <a:lnTo>
                      <a:pt x="2" y="74"/>
                    </a:lnTo>
                    <a:lnTo>
                      <a:pt x="0" y="68"/>
                    </a:lnTo>
                    <a:lnTo>
                      <a:pt x="0" y="60"/>
                    </a:lnTo>
                    <a:lnTo>
                      <a:pt x="0" y="60"/>
                    </a:lnTo>
                    <a:lnTo>
                      <a:pt x="0" y="56"/>
                    </a:lnTo>
                    <a:lnTo>
                      <a:pt x="2" y="56"/>
                    </a:lnTo>
                    <a:lnTo>
                      <a:pt x="4" y="58"/>
                    </a:lnTo>
                    <a:lnTo>
                      <a:pt x="4" y="58"/>
                    </a:lnTo>
                    <a:lnTo>
                      <a:pt x="8" y="56"/>
                    </a:lnTo>
                    <a:lnTo>
                      <a:pt x="8" y="56"/>
                    </a:lnTo>
                    <a:lnTo>
                      <a:pt x="12" y="56"/>
                    </a:lnTo>
                    <a:lnTo>
                      <a:pt x="12" y="56"/>
                    </a:lnTo>
                    <a:lnTo>
                      <a:pt x="18" y="50"/>
                    </a:lnTo>
                    <a:lnTo>
                      <a:pt x="20" y="50"/>
                    </a:lnTo>
                    <a:lnTo>
                      <a:pt x="20" y="50"/>
                    </a:lnTo>
                    <a:lnTo>
                      <a:pt x="24" y="56"/>
                    </a:lnTo>
                    <a:lnTo>
                      <a:pt x="24" y="56"/>
                    </a:lnTo>
                    <a:lnTo>
                      <a:pt x="24" y="50"/>
                    </a:lnTo>
                    <a:lnTo>
                      <a:pt x="24" y="50"/>
                    </a:lnTo>
                    <a:lnTo>
                      <a:pt x="26" y="40"/>
                    </a:lnTo>
                    <a:lnTo>
                      <a:pt x="26" y="40"/>
                    </a:lnTo>
                    <a:lnTo>
                      <a:pt x="28" y="38"/>
                    </a:lnTo>
                    <a:lnTo>
                      <a:pt x="30" y="40"/>
                    </a:lnTo>
                    <a:lnTo>
                      <a:pt x="34" y="44"/>
                    </a:lnTo>
                    <a:lnTo>
                      <a:pt x="36" y="50"/>
                    </a:lnTo>
                    <a:lnTo>
                      <a:pt x="38" y="52"/>
                    </a:lnTo>
                    <a:lnTo>
                      <a:pt x="40" y="54"/>
                    </a:lnTo>
                    <a:lnTo>
                      <a:pt x="40" y="54"/>
                    </a:lnTo>
                    <a:lnTo>
                      <a:pt x="36" y="46"/>
                    </a:lnTo>
                    <a:lnTo>
                      <a:pt x="36" y="42"/>
                    </a:lnTo>
                    <a:lnTo>
                      <a:pt x="36" y="38"/>
                    </a:lnTo>
                    <a:lnTo>
                      <a:pt x="36" y="38"/>
                    </a:lnTo>
                    <a:lnTo>
                      <a:pt x="36" y="34"/>
                    </a:lnTo>
                    <a:lnTo>
                      <a:pt x="38" y="34"/>
                    </a:lnTo>
                    <a:lnTo>
                      <a:pt x="42" y="34"/>
                    </a:lnTo>
                    <a:lnTo>
                      <a:pt x="42" y="34"/>
                    </a:lnTo>
                    <a:lnTo>
                      <a:pt x="44" y="34"/>
                    </a:lnTo>
                    <a:lnTo>
                      <a:pt x="46" y="32"/>
                    </a:lnTo>
                    <a:lnTo>
                      <a:pt x="50" y="26"/>
                    </a:lnTo>
                    <a:lnTo>
                      <a:pt x="50" y="26"/>
                    </a:lnTo>
                    <a:lnTo>
                      <a:pt x="52" y="26"/>
                    </a:lnTo>
                    <a:lnTo>
                      <a:pt x="54" y="28"/>
                    </a:lnTo>
                    <a:lnTo>
                      <a:pt x="58" y="34"/>
                    </a:lnTo>
                    <a:lnTo>
                      <a:pt x="64" y="48"/>
                    </a:lnTo>
                    <a:lnTo>
                      <a:pt x="64" y="48"/>
                    </a:lnTo>
                    <a:lnTo>
                      <a:pt x="64" y="34"/>
                    </a:lnTo>
                    <a:lnTo>
                      <a:pt x="62" y="24"/>
                    </a:lnTo>
                    <a:lnTo>
                      <a:pt x="62" y="24"/>
                    </a:lnTo>
                    <a:lnTo>
                      <a:pt x="62" y="16"/>
                    </a:lnTo>
                    <a:lnTo>
                      <a:pt x="62" y="12"/>
                    </a:lnTo>
                    <a:lnTo>
                      <a:pt x="64" y="8"/>
                    </a:lnTo>
                    <a:lnTo>
                      <a:pt x="68" y="8"/>
                    </a:lnTo>
                    <a:lnTo>
                      <a:pt x="68" y="8"/>
                    </a:lnTo>
                    <a:lnTo>
                      <a:pt x="70" y="8"/>
                    </a:lnTo>
                    <a:lnTo>
                      <a:pt x="72" y="12"/>
                    </a:lnTo>
                    <a:lnTo>
                      <a:pt x="76" y="36"/>
                    </a:lnTo>
                    <a:lnTo>
                      <a:pt x="76" y="36"/>
                    </a:lnTo>
                    <a:lnTo>
                      <a:pt x="76" y="24"/>
                    </a:lnTo>
                    <a:lnTo>
                      <a:pt x="76" y="16"/>
                    </a:lnTo>
                    <a:lnTo>
                      <a:pt x="76" y="16"/>
                    </a:lnTo>
                    <a:lnTo>
                      <a:pt x="78" y="6"/>
                    </a:lnTo>
                    <a:lnTo>
                      <a:pt x="80" y="4"/>
                    </a:lnTo>
                    <a:lnTo>
                      <a:pt x="82" y="6"/>
                    </a:lnTo>
                    <a:lnTo>
                      <a:pt x="82" y="6"/>
                    </a:lnTo>
                    <a:lnTo>
                      <a:pt x="86" y="12"/>
                    </a:lnTo>
                    <a:lnTo>
                      <a:pt x="88" y="12"/>
                    </a:lnTo>
                    <a:lnTo>
                      <a:pt x="90" y="10"/>
                    </a:lnTo>
                    <a:lnTo>
                      <a:pt x="98" y="2"/>
                    </a:lnTo>
                    <a:lnTo>
                      <a:pt x="98" y="2"/>
                    </a:lnTo>
                    <a:lnTo>
                      <a:pt x="100" y="0"/>
                    </a:lnTo>
                    <a:lnTo>
                      <a:pt x="100" y="0"/>
                    </a:lnTo>
                    <a:lnTo>
                      <a:pt x="102" y="0"/>
                    </a:lnTo>
                    <a:lnTo>
                      <a:pt x="102" y="0"/>
                    </a:lnTo>
                    <a:lnTo>
                      <a:pt x="110" y="8"/>
                    </a:lnTo>
                    <a:lnTo>
                      <a:pt x="112" y="8"/>
                    </a:lnTo>
                    <a:lnTo>
                      <a:pt x="114" y="8"/>
                    </a:lnTo>
                    <a:lnTo>
                      <a:pt x="118" y="4"/>
                    </a:lnTo>
                    <a:lnTo>
                      <a:pt x="118" y="4"/>
                    </a:lnTo>
                    <a:lnTo>
                      <a:pt x="120" y="2"/>
                    </a:lnTo>
                    <a:lnTo>
                      <a:pt x="122" y="2"/>
                    </a:lnTo>
                    <a:lnTo>
                      <a:pt x="126" y="6"/>
                    </a:lnTo>
                    <a:lnTo>
                      <a:pt x="126" y="6"/>
                    </a:lnTo>
                    <a:lnTo>
                      <a:pt x="126" y="10"/>
                    </a:lnTo>
                    <a:lnTo>
                      <a:pt x="126" y="10"/>
                    </a:lnTo>
                    <a:lnTo>
                      <a:pt x="130" y="6"/>
                    </a:lnTo>
                    <a:lnTo>
                      <a:pt x="132" y="6"/>
                    </a:lnTo>
                    <a:lnTo>
                      <a:pt x="134" y="10"/>
                    </a:lnTo>
                    <a:lnTo>
                      <a:pt x="136" y="14"/>
                    </a:lnTo>
                    <a:lnTo>
                      <a:pt x="138" y="24"/>
                    </a:lnTo>
                    <a:lnTo>
                      <a:pt x="142" y="32"/>
                    </a:lnTo>
                    <a:lnTo>
                      <a:pt x="142" y="32"/>
                    </a:lnTo>
                    <a:lnTo>
                      <a:pt x="142" y="42"/>
                    </a:lnTo>
                    <a:lnTo>
                      <a:pt x="142" y="42"/>
                    </a:lnTo>
                    <a:lnTo>
                      <a:pt x="144" y="48"/>
                    </a:lnTo>
                    <a:lnTo>
                      <a:pt x="142" y="52"/>
                    </a:lnTo>
                    <a:lnTo>
                      <a:pt x="142" y="54"/>
                    </a:lnTo>
                    <a:lnTo>
                      <a:pt x="138" y="52"/>
                    </a:lnTo>
                    <a:lnTo>
                      <a:pt x="138" y="52"/>
                    </a:lnTo>
                    <a:lnTo>
                      <a:pt x="136" y="52"/>
                    </a:lnTo>
                    <a:lnTo>
                      <a:pt x="134" y="52"/>
                    </a:lnTo>
                    <a:lnTo>
                      <a:pt x="132" y="56"/>
                    </a:lnTo>
                    <a:lnTo>
                      <a:pt x="132" y="64"/>
                    </a:lnTo>
                    <a:lnTo>
                      <a:pt x="132" y="64"/>
                    </a:lnTo>
                    <a:lnTo>
                      <a:pt x="130" y="68"/>
                    </a:lnTo>
                    <a:lnTo>
                      <a:pt x="128" y="74"/>
                    </a:lnTo>
                    <a:lnTo>
                      <a:pt x="128" y="74"/>
                    </a:lnTo>
                    <a:lnTo>
                      <a:pt x="134" y="70"/>
                    </a:lnTo>
                    <a:lnTo>
                      <a:pt x="140" y="70"/>
                    </a:lnTo>
                    <a:lnTo>
                      <a:pt x="146" y="76"/>
                    </a:lnTo>
                    <a:lnTo>
                      <a:pt x="150" y="82"/>
                    </a:lnTo>
                    <a:lnTo>
                      <a:pt x="150" y="82"/>
                    </a:lnTo>
                    <a:lnTo>
                      <a:pt x="152" y="84"/>
                    </a:lnTo>
                    <a:lnTo>
                      <a:pt x="156" y="84"/>
                    </a:lnTo>
                    <a:lnTo>
                      <a:pt x="162" y="84"/>
                    </a:lnTo>
                    <a:lnTo>
                      <a:pt x="162" y="84"/>
                    </a:lnTo>
                    <a:lnTo>
                      <a:pt x="166" y="84"/>
                    </a:lnTo>
                    <a:lnTo>
                      <a:pt x="168" y="88"/>
                    </a:lnTo>
                    <a:lnTo>
                      <a:pt x="170" y="96"/>
                    </a:lnTo>
                    <a:lnTo>
                      <a:pt x="170" y="106"/>
                    </a:lnTo>
                    <a:lnTo>
                      <a:pt x="170"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7" name="Freeform 2710">
                <a:extLst>
                  <a:ext uri="{FF2B5EF4-FFF2-40B4-BE49-F238E27FC236}">
                    <a16:creationId xmlns:a16="http://schemas.microsoft.com/office/drawing/2014/main" id="{EA3BAE67-4FD4-8DF7-89A4-A57B9F2C44ED}"/>
                  </a:ext>
                </a:extLst>
              </p:cNvPr>
              <p:cNvSpPr>
                <a:spLocks/>
              </p:cNvSpPr>
              <p:nvPr/>
            </p:nvSpPr>
            <p:spPr bwMode="auto">
              <a:xfrm>
                <a:off x="1766" y="2376"/>
                <a:ext cx="80" cy="132"/>
              </a:xfrm>
              <a:custGeom>
                <a:avLst/>
                <a:gdLst>
                  <a:gd name="T0" fmla="*/ 56 w 80"/>
                  <a:gd name="T1" fmla="*/ 0 h 132"/>
                  <a:gd name="T2" fmla="*/ 60 w 80"/>
                  <a:gd name="T3" fmla="*/ 2 h 132"/>
                  <a:gd name="T4" fmla="*/ 66 w 80"/>
                  <a:gd name="T5" fmla="*/ 4 h 132"/>
                  <a:gd name="T6" fmla="*/ 78 w 80"/>
                  <a:gd name="T7" fmla="*/ 20 h 132"/>
                  <a:gd name="T8" fmla="*/ 72 w 80"/>
                  <a:gd name="T9" fmla="*/ 36 h 132"/>
                  <a:gd name="T10" fmla="*/ 62 w 80"/>
                  <a:gd name="T11" fmla="*/ 48 h 132"/>
                  <a:gd name="T12" fmla="*/ 56 w 80"/>
                  <a:gd name="T13" fmla="*/ 46 h 132"/>
                  <a:gd name="T14" fmla="*/ 62 w 80"/>
                  <a:gd name="T15" fmla="*/ 48 h 132"/>
                  <a:gd name="T16" fmla="*/ 66 w 80"/>
                  <a:gd name="T17" fmla="*/ 54 h 132"/>
                  <a:gd name="T18" fmla="*/ 66 w 80"/>
                  <a:gd name="T19" fmla="*/ 76 h 132"/>
                  <a:gd name="T20" fmla="*/ 62 w 80"/>
                  <a:gd name="T21" fmla="*/ 80 h 132"/>
                  <a:gd name="T22" fmla="*/ 38 w 80"/>
                  <a:gd name="T23" fmla="*/ 66 h 132"/>
                  <a:gd name="T24" fmla="*/ 40 w 80"/>
                  <a:gd name="T25" fmla="*/ 54 h 132"/>
                  <a:gd name="T26" fmla="*/ 38 w 80"/>
                  <a:gd name="T27" fmla="*/ 62 h 132"/>
                  <a:gd name="T28" fmla="*/ 42 w 80"/>
                  <a:gd name="T29" fmla="*/ 82 h 132"/>
                  <a:gd name="T30" fmla="*/ 48 w 80"/>
                  <a:gd name="T31" fmla="*/ 82 h 132"/>
                  <a:gd name="T32" fmla="*/ 54 w 80"/>
                  <a:gd name="T33" fmla="*/ 86 h 132"/>
                  <a:gd name="T34" fmla="*/ 62 w 80"/>
                  <a:gd name="T35" fmla="*/ 96 h 132"/>
                  <a:gd name="T36" fmla="*/ 64 w 80"/>
                  <a:gd name="T37" fmla="*/ 96 h 132"/>
                  <a:gd name="T38" fmla="*/ 64 w 80"/>
                  <a:gd name="T39" fmla="*/ 86 h 132"/>
                  <a:gd name="T40" fmla="*/ 70 w 80"/>
                  <a:gd name="T41" fmla="*/ 82 h 132"/>
                  <a:gd name="T42" fmla="*/ 76 w 80"/>
                  <a:gd name="T43" fmla="*/ 88 h 132"/>
                  <a:gd name="T44" fmla="*/ 78 w 80"/>
                  <a:gd name="T45" fmla="*/ 106 h 132"/>
                  <a:gd name="T46" fmla="*/ 80 w 80"/>
                  <a:gd name="T47" fmla="*/ 122 h 132"/>
                  <a:gd name="T48" fmla="*/ 74 w 80"/>
                  <a:gd name="T49" fmla="*/ 128 h 132"/>
                  <a:gd name="T50" fmla="*/ 68 w 80"/>
                  <a:gd name="T51" fmla="*/ 132 h 132"/>
                  <a:gd name="T52" fmla="*/ 66 w 80"/>
                  <a:gd name="T53" fmla="*/ 126 h 132"/>
                  <a:gd name="T54" fmla="*/ 64 w 80"/>
                  <a:gd name="T55" fmla="*/ 118 h 132"/>
                  <a:gd name="T56" fmla="*/ 60 w 80"/>
                  <a:gd name="T57" fmla="*/ 120 h 132"/>
                  <a:gd name="T58" fmla="*/ 58 w 80"/>
                  <a:gd name="T59" fmla="*/ 124 h 132"/>
                  <a:gd name="T60" fmla="*/ 48 w 80"/>
                  <a:gd name="T61" fmla="*/ 118 h 132"/>
                  <a:gd name="T62" fmla="*/ 42 w 80"/>
                  <a:gd name="T63" fmla="*/ 124 h 132"/>
                  <a:gd name="T64" fmla="*/ 34 w 80"/>
                  <a:gd name="T65" fmla="*/ 118 h 132"/>
                  <a:gd name="T66" fmla="*/ 30 w 80"/>
                  <a:gd name="T67" fmla="*/ 106 h 132"/>
                  <a:gd name="T68" fmla="*/ 36 w 80"/>
                  <a:gd name="T69" fmla="*/ 102 h 132"/>
                  <a:gd name="T70" fmla="*/ 28 w 80"/>
                  <a:gd name="T71" fmla="*/ 98 h 132"/>
                  <a:gd name="T72" fmla="*/ 22 w 80"/>
                  <a:gd name="T73" fmla="*/ 90 h 132"/>
                  <a:gd name="T74" fmla="*/ 16 w 80"/>
                  <a:gd name="T75" fmla="*/ 78 h 132"/>
                  <a:gd name="T76" fmla="*/ 16 w 80"/>
                  <a:gd name="T77" fmla="*/ 76 h 132"/>
                  <a:gd name="T78" fmla="*/ 16 w 80"/>
                  <a:gd name="T79" fmla="*/ 64 h 132"/>
                  <a:gd name="T80" fmla="*/ 16 w 80"/>
                  <a:gd name="T81" fmla="*/ 68 h 132"/>
                  <a:gd name="T82" fmla="*/ 4 w 80"/>
                  <a:gd name="T83" fmla="*/ 56 h 132"/>
                  <a:gd name="T84" fmla="*/ 2 w 80"/>
                  <a:gd name="T85" fmla="*/ 42 h 132"/>
                  <a:gd name="T86" fmla="*/ 8 w 80"/>
                  <a:gd name="T87" fmla="*/ 32 h 132"/>
                  <a:gd name="T88" fmla="*/ 12 w 80"/>
                  <a:gd name="T89" fmla="*/ 38 h 132"/>
                  <a:gd name="T90" fmla="*/ 16 w 80"/>
                  <a:gd name="T91" fmla="*/ 40 h 132"/>
                  <a:gd name="T92" fmla="*/ 20 w 80"/>
                  <a:gd name="T93" fmla="*/ 32 h 132"/>
                  <a:gd name="T94" fmla="*/ 26 w 80"/>
                  <a:gd name="T95" fmla="*/ 26 h 132"/>
                  <a:gd name="T96" fmla="*/ 28 w 80"/>
                  <a:gd name="T97" fmla="*/ 36 h 132"/>
                  <a:gd name="T98" fmla="*/ 34 w 80"/>
                  <a:gd name="T99" fmla="*/ 36 h 132"/>
                  <a:gd name="T100" fmla="*/ 40 w 80"/>
                  <a:gd name="T101" fmla="*/ 38 h 132"/>
                  <a:gd name="T102" fmla="*/ 36 w 80"/>
                  <a:gd name="T103" fmla="*/ 22 h 132"/>
                  <a:gd name="T104" fmla="*/ 42 w 80"/>
                  <a:gd name="T105" fmla="*/ 2 h 132"/>
                  <a:gd name="T106" fmla="*/ 50 w 80"/>
                  <a:gd name="T107"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32">
                    <a:moveTo>
                      <a:pt x="52" y="0"/>
                    </a:moveTo>
                    <a:lnTo>
                      <a:pt x="52" y="0"/>
                    </a:lnTo>
                    <a:lnTo>
                      <a:pt x="56" y="0"/>
                    </a:lnTo>
                    <a:lnTo>
                      <a:pt x="56" y="0"/>
                    </a:lnTo>
                    <a:lnTo>
                      <a:pt x="58" y="2"/>
                    </a:lnTo>
                    <a:lnTo>
                      <a:pt x="60" y="2"/>
                    </a:lnTo>
                    <a:lnTo>
                      <a:pt x="62" y="2"/>
                    </a:lnTo>
                    <a:lnTo>
                      <a:pt x="66" y="4"/>
                    </a:lnTo>
                    <a:lnTo>
                      <a:pt x="66" y="4"/>
                    </a:lnTo>
                    <a:lnTo>
                      <a:pt x="76" y="16"/>
                    </a:lnTo>
                    <a:lnTo>
                      <a:pt x="76" y="16"/>
                    </a:lnTo>
                    <a:lnTo>
                      <a:pt x="78" y="20"/>
                    </a:lnTo>
                    <a:lnTo>
                      <a:pt x="76" y="26"/>
                    </a:lnTo>
                    <a:lnTo>
                      <a:pt x="76" y="26"/>
                    </a:lnTo>
                    <a:lnTo>
                      <a:pt x="72" y="36"/>
                    </a:lnTo>
                    <a:lnTo>
                      <a:pt x="68" y="44"/>
                    </a:lnTo>
                    <a:lnTo>
                      <a:pt x="64" y="48"/>
                    </a:lnTo>
                    <a:lnTo>
                      <a:pt x="62" y="48"/>
                    </a:lnTo>
                    <a:lnTo>
                      <a:pt x="58" y="46"/>
                    </a:lnTo>
                    <a:lnTo>
                      <a:pt x="58" y="46"/>
                    </a:lnTo>
                    <a:lnTo>
                      <a:pt x="56" y="46"/>
                    </a:lnTo>
                    <a:lnTo>
                      <a:pt x="56" y="46"/>
                    </a:lnTo>
                    <a:lnTo>
                      <a:pt x="60" y="46"/>
                    </a:lnTo>
                    <a:lnTo>
                      <a:pt x="62" y="48"/>
                    </a:lnTo>
                    <a:lnTo>
                      <a:pt x="62" y="48"/>
                    </a:lnTo>
                    <a:lnTo>
                      <a:pt x="64" y="50"/>
                    </a:lnTo>
                    <a:lnTo>
                      <a:pt x="66" y="54"/>
                    </a:lnTo>
                    <a:lnTo>
                      <a:pt x="66" y="66"/>
                    </a:lnTo>
                    <a:lnTo>
                      <a:pt x="66" y="66"/>
                    </a:lnTo>
                    <a:lnTo>
                      <a:pt x="66" y="76"/>
                    </a:lnTo>
                    <a:lnTo>
                      <a:pt x="64" y="78"/>
                    </a:lnTo>
                    <a:lnTo>
                      <a:pt x="62" y="80"/>
                    </a:lnTo>
                    <a:lnTo>
                      <a:pt x="62" y="80"/>
                    </a:lnTo>
                    <a:lnTo>
                      <a:pt x="56" y="80"/>
                    </a:lnTo>
                    <a:lnTo>
                      <a:pt x="50" y="76"/>
                    </a:lnTo>
                    <a:lnTo>
                      <a:pt x="38" y="66"/>
                    </a:lnTo>
                    <a:lnTo>
                      <a:pt x="38" y="66"/>
                    </a:lnTo>
                    <a:lnTo>
                      <a:pt x="38" y="60"/>
                    </a:lnTo>
                    <a:lnTo>
                      <a:pt x="40" y="54"/>
                    </a:lnTo>
                    <a:lnTo>
                      <a:pt x="40" y="54"/>
                    </a:lnTo>
                    <a:lnTo>
                      <a:pt x="38" y="58"/>
                    </a:lnTo>
                    <a:lnTo>
                      <a:pt x="38" y="62"/>
                    </a:lnTo>
                    <a:lnTo>
                      <a:pt x="38" y="62"/>
                    </a:lnTo>
                    <a:lnTo>
                      <a:pt x="38" y="76"/>
                    </a:lnTo>
                    <a:lnTo>
                      <a:pt x="42" y="82"/>
                    </a:lnTo>
                    <a:lnTo>
                      <a:pt x="44" y="84"/>
                    </a:lnTo>
                    <a:lnTo>
                      <a:pt x="48" y="82"/>
                    </a:lnTo>
                    <a:lnTo>
                      <a:pt x="48" y="82"/>
                    </a:lnTo>
                    <a:lnTo>
                      <a:pt x="50" y="80"/>
                    </a:lnTo>
                    <a:lnTo>
                      <a:pt x="52" y="80"/>
                    </a:lnTo>
                    <a:lnTo>
                      <a:pt x="54" y="86"/>
                    </a:lnTo>
                    <a:lnTo>
                      <a:pt x="54" y="86"/>
                    </a:lnTo>
                    <a:lnTo>
                      <a:pt x="58" y="92"/>
                    </a:lnTo>
                    <a:lnTo>
                      <a:pt x="62" y="96"/>
                    </a:lnTo>
                    <a:lnTo>
                      <a:pt x="62" y="96"/>
                    </a:lnTo>
                    <a:lnTo>
                      <a:pt x="62" y="96"/>
                    </a:lnTo>
                    <a:lnTo>
                      <a:pt x="64" y="96"/>
                    </a:lnTo>
                    <a:lnTo>
                      <a:pt x="64" y="94"/>
                    </a:lnTo>
                    <a:lnTo>
                      <a:pt x="64" y="94"/>
                    </a:lnTo>
                    <a:lnTo>
                      <a:pt x="64" y="86"/>
                    </a:lnTo>
                    <a:lnTo>
                      <a:pt x="66" y="84"/>
                    </a:lnTo>
                    <a:lnTo>
                      <a:pt x="68" y="82"/>
                    </a:lnTo>
                    <a:lnTo>
                      <a:pt x="70" y="82"/>
                    </a:lnTo>
                    <a:lnTo>
                      <a:pt x="70" y="82"/>
                    </a:lnTo>
                    <a:lnTo>
                      <a:pt x="74" y="84"/>
                    </a:lnTo>
                    <a:lnTo>
                      <a:pt x="76" y="88"/>
                    </a:lnTo>
                    <a:lnTo>
                      <a:pt x="76" y="102"/>
                    </a:lnTo>
                    <a:lnTo>
                      <a:pt x="76" y="102"/>
                    </a:lnTo>
                    <a:lnTo>
                      <a:pt x="78" y="106"/>
                    </a:lnTo>
                    <a:lnTo>
                      <a:pt x="78" y="106"/>
                    </a:lnTo>
                    <a:lnTo>
                      <a:pt x="80" y="114"/>
                    </a:lnTo>
                    <a:lnTo>
                      <a:pt x="80" y="122"/>
                    </a:lnTo>
                    <a:lnTo>
                      <a:pt x="78" y="126"/>
                    </a:lnTo>
                    <a:lnTo>
                      <a:pt x="74" y="128"/>
                    </a:lnTo>
                    <a:lnTo>
                      <a:pt x="74" y="128"/>
                    </a:lnTo>
                    <a:lnTo>
                      <a:pt x="72" y="130"/>
                    </a:lnTo>
                    <a:lnTo>
                      <a:pt x="70" y="132"/>
                    </a:lnTo>
                    <a:lnTo>
                      <a:pt x="68" y="132"/>
                    </a:lnTo>
                    <a:lnTo>
                      <a:pt x="68" y="132"/>
                    </a:lnTo>
                    <a:lnTo>
                      <a:pt x="66" y="126"/>
                    </a:lnTo>
                    <a:lnTo>
                      <a:pt x="66" y="126"/>
                    </a:lnTo>
                    <a:lnTo>
                      <a:pt x="66" y="120"/>
                    </a:lnTo>
                    <a:lnTo>
                      <a:pt x="66" y="120"/>
                    </a:lnTo>
                    <a:lnTo>
                      <a:pt x="64" y="118"/>
                    </a:lnTo>
                    <a:lnTo>
                      <a:pt x="62" y="118"/>
                    </a:lnTo>
                    <a:lnTo>
                      <a:pt x="62" y="116"/>
                    </a:lnTo>
                    <a:lnTo>
                      <a:pt x="60" y="120"/>
                    </a:lnTo>
                    <a:lnTo>
                      <a:pt x="60" y="120"/>
                    </a:lnTo>
                    <a:lnTo>
                      <a:pt x="60" y="122"/>
                    </a:lnTo>
                    <a:lnTo>
                      <a:pt x="58" y="124"/>
                    </a:lnTo>
                    <a:lnTo>
                      <a:pt x="58" y="124"/>
                    </a:lnTo>
                    <a:lnTo>
                      <a:pt x="52" y="118"/>
                    </a:lnTo>
                    <a:lnTo>
                      <a:pt x="48" y="118"/>
                    </a:lnTo>
                    <a:lnTo>
                      <a:pt x="46" y="122"/>
                    </a:lnTo>
                    <a:lnTo>
                      <a:pt x="46" y="122"/>
                    </a:lnTo>
                    <a:lnTo>
                      <a:pt x="42" y="124"/>
                    </a:lnTo>
                    <a:lnTo>
                      <a:pt x="40" y="124"/>
                    </a:lnTo>
                    <a:lnTo>
                      <a:pt x="34" y="118"/>
                    </a:lnTo>
                    <a:lnTo>
                      <a:pt x="34" y="118"/>
                    </a:lnTo>
                    <a:lnTo>
                      <a:pt x="30" y="114"/>
                    </a:lnTo>
                    <a:lnTo>
                      <a:pt x="30" y="106"/>
                    </a:lnTo>
                    <a:lnTo>
                      <a:pt x="30" y="106"/>
                    </a:lnTo>
                    <a:lnTo>
                      <a:pt x="32" y="102"/>
                    </a:lnTo>
                    <a:lnTo>
                      <a:pt x="32" y="102"/>
                    </a:lnTo>
                    <a:lnTo>
                      <a:pt x="36" y="102"/>
                    </a:lnTo>
                    <a:lnTo>
                      <a:pt x="36" y="102"/>
                    </a:lnTo>
                    <a:lnTo>
                      <a:pt x="32" y="98"/>
                    </a:lnTo>
                    <a:lnTo>
                      <a:pt x="28" y="98"/>
                    </a:lnTo>
                    <a:lnTo>
                      <a:pt x="26" y="94"/>
                    </a:lnTo>
                    <a:lnTo>
                      <a:pt x="22" y="90"/>
                    </a:lnTo>
                    <a:lnTo>
                      <a:pt x="22" y="90"/>
                    </a:lnTo>
                    <a:lnTo>
                      <a:pt x="22" y="80"/>
                    </a:lnTo>
                    <a:lnTo>
                      <a:pt x="20" y="78"/>
                    </a:lnTo>
                    <a:lnTo>
                      <a:pt x="16" y="78"/>
                    </a:lnTo>
                    <a:lnTo>
                      <a:pt x="16" y="78"/>
                    </a:lnTo>
                    <a:lnTo>
                      <a:pt x="16" y="78"/>
                    </a:lnTo>
                    <a:lnTo>
                      <a:pt x="16" y="76"/>
                    </a:lnTo>
                    <a:lnTo>
                      <a:pt x="16" y="68"/>
                    </a:lnTo>
                    <a:lnTo>
                      <a:pt x="16" y="68"/>
                    </a:lnTo>
                    <a:lnTo>
                      <a:pt x="16" y="64"/>
                    </a:lnTo>
                    <a:lnTo>
                      <a:pt x="16" y="64"/>
                    </a:lnTo>
                    <a:lnTo>
                      <a:pt x="16" y="68"/>
                    </a:lnTo>
                    <a:lnTo>
                      <a:pt x="16" y="68"/>
                    </a:lnTo>
                    <a:lnTo>
                      <a:pt x="10" y="68"/>
                    </a:lnTo>
                    <a:lnTo>
                      <a:pt x="6" y="64"/>
                    </a:lnTo>
                    <a:lnTo>
                      <a:pt x="4" y="56"/>
                    </a:lnTo>
                    <a:lnTo>
                      <a:pt x="0" y="48"/>
                    </a:lnTo>
                    <a:lnTo>
                      <a:pt x="0" y="48"/>
                    </a:lnTo>
                    <a:lnTo>
                      <a:pt x="2" y="42"/>
                    </a:lnTo>
                    <a:lnTo>
                      <a:pt x="2" y="42"/>
                    </a:lnTo>
                    <a:lnTo>
                      <a:pt x="6" y="34"/>
                    </a:lnTo>
                    <a:lnTo>
                      <a:pt x="8" y="32"/>
                    </a:lnTo>
                    <a:lnTo>
                      <a:pt x="10" y="32"/>
                    </a:lnTo>
                    <a:lnTo>
                      <a:pt x="10" y="32"/>
                    </a:lnTo>
                    <a:lnTo>
                      <a:pt x="12" y="38"/>
                    </a:lnTo>
                    <a:lnTo>
                      <a:pt x="12" y="38"/>
                    </a:lnTo>
                    <a:lnTo>
                      <a:pt x="14" y="40"/>
                    </a:lnTo>
                    <a:lnTo>
                      <a:pt x="16" y="40"/>
                    </a:lnTo>
                    <a:lnTo>
                      <a:pt x="18" y="38"/>
                    </a:lnTo>
                    <a:lnTo>
                      <a:pt x="20" y="32"/>
                    </a:lnTo>
                    <a:lnTo>
                      <a:pt x="20" y="32"/>
                    </a:lnTo>
                    <a:lnTo>
                      <a:pt x="22" y="26"/>
                    </a:lnTo>
                    <a:lnTo>
                      <a:pt x="24" y="24"/>
                    </a:lnTo>
                    <a:lnTo>
                      <a:pt x="26" y="26"/>
                    </a:lnTo>
                    <a:lnTo>
                      <a:pt x="26" y="26"/>
                    </a:lnTo>
                    <a:lnTo>
                      <a:pt x="28" y="34"/>
                    </a:lnTo>
                    <a:lnTo>
                      <a:pt x="28" y="36"/>
                    </a:lnTo>
                    <a:lnTo>
                      <a:pt x="30" y="36"/>
                    </a:lnTo>
                    <a:lnTo>
                      <a:pt x="30" y="36"/>
                    </a:lnTo>
                    <a:lnTo>
                      <a:pt x="34" y="36"/>
                    </a:lnTo>
                    <a:lnTo>
                      <a:pt x="36" y="36"/>
                    </a:lnTo>
                    <a:lnTo>
                      <a:pt x="40" y="38"/>
                    </a:lnTo>
                    <a:lnTo>
                      <a:pt x="40" y="38"/>
                    </a:lnTo>
                    <a:lnTo>
                      <a:pt x="38" y="32"/>
                    </a:lnTo>
                    <a:lnTo>
                      <a:pt x="36" y="22"/>
                    </a:lnTo>
                    <a:lnTo>
                      <a:pt x="36" y="22"/>
                    </a:lnTo>
                    <a:lnTo>
                      <a:pt x="36" y="12"/>
                    </a:lnTo>
                    <a:lnTo>
                      <a:pt x="40" y="4"/>
                    </a:lnTo>
                    <a:lnTo>
                      <a:pt x="42" y="2"/>
                    </a:lnTo>
                    <a:lnTo>
                      <a:pt x="46" y="2"/>
                    </a:lnTo>
                    <a:lnTo>
                      <a:pt x="46" y="2"/>
                    </a:lnTo>
                    <a:lnTo>
                      <a:pt x="50" y="4"/>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8" name="Freeform 2711">
                <a:extLst>
                  <a:ext uri="{FF2B5EF4-FFF2-40B4-BE49-F238E27FC236}">
                    <a16:creationId xmlns:a16="http://schemas.microsoft.com/office/drawing/2014/main" id="{CD157426-5024-6D6E-6192-5D2C7E2A4B73}"/>
                  </a:ext>
                </a:extLst>
              </p:cNvPr>
              <p:cNvSpPr>
                <a:spLocks/>
              </p:cNvSpPr>
              <p:nvPr/>
            </p:nvSpPr>
            <p:spPr bwMode="auto">
              <a:xfrm>
                <a:off x="1800" y="2374"/>
                <a:ext cx="98" cy="114"/>
              </a:xfrm>
              <a:custGeom>
                <a:avLst/>
                <a:gdLst>
                  <a:gd name="T0" fmla="*/ 10 w 98"/>
                  <a:gd name="T1" fmla="*/ 68 h 114"/>
                  <a:gd name="T2" fmla="*/ 22 w 98"/>
                  <a:gd name="T3" fmla="*/ 78 h 114"/>
                  <a:gd name="T4" fmla="*/ 30 w 98"/>
                  <a:gd name="T5" fmla="*/ 76 h 114"/>
                  <a:gd name="T6" fmla="*/ 32 w 98"/>
                  <a:gd name="T7" fmla="*/ 68 h 114"/>
                  <a:gd name="T8" fmla="*/ 26 w 98"/>
                  <a:gd name="T9" fmla="*/ 50 h 114"/>
                  <a:gd name="T10" fmla="*/ 18 w 98"/>
                  <a:gd name="T11" fmla="*/ 48 h 114"/>
                  <a:gd name="T12" fmla="*/ 24 w 98"/>
                  <a:gd name="T13" fmla="*/ 46 h 114"/>
                  <a:gd name="T14" fmla="*/ 32 w 98"/>
                  <a:gd name="T15" fmla="*/ 44 h 114"/>
                  <a:gd name="T16" fmla="*/ 36 w 98"/>
                  <a:gd name="T17" fmla="*/ 34 h 114"/>
                  <a:gd name="T18" fmla="*/ 40 w 98"/>
                  <a:gd name="T19" fmla="*/ 28 h 114"/>
                  <a:gd name="T20" fmla="*/ 42 w 98"/>
                  <a:gd name="T21" fmla="*/ 24 h 114"/>
                  <a:gd name="T22" fmla="*/ 44 w 98"/>
                  <a:gd name="T23" fmla="*/ 16 h 114"/>
                  <a:gd name="T24" fmla="*/ 52 w 98"/>
                  <a:gd name="T25" fmla="*/ 16 h 114"/>
                  <a:gd name="T26" fmla="*/ 48 w 98"/>
                  <a:gd name="T27" fmla="*/ 6 h 114"/>
                  <a:gd name="T28" fmla="*/ 46 w 98"/>
                  <a:gd name="T29" fmla="*/ 0 h 114"/>
                  <a:gd name="T30" fmla="*/ 56 w 98"/>
                  <a:gd name="T31" fmla="*/ 6 h 114"/>
                  <a:gd name="T32" fmla="*/ 62 w 98"/>
                  <a:gd name="T33" fmla="*/ 14 h 114"/>
                  <a:gd name="T34" fmla="*/ 60 w 98"/>
                  <a:gd name="T35" fmla="*/ 18 h 114"/>
                  <a:gd name="T36" fmla="*/ 58 w 98"/>
                  <a:gd name="T37" fmla="*/ 34 h 114"/>
                  <a:gd name="T38" fmla="*/ 52 w 98"/>
                  <a:gd name="T39" fmla="*/ 32 h 114"/>
                  <a:gd name="T40" fmla="*/ 60 w 98"/>
                  <a:gd name="T41" fmla="*/ 38 h 114"/>
                  <a:gd name="T42" fmla="*/ 60 w 98"/>
                  <a:gd name="T43" fmla="*/ 40 h 114"/>
                  <a:gd name="T44" fmla="*/ 54 w 98"/>
                  <a:gd name="T45" fmla="*/ 46 h 114"/>
                  <a:gd name="T46" fmla="*/ 48 w 98"/>
                  <a:gd name="T47" fmla="*/ 50 h 114"/>
                  <a:gd name="T48" fmla="*/ 46 w 98"/>
                  <a:gd name="T49" fmla="*/ 60 h 114"/>
                  <a:gd name="T50" fmla="*/ 52 w 98"/>
                  <a:gd name="T51" fmla="*/ 66 h 114"/>
                  <a:gd name="T52" fmla="*/ 62 w 98"/>
                  <a:gd name="T53" fmla="*/ 74 h 114"/>
                  <a:gd name="T54" fmla="*/ 68 w 98"/>
                  <a:gd name="T55" fmla="*/ 66 h 114"/>
                  <a:gd name="T56" fmla="*/ 74 w 98"/>
                  <a:gd name="T57" fmla="*/ 68 h 114"/>
                  <a:gd name="T58" fmla="*/ 84 w 98"/>
                  <a:gd name="T59" fmla="*/ 62 h 114"/>
                  <a:gd name="T60" fmla="*/ 96 w 98"/>
                  <a:gd name="T61" fmla="*/ 70 h 114"/>
                  <a:gd name="T62" fmla="*/ 98 w 98"/>
                  <a:gd name="T63" fmla="*/ 82 h 114"/>
                  <a:gd name="T64" fmla="*/ 92 w 98"/>
                  <a:gd name="T65" fmla="*/ 92 h 114"/>
                  <a:gd name="T66" fmla="*/ 90 w 98"/>
                  <a:gd name="T67" fmla="*/ 82 h 114"/>
                  <a:gd name="T68" fmla="*/ 84 w 98"/>
                  <a:gd name="T69" fmla="*/ 84 h 114"/>
                  <a:gd name="T70" fmla="*/ 86 w 98"/>
                  <a:gd name="T71" fmla="*/ 90 h 114"/>
                  <a:gd name="T72" fmla="*/ 86 w 98"/>
                  <a:gd name="T73" fmla="*/ 106 h 114"/>
                  <a:gd name="T74" fmla="*/ 80 w 98"/>
                  <a:gd name="T75" fmla="*/ 114 h 114"/>
                  <a:gd name="T76" fmla="*/ 76 w 98"/>
                  <a:gd name="T77" fmla="*/ 114 h 114"/>
                  <a:gd name="T78" fmla="*/ 68 w 98"/>
                  <a:gd name="T79" fmla="*/ 98 h 114"/>
                  <a:gd name="T80" fmla="*/ 56 w 98"/>
                  <a:gd name="T81" fmla="*/ 98 h 114"/>
                  <a:gd name="T82" fmla="*/ 50 w 98"/>
                  <a:gd name="T83" fmla="*/ 82 h 114"/>
                  <a:gd name="T84" fmla="*/ 46 w 98"/>
                  <a:gd name="T85" fmla="*/ 78 h 114"/>
                  <a:gd name="T86" fmla="*/ 46 w 98"/>
                  <a:gd name="T87" fmla="*/ 108 h 114"/>
                  <a:gd name="T88" fmla="*/ 44 w 98"/>
                  <a:gd name="T89" fmla="*/ 110 h 114"/>
                  <a:gd name="T90" fmla="*/ 40 w 98"/>
                  <a:gd name="T91" fmla="*/ 106 h 114"/>
                  <a:gd name="T92" fmla="*/ 40 w 98"/>
                  <a:gd name="T93" fmla="*/ 92 h 114"/>
                  <a:gd name="T94" fmla="*/ 34 w 98"/>
                  <a:gd name="T95" fmla="*/ 86 h 114"/>
                  <a:gd name="T96" fmla="*/ 32 w 98"/>
                  <a:gd name="T97" fmla="*/ 90 h 114"/>
                  <a:gd name="T98" fmla="*/ 34 w 98"/>
                  <a:gd name="T99" fmla="*/ 98 h 114"/>
                  <a:gd name="T100" fmla="*/ 30 w 98"/>
                  <a:gd name="T101" fmla="*/ 104 h 114"/>
                  <a:gd name="T102" fmla="*/ 20 w 98"/>
                  <a:gd name="T103" fmla="*/ 90 h 114"/>
                  <a:gd name="T104" fmla="*/ 14 w 98"/>
                  <a:gd name="T105" fmla="*/ 88 h 114"/>
                  <a:gd name="T106" fmla="*/ 8 w 98"/>
                  <a:gd name="T107" fmla="*/ 94 h 114"/>
                  <a:gd name="T108" fmla="*/ 4 w 98"/>
                  <a:gd name="T109" fmla="*/ 80 h 114"/>
                  <a:gd name="T110" fmla="*/ 0 w 98"/>
                  <a:gd name="T111" fmla="*/ 72 h 114"/>
                  <a:gd name="T112" fmla="*/ 0 w 98"/>
                  <a:gd name="T113" fmla="*/ 64 h 114"/>
                  <a:gd name="T114" fmla="*/ 4 w 98"/>
                  <a:gd name="T115" fmla="*/ 6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114">
                    <a:moveTo>
                      <a:pt x="4" y="66"/>
                    </a:moveTo>
                    <a:lnTo>
                      <a:pt x="4" y="66"/>
                    </a:lnTo>
                    <a:lnTo>
                      <a:pt x="10" y="68"/>
                    </a:lnTo>
                    <a:lnTo>
                      <a:pt x="14" y="72"/>
                    </a:lnTo>
                    <a:lnTo>
                      <a:pt x="20" y="76"/>
                    </a:lnTo>
                    <a:lnTo>
                      <a:pt x="22" y="78"/>
                    </a:lnTo>
                    <a:lnTo>
                      <a:pt x="26" y="78"/>
                    </a:lnTo>
                    <a:lnTo>
                      <a:pt x="26" y="78"/>
                    </a:lnTo>
                    <a:lnTo>
                      <a:pt x="30" y="76"/>
                    </a:lnTo>
                    <a:lnTo>
                      <a:pt x="32" y="74"/>
                    </a:lnTo>
                    <a:lnTo>
                      <a:pt x="32" y="68"/>
                    </a:lnTo>
                    <a:lnTo>
                      <a:pt x="32" y="68"/>
                    </a:lnTo>
                    <a:lnTo>
                      <a:pt x="30" y="56"/>
                    </a:lnTo>
                    <a:lnTo>
                      <a:pt x="28" y="52"/>
                    </a:lnTo>
                    <a:lnTo>
                      <a:pt x="26" y="50"/>
                    </a:lnTo>
                    <a:lnTo>
                      <a:pt x="26" y="50"/>
                    </a:lnTo>
                    <a:lnTo>
                      <a:pt x="20" y="50"/>
                    </a:lnTo>
                    <a:lnTo>
                      <a:pt x="18" y="48"/>
                    </a:lnTo>
                    <a:lnTo>
                      <a:pt x="16" y="44"/>
                    </a:lnTo>
                    <a:lnTo>
                      <a:pt x="16" y="44"/>
                    </a:lnTo>
                    <a:lnTo>
                      <a:pt x="24" y="46"/>
                    </a:lnTo>
                    <a:lnTo>
                      <a:pt x="28" y="46"/>
                    </a:lnTo>
                    <a:lnTo>
                      <a:pt x="32" y="44"/>
                    </a:lnTo>
                    <a:lnTo>
                      <a:pt x="32" y="44"/>
                    </a:lnTo>
                    <a:lnTo>
                      <a:pt x="36" y="42"/>
                    </a:lnTo>
                    <a:lnTo>
                      <a:pt x="36" y="38"/>
                    </a:lnTo>
                    <a:lnTo>
                      <a:pt x="36" y="34"/>
                    </a:lnTo>
                    <a:lnTo>
                      <a:pt x="36" y="34"/>
                    </a:lnTo>
                    <a:lnTo>
                      <a:pt x="38" y="28"/>
                    </a:lnTo>
                    <a:lnTo>
                      <a:pt x="40" y="28"/>
                    </a:lnTo>
                    <a:lnTo>
                      <a:pt x="40" y="28"/>
                    </a:lnTo>
                    <a:lnTo>
                      <a:pt x="42" y="26"/>
                    </a:lnTo>
                    <a:lnTo>
                      <a:pt x="42" y="24"/>
                    </a:lnTo>
                    <a:lnTo>
                      <a:pt x="42" y="18"/>
                    </a:lnTo>
                    <a:lnTo>
                      <a:pt x="42" y="18"/>
                    </a:lnTo>
                    <a:lnTo>
                      <a:pt x="44" y="16"/>
                    </a:lnTo>
                    <a:lnTo>
                      <a:pt x="46" y="14"/>
                    </a:lnTo>
                    <a:lnTo>
                      <a:pt x="48" y="12"/>
                    </a:lnTo>
                    <a:lnTo>
                      <a:pt x="52" y="16"/>
                    </a:lnTo>
                    <a:lnTo>
                      <a:pt x="52" y="16"/>
                    </a:lnTo>
                    <a:lnTo>
                      <a:pt x="50" y="10"/>
                    </a:lnTo>
                    <a:lnTo>
                      <a:pt x="48" y="6"/>
                    </a:lnTo>
                    <a:lnTo>
                      <a:pt x="46" y="6"/>
                    </a:lnTo>
                    <a:lnTo>
                      <a:pt x="46" y="0"/>
                    </a:lnTo>
                    <a:lnTo>
                      <a:pt x="46" y="0"/>
                    </a:lnTo>
                    <a:lnTo>
                      <a:pt x="52" y="0"/>
                    </a:lnTo>
                    <a:lnTo>
                      <a:pt x="54" y="2"/>
                    </a:lnTo>
                    <a:lnTo>
                      <a:pt x="56" y="6"/>
                    </a:lnTo>
                    <a:lnTo>
                      <a:pt x="56" y="6"/>
                    </a:lnTo>
                    <a:lnTo>
                      <a:pt x="58" y="12"/>
                    </a:lnTo>
                    <a:lnTo>
                      <a:pt x="62" y="14"/>
                    </a:lnTo>
                    <a:lnTo>
                      <a:pt x="62" y="14"/>
                    </a:lnTo>
                    <a:lnTo>
                      <a:pt x="60" y="18"/>
                    </a:lnTo>
                    <a:lnTo>
                      <a:pt x="60" y="18"/>
                    </a:lnTo>
                    <a:lnTo>
                      <a:pt x="60" y="30"/>
                    </a:lnTo>
                    <a:lnTo>
                      <a:pt x="58" y="34"/>
                    </a:lnTo>
                    <a:lnTo>
                      <a:pt x="58" y="34"/>
                    </a:lnTo>
                    <a:lnTo>
                      <a:pt x="56" y="34"/>
                    </a:lnTo>
                    <a:lnTo>
                      <a:pt x="56" y="34"/>
                    </a:lnTo>
                    <a:lnTo>
                      <a:pt x="52" y="32"/>
                    </a:lnTo>
                    <a:lnTo>
                      <a:pt x="52" y="32"/>
                    </a:lnTo>
                    <a:lnTo>
                      <a:pt x="56" y="34"/>
                    </a:lnTo>
                    <a:lnTo>
                      <a:pt x="60" y="38"/>
                    </a:lnTo>
                    <a:lnTo>
                      <a:pt x="60" y="38"/>
                    </a:lnTo>
                    <a:lnTo>
                      <a:pt x="60" y="40"/>
                    </a:lnTo>
                    <a:lnTo>
                      <a:pt x="60" y="40"/>
                    </a:lnTo>
                    <a:lnTo>
                      <a:pt x="60" y="46"/>
                    </a:lnTo>
                    <a:lnTo>
                      <a:pt x="58" y="48"/>
                    </a:lnTo>
                    <a:lnTo>
                      <a:pt x="54" y="46"/>
                    </a:lnTo>
                    <a:lnTo>
                      <a:pt x="54" y="46"/>
                    </a:lnTo>
                    <a:lnTo>
                      <a:pt x="50" y="48"/>
                    </a:lnTo>
                    <a:lnTo>
                      <a:pt x="48" y="50"/>
                    </a:lnTo>
                    <a:lnTo>
                      <a:pt x="46" y="54"/>
                    </a:lnTo>
                    <a:lnTo>
                      <a:pt x="46" y="54"/>
                    </a:lnTo>
                    <a:lnTo>
                      <a:pt x="46" y="60"/>
                    </a:lnTo>
                    <a:lnTo>
                      <a:pt x="48" y="62"/>
                    </a:lnTo>
                    <a:lnTo>
                      <a:pt x="52" y="66"/>
                    </a:lnTo>
                    <a:lnTo>
                      <a:pt x="52" y="66"/>
                    </a:lnTo>
                    <a:lnTo>
                      <a:pt x="56" y="70"/>
                    </a:lnTo>
                    <a:lnTo>
                      <a:pt x="60" y="74"/>
                    </a:lnTo>
                    <a:lnTo>
                      <a:pt x="62" y="74"/>
                    </a:lnTo>
                    <a:lnTo>
                      <a:pt x="64" y="74"/>
                    </a:lnTo>
                    <a:lnTo>
                      <a:pt x="68" y="66"/>
                    </a:lnTo>
                    <a:lnTo>
                      <a:pt x="68" y="66"/>
                    </a:lnTo>
                    <a:lnTo>
                      <a:pt x="70" y="70"/>
                    </a:lnTo>
                    <a:lnTo>
                      <a:pt x="70" y="70"/>
                    </a:lnTo>
                    <a:lnTo>
                      <a:pt x="74" y="68"/>
                    </a:lnTo>
                    <a:lnTo>
                      <a:pt x="78" y="66"/>
                    </a:lnTo>
                    <a:lnTo>
                      <a:pt x="78" y="66"/>
                    </a:lnTo>
                    <a:lnTo>
                      <a:pt x="84" y="62"/>
                    </a:lnTo>
                    <a:lnTo>
                      <a:pt x="88" y="60"/>
                    </a:lnTo>
                    <a:lnTo>
                      <a:pt x="92" y="64"/>
                    </a:lnTo>
                    <a:lnTo>
                      <a:pt x="96" y="70"/>
                    </a:lnTo>
                    <a:lnTo>
                      <a:pt x="96" y="70"/>
                    </a:lnTo>
                    <a:lnTo>
                      <a:pt x="98" y="76"/>
                    </a:lnTo>
                    <a:lnTo>
                      <a:pt x="98" y="82"/>
                    </a:lnTo>
                    <a:lnTo>
                      <a:pt x="94" y="92"/>
                    </a:lnTo>
                    <a:lnTo>
                      <a:pt x="94" y="92"/>
                    </a:lnTo>
                    <a:lnTo>
                      <a:pt x="92" y="92"/>
                    </a:lnTo>
                    <a:lnTo>
                      <a:pt x="90" y="90"/>
                    </a:lnTo>
                    <a:lnTo>
                      <a:pt x="90" y="82"/>
                    </a:lnTo>
                    <a:lnTo>
                      <a:pt x="90" y="82"/>
                    </a:lnTo>
                    <a:lnTo>
                      <a:pt x="88" y="78"/>
                    </a:lnTo>
                    <a:lnTo>
                      <a:pt x="86" y="80"/>
                    </a:lnTo>
                    <a:lnTo>
                      <a:pt x="84" y="84"/>
                    </a:lnTo>
                    <a:lnTo>
                      <a:pt x="84" y="84"/>
                    </a:lnTo>
                    <a:lnTo>
                      <a:pt x="84" y="84"/>
                    </a:lnTo>
                    <a:lnTo>
                      <a:pt x="86" y="90"/>
                    </a:lnTo>
                    <a:lnTo>
                      <a:pt x="88" y="94"/>
                    </a:lnTo>
                    <a:lnTo>
                      <a:pt x="88" y="100"/>
                    </a:lnTo>
                    <a:lnTo>
                      <a:pt x="86" y="106"/>
                    </a:lnTo>
                    <a:lnTo>
                      <a:pt x="86" y="106"/>
                    </a:lnTo>
                    <a:lnTo>
                      <a:pt x="82" y="110"/>
                    </a:lnTo>
                    <a:lnTo>
                      <a:pt x="80" y="114"/>
                    </a:lnTo>
                    <a:lnTo>
                      <a:pt x="80" y="114"/>
                    </a:lnTo>
                    <a:lnTo>
                      <a:pt x="78" y="114"/>
                    </a:lnTo>
                    <a:lnTo>
                      <a:pt x="76" y="114"/>
                    </a:lnTo>
                    <a:lnTo>
                      <a:pt x="72" y="110"/>
                    </a:lnTo>
                    <a:lnTo>
                      <a:pt x="68" y="98"/>
                    </a:lnTo>
                    <a:lnTo>
                      <a:pt x="68" y="98"/>
                    </a:lnTo>
                    <a:lnTo>
                      <a:pt x="64" y="102"/>
                    </a:lnTo>
                    <a:lnTo>
                      <a:pt x="60" y="102"/>
                    </a:lnTo>
                    <a:lnTo>
                      <a:pt x="56" y="98"/>
                    </a:lnTo>
                    <a:lnTo>
                      <a:pt x="52" y="88"/>
                    </a:lnTo>
                    <a:lnTo>
                      <a:pt x="52" y="88"/>
                    </a:lnTo>
                    <a:lnTo>
                      <a:pt x="50" y="82"/>
                    </a:lnTo>
                    <a:lnTo>
                      <a:pt x="48" y="80"/>
                    </a:lnTo>
                    <a:lnTo>
                      <a:pt x="46" y="78"/>
                    </a:lnTo>
                    <a:lnTo>
                      <a:pt x="46" y="78"/>
                    </a:lnTo>
                    <a:lnTo>
                      <a:pt x="48" y="86"/>
                    </a:lnTo>
                    <a:lnTo>
                      <a:pt x="50" y="94"/>
                    </a:lnTo>
                    <a:lnTo>
                      <a:pt x="46" y="108"/>
                    </a:lnTo>
                    <a:lnTo>
                      <a:pt x="46" y="108"/>
                    </a:lnTo>
                    <a:lnTo>
                      <a:pt x="44" y="110"/>
                    </a:lnTo>
                    <a:lnTo>
                      <a:pt x="44" y="110"/>
                    </a:lnTo>
                    <a:lnTo>
                      <a:pt x="42" y="110"/>
                    </a:lnTo>
                    <a:lnTo>
                      <a:pt x="40" y="110"/>
                    </a:lnTo>
                    <a:lnTo>
                      <a:pt x="40" y="106"/>
                    </a:lnTo>
                    <a:lnTo>
                      <a:pt x="40" y="100"/>
                    </a:lnTo>
                    <a:lnTo>
                      <a:pt x="40" y="100"/>
                    </a:lnTo>
                    <a:lnTo>
                      <a:pt x="40" y="92"/>
                    </a:lnTo>
                    <a:lnTo>
                      <a:pt x="38" y="90"/>
                    </a:lnTo>
                    <a:lnTo>
                      <a:pt x="38" y="90"/>
                    </a:lnTo>
                    <a:lnTo>
                      <a:pt x="34" y="86"/>
                    </a:lnTo>
                    <a:lnTo>
                      <a:pt x="34" y="88"/>
                    </a:lnTo>
                    <a:lnTo>
                      <a:pt x="32" y="90"/>
                    </a:lnTo>
                    <a:lnTo>
                      <a:pt x="32" y="90"/>
                    </a:lnTo>
                    <a:lnTo>
                      <a:pt x="32" y="94"/>
                    </a:lnTo>
                    <a:lnTo>
                      <a:pt x="32" y="96"/>
                    </a:lnTo>
                    <a:lnTo>
                      <a:pt x="34" y="98"/>
                    </a:lnTo>
                    <a:lnTo>
                      <a:pt x="34" y="102"/>
                    </a:lnTo>
                    <a:lnTo>
                      <a:pt x="34" y="102"/>
                    </a:lnTo>
                    <a:lnTo>
                      <a:pt x="30" y="104"/>
                    </a:lnTo>
                    <a:lnTo>
                      <a:pt x="26" y="102"/>
                    </a:lnTo>
                    <a:lnTo>
                      <a:pt x="22" y="100"/>
                    </a:lnTo>
                    <a:lnTo>
                      <a:pt x="20" y="90"/>
                    </a:lnTo>
                    <a:lnTo>
                      <a:pt x="20" y="90"/>
                    </a:lnTo>
                    <a:lnTo>
                      <a:pt x="16" y="86"/>
                    </a:lnTo>
                    <a:lnTo>
                      <a:pt x="14" y="88"/>
                    </a:lnTo>
                    <a:lnTo>
                      <a:pt x="14" y="88"/>
                    </a:lnTo>
                    <a:lnTo>
                      <a:pt x="10" y="94"/>
                    </a:lnTo>
                    <a:lnTo>
                      <a:pt x="8" y="94"/>
                    </a:lnTo>
                    <a:lnTo>
                      <a:pt x="6" y="90"/>
                    </a:lnTo>
                    <a:lnTo>
                      <a:pt x="4" y="80"/>
                    </a:lnTo>
                    <a:lnTo>
                      <a:pt x="4" y="80"/>
                    </a:lnTo>
                    <a:lnTo>
                      <a:pt x="4" y="78"/>
                    </a:lnTo>
                    <a:lnTo>
                      <a:pt x="2" y="74"/>
                    </a:lnTo>
                    <a:lnTo>
                      <a:pt x="0" y="72"/>
                    </a:lnTo>
                    <a:lnTo>
                      <a:pt x="0" y="68"/>
                    </a:lnTo>
                    <a:lnTo>
                      <a:pt x="0" y="68"/>
                    </a:lnTo>
                    <a:lnTo>
                      <a:pt x="0" y="64"/>
                    </a:lnTo>
                    <a:lnTo>
                      <a:pt x="2" y="66"/>
                    </a:lnTo>
                    <a:lnTo>
                      <a:pt x="2" y="66"/>
                    </a:lnTo>
                    <a:lnTo>
                      <a:pt x="4" y="64"/>
                    </a:lnTo>
                    <a:lnTo>
                      <a:pt x="4" y="66"/>
                    </a:ln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9" name="Freeform 2712">
                <a:extLst>
                  <a:ext uri="{FF2B5EF4-FFF2-40B4-BE49-F238E27FC236}">
                    <a16:creationId xmlns:a16="http://schemas.microsoft.com/office/drawing/2014/main" id="{E2C6BD3F-B8D3-2825-0D3F-DF6999DC5F87}"/>
                  </a:ext>
                </a:extLst>
              </p:cNvPr>
              <p:cNvSpPr>
                <a:spLocks/>
              </p:cNvSpPr>
              <p:nvPr/>
            </p:nvSpPr>
            <p:spPr bwMode="auto">
              <a:xfrm>
                <a:off x="1808" y="2211"/>
                <a:ext cx="58" cy="120"/>
              </a:xfrm>
              <a:custGeom>
                <a:avLst/>
                <a:gdLst>
                  <a:gd name="T0" fmla="*/ 30 w 58"/>
                  <a:gd name="T1" fmla="*/ 106 h 120"/>
                  <a:gd name="T2" fmla="*/ 28 w 58"/>
                  <a:gd name="T3" fmla="*/ 90 h 120"/>
                  <a:gd name="T4" fmla="*/ 20 w 58"/>
                  <a:gd name="T5" fmla="*/ 88 h 120"/>
                  <a:gd name="T6" fmla="*/ 20 w 58"/>
                  <a:gd name="T7" fmla="*/ 78 h 120"/>
                  <a:gd name="T8" fmla="*/ 24 w 58"/>
                  <a:gd name="T9" fmla="*/ 76 h 120"/>
                  <a:gd name="T10" fmla="*/ 26 w 58"/>
                  <a:gd name="T11" fmla="*/ 76 h 120"/>
                  <a:gd name="T12" fmla="*/ 26 w 58"/>
                  <a:gd name="T13" fmla="*/ 62 h 120"/>
                  <a:gd name="T14" fmla="*/ 24 w 58"/>
                  <a:gd name="T15" fmla="*/ 52 h 120"/>
                  <a:gd name="T16" fmla="*/ 26 w 58"/>
                  <a:gd name="T17" fmla="*/ 44 h 120"/>
                  <a:gd name="T18" fmla="*/ 30 w 58"/>
                  <a:gd name="T19" fmla="*/ 40 h 120"/>
                  <a:gd name="T20" fmla="*/ 34 w 58"/>
                  <a:gd name="T21" fmla="*/ 36 h 120"/>
                  <a:gd name="T22" fmla="*/ 34 w 58"/>
                  <a:gd name="T23" fmla="*/ 32 h 120"/>
                  <a:gd name="T24" fmla="*/ 30 w 58"/>
                  <a:gd name="T25" fmla="*/ 38 h 120"/>
                  <a:gd name="T26" fmla="*/ 22 w 58"/>
                  <a:gd name="T27" fmla="*/ 44 h 120"/>
                  <a:gd name="T28" fmla="*/ 14 w 58"/>
                  <a:gd name="T29" fmla="*/ 46 h 120"/>
                  <a:gd name="T30" fmla="*/ 6 w 58"/>
                  <a:gd name="T31" fmla="*/ 40 h 120"/>
                  <a:gd name="T32" fmla="*/ 2 w 58"/>
                  <a:gd name="T33" fmla="*/ 34 h 120"/>
                  <a:gd name="T34" fmla="*/ 2 w 58"/>
                  <a:gd name="T35" fmla="*/ 26 h 120"/>
                  <a:gd name="T36" fmla="*/ 0 w 58"/>
                  <a:gd name="T37" fmla="*/ 12 h 120"/>
                  <a:gd name="T38" fmla="*/ 0 w 58"/>
                  <a:gd name="T39" fmla="*/ 8 h 120"/>
                  <a:gd name="T40" fmla="*/ 4 w 58"/>
                  <a:gd name="T41" fmla="*/ 8 h 120"/>
                  <a:gd name="T42" fmla="*/ 6 w 58"/>
                  <a:gd name="T43" fmla="*/ 10 h 120"/>
                  <a:gd name="T44" fmla="*/ 10 w 58"/>
                  <a:gd name="T45" fmla="*/ 12 h 120"/>
                  <a:gd name="T46" fmla="*/ 10 w 58"/>
                  <a:gd name="T47" fmla="*/ 12 h 120"/>
                  <a:gd name="T48" fmla="*/ 18 w 58"/>
                  <a:gd name="T49" fmla="*/ 2 h 120"/>
                  <a:gd name="T50" fmla="*/ 26 w 58"/>
                  <a:gd name="T51" fmla="*/ 0 h 120"/>
                  <a:gd name="T52" fmla="*/ 28 w 58"/>
                  <a:gd name="T53" fmla="*/ 0 h 120"/>
                  <a:gd name="T54" fmla="*/ 34 w 58"/>
                  <a:gd name="T55" fmla="*/ 10 h 120"/>
                  <a:gd name="T56" fmla="*/ 40 w 58"/>
                  <a:gd name="T57" fmla="*/ 24 h 120"/>
                  <a:gd name="T58" fmla="*/ 40 w 58"/>
                  <a:gd name="T59" fmla="*/ 26 h 120"/>
                  <a:gd name="T60" fmla="*/ 46 w 58"/>
                  <a:gd name="T61" fmla="*/ 38 h 120"/>
                  <a:gd name="T62" fmla="*/ 52 w 58"/>
                  <a:gd name="T63" fmla="*/ 44 h 120"/>
                  <a:gd name="T64" fmla="*/ 44 w 58"/>
                  <a:gd name="T65" fmla="*/ 52 h 120"/>
                  <a:gd name="T66" fmla="*/ 36 w 58"/>
                  <a:gd name="T67" fmla="*/ 62 h 120"/>
                  <a:gd name="T68" fmla="*/ 34 w 58"/>
                  <a:gd name="T69" fmla="*/ 64 h 120"/>
                  <a:gd name="T70" fmla="*/ 34 w 58"/>
                  <a:gd name="T71" fmla="*/ 76 h 120"/>
                  <a:gd name="T72" fmla="*/ 36 w 58"/>
                  <a:gd name="T73" fmla="*/ 84 h 120"/>
                  <a:gd name="T74" fmla="*/ 48 w 58"/>
                  <a:gd name="T75" fmla="*/ 102 h 120"/>
                  <a:gd name="T76" fmla="*/ 54 w 58"/>
                  <a:gd name="T77" fmla="*/ 102 h 120"/>
                  <a:gd name="T78" fmla="*/ 56 w 58"/>
                  <a:gd name="T79" fmla="*/ 104 h 120"/>
                  <a:gd name="T80" fmla="*/ 58 w 58"/>
                  <a:gd name="T81" fmla="*/ 112 h 120"/>
                  <a:gd name="T82" fmla="*/ 54 w 58"/>
                  <a:gd name="T83" fmla="*/ 114 h 120"/>
                  <a:gd name="T84" fmla="*/ 52 w 58"/>
                  <a:gd name="T85" fmla="*/ 114 h 120"/>
                  <a:gd name="T86" fmla="*/ 50 w 58"/>
                  <a:gd name="T87" fmla="*/ 118 h 120"/>
                  <a:gd name="T88" fmla="*/ 42 w 58"/>
                  <a:gd name="T89" fmla="*/ 118 h 120"/>
                  <a:gd name="T90" fmla="*/ 36 w 58"/>
                  <a:gd name="T91" fmla="*/ 114 h 120"/>
                  <a:gd name="T92" fmla="*/ 36 w 58"/>
                  <a:gd name="T93" fmla="*/ 102 h 120"/>
                  <a:gd name="T94" fmla="*/ 40 w 58"/>
                  <a:gd name="T95" fmla="*/ 102 h 120"/>
                  <a:gd name="T96" fmla="*/ 38 w 58"/>
                  <a:gd name="T97" fmla="*/ 92 h 120"/>
                  <a:gd name="T98" fmla="*/ 36 w 58"/>
                  <a:gd name="T99" fmla="*/ 92 h 120"/>
                  <a:gd name="T100" fmla="*/ 32 w 58"/>
                  <a:gd name="T101" fmla="*/ 98 h 120"/>
                  <a:gd name="T102" fmla="*/ 30 w 58"/>
                  <a:gd name="T10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120">
                    <a:moveTo>
                      <a:pt x="30" y="106"/>
                    </a:moveTo>
                    <a:lnTo>
                      <a:pt x="30" y="106"/>
                    </a:lnTo>
                    <a:lnTo>
                      <a:pt x="30" y="98"/>
                    </a:lnTo>
                    <a:lnTo>
                      <a:pt x="28" y="90"/>
                    </a:lnTo>
                    <a:lnTo>
                      <a:pt x="24" y="88"/>
                    </a:lnTo>
                    <a:lnTo>
                      <a:pt x="20" y="88"/>
                    </a:lnTo>
                    <a:lnTo>
                      <a:pt x="20" y="88"/>
                    </a:lnTo>
                    <a:lnTo>
                      <a:pt x="20" y="78"/>
                    </a:lnTo>
                    <a:lnTo>
                      <a:pt x="22" y="76"/>
                    </a:lnTo>
                    <a:lnTo>
                      <a:pt x="24" y="76"/>
                    </a:lnTo>
                    <a:lnTo>
                      <a:pt x="24" y="76"/>
                    </a:lnTo>
                    <a:lnTo>
                      <a:pt x="26" y="76"/>
                    </a:lnTo>
                    <a:lnTo>
                      <a:pt x="28" y="74"/>
                    </a:lnTo>
                    <a:lnTo>
                      <a:pt x="26" y="62"/>
                    </a:lnTo>
                    <a:lnTo>
                      <a:pt x="26" y="62"/>
                    </a:lnTo>
                    <a:lnTo>
                      <a:pt x="24" y="52"/>
                    </a:lnTo>
                    <a:lnTo>
                      <a:pt x="24" y="46"/>
                    </a:lnTo>
                    <a:lnTo>
                      <a:pt x="26" y="44"/>
                    </a:lnTo>
                    <a:lnTo>
                      <a:pt x="30" y="40"/>
                    </a:lnTo>
                    <a:lnTo>
                      <a:pt x="30" y="40"/>
                    </a:lnTo>
                    <a:lnTo>
                      <a:pt x="32" y="40"/>
                    </a:lnTo>
                    <a:lnTo>
                      <a:pt x="34" y="36"/>
                    </a:lnTo>
                    <a:lnTo>
                      <a:pt x="34" y="36"/>
                    </a:lnTo>
                    <a:lnTo>
                      <a:pt x="34" y="32"/>
                    </a:lnTo>
                    <a:lnTo>
                      <a:pt x="34" y="32"/>
                    </a:lnTo>
                    <a:lnTo>
                      <a:pt x="30" y="38"/>
                    </a:lnTo>
                    <a:lnTo>
                      <a:pt x="26" y="42"/>
                    </a:lnTo>
                    <a:lnTo>
                      <a:pt x="22" y="44"/>
                    </a:lnTo>
                    <a:lnTo>
                      <a:pt x="18" y="46"/>
                    </a:lnTo>
                    <a:lnTo>
                      <a:pt x="14" y="46"/>
                    </a:lnTo>
                    <a:lnTo>
                      <a:pt x="8" y="44"/>
                    </a:lnTo>
                    <a:lnTo>
                      <a:pt x="6" y="40"/>
                    </a:lnTo>
                    <a:lnTo>
                      <a:pt x="2" y="34"/>
                    </a:lnTo>
                    <a:lnTo>
                      <a:pt x="2" y="34"/>
                    </a:lnTo>
                    <a:lnTo>
                      <a:pt x="2" y="26"/>
                    </a:lnTo>
                    <a:lnTo>
                      <a:pt x="2" y="26"/>
                    </a:lnTo>
                    <a:lnTo>
                      <a:pt x="0" y="18"/>
                    </a:lnTo>
                    <a:lnTo>
                      <a:pt x="0" y="12"/>
                    </a:lnTo>
                    <a:lnTo>
                      <a:pt x="0" y="8"/>
                    </a:lnTo>
                    <a:lnTo>
                      <a:pt x="0" y="8"/>
                    </a:lnTo>
                    <a:lnTo>
                      <a:pt x="2" y="6"/>
                    </a:lnTo>
                    <a:lnTo>
                      <a:pt x="4" y="8"/>
                    </a:lnTo>
                    <a:lnTo>
                      <a:pt x="6" y="10"/>
                    </a:lnTo>
                    <a:lnTo>
                      <a:pt x="6" y="10"/>
                    </a:lnTo>
                    <a:lnTo>
                      <a:pt x="8" y="12"/>
                    </a:lnTo>
                    <a:lnTo>
                      <a:pt x="10" y="12"/>
                    </a:lnTo>
                    <a:lnTo>
                      <a:pt x="10" y="12"/>
                    </a:lnTo>
                    <a:lnTo>
                      <a:pt x="10" y="12"/>
                    </a:lnTo>
                    <a:lnTo>
                      <a:pt x="14" y="4"/>
                    </a:lnTo>
                    <a:lnTo>
                      <a:pt x="18" y="2"/>
                    </a:lnTo>
                    <a:lnTo>
                      <a:pt x="22" y="2"/>
                    </a:lnTo>
                    <a:lnTo>
                      <a:pt x="26" y="0"/>
                    </a:lnTo>
                    <a:lnTo>
                      <a:pt x="26" y="0"/>
                    </a:lnTo>
                    <a:lnTo>
                      <a:pt x="28" y="0"/>
                    </a:lnTo>
                    <a:lnTo>
                      <a:pt x="28" y="0"/>
                    </a:lnTo>
                    <a:lnTo>
                      <a:pt x="34" y="10"/>
                    </a:lnTo>
                    <a:lnTo>
                      <a:pt x="40" y="24"/>
                    </a:lnTo>
                    <a:lnTo>
                      <a:pt x="40" y="24"/>
                    </a:lnTo>
                    <a:lnTo>
                      <a:pt x="40" y="26"/>
                    </a:lnTo>
                    <a:lnTo>
                      <a:pt x="40" y="26"/>
                    </a:lnTo>
                    <a:lnTo>
                      <a:pt x="42" y="32"/>
                    </a:lnTo>
                    <a:lnTo>
                      <a:pt x="46" y="38"/>
                    </a:lnTo>
                    <a:lnTo>
                      <a:pt x="52" y="44"/>
                    </a:lnTo>
                    <a:lnTo>
                      <a:pt x="52" y="44"/>
                    </a:lnTo>
                    <a:lnTo>
                      <a:pt x="48" y="46"/>
                    </a:lnTo>
                    <a:lnTo>
                      <a:pt x="44" y="52"/>
                    </a:lnTo>
                    <a:lnTo>
                      <a:pt x="40" y="58"/>
                    </a:lnTo>
                    <a:lnTo>
                      <a:pt x="36" y="62"/>
                    </a:lnTo>
                    <a:lnTo>
                      <a:pt x="36" y="62"/>
                    </a:lnTo>
                    <a:lnTo>
                      <a:pt x="34" y="64"/>
                    </a:lnTo>
                    <a:lnTo>
                      <a:pt x="32" y="70"/>
                    </a:lnTo>
                    <a:lnTo>
                      <a:pt x="34" y="76"/>
                    </a:lnTo>
                    <a:lnTo>
                      <a:pt x="36" y="84"/>
                    </a:lnTo>
                    <a:lnTo>
                      <a:pt x="36" y="84"/>
                    </a:lnTo>
                    <a:lnTo>
                      <a:pt x="44" y="96"/>
                    </a:lnTo>
                    <a:lnTo>
                      <a:pt x="48" y="102"/>
                    </a:lnTo>
                    <a:lnTo>
                      <a:pt x="52" y="102"/>
                    </a:lnTo>
                    <a:lnTo>
                      <a:pt x="54" y="102"/>
                    </a:lnTo>
                    <a:lnTo>
                      <a:pt x="54" y="102"/>
                    </a:lnTo>
                    <a:lnTo>
                      <a:pt x="56" y="104"/>
                    </a:lnTo>
                    <a:lnTo>
                      <a:pt x="58" y="112"/>
                    </a:lnTo>
                    <a:lnTo>
                      <a:pt x="58" y="112"/>
                    </a:lnTo>
                    <a:lnTo>
                      <a:pt x="56" y="116"/>
                    </a:lnTo>
                    <a:lnTo>
                      <a:pt x="54" y="114"/>
                    </a:lnTo>
                    <a:lnTo>
                      <a:pt x="54" y="114"/>
                    </a:lnTo>
                    <a:lnTo>
                      <a:pt x="52" y="114"/>
                    </a:lnTo>
                    <a:lnTo>
                      <a:pt x="50" y="118"/>
                    </a:lnTo>
                    <a:lnTo>
                      <a:pt x="50" y="118"/>
                    </a:lnTo>
                    <a:lnTo>
                      <a:pt x="46" y="120"/>
                    </a:lnTo>
                    <a:lnTo>
                      <a:pt x="42" y="118"/>
                    </a:lnTo>
                    <a:lnTo>
                      <a:pt x="36" y="114"/>
                    </a:lnTo>
                    <a:lnTo>
                      <a:pt x="36" y="114"/>
                    </a:lnTo>
                    <a:lnTo>
                      <a:pt x="34" y="106"/>
                    </a:lnTo>
                    <a:lnTo>
                      <a:pt x="36" y="102"/>
                    </a:lnTo>
                    <a:lnTo>
                      <a:pt x="40" y="102"/>
                    </a:lnTo>
                    <a:lnTo>
                      <a:pt x="40" y="102"/>
                    </a:lnTo>
                    <a:lnTo>
                      <a:pt x="38" y="94"/>
                    </a:lnTo>
                    <a:lnTo>
                      <a:pt x="38" y="92"/>
                    </a:lnTo>
                    <a:lnTo>
                      <a:pt x="36" y="92"/>
                    </a:lnTo>
                    <a:lnTo>
                      <a:pt x="36" y="92"/>
                    </a:lnTo>
                    <a:lnTo>
                      <a:pt x="34" y="94"/>
                    </a:lnTo>
                    <a:lnTo>
                      <a:pt x="32" y="98"/>
                    </a:lnTo>
                    <a:lnTo>
                      <a:pt x="30" y="106"/>
                    </a:lnTo>
                    <a:lnTo>
                      <a:pt x="30"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0" name="Freeform 2713">
                <a:extLst>
                  <a:ext uri="{FF2B5EF4-FFF2-40B4-BE49-F238E27FC236}">
                    <a16:creationId xmlns:a16="http://schemas.microsoft.com/office/drawing/2014/main" id="{56A49DEC-74F3-C73F-BBC4-9C5430CC60B6}"/>
                  </a:ext>
                </a:extLst>
              </p:cNvPr>
              <p:cNvSpPr>
                <a:spLocks/>
              </p:cNvSpPr>
              <p:nvPr/>
            </p:nvSpPr>
            <p:spPr bwMode="auto">
              <a:xfrm>
                <a:off x="1756" y="2364"/>
                <a:ext cx="32" cy="56"/>
              </a:xfrm>
              <a:custGeom>
                <a:avLst/>
                <a:gdLst>
                  <a:gd name="T0" fmla="*/ 20 w 32"/>
                  <a:gd name="T1" fmla="*/ 46 h 56"/>
                  <a:gd name="T2" fmla="*/ 20 w 32"/>
                  <a:gd name="T3" fmla="*/ 46 h 56"/>
                  <a:gd name="T4" fmla="*/ 18 w 32"/>
                  <a:gd name="T5" fmla="*/ 46 h 56"/>
                  <a:gd name="T6" fmla="*/ 16 w 32"/>
                  <a:gd name="T7" fmla="*/ 50 h 56"/>
                  <a:gd name="T8" fmla="*/ 16 w 32"/>
                  <a:gd name="T9" fmla="*/ 50 h 56"/>
                  <a:gd name="T10" fmla="*/ 16 w 32"/>
                  <a:gd name="T11" fmla="*/ 54 h 56"/>
                  <a:gd name="T12" fmla="*/ 14 w 32"/>
                  <a:gd name="T13" fmla="*/ 56 h 56"/>
                  <a:gd name="T14" fmla="*/ 12 w 32"/>
                  <a:gd name="T15" fmla="*/ 54 h 56"/>
                  <a:gd name="T16" fmla="*/ 12 w 32"/>
                  <a:gd name="T17" fmla="*/ 54 h 56"/>
                  <a:gd name="T18" fmla="*/ 10 w 32"/>
                  <a:gd name="T19" fmla="*/ 52 h 56"/>
                  <a:gd name="T20" fmla="*/ 8 w 32"/>
                  <a:gd name="T21" fmla="*/ 50 h 56"/>
                  <a:gd name="T22" fmla="*/ 6 w 32"/>
                  <a:gd name="T23" fmla="*/ 44 h 56"/>
                  <a:gd name="T24" fmla="*/ 6 w 32"/>
                  <a:gd name="T25" fmla="*/ 44 h 56"/>
                  <a:gd name="T26" fmla="*/ 6 w 32"/>
                  <a:gd name="T27" fmla="*/ 38 h 56"/>
                  <a:gd name="T28" fmla="*/ 4 w 32"/>
                  <a:gd name="T29" fmla="*/ 34 h 56"/>
                  <a:gd name="T30" fmla="*/ 2 w 32"/>
                  <a:gd name="T31" fmla="*/ 32 h 56"/>
                  <a:gd name="T32" fmla="*/ 0 w 32"/>
                  <a:gd name="T33" fmla="*/ 28 h 56"/>
                  <a:gd name="T34" fmla="*/ 0 w 32"/>
                  <a:gd name="T35" fmla="*/ 28 h 56"/>
                  <a:gd name="T36" fmla="*/ 0 w 32"/>
                  <a:gd name="T37" fmla="*/ 24 h 56"/>
                  <a:gd name="T38" fmla="*/ 0 w 32"/>
                  <a:gd name="T39" fmla="*/ 20 h 56"/>
                  <a:gd name="T40" fmla="*/ 0 w 32"/>
                  <a:gd name="T41" fmla="*/ 20 h 56"/>
                  <a:gd name="T42" fmla="*/ 4 w 32"/>
                  <a:gd name="T43" fmla="*/ 20 h 56"/>
                  <a:gd name="T44" fmla="*/ 4 w 32"/>
                  <a:gd name="T45" fmla="*/ 18 h 56"/>
                  <a:gd name="T46" fmla="*/ 4 w 32"/>
                  <a:gd name="T47" fmla="*/ 12 h 56"/>
                  <a:gd name="T48" fmla="*/ 4 w 32"/>
                  <a:gd name="T49" fmla="*/ 12 h 56"/>
                  <a:gd name="T50" fmla="*/ 4 w 32"/>
                  <a:gd name="T51" fmla="*/ 10 h 56"/>
                  <a:gd name="T52" fmla="*/ 4 w 32"/>
                  <a:gd name="T53" fmla="*/ 10 h 56"/>
                  <a:gd name="T54" fmla="*/ 4 w 32"/>
                  <a:gd name="T55" fmla="*/ 10 h 56"/>
                  <a:gd name="T56" fmla="*/ 10 w 32"/>
                  <a:gd name="T57" fmla="*/ 10 h 56"/>
                  <a:gd name="T58" fmla="*/ 16 w 32"/>
                  <a:gd name="T59" fmla="*/ 6 h 56"/>
                  <a:gd name="T60" fmla="*/ 28 w 32"/>
                  <a:gd name="T61" fmla="*/ 0 h 56"/>
                  <a:gd name="T62" fmla="*/ 28 w 32"/>
                  <a:gd name="T63" fmla="*/ 0 h 56"/>
                  <a:gd name="T64" fmla="*/ 30 w 32"/>
                  <a:gd name="T65" fmla="*/ 2 h 56"/>
                  <a:gd name="T66" fmla="*/ 30 w 32"/>
                  <a:gd name="T67" fmla="*/ 2 h 56"/>
                  <a:gd name="T68" fmla="*/ 32 w 32"/>
                  <a:gd name="T69" fmla="*/ 12 h 56"/>
                  <a:gd name="T70" fmla="*/ 32 w 32"/>
                  <a:gd name="T71" fmla="*/ 12 h 56"/>
                  <a:gd name="T72" fmla="*/ 30 w 32"/>
                  <a:gd name="T73" fmla="*/ 18 h 56"/>
                  <a:gd name="T74" fmla="*/ 28 w 32"/>
                  <a:gd name="T75" fmla="*/ 20 h 56"/>
                  <a:gd name="T76" fmla="*/ 26 w 32"/>
                  <a:gd name="T77" fmla="*/ 22 h 56"/>
                  <a:gd name="T78" fmla="*/ 24 w 32"/>
                  <a:gd name="T79" fmla="*/ 24 h 56"/>
                  <a:gd name="T80" fmla="*/ 24 w 32"/>
                  <a:gd name="T81" fmla="*/ 24 h 56"/>
                  <a:gd name="T82" fmla="*/ 22 w 32"/>
                  <a:gd name="T83" fmla="*/ 30 h 56"/>
                  <a:gd name="T84" fmla="*/ 22 w 32"/>
                  <a:gd name="T85" fmla="*/ 36 h 56"/>
                  <a:gd name="T86" fmla="*/ 22 w 32"/>
                  <a:gd name="T87" fmla="*/ 42 h 56"/>
                  <a:gd name="T88" fmla="*/ 20 w 32"/>
                  <a:gd name="T89" fmla="*/ 46 h 56"/>
                  <a:gd name="T90" fmla="*/ 20 w 32"/>
                  <a:gd name="T9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56">
                    <a:moveTo>
                      <a:pt x="20" y="46"/>
                    </a:moveTo>
                    <a:lnTo>
                      <a:pt x="20" y="46"/>
                    </a:lnTo>
                    <a:lnTo>
                      <a:pt x="18" y="46"/>
                    </a:lnTo>
                    <a:lnTo>
                      <a:pt x="16" y="50"/>
                    </a:lnTo>
                    <a:lnTo>
                      <a:pt x="16" y="50"/>
                    </a:lnTo>
                    <a:lnTo>
                      <a:pt x="16" y="54"/>
                    </a:lnTo>
                    <a:lnTo>
                      <a:pt x="14" y="56"/>
                    </a:lnTo>
                    <a:lnTo>
                      <a:pt x="12" y="54"/>
                    </a:lnTo>
                    <a:lnTo>
                      <a:pt x="12" y="54"/>
                    </a:lnTo>
                    <a:lnTo>
                      <a:pt x="10" y="52"/>
                    </a:lnTo>
                    <a:lnTo>
                      <a:pt x="8" y="50"/>
                    </a:lnTo>
                    <a:lnTo>
                      <a:pt x="6" y="44"/>
                    </a:lnTo>
                    <a:lnTo>
                      <a:pt x="6" y="44"/>
                    </a:lnTo>
                    <a:lnTo>
                      <a:pt x="6" y="38"/>
                    </a:lnTo>
                    <a:lnTo>
                      <a:pt x="4" y="34"/>
                    </a:lnTo>
                    <a:lnTo>
                      <a:pt x="2" y="32"/>
                    </a:lnTo>
                    <a:lnTo>
                      <a:pt x="0" y="28"/>
                    </a:lnTo>
                    <a:lnTo>
                      <a:pt x="0" y="28"/>
                    </a:lnTo>
                    <a:lnTo>
                      <a:pt x="0" y="24"/>
                    </a:lnTo>
                    <a:lnTo>
                      <a:pt x="0" y="20"/>
                    </a:lnTo>
                    <a:lnTo>
                      <a:pt x="0" y="20"/>
                    </a:lnTo>
                    <a:lnTo>
                      <a:pt x="4" y="20"/>
                    </a:lnTo>
                    <a:lnTo>
                      <a:pt x="4" y="18"/>
                    </a:lnTo>
                    <a:lnTo>
                      <a:pt x="4" y="12"/>
                    </a:lnTo>
                    <a:lnTo>
                      <a:pt x="4" y="12"/>
                    </a:lnTo>
                    <a:lnTo>
                      <a:pt x="4" y="10"/>
                    </a:lnTo>
                    <a:lnTo>
                      <a:pt x="4" y="10"/>
                    </a:lnTo>
                    <a:lnTo>
                      <a:pt x="4" y="10"/>
                    </a:lnTo>
                    <a:lnTo>
                      <a:pt x="10" y="10"/>
                    </a:lnTo>
                    <a:lnTo>
                      <a:pt x="16" y="6"/>
                    </a:lnTo>
                    <a:lnTo>
                      <a:pt x="28" y="0"/>
                    </a:lnTo>
                    <a:lnTo>
                      <a:pt x="28" y="0"/>
                    </a:lnTo>
                    <a:lnTo>
                      <a:pt x="30" y="2"/>
                    </a:lnTo>
                    <a:lnTo>
                      <a:pt x="30" y="2"/>
                    </a:lnTo>
                    <a:lnTo>
                      <a:pt x="32" y="12"/>
                    </a:lnTo>
                    <a:lnTo>
                      <a:pt x="32" y="12"/>
                    </a:lnTo>
                    <a:lnTo>
                      <a:pt x="30" y="18"/>
                    </a:lnTo>
                    <a:lnTo>
                      <a:pt x="28" y="20"/>
                    </a:lnTo>
                    <a:lnTo>
                      <a:pt x="26" y="22"/>
                    </a:lnTo>
                    <a:lnTo>
                      <a:pt x="24" y="24"/>
                    </a:lnTo>
                    <a:lnTo>
                      <a:pt x="24" y="24"/>
                    </a:lnTo>
                    <a:lnTo>
                      <a:pt x="22" y="30"/>
                    </a:lnTo>
                    <a:lnTo>
                      <a:pt x="22" y="36"/>
                    </a:lnTo>
                    <a:lnTo>
                      <a:pt x="22" y="42"/>
                    </a:lnTo>
                    <a:lnTo>
                      <a:pt x="20" y="46"/>
                    </a:lnTo>
                    <a:lnTo>
                      <a:pt x="2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1" name="Freeform 2714">
                <a:extLst>
                  <a:ext uri="{FF2B5EF4-FFF2-40B4-BE49-F238E27FC236}">
                    <a16:creationId xmlns:a16="http://schemas.microsoft.com/office/drawing/2014/main" id="{5DA195F4-C4EE-DAD4-24D8-007910104FC0}"/>
                  </a:ext>
                </a:extLst>
              </p:cNvPr>
              <p:cNvSpPr>
                <a:spLocks/>
              </p:cNvSpPr>
              <p:nvPr/>
            </p:nvSpPr>
            <p:spPr bwMode="auto">
              <a:xfrm>
                <a:off x="1848" y="2203"/>
                <a:ext cx="32" cy="40"/>
              </a:xfrm>
              <a:custGeom>
                <a:avLst/>
                <a:gdLst>
                  <a:gd name="T0" fmla="*/ 32 w 32"/>
                  <a:gd name="T1" fmla="*/ 12 h 40"/>
                  <a:gd name="T2" fmla="*/ 32 w 32"/>
                  <a:gd name="T3" fmla="*/ 12 h 40"/>
                  <a:gd name="T4" fmla="*/ 26 w 32"/>
                  <a:gd name="T5" fmla="*/ 16 h 40"/>
                  <a:gd name="T6" fmla="*/ 22 w 32"/>
                  <a:gd name="T7" fmla="*/ 22 h 40"/>
                  <a:gd name="T8" fmla="*/ 18 w 32"/>
                  <a:gd name="T9" fmla="*/ 26 h 40"/>
                  <a:gd name="T10" fmla="*/ 16 w 32"/>
                  <a:gd name="T11" fmla="*/ 26 h 40"/>
                  <a:gd name="T12" fmla="*/ 14 w 32"/>
                  <a:gd name="T13" fmla="*/ 24 h 40"/>
                  <a:gd name="T14" fmla="*/ 10 w 32"/>
                  <a:gd name="T15" fmla="*/ 20 h 40"/>
                  <a:gd name="T16" fmla="*/ 10 w 32"/>
                  <a:gd name="T17" fmla="*/ 20 h 40"/>
                  <a:gd name="T18" fmla="*/ 10 w 32"/>
                  <a:gd name="T19" fmla="*/ 26 h 40"/>
                  <a:gd name="T20" fmla="*/ 12 w 32"/>
                  <a:gd name="T21" fmla="*/ 30 h 40"/>
                  <a:gd name="T22" fmla="*/ 12 w 32"/>
                  <a:gd name="T23" fmla="*/ 32 h 40"/>
                  <a:gd name="T24" fmla="*/ 12 w 32"/>
                  <a:gd name="T25" fmla="*/ 38 h 40"/>
                  <a:gd name="T26" fmla="*/ 12 w 32"/>
                  <a:gd name="T27" fmla="*/ 38 h 40"/>
                  <a:gd name="T28" fmla="*/ 10 w 32"/>
                  <a:gd name="T29" fmla="*/ 40 h 40"/>
                  <a:gd name="T30" fmla="*/ 8 w 32"/>
                  <a:gd name="T31" fmla="*/ 38 h 40"/>
                  <a:gd name="T32" fmla="*/ 6 w 32"/>
                  <a:gd name="T33" fmla="*/ 34 h 40"/>
                  <a:gd name="T34" fmla="*/ 6 w 32"/>
                  <a:gd name="T35" fmla="*/ 34 h 40"/>
                  <a:gd name="T36" fmla="*/ 0 w 32"/>
                  <a:gd name="T37" fmla="*/ 34 h 40"/>
                  <a:gd name="T38" fmla="*/ 0 w 32"/>
                  <a:gd name="T39" fmla="*/ 34 h 40"/>
                  <a:gd name="T40" fmla="*/ 0 w 32"/>
                  <a:gd name="T41" fmla="*/ 34 h 40"/>
                  <a:gd name="T42" fmla="*/ 0 w 32"/>
                  <a:gd name="T43" fmla="*/ 26 h 40"/>
                  <a:gd name="T44" fmla="*/ 0 w 32"/>
                  <a:gd name="T45" fmla="*/ 16 h 40"/>
                  <a:gd name="T46" fmla="*/ 0 w 32"/>
                  <a:gd name="T47" fmla="*/ 16 h 40"/>
                  <a:gd name="T48" fmla="*/ 2 w 32"/>
                  <a:gd name="T49" fmla="*/ 10 h 40"/>
                  <a:gd name="T50" fmla="*/ 6 w 32"/>
                  <a:gd name="T51" fmla="*/ 6 h 40"/>
                  <a:gd name="T52" fmla="*/ 12 w 32"/>
                  <a:gd name="T53" fmla="*/ 2 h 40"/>
                  <a:gd name="T54" fmla="*/ 12 w 32"/>
                  <a:gd name="T55" fmla="*/ 2 h 40"/>
                  <a:gd name="T56" fmla="*/ 18 w 32"/>
                  <a:gd name="T57" fmla="*/ 0 h 40"/>
                  <a:gd name="T58" fmla="*/ 22 w 32"/>
                  <a:gd name="T59" fmla="*/ 0 h 40"/>
                  <a:gd name="T60" fmla="*/ 30 w 32"/>
                  <a:gd name="T61" fmla="*/ 8 h 40"/>
                  <a:gd name="T62" fmla="*/ 30 w 32"/>
                  <a:gd name="T63" fmla="*/ 8 h 40"/>
                  <a:gd name="T64" fmla="*/ 32 w 32"/>
                  <a:gd name="T65" fmla="*/ 12 h 40"/>
                  <a:gd name="T66" fmla="*/ 32 w 32"/>
                  <a:gd name="T67"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0">
                    <a:moveTo>
                      <a:pt x="32" y="12"/>
                    </a:moveTo>
                    <a:lnTo>
                      <a:pt x="32" y="12"/>
                    </a:lnTo>
                    <a:lnTo>
                      <a:pt x="26" y="16"/>
                    </a:lnTo>
                    <a:lnTo>
                      <a:pt x="22" y="22"/>
                    </a:lnTo>
                    <a:lnTo>
                      <a:pt x="18" y="26"/>
                    </a:lnTo>
                    <a:lnTo>
                      <a:pt x="16" y="26"/>
                    </a:lnTo>
                    <a:lnTo>
                      <a:pt x="14" y="24"/>
                    </a:lnTo>
                    <a:lnTo>
                      <a:pt x="10" y="20"/>
                    </a:lnTo>
                    <a:lnTo>
                      <a:pt x="10" y="20"/>
                    </a:lnTo>
                    <a:lnTo>
                      <a:pt x="10" y="26"/>
                    </a:lnTo>
                    <a:lnTo>
                      <a:pt x="12" y="30"/>
                    </a:lnTo>
                    <a:lnTo>
                      <a:pt x="12" y="32"/>
                    </a:lnTo>
                    <a:lnTo>
                      <a:pt x="12" y="38"/>
                    </a:lnTo>
                    <a:lnTo>
                      <a:pt x="12" y="38"/>
                    </a:lnTo>
                    <a:lnTo>
                      <a:pt x="10" y="40"/>
                    </a:lnTo>
                    <a:lnTo>
                      <a:pt x="8" y="38"/>
                    </a:lnTo>
                    <a:lnTo>
                      <a:pt x="6" y="34"/>
                    </a:lnTo>
                    <a:lnTo>
                      <a:pt x="6" y="34"/>
                    </a:lnTo>
                    <a:lnTo>
                      <a:pt x="0" y="34"/>
                    </a:lnTo>
                    <a:lnTo>
                      <a:pt x="0" y="34"/>
                    </a:lnTo>
                    <a:lnTo>
                      <a:pt x="0" y="34"/>
                    </a:lnTo>
                    <a:lnTo>
                      <a:pt x="0" y="26"/>
                    </a:lnTo>
                    <a:lnTo>
                      <a:pt x="0" y="16"/>
                    </a:lnTo>
                    <a:lnTo>
                      <a:pt x="0" y="16"/>
                    </a:lnTo>
                    <a:lnTo>
                      <a:pt x="2" y="10"/>
                    </a:lnTo>
                    <a:lnTo>
                      <a:pt x="6" y="6"/>
                    </a:lnTo>
                    <a:lnTo>
                      <a:pt x="12" y="2"/>
                    </a:lnTo>
                    <a:lnTo>
                      <a:pt x="12" y="2"/>
                    </a:lnTo>
                    <a:lnTo>
                      <a:pt x="18" y="0"/>
                    </a:lnTo>
                    <a:lnTo>
                      <a:pt x="22" y="0"/>
                    </a:lnTo>
                    <a:lnTo>
                      <a:pt x="30" y="8"/>
                    </a:lnTo>
                    <a:lnTo>
                      <a:pt x="30" y="8"/>
                    </a:lnTo>
                    <a:lnTo>
                      <a:pt x="32" y="12"/>
                    </a:lnTo>
                    <a:lnTo>
                      <a:pt x="3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2" name="Freeform 2715">
                <a:extLst>
                  <a:ext uri="{FF2B5EF4-FFF2-40B4-BE49-F238E27FC236}">
                    <a16:creationId xmlns:a16="http://schemas.microsoft.com/office/drawing/2014/main" id="{7F3F8BEC-83AC-49F5-AD7A-31540D1D41E8}"/>
                  </a:ext>
                </a:extLst>
              </p:cNvPr>
              <p:cNvSpPr>
                <a:spLocks/>
              </p:cNvSpPr>
              <p:nvPr/>
            </p:nvSpPr>
            <p:spPr bwMode="auto">
              <a:xfrm>
                <a:off x="1960" y="2169"/>
                <a:ext cx="28" cy="44"/>
              </a:xfrm>
              <a:custGeom>
                <a:avLst/>
                <a:gdLst>
                  <a:gd name="T0" fmla="*/ 14 w 28"/>
                  <a:gd name="T1" fmla="*/ 42 h 44"/>
                  <a:gd name="T2" fmla="*/ 14 w 28"/>
                  <a:gd name="T3" fmla="*/ 42 h 44"/>
                  <a:gd name="T4" fmla="*/ 12 w 28"/>
                  <a:gd name="T5" fmla="*/ 38 h 44"/>
                  <a:gd name="T6" fmla="*/ 12 w 28"/>
                  <a:gd name="T7" fmla="*/ 38 h 44"/>
                  <a:gd name="T8" fmla="*/ 10 w 28"/>
                  <a:gd name="T9" fmla="*/ 36 h 44"/>
                  <a:gd name="T10" fmla="*/ 10 w 28"/>
                  <a:gd name="T11" fmla="*/ 34 h 44"/>
                  <a:gd name="T12" fmla="*/ 8 w 28"/>
                  <a:gd name="T13" fmla="*/ 34 h 44"/>
                  <a:gd name="T14" fmla="*/ 6 w 28"/>
                  <a:gd name="T15" fmla="*/ 34 h 44"/>
                  <a:gd name="T16" fmla="*/ 6 w 28"/>
                  <a:gd name="T17" fmla="*/ 34 h 44"/>
                  <a:gd name="T18" fmla="*/ 2 w 28"/>
                  <a:gd name="T19" fmla="*/ 34 h 44"/>
                  <a:gd name="T20" fmla="*/ 2 w 28"/>
                  <a:gd name="T21" fmla="*/ 32 h 44"/>
                  <a:gd name="T22" fmla="*/ 0 w 28"/>
                  <a:gd name="T23" fmla="*/ 30 h 44"/>
                  <a:gd name="T24" fmla="*/ 0 w 28"/>
                  <a:gd name="T25" fmla="*/ 30 h 44"/>
                  <a:gd name="T26" fmla="*/ 2 w 28"/>
                  <a:gd name="T27" fmla="*/ 26 h 44"/>
                  <a:gd name="T28" fmla="*/ 4 w 28"/>
                  <a:gd name="T29" fmla="*/ 24 h 44"/>
                  <a:gd name="T30" fmla="*/ 6 w 28"/>
                  <a:gd name="T31" fmla="*/ 22 h 44"/>
                  <a:gd name="T32" fmla="*/ 6 w 28"/>
                  <a:gd name="T33" fmla="*/ 18 h 44"/>
                  <a:gd name="T34" fmla="*/ 6 w 28"/>
                  <a:gd name="T35" fmla="*/ 18 h 44"/>
                  <a:gd name="T36" fmla="*/ 4 w 28"/>
                  <a:gd name="T37" fmla="*/ 14 h 44"/>
                  <a:gd name="T38" fmla="*/ 2 w 28"/>
                  <a:gd name="T39" fmla="*/ 12 h 44"/>
                  <a:gd name="T40" fmla="*/ 2 w 28"/>
                  <a:gd name="T41" fmla="*/ 8 h 44"/>
                  <a:gd name="T42" fmla="*/ 2 w 28"/>
                  <a:gd name="T43" fmla="*/ 8 h 44"/>
                  <a:gd name="T44" fmla="*/ 4 w 28"/>
                  <a:gd name="T45" fmla="*/ 4 h 44"/>
                  <a:gd name="T46" fmla="*/ 4 w 28"/>
                  <a:gd name="T47" fmla="*/ 4 h 44"/>
                  <a:gd name="T48" fmla="*/ 8 w 28"/>
                  <a:gd name="T49" fmla="*/ 2 h 44"/>
                  <a:gd name="T50" fmla="*/ 12 w 28"/>
                  <a:gd name="T51" fmla="*/ 0 h 44"/>
                  <a:gd name="T52" fmla="*/ 14 w 28"/>
                  <a:gd name="T53" fmla="*/ 2 h 44"/>
                  <a:gd name="T54" fmla="*/ 18 w 28"/>
                  <a:gd name="T55" fmla="*/ 8 h 44"/>
                  <a:gd name="T56" fmla="*/ 18 w 28"/>
                  <a:gd name="T57" fmla="*/ 8 h 44"/>
                  <a:gd name="T58" fmla="*/ 20 w 28"/>
                  <a:gd name="T59" fmla="*/ 10 h 44"/>
                  <a:gd name="T60" fmla="*/ 22 w 28"/>
                  <a:gd name="T61" fmla="*/ 8 h 44"/>
                  <a:gd name="T62" fmla="*/ 24 w 28"/>
                  <a:gd name="T63" fmla="*/ 8 h 44"/>
                  <a:gd name="T64" fmla="*/ 26 w 28"/>
                  <a:gd name="T65" fmla="*/ 8 h 44"/>
                  <a:gd name="T66" fmla="*/ 26 w 28"/>
                  <a:gd name="T67" fmla="*/ 8 h 44"/>
                  <a:gd name="T68" fmla="*/ 26 w 28"/>
                  <a:gd name="T69" fmla="*/ 12 h 44"/>
                  <a:gd name="T70" fmla="*/ 28 w 28"/>
                  <a:gd name="T71" fmla="*/ 18 h 44"/>
                  <a:gd name="T72" fmla="*/ 28 w 28"/>
                  <a:gd name="T73" fmla="*/ 18 h 44"/>
                  <a:gd name="T74" fmla="*/ 28 w 28"/>
                  <a:gd name="T75" fmla="*/ 28 h 44"/>
                  <a:gd name="T76" fmla="*/ 26 w 28"/>
                  <a:gd name="T77" fmla="*/ 30 h 44"/>
                  <a:gd name="T78" fmla="*/ 26 w 28"/>
                  <a:gd name="T79" fmla="*/ 34 h 44"/>
                  <a:gd name="T80" fmla="*/ 26 w 28"/>
                  <a:gd name="T81" fmla="*/ 34 h 44"/>
                  <a:gd name="T82" fmla="*/ 20 w 28"/>
                  <a:gd name="T83" fmla="*/ 32 h 44"/>
                  <a:gd name="T84" fmla="*/ 18 w 28"/>
                  <a:gd name="T85" fmla="*/ 34 h 44"/>
                  <a:gd name="T86" fmla="*/ 16 w 28"/>
                  <a:gd name="T87" fmla="*/ 42 h 44"/>
                  <a:gd name="T88" fmla="*/ 16 w 28"/>
                  <a:gd name="T89" fmla="*/ 42 h 44"/>
                  <a:gd name="T90" fmla="*/ 16 w 28"/>
                  <a:gd name="T91" fmla="*/ 44 h 44"/>
                  <a:gd name="T92" fmla="*/ 14 w 28"/>
                  <a:gd name="T93" fmla="*/ 42 h 44"/>
                  <a:gd name="T94" fmla="*/ 14 w 28"/>
                  <a:gd name="T95"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44">
                    <a:moveTo>
                      <a:pt x="14" y="42"/>
                    </a:moveTo>
                    <a:lnTo>
                      <a:pt x="14" y="42"/>
                    </a:lnTo>
                    <a:lnTo>
                      <a:pt x="12" y="38"/>
                    </a:lnTo>
                    <a:lnTo>
                      <a:pt x="12" y="38"/>
                    </a:lnTo>
                    <a:lnTo>
                      <a:pt x="10" y="36"/>
                    </a:lnTo>
                    <a:lnTo>
                      <a:pt x="10" y="34"/>
                    </a:lnTo>
                    <a:lnTo>
                      <a:pt x="8" y="34"/>
                    </a:lnTo>
                    <a:lnTo>
                      <a:pt x="6" y="34"/>
                    </a:lnTo>
                    <a:lnTo>
                      <a:pt x="6" y="34"/>
                    </a:lnTo>
                    <a:lnTo>
                      <a:pt x="2" y="34"/>
                    </a:lnTo>
                    <a:lnTo>
                      <a:pt x="2" y="32"/>
                    </a:lnTo>
                    <a:lnTo>
                      <a:pt x="0" y="30"/>
                    </a:lnTo>
                    <a:lnTo>
                      <a:pt x="0" y="30"/>
                    </a:lnTo>
                    <a:lnTo>
                      <a:pt x="2" y="26"/>
                    </a:lnTo>
                    <a:lnTo>
                      <a:pt x="4" y="24"/>
                    </a:lnTo>
                    <a:lnTo>
                      <a:pt x="6" y="22"/>
                    </a:lnTo>
                    <a:lnTo>
                      <a:pt x="6" y="18"/>
                    </a:lnTo>
                    <a:lnTo>
                      <a:pt x="6" y="18"/>
                    </a:lnTo>
                    <a:lnTo>
                      <a:pt x="4" y="14"/>
                    </a:lnTo>
                    <a:lnTo>
                      <a:pt x="2" y="12"/>
                    </a:lnTo>
                    <a:lnTo>
                      <a:pt x="2" y="8"/>
                    </a:lnTo>
                    <a:lnTo>
                      <a:pt x="2" y="8"/>
                    </a:lnTo>
                    <a:lnTo>
                      <a:pt x="4" y="4"/>
                    </a:lnTo>
                    <a:lnTo>
                      <a:pt x="4" y="4"/>
                    </a:lnTo>
                    <a:lnTo>
                      <a:pt x="8" y="2"/>
                    </a:lnTo>
                    <a:lnTo>
                      <a:pt x="12" y="0"/>
                    </a:lnTo>
                    <a:lnTo>
                      <a:pt x="14" y="2"/>
                    </a:lnTo>
                    <a:lnTo>
                      <a:pt x="18" y="8"/>
                    </a:lnTo>
                    <a:lnTo>
                      <a:pt x="18" y="8"/>
                    </a:lnTo>
                    <a:lnTo>
                      <a:pt x="20" y="10"/>
                    </a:lnTo>
                    <a:lnTo>
                      <a:pt x="22" y="8"/>
                    </a:lnTo>
                    <a:lnTo>
                      <a:pt x="24" y="8"/>
                    </a:lnTo>
                    <a:lnTo>
                      <a:pt x="26" y="8"/>
                    </a:lnTo>
                    <a:lnTo>
                      <a:pt x="26" y="8"/>
                    </a:lnTo>
                    <a:lnTo>
                      <a:pt x="26" y="12"/>
                    </a:lnTo>
                    <a:lnTo>
                      <a:pt x="28" y="18"/>
                    </a:lnTo>
                    <a:lnTo>
                      <a:pt x="28" y="18"/>
                    </a:lnTo>
                    <a:lnTo>
                      <a:pt x="28" y="28"/>
                    </a:lnTo>
                    <a:lnTo>
                      <a:pt x="26" y="30"/>
                    </a:lnTo>
                    <a:lnTo>
                      <a:pt x="26" y="34"/>
                    </a:lnTo>
                    <a:lnTo>
                      <a:pt x="26" y="34"/>
                    </a:lnTo>
                    <a:lnTo>
                      <a:pt x="20" y="32"/>
                    </a:lnTo>
                    <a:lnTo>
                      <a:pt x="18" y="34"/>
                    </a:lnTo>
                    <a:lnTo>
                      <a:pt x="16" y="42"/>
                    </a:lnTo>
                    <a:lnTo>
                      <a:pt x="16" y="42"/>
                    </a:lnTo>
                    <a:lnTo>
                      <a:pt x="16" y="44"/>
                    </a:lnTo>
                    <a:lnTo>
                      <a:pt x="14" y="42"/>
                    </a:lnTo>
                    <a:lnTo>
                      <a:pt x="1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3" name="Freeform 2716">
                <a:extLst>
                  <a:ext uri="{FF2B5EF4-FFF2-40B4-BE49-F238E27FC236}">
                    <a16:creationId xmlns:a16="http://schemas.microsoft.com/office/drawing/2014/main" id="{5B92A946-9873-5A69-33D5-3DC421935569}"/>
                  </a:ext>
                </a:extLst>
              </p:cNvPr>
              <p:cNvSpPr>
                <a:spLocks/>
              </p:cNvSpPr>
              <p:nvPr/>
            </p:nvSpPr>
            <p:spPr bwMode="auto">
              <a:xfrm>
                <a:off x="1914" y="2179"/>
                <a:ext cx="38" cy="36"/>
              </a:xfrm>
              <a:custGeom>
                <a:avLst/>
                <a:gdLst>
                  <a:gd name="T0" fmla="*/ 36 w 38"/>
                  <a:gd name="T1" fmla="*/ 20 h 36"/>
                  <a:gd name="T2" fmla="*/ 36 w 38"/>
                  <a:gd name="T3" fmla="*/ 20 h 36"/>
                  <a:gd name="T4" fmla="*/ 34 w 38"/>
                  <a:gd name="T5" fmla="*/ 26 h 36"/>
                  <a:gd name="T6" fmla="*/ 32 w 38"/>
                  <a:gd name="T7" fmla="*/ 28 h 36"/>
                  <a:gd name="T8" fmla="*/ 28 w 38"/>
                  <a:gd name="T9" fmla="*/ 28 h 36"/>
                  <a:gd name="T10" fmla="*/ 28 w 38"/>
                  <a:gd name="T11" fmla="*/ 28 h 36"/>
                  <a:gd name="T12" fmla="*/ 20 w 38"/>
                  <a:gd name="T13" fmla="*/ 28 h 36"/>
                  <a:gd name="T14" fmla="*/ 16 w 38"/>
                  <a:gd name="T15" fmla="*/ 28 h 36"/>
                  <a:gd name="T16" fmla="*/ 14 w 38"/>
                  <a:gd name="T17" fmla="*/ 34 h 36"/>
                  <a:gd name="T18" fmla="*/ 14 w 38"/>
                  <a:gd name="T19" fmla="*/ 34 h 36"/>
                  <a:gd name="T20" fmla="*/ 12 w 38"/>
                  <a:gd name="T21" fmla="*/ 36 h 36"/>
                  <a:gd name="T22" fmla="*/ 10 w 38"/>
                  <a:gd name="T23" fmla="*/ 36 h 36"/>
                  <a:gd name="T24" fmla="*/ 6 w 38"/>
                  <a:gd name="T25" fmla="*/ 32 h 36"/>
                  <a:gd name="T26" fmla="*/ 6 w 38"/>
                  <a:gd name="T27" fmla="*/ 32 h 36"/>
                  <a:gd name="T28" fmla="*/ 6 w 38"/>
                  <a:gd name="T29" fmla="*/ 30 h 36"/>
                  <a:gd name="T30" fmla="*/ 4 w 38"/>
                  <a:gd name="T31" fmla="*/ 28 h 36"/>
                  <a:gd name="T32" fmla="*/ 2 w 38"/>
                  <a:gd name="T33" fmla="*/ 30 h 36"/>
                  <a:gd name="T34" fmla="*/ 2 w 38"/>
                  <a:gd name="T35" fmla="*/ 30 h 36"/>
                  <a:gd name="T36" fmla="*/ 0 w 38"/>
                  <a:gd name="T37" fmla="*/ 24 h 36"/>
                  <a:gd name="T38" fmla="*/ 0 w 38"/>
                  <a:gd name="T39" fmla="*/ 24 h 36"/>
                  <a:gd name="T40" fmla="*/ 0 w 38"/>
                  <a:gd name="T41" fmla="*/ 18 h 36"/>
                  <a:gd name="T42" fmla="*/ 0 w 38"/>
                  <a:gd name="T43" fmla="*/ 18 h 36"/>
                  <a:gd name="T44" fmla="*/ 4 w 38"/>
                  <a:gd name="T45" fmla="*/ 14 h 36"/>
                  <a:gd name="T46" fmla="*/ 4 w 38"/>
                  <a:gd name="T47" fmla="*/ 12 h 36"/>
                  <a:gd name="T48" fmla="*/ 6 w 38"/>
                  <a:gd name="T49" fmla="*/ 12 h 36"/>
                  <a:gd name="T50" fmla="*/ 6 w 38"/>
                  <a:gd name="T51" fmla="*/ 12 h 36"/>
                  <a:gd name="T52" fmla="*/ 12 w 38"/>
                  <a:gd name="T53" fmla="*/ 14 h 36"/>
                  <a:gd name="T54" fmla="*/ 18 w 38"/>
                  <a:gd name="T55" fmla="*/ 14 h 36"/>
                  <a:gd name="T56" fmla="*/ 24 w 38"/>
                  <a:gd name="T57" fmla="*/ 12 h 36"/>
                  <a:gd name="T58" fmla="*/ 30 w 38"/>
                  <a:gd name="T59" fmla="*/ 12 h 36"/>
                  <a:gd name="T60" fmla="*/ 30 w 38"/>
                  <a:gd name="T61" fmla="*/ 12 h 36"/>
                  <a:gd name="T62" fmla="*/ 30 w 38"/>
                  <a:gd name="T63" fmla="*/ 12 h 36"/>
                  <a:gd name="T64" fmla="*/ 30 w 38"/>
                  <a:gd name="T65" fmla="*/ 12 h 36"/>
                  <a:gd name="T66" fmla="*/ 30 w 38"/>
                  <a:gd name="T67" fmla="*/ 10 h 36"/>
                  <a:gd name="T68" fmla="*/ 30 w 38"/>
                  <a:gd name="T69" fmla="*/ 10 h 36"/>
                  <a:gd name="T70" fmla="*/ 28 w 38"/>
                  <a:gd name="T71" fmla="*/ 6 h 36"/>
                  <a:gd name="T72" fmla="*/ 28 w 38"/>
                  <a:gd name="T73" fmla="*/ 6 h 36"/>
                  <a:gd name="T74" fmla="*/ 30 w 38"/>
                  <a:gd name="T75" fmla="*/ 0 h 36"/>
                  <a:gd name="T76" fmla="*/ 30 w 38"/>
                  <a:gd name="T77" fmla="*/ 0 h 36"/>
                  <a:gd name="T78" fmla="*/ 32 w 38"/>
                  <a:gd name="T79" fmla="*/ 0 h 36"/>
                  <a:gd name="T80" fmla="*/ 36 w 38"/>
                  <a:gd name="T81" fmla="*/ 4 h 36"/>
                  <a:gd name="T82" fmla="*/ 36 w 38"/>
                  <a:gd name="T83" fmla="*/ 10 h 36"/>
                  <a:gd name="T84" fmla="*/ 38 w 38"/>
                  <a:gd name="T85" fmla="*/ 18 h 36"/>
                  <a:gd name="T86" fmla="*/ 38 w 38"/>
                  <a:gd name="T87" fmla="*/ 18 h 36"/>
                  <a:gd name="T88" fmla="*/ 36 w 38"/>
                  <a:gd name="T89" fmla="*/ 20 h 36"/>
                  <a:gd name="T90" fmla="*/ 36 w 38"/>
                  <a:gd name="T9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36">
                    <a:moveTo>
                      <a:pt x="36" y="20"/>
                    </a:moveTo>
                    <a:lnTo>
                      <a:pt x="36" y="20"/>
                    </a:lnTo>
                    <a:lnTo>
                      <a:pt x="34" y="26"/>
                    </a:lnTo>
                    <a:lnTo>
                      <a:pt x="32" y="28"/>
                    </a:lnTo>
                    <a:lnTo>
                      <a:pt x="28" y="28"/>
                    </a:lnTo>
                    <a:lnTo>
                      <a:pt x="28" y="28"/>
                    </a:lnTo>
                    <a:lnTo>
                      <a:pt x="20" y="28"/>
                    </a:lnTo>
                    <a:lnTo>
                      <a:pt x="16" y="28"/>
                    </a:lnTo>
                    <a:lnTo>
                      <a:pt x="14" y="34"/>
                    </a:lnTo>
                    <a:lnTo>
                      <a:pt x="14" y="34"/>
                    </a:lnTo>
                    <a:lnTo>
                      <a:pt x="12" y="36"/>
                    </a:lnTo>
                    <a:lnTo>
                      <a:pt x="10" y="36"/>
                    </a:lnTo>
                    <a:lnTo>
                      <a:pt x="6" y="32"/>
                    </a:lnTo>
                    <a:lnTo>
                      <a:pt x="6" y="32"/>
                    </a:lnTo>
                    <a:lnTo>
                      <a:pt x="6" y="30"/>
                    </a:lnTo>
                    <a:lnTo>
                      <a:pt x="4" y="28"/>
                    </a:lnTo>
                    <a:lnTo>
                      <a:pt x="2" y="30"/>
                    </a:lnTo>
                    <a:lnTo>
                      <a:pt x="2" y="30"/>
                    </a:lnTo>
                    <a:lnTo>
                      <a:pt x="0" y="24"/>
                    </a:lnTo>
                    <a:lnTo>
                      <a:pt x="0" y="24"/>
                    </a:lnTo>
                    <a:lnTo>
                      <a:pt x="0" y="18"/>
                    </a:lnTo>
                    <a:lnTo>
                      <a:pt x="0" y="18"/>
                    </a:lnTo>
                    <a:lnTo>
                      <a:pt x="4" y="14"/>
                    </a:lnTo>
                    <a:lnTo>
                      <a:pt x="4" y="12"/>
                    </a:lnTo>
                    <a:lnTo>
                      <a:pt x="6" y="12"/>
                    </a:lnTo>
                    <a:lnTo>
                      <a:pt x="6" y="12"/>
                    </a:lnTo>
                    <a:lnTo>
                      <a:pt x="12" y="14"/>
                    </a:lnTo>
                    <a:lnTo>
                      <a:pt x="18" y="14"/>
                    </a:lnTo>
                    <a:lnTo>
                      <a:pt x="24" y="12"/>
                    </a:lnTo>
                    <a:lnTo>
                      <a:pt x="30" y="12"/>
                    </a:lnTo>
                    <a:lnTo>
                      <a:pt x="30" y="12"/>
                    </a:lnTo>
                    <a:lnTo>
                      <a:pt x="30" y="12"/>
                    </a:lnTo>
                    <a:lnTo>
                      <a:pt x="30" y="12"/>
                    </a:lnTo>
                    <a:lnTo>
                      <a:pt x="30" y="10"/>
                    </a:lnTo>
                    <a:lnTo>
                      <a:pt x="30" y="10"/>
                    </a:lnTo>
                    <a:lnTo>
                      <a:pt x="28" y="6"/>
                    </a:lnTo>
                    <a:lnTo>
                      <a:pt x="28" y="6"/>
                    </a:lnTo>
                    <a:lnTo>
                      <a:pt x="30" y="0"/>
                    </a:lnTo>
                    <a:lnTo>
                      <a:pt x="30" y="0"/>
                    </a:lnTo>
                    <a:lnTo>
                      <a:pt x="32" y="0"/>
                    </a:lnTo>
                    <a:lnTo>
                      <a:pt x="36" y="4"/>
                    </a:lnTo>
                    <a:lnTo>
                      <a:pt x="36" y="10"/>
                    </a:lnTo>
                    <a:lnTo>
                      <a:pt x="38" y="18"/>
                    </a:lnTo>
                    <a:lnTo>
                      <a:pt x="38" y="18"/>
                    </a:lnTo>
                    <a:lnTo>
                      <a:pt x="36" y="20"/>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4" name="Freeform 2717">
                <a:extLst>
                  <a:ext uri="{FF2B5EF4-FFF2-40B4-BE49-F238E27FC236}">
                    <a16:creationId xmlns:a16="http://schemas.microsoft.com/office/drawing/2014/main" id="{5213D709-8FA3-DE81-B3ED-4D4B28ACF117}"/>
                  </a:ext>
                </a:extLst>
              </p:cNvPr>
              <p:cNvSpPr>
                <a:spLocks/>
              </p:cNvSpPr>
              <p:nvPr/>
            </p:nvSpPr>
            <p:spPr bwMode="auto">
              <a:xfrm>
                <a:off x="1878" y="2201"/>
                <a:ext cx="42" cy="28"/>
              </a:xfrm>
              <a:custGeom>
                <a:avLst/>
                <a:gdLst>
                  <a:gd name="T0" fmla="*/ 38 w 42"/>
                  <a:gd name="T1" fmla="*/ 6 h 28"/>
                  <a:gd name="T2" fmla="*/ 38 w 42"/>
                  <a:gd name="T3" fmla="*/ 6 h 28"/>
                  <a:gd name="T4" fmla="*/ 40 w 42"/>
                  <a:gd name="T5" fmla="*/ 4 h 28"/>
                  <a:gd name="T6" fmla="*/ 42 w 42"/>
                  <a:gd name="T7" fmla="*/ 4 h 28"/>
                  <a:gd name="T8" fmla="*/ 42 w 42"/>
                  <a:gd name="T9" fmla="*/ 10 h 28"/>
                  <a:gd name="T10" fmla="*/ 42 w 42"/>
                  <a:gd name="T11" fmla="*/ 10 h 28"/>
                  <a:gd name="T12" fmla="*/ 38 w 42"/>
                  <a:gd name="T13" fmla="*/ 10 h 28"/>
                  <a:gd name="T14" fmla="*/ 36 w 42"/>
                  <a:gd name="T15" fmla="*/ 12 h 28"/>
                  <a:gd name="T16" fmla="*/ 32 w 42"/>
                  <a:gd name="T17" fmla="*/ 20 h 28"/>
                  <a:gd name="T18" fmla="*/ 32 w 42"/>
                  <a:gd name="T19" fmla="*/ 20 h 28"/>
                  <a:gd name="T20" fmla="*/ 28 w 42"/>
                  <a:gd name="T21" fmla="*/ 26 h 28"/>
                  <a:gd name="T22" fmla="*/ 26 w 42"/>
                  <a:gd name="T23" fmla="*/ 28 h 28"/>
                  <a:gd name="T24" fmla="*/ 24 w 42"/>
                  <a:gd name="T25" fmla="*/ 26 h 28"/>
                  <a:gd name="T26" fmla="*/ 20 w 42"/>
                  <a:gd name="T27" fmla="*/ 22 h 28"/>
                  <a:gd name="T28" fmla="*/ 20 w 42"/>
                  <a:gd name="T29" fmla="*/ 22 h 28"/>
                  <a:gd name="T30" fmla="*/ 16 w 42"/>
                  <a:gd name="T31" fmla="*/ 16 h 28"/>
                  <a:gd name="T32" fmla="*/ 12 w 42"/>
                  <a:gd name="T33" fmla="*/ 14 h 28"/>
                  <a:gd name="T34" fmla="*/ 6 w 42"/>
                  <a:gd name="T35" fmla="*/ 12 h 28"/>
                  <a:gd name="T36" fmla="*/ 2 w 42"/>
                  <a:gd name="T37" fmla="*/ 14 h 28"/>
                  <a:gd name="T38" fmla="*/ 2 w 42"/>
                  <a:gd name="T39" fmla="*/ 14 h 28"/>
                  <a:gd name="T40" fmla="*/ 0 w 42"/>
                  <a:gd name="T41" fmla="*/ 14 h 28"/>
                  <a:gd name="T42" fmla="*/ 0 w 42"/>
                  <a:gd name="T43" fmla="*/ 14 h 28"/>
                  <a:gd name="T44" fmla="*/ 0 w 42"/>
                  <a:gd name="T45" fmla="*/ 8 h 28"/>
                  <a:gd name="T46" fmla="*/ 2 w 42"/>
                  <a:gd name="T47" fmla="*/ 4 h 28"/>
                  <a:gd name="T48" fmla="*/ 6 w 42"/>
                  <a:gd name="T49" fmla="*/ 2 h 28"/>
                  <a:gd name="T50" fmla="*/ 6 w 42"/>
                  <a:gd name="T51" fmla="*/ 2 h 28"/>
                  <a:gd name="T52" fmla="*/ 10 w 42"/>
                  <a:gd name="T53" fmla="*/ 0 h 28"/>
                  <a:gd name="T54" fmla="*/ 16 w 42"/>
                  <a:gd name="T55" fmla="*/ 2 h 28"/>
                  <a:gd name="T56" fmla="*/ 16 w 42"/>
                  <a:gd name="T57" fmla="*/ 2 h 28"/>
                  <a:gd name="T58" fmla="*/ 24 w 42"/>
                  <a:gd name="T59" fmla="*/ 4 h 28"/>
                  <a:gd name="T60" fmla="*/ 26 w 42"/>
                  <a:gd name="T61" fmla="*/ 4 h 28"/>
                  <a:gd name="T62" fmla="*/ 30 w 42"/>
                  <a:gd name="T63" fmla="*/ 2 h 28"/>
                  <a:gd name="T64" fmla="*/ 30 w 42"/>
                  <a:gd name="T65" fmla="*/ 2 h 28"/>
                  <a:gd name="T66" fmla="*/ 32 w 42"/>
                  <a:gd name="T67" fmla="*/ 2 h 28"/>
                  <a:gd name="T68" fmla="*/ 34 w 42"/>
                  <a:gd name="T69" fmla="*/ 2 h 28"/>
                  <a:gd name="T70" fmla="*/ 38 w 42"/>
                  <a:gd name="T71" fmla="*/ 6 h 28"/>
                  <a:gd name="T72" fmla="*/ 38 w 42"/>
                  <a:gd name="T7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28">
                    <a:moveTo>
                      <a:pt x="38" y="6"/>
                    </a:moveTo>
                    <a:lnTo>
                      <a:pt x="38" y="6"/>
                    </a:lnTo>
                    <a:lnTo>
                      <a:pt x="40" y="4"/>
                    </a:lnTo>
                    <a:lnTo>
                      <a:pt x="42" y="4"/>
                    </a:lnTo>
                    <a:lnTo>
                      <a:pt x="42" y="10"/>
                    </a:lnTo>
                    <a:lnTo>
                      <a:pt x="42" y="10"/>
                    </a:lnTo>
                    <a:lnTo>
                      <a:pt x="38" y="10"/>
                    </a:lnTo>
                    <a:lnTo>
                      <a:pt x="36" y="12"/>
                    </a:lnTo>
                    <a:lnTo>
                      <a:pt x="32" y="20"/>
                    </a:lnTo>
                    <a:lnTo>
                      <a:pt x="32" y="20"/>
                    </a:lnTo>
                    <a:lnTo>
                      <a:pt x="28" y="26"/>
                    </a:lnTo>
                    <a:lnTo>
                      <a:pt x="26" y="28"/>
                    </a:lnTo>
                    <a:lnTo>
                      <a:pt x="24" y="26"/>
                    </a:lnTo>
                    <a:lnTo>
                      <a:pt x="20" y="22"/>
                    </a:lnTo>
                    <a:lnTo>
                      <a:pt x="20" y="22"/>
                    </a:lnTo>
                    <a:lnTo>
                      <a:pt x="16" y="16"/>
                    </a:lnTo>
                    <a:lnTo>
                      <a:pt x="12" y="14"/>
                    </a:lnTo>
                    <a:lnTo>
                      <a:pt x="6" y="12"/>
                    </a:lnTo>
                    <a:lnTo>
                      <a:pt x="2" y="14"/>
                    </a:lnTo>
                    <a:lnTo>
                      <a:pt x="2" y="14"/>
                    </a:lnTo>
                    <a:lnTo>
                      <a:pt x="0" y="14"/>
                    </a:lnTo>
                    <a:lnTo>
                      <a:pt x="0" y="14"/>
                    </a:lnTo>
                    <a:lnTo>
                      <a:pt x="0" y="8"/>
                    </a:lnTo>
                    <a:lnTo>
                      <a:pt x="2" y="4"/>
                    </a:lnTo>
                    <a:lnTo>
                      <a:pt x="6" y="2"/>
                    </a:lnTo>
                    <a:lnTo>
                      <a:pt x="6" y="2"/>
                    </a:lnTo>
                    <a:lnTo>
                      <a:pt x="10" y="0"/>
                    </a:lnTo>
                    <a:lnTo>
                      <a:pt x="16" y="2"/>
                    </a:lnTo>
                    <a:lnTo>
                      <a:pt x="16" y="2"/>
                    </a:lnTo>
                    <a:lnTo>
                      <a:pt x="24" y="4"/>
                    </a:lnTo>
                    <a:lnTo>
                      <a:pt x="26" y="4"/>
                    </a:lnTo>
                    <a:lnTo>
                      <a:pt x="30" y="2"/>
                    </a:lnTo>
                    <a:lnTo>
                      <a:pt x="30" y="2"/>
                    </a:lnTo>
                    <a:lnTo>
                      <a:pt x="32" y="2"/>
                    </a:lnTo>
                    <a:lnTo>
                      <a:pt x="34" y="2"/>
                    </a:lnTo>
                    <a:lnTo>
                      <a:pt x="38" y="6"/>
                    </a:lnTo>
                    <a:lnTo>
                      <a:pt x="3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5" name="Freeform 2718">
                <a:extLst>
                  <a:ext uri="{FF2B5EF4-FFF2-40B4-BE49-F238E27FC236}">
                    <a16:creationId xmlns:a16="http://schemas.microsoft.com/office/drawing/2014/main" id="{1CE0A509-1A11-1E1D-BBE9-FEC5797D3DCB}"/>
                  </a:ext>
                </a:extLst>
              </p:cNvPr>
              <p:cNvSpPr>
                <a:spLocks/>
              </p:cNvSpPr>
              <p:nvPr/>
            </p:nvSpPr>
            <p:spPr bwMode="auto">
              <a:xfrm>
                <a:off x="1776" y="2388"/>
                <a:ext cx="22" cy="36"/>
              </a:xfrm>
              <a:custGeom>
                <a:avLst/>
                <a:gdLst>
                  <a:gd name="T0" fmla="*/ 16 w 22"/>
                  <a:gd name="T1" fmla="*/ 14 h 36"/>
                  <a:gd name="T2" fmla="*/ 16 w 22"/>
                  <a:gd name="T3" fmla="*/ 14 h 36"/>
                  <a:gd name="T4" fmla="*/ 14 w 22"/>
                  <a:gd name="T5" fmla="*/ 16 h 36"/>
                  <a:gd name="T6" fmla="*/ 14 w 22"/>
                  <a:gd name="T7" fmla="*/ 18 h 36"/>
                  <a:gd name="T8" fmla="*/ 12 w 22"/>
                  <a:gd name="T9" fmla="*/ 26 h 36"/>
                  <a:gd name="T10" fmla="*/ 12 w 22"/>
                  <a:gd name="T11" fmla="*/ 26 h 36"/>
                  <a:gd name="T12" fmla="*/ 8 w 22"/>
                  <a:gd name="T13" fmla="*/ 34 h 36"/>
                  <a:gd name="T14" fmla="*/ 6 w 22"/>
                  <a:gd name="T15" fmla="*/ 36 h 36"/>
                  <a:gd name="T16" fmla="*/ 4 w 22"/>
                  <a:gd name="T17" fmla="*/ 34 h 36"/>
                  <a:gd name="T18" fmla="*/ 0 w 22"/>
                  <a:gd name="T19" fmla="*/ 30 h 36"/>
                  <a:gd name="T20" fmla="*/ 0 w 22"/>
                  <a:gd name="T21" fmla="*/ 30 h 36"/>
                  <a:gd name="T22" fmla="*/ 2 w 22"/>
                  <a:gd name="T23" fmla="*/ 22 h 36"/>
                  <a:gd name="T24" fmla="*/ 4 w 22"/>
                  <a:gd name="T25" fmla="*/ 12 h 36"/>
                  <a:gd name="T26" fmla="*/ 4 w 22"/>
                  <a:gd name="T27" fmla="*/ 12 h 36"/>
                  <a:gd name="T28" fmla="*/ 4 w 22"/>
                  <a:gd name="T29" fmla="*/ 2 h 36"/>
                  <a:gd name="T30" fmla="*/ 6 w 22"/>
                  <a:gd name="T31" fmla="*/ 0 h 36"/>
                  <a:gd name="T32" fmla="*/ 8 w 22"/>
                  <a:gd name="T33" fmla="*/ 0 h 36"/>
                  <a:gd name="T34" fmla="*/ 8 w 22"/>
                  <a:gd name="T35" fmla="*/ 0 h 36"/>
                  <a:gd name="T36" fmla="*/ 10 w 22"/>
                  <a:gd name="T37" fmla="*/ 2 h 36"/>
                  <a:gd name="T38" fmla="*/ 14 w 22"/>
                  <a:gd name="T39" fmla="*/ 0 h 36"/>
                  <a:gd name="T40" fmla="*/ 16 w 22"/>
                  <a:gd name="T41" fmla="*/ 0 h 36"/>
                  <a:gd name="T42" fmla="*/ 20 w 22"/>
                  <a:gd name="T43" fmla="*/ 0 h 36"/>
                  <a:gd name="T44" fmla="*/ 20 w 22"/>
                  <a:gd name="T45" fmla="*/ 0 h 36"/>
                  <a:gd name="T46" fmla="*/ 22 w 22"/>
                  <a:gd name="T47" fmla="*/ 4 h 36"/>
                  <a:gd name="T48" fmla="*/ 22 w 22"/>
                  <a:gd name="T49" fmla="*/ 4 h 36"/>
                  <a:gd name="T50" fmla="*/ 22 w 22"/>
                  <a:gd name="T51" fmla="*/ 12 h 36"/>
                  <a:gd name="T52" fmla="*/ 22 w 22"/>
                  <a:gd name="T53" fmla="*/ 12 h 36"/>
                  <a:gd name="T54" fmla="*/ 20 w 22"/>
                  <a:gd name="T55" fmla="*/ 16 h 36"/>
                  <a:gd name="T56" fmla="*/ 18 w 22"/>
                  <a:gd name="T57" fmla="*/ 16 h 36"/>
                  <a:gd name="T58" fmla="*/ 16 w 22"/>
                  <a:gd name="T59" fmla="*/ 14 h 36"/>
                  <a:gd name="T60" fmla="*/ 16 w 22"/>
                  <a:gd name="T61"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6">
                    <a:moveTo>
                      <a:pt x="16" y="14"/>
                    </a:moveTo>
                    <a:lnTo>
                      <a:pt x="16" y="14"/>
                    </a:lnTo>
                    <a:lnTo>
                      <a:pt x="14" y="16"/>
                    </a:lnTo>
                    <a:lnTo>
                      <a:pt x="14" y="18"/>
                    </a:lnTo>
                    <a:lnTo>
                      <a:pt x="12" y="26"/>
                    </a:lnTo>
                    <a:lnTo>
                      <a:pt x="12" y="26"/>
                    </a:lnTo>
                    <a:lnTo>
                      <a:pt x="8" y="34"/>
                    </a:lnTo>
                    <a:lnTo>
                      <a:pt x="6" y="36"/>
                    </a:lnTo>
                    <a:lnTo>
                      <a:pt x="4" y="34"/>
                    </a:lnTo>
                    <a:lnTo>
                      <a:pt x="0" y="30"/>
                    </a:lnTo>
                    <a:lnTo>
                      <a:pt x="0" y="30"/>
                    </a:lnTo>
                    <a:lnTo>
                      <a:pt x="2" y="22"/>
                    </a:lnTo>
                    <a:lnTo>
                      <a:pt x="4" y="12"/>
                    </a:lnTo>
                    <a:lnTo>
                      <a:pt x="4" y="12"/>
                    </a:lnTo>
                    <a:lnTo>
                      <a:pt x="4" y="2"/>
                    </a:lnTo>
                    <a:lnTo>
                      <a:pt x="6" y="0"/>
                    </a:lnTo>
                    <a:lnTo>
                      <a:pt x="8" y="0"/>
                    </a:lnTo>
                    <a:lnTo>
                      <a:pt x="8" y="0"/>
                    </a:lnTo>
                    <a:lnTo>
                      <a:pt x="10" y="2"/>
                    </a:lnTo>
                    <a:lnTo>
                      <a:pt x="14" y="0"/>
                    </a:lnTo>
                    <a:lnTo>
                      <a:pt x="16" y="0"/>
                    </a:lnTo>
                    <a:lnTo>
                      <a:pt x="20" y="0"/>
                    </a:lnTo>
                    <a:lnTo>
                      <a:pt x="20" y="0"/>
                    </a:lnTo>
                    <a:lnTo>
                      <a:pt x="22" y="4"/>
                    </a:lnTo>
                    <a:lnTo>
                      <a:pt x="22" y="4"/>
                    </a:lnTo>
                    <a:lnTo>
                      <a:pt x="22" y="12"/>
                    </a:lnTo>
                    <a:lnTo>
                      <a:pt x="22" y="12"/>
                    </a:lnTo>
                    <a:lnTo>
                      <a:pt x="20" y="16"/>
                    </a:lnTo>
                    <a:lnTo>
                      <a:pt x="18" y="16"/>
                    </a:lnTo>
                    <a:lnTo>
                      <a:pt x="16"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6" name="Freeform 2719">
                <a:extLst>
                  <a:ext uri="{FF2B5EF4-FFF2-40B4-BE49-F238E27FC236}">
                    <a16:creationId xmlns:a16="http://schemas.microsoft.com/office/drawing/2014/main" id="{B2DF099E-A76F-DA44-12BE-DF0168FC24BE}"/>
                  </a:ext>
                </a:extLst>
              </p:cNvPr>
              <p:cNvSpPr>
                <a:spLocks/>
              </p:cNvSpPr>
              <p:nvPr/>
            </p:nvSpPr>
            <p:spPr bwMode="auto">
              <a:xfrm>
                <a:off x="1776" y="2376"/>
                <a:ext cx="20" cy="42"/>
              </a:xfrm>
              <a:custGeom>
                <a:avLst/>
                <a:gdLst>
                  <a:gd name="T0" fmla="*/ 20 w 20"/>
                  <a:gd name="T1" fmla="*/ 12 h 42"/>
                  <a:gd name="T2" fmla="*/ 20 w 20"/>
                  <a:gd name="T3" fmla="*/ 12 h 42"/>
                  <a:gd name="T4" fmla="*/ 16 w 20"/>
                  <a:gd name="T5" fmla="*/ 16 h 42"/>
                  <a:gd name="T6" fmla="*/ 12 w 20"/>
                  <a:gd name="T7" fmla="*/ 18 h 42"/>
                  <a:gd name="T8" fmla="*/ 8 w 20"/>
                  <a:gd name="T9" fmla="*/ 18 h 42"/>
                  <a:gd name="T10" fmla="*/ 4 w 20"/>
                  <a:gd name="T11" fmla="*/ 14 h 42"/>
                  <a:gd name="T12" fmla="*/ 4 w 20"/>
                  <a:gd name="T13" fmla="*/ 14 h 42"/>
                  <a:gd name="T14" fmla="*/ 6 w 20"/>
                  <a:gd name="T15" fmla="*/ 32 h 42"/>
                  <a:gd name="T16" fmla="*/ 4 w 20"/>
                  <a:gd name="T17" fmla="*/ 38 h 42"/>
                  <a:gd name="T18" fmla="*/ 2 w 20"/>
                  <a:gd name="T19" fmla="*/ 40 h 42"/>
                  <a:gd name="T20" fmla="*/ 0 w 20"/>
                  <a:gd name="T21" fmla="*/ 42 h 42"/>
                  <a:gd name="T22" fmla="*/ 0 w 20"/>
                  <a:gd name="T23" fmla="*/ 42 h 42"/>
                  <a:gd name="T24" fmla="*/ 0 w 20"/>
                  <a:gd name="T25" fmla="*/ 34 h 42"/>
                  <a:gd name="T26" fmla="*/ 0 w 20"/>
                  <a:gd name="T27" fmla="*/ 34 h 42"/>
                  <a:gd name="T28" fmla="*/ 0 w 20"/>
                  <a:gd name="T29" fmla="*/ 32 h 42"/>
                  <a:gd name="T30" fmla="*/ 0 w 20"/>
                  <a:gd name="T31" fmla="*/ 32 h 42"/>
                  <a:gd name="T32" fmla="*/ 2 w 20"/>
                  <a:gd name="T33" fmla="*/ 18 h 42"/>
                  <a:gd name="T34" fmla="*/ 2 w 20"/>
                  <a:gd name="T35" fmla="*/ 8 h 42"/>
                  <a:gd name="T36" fmla="*/ 6 w 20"/>
                  <a:gd name="T37" fmla="*/ 4 h 42"/>
                  <a:gd name="T38" fmla="*/ 12 w 20"/>
                  <a:gd name="T39" fmla="*/ 0 h 42"/>
                  <a:gd name="T40" fmla="*/ 12 w 20"/>
                  <a:gd name="T41" fmla="*/ 0 h 42"/>
                  <a:gd name="T42" fmla="*/ 16 w 20"/>
                  <a:gd name="T43" fmla="*/ 6 h 42"/>
                  <a:gd name="T44" fmla="*/ 20 w 20"/>
                  <a:gd name="T45" fmla="*/ 12 h 42"/>
                  <a:gd name="T46" fmla="*/ 20 w 20"/>
                  <a:gd name="T4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2">
                    <a:moveTo>
                      <a:pt x="20" y="12"/>
                    </a:moveTo>
                    <a:lnTo>
                      <a:pt x="20" y="12"/>
                    </a:lnTo>
                    <a:lnTo>
                      <a:pt x="16" y="16"/>
                    </a:lnTo>
                    <a:lnTo>
                      <a:pt x="12" y="18"/>
                    </a:lnTo>
                    <a:lnTo>
                      <a:pt x="8" y="18"/>
                    </a:lnTo>
                    <a:lnTo>
                      <a:pt x="4" y="14"/>
                    </a:lnTo>
                    <a:lnTo>
                      <a:pt x="4" y="14"/>
                    </a:lnTo>
                    <a:lnTo>
                      <a:pt x="6" y="32"/>
                    </a:lnTo>
                    <a:lnTo>
                      <a:pt x="4" y="38"/>
                    </a:lnTo>
                    <a:lnTo>
                      <a:pt x="2" y="40"/>
                    </a:lnTo>
                    <a:lnTo>
                      <a:pt x="0" y="42"/>
                    </a:lnTo>
                    <a:lnTo>
                      <a:pt x="0" y="42"/>
                    </a:lnTo>
                    <a:lnTo>
                      <a:pt x="0" y="34"/>
                    </a:lnTo>
                    <a:lnTo>
                      <a:pt x="0" y="34"/>
                    </a:lnTo>
                    <a:lnTo>
                      <a:pt x="0" y="32"/>
                    </a:lnTo>
                    <a:lnTo>
                      <a:pt x="0" y="32"/>
                    </a:lnTo>
                    <a:lnTo>
                      <a:pt x="2" y="18"/>
                    </a:lnTo>
                    <a:lnTo>
                      <a:pt x="2" y="8"/>
                    </a:lnTo>
                    <a:lnTo>
                      <a:pt x="6" y="4"/>
                    </a:lnTo>
                    <a:lnTo>
                      <a:pt x="12" y="0"/>
                    </a:lnTo>
                    <a:lnTo>
                      <a:pt x="12" y="0"/>
                    </a:lnTo>
                    <a:lnTo>
                      <a:pt x="16" y="6"/>
                    </a:lnTo>
                    <a:lnTo>
                      <a:pt x="20"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7" name="Freeform 2720">
                <a:extLst>
                  <a:ext uri="{FF2B5EF4-FFF2-40B4-BE49-F238E27FC236}">
                    <a16:creationId xmlns:a16="http://schemas.microsoft.com/office/drawing/2014/main" id="{5111C3F7-9C1C-909B-7C5C-80FEF6BB16B2}"/>
                  </a:ext>
                </a:extLst>
              </p:cNvPr>
              <p:cNvSpPr>
                <a:spLocks/>
              </p:cNvSpPr>
              <p:nvPr/>
            </p:nvSpPr>
            <p:spPr bwMode="auto">
              <a:xfrm>
                <a:off x="1974" y="2193"/>
                <a:ext cx="28" cy="20"/>
              </a:xfrm>
              <a:custGeom>
                <a:avLst/>
                <a:gdLst>
                  <a:gd name="T0" fmla="*/ 0 w 28"/>
                  <a:gd name="T1" fmla="*/ 18 h 20"/>
                  <a:gd name="T2" fmla="*/ 0 w 28"/>
                  <a:gd name="T3" fmla="*/ 18 h 20"/>
                  <a:gd name="T4" fmla="*/ 2 w 28"/>
                  <a:gd name="T5" fmla="*/ 16 h 20"/>
                  <a:gd name="T6" fmla="*/ 2 w 28"/>
                  <a:gd name="T7" fmla="*/ 16 h 20"/>
                  <a:gd name="T8" fmla="*/ 2 w 28"/>
                  <a:gd name="T9" fmla="*/ 6 h 20"/>
                  <a:gd name="T10" fmla="*/ 4 w 28"/>
                  <a:gd name="T11" fmla="*/ 4 h 20"/>
                  <a:gd name="T12" fmla="*/ 6 w 28"/>
                  <a:gd name="T13" fmla="*/ 2 h 20"/>
                  <a:gd name="T14" fmla="*/ 8 w 28"/>
                  <a:gd name="T15" fmla="*/ 4 h 20"/>
                  <a:gd name="T16" fmla="*/ 12 w 28"/>
                  <a:gd name="T17" fmla="*/ 6 h 20"/>
                  <a:gd name="T18" fmla="*/ 12 w 28"/>
                  <a:gd name="T19" fmla="*/ 6 h 20"/>
                  <a:gd name="T20" fmla="*/ 12 w 28"/>
                  <a:gd name="T21" fmla="*/ 8 h 20"/>
                  <a:gd name="T22" fmla="*/ 14 w 28"/>
                  <a:gd name="T23" fmla="*/ 6 h 20"/>
                  <a:gd name="T24" fmla="*/ 14 w 28"/>
                  <a:gd name="T25" fmla="*/ 2 h 20"/>
                  <a:gd name="T26" fmla="*/ 16 w 28"/>
                  <a:gd name="T27" fmla="*/ 2 h 20"/>
                  <a:gd name="T28" fmla="*/ 16 w 28"/>
                  <a:gd name="T29" fmla="*/ 2 h 20"/>
                  <a:gd name="T30" fmla="*/ 22 w 28"/>
                  <a:gd name="T31" fmla="*/ 0 h 20"/>
                  <a:gd name="T32" fmla="*/ 22 w 28"/>
                  <a:gd name="T33" fmla="*/ 0 h 20"/>
                  <a:gd name="T34" fmla="*/ 24 w 28"/>
                  <a:gd name="T35" fmla="*/ 0 h 20"/>
                  <a:gd name="T36" fmla="*/ 26 w 28"/>
                  <a:gd name="T37" fmla="*/ 2 h 20"/>
                  <a:gd name="T38" fmla="*/ 28 w 28"/>
                  <a:gd name="T39" fmla="*/ 6 h 20"/>
                  <a:gd name="T40" fmla="*/ 28 w 28"/>
                  <a:gd name="T41" fmla="*/ 14 h 20"/>
                  <a:gd name="T42" fmla="*/ 28 w 28"/>
                  <a:gd name="T43" fmla="*/ 14 h 20"/>
                  <a:gd name="T44" fmla="*/ 26 w 28"/>
                  <a:gd name="T45" fmla="*/ 14 h 20"/>
                  <a:gd name="T46" fmla="*/ 26 w 28"/>
                  <a:gd name="T47" fmla="*/ 14 h 20"/>
                  <a:gd name="T48" fmla="*/ 24 w 28"/>
                  <a:gd name="T49" fmla="*/ 16 h 20"/>
                  <a:gd name="T50" fmla="*/ 20 w 28"/>
                  <a:gd name="T51" fmla="*/ 18 h 20"/>
                  <a:gd name="T52" fmla="*/ 14 w 28"/>
                  <a:gd name="T53" fmla="*/ 16 h 20"/>
                  <a:gd name="T54" fmla="*/ 8 w 28"/>
                  <a:gd name="T55" fmla="*/ 16 h 20"/>
                  <a:gd name="T56" fmla="*/ 6 w 28"/>
                  <a:gd name="T57" fmla="*/ 18 h 20"/>
                  <a:gd name="T58" fmla="*/ 2 w 28"/>
                  <a:gd name="T59" fmla="*/ 20 h 20"/>
                  <a:gd name="T60" fmla="*/ 2 w 28"/>
                  <a:gd name="T61" fmla="*/ 20 h 20"/>
                  <a:gd name="T62" fmla="*/ 2 w 28"/>
                  <a:gd name="T63" fmla="*/ 20 h 20"/>
                  <a:gd name="T64" fmla="*/ 0 w 28"/>
                  <a:gd name="T65" fmla="*/ 18 h 20"/>
                  <a:gd name="T66" fmla="*/ 0 w 28"/>
                  <a:gd name="T6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20">
                    <a:moveTo>
                      <a:pt x="0" y="18"/>
                    </a:moveTo>
                    <a:lnTo>
                      <a:pt x="0" y="18"/>
                    </a:lnTo>
                    <a:lnTo>
                      <a:pt x="2" y="16"/>
                    </a:lnTo>
                    <a:lnTo>
                      <a:pt x="2" y="16"/>
                    </a:lnTo>
                    <a:lnTo>
                      <a:pt x="2" y="6"/>
                    </a:lnTo>
                    <a:lnTo>
                      <a:pt x="4" y="4"/>
                    </a:lnTo>
                    <a:lnTo>
                      <a:pt x="6" y="2"/>
                    </a:lnTo>
                    <a:lnTo>
                      <a:pt x="8" y="4"/>
                    </a:lnTo>
                    <a:lnTo>
                      <a:pt x="12" y="6"/>
                    </a:lnTo>
                    <a:lnTo>
                      <a:pt x="12" y="6"/>
                    </a:lnTo>
                    <a:lnTo>
                      <a:pt x="12" y="8"/>
                    </a:lnTo>
                    <a:lnTo>
                      <a:pt x="14" y="6"/>
                    </a:lnTo>
                    <a:lnTo>
                      <a:pt x="14" y="2"/>
                    </a:lnTo>
                    <a:lnTo>
                      <a:pt x="16" y="2"/>
                    </a:lnTo>
                    <a:lnTo>
                      <a:pt x="16" y="2"/>
                    </a:lnTo>
                    <a:lnTo>
                      <a:pt x="22" y="0"/>
                    </a:lnTo>
                    <a:lnTo>
                      <a:pt x="22" y="0"/>
                    </a:lnTo>
                    <a:lnTo>
                      <a:pt x="24" y="0"/>
                    </a:lnTo>
                    <a:lnTo>
                      <a:pt x="26" y="2"/>
                    </a:lnTo>
                    <a:lnTo>
                      <a:pt x="28" y="6"/>
                    </a:lnTo>
                    <a:lnTo>
                      <a:pt x="28" y="14"/>
                    </a:lnTo>
                    <a:lnTo>
                      <a:pt x="28" y="14"/>
                    </a:lnTo>
                    <a:lnTo>
                      <a:pt x="26" y="14"/>
                    </a:lnTo>
                    <a:lnTo>
                      <a:pt x="26" y="14"/>
                    </a:lnTo>
                    <a:lnTo>
                      <a:pt x="24" y="16"/>
                    </a:lnTo>
                    <a:lnTo>
                      <a:pt x="20" y="18"/>
                    </a:lnTo>
                    <a:lnTo>
                      <a:pt x="14" y="16"/>
                    </a:lnTo>
                    <a:lnTo>
                      <a:pt x="8" y="16"/>
                    </a:lnTo>
                    <a:lnTo>
                      <a:pt x="6" y="18"/>
                    </a:lnTo>
                    <a:lnTo>
                      <a:pt x="2" y="20"/>
                    </a:lnTo>
                    <a:lnTo>
                      <a:pt x="2" y="20"/>
                    </a:lnTo>
                    <a:lnTo>
                      <a:pt x="2"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8" name="Freeform 2721">
                <a:extLst>
                  <a:ext uri="{FF2B5EF4-FFF2-40B4-BE49-F238E27FC236}">
                    <a16:creationId xmlns:a16="http://schemas.microsoft.com/office/drawing/2014/main" id="{A15E2E54-C53A-2F3F-65DD-9168A538A074}"/>
                  </a:ext>
                </a:extLst>
              </p:cNvPr>
              <p:cNvSpPr>
                <a:spLocks/>
              </p:cNvSpPr>
              <p:nvPr/>
            </p:nvSpPr>
            <p:spPr bwMode="auto">
              <a:xfrm>
                <a:off x="1932" y="2245"/>
                <a:ext cx="14" cy="34"/>
              </a:xfrm>
              <a:custGeom>
                <a:avLst/>
                <a:gdLst>
                  <a:gd name="T0" fmla="*/ 14 w 14"/>
                  <a:gd name="T1" fmla="*/ 34 h 34"/>
                  <a:gd name="T2" fmla="*/ 14 w 14"/>
                  <a:gd name="T3" fmla="*/ 34 h 34"/>
                  <a:gd name="T4" fmla="*/ 10 w 14"/>
                  <a:gd name="T5" fmla="*/ 32 h 34"/>
                  <a:gd name="T6" fmla="*/ 8 w 14"/>
                  <a:gd name="T7" fmla="*/ 28 h 34"/>
                  <a:gd name="T8" fmla="*/ 4 w 14"/>
                  <a:gd name="T9" fmla="*/ 18 h 34"/>
                  <a:gd name="T10" fmla="*/ 4 w 14"/>
                  <a:gd name="T11" fmla="*/ 18 h 34"/>
                  <a:gd name="T12" fmla="*/ 2 w 14"/>
                  <a:gd name="T13" fmla="*/ 12 h 34"/>
                  <a:gd name="T14" fmla="*/ 0 w 14"/>
                  <a:gd name="T15" fmla="*/ 10 h 34"/>
                  <a:gd name="T16" fmla="*/ 2 w 14"/>
                  <a:gd name="T17" fmla="*/ 6 h 34"/>
                  <a:gd name="T18" fmla="*/ 2 w 14"/>
                  <a:gd name="T19" fmla="*/ 6 h 34"/>
                  <a:gd name="T20" fmla="*/ 4 w 14"/>
                  <a:gd name="T21" fmla="*/ 0 h 34"/>
                  <a:gd name="T22" fmla="*/ 6 w 14"/>
                  <a:gd name="T23" fmla="*/ 0 h 34"/>
                  <a:gd name="T24" fmla="*/ 8 w 14"/>
                  <a:gd name="T25" fmla="*/ 0 h 34"/>
                  <a:gd name="T26" fmla="*/ 8 w 14"/>
                  <a:gd name="T27" fmla="*/ 0 h 34"/>
                  <a:gd name="T28" fmla="*/ 12 w 14"/>
                  <a:gd name="T29" fmla="*/ 4 h 34"/>
                  <a:gd name="T30" fmla="*/ 12 w 14"/>
                  <a:gd name="T31" fmla="*/ 12 h 34"/>
                  <a:gd name="T32" fmla="*/ 12 w 14"/>
                  <a:gd name="T33" fmla="*/ 12 h 34"/>
                  <a:gd name="T34" fmla="*/ 12 w 14"/>
                  <a:gd name="T35" fmla="*/ 24 h 34"/>
                  <a:gd name="T36" fmla="*/ 14 w 14"/>
                  <a:gd name="T37" fmla="*/ 34 h 34"/>
                  <a:gd name="T38" fmla="*/ 14 w 14"/>
                  <a:gd name="T3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34">
                    <a:moveTo>
                      <a:pt x="14" y="34"/>
                    </a:moveTo>
                    <a:lnTo>
                      <a:pt x="14" y="34"/>
                    </a:lnTo>
                    <a:lnTo>
                      <a:pt x="10" y="32"/>
                    </a:lnTo>
                    <a:lnTo>
                      <a:pt x="8" y="28"/>
                    </a:lnTo>
                    <a:lnTo>
                      <a:pt x="4" y="18"/>
                    </a:lnTo>
                    <a:lnTo>
                      <a:pt x="4" y="18"/>
                    </a:lnTo>
                    <a:lnTo>
                      <a:pt x="2" y="12"/>
                    </a:lnTo>
                    <a:lnTo>
                      <a:pt x="0" y="10"/>
                    </a:lnTo>
                    <a:lnTo>
                      <a:pt x="2" y="6"/>
                    </a:lnTo>
                    <a:lnTo>
                      <a:pt x="2" y="6"/>
                    </a:lnTo>
                    <a:lnTo>
                      <a:pt x="4" y="0"/>
                    </a:lnTo>
                    <a:lnTo>
                      <a:pt x="6" y="0"/>
                    </a:lnTo>
                    <a:lnTo>
                      <a:pt x="8" y="0"/>
                    </a:lnTo>
                    <a:lnTo>
                      <a:pt x="8" y="0"/>
                    </a:lnTo>
                    <a:lnTo>
                      <a:pt x="12" y="4"/>
                    </a:lnTo>
                    <a:lnTo>
                      <a:pt x="12" y="12"/>
                    </a:lnTo>
                    <a:lnTo>
                      <a:pt x="12" y="12"/>
                    </a:lnTo>
                    <a:lnTo>
                      <a:pt x="12" y="24"/>
                    </a:lnTo>
                    <a:lnTo>
                      <a:pt x="14" y="34"/>
                    </a:ln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9" name="Freeform 2722">
                <a:extLst>
                  <a:ext uri="{FF2B5EF4-FFF2-40B4-BE49-F238E27FC236}">
                    <a16:creationId xmlns:a16="http://schemas.microsoft.com/office/drawing/2014/main" id="{B150E1FD-09C6-E04B-D7E7-0FF94915A827}"/>
                  </a:ext>
                </a:extLst>
              </p:cNvPr>
              <p:cNvSpPr>
                <a:spLocks/>
              </p:cNvSpPr>
              <p:nvPr/>
            </p:nvSpPr>
            <p:spPr bwMode="auto">
              <a:xfrm>
                <a:off x="1950" y="2195"/>
                <a:ext cx="22" cy="16"/>
              </a:xfrm>
              <a:custGeom>
                <a:avLst/>
                <a:gdLst>
                  <a:gd name="T0" fmla="*/ 16 w 22"/>
                  <a:gd name="T1" fmla="*/ 4 h 16"/>
                  <a:gd name="T2" fmla="*/ 16 w 22"/>
                  <a:gd name="T3" fmla="*/ 4 h 16"/>
                  <a:gd name="T4" fmla="*/ 20 w 22"/>
                  <a:gd name="T5" fmla="*/ 4 h 16"/>
                  <a:gd name="T6" fmla="*/ 22 w 22"/>
                  <a:gd name="T7" fmla="*/ 6 h 16"/>
                  <a:gd name="T8" fmla="*/ 22 w 22"/>
                  <a:gd name="T9" fmla="*/ 12 h 16"/>
                  <a:gd name="T10" fmla="*/ 22 w 22"/>
                  <a:gd name="T11" fmla="*/ 12 h 16"/>
                  <a:gd name="T12" fmla="*/ 16 w 22"/>
                  <a:gd name="T13" fmla="*/ 14 h 16"/>
                  <a:gd name="T14" fmla="*/ 10 w 22"/>
                  <a:gd name="T15" fmla="*/ 16 h 16"/>
                  <a:gd name="T16" fmla="*/ 8 w 22"/>
                  <a:gd name="T17" fmla="*/ 16 h 16"/>
                  <a:gd name="T18" fmla="*/ 6 w 22"/>
                  <a:gd name="T19" fmla="*/ 14 h 16"/>
                  <a:gd name="T20" fmla="*/ 0 w 22"/>
                  <a:gd name="T21" fmla="*/ 4 h 16"/>
                  <a:gd name="T22" fmla="*/ 0 w 22"/>
                  <a:gd name="T23" fmla="*/ 4 h 16"/>
                  <a:gd name="T24" fmla="*/ 0 w 22"/>
                  <a:gd name="T25" fmla="*/ 4 h 16"/>
                  <a:gd name="T26" fmla="*/ 2 w 22"/>
                  <a:gd name="T27" fmla="*/ 0 h 16"/>
                  <a:gd name="T28" fmla="*/ 4 w 22"/>
                  <a:gd name="T29" fmla="*/ 0 h 16"/>
                  <a:gd name="T30" fmla="*/ 6 w 22"/>
                  <a:gd name="T31" fmla="*/ 0 h 16"/>
                  <a:gd name="T32" fmla="*/ 10 w 22"/>
                  <a:gd name="T33" fmla="*/ 4 h 16"/>
                  <a:gd name="T34" fmla="*/ 10 w 22"/>
                  <a:gd name="T35" fmla="*/ 4 h 16"/>
                  <a:gd name="T36" fmla="*/ 12 w 22"/>
                  <a:gd name="T37" fmla="*/ 6 h 16"/>
                  <a:gd name="T38" fmla="*/ 14 w 22"/>
                  <a:gd name="T39" fmla="*/ 6 h 16"/>
                  <a:gd name="T40" fmla="*/ 16 w 22"/>
                  <a:gd name="T41" fmla="*/ 4 h 16"/>
                  <a:gd name="T42" fmla="*/ 16 w 22"/>
                  <a:gd name="T4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6">
                    <a:moveTo>
                      <a:pt x="16" y="4"/>
                    </a:moveTo>
                    <a:lnTo>
                      <a:pt x="16" y="4"/>
                    </a:lnTo>
                    <a:lnTo>
                      <a:pt x="20" y="4"/>
                    </a:lnTo>
                    <a:lnTo>
                      <a:pt x="22" y="6"/>
                    </a:lnTo>
                    <a:lnTo>
                      <a:pt x="22" y="12"/>
                    </a:lnTo>
                    <a:lnTo>
                      <a:pt x="22" y="12"/>
                    </a:lnTo>
                    <a:lnTo>
                      <a:pt x="16" y="14"/>
                    </a:lnTo>
                    <a:lnTo>
                      <a:pt x="10" y="16"/>
                    </a:lnTo>
                    <a:lnTo>
                      <a:pt x="8" y="16"/>
                    </a:lnTo>
                    <a:lnTo>
                      <a:pt x="6" y="14"/>
                    </a:lnTo>
                    <a:lnTo>
                      <a:pt x="0" y="4"/>
                    </a:lnTo>
                    <a:lnTo>
                      <a:pt x="0" y="4"/>
                    </a:lnTo>
                    <a:lnTo>
                      <a:pt x="0" y="4"/>
                    </a:lnTo>
                    <a:lnTo>
                      <a:pt x="2" y="0"/>
                    </a:lnTo>
                    <a:lnTo>
                      <a:pt x="4" y="0"/>
                    </a:lnTo>
                    <a:lnTo>
                      <a:pt x="6" y="0"/>
                    </a:lnTo>
                    <a:lnTo>
                      <a:pt x="10" y="4"/>
                    </a:lnTo>
                    <a:lnTo>
                      <a:pt x="10" y="4"/>
                    </a:lnTo>
                    <a:lnTo>
                      <a:pt x="12" y="6"/>
                    </a:lnTo>
                    <a:lnTo>
                      <a:pt x="14" y="6"/>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0" name="Freeform 2723">
                <a:extLst>
                  <a:ext uri="{FF2B5EF4-FFF2-40B4-BE49-F238E27FC236}">
                    <a16:creationId xmlns:a16="http://schemas.microsoft.com/office/drawing/2014/main" id="{B22553D3-5C71-5744-0C09-77F4A9FF0705}"/>
                  </a:ext>
                </a:extLst>
              </p:cNvPr>
              <p:cNvSpPr>
                <a:spLocks/>
              </p:cNvSpPr>
              <p:nvPr/>
            </p:nvSpPr>
            <p:spPr bwMode="auto">
              <a:xfrm>
                <a:off x="1842" y="2325"/>
                <a:ext cx="16" cy="15"/>
              </a:xfrm>
              <a:custGeom>
                <a:avLst/>
                <a:gdLst>
                  <a:gd name="T0" fmla="*/ 2 w 16"/>
                  <a:gd name="T1" fmla="*/ 0 h 15"/>
                  <a:gd name="T2" fmla="*/ 2 w 16"/>
                  <a:gd name="T3" fmla="*/ 0 h 15"/>
                  <a:gd name="T4" fmla="*/ 4 w 16"/>
                  <a:gd name="T5" fmla="*/ 0 h 15"/>
                  <a:gd name="T6" fmla="*/ 8 w 16"/>
                  <a:gd name="T7" fmla="*/ 0 h 15"/>
                  <a:gd name="T8" fmla="*/ 12 w 16"/>
                  <a:gd name="T9" fmla="*/ 2 h 15"/>
                  <a:gd name="T10" fmla="*/ 16 w 16"/>
                  <a:gd name="T11" fmla="*/ 4 h 15"/>
                  <a:gd name="T12" fmla="*/ 16 w 16"/>
                  <a:gd name="T13" fmla="*/ 4 h 15"/>
                  <a:gd name="T14" fmla="*/ 16 w 16"/>
                  <a:gd name="T15" fmla="*/ 10 h 15"/>
                  <a:gd name="T16" fmla="*/ 16 w 16"/>
                  <a:gd name="T17" fmla="*/ 12 h 15"/>
                  <a:gd name="T18" fmla="*/ 16 w 16"/>
                  <a:gd name="T19" fmla="*/ 15 h 15"/>
                  <a:gd name="T20" fmla="*/ 16 w 16"/>
                  <a:gd name="T21" fmla="*/ 15 h 15"/>
                  <a:gd name="T22" fmla="*/ 8 w 16"/>
                  <a:gd name="T23" fmla="*/ 10 h 15"/>
                  <a:gd name="T24" fmla="*/ 2 w 16"/>
                  <a:gd name="T25" fmla="*/ 8 h 15"/>
                  <a:gd name="T26" fmla="*/ 2 w 16"/>
                  <a:gd name="T27" fmla="*/ 8 h 15"/>
                  <a:gd name="T28" fmla="*/ 0 w 16"/>
                  <a:gd name="T29" fmla="*/ 4 h 15"/>
                  <a:gd name="T30" fmla="*/ 2 w 16"/>
                  <a:gd name="T31" fmla="*/ 0 h 15"/>
                  <a:gd name="T32" fmla="*/ 2 w 16"/>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5">
                    <a:moveTo>
                      <a:pt x="2" y="0"/>
                    </a:moveTo>
                    <a:lnTo>
                      <a:pt x="2" y="0"/>
                    </a:lnTo>
                    <a:lnTo>
                      <a:pt x="4" y="0"/>
                    </a:lnTo>
                    <a:lnTo>
                      <a:pt x="8" y="0"/>
                    </a:lnTo>
                    <a:lnTo>
                      <a:pt x="12" y="2"/>
                    </a:lnTo>
                    <a:lnTo>
                      <a:pt x="16" y="4"/>
                    </a:lnTo>
                    <a:lnTo>
                      <a:pt x="16" y="4"/>
                    </a:lnTo>
                    <a:lnTo>
                      <a:pt x="16" y="10"/>
                    </a:lnTo>
                    <a:lnTo>
                      <a:pt x="16" y="12"/>
                    </a:lnTo>
                    <a:lnTo>
                      <a:pt x="16" y="15"/>
                    </a:lnTo>
                    <a:lnTo>
                      <a:pt x="16" y="15"/>
                    </a:lnTo>
                    <a:lnTo>
                      <a:pt x="8" y="10"/>
                    </a:lnTo>
                    <a:lnTo>
                      <a:pt x="2" y="8"/>
                    </a:lnTo>
                    <a:lnTo>
                      <a:pt x="2" y="8"/>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1" name="Freeform 2724">
                <a:extLst>
                  <a:ext uri="{FF2B5EF4-FFF2-40B4-BE49-F238E27FC236}">
                    <a16:creationId xmlns:a16="http://schemas.microsoft.com/office/drawing/2014/main" id="{543DE5BF-F50D-3FD1-D8C6-CD02101BD7CC}"/>
                  </a:ext>
                </a:extLst>
              </p:cNvPr>
              <p:cNvSpPr>
                <a:spLocks/>
              </p:cNvSpPr>
              <p:nvPr/>
            </p:nvSpPr>
            <p:spPr bwMode="auto">
              <a:xfrm>
                <a:off x="1798" y="2374"/>
                <a:ext cx="20" cy="30"/>
              </a:xfrm>
              <a:custGeom>
                <a:avLst/>
                <a:gdLst>
                  <a:gd name="T0" fmla="*/ 0 w 20"/>
                  <a:gd name="T1" fmla="*/ 24 h 30"/>
                  <a:gd name="T2" fmla="*/ 0 w 20"/>
                  <a:gd name="T3" fmla="*/ 24 h 30"/>
                  <a:gd name="T4" fmla="*/ 0 w 20"/>
                  <a:gd name="T5" fmla="*/ 18 h 30"/>
                  <a:gd name="T6" fmla="*/ 0 w 20"/>
                  <a:gd name="T7" fmla="*/ 18 h 30"/>
                  <a:gd name="T8" fmla="*/ 4 w 20"/>
                  <a:gd name="T9" fmla="*/ 16 h 30"/>
                  <a:gd name="T10" fmla="*/ 4 w 20"/>
                  <a:gd name="T11" fmla="*/ 16 h 30"/>
                  <a:gd name="T12" fmla="*/ 4 w 20"/>
                  <a:gd name="T13" fmla="*/ 4 h 30"/>
                  <a:gd name="T14" fmla="*/ 6 w 20"/>
                  <a:gd name="T15" fmla="*/ 0 h 30"/>
                  <a:gd name="T16" fmla="*/ 8 w 20"/>
                  <a:gd name="T17" fmla="*/ 2 h 30"/>
                  <a:gd name="T18" fmla="*/ 12 w 20"/>
                  <a:gd name="T19" fmla="*/ 2 h 30"/>
                  <a:gd name="T20" fmla="*/ 12 w 20"/>
                  <a:gd name="T21" fmla="*/ 2 h 30"/>
                  <a:gd name="T22" fmla="*/ 20 w 20"/>
                  <a:gd name="T23" fmla="*/ 2 h 30"/>
                  <a:gd name="T24" fmla="*/ 20 w 20"/>
                  <a:gd name="T25" fmla="*/ 2 h 30"/>
                  <a:gd name="T26" fmla="*/ 18 w 20"/>
                  <a:gd name="T27" fmla="*/ 6 h 30"/>
                  <a:gd name="T28" fmla="*/ 16 w 20"/>
                  <a:gd name="T29" fmla="*/ 6 h 30"/>
                  <a:gd name="T30" fmla="*/ 16 w 20"/>
                  <a:gd name="T31" fmla="*/ 6 h 30"/>
                  <a:gd name="T32" fmla="*/ 10 w 20"/>
                  <a:gd name="T33" fmla="*/ 6 h 30"/>
                  <a:gd name="T34" fmla="*/ 8 w 20"/>
                  <a:gd name="T35" fmla="*/ 10 h 30"/>
                  <a:gd name="T36" fmla="*/ 6 w 20"/>
                  <a:gd name="T37" fmla="*/ 18 h 30"/>
                  <a:gd name="T38" fmla="*/ 4 w 20"/>
                  <a:gd name="T39" fmla="*/ 28 h 30"/>
                  <a:gd name="T40" fmla="*/ 4 w 20"/>
                  <a:gd name="T41" fmla="*/ 28 h 30"/>
                  <a:gd name="T42" fmla="*/ 4 w 20"/>
                  <a:gd name="T43" fmla="*/ 30 h 30"/>
                  <a:gd name="T44" fmla="*/ 2 w 20"/>
                  <a:gd name="T45" fmla="*/ 30 h 30"/>
                  <a:gd name="T46" fmla="*/ 0 w 20"/>
                  <a:gd name="T47" fmla="*/ 24 h 30"/>
                  <a:gd name="T48" fmla="*/ 0 w 20"/>
                  <a:gd name="T49"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30">
                    <a:moveTo>
                      <a:pt x="0" y="24"/>
                    </a:moveTo>
                    <a:lnTo>
                      <a:pt x="0" y="24"/>
                    </a:lnTo>
                    <a:lnTo>
                      <a:pt x="0" y="18"/>
                    </a:lnTo>
                    <a:lnTo>
                      <a:pt x="0" y="18"/>
                    </a:lnTo>
                    <a:lnTo>
                      <a:pt x="4" y="16"/>
                    </a:lnTo>
                    <a:lnTo>
                      <a:pt x="4" y="16"/>
                    </a:lnTo>
                    <a:lnTo>
                      <a:pt x="4" y="4"/>
                    </a:lnTo>
                    <a:lnTo>
                      <a:pt x="6" y="0"/>
                    </a:lnTo>
                    <a:lnTo>
                      <a:pt x="8" y="2"/>
                    </a:lnTo>
                    <a:lnTo>
                      <a:pt x="12" y="2"/>
                    </a:lnTo>
                    <a:lnTo>
                      <a:pt x="12" y="2"/>
                    </a:lnTo>
                    <a:lnTo>
                      <a:pt x="20" y="2"/>
                    </a:lnTo>
                    <a:lnTo>
                      <a:pt x="20" y="2"/>
                    </a:lnTo>
                    <a:lnTo>
                      <a:pt x="18" y="6"/>
                    </a:lnTo>
                    <a:lnTo>
                      <a:pt x="16" y="6"/>
                    </a:lnTo>
                    <a:lnTo>
                      <a:pt x="16" y="6"/>
                    </a:lnTo>
                    <a:lnTo>
                      <a:pt x="10" y="6"/>
                    </a:lnTo>
                    <a:lnTo>
                      <a:pt x="8" y="10"/>
                    </a:lnTo>
                    <a:lnTo>
                      <a:pt x="6" y="18"/>
                    </a:lnTo>
                    <a:lnTo>
                      <a:pt x="4" y="28"/>
                    </a:lnTo>
                    <a:lnTo>
                      <a:pt x="4" y="28"/>
                    </a:lnTo>
                    <a:lnTo>
                      <a:pt x="4" y="30"/>
                    </a:lnTo>
                    <a:lnTo>
                      <a:pt x="2"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2" name="Freeform 2725">
                <a:extLst>
                  <a:ext uri="{FF2B5EF4-FFF2-40B4-BE49-F238E27FC236}">
                    <a16:creationId xmlns:a16="http://schemas.microsoft.com/office/drawing/2014/main" id="{508A40AD-FDF5-0FDE-4ACD-7D1AB40945A0}"/>
                  </a:ext>
                </a:extLst>
              </p:cNvPr>
              <p:cNvSpPr>
                <a:spLocks/>
              </p:cNvSpPr>
              <p:nvPr/>
            </p:nvSpPr>
            <p:spPr bwMode="auto">
              <a:xfrm>
                <a:off x="1898" y="2368"/>
                <a:ext cx="14" cy="16"/>
              </a:xfrm>
              <a:custGeom>
                <a:avLst/>
                <a:gdLst>
                  <a:gd name="T0" fmla="*/ 14 w 14"/>
                  <a:gd name="T1" fmla="*/ 16 h 16"/>
                  <a:gd name="T2" fmla="*/ 14 w 14"/>
                  <a:gd name="T3" fmla="*/ 16 h 16"/>
                  <a:gd name="T4" fmla="*/ 8 w 14"/>
                  <a:gd name="T5" fmla="*/ 12 h 16"/>
                  <a:gd name="T6" fmla="*/ 6 w 14"/>
                  <a:gd name="T7" fmla="*/ 10 h 16"/>
                  <a:gd name="T8" fmla="*/ 2 w 14"/>
                  <a:gd name="T9" fmla="*/ 12 h 16"/>
                  <a:gd name="T10" fmla="*/ 2 w 14"/>
                  <a:gd name="T11" fmla="*/ 12 h 16"/>
                  <a:gd name="T12" fmla="*/ 0 w 14"/>
                  <a:gd name="T13" fmla="*/ 10 h 16"/>
                  <a:gd name="T14" fmla="*/ 0 w 14"/>
                  <a:gd name="T15" fmla="*/ 8 h 16"/>
                  <a:gd name="T16" fmla="*/ 0 w 14"/>
                  <a:gd name="T17" fmla="*/ 8 h 16"/>
                  <a:gd name="T18" fmla="*/ 0 w 14"/>
                  <a:gd name="T19" fmla="*/ 4 h 16"/>
                  <a:gd name="T20" fmla="*/ 0 w 14"/>
                  <a:gd name="T21" fmla="*/ 2 h 16"/>
                  <a:gd name="T22" fmla="*/ 0 w 14"/>
                  <a:gd name="T23" fmla="*/ 2 h 16"/>
                  <a:gd name="T24" fmla="*/ 4 w 14"/>
                  <a:gd name="T25" fmla="*/ 0 h 16"/>
                  <a:gd name="T26" fmla="*/ 8 w 14"/>
                  <a:gd name="T27" fmla="*/ 2 h 16"/>
                  <a:gd name="T28" fmla="*/ 12 w 14"/>
                  <a:gd name="T29" fmla="*/ 8 h 16"/>
                  <a:gd name="T30" fmla="*/ 14 w 14"/>
                  <a:gd name="T31" fmla="*/ 16 h 16"/>
                  <a:gd name="T32" fmla="*/ 14 w 14"/>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6">
                    <a:moveTo>
                      <a:pt x="14" y="16"/>
                    </a:moveTo>
                    <a:lnTo>
                      <a:pt x="14" y="16"/>
                    </a:lnTo>
                    <a:lnTo>
                      <a:pt x="8" y="12"/>
                    </a:lnTo>
                    <a:lnTo>
                      <a:pt x="6" y="10"/>
                    </a:lnTo>
                    <a:lnTo>
                      <a:pt x="2" y="12"/>
                    </a:lnTo>
                    <a:lnTo>
                      <a:pt x="2" y="12"/>
                    </a:lnTo>
                    <a:lnTo>
                      <a:pt x="0" y="10"/>
                    </a:lnTo>
                    <a:lnTo>
                      <a:pt x="0" y="8"/>
                    </a:lnTo>
                    <a:lnTo>
                      <a:pt x="0" y="8"/>
                    </a:lnTo>
                    <a:lnTo>
                      <a:pt x="0" y="4"/>
                    </a:lnTo>
                    <a:lnTo>
                      <a:pt x="0" y="2"/>
                    </a:lnTo>
                    <a:lnTo>
                      <a:pt x="0" y="2"/>
                    </a:lnTo>
                    <a:lnTo>
                      <a:pt x="4" y="0"/>
                    </a:lnTo>
                    <a:lnTo>
                      <a:pt x="8" y="2"/>
                    </a:lnTo>
                    <a:lnTo>
                      <a:pt x="12" y="8"/>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3" name="Freeform 2726">
                <a:extLst>
                  <a:ext uri="{FF2B5EF4-FFF2-40B4-BE49-F238E27FC236}">
                    <a16:creationId xmlns:a16="http://schemas.microsoft.com/office/drawing/2014/main" id="{86E07D00-5F61-75B0-1BFE-DA612DA6B0BB}"/>
                  </a:ext>
                </a:extLst>
              </p:cNvPr>
              <p:cNvSpPr>
                <a:spLocks/>
              </p:cNvSpPr>
              <p:nvPr/>
            </p:nvSpPr>
            <p:spPr bwMode="auto">
              <a:xfrm>
                <a:off x="1946" y="2209"/>
                <a:ext cx="8" cy="20"/>
              </a:xfrm>
              <a:custGeom>
                <a:avLst/>
                <a:gdLst>
                  <a:gd name="T0" fmla="*/ 0 w 8"/>
                  <a:gd name="T1" fmla="*/ 0 h 20"/>
                  <a:gd name="T2" fmla="*/ 0 w 8"/>
                  <a:gd name="T3" fmla="*/ 0 h 20"/>
                  <a:gd name="T4" fmla="*/ 6 w 8"/>
                  <a:gd name="T5" fmla="*/ 8 h 20"/>
                  <a:gd name="T6" fmla="*/ 8 w 8"/>
                  <a:gd name="T7" fmla="*/ 18 h 20"/>
                  <a:gd name="T8" fmla="*/ 8 w 8"/>
                  <a:gd name="T9" fmla="*/ 18 h 20"/>
                  <a:gd name="T10" fmla="*/ 4 w 8"/>
                  <a:gd name="T11" fmla="*/ 20 h 20"/>
                  <a:gd name="T12" fmla="*/ 2 w 8"/>
                  <a:gd name="T13" fmla="*/ 16 h 20"/>
                  <a:gd name="T14" fmla="*/ 0 w 8"/>
                  <a:gd name="T15" fmla="*/ 0 h 20"/>
                  <a:gd name="T16" fmla="*/ 0 w 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0">
                    <a:moveTo>
                      <a:pt x="0" y="0"/>
                    </a:moveTo>
                    <a:lnTo>
                      <a:pt x="0" y="0"/>
                    </a:lnTo>
                    <a:lnTo>
                      <a:pt x="6" y="8"/>
                    </a:lnTo>
                    <a:lnTo>
                      <a:pt x="8" y="18"/>
                    </a:lnTo>
                    <a:lnTo>
                      <a:pt x="8" y="18"/>
                    </a:lnTo>
                    <a:lnTo>
                      <a:pt x="4" y="20"/>
                    </a:lnTo>
                    <a:lnTo>
                      <a:pt x="2" y="1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4" name="Freeform 2727">
                <a:extLst>
                  <a:ext uri="{FF2B5EF4-FFF2-40B4-BE49-F238E27FC236}">
                    <a16:creationId xmlns:a16="http://schemas.microsoft.com/office/drawing/2014/main" id="{8C858938-9959-140C-34DB-DC14281AC281}"/>
                  </a:ext>
                </a:extLst>
              </p:cNvPr>
              <p:cNvSpPr>
                <a:spLocks/>
              </p:cNvSpPr>
              <p:nvPr/>
            </p:nvSpPr>
            <p:spPr bwMode="auto">
              <a:xfrm>
                <a:off x="1822" y="2376"/>
                <a:ext cx="10" cy="4"/>
              </a:xfrm>
              <a:custGeom>
                <a:avLst/>
                <a:gdLst>
                  <a:gd name="T0" fmla="*/ 10 w 10"/>
                  <a:gd name="T1" fmla="*/ 4 h 4"/>
                  <a:gd name="T2" fmla="*/ 10 w 10"/>
                  <a:gd name="T3" fmla="*/ 4 h 4"/>
                  <a:gd name="T4" fmla="*/ 4 w 10"/>
                  <a:gd name="T5" fmla="*/ 4 h 4"/>
                  <a:gd name="T6" fmla="*/ 2 w 10"/>
                  <a:gd name="T7" fmla="*/ 4 h 4"/>
                  <a:gd name="T8" fmla="*/ 0 w 10"/>
                  <a:gd name="T9" fmla="*/ 0 h 4"/>
                  <a:gd name="T10" fmla="*/ 0 w 10"/>
                  <a:gd name="T11" fmla="*/ 0 h 4"/>
                  <a:gd name="T12" fmla="*/ 4 w 10"/>
                  <a:gd name="T13" fmla="*/ 0 h 4"/>
                  <a:gd name="T14" fmla="*/ 8 w 10"/>
                  <a:gd name="T15" fmla="*/ 2 h 4"/>
                  <a:gd name="T16" fmla="*/ 10 w 10"/>
                  <a:gd name="T17" fmla="*/ 4 h 4"/>
                  <a:gd name="T18" fmla="*/ 10 w 10"/>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10" y="4"/>
                    </a:moveTo>
                    <a:lnTo>
                      <a:pt x="10" y="4"/>
                    </a:lnTo>
                    <a:lnTo>
                      <a:pt x="4" y="4"/>
                    </a:lnTo>
                    <a:lnTo>
                      <a:pt x="2" y="4"/>
                    </a:lnTo>
                    <a:lnTo>
                      <a:pt x="0" y="0"/>
                    </a:lnTo>
                    <a:lnTo>
                      <a:pt x="0" y="0"/>
                    </a:lnTo>
                    <a:lnTo>
                      <a:pt x="4" y="0"/>
                    </a:lnTo>
                    <a:lnTo>
                      <a:pt x="8" y="2"/>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5" name="Freeform 2728">
                <a:extLst>
                  <a:ext uri="{FF2B5EF4-FFF2-40B4-BE49-F238E27FC236}">
                    <a16:creationId xmlns:a16="http://schemas.microsoft.com/office/drawing/2014/main" id="{2F5D94E1-29ED-DC03-E2D2-44C1382643BE}"/>
                  </a:ext>
                </a:extLst>
              </p:cNvPr>
              <p:cNvSpPr>
                <a:spLocks/>
              </p:cNvSpPr>
              <p:nvPr/>
            </p:nvSpPr>
            <p:spPr bwMode="auto">
              <a:xfrm>
                <a:off x="2018" y="2167"/>
                <a:ext cx="28" cy="34"/>
              </a:xfrm>
              <a:custGeom>
                <a:avLst/>
                <a:gdLst>
                  <a:gd name="T0" fmla="*/ 26 w 28"/>
                  <a:gd name="T1" fmla="*/ 6 h 34"/>
                  <a:gd name="T2" fmla="*/ 26 w 28"/>
                  <a:gd name="T3" fmla="*/ 6 h 34"/>
                  <a:gd name="T4" fmla="*/ 26 w 28"/>
                  <a:gd name="T5" fmla="*/ 12 h 34"/>
                  <a:gd name="T6" fmla="*/ 26 w 28"/>
                  <a:gd name="T7" fmla="*/ 18 h 34"/>
                  <a:gd name="T8" fmla="*/ 26 w 28"/>
                  <a:gd name="T9" fmla="*/ 18 h 34"/>
                  <a:gd name="T10" fmla="*/ 28 w 28"/>
                  <a:gd name="T11" fmla="*/ 24 h 34"/>
                  <a:gd name="T12" fmla="*/ 26 w 28"/>
                  <a:gd name="T13" fmla="*/ 28 h 34"/>
                  <a:gd name="T14" fmla="*/ 26 w 28"/>
                  <a:gd name="T15" fmla="*/ 28 h 34"/>
                  <a:gd name="T16" fmla="*/ 22 w 28"/>
                  <a:gd name="T17" fmla="*/ 32 h 34"/>
                  <a:gd name="T18" fmla="*/ 18 w 28"/>
                  <a:gd name="T19" fmla="*/ 34 h 34"/>
                  <a:gd name="T20" fmla="*/ 16 w 28"/>
                  <a:gd name="T21" fmla="*/ 34 h 34"/>
                  <a:gd name="T22" fmla="*/ 12 w 28"/>
                  <a:gd name="T23" fmla="*/ 34 h 34"/>
                  <a:gd name="T24" fmla="*/ 0 w 28"/>
                  <a:gd name="T25" fmla="*/ 26 h 34"/>
                  <a:gd name="T26" fmla="*/ 0 w 28"/>
                  <a:gd name="T27" fmla="*/ 26 h 34"/>
                  <a:gd name="T28" fmla="*/ 2 w 28"/>
                  <a:gd name="T29" fmla="*/ 14 h 34"/>
                  <a:gd name="T30" fmla="*/ 2 w 28"/>
                  <a:gd name="T31" fmla="*/ 14 h 34"/>
                  <a:gd name="T32" fmla="*/ 4 w 28"/>
                  <a:gd name="T33" fmla="*/ 8 h 34"/>
                  <a:gd name="T34" fmla="*/ 6 w 28"/>
                  <a:gd name="T35" fmla="*/ 4 h 34"/>
                  <a:gd name="T36" fmla="*/ 8 w 28"/>
                  <a:gd name="T37" fmla="*/ 4 h 34"/>
                  <a:gd name="T38" fmla="*/ 12 w 28"/>
                  <a:gd name="T39" fmla="*/ 4 h 34"/>
                  <a:gd name="T40" fmla="*/ 12 w 28"/>
                  <a:gd name="T41" fmla="*/ 4 h 34"/>
                  <a:gd name="T42" fmla="*/ 16 w 28"/>
                  <a:gd name="T43" fmla="*/ 4 h 34"/>
                  <a:gd name="T44" fmla="*/ 22 w 28"/>
                  <a:gd name="T45" fmla="*/ 2 h 34"/>
                  <a:gd name="T46" fmla="*/ 22 w 28"/>
                  <a:gd name="T47" fmla="*/ 2 h 34"/>
                  <a:gd name="T48" fmla="*/ 24 w 28"/>
                  <a:gd name="T49" fmla="*/ 0 h 34"/>
                  <a:gd name="T50" fmla="*/ 26 w 28"/>
                  <a:gd name="T51" fmla="*/ 2 h 34"/>
                  <a:gd name="T52" fmla="*/ 26 w 28"/>
                  <a:gd name="T53" fmla="*/ 6 h 34"/>
                  <a:gd name="T54" fmla="*/ 26 w 28"/>
                  <a:gd name="T55"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34">
                    <a:moveTo>
                      <a:pt x="26" y="6"/>
                    </a:moveTo>
                    <a:lnTo>
                      <a:pt x="26" y="6"/>
                    </a:lnTo>
                    <a:lnTo>
                      <a:pt x="26" y="12"/>
                    </a:lnTo>
                    <a:lnTo>
                      <a:pt x="26" y="18"/>
                    </a:lnTo>
                    <a:lnTo>
                      <a:pt x="26" y="18"/>
                    </a:lnTo>
                    <a:lnTo>
                      <a:pt x="28" y="24"/>
                    </a:lnTo>
                    <a:lnTo>
                      <a:pt x="26" y="28"/>
                    </a:lnTo>
                    <a:lnTo>
                      <a:pt x="26" y="28"/>
                    </a:lnTo>
                    <a:lnTo>
                      <a:pt x="22" y="32"/>
                    </a:lnTo>
                    <a:lnTo>
                      <a:pt x="18" y="34"/>
                    </a:lnTo>
                    <a:lnTo>
                      <a:pt x="16" y="34"/>
                    </a:lnTo>
                    <a:lnTo>
                      <a:pt x="12" y="34"/>
                    </a:lnTo>
                    <a:lnTo>
                      <a:pt x="0" y="26"/>
                    </a:lnTo>
                    <a:lnTo>
                      <a:pt x="0" y="26"/>
                    </a:lnTo>
                    <a:lnTo>
                      <a:pt x="2" y="14"/>
                    </a:lnTo>
                    <a:lnTo>
                      <a:pt x="2" y="14"/>
                    </a:lnTo>
                    <a:lnTo>
                      <a:pt x="4" y="8"/>
                    </a:lnTo>
                    <a:lnTo>
                      <a:pt x="6" y="4"/>
                    </a:lnTo>
                    <a:lnTo>
                      <a:pt x="8" y="4"/>
                    </a:lnTo>
                    <a:lnTo>
                      <a:pt x="12" y="4"/>
                    </a:lnTo>
                    <a:lnTo>
                      <a:pt x="12" y="4"/>
                    </a:lnTo>
                    <a:lnTo>
                      <a:pt x="16" y="4"/>
                    </a:lnTo>
                    <a:lnTo>
                      <a:pt x="22" y="2"/>
                    </a:lnTo>
                    <a:lnTo>
                      <a:pt x="22" y="2"/>
                    </a:lnTo>
                    <a:lnTo>
                      <a:pt x="24" y="0"/>
                    </a:lnTo>
                    <a:lnTo>
                      <a:pt x="26" y="2"/>
                    </a:lnTo>
                    <a:lnTo>
                      <a:pt x="26" y="6"/>
                    </a:lnTo>
                    <a:lnTo>
                      <a:pt x="2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6" name="Freeform 2729">
                <a:extLst>
                  <a:ext uri="{FF2B5EF4-FFF2-40B4-BE49-F238E27FC236}">
                    <a16:creationId xmlns:a16="http://schemas.microsoft.com/office/drawing/2014/main" id="{440B3F65-0337-A1FF-50B9-C3A0CF962EB8}"/>
                  </a:ext>
                </a:extLst>
              </p:cNvPr>
              <p:cNvSpPr>
                <a:spLocks/>
              </p:cNvSpPr>
              <p:nvPr/>
            </p:nvSpPr>
            <p:spPr bwMode="auto">
              <a:xfrm>
                <a:off x="1994" y="2165"/>
                <a:ext cx="26" cy="42"/>
              </a:xfrm>
              <a:custGeom>
                <a:avLst/>
                <a:gdLst>
                  <a:gd name="T0" fmla="*/ 8 w 26"/>
                  <a:gd name="T1" fmla="*/ 42 h 42"/>
                  <a:gd name="T2" fmla="*/ 8 w 26"/>
                  <a:gd name="T3" fmla="*/ 42 h 42"/>
                  <a:gd name="T4" fmla="*/ 4 w 26"/>
                  <a:gd name="T5" fmla="*/ 34 h 42"/>
                  <a:gd name="T6" fmla="*/ 2 w 26"/>
                  <a:gd name="T7" fmla="*/ 32 h 42"/>
                  <a:gd name="T8" fmla="*/ 0 w 26"/>
                  <a:gd name="T9" fmla="*/ 30 h 42"/>
                  <a:gd name="T10" fmla="*/ 0 w 26"/>
                  <a:gd name="T11" fmla="*/ 30 h 42"/>
                  <a:gd name="T12" fmla="*/ 2 w 26"/>
                  <a:gd name="T13" fmla="*/ 22 h 42"/>
                  <a:gd name="T14" fmla="*/ 4 w 26"/>
                  <a:gd name="T15" fmla="*/ 20 h 42"/>
                  <a:gd name="T16" fmla="*/ 6 w 26"/>
                  <a:gd name="T17" fmla="*/ 22 h 42"/>
                  <a:gd name="T18" fmla="*/ 6 w 26"/>
                  <a:gd name="T19" fmla="*/ 22 h 42"/>
                  <a:gd name="T20" fmla="*/ 8 w 26"/>
                  <a:gd name="T21" fmla="*/ 22 h 42"/>
                  <a:gd name="T22" fmla="*/ 10 w 26"/>
                  <a:gd name="T23" fmla="*/ 20 h 42"/>
                  <a:gd name="T24" fmla="*/ 10 w 26"/>
                  <a:gd name="T25" fmla="*/ 20 h 42"/>
                  <a:gd name="T26" fmla="*/ 6 w 26"/>
                  <a:gd name="T27" fmla="*/ 18 h 42"/>
                  <a:gd name="T28" fmla="*/ 4 w 26"/>
                  <a:gd name="T29" fmla="*/ 14 h 42"/>
                  <a:gd name="T30" fmla="*/ 4 w 26"/>
                  <a:gd name="T31" fmla="*/ 8 h 42"/>
                  <a:gd name="T32" fmla="*/ 4 w 26"/>
                  <a:gd name="T33" fmla="*/ 8 h 42"/>
                  <a:gd name="T34" fmla="*/ 6 w 26"/>
                  <a:gd name="T35" fmla="*/ 4 h 42"/>
                  <a:gd name="T36" fmla="*/ 8 w 26"/>
                  <a:gd name="T37" fmla="*/ 4 h 42"/>
                  <a:gd name="T38" fmla="*/ 8 w 26"/>
                  <a:gd name="T39" fmla="*/ 4 h 42"/>
                  <a:gd name="T40" fmla="*/ 12 w 26"/>
                  <a:gd name="T41" fmla="*/ 4 h 42"/>
                  <a:gd name="T42" fmla="*/ 12 w 26"/>
                  <a:gd name="T43" fmla="*/ 4 h 42"/>
                  <a:gd name="T44" fmla="*/ 16 w 26"/>
                  <a:gd name="T45" fmla="*/ 0 h 42"/>
                  <a:gd name="T46" fmla="*/ 20 w 26"/>
                  <a:gd name="T47" fmla="*/ 0 h 42"/>
                  <a:gd name="T48" fmla="*/ 24 w 26"/>
                  <a:gd name="T49" fmla="*/ 4 h 42"/>
                  <a:gd name="T50" fmla="*/ 26 w 26"/>
                  <a:gd name="T51" fmla="*/ 14 h 42"/>
                  <a:gd name="T52" fmla="*/ 26 w 26"/>
                  <a:gd name="T53" fmla="*/ 14 h 42"/>
                  <a:gd name="T54" fmla="*/ 24 w 26"/>
                  <a:gd name="T55" fmla="*/ 20 h 42"/>
                  <a:gd name="T56" fmla="*/ 22 w 26"/>
                  <a:gd name="T57" fmla="*/ 28 h 42"/>
                  <a:gd name="T58" fmla="*/ 22 w 26"/>
                  <a:gd name="T59" fmla="*/ 28 h 42"/>
                  <a:gd name="T60" fmla="*/ 20 w 26"/>
                  <a:gd name="T61" fmla="*/ 26 h 42"/>
                  <a:gd name="T62" fmla="*/ 18 w 26"/>
                  <a:gd name="T63" fmla="*/ 28 h 42"/>
                  <a:gd name="T64" fmla="*/ 14 w 26"/>
                  <a:gd name="T65" fmla="*/ 32 h 42"/>
                  <a:gd name="T66" fmla="*/ 10 w 26"/>
                  <a:gd name="T67" fmla="*/ 38 h 42"/>
                  <a:gd name="T68" fmla="*/ 8 w 26"/>
                  <a:gd name="T69" fmla="*/ 42 h 42"/>
                  <a:gd name="T70" fmla="*/ 8 w 26"/>
                  <a:gd name="T7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8" y="42"/>
                    </a:moveTo>
                    <a:lnTo>
                      <a:pt x="8" y="42"/>
                    </a:lnTo>
                    <a:lnTo>
                      <a:pt x="4" y="34"/>
                    </a:lnTo>
                    <a:lnTo>
                      <a:pt x="2" y="32"/>
                    </a:lnTo>
                    <a:lnTo>
                      <a:pt x="0" y="30"/>
                    </a:lnTo>
                    <a:lnTo>
                      <a:pt x="0" y="30"/>
                    </a:lnTo>
                    <a:lnTo>
                      <a:pt x="2" y="22"/>
                    </a:lnTo>
                    <a:lnTo>
                      <a:pt x="4" y="20"/>
                    </a:lnTo>
                    <a:lnTo>
                      <a:pt x="6" y="22"/>
                    </a:lnTo>
                    <a:lnTo>
                      <a:pt x="6" y="22"/>
                    </a:lnTo>
                    <a:lnTo>
                      <a:pt x="8" y="22"/>
                    </a:lnTo>
                    <a:lnTo>
                      <a:pt x="10" y="20"/>
                    </a:lnTo>
                    <a:lnTo>
                      <a:pt x="10" y="20"/>
                    </a:lnTo>
                    <a:lnTo>
                      <a:pt x="6" y="18"/>
                    </a:lnTo>
                    <a:lnTo>
                      <a:pt x="4" y="14"/>
                    </a:lnTo>
                    <a:lnTo>
                      <a:pt x="4" y="8"/>
                    </a:lnTo>
                    <a:lnTo>
                      <a:pt x="4" y="8"/>
                    </a:lnTo>
                    <a:lnTo>
                      <a:pt x="6" y="4"/>
                    </a:lnTo>
                    <a:lnTo>
                      <a:pt x="8" y="4"/>
                    </a:lnTo>
                    <a:lnTo>
                      <a:pt x="8" y="4"/>
                    </a:lnTo>
                    <a:lnTo>
                      <a:pt x="12" y="4"/>
                    </a:lnTo>
                    <a:lnTo>
                      <a:pt x="12" y="4"/>
                    </a:lnTo>
                    <a:lnTo>
                      <a:pt x="16" y="0"/>
                    </a:lnTo>
                    <a:lnTo>
                      <a:pt x="20" y="0"/>
                    </a:lnTo>
                    <a:lnTo>
                      <a:pt x="24" y="4"/>
                    </a:lnTo>
                    <a:lnTo>
                      <a:pt x="26" y="14"/>
                    </a:lnTo>
                    <a:lnTo>
                      <a:pt x="26" y="14"/>
                    </a:lnTo>
                    <a:lnTo>
                      <a:pt x="24" y="20"/>
                    </a:lnTo>
                    <a:lnTo>
                      <a:pt x="22" y="28"/>
                    </a:lnTo>
                    <a:lnTo>
                      <a:pt x="22" y="28"/>
                    </a:lnTo>
                    <a:lnTo>
                      <a:pt x="20" y="26"/>
                    </a:lnTo>
                    <a:lnTo>
                      <a:pt x="18" y="28"/>
                    </a:lnTo>
                    <a:lnTo>
                      <a:pt x="14" y="32"/>
                    </a:lnTo>
                    <a:lnTo>
                      <a:pt x="10" y="38"/>
                    </a:lnTo>
                    <a:lnTo>
                      <a:pt x="8" y="42"/>
                    </a:lnTo>
                    <a:lnTo>
                      <a:pt x="8"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7" name="Freeform 2730">
                <a:extLst>
                  <a:ext uri="{FF2B5EF4-FFF2-40B4-BE49-F238E27FC236}">
                    <a16:creationId xmlns:a16="http://schemas.microsoft.com/office/drawing/2014/main" id="{83884D18-F318-CF9B-9D5F-5AB4BD3B85E7}"/>
                  </a:ext>
                </a:extLst>
              </p:cNvPr>
              <p:cNvSpPr>
                <a:spLocks/>
              </p:cNvSpPr>
              <p:nvPr/>
            </p:nvSpPr>
            <p:spPr bwMode="auto">
              <a:xfrm>
                <a:off x="2044" y="2185"/>
                <a:ext cx="6" cy="10"/>
              </a:xfrm>
              <a:custGeom>
                <a:avLst/>
                <a:gdLst>
                  <a:gd name="T0" fmla="*/ 0 w 6"/>
                  <a:gd name="T1" fmla="*/ 10 h 10"/>
                  <a:gd name="T2" fmla="*/ 0 w 6"/>
                  <a:gd name="T3" fmla="*/ 10 h 10"/>
                  <a:gd name="T4" fmla="*/ 0 w 6"/>
                  <a:gd name="T5" fmla="*/ 0 h 10"/>
                  <a:gd name="T6" fmla="*/ 0 w 6"/>
                  <a:gd name="T7" fmla="*/ 0 h 10"/>
                  <a:gd name="T8" fmla="*/ 4 w 6"/>
                  <a:gd name="T9" fmla="*/ 0 h 10"/>
                  <a:gd name="T10" fmla="*/ 4 w 6"/>
                  <a:gd name="T11" fmla="*/ 2 h 10"/>
                  <a:gd name="T12" fmla="*/ 6 w 6"/>
                  <a:gd name="T13" fmla="*/ 10 h 10"/>
                  <a:gd name="T14" fmla="*/ 6 w 6"/>
                  <a:gd name="T15" fmla="*/ 10 h 10"/>
                  <a:gd name="T16" fmla="*/ 0 w 6"/>
                  <a:gd name="T17" fmla="*/ 10 h 10"/>
                  <a:gd name="T18" fmla="*/ 0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10"/>
                    </a:moveTo>
                    <a:lnTo>
                      <a:pt x="0" y="10"/>
                    </a:lnTo>
                    <a:lnTo>
                      <a:pt x="0" y="0"/>
                    </a:lnTo>
                    <a:lnTo>
                      <a:pt x="0" y="0"/>
                    </a:lnTo>
                    <a:lnTo>
                      <a:pt x="4" y="0"/>
                    </a:lnTo>
                    <a:lnTo>
                      <a:pt x="4" y="2"/>
                    </a:lnTo>
                    <a:lnTo>
                      <a:pt x="6" y="10"/>
                    </a:lnTo>
                    <a:lnTo>
                      <a:pt x="6"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8" name="Freeform 2731">
                <a:extLst>
                  <a:ext uri="{FF2B5EF4-FFF2-40B4-BE49-F238E27FC236}">
                    <a16:creationId xmlns:a16="http://schemas.microsoft.com/office/drawing/2014/main" id="{7DCCEC15-83E6-1A5A-028B-D057E14346CA}"/>
                  </a:ext>
                </a:extLst>
              </p:cNvPr>
              <p:cNvSpPr>
                <a:spLocks/>
              </p:cNvSpPr>
              <p:nvPr/>
            </p:nvSpPr>
            <p:spPr bwMode="auto">
              <a:xfrm>
                <a:off x="2016" y="2181"/>
                <a:ext cx="4" cy="12"/>
              </a:xfrm>
              <a:custGeom>
                <a:avLst/>
                <a:gdLst>
                  <a:gd name="T0" fmla="*/ 0 w 4"/>
                  <a:gd name="T1" fmla="*/ 12 h 12"/>
                  <a:gd name="T2" fmla="*/ 0 w 4"/>
                  <a:gd name="T3" fmla="*/ 12 h 12"/>
                  <a:gd name="T4" fmla="*/ 0 w 4"/>
                  <a:gd name="T5" fmla="*/ 2 h 12"/>
                  <a:gd name="T6" fmla="*/ 0 w 4"/>
                  <a:gd name="T7" fmla="*/ 0 h 12"/>
                  <a:gd name="T8" fmla="*/ 2 w 4"/>
                  <a:gd name="T9" fmla="*/ 0 h 12"/>
                  <a:gd name="T10" fmla="*/ 2 w 4"/>
                  <a:gd name="T11" fmla="*/ 0 h 12"/>
                  <a:gd name="T12" fmla="*/ 4 w 4"/>
                  <a:gd name="T13" fmla="*/ 4 h 12"/>
                  <a:gd name="T14" fmla="*/ 4 w 4"/>
                  <a:gd name="T15" fmla="*/ 4 h 12"/>
                  <a:gd name="T16" fmla="*/ 4 w 4"/>
                  <a:gd name="T17" fmla="*/ 10 h 12"/>
                  <a:gd name="T18" fmla="*/ 2 w 4"/>
                  <a:gd name="T19" fmla="*/ 12 h 12"/>
                  <a:gd name="T20" fmla="*/ 2 w 4"/>
                  <a:gd name="T21" fmla="*/ 12 h 12"/>
                  <a:gd name="T22" fmla="*/ 0 w 4"/>
                  <a:gd name="T23" fmla="*/ 12 h 12"/>
                  <a:gd name="T24" fmla="*/ 0 w 4"/>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2">
                    <a:moveTo>
                      <a:pt x="0" y="12"/>
                    </a:moveTo>
                    <a:lnTo>
                      <a:pt x="0" y="12"/>
                    </a:lnTo>
                    <a:lnTo>
                      <a:pt x="0" y="2"/>
                    </a:lnTo>
                    <a:lnTo>
                      <a:pt x="0" y="0"/>
                    </a:lnTo>
                    <a:lnTo>
                      <a:pt x="2" y="0"/>
                    </a:lnTo>
                    <a:lnTo>
                      <a:pt x="2" y="0"/>
                    </a:lnTo>
                    <a:lnTo>
                      <a:pt x="4" y="4"/>
                    </a:lnTo>
                    <a:lnTo>
                      <a:pt x="4" y="4"/>
                    </a:lnTo>
                    <a:lnTo>
                      <a:pt x="4" y="10"/>
                    </a:lnTo>
                    <a:lnTo>
                      <a:pt x="2" y="12"/>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9" name="Freeform 2732">
                <a:extLst>
                  <a:ext uri="{FF2B5EF4-FFF2-40B4-BE49-F238E27FC236}">
                    <a16:creationId xmlns:a16="http://schemas.microsoft.com/office/drawing/2014/main" id="{BDCA16D7-775F-7142-235D-F08A17626301}"/>
                  </a:ext>
                </a:extLst>
              </p:cNvPr>
              <p:cNvSpPr>
                <a:spLocks/>
              </p:cNvSpPr>
              <p:nvPr/>
            </p:nvSpPr>
            <p:spPr bwMode="auto">
              <a:xfrm>
                <a:off x="1818" y="2017"/>
                <a:ext cx="78" cy="146"/>
              </a:xfrm>
              <a:custGeom>
                <a:avLst/>
                <a:gdLst>
                  <a:gd name="T0" fmla="*/ 22 w 78"/>
                  <a:gd name="T1" fmla="*/ 62 h 146"/>
                  <a:gd name="T2" fmla="*/ 34 w 78"/>
                  <a:gd name="T3" fmla="*/ 58 h 146"/>
                  <a:gd name="T4" fmla="*/ 24 w 78"/>
                  <a:gd name="T5" fmla="*/ 54 h 146"/>
                  <a:gd name="T6" fmla="*/ 18 w 78"/>
                  <a:gd name="T7" fmla="*/ 40 h 146"/>
                  <a:gd name="T8" fmla="*/ 24 w 78"/>
                  <a:gd name="T9" fmla="*/ 44 h 146"/>
                  <a:gd name="T10" fmla="*/ 26 w 78"/>
                  <a:gd name="T11" fmla="*/ 50 h 146"/>
                  <a:gd name="T12" fmla="*/ 38 w 78"/>
                  <a:gd name="T13" fmla="*/ 50 h 146"/>
                  <a:gd name="T14" fmla="*/ 30 w 78"/>
                  <a:gd name="T15" fmla="*/ 30 h 146"/>
                  <a:gd name="T16" fmla="*/ 18 w 78"/>
                  <a:gd name="T17" fmla="*/ 16 h 146"/>
                  <a:gd name="T18" fmla="*/ 18 w 78"/>
                  <a:gd name="T19" fmla="*/ 8 h 146"/>
                  <a:gd name="T20" fmla="*/ 24 w 78"/>
                  <a:gd name="T21" fmla="*/ 4 h 146"/>
                  <a:gd name="T22" fmla="*/ 24 w 78"/>
                  <a:gd name="T23" fmla="*/ 4 h 146"/>
                  <a:gd name="T24" fmla="*/ 38 w 78"/>
                  <a:gd name="T25" fmla="*/ 22 h 146"/>
                  <a:gd name="T26" fmla="*/ 42 w 78"/>
                  <a:gd name="T27" fmla="*/ 22 h 146"/>
                  <a:gd name="T28" fmla="*/ 40 w 78"/>
                  <a:gd name="T29" fmla="*/ 12 h 146"/>
                  <a:gd name="T30" fmla="*/ 44 w 78"/>
                  <a:gd name="T31" fmla="*/ 12 h 146"/>
                  <a:gd name="T32" fmla="*/ 44 w 78"/>
                  <a:gd name="T33" fmla="*/ 32 h 146"/>
                  <a:gd name="T34" fmla="*/ 52 w 78"/>
                  <a:gd name="T35" fmla="*/ 64 h 146"/>
                  <a:gd name="T36" fmla="*/ 50 w 78"/>
                  <a:gd name="T37" fmla="*/ 72 h 146"/>
                  <a:gd name="T38" fmla="*/ 44 w 78"/>
                  <a:gd name="T39" fmla="*/ 66 h 146"/>
                  <a:gd name="T40" fmla="*/ 38 w 78"/>
                  <a:gd name="T41" fmla="*/ 60 h 146"/>
                  <a:gd name="T42" fmla="*/ 38 w 78"/>
                  <a:gd name="T43" fmla="*/ 78 h 146"/>
                  <a:gd name="T44" fmla="*/ 54 w 78"/>
                  <a:gd name="T45" fmla="*/ 80 h 146"/>
                  <a:gd name="T46" fmla="*/ 54 w 78"/>
                  <a:gd name="T47" fmla="*/ 86 h 146"/>
                  <a:gd name="T48" fmla="*/ 54 w 78"/>
                  <a:gd name="T49" fmla="*/ 98 h 146"/>
                  <a:gd name="T50" fmla="*/ 58 w 78"/>
                  <a:gd name="T51" fmla="*/ 104 h 146"/>
                  <a:gd name="T52" fmla="*/ 58 w 78"/>
                  <a:gd name="T53" fmla="*/ 96 h 146"/>
                  <a:gd name="T54" fmla="*/ 62 w 78"/>
                  <a:gd name="T55" fmla="*/ 96 h 146"/>
                  <a:gd name="T56" fmla="*/ 64 w 78"/>
                  <a:gd name="T57" fmla="*/ 116 h 146"/>
                  <a:gd name="T58" fmla="*/ 62 w 78"/>
                  <a:gd name="T59" fmla="*/ 124 h 146"/>
                  <a:gd name="T60" fmla="*/ 68 w 78"/>
                  <a:gd name="T61" fmla="*/ 132 h 146"/>
                  <a:gd name="T62" fmla="*/ 72 w 78"/>
                  <a:gd name="T63" fmla="*/ 130 h 146"/>
                  <a:gd name="T64" fmla="*/ 76 w 78"/>
                  <a:gd name="T65" fmla="*/ 122 h 146"/>
                  <a:gd name="T66" fmla="*/ 78 w 78"/>
                  <a:gd name="T67" fmla="*/ 136 h 146"/>
                  <a:gd name="T68" fmla="*/ 72 w 78"/>
                  <a:gd name="T69" fmla="*/ 140 h 146"/>
                  <a:gd name="T70" fmla="*/ 60 w 78"/>
                  <a:gd name="T71" fmla="*/ 146 h 146"/>
                  <a:gd name="T72" fmla="*/ 54 w 78"/>
                  <a:gd name="T73" fmla="*/ 142 h 146"/>
                  <a:gd name="T74" fmla="*/ 50 w 78"/>
                  <a:gd name="T75" fmla="*/ 128 h 146"/>
                  <a:gd name="T76" fmla="*/ 52 w 78"/>
                  <a:gd name="T77" fmla="*/ 114 h 146"/>
                  <a:gd name="T78" fmla="*/ 50 w 78"/>
                  <a:gd name="T79" fmla="*/ 116 h 146"/>
                  <a:gd name="T80" fmla="*/ 42 w 78"/>
                  <a:gd name="T81" fmla="*/ 128 h 146"/>
                  <a:gd name="T82" fmla="*/ 38 w 78"/>
                  <a:gd name="T83" fmla="*/ 124 h 146"/>
                  <a:gd name="T84" fmla="*/ 30 w 78"/>
                  <a:gd name="T85" fmla="*/ 108 h 146"/>
                  <a:gd name="T86" fmla="*/ 30 w 78"/>
                  <a:gd name="T87" fmla="*/ 116 h 146"/>
                  <a:gd name="T88" fmla="*/ 38 w 78"/>
                  <a:gd name="T89" fmla="*/ 130 h 146"/>
                  <a:gd name="T90" fmla="*/ 40 w 78"/>
                  <a:gd name="T91" fmla="*/ 142 h 146"/>
                  <a:gd name="T92" fmla="*/ 38 w 78"/>
                  <a:gd name="T93" fmla="*/ 146 h 146"/>
                  <a:gd name="T94" fmla="*/ 30 w 78"/>
                  <a:gd name="T95" fmla="*/ 140 h 146"/>
                  <a:gd name="T96" fmla="*/ 28 w 78"/>
                  <a:gd name="T97" fmla="*/ 136 h 146"/>
                  <a:gd name="T98" fmla="*/ 14 w 78"/>
                  <a:gd name="T99" fmla="*/ 132 h 146"/>
                  <a:gd name="T100" fmla="*/ 8 w 78"/>
                  <a:gd name="T101" fmla="*/ 142 h 146"/>
                  <a:gd name="T102" fmla="*/ 2 w 78"/>
                  <a:gd name="T103" fmla="*/ 138 h 146"/>
                  <a:gd name="T104" fmla="*/ 2 w 78"/>
                  <a:gd name="T105" fmla="*/ 124 h 146"/>
                  <a:gd name="T106" fmla="*/ 2 w 78"/>
                  <a:gd name="T107" fmla="*/ 112 h 146"/>
                  <a:gd name="T108" fmla="*/ 2 w 78"/>
                  <a:gd name="T109" fmla="*/ 106 h 146"/>
                  <a:gd name="T110" fmla="*/ 10 w 78"/>
                  <a:gd name="T111" fmla="*/ 102 h 146"/>
                  <a:gd name="T112" fmla="*/ 18 w 78"/>
                  <a:gd name="T113" fmla="*/ 98 h 146"/>
                  <a:gd name="T114" fmla="*/ 36 w 78"/>
                  <a:gd name="T115" fmla="*/ 90 h 146"/>
                  <a:gd name="T116" fmla="*/ 42 w 78"/>
                  <a:gd name="T117" fmla="*/ 92 h 146"/>
                  <a:gd name="T118" fmla="*/ 32 w 78"/>
                  <a:gd name="T119" fmla="*/ 90 h 146"/>
                  <a:gd name="T120" fmla="*/ 18 w 78"/>
                  <a:gd name="T121" fmla="*/ 82 h 146"/>
                  <a:gd name="T122" fmla="*/ 16 w 78"/>
                  <a:gd name="T123" fmla="*/ 70 h 146"/>
                  <a:gd name="T124" fmla="*/ 18 w 78"/>
                  <a:gd name="T125" fmla="*/ 6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 h="146">
                    <a:moveTo>
                      <a:pt x="18" y="62"/>
                    </a:moveTo>
                    <a:lnTo>
                      <a:pt x="18" y="62"/>
                    </a:lnTo>
                    <a:lnTo>
                      <a:pt x="22" y="62"/>
                    </a:lnTo>
                    <a:lnTo>
                      <a:pt x="26" y="64"/>
                    </a:lnTo>
                    <a:lnTo>
                      <a:pt x="30" y="64"/>
                    </a:lnTo>
                    <a:lnTo>
                      <a:pt x="34" y="58"/>
                    </a:lnTo>
                    <a:lnTo>
                      <a:pt x="34" y="58"/>
                    </a:lnTo>
                    <a:lnTo>
                      <a:pt x="28" y="58"/>
                    </a:lnTo>
                    <a:lnTo>
                      <a:pt x="24" y="54"/>
                    </a:lnTo>
                    <a:lnTo>
                      <a:pt x="20" y="48"/>
                    </a:lnTo>
                    <a:lnTo>
                      <a:pt x="18" y="40"/>
                    </a:lnTo>
                    <a:lnTo>
                      <a:pt x="18" y="40"/>
                    </a:lnTo>
                    <a:lnTo>
                      <a:pt x="20" y="40"/>
                    </a:lnTo>
                    <a:lnTo>
                      <a:pt x="20" y="40"/>
                    </a:lnTo>
                    <a:lnTo>
                      <a:pt x="24" y="44"/>
                    </a:lnTo>
                    <a:lnTo>
                      <a:pt x="26" y="48"/>
                    </a:lnTo>
                    <a:lnTo>
                      <a:pt x="26" y="50"/>
                    </a:lnTo>
                    <a:lnTo>
                      <a:pt x="26" y="50"/>
                    </a:lnTo>
                    <a:lnTo>
                      <a:pt x="32" y="50"/>
                    </a:lnTo>
                    <a:lnTo>
                      <a:pt x="34" y="50"/>
                    </a:lnTo>
                    <a:lnTo>
                      <a:pt x="38" y="50"/>
                    </a:lnTo>
                    <a:lnTo>
                      <a:pt x="38" y="50"/>
                    </a:lnTo>
                    <a:lnTo>
                      <a:pt x="34" y="38"/>
                    </a:lnTo>
                    <a:lnTo>
                      <a:pt x="30" y="30"/>
                    </a:lnTo>
                    <a:lnTo>
                      <a:pt x="20" y="18"/>
                    </a:lnTo>
                    <a:lnTo>
                      <a:pt x="20" y="18"/>
                    </a:lnTo>
                    <a:lnTo>
                      <a:pt x="18" y="16"/>
                    </a:lnTo>
                    <a:lnTo>
                      <a:pt x="16" y="14"/>
                    </a:lnTo>
                    <a:lnTo>
                      <a:pt x="18" y="8"/>
                    </a:lnTo>
                    <a:lnTo>
                      <a:pt x="18" y="8"/>
                    </a:lnTo>
                    <a:lnTo>
                      <a:pt x="18" y="2"/>
                    </a:lnTo>
                    <a:lnTo>
                      <a:pt x="20" y="0"/>
                    </a:lnTo>
                    <a:lnTo>
                      <a:pt x="24" y="4"/>
                    </a:lnTo>
                    <a:lnTo>
                      <a:pt x="24" y="4"/>
                    </a:lnTo>
                    <a:lnTo>
                      <a:pt x="24" y="4"/>
                    </a:lnTo>
                    <a:lnTo>
                      <a:pt x="24" y="4"/>
                    </a:lnTo>
                    <a:lnTo>
                      <a:pt x="28" y="14"/>
                    </a:lnTo>
                    <a:lnTo>
                      <a:pt x="32" y="18"/>
                    </a:lnTo>
                    <a:lnTo>
                      <a:pt x="38" y="22"/>
                    </a:lnTo>
                    <a:lnTo>
                      <a:pt x="42" y="26"/>
                    </a:lnTo>
                    <a:lnTo>
                      <a:pt x="42" y="26"/>
                    </a:lnTo>
                    <a:lnTo>
                      <a:pt x="42" y="22"/>
                    </a:lnTo>
                    <a:lnTo>
                      <a:pt x="40" y="18"/>
                    </a:lnTo>
                    <a:lnTo>
                      <a:pt x="40" y="16"/>
                    </a:lnTo>
                    <a:lnTo>
                      <a:pt x="40" y="12"/>
                    </a:lnTo>
                    <a:lnTo>
                      <a:pt x="40" y="12"/>
                    </a:lnTo>
                    <a:lnTo>
                      <a:pt x="42" y="12"/>
                    </a:lnTo>
                    <a:lnTo>
                      <a:pt x="44" y="12"/>
                    </a:lnTo>
                    <a:lnTo>
                      <a:pt x="44" y="18"/>
                    </a:lnTo>
                    <a:lnTo>
                      <a:pt x="44" y="18"/>
                    </a:lnTo>
                    <a:lnTo>
                      <a:pt x="44" y="32"/>
                    </a:lnTo>
                    <a:lnTo>
                      <a:pt x="46" y="44"/>
                    </a:lnTo>
                    <a:lnTo>
                      <a:pt x="52" y="64"/>
                    </a:lnTo>
                    <a:lnTo>
                      <a:pt x="52" y="64"/>
                    </a:lnTo>
                    <a:lnTo>
                      <a:pt x="52" y="70"/>
                    </a:lnTo>
                    <a:lnTo>
                      <a:pt x="52" y="70"/>
                    </a:lnTo>
                    <a:lnTo>
                      <a:pt x="50" y="72"/>
                    </a:lnTo>
                    <a:lnTo>
                      <a:pt x="50" y="72"/>
                    </a:lnTo>
                    <a:lnTo>
                      <a:pt x="46" y="68"/>
                    </a:lnTo>
                    <a:lnTo>
                      <a:pt x="44" y="66"/>
                    </a:lnTo>
                    <a:lnTo>
                      <a:pt x="40" y="66"/>
                    </a:lnTo>
                    <a:lnTo>
                      <a:pt x="38" y="60"/>
                    </a:lnTo>
                    <a:lnTo>
                      <a:pt x="38" y="60"/>
                    </a:lnTo>
                    <a:lnTo>
                      <a:pt x="38" y="70"/>
                    </a:lnTo>
                    <a:lnTo>
                      <a:pt x="38" y="78"/>
                    </a:lnTo>
                    <a:lnTo>
                      <a:pt x="38" y="78"/>
                    </a:lnTo>
                    <a:lnTo>
                      <a:pt x="42" y="74"/>
                    </a:lnTo>
                    <a:lnTo>
                      <a:pt x="46" y="74"/>
                    </a:lnTo>
                    <a:lnTo>
                      <a:pt x="54" y="80"/>
                    </a:lnTo>
                    <a:lnTo>
                      <a:pt x="54" y="80"/>
                    </a:lnTo>
                    <a:lnTo>
                      <a:pt x="54" y="82"/>
                    </a:lnTo>
                    <a:lnTo>
                      <a:pt x="54" y="86"/>
                    </a:lnTo>
                    <a:lnTo>
                      <a:pt x="54" y="92"/>
                    </a:lnTo>
                    <a:lnTo>
                      <a:pt x="54" y="92"/>
                    </a:lnTo>
                    <a:lnTo>
                      <a:pt x="54" y="98"/>
                    </a:lnTo>
                    <a:lnTo>
                      <a:pt x="56" y="104"/>
                    </a:lnTo>
                    <a:lnTo>
                      <a:pt x="56" y="104"/>
                    </a:lnTo>
                    <a:lnTo>
                      <a:pt x="58" y="104"/>
                    </a:lnTo>
                    <a:lnTo>
                      <a:pt x="58" y="102"/>
                    </a:lnTo>
                    <a:lnTo>
                      <a:pt x="58" y="96"/>
                    </a:lnTo>
                    <a:lnTo>
                      <a:pt x="58" y="96"/>
                    </a:lnTo>
                    <a:lnTo>
                      <a:pt x="60" y="94"/>
                    </a:lnTo>
                    <a:lnTo>
                      <a:pt x="62" y="96"/>
                    </a:lnTo>
                    <a:lnTo>
                      <a:pt x="62" y="96"/>
                    </a:lnTo>
                    <a:lnTo>
                      <a:pt x="64" y="100"/>
                    </a:lnTo>
                    <a:lnTo>
                      <a:pt x="64" y="106"/>
                    </a:lnTo>
                    <a:lnTo>
                      <a:pt x="64" y="116"/>
                    </a:lnTo>
                    <a:lnTo>
                      <a:pt x="64" y="116"/>
                    </a:lnTo>
                    <a:lnTo>
                      <a:pt x="64" y="122"/>
                    </a:lnTo>
                    <a:lnTo>
                      <a:pt x="62" y="124"/>
                    </a:lnTo>
                    <a:lnTo>
                      <a:pt x="64" y="128"/>
                    </a:lnTo>
                    <a:lnTo>
                      <a:pt x="64" y="128"/>
                    </a:lnTo>
                    <a:lnTo>
                      <a:pt x="68" y="132"/>
                    </a:lnTo>
                    <a:lnTo>
                      <a:pt x="70" y="132"/>
                    </a:lnTo>
                    <a:lnTo>
                      <a:pt x="72" y="130"/>
                    </a:lnTo>
                    <a:lnTo>
                      <a:pt x="72" y="130"/>
                    </a:lnTo>
                    <a:lnTo>
                      <a:pt x="74" y="122"/>
                    </a:lnTo>
                    <a:lnTo>
                      <a:pt x="74" y="120"/>
                    </a:lnTo>
                    <a:lnTo>
                      <a:pt x="76" y="122"/>
                    </a:lnTo>
                    <a:lnTo>
                      <a:pt x="78" y="132"/>
                    </a:lnTo>
                    <a:lnTo>
                      <a:pt x="78" y="132"/>
                    </a:lnTo>
                    <a:lnTo>
                      <a:pt x="78" y="136"/>
                    </a:lnTo>
                    <a:lnTo>
                      <a:pt x="76" y="138"/>
                    </a:lnTo>
                    <a:lnTo>
                      <a:pt x="72" y="140"/>
                    </a:lnTo>
                    <a:lnTo>
                      <a:pt x="72" y="140"/>
                    </a:lnTo>
                    <a:lnTo>
                      <a:pt x="66" y="140"/>
                    </a:lnTo>
                    <a:lnTo>
                      <a:pt x="66" y="140"/>
                    </a:lnTo>
                    <a:lnTo>
                      <a:pt x="60" y="146"/>
                    </a:lnTo>
                    <a:lnTo>
                      <a:pt x="56" y="146"/>
                    </a:lnTo>
                    <a:lnTo>
                      <a:pt x="54" y="142"/>
                    </a:lnTo>
                    <a:lnTo>
                      <a:pt x="54" y="142"/>
                    </a:lnTo>
                    <a:lnTo>
                      <a:pt x="50" y="136"/>
                    </a:lnTo>
                    <a:lnTo>
                      <a:pt x="48" y="132"/>
                    </a:lnTo>
                    <a:lnTo>
                      <a:pt x="50" y="128"/>
                    </a:lnTo>
                    <a:lnTo>
                      <a:pt x="52" y="120"/>
                    </a:lnTo>
                    <a:lnTo>
                      <a:pt x="52" y="120"/>
                    </a:lnTo>
                    <a:lnTo>
                      <a:pt x="52" y="114"/>
                    </a:lnTo>
                    <a:lnTo>
                      <a:pt x="52" y="114"/>
                    </a:lnTo>
                    <a:lnTo>
                      <a:pt x="50" y="114"/>
                    </a:lnTo>
                    <a:lnTo>
                      <a:pt x="50" y="116"/>
                    </a:lnTo>
                    <a:lnTo>
                      <a:pt x="46" y="122"/>
                    </a:lnTo>
                    <a:lnTo>
                      <a:pt x="44" y="128"/>
                    </a:lnTo>
                    <a:lnTo>
                      <a:pt x="42" y="128"/>
                    </a:lnTo>
                    <a:lnTo>
                      <a:pt x="40" y="128"/>
                    </a:lnTo>
                    <a:lnTo>
                      <a:pt x="40" y="128"/>
                    </a:lnTo>
                    <a:lnTo>
                      <a:pt x="38" y="124"/>
                    </a:lnTo>
                    <a:lnTo>
                      <a:pt x="34" y="120"/>
                    </a:lnTo>
                    <a:lnTo>
                      <a:pt x="30" y="108"/>
                    </a:lnTo>
                    <a:lnTo>
                      <a:pt x="30" y="108"/>
                    </a:lnTo>
                    <a:lnTo>
                      <a:pt x="30" y="112"/>
                    </a:lnTo>
                    <a:lnTo>
                      <a:pt x="30" y="116"/>
                    </a:lnTo>
                    <a:lnTo>
                      <a:pt x="30" y="116"/>
                    </a:lnTo>
                    <a:lnTo>
                      <a:pt x="36" y="120"/>
                    </a:lnTo>
                    <a:lnTo>
                      <a:pt x="38" y="130"/>
                    </a:lnTo>
                    <a:lnTo>
                      <a:pt x="38" y="130"/>
                    </a:lnTo>
                    <a:lnTo>
                      <a:pt x="40" y="134"/>
                    </a:lnTo>
                    <a:lnTo>
                      <a:pt x="40" y="134"/>
                    </a:lnTo>
                    <a:lnTo>
                      <a:pt x="40" y="142"/>
                    </a:lnTo>
                    <a:lnTo>
                      <a:pt x="38" y="144"/>
                    </a:lnTo>
                    <a:lnTo>
                      <a:pt x="38" y="146"/>
                    </a:lnTo>
                    <a:lnTo>
                      <a:pt x="38" y="146"/>
                    </a:lnTo>
                    <a:lnTo>
                      <a:pt x="36" y="146"/>
                    </a:lnTo>
                    <a:lnTo>
                      <a:pt x="36" y="146"/>
                    </a:lnTo>
                    <a:lnTo>
                      <a:pt x="30" y="140"/>
                    </a:lnTo>
                    <a:lnTo>
                      <a:pt x="30" y="140"/>
                    </a:lnTo>
                    <a:lnTo>
                      <a:pt x="28" y="136"/>
                    </a:lnTo>
                    <a:lnTo>
                      <a:pt x="28" y="136"/>
                    </a:lnTo>
                    <a:lnTo>
                      <a:pt x="18" y="132"/>
                    </a:lnTo>
                    <a:lnTo>
                      <a:pt x="16" y="132"/>
                    </a:lnTo>
                    <a:lnTo>
                      <a:pt x="14" y="132"/>
                    </a:lnTo>
                    <a:lnTo>
                      <a:pt x="10" y="138"/>
                    </a:lnTo>
                    <a:lnTo>
                      <a:pt x="10" y="138"/>
                    </a:lnTo>
                    <a:lnTo>
                      <a:pt x="8" y="142"/>
                    </a:lnTo>
                    <a:lnTo>
                      <a:pt x="6" y="142"/>
                    </a:lnTo>
                    <a:lnTo>
                      <a:pt x="2" y="138"/>
                    </a:lnTo>
                    <a:lnTo>
                      <a:pt x="2" y="138"/>
                    </a:lnTo>
                    <a:lnTo>
                      <a:pt x="0" y="134"/>
                    </a:lnTo>
                    <a:lnTo>
                      <a:pt x="0" y="130"/>
                    </a:lnTo>
                    <a:lnTo>
                      <a:pt x="2" y="124"/>
                    </a:lnTo>
                    <a:lnTo>
                      <a:pt x="2" y="124"/>
                    </a:lnTo>
                    <a:lnTo>
                      <a:pt x="2" y="118"/>
                    </a:lnTo>
                    <a:lnTo>
                      <a:pt x="2" y="112"/>
                    </a:lnTo>
                    <a:lnTo>
                      <a:pt x="2" y="112"/>
                    </a:lnTo>
                    <a:lnTo>
                      <a:pt x="2" y="106"/>
                    </a:lnTo>
                    <a:lnTo>
                      <a:pt x="2" y="106"/>
                    </a:lnTo>
                    <a:lnTo>
                      <a:pt x="4" y="106"/>
                    </a:lnTo>
                    <a:lnTo>
                      <a:pt x="6" y="106"/>
                    </a:lnTo>
                    <a:lnTo>
                      <a:pt x="10" y="102"/>
                    </a:lnTo>
                    <a:lnTo>
                      <a:pt x="14" y="100"/>
                    </a:lnTo>
                    <a:lnTo>
                      <a:pt x="18" y="98"/>
                    </a:lnTo>
                    <a:lnTo>
                      <a:pt x="18" y="98"/>
                    </a:lnTo>
                    <a:lnTo>
                      <a:pt x="24" y="92"/>
                    </a:lnTo>
                    <a:lnTo>
                      <a:pt x="30" y="90"/>
                    </a:lnTo>
                    <a:lnTo>
                      <a:pt x="36" y="90"/>
                    </a:lnTo>
                    <a:lnTo>
                      <a:pt x="42" y="92"/>
                    </a:lnTo>
                    <a:lnTo>
                      <a:pt x="42" y="92"/>
                    </a:lnTo>
                    <a:lnTo>
                      <a:pt x="42" y="92"/>
                    </a:lnTo>
                    <a:lnTo>
                      <a:pt x="42" y="92"/>
                    </a:lnTo>
                    <a:lnTo>
                      <a:pt x="38" y="92"/>
                    </a:lnTo>
                    <a:lnTo>
                      <a:pt x="32" y="90"/>
                    </a:lnTo>
                    <a:lnTo>
                      <a:pt x="20" y="84"/>
                    </a:lnTo>
                    <a:lnTo>
                      <a:pt x="20" y="84"/>
                    </a:lnTo>
                    <a:lnTo>
                      <a:pt x="18" y="82"/>
                    </a:lnTo>
                    <a:lnTo>
                      <a:pt x="18" y="80"/>
                    </a:lnTo>
                    <a:lnTo>
                      <a:pt x="16" y="70"/>
                    </a:lnTo>
                    <a:lnTo>
                      <a:pt x="16" y="70"/>
                    </a:lnTo>
                    <a:lnTo>
                      <a:pt x="16" y="64"/>
                    </a:lnTo>
                    <a:lnTo>
                      <a:pt x="18" y="62"/>
                    </a:lnTo>
                    <a:lnTo>
                      <a:pt x="18"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0" name="Freeform 2733">
                <a:extLst>
                  <a:ext uri="{FF2B5EF4-FFF2-40B4-BE49-F238E27FC236}">
                    <a16:creationId xmlns:a16="http://schemas.microsoft.com/office/drawing/2014/main" id="{A8314102-A132-470A-5B27-133908EAB6C7}"/>
                  </a:ext>
                </a:extLst>
              </p:cNvPr>
              <p:cNvSpPr>
                <a:spLocks/>
              </p:cNvSpPr>
              <p:nvPr/>
            </p:nvSpPr>
            <p:spPr bwMode="auto">
              <a:xfrm>
                <a:off x="1790" y="2039"/>
                <a:ext cx="48" cy="96"/>
              </a:xfrm>
              <a:custGeom>
                <a:avLst/>
                <a:gdLst>
                  <a:gd name="T0" fmla="*/ 46 w 48"/>
                  <a:gd name="T1" fmla="*/ 80 h 96"/>
                  <a:gd name="T2" fmla="*/ 42 w 48"/>
                  <a:gd name="T3" fmla="*/ 80 h 96"/>
                  <a:gd name="T4" fmla="*/ 42 w 48"/>
                  <a:gd name="T5" fmla="*/ 86 h 96"/>
                  <a:gd name="T6" fmla="*/ 42 w 48"/>
                  <a:gd name="T7" fmla="*/ 90 h 96"/>
                  <a:gd name="T8" fmla="*/ 40 w 48"/>
                  <a:gd name="T9" fmla="*/ 90 h 96"/>
                  <a:gd name="T10" fmla="*/ 32 w 48"/>
                  <a:gd name="T11" fmla="*/ 84 h 96"/>
                  <a:gd name="T12" fmla="*/ 24 w 48"/>
                  <a:gd name="T13" fmla="*/ 80 h 96"/>
                  <a:gd name="T14" fmla="*/ 20 w 48"/>
                  <a:gd name="T15" fmla="*/ 68 h 96"/>
                  <a:gd name="T16" fmla="*/ 22 w 48"/>
                  <a:gd name="T17" fmla="*/ 72 h 96"/>
                  <a:gd name="T18" fmla="*/ 26 w 48"/>
                  <a:gd name="T19" fmla="*/ 84 h 96"/>
                  <a:gd name="T20" fmla="*/ 26 w 48"/>
                  <a:gd name="T21" fmla="*/ 90 h 96"/>
                  <a:gd name="T22" fmla="*/ 22 w 48"/>
                  <a:gd name="T23" fmla="*/ 96 h 96"/>
                  <a:gd name="T24" fmla="*/ 16 w 48"/>
                  <a:gd name="T25" fmla="*/ 94 h 96"/>
                  <a:gd name="T26" fmla="*/ 10 w 48"/>
                  <a:gd name="T27" fmla="*/ 80 h 96"/>
                  <a:gd name="T28" fmla="*/ 4 w 48"/>
                  <a:gd name="T29" fmla="*/ 66 h 96"/>
                  <a:gd name="T30" fmla="*/ 4 w 48"/>
                  <a:gd name="T31" fmla="*/ 52 h 96"/>
                  <a:gd name="T32" fmla="*/ 8 w 48"/>
                  <a:gd name="T33" fmla="*/ 50 h 96"/>
                  <a:gd name="T34" fmla="*/ 12 w 48"/>
                  <a:gd name="T35" fmla="*/ 50 h 96"/>
                  <a:gd name="T36" fmla="*/ 14 w 48"/>
                  <a:gd name="T37" fmla="*/ 46 h 96"/>
                  <a:gd name="T38" fmla="*/ 18 w 48"/>
                  <a:gd name="T39" fmla="*/ 44 h 96"/>
                  <a:gd name="T40" fmla="*/ 20 w 48"/>
                  <a:gd name="T41" fmla="*/ 46 h 96"/>
                  <a:gd name="T42" fmla="*/ 14 w 48"/>
                  <a:gd name="T43" fmla="*/ 42 h 96"/>
                  <a:gd name="T44" fmla="*/ 8 w 48"/>
                  <a:gd name="T45" fmla="*/ 36 h 96"/>
                  <a:gd name="T46" fmla="*/ 8 w 48"/>
                  <a:gd name="T47" fmla="*/ 42 h 96"/>
                  <a:gd name="T48" fmla="*/ 6 w 48"/>
                  <a:gd name="T49" fmla="*/ 42 h 96"/>
                  <a:gd name="T50" fmla="*/ 0 w 48"/>
                  <a:gd name="T51" fmla="*/ 38 h 96"/>
                  <a:gd name="T52" fmla="*/ 2 w 48"/>
                  <a:gd name="T53" fmla="*/ 24 h 96"/>
                  <a:gd name="T54" fmla="*/ 6 w 48"/>
                  <a:gd name="T55" fmla="*/ 24 h 96"/>
                  <a:gd name="T56" fmla="*/ 14 w 48"/>
                  <a:gd name="T57" fmla="*/ 12 h 96"/>
                  <a:gd name="T58" fmla="*/ 20 w 48"/>
                  <a:gd name="T59" fmla="*/ 2 h 96"/>
                  <a:gd name="T60" fmla="*/ 26 w 48"/>
                  <a:gd name="T61" fmla="*/ 0 h 96"/>
                  <a:gd name="T62" fmla="*/ 36 w 48"/>
                  <a:gd name="T63" fmla="*/ 10 h 96"/>
                  <a:gd name="T64" fmla="*/ 38 w 48"/>
                  <a:gd name="T65" fmla="*/ 20 h 96"/>
                  <a:gd name="T66" fmla="*/ 40 w 48"/>
                  <a:gd name="T67" fmla="*/ 30 h 96"/>
                  <a:gd name="T68" fmla="*/ 44 w 48"/>
                  <a:gd name="T69" fmla="*/ 40 h 96"/>
                  <a:gd name="T70" fmla="*/ 46 w 48"/>
                  <a:gd name="T71" fmla="*/ 40 h 96"/>
                  <a:gd name="T72" fmla="*/ 44 w 48"/>
                  <a:gd name="T73" fmla="*/ 46 h 96"/>
                  <a:gd name="T74" fmla="*/ 46 w 48"/>
                  <a:gd name="T75" fmla="*/ 62 h 96"/>
                  <a:gd name="T76" fmla="*/ 46 w 48"/>
                  <a:gd name="T77" fmla="*/ 8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96">
                    <a:moveTo>
                      <a:pt x="46" y="80"/>
                    </a:moveTo>
                    <a:lnTo>
                      <a:pt x="46" y="80"/>
                    </a:lnTo>
                    <a:lnTo>
                      <a:pt x="44" y="80"/>
                    </a:lnTo>
                    <a:lnTo>
                      <a:pt x="42" y="80"/>
                    </a:lnTo>
                    <a:lnTo>
                      <a:pt x="42" y="80"/>
                    </a:lnTo>
                    <a:lnTo>
                      <a:pt x="42" y="86"/>
                    </a:lnTo>
                    <a:lnTo>
                      <a:pt x="42" y="86"/>
                    </a:lnTo>
                    <a:lnTo>
                      <a:pt x="42" y="90"/>
                    </a:lnTo>
                    <a:lnTo>
                      <a:pt x="40" y="90"/>
                    </a:lnTo>
                    <a:lnTo>
                      <a:pt x="40" y="90"/>
                    </a:lnTo>
                    <a:lnTo>
                      <a:pt x="32" y="84"/>
                    </a:lnTo>
                    <a:lnTo>
                      <a:pt x="32" y="84"/>
                    </a:lnTo>
                    <a:lnTo>
                      <a:pt x="28" y="82"/>
                    </a:lnTo>
                    <a:lnTo>
                      <a:pt x="24" y="80"/>
                    </a:lnTo>
                    <a:lnTo>
                      <a:pt x="20" y="68"/>
                    </a:lnTo>
                    <a:lnTo>
                      <a:pt x="20" y="68"/>
                    </a:lnTo>
                    <a:lnTo>
                      <a:pt x="22" y="72"/>
                    </a:lnTo>
                    <a:lnTo>
                      <a:pt x="22" y="72"/>
                    </a:lnTo>
                    <a:lnTo>
                      <a:pt x="26" y="80"/>
                    </a:lnTo>
                    <a:lnTo>
                      <a:pt x="26" y="84"/>
                    </a:lnTo>
                    <a:lnTo>
                      <a:pt x="26" y="90"/>
                    </a:lnTo>
                    <a:lnTo>
                      <a:pt x="26" y="90"/>
                    </a:lnTo>
                    <a:lnTo>
                      <a:pt x="24" y="94"/>
                    </a:lnTo>
                    <a:lnTo>
                      <a:pt x="22" y="96"/>
                    </a:lnTo>
                    <a:lnTo>
                      <a:pt x="20" y="96"/>
                    </a:lnTo>
                    <a:lnTo>
                      <a:pt x="16" y="94"/>
                    </a:lnTo>
                    <a:lnTo>
                      <a:pt x="16" y="94"/>
                    </a:lnTo>
                    <a:lnTo>
                      <a:pt x="10" y="80"/>
                    </a:lnTo>
                    <a:lnTo>
                      <a:pt x="4" y="66"/>
                    </a:lnTo>
                    <a:lnTo>
                      <a:pt x="4" y="66"/>
                    </a:lnTo>
                    <a:lnTo>
                      <a:pt x="4" y="58"/>
                    </a:lnTo>
                    <a:lnTo>
                      <a:pt x="4" y="52"/>
                    </a:lnTo>
                    <a:lnTo>
                      <a:pt x="8" y="50"/>
                    </a:lnTo>
                    <a:lnTo>
                      <a:pt x="8" y="50"/>
                    </a:lnTo>
                    <a:lnTo>
                      <a:pt x="10" y="50"/>
                    </a:lnTo>
                    <a:lnTo>
                      <a:pt x="12" y="50"/>
                    </a:lnTo>
                    <a:lnTo>
                      <a:pt x="14" y="46"/>
                    </a:lnTo>
                    <a:lnTo>
                      <a:pt x="14" y="46"/>
                    </a:lnTo>
                    <a:lnTo>
                      <a:pt x="16" y="44"/>
                    </a:lnTo>
                    <a:lnTo>
                      <a:pt x="18" y="44"/>
                    </a:lnTo>
                    <a:lnTo>
                      <a:pt x="20" y="46"/>
                    </a:lnTo>
                    <a:lnTo>
                      <a:pt x="20" y="46"/>
                    </a:lnTo>
                    <a:lnTo>
                      <a:pt x="18" y="46"/>
                    </a:lnTo>
                    <a:lnTo>
                      <a:pt x="14" y="42"/>
                    </a:lnTo>
                    <a:lnTo>
                      <a:pt x="12" y="38"/>
                    </a:lnTo>
                    <a:lnTo>
                      <a:pt x="8" y="36"/>
                    </a:lnTo>
                    <a:lnTo>
                      <a:pt x="8" y="36"/>
                    </a:lnTo>
                    <a:lnTo>
                      <a:pt x="8" y="42"/>
                    </a:lnTo>
                    <a:lnTo>
                      <a:pt x="6" y="42"/>
                    </a:lnTo>
                    <a:lnTo>
                      <a:pt x="6" y="42"/>
                    </a:lnTo>
                    <a:lnTo>
                      <a:pt x="2" y="42"/>
                    </a:lnTo>
                    <a:lnTo>
                      <a:pt x="0" y="38"/>
                    </a:lnTo>
                    <a:lnTo>
                      <a:pt x="0" y="32"/>
                    </a:lnTo>
                    <a:lnTo>
                      <a:pt x="2" y="24"/>
                    </a:lnTo>
                    <a:lnTo>
                      <a:pt x="2" y="24"/>
                    </a:lnTo>
                    <a:lnTo>
                      <a:pt x="6" y="24"/>
                    </a:lnTo>
                    <a:lnTo>
                      <a:pt x="10" y="20"/>
                    </a:lnTo>
                    <a:lnTo>
                      <a:pt x="14" y="12"/>
                    </a:lnTo>
                    <a:lnTo>
                      <a:pt x="14" y="12"/>
                    </a:lnTo>
                    <a:lnTo>
                      <a:pt x="20" y="2"/>
                    </a:lnTo>
                    <a:lnTo>
                      <a:pt x="24" y="0"/>
                    </a:lnTo>
                    <a:lnTo>
                      <a:pt x="26" y="0"/>
                    </a:lnTo>
                    <a:lnTo>
                      <a:pt x="30" y="2"/>
                    </a:lnTo>
                    <a:lnTo>
                      <a:pt x="36" y="10"/>
                    </a:lnTo>
                    <a:lnTo>
                      <a:pt x="36" y="10"/>
                    </a:lnTo>
                    <a:lnTo>
                      <a:pt x="38" y="20"/>
                    </a:lnTo>
                    <a:lnTo>
                      <a:pt x="40" y="30"/>
                    </a:lnTo>
                    <a:lnTo>
                      <a:pt x="40" y="30"/>
                    </a:lnTo>
                    <a:lnTo>
                      <a:pt x="42" y="36"/>
                    </a:lnTo>
                    <a:lnTo>
                      <a:pt x="44" y="40"/>
                    </a:lnTo>
                    <a:lnTo>
                      <a:pt x="46" y="40"/>
                    </a:lnTo>
                    <a:lnTo>
                      <a:pt x="46" y="40"/>
                    </a:lnTo>
                    <a:lnTo>
                      <a:pt x="44" y="46"/>
                    </a:lnTo>
                    <a:lnTo>
                      <a:pt x="44" y="46"/>
                    </a:lnTo>
                    <a:lnTo>
                      <a:pt x="46" y="54"/>
                    </a:lnTo>
                    <a:lnTo>
                      <a:pt x="46" y="62"/>
                    </a:lnTo>
                    <a:lnTo>
                      <a:pt x="48" y="70"/>
                    </a:lnTo>
                    <a:lnTo>
                      <a:pt x="46" y="80"/>
                    </a:lnTo>
                    <a:lnTo>
                      <a:pt x="46"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1" name="Freeform 2734">
                <a:extLst>
                  <a:ext uri="{FF2B5EF4-FFF2-40B4-BE49-F238E27FC236}">
                    <a16:creationId xmlns:a16="http://schemas.microsoft.com/office/drawing/2014/main" id="{2B1CAEDF-70A8-4BFE-0963-8D870D106C3A}"/>
                  </a:ext>
                </a:extLst>
              </p:cNvPr>
              <p:cNvSpPr>
                <a:spLocks/>
              </p:cNvSpPr>
              <p:nvPr/>
            </p:nvSpPr>
            <p:spPr bwMode="auto">
              <a:xfrm>
                <a:off x="1936" y="2131"/>
                <a:ext cx="72" cy="46"/>
              </a:xfrm>
              <a:custGeom>
                <a:avLst/>
                <a:gdLst>
                  <a:gd name="T0" fmla="*/ 70 w 72"/>
                  <a:gd name="T1" fmla="*/ 42 h 46"/>
                  <a:gd name="T2" fmla="*/ 66 w 72"/>
                  <a:gd name="T3" fmla="*/ 42 h 46"/>
                  <a:gd name="T4" fmla="*/ 60 w 72"/>
                  <a:gd name="T5" fmla="*/ 34 h 46"/>
                  <a:gd name="T6" fmla="*/ 58 w 72"/>
                  <a:gd name="T7" fmla="*/ 28 h 46"/>
                  <a:gd name="T8" fmla="*/ 54 w 72"/>
                  <a:gd name="T9" fmla="*/ 20 h 46"/>
                  <a:gd name="T10" fmla="*/ 48 w 72"/>
                  <a:gd name="T11" fmla="*/ 24 h 46"/>
                  <a:gd name="T12" fmla="*/ 48 w 72"/>
                  <a:gd name="T13" fmla="*/ 24 h 46"/>
                  <a:gd name="T14" fmla="*/ 48 w 72"/>
                  <a:gd name="T15" fmla="*/ 24 h 46"/>
                  <a:gd name="T16" fmla="*/ 48 w 72"/>
                  <a:gd name="T17" fmla="*/ 24 h 46"/>
                  <a:gd name="T18" fmla="*/ 50 w 72"/>
                  <a:gd name="T19" fmla="*/ 26 h 46"/>
                  <a:gd name="T20" fmla="*/ 52 w 72"/>
                  <a:gd name="T21" fmla="*/ 32 h 46"/>
                  <a:gd name="T22" fmla="*/ 50 w 72"/>
                  <a:gd name="T23" fmla="*/ 36 h 46"/>
                  <a:gd name="T24" fmla="*/ 44 w 72"/>
                  <a:gd name="T25" fmla="*/ 44 h 46"/>
                  <a:gd name="T26" fmla="*/ 42 w 72"/>
                  <a:gd name="T27" fmla="*/ 42 h 46"/>
                  <a:gd name="T28" fmla="*/ 34 w 72"/>
                  <a:gd name="T29" fmla="*/ 38 h 46"/>
                  <a:gd name="T30" fmla="*/ 28 w 72"/>
                  <a:gd name="T31" fmla="*/ 42 h 46"/>
                  <a:gd name="T32" fmla="*/ 26 w 72"/>
                  <a:gd name="T33" fmla="*/ 46 h 46"/>
                  <a:gd name="T34" fmla="*/ 24 w 72"/>
                  <a:gd name="T35" fmla="*/ 46 h 46"/>
                  <a:gd name="T36" fmla="*/ 20 w 72"/>
                  <a:gd name="T37" fmla="*/ 42 h 46"/>
                  <a:gd name="T38" fmla="*/ 18 w 72"/>
                  <a:gd name="T39" fmla="*/ 44 h 46"/>
                  <a:gd name="T40" fmla="*/ 16 w 72"/>
                  <a:gd name="T41" fmla="*/ 44 h 46"/>
                  <a:gd name="T42" fmla="*/ 14 w 72"/>
                  <a:gd name="T43" fmla="*/ 40 h 46"/>
                  <a:gd name="T44" fmla="*/ 8 w 72"/>
                  <a:gd name="T45" fmla="*/ 28 h 46"/>
                  <a:gd name="T46" fmla="*/ 2 w 72"/>
                  <a:gd name="T47" fmla="*/ 20 h 46"/>
                  <a:gd name="T48" fmla="*/ 0 w 72"/>
                  <a:gd name="T49" fmla="*/ 20 h 46"/>
                  <a:gd name="T50" fmla="*/ 0 w 72"/>
                  <a:gd name="T51" fmla="*/ 18 h 46"/>
                  <a:gd name="T52" fmla="*/ 6 w 72"/>
                  <a:gd name="T53" fmla="*/ 6 h 46"/>
                  <a:gd name="T54" fmla="*/ 12 w 72"/>
                  <a:gd name="T55" fmla="*/ 10 h 46"/>
                  <a:gd name="T56" fmla="*/ 14 w 72"/>
                  <a:gd name="T57" fmla="*/ 12 h 46"/>
                  <a:gd name="T58" fmla="*/ 20 w 72"/>
                  <a:gd name="T59" fmla="*/ 10 h 46"/>
                  <a:gd name="T60" fmla="*/ 22 w 72"/>
                  <a:gd name="T61" fmla="*/ 10 h 46"/>
                  <a:gd name="T62" fmla="*/ 30 w 72"/>
                  <a:gd name="T63" fmla="*/ 12 h 46"/>
                  <a:gd name="T64" fmla="*/ 40 w 72"/>
                  <a:gd name="T65" fmla="*/ 16 h 46"/>
                  <a:gd name="T66" fmla="*/ 42 w 72"/>
                  <a:gd name="T67" fmla="*/ 16 h 46"/>
                  <a:gd name="T68" fmla="*/ 50 w 72"/>
                  <a:gd name="T69" fmla="*/ 6 h 46"/>
                  <a:gd name="T70" fmla="*/ 52 w 72"/>
                  <a:gd name="T71" fmla="*/ 2 h 46"/>
                  <a:gd name="T72" fmla="*/ 52 w 72"/>
                  <a:gd name="T73" fmla="*/ 0 h 46"/>
                  <a:gd name="T74" fmla="*/ 56 w 72"/>
                  <a:gd name="T75" fmla="*/ 8 h 46"/>
                  <a:gd name="T76" fmla="*/ 68 w 72"/>
                  <a:gd name="T77" fmla="*/ 10 h 46"/>
                  <a:gd name="T78" fmla="*/ 72 w 72"/>
                  <a:gd name="T79" fmla="*/ 18 h 46"/>
                  <a:gd name="T80" fmla="*/ 72 w 72"/>
                  <a:gd name="T81" fmla="*/ 30 h 46"/>
                  <a:gd name="T82" fmla="*/ 70 w 72"/>
                  <a:gd name="T8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46">
                    <a:moveTo>
                      <a:pt x="70" y="42"/>
                    </a:moveTo>
                    <a:lnTo>
                      <a:pt x="70" y="42"/>
                    </a:lnTo>
                    <a:lnTo>
                      <a:pt x="66" y="42"/>
                    </a:lnTo>
                    <a:lnTo>
                      <a:pt x="66" y="42"/>
                    </a:lnTo>
                    <a:lnTo>
                      <a:pt x="62" y="38"/>
                    </a:lnTo>
                    <a:lnTo>
                      <a:pt x="60" y="34"/>
                    </a:lnTo>
                    <a:lnTo>
                      <a:pt x="58" y="28"/>
                    </a:lnTo>
                    <a:lnTo>
                      <a:pt x="58" y="28"/>
                    </a:lnTo>
                    <a:lnTo>
                      <a:pt x="56" y="22"/>
                    </a:lnTo>
                    <a:lnTo>
                      <a:pt x="54" y="20"/>
                    </a:lnTo>
                    <a:lnTo>
                      <a:pt x="48" y="24"/>
                    </a:lnTo>
                    <a:lnTo>
                      <a:pt x="48" y="24"/>
                    </a:lnTo>
                    <a:lnTo>
                      <a:pt x="48" y="24"/>
                    </a:lnTo>
                    <a:lnTo>
                      <a:pt x="48" y="24"/>
                    </a:lnTo>
                    <a:lnTo>
                      <a:pt x="48" y="26"/>
                    </a:lnTo>
                    <a:lnTo>
                      <a:pt x="48" y="24"/>
                    </a:lnTo>
                    <a:lnTo>
                      <a:pt x="48" y="24"/>
                    </a:lnTo>
                    <a:lnTo>
                      <a:pt x="48" y="24"/>
                    </a:lnTo>
                    <a:lnTo>
                      <a:pt x="48" y="24"/>
                    </a:lnTo>
                    <a:lnTo>
                      <a:pt x="50" y="26"/>
                    </a:lnTo>
                    <a:lnTo>
                      <a:pt x="52" y="32"/>
                    </a:lnTo>
                    <a:lnTo>
                      <a:pt x="52" y="32"/>
                    </a:lnTo>
                    <a:lnTo>
                      <a:pt x="50" y="36"/>
                    </a:lnTo>
                    <a:lnTo>
                      <a:pt x="50" y="36"/>
                    </a:lnTo>
                    <a:lnTo>
                      <a:pt x="46" y="42"/>
                    </a:lnTo>
                    <a:lnTo>
                      <a:pt x="44" y="44"/>
                    </a:lnTo>
                    <a:lnTo>
                      <a:pt x="42" y="42"/>
                    </a:lnTo>
                    <a:lnTo>
                      <a:pt x="42" y="42"/>
                    </a:lnTo>
                    <a:lnTo>
                      <a:pt x="38" y="38"/>
                    </a:lnTo>
                    <a:lnTo>
                      <a:pt x="34" y="38"/>
                    </a:lnTo>
                    <a:lnTo>
                      <a:pt x="28" y="42"/>
                    </a:lnTo>
                    <a:lnTo>
                      <a:pt x="28" y="42"/>
                    </a:lnTo>
                    <a:lnTo>
                      <a:pt x="26" y="46"/>
                    </a:lnTo>
                    <a:lnTo>
                      <a:pt x="26" y="46"/>
                    </a:lnTo>
                    <a:lnTo>
                      <a:pt x="24" y="46"/>
                    </a:lnTo>
                    <a:lnTo>
                      <a:pt x="24" y="46"/>
                    </a:lnTo>
                    <a:lnTo>
                      <a:pt x="22" y="42"/>
                    </a:lnTo>
                    <a:lnTo>
                      <a:pt x="20" y="42"/>
                    </a:lnTo>
                    <a:lnTo>
                      <a:pt x="18" y="44"/>
                    </a:lnTo>
                    <a:lnTo>
                      <a:pt x="18" y="44"/>
                    </a:lnTo>
                    <a:lnTo>
                      <a:pt x="18" y="44"/>
                    </a:lnTo>
                    <a:lnTo>
                      <a:pt x="16" y="44"/>
                    </a:lnTo>
                    <a:lnTo>
                      <a:pt x="14" y="40"/>
                    </a:lnTo>
                    <a:lnTo>
                      <a:pt x="14" y="40"/>
                    </a:lnTo>
                    <a:lnTo>
                      <a:pt x="10" y="36"/>
                    </a:lnTo>
                    <a:lnTo>
                      <a:pt x="8" y="28"/>
                    </a:lnTo>
                    <a:lnTo>
                      <a:pt x="4" y="22"/>
                    </a:lnTo>
                    <a:lnTo>
                      <a:pt x="2" y="20"/>
                    </a:lnTo>
                    <a:lnTo>
                      <a:pt x="0" y="20"/>
                    </a:lnTo>
                    <a:lnTo>
                      <a:pt x="0" y="20"/>
                    </a:lnTo>
                    <a:lnTo>
                      <a:pt x="0" y="18"/>
                    </a:lnTo>
                    <a:lnTo>
                      <a:pt x="0" y="18"/>
                    </a:lnTo>
                    <a:lnTo>
                      <a:pt x="2" y="10"/>
                    </a:lnTo>
                    <a:lnTo>
                      <a:pt x="6" y="6"/>
                    </a:lnTo>
                    <a:lnTo>
                      <a:pt x="8" y="6"/>
                    </a:lnTo>
                    <a:lnTo>
                      <a:pt x="12" y="10"/>
                    </a:lnTo>
                    <a:lnTo>
                      <a:pt x="12" y="10"/>
                    </a:lnTo>
                    <a:lnTo>
                      <a:pt x="14" y="12"/>
                    </a:lnTo>
                    <a:lnTo>
                      <a:pt x="18" y="12"/>
                    </a:lnTo>
                    <a:lnTo>
                      <a:pt x="20" y="10"/>
                    </a:lnTo>
                    <a:lnTo>
                      <a:pt x="22" y="10"/>
                    </a:lnTo>
                    <a:lnTo>
                      <a:pt x="22" y="10"/>
                    </a:lnTo>
                    <a:lnTo>
                      <a:pt x="26" y="12"/>
                    </a:lnTo>
                    <a:lnTo>
                      <a:pt x="30" y="12"/>
                    </a:lnTo>
                    <a:lnTo>
                      <a:pt x="34" y="12"/>
                    </a:lnTo>
                    <a:lnTo>
                      <a:pt x="40" y="16"/>
                    </a:lnTo>
                    <a:lnTo>
                      <a:pt x="40" y="16"/>
                    </a:lnTo>
                    <a:lnTo>
                      <a:pt x="42" y="16"/>
                    </a:lnTo>
                    <a:lnTo>
                      <a:pt x="46" y="14"/>
                    </a:lnTo>
                    <a:lnTo>
                      <a:pt x="50" y="6"/>
                    </a:lnTo>
                    <a:lnTo>
                      <a:pt x="50" y="6"/>
                    </a:lnTo>
                    <a:lnTo>
                      <a:pt x="52" y="2"/>
                    </a:lnTo>
                    <a:lnTo>
                      <a:pt x="52" y="0"/>
                    </a:lnTo>
                    <a:lnTo>
                      <a:pt x="52" y="0"/>
                    </a:lnTo>
                    <a:lnTo>
                      <a:pt x="54" y="4"/>
                    </a:lnTo>
                    <a:lnTo>
                      <a:pt x="56" y="8"/>
                    </a:lnTo>
                    <a:lnTo>
                      <a:pt x="62" y="8"/>
                    </a:lnTo>
                    <a:lnTo>
                      <a:pt x="68" y="10"/>
                    </a:lnTo>
                    <a:lnTo>
                      <a:pt x="70" y="12"/>
                    </a:lnTo>
                    <a:lnTo>
                      <a:pt x="72" y="18"/>
                    </a:lnTo>
                    <a:lnTo>
                      <a:pt x="72" y="18"/>
                    </a:lnTo>
                    <a:lnTo>
                      <a:pt x="72" y="30"/>
                    </a:lnTo>
                    <a:lnTo>
                      <a:pt x="72" y="36"/>
                    </a:lnTo>
                    <a:lnTo>
                      <a:pt x="70" y="42"/>
                    </a:lnTo>
                    <a:lnTo>
                      <a:pt x="7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2" name="Freeform 2735">
                <a:extLst>
                  <a:ext uri="{FF2B5EF4-FFF2-40B4-BE49-F238E27FC236}">
                    <a16:creationId xmlns:a16="http://schemas.microsoft.com/office/drawing/2014/main" id="{808B0B8F-5CFE-5CA5-51CC-D68B67CC6622}"/>
                  </a:ext>
                </a:extLst>
              </p:cNvPr>
              <p:cNvSpPr>
                <a:spLocks/>
              </p:cNvSpPr>
              <p:nvPr/>
            </p:nvSpPr>
            <p:spPr bwMode="auto">
              <a:xfrm>
                <a:off x="1808" y="1944"/>
                <a:ext cx="44" cy="59"/>
              </a:xfrm>
              <a:custGeom>
                <a:avLst/>
                <a:gdLst>
                  <a:gd name="T0" fmla="*/ 42 w 44"/>
                  <a:gd name="T1" fmla="*/ 24 h 59"/>
                  <a:gd name="T2" fmla="*/ 42 w 44"/>
                  <a:gd name="T3" fmla="*/ 24 h 59"/>
                  <a:gd name="T4" fmla="*/ 42 w 44"/>
                  <a:gd name="T5" fmla="*/ 28 h 59"/>
                  <a:gd name="T6" fmla="*/ 42 w 44"/>
                  <a:gd name="T7" fmla="*/ 34 h 59"/>
                  <a:gd name="T8" fmla="*/ 44 w 44"/>
                  <a:gd name="T9" fmla="*/ 39 h 59"/>
                  <a:gd name="T10" fmla="*/ 42 w 44"/>
                  <a:gd name="T11" fmla="*/ 45 h 59"/>
                  <a:gd name="T12" fmla="*/ 42 w 44"/>
                  <a:gd name="T13" fmla="*/ 45 h 59"/>
                  <a:gd name="T14" fmla="*/ 40 w 44"/>
                  <a:gd name="T15" fmla="*/ 53 h 59"/>
                  <a:gd name="T16" fmla="*/ 38 w 44"/>
                  <a:gd name="T17" fmla="*/ 57 h 59"/>
                  <a:gd name="T18" fmla="*/ 34 w 44"/>
                  <a:gd name="T19" fmla="*/ 59 h 59"/>
                  <a:gd name="T20" fmla="*/ 30 w 44"/>
                  <a:gd name="T21" fmla="*/ 57 h 59"/>
                  <a:gd name="T22" fmla="*/ 30 w 44"/>
                  <a:gd name="T23" fmla="*/ 57 h 59"/>
                  <a:gd name="T24" fmla="*/ 22 w 44"/>
                  <a:gd name="T25" fmla="*/ 53 h 59"/>
                  <a:gd name="T26" fmla="*/ 16 w 44"/>
                  <a:gd name="T27" fmla="*/ 47 h 59"/>
                  <a:gd name="T28" fmla="*/ 8 w 44"/>
                  <a:gd name="T29" fmla="*/ 41 h 59"/>
                  <a:gd name="T30" fmla="*/ 0 w 44"/>
                  <a:gd name="T31" fmla="*/ 39 h 59"/>
                  <a:gd name="T32" fmla="*/ 0 w 44"/>
                  <a:gd name="T33" fmla="*/ 39 h 59"/>
                  <a:gd name="T34" fmla="*/ 4 w 44"/>
                  <a:gd name="T35" fmla="*/ 32 h 59"/>
                  <a:gd name="T36" fmla="*/ 6 w 44"/>
                  <a:gd name="T37" fmla="*/ 28 h 59"/>
                  <a:gd name="T38" fmla="*/ 6 w 44"/>
                  <a:gd name="T39" fmla="*/ 28 h 59"/>
                  <a:gd name="T40" fmla="*/ 8 w 44"/>
                  <a:gd name="T41" fmla="*/ 22 h 59"/>
                  <a:gd name="T42" fmla="*/ 10 w 44"/>
                  <a:gd name="T43" fmla="*/ 20 h 59"/>
                  <a:gd name="T44" fmla="*/ 14 w 44"/>
                  <a:gd name="T45" fmla="*/ 20 h 59"/>
                  <a:gd name="T46" fmla="*/ 16 w 44"/>
                  <a:gd name="T47" fmla="*/ 22 h 59"/>
                  <a:gd name="T48" fmla="*/ 16 w 44"/>
                  <a:gd name="T49" fmla="*/ 22 h 59"/>
                  <a:gd name="T50" fmla="*/ 20 w 44"/>
                  <a:gd name="T51" fmla="*/ 26 h 59"/>
                  <a:gd name="T52" fmla="*/ 22 w 44"/>
                  <a:gd name="T53" fmla="*/ 26 h 59"/>
                  <a:gd name="T54" fmla="*/ 24 w 44"/>
                  <a:gd name="T55" fmla="*/ 26 h 59"/>
                  <a:gd name="T56" fmla="*/ 24 w 44"/>
                  <a:gd name="T57" fmla="*/ 26 h 59"/>
                  <a:gd name="T58" fmla="*/ 24 w 44"/>
                  <a:gd name="T59" fmla="*/ 22 h 59"/>
                  <a:gd name="T60" fmla="*/ 24 w 44"/>
                  <a:gd name="T61" fmla="*/ 22 h 59"/>
                  <a:gd name="T62" fmla="*/ 20 w 44"/>
                  <a:gd name="T63" fmla="*/ 16 h 59"/>
                  <a:gd name="T64" fmla="*/ 18 w 44"/>
                  <a:gd name="T65" fmla="*/ 12 h 59"/>
                  <a:gd name="T66" fmla="*/ 18 w 44"/>
                  <a:gd name="T67" fmla="*/ 6 h 59"/>
                  <a:gd name="T68" fmla="*/ 18 w 44"/>
                  <a:gd name="T69" fmla="*/ 6 h 59"/>
                  <a:gd name="T70" fmla="*/ 20 w 44"/>
                  <a:gd name="T71" fmla="*/ 2 h 59"/>
                  <a:gd name="T72" fmla="*/ 22 w 44"/>
                  <a:gd name="T73" fmla="*/ 0 h 59"/>
                  <a:gd name="T74" fmla="*/ 24 w 44"/>
                  <a:gd name="T75" fmla="*/ 2 h 59"/>
                  <a:gd name="T76" fmla="*/ 26 w 44"/>
                  <a:gd name="T77" fmla="*/ 0 h 59"/>
                  <a:gd name="T78" fmla="*/ 26 w 44"/>
                  <a:gd name="T79" fmla="*/ 0 h 59"/>
                  <a:gd name="T80" fmla="*/ 30 w 44"/>
                  <a:gd name="T81" fmla="*/ 0 h 59"/>
                  <a:gd name="T82" fmla="*/ 32 w 44"/>
                  <a:gd name="T83" fmla="*/ 0 h 59"/>
                  <a:gd name="T84" fmla="*/ 36 w 44"/>
                  <a:gd name="T85" fmla="*/ 6 h 59"/>
                  <a:gd name="T86" fmla="*/ 42 w 44"/>
                  <a:gd name="T87" fmla="*/ 24 h 59"/>
                  <a:gd name="T88" fmla="*/ 42 w 44"/>
                  <a:gd name="T89"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59">
                    <a:moveTo>
                      <a:pt x="42" y="24"/>
                    </a:moveTo>
                    <a:lnTo>
                      <a:pt x="42" y="24"/>
                    </a:lnTo>
                    <a:lnTo>
                      <a:pt x="42" y="28"/>
                    </a:lnTo>
                    <a:lnTo>
                      <a:pt x="42" y="34"/>
                    </a:lnTo>
                    <a:lnTo>
                      <a:pt x="44" y="39"/>
                    </a:lnTo>
                    <a:lnTo>
                      <a:pt x="42" y="45"/>
                    </a:lnTo>
                    <a:lnTo>
                      <a:pt x="42" y="45"/>
                    </a:lnTo>
                    <a:lnTo>
                      <a:pt x="40" y="53"/>
                    </a:lnTo>
                    <a:lnTo>
                      <a:pt x="38" y="57"/>
                    </a:lnTo>
                    <a:lnTo>
                      <a:pt x="34" y="59"/>
                    </a:lnTo>
                    <a:lnTo>
                      <a:pt x="30" y="57"/>
                    </a:lnTo>
                    <a:lnTo>
                      <a:pt x="30" y="57"/>
                    </a:lnTo>
                    <a:lnTo>
                      <a:pt x="22" y="53"/>
                    </a:lnTo>
                    <a:lnTo>
                      <a:pt x="16" y="47"/>
                    </a:lnTo>
                    <a:lnTo>
                      <a:pt x="8" y="41"/>
                    </a:lnTo>
                    <a:lnTo>
                      <a:pt x="0" y="39"/>
                    </a:lnTo>
                    <a:lnTo>
                      <a:pt x="0" y="39"/>
                    </a:lnTo>
                    <a:lnTo>
                      <a:pt x="4" y="32"/>
                    </a:lnTo>
                    <a:lnTo>
                      <a:pt x="6" y="28"/>
                    </a:lnTo>
                    <a:lnTo>
                      <a:pt x="6" y="28"/>
                    </a:lnTo>
                    <a:lnTo>
                      <a:pt x="8" y="22"/>
                    </a:lnTo>
                    <a:lnTo>
                      <a:pt x="10" y="20"/>
                    </a:lnTo>
                    <a:lnTo>
                      <a:pt x="14" y="20"/>
                    </a:lnTo>
                    <a:lnTo>
                      <a:pt x="16" y="22"/>
                    </a:lnTo>
                    <a:lnTo>
                      <a:pt x="16" y="22"/>
                    </a:lnTo>
                    <a:lnTo>
                      <a:pt x="20" y="26"/>
                    </a:lnTo>
                    <a:lnTo>
                      <a:pt x="22" y="26"/>
                    </a:lnTo>
                    <a:lnTo>
                      <a:pt x="24" y="26"/>
                    </a:lnTo>
                    <a:lnTo>
                      <a:pt x="24" y="26"/>
                    </a:lnTo>
                    <a:lnTo>
                      <a:pt x="24" y="22"/>
                    </a:lnTo>
                    <a:lnTo>
                      <a:pt x="24" y="22"/>
                    </a:lnTo>
                    <a:lnTo>
                      <a:pt x="20" y="16"/>
                    </a:lnTo>
                    <a:lnTo>
                      <a:pt x="18" y="12"/>
                    </a:lnTo>
                    <a:lnTo>
                      <a:pt x="18" y="6"/>
                    </a:lnTo>
                    <a:lnTo>
                      <a:pt x="18" y="6"/>
                    </a:lnTo>
                    <a:lnTo>
                      <a:pt x="20" y="2"/>
                    </a:lnTo>
                    <a:lnTo>
                      <a:pt x="22" y="0"/>
                    </a:lnTo>
                    <a:lnTo>
                      <a:pt x="24" y="2"/>
                    </a:lnTo>
                    <a:lnTo>
                      <a:pt x="26" y="0"/>
                    </a:lnTo>
                    <a:lnTo>
                      <a:pt x="26" y="0"/>
                    </a:lnTo>
                    <a:lnTo>
                      <a:pt x="30" y="0"/>
                    </a:lnTo>
                    <a:lnTo>
                      <a:pt x="32" y="0"/>
                    </a:lnTo>
                    <a:lnTo>
                      <a:pt x="36" y="6"/>
                    </a:lnTo>
                    <a:lnTo>
                      <a:pt x="42" y="24"/>
                    </a:lnTo>
                    <a:lnTo>
                      <a:pt x="4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3" name="Freeform 2736">
                <a:extLst>
                  <a:ext uri="{FF2B5EF4-FFF2-40B4-BE49-F238E27FC236}">
                    <a16:creationId xmlns:a16="http://schemas.microsoft.com/office/drawing/2014/main" id="{4C8917E7-D257-5851-8C76-9494608C8D40}"/>
                  </a:ext>
                </a:extLst>
              </p:cNvPr>
              <p:cNvSpPr>
                <a:spLocks/>
              </p:cNvSpPr>
              <p:nvPr/>
            </p:nvSpPr>
            <p:spPr bwMode="auto">
              <a:xfrm>
                <a:off x="1800" y="1936"/>
                <a:ext cx="56" cy="47"/>
              </a:xfrm>
              <a:custGeom>
                <a:avLst/>
                <a:gdLst>
                  <a:gd name="T0" fmla="*/ 50 w 56"/>
                  <a:gd name="T1" fmla="*/ 32 h 47"/>
                  <a:gd name="T2" fmla="*/ 50 w 56"/>
                  <a:gd name="T3" fmla="*/ 32 h 47"/>
                  <a:gd name="T4" fmla="*/ 48 w 56"/>
                  <a:gd name="T5" fmla="*/ 30 h 47"/>
                  <a:gd name="T6" fmla="*/ 46 w 56"/>
                  <a:gd name="T7" fmla="*/ 28 h 47"/>
                  <a:gd name="T8" fmla="*/ 46 w 56"/>
                  <a:gd name="T9" fmla="*/ 28 h 47"/>
                  <a:gd name="T10" fmla="*/ 42 w 56"/>
                  <a:gd name="T11" fmla="*/ 16 h 47"/>
                  <a:gd name="T12" fmla="*/ 40 w 56"/>
                  <a:gd name="T13" fmla="*/ 12 h 47"/>
                  <a:gd name="T14" fmla="*/ 38 w 56"/>
                  <a:gd name="T15" fmla="*/ 12 h 47"/>
                  <a:gd name="T16" fmla="*/ 32 w 56"/>
                  <a:gd name="T17" fmla="*/ 12 h 47"/>
                  <a:gd name="T18" fmla="*/ 26 w 56"/>
                  <a:gd name="T19" fmla="*/ 12 h 47"/>
                  <a:gd name="T20" fmla="*/ 26 w 56"/>
                  <a:gd name="T21" fmla="*/ 12 h 47"/>
                  <a:gd name="T22" fmla="*/ 28 w 56"/>
                  <a:gd name="T23" fmla="*/ 18 h 47"/>
                  <a:gd name="T24" fmla="*/ 32 w 56"/>
                  <a:gd name="T25" fmla="*/ 24 h 47"/>
                  <a:gd name="T26" fmla="*/ 34 w 56"/>
                  <a:gd name="T27" fmla="*/ 28 h 47"/>
                  <a:gd name="T28" fmla="*/ 34 w 56"/>
                  <a:gd name="T29" fmla="*/ 38 h 47"/>
                  <a:gd name="T30" fmla="*/ 34 w 56"/>
                  <a:gd name="T31" fmla="*/ 38 h 47"/>
                  <a:gd name="T32" fmla="*/ 30 w 56"/>
                  <a:gd name="T33" fmla="*/ 40 h 47"/>
                  <a:gd name="T34" fmla="*/ 26 w 56"/>
                  <a:gd name="T35" fmla="*/ 38 h 47"/>
                  <a:gd name="T36" fmla="*/ 24 w 56"/>
                  <a:gd name="T37" fmla="*/ 36 h 47"/>
                  <a:gd name="T38" fmla="*/ 24 w 56"/>
                  <a:gd name="T39" fmla="*/ 36 h 47"/>
                  <a:gd name="T40" fmla="*/ 22 w 56"/>
                  <a:gd name="T41" fmla="*/ 32 h 47"/>
                  <a:gd name="T42" fmla="*/ 20 w 56"/>
                  <a:gd name="T43" fmla="*/ 32 h 47"/>
                  <a:gd name="T44" fmla="*/ 18 w 56"/>
                  <a:gd name="T45" fmla="*/ 34 h 47"/>
                  <a:gd name="T46" fmla="*/ 16 w 56"/>
                  <a:gd name="T47" fmla="*/ 42 h 47"/>
                  <a:gd name="T48" fmla="*/ 16 w 56"/>
                  <a:gd name="T49" fmla="*/ 42 h 47"/>
                  <a:gd name="T50" fmla="*/ 14 w 56"/>
                  <a:gd name="T51" fmla="*/ 47 h 47"/>
                  <a:gd name="T52" fmla="*/ 12 w 56"/>
                  <a:gd name="T53" fmla="*/ 47 h 47"/>
                  <a:gd name="T54" fmla="*/ 8 w 56"/>
                  <a:gd name="T55" fmla="*/ 47 h 47"/>
                  <a:gd name="T56" fmla="*/ 8 w 56"/>
                  <a:gd name="T57" fmla="*/ 47 h 47"/>
                  <a:gd name="T58" fmla="*/ 6 w 56"/>
                  <a:gd name="T59" fmla="*/ 47 h 47"/>
                  <a:gd name="T60" fmla="*/ 6 w 56"/>
                  <a:gd name="T61" fmla="*/ 47 h 47"/>
                  <a:gd name="T62" fmla="*/ 6 w 56"/>
                  <a:gd name="T63" fmla="*/ 42 h 47"/>
                  <a:gd name="T64" fmla="*/ 6 w 56"/>
                  <a:gd name="T65" fmla="*/ 42 h 47"/>
                  <a:gd name="T66" fmla="*/ 8 w 56"/>
                  <a:gd name="T67" fmla="*/ 38 h 47"/>
                  <a:gd name="T68" fmla="*/ 6 w 56"/>
                  <a:gd name="T69" fmla="*/ 36 h 47"/>
                  <a:gd name="T70" fmla="*/ 4 w 56"/>
                  <a:gd name="T71" fmla="*/ 32 h 47"/>
                  <a:gd name="T72" fmla="*/ 4 w 56"/>
                  <a:gd name="T73" fmla="*/ 32 h 47"/>
                  <a:gd name="T74" fmla="*/ 2 w 56"/>
                  <a:gd name="T75" fmla="*/ 28 h 47"/>
                  <a:gd name="T76" fmla="*/ 2 w 56"/>
                  <a:gd name="T77" fmla="*/ 24 h 47"/>
                  <a:gd name="T78" fmla="*/ 2 w 56"/>
                  <a:gd name="T79" fmla="*/ 24 h 47"/>
                  <a:gd name="T80" fmla="*/ 0 w 56"/>
                  <a:gd name="T81" fmla="*/ 16 h 47"/>
                  <a:gd name="T82" fmla="*/ 0 w 56"/>
                  <a:gd name="T83" fmla="*/ 16 h 47"/>
                  <a:gd name="T84" fmla="*/ 0 w 56"/>
                  <a:gd name="T85" fmla="*/ 14 h 47"/>
                  <a:gd name="T86" fmla="*/ 0 w 56"/>
                  <a:gd name="T87" fmla="*/ 12 h 47"/>
                  <a:gd name="T88" fmla="*/ 2 w 56"/>
                  <a:gd name="T89" fmla="*/ 14 h 47"/>
                  <a:gd name="T90" fmla="*/ 2 w 56"/>
                  <a:gd name="T91" fmla="*/ 14 h 47"/>
                  <a:gd name="T92" fmla="*/ 46 w 56"/>
                  <a:gd name="T93" fmla="*/ 2 h 47"/>
                  <a:gd name="T94" fmla="*/ 46 w 56"/>
                  <a:gd name="T95" fmla="*/ 2 h 47"/>
                  <a:gd name="T96" fmla="*/ 48 w 56"/>
                  <a:gd name="T97" fmla="*/ 0 h 47"/>
                  <a:gd name="T98" fmla="*/ 50 w 56"/>
                  <a:gd name="T99" fmla="*/ 0 h 47"/>
                  <a:gd name="T100" fmla="*/ 54 w 56"/>
                  <a:gd name="T101" fmla="*/ 4 h 47"/>
                  <a:gd name="T102" fmla="*/ 54 w 56"/>
                  <a:gd name="T103" fmla="*/ 4 h 47"/>
                  <a:gd name="T104" fmla="*/ 54 w 56"/>
                  <a:gd name="T105" fmla="*/ 10 h 47"/>
                  <a:gd name="T106" fmla="*/ 54 w 56"/>
                  <a:gd name="T107" fmla="*/ 10 h 47"/>
                  <a:gd name="T108" fmla="*/ 54 w 56"/>
                  <a:gd name="T109" fmla="*/ 14 h 47"/>
                  <a:gd name="T110" fmla="*/ 52 w 56"/>
                  <a:gd name="T111" fmla="*/ 16 h 47"/>
                  <a:gd name="T112" fmla="*/ 56 w 56"/>
                  <a:gd name="T113" fmla="*/ 28 h 47"/>
                  <a:gd name="T114" fmla="*/ 56 w 56"/>
                  <a:gd name="T115" fmla="*/ 28 h 47"/>
                  <a:gd name="T116" fmla="*/ 56 w 56"/>
                  <a:gd name="T117" fmla="*/ 30 h 47"/>
                  <a:gd name="T118" fmla="*/ 54 w 56"/>
                  <a:gd name="T119" fmla="*/ 32 h 47"/>
                  <a:gd name="T120" fmla="*/ 50 w 56"/>
                  <a:gd name="T121" fmla="*/ 32 h 47"/>
                  <a:gd name="T122" fmla="*/ 50 w 56"/>
                  <a:gd name="T123"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47">
                    <a:moveTo>
                      <a:pt x="50" y="32"/>
                    </a:moveTo>
                    <a:lnTo>
                      <a:pt x="50" y="32"/>
                    </a:lnTo>
                    <a:lnTo>
                      <a:pt x="48" y="30"/>
                    </a:lnTo>
                    <a:lnTo>
                      <a:pt x="46" y="28"/>
                    </a:lnTo>
                    <a:lnTo>
                      <a:pt x="46" y="28"/>
                    </a:lnTo>
                    <a:lnTo>
                      <a:pt x="42" y="16"/>
                    </a:lnTo>
                    <a:lnTo>
                      <a:pt x="40" y="12"/>
                    </a:lnTo>
                    <a:lnTo>
                      <a:pt x="38" y="12"/>
                    </a:lnTo>
                    <a:lnTo>
                      <a:pt x="32" y="12"/>
                    </a:lnTo>
                    <a:lnTo>
                      <a:pt x="26" y="12"/>
                    </a:lnTo>
                    <a:lnTo>
                      <a:pt x="26" y="12"/>
                    </a:lnTo>
                    <a:lnTo>
                      <a:pt x="28" y="18"/>
                    </a:lnTo>
                    <a:lnTo>
                      <a:pt x="32" y="24"/>
                    </a:lnTo>
                    <a:lnTo>
                      <a:pt x="34" y="28"/>
                    </a:lnTo>
                    <a:lnTo>
                      <a:pt x="34" y="38"/>
                    </a:lnTo>
                    <a:lnTo>
                      <a:pt x="34" y="38"/>
                    </a:lnTo>
                    <a:lnTo>
                      <a:pt x="30" y="40"/>
                    </a:lnTo>
                    <a:lnTo>
                      <a:pt x="26" y="38"/>
                    </a:lnTo>
                    <a:lnTo>
                      <a:pt x="24" y="36"/>
                    </a:lnTo>
                    <a:lnTo>
                      <a:pt x="24" y="36"/>
                    </a:lnTo>
                    <a:lnTo>
                      <a:pt x="22" y="32"/>
                    </a:lnTo>
                    <a:lnTo>
                      <a:pt x="20" y="32"/>
                    </a:lnTo>
                    <a:lnTo>
                      <a:pt x="18" y="34"/>
                    </a:lnTo>
                    <a:lnTo>
                      <a:pt x="16" y="42"/>
                    </a:lnTo>
                    <a:lnTo>
                      <a:pt x="16" y="42"/>
                    </a:lnTo>
                    <a:lnTo>
                      <a:pt x="14" y="47"/>
                    </a:lnTo>
                    <a:lnTo>
                      <a:pt x="12" y="47"/>
                    </a:lnTo>
                    <a:lnTo>
                      <a:pt x="8" y="47"/>
                    </a:lnTo>
                    <a:lnTo>
                      <a:pt x="8" y="47"/>
                    </a:lnTo>
                    <a:lnTo>
                      <a:pt x="6" y="47"/>
                    </a:lnTo>
                    <a:lnTo>
                      <a:pt x="6" y="47"/>
                    </a:lnTo>
                    <a:lnTo>
                      <a:pt x="6" y="42"/>
                    </a:lnTo>
                    <a:lnTo>
                      <a:pt x="6" y="42"/>
                    </a:lnTo>
                    <a:lnTo>
                      <a:pt x="8" y="38"/>
                    </a:lnTo>
                    <a:lnTo>
                      <a:pt x="6" y="36"/>
                    </a:lnTo>
                    <a:lnTo>
                      <a:pt x="4" y="32"/>
                    </a:lnTo>
                    <a:lnTo>
                      <a:pt x="4" y="32"/>
                    </a:lnTo>
                    <a:lnTo>
                      <a:pt x="2" y="28"/>
                    </a:lnTo>
                    <a:lnTo>
                      <a:pt x="2" y="24"/>
                    </a:lnTo>
                    <a:lnTo>
                      <a:pt x="2" y="24"/>
                    </a:lnTo>
                    <a:lnTo>
                      <a:pt x="0" y="16"/>
                    </a:lnTo>
                    <a:lnTo>
                      <a:pt x="0" y="16"/>
                    </a:lnTo>
                    <a:lnTo>
                      <a:pt x="0" y="14"/>
                    </a:lnTo>
                    <a:lnTo>
                      <a:pt x="0" y="12"/>
                    </a:lnTo>
                    <a:lnTo>
                      <a:pt x="2" y="14"/>
                    </a:lnTo>
                    <a:lnTo>
                      <a:pt x="2" y="14"/>
                    </a:lnTo>
                    <a:lnTo>
                      <a:pt x="46" y="2"/>
                    </a:lnTo>
                    <a:lnTo>
                      <a:pt x="46" y="2"/>
                    </a:lnTo>
                    <a:lnTo>
                      <a:pt x="48" y="0"/>
                    </a:lnTo>
                    <a:lnTo>
                      <a:pt x="50" y="0"/>
                    </a:lnTo>
                    <a:lnTo>
                      <a:pt x="54" y="4"/>
                    </a:lnTo>
                    <a:lnTo>
                      <a:pt x="54" y="4"/>
                    </a:lnTo>
                    <a:lnTo>
                      <a:pt x="54" y="10"/>
                    </a:lnTo>
                    <a:lnTo>
                      <a:pt x="54" y="10"/>
                    </a:lnTo>
                    <a:lnTo>
                      <a:pt x="54" y="14"/>
                    </a:lnTo>
                    <a:lnTo>
                      <a:pt x="52" y="16"/>
                    </a:lnTo>
                    <a:lnTo>
                      <a:pt x="56" y="28"/>
                    </a:lnTo>
                    <a:lnTo>
                      <a:pt x="56" y="28"/>
                    </a:lnTo>
                    <a:lnTo>
                      <a:pt x="56" y="30"/>
                    </a:lnTo>
                    <a:lnTo>
                      <a:pt x="54" y="32"/>
                    </a:lnTo>
                    <a:lnTo>
                      <a:pt x="50" y="32"/>
                    </a:lnTo>
                    <a:lnTo>
                      <a:pt x="5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4" name="Freeform 2737">
                <a:extLst>
                  <a:ext uri="{FF2B5EF4-FFF2-40B4-BE49-F238E27FC236}">
                    <a16:creationId xmlns:a16="http://schemas.microsoft.com/office/drawing/2014/main" id="{1648C072-E944-906D-CBC7-21DE7AA1366E}"/>
                  </a:ext>
                </a:extLst>
              </p:cNvPr>
              <p:cNvSpPr>
                <a:spLocks/>
              </p:cNvSpPr>
              <p:nvPr/>
            </p:nvSpPr>
            <p:spPr bwMode="auto">
              <a:xfrm>
                <a:off x="1866" y="2143"/>
                <a:ext cx="60" cy="48"/>
              </a:xfrm>
              <a:custGeom>
                <a:avLst/>
                <a:gdLst>
                  <a:gd name="T0" fmla="*/ 14 w 60"/>
                  <a:gd name="T1" fmla="*/ 8 h 48"/>
                  <a:gd name="T2" fmla="*/ 22 w 60"/>
                  <a:gd name="T3" fmla="*/ 10 h 48"/>
                  <a:gd name="T4" fmla="*/ 30 w 60"/>
                  <a:gd name="T5" fmla="*/ 6 h 48"/>
                  <a:gd name="T6" fmla="*/ 34 w 60"/>
                  <a:gd name="T7" fmla="*/ 6 h 48"/>
                  <a:gd name="T8" fmla="*/ 36 w 60"/>
                  <a:gd name="T9" fmla="*/ 8 h 48"/>
                  <a:gd name="T10" fmla="*/ 38 w 60"/>
                  <a:gd name="T11" fmla="*/ 10 h 48"/>
                  <a:gd name="T12" fmla="*/ 40 w 60"/>
                  <a:gd name="T13" fmla="*/ 8 h 48"/>
                  <a:gd name="T14" fmla="*/ 44 w 60"/>
                  <a:gd name="T15" fmla="*/ 2 h 48"/>
                  <a:gd name="T16" fmla="*/ 50 w 60"/>
                  <a:gd name="T17" fmla="*/ 0 h 48"/>
                  <a:gd name="T18" fmla="*/ 54 w 60"/>
                  <a:gd name="T19" fmla="*/ 6 h 48"/>
                  <a:gd name="T20" fmla="*/ 56 w 60"/>
                  <a:gd name="T21" fmla="*/ 8 h 48"/>
                  <a:gd name="T22" fmla="*/ 60 w 60"/>
                  <a:gd name="T23" fmla="*/ 8 h 48"/>
                  <a:gd name="T24" fmla="*/ 60 w 60"/>
                  <a:gd name="T25" fmla="*/ 8 h 48"/>
                  <a:gd name="T26" fmla="*/ 60 w 60"/>
                  <a:gd name="T27" fmla="*/ 14 h 48"/>
                  <a:gd name="T28" fmla="*/ 56 w 60"/>
                  <a:gd name="T29" fmla="*/ 30 h 48"/>
                  <a:gd name="T30" fmla="*/ 50 w 60"/>
                  <a:gd name="T31" fmla="*/ 40 h 48"/>
                  <a:gd name="T32" fmla="*/ 46 w 60"/>
                  <a:gd name="T33" fmla="*/ 42 h 48"/>
                  <a:gd name="T34" fmla="*/ 44 w 60"/>
                  <a:gd name="T35" fmla="*/ 40 h 48"/>
                  <a:gd name="T36" fmla="*/ 36 w 60"/>
                  <a:gd name="T37" fmla="*/ 32 h 48"/>
                  <a:gd name="T38" fmla="*/ 36 w 60"/>
                  <a:gd name="T39" fmla="*/ 24 h 48"/>
                  <a:gd name="T40" fmla="*/ 32 w 60"/>
                  <a:gd name="T41" fmla="*/ 22 h 48"/>
                  <a:gd name="T42" fmla="*/ 34 w 60"/>
                  <a:gd name="T43" fmla="*/ 30 h 48"/>
                  <a:gd name="T44" fmla="*/ 34 w 60"/>
                  <a:gd name="T45" fmla="*/ 36 h 48"/>
                  <a:gd name="T46" fmla="*/ 30 w 60"/>
                  <a:gd name="T47" fmla="*/ 48 h 48"/>
                  <a:gd name="T48" fmla="*/ 28 w 60"/>
                  <a:gd name="T49" fmla="*/ 48 h 48"/>
                  <a:gd name="T50" fmla="*/ 24 w 60"/>
                  <a:gd name="T51" fmla="*/ 38 h 48"/>
                  <a:gd name="T52" fmla="*/ 12 w 60"/>
                  <a:gd name="T53" fmla="*/ 34 h 48"/>
                  <a:gd name="T54" fmla="*/ 6 w 60"/>
                  <a:gd name="T55" fmla="*/ 32 h 48"/>
                  <a:gd name="T56" fmla="*/ 2 w 60"/>
                  <a:gd name="T57" fmla="*/ 28 h 48"/>
                  <a:gd name="T58" fmla="*/ 0 w 60"/>
                  <a:gd name="T59" fmla="*/ 16 h 48"/>
                  <a:gd name="T60" fmla="*/ 4 w 60"/>
                  <a:gd name="T61" fmla="*/ 14 h 48"/>
                  <a:gd name="T62" fmla="*/ 6 w 60"/>
                  <a:gd name="T63" fmla="*/ 18 h 48"/>
                  <a:gd name="T64" fmla="*/ 12 w 60"/>
                  <a:gd name="T65" fmla="*/ 20 h 48"/>
                  <a:gd name="T66" fmla="*/ 14 w 60"/>
                  <a:gd name="T6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48">
                    <a:moveTo>
                      <a:pt x="14" y="8"/>
                    </a:moveTo>
                    <a:lnTo>
                      <a:pt x="14" y="8"/>
                    </a:lnTo>
                    <a:lnTo>
                      <a:pt x="18" y="8"/>
                    </a:lnTo>
                    <a:lnTo>
                      <a:pt x="22" y="10"/>
                    </a:lnTo>
                    <a:lnTo>
                      <a:pt x="26" y="8"/>
                    </a:lnTo>
                    <a:lnTo>
                      <a:pt x="30" y="6"/>
                    </a:lnTo>
                    <a:lnTo>
                      <a:pt x="30" y="6"/>
                    </a:lnTo>
                    <a:lnTo>
                      <a:pt x="34" y="6"/>
                    </a:lnTo>
                    <a:lnTo>
                      <a:pt x="34" y="6"/>
                    </a:lnTo>
                    <a:lnTo>
                      <a:pt x="36" y="8"/>
                    </a:lnTo>
                    <a:lnTo>
                      <a:pt x="36" y="8"/>
                    </a:lnTo>
                    <a:lnTo>
                      <a:pt x="38" y="10"/>
                    </a:lnTo>
                    <a:lnTo>
                      <a:pt x="38" y="10"/>
                    </a:lnTo>
                    <a:lnTo>
                      <a:pt x="40" y="8"/>
                    </a:lnTo>
                    <a:lnTo>
                      <a:pt x="40" y="8"/>
                    </a:lnTo>
                    <a:lnTo>
                      <a:pt x="44" y="2"/>
                    </a:lnTo>
                    <a:lnTo>
                      <a:pt x="46" y="0"/>
                    </a:lnTo>
                    <a:lnTo>
                      <a:pt x="50" y="0"/>
                    </a:lnTo>
                    <a:lnTo>
                      <a:pt x="54" y="6"/>
                    </a:lnTo>
                    <a:lnTo>
                      <a:pt x="54" y="6"/>
                    </a:lnTo>
                    <a:lnTo>
                      <a:pt x="56" y="6"/>
                    </a:lnTo>
                    <a:lnTo>
                      <a:pt x="56" y="8"/>
                    </a:lnTo>
                    <a:lnTo>
                      <a:pt x="58" y="8"/>
                    </a:lnTo>
                    <a:lnTo>
                      <a:pt x="60" y="8"/>
                    </a:lnTo>
                    <a:lnTo>
                      <a:pt x="60" y="8"/>
                    </a:lnTo>
                    <a:lnTo>
                      <a:pt x="60" y="8"/>
                    </a:lnTo>
                    <a:lnTo>
                      <a:pt x="60" y="14"/>
                    </a:lnTo>
                    <a:lnTo>
                      <a:pt x="60" y="14"/>
                    </a:lnTo>
                    <a:lnTo>
                      <a:pt x="58" y="22"/>
                    </a:lnTo>
                    <a:lnTo>
                      <a:pt x="56" y="30"/>
                    </a:lnTo>
                    <a:lnTo>
                      <a:pt x="56" y="30"/>
                    </a:lnTo>
                    <a:lnTo>
                      <a:pt x="50" y="40"/>
                    </a:lnTo>
                    <a:lnTo>
                      <a:pt x="48" y="44"/>
                    </a:lnTo>
                    <a:lnTo>
                      <a:pt x="46" y="42"/>
                    </a:lnTo>
                    <a:lnTo>
                      <a:pt x="44" y="40"/>
                    </a:lnTo>
                    <a:lnTo>
                      <a:pt x="44" y="40"/>
                    </a:lnTo>
                    <a:lnTo>
                      <a:pt x="40" y="36"/>
                    </a:lnTo>
                    <a:lnTo>
                      <a:pt x="36" y="32"/>
                    </a:lnTo>
                    <a:lnTo>
                      <a:pt x="36" y="32"/>
                    </a:lnTo>
                    <a:lnTo>
                      <a:pt x="36" y="24"/>
                    </a:lnTo>
                    <a:lnTo>
                      <a:pt x="34" y="22"/>
                    </a:lnTo>
                    <a:lnTo>
                      <a:pt x="32" y="22"/>
                    </a:lnTo>
                    <a:lnTo>
                      <a:pt x="32" y="22"/>
                    </a:lnTo>
                    <a:lnTo>
                      <a:pt x="34" y="30"/>
                    </a:lnTo>
                    <a:lnTo>
                      <a:pt x="34" y="36"/>
                    </a:lnTo>
                    <a:lnTo>
                      <a:pt x="34" y="36"/>
                    </a:lnTo>
                    <a:lnTo>
                      <a:pt x="32" y="46"/>
                    </a:lnTo>
                    <a:lnTo>
                      <a:pt x="30" y="48"/>
                    </a:lnTo>
                    <a:lnTo>
                      <a:pt x="28" y="48"/>
                    </a:lnTo>
                    <a:lnTo>
                      <a:pt x="28" y="48"/>
                    </a:lnTo>
                    <a:lnTo>
                      <a:pt x="26" y="42"/>
                    </a:lnTo>
                    <a:lnTo>
                      <a:pt x="24" y="38"/>
                    </a:lnTo>
                    <a:lnTo>
                      <a:pt x="18" y="36"/>
                    </a:lnTo>
                    <a:lnTo>
                      <a:pt x="12" y="34"/>
                    </a:lnTo>
                    <a:lnTo>
                      <a:pt x="6" y="32"/>
                    </a:lnTo>
                    <a:lnTo>
                      <a:pt x="6" y="32"/>
                    </a:lnTo>
                    <a:lnTo>
                      <a:pt x="4" y="30"/>
                    </a:lnTo>
                    <a:lnTo>
                      <a:pt x="2" y="28"/>
                    </a:lnTo>
                    <a:lnTo>
                      <a:pt x="0" y="24"/>
                    </a:lnTo>
                    <a:lnTo>
                      <a:pt x="0" y="16"/>
                    </a:lnTo>
                    <a:lnTo>
                      <a:pt x="0" y="16"/>
                    </a:lnTo>
                    <a:lnTo>
                      <a:pt x="4" y="14"/>
                    </a:lnTo>
                    <a:lnTo>
                      <a:pt x="6" y="18"/>
                    </a:lnTo>
                    <a:lnTo>
                      <a:pt x="6" y="18"/>
                    </a:lnTo>
                    <a:lnTo>
                      <a:pt x="10" y="20"/>
                    </a:lnTo>
                    <a:lnTo>
                      <a:pt x="12" y="20"/>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5" name="Freeform 2738">
                <a:extLst>
                  <a:ext uri="{FF2B5EF4-FFF2-40B4-BE49-F238E27FC236}">
                    <a16:creationId xmlns:a16="http://schemas.microsoft.com/office/drawing/2014/main" id="{B63C8218-64CA-5988-B7DD-64B54117C921}"/>
                  </a:ext>
                </a:extLst>
              </p:cNvPr>
              <p:cNvSpPr>
                <a:spLocks/>
              </p:cNvSpPr>
              <p:nvPr/>
            </p:nvSpPr>
            <p:spPr bwMode="auto">
              <a:xfrm>
                <a:off x="2006" y="2149"/>
                <a:ext cx="38" cy="36"/>
              </a:xfrm>
              <a:custGeom>
                <a:avLst/>
                <a:gdLst>
                  <a:gd name="T0" fmla="*/ 0 w 38"/>
                  <a:gd name="T1" fmla="*/ 24 h 36"/>
                  <a:gd name="T2" fmla="*/ 0 w 38"/>
                  <a:gd name="T3" fmla="*/ 24 h 36"/>
                  <a:gd name="T4" fmla="*/ 0 w 38"/>
                  <a:gd name="T5" fmla="*/ 18 h 36"/>
                  <a:gd name="T6" fmla="*/ 0 w 38"/>
                  <a:gd name="T7" fmla="*/ 12 h 36"/>
                  <a:gd name="T8" fmla="*/ 0 w 38"/>
                  <a:gd name="T9" fmla="*/ 6 h 36"/>
                  <a:gd name="T10" fmla="*/ 2 w 38"/>
                  <a:gd name="T11" fmla="*/ 0 h 36"/>
                  <a:gd name="T12" fmla="*/ 2 w 38"/>
                  <a:gd name="T13" fmla="*/ 0 h 36"/>
                  <a:gd name="T14" fmla="*/ 8 w 38"/>
                  <a:gd name="T15" fmla="*/ 0 h 36"/>
                  <a:gd name="T16" fmla="*/ 10 w 38"/>
                  <a:gd name="T17" fmla="*/ 2 h 36"/>
                  <a:gd name="T18" fmla="*/ 12 w 38"/>
                  <a:gd name="T19" fmla="*/ 6 h 36"/>
                  <a:gd name="T20" fmla="*/ 12 w 38"/>
                  <a:gd name="T21" fmla="*/ 6 h 36"/>
                  <a:gd name="T22" fmla="*/ 14 w 38"/>
                  <a:gd name="T23" fmla="*/ 8 h 36"/>
                  <a:gd name="T24" fmla="*/ 14 w 38"/>
                  <a:gd name="T25" fmla="*/ 8 h 36"/>
                  <a:gd name="T26" fmla="*/ 18 w 38"/>
                  <a:gd name="T27" fmla="*/ 2 h 36"/>
                  <a:gd name="T28" fmla="*/ 20 w 38"/>
                  <a:gd name="T29" fmla="*/ 2 h 36"/>
                  <a:gd name="T30" fmla="*/ 24 w 38"/>
                  <a:gd name="T31" fmla="*/ 4 h 36"/>
                  <a:gd name="T32" fmla="*/ 26 w 38"/>
                  <a:gd name="T33" fmla="*/ 2 h 36"/>
                  <a:gd name="T34" fmla="*/ 26 w 38"/>
                  <a:gd name="T35" fmla="*/ 2 h 36"/>
                  <a:gd name="T36" fmla="*/ 30 w 38"/>
                  <a:gd name="T37" fmla="*/ 2 h 36"/>
                  <a:gd name="T38" fmla="*/ 34 w 38"/>
                  <a:gd name="T39" fmla="*/ 4 h 36"/>
                  <a:gd name="T40" fmla="*/ 36 w 38"/>
                  <a:gd name="T41" fmla="*/ 10 h 36"/>
                  <a:gd name="T42" fmla="*/ 38 w 38"/>
                  <a:gd name="T43" fmla="*/ 18 h 36"/>
                  <a:gd name="T44" fmla="*/ 38 w 38"/>
                  <a:gd name="T45" fmla="*/ 18 h 36"/>
                  <a:gd name="T46" fmla="*/ 38 w 38"/>
                  <a:gd name="T47" fmla="*/ 20 h 36"/>
                  <a:gd name="T48" fmla="*/ 34 w 38"/>
                  <a:gd name="T49" fmla="*/ 20 h 36"/>
                  <a:gd name="T50" fmla="*/ 34 w 38"/>
                  <a:gd name="T51" fmla="*/ 20 h 36"/>
                  <a:gd name="T52" fmla="*/ 34 w 38"/>
                  <a:gd name="T53" fmla="*/ 20 h 36"/>
                  <a:gd name="T54" fmla="*/ 32 w 38"/>
                  <a:gd name="T55" fmla="*/ 18 h 36"/>
                  <a:gd name="T56" fmla="*/ 30 w 38"/>
                  <a:gd name="T57" fmla="*/ 14 h 36"/>
                  <a:gd name="T58" fmla="*/ 30 w 38"/>
                  <a:gd name="T59" fmla="*/ 14 h 36"/>
                  <a:gd name="T60" fmla="*/ 32 w 38"/>
                  <a:gd name="T61" fmla="*/ 18 h 36"/>
                  <a:gd name="T62" fmla="*/ 34 w 38"/>
                  <a:gd name="T63" fmla="*/ 24 h 36"/>
                  <a:gd name="T64" fmla="*/ 34 w 38"/>
                  <a:gd name="T65" fmla="*/ 24 h 36"/>
                  <a:gd name="T66" fmla="*/ 30 w 38"/>
                  <a:gd name="T67" fmla="*/ 26 h 36"/>
                  <a:gd name="T68" fmla="*/ 26 w 38"/>
                  <a:gd name="T69" fmla="*/ 26 h 36"/>
                  <a:gd name="T70" fmla="*/ 22 w 38"/>
                  <a:gd name="T71" fmla="*/ 26 h 36"/>
                  <a:gd name="T72" fmla="*/ 20 w 38"/>
                  <a:gd name="T73" fmla="*/ 26 h 36"/>
                  <a:gd name="T74" fmla="*/ 20 w 38"/>
                  <a:gd name="T75" fmla="*/ 26 h 36"/>
                  <a:gd name="T76" fmla="*/ 16 w 38"/>
                  <a:gd name="T77" fmla="*/ 30 h 36"/>
                  <a:gd name="T78" fmla="*/ 14 w 38"/>
                  <a:gd name="T79" fmla="*/ 36 h 36"/>
                  <a:gd name="T80" fmla="*/ 14 w 38"/>
                  <a:gd name="T81" fmla="*/ 36 h 36"/>
                  <a:gd name="T82" fmla="*/ 12 w 38"/>
                  <a:gd name="T83" fmla="*/ 32 h 36"/>
                  <a:gd name="T84" fmla="*/ 12 w 38"/>
                  <a:gd name="T85" fmla="*/ 32 h 36"/>
                  <a:gd name="T86" fmla="*/ 10 w 38"/>
                  <a:gd name="T87" fmla="*/ 22 h 36"/>
                  <a:gd name="T88" fmla="*/ 8 w 38"/>
                  <a:gd name="T89" fmla="*/ 20 h 36"/>
                  <a:gd name="T90" fmla="*/ 8 w 38"/>
                  <a:gd name="T91" fmla="*/ 20 h 36"/>
                  <a:gd name="T92" fmla="*/ 4 w 38"/>
                  <a:gd name="T93" fmla="*/ 22 h 36"/>
                  <a:gd name="T94" fmla="*/ 0 w 38"/>
                  <a:gd name="T95" fmla="*/ 24 h 36"/>
                  <a:gd name="T96" fmla="*/ 0 w 38"/>
                  <a:gd name="T97"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36">
                    <a:moveTo>
                      <a:pt x="0" y="24"/>
                    </a:moveTo>
                    <a:lnTo>
                      <a:pt x="0" y="24"/>
                    </a:lnTo>
                    <a:lnTo>
                      <a:pt x="0" y="18"/>
                    </a:lnTo>
                    <a:lnTo>
                      <a:pt x="0" y="12"/>
                    </a:lnTo>
                    <a:lnTo>
                      <a:pt x="0" y="6"/>
                    </a:lnTo>
                    <a:lnTo>
                      <a:pt x="2" y="0"/>
                    </a:lnTo>
                    <a:lnTo>
                      <a:pt x="2" y="0"/>
                    </a:lnTo>
                    <a:lnTo>
                      <a:pt x="8" y="0"/>
                    </a:lnTo>
                    <a:lnTo>
                      <a:pt x="10" y="2"/>
                    </a:lnTo>
                    <a:lnTo>
                      <a:pt x="12" y="6"/>
                    </a:lnTo>
                    <a:lnTo>
                      <a:pt x="12" y="6"/>
                    </a:lnTo>
                    <a:lnTo>
                      <a:pt x="14" y="8"/>
                    </a:lnTo>
                    <a:lnTo>
                      <a:pt x="14" y="8"/>
                    </a:lnTo>
                    <a:lnTo>
                      <a:pt x="18" y="2"/>
                    </a:lnTo>
                    <a:lnTo>
                      <a:pt x="20" y="2"/>
                    </a:lnTo>
                    <a:lnTo>
                      <a:pt x="24" y="4"/>
                    </a:lnTo>
                    <a:lnTo>
                      <a:pt x="26" y="2"/>
                    </a:lnTo>
                    <a:lnTo>
                      <a:pt x="26" y="2"/>
                    </a:lnTo>
                    <a:lnTo>
                      <a:pt x="30" y="2"/>
                    </a:lnTo>
                    <a:lnTo>
                      <a:pt x="34" y="4"/>
                    </a:lnTo>
                    <a:lnTo>
                      <a:pt x="36" y="10"/>
                    </a:lnTo>
                    <a:lnTo>
                      <a:pt x="38" y="18"/>
                    </a:lnTo>
                    <a:lnTo>
                      <a:pt x="38" y="18"/>
                    </a:lnTo>
                    <a:lnTo>
                      <a:pt x="38" y="20"/>
                    </a:lnTo>
                    <a:lnTo>
                      <a:pt x="34" y="20"/>
                    </a:lnTo>
                    <a:lnTo>
                      <a:pt x="34" y="20"/>
                    </a:lnTo>
                    <a:lnTo>
                      <a:pt x="34" y="20"/>
                    </a:lnTo>
                    <a:lnTo>
                      <a:pt x="32" y="18"/>
                    </a:lnTo>
                    <a:lnTo>
                      <a:pt x="30" y="14"/>
                    </a:lnTo>
                    <a:lnTo>
                      <a:pt x="30" y="14"/>
                    </a:lnTo>
                    <a:lnTo>
                      <a:pt x="32" y="18"/>
                    </a:lnTo>
                    <a:lnTo>
                      <a:pt x="34" y="24"/>
                    </a:lnTo>
                    <a:lnTo>
                      <a:pt x="34" y="24"/>
                    </a:lnTo>
                    <a:lnTo>
                      <a:pt x="30" y="26"/>
                    </a:lnTo>
                    <a:lnTo>
                      <a:pt x="26" y="26"/>
                    </a:lnTo>
                    <a:lnTo>
                      <a:pt x="22" y="26"/>
                    </a:lnTo>
                    <a:lnTo>
                      <a:pt x="20" y="26"/>
                    </a:lnTo>
                    <a:lnTo>
                      <a:pt x="20" y="26"/>
                    </a:lnTo>
                    <a:lnTo>
                      <a:pt x="16" y="30"/>
                    </a:lnTo>
                    <a:lnTo>
                      <a:pt x="14" y="36"/>
                    </a:lnTo>
                    <a:lnTo>
                      <a:pt x="14" y="36"/>
                    </a:lnTo>
                    <a:lnTo>
                      <a:pt x="12" y="32"/>
                    </a:lnTo>
                    <a:lnTo>
                      <a:pt x="12" y="32"/>
                    </a:lnTo>
                    <a:lnTo>
                      <a:pt x="10" y="22"/>
                    </a:lnTo>
                    <a:lnTo>
                      <a:pt x="8" y="20"/>
                    </a:lnTo>
                    <a:lnTo>
                      <a:pt x="8" y="20"/>
                    </a:lnTo>
                    <a:lnTo>
                      <a:pt x="4" y="22"/>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6" name="Freeform 2739">
                <a:extLst>
                  <a:ext uri="{FF2B5EF4-FFF2-40B4-BE49-F238E27FC236}">
                    <a16:creationId xmlns:a16="http://schemas.microsoft.com/office/drawing/2014/main" id="{65AB822B-B37D-B9DA-B0CB-3FD766397C3A}"/>
                  </a:ext>
                </a:extLst>
              </p:cNvPr>
              <p:cNvSpPr>
                <a:spLocks/>
              </p:cNvSpPr>
              <p:nvPr/>
            </p:nvSpPr>
            <p:spPr bwMode="auto">
              <a:xfrm>
                <a:off x="1896" y="2127"/>
                <a:ext cx="30" cy="28"/>
              </a:xfrm>
              <a:custGeom>
                <a:avLst/>
                <a:gdLst>
                  <a:gd name="T0" fmla="*/ 30 w 30"/>
                  <a:gd name="T1" fmla="*/ 24 h 28"/>
                  <a:gd name="T2" fmla="*/ 30 w 30"/>
                  <a:gd name="T3" fmla="*/ 24 h 28"/>
                  <a:gd name="T4" fmla="*/ 26 w 30"/>
                  <a:gd name="T5" fmla="*/ 24 h 28"/>
                  <a:gd name="T6" fmla="*/ 24 w 30"/>
                  <a:gd name="T7" fmla="*/ 22 h 28"/>
                  <a:gd name="T8" fmla="*/ 24 w 30"/>
                  <a:gd name="T9" fmla="*/ 22 h 28"/>
                  <a:gd name="T10" fmla="*/ 20 w 30"/>
                  <a:gd name="T11" fmla="*/ 20 h 28"/>
                  <a:gd name="T12" fmla="*/ 18 w 30"/>
                  <a:gd name="T13" fmla="*/ 18 h 28"/>
                  <a:gd name="T14" fmla="*/ 16 w 30"/>
                  <a:gd name="T15" fmla="*/ 20 h 28"/>
                  <a:gd name="T16" fmla="*/ 14 w 30"/>
                  <a:gd name="T17" fmla="*/ 26 h 28"/>
                  <a:gd name="T18" fmla="*/ 14 w 30"/>
                  <a:gd name="T19" fmla="*/ 26 h 28"/>
                  <a:gd name="T20" fmla="*/ 12 w 30"/>
                  <a:gd name="T21" fmla="*/ 28 h 28"/>
                  <a:gd name="T22" fmla="*/ 10 w 30"/>
                  <a:gd name="T23" fmla="*/ 28 h 28"/>
                  <a:gd name="T24" fmla="*/ 10 w 30"/>
                  <a:gd name="T25" fmla="*/ 28 h 28"/>
                  <a:gd name="T26" fmla="*/ 8 w 30"/>
                  <a:gd name="T27" fmla="*/ 28 h 28"/>
                  <a:gd name="T28" fmla="*/ 6 w 30"/>
                  <a:gd name="T29" fmla="*/ 24 h 28"/>
                  <a:gd name="T30" fmla="*/ 6 w 30"/>
                  <a:gd name="T31" fmla="*/ 24 h 28"/>
                  <a:gd name="T32" fmla="*/ 4 w 30"/>
                  <a:gd name="T33" fmla="*/ 22 h 28"/>
                  <a:gd name="T34" fmla="*/ 4 w 30"/>
                  <a:gd name="T35" fmla="*/ 22 h 28"/>
                  <a:gd name="T36" fmla="*/ 8 w 30"/>
                  <a:gd name="T37" fmla="*/ 12 h 28"/>
                  <a:gd name="T38" fmla="*/ 6 w 30"/>
                  <a:gd name="T39" fmla="*/ 8 h 28"/>
                  <a:gd name="T40" fmla="*/ 6 w 30"/>
                  <a:gd name="T41" fmla="*/ 8 h 28"/>
                  <a:gd name="T42" fmla="*/ 2 w 30"/>
                  <a:gd name="T43" fmla="*/ 4 h 28"/>
                  <a:gd name="T44" fmla="*/ 0 w 30"/>
                  <a:gd name="T45" fmla="*/ 2 h 28"/>
                  <a:gd name="T46" fmla="*/ 0 w 30"/>
                  <a:gd name="T47" fmla="*/ 0 h 28"/>
                  <a:gd name="T48" fmla="*/ 0 w 30"/>
                  <a:gd name="T49" fmla="*/ 0 h 28"/>
                  <a:gd name="T50" fmla="*/ 16 w 30"/>
                  <a:gd name="T51" fmla="*/ 10 h 28"/>
                  <a:gd name="T52" fmla="*/ 22 w 30"/>
                  <a:gd name="T53" fmla="*/ 16 h 28"/>
                  <a:gd name="T54" fmla="*/ 30 w 30"/>
                  <a:gd name="T55" fmla="*/ 24 h 28"/>
                  <a:gd name="T56" fmla="*/ 30 w 30"/>
                  <a:gd name="T5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8">
                    <a:moveTo>
                      <a:pt x="30" y="24"/>
                    </a:moveTo>
                    <a:lnTo>
                      <a:pt x="30" y="24"/>
                    </a:lnTo>
                    <a:lnTo>
                      <a:pt x="26" y="24"/>
                    </a:lnTo>
                    <a:lnTo>
                      <a:pt x="24" y="22"/>
                    </a:lnTo>
                    <a:lnTo>
                      <a:pt x="24" y="22"/>
                    </a:lnTo>
                    <a:lnTo>
                      <a:pt x="20" y="20"/>
                    </a:lnTo>
                    <a:lnTo>
                      <a:pt x="18" y="18"/>
                    </a:lnTo>
                    <a:lnTo>
                      <a:pt x="16" y="20"/>
                    </a:lnTo>
                    <a:lnTo>
                      <a:pt x="14" y="26"/>
                    </a:lnTo>
                    <a:lnTo>
                      <a:pt x="14" y="26"/>
                    </a:lnTo>
                    <a:lnTo>
                      <a:pt x="12" y="28"/>
                    </a:lnTo>
                    <a:lnTo>
                      <a:pt x="10" y="28"/>
                    </a:lnTo>
                    <a:lnTo>
                      <a:pt x="10" y="28"/>
                    </a:lnTo>
                    <a:lnTo>
                      <a:pt x="8" y="28"/>
                    </a:lnTo>
                    <a:lnTo>
                      <a:pt x="6" y="24"/>
                    </a:lnTo>
                    <a:lnTo>
                      <a:pt x="6" y="24"/>
                    </a:lnTo>
                    <a:lnTo>
                      <a:pt x="4" y="22"/>
                    </a:lnTo>
                    <a:lnTo>
                      <a:pt x="4" y="22"/>
                    </a:lnTo>
                    <a:lnTo>
                      <a:pt x="8" y="12"/>
                    </a:lnTo>
                    <a:lnTo>
                      <a:pt x="6" y="8"/>
                    </a:lnTo>
                    <a:lnTo>
                      <a:pt x="6" y="8"/>
                    </a:lnTo>
                    <a:lnTo>
                      <a:pt x="2" y="4"/>
                    </a:lnTo>
                    <a:lnTo>
                      <a:pt x="0" y="2"/>
                    </a:lnTo>
                    <a:lnTo>
                      <a:pt x="0" y="0"/>
                    </a:lnTo>
                    <a:lnTo>
                      <a:pt x="0" y="0"/>
                    </a:lnTo>
                    <a:lnTo>
                      <a:pt x="16" y="10"/>
                    </a:lnTo>
                    <a:lnTo>
                      <a:pt x="22" y="16"/>
                    </a:lnTo>
                    <a:lnTo>
                      <a:pt x="30" y="24"/>
                    </a:ln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7" name="Freeform 2740">
                <a:extLst>
                  <a:ext uri="{FF2B5EF4-FFF2-40B4-BE49-F238E27FC236}">
                    <a16:creationId xmlns:a16="http://schemas.microsoft.com/office/drawing/2014/main" id="{EDB66518-E764-44AC-EF4E-D995B18BEEBE}"/>
                  </a:ext>
                </a:extLst>
              </p:cNvPr>
              <p:cNvSpPr>
                <a:spLocks/>
              </p:cNvSpPr>
              <p:nvPr/>
            </p:nvSpPr>
            <p:spPr bwMode="auto">
              <a:xfrm>
                <a:off x="1784" y="2057"/>
                <a:ext cx="12" cy="42"/>
              </a:xfrm>
              <a:custGeom>
                <a:avLst/>
                <a:gdLst>
                  <a:gd name="T0" fmla="*/ 8 w 12"/>
                  <a:gd name="T1" fmla="*/ 6 h 42"/>
                  <a:gd name="T2" fmla="*/ 8 w 12"/>
                  <a:gd name="T3" fmla="*/ 6 h 42"/>
                  <a:gd name="T4" fmla="*/ 8 w 12"/>
                  <a:gd name="T5" fmla="*/ 18 h 42"/>
                  <a:gd name="T6" fmla="*/ 10 w 12"/>
                  <a:gd name="T7" fmla="*/ 22 h 42"/>
                  <a:gd name="T8" fmla="*/ 12 w 12"/>
                  <a:gd name="T9" fmla="*/ 24 h 42"/>
                  <a:gd name="T10" fmla="*/ 12 w 12"/>
                  <a:gd name="T11" fmla="*/ 24 h 42"/>
                  <a:gd name="T12" fmla="*/ 8 w 12"/>
                  <a:gd name="T13" fmla="*/ 34 h 42"/>
                  <a:gd name="T14" fmla="*/ 8 w 12"/>
                  <a:gd name="T15" fmla="*/ 34 h 42"/>
                  <a:gd name="T16" fmla="*/ 6 w 12"/>
                  <a:gd name="T17" fmla="*/ 42 h 42"/>
                  <a:gd name="T18" fmla="*/ 4 w 12"/>
                  <a:gd name="T19" fmla="*/ 42 h 42"/>
                  <a:gd name="T20" fmla="*/ 4 w 12"/>
                  <a:gd name="T21" fmla="*/ 40 h 42"/>
                  <a:gd name="T22" fmla="*/ 4 w 12"/>
                  <a:gd name="T23" fmla="*/ 40 h 42"/>
                  <a:gd name="T24" fmla="*/ 0 w 12"/>
                  <a:gd name="T25" fmla="*/ 34 h 42"/>
                  <a:gd name="T26" fmla="*/ 0 w 12"/>
                  <a:gd name="T27" fmla="*/ 30 h 42"/>
                  <a:gd name="T28" fmla="*/ 2 w 12"/>
                  <a:gd name="T29" fmla="*/ 24 h 42"/>
                  <a:gd name="T30" fmla="*/ 2 w 12"/>
                  <a:gd name="T31" fmla="*/ 24 h 42"/>
                  <a:gd name="T32" fmla="*/ 4 w 12"/>
                  <a:gd name="T33" fmla="*/ 20 h 42"/>
                  <a:gd name="T34" fmla="*/ 4 w 12"/>
                  <a:gd name="T35" fmla="*/ 16 h 42"/>
                  <a:gd name="T36" fmla="*/ 0 w 12"/>
                  <a:gd name="T37" fmla="*/ 2 h 42"/>
                  <a:gd name="T38" fmla="*/ 0 w 12"/>
                  <a:gd name="T39" fmla="*/ 2 h 42"/>
                  <a:gd name="T40" fmla="*/ 2 w 12"/>
                  <a:gd name="T41" fmla="*/ 0 h 42"/>
                  <a:gd name="T42" fmla="*/ 2 w 12"/>
                  <a:gd name="T43" fmla="*/ 2 h 42"/>
                  <a:gd name="T44" fmla="*/ 4 w 12"/>
                  <a:gd name="T45" fmla="*/ 2 h 42"/>
                  <a:gd name="T46" fmla="*/ 6 w 12"/>
                  <a:gd name="T47" fmla="*/ 2 h 42"/>
                  <a:gd name="T48" fmla="*/ 6 w 12"/>
                  <a:gd name="T49" fmla="*/ 2 h 42"/>
                  <a:gd name="T50" fmla="*/ 8 w 12"/>
                  <a:gd name="T51" fmla="*/ 6 h 42"/>
                  <a:gd name="T52" fmla="*/ 8 w 12"/>
                  <a:gd name="T5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42">
                    <a:moveTo>
                      <a:pt x="8" y="6"/>
                    </a:moveTo>
                    <a:lnTo>
                      <a:pt x="8" y="6"/>
                    </a:lnTo>
                    <a:lnTo>
                      <a:pt x="8" y="18"/>
                    </a:lnTo>
                    <a:lnTo>
                      <a:pt x="10" y="22"/>
                    </a:lnTo>
                    <a:lnTo>
                      <a:pt x="12" y="24"/>
                    </a:lnTo>
                    <a:lnTo>
                      <a:pt x="12" y="24"/>
                    </a:lnTo>
                    <a:lnTo>
                      <a:pt x="8" y="34"/>
                    </a:lnTo>
                    <a:lnTo>
                      <a:pt x="8" y="34"/>
                    </a:lnTo>
                    <a:lnTo>
                      <a:pt x="6" y="42"/>
                    </a:lnTo>
                    <a:lnTo>
                      <a:pt x="4" y="42"/>
                    </a:lnTo>
                    <a:lnTo>
                      <a:pt x="4" y="40"/>
                    </a:lnTo>
                    <a:lnTo>
                      <a:pt x="4" y="40"/>
                    </a:lnTo>
                    <a:lnTo>
                      <a:pt x="0" y="34"/>
                    </a:lnTo>
                    <a:lnTo>
                      <a:pt x="0" y="30"/>
                    </a:lnTo>
                    <a:lnTo>
                      <a:pt x="2" y="24"/>
                    </a:lnTo>
                    <a:lnTo>
                      <a:pt x="2" y="24"/>
                    </a:lnTo>
                    <a:lnTo>
                      <a:pt x="4" y="20"/>
                    </a:lnTo>
                    <a:lnTo>
                      <a:pt x="4" y="16"/>
                    </a:lnTo>
                    <a:lnTo>
                      <a:pt x="0" y="2"/>
                    </a:lnTo>
                    <a:lnTo>
                      <a:pt x="0" y="2"/>
                    </a:lnTo>
                    <a:lnTo>
                      <a:pt x="2" y="0"/>
                    </a:lnTo>
                    <a:lnTo>
                      <a:pt x="2" y="2"/>
                    </a:lnTo>
                    <a:lnTo>
                      <a:pt x="4" y="2"/>
                    </a:lnTo>
                    <a:lnTo>
                      <a:pt x="6" y="2"/>
                    </a:lnTo>
                    <a:lnTo>
                      <a:pt x="6"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8" name="Freeform 2741">
                <a:extLst>
                  <a:ext uri="{FF2B5EF4-FFF2-40B4-BE49-F238E27FC236}">
                    <a16:creationId xmlns:a16="http://schemas.microsoft.com/office/drawing/2014/main" id="{18AE6810-1DCC-2E9C-CF17-B7418489AED3}"/>
                  </a:ext>
                </a:extLst>
              </p:cNvPr>
              <p:cNvSpPr>
                <a:spLocks/>
              </p:cNvSpPr>
              <p:nvPr/>
            </p:nvSpPr>
            <p:spPr bwMode="auto">
              <a:xfrm>
                <a:off x="1854" y="1928"/>
                <a:ext cx="24" cy="24"/>
              </a:xfrm>
              <a:custGeom>
                <a:avLst/>
                <a:gdLst>
                  <a:gd name="T0" fmla="*/ 0 w 24"/>
                  <a:gd name="T1" fmla="*/ 18 h 24"/>
                  <a:gd name="T2" fmla="*/ 0 w 24"/>
                  <a:gd name="T3" fmla="*/ 18 h 24"/>
                  <a:gd name="T4" fmla="*/ 0 w 24"/>
                  <a:gd name="T5" fmla="*/ 14 h 24"/>
                  <a:gd name="T6" fmla="*/ 0 w 24"/>
                  <a:gd name="T7" fmla="*/ 14 h 24"/>
                  <a:gd name="T8" fmla="*/ 2 w 24"/>
                  <a:gd name="T9" fmla="*/ 4 h 24"/>
                  <a:gd name="T10" fmla="*/ 4 w 24"/>
                  <a:gd name="T11" fmla="*/ 2 h 24"/>
                  <a:gd name="T12" fmla="*/ 8 w 24"/>
                  <a:gd name="T13" fmla="*/ 0 h 24"/>
                  <a:gd name="T14" fmla="*/ 8 w 24"/>
                  <a:gd name="T15" fmla="*/ 0 h 24"/>
                  <a:gd name="T16" fmla="*/ 10 w 24"/>
                  <a:gd name="T17" fmla="*/ 2 h 24"/>
                  <a:gd name="T18" fmla="*/ 10 w 24"/>
                  <a:gd name="T19" fmla="*/ 2 h 24"/>
                  <a:gd name="T20" fmla="*/ 14 w 24"/>
                  <a:gd name="T21" fmla="*/ 6 h 24"/>
                  <a:gd name="T22" fmla="*/ 14 w 24"/>
                  <a:gd name="T23" fmla="*/ 6 h 24"/>
                  <a:gd name="T24" fmla="*/ 16 w 24"/>
                  <a:gd name="T25" fmla="*/ 2 h 24"/>
                  <a:gd name="T26" fmla="*/ 18 w 24"/>
                  <a:gd name="T27" fmla="*/ 0 h 24"/>
                  <a:gd name="T28" fmla="*/ 20 w 24"/>
                  <a:gd name="T29" fmla="*/ 0 h 24"/>
                  <a:gd name="T30" fmla="*/ 20 w 24"/>
                  <a:gd name="T31" fmla="*/ 0 h 24"/>
                  <a:gd name="T32" fmla="*/ 22 w 24"/>
                  <a:gd name="T33" fmla="*/ 0 h 24"/>
                  <a:gd name="T34" fmla="*/ 24 w 24"/>
                  <a:gd name="T35" fmla="*/ 2 h 24"/>
                  <a:gd name="T36" fmla="*/ 24 w 24"/>
                  <a:gd name="T37" fmla="*/ 14 h 24"/>
                  <a:gd name="T38" fmla="*/ 24 w 24"/>
                  <a:gd name="T39" fmla="*/ 14 h 24"/>
                  <a:gd name="T40" fmla="*/ 20 w 24"/>
                  <a:gd name="T41" fmla="*/ 16 h 24"/>
                  <a:gd name="T42" fmla="*/ 16 w 24"/>
                  <a:gd name="T43" fmla="*/ 16 h 24"/>
                  <a:gd name="T44" fmla="*/ 14 w 24"/>
                  <a:gd name="T45" fmla="*/ 18 h 24"/>
                  <a:gd name="T46" fmla="*/ 10 w 24"/>
                  <a:gd name="T47" fmla="*/ 24 h 24"/>
                  <a:gd name="T48" fmla="*/ 10 w 24"/>
                  <a:gd name="T49" fmla="*/ 24 h 24"/>
                  <a:gd name="T50" fmla="*/ 0 w 24"/>
                  <a:gd name="T51" fmla="*/ 18 h 24"/>
                  <a:gd name="T52" fmla="*/ 0 w 24"/>
                  <a:gd name="T5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4">
                    <a:moveTo>
                      <a:pt x="0" y="18"/>
                    </a:moveTo>
                    <a:lnTo>
                      <a:pt x="0" y="18"/>
                    </a:lnTo>
                    <a:lnTo>
                      <a:pt x="0" y="14"/>
                    </a:lnTo>
                    <a:lnTo>
                      <a:pt x="0" y="14"/>
                    </a:lnTo>
                    <a:lnTo>
                      <a:pt x="2" y="4"/>
                    </a:lnTo>
                    <a:lnTo>
                      <a:pt x="4" y="2"/>
                    </a:lnTo>
                    <a:lnTo>
                      <a:pt x="8" y="0"/>
                    </a:lnTo>
                    <a:lnTo>
                      <a:pt x="8" y="0"/>
                    </a:lnTo>
                    <a:lnTo>
                      <a:pt x="10" y="2"/>
                    </a:lnTo>
                    <a:lnTo>
                      <a:pt x="10" y="2"/>
                    </a:lnTo>
                    <a:lnTo>
                      <a:pt x="14" y="6"/>
                    </a:lnTo>
                    <a:lnTo>
                      <a:pt x="14" y="6"/>
                    </a:lnTo>
                    <a:lnTo>
                      <a:pt x="16" y="2"/>
                    </a:lnTo>
                    <a:lnTo>
                      <a:pt x="18" y="0"/>
                    </a:lnTo>
                    <a:lnTo>
                      <a:pt x="20" y="0"/>
                    </a:lnTo>
                    <a:lnTo>
                      <a:pt x="20" y="0"/>
                    </a:lnTo>
                    <a:lnTo>
                      <a:pt x="22" y="0"/>
                    </a:lnTo>
                    <a:lnTo>
                      <a:pt x="24" y="2"/>
                    </a:lnTo>
                    <a:lnTo>
                      <a:pt x="24" y="14"/>
                    </a:lnTo>
                    <a:lnTo>
                      <a:pt x="24" y="14"/>
                    </a:lnTo>
                    <a:lnTo>
                      <a:pt x="20" y="16"/>
                    </a:lnTo>
                    <a:lnTo>
                      <a:pt x="16" y="16"/>
                    </a:lnTo>
                    <a:lnTo>
                      <a:pt x="14" y="18"/>
                    </a:lnTo>
                    <a:lnTo>
                      <a:pt x="10" y="24"/>
                    </a:lnTo>
                    <a:lnTo>
                      <a:pt x="10" y="2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9" name="Freeform 2742">
                <a:extLst>
                  <a:ext uri="{FF2B5EF4-FFF2-40B4-BE49-F238E27FC236}">
                    <a16:creationId xmlns:a16="http://schemas.microsoft.com/office/drawing/2014/main" id="{36F231AC-7871-97AB-F76C-B80D99223C72}"/>
                  </a:ext>
                </a:extLst>
              </p:cNvPr>
              <p:cNvSpPr>
                <a:spLocks/>
              </p:cNvSpPr>
              <p:nvPr/>
            </p:nvSpPr>
            <p:spPr bwMode="auto">
              <a:xfrm>
                <a:off x="1876" y="2055"/>
                <a:ext cx="10" cy="38"/>
              </a:xfrm>
              <a:custGeom>
                <a:avLst/>
                <a:gdLst>
                  <a:gd name="T0" fmla="*/ 10 w 10"/>
                  <a:gd name="T1" fmla="*/ 32 h 38"/>
                  <a:gd name="T2" fmla="*/ 10 w 10"/>
                  <a:gd name="T3" fmla="*/ 32 h 38"/>
                  <a:gd name="T4" fmla="*/ 10 w 10"/>
                  <a:gd name="T5" fmla="*/ 36 h 38"/>
                  <a:gd name="T6" fmla="*/ 8 w 10"/>
                  <a:gd name="T7" fmla="*/ 38 h 38"/>
                  <a:gd name="T8" fmla="*/ 8 w 10"/>
                  <a:gd name="T9" fmla="*/ 38 h 38"/>
                  <a:gd name="T10" fmla="*/ 6 w 10"/>
                  <a:gd name="T11" fmla="*/ 38 h 38"/>
                  <a:gd name="T12" fmla="*/ 4 w 10"/>
                  <a:gd name="T13" fmla="*/ 34 h 38"/>
                  <a:gd name="T14" fmla="*/ 4 w 10"/>
                  <a:gd name="T15" fmla="*/ 34 h 38"/>
                  <a:gd name="T16" fmla="*/ 0 w 10"/>
                  <a:gd name="T17" fmla="*/ 24 h 38"/>
                  <a:gd name="T18" fmla="*/ 0 w 10"/>
                  <a:gd name="T19" fmla="*/ 12 h 38"/>
                  <a:gd name="T20" fmla="*/ 0 w 10"/>
                  <a:gd name="T21" fmla="*/ 12 h 38"/>
                  <a:gd name="T22" fmla="*/ 0 w 10"/>
                  <a:gd name="T23" fmla="*/ 4 h 38"/>
                  <a:gd name="T24" fmla="*/ 0 w 10"/>
                  <a:gd name="T25" fmla="*/ 2 h 38"/>
                  <a:gd name="T26" fmla="*/ 2 w 10"/>
                  <a:gd name="T27" fmla="*/ 0 h 38"/>
                  <a:gd name="T28" fmla="*/ 2 w 10"/>
                  <a:gd name="T29" fmla="*/ 0 h 38"/>
                  <a:gd name="T30" fmla="*/ 4 w 10"/>
                  <a:gd name="T31" fmla="*/ 0 h 38"/>
                  <a:gd name="T32" fmla="*/ 4 w 10"/>
                  <a:gd name="T33" fmla="*/ 2 h 38"/>
                  <a:gd name="T34" fmla="*/ 4 w 10"/>
                  <a:gd name="T35" fmla="*/ 10 h 38"/>
                  <a:gd name="T36" fmla="*/ 4 w 10"/>
                  <a:gd name="T37" fmla="*/ 10 h 38"/>
                  <a:gd name="T38" fmla="*/ 6 w 10"/>
                  <a:gd name="T39" fmla="*/ 16 h 38"/>
                  <a:gd name="T40" fmla="*/ 8 w 10"/>
                  <a:gd name="T41" fmla="*/ 20 h 38"/>
                  <a:gd name="T42" fmla="*/ 8 w 10"/>
                  <a:gd name="T43" fmla="*/ 24 h 38"/>
                  <a:gd name="T44" fmla="*/ 10 w 10"/>
                  <a:gd name="T45" fmla="*/ 32 h 38"/>
                  <a:gd name="T46" fmla="*/ 10 w 10"/>
                  <a:gd name="T4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8">
                    <a:moveTo>
                      <a:pt x="10" y="32"/>
                    </a:moveTo>
                    <a:lnTo>
                      <a:pt x="10" y="32"/>
                    </a:lnTo>
                    <a:lnTo>
                      <a:pt x="10" y="36"/>
                    </a:lnTo>
                    <a:lnTo>
                      <a:pt x="8" y="38"/>
                    </a:lnTo>
                    <a:lnTo>
                      <a:pt x="8" y="38"/>
                    </a:lnTo>
                    <a:lnTo>
                      <a:pt x="6" y="38"/>
                    </a:lnTo>
                    <a:lnTo>
                      <a:pt x="4" y="34"/>
                    </a:lnTo>
                    <a:lnTo>
                      <a:pt x="4" y="34"/>
                    </a:lnTo>
                    <a:lnTo>
                      <a:pt x="0" y="24"/>
                    </a:lnTo>
                    <a:lnTo>
                      <a:pt x="0" y="12"/>
                    </a:lnTo>
                    <a:lnTo>
                      <a:pt x="0" y="12"/>
                    </a:lnTo>
                    <a:lnTo>
                      <a:pt x="0" y="4"/>
                    </a:lnTo>
                    <a:lnTo>
                      <a:pt x="0" y="2"/>
                    </a:lnTo>
                    <a:lnTo>
                      <a:pt x="2" y="0"/>
                    </a:lnTo>
                    <a:lnTo>
                      <a:pt x="2" y="0"/>
                    </a:lnTo>
                    <a:lnTo>
                      <a:pt x="4" y="0"/>
                    </a:lnTo>
                    <a:lnTo>
                      <a:pt x="4" y="2"/>
                    </a:lnTo>
                    <a:lnTo>
                      <a:pt x="4" y="10"/>
                    </a:lnTo>
                    <a:lnTo>
                      <a:pt x="4" y="10"/>
                    </a:lnTo>
                    <a:lnTo>
                      <a:pt x="6" y="16"/>
                    </a:lnTo>
                    <a:lnTo>
                      <a:pt x="8" y="20"/>
                    </a:lnTo>
                    <a:lnTo>
                      <a:pt x="8" y="24"/>
                    </a:lnTo>
                    <a:lnTo>
                      <a:pt x="10" y="32"/>
                    </a:ln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0" name="Freeform 2743">
                <a:extLst>
                  <a:ext uri="{FF2B5EF4-FFF2-40B4-BE49-F238E27FC236}">
                    <a16:creationId xmlns:a16="http://schemas.microsoft.com/office/drawing/2014/main" id="{7680C683-8F43-8FC4-AB28-ED47A30725A7}"/>
                  </a:ext>
                </a:extLst>
              </p:cNvPr>
              <p:cNvSpPr>
                <a:spLocks/>
              </p:cNvSpPr>
              <p:nvPr/>
            </p:nvSpPr>
            <p:spPr bwMode="auto">
              <a:xfrm>
                <a:off x="1926" y="2149"/>
                <a:ext cx="12" cy="28"/>
              </a:xfrm>
              <a:custGeom>
                <a:avLst/>
                <a:gdLst>
                  <a:gd name="T0" fmla="*/ 0 w 12"/>
                  <a:gd name="T1" fmla="*/ 6 h 28"/>
                  <a:gd name="T2" fmla="*/ 0 w 12"/>
                  <a:gd name="T3" fmla="*/ 6 h 28"/>
                  <a:gd name="T4" fmla="*/ 0 w 12"/>
                  <a:gd name="T5" fmla="*/ 2 h 28"/>
                  <a:gd name="T6" fmla="*/ 0 w 12"/>
                  <a:gd name="T7" fmla="*/ 2 h 28"/>
                  <a:gd name="T8" fmla="*/ 10 w 12"/>
                  <a:gd name="T9" fmla="*/ 0 h 28"/>
                  <a:gd name="T10" fmla="*/ 10 w 12"/>
                  <a:gd name="T11" fmla="*/ 0 h 28"/>
                  <a:gd name="T12" fmla="*/ 10 w 12"/>
                  <a:gd name="T13" fmla="*/ 0 h 28"/>
                  <a:gd name="T14" fmla="*/ 12 w 12"/>
                  <a:gd name="T15" fmla="*/ 16 h 28"/>
                  <a:gd name="T16" fmla="*/ 12 w 12"/>
                  <a:gd name="T17" fmla="*/ 16 h 28"/>
                  <a:gd name="T18" fmla="*/ 12 w 12"/>
                  <a:gd name="T19" fmla="*/ 24 h 28"/>
                  <a:gd name="T20" fmla="*/ 12 w 12"/>
                  <a:gd name="T21" fmla="*/ 28 h 28"/>
                  <a:gd name="T22" fmla="*/ 10 w 12"/>
                  <a:gd name="T23" fmla="*/ 28 h 28"/>
                  <a:gd name="T24" fmla="*/ 10 w 12"/>
                  <a:gd name="T25" fmla="*/ 28 h 28"/>
                  <a:gd name="T26" fmla="*/ 6 w 12"/>
                  <a:gd name="T27" fmla="*/ 28 h 28"/>
                  <a:gd name="T28" fmla="*/ 2 w 12"/>
                  <a:gd name="T29" fmla="*/ 24 h 28"/>
                  <a:gd name="T30" fmla="*/ 2 w 12"/>
                  <a:gd name="T31" fmla="*/ 24 h 28"/>
                  <a:gd name="T32" fmla="*/ 0 w 12"/>
                  <a:gd name="T33" fmla="*/ 16 h 28"/>
                  <a:gd name="T34" fmla="*/ 0 w 12"/>
                  <a:gd name="T35" fmla="*/ 6 h 28"/>
                  <a:gd name="T36" fmla="*/ 0 w 12"/>
                  <a:gd name="T3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8">
                    <a:moveTo>
                      <a:pt x="0" y="6"/>
                    </a:moveTo>
                    <a:lnTo>
                      <a:pt x="0" y="6"/>
                    </a:lnTo>
                    <a:lnTo>
                      <a:pt x="0" y="2"/>
                    </a:lnTo>
                    <a:lnTo>
                      <a:pt x="0" y="2"/>
                    </a:lnTo>
                    <a:lnTo>
                      <a:pt x="10" y="0"/>
                    </a:lnTo>
                    <a:lnTo>
                      <a:pt x="10" y="0"/>
                    </a:lnTo>
                    <a:lnTo>
                      <a:pt x="10" y="0"/>
                    </a:lnTo>
                    <a:lnTo>
                      <a:pt x="12" y="16"/>
                    </a:lnTo>
                    <a:lnTo>
                      <a:pt x="12" y="16"/>
                    </a:lnTo>
                    <a:lnTo>
                      <a:pt x="12" y="24"/>
                    </a:lnTo>
                    <a:lnTo>
                      <a:pt x="12" y="28"/>
                    </a:lnTo>
                    <a:lnTo>
                      <a:pt x="10" y="28"/>
                    </a:lnTo>
                    <a:lnTo>
                      <a:pt x="10" y="28"/>
                    </a:lnTo>
                    <a:lnTo>
                      <a:pt x="6" y="28"/>
                    </a:lnTo>
                    <a:lnTo>
                      <a:pt x="2" y="24"/>
                    </a:lnTo>
                    <a:lnTo>
                      <a:pt x="2" y="24"/>
                    </a:lnTo>
                    <a:lnTo>
                      <a:pt x="0" y="1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1" name="Freeform 2744">
                <a:extLst>
                  <a:ext uri="{FF2B5EF4-FFF2-40B4-BE49-F238E27FC236}">
                    <a16:creationId xmlns:a16="http://schemas.microsoft.com/office/drawing/2014/main" id="{908827CA-B361-3B23-E008-40A183AC9161}"/>
                  </a:ext>
                </a:extLst>
              </p:cNvPr>
              <p:cNvSpPr>
                <a:spLocks/>
              </p:cNvSpPr>
              <p:nvPr/>
            </p:nvSpPr>
            <p:spPr bwMode="auto">
              <a:xfrm>
                <a:off x="1962" y="2079"/>
                <a:ext cx="8" cy="26"/>
              </a:xfrm>
              <a:custGeom>
                <a:avLst/>
                <a:gdLst>
                  <a:gd name="T0" fmla="*/ 2 w 8"/>
                  <a:gd name="T1" fmla="*/ 0 h 26"/>
                  <a:gd name="T2" fmla="*/ 2 w 8"/>
                  <a:gd name="T3" fmla="*/ 0 h 26"/>
                  <a:gd name="T4" fmla="*/ 6 w 8"/>
                  <a:gd name="T5" fmla="*/ 8 h 26"/>
                  <a:gd name="T6" fmla="*/ 8 w 8"/>
                  <a:gd name="T7" fmla="*/ 20 h 26"/>
                  <a:gd name="T8" fmla="*/ 8 w 8"/>
                  <a:gd name="T9" fmla="*/ 20 h 26"/>
                  <a:gd name="T10" fmla="*/ 8 w 8"/>
                  <a:gd name="T11" fmla="*/ 24 h 26"/>
                  <a:gd name="T12" fmla="*/ 6 w 8"/>
                  <a:gd name="T13" fmla="*/ 26 h 26"/>
                  <a:gd name="T14" fmla="*/ 4 w 8"/>
                  <a:gd name="T15" fmla="*/ 26 h 26"/>
                  <a:gd name="T16" fmla="*/ 4 w 8"/>
                  <a:gd name="T17" fmla="*/ 26 h 26"/>
                  <a:gd name="T18" fmla="*/ 2 w 8"/>
                  <a:gd name="T19" fmla="*/ 22 h 26"/>
                  <a:gd name="T20" fmla="*/ 0 w 8"/>
                  <a:gd name="T21" fmla="*/ 16 h 26"/>
                  <a:gd name="T22" fmla="*/ 0 w 8"/>
                  <a:gd name="T23" fmla="*/ 4 h 26"/>
                  <a:gd name="T24" fmla="*/ 0 w 8"/>
                  <a:gd name="T25" fmla="*/ 4 h 26"/>
                  <a:gd name="T26" fmla="*/ 0 w 8"/>
                  <a:gd name="T27" fmla="*/ 2 h 26"/>
                  <a:gd name="T28" fmla="*/ 2 w 8"/>
                  <a:gd name="T29" fmla="*/ 0 h 26"/>
                  <a:gd name="T30" fmla="*/ 2 w 8"/>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6">
                    <a:moveTo>
                      <a:pt x="2" y="0"/>
                    </a:moveTo>
                    <a:lnTo>
                      <a:pt x="2" y="0"/>
                    </a:lnTo>
                    <a:lnTo>
                      <a:pt x="6" y="8"/>
                    </a:lnTo>
                    <a:lnTo>
                      <a:pt x="8" y="20"/>
                    </a:lnTo>
                    <a:lnTo>
                      <a:pt x="8" y="20"/>
                    </a:lnTo>
                    <a:lnTo>
                      <a:pt x="8" y="24"/>
                    </a:lnTo>
                    <a:lnTo>
                      <a:pt x="6" y="26"/>
                    </a:lnTo>
                    <a:lnTo>
                      <a:pt x="4" y="26"/>
                    </a:lnTo>
                    <a:lnTo>
                      <a:pt x="4" y="26"/>
                    </a:lnTo>
                    <a:lnTo>
                      <a:pt x="2" y="22"/>
                    </a:lnTo>
                    <a:lnTo>
                      <a:pt x="0" y="16"/>
                    </a:lnTo>
                    <a:lnTo>
                      <a:pt x="0" y="4"/>
                    </a:lnTo>
                    <a:lnTo>
                      <a:pt x="0"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2" name="Freeform 2745">
                <a:extLst>
                  <a:ext uri="{FF2B5EF4-FFF2-40B4-BE49-F238E27FC236}">
                    <a16:creationId xmlns:a16="http://schemas.microsoft.com/office/drawing/2014/main" id="{A190518D-FF15-E8A3-F815-ABEB094B33FB}"/>
                  </a:ext>
                </a:extLst>
              </p:cNvPr>
              <p:cNvSpPr>
                <a:spLocks/>
              </p:cNvSpPr>
              <p:nvPr/>
            </p:nvSpPr>
            <p:spPr bwMode="auto">
              <a:xfrm>
                <a:off x="1888" y="1958"/>
                <a:ext cx="10" cy="16"/>
              </a:xfrm>
              <a:custGeom>
                <a:avLst/>
                <a:gdLst>
                  <a:gd name="T0" fmla="*/ 4 w 10"/>
                  <a:gd name="T1" fmla="*/ 12 h 16"/>
                  <a:gd name="T2" fmla="*/ 4 w 10"/>
                  <a:gd name="T3" fmla="*/ 12 h 16"/>
                  <a:gd name="T4" fmla="*/ 2 w 10"/>
                  <a:gd name="T5" fmla="*/ 6 h 16"/>
                  <a:gd name="T6" fmla="*/ 0 w 10"/>
                  <a:gd name="T7" fmla="*/ 4 h 16"/>
                  <a:gd name="T8" fmla="*/ 2 w 10"/>
                  <a:gd name="T9" fmla="*/ 2 h 16"/>
                  <a:gd name="T10" fmla="*/ 2 w 10"/>
                  <a:gd name="T11" fmla="*/ 2 h 16"/>
                  <a:gd name="T12" fmla="*/ 4 w 10"/>
                  <a:gd name="T13" fmla="*/ 0 h 16"/>
                  <a:gd name="T14" fmla="*/ 6 w 10"/>
                  <a:gd name="T15" fmla="*/ 0 h 16"/>
                  <a:gd name="T16" fmla="*/ 8 w 10"/>
                  <a:gd name="T17" fmla="*/ 4 h 16"/>
                  <a:gd name="T18" fmla="*/ 10 w 10"/>
                  <a:gd name="T19" fmla="*/ 10 h 16"/>
                  <a:gd name="T20" fmla="*/ 10 w 10"/>
                  <a:gd name="T21" fmla="*/ 10 h 16"/>
                  <a:gd name="T22" fmla="*/ 10 w 10"/>
                  <a:gd name="T23" fmla="*/ 14 h 16"/>
                  <a:gd name="T24" fmla="*/ 10 w 10"/>
                  <a:gd name="T25" fmla="*/ 16 h 16"/>
                  <a:gd name="T26" fmla="*/ 8 w 10"/>
                  <a:gd name="T27" fmla="*/ 16 h 16"/>
                  <a:gd name="T28" fmla="*/ 8 w 10"/>
                  <a:gd name="T29" fmla="*/ 16 h 16"/>
                  <a:gd name="T30" fmla="*/ 4 w 10"/>
                  <a:gd name="T31" fmla="*/ 16 h 16"/>
                  <a:gd name="T32" fmla="*/ 4 w 10"/>
                  <a:gd name="T33" fmla="*/ 12 h 16"/>
                  <a:gd name="T34" fmla="*/ 4 w 10"/>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4" y="12"/>
                    </a:moveTo>
                    <a:lnTo>
                      <a:pt x="4" y="12"/>
                    </a:lnTo>
                    <a:lnTo>
                      <a:pt x="2" y="6"/>
                    </a:lnTo>
                    <a:lnTo>
                      <a:pt x="0" y="4"/>
                    </a:lnTo>
                    <a:lnTo>
                      <a:pt x="2" y="2"/>
                    </a:lnTo>
                    <a:lnTo>
                      <a:pt x="2" y="2"/>
                    </a:lnTo>
                    <a:lnTo>
                      <a:pt x="4" y="0"/>
                    </a:lnTo>
                    <a:lnTo>
                      <a:pt x="6" y="0"/>
                    </a:lnTo>
                    <a:lnTo>
                      <a:pt x="8" y="4"/>
                    </a:lnTo>
                    <a:lnTo>
                      <a:pt x="10" y="10"/>
                    </a:lnTo>
                    <a:lnTo>
                      <a:pt x="10" y="10"/>
                    </a:lnTo>
                    <a:lnTo>
                      <a:pt x="10" y="14"/>
                    </a:lnTo>
                    <a:lnTo>
                      <a:pt x="10" y="16"/>
                    </a:lnTo>
                    <a:lnTo>
                      <a:pt x="8" y="16"/>
                    </a:lnTo>
                    <a:lnTo>
                      <a:pt x="8" y="16"/>
                    </a:lnTo>
                    <a:lnTo>
                      <a:pt x="4" y="16"/>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3" name="Freeform 2746">
                <a:extLst>
                  <a:ext uri="{FF2B5EF4-FFF2-40B4-BE49-F238E27FC236}">
                    <a16:creationId xmlns:a16="http://schemas.microsoft.com/office/drawing/2014/main" id="{2CA9B517-4DA4-1721-048D-AE3880CD5069}"/>
                  </a:ext>
                </a:extLst>
              </p:cNvPr>
              <p:cNvSpPr>
                <a:spLocks/>
              </p:cNvSpPr>
              <p:nvPr/>
            </p:nvSpPr>
            <p:spPr bwMode="auto">
              <a:xfrm>
                <a:off x="2032" y="2159"/>
                <a:ext cx="16" cy="14"/>
              </a:xfrm>
              <a:custGeom>
                <a:avLst/>
                <a:gdLst>
                  <a:gd name="T0" fmla="*/ 8 w 16"/>
                  <a:gd name="T1" fmla="*/ 14 h 14"/>
                  <a:gd name="T2" fmla="*/ 8 w 16"/>
                  <a:gd name="T3" fmla="*/ 14 h 14"/>
                  <a:gd name="T4" fmla="*/ 6 w 16"/>
                  <a:gd name="T5" fmla="*/ 10 h 14"/>
                  <a:gd name="T6" fmla="*/ 4 w 16"/>
                  <a:gd name="T7" fmla="*/ 8 h 14"/>
                  <a:gd name="T8" fmla="*/ 2 w 16"/>
                  <a:gd name="T9" fmla="*/ 8 h 14"/>
                  <a:gd name="T10" fmla="*/ 0 w 16"/>
                  <a:gd name="T11" fmla="*/ 6 h 14"/>
                  <a:gd name="T12" fmla="*/ 0 w 16"/>
                  <a:gd name="T13" fmla="*/ 6 h 14"/>
                  <a:gd name="T14" fmla="*/ 4 w 16"/>
                  <a:gd name="T15" fmla="*/ 0 h 14"/>
                  <a:gd name="T16" fmla="*/ 6 w 16"/>
                  <a:gd name="T17" fmla="*/ 4 h 14"/>
                  <a:gd name="T18" fmla="*/ 6 w 16"/>
                  <a:gd name="T19" fmla="*/ 4 h 14"/>
                  <a:gd name="T20" fmla="*/ 8 w 16"/>
                  <a:gd name="T21" fmla="*/ 6 h 14"/>
                  <a:gd name="T22" fmla="*/ 10 w 16"/>
                  <a:gd name="T23" fmla="*/ 8 h 14"/>
                  <a:gd name="T24" fmla="*/ 12 w 16"/>
                  <a:gd name="T25" fmla="*/ 8 h 14"/>
                  <a:gd name="T26" fmla="*/ 12 w 16"/>
                  <a:gd name="T27" fmla="*/ 8 h 14"/>
                  <a:gd name="T28" fmla="*/ 16 w 16"/>
                  <a:gd name="T29" fmla="*/ 14 h 14"/>
                  <a:gd name="T30" fmla="*/ 16 w 16"/>
                  <a:gd name="T31" fmla="*/ 14 h 14"/>
                  <a:gd name="T32" fmla="*/ 12 w 16"/>
                  <a:gd name="T33" fmla="*/ 14 h 14"/>
                  <a:gd name="T34" fmla="*/ 12 w 16"/>
                  <a:gd name="T35" fmla="*/ 14 h 14"/>
                  <a:gd name="T36" fmla="*/ 12 w 16"/>
                  <a:gd name="T37" fmla="*/ 12 h 14"/>
                  <a:gd name="T38" fmla="*/ 10 w 16"/>
                  <a:gd name="T39" fmla="*/ 12 h 14"/>
                  <a:gd name="T40" fmla="*/ 8 w 16"/>
                  <a:gd name="T41" fmla="*/ 14 h 14"/>
                  <a:gd name="T42" fmla="*/ 8 w 16"/>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4">
                    <a:moveTo>
                      <a:pt x="8" y="14"/>
                    </a:moveTo>
                    <a:lnTo>
                      <a:pt x="8" y="14"/>
                    </a:lnTo>
                    <a:lnTo>
                      <a:pt x="6" y="10"/>
                    </a:lnTo>
                    <a:lnTo>
                      <a:pt x="4" y="8"/>
                    </a:lnTo>
                    <a:lnTo>
                      <a:pt x="2" y="8"/>
                    </a:lnTo>
                    <a:lnTo>
                      <a:pt x="0" y="6"/>
                    </a:lnTo>
                    <a:lnTo>
                      <a:pt x="0" y="6"/>
                    </a:lnTo>
                    <a:lnTo>
                      <a:pt x="4" y="0"/>
                    </a:lnTo>
                    <a:lnTo>
                      <a:pt x="6" y="4"/>
                    </a:lnTo>
                    <a:lnTo>
                      <a:pt x="6" y="4"/>
                    </a:lnTo>
                    <a:lnTo>
                      <a:pt x="8" y="6"/>
                    </a:lnTo>
                    <a:lnTo>
                      <a:pt x="10" y="8"/>
                    </a:lnTo>
                    <a:lnTo>
                      <a:pt x="12" y="8"/>
                    </a:lnTo>
                    <a:lnTo>
                      <a:pt x="12" y="8"/>
                    </a:lnTo>
                    <a:lnTo>
                      <a:pt x="16" y="14"/>
                    </a:lnTo>
                    <a:lnTo>
                      <a:pt x="16" y="14"/>
                    </a:lnTo>
                    <a:lnTo>
                      <a:pt x="12" y="14"/>
                    </a:lnTo>
                    <a:lnTo>
                      <a:pt x="12" y="14"/>
                    </a:lnTo>
                    <a:lnTo>
                      <a:pt x="12" y="12"/>
                    </a:lnTo>
                    <a:lnTo>
                      <a:pt x="10" y="12"/>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4" name="Freeform 2747">
                <a:extLst>
                  <a:ext uri="{FF2B5EF4-FFF2-40B4-BE49-F238E27FC236}">
                    <a16:creationId xmlns:a16="http://schemas.microsoft.com/office/drawing/2014/main" id="{10539585-28FF-AB75-E374-9E5855E4FE19}"/>
                  </a:ext>
                </a:extLst>
              </p:cNvPr>
              <p:cNvSpPr>
                <a:spLocks/>
              </p:cNvSpPr>
              <p:nvPr/>
            </p:nvSpPr>
            <p:spPr bwMode="auto">
              <a:xfrm>
                <a:off x="2018" y="2061"/>
                <a:ext cx="4" cy="20"/>
              </a:xfrm>
              <a:custGeom>
                <a:avLst/>
                <a:gdLst>
                  <a:gd name="T0" fmla="*/ 2 w 4"/>
                  <a:gd name="T1" fmla="*/ 0 h 20"/>
                  <a:gd name="T2" fmla="*/ 2 w 4"/>
                  <a:gd name="T3" fmla="*/ 0 h 20"/>
                  <a:gd name="T4" fmla="*/ 4 w 4"/>
                  <a:gd name="T5" fmla="*/ 6 h 20"/>
                  <a:gd name="T6" fmla="*/ 4 w 4"/>
                  <a:gd name="T7" fmla="*/ 12 h 20"/>
                  <a:gd name="T8" fmla="*/ 4 w 4"/>
                  <a:gd name="T9" fmla="*/ 12 h 20"/>
                  <a:gd name="T10" fmla="*/ 4 w 4"/>
                  <a:gd name="T11" fmla="*/ 18 h 20"/>
                  <a:gd name="T12" fmla="*/ 2 w 4"/>
                  <a:gd name="T13" fmla="*/ 20 h 20"/>
                  <a:gd name="T14" fmla="*/ 2 w 4"/>
                  <a:gd name="T15" fmla="*/ 20 h 20"/>
                  <a:gd name="T16" fmla="*/ 0 w 4"/>
                  <a:gd name="T17" fmla="*/ 18 h 20"/>
                  <a:gd name="T18" fmla="*/ 0 w 4"/>
                  <a:gd name="T19" fmla="*/ 12 h 20"/>
                  <a:gd name="T20" fmla="*/ 0 w 4"/>
                  <a:gd name="T21" fmla="*/ 12 h 20"/>
                  <a:gd name="T22" fmla="*/ 0 w 4"/>
                  <a:gd name="T23" fmla="*/ 6 h 20"/>
                  <a:gd name="T24" fmla="*/ 2 w 4"/>
                  <a:gd name="T25" fmla="*/ 0 h 20"/>
                  <a:gd name="T26" fmla="*/ 2 w 4"/>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0">
                    <a:moveTo>
                      <a:pt x="2" y="0"/>
                    </a:moveTo>
                    <a:lnTo>
                      <a:pt x="2" y="0"/>
                    </a:lnTo>
                    <a:lnTo>
                      <a:pt x="4" y="6"/>
                    </a:lnTo>
                    <a:lnTo>
                      <a:pt x="4" y="12"/>
                    </a:lnTo>
                    <a:lnTo>
                      <a:pt x="4" y="12"/>
                    </a:lnTo>
                    <a:lnTo>
                      <a:pt x="4" y="18"/>
                    </a:lnTo>
                    <a:lnTo>
                      <a:pt x="2" y="20"/>
                    </a:lnTo>
                    <a:lnTo>
                      <a:pt x="2" y="20"/>
                    </a:lnTo>
                    <a:lnTo>
                      <a:pt x="0" y="18"/>
                    </a:lnTo>
                    <a:lnTo>
                      <a:pt x="0" y="12"/>
                    </a:lnTo>
                    <a:lnTo>
                      <a:pt x="0" y="12"/>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5" name="Freeform 2748">
                <a:extLst>
                  <a:ext uri="{FF2B5EF4-FFF2-40B4-BE49-F238E27FC236}">
                    <a16:creationId xmlns:a16="http://schemas.microsoft.com/office/drawing/2014/main" id="{2CE0286E-50A1-BA19-59FD-36B6916C6367}"/>
                  </a:ext>
                </a:extLst>
              </p:cNvPr>
              <p:cNvSpPr>
                <a:spLocks/>
              </p:cNvSpPr>
              <p:nvPr/>
            </p:nvSpPr>
            <p:spPr bwMode="auto">
              <a:xfrm>
                <a:off x="1924" y="2135"/>
                <a:ext cx="10" cy="6"/>
              </a:xfrm>
              <a:custGeom>
                <a:avLst/>
                <a:gdLst>
                  <a:gd name="T0" fmla="*/ 10 w 10"/>
                  <a:gd name="T1" fmla="*/ 6 h 6"/>
                  <a:gd name="T2" fmla="*/ 10 w 10"/>
                  <a:gd name="T3" fmla="*/ 6 h 6"/>
                  <a:gd name="T4" fmla="*/ 4 w 10"/>
                  <a:gd name="T5" fmla="*/ 6 h 6"/>
                  <a:gd name="T6" fmla="*/ 2 w 10"/>
                  <a:gd name="T7" fmla="*/ 6 h 6"/>
                  <a:gd name="T8" fmla="*/ 0 w 10"/>
                  <a:gd name="T9" fmla="*/ 2 h 6"/>
                  <a:gd name="T10" fmla="*/ 0 w 10"/>
                  <a:gd name="T11" fmla="*/ 2 h 6"/>
                  <a:gd name="T12" fmla="*/ 2 w 10"/>
                  <a:gd name="T13" fmla="*/ 0 h 6"/>
                  <a:gd name="T14" fmla="*/ 4 w 10"/>
                  <a:gd name="T15" fmla="*/ 0 h 6"/>
                  <a:gd name="T16" fmla="*/ 10 w 10"/>
                  <a:gd name="T17" fmla="*/ 6 h 6"/>
                  <a:gd name="T18" fmla="*/ 10 w 10"/>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6"/>
                    </a:moveTo>
                    <a:lnTo>
                      <a:pt x="10" y="6"/>
                    </a:lnTo>
                    <a:lnTo>
                      <a:pt x="4" y="6"/>
                    </a:lnTo>
                    <a:lnTo>
                      <a:pt x="2" y="6"/>
                    </a:lnTo>
                    <a:lnTo>
                      <a:pt x="0" y="2"/>
                    </a:lnTo>
                    <a:lnTo>
                      <a:pt x="0" y="2"/>
                    </a:lnTo>
                    <a:lnTo>
                      <a:pt x="2" y="0"/>
                    </a:lnTo>
                    <a:lnTo>
                      <a:pt x="4"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6" name="Freeform 2749">
                <a:extLst>
                  <a:ext uri="{FF2B5EF4-FFF2-40B4-BE49-F238E27FC236}">
                    <a16:creationId xmlns:a16="http://schemas.microsoft.com/office/drawing/2014/main" id="{6B84A545-DA23-154F-0AA6-486C8B17061C}"/>
                  </a:ext>
                </a:extLst>
              </p:cNvPr>
              <p:cNvSpPr>
                <a:spLocks/>
              </p:cNvSpPr>
              <p:nvPr/>
            </p:nvSpPr>
            <p:spPr bwMode="auto">
              <a:xfrm>
                <a:off x="1812" y="1991"/>
                <a:ext cx="6" cy="10"/>
              </a:xfrm>
              <a:custGeom>
                <a:avLst/>
                <a:gdLst>
                  <a:gd name="T0" fmla="*/ 0 w 6"/>
                  <a:gd name="T1" fmla="*/ 0 h 10"/>
                  <a:gd name="T2" fmla="*/ 0 w 6"/>
                  <a:gd name="T3" fmla="*/ 0 h 10"/>
                  <a:gd name="T4" fmla="*/ 2 w 6"/>
                  <a:gd name="T5" fmla="*/ 0 h 10"/>
                  <a:gd name="T6" fmla="*/ 4 w 6"/>
                  <a:gd name="T7" fmla="*/ 2 h 10"/>
                  <a:gd name="T8" fmla="*/ 6 w 6"/>
                  <a:gd name="T9" fmla="*/ 8 h 10"/>
                  <a:gd name="T10" fmla="*/ 6 w 6"/>
                  <a:gd name="T11" fmla="*/ 8 h 10"/>
                  <a:gd name="T12" fmla="*/ 4 w 6"/>
                  <a:gd name="T13" fmla="*/ 10 h 10"/>
                  <a:gd name="T14" fmla="*/ 2 w 6"/>
                  <a:gd name="T15" fmla="*/ 10 h 10"/>
                  <a:gd name="T16" fmla="*/ 0 w 6"/>
                  <a:gd name="T17" fmla="*/ 0 h 10"/>
                  <a:gd name="T18" fmla="*/ 0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0"/>
                    </a:moveTo>
                    <a:lnTo>
                      <a:pt x="0" y="0"/>
                    </a:lnTo>
                    <a:lnTo>
                      <a:pt x="2" y="0"/>
                    </a:lnTo>
                    <a:lnTo>
                      <a:pt x="4" y="2"/>
                    </a:lnTo>
                    <a:lnTo>
                      <a:pt x="6" y="8"/>
                    </a:lnTo>
                    <a:lnTo>
                      <a:pt x="6" y="8"/>
                    </a:lnTo>
                    <a:lnTo>
                      <a:pt x="4" y="10"/>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7" name="Freeform 2750">
                <a:extLst>
                  <a:ext uri="{FF2B5EF4-FFF2-40B4-BE49-F238E27FC236}">
                    <a16:creationId xmlns:a16="http://schemas.microsoft.com/office/drawing/2014/main" id="{96908BA1-E791-C5FF-7971-B3F2397D6035}"/>
                  </a:ext>
                </a:extLst>
              </p:cNvPr>
              <p:cNvSpPr>
                <a:spLocks/>
              </p:cNvSpPr>
              <p:nvPr/>
            </p:nvSpPr>
            <p:spPr bwMode="auto">
              <a:xfrm>
                <a:off x="2078" y="2171"/>
                <a:ext cx="16" cy="28"/>
              </a:xfrm>
              <a:custGeom>
                <a:avLst/>
                <a:gdLst>
                  <a:gd name="T0" fmla="*/ 10 w 16"/>
                  <a:gd name="T1" fmla="*/ 24 h 28"/>
                  <a:gd name="T2" fmla="*/ 10 w 16"/>
                  <a:gd name="T3" fmla="*/ 24 h 28"/>
                  <a:gd name="T4" fmla="*/ 4 w 16"/>
                  <a:gd name="T5" fmla="*/ 14 h 28"/>
                  <a:gd name="T6" fmla="*/ 4 w 16"/>
                  <a:gd name="T7" fmla="*/ 14 h 28"/>
                  <a:gd name="T8" fmla="*/ 4 w 16"/>
                  <a:gd name="T9" fmla="*/ 14 h 28"/>
                  <a:gd name="T10" fmla="*/ 2 w 16"/>
                  <a:gd name="T11" fmla="*/ 8 h 28"/>
                  <a:gd name="T12" fmla="*/ 0 w 16"/>
                  <a:gd name="T13" fmla="*/ 0 h 28"/>
                  <a:gd name="T14" fmla="*/ 0 w 16"/>
                  <a:gd name="T15" fmla="*/ 0 h 28"/>
                  <a:gd name="T16" fmla="*/ 6 w 16"/>
                  <a:gd name="T17" fmla="*/ 4 h 28"/>
                  <a:gd name="T18" fmla="*/ 10 w 16"/>
                  <a:gd name="T19" fmla="*/ 6 h 28"/>
                  <a:gd name="T20" fmla="*/ 12 w 16"/>
                  <a:gd name="T21" fmla="*/ 12 h 28"/>
                  <a:gd name="T22" fmla="*/ 12 w 16"/>
                  <a:gd name="T23" fmla="*/ 12 h 28"/>
                  <a:gd name="T24" fmla="*/ 16 w 16"/>
                  <a:gd name="T25" fmla="*/ 18 h 28"/>
                  <a:gd name="T26" fmla="*/ 16 w 16"/>
                  <a:gd name="T27" fmla="*/ 20 h 28"/>
                  <a:gd name="T28" fmla="*/ 16 w 16"/>
                  <a:gd name="T29" fmla="*/ 24 h 28"/>
                  <a:gd name="T30" fmla="*/ 16 w 16"/>
                  <a:gd name="T31" fmla="*/ 24 h 28"/>
                  <a:gd name="T32" fmla="*/ 14 w 16"/>
                  <a:gd name="T33" fmla="*/ 28 h 28"/>
                  <a:gd name="T34" fmla="*/ 12 w 16"/>
                  <a:gd name="T35" fmla="*/ 28 h 28"/>
                  <a:gd name="T36" fmla="*/ 10 w 16"/>
                  <a:gd name="T37" fmla="*/ 24 h 28"/>
                  <a:gd name="T38" fmla="*/ 10 w 16"/>
                  <a:gd name="T3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8">
                    <a:moveTo>
                      <a:pt x="10" y="24"/>
                    </a:moveTo>
                    <a:lnTo>
                      <a:pt x="10" y="24"/>
                    </a:lnTo>
                    <a:lnTo>
                      <a:pt x="4" y="14"/>
                    </a:lnTo>
                    <a:lnTo>
                      <a:pt x="4" y="14"/>
                    </a:lnTo>
                    <a:lnTo>
                      <a:pt x="4" y="14"/>
                    </a:lnTo>
                    <a:lnTo>
                      <a:pt x="2" y="8"/>
                    </a:lnTo>
                    <a:lnTo>
                      <a:pt x="0" y="0"/>
                    </a:lnTo>
                    <a:lnTo>
                      <a:pt x="0" y="0"/>
                    </a:lnTo>
                    <a:lnTo>
                      <a:pt x="6" y="4"/>
                    </a:lnTo>
                    <a:lnTo>
                      <a:pt x="10" y="6"/>
                    </a:lnTo>
                    <a:lnTo>
                      <a:pt x="12" y="12"/>
                    </a:lnTo>
                    <a:lnTo>
                      <a:pt x="12" y="12"/>
                    </a:lnTo>
                    <a:lnTo>
                      <a:pt x="16" y="18"/>
                    </a:lnTo>
                    <a:lnTo>
                      <a:pt x="16" y="20"/>
                    </a:lnTo>
                    <a:lnTo>
                      <a:pt x="16" y="24"/>
                    </a:lnTo>
                    <a:lnTo>
                      <a:pt x="16" y="24"/>
                    </a:lnTo>
                    <a:lnTo>
                      <a:pt x="14" y="28"/>
                    </a:lnTo>
                    <a:lnTo>
                      <a:pt x="12" y="28"/>
                    </a:lnTo>
                    <a:lnTo>
                      <a:pt x="10" y="24"/>
                    </a:lnTo>
                    <a:lnTo>
                      <a:pt x="1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8" name="Freeform 2751">
                <a:extLst>
                  <a:ext uri="{FF2B5EF4-FFF2-40B4-BE49-F238E27FC236}">
                    <a16:creationId xmlns:a16="http://schemas.microsoft.com/office/drawing/2014/main" id="{F2152655-695E-36C6-20AC-7D384267A7CD}"/>
                  </a:ext>
                </a:extLst>
              </p:cNvPr>
              <p:cNvSpPr>
                <a:spLocks/>
              </p:cNvSpPr>
              <p:nvPr/>
            </p:nvSpPr>
            <p:spPr bwMode="auto">
              <a:xfrm>
                <a:off x="2104" y="2173"/>
                <a:ext cx="12" cy="26"/>
              </a:xfrm>
              <a:custGeom>
                <a:avLst/>
                <a:gdLst>
                  <a:gd name="T0" fmla="*/ 2 w 12"/>
                  <a:gd name="T1" fmla="*/ 0 h 26"/>
                  <a:gd name="T2" fmla="*/ 2 w 12"/>
                  <a:gd name="T3" fmla="*/ 0 h 26"/>
                  <a:gd name="T4" fmla="*/ 8 w 12"/>
                  <a:gd name="T5" fmla="*/ 8 h 26"/>
                  <a:gd name="T6" fmla="*/ 8 w 12"/>
                  <a:gd name="T7" fmla="*/ 8 h 26"/>
                  <a:gd name="T8" fmla="*/ 10 w 12"/>
                  <a:gd name="T9" fmla="*/ 12 h 26"/>
                  <a:gd name="T10" fmla="*/ 12 w 12"/>
                  <a:gd name="T11" fmla="*/ 12 h 26"/>
                  <a:gd name="T12" fmla="*/ 12 w 12"/>
                  <a:gd name="T13" fmla="*/ 16 h 26"/>
                  <a:gd name="T14" fmla="*/ 12 w 12"/>
                  <a:gd name="T15" fmla="*/ 20 h 26"/>
                  <a:gd name="T16" fmla="*/ 12 w 12"/>
                  <a:gd name="T17" fmla="*/ 20 h 26"/>
                  <a:gd name="T18" fmla="*/ 12 w 12"/>
                  <a:gd name="T19" fmla="*/ 24 h 26"/>
                  <a:gd name="T20" fmla="*/ 10 w 12"/>
                  <a:gd name="T21" fmla="*/ 26 h 26"/>
                  <a:gd name="T22" fmla="*/ 8 w 12"/>
                  <a:gd name="T23" fmla="*/ 26 h 26"/>
                  <a:gd name="T24" fmla="*/ 6 w 12"/>
                  <a:gd name="T25" fmla="*/ 24 h 26"/>
                  <a:gd name="T26" fmla="*/ 6 w 12"/>
                  <a:gd name="T27" fmla="*/ 24 h 26"/>
                  <a:gd name="T28" fmla="*/ 2 w 12"/>
                  <a:gd name="T29" fmla="*/ 16 h 26"/>
                  <a:gd name="T30" fmla="*/ 0 w 12"/>
                  <a:gd name="T31" fmla="*/ 8 h 26"/>
                  <a:gd name="T32" fmla="*/ 2 w 12"/>
                  <a:gd name="T33" fmla="*/ 0 h 26"/>
                  <a:gd name="T34" fmla="*/ 2 w 12"/>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6">
                    <a:moveTo>
                      <a:pt x="2" y="0"/>
                    </a:moveTo>
                    <a:lnTo>
                      <a:pt x="2" y="0"/>
                    </a:lnTo>
                    <a:lnTo>
                      <a:pt x="8" y="8"/>
                    </a:lnTo>
                    <a:lnTo>
                      <a:pt x="8" y="8"/>
                    </a:lnTo>
                    <a:lnTo>
                      <a:pt x="10" y="12"/>
                    </a:lnTo>
                    <a:lnTo>
                      <a:pt x="12" y="12"/>
                    </a:lnTo>
                    <a:lnTo>
                      <a:pt x="12" y="16"/>
                    </a:lnTo>
                    <a:lnTo>
                      <a:pt x="12" y="20"/>
                    </a:lnTo>
                    <a:lnTo>
                      <a:pt x="12" y="20"/>
                    </a:lnTo>
                    <a:lnTo>
                      <a:pt x="12" y="24"/>
                    </a:lnTo>
                    <a:lnTo>
                      <a:pt x="10" y="26"/>
                    </a:lnTo>
                    <a:lnTo>
                      <a:pt x="8" y="26"/>
                    </a:lnTo>
                    <a:lnTo>
                      <a:pt x="6" y="24"/>
                    </a:lnTo>
                    <a:lnTo>
                      <a:pt x="6" y="24"/>
                    </a:lnTo>
                    <a:lnTo>
                      <a:pt x="2" y="16"/>
                    </a:lnTo>
                    <a:lnTo>
                      <a:pt x="0"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9" name="Freeform 2752">
                <a:extLst>
                  <a:ext uri="{FF2B5EF4-FFF2-40B4-BE49-F238E27FC236}">
                    <a16:creationId xmlns:a16="http://schemas.microsoft.com/office/drawing/2014/main" id="{E0E01A22-9094-FA13-F7AC-63E7EF399E56}"/>
                  </a:ext>
                </a:extLst>
              </p:cNvPr>
              <p:cNvSpPr>
                <a:spLocks/>
              </p:cNvSpPr>
              <p:nvPr/>
            </p:nvSpPr>
            <p:spPr bwMode="auto">
              <a:xfrm>
                <a:off x="1888" y="1878"/>
                <a:ext cx="30" cy="64"/>
              </a:xfrm>
              <a:custGeom>
                <a:avLst/>
                <a:gdLst>
                  <a:gd name="T0" fmla="*/ 4 w 30"/>
                  <a:gd name="T1" fmla="*/ 0 h 64"/>
                  <a:gd name="T2" fmla="*/ 4 w 30"/>
                  <a:gd name="T3" fmla="*/ 0 h 64"/>
                  <a:gd name="T4" fmla="*/ 12 w 30"/>
                  <a:gd name="T5" fmla="*/ 10 h 64"/>
                  <a:gd name="T6" fmla="*/ 16 w 30"/>
                  <a:gd name="T7" fmla="*/ 16 h 64"/>
                  <a:gd name="T8" fmla="*/ 18 w 30"/>
                  <a:gd name="T9" fmla="*/ 26 h 64"/>
                  <a:gd name="T10" fmla="*/ 18 w 30"/>
                  <a:gd name="T11" fmla="*/ 26 h 64"/>
                  <a:gd name="T12" fmla="*/ 22 w 30"/>
                  <a:gd name="T13" fmla="*/ 24 h 64"/>
                  <a:gd name="T14" fmla="*/ 24 w 30"/>
                  <a:gd name="T15" fmla="*/ 28 h 64"/>
                  <a:gd name="T16" fmla="*/ 24 w 30"/>
                  <a:gd name="T17" fmla="*/ 28 h 64"/>
                  <a:gd name="T18" fmla="*/ 24 w 30"/>
                  <a:gd name="T19" fmla="*/ 32 h 64"/>
                  <a:gd name="T20" fmla="*/ 22 w 30"/>
                  <a:gd name="T21" fmla="*/ 34 h 64"/>
                  <a:gd name="T22" fmla="*/ 20 w 30"/>
                  <a:gd name="T23" fmla="*/ 36 h 64"/>
                  <a:gd name="T24" fmla="*/ 22 w 30"/>
                  <a:gd name="T25" fmla="*/ 40 h 64"/>
                  <a:gd name="T26" fmla="*/ 22 w 30"/>
                  <a:gd name="T27" fmla="*/ 40 h 64"/>
                  <a:gd name="T28" fmla="*/ 22 w 30"/>
                  <a:gd name="T29" fmla="*/ 44 h 64"/>
                  <a:gd name="T30" fmla="*/ 24 w 30"/>
                  <a:gd name="T31" fmla="*/ 46 h 64"/>
                  <a:gd name="T32" fmla="*/ 28 w 30"/>
                  <a:gd name="T33" fmla="*/ 48 h 64"/>
                  <a:gd name="T34" fmla="*/ 28 w 30"/>
                  <a:gd name="T35" fmla="*/ 48 h 64"/>
                  <a:gd name="T36" fmla="*/ 30 w 30"/>
                  <a:gd name="T37" fmla="*/ 54 h 64"/>
                  <a:gd name="T38" fmla="*/ 30 w 30"/>
                  <a:gd name="T39" fmla="*/ 56 h 64"/>
                  <a:gd name="T40" fmla="*/ 28 w 30"/>
                  <a:gd name="T41" fmla="*/ 56 h 64"/>
                  <a:gd name="T42" fmla="*/ 28 w 30"/>
                  <a:gd name="T43" fmla="*/ 56 h 64"/>
                  <a:gd name="T44" fmla="*/ 26 w 30"/>
                  <a:gd name="T45" fmla="*/ 56 h 64"/>
                  <a:gd name="T46" fmla="*/ 24 w 30"/>
                  <a:gd name="T47" fmla="*/ 56 h 64"/>
                  <a:gd name="T48" fmla="*/ 22 w 30"/>
                  <a:gd name="T49" fmla="*/ 60 h 64"/>
                  <a:gd name="T50" fmla="*/ 20 w 30"/>
                  <a:gd name="T51" fmla="*/ 64 h 64"/>
                  <a:gd name="T52" fmla="*/ 18 w 30"/>
                  <a:gd name="T53" fmla="*/ 62 h 64"/>
                  <a:gd name="T54" fmla="*/ 16 w 30"/>
                  <a:gd name="T55" fmla="*/ 60 h 64"/>
                  <a:gd name="T56" fmla="*/ 16 w 30"/>
                  <a:gd name="T57" fmla="*/ 60 h 64"/>
                  <a:gd name="T58" fmla="*/ 16 w 30"/>
                  <a:gd name="T59" fmla="*/ 54 h 64"/>
                  <a:gd name="T60" fmla="*/ 14 w 30"/>
                  <a:gd name="T61" fmla="*/ 50 h 64"/>
                  <a:gd name="T62" fmla="*/ 14 w 30"/>
                  <a:gd name="T63" fmla="*/ 50 h 64"/>
                  <a:gd name="T64" fmla="*/ 10 w 30"/>
                  <a:gd name="T65" fmla="*/ 50 h 64"/>
                  <a:gd name="T66" fmla="*/ 8 w 30"/>
                  <a:gd name="T67" fmla="*/ 48 h 64"/>
                  <a:gd name="T68" fmla="*/ 4 w 30"/>
                  <a:gd name="T69" fmla="*/ 46 h 64"/>
                  <a:gd name="T70" fmla="*/ 2 w 30"/>
                  <a:gd name="T71" fmla="*/ 40 h 64"/>
                  <a:gd name="T72" fmla="*/ 2 w 30"/>
                  <a:gd name="T73" fmla="*/ 40 h 64"/>
                  <a:gd name="T74" fmla="*/ 2 w 30"/>
                  <a:gd name="T75" fmla="*/ 32 h 64"/>
                  <a:gd name="T76" fmla="*/ 4 w 30"/>
                  <a:gd name="T77" fmla="*/ 28 h 64"/>
                  <a:gd name="T78" fmla="*/ 8 w 30"/>
                  <a:gd name="T79" fmla="*/ 24 h 64"/>
                  <a:gd name="T80" fmla="*/ 8 w 30"/>
                  <a:gd name="T81" fmla="*/ 24 h 64"/>
                  <a:gd name="T82" fmla="*/ 6 w 30"/>
                  <a:gd name="T83" fmla="*/ 18 h 64"/>
                  <a:gd name="T84" fmla="*/ 4 w 30"/>
                  <a:gd name="T85" fmla="*/ 16 h 64"/>
                  <a:gd name="T86" fmla="*/ 2 w 30"/>
                  <a:gd name="T87" fmla="*/ 12 h 64"/>
                  <a:gd name="T88" fmla="*/ 0 w 30"/>
                  <a:gd name="T89" fmla="*/ 6 h 64"/>
                  <a:gd name="T90" fmla="*/ 0 w 30"/>
                  <a:gd name="T91" fmla="*/ 6 h 64"/>
                  <a:gd name="T92" fmla="*/ 0 w 30"/>
                  <a:gd name="T93" fmla="*/ 4 h 64"/>
                  <a:gd name="T94" fmla="*/ 2 w 30"/>
                  <a:gd name="T95" fmla="*/ 2 h 64"/>
                  <a:gd name="T96" fmla="*/ 4 w 30"/>
                  <a:gd name="T97" fmla="*/ 2 h 64"/>
                  <a:gd name="T98" fmla="*/ 4 w 30"/>
                  <a:gd name="T99" fmla="*/ 0 h 64"/>
                  <a:gd name="T100" fmla="*/ 4 w 30"/>
                  <a:gd name="T10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64">
                    <a:moveTo>
                      <a:pt x="4" y="0"/>
                    </a:moveTo>
                    <a:lnTo>
                      <a:pt x="4" y="0"/>
                    </a:lnTo>
                    <a:lnTo>
                      <a:pt x="12" y="10"/>
                    </a:lnTo>
                    <a:lnTo>
                      <a:pt x="16" y="16"/>
                    </a:lnTo>
                    <a:lnTo>
                      <a:pt x="18" y="26"/>
                    </a:lnTo>
                    <a:lnTo>
                      <a:pt x="18" y="26"/>
                    </a:lnTo>
                    <a:lnTo>
                      <a:pt x="22" y="24"/>
                    </a:lnTo>
                    <a:lnTo>
                      <a:pt x="24" y="28"/>
                    </a:lnTo>
                    <a:lnTo>
                      <a:pt x="24" y="28"/>
                    </a:lnTo>
                    <a:lnTo>
                      <a:pt x="24" y="32"/>
                    </a:lnTo>
                    <a:lnTo>
                      <a:pt x="22" y="34"/>
                    </a:lnTo>
                    <a:lnTo>
                      <a:pt x="20" y="36"/>
                    </a:lnTo>
                    <a:lnTo>
                      <a:pt x="22" y="40"/>
                    </a:lnTo>
                    <a:lnTo>
                      <a:pt x="22" y="40"/>
                    </a:lnTo>
                    <a:lnTo>
                      <a:pt x="22" y="44"/>
                    </a:lnTo>
                    <a:lnTo>
                      <a:pt x="24" y="46"/>
                    </a:lnTo>
                    <a:lnTo>
                      <a:pt x="28" y="48"/>
                    </a:lnTo>
                    <a:lnTo>
                      <a:pt x="28" y="48"/>
                    </a:lnTo>
                    <a:lnTo>
                      <a:pt x="30" y="54"/>
                    </a:lnTo>
                    <a:lnTo>
                      <a:pt x="30" y="56"/>
                    </a:lnTo>
                    <a:lnTo>
                      <a:pt x="28" y="56"/>
                    </a:lnTo>
                    <a:lnTo>
                      <a:pt x="28" y="56"/>
                    </a:lnTo>
                    <a:lnTo>
                      <a:pt x="26" y="56"/>
                    </a:lnTo>
                    <a:lnTo>
                      <a:pt x="24" y="56"/>
                    </a:lnTo>
                    <a:lnTo>
                      <a:pt x="22" y="60"/>
                    </a:lnTo>
                    <a:lnTo>
                      <a:pt x="20" y="64"/>
                    </a:lnTo>
                    <a:lnTo>
                      <a:pt x="18" y="62"/>
                    </a:lnTo>
                    <a:lnTo>
                      <a:pt x="16" y="60"/>
                    </a:lnTo>
                    <a:lnTo>
                      <a:pt x="16" y="60"/>
                    </a:lnTo>
                    <a:lnTo>
                      <a:pt x="16" y="54"/>
                    </a:lnTo>
                    <a:lnTo>
                      <a:pt x="14" y="50"/>
                    </a:lnTo>
                    <a:lnTo>
                      <a:pt x="14" y="50"/>
                    </a:lnTo>
                    <a:lnTo>
                      <a:pt x="10" y="50"/>
                    </a:lnTo>
                    <a:lnTo>
                      <a:pt x="8" y="48"/>
                    </a:lnTo>
                    <a:lnTo>
                      <a:pt x="4" y="46"/>
                    </a:lnTo>
                    <a:lnTo>
                      <a:pt x="2" y="40"/>
                    </a:lnTo>
                    <a:lnTo>
                      <a:pt x="2" y="40"/>
                    </a:lnTo>
                    <a:lnTo>
                      <a:pt x="2" y="32"/>
                    </a:lnTo>
                    <a:lnTo>
                      <a:pt x="4" y="28"/>
                    </a:lnTo>
                    <a:lnTo>
                      <a:pt x="8" y="24"/>
                    </a:lnTo>
                    <a:lnTo>
                      <a:pt x="8" y="24"/>
                    </a:lnTo>
                    <a:lnTo>
                      <a:pt x="6" y="18"/>
                    </a:lnTo>
                    <a:lnTo>
                      <a:pt x="4" y="16"/>
                    </a:lnTo>
                    <a:lnTo>
                      <a:pt x="2" y="12"/>
                    </a:lnTo>
                    <a:lnTo>
                      <a:pt x="0" y="6"/>
                    </a:lnTo>
                    <a:lnTo>
                      <a:pt x="0" y="6"/>
                    </a:lnTo>
                    <a:lnTo>
                      <a:pt x="0" y="4"/>
                    </a:lnTo>
                    <a:lnTo>
                      <a:pt x="2" y="2"/>
                    </a:lnTo>
                    <a:lnTo>
                      <a:pt x="4"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0" name="Freeform 2753">
                <a:extLst>
                  <a:ext uri="{FF2B5EF4-FFF2-40B4-BE49-F238E27FC236}">
                    <a16:creationId xmlns:a16="http://schemas.microsoft.com/office/drawing/2014/main" id="{1994D2EE-0FAB-31CF-C4A6-B89572E9233D}"/>
                  </a:ext>
                </a:extLst>
              </p:cNvPr>
              <p:cNvSpPr>
                <a:spLocks/>
              </p:cNvSpPr>
              <p:nvPr/>
            </p:nvSpPr>
            <p:spPr bwMode="auto">
              <a:xfrm>
                <a:off x="1872" y="1906"/>
                <a:ext cx="30" cy="36"/>
              </a:xfrm>
              <a:custGeom>
                <a:avLst/>
                <a:gdLst>
                  <a:gd name="T0" fmla="*/ 6 w 30"/>
                  <a:gd name="T1" fmla="*/ 36 h 36"/>
                  <a:gd name="T2" fmla="*/ 6 w 30"/>
                  <a:gd name="T3" fmla="*/ 36 h 36"/>
                  <a:gd name="T4" fmla="*/ 4 w 30"/>
                  <a:gd name="T5" fmla="*/ 26 h 36"/>
                  <a:gd name="T6" fmla="*/ 2 w 30"/>
                  <a:gd name="T7" fmla="*/ 24 h 36"/>
                  <a:gd name="T8" fmla="*/ 0 w 30"/>
                  <a:gd name="T9" fmla="*/ 24 h 36"/>
                  <a:gd name="T10" fmla="*/ 0 w 30"/>
                  <a:gd name="T11" fmla="*/ 24 h 36"/>
                  <a:gd name="T12" fmla="*/ 4 w 30"/>
                  <a:gd name="T13" fmla="*/ 6 h 36"/>
                  <a:gd name="T14" fmla="*/ 6 w 30"/>
                  <a:gd name="T15" fmla="*/ 2 h 36"/>
                  <a:gd name="T16" fmla="*/ 8 w 30"/>
                  <a:gd name="T17" fmla="*/ 0 h 36"/>
                  <a:gd name="T18" fmla="*/ 8 w 30"/>
                  <a:gd name="T19" fmla="*/ 0 h 36"/>
                  <a:gd name="T20" fmla="*/ 16 w 30"/>
                  <a:gd name="T21" fmla="*/ 8 h 36"/>
                  <a:gd name="T22" fmla="*/ 16 w 30"/>
                  <a:gd name="T23" fmla="*/ 8 h 36"/>
                  <a:gd name="T24" fmla="*/ 18 w 30"/>
                  <a:gd name="T25" fmla="*/ 16 h 36"/>
                  <a:gd name="T26" fmla="*/ 22 w 30"/>
                  <a:gd name="T27" fmla="*/ 18 h 36"/>
                  <a:gd name="T28" fmla="*/ 28 w 30"/>
                  <a:gd name="T29" fmla="*/ 22 h 36"/>
                  <a:gd name="T30" fmla="*/ 28 w 30"/>
                  <a:gd name="T31" fmla="*/ 22 h 36"/>
                  <a:gd name="T32" fmla="*/ 30 w 30"/>
                  <a:gd name="T33" fmla="*/ 26 h 36"/>
                  <a:gd name="T34" fmla="*/ 30 w 30"/>
                  <a:gd name="T35" fmla="*/ 32 h 36"/>
                  <a:gd name="T36" fmla="*/ 30 w 30"/>
                  <a:gd name="T37" fmla="*/ 32 h 36"/>
                  <a:gd name="T38" fmla="*/ 6 w 30"/>
                  <a:gd name="T39" fmla="*/ 36 h 36"/>
                  <a:gd name="T40" fmla="*/ 6 w 30"/>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6">
                    <a:moveTo>
                      <a:pt x="6" y="36"/>
                    </a:moveTo>
                    <a:lnTo>
                      <a:pt x="6" y="36"/>
                    </a:lnTo>
                    <a:lnTo>
                      <a:pt x="4" y="26"/>
                    </a:lnTo>
                    <a:lnTo>
                      <a:pt x="2" y="24"/>
                    </a:lnTo>
                    <a:lnTo>
                      <a:pt x="0" y="24"/>
                    </a:lnTo>
                    <a:lnTo>
                      <a:pt x="0" y="24"/>
                    </a:lnTo>
                    <a:lnTo>
                      <a:pt x="4" y="6"/>
                    </a:lnTo>
                    <a:lnTo>
                      <a:pt x="6" y="2"/>
                    </a:lnTo>
                    <a:lnTo>
                      <a:pt x="8" y="0"/>
                    </a:lnTo>
                    <a:lnTo>
                      <a:pt x="8" y="0"/>
                    </a:lnTo>
                    <a:lnTo>
                      <a:pt x="16" y="8"/>
                    </a:lnTo>
                    <a:lnTo>
                      <a:pt x="16" y="8"/>
                    </a:lnTo>
                    <a:lnTo>
                      <a:pt x="18" y="16"/>
                    </a:lnTo>
                    <a:lnTo>
                      <a:pt x="22" y="18"/>
                    </a:lnTo>
                    <a:lnTo>
                      <a:pt x="28" y="22"/>
                    </a:lnTo>
                    <a:lnTo>
                      <a:pt x="28" y="22"/>
                    </a:lnTo>
                    <a:lnTo>
                      <a:pt x="30" y="26"/>
                    </a:lnTo>
                    <a:lnTo>
                      <a:pt x="30" y="32"/>
                    </a:lnTo>
                    <a:lnTo>
                      <a:pt x="30" y="32"/>
                    </a:lnTo>
                    <a:lnTo>
                      <a:pt x="6" y="36"/>
                    </a:lnTo>
                    <a:lnTo>
                      <a:pt x="6"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1" name="Freeform 2754">
                <a:extLst>
                  <a:ext uri="{FF2B5EF4-FFF2-40B4-BE49-F238E27FC236}">
                    <a16:creationId xmlns:a16="http://schemas.microsoft.com/office/drawing/2014/main" id="{54ADB9B3-FF55-E218-E7C7-F73BB1A89573}"/>
                  </a:ext>
                </a:extLst>
              </p:cNvPr>
              <p:cNvSpPr>
                <a:spLocks/>
              </p:cNvSpPr>
              <p:nvPr/>
            </p:nvSpPr>
            <p:spPr bwMode="auto">
              <a:xfrm>
                <a:off x="1906" y="1890"/>
                <a:ext cx="32" cy="50"/>
              </a:xfrm>
              <a:custGeom>
                <a:avLst/>
                <a:gdLst>
                  <a:gd name="T0" fmla="*/ 6 w 32"/>
                  <a:gd name="T1" fmla="*/ 18 h 50"/>
                  <a:gd name="T2" fmla="*/ 6 w 32"/>
                  <a:gd name="T3" fmla="*/ 18 h 50"/>
                  <a:gd name="T4" fmla="*/ 4 w 32"/>
                  <a:gd name="T5" fmla="*/ 14 h 50"/>
                  <a:gd name="T6" fmla="*/ 0 w 32"/>
                  <a:gd name="T7" fmla="*/ 14 h 50"/>
                  <a:gd name="T8" fmla="*/ 0 w 32"/>
                  <a:gd name="T9" fmla="*/ 14 h 50"/>
                  <a:gd name="T10" fmla="*/ 6 w 32"/>
                  <a:gd name="T11" fmla="*/ 6 h 50"/>
                  <a:gd name="T12" fmla="*/ 8 w 32"/>
                  <a:gd name="T13" fmla="*/ 2 h 50"/>
                  <a:gd name="T14" fmla="*/ 10 w 32"/>
                  <a:gd name="T15" fmla="*/ 0 h 50"/>
                  <a:gd name="T16" fmla="*/ 10 w 32"/>
                  <a:gd name="T17" fmla="*/ 0 h 50"/>
                  <a:gd name="T18" fmla="*/ 14 w 32"/>
                  <a:gd name="T19" fmla="*/ 12 h 50"/>
                  <a:gd name="T20" fmla="*/ 16 w 32"/>
                  <a:gd name="T21" fmla="*/ 18 h 50"/>
                  <a:gd name="T22" fmla="*/ 16 w 32"/>
                  <a:gd name="T23" fmla="*/ 26 h 50"/>
                  <a:gd name="T24" fmla="*/ 16 w 32"/>
                  <a:gd name="T25" fmla="*/ 26 h 50"/>
                  <a:gd name="T26" fmla="*/ 16 w 32"/>
                  <a:gd name="T27" fmla="*/ 22 h 50"/>
                  <a:gd name="T28" fmla="*/ 18 w 32"/>
                  <a:gd name="T29" fmla="*/ 16 h 50"/>
                  <a:gd name="T30" fmla="*/ 18 w 32"/>
                  <a:gd name="T31" fmla="*/ 16 h 50"/>
                  <a:gd name="T32" fmla="*/ 20 w 32"/>
                  <a:gd name="T33" fmla="*/ 16 h 50"/>
                  <a:gd name="T34" fmla="*/ 22 w 32"/>
                  <a:gd name="T35" fmla="*/ 16 h 50"/>
                  <a:gd name="T36" fmla="*/ 22 w 32"/>
                  <a:gd name="T37" fmla="*/ 16 h 50"/>
                  <a:gd name="T38" fmla="*/ 26 w 32"/>
                  <a:gd name="T39" fmla="*/ 34 h 50"/>
                  <a:gd name="T40" fmla="*/ 32 w 32"/>
                  <a:gd name="T41" fmla="*/ 46 h 50"/>
                  <a:gd name="T42" fmla="*/ 32 w 32"/>
                  <a:gd name="T43" fmla="*/ 46 h 50"/>
                  <a:gd name="T44" fmla="*/ 30 w 32"/>
                  <a:gd name="T45" fmla="*/ 48 h 50"/>
                  <a:gd name="T46" fmla="*/ 28 w 32"/>
                  <a:gd name="T47" fmla="*/ 50 h 50"/>
                  <a:gd name="T48" fmla="*/ 26 w 32"/>
                  <a:gd name="T49" fmla="*/ 48 h 50"/>
                  <a:gd name="T50" fmla="*/ 26 w 32"/>
                  <a:gd name="T51" fmla="*/ 48 h 50"/>
                  <a:gd name="T52" fmla="*/ 24 w 32"/>
                  <a:gd name="T53" fmla="*/ 46 h 50"/>
                  <a:gd name="T54" fmla="*/ 22 w 32"/>
                  <a:gd name="T55" fmla="*/ 46 h 50"/>
                  <a:gd name="T56" fmla="*/ 16 w 32"/>
                  <a:gd name="T57" fmla="*/ 48 h 50"/>
                  <a:gd name="T58" fmla="*/ 16 w 32"/>
                  <a:gd name="T59" fmla="*/ 48 h 50"/>
                  <a:gd name="T60" fmla="*/ 14 w 32"/>
                  <a:gd name="T61" fmla="*/ 48 h 50"/>
                  <a:gd name="T62" fmla="*/ 12 w 32"/>
                  <a:gd name="T63" fmla="*/ 48 h 50"/>
                  <a:gd name="T64" fmla="*/ 10 w 32"/>
                  <a:gd name="T65" fmla="*/ 44 h 50"/>
                  <a:gd name="T66" fmla="*/ 10 w 32"/>
                  <a:gd name="T67" fmla="*/ 44 h 50"/>
                  <a:gd name="T68" fmla="*/ 10 w 32"/>
                  <a:gd name="T69" fmla="*/ 40 h 50"/>
                  <a:gd name="T70" fmla="*/ 10 w 32"/>
                  <a:gd name="T71" fmla="*/ 36 h 50"/>
                  <a:gd name="T72" fmla="*/ 10 w 32"/>
                  <a:gd name="T73" fmla="*/ 36 h 50"/>
                  <a:gd name="T74" fmla="*/ 8 w 32"/>
                  <a:gd name="T75" fmla="*/ 36 h 50"/>
                  <a:gd name="T76" fmla="*/ 8 w 32"/>
                  <a:gd name="T77" fmla="*/ 34 h 50"/>
                  <a:gd name="T78" fmla="*/ 8 w 32"/>
                  <a:gd name="T79" fmla="*/ 34 h 50"/>
                  <a:gd name="T80" fmla="*/ 8 w 32"/>
                  <a:gd name="T81" fmla="*/ 24 h 50"/>
                  <a:gd name="T82" fmla="*/ 8 w 32"/>
                  <a:gd name="T83" fmla="*/ 24 h 50"/>
                  <a:gd name="T84" fmla="*/ 6 w 32"/>
                  <a:gd name="T85" fmla="*/ 18 h 50"/>
                  <a:gd name="T86" fmla="*/ 6 w 32"/>
                  <a:gd name="T87"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50">
                    <a:moveTo>
                      <a:pt x="6" y="18"/>
                    </a:moveTo>
                    <a:lnTo>
                      <a:pt x="6" y="18"/>
                    </a:lnTo>
                    <a:lnTo>
                      <a:pt x="4" y="14"/>
                    </a:lnTo>
                    <a:lnTo>
                      <a:pt x="0" y="14"/>
                    </a:lnTo>
                    <a:lnTo>
                      <a:pt x="0" y="14"/>
                    </a:lnTo>
                    <a:lnTo>
                      <a:pt x="6" y="6"/>
                    </a:lnTo>
                    <a:lnTo>
                      <a:pt x="8" y="2"/>
                    </a:lnTo>
                    <a:lnTo>
                      <a:pt x="10" y="0"/>
                    </a:lnTo>
                    <a:lnTo>
                      <a:pt x="10" y="0"/>
                    </a:lnTo>
                    <a:lnTo>
                      <a:pt x="14" y="12"/>
                    </a:lnTo>
                    <a:lnTo>
                      <a:pt x="16" y="18"/>
                    </a:lnTo>
                    <a:lnTo>
                      <a:pt x="16" y="26"/>
                    </a:lnTo>
                    <a:lnTo>
                      <a:pt x="16" y="26"/>
                    </a:lnTo>
                    <a:lnTo>
                      <a:pt x="16" y="22"/>
                    </a:lnTo>
                    <a:lnTo>
                      <a:pt x="18" y="16"/>
                    </a:lnTo>
                    <a:lnTo>
                      <a:pt x="18" y="16"/>
                    </a:lnTo>
                    <a:lnTo>
                      <a:pt x="20" y="16"/>
                    </a:lnTo>
                    <a:lnTo>
                      <a:pt x="22" y="16"/>
                    </a:lnTo>
                    <a:lnTo>
                      <a:pt x="22" y="16"/>
                    </a:lnTo>
                    <a:lnTo>
                      <a:pt x="26" y="34"/>
                    </a:lnTo>
                    <a:lnTo>
                      <a:pt x="32" y="46"/>
                    </a:lnTo>
                    <a:lnTo>
                      <a:pt x="32" y="46"/>
                    </a:lnTo>
                    <a:lnTo>
                      <a:pt x="30" y="48"/>
                    </a:lnTo>
                    <a:lnTo>
                      <a:pt x="28" y="50"/>
                    </a:lnTo>
                    <a:lnTo>
                      <a:pt x="26" y="48"/>
                    </a:lnTo>
                    <a:lnTo>
                      <a:pt x="26" y="48"/>
                    </a:lnTo>
                    <a:lnTo>
                      <a:pt x="24" y="46"/>
                    </a:lnTo>
                    <a:lnTo>
                      <a:pt x="22" y="46"/>
                    </a:lnTo>
                    <a:lnTo>
                      <a:pt x="16" y="48"/>
                    </a:lnTo>
                    <a:lnTo>
                      <a:pt x="16" y="48"/>
                    </a:lnTo>
                    <a:lnTo>
                      <a:pt x="14" y="48"/>
                    </a:lnTo>
                    <a:lnTo>
                      <a:pt x="12" y="48"/>
                    </a:lnTo>
                    <a:lnTo>
                      <a:pt x="10" y="44"/>
                    </a:lnTo>
                    <a:lnTo>
                      <a:pt x="10" y="44"/>
                    </a:lnTo>
                    <a:lnTo>
                      <a:pt x="10" y="40"/>
                    </a:lnTo>
                    <a:lnTo>
                      <a:pt x="10" y="36"/>
                    </a:lnTo>
                    <a:lnTo>
                      <a:pt x="10" y="36"/>
                    </a:lnTo>
                    <a:lnTo>
                      <a:pt x="8" y="36"/>
                    </a:lnTo>
                    <a:lnTo>
                      <a:pt x="8" y="34"/>
                    </a:lnTo>
                    <a:lnTo>
                      <a:pt x="8" y="34"/>
                    </a:lnTo>
                    <a:lnTo>
                      <a:pt x="8" y="24"/>
                    </a:lnTo>
                    <a:lnTo>
                      <a:pt x="8" y="24"/>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 name="Freeform 2755">
                <a:extLst>
                  <a:ext uri="{FF2B5EF4-FFF2-40B4-BE49-F238E27FC236}">
                    <a16:creationId xmlns:a16="http://schemas.microsoft.com/office/drawing/2014/main" id="{82375DCF-904A-C920-FA7F-B24AC84AB5BB}"/>
                  </a:ext>
                </a:extLst>
              </p:cNvPr>
              <p:cNvSpPr>
                <a:spLocks/>
              </p:cNvSpPr>
              <p:nvPr/>
            </p:nvSpPr>
            <p:spPr bwMode="auto">
              <a:xfrm>
                <a:off x="1932" y="1926"/>
                <a:ext cx="28" cy="52"/>
              </a:xfrm>
              <a:custGeom>
                <a:avLst/>
                <a:gdLst>
                  <a:gd name="T0" fmla="*/ 0 w 28"/>
                  <a:gd name="T1" fmla="*/ 12 h 52"/>
                  <a:gd name="T2" fmla="*/ 0 w 28"/>
                  <a:gd name="T3" fmla="*/ 12 h 52"/>
                  <a:gd name="T4" fmla="*/ 2 w 28"/>
                  <a:gd name="T5" fmla="*/ 12 h 52"/>
                  <a:gd name="T6" fmla="*/ 4 w 28"/>
                  <a:gd name="T7" fmla="*/ 10 h 52"/>
                  <a:gd name="T8" fmla="*/ 6 w 28"/>
                  <a:gd name="T9" fmla="*/ 8 h 52"/>
                  <a:gd name="T10" fmla="*/ 6 w 28"/>
                  <a:gd name="T11" fmla="*/ 8 h 52"/>
                  <a:gd name="T12" fmla="*/ 6 w 28"/>
                  <a:gd name="T13" fmla="*/ 4 h 52"/>
                  <a:gd name="T14" fmla="*/ 8 w 28"/>
                  <a:gd name="T15" fmla="*/ 2 h 52"/>
                  <a:gd name="T16" fmla="*/ 12 w 28"/>
                  <a:gd name="T17" fmla="*/ 0 h 52"/>
                  <a:gd name="T18" fmla="*/ 12 w 28"/>
                  <a:gd name="T19" fmla="*/ 0 h 52"/>
                  <a:gd name="T20" fmla="*/ 16 w 28"/>
                  <a:gd name="T21" fmla="*/ 0 h 52"/>
                  <a:gd name="T22" fmla="*/ 16 w 28"/>
                  <a:gd name="T23" fmla="*/ 0 h 52"/>
                  <a:gd name="T24" fmla="*/ 20 w 28"/>
                  <a:gd name="T25" fmla="*/ 2 h 52"/>
                  <a:gd name="T26" fmla="*/ 20 w 28"/>
                  <a:gd name="T27" fmla="*/ 2 h 52"/>
                  <a:gd name="T28" fmla="*/ 22 w 28"/>
                  <a:gd name="T29" fmla="*/ 6 h 52"/>
                  <a:gd name="T30" fmla="*/ 22 w 28"/>
                  <a:gd name="T31" fmla="*/ 6 h 52"/>
                  <a:gd name="T32" fmla="*/ 26 w 28"/>
                  <a:gd name="T33" fmla="*/ 8 h 52"/>
                  <a:gd name="T34" fmla="*/ 28 w 28"/>
                  <a:gd name="T35" fmla="*/ 14 h 52"/>
                  <a:gd name="T36" fmla="*/ 28 w 28"/>
                  <a:gd name="T37" fmla="*/ 14 h 52"/>
                  <a:gd name="T38" fmla="*/ 28 w 28"/>
                  <a:gd name="T39" fmla="*/ 16 h 52"/>
                  <a:gd name="T40" fmla="*/ 28 w 28"/>
                  <a:gd name="T41" fmla="*/ 16 h 52"/>
                  <a:gd name="T42" fmla="*/ 18 w 28"/>
                  <a:gd name="T43" fmla="*/ 16 h 52"/>
                  <a:gd name="T44" fmla="*/ 18 w 28"/>
                  <a:gd name="T45" fmla="*/ 16 h 52"/>
                  <a:gd name="T46" fmla="*/ 16 w 28"/>
                  <a:gd name="T47" fmla="*/ 16 h 52"/>
                  <a:gd name="T48" fmla="*/ 14 w 28"/>
                  <a:gd name="T49" fmla="*/ 16 h 52"/>
                  <a:gd name="T50" fmla="*/ 14 w 28"/>
                  <a:gd name="T51" fmla="*/ 20 h 52"/>
                  <a:gd name="T52" fmla="*/ 14 w 28"/>
                  <a:gd name="T53" fmla="*/ 20 h 52"/>
                  <a:gd name="T54" fmla="*/ 14 w 28"/>
                  <a:gd name="T55" fmla="*/ 28 h 52"/>
                  <a:gd name="T56" fmla="*/ 16 w 28"/>
                  <a:gd name="T57" fmla="*/ 32 h 52"/>
                  <a:gd name="T58" fmla="*/ 16 w 28"/>
                  <a:gd name="T59" fmla="*/ 32 h 52"/>
                  <a:gd name="T60" fmla="*/ 20 w 28"/>
                  <a:gd name="T61" fmla="*/ 38 h 52"/>
                  <a:gd name="T62" fmla="*/ 22 w 28"/>
                  <a:gd name="T63" fmla="*/ 40 h 52"/>
                  <a:gd name="T64" fmla="*/ 22 w 28"/>
                  <a:gd name="T65" fmla="*/ 46 h 52"/>
                  <a:gd name="T66" fmla="*/ 22 w 28"/>
                  <a:gd name="T67" fmla="*/ 46 h 52"/>
                  <a:gd name="T68" fmla="*/ 24 w 28"/>
                  <a:gd name="T69" fmla="*/ 50 h 52"/>
                  <a:gd name="T70" fmla="*/ 22 w 28"/>
                  <a:gd name="T71" fmla="*/ 52 h 52"/>
                  <a:gd name="T72" fmla="*/ 20 w 28"/>
                  <a:gd name="T73" fmla="*/ 52 h 52"/>
                  <a:gd name="T74" fmla="*/ 20 w 28"/>
                  <a:gd name="T75" fmla="*/ 52 h 52"/>
                  <a:gd name="T76" fmla="*/ 10 w 28"/>
                  <a:gd name="T77" fmla="*/ 30 h 52"/>
                  <a:gd name="T78" fmla="*/ 6 w 28"/>
                  <a:gd name="T79" fmla="*/ 20 h 52"/>
                  <a:gd name="T80" fmla="*/ 0 w 28"/>
                  <a:gd name="T81" fmla="*/ 12 h 52"/>
                  <a:gd name="T82" fmla="*/ 0 w 28"/>
                  <a:gd name="T83"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2">
                    <a:moveTo>
                      <a:pt x="0" y="12"/>
                    </a:moveTo>
                    <a:lnTo>
                      <a:pt x="0" y="12"/>
                    </a:lnTo>
                    <a:lnTo>
                      <a:pt x="2" y="12"/>
                    </a:lnTo>
                    <a:lnTo>
                      <a:pt x="4" y="10"/>
                    </a:lnTo>
                    <a:lnTo>
                      <a:pt x="6" y="8"/>
                    </a:lnTo>
                    <a:lnTo>
                      <a:pt x="6" y="8"/>
                    </a:lnTo>
                    <a:lnTo>
                      <a:pt x="6" y="4"/>
                    </a:lnTo>
                    <a:lnTo>
                      <a:pt x="8" y="2"/>
                    </a:lnTo>
                    <a:lnTo>
                      <a:pt x="12" y="0"/>
                    </a:lnTo>
                    <a:lnTo>
                      <a:pt x="12" y="0"/>
                    </a:lnTo>
                    <a:lnTo>
                      <a:pt x="16" y="0"/>
                    </a:lnTo>
                    <a:lnTo>
                      <a:pt x="16" y="0"/>
                    </a:lnTo>
                    <a:lnTo>
                      <a:pt x="20" y="2"/>
                    </a:lnTo>
                    <a:lnTo>
                      <a:pt x="20" y="2"/>
                    </a:lnTo>
                    <a:lnTo>
                      <a:pt x="22" y="6"/>
                    </a:lnTo>
                    <a:lnTo>
                      <a:pt x="22" y="6"/>
                    </a:lnTo>
                    <a:lnTo>
                      <a:pt x="26" y="8"/>
                    </a:lnTo>
                    <a:lnTo>
                      <a:pt x="28" y="14"/>
                    </a:lnTo>
                    <a:lnTo>
                      <a:pt x="28" y="14"/>
                    </a:lnTo>
                    <a:lnTo>
                      <a:pt x="28" y="16"/>
                    </a:lnTo>
                    <a:lnTo>
                      <a:pt x="28" y="16"/>
                    </a:lnTo>
                    <a:lnTo>
                      <a:pt x="18" y="16"/>
                    </a:lnTo>
                    <a:lnTo>
                      <a:pt x="18" y="16"/>
                    </a:lnTo>
                    <a:lnTo>
                      <a:pt x="16" y="16"/>
                    </a:lnTo>
                    <a:lnTo>
                      <a:pt x="14" y="16"/>
                    </a:lnTo>
                    <a:lnTo>
                      <a:pt x="14" y="20"/>
                    </a:lnTo>
                    <a:lnTo>
                      <a:pt x="14" y="20"/>
                    </a:lnTo>
                    <a:lnTo>
                      <a:pt x="14" y="28"/>
                    </a:lnTo>
                    <a:lnTo>
                      <a:pt x="16" y="32"/>
                    </a:lnTo>
                    <a:lnTo>
                      <a:pt x="16" y="32"/>
                    </a:lnTo>
                    <a:lnTo>
                      <a:pt x="20" y="38"/>
                    </a:lnTo>
                    <a:lnTo>
                      <a:pt x="22" y="40"/>
                    </a:lnTo>
                    <a:lnTo>
                      <a:pt x="22" y="46"/>
                    </a:lnTo>
                    <a:lnTo>
                      <a:pt x="22" y="46"/>
                    </a:lnTo>
                    <a:lnTo>
                      <a:pt x="24" y="50"/>
                    </a:lnTo>
                    <a:lnTo>
                      <a:pt x="22" y="52"/>
                    </a:lnTo>
                    <a:lnTo>
                      <a:pt x="20" y="52"/>
                    </a:lnTo>
                    <a:lnTo>
                      <a:pt x="20" y="52"/>
                    </a:lnTo>
                    <a:lnTo>
                      <a:pt x="10" y="30"/>
                    </a:lnTo>
                    <a:lnTo>
                      <a:pt x="6" y="2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 name="Freeform 2756">
                <a:extLst>
                  <a:ext uri="{FF2B5EF4-FFF2-40B4-BE49-F238E27FC236}">
                    <a16:creationId xmlns:a16="http://schemas.microsoft.com/office/drawing/2014/main" id="{0F0F077A-F5B8-A488-185E-B73AF4D03C58}"/>
                  </a:ext>
                </a:extLst>
              </p:cNvPr>
              <p:cNvSpPr>
                <a:spLocks/>
              </p:cNvSpPr>
              <p:nvPr/>
            </p:nvSpPr>
            <p:spPr bwMode="auto">
              <a:xfrm>
                <a:off x="1960" y="1922"/>
                <a:ext cx="12" cy="24"/>
              </a:xfrm>
              <a:custGeom>
                <a:avLst/>
                <a:gdLst>
                  <a:gd name="T0" fmla="*/ 12 w 12"/>
                  <a:gd name="T1" fmla="*/ 8 h 24"/>
                  <a:gd name="T2" fmla="*/ 12 w 12"/>
                  <a:gd name="T3" fmla="*/ 8 h 24"/>
                  <a:gd name="T4" fmla="*/ 8 w 12"/>
                  <a:gd name="T5" fmla="*/ 12 h 24"/>
                  <a:gd name="T6" fmla="*/ 6 w 12"/>
                  <a:gd name="T7" fmla="*/ 14 h 24"/>
                  <a:gd name="T8" fmla="*/ 6 w 12"/>
                  <a:gd name="T9" fmla="*/ 20 h 24"/>
                  <a:gd name="T10" fmla="*/ 6 w 12"/>
                  <a:gd name="T11" fmla="*/ 20 h 24"/>
                  <a:gd name="T12" fmla="*/ 4 w 12"/>
                  <a:gd name="T13" fmla="*/ 24 h 24"/>
                  <a:gd name="T14" fmla="*/ 2 w 12"/>
                  <a:gd name="T15" fmla="*/ 24 h 24"/>
                  <a:gd name="T16" fmla="*/ 0 w 12"/>
                  <a:gd name="T17" fmla="*/ 20 h 24"/>
                  <a:gd name="T18" fmla="*/ 0 w 12"/>
                  <a:gd name="T19" fmla="*/ 20 h 24"/>
                  <a:gd name="T20" fmla="*/ 0 w 12"/>
                  <a:gd name="T21" fmla="*/ 20 h 24"/>
                  <a:gd name="T22" fmla="*/ 0 w 12"/>
                  <a:gd name="T23" fmla="*/ 8 h 24"/>
                  <a:gd name="T24" fmla="*/ 2 w 12"/>
                  <a:gd name="T25" fmla="*/ 4 h 24"/>
                  <a:gd name="T26" fmla="*/ 6 w 12"/>
                  <a:gd name="T27" fmla="*/ 2 h 24"/>
                  <a:gd name="T28" fmla="*/ 6 w 12"/>
                  <a:gd name="T29" fmla="*/ 2 h 24"/>
                  <a:gd name="T30" fmla="*/ 10 w 12"/>
                  <a:gd name="T31" fmla="*/ 0 h 24"/>
                  <a:gd name="T32" fmla="*/ 12 w 12"/>
                  <a:gd name="T33" fmla="*/ 2 h 24"/>
                  <a:gd name="T34" fmla="*/ 12 w 12"/>
                  <a:gd name="T35" fmla="*/ 8 h 24"/>
                  <a:gd name="T36" fmla="*/ 12 w 12"/>
                  <a:gd name="T3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4">
                    <a:moveTo>
                      <a:pt x="12" y="8"/>
                    </a:moveTo>
                    <a:lnTo>
                      <a:pt x="12" y="8"/>
                    </a:lnTo>
                    <a:lnTo>
                      <a:pt x="8" y="12"/>
                    </a:lnTo>
                    <a:lnTo>
                      <a:pt x="6" y="14"/>
                    </a:lnTo>
                    <a:lnTo>
                      <a:pt x="6" y="20"/>
                    </a:lnTo>
                    <a:lnTo>
                      <a:pt x="6" y="20"/>
                    </a:lnTo>
                    <a:lnTo>
                      <a:pt x="4" y="24"/>
                    </a:lnTo>
                    <a:lnTo>
                      <a:pt x="2" y="24"/>
                    </a:lnTo>
                    <a:lnTo>
                      <a:pt x="0" y="20"/>
                    </a:lnTo>
                    <a:lnTo>
                      <a:pt x="0" y="20"/>
                    </a:lnTo>
                    <a:lnTo>
                      <a:pt x="0" y="20"/>
                    </a:lnTo>
                    <a:lnTo>
                      <a:pt x="0" y="8"/>
                    </a:lnTo>
                    <a:lnTo>
                      <a:pt x="2" y="4"/>
                    </a:lnTo>
                    <a:lnTo>
                      <a:pt x="6" y="2"/>
                    </a:lnTo>
                    <a:lnTo>
                      <a:pt x="6" y="2"/>
                    </a:lnTo>
                    <a:lnTo>
                      <a:pt x="10" y="0"/>
                    </a:lnTo>
                    <a:lnTo>
                      <a:pt x="12"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 name="Freeform 2757">
                <a:extLst>
                  <a:ext uri="{FF2B5EF4-FFF2-40B4-BE49-F238E27FC236}">
                    <a16:creationId xmlns:a16="http://schemas.microsoft.com/office/drawing/2014/main" id="{067A1CBD-BDE0-3CEB-A887-3BF4630A3112}"/>
                  </a:ext>
                </a:extLst>
              </p:cNvPr>
              <p:cNvSpPr>
                <a:spLocks/>
              </p:cNvSpPr>
              <p:nvPr/>
            </p:nvSpPr>
            <p:spPr bwMode="auto">
              <a:xfrm>
                <a:off x="2028" y="1896"/>
                <a:ext cx="36" cy="40"/>
              </a:xfrm>
              <a:custGeom>
                <a:avLst/>
                <a:gdLst>
                  <a:gd name="T0" fmla="*/ 22 w 36"/>
                  <a:gd name="T1" fmla="*/ 2 h 40"/>
                  <a:gd name="T2" fmla="*/ 22 w 36"/>
                  <a:gd name="T3" fmla="*/ 2 h 40"/>
                  <a:gd name="T4" fmla="*/ 26 w 36"/>
                  <a:gd name="T5" fmla="*/ 0 h 40"/>
                  <a:gd name="T6" fmla="*/ 30 w 36"/>
                  <a:gd name="T7" fmla="*/ 0 h 40"/>
                  <a:gd name="T8" fmla="*/ 32 w 36"/>
                  <a:gd name="T9" fmla="*/ 4 h 40"/>
                  <a:gd name="T10" fmla="*/ 36 w 36"/>
                  <a:gd name="T11" fmla="*/ 10 h 40"/>
                  <a:gd name="T12" fmla="*/ 36 w 36"/>
                  <a:gd name="T13" fmla="*/ 10 h 40"/>
                  <a:gd name="T14" fmla="*/ 36 w 36"/>
                  <a:gd name="T15" fmla="*/ 22 h 40"/>
                  <a:gd name="T16" fmla="*/ 36 w 36"/>
                  <a:gd name="T17" fmla="*/ 26 h 40"/>
                  <a:gd name="T18" fmla="*/ 32 w 36"/>
                  <a:gd name="T19" fmla="*/ 30 h 40"/>
                  <a:gd name="T20" fmla="*/ 32 w 36"/>
                  <a:gd name="T21" fmla="*/ 30 h 40"/>
                  <a:gd name="T22" fmla="*/ 30 w 36"/>
                  <a:gd name="T23" fmla="*/ 34 h 40"/>
                  <a:gd name="T24" fmla="*/ 28 w 36"/>
                  <a:gd name="T25" fmla="*/ 38 h 40"/>
                  <a:gd name="T26" fmla="*/ 26 w 36"/>
                  <a:gd name="T27" fmla="*/ 40 h 40"/>
                  <a:gd name="T28" fmla="*/ 24 w 36"/>
                  <a:gd name="T29" fmla="*/ 40 h 40"/>
                  <a:gd name="T30" fmla="*/ 22 w 36"/>
                  <a:gd name="T31" fmla="*/ 38 h 40"/>
                  <a:gd name="T32" fmla="*/ 22 w 36"/>
                  <a:gd name="T33" fmla="*/ 38 h 40"/>
                  <a:gd name="T34" fmla="*/ 22 w 36"/>
                  <a:gd name="T35" fmla="*/ 34 h 40"/>
                  <a:gd name="T36" fmla="*/ 22 w 36"/>
                  <a:gd name="T37" fmla="*/ 34 h 40"/>
                  <a:gd name="T38" fmla="*/ 18 w 36"/>
                  <a:gd name="T39" fmla="*/ 28 h 40"/>
                  <a:gd name="T40" fmla="*/ 16 w 36"/>
                  <a:gd name="T41" fmla="*/ 28 h 40"/>
                  <a:gd name="T42" fmla="*/ 14 w 36"/>
                  <a:gd name="T43" fmla="*/ 30 h 40"/>
                  <a:gd name="T44" fmla="*/ 14 w 36"/>
                  <a:gd name="T45" fmla="*/ 30 h 40"/>
                  <a:gd name="T46" fmla="*/ 10 w 36"/>
                  <a:gd name="T47" fmla="*/ 32 h 40"/>
                  <a:gd name="T48" fmla="*/ 6 w 36"/>
                  <a:gd name="T49" fmla="*/ 32 h 40"/>
                  <a:gd name="T50" fmla="*/ 4 w 36"/>
                  <a:gd name="T51" fmla="*/ 30 h 40"/>
                  <a:gd name="T52" fmla="*/ 0 w 36"/>
                  <a:gd name="T53" fmla="*/ 28 h 40"/>
                  <a:gd name="T54" fmla="*/ 0 w 36"/>
                  <a:gd name="T55" fmla="*/ 28 h 40"/>
                  <a:gd name="T56" fmla="*/ 0 w 36"/>
                  <a:gd name="T57" fmla="*/ 26 h 40"/>
                  <a:gd name="T58" fmla="*/ 0 w 36"/>
                  <a:gd name="T59" fmla="*/ 26 h 40"/>
                  <a:gd name="T60" fmla="*/ 2 w 36"/>
                  <a:gd name="T61" fmla="*/ 22 h 40"/>
                  <a:gd name="T62" fmla="*/ 2 w 36"/>
                  <a:gd name="T63" fmla="*/ 22 h 40"/>
                  <a:gd name="T64" fmla="*/ 4 w 36"/>
                  <a:gd name="T65" fmla="*/ 20 h 40"/>
                  <a:gd name="T66" fmla="*/ 8 w 36"/>
                  <a:gd name="T67" fmla="*/ 20 h 40"/>
                  <a:gd name="T68" fmla="*/ 8 w 36"/>
                  <a:gd name="T69" fmla="*/ 20 h 40"/>
                  <a:gd name="T70" fmla="*/ 10 w 36"/>
                  <a:gd name="T71" fmla="*/ 20 h 40"/>
                  <a:gd name="T72" fmla="*/ 10 w 36"/>
                  <a:gd name="T73" fmla="*/ 16 h 40"/>
                  <a:gd name="T74" fmla="*/ 10 w 36"/>
                  <a:gd name="T75" fmla="*/ 16 h 40"/>
                  <a:gd name="T76" fmla="*/ 12 w 36"/>
                  <a:gd name="T77" fmla="*/ 12 h 40"/>
                  <a:gd name="T78" fmla="*/ 12 w 36"/>
                  <a:gd name="T79" fmla="*/ 12 h 40"/>
                  <a:gd name="T80" fmla="*/ 22 w 36"/>
                  <a:gd name="T81" fmla="*/ 8 h 40"/>
                  <a:gd name="T82" fmla="*/ 22 w 36"/>
                  <a:gd name="T83" fmla="*/ 8 h 40"/>
                  <a:gd name="T84" fmla="*/ 24 w 36"/>
                  <a:gd name="T85" fmla="*/ 6 h 40"/>
                  <a:gd name="T86" fmla="*/ 22 w 36"/>
                  <a:gd name="T87" fmla="*/ 2 h 40"/>
                  <a:gd name="T88" fmla="*/ 22 w 36"/>
                  <a:gd name="T8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40">
                    <a:moveTo>
                      <a:pt x="22" y="2"/>
                    </a:moveTo>
                    <a:lnTo>
                      <a:pt x="22" y="2"/>
                    </a:lnTo>
                    <a:lnTo>
                      <a:pt x="26" y="0"/>
                    </a:lnTo>
                    <a:lnTo>
                      <a:pt x="30" y="0"/>
                    </a:lnTo>
                    <a:lnTo>
                      <a:pt x="32" y="4"/>
                    </a:lnTo>
                    <a:lnTo>
                      <a:pt x="36" y="10"/>
                    </a:lnTo>
                    <a:lnTo>
                      <a:pt x="36" y="10"/>
                    </a:lnTo>
                    <a:lnTo>
                      <a:pt x="36" y="22"/>
                    </a:lnTo>
                    <a:lnTo>
                      <a:pt x="36" y="26"/>
                    </a:lnTo>
                    <a:lnTo>
                      <a:pt x="32" y="30"/>
                    </a:lnTo>
                    <a:lnTo>
                      <a:pt x="32" y="30"/>
                    </a:lnTo>
                    <a:lnTo>
                      <a:pt x="30" y="34"/>
                    </a:lnTo>
                    <a:lnTo>
                      <a:pt x="28" y="38"/>
                    </a:lnTo>
                    <a:lnTo>
                      <a:pt x="26" y="40"/>
                    </a:lnTo>
                    <a:lnTo>
                      <a:pt x="24" y="40"/>
                    </a:lnTo>
                    <a:lnTo>
                      <a:pt x="22" y="38"/>
                    </a:lnTo>
                    <a:lnTo>
                      <a:pt x="22" y="38"/>
                    </a:lnTo>
                    <a:lnTo>
                      <a:pt x="22" y="34"/>
                    </a:lnTo>
                    <a:lnTo>
                      <a:pt x="22" y="34"/>
                    </a:lnTo>
                    <a:lnTo>
                      <a:pt x="18" y="28"/>
                    </a:lnTo>
                    <a:lnTo>
                      <a:pt x="16" y="28"/>
                    </a:lnTo>
                    <a:lnTo>
                      <a:pt x="14" y="30"/>
                    </a:lnTo>
                    <a:lnTo>
                      <a:pt x="14" y="30"/>
                    </a:lnTo>
                    <a:lnTo>
                      <a:pt x="10" y="32"/>
                    </a:lnTo>
                    <a:lnTo>
                      <a:pt x="6" y="32"/>
                    </a:lnTo>
                    <a:lnTo>
                      <a:pt x="4" y="30"/>
                    </a:lnTo>
                    <a:lnTo>
                      <a:pt x="0" y="28"/>
                    </a:lnTo>
                    <a:lnTo>
                      <a:pt x="0" y="28"/>
                    </a:lnTo>
                    <a:lnTo>
                      <a:pt x="0" y="26"/>
                    </a:lnTo>
                    <a:lnTo>
                      <a:pt x="0" y="26"/>
                    </a:lnTo>
                    <a:lnTo>
                      <a:pt x="2" y="22"/>
                    </a:lnTo>
                    <a:lnTo>
                      <a:pt x="2" y="22"/>
                    </a:lnTo>
                    <a:lnTo>
                      <a:pt x="4" y="20"/>
                    </a:lnTo>
                    <a:lnTo>
                      <a:pt x="8" y="20"/>
                    </a:lnTo>
                    <a:lnTo>
                      <a:pt x="8" y="20"/>
                    </a:lnTo>
                    <a:lnTo>
                      <a:pt x="10" y="20"/>
                    </a:lnTo>
                    <a:lnTo>
                      <a:pt x="10" y="16"/>
                    </a:lnTo>
                    <a:lnTo>
                      <a:pt x="10" y="16"/>
                    </a:lnTo>
                    <a:lnTo>
                      <a:pt x="12" y="12"/>
                    </a:lnTo>
                    <a:lnTo>
                      <a:pt x="12" y="12"/>
                    </a:lnTo>
                    <a:lnTo>
                      <a:pt x="22" y="8"/>
                    </a:lnTo>
                    <a:lnTo>
                      <a:pt x="22" y="8"/>
                    </a:lnTo>
                    <a:lnTo>
                      <a:pt x="24" y="6"/>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5" name="Freeform 2758">
                <a:extLst>
                  <a:ext uri="{FF2B5EF4-FFF2-40B4-BE49-F238E27FC236}">
                    <a16:creationId xmlns:a16="http://schemas.microsoft.com/office/drawing/2014/main" id="{BF9E72A2-F638-74D6-CF23-205E387227AD}"/>
                  </a:ext>
                </a:extLst>
              </p:cNvPr>
              <p:cNvSpPr>
                <a:spLocks/>
              </p:cNvSpPr>
              <p:nvPr/>
            </p:nvSpPr>
            <p:spPr bwMode="auto">
              <a:xfrm>
                <a:off x="2050" y="1926"/>
                <a:ext cx="10" cy="12"/>
              </a:xfrm>
              <a:custGeom>
                <a:avLst/>
                <a:gdLst>
                  <a:gd name="T0" fmla="*/ 0 w 10"/>
                  <a:gd name="T1" fmla="*/ 8 h 12"/>
                  <a:gd name="T2" fmla="*/ 0 w 10"/>
                  <a:gd name="T3" fmla="*/ 8 h 12"/>
                  <a:gd name="T4" fmla="*/ 2 w 10"/>
                  <a:gd name="T5" fmla="*/ 8 h 12"/>
                  <a:gd name="T6" fmla="*/ 4 w 10"/>
                  <a:gd name="T7" fmla="*/ 8 h 12"/>
                  <a:gd name="T8" fmla="*/ 6 w 10"/>
                  <a:gd name="T9" fmla="*/ 6 h 12"/>
                  <a:gd name="T10" fmla="*/ 8 w 10"/>
                  <a:gd name="T11" fmla="*/ 2 h 12"/>
                  <a:gd name="T12" fmla="*/ 10 w 10"/>
                  <a:gd name="T13" fmla="*/ 0 h 12"/>
                  <a:gd name="T14" fmla="*/ 10 w 10"/>
                  <a:gd name="T15" fmla="*/ 0 h 12"/>
                  <a:gd name="T16" fmla="*/ 10 w 10"/>
                  <a:gd name="T17" fmla="*/ 4 h 12"/>
                  <a:gd name="T18" fmla="*/ 10 w 10"/>
                  <a:gd name="T19" fmla="*/ 4 h 12"/>
                  <a:gd name="T20" fmla="*/ 8 w 10"/>
                  <a:gd name="T21" fmla="*/ 6 h 12"/>
                  <a:gd name="T22" fmla="*/ 8 w 10"/>
                  <a:gd name="T23" fmla="*/ 12 h 12"/>
                  <a:gd name="T24" fmla="*/ 8 w 10"/>
                  <a:gd name="T25" fmla="*/ 12 h 12"/>
                  <a:gd name="T26" fmla="*/ 4 w 10"/>
                  <a:gd name="T27" fmla="*/ 12 h 12"/>
                  <a:gd name="T28" fmla="*/ 2 w 10"/>
                  <a:gd name="T29" fmla="*/ 12 h 12"/>
                  <a:gd name="T30" fmla="*/ 0 w 10"/>
                  <a:gd name="T31" fmla="*/ 8 h 12"/>
                  <a:gd name="T32" fmla="*/ 0 w 10"/>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0" y="8"/>
                    </a:moveTo>
                    <a:lnTo>
                      <a:pt x="0" y="8"/>
                    </a:lnTo>
                    <a:lnTo>
                      <a:pt x="2" y="8"/>
                    </a:lnTo>
                    <a:lnTo>
                      <a:pt x="4" y="8"/>
                    </a:lnTo>
                    <a:lnTo>
                      <a:pt x="6" y="6"/>
                    </a:lnTo>
                    <a:lnTo>
                      <a:pt x="8" y="2"/>
                    </a:lnTo>
                    <a:lnTo>
                      <a:pt x="10" y="0"/>
                    </a:lnTo>
                    <a:lnTo>
                      <a:pt x="10" y="0"/>
                    </a:lnTo>
                    <a:lnTo>
                      <a:pt x="10" y="4"/>
                    </a:lnTo>
                    <a:lnTo>
                      <a:pt x="10" y="4"/>
                    </a:lnTo>
                    <a:lnTo>
                      <a:pt x="8" y="6"/>
                    </a:lnTo>
                    <a:lnTo>
                      <a:pt x="8" y="12"/>
                    </a:lnTo>
                    <a:lnTo>
                      <a:pt x="8" y="12"/>
                    </a:lnTo>
                    <a:lnTo>
                      <a:pt x="4" y="12"/>
                    </a:lnTo>
                    <a:lnTo>
                      <a:pt x="2"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6" name="Freeform 2759">
                <a:extLst>
                  <a:ext uri="{FF2B5EF4-FFF2-40B4-BE49-F238E27FC236}">
                    <a16:creationId xmlns:a16="http://schemas.microsoft.com/office/drawing/2014/main" id="{EC172CC9-A7B6-E920-CB82-C94B10407395}"/>
                  </a:ext>
                </a:extLst>
              </p:cNvPr>
              <p:cNvSpPr>
                <a:spLocks/>
              </p:cNvSpPr>
              <p:nvPr/>
            </p:nvSpPr>
            <p:spPr bwMode="auto">
              <a:xfrm>
                <a:off x="1954" y="1890"/>
                <a:ext cx="40" cy="52"/>
              </a:xfrm>
              <a:custGeom>
                <a:avLst/>
                <a:gdLst>
                  <a:gd name="T0" fmla="*/ 18 w 40"/>
                  <a:gd name="T1" fmla="*/ 40 h 52"/>
                  <a:gd name="T2" fmla="*/ 18 w 40"/>
                  <a:gd name="T3" fmla="*/ 40 h 52"/>
                  <a:gd name="T4" fmla="*/ 14 w 40"/>
                  <a:gd name="T5" fmla="*/ 38 h 52"/>
                  <a:gd name="T6" fmla="*/ 10 w 40"/>
                  <a:gd name="T7" fmla="*/ 38 h 52"/>
                  <a:gd name="T8" fmla="*/ 8 w 40"/>
                  <a:gd name="T9" fmla="*/ 44 h 52"/>
                  <a:gd name="T10" fmla="*/ 6 w 40"/>
                  <a:gd name="T11" fmla="*/ 52 h 52"/>
                  <a:gd name="T12" fmla="*/ 6 w 40"/>
                  <a:gd name="T13" fmla="*/ 52 h 52"/>
                  <a:gd name="T14" fmla="*/ 0 w 40"/>
                  <a:gd name="T15" fmla="*/ 44 h 52"/>
                  <a:gd name="T16" fmla="*/ 0 w 40"/>
                  <a:gd name="T17" fmla="*/ 44 h 52"/>
                  <a:gd name="T18" fmla="*/ 4 w 40"/>
                  <a:gd name="T19" fmla="*/ 32 h 52"/>
                  <a:gd name="T20" fmla="*/ 8 w 40"/>
                  <a:gd name="T21" fmla="*/ 18 h 52"/>
                  <a:gd name="T22" fmla="*/ 8 w 40"/>
                  <a:gd name="T23" fmla="*/ 18 h 52"/>
                  <a:gd name="T24" fmla="*/ 10 w 40"/>
                  <a:gd name="T25" fmla="*/ 14 h 52"/>
                  <a:gd name="T26" fmla="*/ 12 w 40"/>
                  <a:gd name="T27" fmla="*/ 10 h 52"/>
                  <a:gd name="T28" fmla="*/ 12 w 40"/>
                  <a:gd name="T29" fmla="*/ 10 h 52"/>
                  <a:gd name="T30" fmla="*/ 14 w 40"/>
                  <a:gd name="T31" fmla="*/ 6 h 52"/>
                  <a:gd name="T32" fmla="*/ 18 w 40"/>
                  <a:gd name="T33" fmla="*/ 4 h 52"/>
                  <a:gd name="T34" fmla="*/ 24 w 40"/>
                  <a:gd name="T35" fmla="*/ 6 h 52"/>
                  <a:gd name="T36" fmla="*/ 24 w 40"/>
                  <a:gd name="T37" fmla="*/ 6 h 52"/>
                  <a:gd name="T38" fmla="*/ 26 w 40"/>
                  <a:gd name="T39" fmla="*/ 6 h 52"/>
                  <a:gd name="T40" fmla="*/ 28 w 40"/>
                  <a:gd name="T41" fmla="*/ 0 h 52"/>
                  <a:gd name="T42" fmla="*/ 28 w 40"/>
                  <a:gd name="T43" fmla="*/ 0 h 52"/>
                  <a:gd name="T44" fmla="*/ 30 w 40"/>
                  <a:gd name="T45" fmla="*/ 0 h 52"/>
                  <a:gd name="T46" fmla="*/ 30 w 40"/>
                  <a:gd name="T47" fmla="*/ 2 h 52"/>
                  <a:gd name="T48" fmla="*/ 32 w 40"/>
                  <a:gd name="T49" fmla="*/ 6 h 52"/>
                  <a:gd name="T50" fmla="*/ 34 w 40"/>
                  <a:gd name="T51" fmla="*/ 8 h 52"/>
                  <a:gd name="T52" fmla="*/ 34 w 40"/>
                  <a:gd name="T53" fmla="*/ 8 h 52"/>
                  <a:gd name="T54" fmla="*/ 40 w 40"/>
                  <a:gd name="T55" fmla="*/ 14 h 52"/>
                  <a:gd name="T56" fmla="*/ 40 w 40"/>
                  <a:gd name="T57" fmla="*/ 14 h 52"/>
                  <a:gd name="T58" fmla="*/ 38 w 40"/>
                  <a:gd name="T59" fmla="*/ 24 h 52"/>
                  <a:gd name="T60" fmla="*/ 38 w 40"/>
                  <a:gd name="T61" fmla="*/ 24 h 52"/>
                  <a:gd name="T62" fmla="*/ 36 w 40"/>
                  <a:gd name="T63" fmla="*/ 30 h 52"/>
                  <a:gd name="T64" fmla="*/ 34 w 40"/>
                  <a:gd name="T65" fmla="*/ 32 h 52"/>
                  <a:gd name="T66" fmla="*/ 32 w 40"/>
                  <a:gd name="T67" fmla="*/ 30 h 52"/>
                  <a:gd name="T68" fmla="*/ 30 w 40"/>
                  <a:gd name="T69" fmla="*/ 22 h 52"/>
                  <a:gd name="T70" fmla="*/ 30 w 40"/>
                  <a:gd name="T71" fmla="*/ 22 h 52"/>
                  <a:gd name="T72" fmla="*/ 28 w 40"/>
                  <a:gd name="T73" fmla="*/ 18 h 52"/>
                  <a:gd name="T74" fmla="*/ 28 w 40"/>
                  <a:gd name="T75" fmla="*/ 18 h 52"/>
                  <a:gd name="T76" fmla="*/ 26 w 40"/>
                  <a:gd name="T77" fmla="*/ 18 h 52"/>
                  <a:gd name="T78" fmla="*/ 24 w 40"/>
                  <a:gd name="T79" fmla="*/ 20 h 52"/>
                  <a:gd name="T80" fmla="*/ 22 w 40"/>
                  <a:gd name="T81" fmla="*/ 22 h 52"/>
                  <a:gd name="T82" fmla="*/ 22 w 40"/>
                  <a:gd name="T83" fmla="*/ 22 h 52"/>
                  <a:gd name="T84" fmla="*/ 22 w 40"/>
                  <a:gd name="T85" fmla="*/ 22 h 52"/>
                  <a:gd name="T86" fmla="*/ 20 w 40"/>
                  <a:gd name="T87" fmla="*/ 18 h 52"/>
                  <a:gd name="T88" fmla="*/ 18 w 40"/>
                  <a:gd name="T89" fmla="*/ 16 h 52"/>
                  <a:gd name="T90" fmla="*/ 18 w 40"/>
                  <a:gd name="T91" fmla="*/ 16 h 52"/>
                  <a:gd name="T92" fmla="*/ 20 w 40"/>
                  <a:gd name="T93" fmla="*/ 20 h 52"/>
                  <a:gd name="T94" fmla="*/ 22 w 40"/>
                  <a:gd name="T95" fmla="*/ 22 h 52"/>
                  <a:gd name="T96" fmla="*/ 22 w 40"/>
                  <a:gd name="T97" fmla="*/ 22 h 52"/>
                  <a:gd name="T98" fmla="*/ 22 w 40"/>
                  <a:gd name="T99" fmla="*/ 26 h 52"/>
                  <a:gd name="T100" fmla="*/ 24 w 40"/>
                  <a:gd name="T101" fmla="*/ 30 h 52"/>
                  <a:gd name="T102" fmla="*/ 30 w 40"/>
                  <a:gd name="T103" fmla="*/ 32 h 52"/>
                  <a:gd name="T104" fmla="*/ 30 w 40"/>
                  <a:gd name="T105" fmla="*/ 32 h 52"/>
                  <a:gd name="T106" fmla="*/ 34 w 40"/>
                  <a:gd name="T107" fmla="*/ 32 h 52"/>
                  <a:gd name="T108" fmla="*/ 36 w 40"/>
                  <a:gd name="T109" fmla="*/ 34 h 52"/>
                  <a:gd name="T110" fmla="*/ 36 w 40"/>
                  <a:gd name="T111" fmla="*/ 40 h 52"/>
                  <a:gd name="T112" fmla="*/ 36 w 40"/>
                  <a:gd name="T113" fmla="*/ 40 h 52"/>
                  <a:gd name="T114" fmla="*/ 18 w 40"/>
                  <a:gd name="T115" fmla="*/ 40 h 52"/>
                  <a:gd name="T116" fmla="*/ 18 w 40"/>
                  <a:gd name="T11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52">
                    <a:moveTo>
                      <a:pt x="18" y="40"/>
                    </a:moveTo>
                    <a:lnTo>
                      <a:pt x="18" y="40"/>
                    </a:lnTo>
                    <a:lnTo>
                      <a:pt x="14" y="38"/>
                    </a:lnTo>
                    <a:lnTo>
                      <a:pt x="10" y="38"/>
                    </a:lnTo>
                    <a:lnTo>
                      <a:pt x="8" y="44"/>
                    </a:lnTo>
                    <a:lnTo>
                      <a:pt x="6" y="52"/>
                    </a:lnTo>
                    <a:lnTo>
                      <a:pt x="6" y="52"/>
                    </a:lnTo>
                    <a:lnTo>
                      <a:pt x="0" y="44"/>
                    </a:lnTo>
                    <a:lnTo>
                      <a:pt x="0" y="44"/>
                    </a:lnTo>
                    <a:lnTo>
                      <a:pt x="4" y="32"/>
                    </a:lnTo>
                    <a:lnTo>
                      <a:pt x="8" y="18"/>
                    </a:lnTo>
                    <a:lnTo>
                      <a:pt x="8" y="18"/>
                    </a:lnTo>
                    <a:lnTo>
                      <a:pt x="10" y="14"/>
                    </a:lnTo>
                    <a:lnTo>
                      <a:pt x="12" y="10"/>
                    </a:lnTo>
                    <a:lnTo>
                      <a:pt x="12" y="10"/>
                    </a:lnTo>
                    <a:lnTo>
                      <a:pt x="14" y="6"/>
                    </a:lnTo>
                    <a:lnTo>
                      <a:pt x="18" y="4"/>
                    </a:lnTo>
                    <a:lnTo>
                      <a:pt x="24" y="6"/>
                    </a:lnTo>
                    <a:lnTo>
                      <a:pt x="24" y="6"/>
                    </a:lnTo>
                    <a:lnTo>
                      <a:pt x="26" y="6"/>
                    </a:lnTo>
                    <a:lnTo>
                      <a:pt x="28" y="0"/>
                    </a:lnTo>
                    <a:lnTo>
                      <a:pt x="28" y="0"/>
                    </a:lnTo>
                    <a:lnTo>
                      <a:pt x="30" y="0"/>
                    </a:lnTo>
                    <a:lnTo>
                      <a:pt x="30" y="2"/>
                    </a:lnTo>
                    <a:lnTo>
                      <a:pt x="32" y="6"/>
                    </a:lnTo>
                    <a:lnTo>
                      <a:pt x="34" y="8"/>
                    </a:lnTo>
                    <a:lnTo>
                      <a:pt x="34" y="8"/>
                    </a:lnTo>
                    <a:lnTo>
                      <a:pt x="40" y="14"/>
                    </a:lnTo>
                    <a:lnTo>
                      <a:pt x="40" y="14"/>
                    </a:lnTo>
                    <a:lnTo>
                      <a:pt x="38" y="24"/>
                    </a:lnTo>
                    <a:lnTo>
                      <a:pt x="38" y="24"/>
                    </a:lnTo>
                    <a:lnTo>
                      <a:pt x="36" y="30"/>
                    </a:lnTo>
                    <a:lnTo>
                      <a:pt x="34" y="32"/>
                    </a:lnTo>
                    <a:lnTo>
                      <a:pt x="32" y="30"/>
                    </a:lnTo>
                    <a:lnTo>
                      <a:pt x="30" y="22"/>
                    </a:lnTo>
                    <a:lnTo>
                      <a:pt x="30" y="22"/>
                    </a:lnTo>
                    <a:lnTo>
                      <a:pt x="28" y="18"/>
                    </a:lnTo>
                    <a:lnTo>
                      <a:pt x="28" y="18"/>
                    </a:lnTo>
                    <a:lnTo>
                      <a:pt x="26" y="18"/>
                    </a:lnTo>
                    <a:lnTo>
                      <a:pt x="24" y="20"/>
                    </a:lnTo>
                    <a:lnTo>
                      <a:pt x="22" y="22"/>
                    </a:lnTo>
                    <a:lnTo>
                      <a:pt x="22" y="22"/>
                    </a:lnTo>
                    <a:lnTo>
                      <a:pt x="22" y="22"/>
                    </a:lnTo>
                    <a:lnTo>
                      <a:pt x="20" y="18"/>
                    </a:lnTo>
                    <a:lnTo>
                      <a:pt x="18" y="16"/>
                    </a:lnTo>
                    <a:lnTo>
                      <a:pt x="18" y="16"/>
                    </a:lnTo>
                    <a:lnTo>
                      <a:pt x="20" y="20"/>
                    </a:lnTo>
                    <a:lnTo>
                      <a:pt x="22" y="22"/>
                    </a:lnTo>
                    <a:lnTo>
                      <a:pt x="22" y="22"/>
                    </a:lnTo>
                    <a:lnTo>
                      <a:pt x="22" y="26"/>
                    </a:lnTo>
                    <a:lnTo>
                      <a:pt x="24" y="30"/>
                    </a:lnTo>
                    <a:lnTo>
                      <a:pt x="30" y="32"/>
                    </a:lnTo>
                    <a:lnTo>
                      <a:pt x="30" y="32"/>
                    </a:lnTo>
                    <a:lnTo>
                      <a:pt x="34" y="32"/>
                    </a:lnTo>
                    <a:lnTo>
                      <a:pt x="36" y="34"/>
                    </a:lnTo>
                    <a:lnTo>
                      <a:pt x="36" y="40"/>
                    </a:lnTo>
                    <a:lnTo>
                      <a:pt x="36" y="40"/>
                    </a:lnTo>
                    <a:lnTo>
                      <a:pt x="18" y="40"/>
                    </a:lnTo>
                    <a:lnTo>
                      <a:pt x="1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7" name="Freeform 2760">
                <a:extLst>
                  <a:ext uri="{FF2B5EF4-FFF2-40B4-BE49-F238E27FC236}">
                    <a16:creationId xmlns:a16="http://schemas.microsoft.com/office/drawing/2014/main" id="{4F330588-26DE-D212-D5D5-6A699565EFEE}"/>
                  </a:ext>
                </a:extLst>
              </p:cNvPr>
              <p:cNvSpPr>
                <a:spLocks/>
              </p:cNvSpPr>
              <p:nvPr/>
            </p:nvSpPr>
            <p:spPr bwMode="auto">
              <a:xfrm>
                <a:off x="1976" y="1898"/>
                <a:ext cx="34" cy="32"/>
              </a:xfrm>
              <a:custGeom>
                <a:avLst/>
                <a:gdLst>
                  <a:gd name="T0" fmla="*/ 10 w 34"/>
                  <a:gd name="T1" fmla="*/ 10 h 32"/>
                  <a:gd name="T2" fmla="*/ 10 w 34"/>
                  <a:gd name="T3" fmla="*/ 10 h 32"/>
                  <a:gd name="T4" fmla="*/ 10 w 34"/>
                  <a:gd name="T5" fmla="*/ 12 h 32"/>
                  <a:gd name="T6" fmla="*/ 10 w 34"/>
                  <a:gd name="T7" fmla="*/ 16 h 32"/>
                  <a:gd name="T8" fmla="*/ 10 w 34"/>
                  <a:gd name="T9" fmla="*/ 20 h 32"/>
                  <a:gd name="T10" fmla="*/ 12 w 34"/>
                  <a:gd name="T11" fmla="*/ 20 h 32"/>
                  <a:gd name="T12" fmla="*/ 12 w 34"/>
                  <a:gd name="T13" fmla="*/ 20 h 32"/>
                  <a:gd name="T14" fmla="*/ 14 w 34"/>
                  <a:gd name="T15" fmla="*/ 20 h 32"/>
                  <a:gd name="T16" fmla="*/ 14 w 34"/>
                  <a:gd name="T17" fmla="*/ 18 h 32"/>
                  <a:gd name="T18" fmla="*/ 14 w 34"/>
                  <a:gd name="T19" fmla="*/ 12 h 32"/>
                  <a:gd name="T20" fmla="*/ 14 w 34"/>
                  <a:gd name="T21" fmla="*/ 12 h 32"/>
                  <a:gd name="T22" fmla="*/ 14 w 34"/>
                  <a:gd name="T23" fmla="*/ 8 h 32"/>
                  <a:gd name="T24" fmla="*/ 16 w 34"/>
                  <a:gd name="T25" fmla="*/ 6 h 32"/>
                  <a:gd name="T26" fmla="*/ 18 w 34"/>
                  <a:gd name="T27" fmla="*/ 6 h 32"/>
                  <a:gd name="T28" fmla="*/ 18 w 34"/>
                  <a:gd name="T29" fmla="*/ 6 h 32"/>
                  <a:gd name="T30" fmla="*/ 26 w 34"/>
                  <a:gd name="T31" fmla="*/ 0 h 32"/>
                  <a:gd name="T32" fmla="*/ 30 w 34"/>
                  <a:gd name="T33" fmla="*/ 0 h 32"/>
                  <a:gd name="T34" fmla="*/ 34 w 34"/>
                  <a:gd name="T35" fmla="*/ 6 h 32"/>
                  <a:gd name="T36" fmla="*/ 34 w 34"/>
                  <a:gd name="T37" fmla="*/ 6 h 32"/>
                  <a:gd name="T38" fmla="*/ 32 w 34"/>
                  <a:gd name="T39" fmla="*/ 14 h 32"/>
                  <a:gd name="T40" fmla="*/ 30 w 34"/>
                  <a:gd name="T41" fmla="*/ 18 h 32"/>
                  <a:gd name="T42" fmla="*/ 26 w 34"/>
                  <a:gd name="T43" fmla="*/ 24 h 32"/>
                  <a:gd name="T44" fmla="*/ 26 w 34"/>
                  <a:gd name="T45" fmla="*/ 24 h 32"/>
                  <a:gd name="T46" fmla="*/ 24 w 34"/>
                  <a:gd name="T47" fmla="*/ 24 h 32"/>
                  <a:gd name="T48" fmla="*/ 22 w 34"/>
                  <a:gd name="T49" fmla="*/ 24 h 32"/>
                  <a:gd name="T50" fmla="*/ 20 w 34"/>
                  <a:gd name="T51" fmla="*/ 24 h 32"/>
                  <a:gd name="T52" fmla="*/ 18 w 34"/>
                  <a:gd name="T53" fmla="*/ 26 h 32"/>
                  <a:gd name="T54" fmla="*/ 18 w 34"/>
                  <a:gd name="T55" fmla="*/ 26 h 32"/>
                  <a:gd name="T56" fmla="*/ 16 w 34"/>
                  <a:gd name="T57" fmla="*/ 30 h 32"/>
                  <a:gd name="T58" fmla="*/ 14 w 34"/>
                  <a:gd name="T59" fmla="*/ 32 h 32"/>
                  <a:gd name="T60" fmla="*/ 14 w 34"/>
                  <a:gd name="T61" fmla="*/ 32 h 32"/>
                  <a:gd name="T62" fmla="*/ 12 w 34"/>
                  <a:gd name="T63" fmla="*/ 30 h 32"/>
                  <a:gd name="T64" fmla="*/ 10 w 34"/>
                  <a:gd name="T65" fmla="*/ 28 h 32"/>
                  <a:gd name="T66" fmla="*/ 8 w 34"/>
                  <a:gd name="T67" fmla="*/ 28 h 32"/>
                  <a:gd name="T68" fmla="*/ 8 w 34"/>
                  <a:gd name="T69" fmla="*/ 28 h 32"/>
                  <a:gd name="T70" fmla="*/ 4 w 34"/>
                  <a:gd name="T71" fmla="*/ 28 h 32"/>
                  <a:gd name="T72" fmla="*/ 2 w 34"/>
                  <a:gd name="T73" fmla="*/ 26 h 32"/>
                  <a:gd name="T74" fmla="*/ 0 w 34"/>
                  <a:gd name="T75" fmla="*/ 22 h 32"/>
                  <a:gd name="T76" fmla="*/ 0 w 34"/>
                  <a:gd name="T77" fmla="*/ 14 h 32"/>
                  <a:gd name="T78" fmla="*/ 0 w 34"/>
                  <a:gd name="T79" fmla="*/ 14 h 32"/>
                  <a:gd name="T80" fmla="*/ 0 w 34"/>
                  <a:gd name="T81" fmla="*/ 14 h 32"/>
                  <a:gd name="T82" fmla="*/ 0 w 34"/>
                  <a:gd name="T83" fmla="*/ 12 h 32"/>
                  <a:gd name="T84" fmla="*/ 2 w 34"/>
                  <a:gd name="T85" fmla="*/ 6 h 32"/>
                  <a:gd name="T86" fmla="*/ 4 w 34"/>
                  <a:gd name="T87" fmla="*/ 4 h 32"/>
                  <a:gd name="T88" fmla="*/ 6 w 34"/>
                  <a:gd name="T89" fmla="*/ 6 h 32"/>
                  <a:gd name="T90" fmla="*/ 6 w 34"/>
                  <a:gd name="T91" fmla="*/ 6 h 32"/>
                  <a:gd name="T92" fmla="*/ 8 w 34"/>
                  <a:gd name="T93" fmla="*/ 12 h 32"/>
                  <a:gd name="T94" fmla="*/ 10 w 34"/>
                  <a:gd name="T95" fmla="*/ 10 h 32"/>
                  <a:gd name="T96" fmla="*/ 10 w 34"/>
                  <a:gd name="T9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32">
                    <a:moveTo>
                      <a:pt x="10" y="10"/>
                    </a:moveTo>
                    <a:lnTo>
                      <a:pt x="10" y="10"/>
                    </a:lnTo>
                    <a:lnTo>
                      <a:pt x="10" y="12"/>
                    </a:lnTo>
                    <a:lnTo>
                      <a:pt x="10" y="16"/>
                    </a:lnTo>
                    <a:lnTo>
                      <a:pt x="10" y="20"/>
                    </a:lnTo>
                    <a:lnTo>
                      <a:pt x="12" y="20"/>
                    </a:lnTo>
                    <a:lnTo>
                      <a:pt x="12" y="20"/>
                    </a:lnTo>
                    <a:lnTo>
                      <a:pt x="14" y="20"/>
                    </a:lnTo>
                    <a:lnTo>
                      <a:pt x="14" y="18"/>
                    </a:lnTo>
                    <a:lnTo>
                      <a:pt x="14" y="12"/>
                    </a:lnTo>
                    <a:lnTo>
                      <a:pt x="14" y="12"/>
                    </a:lnTo>
                    <a:lnTo>
                      <a:pt x="14" y="8"/>
                    </a:lnTo>
                    <a:lnTo>
                      <a:pt x="16" y="6"/>
                    </a:lnTo>
                    <a:lnTo>
                      <a:pt x="18" y="6"/>
                    </a:lnTo>
                    <a:lnTo>
                      <a:pt x="18" y="6"/>
                    </a:lnTo>
                    <a:lnTo>
                      <a:pt x="26" y="0"/>
                    </a:lnTo>
                    <a:lnTo>
                      <a:pt x="30" y="0"/>
                    </a:lnTo>
                    <a:lnTo>
                      <a:pt x="34" y="6"/>
                    </a:lnTo>
                    <a:lnTo>
                      <a:pt x="34" y="6"/>
                    </a:lnTo>
                    <a:lnTo>
                      <a:pt x="32" y="14"/>
                    </a:lnTo>
                    <a:lnTo>
                      <a:pt x="30" y="18"/>
                    </a:lnTo>
                    <a:lnTo>
                      <a:pt x="26" y="24"/>
                    </a:lnTo>
                    <a:lnTo>
                      <a:pt x="26" y="24"/>
                    </a:lnTo>
                    <a:lnTo>
                      <a:pt x="24" y="24"/>
                    </a:lnTo>
                    <a:lnTo>
                      <a:pt x="22" y="24"/>
                    </a:lnTo>
                    <a:lnTo>
                      <a:pt x="20" y="24"/>
                    </a:lnTo>
                    <a:lnTo>
                      <a:pt x="18" y="26"/>
                    </a:lnTo>
                    <a:lnTo>
                      <a:pt x="18" y="26"/>
                    </a:lnTo>
                    <a:lnTo>
                      <a:pt x="16" y="30"/>
                    </a:lnTo>
                    <a:lnTo>
                      <a:pt x="14" y="32"/>
                    </a:lnTo>
                    <a:lnTo>
                      <a:pt x="14" y="32"/>
                    </a:lnTo>
                    <a:lnTo>
                      <a:pt x="12" y="30"/>
                    </a:lnTo>
                    <a:lnTo>
                      <a:pt x="10" y="28"/>
                    </a:lnTo>
                    <a:lnTo>
                      <a:pt x="8" y="28"/>
                    </a:lnTo>
                    <a:lnTo>
                      <a:pt x="8" y="28"/>
                    </a:lnTo>
                    <a:lnTo>
                      <a:pt x="4" y="28"/>
                    </a:lnTo>
                    <a:lnTo>
                      <a:pt x="2" y="26"/>
                    </a:lnTo>
                    <a:lnTo>
                      <a:pt x="0" y="22"/>
                    </a:lnTo>
                    <a:lnTo>
                      <a:pt x="0" y="14"/>
                    </a:lnTo>
                    <a:lnTo>
                      <a:pt x="0" y="14"/>
                    </a:lnTo>
                    <a:lnTo>
                      <a:pt x="0" y="14"/>
                    </a:lnTo>
                    <a:lnTo>
                      <a:pt x="0" y="12"/>
                    </a:lnTo>
                    <a:lnTo>
                      <a:pt x="2" y="6"/>
                    </a:lnTo>
                    <a:lnTo>
                      <a:pt x="4" y="4"/>
                    </a:lnTo>
                    <a:lnTo>
                      <a:pt x="6" y="6"/>
                    </a:lnTo>
                    <a:lnTo>
                      <a:pt x="6" y="6"/>
                    </a:lnTo>
                    <a:lnTo>
                      <a:pt x="8" y="1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8" name="Freeform 2761">
                <a:extLst>
                  <a:ext uri="{FF2B5EF4-FFF2-40B4-BE49-F238E27FC236}">
                    <a16:creationId xmlns:a16="http://schemas.microsoft.com/office/drawing/2014/main" id="{ECB204A2-97DD-B37D-A416-FB2CF7D36CDB}"/>
                  </a:ext>
                </a:extLst>
              </p:cNvPr>
              <p:cNvSpPr>
                <a:spLocks/>
              </p:cNvSpPr>
              <p:nvPr/>
            </p:nvSpPr>
            <p:spPr bwMode="auto">
              <a:xfrm>
                <a:off x="1994" y="1912"/>
                <a:ext cx="22" cy="24"/>
              </a:xfrm>
              <a:custGeom>
                <a:avLst/>
                <a:gdLst>
                  <a:gd name="T0" fmla="*/ 0 w 22"/>
                  <a:gd name="T1" fmla="*/ 12 h 24"/>
                  <a:gd name="T2" fmla="*/ 0 w 22"/>
                  <a:gd name="T3" fmla="*/ 12 h 24"/>
                  <a:gd name="T4" fmla="*/ 2 w 22"/>
                  <a:gd name="T5" fmla="*/ 4 h 24"/>
                  <a:gd name="T6" fmla="*/ 4 w 22"/>
                  <a:gd name="T7" fmla="*/ 4 h 24"/>
                  <a:gd name="T8" fmla="*/ 8 w 22"/>
                  <a:gd name="T9" fmla="*/ 8 h 24"/>
                  <a:gd name="T10" fmla="*/ 8 w 22"/>
                  <a:gd name="T11" fmla="*/ 8 h 24"/>
                  <a:gd name="T12" fmla="*/ 12 w 22"/>
                  <a:gd name="T13" fmla="*/ 10 h 24"/>
                  <a:gd name="T14" fmla="*/ 16 w 22"/>
                  <a:gd name="T15" fmla="*/ 14 h 24"/>
                  <a:gd name="T16" fmla="*/ 16 w 22"/>
                  <a:gd name="T17" fmla="*/ 14 h 24"/>
                  <a:gd name="T18" fmla="*/ 18 w 22"/>
                  <a:gd name="T19" fmla="*/ 6 h 24"/>
                  <a:gd name="T20" fmla="*/ 18 w 22"/>
                  <a:gd name="T21" fmla="*/ 0 h 24"/>
                  <a:gd name="T22" fmla="*/ 18 w 22"/>
                  <a:gd name="T23" fmla="*/ 0 h 24"/>
                  <a:gd name="T24" fmla="*/ 22 w 22"/>
                  <a:gd name="T25" fmla="*/ 0 h 24"/>
                  <a:gd name="T26" fmla="*/ 22 w 22"/>
                  <a:gd name="T27" fmla="*/ 0 h 24"/>
                  <a:gd name="T28" fmla="*/ 22 w 22"/>
                  <a:gd name="T29" fmla="*/ 2 h 24"/>
                  <a:gd name="T30" fmla="*/ 22 w 22"/>
                  <a:gd name="T31" fmla="*/ 2 h 24"/>
                  <a:gd name="T32" fmla="*/ 22 w 22"/>
                  <a:gd name="T33" fmla="*/ 10 h 24"/>
                  <a:gd name="T34" fmla="*/ 22 w 22"/>
                  <a:gd name="T35" fmla="*/ 10 h 24"/>
                  <a:gd name="T36" fmla="*/ 20 w 22"/>
                  <a:gd name="T37" fmla="*/ 18 h 24"/>
                  <a:gd name="T38" fmla="*/ 18 w 22"/>
                  <a:gd name="T39" fmla="*/ 24 h 24"/>
                  <a:gd name="T40" fmla="*/ 16 w 22"/>
                  <a:gd name="T41" fmla="*/ 24 h 24"/>
                  <a:gd name="T42" fmla="*/ 12 w 22"/>
                  <a:gd name="T43" fmla="*/ 22 h 24"/>
                  <a:gd name="T44" fmla="*/ 12 w 22"/>
                  <a:gd name="T45" fmla="*/ 22 h 24"/>
                  <a:gd name="T46" fmla="*/ 6 w 22"/>
                  <a:gd name="T47" fmla="*/ 16 h 24"/>
                  <a:gd name="T48" fmla="*/ 0 w 22"/>
                  <a:gd name="T49" fmla="*/ 12 h 24"/>
                  <a:gd name="T50" fmla="*/ 0 w 22"/>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0" y="12"/>
                    </a:moveTo>
                    <a:lnTo>
                      <a:pt x="0" y="12"/>
                    </a:lnTo>
                    <a:lnTo>
                      <a:pt x="2" y="4"/>
                    </a:lnTo>
                    <a:lnTo>
                      <a:pt x="4" y="4"/>
                    </a:lnTo>
                    <a:lnTo>
                      <a:pt x="8" y="8"/>
                    </a:lnTo>
                    <a:lnTo>
                      <a:pt x="8" y="8"/>
                    </a:lnTo>
                    <a:lnTo>
                      <a:pt x="12" y="10"/>
                    </a:lnTo>
                    <a:lnTo>
                      <a:pt x="16" y="14"/>
                    </a:lnTo>
                    <a:lnTo>
                      <a:pt x="16" y="14"/>
                    </a:lnTo>
                    <a:lnTo>
                      <a:pt x="18" y="6"/>
                    </a:lnTo>
                    <a:lnTo>
                      <a:pt x="18" y="0"/>
                    </a:lnTo>
                    <a:lnTo>
                      <a:pt x="18" y="0"/>
                    </a:lnTo>
                    <a:lnTo>
                      <a:pt x="22" y="0"/>
                    </a:lnTo>
                    <a:lnTo>
                      <a:pt x="22" y="0"/>
                    </a:lnTo>
                    <a:lnTo>
                      <a:pt x="22" y="2"/>
                    </a:lnTo>
                    <a:lnTo>
                      <a:pt x="22" y="2"/>
                    </a:lnTo>
                    <a:lnTo>
                      <a:pt x="22" y="10"/>
                    </a:lnTo>
                    <a:lnTo>
                      <a:pt x="22" y="10"/>
                    </a:lnTo>
                    <a:lnTo>
                      <a:pt x="20" y="18"/>
                    </a:lnTo>
                    <a:lnTo>
                      <a:pt x="18" y="24"/>
                    </a:lnTo>
                    <a:lnTo>
                      <a:pt x="16" y="24"/>
                    </a:lnTo>
                    <a:lnTo>
                      <a:pt x="12" y="22"/>
                    </a:lnTo>
                    <a:lnTo>
                      <a:pt x="12" y="22"/>
                    </a:lnTo>
                    <a:lnTo>
                      <a:pt x="6"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9" name="Freeform 2762">
                <a:extLst>
                  <a:ext uri="{FF2B5EF4-FFF2-40B4-BE49-F238E27FC236}">
                    <a16:creationId xmlns:a16="http://schemas.microsoft.com/office/drawing/2014/main" id="{FF7F5546-A58D-E5F8-8BB3-8C0584CEDB63}"/>
                  </a:ext>
                </a:extLst>
              </p:cNvPr>
              <p:cNvSpPr>
                <a:spLocks/>
              </p:cNvSpPr>
              <p:nvPr/>
            </p:nvSpPr>
            <p:spPr bwMode="auto">
              <a:xfrm>
                <a:off x="2014" y="1898"/>
                <a:ext cx="14" cy="26"/>
              </a:xfrm>
              <a:custGeom>
                <a:avLst/>
                <a:gdLst>
                  <a:gd name="T0" fmla="*/ 0 w 14"/>
                  <a:gd name="T1" fmla="*/ 2 h 26"/>
                  <a:gd name="T2" fmla="*/ 0 w 14"/>
                  <a:gd name="T3" fmla="*/ 2 h 26"/>
                  <a:gd name="T4" fmla="*/ 2 w 14"/>
                  <a:gd name="T5" fmla="*/ 0 h 26"/>
                  <a:gd name="T6" fmla="*/ 4 w 14"/>
                  <a:gd name="T7" fmla="*/ 0 h 26"/>
                  <a:gd name="T8" fmla="*/ 4 w 14"/>
                  <a:gd name="T9" fmla="*/ 0 h 26"/>
                  <a:gd name="T10" fmla="*/ 4 w 14"/>
                  <a:gd name="T11" fmla="*/ 0 h 26"/>
                  <a:gd name="T12" fmla="*/ 6 w 14"/>
                  <a:gd name="T13" fmla="*/ 0 h 26"/>
                  <a:gd name="T14" fmla="*/ 8 w 14"/>
                  <a:gd name="T15" fmla="*/ 6 h 26"/>
                  <a:gd name="T16" fmla="*/ 8 w 14"/>
                  <a:gd name="T17" fmla="*/ 12 h 26"/>
                  <a:gd name="T18" fmla="*/ 10 w 14"/>
                  <a:gd name="T19" fmla="*/ 16 h 26"/>
                  <a:gd name="T20" fmla="*/ 10 w 14"/>
                  <a:gd name="T21" fmla="*/ 16 h 26"/>
                  <a:gd name="T22" fmla="*/ 12 w 14"/>
                  <a:gd name="T23" fmla="*/ 18 h 26"/>
                  <a:gd name="T24" fmla="*/ 14 w 14"/>
                  <a:gd name="T25" fmla="*/ 24 h 26"/>
                  <a:gd name="T26" fmla="*/ 14 w 14"/>
                  <a:gd name="T27" fmla="*/ 24 h 26"/>
                  <a:gd name="T28" fmla="*/ 14 w 14"/>
                  <a:gd name="T29" fmla="*/ 26 h 26"/>
                  <a:gd name="T30" fmla="*/ 14 w 14"/>
                  <a:gd name="T31" fmla="*/ 26 h 26"/>
                  <a:gd name="T32" fmla="*/ 10 w 14"/>
                  <a:gd name="T33" fmla="*/ 24 h 26"/>
                  <a:gd name="T34" fmla="*/ 8 w 14"/>
                  <a:gd name="T35" fmla="*/ 26 h 26"/>
                  <a:gd name="T36" fmla="*/ 6 w 14"/>
                  <a:gd name="T37" fmla="*/ 26 h 26"/>
                  <a:gd name="T38" fmla="*/ 4 w 14"/>
                  <a:gd name="T39" fmla="*/ 26 h 26"/>
                  <a:gd name="T40" fmla="*/ 4 w 14"/>
                  <a:gd name="T41" fmla="*/ 26 h 26"/>
                  <a:gd name="T42" fmla="*/ 2 w 14"/>
                  <a:gd name="T43" fmla="*/ 14 h 26"/>
                  <a:gd name="T44" fmla="*/ 2 w 14"/>
                  <a:gd name="T45" fmla="*/ 14 h 26"/>
                  <a:gd name="T46" fmla="*/ 2 w 14"/>
                  <a:gd name="T47" fmla="*/ 14 h 26"/>
                  <a:gd name="T48" fmla="*/ 0 w 14"/>
                  <a:gd name="T49" fmla="*/ 2 h 26"/>
                  <a:gd name="T50" fmla="*/ 0 w 14"/>
                  <a:gd name="T5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6">
                    <a:moveTo>
                      <a:pt x="0" y="2"/>
                    </a:moveTo>
                    <a:lnTo>
                      <a:pt x="0" y="2"/>
                    </a:lnTo>
                    <a:lnTo>
                      <a:pt x="2" y="0"/>
                    </a:lnTo>
                    <a:lnTo>
                      <a:pt x="4" y="0"/>
                    </a:lnTo>
                    <a:lnTo>
                      <a:pt x="4" y="0"/>
                    </a:lnTo>
                    <a:lnTo>
                      <a:pt x="4" y="0"/>
                    </a:lnTo>
                    <a:lnTo>
                      <a:pt x="6" y="0"/>
                    </a:lnTo>
                    <a:lnTo>
                      <a:pt x="8" y="6"/>
                    </a:lnTo>
                    <a:lnTo>
                      <a:pt x="8" y="12"/>
                    </a:lnTo>
                    <a:lnTo>
                      <a:pt x="10" y="16"/>
                    </a:lnTo>
                    <a:lnTo>
                      <a:pt x="10" y="16"/>
                    </a:lnTo>
                    <a:lnTo>
                      <a:pt x="12" y="18"/>
                    </a:lnTo>
                    <a:lnTo>
                      <a:pt x="14" y="24"/>
                    </a:lnTo>
                    <a:lnTo>
                      <a:pt x="14" y="24"/>
                    </a:lnTo>
                    <a:lnTo>
                      <a:pt x="14" y="26"/>
                    </a:lnTo>
                    <a:lnTo>
                      <a:pt x="14" y="26"/>
                    </a:lnTo>
                    <a:lnTo>
                      <a:pt x="10" y="24"/>
                    </a:lnTo>
                    <a:lnTo>
                      <a:pt x="8" y="26"/>
                    </a:lnTo>
                    <a:lnTo>
                      <a:pt x="6" y="26"/>
                    </a:lnTo>
                    <a:lnTo>
                      <a:pt x="4" y="26"/>
                    </a:lnTo>
                    <a:lnTo>
                      <a:pt x="4" y="26"/>
                    </a:lnTo>
                    <a:lnTo>
                      <a:pt x="2" y="14"/>
                    </a:lnTo>
                    <a:lnTo>
                      <a:pt x="2" y="14"/>
                    </a:lnTo>
                    <a:lnTo>
                      <a:pt x="2" y="1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0" name="Freeform 2763">
                <a:extLst>
                  <a:ext uri="{FF2B5EF4-FFF2-40B4-BE49-F238E27FC236}">
                    <a16:creationId xmlns:a16="http://schemas.microsoft.com/office/drawing/2014/main" id="{7C1E4D48-EB7A-B538-EB6D-7E86CEB764E5}"/>
                  </a:ext>
                </a:extLst>
              </p:cNvPr>
              <p:cNvSpPr>
                <a:spLocks/>
              </p:cNvSpPr>
              <p:nvPr/>
            </p:nvSpPr>
            <p:spPr bwMode="auto">
              <a:xfrm>
                <a:off x="2016" y="1912"/>
                <a:ext cx="2" cy="12"/>
              </a:xfrm>
              <a:custGeom>
                <a:avLst/>
                <a:gdLst>
                  <a:gd name="T0" fmla="*/ 0 w 2"/>
                  <a:gd name="T1" fmla="*/ 0 h 12"/>
                  <a:gd name="T2" fmla="*/ 0 w 2"/>
                  <a:gd name="T3" fmla="*/ 0 h 12"/>
                  <a:gd name="T4" fmla="*/ 2 w 2"/>
                  <a:gd name="T5" fmla="*/ 4 h 12"/>
                  <a:gd name="T6" fmla="*/ 2 w 2"/>
                  <a:gd name="T7" fmla="*/ 8 h 12"/>
                  <a:gd name="T8" fmla="*/ 2 w 2"/>
                  <a:gd name="T9" fmla="*/ 12 h 12"/>
                  <a:gd name="T10" fmla="*/ 2 w 2"/>
                  <a:gd name="T11" fmla="*/ 12 h 12"/>
                  <a:gd name="T12" fmla="*/ 0 w 2"/>
                  <a:gd name="T13" fmla="*/ 10 h 12"/>
                  <a:gd name="T14" fmla="*/ 0 w 2"/>
                  <a:gd name="T15" fmla="*/ 10 h 12"/>
                  <a:gd name="T16" fmla="*/ 0 w 2"/>
                  <a:gd name="T17" fmla="*/ 6 h 12"/>
                  <a:gd name="T18" fmla="*/ 0 w 2"/>
                  <a:gd name="T19" fmla="*/ 0 h 12"/>
                  <a:gd name="T20" fmla="*/ 0 w 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2">
                    <a:moveTo>
                      <a:pt x="0" y="0"/>
                    </a:moveTo>
                    <a:lnTo>
                      <a:pt x="0" y="0"/>
                    </a:lnTo>
                    <a:lnTo>
                      <a:pt x="2" y="4"/>
                    </a:lnTo>
                    <a:lnTo>
                      <a:pt x="2" y="8"/>
                    </a:lnTo>
                    <a:lnTo>
                      <a:pt x="2" y="12"/>
                    </a:lnTo>
                    <a:lnTo>
                      <a:pt x="2" y="12"/>
                    </a:lnTo>
                    <a:lnTo>
                      <a:pt x="0" y="10"/>
                    </a:lnTo>
                    <a:lnTo>
                      <a:pt x="0"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1" name="Freeform 2764">
                <a:extLst>
                  <a:ext uri="{FF2B5EF4-FFF2-40B4-BE49-F238E27FC236}">
                    <a16:creationId xmlns:a16="http://schemas.microsoft.com/office/drawing/2014/main" id="{CF08E14E-66A3-3B2C-320B-0766CD9CE129}"/>
                  </a:ext>
                </a:extLst>
              </p:cNvPr>
              <p:cNvSpPr>
                <a:spLocks/>
              </p:cNvSpPr>
              <p:nvPr/>
            </p:nvSpPr>
            <p:spPr bwMode="auto">
              <a:xfrm>
                <a:off x="2182" y="2721"/>
                <a:ext cx="8" cy="6"/>
              </a:xfrm>
              <a:custGeom>
                <a:avLst/>
                <a:gdLst>
                  <a:gd name="T0" fmla="*/ 8 w 8"/>
                  <a:gd name="T1" fmla="*/ 6 h 6"/>
                  <a:gd name="T2" fmla="*/ 8 w 8"/>
                  <a:gd name="T3" fmla="*/ 6 h 6"/>
                  <a:gd name="T4" fmla="*/ 4 w 8"/>
                  <a:gd name="T5" fmla="*/ 6 h 6"/>
                  <a:gd name="T6" fmla="*/ 2 w 8"/>
                  <a:gd name="T7" fmla="*/ 6 h 6"/>
                  <a:gd name="T8" fmla="*/ 0 w 8"/>
                  <a:gd name="T9" fmla="*/ 2 h 6"/>
                  <a:gd name="T10" fmla="*/ 0 w 8"/>
                  <a:gd name="T11" fmla="*/ 2 h 6"/>
                  <a:gd name="T12" fmla="*/ 4 w 8"/>
                  <a:gd name="T13" fmla="*/ 0 h 6"/>
                  <a:gd name="T14" fmla="*/ 6 w 8"/>
                  <a:gd name="T15" fmla="*/ 0 h 6"/>
                  <a:gd name="T16" fmla="*/ 6 w 8"/>
                  <a:gd name="T17" fmla="*/ 2 h 6"/>
                  <a:gd name="T18" fmla="*/ 8 w 8"/>
                  <a:gd name="T19" fmla="*/ 6 h 6"/>
                  <a:gd name="T20" fmla="*/ 8 w 8"/>
                  <a:gd name="T21" fmla="*/ 6 h 6"/>
                  <a:gd name="T22" fmla="*/ 8 w 8"/>
                  <a:gd name="T23" fmla="*/ 6 h 6"/>
                  <a:gd name="T24" fmla="*/ 8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6"/>
                    </a:moveTo>
                    <a:lnTo>
                      <a:pt x="8" y="6"/>
                    </a:lnTo>
                    <a:lnTo>
                      <a:pt x="4" y="6"/>
                    </a:lnTo>
                    <a:lnTo>
                      <a:pt x="2" y="6"/>
                    </a:lnTo>
                    <a:lnTo>
                      <a:pt x="0" y="2"/>
                    </a:lnTo>
                    <a:lnTo>
                      <a:pt x="0" y="2"/>
                    </a:lnTo>
                    <a:lnTo>
                      <a:pt x="4" y="0"/>
                    </a:lnTo>
                    <a:lnTo>
                      <a:pt x="6" y="0"/>
                    </a:lnTo>
                    <a:lnTo>
                      <a:pt x="6" y="2"/>
                    </a:lnTo>
                    <a:lnTo>
                      <a:pt x="8" y="6"/>
                    </a:lnTo>
                    <a:lnTo>
                      <a:pt x="8" y="6"/>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2" name="Freeform 2765">
                <a:extLst>
                  <a:ext uri="{FF2B5EF4-FFF2-40B4-BE49-F238E27FC236}">
                    <a16:creationId xmlns:a16="http://schemas.microsoft.com/office/drawing/2014/main" id="{8F41FA9E-A035-D0D4-CC04-7696CFCA41A7}"/>
                  </a:ext>
                </a:extLst>
              </p:cNvPr>
              <p:cNvSpPr>
                <a:spLocks/>
              </p:cNvSpPr>
              <p:nvPr/>
            </p:nvSpPr>
            <p:spPr bwMode="auto">
              <a:xfrm>
                <a:off x="2146" y="1900"/>
                <a:ext cx="10" cy="22"/>
              </a:xfrm>
              <a:custGeom>
                <a:avLst/>
                <a:gdLst>
                  <a:gd name="T0" fmla="*/ 0 w 10"/>
                  <a:gd name="T1" fmla="*/ 0 h 22"/>
                  <a:gd name="T2" fmla="*/ 0 w 10"/>
                  <a:gd name="T3" fmla="*/ 0 h 22"/>
                  <a:gd name="T4" fmla="*/ 6 w 10"/>
                  <a:gd name="T5" fmla="*/ 4 h 22"/>
                  <a:gd name="T6" fmla="*/ 10 w 10"/>
                  <a:gd name="T7" fmla="*/ 10 h 22"/>
                  <a:gd name="T8" fmla="*/ 10 w 10"/>
                  <a:gd name="T9" fmla="*/ 10 h 22"/>
                  <a:gd name="T10" fmla="*/ 10 w 10"/>
                  <a:gd name="T11" fmla="*/ 14 h 22"/>
                  <a:gd name="T12" fmla="*/ 10 w 10"/>
                  <a:gd name="T13" fmla="*/ 20 h 22"/>
                  <a:gd name="T14" fmla="*/ 10 w 10"/>
                  <a:gd name="T15" fmla="*/ 20 h 22"/>
                  <a:gd name="T16" fmla="*/ 8 w 10"/>
                  <a:gd name="T17" fmla="*/ 22 h 22"/>
                  <a:gd name="T18" fmla="*/ 6 w 10"/>
                  <a:gd name="T19" fmla="*/ 22 h 22"/>
                  <a:gd name="T20" fmla="*/ 6 w 10"/>
                  <a:gd name="T21" fmla="*/ 20 h 22"/>
                  <a:gd name="T22" fmla="*/ 6 w 10"/>
                  <a:gd name="T23" fmla="*/ 20 h 22"/>
                  <a:gd name="T24" fmla="*/ 4 w 10"/>
                  <a:gd name="T25" fmla="*/ 16 h 22"/>
                  <a:gd name="T26" fmla="*/ 2 w 10"/>
                  <a:gd name="T27" fmla="*/ 12 h 22"/>
                  <a:gd name="T28" fmla="*/ 2 w 10"/>
                  <a:gd name="T29" fmla="*/ 8 h 22"/>
                  <a:gd name="T30" fmla="*/ 0 w 10"/>
                  <a:gd name="T31" fmla="*/ 0 h 22"/>
                  <a:gd name="T32" fmla="*/ 0 w 10"/>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2">
                    <a:moveTo>
                      <a:pt x="0" y="0"/>
                    </a:moveTo>
                    <a:lnTo>
                      <a:pt x="0" y="0"/>
                    </a:lnTo>
                    <a:lnTo>
                      <a:pt x="6" y="4"/>
                    </a:lnTo>
                    <a:lnTo>
                      <a:pt x="10" y="10"/>
                    </a:lnTo>
                    <a:lnTo>
                      <a:pt x="10" y="10"/>
                    </a:lnTo>
                    <a:lnTo>
                      <a:pt x="10" y="14"/>
                    </a:lnTo>
                    <a:lnTo>
                      <a:pt x="10" y="20"/>
                    </a:lnTo>
                    <a:lnTo>
                      <a:pt x="10" y="20"/>
                    </a:lnTo>
                    <a:lnTo>
                      <a:pt x="8" y="22"/>
                    </a:lnTo>
                    <a:lnTo>
                      <a:pt x="6" y="22"/>
                    </a:lnTo>
                    <a:lnTo>
                      <a:pt x="6" y="20"/>
                    </a:lnTo>
                    <a:lnTo>
                      <a:pt x="6" y="20"/>
                    </a:lnTo>
                    <a:lnTo>
                      <a:pt x="4" y="16"/>
                    </a:lnTo>
                    <a:lnTo>
                      <a:pt x="2" y="12"/>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3" name="Freeform 2766">
                <a:extLst>
                  <a:ext uri="{FF2B5EF4-FFF2-40B4-BE49-F238E27FC236}">
                    <a16:creationId xmlns:a16="http://schemas.microsoft.com/office/drawing/2014/main" id="{6884D2A6-C2C6-46E6-5936-A0D5EE203A65}"/>
                  </a:ext>
                </a:extLst>
              </p:cNvPr>
              <p:cNvSpPr>
                <a:spLocks/>
              </p:cNvSpPr>
              <p:nvPr/>
            </p:nvSpPr>
            <p:spPr bwMode="auto">
              <a:xfrm>
                <a:off x="2064" y="2183"/>
                <a:ext cx="4" cy="12"/>
              </a:xfrm>
              <a:custGeom>
                <a:avLst/>
                <a:gdLst>
                  <a:gd name="T0" fmla="*/ 2 w 4"/>
                  <a:gd name="T1" fmla="*/ 12 h 12"/>
                  <a:gd name="T2" fmla="*/ 2 w 4"/>
                  <a:gd name="T3" fmla="*/ 12 h 12"/>
                  <a:gd name="T4" fmla="*/ 0 w 4"/>
                  <a:gd name="T5" fmla="*/ 6 h 12"/>
                  <a:gd name="T6" fmla="*/ 0 w 4"/>
                  <a:gd name="T7" fmla="*/ 2 h 12"/>
                  <a:gd name="T8" fmla="*/ 2 w 4"/>
                  <a:gd name="T9" fmla="*/ 0 h 12"/>
                  <a:gd name="T10" fmla="*/ 2 w 4"/>
                  <a:gd name="T11" fmla="*/ 0 h 12"/>
                  <a:gd name="T12" fmla="*/ 2 w 4"/>
                  <a:gd name="T13" fmla="*/ 0 h 12"/>
                  <a:gd name="T14" fmla="*/ 2 w 4"/>
                  <a:gd name="T15" fmla="*/ 0 h 12"/>
                  <a:gd name="T16" fmla="*/ 4 w 4"/>
                  <a:gd name="T17" fmla="*/ 4 h 12"/>
                  <a:gd name="T18" fmla="*/ 4 w 4"/>
                  <a:gd name="T19" fmla="*/ 4 h 12"/>
                  <a:gd name="T20" fmla="*/ 4 w 4"/>
                  <a:gd name="T21" fmla="*/ 10 h 12"/>
                  <a:gd name="T22" fmla="*/ 4 w 4"/>
                  <a:gd name="T23" fmla="*/ 12 h 12"/>
                  <a:gd name="T24" fmla="*/ 2 w 4"/>
                  <a:gd name="T25" fmla="*/ 12 h 12"/>
                  <a:gd name="T26" fmla="*/ 2 w 4"/>
                  <a:gd name="T27" fmla="*/ 12 h 12"/>
                  <a:gd name="T28" fmla="*/ 2 w 4"/>
                  <a:gd name="T29" fmla="*/ 12 h 12"/>
                  <a:gd name="T30" fmla="*/ 2 w 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2">
                    <a:moveTo>
                      <a:pt x="2" y="12"/>
                    </a:moveTo>
                    <a:lnTo>
                      <a:pt x="2" y="12"/>
                    </a:lnTo>
                    <a:lnTo>
                      <a:pt x="0" y="6"/>
                    </a:lnTo>
                    <a:lnTo>
                      <a:pt x="0" y="2"/>
                    </a:lnTo>
                    <a:lnTo>
                      <a:pt x="2" y="0"/>
                    </a:lnTo>
                    <a:lnTo>
                      <a:pt x="2" y="0"/>
                    </a:lnTo>
                    <a:lnTo>
                      <a:pt x="2" y="0"/>
                    </a:lnTo>
                    <a:lnTo>
                      <a:pt x="2" y="0"/>
                    </a:lnTo>
                    <a:lnTo>
                      <a:pt x="4" y="4"/>
                    </a:lnTo>
                    <a:lnTo>
                      <a:pt x="4" y="4"/>
                    </a:lnTo>
                    <a:lnTo>
                      <a:pt x="4" y="10"/>
                    </a:lnTo>
                    <a:lnTo>
                      <a:pt x="4" y="12"/>
                    </a:lnTo>
                    <a:lnTo>
                      <a:pt x="2" y="12"/>
                    </a:lnTo>
                    <a:lnTo>
                      <a:pt x="2" y="12"/>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4" name="Freeform 2767">
                <a:extLst>
                  <a:ext uri="{FF2B5EF4-FFF2-40B4-BE49-F238E27FC236}">
                    <a16:creationId xmlns:a16="http://schemas.microsoft.com/office/drawing/2014/main" id="{ADB2C3D8-7E39-FAAE-0755-1C0E94C05E73}"/>
                  </a:ext>
                </a:extLst>
              </p:cNvPr>
              <p:cNvSpPr>
                <a:spLocks/>
              </p:cNvSpPr>
              <p:nvPr/>
            </p:nvSpPr>
            <p:spPr bwMode="auto">
              <a:xfrm>
                <a:off x="2056" y="2676"/>
                <a:ext cx="12" cy="14"/>
              </a:xfrm>
              <a:custGeom>
                <a:avLst/>
                <a:gdLst>
                  <a:gd name="T0" fmla="*/ 0 w 12"/>
                  <a:gd name="T1" fmla="*/ 10 h 14"/>
                  <a:gd name="T2" fmla="*/ 0 w 12"/>
                  <a:gd name="T3" fmla="*/ 10 h 14"/>
                  <a:gd name="T4" fmla="*/ 0 w 12"/>
                  <a:gd name="T5" fmla="*/ 6 h 14"/>
                  <a:gd name="T6" fmla="*/ 0 w 12"/>
                  <a:gd name="T7" fmla="*/ 6 h 14"/>
                  <a:gd name="T8" fmla="*/ 2 w 12"/>
                  <a:gd name="T9" fmla="*/ 0 h 14"/>
                  <a:gd name="T10" fmla="*/ 4 w 12"/>
                  <a:gd name="T11" fmla="*/ 0 h 14"/>
                  <a:gd name="T12" fmla="*/ 8 w 12"/>
                  <a:gd name="T13" fmla="*/ 2 h 14"/>
                  <a:gd name="T14" fmla="*/ 12 w 12"/>
                  <a:gd name="T15" fmla="*/ 4 h 14"/>
                  <a:gd name="T16" fmla="*/ 12 w 12"/>
                  <a:gd name="T17" fmla="*/ 4 h 14"/>
                  <a:gd name="T18" fmla="*/ 12 w 12"/>
                  <a:gd name="T19" fmla="*/ 8 h 14"/>
                  <a:gd name="T20" fmla="*/ 10 w 12"/>
                  <a:gd name="T21" fmla="*/ 12 h 14"/>
                  <a:gd name="T22" fmla="*/ 10 w 12"/>
                  <a:gd name="T23" fmla="*/ 12 h 14"/>
                  <a:gd name="T24" fmla="*/ 4 w 12"/>
                  <a:gd name="T25" fmla="*/ 14 h 14"/>
                  <a:gd name="T26" fmla="*/ 4 w 12"/>
                  <a:gd name="T27" fmla="*/ 14 h 14"/>
                  <a:gd name="T28" fmla="*/ 2 w 12"/>
                  <a:gd name="T29" fmla="*/ 12 h 14"/>
                  <a:gd name="T30" fmla="*/ 0 w 12"/>
                  <a:gd name="T31" fmla="*/ 10 h 14"/>
                  <a:gd name="T32" fmla="*/ 0 w 12"/>
                  <a:gd name="T3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0" y="10"/>
                    </a:moveTo>
                    <a:lnTo>
                      <a:pt x="0" y="10"/>
                    </a:lnTo>
                    <a:lnTo>
                      <a:pt x="0" y="6"/>
                    </a:lnTo>
                    <a:lnTo>
                      <a:pt x="0" y="6"/>
                    </a:lnTo>
                    <a:lnTo>
                      <a:pt x="2" y="0"/>
                    </a:lnTo>
                    <a:lnTo>
                      <a:pt x="4" y="0"/>
                    </a:lnTo>
                    <a:lnTo>
                      <a:pt x="8" y="2"/>
                    </a:lnTo>
                    <a:lnTo>
                      <a:pt x="12" y="4"/>
                    </a:lnTo>
                    <a:lnTo>
                      <a:pt x="12" y="4"/>
                    </a:lnTo>
                    <a:lnTo>
                      <a:pt x="12" y="8"/>
                    </a:lnTo>
                    <a:lnTo>
                      <a:pt x="10" y="12"/>
                    </a:lnTo>
                    <a:lnTo>
                      <a:pt x="10" y="12"/>
                    </a:lnTo>
                    <a:lnTo>
                      <a:pt x="4" y="14"/>
                    </a:lnTo>
                    <a:lnTo>
                      <a:pt x="4" y="14"/>
                    </a:lnTo>
                    <a:lnTo>
                      <a:pt x="2"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5" name="Freeform 2768">
                <a:extLst>
                  <a:ext uri="{FF2B5EF4-FFF2-40B4-BE49-F238E27FC236}">
                    <a16:creationId xmlns:a16="http://schemas.microsoft.com/office/drawing/2014/main" id="{FC2327F6-7FEC-816F-7A11-02665BFB988D}"/>
                  </a:ext>
                </a:extLst>
              </p:cNvPr>
              <p:cNvSpPr>
                <a:spLocks/>
              </p:cNvSpPr>
              <p:nvPr/>
            </p:nvSpPr>
            <p:spPr bwMode="auto">
              <a:xfrm>
                <a:off x="2068" y="2668"/>
                <a:ext cx="12" cy="18"/>
              </a:xfrm>
              <a:custGeom>
                <a:avLst/>
                <a:gdLst>
                  <a:gd name="T0" fmla="*/ 2 w 12"/>
                  <a:gd name="T1" fmla="*/ 0 h 18"/>
                  <a:gd name="T2" fmla="*/ 2 w 12"/>
                  <a:gd name="T3" fmla="*/ 0 h 18"/>
                  <a:gd name="T4" fmla="*/ 6 w 12"/>
                  <a:gd name="T5" fmla="*/ 6 h 18"/>
                  <a:gd name="T6" fmla="*/ 8 w 12"/>
                  <a:gd name="T7" fmla="*/ 6 h 18"/>
                  <a:gd name="T8" fmla="*/ 10 w 12"/>
                  <a:gd name="T9" fmla="*/ 6 h 18"/>
                  <a:gd name="T10" fmla="*/ 10 w 12"/>
                  <a:gd name="T11" fmla="*/ 6 h 18"/>
                  <a:gd name="T12" fmla="*/ 12 w 12"/>
                  <a:gd name="T13" fmla="*/ 12 h 18"/>
                  <a:gd name="T14" fmla="*/ 12 w 12"/>
                  <a:gd name="T15" fmla="*/ 16 h 18"/>
                  <a:gd name="T16" fmla="*/ 10 w 12"/>
                  <a:gd name="T17" fmla="*/ 16 h 18"/>
                  <a:gd name="T18" fmla="*/ 10 w 12"/>
                  <a:gd name="T19" fmla="*/ 16 h 18"/>
                  <a:gd name="T20" fmla="*/ 4 w 12"/>
                  <a:gd name="T21" fmla="*/ 18 h 18"/>
                  <a:gd name="T22" fmla="*/ 2 w 12"/>
                  <a:gd name="T23" fmla="*/ 14 h 18"/>
                  <a:gd name="T24" fmla="*/ 2 w 12"/>
                  <a:gd name="T25" fmla="*/ 6 h 18"/>
                  <a:gd name="T26" fmla="*/ 2 w 12"/>
                  <a:gd name="T27" fmla="*/ 6 h 18"/>
                  <a:gd name="T28" fmla="*/ 0 w 12"/>
                  <a:gd name="T29" fmla="*/ 2 h 18"/>
                  <a:gd name="T30" fmla="*/ 2 w 12"/>
                  <a:gd name="T31" fmla="*/ 0 h 18"/>
                  <a:gd name="T32" fmla="*/ 2 w 12"/>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8">
                    <a:moveTo>
                      <a:pt x="2" y="0"/>
                    </a:moveTo>
                    <a:lnTo>
                      <a:pt x="2" y="0"/>
                    </a:lnTo>
                    <a:lnTo>
                      <a:pt x="6" y="6"/>
                    </a:lnTo>
                    <a:lnTo>
                      <a:pt x="8" y="6"/>
                    </a:lnTo>
                    <a:lnTo>
                      <a:pt x="10" y="6"/>
                    </a:lnTo>
                    <a:lnTo>
                      <a:pt x="10" y="6"/>
                    </a:lnTo>
                    <a:lnTo>
                      <a:pt x="12" y="12"/>
                    </a:lnTo>
                    <a:lnTo>
                      <a:pt x="12" y="16"/>
                    </a:lnTo>
                    <a:lnTo>
                      <a:pt x="10" y="16"/>
                    </a:lnTo>
                    <a:lnTo>
                      <a:pt x="10" y="16"/>
                    </a:lnTo>
                    <a:lnTo>
                      <a:pt x="4" y="18"/>
                    </a:lnTo>
                    <a:lnTo>
                      <a:pt x="2" y="14"/>
                    </a:lnTo>
                    <a:lnTo>
                      <a:pt x="2" y="6"/>
                    </a:lnTo>
                    <a:lnTo>
                      <a:pt x="2"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6" name="Freeform 2769">
                <a:extLst>
                  <a:ext uri="{FF2B5EF4-FFF2-40B4-BE49-F238E27FC236}">
                    <a16:creationId xmlns:a16="http://schemas.microsoft.com/office/drawing/2014/main" id="{177AC7C7-E4B2-B43A-20B4-13393D9ACF3E}"/>
                  </a:ext>
                </a:extLst>
              </p:cNvPr>
              <p:cNvSpPr>
                <a:spLocks/>
              </p:cNvSpPr>
              <p:nvPr/>
            </p:nvSpPr>
            <p:spPr bwMode="auto">
              <a:xfrm>
                <a:off x="2064" y="2697"/>
                <a:ext cx="8" cy="16"/>
              </a:xfrm>
              <a:custGeom>
                <a:avLst/>
                <a:gdLst>
                  <a:gd name="T0" fmla="*/ 8 w 8"/>
                  <a:gd name="T1" fmla="*/ 4 h 16"/>
                  <a:gd name="T2" fmla="*/ 8 w 8"/>
                  <a:gd name="T3" fmla="*/ 4 h 16"/>
                  <a:gd name="T4" fmla="*/ 6 w 8"/>
                  <a:gd name="T5" fmla="*/ 6 h 16"/>
                  <a:gd name="T6" fmla="*/ 6 w 8"/>
                  <a:gd name="T7" fmla="*/ 10 h 16"/>
                  <a:gd name="T8" fmla="*/ 4 w 8"/>
                  <a:gd name="T9" fmla="*/ 14 h 16"/>
                  <a:gd name="T10" fmla="*/ 4 w 8"/>
                  <a:gd name="T11" fmla="*/ 16 h 16"/>
                  <a:gd name="T12" fmla="*/ 2 w 8"/>
                  <a:gd name="T13" fmla="*/ 16 h 16"/>
                  <a:gd name="T14" fmla="*/ 2 w 8"/>
                  <a:gd name="T15" fmla="*/ 16 h 16"/>
                  <a:gd name="T16" fmla="*/ 2 w 8"/>
                  <a:gd name="T17" fmla="*/ 16 h 16"/>
                  <a:gd name="T18" fmla="*/ 2 w 8"/>
                  <a:gd name="T19" fmla="*/ 12 h 16"/>
                  <a:gd name="T20" fmla="*/ 2 w 8"/>
                  <a:gd name="T21" fmla="*/ 12 h 16"/>
                  <a:gd name="T22" fmla="*/ 0 w 8"/>
                  <a:gd name="T23" fmla="*/ 0 h 16"/>
                  <a:gd name="T24" fmla="*/ 0 w 8"/>
                  <a:gd name="T25" fmla="*/ 0 h 16"/>
                  <a:gd name="T26" fmla="*/ 4 w 8"/>
                  <a:gd name="T27" fmla="*/ 0 h 16"/>
                  <a:gd name="T28" fmla="*/ 6 w 8"/>
                  <a:gd name="T29" fmla="*/ 2 h 16"/>
                  <a:gd name="T30" fmla="*/ 8 w 8"/>
                  <a:gd name="T31" fmla="*/ 4 h 16"/>
                  <a:gd name="T32" fmla="*/ 8 w 8"/>
                  <a:gd name="T3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6">
                    <a:moveTo>
                      <a:pt x="8" y="4"/>
                    </a:moveTo>
                    <a:lnTo>
                      <a:pt x="8" y="4"/>
                    </a:lnTo>
                    <a:lnTo>
                      <a:pt x="6" y="6"/>
                    </a:lnTo>
                    <a:lnTo>
                      <a:pt x="6" y="10"/>
                    </a:lnTo>
                    <a:lnTo>
                      <a:pt x="4" y="14"/>
                    </a:lnTo>
                    <a:lnTo>
                      <a:pt x="4" y="16"/>
                    </a:lnTo>
                    <a:lnTo>
                      <a:pt x="2" y="16"/>
                    </a:lnTo>
                    <a:lnTo>
                      <a:pt x="2" y="16"/>
                    </a:lnTo>
                    <a:lnTo>
                      <a:pt x="2" y="16"/>
                    </a:lnTo>
                    <a:lnTo>
                      <a:pt x="2" y="12"/>
                    </a:lnTo>
                    <a:lnTo>
                      <a:pt x="2" y="12"/>
                    </a:lnTo>
                    <a:lnTo>
                      <a:pt x="0" y="0"/>
                    </a:lnTo>
                    <a:lnTo>
                      <a:pt x="0" y="0"/>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7" name="Freeform 2770">
                <a:extLst>
                  <a:ext uri="{FF2B5EF4-FFF2-40B4-BE49-F238E27FC236}">
                    <a16:creationId xmlns:a16="http://schemas.microsoft.com/office/drawing/2014/main" id="{300B11B7-30E8-C18A-C7B1-4352BDCEBD50}"/>
                  </a:ext>
                </a:extLst>
              </p:cNvPr>
              <p:cNvSpPr>
                <a:spLocks/>
              </p:cNvSpPr>
              <p:nvPr/>
            </p:nvSpPr>
            <p:spPr bwMode="auto">
              <a:xfrm>
                <a:off x="2062" y="2668"/>
                <a:ext cx="8" cy="6"/>
              </a:xfrm>
              <a:custGeom>
                <a:avLst/>
                <a:gdLst>
                  <a:gd name="T0" fmla="*/ 8 w 8"/>
                  <a:gd name="T1" fmla="*/ 0 h 6"/>
                  <a:gd name="T2" fmla="*/ 8 w 8"/>
                  <a:gd name="T3" fmla="*/ 0 h 6"/>
                  <a:gd name="T4" fmla="*/ 8 w 8"/>
                  <a:gd name="T5" fmla="*/ 6 h 6"/>
                  <a:gd name="T6" fmla="*/ 8 w 8"/>
                  <a:gd name="T7" fmla="*/ 6 h 6"/>
                  <a:gd name="T8" fmla="*/ 4 w 8"/>
                  <a:gd name="T9" fmla="*/ 6 h 6"/>
                  <a:gd name="T10" fmla="*/ 2 w 8"/>
                  <a:gd name="T11" fmla="*/ 6 h 6"/>
                  <a:gd name="T12" fmla="*/ 0 w 8"/>
                  <a:gd name="T13" fmla="*/ 2 h 6"/>
                  <a:gd name="T14" fmla="*/ 0 w 8"/>
                  <a:gd name="T15" fmla="*/ 2 h 6"/>
                  <a:gd name="T16" fmla="*/ 4 w 8"/>
                  <a:gd name="T17" fmla="*/ 0 h 6"/>
                  <a:gd name="T18" fmla="*/ 8 w 8"/>
                  <a:gd name="T19" fmla="*/ 0 h 6"/>
                  <a:gd name="T20" fmla="*/ 8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8" y="0"/>
                    </a:moveTo>
                    <a:lnTo>
                      <a:pt x="8" y="0"/>
                    </a:lnTo>
                    <a:lnTo>
                      <a:pt x="8" y="6"/>
                    </a:lnTo>
                    <a:lnTo>
                      <a:pt x="8" y="6"/>
                    </a:lnTo>
                    <a:lnTo>
                      <a:pt x="4" y="6"/>
                    </a:lnTo>
                    <a:lnTo>
                      <a:pt x="2" y="6"/>
                    </a:lnTo>
                    <a:lnTo>
                      <a:pt x="0" y="2"/>
                    </a:lnTo>
                    <a:lnTo>
                      <a:pt x="0"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8" name="Freeform 2771">
                <a:extLst>
                  <a:ext uri="{FF2B5EF4-FFF2-40B4-BE49-F238E27FC236}">
                    <a16:creationId xmlns:a16="http://schemas.microsoft.com/office/drawing/2014/main" id="{120B7703-323E-6623-198F-497A825443D9}"/>
                  </a:ext>
                </a:extLst>
              </p:cNvPr>
              <p:cNvSpPr>
                <a:spLocks/>
              </p:cNvSpPr>
              <p:nvPr/>
            </p:nvSpPr>
            <p:spPr bwMode="auto">
              <a:xfrm>
                <a:off x="5950" y="1585"/>
                <a:ext cx="18" cy="26"/>
              </a:xfrm>
              <a:custGeom>
                <a:avLst/>
                <a:gdLst>
                  <a:gd name="T0" fmla="*/ 18 w 18"/>
                  <a:gd name="T1" fmla="*/ 24 h 26"/>
                  <a:gd name="T2" fmla="*/ 18 w 18"/>
                  <a:gd name="T3" fmla="*/ 24 h 26"/>
                  <a:gd name="T4" fmla="*/ 14 w 18"/>
                  <a:gd name="T5" fmla="*/ 26 h 26"/>
                  <a:gd name="T6" fmla="*/ 12 w 18"/>
                  <a:gd name="T7" fmla="*/ 22 h 26"/>
                  <a:gd name="T8" fmla="*/ 10 w 18"/>
                  <a:gd name="T9" fmla="*/ 20 h 26"/>
                  <a:gd name="T10" fmla="*/ 8 w 18"/>
                  <a:gd name="T11" fmla="*/ 18 h 26"/>
                  <a:gd name="T12" fmla="*/ 8 w 18"/>
                  <a:gd name="T13" fmla="*/ 18 h 26"/>
                  <a:gd name="T14" fmla="*/ 4 w 18"/>
                  <a:gd name="T15" fmla="*/ 24 h 26"/>
                  <a:gd name="T16" fmla="*/ 2 w 18"/>
                  <a:gd name="T17" fmla="*/ 22 h 26"/>
                  <a:gd name="T18" fmla="*/ 0 w 18"/>
                  <a:gd name="T19" fmla="*/ 18 h 26"/>
                  <a:gd name="T20" fmla="*/ 0 w 18"/>
                  <a:gd name="T21" fmla="*/ 18 h 26"/>
                  <a:gd name="T22" fmla="*/ 2 w 18"/>
                  <a:gd name="T23" fmla="*/ 16 h 26"/>
                  <a:gd name="T24" fmla="*/ 4 w 18"/>
                  <a:gd name="T25" fmla="*/ 10 h 26"/>
                  <a:gd name="T26" fmla="*/ 4 w 18"/>
                  <a:gd name="T27" fmla="*/ 0 h 26"/>
                  <a:gd name="T28" fmla="*/ 4 w 18"/>
                  <a:gd name="T29" fmla="*/ 0 h 26"/>
                  <a:gd name="T30" fmla="*/ 6 w 18"/>
                  <a:gd name="T31" fmla="*/ 2 h 26"/>
                  <a:gd name="T32" fmla="*/ 6 w 18"/>
                  <a:gd name="T33" fmla="*/ 4 h 26"/>
                  <a:gd name="T34" fmla="*/ 8 w 18"/>
                  <a:gd name="T35" fmla="*/ 6 h 26"/>
                  <a:gd name="T36" fmla="*/ 10 w 18"/>
                  <a:gd name="T37" fmla="*/ 2 h 26"/>
                  <a:gd name="T38" fmla="*/ 10 w 18"/>
                  <a:gd name="T39" fmla="*/ 2 h 26"/>
                  <a:gd name="T40" fmla="*/ 12 w 18"/>
                  <a:gd name="T41" fmla="*/ 4 h 26"/>
                  <a:gd name="T42" fmla="*/ 14 w 18"/>
                  <a:gd name="T43" fmla="*/ 4 h 26"/>
                  <a:gd name="T44" fmla="*/ 14 w 18"/>
                  <a:gd name="T45" fmla="*/ 8 h 26"/>
                  <a:gd name="T46" fmla="*/ 14 w 18"/>
                  <a:gd name="T47" fmla="*/ 8 h 26"/>
                  <a:gd name="T48" fmla="*/ 12 w 18"/>
                  <a:gd name="T49" fmla="*/ 14 h 26"/>
                  <a:gd name="T50" fmla="*/ 14 w 18"/>
                  <a:gd name="T51" fmla="*/ 20 h 26"/>
                  <a:gd name="T52" fmla="*/ 16 w 18"/>
                  <a:gd name="T53" fmla="*/ 22 h 26"/>
                  <a:gd name="T54" fmla="*/ 18 w 18"/>
                  <a:gd name="T55" fmla="*/ 24 h 26"/>
                  <a:gd name="T56" fmla="*/ 18 w 18"/>
                  <a:gd name="T5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6">
                    <a:moveTo>
                      <a:pt x="18" y="24"/>
                    </a:moveTo>
                    <a:lnTo>
                      <a:pt x="18" y="24"/>
                    </a:lnTo>
                    <a:lnTo>
                      <a:pt x="14" y="26"/>
                    </a:lnTo>
                    <a:lnTo>
                      <a:pt x="12" y="22"/>
                    </a:lnTo>
                    <a:lnTo>
                      <a:pt x="10" y="20"/>
                    </a:lnTo>
                    <a:lnTo>
                      <a:pt x="8" y="18"/>
                    </a:lnTo>
                    <a:lnTo>
                      <a:pt x="8" y="18"/>
                    </a:lnTo>
                    <a:lnTo>
                      <a:pt x="4" y="24"/>
                    </a:lnTo>
                    <a:lnTo>
                      <a:pt x="2" y="22"/>
                    </a:lnTo>
                    <a:lnTo>
                      <a:pt x="0" y="18"/>
                    </a:lnTo>
                    <a:lnTo>
                      <a:pt x="0" y="18"/>
                    </a:lnTo>
                    <a:lnTo>
                      <a:pt x="2" y="16"/>
                    </a:lnTo>
                    <a:lnTo>
                      <a:pt x="4" y="10"/>
                    </a:lnTo>
                    <a:lnTo>
                      <a:pt x="4" y="0"/>
                    </a:lnTo>
                    <a:lnTo>
                      <a:pt x="4" y="0"/>
                    </a:lnTo>
                    <a:lnTo>
                      <a:pt x="6" y="2"/>
                    </a:lnTo>
                    <a:lnTo>
                      <a:pt x="6" y="4"/>
                    </a:lnTo>
                    <a:lnTo>
                      <a:pt x="8" y="6"/>
                    </a:lnTo>
                    <a:lnTo>
                      <a:pt x="10" y="2"/>
                    </a:lnTo>
                    <a:lnTo>
                      <a:pt x="10" y="2"/>
                    </a:lnTo>
                    <a:lnTo>
                      <a:pt x="12" y="4"/>
                    </a:lnTo>
                    <a:lnTo>
                      <a:pt x="14" y="4"/>
                    </a:lnTo>
                    <a:lnTo>
                      <a:pt x="14" y="8"/>
                    </a:lnTo>
                    <a:lnTo>
                      <a:pt x="14" y="8"/>
                    </a:lnTo>
                    <a:lnTo>
                      <a:pt x="12" y="14"/>
                    </a:lnTo>
                    <a:lnTo>
                      <a:pt x="14" y="20"/>
                    </a:lnTo>
                    <a:lnTo>
                      <a:pt x="16" y="22"/>
                    </a:lnTo>
                    <a:lnTo>
                      <a:pt x="18" y="24"/>
                    </a:lnTo>
                    <a:lnTo>
                      <a:pt x="1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9" name="Freeform 2772">
                <a:extLst>
                  <a:ext uri="{FF2B5EF4-FFF2-40B4-BE49-F238E27FC236}">
                    <a16:creationId xmlns:a16="http://schemas.microsoft.com/office/drawing/2014/main" id="{7166BBB2-70F9-1F21-1543-D6B2888C16CF}"/>
                  </a:ext>
                </a:extLst>
              </p:cNvPr>
              <p:cNvSpPr>
                <a:spLocks/>
              </p:cNvSpPr>
              <p:nvPr/>
            </p:nvSpPr>
            <p:spPr bwMode="auto">
              <a:xfrm>
                <a:off x="5942" y="1591"/>
                <a:ext cx="18" cy="30"/>
              </a:xfrm>
              <a:custGeom>
                <a:avLst/>
                <a:gdLst>
                  <a:gd name="T0" fmla="*/ 8 w 18"/>
                  <a:gd name="T1" fmla="*/ 12 h 30"/>
                  <a:gd name="T2" fmla="*/ 8 w 18"/>
                  <a:gd name="T3" fmla="*/ 12 h 30"/>
                  <a:gd name="T4" fmla="*/ 10 w 18"/>
                  <a:gd name="T5" fmla="*/ 14 h 30"/>
                  <a:gd name="T6" fmla="*/ 12 w 18"/>
                  <a:gd name="T7" fmla="*/ 14 h 30"/>
                  <a:gd name="T8" fmla="*/ 14 w 18"/>
                  <a:gd name="T9" fmla="*/ 12 h 30"/>
                  <a:gd name="T10" fmla="*/ 16 w 18"/>
                  <a:gd name="T11" fmla="*/ 12 h 30"/>
                  <a:gd name="T12" fmla="*/ 16 w 18"/>
                  <a:gd name="T13" fmla="*/ 12 h 30"/>
                  <a:gd name="T14" fmla="*/ 16 w 18"/>
                  <a:gd name="T15" fmla="*/ 16 h 30"/>
                  <a:gd name="T16" fmla="*/ 16 w 18"/>
                  <a:gd name="T17" fmla="*/ 20 h 30"/>
                  <a:gd name="T18" fmla="*/ 18 w 18"/>
                  <a:gd name="T19" fmla="*/ 24 h 30"/>
                  <a:gd name="T20" fmla="*/ 18 w 18"/>
                  <a:gd name="T21" fmla="*/ 30 h 30"/>
                  <a:gd name="T22" fmla="*/ 18 w 18"/>
                  <a:gd name="T23" fmla="*/ 30 h 30"/>
                  <a:gd name="T24" fmla="*/ 10 w 18"/>
                  <a:gd name="T25" fmla="*/ 20 h 30"/>
                  <a:gd name="T26" fmla="*/ 4 w 18"/>
                  <a:gd name="T27" fmla="*/ 18 h 30"/>
                  <a:gd name="T28" fmla="*/ 0 w 18"/>
                  <a:gd name="T29" fmla="*/ 18 h 30"/>
                  <a:gd name="T30" fmla="*/ 0 w 18"/>
                  <a:gd name="T31" fmla="*/ 18 h 30"/>
                  <a:gd name="T32" fmla="*/ 0 w 18"/>
                  <a:gd name="T33" fmla="*/ 12 h 30"/>
                  <a:gd name="T34" fmla="*/ 0 w 18"/>
                  <a:gd name="T35" fmla="*/ 12 h 30"/>
                  <a:gd name="T36" fmla="*/ 0 w 18"/>
                  <a:gd name="T37" fmla="*/ 4 h 30"/>
                  <a:gd name="T38" fmla="*/ 2 w 18"/>
                  <a:gd name="T39" fmla="*/ 2 h 30"/>
                  <a:gd name="T40" fmla="*/ 4 w 18"/>
                  <a:gd name="T41" fmla="*/ 0 h 30"/>
                  <a:gd name="T42" fmla="*/ 4 w 18"/>
                  <a:gd name="T43" fmla="*/ 0 h 30"/>
                  <a:gd name="T44" fmla="*/ 4 w 18"/>
                  <a:gd name="T45" fmla="*/ 4 h 30"/>
                  <a:gd name="T46" fmla="*/ 4 w 18"/>
                  <a:gd name="T47" fmla="*/ 4 h 30"/>
                  <a:gd name="T48" fmla="*/ 6 w 18"/>
                  <a:gd name="T49" fmla="*/ 8 h 30"/>
                  <a:gd name="T50" fmla="*/ 8 w 18"/>
                  <a:gd name="T51" fmla="*/ 12 h 30"/>
                  <a:gd name="T52" fmla="*/ 8 w 18"/>
                  <a:gd name="T5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0">
                    <a:moveTo>
                      <a:pt x="8" y="12"/>
                    </a:moveTo>
                    <a:lnTo>
                      <a:pt x="8" y="12"/>
                    </a:lnTo>
                    <a:lnTo>
                      <a:pt x="10" y="14"/>
                    </a:lnTo>
                    <a:lnTo>
                      <a:pt x="12" y="14"/>
                    </a:lnTo>
                    <a:lnTo>
                      <a:pt x="14" y="12"/>
                    </a:lnTo>
                    <a:lnTo>
                      <a:pt x="16" y="12"/>
                    </a:lnTo>
                    <a:lnTo>
                      <a:pt x="16" y="12"/>
                    </a:lnTo>
                    <a:lnTo>
                      <a:pt x="16" y="16"/>
                    </a:lnTo>
                    <a:lnTo>
                      <a:pt x="16" y="20"/>
                    </a:lnTo>
                    <a:lnTo>
                      <a:pt x="18" y="24"/>
                    </a:lnTo>
                    <a:lnTo>
                      <a:pt x="18" y="30"/>
                    </a:lnTo>
                    <a:lnTo>
                      <a:pt x="18" y="30"/>
                    </a:lnTo>
                    <a:lnTo>
                      <a:pt x="10" y="20"/>
                    </a:lnTo>
                    <a:lnTo>
                      <a:pt x="4" y="18"/>
                    </a:lnTo>
                    <a:lnTo>
                      <a:pt x="0" y="18"/>
                    </a:lnTo>
                    <a:lnTo>
                      <a:pt x="0" y="18"/>
                    </a:lnTo>
                    <a:lnTo>
                      <a:pt x="0" y="12"/>
                    </a:lnTo>
                    <a:lnTo>
                      <a:pt x="0" y="12"/>
                    </a:lnTo>
                    <a:lnTo>
                      <a:pt x="0" y="4"/>
                    </a:lnTo>
                    <a:lnTo>
                      <a:pt x="2" y="2"/>
                    </a:lnTo>
                    <a:lnTo>
                      <a:pt x="4" y="0"/>
                    </a:lnTo>
                    <a:lnTo>
                      <a:pt x="4" y="0"/>
                    </a:lnTo>
                    <a:lnTo>
                      <a:pt x="4" y="4"/>
                    </a:lnTo>
                    <a:lnTo>
                      <a:pt x="4" y="4"/>
                    </a:lnTo>
                    <a:lnTo>
                      <a:pt x="6" y="8"/>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0" name="Freeform 2773">
                <a:extLst>
                  <a:ext uri="{FF2B5EF4-FFF2-40B4-BE49-F238E27FC236}">
                    <a16:creationId xmlns:a16="http://schemas.microsoft.com/office/drawing/2014/main" id="{E081E248-EF20-98D6-D49F-D9E201C0F2F8}"/>
                  </a:ext>
                </a:extLst>
              </p:cNvPr>
              <p:cNvSpPr>
                <a:spLocks/>
              </p:cNvSpPr>
              <p:nvPr/>
            </p:nvSpPr>
            <p:spPr bwMode="auto">
              <a:xfrm>
                <a:off x="5946" y="1595"/>
                <a:ext cx="4" cy="8"/>
              </a:xfrm>
              <a:custGeom>
                <a:avLst/>
                <a:gdLst>
                  <a:gd name="T0" fmla="*/ 4 w 4"/>
                  <a:gd name="T1" fmla="*/ 8 h 8"/>
                  <a:gd name="T2" fmla="*/ 4 w 4"/>
                  <a:gd name="T3" fmla="*/ 8 h 8"/>
                  <a:gd name="T4" fmla="*/ 2 w 4"/>
                  <a:gd name="T5" fmla="*/ 6 h 8"/>
                  <a:gd name="T6" fmla="*/ 0 w 4"/>
                  <a:gd name="T7" fmla="*/ 0 h 8"/>
                  <a:gd name="T8" fmla="*/ 0 w 4"/>
                  <a:gd name="T9" fmla="*/ 0 h 8"/>
                  <a:gd name="T10" fmla="*/ 2 w 4"/>
                  <a:gd name="T11" fmla="*/ 0 h 8"/>
                  <a:gd name="T12" fmla="*/ 4 w 4"/>
                  <a:gd name="T13" fmla="*/ 8 h 8"/>
                  <a:gd name="T14" fmla="*/ 4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8"/>
                    </a:moveTo>
                    <a:lnTo>
                      <a:pt x="4" y="8"/>
                    </a:lnTo>
                    <a:lnTo>
                      <a:pt x="2" y="6"/>
                    </a:lnTo>
                    <a:lnTo>
                      <a:pt x="0" y="0"/>
                    </a:lnTo>
                    <a:lnTo>
                      <a:pt x="0" y="0"/>
                    </a:lnTo>
                    <a:lnTo>
                      <a:pt x="2" y="0"/>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1" name="Freeform 2774">
                <a:extLst>
                  <a:ext uri="{FF2B5EF4-FFF2-40B4-BE49-F238E27FC236}">
                    <a16:creationId xmlns:a16="http://schemas.microsoft.com/office/drawing/2014/main" id="{F306C54E-1F87-E6E9-AFC4-C06B0C2B8712}"/>
                  </a:ext>
                </a:extLst>
              </p:cNvPr>
              <p:cNvSpPr>
                <a:spLocks/>
              </p:cNvSpPr>
              <p:nvPr/>
            </p:nvSpPr>
            <p:spPr bwMode="auto">
              <a:xfrm>
                <a:off x="5774" y="1599"/>
                <a:ext cx="6" cy="6"/>
              </a:xfrm>
              <a:custGeom>
                <a:avLst/>
                <a:gdLst>
                  <a:gd name="T0" fmla="*/ 6 w 6"/>
                  <a:gd name="T1" fmla="*/ 6 h 6"/>
                  <a:gd name="T2" fmla="*/ 6 w 6"/>
                  <a:gd name="T3" fmla="*/ 6 h 6"/>
                  <a:gd name="T4" fmla="*/ 2 w 6"/>
                  <a:gd name="T5" fmla="*/ 6 h 6"/>
                  <a:gd name="T6" fmla="*/ 2 w 6"/>
                  <a:gd name="T7" fmla="*/ 6 h 6"/>
                  <a:gd name="T8" fmla="*/ 0 w 6"/>
                  <a:gd name="T9" fmla="*/ 0 h 6"/>
                  <a:gd name="T10" fmla="*/ 0 w 6"/>
                  <a:gd name="T11" fmla="*/ 0 h 6"/>
                  <a:gd name="T12" fmla="*/ 4 w 6"/>
                  <a:gd name="T13" fmla="*/ 2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lnTo>
                      <a:pt x="6" y="6"/>
                    </a:lnTo>
                    <a:lnTo>
                      <a:pt x="2" y="6"/>
                    </a:lnTo>
                    <a:lnTo>
                      <a:pt x="2" y="6"/>
                    </a:lnTo>
                    <a:lnTo>
                      <a:pt x="0" y="0"/>
                    </a:lnTo>
                    <a:lnTo>
                      <a:pt x="0" y="0"/>
                    </a:lnTo>
                    <a:lnTo>
                      <a:pt x="4"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2" name="Freeform 2775">
                <a:extLst>
                  <a:ext uri="{FF2B5EF4-FFF2-40B4-BE49-F238E27FC236}">
                    <a16:creationId xmlns:a16="http://schemas.microsoft.com/office/drawing/2014/main" id="{4D241A37-EBB9-53C9-57FE-D71A7B2C921D}"/>
                  </a:ext>
                </a:extLst>
              </p:cNvPr>
              <p:cNvSpPr>
                <a:spLocks/>
              </p:cNvSpPr>
              <p:nvPr/>
            </p:nvSpPr>
            <p:spPr bwMode="auto">
              <a:xfrm>
                <a:off x="1684" y="1750"/>
                <a:ext cx="8" cy="22"/>
              </a:xfrm>
              <a:custGeom>
                <a:avLst/>
                <a:gdLst>
                  <a:gd name="T0" fmla="*/ 0 w 8"/>
                  <a:gd name="T1" fmla="*/ 0 h 22"/>
                  <a:gd name="T2" fmla="*/ 0 w 8"/>
                  <a:gd name="T3" fmla="*/ 0 h 22"/>
                  <a:gd name="T4" fmla="*/ 4 w 8"/>
                  <a:gd name="T5" fmla="*/ 4 h 22"/>
                  <a:gd name="T6" fmla="*/ 4 w 8"/>
                  <a:gd name="T7" fmla="*/ 4 h 22"/>
                  <a:gd name="T8" fmla="*/ 4 w 8"/>
                  <a:gd name="T9" fmla="*/ 6 h 22"/>
                  <a:gd name="T10" fmla="*/ 4 w 8"/>
                  <a:gd name="T11" fmla="*/ 6 h 22"/>
                  <a:gd name="T12" fmla="*/ 4 w 8"/>
                  <a:gd name="T13" fmla="*/ 10 h 22"/>
                  <a:gd name="T14" fmla="*/ 6 w 8"/>
                  <a:gd name="T15" fmla="*/ 12 h 22"/>
                  <a:gd name="T16" fmla="*/ 8 w 8"/>
                  <a:gd name="T17" fmla="*/ 14 h 22"/>
                  <a:gd name="T18" fmla="*/ 6 w 8"/>
                  <a:gd name="T19" fmla="*/ 20 h 22"/>
                  <a:gd name="T20" fmla="*/ 6 w 8"/>
                  <a:gd name="T21" fmla="*/ 20 h 22"/>
                  <a:gd name="T22" fmla="*/ 4 w 8"/>
                  <a:gd name="T23" fmla="*/ 22 h 22"/>
                  <a:gd name="T24" fmla="*/ 2 w 8"/>
                  <a:gd name="T25" fmla="*/ 20 h 22"/>
                  <a:gd name="T26" fmla="*/ 2 w 8"/>
                  <a:gd name="T27" fmla="*/ 20 h 22"/>
                  <a:gd name="T28" fmla="*/ 0 w 8"/>
                  <a:gd name="T29" fmla="*/ 18 h 22"/>
                  <a:gd name="T30" fmla="*/ 0 w 8"/>
                  <a:gd name="T31" fmla="*/ 14 h 22"/>
                  <a:gd name="T32" fmla="*/ 0 w 8"/>
                  <a:gd name="T33" fmla="*/ 4 h 22"/>
                  <a:gd name="T34" fmla="*/ 0 w 8"/>
                  <a:gd name="T35" fmla="*/ 4 h 22"/>
                  <a:gd name="T36" fmla="*/ 0 w 8"/>
                  <a:gd name="T37" fmla="*/ 0 h 22"/>
                  <a:gd name="T38" fmla="*/ 0 w 8"/>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2">
                    <a:moveTo>
                      <a:pt x="0" y="0"/>
                    </a:moveTo>
                    <a:lnTo>
                      <a:pt x="0" y="0"/>
                    </a:lnTo>
                    <a:lnTo>
                      <a:pt x="4" y="4"/>
                    </a:lnTo>
                    <a:lnTo>
                      <a:pt x="4" y="4"/>
                    </a:lnTo>
                    <a:lnTo>
                      <a:pt x="4" y="6"/>
                    </a:lnTo>
                    <a:lnTo>
                      <a:pt x="4" y="6"/>
                    </a:lnTo>
                    <a:lnTo>
                      <a:pt x="4" y="10"/>
                    </a:lnTo>
                    <a:lnTo>
                      <a:pt x="6" y="12"/>
                    </a:lnTo>
                    <a:lnTo>
                      <a:pt x="8" y="14"/>
                    </a:lnTo>
                    <a:lnTo>
                      <a:pt x="6" y="20"/>
                    </a:lnTo>
                    <a:lnTo>
                      <a:pt x="6" y="20"/>
                    </a:lnTo>
                    <a:lnTo>
                      <a:pt x="4" y="22"/>
                    </a:lnTo>
                    <a:lnTo>
                      <a:pt x="2" y="20"/>
                    </a:lnTo>
                    <a:lnTo>
                      <a:pt x="2" y="20"/>
                    </a:lnTo>
                    <a:lnTo>
                      <a:pt x="0" y="18"/>
                    </a:lnTo>
                    <a:lnTo>
                      <a:pt x="0" y="14"/>
                    </a:lnTo>
                    <a:lnTo>
                      <a:pt x="0" y="4"/>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3" name="Freeform 2776">
                <a:extLst>
                  <a:ext uri="{FF2B5EF4-FFF2-40B4-BE49-F238E27FC236}">
                    <a16:creationId xmlns:a16="http://schemas.microsoft.com/office/drawing/2014/main" id="{EFE6E86B-6402-88B6-9791-D32EE6FB774C}"/>
                  </a:ext>
                </a:extLst>
              </p:cNvPr>
              <p:cNvSpPr>
                <a:spLocks/>
              </p:cNvSpPr>
              <p:nvPr/>
            </p:nvSpPr>
            <p:spPr bwMode="auto">
              <a:xfrm>
                <a:off x="1688" y="1784"/>
                <a:ext cx="12" cy="20"/>
              </a:xfrm>
              <a:custGeom>
                <a:avLst/>
                <a:gdLst>
                  <a:gd name="T0" fmla="*/ 4 w 12"/>
                  <a:gd name="T1" fmla="*/ 14 h 20"/>
                  <a:gd name="T2" fmla="*/ 4 w 12"/>
                  <a:gd name="T3" fmla="*/ 14 h 20"/>
                  <a:gd name="T4" fmla="*/ 2 w 12"/>
                  <a:gd name="T5" fmla="*/ 10 h 20"/>
                  <a:gd name="T6" fmla="*/ 0 w 12"/>
                  <a:gd name="T7" fmla="*/ 10 h 20"/>
                  <a:gd name="T8" fmla="*/ 0 w 12"/>
                  <a:gd name="T9" fmla="*/ 10 h 20"/>
                  <a:gd name="T10" fmla="*/ 0 w 12"/>
                  <a:gd name="T11" fmla="*/ 8 h 20"/>
                  <a:gd name="T12" fmla="*/ 0 w 12"/>
                  <a:gd name="T13" fmla="*/ 8 h 20"/>
                  <a:gd name="T14" fmla="*/ 0 w 12"/>
                  <a:gd name="T15" fmla="*/ 6 h 20"/>
                  <a:gd name="T16" fmla="*/ 0 w 12"/>
                  <a:gd name="T17" fmla="*/ 6 h 20"/>
                  <a:gd name="T18" fmla="*/ 2 w 12"/>
                  <a:gd name="T19" fmla="*/ 2 h 20"/>
                  <a:gd name="T20" fmla="*/ 2 w 12"/>
                  <a:gd name="T21" fmla="*/ 2 h 20"/>
                  <a:gd name="T22" fmla="*/ 6 w 12"/>
                  <a:gd name="T23" fmla="*/ 0 h 20"/>
                  <a:gd name="T24" fmla="*/ 12 w 12"/>
                  <a:gd name="T25" fmla="*/ 0 h 20"/>
                  <a:gd name="T26" fmla="*/ 12 w 12"/>
                  <a:gd name="T27" fmla="*/ 0 h 20"/>
                  <a:gd name="T28" fmla="*/ 12 w 12"/>
                  <a:gd name="T29" fmla="*/ 0 h 20"/>
                  <a:gd name="T30" fmla="*/ 12 w 12"/>
                  <a:gd name="T31" fmla="*/ 4 h 20"/>
                  <a:gd name="T32" fmla="*/ 12 w 12"/>
                  <a:gd name="T33" fmla="*/ 10 h 20"/>
                  <a:gd name="T34" fmla="*/ 12 w 12"/>
                  <a:gd name="T35" fmla="*/ 10 h 20"/>
                  <a:gd name="T36" fmla="*/ 10 w 12"/>
                  <a:gd name="T37" fmla="*/ 16 h 20"/>
                  <a:gd name="T38" fmla="*/ 6 w 12"/>
                  <a:gd name="T39" fmla="*/ 20 h 20"/>
                  <a:gd name="T40" fmla="*/ 6 w 12"/>
                  <a:gd name="T41" fmla="*/ 20 h 20"/>
                  <a:gd name="T42" fmla="*/ 4 w 12"/>
                  <a:gd name="T43" fmla="*/ 18 h 20"/>
                  <a:gd name="T44" fmla="*/ 4 w 12"/>
                  <a:gd name="T45" fmla="*/ 14 h 20"/>
                  <a:gd name="T46" fmla="*/ 4 w 12"/>
                  <a:gd name="T4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0">
                    <a:moveTo>
                      <a:pt x="4" y="14"/>
                    </a:moveTo>
                    <a:lnTo>
                      <a:pt x="4" y="14"/>
                    </a:lnTo>
                    <a:lnTo>
                      <a:pt x="2" y="10"/>
                    </a:lnTo>
                    <a:lnTo>
                      <a:pt x="0" y="10"/>
                    </a:lnTo>
                    <a:lnTo>
                      <a:pt x="0" y="10"/>
                    </a:lnTo>
                    <a:lnTo>
                      <a:pt x="0" y="8"/>
                    </a:lnTo>
                    <a:lnTo>
                      <a:pt x="0" y="8"/>
                    </a:lnTo>
                    <a:lnTo>
                      <a:pt x="0" y="6"/>
                    </a:lnTo>
                    <a:lnTo>
                      <a:pt x="0" y="6"/>
                    </a:lnTo>
                    <a:lnTo>
                      <a:pt x="2" y="2"/>
                    </a:lnTo>
                    <a:lnTo>
                      <a:pt x="2" y="2"/>
                    </a:lnTo>
                    <a:lnTo>
                      <a:pt x="6" y="0"/>
                    </a:lnTo>
                    <a:lnTo>
                      <a:pt x="12" y="0"/>
                    </a:lnTo>
                    <a:lnTo>
                      <a:pt x="12" y="0"/>
                    </a:lnTo>
                    <a:lnTo>
                      <a:pt x="12" y="0"/>
                    </a:lnTo>
                    <a:lnTo>
                      <a:pt x="12" y="4"/>
                    </a:lnTo>
                    <a:lnTo>
                      <a:pt x="12" y="10"/>
                    </a:lnTo>
                    <a:lnTo>
                      <a:pt x="12" y="10"/>
                    </a:lnTo>
                    <a:lnTo>
                      <a:pt x="10" y="16"/>
                    </a:lnTo>
                    <a:lnTo>
                      <a:pt x="6" y="20"/>
                    </a:lnTo>
                    <a:lnTo>
                      <a:pt x="6" y="20"/>
                    </a:lnTo>
                    <a:lnTo>
                      <a:pt x="4" y="18"/>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4" name="Freeform 2777">
                <a:extLst>
                  <a:ext uri="{FF2B5EF4-FFF2-40B4-BE49-F238E27FC236}">
                    <a16:creationId xmlns:a16="http://schemas.microsoft.com/office/drawing/2014/main" id="{8327691D-BA5C-0F6E-7BBC-6ABA5832454B}"/>
                  </a:ext>
                </a:extLst>
              </p:cNvPr>
              <p:cNvSpPr>
                <a:spLocks/>
              </p:cNvSpPr>
              <p:nvPr/>
            </p:nvSpPr>
            <p:spPr bwMode="auto">
              <a:xfrm>
                <a:off x="1694" y="1724"/>
                <a:ext cx="6" cy="20"/>
              </a:xfrm>
              <a:custGeom>
                <a:avLst/>
                <a:gdLst>
                  <a:gd name="T0" fmla="*/ 0 w 6"/>
                  <a:gd name="T1" fmla="*/ 12 h 20"/>
                  <a:gd name="T2" fmla="*/ 0 w 6"/>
                  <a:gd name="T3" fmla="*/ 12 h 20"/>
                  <a:gd name="T4" fmla="*/ 2 w 6"/>
                  <a:gd name="T5" fmla="*/ 4 h 20"/>
                  <a:gd name="T6" fmla="*/ 2 w 6"/>
                  <a:gd name="T7" fmla="*/ 2 h 20"/>
                  <a:gd name="T8" fmla="*/ 4 w 6"/>
                  <a:gd name="T9" fmla="*/ 0 h 20"/>
                  <a:gd name="T10" fmla="*/ 4 w 6"/>
                  <a:gd name="T11" fmla="*/ 0 h 20"/>
                  <a:gd name="T12" fmla="*/ 6 w 6"/>
                  <a:gd name="T13" fmla="*/ 10 h 20"/>
                  <a:gd name="T14" fmla="*/ 6 w 6"/>
                  <a:gd name="T15" fmla="*/ 20 h 20"/>
                  <a:gd name="T16" fmla="*/ 6 w 6"/>
                  <a:gd name="T17" fmla="*/ 20 h 20"/>
                  <a:gd name="T18" fmla="*/ 4 w 6"/>
                  <a:gd name="T19" fmla="*/ 18 h 20"/>
                  <a:gd name="T20" fmla="*/ 0 w 6"/>
                  <a:gd name="T21" fmla="*/ 12 h 20"/>
                  <a:gd name="T22" fmla="*/ 0 w 6"/>
                  <a:gd name="T2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0">
                    <a:moveTo>
                      <a:pt x="0" y="12"/>
                    </a:moveTo>
                    <a:lnTo>
                      <a:pt x="0" y="12"/>
                    </a:lnTo>
                    <a:lnTo>
                      <a:pt x="2" y="4"/>
                    </a:lnTo>
                    <a:lnTo>
                      <a:pt x="2" y="2"/>
                    </a:lnTo>
                    <a:lnTo>
                      <a:pt x="4" y="0"/>
                    </a:lnTo>
                    <a:lnTo>
                      <a:pt x="4" y="0"/>
                    </a:lnTo>
                    <a:lnTo>
                      <a:pt x="6" y="10"/>
                    </a:lnTo>
                    <a:lnTo>
                      <a:pt x="6" y="20"/>
                    </a:lnTo>
                    <a:lnTo>
                      <a:pt x="6" y="20"/>
                    </a:lnTo>
                    <a:lnTo>
                      <a:pt x="4"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5" name="Freeform 2778">
                <a:extLst>
                  <a:ext uri="{FF2B5EF4-FFF2-40B4-BE49-F238E27FC236}">
                    <a16:creationId xmlns:a16="http://schemas.microsoft.com/office/drawing/2014/main" id="{1B838CBC-FAB9-C89D-CC15-4C2EAD2268FC}"/>
                  </a:ext>
                </a:extLst>
              </p:cNvPr>
              <p:cNvSpPr>
                <a:spLocks/>
              </p:cNvSpPr>
              <p:nvPr/>
            </p:nvSpPr>
            <p:spPr bwMode="auto">
              <a:xfrm>
                <a:off x="1690" y="1780"/>
                <a:ext cx="10" cy="10"/>
              </a:xfrm>
              <a:custGeom>
                <a:avLst/>
                <a:gdLst>
                  <a:gd name="T0" fmla="*/ 10 w 10"/>
                  <a:gd name="T1" fmla="*/ 4 h 10"/>
                  <a:gd name="T2" fmla="*/ 10 w 10"/>
                  <a:gd name="T3" fmla="*/ 4 h 10"/>
                  <a:gd name="T4" fmla="*/ 8 w 10"/>
                  <a:gd name="T5" fmla="*/ 8 h 10"/>
                  <a:gd name="T6" fmla="*/ 4 w 10"/>
                  <a:gd name="T7" fmla="*/ 10 h 10"/>
                  <a:gd name="T8" fmla="*/ 2 w 10"/>
                  <a:gd name="T9" fmla="*/ 8 h 10"/>
                  <a:gd name="T10" fmla="*/ 0 w 10"/>
                  <a:gd name="T11" fmla="*/ 6 h 10"/>
                  <a:gd name="T12" fmla="*/ 0 w 10"/>
                  <a:gd name="T13" fmla="*/ 6 h 10"/>
                  <a:gd name="T14" fmla="*/ 2 w 10"/>
                  <a:gd name="T15" fmla="*/ 2 h 10"/>
                  <a:gd name="T16" fmla="*/ 4 w 10"/>
                  <a:gd name="T17" fmla="*/ 0 h 10"/>
                  <a:gd name="T18" fmla="*/ 10 w 10"/>
                  <a:gd name="T19" fmla="*/ 0 h 10"/>
                  <a:gd name="T20" fmla="*/ 10 w 10"/>
                  <a:gd name="T21" fmla="*/ 0 h 10"/>
                  <a:gd name="T22" fmla="*/ 10 w 10"/>
                  <a:gd name="T23" fmla="*/ 4 h 10"/>
                  <a:gd name="T24" fmla="*/ 1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4"/>
                    </a:moveTo>
                    <a:lnTo>
                      <a:pt x="10" y="4"/>
                    </a:lnTo>
                    <a:lnTo>
                      <a:pt x="8" y="8"/>
                    </a:lnTo>
                    <a:lnTo>
                      <a:pt x="4" y="10"/>
                    </a:lnTo>
                    <a:lnTo>
                      <a:pt x="2" y="8"/>
                    </a:lnTo>
                    <a:lnTo>
                      <a:pt x="0" y="6"/>
                    </a:lnTo>
                    <a:lnTo>
                      <a:pt x="0" y="6"/>
                    </a:lnTo>
                    <a:lnTo>
                      <a:pt x="2" y="2"/>
                    </a:lnTo>
                    <a:lnTo>
                      <a:pt x="4" y="0"/>
                    </a:lnTo>
                    <a:lnTo>
                      <a:pt x="10" y="0"/>
                    </a:lnTo>
                    <a:lnTo>
                      <a:pt x="10"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6" name="Freeform 2779">
                <a:extLst>
                  <a:ext uri="{FF2B5EF4-FFF2-40B4-BE49-F238E27FC236}">
                    <a16:creationId xmlns:a16="http://schemas.microsoft.com/office/drawing/2014/main" id="{AB544F15-9428-EBEF-307E-8BFDC1ED1F0E}"/>
                  </a:ext>
                </a:extLst>
              </p:cNvPr>
              <p:cNvSpPr>
                <a:spLocks/>
              </p:cNvSpPr>
              <p:nvPr/>
            </p:nvSpPr>
            <p:spPr bwMode="auto">
              <a:xfrm>
                <a:off x="1694" y="1762"/>
                <a:ext cx="4" cy="6"/>
              </a:xfrm>
              <a:custGeom>
                <a:avLst/>
                <a:gdLst>
                  <a:gd name="T0" fmla="*/ 2 w 4"/>
                  <a:gd name="T1" fmla="*/ 6 h 6"/>
                  <a:gd name="T2" fmla="*/ 2 w 4"/>
                  <a:gd name="T3" fmla="*/ 6 h 6"/>
                  <a:gd name="T4" fmla="*/ 0 w 4"/>
                  <a:gd name="T5" fmla="*/ 2 h 6"/>
                  <a:gd name="T6" fmla="*/ 0 w 4"/>
                  <a:gd name="T7" fmla="*/ 2 h 6"/>
                  <a:gd name="T8" fmla="*/ 2 w 4"/>
                  <a:gd name="T9" fmla="*/ 0 h 6"/>
                  <a:gd name="T10" fmla="*/ 2 w 4"/>
                  <a:gd name="T11" fmla="*/ 0 h 6"/>
                  <a:gd name="T12" fmla="*/ 2 w 4"/>
                  <a:gd name="T13" fmla="*/ 0 h 6"/>
                  <a:gd name="T14" fmla="*/ 4 w 4"/>
                  <a:gd name="T15" fmla="*/ 4 h 6"/>
                  <a:gd name="T16" fmla="*/ 4 w 4"/>
                  <a:gd name="T17" fmla="*/ 4 h 6"/>
                  <a:gd name="T18" fmla="*/ 2 w 4"/>
                  <a:gd name="T19" fmla="*/ 6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lnTo>
                      <a:pt x="2" y="6"/>
                    </a:lnTo>
                    <a:lnTo>
                      <a:pt x="0" y="2"/>
                    </a:lnTo>
                    <a:lnTo>
                      <a:pt x="0" y="2"/>
                    </a:lnTo>
                    <a:lnTo>
                      <a:pt x="2" y="0"/>
                    </a:lnTo>
                    <a:lnTo>
                      <a:pt x="2" y="0"/>
                    </a:lnTo>
                    <a:lnTo>
                      <a:pt x="2" y="0"/>
                    </a:lnTo>
                    <a:lnTo>
                      <a:pt x="4" y="4"/>
                    </a:lnTo>
                    <a:lnTo>
                      <a:pt x="4" y="4"/>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7" name="Freeform 2780">
                <a:extLst>
                  <a:ext uri="{FF2B5EF4-FFF2-40B4-BE49-F238E27FC236}">
                    <a16:creationId xmlns:a16="http://schemas.microsoft.com/office/drawing/2014/main" id="{4B1CE028-F18A-AA83-8937-C87E1463D32C}"/>
                  </a:ext>
                </a:extLst>
              </p:cNvPr>
              <p:cNvSpPr>
                <a:spLocks/>
              </p:cNvSpPr>
              <p:nvPr/>
            </p:nvSpPr>
            <p:spPr bwMode="auto">
              <a:xfrm>
                <a:off x="1630" y="1768"/>
                <a:ext cx="28" cy="24"/>
              </a:xfrm>
              <a:custGeom>
                <a:avLst/>
                <a:gdLst>
                  <a:gd name="T0" fmla="*/ 10 w 28"/>
                  <a:gd name="T1" fmla="*/ 22 h 24"/>
                  <a:gd name="T2" fmla="*/ 10 w 28"/>
                  <a:gd name="T3" fmla="*/ 22 h 24"/>
                  <a:gd name="T4" fmla="*/ 4 w 28"/>
                  <a:gd name="T5" fmla="*/ 22 h 24"/>
                  <a:gd name="T6" fmla="*/ 4 w 28"/>
                  <a:gd name="T7" fmla="*/ 22 h 24"/>
                  <a:gd name="T8" fmla="*/ 2 w 28"/>
                  <a:gd name="T9" fmla="*/ 24 h 24"/>
                  <a:gd name="T10" fmla="*/ 2 w 28"/>
                  <a:gd name="T11" fmla="*/ 22 h 24"/>
                  <a:gd name="T12" fmla="*/ 2 w 28"/>
                  <a:gd name="T13" fmla="*/ 22 h 24"/>
                  <a:gd name="T14" fmla="*/ 0 w 28"/>
                  <a:gd name="T15" fmla="*/ 20 h 24"/>
                  <a:gd name="T16" fmla="*/ 0 w 28"/>
                  <a:gd name="T17" fmla="*/ 16 h 24"/>
                  <a:gd name="T18" fmla="*/ 0 w 28"/>
                  <a:gd name="T19" fmla="*/ 16 h 24"/>
                  <a:gd name="T20" fmla="*/ 0 w 28"/>
                  <a:gd name="T21" fmla="*/ 12 h 24"/>
                  <a:gd name="T22" fmla="*/ 0 w 28"/>
                  <a:gd name="T23" fmla="*/ 12 h 24"/>
                  <a:gd name="T24" fmla="*/ 0 w 28"/>
                  <a:gd name="T25" fmla="*/ 8 h 24"/>
                  <a:gd name="T26" fmla="*/ 2 w 28"/>
                  <a:gd name="T27" fmla="*/ 4 h 24"/>
                  <a:gd name="T28" fmla="*/ 2 w 28"/>
                  <a:gd name="T29" fmla="*/ 4 h 24"/>
                  <a:gd name="T30" fmla="*/ 4 w 28"/>
                  <a:gd name="T31" fmla="*/ 2 h 24"/>
                  <a:gd name="T32" fmla="*/ 4 w 28"/>
                  <a:gd name="T33" fmla="*/ 4 h 24"/>
                  <a:gd name="T34" fmla="*/ 6 w 28"/>
                  <a:gd name="T35" fmla="*/ 12 h 24"/>
                  <a:gd name="T36" fmla="*/ 6 w 28"/>
                  <a:gd name="T37" fmla="*/ 12 h 24"/>
                  <a:gd name="T38" fmla="*/ 6 w 28"/>
                  <a:gd name="T39" fmla="*/ 4 h 24"/>
                  <a:gd name="T40" fmla="*/ 8 w 28"/>
                  <a:gd name="T41" fmla="*/ 4 h 24"/>
                  <a:gd name="T42" fmla="*/ 10 w 28"/>
                  <a:gd name="T43" fmla="*/ 8 h 24"/>
                  <a:gd name="T44" fmla="*/ 10 w 28"/>
                  <a:gd name="T45" fmla="*/ 8 h 24"/>
                  <a:gd name="T46" fmla="*/ 14 w 28"/>
                  <a:gd name="T47" fmla="*/ 2 h 24"/>
                  <a:gd name="T48" fmla="*/ 18 w 28"/>
                  <a:gd name="T49" fmla="*/ 0 h 24"/>
                  <a:gd name="T50" fmla="*/ 22 w 28"/>
                  <a:gd name="T51" fmla="*/ 0 h 24"/>
                  <a:gd name="T52" fmla="*/ 24 w 28"/>
                  <a:gd name="T53" fmla="*/ 2 h 24"/>
                  <a:gd name="T54" fmla="*/ 28 w 28"/>
                  <a:gd name="T55" fmla="*/ 12 h 24"/>
                  <a:gd name="T56" fmla="*/ 28 w 28"/>
                  <a:gd name="T57" fmla="*/ 12 h 24"/>
                  <a:gd name="T58" fmla="*/ 28 w 28"/>
                  <a:gd name="T59" fmla="*/ 18 h 24"/>
                  <a:gd name="T60" fmla="*/ 28 w 28"/>
                  <a:gd name="T61" fmla="*/ 22 h 24"/>
                  <a:gd name="T62" fmla="*/ 28 w 28"/>
                  <a:gd name="T63" fmla="*/ 22 h 24"/>
                  <a:gd name="T64" fmla="*/ 24 w 28"/>
                  <a:gd name="T65" fmla="*/ 20 h 24"/>
                  <a:gd name="T66" fmla="*/ 22 w 28"/>
                  <a:gd name="T67" fmla="*/ 18 h 24"/>
                  <a:gd name="T68" fmla="*/ 20 w 28"/>
                  <a:gd name="T69" fmla="*/ 18 h 24"/>
                  <a:gd name="T70" fmla="*/ 18 w 28"/>
                  <a:gd name="T71" fmla="*/ 12 h 24"/>
                  <a:gd name="T72" fmla="*/ 18 w 28"/>
                  <a:gd name="T73" fmla="*/ 12 h 24"/>
                  <a:gd name="T74" fmla="*/ 16 w 28"/>
                  <a:gd name="T75" fmla="*/ 10 h 24"/>
                  <a:gd name="T76" fmla="*/ 14 w 28"/>
                  <a:gd name="T77" fmla="*/ 12 h 24"/>
                  <a:gd name="T78" fmla="*/ 10 w 28"/>
                  <a:gd name="T79" fmla="*/ 22 h 24"/>
                  <a:gd name="T80" fmla="*/ 10 w 28"/>
                  <a:gd name="T8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4">
                    <a:moveTo>
                      <a:pt x="10" y="22"/>
                    </a:moveTo>
                    <a:lnTo>
                      <a:pt x="10" y="22"/>
                    </a:lnTo>
                    <a:lnTo>
                      <a:pt x="4" y="22"/>
                    </a:lnTo>
                    <a:lnTo>
                      <a:pt x="4" y="22"/>
                    </a:lnTo>
                    <a:lnTo>
                      <a:pt x="2" y="24"/>
                    </a:lnTo>
                    <a:lnTo>
                      <a:pt x="2" y="22"/>
                    </a:lnTo>
                    <a:lnTo>
                      <a:pt x="2" y="22"/>
                    </a:lnTo>
                    <a:lnTo>
                      <a:pt x="0" y="20"/>
                    </a:lnTo>
                    <a:lnTo>
                      <a:pt x="0" y="16"/>
                    </a:lnTo>
                    <a:lnTo>
                      <a:pt x="0" y="16"/>
                    </a:lnTo>
                    <a:lnTo>
                      <a:pt x="0" y="12"/>
                    </a:lnTo>
                    <a:lnTo>
                      <a:pt x="0" y="12"/>
                    </a:lnTo>
                    <a:lnTo>
                      <a:pt x="0" y="8"/>
                    </a:lnTo>
                    <a:lnTo>
                      <a:pt x="2" y="4"/>
                    </a:lnTo>
                    <a:lnTo>
                      <a:pt x="2" y="4"/>
                    </a:lnTo>
                    <a:lnTo>
                      <a:pt x="4" y="2"/>
                    </a:lnTo>
                    <a:lnTo>
                      <a:pt x="4" y="4"/>
                    </a:lnTo>
                    <a:lnTo>
                      <a:pt x="6" y="12"/>
                    </a:lnTo>
                    <a:lnTo>
                      <a:pt x="6" y="12"/>
                    </a:lnTo>
                    <a:lnTo>
                      <a:pt x="6" y="4"/>
                    </a:lnTo>
                    <a:lnTo>
                      <a:pt x="8" y="4"/>
                    </a:lnTo>
                    <a:lnTo>
                      <a:pt x="10" y="8"/>
                    </a:lnTo>
                    <a:lnTo>
                      <a:pt x="10" y="8"/>
                    </a:lnTo>
                    <a:lnTo>
                      <a:pt x="14" y="2"/>
                    </a:lnTo>
                    <a:lnTo>
                      <a:pt x="18" y="0"/>
                    </a:lnTo>
                    <a:lnTo>
                      <a:pt x="22" y="0"/>
                    </a:lnTo>
                    <a:lnTo>
                      <a:pt x="24" y="2"/>
                    </a:lnTo>
                    <a:lnTo>
                      <a:pt x="28" y="12"/>
                    </a:lnTo>
                    <a:lnTo>
                      <a:pt x="28" y="12"/>
                    </a:lnTo>
                    <a:lnTo>
                      <a:pt x="28" y="18"/>
                    </a:lnTo>
                    <a:lnTo>
                      <a:pt x="28" y="22"/>
                    </a:lnTo>
                    <a:lnTo>
                      <a:pt x="28" y="22"/>
                    </a:lnTo>
                    <a:lnTo>
                      <a:pt x="24" y="20"/>
                    </a:lnTo>
                    <a:lnTo>
                      <a:pt x="22" y="18"/>
                    </a:lnTo>
                    <a:lnTo>
                      <a:pt x="20" y="18"/>
                    </a:lnTo>
                    <a:lnTo>
                      <a:pt x="18" y="12"/>
                    </a:lnTo>
                    <a:lnTo>
                      <a:pt x="18" y="12"/>
                    </a:lnTo>
                    <a:lnTo>
                      <a:pt x="16" y="10"/>
                    </a:lnTo>
                    <a:lnTo>
                      <a:pt x="14" y="12"/>
                    </a:lnTo>
                    <a:lnTo>
                      <a:pt x="10" y="22"/>
                    </a:ln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8" name="Freeform 2781">
                <a:extLst>
                  <a:ext uri="{FF2B5EF4-FFF2-40B4-BE49-F238E27FC236}">
                    <a16:creationId xmlns:a16="http://schemas.microsoft.com/office/drawing/2014/main" id="{BBB343CD-F3E6-7004-3B6C-C77BFCFF3BC7}"/>
                  </a:ext>
                </a:extLst>
              </p:cNvPr>
              <p:cNvSpPr>
                <a:spLocks/>
              </p:cNvSpPr>
              <p:nvPr/>
            </p:nvSpPr>
            <p:spPr bwMode="auto">
              <a:xfrm>
                <a:off x="1592" y="1688"/>
                <a:ext cx="18" cy="22"/>
              </a:xfrm>
              <a:custGeom>
                <a:avLst/>
                <a:gdLst>
                  <a:gd name="T0" fmla="*/ 6 w 18"/>
                  <a:gd name="T1" fmla="*/ 22 h 22"/>
                  <a:gd name="T2" fmla="*/ 6 w 18"/>
                  <a:gd name="T3" fmla="*/ 22 h 22"/>
                  <a:gd name="T4" fmla="*/ 8 w 18"/>
                  <a:gd name="T5" fmla="*/ 18 h 22"/>
                  <a:gd name="T6" fmla="*/ 10 w 18"/>
                  <a:gd name="T7" fmla="*/ 14 h 22"/>
                  <a:gd name="T8" fmla="*/ 10 w 18"/>
                  <a:gd name="T9" fmla="*/ 14 h 22"/>
                  <a:gd name="T10" fmla="*/ 0 w 18"/>
                  <a:gd name="T11" fmla="*/ 14 h 22"/>
                  <a:gd name="T12" fmla="*/ 0 w 18"/>
                  <a:gd name="T13" fmla="*/ 14 h 22"/>
                  <a:gd name="T14" fmla="*/ 0 w 18"/>
                  <a:gd name="T15" fmla="*/ 10 h 22"/>
                  <a:gd name="T16" fmla="*/ 0 w 18"/>
                  <a:gd name="T17" fmla="*/ 10 h 22"/>
                  <a:gd name="T18" fmla="*/ 2 w 18"/>
                  <a:gd name="T19" fmla="*/ 10 h 22"/>
                  <a:gd name="T20" fmla="*/ 2 w 18"/>
                  <a:gd name="T21" fmla="*/ 6 h 22"/>
                  <a:gd name="T22" fmla="*/ 2 w 18"/>
                  <a:gd name="T23" fmla="*/ 0 h 22"/>
                  <a:gd name="T24" fmla="*/ 2 w 18"/>
                  <a:gd name="T25" fmla="*/ 0 h 22"/>
                  <a:gd name="T26" fmla="*/ 4 w 18"/>
                  <a:gd name="T27" fmla="*/ 0 h 22"/>
                  <a:gd name="T28" fmla="*/ 6 w 18"/>
                  <a:gd name="T29" fmla="*/ 0 h 22"/>
                  <a:gd name="T30" fmla="*/ 10 w 18"/>
                  <a:gd name="T31" fmla="*/ 6 h 22"/>
                  <a:gd name="T32" fmla="*/ 14 w 18"/>
                  <a:gd name="T33" fmla="*/ 10 h 22"/>
                  <a:gd name="T34" fmla="*/ 16 w 18"/>
                  <a:gd name="T35" fmla="*/ 10 h 22"/>
                  <a:gd name="T36" fmla="*/ 18 w 18"/>
                  <a:gd name="T37" fmla="*/ 10 h 22"/>
                  <a:gd name="T38" fmla="*/ 18 w 18"/>
                  <a:gd name="T39" fmla="*/ 10 h 22"/>
                  <a:gd name="T40" fmla="*/ 18 w 18"/>
                  <a:gd name="T41" fmla="*/ 18 h 22"/>
                  <a:gd name="T42" fmla="*/ 18 w 18"/>
                  <a:gd name="T43" fmla="*/ 18 h 22"/>
                  <a:gd name="T44" fmla="*/ 16 w 18"/>
                  <a:gd name="T45" fmla="*/ 18 h 22"/>
                  <a:gd name="T46" fmla="*/ 14 w 18"/>
                  <a:gd name="T47" fmla="*/ 20 h 22"/>
                  <a:gd name="T48" fmla="*/ 12 w 18"/>
                  <a:gd name="T49" fmla="*/ 22 h 22"/>
                  <a:gd name="T50" fmla="*/ 12 w 18"/>
                  <a:gd name="T51" fmla="*/ 22 h 22"/>
                  <a:gd name="T52" fmla="*/ 6 w 18"/>
                  <a:gd name="T53" fmla="*/ 22 h 22"/>
                  <a:gd name="T54" fmla="*/ 6 w 18"/>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2">
                    <a:moveTo>
                      <a:pt x="6" y="22"/>
                    </a:moveTo>
                    <a:lnTo>
                      <a:pt x="6" y="22"/>
                    </a:lnTo>
                    <a:lnTo>
                      <a:pt x="8" y="18"/>
                    </a:lnTo>
                    <a:lnTo>
                      <a:pt x="10" y="14"/>
                    </a:lnTo>
                    <a:lnTo>
                      <a:pt x="10" y="14"/>
                    </a:lnTo>
                    <a:lnTo>
                      <a:pt x="0" y="14"/>
                    </a:lnTo>
                    <a:lnTo>
                      <a:pt x="0" y="14"/>
                    </a:lnTo>
                    <a:lnTo>
                      <a:pt x="0" y="10"/>
                    </a:lnTo>
                    <a:lnTo>
                      <a:pt x="0" y="10"/>
                    </a:lnTo>
                    <a:lnTo>
                      <a:pt x="2" y="10"/>
                    </a:lnTo>
                    <a:lnTo>
                      <a:pt x="2" y="6"/>
                    </a:lnTo>
                    <a:lnTo>
                      <a:pt x="2" y="0"/>
                    </a:lnTo>
                    <a:lnTo>
                      <a:pt x="2" y="0"/>
                    </a:lnTo>
                    <a:lnTo>
                      <a:pt x="4" y="0"/>
                    </a:lnTo>
                    <a:lnTo>
                      <a:pt x="6" y="0"/>
                    </a:lnTo>
                    <a:lnTo>
                      <a:pt x="10" y="6"/>
                    </a:lnTo>
                    <a:lnTo>
                      <a:pt x="14" y="10"/>
                    </a:lnTo>
                    <a:lnTo>
                      <a:pt x="16" y="10"/>
                    </a:lnTo>
                    <a:lnTo>
                      <a:pt x="18" y="10"/>
                    </a:lnTo>
                    <a:lnTo>
                      <a:pt x="18" y="10"/>
                    </a:lnTo>
                    <a:lnTo>
                      <a:pt x="18" y="18"/>
                    </a:lnTo>
                    <a:lnTo>
                      <a:pt x="18" y="18"/>
                    </a:lnTo>
                    <a:lnTo>
                      <a:pt x="16" y="18"/>
                    </a:lnTo>
                    <a:lnTo>
                      <a:pt x="14" y="20"/>
                    </a:lnTo>
                    <a:lnTo>
                      <a:pt x="12" y="22"/>
                    </a:lnTo>
                    <a:lnTo>
                      <a:pt x="12" y="22"/>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9" name="Freeform 2782">
                <a:extLst>
                  <a:ext uri="{FF2B5EF4-FFF2-40B4-BE49-F238E27FC236}">
                    <a16:creationId xmlns:a16="http://schemas.microsoft.com/office/drawing/2014/main" id="{78DB0065-83E6-7EE2-5AF4-481820BB0C4D}"/>
                  </a:ext>
                </a:extLst>
              </p:cNvPr>
              <p:cNvSpPr>
                <a:spLocks/>
              </p:cNvSpPr>
              <p:nvPr/>
            </p:nvSpPr>
            <p:spPr bwMode="auto">
              <a:xfrm>
                <a:off x="1632" y="1752"/>
                <a:ext cx="8" cy="26"/>
              </a:xfrm>
              <a:custGeom>
                <a:avLst/>
                <a:gdLst>
                  <a:gd name="T0" fmla="*/ 8 w 8"/>
                  <a:gd name="T1" fmla="*/ 24 h 26"/>
                  <a:gd name="T2" fmla="*/ 8 w 8"/>
                  <a:gd name="T3" fmla="*/ 24 h 26"/>
                  <a:gd name="T4" fmla="*/ 6 w 8"/>
                  <a:gd name="T5" fmla="*/ 26 h 26"/>
                  <a:gd name="T6" fmla="*/ 4 w 8"/>
                  <a:gd name="T7" fmla="*/ 26 h 26"/>
                  <a:gd name="T8" fmla="*/ 0 w 8"/>
                  <a:gd name="T9" fmla="*/ 20 h 26"/>
                  <a:gd name="T10" fmla="*/ 0 w 8"/>
                  <a:gd name="T11" fmla="*/ 20 h 26"/>
                  <a:gd name="T12" fmla="*/ 0 w 8"/>
                  <a:gd name="T13" fmla="*/ 14 h 26"/>
                  <a:gd name="T14" fmla="*/ 0 w 8"/>
                  <a:gd name="T15" fmla="*/ 8 h 26"/>
                  <a:gd name="T16" fmla="*/ 0 w 8"/>
                  <a:gd name="T17" fmla="*/ 8 h 26"/>
                  <a:gd name="T18" fmla="*/ 0 w 8"/>
                  <a:gd name="T19" fmla="*/ 2 h 26"/>
                  <a:gd name="T20" fmla="*/ 0 w 8"/>
                  <a:gd name="T21" fmla="*/ 0 h 26"/>
                  <a:gd name="T22" fmla="*/ 2 w 8"/>
                  <a:gd name="T23" fmla="*/ 0 h 26"/>
                  <a:gd name="T24" fmla="*/ 4 w 8"/>
                  <a:gd name="T25" fmla="*/ 2 h 26"/>
                  <a:gd name="T26" fmla="*/ 4 w 8"/>
                  <a:gd name="T27" fmla="*/ 2 h 26"/>
                  <a:gd name="T28" fmla="*/ 8 w 8"/>
                  <a:gd name="T29" fmla="*/ 24 h 26"/>
                  <a:gd name="T30" fmla="*/ 8 w 8"/>
                  <a:gd name="T3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6">
                    <a:moveTo>
                      <a:pt x="8" y="24"/>
                    </a:moveTo>
                    <a:lnTo>
                      <a:pt x="8" y="24"/>
                    </a:lnTo>
                    <a:lnTo>
                      <a:pt x="6" y="26"/>
                    </a:lnTo>
                    <a:lnTo>
                      <a:pt x="4" y="26"/>
                    </a:lnTo>
                    <a:lnTo>
                      <a:pt x="0" y="20"/>
                    </a:lnTo>
                    <a:lnTo>
                      <a:pt x="0" y="20"/>
                    </a:lnTo>
                    <a:lnTo>
                      <a:pt x="0" y="14"/>
                    </a:lnTo>
                    <a:lnTo>
                      <a:pt x="0" y="8"/>
                    </a:lnTo>
                    <a:lnTo>
                      <a:pt x="0" y="8"/>
                    </a:lnTo>
                    <a:lnTo>
                      <a:pt x="0" y="2"/>
                    </a:lnTo>
                    <a:lnTo>
                      <a:pt x="0" y="0"/>
                    </a:lnTo>
                    <a:lnTo>
                      <a:pt x="2" y="0"/>
                    </a:lnTo>
                    <a:lnTo>
                      <a:pt x="4" y="2"/>
                    </a:lnTo>
                    <a:lnTo>
                      <a:pt x="4" y="2"/>
                    </a:lnTo>
                    <a:lnTo>
                      <a:pt x="8" y="24"/>
                    </a:lnTo>
                    <a:lnTo>
                      <a:pt x="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0" name="Freeform 2783">
                <a:extLst>
                  <a:ext uri="{FF2B5EF4-FFF2-40B4-BE49-F238E27FC236}">
                    <a16:creationId xmlns:a16="http://schemas.microsoft.com/office/drawing/2014/main" id="{075C4D14-9F8E-3D72-12BE-5E46FE8CAED1}"/>
                  </a:ext>
                </a:extLst>
              </p:cNvPr>
              <p:cNvSpPr>
                <a:spLocks/>
              </p:cNvSpPr>
              <p:nvPr/>
            </p:nvSpPr>
            <p:spPr bwMode="auto">
              <a:xfrm>
                <a:off x="1636" y="1732"/>
                <a:ext cx="8" cy="14"/>
              </a:xfrm>
              <a:custGeom>
                <a:avLst/>
                <a:gdLst>
                  <a:gd name="T0" fmla="*/ 8 w 8"/>
                  <a:gd name="T1" fmla="*/ 14 h 14"/>
                  <a:gd name="T2" fmla="*/ 8 w 8"/>
                  <a:gd name="T3" fmla="*/ 14 h 14"/>
                  <a:gd name="T4" fmla="*/ 0 w 8"/>
                  <a:gd name="T5" fmla="*/ 10 h 14"/>
                  <a:gd name="T6" fmla="*/ 0 w 8"/>
                  <a:gd name="T7" fmla="*/ 10 h 14"/>
                  <a:gd name="T8" fmla="*/ 0 w 8"/>
                  <a:gd name="T9" fmla="*/ 8 h 14"/>
                  <a:gd name="T10" fmla="*/ 0 w 8"/>
                  <a:gd name="T11" fmla="*/ 4 h 14"/>
                  <a:gd name="T12" fmla="*/ 0 w 8"/>
                  <a:gd name="T13" fmla="*/ 4 h 14"/>
                  <a:gd name="T14" fmla="*/ 0 w 8"/>
                  <a:gd name="T15" fmla="*/ 0 h 14"/>
                  <a:gd name="T16" fmla="*/ 0 w 8"/>
                  <a:gd name="T17" fmla="*/ 0 h 14"/>
                  <a:gd name="T18" fmla="*/ 4 w 8"/>
                  <a:gd name="T19" fmla="*/ 6 h 14"/>
                  <a:gd name="T20" fmla="*/ 6 w 8"/>
                  <a:gd name="T21" fmla="*/ 10 h 14"/>
                  <a:gd name="T22" fmla="*/ 8 w 8"/>
                  <a:gd name="T23" fmla="*/ 14 h 14"/>
                  <a:gd name="T24" fmla="*/ 8 w 8"/>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8" y="14"/>
                    </a:moveTo>
                    <a:lnTo>
                      <a:pt x="8" y="14"/>
                    </a:lnTo>
                    <a:lnTo>
                      <a:pt x="0" y="10"/>
                    </a:lnTo>
                    <a:lnTo>
                      <a:pt x="0" y="10"/>
                    </a:lnTo>
                    <a:lnTo>
                      <a:pt x="0" y="8"/>
                    </a:lnTo>
                    <a:lnTo>
                      <a:pt x="0" y="4"/>
                    </a:lnTo>
                    <a:lnTo>
                      <a:pt x="0" y="4"/>
                    </a:lnTo>
                    <a:lnTo>
                      <a:pt x="0" y="0"/>
                    </a:lnTo>
                    <a:lnTo>
                      <a:pt x="0" y="0"/>
                    </a:lnTo>
                    <a:lnTo>
                      <a:pt x="4" y="6"/>
                    </a:lnTo>
                    <a:lnTo>
                      <a:pt x="6" y="10"/>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1" name="Freeform 2784">
                <a:extLst>
                  <a:ext uri="{FF2B5EF4-FFF2-40B4-BE49-F238E27FC236}">
                    <a16:creationId xmlns:a16="http://schemas.microsoft.com/office/drawing/2014/main" id="{65012B02-DAC8-86E2-3F94-E50424D9E82A}"/>
                  </a:ext>
                </a:extLst>
              </p:cNvPr>
              <p:cNvSpPr>
                <a:spLocks/>
              </p:cNvSpPr>
              <p:nvPr/>
            </p:nvSpPr>
            <p:spPr bwMode="auto">
              <a:xfrm>
                <a:off x="1674" y="1686"/>
                <a:ext cx="10" cy="10"/>
              </a:xfrm>
              <a:custGeom>
                <a:avLst/>
                <a:gdLst>
                  <a:gd name="T0" fmla="*/ 4 w 10"/>
                  <a:gd name="T1" fmla="*/ 10 h 10"/>
                  <a:gd name="T2" fmla="*/ 4 w 10"/>
                  <a:gd name="T3" fmla="*/ 10 h 10"/>
                  <a:gd name="T4" fmla="*/ 0 w 10"/>
                  <a:gd name="T5" fmla="*/ 2 h 10"/>
                  <a:gd name="T6" fmla="*/ 0 w 10"/>
                  <a:gd name="T7" fmla="*/ 2 h 10"/>
                  <a:gd name="T8" fmla="*/ 2 w 10"/>
                  <a:gd name="T9" fmla="*/ 0 h 10"/>
                  <a:gd name="T10" fmla="*/ 4 w 10"/>
                  <a:gd name="T11" fmla="*/ 0 h 10"/>
                  <a:gd name="T12" fmla="*/ 6 w 10"/>
                  <a:gd name="T13" fmla="*/ 2 h 10"/>
                  <a:gd name="T14" fmla="*/ 10 w 10"/>
                  <a:gd name="T15" fmla="*/ 0 h 10"/>
                  <a:gd name="T16" fmla="*/ 10 w 10"/>
                  <a:gd name="T17" fmla="*/ 0 h 10"/>
                  <a:gd name="T18" fmla="*/ 10 w 10"/>
                  <a:gd name="T19" fmla="*/ 2 h 10"/>
                  <a:gd name="T20" fmla="*/ 10 w 10"/>
                  <a:gd name="T21" fmla="*/ 2 h 10"/>
                  <a:gd name="T22" fmla="*/ 10 w 10"/>
                  <a:gd name="T23" fmla="*/ 6 h 10"/>
                  <a:gd name="T24" fmla="*/ 10 w 10"/>
                  <a:gd name="T25" fmla="*/ 8 h 10"/>
                  <a:gd name="T26" fmla="*/ 10 w 10"/>
                  <a:gd name="T27" fmla="*/ 8 h 10"/>
                  <a:gd name="T28" fmla="*/ 4 w 10"/>
                  <a:gd name="T29" fmla="*/ 10 h 10"/>
                  <a:gd name="T30" fmla="*/ 4 w 10"/>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0">
                    <a:moveTo>
                      <a:pt x="4" y="10"/>
                    </a:moveTo>
                    <a:lnTo>
                      <a:pt x="4" y="10"/>
                    </a:lnTo>
                    <a:lnTo>
                      <a:pt x="0" y="2"/>
                    </a:lnTo>
                    <a:lnTo>
                      <a:pt x="0" y="2"/>
                    </a:lnTo>
                    <a:lnTo>
                      <a:pt x="2" y="0"/>
                    </a:lnTo>
                    <a:lnTo>
                      <a:pt x="4" y="0"/>
                    </a:lnTo>
                    <a:lnTo>
                      <a:pt x="6" y="2"/>
                    </a:lnTo>
                    <a:lnTo>
                      <a:pt x="10" y="0"/>
                    </a:lnTo>
                    <a:lnTo>
                      <a:pt x="10" y="0"/>
                    </a:lnTo>
                    <a:lnTo>
                      <a:pt x="10" y="2"/>
                    </a:lnTo>
                    <a:lnTo>
                      <a:pt x="10" y="2"/>
                    </a:lnTo>
                    <a:lnTo>
                      <a:pt x="10" y="6"/>
                    </a:lnTo>
                    <a:lnTo>
                      <a:pt x="10" y="8"/>
                    </a:lnTo>
                    <a:lnTo>
                      <a:pt x="10" y="8"/>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2" name="Freeform 2785">
                <a:extLst>
                  <a:ext uri="{FF2B5EF4-FFF2-40B4-BE49-F238E27FC236}">
                    <a16:creationId xmlns:a16="http://schemas.microsoft.com/office/drawing/2014/main" id="{8214A5FA-99DA-91DD-9DF3-09E1CDC640D2}"/>
                  </a:ext>
                </a:extLst>
              </p:cNvPr>
              <p:cNvSpPr>
                <a:spLocks/>
              </p:cNvSpPr>
              <p:nvPr/>
            </p:nvSpPr>
            <p:spPr bwMode="auto">
              <a:xfrm>
                <a:off x="1684" y="1563"/>
                <a:ext cx="10" cy="10"/>
              </a:xfrm>
              <a:custGeom>
                <a:avLst/>
                <a:gdLst>
                  <a:gd name="T0" fmla="*/ 0 w 10"/>
                  <a:gd name="T1" fmla="*/ 6 h 10"/>
                  <a:gd name="T2" fmla="*/ 0 w 10"/>
                  <a:gd name="T3" fmla="*/ 6 h 10"/>
                  <a:gd name="T4" fmla="*/ 4 w 10"/>
                  <a:gd name="T5" fmla="*/ 0 h 10"/>
                  <a:gd name="T6" fmla="*/ 8 w 10"/>
                  <a:gd name="T7" fmla="*/ 0 h 10"/>
                  <a:gd name="T8" fmla="*/ 10 w 10"/>
                  <a:gd name="T9" fmla="*/ 4 h 10"/>
                  <a:gd name="T10" fmla="*/ 10 w 10"/>
                  <a:gd name="T11" fmla="*/ 4 h 10"/>
                  <a:gd name="T12" fmla="*/ 4 w 10"/>
                  <a:gd name="T13" fmla="*/ 10 h 10"/>
                  <a:gd name="T14" fmla="*/ 2 w 10"/>
                  <a:gd name="T15" fmla="*/ 10 h 10"/>
                  <a:gd name="T16" fmla="*/ 0 w 10"/>
                  <a:gd name="T17" fmla="*/ 6 h 10"/>
                  <a:gd name="T18" fmla="*/ 0 w 10"/>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0" y="6"/>
                    </a:moveTo>
                    <a:lnTo>
                      <a:pt x="0" y="6"/>
                    </a:lnTo>
                    <a:lnTo>
                      <a:pt x="4" y="0"/>
                    </a:lnTo>
                    <a:lnTo>
                      <a:pt x="8" y="0"/>
                    </a:lnTo>
                    <a:lnTo>
                      <a:pt x="10" y="4"/>
                    </a:lnTo>
                    <a:lnTo>
                      <a:pt x="10" y="4"/>
                    </a:lnTo>
                    <a:lnTo>
                      <a:pt x="4" y="10"/>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3" name="Freeform 2786">
                <a:extLst>
                  <a:ext uri="{FF2B5EF4-FFF2-40B4-BE49-F238E27FC236}">
                    <a16:creationId xmlns:a16="http://schemas.microsoft.com/office/drawing/2014/main" id="{E9D6CFDD-1DB0-A6E5-965C-B5132DF27948}"/>
                  </a:ext>
                </a:extLst>
              </p:cNvPr>
              <p:cNvSpPr>
                <a:spLocks/>
              </p:cNvSpPr>
              <p:nvPr/>
            </p:nvSpPr>
            <p:spPr bwMode="auto">
              <a:xfrm>
                <a:off x="1702" y="2703"/>
                <a:ext cx="8" cy="16"/>
              </a:xfrm>
              <a:custGeom>
                <a:avLst/>
                <a:gdLst>
                  <a:gd name="T0" fmla="*/ 8 w 8"/>
                  <a:gd name="T1" fmla="*/ 10 h 16"/>
                  <a:gd name="T2" fmla="*/ 8 w 8"/>
                  <a:gd name="T3" fmla="*/ 10 h 16"/>
                  <a:gd name="T4" fmla="*/ 8 w 8"/>
                  <a:gd name="T5" fmla="*/ 14 h 16"/>
                  <a:gd name="T6" fmla="*/ 8 w 8"/>
                  <a:gd name="T7" fmla="*/ 14 h 16"/>
                  <a:gd name="T8" fmla="*/ 8 w 8"/>
                  <a:gd name="T9" fmla="*/ 16 h 16"/>
                  <a:gd name="T10" fmla="*/ 6 w 8"/>
                  <a:gd name="T11" fmla="*/ 16 h 16"/>
                  <a:gd name="T12" fmla="*/ 4 w 8"/>
                  <a:gd name="T13" fmla="*/ 16 h 16"/>
                  <a:gd name="T14" fmla="*/ 4 w 8"/>
                  <a:gd name="T15" fmla="*/ 16 h 16"/>
                  <a:gd name="T16" fmla="*/ 0 w 8"/>
                  <a:gd name="T17" fmla="*/ 6 h 16"/>
                  <a:gd name="T18" fmla="*/ 0 w 8"/>
                  <a:gd name="T19" fmla="*/ 6 h 16"/>
                  <a:gd name="T20" fmla="*/ 2 w 8"/>
                  <a:gd name="T21" fmla="*/ 2 h 16"/>
                  <a:gd name="T22" fmla="*/ 2 w 8"/>
                  <a:gd name="T23" fmla="*/ 2 h 16"/>
                  <a:gd name="T24" fmla="*/ 4 w 8"/>
                  <a:gd name="T25" fmla="*/ 0 h 16"/>
                  <a:gd name="T26" fmla="*/ 6 w 8"/>
                  <a:gd name="T27" fmla="*/ 2 h 16"/>
                  <a:gd name="T28" fmla="*/ 8 w 8"/>
                  <a:gd name="T29" fmla="*/ 10 h 16"/>
                  <a:gd name="T30" fmla="*/ 8 w 8"/>
                  <a:gd name="T3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10"/>
                    </a:moveTo>
                    <a:lnTo>
                      <a:pt x="8" y="10"/>
                    </a:lnTo>
                    <a:lnTo>
                      <a:pt x="8" y="14"/>
                    </a:lnTo>
                    <a:lnTo>
                      <a:pt x="8" y="14"/>
                    </a:lnTo>
                    <a:lnTo>
                      <a:pt x="8" y="16"/>
                    </a:lnTo>
                    <a:lnTo>
                      <a:pt x="6" y="16"/>
                    </a:lnTo>
                    <a:lnTo>
                      <a:pt x="4" y="16"/>
                    </a:lnTo>
                    <a:lnTo>
                      <a:pt x="4" y="16"/>
                    </a:lnTo>
                    <a:lnTo>
                      <a:pt x="0" y="6"/>
                    </a:lnTo>
                    <a:lnTo>
                      <a:pt x="0" y="6"/>
                    </a:lnTo>
                    <a:lnTo>
                      <a:pt x="2" y="2"/>
                    </a:lnTo>
                    <a:lnTo>
                      <a:pt x="2" y="2"/>
                    </a:lnTo>
                    <a:lnTo>
                      <a:pt x="4" y="0"/>
                    </a:lnTo>
                    <a:lnTo>
                      <a:pt x="6" y="2"/>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4" name="Freeform 2787">
                <a:extLst>
                  <a:ext uri="{FF2B5EF4-FFF2-40B4-BE49-F238E27FC236}">
                    <a16:creationId xmlns:a16="http://schemas.microsoft.com/office/drawing/2014/main" id="{D515C3BD-3ACC-B701-6E68-0203B3CB629D}"/>
                  </a:ext>
                </a:extLst>
              </p:cNvPr>
              <p:cNvSpPr>
                <a:spLocks/>
              </p:cNvSpPr>
              <p:nvPr/>
            </p:nvSpPr>
            <p:spPr bwMode="auto">
              <a:xfrm>
                <a:off x="5798" y="2676"/>
                <a:ext cx="6" cy="12"/>
              </a:xfrm>
              <a:custGeom>
                <a:avLst/>
                <a:gdLst>
                  <a:gd name="T0" fmla="*/ 6 w 6"/>
                  <a:gd name="T1" fmla="*/ 4 h 12"/>
                  <a:gd name="T2" fmla="*/ 6 w 6"/>
                  <a:gd name="T3" fmla="*/ 4 h 12"/>
                  <a:gd name="T4" fmla="*/ 6 w 6"/>
                  <a:gd name="T5" fmla="*/ 10 h 12"/>
                  <a:gd name="T6" fmla="*/ 4 w 6"/>
                  <a:gd name="T7" fmla="*/ 12 h 12"/>
                  <a:gd name="T8" fmla="*/ 4 w 6"/>
                  <a:gd name="T9" fmla="*/ 12 h 12"/>
                  <a:gd name="T10" fmla="*/ 2 w 6"/>
                  <a:gd name="T11" fmla="*/ 12 h 12"/>
                  <a:gd name="T12" fmla="*/ 0 w 6"/>
                  <a:gd name="T13" fmla="*/ 8 h 12"/>
                  <a:gd name="T14" fmla="*/ 0 w 6"/>
                  <a:gd name="T15" fmla="*/ 8 h 12"/>
                  <a:gd name="T16" fmla="*/ 2 w 6"/>
                  <a:gd name="T17" fmla="*/ 2 h 12"/>
                  <a:gd name="T18" fmla="*/ 4 w 6"/>
                  <a:gd name="T19" fmla="*/ 0 h 12"/>
                  <a:gd name="T20" fmla="*/ 4 w 6"/>
                  <a:gd name="T21" fmla="*/ 0 h 12"/>
                  <a:gd name="T22" fmla="*/ 6 w 6"/>
                  <a:gd name="T23" fmla="*/ 0 h 12"/>
                  <a:gd name="T24" fmla="*/ 6 w 6"/>
                  <a:gd name="T25" fmla="*/ 4 h 12"/>
                  <a:gd name="T26" fmla="*/ 6 w 6"/>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6" y="4"/>
                    </a:moveTo>
                    <a:lnTo>
                      <a:pt x="6" y="4"/>
                    </a:lnTo>
                    <a:lnTo>
                      <a:pt x="6" y="10"/>
                    </a:lnTo>
                    <a:lnTo>
                      <a:pt x="4" y="12"/>
                    </a:lnTo>
                    <a:lnTo>
                      <a:pt x="4" y="12"/>
                    </a:lnTo>
                    <a:lnTo>
                      <a:pt x="2" y="12"/>
                    </a:lnTo>
                    <a:lnTo>
                      <a:pt x="0" y="8"/>
                    </a:lnTo>
                    <a:lnTo>
                      <a:pt x="0" y="8"/>
                    </a:lnTo>
                    <a:lnTo>
                      <a:pt x="2" y="2"/>
                    </a:lnTo>
                    <a:lnTo>
                      <a:pt x="4" y="0"/>
                    </a:lnTo>
                    <a:lnTo>
                      <a:pt x="4" y="0"/>
                    </a:lnTo>
                    <a:lnTo>
                      <a:pt x="6"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5" name="Freeform 2788">
                <a:extLst>
                  <a:ext uri="{FF2B5EF4-FFF2-40B4-BE49-F238E27FC236}">
                    <a16:creationId xmlns:a16="http://schemas.microsoft.com/office/drawing/2014/main" id="{FF10E180-DB43-AE0F-C7F1-E83C29E4D345}"/>
                  </a:ext>
                </a:extLst>
              </p:cNvPr>
              <p:cNvSpPr>
                <a:spLocks/>
              </p:cNvSpPr>
              <p:nvPr/>
            </p:nvSpPr>
            <p:spPr bwMode="auto">
              <a:xfrm>
                <a:off x="5820" y="2674"/>
                <a:ext cx="6" cy="12"/>
              </a:xfrm>
              <a:custGeom>
                <a:avLst/>
                <a:gdLst>
                  <a:gd name="T0" fmla="*/ 0 w 6"/>
                  <a:gd name="T1" fmla="*/ 0 h 12"/>
                  <a:gd name="T2" fmla="*/ 0 w 6"/>
                  <a:gd name="T3" fmla="*/ 0 h 12"/>
                  <a:gd name="T4" fmla="*/ 4 w 6"/>
                  <a:gd name="T5" fmla="*/ 0 h 12"/>
                  <a:gd name="T6" fmla="*/ 4 w 6"/>
                  <a:gd name="T7" fmla="*/ 2 h 12"/>
                  <a:gd name="T8" fmla="*/ 6 w 6"/>
                  <a:gd name="T9" fmla="*/ 6 h 12"/>
                  <a:gd name="T10" fmla="*/ 6 w 6"/>
                  <a:gd name="T11" fmla="*/ 6 h 12"/>
                  <a:gd name="T12" fmla="*/ 6 w 6"/>
                  <a:gd name="T13" fmla="*/ 10 h 12"/>
                  <a:gd name="T14" fmla="*/ 4 w 6"/>
                  <a:gd name="T15" fmla="*/ 12 h 12"/>
                  <a:gd name="T16" fmla="*/ 4 w 6"/>
                  <a:gd name="T17" fmla="*/ 12 h 12"/>
                  <a:gd name="T18" fmla="*/ 4 w 6"/>
                  <a:gd name="T19" fmla="*/ 12 h 12"/>
                  <a:gd name="T20" fmla="*/ 4 w 6"/>
                  <a:gd name="T21" fmla="*/ 12 h 12"/>
                  <a:gd name="T22" fmla="*/ 2 w 6"/>
                  <a:gd name="T23" fmla="*/ 10 h 12"/>
                  <a:gd name="T24" fmla="*/ 0 w 6"/>
                  <a:gd name="T25" fmla="*/ 8 h 12"/>
                  <a:gd name="T26" fmla="*/ 0 w 6"/>
                  <a:gd name="T27" fmla="*/ 6 h 12"/>
                  <a:gd name="T28" fmla="*/ 0 w 6"/>
                  <a:gd name="T29" fmla="*/ 0 h 12"/>
                  <a:gd name="T30" fmla="*/ 0 w 6"/>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0" y="0"/>
                    </a:moveTo>
                    <a:lnTo>
                      <a:pt x="0" y="0"/>
                    </a:lnTo>
                    <a:lnTo>
                      <a:pt x="4" y="0"/>
                    </a:lnTo>
                    <a:lnTo>
                      <a:pt x="4" y="2"/>
                    </a:lnTo>
                    <a:lnTo>
                      <a:pt x="6" y="6"/>
                    </a:lnTo>
                    <a:lnTo>
                      <a:pt x="6" y="6"/>
                    </a:lnTo>
                    <a:lnTo>
                      <a:pt x="6" y="10"/>
                    </a:lnTo>
                    <a:lnTo>
                      <a:pt x="4" y="12"/>
                    </a:lnTo>
                    <a:lnTo>
                      <a:pt x="4" y="12"/>
                    </a:lnTo>
                    <a:lnTo>
                      <a:pt x="4" y="12"/>
                    </a:lnTo>
                    <a:lnTo>
                      <a:pt x="4" y="12"/>
                    </a:lnTo>
                    <a:lnTo>
                      <a:pt x="2" y="10"/>
                    </a:lnTo>
                    <a:lnTo>
                      <a:pt x="0" y="8"/>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6" name="Freeform 2789">
                <a:extLst>
                  <a:ext uri="{FF2B5EF4-FFF2-40B4-BE49-F238E27FC236}">
                    <a16:creationId xmlns:a16="http://schemas.microsoft.com/office/drawing/2014/main" id="{780EF6A0-BCAF-7063-771D-96483D2C5255}"/>
                  </a:ext>
                </a:extLst>
              </p:cNvPr>
              <p:cNvSpPr>
                <a:spLocks/>
              </p:cNvSpPr>
              <p:nvPr/>
            </p:nvSpPr>
            <p:spPr bwMode="auto">
              <a:xfrm>
                <a:off x="5812" y="2695"/>
                <a:ext cx="4" cy="10"/>
              </a:xfrm>
              <a:custGeom>
                <a:avLst/>
                <a:gdLst>
                  <a:gd name="T0" fmla="*/ 4 w 4"/>
                  <a:gd name="T1" fmla="*/ 10 h 10"/>
                  <a:gd name="T2" fmla="*/ 4 w 4"/>
                  <a:gd name="T3" fmla="*/ 10 h 10"/>
                  <a:gd name="T4" fmla="*/ 2 w 4"/>
                  <a:gd name="T5" fmla="*/ 10 h 10"/>
                  <a:gd name="T6" fmla="*/ 0 w 4"/>
                  <a:gd name="T7" fmla="*/ 6 h 10"/>
                  <a:gd name="T8" fmla="*/ 0 w 4"/>
                  <a:gd name="T9" fmla="*/ 6 h 10"/>
                  <a:gd name="T10" fmla="*/ 0 w 4"/>
                  <a:gd name="T11" fmla="*/ 2 h 10"/>
                  <a:gd name="T12" fmla="*/ 0 w 4"/>
                  <a:gd name="T13" fmla="*/ 0 h 10"/>
                  <a:gd name="T14" fmla="*/ 2 w 4"/>
                  <a:gd name="T15" fmla="*/ 0 h 10"/>
                  <a:gd name="T16" fmla="*/ 2 w 4"/>
                  <a:gd name="T17" fmla="*/ 0 h 10"/>
                  <a:gd name="T18" fmla="*/ 4 w 4"/>
                  <a:gd name="T19" fmla="*/ 4 h 10"/>
                  <a:gd name="T20" fmla="*/ 4 w 4"/>
                  <a:gd name="T21" fmla="*/ 10 h 10"/>
                  <a:gd name="T22" fmla="*/ 4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4" y="10"/>
                    </a:moveTo>
                    <a:lnTo>
                      <a:pt x="4" y="10"/>
                    </a:lnTo>
                    <a:lnTo>
                      <a:pt x="2" y="10"/>
                    </a:lnTo>
                    <a:lnTo>
                      <a:pt x="0" y="6"/>
                    </a:lnTo>
                    <a:lnTo>
                      <a:pt x="0" y="6"/>
                    </a:lnTo>
                    <a:lnTo>
                      <a:pt x="0" y="2"/>
                    </a:lnTo>
                    <a:lnTo>
                      <a:pt x="0" y="0"/>
                    </a:lnTo>
                    <a:lnTo>
                      <a:pt x="2" y="0"/>
                    </a:lnTo>
                    <a:lnTo>
                      <a:pt x="2" y="0"/>
                    </a:lnTo>
                    <a:lnTo>
                      <a:pt x="4" y="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7" name="Freeform 2790">
                <a:extLst>
                  <a:ext uri="{FF2B5EF4-FFF2-40B4-BE49-F238E27FC236}">
                    <a16:creationId xmlns:a16="http://schemas.microsoft.com/office/drawing/2014/main" id="{00900302-34A0-697A-A18F-AE39E57318B2}"/>
                  </a:ext>
                </a:extLst>
              </p:cNvPr>
              <p:cNvSpPr>
                <a:spLocks/>
              </p:cNvSpPr>
              <p:nvPr/>
            </p:nvSpPr>
            <p:spPr bwMode="auto">
              <a:xfrm>
                <a:off x="5862" y="1634"/>
                <a:ext cx="112" cy="212"/>
              </a:xfrm>
              <a:custGeom>
                <a:avLst/>
                <a:gdLst>
                  <a:gd name="T0" fmla="*/ 52 w 112"/>
                  <a:gd name="T1" fmla="*/ 136 h 212"/>
                  <a:gd name="T2" fmla="*/ 60 w 112"/>
                  <a:gd name="T3" fmla="*/ 150 h 212"/>
                  <a:gd name="T4" fmla="*/ 52 w 112"/>
                  <a:gd name="T5" fmla="*/ 156 h 212"/>
                  <a:gd name="T6" fmla="*/ 52 w 112"/>
                  <a:gd name="T7" fmla="*/ 168 h 212"/>
                  <a:gd name="T8" fmla="*/ 44 w 112"/>
                  <a:gd name="T9" fmla="*/ 150 h 212"/>
                  <a:gd name="T10" fmla="*/ 42 w 112"/>
                  <a:gd name="T11" fmla="*/ 164 h 212"/>
                  <a:gd name="T12" fmla="*/ 40 w 112"/>
                  <a:gd name="T13" fmla="*/ 180 h 212"/>
                  <a:gd name="T14" fmla="*/ 44 w 112"/>
                  <a:gd name="T15" fmla="*/ 194 h 212"/>
                  <a:gd name="T16" fmla="*/ 48 w 112"/>
                  <a:gd name="T17" fmla="*/ 204 h 212"/>
                  <a:gd name="T18" fmla="*/ 38 w 112"/>
                  <a:gd name="T19" fmla="*/ 210 h 212"/>
                  <a:gd name="T20" fmla="*/ 34 w 112"/>
                  <a:gd name="T21" fmla="*/ 202 h 212"/>
                  <a:gd name="T22" fmla="*/ 36 w 112"/>
                  <a:gd name="T23" fmla="*/ 184 h 212"/>
                  <a:gd name="T24" fmla="*/ 22 w 112"/>
                  <a:gd name="T25" fmla="*/ 160 h 212"/>
                  <a:gd name="T26" fmla="*/ 8 w 112"/>
                  <a:gd name="T27" fmla="*/ 158 h 212"/>
                  <a:gd name="T28" fmla="*/ 0 w 112"/>
                  <a:gd name="T29" fmla="*/ 140 h 212"/>
                  <a:gd name="T30" fmla="*/ 14 w 112"/>
                  <a:gd name="T31" fmla="*/ 138 h 212"/>
                  <a:gd name="T32" fmla="*/ 26 w 112"/>
                  <a:gd name="T33" fmla="*/ 136 h 212"/>
                  <a:gd name="T34" fmla="*/ 34 w 112"/>
                  <a:gd name="T35" fmla="*/ 142 h 212"/>
                  <a:gd name="T36" fmla="*/ 34 w 112"/>
                  <a:gd name="T37" fmla="*/ 148 h 212"/>
                  <a:gd name="T38" fmla="*/ 32 w 112"/>
                  <a:gd name="T39" fmla="*/ 132 h 212"/>
                  <a:gd name="T40" fmla="*/ 26 w 112"/>
                  <a:gd name="T41" fmla="*/ 122 h 212"/>
                  <a:gd name="T42" fmla="*/ 38 w 112"/>
                  <a:gd name="T43" fmla="*/ 122 h 212"/>
                  <a:gd name="T44" fmla="*/ 30 w 112"/>
                  <a:gd name="T45" fmla="*/ 104 h 212"/>
                  <a:gd name="T46" fmla="*/ 32 w 112"/>
                  <a:gd name="T47" fmla="*/ 100 h 212"/>
                  <a:gd name="T48" fmla="*/ 22 w 112"/>
                  <a:gd name="T49" fmla="*/ 84 h 212"/>
                  <a:gd name="T50" fmla="*/ 18 w 112"/>
                  <a:gd name="T51" fmla="*/ 68 h 212"/>
                  <a:gd name="T52" fmla="*/ 8 w 112"/>
                  <a:gd name="T53" fmla="*/ 46 h 212"/>
                  <a:gd name="T54" fmla="*/ 6 w 112"/>
                  <a:gd name="T55" fmla="*/ 22 h 212"/>
                  <a:gd name="T56" fmla="*/ 4 w 112"/>
                  <a:gd name="T57" fmla="*/ 8 h 212"/>
                  <a:gd name="T58" fmla="*/ 18 w 112"/>
                  <a:gd name="T59" fmla="*/ 6 h 212"/>
                  <a:gd name="T60" fmla="*/ 38 w 112"/>
                  <a:gd name="T61" fmla="*/ 10 h 212"/>
                  <a:gd name="T62" fmla="*/ 50 w 112"/>
                  <a:gd name="T63" fmla="*/ 4 h 212"/>
                  <a:gd name="T64" fmla="*/ 62 w 112"/>
                  <a:gd name="T65" fmla="*/ 6 h 212"/>
                  <a:gd name="T66" fmla="*/ 70 w 112"/>
                  <a:gd name="T67" fmla="*/ 10 h 212"/>
                  <a:gd name="T68" fmla="*/ 80 w 112"/>
                  <a:gd name="T69" fmla="*/ 4 h 212"/>
                  <a:gd name="T70" fmla="*/ 98 w 112"/>
                  <a:gd name="T71" fmla="*/ 6 h 212"/>
                  <a:gd name="T72" fmla="*/ 106 w 112"/>
                  <a:gd name="T73" fmla="*/ 14 h 212"/>
                  <a:gd name="T74" fmla="*/ 110 w 112"/>
                  <a:gd name="T75" fmla="*/ 46 h 212"/>
                  <a:gd name="T76" fmla="*/ 102 w 112"/>
                  <a:gd name="T77" fmla="*/ 60 h 212"/>
                  <a:gd name="T78" fmla="*/ 94 w 112"/>
                  <a:gd name="T79" fmla="*/ 52 h 212"/>
                  <a:gd name="T80" fmla="*/ 84 w 112"/>
                  <a:gd name="T81" fmla="*/ 48 h 212"/>
                  <a:gd name="T82" fmla="*/ 80 w 112"/>
                  <a:gd name="T83" fmla="*/ 54 h 212"/>
                  <a:gd name="T84" fmla="*/ 76 w 112"/>
                  <a:gd name="T85" fmla="*/ 34 h 212"/>
                  <a:gd name="T86" fmla="*/ 70 w 112"/>
                  <a:gd name="T87" fmla="*/ 34 h 212"/>
                  <a:gd name="T88" fmla="*/ 64 w 112"/>
                  <a:gd name="T89" fmla="*/ 54 h 212"/>
                  <a:gd name="T90" fmla="*/ 58 w 112"/>
                  <a:gd name="T91" fmla="*/ 50 h 212"/>
                  <a:gd name="T92" fmla="*/ 46 w 112"/>
                  <a:gd name="T93" fmla="*/ 48 h 212"/>
                  <a:gd name="T94" fmla="*/ 48 w 112"/>
                  <a:gd name="T95" fmla="*/ 84 h 212"/>
                  <a:gd name="T96" fmla="*/ 62 w 112"/>
                  <a:gd name="T97" fmla="*/ 124 h 212"/>
                  <a:gd name="T98" fmla="*/ 56 w 112"/>
                  <a:gd name="T99" fmla="*/ 130 h 212"/>
                  <a:gd name="T100" fmla="*/ 44 w 112"/>
                  <a:gd name="T101" fmla="*/ 110 h 212"/>
                  <a:gd name="T102" fmla="*/ 56 w 112"/>
                  <a:gd name="T103" fmla="*/ 13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212">
                    <a:moveTo>
                      <a:pt x="56" y="130"/>
                    </a:moveTo>
                    <a:lnTo>
                      <a:pt x="56" y="130"/>
                    </a:lnTo>
                    <a:lnTo>
                      <a:pt x="56" y="132"/>
                    </a:lnTo>
                    <a:lnTo>
                      <a:pt x="54" y="134"/>
                    </a:lnTo>
                    <a:lnTo>
                      <a:pt x="52" y="136"/>
                    </a:lnTo>
                    <a:lnTo>
                      <a:pt x="56" y="140"/>
                    </a:lnTo>
                    <a:lnTo>
                      <a:pt x="56" y="140"/>
                    </a:lnTo>
                    <a:lnTo>
                      <a:pt x="58" y="144"/>
                    </a:lnTo>
                    <a:lnTo>
                      <a:pt x="60" y="150"/>
                    </a:lnTo>
                    <a:lnTo>
                      <a:pt x="60" y="150"/>
                    </a:lnTo>
                    <a:lnTo>
                      <a:pt x="58" y="152"/>
                    </a:lnTo>
                    <a:lnTo>
                      <a:pt x="56" y="154"/>
                    </a:lnTo>
                    <a:lnTo>
                      <a:pt x="54" y="154"/>
                    </a:lnTo>
                    <a:lnTo>
                      <a:pt x="52" y="156"/>
                    </a:lnTo>
                    <a:lnTo>
                      <a:pt x="52" y="156"/>
                    </a:lnTo>
                    <a:lnTo>
                      <a:pt x="58" y="166"/>
                    </a:lnTo>
                    <a:lnTo>
                      <a:pt x="58" y="166"/>
                    </a:lnTo>
                    <a:lnTo>
                      <a:pt x="58" y="172"/>
                    </a:lnTo>
                    <a:lnTo>
                      <a:pt x="58" y="172"/>
                    </a:lnTo>
                    <a:lnTo>
                      <a:pt x="52" y="168"/>
                    </a:lnTo>
                    <a:lnTo>
                      <a:pt x="50" y="164"/>
                    </a:lnTo>
                    <a:lnTo>
                      <a:pt x="48" y="158"/>
                    </a:lnTo>
                    <a:lnTo>
                      <a:pt x="48" y="158"/>
                    </a:lnTo>
                    <a:lnTo>
                      <a:pt x="46" y="152"/>
                    </a:lnTo>
                    <a:lnTo>
                      <a:pt x="44" y="150"/>
                    </a:lnTo>
                    <a:lnTo>
                      <a:pt x="42" y="152"/>
                    </a:lnTo>
                    <a:lnTo>
                      <a:pt x="42" y="152"/>
                    </a:lnTo>
                    <a:lnTo>
                      <a:pt x="42" y="154"/>
                    </a:lnTo>
                    <a:lnTo>
                      <a:pt x="42" y="158"/>
                    </a:lnTo>
                    <a:lnTo>
                      <a:pt x="42" y="164"/>
                    </a:lnTo>
                    <a:lnTo>
                      <a:pt x="42" y="164"/>
                    </a:lnTo>
                    <a:lnTo>
                      <a:pt x="44" y="170"/>
                    </a:lnTo>
                    <a:lnTo>
                      <a:pt x="44" y="172"/>
                    </a:lnTo>
                    <a:lnTo>
                      <a:pt x="40" y="180"/>
                    </a:lnTo>
                    <a:lnTo>
                      <a:pt x="40" y="180"/>
                    </a:lnTo>
                    <a:lnTo>
                      <a:pt x="44" y="180"/>
                    </a:lnTo>
                    <a:lnTo>
                      <a:pt x="46" y="182"/>
                    </a:lnTo>
                    <a:lnTo>
                      <a:pt x="46" y="186"/>
                    </a:lnTo>
                    <a:lnTo>
                      <a:pt x="44" y="194"/>
                    </a:lnTo>
                    <a:lnTo>
                      <a:pt x="44" y="194"/>
                    </a:lnTo>
                    <a:lnTo>
                      <a:pt x="44" y="198"/>
                    </a:lnTo>
                    <a:lnTo>
                      <a:pt x="44" y="200"/>
                    </a:lnTo>
                    <a:lnTo>
                      <a:pt x="46" y="202"/>
                    </a:lnTo>
                    <a:lnTo>
                      <a:pt x="48" y="204"/>
                    </a:lnTo>
                    <a:lnTo>
                      <a:pt x="48" y="204"/>
                    </a:lnTo>
                    <a:lnTo>
                      <a:pt x="44" y="208"/>
                    </a:lnTo>
                    <a:lnTo>
                      <a:pt x="42" y="210"/>
                    </a:lnTo>
                    <a:lnTo>
                      <a:pt x="42" y="210"/>
                    </a:lnTo>
                    <a:lnTo>
                      <a:pt x="38" y="208"/>
                    </a:lnTo>
                    <a:lnTo>
                      <a:pt x="38" y="210"/>
                    </a:lnTo>
                    <a:lnTo>
                      <a:pt x="36" y="212"/>
                    </a:lnTo>
                    <a:lnTo>
                      <a:pt x="36" y="212"/>
                    </a:lnTo>
                    <a:lnTo>
                      <a:pt x="34" y="206"/>
                    </a:lnTo>
                    <a:lnTo>
                      <a:pt x="34" y="204"/>
                    </a:lnTo>
                    <a:lnTo>
                      <a:pt x="34" y="202"/>
                    </a:lnTo>
                    <a:lnTo>
                      <a:pt x="34" y="202"/>
                    </a:lnTo>
                    <a:lnTo>
                      <a:pt x="38" y="198"/>
                    </a:lnTo>
                    <a:lnTo>
                      <a:pt x="38" y="194"/>
                    </a:lnTo>
                    <a:lnTo>
                      <a:pt x="36" y="184"/>
                    </a:lnTo>
                    <a:lnTo>
                      <a:pt x="36" y="184"/>
                    </a:lnTo>
                    <a:lnTo>
                      <a:pt x="30" y="170"/>
                    </a:lnTo>
                    <a:lnTo>
                      <a:pt x="28" y="166"/>
                    </a:lnTo>
                    <a:lnTo>
                      <a:pt x="24" y="164"/>
                    </a:lnTo>
                    <a:lnTo>
                      <a:pt x="24" y="164"/>
                    </a:lnTo>
                    <a:lnTo>
                      <a:pt x="22" y="160"/>
                    </a:lnTo>
                    <a:lnTo>
                      <a:pt x="20" y="160"/>
                    </a:lnTo>
                    <a:lnTo>
                      <a:pt x="16" y="160"/>
                    </a:lnTo>
                    <a:lnTo>
                      <a:pt x="16" y="160"/>
                    </a:lnTo>
                    <a:lnTo>
                      <a:pt x="12" y="160"/>
                    </a:lnTo>
                    <a:lnTo>
                      <a:pt x="8" y="158"/>
                    </a:lnTo>
                    <a:lnTo>
                      <a:pt x="6" y="156"/>
                    </a:lnTo>
                    <a:lnTo>
                      <a:pt x="6" y="156"/>
                    </a:lnTo>
                    <a:lnTo>
                      <a:pt x="2" y="150"/>
                    </a:lnTo>
                    <a:lnTo>
                      <a:pt x="0" y="140"/>
                    </a:lnTo>
                    <a:lnTo>
                      <a:pt x="0" y="140"/>
                    </a:lnTo>
                    <a:lnTo>
                      <a:pt x="2" y="136"/>
                    </a:lnTo>
                    <a:lnTo>
                      <a:pt x="4" y="136"/>
                    </a:lnTo>
                    <a:lnTo>
                      <a:pt x="4" y="136"/>
                    </a:lnTo>
                    <a:lnTo>
                      <a:pt x="8" y="138"/>
                    </a:lnTo>
                    <a:lnTo>
                      <a:pt x="14" y="138"/>
                    </a:lnTo>
                    <a:lnTo>
                      <a:pt x="14" y="138"/>
                    </a:lnTo>
                    <a:lnTo>
                      <a:pt x="16" y="142"/>
                    </a:lnTo>
                    <a:lnTo>
                      <a:pt x="20" y="144"/>
                    </a:lnTo>
                    <a:lnTo>
                      <a:pt x="22" y="142"/>
                    </a:lnTo>
                    <a:lnTo>
                      <a:pt x="26" y="136"/>
                    </a:lnTo>
                    <a:lnTo>
                      <a:pt x="26" y="136"/>
                    </a:lnTo>
                    <a:lnTo>
                      <a:pt x="28" y="132"/>
                    </a:lnTo>
                    <a:lnTo>
                      <a:pt x="30" y="132"/>
                    </a:lnTo>
                    <a:lnTo>
                      <a:pt x="32" y="136"/>
                    </a:lnTo>
                    <a:lnTo>
                      <a:pt x="34" y="142"/>
                    </a:lnTo>
                    <a:lnTo>
                      <a:pt x="34" y="142"/>
                    </a:lnTo>
                    <a:lnTo>
                      <a:pt x="34" y="146"/>
                    </a:lnTo>
                    <a:lnTo>
                      <a:pt x="34" y="146"/>
                    </a:lnTo>
                    <a:lnTo>
                      <a:pt x="34" y="148"/>
                    </a:lnTo>
                    <a:lnTo>
                      <a:pt x="34" y="148"/>
                    </a:lnTo>
                    <a:lnTo>
                      <a:pt x="36" y="146"/>
                    </a:lnTo>
                    <a:lnTo>
                      <a:pt x="38" y="142"/>
                    </a:lnTo>
                    <a:lnTo>
                      <a:pt x="38" y="142"/>
                    </a:lnTo>
                    <a:lnTo>
                      <a:pt x="34" y="136"/>
                    </a:lnTo>
                    <a:lnTo>
                      <a:pt x="32" y="132"/>
                    </a:lnTo>
                    <a:lnTo>
                      <a:pt x="30" y="132"/>
                    </a:lnTo>
                    <a:lnTo>
                      <a:pt x="30" y="132"/>
                    </a:lnTo>
                    <a:lnTo>
                      <a:pt x="26" y="128"/>
                    </a:lnTo>
                    <a:lnTo>
                      <a:pt x="26" y="122"/>
                    </a:lnTo>
                    <a:lnTo>
                      <a:pt x="26" y="122"/>
                    </a:lnTo>
                    <a:lnTo>
                      <a:pt x="28" y="118"/>
                    </a:lnTo>
                    <a:lnTo>
                      <a:pt x="30" y="118"/>
                    </a:lnTo>
                    <a:lnTo>
                      <a:pt x="30" y="118"/>
                    </a:lnTo>
                    <a:lnTo>
                      <a:pt x="34" y="120"/>
                    </a:lnTo>
                    <a:lnTo>
                      <a:pt x="38" y="122"/>
                    </a:lnTo>
                    <a:lnTo>
                      <a:pt x="38" y="122"/>
                    </a:lnTo>
                    <a:lnTo>
                      <a:pt x="32" y="118"/>
                    </a:lnTo>
                    <a:lnTo>
                      <a:pt x="30" y="116"/>
                    </a:lnTo>
                    <a:lnTo>
                      <a:pt x="30" y="112"/>
                    </a:lnTo>
                    <a:lnTo>
                      <a:pt x="30" y="104"/>
                    </a:lnTo>
                    <a:lnTo>
                      <a:pt x="30" y="104"/>
                    </a:lnTo>
                    <a:lnTo>
                      <a:pt x="30" y="104"/>
                    </a:lnTo>
                    <a:lnTo>
                      <a:pt x="32" y="104"/>
                    </a:lnTo>
                    <a:lnTo>
                      <a:pt x="32" y="104"/>
                    </a:lnTo>
                    <a:lnTo>
                      <a:pt x="32" y="100"/>
                    </a:lnTo>
                    <a:lnTo>
                      <a:pt x="32" y="100"/>
                    </a:lnTo>
                    <a:lnTo>
                      <a:pt x="30" y="96"/>
                    </a:lnTo>
                    <a:lnTo>
                      <a:pt x="30" y="96"/>
                    </a:lnTo>
                    <a:lnTo>
                      <a:pt x="26" y="90"/>
                    </a:lnTo>
                    <a:lnTo>
                      <a:pt x="22" y="84"/>
                    </a:lnTo>
                    <a:lnTo>
                      <a:pt x="22" y="84"/>
                    </a:lnTo>
                    <a:lnTo>
                      <a:pt x="20" y="82"/>
                    </a:lnTo>
                    <a:lnTo>
                      <a:pt x="20" y="76"/>
                    </a:lnTo>
                    <a:lnTo>
                      <a:pt x="20" y="70"/>
                    </a:lnTo>
                    <a:lnTo>
                      <a:pt x="18" y="68"/>
                    </a:lnTo>
                    <a:lnTo>
                      <a:pt x="18" y="68"/>
                    </a:lnTo>
                    <a:lnTo>
                      <a:pt x="14" y="62"/>
                    </a:lnTo>
                    <a:lnTo>
                      <a:pt x="10" y="52"/>
                    </a:lnTo>
                    <a:lnTo>
                      <a:pt x="10" y="52"/>
                    </a:lnTo>
                    <a:lnTo>
                      <a:pt x="8" y="46"/>
                    </a:lnTo>
                    <a:lnTo>
                      <a:pt x="6" y="40"/>
                    </a:lnTo>
                    <a:lnTo>
                      <a:pt x="6" y="34"/>
                    </a:lnTo>
                    <a:lnTo>
                      <a:pt x="6" y="26"/>
                    </a:lnTo>
                    <a:lnTo>
                      <a:pt x="6" y="26"/>
                    </a:lnTo>
                    <a:lnTo>
                      <a:pt x="6" y="22"/>
                    </a:lnTo>
                    <a:lnTo>
                      <a:pt x="4" y="16"/>
                    </a:lnTo>
                    <a:lnTo>
                      <a:pt x="4" y="16"/>
                    </a:lnTo>
                    <a:lnTo>
                      <a:pt x="2" y="12"/>
                    </a:lnTo>
                    <a:lnTo>
                      <a:pt x="2" y="12"/>
                    </a:lnTo>
                    <a:lnTo>
                      <a:pt x="4" y="8"/>
                    </a:lnTo>
                    <a:lnTo>
                      <a:pt x="6" y="6"/>
                    </a:lnTo>
                    <a:lnTo>
                      <a:pt x="6" y="6"/>
                    </a:lnTo>
                    <a:lnTo>
                      <a:pt x="10" y="4"/>
                    </a:lnTo>
                    <a:lnTo>
                      <a:pt x="14" y="4"/>
                    </a:lnTo>
                    <a:lnTo>
                      <a:pt x="18" y="6"/>
                    </a:lnTo>
                    <a:lnTo>
                      <a:pt x="22" y="8"/>
                    </a:lnTo>
                    <a:lnTo>
                      <a:pt x="22" y="8"/>
                    </a:lnTo>
                    <a:lnTo>
                      <a:pt x="28" y="12"/>
                    </a:lnTo>
                    <a:lnTo>
                      <a:pt x="32" y="12"/>
                    </a:lnTo>
                    <a:lnTo>
                      <a:pt x="38" y="10"/>
                    </a:lnTo>
                    <a:lnTo>
                      <a:pt x="44" y="6"/>
                    </a:lnTo>
                    <a:lnTo>
                      <a:pt x="44" y="6"/>
                    </a:lnTo>
                    <a:lnTo>
                      <a:pt x="48" y="8"/>
                    </a:lnTo>
                    <a:lnTo>
                      <a:pt x="48" y="8"/>
                    </a:lnTo>
                    <a:lnTo>
                      <a:pt x="50" y="4"/>
                    </a:lnTo>
                    <a:lnTo>
                      <a:pt x="50" y="4"/>
                    </a:lnTo>
                    <a:lnTo>
                      <a:pt x="54" y="0"/>
                    </a:lnTo>
                    <a:lnTo>
                      <a:pt x="58" y="0"/>
                    </a:lnTo>
                    <a:lnTo>
                      <a:pt x="60" y="2"/>
                    </a:lnTo>
                    <a:lnTo>
                      <a:pt x="62" y="6"/>
                    </a:lnTo>
                    <a:lnTo>
                      <a:pt x="62" y="6"/>
                    </a:lnTo>
                    <a:lnTo>
                      <a:pt x="66" y="14"/>
                    </a:lnTo>
                    <a:lnTo>
                      <a:pt x="68" y="14"/>
                    </a:lnTo>
                    <a:lnTo>
                      <a:pt x="68" y="14"/>
                    </a:lnTo>
                    <a:lnTo>
                      <a:pt x="70" y="10"/>
                    </a:lnTo>
                    <a:lnTo>
                      <a:pt x="74" y="6"/>
                    </a:lnTo>
                    <a:lnTo>
                      <a:pt x="74" y="6"/>
                    </a:lnTo>
                    <a:lnTo>
                      <a:pt x="76" y="4"/>
                    </a:lnTo>
                    <a:lnTo>
                      <a:pt x="76" y="4"/>
                    </a:lnTo>
                    <a:lnTo>
                      <a:pt x="80" y="4"/>
                    </a:lnTo>
                    <a:lnTo>
                      <a:pt x="80" y="4"/>
                    </a:lnTo>
                    <a:lnTo>
                      <a:pt x="90" y="6"/>
                    </a:lnTo>
                    <a:lnTo>
                      <a:pt x="94" y="8"/>
                    </a:lnTo>
                    <a:lnTo>
                      <a:pt x="98" y="6"/>
                    </a:lnTo>
                    <a:lnTo>
                      <a:pt x="98" y="6"/>
                    </a:lnTo>
                    <a:lnTo>
                      <a:pt x="100" y="10"/>
                    </a:lnTo>
                    <a:lnTo>
                      <a:pt x="100" y="10"/>
                    </a:lnTo>
                    <a:lnTo>
                      <a:pt x="102" y="14"/>
                    </a:lnTo>
                    <a:lnTo>
                      <a:pt x="106" y="14"/>
                    </a:lnTo>
                    <a:lnTo>
                      <a:pt x="106" y="14"/>
                    </a:lnTo>
                    <a:lnTo>
                      <a:pt x="108" y="22"/>
                    </a:lnTo>
                    <a:lnTo>
                      <a:pt x="112" y="32"/>
                    </a:lnTo>
                    <a:lnTo>
                      <a:pt x="112" y="32"/>
                    </a:lnTo>
                    <a:lnTo>
                      <a:pt x="112" y="40"/>
                    </a:lnTo>
                    <a:lnTo>
                      <a:pt x="110" y="46"/>
                    </a:lnTo>
                    <a:lnTo>
                      <a:pt x="110" y="46"/>
                    </a:lnTo>
                    <a:lnTo>
                      <a:pt x="108" y="52"/>
                    </a:lnTo>
                    <a:lnTo>
                      <a:pt x="106" y="54"/>
                    </a:lnTo>
                    <a:lnTo>
                      <a:pt x="104" y="56"/>
                    </a:lnTo>
                    <a:lnTo>
                      <a:pt x="102" y="60"/>
                    </a:lnTo>
                    <a:lnTo>
                      <a:pt x="102" y="60"/>
                    </a:lnTo>
                    <a:lnTo>
                      <a:pt x="100" y="64"/>
                    </a:lnTo>
                    <a:lnTo>
                      <a:pt x="98" y="62"/>
                    </a:lnTo>
                    <a:lnTo>
                      <a:pt x="94" y="52"/>
                    </a:lnTo>
                    <a:lnTo>
                      <a:pt x="94" y="52"/>
                    </a:lnTo>
                    <a:lnTo>
                      <a:pt x="86" y="44"/>
                    </a:lnTo>
                    <a:lnTo>
                      <a:pt x="86" y="44"/>
                    </a:lnTo>
                    <a:lnTo>
                      <a:pt x="84" y="44"/>
                    </a:lnTo>
                    <a:lnTo>
                      <a:pt x="84" y="48"/>
                    </a:lnTo>
                    <a:lnTo>
                      <a:pt x="84" y="48"/>
                    </a:lnTo>
                    <a:lnTo>
                      <a:pt x="84" y="54"/>
                    </a:lnTo>
                    <a:lnTo>
                      <a:pt x="82" y="56"/>
                    </a:lnTo>
                    <a:lnTo>
                      <a:pt x="80" y="54"/>
                    </a:lnTo>
                    <a:lnTo>
                      <a:pt x="80" y="54"/>
                    </a:lnTo>
                    <a:lnTo>
                      <a:pt x="80" y="54"/>
                    </a:lnTo>
                    <a:lnTo>
                      <a:pt x="80" y="54"/>
                    </a:lnTo>
                    <a:lnTo>
                      <a:pt x="76" y="46"/>
                    </a:lnTo>
                    <a:lnTo>
                      <a:pt x="74" y="40"/>
                    </a:lnTo>
                    <a:lnTo>
                      <a:pt x="76" y="34"/>
                    </a:lnTo>
                    <a:lnTo>
                      <a:pt x="76" y="34"/>
                    </a:lnTo>
                    <a:lnTo>
                      <a:pt x="76" y="30"/>
                    </a:lnTo>
                    <a:lnTo>
                      <a:pt x="74" y="30"/>
                    </a:lnTo>
                    <a:lnTo>
                      <a:pt x="74" y="30"/>
                    </a:lnTo>
                    <a:lnTo>
                      <a:pt x="72" y="28"/>
                    </a:lnTo>
                    <a:lnTo>
                      <a:pt x="70" y="34"/>
                    </a:lnTo>
                    <a:lnTo>
                      <a:pt x="70" y="34"/>
                    </a:lnTo>
                    <a:lnTo>
                      <a:pt x="70" y="40"/>
                    </a:lnTo>
                    <a:lnTo>
                      <a:pt x="68" y="44"/>
                    </a:lnTo>
                    <a:lnTo>
                      <a:pt x="66" y="48"/>
                    </a:lnTo>
                    <a:lnTo>
                      <a:pt x="64" y="54"/>
                    </a:lnTo>
                    <a:lnTo>
                      <a:pt x="64" y="54"/>
                    </a:lnTo>
                    <a:lnTo>
                      <a:pt x="60" y="50"/>
                    </a:lnTo>
                    <a:lnTo>
                      <a:pt x="60" y="50"/>
                    </a:lnTo>
                    <a:lnTo>
                      <a:pt x="60" y="50"/>
                    </a:lnTo>
                    <a:lnTo>
                      <a:pt x="58" y="50"/>
                    </a:lnTo>
                    <a:lnTo>
                      <a:pt x="58" y="46"/>
                    </a:lnTo>
                    <a:lnTo>
                      <a:pt x="58" y="46"/>
                    </a:lnTo>
                    <a:lnTo>
                      <a:pt x="54" y="44"/>
                    </a:lnTo>
                    <a:lnTo>
                      <a:pt x="52" y="44"/>
                    </a:lnTo>
                    <a:lnTo>
                      <a:pt x="46" y="48"/>
                    </a:lnTo>
                    <a:lnTo>
                      <a:pt x="46" y="48"/>
                    </a:lnTo>
                    <a:lnTo>
                      <a:pt x="44" y="52"/>
                    </a:lnTo>
                    <a:lnTo>
                      <a:pt x="44" y="64"/>
                    </a:lnTo>
                    <a:lnTo>
                      <a:pt x="46" y="74"/>
                    </a:lnTo>
                    <a:lnTo>
                      <a:pt x="48" y="84"/>
                    </a:lnTo>
                    <a:lnTo>
                      <a:pt x="48" y="84"/>
                    </a:lnTo>
                    <a:lnTo>
                      <a:pt x="52" y="92"/>
                    </a:lnTo>
                    <a:lnTo>
                      <a:pt x="56" y="102"/>
                    </a:lnTo>
                    <a:lnTo>
                      <a:pt x="62" y="124"/>
                    </a:lnTo>
                    <a:lnTo>
                      <a:pt x="62" y="124"/>
                    </a:lnTo>
                    <a:lnTo>
                      <a:pt x="62" y="124"/>
                    </a:lnTo>
                    <a:lnTo>
                      <a:pt x="62" y="130"/>
                    </a:lnTo>
                    <a:lnTo>
                      <a:pt x="62" y="130"/>
                    </a:lnTo>
                    <a:lnTo>
                      <a:pt x="56" y="130"/>
                    </a:lnTo>
                    <a:lnTo>
                      <a:pt x="56" y="130"/>
                    </a:lnTo>
                    <a:lnTo>
                      <a:pt x="52" y="126"/>
                    </a:lnTo>
                    <a:lnTo>
                      <a:pt x="50" y="120"/>
                    </a:lnTo>
                    <a:lnTo>
                      <a:pt x="46" y="114"/>
                    </a:lnTo>
                    <a:lnTo>
                      <a:pt x="44" y="110"/>
                    </a:lnTo>
                    <a:lnTo>
                      <a:pt x="44" y="110"/>
                    </a:lnTo>
                    <a:lnTo>
                      <a:pt x="46" y="114"/>
                    </a:lnTo>
                    <a:lnTo>
                      <a:pt x="50" y="120"/>
                    </a:lnTo>
                    <a:lnTo>
                      <a:pt x="52" y="126"/>
                    </a:lnTo>
                    <a:lnTo>
                      <a:pt x="56" y="130"/>
                    </a:lnTo>
                    <a:lnTo>
                      <a:pt x="5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8" name="Freeform 2791">
                <a:extLst>
                  <a:ext uri="{FF2B5EF4-FFF2-40B4-BE49-F238E27FC236}">
                    <a16:creationId xmlns:a16="http://schemas.microsoft.com/office/drawing/2014/main" id="{8953E2BE-E71A-3DA5-7C11-0C31C07EBEB3}"/>
                  </a:ext>
                </a:extLst>
              </p:cNvPr>
              <p:cNvSpPr>
                <a:spLocks/>
              </p:cNvSpPr>
              <p:nvPr/>
            </p:nvSpPr>
            <p:spPr bwMode="auto">
              <a:xfrm>
                <a:off x="5930" y="1768"/>
                <a:ext cx="30" cy="58"/>
              </a:xfrm>
              <a:custGeom>
                <a:avLst/>
                <a:gdLst>
                  <a:gd name="T0" fmla="*/ 0 w 30"/>
                  <a:gd name="T1" fmla="*/ 16 h 58"/>
                  <a:gd name="T2" fmla="*/ 0 w 30"/>
                  <a:gd name="T3" fmla="*/ 16 h 58"/>
                  <a:gd name="T4" fmla="*/ 0 w 30"/>
                  <a:gd name="T5" fmla="*/ 6 h 58"/>
                  <a:gd name="T6" fmla="*/ 0 w 30"/>
                  <a:gd name="T7" fmla="*/ 6 h 58"/>
                  <a:gd name="T8" fmla="*/ 2 w 30"/>
                  <a:gd name="T9" fmla="*/ 4 h 58"/>
                  <a:gd name="T10" fmla="*/ 4 w 30"/>
                  <a:gd name="T11" fmla="*/ 6 h 58"/>
                  <a:gd name="T12" fmla="*/ 8 w 30"/>
                  <a:gd name="T13" fmla="*/ 12 h 58"/>
                  <a:gd name="T14" fmla="*/ 16 w 30"/>
                  <a:gd name="T15" fmla="*/ 28 h 58"/>
                  <a:gd name="T16" fmla="*/ 16 w 30"/>
                  <a:gd name="T17" fmla="*/ 28 h 58"/>
                  <a:gd name="T18" fmla="*/ 16 w 30"/>
                  <a:gd name="T19" fmla="*/ 20 h 58"/>
                  <a:gd name="T20" fmla="*/ 16 w 30"/>
                  <a:gd name="T21" fmla="*/ 14 h 58"/>
                  <a:gd name="T22" fmla="*/ 12 w 30"/>
                  <a:gd name="T23" fmla="*/ 4 h 58"/>
                  <a:gd name="T24" fmla="*/ 12 w 30"/>
                  <a:gd name="T25" fmla="*/ 4 h 58"/>
                  <a:gd name="T26" fmla="*/ 16 w 30"/>
                  <a:gd name="T27" fmla="*/ 0 h 58"/>
                  <a:gd name="T28" fmla="*/ 16 w 30"/>
                  <a:gd name="T29" fmla="*/ 0 h 58"/>
                  <a:gd name="T30" fmla="*/ 18 w 30"/>
                  <a:gd name="T31" fmla="*/ 2 h 58"/>
                  <a:gd name="T32" fmla="*/ 18 w 30"/>
                  <a:gd name="T33" fmla="*/ 2 h 58"/>
                  <a:gd name="T34" fmla="*/ 24 w 30"/>
                  <a:gd name="T35" fmla="*/ 24 h 58"/>
                  <a:gd name="T36" fmla="*/ 30 w 30"/>
                  <a:gd name="T37" fmla="*/ 44 h 58"/>
                  <a:gd name="T38" fmla="*/ 30 w 30"/>
                  <a:gd name="T39" fmla="*/ 44 h 58"/>
                  <a:gd name="T40" fmla="*/ 30 w 30"/>
                  <a:gd name="T41" fmla="*/ 50 h 58"/>
                  <a:gd name="T42" fmla="*/ 30 w 30"/>
                  <a:gd name="T43" fmla="*/ 54 h 58"/>
                  <a:gd name="T44" fmla="*/ 30 w 30"/>
                  <a:gd name="T45" fmla="*/ 54 h 58"/>
                  <a:gd name="T46" fmla="*/ 26 w 30"/>
                  <a:gd name="T47" fmla="*/ 58 h 58"/>
                  <a:gd name="T48" fmla="*/ 24 w 30"/>
                  <a:gd name="T49" fmla="*/ 56 h 58"/>
                  <a:gd name="T50" fmla="*/ 24 w 30"/>
                  <a:gd name="T51" fmla="*/ 56 h 58"/>
                  <a:gd name="T52" fmla="*/ 22 w 30"/>
                  <a:gd name="T53" fmla="*/ 52 h 58"/>
                  <a:gd name="T54" fmla="*/ 20 w 30"/>
                  <a:gd name="T55" fmla="*/ 50 h 58"/>
                  <a:gd name="T56" fmla="*/ 18 w 30"/>
                  <a:gd name="T57" fmla="*/ 50 h 58"/>
                  <a:gd name="T58" fmla="*/ 18 w 30"/>
                  <a:gd name="T59" fmla="*/ 50 h 58"/>
                  <a:gd name="T60" fmla="*/ 12 w 30"/>
                  <a:gd name="T61" fmla="*/ 50 h 58"/>
                  <a:gd name="T62" fmla="*/ 12 w 30"/>
                  <a:gd name="T63" fmla="*/ 50 h 58"/>
                  <a:gd name="T64" fmla="*/ 8 w 30"/>
                  <a:gd name="T65" fmla="*/ 44 h 58"/>
                  <a:gd name="T66" fmla="*/ 4 w 30"/>
                  <a:gd name="T67" fmla="*/ 34 h 58"/>
                  <a:gd name="T68" fmla="*/ 4 w 30"/>
                  <a:gd name="T69" fmla="*/ 34 h 58"/>
                  <a:gd name="T70" fmla="*/ 2 w 30"/>
                  <a:gd name="T71" fmla="*/ 22 h 58"/>
                  <a:gd name="T72" fmla="*/ 2 w 30"/>
                  <a:gd name="T73" fmla="*/ 22 h 58"/>
                  <a:gd name="T74" fmla="*/ 2 w 30"/>
                  <a:gd name="T75" fmla="*/ 22 h 58"/>
                  <a:gd name="T76" fmla="*/ 2 w 30"/>
                  <a:gd name="T77" fmla="*/ 20 h 58"/>
                  <a:gd name="T78" fmla="*/ 0 w 30"/>
                  <a:gd name="T79" fmla="*/ 16 h 58"/>
                  <a:gd name="T80" fmla="*/ 0 w 30"/>
                  <a:gd name="T81"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58">
                    <a:moveTo>
                      <a:pt x="0" y="16"/>
                    </a:moveTo>
                    <a:lnTo>
                      <a:pt x="0" y="16"/>
                    </a:lnTo>
                    <a:lnTo>
                      <a:pt x="0" y="6"/>
                    </a:lnTo>
                    <a:lnTo>
                      <a:pt x="0" y="6"/>
                    </a:lnTo>
                    <a:lnTo>
                      <a:pt x="2" y="4"/>
                    </a:lnTo>
                    <a:lnTo>
                      <a:pt x="4" y="6"/>
                    </a:lnTo>
                    <a:lnTo>
                      <a:pt x="8" y="12"/>
                    </a:lnTo>
                    <a:lnTo>
                      <a:pt x="16" y="28"/>
                    </a:lnTo>
                    <a:lnTo>
                      <a:pt x="16" y="28"/>
                    </a:lnTo>
                    <a:lnTo>
                      <a:pt x="16" y="20"/>
                    </a:lnTo>
                    <a:lnTo>
                      <a:pt x="16" y="14"/>
                    </a:lnTo>
                    <a:lnTo>
                      <a:pt x="12" y="4"/>
                    </a:lnTo>
                    <a:lnTo>
                      <a:pt x="12" y="4"/>
                    </a:lnTo>
                    <a:lnTo>
                      <a:pt x="16" y="0"/>
                    </a:lnTo>
                    <a:lnTo>
                      <a:pt x="16" y="0"/>
                    </a:lnTo>
                    <a:lnTo>
                      <a:pt x="18" y="2"/>
                    </a:lnTo>
                    <a:lnTo>
                      <a:pt x="18" y="2"/>
                    </a:lnTo>
                    <a:lnTo>
                      <a:pt x="24" y="24"/>
                    </a:lnTo>
                    <a:lnTo>
                      <a:pt x="30" y="44"/>
                    </a:lnTo>
                    <a:lnTo>
                      <a:pt x="30" y="44"/>
                    </a:lnTo>
                    <a:lnTo>
                      <a:pt x="30" y="50"/>
                    </a:lnTo>
                    <a:lnTo>
                      <a:pt x="30" y="54"/>
                    </a:lnTo>
                    <a:lnTo>
                      <a:pt x="30" y="54"/>
                    </a:lnTo>
                    <a:lnTo>
                      <a:pt x="26" y="58"/>
                    </a:lnTo>
                    <a:lnTo>
                      <a:pt x="24" y="56"/>
                    </a:lnTo>
                    <a:lnTo>
                      <a:pt x="24" y="56"/>
                    </a:lnTo>
                    <a:lnTo>
                      <a:pt x="22" y="52"/>
                    </a:lnTo>
                    <a:lnTo>
                      <a:pt x="20" y="50"/>
                    </a:lnTo>
                    <a:lnTo>
                      <a:pt x="18" y="50"/>
                    </a:lnTo>
                    <a:lnTo>
                      <a:pt x="18" y="50"/>
                    </a:lnTo>
                    <a:lnTo>
                      <a:pt x="12" y="50"/>
                    </a:lnTo>
                    <a:lnTo>
                      <a:pt x="12" y="50"/>
                    </a:lnTo>
                    <a:lnTo>
                      <a:pt x="8" y="44"/>
                    </a:lnTo>
                    <a:lnTo>
                      <a:pt x="4" y="34"/>
                    </a:lnTo>
                    <a:lnTo>
                      <a:pt x="4" y="34"/>
                    </a:lnTo>
                    <a:lnTo>
                      <a:pt x="2" y="22"/>
                    </a:lnTo>
                    <a:lnTo>
                      <a:pt x="2" y="22"/>
                    </a:lnTo>
                    <a:lnTo>
                      <a:pt x="2" y="22"/>
                    </a:lnTo>
                    <a:lnTo>
                      <a:pt x="2" y="20"/>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9" name="Freeform 2792">
                <a:extLst>
                  <a:ext uri="{FF2B5EF4-FFF2-40B4-BE49-F238E27FC236}">
                    <a16:creationId xmlns:a16="http://schemas.microsoft.com/office/drawing/2014/main" id="{948304EE-6F55-4225-22B7-C64B89D1F0B4}"/>
                  </a:ext>
                </a:extLst>
              </p:cNvPr>
              <p:cNvSpPr>
                <a:spLocks/>
              </p:cNvSpPr>
              <p:nvPr/>
            </p:nvSpPr>
            <p:spPr bwMode="auto">
              <a:xfrm>
                <a:off x="5946" y="1728"/>
                <a:ext cx="20" cy="62"/>
              </a:xfrm>
              <a:custGeom>
                <a:avLst/>
                <a:gdLst>
                  <a:gd name="T0" fmla="*/ 2 w 20"/>
                  <a:gd name="T1" fmla="*/ 44 h 62"/>
                  <a:gd name="T2" fmla="*/ 2 w 20"/>
                  <a:gd name="T3" fmla="*/ 44 h 62"/>
                  <a:gd name="T4" fmla="*/ 0 w 20"/>
                  <a:gd name="T5" fmla="*/ 44 h 62"/>
                  <a:gd name="T6" fmla="*/ 0 w 20"/>
                  <a:gd name="T7" fmla="*/ 44 h 62"/>
                  <a:gd name="T8" fmla="*/ 0 w 20"/>
                  <a:gd name="T9" fmla="*/ 40 h 62"/>
                  <a:gd name="T10" fmla="*/ 0 w 20"/>
                  <a:gd name="T11" fmla="*/ 38 h 62"/>
                  <a:gd name="T12" fmla="*/ 2 w 20"/>
                  <a:gd name="T13" fmla="*/ 36 h 62"/>
                  <a:gd name="T14" fmla="*/ 2 w 20"/>
                  <a:gd name="T15" fmla="*/ 36 h 62"/>
                  <a:gd name="T16" fmla="*/ 0 w 20"/>
                  <a:gd name="T17" fmla="*/ 28 h 62"/>
                  <a:gd name="T18" fmla="*/ 0 w 20"/>
                  <a:gd name="T19" fmla="*/ 18 h 62"/>
                  <a:gd name="T20" fmla="*/ 2 w 20"/>
                  <a:gd name="T21" fmla="*/ 8 h 62"/>
                  <a:gd name="T22" fmla="*/ 4 w 20"/>
                  <a:gd name="T23" fmla="*/ 0 h 62"/>
                  <a:gd name="T24" fmla="*/ 4 w 20"/>
                  <a:gd name="T25" fmla="*/ 0 h 62"/>
                  <a:gd name="T26" fmla="*/ 6 w 20"/>
                  <a:gd name="T27" fmla="*/ 0 h 62"/>
                  <a:gd name="T28" fmla="*/ 6 w 20"/>
                  <a:gd name="T29" fmla="*/ 4 h 62"/>
                  <a:gd name="T30" fmla="*/ 6 w 20"/>
                  <a:gd name="T31" fmla="*/ 4 h 62"/>
                  <a:gd name="T32" fmla="*/ 10 w 20"/>
                  <a:gd name="T33" fmla="*/ 18 h 62"/>
                  <a:gd name="T34" fmla="*/ 12 w 20"/>
                  <a:gd name="T35" fmla="*/ 22 h 62"/>
                  <a:gd name="T36" fmla="*/ 14 w 20"/>
                  <a:gd name="T37" fmla="*/ 22 h 62"/>
                  <a:gd name="T38" fmla="*/ 16 w 20"/>
                  <a:gd name="T39" fmla="*/ 20 h 62"/>
                  <a:gd name="T40" fmla="*/ 16 w 20"/>
                  <a:gd name="T41" fmla="*/ 20 h 62"/>
                  <a:gd name="T42" fmla="*/ 18 w 20"/>
                  <a:gd name="T43" fmla="*/ 20 h 62"/>
                  <a:gd name="T44" fmla="*/ 18 w 20"/>
                  <a:gd name="T45" fmla="*/ 20 h 62"/>
                  <a:gd name="T46" fmla="*/ 20 w 20"/>
                  <a:gd name="T47" fmla="*/ 26 h 62"/>
                  <a:gd name="T48" fmla="*/ 20 w 20"/>
                  <a:gd name="T49" fmla="*/ 26 h 62"/>
                  <a:gd name="T50" fmla="*/ 18 w 20"/>
                  <a:gd name="T51" fmla="*/ 28 h 62"/>
                  <a:gd name="T52" fmla="*/ 18 w 20"/>
                  <a:gd name="T53" fmla="*/ 28 h 62"/>
                  <a:gd name="T54" fmla="*/ 14 w 20"/>
                  <a:gd name="T55" fmla="*/ 30 h 62"/>
                  <a:gd name="T56" fmla="*/ 14 w 20"/>
                  <a:gd name="T57" fmla="*/ 30 h 62"/>
                  <a:gd name="T58" fmla="*/ 18 w 20"/>
                  <a:gd name="T59" fmla="*/ 34 h 62"/>
                  <a:gd name="T60" fmla="*/ 20 w 20"/>
                  <a:gd name="T61" fmla="*/ 38 h 62"/>
                  <a:gd name="T62" fmla="*/ 20 w 20"/>
                  <a:gd name="T63" fmla="*/ 46 h 62"/>
                  <a:gd name="T64" fmla="*/ 20 w 20"/>
                  <a:gd name="T65" fmla="*/ 56 h 62"/>
                  <a:gd name="T66" fmla="*/ 20 w 20"/>
                  <a:gd name="T67" fmla="*/ 56 h 62"/>
                  <a:gd name="T68" fmla="*/ 18 w 20"/>
                  <a:gd name="T69" fmla="*/ 60 h 62"/>
                  <a:gd name="T70" fmla="*/ 16 w 20"/>
                  <a:gd name="T71" fmla="*/ 60 h 62"/>
                  <a:gd name="T72" fmla="*/ 14 w 20"/>
                  <a:gd name="T73" fmla="*/ 60 h 62"/>
                  <a:gd name="T74" fmla="*/ 12 w 20"/>
                  <a:gd name="T75" fmla="*/ 62 h 62"/>
                  <a:gd name="T76" fmla="*/ 12 w 20"/>
                  <a:gd name="T77" fmla="*/ 62 h 62"/>
                  <a:gd name="T78" fmla="*/ 8 w 20"/>
                  <a:gd name="T79" fmla="*/ 60 h 62"/>
                  <a:gd name="T80" fmla="*/ 6 w 20"/>
                  <a:gd name="T81" fmla="*/ 54 h 62"/>
                  <a:gd name="T82" fmla="*/ 2 w 20"/>
                  <a:gd name="T83" fmla="*/ 44 h 62"/>
                  <a:gd name="T84" fmla="*/ 2 w 20"/>
                  <a:gd name="T85"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2">
                    <a:moveTo>
                      <a:pt x="2" y="44"/>
                    </a:moveTo>
                    <a:lnTo>
                      <a:pt x="2" y="44"/>
                    </a:lnTo>
                    <a:lnTo>
                      <a:pt x="0" y="44"/>
                    </a:lnTo>
                    <a:lnTo>
                      <a:pt x="0" y="44"/>
                    </a:lnTo>
                    <a:lnTo>
                      <a:pt x="0" y="40"/>
                    </a:lnTo>
                    <a:lnTo>
                      <a:pt x="0" y="38"/>
                    </a:lnTo>
                    <a:lnTo>
                      <a:pt x="2" y="36"/>
                    </a:lnTo>
                    <a:lnTo>
                      <a:pt x="2" y="36"/>
                    </a:lnTo>
                    <a:lnTo>
                      <a:pt x="0" y="28"/>
                    </a:lnTo>
                    <a:lnTo>
                      <a:pt x="0" y="18"/>
                    </a:lnTo>
                    <a:lnTo>
                      <a:pt x="2" y="8"/>
                    </a:lnTo>
                    <a:lnTo>
                      <a:pt x="4" y="0"/>
                    </a:lnTo>
                    <a:lnTo>
                      <a:pt x="4" y="0"/>
                    </a:lnTo>
                    <a:lnTo>
                      <a:pt x="6" y="0"/>
                    </a:lnTo>
                    <a:lnTo>
                      <a:pt x="6" y="4"/>
                    </a:lnTo>
                    <a:lnTo>
                      <a:pt x="6" y="4"/>
                    </a:lnTo>
                    <a:lnTo>
                      <a:pt x="10" y="18"/>
                    </a:lnTo>
                    <a:lnTo>
                      <a:pt x="12" y="22"/>
                    </a:lnTo>
                    <a:lnTo>
                      <a:pt x="14" y="22"/>
                    </a:lnTo>
                    <a:lnTo>
                      <a:pt x="16" y="20"/>
                    </a:lnTo>
                    <a:lnTo>
                      <a:pt x="16" y="20"/>
                    </a:lnTo>
                    <a:lnTo>
                      <a:pt x="18" y="20"/>
                    </a:lnTo>
                    <a:lnTo>
                      <a:pt x="18" y="20"/>
                    </a:lnTo>
                    <a:lnTo>
                      <a:pt x="20" y="26"/>
                    </a:lnTo>
                    <a:lnTo>
                      <a:pt x="20" y="26"/>
                    </a:lnTo>
                    <a:lnTo>
                      <a:pt x="18" y="28"/>
                    </a:lnTo>
                    <a:lnTo>
                      <a:pt x="18" y="28"/>
                    </a:lnTo>
                    <a:lnTo>
                      <a:pt x="14" y="30"/>
                    </a:lnTo>
                    <a:lnTo>
                      <a:pt x="14" y="30"/>
                    </a:lnTo>
                    <a:lnTo>
                      <a:pt x="18" y="34"/>
                    </a:lnTo>
                    <a:lnTo>
                      <a:pt x="20" y="38"/>
                    </a:lnTo>
                    <a:lnTo>
                      <a:pt x="20" y="46"/>
                    </a:lnTo>
                    <a:lnTo>
                      <a:pt x="20" y="56"/>
                    </a:lnTo>
                    <a:lnTo>
                      <a:pt x="20" y="56"/>
                    </a:lnTo>
                    <a:lnTo>
                      <a:pt x="18" y="60"/>
                    </a:lnTo>
                    <a:lnTo>
                      <a:pt x="16" y="60"/>
                    </a:lnTo>
                    <a:lnTo>
                      <a:pt x="14" y="60"/>
                    </a:lnTo>
                    <a:lnTo>
                      <a:pt x="12" y="62"/>
                    </a:lnTo>
                    <a:lnTo>
                      <a:pt x="12" y="62"/>
                    </a:lnTo>
                    <a:lnTo>
                      <a:pt x="8" y="60"/>
                    </a:lnTo>
                    <a:lnTo>
                      <a:pt x="6" y="54"/>
                    </a:lnTo>
                    <a:lnTo>
                      <a:pt x="2" y="44"/>
                    </a:lnTo>
                    <a:lnTo>
                      <a:pt x="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0" name="Freeform 2793">
                <a:extLst>
                  <a:ext uri="{FF2B5EF4-FFF2-40B4-BE49-F238E27FC236}">
                    <a16:creationId xmlns:a16="http://schemas.microsoft.com/office/drawing/2014/main" id="{5A5D0E6A-1146-1956-EFEF-D15037B9F274}"/>
                  </a:ext>
                </a:extLst>
              </p:cNvPr>
              <p:cNvSpPr>
                <a:spLocks/>
              </p:cNvSpPr>
              <p:nvPr/>
            </p:nvSpPr>
            <p:spPr bwMode="auto">
              <a:xfrm>
                <a:off x="5940" y="1696"/>
                <a:ext cx="18" cy="36"/>
              </a:xfrm>
              <a:custGeom>
                <a:avLst/>
                <a:gdLst>
                  <a:gd name="T0" fmla="*/ 12 w 18"/>
                  <a:gd name="T1" fmla="*/ 36 h 36"/>
                  <a:gd name="T2" fmla="*/ 12 w 18"/>
                  <a:gd name="T3" fmla="*/ 36 h 36"/>
                  <a:gd name="T4" fmla="*/ 10 w 18"/>
                  <a:gd name="T5" fmla="*/ 32 h 36"/>
                  <a:gd name="T6" fmla="*/ 10 w 18"/>
                  <a:gd name="T7" fmla="*/ 32 h 36"/>
                  <a:gd name="T8" fmla="*/ 10 w 18"/>
                  <a:gd name="T9" fmla="*/ 24 h 36"/>
                  <a:gd name="T10" fmla="*/ 8 w 18"/>
                  <a:gd name="T11" fmla="*/ 20 h 36"/>
                  <a:gd name="T12" fmla="*/ 4 w 18"/>
                  <a:gd name="T13" fmla="*/ 18 h 36"/>
                  <a:gd name="T14" fmla="*/ 2 w 18"/>
                  <a:gd name="T15" fmla="*/ 14 h 36"/>
                  <a:gd name="T16" fmla="*/ 2 w 18"/>
                  <a:gd name="T17" fmla="*/ 14 h 36"/>
                  <a:gd name="T18" fmla="*/ 0 w 18"/>
                  <a:gd name="T19" fmla="*/ 10 h 36"/>
                  <a:gd name="T20" fmla="*/ 0 w 18"/>
                  <a:gd name="T21" fmla="*/ 6 h 36"/>
                  <a:gd name="T22" fmla="*/ 2 w 18"/>
                  <a:gd name="T23" fmla="*/ 4 h 36"/>
                  <a:gd name="T24" fmla="*/ 2 w 18"/>
                  <a:gd name="T25" fmla="*/ 4 h 36"/>
                  <a:gd name="T26" fmla="*/ 4 w 18"/>
                  <a:gd name="T27" fmla="*/ 0 h 36"/>
                  <a:gd name="T28" fmla="*/ 8 w 18"/>
                  <a:gd name="T29" fmla="*/ 0 h 36"/>
                  <a:gd name="T30" fmla="*/ 14 w 18"/>
                  <a:gd name="T31" fmla="*/ 8 h 36"/>
                  <a:gd name="T32" fmla="*/ 14 w 18"/>
                  <a:gd name="T33" fmla="*/ 8 h 36"/>
                  <a:gd name="T34" fmla="*/ 18 w 18"/>
                  <a:gd name="T35" fmla="*/ 16 h 36"/>
                  <a:gd name="T36" fmla="*/ 18 w 18"/>
                  <a:gd name="T37" fmla="*/ 26 h 36"/>
                  <a:gd name="T38" fmla="*/ 18 w 18"/>
                  <a:gd name="T39" fmla="*/ 26 h 36"/>
                  <a:gd name="T40" fmla="*/ 16 w 18"/>
                  <a:gd name="T41" fmla="*/ 34 h 36"/>
                  <a:gd name="T42" fmla="*/ 16 w 18"/>
                  <a:gd name="T43" fmla="*/ 36 h 36"/>
                  <a:gd name="T44" fmla="*/ 12 w 18"/>
                  <a:gd name="T45" fmla="*/ 36 h 36"/>
                  <a:gd name="T46" fmla="*/ 12 w 18"/>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36">
                    <a:moveTo>
                      <a:pt x="12" y="36"/>
                    </a:moveTo>
                    <a:lnTo>
                      <a:pt x="12" y="36"/>
                    </a:lnTo>
                    <a:lnTo>
                      <a:pt x="10" y="32"/>
                    </a:lnTo>
                    <a:lnTo>
                      <a:pt x="10" y="32"/>
                    </a:lnTo>
                    <a:lnTo>
                      <a:pt x="10" y="24"/>
                    </a:lnTo>
                    <a:lnTo>
                      <a:pt x="8" y="20"/>
                    </a:lnTo>
                    <a:lnTo>
                      <a:pt x="4" y="18"/>
                    </a:lnTo>
                    <a:lnTo>
                      <a:pt x="2" y="14"/>
                    </a:lnTo>
                    <a:lnTo>
                      <a:pt x="2" y="14"/>
                    </a:lnTo>
                    <a:lnTo>
                      <a:pt x="0" y="10"/>
                    </a:lnTo>
                    <a:lnTo>
                      <a:pt x="0" y="6"/>
                    </a:lnTo>
                    <a:lnTo>
                      <a:pt x="2" y="4"/>
                    </a:lnTo>
                    <a:lnTo>
                      <a:pt x="2" y="4"/>
                    </a:lnTo>
                    <a:lnTo>
                      <a:pt x="4" y="0"/>
                    </a:lnTo>
                    <a:lnTo>
                      <a:pt x="8" y="0"/>
                    </a:lnTo>
                    <a:lnTo>
                      <a:pt x="14" y="8"/>
                    </a:lnTo>
                    <a:lnTo>
                      <a:pt x="14" y="8"/>
                    </a:lnTo>
                    <a:lnTo>
                      <a:pt x="18" y="16"/>
                    </a:lnTo>
                    <a:lnTo>
                      <a:pt x="18" y="26"/>
                    </a:lnTo>
                    <a:lnTo>
                      <a:pt x="18" y="26"/>
                    </a:lnTo>
                    <a:lnTo>
                      <a:pt x="16" y="34"/>
                    </a:lnTo>
                    <a:lnTo>
                      <a:pt x="16" y="36"/>
                    </a:lnTo>
                    <a:lnTo>
                      <a:pt x="12" y="36"/>
                    </a:lnTo>
                    <a:lnTo>
                      <a:pt x="1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1" name="Freeform 2794">
                <a:extLst>
                  <a:ext uri="{FF2B5EF4-FFF2-40B4-BE49-F238E27FC236}">
                    <a16:creationId xmlns:a16="http://schemas.microsoft.com/office/drawing/2014/main" id="{02743C29-A440-9226-73BC-8364882E2787}"/>
                  </a:ext>
                </a:extLst>
              </p:cNvPr>
              <p:cNvSpPr>
                <a:spLocks/>
              </p:cNvSpPr>
              <p:nvPr/>
            </p:nvSpPr>
            <p:spPr bwMode="auto">
              <a:xfrm>
                <a:off x="5956" y="1750"/>
                <a:ext cx="20" cy="34"/>
              </a:xfrm>
              <a:custGeom>
                <a:avLst/>
                <a:gdLst>
                  <a:gd name="T0" fmla="*/ 10 w 20"/>
                  <a:gd name="T1" fmla="*/ 34 h 34"/>
                  <a:gd name="T2" fmla="*/ 10 w 20"/>
                  <a:gd name="T3" fmla="*/ 34 h 34"/>
                  <a:gd name="T4" fmla="*/ 8 w 20"/>
                  <a:gd name="T5" fmla="*/ 18 h 34"/>
                  <a:gd name="T6" fmla="*/ 8 w 20"/>
                  <a:gd name="T7" fmla="*/ 12 h 34"/>
                  <a:gd name="T8" fmla="*/ 6 w 20"/>
                  <a:gd name="T9" fmla="*/ 12 h 34"/>
                  <a:gd name="T10" fmla="*/ 2 w 20"/>
                  <a:gd name="T11" fmla="*/ 14 h 34"/>
                  <a:gd name="T12" fmla="*/ 2 w 20"/>
                  <a:gd name="T13" fmla="*/ 14 h 34"/>
                  <a:gd name="T14" fmla="*/ 2 w 20"/>
                  <a:gd name="T15" fmla="*/ 12 h 34"/>
                  <a:gd name="T16" fmla="*/ 0 w 20"/>
                  <a:gd name="T17" fmla="*/ 8 h 34"/>
                  <a:gd name="T18" fmla="*/ 0 w 20"/>
                  <a:gd name="T19" fmla="*/ 8 h 34"/>
                  <a:gd name="T20" fmla="*/ 2 w 20"/>
                  <a:gd name="T21" fmla="*/ 4 h 34"/>
                  <a:gd name="T22" fmla="*/ 2 w 20"/>
                  <a:gd name="T23" fmla="*/ 4 h 34"/>
                  <a:gd name="T24" fmla="*/ 2 w 20"/>
                  <a:gd name="T25" fmla="*/ 4 h 34"/>
                  <a:gd name="T26" fmla="*/ 6 w 20"/>
                  <a:gd name="T27" fmla="*/ 2 h 34"/>
                  <a:gd name="T28" fmla="*/ 10 w 20"/>
                  <a:gd name="T29" fmla="*/ 4 h 34"/>
                  <a:gd name="T30" fmla="*/ 10 w 20"/>
                  <a:gd name="T31" fmla="*/ 4 h 34"/>
                  <a:gd name="T32" fmla="*/ 12 w 20"/>
                  <a:gd name="T33" fmla="*/ 4 h 34"/>
                  <a:gd name="T34" fmla="*/ 14 w 20"/>
                  <a:gd name="T35" fmla="*/ 0 h 34"/>
                  <a:gd name="T36" fmla="*/ 14 w 20"/>
                  <a:gd name="T37" fmla="*/ 0 h 34"/>
                  <a:gd name="T38" fmla="*/ 16 w 20"/>
                  <a:gd name="T39" fmla="*/ 0 h 34"/>
                  <a:gd name="T40" fmla="*/ 18 w 20"/>
                  <a:gd name="T41" fmla="*/ 4 h 34"/>
                  <a:gd name="T42" fmla="*/ 18 w 20"/>
                  <a:gd name="T43" fmla="*/ 4 h 34"/>
                  <a:gd name="T44" fmla="*/ 16 w 20"/>
                  <a:gd name="T45" fmla="*/ 10 h 34"/>
                  <a:gd name="T46" fmla="*/ 18 w 20"/>
                  <a:gd name="T47" fmla="*/ 12 h 34"/>
                  <a:gd name="T48" fmla="*/ 20 w 20"/>
                  <a:gd name="T49" fmla="*/ 16 h 34"/>
                  <a:gd name="T50" fmla="*/ 20 w 20"/>
                  <a:gd name="T51" fmla="*/ 18 h 34"/>
                  <a:gd name="T52" fmla="*/ 20 w 20"/>
                  <a:gd name="T53" fmla="*/ 18 h 34"/>
                  <a:gd name="T54" fmla="*/ 16 w 20"/>
                  <a:gd name="T55" fmla="*/ 16 h 34"/>
                  <a:gd name="T56" fmla="*/ 16 w 20"/>
                  <a:gd name="T57" fmla="*/ 18 h 34"/>
                  <a:gd name="T58" fmla="*/ 14 w 20"/>
                  <a:gd name="T59" fmla="*/ 26 h 34"/>
                  <a:gd name="T60" fmla="*/ 14 w 20"/>
                  <a:gd name="T61" fmla="*/ 26 h 34"/>
                  <a:gd name="T62" fmla="*/ 14 w 20"/>
                  <a:gd name="T63" fmla="*/ 34 h 34"/>
                  <a:gd name="T64" fmla="*/ 12 w 20"/>
                  <a:gd name="T65" fmla="*/ 34 h 34"/>
                  <a:gd name="T66" fmla="*/ 10 w 20"/>
                  <a:gd name="T67" fmla="*/ 34 h 34"/>
                  <a:gd name="T68" fmla="*/ 10 w 20"/>
                  <a:gd name="T6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34">
                    <a:moveTo>
                      <a:pt x="10" y="34"/>
                    </a:moveTo>
                    <a:lnTo>
                      <a:pt x="10" y="34"/>
                    </a:lnTo>
                    <a:lnTo>
                      <a:pt x="8" y="18"/>
                    </a:lnTo>
                    <a:lnTo>
                      <a:pt x="8" y="12"/>
                    </a:lnTo>
                    <a:lnTo>
                      <a:pt x="6" y="12"/>
                    </a:lnTo>
                    <a:lnTo>
                      <a:pt x="2" y="14"/>
                    </a:lnTo>
                    <a:lnTo>
                      <a:pt x="2" y="14"/>
                    </a:lnTo>
                    <a:lnTo>
                      <a:pt x="2" y="12"/>
                    </a:lnTo>
                    <a:lnTo>
                      <a:pt x="0" y="8"/>
                    </a:lnTo>
                    <a:lnTo>
                      <a:pt x="0" y="8"/>
                    </a:lnTo>
                    <a:lnTo>
                      <a:pt x="2" y="4"/>
                    </a:lnTo>
                    <a:lnTo>
                      <a:pt x="2" y="4"/>
                    </a:lnTo>
                    <a:lnTo>
                      <a:pt x="2" y="4"/>
                    </a:lnTo>
                    <a:lnTo>
                      <a:pt x="6" y="2"/>
                    </a:lnTo>
                    <a:lnTo>
                      <a:pt x="10" y="4"/>
                    </a:lnTo>
                    <a:lnTo>
                      <a:pt x="10" y="4"/>
                    </a:lnTo>
                    <a:lnTo>
                      <a:pt x="12" y="4"/>
                    </a:lnTo>
                    <a:lnTo>
                      <a:pt x="14" y="0"/>
                    </a:lnTo>
                    <a:lnTo>
                      <a:pt x="14" y="0"/>
                    </a:lnTo>
                    <a:lnTo>
                      <a:pt x="16" y="0"/>
                    </a:lnTo>
                    <a:lnTo>
                      <a:pt x="18" y="4"/>
                    </a:lnTo>
                    <a:lnTo>
                      <a:pt x="18" y="4"/>
                    </a:lnTo>
                    <a:lnTo>
                      <a:pt x="16" y="10"/>
                    </a:lnTo>
                    <a:lnTo>
                      <a:pt x="18" y="12"/>
                    </a:lnTo>
                    <a:lnTo>
                      <a:pt x="20" y="16"/>
                    </a:lnTo>
                    <a:lnTo>
                      <a:pt x="20" y="18"/>
                    </a:lnTo>
                    <a:lnTo>
                      <a:pt x="20" y="18"/>
                    </a:lnTo>
                    <a:lnTo>
                      <a:pt x="16" y="16"/>
                    </a:lnTo>
                    <a:lnTo>
                      <a:pt x="16" y="18"/>
                    </a:lnTo>
                    <a:lnTo>
                      <a:pt x="14" y="26"/>
                    </a:lnTo>
                    <a:lnTo>
                      <a:pt x="14" y="26"/>
                    </a:lnTo>
                    <a:lnTo>
                      <a:pt x="14" y="34"/>
                    </a:lnTo>
                    <a:lnTo>
                      <a:pt x="12" y="34"/>
                    </a:lnTo>
                    <a:lnTo>
                      <a:pt x="10" y="34"/>
                    </a:lnTo>
                    <a:lnTo>
                      <a:pt x="1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2" name="Freeform 2795">
                <a:extLst>
                  <a:ext uri="{FF2B5EF4-FFF2-40B4-BE49-F238E27FC236}">
                    <a16:creationId xmlns:a16="http://schemas.microsoft.com/office/drawing/2014/main" id="{6B992574-C292-4021-8004-6E290BC5C3CC}"/>
                  </a:ext>
                </a:extLst>
              </p:cNvPr>
              <p:cNvSpPr>
                <a:spLocks/>
              </p:cNvSpPr>
              <p:nvPr/>
            </p:nvSpPr>
            <p:spPr bwMode="auto">
              <a:xfrm>
                <a:off x="5978" y="1680"/>
                <a:ext cx="16" cy="30"/>
              </a:xfrm>
              <a:custGeom>
                <a:avLst/>
                <a:gdLst>
                  <a:gd name="T0" fmla="*/ 16 w 16"/>
                  <a:gd name="T1" fmla="*/ 0 h 30"/>
                  <a:gd name="T2" fmla="*/ 16 w 16"/>
                  <a:gd name="T3" fmla="*/ 0 h 30"/>
                  <a:gd name="T4" fmla="*/ 12 w 16"/>
                  <a:gd name="T5" fmla="*/ 14 h 30"/>
                  <a:gd name="T6" fmla="*/ 12 w 16"/>
                  <a:gd name="T7" fmla="*/ 20 h 30"/>
                  <a:gd name="T8" fmla="*/ 14 w 16"/>
                  <a:gd name="T9" fmla="*/ 30 h 30"/>
                  <a:gd name="T10" fmla="*/ 14 w 16"/>
                  <a:gd name="T11" fmla="*/ 30 h 30"/>
                  <a:gd name="T12" fmla="*/ 12 w 16"/>
                  <a:gd name="T13" fmla="*/ 30 h 30"/>
                  <a:gd name="T14" fmla="*/ 10 w 16"/>
                  <a:gd name="T15" fmla="*/ 26 h 30"/>
                  <a:gd name="T16" fmla="*/ 8 w 16"/>
                  <a:gd name="T17" fmla="*/ 24 h 30"/>
                  <a:gd name="T18" fmla="*/ 6 w 16"/>
                  <a:gd name="T19" fmla="*/ 22 h 30"/>
                  <a:gd name="T20" fmla="*/ 6 w 16"/>
                  <a:gd name="T21" fmla="*/ 22 h 30"/>
                  <a:gd name="T22" fmla="*/ 6 w 16"/>
                  <a:gd name="T23" fmla="*/ 18 h 30"/>
                  <a:gd name="T24" fmla="*/ 6 w 16"/>
                  <a:gd name="T25" fmla="*/ 18 h 30"/>
                  <a:gd name="T26" fmla="*/ 6 w 16"/>
                  <a:gd name="T27" fmla="*/ 22 h 30"/>
                  <a:gd name="T28" fmla="*/ 6 w 16"/>
                  <a:gd name="T29" fmla="*/ 22 h 30"/>
                  <a:gd name="T30" fmla="*/ 2 w 16"/>
                  <a:gd name="T31" fmla="*/ 26 h 30"/>
                  <a:gd name="T32" fmla="*/ 2 w 16"/>
                  <a:gd name="T33" fmla="*/ 24 h 30"/>
                  <a:gd name="T34" fmla="*/ 0 w 16"/>
                  <a:gd name="T35" fmla="*/ 20 h 30"/>
                  <a:gd name="T36" fmla="*/ 2 w 16"/>
                  <a:gd name="T37" fmla="*/ 16 h 30"/>
                  <a:gd name="T38" fmla="*/ 2 w 16"/>
                  <a:gd name="T39" fmla="*/ 16 h 30"/>
                  <a:gd name="T40" fmla="*/ 4 w 16"/>
                  <a:gd name="T41" fmla="*/ 8 h 30"/>
                  <a:gd name="T42" fmla="*/ 4 w 16"/>
                  <a:gd name="T43" fmla="*/ 4 h 30"/>
                  <a:gd name="T44" fmla="*/ 0 w 16"/>
                  <a:gd name="T45" fmla="*/ 0 h 30"/>
                  <a:gd name="T46" fmla="*/ 0 w 16"/>
                  <a:gd name="T47" fmla="*/ 0 h 30"/>
                  <a:gd name="T48" fmla="*/ 16 w 16"/>
                  <a:gd name="T49" fmla="*/ 0 h 30"/>
                  <a:gd name="T50" fmla="*/ 16 w 1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30">
                    <a:moveTo>
                      <a:pt x="16" y="0"/>
                    </a:moveTo>
                    <a:lnTo>
                      <a:pt x="16" y="0"/>
                    </a:lnTo>
                    <a:lnTo>
                      <a:pt x="12" y="14"/>
                    </a:lnTo>
                    <a:lnTo>
                      <a:pt x="12" y="20"/>
                    </a:lnTo>
                    <a:lnTo>
                      <a:pt x="14" y="30"/>
                    </a:lnTo>
                    <a:lnTo>
                      <a:pt x="14" y="30"/>
                    </a:lnTo>
                    <a:lnTo>
                      <a:pt x="12" y="30"/>
                    </a:lnTo>
                    <a:lnTo>
                      <a:pt x="10" y="26"/>
                    </a:lnTo>
                    <a:lnTo>
                      <a:pt x="8" y="24"/>
                    </a:lnTo>
                    <a:lnTo>
                      <a:pt x="6" y="22"/>
                    </a:lnTo>
                    <a:lnTo>
                      <a:pt x="6" y="22"/>
                    </a:lnTo>
                    <a:lnTo>
                      <a:pt x="6" y="18"/>
                    </a:lnTo>
                    <a:lnTo>
                      <a:pt x="6" y="18"/>
                    </a:lnTo>
                    <a:lnTo>
                      <a:pt x="6" y="22"/>
                    </a:lnTo>
                    <a:lnTo>
                      <a:pt x="6" y="22"/>
                    </a:lnTo>
                    <a:lnTo>
                      <a:pt x="2" y="26"/>
                    </a:lnTo>
                    <a:lnTo>
                      <a:pt x="2" y="24"/>
                    </a:lnTo>
                    <a:lnTo>
                      <a:pt x="0" y="20"/>
                    </a:lnTo>
                    <a:lnTo>
                      <a:pt x="2" y="16"/>
                    </a:lnTo>
                    <a:lnTo>
                      <a:pt x="2" y="16"/>
                    </a:lnTo>
                    <a:lnTo>
                      <a:pt x="4" y="8"/>
                    </a:lnTo>
                    <a:lnTo>
                      <a:pt x="4" y="4"/>
                    </a:lnTo>
                    <a:lnTo>
                      <a:pt x="0" y="0"/>
                    </a:lnTo>
                    <a:lnTo>
                      <a:pt x="0" y="0"/>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3" name="Freeform 2796">
                <a:extLst>
                  <a:ext uri="{FF2B5EF4-FFF2-40B4-BE49-F238E27FC236}">
                    <a16:creationId xmlns:a16="http://schemas.microsoft.com/office/drawing/2014/main" id="{0F732A34-4179-3816-BECB-4ECCAAC556DF}"/>
                  </a:ext>
                </a:extLst>
              </p:cNvPr>
              <p:cNvSpPr>
                <a:spLocks/>
              </p:cNvSpPr>
              <p:nvPr/>
            </p:nvSpPr>
            <p:spPr bwMode="auto">
              <a:xfrm>
                <a:off x="5924" y="1742"/>
                <a:ext cx="8" cy="24"/>
              </a:xfrm>
              <a:custGeom>
                <a:avLst/>
                <a:gdLst>
                  <a:gd name="T0" fmla="*/ 6 w 8"/>
                  <a:gd name="T1" fmla="*/ 2 h 24"/>
                  <a:gd name="T2" fmla="*/ 6 w 8"/>
                  <a:gd name="T3" fmla="*/ 2 h 24"/>
                  <a:gd name="T4" fmla="*/ 8 w 8"/>
                  <a:gd name="T5" fmla="*/ 4 h 24"/>
                  <a:gd name="T6" fmla="*/ 8 w 8"/>
                  <a:gd name="T7" fmla="*/ 8 h 24"/>
                  <a:gd name="T8" fmla="*/ 8 w 8"/>
                  <a:gd name="T9" fmla="*/ 18 h 24"/>
                  <a:gd name="T10" fmla="*/ 8 w 8"/>
                  <a:gd name="T11" fmla="*/ 18 h 24"/>
                  <a:gd name="T12" fmla="*/ 6 w 8"/>
                  <a:gd name="T13" fmla="*/ 24 h 24"/>
                  <a:gd name="T14" fmla="*/ 4 w 8"/>
                  <a:gd name="T15" fmla="*/ 22 h 24"/>
                  <a:gd name="T16" fmla="*/ 0 w 8"/>
                  <a:gd name="T17" fmla="*/ 16 h 24"/>
                  <a:gd name="T18" fmla="*/ 0 w 8"/>
                  <a:gd name="T19" fmla="*/ 16 h 24"/>
                  <a:gd name="T20" fmla="*/ 0 w 8"/>
                  <a:gd name="T21" fmla="*/ 16 h 24"/>
                  <a:gd name="T22" fmla="*/ 0 w 8"/>
                  <a:gd name="T23" fmla="*/ 6 h 24"/>
                  <a:gd name="T24" fmla="*/ 0 w 8"/>
                  <a:gd name="T25" fmla="*/ 4 h 24"/>
                  <a:gd name="T26" fmla="*/ 2 w 8"/>
                  <a:gd name="T27" fmla="*/ 0 h 24"/>
                  <a:gd name="T28" fmla="*/ 2 w 8"/>
                  <a:gd name="T29" fmla="*/ 0 h 24"/>
                  <a:gd name="T30" fmla="*/ 4 w 8"/>
                  <a:gd name="T31" fmla="*/ 0 h 24"/>
                  <a:gd name="T32" fmla="*/ 6 w 8"/>
                  <a:gd name="T33" fmla="*/ 2 h 24"/>
                  <a:gd name="T34" fmla="*/ 6 w 8"/>
                  <a:gd name="T3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4">
                    <a:moveTo>
                      <a:pt x="6" y="2"/>
                    </a:moveTo>
                    <a:lnTo>
                      <a:pt x="6" y="2"/>
                    </a:lnTo>
                    <a:lnTo>
                      <a:pt x="8" y="4"/>
                    </a:lnTo>
                    <a:lnTo>
                      <a:pt x="8" y="8"/>
                    </a:lnTo>
                    <a:lnTo>
                      <a:pt x="8" y="18"/>
                    </a:lnTo>
                    <a:lnTo>
                      <a:pt x="8" y="18"/>
                    </a:lnTo>
                    <a:lnTo>
                      <a:pt x="6" y="24"/>
                    </a:lnTo>
                    <a:lnTo>
                      <a:pt x="4" y="22"/>
                    </a:lnTo>
                    <a:lnTo>
                      <a:pt x="0" y="16"/>
                    </a:lnTo>
                    <a:lnTo>
                      <a:pt x="0" y="16"/>
                    </a:lnTo>
                    <a:lnTo>
                      <a:pt x="0" y="16"/>
                    </a:lnTo>
                    <a:lnTo>
                      <a:pt x="0" y="6"/>
                    </a:lnTo>
                    <a:lnTo>
                      <a:pt x="0" y="4"/>
                    </a:lnTo>
                    <a:lnTo>
                      <a:pt x="2" y="0"/>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4" name="Freeform 2797">
                <a:extLst>
                  <a:ext uri="{FF2B5EF4-FFF2-40B4-BE49-F238E27FC236}">
                    <a16:creationId xmlns:a16="http://schemas.microsoft.com/office/drawing/2014/main" id="{AFA14DA2-EF32-A240-7EB7-3FA19F1583A7}"/>
                  </a:ext>
                </a:extLst>
              </p:cNvPr>
              <p:cNvSpPr>
                <a:spLocks/>
              </p:cNvSpPr>
              <p:nvPr/>
            </p:nvSpPr>
            <p:spPr bwMode="auto">
              <a:xfrm>
                <a:off x="5968" y="1648"/>
                <a:ext cx="6" cy="18"/>
              </a:xfrm>
              <a:custGeom>
                <a:avLst/>
                <a:gdLst>
                  <a:gd name="T0" fmla="*/ 6 w 6"/>
                  <a:gd name="T1" fmla="*/ 18 h 18"/>
                  <a:gd name="T2" fmla="*/ 6 w 6"/>
                  <a:gd name="T3" fmla="*/ 18 h 18"/>
                  <a:gd name="T4" fmla="*/ 0 w 6"/>
                  <a:gd name="T5" fmla="*/ 12 h 18"/>
                  <a:gd name="T6" fmla="*/ 0 w 6"/>
                  <a:gd name="T7" fmla="*/ 6 h 18"/>
                  <a:gd name="T8" fmla="*/ 0 w 6"/>
                  <a:gd name="T9" fmla="*/ 0 h 18"/>
                  <a:gd name="T10" fmla="*/ 0 w 6"/>
                  <a:gd name="T11" fmla="*/ 0 h 18"/>
                  <a:gd name="T12" fmla="*/ 2 w 6"/>
                  <a:gd name="T13" fmla="*/ 0 h 18"/>
                  <a:gd name="T14" fmla="*/ 2 w 6"/>
                  <a:gd name="T15" fmla="*/ 0 h 18"/>
                  <a:gd name="T16" fmla="*/ 6 w 6"/>
                  <a:gd name="T17" fmla="*/ 0 h 18"/>
                  <a:gd name="T18" fmla="*/ 6 w 6"/>
                  <a:gd name="T19" fmla="*/ 2 h 18"/>
                  <a:gd name="T20" fmla="*/ 6 w 6"/>
                  <a:gd name="T21" fmla="*/ 12 h 18"/>
                  <a:gd name="T22" fmla="*/ 6 w 6"/>
                  <a:gd name="T23" fmla="*/ 12 h 18"/>
                  <a:gd name="T24" fmla="*/ 6 w 6"/>
                  <a:gd name="T25" fmla="*/ 18 h 18"/>
                  <a:gd name="T26" fmla="*/ 6 w 6"/>
                  <a:gd name="T27" fmla="*/ 18 h 18"/>
                  <a:gd name="T28" fmla="*/ 6 w 6"/>
                  <a:gd name="T29" fmla="*/ 18 h 18"/>
                  <a:gd name="T30" fmla="*/ 6 w 6"/>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6" y="18"/>
                    </a:moveTo>
                    <a:lnTo>
                      <a:pt x="6" y="18"/>
                    </a:lnTo>
                    <a:lnTo>
                      <a:pt x="0" y="12"/>
                    </a:lnTo>
                    <a:lnTo>
                      <a:pt x="0" y="6"/>
                    </a:lnTo>
                    <a:lnTo>
                      <a:pt x="0" y="0"/>
                    </a:lnTo>
                    <a:lnTo>
                      <a:pt x="0" y="0"/>
                    </a:lnTo>
                    <a:lnTo>
                      <a:pt x="2" y="0"/>
                    </a:lnTo>
                    <a:lnTo>
                      <a:pt x="2" y="0"/>
                    </a:lnTo>
                    <a:lnTo>
                      <a:pt x="6" y="0"/>
                    </a:lnTo>
                    <a:lnTo>
                      <a:pt x="6" y="2"/>
                    </a:lnTo>
                    <a:lnTo>
                      <a:pt x="6" y="12"/>
                    </a:lnTo>
                    <a:lnTo>
                      <a:pt x="6" y="12"/>
                    </a:lnTo>
                    <a:lnTo>
                      <a:pt x="6" y="18"/>
                    </a:lnTo>
                    <a:lnTo>
                      <a:pt x="6" y="18"/>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5" name="Freeform 2798">
                <a:extLst>
                  <a:ext uri="{FF2B5EF4-FFF2-40B4-BE49-F238E27FC236}">
                    <a16:creationId xmlns:a16="http://schemas.microsoft.com/office/drawing/2014/main" id="{514E1E36-1A1D-2806-DA07-E5BAB63DEFFD}"/>
                  </a:ext>
                </a:extLst>
              </p:cNvPr>
              <p:cNvSpPr>
                <a:spLocks/>
              </p:cNvSpPr>
              <p:nvPr/>
            </p:nvSpPr>
            <p:spPr bwMode="auto">
              <a:xfrm>
                <a:off x="5964" y="1708"/>
                <a:ext cx="14" cy="20"/>
              </a:xfrm>
              <a:custGeom>
                <a:avLst/>
                <a:gdLst>
                  <a:gd name="T0" fmla="*/ 14 w 14"/>
                  <a:gd name="T1" fmla="*/ 16 h 20"/>
                  <a:gd name="T2" fmla="*/ 14 w 14"/>
                  <a:gd name="T3" fmla="*/ 16 h 20"/>
                  <a:gd name="T4" fmla="*/ 14 w 14"/>
                  <a:gd name="T5" fmla="*/ 18 h 20"/>
                  <a:gd name="T6" fmla="*/ 12 w 14"/>
                  <a:gd name="T7" fmla="*/ 20 h 20"/>
                  <a:gd name="T8" fmla="*/ 12 w 14"/>
                  <a:gd name="T9" fmla="*/ 20 h 20"/>
                  <a:gd name="T10" fmla="*/ 6 w 14"/>
                  <a:gd name="T11" fmla="*/ 18 h 20"/>
                  <a:gd name="T12" fmla="*/ 2 w 14"/>
                  <a:gd name="T13" fmla="*/ 16 h 20"/>
                  <a:gd name="T14" fmla="*/ 0 w 14"/>
                  <a:gd name="T15" fmla="*/ 8 h 20"/>
                  <a:gd name="T16" fmla="*/ 0 w 14"/>
                  <a:gd name="T17" fmla="*/ 8 h 20"/>
                  <a:gd name="T18" fmla="*/ 0 w 14"/>
                  <a:gd name="T19" fmla="*/ 6 h 20"/>
                  <a:gd name="T20" fmla="*/ 0 w 14"/>
                  <a:gd name="T21" fmla="*/ 2 h 20"/>
                  <a:gd name="T22" fmla="*/ 0 w 14"/>
                  <a:gd name="T23" fmla="*/ 2 h 20"/>
                  <a:gd name="T24" fmla="*/ 2 w 14"/>
                  <a:gd name="T25" fmla="*/ 0 h 20"/>
                  <a:gd name="T26" fmla="*/ 2 w 14"/>
                  <a:gd name="T27" fmla="*/ 2 h 20"/>
                  <a:gd name="T28" fmla="*/ 2 w 14"/>
                  <a:gd name="T29" fmla="*/ 2 h 20"/>
                  <a:gd name="T30" fmla="*/ 4 w 14"/>
                  <a:gd name="T31" fmla="*/ 10 h 20"/>
                  <a:gd name="T32" fmla="*/ 8 w 14"/>
                  <a:gd name="T33" fmla="*/ 12 h 20"/>
                  <a:gd name="T34" fmla="*/ 12 w 14"/>
                  <a:gd name="T35" fmla="*/ 14 h 20"/>
                  <a:gd name="T36" fmla="*/ 14 w 14"/>
                  <a:gd name="T37" fmla="*/ 16 h 20"/>
                  <a:gd name="T38" fmla="*/ 14 w 14"/>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0">
                    <a:moveTo>
                      <a:pt x="14" y="16"/>
                    </a:moveTo>
                    <a:lnTo>
                      <a:pt x="14" y="16"/>
                    </a:lnTo>
                    <a:lnTo>
                      <a:pt x="14" y="18"/>
                    </a:lnTo>
                    <a:lnTo>
                      <a:pt x="12" y="20"/>
                    </a:lnTo>
                    <a:lnTo>
                      <a:pt x="12" y="20"/>
                    </a:lnTo>
                    <a:lnTo>
                      <a:pt x="6" y="18"/>
                    </a:lnTo>
                    <a:lnTo>
                      <a:pt x="2" y="16"/>
                    </a:lnTo>
                    <a:lnTo>
                      <a:pt x="0" y="8"/>
                    </a:lnTo>
                    <a:lnTo>
                      <a:pt x="0" y="8"/>
                    </a:lnTo>
                    <a:lnTo>
                      <a:pt x="0" y="6"/>
                    </a:lnTo>
                    <a:lnTo>
                      <a:pt x="0" y="2"/>
                    </a:lnTo>
                    <a:lnTo>
                      <a:pt x="0" y="2"/>
                    </a:lnTo>
                    <a:lnTo>
                      <a:pt x="2" y="0"/>
                    </a:lnTo>
                    <a:lnTo>
                      <a:pt x="2" y="2"/>
                    </a:lnTo>
                    <a:lnTo>
                      <a:pt x="2" y="2"/>
                    </a:lnTo>
                    <a:lnTo>
                      <a:pt x="4" y="10"/>
                    </a:lnTo>
                    <a:lnTo>
                      <a:pt x="8" y="12"/>
                    </a:lnTo>
                    <a:lnTo>
                      <a:pt x="12" y="14"/>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6" name="Freeform 2799">
                <a:extLst>
                  <a:ext uri="{FF2B5EF4-FFF2-40B4-BE49-F238E27FC236}">
                    <a16:creationId xmlns:a16="http://schemas.microsoft.com/office/drawing/2014/main" id="{FA98A2E9-D99D-01E0-B5CB-011D2A95E813}"/>
                  </a:ext>
                </a:extLst>
              </p:cNvPr>
              <p:cNvSpPr>
                <a:spLocks/>
              </p:cNvSpPr>
              <p:nvPr/>
            </p:nvSpPr>
            <p:spPr bwMode="auto">
              <a:xfrm>
                <a:off x="5966" y="1692"/>
                <a:ext cx="12" cy="16"/>
              </a:xfrm>
              <a:custGeom>
                <a:avLst/>
                <a:gdLst>
                  <a:gd name="T0" fmla="*/ 12 w 12"/>
                  <a:gd name="T1" fmla="*/ 14 h 16"/>
                  <a:gd name="T2" fmla="*/ 12 w 12"/>
                  <a:gd name="T3" fmla="*/ 14 h 16"/>
                  <a:gd name="T4" fmla="*/ 8 w 12"/>
                  <a:gd name="T5" fmla="*/ 16 h 16"/>
                  <a:gd name="T6" fmla="*/ 6 w 12"/>
                  <a:gd name="T7" fmla="*/ 14 h 16"/>
                  <a:gd name="T8" fmla="*/ 2 w 12"/>
                  <a:gd name="T9" fmla="*/ 12 h 16"/>
                  <a:gd name="T10" fmla="*/ 0 w 12"/>
                  <a:gd name="T11" fmla="*/ 6 h 16"/>
                  <a:gd name="T12" fmla="*/ 0 w 12"/>
                  <a:gd name="T13" fmla="*/ 6 h 16"/>
                  <a:gd name="T14" fmla="*/ 0 w 12"/>
                  <a:gd name="T15" fmla="*/ 2 h 16"/>
                  <a:gd name="T16" fmla="*/ 2 w 12"/>
                  <a:gd name="T17" fmla="*/ 0 h 16"/>
                  <a:gd name="T18" fmla="*/ 2 w 12"/>
                  <a:gd name="T19" fmla="*/ 0 h 16"/>
                  <a:gd name="T20" fmla="*/ 4 w 12"/>
                  <a:gd name="T21" fmla="*/ 0 h 16"/>
                  <a:gd name="T22" fmla="*/ 6 w 12"/>
                  <a:gd name="T23" fmla="*/ 4 h 16"/>
                  <a:gd name="T24" fmla="*/ 12 w 12"/>
                  <a:gd name="T25" fmla="*/ 14 h 16"/>
                  <a:gd name="T26" fmla="*/ 12 w 12"/>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6">
                    <a:moveTo>
                      <a:pt x="12" y="14"/>
                    </a:moveTo>
                    <a:lnTo>
                      <a:pt x="12" y="14"/>
                    </a:lnTo>
                    <a:lnTo>
                      <a:pt x="8" y="16"/>
                    </a:lnTo>
                    <a:lnTo>
                      <a:pt x="6" y="14"/>
                    </a:lnTo>
                    <a:lnTo>
                      <a:pt x="2" y="12"/>
                    </a:lnTo>
                    <a:lnTo>
                      <a:pt x="0" y="6"/>
                    </a:lnTo>
                    <a:lnTo>
                      <a:pt x="0" y="6"/>
                    </a:lnTo>
                    <a:lnTo>
                      <a:pt x="0" y="2"/>
                    </a:lnTo>
                    <a:lnTo>
                      <a:pt x="2" y="0"/>
                    </a:lnTo>
                    <a:lnTo>
                      <a:pt x="2" y="0"/>
                    </a:lnTo>
                    <a:lnTo>
                      <a:pt x="4" y="0"/>
                    </a:lnTo>
                    <a:lnTo>
                      <a:pt x="6" y="4"/>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7" name="Freeform 2800">
                <a:extLst>
                  <a:ext uri="{FF2B5EF4-FFF2-40B4-BE49-F238E27FC236}">
                    <a16:creationId xmlns:a16="http://schemas.microsoft.com/office/drawing/2014/main" id="{B5AB1324-1304-F9D2-CAF8-B403676F91A2}"/>
                  </a:ext>
                </a:extLst>
              </p:cNvPr>
              <p:cNvSpPr>
                <a:spLocks/>
              </p:cNvSpPr>
              <p:nvPr/>
            </p:nvSpPr>
            <p:spPr bwMode="auto">
              <a:xfrm>
                <a:off x="5908" y="1690"/>
                <a:ext cx="12" cy="26"/>
              </a:xfrm>
              <a:custGeom>
                <a:avLst/>
                <a:gdLst>
                  <a:gd name="T0" fmla="*/ 12 w 12"/>
                  <a:gd name="T1" fmla="*/ 26 h 26"/>
                  <a:gd name="T2" fmla="*/ 12 w 12"/>
                  <a:gd name="T3" fmla="*/ 26 h 26"/>
                  <a:gd name="T4" fmla="*/ 4 w 12"/>
                  <a:gd name="T5" fmla="*/ 14 h 26"/>
                  <a:gd name="T6" fmla="*/ 0 w 12"/>
                  <a:gd name="T7" fmla="*/ 0 h 26"/>
                  <a:gd name="T8" fmla="*/ 0 w 12"/>
                  <a:gd name="T9" fmla="*/ 0 h 26"/>
                  <a:gd name="T10" fmla="*/ 4 w 12"/>
                  <a:gd name="T11" fmla="*/ 0 h 26"/>
                  <a:gd name="T12" fmla="*/ 6 w 12"/>
                  <a:gd name="T13" fmla="*/ 4 h 26"/>
                  <a:gd name="T14" fmla="*/ 12 w 12"/>
                  <a:gd name="T15" fmla="*/ 26 h 26"/>
                  <a:gd name="T16" fmla="*/ 12 w 12"/>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6">
                    <a:moveTo>
                      <a:pt x="12" y="26"/>
                    </a:moveTo>
                    <a:lnTo>
                      <a:pt x="12" y="26"/>
                    </a:lnTo>
                    <a:lnTo>
                      <a:pt x="4" y="14"/>
                    </a:lnTo>
                    <a:lnTo>
                      <a:pt x="0" y="0"/>
                    </a:lnTo>
                    <a:lnTo>
                      <a:pt x="0" y="0"/>
                    </a:lnTo>
                    <a:lnTo>
                      <a:pt x="4" y="0"/>
                    </a:lnTo>
                    <a:lnTo>
                      <a:pt x="6" y="4"/>
                    </a:lnTo>
                    <a:lnTo>
                      <a:pt x="12" y="26"/>
                    </a:lnTo>
                    <a:lnTo>
                      <a:pt x="1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8" name="Freeform 2801">
                <a:extLst>
                  <a:ext uri="{FF2B5EF4-FFF2-40B4-BE49-F238E27FC236}">
                    <a16:creationId xmlns:a16="http://schemas.microsoft.com/office/drawing/2014/main" id="{D6D2AE64-F50A-87AD-85E9-AADEF5D4C4CF}"/>
                  </a:ext>
                </a:extLst>
              </p:cNvPr>
              <p:cNvSpPr>
                <a:spLocks/>
              </p:cNvSpPr>
              <p:nvPr/>
            </p:nvSpPr>
            <p:spPr bwMode="auto">
              <a:xfrm>
                <a:off x="5938" y="1758"/>
                <a:ext cx="10" cy="14"/>
              </a:xfrm>
              <a:custGeom>
                <a:avLst/>
                <a:gdLst>
                  <a:gd name="T0" fmla="*/ 10 w 10"/>
                  <a:gd name="T1" fmla="*/ 6 h 14"/>
                  <a:gd name="T2" fmla="*/ 10 w 10"/>
                  <a:gd name="T3" fmla="*/ 6 h 14"/>
                  <a:gd name="T4" fmla="*/ 8 w 10"/>
                  <a:gd name="T5" fmla="*/ 14 h 14"/>
                  <a:gd name="T6" fmla="*/ 8 w 10"/>
                  <a:gd name="T7" fmla="*/ 14 h 14"/>
                  <a:gd name="T8" fmla="*/ 4 w 10"/>
                  <a:gd name="T9" fmla="*/ 14 h 14"/>
                  <a:gd name="T10" fmla="*/ 4 w 10"/>
                  <a:gd name="T11" fmla="*/ 14 h 14"/>
                  <a:gd name="T12" fmla="*/ 2 w 10"/>
                  <a:gd name="T13" fmla="*/ 10 h 14"/>
                  <a:gd name="T14" fmla="*/ 2 w 10"/>
                  <a:gd name="T15" fmla="*/ 10 h 14"/>
                  <a:gd name="T16" fmla="*/ 0 w 10"/>
                  <a:gd name="T17" fmla="*/ 8 h 14"/>
                  <a:gd name="T18" fmla="*/ 0 w 10"/>
                  <a:gd name="T19" fmla="*/ 4 h 14"/>
                  <a:gd name="T20" fmla="*/ 0 w 10"/>
                  <a:gd name="T21" fmla="*/ 4 h 14"/>
                  <a:gd name="T22" fmla="*/ 0 w 10"/>
                  <a:gd name="T23" fmla="*/ 0 h 14"/>
                  <a:gd name="T24" fmla="*/ 2 w 10"/>
                  <a:gd name="T25" fmla="*/ 0 h 14"/>
                  <a:gd name="T26" fmla="*/ 4 w 10"/>
                  <a:gd name="T27" fmla="*/ 0 h 14"/>
                  <a:gd name="T28" fmla="*/ 4 w 10"/>
                  <a:gd name="T29" fmla="*/ 0 h 14"/>
                  <a:gd name="T30" fmla="*/ 10 w 10"/>
                  <a:gd name="T31" fmla="*/ 6 h 14"/>
                  <a:gd name="T32" fmla="*/ 10 w 10"/>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10" y="6"/>
                    </a:moveTo>
                    <a:lnTo>
                      <a:pt x="10" y="6"/>
                    </a:lnTo>
                    <a:lnTo>
                      <a:pt x="8" y="14"/>
                    </a:lnTo>
                    <a:lnTo>
                      <a:pt x="8" y="14"/>
                    </a:lnTo>
                    <a:lnTo>
                      <a:pt x="4" y="14"/>
                    </a:lnTo>
                    <a:lnTo>
                      <a:pt x="4" y="14"/>
                    </a:lnTo>
                    <a:lnTo>
                      <a:pt x="2" y="10"/>
                    </a:lnTo>
                    <a:lnTo>
                      <a:pt x="2" y="10"/>
                    </a:lnTo>
                    <a:lnTo>
                      <a:pt x="0" y="8"/>
                    </a:lnTo>
                    <a:lnTo>
                      <a:pt x="0" y="4"/>
                    </a:lnTo>
                    <a:lnTo>
                      <a:pt x="0" y="4"/>
                    </a:lnTo>
                    <a:lnTo>
                      <a:pt x="0" y="0"/>
                    </a:lnTo>
                    <a:lnTo>
                      <a:pt x="2" y="0"/>
                    </a:lnTo>
                    <a:lnTo>
                      <a:pt x="4" y="0"/>
                    </a:lnTo>
                    <a:lnTo>
                      <a:pt x="4"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9" name="Freeform 2802">
                <a:extLst>
                  <a:ext uri="{FF2B5EF4-FFF2-40B4-BE49-F238E27FC236}">
                    <a16:creationId xmlns:a16="http://schemas.microsoft.com/office/drawing/2014/main" id="{46A33689-1344-588B-4047-0563F975CAF0}"/>
                  </a:ext>
                </a:extLst>
              </p:cNvPr>
              <p:cNvSpPr>
                <a:spLocks/>
              </p:cNvSpPr>
              <p:nvPr/>
            </p:nvSpPr>
            <p:spPr bwMode="auto">
              <a:xfrm>
                <a:off x="5924" y="1730"/>
                <a:ext cx="10" cy="14"/>
              </a:xfrm>
              <a:custGeom>
                <a:avLst/>
                <a:gdLst>
                  <a:gd name="T0" fmla="*/ 6 w 10"/>
                  <a:gd name="T1" fmla="*/ 14 h 14"/>
                  <a:gd name="T2" fmla="*/ 6 w 10"/>
                  <a:gd name="T3" fmla="*/ 14 h 14"/>
                  <a:gd name="T4" fmla="*/ 2 w 10"/>
                  <a:gd name="T5" fmla="*/ 12 h 14"/>
                  <a:gd name="T6" fmla="*/ 2 w 10"/>
                  <a:gd name="T7" fmla="*/ 12 h 14"/>
                  <a:gd name="T8" fmla="*/ 0 w 10"/>
                  <a:gd name="T9" fmla="*/ 2 h 14"/>
                  <a:gd name="T10" fmla="*/ 0 w 10"/>
                  <a:gd name="T11" fmla="*/ 2 h 14"/>
                  <a:gd name="T12" fmla="*/ 2 w 10"/>
                  <a:gd name="T13" fmla="*/ 0 h 14"/>
                  <a:gd name="T14" fmla="*/ 2 w 10"/>
                  <a:gd name="T15" fmla="*/ 2 h 14"/>
                  <a:gd name="T16" fmla="*/ 2 w 10"/>
                  <a:gd name="T17" fmla="*/ 2 h 14"/>
                  <a:gd name="T18" fmla="*/ 10 w 10"/>
                  <a:gd name="T19" fmla="*/ 2 h 14"/>
                  <a:gd name="T20" fmla="*/ 10 w 10"/>
                  <a:gd name="T21" fmla="*/ 2 h 14"/>
                  <a:gd name="T22" fmla="*/ 8 w 10"/>
                  <a:gd name="T23" fmla="*/ 10 h 14"/>
                  <a:gd name="T24" fmla="*/ 6 w 10"/>
                  <a:gd name="T25" fmla="*/ 14 h 14"/>
                  <a:gd name="T26" fmla="*/ 6 w 10"/>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4">
                    <a:moveTo>
                      <a:pt x="6" y="14"/>
                    </a:moveTo>
                    <a:lnTo>
                      <a:pt x="6" y="14"/>
                    </a:lnTo>
                    <a:lnTo>
                      <a:pt x="2" y="12"/>
                    </a:lnTo>
                    <a:lnTo>
                      <a:pt x="2" y="12"/>
                    </a:lnTo>
                    <a:lnTo>
                      <a:pt x="0" y="2"/>
                    </a:lnTo>
                    <a:lnTo>
                      <a:pt x="0" y="2"/>
                    </a:lnTo>
                    <a:lnTo>
                      <a:pt x="2" y="0"/>
                    </a:lnTo>
                    <a:lnTo>
                      <a:pt x="2" y="2"/>
                    </a:lnTo>
                    <a:lnTo>
                      <a:pt x="2" y="2"/>
                    </a:lnTo>
                    <a:lnTo>
                      <a:pt x="10" y="2"/>
                    </a:lnTo>
                    <a:lnTo>
                      <a:pt x="10" y="2"/>
                    </a:lnTo>
                    <a:lnTo>
                      <a:pt x="8" y="10"/>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0" name="Freeform 2803">
                <a:extLst>
                  <a:ext uri="{FF2B5EF4-FFF2-40B4-BE49-F238E27FC236}">
                    <a16:creationId xmlns:a16="http://schemas.microsoft.com/office/drawing/2014/main" id="{86605F45-4A3D-AA5A-5DCE-59AFA3BC58CA}"/>
                  </a:ext>
                </a:extLst>
              </p:cNvPr>
              <p:cNvSpPr>
                <a:spLocks/>
              </p:cNvSpPr>
              <p:nvPr/>
            </p:nvSpPr>
            <p:spPr bwMode="auto">
              <a:xfrm>
                <a:off x="5928" y="1682"/>
                <a:ext cx="14" cy="12"/>
              </a:xfrm>
              <a:custGeom>
                <a:avLst/>
                <a:gdLst>
                  <a:gd name="T0" fmla="*/ 14 w 14"/>
                  <a:gd name="T1" fmla="*/ 6 h 12"/>
                  <a:gd name="T2" fmla="*/ 14 w 14"/>
                  <a:gd name="T3" fmla="*/ 6 h 12"/>
                  <a:gd name="T4" fmla="*/ 12 w 14"/>
                  <a:gd name="T5" fmla="*/ 12 h 12"/>
                  <a:gd name="T6" fmla="*/ 10 w 14"/>
                  <a:gd name="T7" fmla="*/ 12 h 12"/>
                  <a:gd name="T8" fmla="*/ 10 w 14"/>
                  <a:gd name="T9" fmla="*/ 12 h 12"/>
                  <a:gd name="T10" fmla="*/ 10 w 14"/>
                  <a:gd name="T11" fmla="*/ 12 h 12"/>
                  <a:gd name="T12" fmla="*/ 0 w 14"/>
                  <a:gd name="T13" fmla="*/ 0 h 12"/>
                  <a:gd name="T14" fmla="*/ 0 w 14"/>
                  <a:gd name="T15" fmla="*/ 0 h 12"/>
                  <a:gd name="T16" fmla="*/ 4 w 14"/>
                  <a:gd name="T17" fmla="*/ 0 h 12"/>
                  <a:gd name="T18" fmla="*/ 8 w 14"/>
                  <a:gd name="T19" fmla="*/ 2 h 12"/>
                  <a:gd name="T20" fmla="*/ 10 w 14"/>
                  <a:gd name="T21" fmla="*/ 6 h 12"/>
                  <a:gd name="T22" fmla="*/ 14 w 14"/>
                  <a:gd name="T23" fmla="*/ 6 h 12"/>
                  <a:gd name="T24" fmla="*/ 14 w 14"/>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2">
                    <a:moveTo>
                      <a:pt x="14" y="6"/>
                    </a:moveTo>
                    <a:lnTo>
                      <a:pt x="14" y="6"/>
                    </a:lnTo>
                    <a:lnTo>
                      <a:pt x="12" y="12"/>
                    </a:lnTo>
                    <a:lnTo>
                      <a:pt x="10" y="12"/>
                    </a:lnTo>
                    <a:lnTo>
                      <a:pt x="10" y="12"/>
                    </a:lnTo>
                    <a:lnTo>
                      <a:pt x="10" y="12"/>
                    </a:lnTo>
                    <a:lnTo>
                      <a:pt x="0" y="0"/>
                    </a:lnTo>
                    <a:lnTo>
                      <a:pt x="0" y="0"/>
                    </a:lnTo>
                    <a:lnTo>
                      <a:pt x="4" y="0"/>
                    </a:lnTo>
                    <a:lnTo>
                      <a:pt x="8" y="2"/>
                    </a:lnTo>
                    <a:lnTo>
                      <a:pt x="10"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1" name="Freeform 2804">
                <a:extLst>
                  <a:ext uri="{FF2B5EF4-FFF2-40B4-BE49-F238E27FC236}">
                    <a16:creationId xmlns:a16="http://schemas.microsoft.com/office/drawing/2014/main" id="{485002BE-ADFE-8742-F4A0-4B622EA6119E}"/>
                  </a:ext>
                </a:extLst>
              </p:cNvPr>
              <p:cNvSpPr>
                <a:spLocks/>
              </p:cNvSpPr>
              <p:nvPr/>
            </p:nvSpPr>
            <p:spPr bwMode="auto">
              <a:xfrm>
                <a:off x="5922" y="1722"/>
                <a:ext cx="4" cy="10"/>
              </a:xfrm>
              <a:custGeom>
                <a:avLst/>
                <a:gdLst>
                  <a:gd name="T0" fmla="*/ 4 w 4"/>
                  <a:gd name="T1" fmla="*/ 10 h 10"/>
                  <a:gd name="T2" fmla="*/ 4 w 4"/>
                  <a:gd name="T3" fmla="*/ 10 h 10"/>
                  <a:gd name="T4" fmla="*/ 2 w 4"/>
                  <a:gd name="T5" fmla="*/ 10 h 10"/>
                  <a:gd name="T6" fmla="*/ 2 w 4"/>
                  <a:gd name="T7" fmla="*/ 10 h 10"/>
                  <a:gd name="T8" fmla="*/ 0 w 4"/>
                  <a:gd name="T9" fmla="*/ 4 h 10"/>
                  <a:gd name="T10" fmla="*/ 0 w 4"/>
                  <a:gd name="T11" fmla="*/ 2 h 10"/>
                  <a:gd name="T12" fmla="*/ 2 w 4"/>
                  <a:gd name="T13" fmla="*/ 0 h 10"/>
                  <a:gd name="T14" fmla="*/ 2 w 4"/>
                  <a:gd name="T15" fmla="*/ 0 h 10"/>
                  <a:gd name="T16" fmla="*/ 2 w 4"/>
                  <a:gd name="T17" fmla="*/ 0 h 10"/>
                  <a:gd name="T18" fmla="*/ 4 w 4"/>
                  <a:gd name="T19" fmla="*/ 2 h 10"/>
                  <a:gd name="T20" fmla="*/ 4 w 4"/>
                  <a:gd name="T21" fmla="*/ 10 h 10"/>
                  <a:gd name="T22" fmla="*/ 4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4" y="10"/>
                    </a:moveTo>
                    <a:lnTo>
                      <a:pt x="4" y="10"/>
                    </a:lnTo>
                    <a:lnTo>
                      <a:pt x="2" y="10"/>
                    </a:lnTo>
                    <a:lnTo>
                      <a:pt x="2" y="10"/>
                    </a:lnTo>
                    <a:lnTo>
                      <a:pt x="0" y="4"/>
                    </a:lnTo>
                    <a:lnTo>
                      <a:pt x="0" y="2"/>
                    </a:lnTo>
                    <a:lnTo>
                      <a:pt x="2" y="0"/>
                    </a:lnTo>
                    <a:lnTo>
                      <a:pt x="2" y="0"/>
                    </a:lnTo>
                    <a:lnTo>
                      <a:pt x="2" y="0"/>
                    </a:lnTo>
                    <a:lnTo>
                      <a:pt x="4" y="2"/>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2" name="Freeform 2805">
                <a:extLst>
                  <a:ext uri="{FF2B5EF4-FFF2-40B4-BE49-F238E27FC236}">
                    <a16:creationId xmlns:a16="http://schemas.microsoft.com/office/drawing/2014/main" id="{006F6F19-B101-FDDD-9A11-18B7433DB7AB}"/>
                  </a:ext>
                </a:extLst>
              </p:cNvPr>
              <p:cNvSpPr>
                <a:spLocks/>
              </p:cNvSpPr>
              <p:nvPr/>
            </p:nvSpPr>
            <p:spPr bwMode="auto">
              <a:xfrm>
                <a:off x="5926" y="1784"/>
                <a:ext cx="6" cy="6"/>
              </a:xfrm>
              <a:custGeom>
                <a:avLst/>
                <a:gdLst>
                  <a:gd name="T0" fmla="*/ 4 w 6"/>
                  <a:gd name="T1" fmla="*/ 0 h 6"/>
                  <a:gd name="T2" fmla="*/ 4 w 6"/>
                  <a:gd name="T3" fmla="*/ 0 h 6"/>
                  <a:gd name="T4" fmla="*/ 6 w 6"/>
                  <a:gd name="T5" fmla="*/ 6 h 6"/>
                  <a:gd name="T6" fmla="*/ 6 w 6"/>
                  <a:gd name="T7" fmla="*/ 6 h 6"/>
                  <a:gd name="T8" fmla="*/ 2 w 6"/>
                  <a:gd name="T9" fmla="*/ 6 h 6"/>
                  <a:gd name="T10" fmla="*/ 0 w 6"/>
                  <a:gd name="T11" fmla="*/ 0 h 6"/>
                  <a:gd name="T12" fmla="*/ 0 w 6"/>
                  <a:gd name="T13" fmla="*/ 0 h 6"/>
                  <a:gd name="T14" fmla="*/ 4 w 6"/>
                  <a:gd name="T15" fmla="*/ 0 h 6"/>
                  <a:gd name="T16" fmla="*/ 4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0"/>
                    </a:moveTo>
                    <a:lnTo>
                      <a:pt x="4" y="0"/>
                    </a:lnTo>
                    <a:lnTo>
                      <a:pt x="6" y="6"/>
                    </a:lnTo>
                    <a:lnTo>
                      <a:pt x="6" y="6"/>
                    </a:lnTo>
                    <a:lnTo>
                      <a:pt x="2" y="6"/>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3" name="Freeform 2806">
                <a:extLst>
                  <a:ext uri="{FF2B5EF4-FFF2-40B4-BE49-F238E27FC236}">
                    <a16:creationId xmlns:a16="http://schemas.microsoft.com/office/drawing/2014/main" id="{16C54B6C-1D0B-9246-D96F-971970F57B09}"/>
                  </a:ext>
                </a:extLst>
              </p:cNvPr>
              <p:cNvSpPr>
                <a:spLocks/>
              </p:cNvSpPr>
              <p:nvPr/>
            </p:nvSpPr>
            <p:spPr bwMode="auto">
              <a:xfrm>
                <a:off x="5924" y="1768"/>
                <a:ext cx="4" cy="12"/>
              </a:xfrm>
              <a:custGeom>
                <a:avLst/>
                <a:gdLst>
                  <a:gd name="T0" fmla="*/ 2 w 4"/>
                  <a:gd name="T1" fmla="*/ 12 h 12"/>
                  <a:gd name="T2" fmla="*/ 2 w 4"/>
                  <a:gd name="T3" fmla="*/ 12 h 12"/>
                  <a:gd name="T4" fmla="*/ 0 w 4"/>
                  <a:gd name="T5" fmla="*/ 8 h 12"/>
                  <a:gd name="T6" fmla="*/ 0 w 4"/>
                  <a:gd name="T7" fmla="*/ 6 h 12"/>
                  <a:gd name="T8" fmla="*/ 2 w 4"/>
                  <a:gd name="T9" fmla="*/ 0 h 12"/>
                  <a:gd name="T10" fmla="*/ 2 w 4"/>
                  <a:gd name="T11" fmla="*/ 0 h 12"/>
                  <a:gd name="T12" fmla="*/ 4 w 4"/>
                  <a:gd name="T13" fmla="*/ 4 h 12"/>
                  <a:gd name="T14" fmla="*/ 2 w 4"/>
                  <a:gd name="T15" fmla="*/ 8 h 12"/>
                  <a:gd name="T16" fmla="*/ 2 w 4"/>
                  <a:gd name="T17" fmla="*/ 12 h 12"/>
                  <a:gd name="T18" fmla="*/ 2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2" y="12"/>
                    </a:moveTo>
                    <a:lnTo>
                      <a:pt x="2" y="12"/>
                    </a:lnTo>
                    <a:lnTo>
                      <a:pt x="0" y="8"/>
                    </a:lnTo>
                    <a:lnTo>
                      <a:pt x="0" y="6"/>
                    </a:lnTo>
                    <a:lnTo>
                      <a:pt x="2" y="0"/>
                    </a:lnTo>
                    <a:lnTo>
                      <a:pt x="2" y="0"/>
                    </a:lnTo>
                    <a:lnTo>
                      <a:pt x="4" y="4"/>
                    </a:lnTo>
                    <a:lnTo>
                      <a:pt x="2" y="8"/>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4" name="Freeform 2807">
                <a:extLst>
                  <a:ext uri="{FF2B5EF4-FFF2-40B4-BE49-F238E27FC236}">
                    <a16:creationId xmlns:a16="http://schemas.microsoft.com/office/drawing/2014/main" id="{18675A37-D32B-EE6E-21B6-73AC2752A579}"/>
                  </a:ext>
                </a:extLst>
              </p:cNvPr>
              <p:cNvSpPr>
                <a:spLocks/>
              </p:cNvSpPr>
              <p:nvPr/>
            </p:nvSpPr>
            <p:spPr bwMode="auto">
              <a:xfrm>
                <a:off x="6016" y="1658"/>
                <a:ext cx="4" cy="16"/>
              </a:xfrm>
              <a:custGeom>
                <a:avLst/>
                <a:gdLst>
                  <a:gd name="T0" fmla="*/ 2 w 4"/>
                  <a:gd name="T1" fmla="*/ 0 h 16"/>
                  <a:gd name="T2" fmla="*/ 2 w 4"/>
                  <a:gd name="T3" fmla="*/ 0 h 16"/>
                  <a:gd name="T4" fmla="*/ 4 w 4"/>
                  <a:gd name="T5" fmla="*/ 4 h 16"/>
                  <a:gd name="T6" fmla="*/ 4 w 4"/>
                  <a:gd name="T7" fmla="*/ 4 h 16"/>
                  <a:gd name="T8" fmla="*/ 2 w 4"/>
                  <a:gd name="T9" fmla="*/ 16 h 16"/>
                  <a:gd name="T10" fmla="*/ 2 w 4"/>
                  <a:gd name="T11" fmla="*/ 16 h 16"/>
                  <a:gd name="T12" fmla="*/ 0 w 4"/>
                  <a:gd name="T13" fmla="*/ 12 h 16"/>
                  <a:gd name="T14" fmla="*/ 0 w 4"/>
                  <a:gd name="T15" fmla="*/ 8 h 16"/>
                  <a:gd name="T16" fmla="*/ 2 w 4"/>
                  <a:gd name="T17" fmla="*/ 0 h 16"/>
                  <a:gd name="T18" fmla="*/ 2 w 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6">
                    <a:moveTo>
                      <a:pt x="2" y="0"/>
                    </a:moveTo>
                    <a:lnTo>
                      <a:pt x="2" y="0"/>
                    </a:lnTo>
                    <a:lnTo>
                      <a:pt x="4" y="4"/>
                    </a:lnTo>
                    <a:lnTo>
                      <a:pt x="4" y="4"/>
                    </a:lnTo>
                    <a:lnTo>
                      <a:pt x="2" y="16"/>
                    </a:lnTo>
                    <a:lnTo>
                      <a:pt x="2" y="16"/>
                    </a:lnTo>
                    <a:lnTo>
                      <a:pt x="0" y="12"/>
                    </a:lnTo>
                    <a:lnTo>
                      <a:pt x="0"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5" name="Freeform 2808">
                <a:extLst>
                  <a:ext uri="{FF2B5EF4-FFF2-40B4-BE49-F238E27FC236}">
                    <a16:creationId xmlns:a16="http://schemas.microsoft.com/office/drawing/2014/main" id="{9F303839-5315-ED66-3431-312EA2E448E1}"/>
                  </a:ext>
                </a:extLst>
              </p:cNvPr>
              <p:cNvSpPr>
                <a:spLocks/>
              </p:cNvSpPr>
              <p:nvPr/>
            </p:nvSpPr>
            <p:spPr bwMode="auto">
              <a:xfrm>
                <a:off x="1586" y="2245"/>
                <a:ext cx="36" cy="60"/>
              </a:xfrm>
              <a:custGeom>
                <a:avLst/>
                <a:gdLst>
                  <a:gd name="T0" fmla="*/ 4 w 36"/>
                  <a:gd name="T1" fmla="*/ 20 h 60"/>
                  <a:gd name="T2" fmla="*/ 4 w 36"/>
                  <a:gd name="T3" fmla="*/ 20 h 60"/>
                  <a:gd name="T4" fmla="*/ 2 w 36"/>
                  <a:gd name="T5" fmla="*/ 14 h 60"/>
                  <a:gd name="T6" fmla="*/ 0 w 36"/>
                  <a:gd name="T7" fmla="*/ 12 h 60"/>
                  <a:gd name="T8" fmla="*/ 0 w 36"/>
                  <a:gd name="T9" fmla="*/ 6 h 60"/>
                  <a:gd name="T10" fmla="*/ 0 w 36"/>
                  <a:gd name="T11" fmla="*/ 6 h 60"/>
                  <a:gd name="T12" fmla="*/ 6 w 36"/>
                  <a:gd name="T13" fmla="*/ 6 h 60"/>
                  <a:gd name="T14" fmla="*/ 8 w 36"/>
                  <a:gd name="T15" fmla="*/ 6 h 60"/>
                  <a:gd name="T16" fmla="*/ 12 w 36"/>
                  <a:gd name="T17" fmla="*/ 2 h 60"/>
                  <a:gd name="T18" fmla="*/ 12 w 36"/>
                  <a:gd name="T19" fmla="*/ 2 h 60"/>
                  <a:gd name="T20" fmla="*/ 12 w 36"/>
                  <a:gd name="T21" fmla="*/ 0 h 60"/>
                  <a:gd name="T22" fmla="*/ 16 w 36"/>
                  <a:gd name="T23" fmla="*/ 4 h 60"/>
                  <a:gd name="T24" fmla="*/ 18 w 36"/>
                  <a:gd name="T25" fmla="*/ 10 h 60"/>
                  <a:gd name="T26" fmla="*/ 18 w 36"/>
                  <a:gd name="T27" fmla="*/ 18 h 60"/>
                  <a:gd name="T28" fmla="*/ 18 w 36"/>
                  <a:gd name="T29" fmla="*/ 18 h 60"/>
                  <a:gd name="T30" fmla="*/ 22 w 36"/>
                  <a:gd name="T31" fmla="*/ 20 h 60"/>
                  <a:gd name="T32" fmla="*/ 26 w 36"/>
                  <a:gd name="T33" fmla="*/ 20 h 60"/>
                  <a:gd name="T34" fmla="*/ 34 w 36"/>
                  <a:gd name="T35" fmla="*/ 16 h 60"/>
                  <a:gd name="T36" fmla="*/ 34 w 36"/>
                  <a:gd name="T37" fmla="*/ 16 h 60"/>
                  <a:gd name="T38" fmla="*/ 36 w 36"/>
                  <a:gd name="T39" fmla="*/ 32 h 60"/>
                  <a:gd name="T40" fmla="*/ 36 w 36"/>
                  <a:gd name="T41" fmla="*/ 50 h 60"/>
                  <a:gd name="T42" fmla="*/ 36 w 36"/>
                  <a:gd name="T43" fmla="*/ 50 h 60"/>
                  <a:gd name="T44" fmla="*/ 32 w 36"/>
                  <a:gd name="T45" fmla="*/ 60 h 60"/>
                  <a:gd name="T46" fmla="*/ 30 w 36"/>
                  <a:gd name="T47" fmla="*/ 60 h 60"/>
                  <a:gd name="T48" fmla="*/ 26 w 36"/>
                  <a:gd name="T49" fmla="*/ 58 h 60"/>
                  <a:gd name="T50" fmla="*/ 26 w 36"/>
                  <a:gd name="T51" fmla="*/ 58 h 60"/>
                  <a:gd name="T52" fmla="*/ 24 w 36"/>
                  <a:gd name="T53" fmla="*/ 56 h 60"/>
                  <a:gd name="T54" fmla="*/ 24 w 36"/>
                  <a:gd name="T55" fmla="*/ 56 h 60"/>
                  <a:gd name="T56" fmla="*/ 22 w 36"/>
                  <a:gd name="T57" fmla="*/ 52 h 60"/>
                  <a:gd name="T58" fmla="*/ 20 w 36"/>
                  <a:gd name="T59" fmla="*/ 50 h 60"/>
                  <a:gd name="T60" fmla="*/ 18 w 36"/>
                  <a:gd name="T61" fmla="*/ 50 h 60"/>
                  <a:gd name="T62" fmla="*/ 16 w 36"/>
                  <a:gd name="T63" fmla="*/ 46 h 60"/>
                  <a:gd name="T64" fmla="*/ 16 w 36"/>
                  <a:gd name="T65" fmla="*/ 46 h 60"/>
                  <a:gd name="T66" fmla="*/ 18 w 36"/>
                  <a:gd name="T67" fmla="*/ 40 h 60"/>
                  <a:gd name="T68" fmla="*/ 18 w 36"/>
                  <a:gd name="T69" fmla="*/ 38 h 60"/>
                  <a:gd name="T70" fmla="*/ 16 w 36"/>
                  <a:gd name="T71" fmla="*/ 36 h 60"/>
                  <a:gd name="T72" fmla="*/ 16 w 36"/>
                  <a:gd name="T73" fmla="*/ 36 h 60"/>
                  <a:gd name="T74" fmla="*/ 14 w 36"/>
                  <a:gd name="T75" fmla="*/ 30 h 60"/>
                  <a:gd name="T76" fmla="*/ 12 w 36"/>
                  <a:gd name="T77" fmla="*/ 26 h 60"/>
                  <a:gd name="T78" fmla="*/ 10 w 36"/>
                  <a:gd name="T79" fmla="*/ 24 h 60"/>
                  <a:gd name="T80" fmla="*/ 10 w 36"/>
                  <a:gd name="T81" fmla="*/ 24 h 60"/>
                  <a:gd name="T82" fmla="*/ 4 w 36"/>
                  <a:gd name="T83" fmla="*/ 20 h 60"/>
                  <a:gd name="T84" fmla="*/ 4 w 36"/>
                  <a:gd name="T85"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60">
                    <a:moveTo>
                      <a:pt x="4" y="20"/>
                    </a:moveTo>
                    <a:lnTo>
                      <a:pt x="4" y="20"/>
                    </a:lnTo>
                    <a:lnTo>
                      <a:pt x="2" y="14"/>
                    </a:lnTo>
                    <a:lnTo>
                      <a:pt x="0" y="12"/>
                    </a:lnTo>
                    <a:lnTo>
                      <a:pt x="0" y="6"/>
                    </a:lnTo>
                    <a:lnTo>
                      <a:pt x="0" y="6"/>
                    </a:lnTo>
                    <a:lnTo>
                      <a:pt x="6" y="6"/>
                    </a:lnTo>
                    <a:lnTo>
                      <a:pt x="8" y="6"/>
                    </a:lnTo>
                    <a:lnTo>
                      <a:pt x="12" y="2"/>
                    </a:lnTo>
                    <a:lnTo>
                      <a:pt x="12" y="2"/>
                    </a:lnTo>
                    <a:lnTo>
                      <a:pt x="12" y="0"/>
                    </a:lnTo>
                    <a:lnTo>
                      <a:pt x="16" y="4"/>
                    </a:lnTo>
                    <a:lnTo>
                      <a:pt x="18" y="10"/>
                    </a:lnTo>
                    <a:lnTo>
                      <a:pt x="18" y="18"/>
                    </a:lnTo>
                    <a:lnTo>
                      <a:pt x="18" y="18"/>
                    </a:lnTo>
                    <a:lnTo>
                      <a:pt x="22" y="20"/>
                    </a:lnTo>
                    <a:lnTo>
                      <a:pt x="26" y="20"/>
                    </a:lnTo>
                    <a:lnTo>
                      <a:pt x="34" y="16"/>
                    </a:lnTo>
                    <a:lnTo>
                      <a:pt x="34" y="16"/>
                    </a:lnTo>
                    <a:lnTo>
                      <a:pt x="36" y="32"/>
                    </a:lnTo>
                    <a:lnTo>
                      <a:pt x="36" y="50"/>
                    </a:lnTo>
                    <a:lnTo>
                      <a:pt x="36" y="50"/>
                    </a:lnTo>
                    <a:lnTo>
                      <a:pt x="32" y="60"/>
                    </a:lnTo>
                    <a:lnTo>
                      <a:pt x="30" y="60"/>
                    </a:lnTo>
                    <a:lnTo>
                      <a:pt x="26" y="58"/>
                    </a:lnTo>
                    <a:lnTo>
                      <a:pt x="26" y="58"/>
                    </a:lnTo>
                    <a:lnTo>
                      <a:pt x="24" y="56"/>
                    </a:lnTo>
                    <a:lnTo>
                      <a:pt x="24" y="56"/>
                    </a:lnTo>
                    <a:lnTo>
                      <a:pt x="22" y="52"/>
                    </a:lnTo>
                    <a:lnTo>
                      <a:pt x="20" y="50"/>
                    </a:lnTo>
                    <a:lnTo>
                      <a:pt x="18" y="50"/>
                    </a:lnTo>
                    <a:lnTo>
                      <a:pt x="16" y="46"/>
                    </a:lnTo>
                    <a:lnTo>
                      <a:pt x="16" y="46"/>
                    </a:lnTo>
                    <a:lnTo>
                      <a:pt x="18" y="40"/>
                    </a:lnTo>
                    <a:lnTo>
                      <a:pt x="18" y="38"/>
                    </a:lnTo>
                    <a:lnTo>
                      <a:pt x="16" y="36"/>
                    </a:lnTo>
                    <a:lnTo>
                      <a:pt x="16" y="36"/>
                    </a:lnTo>
                    <a:lnTo>
                      <a:pt x="14" y="30"/>
                    </a:lnTo>
                    <a:lnTo>
                      <a:pt x="12" y="26"/>
                    </a:lnTo>
                    <a:lnTo>
                      <a:pt x="10" y="24"/>
                    </a:lnTo>
                    <a:lnTo>
                      <a:pt x="10" y="24"/>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6" name="Freeform 2809">
                <a:extLst>
                  <a:ext uri="{FF2B5EF4-FFF2-40B4-BE49-F238E27FC236}">
                    <a16:creationId xmlns:a16="http://schemas.microsoft.com/office/drawing/2014/main" id="{C63E27B1-7009-B85E-AA11-A0E03CC6A72A}"/>
                  </a:ext>
                </a:extLst>
              </p:cNvPr>
              <p:cNvSpPr>
                <a:spLocks/>
              </p:cNvSpPr>
              <p:nvPr/>
            </p:nvSpPr>
            <p:spPr bwMode="auto">
              <a:xfrm>
                <a:off x="1596" y="2303"/>
                <a:ext cx="26" cy="37"/>
              </a:xfrm>
              <a:custGeom>
                <a:avLst/>
                <a:gdLst>
                  <a:gd name="T0" fmla="*/ 10 w 26"/>
                  <a:gd name="T1" fmla="*/ 18 h 37"/>
                  <a:gd name="T2" fmla="*/ 10 w 26"/>
                  <a:gd name="T3" fmla="*/ 18 h 37"/>
                  <a:gd name="T4" fmla="*/ 8 w 26"/>
                  <a:gd name="T5" fmla="*/ 14 h 37"/>
                  <a:gd name="T6" fmla="*/ 4 w 26"/>
                  <a:gd name="T7" fmla="*/ 14 h 37"/>
                  <a:gd name="T8" fmla="*/ 2 w 26"/>
                  <a:gd name="T9" fmla="*/ 10 h 37"/>
                  <a:gd name="T10" fmla="*/ 0 w 26"/>
                  <a:gd name="T11" fmla="*/ 4 h 37"/>
                  <a:gd name="T12" fmla="*/ 0 w 26"/>
                  <a:gd name="T13" fmla="*/ 4 h 37"/>
                  <a:gd name="T14" fmla="*/ 2 w 26"/>
                  <a:gd name="T15" fmla="*/ 0 h 37"/>
                  <a:gd name="T16" fmla="*/ 4 w 26"/>
                  <a:gd name="T17" fmla="*/ 0 h 37"/>
                  <a:gd name="T18" fmla="*/ 4 w 26"/>
                  <a:gd name="T19" fmla="*/ 0 h 37"/>
                  <a:gd name="T20" fmla="*/ 16 w 26"/>
                  <a:gd name="T21" fmla="*/ 10 h 37"/>
                  <a:gd name="T22" fmla="*/ 22 w 26"/>
                  <a:gd name="T23" fmla="*/ 16 h 37"/>
                  <a:gd name="T24" fmla="*/ 26 w 26"/>
                  <a:gd name="T25" fmla="*/ 24 h 37"/>
                  <a:gd name="T26" fmla="*/ 26 w 26"/>
                  <a:gd name="T27" fmla="*/ 24 h 37"/>
                  <a:gd name="T28" fmla="*/ 26 w 26"/>
                  <a:gd name="T29" fmla="*/ 32 h 37"/>
                  <a:gd name="T30" fmla="*/ 22 w 26"/>
                  <a:gd name="T31" fmla="*/ 37 h 37"/>
                  <a:gd name="T32" fmla="*/ 22 w 26"/>
                  <a:gd name="T33" fmla="*/ 37 h 37"/>
                  <a:gd name="T34" fmla="*/ 20 w 26"/>
                  <a:gd name="T35" fmla="*/ 34 h 37"/>
                  <a:gd name="T36" fmla="*/ 16 w 26"/>
                  <a:gd name="T37" fmla="*/ 30 h 37"/>
                  <a:gd name="T38" fmla="*/ 10 w 26"/>
                  <a:gd name="T39" fmla="*/ 18 h 37"/>
                  <a:gd name="T40" fmla="*/ 10 w 26"/>
                  <a:gd name="T4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7">
                    <a:moveTo>
                      <a:pt x="10" y="18"/>
                    </a:moveTo>
                    <a:lnTo>
                      <a:pt x="10" y="18"/>
                    </a:lnTo>
                    <a:lnTo>
                      <a:pt x="8" y="14"/>
                    </a:lnTo>
                    <a:lnTo>
                      <a:pt x="4" y="14"/>
                    </a:lnTo>
                    <a:lnTo>
                      <a:pt x="2" y="10"/>
                    </a:lnTo>
                    <a:lnTo>
                      <a:pt x="0" y="4"/>
                    </a:lnTo>
                    <a:lnTo>
                      <a:pt x="0" y="4"/>
                    </a:lnTo>
                    <a:lnTo>
                      <a:pt x="2" y="0"/>
                    </a:lnTo>
                    <a:lnTo>
                      <a:pt x="4" y="0"/>
                    </a:lnTo>
                    <a:lnTo>
                      <a:pt x="4" y="0"/>
                    </a:lnTo>
                    <a:lnTo>
                      <a:pt x="16" y="10"/>
                    </a:lnTo>
                    <a:lnTo>
                      <a:pt x="22" y="16"/>
                    </a:lnTo>
                    <a:lnTo>
                      <a:pt x="26" y="24"/>
                    </a:lnTo>
                    <a:lnTo>
                      <a:pt x="26" y="24"/>
                    </a:lnTo>
                    <a:lnTo>
                      <a:pt x="26" y="32"/>
                    </a:lnTo>
                    <a:lnTo>
                      <a:pt x="22" y="37"/>
                    </a:lnTo>
                    <a:lnTo>
                      <a:pt x="22" y="37"/>
                    </a:lnTo>
                    <a:lnTo>
                      <a:pt x="20" y="34"/>
                    </a:lnTo>
                    <a:lnTo>
                      <a:pt x="16" y="30"/>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7" name="Freeform 2810">
                <a:extLst>
                  <a:ext uri="{FF2B5EF4-FFF2-40B4-BE49-F238E27FC236}">
                    <a16:creationId xmlns:a16="http://schemas.microsoft.com/office/drawing/2014/main" id="{2E8DF061-F3B1-4D0F-F1C8-6EEA3419BFFE}"/>
                  </a:ext>
                </a:extLst>
              </p:cNvPr>
              <p:cNvSpPr>
                <a:spLocks/>
              </p:cNvSpPr>
              <p:nvPr/>
            </p:nvSpPr>
            <p:spPr bwMode="auto">
              <a:xfrm>
                <a:off x="1600" y="2321"/>
                <a:ext cx="18" cy="25"/>
              </a:xfrm>
              <a:custGeom>
                <a:avLst/>
                <a:gdLst>
                  <a:gd name="T0" fmla="*/ 6 w 18"/>
                  <a:gd name="T1" fmla="*/ 0 h 25"/>
                  <a:gd name="T2" fmla="*/ 6 w 18"/>
                  <a:gd name="T3" fmla="*/ 0 h 25"/>
                  <a:gd name="T4" fmla="*/ 18 w 18"/>
                  <a:gd name="T5" fmla="*/ 14 h 25"/>
                  <a:gd name="T6" fmla="*/ 18 w 18"/>
                  <a:gd name="T7" fmla="*/ 14 h 25"/>
                  <a:gd name="T8" fmla="*/ 18 w 18"/>
                  <a:gd name="T9" fmla="*/ 23 h 25"/>
                  <a:gd name="T10" fmla="*/ 16 w 18"/>
                  <a:gd name="T11" fmla="*/ 25 h 25"/>
                  <a:gd name="T12" fmla="*/ 10 w 18"/>
                  <a:gd name="T13" fmla="*/ 23 h 25"/>
                  <a:gd name="T14" fmla="*/ 10 w 18"/>
                  <a:gd name="T15" fmla="*/ 23 h 25"/>
                  <a:gd name="T16" fmla="*/ 10 w 18"/>
                  <a:gd name="T17" fmla="*/ 23 h 25"/>
                  <a:gd name="T18" fmla="*/ 8 w 18"/>
                  <a:gd name="T19" fmla="*/ 16 h 25"/>
                  <a:gd name="T20" fmla="*/ 6 w 18"/>
                  <a:gd name="T21" fmla="*/ 10 h 25"/>
                  <a:gd name="T22" fmla="*/ 4 w 18"/>
                  <a:gd name="T23" fmla="*/ 2 h 25"/>
                  <a:gd name="T24" fmla="*/ 2 w 18"/>
                  <a:gd name="T25" fmla="*/ 2 h 25"/>
                  <a:gd name="T26" fmla="*/ 0 w 18"/>
                  <a:gd name="T27" fmla="*/ 0 h 25"/>
                  <a:gd name="T28" fmla="*/ 0 w 18"/>
                  <a:gd name="T29" fmla="*/ 0 h 25"/>
                  <a:gd name="T30" fmla="*/ 6 w 18"/>
                  <a:gd name="T31" fmla="*/ 0 h 25"/>
                  <a:gd name="T32" fmla="*/ 6 w 18"/>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
                    <a:moveTo>
                      <a:pt x="6" y="0"/>
                    </a:moveTo>
                    <a:lnTo>
                      <a:pt x="6" y="0"/>
                    </a:lnTo>
                    <a:lnTo>
                      <a:pt x="18" y="14"/>
                    </a:lnTo>
                    <a:lnTo>
                      <a:pt x="18" y="14"/>
                    </a:lnTo>
                    <a:lnTo>
                      <a:pt x="18" y="23"/>
                    </a:lnTo>
                    <a:lnTo>
                      <a:pt x="16" y="25"/>
                    </a:lnTo>
                    <a:lnTo>
                      <a:pt x="10" y="23"/>
                    </a:lnTo>
                    <a:lnTo>
                      <a:pt x="10" y="23"/>
                    </a:lnTo>
                    <a:lnTo>
                      <a:pt x="10" y="23"/>
                    </a:lnTo>
                    <a:lnTo>
                      <a:pt x="8" y="16"/>
                    </a:lnTo>
                    <a:lnTo>
                      <a:pt x="6" y="10"/>
                    </a:lnTo>
                    <a:lnTo>
                      <a:pt x="4" y="2"/>
                    </a:lnTo>
                    <a:lnTo>
                      <a:pt x="2" y="2"/>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8" name="Freeform 2811">
                <a:extLst>
                  <a:ext uri="{FF2B5EF4-FFF2-40B4-BE49-F238E27FC236}">
                    <a16:creationId xmlns:a16="http://schemas.microsoft.com/office/drawing/2014/main" id="{60CCF78E-7AFE-41B5-CCD7-A3CC6676885D}"/>
                  </a:ext>
                </a:extLst>
              </p:cNvPr>
              <p:cNvSpPr>
                <a:spLocks/>
              </p:cNvSpPr>
              <p:nvPr/>
            </p:nvSpPr>
            <p:spPr bwMode="auto">
              <a:xfrm>
                <a:off x="1596" y="2293"/>
                <a:ext cx="16" cy="16"/>
              </a:xfrm>
              <a:custGeom>
                <a:avLst/>
                <a:gdLst>
                  <a:gd name="T0" fmla="*/ 4 w 16"/>
                  <a:gd name="T1" fmla="*/ 14 h 16"/>
                  <a:gd name="T2" fmla="*/ 4 w 16"/>
                  <a:gd name="T3" fmla="*/ 14 h 16"/>
                  <a:gd name="T4" fmla="*/ 0 w 16"/>
                  <a:gd name="T5" fmla="*/ 14 h 16"/>
                  <a:gd name="T6" fmla="*/ 0 w 16"/>
                  <a:gd name="T7" fmla="*/ 14 h 16"/>
                  <a:gd name="T8" fmla="*/ 0 w 16"/>
                  <a:gd name="T9" fmla="*/ 10 h 16"/>
                  <a:gd name="T10" fmla="*/ 0 w 16"/>
                  <a:gd name="T11" fmla="*/ 6 h 16"/>
                  <a:gd name="T12" fmla="*/ 2 w 16"/>
                  <a:gd name="T13" fmla="*/ 2 h 16"/>
                  <a:gd name="T14" fmla="*/ 2 w 16"/>
                  <a:gd name="T15" fmla="*/ 2 h 16"/>
                  <a:gd name="T16" fmla="*/ 6 w 16"/>
                  <a:gd name="T17" fmla="*/ 0 h 16"/>
                  <a:gd name="T18" fmla="*/ 10 w 16"/>
                  <a:gd name="T19" fmla="*/ 0 h 16"/>
                  <a:gd name="T20" fmla="*/ 12 w 16"/>
                  <a:gd name="T21" fmla="*/ 2 h 16"/>
                  <a:gd name="T22" fmla="*/ 16 w 16"/>
                  <a:gd name="T23" fmla="*/ 6 h 16"/>
                  <a:gd name="T24" fmla="*/ 16 w 16"/>
                  <a:gd name="T25" fmla="*/ 6 h 16"/>
                  <a:gd name="T26" fmla="*/ 16 w 16"/>
                  <a:gd name="T27" fmla="*/ 6 h 16"/>
                  <a:gd name="T28" fmla="*/ 16 w 16"/>
                  <a:gd name="T29" fmla="*/ 12 h 16"/>
                  <a:gd name="T30" fmla="*/ 16 w 16"/>
                  <a:gd name="T31" fmla="*/ 16 h 16"/>
                  <a:gd name="T32" fmla="*/ 16 w 16"/>
                  <a:gd name="T33" fmla="*/ 16 h 16"/>
                  <a:gd name="T34" fmla="*/ 12 w 16"/>
                  <a:gd name="T35" fmla="*/ 16 h 16"/>
                  <a:gd name="T36" fmla="*/ 10 w 16"/>
                  <a:gd name="T37" fmla="*/ 14 h 16"/>
                  <a:gd name="T38" fmla="*/ 8 w 16"/>
                  <a:gd name="T39" fmla="*/ 14 h 16"/>
                  <a:gd name="T40" fmla="*/ 4 w 16"/>
                  <a:gd name="T41" fmla="*/ 14 h 16"/>
                  <a:gd name="T42" fmla="*/ 4 w 16"/>
                  <a:gd name="T4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6">
                    <a:moveTo>
                      <a:pt x="4" y="14"/>
                    </a:moveTo>
                    <a:lnTo>
                      <a:pt x="4" y="14"/>
                    </a:lnTo>
                    <a:lnTo>
                      <a:pt x="0" y="14"/>
                    </a:lnTo>
                    <a:lnTo>
                      <a:pt x="0" y="14"/>
                    </a:lnTo>
                    <a:lnTo>
                      <a:pt x="0" y="10"/>
                    </a:lnTo>
                    <a:lnTo>
                      <a:pt x="0" y="6"/>
                    </a:lnTo>
                    <a:lnTo>
                      <a:pt x="2" y="2"/>
                    </a:lnTo>
                    <a:lnTo>
                      <a:pt x="2" y="2"/>
                    </a:lnTo>
                    <a:lnTo>
                      <a:pt x="6" y="0"/>
                    </a:lnTo>
                    <a:lnTo>
                      <a:pt x="10" y="0"/>
                    </a:lnTo>
                    <a:lnTo>
                      <a:pt x="12" y="2"/>
                    </a:lnTo>
                    <a:lnTo>
                      <a:pt x="16" y="6"/>
                    </a:lnTo>
                    <a:lnTo>
                      <a:pt x="16" y="6"/>
                    </a:lnTo>
                    <a:lnTo>
                      <a:pt x="16" y="6"/>
                    </a:lnTo>
                    <a:lnTo>
                      <a:pt x="16" y="12"/>
                    </a:lnTo>
                    <a:lnTo>
                      <a:pt x="16" y="16"/>
                    </a:lnTo>
                    <a:lnTo>
                      <a:pt x="16" y="16"/>
                    </a:lnTo>
                    <a:lnTo>
                      <a:pt x="12" y="16"/>
                    </a:lnTo>
                    <a:lnTo>
                      <a:pt x="10" y="14"/>
                    </a:lnTo>
                    <a:lnTo>
                      <a:pt x="8" y="14"/>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9" name="Freeform 2812">
                <a:extLst>
                  <a:ext uri="{FF2B5EF4-FFF2-40B4-BE49-F238E27FC236}">
                    <a16:creationId xmlns:a16="http://schemas.microsoft.com/office/drawing/2014/main" id="{43F790F6-C0C7-28E4-9C3D-770AF365C87C}"/>
                  </a:ext>
                </a:extLst>
              </p:cNvPr>
              <p:cNvSpPr>
                <a:spLocks/>
              </p:cNvSpPr>
              <p:nvPr/>
            </p:nvSpPr>
            <p:spPr bwMode="auto">
              <a:xfrm>
                <a:off x="1598" y="2291"/>
                <a:ext cx="14" cy="8"/>
              </a:xfrm>
              <a:custGeom>
                <a:avLst/>
                <a:gdLst>
                  <a:gd name="T0" fmla="*/ 14 w 14"/>
                  <a:gd name="T1" fmla="*/ 8 h 8"/>
                  <a:gd name="T2" fmla="*/ 14 w 14"/>
                  <a:gd name="T3" fmla="*/ 8 h 8"/>
                  <a:gd name="T4" fmla="*/ 10 w 14"/>
                  <a:gd name="T5" fmla="*/ 6 h 8"/>
                  <a:gd name="T6" fmla="*/ 6 w 14"/>
                  <a:gd name="T7" fmla="*/ 4 h 8"/>
                  <a:gd name="T8" fmla="*/ 0 w 14"/>
                  <a:gd name="T9" fmla="*/ 4 h 8"/>
                  <a:gd name="T10" fmla="*/ 0 w 14"/>
                  <a:gd name="T11" fmla="*/ 4 h 8"/>
                  <a:gd name="T12" fmla="*/ 2 w 14"/>
                  <a:gd name="T13" fmla="*/ 0 h 8"/>
                  <a:gd name="T14" fmla="*/ 4 w 14"/>
                  <a:gd name="T15" fmla="*/ 0 h 8"/>
                  <a:gd name="T16" fmla="*/ 4 w 14"/>
                  <a:gd name="T17" fmla="*/ 0 h 8"/>
                  <a:gd name="T18" fmla="*/ 10 w 14"/>
                  <a:gd name="T19" fmla="*/ 0 h 8"/>
                  <a:gd name="T20" fmla="*/ 12 w 14"/>
                  <a:gd name="T21" fmla="*/ 2 h 8"/>
                  <a:gd name="T22" fmla="*/ 14 w 14"/>
                  <a:gd name="T23" fmla="*/ 8 h 8"/>
                  <a:gd name="T24" fmla="*/ 14 w 14"/>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8">
                    <a:moveTo>
                      <a:pt x="14" y="8"/>
                    </a:moveTo>
                    <a:lnTo>
                      <a:pt x="14" y="8"/>
                    </a:lnTo>
                    <a:lnTo>
                      <a:pt x="10" y="6"/>
                    </a:lnTo>
                    <a:lnTo>
                      <a:pt x="6" y="4"/>
                    </a:lnTo>
                    <a:lnTo>
                      <a:pt x="0" y="4"/>
                    </a:lnTo>
                    <a:lnTo>
                      <a:pt x="0" y="4"/>
                    </a:lnTo>
                    <a:lnTo>
                      <a:pt x="2" y="0"/>
                    </a:lnTo>
                    <a:lnTo>
                      <a:pt x="4" y="0"/>
                    </a:lnTo>
                    <a:lnTo>
                      <a:pt x="4" y="0"/>
                    </a:lnTo>
                    <a:lnTo>
                      <a:pt x="10" y="0"/>
                    </a:lnTo>
                    <a:lnTo>
                      <a:pt x="12" y="2"/>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0" name="Freeform 2813">
                <a:extLst>
                  <a:ext uri="{FF2B5EF4-FFF2-40B4-BE49-F238E27FC236}">
                    <a16:creationId xmlns:a16="http://schemas.microsoft.com/office/drawing/2014/main" id="{1A5C1347-1113-932B-CA62-9F3A381CD683}"/>
                  </a:ext>
                </a:extLst>
              </p:cNvPr>
              <p:cNvSpPr>
                <a:spLocks/>
              </p:cNvSpPr>
              <p:nvPr/>
            </p:nvSpPr>
            <p:spPr bwMode="auto">
              <a:xfrm>
                <a:off x="1604" y="2253"/>
                <a:ext cx="16" cy="28"/>
              </a:xfrm>
              <a:custGeom>
                <a:avLst/>
                <a:gdLst>
                  <a:gd name="T0" fmla="*/ 16 w 16"/>
                  <a:gd name="T1" fmla="*/ 10 h 28"/>
                  <a:gd name="T2" fmla="*/ 16 w 16"/>
                  <a:gd name="T3" fmla="*/ 10 h 28"/>
                  <a:gd name="T4" fmla="*/ 12 w 16"/>
                  <a:gd name="T5" fmla="*/ 10 h 28"/>
                  <a:gd name="T6" fmla="*/ 12 w 16"/>
                  <a:gd name="T7" fmla="*/ 14 h 28"/>
                  <a:gd name="T8" fmla="*/ 12 w 16"/>
                  <a:gd name="T9" fmla="*/ 28 h 28"/>
                  <a:gd name="T10" fmla="*/ 12 w 16"/>
                  <a:gd name="T11" fmla="*/ 28 h 28"/>
                  <a:gd name="T12" fmla="*/ 8 w 16"/>
                  <a:gd name="T13" fmla="*/ 22 h 28"/>
                  <a:gd name="T14" fmla="*/ 6 w 16"/>
                  <a:gd name="T15" fmla="*/ 16 h 28"/>
                  <a:gd name="T16" fmla="*/ 4 w 16"/>
                  <a:gd name="T17" fmla="*/ 14 h 28"/>
                  <a:gd name="T18" fmla="*/ 2 w 16"/>
                  <a:gd name="T19" fmla="*/ 14 h 28"/>
                  <a:gd name="T20" fmla="*/ 0 w 16"/>
                  <a:gd name="T21" fmla="*/ 14 h 28"/>
                  <a:gd name="T22" fmla="*/ 0 w 16"/>
                  <a:gd name="T23" fmla="*/ 14 h 28"/>
                  <a:gd name="T24" fmla="*/ 0 w 16"/>
                  <a:gd name="T25" fmla="*/ 10 h 28"/>
                  <a:gd name="T26" fmla="*/ 0 w 16"/>
                  <a:gd name="T27" fmla="*/ 10 h 28"/>
                  <a:gd name="T28" fmla="*/ 2 w 16"/>
                  <a:gd name="T29" fmla="*/ 6 h 28"/>
                  <a:gd name="T30" fmla="*/ 2 w 16"/>
                  <a:gd name="T31" fmla="*/ 2 h 28"/>
                  <a:gd name="T32" fmla="*/ 2 w 16"/>
                  <a:gd name="T33" fmla="*/ 2 h 28"/>
                  <a:gd name="T34" fmla="*/ 4 w 16"/>
                  <a:gd name="T35" fmla="*/ 2 h 28"/>
                  <a:gd name="T36" fmla="*/ 8 w 16"/>
                  <a:gd name="T37" fmla="*/ 2 h 28"/>
                  <a:gd name="T38" fmla="*/ 12 w 16"/>
                  <a:gd name="T39" fmla="*/ 2 h 28"/>
                  <a:gd name="T40" fmla="*/ 12 w 16"/>
                  <a:gd name="T41" fmla="*/ 2 h 28"/>
                  <a:gd name="T42" fmla="*/ 14 w 16"/>
                  <a:gd name="T43" fmla="*/ 0 h 28"/>
                  <a:gd name="T44" fmla="*/ 16 w 16"/>
                  <a:gd name="T45" fmla="*/ 2 h 28"/>
                  <a:gd name="T46" fmla="*/ 16 w 16"/>
                  <a:gd name="T47" fmla="*/ 10 h 28"/>
                  <a:gd name="T48" fmla="*/ 16 w 16"/>
                  <a:gd name="T4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8">
                    <a:moveTo>
                      <a:pt x="16" y="10"/>
                    </a:moveTo>
                    <a:lnTo>
                      <a:pt x="16" y="10"/>
                    </a:lnTo>
                    <a:lnTo>
                      <a:pt x="12" y="10"/>
                    </a:lnTo>
                    <a:lnTo>
                      <a:pt x="12" y="14"/>
                    </a:lnTo>
                    <a:lnTo>
                      <a:pt x="12" y="28"/>
                    </a:lnTo>
                    <a:lnTo>
                      <a:pt x="12" y="28"/>
                    </a:lnTo>
                    <a:lnTo>
                      <a:pt x="8" y="22"/>
                    </a:lnTo>
                    <a:lnTo>
                      <a:pt x="6" y="16"/>
                    </a:lnTo>
                    <a:lnTo>
                      <a:pt x="4" y="14"/>
                    </a:lnTo>
                    <a:lnTo>
                      <a:pt x="2" y="14"/>
                    </a:lnTo>
                    <a:lnTo>
                      <a:pt x="0" y="14"/>
                    </a:lnTo>
                    <a:lnTo>
                      <a:pt x="0" y="14"/>
                    </a:lnTo>
                    <a:lnTo>
                      <a:pt x="0" y="10"/>
                    </a:lnTo>
                    <a:lnTo>
                      <a:pt x="0" y="10"/>
                    </a:lnTo>
                    <a:lnTo>
                      <a:pt x="2" y="6"/>
                    </a:lnTo>
                    <a:lnTo>
                      <a:pt x="2" y="2"/>
                    </a:lnTo>
                    <a:lnTo>
                      <a:pt x="2" y="2"/>
                    </a:lnTo>
                    <a:lnTo>
                      <a:pt x="4" y="2"/>
                    </a:lnTo>
                    <a:lnTo>
                      <a:pt x="8" y="2"/>
                    </a:lnTo>
                    <a:lnTo>
                      <a:pt x="12" y="2"/>
                    </a:lnTo>
                    <a:lnTo>
                      <a:pt x="12" y="2"/>
                    </a:lnTo>
                    <a:lnTo>
                      <a:pt x="14" y="0"/>
                    </a:lnTo>
                    <a:lnTo>
                      <a:pt x="16" y="2"/>
                    </a:lnTo>
                    <a:lnTo>
                      <a:pt x="16" y="10"/>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1" name="Freeform 2814">
                <a:extLst>
                  <a:ext uri="{FF2B5EF4-FFF2-40B4-BE49-F238E27FC236}">
                    <a16:creationId xmlns:a16="http://schemas.microsoft.com/office/drawing/2014/main" id="{C9CFBDB3-E57C-0DAA-BC18-490F48AC7F1E}"/>
                  </a:ext>
                </a:extLst>
              </p:cNvPr>
              <p:cNvSpPr>
                <a:spLocks/>
              </p:cNvSpPr>
              <p:nvPr/>
            </p:nvSpPr>
            <p:spPr bwMode="auto">
              <a:xfrm>
                <a:off x="1616" y="2247"/>
                <a:ext cx="86" cy="117"/>
              </a:xfrm>
              <a:custGeom>
                <a:avLst/>
                <a:gdLst>
                  <a:gd name="T0" fmla="*/ 2 w 86"/>
                  <a:gd name="T1" fmla="*/ 10 h 117"/>
                  <a:gd name="T2" fmla="*/ 2 w 86"/>
                  <a:gd name="T3" fmla="*/ 2 h 117"/>
                  <a:gd name="T4" fmla="*/ 14 w 86"/>
                  <a:gd name="T5" fmla="*/ 6 h 117"/>
                  <a:gd name="T6" fmla="*/ 22 w 86"/>
                  <a:gd name="T7" fmla="*/ 4 h 117"/>
                  <a:gd name="T8" fmla="*/ 30 w 86"/>
                  <a:gd name="T9" fmla="*/ 6 h 117"/>
                  <a:gd name="T10" fmla="*/ 32 w 86"/>
                  <a:gd name="T11" fmla="*/ 18 h 117"/>
                  <a:gd name="T12" fmla="*/ 36 w 86"/>
                  <a:gd name="T13" fmla="*/ 26 h 117"/>
                  <a:gd name="T14" fmla="*/ 26 w 86"/>
                  <a:gd name="T15" fmla="*/ 44 h 117"/>
                  <a:gd name="T16" fmla="*/ 18 w 86"/>
                  <a:gd name="T17" fmla="*/ 36 h 117"/>
                  <a:gd name="T18" fmla="*/ 12 w 86"/>
                  <a:gd name="T19" fmla="*/ 36 h 117"/>
                  <a:gd name="T20" fmla="*/ 28 w 86"/>
                  <a:gd name="T21" fmla="*/ 48 h 117"/>
                  <a:gd name="T22" fmla="*/ 34 w 86"/>
                  <a:gd name="T23" fmla="*/ 44 h 117"/>
                  <a:gd name="T24" fmla="*/ 44 w 86"/>
                  <a:gd name="T25" fmla="*/ 48 h 117"/>
                  <a:gd name="T26" fmla="*/ 36 w 86"/>
                  <a:gd name="T27" fmla="*/ 44 h 117"/>
                  <a:gd name="T28" fmla="*/ 34 w 86"/>
                  <a:gd name="T29" fmla="*/ 36 h 117"/>
                  <a:gd name="T30" fmla="*/ 38 w 86"/>
                  <a:gd name="T31" fmla="*/ 34 h 117"/>
                  <a:gd name="T32" fmla="*/ 44 w 86"/>
                  <a:gd name="T33" fmla="*/ 26 h 117"/>
                  <a:gd name="T34" fmla="*/ 50 w 86"/>
                  <a:gd name="T35" fmla="*/ 26 h 117"/>
                  <a:gd name="T36" fmla="*/ 52 w 86"/>
                  <a:gd name="T37" fmla="*/ 50 h 117"/>
                  <a:gd name="T38" fmla="*/ 50 w 86"/>
                  <a:gd name="T39" fmla="*/ 68 h 117"/>
                  <a:gd name="T40" fmla="*/ 58 w 86"/>
                  <a:gd name="T41" fmla="*/ 82 h 117"/>
                  <a:gd name="T42" fmla="*/ 62 w 86"/>
                  <a:gd name="T43" fmla="*/ 80 h 117"/>
                  <a:gd name="T44" fmla="*/ 66 w 86"/>
                  <a:gd name="T45" fmla="*/ 82 h 117"/>
                  <a:gd name="T46" fmla="*/ 56 w 86"/>
                  <a:gd name="T47" fmla="*/ 68 h 117"/>
                  <a:gd name="T48" fmla="*/ 54 w 86"/>
                  <a:gd name="T49" fmla="*/ 58 h 117"/>
                  <a:gd name="T50" fmla="*/ 56 w 86"/>
                  <a:gd name="T51" fmla="*/ 52 h 117"/>
                  <a:gd name="T52" fmla="*/ 60 w 86"/>
                  <a:gd name="T53" fmla="*/ 52 h 117"/>
                  <a:gd name="T54" fmla="*/ 66 w 86"/>
                  <a:gd name="T55" fmla="*/ 56 h 117"/>
                  <a:gd name="T56" fmla="*/ 72 w 86"/>
                  <a:gd name="T57" fmla="*/ 62 h 117"/>
                  <a:gd name="T58" fmla="*/ 72 w 86"/>
                  <a:gd name="T59" fmla="*/ 72 h 117"/>
                  <a:gd name="T60" fmla="*/ 76 w 86"/>
                  <a:gd name="T61" fmla="*/ 80 h 117"/>
                  <a:gd name="T62" fmla="*/ 80 w 86"/>
                  <a:gd name="T63" fmla="*/ 84 h 117"/>
                  <a:gd name="T64" fmla="*/ 82 w 86"/>
                  <a:gd name="T65" fmla="*/ 86 h 117"/>
                  <a:gd name="T66" fmla="*/ 86 w 86"/>
                  <a:gd name="T67" fmla="*/ 97 h 117"/>
                  <a:gd name="T68" fmla="*/ 84 w 86"/>
                  <a:gd name="T69" fmla="*/ 109 h 117"/>
                  <a:gd name="T70" fmla="*/ 76 w 86"/>
                  <a:gd name="T71" fmla="*/ 111 h 117"/>
                  <a:gd name="T72" fmla="*/ 64 w 86"/>
                  <a:gd name="T73" fmla="*/ 115 h 117"/>
                  <a:gd name="T74" fmla="*/ 58 w 86"/>
                  <a:gd name="T75" fmla="*/ 117 h 117"/>
                  <a:gd name="T76" fmla="*/ 54 w 86"/>
                  <a:gd name="T77" fmla="*/ 111 h 117"/>
                  <a:gd name="T78" fmla="*/ 46 w 86"/>
                  <a:gd name="T79" fmla="*/ 115 h 117"/>
                  <a:gd name="T80" fmla="*/ 42 w 86"/>
                  <a:gd name="T81" fmla="*/ 115 h 117"/>
                  <a:gd name="T82" fmla="*/ 40 w 86"/>
                  <a:gd name="T83" fmla="*/ 107 h 117"/>
                  <a:gd name="T84" fmla="*/ 44 w 86"/>
                  <a:gd name="T85" fmla="*/ 95 h 117"/>
                  <a:gd name="T86" fmla="*/ 40 w 86"/>
                  <a:gd name="T87" fmla="*/ 88 h 117"/>
                  <a:gd name="T88" fmla="*/ 36 w 86"/>
                  <a:gd name="T89" fmla="*/ 90 h 117"/>
                  <a:gd name="T90" fmla="*/ 32 w 86"/>
                  <a:gd name="T91" fmla="*/ 95 h 117"/>
                  <a:gd name="T92" fmla="*/ 24 w 86"/>
                  <a:gd name="T93" fmla="*/ 86 h 117"/>
                  <a:gd name="T94" fmla="*/ 20 w 86"/>
                  <a:gd name="T95" fmla="*/ 82 h 117"/>
                  <a:gd name="T96" fmla="*/ 10 w 86"/>
                  <a:gd name="T97" fmla="*/ 56 h 117"/>
                  <a:gd name="T98" fmla="*/ 4 w 86"/>
                  <a:gd name="T99" fmla="*/ 48 h 117"/>
                  <a:gd name="T100" fmla="*/ 4 w 86"/>
                  <a:gd name="T101" fmla="*/ 26 h 117"/>
                  <a:gd name="T102" fmla="*/ 4 w 86"/>
                  <a:gd name="T103" fmla="*/ 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117">
                    <a:moveTo>
                      <a:pt x="4" y="16"/>
                    </a:moveTo>
                    <a:lnTo>
                      <a:pt x="4" y="16"/>
                    </a:lnTo>
                    <a:lnTo>
                      <a:pt x="2" y="10"/>
                    </a:lnTo>
                    <a:lnTo>
                      <a:pt x="0" y="8"/>
                    </a:lnTo>
                    <a:lnTo>
                      <a:pt x="0" y="8"/>
                    </a:lnTo>
                    <a:lnTo>
                      <a:pt x="2" y="2"/>
                    </a:lnTo>
                    <a:lnTo>
                      <a:pt x="4" y="0"/>
                    </a:lnTo>
                    <a:lnTo>
                      <a:pt x="4" y="0"/>
                    </a:lnTo>
                    <a:lnTo>
                      <a:pt x="14" y="6"/>
                    </a:lnTo>
                    <a:lnTo>
                      <a:pt x="18" y="6"/>
                    </a:lnTo>
                    <a:lnTo>
                      <a:pt x="22" y="4"/>
                    </a:lnTo>
                    <a:lnTo>
                      <a:pt x="22" y="4"/>
                    </a:lnTo>
                    <a:lnTo>
                      <a:pt x="26" y="2"/>
                    </a:lnTo>
                    <a:lnTo>
                      <a:pt x="28" y="4"/>
                    </a:lnTo>
                    <a:lnTo>
                      <a:pt x="30" y="6"/>
                    </a:lnTo>
                    <a:lnTo>
                      <a:pt x="30" y="14"/>
                    </a:lnTo>
                    <a:lnTo>
                      <a:pt x="30" y="14"/>
                    </a:lnTo>
                    <a:lnTo>
                      <a:pt x="32" y="18"/>
                    </a:lnTo>
                    <a:lnTo>
                      <a:pt x="32" y="22"/>
                    </a:lnTo>
                    <a:lnTo>
                      <a:pt x="36" y="26"/>
                    </a:lnTo>
                    <a:lnTo>
                      <a:pt x="36" y="26"/>
                    </a:lnTo>
                    <a:lnTo>
                      <a:pt x="30" y="38"/>
                    </a:lnTo>
                    <a:lnTo>
                      <a:pt x="28" y="44"/>
                    </a:lnTo>
                    <a:lnTo>
                      <a:pt x="26" y="44"/>
                    </a:lnTo>
                    <a:lnTo>
                      <a:pt x="24" y="42"/>
                    </a:lnTo>
                    <a:lnTo>
                      <a:pt x="18" y="36"/>
                    </a:lnTo>
                    <a:lnTo>
                      <a:pt x="18" y="36"/>
                    </a:lnTo>
                    <a:lnTo>
                      <a:pt x="14" y="34"/>
                    </a:lnTo>
                    <a:lnTo>
                      <a:pt x="12" y="36"/>
                    </a:lnTo>
                    <a:lnTo>
                      <a:pt x="12" y="36"/>
                    </a:lnTo>
                    <a:lnTo>
                      <a:pt x="22" y="46"/>
                    </a:lnTo>
                    <a:lnTo>
                      <a:pt x="24" y="48"/>
                    </a:lnTo>
                    <a:lnTo>
                      <a:pt x="28" y="48"/>
                    </a:lnTo>
                    <a:lnTo>
                      <a:pt x="30" y="46"/>
                    </a:lnTo>
                    <a:lnTo>
                      <a:pt x="34" y="44"/>
                    </a:lnTo>
                    <a:lnTo>
                      <a:pt x="34" y="44"/>
                    </a:lnTo>
                    <a:lnTo>
                      <a:pt x="38" y="46"/>
                    </a:lnTo>
                    <a:lnTo>
                      <a:pt x="44" y="48"/>
                    </a:lnTo>
                    <a:lnTo>
                      <a:pt x="44" y="48"/>
                    </a:lnTo>
                    <a:lnTo>
                      <a:pt x="42" y="46"/>
                    </a:lnTo>
                    <a:lnTo>
                      <a:pt x="38" y="44"/>
                    </a:lnTo>
                    <a:lnTo>
                      <a:pt x="36" y="44"/>
                    </a:lnTo>
                    <a:lnTo>
                      <a:pt x="34" y="42"/>
                    </a:lnTo>
                    <a:lnTo>
                      <a:pt x="34" y="42"/>
                    </a:lnTo>
                    <a:lnTo>
                      <a:pt x="34" y="36"/>
                    </a:lnTo>
                    <a:lnTo>
                      <a:pt x="36" y="34"/>
                    </a:lnTo>
                    <a:lnTo>
                      <a:pt x="38" y="34"/>
                    </a:lnTo>
                    <a:lnTo>
                      <a:pt x="38" y="34"/>
                    </a:lnTo>
                    <a:lnTo>
                      <a:pt x="42" y="32"/>
                    </a:lnTo>
                    <a:lnTo>
                      <a:pt x="44" y="26"/>
                    </a:lnTo>
                    <a:lnTo>
                      <a:pt x="44" y="26"/>
                    </a:lnTo>
                    <a:lnTo>
                      <a:pt x="44" y="18"/>
                    </a:lnTo>
                    <a:lnTo>
                      <a:pt x="46" y="16"/>
                    </a:lnTo>
                    <a:lnTo>
                      <a:pt x="50" y="26"/>
                    </a:lnTo>
                    <a:lnTo>
                      <a:pt x="50" y="26"/>
                    </a:lnTo>
                    <a:lnTo>
                      <a:pt x="52" y="42"/>
                    </a:lnTo>
                    <a:lnTo>
                      <a:pt x="52" y="50"/>
                    </a:lnTo>
                    <a:lnTo>
                      <a:pt x="50" y="60"/>
                    </a:lnTo>
                    <a:lnTo>
                      <a:pt x="50" y="60"/>
                    </a:lnTo>
                    <a:lnTo>
                      <a:pt x="50" y="68"/>
                    </a:lnTo>
                    <a:lnTo>
                      <a:pt x="52" y="74"/>
                    </a:lnTo>
                    <a:lnTo>
                      <a:pt x="56" y="80"/>
                    </a:lnTo>
                    <a:lnTo>
                      <a:pt x="58" y="82"/>
                    </a:lnTo>
                    <a:lnTo>
                      <a:pt x="60" y="82"/>
                    </a:lnTo>
                    <a:lnTo>
                      <a:pt x="60" y="82"/>
                    </a:lnTo>
                    <a:lnTo>
                      <a:pt x="62" y="80"/>
                    </a:lnTo>
                    <a:lnTo>
                      <a:pt x="64" y="80"/>
                    </a:lnTo>
                    <a:lnTo>
                      <a:pt x="66" y="82"/>
                    </a:lnTo>
                    <a:lnTo>
                      <a:pt x="66" y="82"/>
                    </a:lnTo>
                    <a:lnTo>
                      <a:pt x="60" y="76"/>
                    </a:lnTo>
                    <a:lnTo>
                      <a:pt x="58" y="74"/>
                    </a:lnTo>
                    <a:lnTo>
                      <a:pt x="56" y="68"/>
                    </a:lnTo>
                    <a:lnTo>
                      <a:pt x="56" y="68"/>
                    </a:lnTo>
                    <a:lnTo>
                      <a:pt x="54" y="62"/>
                    </a:lnTo>
                    <a:lnTo>
                      <a:pt x="54" y="58"/>
                    </a:lnTo>
                    <a:lnTo>
                      <a:pt x="54" y="54"/>
                    </a:lnTo>
                    <a:lnTo>
                      <a:pt x="54" y="54"/>
                    </a:lnTo>
                    <a:lnTo>
                      <a:pt x="56" y="52"/>
                    </a:lnTo>
                    <a:lnTo>
                      <a:pt x="58" y="50"/>
                    </a:lnTo>
                    <a:lnTo>
                      <a:pt x="60" y="52"/>
                    </a:lnTo>
                    <a:lnTo>
                      <a:pt x="60" y="52"/>
                    </a:lnTo>
                    <a:lnTo>
                      <a:pt x="64" y="54"/>
                    </a:lnTo>
                    <a:lnTo>
                      <a:pt x="64" y="54"/>
                    </a:lnTo>
                    <a:lnTo>
                      <a:pt x="66" y="56"/>
                    </a:lnTo>
                    <a:lnTo>
                      <a:pt x="66" y="56"/>
                    </a:lnTo>
                    <a:lnTo>
                      <a:pt x="70" y="60"/>
                    </a:lnTo>
                    <a:lnTo>
                      <a:pt x="72" y="62"/>
                    </a:lnTo>
                    <a:lnTo>
                      <a:pt x="74" y="66"/>
                    </a:lnTo>
                    <a:lnTo>
                      <a:pt x="74" y="66"/>
                    </a:lnTo>
                    <a:lnTo>
                      <a:pt x="72" y="72"/>
                    </a:lnTo>
                    <a:lnTo>
                      <a:pt x="74" y="74"/>
                    </a:lnTo>
                    <a:lnTo>
                      <a:pt x="76" y="76"/>
                    </a:lnTo>
                    <a:lnTo>
                      <a:pt x="76" y="80"/>
                    </a:lnTo>
                    <a:lnTo>
                      <a:pt x="76" y="80"/>
                    </a:lnTo>
                    <a:lnTo>
                      <a:pt x="76" y="86"/>
                    </a:lnTo>
                    <a:lnTo>
                      <a:pt x="80" y="84"/>
                    </a:lnTo>
                    <a:lnTo>
                      <a:pt x="80" y="84"/>
                    </a:lnTo>
                    <a:lnTo>
                      <a:pt x="80" y="84"/>
                    </a:lnTo>
                    <a:lnTo>
                      <a:pt x="82" y="86"/>
                    </a:lnTo>
                    <a:lnTo>
                      <a:pt x="84" y="93"/>
                    </a:lnTo>
                    <a:lnTo>
                      <a:pt x="84" y="93"/>
                    </a:lnTo>
                    <a:lnTo>
                      <a:pt x="86" y="97"/>
                    </a:lnTo>
                    <a:lnTo>
                      <a:pt x="86" y="97"/>
                    </a:lnTo>
                    <a:lnTo>
                      <a:pt x="86" y="105"/>
                    </a:lnTo>
                    <a:lnTo>
                      <a:pt x="84" y="109"/>
                    </a:lnTo>
                    <a:lnTo>
                      <a:pt x="80" y="113"/>
                    </a:lnTo>
                    <a:lnTo>
                      <a:pt x="76" y="111"/>
                    </a:lnTo>
                    <a:lnTo>
                      <a:pt x="76" y="111"/>
                    </a:lnTo>
                    <a:lnTo>
                      <a:pt x="70" y="111"/>
                    </a:lnTo>
                    <a:lnTo>
                      <a:pt x="64" y="115"/>
                    </a:lnTo>
                    <a:lnTo>
                      <a:pt x="64" y="115"/>
                    </a:lnTo>
                    <a:lnTo>
                      <a:pt x="62" y="115"/>
                    </a:lnTo>
                    <a:lnTo>
                      <a:pt x="62" y="115"/>
                    </a:lnTo>
                    <a:lnTo>
                      <a:pt x="58" y="117"/>
                    </a:lnTo>
                    <a:lnTo>
                      <a:pt x="56" y="115"/>
                    </a:lnTo>
                    <a:lnTo>
                      <a:pt x="56" y="115"/>
                    </a:lnTo>
                    <a:lnTo>
                      <a:pt x="54" y="111"/>
                    </a:lnTo>
                    <a:lnTo>
                      <a:pt x="52" y="111"/>
                    </a:lnTo>
                    <a:lnTo>
                      <a:pt x="50" y="111"/>
                    </a:lnTo>
                    <a:lnTo>
                      <a:pt x="46" y="115"/>
                    </a:lnTo>
                    <a:lnTo>
                      <a:pt x="46" y="115"/>
                    </a:lnTo>
                    <a:lnTo>
                      <a:pt x="44" y="115"/>
                    </a:lnTo>
                    <a:lnTo>
                      <a:pt x="42" y="115"/>
                    </a:lnTo>
                    <a:lnTo>
                      <a:pt x="42" y="113"/>
                    </a:lnTo>
                    <a:lnTo>
                      <a:pt x="40" y="107"/>
                    </a:lnTo>
                    <a:lnTo>
                      <a:pt x="40" y="107"/>
                    </a:lnTo>
                    <a:lnTo>
                      <a:pt x="42" y="101"/>
                    </a:lnTo>
                    <a:lnTo>
                      <a:pt x="44" y="95"/>
                    </a:lnTo>
                    <a:lnTo>
                      <a:pt x="44" y="95"/>
                    </a:lnTo>
                    <a:lnTo>
                      <a:pt x="42" y="95"/>
                    </a:lnTo>
                    <a:lnTo>
                      <a:pt x="42" y="95"/>
                    </a:lnTo>
                    <a:lnTo>
                      <a:pt x="40" y="88"/>
                    </a:lnTo>
                    <a:lnTo>
                      <a:pt x="38" y="86"/>
                    </a:lnTo>
                    <a:lnTo>
                      <a:pt x="38" y="86"/>
                    </a:lnTo>
                    <a:lnTo>
                      <a:pt x="36" y="90"/>
                    </a:lnTo>
                    <a:lnTo>
                      <a:pt x="36" y="90"/>
                    </a:lnTo>
                    <a:lnTo>
                      <a:pt x="34" y="95"/>
                    </a:lnTo>
                    <a:lnTo>
                      <a:pt x="32" y="95"/>
                    </a:lnTo>
                    <a:lnTo>
                      <a:pt x="28" y="86"/>
                    </a:lnTo>
                    <a:lnTo>
                      <a:pt x="28" y="86"/>
                    </a:lnTo>
                    <a:lnTo>
                      <a:pt x="24" y="86"/>
                    </a:lnTo>
                    <a:lnTo>
                      <a:pt x="24" y="86"/>
                    </a:lnTo>
                    <a:lnTo>
                      <a:pt x="22" y="84"/>
                    </a:lnTo>
                    <a:lnTo>
                      <a:pt x="20" y="82"/>
                    </a:lnTo>
                    <a:lnTo>
                      <a:pt x="16" y="74"/>
                    </a:lnTo>
                    <a:lnTo>
                      <a:pt x="14" y="64"/>
                    </a:lnTo>
                    <a:lnTo>
                      <a:pt x="10" y="56"/>
                    </a:lnTo>
                    <a:lnTo>
                      <a:pt x="10" y="56"/>
                    </a:lnTo>
                    <a:lnTo>
                      <a:pt x="8" y="54"/>
                    </a:lnTo>
                    <a:lnTo>
                      <a:pt x="4" y="48"/>
                    </a:lnTo>
                    <a:lnTo>
                      <a:pt x="4" y="48"/>
                    </a:lnTo>
                    <a:lnTo>
                      <a:pt x="4" y="34"/>
                    </a:lnTo>
                    <a:lnTo>
                      <a:pt x="4" y="26"/>
                    </a:lnTo>
                    <a:lnTo>
                      <a:pt x="2" y="22"/>
                    </a:lnTo>
                    <a:lnTo>
                      <a:pt x="2" y="22"/>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2" name="Freeform 2815">
                <a:extLst>
                  <a:ext uri="{FF2B5EF4-FFF2-40B4-BE49-F238E27FC236}">
                    <a16:creationId xmlns:a16="http://schemas.microsoft.com/office/drawing/2014/main" id="{3F526F9A-AE8F-A704-70E8-6C1B96E5E8FF}"/>
                  </a:ext>
                </a:extLst>
              </p:cNvPr>
              <p:cNvSpPr>
                <a:spLocks/>
              </p:cNvSpPr>
              <p:nvPr/>
            </p:nvSpPr>
            <p:spPr bwMode="auto">
              <a:xfrm>
                <a:off x="1624" y="2245"/>
                <a:ext cx="68" cy="99"/>
              </a:xfrm>
              <a:custGeom>
                <a:avLst/>
                <a:gdLst>
                  <a:gd name="T0" fmla="*/ 26 w 68"/>
                  <a:gd name="T1" fmla="*/ 46 h 99"/>
                  <a:gd name="T2" fmla="*/ 16 w 68"/>
                  <a:gd name="T3" fmla="*/ 54 h 99"/>
                  <a:gd name="T4" fmla="*/ 6 w 68"/>
                  <a:gd name="T5" fmla="*/ 44 h 99"/>
                  <a:gd name="T6" fmla="*/ 4 w 68"/>
                  <a:gd name="T7" fmla="*/ 40 h 99"/>
                  <a:gd name="T8" fmla="*/ 0 w 68"/>
                  <a:gd name="T9" fmla="*/ 46 h 99"/>
                  <a:gd name="T10" fmla="*/ 0 w 68"/>
                  <a:gd name="T11" fmla="*/ 36 h 99"/>
                  <a:gd name="T12" fmla="*/ 6 w 68"/>
                  <a:gd name="T13" fmla="*/ 32 h 99"/>
                  <a:gd name="T14" fmla="*/ 10 w 68"/>
                  <a:gd name="T15" fmla="*/ 34 h 99"/>
                  <a:gd name="T16" fmla="*/ 12 w 68"/>
                  <a:gd name="T17" fmla="*/ 38 h 99"/>
                  <a:gd name="T18" fmla="*/ 16 w 68"/>
                  <a:gd name="T19" fmla="*/ 40 h 99"/>
                  <a:gd name="T20" fmla="*/ 20 w 68"/>
                  <a:gd name="T21" fmla="*/ 42 h 99"/>
                  <a:gd name="T22" fmla="*/ 22 w 68"/>
                  <a:gd name="T23" fmla="*/ 32 h 99"/>
                  <a:gd name="T24" fmla="*/ 24 w 68"/>
                  <a:gd name="T25" fmla="*/ 30 h 99"/>
                  <a:gd name="T26" fmla="*/ 28 w 68"/>
                  <a:gd name="T27" fmla="*/ 28 h 99"/>
                  <a:gd name="T28" fmla="*/ 30 w 68"/>
                  <a:gd name="T29" fmla="*/ 28 h 99"/>
                  <a:gd name="T30" fmla="*/ 30 w 68"/>
                  <a:gd name="T31" fmla="*/ 22 h 99"/>
                  <a:gd name="T32" fmla="*/ 28 w 68"/>
                  <a:gd name="T33" fmla="*/ 8 h 99"/>
                  <a:gd name="T34" fmla="*/ 34 w 68"/>
                  <a:gd name="T35" fmla="*/ 2 h 99"/>
                  <a:gd name="T36" fmla="*/ 36 w 68"/>
                  <a:gd name="T37" fmla="*/ 2 h 99"/>
                  <a:gd name="T38" fmla="*/ 40 w 68"/>
                  <a:gd name="T39" fmla="*/ 0 h 99"/>
                  <a:gd name="T40" fmla="*/ 50 w 68"/>
                  <a:gd name="T41" fmla="*/ 10 h 99"/>
                  <a:gd name="T42" fmla="*/ 52 w 68"/>
                  <a:gd name="T43" fmla="*/ 14 h 99"/>
                  <a:gd name="T44" fmla="*/ 52 w 68"/>
                  <a:gd name="T45" fmla="*/ 20 h 99"/>
                  <a:gd name="T46" fmla="*/ 52 w 68"/>
                  <a:gd name="T47" fmla="*/ 24 h 99"/>
                  <a:gd name="T48" fmla="*/ 48 w 68"/>
                  <a:gd name="T49" fmla="*/ 28 h 99"/>
                  <a:gd name="T50" fmla="*/ 44 w 68"/>
                  <a:gd name="T51" fmla="*/ 24 h 99"/>
                  <a:gd name="T52" fmla="*/ 52 w 68"/>
                  <a:gd name="T53" fmla="*/ 44 h 99"/>
                  <a:gd name="T54" fmla="*/ 64 w 68"/>
                  <a:gd name="T55" fmla="*/ 50 h 99"/>
                  <a:gd name="T56" fmla="*/ 66 w 68"/>
                  <a:gd name="T57" fmla="*/ 48 h 99"/>
                  <a:gd name="T58" fmla="*/ 68 w 68"/>
                  <a:gd name="T59" fmla="*/ 56 h 99"/>
                  <a:gd name="T60" fmla="*/ 68 w 68"/>
                  <a:gd name="T61" fmla="*/ 64 h 99"/>
                  <a:gd name="T62" fmla="*/ 66 w 68"/>
                  <a:gd name="T63" fmla="*/ 68 h 99"/>
                  <a:gd name="T64" fmla="*/ 62 w 68"/>
                  <a:gd name="T65" fmla="*/ 66 h 99"/>
                  <a:gd name="T66" fmla="*/ 58 w 68"/>
                  <a:gd name="T67" fmla="*/ 62 h 99"/>
                  <a:gd name="T68" fmla="*/ 48 w 68"/>
                  <a:gd name="T69" fmla="*/ 54 h 99"/>
                  <a:gd name="T70" fmla="*/ 50 w 68"/>
                  <a:gd name="T71" fmla="*/ 66 h 99"/>
                  <a:gd name="T72" fmla="*/ 58 w 68"/>
                  <a:gd name="T73" fmla="*/ 84 h 99"/>
                  <a:gd name="T74" fmla="*/ 62 w 68"/>
                  <a:gd name="T75" fmla="*/ 88 h 99"/>
                  <a:gd name="T76" fmla="*/ 60 w 68"/>
                  <a:gd name="T77" fmla="*/ 97 h 99"/>
                  <a:gd name="T78" fmla="*/ 60 w 68"/>
                  <a:gd name="T79" fmla="*/ 99 h 99"/>
                  <a:gd name="T80" fmla="*/ 58 w 68"/>
                  <a:gd name="T81" fmla="*/ 88 h 99"/>
                  <a:gd name="T82" fmla="*/ 56 w 68"/>
                  <a:gd name="T83" fmla="*/ 86 h 99"/>
                  <a:gd name="T84" fmla="*/ 54 w 68"/>
                  <a:gd name="T85" fmla="*/ 84 h 99"/>
                  <a:gd name="T86" fmla="*/ 52 w 68"/>
                  <a:gd name="T87" fmla="*/ 90 h 99"/>
                  <a:gd name="T88" fmla="*/ 50 w 68"/>
                  <a:gd name="T89" fmla="*/ 90 h 99"/>
                  <a:gd name="T90" fmla="*/ 46 w 68"/>
                  <a:gd name="T91" fmla="*/ 82 h 99"/>
                  <a:gd name="T92" fmla="*/ 42 w 68"/>
                  <a:gd name="T93" fmla="*/ 78 h 99"/>
                  <a:gd name="T94" fmla="*/ 38 w 68"/>
                  <a:gd name="T95" fmla="*/ 72 h 99"/>
                  <a:gd name="T96" fmla="*/ 42 w 68"/>
                  <a:gd name="T97" fmla="*/ 58 h 99"/>
                  <a:gd name="T98" fmla="*/ 42 w 68"/>
                  <a:gd name="T99" fmla="*/ 56 h 99"/>
                  <a:gd name="T100" fmla="*/ 42 w 68"/>
                  <a:gd name="T101" fmla="*/ 46 h 99"/>
                  <a:gd name="T102" fmla="*/ 42 w 68"/>
                  <a:gd name="T103" fmla="*/ 38 h 99"/>
                  <a:gd name="T104" fmla="*/ 38 w 68"/>
                  <a:gd name="T105" fmla="*/ 18 h 99"/>
                  <a:gd name="T106" fmla="*/ 36 w 68"/>
                  <a:gd name="T107" fmla="*/ 36 h 99"/>
                  <a:gd name="T108" fmla="*/ 30 w 68"/>
                  <a:gd name="T109" fmla="*/ 40 h 99"/>
                  <a:gd name="T110" fmla="*/ 28 w 68"/>
                  <a:gd name="T111" fmla="*/ 40 h 99"/>
                  <a:gd name="T112" fmla="*/ 26 w 68"/>
                  <a:gd name="T113" fmla="*/ 42 h 99"/>
                  <a:gd name="T114" fmla="*/ 26 w 68"/>
                  <a:gd name="T115" fmla="*/ 46 h 99"/>
                  <a:gd name="T116" fmla="*/ 26 w 68"/>
                  <a:gd name="T117"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99">
                    <a:moveTo>
                      <a:pt x="26" y="46"/>
                    </a:moveTo>
                    <a:lnTo>
                      <a:pt x="26" y="46"/>
                    </a:lnTo>
                    <a:lnTo>
                      <a:pt x="20" y="54"/>
                    </a:lnTo>
                    <a:lnTo>
                      <a:pt x="16" y="54"/>
                    </a:lnTo>
                    <a:lnTo>
                      <a:pt x="12" y="52"/>
                    </a:lnTo>
                    <a:lnTo>
                      <a:pt x="6" y="44"/>
                    </a:lnTo>
                    <a:lnTo>
                      <a:pt x="6" y="44"/>
                    </a:lnTo>
                    <a:lnTo>
                      <a:pt x="4" y="40"/>
                    </a:lnTo>
                    <a:lnTo>
                      <a:pt x="2" y="42"/>
                    </a:lnTo>
                    <a:lnTo>
                      <a:pt x="0" y="46"/>
                    </a:lnTo>
                    <a:lnTo>
                      <a:pt x="0" y="46"/>
                    </a:lnTo>
                    <a:lnTo>
                      <a:pt x="0" y="36"/>
                    </a:lnTo>
                    <a:lnTo>
                      <a:pt x="2" y="30"/>
                    </a:lnTo>
                    <a:lnTo>
                      <a:pt x="6" y="32"/>
                    </a:lnTo>
                    <a:lnTo>
                      <a:pt x="10" y="34"/>
                    </a:lnTo>
                    <a:lnTo>
                      <a:pt x="10" y="34"/>
                    </a:lnTo>
                    <a:lnTo>
                      <a:pt x="10" y="36"/>
                    </a:lnTo>
                    <a:lnTo>
                      <a:pt x="12" y="38"/>
                    </a:lnTo>
                    <a:lnTo>
                      <a:pt x="12" y="38"/>
                    </a:lnTo>
                    <a:lnTo>
                      <a:pt x="16" y="40"/>
                    </a:lnTo>
                    <a:lnTo>
                      <a:pt x="18" y="42"/>
                    </a:lnTo>
                    <a:lnTo>
                      <a:pt x="20" y="42"/>
                    </a:lnTo>
                    <a:lnTo>
                      <a:pt x="20" y="40"/>
                    </a:lnTo>
                    <a:lnTo>
                      <a:pt x="22" y="32"/>
                    </a:lnTo>
                    <a:lnTo>
                      <a:pt x="22" y="32"/>
                    </a:lnTo>
                    <a:lnTo>
                      <a:pt x="24" y="30"/>
                    </a:lnTo>
                    <a:lnTo>
                      <a:pt x="28" y="28"/>
                    </a:lnTo>
                    <a:lnTo>
                      <a:pt x="28" y="28"/>
                    </a:lnTo>
                    <a:lnTo>
                      <a:pt x="30" y="30"/>
                    </a:lnTo>
                    <a:lnTo>
                      <a:pt x="30" y="28"/>
                    </a:lnTo>
                    <a:lnTo>
                      <a:pt x="30" y="22"/>
                    </a:lnTo>
                    <a:lnTo>
                      <a:pt x="30" y="22"/>
                    </a:lnTo>
                    <a:lnTo>
                      <a:pt x="28" y="12"/>
                    </a:lnTo>
                    <a:lnTo>
                      <a:pt x="28" y="8"/>
                    </a:lnTo>
                    <a:lnTo>
                      <a:pt x="30" y="4"/>
                    </a:lnTo>
                    <a:lnTo>
                      <a:pt x="34" y="2"/>
                    </a:lnTo>
                    <a:lnTo>
                      <a:pt x="34" y="2"/>
                    </a:lnTo>
                    <a:lnTo>
                      <a:pt x="36" y="2"/>
                    </a:lnTo>
                    <a:lnTo>
                      <a:pt x="36" y="2"/>
                    </a:lnTo>
                    <a:lnTo>
                      <a:pt x="40" y="0"/>
                    </a:lnTo>
                    <a:lnTo>
                      <a:pt x="42" y="2"/>
                    </a:lnTo>
                    <a:lnTo>
                      <a:pt x="50" y="10"/>
                    </a:lnTo>
                    <a:lnTo>
                      <a:pt x="50" y="10"/>
                    </a:lnTo>
                    <a:lnTo>
                      <a:pt x="52" y="14"/>
                    </a:lnTo>
                    <a:lnTo>
                      <a:pt x="52" y="20"/>
                    </a:lnTo>
                    <a:lnTo>
                      <a:pt x="52" y="20"/>
                    </a:lnTo>
                    <a:lnTo>
                      <a:pt x="52" y="24"/>
                    </a:lnTo>
                    <a:lnTo>
                      <a:pt x="52" y="24"/>
                    </a:lnTo>
                    <a:lnTo>
                      <a:pt x="50" y="28"/>
                    </a:lnTo>
                    <a:lnTo>
                      <a:pt x="48" y="28"/>
                    </a:lnTo>
                    <a:lnTo>
                      <a:pt x="44" y="24"/>
                    </a:lnTo>
                    <a:lnTo>
                      <a:pt x="44" y="24"/>
                    </a:lnTo>
                    <a:lnTo>
                      <a:pt x="48" y="38"/>
                    </a:lnTo>
                    <a:lnTo>
                      <a:pt x="52" y="44"/>
                    </a:lnTo>
                    <a:lnTo>
                      <a:pt x="58" y="48"/>
                    </a:lnTo>
                    <a:lnTo>
                      <a:pt x="64" y="50"/>
                    </a:lnTo>
                    <a:lnTo>
                      <a:pt x="64" y="50"/>
                    </a:lnTo>
                    <a:lnTo>
                      <a:pt x="66" y="48"/>
                    </a:lnTo>
                    <a:lnTo>
                      <a:pt x="66" y="50"/>
                    </a:lnTo>
                    <a:lnTo>
                      <a:pt x="68" y="56"/>
                    </a:lnTo>
                    <a:lnTo>
                      <a:pt x="68" y="56"/>
                    </a:lnTo>
                    <a:lnTo>
                      <a:pt x="68" y="64"/>
                    </a:lnTo>
                    <a:lnTo>
                      <a:pt x="66" y="68"/>
                    </a:lnTo>
                    <a:lnTo>
                      <a:pt x="66" y="68"/>
                    </a:lnTo>
                    <a:lnTo>
                      <a:pt x="64" y="66"/>
                    </a:lnTo>
                    <a:lnTo>
                      <a:pt x="62" y="66"/>
                    </a:lnTo>
                    <a:lnTo>
                      <a:pt x="60" y="64"/>
                    </a:lnTo>
                    <a:lnTo>
                      <a:pt x="58" y="62"/>
                    </a:lnTo>
                    <a:lnTo>
                      <a:pt x="58" y="62"/>
                    </a:lnTo>
                    <a:lnTo>
                      <a:pt x="48" y="54"/>
                    </a:lnTo>
                    <a:lnTo>
                      <a:pt x="48" y="54"/>
                    </a:lnTo>
                    <a:lnTo>
                      <a:pt x="50" y="66"/>
                    </a:lnTo>
                    <a:lnTo>
                      <a:pt x="52" y="72"/>
                    </a:lnTo>
                    <a:lnTo>
                      <a:pt x="58" y="84"/>
                    </a:lnTo>
                    <a:lnTo>
                      <a:pt x="58" y="84"/>
                    </a:lnTo>
                    <a:lnTo>
                      <a:pt x="62" y="88"/>
                    </a:lnTo>
                    <a:lnTo>
                      <a:pt x="62" y="92"/>
                    </a:lnTo>
                    <a:lnTo>
                      <a:pt x="60" y="97"/>
                    </a:lnTo>
                    <a:lnTo>
                      <a:pt x="60" y="97"/>
                    </a:lnTo>
                    <a:lnTo>
                      <a:pt x="60" y="99"/>
                    </a:lnTo>
                    <a:lnTo>
                      <a:pt x="58" y="97"/>
                    </a:lnTo>
                    <a:lnTo>
                      <a:pt x="58" y="88"/>
                    </a:lnTo>
                    <a:lnTo>
                      <a:pt x="58" y="88"/>
                    </a:lnTo>
                    <a:lnTo>
                      <a:pt x="56" y="86"/>
                    </a:lnTo>
                    <a:lnTo>
                      <a:pt x="56" y="84"/>
                    </a:lnTo>
                    <a:lnTo>
                      <a:pt x="54" y="84"/>
                    </a:lnTo>
                    <a:lnTo>
                      <a:pt x="54" y="84"/>
                    </a:lnTo>
                    <a:lnTo>
                      <a:pt x="52" y="90"/>
                    </a:lnTo>
                    <a:lnTo>
                      <a:pt x="50" y="90"/>
                    </a:lnTo>
                    <a:lnTo>
                      <a:pt x="50" y="90"/>
                    </a:lnTo>
                    <a:lnTo>
                      <a:pt x="48" y="88"/>
                    </a:lnTo>
                    <a:lnTo>
                      <a:pt x="46" y="82"/>
                    </a:lnTo>
                    <a:lnTo>
                      <a:pt x="42" y="78"/>
                    </a:lnTo>
                    <a:lnTo>
                      <a:pt x="42" y="78"/>
                    </a:lnTo>
                    <a:lnTo>
                      <a:pt x="40" y="76"/>
                    </a:lnTo>
                    <a:lnTo>
                      <a:pt x="38" y="72"/>
                    </a:lnTo>
                    <a:lnTo>
                      <a:pt x="38" y="66"/>
                    </a:lnTo>
                    <a:lnTo>
                      <a:pt x="42" y="58"/>
                    </a:lnTo>
                    <a:lnTo>
                      <a:pt x="42" y="58"/>
                    </a:lnTo>
                    <a:lnTo>
                      <a:pt x="42" y="56"/>
                    </a:lnTo>
                    <a:lnTo>
                      <a:pt x="42" y="52"/>
                    </a:lnTo>
                    <a:lnTo>
                      <a:pt x="42" y="46"/>
                    </a:lnTo>
                    <a:lnTo>
                      <a:pt x="42" y="46"/>
                    </a:lnTo>
                    <a:lnTo>
                      <a:pt x="42" y="38"/>
                    </a:lnTo>
                    <a:lnTo>
                      <a:pt x="40" y="32"/>
                    </a:lnTo>
                    <a:lnTo>
                      <a:pt x="38" y="18"/>
                    </a:lnTo>
                    <a:lnTo>
                      <a:pt x="38" y="18"/>
                    </a:lnTo>
                    <a:lnTo>
                      <a:pt x="36" y="36"/>
                    </a:lnTo>
                    <a:lnTo>
                      <a:pt x="34" y="38"/>
                    </a:lnTo>
                    <a:lnTo>
                      <a:pt x="30" y="40"/>
                    </a:lnTo>
                    <a:lnTo>
                      <a:pt x="30" y="40"/>
                    </a:lnTo>
                    <a:lnTo>
                      <a:pt x="28" y="40"/>
                    </a:lnTo>
                    <a:lnTo>
                      <a:pt x="26" y="42"/>
                    </a:lnTo>
                    <a:lnTo>
                      <a:pt x="26" y="42"/>
                    </a:lnTo>
                    <a:lnTo>
                      <a:pt x="26" y="46"/>
                    </a:lnTo>
                    <a:lnTo>
                      <a:pt x="26" y="46"/>
                    </a:lnTo>
                    <a:lnTo>
                      <a:pt x="26" y="46"/>
                    </a:lnTo>
                    <a:lnTo>
                      <a:pt x="26"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3" name="Freeform 2816">
                <a:extLst>
                  <a:ext uri="{FF2B5EF4-FFF2-40B4-BE49-F238E27FC236}">
                    <a16:creationId xmlns:a16="http://schemas.microsoft.com/office/drawing/2014/main" id="{2C430817-6AA2-4168-FEBB-8A6795204BEE}"/>
                  </a:ext>
                </a:extLst>
              </p:cNvPr>
              <p:cNvSpPr>
                <a:spLocks/>
              </p:cNvSpPr>
              <p:nvPr/>
            </p:nvSpPr>
            <p:spPr bwMode="auto">
              <a:xfrm>
                <a:off x="5968" y="2311"/>
                <a:ext cx="44" cy="57"/>
              </a:xfrm>
              <a:custGeom>
                <a:avLst/>
                <a:gdLst>
                  <a:gd name="T0" fmla="*/ 32 w 44"/>
                  <a:gd name="T1" fmla="*/ 10 h 57"/>
                  <a:gd name="T2" fmla="*/ 34 w 44"/>
                  <a:gd name="T3" fmla="*/ 20 h 57"/>
                  <a:gd name="T4" fmla="*/ 36 w 44"/>
                  <a:gd name="T5" fmla="*/ 20 h 57"/>
                  <a:gd name="T6" fmla="*/ 40 w 44"/>
                  <a:gd name="T7" fmla="*/ 22 h 57"/>
                  <a:gd name="T8" fmla="*/ 42 w 44"/>
                  <a:gd name="T9" fmla="*/ 24 h 57"/>
                  <a:gd name="T10" fmla="*/ 42 w 44"/>
                  <a:gd name="T11" fmla="*/ 31 h 57"/>
                  <a:gd name="T12" fmla="*/ 44 w 44"/>
                  <a:gd name="T13" fmla="*/ 43 h 57"/>
                  <a:gd name="T14" fmla="*/ 40 w 44"/>
                  <a:gd name="T15" fmla="*/ 57 h 57"/>
                  <a:gd name="T16" fmla="*/ 38 w 44"/>
                  <a:gd name="T17" fmla="*/ 57 h 57"/>
                  <a:gd name="T18" fmla="*/ 36 w 44"/>
                  <a:gd name="T19" fmla="*/ 51 h 57"/>
                  <a:gd name="T20" fmla="*/ 34 w 44"/>
                  <a:gd name="T21" fmla="*/ 41 h 57"/>
                  <a:gd name="T22" fmla="*/ 30 w 44"/>
                  <a:gd name="T23" fmla="*/ 43 h 57"/>
                  <a:gd name="T24" fmla="*/ 28 w 44"/>
                  <a:gd name="T25" fmla="*/ 47 h 57"/>
                  <a:gd name="T26" fmla="*/ 22 w 44"/>
                  <a:gd name="T27" fmla="*/ 51 h 57"/>
                  <a:gd name="T28" fmla="*/ 20 w 44"/>
                  <a:gd name="T29" fmla="*/ 51 h 57"/>
                  <a:gd name="T30" fmla="*/ 16 w 44"/>
                  <a:gd name="T31" fmla="*/ 49 h 57"/>
                  <a:gd name="T32" fmla="*/ 14 w 44"/>
                  <a:gd name="T33" fmla="*/ 51 h 57"/>
                  <a:gd name="T34" fmla="*/ 8 w 44"/>
                  <a:gd name="T35" fmla="*/ 51 h 57"/>
                  <a:gd name="T36" fmla="*/ 2 w 44"/>
                  <a:gd name="T37" fmla="*/ 41 h 57"/>
                  <a:gd name="T38" fmla="*/ 4 w 44"/>
                  <a:gd name="T39" fmla="*/ 33 h 57"/>
                  <a:gd name="T40" fmla="*/ 4 w 44"/>
                  <a:gd name="T41" fmla="*/ 31 h 57"/>
                  <a:gd name="T42" fmla="*/ 8 w 44"/>
                  <a:gd name="T43" fmla="*/ 29 h 57"/>
                  <a:gd name="T44" fmla="*/ 8 w 44"/>
                  <a:gd name="T45" fmla="*/ 26 h 57"/>
                  <a:gd name="T46" fmla="*/ 4 w 44"/>
                  <a:gd name="T47" fmla="*/ 18 h 57"/>
                  <a:gd name="T48" fmla="*/ 0 w 44"/>
                  <a:gd name="T49" fmla="*/ 10 h 57"/>
                  <a:gd name="T50" fmla="*/ 2 w 44"/>
                  <a:gd name="T51" fmla="*/ 4 h 57"/>
                  <a:gd name="T52" fmla="*/ 10 w 44"/>
                  <a:gd name="T53" fmla="*/ 0 h 57"/>
                  <a:gd name="T54" fmla="*/ 14 w 44"/>
                  <a:gd name="T55" fmla="*/ 4 h 57"/>
                  <a:gd name="T56" fmla="*/ 20 w 44"/>
                  <a:gd name="T57" fmla="*/ 12 h 57"/>
                  <a:gd name="T58" fmla="*/ 22 w 44"/>
                  <a:gd name="T59" fmla="*/ 10 h 57"/>
                  <a:gd name="T60" fmla="*/ 26 w 44"/>
                  <a:gd name="T61" fmla="*/ 12 h 57"/>
                  <a:gd name="T62" fmla="*/ 30 w 44"/>
                  <a:gd name="T63" fmla="*/ 10 h 57"/>
                  <a:gd name="T64" fmla="*/ 32 w 44"/>
                  <a:gd name="T65"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7">
                    <a:moveTo>
                      <a:pt x="32" y="10"/>
                    </a:moveTo>
                    <a:lnTo>
                      <a:pt x="32" y="10"/>
                    </a:lnTo>
                    <a:lnTo>
                      <a:pt x="32" y="18"/>
                    </a:lnTo>
                    <a:lnTo>
                      <a:pt x="34" y="20"/>
                    </a:lnTo>
                    <a:lnTo>
                      <a:pt x="36" y="20"/>
                    </a:lnTo>
                    <a:lnTo>
                      <a:pt x="36" y="20"/>
                    </a:lnTo>
                    <a:lnTo>
                      <a:pt x="38" y="22"/>
                    </a:lnTo>
                    <a:lnTo>
                      <a:pt x="40" y="22"/>
                    </a:lnTo>
                    <a:lnTo>
                      <a:pt x="42" y="24"/>
                    </a:lnTo>
                    <a:lnTo>
                      <a:pt x="42" y="24"/>
                    </a:lnTo>
                    <a:lnTo>
                      <a:pt x="42" y="31"/>
                    </a:lnTo>
                    <a:lnTo>
                      <a:pt x="42" y="31"/>
                    </a:lnTo>
                    <a:lnTo>
                      <a:pt x="44" y="43"/>
                    </a:lnTo>
                    <a:lnTo>
                      <a:pt x="44" y="43"/>
                    </a:lnTo>
                    <a:lnTo>
                      <a:pt x="44" y="51"/>
                    </a:lnTo>
                    <a:lnTo>
                      <a:pt x="40" y="57"/>
                    </a:lnTo>
                    <a:lnTo>
                      <a:pt x="40" y="57"/>
                    </a:lnTo>
                    <a:lnTo>
                      <a:pt x="38" y="57"/>
                    </a:lnTo>
                    <a:lnTo>
                      <a:pt x="38" y="57"/>
                    </a:lnTo>
                    <a:lnTo>
                      <a:pt x="36" y="51"/>
                    </a:lnTo>
                    <a:lnTo>
                      <a:pt x="36" y="51"/>
                    </a:lnTo>
                    <a:lnTo>
                      <a:pt x="34" y="41"/>
                    </a:lnTo>
                    <a:lnTo>
                      <a:pt x="32" y="39"/>
                    </a:lnTo>
                    <a:lnTo>
                      <a:pt x="30" y="43"/>
                    </a:lnTo>
                    <a:lnTo>
                      <a:pt x="28" y="47"/>
                    </a:lnTo>
                    <a:lnTo>
                      <a:pt x="28" y="47"/>
                    </a:lnTo>
                    <a:lnTo>
                      <a:pt x="26" y="51"/>
                    </a:lnTo>
                    <a:lnTo>
                      <a:pt x="22" y="51"/>
                    </a:lnTo>
                    <a:lnTo>
                      <a:pt x="22" y="51"/>
                    </a:lnTo>
                    <a:lnTo>
                      <a:pt x="20" y="51"/>
                    </a:lnTo>
                    <a:lnTo>
                      <a:pt x="18" y="49"/>
                    </a:lnTo>
                    <a:lnTo>
                      <a:pt x="16" y="49"/>
                    </a:lnTo>
                    <a:lnTo>
                      <a:pt x="14" y="51"/>
                    </a:lnTo>
                    <a:lnTo>
                      <a:pt x="14" y="51"/>
                    </a:lnTo>
                    <a:lnTo>
                      <a:pt x="10" y="53"/>
                    </a:lnTo>
                    <a:lnTo>
                      <a:pt x="8" y="51"/>
                    </a:lnTo>
                    <a:lnTo>
                      <a:pt x="4" y="47"/>
                    </a:lnTo>
                    <a:lnTo>
                      <a:pt x="2" y="41"/>
                    </a:lnTo>
                    <a:lnTo>
                      <a:pt x="2" y="41"/>
                    </a:lnTo>
                    <a:lnTo>
                      <a:pt x="4" y="33"/>
                    </a:lnTo>
                    <a:lnTo>
                      <a:pt x="4" y="33"/>
                    </a:lnTo>
                    <a:lnTo>
                      <a:pt x="4" y="31"/>
                    </a:lnTo>
                    <a:lnTo>
                      <a:pt x="6" y="29"/>
                    </a:lnTo>
                    <a:lnTo>
                      <a:pt x="8" y="29"/>
                    </a:lnTo>
                    <a:lnTo>
                      <a:pt x="8" y="26"/>
                    </a:lnTo>
                    <a:lnTo>
                      <a:pt x="8" y="26"/>
                    </a:lnTo>
                    <a:lnTo>
                      <a:pt x="8" y="20"/>
                    </a:lnTo>
                    <a:lnTo>
                      <a:pt x="4" y="18"/>
                    </a:lnTo>
                    <a:lnTo>
                      <a:pt x="2" y="16"/>
                    </a:lnTo>
                    <a:lnTo>
                      <a:pt x="0" y="10"/>
                    </a:lnTo>
                    <a:lnTo>
                      <a:pt x="0" y="10"/>
                    </a:lnTo>
                    <a:lnTo>
                      <a:pt x="2" y="4"/>
                    </a:lnTo>
                    <a:lnTo>
                      <a:pt x="6" y="0"/>
                    </a:lnTo>
                    <a:lnTo>
                      <a:pt x="10" y="0"/>
                    </a:lnTo>
                    <a:lnTo>
                      <a:pt x="14" y="4"/>
                    </a:lnTo>
                    <a:lnTo>
                      <a:pt x="14" y="4"/>
                    </a:lnTo>
                    <a:lnTo>
                      <a:pt x="18" y="10"/>
                    </a:lnTo>
                    <a:lnTo>
                      <a:pt x="20" y="12"/>
                    </a:lnTo>
                    <a:lnTo>
                      <a:pt x="22" y="10"/>
                    </a:lnTo>
                    <a:lnTo>
                      <a:pt x="22" y="10"/>
                    </a:lnTo>
                    <a:lnTo>
                      <a:pt x="24" y="12"/>
                    </a:lnTo>
                    <a:lnTo>
                      <a:pt x="26" y="12"/>
                    </a:lnTo>
                    <a:lnTo>
                      <a:pt x="30" y="10"/>
                    </a:lnTo>
                    <a:lnTo>
                      <a:pt x="30" y="10"/>
                    </a:lnTo>
                    <a:lnTo>
                      <a:pt x="32" y="10"/>
                    </a:lnTo>
                    <a:lnTo>
                      <a:pt x="3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4" name="Freeform 2817">
                <a:extLst>
                  <a:ext uri="{FF2B5EF4-FFF2-40B4-BE49-F238E27FC236}">
                    <a16:creationId xmlns:a16="http://schemas.microsoft.com/office/drawing/2014/main" id="{A3E0F2C7-0C2C-B233-BF0B-84C4B92BCB0B}"/>
                  </a:ext>
                </a:extLst>
              </p:cNvPr>
              <p:cNvSpPr>
                <a:spLocks/>
              </p:cNvSpPr>
              <p:nvPr/>
            </p:nvSpPr>
            <p:spPr bwMode="auto">
              <a:xfrm>
                <a:off x="5912" y="2263"/>
                <a:ext cx="30" cy="77"/>
              </a:xfrm>
              <a:custGeom>
                <a:avLst/>
                <a:gdLst>
                  <a:gd name="T0" fmla="*/ 14 w 30"/>
                  <a:gd name="T1" fmla="*/ 0 h 77"/>
                  <a:gd name="T2" fmla="*/ 14 w 30"/>
                  <a:gd name="T3" fmla="*/ 0 h 77"/>
                  <a:gd name="T4" fmla="*/ 18 w 30"/>
                  <a:gd name="T5" fmla="*/ 6 h 77"/>
                  <a:gd name="T6" fmla="*/ 18 w 30"/>
                  <a:gd name="T7" fmla="*/ 6 h 77"/>
                  <a:gd name="T8" fmla="*/ 22 w 30"/>
                  <a:gd name="T9" fmla="*/ 14 h 77"/>
                  <a:gd name="T10" fmla="*/ 24 w 30"/>
                  <a:gd name="T11" fmla="*/ 16 h 77"/>
                  <a:gd name="T12" fmla="*/ 26 w 30"/>
                  <a:gd name="T13" fmla="*/ 18 h 77"/>
                  <a:gd name="T14" fmla="*/ 26 w 30"/>
                  <a:gd name="T15" fmla="*/ 18 h 77"/>
                  <a:gd name="T16" fmla="*/ 28 w 30"/>
                  <a:gd name="T17" fmla="*/ 16 h 77"/>
                  <a:gd name="T18" fmla="*/ 28 w 30"/>
                  <a:gd name="T19" fmla="*/ 16 h 77"/>
                  <a:gd name="T20" fmla="*/ 28 w 30"/>
                  <a:gd name="T21" fmla="*/ 16 h 77"/>
                  <a:gd name="T22" fmla="*/ 28 w 30"/>
                  <a:gd name="T23" fmla="*/ 28 h 77"/>
                  <a:gd name="T24" fmla="*/ 30 w 30"/>
                  <a:gd name="T25" fmla="*/ 40 h 77"/>
                  <a:gd name="T26" fmla="*/ 30 w 30"/>
                  <a:gd name="T27" fmla="*/ 40 h 77"/>
                  <a:gd name="T28" fmla="*/ 30 w 30"/>
                  <a:gd name="T29" fmla="*/ 44 h 77"/>
                  <a:gd name="T30" fmla="*/ 30 w 30"/>
                  <a:gd name="T31" fmla="*/ 50 h 77"/>
                  <a:gd name="T32" fmla="*/ 26 w 30"/>
                  <a:gd name="T33" fmla="*/ 58 h 77"/>
                  <a:gd name="T34" fmla="*/ 26 w 30"/>
                  <a:gd name="T35" fmla="*/ 58 h 77"/>
                  <a:gd name="T36" fmla="*/ 20 w 30"/>
                  <a:gd name="T37" fmla="*/ 62 h 77"/>
                  <a:gd name="T38" fmla="*/ 20 w 30"/>
                  <a:gd name="T39" fmla="*/ 62 h 77"/>
                  <a:gd name="T40" fmla="*/ 18 w 30"/>
                  <a:gd name="T41" fmla="*/ 62 h 77"/>
                  <a:gd name="T42" fmla="*/ 16 w 30"/>
                  <a:gd name="T43" fmla="*/ 60 h 77"/>
                  <a:gd name="T44" fmla="*/ 12 w 30"/>
                  <a:gd name="T45" fmla="*/ 54 h 77"/>
                  <a:gd name="T46" fmla="*/ 12 w 30"/>
                  <a:gd name="T47" fmla="*/ 54 h 77"/>
                  <a:gd name="T48" fmla="*/ 16 w 30"/>
                  <a:gd name="T49" fmla="*/ 62 h 77"/>
                  <a:gd name="T50" fmla="*/ 18 w 30"/>
                  <a:gd name="T51" fmla="*/ 66 h 77"/>
                  <a:gd name="T52" fmla="*/ 18 w 30"/>
                  <a:gd name="T53" fmla="*/ 74 h 77"/>
                  <a:gd name="T54" fmla="*/ 18 w 30"/>
                  <a:gd name="T55" fmla="*/ 74 h 77"/>
                  <a:gd name="T56" fmla="*/ 16 w 30"/>
                  <a:gd name="T57" fmla="*/ 77 h 77"/>
                  <a:gd name="T58" fmla="*/ 16 w 30"/>
                  <a:gd name="T59" fmla="*/ 77 h 77"/>
                  <a:gd name="T60" fmla="*/ 12 w 30"/>
                  <a:gd name="T61" fmla="*/ 74 h 77"/>
                  <a:gd name="T62" fmla="*/ 8 w 30"/>
                  <a:gd name="T63" fmla="*/ 72 h 77"/>
                  <a:gd name="T64" fmla="*/ 8 w 30"/>
                  <a:gd name="T65" fmla="*/ 72 h 77"/>
                  <a:gd name="T66" fmla="*/ 4 w 30"/>
                  <a:gd name="T67" fmla="*/ 60 h 77"/>
                  <a:gd name="T68" fmla="*/ 2 w 30"/>
                  <a:gd name="T69" fmla="*/ 48 h 77"/>
                  <a:gd name="T70" fmla="*/ 2 w 30"/>
                  <a:gd name="T71" fmla="*/ 48 h 77"/>
                  <a:gd name="T72" fmla="*/ 0 w 30"/>
                  <a:gd name="T73" fmla="*/ 42 h 77"/>
                  <a:gd name="T74" fmla="*/ 0 w 30"/>
                  <a:gd name="T75" fmla="*/ 38 h 77"/>
                  <a:gd name="T76" fmla="*/ 2 w 30"/>
                  <a:gd name="T77" fmla="*/ 34 h 77"/>
                  <a:gd name="T78" fmla="*/ 4 w 30"/>
                  <a:gd name="T79" fmla="*/ 32 h 77"/>
                  <a:gd name="T80" fmla="*/ 4 w 30"/>
                  <a:gd name="T81" fmla="*/ 32 h 77"/>
                  <a:gd name="T82" fmla="*/ 8 w 30"/>
                  <a:gd name="T83" fmla="*/ 34 h 77"/>
                  <a:gd name="T84" fmla="*/ 10 w 30"/>
                  <a:gd name="T85" fmla="*/ 34 h 77"/>
                  <a:gd name="T86" fmla="*/ 18 w 30"/>
                  <a:gd name="T87" fmla="*/ 38 h 77"/>
                  <a:gd name="T88" fmla="*/ 18 w 30"/>
                  <a:gd name="T89" fmla="*/ 38 h 77"/>
                  <a:gd name="T90" fmla="*/ 14 w 30"/>
                  <a:gd name="T91" fmla="*/ 30 h 77"/>
                  <a:gd name="T92" fmla="*/ 12 w 30"/>
                  <a:gd name="T93" fmla="*/ 22 h 77"/>
                  <a:gd name="T94" fmla="*/ 12 w 30"/>
                  <a:gd name="T95" fmla="*/ 22 h 77"/>
                  <a:gd name="T96" fmla="*/ 12 w 30"/>
                  <a:gd name="T97" fmla="*/ 18 h 77"/>
                  <a:gd name="T98" fmla="*/ 12 w 30"/>
                  <a:gd name="T99" fmla="*/ 18 h 77"/>
                  <a:gd name="T100" fmla="*/ 14 w 30"/>
                  <a:gd name="T101" fmla="*/ 14 h 77"/>
                  <a:gd name="T102" fmla="*/ 14 w 30"/>
                  <a:gd name="T103" fmla="*/ 8 h 77"/>
                  <a:gd name="T104" fmla="*/ 12 w 30"/>
                  <a:gd name="T105" fmla="*/ 2 h 77"/>
                  <a:gd name="T106" fmla="*/ 14 w 30"/>
                  <a:gd name="T107" fmla="*/ 0 h 77"/>
                  <a:gd name="T108" fmla="*/ 14 w 30"/>
                  <a:gd name="T10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77">
                    <a:moveTo>
                      <a:pt x="14" y="0"/>
                    </a:moveTo>
                    <a:lnTo>
                      <a:pt x="14" y="0"/>
                    </a:lnTo>
                    <a:lnTo>
                      <a:pt x="18" y="6"/>
                    </a:lnTo>
                    <a:lnTo>
                      <a:pt x="18" y="6"/>
                    </a:lnTo>
                    <a:lnTo>
                      <a:pt x="22" y="14"/>
                    </a:lnTo>
                    <a:lnTo>
                      <a:pt x="24" y="16"/>
                    </a:lnTo>
                    <a:lnTo>
                      <a:pt x="26" y="18"/>
                    </a:lnTo>
                    <a:lnTo>
                      <a:pt x="26" y="18"/>
                    </a:lnTo>
                    <a:lnTo>
                      <a:pt x="28" y="16"/>
                    </a:lnTo>
                    <a:lnTo>
                      <a:pt x="28" y="16"/>
                    </a:lnTo>
                    <a:lnTo>
                      <a:pt x="28" y="16"/>
                    </a:lnTo>
                    <a:lnTo>
                      <a:pt x="28" y="28"/>
                    </a:lnTo>
                    <a:lnTo>
                      <a:pt x="30" y="40"/>
                    </a:lnTo>
                    <a:lnTo>
                      <a:pt x="30" y="40"/>
                    </a:lnTo>
                    <a:lnTo>
                      <a:pt x="30" y="44"/>
                    </a:lnTo>
                    <a:lnTo>
                      <a:pt x="30" y="50"/>
                    </a:lnTo>
                    <a:lnTo>
                      <a:pt x="26" y="58"/>
                    </a:lnTo>
                    <a:lnTo>
                      <a:pt x="26" y="58"/>
                    </a:lnTo>
                    <a:lnTo>
                      <a:pt x="20" y="62"/>
                    </a:lnTo>
                    <a:lnTo>
                      <a:pt x="20" y="62"/>
                    </a:lnTo>
                    <a:lnTo>
                      <a:pt x="18" y="62"/>
                    </a:lnTo>
                    <a:lnTo>
                      <a:pt x="16" y="60"/>
                    </a:lnTo>
                    <a:lnTo>
                      <a:pt x="12" y="54"/>
                    </a:lnTo>
                    <a:lnTo>
                      <a:pt x="12" y="54"/>
                    </a:lnTo>
                    <a:lnTo>
                      <a:pt x="16" y="62"/>
                    </a:lnTo>
                    <a:lnTo>
                      <a:pt x="18" y="66"/>
                    </a:lnTo>
                    <a:lnTo>
                      <a:pt x="18" y="74"/>
                    </a:lnTo>
                    <a:lnTo>
                      <a:pt x="18" y="74"/>
                    </a:lnTo>
                    <a:lnTo>
                      <a:pt x="16" y="77"/>
                    </a:lnTo>
                    <a:lnTo>
                      <a:pt x="16" y="77"/>
                    </a:lnTo>
                    <a:lnTo>
                      <a:pt x="12" y="74"/>
                    </a:lnTo>
                    <a:lnTo>
                      <a:pt x="8" y="72"/>
                    </a:lnTo>
                    <a:lnTo>
                      <a:pt x="8" y="72"/>
                    </a:lnTo>
                    <a:lnTo>
                      <a:pt x="4" y="60"/>
                    </a:lnTo>
                    <a:lnTo>
                      <a:pt x="2" y="48"/>
                    </a:lnTo>
                    <a:lnTo>
                      <a:pt x="2" y="48"/>
                    </a:lnTo>
                    <a:lnTo>
                      <a:pt x="0" y="42"/>
                    </a:lnTo>
                    <a:lnTo>
                      <a:pt x="0" y="38"/>
                    </a:lnTo>
                    <a:lnTo>
                      <a:pt x="2" y="34"/>
                    </a:lnTo>
                    <a:lnTo>
                      <a:pt x="4" y="32"/>
                    </a:lnTo>
                    <a:lnTo>
                      <a:pt x="4" y="32"/>
                    </a:lnTo>
                    <a:lnTo>
                      <a:pt x="8" y="34"/>
                    </a:lnTo>
                    <a:lnTo>
                      <a:pt x="10" y="34"/>
                    </a:lnTo>
                    <a:lnTo>
                      <a:pt x="18" y="38"/>
                    </a:lnTo>
                    <a:lnTo>
                      <a:pt x="18" y="38"/>
                    </a:lnTo>
                    <a:lnTo>
                      <a:pt x="14" y="30"/>
                    </a:lnTo>
                    <a:lnTo>
                      <a:pt x="12" y="22"/>
                    </a:lnTo>
                    <a:lnTo>
                      <a:pt x="12" y="22"/>
                    </a:lnTo>
                    <a:lnTo>
                      <a:pt x="12" y="18"/>
                    </a:lnTo>
                    <a:lnTo>
                      <a:pt x="12" y="18"/>
                    </a:lnTo>
                    <a:lnTo>
                      <a:pt x="14" y="14"/>
                    </a:lnTo>
                    <a:lnTo>
                      <a:pt x="14" y="8"/>
                    </a:lnTo>
                    <a:lnTo>
                      <a:pt x="12" y="2"/>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 name="Group 3019">
              <a:extLst>
                <a:ext uri="{FF2B5EF4-FFF2-40B4-BE49-F238E27FC236}">
                  <a16:creationId xmlns:a16="http://schemas.microsoft.com/office/drawing/2014/main" id="{149FAF03-FDCF-83CD-6CD5-FC970B402ACA}"/>
                </a:ext>
              </a:extLst>
            </p:cNvPr>
            <p:cNvGrpSpPr>
              <a:grpSpLocks/>
            </p:cNvGrpSpPr>
            <p:nvPr/>
          </p:nvGrpSpPr>
          <p:grpSpPr bwMode="auto">
            <a:xfrm>
              <a:off x="1520" y="1646"/>
              <a:ext cx="4560" cy="1093"/>
              <a:chOff x="1520" y="1646"/>
              <a:chExt cx="4560" cy="1093"/>
            </a:xfrm>
            <a:grpFill/>
          </p:grpSpPr>
          <p:sp>
            <p:nvSpPr>
              <p:cNvPr id="585" name="Freeform 2819">
                <a:extLst>
                  <a:ext uri="{FF2B5EF4-FFF2-40B4-BE49-F238E27FC236}">
                    <a16:creationId xmlns:a16="http://schemas.microsoft.com/office/drawing/2014/main" id="{1DF19095-90D1-78E5-AC11-847CE4B7B7E9}"/>
                  </a:ext>
                </a:extLst>
              </p:cNvPr>
              <p:cNvSpPr>
                <a:spLocks/>
              </p:cNvSpPr>
              <p:nvPr/>
            </p:nvSpPr>
            <p:spPr bwMode="auto">
              <a:xfrm>
                <a:off x="5944" y="2287"/>
                <a:ext cx="36" cy="59"/>
              </a:xfrm>
              <a:custGeom>
                <a:avLst/>
                <a:gdLst>
                  <a:gd name="T0" fmla="*/ 24 w 36"/>
                  <a:gd name="T1" fmla="*/ 34 h 59"/>
                  <a:gd name="T2" fmla="*/ 24 w 36"/>
                  <a:gd name="T3" fmla="*/ 34 h 59"/>
                  <a:gd name="T4" fmla="*/ 26 w 36"/>
                  <a:gd name="T5" fmla="*/ 36 h 59"/>
                  <a:gd name="T6" fmla="*/ 28 w 36"/>
                  <a:gd name="T7" fmla="*/ 38 h 59"/>
                  <a:gd name="T8" fmla="*/ 30 w 36"/>
                  <a:gd name="T9" fmla="*/ 38 h 59"/>
                  <a:gd name="T10" fmla="*/ 32 w 36"/>
                  <a:gd name="T11" fmla="*/ 38 h 59"/>
                  <a:gd name="T12" fmla="*/ 32 w 36"/>
                  <a:gd name="T13" fmla="*/ 38 h 59"/>
                  <a:gd name="T14" fmla="*/ 34 w 36"/>
                  <a:gd name="T15" fmla="*/ 42 h 59"/>
                  <a:gd name="T16" fmla="*/ 36 w 36"/>
                  <a:gd name="T17" fmla="*/ 46 h 59"/>
                  <a:gd name="T18" fmla="*/ 36 w 36"/>
                  <a:gd name="T19" fmla="*/ 53 h 59"/>
                  <a:gd name="T20" fmla="*/ 36 w 36"/>
                  <a:gd name="T21" fmla="*/ 53 h 59"/>
                  <a:gd name="T22" fmla="*/ 34 w 36"/>
                  <a:gd name="T23" fmla="*/ 57 h 59"/>
                  <a:gd name="T24" fmla="*/ 34 w 36"/>
                  <a:gd name="T25" fmla="*/ 59 h 59"/>
                  <a:gd name="T26" fmla="*/ 30 w 36"/>
                  <a:gd name="T27" fmla="*/ 57 h 59"/>
                  <a:gd name="T28" fmla="*/ 30 w 36"/>
                  <a:gd name="T29" fmla="*/ 57 h 59"/>
                  <a:gd name="T30" fmla="*/ 28 w 36"/>
                  <a:gd name="T31" fmla="*/ 57 h 59"/>
                  <a:gd name="T32" fmla="*/ 28 w 36"/>
                  <a:gd name="T33" fmla="*/ 57 h 59"/>
                  <a:gd name="T34" fmla="*/ 24 w 36"/>
                  <a:gd name="T35" fmla="*/ 59 h 59"/>
                  <a:gd name="T36" fmla="*/ 22 w 36"/>
                  <a:gd name="T37" fmla="*/ 57 h 59"/>
                  <a:gd name="T38" fmla="*/ 20 w 36"/>
                  <a:gd name="T39" fmla="*/ 53 h 59"/>
                  <a:gd name="T40" fmla="*/ 18 w 36"/>
                  <a:gd name="T41" fmla="*/ 50 h 59"/>
                  <a:gd name="T42" fmla="*/ 18 w 36"/>
                  <a:gd name="T43" fmla="*/ 50 h 59"/>
                  <a:gd name="T44" fmla="*/ 16 w 36"/>
                  <a:gd name="T45" fmla="*/ 48 h 59"/>
                  <a:gd name="T46" fmla="*/ 16 w 36"/>
                  <a:gd name="T47" fmla="*/ 48 h 59"/>
                  <a:gd name="T48" fmla="*/ 6 w 36"/>
                  <a:gd name="T49" fmla="*/ 36 h 59"/>
                  <a:gd name="T50" fmla="*/ 6 w 36"/>
                  <a:gd name="T51" fmla="*/ 36 h 59"/>
                  <a:gd name="T52" fmla="*/ 2 w 36"/>
                  <a:gd name="T53" fmla="*/ 30 h 59"/>
                  <a:gd name="T54" fmla="*/ 0 w 36"/>
                  <a:gd name="T55" fmla="*/ 22 h 59"/>
                  <a:gd name="T56" fmla="*/ 0 w 36"/>
                  <a:gd name="T57" fmla="*/ 14 h 59"/>
                  <a:gd name="T58" fmla="*/ 2 w 36"/>
                  <a:gd name="T59" fmla="*/ 2 h 59"/>
                  <a:gd name="T60" fmla="*/ 2 w 36"/>
                  <a:gd name="T61" fmla="*/ 2 h 59"/>
                  <a:gd name="T62" fmla="*/ 2 w 36"/>
                  <a:gd name="T63" fmla="*/ 0 h 59"/>
                  <a:gd name="T64" fmla="*/ 2 w 36"/>
                  <a:gd name="T65" fmla="*/ 0 h 59"/>
                  <a:gd name="T66" fmla="*/ 6 w 36"/>
                  <a:gd name="T67" fmla="*/ 2 h 59"/>
                  <a:gd name="T68" fmla="*/ 8 w 36"/>
                  <a:gd name="T69" fmla="*/ 4 h 59"/>
                  <a:gd name="T70" fmla="*/ 8 w 36"/>
                  <a:gd name="T71" fmla="*/ 8 h 59"/>
                  <a:gd name="T72" fmla="*/ 8 w 36"/>
                  <a:gd name="T73" fmla="*/ 16 h 59"/>
                  <a:gd name="T74" fmla="*/ 8 w 36"/>
                  <a:gd name="T75" fmla="*/ 16 h 59"/>
                  <a:gd name="T76" fmla="*/ 8 w 36"/>
                  <a:gd name="T77" fmla="*/ 22 h 59"/>
                  <a:gd name="T78" fmla="*/ 10 w 36"/>
                  <a:gd name="T79" fmla="*/ 26 h 59"/>
                  <a:gd name="T80" fmla="*/ 10 w 36"/>
                  <a:gd name="T81" fmla="*/ 26 h 59"/>
                  <a:gd name="T82" fmla="*/ 16 w 36"/>
                  <a:gd name="T83" fmla="*/ 34 h 59"/>
                  <a:gd name="T84" fmla="*/ 20 w 36"/>
                  <a:gd name="T85" fmla="*/ 36 h 59"/>
                  <a:gd name="T86" fmla="*/ 24 w 36"/>
                  <a:gd name="T87" fmla="*/ 34 h 59"/>
                  <a:gd name="T88" fmla="*/ 24 w 36"/>
                  <a:gd name="T89"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59">
                    <a:moveTo>
                      <a:pt x="24" y="34"/>
                    </a:moveTo>
                    <a:lnTo>
                      <a:pt x="24" y="34"/>
                    </a:lnTo>
                    <a:lnTo>
                      <a:pt x="26" y="36"/>
                    </a:lnTo>
                    <a:lnTo>
                      <a:pt x="28" y="38"/>
                    </a:lnTo>
                    <a:lnTo>
                      <a:pt x="30" y="38"/>
                    </a:lnTo>
                    <a:lnTo>
                      <a:pt x="32" y="38"/>
                    </a:lnTo>
                    <a:lnTo>
                      <a:pt x="32" y="38"/>
                    </a:lnTo>
                    <a:lnTo>
                      <a:pt x="34" y="42"/>
                    </a:lnTo>
                    <a:lnTo>
                      <a:pt x="36" y="46"/>
                    </a:lnTo>
                    <a:lnTo>
                      <a:pt x="36" y="53"/>
                    </a:lnTo>
                    <a:lnTo>
                      <a:pt x="36" y="53"/>
                    </a:lnTo>
                    <a:lnTo>
                      <a:pt x="34" y="57"/>
                    </a:lnTo>
                    <a:lnTo>
                      <a:pt x="34" y="59"/>
                    </a:lnTo>
                    <a:lnTo>
                      <a:pt x="30" y="57"/>
                    </a:lnTo>
                    <a:lnTo>
                      <a:pt x="30" y="57"/>
                    </a:lnTo>
                    <a:lnTo>
                      <a:pt x="28" y="57"/>
                    </a:lnTo>
                    <a:lnTo>
                      <a:pt x="28" y="57"/>
                    </a:lnTo>
                    <a:lnTo>
                      <a:pt x="24" y="59"/>
                    </a:lnTo>
                    <a:lnTo>
                      <a:pt x="22" y="57"/>
                    </a:lnTo>
                    <a:lnTo>
                      <a:pt x="20" y="53"/>
                    </a:lnTo>
                    <a:lnTo>
                      <a:pt x="18" y="50"/>
                    </a:lnTo>
                    <a:lnTo>
                      <a:pt x="18" y="50"/>
                    </a:lnTo>
                    <a:lnTo>
                      <a:pt x="16" y="48"/>
                    </a:lnTo>
                    <a:lnTo>
                      <a:pt x="16" y="48"/>
                    </a:lnTo>
                    <a:lnTo>
                      <a:pt x="6" y="36"/>
                    </a:lnTo>
                    <a:lnTo>
                      <a:pt x="6" y="36"/>
                    </a:lnTo>
                    <a:lnTo>
                      <a:pt x="2" y="30"/>
                    </a:lnTo>
                    <a:lnTo>
                      <a:pt x="0" y="22"/>
                    </a:lnTo>
                    <a:lnTo>
                      <a:pt x="0" y="14"/>
                    </a:lnTo>
                    <a:lnTo>
                      <a:pt x="2" y="2"/>
                    </a:lnTo>
                    <a:lnTo>
                      <a:pt x="2" y="2"/>
                    </a:lnTo>
                    <a:lnTo>
                      <a:pt x="2" y="0"/>
                    </a:lnTo>
                    <a:lnTo>
                      <a:pt x="2" y="0"/>
                    </a:lnTo>
                    <a:lnTo>
                      <a:pt x="6" y="2"/>
                    </a:lnTo>
                    <a:lnTo>
                      <a:pt x="8" y="4"/>
                    </a:lnTo>
                    <a:lnTo>
                      <a:pt x="8" y="8"/>
                    </a:lnTo>
                    <a:lnTo>
                      <a:pt x="8" y="16"/>
                    </a:lnTo>
                    <a:lnTo>
                      <a:pt x="8" y="16"/>
                    </a:lnTo>
                    <a:lnTo>
                      <a:pt x="8" y="22"/>
                    </a:lnTo>
                    <a:lnTo>
                      <a:pt x="10" y="26"/>
                    </a:lnTo>
                    <a:lnTo>
                      <a:pt x="10" y="26"/>
                    </a:lnTo>
                    <a:lnTo>
                      <a:pt x="16" y="34"/>
                    </a:lnTo>
                    <a:lnTo>
                      <a:pt x="20" y="36"/>
                    </a:lnTo>
                    <a:lnTo>
                      <a:pt x="24" y="34"/>
                    </a:lnTo>
                    <a:lnTo>
                      <a:pt x="2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6" name="Freeform 2820">
                <a:extLst>
                  <a:ext uri="{FF2B5EF4-FFF2-40B4-BE49-F238E27FC236}">
                    <a16:creationId xmlns:a16="http://schemas.microsoft.com/office/drawing/2014/main" id="{2D26EBB8-56CE-1E03-7D0A-8F4BABDFAD07}"/>
                  </a:ext>
                </a:extLst>
              </p:cNvPr>
              <p:cNvSpPr>
                <a:spLocks/>
              </p:cNvSpPr>
              <p:nvPr/>
            </p:nvSpPr>
            <p:spPr bwMode="auto">
              <a:xfrm>
                <a:off x="5954" y="2273"/>
                <a:ext cx="24" cy="34"/>
              </a:xfrm>
              <a:custGeom>
                <a:avLst/>
                <a:gdLst>
                  <a:gd name="T0" fmla="*/ 4 w 24"/>
                  <a:gd name="T1" fmla="*/ 0 h 34"/>
                  <a:gd name="T2" fmla="*/ 4 w 24"/>
                  <a:gd name="T3" fmla="*/ 0 h 34"/>
                  <a:gd name="T4" fmla="*/ 6 w 24"/>
                  <a:gd name="T5" fmla="*/ 12 h 34"/>
                  <a:gd name="T6" fmla="*/ 6 w 24"/>
                  <a:gd name="T7" fmla="*/ 12 h 34"/>
                  <a:gd name="T8" fmla="*/ 10 w 24"/>
                  <a:gd name="T9" fmla="*/ 12 h 34"/>
                  <a:gd name="T10" fmla="*/ 10 w 24"/>
                  <a:gd name="T11" fmla="*/ 12 h 34"/>
                  <a:gd name="T12" fmla="*/ 14 w 24"/>
                  <a:gd name="T13" fmla="*/ 10 h 34"/>
                  <a:gd name="T14" fmla="*/ 16 w 24"/>
                  <a:gd name="T15" fmla="*/ 12 h 34"/>
                  <a:gd name="T16" fmla="*/ 20 w 24"/>
                  <a:gd name="T17" fmla="*/ 16 h 34"/>
                  <a:gd name="T18" fmla="*/ 24 w 24"/>
                  <a:gd name="T19" fmla="*/ 22 h 34"/>
                  <a:gd name="T20" fmla="*/ 24 w 24"/>
                  <a:gd name="T21" fmla="*/ 22 h 34"/>
                  <a:gd name="T22" fmla="*/ 22 w 24"/>
                  <a:gd name="T23" fmla="*/ 24 h 34"/>
                  <a:gd name="T24" fmla="*/ 20 w 24"/>
                  <a:gd name="T25" fmla="*/ 24 h 34"/>
                  <a:gd name="T26" fmla="*/ 18 w 24"/>
                  <a:gd name="T27" fmla="*/ 24 h 34"/>
                  <a:gd name="T28" fmla="*/ 18 w 24"/>
                  <a:gd name="T29" fmla="*/ 26 h 34"/>
                  <a:gd name="T30" fmla="*/ 18 w 24"/>
                  <a:gd name="T31" fmla="*/ 26 h 34"/>
                  <a:gd name="T32" fmla="*/ 16 w 24"/>
                  <a:gd name="T33" fmla="*/ 32 h 34"/>
                  <a:gd name="T34" fmla="*/ 12 w 24"/>
                  <a:gd name="T35" fmla="*/ 34 h 34"/>
                  <a:gd name="T36" fmla="*/ 10 w 24"/>
                  <a:gd name="T37" fmla="*/ 34 h 34"/>
                  <a:gd name="T38" fmla="*/ 8 w 24"/>
                  <a:gd name="T39" fmla="*/ 34 h 34"/>
                  <a:gd name="T40" fmla="*/ 6 w 24"/>
                  <a:gd name="T41" fmla="*/ 26 h 34"/>
                  <a:gd name="T42" fmla="*/ 2 w 24"/>
                  <a:gd name="T43" fmla="*/ 16 h 34"/>
                  <a:gd name="T44" fmla="*/ 2 w 24"/>
                  <a:gd name="T45" fmla="*/ 16 h 34"/>
                  <a:gd name="T46" fmla="*/ 0 w 24"/>
                  <a:gd name="T47" fmla="*/ 12 h 34"/>
                  <a:gd name="T48" fmla="*/ 0 w 24"/>
                  <a:gd name="T49" fmla="*/ 6 h 34"/>
                  <a:gd name="T50" fmla="*/ 0 w 24"/>
                  <a:gd name="T51" fmla="*/ 6 h 34"/>
                  <a:gd name="T52" fmla="*/ 0 w 24"/>
                  <a:gd name="T53" fmla="*/ 2 h 34"/>
                  <a:gd name="T54" fmla="*/ 2 w 24"/>
                  <a:gd name="T55" fmla="*/ 0 h 34"/>
                  <a:gd name="T56" fmla="*/ 4 w 24"/>
                  <a:gd name="T57" fmla="*/ 0 h 34"/>
                  <a:gd name="T58" fmla="*/ 4 w 24"/>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4">
                    <a:moveTo>
                      <a:pt x="4" y="0"/>
                    </a:moveTo>
                    <a:lnTo>
                      <a:pt x="4" y="0"/>
                    </a:lnTo>
                    <a:lnTo>
                      <a:pt x="6" y="12"/>
                    </a:lnTo>
                    <a:lnTo>
                      <a:pt x="6" y="12"/>
                    </a:lnTo>
                    <a:lnTo>
                      <a:pt x="10" y="12"/>
                    </a:lnTo>
                    <a:lnTo>
                      <a:pt x="10" y="12"/>
                    </a:lnTo>
                    <a:lnTo>
                      <a:pt x="14" y="10"/>
                    </a:lnTo>
                    <a:lnTo>
                      <a:pt x="16" y="12"/>
                    </a:lnTo>
                    <a:lnTo>
                      <a:pt x="20" y="16"/>
                    </a:lnTo>
                    <a:lnTo>
                      <a:pt x="24" y="22"/>
                    </a:lnTo>
                    <a:lnTo>
                      <a:pt x="24" y="22"/>
                    </a:lnTo>
                    <a:lnTo>
                      <a:pt x="22" y="24"/>
                    </a:lnTo>
                    <a:lnTo>
                      <a:pt x="20" y="24"/>
                    </a:lnTo>
                    <a:lnTo>
                      <a:pt x="18" y="24"/>
                    </a:lnTo>
                    <a:lnTo>
                      <a:pt x="18" y="26"/>
                    </a:lnTo>
                    <a:lnTo>
                      <a:pt x="18" y="26"/>
                    </a:lnTo>
                    <a:lnTo>
                      <a:pt x="16" y="32"/>
                    </a:lnTo>
                    <a:lnTo>
                      <a:pt x="12" y="34"/>
                    </a:lnTo>
                    <a:lnTo>
                      <a:pt x="10" y="34"/>
                    </a:lnTo>
                    <a:lnTo>
                      <a:pt x="8" y="34"/>
                    </a:lnTo>
                    <a:lnTo>
                      <a:pt x="6" y="26"/>
                    </a:lnTo>
                    <a:lnTo>
                      <a:pt x="2" y="16"/>
                    </a:lnTo>
                    <a:lnTo>
                      <a:pt x="2" y="16"/>
                    </a:lnTo>
                    <a:lnTo>
                      <a:pt x="0" y="12"/>
                    </a:lnTo>
                    <a:lnTo>
                      <a:pt x="0" y="6"/>
                    </a:lnTo>
                    <a:lnTo>
                      <a:pt x="0" y="6"/>
                    </a:lnTo>
                    <a:lnTo>
                      <a:pt x="0"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7" name="Freeform 2821">
                <a:extLst>
                  <a:ext uri="{FF2B5EF4-FFF2-40B4-BE49-F238E27FC236}">
                    <a16:creationId xmlns:a16="http://schemas.microsoft.com/office/drawing/2014/main" id="{0D390CF1-DC70-0120-E8B3-A36EE699307F}"/>
                  </a:ext>
                </a:extLst>
              </p:cNvPr>
              <p:cNvSpPr>
                <a:spLocks/>
              </p:cNvSpPr>
              <p:nvPr/>
            </p:nvSpPr>
            <p:spPr bwMode="auto">
              <a:xfrm>
                <a:off x="5938" y="2269"/>
                <a:ext cx="12" cy="20"/>
              </a:xfrm>
              <a:custGeom>
                <a:avLst/>
                <a:gdLst>
                  <a:gd name="T0" fmla="*/ 2 w 12"/>
                  <a:gd name="T1" fmla="*/ 12 h 20"/>
                  <a:gd name="T2" fmla="*/ 2 w 12"/>
                  <a:gd name="T3" fmla="*/ 12 h 20"/>
                  <a:gd name="T4" fmla="*/ 0 w 12"/>
                  <a:gd name="T5" fmla="*/ 12 h 20"/>
                  <a:gd name="T6" fmla="*/ 0 w 12"/>
                  <a:gd name="T7" fmla="*/ 12 h 20"/>
                  <a:gd name="T8" fmla="*/ 0 w 12"/>
                  <a:gd name="T9" fmla="*/ 4 h 20"/>
                  <a:gd name="T10" fmla="*/ 2 w 12"/>
                  <a:gd name="T11" fmla="*/ 2 h 20"/>
                  <a:gd name="T12" fmla="*/ 4 w 12"/>
                  <a:gd name="T13" fmla="*/ 0 h 20"/>
                  <a:gd name="T14" fmla="*/ 4 w 12"/>
                  <a:gd name="T15" fmla="*/ 0 h 20"/>
                  <a:gd name="T16" fmla="*/ 8 w 12"/>
                  <a:gd name="T17" fmla="*/ 0 h 20"/>
                  <a:gd name="T18" fmla="*/ 10 w 12"/>
                  <a:gd name="T19" fmla="*/ 2 h 20"/>
                  <a:gd name="T20" fmla="*/ 12 w 12"/>
                  <a:gd name="T21" fmla="*/ 6 h 20"/>
                  <a:gd name="T22" fmla="*/ 12 w 12"/>
                  <a:gd name="T23" fmla="*/ 6 h 20"/>
                  <a:gd name="T24" fmla="*/ 12 w 12"/>
                  <a:gd name="T25" fmla="*/ 10 h 20"/>
                  <a:gd name="T26" fmla="*/ 10 w 12"/>
                  <a:gd name="T27" fmla="*/ 14 h 20"/>
                  <a:gd name="T28" fmla="*/ 10 w 12"/>
                  <a:gd name="T29" fmla="*/ 16 h 20"/>
                  <a:gd name="T30" fmla="*/ 8 w 12"/>
                  <a:gd name="T31" fmla="*/ 18 h 20"/>
                  <a:gd name="T32" fmla="*/ 8 w 12"/>
                  <a:gd name="T33" fmla="*/ 18 h 20"/>
                  <a:gd name="T34" fmla="*/ 8 w 12"/>
                  <a:gd name="T35" fmla="*/ 18 h 20"/>
                  <a:gd name="T36" fmla="*/ 6 w 12"/>
                  <a:gd name="T37" fmla="*/ 20 h 20"/>
                  <a:gd name="T38" fmla="*/ 4 w 12"/>
                  <a:gd name="T39" fmla="*/ 18 h 20"/>
                  <a:gd name="T40" fmla="*/ 2 w 12"/>
                  <a:gd name="T41" fmla="*/ 12 h 20"/>
                  <a:gd name="T42" fmla="*/ 2 w 12"/>
                  <a:gd name="T4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2" y="12"/>
                    </a:moveTo>
                    <a:lnTo>
                      <a:pt x="2" y="12"/>
                    </a:lnTo>
                    <a:lnTo>
                      <a:pt x="0" y="12"/>
                    </a:lnTo>
                    <a:lnTo>
                      <a:pt x="0" y="12"/>
                    </a:lnTo>
                    <a:lnTo>
                      <a:pt x="0" y="4"/>
                    </a:lnTo>
                    <a:lnTo>
                      <a:pt x="2" y="2"/>
                    </a:lnTo>
                    <a:lnTo>
                      <a:pt x="4" y="0"/>
                    </a:lnTo>
                    <a:lnTo>
                      <a:pt x="4" y="0"/>
                    </a:lnTo>
                    <a:lnTo>
                      <a:pt x="8" y="0"/>
                    </a:lnTo>
                    <a:lnTo>
                      <a:pt x="10" y="2"/>
                    </a:lnTo>
                    <a:lnTo>
                      <a:pt x="12" y="6"/>
                    </a:lnTo>
                    <a:lnTo>
                      <a:pt x="12" y="6"/>
                    </a:lnTo>
                    <a:lnTo>
                      <a:pt x="12" y="10"/>
                    </a:lnTo>
                    <a:lnTo>
                      <a:pt x="10" y="14"/>
                    </a:lnTo>
                    <a:lnTo>
                      <a:pt x="10" y="16"/>
                    </a:lnTo>
                    <a:lnTo>
                      <a:pt x="8" y="18"/>
                    </a:lnTo>
                    <a:lnTo>
                      <a:pt x="8" y="18"/>
                    </a:lnTo>
                    <a:lnTo>
                      <a:pt x="8" y="18"/>
                    </a:lnTo>
                    <a:lnTo>
                      <a:pt x="6" y="20"/>
                    </a:lnTo>
                    <a:lnTo>
                      <a:pt x="4" y="18"/>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8" name="Freeform 2822">
                <a:extLst>
                  <a:ext uri="{FF2B5EF4-FFF2-40B4-BE49-F238E27FC236}">
                    <a16:creationId xmlns:a16="http://schemas.microsoft.com/office/drawing/2014/main" id="{6DDA69D0-75B7-7ECB-8BF2-EECB2A016A5C}"/>
                  </a:ext>
                </a:extLst>
              </p:cNvPr>
              <p:cNvSpPr>
                <a:spLocks/>
              </p:cNvSpPr>
              <p:nvPr/>
            </p:nvSpPr>
            <p:spPr bwMode="auto">
              <a:xfrm>
                <a:off x="5952" y="2261"/>
                <a:ext cx="12" cy="12"/>
              </a:xfrm>
              <a:custGeom>
                <a:avLst/>
                <a:gdLst>
                  <a:gd name="T0" fmla="*/ 6 w 12"/>
                  <a:gd name="T1" fmla="*/ 12 h 12"/>
                  <a:gd name="T2" fmla="*/ 6 w 12"/>
                  <a:gd name="T3" fmla="*/ 12 h 12"/>
                  <a:gd name="T4" fmla="*/ 6 w 12"/>
                  <a:gd name="T5" fmla="*/ 10 h 12"/>
                  <a:gd name="T6" fmla="*/ 4 w 12"/>
                  <a:gd name="T7" fmla="*/ 8 h 12"/>
                  <a:gd name="T8" fmla="*/ 2 w 12"/>
                  <a:gd name="T9" fmla="*/ 8 h 12"/>
                  <a:gd name="T10" fmla="*/ 0 w 12"/>
                  <a:gd name="T11" fmla="*/ 6 h 12"/>
                  <a:gd name="T12" fmla="*/ 0 w 12"/>
                  <a:gd name="T13" fmla="*/ 6 h 12"/>
                  <a:gd name="T14" fmla="*/ 2 w 12"/>
                  <a:gd name="T15" fmla="*/ 2 h 12"/>
                  <a:gd name="T16" fmla="*/ 4 w 12"/>
                  <a:gd name="T17" fmla="*/ 0 h 12"/>
                  <a:gd name="T18" fmla="*/ 10 w 12"/>
                  <a:gd name="T19" fmla="*/ 2 h 12"/>
                  <a:gd name="T20" fmla="*/ 10 w 12"/>
                  <a:gd name="T21" fmla="*/ 2 h 12"/>
                  <a:gd name="T22" fmla="*/ 12 w 12"/>
                  <a:gd name="T23" fmla="*/ 6 h 12"/>
                  <a:gd name="T24" fmla="*/ 12 w 12"/>
                  <a:gd name="T25" fmla="*/ 6 h 12"/>
                  <a:gd name="T26" fmla="*/ 10 w 12"/>
                  <a:gd name="T27" fmla="*/ 10 h 12"/>
                  <a:gd name="T28" fmla="*/ 10 w 12"/>
                  <a:gd name="T29" fmla="*/ 12 h 12"/>
                  <a:gd name="T30" fmla="*/ 6 w 12"/>
                  <a:gd name="T31" fmla="*/ 12 h 12"/>
                  <a:gd name="T32" fmla="*/ 6 w 12"/>
                  <a:gd name="T3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6" y="12"/>
                    </a:moveTo>
                    <a:lnTo>
                      <a:pt x="6" y="12"/>
                    </a:lnTo>
                    <a:lnTo>
                      <a:pt x="6" y="10"/>
                    </a:lnTo>
                    <a:lnTo>
                      <a:pt x="4" y="8"/>
                    </a:lnTo>
                    <a:lnTo>
                      <a:pt x="2" y="8"/>
                    </a:lnTo>
                    <a:lnTo>
                      <a:pt x="0" y="6"/>
                    </a:lnTo>
                    <a:lnTo>
                      <a:pt x="0" y="6"/>
                    </a:lnTo>
                    <a:lnTo>
                      <a:pt x="2" y="2"/>
                    </a:lnTo>
                    <a:lnTo>
                      <a:pt x="4" y="0"/>
                    </a:lnTo>
                    <a:lnTo>
                      <a:pt x="10" y="2"/>
                    </a:lnTo>
                    <a:lnTo>
                      <a:pt x="10" y="2"/>
                    </a:lnTo>
                    <a:lnTo>
                      <a:pt x="12" y="6"/>
                    </a:lnTo>
                    <a:lnTo>
                      <a:pt x="12" y="6"/>
                    </a:lnTo>
                    <a:lnTo>
                      <a:pt x="10" y="10"/>
                    </a:lnTo>
                    <a:lnTo>
                      <a:pt x="10" y="12"/>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9" name="Freeform 2823">
                <a:extLst>
                  <a:ext uri="{FF2B5EF4-FFF2-40B4-BE49-F238E27FC236}">
                    <a16:creationId xmlns:a16="http://schemas.microsoft.com/office/drawing/2014/main" id="{2EF2CBF1-45AC-A304-BAD5-D4F3BEBC6000}"/>
                  </a:ext>
                </a:extLst>
              </p:cNvPr>
              <p:cNvSpPr>
                <a:spLocks/>
              </p:cNvSpPr>
              <p:nvPr/>
            </p:nvSpPr>
            <p:spPr bwMode="auto">
              <a:xfrm>
                <a:off x="5990" y="2319"/>
                <a:ext cx="8" cy="10"/>
              </a:xfrm>
              <a:custGeom>
                <a:avLst/>
                <a:gdLst>
                  <a:gd name="T0" fmla="*/ 8 w 8"/>
                  <a:gd name="T1" fmla="*/ 2 h 10"/>
                  <a:gd name="T2" fmla="*/ 8 w 8"/>
                  <a:gd name="T3" fmla="*/ 2 h 10"/>
                  <a:gd name="T4" fmla="*/ 6 w 8"/>
                  <a:gd name="T5" fmla="*/ 8 h 10"/>
                  <a:gd name="T6" fmla="*/ 4 w 8"/>
                  <a:gd name="T7" fmla="*/ 10 h 10"/>
                  <a:gd name="T8" fmla="*/ 2 w 8"/>
                  <a:gd name="T9" fmla="*/ 8 h 10"/>
                  <a:gd name="T10" fmla="*/ 0 w 8"/>
                  <a:gd name="T11" fmla="*/ 2 h 10"/>
                  <a:gd name="T12" fmla="*/ 0 w 8"/>
                  <a:gd name="T13" fmla="*/ 2 h 10"/>
                  <a:gd name="T14" fmla="*/ 4 w 8"/>
                  <a:gd name="T15" fmla="*/ 0 h 10"/>
                  <a:gd name="T16" fmla="*/ 6 w 8"/>
                  <a:gd name="T17" fmla="*/ 0 h 10"/>
                  <a:gd name="T18" fmla="*/ 8 w 8"/>
                  <a:gd name="T19" fmla="*/ 2 h 10"/>
                  <a:gd name="T20" fmla="*/ 8 w 8"/>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2"/>
                    </a:moveTo>
                    <a:lnTo>
                      <a:pt x="8" y="2"/>
                    </a:lnTo>
                    <a:lnTo>
                      <a:pt x="6" y="8"/>
                    </a:lnTo>
                    <a:lnTo>
                      <a:pt x="4" y="10"/>
                    </a:lnTo>
                    <a:lnTo>
                      <a:pt x="2" y="8"/>
                    </a:lnTo>
                    <a:lnTo>
                      <a:pt x="0" y="2"/>
                    </a:lnTo>
                    <a:lnTo>
                      <a:pt x="0" y="2"/>
                    </a:lnTo>
                    <a:lnTo>
                      <a:pt x="4"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0" name="Freeform 2824">
                <a:extLst>
                  <a:ext uri="{FF2B5EF4-FFF2-40B4-BE49-F238E27FC236}">
                    <a16:creationId xmlns:a16="http://schemas.microsoft.com/office/drawing/2014/main" id="{DBAB217C-6438-217D-121D-E876383CD97C}"/>
                  </a:ext>
                </a:extLst>
              </p:cNvPr>
              <p:cNvSpPr>
                <a:spLocks/>
              </p:cNvSpPr>
              <p:nvPr/>
            </p:nvSpPr>
            <p:spPr bwMode="auto">
              <a:xfrm>
                <a:off x="5952" y="2239"/>
                <a:ext cx="6" cy="12"/>
              </a:xfrm>
              <a:custGeom>
                <a:avLst/>
                <a:gdLst>
                  <a:gd name="T0" fmla="*/ 6 w 6"/>
                  <a:gd name="T1" fmla="*/ 8 h 12"/>
                  <a:gd name="T2" fmla="*/ 6 w 6"/>
                  <a:gd name="T3" fmla="*/ 8 h 12"/>
                  <a:gd name="T4" fmla="*/ 2 w 6"/>
                  <a:gd name="T5" fmla="*/ 12 h 12"/>
                  <a:gd name="T6" fmla="*/ 0 w 6"/>
                  <a:gd name="T7" fmla="*/ 10 h 12"/>
                  <a:gd name="T8" fmla="*/ 0 w 6"/>
                  <a:gd name="T9" fmla="*/ 2 h 12"/>
                  <a:gd name="T10" fmla="*/ 0 w 6"/>
                  <a:gd name="T11" fmla="*/ 2 h 12"/>
                  <a:gd name="T12" fmla="*/ 0 w 6"/>
                  <a:gd name="T13" fmla="*/ 0 h 12"/>
                  <a:gd name="T14" fmla="*/ 0 w 6"/>
                  <a:gd name="T15" fmla="*/ 0 h 12"/>
                  <a:gd name="T16" fmla="*/ 2 w 6"/>
                  <a:gd name="T17" fmla="*/ 0 h 12"/>
                  <a:gd name="T18" fmla="*/ 2 w 6"/>
                  <a:gd name="T19" fmla="*/ 2 h 12"/>
                  <a:gd name="T20" fmla="*/ 6 w 6"/>
                  <a:gd name="T21" fmla="*/ 8 h 12"/>
                  <a:gd name="T22" fmla="*/ 6 w 6"/>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8"/>
                    </a:moveTo>
                    <a:lnTo>
                      <a:pt x="6" y="8"/>
                    </a:lnTo>
                    <a:lnTo>
                      <a:pt x="2" y="12"/>
                    </a:lnTo>
                    <a:lnTo>
                      <a:pt x="0" y="10"/>
                    </a:lnTo>
                    <a:lnTo>
                      <a:pt x="0" y="2"/>
                    </a:lnTo>
                    <a:lnTo>
                      <a:pt x="0" y="2"/>
                    </a:lnTo>
                    <a:lnTo>
                      <a:pt x="0" y="0"/>
                    </a:lnTo>
                    <a:lnTo>
                      <a:pt x="0" y="0"/>
                    </a:lnTo>
                    <a:lnTo>
                      <a:pt x="2" y="0"/>
                    </a:lnTo>
                    <a:lnTo>
                      <a:pt x="2"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1" name="Freeform 2825">
                <a:extLst>
                  <a:ext uri="{FF2B5EF4-FFF2-40B4-BE49-F238E27FC236}">
                    <a16:creationId xmlns:a16="http://schemas.microsoft.com/office/drawing/2014/main" id="{D9D9B051-6D89-07FA-A01A-CE1DDE0911CC}"/>
                  </a:ext>
                </a:extLst>
              </p:cNvPr>
              <p:cNvSpPr>
                <a:spLocks/>
              </p:cNvSpPr>
              <p:nvPr/>
            </p:nvSpPr>
            <p:spPr bwMode="auto">
              <a:xfrm>
                <a:off x="5880" y="2061"/>
                <a:ext cx="38" cy="58"/>
              </a:xfrm>
              <a:custGeom>
                <a:avLst/>
                <a:gdLst>
                  <a:gd name="T0" fmla="*/ 4 w 38"/>
                  <a:gd name="T1" fmla="*/ 32 h 58"/>
                  <a:gd name="T2" fmla="*/ 4 w 38"/>
                  <a:gd name="T3" fmla="*/ 32 h 58"/>
                  <a:gd name="T4" fmla="*/ 2 w 38"/>
                  <a:gd name="T5" fmla="*/ 26 h 58"/>
                  <a:gd name="T6" fmla="*/ 0 w 38"/>
                  <a:gd name="T7" fmla="*/ 20 h 58"/>
                  <a:gd name="T8" fmla="*/ 0 w 38"/>
                  <a:gd name="T9" fmla="*/ 20 h 58"/>
                  <a:gd name="T10" fmla="*/ 2 w 38"/>
                  <a:gd name="T11" fmla="*/ 18 h 58"/>
                  <a:gd name="T12" fmla="*/ 4 w 38"/>
                  <a:gd name="T13" fmla="*/ 20 h 58"/>
                  <a:gd name="T14" fmla="*/ 8 w 38"/>
                  <a:gd name="T15" fmla="*/ 24 h 58"/>
                  <a:gd name="T16" fmla="*/ 10 w 38"/>
                  <a:gd name="T17" fmla="*/ 28 h 58"/>
                  <a:gd name="T18" fmla="*/ 12 w 38"/>
                  <a:gd name="T19" fmla="*/ 28 h 58"/>
                  <a:gd name="T20" fmla="*/ 14 w 38"/>
                  <a:gd name="T21" fmla="*/ 28 h 58"/>
                  <a:gd name="T22" fmla="*/ 14 w 38"/>
                  <a:gd name="T23" fmla="*/ 28 h 58"/>
                  <a:gd name="T24" fmla="*/ 12 w 38"/>
                  <a:gd name="T25" fmla="*/ 20 h 58"/>
                  <a:gd name="T26" fmla="*/ 10 w 38"/>
                  <a:gd name="T27" fmla="*/ 14 h 58"/>
                  <a:gd name="T28" fmla="*/ 8 w 38"/>
                  <a:gd name="T29" fmla="*/ 10 h 58"/>
                  <a:gd name="T30" fmla="*/ 6 w 38"/>
                  <a:gd name="T31" fmla="*/ 0 h 58"/>
                  <a:gd name="T32" fmla="*/ 6 w 38"/>
                  <a:gd name="T33" fmla="*/ 0 h 58"/>
                  <a:gd name="T34" fmla="*/ 16 w 38"/>
                  <a:gd name="T35" fmla="*/ 12 h 58"/>
                  <a:gd name="T36" fmla="*/ 20 w 38"/>
                  <a:gd name="T37" fmla="*/ 20 h 58"/>
                  <a:gd name="T38" fmla="*/ 26 w 38"/>
                  <a:gd name="T39" fmla="*/ 28 h 58"/>
                  <a:gd name="T40" fmla="*/ 26 w 38"/>
                  <a:gd name="T41" fmla="*/ 28 h 58"/>
                  <a:gd name="T42" fmla="*/ 28 w 38"/>
                  <a:gd name="T43" fmla="*/ 32 h 58"/>
                  <a:gd name="T44" fmla="*/ 30 w 38"/>
                  <a:gd name="T45" fmla="*/ 32 h 58"/>
                  <a:gd name="T46" fmla="*/ 32 w 38"/>
                  <a:gd name="T47" fmla="*/ 32 h 58"/>
                  <a:gd name="T48" fmla="*/ 34 w 38"/>
                  <a:gd name="T49" fmla="*/ 28 h 58"/>
                  <a:gd name="T50" fmla="*/ 34 w 38"/>
                  <a:gd name="T51" fmla="*/ 28 h 58"/>
                  <a:gd name="T52" fmla="*/ 36 w 38"/>
                  <a:gd name="T53" fmla="*/ 28 h 58"/>
                  <a:gd name="T54" fmla="*/ 38 w 38"/>
                  <a:gd name="T55" fmla="*/ 32 h 58"/>
                  <a:gd name="T56" fmla="*/ 38 w 38"/>
                  <a:gd name="T57" fmla="*/ 32 h 58"/>
                  <a:gd name="T58" fmla="*/ 34 w 38"/>
                  <a:gd name="T59" fmla="*/ 36 h 58"/>
                  <a:gd name="T60" fmla="*/ 32 w 38"/>
                  <a:gd name="T61" fmla="*/ 42 h 58"/>
                  <a:gd name="T62" fmla="*/ 28 w 38"/>
                  <a:gd name="T63" fmla="*/ 54 h 58"/>
                  <a:gd name="T64" fmla="*/ 28 w 38"/>
                  <a:gd name="T65" fmla="*/ 54 h 58"/>
                  <a:gd name="T66" fmla="*/ 26 w 38"/>
                  <a:gd name="T67" fmla="*/ 50 h 58"/>
                  <a:gd name="T68" fmla="*/ 28 w 38"/>
                  <a:gd name="T69" fmla="*/ 46 h 58"/>
                  <a:gd name="T70" fmla="*/ 28 w 38"/>
                  <a:gd name="T71" fmla="*/ 40 h 58"/>
                  <a:gd name="T72" fmla="*/ 26 w 38"/>
                  <a:gd name="T73" fmla="*/ 36 h 58"/>
                  <a:gd name="T74" fmla="*/ 26 w 38"/>
                  <a:gd name="T75" fmla="*/ 36 h 58"/>
                  <a:gd name="T76" fmla="*/ 26 w 38"/>
                  <a:gd name="T77" fmla="*/ 36 h 58"/>
                  <a:gd name="T78" fmla="*/ 24 w 38"/>
                  <a:gd name="T79" fmla="*/ 38 h 58"/>
                  <a:gd name="T80" fmla="*/ 22 w 38"/>
                  <a:gd name="T81" fmla="*/ 44 h 58"/>
                  <a:gd name="T82" fmla="*/ 22 w 38"/>
                  <a:gd name="T83" fmla="*/ 44 h 58"/>
                  <a:gd name="T84" fmla="*/ 22 w 38"/>
                  <a:gd name="T85" fmla="*/ 48 h 58"/>
                  <a:gd name="T86" fmla="*/ 22 w 38"/>
                  <a:gd name="T87" fmla="*/ 50 h 58"/>
                  <a:gd name="T88" fmla="*/ 24 w 38"/>
                  <a:gd name="T89" fmla="*/ 58 h 58"/>
                  <a:gd name="T90" fmla="*/ 24 w 38"/>
                  <a:gd name="T91" fmla="*/ 58 h 58"/>
                  <a:gd name="T92" fmla="*/ 16 w 38"/>
                  <a:gd name="T93" fmla="*/ 54 h 58"/>
                  <a:gd name="T94" fmla="*/ 16 w 38"/>
                  <a:gd name="T95" fmla="*/ 54 h 58"/>
                  <a:gd name="T96" fmla="*/ 16 w 38"/>
                  <a:gd name="T97" fmla="*/ 54 h 58"/>
                  <a:gd name="T98" fmla="*/ 16 w 38"/>
                  <a:gd name="T99" fmla="*/ 54 h 58"/>
                  <a:gd name="T100" fmla="*/ 12 w 38"/>
                  <a:gd name="T101" fmla="*/ 54 h 58"/>
                  <a:gd name="T102" fmla="*/ 12 w 38"/>
                  <a:gd name="T103" fmla="*/ 48 h 58"/>
                  <a:gd name="T104" fmla="*/ 12 w 38"/>
                  <a:gd name="T105" fmla="*/ 48 h 58"/>
                  <a:gd name="T106" fmla="*/ 12 w 38"/>
                  <a:gd name="T107" fmla="*/ 46 h 58"/>
                  <a:gd name="T108" fmla="*/ 12 w 38"/>
                  <a:gd name="T109" fmla="*/ 46 h 58"/>
                  <a:gd name="T110" fmla="*/ 12 w 38"/>
                  <a:gd name="T111" fmla="*/ 44 h 58"/>
                  <a:gd name="T112" fmla="*/ 12 w 38"/>
                  <a:gd name="T113" fmla="*/ 42 h 58"/>
                  <a:gd name="T114" fmla="*/ 12 w 38"/>
                  <a:gd name="T115" fmla="*/ 42 h 58"/>
                  <a:gd name="T116" fmla="*/ 6 w 38"/>
                  <a:gd name="T117" fmla="*/ 40 h 58"/>
                  <a:gd name="T118" fmla="*/ 4 w 38"/>
                  <a:gd name="T119" fmla="*/ 38 h 58"/>
                  <a:gd name="T120" fmla="*/ 4 w 38"/>
                  <a:gd name="T121" fmla="*/ 32 h 58"/>
                  <a:gd name="T122" fmla="*/ 4 w 38"/>
                  <a:gd name="T123"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 h="58">
                    <a:moveTo>
                      <a:pt x="4" y="32"/>
                    </a:moveTo>
                    <a:lnTo>
                      <a:pt x="4" y="32"/>
                    </a:lnTo>
                    <a:lnTo>
                      <a:pt x="2" y="26"/>
                    </a:lnTo>
                    <a:lnTo>
                      <a:pt x="0" y="20"/>
                    </a:lnTo>
                    <a:lnTo>
                      <a:pt x="0" y="20"/>
                    </a:lnTo>
                    <a:lnTo>
                      <a:pt x="2" y="18"/>
                    </a:lnTo>
                    <a:lnTo>
                      <a:pt x="4" y="20"/>
                    </a:lnTo>
                    <a:lnTo>
                      <a:pt x="8" y="24"/>
                    </a:lnTo>
                    <a:lnTo>
                      <a:pt x="10" y="28"/>
                    </a:lnTo>
                    <a:lnTo>
                      <a:pt x="12" y="28"/>
                    </a:lnTo>
                    <a:lnTo>
                      <a:pt x="14" y="28"/>
                    </a:lnTo>
                    <a:lnTo>
                      <a:pt x="14" y="28"/>
                    </a:lnTo>
                    <a:lnTo>
                      <a:pt x="12" y="20"/>
                    </a:lnTo>
                    <a:lnTo>
                      <a:pt x="10" y="14"/>
                    </a:lnTo>
                    <a:lnTo>
                      <a:pt x="8" y="10"/>
                    </a:lnTo>
                    <a:lnTo>
                      <a:pt x="6" y="0"/>
                    </a:lnTo>
                    <a:lnTo>
                      <a:pt x="6" y="0"/>
                    </a:lnTo>
                    <a:lnTo>
                      <a:pt x="16" y="12"/>
                    </a:lnTo>
                    <a:lnTo>
                      <a:pt x="20" y="20"/>
                    </a:lnTo>
                    <a:lnTo>
                      <a:pt x="26" y="28"/>
                    </a:lnTo>
                    <a:lnTo>
                      <a:pt x="26" y="28"/>
                    </a:lnTo>
                    <a:lnTo>
                      <a:pt x="28" y="32"/>
                    </a:lnTo>
                    <a:lnTo>
                      <a:pt x="30" y="32"/>
                    </a:lnTo>
                    <a:lnTo>
                      <a:pt x="32" y="32"/>
                    </a:lnTo>
                    <a:lnTo>
                      <a:pt x="34" y="28"/>
                    </a:lnTo>
                    <a:lnTo>
                      <a:pt x="34" y="28"/>
                    </a:lnTo>
                    <a:lnTo>
                      <a:pt x="36" y="28"/>
                    </a:lnTo>
                    <a:lnTo>
                      <a:pt x="38" y="32"/>
                    </a:lnTo>
                    <a:lnTo>
                      <a:pt x="38" y="32"/>
                    </a:lnTo>
                    <a:lnTo>
                      <a:pt x="34" y="36"/>
                    </a:lnTo>
                    <a:lnTo>
                      <a:pt x="32" y="42"/>
                    </a:lnTo>
                    <a:lnTo>
                      <a:pt x="28" y="54"/>
                    </a:lnTo>
                    <a:lnTo>
                      <a:pt x="28" y="54"/>
                    </a:lnTo>
                    <a:lnTo>
                      <a:pt x="26" y="50"/>
                    </a:lnTo>
                    <a:lnTo>
                      <a:pt x="28" y="46"/>
                    </a:lnTo>
                    <a:lnTo>
                      <a:pt x="28" y="40"/>
                    </a:lnTo>
                    <a:lnTo>
                      <a:pt x="26" y="36"/>
                    </a:lnTo>
                    <a:lnTo>
                      <a:pt x="26" y="36"/>
                    </a:lnTo>
                    <a:lnTo>
                      <a:pt x="26" y="36"/>
                    </a:lnTo>
                    <a:lnTo>
                      <a:pt x="24" y="38"/>
                    </a:lnTo>
                    <a:lnTo>
                      <a:pt x="22" y="44"/>
                    </a:lnTo>
                    <a:lnTo>
                      <a:pt x="22" y="44"/>
                    </a:lnTo>
                    <a:lnTo>
                      <a:pt x="22" y="48"/>
                    </a:lnTo>
                    <a:lnTo>
                      <a:pt x="22" y="50"/>
                    </a:lnTo>
                    <a:lnTo>
                      <a:pt x="24" y="58"/>
                    </a:lnTo>
                    <a:lnTo>
                      <a:pt x="24" y="58"/>
                    </a:lnTo>
                    <a:lnTo>
                      <a:pt x="16" y="54"/>
                    </a:lnTo>
                    <a:lnTo>
                      <a:pt x="16" y="54"/>
                    </a:lnTo>
                    <a:lnTo>
                      <a:pt x="16" y="54"/>
                    </a:lnTo>
                    <a:lnTo>
                      <a:pt x="16" y="54"/>
                    </a:lnTo>
                    <a:lnTo>
                      <a:pt x="12" y="54"/>
                    </a:lnTo>
                    <a:lnTo>
                      <a:pt x="12" y="48"/>
                    </a:lnTo>
                    <a:lnTo>
                      <a:pt x="12" y="48"/>
                    </a:lnTo>
                    <a:lnTo>
                      <a:pt x="12" y="46"/>
                    </a:lnTo>
                    <a:lnTo>
                      <a:pt x="12" y="46"/>
                    </a:lnTo>
                    <a:lnTo>
                      <a:pt x="12" y="44"/>
                    </a:lnTo>
                    <a:lnTo>
                      <a:pt x="12" y="42"/>
                    </a:lnTo>
                    <a:lnTo>
                      <a:pt x="12" y="42"/>
                    </a:lnTo>
                    <a:lnTo>
                      <a:pt x="6" y="40"/>
                    </a:lnTo>
                    <a:lnTo>
                      <a:pt x="4" y="38"/>
                    </a:lnTo>
                    <a:lnTo>
                      <a:pt x="4" y="32"/>
                    </a:ln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2" name="Freeform 2826">
                <a:extLst>
                  <a:ext uri="{FF2B5EF4-FFF2-40B4-BE49-F238E27FC236}">
                    <a16:creationId xmlns:a16="http://schemas.microsoft.com/office/drawing/2014/main" id="{BA5AF579-E96E-A95F-9286-5CFF8D183A9E}"/>
                  </a:ext>
                </a:extLst>
              </p:cNvPr>
              <p:cNvSpPr>
                <a:spLocks/>
              </p:cNvSpPr>
              <p:nvPr/>
            </p:nvSpPr>
            <p:spPr bwMode="auto">
              <a:xfrm>
                <a:off x="5920" y="2127"/>
                <a:ext cx="20" cy="36"/>
              </a:xfrm>
              <a:custGeom>
                <a:avLst/>
                <a:gdLst>
                  <a:gd name="T0" fmla="*/ 6 w 20"/>
                  <a:gd name="T1" fmla="*/ 6 h 36"/>
                  <a:gd name="T2" fmla="*/ 6 w 20"/>
                  <a:gd name="T3" fmla="*/ 6 h 36"/>
                  <a:gd name="T4" fmla="*/ 10 w 20"/>
                  <a:gd name="T5" fmla="*/ 2 h 36"/>
                  <a:gd name="T6" fmla="*/ 10 w 20"/>
                  <a:gd name="T7" fmla="*/ 2 h 36"/>
                  <a:gd name="T8" fmla="*/ 12 w 20"/>
                  <a:gd name="T9" fmla="*/ 0 h 36"/>
                  <a:gd name="T10" fmla="*/ 14 w 20"/>
                  <a:gd name="T11" fmla="*/ 0 h 36"/>
                  <a:gd name="T12" fmla="*/ 14 w 20"/>
                  <a:gd name="T13" fmla="*/ 0 h 36"/>
                  <a:gd name="T14" fmla="*/ 16 w 20"/>
                  <a:gd name="T15" fmla="*/ 6 h 36"/>
                  <a:gd name="T16" fmla="*/ 18 w 20"/>
                  <a:gd name="T17" fmla="*/ 12 h 36"/>
                  <a:gd name="T18" fmla="*/ 18 w 20"/>
                  <a:gd name="T19" fmla="*/ 12 h 36"/>
                  <a:gd name="T20" fmla="*/ 18 w 20"/>
                  <a:gd name="T21" fmla="*/ 14 h 36"/>
                  <a:gd name="T22" fmla="*/ 18 w 20"/>
                  <a:gd name="T23" fmla="*/ 14 h 36"/>
                  <a:gd name="T24" fmla="*/ 20 w 20"/>
                  <a:gd name="T25" fmla="*/ 18 h 36"/>
                  <a:gd name="T26" fmla="*/ 20 w 20"/>
                  <a:gd name="T27" fmla="*/ 18 h 36"/>
                  <a:gd name="T28" fmla="*/ 20 w 20"/>
                  <a:gd name="T29" fmla="*/ 24 h 36"/>
                  <a:gd name="T30" fmla="*/ 18 w 20"/>
                  <a:gd name="T31" fmla="*/ 28 h 36"/>
                  <a:gd name="T32" fmla="*/ 18 w 20"/>
                  <a:gd name="T33" fmla="*/ 30 h 36"/>
                  <a:gd name="T34" fmla="*/ 14 w 20"/>
                  <a:gd name="T35" fmla="*/ 32 h 36"/>
                  <a:gd name="T36" fmla="*/ 14 w 20"/>
                  <a:gd name="T37" fmla="*/ 32 h 36"/>
                  <a:gd name="T38" fmla="*/ 12 w 20"/>
                  <a:gd name="T39" fmla="*/ 32 h 36"/>
                  <a:gd name="T40" fmla="*/ 10 w 20"/>
                  <a:gd name="T41" fmla="*/ 32 h 36"/>
                  <a:gd name="T42" fmla="*/ 8 w 20"/>
                  <a:gd name="T43" fmla="*/ 36 h 36"/>
                  <a:gd name="T44" fmla="*/ 8 w 20"/>
                  <a:gd name="T45" fmla="*/ 36 h 36"/>
                  <a:gd name="T46" fmla="*/ 6 w 20"/>
                  <a:gd name="T47" fmla="*/ 32 h 36"/>
                  <a:gd name="T48" fmla="*/ 4 w 20"/>
                  <a:gd name="T49" fmla="*/ 28 h 36"/>
                  <a:gd name="T50" fmla="*/ 0 w 20"/>
                  <a:gd name="T51" fmla="*/ 18 h 36"/>
                  <a:gd name="T52" fmla="*/ 0 w 20"/>
                  <a:gd name="T53" fmla="*/ 18 h 36"/>
                  <a:gd name="T54" fmla="*/ 4 w 20"/>
                  <a:gd name="T55" fmla="*/ 18 h 36"/>
                  <a:gd name="T56" fmla="*/ 6 w 20"/>
                  <a:gd name="T57" fmla="*/ 16 h 36"/>
                  <a:gd name="T58" fmla="*/ 6 w 20"/>
                  <a:gd name="T59" fmla="*/ 12 h 36"/>
                  <a:gd name="T60" fmla="*/ 6 w 20"/>
                  <a:gd name="T61" fmla="*/ 6 h 36"/>
                  <a:gd name="T62" fmla="*/ 6 w 20"/>
                  <a:gd name="T6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36">
                    <a:moveTo>
                      <a:pt x="6" y="6"/>
                    </a:moveTo>
                    <a:lnTo>
                      <a:pt x="6" y="6"/>
                    </a:lnTo>
                    <a:lnTo>
                      <a:pt x="10" y="2"/>
                    </a:lnTo>
                    <a:lnTo>
                      <a:pt x="10" y="2"/>
                    </a:lnTo>
                    <a:lnTo>
                      <a:pt x="12" y="0"/>
                    </a:lnTo>
                    <a:lnTo>
                      <a:pt x="14" y="0"/>
                    </a:lnTo>
                    <a:lnTo>
                      <a:pt x="14" y="0"/>
                    </a:lnTo>
                    <a:lnTo>
                      <a:pt x="16" y="6"/>
                    </a:lnTo>
                    <a:lnTo>
                      <a:pt x="18" y="12"/>
                    </a:lnTo>
                    <a:lnTo>
                      <a:pt x="18" y="12"/>
                    </a:lnTo>
                    <a:lnTo>
                      <a:pt x="18" y="14"/>
                    </a:lnTo>
                    <a:lnTo>
                      <a:pt x="18" y="14"/>
                    </a:lnTo>
                    <a:lnTo>
                      <a:pt x="20" y="18"/>
                    </a:lnTo>
                    <a:lnTo>
                      <a:pt x="20" y="18"/>
                    </a:lnTo>
                    <a:lnTo>
                      <a:pt x="20" y="24"/>
                    </a:lnTo>
                    <a:lnTo>
                      <a:pt x="18" y="28"/>
                    </a:lnTo>
                    <a:lnTo>
                      <a:pt x="18" y="30"/>
                    </a:lnTo>
                    <a:lnTo>
                      <a:pt x="14" y="32"/>
                    </a:lnTo>
                    <a:lnTo>
                      <a:pt x="14" y="32"/>
                    </a:lnTo>
                    <a:lnTo>
                      <a:pt x="12" y="32"/>
                    </a:lnTo>
                    <a:lnTo>
                      <a:pt x="10" y="32"/>
                    </a:lnTo>
                    <a:lnTo>
                      <a:pt x="8" y="36"/>
                    </a:lnTo>
                    <a:lnTo>
                      <a:pt x="8" y="36"/>
                    </a:lnTo>
                    <a:lnTo>
                      <a:pt x="6" y="32"/>
                    </a:lnTo>
                    <a:lnTo>
                      <a:pt x="4" y="28"/>
                    </a:lnTo>
                    <a:lnTo>
                      <a:pt x="0" y="18"/>
                    </a:lnTo>
                    <a:lnTo>
                      <a:pt x="0" y="18"/>
                    </a:lnTo>
                    <a:lnTo>
                      <a:pt x="4" y="18"/>
                    </a:lnTo>
                    <a:lnTo>
                      <a:pt x="6" y="16"/>
                    </a:lnTo>
                    <a:lnTo>
                      <a:pt x="6" y="1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3" name="Freeform 2827">
                <a:extLst>
                  <a:ext uri="{FF2B5EF4-FFF2-40B4-BE49-F238E27FC236}">
                    <a16:creationId xmlns:a16="http://schemas.microsoft.com/office/drawing/2014/main" id="{E580D009-514E-1E35-C8EB-D1CFE6F7B17C}"/>
                  </a:ext>
                </a:extLst>
              </p:cNvPr>
              <p:cNvSpPr>
                <a:spLocks/>
              </p:cNvSpPr>
              <p:nvPr/>
            </p:nvSpPr>
            <p:spPr bwMode="auto">
              <a:xfrm>
                <a:off x="5928" y="2145"/>
                <a:ext cx="14" cy="22"/>
              </a:xfrm>
              <a:custGeom>
                <a:avLst/>
                <a:gdLst>
                  <a:gd name="T0" fmla="*/ 0 w 14"/>
                  <a:gd name="T1" fmla="*/ 18 h 22"/>
                  <a:gd name="T2" fmla="*/ 0 w 14"/>
                  <a:gd name="T3" fmla="*/ 18 h 22"/>
                  <a:gd name="T4" fmla="*/ 0 w 14"/>
                  <a:gd name="T5" fmla="*/ 8 h 22"/>
                  <a:gd name="T6" fmla="*/ 2 w 14"/>
                  <a:gd name="T7" fmla="*/ 8 h 22"/>
                  <a:gd name="T8" fmla="*/ 4 w 14"/>
                  <a:gd name="T9" fmla="*/ 8 h 22"/>
                  <a:gd name="T10" fmla="*/ 4 w 14"/>
                  <a:gd name="T11" fmla="*/ 8 h 22"/>
                  <a:gd name="T12" fmla="*/ 8 w 14"/>
                  <a:gd name="T13" fmla="*/ 10 h 22"/>
                  <a:gd name="T14" fmla="*/ 10 w 14"/>
                  <a:gd name="T15" fmla="*/ 10 h 22"/>
                  <a:gd name="T16" fmla="*/ 10 w 14"/>
                  <a:gd name="T17" fmla="*/ 6 h 22"/>
                  <a:gd name="T18" fmla="*/ 12 w 14"/>
                  <a:gd name="T19" fmla="*/ 0 h 22"/>
                  <a:gd name="T20" fmla="*/ 12 w 14"/>
                  <a:gd name="T21" fmla="*/ 0 h 22"/>
                  <a:gd name="T22" fmla="*/ 14 w 14"/>
                  <a:gd name="T23" fmla="*/ 0 h 22"/>
                  <a:gd name="T24" fmla="*/ 14 w 14"/>
                  <a:gd name="T25" fmla="*/ 0 h 22"/>
                  <a:gd name="T26" fmla="*/ 12 w 14"/>
                  <a:gd name="T27" fmla="*/ 8 h 22"/>
                  <a:gd name="T28" fmla="*/ 12 w 14"/>
                  <a:gd name="T29" fmla="*/ 14 h 22"/>
                  <a:gd name="T30" fmla="*/ 14 w 14"/>
                  <a:gd name="T31" fmla="*/ 18 h 22"/>
                  <a:gd name="T32" fmla="*/ 14 w 14"/>
                  <a:gd name="T33" fmla="*/ 18 h 22"/>
                  <a:gd name="T34" fmla="*/ 10 w 14"/>
                  <a:gd name="T35" fmla="*/ 22 h 22"/>
                  <a:gd name="T36" fmla="*/ 8 w 14"/>
                  <a:gd name="T37" fmla="*/ 22 h 22"/>
                  <a:gd name="T38" fmla="*/ 0 w 14"/>
                  <a:gd name="T39" fmla="*/ 18 h 22"/>
                  <a:gd name="T40" fmla="*/ 0 w 14"/>
                  <a:gd name="T4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2">
                    <a:moveTo>
                      <a:pt x="0" y="18"/>
                    </a:moveTo>
                    <a:lnTo>
                      <a:pt x="0" y="18"/>
                    </a:lnTo>
                    <a:lnTo>
                      <a:pt x="0" y="8"/>
                    </a:lnTo>
                    <a:lnTo>
                      <a:pt x="2" y="8"/>
                    </a:lnTo>
                    <a:lnTo>
                      <a:pt x="4" y="8"/>
                    </a:lnTo>
                    <a:lnTo>
                      <a:pt x="4" y="8"/>
                    </a:lnTo>
                    <a:lnTo>
                      <a:pt x="8" y="10"/>
                    </a:lnTo>
                    <a:lnTo>
                      <a:pt x="10" y="10"/>
                    </a:lnTo>
                    <a:lnTo>
                      <a:pt x="10" y="6"/>
                    </a:lnTo>
                    <a:lnTo>
                      <a:pt x="12" y="0"/>
                    </a:lnTo>
                    <a:lnTo>
                      <a:pt x="12" y="0"/>
                    </a:lnTo>
                    <a:lnTo>
                      <a:pt x="14" y="0"/>
                    </a:lnTo>
                    <a:lnTo>
                      <a:pt x="14" y="0"/>
                    </a:lnTo>
                    <a:lnTo>
                      <a:pt x="12" y="8"/>
                    </a:lnTo>
                    <a:lnTo>
                      <a:pt x="12" y="14"/>
                    </a:lnTo>
                    <a:lnTo>
                      <a:pt x="14" y="18"/>
                    </a:lnTo>
                    <a:lnTo>
                      <a:pt x="14" y="18"/>
                    </a:lnTo>
                    <a:lnTo>
                      <a:pt x="10" y="22"/>
                    </a:lnTo>
                    <a:lnTo>
                      <a:pt x="8" y="22"/>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4" name="Freeform 2828">
                <a:extLst>
                  <a:ext uri="{FF2B5EF4-FFF2-40B4-BE49-F238E27FC236}">
                    <a16:creationId xmlns:a16="http://schemas.microsoft.com/office/drawing/2014/main" id="{18B8DA74-EE15-ED3E-1C4A-6811B908F869}"/>
                  </a:ext>
                </a:extLst>
              </p:cNvPr>
              <p:cNvSpPr>
                <a:spLocks/>
              </p:cNvSpPr>
              <p:nvPr/>
            </p:nvSpPr>
            <p:spPr bwMode="auto">
              <a:xfrm>
                <a:off x="5946" y="2149"/>
                <a:ext cx="6" cy="14"/>
              </a:xfrm>
              <a:custGeom>
                <a:avLst/>
                <a:gdLst>
                  <a:gd name="T0" fmla="*/ 0 w 6"/>
                  <a:gd name="T1" fmla="*/ 14 h 14"/>
                  <a:gd name="T2" fmla="*/ 0 w 6"/>
                  <a:gd name="T3" fmla="*/ 14 h 14"/>
                  <a:gd name="T4" fmla="*/ 0 w 6"/>
                  <a:gd name="T5" fmla="*/ 6 h 14"/>
                  <a:gd name="T6" fmla="*/ 0 w 6"/>
                  <a:gd name="T7" fmla="*/ 2 h 14"/>
                  <a:gd name="T8" fmla="*/ 2 w 6"/>
                  <a:gd name="T9" fmla="*/ 0 h 14"/>
                  <a:gd name="T10" fmla="*/ 2 w 6"/>
                  <a:gd name="T11" fmla="*/ 0 h 14"/>
                  <a:gd name="T12" fmla="*/ 4 w 6"/>
                  <a:gd name="T13" fmla="*/ 2 h 14"/>
                  <a:gd name="T14" fmla="*/ 4 w 6"/>
                  <a:gd name="T15" fmla="*/ 4 h 14"/>
                  <a:gd name="T16" fmla="*/ 6 w 6"/>
                  <a:gd name="T17" fmla="*/ 10 h 14"/>
                  <a:gd name="T18" fmla="*/ 6 w 6"/>
                  <a:gd name="T19" fmla="*/ 10 h 14"/>
                  <a:gd name="T20" fmla="*/ 0 w 6"/>
                  <a:gd name="T21" fmla="*/ 14 h 14"/>
                  <a:gd name="T22" fmla="*/ 0 w 6"/>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0" y="14"/>
                    </a:moveTo>
                    <a:lnTo>
                      <a:pt x="0" y="14"/>
                    </a:lnTo>
                    <a:lnTo>
                      <a:pt x="0" y="6"/>
                    </a:lnTo>
                    <a:lnTo>
                      <a:pt x="0" y="2"/>
                    </a:lnTo>
                    <a:lnTo>
                      <a:pt x="2" y="0"/>
                    </a:lnTo>
                    <a:lnTo>
                      <a:pt x="2" y="0"/>
                    </a:lnTo>
                    <a:lnTo>
                      <a:pt x="4" y="2"/>
                    </a:lnTo>
                    <a:lnTo>
                      <a:pt x="4" y="4"/>
                    </a:lnTo>
                    <a:lnTo>
                      <a:pt x="6" y="10"/>
                    </a:lnTo>
                    <a:lnTo>
                      <a:pt x="6" y="1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5" name="Freeform 2829">
                <a:extLst>
                  <a:ext uri="{FF2B5EF4-FFF2-40B4-BE49-F238E27FC236}">
                    <a16:creationId xmlns:a16="http://schemas.microsoft.com/office/drawing/2014/main" id="{2AA799B2-AFF5-F188-6A1C-E22DFBB13A00}"/>
                  </a:ext>
                </a:extLst>
              </p:cNvPr>
              <p:cNvSpPr>
                <a:spLocks/>
              </p:cNvSpPr>
              <p:nvPr/>
            </p:nvSpPr>
            <p:spPr bwMode="auto">
              <a:xfrm>
                <a:off x="5828" y="2183"/>
                <a:ext cx="76" cy="108"/>
              </a:xfrm>
              <a:custGeom>
                <a:avLst/>
                <a:gdLst>
                  <a:gd name="T0" fmla="*/ 56 w 76"/>
                  <a:gd name="T1" fmla="*/ 2 h 108"/>
                  <a:gd name="T2" fmla="*/ 66 w 76"/>
                  <a:gd name="T3" fmla="*/ 24 h 108"/>
                  <a:gd name="T4" fmla="*/ 68 w 76"/>
                  <a:gd name="T5" fmla="*/ 26 h 108"/>
                  <a:gd name="T6" fmla="*/ 74 w 76"/>
                  <a:gd name="T7" fmla="*/ 48 h 108"/>
                  <a:gd name="T8" fmla="*/ 70 w 76"/>
                  <a:gd name="T9" fmla="*/ 72 h 108"/>
                  <a:gd name="T10" fmla="*/ 60 w 76"/>
                  <a:gd name="T11" fmla="*/ 82 h 108"/>
                  <a:gd name="T12" fmla="*/ 50 w 76"/>
                  <a:gd name="T13" fmla="*/ 82 h 108"/>
                  <a:gd name="T14" fmla="*/ 46 w 76"/>
                  <a:gd name="T15" fmla="*/ 84 h 108"/>
                  <a:gd name="T16" fmla="*/ 44 w 76"/>
                  <a:gd name="T17" fmla="*/ 86 h 108"/>
                  <a:gd name="T18" fmla="*/ 38 w 76"/>
                  <a:gd name="T19" fmla="*/ 92 h 108"/>
                  <a:gd name="T20" fmla="*/ 36 w 76"/>
                  <a:gd name="T21" fmla="*/ 80 h 108"/>
                  <a:gd name="T22" fmla="*/ 40 w 76"/>
                  <a:gd name="T23" fmla="*/ 64 h 108"/>
                  <a:gd name="T24" fmla="*/ 46 w 76"/>
                  <a:gd name="T25" fmla="*/ 56 h 108"/>
                  <a:gd name="T26" fmla="*/ 52 w 76"/>
                  <a:gd name="T27" fmla="*/ 54 h 108"/>
                  <a:gd name="T28" fmla="*/ 58 w 76"/>
                  <a:gd name="T29" fmla="*/ 52 h 108"/>
                  <a:gd name="T30" fmla="*/ 52 w 76"/>
                  <a:gd name="T31" fmla="*/ 54 h 108"/>
                  <a:gd name="T32" fmla="*/ 38 w 76"/>
                  <a:gd name="T33" fmla="*/ 66 h 108"/>
                  <a:gd name="T34" fmla="*/ 34 w 76"/>
                  <a:gd name="T35" fmla="*/ 66 h 108"/>
                  <a:gd name="T36" fmla="*/ 32 w 76"/>
                  <a:gd name="T37" fmla="*/ 58 h 108"/>
                  <a:gd name="T38" fmla="*/ 30 w 76"/>
                  <a:gd name="T39" fmla="*/ 50 h 108"/>
                  <a:gd name="T40" fmla="*/ 24 w 76"/>
                  <a:gd name="T41" fmla="*/ 52 h 108"/>
                  <a:gd name="T42" fmla="*/ 30 w 76"/>
                  <a:gd name="T43" fmla="*/ 58 h 108"/>
                  <a:gd name="T44" fmla="*/ 30 w 76"/>
                  <a:gd name="T45" fmla="*/ 72 h 108"/>
                  <a:gd name="T46" fmla="*/ 34 w 76"/>
                  <a:gd name="T47" fmla="*/ 90 h 108"/>
                  <a:gd name="T48" fmla="*/ 36 w 76"/>
                  <a:gd name="T49" fmla="*/ 104 h 108"/>
                  <a:gd name="T50" fmla="*/ 30 w 76"/>
                  <a:gd name="T51" fmla="*/ 106 h 108"/>
                  <a:gd name="T52" fmla="*/ 24 w 76"/>
                  <a:gd name="T53" fmla="*/ 104 h 108"/>
                  <a:gd name="T54" fmla="*/ 20 w 76"/>
                  <a:gd name="T55" fmla="*/ 94 h 108"/>
                  <a:gd name="T56" fmla="*/ 22 w 76"/>
                  <a:gd name="T57" fmla="*/ 76 h 108"/>
                  <a:gd name="T58" fmla="*/ 14 w 76"/>
                  <a:gd name="T59" fmla="*/ 70 h 108"/>
                  <a:gd name="T60" fmla="*/ 10 w 76"/>
                  <a:gd name="T61" fmla="*/ 68 h 108"/>
                  <a:gd name="T62" fmla="*/ 0 w 76"/>
                  <a:gd name="T63" fmla="*/ 64 h 108"/>
                  <a:gd name="T64" fmla="*/ 0 w 76"/>
                  <a:gd name="T65" fmla="*/ 52 h 108"/>
                  <a:gd name="T66" fmla="*/ 4 w 76"/>
                  <a:gd name="T67" fmla="*/ 50 h 108"/>
                  <a:gd name="T68" fmla="*/ 10 w 76"/>
                  <a:gd name="T69" fmla="*/ 50 h 108"/>
                  <a:gd name="T70" fmla="*/ 16 w 76"/>
                  <a:gd name="T71" fmla="*/ 42 h 108"/>
                  <a:gd name="T72" fmla="*/ 22 w 76"/>
                  <a:gd name="T73" fmla="*/ 24 h 108"/>
                  <a:gd name="T74" fmla="*/ 30 w 76"/>
                  <a:gd name="T75" fmla="*/ 8 h 108"/>
                  <a:gd name="T76" fmla="*/ 34 w 76"/>
                  <a:gd name="T77" fmla="*/ 8 h 108"/>
                  <a:gd name="T78" fmla="*/ 38 w 76"/>
                  <a:gd name="T79" fmla="*/ 20 h 108"/>
                  <a:gd name="T80" fmla="*/ 50 w 76"/>
                  <a:gd name="T81" fmla="*/ 32 h 108"/>
                  <a:gd name="T82" fmla="*/ 44 w 76"/>
                  <a:gd name="T83" fmla="*/ 22 h 108"/>
                  <a:gd name="T84" fmla="*/ 46 w 76"/>
                  <a:gd name="T85" fmla="*/ 8 h 108"/>
                  <a:gd name="T86" fmla="*/ 50 w 76"/>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108">
                    <a:moveTo>
                      <a:pt x="50" y="2"/>
                    </a:moveTo>
                    <a:lnTo>
                      <a:pt x="50" y="2"/>
                    </a:lnTo>
                    <a:lnTo>
                      <a:pt x="56" y="2"/>
                    </a:lnTo>
                    <a:lnTo>
                      <a:pt x="60" y="6"/>
                    </a:lnTo>
                    <a:lnTo>
                      <a:pt x="62" y="14"/>
                    </a:lnTo>
                    <a:lnTo>
                      <a:pt x="66" y="24"/>
                    </a:lnTo>
                    <a:lnTo>
                      <a:pt x="66" y="24"/>
                    </a:lnTo>
                    <a:lnTo>
                      <a:pt x="68" y="24"/>
                    </a:lnTo>
                    <a:lnTo>
                      <a:pt x="68" y="26"/>
                    </a:lnTo>
                    <a:lnTo>
                      <a:pt x="72" y="32"/>
                    </a:lnTo>
                    <a:lnTo>
                      <a:pt x="74" y="48"/>
                    </a:lnTo>
                    <a:lnTo>
                      <a:pt x="74" y="48"/>
                    </a:lnTo>
                    <a:lnTo>
                      <a:pt x="76" y="58"/>
                    </a:lnTo>
                    <a:lnTo>
                      <a:pt x="74" y="62"/>
                    </a:lnTo>
                    <a:lnTo>
                      <a:pt x="70" y="72"/>
                    </a:lnTo>
                    <a:lnTo>
                      <a:pt x="70" y="72"/>
                    </a:lnTo>
                    <a:lnTo>
                      <a:pt x="66" y="80"/>
                    </a:lnTo>
                    <a:lnTo>
                      <a:pt x="60" y="82"/>
                    </a:lnTo>
                    <a:lnTo>
                      <a:pt x="56" y="80"/>
                    </a:lnTo>
                    <a:lnTo>
                      <a:pt x="50" y="82"/>
                    </a:lnTo>
                    <a:lnTo>
                      <a:pt x="50" y="82"/>
                    </a:lnTo>
                    <a:lnTo>
                      <a:pt x="48" y="84"/>
                    </a:lnTo>
                    <a:lnTo>
                      <a:pt x="48" y="84"/>
                    </a:lnTo>
                    <a:lnTo>
                      <a:pt x="46" y="84"/>
                    </a:lnTo>
                    <a:lnTo>
                      <a:pt x="44" y="84"/>
                    </a:lnTo>
                    <a:lnTo>
                      <a:pt x="44" y="86"/>
                    </a:lnTo>
                    <a:lnTo>
                      <a:pt x="44" y="86"/>
                    </a:lnTo>
                    <a:lnTo>
                      <a:pt x="42" y="90"/>
                    </a:lnTo>
                    <a:lnTo>
                      <a:pt x="40" y="92"/>
                    </a:lnTo>
                    <a:lnTo>
                      <a:pt x="38" y="92"/>
                    </a:lnTo>
                    <a:lnTo>
                      <a:pt x="38" y="90"/>
                    </a:lnTo>
                    <a:lnTo>
                      <a:pt x="38" y="90"/>
                    </a:lnTo>
                    <a:lnTo>
                      <a:pt x="36" y="80"/>
                    </a:lnTo>
                    <a:lnTo>
                      <a:pt x="36" y="70"/>
                    </a:lnTo>
                    <a:lnTo>
                      <a:pt x="36" y="70"/>
                    </a:lnTo>
                    <a:lnTo>
                      <a:pt x="40" y="64"/>
                    </a:lnTo>
                    <a:lnTo>
                      <a:pt x="40" y="64"/>
                    </a:lnTo>
                    <a:lnTo>
                      <a:pt x="42" y="58"/>
                    </a:lnTo>
                    <a:lnTo>
                      <a:pt x="46" y="56"/>
                    </a:lnTo>
                    <a:lnTo>
                      <a:pt x="48" y="56"/>
                    </a:lnTo>
                    <a:lnTo>
                      <a:pt x="52" y="54"/>
                    </a:lnTo>
                    <a:lnTo>
                      <a:pt x="52" y="54"/>
                    </a:lnTo>
                    <a:lnTo>
                      <a:pt x="54" y="50"/>
                    </a:lnTo>
                    <a:lnTo>
                      <a:pt x="58" y="52"/>
                    </a:lnTo>
                    <a:lnTo>
                      <a:pt x="58" y="52"/>
                    </a:lnTo>
                    <a:lnTo>
                      <a:pt x="54" y="50"/>
                    </a:lnTo>
                    <a:lnTo>
                      <a:pt x="52" y="54"/>
                    </a:lnTo>
                    <a:lnTo>
                      <a:pt x="52" y="54"/>
                    </a:lnTo>
                    <a:lnTo>
                      <a:pt x="44" y="56"/>
                    </a:lnTo>
                    <a:lnTo>
                      <a:pt x="42" y="58"/>
                    </a:lnTo>
                    <a:lnTo>
                      <a:pt x="38" y="66"/>
                    </a:lnTo>
                    <a:lnTo>
                      <a:pt x="38" y="66"/>
                    </a:lnTo>
                    <a:lnTo>
                      <a:pt x="36" y="66"/>
                    </a:lnTo>
                    <a:lnTo>
                      <a:pt x="34" y="66"/>
                    </a:lnTo>
                    <a:lnTo>
                      <a:pt x="34" y="62"/>
                    </a:lnTo>
                    <a:lnTo>
                      <a:pt x="32" y="58"/>
                    </a:lnTo>
                    <a:lnTo>
                      <a:pt x="32" y="58"/>
                    </a:lnTo>
                    <a:lnTo>
                      <a:pt x="32" y="52"/>
                    </a:lnTo>
                    <a:lnTo>
                      <a:pt x="30" y="50"/>
                    </a:lnTo>
                    <a:lnTo>
                      <a:pt x="30" y="50"/>
                    </a:lnTo>
                    <a:lnTo>
                      <a:pt x="28" y="46"/>
                    </a:lnTo>
                    <a:lnTo>
                      <a:pt x="28" y="46"/>
                    </a:lnTo>
                    <a:lnTo>
                      <a:pt x="24" y="52"/>
                    </a:lnTo>
                    <a:lnTo>
                      <a:pt x="24" y="52"/>
                    </a:lnTo>
                    <a:lnTo>
                      <a:pt x="28" y="54"/>
                    </a:lnTo>
                    <a:lnTo>
                      <a:pt x="30" y="58"/>
                    </a:lnTo>
                    <a:lnTo>
                      <a:pt x="30" y="64"/>
                    </a:lnTo>
                    <a:lnTo>
                      <a:pt x="30" y="72"/>
                    </a:lnTo>
                    <a:lnTo>
                      <a:pt x="30" y="72"/>
                    </a:lnTo>
                    <a:lnTo>
                      <a:pt x="32" y="82"/>
                    </a:lnTo>
                    <a:lnTo>
                      <a:pt x="34" y="90"/>
                    </a:lnTo>
                    <a:lnTo>
                      <a:pt x="34" y="90"/>
                    </a:lnTo>
                    <a:lnTo>
                      <a:pt x="36" y="96"/>
                    </a:lnTo>
                    <a:lnTo>
                      <a:pt x="36" y="104"/>
                    </a:lnTo>
                    <a:lnTo>
                      <a:pt x="36" y="104"/>
                    </a:lnTo>
                    <a:lnTo>
                      <a:pt x="34" y="108"/>
                    </a:lnTo>
                    <a:lnTo>
                      <a:pt x="34" y="108"/>
                    </a:lnTo>
                    <a:lnTo>
                      <a:pt x="30" y="106"/>
                    </a:lnTo>
                    <a:lnTo>
                      <a:pt x="30" y="106"/>
                    </a:lnTo>
                    <a:lnTo>
                      <a:pt x="24" y="104"/>
                    </a:lnTo>
                    <a:lnTo>
                      <a:pt x="24" y="104"/>
                    </a:lnTo>
                    <a:lnTo>
                      <a:pt x="22" y="102"/>
                    </a:lnTo>
                    <a:lnTo>
                      <a:pt x="20" y="98"/>
                    </a:lnTo>
                    <a:lnTo>
                      <a:pt x="20" y="94"/>
                    </a:lnTo>
                    <a:lnTo>
                      <a:pt x="20" y="86"/>
                    </a:lnTo>
                    <a:lnTo>
                      <a:pt x="20" y="86"/>
                    </a:lnTo>
                    <a:lnTo>
                      <a:pt x="22" y="76"/>
                    </a:lnTo>
                    <a:lnTo>
                      <a:pt x="20" y="70"/>
                    </a:lnTo>
                    <a:lnTo>
                      <a:pt x="18" y="68"/>
                    </a:lnTo>
                    <a:lnTo>
                      <a:pt x="14" y="70"/>
                    </a:lnTo>
                    <a:lnTo>
                      <a:pt x="14" y="70"/>
                    </a:lnTo>
                    <a:lnTo>
                      <a:pt x="12" y="70"/>
                    </a:lnTo>
                    <a:lnTo>
                      <a:pt x="10" y="68"/>
                    </a:lnTo>
                    <a:lnTo>
                      <a:pt x="4" y="66"/>
                    </a:lnTo>
                    <a:lnTo>
                      <a:pt x="4" y="66"/>
                    </a:lnTo>
                    <a:lnTo>
                      <a:pt x="0" y="64"/>
                    </a:lnTo>
                    <a:lnTo>
                      <a:pt x="0" y="56"/>
                    </a:lnTo>
                    <a:lnTo>
                      <a:pt x="0" y="56"/>
                    </a:lnTo>
                    <a:lnTo>
                      <a:pt x="0" y="52"/>
                    </a:lnTo>
                    <a:lnTo>
                      <a:pt x="2" y="50"/>
                    </a:lnTo>
                    <a:lnTo>
                      <a:pt x="4" y="50"/>
                    </a:lnTo>
                    <a:lnTo>
                      <a:pt x="4" y="50"/>
                    </a:lnTo>
                    <a:lnTo>
                      <a:pt x="6" y="50"/>
                    </a:lnTo>
                    <a:lnTo>
                      <a:pt x="10" y="50"/>
                    </a:lnTo>
                    <a:lnTo>
                      <a:pt x="10" y="50"/>
                    </a:lnTo>
                    <a:lnTo>
                      <a:pt x="12" y="50"/>
                    </a:lnTo>
                    <a:lnTo>
                      <a:pt x="14" y="50"/>
                    </a:lnTo>
                    <a:lnTo>
                      <a:pt x="16" y="42"/>
                    </a:lnTo>
                    <a:lnTo>
                      <a:pt x="16" y="42"/>
                    </a:lnTo>
                    <a:lnTo>
                      <a:pt x="18" y="32"/>
                    </a:lnTo>
                    <a:lnTo>
                      <a:pt x="22" y="24"/>
                    </a:lnTo>
                    <a:lnTo>
                      <a:pt x="26" y="16"/>
                    </a:lnTo>
                    <a:lnTo>
                      <a:pt x="30" y="8"/>
                    </a:lnTo>
                    <a:lnTo>
                      <a:pt x="30" y="8"/>
                    </a:lnTo>
                    <a:lnTo>
                      <a:pt x="30" y="6"/>
                    </a:lnTo>
                    <a:lnTo>
                      <a:pt x="32" y="6"/>
                    </a:lnTo>
                    <a:lnTo>
                      <a:pt x="34" y="8"/>
                    </a:lnTo>
                    <a:lnTo>
                      <a:pt x="36" y="12"/>
                    </a:lnTo>
                    <a:lnTo>
                      <a:pt x="36" y="12"/>
                    </a:lnTo>
                    <a:lnTo>
                      <a:pt x="38" y="20"/>
                    </a:lnTo>
                    <a:lnTo>
                      <a:pt x="42" y="26"/>
                    </a:lnTo>
                    <a:lnTo>
                      <a:pt x="46" y="30"/>
                    </a:lnTo>
                    <a:lnTo>
                      <a:pt x="50" y="32"/>
                    </a:lnTo>
                    <a:lnTo>
                      <a:pt x="50" y="32"/>
                    </a:lnTo>
                    <a:lnTo>
                      <a:pt x="46" y="26"/>
                    </a:lnTo>
                    <a:lnTo>
                      <a:pt x="44" y="22"/>
                    </a:lnTo>
                    <a:lnTo>
                      <a:pt x="42" y="14"/>
                    </a:lnTo>
                    <a:lnTo>
                      <a:pt x="42" y="14"/>
                    </a:lnTo>
                    <a:lnTo>
                      <a:pt x="46" y="8"/>
                    </a:lnTo>
                    <a:lnTo>
                      <a:pt x="48" y="2"/>
                    </a:lnTo>
                    <a:lnTo>
                      <a:pt x="48" y="2"/>
                    </a:lnTo>
                    <a:lnTo>
                      <a:pt x="50" y="0"/>
                    </a:lnTo>
                    <a:lnTo>
                      <a:pt x="50" y="2"/>
                    </a:lnTo>
                    <a:lnTo>
                      <a:pt x="5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6" name="Freeform 2830">
                <a:extLst>
                  <a:ext uri="{FF2B5EF4-FFF2-40B4-BE49-F238E27FC236}">
                    <a16:creationId xmlns:a16="http://schemas.microsoft.com/office/drawing/2014/main" id="{1F148827-A35D-F082-7C4C-166F54EBBAA7}"/>
                  </a:ext>
                </a:extLst>
              </p:cNvPr>
              <p:cNvSpPr>
                <a:spLocks/>
              </p:cNvSpPr>
              <p:nvPr/>
            </p:nvSpPr>
            <p:spPr bwMode="auto">
              <a:xfrm>
                <a:off x="5854" y="2119"/>
                <a:ext cx="46" cy="66"/>
              </a:xfrm>
              <a:custGeom>
                <a:avLst/>
                <a:gdLst>
                  <a:gd name="T0" fmla="*/ 24 w 46"/>
                  <a:gd name="T1" fmla="*/ 66 h 66"/>
                  <a:gd name="T2" fmla="*/ 24 w 46"/>
                  <a:gd name="T3" fmla="*/ 66 h 66"/>
                  <a:gd name="T4" fmla="*/ 24 w 46"/>
                  <a:gd name="T5" fmla="*/ 66 h 66"/>
                  <a:gd name="T6" fmla="*/ 24 w 46"/>
                  <a:gd name="T7" fmla="*/ 66 h 66"/>
                  <a:gd name="T8" fmla="*/ 22 w 46"/>
                  <a:gd name="T9" fmla="*/ 66 h 66"/>
                  <a:gd name="T10" fmla="*/ 20 w 46"/>
                  <a:gd name="T11" fmla="*/ 62 h 66"/>
                  <a:gd name="T12" fmla="*/ 20 w 46"/>
                  <a:gd name="T13" fmla="*/ 62 h 66"/>
                  <a:gd name="T14" fmla="*/ 16 w 46"/>
                  <a:gd name="T15" fmla="*/ 48 h 66"/>
                  <a:gd name="T16" fmla="*/ 12 w 46"/>
                  <a:gd name="T17" fmla="*/ 44 h 66"/>
                  <a:gd name="T18" fmla="*/ 10 w 46"/>
                  <a:gd name="T19" fmla="*/ 40 h 66"/>
                  <a:gd name="T20" fmla="*/ 10 w 46"/>
                  <a:gd name="T21" fmla="*/ 40 h 66"/>
                  <a:gd name="T22" fmla="*/ 8 w 46"/>
                  <a:gd name="T23" fmla="*/ 40 h 66"/>
                  <a:gd name="T24" fmla="*/ 8 w 46"/>
                  <a:gd name="T25" fmla="*/ 40 h 66"/>
                  <a:gd name="T26" fmla="*/ 2 w 46"/>
                  <a:gd name="T27" fmla="*/ 40 h 66"/>
                  <a:gd name="T28" fmla="*/ 0 w 46"/>
                  <a:gd name="T29" fmla="*/ 38 h 66"/>
                  <a:gd name="T30" fmla="*/ 0 w 46"/>
                  <a:gd name="T31" fmla="*/ 32 h 66"/>
                  <a:gd name="T32" fmla="*/ 0 w 46"/>
                  <a:gd name="T33" fmla="*/ 32 h 66"/>
                  <a:gd name="T34" fmla="*/ 0 w 46"/>
                  <a:gd name="T35" fmla="*/ 28 h 66"/>
                  <a:gd name="T36" fmla="*/ 2 w 46"/>
                  <a:gd name="T37" fmla="*/ 26 h 66"/>
                  <a:gd name="T38" fmla="*/ 6 w 46"/>
                  <a:gd name="T39" fmla="*/ 24 h 66"/>
                  <a:gd name="T40" fmla="*/ 6 w 46"/>
                  <a:gd name="T41" fmla="*/ 24 h 66"/>
                  <a:gd name="T42" fmla="*/ 10 w 46"/>
                  <a:gd name="T43" fmla="*/ 22 h 66"/>
                  <a:gd name="T44" fmla="*/ 12 w 46"/>
                  <a:gd name="T45" fmla="*/ 22 h 66"/>
                  <a:gd name="T46" fmla="*/ 14 w 46"/>
                  <a:gd name="T47" fmla="*/ 20 h 66"/>
                  <a:gd name="T48" fmla="*/ 16 w 46"/>
                  <a:gd name="T49" fmla="*/ 14 h 66"/>
                  <a:gd name="T50" fmla="*/ 16 w 46"/>
                  <a:gd name="T51" fmla="*/ 14 h 66"/>
                  <a:gd name="T52" fmla="*/ 18 w 46"/>
                  <a:gd name="T53" fmla="*/ 8 h 66"/>
                  <a:gd name="T54" fmla="*/ 20 w 46"/>
                  <a:gd name="T55" fmla="*/ 2 h 66"/>
                  <a:gd name="T56" fmla="*/ 20 w 46"/>
                  <a:gd name="T57" fmla="*/ 2 h 66"/>
                  <a:gd name="T58" fmla="*/ 24 w 46"/>
                  <a:gd name="T59" fmla="*/ 0 h 66"/>
                  <a:gd name="T60" fmla="*/ 26 w 46"/>
                  <a:gd name="T61" fmla="*/ 4 h 66"/>
                  <a:gd name="T62" fmla="*/ 30 w 46"/>
                  <a:gd name="T63" fmla="*/ 14 h 66"/>
                  <a:gd name="T64" fmla="*/ 30 w 46"/>
                  <a:gd name="T65" fmla="*/ 14 h 66"/>
                  <a:gd name="T66" fmla="*/ 30 w 46"/>
                  <a:gd name="T67" fmla="*/ 18 h 66"/>
                  <a:gd name="T68" fmla="*/ 30 w 46"/>
                  <a:gd name="T69" fmla="*/ 18 h 66"/>
                  <a:gd name="T70" fmla="*/ 24 w 46"/>
                  <a:gd name="T71" fmla="*/ 16 h 66"/>
                  <a:gd name="T72" fmla="*/ 24 w 46"/>
                  <a:gd name="T73" fmla="*/ 16 h 66"/>
                  <a:gd name="T74" fmla="*/ 28 w 46"/>
                  <a:gd name="T75" fmla="*/ 28 h 66"/>
                  <a:gd name="T76" fmla="*/ 32 w 46"/>
                  <a:gd name="T77" fmla="*/ 36 h 66"/>
                  <a:gd name="T78" fmla="*/ 36 w 46"/>
                  <a:gd name="T79" fmla="*/ 40 h 66"/>
                  <a:gd name="T80" fmla="*/ 42 w 46"/>
                  <a:gd name="T81" fmla="*/ 44 h 66"/>
                  <a:gd name="T82" fmla="*/ 42 w 46"/>
                  <a:gd name="T83" fmla="*/ 44 h 66"/>
                  <a:gd name="T84" fmla="*/ 36 w 46"/>
                  <a:gd name="T85" fmla="*/ 50 h 66"/>
                  <a:gd name="T86" fmla="*/ 36 w 46"/>
                  <a:gd name="T87" fmla="*/ 50 h 66"/>
                  <a:gd name="T88" fmla="*/ 38 w 46"/>
                  <a:gd name="T89" fmla="*/ 54 h 66"/>
                  <a:gd name="T90" fmla="*/ 42 w 46"/>
                  <a:gd name="T91" fmla="*/ 56 h 66"/>
                  <a:gd name="T92" fmla="*/ 44 w 46"/>
                  <a:gd name="T93" fmla="*/ 56 h 66"/>
                  <a:gd name="T94" fmla="*/ 46 w 46"/>
                  <a:gd name="T95" fmla="*/ 62 h 66"/>
                  <a:gd name="T96" fmla="*/ 46 w 46"/>
                  <a:gd name="T97" fmla="*/ 62 h 66"/>
                  <a:gd name="T98" fmla="*/ 40 w 46"/>
                  <a:gd name="T99" fmla="*/ 62 h 66"/>
                  <a:gd name="T100" fmla="*/ 34 w 46"/>
                  <a:gd name="T101" fmla="*/ 60 h 66"/>
                  <a:gd name="T102" fmla="*/ 30 w 46"/>
                  <a:gd name="T103" fmla="*/ 60 h 66"/>
                  <a:gd name="T104" fmla="*/ 28 w 46"/>
                  <a:gd name="T105" fmla="*/ 62 h 66"/>
                  <a:gd name="T106" fmla="*/ 24 w 46"/>
                  <a:gd name="T107" fmla="*/ 66 h 66"/>
                  <a:gd name="T108" fmla="*/ 24 w 46"/>
                  <a:gd name="T10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66">
                    <a:moveTo>
                      <a:pt x="24" y="66"/>
                    </a:moveTo>
                    <a:lnTo>
                      <a:pt x="24" y="66"/>
                    </a:lnTo>
                    <a:lnTo>
                      <a:pt x="24" y="66"/>
                    </a:lnTo>
                    <a:lnTo>
                      <a:pt x="24" y="66"/>
                    </a:lnTo>
                    <a:lnTo>
                      <a:pt x="22" y="66"/>
                    </a:lnTo>
                    <a:lnTo>
                      <a:pt x="20" y="62"/>
                    </a:lnTo>
                    <a:lnTo>
                      <a:pt x="20" y="62"/>
                    </a:lnTo>
                    <a:lnTo>
                      <a:pt x="16" y="48"/>
                    </a:lnTo>
                    <a:lnTo>
                      <a:pt x="12" y="44"/>
                    </a:lnTo>
                    <a:lnTo>
                      <a:pt x="10" y="40"/>
                    </a:lnTo>
                    <a:lnTo>
                      <a:pt x="10" y="40"/>
                    </a:lnTo>
                    <a:lnTo>
                      <a:pt x="8" y="40"/>
                    </a:lnTo>
                    <a:lnTo>
                      <a:pt x="8" y="40"/>
                    </a:lnTo>
                    <a:lnTo>
                      <a:pt x="2" y="40"/>
                    </a:lnTo>
                    <a:lnTo>
                      <a:pt x="0" y="38"/>
                    </a:lnTo>
                    <a:lnTo>
                      <a:pt x="0" y="32"/>
                    </a:lnTo>
                    <a:lnTo>
                      <a:pt x="0" y="32"/>
                    </a:lnTo>
                    <a:lnTo>
                      <a:pt x="0" y="28"/>
                    </a:lnTo>
                    <a:lnTo>
                      <a:pt x="2" y="26"/>
                    </a:lnTo>
                    <a:lnTo>
                      <a:pt x="6" y="24"/>
                    </a:lnTo>
                    <a:lnTo>
                      <a:pt x="6" y="24"/>
                    </a:lnTo>
                    <a:lnTo>
                      <a:pt x="10" y="22"/>
                    </a:lnTo>
                    <a:lnTo>
                      <a:pt x="12" y="22"/>
                    </a:lnTo>
                    <a:lnTo>
                      <a:pt x="14" y="20"/>
                    </a:lnTo>
                    <a:lnTo>
                      <a:pt x="16" y="14"/>
                    </a:lnTo>
                    <a:lnTo>
                      <a:pt x="16" y="14"/>
                    </a:lnTo>
                    <a:lnTo>
                      <a:pt x="18" y="8"/>
                    </a:lnTo>
                    <a:lnTo>
                      <a:pt x="20" y="2"/>
                    </a:lnTo>
                    <a:lnTo>
                      <a:pt x="20" y="2"/>
                    </a:lnTo>
                    <a:lnTo>
                      <a:pt x="24" y="0"/>
                    </a:lnTo>
                    <a:lnTo>
                      <a:pt x="26" y="4"/>
                    </a:lnTo>
                    <a:lnTo>
                      <a:pt x="30" y="14"/>
                    </a:lnTo>
                    <a:lnTo>
                      <a:pt x="30" y="14"/>
                    </a:lnTo>
                    <a:lnTo>
                      <a:pt x="30" y="18"/>
                    </a:lnTo>
                    <a:lnTo>
                      <a:pt x="30" y="18"/>
                    </a:lnTo>
                    <a:lnTo>
                      <a:pt x="24" y="16"/>
                    </a:lnTo>
                    <a:lnTo>
                      <a:pt x="24" y="16"/>
                    </a:lnTo>
                    <a:lnTo>
                      <a:pt x="28" y="28"/>
                    </a:lnTo>
                    <a:lnTo>
                      <a:pt x="32" y="36"/>
                    </a:lnTo>
                    <a:lnTo>
                      <a:pt x="36" y="40"/>
                    </a:lnTo>
                    <a:lnTo>
                      <a:pt x="42" y="44"/>
                    </a:lnTo>
                    <a:lnTo>
                      <a:pt x="42" y="44"/>
                    </a:lnTo>
                    <a:lnTo>
                      <a:pt x="36" y="50"/>
                    </a:lnTo>
                    <a:lnTo>
                      <a:pt x="36" y="50"/>
                    </a:lnTo>
                    <a:lnTo>
                      <a:pt x="38" y="54"/>
                    </a:lnTo>
                    <a:lnTo>
                      <a:pt x="42" y="56"/>
                    </a:lnTo>
                    <a:lnTo>
                      <a:pt x="44" y="56"/>
                    </a:lnTo>
                    <a:lnTo>
                      <a:pt x="46" y="62"/>
                    </a:lnTo>
                    <a:lnTo>
                      <a:pt x="46" y="62"/>
                    </a:lnTo>
                    <a:lnTo>
                      <a:pt x="40" y="62"/>
                    </a:lnTo>
                    <a:lnTo>
                      <a:pt x="34" y="60"/>
                    </a:lnTo>
                    <a:lnTo>
                      <a:pt x="30" y="60"/>
                    </a:lnTo>
                    <a:lnTo>
                      <a:pt x="28" y="62"/>
                    </a:lnTo>
                    <a:lnTo>
                      <a:pt x="24" y="66"/>
                    </a:lnTo>
                    <a:lnTo>
                      <a:pt x="2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7" name="Freeform 2831">
                <a:extLst>
                  <a:ext uri="{FF2B5EF4-FFF2-40B4-BE49-F238E27FC236}">
                    <a16:creationId xmlns:a16="http://schemas.microsoft.com/office/drawing/2014/main" id="{7ED76CD4-8DE0-7E17-D11C-57032651FDC9}"/>
                  </a:ext>
                </a:extLst>
              </p:cNvPr>
              <p:cNvSpPr>
                <a:spLocks/>
              </p:cNvSpPr>
              <p:nvPr/>
            </p:nvSpPr>
            <p:spPr bwMode="auto">
              <a:xfrm>
                <a:off x="5894" y="2197"/>
                <a:ext cx="14" cy="42"/>
              </a:xfrm>
              <a:custGeom>
                <a:avLst/>
                <a:gdLst>
                  <a:gd name="T0" fmla="*/ 6 w 14"/>
                  <a:gd name="T1" fmla="*/ 36 h 42"/>
                  <a:gd name="T2" fmla="*/ 6 w 14"/>
                  <a:gd name="T3" fmla="*/ 36 h 42"/>
                  <a:gd name="T4" fmla="*/ 4 w 14"/>
                  <a:gd name="T5" fmla="*/ 22 h 42"/>
                  <a:gd name="T6" fmla="*/ 2 w 14"/>
                  <a:gd name="T7" fmla="*/ 14 h 42"/>
                  <a:gd name="T8" fmla="*/ 0 w 14"/>
                  <a:gd name="T9" fmla="*/ 10 h 42"/>
                  <a:gd name="T10" fmla="*/ 0 w 14"/>
                  <a:gd name="T11" fmla="*/ 10 h 42"/>
                  <a:gd name="T12" fmla="*/ 0 w 14"/>
                  <a:gd name="T13" fmla="*/ 2 h 42"/>
                  <a:gd name="T14" fmla="*/ 0 w 14"/>
                  <a:gd name="T15" fmla="*/ 0 h 42"/>
                  <a:gd name="T16" fmla="*/ 2 w 14"/>
                  <a:gd name="T17" fmla="*/ 4 h 42"/>
                  <a:gd name="T18" fmla="*/ 2 w 14"/>
                  <a:gd name="T19" fmla="*/ 4 h 42"/>
                  <a:gd name="T20" fmla="*/ 10 w 14"/>
                  <a:gd name="T21" fmla="*/ 18 h 42"/>
                  <a:gd name="T22" fmla="*/ 10 w 14"/>
                  <a:gd name="T23" fmla="*/ 18 h 42"/>
                  <a:gd name="T24" fmla="*/ 10 w 14"/>
                  <a:gd name="T25" fmla="*/ 20 h 42"/>
                  <a:gd name="T26" fmla="*/ 12 w 14"/>
                  <a:gd name="T27" fmla="*/ 22 h 42"/>
                  <a:gd name="T28" fmla="*/ 14 w 14"/>
                  <a:gd name="T29" fmla="*/ 24 h 42"/>
                  <a:gd name="T30" fmla="*/ 14 w 14"/>
                  <a:gd name="T31" fmla="*/ 30 h 42"/>
                  <a:gd name="T32" fmla="*/ 14 w 14"/>
                  <a:gd name="T33" fmla="*/ 30 h 42"/>
                  <a:gd name="T34" fmla="*/ 14 w 14"/>
                  <a:gd name="T35" fmla="*/ 38 h 42"/>
                  <a:gd name="T36" fmla="*/ 12 w 14"/>
                  <a:gd name="T37" fmla="*/ 42 h 42"/>
                  <a:gd name="T38" fmla="*/ 10 w 14"/>
                  <a:gd name="T39" fmla="*/ 42 h 42"/>
                  <a:gd name="T40" fmla="*/ 6 w 14"/>
                  <a:gd name="T41" fmla="*/ 36 h 42"/>
                  <a:gd name="T42" fmla="*/ 6 w 14"/>
                  <a:gd name="T43"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42">
                    <a:moveTo>
                      <a:pt x="6" y="36"/>
                    </a:moveTo>
                    <a:lnTo>
                      <a:pt x="6" y="36"/>
                    </a:lnTo>
                    <a:lnTo>
                      <a:pt x="4" y="22"/>
                    </a:lnTo>
                    <a:lnTo>
                      <a:pt x="2" y="14"/>
                    </a:lnTo>
                    <a:lnTo>
                      <a:pt x="0" y="10"/>
                    </a:lnTo>
                    <a:lnTo>
                      <a:pt x="0" y="10"/>
                    </a:lnTo>
                    <a:lnTo>
                      <a:pt x="0" y="2"/>
                    </a:lnTo>
                    <a:lnTo>
                      <a:pt x="0" y="0"/>
                    </a:lnTo>
                    <a:lnTo>
                      <a:pt x="2" y="4"/>
                    </a:lnTo>
                    <a:lnTo>
                      <a:pt x="2" y="4"/>
                    </a:lnTo>
                    <a:lnTo>
                      <a:pt x="10" y="18"/>
                    </a:lnTo>
                    <a:lnTo>
                      <a:pt x="10" y="18"/>
                    </a:lnTo>
                    <a:lnTo>
                      <a:pt x="10" y="20"/>
                    </a:lnTo>
                    <a:lnTo>
                      <a:pt x="12" y="22"/>
                    </a:lnTo>
                    <a:lnTo>
                      <a:pt x="14" y="24"/>
                    </a:lnTo>
                    <a:lnTo>
                      <a:pt x="14" y="30"/>
                    </a:lnTo>
                    <a:lnTo>
                      <a:pt x="14" y="30"/>
                    </a:lnTo>
                    <a:lnTo>
                      <a:pt x="14" y="38"/>
                    </a:lnTo>
                    <a:lnTo>
                      <a:pt x="12" y="42"/>
                    </a:lnTo>
                    <a:lnTo>
                      <a:pt x="10" y="42"/>
                    </a:lnTo>
                    <a:lnTo>
                      <a:pt x="6" y="36"/>
                    </a:lnTo>
                    <a:lnTo>
                      <a:pt x="6"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8" name="Freeform 2832">
                <a:extLst>
                  <a:ext uri="{FF2B5EF4-FFF2-40B4-BE49-F238E27FC236}">
                    <a16:creationId xmlns:a16="http://schemas.microsoft.com/office/drawing/2014/main" id="{D798EC4B-B62F-9AEE-93A8-460607E95F09}"/>
                  </a:ext>
                </a:extLst>
              </p:cNvPr>
              <p:cNvSpPr>
                <a:spLocks/>
              </p:cNvSpPr>
              <p:nvPr/>
            </p:nvSpPr>
            <p:spPr bwMode="auto">
              <a:xfrm>
                <a:off x="5904" y="2215"/>
                <a:ext cx="10" cy="14"/>
              </a:xfrm>
              <a:custGeom>
                <a:avLst/>
                <a:gdLst>
                  <a:gd name="T0" fmla="*/ 4 w 10"/>
                  <a:gd name="T1" fmla="*/ 10 h 14"/>
                  <a:gd name="T2" fmla="*/ 4 w 10"/>
                  <a:gd name="T3" fmla="*/ 10 h 14"/>
                  <a:gd name="T4" fmla="*/ 0 w 10"/>
                  <a:gd name="T5" fmla="*/ 6 h 14"/>
                  <a:gd name="T6" fmla="*/ 0 w 10"/>
                  <a:gd name="T7" fmla="*/ 0 h 14"/>
                  <a:gd name="T8" fmla="*/ 0 w 10"/>
                  <a:gd name="T9" fmla="*/ 0 h 14"/>
                  <a:gd name="T10" fmla="*/ 2 w 10"/>
                  <a:gd name="T11" fmla="*/ 0 h 14"/>
                  <a:gd name="T12" fmla="*/ 2 w 10"/>
                  <a:gd name="T13" fmla="*/ 0 h 14"/>
                  <a:gd name="T14" fmla="*/ 4 w 10"/>
                  <a:gd name="T15" fmla="*/ 2 h 14"/>
                  <a:gd name="T16" fmla="*/ 6 w 10"/>
                  <a:gd name="T17" fmla="*/ 4 h 14"/>
                  <a:gd name="T18" fmla="*/ 8 w 10"/>
                  <a:gd name="T19" fmla="*/ 6 h 14"/>
                  <a:gd name="T20" fmla="*/ 10 w 10"/>
                  <a:gd name="T21" fmla="*/ 10 h 14"/>
                  <a:gd name="T22" fmla="*/ 10 w 10"/>
                  <a:gd name="T23" fmla="*/ 10 h 14"/>
                  <a:gd name="T24" fmla="*/ 10 w 10"/>
                  <a:gd name="T25" fmla="*/ 14 h 14"/>
                  <a:gd name="T26" fmla="*/ 10 w 10"/>
                  <a:gd name="T27" fmla="*/ 14 h 14"/>
                  <a:gd name="T28" fmla="*/ 8 w 10"/>
                  <a:gd name="T29" fmla="*/ 14 h 14"/>
                  <a:gd name="T30" fmla="*/ 8 w 10"/>
                  <a:gd name="T31" fmla="*/ 14 h 14"/>
                  <a:gd name="T32" fmla="*/ 8 w 10"/>
                  <a:gd name="T33" fmla="*/ 14 h 14"/>
                  <a:gd name="T34" fmla="*/ 6 w 10"/>
                  <a:gd name="T35" fmla="*/ 14 h 14"/>
                  <a:gd name="T36" fmla="*/ 6 w 10"/>
                  <a:gd name="T37" fmla="*/ 14 h 14"/>
                  <a:gd name="T38" fmla="*/ 4 w 10"/>
                  <a:gd name="T39" fmla="*/ 10 h 14"/>
                  <a:gd name="T40" fmla="*/ 4 w 10"/>
                  <a:gd name="T4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4">
                    <a:moveTo>
                      <a:pt x="4" y="10"/>
                    </a:moveTo>
                    <a:lnTo>
                      <a:pt x="4" y="10"/>
                    </a:lnTo>
                    <a:lnTo>
                      <a:pt x="0" y="6"/>
                    </a:lnTo>
                    <a:lnTo>
                      <a:pt x="0" y="0"/>
                    </a:lnTo>
                    <a:lnTo>
                      <a:pt x="0" y="0"/>
                    </a:lnTo>
                    <a:lnTo>
                      <a:pt x="2" y="0"/>
                    </a:lnTo>
                    <a:lnTo>
                      <a:pt x="2" y="0"/>
                    </a:lnTo>
                    <a:lnTo>
                      <a:pt x="4" y="2"/>
                    </a:lnTo>
                    <a:lnTo>
                      <a:pt x="6" y="4"/>
                    </a:lnTo>
                    <a:lnTo>
                      <a:pt x="8" y="6"/>
                    </a:lnTo>
                    <a:lnTo>
                      <a:pt x="10" y="10"/>
                    </a:lnTo>
                    <a:lnTo>
                      <a:pt x="10" y="10"/>
                    </a:lnTo>
                    <a:lnTo>
                      <a:pt x="10" y="14"/>
                    </a:lnTo>
                    <a:lnTo>
                      <a:pt x="10" y="14"/>
                    </a:lnTo>
                    <a:lnTo>
                      <a:pt x="8" y="14"/>
                    </a:lnTo>
                    <a:lnTo>
                      <a:pt x="8" y="14"/>
                    </a:lnTo>
                    <a:lnTo>
                      <a:pt x="8" y="14"/>
                    </a:lnTo>
                    <a:lnTo>
                      <a:pt x="6" y="14"/>
                    </a:lnTo>
                    <a:lnTo>
                      <a:pt x="6" y="1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9" name="Freeform 2833">
                <a:extLst>
                  <a:ext uri="{FF2B5EF4-FFF2-40B4-BE49-F238E27FC236}">
                    <a16:creationId xmlns:a16="http://schemas.microsoft.com/office/drawing/2014/main" id="{E028E4CC-02C4-4A3B-C9CC-2A8816328058}"/>
                  </a:ext>
                </a:extLst>
              </p:cNvPr>
              <p:cNvSpPr>
                <a:spLocks/>
              </p:cNvSpPr>
              <p:nvPr/>
            </p:nvSpPr>
            <p:spPr bwMode="auto">
              <a:xfrm>
                <a:off x="5876" y="2225"/>
                <a:ext cx="40" cy="62"/>
              </a:xfrm>
              <a:custGeom>
                <a:avLst/>
                <a:gdLst>
                  <a:gd name="T0" fmla="*/ 32 w 40"/>
                  <a:gd name="T1" fmla="*/ 0 h 62"/>
                  <a:gd name="T2" fmla="*/ 32 w 40"/>
                  <a:gd name="T3" fmla="*/ 0 h 62"/>
                  <a:gd name="T4" fmla="*/ 36 w 40"/>
                  <a:gd name="T5" fmla="*/ 4 h 62"/>
                  <a:gd name="T6" fmla="*/ 36 w 40"/>
                  <a:gd name="T7" fmla="*/ 4 h 62"/>
                  <a:gd name="T8" fmla="*/ 38 w 40"/>
                  <a:gd name="T9" fmla="*/ 14 h 62"/>
                  <a:gd name="T10" fmla="*/ 38 w 40"/>
                  <a:gd name="T11" fmla="*/ 14 h 62"/>
                  <a:gd name="T12" fmla="*/ 40 w 40"/>
                  <a:gd name="T13" fmla="*/ 20 h 62"/>
                  <a:gd name="T14" fmla="*/ 38 w 40"/>
                  <a:gd name="T15" fmla="*/ 24 h 62"/>
                  <a:gd name="T16" fmla="*/ 38 w 40"/>
                  <a:gd name="T17" fmla="*/ 24 h 62"/>
                  <a:gd name="T18" fmla="*/ 36 w 40"/>
                  <a:gd name="T19" fmla="*/ 30 h 62"/>
                  <a:gd name="T20" fmla="*/ 34 w 40"/>
                  <a:gd name="T21" fmla="*/ 36 h 62"/>
                  <a:gd name="T22" fmla="*/ 30 w 40"/>
                  <a:gd name="T23" fmla="*/ 50 h 62"/>
                  <a:gd name="T24" fmla="*/ 30 w 40"/>
                  <a:gd name="T25" fmla="*/ 50 h 62"/>
                  <a:gd name="T26" fmla="*/ 24 w 40"/>
                  <a:gd name="T27" fmla="*/ 52 h 62"/>
                  <a:gd name="T28" fmla="*/ 22 w 40"/>
                  <a:gd name="T29" fmla="*/ 54 h 62"/>
                  <a:gd name="T30" fmla="*/ 18 w 40"/>
                  <a:gd name="T31" fmla="*/ 56 h 62"/>
                  <a:gd name="T32" fmla="*/ 18 w 40"/>
                  <a:gd name="T33" fmla="*/ 56 h 62"/>
                  <a:gd name="T34" fmla="*/ 14 w 40"/>
                  <a:gd name="T35" fmla="*/ 62 h 62"/>
                  <a:gd name="T36" fmla="*/ 12 w 40"/>
                  <a:gd name="T37" fmla="*/ 62 h 62"/>
                  <a:gd name="T38" fmla="*/ 10 w 40"/>
                  <a:gd name="T39" fmla="*/ 60 h 62"/>
                  <a:gd name="T40" fmla="*/ 4 w 40"/>
                  <a:gd name="T41" fmla="*/ 54 h 62"/>
                  <a:gd name="T42" fmla="*/ 0 w 40"/>
                  <a:gd name="T43" fmla="*/ 40 h 62"/>
                  <a:gd name="T44" fmla="*/ 0 w 40"/>
                  <a:gd name="T45" fmla="*/ 40 h 62"/>
                  <a:gd name="T46" fmla="*/ 4 w 40"/>
                  <a:gd name="T47" fmla="*/ 34 h 62"/>
                  <a:gd name="T48" fmla="*/ 6 w 40"/>
                  <a:gd name="T49" fmla="*/ 32 h 62"/>
                  <a:gd name="T50" fmla="*/ 8 w 40"/>
                  <a:gd name="T51" fmla="*/ 32 h 62"/>
                  <a:gd name="T52" fmla="*/ 12 w 40"/>
                  <a:gd name="T53" fmla="*/ 36 h 62"/>
                  <a:gd name="T54" fmla="*/ 16 w 40"/>
                  <a:gd name="T55" fmla="*/ 40 h 62"/>
                  <a:gd name="T56" fmla="*/ 16 w 40"/>
                  <a:gd name="T57" fmla="*/ 40 h 62"/>
                  <a:gd name="T58" fmla="*/ 16 w 40"/>
                  <a:gd name="T59" fmla="*/ 26 h 62"/>
                  <a:gd name="T60" fmla="*/ 18 w 40"/>
                  <a:gd name="T61" fmla="*/ 24 h 62"/>
                  <a:gd name="T62" fmla="*/ 20 w 40"/>
                  <a:gd name="T63" fmla="*/ 22 h 62"/>
                  <a:gd name="T64" fmla="*/ 22 w 40"/>
                  <a:gd name="T65" fmla="*/ 22 h 62"/>
                  <a:gd name="T66" fmla="*/ 26 w 40"/>
                  <a:gd name="T67" fmla="*/ 24 h 62"/>
                  <a:gd name="T68" fmla="*/ 26 w 40"/>
                  <a:gd name="T69" fmla="*/ 24 h 62"/>
                  <a:gd name="T70" fmla="*/ 26 w 40"/>
                  <a:gd name="T71" fmla="*/ 20 h 62"/>
                  <a:gd name="T72" fmla="*/ 26 w 40"/>
                  <a:gd name="T73" fmla="*/ 16 h 62"/>
                  <a:gd name="T74" fmla="*/ 24 w 40"/>
                  <a:gd name="T75" fmla="*/ 8 h 62"/>
                  <a:gd name="T76" fmla="*/ 24 w 40"/>
                  <a:gd name="T77" fmla="*/ 8 h 62"/>
                  <a:gd name="T78" fmla="*/ 28 w 40"/>
                  <a:gd name="T79" fmla="*/ 10 h 62"/>
                  <a:gd name="T80" fmla="*/ 30 w 40"/>
                  <a:gd name="T81" fmla="*/ 10 h 62"/>
                  <a:gd name="T82" fmla="*/ 30 w 40"/>
                  <a:gd name="T83" fmla="*/ 8 h 62"/>
                  <a:gd name="T84" fmla="*/ 32 w 40"/>
                  <a:gd name="T85" fmla="*/ 0 h 62"/>
                  <a:gd name="T86" fmla="*/ 32 w 40"/>
                  <a:gd name="T8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62">
                    <a:moveTo>
                      <a:pt x="32" y="0"/>
                    </a:moveTo>
                    <a:lnTo>
                      <a:pt x="32" y="0"/>
                    </a:lnTo>
                    <a:lnTo>
                      <a:pt x="36" y="4"/>
                    </a:lnTo>
                    <a:lnTo>
                      <a:pt x="36" y="4"/>
                    </a:lnTo>
                    <a:lnTo>
                      <a:pt x="38" y="14"/>
                    </a:lnTo>
                    <a:lnTo>
                      <a:pt x="38" y="14"/>
                    </a:lnTo>
                    <a:lnTo>
                      <a:pt x="40" y="20"/>
                    </a:lnTo>
                    <a:lnTo>
                      <a:pt x="38" y="24"/>
                    </a:lnTo>
                    <a:lnTo>
                      <a:pt x="38" y="24"/>
                    </a:lnTo>
                    <a:lnTo>
                      <a:pt x="36" y="30"/>
                    </a:lnTo>
                    <a:lnTo>
                      <a:pt x="34" y="36"/>
                    </a:lnTo>
                    <a:lnTo>
                      <a:pt x="30" y="50"/>
                    </a:lnTo>
                    <a:lnTo>
                      <a:pt x="30" y="50"/>
                    </a:lnTo>
                    <a:lnTo>
                      <a:pt x="24" y="52"/>
                    </a:lnTo>
                    <a:lnTo>
                      <a:pt x="22" y="54"/>
                    </a:lnTo>
                    <a:lnTo>
                      <a:pt x="18" y="56"/>
                    </a:lnTo>
                    <a:lnTo>
                      <a:pt x="18" y="56"/>
                    </a:lnTo>
                    <a:lnTo>
                      <a:pt x="14" y="62"/>
                    </a:lnTo>
                    <a:lnTo>
                      <a:pt x="12" y="62"/>
                    </a:lnTo>
                    <a:lnTo>
                      <a:pt x="10" y="60"/>
                    </a:lnTo>
                    <a:lnTo>
                      <a:pt x="4" y="54"/>
                    </a:lnTo>
                    <a:lnTo>
                      <a:pt x="0" y="40"/>
                    </a:lnTo>
                    <a:lnTo>
                      <a:pt x="0" y="40"/>
                    </a:lnTo>
                    <a:lnTo>
                      <a:pt x="4" y="34"/>
                    </a:lnTo>
                    <a:lnTo>
                      <a:pt x="6" y="32"/>
                    </a:lnTo>
                    <a:lnTo>
                      <a:pt x="8" y="32"/>
                    </a:lnTo>
                    <a:lnTo>
                      <a:pt x="12" y="36"/>
                    </a:lnTo>
                    <a:lnTo>
                      <a:pt x="16" y="40"/>
                    </a:lnTo>
                    <a:lnTo>
                      <a:pt x="16" y="40"/>
                    </a:lnTo>
                    <a:lnTo>
                      <a:pt x="16" y="26"/>
                    </a:lnTo>
                    <a:lnTo>
                      <a:pt x="18" y="24"/>
                    </a:lnTo>
                    <a:lnTo>
                      <a:pt x="20" y="22"/>
                    </a:lnTo>
                    <a:lnTo>
                      <a:pt x="22" y="22"/>
                    </a:lnTo>
                    <a:lnTo>
                      <a:pt x="26" y="24"/>
                    </a:lnTo>
                    <a:lnTo>
                      <a:pt x="26" y="24"/>
                    </a:lnTo>
                    <a:lnTo>
                      <a:pt x="26" y="20"/>
                    </a:lnTo>
                    <a:lnTo>
                      <a:pt x="26" y="16"/>
                    </a:lnTo>
                    <a:lnTo>
                      <a:pt x="24" y="8"/>
                    </a:lnTo>
                    <a:lnTo>
                      <a:pt x="24" y="8"/>
                    </a:lnTo>
                    <a:lnTo>
                      <a:pt x="28" y="10"/>
                    </a:lnTo>
                    <a:lnTo>
                      <a:pt x="30" y="10"/>
                    </a:lnTo>
                    <a:lnTo>
                      <a:pt x="30" y="8"/>
                    </a:lnTo>
                    <a:lnTo>
                      <a:pt x="32" y="0"/>
                    </a:ln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0" name="Freeform 2834">
                <a:extLst>
                  <a:ext uri="{FF2B5EF4-FFF2-40B4-BE49-F238E27FC236}">
                    <a16:creationId xmlns:a16="http://schemas.microsoft.com/office/drawing/2014/main" id="{4B3A78BC-620F-E258-3592-83DFFF457F7D}"/>
                  </a:ext>
                </a:extLst>
              </p:cNvPr>
              <p:cNvSpPr>
                <a:spLocks/>
              </p:cNvSpPr>
              <p:nvPr/>
            </p:nvSpPr>
            <p:spPr bwMode="auto">
              <a:xfrm>
                <a:off x="5904" y="2239"/>
                <a:ext cx="22" cy="50"/>
              </a:xfrm>
              <a:custGeom>
                <a:avLst/>
                <a:gdLst>
                  <a:gd name="T0" fmla="*/ 2 w 22"/>
                  <a:gd name="T1" fmla="*/ 34 h 50"/>
                  <a:gd name="T2" fmla="*/ 2 w 22"/>
                  <a:gd name="T3" fmla="*/ 34 h 50"/>
                  <a:gd name="T4" fmla="*/ 4 w 22"/>
                  <a:gd name="T5" fmla="*/ 28 h 50"/>
                  <a:gd name="T6" fmla="*/ 2 w 22"/>
                  <a:gd name="T7" fmla="*/ 26 h 50"/>
                  <a:gd name="T8" fmla="*/ 0 w 22"/>
                  <a:gd name="T9" fmla="*/ 18 h 50"/>
                  <a:gd name="T10" fmla="*/ 0 w 22"/>
                  <a:gd name="T11" fmla="*/ 18 h 50"/>
                  <a:gd name="T12" fmla="*/ 2 w 22"/>
                  <a:gd name="T13" fmla="*/ 16 h 50"/>
                  <a:gd name="T14" fmla="*/ 6 w 22"/>
                  <a:gd name="T15" fmla="*/ 14 h 50"/>
                  <a:gd name="T16" fmla="*/ 10 w 22"/>
                  <a:gd name="T17" fmla="*/ 8 h 50"/>
                  <a:gd name="T18" fmla="*/ 10 w 22"/>
                  <a:gd name="T19" fmla="*/ 0 h 50"/>
                  <a:gd name="T20" fmla="*/ 10 w 22"/>
                  <a:gd name="T21" fmla="*/ 0 h 50"/>
                  <a:gd name="T22" fmla="*/ 12 w 22"/>
                  <a:gd name="T23" fmla="*/ 2 h 50"/>
                  <a:gd name="T24" fmla="*/ 14 w 22"/>
                  <a:gd name="T25" fmla="*/ 4 h 50"/>
                  <a:gd name="T26" fmla="*/ 14 w 22"/>
                  <a:gd name="T27" fmla="*/ 4 h 50"/>
                  <a:gd name="T28" fmla="*/ 14 w 22"/>
                  <a:gd name="T29" fmla="*/ 6 h 50"/>
                  <a:gd name="T30" fmla="*/ 14 w 22"/>
                  <a:gd name="T31" fmla="*/ 6 h 50"/>
                  <a:gd name="T32" fmla="*/ 16 w 22"/>
                  <a:gd name="T33" fmla="*/ 12 h 50"/>
                  <a:gd name="T34" fmla="*/ 14 w 22"/>
                  <a:gd name="T35" fmla="*/ 18 h 50"/>
                  <a:gd name="T36" fmla="*/ 14 w 22"/>
                  <a:gd name="T37" fmla="*/ 24 h 50"/>
                  <a:gd name="T38" fmla="*/ 14 w 22"/>
                  <a:gd name="T39" fmla="*/ 30 h 50"/>
                  <a:gd name="T40" fmla="*/ 14 w 22"/>
                  <a:gd name="T41" fmla="*/ 30 h 50"/>
                  <a:gd name="T42" fmla="*/ 16 w 22"/>
                  <a:gd name="T43" fmla="*/ 32 h 50"/>
                  <a:gd name="T44" fmla="*/ 18 w 22"/>
                  <a:gd name="T45" fmla="*/ 34 h 50"/>
                  <a:gd name="T46" fmla="*/ 20 w 22"/>
                  <a:gd name="T47" fmla="*/ 36 h 50"/>
                  <a:gd name="T48" fmla="*/ 22 w 22"/>
                  <a:gd name="T49" fmla="*/ 42 h 50"/>
                  <a:gd name="T50" fmla="*/ 22 w 22"/>
                  <a:gd name="T51" fmla="*/ 42 h 50"/>
                  <a:gd name="T52" fmla="*/ 22 w 22"/>
                  <a:gd name="T53" fmla="*/ 42 h 50"/>
                  <a:gd name="T54" fmla="*/ 20 w 22"/>
                  <a:gd name="T55" fmla="*/ 48 h 50"/>
                  <a:gd name="T56" fmla="*/ 18 w 22"/>
                  <a:gd name="T57" fmla="*/ 50 h 50"/>
                  <a:gd name="T58" fmla="*/ 14 w 22"/>
                  <a:gd name="T59" fmla="*/ 50 h 50"/>
                  <a:gd name="T60" fmla="*/ 12 w 22"/>
                  <a:gd name="T61" fmla="*/ 48 h 50"/>
                  <a:gd name="T62" fmla="*/ 12 w 22"/>
                  <a:gd name="T63" fmla="*/ 48 h 50"/>
                  <a:gd name="T64" fmla="*/ 6 w 22"/>
                  <a:gd name="T65" fmla="*/ 42 h 50"/>
                  <a:gd name="T66" fmla="*/ 4 w 22"/>
                  <a:gd name="T67" fmla="*/ 40 h 50"/>
                  <a:gd name="T68" fmla="*/ 2 w 22"/>
                  <a:gd name="T69" fmla="*/ 34 h 50"/>
                  <a:gd name="T70" fmla="*/ 2 w 22"/>
                  <a:gd name="T7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50">
                    <a:moveTo>
                      <a:pt x="2" y="34"/>
                    </a:moveTo>
                    <a:lnTo>
                      <a:pt x="2" y="34"/>
                    </a:lnTo>
                    <a:lnTo>
                      <a:pt x="4" y="28"/>
                    </a:lnTo>
                    <a:lnTo>
                      <a:pt x="2" y="26"/>
                    </a:lnTo>
                    <a:lnTo>
                      <a:pt x="0" y="18"/>
                    </a:lnTo>
                    <a:lnTo>
                      <a:pt x="0" y="18"/>
                    </a:lnTo>
                    <a:lnTo>
                      <a:pt x="2" y="16"/>
                    </a:lnTo>
                    <a:lnTo>
                      <a:pt x="6" y="14"/>
                    </a:lnTo>
                    <a:lnTo>
                      <a:pt x="10" y="8"/>
                    </a:lnTo>
                    <a:lnTo>
                      <a:pt x="10" y="0"/>
                    </a:lnTo>
                    <a:lnTo>
                      <a:pt x="10" y="0"/>
                    </a:lnTo>
                    <a:lnTo>
                      <a:pt x="12" y="2"/>
                    </a:lnTo>
                    <a:lnTo>
                      <a:pt x="14" y="4"/>
                    </a:lnTo>
                    <a:lnTo>
                      <a:pt x="14" y="4"/>
                    </a:lnTo>
                    <a:lnTo>
                      <a:pt x="14" y="6"/>
                    </a:lnTo>
                    <a:lnTo>
                      <a:pt x="14" y="6"/>
                    </a:lnTo>
                    <a:lnTo>
                      <a:pt x="16" y="12"/>
                    </a:lnTo>
                    <a:lnTo>
                      <a:pt x="14" y="18"/>
                    </a:lnTo>
                    <a:lnTo>
                      <a:pt x="14" y="24"/>
                    </a:lnTo>
                    <a:lnTo>
                      <a:pt x="14" y="30"/>
                    </a:lnTo>
                    <a:lnTo>
                      <a:pt x="14" y="30"/>
                    </a:lnTo>
                    <a:lnTo>
                      <a:pt x="16" y="32"/>
                    </a:lnTo>
                    <a:lnTo>
                      <a:pt x="18" y="34"/>
                    </a:lnTo>
                    <a:lnTo>
                      <a:pt x="20" y="36"/>
                    </a:lnTo>
                    <a:lnTo>
                      <a:pt x="22" y="42"/>
                    </a:lnTo>
                    <a:lnTo>
                      <a:pt x="22" y="42"/>
                    </a:lnTo>
                    <a:lnTo>
                      <a:pt x="22" y="42"/>
                    </a:lnTo>
                    <a:lnTo>
                      <a:pt x="20" y="48"/>
                    </a:lnTo>
                    <a:lnTo>
                      <a:pt x="18" y="50"/>
                    </a:lnTo>
                    <a:lnTo>
                      <a:pt x="14" y="50"/>
                    </a:lnTo>
                    <a:lnTo>
                      <a:pt x="12" y="48"/>
                    </a:lnTo>
                    <a:lnTo>
                      <a:pt x="12" y="48"/>
                    </a:lnTo>
                    <a:lnTo>
                      <a:pt x="6" y="42"/>
                    </a:lnTo>
                    <a:lnTo>
                      <a:pt x="4" y="40"/>
                    </a:lnTo>
                    <a:lnTo>
                      <a:pt x="2" y="34"/>
                    </a:lnTo>
                    <a:lnTo>
                      <a:pt x="2"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1" name="Freeform 2835">
                <a:extLst>
                  <a:ext uri="{FF2B5EF4-FFF2-40B4-BE49-F238E27FC236}">
                    <a16:creationId xmlns:a16="http://schemas.microsoft.com/office/drawing/2014/main" id="{55C3441A-7972-0635-6966-3BDACA493DD1}"/>
                  </a:ext>
                </a:extLst>
              </p:cNvPr>
              <p:cNvSpPr>
                <a:spLocks/>
              </p:cNvSpPr>
              <p:nvPr/>
            </p:nvSpPr>
            <p:spPr bwMode="auto">
              <a:xfrm>
                <a:off x="5916" y="2243"/>
                <a:ext cx="12" cy="40"/>
              </a:xfrm>
              <a:custGeom>
                <a:avLst/>
                <a:gdLst>
                  <a:gd name="T0" fmla="*/ 10 w 12"/>
                  <a:gd name="T1" fmla="*/ 38 h 40"/>
                  <a:gd name="T2" fmla="*/ 10 w 12"/>
                  <a:gd name="T3" fmla="*/ 38 h 40"/>
                  <a:gd name="T4" fmla="*/ 6 w 12"/>
                  <a:gd name="T5" fmla="*/ 34 h 40"/>
                  <a:gd name="T6" fmla="*/ 6 w 12"/>
                  <a:gd name="T7" fmla="*/ 34 h 40"/>
                  <a:gd name="T8" fmla="*/ 2 w 12"/>
                  <a:gd name="T9" fmla="*/ 32 h 40"/>
                  <a:gd name="T10" fmla="*/ 0 w 12"/>
                  <a:gd name="T11" fmla="*/ 28 h 40"/>
                  <a:gd name="T12" fmla="*/ 0 w 12"/>
                  <a:gd name="T13" fmla="*/ 22 h 40"/>
                  <a:gd name="T14" fmla="*/ 2 w 12"/>
                  <a:gd name="T15" fmla="*/ 10 h 40"/>
                  <a:gd name="T16" fmla="*/ 2 w 12"/>
                  <a:gd name="T17" fmla="*/ 10 h 40"/>
                  <a:gd name="T18" fmla="*/ 2 w 12"/>
                  <a:gd name="T19" fmla="*/ 6 h 40"/>
                  <a:gd name="T20" fmla="*/ 2 w 12"/>
                  <a:gd name="T21" fmla="*/ 0 h 40"/>
                  <a:gd name="T22" fmla="*/ 2 w 12"/>
                  <a:gd name="T23" fmla="*/ 0 h 40"/>
                  <a:gd name="T24" fmla="*/ 4 w 12"/>
                  <a:gd name="T25" fmla="*/ 2 h 40"/>
                  <a:gd name="T26" fmla="*/ 4 w 12"/>
                  <a:gd name="T27" fmla="*/ 6 h 40"/>
                  <a:gd name="T28" fmla="*/ 4 w 12"/>
                  <a:gd name="T29" fmla="*/ 6 h 40"/>
                  <a:gd name="T30" fmla="*/ 4 w 12"/>
                  <a:gd name="T31" fmla="*/ 14 h 40"/>
                  <a:gd name="T32" fmla="*/ 6 w 12"/>
                  <a:gd name="T33" fmla="*/ 18 h 40"/>
                  <a:gd name="T34" fmla="*/ 8 w 12"/>
                  <a:gd name="T35" fmla="*/ 20 h 40"/>
                  <a:gd name="T36" fmla="*/ 10 w 12"/>
                  <a:gd name="T37" fmla="*/ 20 h 40"/>
                  <a:gd name="T38" fmla="*/ 10 w 12"/>
                  <a:gd name="T39" fmla="*/ 20 h 40"/>
                  <a:gd name="T40" fmla="*/ 10 w 12"/>
                  <a:gd name="T41" fmla="*/ 24 h 40"/>
                  <a:gd name="T42" fmla="*/ 10 w 12"/>
                  <a:gd name="T43" fmla="*/ 28 h 40"/>
                  <a:gd name="T44" fmla="*/ 12 w 12"/>
                  <a:gd name="T45" fmla="*/ 34 h 40"/>
                  <a:gd name="T46" fmla="*/ 12 w 12"/>
                  <a:gd name="T47" fmla="*/ 34 h 40"/>
                  <a:gd name="T48" fmla="*/ 12 w 12"/>
                  <a:gd name="T49" fmla="*/ 40 h 40"/>
                  <a:gd name="T50" fmla="*/ 12 w 12"/>
                  <a:gd name="T51" fmla="*/ 40 h 40"/>
                  <a:gd name="T52" fmla="*/ 10 w 12"/>
                  <a:gd name="T53" fmla="*/ 38 h 40"/>
                  <a:gd name="T54" fmla="*/ 10 w 12"/>
                  <a:gd name="T55"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40">
                    <a:moveTo>
                      <a:pt x="10" y="38"/>
                    </a:moveTo>
                    <a:lnTo>
                      <a:pt x="10" y="38"/>
                    </a:lnTo>
                    <a:lnTo>
                      <a:pt x="6" y="34"/>
                    </a:lnTo>
                    <a:lnTo>
                      <a:pt x="6" y="34"/>
                    </a:lnTo>
                    <a:lnTo>
                      <a:pt x="2" y="32"/>
                    </a:lnTo>
                    <a:lnTo>
                      <a:pt x="0" y="28"/>
                    </a:lnTo>
                    <a:lnTo>
                      <a:pt x="0" y="22"/>
                    </a:lnTo>
                    <a:lnTo>
                      <a:pt x="2" y="10"/>
                    </a:lnTo>
                    <a:lnTo>
                      <a:pt x="2" y="10"/>
                    </a:lnTo>
                    <a:lnTo>
                      <a:pt x="2" y="6"/>
                    </a:lnTo>
                    <a:lnTo>
                      <a:pt x="2" y="0"/>
                    </a:lnTo>
                    <a:lnTo>
                      <a:pt x="2" y="0"/>
                    </a:lnTo>
                    <a:lnTo>
                      <a:pt x="4" y="2"/>
                    </a:lnTo>
                    <a:lnTo>
                      <a:pt x="4" y="6"/>
                    </a:lnTo>
                    <a:lnTo>
                      <a:pt x="4" y="6"/>
                    </a:lnTo>
                    <a:lnTo>
                      <a:pt x="4" y="14"/>
                    </a:lnTo>
                    <a:lnTo>
                      <a:pt x="6" y="18"/>
                    </a:lnTo>
                    <a:lnTo>
                      <a:pt x="8" y="20"/>
                    </a:lnTo>
                    <a:lnTo>
                      <a:pt x="10" y="20"/>
                    </a:lnTo>
                    <a:lnTo>
                      <a:pt x="10" y="20"/>
                    </a:lnTo>
                    <a:lnTo>
                      <a:pt x="10" y="24"/>
                    </a:lnTo>
                    <a:lnTo>
                      <a:pt x="10" y="28"/>
                    </a:lnTo>
                    <a:lnTo>
                      <a:pt x="12" y="34"/>
                    </a:lnTo>
                    <a:lnTo>
                      <a:pt x="12" y="34"/>
                    </a:lnTo>
                    <a:lnTo>
                      <a:pt x="12" y="40"/>
                    </a:lnTo>
                    <a:lnTo>
                      <a:pt x="12" y="40"/>
                    </a:lnTo>
                    <a:lnTo>
                      <a:pt x="10" y="38"/>
                    </a:lnTo>
                    <a:lnTo>
                      <a:pt x="1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2" name="Freeform 2836">
                <a:extLst>
                  <a:ext uri="{FF2B5EF4-FFF2-40B4-BE49-F238E27FC236}">
                    <a16:creationId xmlns:a16="http://schemas.microsoft.com/office/drawing/2014/main" id="{18F4CE54-F2DD-C061-3D28-D66DB9F82BB7}"/>
                  </a:ext>
                </a:extLst>
              </p:cNvPr>
              <p:cNvSpPr>
                <a:spLocks/>
              </p:cNvSpPr>
              <p:nvPr/>
            </p:nvSpPr>
            <p:spPr bwMode="auto">
              <a:xfrm>
                <a:off x="5952" y="2233"/>
                <a:ext cx="6" cy="14"/>
              </a:xfrm>
              <a:custGeom>
                <a:avLst/>
                <a:gdLst>
                  <a:gd name="T0" fmla="*/ 6 w 6"/>
                  <a:gd name="T1" fmla="*/ 14 h 14"/>
                  <a:gd name="T2" fmla="*/ 6 w 6"/>
                  <a:gd name="T3" fmla="*/ 14 h 14"/>
                  <a:gd name="T4" fmla="*/ 4 w 6"/>
                  <a:gd name="T5" fmla="*/ 14 h 14"/>
                  <a:gd name="T6" fmla="*/ 2 w 6"/>
                  <a:gd name="T7" fmla="*/ 12 h 14"/>
                  <a:gd name="T8" fmla="*/ 0 w 6"/>
                  <a:gd name="T9" fmla="*/ 6 h 14"/>
                  <a:gd name="T10" fmla="*/ 0 w 6"/>
                  <a:gd name="T11" fmla="*/ 6 h 14"/>
                  <a:gd name="T12" fmla="*/ 0 w 6"/>
                  <a:gd name="T13" fmla="*/ 2 h 14"/>
                  <a:gd name="T14" fmla="*/ 0 w 6"/>
                  <a:gd name="T15" fmla="*/ 0 h 14"/>
                  <a:gd name="T16" fmla="*/ 2 w 6"/>
                  <a:gd name="T17" fmla="*/ 0 h 14"/>
                  <a:gd name="T18" fmla="*/ 2 w 6"/>
                  <a:gd name="T19" fmla="*/ 0 h 14"/>
                  <a:gd name="T20" fmla="*/ 4 w 6"/>
                  <a:gd name="T21" fmla="*/ 6 h 14"/>
                  <a:gd name="T22" fmla="*/ 6 w 6"/>
                  <a:gd name="T23" fmla="*/ 14 h 14"/>
                  <a:gd name="T24" fmla="*/ 6 w 6"/>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6" y="14"/>
                    </a:moveTo>
                    <a:lnTo>
                      <a:pt x="6" y="14"/>
                    </a:lnTo>
                    <a:lnTo>
                      <a:pt x="4" y="14"/>
                    </a:lnTo>
                    <a:lnTo>
                      <a:pt x="2" y="12"/>
                    </a:lnTo>
                    <a:lnTo>
                      <a:pt x="0" y="6"/>
                    </a:lnTo>
                    <a:lnTo>
                      <a:pt x="0" y="6"/>
                    </a:lnTo>
                    <a:lnTo>
                      <a:pt x="0" y="2"/>
                    </a:lnTo>
                    <a:lnTo>
                      <a:pt x="0" y="0"/>
                    </a:lnTo>
                    <a:lnTo>
                      <a:pt x="2" y="0"/>
                    </a:lnTo>
                    <a:lnTo>
                      <a:pt x="2" y="0"/>
                    </a:lnTo>
                    <a:lnTo>
                      <a:pt x="4" y="6"/>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3" name="Freeform 2837">
                <a:extLst>
                  <a:ext uri="{FF2B5EF4-FFF2-40B4-BE49-F238E27FC236}">
                    <a16:creationId xmlns:a16="http://schemas.microsoft.com/office/drawing/2014/main" id="{81AA62C1-CFAF-952B-865C-8E0D6F2634B3}"/>
                  </a:ext>
                </a:extLst>
              </p:cNvPr>
              <p:cNvSpPr>
                <a:spLocks/>
              </p:cNvSpPr>
              <p:nvPr/>
            </p:nvSpPr>
            <p:spPr bwMode="auto">
              <a:xfrm>
                <a:off x="5972" y="2247"/>
                <a:ext cx="8" cy="16"/>
              </a:xfrm>
              <a:custGeom>
                <a:avLst/>
                <a:gdLst>
                  <a:gd name="T0" fmla="*/ 4 w 8"/>
                  <a:gd name="T1" fmla="*/ 4 h 16"/>
                  <a:gd name="T2" fmla="*/ 4 w 8"/>
                  <a:gd name="T3" fmla="*/ 4 h 16"/>
                  <a:gd name="T4" fmla="*/ 4 w 8"/>
                  <a:gd name="T5" fmla="*/ 6 h 16"/>
                  <a:gd name="T6" fmla="*/ 6 w 8"/>
                  <a:gd name="T7" fmla="*/ 8 h 16"/>
                  <a:gd name="T8" fmla="*/ 8 w 8"/>
                  <a:gd name="T9" fmla="*/ 10 h 16"/>
                  <a:gd name="T10" fmla="*/ 8 w 8"/>
                  <a:gd name="T11" fmla="*/ 12 h 16"/>
                  <a:gd name="T12" fmla="*/ 8 w 8"/>
                  <a:gd name="T13" fmla="*/ 12 h 16"/>
                  <a:gd name="T14" fmla="*/ 6 w 8"/>
                  <a:gd name="T15" fmla="*/ 16 h 16"/>
                  <a:gd name="T16" fmla="*/ 4 w 8"/>
                  <a:gd name="T17" fmla="*/ 16 h 16"/>
                  <a:gd name="T18" fmla="*/ 2 w 8"/>
                  <a:gd name="T19" fmla="*/ 12 h 16"/>
                  <a:gd name="T20" fmla="*/ 2 w 8"/>
                  <a:gd name="T21" fmla="*/ 12 h 16"/>
                  <a:gd name="T22" fmla="*/ 0 w 8"/>
                  <a:gd name="T23" fmla="*/ 6 h 16"/>
                  <a:gd name="T24" fmla="*/ 0 w 8"/>
                  <a:gd name="T25" fmla="*/ 4 h 16"/>
                  <a:gd name="T26" fmla="*/ 0 w 8"/>
                  <a:gd name="T27" fmla="*/ 0 h 16"/>
                  <a:gd name="T28" fmla="*/ 0 w 8"/>
                  <a:gd name="T29" fmla="*/ 0 h 16"/>
                  <a:gd name="T30" fmla="*/ 2 w 8"/>
                  <a:gd name="T31" fmla="*/ 0 h 16"/>
                  <a:gd name="T32" fmla="*/ 2 w 8"/>
                  <a:gd name="T33" fmla="*/ 0 h 16"/>
                  <a:gd name="T34" fmla="*/ 4 w 8"/>
                  <a:gd name="T35" fmla="*/ 4 h 16"/>
                  <a:gd name="T36" fmla="*/ 4 w 8"/>
                  <a:gd name="T3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6">
                    <a:moveTo>
                      <a:pt x="4" y="4"/>
                    </a:moveTo>
                    <a:lnTo>
                      <a:pt x="4" y="4"/>
                    </a:lnTo>
                    <a:lnTo>
                      <a:pt x="4" y="6"/>
                    </a:lnTo>
                    <a:lnTo>
                      <a:pt x="6" y="8"/>
                    </a:lnTo>
                    <a:lnTo>
                      <a:pt x="8" y="10"/>
                    </a:lnTo>
                    <a:lnTo>
                      <a:pt x="8" y="12"/>
                    </a:lnTo>
                    <a:lnTo>
                      <a:pt x="8" y="12"/>
                    </a:lnTo>
                    <a:lnTo>
                      <a:pt x="6" y="16"/>
                    </a:lnTo>
                    <a:lnTo>
                      <a:pt x="4" y="16"/>
                    </a:lnTo>
                    <a:lnTo>
                      <a:pt x="2" y="12"/>
                    </a:lnTo>
                    <a:lnTo>
                      <a:pt x="2" y="12"/>
                    </a:lnTo>
                    <a:lnTo>
                      <a:pt x="0" y="6"/>
                    </a:lnTo>
                    <a:lnTo>
                      <a:pt x="0" y="4"/>
                    </a:lnTo>
                    <a:lnTo>
                      <a:pt x="0" y="0"/>
                    </a:lnTo>
                    <a:lnTo>
                      <a:pt x="0" y="0"/>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4" name="Freeform 2838">
                <a:extLst>
                  <a:ext uri="{FF2B5EF4-FFF2-40B4-BE49-F238E27FC236}">
                    <a16:creationId xmlns:a16="http://schemas.microsoft.com/office/drawing/2014/main" id="{170D9A63-AD26-FB1B-14F1-016AD0D5EE93}"/>
                  </a:ext>
                </a:extLst>
              </p:cNvPr>
              <p:cNvSpPr>
                <a:spLocks/>
              </p:cNvSpPr>
              <p:nvPr/>
            </p:nvSpPr>
            <p:spPr bwMode="auto">
              <a:xfrm>
                <a:off x="6032" y="2317"/>
                <a:ext cx="18" cy="43"/>
              </a:xfrm>
              <a:custGeom>
                <a:avLst/>
                <a:gdLst>
                  <a:gd name="T0" fmla="*/ 18 w 18"/>
                  <a:gd name="T1" fmla="*/ 23 h 43"/>
                  <a:gd name="T2" fmla="*/ 18 w 18"/>
                  <a:gd name="T3" fmla="*/ 23 h 43"/>
                  <a:gd name="T4" fmla="*/ 16 w 18"/>
                  <a:gd name="T5" fmla="*/ 23 h 43"/>
                  <a:gd name="T6" fmla="*/ 14 w 18"/>
                  <a:gd name="T7" fmla="*/ 23 h 43"/>
                  <a:gd name="T8" fmla="*/ 16 w 18"/>
                  <a:gd name="T9" fmla="*/ 23 h 43"/>
                  <a:gd name="T10" fmla="*/ 16 w 18"/>
                  <a:gd name="T11" fmla="*/ 23 h 43"/>
                  <a:gd name="T12" fmla="*/ 14 w 18"/>
                  <a:gd name="T13" fmla="*/ 33 h 43"/>
                  <a:gd name="T14" fmla="*/ 16 w 18"/>
                  <a:gd name="T15" fmla="*/ 41 h 43"/>
                  <a:gd name="T16" fmla="*/ 16 w 18"/>
                  <a:gd name="T17" fmla="*/ 41 h 43"/>
                  <a:gd name="T18" fmla="*/ 14 w 18"/>
                  <a:gd name="T19" fmla="*/ 39 h 43"/>
                  <a:gd name="T20" fmla="*/ 12 w 18"/>
                  <a:gd name="T21" fmla="*/ 39 h 43"/>
                  <a:gd name="T22" fmla="*/ 8 w 18"/>
                  <a:gd name="T23" fmla="*/ 41 h 43"/>
                  <a:gd name="T24" fmla="*/ 4 w 18"/>
                  <a:gd name="T25" fmla="*/ 43 h 43"/>
                  <a:gd name="T26" fmla="*/ 2 w 18"/>
                  <a:gd name="T27" fmla="*/ 43 h 43"/>
                  <a:gd name="T28" fmla="*/ 0 w 18"/>
                  <a:gd name="T29" fmla="*/ 41 h 43"/>
                  <a:gd name="T30" fmla="*/ 0 w 18"/>
                  <a:gd name="T31" fmla="*/ 41 h 43"/>
                  <a:gd name="T32" fmla="*/ 0 w 18"/>
                  <a:gd name="T33" fmla="*/ 35 h 43"/>
                  <a:gd name="T34" fmla="*/ 0 w 18"/>
                  <a:gd name="T35" fmla="*/ 35 h 43"/>
                  <a:gd name="T36" fmla="*/ 2 w 18"/>
                  <a:gd name="T37" fmla="*/ 33 h 43"/>
                  <a:gd name="T38" fmla="*/ 2 w 18"/>
                  <a:gd name="T39" fmla="*/ 29 h 43"/>
                  <a:gd name="T40" fmla="*/ 0 w 18"/>
                  <a:gd name="T41" fmla="*/ 23 h 43"/>
                  <a:gd name="T42" fmla="*/ 0 w 18"/>
                  <a:gd name="T43" fmla="*/ 23 h 43"/>
                  <a:gd name="T44" fmla="*/ 0 w 18"/>
                  <a:gd name="T45" fmla="*/ 16 h 43"/>
                  <a:gd name="T46" fmla="*/ 0 w 18"/>
                  <a:gd name="T47" fmla="*/ 16 h 43"/>
                  <a:gd name="T48" fmla="*/ 0 w 18"/>
                  <a:gd name="T49" fmla="*/ 4 h 43"/>
                  <a:gd name="T50" fmla="*/ 2 w 18"/>
                  <a:gd name="T51" fmla="*/ 2 h 43"/>
                  <a:gd name="T52" fmla="*/ 6 w 18"/>
                  <a:gd name="T53" fmla="*/ 2 h 43"/>
                  <a:gd name="T54" fmla="*/ 6 w 18"/>
                  <a:gd name="T55" fmla="*/ 2 h 43"/>
                  <a:gd name="T56" fmla="*/ 8 w 18"/>
                  <a:gd name="T57" fmla="*/ 6 h 43"/>
                  <a:gd name="T58" fmla="*/ 10 w 18"/>
                  <a:gd name="T59" fmla="*/ 6 h 43"/>
                  <a:gd name="T60" fmla="*/ 14 w 18"/>
                  <a:gd name="T61" fmla="*/ 0 h 43"/>
                  <a:gd name="T62" fmla="*/ 14 w 18"/>
                  <a:gd name="T63" fmla="*/ 0 h 43"/>
                  <a:gd name="T64" fmla="*/ 16 w 18"/>
                  <a:gd name="T65" fmla="*/ 0 h 43"/>
                  <a:gd name="T66" fmla="*/ 16 w 18"/>
                  <a:gd name="T67" fmla="*/ 0 h 43"/>
                  <a:gd name="T68" fmla="*/ 16 w 18"/>
                  <a:gd name="T69" fmla="*/ 4 h 43"/>
                  <a:gd name="T70" fmla="*/ 18 w 18"/>
                  <a:gd name="T71" fmla="*/ 8 h 43"/>
                  <a:gd name="T72" fmla="*/ 18 w 18"/>
                  <a:gd name="T73" fmla="*/ 8 h 43"/>
                  <a:gd name="T74" fmla="*/ 18 w 18"/>
                  <a:gd name="T75" fmla="*/ 14 h 43"/>
                  <a:gd name="T76" fmla="*/ 18 w 18"/>
                  <a:gd name="T77" fmla="*/ 23 h 43"/>
                  <a:gd name="T78" fmla="*/ 18 w 18"/>
                  <a:gd name="T79"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43">
                    <a:moveTo>
                      <a:pt x="18" y="23"/>
                    </a:moveTo>
                    <a:lnTo>
                      <a:pt x="18" y="23"/>
                    </a:lnTo>
                    <a:lnTo>
                      <a:pt x="16" y="23"/>
                    </a:lnTo>
                    <a:lnTo>
                      <a:pt x="14" y="23"/>
                    </a:lnTo>
                    <a:lnTo>
                      <a:pt x="16" y="23"/>
                    </a:lnTo>
                    <a:lnTo>
                      <a:pt x="16" y="23"/>
                    </a:lnTo>
                    <a:lnTo>
                      <a:pt x="14" y="33"/>
                    </a:lnTo>
                    <a:lnTo>
                      <a:pt x="16" y="41"/>
                    </a:lnTo>
                    <a:lnTo>
                      <a:pt x="16" y="41"/>
                    </a:lnTo>
                    <a:lnTo>
                      <a:pt x="14" y="39"/>
                    </a:lnTo>
                    <a:lnTo>
                      <a:pt x="12" y="39"/>
                    </a:lnTo>
                    <a:lnTo>
                      <a:pt x="8" y="41"/>
                    </a:lnTo>
                    <a:lnTo>
                      <a:pt x="4" y="43"/>
                    </a:lnTo>
                    <a:lnTo>
                      <a:pt x="2" y="43"/>
                    </a:lnTo>
                    <a:lnTo>
                      <a:pt x="0" y="41"/>
                    </a:lnTo>
                    <a:lnTo>
                      <a:pt x="0" y="41"/>
                    </a:lnTo>
                    <a:lnTo>
                      <a:pt x="0" y="35"/>
                    </a:lnTo>
                    <a:lnTo>
                      <a:pt x="0" y="35"/>
                    </a:lnTo>
                    <a:lnTo>
                      <a:pt x="2" y="33"/>
                    </a:lnTo>
                    <a:lnTo>
                      <a:pt x="2" y="29"/>
                    </a:lnTo>
                    <a:lnTo>
                      <a:pt x="0" y="23"/>
                    </a:lnTo>
                    <a:lnTo>
                      <a:pt x="0" y="23"/>
                    </a:lnTo>
                    <a:lnTo>
                      <a:pt x="0" y="16"/>
                    </a:lnTo>
                    <a:lnTo>
                      <a:pt x="0" y="16"/>
                    </a:lnTo>
                    <a:lnTo>
                      <a:pt x="0" y="4"/>
                    </a:lnTo>
                    <a:lnTo>
                      <a:pt x="2" y="2"/>
                    </a:lnTo>
                    <a:lnTo>
                      <a:pt x="6" y="2"/>
                    </a:lnTo>
                    <a:lnTo>
                      <a:pt x="6" y="2"/>
                    </a:lnTo>
                    <a:lnTo>
                      <a:pt x="8" y="6"/>
                    </a:lnTo>
                    <a:lnTo>
                      <a:pt x="10" y="6"/>
                    </a:lnTo>
                    <a:lnTo>
                      <a:pt x="14" y="0"/>
                    </a:lnTo>
                    <a:lnTo>
                      <a:pt x="14" y="0"/>
                    </a:lnTo>
                    <a:lnTo>
                      <a:pt x="16" y="0"/>
                    </a:lnTo>
                    <a:lnTo>
                      <a:pt x="16" y="0"/>
                    </a:lnTo>
                    <a:lnTo>
                      <a:pt x="16" y="4"/>
                    </a:lnTo>
                    <a:lnTo>
                      <a:pt x="18" y="8"/>
                    </a:lnTo>
                    <a:lnTo>
                      <a:pt x="18" y="8"/>
                    </a:lnTo>
                    <a:lnTo>
                      <a:pt x="18" y="14"/>
                    </a:lnTo>
                    <a:lnTo>
                      <a:pt x="18" y="23"/>
                    </a:lnTo>
                    <a:lnTo>
                      <a:pt x="1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5" name="Freeform 2839">
                <a:extLst>
                  <a:ext uri="{FF2B5EF4-FFF2-40B4-BE49-F238E27FC236}">
                    <a16:creationId xmlns:a16="http://schemas.microsoft.com/office/drawing/2014/main" id="{11E68E5F-BC45-99A8-3503-2519F98F3F4B}"/>
                  </a:ext>
                </a:extLst>
              </p:cNvPr>
              <p:cNvSpPr>
                <a:spLocks/>
              </p:cNvSpPr>
              <p:nvPr/>
            </p:nvSpPr>
            <p:spPr bwMode="auto">
              <a:xfrm>
                <a:off x="6010" y="2323"/>
                <a:ext cx="24" cy="33"/>
              </a:xfrm>
              <a:custGeom>
                <a:avLst/>
                <a:gdLst>
                  <a:gd name="T0" fmla="*/ 24 w 24"/>
                  <a:gd name="T1" fmla="*/ 31 h 33"/>
                  <a:gd name="T2" fmla="*/ 24 w 24"/>
                  <a:gd name="T3" fmla="*/ 31 h 33"/>
                  <a:gd name="T4" fmla="*/ 22 w 24"/>
                  <a:gd name="T5" fmla="*/ 33 h 33"/>
                  <a:gd name="T6" fmla="*/ 22 w 24"/>
                  <a:gd name="T7" fmla="*/ 33 h 33"/>
                  <a:gd name="T8" fmla="*/ 22 w 24"/>
                  <a:gd name="T9" fmla="*/ 33 h 33"/>
                  <a:gd name="T10" fmla="*/ 20 w 24"/>
                  <a:gd name="T11" fmla="*/ 33 h 33"/>
                  <a:gd name="T12" fmla="*/ 20 w 24"/>
                  <a:gd name="T13" fmla="*/ 33 h 33"/>
                  <a:gd name="T14" fmla="*/ 10 w 24"/>
                  <a:gd name="T15" fmla="*/ 25 h 33"/>
                  <a:gd name="T16" fmla="*/ 0 w 24"/>
                  <a:gd name="T17" fmla="*/ 19 h 33"/>
                  <a:gd name="T18" fmla="*/ 0 w 24"/>
                  <a:gd name="T19" fmla="*/ 19 h 33"/>
                  <a:gd name="T20" fmla="*/ 0 w 24"/>
                  <a:gd name="T21" fmla="*/ 17 h 33"/>
                  <a:gd name="T22" fmla="*/ 0 w 24"/>
                  <a:gd name="T23" fmla="*/ 17 h 33"/>
                  <a:gd name="T24" fmla="*/ 0 w 24"/>
                  <a:gd name="T25" fmla="*/ 12 h 33"/>
                  <a:gd name="T26" fmla="*/ 0 w 24"/>
                  <a:gd name="T27" fmla="*/ 12 h 33"/>
                  <a:gd name="T28" fmla="*/ 2 w 24"/>
                  <a:gd name="T29" fmla="*/ 12 h 33"/>
                  <a:gd name="T30" fmla="*/ 4 w 24"/>
                  <a:gd name="T31" fmla="*/ 10 h 33"/>
                  <a:gd name="T32" fmla="*/ 6 w 24"/>
                  <a:gd name="T33" fmla="*/ 6 h 33"/>
                  <a:gd name="T34" fmla="*/ 6 w 24"/>
                  <a:gd name="T35" fmla="*/ 6 h 33"/>
                  <a:gd name="T36" fmla="*/ 6 w 24"/>
                  <a:gd name="T37" fmla="*/ 4 h 33"/>
                  <a:gd name="T38" fmla="*/ 6 w 24"/>
                  <a:gd name="T39" fmla="*/ 4 h 33"/>
                  <a:gd name="T40" fmla="*/ 10 w 24"/>
                  <a:gd name="T41" fmla="*/ 2 h 33"/>
                  <a:gd name="T42" fmla="*/ 16 w 24"/>
                  <a:gd name="T43" fmla="*/ 0 h 33"/>
                  <a:gd name="T44" fmla="*/ 16 w 24"/>
                  <a:gd name="T45" fmla="*/ 0 h 33"/>
                  <a:gd name="T46" fmla="*/ 20 w 24"/>
                  <a:gd name="T47" fmla="*/ 6 h 33"/>
                  <a:gd name="T48" fmla="*/ 22 w 24"/>
                  <a:gd name="T49" fmla="*/ 12 h 33"/>
                  <a:gd name="T50" fmla="*/ 22 w 24"/>
                  <a:gd name="T51" fmla="*/ 12 h 33"/>
                  <a:gd name="T52" fmla="*/ 22 w 24"/>
                  <a:gd name="T53" fmla="*/ 12 h 33"/>
                  <a:gd name="T54" fmla="*/ 24 w 24"/>
                  <a:gd name="T55" fmla="*/ 23 h 33"/>
                  <a:gd name="T56" fmla="*/ 24 w 24"/>
                  <a:gd name="T57" fmla="*/ 27 h 33"/>
                  <a:gd name="T58" fmla="*/ 24 w 24"/>
                  <a:gd name="T59" fmla="*/ 31 h 33"/>
                  <a:gd name="T60" fmla="*/ 24 w 24"/>
                  <a:gd name="T6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3">
                    <a:moveTo>
                      <a:pt x="24" y="31"/>
                    </a:moveTo>
                    <a:lnTo>
                      <a:pt x="24" y="31"/>
                    </a:lnTo>
                    <a:lnTo>
                      <a:pt x="22" y="33"/>
                    </a:lnTo>
                    <a:lnTo>
                      <a:pt x="22" y="33"/>
                    </a:lnTo>
                    <a:lnTo>
                      <a:pt x="22" y="33"/>
                    </a:lnTo>
                    <a:lnTo>
                      <a:pt x="20" y="33"/>
                    </a:lnTo>
                    <a:lnTo>
                      <a:pt x="20" y="33"/>
                    </a:lnTo>
                    <a:lnTo>
                      <a:pt x="10" y="25"/>
                    </a:lnTo>
                    <a:lnTo>
                      <a:pt x="0" y="19"/>
                    </a:lnTo>
                    <a:lnTo>
                      <a:pt x="0" y="19"/>
                    </a:lnTo>
                    <a:lnTo>
                      <a:pt x="0" y="17"/>
                    </a:lnTo>
                    <a:lnTo>
                      <a:pt x="0" y="17"/>
                    </a:lnTo>
                    <a:lnTo>
                      <a:pt x="0" y="12"/>
                    </a:lnTo>
                    <a:lnTo>
                      <a:pt x="0" y="12"/>
                    </a:lnTo>
                    <a:lnTo>
                      <a:pt x="2" y="12"/>
                    </a:lnTo>
                    <a:lnTo>
                      <a:pt x="4" y="10"/>
                    </a:lnTo>
                    <a:lnTo>
                      <a:pt x="6" y="6"/>
                    </a:lnTo>
                    <a:lnTo>
                      <a:pt x="6" y="6"/>
                    </a:lnTo>
                    <a:lnTo>
                      <a:pt x="6" y="4"/>
                    </a:lnTo>
                    <a:lnTo>
                      <a:pt x="6" y="4"/>
                    </a:lnTo>
                    <a:lnTo>
                      <a:pt x="10" y="2"/>
                    </a:lnTo>
                    <a:lnTo>
                      <a:pt x="16" y="0"/>
                    </a:lnTo>
                    <a:lnTo>
                      <a:pt x="16" y="0"/>
                    </a:lnTo>
                    <a:lnTo>
                      <a:pt x="20" y="6"/>
                    </a:lnTo>
                    <a:lnTo>
                      <a:pt x="22" y="12"/>
                    </a:lnTo>
                    <a:lnTo>
                      <a:pt x="22" y="12"/>
                    </a:lnTo>
                    <a:lnTo>
                      <a:pt x="22" y="12"/>
                    </a:lnTo>
                    <a:lnTo>
                      <a:pt x="24" y="23"/>
                    </a:lnTo>
                    <a:lnTo>
                      <a:pt x="24" y="27"/>
                    </a:lnTo>
                    <a:lnTo>
                      <a:pt x="24" y="31"/>
                    </a:lnTo>
                    <a:lnTo>
                      <a:pt x="24"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6" name="Freeform 2840">
                <a:extLst>
                  <a:ext uri="{FF2B5EF4-FFF2-40B4-BE49-F238E27FC236}">
                    <a16:creationId xmlns:a16="http://schemas.microsoft.com/office/drawing/2014/main" id="{BEDD3BFE-AD74-9E1F-B0A0-DD956E6EEFB6}"/>
                  </a:ext>
                </a:extLst>
              </p:cNvPr>
              <p:cNvSpPr>
                <a:spLocks/>
              </p:cNvSpPr>
              <p:nvPr/>
            </p:nvSpPr>
            <p:spPr bwMode="auto">
              <a:xfrm>
                <a:off x="6026" y="2305"/>
                <a:ext cx="20" cy="30"/>
              </a:xfrm>
              <a:custGeom>
                <a:avLst/>
                <a:gdLst>
                  <a:gd name="T0" fmla="*/ 20 w 20"/>
                  <a:gd name="T1" fmla="*/ 12 h 30"/>
                  <a:gd name="T2" fmla="*/ 20 w 20"/>
                  <a:gd name="T3" fmla="*/ 12 h 30"/>
                  <a:gd name="T4" fmla="*/ 18 w 20"/>
                  <a:gd name="T5" fmla="*/ 18 h 30"/>
                  <a:gd name="T6" fmla="*/ 18 w 20"/>
                  <a:gd name="T7" fmla="*/ 22 h 30"/>
                  <a:gd name="T8" fmla="*/ 14 w 20"/>
                  <a:gd name="T9" fmla="*/ 30 h 30"/>
                  <a:gd name="T10" fmla="*/ 14 w 20"/>
                  <a:gd name="T11" fmla="*/ 30 h 30"/>
                  <a:gd name="T12" fmla="*/ 12 w 20"/>
                  <a:gd name="T13" fmla="*/ 26 h 30"/>
                  <a:gd name="T14" fmla="*/ 12 w 20"/>
                  <a:gd name="T15" fmla="*/ 22 h 30"/>
                  <a:gd name="T16" fmla="*/ 12 w 20"/>
                  <a:gd name="T17" fmla="*/ 18 h 30"/>
                  <a:gd name="T18" fmla="*/ 10 w 20"/>
                  <a:gd name="T19" fmla="*/ 16 h 30"/>
                  <a:gd name="T20" fmla="*/ 10 w 20"/>
                  <a:gd name="T21" fmla="*/ 16 h 30"/>
                  <a:gd name="T22" fmla="*/ 8 w 20"/>
                  <a:gd name="T23" fmla="*/ 12 h 30"/>
                  <a:gd name="T24" fmla="*/ 8 w 20"/>
                  <a:gd name="T25" fmla="*/ 14 h 30"/>
                  <a:gd name="T26" fmla="*/ 6 w 20"/>
                  <a:gd name="T27" fmla="*/ 14 h 30"/>
                  <a:gd name="T28" fmla="*/ 6 w 20"/>
                  <a:gd name="T29" fmla="*/ 14 h 30"/>
                  <a:gd name="T30" fmla="*/ 4 w 20"/>
                  <a:gd name="T31" fmla="*/ 18 h 30"/>
                  <a:gd name="T32" fmla="*/ 2 w 20"/>
                  <a:gd name="T33" fmla="*/ 18 h 30"/>
                  <a:gd name="T34" fmla="*/ 0 w 20"/>
                  <a:gd name="T35" fmla="*/ 10 h 30"/>
                  <a:gd name="T36" fmla="*/ 0 w 20"/>
                  <a:gd name="T37" fmla="*/ 10 h 30"/>
                  <a:gd name="T38" fmla="*/ 0 w 20"/>
                  <a:gd name="T39" fmla="*/ 8 h 30"/>
                  <a:gd name="T40" fmla="*/ 0 w 20"/>
                  <a:gd name="T41" fmla="*/ 8 h 30"/>
                  <a:gd name="T42" fmla="*/ 4 w 20"/>
                  <a:gd name="T43" fmla="*/ 4 h 30"/>
                  <a:gd name="T44" fmla="*/ 8 w 20"/>
                  <a:gd name="T45" fmla="*/ 4 h 30"/>
                  <a:gd name="T46" fmla="*/ 12 w 20"/>
                  <a:gd name="T47" fmla="*/ 4 h 30"/>
                  <a:gd name="T48" fmla="*/ 16 w 20"/>
                  <a:gd name="T49" fmla="*/ 0 h 30"/>
                  <a:gd name="T50" fmla="*/ 16 w 20"/>
                  <a:gd name="T51" fmla="*/ 0 h 30"/>
                  <a:gd name="T52" fmla="*/ 16 w 20"/>
                  <a:gd name="T53" fmla="*/ 2 h 30"/>
                  <a:gd name="T54" fmla="*/ 18 w 20"/>
                  <a:gd name="T55" fmla="*/ 6 h 30"/>
                  <a:gd name="T56" fmla="*/ 18 w 20"/>
                  <a:gd name="T57" fmla="*/ 10 h 30"/>
                  <a:gd name="T58" fmla="*/ 20 w 20"/>
                  <a:gd name="T59" fmla="*/ 12 h 30"/>
                  <a:gd name="T60" fmla="*/ 20 w 20"/>
                  <a:gd name="T6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30">
                    <a:moveTo>
                      <a:pt x="20" y="12"/>
                    </a:moveTo>
                    <a:lnTo>
                      <a:pt x="20" y="12"/>
                    </a:lnTo>
                    <a:lnTo>
                      <a:pt x="18" y="18"/>
                    </a:lnTo>
                    <a:lnTo>
                      <a:pt x="18" y="22"/>
                    </a:lnTo>
                    <a:lnTo>
                      <a:pt x="14" y="30"/>
                    </a:lnTo>
                    <a:lnTo>
                      <a:pt x="14" y="30"/>
                    </a:lnTo>
                    <a:lnTo>
                      <a:pt x="12" y="26"/>
                    </a:lnTo>
                    <a:lnTo>
                      <a:pt x="12" y="22"/>
                    </a:lnTo>
                    <a:lnTo>
                      <a:pt x="12" y="18"/>
                    </a:lnTo>
                    <a:lnTo>
                      <a:pt x="10" y="16"/>
                    </a:lnTo>
                    <a:lnTo>
                      <a:pt x="10" y="16"/>
                    </a:lnTo>
                    <a:lnTo>
                      <a:pt x="8" y="12"/>
                    </a:lnTo>
                    <a:lnTo>
                      <a:pt x="8" y="14"/>
                    </a:lnTo>
                    <a:lnTo>
                      <a:pt x="6" y="14"/>
                    </a:lnTo>
                    <a:lnTo>
                      <a:pt x="6" y="14"/>
                    </a:lnTo>
                    <a:lnTo>
                      <a:pt x="4" y="18"/>
                    </a:lnTo>
                    <a:lnTo>
                      <a:pt x="2" y="18"/>
                    </a:lnTo>
                    <a:lnTo>
                      <a:pt x="0" y="10"/>
                    </a:lnTo>
                    <a:lnTo>
                      <a:pt x="0" y="10"/>
                    </a:lnTo>
                    <a:lnTo>
                      <a:pt x="0" y="8"/>
                    </a:lnTo>
                    <a:lnTo>
                      <a:pt x="0" y="8"/>
                    </a:lnTo>
                    <a:lnTo>
                      <a:pt x="4" y="4"/>
                    </a:lnTo>
                    <a:lnTo>
                      <a:pt x="8" y="4"/>
                    </a:lnTo>
                    <a:lnTo>
                      <a:pt x="12" y="4"/>
                    </a:lnTo>
                    <a:lnTo>
                      <a:pt x="16" y="0"/>
                    </a:lnTo>
                    <a:lnTo>
                      <a:pt x="16" y="0"/>
                    </a:lnTo>
                    <a:lnTo>
                      <a:pt x="16" y="2"/>
                    </a:lnTo>
                    <a:lnTo>
                      <a:pt x="18" y="6"/>
                    </a:lnTo>
                    <a:lnTo>
                      <a:pt x="18" y="10"/>
                    </a:lnTo>
                    <a:lnTo>
                      <a:pt x="20"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7" name="Freeform 2841">
                <a:extLst>
                  <a:ext uri="{FF2B5EF4-FFF2-40B4-BE49-F238E27FC236}">
                    <a16:creationId xmlns:a16="http://schemas.microsoft.com/office/drawing/2014/main" id="{42F73F8C-834B-FA48-1258-E2340037B762}"/>
                  </a:ext>
                </a:extLst>
              </p:cNvPr>
              <p:cNvSpPr>
                <a:spLocks/>
              </p:cNvSpPr>
              <p:nvPr/>
            </p:nvSpPr>
            <p:spPr bwMode="auto">
              <a:xfrm>
                <a:off x="6010" y="2303"/>
                <a:ext cx="12" cy="26"/>
              </a:xfrm>
              <a:custGeom>
                <a:avLst/>
                <a:gdLst>
                  <a:gd name="T0" fmla="*/ 6 w 12"/>
                  <a:gd name="T1" fmla="*/ 26 h 26"/>
                  <a:gd name="T2" fmla="*/ 6 w 12"/>
                  <a:gd name="T3" fmla="*/ 26 h 26"/>
                  <a:gd name="T4" fmla="*/ 2 w 12"/>
                  <a:gd name="T5" fmla="*/ 10 h 26"/>
                  <a:gd name="T6" fmla="*/ 2 w 12"/>
                  <a:gd name="T7" fmla="*/ 10 h 26"/>
                  <a:gd name="T8" fmla="*/ 0 w 12"/>
                  <a:gd name="T9" fmla="*/ 6 h 26"/>
                  <a:gd name="T10" fmla="*/ 0 w 12"/>
                  <a:gd name="T11" fmla="*/ 2 h 26"/>
                  <a:gd name="T12" fmla="*/ 0 w 12"/>
                  <a:gd name="T13" fmla="*/ 2 h 26"/>
                  <a:gd name="T14" fmla="*/ 2 w 12"/>
                  <a:gd name="T15" fmla="*/ 0 h 26"/>
                  <a:gd name="T16" fmla="*/ 4 w 12"/>
                  <a:gd name="T17" fmla="*/ 4 h 26"/>
                  <a:gd name="T18" fmla="*/ 4 w 12"/>
                  <a:gd name="T19" fmla="*/ 4 h 26"/>
                  <a:gd name="T20" fmla="*/ 6 w 12"/>
                  <a:gd name="T21" fmla="*/ 10 h 26"/>
                  <a:gd name="T22" fmla="*/ 8 w 12"/>
                  <a:gd name="T23" fmla="*/ 12 h 26"/>
                  <a:gd name="T24" fmla="*/ 10 w 12"/>
                  <a:gd name="T25" fmla="*/ 4 h 26"/>
                  <a:gd name="T26" fmla="*/ 10 w 12"/>
                  <a:gd name="T27" fmla="*/ 4 h 26"/>
                  <a:gd name="T28" fmla="*/ 12 w 12"/>
                  <a:gd name="T29" fmla="*/ 6 h 26"/>
                  <a:gd name="T30" fmla="*/ 12 w 12"/>
                  <a:gd name="T31" fmla="*/ 6 h 26"/>
                  <a:gd name="T32" fmla="*/ 12 w 12"/>
                  <a:gd name="T33" fmla="*/ 16 h 26"/>
                  <a:gd name="T34" fmla="*/ 10 w 12"/>
                  <a:gd name="T35" fmla="*/ 20 h 26"/>
                  <a:gd name="T36" fmla="*/ 6 w 12"/>
                  <a:gd name="T37" fmla="*/ 26 h 26"/>
                  <a:gd name="T38" fmla="*/ 6 w 12"/>
                  <a:gd name="T3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6">
                    <a:moveTo>
                      <a:pt x="6" y="26"/>
                    </a:moveTo>
                    <a:lnTo>
                      <a:pt x="6" y="26"/>
                    </a:lnTo>
                    <a:lnTo>
                      <a:pt x="2" y="10"/>
                    </a:lnTo>
                    <a:lnTo>
                      <a:pt x="2" y="10"/>
                    </a:lnTo>
                    <a:lnTo>
                      <a:pt x="0" y="6"/>
                    </a:lnTo>
                    <a:lnTo>
                      <a:pt x="0" y="2"/>
                    </a:lnTo>
                    <a:lnTo>
                      <a:pt x="0" y="2"/>
                    </a:lnTo>
                    <a:lnTo>
                      <a:pt x="2" y="0"/>
                    </a:lnTo>
                    <a:lnTo>
                      <a:pt x="4" y="4"/>
                    </a:lnTo>
                    <a:lnTo>
                      <a:pt x="4" y="4"/>
                    </a:lnTo>
                    <a:lnTo>
                      <a:pt x="6" y="10"/>
                    </a:lnTo>
                    <a:lnTo>
                      <a:pt x="8" y="12"/>
                    </a:lnTo>
                    <a:lnTo>
                      <a:pt x="10" y="4"/>
                    </a:lnTo>
                    <a:lnTo>
                      <a:pt x="10" y="4"/>
                    </a:lnTo>
                    <a:lnTo>
                      <a:pt x="12" y="6"/>
                    </a:lnTo>
                    <a:lnTo>
                      <a:pt x="12" y="6"/>
                    </a:lnTo>
                    <a:lnTo>
                      <a:pt x="12" y="16"/>
                    </a:lnTo>
                    <a:lnTo>
                      <a:pt x="10" y="20"/>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8" name="Freeform 2842">
                <a:extLst>
                  <a:ext uri="{FF2B5EF4-FFF2-40B4-BE49-F238E27FC236}">
                    <a16:creationId xmlns:a16="http://schemas.microsoft.com/office/drawing/2014/main" id="{EAA04BC6-4B56-9003-9E58-D77C313F26FA}"/>
                  </a:ext>
                </a:extLst>
              </p:cNvPr>
              <p:cNvSpPr>
                <a:spLocks/>
              </p:cNvSpPr>
              <p:nvPr/>
            </p:nvSpPr>
            <p:spPr bwMode="auto">
              <a:xfrm>
                <a:off x="6016" y="2309"/>
                <a:ext cx="10" cy="20"/>
              </a:xfrm>
              <a:custGeom>
                <a:avLst/>
                <a:gdLst>
                  <a:gd name="T0" fmla="*/ 0 w 10"/>
                  <a:gd name="T1" fmla="*/ 20 h 20"/>
                  <a:gd name="T2" fmla="*/ 0 w 10"/>
                  <a:gd name="T3" fmla="*/ 20 h 20"/>
                  <a:gd name="T4" fmla="*/ 0 w 10"/>
                  <a:gd name="T5" fmla="*/ 14 h 20"/>
                  <a:gd name="T6" fmla="*/ 2 w 10"/>
                  <a:gd name="T7" fmla="*/ 10 h 20"/>
                  <a:gd name="T8" fmla="*/ 6 w 10"/>
                  <a:gd name="T9" fmla="*/ 6 h 20"/>
                  <a:gd name="T10" fmla="*/ 6 w 10"/>
                  <a:gd name="T11" fmla="*/ 0 h 20"/>
                  <a:gd name="T12" fmla="*/ 6 w 10"/>
                  <a:gd name="T13" fmla="*/ 0 h 20"/>
                  <a:gd name="T14" fmla="*/ 10 w 10"/>
                  <a:gd name="T15" fmla="*/ 4 h 20"/>
                  <a:gd name="T16" fmla="*/ 10 w 10"/>
                  <a:gd name="T17" fmla="*/ 4 h 20"/>
                  <a:gd name="T18" fmla="*/ 10 w 10"/>
                  <a:gd name="T19" fmla="*/ 4 h 20"/>
                  <a:gd name="T20" fmla="*/ 10 w 10"/>
                  <a:gd name="T21" fmla="*/ 10 h 20"/>
                  <a:gd name="T22" fmla="*/ 10 w 10"/>
                  <a:gd name="T23" fmla="*/ 16 h 20"/>
                  <a:gd name="T24" fmla="*/ 10 w 10"/>
                  <a:gd name="T25" fmla="*/ 16 h 20"/>
                  <a:gd name="T26" fmla="*/ 8 w 10"/>
                  <a:gd name="T27" fmla="*/ 20 h 20"/>
                  <a:gd name="T28" fmla="*/ 4 w 10"/>
                  <a:gd name="T29" fmla="*/ 20 h 20"/>
                  <a:gd name="T30" fmla="*/ 2 w 10"/>
                  <a:gd name="T31" fmla="*/ 20 h 20"/>
                  <a:gd name="T32" fmla="*/ 0 w 10"/>
                  <a:gd name="T33" fmla="*/ 20 h 20"/>
                  <a:gd name="T34" fmla="*/ 0 w 10"/>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0">
                    <a:moveTo>
                      <a:pt x="0" y="20"/>
                    </a:moveTo>
                    <a:lnTo>
                      <a:pt x="0" y="20"/>
                    </a:lnTo>
                    <a:lnTo>
                      <a:pt x="0" y="14"/>
                    </a:lnTo>
                    <a:lnTo>
                      <a:pt x="2" y="10"/>
                    </a:lnTo>
                    <a:lnTo>
                      <a:pt x="6" y="6"/>
                    </a:lnTo>
                    <a:lnTo>
                      <a:pt x="6" y="0"/>
                    </a:lnTo>
                    <a:lnTo>
                      <a:pt x="6" y="0"/>
                    </a:lnTo>
                    <a:lnTo>
                      <a:pt x="10" y="4"/>
                    </a:lnTo>
                    <a:lnTo>
                      <a:pt x="10" y="4"/>
                    </a:lnTo>
                    <a:lnTo>
                      <a:pt x="10" y="4"/>
                    </a:lnTo>
                    <a:lnTo>
                      <a:pt x="10" y="10"/>
                    </a:lnTo>
                    <a:lnTo>
                      <a:pt x="10" y="16"/>
                    </a:lnTo>
                    <a:lnTo>
                      <a:pt x="10" y="16"/>
                    </a:lnTo>
                    <a:lnTo>
                      <a:pt x="8" y="20"/>
                    </a:lnTo>
                    <a:lnTo>
                      <a:pt x="4" y="20"/>
                    </a:lnTo>
                    <a:lnTo>
                      <a:pt x="2" y="20"/>
                    </a:lnTo>
                    <a:lnTo>
                      <a:pt x="0" y="20"/>
                    </a:lnTo>
                    <a:lnTo>
                      <a:pt x="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9" name="Freeform 2843">
                <a:extLst>
                  <a:ext uri="{FF2B5EF4-FFF2-40B4-BE49-F238E27FC236}">
                    <a16:creationId xmlns:a16="http://schemas.microsoft.com/office/drawing/2014/main" id="{EBB6D099-50DC-A31F-2BD2-A224B2E55DAB}"/>
                  </a:ext>
                </a:extLst>
              </p:cNvPr>
              <p:cNvSpPr>
                <a:spLocks/>
              </p:cNvSpPr>
              <p:nvPr/>
            </p:nvSpPr>
            <p:spPr bwMode="auto">
              <a:xfrm>
                <a:off x="6000" y="2289"/>
                <a:ext cx="8" cy="18"/>
              </a:xfrm>
              <a:custGeom>
                <a:avLst/>
                <a:gdLst>
                  <a:gd name="T0" fmla="*/ 0 w 8"/>
                  <a:gd name="T1" fmla="*/ 0 h 18"/>
                  <a:gd name="T2" fmla="*/ 0 w 8"/>
                  <a:gd name="T3" fmla="*/ 0 h 18"/>
                  <a:gd name="T4" fmla="*/ 2 w 8"/>
                  <a:gd name="T5" fmla="*/ 0 h 18"/>
                  <a:gd name="T6" fmla="*/ 4 w 8"/>
                  <a:gd name="T7" fmla="*/ 2 h 18"/>
                  <a:gd name="T8" fmla="*/ 4 w 8"/>
                  <a:gd name="T9" fmla="*/ 6 h 18"/>
                  <a:gd name="T10" fmla="*/ 6 w 8"/>
                  <a:gd name="T11" fmla="*/ 12 h 18"/>
                  <a:gd name="T12" fmla="*/ 8 w 8"/>
                  <a:gd name="T13" fmla="*/ 18 h 18"/>
                  <a:gd name="T14" fmla="*/ 8 w 8"/>
                  <a:gd name="T15" fmla="*/ 18 h 18"/>
                  <a:gd name="T16" fmla="*/ 4 w 8"/>
                  <a:gd name="T17" fmla="*/ 18 h 18"/>
                  <a:gd name="T18" fmla="*/ 4 w 8"/>
                  <a:gd name="T19" fmla="*/ 16 h 18"/>
                  <a:gd name="T20" fmla="*/ 0 w 8"/>
                  <a:gd name="T21" fmla="*/ 0 h 18"/>
                  <a:gd name="T22" fmla="*/ 0 w 8"/>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8">
                    <a:moveTo>
                      <a:pt x="0" y="0"/>
                    </a:moveTo>
                    <a:lnTo>
                      <a:pt x="0" y="0"/>
                    </a:lnTo>
                    <a:lnTo>
                      <a:pt x="2" y="0"/>
                    </a:lnTo>
                    <a:lnTo>
                      <a:pt x="4" y="2"/>
                    </a:lnTo>
                    <a:lnTo>
                      <a:pt x="4" y="6"/>
                    </a:lnTo>
                    <a:lnTo>
                      <a:pt x="6" y="12"/>
                    </a:lnTo>
                    <a:lnTo>
                      <a:pt x="8" y="18"/>
                    </a:lnTo>
                    <a:lnTo>
                      <a:pt x="8" y="18"/>
                    </a:lnTo>
                    <a:lnTo>
                      <a:pt x="4" y="18"/>
                    </a:lnTo>
                    <a:lnTo>
                      <a:pt x="4" y="1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0" name="Freeform 2844">
                <a:extLst>
                  <a:ext uri="{FF2B5EF4-FFF2-40B4-BE49-F238E27FC236}">
                    <a16:creationId xmlns:a16="http://schemas.microsoft.com/office/drawing/2014/main" id="{FE488612-DE58-259D-249E-C36E8681016B}"/>
                  </a:ext>
                </a:extLst>
              </p:cNvPr>
              <p:cNvSpPr>
                <a:spLocks/>
              </p:cNvSpPr>
              <p:nvPr/>
            </p:nvSpPr>
            <p:spPr bwMode="auto">
              <a:xfrm>
                <a:off x="6004" y="2331"/>
                <a:ext cx="6" cy="4"/>
              </a:xfrm>
              <a:custGeom>
                <a:avLst/>
                <a:gdLst>
                  <a:gd name="T0" fmla="*/ 6 w 6"/>
                  <a:gd name="T1" fmla="*/ 4 h 4"/>
                  <a:gd name="T2" fmla="*/ 6 w 6"/>
                  <a:gd name="T3" fmla="*/ 4 h 4"/>
                  <a:gd name="T4" fmla="*/ 2 w 6"/>
                  <a:gd name="T5" fmla="*/ 4 h 4"/>
                  <a:gd name="T6" fmla="*/ 0 w 6"/>
                  <a:gd name="T7" fmla="*/ 4 h 4"/>
                  <a:gd name="T8" fmla="*/ 0 w 6"/>
                  <a:gd name="T9" fmla="*/ 0 h 4"/>
                  <a:gd name="T10" fmla="*/ 0 w 6"/>
                  <a:gd name="T11" fmla="*/ 0 h 4"/>
                  <a:gd name="T12" fmla="*/ 2 w 6"/>
                  <a:gd name="T13" fmla="*/ 0 h 4"/>
                  <a:gd name="T14" fmla="*/ 2 w 6"/>
                  <a:gd name="T15" fmla="*/ 0 h 4"/>
                  <a:gd name="T16" fmla="*/ 6 w 6"/>
                  <a:gd name="T17" fmla="*/ 4 h 4"/>
                  <a:gd name="T18" fmla="*/ 6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4"/>
                    </a:moveTo>
                    <a:lnTo>
                      <a:pt x="6" y="4"/>
                    </a:lnTo>
                    <a:lnTo>
                      <a:pt x="2" y="4"/>
                    </a:lnTo>
                    <a:lnTo>
                      <a:pt x="0" y="4"/>
                    </a:lnTo>
                    <a:lnTo>
                      <a:pt x="0" y="0"/>
                    </a:lnTo>
                    <a:lnTo>
                      <a:pt x="0" y="0"/>
                    </a:lnTo>
                    <a:lnTo>
                      <a:pt x="2" y="0"/>
                    </a:lnTo>
                    <a:lnTo>
                      <a:pt x="2"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1" name="Freeform 2845">
                <a:extLst>
                  <a:ext uri="{FF2B5EF4-FFF2-40B4-BE49-F238E27FC236}">
                    <a16:creationId xmlns:a16="http://schemas.microsoft.com/office/drawing/2014/main" id="{C1F2742F-E2C0-594B-5C86-6A5D014D5779}"/>
                  </a:ext>
                </a:extLst>
              </p:cNvPr>
              <p:cNvSpPr>
                <a:spLocks/>
              </p:cNvSpPr>
              <p:nvPr/>
            </p:nvSpPr>
            <p:spPr bwMode="auto">
              <a:xfrm>
                <a:off x="6016" y="2289"/>
                <a:ext cx="4" cy="4"/>
              </a:xfrm>
              <a:custGeom>
                <a:avLst/>
                <a:gdLst>
                  <a:gd name="T0" fmla="*/ 4 w 4"/>
                  <a:gd name="T1" fmla="*/ 2 h 4"/>
                  <a:gd name="T2" fmla="*/ 4 w 4"/>
                  <a:gd name="T3" fmla="*/ 2 h 4"/>
                  <a:gd name="T4" fmla="*/ 2 w 4"/>
                  <a:gd name="T5" fmla="*/ 4 h 4"/>
                  <a:gd name="T6" fmla="*/ 2 w 4"/>
                  <a:gd name="T7" fmla="*/ 4 h 4"/>
                  <a:gd name="T8" fmla="*/ 0 w 4"/>
                  <a:gd name="T9" fmla="*/ 2 h 4"/>
                  <a:gd name="T10" fmla="*/ 0 w 4"/>
                  <a:gd name="T11" fmla="*/ 2 h 4"/>
                  <a:gd name="T12" fmla="*/ 0 w 4"/>
                  <a:gd name="T13" fmla="*/ 0 h 4"/>
                  <a:gd name="T14" fmla="*/ 2 w 4"/>
                  <a:gd name="T15" fmla="*/ 0 h 4"/>
                  <a:gd name="T16" fmla="*/ 2 w 4"/>
                  <a:gd name="T17" fmla="*/ 0 h 4"/>
                  <a:gd name="T18" fmla="*/ 4 w 4"/>
                  <a:gd name="T19" fmla="*/ 2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lnTo>
                      <a:pt x="4" y="2"/>
                    </a:lnTo>
                    <a:lnTo>
                      <a:pt x="2" y="4"/>
                    </a:lnTo>
                    <a:lnTo>
                      <a:pt x="2" y="4"/>
                    </a:lnTo>
                    <a:lnTo>
                      <a:pt x="0" y="2"/>
                    </a:lnTo>
                    <a:lnTo>
                      <a:pt x="0" y="2"/>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2" name="Freeform 2846">
                <a:extLst>
                  <a:ext uri="{FF2B5EF4-FFF2-40B4-BE49-F238E27FC236}">
                    <a16:creationId xmlns:a16="http://schemas.microsoft.com/office/drawing/2014/main" id="{FC24F2FA-3450-55E7-4B43-3CB2303FEF5F}"/>
                  </a:ext>
                </a:extLst>
              </p:cNvPr>
              <p:cNvSpPr>
                <a:spLocks/>
              </p:cNvSpPr>
              <p:nvPr/>
            </p:nvSpPr>
            <p:spPr bwMode="auto">
              <a:xfrm>
                <a:off x="6042" y="2352"/>
                <a:ext cx="26" cy="50"/>
              </a:xfrm>
              <a:custGeom>
                <a:avLst/>
                <a:gdLst>
                  <a:gd name="T0" fmla="*/ 2 w 26"/>
                  <a:gd name="T1" fmla="*/ 50 h 50"/>
                  <a:gd name="T2" fmla="*/ 2 w 26"/>
                  <a:gd name="T3" fmla="*/ 50 h 50"/>
                  <a:gd name="T4" fmla="*/ 0 w 26"/>
                  <a:gd name="T5" fmla="*/ 44 h 50"/>
                  <a:gd name="T6" fmla="*/ 2 w 26"/>
                  <a:gd name="T7" fmla="*/ 40 h 50"/>
                  <a:gd name="T8" fmla="*/ 4 w 26"/>
                  <a:gd name="T9" fmla="*/ 34 h 50"/>
                  <a:gd name="T10" fmla="*/ 4 w 26"/>
                  <a:gd name="T11" fmla="*/ 28 h 50"/>
                  <a:gd name="T12" fmla="*/ 4 w 26"/>
                  <a:gd name="T13" fmla="*/ 28 h 50"/>
                  <a:gd name="T14" fmla="*/ 6 w 26"/>
                  <a:gd name="T15" fmla="*/ 26 h 50"/>
                  <a:gd name="T16" fmla="*/ 6 w 26"/>
                  <a:gd name="T17" fmla="*/ 22 h 50"/>
                  <a:gd name="T18" fmla="*/ 6 w 26"/>
                  <a:gd name="T19" fmla="*/ 22 h 50"/>
                  <a:gd name="T20" fmla="*/ 6 w 26"/>
                  <a:gd name="T21" fmla="*/ 16 h 50"/>
                  <a:gd name="T22" fmla="*/ 8 w 26"/>
                  <a:gd name="T23" fmla="*/ 10 h 50"/>
                  <a:gd name="T24" fmla="*/ 8 w 26"/>
                  <a:gd name="T25" fmla="*/ 10 h 50"/>
                  <a:gd name="T26" fmla="*/ 12 w 26"/>
                  <a:gd name="T27" fmla="*/ 2 h 50"/>
                  <a:gd name="T28" fmla="*/ 14 w 26"/>
                  <a:gd name="T29" fmla="*/ 0 h 50"/>
                  <a:gd name="T30" fmla="*/ 16 w 26"/>
                  <a:gd name="T31" fmla="*/ 2 h 50"/>
                  <a:gd name="T32" fmla="*/ 16 w 26"/>
                  <a:gd name="T33" fmla="*/ 2 h 50"/>
                  <a:gd name="T34" fmla="*/ 16 w 26"/>
                  <a:gd name="T35" fmla="*/ 4 h 50"/>
                  <a:gd name="T36" fmla="*/ 14 w 26"/>
                  <a:gd name="T37" fmla="*/ 6 h 50"/>
                  <a:gd name="T38" fmla="*/ 16 w 26"/>
                  <a:gd name="T39" fmla="*/ 12 h 50"/>
                  <a:gd name="T40" fmla="*/ 16 w 26"/>
                  <a:gd name="T41" fmla="*/ 12 h 50"/>
                  <a:gd name="T42" fmla="*/ 18 w 26"/>
                  <a:gd name="T43" fmla="*/ 16 h 50"/>
                  <a:gd name="T44" fmla="*/ 18 w 26"/>
                  <a:gd name="T45" fmla="*/ 16 h 50"/>
                  <a:gd name="T46" fmla="*/ 22 w 26"/>
                  <a:gd name="T47" fmla="*/ 14 h 50"/>
                  <a:gd name="T48" fmla="*/ 22 w 26"/>
                  <a:gd name="T49" fmla="*/ 14 h 50"/>
                  <a:gd name="T50" fmla="*/ 26 w 26"/>
                  <a:gd name="T51" fmla="*/ 24 h 50"/>
                  <a:gd name="T52" fmla="*/ 26 w 26"/>
                  <a:gd name="T53" fmla="*/ 24 h 50"/>
                  <a:gd name="T54" fmla="*/ 26 w 26"/>
                  <a:gd name="T55" fmla="*/ 28 h 50"/>
                  <a:gd name="T56" fmla="*/ 24 w 26"/>
                  <a:gd name="T57" fmla="*/ 26 h 50"/>
                  <a:gd name="T58" fmla="*/ 22 w 26"/>
                  <a:gd name="T59" fmla="*/ 24 h 50"/>
                  <a:gd name="T60" fmla="*/ 22 w 26"/>
                  <a:gd name="T61" fmla="*/ 24 h 50"/>
                  <a:gd name="T62" fmla="*/ 22 w 26"/>
                  <a:gd name="T63" fmla="*/ 24 h 50"/>
                  <a:gd name="T64" fmla="*/ 20 w 26"/>
                  <a:gd name="T65" fmla="*/ 30 h 50"/>
                  <a:gd name="T66" fmla="*/ 20 w 26"/>
                  <a:gd name="T67" fmla="*/ 36 h 50"/>
                  <a:gd name="T68" fmla="*/ 20 w 26"/>
                  <a:gd name="T69" fmla="*/ 36 h 50"/>
                  <a:gd name="T70" fmla="*/ 18 w 26"/>
                  <a:gd name="T71" fmla="*/ 36 h 50"/>
                  <a:gd name="T72" fmla="*/ 18 w 26"/>
                  <a:gd name="T73" fmla="*/ 36 h 50"/>
                  <a:gd name="T74" fmla="*/ 14 w 26"/>
                  <a:gd name="T75" fmla="*/ 36 h 50"/>
                  <a:gd name="T76" fmla="*/ 14 w 26"/>
                  <a:gd name="T77" fmla="*/ 36 h 50"/>
                  <a:gd name="T78" fmla="*/ 12 w 26"/>
                  <a:gd name="T79" fmla="*/ 38 h 50"/>
                  <a:gd name="T80" fmla="*/ 12 w 26"/>
                  <a:gd name="T81" fmla="*/ 46 h 50"/>
                  <a:gd name="T82" fmla="*/ 12 w 26"/>
                  <a:gd name="T83" fmla="*/ 46 h 50"/>
                  <a:gd name="T84" fmla="*/ 10 w 26"/>
                  <a:gd name="T85" fmla="*/ 50 h 50"/>
                  <a:gd name="T86" fmla="*/ 10 w 26"/>
                  <a:gd name="T87" fmla="*/ 50 h 50"/>
                  <a:gd name="T88" fmla="*/ 8 w 26"/>
                  <a:gd name="T89" fmla="*/ 50 h 50"/>
                  <a:gd name="T90" fmla="*/ 6 w 26"/>
                  <a:gd name="T91" fmla="*/ 50 h 50"/>
                  <a:gd name="T92" fmla="*/ 6 w 26"/>
                  <a:gd name="T93" fmla="*/ 50 h 50"/>
                  <a:gd name="T94" fmla="*/ 6 w 26"/>
                  <a:gd name="T95" fmla="*/ 50 h 50"/>
                  <a:gd name="T96" fmla="*/ 6 w 26"/>
                  <a:gd name="T97" fmla="*/ 50 h 50"/>
                  <a:gd name="T98" fmla="*/ 2 w 26"/>
                  <a:gd name="T99" fmla="*/ 50 h 50"/>
                  <a:gd name="T100" fmla="*/ 2 w 26"/>
                  <a:gd name="T10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 h="50">
                    <a:moveTo>
                      <a:pt x="2" y="50"/>
                    </a:moveTo>
                    <a:lnTo>
                      <a:pt x="2" y="50"/>
                    </a:lnTo>
                    <a:lnTo>
                      <a:pt x="0" y="44"/>
                    </a:lnTo>
                    <a:lnTo>
                      <a:pt x="2" y="40"/>
                    </a:lnTo>
                    <a:lnTo>
                      <a:pt x="4" y="34"/>
                    </a:lnTo>
                    <a:lnTo>
                      <a:pt x="4" y="28"/>
                    </a:lnTo>
                    <a:lnTo>
                      <a:pt x="4" y="28"/>
                    </a:lnTo>
                    <a:lnTo>
                      <a:pt x="6" y="26"/>
                    </a:lnTo>
                    <a:lnTo>
                      <a:pt x="6" y="22"/>
                    </a:lnTo>
                    <a:lnTo>
                      <a:pt x="6" y="22"/>
                    </a:lnTo>
                    <a:lnTo>
                      <a:pt x="6" y="16"/>
                    </a:lnTo>
                    <a:lnTo>
                      <a:pt x="8" y="10"/>
                    </a:lnTo>
                    <a:lnTo>
                      <a:pt x="8" y="10"/>
                    </a:lnTo>
                    <a:lnTo>
                      <a:pt x="12" y="2"/>
                    </a:lnTo>
                    <a:lnTo>
                      <a:pt x="14" y="0"/>
                    </a:lnTo>
                    <a:lnTo>
                      <a:pt x="16" y="2"/>
                    </a:lnTo>
                    <a:lnTo>
                      <a:pt x="16" y="2"/>
                    </a:lnTo>
                    <a:lnTo>
                      <a:pt x="16" y="4"/>
                    </a:lnTo>
                    <a:lnTo>
                      <a:pt x="14" y="6"/>
                    </a:lnTo>
                    <a:lnTo>
                      <a:pt x="16" y="12"/>
                    </a:lnTo>
                    <a:lnTo>
                      <a:pt x="16" y="12"/>
                    </a:lnTo>
                    <a:lnTo>
                      <a:pt x="18" y="16"/>
                    </a:lnTo>
                    <a:lnTo>
                      <a:pt x="18" y="16"/>
                    </a:lnTo>
                    <a:lnTo>
                      <a:pt x="22" y="14"/>
                    </a:lnTo>
                    <a:lnTo>
                      <a:pt x="22" y="14"/>
                    </a:lnTo>
                    <a:lnTo>
                      <a:pt x="26" y="24"/>
                    </a:lnTo>
                    <a:lnTo>
                      <a:pt x="26" y="24"/>
                    </a:lnTo>
                    <a:lnTo>
                      <a:pt x="26" y="28"/>
                    </a:lnTo>
                    <a:lnTo>
                      <a:pt x="24" y="26"/>
                    </a:lnTo>
                    <a:lnTo>
                      <a:pt x="22" y="24"/>
                    </a:lnTo>
                    <a:lnTo>
                      <a:pt x="22" y="24"/>
                    </a:lnTo>
                    <a:lnTo>
                      <a:pt x="22" y="24"/>
                    </a:lnTo>
                    <a:lnTo>
                      <a:pt x="20" y="30"/>
                    </a:lnTo>
                    <a:lnTo>
                      <a:pt x="20" y="36"/>
                    </a:lnTo>
                    <a:lnTo>
                      <a:pt x="20" y="36"/>
                    </a:lnTo>
                    <a:lnTo>
                      <a:pt x="18" y="36"/>
                    </a:lnTo>
                    <a:lnTo>
                      <a:pt x="18" y="36"/>
                    </a:lnTo>
                    <a:lnTo>
                      <a:pt x="14" y="36"/>
                    </a:lnTo>
                    <a:lnTo>
                      <a:pt x="14" y="36"/>
                    </a:lnTo>
                    <a:lnTo>
                      <a:pt x="12" y="38"/>
                    </a:lnTo>
                    <a:lnTo>
                      <a:pt x="12" y="46"/>
                    </a:lnTo>
                    <a:lnTo>
                      <a:pt x="12" y="46"/>
                    </a:lnTo>
                    <a:lnTo>
                      <a:pt x="10" y="50"/>
                    </a:lnTo>
                    <a:lnTo>
                      <a:pt x="10" y="50"/>
                    </a:lnTo>
                    <a:lnTo>
                      <a:pt x="8" y="50"/>
                    </a:lnTo>
                    <a:lnTo>
                      <a:pt x="6" y="50"/>
                    </a:lnTo>
                    <a:lnTo>
                      <a:pt x="6" y="50"/>
                    </a:lnTo>
                    <a:lnTo>
                      <a:pt x="6" y="50"/>
                    </a:lnTo>
                    <a:lnTo>
                      <a:pt x="6" y="50"/>
                    </a:lnTo>
                    <a:lnTo>
                      <a:pt x="2" y="50"/>
                    </a:lnTo>
                    <a:lnTo>
                      <a:pt x="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3" name="Freeform 2847">
                <a:extLst>
                  <a:ext uri="{FF2B5EF4-FFF2-40B4-BE49-F238E27FC236}">
                    <a16:creationId xmlns:a16="http://schemas.microsoft.com/office/drawing/2014/main" id="{C11A7C4E-211E-0A5C-7CE0-CF3CF468D0A0}"/>
                  </a:ext>
                </a:extLst>
              </p:cNvPr>
              <p:cNvSpPr>
                <a:spLocks/>
              </p:cNvSpPr>
              <p:nvPr/>
            </p:nvSpPr>
            <p:spPr bwMode="auto">
              <a:xfrm>
                <a:off x="6028" y="2350"/>
                <a:ext cx="22" cy="30"/>
              </a:xfrm>
              <a:custGeom>
                <a:avLst/>
                <a:gdLst>
                  <a:gd name="T0" fmla="*/ 22 w 22"/>
                  <a:gd name="T1" fmla="*/ 12 h 30"/>
                  <a:gd name="T2" fmla="*/ 22 w 22"/>
                  <a:gd name="T3" fmla="*/ 12 h 30"/>
                  <a:gd name="T4" fmla="*/ 22 w 22"/>
                  <a:gd name="T5" fmla="*/ 20 h 30"/>
                  <a:gd name="T6" fmla="*/ 22 w 22"/>
                  <a:gd name="T7" fmla="*/ 26 h 30"/>
                  <a:gd name="T8" fmla="*/ 22 w 22"/>
                  <a:gd name="T9" fmla="*/ 26 h 30"/>
                  <a:gd name="T10" fmla="*/ 20 w 22"/>
                  <a:gd name="T11" fmla="*/ 28 h 30"/>
                  <a:gd name="T12" fmla="*/ 18 w 22"/>
                  <a:gd name="T13" fmla="*/ 28 h 30"/>
                  <a:gd name="T14" fmla="*/ 16 w 22"/>
                  <a:gd name="T15" fmla="*/ 28 h 30"/>
                  <a:gd name="T16" fmla="*/ 14 w 22"/>
                  <a:gd name="T17" fmla="*/ 30 h 30"/>
                  <a:gd name="T18" fmla="*/ 14 w 22"/>
                  <a:gd name="T19" fmla="*/ 30 h 30"/>
                  <a:gd name="T20" fmla="*/ 14 w 22"/>
                  <a:gd name="T21" fmla="*/ 30 h 30"/>
                  <a:gd name="T22" fmla="*/ 8 w 22"/>
                  <a:gd name="T23" fmla="*/ 30 h 30"/>
                  <a:gd name="T24" fmla="*/ 4 w 22"/>
                  <a:gd name="T25" fmla="*/ 26 h 30"/>
                  <a:gd name="T26" fmla="*/ 2 w 22"/>
                  <a:gd name="T27" fmla="*/ 18 h 30"/>
                  <a:gd name="T28" fmla="*/ 0 w 22"/>
                  <a:gd name="T29" fmla="*/ 6 h 30"/>
                  <a:gd name="T30" fmla="*/ 0 w 22"/>
                  <a:gd name="T31" fmla="*/ 6 h 30"/>
                  <a:gd name="T32" fmla="*/ 0 w 22"/>
                  <a:gd name="T33" fmla="*/ 4 h 30"/>
                  <a:gd name="T34" fmla="*/ 2 w 22"/>
                  <a:gd name="T35" fmla="*/ 4 h 30"/>
                  <a:gd name="T36" fmla="*/ 2 w 22"/>
                  <a:gd name="T37" fmla="*/ 4 h 30"/>
                  <a:gd name="T38" fmla="*/ 4 w 22"/>
                  <a:gd name="T39" fmla="*/ 6 h 30"/>
                  <a:gd name="T40" fmla="*/ 4 w 22"/>
                  <a:gd name="T41" fmla="*/ 6 h 30"/>
                  <a:gd name="T42" fmla="*/ 6 w 22"/>
                  <a:gd name="T43" fmla="*/ 8 h 30"/>
                  <a:gd name="T44" fmla="*/ 8 w 22"/>
                  <a:gd name="T45" fmla="*/ 6 h 30"/>
                  <a:gd name="T46" fmla="*/ 8 w 22"/>
                  <a:gd name="T47" fmla="*/ 6 h 30"/>
                  <a:gd name="T48" fmla="*/ 12 w 22"/>
                  <a:gd name="T49" fmla="*/ 0 h 30"/>
                  <a:gd name="T50" fmla="*/ 14 w 22"/>
                  <a:gd name="T51" fmla="*/ 0 h 30"/>
                  <a:gd name="T52" fmla="*/ 16 w 22"/>
                  <a:gd name="T53" fmla="*/ 4 h 30"/>
                  <a:gd name="T54" fmla="*/ 20 w 22"/>
                  <a:gd name="T55" fmla="*/ 8 h 30"/>
                  <a:gd name="T56" fmla="*/ 20 w 22"/>
                  <a:gd name="T57" fmla="*/ 8 h 30"/>
                  <a:gd name="T58" fmla="*/ 22 w 22"/>
                  <a:gd name="T59" fmla="*/ 12 h 30"/>
                  <a:gd name="T60" fmla="*/ 22 w 22"/>
                  <a:gd name="T6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22" y="12"/>
                    </a:moveTo>
                    <a:lnTo>
                      <a:pt x="22" y="12"/>
                    </a:lnTo>
                    <a:lnTo>
                      <a:pt x="22" y="20"/>
                    </a:lnTo>
                    <a:lnTo>
                      <a:pt x="22" y="26"/>
                    </a:lnTo>
                    <a:lnTo>
                      <a:pt x="22" y="26"/>
                    </a:lnTo>
                    <a:lnTo>
                      <a:pt x="20" y="28"/>
                    </a:lnTo>
                    <a:lnTo>
                      <a:pt x="18" y="28"/>
                    </a:lnTo>
                    <a:lnTo>
                      <a:pt x="16" y="28"/>
                    </a:lnTo>
                    <a:lnTo>
                      <a:pt x="14" y="30"/>
                    </a:lnTo>
                    <a:lnTo>
                      <a:pt x="14" y="30"/>
                    </a:lnTo>
                    <a:lnTo>
                      <a:pt x="14" y="30"/>
                    </a:lnTo>
                    <a:lnTo>
                      <a:pt x="8" y="30"/>
                    </a:lnTo>
                    <a:lnTo>
                      <a:pt x="4" y="26"/>
                    </a:lnTo>
                    <a:lnTo>
                      <a:pt x="2" y="18"/>
                    </a:lnTo>
                    <a:lnTo>
                      <a:pt x="0" y="6"/>
                    </a:lnTo>
                    <a:lnTo>
                      <a:pt x="0" y="6"/>
                    </a:lnTo>
                    <a:lnTo>
                      <a:pt x="0" y="4"/>
                    </a:lnTo>
                    <a:lnTo>
                      <a:pt x="2" y="4"/>
                    </a:lnTo>
                    <a:lnTo>
                      <a:pt x="2" y="4"/>
                    </a:lnTo>
                    <a:lnTo>
                      <a:pt x="4" y="6"/>
                    </a:lnTo>
                    <a:lnTo>
                      <a:pt x="4" y="6"/>
                    </a:lnTo>
                    <a:lnTo>
                      <a:pt x="6" y="8"/>
                    </a:lnTo>
                    <a:lnTo>
                      <a:pt x="8" y="6"/>
                    </a:lnTo>
                    <a:lnTo>
                      <a:pt x="8" y="6"/>
                    </a:lnTo>
                    <a:lnTo>
                      <a:pt x="12" y="0"/>
                    </a:lnTo>
                    <a:lnTo>
                      <a:pt x="14" y="0"/>
                    </a:lnTo>
                    <a:lnTo>
                      <a:pt x="16" y="4"/>
                    </a:lnTo>
                    <a:lnTo>
                      <a:pt x="20" y="8"/>
                    </a:lnTo>
                    <a:lnTo>
                      <a:pt x="20" y="8"/>
                    </a:lnTo>
                    <a:lnTo>
                      <a:pt x="22" y="12"/>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4" name="Freeform 2848">
                <a:extLst>
                  <a:ext uri="{FF2B5EF4-FFF2-40B4-BE49-F238E27FC236}">
                    <a16:creationId xmlns:a16="http://schemas.microsoft.com/office/drawing/2014/main" id="{5C9F5CF1-E84E-40CA-22FD-386019A50378}"/>
                  </a:ext>
                </a:extLst>
              </p:cNvPr>
              <p:cNvSpPr>
                <a:spLocks/>
              </p:cNvSpPr>
              <p:nvPr/>
            </p:nvSpPr>
            <p:spPr bwMode="auto">
              <a:xfrm>
                <a:off x="6050" y="2325"/>
                <a:ext cx="6" cy="19"/>
              </a:xfrm>
              <a:custGeom>
                <a:avLst/>
                <a:gdLst>
                  <a:gd name="T0" fmla="*/ 0 w 6"/>
                  <a:gd name="T1" fmla="*/ 15 h 19"/>
                  <a:gd name="T2" fmla="*/ 0 w 6"/>
                  <a:gd name="T3" fmla="*/ 15 h 19"/>
                  <a:gd name="T4" fmla="*/ 0 w 6"/>
                  <a:gd name="T5" fmla="*/ 0 h 19"/>
                  <a:gd name="T6" fmla="*/ 0 w 6"/>
                  <a:gd name="T7" fmla="*/ 0 h 19"/>
                  <a:gd name="T8" fmla="*/ 2 w 6"/>
                  <a:gd name="T9" fmla="*/ 6 h 19"/>
                  <a:gd name="T10" fmla="*/ 2 w 6"/>
                  <a:gd name="T11" fmla="*/ 6 h 19"/>
                  <a:gd name="T12" fmla="*/ 4 w 6"/>
                  <a:gd name="T13" fmla="*/ 10 h 19"/>
                  <a:gd name="T14" fmla="*/ 6 w 6"/>
                  <a:gd name="T15" fmla="*/ 17 h 19"/>
                  <a:gd name="T16" fmla="*/ 6 w 6"/>
                  <a:gd name="T17" fmla="*/ 17 h 19"/>
                  <a:gd name="T18" fmla="*/ 4 w 6"/>
                  <a:gd name="T19" fmla="*/ 19 h 19"/>
                  <a:gd name="T20" fmla="*/ 2 w 6"/>
                  <a:gd name="T21" fmla="*/ 19 h 19"/>
                  <a:gd name="T22" fmla="*/ 0 w 6"/>
                  <a:gd name="T23" fmla="*/ 15 h 19"/>
                  <a:gd name="T24" fmla="*/ 0 w 6"/>
                  <a:gd name="T25"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9">
                    <a:moveTo>
                      <a:pt x="0" y="15"/>
                    </a:moveTo>
                    <a:lnTo>
                      <a:pt x="0" y="15"/>
                    </a:lnTo>
                    <a:lnTo>
                      <a:pt x="0" y="0"/>
                    </a:lnTo>
                    <a:lnTo>
                      <a:pt x="0" y="0"/>
                    </a:lnTo>
                    <a:lnTo>
                      <a:pt x="2" y="6"/>
                    </a:lnTo>
                    <a:lnTo>
                      <a:pt x="2" y="6"/>
                    </a:lnTo>
                    <a:lnTo>
                      <a:pt x="4" y="10"/>
                    </a:lnTo>
                    <a:lnTo>
                      <a:pt x="6" y="17"/>
                    </a:lnTo>
                    <a:lnTo>
                      <a:pt x="6" y="17"/>
                    </a:lnTo>
                    <a:lnTo>
                      <a:pt x="4" y="19"/>
                    </a:lnTo>
                    <a:lnTo>
                      <a:pt x="2" y="19"/>
                    </a:lnTo>
                    <a:lnTo>
                      <a:pt x="0" y="15"/>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5" name="Freeform 2849">
                <a:extLst>
                  <a:ext uri="{FF2B5EF4-FFF2-40B4-BE49-F238E27FC236}">
                    <a16:creationId xmlns:a16="http://schemas.microsoft.com/office/drawing/2014/main" id="{8E9D33F5-63DD-6A09-A202-187214187D67}"/>
                  </a:ext>
                </a:extLst>
              </p:cNvPr>
              <p:cNvSpPr>
                <a:spLocks/>
              </p:cNvSpPr>
              <p:nvPr/>
            </p:nvSpPr>
            <p:spPr bwMode="auto">
              <a:xfrm>
                <a:off x="6074" y="2335"/>
                <a:ext cx="6" cy="13"/>
              </a:xfrm>
              <a:custGeom>
                <a:avLst/>
                <a:gdLst>
                  <a:gd name="T0" fmla="*/ 0 w 6"/>
                  <a:gd name="T1" fmla="*/ 0 h 13"/>
                  <a:gd name="T2" fmla="*/ 0 w 6"/>
                  <a:gd name="T3" fmla="*/ 0 h 13"/>
                  <a:gd name="T4" fmla="*/ 6 w 6"/>
                  <a:gd name="T5" fmla="*/ 5 h 13"/>
                  <a:gd name="T6" fmla="*/ 6 w 6"/>
                  <a:gd name="T7" fmla="*/ 5 h 13"/>
                  <a:gd name="T8" fmla="*/ 4 w 6"/>
                  <a:gd name="T9" fmla="*/ 11 h 13"/>
                  <a:gd name="T10" fmla="*/ 2 w 6"/>
                  <a:gd name="T11" fmla="*/ 13 h 13"/>
                  <a:gd name="T12" fmla="*/ 0 w 6"/>
                  <a:gd name="T13" fmla="*/ 11 h 13"/>
                  <a:gd name="T14" fmla="*/ 0 w 6"/>
                  <a:gd name="T15" fmla="*/ 11 h 13"/>
                  <a:gd name="T16" fmla="*/ 0 w 6"/>
                  <a:gd name="T17" fmla="*/ 9 h 13"/>
                  <a:gd name="T18" fmla="*/ 0 w 6"/>
                  <a:gd name="T19" fmla="*/ 7 h 13"/>
                  <a:gd name="T20" fmla="*/ 0 w 6"/>
                  <a:gd name="T21" fmla="*/ 0 h 13"/>
                  <a:gd name="T22" fmla="*/ 0 w 6"/>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3">
                    <a:moveTo>
                      <a:pt x="0" y="0"/>
                    </a:moveTo>
                    <a:lnTo>
                      <a:pt x="0" y="0"/>
                    </a:lnTo>
                    <a:lnTo>
                      <a:pt x="6" y="5"/>
                    </a:lnTo>
                    <a:lnTo>
                      <a:pt x="6" y="5"/>
                    </a:lnTo>
                    <a:lnTo>
                      <a:pt x="4" y="11"/>
                    </a:lnTo>
                    <a:lnTo>
                      <a:pt x="2" y="13"/>
                    </a:lnTo>
                    <a:lnTo>
                      <a:pt x="0" y="11"/>
                    </a:lnTo>
                    <a:lnTo>
                      <a:pt x="0" y="11"/>
                    </a:lnTo>
                    <a:lnTo>
                      <a:pt x="0" y="9"/>
                    </a:ln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6" name="Freeform 2850">
                <a:extLst>
                  <a:ext uri="{FF2B5EF4-FFF2-40B4-BE49-F238E27FC236}">
                    <a16:creationId xmlns:a16="http://schemas.microsoft.com/office/drawing/2014/main" id="{F899E6B5-5E4E-8530-AEA4-C6E8BDF09350}"/>
                  </a:ext>
                </a:extLst>
              </p:cNvPr>
              <p:cNvSpPr>
                <a:spLocks/>
              </p:cNvSpPr>
              <p:nvPr/>
            </p:nvSpPr>
            <p:spPr bwMode="auto">
              <a:xfrm>
                <a:off x="5926" y="2097"/>
                <a:ext cx="18" cy="22"/>
              </a:xfrm>
              <a:custGeom>
                <a:avLst/>
                <a:gdLst>
                  <a:gd name="T0" fmla="*/ 18 w 18"/>
                  <a:gd name="T1" fmla="*/ 18 h 22"/>
                  <a:gd name="T2" fmla="*/ 18 w 18"/>
                  <a:gd name="T3" fmla="*/ 18 h 22"/>
                  <a:gd name="T4" fmla="*/ 16 w 18"/>
                  <a:gd name="T5" fmla="*/ 10 h 22"/>
                  <a:gd name="T6" fmla="*/ 16 w 18"/>
                  <a:gd name="T7" fmla="*/ 10 h 22"/>
                  <a:gd name="T8" fmla="*/ 14 w 18"/>
                  <a:gd name="T9" fmla="*/ 12 h 22"/>
                  <a:gd name="T10" fmla="*/ 14 w 18"/>
                  <a:gd name="T11" fmla="*/ 14 h 22"/>
                  <a:gd name="T12" fmla="*/ 14 w 18"/>
                  <a:gd name="T13" fmla="*/ 14 h 22"/>
                  <a:gd name="T14" fmla="*/ 14 w 18"/>
                  <a:gd name="T15" fmla="*/ 20 h 22"/>
                  <a:gd name="T16" fmla="*/ 14 w 18"/>
                  <a:gd name="T17" fmla="*/ 22 h 22"/>
                  <a:gd name="T18" fmla="*/ 12 w 18"/>
                  <a:gd name="T19" fmla="*/ 20 h 22"/>
                  <a:gd name="T20" fmla="*/ 12 w 18"/>
                  <a:gd name="T21" fmla="*/ 20 h 22"/>
                  <a:gd name="T22" fmla="*/ 8 w 18"/>
                  <a:gd name="T23" fmla="*/ 20 h 22"/>
                  <a:gd name="T24" fmla="*/ 4 w 18"/>
                  <a:gd name="T25" fmla="*/ 22 h 22"/>
                  <a:gd name="T26" fmla="*/ 4 w 18"/>
                  <a:gd name="T27" fmla="*/ 22 h 22"/>
                  <a:gd name="T28" fmla="*/ 2 w 18"/>
                  <a:gd name="T29" fmla="*/ 22 h 22"/>
                  <a:gd name="T30" fmla="*/ 2 w 18"/>
                  <a:gd name="T31" fmla="*/ 20 h 22"/>
                  <a:gd name="T32" fmla="*/ 0 w 18"/>
                  <a:gd name="T33" fmla="*/ 12 h 22"/>
                  <a:gd name="T34" fmla="*/ 0 w 18"/>
                  <a:gd name="T35" fmla="*/ 12 h 22"/>
                  <a:gd name="T36" fmla="*/ 2 w 18"/>
                  <a:gd name="T37" fmla="*/ 6 h 22"/>
                  <a:gd name="T38" fmla="*/ 4 w 18"/>
                  <a:gd name="T39" fmla="*/ 4 h 22"/>
                  <a:gd name="T40" fmla="*/ 6 w 18"/>
                  <a:gd name="T41" fmla="*/ 4 h 22"/>
                  <a:gd name="T42" fmla="*/ 10 w 18"/>
                  <a:gd name="T43" fmla="*/ 0 h 22"/>
                  <a:gd name="T44" fmla="*/ 10 w 18"/>
                  <a:gd name="T45" fmla="*/ 0 h 22"/>
                  <a:gd name="T46" fmla="*/ 12 w 18"/>
                  <a:gd name="T47" fmla="*/ 2 h 22"/>
                  <a:gd name="T48" fmla="*/ 16 w 18"/>
                  <a:gd name="T49" fmla="*/ 4 h 22"/>
                  <a:gd name="T50" fmla="*/ 18 w 18"/>
                  <a:gd name="T51" fmla="*/ 8 h 22"/>
                  <a:gd name="T52" fmla="*/ 18 w 18"/>
                  <a:gd name="T53" fmla="*/ 18 h 22"/>
                  <a:gd name="T54" fmla="*/ 18 w 18"/>
                  <a:gd name="T5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2">
                    <a:moveTo>
                      <a:pt x="18" y="18"/>
                    </a:moveTo>
                    <a:lnTo>
                      <a:pt x="18" y="18"/>
                    </a:lnTo>
                    <a:lnTo>
                      <a:pt x="16" y="10"/>
                    </a:lnTo>
                    <a:lnTo>
                      <a:pt x="16" y="10"/>
                    </a:lnTo>
                    <a:lnTo>
                      <a:pt x="14" y="12"/>
                    </a:lnTo>
                    <a:lnTo>
                      <a:pt x="14" y="14"/>
                    </a:lnTo>
                    <a:lnTo>
                      <a:pt x="14" y="14"/>
                    </a:lnTo>
                    <a:lnTo>
                      <a:pt x="14" y="20"/>
                    </a:lnTo>
                    <a:lnTo>
                      <a:pt x="14" y="22"/>
                    </a:lnTo>
                    <a:lnTo>
                      <a:pt x="12" y="20"/>
                    </a:lnTo>
                    <a:lnTo>
                      <a:pt x="12" y="20"/>
                    </a:lnTo>
                    <a:lnTo>
                      <a:pt x="8" y="20"/>
                    </a:lnTo>
                    <a:lnTo>
                      <a:pt x="4" y="22"/>
                    </a:lnTo>
                    <a:lnTo>
                      <a:pt x="4" y="22"/>
                    </a:lnTo>
                    <a:lnTo>
                      <a:pt x="2" y="22"/>
                    </a:lnTo>
                    <a:lnTo>
                      <a:pt x="2" y="20"/>
                    </a:lnTo>
                    <a:lnTo>
                      <a:pt x="0" y="12"/>
                    </a:lnTo>
                    <a:lnTo>
                      <a:pt x="0" y="12"/>
                    </a:lnTo>
                    <a:lnTo>
                      <a:pt x="2" y="6"/>
                    </a:lnTo>
                    <a:lnTo>
                      <a:pt x="4" y="4"/>
                    </a:lnTo>
                    <a:lnTo>
                      <a:pt x="6" y="4"/>
                    </a:lnTo>
                    <a:lnTo>
                      <a:pt x="10" y="0"/>
                    </a:lnTo>
                    <a:lnTo>
                      <a:pt x="10" y="0"/>
                    </a:lnTo>
                    <a:lnTo>
                      <a:pt x="12" y="2"/>
                    </a:lnTo>
                    <a:lnTo>
                      <a:pt x="16" y="4"/>
                    </a:lnTo>
                    <a:lnTo>
                      <a:pt x="18" y="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7" name="Freeform 2851">
                <a:extLst>
                  <a:ext uri="{FF2B5EF4-FFF2-40B4-BE49-F238E27FC236}">
                    <a16:creationId xmlns:a16="http://schemas.microsoft.com/office/drawing/2014/main" id="{704472D2-66DC-20AA-F5ED-D942F1E98E34}"/>
                  </a:ext>
                </a:extLst>
              </p:cNvPr>
              <p:cNvSpPr>
                <a:spLocks/>
              </p:cNvSpPr>
              <p:nvPr/>
            </p:nvSpPr>
            <p:spPr bwMode="auto">
              <a:xfrm>
                <a:off x="1808" y="2526"/>
                <a:ext cx="140" cy="150"/>
              </a:xfrm>
              <a:custGeom>
                <a:avLst/>
                <a:gdLst>
                  <a:gd name="T0" fmla="*/ 6 w 140"/>
                  <a:gd name="T1" fmla="*/ 118 h 150"/>
                  <a:gd name="T2" fmla="*/ 2 w 140"/>
                  <a:gd name="T3" fmla="*/ 106 h 150"/>
                  <a:gd name="T4" fmla="*/ 12 w 140"/>
                  <a:gd name="T5" fmla="*/ 100 h 150"/>
                  <a:gd name="T6" fmla="*/ 20 w 140"/>
                  <a:gd name="T7" fmla="*/ 86 h 150"/>
                  <a:gd name="T8" fmla="*/ 36 w 140"/>
                  <a:gd name="T9" fmla="*/ 82 h 150"/>
                  <a:gd name="T10" fmla="*/ 50 w 140"/>
                  <a:gd name="T11" fmla="*/ 86 h 150"/>
                  <a:gd name="T12" fmla="*/ 38 w 140"/>
                  <a:gd name="T13" fmla="*/ 70 h 150"/>
                  <a:gd name="T14" fmla="*/ 30 w 140"/>
                  <a:gd name="T15" fmla="*/ 48 h 150"/>
                  <a:gd name="T16" fmla="*/ 40 w 140"/>
                  <a:gd name="T17" fmla="*/ 24 h 150"/>
                  <a:gd name="T18" fmla="*/ 50 w 140"/>
                  <a:gd name="T19" fmla="*/ 32 h 150"/>
                  <a:gd name="T20" fmla="*/ 56 w 140"/>
                  <a:gd name="T21" fmla="*/ 44 h 150"/>
                  <a:gd name="T22" fmla="*/ 68 w 140"/>
                  <a:gd name="T23" fmla="*/ 50 h 150"/>
                  <a:gd name="T24" fmla="*/ 72 w 140"/>
                  <a:gd name="T25" fmla="*/ 42 h 150"/>
                  <a:gd name="T26" fmla="*/ 78 w 140"/>
                  <a:gd name="T27" fmla="*/ 40 h 150"/>
                  <a:gd name="T28" fmla="*/ 72 w 140"/>
                  <a:gd name="T29" fmla="*/ 32 h 150"/>
                  <a:gd name="T30" fmla="*/ 66 w 140"/>
                  <a:gd name="T31" fmla="*/ 12 h 150"/>
                  <a:gd name="T32" fmla="*/ 78 w 140"/>
                  <a:gd name="T33" fmla="*/ 0 h 150"/>
                  <a:gd name="T34" fmla="*/ 84 w 140"/>
                  <a:gd name="T35" fmla="*/ 2 h 150"/>
                  <a:gd name="T36" fmla="*/ 96 w 140"/>
                  <a:gd name="T37" fmla="*/ 48 h 150"/>
                  <a:gd name="T38" fmla="*/ 104 w 140"/>
                  <a:gd name="T39" fmla="*/ 40 h 150"/>
                  <a:gd name="T40" fmla="*/ 118 w 140"/>
                  <a:gd name="T41" fmla="*/ 38 h 150"/>
                  <a:gd name="T42" fmla="*/ 120 w 140"/>
                  <a:gd name="T43" fmla="*/ 54 h 150"/>
                  <a:gd name="T44" fmla="*/ 106 w 140"/>
                  <a:gd name="T45" fmla="*/ 68 h 150"/>
                  <a:gd name="T46" fmla="*/ 92 w 140"/>
                  <a:gd name="T47" fmla="*/ 70 h 150"/>
                  <a:gd name="T48" fmla="*/ 80 w 140"/>
                  <a:gd name="T49" fmla="*/ 76 h 150"/>
                  <a:gd name="T50" fmla="*/ 80 w 140"/>
                  <a:gd name="T51" fmla="*/ 88 h 150"/>
                  <a:gd name="T52" fmla="*/ 98 w 140"/>
                  <a:gd name="T53" fmla="*/ 112 h 150"/>
                  <a:gd name="T54" fmla="*/ 104 w 140"/>
                  <a:gd name="T55" fmla="*/ 108 h 150"/>
                  <a:gd name="T56" fmla="*/ 88 w 140"/>
                  <a:gd name="T57" fmla="*/ 94 h 150"/>
                  <a:gd name="T58" fmla="*/ 96 w 140"/>
                  <a:gd name="T59" fmla="*/ 86 h 150"/>
                  <a:gd name="T60" fmla="*/ 104 w 140"/>
                  <a:gd name="T61" fmla="*/ 80 h 150"/>
                  <a:gd name="T62" fmla="*/ 112 w 140"/>
                  <a:gd name="T63" fmla="*/ 86 h 150"/>
                  <a:gd name="T64" fmla="*/ 122 w 140"/>
                  <a:gd name="T65" fmla="*/ 76 h 150"/>
                  <a:gd name="T66" fmla="*/ 126 w 140"/>
                  <a:gd name="T67" fmla="*/ 86 h 150"/>
                  <a:gd name="T68" fmla="*/ 114 w 140"/>
                  <a:gd name="T69" fmla="*/ 112 h 150"/>
                  <a:gd name="T70" fmla="*/ 118 w 140"/>
                  <a:gd name="T71" fmla="*/ 116 h 150"/>
                  <a:gd name="T72" fmla="*/ 122 w 140"/>
                  <a:gd name="T73" fmla="*/ 102 h 150"/>
                  <a:gd name="T74" fmla="*/ 140 w 140"/>
                  <a:gd name="T75" fmla="*/ 114 h 150"/>
                  <a:gd name="T76" fmla="*/ 124 w 140"/>
                  <a:gd name="T77" fmla="*/ 122 h 150"/>
                  <a:gd name="T78" fmla="*/ 130 w 140"/>
                  <a:gd name="T79" fmla="*/ 138 h 150"/>
                  <a:gd name="T80" fmla="*/ 130 w 140"/>
                  <a:gd name="T81" fmla="*/ 148 h 150"/>
                  <a:gd name="T82" fmla="*/ 116 w 140"/>
                  <a:gd name="T83" fmla="*/ 140 h 150"/>
                  <a:gd name="T84" fmla="*/ 110 w 140"/>
                  <a:gd name="T85" fmla="*/ 142 h 150"/>
                  <a:gd name="T86" fmla="*/ 86 w 140"/>
                  <a:gd name="T87" fmla="*/ 146 h 150"/>
                  <a:gd name="T88" fmla="*/ 76 w 140"/>
                  <a:gd name="T89" fmla="*/ 140 h 150"/>
                  <a:gd name="T90" fmla="*/ 62 w 140"/>
                  <a:gd name="T91" fmla="*/ 142 h 150"/>
                  <a:gd name="T92" fmla="*/ 52 w 140"/>
                  <a:gd name="T93" fmla="*/ 130 h 150"/>
                  <a:gd name="T94" fmla="*/ 46 w 140"/>
                  <a:gd name="T95" fmla="*/ 130 h 150"/>
                  <a:gd name="T96" fmla="*/ 44 w 140"/>
                  <a:gd name="T97" fmla="*/ 138 h 150"/>
                  <a:gd name="T98" fmla="*/ 36 w 140"/>
                  <a:gd name="T99" fmla="*/ 128 h 150"/>
                  <a:gd name="T100" fmla="*/ 38 w 140"/>
                  <a:gd name="T101" fmla="*/ 148 h 150"/>
                  <a:gd name="T102" fmla="*/ 16 w 140"/>
                  <a:gd name="T103" fmla="*/ 114 h 150"/>
                  <a:gd name="T104" fmla="*/ 28 w 140"/>
                  <a:gd name="T105" fmla="*/ 134 h 150"/>
                  <a:gd name="T106" fmla="*/ 8 w 140"/>
                  <a:gd name="T107" fmla="*/ 1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50">
                    <a:moveTo>
                      <a:pt x="4" y="134"/>
                    </a:moveTo>
                    <a:lnTo>
                      <a:pt x="4" y="134"/>
                    </a:lnTo>
                    <a:lnTo>
                      <a:pt x="4" y="126"/>
                    </a:lnTo>
                    <a:lnTo>
                      <a:pt x="4" y="126"/>
                    </a:lnTo>
                    <a:lnTo>
                      <a:pt x="6" y="118"/>
                    </a:lnTo>
                    <a:lnTo>
                      <a:pt x="6" y="114"/>
                    </a:lnTo>
                    <a:lnTo>
                      <a:pt x="4" y="112"/>
                    </a:lnTo>
                    <a:lnTo>
                      <a:pt x="0" y="112"/>
                    </a:lnTo>
                    <a:lnTo>
                      <a:pt x="0" y="112"/>
                    </a:lnTo>
                    <a:lnTo>
                      <a:pt x="2" y="106"/>
                    </a:lnTo>
                    <a:lnTo>
                      <a:pt x="4" y="104"/>
                    </a:lnTo>
                    <a:lnTo>
                      <a:pt x="8" y="104"/>
                    </a:lnTo>
                    <a:lnTo>
                      <a:pt x="8" y="104"/>
                    </a:lnTo>
                    <a:lnTo>
                      <a:pt x="10" y="102"/>
                    </a:lnTo>
                    <a:lnTo>
                      <a:pt x="12" y="100"/>
                    </a:lnTo>
                    <a:lnTo>
                      <a:pt x="14" y="98"/>
                    </a:lnTo>
                    <a:lnTo>
                      <a:pt x="16" y="96"/>
                    </a:lnTo>
                    <a:lnTo>
                      <a:pt x="16" y="96"/>
                    </a:lnTo>
                    <a:lnTo>
                      <a:pt x="20" y="86"/>
                    </a:lnTo>
                    <a:lnTo>
                      <a:pt x="20" y="86"/>
                    </a:lnTo>
                    <a:lnTo>
                      <a:pt x="22" y="84"/>
                    </a:lnTo>
                    <a:lnTo>
                      <a:pt x="22" y="84"/>
                    </a:lnTo>
                    <a:lnTo>
                      <a:pt x="30" y="86"/>
                    </a:lnTo>
                    <a:lnTo>
                      <a:pt x="34" y="84"/>
                    </a:lnTo>
                    <a:lnTo>
                      <a:pt x="36" y="82"/>
                    </a:lnTo>
                    <a:lnTo>
                      <a:pt x="36" y="82"/>
                    </a:lnTo>
                    <a:lnTo>
                      <a:pt x="40" y="82"/>
                    </a:lnTo>
                    <a:lnTo>
                      <a:pt x="44" y="82"/>
                    </a:lnTo>
                    <a:lnTo>
                      <a:pt x="50" y="86"/>
                    </a:lnTo>
                    <a:lnTo>
                      <a:pt x="50" y="86"/>
                    </a:lnTo>
                    <a:lnTo>
                      <a:pt x="44" y="82"/>
                    </a:lnTo>
                    <a:lnTo>
                      <a:pt x="40" y="76"/>
                    </a:lnTo>
                    <a:lnTo>
                      <a:pt x="40" y="76"/>
                    </a:lnTo>
                    <a:lnTo>
                      <a:pt x="38" y="70"/>
                    </a:lnTo>
                    <a:lnTo>
                      <a:pt x="38" y="70"/>
                    </a:lnTo>
                    <a:lnTo>
                      <a:pt x="32" y="64"/>
                    </a:lnTo>
                    <a:lnTo>
                      <a:pt x="32" y="64"/>
                    </a:lnTo>
                    <a:lnTo>
                      <a:pt x="30" y="58"/>
                    </a:lnTo>
                    <a:lnTo>
                      <a:pt x="30" y="54"/>
                    </a:lnTo>
                    <a:lnTo>
                      <a:pt x="30" y="48"/>
                    </a:lnTo>
                    <a:lnTo>
                      <a:pt x="32" y="40"/>
                    </a:lnTo>
                    <a:lnTo>
                      <a:pt x="32" y="40"/>
                    </a:lnTo>
                    <a:lnTo>
                      <a:pt x="34" y="34"/>
                    </a:lnTo>
                    <a:lnTo>
                      <a:pt x="36" y="28"/>
                    </a:lnTo>
                    <a:lnTo>
                      <a:pt x="40" y="24"/>
                    </a:lnTo>
                    <a:lnTo>
                      <a:pt x="44" y="24"/>
                    </a:lnTo>
                    <a:lnTo>
                      <a:pt x="44" y="24"/>
                    </a:lnTo>
                    <a:lnTo>
                      <a:pt x="46" y="26"/>
                    </a:lnTo>
                    <a:lnTo>
                      <a:pt x="50" y="28"/>
                    </a:lnTo>
                    <a:lnTo>
                      <a:pt x="50" y="32"/>
                    </a:lnTo>
                    <a:lnTo>
                      <a:pt x="52" y="38"/>
                    </a:lnTo>
                    <a:lnTo>
                      <a:pt x="52" y="38"/>
                    </a:lnTo>
                    <a:lnTo>
                      <a:pt x="52" y="42"/>
                    </a:lnTo>
                    <a:lnTo>
                      <a:pt x="54" y="44"/>
                    </a:lnTo>
                    <a:lnTo>
                      <a:pt x="56" y="44"/>
                    </a:lnTo>
                    <a:lnTo>
                      <a:pt x="56" y="44"/>
                    </a:lnTo>
                    <a:lnTo>
                      <a:pt x="58" y="50"/>
                    </a:lnTo>
                    <a:lnTo>
                      <a:pt x="60" y="52"/>
                    </a:lnTo>
                    <a:lnTo>
                      <a:pt x="64" y="52"/>
                    </a:lnTo>
                    <a:lnTo>
                      <a:pt x="68" y="50"/>
                    </a:lnTo>
                    <a:lnTo>
                      <a:pt x="70" y="50"/>
                    </a:lnTo>
                    <a:lnTo>
                      <a:pt x="72" y="52"/>
                    </a:lnTo>
                    <a:lnTo>
                      <a:pt x="72" y="52"/>
                    </a:lnTo>
                    <a:lnTo>
                      <a:pt x="72" y="46"/>
                    </a:lnTo>
                    <a:lnTo>
                      <a:pt x="72" y="42"/>
                    </a:lnTo>
                    <a:lnTo>
                      <a:pt x="72" y="42"/>
                    </a:lnTo>
                    <a:lnTo>
                      <a:pt x="72" y="40"/>
                    </a:lnTo>
                    <a:lnTo>
                      <a:pt x="74" y="40"/>
                    </a:lnTo>
                    <a:lnTo>
                      <a:pt x="76" y="40"/>
                    </a:lnTo>
                    <a:lnTo>
                      <a:pt x="78" y="40"/>
                    </a:lnTo>
                    <a:lnTo>
                      <a:pt x="78" y="40"/>
                    </a:lnTo>
                    <a:lnTo>
                      <a:pt x="76" y="34"/>
                    </a:lnTo>
                    <a:lnTo>
                      <a:pt x="76" y="32"/>
                    </a:lnTo>
                    <a:lnTo>
                      <a:pt x="72" y="32"/>
                    </a:lnTo>
                    <a:lnTo>
                      <a:pt x="72" y="32"/>
                    </a:lnTo>
                    <a:lnTo>
                      <a:pt x="70" y="32"/>
                    </a:lnTo>
                    <a:lnTo>
                      <a:pt x="68" y="32"/>
                    </a:lnTo>
                    <a:lnTo>
                      <a:pt x="66" y="24"/>
                    </a:lnTo>
                    <a:lnTo>
                      <a:pt x="66" y="24"/>
                    </a:lnTo>
                    <a:lnTo>
                      <a:pt x="66" y="12"/>
                    </a:lnTo>
                    <a:lnTo>
                      <a:pt x="68" y="6"/>
                    </a:lnTo>
                    <a:lnTo>
                      <a:pt x="70" y="4"/>
                    </a:lnTo>
                    <a:lnTo>
                      <a:pt x="70" y="4"/>
                    </a:lnTo>
                    <a:lnTo>
                      <a:pt x="74" y="0"/>
                    </a:lnTo>
                    <a:lnTo>
                      <a:pt x="78" y="0"/>
                    </a:lnTo>
                    <a:lnTo>
                      <a:pt x="80" y="0"/>
                    </a:lnTo>
                    <a:lnTo>
                      <a:pt x="80" y="0"/>
                    </a:lnTo>
                    <a:lnTo>
                      <a:pt x="82" y="0"/>
                    </a:lnTo>
                    <a:lnTo>
                      <a:pt x="84" y="2"/>
                    </a:lnTo>
                    <a:lnTo>
                      <a:pt x="84" y="2"/>
                    </a:lnTo>
                    <a:lnTo>
                      <a:pt x="86" y="16"/>
                    </a:lnTo>
                    <a:lnTo>
                      <a:pt x="90" y="26"/>
                    </a:lnTo>
                    <a:lnTo>
                      <a:pt x="94" y="36"/>
                    </a:lnTo>
                    <a:lnTo>
                      <a:pt x="96" y="48"/>
                    </a:lnTo>
                    <a:lnTo>
                      <a:pt x="96" y="48"/>
                    </a:lnTo>
                    <a:lnTo>
                      <a:pt x="98" y="46"/>
                    </a:lnTo>
                    <a:lnTo>
                      <a:pt x="102" y="42"/>
                    </a:lnTo>
                    <a:lnTo>
                      <a:pt x="102" y="42"/>
                    </a:lnTo>
                    <a:lnTo>
                      <a:pt x="104" y="40"/>
                    </a:lnTo>
                    <a:lnTo>
                      <a:pt x="104" y="40"/>
                    </a:lnTo>
                    <a:lnTo>
                      <a:pt x="106" y="40"/>
                    </a:lnTo>
                    <a:lnTo>
                      <a:pt x="110" y="40"/>
                    </a:lnTo>
                    <a:lnTo>
                      <a:pt x="116" y="38"/>
                    </a:lnTo>
                    <a:lnTo>
                      <a:pt x="116" y="38"/>
                    </a:lnTo>
                    <a:lnTo>
                      <a:pt x="118" y="38"/>
                    </a:lnTo>
                    <a:lnTo>
                      <a:pt x="120" y="38"/>
                    </a:lnTo>
                    <a:lnTo>
                      <a:pt x="120" y="42"/>
                    </a:lnTo>
                    <a:lnTo>
                      <a:pt x="120" y="50"/>
                    </a:lnTo>
                    <a:lnTo>
                      <a:pt x="120" y="50"/>
                    </a:lnTo>
                    <a:lnTo>
                      <a:pt x="120" y="54"/>
                    </a:lnTo>
                    <a:lnTo>
                      <a:pt x="120" y="54"/>
                    </a:lnTo>
                    <a:lnTo>
                      <a:pt x="118" y="62"/>
                    </a:lnTo>
                    <a:lnTo>
                      <a:pt x="114" y="66"/>
                    </a:lnTo>
                    <a:lnTo>
                      <a:pt x="106" y="68"/>
                    </a:lnTo>
                    <a:lnTo>
                      <a:pt x="106" y="68"/>
                    </a:lnTo>
                    <a:lnTo>
                      <a:pt x="102" y="68"/>
                    </a:lnTo>
                    <a:lnTo>
                      <a:pt x="100" y="70"/>
                    </a:lnTo>
                    <a:lnTo>
                      <a:pt x="96" y="72"/>
                    </a:lnTo>
                    <a:lnTo>
                      <a:pt x="92" y="70"/>
                    </a:lnTo>
                    <a:lnTo>
                      <a:pt x="92" y="70"/>
                    </a:lnTo>
                    <a:lnTo>
                      <a:pt x="90" y="68"/>
                    </a:lnTo>
                    <a:lnTo>
                      <a:pt x="88" y="72"/>
                    </a:lnTo>
                    <a:lnTo>
                      <a:pt x="88" y="72"/>
                    </a:lnTo>
                    <a:lnTo>
                      <a:pt x="84" y="74"/>
                    </a:lnTo>
                    <a:lnTo>
                      <a:pt x="80" y="76"/>
                    </a:lnTo>
                    <a:lnTo>
                      <a:pt x="76" y="76"/>
                    </a:lnTo>
                    <a:lnTo>
                      <a:pt x="70" y="72"/>
                    </a:lnTo>
                    <a:lnTo>
                      <a:pt x="70" y="72"/>
                    </a:lnTo>
                    <a:lnTo>
                      <a:pt x="74" y="82"/>
                    </a:lnTo>
                    <a:lnTo>
                      <a:pt x="80" y="88"/>
                    </a:lnTo>
                    <a:lnTo>
                      <a:pt x="84" y="92"/>
                    </a:lnTo>
                    <a:lnTo>
                      <a:pt x="90" y="98"/>
                    </a:lnTo>
                    <a:lnTo>
                      <a:pt x="90" y="98"/>
                    </a:lnTo>
                    <a:lnTo>
                      <a:pt x="92" y="108"/>
                    </a:lnTo>
                    <a:lnTo>
                      <a:pt x="98" y="112"/>
                    </a:lnTo>
                    <a:lnTo>
                      <a:pt x="102" y="116"/>
                    </a:lnTo>
                    <a:lnTo>
                      <a:pt x="106" y="120"/>
                    </a:lnTo>
                    <a:lnTo>
                      <a:pt x="106" y="120"/>
                    </a:lnTo>
                    <a:lnTo>
                      <a:pt x="106" y="110"/>
                    </a:lnTo>
                    <a:lnTo>
                      <a:pt x="104" y="108"/>
                    </a:lnTo>
                    <a:lnTo>
                      <a:pt x="102" y="108"/>
                    </a:lnTo>
                    <a:lnTo>
                      <a:pt x="102" y="108"/>
                    </a:lnTo>
                    <a:lnTo>
                      <a:pt x="98" y="110"/>
                    </a:lnTo>
                    <a:lnTo>
                      <a:pt x="94" y="106"/>
                    </a:lnTo>
                    <a:lnTo>
                      <a:pt x="88" y="94"/>
                    </a:lnTo>
                    <a:lnTo>
                      <a:pt x="88" y="94"/>
                    </a:lnTo>
                    <a:lnTo>
                      <a:pt x="88" y="88"/>
                    </a:lnTo>
                    <a:lnTo>
                      <a:pt x="90" y="88"/>
                    </a:lnTo>
                    <a:lnTo>
                      <a:pt x="90" y="88"/>
                    </a:lnTo>
                    <a:lnTo>
                      <a:pt x="96" y="86"/>
                    </a:lnTo>
                    <a:lnTo>
                      <a:pt x="98" y="84"/>
                    </a:lnTo>
                    <a:lnTo>
                      <a:pt x="102" y="80"/>
                    </a:lnTo>
                    <a:lnTo>
                      <a:pt x="102" y="80"/>
                    </a:lnTo>
                    <a:lnTo>
                      <a:pt x="102" y="80"/>
                    </a:lnTo>
                    <a:lnTo>
                      <a:pt x="104" y="80"/>
                    </a:lnTo>
                    <a:lnTo>
                      <a:pt x="106" y="84"/>
                    </a:lnTo>
                    <a:lnTo>
                      <a:pt x="106" y="84"/>
                    </a:lnTo>
                    <a:lnTo>
                      <a:pt x="108" y="88"/>
                    </a:lnTo>
                    <a:lnTo>
                      <a:pt x="110" y="88"/>
                    </a:lnTo>
                    <a:lnTo>
                      <a:pt x="112" y="86"/>
                    </a:lnTo>
                    <a:lnTo>
                      <a:pt x="112" y="86"/>
                    </a:lnTo>
                    <a:lnTo>
                      <a:pt x="116" y="82"/>
                    </a:lnTo>
                    <a:lnTo>
                      <a:pt x="120" y="76"/>
                    </a:lnTo>
                    <a:lnTo>
                      <a:pt x="120" y="76"/>
                    </a:lnTo>
                    <a:lnTo>
                      <a:pt x="122" y="76"/>
                    </a:lnTo>
                    <a:lnTo>
                      <a:pt x="124" y="76"/>
                    </a:lnTo>
                    <a:lnTo>
                      <a:pt x="124" y="76"/>
                    </a:lnTo>
                    <a:lnTo>
                      <a:pt x="126" y="80"/>
                    </a:lnTo>
                    <a:lnTo>
                      <a:pt x="126" y="86"/>
                    </a:lnTo>
                    <a:lnTo>
                      <a:pt x="126" y="86"/>
                    </a:lnTo>
                    <a:lnTo>
                      <a:pt x="122" y="86"/>
                    </a:lnTo>
                    <a:lnTo>
                      <a:pt x="120" y="86"/>
                    </a:lnTo>
                    <a:lnTo>
                      <a:pt x="118" y="92"/>
                    </a:lnTo>
                    <a:lnTo>
                      <a:pt x="114" y="112"/>
                    </a:lnTo>
                    <a:lnTo>
                      <a:pt x="114" y="112"/>
                    </a:lnTo>
                    <a:lnTo>
                      <a:pt x="114" y="116"/>
                    </a:lnTo>
                    <a:lnTo>
                      <a:pt x="114" y="118"/>
                    </a:lnTo>
                    <a:lnTo>
                      <a:pt x="116" y="118"/>
                    </a:lnTo>
                    <a:lnTo>
                      <a:pt x="116" y="118"/>
                    </a:lnTo>
                    <a:lnTo>
                      <a:pt x="118" y="116"/>
                    </a:lnTo>
                    <a:lnTo>
                      <a:pt x="120" y="114"/>
                    </a:lnTo>
                    <a:lnTo>
                      <a:pt x="120" y="110"/>
                    </a:lnTo>
                    <a:lnTo>
                      <a:pt x="120" y="110"/>
                    </a:lnTo>
                    <a:lnTo>
                      <a:pt x="120" y="102"/>
                    </a:lnTo>
                    <a:lnTo>
                      <a:pt x="122" y="102"/>
                    </a:lnTo>
                    <a:lnTo>
                      <a:pt x="122" y="102"/>
                    </a:lnTo>
                    <a:lnTo>
                      <a:pt x="122" y="102"/>
                    </a:lnTo>
                    <a:lnTo>
                      <a:pt x="132" y="106"/>
                    </a:lnTo>
                    <a:lnTo>
                      <a:pt x="140" y="114"/>
                    </a:lnTo>
                    <a:lnTo>
                      <a:pt x="140" y="114"/>
                    </a:lnTo>
                    <a:lnTo>
                      <a:pt x="136" y="120"/>
                    </a:lnTo>
                    <a:lnTo>
                      <a:pt x="132" y="122"/>
                    </a:lnTo>
                    <a:lnTo>
                      <a:pt x="128" y="122"/>
                    </a:lnTo>
                    <a:lnTo>
                      <a:pt x="124" y="122"/>
                    </a:lnTo>
                    <a:lnTo>
                      <a:pt x="124" y="122"/>
                    </a:lnTo>
                    <a:lnTo>
                      <a:pt x="124" y="128"/>
                    </a:lnTo>
                    <a:lnTo>
                      <a:pt x="124" y="130"/>
                    </a:lnTo>
                    <a:lnTo>
                      <a:pt x="126" y="132"/>
                    </a:lnTo>
                    <a:lnTo>
                      <a:pt x="126" y="132"/>
                    </a:lnTo>
                    <a:lnTo>
                      <a:pt x="130" y="138"/>
                    </a:lnTo>
                    <a:lnTo>
                      <a:pt x="130" y="140"/>
                    </a:lnTo>
                    <a:lnTo>
                      <a:pt x="130" y="144"/>
                    </a:lnTo>
                    <a:lnTo>
                      <a:pt x="130" y="144"/>
                    </a:lnTo>
                    <a:lnTo>
                      <a:pt x="130" y="148"/>
                    </a:lnTo>
                    <a:lnTo>
                      <a:pt x="130" y="148"/>
                    </a:lnTo>
                    <a:lnTo>
                      <a:pt x="128" y="150"/>
                    </a:lnTo>
                    <a:lnTo>
                      <a:pt x="126" y="148"/>
                    </a:lnTo>
                    <a:lnTo>
                      <a:pt x="122" y="144"/>
                    </a:lnTo>
                    <a:lnTo>
                      <a:pt x="118" y="140"/>
                    </a:lnTo>
                    <a:lnTo>
                      <a:pt x="116" y="140"/>
                    </a:lnTo>
                    <a:lnTo>
                      <a:pt x="114" y="140"/>
                    </a:lnTo>
                    <a:lnTo>
                      <a:pt x="114" y="140"/>
                    </a:lnTo>
                    <a:lnTo>
                      <a:pt x="112" y="140"/>
                    </a:lnTo>
                    <a:lnTo>
                      <a:pt x="110" y="142"/>
                    </a:lnTo>
                    <a:lnTo>
                      <a:pt x="110" y="142"/>
                    </a:lnTo>
                    <a:lnTo>
                      <a:pt x="104" y="144"/>
                    </a:lnTo>
                    <a:lnTo>
                      <a:pt x="98" y="144"/>
                    </a:lnTo>
                    <a:lnTo>
                      <a:pt x="92" y="144"/>
                    </a:lnTo>
                    <a:lnTo>
                      <a:pt x="86" y="146"/>
                    </a:lnTo>
                    <a:lnTo>
                      <a:pt x="86" y="146"/>
                    </a:lnTo>
                    <a:lnTo>
                      <a:pt x="84" y="144"/>
                    </a:lnTo>
                    <a:lnTo>
                      <a:pt x="84" y="144"/>
                    </a:lnTo>
                    <a:lnTo>
                      <a:pt x="78" y="140"/>
                    </a:lnTo>
                    <a:lnTo>
                      <a:pt x="78" y="140"/>
                    </a:lnTo>
                    <a:lnTo>
                      <a:pt x="76" y="140"/>
                    </a:lnTo>
                    <a:lnTo>
                      <a:pt x="74" y="140"/>
                    </a:lnTo>
                    <a:lnTo>
                      <a:pt x="70" y="142"/>
                    </a:lnTo>
                    <a:lnTo>
                      <a:pt x="66" y="144"/>
                    </a:lnTo>
                    <a:lnTo>
                      <a:pt x="64" y="144"/>
                    </a:lnTo>
                    <a:lnTo>
                      <a:pt x="62" y="142"/>
                    </a:lnTo>
                    <a:lnTo>
                      <a:pt x="62" y="142"/>
                    </a:lnTo>
                    <a:lnTo>
                      <a:pt x="58" y="138"/>
                    </a:lnTo>
                    <a:lnTo>
                      <a:pt x="56" y="134"/>
                    </a:lnTo>
                    <a:lnTo>
                      <a:pt x="56" y="134"/>
                    </a:lnTo>
                    <a:lnTo>
                      <a:pt x="52" y="130"/>
                    </a:lnTo>
                    <a:lnTo>
                      <a:pt x="50" y="128"/>
                    </a:lnTo>
                    <a:lnTo>
                      <a:pt x="50" y="128"/>
                    </a:lnTo>
                    <a:lnTo>
                      <a:pt x="48" y="126"/>
                    </a:lnTo>
                    <a:lnTo>
                      <a:pt x="46" y="126"/>
                    </a:lnTo>
                    <a:lnTo>
                      <a:pt x="46" y="130"/>
                    </a:lnTo>
                    <a:lnTo>
                      <a:pt x="46" y="130"/>
                    </a:lnTo>
                    <a:lnTo>
                      <a:pt x="46" y="138"/>
                    </a:lnTo>
                    <a:lnTo>
                      <a:pt x="46" y="138"/>
                    </a:lnTo>
                    <a:lnTo>
                      <a:pt x="44" y="138"/>
                    </a:lnTo>
                    <a:lnTo>
                      <a:pt x="44" y="138"/>
                    </a:lnTo>
                    <a:lnTo>
                      <a:pt x="42" y="134"/>
                    </a:lnTo>
                    <a:lnTo>
                      <a:pt x="42" y="134"/>
                    </a:lnTo>
                    <a:lnTo>
                      <a:pt x="40" y="128"/>
                    </a:lnTo>
                    <a:lnTo>
                      <a:pt x="38" y="126"/>
                    </a:lnTo>
                    <a:lnTo>
                      <a:pt x="36" y="128"/>
                    </a:lnTo>
                    <a:lnTo>
                      <a:pt x="36" y="128"/>
                    </a:lnTo>
                    <a:lnTo>
                      <a:pt x="36" y="132"/>
                    </a:lnTo>
                    <a:lnTo>
                      <a:pt x="36" y="136"/>
                    </a:lnTo>
                    <a:lnTo>
                      <a:pt x="38" y="140"/>
                    </a:lnTo>
                    <a:lnTo>
                      <a:pt x="38" y="148"/>
                    </a:lnTo>
                    <a:lnTo>
                      <a:pt x="38" y="148"/>
                    </a:lnTo>
                    <a:lnTo>
                      <a:pt x="32" y="134"/>
                    </a:lnTo>
                    <a:lnTo>
                      <a:pt x="28" y="124"/>
                    </a:lnTo>
                    <a:lnTo>
                      <a:pt x="20" y="116"/>
                    </a:lnTo>
                    <a:lnTo>
                      <a:pt x="16" y="114"/>
                    </a:lnTo>
                    <a:lnTo>
                      <a:pt x="12" y="114"/>
                    </a:lnTo>
                    <a:lnTo>
                      <a:pt x="12" y="114"/>
                    </a:lnTo>
                    <a:lnTo>
                      <a:pt x="20" y="126"/>
                    </a:lnTo>
                    <a:lnTo>
                      <a:pt x="24" y="132"/>
                    </a:lnTo>
                    <a:lnTo>
                      <a:pt x="28" y="134"/>
                    </a:lnTo>
                    <a:lnTo>
                      <a:pt x="28" y="134"/>
                    </a:lnTo>
                    <a:lnTo>
                      <a:pt x="24" y="136"/>
                    </a:lnTo>
                    <a:lnTo>
                      <a:pt x="18" y="136"/>
                    </a:lnTo>
                    <a:lnTo>
                      <a:pt x="12" y="136"/>
                    </a:lnTo>
                    <a:lnTo>
                      <a:pt x="8" y="138"/>
                    </a:lnTo>
                    <a:lnTo>
                      <a:pt x="8" y="138"/>
                    </a:lnTo>
                    <a:lnTo>
                      <a:pt x="4" y="134"/>
                    </a:lnTo>
                    <a:lnTo>
                      <a:pt x="4"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8" name="Freeform 2852">
                <a:extLst>
                  <a:ext uri="{FF2B5EF4-FFF2-40B4-BE49-F238E27FC236}">
                    <a16:creationId xmlns:a16="http://schemas.microsoft.com/office/drawing/2014/main" id="{5AFD7E23-9928-804A-85DA-F24277A5270A}"/>
                  </a:ext>
                </a:extLst>
              </p:cNvPr>
              <p:cNvSpPr>
                <a:spLocks/>
              </p:cNvSpPr>
              <p:nvPr/>
            </p:nvSpPr>
            <p:spPr bwMode="auto">
              <a:xfrm>
                <a:off x="1914" y="2580"/>
                <a:ext cx="46" cy="68"/>
              </a:xfrm>
              <a:custGeom>
                <a:avLst/>
                <a:gdLst>
                  <a:gd name="T0" fmla="*/ 0 w 46"/>
                  <a:gd name="T1" fmla="*/ 10 h 68"/>
                  <a:gd name="T2" fmla="*/ 0 w 46"/>
                  <a:gd name="T3" fmla="*/ 10 h 68"/>
                  <a:gd name="T4" fmla="*/ 8 w 46"/>
                  <a:gd name="T5" fmla="*/ 6 h 68"/>
                  <a:gd name="T6" fmla="*/ 14 w 46"/>
                  <a:gd name="T7" fmla="*/ 0 h 68"/>
                  <a:gd name="T8" fmla="*/ 14 w 46"/>
                  <a:gd name="T9" fmla="*/ 0 h 68"/>
                  <a:gd name="T10" fmla="*/ 14 w 46"/>
                  <a:gd name="T11" fmla="*/ 4 h 68"/>
                  <a:gd name="T12" fmla="*/ 16 w 46"/>
                  <a:gd name="T13" fmla="*/ 6 h 68"/>
                  <a:gd name="T14" fmla="*/ 20 w 46"/>
                  <a:gd name="T15" fmla="*/ 6 h 68"/>
                  <a:gd name="T16" fmla="*/ 20 w 46"/>
                  <a:gd name="T17" fmla="*/ 6 h 68"/>
                  <a:gd name="T18" fmla="*/ 26 w 46"/>
                  <a:gd name="T19" fmla="*/ 8 h 68"/>
                  <a:gd name="T20" fmla="*/ 30 w 46"/>
                  <a:gd name="T21" fmla="*/ 14 h 68"/>
                  <a:gd name="T22" fmla="*/ 30 w 46"/>
                  <a:gd name="T23" fmla="*/ 14 h 68"/>
                  <a:gd name="T24" fmla="*/ 28 w 46"/>
                  <a:gd name="T25" fmla="*/ 22 h 68"/>
                  <a:gd name="T26" fmla="*/ 28 w 46"/>
                  <a:gd name="T27" fmla="*/ 24 h 68"/>
                  <a:gd name="T28" fmla="*/ 30 w 46"/>
                  <a:gd name="T29" fmla="*/ 26 h 68"/>
                  <a:gd name="T30" fmla="*/ 32 w 46"/>
                  <a:gd name="T31" fmla="*/ 28 h 68"/>
                  <a:gd name="T32" fmla="*/ 32 w 46"/>
                  <a:gd name="T33" fmla="*/ 28 h 68"/>
                  <a:gd name="T34" fmla="*/ 30 w 46"/>
                  <a:gd name="T35" fmla="*/ 22 h 68"/>
                  <a:gd name="T36" fmla="*/ 28 w 46"/>
                  <a:gd name="T37" fmla="*/ 18 h 68"/>
                  <a:gd name="T38" fmla="*/ 30 w 46"/>
                  <a:gd name="T39" fmla="*/ 14 h 68"/>
                  <a:gd name="T40" fmla="*/ 30 w 46"/>
                  <a:gd name="T41" fmla="*/ 14 h 68"/>
                  <a:gd name="T42" fmla="*/ 32 w 46"/>
                  <a:gd name="T43" fmla="*/ 16 h 68"/>
                  <a:gd name="T44" fmla="*/ 36 w 46"/>
                  <a:gd name="T45" fmla="*/ 18 h 68"/>
                  <a:gd name="T46" fmla="*/ 42 w 46"/>
                  <a:gd name="T47" fmla="*/ 18 h 68"/>
                  <a:gd name="T48" fmla="*/ 42 w 46"/>
                  <a:gd name="T49" fmla="*/ 18 h 68"/>
                  <a:gd name="T50" fmla="*/ 44 w 46"/>
                  <a:gd name="T51" fmla="*/ 20 h 68"/>
                  <a:gd name="T52" fmla="*/ 46 w 46"/>
                  <a:gd name="T53" fmla="*/ 26 h 68"/>
                  <a:gd name="T54" fmla="*/ 46 w 46"/>
                  <a:gd name="T55" fmla="*/ 26 h 68"/>
                  <a:gd name="T56" fmla="*/ 46 w 46"/>
                  <a:gd name="T57" fmla="*/ 34 h 68"/>
                  <a:gd name="T58" fmla="*/ 42 w 46"/>
                  <a:gd name="T59" fmla="*/ 36 h 68"/>
                  <a:gd name="T60" fmla="*/ 42 w 46"/>
                  <a:gd name="T61" fmla="*/ 36 h 68"/>
                  <a:gd name="T62" fmla="*/ 40 w 46"/>
                  <a:gd name="T63" fmla="*/ 36 h 68"/>
                  <a:gd name="T64" fmla="*/ 38 w 46"/>
                  <a:gd name="T65" fmla="*/ 36 h 68"/>
                  <a:gd name="T66" fmla="*/ 38 w 46"/>
                  <a:gd name="T67" fmla="*/ 38 h 68"/>
                  <a:gd name="T68" fmla="*/ 38 w 46"/>
                  <a:gd name="T69" fmla="*/ 38 h 68"/>
                  <a:gd name="T70" fmla="*/ 44 w 46"/>
                  <a:gd name="T71" fmla="*/ 50 h 68"/>
                  <a:gd name="T72" fmla="*/ 46 w 46"/>
                  <a:gd name="T73" fmla="*/ 58 h 68"/>
                  <a:gd name="T74" fmla="*/ 46 w 46"/>
                  <a:gd name="T75" fmla="*/ 68 h 68"/>
                  <a:gd name="T76" fmla="*/ 46 w 46"/>
                  <a:gd name="T77" fmla="*/ 68 h 68"/>
                  <a:gd name="T78" fmla="*/ 40 w 46"/>
                  <a:gd name="T79" fmla="*/ 56 h 68"/>
                  <a:gd name="T80" fmla="*/ 34 w 46"/>
                  <a:gd name="T81" fmla="*/ 48 h 68"/>
                  <a:gd name="T82" fmla="*/ 20 w 46"/>
                  <a:gd name="T83" fmla="*/ 32 h 68"/>
                  <a:gd name="T84" fmla="*/ 20 w 46"/>
                  <a:gd name="T85" fmla="*/ 32 h 68"/>
                  <a:gd name="T86" fmla="*/ 18 w 46"/>
                  <a:gd name="T87" fmla="*/ 24 h 68"/>
                  <a:gd name="T88" fmla="*/ 18 w 46"/>
                  <a:gd name="T89" fmla="*/ 24 h 68"/>
                  <a:gd name="T90" fmla="*/ 16 w 46"/>
                  <a:gd name="T91" fmla="*/ 22 h 68"/>
                  <a:gd name="T92" fmla="*/ 14 w 46"/>
                  <a:gd name="T93" fmla="*/ 24 h 68"/>
                  <a:gd name="T94" fmla="*/ 14 w 46"/>
                  <a:gd name="T95" fmla="*/ 24 h 68"/>
                  <a:gd name="T96" fmla="*/ 12 w 46"/>
                  <a:gd name="T97" fmla="*/ 30 h 68"/>
                  <a:gd name="T98" fmla="*/ 10 w 46"/>
                  <a:gd name="T99" fmla="*/ 32 h 68"/>
                  <a:gd name="T100" fmla="*/ 8 w 46"/>
                  <a:gd name="T101" fmla="*/ 32 h 68"/>
                  <a:gd name="T102" fmla="*/ 6 w 46"/>
                  <a:gd name="T103" fmla="*/ 36 h 68"/>
                  <a:gd name="T104" fmla="*/ 6 w 46"/>
                  <a:gd name="T105" fmla="*/ 36 h 68"/>
                  <a:gd name="T106" fmla="*/ 2 w 46"/>
                  <a:gd name="T107" fmla="*/ 32 h 68"/>
                  <a:gd name="T108" fmla="*/ 0 w 46"/>
                  <a:gd name="T109" fmla="*/ 28 h 68"/>
                  <a:gd name="T110" fmla="*/ 0 w 46"/>
                  <a:gd name="T111" fmla="*/ 20 h 68"/>
                  <a:gd name="T112" fmla="*/ 0 w 46"/>
                  <a:gd name="T113" fmla="*/ 10 h 68"/>
                  <a:gd name="T114" fmla="*/ 0 w 46"/>
                  <a:gd name="T115"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8">
                    <a:moveTo>
                      <a:pt x="0" y="10"/>
                    </a:moveTo>
                    <a:lnTo>
                      <a:pt x="0" y="10"/>
                    </a:lnTo>
                    <a:lnTo>
                      <a:pt x="8" y="6"/>
                    </a:lnTo>
                    <a:lnTo>
                      <a:pt x="14" y="0"/>
                    </a:lnTo>
                    <a:lnTo>
                      <a:pt x="14" y="0"/>
                    </a:lnTo>
                    <a:lnTo>
                      <a:pt x="14" y="4"/>
                    </a:lnTo>
                    <a:lnTo>
                      <a:pt x="16" y="6"/>
                    </a:lnTo>
                    <a:lnTo>
                      <a:pt x="20" y="6"/>
                    </a:lnTo>
                    <a:lnTo>
                      <a:pt x="20" y="6"/>
                    </a:lnTo>
                    <a:lnTo>
                      <a:pt x="26" y="8"/>
                    </a:lnTo>
                    <a:lnTo>
                      <a:pt x="30" y="14"/>
                    </a:lnTo>
                    <a:lnTo>
                      <a:pt x="30" y="14"/>
                    </a:lnTo>
                    <a:lnTo>
                      <a:pt x="28" y="22"/>
                    </a:lnTo>
                    <a:lnTo>
                      <a:pt x="28" y="24"/>
                    </a:lnTo>
                    <a:lnTo>
                      <a:pt x="30" y="26"/>
                    </a:lnTo>
                    <a:lnTo>
                      <a:pt x="32" y="28"/>
                    </a:lnTo>
                    <a:lnTo>
                      <a:pt x="32" y="28"/>
                    </a:lnTo>
                    <a:lnTo>
                      <a:pt x="30" y="22"/>
                    </a:lnTo>
                    <a:lnTo>
                      <a:pt x="28" y="18"/>
                    </a:lnTo>
                    <a:lnTo>
                      <a:pt x="30" y="14"/>
                    </a:lnTo>
                    <a:lnTo>
                      <a:pt x="30" y="14"/>
                    </a:lnTo>
                    <a:lnTo>
                      <a:pt x="32" y="16"/>
                    </a:lnTo>
                    <a:lnTo>
                      <a:pt x="36" y="18"/>
                    </a:lnTo>
                    <a:lnTo>
                      <a:pt x="42" y="18"/>
                    </a:lnTo>
                    <a:lnTo>
                      <a:pt x="42" y="18"/>
                    </a:lnTo>
                    <a:lnTo>
                      <a:pt x="44" y="20"/>
                    </a:lnTo>
                    <a:lnTo>
                      <a:pt x="46" y="26"/>
                    </a:lnTo>
                    <a:lnTo>
                      <a:pt x="46" y="26"/>
                    </a:lnTo>
                    <a:lnTo>
                      <a:pt x="46" y="34"/>
                    </a:lnTo>
                    <a:lnTo>
                      <a:pt x="42" y="36"/>
                    </a:lnTo>
                    <a:lnTo>
                      <a:pt x="42" y="36"/>
                    </a:lnTo>
                    <a:lnTo>
                      <a:pt x="40" y="36"/>
                    </a:lnTo>
                    <a:lnTo>
                      <a:pt x="38" y="36"/>
                    </a:lnTo>
                    <a:lnTo>
                      <a:pt x="38" y="38"/>
                    </a:lnTo>
                    <a:lnTo>
                      <a:pt x="38" y="38"/>
                    </a:lnTo>
                    <a:lnTo>
                      <a:pt x="44" y="50"/>
                    </a:lnTo>
                    <a:lnTo>
                      <a:pt x="46" y="58"/>
                    </a:lnTo>
                    <a:lnTo>
                      <a:pt x="46" y="68"/>
                    </a:lnTo>
                    <a:lnTo>
                      <a:pt x="46" y="68"/>
                    </a:lnTo>
                    <a:lnTo>
                      <a:pt x="40" y="56"/>
                    </a:lnTo>
                    <a:lnTo>
                      <a:pt x="34" y="48"/>
                    </a:lnTo>
                    <a:lnTo>
                      <a:pt x="20" y="32"/>
                    </a:lnTo>
                    <a:lnTo>
                      <a:pt x="20" y="32"/>
                    </a:lnTo>
                    <a:lnTo>
                      <a:pt x="18" y="24"/>
                    </a:lnTo>
                    <a:lnTo>
                      <a:pt x="18" y="24"/>
                    </a:lnTo>
                    <a:lnTo>
                      <a:pt x="16" y="22"/>
                    </a:lnTo>
                    <a:lnTo>
                      <a:pt x="14" y="24"/>
                    </a:lnTo>
                    <a:lnTo>
                      <a:pt x="14" y="24"/>
                    </a:lnTo>
                    <a:lnTo>
                      <a:pt x="12" y="30"/>
                    </a:lnTo>
                    <a:lnTo>
                      <a:pt x="10" y="32"/>
                    </a:lnTo>
                    <a:lnTo>
                      <a:pt x="8" y="32"/>
                    </a:lnTo>
                    <a:lnTo>
                      <a:pt x="6" y="36"/>
                    </a:lnTo>
                    <a:lnTo>
                      <a:pt x="6" y="36"/>
                    </a:lnTo>
                    <a:lnTo>
                      <a:pt x="2" y="32"/>
                    </a:lnTo>
                    <a:lnTo>
                      <a:pt x="0" y="28"/>
                    </a:lnTo>
                    <a:lnTo>
                      <a:pt x="0" y="2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9" name="Freeform 2853">
                <a:extLst>
                  <a:ext uri="{FF2B5EF4-FFF2-40B4-BE49-F238E27FC236}">
                    <a16:creationId xmlns:a16="http://schemas.microsoft.com/office/drawing/2014/main" id="{ADBD5CD4-15E7-216D-7F77-41E8B290D630}"/>
                  </a:ext>
                </a:extLst>
              </p:cNvPr>
              <p:cNvSpPr>
                <a:spLocks/>
              </p:cNvSpPr>
              <p:nvPr/>
            </p:nvSpPr>
            <p:spPr bwMode="auto">
              <a:xfrm>
                <a:off x="1942" y="2660"/>
                <a:ext cx="18" cy="37"/>
              </a:xfrm>
              <a:custGeom>
                <a:avLst/>
                <a:gdLst>
                  <a:gd name="T0" fmla="*/ 2 w 18"/>
                  <a:gd name="T1" fmla="*/ 18 h 37"/>
                  <a:gd name="T2" fmla="*/ 2 w 18"/>
                  <a:gd name="T3" fmla="*/ 18 h 37"/>
                  <a:gd name="T4" fmla="*/ 0 w 18"/>
                  <a:gd name="T5" fmla="*/ 10 h 37"/>
                  <a:gd name="T6" fmla="*/ 0 w 18"/>
                  <a:gd name="T7" fmla="*/ 10 h 37"/>
                  <a:gd name="T8" fmla="*/ 2 w 18"/>
                  <a:gd name="T9" fmla="*/ 8 h 37"/>
                  <a:gd name="T10" fmla="*/ 4 w 18"/>
                  <a:gd name="T11" fmla="*/ 8 h 37"/>
                  <a:gd name="T12" fmla="*/ 4 w 18"/>
                  <a:gd name="T13" fmla="*/ 8 h 37"/>
                  <a:gd name="T14" fmla="*/ 6 w 18"/>
                  <a:gd name="T15" fmla="*/ 8 h 37"/>
                  <a:gd name="T16" fmla="*/ 6 w 18"/>
                  <a:gd name="T17" fmla="*/ 6 h 37"/>
                  <a:gd name="T18" fmla="*/ 6 w 18"/>
                  <a:gd name="T19" fmla="*/ 6 h 37"/>
                  <a:gd name="T20" fmla="*/ 4 w 18"/>
                  <a:gd name="T21" fmla="*/ 4 h 37"/>
                  <a:gd name="T22" fmla="*/ 4 w 18"/>
                  <a:gd name="T23" fmla="*/ 4 h 37"/>
                  <a:gd name="T24" fmla="*/ 6 w 18"/>
                  <a:gd name="T25" fmla="*/ 0 h 37"/>
                  <a:gd name="T26" fmla="*/ 8 w 18"/>
                  <a:gd name="T27" fmla="*/ 0 h 37"/>
                  <a:gd name="T28" fmla="*/ 10 w 18"/>
                  <a:gd name="T29" fmla="*/ 0 h 37"/>
                  <a:gd name="T30" fmla="*/ 10 w 18"/>
                  <a:gd name="T31" fmla="*/ 4 h 37"/>
                  <a:gd name="T32" fmla="*/ 10 w 18"/>
                  <a:gd name="T33" fmla="*/ 4 h 37"/>
                  <a:gd name="T34" fmla="*/ 14 w 18"/>
                  <a:gd name="T35" fmla="*/ 8 h 37"/>
                  <a:gd name="T36" fmla="*/ 16 w 18"/>
                  <a:gd name="T37" fmla="*/ 14 h 37"/>
                  <a:gd name="T38" fmla="*/ 18 w 18"/>
                  <a:gd name="T39" fmla="*/ 20 h 37"/>
                  <a:gd name="T40" fmla="*/ 16 w 18"/>
                  <a:gd name="T41" fmla="*/ 30 h 37"/>
                  <a:gd name="T42" fmla="*/ 16 w 18"/>
                  <a:gd name="T43" fmla="*/ 30 h 37"/>
                  <a:gd name="T44" fmla="*/ 14 w 18"/>
                  <a:gd name="T45" fmla="*/ 28 h 37"/>
                  <a:gd name="T46" fmla="*/ 12 w 18"/>
                  <a:gd name="T47" fmla="*/ 26 h 37"/>
                  <a:gd name="T48" fmla="*/ 12 w 18"/>
                  <a:gd name="T49" fmla="*/ 28 h 37"/>
                  <a:gd name="T50" fmla="*/ 12 w 18"/>
                  <a:gd name="T51" fmla="*/ 28 h 37"/>
                  <a:gd name="T52" fmla="*/ 12 w 18"/>
                  <a:gd name="T53" fmla="*/ 37 h 37"/>
                  <a:gd name="T54" fmla="*/ 12 w 18"/>
                  <a:gd name="T55" fmla="*/ 37 h 37"/>
                  <a:gd name="T56" fmla="*/ 10 w 18"/>
                  <a:gd name="T57" fmla="*/ 37 h 37"/>
                  <a:gd name="T58" fmla="*/ 8 w 18"/>
                  <a:gd name="T59" fmla="*/ 32 h 37"/>
                  <a:gd name="T60" fmla="*/ 6 w 18"/>
                  <a:gd name="T61" fmla="*/ 22 h 37"/>
                  <a:gd name="T62" fmla="*/ 6 w 18"/>
                  <a:gd name="T63" fmla="*/ 22 h 37"/>
                  <a:gd name="T64" fmla="*/ 4 w 18"/>
                  <a:gd name="T65" fmla="*/ 22 h 37"/>
                  <a:gd name="T66" fmla="*/ 2 w 18"/>
                  <a:gd name="T67" fmla="*/ 18 h 37"/>
                  <a:gd name="T68" fmla="*/ 2 w 18"/>
                  <a:gd name="T6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7">
                    <a:moveTo>
                      <a:pt x="2" y="18"/>
                    </a:moveTo>
                    <a:lnTo>
                      <a:pt x="2" y="18"/>
                    </a:lnTo>
                    <a:lnTo>
                      <a:pt x="0" y="10"/>
                    </a:lnTo>
                    <a:lnTo>
                      <a:pt x="0" y="10"/>
                    </a:lnTo>
                    <a:lnTo>
                      <a:pt x="2" y="8"/>
                    </a:lnTo>
                    <a:lnTo>
                      <a:pt x="4" y="8"/>
                    </a:lnTo>
                    <a:lnTo>
                      <a:pt x="4" y="8"/>
                    </a:lnTo>
                    <a:lnTo>
                      <a:pt x="6" y="8"/>
                    </a:lnTo>
                    <a:lnTo>
                      <a:pt x="6" y="6"/>
                    </a:lnTo>
                    <a:lnTo>
                      <a:pt x="6" y="6"/>
                    </a:lnTo>
                    <a:lnTo>
                      <a:pt x="4" y="4"/>
                    </a:lnTo>
                    <a:lnTo>
                      <a:pt x="4" y="4"/>
                    </a:lnTo>
                    <a:lnTo>
                      <a:pt x="6" y="0"/>
                    </a:lnTo>
                    <a:lnTo>
                      <a:pt x="8" y="0"/>
                    </a:lnTo>
                    <a:lnTo>
                      <a:pt x="10" y="0"/>
                    </a:lnTo>
                    <a:lnTo>
                      <a:pt x="10" y="4"/>
                    </a:lnTo>
                    <a:lnTo>
                      <a:pt x="10" y="4"/>
                    </a:lnTo>
                    <a:lnTo>
                      <a:pt x="14" y="8"/>
                    </a:lnTo>
                    <a:lnTo>
                      <a:pt x="16" y="14"/>
                    </a:lnTo>
                    <a:lnTo>
                      <a:pt x="18" y="20"/>
                    </a:lnTo>
                    <a:lnTo>
                      <a:pt x="16" y="30"/>
                    </a:lnTo>
                    <a:lnTo>
                      <a:pt x="16" y="30"/>
                    </a:lnTo>
                    <a:lnTo>
                      <a:pt x="14" y="28"/>
                    </a:lnTo>
                    <a:lnTo>
                      <a:pt x="12" y="26"/>
                    </a:lnTo>
                    <a:lnTo>
                      <a:pt x="12" y="28"/>
                    </a:lnTo>
                    <a:lnTo>
                      <a:pt x="12" y="28"/>
                    </a:lnTo>
                    <a:lnTo>
                      <a:pt x="12" y="37"/>
                    </a:lnTo>
                    <a:lnTo>
                      <a:pt x="12" y="37"/>
                    </a:lnTo>
                    <a:lnTo>
                      <a:pt x="10" y="37"/>
                    </a:lnTo>
                    <a:lnTo>
                      <a:pt x="8" y="32"/>
                    </a:lnTo>
                    <a:lnTo>
                      <a:pt x="6" y="22"/>
                    </a:lnTo>
                    <a:lnTo>
                      <a:pt x="6" y="22"/>
                    </a:lnTo>
                    <a:lnTo>
                      <a:pt x="4" y="22"/>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0" name="Freeform 2854">
                <a:extLst>
                  <a:ext uri="{FF2B5EF4-FFF2-40B4-BE49-F238E27FC236}">
                    <a16:creationId xmlns:a16="http://schemas.microsoft.com/office/drawing/2014/main" id="{471BAB8B-9CE5-3CC7-E854-077EFE9683B1}"/>
                  </a:ext>
                </a:extLst>
              </p:cNvPr>
              <p:cNvSpPr>
                <a:spLocks/>
              </p:cNvSpPr>
              <p:nvPr/>
            </p:nvSpPr>
            <p:spPr bwMode="auto">
              <a:xfrm>
                <a:off x="1928" y="2648"/>
                <a:ext cx="24" cy="28"/>
              </a:xfrm>
              <a:custGeom>
                <a:avLst/>
                <a:gdLst>
                  <a:gd name="T0" fmla="*/ 18 w 24"/>
                  <a:gd name="T1" fmla="*/ 16 h 28"/>
                  <a:gd name="T2" fmla="*/ 18 w 24"/>
                  <a:gd name="T3" fmla="*/ 16 h 28"/>
                  <a:gd name="T4" fmla="*/ 22 w 24"/>
                  <a:gd name="T5" fmla="*/ 16 h 28"/>
                  <a:gd name="T6" fmla="*/ 22 w 24"/>
                  <a:gd name="T7" fmla="*/ 16 h 28"/>
                  <a:gd name="T8" fmla="*/ 24 w 24"/>
                  <a:gd name="T9" fmla="*/ 20 h 28"/>
                  <a:gd name="T10" fmla="*/ 24 w 24"/>
                  <a:gd name="T11" fmla="*/ 26 h 28"/>
                  <a:gd name="T12" fmla="*/ 24 w 24"/>
                  <a:gd name="T13" fmla="*/ 26 h 28"/>
                  <a:gd name="T14" fmla="*/ 22 w 24"/>
                  <a:gd name="T15" fmla="*/ 28 h 28"/>
                  <a:gd name="T16" fmla="*/ 20 w 24"/>
                  <a:gd name="T17" fmla="*/ 26 h 28"/>
                  <a:gd name="T18" fmla="*/ 20 w 24"/>
                  <a:gd name="T19" fmla="*/ 26 h 28"/>
                  <a:gd name="T20" fmla="*/ 18 w 24"/>
                  <a:gd name="T21" fmla="*/ 24 h 28"/>
                  <a:gd name="T22" fmla="*/ 14 w 24"/>
                  <a:gd name="T23" fmla="*/ 22 h 28"/>
                  <a:gd name="T24" fmla="*/ 14 w 24"/>
                  <a:gd name="T25" fmla="*/ 22 h 28"/>
                  <a:gd name="T26" fmla="*/ 10 w 24"/>
                  <a:gd name="T27" fmla="*/ 22 h 28"/>
                  <a:gd name="T28" fmla="*/ 10 w 24"/>
                  <a:gd name="T29" fmla="*/ 22 h 28"/>
                  <a:gd name="T30" fmla="*/ 4 w 24"/>
                  <a:gd name="T31" fmla="*/ 12 h 28"/>
                  <a:gd name="T32" fmla="*/ 4 w 24"/>
                  <a:gd name="T33" fmla="*/ 12 h 28"/>
                  <a:gd name="T34" fmla="*/ 0 w 24"/>
                  <a:gd name="T35" fmla="*/ 6 h 28"/>
                  <a:gd name="T36" fmla="*/ 2 w 24"/>
                  <a:gd name="T37" fmla="*/ 2 h 28"/>
                  <a:gd name="T38" fmla="*/ 4 w 24"/>
                  <a:gd name="T39" fmla="*/ 0 h 28"/>
                  <a:gd name="T40" fmla="*/ 4 w 24"/>
                  <a:gd name="T41" fmla="*/ 0 h 28"/>
                  <a:gd name="T42" fmla="*/ 6 w 24"/>
                  <a:gd name="T43" fmla="*/ 8 h 28"/>
                  <a:gd name="T44" fmla="*/ 10 w 24"/>
                  <a:gd name="T45" fmla="*/ 10 h 28"/>
                  <a:gd name="T46" fmla="*/ 18 w 24"/>
                  <a:gd name="T47" fmla="*/ 16 h 28"/>
                  <a:gd name="T48" fmla="*/ 18 w 24"/>
                  <a:gd name="T4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8" y="16"/>
                    </a:moveTo>
                    <a:lnTo>
                      <a:pt x="18" y="16"/>
                    </a:lnTo>
                    <a:lnTo>
                      <a:pt x="22" y="16"/>
                    </a:lnTo>
                    <a:lnTo>
                      <a:pt x="22" y="16"/>
                    </a:lnTo>
                    <a:lnTo>
                      <a:pt x="24" y="20"/>
                    </a:lnTo>
                    <a:lnTo>
                      <a:pt x="24" y="26"/>
                    </a:lnTo>
                    <a:lnTo>
                      <a:pt x="24" y="26"/>
                    </a:lnTo>
                    <a:lnTo>
                      <a:pt x="22" y="28"/>
                    </a:lnTo>
                    <a:lnTo>
                      <a:pt x="20" y="26"/>
                    </a:lnTo>
                    <a:lnTo>
                      <a:pt x="20" y="26"/>
                    </a:lnTo>
                    <a:lnTo>
                      <a:pt x="18" y="24"/>
                    </a:lnTo>
                    <a:lnTo>
                      <a:pt x="14" y="22"/>
                    </a:lnTo>
                    <a:lnTo>
                      <a:pt x="14" y="22"/>
                    </a:lnTo>
                    <a:lnTo>
                      <a:pt x="10" y="22"/>
                    </a:lnTo>
                    <a:lnTo>
                      <a:pt x="10" y="22"/>
                    </a:lnTo>
                    <a:lnTo>
                      <a:pt x="4" y="12"/>
                    </a:lnTo>
                    <a:lnTo>
                      <a:pt x="4" y="12"/>
                    </a:lnTo>
                    <a:lnTo>
                      <a:pt x="0" y="6"/>
                    </a:lnTo>
                    <a:lnTo>
                      <a:pt x="2" y="2"/>
                    </a:lnTo>
                    <a:lnTo>
                      <a:pt x="4" y="0"/>
                    </a:lnTo>
                    <a:lnTo>
                      <a:pt x="4" y="0"/>
                    </a:lnTo>
                    <a:lnTo>
                      <a:pt x="6" y="8"/>
                    </a:lnTo>
                    <a:lnTo>
                      <a:pt x="10" y="10"/>
                    </a:lnTo>
                    <a:lnTo>
                      <a:pt x="18" y="16"/>
                    </a:ln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1" name="Freeform 2855">
                <a:extLst>
                  <a:ext uri="{FF2B5EF4-FFF2-40B4-BE49-F238E27FC236}">
                    <a16:creationId xmlns:a16="http://schemas.microsoft.com/office/drawing/2014/main" id="{DC3A4359-3368-1849-C505-BFBE649F5C8E}"/>
                  </a:ext>
                </a:extLst>
              </p:cNvPr>
              <p:cNvSpPr>
                <a:spLocks/>
              </p:cNvSpPr>
              <p:nvPr/>
            </p:nvSpPr>
            <p:spPr bwMode="auto">
              <a:xfrm>
                <a:off x="1824" y="2498"/>
                <a:ext cx="118" cy="88"/>
              </a:xfrm>
              <a:custGeom>
                <a:avLst/>
                <a:gdLst>
                  <a:gd name="T0" fmla="*/ 84 w 118"/>
                  <a:gd name="T1" fmla="*/ 76 h 88"/>
                  <a:gd name="T2" fmla="*/ 78 w 118"/>
                  <a:gd name="T3" fmla="*/ 88 h 88"/>
                  <a:gd name="T4" fmla="*/ 76 w 118"/>
                  <a:gd name="T5" fmla="*/ 68 h 88"/>
                  <a:gd name="T6" fmla="*/ 70 w 118"/>
                  <a:gd name="T7" fmla="*/ 58 h 88"/>
                  <a:gd name="T8" fmla="*/ 68 w 118"/>
                  <a:gd name="T9" fmla="*/ 48 h 88"/>
                  <a:gd name="T10" fmla="*/ 66 w 118"/>
                  <a:gd name="T11" fmla="*/ 34 h 88"/>
                  <a:gd name="T12" fmla="*/ 62 w 118"/>
                  <a:gd name="T13" fmla="*/ 32 h 88"/>
                  <a:gd name="T14" fmla="*/ 54 w 118"/>
                  <a:gd name="T15" fmla="*/ 34 h 88"/>
                  <a:gd name="T16" fmla="*/ 52 w 118"/>
                  <a:gd name="T17" fmla="*/ 40 h 88"/>
                  <a:gd name="T18" fmla="*/ 52 w 118"/>
                  <a:gd name="T19" fmla="*/ 56 h 88"/>
                  <a:gd name="T20" fmla="*/ 56 w 118"/>
                  <a:gd name="T21" fmla="*/ 54 h 88"/>
                  <a:gd name="T22" fmla="*/ 60 w 118"/>
                  <a:gd name="T23" fmla="*/ 54 h 88"/>
                  <a:gd name="T24" fmla="*/ 64 w 118"/>
                  <a:gd name="T25" fmla="*/ 58 h 88"/>
                  <a:gd name="T26" fmla="*/ 62 w 118"/>
                  <a:gd name="T27" fmla="*/ 74 h 88"/>
                  <a:gd name="T28" fmla="*/ 56 w 118"/>
                  <a:gd name="T29" fmla="*/ 70 h 88"/>
                  <a:gd name="T30" fmla="*/ 50 w 118"/>
                  <a:gd name="T31" fmla="*/ 70 h 88"/>
                  <a:gd name="T32" fmla="*/ 46 w 118"/>
                  <a:gd name="T33" fmla="*/ 62 h 88"/>
                  <a:gd name="T34" fmla="*/ 42 w 118"/>
                  <a:gd name="T35" fmla="*/ 64 h 88"/>
                  <a:gd name="T36" fmla="*/ 40 w 118"/>
                  <a:gd name="T37" fmla="*/ 72 h 88"/>
                  <a:gd name="T38" fmla="*/ 38 w 118"/>
                  <a:gd name="T39" fmla="*/ 76 h 88"/>
                  <a:gd name="T40" fmla="*/ 34 w 118"/>
                  <a:gd name="T41" fmla="*/ 78 h 88"/>
                  <a:gd name="T42" fmla="*/ 34 w 118"/>
                  <a:gd name="T43" fmla="*/ 62 h 88"/>
                  <a:gd name="T44" fmla="*/ 30 w 118"/>
                  <a:gd name="T45" fmla="*/ 58 h 88"/>
                  <a:gd name="T46" fmla="*/ 22 w 118"/>
                  <a:gd name="T47" fmla="*/ 56 h 88"/>
                  <a:gd name="T48" fmla="*/ 18 w 118"/>
                  <a:gd name="T49" fmla="*/ 68 h 88"/>
                  <a:gd name="T50" fmla="*/ 16 w 118"/>
                  <a:gd name="T51" fmla="*/ 70 h 88"/>
                  <a:gd name="T52" fmla="*/ 10 w 118"/>
                  <a:gd name="T53" fmla="*/ 60 h 88"/>
                  <a:gd name="T54" fmla="*/ 6 w 118"/>
                  <a:gd name="T55" fmla="*/ 44 h 88"/>
                  <a:gd name="T56" fmla="*/ 0 w 118"/>
                  <a:gd name="T57" fmla="*/ 32 h 88"/>
                  <a:gd name="T58" fmla="*/ 0 w 118"/>
                  <a:gd name="T59" fmla="*/ 18 h 88"/>
                  <a:gd name="T60" fmla="*/ 10 w 118"/>
                  <a:gd name="T61" fmla="*/ 12 h 88"/>
                  <a:gd name="T62" fmla="*/ 26 w 118"/>
                  <a:gd name="T63" fmla="*/ 14 h 88"/>
                  <a:gd name="T64" fmla="*/ 30 w 118"/>
                  <a:gd name="T65" fmla="*/ 14 h 88"/>
                  <a:gd name="T66" fmla="*/ 34 w 118"/>
                  <a:gd name="T67" fmla="*/ 10 h 88"/>
                  <a:gd name="T68" fmla="*/ 40 w 118"/>
                  <a:gd name="T69" fmla="*/ 4 h 88"/>
                  <a:gd name="T70" fmla="*/ 48 w 118"/>
                  <a:gd name="T71" fmla="*/ 10 h 88"/>
                  <a:gd name="T72" fmla="*/ 58 w 118"/>
                  <a:gd name="T73" fmla="*/ 4 h 88"/>
                  <a:gd name="T74" fmla="*/ 66 w 118"/>
                  <a:gd name="T75" fmla="*/ 4 h 88"/>
                  <a:gd name="T76" fmla="*/ 74 w 118"/>
                  <a:gd name="T77" fmla="*/ 18 h 88"/>
                  <a:gd name="T78" fmla="*/ 90 w 118"/>
                  <a:gd name="T79" fmla="*/ 22 h 88"/>
                  <a:gd name="T80" fmla="*/ 94 w 118"/>
                  <a:gd name="T81" fmla="*/ 18 h 88"/>
                  <a:gd name="T82" fmla="*/ 100 w 118"/>
                  <a:gd name="T83" fmla="*/ 24 h 88"/>
                  <a:gd name="T84" fmla="*/ 110 w 118"/>
                  <a:gd name="T85" fmla="*/ 30 h 88"/>
                  <a:gd name="T86" fmla="*/ 110 w 118"/>
                  <a:gd name="T87" fmla="*/ 34 h 88"/>
                  <a:gd name="T88" fmla="*/ 106 w 118"/>
                  <a:gd name="T89" fmla="*/ 34 h 88"/>
                  <a:gd name="T90" fmla="*/ 104 w 118"/>
                  <a:gd name="T91" fmla="*/ 44 h 88"/>
                  <a:gd name="T92" fmla="*/ 110 w 118"/>
                  <a:gd name="T93" fmla="*/ 48 h 88"/>
                  <a:gd name="T94" fmla="*/ 116 w 118"/>
                  <a:gd name="T95" fmla="*/ 56 h 88"/>
                  <a:gd name="T96" fmla="*/ 116 w 118"/>
                  <a:gd name="T97" fmla="*/ 72 h 88"/>
                  <a:gd name="T98" fmla="*/ 114 w 118"/>
                  <a:gd name="T99" fmla="*/ 86 h 88"/>
                  <a:gd name="T100" fmla="*/ 108 w 118"/>
                  <a:gd name="T101" fmla="*/ 80 h 88"/>
                  <a:gd name="T102" fmla="*/ 104 w 118"/>
                  <a:gd name="T103" fmla="*/ 72 h 88"/>
                  <a:gd name="T104" fmla="*/ 98 w 118"/>
                  <a:gd name="T105" fmla="*/ 72 h 88"/>
                  <a:gd name="T106" fmla="*/ 92 w 118"/>
                  <a:gd name="T107" fmla="*/ 74 h 88"/>
                  <a:gd name="T108" fmla="*/ 86 w 118"/>
                  <a:gd name="T109" fmla="*/ 70 h 88"/>
                  <a:gd name="T110" fmla="*/ 86 w 118"/>
                  <a:gd name="T111"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88">
                    <a:moveTo>
                      <a:pt x="86" y="70"/>
                    </a:moveTo>
                    <a:lnTo>
                      <a:pt x="86" y="70"/>
                    </a:lnTo>
                    <a:lnTo>
                      <a:pt x="84" y="76"/>
                    </a:lnTo>
                    <a:lnTo>
                      <a:pt x="82" y="80"/>
                    </a:lnTo>
                    <a:lnTo>
                      <a:pt x="80" y="82"/>
                    </a:lnTo>
                    <a:lnTo>
                      <a:pt x="78" y="88"/>
                    </a:lnTo>
                    <a:lnTo>
                      <a:pt x="78" y="88"/>
                    </a:lnTo>
                    <a:lnTo>
                      <a:pt x="78" y="76"/>
                    </a:lnTo>
                    <a:lnTo>
                      <a:pt x="76" y="68"/>
                    </a:lnTo>
                    <a:lnTo>
                      <a:pt x="74" y="62"/>
                    </a:lnTo>
                    <a:lnTo>
                      <a:pt x="70" y="58"/>
                    </a:lnTo>
                    <a:lnTo>
                      <a:pt x="70" y="58"/>
                    </a:lnTo>
                    <a:lnTo>
                      <a:pt x="68" y="58"/>
                    </a:lnTo>
                    <a:lnTo>
                      <a:pt x="68" y="56"/>
                    </a:lnTo>
                    <a:lnTo>
                      <a:pt x="68" y="48"/>
                    </a:lnTo>
                    <a:lnTo>
                      <a:pt x="68" y="48"/>
                    </a:lnTo>
                    <a:lnTo>
                      <a:pt x="68" y="36"/>
                    </a:lnTo>
                    <a:lnTo>
                      <a:pt x="66" y="34"/>
                    </a:lnTo>
                    <a:lnTo>
                      <a:pt x="64" y="32"/>
                    </a:lnTo>
                    <a:lnTo>
                      <a:pt x="64" y="32"/>
                    </a:lnTo>
                    <a:lnTo>
                      <a:pt x="62" y="32"/>
                    </a:lnTo>
                    <a:lnTo>
                      <a:pt x="58" y="34"/>
                    </a:lnTo>
                    <a:lnTo>
                      <a:pt x="56" y="34"/>
                    </a:lnTo>
                    <a:lnTo>
                      <a:pt x="54" y="34"/>
                    </a:lnTo>
                    <a:lnTo>
                      <a:pt x="54" y="34"/>
                    </a:lnTo>
                    <a:lnTo>
                      <a:pt x="52" y="36"/>
                    </a:lnTo>
                    <a:lnTo>
                      <a:pt x="52" y="40"/>
                    </a:lnTo>
                    <a:lnTo>
                      <a:pt x="52" y="50"/>
                    </a:lnTo>
                    <a:lnTo>
                      <a:pt x="52" y="50"/>
                    </a:lnTo>
                    <a:lnTo>
                      <a:pt x="52" y="56"/>
                    </a:lnTo>
                    <a:lnTo>
                      <a:pt x="52" y="56"/>
                    </a:lnTo>
                    <a:lnTo>
                      <a:pt x="54" y="56"/>
                    </a:lnTo>
                    <a:lnTo>
                      <a:pt x="56" y="54"/>
                    </a:lnTo>
                    <a:lnTo>
                      <a:pt x="56" y="54"/>
                    </a:lnTo>
                    <a:lnTo>
                      <a:pt x="58" y="56"/>
                    </a:lnTo>
                    <a:lnTo>
                      <a:pt x="60" y="54"/>
                    </a:lnTo>
                    <a:lnTo>
                      <a:pt x="62" y="56"/>
                    </a:lnTo>
                    <a:lnTo>
                      <a:pt x="64" y="58"/>
                    </a:lnTo>
                    <a:lnTo>
                      <a:pt x="64" y="58"/>
                    </a:lnTo>
                    <a:lnTo>
                      <a:pt x="64" y="66"/>
                    </a:lnTo>
                    <a:lnTo>
                      <a:pt x="64" y="72"/>
                    </a:lnTo>
                    <a:lnTo>
                      <a:pt x="62" y="74"/>
                    </a:lnTo>
                    <a:lnTo>
                      <a:pt x="58" y="72"/>
                    </a:lnTo>
                    <a:lnTo>
                      <a:pt x="58" y="72"/>
                    </a:lnTo>
                    <a:lnTo>
                      <a:pt x="56" y="70"/>
                    </a:lnTo>
                    <a:lnTo>
                      <a:pt x="56" y="70"/>
                    </a:lnTo>
                    <a:lnTo>
                      <a:pt x="52" y="72"/>
                    </a:lnTo>
                    <a:lnTo>
                      <a:pt x="50" y="70"/>
                    </a:lnTo>
                    <a:lnTo>
                      <a:pt x="48" y="66"/>
                    </a:lnTo>
                    <a:lnTo>
                      <a:pt x="46" y="62"/>
                    </a:lnTo>
                    <a:lnTo>
                      <a:pt x="46" y="62"/>
                    </a:lnTo>
                    <a:lnTo>
                      <a:pt x="44" y="62"/>
                    </a:lnTo>
                    <a:lnTo>
                      <a:pt x="44" y="62"/>
                    </a:lnTo>
                    <a:lnTo>
                      <a:pt x="42" y="64"/>
                    </a:lnTo>
                    <a:lnTo>
                      <a:pt x="42" y="70"/>
                    </a:lnTo>
                    <a:lnTo>
                      <a:pt x="40" y="72"/>
                    </a:lnTo>
                    <a:lnTo>
                      <a:pt x="40" y="72"/>
                    </a:lnTo>
                    <a:lnTo>
                      <a:pt x="40" y="74"/>
                    </a:lnTo>
                    <a:lnTo>
                      <a:pt x="40" y="74"/>
                    </a:lnTo>
                    <a:lnTo>
                      <a:pt x="38" y="76"/>
                    </a:lnTo>
                    <a:lnTo>
                      <a:pt x="36" y="80"/>
                    </a:lnTo>
                    <a:lnTo>
                      <a:pt x="34" y="80"/>
                    </a:lnTo>
                    <a:lnTo>
                      <a:pt x="34" y="78"/>
                    </a:lnTo>
                    <a:lnTo>
                      <a:pt x="34" y="68"/>
                    </a:lnTo>
                    <a:lnTo>
                      <a:pt x="34" y="68"/>
                    </a:lnTo>
                    <a:lnTo>
                      <a:pt x="34" y="62"/>
                    </a:lnTo>
                    <a:lnTo>
                      <a:pt x="32" y="56"/>
                    </a:lnTo>
                    <a:lnTo>
                      <a:pt x="32" y="56"/>
                    </a:lnTo>
                    <a:lnTo>
                      <a:pt x="30" y="58"/>
                    </a:lnTo>
                    <a:lnTo>
                      <a:pt x="28" y="58"/>
                    </a:lnTo>
                    <a:lnTo>
                      <a:pt x="26" y="56"/>
                    </a:lnTo>
                    <a:lnTo>
                      <a:pt x="22" y="56"/>
                    </a:lnTo>
                    <a:lnTo>
                      <a:pt x="20" y="62"/>
                    </a:lnTo>
                    <a:lnTo>
                      <a:pt x="20" y="62"/>
                    </a:lnTo>
                    <a:lnTo>
                      <a:pt x="18" y="68"/>
                    </a:lnTo>
                    <a:lnTo>
                      <a:pt x="18" y="70"/>
                    </a:lnTo>
                    <a:lnTo>
                      <a:pt x="16" y="70"/>
                    </a:lnTo>
                    <a:lnTo>
                      <a:pt x="16" y="70"/>
                    </a:lnTo>
                    <a:lnTo>
                      <a:pt x="14" y="70"/>
                    </a:lnTo>
                    <a:lnTo>
                      <a:pt x="12" y="68"/>
                    </a:lnTo>
                    <a:lnTo>
                      <a:pt x="10" y="60"/>
                    </a:lnTo>
                    <a:lnTo>
                      <a:pt x="10" y="60"/>
                    </a:lnTo>
                    <a:lnTo>
                      <a:pt x="8" y="50"/>
                    </a:lnTo>
                    <a:lnTo>
                      <a:pt x="6" y="44"/>
                    </a:lnTo>
                    <a:lnTo>
                      <a:pt x="6" y="44"/>
                    </a:lnTo>
                    <a:lnTo>
                      <a:pt x="0" y="38"/>
                    </a:lnTo>
                    <a:lnTo>
                      <a:pt x="0" y="32"/>
                    </a:lnTo>
                    <a:lnTo>
                      <a:pt x="0" y="26"/>
                    </a:lnTo>
                    <a:lnTo>
                      <a:pt x="0" y="26"/>
                    </a:lnTo>
                    <a:lnTo>
                      <a:pt x="0" y="18"/>
                    </a:lnTo>
                    <a:lnTo>
                      <a:pt x="4" y="14"/>
                    </a:lnTo>
                    <a:lnTo>
                      <a:pt x="6" y="10"/>
                    </a:lnTo>
                    <a:lnTo>
                      <a:pt x="10" y="12"/>
                    </a:lnTo>
                    <a:lnTo>
                      <a:pt x="10" y="12"/>
                    </a:lnTo>
                    <a:lnTo>
                      <a:pt x="18" y="14"/>
                    </a:lnTo>
                    <a:lnTo>
                      <a:pt x="26" y="14"/>
                    </a:lnTo>
                    <a:lnTo>
                      <a:pt x="26" y="14"/>
                    </a:lnTo>
                    <a:lnTo>
                      <a:pt x="28" y="14"/>
                    </a:lnTo>
                    <a:lnTo>
                      <a:pt x="30" y="14"/>
                    </a:lnTo>
                    <a:lnTo>
                      <a:pt x="32" y="14"/>
                    </a:lnTo>
                    <a:lnTo>
                      <a:pt x="34" y="10"/>
                    </a:lnTo>
                    <a:lnTo>
                      <a:pt x="34" y="10"/>
                    </a:lnTo>
                    <a:lnTo>
                      <a:pt x="36" y="6"/>
                    </a:lnTo>
                    <a:lnTo>
                      <a:pt x="36" y="6"/>
                    </a:lnTo>
                    <a:lnTo>
                      <a:pt x="40" y="4"/>
                    </a:lnTo>
                    <a:lnTo>
                      <a:pt x="40" y="4"/>
                    </a:lnTo>
                    <a:lnTo>
                      <a:pt x="44" y="8"/>
                    </a:lnTo>
                    <a:lnTo>
                      <a:pt x="48" y="10"/>
                    </a:lnTo>
                    <a:lnTo>
                      <a:pt x="52" y="8"/>
                    </a:lnTo>
                    <a:lnTo>
                      <a:pt x="58" y="4"/>
                    </a:lnTo>
                    <a:lnTo>
                      <a:pt x="58" y="4"/>
                    </a:lnTo>
                    <a:lnTo>
                      <a:pt x="60" y="0"/>
                    </a:lnTo>
                    <a:lnTo>
                      <a:pt x="64" y="0"/>
                    </a:lnTo>
                    <a:lnTo>
                      <a:pt x="66" y="4"/>
                    </a:lnTo>
                    <a:lnTo>
                      <a:pt x="68" y="12"/>
                    </a:lnTo>
                    <a:lnTo>
                      <a:pt x="68" y="12"/>
                    </a:lnTo>
                    <a:lnTo>
                      <a:pt x="74" y="18"/>
                    </a:lnTo>
                    <a:lnTo>
                      <a:pt x="80" y="22"/>
                    </a:lnTo>
                    <a:lnTo>
                      <a:pt x="86" y="22"/>
                    </a:lnTo>
                    <a:lnTo>
                      <a:pt x="90" y="22"/>
                    </a:lnTo>
                    <a:lnTo>
                      <a:pt x="92" y="20"/>
                    </a:lnTo>
                    <a:lnTo>
                      <a:pt x="92" y="20"/>
                    </a:lnTo>
                    <a:lnTo>
                      <a:pt x="94" y="18"/>
                    </a:lnTo>
                    <a:lnTo>
                      <a:pt x="96" y="20"/>
                    </a:lnTo>
                    <a:lnTo>
                      <a:pt x="96" y="20"/>
                    </a:lnTo>
                    <a:lnTo>
                      <a:pt x="100" y="24"/>
                    </a:lnTo>
                    <a:lnTo>
                      <a:pt x="104" y="26"/>
                    </a:lnTo>
                    <a:lnTo>
                      <a:pt x="108" y="28"/>
                    </a:lnTo>
                    <a:lnTo>
                      <a:pt x="110" y="30"/>
                    </a:lnTo>
                    <a:lnTo>
                      <a:pt x="110" y="30"/>
                    </a:lnTo>
                    <a:lnTo>
                      <a:pt x="110" y="30"/>
                    </a:lnTo>
                    <a:lnTo>
                      <a:pt x="110" y="34"/>
                    </a:lnTo>
                    <a:lnTo>
                      <a:pt x="108" y="36"/>
                    </a:lnTo>
                    <a:lnTo>
                      <a:pt x="106" y="34"/>
                    </a:lnTo>
                    <a:lnTo>
                      <a:pt x="106" y="34"/>
                    </a:lnTo>
                    <a:lnTo>
                      <a:pt x="104" y="38"/>
                    </a:lnTo>
                    <a:lnTo>
                      <a:pt x="104" y="44"/>
                    </a:lnTo>
                    <a:lnTo>
                      <a:pt x="104" y="44"/>
                    </a:lnTo>
                    <a:lnTo>
                      <a:pt x="108" y="48"/>
                    </a:lnTo>
                    <a:lnTo>
                      <a:pt x="108" y="48"/>
                    </a:lnTo>
                    <a:lnTo>
                      <a:pt x="110" y="48"/>
                    </a:lnTo>
                    <a:lnTo>
                      <a:pt x="112" y="50"/>
                    </a:lnTo>
                    <a:lnTo>
                      <a:pt x="116" y="56"/>
                    </a:lnTo>
                    <a:lnTo>
                      <a:pt x="116" y="56"/>
                    </a:lnTo>
                    <a:lnTo>
                      <a:pt x="118" y="60"/>
                    </a:lnTo>
                    <a:lnTo>
                      <a:pt x="116" y="66"/>
                    </a:lnTo>
                    <a:lnTo>
                      <a:pt x="116" y="72"/>
                    </a:lnTo>
                    <a:lnTo>
                      <a:pt x="116" y="78"/>
                    </a:lnTo>
                    <a:lnTo>
                      <a:pt x="116" y="78"/>
                    </a:lnTo>
                    <a:lnTo>
                      <a:pt x="114" y="86"/>
                    </a:lnTo>
                    <a:lnTo>
                      <a:pt x="112" y="86"/>
                    </a:lnTo>
                    <a:lnTo>
                      <a:pt x="110" y="84"/>
                    </a:lnTo>
                    <a:lnTo>
                      <a:pt x="108" y="80"/>
                    </a:lnTo>
                    <a:lnTo>
                      <a:pt x="104" y="78"/>
                    </a:lnTo>
                    <a:lnTo>
                      <a:pt x="104" y="78"/>
                    </a:lnTo>
                    <a:lnTo>
                      <a:pt x="104" y="72"/>
                    </a:lnTo>
                    <a:lnTo>
                      <a:pt x="102" y="70"/>
                    </a:lnTo>
                    <a:lnTo>
                      <a:pt x="100" y="70"/>
                    </a:lnTo>
                    <a:lnTo>
                      <a:pt x="98" y="72"/>
                    </a:lnTo>
                    <a:lnTo>
                      <a:pt x="98" y="72"/>
                    </a:lnTo>
                    <a:lnTo>
                      <a:pt x="94" y="74"/>
                    </a:lnTo>
                    <a:lnTo>
                      <a:pt x="92" y="74"/>
                    </a:lnTo>
                    <a:lnTo>
                      <a:pt x="88" y="72"/>
                    </a:lnTo>
                    <a:lnTo>
                      <a:pt x="86" y="70"/>
                    </a:lnTo>
                    <a:lnTo>
                      <a:pt x="86" y="70"/>
                    </a:lnTo>
                    <a:lnTo>
                      <a:pt x="82" y="62"/>
                    </a:lnTo>
                    <a:lnTo>
                      <a:pt x="82" y="62"/>
                    </a:lnTo>
                    <a:lnTo>
                      <a:pt x="86" y="70"/>
                    </a:lnTo>
                    <a:lnTo>
                      <a:pt x="86"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2" name="Freeform 2856">
                <a:extLst>
                  <a:ext uri="{FF2B5EF4-FFF2-40B4-BE49-F238E27FC236}">
                    <a16:creationId xmlns:a16="http://schemas.microsoft.com/office/drawing/2014/main" id="{184F00A5-8D5C-7654-9D92-86042D19F181}"/>
                  </a:ext>
                </a:extLst>
              </p:cNvPr>
              <p:cNvSpPr>
                <a:spLocks/>
              </p:cNvSpPr>
              <p:nvPr/>
            </p:nvSpPr>
            <p:spPr bwMode="auto">
              <a:xfrm>
                <a:off x="1982" y="2584"/>
                <a:ext cx="16" cy="28"/>
              </a:xfrm>
              <a:custGeom>
                <a:avLst/>
                <a:gdLst>
                  <a:gd name="T0" fmla="*/ 8 w 16"/>
                  <a:gd name="T1" fmla="*/ 2 h 28"/>
                  <a:gd name="T2" fmla="*/ 8 w 16"/>
                  <a:gd name="T3" fmla="*/ 2 h 28"/>
                  <a:gd name="T4" fmla="*/ 8 w 16"/>
                  <a:gd name="T5" fmla="*/ 10 h 28"/>
                  <a:gd name="T6" fmla="*/ 12 w 16"/>
                  <a:gd name="T7" fmla="*/ 16 h 28"/>
                  <a:gd name="T8" fmla="*/ 14 w 16"/>
                  <a:gd name="T9" fmla="*/ 20 h 28"/>
                  <a:gd name="T10" fmla="*/ 16 w 16"/>
                  <a:gd name="T11" fmla="*/ 26 h 28"/>
                  <a:gd name="T12" fmla="*/ 16 w 16"/>
                  <a:gd name="T13" fmla="*/ 26 h 28"/>
                  <a:gd name="T14" fmla="*/ 16 w 16"/>
                  <a:gd name="T15" fmla="*/ 28 h 28"/>
                  <a:gd name="T16" fmla="*/ 16 w 16"/>
                  <a:gd name="T17" fmla="*/ 28 h 28"/>
                  <a:gd name="T18" fmla="*/ 16 w 16"/>
                  <a:gd name="T19" fmla="*/ 28 h 28"/>
                  <a:gd name="T20" fmla="*/ 16 w 16"/>
                  <a:gd name="T21" fmla="*/ 28 h 28"/>
                  <a:gd name="T22" fmla="*/ 12 w 16"/>
                  <a:gd name="T23" fmla="*/ 28 h 28"/>
                  <a:gd name="T24" fmla="*/ 8 w 16"/>
                  <a:gd name="T25" fmla="*/ 24 h 28"/>
                  <a:gd name="T26" fmla="*/ 4 w 16"/>
                  <a:gd name="T27" fmla="*/ 14 h 28"/>
                  <a:gd name="T28" fmla="*/ 4 w 16"/>
                  <a:gd name="T29" fmla="*/ 14 h 28"/>
                  <a:gd name="T30" fmla="*/ 2 w 16"/>
                  <a:gd name="T31" fmla="*/ 14 h 28"/>
                  <a:gd name="T32" fmla="*/ 0 w 16"/>
                  <a:gd name="T33" fmla="*/ 14 h 28"/>
                  <a:gd name="T34" fmla="*/ 0 w 16"/>
                  <a:gd name="T35" fmla="*/ 10 h 28"/>
                  <a:gd name="T36" fmla="*/ 0 w 16"/>
                  <a:gd name="T37" fmla="*/ 10 h 28"/>
                  <a:gd name="T38" fmla="*/ 0 w 16"/>
                  <a:gd name="T39" fmla="*/ 2 h 28"/>
                  <a:gd name="T40" fmla="*/ 2 w 16"/>
                  <a:gd name="T41" fmla="*/ 0 h 28"/>
                  <a:gd name="T42" fmla="*/ 2 w 16"/>
                  <a:gd name="T43" fmla="*/ 0 h 28"/>
                  <a:gd name="T44" fmla="*/ 6 w 16"/>
                  <a:gd name="T45" fmla="*/ 2 h 28"/>
                  <a:gd name="T46" fmla="*/ 8 w 16"/>
                  <a:gd name="T47" fmla="*/ 2 h 28"/>
                  <a:gd name="T48" fmla="*/ 8 w 16"/>
                  <a:gd name="T4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8">
                    <a:moveTo>
                      <a:pt x="8" y="2"/>
                    </a:moveTo>
                    <a:lnTo>
                      <a:pt x="8" y="2"/>
                    </a:lnTo>
                    <a:lnTo>
                      <a:pt x="8" y="10"/>
                    </a:lnTo>
                    <a:lnTo>
                      <a:pt x="12" y="16"/>
                    </a:lnTo>
                    <a:lnTo>
                      <a:pt x="14" y="20"/>
                    </a:lnTo>
                    <a:lnTo>
                      <a:pt x="16" y="26"/>
                    </a:lnTo>
                    <a:lnTo>
                      <a:pt x="16" y="26"/>
                    </a:lnTo>
                    <a:lnTo>
                      <a:pt x="16" y="28"/>
                    </a:lnTo>
                    <a:lnTo>
                      <a:pt x="16" y="28"/>
                    </a:lnTo>
                    <a:lnTo>
                      <a:pt x="16" y="28"/>
                    </a:lnTo>
                    <a:lnTo>
                      <a:pt x="16" y="28"/>
                    </a:lnTo>
                    <a:lnTo>
                      <a:pt x="12" y="28"/>
                    </a:lnTo>
                    <a:lnTo>
                      <a:pt x="8" y="24"/>
                    </a:lnTo>
                    <a:lnTo>
                      <a:pt x="4" y="14"/>
                    </a:lnTo>
                    <a:lnTo>
                      <a:pt x="4" y="14"/>
                    </a:lnTo>
                    <a:lnTo>
                      <a:pt x="2" y="14"/>
                    </a:lnTo>
                    <a:lnTo>
                      <a:pt x="0" y="14"/>
                    </a:lnTo>
                    <a:lnTo>
                      <a:pt x="0" y="10"/>
                    </a:lnTo>
                    <a:lnTo>
                      <a:pt x="0" y="10"/>
                    </a:lnTo>
                    <a:lnTo>
                      <a:pt x="0" y="2"/>
                    </a:lnTo>
                    <a:lnTo>
                      <a:pt x="2" y="0"/>
                    </a:lnTo>
                    <a:lnTo>
                      <a:pt x="2" y="0"/>
                    </a:lnTo>
                    <a:lnTo>
                      <a:pt x="6"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3" name="Freeform 2857">
                <a:extLst>
                  <a:ext uri="{FF2B5EF4-FFF2-40B4-BE49-F238E27FC236}">
                    <a16:creationId xmlns:a16="http://schemas.microsoft.com/office/drawing/2014/main" id="{B37AA682-7AC5-D94A-F274-877B58181AF8}"/>
                  </a:ext>
                </a:extLst>
              </p:cNvPr>
              <p:cNvSpPr>
                <a:spLocks/>
              </p:cNvSpPr>
              <p:nvPr/>
            </p:nvSpPr>
            <p:spPr bwMode="auto">
              <a:xfrm>
                <a:off x="1968" y="2598"/>
                <a:ext cx="8" cy="18"/>
              </a:xfrm>
              <a:custGeom>
                <a:avLst/>
                <a:gdLst>
                  <a:gd name="T0" fmla="*/ 2 w 8"/>
                  <a:gd name="T1" fmla="*/ 0 h 18"/>
                  <a:gd name="T2" fmla="*/ 2 w 8"/>
                  <a:gd name="T3" fmla="*/ 0 h 18"/>
                  <a:gd name="T4" fmla="*/ 6 w 8"/>
                  <a:gd name="T5" fmla="*/ 0 h 18"/>
                  <a:gd name="T6" fmla="*/ 8 w 8"/>
                  <a:gd name="T7" fmla="*/ 2 h 18"/>
                  <a:gd name="T8" fmla="*/ 8 w 8"/>
                  <a:gd name="T9" fmla="*/ 4 h 18"/>
                  <a:gd name="T10" fmla="*/ 8 w 8"/>
                  <a:gd name="T11" fmla="*/ 4 h 18"/>
                  <a:gd name="T12" fmla="*/ 8 w 8"/>
                  <a:gd name="T13" fmla="*/ 10 h 18"/>
                  <a:gd name="T14" fmla="*/ 6 w 8"/>
                  <a:gd name="T15" fmla="*/ 12 h 18"/>
                  <a:gd name="T16" fmla="*/ 2 w 8"/>
                  <a:gd name="T17" fmla="*/ 16 h 18"/>
                  <a:gd name="T18" fmla="*/ 2 w 8"/>
                  <a:gd name="T19" fmla="*/ 16 h 18"/>
                  <a:gd name="T20" fmla="*/ 0 w 8"/>
                  <a:gd name="T21" fmla="*/ 18 h 18"/>
                  <a:gd name="T22" fmla="*/ 0 w 8"/>
                  <a:gd name="T23" fmla="*/ 16 h 18"/>
                  <a:gd name="T24" fmla="*/ 0 w 8"/>
                  <a:gd name="T25" fmla="*/ 8 h 18"/>
                  <a:gd name="T26" fmla="*/ 0 w 8"/>
                  <a:gd name="T27" fmla="*/ 8 h 18"/>
                  <a:gd name="T28" fmla="*/ 0 w 8"/>
                  <a:gd name="T29" fmla="*/ 0 h 18"/>
                  <a:gd name="T30" fmla="*/ 2 w 8"/>
                  <a:gd name="T31" fmla="*/ 0 h 18"/>
                  <a:gd name="T32" fmla="*/ 2 w 8"/>
                  <a:gd name="T33" fmla="*/ 0 h 18"/>
                  <a:gd name="T34" fmla="*/ 2 w 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2" y="0"/>
                    </a:moveTo>
                    <a:lnTo>
                      <a:pt x="2" y="0"/>
                    </a:lnTo>
                    <a:lnTo>
                      <a:pt x="6" y="0"/>
                    </a:lnTo>
                    <a:lnTo>
                      <a:pt x="8" y="2"/>
                    </a:lnTo>
                    <a:lnTo>
                      <a:pt x="8" y="4"/>
                    </a:lnTo>
                    <a:lnTo>
                      <a:pt x="8" y="4"/>
                    </a:lnTo>
                    <a:lnTo>
                      <a:pt x="8" y="10"/>
                    </a:lnTo>
                    <a:lnTo>
                      <a:pt x="6" y="12"/>
                    </a:lnTo>
                    <a:lnTo>
                      <a:pt x="2" y="16"/>
                    </a:lnTo>
                    <a:lnTo>
                      <a:pt x="2" y="16"/>
                    </a:lnTo>
                    <a:lnTo>
                      <a:pt x="0" y="18"/>
                    </a:lnTo>
                    <a:lnTo>
                      <a:pt x="0" y="16"/>
                    </a:lnTo>
                    <a:lnTo>
                      <a:pt x="0" y="8"/>
                    </a:lnTo>
                    <a:lnTo>
                      <a:pt x="0" y="8"/>
                    </a:lnTo>
                    <a:lnTo>
                      <a:pt x="0"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4" name="Freeform 2858">
                <a:extLst>
                  <a:ext uri="{FF2B5EF4-FFF2-40B4-BE49-F238E27FC236}">
                    <a16:creationId xmlns:a16="http://schemas.microsoft.com/office/drawing/2014/main" id="{3E44A211-50A2-C634-5EE2-EAB4F71B8D18}"/>
                  </a:ext>
                </a:extLst>
              </p:cNvPr>
              <p:cNvSpPr>
                <a:spLocks/>
              </p:cNvSpPr>
              <p:nvPr/>
            </p:nvSpPr>
            <p:spPr bwMode="auto">
              <a:xfrm>
                <a:off x="1976" y="2594"/>
                <a:ext cx="10" cy="12"/>
              </a:xfrm>
              <a:custGeom>
                <a:avLst/>
                <a:gdLst>
                  <a:gd name="T0" fmla="*/ 6 w 10"/>
                  <a:gd name="T1" fmla="*/ 0 h 12"/>
                  <a:gd name="T2" fmla="*/ 6 w 10"/>
                  <a:gd name="T3" fmla="*/ 0 h 12"/>
                  <a:gd name="T4" fmla="*/ 10 w 10"/>
                  <a:gd name="T5" fmla="*/ 4 h 12"/>
                  <a:gd name="T6" fmla="*/ 10 w 10"/>
                  <a:gd name="T7" fmla="*/ 4 h 12"/>
                  <a:gd name="T8" fmla="*/ 8 w 10"/>
                  <a:gd name="T9" fmla="*/ 10 h 12"/>
                  <a:gd name="T10" fmla="*/ 6 w 10"/>
                  <a:gd name="T11" fmla="*/ 12 h 12"/>
                  <a:gd name="T12" fmla="*/ 6 w 10"/>
                  <a:gd name="T13" fmla="*/ 10 h 12"/>
                  <a:gd name="T14" fmla="*/ 2 w 10"/>
                  <a:gd name="T15" fmla="*/ 8 h 12"/>
                  <a:gd name="T16" fmla="*/ 0 w 10"/>
                  <a:gd name="T17" fmla="*/ 8 h 12"/>
                  <a:gd name="T18" fmla="*/ 0 w 10"/>
                  <a:gd name="T19" fmla="*/ 8 h 12"/>
                  <a:gd name="T20" fmla="*/ 0 w 10"/>
                  <a:gd name="T21" fmla="*/ 8 h 12"/>
                  <a:gd name="T22" fmla="*/ 2 w 10"/>
                  <a:gd name="T23" fmla="*/ 0 h 12"/>
                  <a:gd name="T24" fmla="*/ 6 w 10"/>
                  <a:gd name="T25" fmla="*/ 0 h 12"/>
                  <a:gd name="T26" fmla="*/ 6 w 10"/>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2">
                    <a:moveTo>
                      <a:pt x="6" y="0"/>
                    </a:moveTo>
                    <a:lnTo>
                      <a:pt x="6" y="0"/>
                    </a:lnTo>
                    <a:lnTo>
                      <a:pt x="10" y="4"/>
                    </a:lnTo>
                    <a:lnTo>
                      <a:pt x="10" y="4"/>
                    </a:lnTo>
                    <a:lnTo>
                      <a:pt x="8" y="10"/>
                    </a:lnTo>
                    <a:lnTo>
                      <a:pt x="6" y="12"/>
                    </a:lnTo>
                    <a:lnTo>
                      <a:pt x="6" y="10"/>
                    </a:lnTo>
                    <a:lnTo>
                      <a:pt x="2" y="8"/>
                    </a:lnTo>
                    <a:lnTo>
                      <a:pt x="0" y="8"/>
                    </a:lnTo>
                    <a:lnTo>
                      <a:pt x="0" y="8"/>
                    </a:lnTo>
                    <a:lnTo>
                      <a:pt x="0" y="8"/>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5" name="Freeform 2859">
                <a:extLst>
                  <a:ext uri="{FF2B5EF4-FFF2-40B4-BE49-F238E27FC236}">
                    <a16:creationId xmlns:a16="http://schemas.microsoft.com/office/drawing/2014/main" id="{6771C80A-991F-0912-11A7-4E811EA4E2E9}"/>
                  </a:ext>
                </a:extLst>
              </p:cNvPr>
              <p:cNvSpPr>
                <a:spLocks/>
              </p:cNvSpPr>
              <p:nvPr/>
            </p:nvSpPr>
            <p:spPr bwMode="auto">
              <a:xfrm>
                <a:off x="2008" y="2701"/>
                <a:ext cx="8" cy="22"/>
              </a:xfrm>
              <a:custGeom>
                <a:avLst/>
                <a:gdLst>
                  <a:gd name="T0" fmla="*/ 6 w 8"/>
                  <a:gd name="T1" fmla="*/ 22 h 22"/>
                  <a:gd name="T2" fmla="*/ 6 w 8"/>
                  <a:gd name="T3" fmla="*/ 22 h 22"/>
                  <a:gd name="T4" fmla="*/ 4 w 8"/>
                  <a:gd name="T5" fmla="*/ 18 h 22"/>
                  <a:gd name="T6" fmla="*/ 2 w 8"/>
                  <a:gd name="T7" fmla="*/ 14 h 22"/>
                  <a:gd name="T8" fmla="*/ 2 w 8"/>
                  <a:gd name="T9" fmla="*/ 14 h 22"/>
                  <a:gd name="T10" fmla="*/ 0 w 8"/>
                  <a:gd name="T11" fmla="*/ 10 h 22"/>
                  <a:gd name="T12" fmla="*/ 0 w 8"/>
                  <a:gd name="T13" fmla="*/ 6 h 22"/>
                  <a:gd name="T14" fmla="*/ 0 w 8"/>
                  <a:gd name="T15" fmla="*/ 6 h 22"/>
                  <a:gd name="T16" fmla="*/ 0 w 8"/>
                  <a:gd name="T17" fmla="*/ 2 h 22"/>
                  <a:gd name="T18" fmla="*/ 2 w 8"/>
                  <a:gd name="T19" fmla="*/ 0 h 22"/>
                  <a:gd name="T20" fmla="*/ 4 w 8"/>
                  <a:gd name="T21" fmla="*/ 0 h 22"/>
                  <a:gd name="T22" fmla="*/ 4 w 8"/>
                  <a:gd name="T23" fmla="*/ 0 h 22"/>
                  <a:gd name="T24" fmla="*/ 6 w 8"/>
                  <a:gd name="T25" fmla="*/ 10 h 22"/>
                  <a:gd name="T26" fmla="*/ 8 w 8"/>
                  <a:gd name="T27" fmla="*/ 16 h 22"/>
                  <a:gd name="T28" fmla="*/ 6 w 8"/>
                  <a:gd name="T29" fmla="*/ 22 h 22"/>
                  <a:gd name="T30" fmla="*/ 6 w 8"/>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2">
                    <a:moveTo>
                      <a:pt x="6" y="22"/>
                    </a:moveTo>
                    <a:lnTo>
                      <a:pt x="6" y="22"/>
                    </a:lnTo>
                    <a:lnTo>
                      <a:pt x="4" y="18"/>
                    </a:lnTo>
                    <a:lnTo>
                      <a:pt x="2" y="14"/>
                    </a:lnTo>
                    <a:lnTo>
                      <a:pt x="2" y="14"/>
                    </a:lnTo>
                    <a:lnTo>
                      <a:pt x="0" y="10"/>
                    </a:lnTo>
                    <a:lnTo>
                      <a:pt x="0" y="6"/>
                    </a:lnTo>
                    <a:lnTo>
                      <a:pt x="0" y="6"/>
                    </a:lnTo>
                    <a:lnTo>
                      <a:pt x="0" y="2"/>
                    </a:lnTo>
                    <a:lnTo>
                      <a:pt x="2" y="0"/>
                    </a:lnTo>
                    <a:lnTo>
                      <a:pt x="4" y="0"/>
                    </a:lnTo>
                    <a:lnTo>
                      <a:pt x="4" y="0"/>
                    </a:lnTo>
                    <a:lnTo>
                      <a:pt x="6" y="10"/>
                    </a:lnTo>
                    <a:lnTo>
                      <a:pt x="8" y="16"/>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6" name="Freeform 2860">
                <a:extLst>
                  <a:ext uri="{FF2B5EF4-FFF2-40B4-BE49-F238E27FC236}">
                    <a16:creationId xmlns:a16="http://schemas.microsoft.com/office/drawing/2014/main" id="{C692E4C0-5811-6795-0A9E-B63C34C16B00}"/>
                  </a:ext>
                </a:extLst>
              </p:cNvPr>
              <p:cNvSpPr>
                <a:spLocks/>
              </p:cNvSpPr>
              <p:nvPr/>
            </p:nvSpPr>
            <p:spPr bwMode="auto">
              <a:xfrm>
                <a:off x="1894" y="2658"/>
                <a:ext cx="24" cy="34"/>
              </a:xfrm>
              <a:custGeom>
                <a:avLst/>
                <a:gdLst>
                  <a:gd name="T0" fmla="*/ 0 w 24"/>
                  <a:gd name="T1" fmla="*/ 10 h 34"/>
                  <a:gd name="T2" fmla="*/ 0 w 24"/>
                  <a:gd name="T3" fmla="*/ 10 h 34"/>
                  <a:gd name="T4" fmla="*/ 4 w 24"/>
                  <a:gd name="T5" fmla="*/ 8 h 34"/>
                  <a:gd name="T6" fmla="*/ 6 w 24"/>
                  <a:gd name="T7" fmla="*/ 4 h 34"/>
                  <a:gd name="T8" fmla="*/ 8 w 24"/>
                  <a:gd name="T9" fmla="*/ 4 h 34"/>
                  <a:gd name="T10" fmla="*/ 10 w 24"/>
                  <a:gd name="T11" fmla="*/ 4 h 34"/>
                  <a:gd name="T12" fmla="*/ 12 w 24"/>
                  <a:gd name="T13" fmla="*/ 12 h 34"/>
                  <a:gd name="T14" fmla="*/ 12 w 24"/>
                  <a:gd name="T15" fmla="*/ 12 h 34"/>
                  <a:gd name="T16" fmla="*/ 14 w 24"/>
                  <a:gd name="T17" fmla="*/ 14 h 34"/>
                  <a:gd name="T18" fmla="*/ 14 w 24"/>
                  <a:gd name="T19" fmla="*/ 12 h 34"/>
                  <a:gd name="T20" fmla="*/ 14 w 24"/>
                  <a:gd name="T21" fmla="*/ 6 h 34"/>
                  <a:gd name="T22" fmla="*/ 14 w 24"/>
                  <a:gd name="T23" fmla="*/ 6 h 34"/>
                  <a:gd name="T24" fmla="*/ 14 w 24"/>
                  <a:gd name="T25" fmla="*/ 0 h 34"/>
                  <a:gd name="T26" fmla="*/ 14 w 24"/>
                  <a:gd name="T27" fmla="*/ 0 h 34"/>
                  <a:gd name="T28" fmla="*/ 16 w 24"/>
                  <a:gd name="T29" fmla="*/ 2 h 34"/>
                  <a:gd name="T30" fmla="*/ 18 w 24"/>
                  <a:gd name="T31" fmla="*/ 6 h 34"/>
                  <a:gd name="T32" fmla="*/ 20 w 24"/>
                  <a:gd name="T33" fmla="*/ 10 h 34"/>
                  <a:gd name="T34" fmla="*/ 22 w 24"/>
                  <a:gd name="T35" fmla="*/ 10 h 34"/>
                  <a:gd name="T36" fmla="*/ 24 w 24"/>
                  <a:gd name="T37" fmla="*/ 10 h 34"/>
                  <a:gd name="T38" fmla="*/ 24 w 24"/>
                  <a:gd name="T39" fmla="*/ 10 h 34"/>
                  <a:gd name="T40" fmla="*/ 20 w 24"/>
                  <a:gd name="T41" fmla="*/ 14 h 34"/>
                  <a:gd name="T42" fmla="*/ 20 w 24"/>
                  <a:gd name="T43" fmla="*/ 20 h 34"/>
                  <a:gd name="T44" fmla="*/ 20 w 24"/>
                  <a:gd name="T45" fmla="*/ 26 h 34"/>
                  <a:gd name="T46" fmla="*/ 22 w 24"/>
                  <a:gd name="T47" fmla="*/ 34 h 34"/>
                  <a:gd name="T48" fmla="*/ 22 w 24"/>
                  <a:gd name="T49" fmla="*/ 34 h 34"/>
                  <a:gd name="T50" fmla="*/ 20 w 24"/>
                  <a:gd name="T51" fmla="*/ 34 h 34"/>
                  <a:gd name="T52" fmla="*/ 18 w 24"/>
                  <a:gd name="T53" fmla="*/ 34 h 34"/>
                  <a:gd name="T54" fmla="*/ 14 w 24"/>
                  <a:gd name="T55" fmla="*/ 30 h 34"/>
                  <a:gd name="T56" fmla="*/ 6 w 24"/>
                  <a:gd name="T57" fmla="*/ 18 h 34"/>
                  <a:gd name="T58" fmla="*/ 6 w 24"/>
                  <a:gd name="T59" fmla="*/ 18 h 34"/>
                  <a:gd name="T60" fmla="*/ 6 w 24"/>
                  <a:gd name="T61" fmla="*/ 24 h 34"/>
                  <a:gd name="T62" fmla="*/ 8 w 24"/>
                  <a:gd name="T63" fmla="*/ 26 h 34"/>
                  <a:gd name="T64" fmla="*/ 8 w 24"/>
                  <a:gd name="T65" fmla="*/ 30 h 34"/>
                  <a:gd name="T66" fmla="*/ 8 w 24"/>
                  <a:gd name="T67" fmla="*/ 34 h 34"/>
                  <a:gd name="T68" fmla="*/ 8 w 24"/>
                  <a:gd name="T69" fmla="*/ 34 h 34"/>
                  <a:gd name="T70" fmla="*/ 2 w 24"/>
                  <a:gd name="T71" fmla="*/ 32 h 34"/>
                  <a:gd name="T72" fmla="*/ 2 w 24"/>
                  <a:gd name="T73" fmla="*/ 32 h 34"/>
                  <a:gd name="T74" fmla="*/ 2 w 24"/>
                  <a:gd name="T75" fmla="*/ 30 h 34"/>
                  <a:gd name="T76" fmla="*/ 2 w 24"/>
                  <a:gd name="T77" fmla="*/ 30 h 34"/>
                  <a:gd name="T78" fmla="*/ 0 w 24"/>
                  <a:gd name="T79" fmla="*/ 20 h 34"/>
                  <a:gd name="T80" fmla="*/ 0 w 24"/>
                  <a:gd name="T81" fmla="*/ 16 h 34"/>
                  <a:gd name="T82" fmla="*/ 0 w 24"/>
                  <a:gd name="T83" fmla="*/ 10 h 34"/>
                  <a:gd name="T84" fmla="*/ 0 w 24"/>
                  <a:gd name="T85"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34">
                    <a:moveTo>
                      <a:pt x="0" y="10"/>
                    </a:moveTo>
                    <a:lnTo>
                      <a:pt x="0" y="10"/>
                    </a:lnTo>
                    <a:lnTo>
                      <a:pt x="4" y="8"/>
                    </a:lnTo>
                    <a:lnTo>
                      <a:pt x="6" y="4"/>
                    </a:lnTo>
                    <a:lnTo>
                      <a:pt x="8" y="4"/>
                    </a:lnTo>
                    <a:lnTo>
                      <a:pt x="10" y="4"/>
                    </a:lnTo>
                    <a:lnTo>
                      <a:pt x="12" y="12"/>
                    </a:lnTo>
                    <a:lnTo>
                      <a:pt x="12" y="12"/>
                    </a:lnTo>
                    <a:lnTo>
                      <a:pt x="14" y="14"/>
                    </a:lnTo>
                    <a:lnTo>
                      <a:pt x="14" y="12"/>
                    </a:lnTo>
                    <a:lnTo>
                      <a:pt x="14" y="6"/>
                    </a:lnTo>
                    <a:lnTo>
                      <a:pt x="14" y="6"/>
                    </a:lnTo>
                    <a:lnTo>
                      <a:pt x="14" y="0"/>
                    </a:lnTo>
                    <a:lnTo>
                      <a:pt x="14" y="0"/>
                    </a:lnTo>
                    <a:lnTo>
                      <a:pt x="16" y="2"/>
                    </a:lnTo>
                    <a:lnTo>
                      <a:pt x="18" y="6"/>
                    </a:lnTo>
                    <a:lnTo>
                      <a:pt x="20" y="10"/>
                    </a:lnTo>
                    <a:lnTo>
                      <a:pt x="22" y="10"/>
                    </a:lnTo>
                    <a:lnTo>
                      <a:pt x="24" y="10"/>
                    </a:lnTo>
                    <a:lnTo>
                      <a:pt x="24" y="10"/>
                    </a:lnTo>
                    <a:lnTo>
                      <a:pt x="20" y="14"/>
                    </a:lnTo>
                    <a:lnTo>
                      <a:pt x="20" y="20"/>
                    </a:lnTo>
                    <a:lnTo>
                      <a:pt x="20" y="26"/>
                    </a:lnTo>
                    <a:lnTo>
                      <a:pt x="22" y="34"/>
                    </a:lnTo>
                    <a:lnTo>
                      <a:pt x="22" y="34"/>
                    </a:lnTo>
                    <a:lnTo>
                      <a:pt x="20" y="34"/>
                    </a:lnTo>
                    <a:lnTo>
                      <a:pt x="18" y="34"/>
                    </a:lnTo>
                    <a:lnTo>
                      <a:pt x="14" y="30"/>
                    </a:lnTo>
                    <a:lnTo>
                      <a:pt x="6" y="18"/>
                    </a:lnTo>
                    <a:lnTo>
                      <a:pt x="6" y="18"/>
                    </a:lnTo>
                    <a:lnTo>
                      <a:pt x="6" y="24"/>
                    </a:lnTo>
                    <a:lnTo>
                      <a:pt x="8" y="26"/>
                    </a:lnTo>
                    <a:lnTo>
                      <a:pt x="8" y="30"/>
                    </a:lnTo>
                    <a:lnTo>
                      <a:pt x="8" y="34"/>
                    </a:lnTo>
                    <a:lnTo>
                      <a:pt x="8" y="34"/>
                    </a:lnTo>
                    <a:lnTo>
                      <a:pt x="2" y="32"/>
                    </a:lnTo>
                    <a:lnTo>
                      <a:pt x="2" y="32"/>
                    </a:lnTo>
                    <a:lnTo>
                      <a:pt x="2" y="30"/>
                    </a:lnTo>
                    <a:lnTo>
                      <a:pt x="2" y="30"/>
                    </a:lnTo>
                    <a:lnTo>
                      <a:pt x="0" y="20"/>
                    </a:lnTo>
                    <a:lnTo>
                      <a:pt x="0"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7" name="Freeform 2861">
                <a:extLst>
                  <a:ext uri="{FF2B5EF4-FFF2-40B4-BE49-F238E27FC236}">
                    <a16:creationId xmlns:a16="http://schemas.microsoft.com/office/drawing/2014/main" id="{91BCDA4C-79B7-ABF9-C91A-E0851C91AEE1}"/>
                  </a:ext>
                </a:extLst>
              </p:cNvPr>
              <p:cNvSpPr>
                <a:spLocks/>
              </p:cNvSpPr>
              <p:nvPr/>
            </p:nvSpPr>
            <p:spPr bwMode="auto">
              <a:xfrm>
                <a:off x="1934" y="2674"/>
                <a:ext cx="8" cy="23"/>
              </a:xfrm>
              <a:custGeom>
                <a:avLst/>
                <a:gdLst>
                  <a:gd name="T0" fmla="*/ 6 w 8"/>
                  <a:gd name="T1" fmla="*/ 23 h 23"/>
                  <a:gd name="T2" fmla="*/ 6 w 8"/>
                  <a:gd name="T3" fmla="*/ 23 h 23"/>
                  <a:gd name="T4" fmla="*/ 4 w 8"/>
                  <a:gd name="T5" fmla="*/ 23 h 23"/>
                  <a:gd name="T6" fmla="*/ 4 w 8"/>
                  <a:gd name="T7" fmla="*/ 23 h 23"/>
                  <a:gd name="T8" fmla="*/ 4 w 8"/>
                  <a:gd name="T9" fmla="*/ 18 h 23"/>
                  <a:gd name="T10" fmla="*/ 2 w 8"/>
                  <a:gd name="T11" fmla="*/ 16 h 23"/>
                  <a:gd name="T12" fmla="*/ 2 w 8"/>
                  <a:gd name="T13" fmla="*/ 14 h 23"/>
                  <a:gd name="T14" fmla="*/ 0 w 8"/>
                  <a:gd name="T15" fmla="*/ 12 h 23"/>
                  <a:gd name="T16" fmla="*/ 0 w 8"/>
                  <a:gd name="T17" fmla="*/ 12 h 23"/>
                  <a:gd name="T18" fmla="*/ 0 w 8"/>
                  <a:gd name="T19" fmla="*/ 8 h 23"/>
                  <a:gd name="T20" fmla="*/ 2 w 8"/>
                  <a:gd name="T21" fmla="*/ 8 h 23"/>
                  <a:gd name="T22" fmla="*/ 4 w 8"/>
                  <a:gd name="T23" fmla="*/ 6 h 23"/>
                  <a:gd name="T24" fmla="*/ 4 w 8"/>
                  <a:gd name="T25" fmla="*/ 0 h 23"/>
                  <a:gd name="T26" fmla="*/ 4 w 8"/>
                  <a:gd name="T27" fmla="*/ 0 h 23"/>
                  <a:gd name="T28" fmla="*/ 8 w 8"/>
                  <a:gd name="T29" fmla="*/ 6 h 23"/>
                  <a:gd name="T30" fmla="*/ 8 w 8"/>
                  <a:gd name="T31" fmla="*/ 10 h 23"/>
                  <a:gd name="T32" fmla="*/ 8 w 8"/>
                  <a:gd name="T33" fmla="*/ 16 h 23"/>
                  <a:gd name="T34" fmla="*/ 6 w 8"/>
                  <a:gd name="T35" fmla="*/ 23 h 23"/>
                  <a:gd name="T36" fmla="*/ 6 w 8"/>
                  <a:gd name="T3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3">
                    <a:moveTo>
                      <a:pt x="6" y="23"/>
                    </a:moveTo>
                    <a:lnTo>
                      <a:pt x="6" y="23"/>
                    </a:lnTo>
                    <a:lnTo>
                      <a:pt x="4" y="23"/>
                    </a:lnTo>
                    <a:lnTo>
                      <a:pt x="4" y="23"/>
                    </a:lnTo>
                    <a:lnTo>
                      <a:pt x="4" y="18"/>
                    </a:lnTo>
                    <a:lnTo>
                      <a:pt x="2" y="16"/>
                    </a:lnTo>
                    <a:lnTo>
                      <a:pt x="2" y="14"/>
                    </a:lnTo>
                    <a:lnTo>
                      <a:pt x="0" y="12"/>
                    </a:lnTo>
                    <a:lnTo>
                      <a:pt x="0" y="12"/>
                    </a:lnTo>
                    <a:lnTo>
                      <a:pt x="0" y="8"/>
                    </a:lnTo>
                    <a:lnTo>
                      <a:pt x="2" y="8"/>
                    </a:lnTo>
                    <a:lnTo>
                      <a:pt x="4" y="6"/>
                    </a:lnTo>
                    <a:lnTo>
                      <a:pt x="4" y="0"/>
                    </a:lnTo>
                    <a:lnTo>
                      <a:pt x="4" y="0"/>
                    </a:lnTo>
                    <a:lnTo>
                      <a:pt x="8" y="6"/>
                    </a:lnTo>
                    <a:lnTo>
                      <a:pt x="8" y="10"/>
                    </a:lnTo>
                    <a:lnTo>
                      <a:pt x="8" y="16"/>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8" name="Freeform 2862">
                <a:extLst>
                  <a:ext uri="{FF2B5EF4-FFF2-40B4-BE49-F238E27FC236}">
                    <a16:creationId xmlns:a16="http://schemas.microsoft.com/office/drawing/2014/main" id="{F3F4FD6D-60AD-4D38-29ED-80D7EFACA7F4}"/>
                  </a:ext>
                </a:extLst>
              </p:cNvPr>
              <p:cNvSpPr>
                <a:spLocks/>
              </p:cNvSpPr>
              <p:nvPr/>
            </p:nvSpPr>
            <p:spPr bwMode="auto">
              <a:xfrm>
                <a:off x="1868" y="2660"/>
                <a:ext cx="30" cy="51"/>
              </a:xfrm>
              <a:custGeom>
                <a:avLst/>
                <a:gdLst>
                  <a:gd name="T0" fmla="*/ 2 w 30"/>
                  <a:gd name="T1" fmla="*/ 4 h 51"/>
                  <a:gd name="T2" fmla="*/ 2 w 30"/>
                  <a:gd name="T3" fmla="*/ 4 h 51"/>
                  <a:gd name="T4" fmla="*/ 6 w 30"/>
                  <a:gd name="T5" fmla="*/ 6 h 51"/>
                  <a:gd name="T6" fmla="*/ 8 w 30"/>
                  <a:gd name="T7" fmla="*/ 6 h 51"/>
                  <a:gd name="T8" fmla="*/ 10 w 30"/>
                  <a:gd name="T9" fmla="*/ 4 h 51"/>
                  <a:gd name="T10" fmla="*/ 10 w 30"/>
                  <a:gd name="T11" fmla="*/ 4 h 51"/>
                  <a:gd name="T12" fmla="*/ 12 w 30"/>
                  <a:gd name="T13" fmla="*/ 0 h 51"/>
                  <a:gd name="T14" fmla="*/ 14 w 30"/>
                  <a:gd name="T15" fmla="*/ 0 h 51"/>
                  <a:gd name="T16" fmla="*/ 16 w 30"/>
                  <a:gd name="T17" fmla="*/ 0 h 51"/>
                  <a:gd name="T18" fmla="*/ 18 w 30"/>
                  <a:gd name="T19" fmla="*/ 4 h 51"/>
                  <a:gd name="T20" fmla="*/ 18 w 30"/>
                  <a:gd name="T21" fmla="*/ 4 h 51"/>
                  <a:gd name="T22" fmla="*/ 18 w 30"/>
                  <a:gd name="T23" fmla="*/ 8 h 51"/>
                  <a:gd name="T24" fmla="*/ 20 w 30"/>
                  <a:gd name="T25" fmla="*/ 12 h 51"/>
                  <a:gd name="T26" fmla="*/ 20 w 30"/>
                  <a:gd name="T27" fmla="*/ 12 h 51"/>
                  <a:gd name="T28" fmla="*/ 24 w 30"/>
                  <a:gd name="T29" fmla="*/ 20 h 51"/>
                  <a:gd name="T30" fmla="*/ 28 w 30"/>
                  <a:gd name="T31" fmla="*/ 30 h 51"/>
                  <a:gd name="T32" fmla="*/ 28 w 30"/>
                  <a:gd name="T33" fmla="*/ 30 h 51"/>
                  <a:gd name="T34" fmla="*/ 28 w 30"/>
                  <a:gd name="T35" fmla="*/ 30 h 51"/>
                  <a:gd name="T36" fmla="*/ 28 w 30"/>
                  <a:gd name="T37" fmla="*/ 37 h 51"/>
                  <a:gd name="T38" fmla="*/ 30 w 30"/>
                  <a:gd name="T39" fmla="*/ 41 h 51"/>
                  <a:gd name="T40" fmla="*/ 30 w 30"/>
                  <a:gd name="T41" fmla="*/ 41 h 51"/>
                  <a:gd name="T42" fmla="*/ 30 w 30"/>
                  <a:gd name="T43" fmla="*/ 49 h 51"/>
                  <a:gd name="T44" fmla="*/ 28 w 30"/>
                  <a:gd name="T45" fmla="*/ 51 h 51"/>
                  <a:gd name="T46" fmla="*/ 26 w 30"/>
                  <a:gd name="T47" fmla="*/ 47 h 51"/>
                  <a:gd name="T48" fmla="*/ 26 w 30"/>
                  <a:gd name="T49" fmla="*/ 47 h 51"/>
                  <a:gd name="T50" fmla="*/ 24 w 30"/>
                  <a:gd name="T51" fmla="*/ 37 h 51"/>
                  <a:gd name="T52" fmla="*/ 22 w 30"/>
                  <a:gd name="T53" fmla="*/ 30 h 51"/>
                  <a:gd name="T54" fmla="*/ 22 w 30"/>
                  <a:gd name="T55" fmla="*/ 30 h 51"/>
                  <a:gd name="T56" fmla="*/ 14 w 30"/>
                  <a:gd name="T57" fmla="*/ 35 h 51"/>
                  <a:gd name="T58" fmla="*/ 14 w 30"/>
                  <a:gd name="T59" fmla="*/ 35 h 51"/>
                  <a:gd name="T60" fmla="*/ 14 w 30"/>
                  <a:gd name="T61" fmla="*/ 35 h 51"/>
                  <a:gd name="T62" fmla="*/ 12 w 30"/>
                  <a:gd name="T63" fmla="*/ 32 h 51"/>
                  <a:gd name="T64" fmla="*/ 12 w 30"/>
                  <a:gd name="T65" fmla="*/ 32 h 51"/>
                  <a:gd name="T66" fmla="*/ 12 w 30"/>
                  <a:gd name="T67" fmla="*/ 24 h 51"/>
                  <a:gd name="T68" fmla="*/ 12 w 30"/>
                  <a:gd name="T69" fmla="*/ 20 h 51"/>
                  <a:gd name="T70" fmla="*/ 8 w 30"/>
                  <a:gd name="T71" fmla="*/ 20 h 51"/>
                  <a:gd name="T72" fmla="*/ 8 w 30"/>
                  <a:gd name="T73" fmla="*/ 20 h 51"/>
                  <a:gd name="T74" fmla="*/ 6 w 30"/>
                  <a:gd name="T75" fmla="*/ 20 h 51"/>
                  <a:gd name="T76" fmla="*/ 6 w 30"/>
                  <a:gd name="T77" fmla="*/ 16 h 51"/>
                  <a:gd name="T78" fmla="*/ 4 w 30"/>
                  <a:gd name="T79" fmla="*/ 12 h 51"/>
                  <a:gd name="T80" fmla="*/ 2 w 30"/>
                  <a:gd name="T81" fmla="*/ 10 h 51"/>
                  <a:gd name="T82" fmla="*/ 2 w 30"/>
                  <a:gd name="T83" fmla="*/ 10 h 51"/>
                  <a:gd name="T84" fmla="*/ 2 w 30"/>
                  <a:gd name="T85" fmla="*/ 10 h 51"/>
                  <a:gd name="T86" fmla="*/ 0 w 30"/>
                  <a:gd name="T87" fmla="*/ 8 h 51"/>
                  <a:gd name="T88" fmla="*/ 2 w 30"/>
                  <a:gd name="T89" fmla="*/ 4 h 51"/>
                  <a:gd name="T90" fmla="*/ 2 w 30"/>
                  <a:gd name="T9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51">
                    <a:moveTo>
                      <a:pt x="2" y="4"/>
                    </a:moveTo>
                    <a:lnTo>
                      <a:pt x="2" y="4"/>
                    </a:lnTo>
                    <a:lnTo>
                      <a:pt x="6" y="6"/>
                    </a:lnTo>
                    <a:lnTo>
                      <a:pt x="8" y="6"/>
                    </a:lnTo>
                    <a:lnTo>
                      <a:pt x="10" y="4"/>
                    </a:lnTo>
                    <a:lnTo>
                      <a:pt x="10" y="4"/>
                    </a:lnTo>
                    <a:lnTo>
                      <a:pt x="12" y="0"/>
                    </a:lnTo>
                    <a:lnTo>
                      <a:pt x="14" y="0"/>
                    </a:lnTo>
                    <a:lnTo>
                      <a:pt x="16" y="0"/>
                    </a:lnTo>
                    <a:lnTo>
                      <a:pt x="18" y="4"/>
                    </a:lnTo>
                    <a:lnTo>
                      <a:pt x="18" y="4"/>
                    </a:lnTo>
                    <a:lnTo>
                      <a:pt x="18" y="8"/>
                    </a:lnTo>
                    <a:lnTo>
                      <a:pt x="20" y="12"/>
                    </a:lnTo>
                    <a:lnTo>
                      <a:pt x="20" y="12"/>
                    </a:lnTo>
                    <a:lnTo>
                      <a:pt x="24" y="20"/>
                    </a:lnTo>
                    <a:lnTo>
                      <a:pt x="28" y="30"/>
                    </a:lnTo>
                    <a:lnTo>
                      <a:pt x="28" y="30"/>
                    </a:lnTo>
                    <a:lnTo>
                      <a:pt x="28" y="30"/>
                    </a:lnTo>
                    <a:lnTo>
                      <a:pt x="28" y="37"/>
                    </a:lnTo>
                    <a:lnTo>
                      <a:pt x="30" y="41"/>
                    </a:lnTo>
                    <a:lnTo>
                      <a:pt x="30" y="41"/>
                    </a:lnTo>
                    <a:lnTo>
                      <a:pt x="30" y="49"/>
                    </a:lnTo>
                    <a:lnTo>
                      <a:pt x="28" y="51"/>
                    </a:lnTo>
                    <a:lnTo>
                      <a:pt x="26" y="47"/>
                    </a:lnTo>
                    <a:lnTo>
                      <a:pt x="26" y="47"/>
                    </a:lnTo>
                    <a:lnTo>
                      <a:pt x="24" y="37"/>
                    </a:lnTo>
                    <a:lnTo>
                      <a:pt x="22" y="30"/>
                    </a:lnTo>
                    <a:lnTo>
                      <a:pt x="22" y="30"/>
                    </a:lnTo>
                    <a:lnTo>
                      <a:pt x="14" y="35"/>
                    </a:lnTo>
                    <a:lnTo>
                      <a:pt x="14" y="35"/>
                    </a:lnTo>
                    <a:lnTo>
                      <a:pt x="14" y="35"/>
                    </a:lnTo>
                    <a:lnTo>
                      <a:pt x="12" y="32"/>
                    </a:lnTo>
                    <a:lnTo>
                      <a:pt x="12" y="32"/>
                    </a:lnTo>
                    <a:lnTo>
                      <a:pt x="12" y="24"/>
                    </a:lnTo>
                    <a:lnTo>
                      <a:pt x="12" y="20"/>
                    </a:lnTo>
                    <a:lnTo>
                      <a:pt x="8" y="20"/>
                    </a:lnTo>
                    <a:lnTo>
                      <a:pt x="8" y="20"/>
                    </a:lnTo>
                    <a:lnTo>
                      <a:pt x="6" y="20"/>
                    </a:lnTo>
                    <a:lnTo>
                      <a:pt x="6" y="16"/>
                    </a:lnTo>
                    <a:lnTo>
                      <a:pt x="4" y="12"/>
                    </a:lnTo>
                    <a:lnTo>
                      <a:pt x="2" y="10"/>
                    </a:lnTo>
                    <a:lnTo>
                      <a:pt x="2" y="10"/>
                    </a:lnTo>
                    <a:lnTo>
                      <a:pt x="2" y="10"/>
                    </a:lnTo>
                    <a:lnTo>
                      <a:pt x="0" y="8"/>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9" name="Freeform 2863">
                <a:extLst>
                  <a:ext uri="{FF2B5EF4-FFF2-40B4-BE49-F238E27FC236}">
                    <a16:creationId xmlns:a16="http://schemas.microsoft.com/office/drawing/2014/main" id="{C8D86214-B6C4-7F60-7AC4-CA1DCD873365}"/>
                  </a:ext>
                </a:extLst>
              </p:cNvPr>
              <p:cNvSpPr>
                <a:spLocks/>
              </p:cNvSpPr>
              <p:nvPr/>
            </p:nvSpPr>
            <p:spPr bwMode="auto">
              <a:xfrm>
                <a:off x="1944" y="2678"/>
                <a:ext cx="4" cy="10"/>
              </a:xfrm>
              <a:custGeom>
                <a:avLst/>
                <a:gdLst>
                  <a:gd name="T0" fmla="*/ 0 w 4"/>
                  <a:gd name="T1" fmla="*/ 0 h 10"/>
                  <a:gd name="T2" fmla="*/ 0 w 4"/>
                  <a:gd name="T3" fmla="*/ 0 h 10"/>
                  <a:gd name="T4" fmla="*/ 2 w 4"/>
                  <a:gd name="T5" fmla="*/ 0 h 10"/>
                  <a:gd name="T6" fmla="*/ 4 w 4"/>
                  <a:gd name="T7" fmla="*/ 4 h 10"/>
                  <a:gd name="T8" fmla="*/ 4 w 4"/>
                  <a:gd name="T9" fmla="*/ 4 h 10"/>
                  <a:gd name="T10" fmla="*/ 4 w 4"/>
                  <a:gd name="T11" fmla="*/ 8 h 10"/>
                  <a:gd name="T12" fmla="*/ 2 w 4"/>
                  <a:gd name="T13" fmla="*/ 10 h 10"/>
                  <a:gd name="T14" fmla="*/ 2 w 4"/>
                  <a:gd name="T15" fmla="*/ 10 h 10"/>
                  <a:gd name="T16" fmla="*/ 2 w 4"/>
                  <a:gd name="T17" fmla="*/ 10 h 10"/>
                  <a:gd name="T18" fmla="*/ 0 w 4"/>
                  <a:gd name="T19" fmla="*/ 6 h 10"/>
                  <a:gd name="T20" fmla="*/ 0 w 4"/>
                  <a:gd name="T21" fmla="*/ 0 h 10"/>
                  <a:gd name="T22" fmla="*/ 0 w 4"/>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0"/>
                    </a:moveTo>
                    <a:lnTo>
                      <a:pt x="0" y="0"/>
                    </a:lnTo>
                    <a:lnTo>
                      <a:pt x="2" y="0"/>
                    </a:lnTo>
                    <a:lnTo>
                      <a:pt x="4" y="4"/>
                    </a:lnTo>
                    <a:lnTo>
                      <a:pt x="4" y="4"/>
                    </a:lnTo>
                    <a:lnTo>
                      <a:pt x="4" y="8"/>
                    </a:lnTo>
                    <a:lnTo>
                      <a:pt x="2" y="10"/>
                    </a:lnTo>
                    <a:lnTo>
                      <a:pt x="2" y="10"/>
                    </a:lnTo>
                    <a:lnTo>
                      <a:pt x="2" y="10"/>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0" name="Freeform 2864">
                <a:extLst>
                  <a:ext uri="{FF2B5EF4-FFF2-40B4-BE49-F238E27FC236}">
                    <a16:creationId xmlns:a16="http://schemas.microsoft.com/office/drawing/2014/main" id="{03E68762-C306-0C58-34BF-8B2527EA41B3}"/>
                  </a:ext>
                </a:extLst>
              </p:cNvPr>
              <p:cNvSpPr>
                <a:spLocks/>
              </p:cNvSpPr>
              <p:nvPr/>
            </p:nvSpPr>
            <p:spPr bwMode="auto">
              <a:xfrm>
                <a:off x="1524" y="2374"/>
                <a:ext cx="22" cy="28"/>
              </a:xfrm>
              <a:custGeom>
                <a:avLst/>
                <a:gdLst>
                  <a:gd name="T0" fmla="*/ 22 w 22"/>
                  <a:gd name="T1" fmla="*/ 24 h 28"/>
                  <a:gd name="T2" fmla="*/ 22 w 22"/>
                  <a:gd name="T3" fmla="*/ 24 h 28"/>
                  <a:gd name="T4" fmla="*/ 18 w 22"/>
                  <a:gd name="T5" fmla="*/ 26 h 28"/>
                  <a:gd name="T6" fmla="*/ 16 w 22"/>
                  <a:gd name="T7" fmla="*/ 26 h 28"/>
                  <a:gd name="T8" fmla="*/ 16 w 22"/>
                  <a:gd name="T9" fmla="*/ 28 h 28"/>
                  <a:gd name="T10" fmla="*/ 16 w 22"/>
                  <a:gd name="T11" fmla="*/ 28 h 28"/>
                  <a:gd name="T12" fmla="*/ 14 w 22"/>
                  <a:gd name="T13" fmla="*/ 26 h 28"/>
                  <a:gd name="T14" fmla="*/ 12 w 22"/>
                  <a:gd name="T15" fmla="*/ 26 h 28"/>
                  <a:gd name="T16" fmla="*/ 12 w 22"/>
                  <a:gd name="T17" fmla="*/ 28 h 28"/>
                  <a:gd name="T18" fmla="*/ 12 w 22"/>
                  <a:gd name="T19" fmla="*/ 28 h 28"/>
                  <a:gd name="T20" fmla="*/ 8 w 22"/>
                  <a:gd name="T21" fmla="*/ 26 h 28"/>
                  <a:gd name="T22" fmla="*/ 6 w 22"/>
                  <a:gd name="T23" fmla="*/ 20 h 28"/>
                  <a:gd name="T24" fmla="*/ 4 w 22"/>
                  <a:gd name="T25" fmla="*/ 16 h 28"/>
                  <a:gd name="T26" fmla="*/ 2 w 22"/>
                  <a:gd name="T27" fmla="*/ 14 h 28"/>
                  <a:gd name="T28" fmla="*/ 2 w 22"/>
                  <a:gd name="T29" fmla="*/ 14 h 28"/>
                  <a:gd name="T30" fmla="*/ 0 w 22"/>
                  <a:gd name="T31" fmla="*/ 8 h 28"/>
                  <a:gd name="T32" fmla="*/ 0 w 22"/>
                  <a:gd name="T33" fmla="*/ 8 h 28"/>
                  <a:gd name="T34" fmla="*/ 2 w 22"/>
                  <a:gd name="T35" fmla="*/ 4 h 28"/>
                  <a:gd name="T36" fmla="*/ 2 w 22"/>
                  <a:gd name="T37" fmla="*/ 0 h 28"/>
                  <a:gd name="T38" fmla="*/ 2 w 22"/>
                  <a:gd name="T39" fmla="*/ 0 h 28"/>
                  <a:gd name="T40" fmla="*/ 4 w 22"/>
                  <a:gd name="T41" fmla="*/ 0 h 28"/>
                  <a:gd name="T42" fmla="*/ 4 w 22"/>
                  <a:gd name="T43" fmla="*/ 2 h 28"/>
                  <a:gd name="T44" fmla="*/ 6 w 22"/>
                  <a:gd name="T45" fmla="*/ 6 h 28"/>
                  <a:gd name="T46" fmla="*/ 6 w 22"/>
                  <a:gd name="T47" fmla="*/ 12 h 28"/>
                  <a:gd name="T48" fmla="*/ 8 w 22"/>
                  <a:gd name="T49" fmla="*/ 14 h 28"/>
                  <a:gd name="T50" fmla="*/ 8 w 22"/>
                  <a:gd name="T51" fmla="*/ 14 h 28"/>
                  <a:gd name="T52" fmla="*/ 8 w 22"/>
                  <a:gd name="T53" fmla="*/ 14 h 28"/>
                  <a:gd name="T54" fmla="*/ 10 w 22"/>
                  <a:gd name="T55" fmla="*/ 12 h 28"/>
                  <a:gd name="T56" fmla="*/ 10 w 22"/>
                  <a:gd name="T57" fmla="*/ 12 h 28"/>
                  <a:gd name="T58" fmla="*/ 14 w 22"/>
                  <a:gd name="T59" fmla="*/ 12 h 28"/>
                  <a:gd name="T60" fmla="*/ 14 w 22"/>
                  <a:gd name="T61" fmla="*/ 12 h 28"/>
                  <a:gd name="T62" fmla="*/ 16 w 22"/>
                  <a:gd name="T63" fmla="*/ 12 h 28"/>
                  <a:gd name="T64" fmla="*/ 16 w 22"/>
                  <a:gd name="T65" fmla="*/ 12 h 28"/>
                  <a:gd name="T66" fmla="*/ 18 w 22"/>
                  <a:gd name="T67" fmla="*/ 14 h 28"/>
                  <a:gd name="T68" fmla="*/ 18 w 22"/>
                  <a:gd name="T69" fmla="*/ 14 h 28"/>
                  <a:gd name="T70" fmla="*/ 22 w 22"/>
                  <a:gd name="T71" fmla="*/ 24 h 28"/>
                  <a:gd name="T72" fmla="*/ 22 w 22"/>
                  <a:gd name="T73"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8">
                    <a:moveTo>
                      <a:pt x="22" y="24"/>
                    </a:moveTo>
                    <a:lnTo>
                      <a:pt x="22" y="24"/>
                    </a:lnTo>
                    <a:lnTo>
                      <a:pt x="18" y="26"/>
                    </a:lnTo>
                    <a:lnTo>
                      <a:pt x="16" y="26"/>
                    </a:lnTo>
                    <a:lnTo>
                      <a:pt x="16" y="28"/>
                    </a:lnTo>
                    <a:lnTo>
                      <a:pt x="16" y="28"/>
                    </a:lnTo>
                    <a:lnTo>
                      <a:pt x="14" y="26"/>
                    </a:lnTo>
                    <a:lnTo>
                      <a:pt x="12" y="26"/>
                    </a:lnTo>
                    <a:lnTo>
                      <a:pt x="12" y="28"/>
                    </a:lnTo>
                    <a:lnTo>
                      <a:pt x="12" y="28"/>
                    </a:lnTo>
                    <a:lnTo>
                      <a:pt x="8" y="26"/>
                    </a:lnTo>
                    <a:lnTo>
                      <a:pt x="6" y="20"/>
                    </a:lnTo>
                    <a:lnTo>
                      <a:pt x="4" y="16"/>
                    </a:lnTo>
                    <a:lnTo>
                      <a:pt x="2" y="14"/>
                    </a:lnTo>
                    <a:lnTo>
                      <a:pt x="2" y="14"/>
                    </a:lnTo>
                    <a:lnTo>
                      <a:pt x="0" y="8"/>
                    </a:lnTo>
                    <a:lnTo>
                      <a:pt x="0" y="8"/>
                    </a:lnTo>
                    <a:lnTo>
                      <a:pt x="2" y="4"/>
                    </a:lnTo>
                    <a:lnTo>
                      <a:pt x="2" y="0"/>
                    </a:lnTo>
                    <a:lnTo>
                      <a:pt x="2" y="0"/>
                    </a:lnTo>
                    <a:lnTo>
                      <a:pt x="4" y="0"/>
                    </a:lnTo>
                    <a:lnTo>
                      <a:pt x="4" y="2"/>
                    </a:lnTo>
                    <a:lnTo>
                      <a:pt x="6" y="6"/>
                    </a:lnTo>
                    <a:lnTo>
                      <a:pt x="6" y="12"/>
                    </a:lnTo>
                    <a:lnTo>
                      <a:pt x="8" y="14"/>
                    </a:lnTo>
                    <a:lnTo>
                      <a:pt x="8" y="14"/>
                    </a:lnTo>
                    <a:lnTo>
                      <a:pt x="8" y="14"/>
                    </a:lnTo>
                    <a:lnTo>
                      <a:pt x="10" y="12"/>
                    </a:lnTo>
                    <a:lnTo>
                      <a:pt x="10" y="12"/>
                    </a:lnTo>
                    <a:lnTo>
                      <a:pt x="14" y="12"/>
                    </a:lnTo>
                    <a:lnTo>
                      <a:pt x="14" y="12"/>
                    </a:lnTo>
                    <a:lnTo>
                      <a:pt x="16" y="12"/>
                    </a:lnTo>
                    <a:lnTo>
                      <a:pt x="16" y="12"/>
                    </a:lnTo>
                    <a:lnTo>
                      <a:pt x="18" y="14"/>
                    </a:lnTo>
                    <a:lnTo>
                      <a:pt x="18" y="14"/>
                    </a:lnTo>
                    <a:lnTo>
                      <a:pt x="22" y="24"/>
                    </a:lnTo>
                    <a:lnTo>
                      <a:pt x="2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1" name="Freeform 2865">
                <a:extLst>
                  <a:ext uri="{FF2B5EF4-FFF2-40B4-BE49-F238E27FC236}">
                    <a16:creationId xmlns:a16="http://schemas.microsoft.com/office/drawing/2014/main" id="{0195A689-8229-6DB7-C084-213A9D85ABA3}"/>
                  </a:ext>
                </a:extLst>
              </p:cNvPr>
              <p:cNvSpPr>
                <a:spLocks/>
              </p:cNvSpPr>
              <p:nvPr/>
            </p:nvSpPr>
            <p:spPr bwMode="auto">
              <a:xfrm>
                <a:off x="1520" y="2396"/>
                <a:ext cx="6" cy="6"/>
              </a:xfrm>
              <a:custGeom>
                <a:avLst/>
                <a:gdLst>
                  <a:gd name="T0" fmla="*/ 2 w 6"/>
                  <a:gd name="T1" fmla="*/ 6 h 6"/>
                  <a:gd name="T2" fmla="*/ 2 w 6"/>
                  <a:gd name="T3" fmla="*/ 6 h 6"/>
                  <a:gd name="T4" fmla="*/ 0 w 6"/>
                  <a:gd name="T5" fmla="*/ 2 h 6"/>
                  <a:gd name="T6" fmla="*/ 0 w 6"/>
                  <a:gd name="T7" fmla="*/ 2 h 6"/>
                  <a:gd name="T8" fmla="*/ 2 w 6"/>
                  <a:gd name="T9" fmla="*/ 0 h 6"/>
                  <a:gd name="T10" fmla="*/ 4 w 6"/>
                  <a:gd name="T11" fmla="*/ 0 h 6"/>
                  <a:gd name="T12" fmla="*/ 6 w 6"/>
                  <a:gd name="T13" fmla="*/ 4 h 6"/>
                  <a:gd name="T14" fmla="*/ 6 w 6"/>
                  <a:gd name="T15" fmla="*/ 4 h 6"/>
                  <a:gd name="T16" fmla="*/ 4 w 6"/>
                  <a:gd name="T17" fmla="*/ 6 h 6"/>
                  <a:gd name="T18" fmla="*/ 2 w 6"/>
                  <a:gd name="T19" fmla="*/ 6 h 6"/>
                  <a:gd name="T20" fmla="*/ 2 w 6"/>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6"/>
                    </a:moveTo>
                    <a:lnTo>
                      <a:pt x="2" y="6"/>
                    </a:lnTo>
                    <a:lnTo>
                      <a:pt x="0" y="2"/>
                    </a:lnTo>
                    <a:lnTo>
                      <a:pt x="0" y="2"/>
                    </a:lnTo>
                    <a:lnTo>
                      <a:pt x="2" y="0"/>
                    </a:lnTo>
                    <a:lnTo>
                      <a:pt x="4" y="0"/>
                    </a:lnTo>
                    <a:lnTo>
                      <a:pt x="6" y="4"/>
                    </a:lnTo>
                    <a:lnTo>
                      <a:pt x="6" y="4"/>
                    </a:lnTo>
                    <a:lnTo>
                      <a:pt x="4"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2" name="Freeform 2866">
                <a:extLst>
                  <a:ext uri="{FF2B5EF4-FFF2-40B4-BE49-F238E27FC236}">
                    <a16:creationId xmlns:a16="http://schemas.microsoft.com/office/drawing/2014/main" id="{5AF1F36C-951D-1AB5-062A-9EFD89A8584D}"/>
                  </a:ext>
                </a:extLst>
              </p:cNvPr>
              <p:cNvSpPr>
                <a:spLocks/>
              </p:cNvSpPr>
              <p:nvPr/>
            </p:nvSpPr>
            <p:spPr bwMode="auto">
              <a:xfrm>
                <a:off x="1530" y="2352"/>
                <a:ext cx="14" cy="36"/>
              </a:xfrm>
              <a:custGeom>
                <a:avLst/>
                <a:gdLst>
                  <a:gd name="T0" fmla="*/ 4 w 14"/>
                  <a:gd name="T1" fmla="*/ 36 h 36"/>
                  <a:gd name="T2" fmla="*/ 4 w 14"/>
                  <a:gd name="T3" fmla="*/ 36 h 36"/>
                  <a:gd name="T4" fmla="*/ 2 w 14"/>
                  <a:gd name="T5" fmla="*/ 36 h 36"/>
                  <a:gd name="T6" fmla="*/ 2 w 14"/>
                  <a:gd name="T7" fmla="*/ 36 h 36"/>
                  <a:gd name="T8" fmla="*/ 2 w 14"/>
                  <a:gd name="T9" fmla="*/ 28 h 36"/>
                  <a:gd name="T10" fmla="*/ 2 w 14"/>
                  <a:gd name="T11" fmla="*/ 20 h 36"/>
                  <a:gd name="T12" fmla="*/ 2 w 14"/>
                  <a:gd name="T13" fmla="*/ 12 h 36"/>
                  <a:gd name="T14" fmla="*/ 0 w 14"/>
                  <a:gd name="T15" fmla="*/ 6 h 36"/>
                  <a:gd name="T16" fmla="*/ 0 w 14"/>
                  <a:gd name="T17" fmla="*/ 6 h 36"/>
                  <a:gd name="T18" fmla="*/ 0 w 14"/>
                  <a:gd name="T19" fmla="*/ 2 h 36"/>
                  <a:gd name="T20" fmla="*/ 0 w 14"/>
                  <a:gd name="T21" fmla="*/ 0 h 36"/>
                  <a:gd name="T22" fmla="*/ 2 w 14"/>
                  <a:gd name="T23" fmla="*/ 0 h 36"/>
                  <a:gd name="T24" fmla="*/ 2 w 14"/>
                  <a:gd name="T25" fmla="*/ 0 h 36"/>
                  <a:gd name="T26" fmla="*/ 12 w 14"/>
                  <a:gd name="T27" fmla="*/ 4 h 36"/>
                  <a:gd name="T28" fmla="*/ 12 w 14"/>
                  <a:gd name="T29" fmla="*/ 4 h 36"/>
                  <a:gd name="T30" fmla="*/ 14 w 14"/>
                  <a:gd name="T31" fmla="*/ 8 h 36"/>
                  <a:gd name="T32" fmla="*/ 14 w 14"/>
                  <a:gd name="T33" fmla="*/ 16 h 36"/>
                  <a:gd name="T34" fmla="*/ 14 w 14"/>
                  <a:gd name="T35" fmla="*/ 32 h 36"/>
                  <a:gd name="T36" fmla="*/ 14 w 14"/>
                  <a:gd name="T37" fmla="*/ 32 h 36"/>
                  <a:gd name="T38" fmla="*/ 12 w 14"/>
                  <a:gd name="T39" fmla="*/ 36 h 36"/>
                  <a:gd name="T40" fmla="*/ 12 w 14"/>
                  <a:gd name="T41" fmla="*/ 36 h 36"/>
                  <a:gd name="T42" fmla="*/ 10 w 14"/>
                  <a:gd name="T43" fmla="*/ 34 h 36"/>
                  <a:gd name="T44" fmla="*/ 8 w 14"/>
                  <a:gd name="T45" fmla="*/ 34 h 36"/>
                  <a:gd name="T46" fmla="*/ 4 w 14"/>
                  <a:gd name="T47" fmla="*/ 36 h 36"/>
                  <a:gd name="T48" fmla="*/ 4 w 14"/>
                  <a:gd name="T4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36">
                    <a:moveTo>
                      <a:pt x="4" y="36"/>
                    </a:moveTo>
                    <a:lnTo>
                      <a:pt x="4" y="36"/>
                    </a:lnTo>
                    <a:lnTo>
                      <a:pt x="2" y="36"/>
                    </a:lnTo>
                    <a:lnTo>
                      <a:pt x="2" y="36"/>
                    </a:lnTo>
                    <a:lnTo>
                      <a:pt x="2" y="28"/>
                    </a:lnTo>
                    <a:lnTo>
                      <a:pt x="2" y="20"/>
                    </a:lnTo>
                    <a:lnTo>
                      <a:pt x="2" y="12"/>
                    </a:lnTo>
                    <a:lnTo>
                      <a:pt x="0" y="6"/>
                    </a:lnTo>
                    <a:lnTo>
                      <a:pt x="0" y="6"/>
                    </a:lnTo>
                    <a:lnTo>
                      <a:pt x="0" y="2"/>
                    </a:lnTo>
                    <a:lnTo>
                      <a:pt x="0" y="0"/>
                    </a:lnTo>
                    <a:lnTo>
                      <a:pt x="2" y="0"/>
                    </a:lnTo>
                    <a:lnTo>
                      <a:pt x="2" y="0"/>
                    </a:lnTo>
                    <a:lnTo>
                      <a:pt x="12" y="4"/>
                    </a:lnTo>
                    <a:lnTo>
                      <a:pt x="12" y="4"/>
                    </a:lnTo>
                    <a:lnTo>
                      <a:pt x="14" y="8"/>
                    </a:lnTo>
                    <a:lnTo>
                      <a:pt x="14" y="16"/>
                    </a:lnTo>
                    <a:lnTo>
                      <a:pt x="14" y="32"/>
                    </a:lnTo>
                    <a:lnTo>
                      <a:pt x="14" y="32"/>
                    </a:lnTo>
                    <a:lnTo>
                      <a:pt x="12" y="36"/>
                    </a:lnTo>
                    <a:lnTo>
                      <a:pt x="12" y="36"/>
                    </a:lnTo>
                    <a:lnTo>
                      <a:pt x="10" y="34"/>
                    </a:lnTo>
                    <a:lnTo>
                      <a:pt x="8" y="34"/>
                    </a:lnTo>
                    <a:lnTo>
                      <a:pt x="4" y="36"/>
                    </a:ln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3" name="Freeform 2867">
                <a:extLst>
                  <a:ext uri="{FF2B5EF4-FFF2-40B4-BE49-F238E27FC236}">
                    <a16:creationId xmlns:a16="http://schemas.microsoft.com/office/drawing/2014/main" id="{71795E96-2820-7DB2-6CE2-EF8938701B51}"/>
                  </a:ext>
                </a:extLst>
              </p:cNvPr>
              <p:cNvSpPr>
                <a:spLocks/>
              </p:cNvSpPr>
              <p:nvPr/>
            </p:nvSpPr>
            <p:spPr bwMode="auto">
              <a:xfrm>
                <a:off x="5766" y="2719"/>
                <a:ext cx="16" cy="20"/>
              </a:xfrm>
              <a:custGeom>
                <a:avLst/>
                <a:gdLst>
                  <a:gd name="T0" fmla="*/ 4 w 16"/>
                  <a:gd name="T1" fmla="*/ 20 h 20"/>
                  <a:gd name="T2" fmla="*/ 4 w 16"/>
                  <a:gd name="T3" fmla="*/ 20 h 20"/>
                  <a:gd name="T4" fmla="*/ 2 w 16"/>
                  <a:gd name="T5" fmla="*/ 12 h 20"/>
                  <a:gd name="T6" fmla="*/ 0 w 16"/>
                  <a:gd name="T7" fmla="*/ 8 h 20"/>
                  <a:gd name="T8" fmla="*/ 0 w 16"/>
                  <a:gd name="T9" fmla="*/ 8 h 20"/>
                  <a:gd name="T10" fmla="*/ 0 w 16"/>
                  <a:gd name="T11" fmla="*/ 4 h 20"/>
                  <a:gd name="T12" fmla="*/ 0 w 16"/>
                  <a:gd name="T13" fmla="*/ 2 h 20"/>
                  <a:gd name="T14" fmla="*/ 2 w 16"/>
                  <a:gd name="T15" fmla="*/ 2 h 20"/>
                  <a:gd name="T16" fmla="*/ 2 w 16"/>
                  <a:gd name="T17" fmla="*/ 2 h 20"/>
                  <a:gd name="T18" fmla="*/ 6 w 16"/>
                  <a:gd name="T19" fmla="*/ 0 h 20"/>
                  <a:gd name="T20" fmla="*/ 8 w 16"/>
                  <a:gd name="T21" fmla="*/ 2 h 20"/>
                  <a:gd name="T22" fmla="*/ 10 w 16"/>
                  <a:gd name="T23" fmla="*/ 6 h 20"/>
                  <a:gd name="T24" fmla="*/ 10 w 16"/>
                  <a:gd name="T25" fmla="*/ 6 h 20"/>
                  <a:gd name="T26" fmla="*/ 12 w 16"/>
                  <a:gd name="T27" fmla="*/ 8 h 20"/>
                  <a:gd name="T28" fmla="*/ 14 w 16"/>
                  <a:gd name="T29" fmla="*/ 8 h 20"/>
                  <a:gd name="T30" fmla="*/ 16 w 16"/>
                  <a:gd name="T31" fmla="*/ 10 h 20"/>
                  <a:gd name="T32" fmla="*/ 16 w 16"/>
                  <a:gd name="T33" fmla="*/ 14 h 20"/>
                  <a:gd name="T34" fmla="*/ 16 w 16"/>
                  <a:gd name="T35" fmla="*/ 14 h 20"/>
                  <a:gd name="T36" fmla="*/ 14 w 16"/>
                  <a:gd name="T37" fmla="*/ 18 h 20"/>
                  <a:gd name="T38" fmla="*/ 14 w 16"/>
                  <a:gd name="T39" fmla="*/ 18 h 20"/>
                  <a:gd name="T40" fmla="*/ 12 w 16"/>
                  <a:gd name="T41" fmla="*/ 16 h 20"/>
                  <a:gd name="T42" fmla="*/ 10 w 16"/>
                  <a:gd name="T43" fmla="*/ 16 h 20"/>
                  <a:gd name="T44" fmla="*/ 10 w 16"/>
                  <a:gd name="T45" fmla="*/ 16 h 20"/>
                  <a:gd name="T46" fmla="*/ 4 w 16"/>
                  <a:gd name="T47" fmla="*/ 20 h 20"/>
                  <a:gd name="T48" fmla="*/ 4 w 16"/>
                  <a:gd name="T4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0">
                    <a:moveTo>
                      <a:pt x="4" y="20"/>
                    </a:moveTo>
                    <a:lnTo>
                      <a:pt x="4" y="20"/>
                    </a:lnTo>
                    <a:lnTo>
                      <a:pt x="2" y="12"/>
                    </a:lnTo>
                    <a:lnTo>
                      <a:pt x="0" y="8"/>
                    </a:lnTo>
                    <a:lnTo>
                      <a:pt x="0" y="8"/>
                    </a:lnTo>
                    <a:lnTo>
                      <a:pt x="0" y="4"/>
                    </a:lnTo>
                    <a:lnTo>
                      <a:pt x="0" y="2"/>
                    </a:lnTo>
                    <a:lnTo>
                      <a:pt x="2" y="2"/>
                    </a:lnTo>
                    <a:lnTo>
                      <a:pt x="2" y="2"/>
                    </a:lnTo>
                    <a:lnTo>
                      <a:pt x="6" y="0"/>
                    </a:lnTo>
                    <a:lnTo>
                      <a:pt x="8" y="2"/>
                    </a:lnTo>
                    <a:lnTo>
                      <a:pt x="10" y="6"/>
                    </a:lnTo>
                    <a:lnTo>
                      <a:pt x="10" y="6"/>
                    </a:lnTo>
                    <a:lnTo>
                      <a:pt x="12" y="8"/>
                    </a:lnTo>
                    <a:lnTo>
                      <a:pt x="14" y="8"/>
                    </a:lnTo>
                    <a:lnTo>
                      <a:pt x="16" y="10"/>
                    </a:lnTo>
                    <a:lnTo>
                      <a:pt x="16" y="14"/>
                    </a:lnTo>
                    <a:lnTo>
                      <a:pt x="16" y="14"/>
                    </a:lnTo>
                    <a:lnTo>
                      <a:pt x="14" y="18"/>
                    </a:lnTo>
                    <a:lnTo>
                      <a:pt x="14" y="18"/>
                    </a:lnTo>
                    <a:lnTo>
                      <a:pt x="12" y="16"/>
                    </a:lnTo>
                    <a:lnTo>
                      <a:pt x="10" y="16"/>
                    </a:lnTo>
                    <a:lnTo>
                      <a:pt x="10" y="16"/>
                    </a:lnTo>
                    <a:lnTo>
                      <a:pt x="4" y="20"/>
                    </a:ln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4" name="Freeform 2868">
                <a:extLst>
                  <a:ext uri="{FF2B5EF4-FFF2-40B4-BE49-F238E27FC236}">
                    <a16:creationId xmlns:a16="http://schemas.microsoft.com/office/drawing/2014/main" id="{91FC38B4-E0AA-E2E7-C075-C32DBEBDDD3F}"/>
                  </a:ext>
                </a:extLst>
              </p:cNvPr>
              <p:cNvSpPr>
                <a:spLocks/>
              </p:cNvSpPr>
              <p:nvPr/>
            </p:nvSpPr>
            <p:spPr bwMode="auto">
              <a:xfrm>
                <a:off x="5640" y="2709"/>
                <a:ext cx="4" cy="6"/>
              </a:xfrm>
              <a:custGeom>
                <a:avLst/>
                <a:gdLst>
                  <a:gd name="T0" fmla="*/ 0 w 4"/>
                  <a:gd name="T1" fmla="*/ 6 h 6"/>
                  <a:gd name="T2" fmla="*/ 0 w 4"/>
                  <a:gd name="T3" fmla="*/ 6 h 6"/>
                  <a:gd name="T4" fmla="*/ 2 w 4"/>
                  <a:gd name="T5" fmla="*/ 2 h 6"/>
                  <a:gd name="T6" fmla="*/ 2 w 4"/>
                  <a:gd name="T7" fmla="*/ 0 h 6"/>
                  <a:gd name="T8" fmla="*/ 4 w 4"/>
                  <a:gd name="T9" fmla="*/ 0 h 6"/>
                  <a:gd name="T10" fmla="*/ 4 w 4"/>
                  <a:gd name="T11" fmla="*/ 0 h 6"/>
                  <a:gd name="T12" fmla="*/ 4 w 4"/>
                  <a:gd name="T13" fmla="*/ 2 h 6"/>
                  <a:gd name="T14" fmla="*/ 4 w 4"/>
                  <a:gd name="T15" fmla="*/ 6 h 6"/>
                  <a:gd name="T16" fmla="*/ 4 w 4"/>
                  <a:gd name="T17" fmla="*/ 6 h 6"/>
                  <a:gd name="T18" fmla="*/ 0 w 4"/>
                  <a:gd name="T19" fmla="*/ 6 h 6"/>
                  <a:gd name="T20" fmla="*/ 0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6"/>
                    </a:moveTo>
                    <a:lnTo>
                      <a:pt x="0" y="6"/>
                    </a:lnTo>
                    <a:lnTo>
                      <a:pt x="2" y="2"/>
                    </a:lnTo>
                    <a:lnTo>
                      <a:pt x="2" y="0"/>
                    </a:lnTo>
                    <a:lnTo>
                      <a:pt x="4" y="0"/>
                    </a:lnTo>
                    <a:lnTo>
                      <a:pt x="4" y="0"/>
                    </a:lnTo>
                    <a:lnTo>
                      <a:pt x="4" y="2"/>
                    </a:lnTo>
                    <a:lnTo>
                      <a:pt x="4" y="6"/>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5" name="Freeform 2869">
                <a:extLst>
                  <a:ext uri="{FF2B5EF4-FFF2-40B4-BE49-F238E27FC236}">
                    <a16:creationId xmlns:a16="http://schemas.microsoft.com/office/drawing/2014/main" id="{066F2E82-50AA-447D-C1AE-BAD891A0EF7A}"/>
                  </a:ext>
                </a:extLst>
              </p:cNvPr>
              <p:cNvSpPr>
                <a:spLocks/>
              </p:cNvSpPr>
              <p:nvPr/>
            </p:nvSpPr>
            <p:spPr bwMode="auto">
              <a:xfrm>
                <a:off x="1686" y="1798"/>
                <a:ext cx="34" cy="32"/>
              </a:xfrm>
              <a:custGeom>
                <a:avLst/>
                <a:gdLst>
                  <a:gd name="T0" fmla="*/ 6 w 34"/>
                  <a:gd name="T1" fmla="*/ 0 h 32"/>
                  <a:gd name="T2" fmla="*/ 6 w 34"/>
                  <a:gd name="T3" fmla="*/ 0 h 32"/>
                  <a:gd name="T4" fmla="*/ 8 w 34"/>
                  <a:gd name="T5" fmla="*/ 2 h 32"/>
                  <a:gd name="T6" fmla="*/ 10 w 34"/>
                  <a:gd name="T7" fmla="*/ 4 h 32"/>
                  <a:gd name="T8" fmla="*/ 10 w 34"/>
                  <a:gd name="T9" fmla="*/ 4 h 32"/>
                  <a:gd name="T10" fmla="*/ 10 w 34"/>
                  <a:gd name="T11" fmla="*/ 2 h 32"/>
                  <a:gd name="T12" fmla="*/ 10 w 34"/>
                  <a:gd name="T13" fmla="*/ 2 h 32"/>
                  <a:gd name="T14" fmla="*/ 20 w 34"/>
                  <a:gd name="T15" fmla="*/ 4 h 32"/>
                  <a:gd name="T16" fmla="*/ 28 w 34"/>
                  <a:gd name="T17" fmla="*/ 6 h 32"/>
                  <a:gd name="T18" fmla="*/ 28 w 34"/>
                  <a:gd name="T19" fmla="*/ 6 h 32"/>
                  <a:gd name="T20" fmla="*/ 32 w 34"/>
                  <a:gd name="T21" fmla="*/ 6 h 32"/>
                  <a:gd name="T22" fmla="*/ 34 w 34"/>
                  <a:gd name="T23" fmla="*/ 8 h 32"/>
                  <a:gd name="T24" fmla="*/ 34 w 34"/>
                  <a:gd name="T25" fmla="*/ 8 h 32"/>
                  <a:gd name="T26" fmla="*/ 34 w 34"/>
                  <a:gd name="T27" fmla="*/ 16 h 32"/>
                  <a:gd name="T28" fmla="*/ 34 w 34"/>
                  <a:gd name="T29" fmla="*/ 18 h 32"/>
                  <a:gd name="T30" fmla="*/ 32 w 34"/>
                  <a:gd name="T31" fmla="*/ 20 h 32"/>
                  <a:gd name="T32" fmla="*/ 32 w 34"/>
                  <a:gd name="T33" fmla="*/ 20 h 32"/>
                  <a:gd name="T34" fmla="*/ 28 w 34"/>
                  <a:gd name="T35" fmla="*/ 20 h 32"/>
                  <a:gd name="T36" fmla="*/ 26 w 34"/>
                  <a:gd name="T37" fmla="*/ 20 h 32"/>
                  <a:gd name="T38" fmla="*/ 26 w 34"/>
                  <a:gd name="T39" fmla="*/ 24 h 32"/>
                  <a:gd name="T40" fmla="*/ 26 w 34"/>
                  <a:gd name="T41" fmla="*/ 24 h 32"/>
                  <a:gd name="T42" fmla="*/ 24 w 34"/>
                  <a:gd name="T43" fmla="*/ 26 h 32"/>
                  <a:gd name="T44" fmla="*/ 24 w 34"/>
                  <a:gd name="T45" fmla="*/ 26 h 32"/>
                  <a:gd name="T46" fmla="*/ 18 w 34"/>
                  <a:gd name="T47" fmla="*/ 24 h 32"/>
                  <a:gd name="T48" fmla="*/ 14 w 34"/>
                  <a:gd name="T49" fmla="*/ 24 h 32"/>
                  <a:gd name="T50" fmla="*/ 12 w 34"/>
                  <a:gd name="T51" fmla="*/ 28 h 32"/>
                  <a:gd name="T52" fmla="*/ 12 w 34"/>
                  <a:gd name="T53" fmla="*/ 28 h 32"/>
                  <a:gd name="T54" fmla="*/ 10 w 34"/>
                  <a:gd name="T55" fmla="*/ 30 h 32"/>
                  <a:gd name="T56" fmla="*/ 8 w 34"/>
                  <a:gd name="T57" fmla="*/ 32 h 32"/>
                  <a:gd name="T58" fmla="*/ 6 w 34"/>
                  <a:gd name="T59" fmla="*/ 28 h 32"/>
                  <a:gd name="T60" fmla="*/ 4 w 34"/>
                  <a:gd name="T61" fmla="*/ 18 h 32"/>
                  <a:gd name="T62" fmla="*/ 4 w 34"/>
                  <a:gd name="T63" fmla="*/ 18 h 32"/>
                  <a:gd name="T64" fmla="*/ 4 w 34"/>
                  <a:gd name="T65" fmla="*/ 16 h 32"/>
                  <a:gd name="T66" fmla="*/ 2 w 34"/>
                  <a:gd name="T67" fmla="*/ 14 h 32"/>
                  <a:gd name="T68" fmla="*/ 0 w 34"/>
                  <a:gd name="T69" fmla="*/ 12 h 32"/>
                  <a:gd name="T70" fmla="*/ 0 w 34"/>
                  <a:gd name="T71" fmla="*/ 8 h 32"/>
                  <a:gd name="T72" fmla="*/ 0 w 34"/>
                  <a:gd name="T73" fmla="*/ 8 h 32"/>
                  <a:gd name="T74" fmla="*/ 2 w 34"/>
                  <a:gd name="T75" fmla="*/ 2 h 32"/>
                  <a:gd name="T76" fmla="*/ 4 w 34"/>
                  <a:gd name="T77" fmla="*/ 0 h 32"/>
                  <a:gd name="T78" fmla="*/ 6 w 34"/>
                  <a:gd name="T79" fmla="*/ 0 h 32"/>
                  <a:gd name="T80" fmla="*/ 6 w 34"/>
                  <a:gd name="T8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32">
                    <a:moveTo>
                      <a:pt x="6" y="0"/>
                    </a:moveTo>
                    <a:lnTo>
                      <a:pt x="6" y="0"/>
                    </a:lnTo>
                    <a:lnTo>
                      <a:pt x="8" y="2"/>
                    </a:lnTo>
                    <a:lnTo>
                      <a:pt x="10" y="4"/>
                    </a:lnTo>
                    <a:lnTo>
                      <a:pt x="10" y="4"/>
                    </a:lnTo>
                    <a:lnTo>
                      <a:pt x="10" y="2"/>
                    </a:lnTo>
                    <a:lnTo>
                      <a:pt x="10" y="2"/>
                    </a:lnTo>
                    <a:lnTo>
                      <a:pt x="20" y="4"/>
                    </a:lnTo>
                    <a:lnTo>
                      <a:pt x="28" y="6"/>
                    </a:lnTo>
                    <a:lnTo>
                      <a:pt x="28" y="6"/>
                    </a:lnTo>
                    <a:lnTo>
                      <a:pt x="32" y="6"/>
                    </a:lnTo>
                    <a:lnTo>
                      <a:pt x="34" y="8"/>
                    </a:lnTo>
                    <a:lnTo>
                      <a:pt x="34" y="8"/>
                    </a:lnTo>
                    <a:lnTo>
                      <a:pt x="34" y="16"/>
                    </a:lnTo>
                    <a:lnTo>
                      <a:pt x="34" y="18"/>
                    </a:lnTo>
                    <a:lnTo>
                      <a:pt x="32" y="20"/>
                    </a:lnTo>
                    <a:lnTo>
                      <a:pt x="32" y="20"/>
                    </a:lnTo>
                    <a:lnTo>
                      <a:pt x="28" y="20"/>
                    </a:lnTo>
                    <a:lnTo>
                      <a:pt x="26" y="20"/>
                    </a:lnTo>
                    <a:lnTo>
                      <a:pt x="26" y="24"/>
                    </a:lnTo>
                    <a:lnTo>
                      <a:pt x="26" y="24"/>
                    </a:lnTo>
                    <a:lnTo>
                      <a:pt x="24" y="26"/>
                    </a:lnTo>
                    <a:lnTo>
                      <a:pt x="24" y="26"/>
                    </a:lnTo>
                    <a:lnTo>
                      <a:pt x="18" y="24"/>
                    </a:lnTo>
                    <a:lnTo>
                      <a:pt x="14" y="24"/>
                    </a:lnTo>
                    <a:lnTo>
                      <a:pt x="12" y="28"/>
                    </a:lnTo>
                    <a:lnTo>
                      <a:pt x="12" y="28"/>
                    </a:lnTo>
                    <a:lnTo>
                      <a:pt x="10" y="30"/>
                    </a:lnTo>
                    <a:lnTo>
                      <a:pt x="8" y="32"/>
                    </a:lnTo>
                    <a:lnTo>
                      <a:pt x="6" y="28"/>
                    </a:lnTo>
                    <a:lnTo>
                      <a:pt x="4" y="18"/>
                    </a:lnTo>
                    <a:lnTo>
                      <a:pt x="4" y="18"/>
                    </a:lnTo>
                    <a:lnTo>
                      <a:pt x="4" y="16"/>
                    </a:lnTo>
                    <a:lnTo>
                      <a:pt x="2" y="14"/>
                    </a:lnTo>
                    <a:lnTo>
                      <a:pt x="0" y="12"/>
                    </a:lnTo>
                    <a:lnTo>
                      <a:pt x="0" y="8"/>
                    </a:lnTo>
                    <a:lnTo>
                      <a:pt x="0" y="8"/>
                    </a:lnTo>
                    <a:lnTo>
                      <a:pt x="2" y="2"/>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6" name="Freeform 2870">
                <a:extLst>
                  <a:ext uri="{FF2B5EF4-FFF2-40B4-BE49-F238E27FC236}">
                    <a16:creationId xmlns:a16="http://schemas.microsoft.com/office/drawing/2014/main" id="{2C0E043D-7036-1165-5D81-33B94556AE73}"/>
                  </a:ext>
                </a:extLst>
              </p:cNvPr>
              <p:cNvSpPr>
                <a:spLocks/>
              </p:cNvSpPr>
              <p:nvPr/>
            </p:nvSpPr>
            <p:spPr bwMode="auto">
              <a:xfrm>
                <a:off x="1726" y="1854"/>
                <a:ext cx="52" cy="62"/>
              </a:xfrm>
              <a:custGeom>
                <a:avLst/>
                <a:gdLst>
                  <a:gd name="T0" fmla="*/ 16 w 52"/>
                  <a:gd name="T1" fmla="*/ 22 h 62"/>
                  <a:gd name="T2" fmla="*/ 16 w 52"/>
                  <a:gd name="T3" fmla="*/ 22 h 62"/>
                  <a:gd name="T4" fmla="*/ 12 w 52"/>
                  <a:gd name="T5" fmla="*/ 20 h 62"/>
                  <a:gd name="T6" fmla="*/ 8 w 52"/>
                  <a:gd name="T7" fmla="*/ 20 h 62"/>
                  <a:gd name="T8" fmla="*/ 6 w 52"/>
                  <a:gd name="T9" fmla="*/ 20 h 62"/>
                  <a:gd name="T10" fmla="*/ 2 w 52"/>
                  <a:gd name="T11" fmla="*/ 16 h 62"/>
                  <a:gd name="T12" fmla="*/ 0 w 52"/>
                  <a:gd name="T13" fmla="*/ 6 h 62"/>
                  <a:gd name="T14" fmla="*/ 0 w 52"/>
                  <a:gd name="T15" fmla="*/ 6 h 62"/>
                  <a:gd name="T16" fmla="*/ 0 w 52"/>
                  <a:gd name="T17" fmla="*/ 6 h 62"/>
                  <a:gd name="T18" fmla="*/ 2 w 52"/>
                  <a:gd name="T19" fmla="*/ 4 h 62"/>
                  <a:gd name="T20" fmla="*/ 4 w 52"/>
                  <a:gd name="T21" fmla="*/ 4 h 62"/>
                  <a:gd name="T22" fmla="*/ 8 w 52"/>
                  <a:gd name="T23" fmla="*/ 6 h 62"/>
                  <a:gd name="T24" fmla="*/ 8 w 52"/>
                  <a:gd name="T25" fmla="*/ 6 h 62"/>
                  <a:gd name="T26" fmla="*/ 12 w 52"/>
                  <a:gd name="T27" fmla="*/ 8 h 62"/>
                  <a:gd name="T28" fmla="*/ 14 w 52"/>
                  <a:gd name="T29" fmla="*/ 8 h 62"/>
                  <a:gd name="T30" fmla="*/ 18 w 52"/>
                  <a:gd name="T31" fmla="*/ 6 h 62"/>
                  <a:gd name="T32" fmla="*/ 20 w 52"/>
                  <a:gd name="T33" fmla="*/ 2 h 62"/>
                  <a:gd name="T34" fmla="*/ 20 w 52"/>
                  <a:gd name="T35" fmla="*/ 2 h 62"/>
                  <a:gd name="T36" fmla="*/ 22 w 52"/>
                  <a:gd name="T37" fmla="*/ 0 h 62"/>
                  <a:gd name="T38" fmla="*/ 24 w 52"/>
                  <a:gd name="T39" fmla="*/ 4 h 62"/>
                  <a:gd name="T40" fmla="*/ 24 w 52"/>
                  <a:gd name="T41" fmla="*/ 4 h 62"/>
                  <a:gd name="T42" fmla="*/ 24 w 52"/>
                  <a:gd name="T43" fmla="*/ 8 h 62"/>
                  <a:gd name="T44" fmla="*/ 24 w 52"/>
                  <a:gd name="T45" fmla="*/ 12 h 62"/>
                  <a:gd name="T46" fmla="*/ 24 w 52"/>
                  <a:gd name="T47" fmla="*/ 12 h 62"/>
                  <a:gd name="T48" fmla="*/ 26 w 52"/>
                  <a:gd name="T49" fmla="*/ 12 h 62"/>
                  <a:gd name="T50" fmla="*/ 26 w 52"/>
                  <a:gd name="T51" fmla="*/ 10 h 62"/>
                  <a:gd name="T52" fmla="*/ 28 w 52"/>
                  <a:gd name="T53" fmla="*/ 8 h 62"/>
                  <a:gd name="T54" fmla="*/ 28 w 52"/>
                  <a:gd name="T55" fmla="*/ 8 h 62"/>
                  <a:gd name="T56" fmla="*/ 30 w 52"/>
                  <a:gd name="T57" fmla="*/ 6 h 62"/>
                  <a:gd name="T58" fmla="*/ 34 w 52"/>
                  <a:gd name="T59" fmla="*/ 8 h 62"/>
                  <a:gd name="T60" fmla="*/ 34 w 52"/>
                  <a:gd name="T61" fmla="*/ 8 h 62"/>
                  <a:gd name="T62" fmla="*/ 38 w 52"/>
                  <a:gd name="T63" fmla="*/ 12 h 62"/>
                  <a:gd name="T64" fmla="*/ 42 w 52"/>
                  <a:gd name="T65" fmla="*/ 18 h 62"/>
                  <a:gd name="T66" fmla="*/ 42 w 52"/>
                  <a:gd name="T67" fmla="*/ 18 h 62"/>
                  <a:gd name="T68" fmla="*/ 42 w 52"/>
                  <a:gd name="T69" fmla="*/ 28 h 62"/>
                  <a:gd name="T70" fmla="*/ 44 w 52"/>
                  <a:gd name="T71" fmla="*/ 36 h 62"/>
                  <a:gd name="T72" fmla="*/ 44 w 52"/>
                  <a:gd name="T73" fmla="*/ 36 h 62"/>
                  <a:gd name="T74" fmla="*/ 48 w 52"/>
                  <a:gd name="T75" fmla="*/ 40 h 62"/>
                  <a:gd name="T76" fmla="*/ 50 w 52"/>
                  <a:gd name="T77" fmla="*/ 42 h 62"/>
                  <a:gd name="T78" fmla="*/ 52 w 52"/>
                  <a:gd name="T79" fmla="*/ 46 h 62"/>
                  <a:gd name="T80" fmla="*/ 52 w 52"/>
                  <a:gd name="T81" fmla="*/ 46 h 62"/>
                  <a:gd name="T82" fmla="*/ 50 w 52"/>
                  <a:gd name="T83" fmla="*/ 56 h 62"/>
                  <a:gd name="T84" fmla="*/ 48 w 52"/>
                  <a:gd name="T85" fmla="*/ 60 h 62"/>
                  <a:gd name="T86" fmla="*/ 46 w 52"/>
                  <a:gd name="T87" fmla="*/ 62 h 62"/>
                  <a:gd name="T88" fmla="*/ 42 w 52"/>
                  <a:gd name="T89" fmla="*/ 60 h 62"/>
                  <a:gd name="T90" fmla="*/ 42 w 52"/>
                  <a:gd name="T91" fmla="*/ 60 h 62"/>
                  <a:gd name="T92" fmla="*/ 40 w 52"/>
                  <a:gd name="T93" fmla="*/ 56 h 62"/>
                  <a:gd name="T94" fmla="*/ 40 w 52"/>
                  <a:gd name="T95" fmla="*/ 56 h 62"/>
                  <a:gd name="T96" fmla="*/ 34 w 52"/>
                  <a:gd name="T97" fmla="*/ 46 h 62"/>
                  <a:gd name="T98" fmla="*/ 28 w 52"/>
                  <a:gd name="T99" fmla="*/ 36 h 62"/>
                  <a:gd name="T100" fmla="*/ 28 w 52"/>
                  <a:gd name="T101" fmla="*/ 36 h 62"/>
                  <a:gd name="T102" fmla="*/ 26 w 52"/>
                  <a:gd name="T103" fmla="*/ 34 h 62"/>
                  <a:gd name="T104" fmla="*/ 26 w 52"/>
                  <a:gd name="T105" fmla="*/ 34 h 62"/>
                  <a:gd name="T106" fmla="*/ 22 w 52"/>
                  <a:gd name="T107" fmla="*/ 28 h 62"/>
                  <a:gd name="T108" fmla="*/ 16 w 52"/>
                  <a:gd name="T109" fmla="*/ 22 h 62"/>
                  <a:gd name="T110" fmla="*/ 16 w 52"/>
                  <a:gd name="T111"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62">
                    <a:moveTo>
                      <a:pt x="16" y="22"/>
                    </a:moveTo>
                    <a:lnTo>
                      <a:pt x="16" y="22"/>
                    </a:lnTo>
                    <a:lnTo>
                      <a:pt x="12" y="20"/>
                    </a:lnTo>
                    <a:lnTo>
                      <a:pt x="8" y="20"/>
                    </a:lnTo>
                    <a:lnTo>
                      <a:pt x="6" y="20"/>
                    </a:lnTo>
                    <a:lnTo>
                      <a:pt x="2" y="16"/>
                    </a:lnTo>
                    <a:lnTo>
                      <a:pt x="0" y="6"/>
                    </a:lnTo>
                    <a:lnTo>
                      <a:pt x="0" y="6"/>
                    </a:lnTo>
                    <a:lnTo>
                      <a:pt x="0" y="6"/>
                    </a:lnTo>
                    <a:lnTo>
                      <a:pt x="2" y="4"/>
                    </a:lnTo>
                    <a:lnTo>
                      <a:pt x="4" y="4"/>
                    </a:lnTo>
                    <a:lnTo>
                      <a:pt x="8" y="6"/>
                    </a:lnTo>
                    <a:lnTo>
                      <a:pt x="8" y="6"/>
                    </a:lnTo>
                    <a:lnTo>
                      <a:pt x="12" y="8"/>
                    </a:lnTo>
                    <a:lnTo>
                      <a:pt x="14" y="8"/>
                    </a:lnTo>
                    <a:lnTo>
                      <a:pt x="18" y="6"/>
                    </a:lnTo>
                    <a:lnTo>
                      <a:pt x="20" y="2"/>
                    </a:lnTo>
                    <a:lnTo>
                      <a:pt x="20" y="2"/>
                    </a:lnTo>
                    <a:lnTo>
                      <a:pt x="22" y="0"/>
                    </a:lnTo>
                    <a:lnTo>
                      <a:pt x="24" y="4"/>
                    </a:lnTo>
                    <a:lnTo>
                      <a:pt x="24" y="4"/>
                    </a:lnTo>
                    <a:lnTo>
                      <a:pt x="24" y="8"/>
                    </a:lnTo>
                    <a:lnTo>
                      <a:pt x="24" y="12"/>
                    </a:lnTo>
                    <a:lnTo>
                      <a:pt x="24" y="12"/>
                    </a:lnTo>
                    <a:lnTo>
                      <a:pt x="26" y="12"/>
                    </a:lnTo>
                    <a:lnTo>
                      <a:pt x="26" y="10"/>
                    </a:lnTo>
                    <a:lnTo>
                      <a:pt x="28" y="8"/>
                    </a:lnTo>
                    <a:lnTo>
                      <a:pt x="28" y="8"/>
                    </a:lnTo>
                    <a:lnTo>
                      <a:pt x="30" y="6"/>
                    </a:lnTo>
                    <a:lnTo>
                      <a:pt x="34" y="8"/>
                    </a:lnTo>
                    <a:lnTo>
                      <a:pt x="34" y="8"/>
                    </a:lnTo>
                    <a:lnTo>
                      <a:pt x="38" y="12"/>
                    </a:lnTo>
                    <a:lnTo>
                      <a:pt x="42" y="18"/>
                    </a:lnTo>
                    <a:lnTo>
                      <a:pt x="42" y="18"/>
                    </a:lnTo>
                    <a:lnTo>
                      <a:pt x="42" y="28"/>
                    </a:lnTo>
                    <a:lnTo>
                      <a:pt x="44" y="36"/>
                    </a:lnTo>
                    <a:lnTo>
                      <a:pt x="44" y="36"/>
                    </a:lnTo>
                    <a:lnTo>
                      <a:pt x="48" y="40"/>
                    </a:lnTo>
                    <a:lnTo>
                      <a:pt x="50" y="42"/>
                    </a:lnTo>
                    <a:lnTo>
                      <a:pt x="52" y="46"/>
                    </a:lnTo>
                    <a:lnTo>
                      <a:pt x="52" y="46"/>
                    </a:lnTo>
                    <a:lnTo>
                      <a:pt x="50" y="56"/>
                    </a:lnTo>
                    <a:lnTo>
                      <a:pt x="48" y="60"/>
                    </a:lnTo>
                    <a:lnTo>
                      <a:pt x="46" y="62"/>
                    </a:lnTo>
                    <a:lnTo>
                      <a:pt x="42" y="60"/>
                    </a:lnTo>
                    <a:lnTo>
                      <a:pt x="42" y="60"/>
                    </a:lnTo>
                    <a:lnTo>
                      <a:pt x="40" y="56"/>
                    </a:lnTo>
                    <a:lnTo>
                      <a:pt x="40" y="56"/>
                    </a:lnTo>
                    <a:lnTo>
                      <a:pt x="34" y="46"/>
                    </a:lnTo>
                    <a:lnTo>
                      <a:pt x="28" y="36"/>
                    </a:lnTo>
                    <a:lnTo>
                      <a:pt x="28" y="36"/>
                    </a:lnTo>
                    <a:lnTo>
                      <a:pt x="26" y="34"/>
                    </a:lnTo>
                    <a:lnTo>
                      <a:pt x="26" y="34"/>
                    </a:lnTo>
                    <a:lnTo>
                      <a:pt x="22" y="28"/>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7" name="Freeform 2871">
                <a:extLst>
                  <a:ext uri="{FF2B5EF4-FFF2-40B4-BE49-F238E27FC236}">
                    <a16:creationId xmlns:a16="http://schemas.microsoft.com/office/drawing/2014/main" id="{8D6BF401-8A44-FF97-A262-0AF5C23FF37C}"/>
                  </a:ext>
                </a:extLst>
              </p:cNvPr>
              <p:cNvSpPr>
                <a:spLocks/>
              </p:cNvSpPr>
              <p:nvPr/>
            </p:nvSpPr>
            <p:spPr bwMode="auto">
              <a:xfrm>
                <a:off x="1700" y="1890"/>
                <a:ext cx="34" cy="46"/>
              </a:xfrm>
              <a:custGeom>
                <a:avLst/>
                <a:gdLst>
                  <a:gd name="T0" fmla="*/ 4 w 34"/>
                  <a:gd name="T1" fmla="*/ 40 h 46"/>
                  <a:gd name="T2" fmla="*/ 4 w 34"/>
                  <a:gd name="T3" fmla="*/ 40 h 46"/>
                  <a:gd name="T4" fmla="*/ 0 w 34"/>
                  <a:gd name="T5" fmla="*/ 32 h 46"/>
                  <a:gd name="T6" fmla="*/ 0 w 34"/>
                  <a:gd name="T7" fmla="*/ 32 h 46"/>
                  <a:gd name="T8" fmla="*/ 0 w 34"/>
                  <a:gd name="T9" fmla="*/ 26 h 46"/>
                  <a:gd name="T10" fmla="*/ 2 w 34"/>
                  <a:gd name="T11" fmla="*/ 20 h 46"/>
                  <a:gd name="T12" fmla="*/ 2 w 34"/>
                  <a:gd name="T13" fmla="*/ 20 h 46"/>
                  <a:gd name="T14" fmla="*/ 8 w 34"/>
                  <a:gd name="T15" fmla="*/ 16 h 46"/>
                  <a:gd name="T16" fmla="*/ 10 w 34"/>
                  <a:gd name="T17" fmla="*/ 12 h 46"/>
                  <a:gd name="T18" fmla="*/ 10 w 34"/>
                  <a:gd name="T19" fmla="*/ 8 h 46"/>
                  <a:gd name="T20" fmla="*/ 10 w 34"/>
                  <a:gd name="T21" fmla="*/ 8 h 46"/>
                  <a:gd name="T22" fmla="*/ 16 w 34"/>
                  <a:gd name="T23" fmla="*/ 0 h 46"/>
                  <a:gd name="T24" fmla="*/ 16 w 34"/>
                  <a:gd name="T25" fmla="*/ 0 h 46"/>
                  <a:gd name="T26" fmla="*/ 16 w 34"/>
                  <a:gd name="T27" fmla="*/ 0 h 46"/>
                  <a:gd name="T28" fmla="*/ 18 w 34"/>
                  <a:gd name="T29" fmla="*/ 0 h 46"/>
                  <a:gd name="T30" fmla="*/ 20 w 34"/>
                  <a:gd name="T31" fmla="*/ 4 h 46"/>
                  <a:gd name="T32" fmla="*/ 20 w 34"/>
                  <a:gd name="T33" fmla="*/ 4 h 46"/>
                  <a:gd name="T34" fmla="*/ 22 w 34"/>
                  <a:gd name="T35" fmla="*/ 4 h 46"/>
                  <a:gd name="T36" fmla="*/ 24 w 34"/>
                  <a:gd name="T37" fmla="*/ 4 h 46"/>
                  <a:gd name="T38" fmla="*/ 26 w 34"/>
                  <a:gd name="T39" fmla="*/ 6 h 46"/>
                  <a:gd name="T40" fmla="*/ 28 w 34"/>
                  <a:gd name="T41" fmla="*/ 12 h 46"/>
                  <a:gd name="T42" fmla="*/ 28 w 34"/>
                  <a:gd name="T43" fmla="*/ 12 h 46"/>
                  <a:gd name="T44" fmla="*/ 30 w 34"/>
                  <a:gd name="T45" fmla="*/ 20 h 46"/>
                  <a:gd name="T46" fmla="*/ 32 w 34"/>
                  <a:gd name="T47" fmla="*/ 26 h 46"/>
                  <a:gd name="T48" fmla="*/ 34 w 34"/>
                  <a:gd name="T49" fmla="*/ 32 h 46"/>
                  <a:gd name="T50" fmla="*/ 34 w 34"/>
                  <a:gd name="T51" fmla="*/ 40 h 46"/>
                  <a:gd name="T52" fmla="*/ 34 w 34"/>
                  <a:gd name="T53" fmla="*/ 40 h 46"/>
                  <a:gd name="T54" fmla="*/ 34 w 34"/>
                  <a:gd name="T55" fmla="*/ 44 h 46"/>
                  <a:gd name="T56" fmla="*/ 34 w 34"/>
                  <a:gd name="T57" fmla="*/ 44 h 46"/>
                  <a:gd name="T58" fmla="*/ 32 w 34"/>
                  <a:gd name="T59" fmla="*/ 46 h 46"/>
                  <a:gd name="T60" fmla="*/ 30 w 34"/>
                  <a:gd name="T61" fmla="*/ 46 h 46"/>
                  <a:gd name="T62" fmla="*/ 28 w 34"/>
                  <a:gd name="T63" fmla="*/ 40 h 46"/>
                  <a:gd name="T64" fmla="*/ 28 w 34"/>
                  <a:gd name="T65" fmla="*/ 40 h 46"/>
                  <a:gd name="T66" fmla="*/ 22 w 34"/>
                  <a:gd name="T67" fmla="*/ 38 h 46"/>
                  <a:gd name="T68" fmla="*/ 16 w 34"/>
                  <a:gd name="T69" fmla="*/ 34 h 46"/>
                  <a:gd name="T70" fmla="*/ 12 w 34"/>
                  <a:gd name="T71" fmla="*/ 34 h 46"/>
                  <a:gd name="T72" fmla="*/ 10 w 34"/>
                  <a:gd name="T73" fmla="*/ 34 h 46"/>
                  <a:gd name="T74" fmla="*/ 6 w 34"/>
                  <a:gd name="T75" fmla="*/ 36 h 46"/>
                  <a:gd name="T76" fmla="*/ 4 w 34"/>
                  <a:gd name="T77" fmla="*/ 40 h 46"/>
                  <a:gd name="T78" fmla="*/ 4 w 34"/>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46">
                    <a:moveTo>
                      <a:pt x="4" y="40"/>
                    </a:moveTo>
                    <a:lnTo>
                      <a:pt x="4" y="40"/>
                    </a:lnTo>
                    <a:lnTo>
                      <a:pt x="0" y="32"/>
                    </a:lnTo>
                    <a:lnTo>
                      <a:pt x="0" y="32"/>
                    </a:lnTo>
                    <a:lnTo>
                      <a:pt x="0" y="26"/>
                    </a:lnTo>
                    <a:lnTo>
                      <a:pt x="2" y="20"/>
                    </a:lnTo>
                    <a:lnTo>
                      <a:pt x="2" y="20"/>
                    </a:lnTo>
                    <a:lnTo>
                      <a:pt x="8" y="16"/>
                    </a:lnTo>
                    <a:lnTo>
                      <a:pt x="10" y="12"/>
                    </a:lnTo>
                    <a:lnTo>
                      <a:pt x="10" y="8"/>
                    </a:lnTo>
                    <a:lnTo>
                      <a:pt x="10" y="8"/>
                    </a:lnTo>
                    <a:lnTo>
                      <a:pt x="16" y="0"/>
                    </a:lnTo>
                    <a:lnTo>
                      <a:pt x="16" y="0"/>
                    </a:lnTo>
                    <a:lnTo>
                      <a:pt x="16" y="0"/>
                    </a:lnTo>
                    <a:lnTo>
                      <a:pt x="18" y="0"/>
                    </a:lnTo>
                    <a:lnTo>
                      <a:pt x="20" y="4"/>
                    </a:lnTo>
                    <a:lnTo>
                      <a:pt x="20" y="4"/>
                    </a:lnTo>
                    <a:lnTo>
                      <a:pt x="22" y="4"/>
                    </a:lnTo>
                    <a:lnTo>
                      <a:pt x="24" y="4"/>
                    </a:lnTo>
                    <a:lnTo>
                      <a:pt x="26" y="6"/>
                    </a:lnTo>
                    <a:lnTo>
                      <a:pt x="28" y="12"/>
                    </a:lnTo>
                    <a:lnTo>
                      <a:pt x="28" y="12"/>
                    </a:lnTo>
                    <a:lnTo>
                      <a:pt x="30" y="20"/>
                    </a:lnTo>
                    <a:lnTo>
                      <a:pt x="32" y="26"/>
                    </a:lnTo>
                    <a:lnTo>
                      <a:pt x="34" y="32"/>
                    </a:lnTo>
                    <a:lnTo>
                      <a:pt x="34" y="40"/>
                    </a:lnTo>
                    <a:lnTo>
                      <a:pt x="34" y="40"/>
                    </a:lnTo>
                    <a:lnTo>
                      <a:pt x="34" y="44"/>
                    </a:lnTo>
                    <a:lnTo>
                      <a:pt x="34" y="44"/>
                    </a:lnTo>
                    <a:lnTo>
                      <a:pt x="32" y="46"/>
                    </a:lnTo>
                    <a:lnTo>
                      <a:pt x="30" y="46"/>
                    </a:lnTo>
                    <a:lnTo>
                      <a:pt x="28" y="40"/>
                    </a:lnTo>
                    <a:lnTo>
                      <a:pt x="28" y="40"/>
                    </a:lnTo>
                    <a:lnTo>
                      <a:pt x="22" y="38"/>
                    </a:lnTo>
                    <a:lnTo>
                      <a:pt x="16" y="34"/>
                    </a:lnTo>
                    <a:lnTo>
                      <a:pt x="12" y="34"/>
                    </a:lnTo>
                    <a:lnTo>
                      <a:pt x="10" y="34"/>
                    </a:lnTo>
                    <a:lnTo>
                      <a:pt x="6" y="36"/>
                    </a:lnTo>
                    <a:lnTo>
                      <a:pt x="4" y="40"/>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8" name="Freeform 2872">
                <a:extLst>
                  <a:ext uri="{FF2B5EF4-FFF2-40B4-BE49-F238E27FC236}">
                    <a16:creationId xmlns:a16="http://schemas.microsoft.com/office/drawing/2014/main" id="{CED7203D-53C5-54BB-52F2-0334A8ADE4C0}"/>
                  </a:ext>
                </a:extLst>
              </p:cNvPr>
              <p:cNvSpPr>
                <a:spLocks/>
              </p:cNvSpPr>
              <p:nvPr/>
            </p:nvSpPr>
            <p:spPr bwMode="auto">
              <a:xfrm>
                <a:off x="1718" y="1876"/>
                <a:ext cx="38" cy="44"/>
              </a:xfrm>
              <a:custGeom>
                <a:avLst/>
                <a:gdLst>
                  <a:gd name="T0" fmla="*/ 8 w 38"/>
                  <a:gd name="T1" fmla="*/ 28 h 44"/>
                  <a:gd name="T2" fmla="*/ 8 w 38"/>
                  <a:gd name="T3" fmla="*/ 28 h 44"/>
                  <a:gd name="T4" fmla="*/ 8 w 38"/>
                  <a:gd name="T5" fmla="*/ 22 h 44"/>
                  <a:gd name="T6" fmla="*/ 6 w 38"/>
                  <a:gd name="T7" fmla="*/ 22 h 44"/>
                  <a:gd name="T8" fmla="*/ 4 w 38"/>
                  <a:gd name="T9" fmla="*/ 22 h 44"/>
                  <a:gd name="T10" fmla="*/ 2 w 38"/>
                  <a:gd name="T11" fmla="*/ 24 h 44"/>
                  <a:gd name="T12" fmla="*/ 2 w 38"/>
                  <a:gd name="T13" fmla="*/ 24 h 44"/>
                  <a:gd name="T14" fmla="*/ 0 w 38"/>
                  <a:gd name="T15" fmla="*/ 22 h 44"/>
                  <a:gd name="T16" fmla="*/ 0 w 38"/>
                  <a:gd name="T17" fmla="*/ 22 h 44"/>
                  <a:gd name="T18" fmla="*/ 2 w 38"/>
                  <a:gd name="T19" fmla="*/ 16 h 44"/>
                  <a:gd name="T20" fmla="*/ 2 w 38"/>
                  <a:gd name="T21" fmla="*/ 12 h 44"/>
                  <a:gd name="T22" fmla="*/ 6 w 38"/>
                  <a:gd name="T23" fmla="*/ 6 h 44"/>
                  <a:gd name="T24" fmla="*/ 6 w 38"/>
                  <a:gd name="T25" fmla="*/ 6 h 44"/>
                  <a:gd name="T26" fmla="*/ 10 w 38"/>
                  <a:gd name="T27" fmla="*/ 4 h 44"/>
                  <a:gd name="T28" fmla="*/ 16 w 38"/>
                  <a:gd name="T29" fmla="*/ 4 h 44"/>
                  <a:gd name="T30" fmla="*/ 20 w 38"/>
                  <a:gd name="T31" fmla="*/ 2 h 44"/>
                  <a:gd name="T32" fmla="*/ 24 w 38"/>
                  <a:gd name="T33" fmla="*/ 0 h 44"/>
                  <a:gd name="T34" fmla="*/ 24 w 38"/>
                  <a:gd name="T35" fmla="*/ 0 h 44"/>
                  <a:gd name="T36" fmla="*/ 28 w 38"/>
                  <a:gd name="T37" fmla="*/ 0 h 44"/>
                  <a:gd name="T38" fmla="*/ 30 w 38"/>
                  <a:gd name="T39" fmla="*/ 2 h 44"/>
                  <a:gd name="T40" fmla="*/ 36 w 38"/>
                  <a:gd name="T41" fmla="*/ 10 h 44"/>
                  <a:gd name="T42" fmla="*/ 36 w 38"/>
                  <a:gd name="T43" fmla="*/ 10 h 44"/>
                  <a:gd name="T44" fmla="*/ 36 w 38"/>
                  <a:gd name="T45" fmla="*/ 12 h 44"/>
                  <a:gd name="T46" fmla="*/ 36 w 38"/>
                  <a:gd name="T47" fmla="*/ 14 h 44"/>
                  <a:gd name="T48" fmla="*/ 38 w 38"/>
                  <a:gd name="T49" fmla="*/ 12 h 44"/>
                  <a:gd name="T50" fmla="*/ 38 w 38"/>
                  <a:gd name="T51" fmla="*/ 12 h 44"/>
                  <a:gd name="T52" fmla="*/ 38 w 38"/>
                  <a:gd name="T53" fmla="*/ 20 h 44"/>
                  <a:gd name="T54" fmla="*/ 38 w 38"/>
                  <a:gd name="T55" fmla="*/ 26 h 44"/>
                  <a:gd name="T56" fmla="*/ 36 w 38"/>
                  <a:gd name="T57" fmla="*/ 30 h 44"/>
                  <a:gd name="T58" fmla="*/ 32 w 38"/>
                  <a:gd name="T59" fmla="*/ 30 h 44"/>
                  <a:gd name="T60" fmla="*/ 32 w 38"/>
                  <a:gd name="T61" fmla="*/ 30 h 44"/>
                  <a:gd name="T62" fmla="*/ 30 w 38"/>
                  <a:gd name="T63" fmla="*/ 28 h 44"/>
                  <a:gd name="T64" fmla="*/ 28 w 38"/>
                  <a:gd name="T65" fmla="*/ 24 h 44"/>
                  <a:gd name="T66" fmla="*/ 28 w 38"/>
                  <a:gd name="T67" fmla="*/ 24 h 44"/>
                  <a:gd name="T68" fmla="*/ 26 w 38"/>
                  <a:gd name="T69" fmla="*/ 20 h 44"/>
                  <a:gd name="T70" fmla="*/ 26 w 38"/>
                  <a:gd name="T71" fmla="*/ 20 h 44"/>
                  <a:gd name="T72" fmla="*/ 24 w 38"/>
                  <a:gd name="T73" fmla="*/ 14 h 44"/>
                  <a:gd name="T74" fmla="*/ 22 w 38"/>
                  <a:gd name="T75" fmla="*/ 14 h 44"/>
                  <a:gd name="T76" fmla="*/ 20 w 38"/>
                  <a:gd name="T77" fmla="*/ 16 h 44"/>
                  <a:gd name="T78" fmla="*/ 20 w 38"/>
                  <a:gd name="T79" fmla="*/ 16 h 44"/>
                  <a:gd name="T80" fmla="*/ 18 w 38"/>
                  <a:gd name="T81" fmla="*/ 20 h 44"/>
                  <a:gd name="T82" fmla="*/ 20 w 38"/>
                  <a:gd name="T83" fmla="*/ 24 h 44"/>
                  <a:gd name="T84" fmla="*/ 20 w 38"/>
                  <a:gd name="T85" fmla="*/ 32 h 44"/>
                  <a:gd name="T86" fmla="*/ 20 w 38"/>
                  <a:gd name="T87" fmla="*/ 32 h 44"/>
                  <a:gd name="T88" fmla="*/ 20 w 38"/>
                  <a:gd name="T89" fmla="*/ 40 h 44"/>
                  <a:gd name="T90" fmla="*/ 20 w 38"/>
                  <a:gd name="T91" fmla="*/ 40 h 44"/>
                  <a:gd name="T92" fmla="*/ 20 w 38"/>
                  <a:gd name="T93" fmla="*/ 44 h 44"/>
                  <a:gd name="T94" fmla="*/ 20 w 38"/>
                  <a:gd name="T95" fmla="*/ 44 h 44"/>
                  <a:gd name="T96" fmla="*/ 16 w 38"/>
                  <a:gd name="T97" fmla="*/ 42 h 44"/>
                  <a:gd name="T98" fmla="*/ 14 w 38"/>
                  <a:gd name="T99" fmla="*/ 38 h 44"/>
                  <a:gd name="T100" fmla="*/ 8 w 38"/>
                  <a:gd name="T101" fmla="*/ 28 h 44"/>
                  <a:gd name="T102" fmla="*/ 8 w 38"/>
                  <a:gd name="T10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44">
                    <a:moveTo>
                      <a:pt x="8" y="28"/>
                    </a:moveTo>
                    <a:lnTo>
                      <a:pt x="8" y="28"/>
                    </a:lnTo>
                    <a:lnTo>
                      <a:pt x="8" y="22"/>
                    </a:lnTo>
                    <a:lnTo>
                      <a:pt x="6" y="22"/>
                    </a:lnTo>
                    <a:lnTo>
                      <a:pt x="4" y="22"/>
                    </a:lnTo>
                    <a:lnTo>
                      <a:pt x="2" y="24"/>
                    </a:lnTo>
                    <a:lnTo>
                      <a:pt x="2" y="24"/>
                    </a:lnTo>
                    <a:lnTo>
                      <a:pt x="0" y="22"/>
                    </a:lnTo>
                    <a:lnTo>
                      <a:pt x="0" y="22"/>
                    </a:lnTo>
                    <a:lnTo>
                      <a:pt x="2" y="16"/>
                    </a:lnTo>
                    <a:lnTo>
                      <a:pt x="2" y="12"/>
                    </a:lnTo>
                    <a:lnTo>
                      <a:pt x="6" y="6"/>
                    </a:lnTo>
                    <a:lnTo>
                      <a:pt x="6" y="6"/>
                    </a:lnTo>
                    <a:lnTo>
                      <a:pt x="10" y="4"/>
                    </a:lnTo>
                    <a:lnTo>
                      <a:pt x="16" y="4"/>
                    </a:lnTo>
                    <a:lnTo>
                      <a:pt x="20" y="2"/>
                    </a:lnTo>
                    <a:lnTo>
                      <a:pt x="24" y="0"/>
                    </a:lnTo>
                    <a:lnTo>
                      <a:pt x="24" y="0"/>
                    </a:lnTo>
                    <a:lnTo>
                      <a:pt x="28" y="0"/>
                    </a:lnTo>
                    <a:lnTo>
                      <a:pt x="30" y="2"/>
                    </a:lnTo>
                    <a:lnTo>
                      <a:pt x="36" y="10"/>
                    </a:lnTo>
                    <a:lnTo>
                      <a:pt x="36" y="10"/>
                    </a:lnTo>
                    <a:lnTo>
                      <a:pt x="36" y="12"/>
                    </a:lnTo>
                    <a:lnTo>
                      <a:pt x="36" y="14"/>
                    </a:lnTo>
                    <a:lnTo>
                      <a:pt x="38" y="12"/>
                    </a:lnTo>
                    <a:lnTo>
                      <a:pt x="38" y="12"/>
                    </a:lnTo>
                    <a:lnTo>
                      <a:pt x="38" y="20"/>
                    </a:lnTo>
                    <a:lnTo>
                      <a:pt x="38" y="26"/>
                    </a:lnTo>
                    <a:lnTo>
                      <a:pt x="36" y="30"/>
                    </a:lnTo>
                    <a:lnTo>
                      <a:pt x="32" y="30"/>
                    </a:lnTo>
                    <a:lnTo>
                      <a:pt x="32" y="30"/>
                    </a:lnTo>
                    <a:lnTo>
                      <a:pt x="30" y="28"/>
                    </a:lnTo>
                    <a:lnTo>
                      <a:pt x="28" y="24"/>
                    </a:lnTo>
                    <a:lnTo>
                      <a:pt x="28" y="24"/>
                    </a:lnTo>
                    <a:lnTo>
                      <a:pt x="26" y="20"/>
                    </a:lnTo>
                    <a:lnTo>
                      <a:pt x="26" y="20"/>
                    </a:lnTo>
                    <a:lnTo>
                      <a:pt x="24" y="14"/>
                    </a:lnTo>
                    <a:lnTo>
                      <a:pt x="22" y="14"/>
                    </a:lnTo>
                    <a:lnTo>
                      <a:pt x="20" y="16"/>
                    </a:lnTo>
                    <a:lnTo>
                      <a:pt x="20" y="16"/>
                    </a:lnTo>
                    <a:lnTo>
                      <a:pt x="18" y="20"/>
                    </a:lnTo>
                    <a:lnTo>
                      <a:pt x="20" y="24"/>
                    </a:lnTo>
                    <a:lnTo>
                      <a:pt x="20" y="32"/>
                    </a:lnTo>
                    <a:lnTo>
                      <a:pt x="20" y="32"/>
                    </a:lnTo>
                    <a:lnTo>
                      <a:pt x="20" y="40"/>
                    </a:lnTo>
                    <a:lnTo>
                      <a:pt x="20" y="40"/>
                    </a:lnTo>
                    <a:lnTo>
                      <a:pt x="20" y="44"/>
                    </a:lnTo>
                    <a:lnTo>
                      <a:pt x="20" y="44"/>
                    </a:lnTo>
                    <a:lnTo>
                      <a:pt x="16" y="42"/>
                    </a:lnTo>
                    <a:lnTo>
                      <a:pt x="14" y="38"/>
                    </a:lnTo>
                    <a:lnTo>
                      <a:pt x="8" y="28"/>
                    </a:lnTo>
                    <a:lnTo>
                      <a:pt x="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9" name="Freeform 2873">
                <a:extLst>
                  <a:ext uri="{FF2B5EF4-FFF2-40B4-BE49-F238E27FC236}">
                    <a16:creationId xmlns:a16="http://schemas.microsoft.com/office/drawing/2014/main" id="{D0886B8C-0BFE-92FD-3CAA-D8DD10D3DB3D}"/>
                  </a:ext>
                </a:extLst>
              </p:cNvPr>
              <p:cNvSpPr>
                <a:spLocks/>
              </p:cNvSpPr>
              <p:nvPr/>
            </p:nvSpPr>
            <p:spPr bwMode="auto">
              <a:xfrm>
                <a:off x="1712" y="1796"/>
                <a:ext cx="54" cy="72"/>
              </a:xfrm>
              <a:custGeom>
                <a:avLst/>
                <a:gdLst>
                  <a:gd name="T0" fmla="*/ 34 w 54"/>
                  <a:gd name="T1" fmla="*/ 60 h 72"/>
                  <a:gd name="T2" fmla="*/ 30 w 54"/>
                  <a:gd name="T3" fmla="*/ 72 h 72"/>
                  <a:gd name="T4" fmla="*/ 24 w 54"/>
                  <a:gd name="T5" fmla="*/ 70 h 72"/>
                  <a:gd name="T6" fmla="*/ 18 w 54"/>
                  <a:gd name="T7" fmla="*/ 66 h 72"/>
                  <a:gd name="T8" fmla="*/ 14 w 54"/>
                  <a:gd name="T9" fmla="*/ 64 h 72"/>
                  <a:gd name="T10" fmla="*/ 12 w 54"/>
                  <a:gd name="T11" fmla="*/ 60 h 72"/>
                  <a:gd name="T12" fmla="*/ 8 w 54"/>
                  <a:gd name="T13" fmla="*/ 58 h 72"/>
                  <a:gd name="T14" fmla="*/ 6 w 54"/>
                  <a:gd name="T15" fmla="*/ 52 h 72"/>
                  <a:gd name="T16" fmla="*/ 8 w 54"/>
                  <a:gd name="T17" fmla="*/ 50 h 72"/>
                  <a:gd name="T18" fmla="*/ 10 w 54"/>
                  <a:gd name="T19" fmla="*/ 50 h 72"/>
                  <a:gd name="T20" fmla="*/ 12 w 54"/>
                  <a:gd name="T21" fmla="*/ 46 h 72"/>
                  <a:gd name="T22" fmla="*/ 10 w 54"/>
                  <a:gd name="T23" fmla="*/ 42 h 72"/>
                  <a:gd name="T24" fmla="*/ 8 w 54"/>
                  <a:gd name="T25" fmla="*/ 40 h 72"/>
                  <a:gd name="T26" fmla="*/ 0 w 54"/>
                  <a:gd name="T27" fmla="*/ 36 h 72"/>
                  <a:gd name="T28" fmla="*/ 0 w 54"/>
                  <a:gd name="T29" fmla="*/ 32 h 72"/>
                  <a:gd name="T30" fmla="*/ 4 w 54"/>
                  <a:gd name="T31" fmla="*/ 26 h 72"/>
                  <a:gd name="T32" fmla="*/ 16 w 54"/>
                  <a:gd name="T33" fmla="*/ 14 h 72"/>
                  <a:gd name="T34" fmla="*/ 18 w 54"/>
                  <a:gd name="T35" fmla="*/ 14 h 72"/>
                  <a:gd name="T36" fmla="*/ 20 w 54"/>
                  <a:gd name="T37" fmla="*/ 12 h 72"/>
                  <a:gd name="T38" fmla="*/ 30 w 54"/>
                  <a:gd name="T39" fmla="*/ 14 h 72"/>
                  <a:gd name="T40" fmla="*/ 32 w 54"/>
                  <a:gd name="T41" fmla="*/ 16 h 72"/>
                  <a:gd name="T42" fmla="*/ 36 w 54"/>
                  <a:gd name="T43" fmla="*/ 10 h 72"/>
                  <a:gd name="T44" fmla="*/ 40 w 54"/>
                  <a:gd name="T45" fmla="*/ 2 h 72"/>
                  <a:gd name="T46" fmla="*/ 46 w 54"/>
                  <a:gd name="T47" fmla="*/ 0 h 72"/>
                  <a:gd name="T48" fmla="*/ 50 w 54"/>
                  <a:gd name="T49" fmla="*/ 2 h 72"/>
                  <a:gd name="T50" fmla="*/ 54 w 54"/>
                  <a:gd name="T51" fmla="*/ 6 h 72"/>
                  <a:gd name="T52" fmla="*/ 54 w 54"/>
                  <a:gd name="T53" fmla="*/ 12 h 72"/>
                  <a:gd name="T54" fmla="*/ 52 w 54"/>
                  <a:gd name="T55" fmla="*/ 14 h 72"/>
                  <a:gd name="T56" fmla="*/ 48 w 54"/>
                  <a:gd name="T57" fmla="*/ 14 h 72"/>
                  <a:gd name="T58" fmla="*/ 46 w 54"/>
                  <a:gd name="T59" fmla="*/ 14 h 72"/>
                  <a:gd name="T60" fmla="*/ 46 w 54"/>
                  <a:gd name="T61" fmla="*/ 20 h 72"/>
                  <a:gd name="T62" fmla="*/ 44 w 54"/>
                  <a:gd name="T63" fmla="*/ 22 h 72"/>
                  <a:gd name="T64" fmla="*/ 46 w 54"/>
                  <a:gd name="T65" fmla="*/ 18 h 72"/>
                  <a:gd name="T66" fmla="*/ 48 w 54"/>
                  <a:gd name="T67" fmla="*/ 18 h 72"/>
                  <a:gd name="T68" fmla="*/ 54 w 54"/>
                  <a:gd name="T69" fmla="*/ 24 h 72"/>
                  <a:gd name="T70" fmla="*/ 54 w 54"/>
                  <a:gd name="T71" fmla="*/ 28 h 72"/>
                  <a:gd name="T72" fmla="*/ 52 w 54"/>
                  <a:gd name="T73" fmla="*/ 32 h 72"/>
                  <a:gd name="T74" fmla="*/ 52 w 54"/>
                  <a:gd name="T75" fmla="*/ 44 h 72"/>
                  <a:gd name="T76" fmla="*/ 50 w 54"/>
                  <a:gd name="T77" fmla="*/ 50 h 72"/>
                  <a:gd name="T78" fmla="*/ 44 w 54"/>
                  <a:gd name="T79" fmla="*/ 50 h 72"/>
                  <a:gd name="T80" fmla="*/ 42 w 54"/>
                  <a:gd name="T81" fmla="*/ 44 h 72"/>
                  <a:gd name="T82" fmla="*/ 40 w 54"/>
                  <a:gd name="T83" fmla="*/ 40 h 72"/>
                  <a:gd name="T84" fmla="*/ 32 w 54"/>
                  <a:gd name="T85" fmla="*/ 44 h 72"/>
                  <a:gd name="T86" fmla="*/ 24 w 54"/>
                  <a:gd name="T87" fmla="*/ 48 h 72"/>
                  <a:gd name="T88" fmla="*/ 24 w 54"/>
                  <a:gd name="T89" fmla="*/ 50 h 72"/>
                  <a:gd name="T90" fmla="*/ 24 w 54"/>
                  <a:gd name="T91" fmla="*/ 56 h 72"/>
                  <a:gd name="T92" fmla="*/ 26 w 54"/>
                  <a:gd name="T93" fmla="*/ 60 h 72"/>
                  <a:gd name="T94" fmla="*/ 30 w 54"/>
                  <a:gd name="T95" fmla="*/ 58 h 72"/>
                  <a:gd name="T96" fmla="*/ 34 w 54"/>
                  <a:gd name="T97"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2">
                    <a:moveTo>
                      <a:pt x="34" y="60"/>
                    </a:moveTo>
                    <a:lnTo>
                      <a:pt x="34" y="60"/>
                    </a:lnTo>
                    <a:lnTo>
                      <a:pt x="32" y="68"/>
                    </a:lnTo>
                    <a:lnTo>
                      <a:pt x="30" y="72"/>
                    </a:lnTo>
                    <a:lnTo>
                      <a:pt x="26" y="70"/>
                    </a:lnTo>
                    <a:lnTo>
                      <a:pt x="24" y="70"/>
                    </a:lnTo>
                    <a:lnTo>
                      <a:pt x="24" y="70"/>
                    </a:lnTo>
                    <a:lnTo>
                      <a:pt x="18" y="66"/>
                    </a:lnTo>
                    <a:lnTo>
                      <a:pt x="16" y="64"/>
                    </a:lnTo>
                    <a:lnTo>
                      <a:pt x="14" y="64"/>
                    </a:lnTo>
                    <a:lnTo>
                      <a:pt x="14" y="64"/>
                    </a:lnTo>
                    <a:lnTo>
                      <a:pt x="12" y="60"/>
                    </a:lnTo>
                    <a:lnTo>
                      <a:pt x="10" y="58"/>
                    </a:lnTo>
                    <a:lnTo>
                      <a:pt x="8" y="58"/>
                    </a:lnTo>
                    <a:lnTo>
                      <a:pt x="6" y="52"/>
                    </a:lnTo>
                    <a:lnTo>
                      <a:pt x="6" y="52"/>
                    </a:lnTo>
                    <a:lnTo>
                      <a:pt x="6" y="50"/>
                    </a:lnTo>
                    <a:lnTo>
                      <a:pt x="8" y="50"/>
                    </a:lnTo>
                    <a:lnTo>
                      <a:pt x="10" y="50"/>
                    </a:lnTo>
                    <a:lnTo>
                      <a:pt x="10" y="50"/>
                    </a:lnTo>
                    <a:lnTo>
                      <a:pt x="10" y="48"/>
                    </a:lnTo>
                    <a:lnTo>
                      <a:pt x="12" y="46"/>
                    </a:lnTo>
                    <a:lnTo>
                      <a:pt x="12" y="46"/>
                    </a:lnTo>
                    <a:lnTo>
                      <a:pt x="10" y="42"/>
                    </a:lnTo>
                    <a:lnTo>
                      <a:pt x="8" y="40"/>
                    </a:lnTo>
                    <a:lnTo>
                      <a:pt x="8" y="40"/>
                    </a:lnTo>
                    <a:lnTo>
                      <a:pt x="4" y="40"/>
                    </a:lnTo>
                    <a:lnTo>
                      <a:pt x="0" y="36"/>
                    </a:lnTo>
                    <a:lnTo>
                      <a:pt x="0" y="36"/>
                    </a:lnTo>
                    <a:lnTo>
                      <a:pt x="0" y="32"/>
                    </a:lnTo>
                    <a:lnTo>
                      <a:pt x="0" y="32"/>
                    </a:lnTo>
                    <a:lnTo>
                      <a:pt x="4" y="26"/>
                    </a:lnTo>
                    <a:lnTo>
                      <a:pt x="8" y="22"/>
                    </a:lnTo>
                    <a:lnTo>
                      <a:pt x="16" y="14"/>
                    </a:lnTo>
                    <a:lnTo>
                      <a:pt x="16" y="14"/>
                    </a:lnTo>
                    <a:lnTo>
                      <a:pt x="18" y="14"/>
                    </a:lnTo>
                    <a:lnTo>
                      <a:pt x="18" y="14"/>
                    </a:lnTo>
                    <a:lnTo>
                      <a:pt x="20" y="12"/>
                    </a:lnTo>
                    <a:lnTo>
                      <a:pt x="24" y="12"/>
                    </a:lnTo>
                    <a:lnTo>
                      <a:pt x="30" y="14"/>
                    </a:lnTo>
                    <a:lnTo>
                      <a:pt x="30" y="14"/>
                    </a:lnTo>
                    <a:lnTo>
                      <a:pt x="32" y="16"/>
                    </a:lnTo>
                    <a:lnTo>
                      <a:pt x="32" y="14"/>
                    </a:lnTo>
                    <a:lnTo>
                      <a:pt x="36" y="10"/>
                    </a:lnTo>
                    <a:lnTo>
                      <a:pt x="38" y="6"/>
                    </a:lnTo>
                    <a:lnTo>
                      <a:pt x="40" y="2"/>
                    </a:lnTo>
                    <a:lnTo>
                      <a:pt x="40" y="2"/>
                    </a:lnTo>
                    <a:lnTo>
                      <a:pt x="46" y="0"/>
                    </a:lnTo>
                    <a:lnTo>
                      <a:pt x="50" y="2"/>
                    </a:lnTo>
                    <a:lnTo>
                      <a:pt x="50" y="2"/>
                    </a:lnTo>
                    <a:lnTo>
                      <a:pt x="54" y="4"/>
                    </a:lnTo>
                    <a:lnTo>
                      <a:pt x="54" y="6"/>
                    </a:lnTo>
                    <a:lnTo>
                      <a:pt x="54" y="12"/>
                    </a:lnTo>
                    <a:lnTo>
                      <a:pt x="54" y="12"/>
                    </a:lnTo>
                    <a:lnTo>
                      <a:pt x="52" y="14"/>
                    </a:lnTo>
                    <a:lnTo>
                      <a:pt x="52" y="14"/>
                    </a:lnTo>
                    <a:lnTo>
                      <a:pt x="50" y="16"/>
                    </a:lnTo>
                    <a:lnTo>
                      <a:pt x="48" y="14"/>
                    </a:lnTo>
                    <a:lnTo>
                      <a:pt x="48" y="14"/>
                    </a:lnTo>
                    <a:lnTo>
                      <a:pt x="46" y="14"/>
                    </a:lnTo>
                    <a:lnTo>
                      <a:pt x="46" y="16"/>
                    </a:lnTo>
                    <a:lnTo>
                      <a:pt x="46" y="20"/>
                    </a:lnTo>
                    <a:lnTo>
                      <a:pt x="46" y="20"/>
                    </a:lnTo>
                    <a:lnTo>
                      <a:pt x="44" y="22"/>
                    </a:lnTo>
                    <a:lnTo>
                      <a:pt x="44" y="22"/>
                    </a:lnTo>
                    <a:lnTo>
                      <a:pt x="46" y="18"/>
                    </a:lnTo>
                    <a:lnTo>
                      <a:pt x="46" y="18"/>
                    </a:lnTo>
                    <a:lnTo>
                      <a:pt x="48" y="18"/>
                    </a:lnTo>
                    <a:lnTo>
                      <a:pt x="50" y="18"/>
                    </a:lnTo>
                    <a:lnTo>
                      <a:pt x="54" y="24"/>
                    </a:lnTo>
                    <a:lnTo>
                      <a:pt x="54" y="24"/>
                    </a:lnTo>
                    <a:lnTo>
                      <a:pt x="54" y="28"/>
                    </a:lnTo>
                    <a:lnTo>
                      <a:pt x="54" y="28"/>
                    </a:lnTo>
                    <a:lnTo>
                      <a:pt x="52" y="32"/>
                    </a:lnTo>
                    <a:lnTo>
                      <a:pt x="52" y="38"/>
                    </a:lnTo>
                    <a:lnTo>
                      <a:pt x="52" y="44"/>
                    </a:lnTo>
                    <a:lnTo>
                      <a:pt x="50" y="50"/>
                    </a:lnTo>
                    <a:lnTo>
                      <a:pt x="50" y="50"/>
                    </a:lnTo>
                    <a:lnTo>
                      <a:pt x="48" y="50"/>
                    </a:lnTo>
                    <a:lnTo>
                      <a:pt x="44" y="50"/>
                    </a:lnTo>
                    <a:lnTo>
                      <a:pt x="44" y="50"/>
                    </a:lnTo>
                    <a:lnTo>
                      <a:pt x="42" y="44"/>
                    </a:lnTo>
                    <a:lnTo>
                      <a:pt x="40" y="40"/>
                    </a:lnTo>
                    <a:lnTo>
                      <a:pt x="40" y="40"/>
                    </a:lnTo>
                    <a:lnTo>
                      <a:pt x="36" y="42"/>
                    </a:lnTo>
                    <a:lnTo>
                      <a:pt x="32" y="44"/>
                    </a:lnTo>
                    <a:lnTo>
                      <a:pt x="28" y="48"/>
                    </a:lnTo>
                    <a:lnTo>
                      <a:pt x="24" y="48"/>
                    </a:lnTo>
                    <a:lnTo>
                      <a:pt x="24" y="48"/>
                    </a:lnTo>
                    <a:lnTo>
                      <a:pt x="24" y="50"/>
                    </a:lnTo>
                    <a:lnTo>
                      <a:pt x="24" y="56"/>
                    </a:lnTo>
                    <a:lnTo>
                      <a:pt x="24" y="56"/>
                    </a:lnTo>
                    <a:lnTo>
                      <a:pt x="24" y="58"/>
                    </a:lnTo>
                    <a:lnTo>
                      <a:pt x="26" y="60"/>
                    </a:lnTo>
                    <a:lnTo>
                      <a:pt x="30" y="58"/>
                    </a:lnTo>
                    <a:lnTo>
                      <a:pt x="30" y="58"/>
                    </a:lnTo>
                    <a:lnTo>
                      <a:pt x="32" y="58"/>
                    </a:lnTo>
                    <a:lnTo>
                      <a:pt x="34" y="60"/>
                    </a:lnTo>
                    <a:lnTo>
                      <a:pt x="3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0" name="Freeform 2874">
                <a:extLst>
                  <a:ext uri="{FF2B5EF4-FFF2-40B4-BE49-F238E27FC236}">
                    <a16:creationId xmlns:a16="http://schemas.microsoft.com/office/drawing/2014/main" id="{043FF086-7820-DB6A-E9F7-629ECC06DC9B}"/>
                  </a:ext>
                </a:extLst>
              </p:cNvPr>
              <p:cNvSpPr>
                <a:spLocks/>
              </p:cNvSpPr>
              <p:nvPr/>
            </p:nvSpPr>
            <p:spPr bwMode="auto">
              <a:xfrm>
                <a:off x="1698" y="1830"/>
                <a:ext cx="8" cy="4"/>
              </a:xfrm>
              <a:custGeom>
                <a:avLst/>
                <a:gdLst>
                  <a:gd name="T0" fmla="*/ 0 w 8"/>
                  <a:gd name="T1" fmla="*/ 4 h 4"/>
                  <a:gd name="T2" fmla="*/ 0 w 8"/>
                  <a:gd name="T3" fmla="*/ 4 h 4"/>
                  <a:gd name="T4" fmla="*/ 2 w 8"/>
                  <a:gd name="T5" fmla="*/ 2 h 4"/>
                  <a:gd name="T6" fmla="*/ 4 w 8"/>
                  <a:gd name="T7" fmla="*/ 0 h 4"/>
                  <a:gd name="T8" fmla="*/ 6 w 8"/>
                  <a:gd name="T9" fmla="*/ 2 h 4"/>
                  <a:gd name="T10" fmla="*/ 8 w 8"/>
                  <a:gd name="T11" fmla="*/ 4 h 4"/>
                  <a:gd name="T12" fmla="*/ 8 w 8"/>
                  <a:gd name="T13" fmla="*/ 4 h 4"/>
                  <a:gd name="T14" fmla="*/ 0 w 8"/>
                  <a:gd name="T15" fmla="*/ 4 h 4"/>
                  <a:gd name="T16" fmla="*/ 0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4"/>
                    </a:moveTo>
                    <a:lnTo>
                      <a:pt x="0" y="4"/>
                    </a:lnTo>
                    <a:lnTo>
                      <a:pt x="2" y="2"/>
                    </a:lnTo>
                    <a:lnTo>
                      <a:pt x="4" y="0"/>
                    </a:lnTo>
                    <a:lnTo>
                      <a:pt x="6" y="2"/>
                    </a:lnTo>
                    <a:lnTo>
                      <a:pt x="8" y="4"/>
                    </a:lnTo>
                    <a:lnTo>
                      <a:pt x="8"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1" name="Freeform 2875">
                <a:extLst>
                  <a:ext uri="{FF2B5EF4-FFF2-40B4-BE49-F238E27FC236}">
                    <a16:creationId xmlns:a16="http://schemas.microsoft.com/office/drawing/2014/main" id="{26399984-C993-72CD-FEE4-3C216000CE13}"/>
                  </a:ext>
                </a:extLst>
              </p:cNvPr>
              <p:cNvSpPr>
                <a:spLocks/>
              </p:cNvSpPr>
              <p:nvPr/>
            </p:nvSpPr>
            <p:spPr bwMode="auto">
              <a:xfrm>
                <a:off x="1708" y="1824"/>
                <a:ext cx="4" cy="10"/>
              </a:xfrm>
              <a:custGeom>
                <a:avLst/>
                <a:gdLst>
                  <a:gd name="T0" fmla="*/ 0 w 4"/>
                  <a:gd name="T1" fmla="*/ 10 h 10"/>
                  <a:gd name="T2" fmla="*/ 0 w 4"/>
                  <a:gd name="T3" fmla="*/ 10 h 10"/>
                  <a:gd name="T4" fmla="*/ 2 w 4"/>
                  <a:gd name="T5" fmla="*/ 4 h 10"/>
                  <a:gd name="T6" fmla="*/ 2 w 4"/>
                  <a:gd name="T7" fmla="*/ 0 h 10"/>
                  <a:gd name="T8" fmla="*/ 2 w 4"/>
                  <a:gd name="T9" fmla="*/ 0 h 10"/>
                  <a:gd name="T10" fmla="*/ 2 w 4"/>
                  <a:gd name="T11" fmla="*/ 0 h 10"/>
                  <a:gd name="T12" fmla="*/ 4 w 4"/>
                  <a:gd name="T13" fmla="*/ 0 h 10"/>
                  <a:gd name="T14" fmla="*/ 4 w 4"/>
                  <a:gd name="T15" fmla="*/ 2 h 10"/>
                  <a:gd name="T16" fmla="*/ 4 w 4"/>
                  <a:gd name="T17" fmla="*/ 8 h 10"/>
                  <a:gd name="T18" fmla="*/ 4 w 4"/>
                  <a:gd name="T19" fmla="*/ 8 h 10"/>
                  <a:gd name="T20" fmla="*/ 4 w 4"/>
                  <a:gd name="T21" fmla="*/ 8 h 10"/>
                  <a:gd name="T22" fmla="*/ 0 w 4"/>
                  <a:gd name="T23" fmla="*/ 10 h 10"/>
                  <a:gd name="T24" fmla="*/ 0 w 4"/>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0" y="10"/>
                    </a:moveTo>
                    <a:lnTo>
                      <a:pt x="0" y="10"/>
                    </a:lnTo>
                    <a:lnTo>
                      <a:pt x="2" y="4"/>
                    </a:lnTo>
                    <a:lnTo>
                      <a:pt x="2" y="0"/>
                    </a:lnTo>
                    <a:lnTo>
                      <a:pt x="2" y="0"/>
                    </a:lnTo>
                    <a:lnTo>
                      <a:pt x="2" y="0"/>
                    </a:lnTo>
                    <a:lnTo>
                      <a:pt x="4" y="0"/>
                    </a:lnTo>
                    <a:lnTo>
                      <a:pt x="4" y="2"/>
                    </a:lnTo>
                    <a:lnTo>
                      <a:pt x="4" y="8"/>
                    </a:lnTo>
                    <a:lnTo>
                      <a:pt x="4" y="8"/>
                    </a:lnTo>
                    <a:lnTo>
                      <a:pt x="4"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2" name="Freeform 2876">
                <a:extLst>
                  <a:ext uri="{FF2B5EF4-FFF2-40B4-BE49-F238E27FC236}">
                    <a16:creationId xmlns:a16="http://schemas.microsoft.com/office/drawing/2014/main" id="{950C9D43-B60F-018D-E8A8-58D797140F11}"/>
                  </a:ext>
                </a:extLst>
              </p:cNvPr>
              <p:cNvSpPr>
                <a:spLocks/>
              </p:cNvSpPr>
              <p:nvPr/>
            </p:nvSpPr>
            <p:spPr bwMode="auto">
              <a:xfrm>
                <a:off x="1628" y="1790"/>
                <a:ext cx="10" cy="22"/>
              </a:xfrm>
              <a:custGeom>
                <a:avLst/>
                <a:gdLst>
                  <a:gd name="T0" fmla="*/ 4 w 10"/>
                  <a:gd name="T1" fmla="*/ 0 h 22"/>
                  <a:gd name="T2" fmla="*/ 4 w 10"/>
                  <a:gd name="T3" fmla="*/ 0 h 22"/>
                  <a:gd name="T4" fmla="*/ 6 w 10"/>
                  <a:gd name="T5" fmla="*/ 0 h 22"/>
                  <a:gd name="T6" fmla="*/ 6 w 10"/>
                  <a:gd name="T7" fmla="*/ 0 h 22"/>
                  <a:gd name="T8" fmla="*/ 8 w 10"/>
                  <a:gd name="T9" fmla="*/ 12 h 22"/>
                  <a:gd name="T10" fmla="*/ 10 w 10"/>
                  <a:gd name="T11" fmla="*/ 22 h 22"/>
                  <a:gd name="T12" fmla="*/ 10 w 10"/>
                  <a:gd name="T13" fmla="*/ 22 h 22"/>
                  <a:gd name="T14" fmla="*/ 6 w 10"/>
                  <a:gd name="T15" fmla="*/ 14 h 22"/>
                  <a:gd name="T16" fmla="*/ 2 w 10"/>
                  <a:gd name="T17" fmla="*/ 12 h 22"/>
                  <a:gd name="T18" fmla="*/ 0 w 10"/>
                  <a:gd name="T19" fmla="*/ 12 h 22"/>
                  <a:gd name="T20" fmla="*/ 0 w 10"/>
                  <a:gd name="T21" fmla="*/ 12 h 22"/>
                  <a:gd name="T22" fmla="*/ 2 w 10"/>
                  <a:gd name="T23" fmla="*/ 6 h 22"/>
                  <a:gd name="T24" fmla="*/ 4 w 10"/>
                  <a:gd name="T25" fmla="*/ 0 h 22"/>
                  <a:gd name="T26" fmla="*/ 4 w 10"/>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4" y="0"/>
                    </a:moveTo>
                    <a:lnTo>
                      <a:pt x="4" y="0"/>
                    </a:lnTo>
                    <a:lnTo>
                      <a:pt x="6" y="0"/>
                    </a:lnTo>
                    <a:lnTo>
                      <a:pt x="6" y="0"/>
                    </a:lnTo>
                    <a:lnTo>
                      <a:pt x="8" y="12"/>
                    </a:lnTo>
                    <a:lnTo>
                      <a:pt x="10" y="22"/>
                    </a:lnTo>
                    <a:lnTo>
                      <a:pt x="10" y="22"/>
                    </a:lnTo>
                    <a:lnTo>
                      <a:pt x="6" y="14"/>
                    </a:lnTo>
                    <a:lnTo>
                      <a:pt x="2" y="12"/>
                    </a:lnTo>
                    <a:lnTo>
                      <a:pt x="0" y="12"/>
                    </a:lnTo>
                    <a:lnTo>
                      <a:pt x="0" y="12"/>
                    </a:lnTo>
                    <a:lnTo>
                      <a:pt x="2" y="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3" name="Freeform 2877">
                <a:extLst>
                  <a:ext uri="{FF2B5EF4-FFF2-40B4-BE49-F238E27FC236}">
                    <a16:creationId xmlns:a16="http://schemas.microsoft.com/office/drawing/2014/main" id="{C243E615-73EB-D5A8-2873-458B762B95B7}"/>
                  </a:ext>
                </a:extLst>
              </p:cNvPr>
              <p:cNvSpPr>
                <a:spLocks/>
              </p:cNvSpPr>
              <p:nvPr/>
            </p:nvSpPr>
            <p:spPr bwMode="auto">
              <a:xfrm>
                <a:off x="6064" y="2374"/>
                <a:ext cx="4" cy="10"/>
              </a:xfrm>
              <a:custGeom>
                <a:avLst/>
                <a:gdLst>
                  <a:gd name="T0" fmla="*/ 0 w 4"/>
                  <a:gd name="T1" fmla="*/ 2 h 10"/>
                  <a:gd name="T2" fmla="*/ 0 w 4"/>
                  <a:gd name="T3" fmla="*/ 2 h 10"/>
                  <a:gd name="T4" fmla="*/ 0 w 4"/>
                  <a:gd name="T5" fmla="*/ 0 h 10"/>
                  <a:gd name="T6" fmla="*/ 2 w 4"/>
                  <a:gd name="T7" fmla="*/ 0 h 10"/>
                  <a:gd name="T8" fmla="*/ 4 w 4"/>
                  <a:gd name="T9" fmla="*/ 2 h 10"/>
                  <a:gd name="T10" fmla="*/ 4 w 4"/>
                  <a:gd name="T11" fmla="*/ 2 h 10"/>
                  <a:gd name="T12" fmla="*/ 4 w 4"/>
                  <a:gd name="T13" fmla="*/ 2 h 10"/>
                  <a:gd name="T14" fmla="*/ 4 w 4"/>
                  <a:gd name="T15" fmla="*/ 10 h 10"/>
                  <a:gd name="T16" fmla="*/ 2 w 4"/>
                  <a:gd name="T17" fmla="*/ 8 h 10"/>
                  <a:gd name="T18" fmla="*/ 0 w 4"/>
                  <a:gd name="T19" fmla="*/ 4 h 10"/>
                  <a:gd name="T20" fmla="*/ 0 w 4"/>
                  <a:gd name="T21" fmla="*/ 2 h 10"/>
                  <a:gd name="T22" fmla="*/ 0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0" y="2"/>
                    </a:moveTo>
                    <a:lnTo>
                      <a:pt x="0" y="2"/>
                    </a:lnTo>
                    <a:lnTo>
                      <a:pt x="0" y="0"/>
                    </a:lnTo>
                    <a:lnTo>
                      <a:pt x="2" y="0"/>
                    </a:lnTo>
                    <a:lnTo>
                      <a:pt x="4" y="2"/>
                    </a:lnTo>
                    <a:lnTo>
                      <a:pt x="4" y="2"/>
                    </a:lnTo>
                    <a:lnTo>
                      <a:pt x="4" y="2"/>
                    </a:lnTo>
                    <a:lnTo>
                      <a:pt x="4" y="10"/>
                    </a:lnTo>
                    <a:lnTo>
                      <a:pt x="2" y="8"/>
                    </a:lnTo>
                    <a:lnTo>
                      <a:pt x="0" y="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4" name="Freeform 2878">
                <a:extLst>
                  <a:ext uri="{FF2B5EF4-FFF2-40B4-BE49-F238E27FC236}">
                    <a16:creationId xmlns:a16="http://schemas.microsoft.com/office/drawing/2014/main" id="{0C47C9D7-38A3-0202-7988-C5E03E924914}"/>
                  </a:ext>
                </a:extLst>
              </p:cNvPr>
              <p:cNvSpPr>
                <a:spLocks/>
              </p:cNvSpPr>
              <p:nvPr/>
            </p:nvSpPr>
            <p:spPr bwMode="auto">
              <a:xfrm>
                <a:off x="6062" y="2388"/>
                <a:ext cx="2" cy="10"/>
              </a:xfrm>
              <a:custGeom>
                <a:avLst/>
                <a:gdLst>
                  <a:gd name="T0" fmla="*/ 2 w 2"/>
                  <a:gd name="T1" fmla="*/ 10 h 10"/>
                  <a:gd name="T2" fmla="*/ 2 w 2"/>
                  <a:gd name="T3" fmla="*/ 10 h 10"/>
                  <a:gd name="T4" fmla="*/ 0 w 2"/>
                  <a:gd name="T5" fmla="*/ 6 h 10"/>
                  <a:gd name="T6" fmla="*/ 0 w 2"/>
                  <a:gd name="T7" fmla="*/ 0 h 10"/>
                  <a:gd name="T8" fmla="*/ 0 w 2"/>
                  <a:gd name="T9" fmla="*/ 0 h 10"/>
                  <a:gd name="T10" fmla="*/ 2 w 2"/>
                  <a:gd name="T11" fmla="*/ 2 h 10"/>
                  <a:gd name="T12" fmla="*/ 2 w 2"/>
                  <a:gd name="T13" fmla="*/ 4 h 10"/>
                  <a:gd name="T14" fmla="*/ 2 w 2"/>
                  <a:gd name="T15" fmla="*/ 10 h 10"/>
                  <a:gd name="T16" fmla="*/ 2 w 2"/>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2" y="10"/>
                    </a:moveTo>
                    <a:lnTo>
                      <a:pt x="2" y="10"/>
                    </a:lnTo>
                    <a:lnTo>
                      <a:pt x="0" y="6"/>
                    </a:lnTo>
                    <a:lnTo>
                      <a:pt x="0" y="0"/>
                    </a:lnTo>
                    <a:lnTo>
                      <a:pt x="0" y="0"/>
                    </a:lnTo>
                    <a:lnTo>
                      <a:pt x="2" y="2"/>
                    </a:lnTo>
                    <a:lnTo>
                      <a:pt x="2" y="4"/>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5" name="Freeform 2879">
                <a:extLst>
                  <a:ext uri="{FF2B5EF4-FFF2-40B4-BE49-F238E27FC236}">
                    <a16:creationId xmlns:a16="http://schemas.microsoft.com/office/drawing/2014/main" id="{C7967DDA-25FF-31FD-D3C2-7AFF8BD91264}"/>
                  </a:ext>
                </a:extLst>
              </p:cNvPr>
              <p:cNvSpPr>
                <a:spLocks/>
              </p:cNvSpPr>
              <p:nvPr/>
            </p:nvSpPr>
            <p:spPr bwMode="auto">
              <a:xfrm>
                <a:off x="1712" y="2115"/>
                <a:ext cx="46" cy="44"/>
              </a:xfrm>
              <a:custGeom>
                <a:avLst/>
                <a:gdLst>
                  <a:gd name="T0" fmla="*/ 0 w 46"/>
                  <a:gd name="T1" fmla="*/ 8 h 44"/>
                  <a:gd name="T2" fmla="*/ 0 w 46"/>
                  <a:gd name="T3" fmla="*/ 8 h 44"/>
                  <a:gd name="T4" fmla="*/ 6 w 46"/>
                  <a:gd name="T5" fmla="*/ 2 h 44"/>
                  <a:gd name="T6" fmla="*/ 10 w 46"/>
                  <a:gd name="T7" fmla="*/ 0 h 44"/>
                  <a:gd name="T8" fmla="*/ 14 w 46"/>
                  <a:gd name="T9" fmla="*/ 0 h 44"/>
                  <a:gd name="T10" fmla="*/ 14 w 46"/>
                  <a:gd name="T11" fmla="*/ 0 h 44"/>
                  <a:gd name="T12" fmla="*/ 18 w 46"/>
                  <a:gd name="T13" fmla="*/ 2 h 44"/>
                  <a:gd name="T14" fmla="*/ 20 w 46"/>
                  <a:gd name="T15" fmla="*/ 6 h 44"/>
                  <a:gd name="T16" fmla="*/ 20 w 46"/>
                  <a:gd name="T17" fmla="*/ 6 h 44"/>
                  <a:gd name="T18" fmla="*/ 22 w 46"/>
                  <a:gd name="T19" fmla="*/ 20 h 44"/>
                  <a:gd name="T20" fmla="*/ 24 w 46"/>
                  <a:gd name="T21" fmla="*/ 22 h 44"/>
                  <a:gd name="T22" fmla="*/ 26 w 46"/>
                  <a:gd name="T23" fmla="*/ 22 h 44"/>
                  <a:gd name="T24" fmla="*/ 28 w 46"/>
                  <a:gd name="T25" fmla="*/ 18 h 44"/>
                  <a:gd name="T26" fmla="*/ 32 w 46"/>
                  <a:gd name="T27" fmla="*/ 16 h 44"/>
                  <a:gd name="T28" fmla="*/ 32 w 46"/>
                  <a:gd name="T29" fmla="*/ 16 h 44"/>
                  <a:gd name="T30" fmla="*/ 38 w 46"/>
                  <a:gd name="T31" fmla="*/ 12 h 44"/>
                  <a:gd name="T32" fmla="*/ 40 w 46"/>
                  <a:gd name="T33" fmla="*/ 12 h 44"/>
                  <a:gd name="T34" fmla="*/ 42 w 46"/>
                  <a:gd name="T35" fmla="*/ 14 h 44"/>
                  <a:gd name="T36" fmla="*/ 44 w 46"/>
                  <a:gd name="T37" fmla="*/ 22 h 44"/>
                  <a:gd name="T38" fmla="*/ 46 w 46"/>
                  <a:gd name="T39" fmla="*/ 36 h 44"/>
                  <a:gd name="T40" fmla="*/ 46 w 46"/>
                  <a:gd name="T41" fmla="*/ 36 h 44"/>
                  <a:gd name="T42" fmla="*/ 44 w 46"/>
                  <a:gd name="T43" fmla="*/ 40 h 44"/>
                  <a:gd name="T44" fmla="*/ 42 w 46"/>
                  <a:gd name="T45" fmla="*/ 42 h 44"/>
                  <a:gd name="T46" fmla="*/ 42 w 46"/>
                  <a:gd name="T47" fmla="*/ 42 h 44"/>
                  <a:gd name="T48" fmla="*/ 38 w 46"/>
                  <a:gd name="T49" fmla="*/ 44 h 44"/>
                  <a:gd name="T50" fmla="*/ 36 w 46"/>
                  <a:gd name="T51" fmla="*/ 44 h 44"/>
                  <a:gd name="T52" fmla="*/ 36 w 46"/>
                  <a:gd name="T53" fmla="*/ 38 h 44"/>
                  <a:gd name="T54" fmla="*/ 36 w 46"/>
                  <a:gd name="T55" fmla="*/ 38 h 44"/>
                  <a:gd name="T56" fmla="*/ 34 w 46"/>
                  <a:gd name="T57" fmla="*/ 40 h 44"/>
                  <a:gd name="T58" fmla="*/ 32 w 46"/>
                  <a:gd name="T59" fmla="*/ 40 h 44"/>
                  <a:gd name="T60" fmla="*/ 32 w 46"/>
                  <a:gd name="T61" fmla="*/ 40 h 44"/>
                  <a:gd name="T62" fmla="*/ 28 w 46"/>
                  <a:gd name="T63" fmla="*/ 40 h 44"/>
                  <a:gd name="T64" fmla="*/ 24 w 46"/>
                  <a:gd name="T65" fmla="*/ 34 h 44"/>
                  <a:gd name="T66" fmla="*/ 24 w 46"/>
                  <a:gd name="T67" fmla="*/ 34 h 44"/>
                  <a:gd name="T68" fmla="*/ 18 w 46"/>
                  <a:gd name="T69" fmla="*/ 34 h 44"/>
                  <a:gd name="T70" fmla="*/ 12 w 46"/>
                  <a:gd name="T71" fmla="*/ 32 h 44"/>
                  <a:gd name="T72" fmla="*/ 8 w 46"/>
                  <a:gd name="T73" fmla="*/ 26 h 44"/>
                  <a:gd name="T74" fmla="*/ 4 w 46"/>
                  <a:gd name="T75" fmla="*/ 14 h 44"/>
                  <a:gd name="T76" fmla="*/ 4 w 46"/>
                  <a:gd name="T77" fmla="*/ 14 h 44"/>
                  <a:gd name="T78" fmla="*/ 2 w 46"/>
                  <a:gd name="T79" fmla="*/ 12 h 44"/>
                  <a:gd name="T80" fmla="*/ 0 w 46"/>
                  <a:gd name="T81" fmla="*/ 12 h 44"/>
                  <a:gd name="T82" fmla="*/ 0 w 46"/>
                  <a:gd name="T83" fmla="*/ 8 h 44"/>
                  <a:gd name="T84" fmla="*/ 0 w 46"/>
                  <a:gd name="T85"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44">
                    <a:moveTo>
                      <a:pt x="0" y="8"/>
                    </a:moveTo>
                    <a:lnTo>
                      <a:pt x="0" y="8"/>
                    </a:lnTo>
                    <a:lnTo>
                      <a:pt x="6" y="2"/>
                    </a:lnTo>
                    <a:lnTo>
                      <a:pt x="10" y="0"/>
                    </a:lnTo>
                    <a:lnTo>
                      <a:pt x="14" y="0"/>
                    </a:lnTo>
                    <a:lnTo>
                      <a:pt x="14" y="0"/>
                    </a:lnTo>
                    <a:lnTo>
                      <a:pt x="18" y="2"/>
                    </a:lnTo>
                    <a:lnTo>
                      <a:pt x="20" y="6"/>
                    </a:lnTo>
                    <a:lnTo>
                      <a:pt x="20" y="6"/>
                    </a:lnTo>
                    <a:lnTo>
                      <a:pt x="22" y="20"/>
                    </a:lnTo>
                    <a:lnTo>
                      <a:pt x="24" y="22"/>
                    </a:lnTo>
                    <a:lnTo>
                      <a:pt x="26" y="22"/>
                    </a:lnTo>
                    <a:lnTo>
                      <a:pt x="28" y="18"/>
                    </a:lnTo>
                    <a:lnTo>
                      <a:pt x="32" y="16"/>
                    </a:lnTo>
                    <a:lnTo>
                      <a:pt x="32" y="16"/>
                    </a:lnTo>
                    <a:lnTo>
                      <a:pt x="38" y="12"/>
                    </a:lnTo>
                    <a:lnTo>
                      <a:pt x="40" y="12"/>
                    </a:lnTo>
                    <a:lnTo>
                      <a:pt x="42" y="14"/>
                    </a:lnTo>
                    <a:lnTo>
                      <a:pt x="44" y="22"/>
                    </a:lnTo>
                    <a:lnTo>
                      <a:pt x="46" y="36"/>
                    </a:lnTo>
                    <a:lnTo>
                      <a:pt x="46" y="36"/>
                    </a:lnTo>
                    <a:lnTo>
                      <a:pt x="44" y="40"/>
                    </a:lnTo>
                    <a:lnTo>
                      <a:pt x="42" y="42"/>
                    </a:lnTo>
                    <a:lnTo>
                      <a:pt x="42" y="42"/>
                    </a:lnTo>
                    <a:lnTo>
                      <a:pt x="38" y="44"/>
                    </a:lnTo>
                    <a:lnTo>
                      <a:pt x="36" y="44"/>
                    </a:lnTo>
                    <a:lnTo>
                      <a:pt x="36" y="38"/>
                    </a:lnTo>
                    <a:lnTo>
                      <a:pt x="36" y="38"/>
                    </a:lnTo>
                    <a:lnTo>
                      <a:pt x="34" y="40"/>
                    </a:lnTo>
                    <a:lnTo>
                      <a:pt x="32" y="40"/>
                    </a:lnTo>
                    <a:lnTo>
                      <a:pt x="32" y="40"/>
                    </a:lnTo>
                    <a:lnTo>
                      <a:pt x="28" y="40"/>
                    </a:lnTo>
                    <a:lnTo>
                      <a:pt x="24" y="34"/>
                    </a:lnTo>
                    <a:lnTo>
                      <a:pt x="24" y="34"/>
                    </a:lnTo>
                    <a:lnTo>
                      <a:pt x="18" y="34"/>
                    </a:lnTo>
                    <a:lnTo>
                      <a:pt x="12" y="32"/>
                    </a:lnTo>
                    <a:lnTo>
                      <a:pt x="8" y="26"/>
                    </a:lnTo>
                    <a:lnTo>
                      <a:pt x="4" y="14"/>
                    </a:lnTo>
                    <a:lnTo>
                      <a:pt x="4" y="14"/>
                    </a:lnTo>
                    <a:lnTo>
                      <a:pt x="2"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6" name="Freeform 2880">
                <a:extLst>
                  <a:ext uri="{FF2B5EF4-FFF2-40B4-BE49-F238E27FC236}">
                    <a16:creationId xmlns:a16="http://schemas.microsoft.com/office/drawing/2014/main" id="{CFB831CD-D884-C66A-1994-687182B0EE17}"/>
                  </a:ext>
                </a:extLst>
              </p:cNvPr>
              <p:cNvSpPr>
                <a:spLocks/>
              </p:cNvSpPr>
              <p:nvPr/>
            </p:nvSpPr>
            <p:spPr bwMode="auto">
              <a:xfrm>
                <a:off x="1716" y="2207"/>
                <a:ext cx="54" cy="58"/>
              </a:xfrm>
              <a:custGeom>
                <a:avLst/>
                <a:gdLst>
                  <a:gd name="T0" fmla="*/ 20 w 54"/>
                  <a:gd name="T1" fmla="*/ 14 h 58"/>
                  <a:gd name="T2" fmla="*/ 20 w 54"/>
                  <a:gd name="T3" fmla="*/ 14 h 58"/>
                  <a:gd name="T4" fmla="*/ 18 w 54"/>
                  <a:gd name="T5" fmla="*/ 14 h 58"/>
                  <a:gd name="T6" fmla="*/ 16 w 54"/>
                  <a:gd name="T7" fmla="*/ 16 h 58"/>
                  <a:gd name="T8" fmla="*/ 16 w 54"/>
                  <a:gd name="T9" fmla="*/ 18 h 58"/>
                  <a:gd name="T10" fmla="*/ 16 w 54"/>
                  <a:gd name="T11" fmla="*/ 24 h 58"/>
                  <a:gd name="T12" fmla="*/ 16 w 54"/>
                  <a:gd name="T13" fmla="*/ 24 h 58"/>
                  <a:gd name="T14" fmla="*/ 18 w 54"/>
                  <a:gd name="T15" fmla="*/ 38 h 58"/>
                  <a:gd name="T16" fmla="*/ 18 w 54"/>
                  <a:gd name="T17" fmla="*/ 46 h 58"/>
                  <a:gd name="T18" fmla="*/ 20 w 54"/>
                  <a:gd name="T19" fmla="*/ 52 h 58"/>
                  <a:gd name="T20" fmla="*/ 20 w 54"/>
                  <a:gd name="T21" fmla="*/ 52 h 58"/>
                  <a:gd name="T22" fmla="*/ 20 w 54"/>
                  <a:gd name="T23" fmla="*/ 56 h 58"/>
                  <a:gd name="T24" fmla="*/ 18 w 54"/>
                  <a:gd name="T25" fmla="*/ 58 h 58"/>
                  <a:gd name="T26" fmla="*/ 18 w 54"/>
                  <a:gd name="T27" fmla="*/ 58 h 58"/>
                  <a:gd name="T28" fmla="*/ 16 w 54"/>
                  <a:gd name="T29" fmla="*/ 58 h 58"/>
                  <a:gd name="T30" fmla="*/ 14 w 54"/>
                  <a:gd name="T31" fmla="*/ 54 h 58"/>
                  <a:gd name="T32" fmla="*/ 14 w 54"/>
                  <a:gd name="T33" fmla="*/ 54 h 58"/>
                  <a:gd name="T34" fmla="*/ 8 w 54"/>
                  <a:gd name="T35" fmla="*/ 40 h 58"/>
                  <a:gd name="T36" fmla="*/ 2 w 54"/>
                  <a:gd name="T37" fmla="*/ 32 h 58"/>
                  <a:gd name="T38" fmla="*/ 2 w 54"/>
                  <a:gd name="T39" fmla="*/ 32 h 58"/>
                  <a:gd name="T40" fmla="*/ 0 w 54"/>
                  <a:gd name="T41" fmla="*/ 26 h 58"/>
                  <a:gd name="T42" fmla="*/ 0 w 54"/>
                  <a:gd name="T43" fmla="*/ 22 h 58"/>
                  <a:gd name="T44" fmla="*/ 4 w 54"/>
                  <a:gd name="T45" fmla="*/ 10 h 58"/>
                  <a:gd name="T46" fmla="*/ 4 w 54"/>
                  <a:gd name="T47" fmla="*/ 10 h 58"/>
                  <a:gd name="T48" fmla="*/ 4 w 54"/>
                  <a:gd name="T49" fmla="*/ 10 h 58"/>
                  <a:gd name="T50" fmla="*/ 6 w 54"/>
                  <a:gd name="T51" fmla="*/ 10 h 58"/>
                  <a:gd name="T52" fmla="*/ 6 w 54"/>
                  <a:gd name="T53" fmla="*/ 10 h 58"/>
                  <a:gd name="T54" fmla="*/ 8 w 54"/>
                  <a:gd name="T55" fmla="*/ 14 h 58"/>
                  <a:gd name="T56" fmla="*/ 10 w 54"/>
                  <a:gd name="T57" fmla="*/ 14 h 58"/>
                  <a:gd name="T58" fmla="*/ 12 w 54"/>
                  <a:gd name="T59" fmla="*/ 14 h 58"/>
                  <a:gd name="T60" fmla="*/ 12 w 54"/>
                  <a:gd name="T61" fmla="*/ 14 h 58"/>
                  <a:gd name="T62" fmla="*/ 18 w 54"/>
                  <a:gd name="T63" fmla="*/ 8 h 58"/>
                  <a:gd name="T64" fmla="*/ 22 w 54"/>
                  <a:gd name="T65" fmla="*/ 6 h 58"/>
                  <a:gd name="T66" fmla="*/ 34 w 54"/>
                  <a:gd name="T67" fmla="*/ 2 h 58"/>
                  <a:gd name="T68" fmla="*/ 44 w 54"/>
                  <a:gd name="T69" fmla="*/ 2 h 58"/>
                  <a:gd name="T70" fmla="*/ 54 w 54"/>
                  <a:gd name="T71" fmla="*/ 0 h 58"/>
                  <a:gd name="T72" fmla="*/ 54 w 54"/>
                  <a:gd name="T73" fmla="*/ 0 h 58"/>
                  <a:gd name="T74" fmla="*/ 54 w 54"/>
                  <a:gd name="T75" fmla="*/ 2 h 58"/>
                  <a:gd name="T76" fmla="*/ 54 w 54"/>
                  <a:gd name="T77" fmla="*/ 2 h 58"/>
                  <a:gd name="T78" fmla="*/ 54 w 54"/>
                  <a:gd name="T79" fmla="*/ 6 h 58"/>
                  <a:gd name="T80" fmla="*/ 54 w 54"/>
                  <a:gd name="T81" fmla="*/ 6 h 58"/>
                  <a:gd name="T82" fmla="*/ 52 w 54"/>
                  <a:gd name="T83" fmla="*/ 6 h 58"/>
                  <a:gd name="T84" fmla="*/ 52 w 54"/>
                  <a:gd name="T85" fmla="*/ 8 h 58"/>
                  <a:gd name="T86" fmla="*/ 52 w 54"/>
                  <a:gd name="T87" fmla="*/ 8 h 58"/>
                  <a:gd name="T88" fmla="*/ 52 w 54"/>
                  <a:gd name="T89" fmla="*/ 8 h 58"/>
                  <a:gd name="T90" fmla="*/ 48 w 54"/>
                  <a:gd name="T91" fmla="*/ 12 h 58"/>
                  <a:gd name="T92" fmla="*/ 42 w 54"/>
                  <a:gd name="T93" fmla="*/ 14 h 58"/>
                  <a:gd name="T94" fmla="*/ 38 w 54"/>
                  <a:gd name="T95" fmla="*/ 14 h 58"/>
                  <a:gd name="T96" fmla="*/ 34 w 54"/>
                  <a:gd name="T97" fmla="*/ 10 h 58"/>
                  <a:gd name="T98" fmla="*/ 34 w 54"/>
                  <a:gd name="T99" fmla="*/ 10 h 58"/>
                  <a:gd name="T100" fmla="*/ 30 w 54"/>
                  <a:gd name="T101" fmla="*/ 10 h 58"/>
                  <a:gd name="T102" fmla="*/ 26 w 54"/>
                  <a:gd name="T103" fmla="*/ 12 h 58"/>
                  <a:gd name="T104" fmla="*/ 24 w 54"/>
                  <a:gd name="T105" fmla="*/ 14 h 58"/>
                  <a:gd name="T106" fmla="*/ 20 w 54"/>
                  <a:gd name="T107" fmla="*/ 14 h 58"/>
                  <a:gd name="T108" fmla="*/ 20 w 54"/>
                  <a:gd name="T109"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8">
                    <a:moveTo>
                      <a:pt x="20" y="14"/>
                    </a:moveTo>
                    <a:lnTo>
                      <a:pt x="20" y="14"/>
                    </a:lnTo>
                    <a:lnTo>
                      <a:pt x="18" y="14"/>
                    </a:lnTo>
                    <a:lnTo>
                      <a:pt x="16" y="16"/>
                    </a:lnTo>
                    <a:lnTo>
                      <a:pt x="16" y="18"/>
                    </a:lnTo>
                    <a:lnTo>
                      <a:pt x="16" y="24"/>
                    </a:lnTo>
                    <a:lnTo>
                      <a:pt x="16" y="24"/>
                    </a:lnTo>
                    <a:lnTo>
                      <a:pt x="18" y="38"/>
                    </a:lnTo>
                    <a:lnTo>
                      <a:pt x="18" y="46"/>
                    </a:lnTo>
                    <a:lnTo>
                      <a:pt x="20" y="52"/>
                    </a:lnTo>
                    <a:lnTo>
                      <a:pt x="20" y="52"/>
                    </a:lnTo>
                    <a:lnTo>
                      <a:pt x="20" y="56"/>
                    </a:lnTo>
                    <a:lnTo>
                      <a:pt x="18" y="58"/>
                    </a:lnTo>
                    <a:lnTo>
                      <a:pt x="18" y="58"/>
                    </a:lnTo>
                    <a:lnTo>
                      <a:pt x="16" y="58"/>
                    </a:lnTo>
                    <a:lnTo>
                      <a:pt x="14" y="54"/>
                    </a:lnTo>
                    <a:lnTo>
                      <a:pt x="14" y="54"/>
                    </a:lnTo>
                    <a:lnTo>
                      <a:pt x="8" y="40"/>
                    </a:lnTo>
                    <a:lnTo>
                      <a:pt x="2" y="32"/>
                    </a:lnTo>
                    <a:lnTo>
                      <a:pt x="2" y="32"/>
                    </a:lnTo>
                    <a:lnTo>
                      <a:pt x="0" y="26"/>
                    </a:lnTo>
                    <a:lnTo>
                      <a:pt x="0" y="22"/>
                    </a:lnTo>
                    <a:lnTo>
                      <a:pt x="4" y="10"/>
                    </a:lnTo>
                    <a:lnTo>
                      <a:pt x="4" y="10"/>
                    </a:lnTo>
                    <a:lnTo>
                      <a:pt x="4" y="10"/>
                    </a:lnTo>
                    <a:lnTo>
                      <a:pt x="6" y="10"/>
                    </a:lnTo>
                    <a:lnTo>
                      <a:pt x="6" y="10"/>
                    </a:lnTo>
                    <a:lnTo>
                      <a:pt x="8" y="14"/>
                    </a:lnTo>
                    <a:lnTo>
                      <a:pt x="10" y="14"/>
                    </a:lnTo>
                    <a:lnTo>
                      <a:pt x="12" y="14"/>
                    </a:lnTo>
                    <a:lnTo>
                      <a:pt x="12" y="14"/>
                    </a:lnTo>
                    <a:lnTo>
                      <a:pt x="18" y="8"/>
                    </a:lnTo>
                    <a:lnTo>
                      <a:pt x="22" y="6"/>
                    </a:lnTo>
                    <a:lnTo>
                      <a:pt x="34" y="2"/>
                    </a:lnTo>
                    <a:lnTo>
                      <a:pt x="44" y="2"/>
                    </a:lnTo>
                    <a:lnTo>
                      <a:pt x="54" y="0"/>
                    </a:lnTo>
                    <a:lnTo>
                      <a:pt x="54" y="0"/>
                    </a:lnTo>
                    <a:lnTo>
                      <a:pt x="54" y="2"/>
                    </a:lnTo>
                    <a:lnTo>
                      <a:pt x="54" y="2"/>
                    </a:lnTo>
                    <a:lnTo>
                      <a:pt x="54" y="6"/>
                    </a:lnTo>
                    <a:lnTo>
                      <a:pt x="54" y="6"/>
                    </a:lnTo>
                    <a:lnTo>
                      <a:pt x="52" y="6"/>
                    </a:lnTo>
                    <a:lnTo>
                      <a:pt x="52" y="8"/>
                    </a:lnTo>
                    <a:lnTo>
                      <a:pt x="52" y="8"/>
                    </a:lnTo>
                    <a:lnTo>
                      <a:pt x="52" y="8"/>
                    </a:lnTo>
                    <a:lnTo>
                      <a:pt x="48" y="12"/>
                    </a:lnTo>
                    <a:lnTo>
                      <a:pt x="42" y="14"/>
                    </a:lnTo>
                    <a:lnTo>
                      <a:pt x="38" y="14"/>
                    </a:lnTo>
                    <a:lnTo>
                      <a:pt x="34" y="10"/>
                    </a:lnTo>
                    <a:lnTo>
                      <a:pt x="34" y="10"/>
                    </a:lnTo>
                    <a:lnTo>
                      <a:pt x="30" y="10"/>
                    </a:lnTo>
                    <a:lnTo>
                      <a:pt x="26" y="12"/>
                    </a:lnTo>
                    <a:lnTo>
                      <a:pt x="24" y="14"/>
                    </a:lnTo>
                    <a:lnTo>
                      <a:pt x="20" y="14"/>
                    </a:lnTo>
                    <a:lnTo>
                      <a:pt x="2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7" name="Freeform 2881">
                <a:extLst>
                  <a:ext uri="{FF2B5EF4-FFF2-40B4-BE49-F238E27FC236}">
                    <a16:creationId xmlns:a16="http://schemas.microsoft.com/office/drawing/2014/main" id="{222D30BD-1064-921B-DC71-9B4753AF26DB}"/>
                  </a:ext>
                </a:extLst>
              </p:cNvPr>
              <p:cNvSpPr>
                <a:spLocks/>
              </p:cNvSpPr>
              <p:nvPr/>
            </p:nvSpPr>
            <p:spPr bwMode="auto">
              <a:xfrm>
                <a:off x="1720" y="2167"/>
                <a:ext cx="24" cy="48"/>
              </a:xfrm>
              <a:custGeom>
                <a:avLst/>
                <a:gdLst>
                  <a:gd name="T0" fmla="*/ 12 w 24"/>
                  <a:gd name="T1" fmla="*/ 8 h 48"/>
                  <a:gd name="T2" fmla="*/ 12 w 24"/>
                  <a:gd name="T3" fmla="*/ 8 h 48"/>
                  <a:gd name="T4" fmla="*/ 16 w 24"/>
                  <a:gd name="T5" fmla="*/ 10 h 48"/>
                  <a:gd name="T6" fmla="*/ 18 w 24"/>
                  <a:gd name="T7" fmla="*/ 14 h 48"/>
                  <a:gd name="T8" fmla="*/ 20 w 24"/>
                  <a:gd name="T9" fmla="*/ 20 h 48"/>
                  <a:gd name="T10" fmla="*/ 24 w 24"/>
                  <a:gd name="T11" fmla="*/ 22 h 48"/>
                  <a:gd name="T12" fmla="*/ 24 w 24"/>
                  <a:gd name="T13" fmla="*/ 22 h 48"/>
                  <a:gd name="T14" fmla="*/ 24 w 24"/>
                  <a:gd name="T15" fmla="*/ 26 h 48"/>
                  <a:gd name="T16" fmla="*/ 24 w 24"/>
                  <a:gd name="T17" fmla="*/ 32 h 48"/>
                  <a:gd name="T18" fmla="*/ 24 w 24"/>
                  <a:gd name="T19" fmla="*/ 32 h 48"/>
                  <a:gd name="T20" fmla="*/ 20 w 24"/>
                  <a:gd name="T21" fmla="*/ 36 h 48"/>
                  <a:gd name="T22" fmla="*/ 18 w 24"/>
                  <a:gd name="T23" fmla="*/ 32 h 48"/>
                  <a:gd name="T24" fmla="*/ 18 w 24"/>
                  <a:gd name="T25" fmla="*/ 32 h 48"/>
                  <a:gd name="T26" fmla="*/ 18 w 24"/>
                  <a:gd name="T27" fmla="*/ 28 h 48"/>
                  <a:gd name="T28" fmla="*/ 16 w 24"/>
                  <a:gd name="T29" fmla="*/ 26 h 48"/>
                  <a:gd name="T30" fmla="*/ 14 w 24"/>
                  <a:gd name="T31" fmla="*/ 28 h 48"/>
                  <a:gd name="T32" fmla="*/ 14 w 24"/>
                  <a:gd name="T33" fmla="*/ 28 h 48"/>
                  <a:gd name="T34" fmla="*/ 12 w 24"/>
                  <a:gd name="T35" fmla="*/ 30 h 48"/>
                  <a:gd name="T36" fmla="*/ 10 w 24"/>
                  <a:gd name="T37" fmla="*/ 30 h 48"/>
                  <a:gd name="T38" fmla="*/ 10 w 24"/>
                  <a:gd name="T39" fmla="*/ 38 h 48"/>
                  <a:gd name="T40" fmla="*/ 10 w 24"/>
                  <a:gd name="T41" fmla="*/ 38 h 48"/>
                  <a:gd name="T42" fmla="*/ 10 w 24"/>
                  <a:gd name="T43" fmla="*/ 44 h 48"/>
                  <a:gd name="T44" fmla="*/ 10 w 24"/>
                  <a:gd name="T45" fmla="*/ 46 h 48"/>
                  <a:gd name="T46" fmla="*/ 8 w 24"/>
                  <a:gd name="T47" fmla="*/ 48 h 48"/>
                  <a:gd name="T48" fmla="*/ 8 w 24"/>
                  <a:gd name="T49" fmla="*/ 48 h 48"/>
                  <a:gd name="T50" fmla="*/ 6 w 24"/>
                  <a:gd name="T51" fmla="*/ 48 h 48"/>
                  <a:gd name="T52" fmla="*/ 4 w 24"/>
                  <a:gd name="T53" fmla="*/ 46 h 48"/>
                  <a:gd name="T54" fmla="*/ 4 w 24"/>
                  <a:gd name="T55" fmla="*/ 46 h 48"/>
                  <a:gd name="T56" fmla="*/ 4 w 24"/>
                  <a:gd name="T57" fmla="*/ 42 h 48"/>
                  <a:gd name="T58" fmla="*/ 4 w 24"/>
                  <a:gd name="T59" fmla="*/ 40 h 48"/>
                  <a:gd name="T60" fmla="*/ 6 w 24"/>
                  <a:gd name="T61" fmla="*/ 40 h 48"/>
                  <a:gd name="T62" fmla="*/ 6 w 24"/>
                  <a:gd name="T63" fmla="*/ 36 h 48"/>
                  <a:gd name="T64" fmla="*/ 6 w 24"/>
                  <a:gd name="T65" fmla="*/ 36 h 48"/>
                  <a:gd name="T66" fmla="*/ 6 w 24"/>
                  <a:gd name="T67" fmla="*/ 32 h 48"/>
                  <a:gd name="T68" fmla="*/ 6 w 24"/>
                  <a:gd name="T69" fmla="*/ 32 h 48"/>
                  <a:gd name="T70" fmla="*/ 4 w 24"/>
                  <a:gd name="T71" fmla="*/ 26 h 48"/>
                  <a:gd name="T72" fmla="*/ 2 w 24"/>
                  <a:gd name="T73" fmla="*/ 20 h 48"/>
                  <a:gd name="T74" fmla="*/ 2 w 24"/>
                  <a:gd name="T75" fmla="*/ 20 h 48"/>
                  <a:gd name="T76" fmla="*/ 0 w 24"/>
                  <a:gd name="T77" fmla="*/ 12 h 48"/>
                  <a:gd name="T78" fmla="*/ 2 w 24"/>
                  <a:gd name="T79" fmla="*/ 4 h 48"/>
                  <a:gd name="T80" fmla="*/ 2 w 24"/>
                  <a:gd name="T81" fmla="*/ 4 h 48"/>
                  <a:gd name="T82" fmla="*/ 2 w 24"/>
                  <a:gd name="T83" fmla="*/ 4 h 48"/>
                  <a:gd name="T84" fmla="*/ 4 w 24"/>
                  <a:gd name="T85" fmla="*/ 4 h 48"/>
                  <a:gd name="T86" fmla="*/ 6 w 24"/>
                  <a:gd name="T87" fmla="*/ 2 h 48"/>
                  <a:gd name="T88" fmla="*/ 8 w 24"/>
                  <a:gd name="T89" fmla="*/ 0 h 48"/>
                  <a:gd name="T90" fmla="*/ 8 w 24"/>
                  <a:gd name="T91" fmla="*/ 0 h 48"/>
                  <a:gd name="T92" fmla="*/ 10 w 24"/>
                  <a:gd name="T93" fmla="*/ 2 h 48"/>
                  <a:gd name="T94" fmla="*/ 10 w 24"/>
                  <a:gd name="T95" fmla="*/ 2 h 48"/>
                  <a:gd name="T96" fmla="*/ 10 w 24"/>
                  <a:gd name="T97" fmla="*/ 8 h 48"/>
                  <a:gd name="T98" fmla="*/ 12 w 24"/>
                  <a:gd name="T99" fmla="*/ 8 h 48"/>
                  <a:gd name="T100" fmla="*/ 12 w 24"/>
                  <a:gd name="T10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 h="48">
                    <a:moveTo>
                      <a:pt x="12" y="8"/>
                    </a:moveTo>
                    <a:lnTo>
                      <a:pt x="12" y="8"/>
                    </a:lnTo>
                    <a:lnTo>
                      <a:pt x="16" y="10"/>
                    </a:lnTo>
                    <a:lnTo>
                      <a:pt x="18" y="14"/>
                    </a:lnTo>
                    <a:lnTo>
                      <a:pt x="20" y="20"/>
                    </a:lnTo>
                    <a:lnTo>
                      <a:pt x="24" y="22"/>
                    </a:lnTo>
                    <a:lnTo>
                      <a:pt x="24" y="22"/>
                    </a:lnTo>
                    <a:lnTo>
                      <a:pt x="24" y="26"/>
                    </a:lnTo>
                    <a:lnTo>
                      <a:pt x="24" y="32"/>
                    </a:lnTo>
                    <a:lnTo>
                      <a:pt x="24" y="32"/>
                    </a:lnTo>
                    <a:lnTo>
                      <a:pt x="20" y="36"/>
                    </a:lnTo>
                    <a:lnTo>
                      <a:pt x="18" y="32"/>
                    </a:lnTo>
                    <a:lnTo>
                      <a:pt x="18" y="32"/>
                    </a:lnTo>
                    <a:lnTo>
                      <a:pt x="18" y="28"/>
                    </a:lnTo>
                    <a:lnTo>
                      <a:pt x="16" y="26"/>
                    </a:lnTo>
                    <a:lnTo>
                      <a:pt x="14" y="28"/>
                    </a:lnTo>
                    <a:lnTo>
                      <a:pt x="14" y="28"/>
                    </a:lnTo>
                    <a:lnTo>
                      <a:pt x="12" y="30"/>
                    </a:lnTo>
                    <a:lnTo>
                      <a:pt x="10" y="30"/>
                    </a:lnTo>
                    <a:lnTo>
                      <a:pt x="10" y="38"/>
                    </a:lnTo>
                    <a:lnTo>
                      <a:pt x="10" y="38"/>
                    </a:lnTo>
                    <a:lnTo>
                      <a:pt x="10" y="44"/>
                    </a:lnTo>
                    <a:lnTo>
                      <a:pt x="10" y="46"/>
                    </a:lnTo>
                    <a:lnTo>
                      <a:pt x="8" y="48"/>
                    </a:lnTo>
                    <a:lnTo>
                      <a:pt x="8" y="48"/>
                    </a:lnTo>
                    <a:lnTo>
                      <a:pt x="6" y="48"/>
                    </a:lnTo>
                    <a:lnTo>
                      <a:pt x="4" y="46"/>
                    </a:lnTo>
                    <a:lnTo>
                      <a:pt x="4" y="46"/>
                    </a:lnTo>
                    <a:lnTo>
                      <a:pt x="4" y="42"/>
                    </a:lnTo>
                    <a:lnTo>
                      <a:pt x="4" y="40"/>
                    </a:lnTo>
                    <a:lnTo>
                      <a:pt x="6" y="40"/>
                    </a:lnTo>
                    <a:lnTo>
                      <a:pt x="6" y="36"/>
                    </a:lnTo>
                    <a:lnTo>
                      <a:pt x="6" y="36"/>
                    </a:lnTo>
                    <a:lnTo>
                      <a:pt x="6" y="32"/>
                    </a:lnTo>
                    <a:lnTo>
                      <a:pt x="6" y="32"/>
                    </a:lnTo>
                    <a:lnTo>
                      <a:pt x="4" y="26"/>
                    </a:lnTo>
                    <a:lnTo>
                      <a:pt x="2" y="20"/>
                    </a:lnTo>
                    <a:lnTo>
                      <a:pt x="2" y="20"/>
                    </a:lnTo>
                    <a:lnTo>
                      <a:pt x="0" y="12"/>
                    </a:lnTo>
                    <a:lnTo>
                      <a:pt x="2" y="4"/>
                    </a:lnTo>
                    <a:lnTo>
                      <a:pt x="2" y="4"/>
                    </a:lnTo>
                    <a:lnTo>
                      <a:pt x="2" y="4"/>
                    </a:lnTo>
                    <a:lnTo>
                      <a:pt x="4" y="4"/>
                    </a:lnTo>
                    <a:lnTo>
                      <a:pt x="6" y="2"/>
                    </a:lnTo>
                    <a:lnTo>
                      <a:pt x="8" y="0"/>
                    </a:lnTo>
                    <a:lnTo>
                      <a:pt x="8" y="0"/>
                    </a:lnTo>
                    <a:lnTo>
                      <a:pt x="10" y="2"/>
                    </a:lnTo>
                    <a:lnTo>
                      <a:pt x="10" y="2"/>
                    </a:lnTo>
                    <a:lnTo>
                      <a:pt x="10" y="8"/>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8" name="Freeform 2882">
                <a:extLst>
                  <a:ext uri="{FF2B5EF4-FFF2-40B4-BE49-F238E27FC236}">
                    <a16:creationId xmlns:a16="http://schemas.microsoft.com/office/drawing/2014/main" id="{29EE297E-3046-5C73-8B33-3E1B05D079EB}"/>
                  </a:ext>
                </a:extLst>
              </p:cNvPr>
              <p:cNvSpPr>
                <a:spLocks/>
              </p:cNvSpPr>
              <p:nvPr/>
            </p:nvSpPr>
            <p:spPr bwMode="auto">
              <a:xfrm>
                <a:off x="1748" y="2169"/>
                <a:ext cx="22" cy="36"/>
              </a:xfrm>
              <a:custGeom>
                <a:avLst/>
                <a:gdLst>
                  <a:gd name="T0" fmla="*/ 18 w 22"/>
                  <a:gd name="T1" fmla="*/ 34 h 36"/>
                  <a:gd name="T2" fmla="*/ 18 w 22"/>
                  <a:gd name="T3" fmla="*/ 34 h 36"/>
                  <a:gd name="T4" fmla="*/ 14 w 22"/>
                  <a:gd name="T5" fmla="*/ 34 h 36"/>
                  <a:gd name="T6" fmla="*/ 12 w 22"/>
                  <a:gd name="T7" fmla="*/ 34 h 36"/>
                  <a:gd name="T8" fmla="*/ 8 w 22"/>
                  <a:gd name="T9" fmla="*/ 36 h 36"/>
                  <a:gd name="T10" fmla="*/ 4 w 22"/>
                  <a:gd name="T11" fmla="*/ 34 h 36"/>
                  <a:gd name="T12" fmla="*/ 4 w 22"/>
                  <a:gd name="T13" fmla="*/ 34 h 36"/>
                  <a:gd name="T14" fmla="*/ 0 w 22"/>
                  <a:gd name="T15" fmla="*/ 28 h 36"/>
                  <a:gd name="T16" fmla="*/ 0 w 22"/>
                  <a:gd name="T17" fmla="*/ 22 h 36"/>
                  <a:gd name="T18" fmla="*/ 0 w 22"/>
                  <a:gd name="T19" fmla="*/ 16 h 36"/>
                  <a:gd name="T20" fmla="*/ 0 w 22"/>
                  <a:gd name="T21" fmla="*/ 16 h 36"/>
                  <a:gd name="T22" fmla="*/ 2 w 22"/>
                  <a:gd name="T23" fmla="*/ 14 h 36"/>
                  <a:gd name="T24" fmla="*/ 2 w 22"/>
                  <a:gd name="T25" fmla="*/ 14 h 36"/>
                  <a:gd name="T26" fmla="*/ 6 w 22"/>
                  <a:gd name="T27" fmla="*/ 14 h 36"/>
                  <a:gd name="T28" fmla="*/ 8 w 22"/>
                  <a:gd name="T29" fmla="*/ 12 h 36"/>
                  <a:gd name="T30" fmla="*/ 10 w 22"/>
                  <a:gd name="T31" fmla="*/ 10 h 36"/>
                  <a:gd name="T32" fmla="*/ 10 w 22"/>
                  <a:gd name="T33" fmla="*/ 10 h 36"/>
                  <a:gd name="T34" fmla="*/ 12 w 22"/>
                  <a:gd name="T35" fmla="*/ 14 h 36"/>
                  <a:gd name="T36" fmla="*/ 12 w 22"/>
                  <a:gd name="T37" fmla="*/ 14 h 36"/>
                  <a:gd name="T38" fmla="*/ 12 w 22"/>
                  <a:gd name="T39" fmla="*/ 10 h 36"/>
                  <a:gd name="T40" fmla="*/ 10 w 22"/>
                  <a:gd name="T41" fmla="*/ 10 h 36"/>
                  <a:gd name="T42" fmla="*/ 10 w 22"/>
                  <a:gd name="T43" fmla="*/ 10 h 36"/>
                  <a:gd name="T44" fmla="*/ 10 w 22"/>
                  <a:gd name="T45" fmla="*/ 8 h 36"/>
                  <a:gd name="T46" fmla="*/ 10 w 22"/>
                  <a:gd name="T47" fmla="*/ 4 h 36"/>
                  <a:gd name="T48" fmla="*/ 10 w 22"/>
                  <a:gd name="T49" fmla="*/ 4 h 36"/>
                  <a:gd name="T50" fmla="*/ 12 w 22"/>
                  <a:gd name="T51" fmla="*/ 2 h 36"/>
                  <a:gd name="T52" fmla="*/ 14 w 22"/>
                  <a:gd name="T53" fmla="*/ 0 h 36"/>
                  <a:gd name="T54" fmla="*/ 16 w 22"/>
                  <a:gd name="T55" fmla="*/ 0 h 36"/>
                  <a:gd name="T56" fmla="*/ 18 w 22"/>
                  <a:gd name="T57" fmla="*/ 2 h 36"/>
                  <a:gd name="T58" fmla="*/ 18 w 22"/>
                  <a:gd name="T59" fmla="*/ 2 h 36"/>
                  <a:gd name="T60" fmla="*/ 20 w 22"/>
                  <a:gd name="T61" fmla="*/ 10 h 36"/>
                  <a:gd name="T62" fmla="*/ 20 w 22"/>
                  <a:gd name="T63" fmla="*/ 10 h 36"/>
                  <a:gd name="T64" fmla="*/ 20 w 22"/>
                  <a:gd name="T65" fmla="*/ 12 h 36"/>
                  <a:gd name="T66" fmla="*/ 20 w 22"/>
                  <a:gd name="T67" fmla="*/ 12 h 36"/>
                  <a:gd name="T68" fmla="*/ 22 w 22"/>
                  <a:gd name="T69" fmla="*/ 20 h 36"/>
                  <a:gd name="T70" fmla="*/ 22 w 22"/>
                  <a:gd name="T71" fmla="*/ 24 h 36"/>
                  <a:gd name="T72" fmla="*/ 20 w 22"/>
                  <a:gd name="T73" fmla="*/ 30 h 36"/>
                  <a:gd name="T74" fmla="*/ 18 w 22"/>
                  <a:gd name="T75" fmla="*/ 34 h 36"/>
                  <a:gd name="T76" fmla="*/ 18 w 22"/>
                  <a:gd name="T7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36">
                    <a:moveTo>
                      <a:pt x="18" y="34"/>
                    </a:moveTo>
                    <a:lnTo>
                      <a:pt x="18" y="34"/>
                    </a:lnTo>
                    <a:lnTo>
                      <a:pt x="14" y="34"/>
                    </a:lnTo>
                    <a:lnTo>
                      <a:pt x="12" y="34"/>
                    </a:lnTo>
                    <a:lnTo>
                      <a:pt x="8" y="36"/>
                    </a:lnTo>
                    <a:lnTo>
                      <a:pt x="4" y="34"/>
                    </a:lnTo>
                    <a:lnTo>
                      <a:pt x="4" y="34"/>
                    </a:lnTo>
                    <a:lnTo>
                      <a:pt x="0" y="28"/>
                    </a:lnTo>
                    <a:lnTo>
                      <a:pt x="0" y="22"/>
                    </a:lnTo>
                    <a:lnTo>
                      <a:pt x="0" y="16"/>
                    </a:lnTo>
                    <a:lnTo>
                      <a:pt x="0" y="16"/>
                    </a:lnTo>
                    <a:lnTo>
                      <a:pt x="2" y="14"/>
                    </a:lnTo>
                    <a:lnTo>
                      <a:pt x="2" y="14"/>
                    </a:lnTo>
                    <a:lnTo>
                      <a:pt x="6" y="14"/>
                    </a:lnTo>
                    <a:lnTo>
                      <a:pt x="8" y="12"/>
                    </a:lnTo>
                    <a:lnTo>
                      <a:pt x="10" y="10"/>
                    </a:lnTo>
                    <a:lnTo>
                      <a:pt x="10" y="10"/>
                    </a:lnTo>
                    <a:lnTo>
                      <a:pt x="12" y="14"/>
                    </a:lnTo>
                    <a:lnTo>
                      <a:pt x="12" y="14"/>
                    </a:lnTo>
                    <a:lnTo>
                      <a:pt x="12" y="10"/>
                    </a:lnTo>
                    <a:lnTo>
                      <a:pt x="10" y="10"/>
                    </a:lnTo>
                    <a:lnTo>
                      <a:pt x="10" y="10"/>
                    </a:lnTo>
                    <a:lnTo>
                      <a:pt x="10" y="8"/>
                    </a:lnTo>
                    <a:lnTo>
                      <a:pt x="10" y="4"/>
                    </a:lnTo>
                    <a:lnTo>
                      <a:pt x="10" y="4"/>
                    </a:lnTo>
                    <a:lnTo>
                      <a:pt x="12" y="2"/>
                    </a:lnTo>
                    <a:lnTo>
                      <a:pt x="14" y="0"/>
                    </a:lnTo>
                    <a:lnTo>
                      <a:pt x="16" y="0"/>
                    </a:lnTo>
                    <a:lnTo>
                      <a:pt x="18" y="2"/>
                    </a:lnTo>
                    <a:lnTo>
                      <a:pt x="18" y="2"/>
                    </a:lnTo>
                    <a:lnTo>
                      <a:pt x="20" y="10"/>
                    </a:lnTo>
                    <a:lnTo>
                      <a:pt x="20" y="10"/>
                    </a:lnTo>
                    <a:lnTo>
                      <a:pt x="20" y="12"/>
                    </a:lnTo>
                    <a:lnTo>
                      <a:pt x="20" y="12"/>
                    </a:lnTo>
                    <a:lnTo>
                      <a:pt x="22" y="20"/>
                    </a:lnTo>
                    <a:lnTo>
                      <a:pt x="22" y="24"/>
                    </a:lnTo>
                    <a:lnTo>
                      <a:pt x="20" y="30"/>
                    </a:lnTo>
                    <a:lnTo>
                      <a:pt x="18" y="34"/>
                    </a:lnTo>
                    <a:lnTo>
                      <a:pt x="1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9" name="Freeform 2883">
                <a:extLst>
                  <a:ext uri="{FF2B5EF4-FFF2-40B4-BE49-F238E27FC236}">
                    <a16:creationId xmlns:a16="http://schemas.microsoft.com/office/drawing/2014/main" id="{E68CBCDC-BEA9-E364-B8AE-AE0B6FCA70E1}"/>
                  </a:ext>
                </a:extLst>
              </p:cNvPr>
              <p:cNvSpPr>
                <a:spLocks/>
              </p:cNvSpPr>
              <p:nvPr/>
            </p:nvSpPr>
            <p:spPr bwMode="auto">
              <a:xfrm>
                <a:off x="1766" y="2179"/>
                <a:ext cx="18" cy="32"/>
              </a:xfrm>
              <a:custGeom>
                <a:avLst/>
                <a:gdLst>
                  <a:gd name="T0" fmla="*/ 0 w 18"/>
                  <a:gd name="T1" fmla="*/ 24 h 32"/>
                  <a:gd name="T2" fmla="*/ 0 w 18"/>
                  <a:gd name="T3" fmla="*/ 24 h 32"/>
                  <a:gd name="T4" fmla="*/ 2 w 18"/>
                  <a:gd name="T5" fmla="*/ 14 h 32"/>
                  <a:gd name="T6" fmla="*/ 2 w 18"/>
                  <a:gd name="T7" fmla="*/ 10 h 32"/>
                  <a:gd name="T8" fmla="*/ 0 w 18"/>
                  <a:gd name="T9" fmla="*/ 6 h 32"/>
                  <a:gd name="T10" fmla="*/ 0 w 18"/>
                  <a:gd name="T11" fmla="*/ 6 h 32"/>
                  <a:gd name="T12" fmla="*/ 2 w 18"/>
                  <a:gd name="T13" fmla="*/ 2 h 32"/>
                  <a:gd name="T14" fmla="*/ 2 w 18"/>
                  <a:gd name="T15" fmla="*/ 2 h 32"/>
                  <a:gd name="T16" fmla="*/ 6 w 18"/>
                  <a:gd name="T17" fmla="*/ 0 h 32"/>
                  <a:gd name="T18" fmla="*/ 10 w 18"/>
                  <a:gd name="T19" fmla="*/ 0 h 32"/>
                  <a:gd name="T20" fmla="*/ 14 w 18"/>
                  <a:gd name="T21" fmla="*/ 2 h 32"/>
                  <a:gd name="T22" fmla="*/ 16 w 18"/>
                  <a:gd name="T23" fmla="*/ 10 h 32"/>
                  <a:gd name="T24" fmla="*/ 16 w 18"/>
                  <a:gd name="T25" fmla="*/ 10 h 32"/>
                  <a:gd name="T26" fmla="*/ 16 w 18"/>
                  <a:gd name="T27" fmla="*/ 16 h 32"/>
                  <a:gd name="T28" fmla="*/ 18 w 18"/>
                  <a:gd name="T29" fmla="*/ 20 h 32"/>
                  <a:gd name="T30" fmla="*/ 18 w 18"/>
                  <a:gd name="T31" fmla="*/ 20 h 32"/>
                  <a:gd name="T32" fmla="*/ 18 w 18"/>
                  <a:gd name="T33" fmla="*/ 24 h 32"/>
                  <a:gd name="T34" fmla="*/ 18 w 18"/>
                  <a:gd name="T35" fmla="*/ 24 h 32"/>
                  <a:gd name="T36" fmla="*/ 16 w 18"/>
                  <a:gd name="T37" fmla="*/ 28 h 32"/>
                  <a:gd name="T38" fmla="*/ 16 w 18"/>
                  <a:gd name="T39" fmla="*/ 28 h 32"/>
                  <a:gd name="T40" fmla="*/ 14 w 18"/>
                  <a:gd name="T41" fmla="*/ 32 h 32"/>
                  <a:gd name="T42" fmla="*/ 10 w 18"/>
                  <a:gd name="T43" fmla="*/ 32 h 32"/>
                  <a:gd name="T44" fmla="*/ 8 w 18"/>
                  <a:gd name="T45" fmla="*/ 32 h 32"/>
                  <a:gd name="T46" fmla="*/ 4 w 18"/>
                  <a:gd name="T47" fmla="*/ 28 h 32"/>
                  <a:gd name="T48" fmla="*/ 4 w 18"/>
                  <a:gd name="T49" fmla="*/ 28 h 32"/>
                  <a:gd name="T50" fmla="*/ 4 w 18"/>
                  <a:gd name="T51" fmla="*/ 28 h 32"/>
                  <a:gd name="T52" fmla="*/ 2 w 18"/>
                  <a:gd name="T53" fmla="*/ 22 h 32"/>
                  <a:gd name="T54" fmla="*/ 2 w 18"/>
                  <a:gd name="T55" fmla="*/ 22 h 32"/>
                  <a:gd name="T56" fmla="*/ 0 w 18"/>
                  <a:gd name="T57" fmla="*/ 24 h 32"/>
                  <a:gd name="T58" fmla="*/ 0 w 18"/>
                  <a:gd name="T5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32">
                    <a:moveTo>
                      <a:pt x="0" y="24"/>
                    </a:moveTo>
                    <a:lnTo>
                      <a:pt x="0" y="24"/>
                    </a:lnTo>
                    <a:lnTo>
                      <a:pt x="2" y="14"/>
                    </a:lnTo>
                    <a:lnTo>
                      <a:pt x="2" y="10"/>
                    </a:lnTo>
                    <a:lnTo>
                      <a:pt x="0" y="6"/>
                    </a:lnTo>
                    <a:lnTo>
                      <a:pt x="0" y="6"/>
                    </a:lnTo>
                    <a:lnTo>
                      <a:pt x="2" y="2"/>
                    </a:lnTo>
                    <a:lnTo>
                      <a:pt x="2" y="2"/>
                    </a:lnTo>
                    <a:lnTo>
                      <a:pt x="6" y="0"/>
                    </a:lnTo>
                    <a:lnTo>
                      <a:pt x="10" y="0"/>
                    </a:lnTo>
                    <a:lnTo>
                      <a:pt x="14" y="2"/>
                    </a:lnTo>
                    <a:lnTo>
                      <a:pt x="16" y="10"/>
                    </a:lnTo>
                    <a:lnTo>
                      <a:pt x="16" y="10"/>
                    </a:lnTo>
                    <a:lnTo>
                      <a:pt x="16" y="16"/>
                    </a:lnTo>
                    <a:lnTo>
                      <a:pt x="18" y="20"/>
                    </a:lnTo>
                    <a:lnTo>
                      <a:pt x="18" y="20"/>
                    </a:lnTo>
                    <a:lnTo>
                      <a:pt x="18" y="24"/>
                    </a:lnTo>
                    <a:lnTo>
                      <a:pt x="18" y="24"/>
                    </a:lnTo>
                    <a:lnTo>
                      <a:pt x="16" y="28"/>
                    </a:lnTo>
                    <a:lnTo>
                      <a:pt x="16" y="28"/>
                    </a:lnTo>
                    <a:lnTo>
                      <a:pt x="14" y="32"/>
                    </a:lnTo>
                    <a:lnTo>
                      <a:pt x="10" y="32"/>
                    </a:lnTo>
                    <a:lnTo>
                      <a:pt x="8" y="32"/>
                    </a:lnTo>
                    <a:lnTo>
                      <a:pt x="4" y="28"/>
                    </a:lnTo>
                    <a:lnTo>
                      <a:pt x="4" y="28"/>
                    </a:lnTo>
                    <a:lnTo>
                      <a:pt x="4" y="28"/>
                    </a:lnTo>
                    <a:lnTo>
                      <a:pt x="2" y="22"/>
                    </a:lnTo>
                    <a:lnTo>
                      <a:pt x="2" y="22"/>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0" name="Freeform 2884">
                <a:extLst>
                  <a:ext uri="{FF2B5EF4-FFF2-40B4-BE49-F238E27FC236}">
                    <a16:creationId xmlns:a16="http://schemas.microsoft.com/office/drawing/2014/main" id="{1E59533A-32FF-B580-D17F-D05B47601C40}"/>
                  </a:ext>
                </a:extLst>
              </p:cNvPr>
              <p:cNvSpPr>
                <a:spLocks/>
              </p:cNvSpPr>
              <p:nvPr/>
            </p:nvSpPr>
            <p:spPr bwMode="auto">
              <a:xfrm>
                <a:off x="1738" y="2153"/>
                <a:ext cx="16" cy="32"/>
              </a:xfrm>
              <a:custGeom>
                <a:avLst/>
                <a:gdLst>
                  <a:gd name="T0" fmla="*/ 10 w 16"/>
                  <a:gd name="T1" fmla="*/ 32 h 32"/>
                  <a:gd name="T2" fmla="*/ 10 w 16"/>
                  <a:gd name="T3" fmla="*/ 32 h 32"/>
                  <a:gd name="T4" fmla="*/ 8 w 16"/>
                  <a:gd name="T5" fmla="*/ 26 h 32"/>
                  <a:gd name="T6" fmla="*/ 6 w 16"/>
                  <a:gd name="T7" fmla="*/ 24 h 32"/>
                  <a:gd name="T8" fmla="*/ 2 w 16"/>
                  <a:gd name="T9" fmla="*/ 22 h 32"/>
                  <a:gd name="T10" fmla="*/ 0 w 16"/>
                  <a:gd name="T11" fmla="*/ 18 h 32"/>
                  <a:gd name="T12" fmla="*/ 0 w 16"/>
                  <a:gd name="T13" fmla="*/ 18 h 32"/>
                  <a:gd name="T14" fmla="*/ 2 w 16"/>
                  <a:gd name="T15" fmla="*/ 4 h 32"/>
                  <a:gd name="T16" fmla="*/ 2 w 16"/>
                  <a:gd name="T17" fmla="*/ 2 h 32"/>
                  <a:gd name="T18" fmla="*/ 6 w 16"/>
                  <a:gd name="T19" fmla="*/ 0 h 32"/>
                  <a:gd name="T20" fmla="*/ 6 w 16"/>
                  <a:gd name="T21" fmla="*/ 0 h 32"/>
                  <a:gd name="T22" fmla="*/ 10 w 16"/>
                  <a:gd name="T23" fmla="*/ 4 h 32"/>
                  <a:gd name="T24" fmla="*/ 12 w 16"/>
                  <a:gd name="T25" fmla="*/ 8 h 32"/>
                  <a:gd name="T26" fmla="*/ 16 w 16"/>
                  <a:gd name="T27" fmla="*/ 22 h 32"/>
                  <a:gd name="T28" fmla="*/ 16 w 16"/>
                  <a:gd name="T29" fmla="*/ 22 h 32"/>
                  <a:gd name="T30" fmla="*/ 16 w 16"/>
                  <a:gd name="T31" fmla="*/ 26 h 32"/>
                  <a:gd name="T32" fmla="*/ 14 w 16"/>
                  <a:gd name="T33" fmla="*/ 28 h 32"/>
                  <a:gd name="T34" fmla="*/ 12 w 16"/>
                  <a:gd name="T35" fmla="*/ 30 h 32"/>
                  <a:gd name="T36" fmla="*/ 10 w 16"/>
                  <a:gd name="T37" fmla="*/ 32 h 32"/>
                  <a:gd name="T38" fmla="*/ 10 w 16"/>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2">
                    <a:moveTo>
                      <a:pt x="10" y="32"/>
                    </a:moveTo>
                    <a:lnTo>
                      <a:pt x="10" y="32"/>
                    </a:lnTo>
                    <a:lnTo>
                      <a:pt x="8" y="26"/>
                    </a:lnTo>
                    <a:lnTo>
                      <a:pt x="6" y="24"/>
                    </a:lnTo>
                    <a:lnTo>
                      <a:pt x="2" y="22"/>
                    </a:lnTo>
                    <a:lnTo>
                      <a:pt x="0" y="18"/>
                    </a:lnTo>
                    <a:lnTo>
                      <a:pt x="0" y="18"/>
                    </a:lnTo>
                    <a:lnTo>
                      <a:pt x="2" y="4"/>
                    </a:lnTo>
                    <a:lnTo>
                      <a:pt x="2" y="2"/>
                    </a:lnTo>
                    <a:lnTo>
                      <a:pt x="6" y="0"/>
                    </a:lnTo>
                    <a:lnTo>
                      <a:pt x="6" y="0"/>
                    </a:lnTo>
                    <a:lnTo>
                      <a:pt x="10" y="4"/>
                    </a:lnTo>
                    <a:lnTo>
                      <a:pt x="12" y="8"/>
                    </a:lnTo>
                    <a:lnTo>
                      <a:pt x="16" y="22"/>
                    </a:lnTo>
                    <a:lnTo>
                      <a:pt x="16" y="22"/>
                    </a:lnTo>
                    <a:lnTo>
                      <a:pt x="16" y="26"/>
                    </a:lnTo>
                    <a:lnTo>
                      <a:pt x="14" y="28"/>
                    </a:lnTo>
                    <a:lnTo>
                      <a:pt x="12" y="30"/>
                    </a:lnTo>
                    <a:lnTo>
                      <a:pt x="10" y="32"/>
                    </a:ln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1" name="Freeform 2885">
                <a:extLst>
                  <a:ext uri="{FF2B5EF4-FFF2-40B4-BE49-F238E27FC236}">
                    <a16:creationId xmlns:a16="http://schemas.microsoft.com/office/drawing/2014/main" id="{6926A169-238F-9E72-A504-674BF1998B83}"/>
                  </a:ext>
                </a:extLst>
              </p:cNvPr>
              <p:cNvSpPr>
                <a:spLocks/>
              </p:cNvSpPr>
              <p:nvPr/>
            </p:nvSpPr>
            <p:spPr bwMode="auto">
              <a:xfrm>
                <a:off x="1696" y="2103"/>
                <a:ext cx="12" cy="26"/>
              </a:xfrm>
              <a:custGeom>
                <a:avLst/>
                <a:gdLst>
                  <a:gd name="T0" fmla="*/ 4 w 12"/>
                  <a:gd name="T1" fmla="*/ 26 h 26"/>
                  <a:gd name="T2" fmla="*/ 4 w 12"/>
                  <a:gd name="T3" fmla="*/ 26 h 26"/>
                  <a:gd name="T4" fmla="*/ 4 w 12"/>
                  <a:gd name="T5" fmla="*/ 26 h 26"/>
                  <a:gd name="T6" fmla="*/ 2 w 12"/>
                  <a:gd name="T7" fmla="*/ 24 h 26"/>
                  <a:gd name="T8" fmla="*/ 2 w 12"/>
                  <a:gd name="T9" fmla="*/ 24 h 26"/>
                  <a:gd name="T10" fmla="*/ 4 w 12"/>
                  <a:gd name="T11" fmla="*/ 22 h 26"/>
                  <a:gd name="T12" fmla="*/ 6 w 12"/>
                  <a:gd name="T13" fmla="*/ 20 h 26"/>
                  <a:gd name="T14" fmla="*/ 6 w 12"/>
                  <a:gd name="T15" fmla="*/ 16 h 26"/>
                  <a:gd name="T16" fmla="*/ 4 w 12"/>
                  <a:gd name="T17" fmla="*/ 10 h 26"/>
                  <a:gd name="T18" fmla="*/ 4 w 12"/>
                  <a:gd name="T19" fmla="*/ 10 h 26"/>
                  <a:gd name="T20" fmla="*/ 0 w 12"/>
                  <a:gd name="T21" fmla="*/ 2 h 26"/>
                  <a:gd name="T22" fmla="*/ 0 w 12"/>
                  <a:gd name="T23" fmla="*/ 2 h 26"/>
                  <a:gd name="T24" fmla="*/ 2 w 12"/>
                  <a:gd name="T25" fmla="*/ 0 h 26"/>
                  <a:gd name="T26" fmla="*/ 4 w 12"/>
                  <a:gd name="T27" fmla="*/ 0 h 26"/>
                  <a:gd name="T28" fmla="*/ 4 w 12"/>
                  <a:gd name="T29" fmla="*/ 4 h 26"/>
                  <a:gd name="T30" fmla="*/ 4 w 12"/>
                  <a:gd name="T31" fmla="*/ 4 h 26"/>
                  <a:gd name="T32" fmla="*/ 10 w 12"/>
                  <a:gd name="T33" fmla="*/ 8 h 26"/>
                  <a:gd name="T34" fmla="*/ 10 w 12"/>
                  <a:gd name="T35" fmla="*/ 8 h 26"/>
                  <a:gd name="T36" fmla="*/ 10 w 12"/>
                  <a:gd name="T37" fmla="*/ 12 h 26"/>
                  <a:gd name="T38" fmla="*/ 10 w 12"/>
                  <a:gd name="T39" fmla="*/ 12 h 26"/>
                  <a:gd name="T40" fmla="*/ 10 w 12"/>
                  <a:gd name="T41" fmla="*/ 16 h 26"/>
                  <a:gd name="T42" fmla="*/ 10 w 12"/>
                  <a:gd name="T43" fmla="*/ 16 h 26"/>
                  <a:gd name="T44" fmla="*/ 12 w 12"/>
                  <a:gd name="T45" fmla="*/ 22 h 26"/>
                  <a:gd name="T46" fmla="*/ 12 w 12"/>
                  <a:gd name="T47" fmla="*/ 22 h 26"/>
                  <a:gd name="T48" fmla="*/ 10 w 12"/>
                  <a:gd name="T49" fmla="*/ 26 h 26"/>
                  <a:gd name="T50" fmla="*/ 8 w 12"/>
                  <a:gd name="T51" fmla="*/ 26 h 26"/>
                  <a:gd name="T52" fmla="*/ 8 w 12"/>
                  <a:gd name="T53" fmla="*/ 26 h 26"/>
                  <a:gd name="T54" fmla="*/ 4 w 12"/>
                  <a:gd name="T55" fmla="*/ 26 h 26"/>
                  <a:gd name="T56" fmla="*/ 4 w 12"/>
                  <a:gd name="T5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26">
                    <a:moveTo>
                      <a:pt x="4" y="26"/>
                    </a:moveTo>
                    <a:lnTo>
                      <a:pt x="4" y="26"/>
                    </a:lnTo>
                    <a:lnTo>
                      <a:pt x="4" y="26"/>
                    </a:lnTo>
                    <a:lnTo>
                      <a:pt x="2" y="24"/>
                    </a:lnTo>
                    <a:lnTo>
                      <a:pt x="2" y="24"/>
                    </a:lnTo>
                    <a:lnTo>
                      <a:pt x="4" y="22"/>
                    </a:lnTo>
                    <a:lnTo>
                      <a:pt x="6" y="20"/>
                    </a:lnTo>
                    <a:lnTo>
                      <a:pt x="6" y="16"/>
                    </a:lnTo>
                    <a:lnTo>
                      <a:pt x="4" y="10"/>
                    </a:lnTo>
                    <a:lnTo>
                      <a:pt x="4" y="10"/>
                    </a:lnTo>
                    <a:lnTo>
                      <a:pt x="0" y="2"/>
                    </a:lnTo>
                    <a:lnTo>
                      <a:pt x="0" y="2"/>
                    </a:lnTo>
                    <a:lnTo>
                      <a:pt x="2" y="0"/>
                    </a:lnTo>
                    <a:lnTo>
                      <a:pt x="4" y="0"/>
                    </a:lnTo>
                    <a:lnTo>
                      <a:pt x="4" y="4"/>
                    </a:lnTo>
                    <a:lnTo>
                      <a:pt x="4" y="4"/>
                    </a:lnTo>
                    <a:lnTo>
                      <a:pt x="10" y="8"/>
                    </a:lnTo>
                    <a:lnTo>
                      <a:pt x="10" y="8"/>
                    </a:lnTo>
                    <a:lnTo>
                      <a:pt x="10" y="12"/>
                    </a:lnTo>
                    <a:lnTo>
                      <a:pt x="10" y="12"/>
                    </a:lnTo>
                    <a:lnTo>
                      <a:pt x="10" y="16"/>
                    </a:lnTo>
                    <a:lnTo>
                      <a:pt x="10" y="16"/>
                    </a:lnTo>
                    <a:lnTo>
                      <a:pt x="12" y="22"/>
                    </a:lnTo>
                    <a:lnTo>
                      <a:pt x="12" y="22"/>
                    </a:lnTo>
                    <a:lnTo>
                      <a:pt x="10" y="26"/>
                    </a:lnTo>
                    <a:lnTo>
                      <a:pt x="8" y="26"/>
                    </a:lnTo>
                    <a:lnTo>
                      <a:pt x="8" y="26"/>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2" name="Freeform 2886">
                <a:extLst>
                  <a:ext uri="{FF2B5EF4-FFF2-40B4-BE49-F238E27FC236}">
                    <a16:creationId xmlns:a16="http://schemas.microsoft.com/office/drawing/2014/main" id="{CD32F26F-3169-B668-8A12-EAAB9644C8F6}"/>
                  </a:ext>
                </a:extLst>
              </p:cNvPr>
              <p:cNvSpPr>
                <a:spLocks/>
              </p:cNvSpPr>
              <p:nvPr/>
            </p:nvSpPr>
            <p:spPr bwMode="auto">
              <a:xfrm>
                <a:off x="1704" y="2125"/>
                <a:ext cx="12" cy="20"/>
              </a:xfrm>
              <a:custGeom>
                <a:avLst/>
                <a:gdLst>
                  <a:gd name="T0" fmla="*/ 0 w 12"/>
                  <a:gd name="T1" fmla="*/ 4 h 20"/>
                  <a:gd name="T2" fmla="*/ 0 w 12"/>
                  <a:gd name="T3" fmla="*/ 4 h 20"/>
                  <a:gd name="T4" fmla="*/ 0 w 12"/>
                  <a:gd name="T5" fmla="*/ 2 h 20"/>
                  <a:gd name="T6" fmla="*/ 2 w 12"/>
                  <a:gd name="T7" fmla="*/ 2 h 20"/>
                  <a:gd name="T8" fmla="*/ 2 w 12"/>
                  <a:gd name="T9" fmla="*/ 2 h 20"/>
                  <a:gd name="T10" fmla="*/ 4 w 12"/>
                  <a:gd name="T11" fmla="*/ 0 h 20"/>
                  <a:gd name="T12" fmla="*/ 6 w 12"/>
                  <a:gd name="T13" fmla="*/ 0 h 20"/>
                  <a:gd name="T14" fmla="*/ 10 w 12"/>
                  <a:gd name="T15" fmla="*/ 8 h 20"/>
                  <a:gd name="T16" fmla="*/ 10 w 12"/>
                  <a:gd name="T17" fmla="*/ 8 h 20"/>
                  <a:gd name="T18" fmla="*/ 12 w 12"/>
                  <a:gd name="T19" fmla="*/ 14 h 20"/>
                  <a:gd name="T20" fmla="*/ 10 w 12"/>
                  <a:gd name="T21" fmla="*/ 20 h 20"/>
                  <a:gd name="T22" fmla="*/ 10 w 12"/>
                  <a:gd name="T23" fmla="*/ 20 h 20"/>
                  <a:gd name="T24" fmla="*/ 8 w 12"/>
                  <a:gd name="T25" fmla="*/ 18 h 20"/>
                  <a:gd name="T26" fmla="*/ 6 w 12"/>
                  <a:gd name="T27" fmla="*/ 18 h 20"/>
                  <a:gd name="T28" fmla="*/ 6 w 12"/>
                  <a:gd name="T29" fmla="*/ 16 h 20"/>
                  <a:gd name="T30" fmla="*/ 4 w 12"/>
                  <a:gd name="T31" fmla="*/ 12 h 20"/>
                  <a:gd name="T32" fmla="*/ 4 w 12"/>
                  <a:gd name="T33" fmla="*/ 12 h 20"/>
                  <a:gd name="T34" fmla="*/ 0 w 12"/>
                  <a:gd name="T35" fmla="*/ 4 h 20"/>
                  <a:gd name="T36" fmla="*/ 0 w 12"/>
                  <a:gd name="T3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0" y="4"/>
                    </a:moveTo>
                    <a:lnTo>
                      <a:pt x="0" y="4"/>
                    </a:lnTo>
                    <a:lnTo>
                      <a:pt x="0" y="2"/>
                    </a:lnTo>
                    <a:lnTo>
                      <a:pt x="2" y="2"/>
                    </a:lnTo>
                    <a:lnTo>
                      <a:pt x="2" y="2"/>
                    </a:lnTo>
                    <a:lnTo>
                      <a:pt x="4" y="0"/>
                    </a:lnTo>
                    <a:lnTo>
                      <a:pt x="6" y="0"/>
                    </a:lnTo>
                    <a:lnTo>
                      <a:pt x="10" y="8"/>
                    </a:lnTo>
                    <a:lnTo>
                      <a:pt x="10" y="8"/>
                    </a:lnTo>
                    <a:lnTo>
                      <a:pt x="12" y="14"/>
                    </a:lnTo>
                    <a:lnTo>
                      <a:pt x="10" y="20"/>
                    </a:lnTo>
                    <a:lnTo>
                      <a:pt x="10" y="20"/>
                    </a:lnTo>
                    <a:lnTo>
                      <a:pt x="8" y="18"/>
                    </a:lnTo>
                    <a:lnTo>
                      <a:pt x="6" y="18"/>
                    </a:lnTo>
                    <a:lnTo>
                      <a:pt x="6" y="16"/>
                    </a:lnTo>
                    <a:lnTo>
                      <a:pt x="4" y="12"/>
                    </a:lnTo>
                    <a:lnTo>
                      <a:pt x="4"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3" name="Freeform 2887">
                <a:extLst>
                  <a:ext uri="{FF2B5EF4-FFF2-40B4-BE49-F238E27FC236}">
                    <a16:creationId xmlns:a16="http://schemas.microsoft.com/office/drawing/2014/main" id="{DEB438E8-50F9-AA84-E2A9-869227ADC559}"/>
                  </a:ext>
                </a:extLst>
              </p:cNvPr>
              <p:cNvSpPr>
                <a:spLocks/>
              </p:cNvSpPr>
              <p:nvPr/>
            </p:nvSpPr>
            <p:spPr bwMode="auto">
              <a:xfrm>
                <a:off x="1736" y="2149"/>
                <a:ext cx="8" cy="22"/>
              </a:xfrm>
              <a:custGeom>
                <a:avLst/>
                <a:gdLst>
                  <a:gd name="T0" fmla="*/ 8 w 8"/>
                  <a:gd name="T1" fmla="*/ 6 h 22"/>
                  <a:gd name="T2" fmla="*/ 8 w 8"/>
                  <a:gd name="T3" fmla="*/ 6 h 22"/>
                  <a:gd name="T4" fmla="*/ 6 w 8"/>
                  <a:gd name="T5" fmla="*/ 8 h 22"/>
                  <a:gd name="T6" fmla="*/ 4 w 8"/>
                  <a:gd name="T7" fmla="*/ 10 h 22"/>
                  <a:gd name="T8" fmla="*/ 2 w 8"/>
                  <a:gd name="T9" fmla="*/ 22 h 22"/>
                  <a:gd name="T10" fmla="*/ 2 w 8"/>
                  <a:gd name="T11" fmla="*/ 22 h 22"/>
                  <a:gd name="T12" fmla="*/ 0 w 8"/>
                  <a:gd name="T13" fmla="*/ 16 h 22"/>
                  <a:gd name="T14" fmla="*/ 0 w 8"/>
                  <a:gd name="T15" fmla="*/ 10 h 22"/>
                  <a:gd name="T16" fmla="*/ 0 w 8"/>
                  <a:gd name="T17" fmla="*/ 0 h 22"/>
                  <a:gd name="T18" fmla="*/ 0 w 8"/>
                  <a:gd name="T19" fmla="*/ 0 h 22"/>
                  <a:gd name="T20" fmla="*/ 8 w 8"/>
                  <a:gd name="T21" fmla="*/ 2 h 22"/>
                  <a:gd name="T22" fmla="*/ 8 w 8"/>
                  <a:gd name="T23" fmla="*/ 2 h 22"/>
                  <a:gd name="T24" fmla="*/ 8 w 8"/>
                  <a:gd name="T25" fmla="*/ 6 h 22"/>
                  <a:gd name="T26" fmla="*/ 8 w 8"/>
                  <a:gd name="T27" fmla="*/ 6 h 22"/>
                  <a:gd name="T28" fmla="*/ 8 w 8"/>
                  <a:gd name="T29" fmla="*/ 6 h 22"/>
                  <a:gd name="T30" fmla="*/ 8 w 8"/>
                  <a:gd name="T3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2">
                    <a:moveTo>
                      <a:pt x="8" y="6"/>
                    </a:moveTo>
                    <a:lnTo>
                      <a:pt x="8" y="6"/>
                    </a:lnTo>
                    <a:lnTo>
                      <a:pt x="6" y="8"/>
                    </a:lnTo>
                    <a:lnTo>
                      <a:pt x="4" y="10"/>
                    </a:lnTo>
                    <a:lnTo>
                      <a:pt x="2" y="22"/>
                    </a:lnTo>
                    <a:lnTo>
                      <a:pt x="2" y="22"/>
                    </a:lnTo>
                    <a:lnTo>
                      <a:pt x="0" y="16"/>
                    </a:lnTo>
                    <a:lnTo>
                      <a:pt x="0" y="10"/>
                    </a:lnTo>
                    <a:lnTo>
                      <a:pt x="0" y="0"/>
                    </a:lnTo>
                    <a:lnTo>
                      <a:pt x="0" y="0"/>
                    </a:lnTo>
                    <a:lnTo>
                      <a:pt x="8" y="2"/>
                    </a:lnTo>
                    <a:lnTo>
                      <a:pt x="8" y="2"/>
                    </a:lnTo>
                    <a:lnTo>
                      <a:pt x="8" y="6"/>
                    </a:lnTo>
                    <a:lnTo>
                      <a:pt x="8" y="6"/>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4" name="Freeform 2888">
                <a:extLst>
                  <a:ext uri="{FF2B5EF4-FFF2-40B4-BE49-F238E27FC236}">
                    <a16:creationId xmlns:a16="http://schemas.microsoft.com/office/drawing/2014/main" id="{DE44D705-E31D-9C43-6833-573926A8F007}"/>
                  </a:ext>
                </a:extLst>
              </p:cNvPr>
              <p:cNvSpPr>
                <a:spLocks/>
              </p:cNvSpPr>
              <p:nvPr/>
            </p:nvSpPr>
            <p:spPr bwMode="auto">
              <a:xfrm>
                <a:off x="1712" y="2199"/>
                <a:ext cx="10" cy="18"/>
              </a:xfrm>
              <a:custGeom>
                <a:avLst/>
                <a:gdLst>
                  <a:gd name="T0" fmla="*/ 10 w 10"/>
                  <a:gd name="T1" fmla="*/ 18 h 18"/>
                  <a:gd name="T2" fmla="*/ 10 w 10"/>
                  <a:gd name="T3" fmla="*/ 18 h 18"/>
                  <a:gd name="T4" fmla="*/ 8 w 10"/>
                  <a:gd name="T5" fmla="*/ 18 h 18"/>
                  <a:gd name="T6" fmla="*/ 8 w 10"/>
                  <a:gd name="T7" fmla="*/ 18 h 18"/>
                  <a:gd name="T8" fmla="*/ 6 w 10"/>
                  <a:gd name="T9" fmla="*/ 16 h 18"/>
                  <a:gd name="T10" fmla="*/ 4 w 10"/>
                  <a:gd name="T11" fmla="*/ 18 h 18"/>
                  <a:gd name="T12" fmla="*/ 4 w 10"/>
                  <a:gd name="T13" fmla="*/ 18 h 18"/>
                  <a:gd name="T14" fmla="*/ 2 w 10"/>
                  <a:gd name="T15" fmla="*/ 18 h 18"/>
                  <a:gd name="T16" fmla="*/ 2 w 10"/>
                  <a:gd name="T17" fmla="*/ 18 h 18"/>
                  <a:gd name="T18" fmla="*/ 0 w 10"/>
                  <a:gd name="T19" fmla="*/ 12 h 18"/>
                  <a:gd name="T20" fmla="*/ 2 w 10"/>
                  <a:gd name="T21" fmla="*/ 4 h 18"/>
                  <a:gd name="T22" fmla="*/ 2 w 10"/>
                  <a:gd name="T23" fmla="*/ 4 h 18"/>
                  <a:gd name="T24" fmla="*/ 4 w 10"/>
                  <a:gd name="T25" fmla="*/ 0 h 18"/>
                  <a:gd name="T26" fmla="*/ 4 w 10"/>
                  <a:gd name="T27" fmla="*/ 0 h 18"/>
                  <a:gd name="T28" fmla="*/ 8 w 10"/>
                  <a:gd name="T29" fmla="*/ 8 h 18"/>
                  <a:gd name="T30" fmla="*/ 8 w 10"/>
                  <a:gd name="T31" fmla="*/ 12 h 18"/>
                  <a:gd name="T32" fmla="*/ 10 w 10"/>
                  <a:gd name="T33" fmla="*/ 18 h 18"/>
                  <a:gd name="T34" fmla="*/ 10 w 10"/>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8">
                    <a:moveTo>
                      <a:pt x="10" y="18"/>
                    </a:moveTo>
                    <a:lnTo>
                      <a:pt x="10" y="18"/>
                    </a:lnTo>
                    <a:lnTo>
                      <a:pt x="8" y="18"/>
                    </a:lnTo>
                    <a:lnTo>
                      <a:pt x="8" y="18"/>
                    </a:lnTo>
                    <a:lnTo>
                      <a:pt x="6" y="16"/>
                    </a:lnTo>
                    <a:lnTo>
                      <a:pt x="4" y="18"/>
                    </a:lnTo>
                    <a:lnTo>
                      <a:pt x="4" y="18"/>
                    </a:lnTo>
                    <a:lnTo>
                      <a:pt x="2" y="18"/>
                    </a:lnTo>
                    <a:lnTo>
                      <a:pt x="2" y="18"/>
                    </a:lnTo>
                    <a:lnTo>
                      <a:pt x="0" y="12"/>
                    </a:lnTo>
                    <a:lnTo>
                      <a:pt x="2" y="4"/>
                    </a:lnTo>
                    <a:lnTo>
                      <a:pt x="2" y="4"/>
                    </a:lnTo>
                    <a:lnTo>
                      <a:pt x="4" y="0"/>
                    </a:lnTo>
                    <a:lnTo>
                      <a:pt x="4" y="0"/>
                    </a:lnTo>
                    <a:lnTo>
                      <a:pt x="8" y="8"/>
                    </a:lnTo>
                    <a:lnTo>
                      <a:pt x="8" y="12"/>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5" name="Freeform 2889">
                <a:extLst>
                  <a:ext uri="{FF2B5EF4-FFF2-40B4-BE49-F238E27FC236}">
                    <a16:creationId xmlns:a16="http://schemas.microsoft.com/office/drawing/2014/main" id="{1DBBF623-BB2C-2106-CB66-82B8638C6235}"/>
                  </a:ext>
                </a:extLst>
              </p:cNvPr>
              <p:cNvSpPr>
                <a:spLocks/>
              </p:cNvSpPr>
              <p:nvPr/>
            </p:nvSpPr>
            <p:spPr bwMode="auto">
              <a:xfrm>
                <a:off x="1706" y="2119"/>
                <a:ext cx="10" cy="14"/>
              </a:xfrm>
              <a:custGeom>
                <a:avLst/>
                <a:gdLst>
                  <a:gd name="T0" fmla="*/ 8 w 10"/>
                  <a:gd name="T1" fmla="*/ 14 h 14"/>
                  <a:gd name="T2" fmla="*/ 8 w 10"/>
                  <a:gd name="T3" fmla="*/ 14 h 14"/>
                  <a:gd name="T4" fmla="*/ 4 w 10"/>
                  <a:gd name="T5" fmla="*/ 8 h 14"/>
                  <a:gd name="T6" fmla="*/ 2 w 10"/>
                  <a:gd name="T7" fmla="*/ 8 h 14"/>
                  <a:gd name="T8" fmla="*/ 0 w 10"/>
                  <a:gd name="T9" fmla="*/ 8 h 14"/>
                  <a:gd name="T10" fmla="*/ 0 w 10"/>
                  <a:gd name="T11" fmla="*/ 8 h 14"/>
                  <a:gd name="T12" fmla="*/ 0 w 10"/>
                  <a:gd name="T13" fmla="*/ 0 h 14"/>
                  <a:gd name="T14" fmla="*/ 0 w 10"/>
                  <a:gd name="T15" fmla="*/ 0 h 14"/>
                  <a:gd name="T16" fmla="*/ 4 w 10"/>
                  <a:gd name="T17" fmla="*/ 2 h 14"/>
                  <a:gd name="T18" fmla="*/ 6 w 10"/>
                  <a:gd name="T19" fmla="*/ 4 h 14"/>
                  <a:gd name="T20" fmla="*/ 6 w 10"/>
                  <a:gd name="T21" fmla="*/ 4 h 14"/>
                  <a:gd name="T22" fmla="*/ 10 w 10"/>
                  <a:gd name="T23" fmla="*/ 10 h 14"/>
                  <a:gd name="T24" fmla="*/ 10 w 10"/>
                  <a:gd name="T25" fmla="*/ 10 h 14"/>
                  <a:gd name="T26" fmla="*/ 8 w 10"/>
                  <a:gd name="T27" fmla="*/ 14 h 14"/>
                  <a:gd name="T28" fmla="*/ 8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8" y="14"/>
                    </a:moveTo>
                    <a:lnTo>
                      <a:pt x="8" y="14"/>
                    </a:lnTo>
                    <a:lnTo>
                      <a:pt x="4" y="8"/>
                    </a:lnTo>
                    <a:lnTo>
                      <a:pt x="2" y="8"/>
                    </a:lnTo>
                    <a:lnTo>
                      <a:pt x="0" y="8"/>
                    </a:lnTo>
                    <a:lnTo>
                      <a:pt x="0" y="8"/>
                    </a:lnTo>
                    <a:lnTo>
                      <a:pt x="0" y="0"/>
                    </a:lnTo>
                    <a:lnTo>
                      <a:pt x="0" y="0"/>
                    </a:lnTo>
                    <a:lnTo>
                      <a:pt x="4" y="2"/>
                    </a:lnTo>
                    <a:lnTo>
                      <a:pt x="6" y="4"/>
                    </a:lnTo>
                    <a:lnTo>
                      <a:pt x="6" y="4"/>
                    </a:lnTo>
                    <a:lnTo>
                      <a:pt x="10" y="10"/>
                    </a:lnTo>
                    <a:lnTo>
                      <a:pt x="10" y="10"/>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6" name="Freeform 2890">
                <a:extLst>
                  <a:ext uri="{FF2B5EF4-FFF2-40B4-BE49-F238E27FC236}">
                    <a16:creationId xmlns:a16="http://schemas.microsoft.com/office/drawing/2014/main" id="{4945A726-B637-C5C7-A752-5A09EA6D5A8E}"/>
                  </a:ext>
                </a:extLst>
              </p:cNvPr>
              <p:cNvSpPr>
                <a:spLocks/>
              </p:cNvSpPr>
              <p:nvPr/>
            </p:nvSpPr>
            <p:spPr bwMode="auto">
              <a:xfrm>
                <a:off x="1706" y="2137"/>
                <a:ext cx="8" cy="8"/>
              </a:xfrm>
              <a:custGeom>
                <a:avLst/>
                <a:gdLst>
                  <a:gd name="T0" fmla="*/ 2 w 8"/>
                  <a:gd name="T1" fmla="*/ 0 h 8"/>
                  <a:gd name="T2" fmla="*/ 2 w 8"/>
                  <a:gd name="T3" fmla="*/ 0 h 8"/>
                  <a:gd name="T4" fmla="*/ 8 w 8"/>
                  <a:gd name="T5" fmla="*/ 8 h 8"/>
                  <a:gd name="T6" fmla="*/ 8 w 8"/>
                  <a:gd name="T7" fmla="*/ 8 h 8"/>
                  <a:gd name="T8" fmla="*/ 2 w 8"/>
                  <a:gd name="T9" fmla="*/ 8 h 8"/>
                  <a:gd name="T10" fmla="*/ 2 w 8"/>
                  <a:gd name="T11" fmla="*/ 8 h 8"/>
                  <a:gd name="T12" fmla="*/ 0 w 8"/>
                  <a:gd name="T13" fmla="*/ 6 h 8"/>
                  <a:gd name="T14" fmla="*/ 0 w 8"/>
                  <a:gd name="T15" fmla="*/ 4 h 8"/>
                  <a:gd name="T16" fmla="*/ 2 w 8"/>
                  <a:gd name="T17" fmla="*/ 0 h 8"/>
                  <a:gd name="T18" fmla="*/ 2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0"/>
                    </a:moveTo>
                    <a:lnTo>
                      <a:pt x="2" y="0"/>
                    </a:lnTo>
                    <a:lnTo>
                      <a:pt x="8" y="8"/>
                    </a:lnTo>
                    <a:lnTo>
                      <a:pt x="8" y="8"/>
                    </a:lnTo>
                    <a:lnTo>
                      <a:pt x="2" y="8"/>
                    </a:lnTo>
                    <a:lnTo>
                      <a:pt x="2" y="8"/>
                    </a:lnTo>
                    <a:lnTo>
                      <a:pt x="0" y="6"/>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7" name="Freeform 2891">
                <a:extLst>
                  <a:ext uri="{FF2B5EF4-FFF2-40B4-BE49-F238E27FC236}">
                    <a16:creationId xmlns:a16="http://schemas.microsoft.com/office/drawing/2014/main" id="{8DC216BC-A755-2A4E-417A-F317A863DA3A}"/>
                  </a:ext>
                </a:extLst>
              </p:cNvPr>
              <p:cNvSpPr>
                <a:spLocks/>
              </p:cNvSpPr>
              <p:nvPr/>
            </p:nvSpPr>
            <p:spPr bwMode="auto">
              <a:xfrm>
                <a:off x="1686" y="2203"/>
                <a:ext cx="28" cy="22"/>
              </a:xfrm>
              <a:custGeom>
                <a:avLst/>
                <a:gdLst>
                  <a:gd name="T0" fmla="*/ 28 w 28"/>
                  <a:gd name="T1" fmla="*/ 0 h 22"/>
                  <a:gd name="T2" fmla="*/ 28 w 28"/>
                  <a:gd name="T3" fmla="*/ 0 h 22"/>
                  <a:gd name="T4" fmla="*/ 28 w 28"/>
                  <a:gd name="T5" fmla="*/ 8 h 22"/>
                  <a:gd name="T6" fmla="*/ 28 w 28"/>
                  <a:gd name="T7" fmla="*/ 14 h 22"/>
                  <a:gd name="T8" fmla="*/ 28 w 28"/>
                  <a:gd name="T9" fmla="*/ 14 h 22"/>
                  <a:gd name="T10" fmla="*/ 28 w 28"/>
                  <a:gd name="T11" fmla="*/ 16 h 22"/>
                  <a:gd name="T12" fmla="*/ 28 w 28"/>
                  <a:gd name="T13" fmla="*/ 16 h 22"/>
                  <a:gd name="T14" fmla="*/ 20 w 28"/>
                  <a:gd name="T15" fmla="*/ 18 h 22"/>
                  <a:gd name="T16" fmla="*/ 14 w 28"/>
                  <a:gd name="T17" fmla="*/ 18 h 22"/>
                  <a:gd name="T18" fmla="*/ 8 w 28"/>
                  <a:gd name="T19" fmla="*/ 18 h 22"/>
                  <a:gd name="T20" fmla="*/ 2 w 28"/>
                  <a:gd name="T21" fmla="*/ 22 h 22"/>
                  <a:gd name="T22" fmla="*/ 2 w 28"/>
                  <a:gd name="T23" fmla="*/ 22 h 22"/>
                  <a:gd name="T24" fmla="*/ 0 w 28"/>
                  <a:gd name="T25" fmla="*/ 20 h 22"/>
                  <a:gd name="T26" fmla="*/ 0 w 28"/>
                  <a:gd name="T27" fmla="*/ 20 h 22"/>
                  <a:gd name="T28" fmla="*/ 0 w 28"/>
                  <a:gd name="T29" fmla="*/ 16 h 22"/>
                  <a:gd name="T30" fmla="*/ 0 w 28"/>
                  <a:gd name="T31" fmla="*/ 16 h 22"/>
                  <a:gd name="T32" fmla="*/ 0 w 28"/>
                  <a:gd name="T33" fmla="*/ 16 h 22"/>
                  <a:gd name="T34" fmla="*/ 0 w 28"/>
                  <a:gd name="T35" fmla="*/ 16 h 22"/>
                  <a:gd name="T36" fmla="*/ 4 w 28"/>
                  <a:gd name="T37" fmla="*/ 6 h 22"/>
                  <a:gd name="T38" fmla="*/ 8 w 28"/>
                  <a:gd name="T39" fmla="*/ 2 h 22"/>
                  <a:gd name="T40" fmla="*/ 12 w 28"/>
                  <a:gd name="T41" fmla="*/ 0 h 22"/>
                  <a:gd name="T42" fmla="*/ 16 w 28"/>
                  <a:gd name="T43" fmla="*/ 2 h 22"/>
                  <a:gd name="T44" fmla="*/ 16 w 28"/>
                  <a:gd name="T45" fmla="*/ 2 h 22"/>
                  <a:gd name="T46" fmla="*/ 20 w 28"/>
                  <a:gd name="T47" fmla="*/ 4 h 22"/>
                  <a:gd name="T48" fmla="*/ 22 w 28"/>
                  <a:gd name="T49" fmla="*/ 4 h 22"/>
                  <a:gd name="T50" fmla="*/ 28 w 28"/>
                  <a:gd name="T51" fmla="*/ 0 h 22"/>
                  <a:gd name="T52" fmla="*/ 28 w 28"/>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2">
                    <a:moveTo>
                      <a:pt x="28" y="0"/>
                    </a:moveTo>
                    <a:lnTo>
                      <a:pt x="28" y="0"/>
                    </a:lnTo>
                    <a:lnTo>
                      <a:pt x="28" y="8"/>
                    </a:lnTo>
                    <a:lnTo>
                      <a:pt x="28" y="14"/>
                    </a:lnTo>
                    <a:lnTo>
                      <a:pt x="28" y="14"/>
                    </a:lnTo>
                    <a:lnTo>
                      <a:pt x="28" y="16"/>
                    </a:lnTo>
                    <a:lnTo>
                      <a:pt x="28" y="16"/>
                    </a:lnTo>
                    <a:lnTo>
                      <a:pt x="20" y="18"/>
                    </a:lnTo>
                    <a:lnTo>
                      <a:pt x="14" y="18"/>
                    </a:lnTo>
                    <a:lnTo>
                      <a:pt x="8" y="18"/>
                    </a:lnTo>
                    <a:lnTo>
                      <a:pt x="2" y="22"/>
                    </a:lnTo>
                    <a:lnTo>
                      <a:pt x="2" y="22"/>
                    </a:lnTo>
                    <a:lnTo>
                      <a:pt x="0" y="20"/>
                    </a:lnTo>
                    <a:lnTo>
                      <a:pt x="0" y="20"/>
                    </a:lnTo>
                    <a:lnTo>
                      <a:pt x="0" y="16"/>
                    </a:lnTo>
                    <a:lnTo>
                      <a:pt x="0" y="16"/>
                    </a:lnTo>
                    <a:lnTo>
                      <a:pt x="0" y="16"/>
                    </a:lnTo>
                    <a:lnTo>
                      <a:pt x="0" y="16"/>
                    </a:lnTo>
                    <a:lnTo>
                      <a:pt x="4" y="6"/>
                    </a:lnTo>
                    <a:lnTo>
                      <a:pt x="8" y="2"/>
                    </a:lnTo>
                    <a:lnTo>
                      <a:pt x="12" y="0"/>
                    </a:lnTo>
                    <a:lnTo>
                      <a:pt x="16" y="2"/>
                    </a:lnTo>
                    <a:lnTo>
                      <a:pt x="16" y="2"/>
                    </a:lnTo>
                    <a:lnTo>
                      <a:pt x="20" y="4"/>
                    </a:lnTo>
                    <a:lnTo>
                      <a:pt x="22" y="4"/>
                    </a:lnTo>
                    <a:lnTo>
                      <a:pt x="28" y="0"/>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8" name="Freeform 2892">
                <a:extLst>
                  <a:ext uri="{FF2B5EF4-FFF2-40B4-BE49-F238E27FC236}">
                    <a16:creationId xmlns:a16="http://schemas.microsoft.com/office/drawing/2014/main" id="{7CA4B0BC-96AB-0C8B-5E15-A430374B98DB}"/>
                  </a:ext>
                </a:extLst>
              </p:cNvPr>
              <p:cNvSpPr>
                <a:spLocks/>
              </p:cNvSpPr>
              <p:nvPr/>
            </p:nvSpPr>
            <p:spPr bwMode="auto">
              <a:xfrm>
                <a:off x="1672" y="2211"/>
                <a:ext cx="14" cy="16"/>
              </a:xfrm>
              <a:custGeom>
                <a:avLst/>
                <a:gdLst>
                  <a:gd name="T0" fmla="*/ 14 w 14"/>
                  <a:gd name="T1" fmla="*/ 8 h 16"/>
                  <a:gd name="T2" fmla="*/ 14 w 14"/>
                  <a:gd name="T3" fmla="*/ 8 h 16"/>
                  <a:gd name="T4" fmla="*/ 14 w 14"/>
                  <a:gd name="T5" fmla="*/ 10 h 16"/>
                  <a:gd name="T6" fmla="*/ 14 w 14"/>
                  <a:gd name="T7" fmla="*/ 10 h 16"/>
                  <a:gd name="T8" fmla="*/ 12 w 14"/>
                  <a:gd name="T9" fmla="*/ 14 h 16"/>
                  <a:gd name="T10" fmla="*/ 10 w 14"/>
                  <a:gd name="T11" fmla="*/ 16 h 16"/>
                  <a:gd name="T12" fmla="*/ 10 w 14"/>
                  <a:gd name="T13" fmla="*/ 16 h 16"/>
                  <a:gd name="T14" fmla="*/ 6 w 14"/>
                  <a:gd name="T15" fmla="*/ 16 h 16"/>
                  <a:gd name="T16" fmla="*/ 2 w 14"/>
                  <a:gd name="T17" fmla="*/ 14 h 16"/>
                  <a:gd name="T18" fmla="*/ 2 w 14"/>
                  <a:gd name="T19" fmla="*/ 14 h 16"/>
                  <a:gd name="T20" fmla="*/ 0 w 14"/>
                  <a:gd name="T21" fmla="*/ 8 h 16"/>
                  <a:gd name="T22" fmla="*/ 0 w 14"/>
                  <a:gd name="T23" fmla="*/ 8 h 16"/>
                  <a:gd name="T24" fmla="*/ 2 w 14"/>
                  <a:gd name="T25" fmla="*/ 2 h 16"/>
                  <a:gd name="T26" fmla="*/ 2 w 14"/>
                  <a:gd name="T27" fmla="*/ 0 h 16"/>
                  <a:gd name="T28" fmla="*/ 4 w 14"/>
                  <a:gd name="T29" fmla="*/ 0 h 16"/>
                  <a:gd name="T30" fmla="*/ 4 w 14"/>
                  <a:gd name="T31" fmla="*/ 0 h 16"/>
                  <a:gd name="T32" fmla="*/ 8 w 14"/>
                  <a:gd name="T33" fmla="*/ 6 h 16"/>
                  <a:gd name="T34" fmla="*/ 12 w 14"/>
                  <a:gd name="T35" fmla="*/ 8 h 16"/>
                  <a:gd name="T36" fmla="*/ 14 w 14"/>
                  <a:gd name="T37" fmla="*/ 8 h 16"/>
                  <a:gd name="T38" fmla="*/ 14 w 14"/>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6">
                    <a:moveTo>
                      <a:pt x="14" y="8"/>
                    </a:moveTo>
                    <a:lnTo>
                      <a:pt x="14" y="8"/>
                    </a:lnTo>
                    <a:lnTo>
                      <a:pt x="14" y="10"/>
                    </a:lnTo>
                    <a:lnTo>
                      <a:pt x="14" y="10"/>
                    </a:lnTo>
                    <a:lnTo>
                      <a:pt x="12" y="14"/>
                    </a:lnTo>
                    <a:lnTo>
                      <a:pt x="10" y="16"/>
                    </a:lnTo>
                    <a:lnTo>
                      <a:pt x="10" y="16"/>
                    </a:lnTo>
                    <a:lnTo>
                      <a:pt x="6" y="16"/>
                    </a:lnTo>
                    <a:lnTo>
                      <a:pt x="2" y="14"/>
                    </a:lnTo>
                    <a:lnTo>
                      <a:pt x="2" y="14"/>
                    </a:lnTo>
                    <a:lnTo>
                      <a:pt x="0" y="8"/>
                    </a:lnTo>
                    <a:lnTo>
                      <a:pt x="0" y="8"/>
                    </a:lnTo>
                    <a:lnTo>
                      <a:pt x="2" y="2"/>
                    </a:lnTo>
                    <a:lnTo>
                      <a:pt x="2" y="0"/>
                    </a:lnTo>
                    <a:lnTo>
                      <a:pt x="4" y="0"/>
                    </a:lnTo>
                    <a:lnTo>
                      <a:pt x="4" y="0"/>
                    </a:lnTo>
                    <a:lnTo>
                      <a:pt x="8" y="6"/>
                    </a:lnTo>
                    <a:lnTo>
                      <a:pt x="12" y="8"/>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9" name="Freeform 2893">
                <a:extLst>
                  <a:ext uri="{FF2B5EF4-FFF2-40B4-BE49-F238E27FC236}">
                    <a16:creationId xmlns:a16="http://schemas.microsoft.com/office/drawing/2014/main" id="{E22FBF54-05DE-3226-2817-768CF055AACF}"/>
                  </a:ext>
                </a:extLst>
              </p:cNvPr>
              <p:cNvSpPr>
                <a:spLocks/>
              </p:cNvSpPr>
              <p:nvPr/>
            </p:nvSpPr>
            <p:spPr bwMode="auto">
              <a:xfrm>
                <a:off x="1648" y="2211"/>
                <a:ext cx="28" cy="48"/>
              </a:xfrm>
              <a:custGeom>
                <a:avLst/>
                <a:gdLst>
                  <a:gd name="T0" fmla="*/ 26 w 28"/>
                  <a:gd name="T1" fmla="*/ 48 h 48"/>
                  <a:gd name="T2" fmla="*/ 26 w 28"/>
                  <a:gd name="T3" fmla="*/ 48 h 48"/>
                  <a:gd name="T4" fmla="*/ 12 w 28"/>
                  <a:gd name="T5" fmla="*/ 36 h 48"/>
                  <a:gd name="T6" fmla="*/ 12 w 28"/>
                  <a:gd name="T7" fmla="*/ 36 h 48"/>
                  <a:gd name="T8" fmla="*/ 12 w 28"/>
                  <a:gd name="T9" fmla="*/ 28 h 48"/>
                  <a:gd name="T10" fmla="*/ 10 w 28"/>
                  <a:gd name="T11" fmla="*/ 22 h 48"/>
                  <a:gd name="T12" fmla="*/ 4 w 28"/>
                  <a:gd name="T13" fmla="*/ 16 h 48"/>
                  <a:gd name="T14" fmla="*/ 4 w 28"/>
                  <a:gd name="T15" fmla="*/ 16 h 48"/>
                  <a:gd name="T16" fmla="*/ 2 w 28"/>
                  <a:gd name="T17" fmla="*/ 12 h 48"/>
                  <a:gd name="T18" fmla="*/ 0 w 28"/>
                  <a:gd name="T19" fmla="*/ 10 h 48"/>
                  <a:gd name="T20" fmla="*/ 0 w 28"/>
                  <a:gd name="T21" fmla="*/ 6 h 48"/>
                  <a:gd name="T22" fmla="*/ 0 w 28"/>
                  <a:gd name="T23" fmla="*/ 6 h 48"/>
                  <a:gd name="T24" fmla="*/ 2 w 28"/>
                  <a:gd name="T25" fmla="*/ 2 h 48"/>
                  <a:gd name="T26" fmla="*/ 2 w 28"/>
                  <a:gd name="T27" fmla="*/ 0 h 48"/>
                  <a:gd name="T28" fmla="*/ 6 w 28"/>
                  <a:gd name="T29" fmla="*/ 0 h 48"/>
                  <a:gd name="T30" fmla="*/ 6 w 28"/>
                  <a:gd name="T31" fmla="*/ 0 h 48"/>
                  <a:gd name="T32" fmla="*/ 10 w 28"/>
                  <a:gd name="T33" fmla="*/ 0 h 48"/>
                  <a:gd name="T34" fmla="*/ 14 w 28"/>
                  <a:gd name="T35" fmla="*/ 0 h 48"/>
                  <a:gd name="T36" fmla="*/ 16 w 28"/>
                  <a:gd name="T37" fmla="*/ 0 h 48"/>
                  <a:gd name="T38" fmla="*/ 18 w 28"/>
                  <a:gd name="T39" fmla="*/ 4 h 48"/>
                  <a:gd name="T40" fmla="*/ 20 w 28"/>
                  <a:gd name="T41" fmla="*/ 16 h 48"/>
                  <a:gd name="T42" fmla="*/ 20 w 28"/>
                  <a:gd name="T43" fmla="*/ 16 h 48"/>
                  <a:gd name="T44" fmla="*/ 20 w 28"/>
                  <a:gd name="T45" fmla="*/ 18 h 48"/>
                  <a:gd name="T46" fmla="*/ 22 w 28"/>
                  <a:gd name="T47" fmla="*/ 18 h 48"/>
                  <a:gd name="T48" fmla="*/ 24 w 28"/>
                  <a:gd name="T49" fmla="*/ 18 h 48"/>
                  <a:gd name="T50" fmla="*/ 26 w 28"/>
                  <a:gd name="T51" fmla="*/ 22 h 48"/>
                  <a:gd name="T52" fmla="*/ 26 w 28"/>
                  <a:gd name="T53" fmla="*/ 22 h 48"/>
                  <a:gd name="T54" fmla="*/ 28 w 28"/>
                  <a:gd name="T55" fmla="*/ 30 h 48"/>
                  <a:gd name="T56" fmla="*/ 28 w 28"/>
                  <a:gd name="T57" fmla="*/ 34 h 48"/>
                  <a:gd name="T58" fmla="*/ 28 w 28"/>
                  <a:gd name="T59" fmla="*/ 40 h 48"/>
                  <a:gd name="T60" fmla="*/ 28 w 28"/>
                  <a:gd name="T61" fmla="*/ 40 h 48"/>
                  <a:gd name="T62" fmla="*/ 26 w 28"/>
                  <a:gd name="T63" fmla="*/ 48 h 48"/>
                  <a:gd name="T64" fmla="*/ 26 w 28"/>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8">
                    <a:moveTo>
                      <a:pt x="26" y="48"/>
                    </a:moveTo>
                    <a:lnTo>
                      <a:pt x="26" y="48"/>
                    </a:lnTo>
                    <a:lnTo>
                      <a:pt x="12" y="36"/>
                    </a:lnTo>
                    <a:lnTo>
                      <a:pt x="12" y="36"/>
                    </a:lnTo>
                    <a:lnTo>
                      <a:pt x="12" y="28"/>
                    </a:lnTo>
                    <a:lnTo>
                      <a:pt x="10" y="22"/>
                    </a:lnTo>
                    <a:lnTo>
                      <a:pt x="4" y="16"/>
                    </a:lnTo>
                    <a:lnTo>
                      <a:pt x="4" y="16"/>
                    </a:lnTo>
                    <a:lnTo>
                      <a:pt x="2" y="12"/>
                    </a:lnTo>
                    <a:lnTo>
                      <a:pt x="0" y="10"/>
                    </a:lnTo>
                    <a:lnTo>
                      <a:pt x="0" y="6"/>
                    </a:lnTo>
                    <a:lnTo>
                      <a:pt x="0" y="6"/>
                    </a:lnTo>
                    <a:lnTo>
                      <a:pt x="2" y="2"/>
                    </a:lnTo>
                    <a:lnTo>
                      <a:pt x="2" y="0"/>
                    </a:lnTo>
                    <a:lnTo>
                      <a:pt x="6" y="0"/>
                    </a:lnTo>
                    <a:lnTo>
                      <a:pt x="6" y="0"/>
                    </a:lnTo>
                    <a:lnTo>
                      <a:pt x="10" y="0"/>
                    </a:lnTo>
                    <a:lnTo>
                      <a:pt x="14" y="0"/>
                    </a:lnTo>
                    <a:lnTo>
                      <a:pt x="16" y="0"/>
                    </a:lnTo>
                    <a:lnTo>
                      <a:pt x="18" y="4"/>
                    </a:lnTo>
                    <a:lnTo>
                      <a:pt x="20" y="16"/>
                    </a:lnTo>
                    <a:lnTo>
                      <a:pt x="20" y="16"/>
                    </a:lnTo>
                    <a:lnTo>
                      <a:pt x="20" y="18"/>
                    </a:lnTo>
                    <a:lnTo>
                      <a:pt x="22" y="18"/>
                    </a:lnTo>
                    <a:lnTo>
                      <a:pt x="24" y="18"/>
                    </a:lnTo>
                    <a:lnTo>
                      <a:pt x="26" y="22"/>
                    </a:lnTo>
                    <a:lnTo>
                      <a:pt x="26" y="22"/>
                    </a:lnTo>
                    <a:lnTo>
                      <a:pt x="28" y="30"/>
                    </a:lnTo>
                    <a:lnTo>
                      <a:pt x="28" y="34"/>
                    </a:lnTo>
                    <a:lnTo>
                      <a:pt x="28" y="40"/>
                    </a:lnTo>
                    <a:lnTo>
                      <a:pt x="28" y="40"/>
                    </a:lnTo>
                    <a:lnTo>
                      <a:pt x="26" y="48"/>
                    </a:lnTo>
                    <a:lnTo>
                      <a:pt x="2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0" name="Freeform 2894">
                <a:extLst>
                  <a:ext uri="{FF2B5EF4-FFF2-40B4-BE49-F238E27FC236}">
                    <a16:creationId xmlns:a16="http://schemas.microsoft.com/office/drawing/2014/main" id="{46A1B933-075F-ABB9-935A-E733FB1919D8}"/>
                  </a:ext>
                </a:extLst>
              </p:cNvPr>
              <p:cNvSpPr>
                <a:spLocks/>
              </p:cNvSpPr>
              <p:nvPr/>
            </p:nvSpPr>
            <p:spPr bwMode="auto">
              <a:xfrm>
                <a:off x="1674" y="2221"/>
                <a:ext cx="22" cy="52"/>
              </a:xfrm>
              <a:custGeom>
                <a:avLst/>
                <a:gdLst>
                  <a:gd name="T0" fmla="*/ 2 w 22"/>
                  <a:gd name="T1" fmla="*/ 30 h 52"/>
                  <a:gd name="T2" fmla="*/ 2 w 22"/>
                  <a:gd name="T3" fmla="*/ 30 h 52"/>
                  <a:gd name="T4" fmla="*/ 2 w 22"/>
                  <a:gd name="T5" fmla="*/ 24 h 52"/>
                  <a:gd name="T6" fmla="*/ 0 w 22"/>
                  <a:gd name="T7" fmla="*/ 20 h 52"/>
                  <a:gd name="T8" fmla="*/ 0 w 22"/>
                  <a:gd name="T9" fmla="*/ 16 h 52"/>
                  <a:gd name="T10" fmla="*/ 0 w 22"/>
                  <a:gd name="T11" fmla="*/ 12 h 52"/>
                  <a:gd name="T12" fmla="*/ 0 w 22"/>
                  <a:gd name="T13" fmla="*/ 12 h 52"/>
                  <a:gd name="T14" fmla="*/ 0 w 22"/>
                  <a:gd name="T15" fmla="*/ 8 h 52"/>
                  <a:gd name="T16" fmla="*/ 0 w 22"/>
                  <a:gd name="T17" fmla="*/ 4 h 52"/>
                  <a:gd name="T18" fmla="*/ 0 w 22"/>
                  <a:gd name="T19" fmla="*/ 4 h 52"/>
                  <a:gd name="T20" fmla="*/ 2 w 22"/>
                  <a:gd name="T21" fmla="*/ 2 h 52"/>
                  <a:gd name="T22" fmla="*/ 4 w 22"/>
                  <a:gd name="T23" fmla="*/ 0 h 52"/>
                  <a:gd name="T24" fmla="*/ 6 w 22"/>
                  <a:gd name="T25" fmla="*/ 0 h 52"/>
                  <a:gd name="T26" fmla="*/ 6 w 22"/>
                  <a:gd name="T27" fmla="*/ 0 h 52"/>
                  <a:gd name="T28" fmla="*/ 12 w 22"/>
                  <a:gd name="T29" fmla="*/ 6 h 52"/>
                  <a:gd name="T30" fmla="*/ 16 w 22"/>
                  <a:gd name="T31" fmla="*/ 10 h 52"/>
                  <a:gd name="T32" fmla="*/ 16 w 22"/>
                  <a:gd name="T33" fmla="*/ 10 h 52"/>
                  <a:gd name="T34" fmla="*/ 20 w 22"/>
                  <a:gd name="T35" fmla="*/ 16 h 52"/>
                  <a:gd name="T36" fmla="*/ 22 w 22"/>
                  <a:gd name="T37" fmla="*/ 22 h 52"/>
                  <a:gd name="T38" fmla="*/ 20 w 22"/>
                  <a:gd name="T39" fmla="*/ 30 h 52"/>
                  <a:gd name="T40" fmla="*/ 20 w 22"/>
                  <a:gd name="T41" fmla="*/ 30 h 52"/>
                  <a:gd name="T42" fmla="*/ 20 w 22"/>
                  <a:gd name="T43" fmla="*/ 36 h 52"/>
                  <a:gd name="T44" fmla="*/ 20 w 22"/>
                  <a:gd name="T45" fmla="*/ 42 h 52"/>
                  <a:gd name="T46" fmla="*/ 20 w 22"/>
                  <a:gd name="T47" fmla="*/ 42 h 52"/>
                  <a:gd name="T48" fmla="*/ 18 w 22"/>
                  <a:gd name="T49" fmla="*/ 42 h 52"/>
                  <a:gd name="T50" fmla="*/ 16 w 22"/>
                  <a:gd name="T51" fmla="*/ 40 h 52"/>
                  <a:gd name="T52" fmla="*/ 14 w 22"/>
                  <a:gd name="T53" fmla="*/ 38 h 52"/>
                  <a:gd name="T54" fmla="*/ 12 w 22"/>
                  <a:gd name="T55" fmla="*/ 36 h 52"/>
                  <a:gd name="T56" fmla="*/ 12 w 22"/>
                  <a:gd name="T57" fmla="*/ 36 h 52"/>
                  <a:gd name="T58" fmla="*/ 10 w 22"/>
                  <a:gd name="T59" fmla="*/ 46 h 52"/>
                  <a:gd name="T60" fmla="*/ 6 w 22"/>
                  <a:gd name="T61" fmla="*/ 52 h 52"/>
                  <a:gd name="T62" fmla="*/ 6 w 22"/>
                  <a:gd name="T63" fmla="*/ 52 h 52"/>
                  <a:gd name="T64" fmla="*/ 4 w 22"/>
                  <a:gd name="T65" fmla="*/ 52 h 52"/>
                  <a:gd name="T66" fmla="*/ 2 w 22"/>
                  <a:gd name="T67" fmla="*/ 48 h 52"/>
                  <a:gd name="T68" fmla="*/ 2 w 22"/>
                  <a:gd name="T69" fmla="*/ 48 h 52"/>
                  <a:gd name="T70" fmla="*/ 2 w 22"/>
                  <a:gd name="T71" fmla="*/ 44 h 52"/>
                  <a:gd name="T72" fmla="*/ 2 w 22"/>
                  <a:gd name="T73" fmla="*/ 44 h 52"/>
                  <a:gd name="T74" fmla="*/ 4 w 22"/>
                  <a:gd name="T75" fmla="*/ 40 h 52"/>
                  <a:gd name="T76" fmla="*/ 4 w 22"/>
                  <a:gd name="T77" fmla="*/ 38 h 52"/>
                  <a:gd name="T78" fmla="*/ 2 w 22"/>
                  <a:gd name="T79" fmla="*/ 30 h 52"/>
                  <a:gd name="T80" fmla="*/ 2 w 22"/>
                  <a:gd name="T8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52">
                    <a:moveTo>
                      <a:pt x="2" y="30"/>
                    </a:moveTo>
                    <a:lnTo>
                      <a:pt x="2" y="30"/>
                    </a:lnTo>
                    <a:lnTo>
                      <a:pt x="2" y="24"/>
                    </a:lnTo>
                    <a:lnTo>
                      <a:pt x="0" y="20"/>
                    </a:lnTo>
                    <a:lnTo>
                      <a:pt x="0" y="16"/>
                    </a:lnTo>
                    <a:lnTo>
                      <a:pt x="0" y="12"/>
                    </a:lnTo>
                    <a:lnTo>
                      <a:pt x="0" y="12"/>
                    </a:lnTo>
                    <a:lnTo>
                      <a:pt x="0" y="8"/>
                    </a:lnTo>
                    <a:lnTo>
                      <a:pt x="0" y="4"/>
                    </a:lnTo>
                    <a:lnTo>
                      <a:pt x="0" y="4"/>
                    </a:lnTo>
                    <a:lnTo>
                      <a:pt x="2" y="2"/>
                    </a:lnTo>
                    <a:lnTo>
                      <a:pt x="4" y="0"/>
                    </a:lnTo>
                    <a:lnTo>
                      <a:pt x="6" y="0"/>
                    </a:lnTo>
                    <a:lnTo>
                      <a:pt x="6" y="0"/>
                    </a:lnTo>
                    <a:lnTo>
                      <a:pt x="12" y="6"/>
                    </a:lnTo>
                    <a:lnTo>
                      <a:pt x="16" y="10"/>
                    </a:lnTo>
                    <a:lnTo>
                      <a:pt x="16" y="10"/>
                    </a:lnTo>
                    <a:lnTo>
                      <a:pt x="20" y="16"/>
                    </a:lnTo>
                    <a:lnTo>
                      <a:pt x="22" y="22"/>
                    </a:lnTo>
                    <a:lnTo>
                      <a:pt x="20" y="30"/>
                    </a:lnTo>
                    <a:lnTo>
                      <a:pt x="20" y="30"/>
                    </a:lnTo>
                    <a:lnTo>
                      <a:pt x="20" y="36"/>
                    </a:lnTo>
                    <a:lnTo>
                      <a:pt x="20" y="42"/>
                    </a:lnTo>
                    <a:lnTo>
                      <a:pt x="20" y="42"/>
                    </a:lnTo>
                    <a:lnTo>
                      <a:pt x="18" y="42"/>
                    </a:lnTo>
                    <a:lnTo>
                      <a:pt x="16" y="40"/>
                    </a:lnTo>
                    <a:lnTo>
                      <a:pt x="14" y="38"/>
                    </a:lnTo>
                    <a:lnTo>
                      <a:pt x="12" y="36"/>
                    </a:lnTo>
                    <a:lnTo>
                      <a:pt x="12" y="36"/>
                    </a:lnTo>
                    <a:lnTo>
                      <a:pt x="10" y="46"/>
                    </a:lnTo>
                    <a:lnTo>
                      <a:pt x="6" y="52"/>
                    </a:lnTo>
                    <a:lnTo>
                      <a:pt x="6" y="52"/>
                    </a:lnTo>
                    <a:lnTo>
                      <a:pt x="4" y="52"/>
                    </a:lnTo>
                    <a:lnTo>
                      <a:pt x="2" y="48"/>
                    </a:lnTo>
                    <a:lnTo>
                      <a:pt x="2" y="48"/>
                    </a:lnTo>
                    <a:lnTo>
                      <a:pt x="2" y="44"/>
                    </a:lnTo>
                    <a:lnTo>
                      <a:pt x="2" y="44"/>
                    </a:lnTo>
                    <a:lnTo>
                      <a:pt x="4" y="40"/>
                    </a:lnTo>
                    <a:lnTo>
                      <a:pt x="4" y="38"/>
                    </a:lnTo>
                    <a:lnTo>
                      <a:pt x="2" y="30"/>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1" name="Freeform 2895">
                <a:extLst>
                  <a:ext uri="{FF2B5EF4-FFF2-40B4-BE49-F238E27FC236}">
                    <a16:creationId xmlns:a16="http://schemas.microsoft.com/office/drawing/2014/main" id="{557AF9E0-EF9F-8AA5-63DB-D27C3001CEE9}"/>
                  </a:ext>
                </a:extLst>
              </p:cNvPr>
              <p:cNvSpPr>
                <a:spLocks/>
              </p:cNvSpPr>
              <p:nvPr/>
            </p:nvSpPr>
            <p:spPr bwMode="auto">
              <a:xfrm>
                <a:off x="1752" y="2089"/>
                <a:ext cx="40" cy="62"/>
              </a:xfrm>
              <a:custGeom>
                <a:avLst/>
                <a:gdLst>
                  <a:gd name="T0" fmla="*/ 24 w 40"/>
                  <a:gd name="T1" fmla="*/ 56 h 62"/>
                  <a:gd name="T2" fmla="*/ 24 w 40"/>
                  <a:gd name="T3" fmla="*/ 56 h 62"/>
                  <a:gd name="T4" fmla="*/ 20 w 40"/>
                  <a:gd name="T5" fmla="*/ 48 h 62"/>
                  <a:gd name="T6" fmla="*/ 16 w 40"/>
                  <a:gd name="T7" fmla="*/ 46 h 62"/>
                  <a:gd name="T8" fmla="*/ 8 w 40"/>
                  <a:gd name="T9" fmla="*/ 46 h 62"/>
                  <a:gd name="T10" fmla="*/ 8 w 40"/>
                  <a:gd name="T11" fmla="*/ 46 h 62"/>
                  <a:gd name="T12" fmla="*/ 10 w 40"/>
                  <a:gd name="T13" fmla="*/ 36 h 62"/>
                  <a:gd name="T14" fmla="*/ 10 w 40"/>
                  <a:gd name="T15" fmla="*/ 28 h 62"/>
                  <a:gd name="T16" fmla="*/ 8 w 40"/>
                  <a:gd name="T17" fmla="*/ 22 h 62"/>
                  <a:gd name="T18" fmla="*/ 4 w 40"/>
                  <a:gd name="T19" fmla="*/ 18 h 62"/>
                  <a:gd name="T20" fmla="*/ 4 w 40"/>
                  <a:gd name="T21" fmla="*/ 18 h 62"/>
                  <a:gd name="T22" fmla="*/ 2 w 40"/>
                  <a:gd name="T23" fmla="*/ 14 h 62"/>
                  <a:gd name="T24" fmla="*/ 0 w 40"/>
                  <a:gd name="T25" fmla="*/ 6 h 62"/>
                  <a:gd name="T26" fmla="*/ 0 w 40"/>
                  <a:gd name="T27" fmla="*/ 6 h 62"/>
                  <a:gd name="T28" fmla="*/ 0 w 40"/>
                  <a:gd name="T29" fmla="*/ 2 h 62"/>
                  <a:gd name="T30" fmla="*/ 2 w 40"/>
                  <a:gd name="T31" fmla="*/ 0 h 62"/>
                  <a:gd name="T32" fmla="*/ 4 w 40"/>
                  <a:gd name="T33" fmla="*/ 0 h 62"/>
                  <a:gd name="T34" fmla="*/ 4 w 40"/>
                  <a:gd name="T35" fmla="*/ 0 h 62"/>
                  <a:gd name="T36" fmla="*/ 4 w 40"/>
                  <a:gd name="T37" fmla="*/ 0 h 62"/>
                  <a:gd name="T38" fmla="*/ 6 w 40"/>
                  <a:gd name="T39" fmla="*/ 2 h 62"/>
                  <a:gd name="T40" fmla="*/ 10 w 40"/>
                  <a:gd name="T41" fmla="*/ 2 h 62"/>
                  <a:gd name="T42" fmla="*/ 12 w 40"/>
                  <a:gd name="T43" fmla="*/ 0 h 62"/>
                  <a:gd name="T44" fmla="*/ 16 w 40"/>
                  <a:gd name="T45" fmla="*/ 4 h 62"/>
                  <a:gd name="T46" fmla="*/ 16 w 40"/>
                  <a:gd name="T47" fmla="*/ 4 h 62"/>
                  <a:gd name="T48" fmla="*/ 24 w 40"/>
                  <a:gd name="T49" fmla="*/ 8 h 62"/>
                  <a:gd name="T50" fmla="*/ 30 w 40"/>
                  <a:gd name="T51" fmla="*/ 14 h 62"/>
                  <a:gd name="T52" fmla="*/ 30 w 40"/>
                  <a:gd name="T53" fmla="*/ 14 h 62"/>
                  <a:gd name="T54" fmla="*/ 36 w 40"/>
                  <a:gd name="T55" fmla="*/ 18 h 62"/>
                  <a:gd name="T56" fmla="*/ 38 w 40"/>
                  <a:gd name="T57" fmla="*/ 26 h 62"/>
                  <a:gd name="T58" fmla="*/ 40 w 40"/>
                  <a:gd name="T59" fmla="*/ 36 h 62"/>
                  <a:gd name="T60" fmla="*/ 38 w 40"/>
                  <a:gd name="T61" fmla="*/ 52 h 62"/>
                  <a:gd name="T62" fmla="*/ 38 w 40"/>
                  <a:gd name="T63" fmla="*/ 52 h 62"/>
                  <a:gd name="T64" fmla="*/ 38 w 40"/>
                  <a:gd name="T65" fmla="*/ 56 h 62"/>
                  <a:gd name="T66" fmla="*/ 38 w 40"/>
                  <a:gd name="T67" fmla="*/ 56 h 62"/>
                  <a:gd name="T68" fmla="*/ 38 w 40"/>
                  <a:gd name="T69" fmla="*/ 60 h 62"/>
                  <a:gd name="T70" fmla="*/ 36 w 40"/>
                  <a:gd name="T71" fmla="*/ 62 h 62"/>
                  <a:gd name="T72" fmla="*/ 32 w 40"/>
                  <a:gd name="T73" fmla="*/ 62 h 62"/>
                  <a:gd name="T74" fmla="*/ 32 w 40"/>
                  <a:gd name="T75" fmla="*/ 62 h 62"/>
                  <a:gd name="T76" fmla="*/ 30 w 40"/>
                  <a:gd name="T77" fmla="*/ 58 h 62"/>
                  <a:gd name="T78" fmla="*/ 28 w 40"/>
                  <a:gd name="T79" fmla="*/ 56 h 62"/>
                  <a:gd name="T80" fmla="*/ 26 w 40"/>
                  <a:gd name="T81" fmla="*/ 56 h 62"/>
                  <a:gd name="T82" fmla="*/ 26 w 40"/>
                  <a:gd name="T83" fmla="*/ 56 h 62"/>
                  <a:gd name="T84" fmla="*/ 24 w 40"/>
                  <a:gd name="T85" fmla="*/ 56 h 62"/>
                  <a:gd name="T86" fmla="*/ 24 w 40"/>
                  <a:gd name="T8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62">
                    <a:moveTo>
                      <a:pt x="24" y="56"/>
                    </a:moveTo>
                    <a:lnTo>
                      <a:pt x="24" y="56"/>
                    </a:lnTo>
                    <a:lnTo>
                      <a:pt x="20" y="48"/>
                    </a:lnTo>
                    <a:lnTo>
                      <a:pt x="16" y="46"/>
                    </a:lnTo>
                    <a:lnTo>
                      <a:pt x="8" y="46"/>
                    </a:lnTo>
                    <a:lnTo>
                      <a:pt x="8" y="46"/>
                    </a:lnTo>
                    <a:lnTo>
                      <a:pt x="10" y="36"/>
                    </a:lnTo>
                    <a:lnTo>
                      <a:pt x="10" y="28"/>
                    </a:lnTo>
                    <a:lnTo>
                      <a:pt x="8" y="22"/>
                    </a:lnTo>
                    <a:lnTo>
                      <a:pt x="4" y="18"/>
                    </a:lnTo>
                    <a:lnTo>
                      <a:pt x="4" y="18"/>
                    </a:lnTo>
                    <a:lnTo>
                      <a:pt x="2" y="14"/>
                    </a:lnTo>
                    <a:lnTo>
                      <a:pt x="0" y="6"/>
                    </a:lnTo>
                    <a:lnTo>
                      <a:pt x="0" y="6"/>
                    </a:lnTo>
                    <a:lnTo>
                      <a:pt x="0" y="2"/>
                    </a:lnTo>
                    <a:lnTo>
                      <a:pt x="2" y="0"/>
                    </a:lnTo>
                    <a:lnTo>
                      <a:pt x="4" y="0"/>
                    </a:lnTo>
                    <a:lnTo>
                      <a:pt x="4" y="0"/>
                    </a:lnTo>
                    <a:lnTo>
                      <a:pt x="4" y="0"/>
                    </a:lnTo>
                    <a:lnTo>
                      <a:pt x="6" y="2"/>
                    </a:lnTo>
                    <a:lnTo>
                      <a:pt x="10" y="2"/>
                    </a:lnTo>
                    <a:lnTo>
                      <a:pt x="12" y="0"/>
                    </a:lnTo>
                    <a:lnTo>
                      <a:pt x="16" y="4"/>
                    </a:lnTo>
                    <a:lnTo>
                      <a:pt x="16" y="4"/>
                    </a:lnTo>
                    <a:lnTo>
                      <a:pt x="24" y="8"/>
                    </a:lnTo>
                    <a:lnTo>
                      <a:pt x="30" y="14"/>
                    </a:lnTo>
                    <a:lnTo>
                      <a:pt x="30" y="14"/>
                    </a:lnTo>
                    <a:lnTo>
                      <a:pt x="36" y="18"/>
                    </a:lnTo>
                    <a:lnTo>
                      <a:pt x="38" y="26"/>
                    </a:lnTo>
                    <a:lnTo>
                      <a:pt x="40" y="36"/>
                    </a:lnTo>
                    <a:lnTo>
                      <a:pt x="38" y="52"/>
                    </a:lnTo>
                    <a:lnTo>
                      <a:pt x="38" y="52"/>
                    </a:lnTo>
                    <a:lnTo>
                      <a:pt x="38" y="56"/>
                    </a:lnTo>
                    <a:lnTo>
                      <a:pt x="38" y="56"/>
                    </a:lnTo>
                    <a:lnTo>
                      <a:pt x="38" y="60"/>
                    </a:lnTo>
                    <a:lnTo>
                      <a:pt x="36" y="62"/>
                    </a:lnTo>
                    <a:lnTo>
                      <a:pt x="32" y="62"/>
                    </a:lnTo>
                    <a:lnTo>
                      <a:pt x="32" y="62"/>
                    </a:lnTo>
                    <a:lnTo>
                      <a:pt x="30" y="58"/>
                    </a:lnTo>
                    <a:lnTo>
                      <a:pt x="28" y="56"/>
                    </a:lnTo>
                    <a:lnTo>
                      <a:pt x="26" y="56"/>
                    </a:lnTo>
                    <a:lnTo>
                      <a:pt x="26" y="56"/>
                    </a:lnTo>
                    <a:lnTo>
                      <a:pt x="24" y="56"/>
                    </a:lnTo>
                    <a:lnTo>
                      <a:pt x="2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2" name="Freeform 2896">
                <a:extLst>
                  <a:ext uri="{FF2B5EF4-FFF2-40B4-BE49-F238E27FC236}">
                    <a16:creationId xmlns:a16="http://schemas.microsoft.com/office/drawing/2014/main" id="{17BE2F61-FE0B-2045-7E0B-A37A18FC57E8}"/>
                  </a:ext>
                </a:extLst>
              </p:cNvPr>
              <p:cNvSpPr>
                <a:spLocks/>
              </p:cNvSpPr>
              <p:nvPr/>
            </p:nvSpPr>
            <p:spPr bwMode="auto">
              <a:xfrm>
                <a:off x="1746" y="2055"/>
                <a:ext cx="34" cy="36"/>
              </a:xfrm>
              <a:custGeom>
                <a:avLst/>
                <a:gdLst>
                  <a:gd name="T0" fmla="*/ 16 w 34"/>
                  <a:gd name="T1" fmla="*/ 34 h 36"/>
                  <a:gd name="T2" fmla="*/ 16 w 34"/>
                  <a:gd name="T3" fmla="*/ 34 h 36"/>
                  <a:gd name="T4" fmla="*/ 2 w 34"/>
                  <a:gd name="T5" fmla="*/ 10 h 36"/>
                  <a:gd name="T6" fmla="*/ 2 w 34"/>
                  <a:gd name="T7" fmla="*/ 10 h 36"/>
                  <a:gd name="T8" fmla="*/ 0 w 34"/>
                  <a:gd name="T9" fmla="*/ 6 h 36"/>
                  <a:gd name="T10" fmla="*/ 0 w 34"/>
                  <a:gd name="T11" fmla="*/ 4 h 36"/>
                  <a:gd name="T12" fmla="*/ 2 w 34"/>
                  <a:gd name="T13" fmla="*/ 2 h 36"/>
                  <a:gd name="T14" fmla="*/ 2 w 34"/>
                  <a:gd name="T15" fmla="*/ 2 h 36"/>
                  <a:gd name="T16" fmla="*/ 4 w 34"/>
                  <a:gd name="T17" fmla="*/ 8 h 36"/>
                  <a:gd name="T18" fmla="*/ 8 w 34"/>
                  <a:gd name="T19" fmla="*/ 10 h 36"/>
                  <a:gd name="T20" fmla="*/ 10 w 34"/>
                  <a:gd name="T21" fmla="*/ 12 h 36"/>
                  <a:gd name="T22" fmla="*/ 12 w 34"/>
                  <a:gd name="T23" fmla="*/ 14 h 36"/>
                  <a:gd name="T24" fmla="*/ 18 w 34"/>
                  <a:gd name="T25" fmla="*/ 14 h 36"/>
                  <a:gd name="T26" fmla="*/ 20 w 34"/>
                  <a:gd name="T27" fmla="*/ 14 h 36"/>
                  <a:gd name="T28" fmla="*/ 24 w 34"/>
                  <a:gd name="T29" fmla="*/ 16 h 36"/>
                  <a:gd name="T30" fmla="*/ 24 w 34"/>
                  <a:gd name="T31" fmla="*/ 16 h 36"/>
                  <a:gd name="T32" fmla="*/ 22 w 34"/>
                  <a:gd name="T33" fmla="*/ 10 h 36"/>
                  <a:gd name="T34" fmla="*/ 22 w 34"/>
                  <a:gd name="T35" fmla="*/ 8 h 36"/>
                  <a:gd name="T36" fmla="*/ 20 w 34"/>
                  <a:gd name="T37" fmla="*/ 4 h 36"/>
                  <a:gd name="T38" fmla="*/ 20 w 34"/>
                  <a:gd name="T39" fmla="*/ 0 h 36"/>
                  <a:gd name="T40" fmla="*/ 20 w 34"/>
                  <a:gd name="T41" fmla="*/ 0 h 36"/>
                  <a:gd name="T42" fmla="*/ 20 w 34"/>
                  <a:gd name="T43" fmla="*/ 2 h 36"/>
                  <a:gd name="T44" fmla="*/ 22 w 34"/>
                  <a:gd name="T45" fmla="*/ 2 h 36"/>
                  <a:gd name="T46" fmla="*/ 26 w 34"/>
                  <a:gd name="T47" fmla="*/ 0 h 36"/>
                  <a:gd name="T48" fmla="*/ 26 w 34"/>
                  <a:gd name="T49" fmla="*/ 2 h 36"/>
                  <a:gd name="T50" fmla="*/ 28 w 34"/>
                  <a:gd name="T51" fmla="*/ 4 h 36"/>
                  <a:gd name="T52" fmla="*/ 26 w 34"/>
                  <a:gd name="T53" fmla="*/ 16 h 36"/>
                  <a:gd name="T54" fmla="*/ 26 w 34"/>
                  <a:gd name="T55" fmla="*/ 16 h 36"/>
                  <a:gd name="T56" fmla="*/ 28 w 34"/>
                  <a:gd name="T57" fmla="*/ 20 h 36"/>
                  <a:gd name="T58" fmla="*/ 28 w 34"/>
                  <a:gd name="T59" fmla="*/ 24 h 36"/>
                  <a:gd name="T60" fmla="*/ 34 w 34"/>
                  <a:gd name="T61" fmla="*/ 28 h 36"/>
                  <a:gd name="T62" fmla="*/ 34 w 34"/>
                  <a:gd name="T63" fmla="*/ 28 h 36"/>
                  <a:gd name="T64" fmla="*/ 32 w 34"/>
                  <a:gd name="T65" fmla="*/ 32 h 36"/>
                  <a:gd name="T66" fmla="*/ 30 w 34"/>
                  <a:gd name="T67" fmla="*/ 34 h 36"/>
                  <a:gd name="T68" fmla="*/ 26 w 34"/>
                  <a:gd name="T69" fmla="*/ 32 h 36"/>
                  <a:gd name="T70" fmla="*/ 24 w 34"/>
                  <a:gd name="T71" fmla="*/ 30 h 36"/>
                  <a:gd name="T72" fmla="*/ 24 w 34"/>
                  <a:gd name="T73" fmla="*/ 30 h 36"/>
                  <a:gd name="T74" fmla="*/ 22 w 34"/>
                  <a:gd name="T75" fmla="*/ 30 h 36"/>
                  <a:gd name="T76" fmla="*/ 22 w 34"/>
                  <a:gd name="T77" fmla="*/ 30 h 36"/>
                  <a:gd name="T78" fmla="*/ 22 w 34"/>
                  <a:gd name="T79" fmla="*/ 30 h 36"/>
                  <a:gd name="T80" fmla="*/ 20 w 34"/>
                  <a:gd name="T81" fmla="*/ 30 h 36"/>
                  <a:gd name="T82" fmla="*/ 18 w 34"/>
                  <a:gd name="T83" fmla="*/ 36 h 36"/>
                  <a:gd name="T84" fmla="*/ 18 w 34"/>
                  <a:gd name="T85" fmla="*/ 36 h 36"/>
                  <a:gd name="T86" fmla="*/ 18 w 34"/>
                  <a:gd name="T87" fmla="*/ 36 h 36"/>
                  <a:gd name="T88" fmla="*/ 16 w 34"/>
                  <a:gd name="T89" fmla="*/ 34 h 36"/>
                  <a:gd name="T90" fmla="*/ 16 w 34"/>
                  <a:gd name="T9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6">
                    <a:moveTo>
                      <a:pt x="16" y="34"/>
                    </a:moveTo>
                    <a:lnTo>
                      <a:pt x="16" y="34"/>
                    </a:lnTo>
                    <a:lnTo>
                      <a:pt x="2" y="10"/>
                    </a:lnTo>
                    <a:lnTo>
                      <a:pt x="2" y="10"/>
                    </a:lnTo>
                    <a:lnTo>
                      <a:pt x="0" y="6"/>
                    </a:lnTo>
                    <a:lnTo>
                      <a:pt x="0" y="4"/>
                    </a:lnTo>
                    <a:lnTo>
                      <a:pt x="2" y="2"/>
                    </a:lnTo>
                    <a:lnTo>
                      <a:pt x="2" y="2"/>
                    </a:lnTo>
                    <a:lnTo>
                      <a:pt x="4" y="8"/>
                    </a:lnTo>
                    <a:lnTo>
                      <a:pt x="8" y="10"/>
                    </a:lnTo>
                    <a:lnTo>
                      <a:pt x="10" y="12"/>
                    </a:lnTo>
                    <a:lnTo>
                      <a:pt x="12" y="14"/>
                    </a:lnTo>
                    <a:lnTo>
                      <a:pt x="18" y="14"/>
                    </a:lnTo>
                    <a:lnTo>
                      <a:pt x="20" y="14"/>
                    </a:lnTo>
                    <a:lnTo>
                      <a:pt x="24" y="16"/>
                    </a:lnTo>
                    <a:lnTo>
                      <a:pt x="24" y="16"/>
                    </a:lnTo>
                    <a:lnTo>
                      <a:pt x="22" y="10"/>
                    </a:lnTo>
                    <a:lnTo>
                      <a:pt x="22" y="8"/>
                    </a:lnTo>
                    <a:lnTo>
                      <a:pt x="20" y="4"/>
                    </a:lnTo>
                    <a:lnTo>
                      <a:pt x="20" y="0"/>
                    </a:lnTo>
                    <a:lnTo>
                      <a:pt x="20" y="0"/>
                    </a:lnTo>
                    <a:lnTo>
                      <a:pt x="20" y="2"/>
                    </a:lnTo>
                    <a:lnTo>
                      <a:pt x="22" y="2"/>
                    </a:lnTo>
                    <a:lnTo>
                      <a:pt x="26" y="0"/>
                    </a:lnTo>
                    <a:lnTo>
                      <a:pt x="26" y="2"/>
                    </a:lnTo>
                    <a:lnTo>
                      <a:pt x="28" y="4"/>
                    </a:lnTo>
                    <a:lnTo>
                      <a:pt x="26" y="16"/>
                    </a:lnTo>
                    <a:lnTo>
                      <a:pt x="26" y="16"/>
                    </a:lnTo>
                    <a:lnTo>
                      <a:pt x="28" y="20"/>
                    </a:lnTo>
                    <a:lnTo>
                      <a:pt x="28" y="24"/>
                    </a:lnTo>
                    <a:lnTo>
                      <a:pt x="34" y="28"/>
                    </a:lnTo>
                    <a:lnTo>
                      <a:pt x="34" y="28"/>
                    </a:lnTo>
                    <a:lnTo>
                      <a:pt x="32" y="32"/>
                    </a:lnTo>
                    <a:lnTo>
                      <a:pt x="30" y="34"/>
                    </a:lnTo>
                    <a:lnTo>
                      <a:pt x="26" y="32"/>
                    </a:lnTo>
                    <a:lnTo>
                      <a:pt x="24" y="30"/>
                    </a:lnTo>
                    <a:lnTo>
                      <a:pt x="24" y="30"/>
                    </a:lnTo>
                    <a:lnTo>
                      <a:pt x="22" y="30"/>
                    </a:lnTo>
                    <a:lnTo>
                      <a:pt x="22" y="30"/>
                    </a:lnTo>
                    <a:lnTo>
                      <a:pt x="22" y="30"/>
                    </a:lnTo>
                    <a:lnTo>
                      <a:pt x="20" y="30"/>
                    </a:lnTo>
                    <a:lnTo>
                      <a:pt x="18" y="36"/>
                    </a:lnTo>
                    <a:lnTo>
                      <a:pt x="18" y="36"/>
                    </a:lnTo>
                    <a:lnTo>
                      <a:pt x="18" y="36"/>
                    </a:lnTo>
                    <a:lnTo>
                      <a:pt x="16" y="34"/>
                    </a:ln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3" name="Freeform 2897">
                <a:extLst>
                  <a:ext uri="{FF2B5EF4-FFF2-40B4-BE49-F238E27FC236}">
                    <a16:creationId xmlns:a16="http://schemas.microsoft.com/office/drawing/2014/main" id="{1AD4E327-DB2B-B278-97DC-8366305A3553}"/>
                  </a:ext>
                </a:extLst>
              </p:cNvPr>
              <p:cNvSpPr>
                <a:spLocks/>
              </p:cNvSpPr>
              <p:nvPr/>
            </p:nvSpPr>
            <p:spPr bwMode="auto">
              <a:xfrm>
                <a:off x="1794" y="2131"/>
                <a:ext cx="20" cy="52"/>
              </a:xfrm>
              <a:custGeom>
                <a:avLst/>
                <a:gdLst>
                  <a:gd name="T0" fmla="*/ 6 w 20"/>
                  <a:gd name="T1" fmla="*/ 10 h 52"/>
                  <a:gd name="T2" fmla="*/ 6 w 20"/>
                  <a:gd name="T3" fmla="*/ 10 h 52"/>
                  <a:gd name="T4" fmla="*/ 8 w 20"/>
                  <a:gd name="T5" fmla="*/ 10 h 52"/>
                  <a:gd name="T6" fmla="*/ 8 w 20"/>
                  <a:gd name="T7" fmla="*/ 10 h 52"/>
                  <a:gd name="T8" fmla="*/ 10 w 20"/>
                  <a:gd name="T9" fmla="*/ 10 h 52"/>
                  <a:gd name="T10" fmla="*/ 12 w 20"/>
                  <a:gd name="T11" fmla="*/ 10 h 52"/>
                  <a:gd name="T12" fmla="*/ 14 w 20"/>
                  <a:gd name="T13" fmla="*/ 6 h 52"/>
                  <a:gd name="T14" fmla="*/ 16 w 20"/>
                  <a:gd name="T15" fmla="*/ 2 h 52"/>
                  <a:gd name="T16" fmla="*/ 18 w 20"/>
                  <a:gd name="T17" fmla="*/ 0 h 52"/>
                  <a:gd name="T18" fmla="*/ 20 w 20"/>
                  <a:gd name="T19" fmla="*/ 2 h 52"/>
                  <a:gd name="T20" fmla="*/ 20 w 20"/>
                  <a:gd name="T21" fmla="*/ 2 h 52"/>
                  <a:gd name="T22" fmla="*/ 20 w 20"/>
                  <a:gd name="T23" fmla="*/ 8 h 52"/>
                  <a:gd name="T24" fmla="*/ 20 w 20"/>
                  <a:gd name="T25" fmla="*/ 12 h 52"/>
                  <a:gd name="T26" fmla="*/ 18 w 20"/>
                  <a:gd name="T27" fmla="*/ 22 h 52"/>
                  <a:gd name="T28" fmla="*/ 18 w 20"/>
                  <a:gd name="T29" fmla="*/ 22 h 52"/>
                  <a:gd name="T30" fmla="*/ 16 w 20"/>
                  <a:gd name="T31" fmla="*/ 26 h 52"/>
                  <a:gd name="T32" fmla="*/ 16 w 20"/>
                  <a:gd name="T33" fmla="*/ 32 h 52"/>
                  <a:gd name="T34" fmla="*/ 20 w 20"/>
                  <a:gd name="T35" fmla="*/ 38 h 52"/>
                  <a:gd name="T36" fmla="*/ 20 w 20"/>
                  <a:gd name="T37" fmla="*/ 38 h 52"/>
                  <a:gd name="T38" fmla="*/ 20 w 20"/>
                  <a:gd name="T39" fmla="*/ 44 h 52"/>
                  <a:gd name="T40" fmla="*/ 18 w 20"/>
                  <a:gd name="T41" fmla="*/ 48 h 52"/>
                  <a:gd name="T42" fmla="*/ 16 w 20"/>
                  <a:gd name="T43" fmla="*/ 52 h 52"/>
                  <a:gd name="T44" fmla="*/ 16 w 20"/>
                  <a:gd name="T45" fmla="*/ 52 h 52"/>
                  <a:gd name="T46" fmla="*/ 12 w 20"/>
                  <a:gd name="T47" fmla="*/ 52 h 52"/>
                  <a:gd name="T48" fmla="*/ 10 w 20"/>
                  <a:gd name="T49" fmla="*/ 52 h 52"/>
                  <a:gd name="T50" fmla="*/ 8 w 20"/>
                  <a:gd name="T51" fmla="*/ 48 h 52"/>
                  <a:gd name="T52" fmla="*/ 8 w 20"/>
                  <a:gd name="T53" fmla="*/ 48 h 52"/>
                  <a:gd name="T54" fmla="*/ 4 w 20"/>
                  <a:gd name="T55" fmla="*/ 44 h 52"/>
                  <a:gd name="T56" fmla="*/ 2 w 20"/>
                  <a:gd name="T57" fmla="*/ 38 h 52"/>
                  <a:gd name="T58" fmla="*/ 0 w 20"/>
                  <a:gd name="T59" fmla="*/ 26 h 52"/>
                  <a:gd name="T60" fmla="*/ 0 w 20"/>
                  <a:gd name="T61" fmla="*/ 26 h 52"/>
                  <a:gd name="T62" fmla="*/ 2 w 20"/>
                  <a:gd name="T63" fmla="*/ 22 h 52"/>
                  <a:gd name="T64" fmla="*/ 4 w 20"/>
                  <a:gd name="T65" fmla="*/ 18 h 52"/>
                  <a:gd name="T66" fmla="*/ 6 w 20"/>
                  <a:gd name="T67" fmla="*/ 16 h 52"/>
                  <a:gd name="T68" fmla="*/ 6 w 20"/>
                  <a:gd name="T69" fmla="*/ 10 h 52"/>
                  <a:gd name="T70" fmla="*/ 6 w 20"/>
                  <a:gd name="T71"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52">
                    <a:moveTo>
                      <a:pt x="6" y="10"/>
                    </a:moveTo>
                    <a:lnTo>
                      <a:pt x="6" y="10"/>
                    </a:lnTo>
                    <a:lnTo>
                      <a:pt x="8" y="10"/>
                    </a:lnTo>
                    <a:lnTo>
                      <a:pt x="8" y="10"/>
                    </a:lnTo>
                    <a:lnTo>
                      <a:pt x="10" y="10"/>
                    </a:lnTo>
                    <a:lnTo>
                      <a:pt x="12" y="10"/>
                    </a:lnTo>
                    <a:lnTo>
                      <a:pt x="14" y="6"/>
                    </a:lnTo>
                    <a:lnTo>
                      <a:pt x="16" y="2"/>
                    </a:lnTo>
                    <a:lnTo>
                      <a:pt x="18" y="0"/>
                    </a:lnTo>
                    <a:lnTo>
                      <a:pt x="20" y="2"/>
                    </a:lnTo>
                    <a:lnTo>
                      <a:pt x="20" y="2"/>
                    </a:lnTo>
                    <a:lnTo>
                      <a:pt x="20" y="8"/>
                    </a:lnTo>
                    <a:lnTo>
                      <a:pt x="20" y="12"/>
                    </a:lnTo>
                    <a:lnTo>
                      <a:pt x="18" y="22"/>
                    </a:lnTo>
                    <a:lnTo>
                      <a:pt x="18" y="22"/>
                    </a:lnTo>
                    <a:lnTo>
                      <a:pt x="16" y="26"/>
                    </a:lnTo>
                    <a:lnTo>
                      <a:pt x="16" y="32"/>
                    </a:lnTo>
                    <a:lnTo>
                      <a:pt x="20" y="38"/>
                    </a:lnTo>
                    <a:lnTo>
                      <a:pt x="20" y="38"/>
                    </a:lnTo>
                    <a:lnTo>
                      <a:pt x="20" y="44"/>
                    </a:lnTo>
                    <a:lnTo>
                      <a:pt x="18" y="48"/>
                    </a:lnTo>
                    <a:lnTo>
                      <a:pt x="16" y="52"/>
                    </a:lnTo>
                    <a:lnTo>
                      <a:pt x="16" y="52"/>
                    </a:lnTo>
                    <a:lnTo>
                      <a:pt x="12" y="52"/>
                    </a:lnTo>
                    <a:lnTo>
                      <a:pt x="10" y="52"/>
                    </a:lnTo>
                    <a:lnTo>
                      <a:pt x="8" y="48"/>
                    </a:lnTo>
                    <a:lnTo>
                      <a:pt x="8" y="48"/>
                    </a:lnTo>
                    <a:lnTo>
                      <a:pt x="4" y="44"/>
                    </a:lnTo>
                    <a:lnTo>
                      <a:pt x="2" y="38"/>
                    </a:lnTo>
                    <a:lnTo>
                      <a:pt x="0" y="26"/>
                    </a:lnTo>
                    <a:lnTo>
                      <a:pt x="0" y="26"/>
                    </a:lnTo>
                    <a:lnTo>
                      <a:pt x="2" y="22"/>
                    </a:lnTo>
                    <a:lnTo>
                      <a:pt x="4" y="18"/>
                    </a:lnTo>
                    <a:lnTo>
                      <a:pt x="6" y="16"/>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4" name="Freeform 2898">
                <a:extLst>
                  <a:ext uri="{FF2B5EF4-FFF2-40B4-BE49-F238E27FC236}">
                    <a16:creationId xmlns:a16="http://schemas.microsoft.com/office/drawing/2014/main" id="{65782891-1EC7-4890-6140-0D8594080868}"/>
                  </a:ext>
                </a:extLst>
              </p:cNvPr>
              <p:cNvSpPr>
                <a:spLocks/>
              </p:cNvSpPr>
              <p:nvPr/>
            </p:nvSpPr>
            <p:spPr bwMode="auto">
              <a:xfrm>
                <a:off x="1802" y="2097"/>
                <a:ext cx="20" cy="50"/>
              </a:xfrm>
              <a:custGeom>
                <a:avLst/>
                <a:gdLst>
                  <a:gd name="T0" fmla="*/ 12 w 20"/>
                  <a:gd name="T1" fmla="*/ 36 h 50"/>
                  <a:gd name="T2" fmla="*/ 12 w 20"/>
                  <a:gd name="T3" fmla="*/ 36 h 50"/>
                  <a:gd name="T4" fmla="*/ 8 w 20"/>
                  <a:gd name="T5" fmla="*/ 38 h 50"/>
                  <a:gd name="T6" fmla="*/ 6 w 20"/>
                  <a:gd name="T7" fmla="*/ 44 h 50"/>
                  <a:gd name="T8" fmla="*/ 6 w 20"/>
                  <a:gd name="T9" fmla="*/ 44 h 50"/>
                  <a:gd name="T10" fmla="*/ 6 w 20"/>
                  <a:gd name="T11" fmla="*/ 50 h 50"/>
                  <a:gd name="T12" fmla="*/ 4 w 20"/>
                  <a:gd name="T13" fmla="*/ 50 h 50"/>
                  <a:gd name="T14" fmla="*/ 0 w 20"/>
                  <a:gd name="T15" fmla="*/ 44 h 50"/>
                  <a:gd name="T16" fmla="*/ 0 w 20"/>
                  <a:gd name="T17" fmla="*/ 44 h 50"/>
                  <a:gd name="T18" fmla="*/ 4 w 20"/>
                  <a:gd name="T19" fmla="*/ 36 h 50"/>
                  <a:gd name="T20" fmla="*/ 4 w 20"/>
                  <a:gd name="T21" fmla="*/ 36 h 50"/>
                  <a:gd name="T22" fmla="*/ 6 w 20"/>
                  <a:gd name="T23" fmla="*/ 34 h 50"/>
                  <a:gd name="T24" fmla="*/ 10 w 20"/>
                  <a:gd name="T25" fmla="*/ 32 h 50"/>
                  <a:gd name="T26" fmla="*/ 14 w 20"/>
                  <a:gd name="T27" fmla="*/ 32 h 50"/>
                  <a:gd name="T28" fmla="*/ 14 w 20"/>
                  <a:gd name="T29" fmla="*/ 32 h 50"/>
                  <a:gd name="T30" fmla="*/ 8 w 20"/>
                  <a:gd name="T31" fmla="*/ 18 h 50"/>
                  <a:gd name="T32" fmla="*/ 2 w 20"/>
                  <a:gd name="T33" fmla="*/ 0 h 50"/>
                  <a:gd name="T34" fmla="*/ 2 w 20"/>
                  <a:gd name="T35" fmla="*/ 0 h 50"/>
                  <a:gd name="T36" fmla="*/ 20 w 20"/>
                  <a:gd name="T37" fmla="*/ 26 h 50"/>
                  <a:gd name="T38" fmla="*/ 20 w 20"/>
                  <a:gd name="T39" fmla="*/ 26 h 50"/>
                  <a:gd name="T40" fmla="*/ 20 w 20"/>
                  <a:gd name="T41" fmla="*/ 32 h 50"/>
                  <a:gd name="T42" fmla="*/ 20 w 20"/>
                  <a:gd name="T43" fmla="*/ 32 h 50"/>
                  <a:gd name="T44" fmla="*/ 18 w 20"/>
                  <a:gd name="T45" fmla="*/ 38 h 50"/>
                  <a:gd name="T46" fmla="*/ 14 w 20"/>
                  <a:gd name="T47" fmla="*/ 40 h 50"/>
                  <a:gd name="T48" fmla="*/ 14 w 20"/>
                  <a:gd name="T49" fmla="*/ 40 h 50"/>
                  <a:gd name="T50" fmla="*/ 14 w 20"/>
                  <a:gd name="T51" fmla="*/ 38 h 50"/>
                  <a:gd name="T52" fmla="*/ 12 w 20"/>
                  <a:gd name="T53" fmla="*/ 36 h 50"/>
                  <a:gd name="T54" fmla="*/ 12 w 20"/>
                  <a:gd name="T55"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0">
                    <a:moveTo>
                      <a:pt x="12" y="36"/>
                    </a:moveTo>
                    <a:lnTo>
                      <a:pt x="12" y="36"/>
                    </a:lnTo>
                    <a:lnTo>
                      <a:pt x="8" y="38"/>
                    </a:lnTo>
                    <a:lnTo>
                      <a:pt x="6" y="44"/>
                    </a:lnTo>
                    <a:lnTo>
                      <a:pt x="6" y="44"/>
                    </a:lnTo>
                    <a:lnTo>
                      <a:pt x="6" y="50"/>
                    </a:lnTo>
                    <a:lnTo>
                      <a:pt x="4" y="50"/>
                    </a:lnTo>
                    <a:lnTo>
                      <a:pt x="0" y="44"/>
                    </a:lnTo>
                    <a:lnTo>
                      <a:pt x="0" y="44"/>
                    </a:lnTo>
                    <a:lnTo>
                      <a:pt x="4" y="36"/>
                    </a:lnTo>
                    <a:lnTo>
                      <a:pt x="4" y="36"/>
                    </a:lnTo>
                    <a:lnTo>
                      <a:pt x="6" y="34"/>
                    </a:lnTo>
                    <a:lnTo>
                      <a:pt x="10" y="32"/>
                    </a:lnTo>
                    <a:lnTo>
                      <a:pt x="14" y="32"/>
                    </a:lnTo>
                    <a:lnTo>
                      <a:pt x="14" y="32"/>
                    </a:lnTo>
                    <a:lnTo>
                      <a:pt x="8" y="18"/>
                    </a:lnTo>
                    <a:lnTo>
                      <a:pt x="2" y="0"/>
                    </a:lnTo>
                    <a:lnTo>
                      <a:pt x="2" y="0"/>
                    </a:lnTo>
                    <a:lnTo>
                      <a:pt x="20" y="26"/>
                    </a:lnTo>
                    <a:lnTo>
                      <a:pt x="20" y="26"/>
                    </a:lnTo>
                    <a:lnTo>
                      <a:pt x="20" y="32"/>
                    </a:lnTo>
                    <a:lnTo>
                      <a:pt x="20" y="32"/>
                    </a:lnTo>
                    <a:lnTo>
                      <a:pt x="18" y="38"/>
                    </a:lnTo>
                    <a:lnTo>
                      <a:pt x="14" y="40"/>
                    </a:lnTo>
                    <a:lnTo>
                      <a:pt x="14" y="40"/>
                    </a:lnTo>
                    <a:lnTo>
                      <a:pt x="14" y="38"/>
                    </a:lnTo>
                    <a:lnTo>
                      <a:pt x="12" y="36"/>
                    </a:lnTo>
                    <a:lnTo>
                      <a:pt x="1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5" name="Freeform 2899">
                <a:extLst>
                  <a:ext uri="{FF2B5EF4-FFF2-40B4-BE49-F238E27FC236}">
                    <a16:creationId xmlns:a16="http://schemas.microsoft.com/office/drawing/2014/main" id="{B16DC919-817B-8A70-1910-7864A1A01D3A}"/>
                  </a:ext>
                </a:extLst>
              </p:cNvPr>
              <p:cNvSpPr>
                <a:spLocks/>
              </p:cNvSpPr>
              <p:nvPr/>
            </p:nvSpPr>
            <p:spPr bwMode="auto">
              <a:xfrm>
                <a:off x="1782" y="2137"/>
                <a:ext cx="22" cy="20"/>
              </a:xfrm>
              <a:custGeom>
                <a:avLst/>
                <a:gdLst>
                  <a:gd name="T0" fmla="*/ 18 w 22"/>
                  <a:gd name="T1" fmla="*/ 4 h 20"/>
                  <a:gd name="T2" fmla="*/ 18 w 22"/>
                  <a:gd name="T3" fmla="*/ 4 h 20"/>
                  <a:gd name="T4" fmla="*/ 22 w 22"/>
                  <a:gd name="T5" fmla="*/ 18 h 20"/>
                  <a:gd name="T6" fmla="*/ 22 w 22"/>
                  <a:gd name="T7" fmla="*/ 18 h 20"/>
                  <a:gd name="T8" fmla="*/ 18 w 22"/>
                  <a:gd name="T9" fmla="*/ 16 h 20"/>
                  <a:gd name="T10" fmla="*/ 16 w 22"/>
                  <a:gd name="T11" fmla="*/ 16 h 20"/>
                  <a:gd name="T12" fmla="*/ 12 w 22"/>
                  <a:gd name="T13" fmla="*/ 18 h 20"/>
                  <a:gd name="T14" fmla="*/ 12 w 22"/>
                  <a:gd name="T15" fmla="*/ 18 h 20"/>
                  <a:gd name="T16" fmla="*/ 10 w 22"/>
                  <a:gd name="T17" fmla="*/ 20 h 20"/>
                  <a:gd name="T18" fmla="*/ 10 w 22"/>
                  <a:gd name="T19" fmla="*/ 20 h 20"/>
                  <a:gd name="T20" fmla="*/ 8 w 22"/>
                  <a:gd name="T21" fmla="*/ 20 h 20"/>
                  <a:gd name="T22" fmla="*/ 4 w 22"/>
                  <a:gd name="T23" fmla="*/ 20 h 20"/>
                  <a:gd name="T24" fmla="*/ 2 w 22"/>
                  <a:gd name="T25" fmla="*/ 18 h 20"/>
                  <a:gd name="T26" fmla="*/ 0 w 22"/>
                  <a:gd name="T27" fmla="*/ 10 h 20"/>
                  <a:gd name="T28" fmla="*/ 0 w 22"/>
                  <a:gd name="T29" fmla="*/ 10 h 20"/>
                  <a:gd name="T30" fmla="*/ 0 w 22"/>
                  <a:gd name="T31" fmla="*/ 10 h 20"/>
                  <a:gd name="T32" fmla="*/ 2 w 22"/>
                  <a:gd name="T33" fmla="*/ 12 h 20"/>
                  <a:gd name="T34" fmla="*/ 2 w 22"/>
                  <a:gd name="T35" fmla="*/ 12 h 20"/>
                  <a:gd name="T36" fmla="*/ 6 w 22"/>
                  <a:gd name="T37" fmla="*/ 12 h 20"/>
                  <a:gd name="T38" fmla="*/ 8 w 22"/>
                  <a:gd name="T39" fmla="*/ 10 h 20"/>
                  <a:gd name="T40" fmla="*/ 8 w 22"/>
                  <a:gd name="T41" fmla="*/ 8 h 20"/>
                  <a:gd name="T42" fmla="*/ 8 w 22"/>
                  <a:gd name="T43" fmla="*/ 8 h 20"/>
                  <a:gd name="T44" fmla="*/ 12 w 22"/>
                  <a:gd name="T45" fmla="*/ 2 h 20"/>
                  <a:gd name="T46" fmla="*/ 12 w 22"/>
                  <a:gd name="T47" fmla="*/ 0 h 20"/>
                  <a:gd name="T48" fmla="*/ 14 w 22"/>
                  <a:gd name="T49" fmla="*/ 2 h 20"/>
                  <a:gd name="T50" fmla="*/ 16 w 22"/>
                  <a:gd name="T51" fmla="*/ 4 h 20"/>
                  <a:gd name="T52" fmla="*/ 18 w 22"/>
                  <a:gd name="T53" fmla="*/ 4 h 20"/>
                  <a:gd name="T54" fmla="*/ 18 w 22"/>
                  <a:gd name="T5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0">
                    <a:moveTo>
                      <a:pt x="18" y="4"/>
                    </a:moveTo>
                    <a:lnTo>
                      <a:pt x="18" y="4"/>
                    </a:lnTo>
                    <a:lnTo>
                      <a:pt x="22" y="18"/>
                    </a:lnTo>
                    <a:lnTo>
                      <a:pt x="22" y="18"/>
                    </a:lnTo>
                    <a:lnTo>
                      <a:pt x="18" y="16"/>
                    </a:lnTo>
                    <a:lnTo>
                      <a:pt x="16" y="16"/>
                    </a:lnTo>
                    <a:lnTo>
                      <a:pt x="12" y="18"/>
                    </a:lnTo>
                    <a:lnTo>
                      <a:pt x="12" y="18"/>
                    </a:lnTo>
                    <a:lnTo>
                      <a:pt x="10" y="20"/>
                    </a:lnTo>
                    <a:lnTo>
                      <a:pt x="10" y="20"/>
                    </a:lnTo>
                    <a:lnTo>
                      <a:pt x="8" y="20"/>
                    </a:lnTo>
                    <a:lnTo>
                      <a:pt x="4" y="20"/>
                    </a:lnTo>
                    <a:lnTo>
                      <a:pt x="2" y="18"/>
                    </a:lnTo>
                    <a:lnTo>
                      <a:pt x="0" y="10"/>
                    </a:lnTo>
                    <a:lnTo>
                      <a:pt x="0" y="10"/>
                    </a:lnTo>
                    <a:lnTo>
                      <a:pt x="0" y="10"/>
                    </a:lnTo>
                    <a:lnTo>
                      <a:pt x="2" y="12"/>
                    </a:lnTo>
                    <a:lnTo>
                      <a:pt x="2" y="12"/>
                    </a:lnTo>
                    <a:lnTo>
                      <a:pt x="6" y="12"/>
                    </a:lnTo>
                    <a:lnTo>
                      <a:pt x="8" y="10"/>
                    </a:lnTo>
                    <a:lnTo>
                      <a:pt x="8" y="8"/>
                    </a:lnTo>
                    <a:lnTo>
                      <a:pt x="8" y="8"/>
                    </a:lnTo>
                    <a:lnTo>
                      <a:pt x="12" y="2"/>
                    </a:lnTo>
                    <a:lnTo>
                      <a:pt x="12" y="0"/>
                    </a:lnTo>
                    <a:lnTo>
                      <a:pt x="14" y="2"/>
                    </a:lnTo>
                    <a:lnTo>
                      <a:pt x="16" y="4"/>
                    </a:lnTo>
                    <a:lnTo>
                      <a:pt x="18" y="4"/>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6" name="Freeform 2900">
                <a:extLst>
                  <a:ext uri="{FF2B5EF4-FFF2-40B4-BE49-F238E27FC236}">
                    <a16:creationId xmlns:a16="http://schemas.microsoft.com/office/drawing/2014/main" id="{4FF5F7DB-6F4E-9CB6-9868-F6F1570EA2C4}"/>
                  </a:ext>
                </a:extLst>
              </p:cNvPr>
              <p:cNvSpPr>
                <a:spLocks/>
              </p:cNvSpPr>
              <p:nvPr/>
            </p:nvSpPr>
            <p:spPr bwMode="auto">
              <a:xfrm>
                <a:off x="1798" y="2069"/>
                <a:ext cx="20" cy="20"/>
              </a:xfrm>
              <a:custGeom>
                <a:avLst/>
                <a:gdLst>
                  <a:gd name="T0" fmla="*/ 0 w 20"/>
                  <a:gd name="T1" fmla="*/ 6 h 20"/>
                  <a:gd name="T2" fmla="*/ 0 w 20"/>
                  <a:gd name="T3" fmla="*/ 6 h 20"/>
                  <a:gd name="T4" fmla="*/ 0 w 20"/>
                  <a:gd name="T5" fmla="*/ 0 h 20"/>
                  <a:gd name="T6" fmla="*/ 2 w 20"/>
                  <a:gd name="T7" fmla="*/ 0 h 20"/>
                  <a:gd name="T8" fmla="*/ 2 w 20"/>
                  <a:gd name="T9" fmla="*/ 0 h 20"/>
                  <a:gd name="T10" fmla="*/ 2 w 20"/>
                  <a:gd name="T11" fmla="*/ 0 h 20"/>
                  <a:gd name="T12" fmla="*/ 6 w 20"/>
                  <a:gd name="T13" fmla="*/ 6 h 20"/>
                  <a:gd name="T14" fmla="*/ 10 w 20"/>
                  <a:gd name="T15" fmla="*/ 10 h 20"/>
                  <a:gd name="T16" fmla="*/ 16 w 20"/>
                  <a:gd name="T17" fmla="*/ 12 h 20"/>
                  <a:gd name="T18" fmla="*/ 20 w 20"/>
                  <a:gd name="T19" fmla="*/ 16 h 20"/>
                  <a:gd name="T20" fmla="*/ 20 w 20"/>
                  <a:gd name="T21" fmla="*/ 16 h 20"/>
                  <a:gd name="T22" fmla="*/ 16 w 20"/>
                  <a:gd name="T23" fmla="*/ 20 h 20"/>
                  <a:gd name="T24" fmla="*/ 12 w 20"/>
                  <a:gd name="T25" fmla="*/ 20 h 20"/>
                  <a:gd name="T26" fmla="*/ 6 w 20"/>
                  <a:gd name="T27" fmla="*/ 16 h 20"/>
                  <a:gd name="T28" fmla="*/ 6 w 20"/>
                  <a:gd name="T29" fmla="*/ 16 h 20"/>
                  <a:gd name="T30" fmla="*/ 4 w 20"/>
                  <a:gd name="T31" fmla="*/ 16 h 20"/>
                  <a:gd name="T32" fmla="*/ 2 w 20"/>
                  <a:gd name="T33" fmla="*/ 12 h 20"/>
                  <a:gd name="T34" fmla="*/ 2 w 20"/>
                  <a:gd name="T35" fmla="*/ 8 h 20"/>
                  <a:gd name="T36" fmla="*/ 0 w 20"/>
                  <a:gd name="T37" fmla="*/ 6 h 20"/>
                  <a:gd name="T38" fmla="*/ 0 w 20"/>
                  <a:gd name="T3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0">
                    <a:moveTo>
                      <a:pt x="0" y="6"/>
                    </a:moveTo>
                    <a:lnTo>
                      <a:pt x="0" y="6"/>
                    </a:lnTo>
                    <a:lnTo>
                      <a:pt x="0" y="0"/>
                    </a:lnTo>
                    <a:lnTo>
                      <a:pt x="2" y="0"/>
                    </a:lnTo>
                    <a:lnTo>
                      <a:pt x="2" y="0"/>
                    </a:lnTo>
                    <a:lnTo>
                      <a:pt x="2" y="0"/>
                    </a:lnTo>
                    <a:lnTo>
                      <a:pt x="6" y="6"/>
                    </a:lnTo>
                    <a:lnTo>
                      <a:pt x="10" y="10"/>
                    </a:lnTo>
                    <a:lnTo>
                      <a:pt x="16" y="12"/>
                    </a:lnTo>
                    <a:lnTo>
                      <a:pt x="20" y="16"/>
                    </a:lnTo>
                    <a:lnTo>
                      <a:pt x="20" y="16"/>
                    </a:lnTo>
                    <a:lnTo>
                      <a:pt x="16" y="20"/>
                    </a:lnTo>
                    <a:lnTo>
                      <a:pt x="12" y="20"/>
                    </a:lnTo>
                    <a:lnTo>
                      <a:pt x="6" y="16"/>
                    </a:lnTo>
                    <a:lnTo>
                      <a:pt x="6" y="16"/>
                    </a:lnTo>
                    <a:lnTo>
                      <a:pt x="4" y="16"/>
                    </a:lnTo>
                    <a:lnTo>
                      <a:pt x="2" y="12"/>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7" name="Freeform 2901">
                <a:extLst>
                  <a:ext uri="{FF2B5EF4-FFF2-40B4-BE49-F238E27FC236}">
                    <a16:creationId xmlns:a16="http://schemas.microsoft.com/office/drawing/2014/main" id="{602851D2-FAAD-360B-E0BF-C1E86881860B}"/>
                  </a:ext>
                </a:extLst>
              </p:cNvPr>
              <p:cNvSpPr>
                <a:spLocks/>
              </p:cNvSpPr>
              <p:nvPr/>
            </p:nvSpPr>
            <p:spPr bwMode="auto">
              <a:xfrm>
                <a:off x="1780" y="1964"/>
                <a:ext cx="18" cy="14"/>
              </a:xfrm>
              <a:custGeom>
                <a:avLst/>
                <a:gdLst>
                  <a:gd name="T0" fmla="*/ 2 w 18"/>
                  <a:gd name="T1" fmla="*/ 10 h 14"/>
                  <a:gd name="T2" fmla="*/ 2 w 18"/>
                  <a:gd name="T3" fmla="*/ 10 h 14"/>
                  <a:gd name="T4" fmla="*/ 6 w 18"/>
                  <a:gd name="T5" fmla="*/ 2 h 14"/>
                  <a:gd name="T6" fmla="*/ 8 w 18"/>
                  <a:gd name="T7" fmla="*/ 0 h 14"/>
                  <a:gd name="T8" fmla="*/ 10 w 18"/>
                  <a:gd name="T9" fmla="*/ 2 h 14"/>
                  <a:gd name="T10" fmla="*/ 18 w 18"/>
                  <a:gd name="T11" fmla="*/ 6 h 14"/>
                  <a:gd name="T12" fmla="*/ 18 w 18"/>
                  <a:gd name="T13" fmla="*/ 6 h 14"/>
                  <a:gd name="T14" fmla="*/ 14 w 18"/>
                  <a:gd name="T15" fmla="*/ 12 h 14"/>
                  <a:gd name="T16" fmla="*/ 10 w 18"/>
                  <a:gd name="T17" fmla="*/ 12 h 14"/>
                  <a:gd name="T18" fmla="*/ 0 w 18"/>
                  <a:gd name="T19" fmla="*/ 14 h 14"/>
                  <a:gd name="T20" fmla="*/ 0 w 18"/>
                  <a:gd name="T21" fmla="*/ 14 h 14"/>
                  <a:gd name="T22" fmla="*/ 0 w 18"/>
                  <a:gd name="T23" fmla="*/ 10 h 14"/>
                  <a:gd name="T24" fmla="*/ 2 w 18"/>
                  <a:gd name="T25" fmla="*/ 10 h 14"/>
                  <a:gd name="T26" fmla="*/ 2 w 18"/>
                  <a:gd name="T2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4">
                    <a:moveTo>
                      <a:pt x="2" y="10"/>
                    </a:moveTo>
                    <a:lnTo>
                      <a:pt x="2" y="10"/>
                    </a:lnTo>
                    <a:lnTo>
                      <a:pt x="6" y="2"/>
                    </a:lnTo>
                    <a:lnTo>
                      <a:pt x="8" y="0"/>
                    </a:lnTo>
                    <a:lnTo>
                      <a:pt x="10" y="2"/>
                    </a:lnTo>
                    <a:lnTo>
                      <a:pt x="18" y="6"/>
                    </a:lnTo>
                    <a:lnTo>
                      <a:pt x="18" y="6"/>
                    </a:lnTo>
                    <a:lnTo>
                      <a:pt x="14" y="12"/>
                    </a:lnTo>
                    <a:lnTo>
                      <a:pt x="10" y="12"/>
                    </a:lnTo>
                    <a:lnTo>
                      <a:pt x="0" y="14"/>
                    </a:lnTo>
                    <a:lnTo>
                      <a:pt x="0" y="14"/>
                    </a:lnTo>
                    <a:lnTo>
                      <a:pt x="0"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8" name="Freeform 2902">
                <a:extLst>
                  <a:ext uri="{FF2B5EF4-FFF2-40B4-BE49-F238E27FC236}">
                    <a16:creationId xmlns:a16="http://schemas.microsoft.com/office/drawing/2014/main" id="{612714DD-C8C6-7D12-4587-F9E3220B9DE7}"/>
                  </a:ext>
                </a:extLst>
              </p:cNvPr>
              <p:cNvSpPr>
                <a:spLocks/>
              </p:cNvSpPr>
              <p:nvPr/>
            </p:nvSpPr>
            <p:spPr bwMode="auto">
              <a:xfrm>
                <a:off x="1770" y="1960"/>
                <a:ext cx="12" cy="18"/>
              </a:xfrm>
              <a:custGeom>
                <a:avLst/>
                <a:gdLst>
                  <a:gd name="T0" fmla="*/ 12 w 12"/>
                  <a:gd name="T1" fmla="*/ 14 h 18"/>
                  <a:gd name="T2" fmla="*/ 12 w 12"/>
                  <a:gd name="T3" fmla="*/ 14 h 18"/>
                  <a:gd name="T4" fmla="*/ 10 w 12"/>
                  <a:gd name="T5" fmla="*/ 18 h 18"/>
                  <a:gd name="T6" fmla="*/ 10 w 12"/>
                  <a:gd name="T7" fmla="*/ 18 h 18"/>
                  <a:gd name="T8" fmla="*/ 8 w 12"/>
                  <a:gd name="T9" fmla="*/ 18 h 18"/>
                  <a:gd name="T10" fmla="*/ 4 w 12"/>
                  <a:gd name="T11" fmla="*/ 14 h 18"/>
                  <a:gd name="T12" fmla="*/ 4 w 12"/>
                  <a:gd name="T13" fmla="*/ 14 h 18"/>
                  <a:gd name="T14" fmla="*/ 4 w 12"/>
                  <a:gd name="T15" fmla="*/ 12 h 18"/>
                  <a:gd name="T16" fmla="*/ 2 w 12"/>
                  <a:gd name="T17" fmla="*/ 10 h 18"/>
                  <a:gd name="T18" fmla="*/ 0 w 12"/>
                  <a:gd name="T19" fmla="*/ 6 h 18"/>
                  <a:gd name="T20" fmla="*/ 0 w 12"/>
                  <a:gd name="T21" fmla="*/ 0 h 18"/>
                  <a:gd name="T22" fmla="*/ 0 w 12"/>
                  <a:gd name="T23" fmla="*/ 0 h 18"/>
                  <a:gd name="T24" fmla="*/ 4 w 12"/>
                  <a:gd name="T25" fmla="*/ 2 h 18"/>
                  <a:gd name="T26" fmla="*/ 6 w 12"/>
                  <a:gd name="T27" fmla="*/ 4 h 18"/>
                  <a:gd name="T28" fmla="*/ 10 w 12"/>
                  <a:gd name="T29" fmla="*/ 6 h 18"/>
                  <a:gd name="T30" fmla="*/ 12 w 12"/>
                  <a:gd name="T31" fmla="*/ 14 h 18"/>
                  <a:gd name="T32" fmla="*/ 12 w 12"/>
                  <a:gd name="T3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8">
                    <a:moveTo>
                      <a:pt x="12" y="14"/>
                    </a:moveTo>
                    <a:lnTo>
                      <a:pt x="12" y="14"/>
                    </a:lnTo>
                    <a:lnTo>
                      <a:pt x="10" y="18"/>
                    </a:lnTo>
                    <a:lnTo>
                      <a:pt x="10" y="18"/>
                    </a:lnTo>
                    <a:lnTo>
                      <a:pt x="8" y="18"/>
                    </a:lnTo>
                    <a:lnTo>
                      <a:pt x="4" y="14"/>
                    </a:lnTo>
                    <a:lnTo>
                      <a:pt x="4" y="14"/>
                    </a:lnTo>
                    <a:lnTo>
                      <a:pt x="4" y="12"/>
                    </a:lnTo>
                    <a:lnTo>
                      <a:pt x="2" y="10"/>
                    </a:lnTo>
                    <a:lnTo>
                      <a:pt x="0" y="6"/>
                    </a:lnTo>
                    <a:lnTo>
                      <a:pt x="0" y="0"/>
                    </a:lnTo>
                    <a:lnTo>
                      <a:pt x="0" y="0"/>
                    </a:lnTo>
                    <a:lnTo>
                      <a:pt x="4" y="2"/>
                    </a:lnTo>
                    <a:lnTo>
                      <a:pt x="6" y="4"/>
                    </a:lnTo>
                    <a:lnTo>
                      <a:pt x="10" y="6"/>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9" name="Freeform 2903">
                <a:extLst>
                  <a:ext uri="{FF2B5EF4-FFF2-40B4-BE49-F238E27FC236}">
                    <a16:creationId xmlns:a16="http://schemas.microsoft.com/office/drawing/2014/main" id="{9BC41D63-948F-8D4E-D2A5-C5642B1DAA31}"/>
                  </a:ext>
                </a:extLst>
              </p:cNvPr>
              <p:cNvSpPr>
                <a:spLocks/>
              </p:cNvSpPr>
              <p:nvPr/>
            </p:nvSpPr>
            <p:spPr bwMode="auto">
              <a:xfrm>
                <a:off x="1798" y="1964"/>
                <a:ext cx="12" cy="14"/>
              </a:xfrm>
              <a:custGeom>
                <a:avLst/>
                <a:gdLst>
                  <a:gd name="T0" fmla="*/ 8 w 12"/>
                  <a:gd name="T1" fmla="*/ 0 h 14"/>
                  <a:gd name="T2" fmla="*/ 8 w 12"/>
                  <a:gd name="T3" fmla="*/ 0 h 14"/>
                  <a:gd name="T4" fmla="*/ 10 w 12"/>
                  <a:gd name="T5" fmla="*/ 6 h 14"/>
                  <a:gd name="T6" fmla="*/ 10 w 12"/>
                  <a:gd name="T7" fmla="*/ 6 h 14"/>
                  <a:gd name="T8" fmla="*/ 12 w 12"/>
                  <a:gd name="T9" fmla="*/ 12 h 14"/>
                  <a:gd name="T10" fmla="*/ 12 w 12"/>
                  <a:gd name="T11" fmla="*/ 12 h 14"/>
                  <a:gd name="T12" fmla="*/ 8 w 12"/>
                  <a:gd name="T13" fmla="*/ 14 h 14"/>
                  <a:gd name="T14" fmla="*/ 8 w 12"/>
                  <a:gd name="T15" fmla="*/ 14 h 14"/>
                  <a:gd name="T16" fmla="*/ 0 w 12"/>
                  <a:gd name="T17" fmla="*/ 6 h 14"/>
                  <a:gd name="T18" fmla="*/ 0 w 12"/>
                  <a:gd name="T19" fmla="*/ 6 h 14"/>
                  <a:gd name="T20" fmla="*/ 2 w 12"/>
                  <a:gd name="T21" fmla="*/ 4 h 14"/>
                  <a:gd name="T22" fmla="*/ 2 w 12"/>
                  <a:gd name="T23" fmla="*/ 4 h 14"/>
                  <a:gd name="T24" fmla="*/ 2 w 12"/>
                  <a:gd name="T25" fmla="*/ 0 h 14"/>
                  <a:gd name="T26" fmla="*/ 4 w 12"/>
                  <a:gd name="T27" fmla="*/ 0 h 14"/>
                  <a:gd name="T28" fmla="*/ 8 w 12"/>
                  <a:gd name="T29" fmla="*/ 0 h 14"/>
                  <a:gd name="T30" fmla="*/ 8 w 1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8" y="0"/>
                    </a:moveTo>
                    <a:lnTo>
                      <a:pt x="8" y="0"/>
                    </a:lnTo>
                    <a:lnTo>
                      <a:pt x="10" y="6"/>
                    </a:lnTo>
                    <a:lnTo>
                      <a:pt x="10" y="6"/>
                    </a:lnTo>
                    <a:lnTo>
                      <a:pt x="12" y="12"/>
                    </a:lnTo>
                    <a:lnTo>
                      <a:pt x="12" y="12"/>
                    </a:lnTo>
                    <a:lnTo>
                      <a:pt x="8" y="14"/>
                    </a:lnTo>
                    <a:lnTo>
                      <a:pt x="8" y="14"/>
                    </a:lnTo>
                    <a:lnTo>
                      <a:pt x="0" y="6"/>
                    </a:lnTo>
                    <a:lnTo>
                      <a:pt x="0" y="6"/>
                    </a:lnTo>
                    <a:lnTo>
                      <a:pt x="2" y="4"/>
                    </a:lnTo>
                    <a:lnTo>
                      <a:pt x="2" y="4"/>
                    </a:lnTo>
                    <a:lnTo>
                      <a:pt x="2" y="0"/>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0" name="Freeform 2904">
                <a:extLst>
                  <a:ext uri="{FF2B5EF4-FFF2-40B4-BE49-F238E27FC236}">
                    <a16:creationId xmlns:a16="http://schemas.microsoft.com/office/drawing/2014/main" id="{A8DBA933-E005-D6B7-350B-BAA37F1C9739}"/>
                  </a:ext>
                </a:extLst>
              </p:cNvPr>
              <p:cNvSpPr>
                <a:spLocks/>
              </p:cNvSpPr>
              <p:nvPr/>
            </p:nvSpPr>
            <p:spPr bwMode="auto">
              <a:xfrm>
                <a:off x="1756" y="2081"/>
                <a:ext cx="14" cy="12"/>
              </a:xfrm>
              <a:custGeom>
                <a:avLst/>
                <a:gdLst>
                  <a:gd name="T0" fmla="*/ 6 w 14"/>
                  <a:gd name="T1" fmla="*/ 8 h 12"/>
                  <a:gd name="T2" fmla="*/ 6 w 14"/>
                  <a:gd name="T3" fmla="*/ 8 h 12"/>
                  <a:gd name="T4" fmla="*/ 8 w 14"/>
                  <a:gd name="T5" fmla="*/ 8 h 12"/>
                  <a:gd name="T6" fmla="*/ 8 w 14"/>
                  <a:gd name="T7" fmla="*/ 8 h 12"/>
                  <a:gd name="T8" fmla="*/ 10 w 14"/>
                  <a:gd name="T9" fmla="*/ 2 h 12"/>
                  <a:gd name="T10" fmla="*/ 12 w 14"/>
                  <a:gd name="T11" fmla="*/ 0 h 12"/>
                  <a:gd name="T12" fmla="*/ 14 w 14"/>
                  <a:gd name="T13" fmla="*/ 2 h 12"/>
                  <a:gd name="T14" fmla="*/ 14 w 14"/>
                  <a:gd name="T15" fmla="*/ 2 h 12"/>
                  <a:gd name="T16" fmla="*/ 14 w 14"/>
                  <a:gd name="T17" fmla="*/ 2 h 12"/>
                  <a:gd name="T18" fmla="*/ 14 w 14"/>
                  <a:gd name="T19" fmla="*/ 4 h 12"/>
                  <a:gd name="T20" fmla="*/ 14 w 14"/>
                  <a:gd name="T21" fmla="*/ 8 h 12"/>
                  <a:gd name="T22" fmla="*/ 14 w 14"/>
                  <a:gd name="T23" fmla="*/ 8 h 12"/>
                  <a:gd name="T24" fmla="*/ 12 w 14"/>
                  <a:gd name="T25" fmla="*/ 12 h 12"/>
                  <a:gd name="T26" fmla="*/ 12 w 14"/>
                  <a:gd name="T27" fmla="*/ 12 h 12"/>
                  <a:gd name="T28" fmla="*/ 8 w 14"/>
                  <a:gd name="T29" fmla="*/ 12 h 12"/>
                  <a:gd name="T30" fmla="*/ 6 w 14"/>
                  <a:gd name="T31" fmla="*/ 12 h 12"/>
                  <a:gd name="T32" fmla="*/ 2 w 14"/>
                  <a:gd name="T33" fmla="*/ 12 h 12"/>
                  <a:gd name="T34" fmla="*/ 0 w 14"/>
                  <a:gd name="T35" fmla="*/ 8 h 12"/>
                  <a:gd name="T36" fmla="*/ 0 w 14"/>
                  <a:gd name="T37" fmla="*/ 8 h 12"/>
                  <a:gd name="T38" fmla="*/ 6 w 14"/>
                  <a:gd name="T39" fmla="*/ 8 h 12"/>
                  <a:gd name="T40" fmla="*/ 6 w 14"/>
                  <a:gd name="T4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2">
                    <a:moveTo>
                      <a:pt x="6" y="8"/>
                    </a:moveTo>
                    <a:lnTo>
                      <a:pt x="6" y="8"/>
                    </a:lnTo>
                    <a:lnTo>
                      <a:pt x="8" y="8"/>
                    </a:lnTo>
                    <a:lnTo>
                      <a:pt x="8" y="8"/>
                    </a:lnTo>
                    <a:lnTo>
                      <a:pt x="10" y="2"/>
                    </a:lnTo>
                    <a:lnTo>
                      <a:pt x="12" y="0"/>
                    </a:lnTo>
                    <a:lnTo>
                      <a:pt x="14" y="2"/>
                    </a:lnTo>
                    <a:lnTo>
                      <a:pt x="14" y="2"/>
                    </a:lnTo>
                    <a:lnTo>
                      <a:pt x="14" y="2"/>
                    </a:lnTo>
                    <a:lnTo>
                      <a:pt x="14" y="4"/>
                    </a:lnTo>
                    <a:lnTo>
                      <a:pt x="14" y="8"/>
                    </a:lnTo>
                    <a:lnTo>
                      <a:pt x="14" y="8"/>
                    </a:lnTo>
                    <a:lnTo>
                      <a:pt x="12" y="12"/>
                    </a:lnTo>
                    <a:lnTo>
                      <a:pt x="12" y="12"/>
                    </a:lnTo>
                    <a:lnTo>
                      <a:pt x="8" y="12"/>
                    </a:lnTo>
                    <a:lnTo>
                      <a:pt x="6" y="12"/>
                    </a:lnTo>
                    <a:lnTo>
                      <a:pt x="2" y="12"/>
                    </a:lnTo>
                    <a:lnTo>
                      <a:pt x="0" y="8"/>
                    </a:lnTo>
                    <a:lnTo>
                      <a:pt x="0"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1" name="Freeform 2905">
                <a:extLst>
                  <a:ext uri="{FF2B5EF4-FFF2-40B4-BE49-F238E27FC236}">
                    <a16:creationId xmlns:a16="http://schemas.microsoft.com/office/drawing/2014/main" id="{C477BF79-A400-A70D-8929-7805E2BF479A}"/>
                  </a:ext>
                </a:extLst>
              </p:cNvPr>
              <p:cNvSpPr>
                <a:spLocks/>
              </p:cNvSpPr>
              <p:nvPr/>
            </p:nvSpPr>
            <p:spPr bwMode="auto">
              <a:xfrm>
                <a:off x="1770" y="2083"/>
                <a:ext cx="10" cy="6"/>
              </a:xfrm>
              <a:custGeom>
                <a:avLst/>
                <a:gdLst>
                  <a:gd name="T0" fmla="*/ 0 w 10"/>
                  <a:gd name="T1" fmla="*/ 6 h 6"/>
                  <a:gd name="T2" fmla="*/ 0 w 10"/>
                  <a:gd name="T3" fmla="*/ 6 h 6"/>
                  <a:gd name="T4" fmla="*/ 0 w 10"/>
                  <a:gd name="T5" fmla="*/ 0 h 6"/>
                  <a:gd name="T6" fmla="*/ 0 w 10"/>
                  <a:gd name="T7" fmla="*/ 0 h 6"/>
                  <a:gd name="T8" fmla="*/ 4 w 10"/>
                  <a:gd name="T9" fmla="*/ 2 h 6"/>
                  <a:gd name="T10" fmla="*/ 6 w 10"/>
                  <a:gd name="T11" fmla="*/ 2 h 6"/>
                  <a:gd name="T12" fmla="*/ 10 w 10"/>
                  <a:gd name="T13" fmla="*/ 0 h 6"/>
                  <a:gd name="T14" fmla="*/ 10 w 10"/>
                  <a:gd name="T15" fmla="*/ 0 h 6"/>
                  <a:gd name="T16" fmla="*/ 10 w 10"/>
                  <a:gd name="T17" fmla="*/ 4 h 6"/>
                  <a:gd name="T18" fmla="*/ 8 w 10"/>
                  <a:gd name="T19" fmla="*/ 6 h 6"/>
                  <a:gd name="T20" fmla="*/ 8 w 10"/>
                  <a:gd name="T21" fmla="*/ 6 h 6"/>
                  <a:gd name="T22" fmla="*/ 0 w 10"/>
                  <a:gd name="T23" fmla="*/ 6 h 6"/>
                  <a:gd name="T24" fmla="*/ 0 w 10"/>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0" y="6"/>
                    </a:moveTo>
                    <a:lnTo>
                      <a:pt x="0" y="6"/>
                    </a:lnTo>
                    <a:lnTo>
                      <a:pt x="0" y="0"/>
                    </a:lnTo>
                    <a:lnTo>
                      <a:pt x="0" y="0"/>
                    </a:lnTo>
                    <a:lnTo>
                      <a:pt x="4" y="2"/>
                    </a:lnTo>
                    <a:lnTo>
                      <a:pt x="6" y="2"/>
                    </a:lnTo>
                    <a:lnTo>
                      <a:pt x="10" y="0"/>
                    </a:lnTo>
                    <a:lnTo>
                      <a:pt x="10" y="0"/>
                    </a:lnTo>
                    <a:lnTo>
                      <a:pt x="10" y="4"/>
                    </a:lnTo>
                    <a:lnTo>
                      <a:pt x="8" y="6"/>
                    </a:lnTo>
                    <a:lnTo>
                      <a:pt x="8"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2" name="Freeform 2906">
                <a:extLst>
                  <a:ext uri="{FF2B5EF4-FFF2-40B4-BE49-F238E27FC236}">
                    <a16:creationId xmlns:a16="http://schemas.microsoft.com/office/drawing/2014/main" id="{F070DB09-1518-F2B7-EA72-5E426E66B196}"/>
                  </a:ext>
                </a:extLst>
              </p:cNvPr>
              <p:cNvSpPr>
                <a:spLocks/>
              </p:cNvSpPr>
              <p:nvPr/>
            </p:nvSpPr>
            <p:spPr bwMode="auto">
              <a:xfrm>
                <a:off x="1780" y="1878"/>
                <a:ext cx="46" cy="64"/>
              </a:xfrm>
              <a:custGeom>
                <a:avLst/>
                <a:gdLst>
                  <a:gd name="T0" fmla="*/ 46 w 46"/>
                  <a:gd name="T1" fmla="*/ 48 h 64"/>
                  <a:gd name="T2" fmla="*/ 46 w 46"/>
                  <a:gd name="T3" fmla="*/ 48 h 64"/>
                  <a:gd name="T4" fmla="*/ 38 w 46"/>
                  <a:gd name="T5" fmla="*/ 48 h 64"/>
                  <a:gd name="T6" fmla="*/ 36 w 46"/>
                  <a:gd name="T7" fmla="*/ 52 h 64"/>
                  <a:gd name="T8" fmla="*/ 32 w 46"/>
                  <a:gd name="T9" fmla="*/ 60 h 64"/>
                  <a:gd name="T10" fmla="*/ 32 w 46"/>
                  <a:gd name="T11" fmla="*/ 60 h 64"/>
                  <a:gd name="T12" fmla="*/ 30 w 46"/>
                  <a:gd name="T13" fmla="*/ 64 h 64"/>
                  <a:gd name="T14" fmla="*/ 28 w 46"/>
                  <a:gd name="T15" fmla="*/ 64 h 64"/>
                  <a:gd name="T16" fmla="*/ 24 w 46"/>
                  <a:gd name="T17" fmla="*/ 56 h 64"/>
                  <a:gd name="T18" fmla="*/ 24 w 46"/>
                  <a:gd name="T19" fmla="*/ 56 h 64"/>
                  <a:gd name="T20" fmla="*/ 26 w 46"/>
                  <a:gd name="T21" fmla="*/ 52 h 64"/>
                  <a:gd name="T22" fmla="*/ 28 w 46"/>
                  <a:gd name="T23" fmla="*/ 52 h 64"/>
                  <a:gd name="T24" fmla="*/ 28 w 46"/>
                  <a:gd name="T25" fmla="*/ 52 h 64"/>
                  <a:gd name="T26" fmla="*/ 24 w 46"/>
                  <a:gd name="T27" fmla="*/ 48 h 64"/>
                  <a:gd name="T28" fmla="*/ 22 w 46"/>
                  <a:gd name="T29" fmla="*/ 50 h 64"/>
                  <a:gd name="T30" fmla="*/ 20 w 46"/>
                  <a:gd name="T31" fmla="*/ 52 h 64"/>
                  <a:gd name="T32" fmla="*/ 20 w 46"/>
                  <a:gd name="T33" fmla="*/ 52 h 64"/>
                  <a:gd name="T34" fmla="*/ 10 w 46"/>
                  <a:gd name="T35" fmla="*/ 52 h 64"/>
                  <a:gd name="T36" fmla="*/ 10 w 46"/>
                  <a:gd name="T37" fmla="*/ 52 h 64"/>
                  <a:gd name="T38" fmla="*/ 8 w 46"/>
                  <a:gd name="T39" fmla="*/ 40 h 64"/>
                  <a:gd name="T40" fmla="*/ 8 w 46"/>
                  <a:gd name="T41" fmla="*/ 34 h 64"/>
                  <a:gd name="T42" fmla="*/ 12 w 46"/>
                  <a:gd name="T43" fmla="*/ 28 h 64"/>
                  <a:gd name="T44" fmla="*/ 12 w 46"/>
                  <a:gd name="T45" fmla="*/ 28 h 64"/>
                  <a:gd name="T46" fmla="*/ 10 w 46"/>
                  <a:gd name="T47" fmla="*/ 30 h 64"/>
                  <a:gd name="T48" fmla="*/ 8 w 46"/>
                  <a:gd name="T49" fmla="*/ 30 h 64"/>
                  <a:gd name="T50" fmla="*/ 4 w 46"/>
                  <a:gd name="T51" fmla="*/ 24 h 64"/>
                  <a:gd name="T52" fmla="*/ 4 w 46"/>
                  <a:gd name="T53" fmla="*/ 24 h 64"/>
                  <a:gd name="T54" fmla="*/ 2 w 46"/>
                  <a:gd name="T55" fmla="*/ 16 h 64"/>
                  <a:gd name="T56" fmla="*/ 2 w 46"/>
                  <a:gd name="T57" fmla="*/ 16 h 64"/>
                  <a:gd name="T58" fmla="*/ 0 w 46"/>
                  <a:gd name="T59" fmla="*/ 10 h 64"/>
                  <a:gd name="T60" fmla="*/ 2 w 46"/>
                  <a:gd name="T61" fmla="*/ 2 h 64"/>
                  <a:gd name="T62" fmla="*/ 2 w 46"/>
                  <a:gd name="T63" fmla="*/ 2 h 64"/>
                  <a:gd name="T64" fmla="*/ 4 w 46"/>
                  <a:gd name="T65" fmla="*/ 0 h 64"/>
                  <a:gd name="T66" fmla="*/ 8 w 46"/>
                  <a:gd name="T67" fmla="*/ 2 h 64"/>
                  <a:gd name="T68" fmla="*/ 8 w 46"/>
                  <a:gd name="T69" fmla="*/ 2 h 64"/>
                  <a:gd name="T70" fmla="*/ 10 w 46"/>
                  <a:gd name="T71" fmla="*/ 6 h 64"/>
                  <a:gd name="T72" fmla="*/ 10 w 46"/>
                  <a:gd name="T73" fmla="*/ 8 h 64"/>
                  <a:gd name="T74" fmla="*/ 12 w 46"/>
                  <a:gd name="T75" fmla="*/ 8 h 64"/>
                  <a:gd name="T76" fmla="*/ 12 w 46"/>
                  <a:gd name="T77" fmla="*/ 8 h 64"/>
                  <a:gd name="T78" fmla="*/ 16 w 46"/>
                  <a:gd name="T79" fmla="*/ 8 h 64"/>
                  <a:gd name="T80" fmla="*/ 18 w 46"/>
                  <a:gd name="T81" fmla="*/ 10 h 64"/>
                  <a:gd name="T82" fmla="*/ 20 w 46"/>
                  <a:gd name="T83" fmla="*/ 18 h 64"/>
                  <a:gd name="T84" fmla="*/ 18 w 46"/>
                  <a:gd name="T85" fmla="*/ 30 h 64"/>
                  <a:gd name="T86" fmla="*/ 18 w 46"/>
                  <a:gd name="T87" fmla="*/ 30 h 64"/>
                  <a:gd name="T88" fmla="*/ 22 w 46"/>
                  <a:gd name="T89" fmla="*/ 20 h 64"/>
                  <a:gd name="T90" fmla="*/ 24 w 46"/>
                  <a:gd name="T91" fmla="*/ 20 h 64"/>
                  <a:gd name="T92" fmla="*/ 26 w 46"/>
                  <a:gd name="T93" fmla="*/ 22 h 64"/>
                  <a:gd name="T94" fmla="*/ 26 w 46"/>
                  <a:gd name="T95" fmla="*/ 22 h 64"/>
                  <a:gd name="T96" fmla="*/ 32 w 46"/>
                  <a:gd name="T97" fmla="*/ 28 h 64"/>
                  <a:gd name="T98" fmla="*/ 32 w 46"/>
                  <a:gd name="T99" fmla="*/ 28 h 64"/>
                  <a:gd name="T100" fmla="*/ 28 w 46"/>
                  <a:gd name="T101" fmla="*/ 26 h 64"/>
                  <a:gd name="T102" fmla="*/ 26 w 46"/>
                  <a:gd name="T103" fmla="*/ 22 h 64"/>
                  <a:gd name="T104" fmla="*/ 26 w 46"/>
                  <a:gd name="T105" fmla="*/ 22 h 64"/>
                  <a:gd name="T106" fmla="*/ 30 w 46"/>
                  <a:gd name="T107" fmla="*/ 14 h 64"/>
                  <a:gd name="T108" fmla="*/ 34 w 46"/>
                  <a:gd name="T109" fmla="*/ 12 h 64"/>
                  <a:gd name="T110" fmla="*/ 38 w 46"/>
                  <a:gd name="T111" fmla="*/ 14 h 64"/>
                  <a:gd name="T112" fmla="*/ 40 w 46"/>
                  <a:gd name="T113" fmla="*/ 16 h 64"/>
                  <a:gd name="T114" fmla="*/ 40 w 46"/>
                  <a:gd name="T115" fmla="*/ 16 h 64"/>
                  <a:gd name="T116" fmla="*/ 44 w 46"/>
                  <a:gd name="T117" fmla="*/ 32 h 64"/>
                  <a:gd name="T118" fmla="*/ 46 w 46"/>
                  <a:gd name="T119" fmla="*/ 48 h 64"/>
                  <a:gd name="T120" fmla="*/ 46 w 46"/>
                  <a:gd name="T121"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64">
                    <a:moveTo>
                      <a:pt x="46" y="48"/>
                    </a:moveTo>
                    <a:lnTo>
                      <a:pt x="46" y="48"/>
                    </a:lnTo>
                    <a:lnTo>
                      <a:pt x="38" y="48"/>
                    </a:lnTo>
                    <a:lnTo>
                      <a:pt x="36" y="52"/>
                    </a:lnTo>
                    <a:lnTo>
                      <a:pt x="32" y="60"/>
                    </a:lnTo>
                    <a:lnTo>
                      <a:pt x="32" y="60"/>
                    </a:lnTo>
                    <a:lnTo>
                      <a:pt x="30" y="64"/>
                    </a:lnTo>
                    <a:lnTo>
                      <a:pt x="28" y="64"/>
                    </a:lnTo>
                    <a:lnTo>
                      <a:pt x="24" y="56"/>
                    </a:lnTo>
                    <a:lnTo>
                      <a:pt x="24" y="56"/>
                    </a:lnTo>
                    <a:lnTo>
                      <a:pt x="26" y="52"/>
                    </a:lnTo>
                    <a:lnTo>
                      <a:pt x="28" y="52"/>
                    </a:lnTo>
                    <a:lnTo>
                      <a:pt x="28" y="52"/>
                    </a:lnTo>
                    <a:lnTo>
                      <a:pt x="24" y="48"/>
                    </a:lnTo>
                    <a:lnTo>
                      <a:pt x="22" y="50"/>
                    </a:lnTo>
                    <a:lnTo>
                      <a:pt x="20" y="52"/>
                    </a:lnTo>
                    <a:lnTo>
                      <a:pt x="20" y="52"/>
                    </a:lnTo>
                    <a:lnTo>
                      <a:pt x="10" y="52"/>
                    </a:lnTo>
                    <a:lnTo>
                      <a:pt x="10" y="52"/>
                    </a:lnTo>
                    <a:lnTo>
                      <a:pt x="8" y="40"/>
                    </a:lnTo>
                    <a:lnTo>
                      <a:pt x="8" y="34"/>
                    </a:lnTo>
                    <a:lnTo>
                      <a:pt x="12" y="28"/>
                    </a:lnTo>
                    <a:lnTo>
                      <a:pt x="12" y="28"/>
                    </a:lnTo>
                    <a:lnTo>
                      <a:pt x="10" y="30"/>
                    </a:lnTo>
                    <a:lnTo>
                      <a:pt x="8" y="30"/>
                    </a:lnTo>
                    <a:lnTo>
                      <a:pt x="4" y="24"/>
                    </a:lnTo>
                    <a:lnTo>
                      <a:pt x="4" y="24"/>
                    </a:lnTo>
                    <a:lnTo>
                      <a:pt x="2" y="16"/>
                    </a:lnTo>
                    <a:lnTo>
                      <a:pt x="2" y="16"/>
                    </a:lnTo>
                    <a:lnTo>
                      <a:pt x="0" y="10"/>
                    </a:lnTo>
                    <a:lnTo>
                      <a:pt x="2" y="2"/>
                    </a:lnTo>
                    <a:lnTo>
                      <a:pt x="2" y="2"/>
                    </a:lnTo>
                    <a:lnTo>
                      <a:pt x="4" y="0"/>
                    </a:lnTo>
                    <a:lnTo>
                      <a:pt x="8" y="2"/>
                    </a:lnTo>
                    <a:lnTo>
                      <a:pt x="8" y="2"/>
                    </a:lnTo>
                    <a:lnTo>
                      <a:pt x="10" y="6"/>
                    </a:lnTo>
                    <a:lnTo>
                      <a:pt x="10" y="8"/>
                    </a:lnTo>
                    <a:lnTo>
                      <a:pt x="12" y="8"/>
                    </a:lnTo>
                    <a:lnTo>
                      <a:pt x="12" y="8"/>
                    </a:lnTo>
                    <a:lnTo>
                      <a:pt x="16" y="8"/>
                    </a:lnTo>
                    <a:lnTo>
                      <a:pt x="18" y="10"/>
                    </a:lnTo>
                    <a:lnTo>
                      <a:pt x="20" y="18"/>
                    </a:lnTo>
                    <a:lnTo>
                      <a:pt x="18" y="30"/>
                    </a:lnTo>
                    <a:lnTo>
                      <a:pt x="18" y="30"/>
                    </a:lnTo>
                    <a:lnTo>
                      <a:pt x="22" y="20"/>
                    </a:lnTo>
                    <a:lnTo>
                      <a:pt x="24" y="20"/>
                    </a:lnTo>
                    <a:lnTo>
                      <a:pt x="26" y="22"/>
                    </a:lnTo>
                    <a:lnTo>
                      <a:pt x="26" y="22"/>
                    </a:lnTo>
                    <a:lnTo>
                      <a:pt x="32" y="28"/>
                    </a:lnTo>
                    <a:lnTo>
                      <a:pt x="32" y="28"/>
                    </a:lnTo>
                    <a:lnTo>
                      <a:pt x="28" y="26"/>
                    </a:lnTo>
                    <a:lnTo>
                      <a:pt x="26" y="22"/>
                    </a:lnTo>
                    <a:lnTo>
                      <a:pt x="26" y="22"/>
                    </a:lnTo>
                    <a:lnTo>
                      <a:pt x="30" y="14"/>
                    </a:lnTo>
                    <a:lnTo>
                      <a:pt x="34" y="12"/>
                    </a:lnTo>
                    <a:lnTo>
                      <a:pt x="38" y="14"/>
                    </a:lnTo>
                    <a:lnTo>
                      <a:pt x="40" y="16"/>
                    </a:lnTo>
                    <a:lnTo>
                      <a:pt x="40" y="16"/>
                    </a:lnTo>
                    <a:lnTo>
                      <a:pt x="44" y="32"/>
                    </a:lnTo>
                    <a:lnTo>
                      <a:pt x="46" y="48"/>
                    </a:lnTo>
                    <a:lnTo>
                      <a:pt x="4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3" name="Freeform 2907">
                <a:extLst>
                  <a:ext uri="{FF2B5EF4-FFF2-40B4-BE49-F238E27FC236}">
                    <a16:creationId xmlns:a16="http://schemas.microsoft.com/office/drawing/2014/main" id="{1EABF9FB-9160-AC8C-EE32-40ECC0480D79}"/>
                  </a:ext>
                </a:extLst>
              </p:cNvPr>
              <p:cNvSpPr>
                <a:spLocks/>
              </p:cNvSpPr>
              <p:nvPr/>
            </p:nvSpPr>
            <p:spPr bwMode="auto">
              <a:xfrm>
                <a:off x="1838" y="1892"/>
                <a:ext cx="24" cy="50"/>
              </a:xfrm>
              <a:custGeom>
                <a:avLst/>
                <a:gdLst>
                  <a:gd name="T0" fmla="*/ 24 w 24"/>
                  <a:gd name="T1" fmla="*/ 38 h 50"/>
                  <a:gd name="T2" fmla="*/ 24 w 24"/>
                  <a:gd name="T3" fmla="*/ 38 h 50"/>
                  <a:gd name="T4" fmla="*/ 22 w 24"/>
                  <a:gd name="T5" fmla="*/ 40 h 50"/>
                  <a:gd name="T6" fmla="*/ 20 w 24"/>
                  <a:gd name="T7" fmla="*/ 42 h 50"/>
                  <a:gd name="T8" fmla="*/ 16 w 24"/>
                  <a:gd name="T9" fmla="*/ 50 h 50"/>
                  <a:gd name="T10" fmla="*/ 16 w 24"/>
                  <a:gd name="T11" fmla="*/ 50 h 50"/>
                  <a:gd name="T12" fmla="*/ 12 w 24"/>
                  <a:gd name="T13" fmla="*/ 50 h 50"/>
                  <a:gd name="T14" fmla="*/ 10 w 24"/>
                  <a:gd name="T15" fmla="*/ 48 h 50"/>
                  <a:gd name="T16" fmla="*/ 8 w 24"/>
                  <a:gd name="T17" fmla="*/ 46 h 50"/>
                  <a:gd name="T18" fmla="*/ 8 w 24"/>
                  <a:gd name="T19" fmla="*/ 46 h 50"/>
                  <a:gd name="T20" fmla="*/ 6 w 24"/>
                  <a:gd name="T21" fmla="*/ 34 h 50"/>
                  <a:gd name="T22" fmla="*/ 6 w 24"/>
                  <a:gd name="T23" fmla="*/ 34 h 50"/>
                  <a:gd name="T24" fmla="*/ 4 w 24"/>
                  <a:gd name="T25" fmla="*/ 28 h 50"/>
                  <a:gd name="T26" fmla="*/ 2 w 24"/>
                  <a:gd name="T27" fmla="*/ 26 h 50"/>
                  <a:gd name="T28" fmla="*/ 0 w 24"/>
                  <a:gd name="T29" fmla="*/ 22 h 50"/>
                  <a:gd name="T30" fmla="*/ 0 w 24"/>
                  <a:gd name="T31" fmla="*/ 16 h 50"/>
                  <a:gd name="T32" fmla="*/ 0 w 24"/>
                  <a:gd name="T33" fmla="*/ 16 h 50"/>
                  <a:gd name="T34" fmla="*/ 4 w 24"/>
                  <a:gd name="T35" fmla="*/ 10 h 50"/>
                  <a:gd name="T36" fmla="*/ 6 w 24"/>
                  <a:gd name="T37" fmla="*/ 4 h 50"/>
                  <a:gd name="T38" fmla="*/ 10 w 24"/>
                  <a:gd name="T39" fmla="*/ 0 h 50"/>
                  <a:gd name="T40" fmla="*/ 12 w 24"/>
                  <a:gd name="T41" fmla="*/ 0 h 50"/>
                  <a:gd name="T42" fmla="*/ 14 w 24"/>
                  <a:gd name="T43" fmla="*/ 0 h 50"/>
                  <a:gd name="T44" fmla="*/ 14 w 24"/>
                  <a:gd name="T45" fmla="*/ 0 h 50"/>
                  <a:gd name="T46" fmla="*/ 16 w 24"/>
                  <a:gd name="T47" fmla="*/ 4 h 50"/>
                  <a:gd name="T48" fmla="*/ 16 w 24"/>
                  <a:gd name="T49" fmla="*/ 4 h 50"/>
                  <a:gd name="T50" fmla="*/ 16 w 24"/>
                  <a:gd name="T51" fmla="*/ 12 h 50"/>
                  <a:gd name="T52" fmla="*/ 16 w 24"/>
                  <a:gd name="T53" fmla="*/ 12 h 50"/>
                  <a:gd name="T54" fmla="*/ 14 w 24"/>
                  <a:gd name="T55" fmla="*/ 16 h 50"/>
                  <a:gd name="T56" fmla="*/ 14 w 24"/>
                  <a:gd name="T57" fmla="*/ 20 h 50"/>
                  <a:gd name="T58" fmla="*/ 16 w 24"/>
                  <a:gd name="T59" fmla="*/ 28 h 50"/>
                  <a:gd name="T60" fmla="*/ 16 w 24"/>
                  <a:gd name="T61" fmla="*/ 28 h 50"/>
                  <a:gd name="T62" fmla="*/ 18 w 24"/>
                  <a:gd name="T63" fmla="*/ 32 h 50"/>
                  <a:gd name="T64" fmla="*/ 20 w 24"/>
                  <a:gd name="T65" fmla="*/ 32 h 50"/>
                  <a:gd name="T66" fmla="*/ 20 w 24"/>
                  <a:gd name="T67" fmla="*/ 32 h 50"/>
                  <a:gd name="T68" fmla="*/ 24 w 24"/>
                  <a:gd name="T69" fmla="*/ 32 h 50"/>
                  <a:gd name="T70" fmla="*/ 24 w 24"/>
                  <a:gd name="T71" fmla="*/ 38 h 50"/>
                  <a:gd name="T72" fmla="*/ 24 w 24"/>
                  <a:gd name="T73"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50">
                    <a:moveTo>
                      <a:pt x="24" y="38"/>
                    </a:moveTo>
                    <a:lnTo>
                      <a:pt x="24" y="38"/>
                    </a:lnTo>
                    <a:lnTo>
                      <a:pt x="22" y="40"/>
                    </a:lnTo>
                    <a:lnTo>
                      <a:pt x="20" y="42"/>
                    </a:lnTo>
                    <a:lnTo>
                      <a:pt x="16" y="50"/>
                    </a:lnTo>
                    <a:lnTo>
                      <a:pt x="16" y="50"/>
                    </a:lnTo>
                    <a:lnTo>
                      <a:pt x="12" y="50"/>
                    </a:lnTo>
                    <a:lnTo>
                      <a:pt x="10" y="48"/>
                    </a:lnTo>
                    <a:lnTo>
                      <a:pt x="8" y="46"/>
                    </a:lnTo>
                    <a:lnTo>
                      <a:pt x="8" y="46"/>
                    </a:lnTo>
                    <a:lnTo>
                      <a:pt x="6" y="34"/>
                    </a:lnTo>
                    <a:lnTo>
                      <a:pt x="6" y="34"/>
                    </a:lnTo>
                    <a:lnTo>
                      <a:pt x="4" y="28"/>
                    </a:lnTo>
                    <a:lnTo>
                      <a:pt x="2" y="26"/>
                    </a:lnTo>
                    <a:lnTo>
                      <a:pt x="0" y="22"/>
                    </a:lnTo>
                    <a:lnTo>
                      <a:pt x="0" y="16"/>
                    </a:lnTo>
                    <a:lnTo>
                      <a:pt x="0" y="16"/>
                    </a:lnTo>
                    <a:lnTo>
                      <a:pt x="4" y="10"/>
                    </a:lnTo>
                    <a:lnTo>
                      <a:pt x="6" y="4"/>
                    </a:lnTo>
                    <a:lnTo>
                      <a:pt x="10" y="0"/>
                    </a:lnTo>
                    <a:lnTo>
                      <a:pt x="12" y="0"/>
                    </a:lnTo>
                    <a:lnTo>
                      <a:pt x="14" y="0"/>
                    </a:lnTo>
                    <a:lnTo>
                      <a:pt x="14" y="0"/>
                    </a:lnTo>
                    <a:lnTo>
                      <a:pt x="16" y="4"/>
                    </a:lnTo>
                    <a:lnTo>
                      <a:pt x="16" y="4"/>
                    </a:lnTo>
                    <a:lnTo>
                      <a:pt x="16" y="12"/>
                    </a:lnTo>
                    <a:lnTo>
                      <a:pt x="16" y="12"/>
                    </a:lnTo>
                    <a:lnTo>
                      <a:pt x="14" y="16"/>
                    </a:lnTo>
                    <a:lnTo>
                      <a:pt x="14" y="20"/>
                    </a:lnTo>
                    <a:lnTo>
                      <a:pt x="16" y="28"/>
                    </a:lnTo>
                    <a:lnTo>
                      <a:pt x="16" y="28"/>
                    </a:lnTo>
                    <a:lnTo>
                      <a:pt x="18" y="32"/>
                    </a:lnTo>
                    <a:lnTo>
                      <a:pt x="20" y="32"/>
                    </a:lnTo>
                    <a:lnTo>
                      <a:pt x="20" y="32"/>
                    </a:lnTo>
                    <a:lnTo>
                      <a:pt x="24" y="32"/>
                    </a:lnTo>
                    <a:lnTo>
                      <a:pt x="24" y="38"/>
                    </a:lnTo>
                    <a:lnTo>
                      <a:pt x="2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4" name="Freeform 2908">
                <a:extLst>
                  <a:ext uri="{FF2B5EF4-FFF2-40B4-BE49-F238E27FC236}">
                    <a16:creationId xmlns:a16="http://schemas.microsoft.com/office/drawing/2014/main" id="{B299413C-AEAE-3741-2278-96C3A0FD4220}"/>
                  </a:ext>
                </a:extLst>
              </p:cNvPr>
              <p:cNvSpPr>
                <a:spLocks/>
              </p:cNvSpPr>
              <p:nvPr/>
            </p:nvSpPr>
            <p:spPr bwMode="auto">
              <a:xfrm>
                <a:off x="1822" y="1898"/>
                <a:ext cx="22" cy="34"/>
              </a:xfrm>
              <a:custGeom>
                <a:avLst/>
                <a:gdLst>
                  <a:gd name="T0" fmla="*/ 16 w 22"/>
                  <a:gd name="T1" fmla="*/ 10 h 34"/>
                  <a:gd name="T2" fmla="*/ 16 w 22"/>
                  <a:gd name="T3" fmla="*/ 10 h 34"/>
                  <a:gd name="T4" fmla="*/ 18 w 22"/>
                  <a:gd name="T5" fmla="*/ 14 h 34"/>
                  <a:gd name="T6" fmla="*/ 20 w 22"/>
                  <a:gd name="T7" fmla="*/ 16 h 34"/>
                  <a:gd name="T8" fmla="*/ 22 w 22"/>
                  <a:gd name="T9" fmla="*/ 20 h 34"/>
                  <a:gd name="T10" fmla="*/ 22 w 22"/>
                  <a:gd name="T11" fmla="*/ 28 h 34"/>
                  <a:gd name="T12" fmla="*/ 22 w 22"/>
                  <a:gd name="T13" fmla="*/ 28 h 34"/>
                  <a:gd name="T14" fmla="*/ 18 w 22"/>
                  <a:gd name="T15" fmla="*/ 28 h 34"/>
                  <a:gd name="T16" fmla="*/ 18 w 22"/>
                  <a:gd name="T17" fmla="*/ 28 h 34"/>
                  <a:gd name="T18" fmla="*/ 16 w 22"/>
                  <a:gd name="T19" fmla="*/ 30 h 34"/>
                  <a:gd name="T20" fmla="*/ 14 w 22"/>
                  <a:gd name="T21" fmla="*/ 28 h 34"/>
                  <a:gd name="T22" fmla="*/ 12 w 22"/>
                  <a:gd name="T23" fmla="*/ 28 h 34"/>
                  <a:gd name="T24" fmla="*/ 10 w 22"/>
                  <a:gd name="T25" fmla="*/ 28 h 34"/>
                  <a:gd name="T26" fmla="*/ 10 w 22"/>
                  <a:gd name="T27" fmla="*/ 28 h 34"/>
                  <a:gd name="T28" fmla="*/ 10 w 22"/>
                  <a:gd name="T29" fmla="*/ 34 h 34"/>
                  <a:gd name="T30" fmla="*/ 8 w 22"/>
                  <a:gd name="T31" fmla="*/ 34 h 34"/>
                  <a:gd name="T32" fmla="*/ 4 w 22"/>
                  <a:gd name="T33" fmla="*/ 28 h 34"/>
                  <a:gd name="T34" fmla="*/ 4 w 22"/>
                  <a:gd name="T35" fmla="*/ 28 h 34"/>
                  <a:gd name="T36" fmla="*/ 0 w 22"/>
                  <a:gd name="T37" fmla="*/ 24 h 34"/>
                  <a:gd name="T38" fmla="*/ 0 w 22"/>
                  <a:gd name="T39" fmla="*/ 16 h 34"/>
                  <a:gd name="T40" fmla="*/ 0 w 22"/>
                  <a:gd name="T41" fmla="*/ 0 h 34"/>
                  <a:gd name="T42" fmla="*/ 0 w 22"/>
                  <a:gd name="T43" fmla="*/ 0 h 34"/>
                  <a:gd name="T44" fmla="*/ 4 w 22"/>
                  <a:gd name="T45" fmla="*/ 2 h 34"/>
                  <a:gd name="T46" fmla="*/ 8 w 22"/>
                  <a:gd name="T47" fmla="*/ 4 h 34"/>
                  <a:gd name="T48" fmla="*/ 12 w 22"/>
                  <a:gd name="T49" fmla="*/ 6 h 34"/>
                  <a:gd name="T50" fmla="*/ 16 w 22"/>
                  <a:gd name="T51" fmla="*/ 10 h 34"/>
                  <a:gd name="T52" fmla="*/ 16 w 22"/>
                  <a:gd name="T53"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4">
                    <a:moveTo>
                      <a:pt x="16" y="10"/>
                    </a:moveTo>
                    <a:lnTo>
                      <a:pt x="16" y="10"/>
                    </a:lnTo>
                    <a:lnTo>
                      <a:pt x="18" y="14"/>
                    </a:lnTo>
                    <a:lnTo>
                      <a:pt x="20" y="16"/>
                    </a:lnTo>
                    <a:lnTo>
                      <a:pt x="22" y="20"/>
                    </a:lnTo>
                    <a:lnTo>
                      <a:pt x="22" y="28"/>
                    </a:lnTo>
                    <a:lnTo>
                      <a:pt x="22" y="28"/>
                    </a:lnTo>
                    <a:lnTo>
                      <a:pt x="18" y="28"/>
                    </a:lnTo>
                    <a:lnTo>
                      <a:pt x="18" y="28"/>
                    </a:lnTo>
                    <a:lnTo>
                      <a:pt x="16" y="30"/>
                    </a:lnTo>
                    <a:lnTo>
                      <a:pt x="14" y="28"/>
                    </a:lnTo>
                    <a:lnTo>
                      <a:pt x="12" y="28"/>
                    </a:lnTo>
                    <a:lnTo>
                      <a:pt x="10" y="28"/>
                    </a:lnTo>
                    <a:lnTo>
                      <a:pt x="10" y="28"/>
                    </a:lnTo>
                    <a:lnTo>
                      <a:pt x="10" y="34"/>
                    </a:lnTo>
                    <a:lnTo>
                      <a:pt x="8" y="34"/>
                    </a:lnTo>
                    <a:lnTo>
                      <a:pt x="4" y="28"/>
                    </a:lnTo>
                    <a:lnTo>
                      <a:pt x="4" y="28"/>
                    </a:lnTo>
                    <a:lnTo>
                      <a:pt x="0" y="24"/>
                    </a:lnTo>
                    <a:lnTo>
                      <a:pt x="0" y="16"/>
                    </a:lnTo>
                    <a:lnTo>
                      <a:pt x="0" y="0"/>
                    </a:lnTo>
                    <a:lnTo>
                      <a:pt x="0" y="0"/>
                    </a:lnTo>
                    <a:lnTo>
                      <a:pt x="4" y="2"/>
                    </a:lnTo>
                    <a:lnTo>
                      <a:pt x="8" y="4"/>
                    </a:lnTo>
                    <a:lnTo>
                      <a:pt x="12" y="6"/>
                    </a:lnTo>
                    <a:lnTo>
                      <a:pt x="16" y="10"/>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5" name="Freeform 2909">
                <a:extLst>
                  <a:ext uri="{FF2B5EF4-FFF2-40B4-BE49-F238E27FC236}">
                    <a16:creationId xmlns:a16="http://schemas.microsoft.com/office/drawing/2014/main" id="{A3AD181E-D8E6-CB38-97A4-47A015986B5A}"/>
                  </a:ext>
                </a:extLst>
              </p:cNvPr>
              <p:cNvSpPr>
                <a:spLocks/>
              </p:cNvSpPr>
              <p:nvPr/>
            </p:nvSpPr>
            <p:spPr bwMode="auto">
              <a:xfrm>
                <a:off x="1768" y="1878"/>
                <a:ext cx="24" cy="60"/>
              </a:xfrm>
              <a:custGeom>
                <a:avLst/>
                <a:gdLst>
                  <a:gd name="T0" fmla="*/ 16 w 24"/>
                  <a:gd name="T1" fmla="*/ 22 h 60"/>
                  <a:gd name="T2" fmla="*/ 16 w 24"/>
                  <a:gd name="T3" fmla="*/ 22 h 60"/>
                  <a:gd name="T4" fmla="*/ 20 w 24"/>
                  <a:gd name="T5" fmla="*/ 26 h 60"/>
                  <a:gd name="T6" fmla="*/ 22 w 24"/>
                  <a:gd name="T7" fmla="*/ 28 h 60"/>
                  <a:gd name="T8" fmla="*/ 24 w 24"/>
                  <a:gd name="T9" fmla="*/ 28 h 60"/>
                  <a:gd name="T10" fmla="*/ 24 w 24"/>
                  <a:gd name="T11" fmla="*/ 28 h 60"/>
                  <a:gd name="T12" fmla="*/ 22 w 24"/>
                  <a:gd name="T13" fmla="*/ 32 h 60"/>
                  <a:gd name="T14" fmla="*/ 20 w 24"/>
                  <a:gd name="T15" fmla="*/ 38 h 60"/>
                  <a:gd name="T16" fmla="*/ 22 w 24"/>
                  <a:gd name="T17" fmla="*/ 52 h 60"/>
                  <a:gd name="T18" fmla="*/ 22 w 24"/>
                  <a:gd name="T19" fmla="*/ 52 h 60"/>
                  <a:gd name="T20" fmla="*/ 20 w 24"/>
                  <a:gd name="T21" fmla="*/ 60 h 60"/>
                  <a:gd name="T22" fmla="*/ 20 w 24"/>
                  <a:gd name="T23" fmla="*/ 60 h 60"/>
                  <a:gd name="T24" fmla="*/ 18 w 24"/>
                  <a:gd name="T25" fmla="*/ 60 h 60"/>
                  <a:gd name="T26" fmla="*/ 16 w 24"/>
                  <a:gd name="T27" fmla="*/ 60 h 60"/>
                  <a:gd name="T28" fmla="*/ 14 w 24"/>
                  <a:gd name="T29" fmla="*/ 54 h 60"/>
                  <a:gd name="T30" fmla="*/ 14 w 24"/>
                  <a:gd name="T31" fmla="*/ 54 h 60"/>
                  <a:gd name="T32" fmla="*/ 14 w 24"/>
                  <a:gd name="T33" fmla="*/ 46 h 60"/>
                  <a:gd name="T34" fmla="*/ 12 w 24"/>
                  <a:gd name="T35" fmla="*/ 38 h 60"/>
                  <a:gd name="T36" fmla="*/ 8 w 24"/>
                  <a:gd name="T37" fmla="*/ 22 h 60"/>
                  <a:gd name="T38" fmla="*/ 8 w 24"/>
                  <a:gd name="T39" fmla="*/ 22 h 60"/>
                  <a:gd name="T40" fmla="*/ 2 w 24"/>
                  <a:gd name="T41" fmla="*/ 16 h 60"/>
                  <a:gd name="T42" fmla="*/ 2 w 24"/>
                  <a:gd name="T43" fmla="*/ 16 h 60"/>
                  <a:gd name="T44" fmla="*/ 0 w 24"/>
                  <a:gd name="T45" fmla="*/ 8 h 60"/>
                  <a:gd name="T46" fmla="*/ 2 w 24"/>
                  <a:gd name="T47" fmla="*/ 2 h 60"/>
                  <a:gd name="T48" fmla="*/ 2 w 24"/>
                  <a:gd name="T49" fmla="*/ 2 h 60"/>
                  <a:gd name="T50" fmla="*/ 2 w 24"/>
                  <a:gd name="T51" fmla="*/ 0 h 60"/>
                  <a:gd name="T52" fmla="*/ 4 w 24"/>
                  <a:gd name="T53" fmla="*/ 2 h 60"/>
                  <a:gd name="T54" fmla="*/ 6 w 24"/>
                  <a:gd name="T55" fmla="*/ 6 h 60"/>
                  <a:gd name="T56" fmla="*/ 6 w 24"/>
                  <a:gd name="T57" fmla="*/ 6 h 60"/>
                  <a:gd name="T58" fmla="*/ 12 w 24"/>
                  <a:gd name="T59" fmla="*/ 14 h 60"/>
                  <a:gd name="T60" fmla="*/ 16 w 24"/>
                  <a:gd name="T61" fmla="*/ 22 h 60"/>
                  <a:gd name="T62" fmla="*/ 16 w 24"/>
                  <a:gd name="T63"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60">
                    <a:moveTo>
                      <a:pt x="16" y="22"/>
                    </a:moveTo>
                    <a:lnTo>
                      <a:pt x="16" y="22"/>
                    </a:lnTo>
                    <a:lnTo>
                      <a:pt x="20" y="26"/>
                    </a:lnTo>
                    <a:lnTo>
                      <a:pt x="22" y="28"/>
                    </a:lnTo>
                    <a:lnTo>
                      <a:pt x="24" y="28"/>
                    </a:lnTo>
                    <a:lnTo>
                      <a:pt x="24" y="28"/>
                    </a:lnTo>
                    <a:lnTo>
                      <a:pt x="22" y="32"/>
                    </a:lnTo>
                    <a:lnTo>
                      <a:pt x="20" y="38"/>
                    </a:lnTo>
                    <a:lnTo>
                      <a:pt x="22" y="52"/>
                    </a:lnTo>
                    <a:lnTo>
                      <a:pt x="22" y="52"/>
                    </a:lnTo>
                    <a:lnTo>
                      <a:pt x="20" y="60"/>
                    </a:lnTo>
                    <a:lnTo>
                      <a:pt x="20" y="60"/>
                    </a:lnTo>
                    <a:lnTo>
                      <a:pt x="18" y="60"/>
                    </a:lnTo>
                    <a:lnTo>
                      <a:pt x="16" y="60"/>
                    </a:lnTo>
                    <a:lnTo>
                      <a:pt x="14" y="54"/>
                    </a:lnTo>
                    <a:lnTo>
                      <a:pt x="14" y="54"/>
                    </a:lnTo>
                    <a:lnTo>
                      <a:pt x="14" y="46"/>
                    </a:lnTo>
                    <a:lnTo>
                      <a:pt x="12" y="38"/>
                    </a:lnTo>
                    <a:lnTo>
                      <a:pt x="8" y="22"/>
                    </a:lnTo>
                    <a:lnTo>
                      <a:pt x="8" y="22"/>
                    </a:lnTo>
                    <a:lnTo>
                      <a:pt x="2" y="16"/>
                    </a:lnTo>
                    <a:lnTo>
                      <a:pt x="2" y="16"/>
                    </a:lnTo>
                    <a:lnTo>
                      <a:pt x="0" y="8"/>
                    </a:lnTo>
                    <a:lnTo>
                      <a:pt x="2" y="2"/>
                    </a:lnTo>
                    <a:lnTo>
                      <a:pt x="2" y="2"/>
                    </a:lnTo>
                    <a:lnTo>
                      <a:pt x="2" y="0"/>
                    </a:lnTo>
                    <a:lnTo>
                      <a:pt x="4" y="2"/>
                    </a:lnTo>
                    <a:lnTo>
                      <a:pt x="6" y="6"/>
                    </a:lnTo>
                    <a:lnTo>
                      <a:pt x="6" y="6"/>
                    </a:lnTo>
                    <a:lnTo>
                      <a:pt x="12" y="14"/>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6" name="Freeform 2910">
                <a:extLst>
                  <a:ext uri="{FF2B5EF4-FFF2-40B4-BE49-F238E27FC236}">
                    <a16:creationId xmlns:a16="http://schemas.microsoft.com/office/drawing/2014/main" id="{59F802A5-CA8D-99DA-594A-F632AF2A791C}"/>
                  </a:ext>
                </a:extLst>
              </p:cNvPr>
              <p:cNvSpPr>
                <a:spLocks/>
              </p:cNvSpPr>
              <p:nvPr/>
            </p:nvSpPr>
            <p:spPr bwMode="auto">
              <a:xfrm>
                <a:off x="1756" y="1914"/>
                <a:ext cx="22" cy="28"/>
              </a:xfrm>
              <a:custGeom>
                <a:avLst/>
                <a:gdLst>
                  <a:gd name="T0" fmla="*/ 18 w 22"/>
                  <a:gd name="T1" fmla="*/ 16 h 28"/>
                  <a:gd name="T2" fmla="*/ 18 w 22"/>
                  <a:gd name="T3" fmla="*/ 16 h 28"/>
                  <a:gd name="T4" fmla="*/ 12 w 22"/>
                  <a:gd name="T5" fmla="*/ 14 h 28"/>
                  <a:gd name="T6" fmla="*/ 12 w 22"/>
                  <a:gd name="T7" fmla="*/ 14 h 28"/>
                  <a:gd name="T8" fmla="*/ 14 w 22"/>
                  <a:gd name="T9" fmla="*/ 18 h 28"/>
                  <a:gd name="T10" fmla="*/ 16 w 22"/>
                  <a:gd name="T11" fmla="*/ 20 h 28"/>
                  <a:gd name="T12" fmla="*/ 16 w 22"/>
                  <a:gd name="T13" fmla="*/ 22 h 28"/>
                  <a:gd name="T14" fmla="*/ 18 w 22"/>
                  <a:gd name="T15" fmla="*/ 28 h 28"/>
                  <a:gd name="T16" fmla="*/ 18 w 22"/>
                  <a:gd name="T17" fmla="*/ 28 h 28"/>
                  <a:gd name="T18" fmla="*/ 10 w 22"/>
                  <a:gd name="T19" fmla="*/ 22 h 28"/>
                  <a:gd name="T20" fmla="*/ 6 w 22"/>
                  <a:gd name="T21" fmla="*/ 22 h 28"/>
                  <a:gd name="T22" fmla="*/ 2 w 22"/>
                  <a:gd name="T23" fmla="*/ 24 h 28"/>
                  <a:gd name="T24" fmla="*/ 2 w 22"/>
                  <a:gd name="T25" fmla="*/ 24 h 28"/>
                  <a:gd name="T26" fmla="*/ 4 w 22"/>
                  <a:gd name="T27" fmla="*/ 20 h 28"/>
                  <a:gd name="T28" fmla="*/ 2 w 22"/>
                  <a:gd name="T29" fmla="*/ 18 h 28"/>
                  <a:gd name="T30" fmla="*/ 0 w 22"/>
                  <a:gd name="T31" fmla="*/ 14 h 28"/>
                  <a:gd name="T32" fmla="*/ 0 w 22"/>
                  <a:gd name="T33" fmla="*/ 14 h 28"/>
                  <a:gd name="T34" fmla="*/ 2 w 22"/>
                  <a:gd name="T35" fmla="*/ 4 h 28"/>
                  <a:gd name="T36" fmla="*/ 2 w 22"/>
                  <a:gd name="T37" fmla="*/ 4 h 28"/>
                  <a:gd name="T38" fmla="*/ 8 w 22"/>
                  <a:gd name="T39" fmla="*/ 0 h 28"/>
                  <a:gd name="T40" fmla="*/ 8 w 22"/>
                  <a:gd name="T41" fmla="*/ 0 h 28"/>
                  <a:gd name="T42" fmla="*/ 12 w 22"/>
                  <a:gd name="T43" fmla="*/ 2 h 28"/>
                  <a:gd name="T44" fmla="*/ 14 w 22"/>
                  <a:gd name="T45" fmla="*/ 4 h 28"/>
                  <a:gd name="T46" fmla="*/ 18 w 22"/>
                  <a:gd name="T47" fmla="*/ 6 h 28"/>
                  <a:gd name="T48" fmla="*/ 22 w 22"/>
                  <a:gd name="T49" fmla="*/ 8 h 28"/>
                  <a:gd name="T50" fmla="*/ 22 w 22"/>
                  <a:gd name="T51" fmla="*/ 8 h 28"/>
                  <a:gd name="T52" fmla="*/ 22 w 22"/>
                  <a:gd name="T53" fmla="*/ 14 h 28"/>
                  <a:gd name="T54" fmla="*/ 18 w 22"/>
                  <a:gd name="T55" fmla="*/ 16 h 28"/>
                  <a:gd name="T56" fmla="*/ 18 w 22"/>
                  <a:gd name="T57"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8">
                    <a:moveTo>
                      <a:pt x="18" y="16"/>
                    </a:moveTo>
                    <a:lnTo>
                      <a:pt x="18" y="16"/>
                    </a:lnTo>
                    <a:lnTo>
                      <a:pt x="12" y="14"/>
                    </a:lnTo>
                    <a:lnTo>
                      <a:pt x="12" y="14"/>
                    </a:lnTo>
                    <a:lnTo>
                      <a:pt x="14" y="18"/>
                    </a:lnTo>
                    <a:lnTo>
                      <a:pt x="16" y="20"/>
                    </a:lnTo>
                    <a:lnTo>
                      <a:pt x="16" y="22"/>
                    </a:lnTo>
                    <a:lnTo>
                      <a:pt x="18" y="28"/>
                    </a:lnTo>
                    <a:lnTo>
                      <a:pt x="18" y="28"/>
                    </a:lnTo>
                    <a:lnTo>
                      <a:pt x="10" y="22"/>
                    </a:lnTo>
                    <a:lnTo>
                      <a:pt x="6" y="22"/>
                    </a:lnTo>
                    <a:lnTo>
                      <a:pt x="2" y="24"/>
                    </a:lnTo>
                    <a:lnTo>
                      <a:pt x="2" y="24"/>
                    </a:lnTo>
                    <a:lnTo>
                      <a:pt x="4" y="20"/>
                    </a:lnTo>
                    <a:lnTo>
                      <a:pt x="2" y="18"/>
                    </a:lnTo>
                    <a:lnTo>
                      <a:pt x="0" y="14"/>
                    </a:lnTo>
                    <a:lnTo>
                      <a:pt x="0" y="14"/>
                    </a:lnTo>
                    <a:lnTo>
                      <a:pt x="2" y="4"/>
                    </a:lnTo>
                    <a:lnTo>
                      <a:pt x="2" y="4"/>
                    </a:lnTo>
                    <a:lnTo>
                      <a:pt x="8" y="0"/>
                    </a:lnTo>
                    <a:lnTo>
                      <a:pt x="8" y="0"/>
                    </a:lnTo>
                    <a:lnTo>
                      <a:pt x="12" y="2"/>
                    </a:lnTo>
                    <a:lnTo>
                      <a:pt x="14" y="4"/>
                    </a:lnTo>
                    <a:lnTo>
                      <a:pt x="18" y="6"/>
                    </a:lnTo>
                    <a:lnTo>
                      <a:pt x="22" y="8"/>
                    </a:lnTo>
                    <a:lnTo>
                      <a:pt x="22" y="8"/>
                    </a:lnTo>
                    <a:lnTo>
                      <a:pt x="22" y="14"/>
                    </a:lnTo>
                    <a:lnTo>
                      <a:pt x="18" y="16"/>
                    </a:ln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7" name="Freeform 2911">
                <a:extLst>
                  <a:ext uri="{FF2B5EF4-FFF2-40B4-BE49-F238E27FC236}">
                    <a16:creationId xmlns:a16="http://schemas.microsoft.com/office/drawing/2014/main" id="{1B2BB5BF-CB5A-0F79-2432-7B91BE6B279B}"/>
                  </a:ext>
                </a:extLst>
              </p:cNvPr>
              <p:cNvSpPr>
                <a:spLocks/>
              </p:cNvSpPr>
              <p:nvPr/>
            </p:nvSpPr>
            <p:spPr bwMode="auto">
              <a:xfrm>
                <a:off x="1784" y="1938"/>
                <a:ext cx="10" cy="20"/>
              </a:xfrm>
              <a:custGeom>
                <a:avLst/>
                <a:gdLst>
                  <a:gd name="T0" fmla="*/ 0 w 10"/>
                  <a:gd name="T1" fmla="*/ 6 h 20"/>
                  <a:gd name="T2" fmla="*/ 0 w 10"/>
                  <a:gd name="T3" fmla="*/ 6 h 20"/>
                  <a:gd name="T4" fmla="*/ 4 w 10"/>
                  <a:gd name="T5" fmla="*/ 0 h 20"/>
                  <a:gd name="T6" fmla="*/ 4 w 10"/>
                  <a:gd name="T7" fmla="*/ 0 h 20"/>
                  <a:gd name="T8" fmla="*/ 10 w 10"/>
                  <a:gd name="T9" fmla="*/ 14 h 20"/>
                  <a:gd name="T10" fmla="*/ 10 w 10"/>
                  <a:gd name="T11" fmla="*/ 14 h 20"/>
                  <a:gd name="T12" fmla="*/ 8 w 10"/>
                  <a:gd name="T13" fmla="*/ 18 h 20"/>
                  <a:gd name="T14" fmla="*/ 6 w 10"/>
                  <a:gd name="T15" fmla="*/ 20 h 20"/>
                  <a:gd name="T16" fmla="*/ 4 w 10"/>
                  <a:gd name="T17" fmla="*/ 16 h 20"/>
                  <a:gd name="T18" fmla="*/ 4 w 10"/>
                  <a:gd name="T19" fmla="*/ 10 h 20"/>
                  <a:gd name="T20" fmla="*/ 0 w 10"/>
                  <a:gd name="T21" fmla="*/ 6 h 20"/>
                  <a:gd name="T22" fmla="*/ 0 w 10"/>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0">
                    <a:moveTo>
                      <a:pt x="0" y="6"/>
                    </a:moveTo>
                    <a:lnTo>
                      <a:pt x="0" y="6"/>
                    </a:lnTo>
                    <a:lnTo>
                      <a:pt x="4" y="0"/>
                    </a:lnTo>
                    <a:lnTo>
                      <a:pt x="4" y="0"/>
                    </a:lnTo>
                    <a:lnTo>
                      <a:pt x="10" y="14"/>
                    </a:lnTo>
                    <a:lnTo>
                      <a:pt x="10" y="14"/>
                    </a:lnTo>
                    <a:lnTo>
                      <a:pt x="8" y="18"/>
                    </a:lnTo>
                    <a:lnTo>
                      <a:pt x="6" y="20"/>
                    </a:lnTo>
                    <a:lnTo>
                      <a:pt x="4" y="16"/>
                    </a:lnTo>
                    <a:lnTo>
                      <a:pt x="4"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8" name="Freeform 2912">
                <a:extLst>
                  <a:ext uri="{FF2B5EF4-FFF2-40B4-BE49-F238E27FC236}">
                    <a16:creationId xmlns:a16="http://schemas.microsoft.com/office/drawing/2014/main" id="{BC8C04E3-D967-8F88-6E0E-16AB092BE5B1}"/>
                  </a:ext>
                </a:extLst>
              </p:cNvPr>
              <p:cNvSpPr>
                <a:spLocks/>
              </p:cNvSpPr>
              <p:nvPr/>
            </p:nvSpPr>
            <p:spPr bwMode="auto">
              <a:xfrm>
                <a:off x="1832" y="1922"/>
                <a:ext cx="8" cy="10"/>
              </a:xfrm>
              <a:custGeom>
                <a:avLst/>
                <a:gdLst>
                  <a:gd name="T0" fmla="*/ 0 w 8"/>
                  <a:gd name="T1" fmla="*/ 4 h 10"/>
                  <a:gd name="T2" fmla="*/ 0 w 8"/>
                  <a:gd name="T3" fmla="*/ 4 h 10"/>
                  <a:gd name="T4" fmla="*/ 2 w 8"/>
                  <a:gd name="T5" fmla="*/ 2 h 10"/>
                  <a:gd name="T6" fmla="*/ 4 w 8"/>
                  <a:gd name="T7" fmla="*/ 0 h 10"/>
                  <a:gd name="T8" fmla="*/ 6 w 8"/>
                  <a:gd name="T9" fmla="*/ 2 h 10"/>
                  <a:gd name="T10" fmla="*/ 8 w 8"/>
                  <a:gd name="T11" fmla="*/ 4 h 10"/>
                  <a:gd name="T12" fmla="*/ 8 w 8"/>
                  <a:gd name="T13" fmla="*/ 4 h 10"/>
                  <a:gd name="T14" fmla="*/ 6 w 8"/>
                  <a:gd name="T15" fmla="*/ 10 h 10"/>
                  <a:gd name="T16" fmla="*/ 4 w 8"/>
                  <a:gd name="T17" fmla="*/ 8 h 10"/>
                  <a:gd name="T18" fmla="*/ 2 w 8"/>
                  <a:gd name="T19" fmla="*/ 6 h 10"/>
                  <a:gd name="T20" fmla="*/ 2 w 8"/>
                  <a:gd name="T21" fmla="*/ 4 h 10"/>
                  <a:gd name="T22" fmla="*/ 0 w 8"/>
                  <a:gd name="T23" fmla="*/ 4 h 10"/>
                  <a:gd name="T24" fmla="*/ 0 w 8"/>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0" y="4"/>
                    </a:moveTo>
                    <a:lnTo>
                      <a:pt x="0" y="4"/>
                    </a:lnTo>
                    <a:lnTo>
                      <a:pt x="2" y="2"/>
                    </a:lnTo>
                    <a:lnTo>
                      <a:pt x="4" y="0"/>
                    </a:lnTo>
                    <a:lnTo>
                      <a:pt x="6" y="2"/>
                    </a:lnTo>
                    <a:lnTo>
                      <a:pt x="8" y="4"/>
                    </a:lnTo>
                    <a:lnTo>
                      <a:pt x="8" y="4"/>
                    </a:lnTo>
                    <a:lnTo>
                      <a:pt x="6" y="10"/>
                    </a:lnTo>
                    <a:lnTo>
                      <a:pt x="4" y="8"/>
                    </a:lnTo>
                    <a:lnTo>
                      <a:pt x="2" y="6"/>
                    </a:lnTo>
                    <a:lnTo>
                      <a:pt x="2"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9" name="Freeform 2913">
                <a:extLst>
                  <a:ext uri="{FF2B5EF4-FFF2-40B4-BE49-F238E27FC236}">
                    <a16:creationId xmlns:a16="http://schemas.microsoft.com/office/drawing/2014/main" id="{A5337FEB-83B7-6B16-EA5D-E69190693987}"/>
                  </a:ext>
                </a:extLst>
              </p:cNvPr>
              <p:cNvSpPr>
                <a:spLocks/>
              </p:cNvSpPr>
              <p:nvPr/>
            </p:nvSpPr>
            <p:spPr bwMode="auto">
              <a:xfrm>
                <a:off x="1798" y="1960"/>
                <a:ext cx="8" cy="8"/>
              </a:xfrm>
              <a:custGeom>
                <a:avLst/>
                <a:gdLst>
                  <a:gd name="T0" fmla="*/ 8 w 8"/>
                  <a:gd name="T1" fmla="*/ 4 h 8"/>
                  <a:gd name="T2" fmla="*/ 8 w 8"/>
                  <a:gd name="T3" fmla="*/ 4 h 8"/>
                  <a:gd name="T4" fmla="*/ 6 w 8"/>
                  <a:gd name="T5" fmla="*/ 6 h 8"/>
                  <a:gd name="T6" fmla="*/ 4 w 8"/>
                  <a:gd name="T7" fmla="*/ 8 h 8"/>
                  <a:gd name="T8" fmla="*/ 2 w 8"/>
                  <a:gd name="T9" fmla="*/ 8 h 8"/>
                  <a:gd name="T10" fmla="*/ 2 w 8"/>
                  <a:gd name="T11" fmla="*/ 8 h 8"/>
                  <a:gd name="T12" fmla="*/ 0 w 8"/>
                  <a:gd name="T13" fmla="*/ 2 h 8"/>
                  <a:gd name="T14" fmla="*/ 0 w 8"/>
                  <a:gd name="T15" fmla="*/ 2 h 8"/>
                  <a:gd name="T16" fmla="*/ 4 w 8"/>
                  <a:gd name="T17" fmla="*/ 0 h 8"/>
                  <a:gd name="T18" fmla="*/ 4 w 8"/>
                  <a:gd name="T19" fmla="*/ 0 h 8"/>
                  <a:gd name="T20" fmla="*/ 8 w 8"/>
                  <a:gd name="T21" fmla="*/ 4 h 8"/>
                  <a:gd name="T22" fmla="*/ 8 w 8"/>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8" y="4"/>
                    </a:moveTo>
                    <a:lnTo>
                      <a:pt x="8" y="4"/>
                    </a:lnTo>
                    <a:lnTo>
                      <a:pt x="6" y="6"/>
                    </a:lnTo>
                    <a:lnTo>
                      <a:pt x="4" y="8"/>
                    </a:lnTo>
                    <a:lnTo>
                      <a:pt x="2" y="8"/>
                    </a:lnTo>
                    <a:lnTo>
                      <a:pt x="2" y="8"/>
                    </a:lnTo>
                    <a:lnTo>
                      <a:pt x="0" y="2"/>
                    </a:lnTo>
                    <a:lnTo>
                      <a:pt x="0" y="2"/>
                    </a:lnTo>
                    <a:lnTo>
                      <a:pt x="4" y="0"/>
                    </a:lnTo>
                    <a:lnTo>
                      <a:pt x="4"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0" name="Freeform 2914">
                <a:extLst>
                  <a:ext uri="{FF2B5EF4-FFF2-40B4-BE49-F238E27FC236}">
                    <a16:creationId xmlns:a16="http://schemas.microsoft.com/office/drawing/2014/main" id="{E11B0B49-D3F9-C8DC-A734-98E21A974EA1}"/>
                  </a:ext>
                </a:extLst>
              </p:cNvPr>
              <p:cNvSpPr>
                <a:spLocks/>
              </p:cNvSpPr>
              <p:nvPr/>
            </p:nvSpPr>
            <p:spPr bwMode="auto">
              <a:xfrm>
                <a:off x="1762" y="1942"/>
                <a:ext cx="4" cy="10"/>
              </a:xfrm>
              <a:custGeom>
                <a:avLst/>
                <a:gdLst>
                  <a:gd name="T0" fmla="*/ 4 w 4"/>
                  <a:gd name="T1" fmla="*/ 10 h 10"/>
                  <a:gd name="T2" fmla="*/ 4 w 4"/>
                  <a:gd name="T3" fmla="*/ 10 h 10"/>
                  <a:gd name="T4" fmla="*/ 2 w 4"/>
                  <a:gd name="T5" fmla="*/ 8 h 10"/>
                  <a:gd name="T6" fmla="*/ 0 w 4"/>
                  <a:gd name="T7" fmla="*/ 4 h 10"/>
                  <a:gd name="T8" fmla="*/ 0 w 4"/>
                  <a:gd name="T9" fmla="*/ 4 h 10"/>
                  <a:gd name="T10" fmla="*/ 2 w 4"/>
                  <a:gd name="T11" fmla="*/ 0 h 10"/>
                  <a:gd name="T12" fmla="*/ 2 w 4"/>
                  <a:gd name="T13" fmla="*/ 0 h 10"/>
                  <a:gd name="T14" fmla="*/ 4 w 4"/>
                  <a:gd name="T15" fmla="*/ 4 h 10"/>
                  <a:gd name="T16" fmla="*/ 4 w 4"/>
                  <a:gd name="T17" fmla="*/ 10 h 10"/>
                  <a:gd name="T18" fmla="*/ 4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10"/>
                    </a:moveTo>
                    <a:lnTo>
                      <a:pt x="4" y="10"/>
                    </a:lnTo>
                    <a:lnTo>
                      <a:pt x="2" y="8"/>
                    </a:lnTo>
                    <a:lnTo>
                      <a:pt x="0" y="4"/>
                    </a:lnTo>
                    <a:lnTo>
                      <a:pt x="0" y="4"/>
                    </a:lnTo>
                    <a:lnTo>
                      <a:pt x="2" y="0"/>
                    </a:lnTo>
                    <a:lnTo>
                      <a:pt x="2" y="0"/>
                    </a:lnTo>
                    <a:lnTo>
                      <a:pt x="4" y="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1" name="Freeform 2915">
                <a:extLst>
                  <a:ext uri="{FF2B5EF4-FFF2-40B4-BE49-F238E27FC236}">
                    <a16:creationId xmlns:a16="http://schemas.microsoft.com/office/drawing/2014/main" id="{3FEF2E7C-915D-FCA4-CD94-5835340332B4}"/>
                  </a:ext>
                </a:extLst>
              </p:cNvPr>
              <p:cNvSpPr>
                <a:spLocks/>
              </p:cNvSpPr>
              <p:nvPr/>
            </p:nvSpPr>
            <p:spPr bwMode="auto">
              <a:xfrm>
                <a:off x="1696" y="2079"/>
                <a:ext cx="32" cy="28"/>
              </a:xfrm>
              <a:custGeom>
                <a:avLst/>
                <a:gdLst>
                  <a:gd name="T0" fmla="*/ 4 w 32"/>
                  <a:gd name="T1" fmla="*/ 28 h 28"/>
                  <a:gd name="T2" fmla="*/ 4 w 32"/>
                  <a:gd name="T3" fmla="*/ 28 h 28"/>
                  <a:gd name="T4" fmla="*/ 0 w 32"/>
                  <a:gd name="T5" fmla="*/ 26 h 28"/>
                  <a:gd name="T6" fmla="*/ 0 w 32"/>
                  <a:gd name="T7" fmla="*/ 26 h 28"/>
                  <a:gd name="T8" fmla="*/ 0 w 32"/>
                  <a:gd name="T9" fmla="*/ 26 h 28"/>
                  <a:gd name="T10" fmla="*/ 0 w 32"/>
                  <a:gd name="T11" fmla="*/ 22 h 28"/>
                  <a:gd name="T12" fmla="*/ 0 w 32"/>
                  <a:gd name="T13" fmla="*/ 18 h 28"/>
                  <a:gd name="T14" fmla="*/ 0 w 32"/>
                  <a:gd name="T15" fmla="*/ 18 h 28"/>
                  <a:gd name="T16" fmla="*/ 2 w 32"/>
                  <a:gd name="T17" fmla="*/ 14 h 28"/>
                  <a:gd name="T18" fmla="*/ 2 w 32"/>
                  <a:gd name="T19" fmla="*/ 14 h 28"/>
                  <a:gd name="T20" fmla="*/ 4 w 32"/>
                  <a:gd name="T21" fmla="*/ 8 h 28"/>
                  <a:gd name="T22" fmla="*/ 6 w 32"/>
                  <a:gd name="T23" fmla="*/ 6 h 28"/>
                  <a:gd name="T24" fmla="*/ 10 w 32"/>
                  <a:gd name="T25" fmla="*/ 12 h 28"/>
                  <a:gd name="T26" fmla="*/ 10 w 32"/>
                  <a:gd name="T27" fmla="*/ 12 h 28"/>
                  <a:gd name="T28" fmla="*/ 10 w 32"/>
                  <a:gd name="T29" fmla="*/ 12 h 28"/>
                  <a:gd name="T30" fmla="*/ 12 w 32"/>
                  <a:gd name="T31" fmla="*/ 12 h 28"/>
                  <a:gd name="T32" fmla="*/ 18 w 32"/>
                  <a:gd name="T33" fmla="*/ 12 h 28"/>
                  <a:gd name="T34" fmla="*/ 22 w 32"/>
                  <a:gd name="T35" fmla="*/ 8 h 28"/>
                  <a:gd name="T36" fmla="*/ 26 w 32"/>
                  <a:gd name="T37" fmla="*/ 2 h 28"/>
                  <a:gd name="T38" fmla="*/ 26 w 32"/>
                  <a:gd name="T39" fmla="*/ 2 h 28"/>
                  <a:gd name="T40" fmla="*/ 28 w 32"/>
                  <a:gd name="T41" fmla="*/ 0 h 28"/>
                  <a:gd name="T42" fmla="*/ 30 w 32"/>
                  <a:gd name="T43" fmla="*/ 0 h 28"/>
                  <a:gd name="T44" fmla="*/ 30 w 32"/>
                  <a:gd name="T45" fmla="*/ 0 h 28"/>
                  <a:gd name="T46" fmla="*/ 32 w 32"/>
                  <a:gd name="T47" fmla="*/ 0 h 28"/>
                  <a:gd name="T48" fmla="*/ 32 w 32"/>
                  <a:gd name="T49" fmla="*/ 0 h 28"/>
                  <a:gd name="T50" fmla="*/ 32 w 32"/>
                  <a:gd name="T51" fmla="*/ 10 h 28"/>
                  <a:gd name="T52" fmla="*/ 30 w 32"/>
                  <a:gd name="T53" fmla="*/ 14 h 28"/>
                  <a:gd name="T54" fmla="*/ 28 w 32"/>
                  <a:gd name="T55" fmla="*/ 16 h 28"/>
                  <a:gd name="T56" fmla="*/ 28 w 32"/>
                  <a:gd name="T57" fmla="*/ 16 h 28"/>
                  <a:gd name="T58" fmla="*/ 22 w 32"/>
                  <a:gd name="T59" fmla="*/ 18 h 28"/>
                  <a:gd name="T60" fmla="*/ 18 w 32"/>
                  <a:gd name="T61" fmla="*/ 18 h 28"/>
                  <a:gd name="T62" fmla="*/ 14 w 32"/>
                  <a:gd name="T63" fmla="*/ 18 h 28"/>
                  <a:gd name="T64" fmla="*/ 14 w 32"/>
                  <a:gd name="T65" fmla="*/ 18 h 28"/>
                  <a:gd name="T66" fmla="*/ 12 w 32"/>
                  <a:gd name="T67" fmla="*/ 18 h 28"/>
                  <a:gd name="T68" fmla="*/ 10 w 32"/>
                  <a:gd name="T69" fmla="*/ 20 h 28"/>
                  <a:gd name="T70" fmla="*/ 4 w 32"/>
                  <a:gd name="T71" fmla="*/ 28 h 28"/>
                  <a:gd name="T72" fmla="*/ 4 w 32"/>
                  <a:gd name="T7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28">
                    <a:moveTo>
                      <a:pt x="4" y="28"/>
                    </a:moveTo>
                    <a:lnTo>
                      <a:pt x="4" y="28"/>
                    </a:lnTo>
                    <a:lnTo>
                      <a:pt x="0" y="26"/>
                    </a:lnTo>
                    <a:lnTo>
                      <a:pt x="0" y="26"/>
                    </a:lnTo>
                    <a:lnTo>
                      <a:pt x="0" y="26"/>
                    </a:lnTo>
                    <a:lnTo>
                      <a:pt x="0" y="22"/>
                    </a:lnTo>
                    <a:lnTo>
                      <a:pt x="0" y="18"/>
                    </a:lnTo>
                    <a:lnTo>
                      <a:pt x="0" y="18"/>
                    </a:lnTo>
                    <a:lnTo>
                      <a:pt x="2" y="14"/>
                    </a:lnTo>
                    <a:lnTo>
                      <a:pt x="2" y="14"/>
                    </a:lnTo>
                    <a:lnTo>
                      <a:pt x="4" y="8"/>
                    </a:lnTo>
                    <a:lnTo>
                      <a:pt x="6" y="6"/>
                    </a:lnTo>
                    <a:lnTo>
                      <a:pt x="10" y="12"/>
                    </a:lnTo>
                    <a:lnTo>
                      <a:pt x="10" y="12"/>
                    </a:lnTo>
                    <a:lnTo>
                      <a:pt x="10" y="12"/>
                    </a:lnTo>
                    <a:lnTo>
                      <a:pt x="12" y="12"/>
                    </a:lnTo>
                    <a:lnTo>
                      <a:pt x="18" y="12"/>
                    </a:lnTo>
                    <a:lnTo>
                      <a:pt x="22" y="8"/>
                    </a:lnTo>
                    <a:lnTo>
                      <a:pt x="26" y="2"/>
                    </a:lnTo>
                    <a:lnTo>
                      <a:pt x="26" y="2"/>
                    </a:lnTo>
                    <a:lnTo>
                      <a:pt x="28" y="0"/>
                    </a:lnTo>
                    <a:lnTo>
                      <a:pt x="30" y="0"/>
                    </a:lnTo>
                    <a:lnTo>
                      <a:pt x="30" y="0"/>
                    </a:lnTo>
                    <a:lnTo>
                      <a:pt x="32" y="0"/>
                    </a:lnTo>
                    <a:lnTo>
                      <a:pt x="32" y="0"/>
                    </a:lnTo>
                    <a:lnTo>
                      <a:pt x="32" y="10"/>
                    </a:lnTo>
                    <a:lnTo>
                      <a:pt x="30" y="14"/>
                    </a:lnTo>
                    <a:lnTo>
                      <a:pt x="28" y="16"/>
                    </a:lnTo>
                    <a:lnTo>
                      <a:pt x="28" y="16"/>
                    </a:lnTo>
                    <a:lnTo>
                      <a:pt x="22" y="18"/>
                    </a:lnTo>
                    <a:lnTo>
                      <a:pt x="18" y="18"/>
                    </a:lnTo>
                    <a:lnTo>
                      <a:pt x="14" y="18"/>
                    </a:lnTo>
                    <a:lnTo>
                      <a:pt x="14" y="18"/>
                    </a:lnTo>
                    <a:lnTo>
                      <a:pt x="12" y="18"/>
                    </a:lnTo>
                    <a:lnTo>
                      <a:pt x="10" y="20"/>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2" name="Freeform 2916">
                <a:extLst>
                  <a:ext uri="{FF2B5EF4-FFF2-40B4-BE49-F238E27FC236}">
                    <a16:creationId xmlns:a16="http://schemas.microsoft.com/office/drawing/2014/main" id="{C44BD7CE-B157-3109-436C-10FFB3EDD313}"/>
                  </a:ext>
                </a:extLst>
              </p:cNvPr>
              <p:cNvSpPr>
                <a:spLocks/>
              </p:cNvSpPr>
              <p:nvPr/>
            </p:nvSpPr>
            <p:spPr bwMode="auto">
              <a:xfrm>
                <a:off x="1760" y="2145"/>
                <a:ext cx="32" cy="22"/>
              </a:xfrm>
              <a:custGeom>
                <a:avLst/>
                <a:gdLst>
                  <a:gd name="T0" fmla="*/ 22 w 32"/>
                  <a:gd name="T1" fmla="*/ 4 h 22"/>
                  <a:gd name="T2" fmla="*/ 22 w 32"/>
                  <a:gd name="T3" fmla="*/ 4 h 22"/>
                  <a:gd name="T4" fmla="*/ 24 w 32"/>
                  <a:gd name="T5" fmla="*/ 8 h 22"/>
                  <a:gd name="T6" fmla="*/ 28 w 32"/>
                  <a:gd name="T7" fmla="*/ 8 h 22"/>
                  <a:gd name="T8" fmla="*/ 30 w 32"/>
                  <a:gd name="T9" fmla="*/ 8 h 22"/>
                  <a:gd name="T10" fmla="*/ 32 w 32"/>
                  <a:gd name="T11" fmla="*/ 10 h 22"/>
                  <a:gd name="T12" fmla="*/ 32 w 32"/>
                  <a:gd name="T13" fmla="*/ 10 h 22"/>
                  <a:gd name="T14" fmla="*/ 30 w 32"/>
                  <a:gd name="T15" fmla="*/ 18 h 22"/>
                  <a:gd name="T16" fmla="*/ 28 w 32"/>
                  <a:gd name="T17" fmla="*/ 22 h 22"/>
                  <a:gd name="T18" fmla="*/ 28 w 32"/>
                  <a:gd name="T19" fmla="*/ 22 h 22"/>
                  <a:gd name="T20" fmla="*/ 24 w 32"/>
                  <a:gd name="T21" fmla="*/ 20 h 22"/>
                  <a:gd name="T22" fmla="*/ 20 w 32"/>
                  <a:gd name="T23" fmla="*/ 20 h 22"/>
                  <a:gd name="T24" fmla="*/ 16 w 32"/>
                  <a:gd name="T25" fmla="*/ 20 h 22"/>
                  <a:gd name="T26" fmla="*/ 14 w 32"/>
                  <a:gd name="T27" fmla="*/ 20 h 22"/>
                  <a:gd name="T28" fmla="*/ 14 w 32"/>
                  <a:gd name="T29" fmla="*/ 20 h 22"/>
                  <a:gd name="T30" fmla="*/ 12 w 32"/>
                  <a:gd name="T31" fmla="*/ 18 h 22"/>
                  <a:gd name="T32" fmla="*/ 12 w 32"/>
                  <a:gd name="T33" fmla="*/ 18 h 22"/>
                  <a:gd name="T34" fmla="*/ 10 w 32"/>
                  <a:gd name="T35" fmla="*/ 16 h 22"/>
                  <a:gd name="T36" fmla="*/ 10 w 32"/>
                  <a:gd name="T37" fmla="*/ 16 h 22"/>
                  <a:gd name="T38" fmla="*/ 8 w 32"/>
                  <a:gd name="T39" fmla="*/ 12 h 22"/>
                  <a:gd name="T40" fmla="*/ 6 w 32"/>
                  <a:gd name="T41" fmla="*/ 12 h 22"/>
                  <a:gd name="T42" fmla="*/ 2 w 32"/>
                  <a:gd name="T43" fmla="*/ 10 h 22"/>
                  <a:gd name="T44" fmla="*/ 0 w 32"/>
                  <a:gd name="T45" fmla="*/ 6 h 22"/>
                  <a:gd name="T46" fmla="*/ 0 w 32"/>
                  <a:gd name="T47" fmla="*/ 6 h 22"/>
                  <a:gd name="T48" fmla="*/ 2 w 32"/>
                  <a:gd name="T49" fmla="*/ 4 h 22"/>
                  <a:gd name="T50" fmla="*/ 2 w 32"/>
                  <a:gd name="T51" fmla="*/ 4 h 22"/>
                  <a:gd name="T52" fmla="*/ 6 w 32"/>
                  <a:gd name="T53" fmla="*/ 2 h 22"/>
                  <a:gd name="T54" fmla="*/ 10 w 32"/>
                  <a:gd name="T55" fmla="*/ 2 h 22"/>
                  <a:gd name="T56" fmla="*/ 16 w 32"/>
                  <a:gd name="T57" fmla="*/ 2 h 22"/>
                  <a:gd name="T58" fmla="*/ 20 w 32"/>
                  <a:gd name="T59" fmla="*/ 0 h 22"/>
                  <a:gd name="T60" fmla="*/ 20 w 32"/>
                  <a:gd name="T61" fmla="*/ 0 h 22"/>
                  <a:gd name="T62" fmla="*/ 22 w 32"/>
                  <a:gd name="T63" fmla="*/ 4 h 22"/>
                  <a:gd name="T64" fmla="*/ 22 w 32"/>
                  <a:gd name="T6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22">
                    <a:moveTo>
                      <a:pt x="22" y="4"/>
                    </a:moveTo>
                    <a:lnTo>
                      <a:pt x="22" y="4"/>
                    </a:lnTo>
                    <a:lnTo>
                      <a:pt x="24" y="8"/>
                    </a:lnTo>
                    <a:lnTo>
                      <a:pt x="28" y="8"/>
                    </a:lnTo>
                    <a:lnTo>
                      <a:pt x="30" y="8"/>
                    </a:lnTo>
                    <a:lnTo>
                      <a:pt x="32" y="10"/>
                    </a:lnTo>
                    <a:lnTo>
                      <a:pt x="32" y="10"/>
                    </a:lnTo>
                    <a:lnTo>
                      <a:pt x="30" y="18"/>
                    </a:lnTo>
                    <a:lnTo>
                      <a:pt x="28" y="22"/>
                    </a:lnTo>
                    <a:lnTo>
                      <a:pt x="28" y="22"/>
                    </a:lnTo>
                    <a:lnTo>
                      <a:pt x="24" y="20"/>
                    </a:lnTo>
                    <a:lnTo>
                      <a:pt x="20" y="20"/>
                    </a:lnTo>
                    <a:lnTo>
                      <a:pt x="16" y="20"/>
                    </a:lnTo>
                    <a:lnTo>
                      <a:pt x="14" y="20"/>
                    </a:lnTo>
                    <a:lnTo>
                      <a:pt x="14" y="20"/>
                    </a:lnTo>
                    <a:lnTo>
                      <a:pt x="12" y="18"/>
                    </a:lnTo>
                    <a:lnTo>
                      <a:pt x="12" y="18"/>
                    </a:lnTo>
                    <a:lnTo>
                      <a:pt x="10" y="16"/>
                    </a:lnTo>
                    <a:lnTo>
                      <a:pt x="10" y="16"/>
                    </a:lnTo>
                    <a:lnTo>
                      <a:pt x="8" y="12"/>
                    </a:lnTo>
                    <a:lnTo>
                      <a:pt x="6" y="12"/>
                    </a:lnTo>
                    <a:lnTo>
                      <a:pt x="2" y="10"/>
                    </a:lnTo>
                    <a:lnTo>
                      <a:pt x="0" y="6"/>
                    </a:lnTo>
                    <a:lnTo>
                      <a:pt x="0" y="6"/>
                    </a:lnTo>
                    <a:lnTo>
                      <a:pt x="2" y="4"/>
                    </a:lnTo>
                    <a:lnTo>
                      <a:pt x="2" y="4"/>
                    </a:lnTo>
                    <a:lnTo>
                      <a:pt x="6" y="2"/>
                    </a:lnTo>
                    <a:lnTo>
                      <a:pt x="10" y="2"/>
                    </a:lnTo>
                    <a:lnTo>
                      <a:pt x="16" y="2"/>
                    </a:lnTo>
                    <a:lnTo>
                      <a:pt x="20" y="0"/>
                    </a:lnTo>
                    <a:lnTo>
                      <a:pt x="20" y="0"/>
                    </a:lnTo>
                    <a:lnTo>
                      <a:pt x="22"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3" name="Freeform 2917">
                <a:extLst>
                  <a:ext uri="{FF2B5EF4-FFF2-40B4-BE49-F238E27FC236}">
                    <a16:creationId xmlns:a16="http://schemas.microsoft.com/office/drawing/2014/main" id="{144E51A8-6B0D-0EC0-B11D-418FAF6E5D42}"/>
                  </a:ext>
                </a:extLst>
              </p:cNvPr>
              <p:cNvSpPr>
                <a:spLocks/>
              </p:cNvSpPr>
              <p:nvPr/>
            </p:nvSpPr>
            <p:spPr bwMode="auto">
              <a:xfrm>
                <a:off x="1752" y="2151"/>
                <a:ext cx="20" cy="12"/>
              </a:xfrm>
              <a:custGeom>
                <a:avLst/>
                <a:gdLst>
                  <a:gd name="T0" fmla="*/ 8 w 20"/>
                  <a:gd name="T1" fmla="*/ 0 h 12"/>
                  <a:gd name="T2" fmla="*/ 8 w 20"/>
                  <a:gd name="T3" fmla="*/ 0 h 12"/>
                  <a:gd name="T4" fmla="*/ 12 w 20"/>
                  <a:gd name="T5" fmla="*/ 2 h 12"/>
                  <a:gd name="T6" fmla="*/ 14 w 20"/>
                  <a:gd name="T7" fmla="*/ 0 h 12"/>
                  <a:gd name="T8" fmla="*/ 18 w 20"/>
                  <a:gd name="T9" fmla="*/ 2 h 12"/>
                  <a:gd name="T10" fmla="*/ 20 w 20"/>
                  <a:gd name="T11" fmla="*/ 8 h 12"/>
                  <a:gd name="T12" fmla="*/ 20 w 20"/>
                  <a:gd name="T13" fmla="*/ 8 h 12"/>
                  <a:gd name="T14" fmla="*/ 18 w 20"/>
                  <a:gd name="T15" fmla="*/ 12 h 12"/>
                  <a:gd name="T16" fmla="*/ 14 w 20"/>
                  <a:gd name="T17" fmla="*/ 12 h 12"/>
                  <a:gd name="T18" fmla="*/ 14 w 20"/>
                  <a:gd name="T19" fmla="*/ 12 h 12"/>
                  <a:gd name="T20" fmla="*/ 12 w 20"/>
                  <a:gd name="T21" fmla="*/ 10 h 12"/>
                  <a:gd name="T22" fmla="*/ 8 w 20"/>
                  <a:gd name="T23" fmla="*/ 10 h 12"/>
                  <a:gd name="T24" fmla="*/ 4 w 20"/>
                  <a:gd name="T25" fmla="*/ 10 h 12"/>
                  <a:gd name="T26" fmla="*/ 4 w 20"/>
                  <a:gd name="T27" fmla="*/ 10 h 12"/>
                  <a:gd name="T28" fmla="*/ 0 w 20"/>
                  <a:gd name="T29" fmla="*/ 8 h 12"/>
                  <a:gd name="T30" fmla="*/ 2 w 20"/>
                  <a:gd name="T31" fmla="*/ 0 h 12"/>
                  <a:gd name="T32" fmla="*/ 2 w 20"/>
                  <a:gd name="T33" fmla="*/ 0 h 12"/>
                  <a:gd name="T34" fmla="*/ 6 w 20"/>
                  <a:gd name="T35" fmla="*/ 0 h 12"/>
                  <a:gd name="T36" fmla="*/ 6 w 20"/>
                  <a:gd name="T37" fmla="*/ 0 h 12"/>
                  <a:gd name="T38" fmla="*/ 8 w 20"/>
                  <a:gd name="T39" fmla="*/ 0 h 12"/>
                  <a:gd name="T40" fmla="*/ 8 w 20"/>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2">
                    <a:moveTo>
                      <a:pt x="8" y="0"/>
                    </a:moveTo>
                    <a:lnTo>
                      <a:pt x="8" y="0"/>
                    </a:lnTo>
                    <a:lnTo>
                      <a:pt x="12" y="2"/>
                    </a:lnTo>
                    <a:lnTo>
                      <a:pt x="14" y="0"/>
                    </a:lnTo>
                    <a:lnTo>
                      <a:pt x="18" y="2"/>
                    </a:lnTo>
                    <a:lnTo>
                      <a:pt x="20" y="8"/>
                    </a:lnTo>
                    <a:lnTo>
                      <a:pt x="20" y="8"/>
                    </a:lnTo>
                    <a:lnTo>
                      <a:pt x="18" y="12"/>
                    </a:lnTo>
                    <a:lnTo>
                      <a:pt x="14" y="12"/>
                    </a:lnTo>
                    <a:lnTo>
                      <a:pt x="14" y="12"/>
                    </a:lnTo>
                    <a:lnTo>
                      <a:pt x="12" y="10"/>
                    </a:lnTo>
                    <a:lnTo>
                      <a:pt x="8" y="10"/>
                    </a:lnTo>
                    <a:lnTo>
                      <a:pt x="4" y="10"/>
                    </a:lnTo>
                    <a:lnTo>
                      <a:pt x="4" y="10"/>
                    </a:lnTo>
                    <a:lnTo>
                      <a:pt x="0" y="8"/>
                    </a:lnTo>
                    <a:lnTo>
                      <a:pt x="2" y="0"/>
                    </a:lnTo>
                    <a:lnTo>
                      <a:pt x="2" y="0"/>
                    </a:lnTo>
                    <a:lnTo>
                      <a:pt x="6"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4" name="Freeform 2918">
                <a:extLst>
                  <a:ext uri="{FF2B5EF4-FFF2-40B4-BE49-F238E27FC236}">
                    <a16:creationId xmlns:a16="http://schemas.microsoft.com/office/drawing/2014/main" id="{1D8556CB-555D-EB7B-3526-6C583ECFEFBE}"/>
                  </a:ext>
                </a:extLst>
              </p:cNvPr>
              <p:cNvSpPr>
                <a:spLocks/>
              </p:cNvSpPr>
              <p:nvPr/>
            </p:nvSpPr>
            <p:spPr bwMode="auto">
              <a:xfrm>
                <a:off x="1762" y="2143"/>
                <a:ext cx="18" cy="6"/>
              </a:xfrm>
              <a:custGeom>
                <a:avLst/>
                <a:gdLst>
                  <a:gd name="T0" fmla="*/ 18 w 18"/>
                  <a:gd name="T1" fmla="*/ 6 h 6"/>
                  <a:gd name="T2" fmla="*/ 18 w 18"/>
                  <a:gd name="T3" fmla="*/ 6 h 6"/>
                  <a:gd name="T4" fmla="*/ 0 w 18"/>
                  <a:gd name="T5" fmla="*/ 6 h 6"/>
                  <a:gd name="T6" fmla="*/ 0 w 18"/>
                  <a:gd name="T7" fmla="*/ 6 h 6"/>
                  <a:gd name="T8" fmla="*/ 4 w 18"/>
                  <a:gd name="T9" fmla="*/ 2 h 6"/>
                  <a:gd name="T10" fmla="*/ 6 w 18"/>
                  <a:gd name="T11" fmla="*/ 0 h 6"/>
                  <a:gd name="T12" fmla="*/ 14 w 18"/>
                  <a:gd name="T13" fmla="*/ 2 h 6"/>
                  <a:gd name="T14" fmla="*/ 14 w 18"/>
                  <a:gd name="T15" fmla="*/ 2 h 6"/>
                  <a:gd name="T16" fmla="*/ 16 w 18"/>
                  <a:gd name="T17" fmla="*/ 2 h 6"/>
                  <a:gd name="T18" fmla="*/ 16 w 18"/>
                  <a:gd name="T19" fmla="*/ 2 h 6"/>
                  <a:gd name="T20" fmla="*/ 18 w 18"/>
                  <a:gd name="T21" fmla="*/ 0 h 6"/>
                  <a:gd name="T22" fmla="*/ 18 w 18"/>
                  <a:gd name="T23" fmla="*/ 6 h 6"/>
                  <a:gd name="T24" fmla="*/ 18 w 1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
                    <a:moveTo>
                      <a:pt x="18" y="6"/>
                    </a:moveTo>
                    <a:lnTo>
                      <a:pt x="18" y="6"/>
                    </a:lnTo>
                    <a:lnTo>
                      <a:pt x="0" y="6"/>
                    </a:lnTo>
                    <a:lnTo>
                      <a:pt x="0" y="6"/>
                    </a:lnTo>
                    <a:lnTo>
                      <a:pt x="4" y="2"/>
                    </a:lnTo>
                    <a:lnTo>
                      <a:pt x="6" y="0"/>
                    </a:lnTo>
                    <a:lnTo>
                      <a:pt x="14" y="2"/>
                    </a:lnTo>
                    <a:lnTo>
                      <a:pt x="14" y="2"/>
                    </a:lnTo>
                    <a:lnTo>
                      <a:pt x="16" y="2"/>
                    </a:lnTo>
                    <a:lnTo>
                      <a:pt x="16" y="2"/>
                    </a:lnTo>
                    <a:lnTo>
                      <a:pt x="18" y="0"/>
                    </a:lnTo>
                    <a:lnTo>
                      <a:pt x="18"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5" name="Freeform 2919">
                <a:extLst>
                  <a:ext uri="{FF2B5EF4-FFF2-40B4-BE49-F238E27FC236}">
                    <a16:creationId xmlns:a16="http://schemas.microsoft.com/office/drawing/2014/main" id="{BA188B8E-1A83-94D0-B317-2BB8B127CAB0}"/>
                  </a:ext>
                </a:extLst>
              </p:cNvPr>
              <p:cNvSpPr>
                <a:spLocks/>
              </p:cNvSpPr>
              <p:nvPr/>
            </p:nvSpPr>
            <p:spPr bwMode="auto">
              <a:xfrm>
                <a:off x="1706" y="2109"/>
                <a:ext cx="8" cy="6"/>
              </a:xfrm>
              <a:custGeom>
                <a:avLst/>
                <a:gdLst>
                  <a:gd name="T0" fmla="*/ 0 w 8"/>
                  <a:gd name="T1" fmla="*/ 6 h 6"/>
                  <a:gd name="T2" fmla="*/ 0 w 8"/>
                  <a:gd name="T3" fmla="*/ 6 h 6"/>
                  <a:gd name="T4" fmla="*/ 0 w 8"/>
                  <a:gd name="T5" fmla="*/ 2 h 6"/>
                  <a:gd name="T6" fmla="*/ 0 w 8"/>
                  <a:gd name="T7" fmla="*/ 2 h 6"/>
                  <a:gd name="T8" fmla="*/ 2 w 8"/>
                  <a:gd name="T9" fmla="*/ 2 h 6"/>
                  <a:gd name="T10" fmla="*/ 4 w 8"/>
                  <a:gd name="T11" fmla="*/ 0 h 6"/>
                  <a:gd name="T12" fmla="*/ 6 w 8"/>
                  <a:gd name="T13" fmla="*/ 0 h 6"/>
                  <a:gd name="T14" fmla="*/ 8 w 8"/>
                  <a:gd name="T15" fmla="*/ 2 h 6"/>
                  <a:gd name="T16" fmla="*/ 8 w 8"/>
                  <a:gd name="T17" fmla="*/ 2 h 6"/>
                  <a:gd name="T18" fmla="*/ 6 w 8"/>
                  <a:gd name="T19" fmla="*/ 6 h 6"/>
                  <a:gd name="T20" fmla="*/ 4 w 8"/>
                  <a:gd name="T21" fmla="*/ 6 h 6"/>
                  <a:gd name="T22" fmla="*/ 0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6"/>
                    </a:lnTo>
                    <a:lnTo>
                      <a:pt x="0" y="2"/>
                    </a:lnTo>
                    <a:lnTo>
                      <a:pt x="0" y="2"/>
                    </a:lnTo>
                    <a:lnTo>
                      <a:pt x="2" y="2"/>
                    </a:lnTo>
                    <a:lnTo>
                      <a:pt x="4" y="0"/>
                    </a:lnTo>
                    <a:lnTo>
                      <a:pt x="6" y="0"/>
                    </a:lnTo>
                    <a:lnTo>
                      <a:pt x="8" y="2"/>
                    </a:lnTo>
                    <a:lnTo>
                      <a:pt x="8" y="2"/>
                    </a:lnTo>
                    <a:lnTo>
                      <a:pt x="6" y="6"/>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6" name="Freeform 2920">
                <a:extLst>
                  <a:ext uri="{FF2B5EF4-FFF2-40B4-BE49-F238E27FC236}">
                    <a16:creationId xmlns:a16="http://schemas.microsoft.com/office/drawing/2014/main" id="{81727D4C-041E-0C4F-436C-2AE95A4E71D8}"/>
                  </a:ext>
                </a:extLst>
              </p:cNvPr>
              <p:cNvSpPr>
                <a:spLocks/>
              </p:cNvSpPr>
              <p:nvPr/>
            </p:nvSpPr>
            <p:spPr bwMode="auto">
              <a:xfrm>
                <a:off x="1722" y="2071"/>
                <a:ext cx="4" cy="10"/>
              </a:xfrm>
              <a:custGeom>
                <a:avLst/>
                <a:gdLst>
                  <a:gd name="T0" fmla="*/ 4 w 4"/>
                  <a:gd name="T1" fmla="*/ 8 h 10"/>
                  <a:gd name="T2" fmla="*/ 4 w 4"/>
                  <a:gd name="T3" fmla="*/ 8 h 10"/>
                  <a:gd name="T4" fmla="*/ 2 w 4"/>
                  <a:gd name="T5" fmla="*/ 10 h 10"/>
                  <a:gd name="T6" fmla="*/ 0 w 4"/>
                  <a:gd name="T7" fmla="*/ 10 h 10"/>
                  <a:gd name="T8" fmla="*/ 0 w 4"/>
                  <a:gd name="T9" fmla="*/ 10 h 10"/>
                  <a:gd name="T10" fmla="*/ 0 w 4"/>
                  <a:gd name="T11" fmla="*/ 4 h 10"/>
                  <a:gd name="T12" fmla="*/ 2 w 4"/>
                  <a:gd name="T13" fmla="*/ 0 h 10"/>
                  <a:gd name="T14" fmla="*/ 2 w 4"/>
                  <a:gd name="T15" fmla="*/ 0 h 10"/>
                  <a:gd name="T16" fmla="*/ 4 w 4"/>
                  <a:gd name="T17" fmla="*/ 8 h 10"/>
                  <a:gd name="T18" fmla="*/ 4 w 4"/>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8"/>
                    </a:moveTo>
                    <a:lnTo>
                      <a:pt x="4" y="8"/>
                    </a:lnTo>
                    <a:lnTo>
                      <a:pt x="2" y="10"/>
                    </a:lnTo>
                    <a:lnTo>
                      <a:pt x="0" y="10"/>
                    </a:lnTo>
                    <a:lnTo>
                      <a:pt x="0" y="10"/>
                    </a:lnTo>
                    <a:lnTo>
                      <a:pt x="0" y="4"/>
                    </a:lnTo>
                    <a:lnTo>
                      <a:pt x="2" y="0"/>
                    </a:lnTo>
                    <a:lnTo>
                      <a:pt x="2" y="0"/>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7" name="Freeform 2921">
                <a:extLst>
                  <a:ext uri="{FF2B5EF4-FFF2-40B4-BE49-F238E27FC236}">
                    <a16:creationId xmlns:a16="http://schemas.microsoft.com/office/drawing/2014/main" id="{8C47FDFC-D3AA-6925-4AD7-13DD59871630}"/>
                  </a:ext>
                </a:extLst>
              </p:cNvPr>
              <p:cNvSpPr>
                <a:spLocks/>
              </p:cNvSpPr>
              <p:nvPr/>
            </p:nvSpPr>
            <p:spPr bwMode="auto">
              <a:xfrm>
                <a:off x="1692" y="2093"/>
                <a:ext cx="4" cy="12"/>
              </a:xfrm>
              <a:custGeom>
                <a:avLst/>
                <a:gdLst>
                  <a:gd name="T0" fmla="*/ 4 w 4"/>
                  <a:gd name="T1" fmla="*/ 4 h 12"/>
                  <a:gd name="T2" fmla="*/ 4 w 4"/>
                  <a:gd name="T3" fmla="*/ 4 h 12"/>
                  <a:gd name="T4" fmla="*/ 4 w 4"/>
                  <a:gd name="T5" fmla="*/ 12 h 12"/>
                  <a:gd name="T6" fmla="*/ 4 w 4"/>
                  <a:gd name="T7" fmla="*/ 12 h 12"/>
                  <a:gd name="T8" fmla="*/ 2 w 4"/>
                  <a:gd name="T9" fmla="*/ 6 h 12"/>
                  <a:gd name="T10" fmla="*/ 0 w 4"/>
                  <a:gd name="T11" fmla="*/ 0 h 12"/>
                  <a:gd name="T12" fmla="*/ 0 w 4"/>
                  <a:gd name="T13" fmla="*/ 0 h 12"/>
                  <a:gd name="T14" fmla="*/ 4 w 4"/>
                  <a:gd name="T15" fmla="*/ 4 h 12"/>
                  <a:gd name="T16" fmla="*/ 4 w 4"/>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4"/>
                    </a:moveTo>
                    <a:lnTo>
                      <a:pt x="4" y="4"/>
                    </a:lnTo>
                    <a:lnTo>
                      <a:pt x="4" y="12"/>
                    </a:lnTo>
                    <a:lnTo>
                      <a:pt x="4" y="12"/>
                    </a:lnTo>
                    <a:lnTo>
                      <a:pt x="2" y="6"/>
                    </a:lnTo>
                    <a:lnTo>
                      <a:pt x="0" y="0"/>
                    </a:lnTo>
                    <a:lnTo>
                      <a:pt x="0"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8" name="Freeform 2922">
                <a:extLst>
                  <a:ext uri="{FF2B5EF4-FFF2-40B4-BE49-F238E27FC236}">
                    <a16:creationId xmlns:a16="http://schemas.microsoft.com/office/drawing/2014/main" id="{5FE58662-80E4-1D37-6AD8-933DF5AE9062}"/>
                  </a:ext>
                </a:extLst>
              </p:cNvPr>
              <p:cNvSpPr>
                <a:spLocks/>
              </p:cNvSpPr>
              <p:nvPr/>
            </p:nvSpPr>
            <p:spPr bwMode="auto">
              <a:xfrm>
                <a:off x="5902" y="2516"/>
                <a:ext cx="40" cy="88"/>
              </a:xfrm>
              <a:custGeom>
                <a:avLst/>
                <a:gdLst>
                  <a:gd name="T0" fmla="*/ 12 w 40"/>
                  <a:gd name="T1" fmla="*/ 12 h 88"/>
                  <a:gd name="T2" fmla="*/ 14 w 40"/>
                  <a:gd name="T3" fmla="*/ 22 h 88"/>
                  <a:gd name="T4" fmla="*/ 22 w 40"/>
                  <a:gd name="T5" fmla="*/ 30 h 88"/>
                  <a:gd name="T6" fmla="*/ 26 w 40"/>
                  <a:gd name="T7" fmla="*/ 34 h 88"/>
                  <a:gd name="T8" fmla="*/ 26 w 40"/>
                  <a:gd name="T9" fmla="*/ 44 h 88"/>
                  <a:gd name="T10" fmla="*/ 26 w 40"/>
                  <a:gd name="T11" fmla="*/ 50 h 88"/>
                  <a:gd name="T12" fmla="*/ 30 w 40"/>
                  <a:gd name="T13" fmla="*/ 52 h 88"/>
                  <a:gd name="T14" fmla="*/ 40 w 40"/>
                  <a:gd name="T15" fmla="*/ 60 h 88"/>
                  <a:gd name="T16" fmla="*/ 34 w 40"/>
                  <a:gd name="T17" fmla="*/ 66 h 88"/>
                  <a:gd name="T18" fmla="*/ 34 w 40"/>
                  <a:gd name="T19" fmla="*/ 66 h 88"/>
                  <a:gd name="T20" fmla="*/ 28 w 40"/>
                  <a:gd name="T21" fmla="*/ 60 h 88"/>
                  <a:gd name="T22" fmla="*/ 26 w 40"/>
                  <a:gd name="T23" fmla="*/ 62 h 88"/>
                  <a:gd name="T24" fmla="*/ 24 w 40"/>
                  <a:gd name="T25" fmla="*/ 70 h 88"/>
                  <a:gd name="T26" fmla="*/ 26 w 40"/>
                  <a:gd name="T27" fmla="*/ 78 h 88"/>
                  <a:gd name="T28" fmla="*/ 26 w 40"/>
                  <a:gd name="T29" fmla="*/ 86 h 88"/>
                  <a:gd name="T30" fmla="*/ 24 w 40"/>
                  <a:gd name="T31" fmla="*/ 86 h 88"/>
                  <a:gd name="T32" fmla="*/ 22 w 40"/>
                  <a:gd name="T33" fmla="*/ 82 h 88"/>
                  <a:gd name="T34" fmla="*/ 18 w 40"/>
                  <a:gd name="T35" fmla="*/ 62 h 88"/>
                  <a:gd name="T36" fmla="*/ 20 w 40"/>
                  <a:gd name="T37" fmla="*/ 52 h 88"/>
                  <a:gd name="T38" fmla="*/ 14 w 40"/>
                  <a:gd name="T39" fmla="*/ 64 h 88"/>
                  <a:gd name="T40" fmla="*/ 10 w 40"/>
                  <a:gd name="T41" fmla="*/ 52 h 88"/>
                  <a:gd name="T42" fmla="*/ 8 w 40"/>
                  <a:gd name="T43" fmla="*/ 54 h 88"/>
                  <a:gd name="T44" fmla="*/ 6 w 40"/>
                  <a:gd name="T45" fmla="*/ 54 h 88"/>
                  <a:gd name="T46" fmla="*/ 4 w 40"/>
                  <a:gd name="T47" fmla="*/ 46 h 88"/>
                  <a:gd name="T48" fmla="*/ 2 w 40"/>
                  <a:gd name="T49" fmla="*/ 38 h 88"/>
                  <a:gd name="T50" fmla="*/ 2 w 40"/>
                  <a:gd name="T51" fmla="*/ 32 h 88"/>
                  <a:gd name="T52" fmla="*/ 0 w 40"/>
                  <a:gd name="T53" fmla="*/ 28 h 88"/>
                  <a:gd name="T54" fmla="*/ 0 w 40"/>
                  <a:gd name="T55" fmla="*/ 4 h 88"/>
                  <a:gd name="T56" fmla="*/ 6 w 40"/>
                  <a:gd name="T57" fmla="*/ 0 h 88"/>
                  <a:gd name="T58" fmla="*/ 10 w 40"/>
                  <a:gd name="T59" fmla="*/ 0 h 88"/>
                  <a:gd name="T60" fmla="*/ 14 w 40"/>
                  <a:gd name="T61" fmla="*/ 6 h 88"/>
                  <a:gd name="T62" fmla="*/ 12 w 40"/>
                  <a:gd name="T63" fmla="*/ 1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88">
                    <a:moveTo>
                      <a:pt x="12" y="12"/>
                    </a:moveTo>
                    <a:lnTo>
                      <a:pt x="12" y="12"/>
                    </a:lnTo>
                    <a:lnTo>
                      <a:pt x="12" y="20"/>
                    </a:lnTo>
                    <a:lnTo>
                      <a:pt x="14" y="22"/>
                    </a:lnTo>
                    <a:lnTo>
                      <a:pt x="14" y="22"/>
                    </a:lnTo>
                    <a:lnTo>
                      <a:pt x="22" y="30"/>
                    </a:lnTo>
                    <a:lnTo>
                      <a:pt x="22" y="30"/>
                    </a:lnTo>
                    <a:lnTo>
                      <a:pt x="26" y="34"/>
                    </a:lnTo>
                    <a:lnTo>
                      <a:pt x="26" y="38"/>
                    </a:lnTo>
                    <a:lnTo>
                      <a:pt x="26" y="44"/>
                    </a:lnTo>
                    <a:lnTo>
                      <a:pt x="26" y="44"/>
                    </a:lnTo>
                    <a:lnTo>
                      <a:pt x="26" y="50"/>
                    </a:lnTo>
                    <a:lnTo>
                      <a:pt x="30" y="52"/>
                    </a:lnTo>
                    <a:lnTo>
                      <a:pt x="30" y="52"/>
                    </a:lnTo>
                    <a:lnTo>
                      <a:pt x="40" y="60"/>
                    </a:lnTo>
                    <a:lnTo>
                      <a:pt x="40" y="60"/>
                    </a:lnTo>
                    <a:lnTo>
                      <a:pt x="36" y="66"/>
                    </a:lnTo>
                    <a:lnTo>
                      <a:pt x="34" y="66"/>
                    </a:lnTo>
                    <a:lnTo>
                      <a:pt x="34" y="66"/>
                    </a:lnTo>
                    <a:lnTo>
                      <a:pt x="34" y="66"/>
                    </a:lnTo>
                    <a:lnTo>
                      <a:pt x="30" y="62"/>
                    </a:lnTo>
                    <a:lnTo>
                      <a:pt x="28" y="60"/>
                    </a:lnTo>
                    <a:lnTo>
                      <a:pt x="26" y="62"/>
                    </a:lnTo>
                    <a:lnTo>
                      <a:pt x="26" y="62"/>
                    </a:lnTo>
                    <a:lnTo>
                      <a:pt x="24" y="66"/>
                    </a:lnTo>
                    <a:lnTo>
                      <a:pt x="24" y="70"/>
                    </a:lnTo>
                    <a:lnTo>
                      <a:pt x="26" y="78"/>
                    </a:lnTo>
                    <a:lnTo>
                      <a:pt x="26" y="78"/>
                    </a:lnTo>
                    <a:lnTo>
                      <a:pt x="26" y="86"/>
                    </a:lnTo>
                    <a:lnTo>
                      <a:pt x="26" y="86"/>
                    </a:lnTo>
                    <a:lnTo>
                      <a:pt x="24" y="88"/>
                    </a:lnTo>
                    <a:lnTo>
                      <a:pt x="24" y="86"/>
                    </a:lnTo>
                    <a:lnTo>
                      <a:pt x="22" y="82"/>
                    </a:lnTo>
                    <a:lnTo>
                      <a:pt x="22" y="82"/>
                    </a:lnTo>
                    <a:lnTo>
                      <a:pt x="18" y="70"/>
                    </a:lnTo>
                    <a:lnTo>
                      <a:pt x="18" y="62"/>
                    </a:lnTo>
                    <a:lnTo>
                      <a:pt x="20" y="52"/>
                    </a:lnTo>
                    <a:lnTo>
                      <a:pt x="20" y="52"/>
                    </a:lnTo>
                    <a:lnTo>
                      <a:pt x="14" y="62"/>
                    </a:lnTo>
                    <a:lnTo>
                      <a:pt x="14" y="64"/>
                    </a:lnTo>
                    <a:lnTo>
                      <a:pt x="12" y="62"/>
                    </a:lnTo>
                    <a:lnTo>
                      <a:pt x="10" y="52"/>
                    </a:lnTo>
                    <a:lnTo>
                      <a:pt x="10" y="52"/>
                    </a:lnTo>
                    <a:lnTo>
                      <a:pt x="8" y="54"/>
                    </a:lnTo>
                    <a:lnTo>
                      <a:pt x="6" y="54"/>
                    </a:lnTo>
                    <a:lnTo>
                      <a:pt x="6" y="54"/>
                    </a:lnTo>
                    <a:lnTo>
                      <a:pt x="4" y="52"/>
                    </a:lnTo>
                    <a:lnTo>
                      <a:pt x="4" y="46"/>
                    </a:lnTo>
                    <a:lnTo>
                      <a:pt x="4" y="46"/>
                    </a:lnTo>
                    <a:lnTo>
                      <a:pt x="2" y="38"/>
                    </a:lnTo>
                    <a:lnTo>
                      <a:pt x="2" y="32"/>
                    </a:lnTo>
                    <a:lnTo>
                      <a:pt x="2" y="32"/>
                    </a:lnTo>
                    <a:lnTo>
                      <a:pt x="0" y="28"/>
                    </a:lnTo>
                    <a:lnTo>
                      <a:pt x="0" y="28"/>
                    </a:lnTo>
                    <a:lnTo>
                      <a:pt x="0" y="16"/>
                    </a:lnTo>
                    <a:lnTo>
                      <a:pt x="0" y="4"/>
                    </a:lnTo>
                    <a:lnTo>
                      <a:pt x="0" y="4"/>
                    </a:lnTo>
                    <a:lnTo>
                      <a:pt x="6" y="0"/>
                    </a:lnTo>
                    <a:lnTo>
                      <a:pt x="10" y="0"/>
                    </a:lnTo>
                    <a:lnTo>
                      <a:pt x="10" y="0"/>
                    </a:lnTo>
                    <a:lnTo>
                      <a:pt x="12" y="4"/>
                    </a:lnTo>
                    <a:lnTo>
                      <a:pt x="14" y="6"/>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9" name="Freeform 2923">
                <a:extLst>
                  <a:ext uri="{FF2B5EF4-FFF2-40B4-BE49-F238E27FC236}">
                    <a16:creationId xmlns:a16="http://schemas.microsoft.com/office/drawing/2014/main" id="{8EC857B9-70B7-6C46-3E82-17372B355652}"/>
                  </a:ext>
                </a:extLst>
              </p:cNvPr>
              <p:cNvSpPr>
                <a:spLocks/>
              </p:cNvSpPr>
              <p:nvPr/>
            </p:nvSpPr>
            <p:spPr bwMode="auto">
              <a:xfrm>
                <a:off x="5896" y="2608"/>
                <a:ext cx="36" cy="56"/>
              </a:xfrm>
              <a:custGeom>
                <a:avLst/>
                <a:gdLst>
                  <a:gd name="T0" fmla="*/ 12 w 36"/>
                  <a:gd name="T1" fmla="*/ 44 h 56"/>
                  <a:gd name="T2" fmla="*/ 12 w 36"/>
                  <a:gd name="T3" fmla="*/ 44 h 56"/>
                  <a:gd name="T4" fmla="*/ 10 w 36"/>
                  <a:gd name="T5" fmla="*/ 44 h 56"/>
                  <a:gd name="T6" fmla="*/ 8 w 36"/>
                  <a:gd name="T7" fmla="*/ 44 h 56"/>
                  <a:gd name="T8" fmla="*/ 6 w 36"/>
                  <a:gd name="T9" fmla="*/ 42 h 56"/>
                  <a:gd name="T10" fmla="*/ 8 w 36"/>
                  <a:gd name="T11" fmla="*/ 32 h 56"/>
                  <a:gd name="T12" fmla="*/ 8 w 36"/>
                  <a:gd name="T13" fmla="*/ 32 h 56"/>
                  <a:gd name="T14" fmla="*/ 8 w 36"/>
                  <a:gd name="T15" fmla="*/ 28 h 56"/>
                  <a:gd name="T16" fmla="*/ 6 w 36"/>
                  <a:gd name="T17" fmla="*/ 24 h 56"/>
                  <a:gd name="T18" fmla="*/ 2 w 36"/>
                  <a:gd name="T19" fmla="*/ 18 h 56"/>
                  <a:gd name="T20" fmla="*/ 2 w 36"/>
                  <a:gd name="T21" fmla="*/ 18 h 56"/>
                  <a:gd name="T22" fmla="*/ 0 w 36"/>
                  <a:gd name="T23" fmla="*/ 14 h 56"/>
                  <a:gd name="T24" fmla="*/ 0 w 36"/>
                  <a:gd name="T25" fmla="*/ 6 h 56"/>
                  <a:gd name="T26" fmla="*/ 0 w 36"/>
                  <a:gd name="T27" fmla="*/ 6 h 56"/>
                  <a:gd name="T28" fmla="*/ 2 w 36"/>
                  <a:gd name="T29" fmla="*/ 2 h 56"/>
                  <a:gd name="T30" fmla="*/ 2 w 36"/>
                  <a:gd name="T31" fmla="*/ 0 h 56"/>
                  <a:gd name="T32" fmla="*/ 4 w 36"/>
                  <a:gd name="T33" fmla="*/ 0 h 56"/>
                  <a:gd name="T34" fmla="*/ 6 w 36"/>
                  <a:gd name="T35" fmla="*/ 2 h 56"/>
                  <a:gd name="T36" fmla="*/ 6 w 36"/>
                  <a:gd name="T37" fmla="*/ 2 h 56"/>
                  <a:gd name="T38" fmla="*/ 8 w 36"/>
                  <a:gd name="T39" fmla="*/ 4 h 56"/>
                  <a:gd name="T40" fmla="*/ 8 w 36"/>
                  <a:gd name="T41" fmla="*/ 4 h 56"/>
                  <a:gd name="T42" fmla="*/ 8 w 36"/>
                  <a:gd name="T43" fmla="*/ 10 h 56"/>
                  <a:gd name="T44" fmla="*/ 12 w 36"/>
                  <a:gd name="T45" fmla="*/ 14 h 56"/>
                  <a:gd name="T46" fmla="*/ 16 w 36"/>
                  <a:gd name="T47" fmla="*/ 20 h 56"/>
                  <a:gd name="T48" fmla="*/ 16 w 36"/>
                  <a:gd name="T49" fmla="*/ 20 h 56"/>
                  <a:gd name="T50" fmla="*/ 16 w 36"/>
                  <a:gd name="T51" fmla="*/ 20 h 56"/>
                  <a:gd name="T52" fmla="*/ 16 w 36"/>
                  <a:gd name="T53" fmla="*/ 20 h 56"/>
                  <a:gd name="T54" fmla="*/ 18 w 36"/>
                  <a:gd name="T55" fmla="*/ 16 h 56"/>
                  <a:gd name="T56" fmla="*/ 20 w 36"/>
                  <a:gd name="T57" fmla="*/ 10 h 56"/>
                  <a:gd name="T58" fmla="*/ 22 w 36"/>
                  <a:gd name="T59" fmla="*/ 8 h 56"/>
                  <a:gd name="T60" fmla="*/ 22 w 36"/>
                  <a:gd name="T61" fmla="*/ 8 h 56"/>
                  <a:gd name="T62" fmla="*/ 22 w 36"/>
                  <a:gd name="T63" fmla="*/ 16 h 56"/>
                  <a:gd name="T64" fmla="*/ 24 w 36"/>
                  <a:gd name="T65" fmla="*/ 24 h 56"/>
                  <a:gd name="T66" fmla="*/ 30 w 36"/>
                  <a:gd name="T67" fmla="*/ 34 h 56"/>
                  <a:gd name="T68" fmla="*/ 30 w 36"/>
                  <a:gd name="T69" fmla="*/ 34 h 56"/>
                  <a:gd name="T70" fmla="*/ 30 w 36"/>
                  <a:gd name="T71" fmla="*/ 38 h 56"/>
                  <a:gd name="T72" fmla="*/ 32 w 36"/>
                  <a:gd name="T73" fmla="*/ 36 h 56"/>
                  <a:gd name="T74" fmla="*/ 36 w 36"/>
                  <a:gd name="T75" fmla="*/ 32 h 56"/>
                  <a:gd name="T76" fmla="*/ 36 w 36"/>
                  <a:gd name="T77" fmla="*/ 32 h 56"/>
                  <a:gd name="T78" fmla="*/ 36 w 36"/>
                  <a:gd name="T79" fmla="*/ 42 h 56"/>
                  <a:gd name="T80" fmla="*/ 34 w 36"/>
                  <a:gd name="T81" fmla="*/ 48 h 56"/>
                  <a:gd name="T82" fmla="*/ 34 w 36"/>
                  <a:gd name="T83" fmla="*/ 48 h 56"/>
                  <a:gd name="T84" fmla="*/ 32 w 36"/>
                  <a:gd name="T85" fmla="*/ 48 h 56"/>
                  <a:gd name="T86" fmla="*/ 30 w 36"/>
                  <a:gd name="T87" fmla="*/ 46 h 56"/>
                  <a:gd name="T88" fmla="*/ 24 w 36"/>
                  <a:gd name="T89" fmla="*/ 40 h 56"/>
                  <a:gd name="T90" fmla="*/ 24 w 36"/>
                  <a:gd name="T91" fmla="*/ 40 h 56"/>
                  <a:gd name="T92" fmla="*/ 24 w 36"/>
                  <a:gd name="T93" fmla="*/ 44 h 56"/>
                  <a:gd name="T94" fmla="*/ 24 w 36"/>
                  <a:gd name="T95" fmla="*/ 48 h 56"/>
                  <a:gd name="T96" fmla="*/ 24 w 36"/>
                  <a:gd name="T97" fmla="*/ 52 h 56"/>
                  <a:gd name="T98" fmla="*/ 22 w 36"/>
                  <a:gd name="T99" fmla="*/ 54 h 56"/>
                  <a:gd name="T100" fmla="*/ 22 w 36"/>
                  <a:gd name="T101" fmla="*/ 54 h 56"/>
                  <a:gd name="T102" fmla="*/ 20 w 36"/>
                  <a:gd name="T103" fmla="*/ 56 h 56"/>
                  <a:gd name="T104" fmla="*/ 16 w 36"/>
                  <a:gd name="T105" fmla="*/ 50 h 56"/>
                  <a:gd name="T106" fmla="*/ 16 w 36"/>
                  <a:gd name="T107" fmla="*/ 50 h 56"/>
                  <a:gd name="T108" fmla="*/ 14 w 36"/>
                  <a:gd name="T109" fmla="*/ 46 h 56"/>
                  <a:gd name="T110" fmla="*/ 12 w 36"/>
                  <a:gd name="T111" fmla="*/ 44 h 56"/>
                  <a:gd name="T112" fmla="*/ 12 w 36"/>
                  <a:gd name="T11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6">
                    <a:moveTo>
                      <a:pt x="12" y="44"/>
                    </a:moveTo>
                    <a:lnTo>
                      <a:pt x="12" y="44"/>
                    </a:lnTo>
                    <a:lnTo>
                      <a:pt x="10" y="44"/>
                    </a:lnTo>
                    <a:lnTo>
                      <a:pt x="8" y="44"/>
                    </a:lnTo>
                    <a:lnTo>
                      <a:pt x="6" y="42"/>
                    </a:lnTo>
                    <a:lnTo>
                      <a:pt x="8" y="32"/>
                    </a:lnTo>
                    <a:lnTo>
                      <a:pt x="8" y="32"/>
                    </a:lnTo>
                    <a:lnTo>
                      <a:pt x="8" y="28"/>
                    </a:lnTo>
                    <a:lnTo>
                      <a:pt x="6" y="24"/>
                    </a:lnTo>
                    <a:lnTo>
                      <a:pt x="2" y="18"/>
                    </a:lnTo>
                    <a:lnTo>
                      <a:pt x="2" y="18"/>
                    </a:lnTo>
                    <a:lnTo>
                      <a:pt x="0" y="14"/>
                    </a:lnTo>
                    <a:lnTo>
                      <a:pt x="0" y="6"/>
                    </a:lnTo>
                    <a:lnTo>
                      <a:pt x="0" y="6"/>
                    </a:lnTo>
                    <a:lnTo>
                      <a:pt x="2" y="2"/>
                    </a:lnTo>
                    <a:lnTo>
                      <a:pt x="2" y="0"/>
                    </a:lnTo>
                    <a:lnTo>
                      <a:pt x="4" y="0"/>
                    </a:lnTo>
                    <a:lnTo>
                      <a:pt x="6" y="2"/>
                    </a:lnTo>
                    <a:lnTo>
                      <a:pt x="6" y="2"/>
                    </a:lnTo>
                    <a:lnTo>
                      <a:pt x="8" y="4"/>
                    </a:lnTo>
                    <a:lnTo>
                      <a:pt x="8" y="4"/>
                    </a:lnTo>
                    <a:lnTo>
                      <a:pt x="8" y="10"/>
                    </a:lnTo>
                    <a:lnTo>
                      <a:pt x="12" y="14"/>
                    </a:lnTo>
                    <a:lnTo>
                      <a:pt x="16" y="20"/>
                    </a:lnTo>
                    <a:lnTo>
                      <a:pt x="16" y="20"/>
                    </a:lnTo>
                    <a:lnTo>
                      <a:pt x="16" y="20"/>
                    </a:lnTo>
                    <a:lnTo>
                      <a:pt x="16" y="20"/>
                    </a:lnTo>
                    <a:lnTo>
                      <a:pt x="18" y="16"/>
                    </a:lnTo>
                    <a:lnTo>
                      <a:pt x="20" y="10"/>
                    </a:lnTo>
                    <a:lnTo>
                      <a:pt x="22" y="8"/>
                    </a:lnTo>
                    <a:lnTo>
                      <a:pt x="22" y="8"/>
                    </a:lnTo>
                    <a:lnTo>
                      <a:pt x="22" y="16"/>
                    </a:lnTo>
                    <a:lnTo>
                      <a:pt x="24" y="24"/>
                    </a:lnTo>
                    <a:lnTo>
                      <a:pt x="30" y="34"/>
                    </a:lnTo>
                    <a:lnTo>
                      <a:pt x="30" y="34"/>
                    </a:lnTo>
                    <a:lnTo>
                      <a:pt x="30" y="38"/>
                    </a:lnTo>
                    <a:lnTo>
                      <a:pt x="32" y="36"/>
                    </a:lnTo>
                    <a:lnTo>
                      <a:pt x="36" y="32"/>
                    </a:lnTo>
                    <a:lnTo>
                      <a:pt x="36" y="32"/>
                    </a:lnTo>
                    <a:lnTo>
                      <a:pt x="36" y="42"/>
                    </a:lnTo>
                    <a:lnTo>
                      <a:pt x="34" y="48"/>
                    </a:lnTo>
                    <a:lnTo>
                      <a:pt x="34" y="48"/>
                    </a:lnTo>
                    <a:lnTo>
                      <a:pt x="32" y="48"/>
                    </a:lnTo>
                    <a:lnTo>
                      <a:pt x="30" y="46"/>
                    </a:lnTo>
                    <a:lnTo>
                      <a:pt x="24" y="40"/>
                    </a:lnTo>
                    <a:lnTo>
                      <a:pt x="24" y="40"/>
                    </a:lnTo>
                    <a:lnTo>
                      <a:pt x="24" y="44"/>
                    </a:lnTo>
                    <a:lnTo>
                      <a:pt x="24" y="48"/>
                    </a:lnTo>
                    <a:lnTo>
                      <a:pt x="24" y="52"/>
                    </a:lnTo>
                    <a:lnTo>
                      <a:pt x="22" y="54"/>
                    </a:lnTo>
                    <a:lnTo>
                      <a:pt x="22" y="54"/>
                    </a:lnTo>
                    <a:lnTo>
                      <a:pt x="20" y="56"/>
                    </a:lnTo>
                    <a:lnTo>
                      <a:pt x="16" y="50"/>
                    </a:lnTo>
                    <a:lnTo>
                      <a:pt x="16" y="50"/>
                    </a:lnTo>
                    <a:lnTo>
                      <a:pt x="14" y="46"/>
                    </a:lnTo>
                    <a:lnTo>
                      <a:pt x="12" y="44"/>
                    </a:lnTo>
                    <a:lnTo>
                      <a:pt x="1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0" name="Freeform 2924">
                <a:extLst>
                  <a:ext uri="{FF2B5EF4-FFF2-40B4-BE49-F238E27FC236}">
                    <a16:creationId xmlns:a16="http://schemas.microsoft.com/office/drawing/2014/main" id="{13E69B3D-0B6B-8C7F-8798-2CAEB9231B5F}"/>
                  </a:ext>
                </a:extLst>
              </p:cNvPr>
              <p:cNvSpPr>
                <a:spLocks/>
              </p:cNvSpPr>
              <p:nvPr/>
            </p:nvSpPr>
            <p:spPr bwMode="auto">
              <a:xfrm>
                <a:off x="5900" y="2576"/>
                <a:ext cx="14" cy="30"/>
              </a:xfrm>
              <a:custGeom>
                <a:avLst/>
                <a:gdLst>
                  <a:gd name="T0" fmla="*/ 10 w 14"/>
                  <a:gd name="T1" fmla="*/ 6 h 30"/>
                  <a:gd name="T2" fmla="*/ 10 w 14"/>
                  <a:gd name="T3" fmla="*/ 6 h 30"/>
                  <a:gd name="T4" fmla="*/ 12 w 14"/>
                  <a:gd name="T5" fmla="*/ 12 h 30"/>
                  <a:gd name="T6" fmla="*/ 14 w 14"/>
                  <a:gd name="T7" fmla="*/ 16 h 30"/>
                  <a:gd name="T8" fmla="*/ 12 w 14"/>
                  <a:gd name="T9" fmla="*/ 22 h 30"/>
                  <a:gd name="T10" fmla="*/ 10 w 14"/>
                  <a:gd name="T11" fmla="*/ 28 h 30"/>
                  <a:gd name="T12" fmla="*/ 10 w 14"/>
                  <a:gd name="T13" fmla="*/ 28 h 30"/>
                  <a:gd name="T14" fmla="*/ 8 w 14"/>
                  <a:gd name="T15" fmla="*/ 30 h 30"/>
                  <a:gd name="T16" fmla="*/ 8 w 14"/>
                  <a:gd name="T17" fmla="*/ 30 h 30"/>
                  <a:gd name="T18" fmla="*/ 4 w 14"/>
                  <a:gd name="T19" fmla="*/ 26 h 30"/>
                  <a:gd name="T20" fmla="*/ 4 w 14"/>
                  <a:gd name="T21" fmla="*/ 26 h 30"/>
                  <a:gd name="T22" fmla="*/ 2 w 14"/>
                  <a:gd name="T23" fmla="*/ 18 h 30"/>
                  <a:gd name="T24" fmla="*/ 0 w 14"/>
                  <a:gd name="T25" fmla="*/ 12 h 30"/>
                  <a:gd name="T26" fmla="*/ 0 w 14"/>
                  <a:gd name="T27" fmla="*/ 6 h 30"/>
                  <a:gd name="T28" fmla="*/ 0 w 14"/>
                  <a:gd name="T29" fmla="*/ 6 h 30"/>
                  <a:gd name="T30" fmla="*/ 2 w 14"/>
                  <a:gd name="T31" fmla="*/ 2 h 30"/>
                  <a:gd name="T32" fmla="*/ 4 w 14"/>
                  <a:gd name="T33" fmla="*/ 0 h 30"/>
                  <a:gd name="T34" fmla="*/ 6 w 14"/>
                  <a:gd name="T35" fmla="*/ 0 h 30"/>
                  <a:gd name="T36" fmla="*/ 8 w 14"/>
                  <a:gd name="T37" fmla="*/ 0 h 30"/>
                  <a:gd name="T38" fmla="*/ 8 w 14"/>
                  <a:gd name="T39" fmla="*/ 0 h 30"/>
                  <a:gd name="T40" fmla="*/ 10 w 14"/>
                  <a:gd name="T41" fmla="*/ 6 h 30"/>
                  <a:gd name="T42" fmla="*/ 10 w 14"/>
                  <a:gd name="T4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30">
                    <a:moveTo>
                      <a:pt x="10" y="6"/>
                    </a:moveTo>
                    <a:lnTo>
                      <a:pt x="10" y="6"/>
                    </a:lnTo>
                    <a:lnTo>
                      <a:pt x="12" y="12"/>
                    </a:lnTo>
                    <a:lnTo>
                      <a:pt x="14" y="16"/>
                    </a:lnTo>
                    <a:lnTo>
                      <a:pt x="12" y="22"/>
                    </a:lnTo>
                    <a:lnTo>
                      <a:pt x="10" y="28"/>
                    </a:lnTo>
                    <a:lnTo>
                      <a:pt x="10" y="28"/>
                    </a:lnTo>
                    <a:lnTo>
                      <a:pt x="8" y="30"/>
                    </a:lnTo>
                    <a:lnTo>
                      <a:pt x="8" y="30"/>
                    </a:lnTo>
                    <a:lnTo>
                      <a:pt x="4" y="26"/>
                    </a:lnTo>
                    <a:lnTo>
                      <a:pt x="4" y="26"/>
                    </a:lnTo>
                    <a:lnTo>
                      <a:pt x="2" y="18"/>
                    </a:lnTo>
                    <a:lnTo>
                      <a:pt x="0" y="12"/>
                    </a:lnTo>
                    <a:lnTo>
                      <a:pt x="0" y="6"/>
                    </a:lnTo>
                    <a:lnTo>
                      <a:pt x="0" y="6"/>
                    </a:lnTo>
                    <a:lnTo>
                      <a:pt x="2" y="2"/>
                    </a:lnTo>
                    <a:lnTo>
                      <a:pt x="4" y="0"/>
                    </a:lnTo>
                    <a:lnTo>
                      <a:pt x="6" y="0"/>
                    </a:lnTo>
                    <a:lnTo>
                      <a:pt x="8" y="0"/>
                    </a:lnTo>
                    <a:lnTo>
                      <a:pt x="8" y="0"/>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1" name="Freeform 2925">
                <a:extLst>
                  <a:ext uri="{FF2B5EF4-FFF2-40B4-BE49-F238E27FC236}">
                    <a16:creationId xmlns:a16="http://schemas.microsoft.com/office/drawing/2014/main" id="{41B7E2BA-6E73-2412-49A4-6E743C861699}"/>
                  </a:ext>
                </a:extLst>
              </p:cNvPr>
              <p:cNvSpPr>
                <a:spLocks/>
              </p:cNvSpPr>
              <p:nvPr/>
            </p:nvSpPr>
            <p:spPr bwMode="auto">
              <a:xfrm>
                <a:off x="5940" y="2588"/>
                <a:ext cx="8" cy="22"/>
              </a:xfrm>
              <a:custGeom>
                <a:avLst/>
                <a:gdLst>
                  <a:gd name="T0" fmla="*/ 6 w 8"/>
                  <a:gd name="T1" fmla="*/ 2 h 22"/>
                  <a:gd name="T2" fmla="*/ 6 w 8"/>
                  <a:gd name="T3" fmla="*/ 2 h 22"/>
                  <a:gd name="T4" fmla="*/ 8 w 8"/>
                  <a:gd name="T5" fmla="*/ 10 h 22"/>
                  <a:gd name="T6" fmla="*/ 6 w 8"/>
                  <a:gd name="T7" fmla="*/ 18 h 22"/>
                  <a:gd name="T8" fmla="*/ 6 w 8"/>
                  <a:gd name="T9" fmla="*/ 18 h 22"/>
                  <a:gd name="T10" fmla="*/ 6 w 8"/>
                  <a:gd name="T11" fmla="*/ 20 h 22"/>
                  <a:gd name="T12" fmla="*/ 4 w 8"/>
                  <a:gd name="T13" fmla="*/ 22 h 22"/>
                  <a:gd name="T14" fmla="*/ 2 w 8"/>
                  <a:gd name="T15" fmla="*/ 20 h 22"/>
                  <a:gd name="T16" fmla="*/ 0 w 8"/>
                  <a:gd name="T17" fmla="*/ 16 h 22"/>
                  <a:gd name="T18" fmla="*/ 0 w 8"/>
                  <a:gd name="T19" fmla="*/ 16 h 22"/>
                  <a:gd name="T20" fmla="*/ 2 w 8"/>
                  <a:gd name="T21" fmla="*/ 12 h 22"/>
                  <a:gd name="T22" fmla="*/ 2 w 8"/>
                  <a:gd name="T23" fmla="*/ 8 h 22"/>
                  <a:gd name="T24" fmla="*/ 2 w 8"/>
                  <a:gd name="T25" fmla="*/ 8 h 22"/>
                  <a:gd name="T26" fmla="*/ 2 w 8"/>
                  <a:gd name="T27" fmla="*/ 2 h 22"/>
                  <a:gd name="T28" fmla="*/ 2 w 8"/>
                  <a:gd name="T29" fmla="*/ 0 h 22"/>
                  <a:gd name="T30" fmla="*/ 4 w 8"/>
                  <a:gd name="T31" fmla="*/ 2 h 22"/>
                  <a:gd name="T32" fmla="*/ 6 w 8"/>
                  <a:gd name="T33" fmla="*/ 2 h 22"/>
                  <a:gd name="T34" fmla="*/ 6 w 8"/>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2">
                    <a:moveTo>
                      <a:pt x="6" y="2"/>
                    </a:moveTo>
                    <a:lnTo>
                      <a:pt x="6" y="2"/>
                    </a:lnTo>
                    <a:lnTo>
                      <a:pt x="8" y="10"/>
                    </a:lnTo>
                    <a:lnTo>
                      <a:pt x="6" y="18"/>
                    </a:lnTo>
                    <a:lnTo>
                      <a:pt x="6" y="18"/>
                    </a:lnTo>
                    <a:lnTo>
                      <a:pt x="6" y="20"/>
                    </a:lnTo>
                    <a:lnTo>
                      <a:pt x="4" y="22"/>
                    </a:lnTo>
                    <a:lnTo>
                      <a:pt x="2" y="20"/>
                    </a:lnTo>
                    <a:lnTo>
                      <a:pt x="0" y="16"/>
                    </a:lnTo>
                    <a:lnTo>
                      <a:pt x="0" y="16"/>
                    </a:lnTo>
                    <a:lnTo>
                      <a:pt x="2" y="12"/>
                    </a:lnTo>
                    <a:lnTo>
                      <a:pt x="2" y="8"/>
                    </a:lnTo>
                    <a:lnTo>
                      <a:pt x="2" y="8"/>
                    </a:lnTo>
                    <a:lnTo>
                      <a:pt x="2" y="2"/>
                    </a:lnTo>
                    <a:lnTo>
                      <a:pt x="2" y="0"/>
                    </a:lnTo>
                    <a:lnTo>
                      <a:pt x="4"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2" name="Freeform 2926">
                <a:extLst>
                  <a:ext uri="{FF2B5EF4-FFF2-40B4-BE49-F238E27FC236}">
                    <a16:creationId xmlns:a16="http://schemas.microsoft.com/office/drawing/2014/main" id="{16C1476F-CFE5-299D-01EF-33D415F13A6D}"/>
                  </a:ext>
                </a:extLst>
              </p:cNvPr>
              <p:cNvSpPr>
                <a:spLocks/>
              </p:cNvSpPr>
              <p:nvPr/>
            </p:nvSpPr>
            <p:spPr bwMode="auto">
              <a:xfrm>
                <a:off x="5946" y="2576"/>
                <a:ext cx="12" cy="14"/>
              </a:xfrm>
              <a:custGeom>
                <a:avLst/>
                <a:gdLst>
                  <a:gd name="T0" fmla="*/ 10 w 12"/>
                  <a:gd name="T1" fmla="*/ 4 h 14"/>
                  <a:gd name="T2" fmla="*/ 10 w 12"/>
                  <a:gd name="T3" fmla="*/ 4 h 14"/>
                  <a:gd name="T4" fmla="*/ 8 w 12"/>
                  <a:gd name="T5" fmla="*/ 8 h 14"/>
                  <a:gd name="T6" fmla="*/ 8 w 12"/>
                  <a:gd name="T7" fmla="*/ 10 h 14"/>
                  <a:gd name="T8" fmla="*/ 10 w 12"/>
                  <a:gd name="T9" fmla="*/ 12 h 14"/>
                  <a:gd name="T10" fmla="*/ 12 w 12"/>
                  <a:gd name="T11" fmla="*/ 14 h 14"/>
                  <a:gd name="T12" fmla="*/ 12 w 12"/>
                  <a:gd name="T13" fmla="*/ 14 h 14"/>
                  <a:gd name="T14" fmla="*/ 8 w 12"/>
                  <a:gd name="T15" fmla="*/ 14 h 14"/>
                  <a:gd name="T16" fmla="*/ 6 w 12"/>
                  <a:gd name="T17" fmla="*/ 14 h 14"/>
                  <a:gd name="T18" fmla="*/ 0 w 12"/>
                  <a:gd name="T19" fmla="*/ 6 h 14"/>
                  <a:gd name="T20" fmla="*/ 0 w 12"/>
                  <a:gd name="T21" fmla="*/ 6 h 14"/>
                  <a:gd name="T22" fmla="*/ 2 w 12"/>
                  <a:gd name="T23" fmla="*/ 0 h 14"/>
                  <a:gd name="T24" fmla="*/ 2 w 12"/>
                  <a:gd name="T25" fmla="*/ 0 h 14"/>
                  <a:gd name="T26" fmla="*/ 6 w 12"/>
                  <a:gd name="T27" fmla="*/ 0 h 14"/>
                  <a:gd name="T28" fmla="*/ 8 w 12"/>
                  <a:gd name="T29" fmla="*/ 0 h 14"/>
                  <a:gd name="T30" fmla="*/ 10 w 12"/>
                  <a:gd name="T31" fmla="*/ 4 h 14"/>
                  <a:gd name="T32" fmla="*/ 10 w 12"/>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0" y="4"/>
                    </a:moveTo>
                    <a:lnTo>
                      <a:pt x="10" y="4"/>
                    </a:lnTo>
                    <a:lnTo>
                      <a:pt x="8" y="8"/>
                    </a:lnTo>
                    <a:lnTo>
                      <a:pt x="8" y="10"/>
                    </a:lnTo>
                    <a:lnTo>
                      <a:pt x="10" y="12"/>
                    </a:lnTo>
                    <a:lnTo>
                      <a:pt x="12" y="14"/>
                    </a:lnTo>
                    <a:lnTo>
                      <a:pt x="12" y="14"/>
                    </a:lnTo>
                    <a:lnTo>
                      <a:pt x="8" y="14"/>
                    </a:lnTo>
                    <a:lnTo>
                      <a:pt x="6" y="14"/>
                    </a:lnTo>
                    <a:lnTo>
                      <a:pt x="0" y="6"/>
                    </a:lnTo>
                    <a:lnTo>
                      <a:pt x="0" y="6"/>
                    </a:lnTo>
                    <a:lnTo>
                      <a:pt x="2" y="0"/>
                    </a:lnTo>
                    <a:lnTo>
                      <a:pt x="2" y="0"/>
                    </a:lnTo>
                    <a:lnTo>
                      <a:pt x="6" y="0"/>
                    </a:lnTo>
                    <a:lnTo>
                      <a:pt x="8"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3" name="Freeform 2927">
                <a:extLst>
                  <a:ext uri="{FF2B5EF4-FFF2-40B4-BE49-F238E27FC236}">
                    <a16:creationId xmlns:a16="http://schemas.microsoft.com/office/drawing/2014/main" id="{AC497957-65E2-7DD5-A37A-AE3218075EAE}"/>
                  </a:ext>
                </a:extLst>
              </p:cNvPr>
              <p:cNvSpPr>
                <a:spLocks/>
              </p:cNvSpPr>
              <p:nvPr/>
            </p:nvSpPr>
            <p:spPr bwMode="auto">
              <a:xfrm>
                <a:off x="5902" y="2564"/>
                <a:ext cx="10" cy="18"/>
              </a:xfrm>
              <a:custGeom>
                <a:avLst/>
                <a:gdLst>
                  <a:gd name="T0" fmla="*/ 8 w 10"/>
                  <a:gd name="T1" fmla="*/ 18 h 18"/>
                  <a:gd name="T2" fmla="*/ 8 w 10"/>
                  <a:gd name="T3" fmla="*/ 18 h 18"/>
                  <a:gd name="T4" fmla="*/ 6 w 10"/>
                  <a:gd name="T5" fmla="*/ 16 h 18"/>
                  <a:gd name="T6" fmla="*/ 6 w 10"/>
                  <a:gd name="T7" fmla="*/ 16 h 18"/>
                  <a:gd name="T8" fmla="*/ 4 w 10"/>
                  <a:gd name="T9" fmla="*/ 12 h 18"/>
                  <a:gd name="T10" fmla="*/ 4 w 10"/>
                  <a:gd name="T11" fmla="*/ 12 h 18"/>
                  <a:gd name="T12" fmla="*/ 2 w 10"/>
                  <a:gd name="T13" fmla="*/ 12 h 18"/>
                  <a:gd name="T14" fmla="*/ 0 w 10"/>
                  <a:gd name="T15" fmla="*/ 10 h 18"/>
                  <a:gd name="T16" fmla="*/ 0 w 10"/>
                  <a:gd name="T17" fmla="*/ 10 h 18"/>
                  <a:gd name="T18" fmla="*/ 0 w 10"/>
                  <a:gd name="T19" fmla="*/ 0 h 18"/>
                  <a:gd name="T20" fmla="*/ 0 w 10"/>
                  <a:gd name="T21" fmla="*/ 0 h 18"/>
                  <a:gd name="T22" fmla="*/ 2 w 10"/>
                  <a:gd name="T23" fmla="*/ 0 h 18"/>
                  <a:gd name="T24" fmla="*/ 4 w 10"/>
                  <a:gd name="T25" fmla="*/ 0 h 18"/>
                  <a:gd name="T26" fmla="*/ 6 w 10"/>
                  <a:gd name="T27" fmla="*/ 4 h 18"/>
                  <a:gd name="T28" fmla="*/ 6 w 10"/>
                  <a:gd name="T29" fmla="*/ 4 h 18"/>
                  <a:gd name="T30" fmla="*/ 10 w 10"/>
                  <a:gd name="T31" fmla="*/ 4 h 18"/>
                  <a:gd name="T32" fmla="*/ 10 w 10"/>
                  <a:gd name="T33" fmla="*/ 4 h 18"/>
                  <a:gd name="T34" fmla="*/ 10 w 10"/>
                  <a:gd name="T35" fmla="*/ 14 h 18"/>
                  <a:gd name="T36" fmla="*/ 10 w 10"/>
                  <a:gd name="T37" fmla="*/ 16 h 18"/>
                  <a:gd name="T38" fmla="*/ 8 w 10"/>
                  <a:gd name="T39" fmla="*/ 18 h 18"/>
                  <a:gd name="T40" fmla="*/ 8 w 10"/>
                  <a:gd name="T4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8">
                    <a:moveTo>
                      <a:pt x="8" y="18"/>
                    </a:moveTo>
                    <a:lnTo>
                      <a:pt x="8" y="18"/>
                    </a:lnTo>
                    <a:lnTo>
                      <a:pt x="6" y="16"/>
                    </a:lnTo>
                    <a:lnTo>
                      <a:pt x="6" y="16"/>
                    </a:lnTo>
                    <a:lnTo>
                      <a:pt x="4" y="12"/>
                    </a:lnTo>
                    <a:lnTo>
                      <a:pt x="4" y="12"/>
                    </a:lnTo>
                    <a:lnTo>
                      <a:pt x="2" y="12"/>
                    </a:lnTo>
                    <a:lnTo>
                      <a:pt x="0" y="10"/>
                    </a:lnTo>
                    <a:lnTo>
                      <a:pt x="0" y="10"/>
                    </a:lnTo>
                    <a:lnTo>
                      <a:pt x="0" y="0"/>
                    </a:lnTo>
                    <a:lnTo>
                      <a:pt x="0" y="0"/>
                    </a:lnTo>
                    <a:lnTo>
                      <a:pt x="2" y="0"/>
                    </a:lnTo>
                    <a:lnTo>
                      <a:pt x="4" y="0"/>
                    </a:lnTo>
                    <a:lnTo>
                      <a:pt x="6" y="4"/>
                    </a:lnTo>
                    <a:lnTo>
                      <a:pt x="6" y="4"/>
                    </a:lnTo>
                    <a:lnTo>
                      <a:pt x="10" y="4"/>
                    </a:lnTo>
                    <a:lnTo>
                      <a:pt x="10" y="4"/>
                    </a:lnTo>
                    <a:lnTo>
                      <a:pt x="10" y="14"/>
                    </a:lnTo>
                    <a:lnTo>
                      <a:pt x="10" y="1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4" name="Freeform 2928">
                <a:extLst>
                  <a:ext uri="{FF2B5EF4-FFF2-40B4-BE49-F238E27FC236}">
                    <a16:creationId xmlns:a16="http://schemas.microsoft.com/office/drawing/2014/main" id="{A48864D5-4188-9B5B-A185-BA62C2FE50CC}"/>
                  </a:ext>
                </a:extLst>
              </p:cNvPr>
              <p:cNvSpPr>
                <a:spLocks/>
              </p:cNvSpPr>
              <p:nvPr/>
            </p:nvSpPr>
            <p:spPr bwMode="auto">
              <a:xfrm>
                <a:off x="5930" y="2582"/>
                <a:ext cx="6" cy="8"/>
              </a:xfrm>
              <a:custGeom>
                <a:avLst/>
                <a:gdLst>
                  <a:gd name="T0" fmla="*/ 6 w 6"/>
                  <a:gd name="T1" fmla="*/ 0 h 8"/>
                  <a:gd name="T2" fmla="*/ 6 w 6"/>
                  <a:gd name="T3" fmla="*/ 0 h 8"/>
                  <a:gd name="T4" fmla="*/ 4 w 6"/>
                  <a:gd name="T5" fmla="*/ 8 h 8"/>
                  <a:gd name="T6" fmla="*/ 2 w 6"/>
                  <a:gd name="T7" fmla="*/ 8 h 8"/>
                  <a:gd name="T8" fmla="*/ 2 w 6"/>
                  <a:gd name="T9" fmla="*/ 8 h 8"/>
                  <a:gd name="T10" fmla="*/ 2 w 6"/>
                  <a:gd name="T11" fmla="*/ 8 h 8"/>
                  <a:gd name="T12" fmla="*/ 0 w 6"/>
                  <a:gd name="T13" fmla="*/ 4 h 8"/>
                  <a:gd name="T14" fmla="*/ 0 w 6"/>
                  <a:gd name="T15" fmla="*/ 4 h 8"/>
                  <a:gd name="T16" fmla="*/ 2 w 6"/>
                  <a:gd name="T17" fmla="*/ 2 h 8"/>
                  <a:gd name="T18" fmla="*/ 2 w 6"/>
                  <a:gd name="T19" fmla="*/ 0 h 8"/>
                  <a:gd name="T20" fmla="*/ 6 w 6"/>
                  <a:gd name="T21" fmla="*/ 0 h 8"/>
                  <a:gd name="T22" fmla="*/ 6 w 6"/>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0"/>
                    </a:moveTo>
                    <a:lnTo>
                      <a:pt x="6" y="0"/>
                    </a:lnTo>
                    <a:lnTo>
                      <a:pt x="4" y="8"/>
                    </a:lnTo>
                    <a:lnTo>
                      <a:pt x="2" y="8"/>
                    </a:lnTo>
                    <a:lnTo>
                      <a:pt x="2" y="8"/>
                    </a:lnTo>
                    <a:lnTo>
                      <a:pt x="2" y="8"/>
                    </a:lnTo>
                    <a:lnTo>
                      <a:pt x="0" y="4"/>
                    </a:lnTo>
                    <a:lnTo>
                      <a:pt x="0" y="4"/>
                    </a:lnTo>
                    <a:lnTo>
                      <a:pt x="2"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5" name="Freeform 2929">
                <a:extLst>
                  <a:ext uri="{FF2B5EF4-FFF2-40B4-BE49-F238E27FC236}">
                    <a16:creationId xmlns:a16="http://schemas.microsoft.com/office/drawing/2014/main" id="{08801697-239C-13FA-324A-835708613BFE}"/>
                  </a:ext>
                </a:extLst>
              </p:cNvPr>
              <p:cNvSpPr>
                <a:spLocks/>
              </p:cNvSpPr>
              <p:nvPr/>
            </p:nvSpPr>
            <p:spPr bwMode="auto">
              <a:xfrm>
                <a:off x="5918" y="2598"/>
                <a:ext cx="4" cy="10"/>
              </a:xfrm>
              <a:custGeom>
                <a:avLst/>
                <a:gdLst>
                  <a:gd name="T0" fmla="*/ 4 w 4"/>
                  <a:gd name="T1" fmla="*/ 10 h 10"/>
                  <a:gd name="T2" fmla="*/ 4 w 4"/>
                  <a:gd name="T3" fmla="*/ 10 h 10"/>
                  <a:gd name="T4" fmla="*/ 4 w 4"/>
                  <a:gd name="T5" fmla="*/ 10 h 10"/>
                  <a:gd name="T6" fmla="*/ 2 w 4"/>
                  <a:gd name="T7" fmla="*/ 10 h 10"/>
                  <a:gd name="T8" fmla="*/ 0 w 4"/>
                  <a:gd name="T9" fmla="*/ 4 h 10"/>
                  <a:gd name="T10" fmla="*/ 0 w 4"/>
                  <a:gd name="T11" fmla="*/ 4 h 10"/>
                  <a:gd name="T12" fmla="*/ 2 w 4"/>
                  <a:gd name="T13" fmla="*/ 0 h 10"/>
                  <a:gd name="T14" fmla="*/ 2 w 4"/>
                  <a:gd name="T15" fmla="*/ 0 h 10"/>
                  <a:gd name="T16" fmla="*/ 4 w 4"/>
                  <a:gd name="T17" fmla="*/ 4 h 10"/>
                  <a:gd name="T18" fmla="*/ 4 w 4"/>
                  <a:gd name="T19" fmla="*/ 10 h 10"/>
                  <a:gd name="T20" fmla="*/ 4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4" y="10"/>
                    </a:moveTo>
                    <a:lnTo>
                      <a:pt x="4" y="10"/>
                    </a:lnTo>
                    <a:lnTo>
                      <a:pt x="4" y="10"/>
                    </a:lnTo>
                    <a:lnTo>
                      <a:pt x="2" y="10"/>
                    </a:lnTo>
                    <a:lnTo>
                      <a:pt x="0" y="4"/>
                    </a:lnTo>
                    <a:lnTo>
                      <a:pt x="0" y="4"/>
                    </a:lnTo>
                    <a:lnTo>
                      <a:pt x="2" y="0"/>
                    </a:lnTo>
                    <a:lnTo>
                      <a:pt x="2" y="0"/>
                    </a:lnTo>
                    <a:lnTo>
                      <a:pt x="4" y="4"/>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6" name="Freeform 2930">
                <a:extLst>
                  <a:ext uri="{FF2B5EF4-FFF2-40B4-BE49-F238E27FC236}">
                    <a16:creationId xmlns:a16="http://schemas.microsoft.com/office/drawing/2014/main" id="{CF1297F8-63B0-A898-1DB7-E8C0A28552AC}"/>
                  </a:ext>
                </a:extLst>
              </p:cNvPr>
              <p:cNvSpPr>
                <a:spLocks/>
              </p:cNvSpPr>
              <p:nvPr/>
            </p:nvSpPr>
            <p:spPr bwMode="auto">
              <a:xfrm>
                <a:off x="5952" y="2616"/>
                <a:ext cx="10" cy="8"/>
              </a:xfrm>
              <a:custGeom>
                <a:avLst/>
                <a:gdLst>
                  <a:gd name="T0" fmla="*/ 10 w 10"/>
                  <a:gd name="T1" fmla="*/ 0 h 8"/>
                  <a:gd name="T2" fmla="*/ 10 w 10"/>
                  <a:gd name="T3" fmla="*/ 0 h 8"/>
                  <a:gd name="T4" fmla="*/ 8 w 10"/>
                  <a:gd name="T5" fmla="*/ 6 h 8"/>
                  <a:gd name="T6" fmla="*/ 6 w 10"/>
                  <a:gd name="T7" fmla="*/ 8 h 8"/>
                  <a:gd name="T8" fmla="*/ 0 w 10"/>
                  <a:gd name="T9" fmla="*/ 8 h 8"/>
                  <a:gd name="T10" fmla="*/ 0 w 10"/>
                  <a:gd name="T11" fmla="*/ 8 h 8"/>
                  <a:gd name="T12" fmla="*/ 2 w 10"/>
                  <a:gd name="T13" fmla="*/ 0 h 8"/>
                  <a:gd name="T14" fmla="*/ 4 w 10"/>
                  <a:gd name="T15" fmla="*/ 0 h 8"/>
                  <a:gd name="T16" fmla="*/ 8 w 10"/>
                  <a:gd name="T17" fmla="*/ 0 h 8"/>
                  <a:gd name="T18" fmla="*/ 10 w 10"/>
                  <a:gd name="T19" fmla="*/ 0 h 8"/>
                  <a:gd name="T20" fmla="*/ 10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10" y="0"/>
                    </a:moveTo>
                    <a:lnTo>
                      <a:pt x="10" y="0"/>
                    </a:lnTo>
                    <a:lnTo>
                      <a:pt x="8" y="6"/>
                    </a:lnTo>
                    <a:lnTo>
                      <a:pt x="6" y="8"/>
                    </a:lnTo>
                    <a:lnTo>
                      <a:pt x="0" y="8"/>
                    </a:lnTo>
                    <a:lnTo>
                      <a:pt x="0" y="8"/>
                    </a:lnTo>
                    <a:lnTo>
                      <a:pt x="2" y="0"/>
                    </a:lnTo>
                    <a:lnTo>
                      <a:pt x="4" y="0"/>
                    </a:lnTo>
                    <a:lnTo>
                      <a:pt x="8"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7" name="Freeform 2931">
                <a:extLst>
                  <a:ext uri="{FF2B5EF4-FFF2-40B4-BE49-F238E27FC236}">
                    <a16:creationId xmlns:a16="http://schemas.microsoft.com/office/drawing/2014/main" id="{0B007DE0-381D-8F6C-AAE0-107148C80C96}"/>
                  </a:ext>
                </a:extLst>
              </p:cNvPr>
              <p:cNvSpPr>
                <a:spLocks/>
              </p:cNvSpPr>
              <p:nvPr/>
            </p:nvSpPr>
            <p:spPr bwMode="auto">
              <a:xfrm>
                <a:off x="5924" y="2394"/>
                <a:ext cx="54" cy="140"/>
              </a:xfrm>
              <a:custGeom>
                <a:avLst/>
                <a:gdLst>
                  <a:gd name="T0" fmla="*/ 54 w 54"/>
                  <a:gd name="T1" fmla="*/ 122 h 140"/>
                  <a:gd name="T2" fmla="*/ 46 w 54"/>
                  <a:gd name="T3" fmla="*/ 128 h 140"/>
                  <a:gd name="T4" fmla="*/ 42 w 54"/>
                  <a:gd name="T5" fmla="*/ 116 h 140"/>
                  <a:gd name="T6" fmla="*/ 40 w 54"/>
                  <a:gd name="T7" fmla="*/ 112 h 140"/>
                  <a:gd name="T8" fmla="*/ 36 w 54"/>
                  <a:gd name="T9" fmla="*/ 112 h 140"/>
                  <a:gd name="T10" fmla="*/ 34 w 54"/>
                  <a:gd name="T11" fmla="*/ 120 h 140"/>
                  <a:gd name="T12" fmla="*/ 34 w 54"/>
                  <a:gd name="T13" fmla="*/ 130 h 140"/>
                  <a:gd name="T14" fmla="*/ 30 w 54"/>
                  <a:gd name="T15" fmla="*/ 136 h 140"/>
                  <a:gd name="T16" fmla="*/ 26 w 54"/>
                  <a:gd name="T17" fmla="*/ 134 h 140"/>
                  <a:gd name="T18" fmla="*/ 26 w 54"/>
                  <a:gd name="T19" fmla="*/ 132 h 140"/>
                  <a:gd name="T20" fmla="*/ 22 w 54"/>
                  <a:gd name="T21" fmla="*/ 140 h 140"/>
                  <a:gd name="T22" fmla="*/ 22 w 54"/>
                  <a:gd name="T23" fmla="*/ 132 h 140"/>
                  <a:gd name="T24" fmla="*/ 16 w 54"/>
                  <a:gd name="T25" fmla="*/ 124 h 140"/>
                  <a:gd name="T26" fmla="*/ 12 w 54"/>
                  <a:gd name="T27" fmla="*/ 118 h 140"/>
                  <a:gd name="T28" fmla="*/ 14 w 54"/>
                  <a:gd name="T29" fmla="*/ 110 h 140"/>
                  <a:gd name="T30" fmla="*/ 18 w 54"/>
                  <a:gd name="T31" fmla="*/ 110 h 140"/>
                  <a:gd name="T32" fmla="*/ 30 w 54"/>
                  <a:gd name="T33" fmla="*/ 118 h 140"/>
                  <a:gd name="T34" fmla="*/ 26 w 54"/>
                  <a:gd name="T35" fmla="*/ 112 h 140"/>
                  <a:gd name="T36" fmla="*/ 20 w 54"/>
                  <a:gd name="T37" fmla="*/ 110 h 140"/>
                  <a:gd name="T38" fmla="*/ 18 w 54"/>
                  <a:gd name="T39" fmla="*/ 106 h 140"/>
                  <a:gd name="T40" fmla="*/ 16 w 54"/>
                  <a:gd name="T41" fmla="*/ 94 h 140"/>
                  <a:gd name="T42" fmla="*/ 18 w 54"/>
                  <a:gd name="T43" fmla="*/ 80 h 140"/>
                  <a:gd name="T44" fmla="*/ 14 w 54"/>
                  <a:gd name="T45" fmla="*/ 72 h 140"/>
                  <a:gd name="T46" fmla="*/ 12 w 54"/>
                  <a:gd name="T47" fmla="*/ 66 h 140"/>
                  <a:gd name="T48" fmla="*/ 12 w 54"/>
                  <a:gd name="T49" fmla="*/ 58 h 140"/>
                  <a:gd name="T50" fmla="*/ 16 w 54"/>
                  <a:gd name="T51" fmla="*/ 54 h 140"/>
                  <a:gd name="T52" fmla="*/ 18 w 54"/>
                  <a:gd name="T53" fmla="*/ 58 h 140"/>
                  <a:gd name="T54" fmla="*/ 28 w 54"/>
                  <a:gd name="T55" fmla="*/ 66 h 140"/>
                  <a:gd name="T56" fmla="*/ 22 w 54"/>
                  <a:gd name="T57" fmla="*/ 62 h 140"/>
                  <a:gd name="T58" fmla="*/ 18 w 54"/>
                  <a:gd name="T59" fmla="*/ 50 h 140"/>
                  <a:gd name="T60" fmla="*/ 20 w 54"/>
                  <a:gd name="T61" fmla="*/ 46 h 140"/>
                  <a:gd name="T62" fmla="*/ 22 w 54"/>
                  <a:gd name="T63" fmla="*/ 44 h 140"/>
                  <a:gd name="T64" fmla="*/ 18 w 54"/>
                  <a:gd name="T65" fmla="*/ 46 h 140"/>
                  <a:gd name="T66" fmla="*/ 16 w 54"/>
                  <a:gd name="T67" fmla="*/ 50 h 140"/>
                  <a:gd name="T68" fmla="*/ 14 w 54"/>
                  <a:gd name="T69" fmla="*/ 50 h 140"/>
                  <a:gd name="T70" fmla="*/ 10 w 54"/>
                  <a:gd name="T71" fmla="*/ 44 h 140"/>
                  <a:gd name="T72" fmla="*/ 6 w 54"/>
                  <a:gd name="T73" fmla="*/ 38 h 140"/>
                  <a:gd name="T74" fmla="*/ 0 w 54"/>
                  <a:gd name="T75" fmla="*/ 38 h 140"/>
                  <a:gd name="T76" fmla="*/ 0 w 54"/>
                  <a:gd name="T77" fmla="*/ 28 h 140"/>
                  <a:gd name="T78" fmla="*/ 6 w 54"/>
                  <a:gd name="T79" fmla="*/ 8 h 140"/>
                  <a:gd name="T80" fmla="*/ 12 w 54"/>
                  <a:gd name="T81" fmla="*/ 6 h 140"/>
                  <a:gd name="T82" fmla="*/ 16 w 54"/>
                  <a:gd name="T83" fmla="*/ 6 h 140"/>
                  <a:gd name="T84" fmla="*/ 20 w 54"/>
                  <a:gd name="T85" fmla="*/ 8 h 140"/>
                  <a:gd name="T86" fmla="*/ 22 w 54"/>
                  <a:gd name="T87" fmla="*/ 10 h 140"/>
                  <a:gd name="T88" fmla="*/ 24 w 54"/>
                  <a:gd name="T89" fmla="*/ 18 h 140"/>
                  <a:gd name="T90" fmla="*/ 26 w 54"/>
                  <a:gd name="T91" fmla="*/ 18 h 140"/>
                  <a:gd name="T92" fmla="*/ 26 w 54"/>
                  <a:gd name="T93" fmla="*/ 8 h 140"/>
                  <a:gd name="T94" fmla="*/ 28 w 54"/>
                  <a:gd name="T95" fmla="*/ 2 h 140"/>
                  <a:gd name="T96" fmla="*/ 32 w 54"/>
                  <a:gd name="T97" fmla="*/ 0 h 140"/>
                  <a:gd name="T98" fmla="*/ 38 w 54"/>
                  <a:gd name="T99" fmla="*/ 8 h 140"/>
                  <a:gd name="T100" fmla="*/ 40 w 54"/>
                  <a:gd name="T101" fmla="*/ 24 h 140"/>
                  <a:gd name="T102" fmla="*/ 40 w 54"/>
                  <a:gd name="T103" fmla="*/ 48 h 140"/>
                  <a:gd name="T104" fmla="*/ 34 w 54"/>
                  <a:gd name="T105" fmla="*/ 68 h 140"/>
                  <a:gd name="T106" fmla="*/ 32 w 54"/>
                  <a:gd name="T107" fmla="*/ 74 h 140"/>
                  <a:gd name="T108" fmla="*/ 28 w 54"/>
                  <a:gd name="T109" fmla="*/ 78 h 140"/>
                  <a:gd name="T110" fmla="*/ 32 w 54"/>
                  <a:gd name="T111" fmla="*/ 94 h 140"/>
                  <a:gd name="T112" fmla="*/ 36 w 54"/>
                  <a:gd name="T113" fmla="*/ 96 h 140"/>
                  <a:gd name="T114" fmla="*/ 40 w 54"/>
                  <a:gd name="T115" fmla="*/ 94 h 140"/>
                  <a:gd name="T116" fmla="*/ 44 w 54"/>
                  <a:gd name="T117" fmla="*/ 98 h 140"/>
                  <a:gd name="T118" fmla="*/ 46 w 54"/>
                  <a:gd name="T119" fmla="*/ 106 h 140"/>
                  <a:gd name="T120" fmla="*/ 52 w 54"/>
                  <a:gd name="T121" fmla="*/ 112 h 140"/>
                  <a:gd name="T122" fmla="*/ 54 w 54"/>
                  <a:gd name="T123" fmla="*/ 1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140">
                    <a:moveTo>
                      <a:pt x="54" y="122"/>
                    </a:moveTo>
                    <a:lnTo>
                      <a:pt x="54" y="122"/>
                    </a:lnTo>
                    <a:lnTo>
                      <a:pt x="50" y="126"/>
                    </a:lnTo>
                    <a:lnTo>
                      <a:pt x="46" y="128"/>
                    </a:lnTo>
                    <a:lnTo>
                      <a:pt x="44" y="126"/>
                    </a:lnTo>
                    <a:lnTo>
                      <a:pt x="42" y="116"/>
                    </a:lnTo>
                    <a:lnTo>
                      <a:pt x="42" y="116"/>
                    </a:lnTo>
                    <a:lnTo>
                      <a:pt x="40" y="112"/>
                    </a:lnTo>
                    <a:lnTo>
                      <a:pt x="38" y="110"/>
                    </a:lnTo>
                    <a:lnTo>
                      <a:pt x="36" y="112"/>
                    </a:lnTo>
                    <a:lnTo>
                      <a:pt x="36" y="112"/>
                    </a:lnTo>
                    <a:lnTo>
                      <a:pt x="34" y="120"/>
                    </a:lnTo>
                    <a:lnTo>
                      <a:pt x="34" y="130"/>
                    </a:lnTo>
                    <a:lnTo>
                      <a:pt x="34" y="130"/>
                    </a:lnTo>
                    <a:lnTo>
                      <a:pt x="32" y="132"/>
                    </a:lnTo>
                    <a:lnTo>
                      <a:pt x="30" y="136"/>
                    </a:lnTo>
                    <a:lnTo>
                      <a:pt x="28" y="138"/>
                    </a:lnTo>
                    <a:lnTo>
                      <a:pt x="26" y="134"/>
                    </a:lnTo>
                    <a:lnTo>
                      <a:pt x="26" y="134"/>
                    </a:lnTo>
                    <a:lnTo>
                      <a:pt x="26" y="132"/>
                    </a:lnTo>
                    <a:lnTo>
                      <a:pt x="24" y="136"/>
                    </a:lnTo>
                    <a:lnTo>
                      <a:pt x="22" y="140"/>
                    </a:lnTo>
                    <a:lnTo>
                      <a:pt x="22" y="140"/>
                    </a:lnTo>
                    <a:lnTo>
                      <a:pt x="22" y="132"/>
                    </a:lnTo>
                    <a:lnTo>
                      <a:pt x="18" y="126"/>
                    </a:lnTo>
                    <a:lnTo>
                      <a:pt x="16" y="124"/>
                    </a:lnTo>
                    <a:lnTo>
                      <a:pt x="12" y="118"/>
                    </a:lnTo>
                    <a:lnTo>
                      <a:pt x="12" y="118"/>
                    </a:lnTo>
                    <a:lnTo>
                      <a:pt x="12" y="114"/>
                    </a:lnTo>
                    <a:lnTo>
                      <a:pt x="14" y="110"/>
                    </a:lnTo>
                    <a:lnTo>
                      <a:pt x="14" y="110"/>
                    </a:lnTo>
                    <a:lnTo>
                      <a:pt x="18" y="110"/>
                    </a:lnTo>
                    <a:lnTo>
                      <a:pt x="22" y="110"/>
                    </a:lnTo>
                    <a:lnTo>
                      <a:pt x="30" y="118"/>
                    </a:lnTo>
                    <a:lnTo>
                      <a:pt x="30" y="118"/>
                    </a:lnTo>
                    <a:lnTo>
                      <a:pt x="26" y="112"/>
                    </a:lnTo>
                    <a:lnTo>
                      <a:pt x="24" y="110"/>
                    </a:lnTo>
                    <a:lnTo>
                      <a:pt x="20" y="110"/>
                    </a:lnTo>
                    <a:lnTo>
                      <a:pt x="18" y="106"/>
                    </a:lnTo>
                    <a:lnTo>
                      <a:pt x="18" y="106"/>
                    </a:lnTo>
                    <a:lnTo>
                      <a:pt x="16" y="100"/>
                    </a:lnTo>
                    <a:lnTo>
                      <a:pt x="16" y="94"/>
                    </a:lnTo>
                    <a:lnTo>
                      <a:pt x="18" y="80"/>
                    </a:lnTo>
                    <a:lnTo>
                      <a:pt x="18" y="80"/>
                    </a:lnTo>
                    <a:lnTo>
                      <a:pt x="16" y="74"/>
                    </a:lnTo>
                    <a:lnTo>
                      <a:pt x="14" y="72"/>
                    </a:lnTo>
                    <a:lnTo>
                      <a:pt x="14" y="72"/>
                    </a:lnTo>
                    <a:lnTo>
                      <a:pt x="12" y="66"/>
                    </a:lnTo>
                    <a:lnTo>
                      <a:pt x="12" y="58"/>
                    </a:lnTo>
                    <a:lnTo>
                      <a:pt x="12" y="58"/>
                    </a:lnTo>
                    <a:lnTo>
                      <a:pt x="14" y="54"/>
                    </a:lnTo>
                    <a:lnTo>
                      <a:pt x="16" y="54"/>
                    </a:lnTo>
                    <a:lnTo>
                      <a:pt x="18" y="58"/>
                    </a:lnTo>
                    <a:lnTo>
                      <a:pt x="18" y="58"/>
                    </a:lnTo>
                    <a:lnTo>
                      <a:pt x="22" y="62"/>
                    </a:lnTo>
                    <a:lnTo>
                      <a:pt x="28" y="66"/>
                    </a:lnTo>
                    <a:lnTo>
                      <a:pt x="28" y="66"/>
                    </a:lnTo>
                    <a:lnTo>
                      <a:pt x="22" y="62"/>
                    </a:lnTo>
                    <a:lnTo>
                      <a:pt x="20" y="56"/>
                    </a:lnTo>
                    <a:lnTo>
                      <a:pt x="18" y="50"/>
                    </a:lnTo>
                    <a:lnTo>
                      <a:pt x="18" y="50"/>
                    </a:lnTo>
                    <a:lnTo>
                      <a:pt x="20" y="46"/>
                    </a:lnTo>
                    <a:lnTo>
                      <a:pt x="22" y="44"/>
                    </a:lnTo>
                    <a:lnTo>
                      <a:pt x="22" y="44"/>
                    </a:lnTo>
                    <a:lnTo>
                      <a:pt x="20" y="44"/>
                    </a:lnTo>
                    <a:lnTo>
                      <a:pt x="18" y="46"/>
                    </a:lnTo>
                    <a:lnTo>
                      <a:pt x="16" y="50"/>
                    </a:lnTo>
                    <a:lnTo>
                      <a:pt x="16" y="50"/>
                    </a:lnTo>
                    <a:lnTo>
                      <a:pt x="14" y="52"/>
                    </a:lnTo>
                    <a:lnTo>
                      <a:pt x="14" y="50"/>
                    </a:lnTo>
                    <a:lnTo>
                      <a:pt x="10" y="44"/>
                    </a:lnTo>
                    <a:lnTo>
                      <a:pt x="10" y="44"/>
                    </a:lnTo>
                    <a:lnTo>
                      <a:pt x="8" y="40"/>
                    </a:lnTo>
                    <a:lnTo>
                      <a:pt x="6" y="38"/>
                    </a:lnTo>
                    <a:lnTo>
                      <a:pt x="4" y="38"/>
                    </a:lnTo>
                    <a:lnTo>
                      <a:pt x="0" y="38"/>
                    </a:lnTo>
                    <a:lnTo>
                      <a:pt x="0" y="38"/>
                    </a:lnTo>
                    <a:lnTo>
                      <a:pt x="0" y="28"/>
                    </a:lnTo>
                    <a:lnTo>
                      <a:pt x="2" y="16"/>
                    </a:lnTo>
                    <a:lnTo>
                      <a:pt x="6" y="8"/>
                    </a:lnTo>
                    <a:lnTo>
                      <a:pt x="8" y="6"/>
                    </a:lnTo>
                    <a:lnTo>
                      <a:pt x="12" y="6"/>
                    </a:lnTo>
                    <a:lnTo>
                      <a:pt x="12" y="6"/>
                    </a:lnTo>
                    <a:lnTo>
                      <a:pt x="16" y="6"/>
                    </a:lnTo>
                    <a:lnTo>
                      <a:pt x="20" y="8"/>
                    </a:lnTo>
                    <a:lnTo>
                      <a:pt x="20" y="8"/>
                    </a:lnTo>
                    <a:lnTo>
                      <a:pt x="22" y="10"/>
                    </a:lnTo>
                    <a:lnTo>
                      <a:pt x="22" y="10"/>
                    </a:lnTo>
                    <a:lnTo>
                      <a:pt x="24" y="16"/>
                    </a:lnTo>
                    <a:lnTo>
                      <a:pt x="24" y="18"/>
                    </a:lnTo>
                    <a:lnTo>
                      <a:pt x="26" y="18"/>
                    </a:lnTo>
                    <a:lnTo>
                      <a:pt x="26" y="18"/>
                    </a:lnTo>
                    <a:lnTo>
                      <a:pt x="28" y="14"/>
                    </a:lnTo>
                    <a:lnTo>
                      <a:pt x="26" y="8"/>
                    </a:lnTo>
                    <a:lnTo>
                      <a:pt x="26" y="8"/>
                    </a:lnTo>
                    <a:lnTo>
                      <a:pt x="28" y="2"/>
                    </a:lnTo>
                    <a:lnTo>
                      <a:pt x="32" y="0"/>
                    </a:lnTo>
                    <a:lnTo>
                      <a:pt x="32" y="0"/>
                    </a:lnTo>
                    <a:lnTo>
                      <a:pt x="34" y="4"/>
                    </a:lnTo>
                    <a:lnTo>
                      <a:pt x="38" y="8"/>
                    </a:lnTo>
                    <a:lnTo>
                      <a:pt x="40" y="24"/>
                    </a:lnTo>
                    <a:lnTo>
                      <a:pt x="40" y="24"/>
                    </a:lnTo>
                    <a:lnTo>
                      <a:pt x="40" y="24"/>
                    </a:lnTo>
                    <a:lnTo>
                      <a:pt x="40" y="48"/>
                    </a:lnTo>
                    <a:lnTo>
                      <a:pt x="38" y="60"/>
                    </a:lnTo>
                    <a:lnTo>
                      <a:pt x="34" y="68"/>
                    </a:lnTo>
                    <a:lnTo>
                      <a:pt x="34" y="68"/>
                    </a:lnTo>
                    <a:lnTo>
                      <a:pt x="32" y="74"/>
                    </a:lnTo>
                    <a:lnTo>
                      <a:pt x="28" y="78"/>
                    </a:lnTo>
                    <a:lnTo>
                      <a:pt x="28" y="78"/>
                    </a:lnTo>
                    <a:lnTo>
                      <a:pt x="32" y="94"/>
                    </a:lnTo>
                    <a:lnTo>
                      <a:pt x="32" y="94"/>
                    </a:lnTo>
                    <a:lnTo>
                      <a:pt x="34" y="96"/>
                    </a:lnTo>
                    <a:lnTo>
                      <a:pt x="36" y="96"/>
                    </a:lnTo>
                    <a:lnTo>
                      <a:pt x="36" y="96"/>
                    </a:lnTo>
                    <a:lnTo>
                      <a:pt x="40" y="94"/>
                    </a:lnTo>
                    <a:lnTo>
                      <a:pt x="42" y="94"/>
                    </a:lnTo>
                    <a:lnTo>
                      <a:pt x="44" y="98"/>
                    </a:lnTo>
                    <a:lnTo>
                      <a:pt x="46" y="106"/>
                    </a:lnTo>
                    <a:lnTo>
                      <a:pt x="46" y="106"/>
                    </a:lnTo>
                    <a:lnTo>
                      <a:pt x="50" y="108"/>
                    </a:lnTo>
                    <a:lnTo>
                      <a:pt x="52" y="112"/>
                    </a:lnTo>
                    <a:lnTo>
                      <a:pt x="52" y="112"/>
                    </a:lnTo>
                    <a:lnTo>
                      <a:pt x="54" y="122"/>
                    </a:lnTo>
                    <a:lnTo>
                      <a:pt x="54"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8" name="Freeform 2932">
                <a:extLst>
                  <a:ext uri="{FF2B5EF4-FFF2-40B4-BE49-F238E27FC236}">
                    <a16:creationId xmlns:a16="http://schemas.microsoft.com/office/drawing/2014/main" id="{A74966D2-B1B0-A3B8-138D-2473080A7561}"/>
                  </a:ext>
                </a:extLst>
              </p:cNvPr>
              <p:cNvSpPr>
                <a:spLocks/>
              </p:cNvSpPr>
              <p:nvPr/>
            </p:nvSpPr>
            <p:spPr bwMode="auto">
              <a:xfrm>
                <a:off x="5900" y="2500"/>
                <a:ext cx="48" cy="48"/>
              </a:xfrm>
              <a:custGeom>
                <a:avLst/>
                <a:gdLst>
                  <a:gd name="T0" fmla="*/ 36 w 48"/>
                  <a:gd name="T1" fmla="*/ 12 h 48"/>
                  <a:gd name="T2" fmla="*/ 36 w 48"/>
                  <a:gd name="T3" fmla="*/ 12 h 48"/>
                  <a:gd name="T4" fmla="*/ 40 w 48"/>
                  <a:gd name="T5" fmla="*/ 14 h 48"/>
                  <a:gd name="T6" fmla="*/ 42 w 48"/>
                  <a:gd name="T7" fmla="*/ 16 h 48"/>
                  <a:gd name="T8" fmla="*/ 44 w 48"/>
                  <a:gd name="T9" fmla="*/ 16 h 48"/>
                  <a:gd name="T10" fmla="*/ 48 w 48"/>
                  <a:gd name="T11" fmla="*/ 12 h 48"/>
                  <a:gd name="T12" fmla="*/ 48 w 48"/>
                  <a:gd name="T13" fmla="*/ 12 h 48"/>
                  <a:gd name="T14" fmla="*/ 46 w 48"/>
                  <a:gd name="T15" fmla="*/ 34 h 48"/>
                  <a:gd name="T16" fmla="*/ 46 w 48"/>
                  <a:gd name="T17" fmla="*/ 34 h 48"/>
                  <a:gd name="T18" fmla="*/ 40 w 48"/>
                  <a:gd name="T19" fmla="*/ 28 h 48"/>
                  <a:gd name="T20" fmla="*/ 40 w 48"/>
                  <a:gd name="T21" fmla="*/ 28 h 48"/>
                  <a:gd name="T22" fmla="*/ 40 w 48"/>
                  <a:gd name="T23" fmla="*/ 34 h 48"/>
                  <a:gd name="T24" fmla="*/ 42 w 48"/>
                  <a:gd name="T25" fmla="*/ 38 h 48"/>
                  <a:gd name="T26" fmla="*/ 42 w 48"/>
                  <a:gd name="T27" fmla="*/ 42 h 48"/>
                  <a:gd name="T28" fmla="*/ 40 w 48"/>
                  <a:gd name="T29" fmla="*/ 46 h 48"/>
                  <a:gd name="T30" fmla="*/ 40 w 48"/>
                  <a:gd name="T31" fmla="*/ 46 h 48"/>
                  <a:gd name="T32" fmla="*/ 38 w 48"/>
                  <a:gd name="T33" fmla="*/ 48 h 48"/>
                  <a:gd name="T34" fmla="*/ 38 w 48"/>
                  <a:gd name="T35" fmla="*/ 46 h 48"/>
                  <a:gd name="T36" fmla="*/ 38 w 48"/>
                  <a:gd name="T37" fmla="*/ 46 h 48"/>
                  <a:gd name="T38" fmla="*/ 36 w 48"/>
                  <a:gd name="T39" fmla="*/ 46 h 48"/>
                  <a:gd name="T40" fmla="*/ 34 w 48"/>
                  <a:gd name="T41" fmla="*/ 46 h 48"/>
                  <a:gd name="T42" fmla="*/ 34 w 48"/>
                  <a:gd name="T43" fmla="*/ 46 h 48"/>
                  <a:gd name="T44" fmla="*/ 30 w 48"/>
                  <a:gd name="T45" fmla="*/ 36 h 48"/>
                  <a:gd name="T46" fmla="*/ 26 w 48"/>
                  <a:gd name="T47" fmla="*/ 32 h 48"/>
                  <a:gd name="T48" fmla="*/ 20 w 48"/>
                  <a:gd name="T49" fmla="*/ 30 h 48"/>
                  <a:gd name="T50" fmla="*/ 14 w 48"/>
                  <a:gd name="T51" fmla="*/ 28 h 48"/>
                  <a:gd name="T52" fmla="*/ 14 w 48"/>
                  <a:gd name="T53" fmla="*/ 28 h 48"/>
                  <a:gd name="T54" fmla="*/ 12 w 48"/>
                  <a:gd name="T55" fmla="*/ 20 h 48"/>
                  <a:gd name="T56" fmla="*/ 8 w 48"/>
                  <a:gd name="T57" fmla="*/ 20 h 48"/>
                  <a:gd name="T58" fmla="*/ 6 w 48"/>
                  <a:gd name="T59" fmla="*/ 22 h 48"/>
                  <a:gd name="T60" fmla="*/ 2 w 48"/>
                  <a:gd name="T61" fmla="*/ 24 h 48"/>
                  <a:gd name="T62" fmla="*/ 2 w 48"/>
                  <a:gd name="T63" fmla="*/ 24 h 48"/>
                  <a:gd name="T64" fmla="*/ 0 w 48"/>
                  <a:gd name="T65" fmla="*/ 20 h 48"/>
                  <a:gd name="T66" fmla="*/ 0 w 48"/>
                  <a:gd name="T67" fmla="*/ 16 h 48"/>
                  <a:gd name="T68" fmla="*/ 4 w 48"/>
                  <a:gd name="T69" fmla="*/ 4 h 48"/>
                  <a:gd name="T70" fmla="*/ 4 w 48"/>
                  <a:gd name="T71" fmla="*/ 4 h 48"/>
                  <a:gd name="T72" fmla="*/ 4 w 48"/>
                  <a:gd name="T73" fmla="*/ 2 h 48"/>
                  <a:gd name="T74" fmla="*/ 6 w 48"/>
                  <a:gd name="T75" fmla="*/ 0 h 48"/>
                  <a:gd name="T76" fmla="*/ 6 w 48"/>
                  <a:gd name="T77" fmla="*/ 0 h 48"/>
                  <a:gd name="T78" fmla="*/ 8 w 48"/>
                  <a:gd name="T79" fmla="*/ 0 h 48"/>
                  <a:gd name="T80" fmla="*/ 8 w 48"/>
                  <a:gd name="T81" fmla="*/ 0 h 48"/>
                  <a:gd name="T82" fmla="*/ 14 w 48"/>
                  <a:gd name="T83" fmla="*/ 4 h 48"/>
                  <a:gd name="T84" fmla="*/ 20 w 48"/>
                  <a:gd name="T85" fmla="*/ 6 h 48"/>
                  <a:gd name="T86" fmla="*/ 20 w 48"/>
                  <a:gd name="T87" fmla="*/ 6 h 48"/>
                  <a:gd name="T88" fmla="*/ 20 w 48"/>
                  <a:gd name="T89" fmla="*/ 6 h 48"/>
                  <a:gd name="T90" fmla="*/ 22 w 48"/>
                  <a:gd name="T91" fmla="*/ 6 h 48"/>
                  <a:gd name="T92" fmla="*/ 26 w 48"/>
                  <a:gd name="T93" fmla="*/ 2 h 48"/>
                  <a:gd name="T94" fmla="*/ 26 w 48"/>
                  <a:gd name="T95" fmla="*/ 2 h 48"/>
                  <a:gd name="T96" fmla="*/ 30 w 48"/>
                  <a:gd name="T97" fmla="*/ 2 h 48"/>
                  <a:gd name="T98" fmla="*/ 32 w 48"/>
                  <a:gd name="T99" fmla="*/ 6 h 48"/>
                  <a:gd name="T100" fmla="*/ 36 w 48"/>
                  <a:gd name="T101" fmla="*/ 12 h 48"/>
                  <a:gd name="T102" fmla="*/ 36 w 48"/>
                  <a:gd name="T103" fmla="*/ 12 h 48"/>
                  <a:gd name="T104" fmla="*/ 36 w 48"/>
                  <a:gd name="T105" fmla="*/ 12 h 48"/>
                  <a:gd name="T106" fmla="*/ 36 w 48"/>
                  <a:gd name="T107"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48">
                    <a:moveTo>
                      <a:pt x="36" y="12"/>
                    </a:moveTo>
                    <a:lnTo>
                      <a:pt x="36" y="12"/>
                    </a:lnTo>
                    <a:lnTo>
                      <a:pt x="40" y="14"/>
                    </a:lnTo>
                    <a:lnTo>
                      <a:pt x="42" y="16"/>
                    </a:lnTo>
                    <a:lnTo>
                      <a:pt x="44" y="16"/>
                    </a:lnTo>
                    <a:lnTo>
                      <a:pt x="48" y="12"/>
                    </a:lnTo>
                    <a:lnTo>
                      <a:pt x="48" y="12"/>
                    </a:lnTo>
                    <a:lnTo>
                      <a:pt x="46" y="34"/>
                    </a:lnTo>
                    <a:lnTo>
                      <a:pt x="46" y="34"/>
                    </a:lnTo>
                    <a:lnTo>
                      <a:pt x="40" y="28"/>
                    </a:lnTo>
                    <a:lnTo>
                      <a:pt x="40" y="28"/>
                    </a:lnTo>
                    <a:lnTo>
                      <a:pt x="40" y="34"/>
                    </a:lnTo>
                    <a:lnTo>
                      <a:pt x="42" y="38"/>
                    </a:lnTo>
                    <a:lnTo>
                      <a:pt x="42" y="42"/>
                    </a:lnTo>
                    <a:lnTo>
                      <a:pt x="40" y="46"/>
                    </a:lnTo>
                    <a:lnTo>
                      <a:pt x="40" y="46"/>
                    </a:lnTo>
                    <a:lnTo>
                      <a:pt x="38" y="48"/>
                    </a:lnTo>
                    <a:lnTo>
                      <a:pt x="38" y="46"/>
                    </a:lnTo>
                    <a:lnTo>
                      <a:pt x="38" y="46"/>
                    </a:lnTo>
                    <a:lnTo>
                      <a:pt x="36" y="46"/>
                    </a:lnTo>
                    <a:lnTo>
                      <a:pt x="34" y="46"/>
                    </a:lnTo>
                    <a:lnTo>
                      <a:pt x="34" y="46"/>
                    </a:lnTo>
                    <a:lnTo>
                      <a:pt x="30" y="36"/>
                    </a:lnTo>
                    <a:lnTo>
                      <a:pt x="26" y="32"/>
                    </a:lnTo>
                    <a:lnTo>
                      <a:pt x="20" y="30"/>
                    </a:lnTo>
                    <a:lnTo>
                      <a:pt x="14" y="28"/>
                    </a:lnTo>
                    <a:lnTo>
                      <a:pt x="14" y="28"/>
                    </a:lnTo>
                    <a:lnTo>
                      <a:pt x="12" y="20"/>
                    </a:lnTo>
                    <a:lnTo>
                      <a:pt x="8" y="20"/>
                    </a:lnTo>
                    <a:lnTo>
                      <a:pt x="6" y="22"/>
                    </a:lnTo>
                    <a:lnTo>
                      <a:pt x="2" y="24"/>
                    </a:lnTo>
                    <a:lnTo>
                      <a:pt x="2" y="24"/>
                    </a:lnTo>
                    <a:lnTo>
                      <a:pt x="0" y="20"/>
                    </a:lnTo>
                    <a:lnTo>
                      <a:pt x="0" y="16"/>
                    </a:lnTo>
                    <a:lnTo>
                      <a:pt x="4" y="4"/>
                    </a:lnTo>
                    <a:lnTo>
                      <a:pt x="4" y="4"/>
                    </a:lnTo>
                    <a:lnTo>
                      <a:pt x="4" y="2"/>
                    </a:lnTo>
                    <a:lnTo>
                      <a:pt x="6" y="0"/>
                    </a:lnTo>
                    <a:lnTo>
                      <a:pt x="6" y="0"/>
                    </a:lnTo>
                    <a:lnTo>
                      <a:pt x="8" y="0"/>
                    </a:lnTo>
                    <a:lnTo>
                      <a:pt x="8" y="0"/>
                    </a:lnTo>
                    <a:lnTo>
                      <a:pt x="14" y="4"/>
                    </a:lnTo>
                    <a:lnTo>
                      <a:pt x="20" y="6"/>
                    </a:lnTo>
                    <a:lnTo>
                      <a:pt x="20" y="6"/>
                    </a:lnTo>
                    <a:lnTo>
                      <a:pt x="20" y="6"/>
                    </a:lnTo>
                    <a:lnTo>
                      <a:pt x="22" y="6"/>
                    </a:lnTo>
                    <a:lnTo>
                      <a:pt x="26" y="2"/>
                    </a:lnTo>
                    <a:lnTo>
                      <a:pt x="26" y="2"/>
                    </a:lnTo>
                    <a:lnTo>
                      <a:pt x="30" y="2"/>
                    </a:lnTo>
                    <a:lnTo>
                      <a:pt x="32" y="6"/>
                    </a:lnTo>
                    <a:lnTo>
                      <a:pt x="36" y="12"/>
                    </a:lnTo>
                    <a:lnTo>
                      <a:pt x="36" y="12"/>
                    </a:lnTo>
                    <a:lnTo>
                      <a:pt x="36" y="12"/>
                    </a:lnTo>
                    <a:lnTo>
                      <a:pt x="3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9" name="Freeform 2933">
                <a:extLst>
                  <a:ext uri="{FF2B5EF4-FFF2-40B4-BE49-F238E27FC236}">
                    <a16:creationId xmlns:a16="http://schemas.microsoft.com/office/drawing/2014/main" id="{C7672952-65BC-CE18-2C62-652CEE84787A}"/>
                  </a:ext>
                </a:extLst>
              </p:cNvPr>
              <p:cNvSpPr>
                <a:spLocks/>
              </p:cNvSpPr>
              <p:nvPr/>
            </p:nvSpPr>
            <p:spPr bwMode="auto">
              <a:xfrm>
                <a:off x="5952" y="2546"/>
                <a:ext cx="10" cy="12"/>
              </a:xfrm>
              <a:custGeom>
                <a:avLst/>
                <a:gdLst>
                  <a:gd name="T0" fmla="*/ 10 w 10"/>
                  <a:gd name="T1" fmla="*/ 12 h 12"/>
                  <a:gd name="T2" fmla="*/ 10 w 10"/>
                  <a:gd name="T3" fmla="*/ 12 h 12"/>
                  <a:gd name="T4" fmla="*/ 6 w 10"/>
                  <a:gd name="T5" fmla="*/ 12 h 12"/>
                  <a:gd name="T6" fmla="*/ 4 w 10"/>
                  <a:gd name="T7" fmla="*/ 10 h 12"/>
                  <a:gd name="T8" fmla="*/ 2 w 10"/>
                  <a:gd name="T9" fmla="*/ 6 h 12"/>
                  <a:gd name="T10" fmla="*/ 0 w 10"/>
                  <a:gd name="T11" fmla="*/ 0 h 12"/>
                  <a:gd name="T12" fmla="*/ 0 w 10"/>
                  <a:gd name="T13" fmla="*/ 0 h 12"/>
                  <a:gd name="T14" fmla="*/ 4 w 10"/>
                  <a:gd name="T15" fmla="*/ 0 h 12"/>
                  <a:gd name="T16" fmla="*/ 6 w 10"/>
                  <a:gd name="T17" fmla="*/ 2 h 12"/>
                  <a:gd name="T18" fmla="*/ 8 w 10"/>
                  <a:gd name="T19" fmla="*/ 6 h 12"/>
                  <a:gd name="T20" fmla="*/ 10 w 10"/>
                  <a:gd name="T21" fmla="*/ 12 h 12"/>
                  <a:gd name="T22" fmla="*/ 10 w 10"/>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
                    <a:moveTo>
                      <a:pt x="10" y="12"/>
                    </a:moveTo>
                    <a:lnTo>
                      <a:pt x="10" y="12"/>
                    </a:lnTo>
                    <a:lnTo>
                      <a:pt x="6" y="12"/>
                    </a:lnTo>
                    <a:lnTo>
                      <a:pt x="4" y="10"/>
                    </a:lnTo>
                    <a:lnTo>
                      <a:pt x="2" y="6"/>
                    </a:lnTo>
                    <a:lnTo>
                      <a:pt x="0" y="0"/>
                    </a:lnTo>
                    <a:lnTo>
                      <a:pt x="0" y="0"/>
                    </a:lnTo>
                    <a:lnTo>
                      <a:pt x="4" y="0"/>
                    </a:lnTo>
                    <a:lnTo>
                      <a:pt x="6" y="2"/>
                    </a:lnTo>
                    <a:lnTo>
                      <a:pt x="8" y="6"/>
                    </a:lnTo>
                    <a:lnTo>
                      <a:pt x="10" y="12"/>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0" name="Freeform 2934">
                <a:extLst>
                  <a:ext uri="{FF2B5EF4-FFF2-40B4-BE49-F238E27FC236}">
                    <a16:creationId xmlns:a16="http://schemas.microsoft.com/office/drawing/2014/main" id="{45CD1018-7270-02AF-5EE8-6278EEC65DFA}"/>
                  </a:ext>
                </a:extLst>
              </p:cNvPr>
              <p:cNvSpPr>
                <a:spLocks/>
              </p:cNvSpPr>
              <p:nvPr/>
            </p:nvSpPr>
            <p:spPr bwMode="auto">
              <a:xfrm>
                <a:off x="5938" y="2546"/>
                <a:ext cx="2" cy="10"/>
              </a:xfrm>
              <a:custGeom>
                <a:avLst/>
                <a:gdLst>
                  <a:gd name="T0" fmla="*/ 0 w 2"/>
                  <a:gd name="T1" fmla="*/ 0 h 10"/>
                  <a:gd name="T2" fmla="*/ 0 w 2"/>
                  <a:gd name="T3" fmla="*/ 0 h 10"/>
                  <a:gd name="T4" fmla="*/ 2 w 2"/>
                  <a:gd name="T5" fmla="*/ 0 h 10"/>
                  <a:gd name="T6" fmla="*/ 2 w 2"/>
                  <a:gd name="T7" fmla="*/ 0 h 10"/>
                  <a:gd name="T8" fmla="*/ 2 w 2"/>
                  <a:gd name="T9" fmla="*/ 6 h 10"/>
                  <a:gd name="T10" fmla="*/ 0 w 2"/>
                  <a:gd name="T11" fmla="*/ 10 h 10"/>
                  <a:gd name="T12" fmla="*/ 0 w 2"/>
                  <a:gd name="T13" fmla="*/ 10 h 10"/>
                  <a:gd name="T14" fmla="*/ 0 w 2"/>
                  <a:gd name="T15" fmla="*/ 8 h 10"/>
                  <a:gd name="T16" fmla="*/ 0 w 2"/>
                  <a:gd name="T17" fmla="*/ 8 h 10"/>
                  <a:gd name="T18" fmla="*/ 0 w 2"/>
                  <a:gd name="T19" fmla="*/ 0 h 10"/>
                  <a:gd name="T20" fmla="*/ 0 w 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0" y="0"/>
                    </a:moveTo>
                    <a:lnTo>
                      <a:pt x="0" y="0"/>
                    </a:lnTo>
                    <a:lnTo>
                      <a:pt x="2" y="0"/>
                    </a:lnTo>
                    <a:lnTo>
                      <a:pt x="2" y="0"/>
                    </a:lnTo>
                    <a:lnTo>
                      <a:pt x="2" y="6"/>
                    </a:lnTo>
                    <a:lnTo>
                      <a:pt x="0" y="10"/>
                    </a:lnTo>
                    <a:lnTo>
                      <a:pt x="0" y="10"/>
                    </a:lnTo>
                    <a:lnTo>
                      <a:pt x="0" y="8"/>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1" name="Freeform 2935">
                <a:extLst>
                  <a:ext uri="{FF2B5EF4-FFF2-40B4-BE49-F238E27FC236}">
                    <a16:creationId xmlns:a16="http://schemas.microsoft.com/office/drawing/2014/main" id="{50668721-7920-0E2A-1CE8-0FA5AED8D1A4}"/>
                  </a:ext>
                </a:extLst>
              </p:cNvPr>
              <p:cNvSpPr>
                <a:spLocks/>
              </p:cNvSpPr>
              <p:nvPr/>
            </p:nvSpPr>
            <p:spPr bwMode="auto">
              <a:xfrm>
                <a:off x="5968" y="2472"/>
                <a:ext cx="26" cy="26"/>
              </a:xfrm>
              <a:custGeom>
                <a:avLst/>
                <a:gdLst>
                  <a:gd name="T0" fmla="*/ 18 w 26"/>
                  <a:gd name="T1" fmla="*/ 0 h 26"/>
                  <a:gd name="T2" fmla="*/ 18 w 26"/>
                  <a:gd name="T3" fmla="*/ 0 h 26"/>
                  <a:gd name="T4" fmla="*/ 20 w 26"/>
                  <a:gd name="T5" fmla="*/ 2 h 26"/>
                  <a:gd name="T6" fmla="*/ 22 w 26"/>
                  <a:gd name="T7" fmla="*/ 4 h 26"/>
                  <a:gd name="T8" fmla="*/ 24 w 26"/>
                  <a:gd name="T9" fmla="*/ 8 h 26"/>
                  <a:gd name="T10" fmla="*/ 24 w 26"/>
                  <a:gd name="T11" fmla="*/ 8 h 26"/>
                  <a:gd name="T12" fmla="*/ 26 w 26"/>
                  <a:gd name="T13" fmla="*/ 10 h 26"/>
                  <a:gd name="T14" fmla="*/ 26 w 26"/>
                  <a:gd name="T15" fmla="*/ 14 h 26"/>
                  <a:gd name="T16" fmla="*/ 26 w 26"/>
                  <a:gd name="T17" fmla="*/ 14 h 26"/>
                  <a:gd name="T18" fmla="*/ 24 w 26"/>
                  <a:gd name="T19" fmla="*/ 18 h 26"/>
                  <a:gd name="T20" fmla="*/ 22 w 26"/>
                  <a:gd name="T21" fmla="*/ 18 h 26"/>
                  <a:gd name="T22" fmla="*/ 22 w 26"/>
                  <a:gd name="T23" fmla="*/ 18 h 26"/>
                  <a:gd name="T24" fmla="*/ 22 w 26"/>
                  <a:gd name="T25" fmla="*/ 18 h 26"/>
                  <a:gd name="T26" fmla="*/ 20 w 26"/>
                  <a:gd name="T27" fmla="*/ 14 h 26"/>
                  <a:gd name="T28" fmla="*/ 18 w 26"/>
                  <a:gd name="T29" fmla="*/ 12 h 26"/>
                  <a:gd name="T30" fmla="*/ 16 w 26"/>
                  <a:gd name="T31" fmla="*/ 18 h 26"/>
                  <a:gd name="T32" fmla="*/ 16 w 26"/>
                  <a:gd name="T33" fmla="*/ 18 h 26"/>
                  <a:gd name="T34" fmla="*/ 16 w 26"/>
                  <a:gd name="T35" fmla="*/ 24 h 26"/>
                  <a:gd name="T36" fmla="*/ 14 w 26"/>
                  <a:gd name="T37" fmla="*/ 26 h 26"/>
                  <a:gd name="T38" fmla="*/ 10 w 26"/>
                  <a:gd name="T39" fmla="*/ 26 h 26"/>
                  <a:gd name="T40" fmla="*/ 10 w 26"/>
                  <a:gd name="T41" fmla="*/ 26 h 26"/>
                  <a:gd name="T42" fmla="*/ 8 w 26"/>
                  <a:gd name="T43" fmla="*/ 20 h 26"/>
                  <a:gd name="T44" fmla="*/ 6 w 26"/>
                  <a:gd name="T45" fmla="*/ 18 h 26"/>
                  <a:gd name="T46" fmla="*/ 6 w 26"/>
                  <a:gd name="T47" fmla="*/ 20 h 26"/>
                  <a:gd name="T48" fmla="*/ 6 w 26"/>
                  <a:gd name="T49" fmla="*/ 20 h 26"/>
                  <a:gd name="T50" fmla="*/ 4 w 26"/>
                  <a:gd name="T51" fmla="*/ 20 h 26"/>
                  <a:gd name="T52" fmla="*/ 2 w 26"/>
                  <a:gd name="T53" fmla="*/ 18 h 26"/>
                  <a:gd name="T54" fmla="*/ 2 w 26"/>
                  <a:gd name="T55" fmla="*/ 18 h 26"/>
                  <a:gd name="T56" fmla="*/ 0 w 26"/>
                  <a:gd name="T57" fmla="*/ 16 h 26"/>
                  <a:gd name="T58" fmla="*/ 0 w 26"/>
                  <a:gd name="T59" fmla="*/ 16 h 26"/>
                  <a:gd name="T60" fmla="*/ 0 w 26"/>
                  <a:gd name="T61" fmla="*/ 10 h 26"/>
                  <a:gd name="T62" fmla="*/ 0 w 26"/>
                  <a:gd name="T63" fmla="*/ 6 h 26"/>
                  <a:gd name="T64" fmla="*/ 0 w 26"/>
                  <a:gd name="T65" fmla="*/ 6 h 26"/>
                  <a:gd name="T66" fmla="*/ 4 w 26"/>
                  <a:gd name="T67" fmla="*/ 4 h 26"/>
                  <a:gd name="T68" fmla="*/ 6 w 26"/>
                  <a:gd name="T69" fmla="*/ 2 h 26"/>
                  <a:gd name="T70" fmla="*/ 6 w 26"/>
                  <a:gd name="T71" fmla="*/ 2 h 26"/>
                  <a:gd name="T72" fmla="*/ 8 w 26"/>
                  <a:gd name="T73" fmla="*/ 2 h 26"/>
                  <a:gd name="T74" fmla="*/ 8 w 26"/>
                  <a:gd name="T75" fmla="*/ 2 h 26"/>
                  <a:gd name="T76" fmla="*/ 10 w 26"/>
                  <a:gd name="T77" fmla="*/ 4 h 26"/>
                  <a:gd name="T78" fmla="*/ 12 w 26"/>
                  <a:gd name="T79" fmla="*/ 4 h 26"/>
                  <a:gd name="T80" fmla="*/ 16 w 26"/>
                  <a:gd name="T81" fmla="*/ 0 h 26"/>
                  <a:gd name="T82" fmla="*/ 16 w 26"/>
                  <a:gd name="T83" fmla="*/ 0 h 26"/>
                  <a:gd name="T84" fmla="*/ 18 w 26"/>
                  <a:gd name="T85" fmla="*/ 0 h 26"/>
                  <a:gd name="T86" fmla="*/ 18 w 26"/>
                  <a:gd name="T8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6">
                    <a:moveTo>
                      <a:pt x="18" y="0"/>
                    </a:moveTo>
                    <a:lnTo>
                      <a:pt x="18" y="0"/>
                    </a:lnTo>
                    <a:lnTo>
                      <a:pt x="20" y="2"/>
                    </a:lnTo>
                    <a:lnTo>
                      <a:pt x="22" y="4"/>
                    </a:lnTo>
                    <a:lnTo>
                      <a:pt x="24" y="8"/>
                    </a:lnTo>
                    <a:lnTo>
                      <a:pt x="24" y="8"/>
                    </a:lnTo>
                    <a:lnTo>
                      <a:pt x="26" y="10"/>
                    </a:lnTo>
                    <a:lnTo>
                      <a:pt x="26" y="14"/>
                    </a:lnTo>
                    <a:lnTo>
                      <a:pt x="26" y="14"/>
                    </a:lnTo>
                    <a:lnTo>
                      <a:pt x="24" y="18"/>
                    </a:lnTo>
                    <a:lnTo>
                      <a:pt x="22" y="18"/>
                    </a:lnTo>
                    <a:lnTo>
                      <a:pt x="22" y="18"/>
                    </a:lnTo>
                    <a:lnTo>
                      <a:pt x="22" y="18"/>
                    </a:lnTo>
                    <a:lnTo>
                      <a:pt x="20" y="14"/>
                    </a:lnTo>
                    <a:lnTo>
                      <a:pt x="18" y="12"/>
                    </a:lnTo>
                    <a:lnTo>
                      <a:pt x="16" y="18"/>
                    </a:lnTo>
                    <a:lnTo>
                      <a:pt x="16" y="18"/>
                    </a:lnTo>
                    <a:lnTo>
                      <a:pt x="16" y="24"/>
                    </a:lnTo>
                    <a:lnTo>
                      <a:pt x="14" y="26"/>
                    </a:lnTo>
                    <a:lnTo>
                      <a:pt x="10" y="26"/>
                    </a:lnTo>
                    <a:lnTo>
                      <a:pt x="10" y="26"/>
                    </a:lnTo>
                    <a:lnTo>
                      <a:pt x="8" y="20"/>
                    </a:lnTo>
                    <a:lnTo>
                      <a:pt x="6" y="18"/>
                    </a:lnTo>
                    <a:lnTo>
                      <a:pt x="6" y="20"/>
                    </a:lnTo>
                    <a:lnTo>
                      <a:pt x="6" y="20"/>
                    </a:lnTo>
                    <a:lnTo>
                      <a:pt x="4" y="20"/>
                    </a:lnTo>
                    <a:lnTo>
                      <a:pt x="2" y="18"/>
                    </a:lnTo>
                    <a:lnTo>
                      <a:pt x="2" y="18"/>
                    </a:lnTo>
                    <a:lnTo>
                      <a:pt x="0" y="16"/>
                    </a:lnTo>
                    <a:lnTo>
                      <a:pt x="0" y="16"/>
                    </a:lnTo>
                    <a:lnTo>
                      <a:pt x="0" y="10"/>
                    </a:lnTo>
                    <a:lnTo>
                      <a:pt x="0" y="6"/>
                    </a:lnTo>
                    <a:lnTo>
                      <a:pt x="0" y="6"/>
                    </a:lnTo>
                    <a:lnTo>
                      <a:pt x="4" y="4"/>
                    </a:lnTo>
                    <a:lnTo>
                      <a:pt x="6" y="2"/>
                    </a:lnTo>
                    <a:lnTo>
                      <a:pt x="6" y="2"/>
                    </a:lnTo>
                    <a:lnTo>
                      <a:pt x="8" y="2"/>
                    </a:lnTo>
                    <a:lnTo>
                      <a:pt x="8" y="2"/>
                    </a:lnTo>
                    <a:lnTo>
                      <a:pt x="10" y="4"/>
                    </a:lnTo>
                    <a:lnTo>
                      <a:pt x="12" y="4"/>
                    </a:lnTo>
                    <a:lnTo>
                      <a:pt x="16" y="0"/>
                    </a:lnTo>
                    <a:lnTo>
                      <a:pt x="16" y="0"/>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2" name="Freeform 2936">
                <a:extLst>
                  <a:ext uri="{FF2B5EF4-FFF2-40B4-BE49-F238E27FC236}">
                    <a16:creationId xmlns:a16="http://schemas.microsoft.com/office/drawing/2014/main" id="{DE8F5899-6314-1AE4-C569-27FB9A5CD910}"/>
                  </a:ext>
                </a:extLst>
              </p:cNvPr>
              <p:cNvSpPr>
                <a:spLocks/>
              </p:cNvSpPr>
              <p:nvPr/>
            </p:nvSpPr>
            <p:spPr bwMode="auto">
              <a:xfrm>
                <a:off x="5970" y="2488"/>
                <a:ext cx="16" cy="18"/>
              </a:xfrm>
              <a:custGeom>
                <a:avLst/>
                <a:gdLst>
                  <a:gd name="T0" fmla="*/ 0 w 16"/>
                  <a:gd name="T1" fmla="*/ 0 h 18"/>
                  <a:gd name="T2" fmla="*/ 0 w 16"/>
                  <a:gd name="T3" fmla="*/ 0 h 18"/>
                  <a:gd name="T4" fmla="*/ 2 w 16"/>
                  <a:gd name="T5" fmla="*/ 4 h 18"/>
                  <a:gd name="T6" fmla="*/ 2 w 16"/>
                  <a:gd name="T7" fmla="*/ 4 h 18"/>
                  <a:gd name="T8" fmla="*/ 6 w 16"/>
                  <a:gd name="T9" fmla="*/ 4 h 18"/>
                  <a:gd name="T10" fmla="*/ 8 w 16"/>
                  <a:gd name="T11" fmla="*/ 6 h 18"/>
                  <a:gd name="T12" fmla="*/ 8 w 16"/>
                  <a:gd name="T13" fmla="*/ 6 h 18"/>
                  <a:gd name="T14" fmla="*/ 12 w 16"/>
                  <a:gd name="T15" fmla="*/ 6 h 18"/>
                  <a:gd name="T16" fmla="*/ 14 w 16"/>
                  <a:gd name="T17" fmla="*/ 6 h 18"/>
                  <a:gd name="T18" fmla="*/ 14 w 16"/>
                  <a:gd name="T19" fmla="*/ 2 h 18"/>
                  <a:gd name="T20" fmla="*/ 14 w 16"/>
                  <a:gd name="T21" fmla="*/ 2 h 18"/>
                  <a:gd name="T22" fmla="*/ 16 w 16"/>
                  <a:gd name="T23" fmla="*/ 8 h 18"/>
                  <a:gd name="T24" fmla="*/ 16 w 16"/>
                  <a:gd name="T25" fmla="*/ 10 h 18"/>
                  <a:gd name="T26" fmla="*/ 16 w 16"/>
                  <a:gd name="T27" fmla="*/ 10 h 18"/>
                  <a:gd name="T28" fmla="*/ 12 w 16"/>
                  <a:gd name="T29" fmla="*/ 12 h 18"/>
                  <a:gd name="T30" fmla="*/ 10 w 16"/>
                  <a:gd name="T31" fmla="*/ 14 h 18"/>
                  <a:gd name="T32" fmla="*/ 8 w 16"/>
                  <a:gd name="T33" fmla="*/ 18 h 18"/>
                  <a:gd name="T34" fmla="*/ 6 w 16"/>
                  <a:gd name="T35" fmla="*/ 18 h 18"/>
                  <a:gd name="T36" fmla="*/ 6 w 16"/>
                  <a:gd name="T37" fmla="*/ 18 h 18"/>
                  <a:gd name="T38" fmla="*/ 2 w 16"/>
                  <a:gd name="T39" fmla="*/ 18 h 18"/>
                  <a:gd name="T40" fmla="*/ 2 w 16"/>
                  <a:gd name="T41" fmla="*/ 16 h 18"/>
                  <a:gd name="T42" fmla="*/ 0 w 16"/>
                  <a:gd name="T43" fmla="*/ 14 h 18"/>
                  <a:gd name="T44" fmla="*/ 0 w 16"/>
                  <a:gd name="T45" fmla="*/ 14 h 18"/>
                  <a:gd name="T46" fmla="*/ 0 w 16"/>
                  <a:gd name="T47" fmla="*/ 6 h 18"/>
                  <a:gd name="T48" fmla="*/ 0 w 16"/>
                  <a:gd name="T49" fmla="*/ 0 h 18"/>
                  <a:gd name="T50" fmla="*/ 0 w 16"/>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8">
                    <a:moveTo>
                      <a:pt x="0" y="0"/>
                    </a:moveTo>
                    <a:lnTo>
                      <a:pt x="0" y="0"/>
                    </a:lnTo>
                    <a:lnTo>
                      <a:pt x="2" y="4"/>
                    </a:lnTo>
                    <a:lnTo>
                      <a:pt x="2" y="4"/>
                    </a:lnTo>
                    <a:lnTo>
                      <a:pt x="6" y="4"/>
                    </a:lnTo>
                    <a:lnTo>
                      <a:pt x="8" y="6"/>
                    </a:lnTo>
                    <a:lnTo>
                      <a:pt x="8" y="6"/>
                    </a:lnTo>
                    <a:lnTo>
                      <a:pt x="12" y="6"/>
                    </a:lnTo>
                    <a:lnTo>
                      <a:pt x="14" y="6"/>
                    </a:lnTo>
                    <a:lnTo>
                      <a:pt x="14" y="2"/>
                    </a:lnTo>
                    <a:lnTo>
                      <a:pt x="14" y="2"/>
                    </a:lnTo>
                    <a:lnTo>
                      <a:pt x="16" y="8"/>
                    </a:lnTo>
                    <a:lnTo>
                      <a:pt x="16" y="10"/>
                    </a:lnTo>
                    <a:lnTo>
                      <a:pt x="16" y="10"/>
                    </a:lnTo>
                    <a:lnTo>
                      <a:pt x="12" y="12"/>
                    </a:lnTo>
                    <a:lnTo>
                      <a:pt x="10" y="14"/>
                    </a:lnTo>
                    <a:lnTo>
                      <a:pt x="8" y="18"/>
                    </a:lnTo>
                    <a:lnTo>
                      <a:pt x="6" y="18"/>
                    </a:lnTo>
                    <a:lnTo>
                      <a:pt x="6" y="18"/>
                    </a:lnTo>
                    <a:lnTo>
                      <a:pt x="2" y="18"/>
                    </a:lnTo>
                    <a:lnTo>
                      <a:pt x="2" y="16"/>
                    </a:lnTo>
                    <a:lnTo>
                      <a:pt x="0" y="14"/>
                    </a:lnTo>
                    <a:lnTo>
                      <a:pt x="0" y="14"/>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3" name="Freeform 2937">
                <a:extLst>
                  <a:ext uri="{FF2B5EF4-FFF2-40B4-BE49-F238E27FC236}">
                    <a16:creationId xmlns:a16="http://schemas.microsoft.com/office/drawing/2014/main" id="{3A8C3981-20D2-EA85-0E69-1B1CF6628382}"/>
                  </a:ext>
                </a:extLst>
              </p:cNvPr>
              <p:cNvSpPr>
                <a:spLocks/>
              </p:cNvSpPr>
              <p:nvPr/>
            </p:nvSpPr>
            <p:spPr bwMode="auto">
              <a:xfrm>
                <a:off x="5982" y="2340"/>
                <a:ext cx="60" cy="70"/>
              </a:xfrm>
              <a:custGeom>
                <a:avLst/>
                <a:gdLst>
                  <a:gd name="T0" fmla="*/ 46 w 60"/>
                  <a:gd name="T1" fmla="*/ 16 h 70"/>
                  <a:gd name="T2" fmla="*/ 52 w 60"/>
                  <a:gd name="T3" fmla="*/ 32 h 70"/>
                  <a:gd name="T4" fmla="*/ 60 w 60"/>
                  <a:gd name="T5" fmla="*/ 40 h 70"/>
                  <a:gd name="T6" fmla="*/ 60 w 60"/>
                  <a:gd name="T7" fmla="*/ 44 h 70"/>
                  <a:gd name="T8" fmla="*/ 54 w 60"/>
                  <a:gd name="T9" fmla="*/ 44 h 70"/>
                  <a:gd name="T10" fmla="*/ 54 w 60"/>
                  <a:gd name="T11" fmla="*/ 46 h 70"/>
                  <a:gd name="T12" fmla="*/ 50 w 60"/>
                  <a:gd name="T13" fmla="*/ 42 h 70"/>
                  <a:gd name="T14" fmla="*/ 48 w 60"/>
                  <a:gd name="T15" fmla="*/ 44 h 70"/>
                  <a:gd name="T16" fmla="*/ 42 w 60"/>
                  <a:gd name="T17" fmla="*/ 50 h 70"/>
                  <a:gd name="T18" fmla="*/ 42 w 60"/>
                  <a:gd name="T19" fmla="*/ 70 h 70"/>
                  <a:gd name="T20" fmla="*/ 38 w 60"/>
                  <a:gd name="T21" fmla="*/ 62 h 70"/>
                  <a:gd name="T22" fmla="*/ 32 w 60"/>
                  <a:gd name="T23" fmla="*/ 60 h 70"/>
                  <a:gd name="T24" fmla="*/ 30 w 60"/>
                  <a:gd name="T25" fmla="*/ 66 h 70"/>
                  <a:gd name="T26" fmla="*/ 28 w 60"/>
                  <a:gd name="T27" fmla="*/ 66 h 70"/>
                  <a:gd name="T28" fmla="*/ 24 w 60"/>
                  <a:gd name="T29" fmla="*/ 66 h 70"/>
                  <a:gd name="T30" fmla="*/ 22 w 60"/>
                  <a:gd name="T31" fmla="*/ 58 h 70"/>
                  <a:gd name="T32" fmla="*/ 22 w 60"/>
                  <a:gd name="T33" fmla="*/ 60 h 70"/>
                  <a:gd name="T34" fmla="*/ 22 w 60"/>
                  <a:gd name="T35" fmla="*/ 44 h 70"/>
                  <a:gd name="T36" fmla="*/ 16 w 60"/>
                  <a:gd name="T37" fmla="*/ 34 h 70"/>
                  <a:gd name="T38" fmla="*/ 14 w 60"/>
                  <a:gd name="T39" fmla="*/ 30 h 70"/>
                  <a:gd name="T40" fmla="*/ 10 w 60"/>
                  <a:gd name="T41" fmla="*/ 40 h 70"/>
                  <a:gd name="T42" fmla="*/ 8 w 60"/>
                  <a:gd name="T43" fmla="*/ 42 h 70"/>
                  <a:gd name="T44" fmla="*/ 6 w 60"/>
                  <a:gd name="T45" fmla="*/ 34 h 70"/>
                  <a:gd name="T46" fmla="*/ 6 w 60"/>
                  <a:gd name="T47" fmla="*/ 30 h 70"/>
                  <a:gd name="T48" fmla="*/ 2 w 60"/>
                  <a:gd name="T49" fmla="*/ 24 h 70"/>
                  <a:gd name="T50" fmla="*/ 0 w 60"/>
                  <a:gd name="T51" fmla="*/ 18 h 70"/>
                  <a:gd name="T52" fmla="*/ 4 w 60"/>
                  <a:gd name="T53" fmla="*/ 14 h 70"/>
                  <a:gd name="T54" fmla="*/ 8 w 60"/>
                  <a:gd name="T55" fmla="*/ 18 h 70"/>
                  <a:gd name="T56" fmla="*/ 12 w 60"/>
                  <a:gd name="T57" fmla="*/ 14 h 70"/>
                  <a:gd name="T58" fmla="*/ 14 w 60"/>
                  <a:gd name="T59" fmla="*/ 10 h 70"/>
                  <a:gd name="T60" fmla="*/ 20 w 60"/>
                  <a:gd name="T61" fmla="*/ 6 h 70"/>
                  <a:gd name="T62" fmla="*/ 22 w 60"/>
                  <a:gd name="T63" fmla="*/ 8 h 70"/>
                  <a:gd name="T64" fmla="*/ 24 w 60"/>
                  <a:gd name="T65" fmla="*/ 12 h 70"/>
                  <a:gd name="T66" fmla="*/ 22 w 60"/>
                  <a:gd name="T67" fmla="*/ 18 h 70"/>
                  <a:gd name="T68" fmla="*/ 24 w 60"/>
                  <a:gd name="T69" fmla="*/ 22 h 70"/>
                  <a:gd name="T70" fmla="*/ 26 w 60"/>
                  <a:gd name="T71" fmla="*/ 24 h 70"/>
                  <a:gd name="T72" fmla="*/ 28 w 60"/>
                  <a:gd name="T73" fmla="*/ 24 h 70"/>
                  <a:gd name="T74" fmla="*/ 28 w 60"/>
                  <a:gd name="T75" fmla="*/ 16 h 70"/>
                  <a:gd name="T76" fmla="*/ 26 w 60"/>
                  <a:gd name="T77" fmla="*/ 8 h 70"/>
                  <a:gd name="T78" fmla="*/ 28 w 60"/>
                  <a:gd name="T79" fmla="*/ 0 h 70"/>
                  <a:gd name="T80" fmla="*/ 28 w 60"/>
                  <a:gd name="T81" fmla="*/ 0 h 70"/>
                  <a:gd name="T82" fmla="*/ 34 w 60"/>
                  <a:gd name="T83" fmla="*/ 4 h 70"/>
                  <a:gd name="T84" fmla="*/ 36 w 60"/>
                  <a:gd name="T85" fmla="*/ 16 h 70"/>
                  <a:gd name="T86" fmla="*/ 34 w 60"/>
                  <a:gd name="T87" fmla="*/ 18 h 70"/>
                  <a:gd name="T88" fmla="*/ 34 w 60"/>
                  <a:gd name="T89" fmla="*/ 20 h 70"/>
                  <a:gd name="T90" fmla="*/ 38 w 60"/>
                  <a:gd name="T91" fmla="*/ 22 h 70"/>
                  <a:gd name="T92" fmla="*/ 42 w 60"/>
                  <a:gd name="T93" fmla="*/ 12 h 70"/>
                  <a:gd name="T94" fmla="*/ 46 w 60"/>
                  <a:gd name="T95" fmla="*/ 1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 h="70">
                    <a:moveTo>
                      <a:pt x="46" y="16"/>
                    </a:moveTo>
                    <a:lnTo>
                      <a:pt x="46" y="16"/>
                    </a:lnTo>
                    <a:lnTo>
                      <a:pt x="48" y="26"/>
                    </a:lnTo>
                    <a:lnTo>
                      <a:pt x="52" y="32"/>
                    </a:lnTo>
                    <a:lnTo>
                      <a:pt x="56" y="38"/>
                    </a:lnTo>
                    <a:lnTo>
                      <a:pt x="60" y="40"/>
                    </a:lnTo>
                    <a:lnTo>
                      <a:pt x="60" y="40"/>
                    </a:lnTo>
                    <a:lnTo>
                      <a:pt x="60" y="44"/>
                    </a:lnTo>
                    <a:lnTo>
                      <a:pt x="58" y="44"/>
                    </a:lnTo>
                    <a:lnTo>
                      <a:pt x="54" y="44"/>
                    </a:lnTo>
                    <a:lnTo>
                      <a:pt x="54" y="44"/>
                    </a:lnTo>
                    <a:lnTo>
                      <a:pt x="54" y="46"/>
                    </a:lnTo>
                    <a:lnTo>
                      <a:pt x="52" y="44"/>
                    </a:lnTo>
                    <a:lnTo>
                      <a:pt x="50" y="42"/>
                    </a:lnTo>
                    <a:lnTo>
                      <a:pt x="48" y="44"/>
                    </a:lnTo>
                    <a:lnTo>
                      <a:pt x="48" y="44"/>
                    </a:lnTo>
                    <a:lnTo>
                      <a:pt x="46" y="48"/>
                    </a:lnTo>
                    <a:lnTo>
                      <a:pt x="42" y="50"/>
                    </a:lnTo>
                    <a:lnTo>
                      <a:pt x="40" y="56"/>
                    </a:lnTo>
                    <a:lnTo>
                      <a:pt x="42" y="70"/>
                    </a:lnTo>
                    <a:lnTo>
                      <a:pt x="42" y="70"/>
                    </a:lnTo>
                    <a:lnTo>
                      <a:pt x="38" y="62"/>
                    </a:lnTo>
                    <a:lnTo>
                      <a:pt x="36" y="58"/>
                    </a:lnTo>
                    <a:lnTo>
                      <a:pt x="32" y="60"/>
                    </a:lnTo>
                    <a:lnTo>
                      <a:pt x="30" y="66"/>
                    </a:lnTo>
                    <a:lnTo>
                      <a:pt x="30" y="66"/>
                    </a:lnTo>
                    <a:lnTo>
                      <a:pt x="28" y="66"/>
                    </a:lnTo>
                    <a:lnTo>
                      <a:pt x="28" y="66"/>
                    </a:lnTo>
                    <a:lnTo>
                      <a:pt x="26" y="66"/>
                    </a:lnTo>
                    <a:lnTo>
                      <a:pt x="24" y="66"/>
                    </a:lnTo>
                    <a:lnTo>
                      <a:pt x="22" y="64"/>
                    </a:lnTo>
                    <a:lnTo>
                      <a:pt x="22" y="58"/>
                    </a:lnTo>
                    <a:lnTo>
                      <a:pt x="22" y="60"/>
                    </a:lnTo>
                    <a:lnTo>
                      <a:pt x="22" y="60"/>
                    </a:lnTo>
                    <a:lnTo>
                      <a:pt x="24" y="52"/>
                    </a:lnTo>
                    <a:lnTo>
                      <a:pt x="22" y="44"/>
                    </a:lnTo>
                    <a:lnTo>
                      <a:pt x="22" y="44"/>
                    </a:lnTo>
                    <a:lnTo>
                      <a:pt x="16" y="34"/>
                    </a:lnTo>
                    <a:lnTo>
                      <a:pt x="16" y="34"/>
                    </a:lnTo>
                    <a:lnTo>
                      <a:pt x="14" y="30"/>
                    </a:lnTo>
                    <a:lnTo>
                      <a:pt x="12" y="32"/>
                    </a:lnTo>
                    <a:lnTo>
                      <a:pt x="10" y="40"/>
                    </a:lnTo>
                    <a:lnTo>
                      <a:pt x="10" y="40"/>
                    </a:lnTo>
                    <a:lnTo>
                      <a:pt x="8" y="42"/>
                    </a:lnTo>
                    <a:lnTo>
                      <a:pt x="8" y="40"/>
                    </a:lnTo>
                    <a:lnTo>
                      <a:pt x="6" y="34"/>
                    </a:lnTo>
                    <a:lnTo>
                      <a:pt x="6" y="34"/>
                    </a:lnTo>
                    <a:lnTo>
                      <a:pt x="6" y="30"/>
                    </a:lnTo>
                    <a:lnTo>
                      <a:pt x="4" y="26"/>
                    </a:lnTo>
                    <a:lnTo>
                      <a:pt x="2" y="24"/>
                    </a:lnTo>
                    <a:lnTo>
                      <a:pt x="0" y="18"/>
                    </a:lnTo>
                    <a:lnTo>
                      <a:pt x="0" y="18"/>
                    </a:lnTo>
                    <a:lnTo>
                      <a:pt x="2" y="14"/>
                    </a:lnTo>
                    <a:lnTo>
                      <a:pt x="4" y="14"/>
                    </a:lnTo>
                    <a:lnTo>
                      <a:pt x="8" y="18"/>
                    </a:lnTo>
                    <a:lnTo>
                      <a:pt x="8" y="18"/>
                    </a:lnTo>
                    <a:lnTo>
                      <a:pt x="12" y="20"/>
                    </a:lnTo>
                    <a:lnTo>
                      <a:pt x="12" y="14"/>
                    </a:lnTo>
                    <a:lnTo>
                      <a:pt x="12" y="14"/>
                    </a:lnTo>
                    <a:lnTo>
                      <a:pt x="14" y="10"/>
                    </a:lnTo>
                    <a:lnTo>
                      <a:pt x="16" y="8"/>
                    </a:lnTo>
                    <a:lnTo>
                      <a:pt x="20" y="6"/>
                    </a:lnTo>
                    <a:lnTo>
                      <a:pt x="22" y="8"/>
                    </a:lnTo>
                    <a:lnTo>
                      <a:pt x="22" y="8"/>
                    </a:lnTo>
                    <a:lnTo>
                      <a:pt x="24" y="10"/>
                    </a:lnTo>
                    <a:lnTo>
                      <a:pt x="24" y="12"/>
                    </a:lnTo>
                    <a:lnTo>
                      <a:pt x="22" y="18"/>
                    </a:lnTo>
                    <a:lnTo>
                      <a:pt x="22" y="18"/>
                    </a:lnTo>
                    <a:lnTo>
                      <a:pt x="22" y="20"/>
                    </a:lnTo>
                    <a:lnTo>
                      <a:pt x="24" y="22"/>
                    </a:lnTo>
                    <a:lnTo>
                      <a:pt x="24" y="22"/>
                    </a:lnTo>
                    <a:lnTo>
                      <a:pt x="26" y="24"/>
                    </a:lnTo>
                    <a:lnTo>
                      <a:pt x="26" y="24"/>
                    </a:lnTo>
                    <a:lnTo>
                      <a:pt x="28" y="24"/>
                    </a:lnTo>
                    <a:lnTo>
                      <a:pt x="28" y="24"/>
                    </a:lnTo>
                    <a:lnTo>
                      <a:pt x="28" y="16"/>
                    </a:lnTo>
                    <a:lnTo>
                      <a:pt x="28" y="16"/>
                    </a:lnTo>
                    <a:lnTo>
                      <a:pt x="26" y="8"/>
                    </a:lnTo>
                    <a:lnTo>
                      <a:pt x="26" y="4"/>
                    </a:lnTo>
                    <a:lnTo>
                      <a:pt x="28" y="0"/>
                    </a:lnTo>
                    <a:lnTo>
                      <a:pt x="28" y="0"/>
                    </a:lnTo>
                    <a:lnTo>
                      <a:pt x="28" y="0"/>
                    </a:lnTo>
                    <a:lnTo>
                      <a:pt x="30" y="2"/>
                    </a:lnTo>
                    <a:lnTo>
                      <a:pt x="34" y="4"/>
                    </a:lnTo>
                    <a:lnTo>
                      <a:pt x="36" y="6"/>
                    </a:lnTo>
                    <a:lnTo>
                      <a:pt x="36" y="16"/>
                    </a:lnTo>
                    <a:lnTo>
                      <a:pt x="36" y="16"/>
                    </a:lnTo>
                    <a:lnTo>
                      <a:pt x="34" y="18"/>
                    </a:lnTo>
                    <a:lnTo>
                      <a:pt x="34" y="20"/>
                    </a:lnTo>
                    <a:lnTo>
                      <a:pt x="34" y="20"/>
                    </a:lnTo>
                    <a:lnTo>
                      <a:pt x="36" y="22"/>
                    </a:lnTo>
                    <a:lnTo>
                      <a:pt x="38" y="22"/>
                    </a:lnTo>
                    <a:lnTo>
                      <a:pt x="38" y="22"/>
                    </a:lnTo>
                    <a:lnTo>
                      <a:pt x="42" y="12"/>
                    </a:lnTo>
                    <a:lnTo>
                      <a:pt x="44" y="10"/>
                    </a:lnTo>
                    <a:lnTo>
                      <a:pt x="46" y="16"/>
                    </a:lnTo>
                    <a:lnTo>
                      <a:pt x="4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4" name="Freeform 2938">
                <a:extLst>
                  <a:ext uri="{FF2B5EF4-FFF2-40B4-BE49-F238E27FC236}">
                    <a16:creationId xmlns:a16="http://schemas.microsoft.com/office/drawing/2014/main" id="{05DB5673-A973-8CC2-429B-6CBA1CE25696}"/>
                  </a:ext>
                </a:extLst>
              </p:cNvPr>
              <p:cNvSpPr>
                <a:spLocks/>
              </p:cNvSpPr>
              <p:nvPr/>
            </p:nvSpPr>
            <p:spPr bwMode="auto">
              <a:xfrm>
                <a:off x="5952" y="2331"/>
                <a:ext cx="38" cy="73"/>
              </a:xfrm>
              <a:custGeom>
                <a:avLst/>
                <a:gdLst>
                  <a:gd name="T0" fmla="*/ 30 w 38"/>
                  <a:gd name="T1" fmla="*/ 27 h 73"/>
                  <a:gd name="T2" fmla="*/ 36 w 38"/>
                  <a:gd name="T3" fmla="*/ 31 h 73"/>
                  <a:gd name="T4" fmla="*/ 38 w 38"/>
                  <a:gd name="T5" fmla="*/ 37 h 73"/>
                  <a:gd name="T6" fmla="*/ 38 w 38"/>
                  <a:gd name="T7" fmla="*/ 43 h 73"/>
                  <a:gd name="T8" fmla="*/ 32 w 38"/>
                  <a:gd name="T9" fmla="*/ 43 h 73"/>
                  <a:gd name="T10" fmla="*/ 32 w 38"/>
                  <a:gd name="T11" fmla="*/ 45 h 73"/>
                  <a:gd name="T12" fmla="*/ 28 w 38"/>
                  <a:gd name="T13" fmla="*/ 43 h 73"/>
                  <a:gd name="T14" fmla="*/ 24 w 38"/>
                  <a:gd name="T15" fmla="*/ 43 h 73"/>
                  <a:gd name="T16" fmla="*/ 30 w 38"/>
                  <a:gd name="T17" fmla="*/ 61 h 73"/>
                  <a:gd name="T18" fmla="*/ 28 w 38"/>
                  <a:gd name="T19" fmla="*/ 63 h 73"/>
                  <a:gd name="T20" fmla="*/ 24 w 38"/>
                  <a:gd name="T21" fmla="*/ 67 h 73"/>
                  <a:gd name="T22" fmla="*/ 24 w 38"/>
                  <a:gd name="T23" fmla="*/ 71 h 73"/>
                  <a:gd name="T24" fmla="*/ 22 w 38"/>
                  <a:gd name="T25" fmla="*/ 71 h 73"/>
                  <a:gd name="T26" fmla="*/ 12 w 38"/>
                  <a:gd name="T27" fmla="*/ 69 h 73"/>
                  <a:gd name="T28" fmla="*/ 6 w 38"/>
                  <a:gd name="T29" fmla="*/ 49 h 73"/>
                  <a:gd name="T30" fmla="*/ 6 w 38"/>
                  <a:gd name="T31" fmla="*/ 43 h 73"/>
                  <a:gd name="T32" fmla="*/ 6 w 38"/>
                  <a:gd name="T33" fmla="*/ 39 h 73"/>
                  <a:gd name="T34" fmla="*/ 10 w 38"/>
                  <a:gd name="T35" fmla="*/ 39 h 73"/>
                  <a:gd name="T36" fmla="*/ 14 w 38"/>
                  <a:gd name="T37" fmla="*/ 41 h 73"/>
                  <a:gd name="T38" fmla="*/ 16 w 38"/>
                  <a:gd name="T39" fmla="*/ 43 h 73"/>
                  <a:gd name="T40" fmla="*/ 6 w 38"/>
                  <a:gd name="T41" fmla="*/ 33 h 73"/>
                  <a:gd name="T42" fmla="*/ 0 w 38"/>
                  <a:gd name="T43" fmla="*/ 13 h 73"/>
                  <a:gd name="T44" fmla="*/ 0 w 38"/>
                  <a:gd name="T45" fmla="*/ 9 h 73"/>
                  <a:gd name="T46" fmla="*/ 0 w 38"/>
                  <a:gd name="T47" fmla="*/ 2 h 73"/>
                  <a:gd name="T48" fmla="*/ 2 w 38"/>
                  <a:gd name="T49" fmla="*/ 2 h 73"/>
                  <a:gd name="T50" fmla="*/ 4 w 38"/>
                  <a:gd name="T51" fmla="*/ 4 h 73"/>
                  <a:gd name="T52" fmla="*/ 6 w 38"/>
                  <a:gd name="T53" fmla="*/ 6 h 73"/>
                  <a:gd name="T54" fmla="*/ 8 w 38"/>
                  <a:gd name="T55" fmla="*/ 0 h 73"/>
                  <a:gd name="T56" fmla="*/ 10 w 38"/>
                  <a:gd name="T57" fmla="*/ 0 h 73"/>
                  <a:gd name="T58" fmla="*/ 10 w 38"/>
                  <a:gd name="T59" fmla="*/ 9 h 73"/>
                  <a:gd name="T60" fmla="*/ 18 w 38"/>
                  <a:gd name="T61" fmla="*/ 21 h 73"/>
                  <a:gd name="T62" fmla="*/ 24 w 38"/>
                  <a:gd name="T63" fmla="*/ 27 h 73"/>
                  <a:gd name="T64" fmla="*/ 30 w 38"/>
                  <a:gd name="T65"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73">
                    <a:moveTo>
                      <a:pt x="30" y="27"/>
                    </a:moveTo>
                    <a:lnTo>
                      <a:pt x="30" y="27"/>
                    </a:lnTo>
                    <a:lnTo>
                      <a:pt x="36" y="31"/>
                    </a:lnTo>
                    <a:lnTo>
                      <a:pt x="36" y="31"/>
                    </a:lnTo>
                    <a:lnTo>
                      <a:pt x="38" y="35"/>
                    </a:lnTo>
                    <a:lnTo>
                      <a:pt x="38" y="37"/>
                    </a:lnTo>
                    <a:lnTo>
                      <a:pt x="38" y="43"/>
                    </a:lnTo>
                    <a:lnTo>
                      <a:pt x="38" y="43"/>
                    </a:lnTo>
                    <a:lnTo>
                      <a:pt x="34" y="43"/>
                    </a:lnTo>
                    <a:lnTo>
                      <a:pt x="32" y="43"/>
                    </a:lnTo>
                    <a:lnTo>
                      <a:pt x="32" y="45"/>
                    </a:lnTo>
                    <a:lnTo>
                      <a:pt x="32" y="45"/>
                    </a:lnTo>
                    <a:lnTo>
                      <a:pt x="30" y="45"/>
                    </a:lnTo>
                    <a:lnTo>
                      <a:pt x="28" y="43"/>
                    </a:lnTo>
                    <a:lnTo>
                      <a:pt x="26" y="43"/>
                    </a:lnTo>
                    <a:lnTo>
                      <a:pt x="24" y="43"/>
                    </a:lnTo>
                    <a:lnTo>
                      <a:pt x="24" y="43"/>
                    </a:lnTo>
                    <a:lnTo>
                      <a:pt x="30" y="61"/>
                    </a:lnTo>
                    <a:lnTo>
                      <a:pt x="30" y="61"/>
                    </a:lnTo>
                    <a:lnTo>
                      <a:pt x="28" y="63"/>
                    </a:lnTo>
                    <a:lnTo>
                      <a:pt x="26" y="65"/>
                    </a:lnTo>
                    <a:lnTo>
                      <a:pt x="24" y="67"/>
                    </a:lnTo>
                    <a:lnTo>
                      <a:pt x="24" y="71"/>
                    </a:lnTo>
                    <a:lnTo>
                      <a:pt x="24" y="71"/>
                    </a:lnTo>
                    <a:lnTo>
                      <a:pt x="22" y="71"/>
                    </a:lnTo>
                    <a:lnTo>
                      <a:pt x="22" y="71"/>
                    </a:lnTo>
                    <a:lnTo>
                      <a:pt x="16" y="73"/>
                    </a:lnTo>
                    <a:lnTo>
                      <a:pt x="12" y="69"/>
                    </a:lnTo>
                    <a:lnTo>
                      <a:pt x="8" y="63"/>
                    </a:lnTo>
                    <a:lnTo>
                      <a:pt x="6" y="49"/>
                    </a:lnTo>
                    <a:lnTo>
                      <a:pt x="6" y="49"/>
                    </a:lnTo>
                    <a:lnTo>
                      <a:pt x="6" y="43"/>
                    </a:lnTo>
                    <a:lnTo>
                      <a:pt x="6" y="43"/>
                    </a:lnTo>
                    <a:lnTo>
                      <a:pt x="6" y="39"/>
                    </a:lnTo>
                    <a:lnTo>
                      <a:pt x="8" y="37"/>
                    </a:lnTo>
                    <a:lnTo>
                      <a:pt x="10" y="39"/>
                    </a:lnTo>
                    <a:lnTo>
                      <a:pt x="10" y="39"/>
                    </a:lnTo>
                    <a:lnTo>
                      <a:pt x="14" y="41"/>
                    </a:lnTo>
                    <a:lnTo>
                      <a:pt x="16" y="43"/>
                    </a:lnTo>
                    <a:lnTo>
                      <a:pt x="16" y="43"/>
                    </a:lnTo>
                    <a:lnTo>
                      <a:pt x="12" y="39"/>
                    </a:lnTo>
                    <a:lnTo>
                      <a:pt x="6" y="33"/>
                    </a:lnTo>
                    <a:lnTo>
                      <a:pt x="2" y="25"/>
                    </a:lnTo>
                    <a:lnTo>
                      <a:pt x="0" y="13"/>
                    </a:lnTo>
                    <a:lnTo>
                      <a:pt x="0" y="13"/>
                    </a:lnTo>
                    <a:lnTo>
                      <a:pt x="0" y="9"/>
                    </a:lnTo>
                    <a:lnTo>
                      <a:pt x="0" y="2"/>
                    </a:lnTo>
                    <a:lnTo>
                      <a:pt x="0" y="2"/>
                    </a:lnTo>
                    <a:lnTo>
                      <a:pt x="2" y="0"/>
                    </a:lnTo>
                    <a:lnTo>
                      <a:pt x="2" y="2"/>
                    </a:lnTo>
                    <a:lnTo>
                      <a:pt x="4" y="4"/>
                    </a:lnTo>
                    <a:lnTo>
                      <a:pt x="4" y="4"/>
                    </a:lnTo>
                    <a:lnTo>
                      <a:pt x="6" y="6"/>
                    </a:lnTo>
                    <a:lnTo>
                      <a:pt x="6" y="6"/>
                    </a:lnTo>
                    <a:lnTo>
                      <a:pt x="6" y="0"/>
                    </a:lnTo>
                    <a:lnTo>
                      <a:pt x="8" y="0"/>
                    </a:lnTo>
                    <a:lnTo>
                      <a:pt x="8" y="0"/>
                    </a:lnTo>
                    <a:lnTo>
                      <a:pt x="10" y="0"/>
                    </a:lnTo>
                    <a:lnTo>
                      <a:pt x="10" y="0"/>
                    </a:lnTo>
                    <a:lnTo>
                      <a:pt x="10" y="9"/>
                    </a:lnTo>
                    <a:lnTo>
                      <a:pt x="14" y="13"/>
                    </a:lnTo>
                    <a:lnTo>
                      <a:pt x="18" y="21"/>
                    </a:lnTo>
                    <a:lnTo>
                      <a:pt x="18" y="21"/>
                    </a:lnTo>
                    <a:lnTo>
                      <a:pt x="24" y="27"/>
                    </a:lnTo>
                    <a:lnTo>
                      <a:pt x="26" y="29"/>
                    </a:lnTo>
                    <a:lnTo>
                      <a:pt x="30" y="27"/>
                    </a:lnTo>
                    <a:lnTo>
                      <a:pt x="3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5" name="Freeform 2939">
                <a:extLst>
                  <a:ext uri="{FF2B5EF4-FFF2-40B4-BE49-F238E27FC236}">
                    <a16:creationId xmlns:a16="http://schemas.microsoft.com/office/drawing/2014/main" id="{E32BFAE3-1057-340B-3391-FF4D0E92AFFD}"/>
                  </a:ext>
                </a:extLst>
              </p:cNvPr>
              <p:cNvSpPr>
                <a:spLocks/>
              </p:cNvSpPr>
              <p:nvPr/>
            </p:nvSpPr>
            <p:spPr bwMode="auto">
              <a:xfrm>
                <a:off x="5956" y="2378"/>
                <a:ext cx="18" cy="50"/>
              </a:xfrm>
              <a:custGeom>
                <a:avLst/>
                <a:gdLst>
                  <a:gd name="T0" fmla="*/ 2 w 18"/>
                  <a:gd name="T1" fmla="*/ 0 h 50"/>
                  <a:gd name="T2" fmla="*/ 2 w 18"/>
                  <a:gd name="T3" fmla="*/ 0 h 50"/>
                  <a:gd name="T4" fmla="*/ 6 w 18"/>
                  <a:gd name="T5" fmla="*/ 4 h 50"/>
                  <a:gd name="T6" fmla="*/ 6 w 18"/>
                  <a:gd name="T7" fmla="*/ 12 h 50"/>
                  <a:gd name="T8" fmla="*/ 6 w 18"/>
                  <a:gd name="T9" fmla="*/ 12 h 50"/>
                  <a:gd name="T10" fmla="*/ 4 w 18"/>
                  <a:gd name="T11" fmla="*/ 16 h 50"/>
                  <a:gd name="T12" fmla="*/ 6 w 18"/>
                  <a:gd name="T13" fmla="*/ 18 h 50"/>
                  <a:gd name="T14" fmla="*/ 8 w 18"/>
                  <a:gd name="T15" fmla="*/ 20 h 50"/>
                  <a:gd name="T16" fmla="*/ 8 w 18"/>
                  <a:gd name="T17" fmla="*/ 20 h 50"/>
                  <a:gd name="T18" fmla="*/ 10 w 18"/>
                  <a:gd name="T19" fmla="*/ 20 h 50"/>
                  <a:gd name="T20" fmla="*/ 14 w 18"/>
                  <a:gd name="T21" fmla="*/ 22 h 50"/>
                  <a:gd name="T22" fmla="*/ 18 w 18"/>
                  <a:gd name="T23" fmla="*/ 24 h 50"/>
                  <a:gd name="T24" fmla="*/ 18 w 18"/>
                  <a:gd name="T25" fmla="*/ 24 h 50"/>
                  <a:gd name="T26" fmla="*/ 18 w 18"/>
                  <a:gd name="T27" fmla="*/ 28 h 50"/>
                  <a:gd name="T28" fmla="*/ 18 w 18"/>
                  <a:gd name="T29" fmla="*/ 28 h 50"/>
                  <a:gd name="T30" fmla="*/ 18 w 18"/>
                  <a:gd name="T31" fmla="*/ 34 h 50"/>
                  <a:gd name="T32" fmla="*/ 18 w 18"/>
                  <a:gd name="T33" fmla="*/ 40 h 50"/>
                  <a:gd name="T34" fmla="*/ 18 w 18"/>
                  <a:gd name="T35" fmla="*/ 46 h 50"/>
                  <a:gd name="T36" fmla="*/ 16 w 18"/>
                  <a:gd name="T37" fmla="*/ 50 h 50"/>
                  <a:gd name="T38" fmla="*/ 16 w 18"/>
                  <a:gd name="T39" fmla="*/ 50 h 50"/>
                  <a:gd name="T40" fmla="*/ 16 w 18"/>
                  <a:gd name="T41" fmla="*/ 50 h 50"/>
                  <a:gd name="T42" fmla="*/ 14 w 18"/>
                  <a:gd name="T43" fmla="*/ 50 h 50"/>
                  <a:gd name="T44" fmla="*/ 14 w 18"/>
                  <a:gd name="T45" fmla="*/ 46 h 50"/>
                  <a:gd name="T46" fmla="*/ 10 w 18"/>
                  <a:gd name="T47" fmla="*/ 36 h 50"/>
                  <a:gd name="T48" fmla="*/ 10 w 18"/>
                  <a:gd name="T49" fmla="*/ 36 h 50"/>
                  <a:gd name="T50" fmla="*/ 8 w 18"/>
                  <a:gd name="T51" fmla="*/ 40 h 50"/>
                  <a:gd name="T52" fmla="*/ 8 w 18"/>
                  <a:gd name="T53" fmla="*/ 40 h 50"/>
                  <a:gd name="T54" fmla="*/ 0 w 18"/>
                  <a:gd name="T55" fmla="*/ 18 h 50"/>
                  <a:gd name="T56" fmla="*/ 0 w 18"/>
                  <a:gd name="T57" fmla="*/ 18 h 50"/>
                  <a:gd name="T58" fmla="*/ 0 w 18"/>
                  <a:gd name="T59" fmla="*/ 8 h 50"/>
                  <a:gd name="T60" fmla="*/ 2 w 18"/>
                  <a:gd name="T61" fmla="*/ 0 h 50"/>
                  <a:gd name="T62" fmla="*/ 2 w 18"/>
                  <a:gd name="T6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50">
                    <a:moveTo>
                      <a:pt x="2" y="0"/>
                    </a:moveTo>
                    <a:lnTo>
                      <a:pt x="2" y="0"/>
                    </a:lnTo>
                    <a:lnTo>
                      <a:pt x="6" y="4"/>
                    </a:lnTo>
                    <a:lnTo>
                      <a:pt x="6" y="12"/>
                    </a:lnTo>
                    <a:lnTo>
                      <a:pt x="6" y="12"/>
                    </a:lnTo>
                    <a:lnTo>
                      <a:pt x="4" y="16"/>
                    </a:lnTo>
                    <a:lnTo>
                      <a:pt x="6" y="18"/>
                    </a:lnTo>
                    <a:lnTo>
                      <a:pt x="8" y="20"/>
                    </a:lnTo>
                    <a:lnTo>
                      <a:pt x="8" y="20"/>
                    </a:lnTo>
                    <a:lnTo>
                      <a:pt x="10" y="20"/>
                    </a:lnTo>
                    <a:lnTo>
                      <a:pt x="14" y="22"/>
                    </a:lnTo>
                    <a:lnTo>
                      <a:pt x="18" y="24"/>
                    </a:lnTo>
                    <a:lnTo>
                      <a:pt x="18" y="24"/>
                    </a:lnTo>
                    <a:lnTo>
                      <a:pt x="18" y="28"/>
                    </a:lnTo>
                    <a:lnTo>
                      <a:pt x="18" y="28"/>
                    </a:lnTo>
                    <a:lnTo>
                      <a:pt x="18" y="34"/>
                    </a:lnTo>
                    <a:lnTo>
                      <a:pt x="18" y="40"/>
                    </a:lnTo>
                    <a:lnTo>
                      <a:pt x="18" y="46"/>
                    </a:lnTo>
                    <a:lnTo>
                      <a:pt x="16" y="50"/>
                    </a:lnTo>
                    <a:lnTo>
                      <a:pt x="16" y="50"/>
                    </a:lnTo>
                    <a:lnTo>
                      <a:pt x="16" y="50"/>
                    </a:lnTo>
                    <a:lnTo>
                      <a:pt x="14" y="50"/>
                    </a:lnTo>
                    <a:lnTo>
                      <a:pt x="14" y="46"/>
                    </a:lnTo>
                    <a:lnTo>
                      <a:pt x="10" y="36"/>
                    </a:lnTo>
                    <a:lnTo>
                      <a:pt x="10" y="36"/>
                    </a:lnTo>
                    <a:lnTo>
                      <a:pt x="8" y="40"/>
                    </a:lnTo>
                    <a:lnTo>
                      <a:pt x="8" y="40"/>
                    </a:lnTo>
                    <a:lnTo>
                      <a:pt x="0" y="18"/>
                    </a:lnTo>
                    <a:lnTo>
                      <a:pt x="0" y="18"/>
                    </a:lnTo>
                    <a:lnTo>
                      <a:pt x="0" y="8"/>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6" name="Freeform 2940">
                <a:extLst>
                  <a:ext uri="{FF2B5EF4-FFF2-40B4-BE49-F238E27FC236}">
                    <a16:creationId xmlns:a16="http://schemas.microsoft.com/office/drawing/2014/main" id="{F85F5A45-78BA-0ACF-050D-9756887862D9}"/>
                  </a:ext>
                </a:extLst>
              </p:cNvPr>
              <p:cNvSpPr>
                <a:spLocks/>
              </p:cNvSpPr>
              <p:nvPr/>
            </p:nvSpPr>
            <p:spPr bwMode="auto">
              <a:xfrm>
                <a:off x="5958" y="2418"/>
                <a:ext cx="16" cy="48"/>
              </a:xfrm>
              <a:custGeom>
                <a:avLst/>
                <a:gdLst>
                  <a:gd name="T0" fmla="*/ 12 w 16"/>
                  <a:gd name="T1" fmla="*/ 32 h 48"/>
                  <a:gd name="T2" fmla="*/ 12 w 16"/>
                  <a:gd name="T3" fmla="*/ 32 h 48"/>
                  <a:gd name="T4" fmla="*/ 14 w 16"/>
                  <a:gd name="T5" fmla="*/ 34 h 48"/>
                  <a:gd name="T6" fmla="*/ 16 w 16"/>
                  <a:gd name="T7" fmla="*/ 40 h 48"/>
                  <a:gd name="T8" fmla="*/ 16 w 16"/>
                  <a:gd name="T9" fmla="*/ 40 h 48"/>
                  <a:gd name="T10" fmla="*/ 16 w 16"/>
                  <a:gd name="T11" fmla="*/ 46 h 48"/>
                  <a:gd name="T12" fmla="*/ 14 w 16"/>
                  <a:gd name="T13" fmla="*/ 48 h 48"/>
                  <a:gd name="T14" fmla="*/ 14 w 16"/>
                  <a:gd name="T15" fmla="*/ 48 h 48"/>
                  <a:gd name="T16" fmla="*/ 12 w 16"/>
                  <a:gd name="T17" fmla="*/ 48 h 48"/>
                  <a:gd name="T18" fmla="*/ 12 w 16"/>
                  <a:gd name="T19" fmla="*/ 48 h 48"/>
                  <a:gd name="T20" fmla="*/ 10 w 16"/>
                  <a:gd name="T21" fmla="*/ 46 h 48"/>
                  <a:gd name="T22" fmla="*/ 8 w 16"/>
                  <a:gd name="T23" fmla="*/ 46 h 48"/>
                  <a:gd name="T24" fmla="*/ 2 w 16"/>
                  <a:gd name="T25" fmla="*/ 48 h 48"/>
                  <a:gd name="T26" fmla="*/ 2 w 16"/>
                  <a:gd name="T27" fmla="*/ 48 h 48"/>
                  <a:gd name="T28" fmla="*/ 0 w 16"/>
                  <a:gd name="T29" fmla="*/ 46 h 48"/>
                  <a:gd name="T30" fmla="*/ 0 w 16"/>
                  <a:gd name="T31" fmla="*/ 44 h 48"/>
                  <a:gd name="T32" fmla="*/ 0 w 16"/>
                  <a:gd name="T33" fmla="*/ 44 h 48"/>
                  <a:gd name="T34" fmla="*/ 2 w 16"/>
                  <a:gd name="T35" fmla="*/ 34 h 48"/>
                  <a:gd name="T36" fmla="*/ 6 w 16"/>
                  <a:gd name="T37" fmla="*/ 24 h 48"/>
                  <a:gd name="T38" fmla="*/ 6 w 16"/>
                  <a:gd name="T39" fmla="*/ 0 h 48"/>
                  <a:gd name="T40" fmla="*/ 6 w 16"/>
                  <a:gd name="T41" fmla="*/ 0 h 48"/>
                  <a:gd name="T42" fmla="*/ 8 w 16"/>
                  <a:gd name="T43" fmla="*/ 8 h 48"/>
                  <a:gd name="T44" fmla="*/ 8 w 16"/>
                  <a:gd name="T45" fmla="*/ 18 h 48"/>
                  <a:gd name="T46" fmla="*/ 8 w 16"/>
                  <a:gd name="T47" fmla="*/ 18 h 48"/>
                  <a:gd name="T48" fmla="*/ 8 w 16"/>
                  <a:gd name="T49" fmla="*/ 28 h 48"/>
                  <a:gd name="T50" fmla="*/ 10 w 16"/>
                  <a:gd name="T51" fmla="*/ 32 h 48"/>
                  <a:gd name="T52" fmla="*/ 12 w 16"/>
                  <a:gd name="T53" fmla="*/ 32 h 48"/>
                  <a:gd name="T54" fmla="*/ 12 w 16"/>
                  <a:gd name="T55"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48">
                    <a:moveTo>
                      <a:pt x="12" y="32"/>
                    </a:moveTo>
                    <a:lnTo>
                      <a:pt x="12" y="32"/>
                    </a:lnTo>
                    <a:lnTo>
                      <a:pt x="14" y="34"/>
                    </a:lnTo>
                    <a:lnTo>
                      <a:pt x="16" y="40"/>
                    </a:lnTo>
                    <a:lnTo>
                      <a:pt x="16" y="40"/>
                    </a:lnTo>
                    <a:lnTo>
                      <a:pt x="16" y="46"/>
                    </a:lnTo>
                    <a:lnTo>
                      <a:pt x="14" y="48"/>
                    </a:lnTo>
                    <a:lnTo>
                      <a:pt x="14" y="48"/>
                    </a:lnTo>
                    <a:lnTo>
                      <a:pt x="12" y="48"/>
                    </a:lnTo>
                    <a:lnTo>
                      <a:pt x="12" y="48"/>
                    </a:lnTo>
                    <a:lnTo>
                      <a:pt x="10" y="46"/>
                    </a:lnTo>
                    <a:lnTo>
                      <a:pt x="8" y="46"/>
                    </a:lnTo>
                    <a:lnTo>
                      <a:pt x="2" y="48"/>
                    </a:lnTo>
                    <a:lnTo>
                      <a:pt x="2" y="48"/>
                    </a:lnTo>
                    <a:lnTo>
                      <a:pt x="0" y="46"/>
                    </a:lnTo>
                    <a:lnTo>
                      <a:pt x="0" y="44"/>
                    </a:lnTo>
                    <a:lnTo>
                      <a:pt x="0" y="44"/>
                    </a:lnTo>
                    <a:lnTo>
                      <a:pt x="2" y="34"/>
                    </a:lnTo>
                    <a:lnTo>
                      <a:pt x="6" y="24"/>
                    </a:lnTo>
                    <a:lnTo>
                      <a:pt x="6" y="0"/>
                    </a:lnTo>
                    <a:lnTo>
                      <a:pt x="6" y="0"/>
                    </a:lnTo>
                    <a:lnTo>
                      <a:pt x="8" y="8"/>
                    </a:lnTo>
                    <a:lnTo>
                      <a:pt x="8" y="18"/>
                    </a:lnTo>
                    <a:lnTo>
                      <a:pt x="8" y="18"/>
                    </a:lnTo>
                    <a:lnTo>
                      <a:pt x="8" y="28"/>
                    </a:lnTo>
                    <a:lnTo>
                      <a:pt x="10" y="32"/>
                    </a:lnTo>
                    <a:lnTo>
                      <a:pt x="12" y="32"/>
                    </a:lnTo>
                    <a:lnTo>
                      <a:pt x="1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7" name="Freeform 2941">
                <a:extLst>
                  <a:ext uri="{FF2B5EF4-FFF2-40B4-BE49-F238E27FC236}">
                    <a16:creationId xmlns:a16="http://schemas.microsoft.com/office/drawing/2014/main" id="{888D4D18-74A9-00C0-A759-715C0CC9393B}"/>
                  </a:ext>
                </a:extLst>
              </p:cNvPr>
              <p:cNvSpPr>
                <a:spLocks/>
              </p:cNvSpPr>
              <p:nvPr/>
            </p:nvSpPr>
            <p:spPr bwMode="auto">
              <a:xfrm>
                <a:off x="5984" y="2368"/>
                <a:ext cx="8" cy="24"/>
              </a:xfrm>
              <a:custGeom>
                <a:avLst/>
                <a:gdLst>
                  <a:gd name="T0" fmla="*/ 0 w 8"/>
                  <a:gd name="T1" fmla="*/ 8 h 24"/>
                  <a:gd name="T2" fmla="*/ 0 w 8"/>
                  <a:gd name="T3" fmla="*/ 8 h 24"/>
                  <a:gd name="T4" fmla="*/ 0 w 8"/>
                  <a:gd name="T5" fmla="*/ 2 h 24"/>
                  <a:gd name="T6" fmla="*/ 2 w 8"/>
                  <a:gd name="T7" fmla="*/ 0 h 24"/>
                  <a:gd name="T8" fmla="*/ 6 w 8"/>
                  <a:gd name="T9" fmla="*/ 6 h 24"/>
                  <a:gd name="T10" fmla="*/ 6 w 8"/>
                  <a:gd name="T11" fmla="*/ 6 h 24"/>
                  <a:gd name="T12" fmla="*/ 8 w 8"/>
                  <a:gd name="T13" fmla="*/ 12 h 24"/>
                  <a:gd name="T14" fmla="*/ 8 w 8"/>
                  <a:gd name="T15" fmla="*/ 12 h 24"/>
                  <a:gd name="T16" fmla="*/ 8 w 8"/>
                  <a:gd name="T17" fmla="*/ 20 h 24"/>
                  <a:gd name="T18" fmla="*/ 6 w 8"/>
                  <a:gd name="T19" fmla="*/ 24 h 24"/>
                  <a:gd name="T20" fmla="*/ 6 w 8"/>
                  <a:gd name="T21" fmla="*/ 24 h 24"/>
                  <a:gd name="T22" fmla="*/ 4 w 8"/>
                  <a:gd name="T23" fmla="*/ 24 h 24"/>
                  <a:gd name="T24" fmla="*/ 2 w 8"/>
                  <a:gd name="T25" fmla="*/ 22 h 24"/>
                  <a:gd name="T26" fmla="*/ 2 w 8"/>
                  <a:gd name="T27" fmla="*/ 16 h 24"/>
                  <a:gd name="T28" fmla="*/ 2 w 8"/>
                  <a:gd name="T29" fmla="*/ 16 h 24"/>
                  <a:gd name="T30" fmla="*/ 0 w 8"/>
                  <a:gd name="T31" fmla="*/ 8 h 24"/>
                  <a:gd name="T32" fmla="*/ 0 w 8"/>
                  <a:gd name="T3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24">
                    <a:moveTo>
                      <a:pt x="0" y="8"/>
                    </a:moveTo>
                    <a:lnTo>
                      <a:pt x="0" y="8"/>
                    </a:lnTo>
                    <a:lnTo>
                      <a:pt x="0" y="2"/>
                    </a:lnTo>
                    <a:lnTo>
                      <a:pt x="2" y="0"/>
                    </a:lnTo>
                    <a:lnTo>
                      <a:pt x="6" y="6"/>
                    </a:lnTo>
                    <a:lnTo>
                      <a:pt x="6" y="6"/>
                    </a:lnTo>
                    <a:lnTo>
                      <a:pt x="8" y="12"/>
                    </a:lnTo>
                    <a:lnTo>
                      <a:pt x="8" y="12"/>
                    </a:lnTo>
                    <a:lnTo>
                      <a:pt x="8" y="20"/>
                    </a:lnTo>
                    <a:lnTo>
                      <a:pt x="6" y="24"/>
                    </a:lnTo>
                    <a:lnTo>
                      <a:pt x="6" y="24"/>
                    </a:lnTo>
                    <a:lnTo>
                      <a:pt x="4" y="24"/>
                    </a:lnTo>
                    <a:lnTo>
                      <a:pt x="2" y="22"/>
                    </a:lnTo>
                    <a:lnTo>
                      <a:pt x="2" y="16"/>
                    </a:lnTo>
                    <a:lnTo>
                      <a:pt x="2" y="1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8" name="Freeform 2942">
                <a:extLst>
                  <a:ext uri="{FF2B5EF4-FFF2-40B4-BE49-F238E27FC236}">
                    <a16:creationId xmlns:a16="http://schemas.microsoft.com/office/drawing/2014/main" id="{881EB8E7-4D7C-4ACC-362D-74CC23909E48}"/>
                  </a:ext>
                </a:extLst>
              </p:cNvPr>
              <p:cNvSpPr>
                <a:spLocks/>
              </p:cNvSpPr>
              <p:nvPr/>
            </p:nvSpPr>
            <p:spPr bwMode="auto">
              <a:xfrm>
                <a:off x="5974" y="2392"/>
                <a:ext cx="8" cy="12"/>
              </a:xfrm>
              <a:custGeom>
                <a:avLst/>
                <a:gdLst>
                  <a:gd name="T0" fmla="*/ 2 w 8"/>
                  <a:gd name="T1" fmla="*/ 10 h 12"/>
                  <a:gd name="T2" fmla="*/ 2 w 8"/>
                  <a:gd name="T3" fmla="*/ 10 h 12"/>
                  <a:gd name="T4" fmla="*/ 0 w 8"/>
                  <a:gd name="T5" fmla="*/ 4 h 12"/>
                  <a:gd name="T6" fmla="*/ 0 w 8"/>
                  <a:gd name="T7" fmla="*/ 2 h 12"/>
                  <a:gd name="T8" fmla="*/ 2 w 8"/>
                  <a:gd name="T9" fmla="*/ 0 h 12"/>
                  <a:gd name="T10" fmla="*/ 2 w 8"/>
                  <a:gd name="T11" fmla="*/ 0 h 12"/>
                  <a:gd name="T12" fmla="*/ 8 w 8"/>
                  <a:gd name="T13" fmla="*/ 0 h 12"/>
                  <a:gd name="T14" fmla="*/ 8 w 8"/>
                  <a:gd name="T15" fmla="*/ 0 h 12"/>
                  <a:gd name="T16" fmla="*/ 8 w 8"/>
                  <a:gd name="T17" fmla="*/ 8 h 12"/>
                  <a:gd name="T18" fmla="*/ 8 w 8"/>
                  <a:gd name="T19" fmla="*/ 12 h 12"/>
                  <a:gd name="T20" fmla="*/ 6 w 8"/>
                  <a:gd name="T21" fmla="*/ 12 h 12"/>
                  <a:gd name="T22" fmla="*/ 2 w 8"/>
                  <a:gd name="T23" fmla="*/ 10 h 12"/>
                  <a:gd name="T24" fmla="*/ 2 w 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2" y="10"/>
                    </a:moveTo>
                    <a:lnTo>
                      <a:pt x="2" y="10"/>
                    </a:lnTo>
                    <a:lnTo>
                      <a:pt x="0" y="4"/>
                    </a:lnTo>
                    <a:lnTo>
                      <a:pt x="0" y="2"/>
                    </a:lnTo>
                    <a:lnTo>
                      <a:pt x="2" y="0"/>
                    </a:lnTo>
                    <a:lnTo>
                      <a:pt x="2" y="0"/>
                    </a:lnTo>
                    <a:lnTo>
                      <a:pt x="8" y="0"/>
                    </a:lnTo>
                    <a:lnTo>
                      <a:pt x="8" y="0"/>
                    </a:lnTo>
                    <a:lnTo>
                      <a:pt x="8" y="8"/>
                    </a:lnTo>
                    <a:lnTo>
                      <a:pt x="8" y="12"/>
                    </a:lnTo>
                    <a:lnTo>
                      <a:pt x="6" y="12"/>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9" name="Freeform 2943">
                <a:extLst>
                  <a:ext uri="{FF2B5EF4-FFF2-40B4-BE49-F238E27FC236}">
                    <a16:creationId xmlns:a16="http://schemas.microsoft.com/office/drawing/2014/main" id="{77682601-7A3B-9502-35FD-D2175E4F6680}"/>
                  </a:ext>
                </a:extLst>
              </p:cNvPr>
              <p:cNvSpPr>
                <a:spLocks/>
              </p:cNvSpPr>
              <p:nvPr/>
            </p:nvSpPr>
            <p:spPr bwMode="auto">
              <a:xfrm>
                <a:off x="5990" y="2436"/>
                <a:ext cx="12" cy="14"/>
              </a:xfrm>
              <a:custGeom>
                <a:avLst/>
                <a:gdLst>
                  <a:gd name="T0" fmla="*/ 12 w 12"/>
                  <a:gd name="T1" fmla="*/ 10 h 14"/>
                  <a:gd name="T2" fmla="*/ 12 w 12"/>
                  <a:gd name="T3" fmla="*/ 10 h 14"/>
                  <a:gd name="T4" fmla="*/ 6 w 12"/>
                  <a:gd name="T5" fmla="*/ 10 h 14"/>
                  <a:gd name="T6" fmla="*/ 4 w 12"/>
                  <a:gd name="T7" fmla="*/ 12 h 14"/>
                  <a:gd name="T8" fmla="*/ 0 w 12"/>
                  <a:gd name="T9" fmla="*/ 14 h 14"/>
                  <a:gd name="T10" fmla="*/ 0 w 12"/>
                  <a:gd name="T11" fmla="*/ 14 h 14"/>
                  <a:gd name="T12" fmla="*/ 2 w 12"/>
                  <a:gd name="T13" fmla="*/ 6 h 14"/>
                  <a:gd name="T14" fmla="*/ 4 w 12"/>
                  <a:gd name="T15" fmla="*/ 2 h 14"/>
                  <a:gd name="T16" fmla="*/ 8 w 12"/>
                  <a:gd name="T17" fmla="*/ 0 h 14"/>
                  <a:gd name="T18" fmla="*/ 8 w 12"/>
                  <a:gd name="T19" fmla="*/ 0 h 14"/>
                  <a:gd name="T20" fmla="*/ 8 w 12"/>
                  <a:gd name="T21" fmla="*/ 0 h 14"/>
                  <a:gd name="T22" fmla="*/ 10 w 12"/>
                  <a:gd name="T23" fmla="*/ 2 h 14"/>
                  <a:gd name="T24" fmla="*/ 10 w 12"/>
                  <a:gd name="T25" fmla="*/ 6 h 14"/>
                  <a:gd name="T26" fmla="*/ 10 w 12"/>
                  <a:gd name="T27" fmla="*/ 10 h 14"/>
                  <a:gd name="T28" fmla="*/ 12 w 12"/>
                  <a:gd name="T29" fmla="*/ 10 h 14"/>
                  <a:gd name="T30" fmla="*/ 12 w 12"/>
                  <a:gd name="T31" fmla="*/ 10 h 14"/>
                  <a:gd name="T32" fmla="*/ 12 w 12"/>
                  <a:gd name="T3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2" y="10"/>
                    </a:moveTo>
                    <a:lnTo>
                      <a:pt x="12" y="10"/>
                    </a:lnTo>
                    <a:lnTo>
                      <a:pt x="6" y="10"/>
                    </a:lnTo>
                    <a:lnTo>
                      <a:pt x="4" y="12"/>
                    </a:lnTo>
                    <a:lnTo>
                      <a:pt x="0" y="14"/>
                    </a:lnTo>
                    <a:lnTo>
                      <a:pt x="0" y="14"/>
                    </a:lnTo>
                    <a:lnTo>
                      <a:pt x="2" y="6"/>
                    </a:lnTo>
                    <a:lnTo>
                      <a:pt x="4" y="2"/>
                    </a:lnTo>
                    <a:lnTo>
                      <a:pt x="8" y="0"/>
                    </a:lnTo>
                    <a:lnTo>
                      <a:pt x="8" y="0"/>
                    </a:lnTo>
                    <a:lnTo>
                      <a:pt x="8" y="0"/>
                    </a:lnTo>
                    <a:lnTo>
                      <a:pt x="10" y="2"/>
                    </a:lnTo>
                    <a:lnTo>
                      <a:pt x="10" y="6"/>
                    </a:lnTo>
                    <a:lnTo>
                      <a:pt x="10" y="10"/>
                    </a:lnTo>
                    <a:lnTo>
                      <a:pt x="12" y="10"/>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0" name="Freeform 2944">
                <a:extLst>
                  <a:ext uri="{FF2B5EF4-FFF2-40B4-BE49-F238E27FC236}">
                    <a16:creationId xmlns:a16="http://schemas.microsoft.com/office/drawing/2014/main" id="{F2E6B78A-695F-9CEA-C075-D4668B2F6EB9}"/>
                  </a:ext>
                </a:extLst>
              </p:cNvPr>
              <p:cNvSpPr>
                <a:spLocks/>
              </p:cNvSpPr>
              <p:nvPr/>
            </p:nvSpPr>
            <p:spPr bwMode="auto">
              <a:xfrm>
                <a:off x="5988" y="2410"/>
                <a:ext cx="8" cy="18"/>
              </a:xfrm>
              <a:custGeom>
                <a:avLst/>
                <a:gdLst>
                  <a:gd name="T0" fmla="*/ 8 w 8"/>
                  <a:gd name="T1" fmla="*/ 18 h 18"/>
                  <a:gd name="T2" fmla="*/ 8 w 8"/>
                  <a:gd name="T3" fmla="*/ 18 h 18"/>
                  <a:gd name="T4" fmla="*/ 2 w 8"/>
                  <a:gd name="T5" fmla="*/ 14 h 18"/>
                  <a:gd name="T6" fmla="*/ 2 w 8"/>
                  <a:gd name="T7" fmla="*/ 10 h 18"/>
                  <a:gd name="T8" fmla="*/ 0 w 8"/>
                  <a:gd name="T9" fmla="*/ 6 h 18"/>
                  <a:gd name="T10" fmla="*/ 0 w 8"/>
                  <a:gd name="T11" fmla="*/ 6 h 18"/>
                  <a:gd name="T12" fmla="*/ 0 w 8"/>
                  <a:gd name="T13" fmla="*/ 2 h 18"/>
                  <a:gd name="T14" fmla="*/ 2 w 8"/>
                  <a:gd name="T15" fmla="*/ 0 h 18"/>
                  <a:gd name="T16" fmla="*/ 2 w 8"/>
                  <a:gd name="T17" fmla="*/ 0 h 18"/>
                  <a:gd name="T18" fmla="*/ 4 w 8"/>
                  <a:gd name="T19" fmla="*/ 2 h 18"/>
                  <a:gd name="T20" fmla="*/ 6 w 8"/>
                  <a:gd name="T21" fmla="*/ 6 h 18"/>
                  <a:gd name="T22" fmla="*/ 8 w 8"/>
                  <a:gd name="T23" fmla="*/ 18 h 18"/>
                  <a:gd name="T24" fmla="*/ 8 w 8"/>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8">
                    <a:moveTo>
                      <a:pt x="8" y="18"/>
                    </a:moveTo>
                    <a:lnTo>
                      <a:pt x="8" y="18"/>
                    </a:lnTo>
                    <a:lnTo>
                      <a:pt x="2" y="14"/>
                    </a:lnTo>
                    <a:lnTo>
                      <a:pt x="2" y="10"/>
                    </a:lnTo>
                    <a:lnTo>
                      <a:pt x="0" y="6"/>
                    </a:lnTo>
                    <a:lnTo>
                      <a:pt x="0" y="6"/>
                    </a:lnTo>
                    <a:lnTo>
                      <a:pt x="0" y="2"/>
                    </a:lnTo>
                    <a:lnTo>
                      <a:pt x="2" y="0"/>
                    </a:lnTo>
                    <a:lnTo>
                      <a:pt x="2" y="0"/>
                    </a:lnTo>
                    <a:lnTo>
                      <a:pt x="4" y="2"/>
                    </a:lnTo>
                    <a:lnTo>
                      <a:pt x="6" y="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1" name="Freeform 2945">
                <a:extLst>
                  <a:ext uri="{FF2B5EF4-FFF2-40B4-BE49-F238E27FC236}">
                    <a16:creationId xmlns:a16="http://schemas.microsoft.com/office/drawing/2014/main" id="{6661E6E8-44C0-AFEC-5F44-9AF548A2A7E2}"/>
                  </a:ext>
                </a:extLst>
              </p:cNvPr>
              <p:cNvSpPr>
                <a:spLocks/>
              </p:cNvSpPr>
              <p:nvPr/>
            </p:nvSpPr>
            <p:spPr bwMode="auto">
              <a:xfrm>
                <a:off x="5998" y="2398"/>
                <a:ext cx="12" cy="10"/>
              </a:xfrm>
              <a:custGeom>
                <a:avLst/>
                <a:gdLst>
                  <a:gd name="T0" fmla="*/ 6 w 12"/>
                  <a:gd name="T1" fmla="*/ 0 h 10"/>
                  <a:gd name="T2" fmla="*/ 6 w 12"/>
                  <a:gd name="T3" fmla="*/ 0 h 10"/>
                  <a:gd name="T4" fmla="*/ 8 w 12"/>
                  <a:gd name="T5" fmla="*/ 4 h 10"/>
                  <a:gd name="T6" fmla="*/ 10 w 12"/>
                  <a:gd name="T7" fmla="*/ 4 h 10"/>
                  <a:gd name="T8" fmla="*/ 12 w 12"/>
                  <a:gd name="T9" fmla="*/ 6 h 10"/>
                  <a:gd name="T10" fmla="*/ 12 w 12"/>
                  <a:gd name="T11" fmla="*/ 8 h 10"/>
                  <a:gd name="T12" fmla="*/ 12 w 12"/>
                  <a:gd name="T13" fmla="*/ 8 h 10"/>
                  <a:gd name="T14" fmla="*/ 10 w 12"/>
                  <a:gd name="T15" fmla="*/ 10 h 10"/>
                  <a:gd name="T16" fmla="*/ 6 w 12"/>
                  <a:gd name="T17" fmla="*/ 10 h 10"/>
                  <a:gd name="T18" fmla="*/ 0 w 12"/>
                  <a:gd name="T19" fmla="*/ 6 h 10"/>
                  <a:gd name="T20" fmla="*/ 0 w 12"/>
                  <a:gd name="T21" fmla="*/ 6 h 10"/>
                  <a:gd name="T22" fmla="*/ 2 w 12"/>
                  <a:gd name="T23" fmla="*/ 2 h 10"/>
                  <a:gd name="T24" fmla="*/ 6 w 12"/>
                  <a:gd name="T25" fmla="*/ 0 h 10"/>
                  <a:gd name="T26" fmla="*/ 6 w 12"/>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6" y="0"/>
                    </a:moveTo>
                    <a:lnTo>
                      <a:pt x="6" y="0"/>
                    </a:lnTo>
                    <a:lnTo>
                      <a:pt x="8" y="4"/>
                    </a:lnTo>
                    <a:lnTo>
                      <a:pt x="10" y="4"/>
                    </a:lnTo>
                    <a:lnTo>
                      <a:pt x="12" y="6"/>
                    </a:lnTo>
                    <a:lnTo>
                      <a:pt x="12" y="8"/>
                    </a:lnTo>
                    <a:lnTo>
                      <a:pt x="12" y="8"/>
                    </a:lnTo>
                    <a:lnTo>
                      <a:pt x="10" y="10"/>
                    </a:lnTo>
                    <a:lnTo>
                      <a:pt x="6" y="10"/>
                    </a:lnTo>
                    <a:lnTo>
                      <a:pt x="0" y="6"/>
                    </a:lnTo>
                    <a:lnTo>
                      <a:pt x="0" y="6"/>
                    </a:lnTo>
                    <a:lnTo>
                      <a:pt x="2"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2" name="Freeform 2946">
                <a:extLst>
                  <a:ext uri="{FF2B5EF4-FFF2-40B4-BE49-F238E27FC236}">
                    <a16:creationId xmlns:a16="http://schemas.microsoft.com/office/drawing/2014/main" id="{421AF807-7D8E-9BD5-1FA2-C86632225760}"/>
                  </a:ext>
                </a:extLst>
              </p:cNvPr>
              <p:cNvSpPr>
                <a:spLocks/>
              </p:cNvSpPr>
              <p:nvPr/>
            </p:nvSpPr>
            <p:spPr bwMode="auto">
              <a:xfrm>
                <a:off x="6004" y="2384"/>
                <a:ext cx="4" cy="16"/>
              </a:xfrm>
              <a:custGeom>
                <a:avLst/>
                <a:gdLst>
                  <a:gd name="T0" fmla="*/ 0 w 4"/>
                  <a:gd name="T1" fmla="*/ 0 h 16"/>
                  <a:gd name="T2" fmla="*/ 0 w 4"/>
                  <a:gd name="T3" fmla="*/ 0 h 16"/>
                  <a:gd name="T4" fmla="*/ 4 w 4"/>
                  <a:gd name="T5" fmla="*/ 4 h 16"/>
                  <a:gd name="T6" fmla="*/ 4 w 4"/>
                  <a:gd name="T7" fmla="*/ 8 h 16"/>
                  <a:gd name="T8" fmla="*/ 4 w 4"/>
                  <a:gd name="T9" fmla="*/ 8 h 16"/>
                  <a:gd name="T10" fmla="*/ 4 w 4"/>
                  <a:gd name="T11" fmla="*/ 10 h 16"/>
                  <a:gd name="T12" fmla="*/ 2 w 4"/>
                  <a:gd name="T13" fmla="*/ 12 h 16"/>
                  <a:gd name="T14" fmla="*/ 0 w 4"/>
                  <a:gd name="T15" fmla="*/ 16 h 16"/>
                  <a:gd name="T16" fmla="*/ 0 w 4"/>
                  <a:gd name="T17" fmla="*/ 16 h 16"/>
                  <a:gd name="T18" fmla="*/ 0 w 4"/>
                  <a:gd name="T19" fmla="*/ 0 h 16"/>
                  <a:gd name="T20" fmla="*/ 0 w 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6">
                    <a:moveTo>
                      <a:pt x="0" y="0"/>
                    </a:moveTo>
                    <a:lnTo>
                      <a:pt x="0" y="0"/>
                    </a:lnTo>
                    <a:lnTo>
                      <a:pt x="4" y="4"/>
                    </a:lnTo>
                    <a:lnTo>
                      <a:pt x="4" y="8"/>
                    </a:lnTo>
                    <a:lnTo>
                      <a:pt x="4" y="8"/>
                    </a:lnTo>
                    <a:lnTo>
                      <a:pt x="4" y="10"/>
                    </a:lnTo>
                    <a:lnTo>
                      <a:pt x="2" y="12"/>
                    </a:lnTo>
                    <a:lnTo>
                      <a:pt x="0" y="16"/>
                    </a:lnTo>
                    <a:lnTo>
                      <a:pt x="0" y="1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3" name="Freeform 2947">
                <a:extLst>
                  <a:ext uri="{FF2B5EF4-FFF2-40B4-BE49-F238E27FC236}">
                    <a16:creationId xmlns:a16="http://schemas.microsoft.com/office/drawing/2014/main" id="{B112AAAF-9782-C398-60C8-C3E0857498FC}"/>
                  </a:ext>
                </a:extLst>
              </p:cNvPr>
              <p:cNvSpPr>
                <a:spLocks/>
              </p:cNvSpPr>
              <p:nvPr/>
            </p:nvSpPr>
            <p:spPr bwMode="auto">
              <a:xfrm>
                <a:off x="5982" y="2458"/>
                <a:ext cx="4" cy="14"/>
              </a:xfrm>
              <a:custGeom>
                <a:avLst/>
                <a:gdLst>
                  <a:gd name="T0" fmla="*/ 2 w 4"/>
                  <a:gd name="T1" fmla="*/ 14 h 14"/>
                  <a:gd name="T2" fmla="*/ 2 w 4"/>
                  <a:gd name="T3" fmla="*/ 14 h 14"/>
                  <a:gd name="T4" fmla="*/ 0 w 4"/>
                  <a:gd name="T5" fmla="*/ 12 h 14"/>
                  <a:gd name="T6" fmla="*/ 0 w 4"/>
                  <a:gd name="T7" fmla="*/ 8 h 14"/>
                  <a:gd name="T8" fmla="*/ 0 w 4"/>
                  <a:gd name="T9" fmla="*/ 0 h 14"/>
                  <a:gd name="T10" fmla="*/ 0 w 4"/>
                  <a:gd name="T11" fmla="*/ 0 h 14"/>
                  <a:gd name="T12" fmla="*/ 2 w 4"/>
                  <a:gd name="T13" fmla="*/ 2 h 14"/>
                  <a:gd name="T14" fmla="*/ 4 w 4"/>
                  <a:gd name="T15" fmla="*/ 8 h 14"/>
                  <a:gd name="T16" fmla="*/ 4 w 4"/>
                  <a:gd name="T17" fmla="*/ 8 h 14"/>
                  <a:gd name="T18" fmla="*/ 4 w 4"/>
                  <a:gd name="T19" fmla="*/ 14 h 14"/>
                  <a:gd name="T20" fmla="*/ 4 w 4"/>
                  <a:gd name="T21" fmla="*/ 14 h 14"/>
                  <a:gd name="T22" fmla="*/ 2 w 4"/>
                  <a:gd name="T23" fmla="*/ 14 h 14"/>
                  <a:gd name="T24" fmla="*/ 2 w 4"/>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4">
                    <a:moveTo>
                      <a:pt x="2" y="14"/>
                    </a:moveTo>
                    <a:lnTo>
                      <a:pt x="2" y="14"/>
                    </a:lnTo>
                    <a:lnTo>
                      <a:pt x="0" y="12"/>
                    </a:lnTo>
                    <a:lnTo>
                      <a:pt x="0" y="8"/>
                    </a:lnTo>
                    <a:lnTo>
                      <a:pt x="0" y="0"/>
                    </a:lnTo>
                    <a:lnTo>
                      <a:pt x="0" y="0"/>
                    </a:lnTo>
                    <a:lnTo>
                      <a:pt x="2" y="2"/>
                    </a:lnTo>
                    <a:lnTo>
                      <a:pt x="4" y="8"/>
                    </a:lnTo>
                    <a:lnTo>
                      <a:pt x="4" y="8"/>
                    </a:lnTo>
                    <a:lnTo>
                      <a:pt x="4" y="14"/>
                    </a:lnTo>
                    <a:lnTo>
                      <a:pt x="4" y="14"/>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4" name="Freeform 2948">
                <a:extLst>
                  <a:ext uri="{FF2B5EF4-FFF2-40B4-BE49-F238E27FC236}">
                    <a16:creationId xmlns:a16="http://schemas.microsoft.com/office/drawing/2014/main" id="{C1807AAC-1774-B4F9-FD0A-BE17D8F1EA5E}"/>
                  </a:ext>
                </a:extLst>
              </p:cNvPr>
              <p:cNvSpPr>
                <a:spLocks/>
              </p:cNvSpPr>
              <p:nvPr/>
            </p:nvSpPr>
            <p:spPr bwMode="auto">
              <a:xfrm>
                <a:off x="5942" y="1772"/>
                <a:ext cx="28" cy="82"/>
              </a:xfrm>
              <a:custGeom>
                <a:avLst/>
                <a:gdLst>
                  <a:gd name="T0" fmla="*/ 6 w 28"/>
                  <a:gd name="T1" fmla="*/ 0 h 82"/>
                  <a:gd name="T2" fmla="*/ 12 w 28"/>
                  <a:gd name="T3" fmla="*/ 6 h 82"/>
                  <a:gd name="T4" fmla="*/ 16 w 28"/>
                  <a:gd name="T5" fmla="*/ 18 h 82"/>
                  <a:gd name="T6" fmla="*/ 18 w 28"/>
                  <a:gd name="T7" fmla="*/ 40 h 82"/>
                  <a:gd name="T8" fmla="*/ 20 w 28"/>
                  <a:gd name="T9" fmla="*/ 44 h 82"/>
                  <a:gd name="T10" fmla="*/ 24 w 28"/>
                  <a:gd name="T11" fmla="*/ 60 h 82"/>
                  <a:gd name="T12" fmla="*/ 26 w 28"/>
                  <a:gd name="T13" fmla="*/ 64 h 82"/>
                  <a:gd name="T14" fmla="*/ 28 w 28"/>
                  <a:gd name="T15" fmla="*/ 74 h 82"/>
                  <a:gd name="T16" fmla="*/ 26 w 28"/>
                  <a:gd name="T17" fmla="*/ 72 h 82"/>
                  <a:gd name="T18" fmla="*/ 24 w 28"/>
                  <a:gd name="T19" fmla="*/ 74 h 82"/>
                  <a:gd name="T20" fmla="*/ 22 w 28"/>
                  <a:gd name="T21" fmla="*/ 82 h 82"/>
                  <a:gd name="T22" fmla="*/ 20 w 28"/>
                  <a:gd name="T23" fmla="*/ 82 h 82"/>
                  <a:gd name="T24" fmla="*/ 16 w 28"/>
                  <a:gd name="T25" fmla="*/ 70 h 82"/>
                  <a:gd name="T26" fmla="*/ 10 w 28"/>
                  <a:gd name="T27" fmla="*/ 70 h 82"/>
                  <a:gd name="T28" fmla="*/ 8 w 28"/>
                  <a:gd name="T29" fmla="*/ 68 h 82"/>
                  <a:gd name="T30" fmla="*/ 4 w 28"/>
                  <a:gd name="T31" fmla="*/ 62 h 82"/>
                  <a:gd name="T32" fmla="*/ 6 w 28"/>
                  <a:gd name="T33" fmla="*/ 62 h 82"/>
                  <a:gd name="T34" fmla="*/ 8 w 28"/>
                  <a:gd name="T35" fmla="*/ 58 h 82"/>
                  <a:gd name="T36" fmla="*/ 8 w 28"/>
                  <a:gd name="T37" fmla="*/ 54 h 82"/>
                  <a:gd name="T38" fmla="*/ 6 w 28"/>
                  <a:gd name="T39" fmla="*/ 52 h 82"/>
                  <a:gd name="T40" fmla="*/ 0 w 28"/>
                  <a:gd name="T41" fmla="*/ 52 h 82"/>
                  <a:gd name="T42" fmla="*/ 0 w 28"/>
                  <a:gd name="T43" fmla="*/ 50 h 82"/>
                  <a:gd name="T44" fmla="*/ 2 w 28"/>
                  <a:gd name="T45" fmla="*/ 46 h 82"/>
                  <a:gd name="T46" fmla="*/ 4 w 28"/>
                  <a:gd name="T47" fmla="*/ 46 h 82"/>
                  <a:gd name="T48" fmla="*/ 6 w 28"/>
                  <a:gd name="T49" fmla="*/ 44 h 82"/>
                  <a:gd name="T50" fmla="*/ 6 w 28"/>
                  <a:gd name="T51" fmla="*/ 38 h 82"/>
                  <a:gd name="T52" fmla="*/ 8 w 28"/>
                  <a:gd name="T53" fmla="*/ 40 h 82"/>
                  <a:gd name="T54" fmla="*/ 12 w 28"/>
                  <a:gd name="T55" fmla="*/ 48 h 82"/>
                  <a:gd name="T56" fmla="*/ 14 w 28"/>
                  <a:gd name="T57" fmla="*/ 50 h 82"/>
                  <a:gd name="T58" fmla="*/ 16 w 28"/>
                  <a:gd name="T59" fmla="*/ 48 h 82"/>
                  <a:gd name="T60" fmla="*/ 16 w 28"/>
                  <a:gd name="T61" fmla="*/ 42 h 82"/>
                  <a:gd name="T62" fmla="*/ 14 w 28"/>
                  <a:gd name="T63" fmla="*/ 38 h 82"/>
                  <a:gd name="T64" fmla="*/ 6 w 28"/>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82">
                    <a:moveTo>
                      <a:pt x="6" y="0"/>
                    </a:moveTo>
                    <a:lnTo>
                      <a:pt x="6" y="0"/>
                    </a:lnTo>
                    <a:lnTo>
                      <a:pt x="10" y="2"/>
                    </a:lnTo>
                    <a:lnTo>
                      <a:pt x="12" y="6"/>
                    </a:lnTo>
                    <a:lnTo>
                      <a:pt x="16" y="18"/>
                    </a:lnTo>
                    <a:lnTo>
                      <a:pt x="16" y="18"/>
                    </a:lnTo>
                    <a:lnTo>
                      <a:pt x="18" y="32"/>
                    </a:lnTo>
                    <a:lnTo>
                      <a:pt x="18" y="40"/>
                    </a:lnTo>
                    <a:lnTo>
                      <a:pt x="20" y="44"/>
                    </a:lnTo>
                    <a:lnTo>
                      <a:pt x="20" y="44"/>
                    </a:lnTo>
                    <a:lnTo>
                      <a:pt x="22" y="56"/>
                    </a:lnTo>
                    <a:lnTo>
                      <a:pt x="24" y="60"/>
                    </a:lnTo>
                    <a:lnTo>
                      <a:pt x="26" y="64"/>
                    </a:lnTo>
                    <a:lnTo>
                      <a:pt x="26" y="64"/>
                    </a:lnTo>
                    <a:lnTo>
                      <a:pt x="28" y="66"/>
                    </a:lnTo>
                    <a:lnTo>
                      <a:pt x="28" y="74"/>
                    </a:lnTo>
                    <a:lnTo>
                      <a:pt x="28" y="74"/>
                    </a:lnTo>
                    <a:lnTo>
                      <a:pt x="26" y="72"/>
                    </a:lnTo>
                    <a:lnTo>
                      <a:pt x="26" y="72"/>
                    </a:lnTo>
                    <a:lnTo>
                      <a:pt x="24" y="74"/>
                    </a:lnTo>
                    <a:lnTo>
                      <a:pt x="24" y="74"/>
                    </a:lnTo>
                    <a:lnTo>
                      <a:pt x="22" y="82"/>
                    </a:lnTo>
                    <a:lnTo>
                      <a:pt x="22" y="82"/>
                    </a:lnTo>
                    <a:lnTo>
                      <a:pt x="20" y="82"/>
                    </a:lnTo>
                    <a:lnTo>
                      <a:pt x="16" y="70"/>
                    </a:lnTo>
                    <a:lnTo>
                      <a:pt x="16" y="70"/>
                    </a:lnTo>
                    <a:lnTo>
                      <a:pt x="14" y="66"/>
                    </a:lnTo>
                    <a:lnTo>
                      <a:pt x="10" y="70"/>
                    </a:lnTo>
                    <a:lnTo>
                      <a:pt x="10" y="70"/>
                    </a:lnTo>
                    <a:lnTo>
                      <a:pt x="8" y="68"/>
                    </a:lnTo>
                    <a:lnTo>
                      <a:pt x="4" y="62"/>
                    </a:lnTo>
                    <a:lnTo>
                      <a:pt x="4" y="62"/>
                    </a:lnTo>
                    <a:lnTo>
                      <a:pt x="6" y="60"/>
                    </a:lnTo>
                    <a:lnTo>
                      <a:pt x="6" y="62"/>
                    </a:lnTo>
                    <a:lnTo>
                      <a:pt x="8" y="62"/>
                    </a:lnTo>
                    <a:lnTo>
                      <a:pt x="8" y="58"/>
                    </a:lnTo>
                    <a:lnTo>
                      <a:pt x="8" y="58"/>
                    </a:lnTo>
                    <a:lnTo>
                      <a:pt x="8" y="54"/>
                    </a:lnTo>
                    <a:lnTo>
                      <a:pt x="6" y="52"/>
                    </a:lnTo>
                    <a:lnTo>
                      <a:pt x="6" y="52"/>
                    </a:lnTo>
                    <a:lnTo>
                      <a:pt x="0" y="52"/>
                    </a:lnTo>
                    <a:lnTo>
                      <a:pt x="0" y="52"/>
                    </a:lnTo>
                    <a:lnTo>
                      <a:pt x="0" y="50"/>
                    </a:lnTo>
                    <a:lnTo>
                      <a:pt x="0" y="50"/>
                    </a:lnTo>
                    <a:lnTo>
                      <a:pt x="2" y="46"/>
                    </a:lnTo>
                    <a:lnTo>
                      <a:pt x="2" y="46"/>
                    </a:lnTo>
                    <a:lnTo>
                      <a:pt x="2" y="44"/>
                    </a:lnTo>
                    <a:lnTo>
                      <a:pt x="4" y="46"/>
                    </a:lnTo>
                    <a:lnTo>
                      <a:pt x="6" y="46"/>
                    </a:lnTo>
                    <a:lnTo>
                      <a:pt x="6" y="44"/>
                    </a:lnTo>
                    <a:lnTo>
                      <a:pt x="6" y="44"/>
                    </a:lnTo>
                    <a:lnTo>
                      <a:pt x="6" y="38"/>
                    </a:lnTo>
                    <a:lnTo>
                      <a:pt x="6" y="36"/>
                    </a:lnTo>
                    <a:lnTo>
                      <a:pt x="8" y="40"/>
                    </a:lnTo>
                    <a:lnTo>
                      <a:pt x="8" y="40"/>
                    </a:lnTo>
                    <a:lnTo>
                      <a:pt x="12" y="48"/>
                    </a:lnTo>
                    <a:lnTo>
                      <a:pt x="12" y="48"/>
                    </a:lnTo>
                    <a:lnTo>
                      <a:pt x="14" y="50"/>
                    </a:lnTo>
                    <a:lnTo>
                      <a:pt x="16" y="48"/>
                    </a:lnTo>
                    <a:lnTo>
                      <a:pt x="16" y="48"/>
                    </a:lnTo>
                    <a:lnTo>
                      <a:pt x="18" y="46"/>
                    </a:lnTo>
                    <a:lnTo>
                      <a:pt x="16" y="42"/>
                    </a:lnTo>
                    <a:lnTo>
                      <a:pt x="14" y="38"/>
                    </a:lnTo>
                    <a:lnTo>
                      <a:pt x="14" y="38"/>
                    </a:lnTo>
                    <a:lnTo>
                      <a:pt x="10" y="2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5" name="Freeform 2949">
                <a:extLst>
                  <a:ext uri="{FF2B5EF4-FFF2-40B4-BE49-F238E27FC236}">
                    <a16:creationId xmlns:a16="http://schemas.microsoft.com/office/drawing/2014/main" id="{3A71E3DF-2752-9EEE-204C-7848B6CF1147}"/>
                  </a:ext>
                </a:extLst>
              </p:cNvPr>
              <p:cNvSpPr>
                <a:spLocks/>
              </p:cNvSpPr>
              <p:nvPr/>
            </p:nvSpPr>
            <p:spPr bwMode="auto">
              <a:xfrm>
                <a:off x="5968" y="1798"/>
                <a:ext cx="14" cy="28"/>
              </a:xfrm>
              <a:custGeom>
                <a:avLst/>
                <a:gdLst>
                  <a:gd name="T0" fmla="*/ 0 w 14"/>
                  <a:gd name="T1" fmla="*/ 0 h 28"/>
                  <a:gd name="T2" fmla="*/ 0 w 14"/>
                  <a:gd name="T3" fmla="*/ 0 h 28"/>
                  <a:gd name="T4" fmla="*/ 6 w 14"/>
                  <a:gd name="T5" fmla="*/ 4 h 28"/>
                  <a:gd name="T6" fmla="*/ 10 w 14"/>
                  <a:gd name="T7" fmla="*/ 6 h 28"/>
                  <a:gd name="T8" fmla="*/ 12 w 14"/>
                  <a:gd name="T9" fmla="*/ 12 h 28"/>
                  <a:gd name="T10" fmla="*/ 12 w 14"/>
                  <a:gd name="T11" fmla="*/ 12 h 28"/>
                  <a:gd name="T12" fmla="*/ 14 w 14"/>
                  <a:gd name="T13" fmla="*/ 18 h 28"/>
                  <a:gd name="T14" fmla="*/ 14 w 14"/>
                  <a:gd name="T15" fmla="*/ 24 h 28"/>
                  <a:gd name="T16" fmla="*/ 14 w 14"/>
                  <a:gd name="T17" fmla="*/ 24 h 28"/>
                  <a:gd name="T18" fmla="*/ 14 w 14"/>
                  <a:gd name="T19" fmla="*/ 28 h 28"/>
                  <a:gd name="T20" fmla="*/ 12 w 14"/>
                  <a:gd name="T21" fmla="*/ 28 h 28"/>
                  <a:gd name="T22" fmla="*/ 10 w 14"/>
                  <a:gd name="T23" fmla="*/ 26 h 28"/>
                  <a:gd name="T24" fmla="*/ 10 w 14"/>
                  <a:gd name="T25" fmla="*/ 26 h 28"/>
                  <a:gd name="T26" fmla="*/ 10 w 14"/>
                  <a:gd name="T27" fmla="*/ 26 h 28"/>
                  <a:gd name="T28" fmla="*/ 6 w 14"/>
                  <a:gd name="T29" fmla="*/ 14 h 28"/>
                  <a:gd name="T30" fmla="*/ 4 w 14"/>
                  <a:gd name="T31" fmla="*/ 10 h 28"/>
                  <a:gd name="T32" fmla="*/ 0 w 14"/>
                  <a:gd name="T33" fmla="*/ 8 h 28"/>
                  <a:gd name="T34" fmla="*/ 0 w 14"/>
                  <a:gd name="T35" fmla="*/ 8 h 28"/>
                  <a:gd name="T36" fmla="*/ 0 w 14"/>
                  <a:gd name="T37" fmla="*/ 4 h 28"/>
                  <a:gd name="T38" fmla="*/ 0 w 14"/>
                  <a:gd name="T39" fmla="*/ 0 h 28"/>
                  <a:gd name="T40" fmla="*/ 0 w 1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8">
                    <a:moveTo>
                      <a:pt x="0" y="0"/>
                    </a:moveTo>
                    <a:lnTo>
                      <a:pt x="0" y="0"/>
                    </a:lnTo>
                    <a:lnTo>
                      <a:pt x="6" y="4"/>
                    </a:lnTo>
                    <a:lnTo>
                      <a:pt x="10" y="6"/>
                    </a:lnTo>
                    <a:lnTo>
                      <a:pt x="12" y="12"/>
                    </a:lnTo>
                    <a:lnTo>
                      <a:pt x="12" y="12"/>
                    </a:lnTo>
                    <a:lnTo>
                      <a:pt x="14" y="18"/>
                    </a:lnTo>
                    <a:lnTo>
                      <a:pt x="14" y="24"/>
                    </a:lnTo>
                    <a:lnTo>
                      <a:pt x="14" y="24"/>
                    </a:lnTo>
                    <a:lnTo>
                      <a:pt x="14" y="28"/>
                    </a:lnTo>
                    <a:lnTo>
                      <a:pt x="12" y="28"/>
                    </a:lnTo>
                    <a:lnTo>
                      <a:pt x="10" y="26"/>
                    </a:lnTo>
                    <a:lnTo>
                      <a:pt x="10" y="26"/>
                    </a:lnTo>
                    <a:lnTo>
                      <a:pt x="10" y="26"/>
                    </a:lnTo>
                    <a:lnTo>
                      <a:pt x="6" y="14"/>
                    </a:lnTo>
                    <a:lnTo>
                      <a:pt x="4" y="10"/>
                    </a:lnTo>
                    <a:lnTo>
                      <a:pt x="0" y="8"/>
                    </a:lnTo>
                    <a:lnTo>
                      <a:pt x="0" y="8"/>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6" name="Freeform 2950">
                <a:extLst>
                  <a:ext uri="{FF2B5EF4-FFF2-40B4-BE49-F238E27FC236}">
                    <a16:creationId xmlns:a16="http://schemas.microsoft.com/office/drawing/2014/main" id="{F526D319-72C7-9E4A-B3AF-B6D26EF98BA8}"/>
                  </a:ext>
                </a:extLst>
              </p:cNvPr>
              <p:cNvSpPr>
                <a:spLocks/>
              </p:cNvSpPr>
              <p:nvPr/>
            </p:nvSpPr>
            <p:spPr bwMode="auto">
              <a:xfrm>
                <a:off x="5962" y="1796"/>
                <a:ext cx="6" cy="20"/>
              </a:xfrm>
              <a:custGeom>
                <a:avLst/>
                <a:gdLst>
                  <a:gd name="T0" fmla="*/ 6 w 6"/>
                  <a:gd name="T1" fmla="*/ 2 h 20"/>
                  <a:gd name="T2" fmla="*/ 6 w 6"/>
                  <a:gd name="T3" fmla="*/ 2 h 20"/>
                  <a:gd name="T4" fmla="*/ 6 w 6"/>
                  <a:gd name="T5" fmla="*/ 10 h 20"/>
                  <a:gd name="T6" fmla="*/ 6 w 6"/>
                  <a:gd name="T7" fmla="*/ 10 h 20"/>
                  <a:gd name="T8" fmla="*/ 6 w 6"/>
                  <a:gd name="T9" fmla="*/ 12 h 20"/>
                  <a:gd name="T10" fmla="*/ 4 w 6"/>
                  <a:gd name="T11" fmla="*/ 16 h 20"/>
                  <a:gd name="T12" fmla="*/ 2 w 6"/>
                  <a:gd name="T13" fmla="*/ 18 h 20"/>
                  <a:gd name="T14" fmla="*/ 0 w 6"/>
                  <a:gd name="T15" fmla="*/ 20 h 20"/>
                  <a:gd name="T16" fmla="*/ 0 w 6"/>
                  <a:gd name="T17" fmla="*/ 20 h 20"/>
                  <a:gd name="T18" fmla="*/ 0 w 6"/>
                  <a:gd name="T19" fmla="*/ 20 h 20"/>
                  <a:gd name="T20" fmla="*/ 0 w 6"/>
                  <a:gd name="T21" fmla="*/ 4 h 20"/>
                  <a:gd name="T22" fmla="*/ 2 w 6"/>
                  <a:gd name="T23" fmla="*/ 0 h 20"/>
                  <a:gd name="T24" fmla="*/ 4 w 6"/>
                  <a:gd name="T25" fmla="*/ 0 h 20"/>
                  <a:gd name="T26" fmla="*/ 6 w 6"/>
                  <a:gd name="T27" fmla="*/ 2 h 20"/>
                  <a:gd name="T28" fmla="*/ 6 w 6"/>
                  <a:gd name="T2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0">
                    <a:moveTo>
                      <a:pt x="6" y="2"/>
                    </a:moveTo>
                    <a:lnTo>
                      <a:pt x="6" y="2"/>
                    </a:lnTo>
                    <a:lnTo>
                      <a:pt x="6" y="10"/>
                    </a:lnTo>
                    <a:lnTo>
                      <a:pt x="6" y="10"/>
                    </a:lnTo>
                    <a:lnTo>
                      <a:pt x="6" y="12"/>
                    </a:lnTo>
                    <a:lnTo>
                      <a:pt x="4" y="16"/>
                    </a:lnTo>
                    <a:lnTo>
                      <a:pt x="2" y="18"/>
                    </a:lnTo>
                    <a:lnTo>
                      <a:pt x="0" y="20"/>
                    </a:lnTo>
                    <a:lnTo>
                      <a:pt x="0" y="20"/>
                    </a:lnTo>
                    <a:lnTo>
                      <a:pt x="0" y="20"/>
                    </a:lnTo>
                    <a:lnTo>
                      <a:pt x="0" y="4"/>
                    </a:lnTo>
                    <a:lnTo>
                      <a:pt x="2" y="0"/>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7" name="Freeform 2951">
                <a:extLst>
                  <a:ext uri="{FF2B5EF4-FFF2-40B4-BE49-F238E27FC236}">
                    <a16:creationId xmlns:a16="http://schemas.microsoft.com/office/drawing/2014/main" id="{DC4FC759-072A-C448-961C-1F46253C07CF}"/>
                  </a:ext>
                </a:extLst>
              </p:cNvPr>
              <p:cNvSpPr>
                <a:spLocks/>
              </p:cNvSpPr>
              <p:nvPr/>
            </p:nvSpPr>
            <p:spPr bwMode="auto">
              <a:xfrm>
                <a:off x="5974" y="1776"/>
                <a:ext cx="4" cy="6"/>
              </a:xfrm>
              <a:custGeom>
                <a:avLst/>
                <a:gdLst>
                  <a:gd name="T0" fmla="*/ 4 w 4"/>
                  <a:gd name="T1" fmla="*/ 0 h 6"/>
                  <a:gd name="T2" fmla="*/ 4 w 4"/>
                  <a:gd name="T3" fmla="*/ 0 h 6"/>
                  <a:gd name="T4" fmla="*/ 2 w 4"/>
                  <a:gd name="T5" fmla="*/ 4 h 6"/>
                  <a:gd name="T6" fmla="*/ 2 w 4"/>
                  <a:gd name="T7" fmla="*/ 6 h 6"/>
                  <a:gd name="T8" fmla="*/ 0 w 4"/>
                  <a:gd name="T9" fmla="*/ 6 h 6"/>
                  <a:gd name="T10" fmla="*/ 0 w 4"/>
                  <a:gd name="T11" fmla="*/ 6 h 6"/>
                  <a:gd name="T12" fmla="*/ 0 w 4"/>
                  <a:gd name="T13" fmla="*/ 4 h 6"/>
                  <a:gd name="T14" fmla="*/ 0 w 4"/>
                  <a:gd name="T15" fmla="*/ 4 h 6"/>
                  <a:gd name="T16" fmla="*/ 2 w 4"/>
                  <a:gd name="T17" fmla="*/ 0 h 6"/>
                  <a:gd name="T18" fmla="*/ 4 w 4"/>
                  <a:gd name="T19" fmla="*/ 0 h 6"/>
                  <a:gd name="T20" fmla="*/ 4 w 4"/>
                  <a:gd name="T21" fmla="*/ 0 h 6"/>
                  <a:gd name="T22" fmla="*/ 4 w 4"/>
                  <a:gd name="T23" fmla="*/ 0 h 6"/>
                  <a:gd name="T24" fmla="*/ 4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0"/>
                    </a:moveTo>
                    <a:lnTo>
                      <a:pt x="4" y="0"/>
                    </a:lnTo>
                    <a:lnTo>
                      <a:pt x="2" y="4"/>
                    </a:lnTo>
                    <a:lnTo>
                      <a:pt x="2" y="6"/>
                    </a:lnTo>
                    <a:lnTo>
                      <a:pt x="0" y="6"/>
                    </a:lnTo>
                    <a:lnTo>
                      <a:pt x="0" y="6"/>
                    </a:lnTo>
                    <a:lnTo>
                      <a:pt x="0" y="4"/>
                    </a:lnTo>
                    <a:lnTo>
                      <a:pt x="0" y="4"/>
                    </a:lnTo>
                    <a:lnTo>
                      <a:pt x="2"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8" name="Freeform 2952">
                <a:extLst>
                  <a:ext uri="{FF2B5EF4-FFF2-40B4-BE49-F238E27FC236}">
                    <a16:creationId xmlns:a16="http://schemas.microsoft.com/office/drawing/2014/main" id="{F81ED6A7-C9B2-0388-5ACD-95A455B7BB51}"/>
                  </a:ext>
                </a:extLst>
              </p:cNvPr>
              <p:cNvSpPr>
                <a:spLocks/>
              </p:cNvSpPr>
              <p:nvPr/>
            </p:nvSpPr>
            <p:spPr bwMode="auto">
              <a:xfrm>
                <a:off x="5976" y="1824"/>
                <a:ext cx="4" cy="10"/>
              </a:xfrm>
              <a:custGeom>
                <a:avLst/>
                <a:gdLst>
                  <a:gd name="T0" fmla="*/ 2 w 4"/>
                  <a:gd name="T1" fmla="*/ 0 h 10"/>
                  <a:gd name="T2" fmla="*/ 2 w 4"/>
                  <a:gd name="T3" fmla="*/ 0 h 10"/>
                  <a:gd name="T4" fmla="*/ 4 w 4"/>
                  <a:gd name="T5" fmla="*/ 8 h 10"/>
                  <a:gd name="T6" fmla="*/ 4 w 4"/>
                  <a:gd name="T7" fmla="*/ 8 h 10"/>
                  <a:gd name="T8" fmla="*/ 2 w 4"/>
                  <a:gd name="T9" fmla="*/ 10 h 10"/>
                  <a:gd name="T10" fmla="*/ 2 w 4"/>
                  <a:gd name="T11" fmla="*/ 10 h 10"/>
                  <a:gd name="T12" fmla="*/ 0 w 4"/>
                  <a:gd name="T13" fmla="*/ 6 h 10"/>
                  <a:gd name="T14" fmla="*/ 2 w 4"/>
                  <a:gd name="T15" fmla="*/ 0 h 10"/>
                  <a:gd name="T16" fmla="*/ 2 w 4"/>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2" y="0"/>
                    </a:moveTo>
                    <a:lnTo>
                      <a:pt x="2" y="0"/>
                    </a:lnTo>
                    <a:lnTo>
                      <a:pt x="4" y="8"/>
                    </a:lnTo>
                    <a:lnTo>
                      <a:pt x="4" y="8"/>
                    </a:lnTo>
                    <a:lnTo>
                      <a:pt x="2" y="10"/>
                    </a:lnTo>
                    <a:lnTo>
                      <a:pt x="2" y="10"/>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9" name="Freeform 2953">
                <a:extLst>
                  <a:ext uri="{FF2B5EF4-FFF2-40B4-BE49-F238E27FC236}">
                    <a16:creationId xmlns:a16="http://schemas.microsoft.com/office/drawing/2014/main" id="{6FF4CAB0-CC2E-BB7E-9C2C-0427941FFD9C}"/>
                  </a:ext>
                </a:extLst>
              </p:cNvPr>
              <p:cNvSpPr>
                <a:spLocks/>
              </p:cNvSpPr>
              <p:nvPr/>
            </p:nvSpPr>
            <p:spPr bwMode="auto">
              <a:xfrm>
                <a:off x="5946" y="1846"/>
                <a:ext cx="26" cy="52"/>
              </a:xfrm>
              <a:custGeom>
                <a:avLst/>
                <a:gdLst>
                  <a:gd name="T0" fmla="*/ 26 w 26"/>
                  <a:gd name="T1" fmla="*/ 52 h 52"/>
                  <a:gd name="T2" fmla="*/ 26 w 26"/>
                  <a:gd name="T3" fmla="*/ 52 h 52"/>
                  <a:gd name="T4" fmla="*/ 22 w 26"/>
                  <a:gd name="T5" fmla="*/ 44 h 52"/>
                  <a:gd name="T6" fmla="*/ 18 w 26"/>
                  <a:gd name="T7" fmla="*/ 36 h 52"/>
                  <a:gd name="T8" fmla="*/ 16 w 26"/>
                  <a:gd name="T9" fmla="*/ 28 h 52"/>
                  <a:gd name="T10" fmla="*/ 12 w 26"/>
                  <a:gd name="T11" fmla="*/ 22 h 52"/>
                  <a:gd name="T12" fmla="*/ 12 w 26"/>
                  <a:gd name="T13" fmla="*/ 22 h 52"/>
                  <a:gd name="T14" fmla="*/ 8 w 26"/>
                  <a:gd name="T15" fmla="*/ 18 h 52"/>
                  <a:gd name="T16" fmla="*/ 6 w 26"/>
                  <a:gd name="T17" fmla="*/ 18 h 52"/>
                  <a:gd name="T18" fmla="*/ 6 w 26"/>
                  <a:gd name="T19" fmla="*/ 18 h 52"/>
                  <a:gd name="T20" fmla="*/ 2 w 26"/>
                  <a:gd name="T21" fmla="*/ 12 h 52"/>
                  <a:gd name="T22" fmla="*/ 0 w 26"/>
                  <a:gd name="T23" fmla="*/ 8 h 52"/>
                  <a:gd name="T24" fmla="*/ 2 w 26"/>
                  <a:gd name="T25" fmla="*/ 2 h 52"/>
                  <a:gd name="T26" fmla="*/ 2 w 26"/>
                  <a:gd name="T27" fmla="*/ 2 h 52"/>
                  <a:gd name="T28" fmla="*/ 4 w 26"/>
                  <a:gd name="T29" fmla="*/ 0 h 52"/>
                  <a:gd name="T30" fmla="*/ 6 w 26"/>
                  <a:gd name="T31" fmla="*/ 0 h 52"/>
                  <a:gd name="T32" fmla="*/ 8 w 26"/>
                  <a:gd name="T33" fmla="*/ 6 h 52"/>
                  <a:gd name="T34" fmla="*/ 8 w 26"/>
                  <a:gd name="T35" fmla="*/ 6 h 52"/>
                  <a:gd name="T36" fmla="*/ 20 w 26"/>
                  <a:gd name="T37" fmla="*/ 28 h 52"/>
                  <a:gd name="T38" fmla="*/ 20 w 26"/>
                  <a:gd name="T39" fmla="*/ 28 h 52"/>
                  <a:gd name="T40" fmla="*/ 24 w 26"/>
                  <a:gd name="T41" fmla="*/ 38 h 52"/>
                  <a:gd name="T42" fmla="*/ 26 w 26"/>
                  <a:gd name="T43" fmla="*/ 52 h 52"/>
                  <a:gd name="T44" fmla="*/ 26 w 26"/>
                  <a:gd name="T4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52">
                    <a:moveTo>
                      <a:pt x="26" y="52"/>
                    </a:moveTo>
                    <a:lnTo>
                      <a:pt x="26" y="52"/>
                    </a:lnTo>
                    <a:lnTo>
                      <a:pt x="22" y="44"/>
                    </a:lnTo>
                    <a:lnTo>
                      <a:pt x="18" y="36"/>
                    </a:lnTo>
                    <a:lnTo>
                      <a:pt x="16" y="28"/>
                    </a:lnTo>
                    <a:lnTo>
                      <a:pt x="12" y="22"/>
                    </a:lnTo>
                    <a:lnTo>
                      <a:pt x="12" y="22"/>
                    </a:lnTo>
                    <a:lnTo>
                      <a:pt x="8" y="18"/>
                    </a:lnTo>
                    <a:lnTo>
                      <a:pt x="6" y="18"/>
                    </a:lnTo>
                    <a:lnTo>
                      <a:pt x="6" y="18"/>
                    </a:lnTo>
                    <a:lnTo>
                      <a:pt x="2" y="12"/>
                    </a:lnTo>
                    <a:lnTo>
                      <a:pt x="0" y="8"/>
                    </a:lnTo>
                    <a:lnTo>
                      <a:pt x="2" y="2"/>
                    </a:lnTo>
                    <a:lnTo>
                      <a:pt x="2" y="2"/>
                    </a:lnTo>
                    <a:lnTo>
                      <a:pt x="4" y="0"/>
                    </a:lnTo>
                    <a:lnTo>
                      <a:pt x="6" y="0"/>
                    </a:lnTo>
                    <a:lnTo>
                      <a:pt x="8" y="6"/>
                    </a:lnTo>
                    <a:lnTo>
                      <a:pt x="8" y="6"/>
                    </a:lnTo>
                    <a:lnTo>
                      <a:pt x="20" y="28"/>
                    </a:lnTo>
                    <a:lnTo>
                      <a:pt x="20" y="28"/>
                    </a:lnTo>
                    <a:lnTo>
                      <a:pt x="24" y="38"/>
                    </a:lnTo>
                    <a:lnTo>
                      <a:pt x="26" y="52"/>
                    </a:lnTo>
                    <a:lnTo>
                      <a:pt x="2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0" name="Freeform 2954">
                <a:extLst>
                  <a:ext uri="{FF2B5EF4-FFF2-40B4-BE49-F238E27FC236}">
                    <a16:creationId xmlns:a16="http://schemas.microsoft.com/office/drawing/2014/main" id="{2418DD5C-EDE6-2ABA-A29E-BBD1DF4DCDF3}"/>
                  </a:ext>
                </a:extLst>
              </p:cNvPr>
              <p:cNvSpPr>
                <a:spLocks/>
              </p:cNvSpPr>
              <p:nvPr/>
            </p:nvSpPr>
            <p:spPr bwMode="auto">
              <a:xfrm>
                <a:off x="5932" y="1818"/>
                <a:ext cx="10" cy="16"/>
              </a:xfrm>
              <a:custGeom>
                <a:avLst/>
                <a:gdLst>
                  <a:gd name="T0" fmla="*/ 0 w 10"/>
                  <a:gd name="T1" fmla="*/ 16 h 16"/>
                  <a:gd name="T2" fmla="*/ 0 w 10"/>
                  <a:gd name="T3" fmla="*/ 16 h 16"/>
                  <a:gd name="T4" fmla="*/ 0 w 10"/>
                  <a:gd name="T5" fmla="*/ 14 h 16"/>
                  <a:gd name="T6" fmla="*/ 0 w 10"/>
                  <a:gd name="T7" fmla="*/ 12 h 16"/>
                  <a:gd name="T8" fmla="*/ 0 w 10"/>
                  <a:gd name="T9" fmla="*/ 6 h 16"/>
                  <a:gd name="T10" fmla="*/ 0 w 10"/>
                  <a:gd name="T11" fmla="*/ 6 h 16"/>
                  <a:gd name="T12" fmla="*/ 4 w 10"/>
                  <a:gd name="T13" fmla="*/ 0 h 16"/>
                  <a:gd name="T14" fmla="*/ 4 w 10"/>
                  <a:gd name="T15" fmla="*/ 0 h 16"/>
                  <a:gd name="T16" fmla="*/ 6 w 10"/>
                  <a:gd name="T17" fmla="*/ 0 h 16"/>
                  <a:gd name="T18" fmla="*/ 6 w 10"/>
                  <a:gd name="T19" fmla="*/ 0 h 16"/>
                  <a:gd name="T20" fmla="*/ 8 w 10"/>
                  <a:gd name="T21" fmla="*/ 0 h 16"/>
                  <a:gd name="T22" fmla="*/ 8 w 10"/>
                  <a:gd name="T23" fmla="*/ 0 h 16"/>
                  <a:gd name="T24" fmla="*/ 10 w 10"/>
                  <a:gd name="T25" fmla="*/ 6 h 16"/>
                  <a:gd name="T26" fmla="*/ 10 w 10"/>
                  <a:gd name="T27" fmla="*/ 6 h 16"/>
                  <a:gd name="T28" fmla="*/ 10 w 10"/>
                  <a:gd name="T29" fmla="*/ 14 h 16"/>
                  <a:gd name="T30" fmla="*/ 10 w 10"/>
                  <a:gd name="T31" fmla="*/ 14 h 16"/>
                  <a:gd name="T32" fmla="*/ 8 w 10"/>
                  <a:gd name="T33" fmla="*/ 14 h 16"/>
                  <a:gd name="T34" fmla="*/ 8 w 10"/>
                  <a:gd name="T35" fmla="*/ 14 h 16"/>
                  <a:gd name="T36" fmla="*/ 4 w 10"/>
                  <a:gd name="T37" fmla="*/ 14 h 16"/>
                  <a:gd name="T38" fmla="*/ 2 w 10"/>
                  <a:gd name="T39" fmla="*/ 14 h 16"/>
                  <a:gd name="T40" fmla="*/ 0 w 10"/>
                  <a:gd name="T41" fmla="*/ 16 h 16"/>
                  <a:gd name="T42" fmla="*/ 0 w 10"/>
                  <a:gd name="T4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6">
                    <a:moveTo>
                      <a:pt x="0" y="16"/>
                    </a:moveTo>
                    <a:lnTo>
                      <a:pt x="0" y="16"/>
                    </a:lnTo>
                    <a:lnTo>
                      <a:pt x="0" y="14"/>
                    </a:lnTo>
                    <a:lnTo>
                      <a:pt x="0" y="12"/>
                    </a:lnTo>
                    <a:lnTo>
                      <a:pt x="0" y="6"/>
                    </a:lnTo>
                    <a:lnTo>
                      <a:pt x="0" y="6"/>
                    </a:lnTo>
                    <a:lnTo>
                      <a:pt x="4" y="0"/>
                    </a:lnTo>
                    <a:lnTo>
                      <a:pt x="4" y="0"/>
                    </a:lnTo>
                    <a:lnTo>
                      <a:pt x="6" y="0"/>
                    </a:lnTo>
                    <a:lnTo>
                      <a:pt x="6" y="0"/>
                    </a:lnTo>
                    <a:lnTo>
                      <a:pt x="8" y="0"/>
                    </a:lnTo>
                    <a:lnTo>
                      <a:pt x="8" y="0"/>
                    </a:lnTo>
                    <a:lnTo>
                      <a:pt x="10" y="6"/>
                    </a:lnTo>
                    <a:lnTo>
                      <a:pt x="10" y="6"/>
                    </a:lnTo>
                    <a:lnTo>
                      <a:pt x="10" y="14"/>
                    </a:lnTo>
                    <a:lnTo>
                      <a:pt x="10" y="14"/>
                    </a:lnTo>
                    <a:lnTo>
                      <a:pt x="8" y="14"/>
                    </a:lnTo>
                    <a:lnTo>
                      <a:pt x="8" y="14"/>
                    </a:lnTo>
                    <a:lnTo>
                      <a:pt x="4" y="14"/>
                    </a:lnTo>
                    <a:lnTo>
                      <a:pt x="2" y="14"/>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1" name="Freeform 2955">
                <a:extLst>
                  <a:ext uri="{FF2B5EF4-FFF2-40B4-BE49-F238E27FC236}">
                    <a16:creationId xmlns:a16="http://schemas.microsoft.com/office/drawing/2014/main" id="{D10B9E2C-60CA-EA58-1A4E-5DEF3B3E668B}"/>
                  </a:ext>
                </a:extLst>
              </p:cNvPr>
              <p:cNvSpPr>
                <a:spLocks/>
              </p:cNvSpPr>
              <p:nvPr/>
            </p:nvSpPr>
            <p:spPr bwMode="auto">
              <a:xfrm>
                <a:off x="5952" y="1830"/>
                <a:ext cx="8" cy="12"/>
              </a:xfrm>
              <a:custGeom>
                <a:avLst/>
                <a:gdLst>
                  <a:gd name="T0" fmla="*/ 0 w 8"/>
                  <a:gd name="T1" fmla="*/ 12 h 12"/>
                  <a:gd name="T2" fmla="*/ 0 w 8"/>
                  <a:gd name="T3" fmla="*/ 12 h 12"/>
                  <a:gd name="T4" fmla="*/ 2 w 8"/>
                  <a:gd name="T5" fmla="*/ 8 h 12"/>
                  <a:gd name="T6" fmla="*/ 2 w 8"/>
                  <a:gd name="T7" fmla="*/ 6 h 12"/>
                  <a:gd name="T8" fmla="*/ 4 w 8"/>
                  <a:gd name="T9" fmla="*/ 2 h 12"/>
                  <a:gd name="T10" fmla="*/ 4 w 8"/>
                  <a:gd name="T11" fmla="*/ 2 h 12"/>
                  <a:gd name="T12" fmla="*/ 6 w 8"/>
                  <a:gd name="T13" fmla="*/ 0 h 12"/>
                  <a:gd name="T14" fmla="*/ 8 w 8"/>
                  <a:gd name="T15" fmla="*/ 2 h 12"/>
                  <a:gd name="T16" fmla="*/ 8 w 8"/>
                  <a:gd name="T17" fmla="*/ 2 h 12"/>
                  <a:gd name="T18" fmla="*/ 8 w 8"/>
                  <a:gd name="T19" fmla="*/ 10 h 12"/>
                  <a:gd name="T20" fmla="*/ 8 w 8"/>
                  <a:gd name="T21" fmla="*/ 12 h 12"/>
                  <a:gd name="T22" fmla="*/ 6 w 8"/>
                  <a:gd name="T23" fmla="*/ 12 h 12"/>
                  <a:gd name="T24" fmla="*/ 6 w 8"/>
                  <a:gd name="T25" fmla="*/ 12 h 12"/>
                  <a:gd name="T26" fmla="*/ 0 w 8"/>
                  <a:gd name="T27" fmla="*/ 12 h 12"/>
                  <a:gd name="T28" fmla="*/ 0 w 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2">
                    <a:moveTo>
                      <a:pt x="0" y="12"/>
                    </a:moveTo>
                    <a:lnTo>
                      <a:pt x="0" y="12"/>
                    </a:lnTo>
                    <a:lnTo>
                      <a:pt x="2" y="8"/>
                    </a:lnTo>
                    <a:lnTo>
                      <a:pt x="2" y="6"/>
                    </a:lnTo>
                    <a:lnTo>
                      <a:pt x="4" y="2"/>
                    </a:lnTo>
                    <a:lnTo>
                      <a:pt x="4" y="2"/>
                    </a:lnTo>
                    <a:lnTo>
                      <a:pt x="6" y="0"/>
                    </a:lnTo>
                    <a:lnTo>
                      <a:pt x="8" y="2"/>
                    </a:lnTo>
                    <a:lnTo>
                      <a:pt x="8" y="2"/>
                    </a:lnTo>
                    <a:lnTo>
                      <a:pt x="8" y="10"/>
                    </a:lnTo>
                    <a:lnTo>
                      <a:pt x="8" y="12"/>
                    </a:lnTo>
                    <a:lnTo>
                      <a:pt x="6" y="12"/>
                    </a:lnTo>
                    <a:lnTo>
                      <a:pt x="6"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2" name="Freeform 2956">
                <a:extLst>
                  <a:ext uri="{FF2B5EF4-FFF2-40B4-BE49-F238E27FC236}">
                    <a16:creationId xmlns:a16="http://schemas.microsoft.com/office/drawing/2014/main" id="{291D2E79-107A-707F-8C41-E8D0FA430291}"/>
                  </a:ext>
                </a:extLst>
              </p:cNvPr>
              <p:cNvSpPr>
                <a:spLocks/>
              </p:cNvSpPr>
              <p:nvPr/>
            </p:nvSpPr>
            <p:spPr bwMode="auto">
              <a:xfrm>
                <a:off x="5710" y="1694"/>
                <a:ext cx="94" cy="160"/>
              </a:xfrm>
              <a:custGeom>
                <a:avLst/>
                <a:gdLst>
                  <a:gd name="T0" fmla="*/ 16 w 94"/>
                  <a:gd name="T1" fmla="*/ 46 h 160"/>
                  <a:gd name="T2" fmla="*/ 10 w 94"/>
                  <a:gd name="T3" fmla="*/ 34 h 160"/>
                  <a:gd name="T4" fmla="*/ 6 w 94"/>
                  <a:gd name="T5" fmla="*/ 28 h 160"/>
                  <a:gd name="T6" fmla="*/ 2 w 94"/>
                  <a:gd name="T7" fmla="*/ 8 h 160"/>
                  <a:gd name="T8" fmla="*/ 2 w 94"/>
                  <a:gd name="T9" fmla="*/ 2 h 160"/>
                  <a:gd name="T10" fmla="*/ 10 w 94"/>
                  <a:gd name="T11" fmla="*/ 4 h 160"/>
                  <a:gd name="T12" fmla="*/ 14 w 94"/>
                  <a:gd name="T13" fmla="*/ 12 h 160"/>
                  <a:gd name="T14" fmla="*/ 26 w 94"/>
                  <a:gd name="T15" fmla="*/ 10 h 160"/>
                  <a:gd name="T16" fmla="*/ 36 w 94"/>
                  <a:gd name="T17" fmla="*/ 32 h 160"/>
                  <a:gd name="T18" fmla="*/ 44 w 94"/>
                  <a:gd name="T19" fmla="*/ 56 h 160"/>
                  <a:gd name="T20" fmla="*/ 42 w 94"/>
                  <a:gd name="T21" fmla="*/ 44 h 160"/>
                  <a:gd name="T22" fmla="*/ 36 w 94"/>
                  <a:gd name="T23" fmla="*/ 32 h 160"/>
                  <a:gd name="T24" fmla="*/ 34 w 94"/>
                  <a:gd name="T25" fmla="*/ 22 h 160"/>
                  <a:gd name="T26" fmla="*/ 42 w 94"/>
                  <a:gd name="T27" fmla="*/ 16 h 160"/>
                  <a:gd name="T28" fmla="*/ 52 w 94"/>
                  <a:gd name="T29" fmla="*/ 30 h 160"/>
                  <a:gd name="T30" fmla="*/ 58 w 94"/>
                  <a:gd name="T31" fmla="*/ 40 h 160"/>
                  <a:gd name="T32" fmla="*/ 68 w 94"/>
                  <a:gd name="T33" fmla="*/ 42 h 160"/>
                  <a:gd name="T34" fmla="*/ 70 w 94"/>
                  <a:gd name="T35" fmla="*/ 50 h 160"/>
                  <a:gd name="T36" fmla="*/ 76 w 94"/>
                  <a:gd name="T37" fmla="*/ 52 h 160"/>
                  <a:gd name="T38" fmla="*/ 80 w 94"/>
                  <a:gd name="T39" fmla="*/ 60 h 160"/>
                  <a:gd name="T40" fmla="*/ 80 w 94"/>
                  <a:gd name="T41" fmla="*/ 66 h 160"/>
                  <a:gd name="T42" fmla="*/ 74 w 94"/>
                  <a:gd name="T43" fmla="*/ 68 h 160"/>
                  <a:gd name="T44" fmla="*/ 62 w 94"/>
                  <a:gd name="T45" fmla="*/ 60 h 160"/>
                  <a:gd name="T46" fmla="*/ 70 w 94"/>
                  <a:gd name="T47" fmla="*/ 82 h 160"/>
                  <a:gd name="T48" fmla="*/ 72 w 94"/>
                  <a:gd name="T49" fmla="*/ 90 h 160"/>
                  <a:gd name="T50" fmla="*/ 76 w 94"/>
                  <a:gd name="T51" fmla="*/ 106 h 160"/>
                  <a:gd name="T52" fmla="*/ 76 w 94"/>
                  <a:gd name="T53" fmla="*/ 118 h 160"/>
                  <a:gd name="T54" fmla="*/ 80 w 94"/>
                  <a:gd name="T55" fmla="*/ 126 h 160"/>
                  <a:gd name="T56" fmla="*/ 88 w 94"/>
                  <a:gd name="T57" fmla="*/ 130 h 160"/>
                  <a:gd name="T58" fmla="*/ 86 w 94"/>
                  <a:gd name="T59" fmla="*/ 134 h 160"/>
                  <a:gd name="T60" fmla="*/ 84 w 94"/>
                  <a:gd name="T61" fmla="*/ 146 h 160"/>
                  <a:gd name="T62" fmla="*/ 74 w 94"/>
                  <a:gd name="T63" fmla="*/ 128 h 160"/>
                  <a:gd name="T64" fmla="*/ 80 w 94"/>
                  <a:gd name="T65" fmla="*/ 144 h 160"/>
                  <a:gd name="T66" fmla="*/ 84 w 94"/>
                  <a:gd name="T67" fmla="*/ 146 h 160"/>
                  <a:gd name="T68" fmla="*/ 92 w 94"/>
                  <a:gd name="T69" fmla="*/ 146 h 160"/>
                  <a:gd name="T70" fmla="*/ 92 w 94"/>
                  <a:gd name="T71" fmla="*/ 156 h 160"/>
                  <a:gd name="T72" fmla="*/ 92 w 94"/>
                  <a:gd name="T73" fmla="*/ 156 h 160"/>
                  <a:gd name="T74" fmla="*/ 88 w 94"/>
                  <a:gd name="T75" fmla="*/ 150 h 160"/>
                  <a:gd name="T76" fmla="*/ 80 w 94"/>
                  <a:gd name="T77" fmla="*/ 160 h 160"/>
                  <a:gd name="T78" fmla="*/ 74 w 94"/>
                  <a:gd name="T79" fmla="*/ 152 h 160"/>
                  <a:gd name="T80" fmla="*/ 70 w 94"/>
                  <a:gd name="T81" fmla="*/ 140 h 160"/>
                  <a:gd name="T82" fmla="*/ 58 w 94"/>
                  <a:gd name="T83" fmla="*/ 128 h 160"/>
                  <a:gd name="T84" fmla="*/ 54 w 94"/>
                  <a:gd name="T85" fmla="*/ 138 h 160"/>
                  <a:gd name="T86" fmla="*/ 52 w 94"/>
                  <a:gd name="T87" fmla="*/ 138 h 160"/>
                  <a:gd name="T88" fmla="*/ 52 w 94"/>
                  <a:gd name="T89" fmla="*/ 138 h 160"/>
                  <a:gd name="T90" fmla="*/ 50 w 94"/>
                  <a:gd name="T91" fmla="*/ 150 h 160"/>
                  <a:gd name="T92" fmla="*/ 46 w 94"/>
                  <a:gd name="T93" fmla="*/ 148 h 160"/>
                  <a:gd name="T94" fmla="*/ 26 w 94"/>
                  <a:gd name="T95" fmla="*/ 114 h 160"/>
                  <a:gd name="T96" fmla="*/ 32 w 94"/>
                  <a:gd name="T97" fmla="*/ 114 h 160"/>
                  <a:gd name="T98" fmla="*/ 38 w 94"/>
                  <a:gd name="T99" fmla="*/ 120 h 160"/>
                  <a:gd name="T100" fmla="*/ 40 w 94"/>
                  <a:gd name="T101" fmla="*/ 114 h 160"/>
                  <a:gd name="T102" fmla="*/ 36 w 94"/>
                  <a:gd name="T103" fmla="*/ 100 h 160"/>
                  <a:gd name="T104" fmla="*/ 32 w 94"/>
                  <a:gd name="T105" fmla="*/ 84 h 160"/>
                  <a:gd name="T106" fmla="*/ 32 w 94"/>
                  <a:gd name="T107" fmla="*/ 76 h 160"/>
                  <a:gd name="T108" fmla="*/ 24 w 94"/>
                  <a:gd name="T109" fmla="*/ 64 h 160"/>
                  <a:gd name="T110" fmla="*/ 22 w 94"/>
                  <a:gd name="T111" fmla="*/ 62 h 160"/>
                  <a:gd name="T112" fmla="*/ 16 w 94"/>
                  <a:gd name="T113" fmla="*/ 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60">
                    <a:moveTo>
                      <a:pt x="16" y="48"/>
                    </a:moveTo>
                    <a:lnTo>
                      <a:pt x="16" y="48"/>
                    </a:lnTo>
                    <a:lnTo>
                      <a:pt x="16" y="46"/>
                    </a:lnTo>
                    <a:lnTo>
                      <a:pt x="16" y="46"/>
                    </a:lnTo>
                    <a:lnTo>
                      <a:pt x="14" y="38"/>
                    </a:lnTo>
                    <a:lnTo>
                      <a:pt x="10" y="34"/>
                    </a:lnTo>
                    <a:lnTo>
                      <a:pt x="10" y="34"/>
                    </a:lnTo>
                    <a:lnTo>
                      <a:pt x="8" y="30"/>
                    </a:lnTo>
                    <a:lnTo>
                      <a:pt x="6" y="28"/>
                    </a:lnTo>
                    <a:lnTo>
                      <a:pt x="4" y="12"/>
                    </a:lnTo>
                    <a:lnTo>
                      <a:pt x="4" y="12"/>
                    </a:lnTo>
                    <a:lnTo>
                      <a:pt x="2" y="8"/>
                    </a:lnTo>
                    <a:lnTo>
                      <a:pt x="0" y="4"/>
                    </a:lnTo>
                    <a:lnTo>
                      <a:pt x="0" y="4"/>
                    </a:lnTo>
                    <a:lnTo>
                      <a:pt x="2" y="2"/>
                    </a:lnTo>
                    <a:lnTo>
                      <a:pt x="6" y="0"/>
                    </a:lnTo>
                    <a:lnTo>
                      <a:pt x="8" y="2"/>
                    </a:lnTo>
                    <a:lnTo>
                      <a:pt x="10" y="4"/>
                    </a:lnTo>
                    <a:lnTo>
                      <a:pt x="10" y="4"/>
                    </a:lnTo>
                    <a:lnTo>
                      <a:pt x="14" y="12"/>
                    </a:lnTo>
                    <a:lnTo>
                      <a:pt x="14" y="12"/>
                    </a:lnTo>
                    <a:lnTo>
                      <a:pt x="20" y="8"/>
                    </a:lnTo>
                    <a:lnTo>
                      <a:pt x="24" y="8"/>
                    </a:lnTo>
                    <a:lnTo>
                      <a:pt x="26" y="10"/>
                    </a:lnTo>
                    <a:lnTo>
                      <a:pt x="32" y="18"/>
                    </a:lnTo>
                    <a:lnTo>
                      <a:pt x="36" y="32"/>
                    </a:lnTo>
                    <a:lnTo>
                      <a:pt x="36" y="32"/>
                    </a:lnTo>
                    <a:lnTo>
                      <a:pt x="40" y="42"/>
                    </a:lnTo>
                    <a:lnTo>
                      <a:pt x="40" y="42"/>
                    </a:lnTo>
                    <a:lnTo>
                      <a:pt x="44" y="56"/>
                    </a:lnTo>
                    <a:lnTo>
                      <a:pt x="44" y="56"/>
                    </a:lnTo>
                    <a:lnTo>
                      <a:pt x="44" y="48"/>
                    </a:lnTo>
                    <a:lnTo>
                      <a:pt x="42" y="44"/>
                    </a:lnTo>
                    <a:lnTo>
                      <a:pt x="38" y="38"/>
                    </a:lnTo>
                    <a:lnTo>
                      <a:pt x="38" y="38"/>
                    </a:lnTo>
                    <a:lnTo>
                      <a:pt x="36" y="32"/>
                    </a:lnTo>
                    <a:lnTo>
                      <a:pt x="34" y="28"/>
                    </a:lnTo>
                    <a:lnTo>
                      <a:pt x="34" y="22"/>
                    </a:lnTo>
                    <a:lnTo>
                      <a:pt x="34" y="22"/>
                    </a:lnTo>
                    <a:lnTo>
                      <a:pt x="36" y="18"/>
                    </a:lnTo>
                    <a:lnTo>
                      <a:pt x="38" y="16"/>
                    </a:lnTo>
                    <a:lnTo>
                      <a:pt x="42" y="16"/>
                    </a:lnTo>
                    <a:lnTo>
                      <a:pt x="42" y="16"/>
                    </a:lnTo>
                    <a:lnTo>
                      <a:pt x="48" y="22"/>
                    </a:lnTo>
                    <a:lnTo>
                      <a:pt x="52" y="30"/>
                    </a:lnTo>
                    <a:lnTo>
                      <a:pt x="52" y="30"/>
                    </a:lnTo>
                    <a:lnTo>
                      <a:pt x="56" y="38"/>
                    </a:lnTo>
                    <a:lnTo>
                      <a:pt x="58" y="40"/>
                    </a:lnTo>
                    <a:lnTo>
                      <a:pt x="66" y="40"/>
                    </a:lnTo>
                    <a:lnTo>
                      <a:pt x="66" y="40"/>
                    </a:lnTo>
                    <a:lnTo>
                      <a:pt x="68" y="42"/>
                    </a:lnTo>
                    <a:lnTo>
                      <a:pt x="70" y="46"/>
                    </a:lnTo>
                    <a:lnTo>
                      <a:pt x="70" y="46"/>
                    </a:lnTo>
                    <a:lnTo>
                      <a:pt x="70" y="50"/>
                    </a:lnTo>
                    <a:lnTo>
                      <a:pt x="72" y="50"/>
                    </a:lnTo>
                    <a:lnTo>
                      <a:pt x="76" y="52"/>
                    </a:lnTo>
                    <a:lnTo>
                      <a:pt x="76" y="52"/>
                    </a:lnTo>
                    <a:lnTo>
                      <a:pt x="78" y="54"/>
                    </a:lnTo>
                    <a:lnTo>
                      <a:pt x="80" y="56"/>
                    </a:lnTo>
                    <a:lnTo>
                      <a:pt x="80" y="60"/>
                    </a:lnTo>
                    <a:lnTo>
                      <a:pt x="80" y="60"/>
                    </a:lnTo>
                    <a:lnTo>
                      <a:pt x="80" y="66"/>
                    </a:lnTo>
                    <a:lnTo>
                      <a:pt x="80" y="66"/>
                    </a:lnTo>
                    <a:lnTo>
                      <a:pt x="76" y="68"/>
                    </a:lnTo>
                    <a:lnTo>
                      <a:pt x="76" y="68"/>
                    </a:lnTo>
                    <a:lnTo>
                      <a:pt x="74" y="68"/>
                    </a:lnTo>
                    <a:lnTo>
                      <a:pt x="70" y="64"/>
                    </a:lnTo>
                    <a:lnTo>
                      <a:pt x="66" y="62"/>
                    </a:lnTo>
                    <a:lnTo>
                      <a:pt x="62" y="60"/>
                    </a:lnTo>
                    <a:lnTo>
                      <a:pt x="62" y="60"/>
                    </a:lnTo>
                    <a:lnTo>
                      <a:pt x="66" y="72"/>
                    </a:lnTo>
                    <a:lnTo>
                      <a:pt x="70" y="82"/>
                    </a:lnTo>
                    <a:lnTo>
                      <a:pt x="70" y="82"/>
                    </a:lnTo>
                    <a:lnTo>
                      <a:pt x="72" y="90"/>
                    </a:lnTo>
                    <a:lnTo>
                      <a:pt x="72" y="90"/>
                    </a:lnTo>
                    <a:lnTo>
                      <a:pt x="72" y="100"/>
                    </a:lnTo>
                    <a:lnTo>
                      <a:pt x="72" y="100"/>
                    </a:lnTo>
                    <a:lnTo>
                      <a:pt x="76" y="106"/>
                    </a:lnTo>
                    <a:lnTo>
                      <a:pt x="78" y="110"/>
                    </a:lnTo>
                    <a:lnTo>
                      <a:pt x="76" y="118"/>
                    </a:lnTo>
                    <a:lnTo>
                      <a:pt x="76" y="118"/>
                    </a:lnTo>
                    <a:lnTo>
                      <a:pt x="78" y="124"/>
                    </a:lnTo>
                    <a:lnTo>
                      <a:pt x="80" y="126"/>
                    </a:lnTo>
                    <a:lnTo>
                      <a:pt x="80" y="126"/>
                    </a:lnTo>
                    <a:lnTo>
                      <a:pt x="84" y="126"/>
                    </a:lnTo>
                    <a:lnTo>
                      <a:pt x="88" y="130"/>
                    </a:lnTo>
                    <a:lnTo>
                      <a:pt x="88" y="130"/>
                    </a:lnTo>
                    <a:lnTo>
                      <a:pt x="88" y="130"/>
                    </a:lnTo>
                    <a:lnTo>
                      <a:pt x="88" y="132"/>
                    </a:lnTo>
                    <a:lnTo>
                      <a:pt x="86" y="134"/>
                    </a:lnTo>
                    <a:lnTo>
                      <a:pt x="84" y="138"/>
                    </a:lnTo>
                    <a:lnTo>
                      <a:pt x="84" y="146"/>
                    </a:lnTo>
                    <a:lnTo>
                      <a:pt x="84" y="146"/>
                    </a:lnTo>
                    <a:lnTo>
                      <a:pt x="80" y="144"/>
                    </a:lnTo>
                    <a:lnTo>
                      <a:pt x="78" y="140"/>
                    </a:lnTo>
                    <a:lnTo>
                      <a:pt x="74" y="128"/>
                    </a:lnTo>
                    <a:lnTo>
                      <a:pt x="74" y="128"/>
                    </a:lnTo>
                    <a:lnTo>
                      <a:pt x="78" y="140"/>
                    </a:lnTo>
                    <a:lnTo>
                      <a:pt x="80" y="144"/>
                    </a:lnTo>
                    <a:lnTo>
                      <a:pt x="82" y="146"/>
                    </a:lnTo>
                    <a:lnTo>
                      <a:pt x="84" y="146"/>
                    </a:lnTo>
                    <a:lnTo>
                      <a:pt x="84" y="146"/>
                    </a:lnTo>
                    <a:lnTo>
                      <a:pt x="90" y="144"/>
                    </a:lnTo>
                    <a:lnTo>
                      <a:pt x="90" y="144"/>
                    </a:lnTo>
                    <a:lnTo>
                      <a:pt x="92" y="146"/>
                    </a:lnTo>
                    <a:lnTo>
                      <a:pt x="94" y="150"/>
                    </a:lnTo>
                    <a:lnTo>
                      <a:pt x="94" y="150"/>
                    </a:lnTo>
                    <a:lnTo>
                      <a:pt x="92" y="156"/>
                    </a:lnTo>
                    <a:lnTo>
                      <a:pt x="92" y="156"/>
                    </a:lnTo>
                    <a:lnTo>
                      <a:pt x="92" y="158"/>
                    </a:lnTo>
                    <a:lnTo>
                      <a:pt x="92" y="156"/>
                    </a:lnTo>
                    <a:lnTo>
                      <a:pt x="90" y="154"/>
                    </a:lnTo>
                    <a:lnTo>
                      <a:pt x="90" y="154"/>
                    </a:lnTo>
                    <a:lnTo>
                      <a:pt x="88" y="150"/>
                    </a:lnTo>
                    <a:lnTo>
                      <a:pt x="84" y="152"/>
                    </a:lnTo>
                    <a:lnTo>
                      <a:pt x="82" y="156"/>
                    </a:lnTo>
                    <a:lnTo>
                      <a:pt x="80" y="160"/>
                    </a:lnTo>
                    <a:lnTo>
                      <a:pt x="80" y="160"/>
                    </a:lnTo>
                    <a:lnTo>
                      <a:pt x="76" y="156"/>
                    </a:lnTo>
                    <a:lnTo>
                      <a:pt x="74" y="152"/>
                    </a:lnTo>
                    <a:lnTo>
                      <a:pt x="72" y="146"/>
                    </a:lnTo>
                    <a:lnTo>
                      <a:pt x="72" y="146"/>
                    </a:lnTo>
                    <a:lnTo>
                      <a:pt x="70" y="140"/>
                    </a:lnTo>
                    <a:lnTo>
                      <a:pt x="66" y="136"/>
                    </a:lnTo>
                    <a:lnTo>
                      <a:pt x="60" y="134"/>
                    </a:lnTo>
                    <a:lnTo>
                      <a:pt x="58" y="128"/>
                    </a:lnTo>
                    <a:lnTo>
                      <a:pt x="58" y="128"/>
                    </a:lnTo>
                    <a:lnTo>
                      <a:pt x="56" y="134"/>
                    </a:lnTo>
                    <a:lnTo>
                      <a:pt x="54" y="138"/>
                    </a:lnTo>
                    <a:lnTo>
                      <a:pt x="52" y="138"/>
                    </a:lnTo>
                    <a:lnTo>
                      <a:pt x="52" y="138"/>
                    </a:lnTo>
                    <a:lnTo>
                      <a:pt x="52" y="138"/>
                    </a:lnTo>
                    <a:lnTo>
                      <a:pt x="46" y="130"/>
                    </a:lnTo>
                    <a:lnTo>
                      <a:pt x="46" y="130"/>
                    </a:lnTo>
                    <a:lnTo>
                      <a:pt x="52" y="138"/>
                    </a:lnTo>
                    <a:lnTo>
                      <a:pt x="52" y="138"/>
                    </a:lnTo>
                    <a:lnTo>
                      <a:pt x="52" y="146"/>
                    </a:lnTo>
                    <a:lnTo>
                      <a:pt x="50" y="150"/>
                    </a:lnTo>
                    <a:lnTo>
                      <a:pt x="48" y="148"/>
                    </a:lnTo>
                    <a:lnTo>
                      <a:pt x="46" y="148"/>
                    </a:lnTo>
                    <a:lnTo>
                      <a:pt x="46" y="148"/>
                    </a:lnTo>
                    <a:lnTo>
                      <a:pt x="42" y="136"/>
                    </a:lnTo>
                    <a:lnTo>
                      <a:pt x="36" y="128"/>
                    </a:lnTo>
                    <a:lnTo>
                      <a:pt x="26" y="114"/>
                    </a:lnTo>
                    <a:lnTo>
                      <a:pt x="26" y="114"/>
                    </a:lnTo>
                    <a:lnTo>
                      <a:pt x="28" y="116"/>
                    </a:lnTo>
                    <a:lnTo>
                      <a:pt x="32" y="114"/>
                    </a:lnTo>
                    <a:lnTo>
                      <a:pt x="36" y="116"/>
                    </a:lnTo>
                    <a:lnTo>
                      <a:pt x="38" y="120"/>
                    </a:lnTo>
                    <a:lnTo>
                      <a:pt x="38" y="120"/>
                    </a:lnTo>
                    <a:lnTo>
                      <a:pt x="40" y="120"/>
                    </a:lnTo>
                    <a:lnTo>
                      <a:pt x="40" y="118"/>
                    </a:lnTo>
                    <a:lnTo>
                      <a:pt x="40" y="114"/>
                    </a:lnTo>
                    <a:lnTo>
                      <a:pt x="40" y="114"/>
                    </a:lnTo>
                    <a:lnTo>
                      <a:pt x="38" y="108"/>
                    </a:lnTo>
                    <a:lnTo>
                      <a:pt x="36" y="100"/>
                    </a:lnTo>
                    <a:lnTo>
                      <a:pt x="34" y="84"/>
                    </a:lnTo>
                    <a:lnTo>
                      <a:pt x="34" y="84"/>
                    </a:lnTo>
                    <a:lnTo>
                      <a:pt x="32" y="84"/>
                    </a:lnTo>
                    <a:lnTo>
                      <a:pt x="30" y="86"/>
                    </a:lnTo>
                    <a:lnTo>
                      <a:pt x="30" y="86"/>
                    </a:lnTo>
                    <a:lnTo>
                      <a:pt x="32" y="76"/>
                    </a:lnTo>
                    <a:lnTo>
                      <a:pt x="30" y="70"/>
                    </a:lnTo>
                    <a:lnTo>
                      <a:pt x="28" y="68"/>
                    </a:lnTo>
                    <a:lnTo>
                      <a:pt x="24" y="64"/>
                    </a:lnTo>
                    <a:lnTo>
                      <a:pt x="24" y="64"/>
                    </a:lnTo>
                    <a:lnTo>
                      <a:pt x="22" y="62"/>
                    </a:lnTo>
                    <a:lnTo>
                      <a:pt x="22" y="62"/>
                    </a:lnTo>
                    <a:lnTo>
                      <a:pt x="18" y="56"/>
                    </a:lnTo>
                    <a:lnTo>
                      <a:pt x="18" y="54"/>
                    </a:lnTo>
                    <a:lnTo>
                      <a:pt x="16" y="48"/>
                    </a:ln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3" name="Freeform 2957">
                <a:extLst>
                  <a:ext uri="{FF2B5EF4-FFF2-40B4-BE49-F238E27FC236}">
                    <a16:creationId xmlns:a16="http://schemas.microsoft.com/office/drawing/2014/main" id="{8DE3F3D4-F904-963F-A929-88F6B3380E42}"/>
                  </a:ext>
                </a:extLst>
              </p:cNvPr>
              <p:cNvSpPr>
                <a:spLocks/>
              </p:cNvSpPr>
              <p:nvPr/>
            </p:nvSpPr>
            <p:spPr bwMode="auto">
              <a:xfrm>
                <a:off x="5776" y="1854"/>
                <a:ext cx="82" cy="84"/>
              </a:xfrm>
              <a:custGeom>
                <a:avLst/>
                <a:gdLst>
                  <a:gd name="T0" fmla="*/ 12 w 82"/>
                  <a:gd name="T1" fmla="*/ 28 h 84"/>
                  <a:gd name="T2" fmla="*/ 14 w 82"/>
                  <a:gd name="T3" fmla="*/ 30 h 84"/>
                  <a:gd name="T4" fmla="*/ 16 w 82"/>
                  <a:gd name="T5" fmla="*/ 22 h 84"/>
                  <a:gd name="T6" fmla="*/ 20 w 82"/>
                  <a:gd name="T7" fmla="*/ 14 h 84"/>
                  <a:gd name="T8" fmla="*/ 26 w 82"/>
                  <a:gd name="T9" fmla="*/ 16 h 84"/>
                  <a:gd name="T10" fmla="*/ 24 w 82"/>
                  <a:gd name="T11" fmla="*/ 18 h 84"/>
                  <a:gd name="T12" fmla="*/ 22 w 82"/>
                  <a:gd name="T13" fmla="*/ 24 h 84"/>
                  <a:gd name="T14" fmla="*/ 28 w 82"/>
                  <a:gd name="T15" fmla="*/ 28 h 84"/>
                  <a:gd name="T16" fmla="*/ 32 w 82"/>
                  <a:gd name="T17" fmla="*/ 28 h 84"/>
                  <a:gd name="T18" fmla="*/ 32 w 82"/>
                  <a:gd name="T19" fmla="*/ 36 h 84"/>
                  <a:gd name="T20" fmla="*/ 34 w 82"/>
                  <a:gd name="T21" fmla="*/ 48 h 84"/>
                  <a:gd name="T22" fmla="*/ 38 w 82"/>
                  <a:gd name="T23" fmla="*/ 46 h 84"/>
                  <a:gd name="T24" fmla="*/ 44 w 82"/>
                  <a:gd name="T25" fmla="*/ 52 h 84"/>
                  <a:gd name="T26" fmla="*/ 44 w 82"/>
                  <a:gd name="T27" fmla="*/ 28 h 84"/>
                  <a:gd name="T28" fmla="*/ 44 w 82"/>
                  <a:gd name="T29" fmla="*/ 20 h 84"/>
                  <a:gd name="T30" fmla="*/ 36 w 82"/>
                  <a:gd name="T31" fmla="*/ 18 h 84"/>
                  <a:gd name="T32" fmla="*/ 30 w 82"/>
                  <a:gd name="T33" fmla="*/ 6 h 84"/>
                  <a:gd name="T34" fmla="*/ 32 w 82"/>
                  <a:gd name="T35" fmla="*/ 2 h 84"/>
                  <a:gd name="T36" fmla="*/ 40 w 82"/>
                  <a:gd name="T37" fmla="*/ 12 h 84"/>
                  <a:gd name="T38" fmla="*/ 44 w 82"/>
                  <a:gd name="T39" fmla="*/ 10 h 84"/>
                  <a:gd name="T40" fmla="*/ 48 w 82"/>
                  <a:gd name="T41" fmla="*/ 14 h 84"/>
                  <a:gd name="T42" fmla="*/ 54 w 82"/>
                  <a:gd name="T43" fmla="*/ 24 h 84"/>
                  <a:gd name="T44" fmla="*/ 58 w 82"/>
                  <a:gd name="T45" fmla="*/ 42 h 84"/>
                  <a:gd name="T46" fmla="*/ 68 w 82"/>
                  <a:gd name="T47" fmla="*/ 44 h 84"/>
                  <a:gd name="T48" fmla="*/ 72 w 82"/>
                  <a:gd name="T49" fmla="*/ 48 h 84"/>
                  <a:gd name="T50" fmla="*/ 82 w 82"/>
                  <a:gd name="T51" fmla="*/ 64 h 84"/>
                  <a:gd name="T52" fmla="*/ 80 w 82"/>
                  <a:gd name="T53" fmla="*/ 72 h 84"/>
                  <a:gd name="T54" fmla="*/ 78 w 82"/>
                  <a:gd name="T55" fmla="*/ 70 h 84"/>
                  <a:gd name="T56" fmla="*/ 72 w 82"/>
                  <a:gd name="T57" fmla="*/ 62 h 84"/>
                  <a:gd name="T58" fmla="*/ 64 w 82"/>
                  <a:gd name="T59" fmla="*/ 60 h 84"/>
                  <a:gd name="T60" fmla="*/ 64 w 82"/>
                  <a:gd name="T61" fmla="*/ 68 h 84"/>
                  <a:gd name="T62" fmla="*/ 66 w 82"/>
                  <a:gd name="T63" fmla="*/ 68 h 84"/>
                  <a:gd name="T64" fmla="*/ 70 w 82"/>
                  <a:gd name="T65" fmla="*/ 74 h 84"/>
                  <a:gd name="T66" fmla="*/ 64 w 82"/>
                  <a:gd name="T67" fmla="*/ 78 h 84"/>
                  <a:gd name="T68" fmla="*/ 52 w 82"/>
                  <a:gd name="T69" fmla="*/ 74 h 84"/>
                  <a:gd name="T70" fmla="*/ 48 w 82"/>
                  <a:gd name="T71" fmla="*/ 66 h 84"/>
                  <a:gd name="T72" fmla="*/ 44 w 82"/>
                  <a:gd name="T73" fmla="*/ 68 h 84"/>
                  <a:gd name="T74" fmla="*/ 46 w 82"/>
                  <a:gd name="T75" fmla="*/ 78 h 84"/>
                  <a:gd name="T76" fmla="*/ 44 w 82"/>
                  <a:gd name="T77" fmla="*/ 84 h 84"/>
                  <a:gd name="T78" fmla="*/ 38 w 82"/>
                  <a:gd name="T79" fmla="*/ 80 h 84"/>
                  <a:gd name="T80" fmla="*/ 36 w 82"/>
                  <a:gd name="T81" fmla="*/ 74 h 84"/>
                  <a:gd name="T82" fmla="*/ 32 w 82"/>
                  <a:gd name="T83" fmla="*/ 56 h 84"/>
                  <a:gd name="T84" fmla="*/ 20 w 82"/>
                  <a:gd name="T85" fmla="*/ 58 h 84"/>
                  <a:gd name="T86" fmla="*/ 20 w 82"/>
                  <a:gd name="T87" fmla="*/ 74 h 84"/>
                  <a:gd name="T88" fmla="*/ 14 w 82"/>
                  <a:gd name="T89" fmla="*/ 76 h 84"/>
                  <a:gd name="T90" fmla="*/ 6 w 82"/>
                  <a:gd name="T91" fmla="*/ 74 h 84"/>
                  <a:gd name="T92" fmla="*/ 2 w 82"/>
                  <a:gd name="T93" fmla="*/ 66 h 84"/>
                  <a:gd name="T94" fmla="*/ 2 w 82"/>
                  <a:gd name="T95" fmla="*/ 46 h 84"/>
                  <a:gd name="T96" fmla="*/ 6 w 82"/>
                  <a:gd name="T97" fmla="*/ 44 h 84"/>
                  <a:gd name="T98" fmla="*/ 12 w 82"/>
                  <a:gd name="T99" fmla="*/ 40 h 84"/>
                  <a:gd name="T100" fmla="*/ 12 w 82"/>
                  <a:gd name="T101" fmla="*/ 38 h 84"/>
                  <a:gd name="T102" fmla="*/ 10 w 82"/>
                  <a:gd name="T103" fmla="*/ 3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4">
                    <a:moveTo>
                      <a:pt x="12" y="24"/>
                    </a:moveTo>
                    <a:lnTo>
                      <a:pt x="12" y="24"/>
                    </a:lnTo>
                    <a:lnTo>
                      <a:pt x="12" y="28"/>
                    </a:lnTo>
                    <a:lnTo>
                      <a:pt x="14" y="30"/>
                    </a:lnTo>
                    <a:lnTo>
                      <a:pt x="14" y="30"/>
                    </a:lnTo>
                    <a:lnTo>
                      <a:pt x="14" y="30"/>
                    </a:lnTo>
                    <a:lnTo>
                      <a:pt x="16" y="26"/>
                    </a:lnTo>
                    <a:lnTo>
                      <a:pt x="16" y="22"/>
                    </a:lnTo>
                    <a:lnTo>
                      <a:pt x="16" y="22"/>
                    </a:lnTo>
                    <a:lnTo>
                      <a:pt x="16" y="20"/>
                    </a:lnTo>
                    <a:lnTo>
                      <a:pt x="18" y="20"/>
                    </a:lnTo>
                    <a:lnTo>
                      <a:pt x="20" y="14"/>
                    </a:lnTo>
                    <a:lnTo>
                      <a:pt x="22" y="10"/>
                    </a:lnTo>
                    <a:lnTo>
                      <a:pt x="24" y="12"/>
                    </a:lnTo>
                    <a:lnTo>
                      <a:pt x="26" y="16"/>
                    </a:lnTo>
                    <a:lnTo>
                      <a:pt x="26" y="16"/>
                    </a:lnTo>
                    <a:lnTo>
                      <a:pt x="24" y="18"/>
                    </a:lnTo>
                    <a:lnTo>
                      <a:pt x="24" y="18"/>
                    </a:lnTo>
                    <a:lnTo>
                      <a:pt x="22" y="20"/>
                    </a:lnTo>
                    <a:lnTo>
                      <a:pt x="22" y="24"/>
                    </a:lnTo>
                    <a:lnTo>
                      <a:pt x="22" y="24"/>
                    </a:lnTo>
                    <a:lnTo>
                      <a:pt x="22" y="28"/>
                    </a:lnTo>
                    <a:lnTo>
                      <a:pt x="24" y="30"/>
                    </a:lnTo>
                    <a:lnTo>
                      <a:pt x="28" y="28"/>
                    </a:lnTo>
                    <a:lnTo>
                      <a:pt x="28" y="28"/>
                    </a:lnTo>
                    <a:lnTo>
                      <a:pt x="30" y="26"/>
                    </a:lnTo>
                    <a:lnTo>
                      <a:pt x="32" y="28"/>
                    </a:lnTo>
                    <a:lnTo>
                      <a:pt x="32" y="32"/>
                    </a:lnTo>
                    <a:lnTo>
                      <a:pt x="32" y="36"/>
                    </a:lnTo>
                    <a:lnTo>
                      <a:pt x="32" y="36"/>
                    </a:lnTo>
                    <a:lnTo>
                      <a:pt x="32" y="46"/>
                    </a:lnTo>
                    <a:lnTo>
                      <a:pt x="32" y="48"/>
                    </a:lnTo>
                    <a:lnTo>
                      <a:pt x="34" y="48"/>
                    </a:lnTo>
                    <a:lnTo>
                      <a:pt x="36" y="50"/>
                    </a:lnTo>
                    <a:lnTo>
                      <a:pt x="36" y="50"/>
                    </a:lnTo>
                    <a:lnTo>
                      <a:pt x="38" y="46"/>
                    </a:lnTo>
                    <a:lnTo>
                      <a:pt x="40" y="46"/>
                    </a:lnTo>
                    <a:lnTo>
                      <a:pt x="44" y="52"/>
                    </a:lnTo>
                    <a:lnTo>
                      <a:pt x="44" y="52"/>
                    </a:lnTo>
                    <a:lnTo>
                      <a:pt x="46" y="44"/>
                    </a:lnTo>
                    <a:lnTo>
                      <a:pt x="44" y="36"/>
                    </a:lnTo>
                    <a:lnTo>
                      <a:pt x="44" y="28"/>
                    </a:lnTo>
                    <a:lnTo>
                      <a:pt x="48" y="22"/>
                    </a:lnTo>
                    <a:lnTo>
                      <a:pt x="48" y="22"/>
                    </a:lnTo>
                    <a:lnTo>
                      <a:pt x="44" y="20"/>
                    </a:lnTo>
                    <a:lnTo>
                      <a:pt x="42" y="20"/>
                    </a:lnTo>
                    <a:lnTo>
                      <a:pt x="38" y="20"/>
                    </a:lnTo>
                    <a:lnTo>
                      <a:pt x="36" y="18"/>
                    </a:lnTo>
                    <a:lnTo>
                      <a:pt x="36" y="18"/>
                    </a:lnTo>
                    <a:lnTo>
                      <a:pt x="32" y="12"/>
                    </a:lnTo>
                    <a:lnTo>
                      <a:pt x="30" y="6"/>
                    </a:lnTo>
                    <a:lnTo>
                      <a:pt x="30" y="0"/>
                    </a:lnTo>
                    <a:lnTo>
                      <a:pt x="30" y="0"/>
                    </a:lnTo>
                    <a:lnTo>
                      <a:pt x="32" y="2"/>
                    </a:lnTo>
                    <a:lnTo>
                      <a:pt x="36" y="8"/>
                    </a:lnTo>
                    <a:lnTo>
                      <a:pt x="38" y="12"/>
                    </a:lnTo>
                    <a:lnTo>
                      <a:pt x="40" y="12"/>
                    </a:lnTo>
                    <a:lnTo>
                      <a:pt x="42" y="10"/>
                    </a:lnTo>
                    <a:lnTo>
                      <a:pt x="42" y="10"/>
                    </a:lnTo>
                    <a:lnTo>
                      <a:pt x="44" y="10"/>
                    </a:lnTo>
                    <a:lnTo>
                      <a:pt x="44" y="14"/>
                    </a:lnTo>
                    <a:lnTo>
                      <a:pt x="44" y="14"/>
                    </a:lnTo>
                    <a:lnTo>
                      <a:pt x="48" y="14"/>
                    </a:lnTo>
                    <a:lnTo>
                      <a:pt x="50" y="14"/>
                    </a:lnTo>
                    <a:lnTo>
                      <a:pt x="52" y="18"/>
                    </a:lnTo>
                    <a:lnTo>
                      <a:pt x="54" y="24"/>
                    </a:lnTo>
                    <a:lnTo>
                      <a:pt x="54" y="24"/>
                    </a:lnTo>
                    <a:lnTo>
                      <a:pt x="56" y="34"/>
                    </a:lnTo>
                    <a:lnTo>
                      <a:pt x="58" y="42"/>
                    </a:lnTo>
                    <a:lnTo>
                      <a:pt x="62" y="44"/>
                    </a:lnTo>
                    <a:lnTo>
                      <a:pt x="66" y="44"/>
                    </a:lnTo>
                    <a:lnTo>
                      <a:pt x="68" y="44"/>
                    </a:lnTo>
                    <a:lnTo>
                      <a:pt x="68" y="44"/>
                    </a:lnTo>
                    <a:lnTo>
                      <a:pt x="68" y="44"/>
                    </a:lnTo>
                    <a:lnTo>
                      <a:pt x="72" y="48"/>
                    </a:lnTo>
                    <a:lnTo>
                      <a:pt x="76" y="50"/>
                    </a:lnTo>
                    <a:lnTo>
                      <a:pt x="78" y="56"/>
                    </a:lnTo>
                    <a:lnTo>
                      <a:pt x="82" y="64"/>
                    </a:lnTo>
                    <a:lnTo>
                      <a:pt x="82" y="64"/>
                    </a:lnTo>
                    <a:lnTo>
                      <a:pt x="82" y="70"/>
                    </a:lnTo>
                    <a:lnTo>
                      <a:pt x="80" y="72"/>
                    </a:lnTo>
                    <a:lnTo>
                      <a:pt x="80" y="72"/>
                    </a:lnTo>
                    <a:lnTo>
                      <a:pt x="78" y="72"/>
                    </a:lnTo>
                    <a:lnTo>
                      <a:pt x="78" y="70"/>
                    </a:lnTo>
                    <a:lnTo>
                      <a:pt x="78" y="70"/>
                    </a:lnTo>
                    <a:lnTo>
                      <a:pt x="76" y="64"/>
                    </a:lnTo>
                    <a:lnTo>
                      <a:pt x="72" y="62"/>
                    </a:lnTo>
                    <a:lnTo>
                      <a:pt x="66" y="60"/>
                    </a:lnTo>
                    <a:lnTo>
                      <a:pt x="66" y="60"/>
                    </a:lnTo>
                    <a:lnTo>
                      <a:pt x="64" y="60"/>
                    </a:lnTo>
                    <a:lnTo>
                      <a:pt x="62" y="64"/>
                    </a:lnTo>
                    <a:lnTo>
                      <a:pt x="62" y="64"/>
                    </a:lnTo>
                    <a:lnTo>
                      <a:pt x="64" y="68"/>
                    </a:lnTo>
                    <a:lnTo>
                      <a:pt x="66" y="68"/>
                    </a:lnTo>
                    <a:lnTo>
                      <a:pt x="66" y="68"/>
                    </a:lnTo>
                    <a:lnTo>
                      <a:pt x="66" y="68"/>
                    </a:lnTo>
                    <a:lnTo>
                      <a:pt x="68" y="68"/>
                    </a:lnTo>
                    <a:lnTo>
                      <a:pt x="70" y="74"/>
                    </a:lnTo>
                    <a:lnTo>
                      <a:pt x="70" y="74"/>
                    </a:lnTo>
                    <a:lnTo>
                      <a:pt x="68" y="78"/>
                    </a:lnTo>
                    <a:lnTo>
                      <a:pt x="68" y="78"/>
                    </a:lnTo>
                    <a:lnTo>
                      <a:pt x="64" y="78"/>
                    </a:lnTo>
                    <a:lnTo>
                      <a:pt x="64" y="78"/>
                    </a:lnTo>
                    <a:lnTo>
                      <a:pt x="56" y="78"/>
                    </a:lnTo>
                    <a:lnTo>
                      <a:pt x="52" y="74"/>
                    </a:lnTo>
                    <a:lnTo>
                      <a:pt x="50" y="66"/>
                    </a:lnTo>
                    <a:lnTo>
                      <a:pt x="50" y="66"/>
                    </a:lnTo>
                    <a:lnTo>
                      <a:pt x="48" y="66"/>
                    </a:lnTo>
                    <a:lnTo>
                      <a:pt x="46" y="64"/>
                    </a:lnTo>
                    <a:lnTo>
                      <a:pt x="44" y="68"/>
                    </a:lnTo>
                    <a:lnTo>
                      <a:pt x="44" y="68"/>
                    </a:lnTo>
                    <a:lnTo>
                      <a:pt x="44" y="72"/>
                    </a:lnTo>
                    <a:lnTo>
                      <a:pt x="44" y="76"/>
                    </a:lnTo>
                    <a:lnTo>
                      <a:pt x="46" y="78"/>
                    </a:lnTo>
                    <a:lnTo>
                      <a:pt x="46" y="82"/>
                    </a:lnTo>
                    <a:lnTo>
                      <a:pt x="46" y="82"/>
                    </a:lnTo>
                    <a:lnTo>
                      <a:pt x="44" y="84"/>
                    </a:lnTo>
                    <a:lnTo>
                      <a:pt x="42" y="82"/>
                    </a:lnTo>
                    <a:lnTo>
                      <a:pt x="40" y="80"/>
                    </a:lnTo>
                    <a:lnTo>
                      <a:pt x="38" y="80"/>
                    </a:lnTo>
                    <a:lnTo>
                      <a:pt x="38" y="80"/>
                    </a:lnTo>
                    <a:lnTo>
                      <a:pt x="36" y="78"/>
                    </a:lnTo>
                    <a:lnTo>
                      <a:pt x="36" y="74"/>
                    </a:lnTo>
                    <a:lnTo>
                      <a:pt x="38" y="62"/>
                    </a:lnTo>
                    <a:lnTo>
                      <a:pt x="38" y="62"/>
                    </a:lnTo>
                    <a:lnTo>
                      <a:pt x="32" y="56"/>
                    </a:lnTo>
                    <a:lnTo>
                      <a:pt x="28" y="56"/>
                    </a:lnTo>
                    <a:lnTo>
                      <a:pt x="20" y="58"/>
                    </a:lnTo>
                    <a:lnTo>
                      <a:pt x="20" y="58"/>
                    </a:lnTo>
                    <a:lnTo>
                      <a:pt x="18" y="60"/>
                    </a:lnTo>
                    <a:lnTo>
                      <a:pt x="18" y="64"/>
                    </a:lnTo>
                    <a:lnTo>
                      <a:pt x="20" y="74"/>
                    </a:lnTo>
                    <a:lnTo>
                      <a:pt x="20" y="74"/>
                    </a:lnTo>
                    <a:lnTo>
                      <a:pt x="16" y="76"/>
                    </a:lnTo>
                    <a:lnTo>
                      <a:pt x="14" y="76"/>
                    </a:lnTo>
                    <a:lnTo>
                      <a:pt x="10" y="74"/>
                    </a:lnTo>
                    <a:lnTo>
                      <a:pt x="6" y="74"/>
                    </a:lnTo>
                    <a:lnTo>
                      <a:pt x="6" y="74"/>
                    </a:lnTo>
                    <a:lnTo>
                      <a:pt x="4" y="74"/>
                    </a:lnTo>
                    <a:lnTo>
                      <a:pt x="4" y="72"/>
                    </a:lnTo>
                    <a:lnTo>
                      <a:pt x="2" y="66"/>
                    </a:lnTo>
                    <a:lnTo>
                      <a:pt x="0" y="50"/>
                    </a:lnTo>
                    <a:lnTo>
                      <a:pt x="0" y="50"/>
                    </a:lnTo>
                    <a:lnTo>
                      <a:pt x="2" y="46"/>
                    </a:lnTo>
                    <a:lnTo>
                      <a:pt x="2" y="46"/>
                    </a:lnTo>
                    <a:lnTo>
                      <a:pt x="4" y="46"/>
                    </a:lnTo>
                    <a:lnTo>
                      <a:pt x="6" y="44"/>
                    </a:lnTo>
                    <a:lnTo>
                      <a:pt x="6" y="44"/>
                    </a:lnTo>
                    <a:lnTo>
                      <a:pt x="8" y="42"/>
                    </a:lnTo>
                    <a:lnTo>
                      <a:pt x="12" y="40"/>
                    </a:lnTo>
                    <a:lnTo>
                      <a:pt x="12" y="40"/>
                    </a:lnTo>
                    <a:lnTo>
                      <a:pt x="12" y="38"/>
                    </a:lnTo>
                    <a:lnTo>
                      <a:pt x="12" y="38"/>
                    </a:lnTo>
                    <a:lnTo>
                      <a:pt x="12" y="36"/>
                    </a:lnTo>
                    <a:lnTo>
                      <a:pt x="12" y="36"/>
                    </a:lnTo>
                    <a:lnTo>
                      <a:pt x="10" y="30"/>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4" name="Freeform 2958">
                <a:extLst>
                  <a:ext uri="{FF2B5EF4-FFF2-40B4-BE49-F238E27FC236}">
                    <a16:creationId xmlns:a16="http://schemas.microsoft.com/office/drawing/2014/main" id="{21F1EF2D-952B-DBBF-5730-A283156C0379}"/>
                  </a:ext>
                </a:extLst>
              </p:cNvPr>
              <p:cNvSpPr>
                <a:spLocks/>
              </p:cNvSpPr>
              <p:nvPr/>
            </p:nvSpPr>
            <p:spPr bwMode="auto">
              <a:xfrm>
                <a:off x="5822" y="1702"/>
                <a:ext cx="68" cy="70"/>
              </a:xfrm>
              <a:custGeom>
                <a:avLst/>
                <a:gdLst>
                  <a:gd name="T0" fmla="*/ 10 w 68"/>
                  <a:gd name="T1" fmla="*/ 38 h 70"/>
                  <a:gd name="T2" fmla="*/ 6 w 68"/>
                  <a:gd name="T3" fmla="*/ 18 h 70"/>
                  <a:gd name="T4" fmla="*/ 2 w 68"/>
                  <a:gd name="T5" fmla="*/ 18 h 70"/>
                  <a:gd name="T6" fmla="*/ 0 w 68"/>
                  <a:gd name="T7" fmla="*/ 6 h 70"/>
                  <a:gd name="T8" fmla="*/ 0 w 68"/>
                  <a:gd name="T9" fmla="*/ 4 h 70"/>
                  <a:gd name="T10" fmla="*/ 4 w 68"/>
                  <a:gd name="T11" fmla="*/ 0 h 70"/>
                  <a:gd name="T12" fmla="*/ 8 w 68"/>
                  <a:gd name="T13" fmla="*/ 0 h 70"/>
                  <a:gd name="T14" fmla="*/ 16 w 68"/>
                  <a:gd name="T15" fmla="*/ 14 h 70"/>
                  <a:gd name="T16" fmla="*/ 18 w 68"/>
                  <a:gd name="T17" fmla="*/ 16 h 70"/>
                  <a:gd name="T18" fmla="*/ 24 w 68"/>
                  <a:gd name="T19" fmla="*/ 22 h 70"/>
                  <a:gd name="T20" fmla="*/ 28 w 68"/>
                  <a:gd name="T21" fmla="*/ 24 h 70"/>
                  <a:gd name="T22" fmla="*/ 34 w 68"/>
                  <a:gd name="T23" fmla="*/ 24 h 70"/>
                  <a:gd name="T24" fmla="*/ 36 w 68"/>
                  <a:gd name="T25" fmla="*/ 24 h 70"/>
                  <a:gd name="T26" fmla="*/ 38 w 68"/>
                  <a:gd name="T27" fmla="*/ 28 h 70"/>
                  <a:gd name="T28" fmla="*/ 38 w 68"/>
                  <a:gd name="T29" fmla="*/ 24 h 70"/>
                  <a:gd name="T30" fmla="*/ 30 w 68"/>
                  <a:gd name="T31" fmla="*/ 18 h 70"/>
                  <a:gd name="T32" fmla="*/ 28 w 68"/>
                  <a:gd name="T33" fmla="*/ 10 h 70"/>
                  <a:gd name="T34" fmla="*/ 30 w 68"/>
                  <a:gd name="T35" fmla="*/ 2 h 70"/>
                  <a:gd name="T36" fmla="*/ 34 w 68"/>
                  <a:gd name="T37" fmla="*/ 0 h 70"/>
                  <a:gd name="T38" fmla="*/ 36 w 68"/>
                  <a:gd name="T39" fmla="*/ 2 h 70"/>
                  <a:gd name="T40" fmla="*/ 42 w 68"/>
                  <a:gd name="T41" fmla="*/ 6 h 70"/>
                  <a:gd name="T42" fmla="*/ 46 w 68"/>
                  <a:gd name="T43" fmla="*/ 16 h 70"/>
                  <a:gd name="T44" fmla="*/ 48 w 68"/>
                  <a:gd name="T45" fmla="*/ 18 h 70"/>
                  <a:gd name="T46" fmla="*/ 50 w 68"/>
                  <a:gd name="T47" fmla="*/ 16 h 70"/>
                  <a:gd name="T48" fmla="*/ 52 w 68"/>
                  <a:gd name="T49" fmla="*/ 16 h 70"/>
                  <a:gd name="T50" fmla="*/ 56 w 68"/>
                  <a:gd name="T51" fmla="*/ 16 h 70"/>
                  <a:gd name="T52" fmla="*/ 62 w 68"/>
                  <a:gd name="T53" fmla="*/ 26 h 70"/>
                  <a:gd name="T54" fmla="*/ 66 w 68"/>
                  <a:gd name="T55" fmla="*/ 36 h 70"/>
                  <a:gd name="T56" fmla="*/ 68 w 68"/>
                  <a:gd name="T57" fmla="*/ 44 h 70"/>
                  <a:gd name="T58" fmla="*/ 66 w 68"/>
                  <a:gd name="T59" fmla="*/ 54 h 70"/>
                  <a:gd name="T60" fmla="*/ 62 w 68"/>
                  <a:gd name="T61" fmla="*/ 62 h 70"/>
                  <a:gd name="T62" fmla="*/ 60 w 68"/>
                  <a:gd name="T63" fmla="*/ 62 h 70"/>
                  <a:gd name="T64" fmla="*/ 58 w 68"/>
                  <a:gd name="T65" fmla="*/ 58 h 70"/>
                  <a:gd name="T66" fmla="*/ 58 w 68"/>
                  <a:gd name="T67" fmla="*/ 50 h 70"/>
                  <a:gd name="T68" fmla="*/ 56 w 68"/>
                  <a:gd name="T69" fmla="*/ 40 h 70"/>
                  <a:gd name="T70" fmla="*/ 54 w 68"/>
                  <a:gd name="T71" fmla="*/ 40 h 70"/>
                  <a:gd name="T72" fmla="*/ 54 w 68"/>
                  <a:gd name="T73" fmla="*/ 42 h 70"/>
                  <a:gd name="T74" fmla="*/ 56 w 68"/>
                  <a:gd name="T75" fmla="*/ 54 h 70"/>
                  <a:gd name="T76" fmla="*/ 58 w 68"/>
                  <a:gd name="T77" fmla="*/ 60 h 70"/>
                  <a:gd name="T78" fmla="*/ 58 w 68"/>
                  <a:gd name="T79" fmla="*/ 68 h 70"/>
                  <a:gd name="T80" fmla="*/ 54 w 68"/>
                  <a:gd name="T81" fmla="*/ 70 h 70"/>
                  <a:gd name="T82" fmla="*/ 48 w 68"/>
                  <a:gd name="T83" fmla="*/ 68 h 70"/>
                  <a:gd name="T84" fmla="*/ 44 w 68"/>
                  <a:gd name="T85" fmla="*/ 62 h 70"/>
                  <a:gd name="T86" fmla="*/ 36 w 68"/>
                  <a:gd name="T87" fmla="*/ 48 h 70"/>
                  <a:gd name="T88" fmla="*/ 32 w 68"/>
                  <a:gd name="T89" fmla="*/ 50 h 70"/>
                  <a:gd name="T90" fmla="*/ 28 w 68"/>
                  <a:gd name="T91" fmla="*/ 58 h 70"/>
                  <a:gd name="T92" fmla="*/ 24 w 68"/>
                  <a:gd name="T93" fmla="*/ 58 h 70"/>
                  <a:gd name="T94" fmla="*/ 20 w 68"/>
                  <a:gd name="T95" fmla="*/ 56 h 70"/>
                  <a:gd name="T96" fmla="*/ 16 w 68"/>
                  <a:gd name="T97" fmla="*/ 52 h 70"/>
                  <a:gd name="T98" fmla="*/ 10 w 68"/>
                  <a:gd name="T99" fmla="*/ 3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0">
                    <a:moveTo>
                      <a:pt x="10" y="38"/>
                    </a:moveTo>
                    <a:lnTo>
                      <a:pt x="10" y="38"/>
                    </a:lnTo>
                    <a:lnTo>
                      <a:pt x="8" y="22"/>
                    </a:lnTo>
                    <a:lnTo>
                      <a:pt x="6" y="18"/>
                    </a:lnTo>
                    <a:lnTo>
                      <a:pt x="2" y="18"/>
                    </a:lnTo>
                    <a:lnTo>
                      <a:pt x="2" y="18"/>
                    </a:lnTo>
                    <a:lnTo>
                      <a:pt x="0" y="14"/>
                    </a:lnTo>
                    <a:lnTo>
                      <a:pt x="0" y="6"/>
                    </a:lnTo>
                    <a:lnTo>
                      <a:pt x="0" y="6"/>
                    </a:lnTo>
                    <a:lnTo>
                      <a:pt x="0" y="4"/>
                    </a:lnTo>
                    <a:lnTo>
                      <a:pt x="2" y="2"/>
                    </a:lnTo>
                    <a:lnTo>
                      <a:pt x="4" y="0"/>
                    </a:lnTo>
                    <a:lnTo>
                      <a:pt x="4" y="0"/>
                    </a:lnTo>
                    <a:lnTo>
                      <a:pt x="8" y="0"/>
                    </a:lnTo>
                    <a:lnTo>
                      <a:pt x="12" y="4"/>
                    </a:lnTo>
                    <a:lnTo>
                      <a:pt x="16" y="14"/>
                    </a:lnTo>
                    <a:lnTo>
                      <a:pt x="16" y="14"/>
                    </a:lnTo>
                    <a:lnTo>
                      <a:pt x="18" y="16"/>
                    </a:lnTo>
                    <a:lnTo>
                      <a:pt x="18" y="16"/>
                    </a:lnTo>
                    <a:lnTo>
                      <a:pt x="24" y="22"/>
                    </a:lnTo>
                    <a:lnTo>
                      <a:pt x="24" y="22"/>
                    </a:lnTo>
                    <a:lnTo>
                      <a:pt x="28" y="24"/>
                    </a:lnTo>
                    <a:lnTo>
                      <a:pt x="30" y="24"/>
                    </a:lnTo>
                    <a:lnTo>
                      <a:pt x="34" y="24"/>
                    </a:lnTo>
                    <a:lnTo>
                      <a:pt x="36" y="24"/>
                    </a:lnTo>
                    <a:lnTo>
                      <a:pt x="36" y="24"/>
                    </a:lnTo>
                    <a:lnTo>
                      <a:pt x="38" y="28"/>
                    </a:lnTo>
                    <a:lnTo>
                      <a:pt x="38" y="28"/>
                    </a:lnTo>
                    <a:lnTo>
                      <a:pt x="38" y="24"/>
                    </a:lnTo>
                    <a:lnTo>
                      <a:pt x="38" y="24"/>
                    </a:lnTo>
                    <a:lnTo>
                      <a:pt x="34" y="22"/>
                    </a:lnTo>
                    <a:lnTo>
                      <a:pt x="30" y="18"/>
                    </a:lnTo>
                    <a:lnTo>
                      <a:pt x="30" y="18"/>
                    </a:lnTo>
                    <a:lnTo>
                      <a:pt x="28" y="10"/>
                    </a:lnTo>
                    <a:lnTo>
                      <a:pt x="28" y="6"/>
                    </a:lnTo>
                    <a:lnTo>
                      <a:pt x="30" y="2"/>
                    </a:lnTo>
                    <a:lnTo>
                      <a:pt x="30" y="2"/>
                    </a:lnTo>
                    <a:lnTo>
                      <a:pt x="34" y="0"/>
                    </a:lnTo>
                    <a:lnTo>
                      <a:pt x="36" y="2"/>
                    </a:lnTo>
                    <a:lnTo>
                      <a:pt x="36" y="2"/>
                    </a:lnTo>
                    <a:lnTo>
                      <a:pt x="38" y="4"/>
                    </a:lnTo>
                    <a:lnTo>
                      <a:pt x="42" y="6"/>
                    </a:lnTo>
                    <a:lnTo>
                      <a:pt x="44" y="10"/>
                    </a:lnTo>
                    <a:lnTo>
                      <a:pt x="46" y="16"/>
                    </a:lnTo>
                    <a:lnTo>
                      <a:pt x="46" y="16"/>
                    </a:lnTo>
                    <a:lnTo>
                      <a:pt x="48" y="18"/>
                    </a:lnTo>
                    <a:lnTo>
                      <a:pt x="48" y="18"/>
                    </a:lnTo>
                    <a:lnTo>
                      <a:pt x="50" y="16"/>
                    </a:lnTo>
                    <a:lnTo>
                      <a:pt x="50" y="16"/>
                    </a:lnTo>
                    <a:lnTo>
                      <a:pt x="52" y="16"/>
                    </a:lnTo>
                    <a:lnTo>
                      <a:pt x="56" y="16"/>
                    </a:lnTo>
                    <a:lnTo>
                      <a:pt x="56" y="16"/>
                    </a:lnTo>
                    <a:lnTo>
                      <a:pt x="60" y="20"/>
                    </a:lnTo>
                    <a:lnTo>
                      <a:pt x="62" y="26"/>
                    </a:lnTo>
                    <a:lnTo>
                      <a:pt x="66" y="36"/>
                    </a:lnTo>
                    <a:lnTo>
                      <a:pt x="66" y="36"/>
                    </a:lnTo>
                    <a:lnTo>
                      <a:pt x="68" y="40"/>
                    </a:lnTo>
                    <a:lnTo>
                      <a:pt x="68" y="44"/>
                    </a:lnTo>
                    <a:lnTo>
                      <a:pt x="66" y="54"/>
                    </a:lnTo>
                    <a:lnTo>
                      <a:pt x="66" y="54"/>
                    </a:lnTo>
                    <a:lnTo>
                      <a:pt x="64" y="60"/>
                    </a:lnTo>
                    <a:lnTo>
                      <a:pt x="62" y="62"/>
                    </a:lnTo>
                    <a:lnTo>
                      <a:pt x="60" y="62"/>
                    </a:lnTo>
                    <a:lnTo>
                      <a:pt x="60" y="62"/>
                    </a:lnTo>
                    <a:lnTo>
                      <a:pt x="58" y="60"/>
                    </a:lnTo>
                    <a:lnTo>
                      <a:pt x="58" y="58"/>
                    </a:lnTo>
                    <a:lnTo>
                      <a:pt x="58" y="50"/>
                    </a:lnTo>
                    <a:lnTo>
                      <a:pt x="58" y="50"/>
                    </a:lnTo>
                    <a:lnTo>
                      <a:pt x="56" y="44"/>
                    </a:lnTo>
                    <a:lnTo>
                      <a:pt x="56" y="40"/>
                    </a:lnTo>
                    <a:lnTo>
                      <a:pt x="56" y="40"/>
                    </a:lnTo>
                    <a:lnTo>
                      <a:pt x="54" y="40"/>
                    </a:lnTo>
                    <a:lnTo>
                      <a:pt x="54" y="42"/>
                    </a:lnTo>
                    <a:lnTo>
                      <a:pt x="54" y="42"/>
                    </a:lnTo>
                    <a:lnTo>
                      <a:pt x="54" y="48"/>
                    </a:lnTo>
                    <a:lnTo>
                      <a:pt x="56" y="54"/>
                    </a:lnTo>
                    <a:lnTo>
                      <a:pt x="56" y="54"/>
                    </a:lnTo>
                    <a:lnTo>
                      <a:pt x="58" y="60"/>
                    </a:lnTo>
                    <a:lnTo>
                      <a:pt x="58" y="64"/>
                    </a:lnTo>
                    <a:lnTo>
                      <a:pt x="58" y="68"/>
                    </a:lnTo>
                    <a:lnTo>
                      <a:pt x="58" y="68"/>
                    </a:lnTo>
                    <a:lnTo>
                      <a:pt x="54" y="70"/>
                    </a:lnTo>
                    <a:lnTo>
                      <a:pt x="50" y="70"/>
                    </a:lnTo>
                    <a:lnTo>
                      <a:pt x="48" y="68"/>
                    </a:lnTo>
                    <a:lnTo>
                      <a:pt x="44" y="62"/>
                    </a:lnTo>
                    <a:lnTo>
                      <a:pt x="44" y="62"/>
                    </a:lnTo>
                    <a:lnTo>
                      <a:pt x="40" y="52"/>
                    </a:lnTo>
                    <a:lnTo>
                      <a:pt x="36" y="48"/>
                    </a:lnTo>
                    <a:lnTo>
                      <a:pt x="34" y="48"/>
                    </a:lnTo>
                    <a:lnTo>
                      <a:pt x="32" y="50"/>
                    </a:lnTo>
                    <a:lnTo>
                      <a:pt x="28" y="58"/>
                    </a:lnTo>
                    <a:lnTo>
                      <a:pt x="28" y="58"/>
                    </a:lnTo>
                    <a:lnTo>
                      <a:pt x="26" y="60"/>
                    </a:lnTo>
                    <a:lnTo>
                      <a:pt x="24" y="58"/>
                    </a:lnTo>
                    <a:lnTo>
                      <a:pt x="20" y="56"/>
                    </a:lnTo>
                    <a:lnTo>
                      <a:pt x="20" y="56"/>
                    </a:lnTo>
                    <a:lnTo>
                      <a:pt x="18" y="54"/>
                    </a:lnTo>
                    <a:lnTo>
                      <a:pt x="16" y="52"/>
                    </a:lnTo>
                    <a:lnTo>
                      <a:pt x="16" y="52"/>
                    </a:lnTo>
                    <a:lnTo>
                      <a:pt x="10" y="38"/>
                    </a:lnTo>
                    <a:lnTo>
                      <a:pt x="1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5" name="Freeform 2959">
                <a:extLst>
                  <a:ext uri="{FF2B5EF4-FFF2-40B4-BE49-F238E27FC236}">
                    <a16:creationId xmlns:a16="http://schemas.microsoft.com/office/drawing/2014/main" id="{4B656819-4720-17AA-4173-2C491C783722}"/>
                  </a:ext>
                </a:extLst>
              </p:cNvPr>
              <p:cNvSpPr>
                <a:spLocks/>
              </p:cNvSpPr>
              <p:nvPr/>
            </p:nvSpPr>
            <p:spPr bwMode="auto">
              <a:xfrm>
                <a:off x="5772" y="1646"/>
                <a:ext cx="54" cy="54"/>
              </a:xfrm>
              <a:custGeom>
                <a:avLst/>
                <a:gdLst>
                  <a:gd name="T0" fmla="*/ 2 w 54"/>
                  <a:gd name="T1" fmla="*/ 16 h 54"/>
                  <a:gd name="T2" fmla="*/ 0 w 54"/>
                  <a:gd name="T3" fmla="*/ 6 h 54"/>
                  <a:gd name="T4" fmla="*/ 10 w 54"/>
                  <a:gd name="T5" fmla="*/ 8 h 54"/>
                  <a:gd name="T6" fmla="*/ 20 w 54"/>
                  <a:gd name="T7" fmla="*/ 2 h 54"/>
                  <a:gd name="T8" fmla="*/ 22 w 54"/>
                  <a:gd name="T9" fmla="*/ 0 h 54"/>
                  <a:gd name="T10" fmla="*/ 28 w 54"/>
                  <a:gd name="T11" fmla="*/ 2 h 54"/>
                  <a:gd name="T12" fmla="*/ 30 w 54"/>
                  <a:gd name="T13" fmla="*/ 4 h 54"/>
                  <a:gd name="T14" fmla="*/ 34 w 54"/>
                  <a:gd name="T15" fmla="*/ 6 h 54"/>
                  <a:gd name="T16" fmla="*/ 38 w 54"/>
                  <a:gd name="T17" fmla="*/ 8 h 54"/>
                  <a:gd name="T18" fmla="*/ 44 w 54"/>
                  <a:gd name="T19" fmla="*/ 6 h 54"/>
                  <a:gd name="T20" fmla="*/ 48 w 54"/>
                  <a:gd name="T21" fmla="*/ 8 h 54"/>
                  <a:gd name="T22" fmla="*/ 54 w 54"/>
                  <a:gd name="T23" fmla="*/ 12 h 54"/>
                  <a:gd name="T24" fmla="*/ 54 w 54"/>
                  <a:gd name="T25" fmla="*/ 16 h 54"/>
                  <a:gd name="T26" fmla="*/ 54 w 54"/>
                  <a:gd name="T27" fmla="*/ 20 h 54"/>
                  <a:gd name="T28" fmla="*/ 52 w 54"/>
                  <a:gd name="T29" fmla="*/ 26 h 54"/>
                  <a:gd name="T30" fmla="*/ 50 w 54"/>
                  <a:gd name="T31" fmla="*/ 26 h 54"/>
                  <a:gd name="T32" fmla="*/ 48 w 54"/>
                  <a:gd name="T33" fmla="*/ 26 h 54"/>
                  <a:gd name="T34" fmla="*/ 48 w 54"/>
                  <a:gd name="T35" fmla="*/ 40 h 54"/>
                  <a:gd name="T36" fmla="*/ 48 w 54"/>
                  <a:gd name="T37" fmla="*/ 44 h 54"/>
                  <a:gd name="T38" fmla="*/ 48 w 54"/>
                  <a:gd name="T39" fmla="*/ 46 h 54"/>
                  <a:gd name="T40" fmla="*/ 42 w 54"/>
                  <a:gd name="T41" fmla="*/ 42 h 54"/>
                  <a:gd name="T42" fmla="*/ 38 w 54"/>
                  <a:gd name="T43" fmla="*/ 36 h 54"/>
                  <a:gd name="T44" fmla="*/ 32 w 54"/>
                  <a:gd name="T45" fmla="*/ 36 h 54"/>
                  <a:gd name="T46" fmla="*/ 30 w 54"/>
                  <a:gd name="T47" fmla="*/ 44 h 54"/>
                  <a:gd name="T48" fmla="*/ 28 w 54"/>
                  <a:gd name="T49" fmla="*/ 48 h 54"/>
                  <a:gd name="T50" fmla="*/ 24 w 54"/>
                  <a:gd name="T51" fmla="*/ 50 h 54"/>
                  <a:gd name="T52" fmla="*/ 22 w 54"/>
                  <a:gd name="T53" fmla="*/ 44 h 54"/>
                  <a:gd name="T54" fmla="*/ 24 w 54"/>
                  <a:gd name="T55" fmla="*/ 50 h 54"/>
                  <a:gd name="T56" fmla="*/ 22 w 54"/>
                  <a:gd name="T57" fmla="*/ 52 h 54"/>
                  <a:gd name="T58" fmla="*/ 20 w 54"/>
                  <a:gd name="T59" fmla="*/ 54 h 54"/>
                  <a:gd name="T60" fmla="*/ 10 w 54"/>
                  <a:gd name="T61" fmla="*/ 36 h 54"/>
                  <a:gd name="T62" fmla="*/ 2 w 54"/>
                  <a:gd name="T63"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54">
                    <a:moveTo>
                      <a:pt x="2" y="16"/>
                    </a:moveTo>
                    <a:lnTo>
                      <a:pt x="2" y="16"/>
                    </a:lnTo>
                    <a:lnTo>
                      <a:pt x="0" y="6"/>
                    </a:lnTo>
                    <a:lnTo>
                      <a:pt x="0" y="6"/>
                    </a:lnTo>
                    <a:lnTo>
                      <a:pt x="6" y="8"/>
                    </a:lnTo>
                    <a:lnTo>
                      <a:pt x="10" y="8"/>
                    </a:lnTo>
                    <a:lnTo>
                      <a:pt x="16" y="8"/>
                    </a:lnTo>
                    <a:lnTo>
                      <a:pt x="20" y="2"/>
                    </a:lnTo>
                    <a:lnTo>
                      <a:pt x="20" y="2"/>
                    </a:lnTo>
                    <a:lnTo>
                      <a:pt x="22" y="0"/>
                    </a:lnTo>
                    <a:lnTo>
                      <a:pt x="24" y="0"/>
                    </a:lnTo>
                    <a:lnTo>
                      <a:pt x="28" y="2"/>
                    </a:lnTo>
                    <a:lnTo>
                      <a:pt x="28" y="2"/>
                    </a:lnTo>
                    <a:lnTo>
                      <a:pt x="30" y="4"/>
                    </a:lnTo>
                    <a:lnTo>
                      <a:pt x="30" y="4"/>
                    </a:lnTo>
                    <a:lnTo>
                      <a:pt x="34" y="6"/>
                    </a:lnTo>
                    <a:lnTo>
                      <a:pt x="34" y="6"/>
                    </a:lnTo>
                    <a:lnTo>
                      <a:pt x="38" y="8"/>
                    </a:lnTo>
                    <a:lnTo>
                      <a:pt x="40" y="6"/>
                    </a:lnTo>
                    <a:lnTo>
                      <a:pt x="44" y="6"/>
                    </a:lnTo>
                    <a:lnTo>
                      <a:pt x="48" y="8"/>
                    </a:lnTo>
                    <a:lnTo>
                      <a:pt x="48" y="8"/>
                    </a:lnTo>
                    <a:lnTo>
                      <a:pt x="50" y="8"/>
                    </a:lnTo>
                    <a:lnTo>
                      <a:pt x="54" y="12"/>
                    </a:lnTo>
                    <a:lnTo>
                      <a:pt x="54" y="12"/>
                    </a:lnTo>
                    <a:lnTo>
                      <a:pt x="54" y="16"/>
                    </a:lnTo>
                    <a:lnTo>
                      <a:pt x="54" y="20"/>
                    </a:lnTo>
                    <a:lnTo>
                      <a:pt x="54" y="20"/>
                    </a:lnTo>
                    <a:lnTo>
                      <a:pt x="54" y="24"/>
                    </a:lnTo>
                    <a:lnTo>
                      <a:pt x="52" y="26"/>
                    </a:lnTo>
                    <a:lnTo>
                      <a:pt x="52" y="26"/>
                    </a:lnTo>
                    <a:lnTo>
                      <a:pt x="50" y="26"/>
                    </a:lnTo>
                    <a:lnTo>
                      <a:pt x="48" y="26"/>
                    </a:lnTo>
                    <a:lnTo>
                      <a:pt x="48" y="26"/>
                    </a:lnTo>
                    <a:lnTo>
                      <a:pt x="48" y="34"/>
                    </a:lnTo>
                    <a:lnTo>
                      <a:pt x="48" y="40"/>
                    </a:lnTo>
                    <a:lnTo>
                      <a:pt x="48" y="40"/>
                    </a:lnTo>
                    <a:lnTo>
                      <a:pt x="48" y="44"/>
                    </a:lnTo>
                    <a:lnTo>
                      <a:pt x="48" y="46"/>
                    </a:lnTo>
                    <a:lnTo>
                      <a:pt x="48" y="46"/>
                    </a:lnTo>
                    <a:lnTo>
                      <a:pt x="44" y="46"/>
                    </a:lnTo>
                    <a:lnTo>
                      <a:pt x="42" y="42"/>
                    </a:lnTo>
                    <a:lnTo>
                      <a:pt x="42" y="42"/>
                    </a:lnTo>
                    <a:lnTo>
                      <a:pt x="38" y="36"/>
                    </a:lnTo>
                    <a:lnTo>
                      <a:pt x="36" y="34"/>
                    </a:lnTo>
                    <a:lnTo>
                      <a:pt x="32" y="36"/>
                    </a:lnTo>
                    <a:lnTo>
                      <a:pt x="30" y="44"/>
                    </a:lnTo>
                    <a:lnTo>
                      <a:pt x="30" y="44"/>
                    </a:lnTo>
                    <a:lnTo>
                      <a:pt x="28" y="48"/>
                    </a:lnTo>
                    <a:lnTo>
                      <a:pt x="28" y="48"/>
                    </a:lnTo>
                    <a:lnTo>
                      <a:pt x="24" y="50"/>
                    </a:lnTo>
                    <a:lnTo>
                      <a:pt x="24" y="50"/>
                    </a:lnTo>
                    <a:lnTo>
                      <a:pt x="22" y="44"/>
                    </a:lnTo>
                    <a:lnTo>
                      <a:pt x="22" y="44"/>
                    </a:lnTo>
                    <a:lnTo>
                      <a:pt x="24" y="50"/>
                    </a:lnTo>
                    <a:lnTo>
                      <a:pt x="24" y="50"/>
                    </a:lnTo>
                    <a:lnTo>
                      <a:pt x="22" y="52"/>
                    </a:lnTo>
                    <a:lnTo>
                      <a:pt x="22" y="52"/>
                    </a:lnTo>
                    <a:lnTo>
                      <a:pt x="22" y="54"/>
                    </a:lnTo>
                    <a:lnTo>
                      <a:pt x="20" y="54"/>
                    </a:lnTo>
                    <a:lnTo>
                      <a:pt x="20" y="54"/>
                    </a:lnTo>
                    <a:lnTo>
                      <a:pt x="10" y="36"/>
                    </a:lnTo>
                    <a:lnTo>
                      <a:pt x="6" y="24"/>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6" name="Freeform 2960">
                <a:extLst>
                  <a:ext uri="{FF2B5EF4-FFF2-40B4-BE49-F238E27FC236}">
                    <a16:creationId xmlns:a16="http://schemas.microsoft.com/office/drawing/2014/main" id="{91EDDFD6-F223-54D5-80BA-D9C2B53BF084}"/>
                  </a:ext>
                </a:extLst>
              </p:cNvPr>
              <p:cNvSpPr>
                <a:spLocks/>
              </p:cNvSpPr>
              <p:nvPr/>
            </p:nvSpPr>
            <p:spPr bwMode="auto">
              <a:xfrm>
                <a:off x="5812" y="1678"/>
                <a:ext cx="38" cy="50"/>
              </a:xfrm>
              <a:custGeom>
                <a:avLst/>
                <a:gdLst>
                  <a:gd name="T0" fmla="*/ 8 w 38"/>
                  <a:gd name="T1" fmla="*/ 14 h 50"/>
                  <a:gd name="T2" fmla="*/ 8 w 38"/>
                  <a:gd name="T3" fmla="*/ 14 h 50"/>
                  <a:gd name="T4" fmla="*/ 8 w 38"/>
                  <a:gd name="T5" fmla="*/ 10 h 50"/>
                  <a:gd name="T6" fmla="*/ 8 w 38"/>
                  <a:gd name="T7" fmla="*/ 10 h 50"/>
                  <a:gd name="T8" fmla="*/ 10 w 38"/>
                  <a:gd name="T9" fmla="*/ 2 h 50"/>
                  <a:gd name="T10" fmla="*/ 12 w 38"/>
                  <a:gd name="T11" fmla="*/ 0 h 50"/>
                  <a:gd name="T12" fmla="*/ 14 w 38"/>
                  <a:gd name="T13" fmla="*/ 0 h 50"/>
                  <a:gd name="T14" fmla="*/ 18 w 38"/>
                  <a:gd name="T15" fmla="*/ 4 h 50"/>
                  <a:gd name="T16" fmla="*/ 18 w 38"/>
                  <a:gd name="T17" fmla="*/ 4 h 50"/>
                  <a:gd name="T18" fmla="*/ 22 w 38"/>
                  <a:gd name="T19" fmla="*/ 10 h 50"/>
                  <a:gd name="T20" fmla="*/ 24 w 38"/>
                  <a:gd name="T21" fmla="*/ 10 h 50"/>
                  <a:gd name="T22" fmla="*/ 28 w 38"/>
                  <a:gd name="T23" fmla="*/ 8 h 50"/>
                  <a:gd name="T24" fmla="*/ 28 w 38"/>
                  <a:gd name="T25" fmla="*/ 8 h 50"/>
                  <a:gd name="T26" fmla="*/ 30 w 38"/>
                  <a:gd name="T27" fmla="*/ 10 h 50"/>
                  <a:gd name="T28" fmla="*/ 30 w 38"/>
                  <a:gd name="T29" fmla="*/ 12 h 50"/>
                  <a:gd name="T30" fmla="*/ 30 w 38"/>
                  <a:gd name="T31" fmla="*/ 12 h 50"/>
                  <a:gd name="T32" fmla="*/ 30 w 38"/>
                  <a:gd name="T33" fmla="*/ 18 h 50"/>
                  <a:gd name="T34" fmla="*/ 30 w 38"/>
                  <a:gd name="T35" fmla="*/ 18 h 50"/>
                  <a:gd name="T36" fmla="*/ 32 w 38"/>
                  <a:gd name="T37" fmla="*/ 20 h 50"/>
                  <a:gd name="T38" fmla="*/ 34 w 38"/>
                  <a:gd name="T39" fmla="*/ 20 h 50"/>
                  <a:gd name="T40" fmla="*/ 34 w 38"/>
                  <a:gd name="T41" fmla="*/ 20 h 50"/>
                  <a:gd name="T42" fmla="*/ 36 w 38"/>
                  <a:gd name="T43" fmla="*/ 28 h 50"/>
                  <a:gd name="T44" fmla="*/ 36 w 38"/>
                  <a:gd name="T45" fmla="*/ 28 h 50"/>
                  <a:gd name="T46" fmla="*/ 38 w 38"/>
                  <a:gd name="T47" fmla="*/ 36 h 50"/>
                  <a:gd name="T48" fmla="*/ 38 w 38"/>
                  <a:gd name="T49" fmla="*/ 42 h 50"/>
                  <a:gd name="T50" fmla="*/ 36 w 38"/>
                  <a:gd name="T51" fmla="*/ 46 h 50"/>
                  <a:gd name="T52" fmla="*/ 34 w 38"/>
                  <a:gd name="T53" fmla="*/ 50 h 50"/>
                  <a:gd name="T54" fmla="*/ 34 w 38"/>
                  <a:gd name="T55" fmla="*/ 50 h 50"/>
                  <a:gd name="T56" fmla="*/ 28 w 38"/>
                  <a:gd name="T57" fmla="*/ 42 h 50"/>
                  <a:gd name="T58" fmla="*/ 28 w 38"/>
                  <a:gd name="T59" fmla="*/ 42 h 50"/>
                  <a:gd name="T60" fmla="*/ 28 w 38"/>
                  <a:gd name="T61" fmla="*/ 42 h 50"/>
                  <a:gd name="T62" fmla="*/ 22 w 38"/>
                  <a:gd name="T63" fmla="*/ 34 h 50"/>
                  <a:gd name="T64" fmla="*/ 20 w 38"/>
                  <a:gd name="T65" fmla="*/ 30 h 50"/>
                  <a:gd name="T66" fmla="*/ 16 w 38"/>
                  <a:gd name="T67" fmla="*/ 28 h 50"/>
                  <a:gd name="T68" fmla="*/ 16 w 38"/>
                  <a:gd name="T69" fmla="*/ 28 h 50"/>
                  <a:gd name="T70" fmla="*/ 12 w 38"/>
                  <a:gd name="T71" fmla="*/ 30 h 50"/>
                  <a:gd name="T72" fmla="*/ 10 w 38"/>
                  <a:gd name="T73" fmla="*/ 34 h 50"/>
                  <a:gd name="T74" fmla="*/ 12 w 38"/>
                  <a:gd name="T75" fmla="*/ 42 h 50"/>
                  <a:gd name="T76" fmla="*/ 12 w 38"/>
                  <a:gd name="T77" fmla="*/ 42 h 50"/>
                  <a:gd name="T78" fmla="*/ 10 w 38"/>
                  <a:gd name="T79" fmla="*/ 44 h 50"/>
                  <a:gd name="T80" fmla="*/ 6 w 38"/>
                  <a:gd name="T81" fmla="*/ 46 h 50"/>
                  <a:gd name="T82" fmla="*/ 6 w 38"/>
                  <a:gd name="T83" fmla="*/ 46 h 50"/>
                  <a:gd name="T84" fmla="*/ 6 w 38"/>
                  <a:gd name="T85" fmla="*/ 50 h 50"/>
                  <a:gd name="T86" fmla="*/ 4 w 38"/>
                  <a:gd name="T87" fmla="*/ 50 h 50"/>
                  <a:gd name="T88" fmla="*/ 2 w 38"/>
                  <a:gd name="T89" fmla="*/ 50 h 50"/>
                  <a:gd name="T90" fmla="*/ 0 w 38"/>
                  <a:gd name="T91" fmla="*/ 46 h 50"/>
                  <a:gd name="T92" fmla="*/ 0 w 38"/>
                  <a:gd name="T93" fmla="*/ 46 h 50"/>
                  <a:gd name="T94" fmla="*/ 0 w 38"/>
                  <a:gd name="T95" fmla="*/ 36 h 50"/>
                  <a:gd name="T96" fmla="*/ 0 w 38"/>
                  <a:gd name="T97" fmla="*/ 30 h 50"/>
                  <a:gd name="T98" fmla="*/ 2 w 38"/>
                  <a:gd name="T99" fmla="*/ 28 h 50"/>
                  <a:gd name="T100" fmla="*/ 2 w 38"/>
                  <a:gd name="T101" fmla="*/ 28 h 50"/>
                  <a:gd name="T102" fmla="*/ 6 w 38"/>
                  <a:gd name="T103" fmla="*/ 22 h 50"/>
                  <a:gd name="T104" fmla="*/ 8 w 38"/>
                  <a:gd name="T105" fmla="*/ 14 h 50"/>
                  <a:gd name="T106" fmla="*/ 8 w 38"/>
                  <a:gd name="T10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 h="50">
                    <a:moveTo>
                      <a:pt x="8" y="14"/>
                    </a:moveTo>
                    <a:lnTo>
                      <a:pt x="8" y="14"/>
                    </a:lnTo>
                    <a:lnTo>
                      <a:pt x="8" y="10"/>
                    </a:lnTo>
                    <a:lnTo>
                      <a:pt x="8" y="10"/>
                    </a:lnTo>
                    <a:lnTo>
                      <a:pt x="10" y="2"/>
                    </a:lnTo>
                    <a:lnTo>
                      <a:pt x="12" y="0"/>
                    </a:lnTo>
                    <a:lnTo>
                      <a:pt x="14" y="0"/>
                    </a:lnTo>
                    <a:lnTo>
                      <a:pt x="18" y="4"/>
                    </a:lnTo>
                    <a:lnTo>
                      <a:pt x="18" y="4"/>
                    </a:lnTo>
                    <a:lnTo>
                      <a:pt x="22" y="10"/>
                    </a:lnTo>
                    <a:lnTo>
                      <a:pt x="24" y="10"/>
                    </a:lnTo>
                    <a:lnTo>
                      <a:pt x="28" y="8"/>
                    </a:lnTo>
                    <a:lnTo>
                      <a:pt x="28" y="8"/>
                    </a:lnTo>
                    <a:lnTo>
                      <a:pt x="30" y="10"/>
                    </a:lnTo>
                    <a:lnTo>
                      <a:pt x="30" y="12"/>
                    </a:lnTo>
                    <a:lnTo>
                      <a:pt x="30" y="12"/>
                    </a:lnTo>
                    <a:lnTo>
                      <a:pt x="30" y="18"/>
                    </a:lnTo>
                    <a:lnTo>
                      <a:pt x="30" y="18"/>
                    </a:lnTo>
                    <a:lnTo>
                      <a:pt x="32" y="20"/>
                    </a:lnTo>
                    <a:lnTo>
                      <a:pt x="34" y="20"/>
                    </a:lnTo>
                    <a:lnTo>
                      <a:pt x="34" y="20"/>
                    </a:lnTo>
                    <a:lnTo>
                      <a:pt x="36" y="28"/>
                    </a:lnTo>
                    <a:lnTo>
                      <a:pt x="36" y="28"/>
                    </a:lnTo>
                    <a:lnTo>
                      <a:pt x="38" y="36"/>
                    </a:lnTo>
                    <a:lnTo>
                      <a:pt x="38" y="42"/>
                    </a:lnTo>
                    <a:lnTo>
                      <a:pt x="36" y="46"/>
                    </a:lnTo>
                    <a:lnTo>
                      <a:pt x="34" y="50"/>
                    </a:lnTo>
                    <a:lnTo>
                      <a:pt x="34" y="50"/>
                    </a:lnTo>
                    <a:lnTo>
                      <a:pt x="28" y="42"/>
                    </a:lnTo>
                    <a:lnTo>
                      <a:pt x="28" y="42"/>
                    </a:lnTo>
                    <a:lnTo>
                      <a:pt x="28" y="42"/>
                    </a:lnTo>
                    <a:lnTo>
                      <a:pt x="22" y="34"/>
                    </a:lnTo>
                    <a:lnTo>
                      <a:pt x="20" y="30"/>
                    </a:lnTo>
                    <a:lnTo>
                      <a:pt x="16" y="28"/>
                    </a:lnTo>
                    <a:lnTo>
                      <a:pt x="16" y="28"/>
                    </a:lnTo>
                    <a:lnTo>
                      <a:pt x="12" y="30"/>
                    </a:lnTo>
                    <a:lnTo>
                      <a:pt x="10" y="34"/>
                    </a:lnTo>
                    <a:lnTo>
                      <a:pt x="12" y="42"/>
                    </a:lnTo>
                    <a:lnTo>
                      <a:pt x="12" y="42"/>
                    </a:lnTo>
                    <a:lnTo>
                      <a:pt x="10" y="44"/>
                    </a:lnTo>
                    <a:lnTo>
                      <a:pt x="6" y="46"/>
                    </a:lnTo>
                    <a:lnTo>
                      <a:pt x="6" y="46"/>
                    </a:lnTo>
                    <a:lnTo>
                      <a:pt x="6" y="50"/>
                    </a:lnTo>
                    <a:lnTo>
                      <a:pt x="4" y="50"/>
                    </a:lnTo>
                    <a:lnTo>
                      <a:pt x="2" y="50"/>
                    </a:lnTo>
                    <a:lnTo>
                      <a:pt x="0" y="46"/>
                    </a:lnTo>
                    <a:lnTo>
                      <a:pt x="0" y="46"/>
                    </a:lnTo>
                    <a:lnTo>
                      <a:pt x="0" y="36"/>
                    </a:lnTo>
                    <a:lnTo>
                      <a:pt x="0" y="30"/>
                    </a:lnTo>
                    <a:lnTo>
                      <a:pt x="2" y="28"/>
                    </a:lnTo>
                    <a:lnTo>
                      <a:pt x="2" y="28"/>
                    </a:lnTo>
                    <a:lnTo>
                      <a:pt x="6" y="22"/>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7" name="Freeform 2961">
                <a:extLst>
                  <a:ext uri="{FF2B5EF4-FFF2-40B4-BE49-F238E27FC236}">
                    <a16:creationId xmlns:a16="http://schemas.microsoft.com/office/drawing/2014/main" id="{56CF04FE-7EA6-0B3B-8228-C9DCAA88B0C5}"/>
                  </a:ext>
                </a:extLst>
              </p:cNvPr>
              <p:cNvSpPr>
                <a:spLocks/>
              </p:cNvSpPr>
              <p:nvPr/>
            </p:nvSpPr>
            <p:spPr bwMode="auto">
              <a:xfrm>
                <a:off x="5780" y="1734"/>
                <a:ext cx="26" cy="72"/>
              </a:xfrm>
              <a:custGeom>
                <a:avLst/>
                <a:gdLst>
                  <a:gd name="T0" fmla="*/ 8 w 26"/>
                  <a:gd name="T1" fmla="*/ 24 h 72"/>
                  <a:gd name="T2" fmla="*/ 8 w 26"/>
                  <a:gd name="T3" fmla="*/ 24 h 72"/>
                  <a:gd name="T4" fmla="*/ 10 w 26"/>
                  <a:gd name="T5" fmla="*/ 24 h 72"/>
                  <a:gd name="T6" fmla="*/ 10 w 26"/>
                  <a:gd name="T7" fmla="*/ 24 h 72"/>
                  <a:gd name="T8" fmla="*/ 14 w 26"/>
                  <a:gd name="T9" fmla="*/ 26 h 72"/>
                  <a:gd name="T10" fmla="*/ 14 w 26"/>
                  <a:gd name="T11" fmla="*/ 26 h 72"/>
                  <a:gd name="T12" fmla="*/ 10 w 26"/>
                  <a:gd name="T13" fmla="*/ 24 h 72"/>
                  <a:gd name="T14" fmla="*/ 10 w 26"/>
                  <a:gd name="T15" fmla="*/ 24 h 72"/>
                  <a:gd name="T16" fmla="*/ 10 w 26"/>
                  <a:gd name="T17" fmla="*/ 18 h 72"/>
                  <a:gd name="T18" fmla="*/ 8 w 26"/>
                  <a:gd name="T19" fmla="*/ 16 h 72"/>
                  <a:gd name="T20" fmla="*/ 4 w 26"/>
                  <a:gd name="T21" fmla="*/ 16 h 72"/>
                  <a:gd name="T22" fmla="*/ 4 w 26"/>
                  <a:gd name="T23" fmla="*/ 16 h 72"/>
                  <a:gd name="T24" fmla="*/ 0 w 26"/>
                  <a:gd name="T25" fmla="*/ 14 h 72"/>
                  <a:gd name="T26" fmla="*/ 0 w 26"/>
                  <a:gd name="T27" fmla="*/ 12 h 72"/>
                  <a:gd name="T28" fmla="*/ 0 w 26"/>
                  <a:gd name="T29" fmla="*/ 6 h 72"/>
                  <a:gd name="T30" fmla="*/ 0 w 26"/>
                  <a:gd name="T31" fmla="*/ 6 h 72"/>
                  <a:gd name="T32" fmla="*/ 2 w 26"/>
                  <a:gd name="T33" fmla="*/ 2 h 72"/>
                  <a:gd name="T34" fmla="*/ 4 w 26"/>
                  <a:gd name="T35" fmla="*/ 0 h 72"/>
                  <a:gd name="T36" fmla="*/ 8 w 26"/>
                  <a:gd name="T37" fmla="*/ 2 h 72"/>
                  <a:gd name="T38" fmla="*/ 14 w 26"/>
                  <a:gd name="T39" fmla="*/ 12 h 72"/>
                  <a:gd name="T40" fmla="*/ 14 w 26"/>
                  <a:gd name="T41" fmla="*/ 12 h 72"/>
                  <a:gd name="T42" fmla="*/ 16 w 26"/>
                  <a:gd name="T43" fmla="*/ 14 h 72"/>
                  <a:gd name="T44" fmla="*/ 18 w 26"/>
                  <a:gd name="T45" fmla="*/ 16 h 72"/>
                  <a:gd name="T46" fmla="*/ 18 w 26"/>
                  <a:gd name="T47" fmla="*/ 16 h 72"/>
                  <a:gd name="T48" fmla="*/ 20 w 26"/>
                  <a:gd name="T49" fmla="*/ 20 h 72"/>
                  <a:gd name="T50" fmla="*/ 20 w 26"/>
                  <a:gd name="T51" fmla="*/ 28 h 72"/>
                  <a:gd name="T52" fmla="*/ 20 w 26"/>
                  <a:gd name="T53" fmla="*/ 28 h 72"/>
                  <a:gd name="T54" fmla="*/ 20 w 26"/>
                  <a:gd name="T55" fmla="*/ 50 h 72"/>
                  <a:gd name="T56" fmla="*/ 22 w 26"/>
                  <a:gd name="T57" fmla="*/ 60 h 72"/>
                  <a:gd name="T58" fmla="*/ 26 w 26"/>
                  <a:gd name="T59" fmla="*/ 68 h 72"/>
                  <a:gd name="T60" fmla="*/ 26 w 26"/>
                  <a:gd name="T61" fmla="*/ 68 h 72"/>
                  <a:gd name="T62" fmla="*/ 24 w 26"/>
                  <a:gd name="T63" fmla="*/ 68 h 72"/>
                  <a:gd name="T64" fmla="*/ 22 w 26"/>
                  <a:gd name="T65" fmla="*/ 70 h 72"/>
                  <a:gd name="T66" fmla="*/ 18 w 26"/>
                  <a:gd name="T67" fmla="*/ 72 h 72"/>
                  <a:gd name="T68" fmla="*/ 18 w 26"/>
                  <a:gd name="T69" fmla="*/ 72 h 72"/>
                  <a:gd name="T70" fmla="*/ 16 w 26"/>
                  <a:gd name="T71" fmla="*/ 68 h 72"/>
                  <a:gd name="T72" fmla="*/ 18 w 26"/>
                  <a:gd name="T73" fmla="*/ 54 h 72"/>
                  <a:gd name="T74" fmla="*/ 18 w 26"/>
                  <a:gd name="T75" fmla="*/ 54 h 72"/>
                  <a:gd name="T76" fmla="*/ 18 w 26"/>
                  <a:gd name="T77" fmla="*/ 50 h 72"/>
                  <a:gd name="T78" fmla="*/ 16 w 26"/>
                  <a:gd name="T79" fmla="*/ 48 h 72"/>
                  <a:gd name="T80" fmla="*/ 16 w 26"/>
                  <a:gd name="T81" fmla="*/ 48 h 72"/>
                  <a:gd name="T82" fmla="*/ 14 w 26"/>
                  <a:gd name="T83" fmla="*/ 50 h 72"/>
                  <a:gd name="T84" fmla="*/ 12 w 26"/>
                  <a:gd name="T85" fmla="*/ 50 h 72"/>
                  <a:gd name="T86" fmla="*/ 8 w 26"/>
                  <a:gd name="T87" fmla="*/ 50 h 72"/>
                  <a:gd name="T88" fmla="*/ 4 w 26"/>
                  <a:gd name="T89" fmla="*/ 48 h 72"/>
                  <a:gd name="T90" fmla="*/ 4 w 26"/>
                  <a:gd name="T91" fmla="*/ 48 h 72"/>
                  <a:gd name="T92" fmla="*/ 2 w 26"/>
                  <a:gd name="T93" fmla="*/ 50 h 72"/>
                  <a:gd name="T94" fmla="*/ 2 w 26"/>
                  <a:gd name="T95" fmla="*/ 50 h 72"/>
                  <a:gd name="T96" fmla="*/ 0 w 26"/>
                  <a:gd name="T97" fmla="*/ 46 h 72"/>
                  <a:gd name="T98" fmla="*/ 0 w 26"/>
                  <a:gd name="T99" fmla="*/ 46 h 72"/>
                  <a:gd name="T100" fmla="*/ 0 w 26"/>
                  <a:gd name="T101" fmla="*/ 38 h 72"/>
                  <a:gd name="T102" fmla="*/ 2 w 26"/>
                  <a:gd name="T103" fmla="*/ 34 h 72"/>
                  <a:gd name="T104" fmla="*/ 6 w 26"/>
                  <a:gd name="T105" fmla="*/ 30 h 72"/>
                  <a:gd name="T106" fmla="*/ 8 w 26"/>
                  <a:gd name="T107" fmla="*/ 24 h 72"/>
                  <a:gd name="T108" fmla="*/ 8 w 26"/>
                  <a:gd name="T109"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72">
                    <a:moveTo>
                      <a:pt x="8" y="24"/>
                    </a:moveTo>
                    <a:lnTo>
                      <a:pt x="8" y="24"/>
                    </a:lnTo>
                    <a:lnTo>
                      <a:pt x="10" y="24"/>
                    </a:lnTo>
                    <a:lnTo>
                      <a:pt x="10" y="24"/>
                    </a:lnTo>
                    <a:lnTo>
                      <a:pt x="14" y="26"/>
                    </a:lnTo>
                    <a:lnTo>
                      <a:pt x="14" y="26"/>
                    </a:lnTo>
                    <a:lnTo>
                      <a:pt x="10" y="24"/>
                    </a:lnTo>
                    <a:lnTo>
                      <a:pt x="10" y="24"/>
                    </a:lnTo>
                    <a:lnTo>
                      <a:pt x="10" y="18"/>
                    </a:lnTo>
                    <a:lnTo>
                      <a:pt x="8" y="16"/>
                    </a:lnTo>
                    <a:lnTo>
                      <a:pt x="4" y="16"/>
                    </a:lnTo>
                    <a:lnTo>
                      <a:pt x="4" y="16"/>
                    </a:lnTo>
                    <a:lnTo>
                      <a:pt x="0" y="14"/>
                    </a:lnTo>
                    <a:lnTo>
                      <a:pt x="0" y="12"/>
                    </a:lnTo>
                    <a:lnTo>
                      <a:pt x="0" y="6"/>
                    </a:lnTo>
                    <a:lnTo>
                      <a:pt x="0" y="6"/>
                    </a:lnTo>
                    <a:lnTo>
                      <a:pt x="2" y="2"/>
                    </a:lnTo>
                    <a:lnTo>
                      <a:pt x="4" y="0"/>
                    </a:lnTo>
                    <a:lnTo>
                      <a:pt x="8" y="2"/>
                    </a:lnTo>
                    <a:lnTo>
                      <a:pt x="14" y="12"/>
                    </a:lnTo>
                    <a:lnTo>
                      <a:pt x="14" y="12"/>
                    </a:lnTo>
                    <a:lnTo>
                      <a:pt x="16" y="14"/>
                    </a:lnTo>
                    <a:lnTo>
                      <a:pt x="18" y="16"/>
                    </a:lnTo>
                    <a:lnTo>
                      <a:pt x="18" y="16"/>
                    </a:lnTo>
                    <a:lnTo>
                      <a:pt x="20" y="20"/>
                    </a:lnTo>
                    <a:lnTo>
                      <a:pt x="20" y="28"/>
                    </a:lnTo>
                    <a:lnTo>
                      <a:pt x="20" y="28"/>
                    </a:lnTo>
                    <a:lnTo>
                      <a:pt x="20" y="50"/>
                    </a:lnTo>
                    <a:lnTo>
                      <a:pt x="22" y="60"/>
                    </a:lnTo>
                    <a:lnTo>
                      <a:pt x="26" y="68"/>
                    </a:lnTo>
                    <a:lnTo>
                      <a:pt x="26" y="68"/>
                    </a:lnTo>
                    <a:lnTo>
                      <a:pt x="24" y="68"/>
                    </a:lnTo>
                    <a:lnTo>
                      <a:pt x="22" y="70"/>
                    </a:lnTo>
                    <a:lnTo>
                      <a:pt x="18" y="72"/>
                    </a:lnTo>
                    <a:lnTo>
                      <a:pt x="18" y="72"/>
                    </a:lnTo>
                    <a:lnTo>
                      <a:pt x="16" y="68"/>
                    </a:lnTo>
                    <a:lnTo>
                      <a:pt x="18" y="54"/>
                    </a:lnTo>
                    <a:lnTo>
                      <a:pt x="18" y="54"/>
                    </a:lnTo>
                    <a:lnTo>
                      <a:pt x="18" y="50"/>
                    </a:lnTo>
                    <a:lnTo>
                      <a:pt x="16" y="48"/>
                    </a:lnTo>
                    <a:lnTo>
                      <a:pt x="16" y="48"/>
                    </a:lnTo>
                    <a:lnTo>
                      <a:pt x="14" y="50"/>
                    </a:lnTo>
                    <a:lnTo>
                      <a:pt x="12" y="50"/>
                    </a:lnTo>
                    <a:lnTo>
                      <a:pt x="8" y="50"/>
                    </a:lnTo>
                    <a:lnTo>
                      <a:pt x="4" y="48"/>
                    </a:lnTo>
                    <a:lnTo>
                      <a:pt x="4" y="48"/>
                    </a:lnTo>
                    <a:lnTo>
                      <a:pt x="2" y="50"/>
                    </a:lnTo>
                    <a:lnTo>
                      <a:pt x="2" y="50"/>
                    </a:lnTo>
                    <a:lnTo>
                      <a:pt x="0" y="46"/>
                    </a:lnTo>
                    <a:lnTo>
                      <a:pt x="0" y="46"/>
                    </a:lnTo>
                    <a:lnTo>
                      <a:pt x="0" y="38"/>
                    </a:lnTo>
                    <a:lnTo>
                      <a:pt x="2" y="34"/>
                    </a:lnTo>
                    <a:lnTo>
                      <a:pt x="6" y="30"/>
                    </a:lnTo>
                    <a:lnTo>
                      <a:pt x="8" y="24"/>
                    </a:lnTo>
                    <a:lnTo>
                      <a:pt x="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8" name="Freeform 2962">
                <a:extLst>
                  <a:ext uri="{FF2B5EF4-FFF2-40B4-BE49-F238E27FC236}">
                    <a16:creationId xmlns:a16="http://schemas.microsoft.com/office/drawing/2014/main" id="{ABF6C4ED-7E90-992F-82A9-CB347531634E}"/>
                  </a:ext>
                </a:extLst>
              </p:cNvPr>
              <p:cNvSpPr>
                <a:spLocks/>
              </p:cNvSpPr>
              <p:nvPr/>
            </p:nvSpPr>
            <p:spPr bwMode="auto">
              <a:xfrm>
                <a:off x="5804" y="1778"/>
                <a:ext cx="22" cy="90"/>
              </a:xfrm>
              <a:custGeom>
                <a:avLst/>
                <a:gdLst>
                  <a:gd name="T0" fmla="*/ 16 w 22"/>
                  <a:gd name="T1" fmla="*/ 90 h 90"/>
                  <a:gd name="T2" fmla="*/ 16 w 22"/>
                  <a:gd name="T3" fmla="*/ 90 h 90"/>
                  <a:gd name="T4" fmla="*/ 14 w 22"/>
                  <a:gd name="T5" fmla="*/ 90 h 90"/>
                  <a:gd name="T6" fmla="*/ 14 w 22"/>
                  <a:gd name="T7" fmla="*/ 86 h 90"/>
                  <a:gd name="T8" fmla="*/ 14 w 22"/>
                  <a:gd name="T9" fmla="*/ 86 h 90"/>
                  <a:gd name="T10" fmla="*/ 14 w 22"/>
                  <a:gd name="T11" fmla="*/ 74 h 90"/>
                  <a:gd name="T12" fmla="*/ 12 w 22"/>
                  <a:gd name="T13" fmla="*/ 70 h 90"/>
                  <a:gd name="T14" fmla="*/ 10 w 22"/>
                  <a:gd name="T15" fmla="*/ 66 h 90"/>
                  <a:gd name="T16" fmla="*/ 10 w 22"/>
                  <a:gd name="T17" fmla="*/ 66 h 90"/>
                  <a:gd name="T18" fmla="*/ 8 w 22"/>
                  <a:gd name="T19" fmla="*/ 62 h 90"/>
                  <a:gd name="T20" fmla="*/ 6 w 22"/>
                  <a:gd name="T21" fmla="*/ 54 h 90"/>
                  <a:gd name="T22" fmla="*/ 6 w 22"/>
                  <a:gd name="T23" fmla="*/ 38 h 90"/>
                  <a:gd name="T24" fmla="*/ 6 w 22"/>
                  <a:gd name="T25" fmla="*/ 38 h 90"/>
                  <a:gd name="T26" fmla="*/ 6 w 22"/>
                  <a:gd name="T27" fmla="*/ 18 h 90"/>
                  <a:gd name="T28" fmla="*/ 4 w 22"/>
                  <a:gd name="T29" fmla="*/ 8 h 90"/>
                  <a:gd name="T30" fmla="*/ 0 w 22"/>
                  <a:gd name="T31" fmla="*/ 0 h 90"/>
                  <a:gd name="T32" fmla="*/ 0 w 22"/>
                  <a:gd name="T33" fmla="*/ 0 h 90"/>
                  <a:gd name="T34" fmla="*/ 10 w 22"/>
                  <a:gd name="T35" fmla="*/ 14 h 90"/>
                  <a:gd name="T36" fmla="*/ 22 w 22"/>
                  <a:gd name="T37" fmla="*/ 26 h 90"/>
                  <a:gd name="T38" fmla="*/ 22 w 22"/>
                  <a:gd name="T39" fmla="*/ 26 h 90"/>
                  <a:gd name="T40" fmla="*/ 14 w 22"/>
                  <a:gd name="T41" fmla="*/ 28 h 90"/>
                  <a:gd name="T42" fmla="*/ 14 w 22"/>
                  <a:gd name="T43" fmla="*/ 28 h 90"/>
                  <a:gd name="T44" fmla="*/ 16 w 22"/>
                  <a:gd name="T45" fmla="*/ 32 h 90"/>
                  <a:gd name="T46" fmla="*/ 16 w 22"/>
                  <a:gd name="T47" fmla="*/ 34 h 90"/>
                  <a:gd name="T48" fmla="*/ 20 w 22"/>
                  <a:gd name="T49" fmla="*/ 38 h 90"/>
                  <a:gd name="T50" fmla="*/ 20 w 22"/>
                  <a:gd name="T51" fmla="*/ 38 h 90"/>
                  <a:gd name="T52" fmla="*/ 16 w 22"/>
                  <a:gd name="T53" fmla="*/ 44 h 90"/>
                  <a:gd name="T54" fmla="*/ 16 w 22"/>
                  <a:gd name="T55" fmla="*/ 46 h 90"/>
                  <a:gd name="T56" fmla="*/ 14 w 22"/>
                  <a:gd name="T57" fmla="*/ 50 h 90"/>
                  <a:gd name="T58" fmla="*/ 14 w 22"/>
                  <a:gd name="T59" fmla="*/ 50 h 90"/>
                  <a:gd name="T60" fmla="*/ 10 w 22"/>
                  <a:gd name="T61" fmla="*/ 32 h 90"/>
                  <a:gd name="T62" fmla="*/ 10 w 22"/>
                  <a:gd name="T63" fmla="*/ 32 h 90"/>
                  <a:gd name="T64" fmla="*/ 10 w 22"/>
                  <a:gd name="T65" fmla="*/ 48 h 90"/>
                  <a:gd name="T66" fmla="*/ 14 w 22"/>
                  <a:gd name="T67" fmla="*/ 60 h 90"/>
                  <a:gd name="T68" fmla="*/ 20 w 22"/>
                  <a:gd name="T69" fmla="*/ 72 h 90"/>
                  <a:gd name="T70" fmla="*/ 22 w 22"/>
                  <a:gd name="T71" fmla="*/ 84 h 90"/>
                  <a:gd name="T72" fmla="*/ 22 w 22"/>
                  <a:gd name="T73" fmla="*/ 84 h 90"/>
                  <a:gd name="T74" fmla="*/ 22 w 22"/>
                  <a:gd name="T75" fmla="*/ 86 h 90"/>
                  <a:gd name="T76" fmla="*/ 20 w 22"/>
                  <a:gd name="T77" fmla="*/ 86 h 90"/>
                  <a:gd name="T78" fmla="*/ 18 w 22"/>
                  <a:gd name="T79" fmla="*/ 86 h 90"/>
                  <a:gd name="T80" fmla="*/ 16 w 22"/>
                  <a:gd name="T81" fmla="*/ 90 h 90"/>
                  <a:gd name="T82" fmla="*/ 16 w 22"/>
                  <a:gd name="T8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90">
                    <a:moveTo>
                      <a:pt x="16" y="90"/>
                    </a:moveTo>
                    <a:lnTo>
                      <a:pt x="16" y="90"/>
                    </a:lnTo>
                    <a:lnTo>
                      <a:pt x="14" y="90"/>
                    </a:lnTo>
                    <a:lnTo>
                      <a:pt x="14" y="86"/>
                    </a:lnTo>
                    <a:lnTo>
                      <a:pt x="14" y="86"/>
                    </a:lnTo>
                    <a:lnTo>
                      <a:pt x="14" y="74"/>
                    </a:lnTo>
                    <a:lnTo>
                      <a:pt x="12" y="70"/>
                    </a:lnTo>
                    <a:lnTo>
                      <a:pt x="10" y="66"/>
                    </a:lnTo>
                    <a:lnTo>
                      <a:pt x="10" y="66"/>
                    </a:lnTo>
                    <a:lnTo>
                      <a:pt x="8" y="62"/>
                    </a:lnTo>
                    <a:lnTo>
                      <a:pt x="6" y="54"/>
                    </a:lnTo>
                    <a:lnTo>
                      <a:pt x="6" y="38"/>
                    </a:lnTo>
                    <a:lnTo>
                      <a:pt x="6" y="38"/>
                    </a:lnTo>
                    <a:lnTo>
                      <a:pt x="6" y="18"/>
                    </a:lnTo>
                    <a:lnTo>
                      <a:pt x="4" y="8"/>
                    </a:lnTo>
                    <a:lnTo>
                      <a:pt x="0" y="0"/>
                    </a:lnTo>
                    <a:lnTo>
                      <a:pt x="0" y="0"/>
                    </a:lnTo>
                    <a:lnTo>
                      <a:pt x="10" y="14"/>
                    </a:lnTo>
                    <a:lnTo>
                      <a:pt x="22" y="26"/>
                    </a:lnTo>
                    <a:lnTo>
                      <a:pt x="22" y="26"/>
                    </a:lnTo>
                    <a:lnTo>
                      <a:pt x="14" y="28"/>
                    </a:lnTo>
                    <a:lnTo>
                      <a:pt x="14" y="28"/>
                    </a:lnTo>
                    <a:lnTo>
                      <a:pt x="16" y="32"/>
                    </a:lnTo>
                    <a:lnTo>
                      <a:pt x="16" y="34"/>
                    </a:lnTo>
                    <a:lnTo>
                      <a:pt x="20" y="38"/>
                    </a:lnTo>
                    <a:lnTo>
                      <a:pt x="20" y="38"/>
                    </a:lnTo>
                    <a:lnTo>
                      <a:pt x="16" y="44"/>
                    </a:lnTo>
                    <a:lnTo>
                      <a:pt x="16" y="46"/>
                    </a:lnTo>
                    <a:lnTo>
                      <a:pt x="14" y="50"/>
                    </a:lnTo>
                    <a:lnTo>
                      <a:pt x="14" y="50"/>
                    </a:lnTo>
                    <a:lnTo>
                      <a:pt x="10" y="32"/>
                    </a:lnTo>
                    <a:lnTo>
                      <a:pt x="10" y="32"/>
                    </a:lnTo>
                    <a:lnTo>
                      <a:pt x="10" y="48"/>
                    </a:lnTo>
                    <a:lnTo>
                      <a:pt x="14" y="60"/>
                    </a:lnTo>
                    <a:lnTo>
                      <a:pt x="20" y="72"/>
                    </a:lnTo>
                    <a:lnTo>
                      <a:pt x="22" y="84"/>
                    </a:lnTo>
                    <a:lnTo>
                      <a:pt x="22" y="84"/>
                    </a:lnTo>
                    <a:lnTo>
                      <a:pt x="22" y="86"/>
                    </a:lnTo>
                    <a:lnTo>
                      <a:pt x="20" y="86"/>
                    </a:lnTo>
                    <a:lnTo>
                      <a:pt x="18" y="86"/>
                    </a:lnTo>
                    <a:lnTo>
                      <a:pt x="16" y="90"/>
                    </a:lnTo>
                    <a:lnTo>
                      <a:pt x="16"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9" name="Freeform 2963">
                <a:extLst>
                  <a:ext uri="{FF2B5EF4-FFF2-40B4-BE49-F238E27FC236}">
                    <a16:creationId xmlns:a16="http://schemas.microsoft.com/office/drawing/2014/main" id="{5228C562-244B-3B0F-8B9B-5E4222317910}"/>
                  </a:ext>
                </a:extLst>
              </p:cNvPr>
              <p:cNvSpPr>
                <a:spLocks/>
              </p:cNvSpPr>
              <p:nvPr/>
            </p:nvSpPr>
            <p:spPr bwMode="auto">
              <a:xfrm>
                <a:off x="5848" y="1784"/>
                <a:ext cx="24" cy="60"/>
              </a:xfrm>
              <a:custGeom>
                <a:avLst/>
                <a:gdLst>
                  <a:gd name="T0" fmla="*/ 20 w 24"/>
                  <a:gd name="T1" fmla="*/ 36 h 60"/>
                  <a:gd name="T2" fmla="*/ 20 w 24"/>
                  <a:gd name="T3" fmla="*/ 36 h 60"/>
                  <a:gd name="T4" fmla="*/ 16 w 24"/>
                  <a:gd name="T5" fmla="*/ 32 h 60"/>
                  <a:gd name="T6" fmla="*/ 14 w 24"/>
                  <a:gd name="T7" fmla="*/ 36 h 60"/>
                  <a:gd name="T8" fmla="*/ 14 w 24"/>
                  <a:gd name="T9" fmla="*/ 48 h 60"/>
                  <a:gd name="T10" fmla="*/ 14 w 24"/>
                  <a:gd name="T11" fmla="*/ 48 h 60"/>
                  <a:gd name="T12" fmla="*/ 14 w 24"/>
                  <a:gd name="T13" fmla="*/ 54 h 60"/>
                  <a:gd name="T14" fmla="*/ 14 w 24"/>
                  <a:gd name="T15" fmla="*/ 60 h 60"/>
                  <a:gd name="T16" fmla="*/ 14 w 24"/>
                  <a:gd name="T17" fmla="*/ 60 h 60"/>
                  <a:gd name="T18" fmla="*/ 12 w 24"/>
                  <a:gd name="T19" fmla="*/ 60 h 60"/>
                  <a:gd name="T20" fmla="*/ 12 w 24"/>
                  <a:gd name="T21" fmla="*/ 60 h 60"/>
                  <a:gd name="T22" fmla="*/ 10 w 24"/>
                  <a:gd name="T23" fmla="*/ 54 h 60"/>
                  <a:gd name="T24" fmla="*/ 10 w 24"/>
                  <a:gd name="T25" fmla="*/ 54 h 60"/>
                  <a:gd name="T26" fmla="*/ 8 w 24"/>
                  <a:gd name="T27" fmla="*/ 52 h 60"/>
                  <a:gd name="T28" fmla="*/ 6 w 24"/>
                  <a:gd name="T29" fmla="*/ 52 h 60"/>
                  <a:gd name="T30" fmla="*/ 6 w 24"/>
                  <a:gd name="T31" fmla="*/ 52 h 60"/>
                  <a:gd name="T32" fmla="*/ 4 w 24"/>
                  <a:gd name="T33" fmla="*/ 54 h 60"/>
                  <a:gd name="T34" fmla="*/ 2 w 24"/>
                  <a:gd name="T35" fmla="*/ 54 h 60"/>
                  <a:gd name="T36" fmla="*/ 0 w 24"/>
                  <a:gd name="T37" fmla="*/ 50 h 60"/>
                  <a:gd name="T38" fmla="*/ 0 w 24"/>
                  <a:gd name="T39" fmla="*/ 32 h 60"/>
                  <a:gd name="T40" fmla="*/ 0 w 24"/>
                  <a:gd name="T41" fmla="*/ 32 h 60"/>
                  <a:gd name="T42" fmla="*/ 0 w 24"/>
                  <a:gd name="T43" fmla="*/ 20 h 60"/>
                  <a:gd name="T44" fmla="*/ 0 w 24"/>
                  <a:gd name="T45" fmla="*/ 8 h 60"/>
                  <a:gd name="T46" fmla="*/ 0 w 24"/>
                  <a:gd name="T47" fmla="*/ 8 h 60"/>
                  <a:gd name="T48" fmla="*/ 0 w 24"/>
                  <a:gd name="T49" fmla="*/ 4 h 60"/>
                  <a:gd name="T50" fmla="*/ 2 w 24"/>
                  <a:gd name="T51" fmla="*/ 0 h 60"/>
                  <a:gd name="T52" fmla="*/ 2 w 24"/>
                  <a:gd name="T53" fmla="*/ 0 h 60"/>
                  <a:gd name="T54" fmla="*/ 4 w 24"/>
                  <a:gd name="T55" fmla="*/ 2 h 60"/>
                  <a:gd name="T56" fmla="*/ 6 w 24"/>
                  <a:gd name="T57" fmla="*/ 4 h 60"/>
                  <a:gd name="T58" fmla="*/ 6 w 24"/>
                  <a:gd name="T59" fmla="*/ 4 h 60"/>
                  <a:gd name="T60" fmla="*/ 6 w 24"/>
                  <a:gd name="T61" fmla="*/ 8 h 60"/>
                  <a:gd name="T62" fmla="*/ 6 w 24"/>
                  <a:gd name="T63" fmla="*/ 14 h 60"/>
                  <a:gd name="T64" fmla="*/ 6 w 24"/>
                  <a:gd name="T65" fmla="*/ 14 h 60"/>
                  <a:gd name="T66" fmla="*/ 4 w 24"/>
                  <a:gd name="T67" fmla="*/ 22 h 60"/>
                  <a:gd name="T68" fmla="*/ 4 w 24"/>
                  <a:gd name="T69" fmla="*/ 30 h 60"/>
                  <a:gd name="T70" fmla="*/ 6 w 24"/>
                  <a:gd name="T71" fmla="*/ 38 h 60"/>
                  <a:gd name="T72" fmla="*/ 10 w 24"/>
                  <a:gd name="T73" fmla="*/ 42 h 60"/>
                  <a:gd name="T74" fmla="*/ 10 w 24"/>
                  <a:gd name="T75" fmla="*/ 42 h 60"/>
                  <a:gd name="T76" fmla="*/ 12 w 24"/>
                  <a:gd name="T77" fmla="*/ 42 h 60"/>
                  <a:gd name="T78" fmla="*/ 14 w 24"/>
                  <a:gd name="T79" fmla="*/ 38 h 60"/>
                  <a:gd name="T80" fmla="*/ 12 w 24"/>
                  <a:gd name="T81" fmla="*/ 30 h 60"/>
                  <a:gd name="T82" fmla="*/ 12 w 24"/>
                  <a:gd name="T83" fmla="*/ 30 h 60"/>
                  <a:gd name="T84" fmla="*/ 12 w 24"/>
                  <a:gd name="T85" fmla="*/ 20 h 60"/>
                  <a:gd name="T86" fmla="*/ 12 w 24"/>
                  <a:gd name="T87" fmla="*/ 16 h 60"/>
                  <a:gd name="T88" fmla="*/ 14 w 24"/>
                  <a:gd name="T89" fmla="*/ 14 h 60"/>
                  <a:gd name="T90" fmla="*/ 14 w 24"/>
                  <a:gd name="T91" fmla="*/ 14 h 60"/>
                  <a:gd name="T92" fmla="*/ 16 w 24"/>
                  <a:gd name="T93" fmla="*/ 14 h 60"/>
                  <a:gd name="T94" fmla="*/ 18 w 24"/>
                  <a:gd name="T95" fmla="*/ 14 h 60"/>
                  <a:gd name="T96" fmla="*/ 20 w 24"/>
                  <a:gd name="T97" fmla="*/ 18 h 60"/>
                  <a:gd name="T98" fmla="*/ 22 w 24"/>
                  <a:gd name="T99" fmla="*/ 22 h 60"/>
                  <a:gd name="T100" fmla="*/ 22 w 24"/>
                  <a:gd name="T101" fmla="*/ 22 h 60"/>
                  <a:gd name="T102" fmla="*/ 24 w 24"/>
                  <a:gd name="T103" fmla="*/ 28 h 60"/>
                  <a:gd name="T104" fmla="*/ 22 w 24"/>
                  <a:gd name="T105" fmla="*/ 32 h 60"/>
                  <a:gd name="T106" fmla="*/ 20 w 24"/>
                  <a:gd name="T107" fmla="*/ 34 h 60"/>
                  <a:gd name="T108" fmla="*/ 20 w 24"/>
                  <a:gd name="T109" fmla="*/ 36 h 60"/>
                  <a:gd name="T110" fmla="*/ 20 w 24"/>
                  <a:gd name="T111"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60">
                    <a:moveTo>
                      <a:pt x="20" y="36"/>
                    </a:moveTo>
                    <a:lnTo>
                      <a:pt x="20" y="36"/>
                    </a:lnTo>
                    <a:lnTo>
                      <a:pt x="16" y="32"/>
                    </a:lnTo>
                    <a:lnTo>
                      <a:pt x="14" y="36"/>
                    </a:lnTo>
                    <a:lnTo>
                      <a:pt x="14" y="48"/>
                    </a:lnTo>
                    <a:lnTo>
                      <a:pt x="14" y="48"/>
                    </a:lnTo>
                    <a:lnTo>
                      <a:pt x="14" y="54"/>
                    </a:lnTo>
                    <a:lnTo>
                      <a:pt x="14" y="60"/>
                    </a:lnTo>
                    <a:lnTo>
                      <a:pt x="14" y="60"/>
                    </a:lnTo>
                    <a:lnTo>
                      <a:pt x="12" y="60"/>
                    </a:lnTo>
                    <a:lnTo>
                      <a:pt x="12" y="60"/>
                    </a:lnTo>
                    <a:lnTo>
                      <a:pt x="10" y="54"/>
                    </a:lnTo>
                    <a:lnTo>
                      <a:pt x="10" y="54"/>
                    </a:lnTo>
                    <a:lnTo>
                      <a:pt x="8" y="52"/>
                    </a:lnTo>
                    <a:lnTo>
                      <a:pt x="6" y="52"/>
                    </a:lnTo>
                    <a:lnTo>
                      <a:pt x="6" y="52"/>
                    </a:lnTo>
                    <a:lnTo>
                      <a:pt x="4" y="54"/>
                    </a:lnTo>
                    <a:lnTo>
                      <a:pt x="2" y="54"/>
                    </a:lnTo>
                    <a:lnTo>
                      <a:pt x="0" y="50"/>
                    </a:lnTo>
                    <a:lnTo>
                      <a:pt x="0" y="32"/>
                    </a:lnTo>
                    <a:lnTo>
                      <a:pt x="0" y="32"/>
                    </a:lnTo>
                    <a:lnTo>
                      <a:pt x="0" y="20"/>
                    </a:lnTo>
                    <a:lnTo>
                      <a:pt x="0" y="8"/>
                    </a:lnTo>
                    <a:lnTo>
                      <a:pt x="0" y="8"/>
                    </a:lnTo>
                    <a:lnTo>
                      <a:pt x="0" y="4"/>
                    </a:lnTo>
                    <a:lnTo>
                      <a:pt x="2" y="0"/>
                    </a:lnTo>
                    <a:lnTo>
                      <a:pt x="2" y="0"/>
                    </a:lnTo>
                    <a:lnTo>
                      <a:pt x="4" y="2"/>
                    </a:lnTo>
                    <a:lnTo>
                      <a:pt x="6" y="4"/>
                    </a:lnTo>
                    <a:lnTo>
                      <a:pt x="6" y="4"/>
                    </a:lnTo>
                    <a:lnTo>
                      <a:pt x="6" y="8"/>
                    </a:lnTo>
                    <a:lnTo>
                      <a:pt x="6" y="14"/>
                    </a:lnTo>
                    <a:lnTo>
                      <a:pt x="6" y="14"/>
                    </a:lnTo>
                    <a:lnTo>
                      <a:pt x="4" y="22"/>
                    </a:lnTo>
                    <a:lnTo>
                      <a:pt x="4" y="30"/>
                    </a:lnTo>
                    <a:lnTo>
                      <a:pt x="6" y="38"/>
                    </a:lnTo>
                    <a:lnTo>
                      <a:pt x="10" y="42"/>
                    </a:lnTo>
                    <a:lnTo>
                      <a:pt x="10" y="42"/>
                    </a:lnTo>
                    <a:lnTo>
                      <a:pt x="12" y="42"/>
                    </a:lnTo>
                    <a:lnTo>
                      <a:pt x="14" y="38"/>
                    </a:lnTo>
                    <a:lnTo>
                      <a:pt x="12" y="30"/>
                    </a:lnTo>
                    <a:lnTo>
                      <a:pt x="12" y="30"/>
                    </a:lnTo>
                    <a:lnTo>
                      <a:pt x="12" y="20"/>
                    </a:lnTo>
                    <a:lnTo>
                      <a:pt x="12" y="16"/>
                    </a:lnTo>
                    <a:lnTo>
                      <a:pt x="14" y="14"/>
                    </a:lnTo>
                    <a:lnTo>
                      <a:pt x="14" y="14"/>
                    </a:lnTo>
                    <a:lnTo>
                      <a:pt x="16" y="14"/>
                    </a:lnTo>
                    <a:lnTo>
                      <a:pt x="18" y="14"/>
                    </a:lnTo>
                    <a:lnTo>
                      <a:pt x="20" y="18"/>
                    </a:lnTo>
                    <a:lnTo>
                      <a:pt x="22" y="22"/>
                    </a:lnTo>
                    <a:lnTo>
                      <a:pt x="22" y="22"/>
                    </a:lnTo>
                    <a:lnTo>
                      <a:pt x="24" y="28"/>
                    </a:lnTo>
                    <a:lnTo>
                      <a:pt x="22" y="32"/>
                    </a:lnTo>
                    <a:lnTo>
                      <a:pt x="20" y="34"/>
                    </a:lnTo>
                    <a:lnTo>
                      <a:pt x="20" y="36"/>
                    </a:lnTo>
                    <a:lnTo>
                      <a:pt x="2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0" name="Freeform 2964">
                <a:extLst>
                  <a:ext uri="{FF2B5EF4-FFF2-40B4-BE49-F238E27FC236}">
                    <a16:creationId xmlns:a16="http://schemas.microsoft.com/office/drawing/2014/main" id="{D354D1BD-9176-4E86-8018-B4F0E314EB3E}"/>
                  </a:ext>
                </a:extLst>
              </p:cNvPr>
              <p:cNvSpPr>
                <a:spLocks/>
              </p:cNvSpPr>
              <p:nvPr/>
            </p:nvSpPr>
            <p:spPr bwMode="auto">
              <a:xfrm>
                <a:off x="5740" y="1678"/>
                <a:ext cx="28" cy="48"/>
              </a:xfrm>
              <a:custGeom>
                <a:avLst/>
                <a:gdLst>
                  <a:gd name="T0" fmla="*/ 22 w 28"/>
                  <a:gd name="T1" fmla="*/ 46 h 48"/>
                  <a:gd name="T2" fmla="*/ 22 w 28"/>
                  <a:gd name="T3" fmla="*/ 46 h 48"/>
                  <a:gd name="T4" fmla="*/ 20 w 28"/>
                  <a:gd name="T5" fmla="*/ 48 h 48"/>
                  <a:gd name="T6" fmla="*/ 20 w 28"/>
                  <a:gd name="T7" fmla="*/ 46 h 48"/>
                  <a:gd name="T8" fmla="*/ 16 w 28"/>
                  <a:gd name="T9" fmla="*/ 44 h 48"/>
                  <a:gd name="T10" fmla="*/ 14 w 28"/>
                  <a:gd name="T11" fmla="*/ 38 h 48"/>
                  <a:gd name="T12" fmla="*/ 12 w 28"/>
                  <a:gd name="T13" fmla="*/ 36 h 48"/>
                  <a:gd name="T14" fmla="*/ 12 w 28"/>
                  <a:gd name="T15" fmla="*/ 36 h 48"/>
                  <a:gd name="T16" fmla="*/ 10 w 28"/>
                  <a:gd name="T17" fmla="*/ 34 h 48"/>
                  <a:gd name="T18" fmla="*/ 6 w 28"/>
                  <a:gd name="T19" fmla="*/ 34 h 48"/>
                  <a:gd name="T20" fmla="*/ 4 w 28"/>
                  <a:gd name="T21" fmla="*/ 32 h 48"/>
                  <a:gd name="T22" fmla="*/ 0 w 28"/>
                  <a:gd name="T23" fmla="*/ 28 h 48"/>
                  <a:gd name="T24" fmla="*/ 0 w 28"/>
                  <a:gd name="T25" fmla="*/ 28 h 48"/>
                  <a:gd name="T26" fmla="*/ 2 w 28"/>
                  <a:gd name="T27" fmla="*/ 20 h 48"/>
                  <a:gd name="T28" fmla="*/ 4 w 28"/>
                  <a:gd name="T29" fmla="*/ 12 h 48"/>
                  <a:gd name="T30" fmla="*/ 4 w 28"/>
                  <a:gd name="T31" fmla="*/ 12 h 48"/>
                  <a:gd name="T32" fmla="*/ 4 w 28"/>
                  <a:gd name="T33" fmla="*/ 12 h 48"/>
                  <a:gd name="T34" fmla="*/ 6 w 28"/>
                  <a:gd name="T35" fmla="*/ 12 h 48"/>
                  <a:gd name="T36" fmla="*/ 6 w 28"/>
                  <a:gd name="T37" fmla="*/ 10 h 48"/>
                  <a:gd name="T38" fmla="*/ 6 w 28"/>
                  <a:gd name="T39" fmla="*/ 6 h 48"/>
                  <a:gd name="T40" fmla="*/ 6 w 28"/>
                  <a:gd name="T41" fmla="*/ 6 h 48"/>
                  <a:gd name="T42" fmla="*/ 6 w 28"/>
                  <a:gd name="T43" fmla="*/ 6 h 48"/>
                  <a:gd name="T44" fmla="*/ 8 w 28"/>
                  <a:gd name="T45" fmla="*/ 0 h 48"/>
                  <a:gd name="T46" fmla="*/ 10 w 28"/>
                  <a:gd name="T47" fmla="*/ 2 h 48"/>
                  <a:gd name="T48" fmla="*/ 10 w 28"/>
                  <a:gd name="T49" fmla="*/ 2 h 48"/>
                  <a:gd name="T50" fmla="*/ 12 w 28"/>
                  <a:gd name="T51" fmla="*/ 12 h 48"/>
                  <a:gd name="T52" fmla="*/ 16 w 28"/>
                  <a:gd name="T53" fmla="*/ 18 h 48"/>
                  <a:gd name="T54" fmla="*/ 18 w 28"/>
                  <a:gd name="T55" fmla="*/ 20 h 48"/>
                  <a:gd name="T56" fmla="*/ 20 w 28"/>
                  <a:gd name="T57" fmla="*/ 20 h 48"/>
                  <a:gd name="T58" fmla="*/ 24 w 28"/>
                  <a:gd name="T59" fmla="*/ 18 h 48"/>
                  <a:gd name="T60" fmla="*/ 24 w 28"/>
                  <a:gd name="T61" fmla="*/ 18 h 48"/>
                  <a:gd name="T62" fmla="*/ 24 w 28"/>
                  <a:gd name="T63" fmla="*/ 20 h 48"/>
                  <a:gd name="T64" fmla="*/ 24 w 28"/>
                  <a:gd name="T65" fmla="*/ 20 h 48"/>
                  <a:gd name="T66" fmla="*/ 22 w 28"/>
                  <a:gd name="T67" fmla="*/ 26 h 48"/>
                  <a:gd name="T68" fmla="*/ 20 w 28"/>
                  <a:gd name="T69" fmla="*/ 26 h 48"/>
                  <a:gd name="T70" fmla="*/ 20 w 28"/>
                  <a:gd name="T71" fmla="*/ 26 h 48"/>
                  <a:gd name="T72" fmla="*/ 22 w 28"/>
                  <a:gd name="T73" fmla="*/ 26 h 48"/>
                  <a:gd name="T74" fmla="*/ 24 w 28"/>
                  <a:gd name="T75" fmla="*/ 20 h 48"/>
                  <a:gd name="T76" fmla="*/ 24 w 28"/>
                  <a:gd name="T77" fmla="*/ 20 h 48"/>
                  <a:gd name="T78" fmla="*/ 26 w 28"/>
                  <a:gd name="T79" fmla="*/ 26 h 48"/>
                  <a:gd name="T80" fmla="*/ 28 w 28"/>
                  <a:gd name="T81" fmla="*/ 32 h 48"/>
                  <a:gd name="T82" fmla="*/ 26 w 28"/>
                  <a:gd name="T83" fmla="*/ 38 h 48"/>
                  <a:gd name="T84" fmla="*/ 22 w 28"/>
                  <a:gd name="T85" fmla="*/ 46 h 48"/>
                  <a:gd name="T86" fmla="*/ 22 w 28"/>
                  <a:gd name="T87"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8">
                    <a:moveTo>
                      <a:pt x="22" y="46"/>
                    </a:moveTo>
                    <a:lnTo>
                      <a:pt x="22" y="46"/>
                    </a:lnTo>
                    <a:lnTo>
                      <a:pt x="20" y="48"/>
                    </a:lnTo>
                    <a:lnTo>
                      <a:pt x="20" y="46"/>
                    </a:lnTo>
                    <a:lnTo>
                      <a:pt x="16" y="44"/>
                    </a:lnTo>
                    <a:lnTo>
                      <a:pt x="14" y="38"/>
                    </a:lnTo>
                    <a:lnTo>
                      <a:pt x="12" y="36"/>
                    </a:lnTo>
                    <a:lnTo>
                      <a:pt x="12" y="36"/>
                    </a:lnTo>
                    <a:lnTo>
                      <a:pt x="10" y="34"/>
                    </a:lnTo>
                    <a:lnTo>
                      <a:pt x="6" y="34"/>
                    </a:lnTo>
                    <a:lnTo>
                      <a:pt x="4" y="32"/>
                    </a:lnTo>
                    <a:lnTo>
                      <a:pt x="0" y="28"/>
                    </a:lnTo>
                    <a:lnTo>
                      <a:pt x="0" y="28"/>
                    </a:lnTo>
                    <a:lnTo>
                      <a:pt x="2" y="20"/>
                    </a:lnTo>
                    <a:lnTo>
                      <a:pt x="4" y="12"/>
                    </a:lnTo>
                    <a:lnTo>
                      <a:pt x="4" y="12"/>
                    </a:lnTo>
                    <a:lnTo>
                      <a:pt x="4" y="12"/>
                    </a:lnTo>
                    <a:lnTo>
                      <a:pt x="6" y="12"/>
                    </a:lnTo>
                    <a:lnTo>
                      <a:pt x="6" y="10"/>
                    </a:lnTo>
                    <a:lnTo>
                      <a:pt x="6" y="6"/>
                    </a:lnTo>
                    <a:lnTo>
                      <a:pt x="6" y="6"/>
                    </a:lnTo>
                    <a:lnTo>
                      <a:pt x="6" y="6"/>
                    </a:lnTo>
                    <a:lnTo>
                      <a:pt x="8" y="0"/>
                    </a:lnTo>
                    <a:lnTo>
                      <a:pt x="10" y="2"/>
                    </a:lnTo>
                    <a:lnTo>
                      <a:pt x="10" y="2"/>
                    </a:lnTo>
                    <a:lnTo>
                      <a:pt x="12" y="12"/>
                    </a:lnTo>
                    <a:lnTo>
                      <a:pt x="16" y="18"/>
                    </a:lnTo>
                    <a:lnTo>
                      <a:pt x="18" y="20"/>
                    </a:lnTo>
                    <a:lnTo>
                      <a:pt x="20" y="20"/>
                    </a:lnTo>
                    <a:lnTo>
                      <a:pt x="24" y="18"/>
                    </a:lnTo>
                    <a:lnTo>
                      <a:pt x="24" y="18"/>
                    </a:lnTo>
                    <a:lnTo>
                      <a:pt x="24" y="20"/>
                    </a:lnTo>
                    <a:lnTo>
                      <a:pt x="24" y="20"/>
                    </a:lnTo>
                    <a:lnTo>
                      <a:pt x="22" y="26"/>
                    </a:lnTo>
                    <a:lnTo>
                      <a:pt x="20" y="26"/>
                    </a:lnTo>
                    <a:lnTo>
                      <a:pt x="20" y="26"/>
                    </a:lnTo>
                    <a:lnTo>
                      <a:pt x="22" y="26"/>
                    </a:lnTo>
                    <a:lnTo>
                      <a:pt x="24" y="20"/>
                    </a:lnTo>
                    <a:lnTo>
                      <a:pt x="24" y="20"/>
                    </a:lnTo>
                    <a:lnTo>
                      <a:pt x="26" y="26"/>
                    </a:lnTo>
                    <a:lnTo>
                      <a:pt x="28" y="32"/>
                    </a:lnTo>
                    <a:lnTo>
                      <a:pt x="26" y="38"/>
                    </a:lnTo>
                    <a:lnTo>
                      <a:pt x="22" y="46"/>
                    </a:ln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1" name="Freeform 2965">
                <a:extLst>
                  <a:ext uri="{FF2B5EF4-FFF2-40B4-BE49-F238E27FC236}">
                    <a16:creationId xmlns:a16="http://schemas.microsoft.com/office/drawing/2014/main" id="{46DA1724-E72E-CA63-D02F-62308BDD1310}"/>
                  </a:ext>
                </a:extLst>
              </p:cNvPr>
              <p:cNvSpPr>
                <a:spLocks/>
              </p:cNvSpPr>
              <p:nvPr/>
            </p:nvSpPr>
            <p:spPr bwMode="auto">
              <a:xfrm>
                <a:off x="5900" y="1838"/>
                <a:ext cx="24" cy="40"/>
              </a:xfrm>
              <a:custGeom>
                <a:avLst/>
                <a:gdLst>
                  <a:gd name="T0" fmla="*/ 4 w 24"/>
                  <a:gd name="T1" fmla="*/ 0 h 40"/>
                  <a:gd name="T2" fmla="*/ 4 w 24"/>
                  <a:gd name="T3" fmla="*/ 0 h 40"/>
                  <a:gd name="T4" fmla="*/ 10 w 24"/>
                  <a:gd name="T5" fmla="*/ 0 h 40"/>
                  <a:gd name="T6" fmla="*/ 10 w 24"/>
                  <a:gd name="T7" fmla="*/ 0 h 40"/>
                  <a:gd name="T8" fmla="*/ 16 w 24"/>
                  <a:gd name="T9" fmla="*/ 20 h 40"/>
                  <a:gd name="T10" fmla="*/ 24 w 24"/>
                  <a:gd name="T11" fmla="*/ 34 h 40"/>
                  <a:gd name="T12" fmla="*/ 24 w 24"/>
                  <a:gd name="T13" fmla="*/ 34 h 40"/>
                  <a:gd name="T14" fmla="*/ 20 w 24"/>
                  <a:gd name="T15" fmla="*/ 32 h 40"/>
                  <a:gd name="T16" fmla="*/ 16 w 24"/>
                  <a:gd name="T17" fmla="*/ 32 h 40"/>
                  <a:gd name="T18" fmla="*/ 12 w 24"/>
                  <a:gd name="T19" fmla="*/ 34 h 40"/>
                  <a:gd name="T20" fmla="*/ 10 w 24"/>
                  <a:gd name="T21" fmla="*/ 38 h 40"/>
                  <a:gd name="T22" fmla="*/ 10 w 24"/>
                  <a:gd name="T23" fmla="*/ 38 h 40"/>
                  <a:gd name="T24" fmla="*/ 6 w 24"/>
                  <a:gd name="T25" fmla="*/ 40 h 40"/>
                  <a:gd name="T26" fmla="*/ 4 w 24"/>
                  <a:gd name="T27" fmla="*/ 38 h 40"/>
                  <a:gd name="T28" fmla="*/ 4 w 24"/>
                  <a:gd name="T29" fmla="*/ 38 h 40"/>
                  <a:gd name="T30" fmla="*/ 2 w 24"/>
                  <a:gd name="T31" fmla="*/ 32 h 40"/>
                  <a:gd name="T32" fmla="*/ 2 w 24"/>
                  <a:gd name="T33" fmla="*/ 26 h 40"/>
                  <a:gd name="T34" fmla="*/ 2 w 24"/>
                  <a:gd name="T35" fmla="*/ 26 h 40"/>
                  <a:gd name="T36" fmla="*/ 4 w 24"/>
                  <a:gd name="T37" fmla="*/ 20 h 40"/>
                  <a:gd name="T38" fmla="*/ 4 w 24"/>
                  <a:gd name="T39" fmla="*/ 16 h 40"/>
                  <a:gd name="T40" fmla="*/ 0 w 24"/>
                  <a:gd name="T41" fmla="*/ 12 h 40"/>
                  <a:gd name="T42" fmla="*/ 0 w 24"/>
                  <a:gd name="T43" fmla="*/ 12 h 40"/>
                  <a:gd name="T44" fmla="*/ 2 w 24"/>
                  <a:gd name="T45" fmla="*/ 8 h 40"/>
                  <a:gd name="T46" fmla="*/ 4 w 24"/>
                  <a:gd name="T47" fmla="*/ 0 h 40"/>
                  <a:gd name="T48" fmla="*/ 4 w 24"/>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40">
                    <a:moveTo>
                      <a:pt x="4" y="0"/>
                    </a:moveTo>
                    <a:lnTo>
                      <a:pt x="4" y="0"/>
                    </a:lnTo>
                    <a:lnTo>
                      <a:pt x="10" y="0"/>
                    </a:lnTo>
                    <a:lnTo>
                      <a:pt x="10" y="0"/>
                    </a:lnTo>
                    <a:lnTo>
                      <a:pt x="16" y="20"/>
                    </a:lnTo>
                    <a:lnTo>
                      <a:pt x="24" y="34"/>
                    </a:lnTo>
                    <a:lnTo>
                      <a:pt x="24" y="34"/>
                    </a:lnTo>
                    <a:lnTo>
                      <a:pt x="20" y="32"/>
                    </a:lnTo>
                    <a:lnTo>
                      <a:pt x="16" y="32"/>
                    </a:lnTo>
                    <a:lnTo>
                      <a:pt x="12" y="34"/>
                    </a:lnTo>
                    <a:lnTo>
                      <a:pt x="10" y="38"/>
                    </a:lnTo>
                    <a:lnTo>
                      <a:pt x="10" y="38"/>
                    </a:lnTo>
                    <a:lnTo>
                      <a:pt x="6" y="40"/>
                    </a:lnTo>
                    <a:lnTo>
                      <a:pt x="4" y="38"/>
                    </a:lnTo>
                    <a:lnTo>
                      <a:pt x="4" y="38"/>
                    </a:lnTo>
                    <a:lnTo>
                      <a:pt x="2" y="32"/>
                    </a:lnTo>
                    <a:lnTo>
                      <a:pt x="2" y="26"/>
                    </a:lnTo>
                    <a:lnTo>
                      <a:pt x="2" y="26"/>
                    </a:lnTo>
                    <a:lnTo>
                      <a:pt x="4" y="20"/>
                    </a:lnTo>
                    <a:lnTo>
                      <a:pt x="4" y="16"/>
                    </a:lnTo>
                    <a:lnTo>
                      <a:pt x="0" y="12"/>
                    </a:lnTo>
                    <a:lnTo>
                      <a:pt x="0" y="12"/>
                    </a:lnTo>
                    <a:lnTo>
                      <a:pt x="2" y="8"/>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2" name="Freeform 2966">
                <a:extLst>
                  <a:ext uri="{FF2B5EF4-FFF2-40B4-BE49-F238E27FC236}">
                    <a16:creationId xmlns:a16="http://schemas.microsoft.com/office/drawing/2014/main" id="{1BA5A831-2F0C-A651-0096-A65E91FD0CA7}"/>
                  </a:ext>
                </a:extLst>
              </p:cNvPr>
              <p:cNvSpPr>
                <a:spLocks/>
              </p:cNvSpPr>
              <p:nvPr/>
            </p:nvSpPr>
            <p:spPr bwMode="auto">
              <a:xfrm>
                <a:off x="5838" y="1752"/>
                <a:ext cx="46" cy="26"/>
              </a:xfrm>
              <a:custGeom>
                <a:avLst/>
                <a:gdLst>
                  <a:gd name="T0" fmla="*/ 28 w 46"/>
                  <a:gd name="T1" fmla="*/ 10 h 26"/>
                  <a:gd name="T2" fmla="*/ 28 w 46"/>
                  <a:gd name="T3" fmla="*/ 10 h 26"/>
                  <a:gd name="T4" fmla="*/ 34 w 46"/>
                  <a:gd name="T5" fmla="*/ 16 h 26"/>
                  <a:gd name="T6" fmla="*/ 38 w 46"/>
                  <a:gd name="T7" fmla="*/ 16 h 26"/>
                  <a:gd name="T8" fmla="*/ 42 w 46"/>
                  <a:gd name="T9" fmla="*/ 16 h 26"/>
                  <a:gd name="T10" fmla="*/ 42 w 46"/>
                  <a:gd name="T11" fmla="*/ 16 h 26"/>
                  <a:gd name="T12" fmla="*/ 44 w 46"/>
                  <a:gd name="T13" fmla="*/ 16 h 26"/>
                  <a:gd name="T14" fmla="*/ 44 w 46"/>
                  <a:gd name="T15" fmla="*/ 16 h 26"/>
                  <a:gd name="T16" fmla="*/ 46 w 46"/>
                  <a:gd name="T17" fmla="*/ 22 h 26"/>
                  <a:gd name="T18" fmla="*/ 46 w 46"/>
                  <a:gd name="T19" fmla="*/ 22 h 26"/>
                  <a:gd name="T20" fmla="*/ 46 w 46"/>
                  <a:gd name="T21" fmla="*/ 26 h 26"/>
                  <a:gd name="T22" fmla="*/ 42 w 46"/>
                  <a:gd name="T23" fmla="*/ 26 h 26"/>
                  <a:gd name="T24" fmla="*/ 42 w 46"/>
                  <a:gd name="T25" fmla="*/ 26 h 26"/>
                  <a:gd name="T26" fmla="*/ 40 w 46"/>
                  <a:gd name="T27" fmla="*/ 26 h 26"/>
                  <a:gd name="T28" fmla="*/ 38 w 46"/>
                  <a:gd name="T29" fmla="*/ 24 h 26"/>
                  <a:gd name="T30" fmla="*/ 38 w 46"/>
                  <a:gd name="T31" fmla="*/ 24 h 26"/>
                  <a:gd name="T32" fmla="*/ 32 w 46"/>
                  <a:gd name="T33" fmla="*/ 24 h 26"/>
                  <a:gd name="T34" fmla="*/ 30 w 46"/>
                  <a:gd name="T35" fmla="*/ 24 h 26"/>
                  <a:gd name="T36" fmla="*/ 28 w 46"/>
                  <a:gd name="T37" fmla="*/ 20 h 26"/>
                  <a:gd name="T38" fmla="*/ 28 w 46"/>
                  <a:gd name="T39" fmla="*/ 20 h 26"/>
                  <a:gd name="T40" fmla="*/ 22 w 46"/>
                  <a:gd name="T41" fmla="*/ 16 h 26"/>
                  <a:gd name="T42" fmla="*/ 20 w 46"/>
                  <a:gd name="T43" fmla="*/ 16 h 26"/>
                  <a:gd name="T44" fmla="*/ 18 w 46"/>
                  <a:gd name="T45" fmla="*/ 18 h 26"/>
                  <a:gd name="T46" fmla="*/ 18 w 46"/>
                  <a:gd name="T47" fmla="*/ 18 h 26"/>
                  <a:gd name="T48" fmla="*/ 14 w 46"/>
                  <a:gd name="T49" fmla="*/ 18 h 26"/>
                  <a:gd name="T50" fmla="*/ 12 w 46"/>
                  <a:gd name="T51" fmla="*/ 16 h 26"/>
                  <a:gd name="T52" fmla="*/ 12 w 46"/>
                  <a:gd name="T53" fmla="*/ 16 h 26"/>
                  <a:gd name="T54" fmla="*/ 8 w 46"/>
                  <a:gd name="T55" fmla="*/ 20 h 26"/>
                  <a:gd name="T56" fmla="*/ 8 w 46"/>
                  <a:gd name="T57" fmla="*/ 20 h 26"/>
                  <a:gd name="T58" fmla="*/ 6 w 46"/>
                  <a:gd name="T59" fmla="*/ 24 h 26"/>
                  <a:gd name="T60" fmla="*/ 4 w 46"/>
                  <a:gd name="T61" fmla="*/ 24 h 26"/>
                  <a:gd name="T62" fmla="*/ 2 w 46"/>
                  <a:gd name="T63" fmla="*/ 22 h 26"/>
                  <a:gd name="T64" fmla="*/ 4 w 46"/>
                  <a:gd name="T65" fmla="*/ 12 h 26"/>
                  <a:gd name="T66" fmla="*/ 4 w 46"/>
                  <a:gd name="T67" fmla="*/ 12 h 26"/>
                  <a:gd name="T68" fmla="*/ 4 w 46"/>
                  <a:gd name="T69" fmla="*/ 10 h 26"/>
                  <a:gd name="T70" fmla="*/ 2 w 46"/>
                  <a:gd name="T71" fmla="*/ 10 h 26"/>
                  <a:gd name="T72" fmla="*/ 0 w 46"/>
                  <a:gd name="T73" fmla="*/ 10 h 26"/>
                  <a:gd name="T74" fmla="*/ 0 w 46"/>
                  <a:gd name="T75" fmla="*/ 10 h 26"/>
                  <a:gd name="T76" fmla="*/ 0 w 46"/>
                  <a:gd name="T77" fmla="*/ 6 h 26"/>
                  <a:gd name="T78" fmla="*/ 0 w 46"/>
                  <a:gd name="T79" fmla="*/ 6 h 26"/>
                  <a:gd name="T80" fmla="*/ 0 w 46"/>
                  <a:gd name="T81" fmla="*/ 4 h 26"/>
                  <a:gd name="T82" fmla="*/ 0 w 46"/>
                  <a:gd name="T83" fmla="*/ 4 h 26"/>
                  <a:gd name="T84" fmla="*/ 0 w 46"/>
                  <a:gd name="T85" fmla="*/ 4 h 26"/>
                  <a:gd name="T86" fmla="*/ 2 w 46"/>
                  <a:gd name="T87" fmla="*/ 4 h 26"/>
                  <a:gd name="T88" fmla="*/ 4 w 46"/>
                  <a:gd name="T89" fmla="*/ 4 h 26"/>
                  <a:gd name="T90" fmla="*/ 4 w 46"/>
                  <a:gd name="T91" fmla="*/ 2 h 26"/>
                  <a:gd name="T92" fmla="*/ 4 w 46"/>
                  <a:gd name="T93" fmla="*/ 2 h 26"/>
                  <a:gd name="T94" fmla="*/ 8 w 46"/>
                  <a:gd name="T95" fmla="*/ 4 h 26"/>
                  <a:gd name="T96" fmla="*/ 10 w 46"/>
                  <a:gd name="T97" fmla="*/ 6 h 26"/>
                  <a:gd name="T98" fmla="*/ 14 w 46"/>
                  <a:gd name="T99" fmla="*/ 6 h 26"/>
                  <a:gd name="T100" fmla="*/ 14 w 46"/>
                  <a:gd name="T101" fmla="*/ 6 h 26"/>
                  <a:gd name="T102" fmla="*/ 16 w 46"/>
                  <a:gd name="T103" fmla="*/ 2 h 26"/>
                  <a:gd name="T104" fmla="*/ 20 w 46"/>
                  <a:gd name="T105" fmla="*/ 0 h 26"/>
                  <a:gd name="T106" fmla="*/ 24 w 46"/>
                  <a:gd name="T107" fmla="*/ 2 h 26"/>
                  <a:gd name="T108" fmla="*/ 28 w 46"/>
                  <a:gd name="T109" fmla="*/ 10 h 26"/>
                  <a:gd name="T110" fmla="*/ 28 w 46"/>
                  <a:gd name="T11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26">
                    <a:moveTo>
                      <a:pt x="28" y="10"/>
                    </a:moveTo>
                    <a:lnTo>
                      <a:pt x="28" y="10"/>
                    </a:lnTo>
                    <a:lnTo>
                      <a:pt x="34" y="16"/>
                    </a:lnTo>
                    <a:lnTo>
                      <a:pt x="38" y="16"/>
                    </a:lnTo>
                    <a:lnTo>
                      <a:pt x="42" y="16"/>
                    </a:lnTo>
                    <a:lnTo>
                      <a:pt x="42" y="16"/>
                    </a:lnTo>
                    <a:lnTo>
                      <a:pt x="44" y="16"/>
                    </a:lnTo>
                    <a:lnTo>
                      <a:pt x="44" y="16"/>
                    </a:lnTo>
                    <a:lnTo>
                      <a:pt x="46" y="22"/>
                    </a:lnTo>
                    <a:lnTo>
                      <a:pt x="46" y="22"/>
                    </a:lnTo>
                    <a:lnTo>
                      <a:pt x="46" y="26"/>
                    </a:lnTo>
                    <a:lnTo>
                      <a:pt x="42" y="26"/>
                    </a:lnTo>
                    <a:lnTo>
                      <a:pt x="42" y="26"/>
                    </a:lnTo>
                    <a:lnTo>
                      <a:pt x="40" y="26"/>
                    </a:lnTo>
                    <a:lnTo>
                      <a:pt x="38" y="24"/>
                    </a:lnTo>
                    <a:lnTo>
                      <a:pt x="38" y="24"/>
                    </a:lnTo>
                    <a:lnTo>
                      <a:pt x="32" y="24"/>
                    </a:lnTo>
                    <a:lnTo>
                      <a:pt x="30" y="24"/>
                    </a:lnTo>
                    <a:lnTo>
                      <a:pt x="28" y="20"/>
                    </a:lnTo>
                    <a:lnTo>
                      <a:pt x="28" y="20"/>
                    </a:lnTo>
                    <a:lnTo>
                      <a:pt x="22" y="16"/>
                    </a:lnTo>
                    <a:lnTo>
                      <a:pt x="20" y="16"/>
                    </a:lnTo>
                    <a:lnTo>
                      <a:pt x="18" y="18"/>
                    </a:lnTo>
                    <a:lnTo>
                      <a:pt x="18" y="18"/>
                    </a:lnTo>
                    <a:lnTo>
                      <a:pt x="14" y="18"/>
                    </a:lnTo>
                    <a:lnTo>
                      <a:pt x="12" y="16"/>
                    </a:lnTo>
                    <a:lnTo>
                      <a:pt x="12" y="16"/>
                    </a:lnTo>
                    <a:lnTo>
                      <a:pt x="8" y="20"/>
                    </a:lnTo>
                    <a:lnTo>
                      <a:pt x="8" y="20"/>
                    </a:lnTo>
                    <a:lnTo>
                      <a:pt x="6" y="24"/>
                    </a:lnTo>
                    <a:lnTo>
                      <a:pt x="4" y="24"/>
                    </a:lnTo>
                    <a:lnTo>
                      <a:pt x="2" y="22"/>
                    </a:lnTo>
                    <a:lnTo>
                      <a:pt x="4" y="12"/>
                    </a:lnTo>
                    <a:lnTo>
                      <a:pt x="4" y="12"/>
                    </a:lnTo>
                    <a:lnTo>
                      <a:pt x="4" y="10"/>
                    </a:lnTo>
                    <a:lnTo>
                      <a:pt x="2" y="10"/>
                    </a:lnTo>
                    <a:lnTo>
                      <a:pt x="0" y="10"/>
                    </a:lnTo>
                    <a:lnTo>
                      <a:pt x="0" y="10"/>
                    </a:lnTo>
                    <a:lnTo>
                      <a:pt x="0" y="6"/>
                    </a:lnTo>
                    <a:lnTo>
                      <a:pt x="0" y="6"/>
                    </a:lnTo>
                    <a:lnTo>
                      <a:pt x="0" y="4"/>
                    </a:lnTo>
                    <a:lnTo>
                      <a:pt x="0" y="4"/>
                    </a:lnTo>
                    <a:lnTo>
                      <a:pt x="0" y="4"/>
                    </a:lnTo>
                    <a:lnTo>
                      <a:pt x="2" y="4"/>
                    </a:lnTo>
                    <a:lnTo>
                      <a:pt x="4" y="4"/>
                    </a:lnTo>
                    <a:lnTo>
                      <a:pt x="4" y="2"/>
                    </a:lnTo>
                    <a:lnTo>
                      <a:pt x="4" y="2"/>
                    </a:lnTo>
                    <a:lnTo>
                      <a:pt x="8" y="4"/>
                    </a:lnTo>
                    <a:lnTo>
                      <a:pt x="10" y="6"/>
                    </a:lnTo>
                    <a:lnTo>
                      <a:pt x="14" y="6"/>
                    </a:lnTo>
                    <a:lnTo>
                      <a:pt x="14" y="6"/>
                    </a:lnTo>
                    <a:lnTo>
                      <a:pt x="16" y="2"/>
                    </a:lnTo>
                    <a:lnTo>
                      <a:pt x="20" y="0"/>
                    </a:lnTo>
                    <a:lnTo>
                      <a:pt x="24" y="2"/>
                    </a:lnTo>
                    <a:lnTo>
                      <a:pt x="28" y="10"/>
                    </a:lnTo>
                    <a:lnTo>
                      <a:pt x="2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3" name="Freeform 2967">
                <a:extLst>
                  <a:ext uri="{FF2B5EF4-FFF2-40B4-BE49-F238E27FC236}">
                    <a16:creationId xmlns:a16="http://schemas.microsoft.com/office/drawing/2014/main" id="{D94DA4A9-AB98-85C9-566A-67C69FCEEBF5}"/>
                  </a:ext>
                </a:extLst>
              </p:cNvPr>
              <p:cNvSpPr>
                <a:spLocks/>
              </p:cNvSpPr>
              <p:nvPr/>
            </p:nvSpPr>
            <p:spPr bwMode="auto">
              <a:xfrm>
                <a:off x="5816" y="1740"/>
                <a:ext cx="22" cy="24"/>
              </a:xfrm>
              <a:custGeom>
                <a:avLst/>
                <a:gdLst>
                  <a:gd name="T0" fmla="*/ 22 w 22"/>
                  <a:gd name="T1" fmla="*/ 18 h 24"/>
                  <a:gd name="T2" fmla="*/ 22 w 22"/>
                  <a:gd name="T3" fmla="*/ 18 h 24"/>
                  <a:gd name="T4" fmla="*/ 22 w 22"/>
                  <a:gd name="T5" fmla="*/ 22 h 24"/>
                  <a:gd name="T6" fmla="*/ 22 w 22"/>
                  <a:gd name="T7" fmla="*/ 22 h 24"/>
                  <a:gd name="T8" fmla="*/ 18 w 22"/>
                  <a:gd name="T9" fmla="*/ 22 h 24"/>
                  <a:gd name="T10" fmla="*/ 14 w 22"/>
                  <a:gd name="T11" fmla="*/ 22 h 24"/>
                  <a:gd name="T12" fmla="*/ 10 w 22"/>
                  <a:gd name="T13" fmla="*/ 22 h 24"/>
                  <a:gd name="T14" fmla="*/ 6 w 22"/>
                  <a:gd name="T15" fmla="*/ 24 h 24"/>
                  <a:gd name="T16" fmla="*/ 6 w 22"/>
                  <a:gd name="T17" fmla="*/ 24 h 24"/>
                  <a:gd name="T18" fmla="*/ 4 w 22"/>
                  <a:gd name="T19" fmla="*/ 24 h 24"/>
                  <a:gd name="T20" fmla="*/ 2 w 22"/>
                  <a:gd name="T21" fmla="*/ 24 h 24"/>
                  <a:gd name="T22" fmla="*/ 0 w 22"/>
                  <a:gd name="T23" fmla="*/ 20 h 24"/>
                  <a:gd name="T24" fmla="*/ 0 w 22"/>
                  <a:gd name="T25" fmla="*/ 20 h 24"/>
                  <a:gd name="T26" fmla="*/ 0 w 22"/>
                  <a:gd name="T27" fmla="*/ 16 h 24"/>
                  <a:gd name="T28" fmla="*/ 0 w 22"/>
                  <a:gd name="T29" fmla="*/ 16 h 24"/>
                  <a:gd name="T30" fmla="*/ 2 w 22"/>
                  <a:gd name="T31" fmla="*/ 12 h 24"/>
                  <a:gd name="T32" fmla="*/ 6 w 22"/>
                  <a:gd name="T33" fmla="*/ 12 h 24"/>
                  <a:gd name="T34" fmla="*/ 6 w 22"/>
                  <a:gd name="T35" fmla="*/ 12 h 24"/>
                  <a:gd name="T36" fmla="*/ 16 w 22"/>
                  <a:gd name="T37" fmla="*/ 18 h 24"/>
                  <a:gd name="T38" fmla="*/ 16 w 22"/>
                  <a:gd name="T39" fmla="*/ 18 h 24"/>
                  <a:gd name="T40" fmla="*/ 14 w 22"/>
                  <a:gd name="T41" fmla="*/ 12 h 24"/>
                  <a:gd name="T42" fmla="*/ 12 w 22"/>
                  <a:gd name="T43" fmla="*/ 6 h 24"/>
                  <a:gd name="T44" fmla="*/ 12 w 22"/>
                  <a:gd name="T45" fmla="*/ 2 h 24"/>
                  <a:gd name="T46" fmla="*/ 14 w 22"/>
                  <a:gd name="T47" fmla="*/ 0 h 24"/>
                  <a:gd name="T48" fmla="*/ 16 w 22"/>
                  <a:gd name="T49" fmla="*/ 0 h 24"/>
                  <a:gd name="T50" fmla="*/ 16 w 22"/>
                  <a:gd name="T51" fmla="*/ 0 h 24"/>
                  <a:gd name="T52" fmla="*/ 18 w 22"/>
                  <a:gd name="T53" fmla="*/ 0 h 24"/>
                  <a:gd name="T54" fmla="*/ 20 w 22"/>
                  <a:gd name="T55" fmla="*/ 2 h 24"/>
                  <a:gd name="T56" fmla="*/ 22 w 22"/>
                  <a:gd name="T57" fmla="*/ 10 h 24"/>
                  <a:gd name="T58" fmla="*/ 22 w 22"/>
                  <a:gd name="T59" fmla="*/ 10 h 24"/>
                  <a:gd name="T60" fmla="*/ 22 w 22"/>
                  <a:gd name="T61" fmla="*/ 18 h 24"/>
                  <a:gd name="T62" fmla="*/ 22 w 22"/>
                  <a:gd name="T6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4">
                    <a:moveTo>
                      <a:pt x="22" y="18"/>
                    </a:moveTo>
                    <a:lnTo>
                      <a:pt x="22" y="18"/>
                    </a:lnTo>
                    <a:lnTo>
                      <a:pt x="22" y="22"/>
                    </a:lnTo>
                    <a:lnTo>
                      <a:pt x="22" y="22"/>
                    </a:lnTo>
                    <a:lnTo>
                      <a:pt x="18" y="22"/>
                    </a:lnTo>
                    <a:lnTo>
                      <a:pt x="14" y="22"/>
                    </a:lnTo>
                    <a:lnTo>
                      <a:pt x="10" y="22"/>
                    </a:lnTo>
                    <a:lnTo>
                      <a:pt x="6" y="24"/>
                    </a:lnTo>
                    <a:lnTo>
                      <a:pt x="6" y="24"/>
                    </a:lnTo>
                    <a:lnTo>
                      <a:pt x="4" y="24"/>
                    </a:lnTo>
                    <a:lnTo>
                      <a:pt x="2" y="24"/>
                    </a:lnTo>
                    <a:lnTo>
                      <a:pt x="0" y="20"/>
                    </a:lnTo>
                    <a:lnTo>
                      <a:pt x="0" y="20"/>
                    </a:lnTo>
                    <a:lnTo>
                      <a:pt x="0" y="16"/>
                    </a:lnTo>
                    <a:lnTo>
                      <a:pt x="0" y="16"/>
                    </a:lnTo>
                    <a:lnTo>
                      <a:pt x="2" y="12"/>
                    </a:lnTo>
                    <a:lnTo>
                      <a:pt x="6" y="12"/>
                    </a:lnTo>
                    <a:lnTo>
                      <a:pt x="6" y="12"/>
                    </a:lnTo>
                    <a:lnTo>
                      <a:pt x="16" y="18"/>
                    </a:lnTo>
                    <a:lnTo>
                      <a:pt x="16" y="18"/>
                    </a:lnTo>
                    <a:lnTo>
                      <a:pt x="14" y="12"/>
                    </a:lnTo>
                    <a:lnTo>
                      <a:pt x="12" y="6"/>
                    </a:lnTo>
                    <a:lnTo>
                      <a:pt x="12" y="2"/>
                    </a:lnTo>
                    <a:lnTo>
                      <a:pt x="14" y="0"/>
                    </a:lnTo>
                    <a:lnTo>
                      <a:pt x="16" y="0"/>
                    </a:lnTo>
                    <a:lnTo>
                      <a:pt x="16" y="0"/>
                    </a:lnTo>
                    <a:lnTo>
                      <a:pt x="18" y="0"/>
                    </a:lnTo>
                    <a:lnTo>
                      <a:pt x="20" y="2"/>
                    </a:lnTo>
                    <a:lnTo>
                      <a:pt x="22" y="10"/>
                    </a:lnTo>
                    <a:lnTo>
                      <a:pt x="22" y="10"/>
                    </a:lnTo>
                    <a:lnTo>
                      <a:pt x="22" y="18"/>
                    </a:lnTo>
                    <a:lnTo>
                      <a:pt x="2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4" name="Freeform 2968">
                <a:extLst>
                  <a:ext uri="{FF2B5EF4-FFF2-40B4-BE49-F238E27FC236}">
                    <a16:creationId xmlns:a16="http://schemas.microsoft.com/office/drawing/2014/main" id="{BA551176-6AF7-75D1-5288-0C30FFB7EB37}"/>
                  </a:ext>
                </a:extLst>
              </p:cNvPr>
              <p:cNvSpPr>
                <a:spLocks/>
              </p:cNvSpPr>
              <p:nvPr/>
            </p:nvSpPr>
            <p:spPr bwMode="auto">
              <a:xfrm>
                <a:off x="5868" y="1788"/>
                <a:ext cx="22" cy="34"/>
              </a:xfrm>
              <a:custGeom>
                <a:avLst/>
                <a:gdLst>
                  <a:gd name="T0" fmla="*/ 0 w 22"/>
                  <a:gd name="T1" fmla="*/ 0 h 34"/>
                  <a:gd name="T2" fmla="*/ 0 w 22"/>
                  <a:gd name="T3" fmla="*/ 0 h 34"/>
                  <a:gd name="T4" fmla="*/ 4 w 22"/>
                  <a:gd name="T5" fmla="*/ 2 h 34"/>
                  <a:gd name="T6" fmla="*/ 6 w 22"/>
                  <a:gd name="T7" fmla="*/ 2 h 34"/>
                  <a:gd name="T8" fmla="*/ 14 w 22"/>
                  <a:gd name="T9" fmla="*/ 0 h 34"/>
                  <a:gd name="T10" fmla="*/ 14 w 22"/>
                  <a:gd name="T11" fmla="*/ 0 h 34"/>
                  <a:gd name="T12" fmla="*/ 16 w 22"/>
                  <a:gd name="T13" fmla="*/ 0 h 34"/>
                  <a:gd name="T14" fmla="*/ 16 w 22"/>
                  <a:gd name="T15" fmla="*/ 2 h 34"/>
                  <a:gd name="T16" fmla="*/ 18 w 22"/>
                  <a:gd name="T17" fmla="*/ 10 h 34"/>
                  <a:gd name="T18" fmla="*/ 18 w 22"/>
                  <a:gd name="T19" fmla="*/ 10 h 34"/>
                  <a:gd name="T20" fmla="*/ 16 w 22"/>
                  <a:gd name="T21" fmla="*/ 16 h 34"/>
                  <a:gd name="T22" fmla="*/ 16 w 22"/>
                  <a:gd name="T23" fmla="*/ 20 h 34"/>
                  <a:gd name="T24" fmla="*/ 18 w 22"/>
                  <a:gd name="T25" fmla="*/ 24 h 34"/>
                  <a:gd name="T26" fmla="*/ 22 w 22"/>
                  <a:gd name="T27" fmla="*/ 30 h 34"/>
                  <a:gd name="T28" fmla="*/ 22 w 22"/>
                  <a:gd name="T29" fmla="*/ 30 h 34"/>
                  <a:gd name="T30" fmla="*/ 20 w 22"/>
                  <a:gd name="T31" fmla="*/ 34 h 34"/>
                  <a:gd name="T32" fmla="*/ 18 w 22"/>
                  <a:gd name="T33" fmla="*/ 34 h 34"/>
                  <a:gd name="T34" fmla="*/ 16 w 22"/>
                  <a:gd name="T35" fmla="*/ 32 h 34"/>
                  <a:gd name="T36" fmla="*/ 14 w 22"/>
                  <a:gd name="T37" fmla="*/ 24 h 34"/>
                  <a:gd name="T38" fmla="*/ 14 w 22"/>
                  <a:gd name="T39" fmla="*/ 24 h 34"/>
                  <a:gd name="T40" fmla="*/ 10 w 22"/>
                  <a:gd name="T41" fmla="*/ 16 h 34"/>
                  <a:gd name="T42" fmla="*/ 6 w 22"/>
                  <a:gd name="T43" fmla="*/ 12 h 34"/>
                  <a:gd name="T44" fmla="*/ 2 w 22"/>
                  <a:gd name="T45" fmla="*/ 8 h 34"/>
                  <a:gd name="T46" fmla="*/ 0 w 22"/>
                  <a:gd name="T47" fmla="*/ 2 h 34"/>
                  <a:gd name="T48" fmla="*/ 0 w 22"/>
                  <a:gd name="T49" fmla="*/ 2 h 34"/>
                  <a:gd name="T50" fmla="*/ 0 w 22"/>
                  <a:gd name="T51" fmla="*/ 0 h 34"/>
                  <a:gd name="T52" fmla="*/ 0 w 22"/>
                  <a:gd name="T5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4">
                    <a:moveTo>
                      <a:pt x="0" y="0"/>
                    </a:moveTo>
                    <a:lnTo>
                      <a:pt x="0" y="0"/>
                    </a:lnTo>
                    <a:lnTo>
                      <a:pt x="4" y="2"/>
                    </a:lnTo>
                    <a:lnTo>
                      <a:pt x="6" y="2"/>
                    </a:lnTo>
                    <a:lnTo>
                      <a:pt x="14" y="0"/>
                    </a:lnTo>
                    <a:lnTo>
                      <a:pt x="14" y="0"/>
                    </a:lnTo>
                    <a:lnTo>
                      <a:pt x="16" y="0"/>
                    </a:lnTo>
                    <a:lnTo>
                      <a:pt x="16" y="2"/>
                    </a:lnTo>
                    <a:lnTo>
                      <a:pt x="18" y="10"/>
                    </a:lnTo>
                    <a:lnTo>
                      <a:pt x="18" y="10"/>
                    </a:lnTo>
                    <a:lnTo>
                      <a:pt x="16" y="16"/>
                    </a:lnTo>
                    <a:lnTo>
                      <a:pt x="16" y="20"/>
                    </a:lnTo>
                    <a:lnTo>
                      <a:pt x="18" y="24"/>
                    </a:lnTo>
                    <a:lnTo>
                      <a:pt x="22" y="30"/>
                    </a:lnTo>
                    <a:lnTo>
                      <a:pt x="22" y="30"/>
                    </a:lnTo>
                    <a:lnTo>
                      <a:pt x="20" y="34"/>
                    </a:lnTo>
                    <a:lnTo>
                      <a:pt x="18" y="34"/>
                    </a:lnTo>
                    <a:lnTo>
                      <a:pt x="16" y="32"/>
                    </a:lnTo>
                    <a:lnTo>
                      <a:pt x="14" y="24"/>
                    </a:lnTo>
                    <a:lnTo>
                      <a:pt x="14" y="24"/>
                    </a:lnTo>
                    <a:lnTo>
                      <a:pt x="10" y="16"/>
                    </a:lnTo>
                    <a:lnTo>
                      <a:pt x="6" y="12"/>
                    </a:lnTo>
                    <a:lnTo>
                      <a:pt x="2" y="8"/>
                    </a:lnTo>
                    <a:lnTo>
                      <a:pt x="0" y="2"/>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5" name="Freeform 2969">
                <a:extLst>
                  <a:ext uri="{FF2B5EF4-FFF2-40B4-BE49-F238E27FC236}">
                    <a16:creationId xmlns:a16="http://schemas.microsoft.com/office/drawing/2014/main" id="{FE71E5A8-0E6E-5C5F-6F2E-7F847375B997}"/>
                  </a:ext>
                </a:extLst>
              </p:cNvPr>
              <p:cNvSpPr>
                <a:spLocks/>
              </p:cNvSpPr>
              <p:nvPr/>
            </p:nvSpPr>
            <p:spPr bwMode="auto">
              <a:xfrm>
                <a:off x="5926" y="1874"/>
                <a:ext cx="16" cy="32"/>
              </a:xfrm>
              <a:custGeom>
                <a:avLst/>
                <a:gdLst>
                  <a:gd name="T0" fmla="*/ 16 w 16"/>
                  <a:gd name="T1" fmla="*/ 0 h 32"/>
                  <a:gd name="T2" fmla="*/ 16 w 16"/>
                  <a:gd name="T3" fmla="*/ 0 h 32"/>
                  <a:gd name="T4" fmla="*/ 14 w 16"/>
                  <a:gd name="T5" fmla="*/ 8 h 32"/>
                  <a:gd name="T6" fmla="*/ 14 w 16"/>
                  <a:gd name="T7" fmla="*/ 18 h 32"/>
                  <a:gd name="T8" fmla="*/ 14 w 16"/>
                  <a:gd name="T9" fmla="*/ 26 h 32"/>
                  <a:gd name="T10" fmla="*/ 12 w 16"/>
                  <a:gd name="T11" fmla="*/ 28 h 32"/>
                  <a:gd name="T12" fmla="*/ 12 w 16"/>
                  <a:gd name="T13" fmla="*/ 30 h 32"/>
                  <a:gd name="T14" fmla="*/ 12 w 16"/>
                  <a:gd name="T15" fmla="*/ 30 h 32"/>
                  <a:gd name="T16" fmla="*/ 8 w 16"/>
                  <a:gd name="T17" fmla="*/ 32 h 32"/>
                  <a:gd name="T18" fmla="*/ 6 w 16"/>
                  <a:gd name="T19" fmla="*/ 30 h 32"/>
                  <a:gd name="T20" fmla="*/ 2 w 16"/>
                  <a:gd name="T21" fmla="*/ 26 h 32"/>
                  <a:gd name="T22" fmla="*/ 0 w 16"/>
                  <a:gd name="T23" fmla="*/ 20 h 32"/>
                  <a:gd name="T24" fmla="*/ 0 w 16"/>
                  <a:gd name="T25" fmla="*/ 20 h 32"/>
                  <a:gd name="T26" fmla="*/ 2 w 16"/>
                  <a:gd name="T27" fmla="*/ 18 h 32"/>
                  <a:gd name="T28" fmla="*/ 4 w 16"/>
                  <a:gd name="T29" fmla="*/ 18 h 32"/>
                  <a:gd name="T30" fmla="*/ 6 w 16"/>
                  <a:gd name="T31" fmla="*/ 16 h 32"/>
                  <a:gd name="T32" fmla="*/ 8 w 16"/>
                  <a:gd name="T33" fmla="*/ 12 h 32"/>
                  <a:gd name="T34" fmla="*/ 8 w 16"/>
                  <a:gd name="T35" fmla="*/ 12 h 32"/>
                  <a:gd name="T36" fmla="*/ 10 w 16"/>
                  <a:gd name="T37" fmla="*/ 4 h 32"/>
                  <a:gd name="T38" fmla="*/ 12 w 16"/>
                  <a:gd name="T39" fmla="*/ 2 h 32"/>
                  <a:gd name="T40" fmla="*/ 16 w 16"/>
                  <a:gd name="T41" fmla="*/ 0 h 32"/>
                  <a:gd name="T42" fmla="*/ 16 w 16"/>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2">
                    <a:moveTo>
                      <a:pt x="16" y="0"/>
                    </a:moveTo>
                    <a:lnTo>
                      <a:pt x="16" y="0"/>
                    </a:lnTo>
                    <a:lnTo>
                      <a:pt x="14" y="8"/>
                    </a:lnTo>
                    <a:lnTo>
                      <a:pt x="14" y="18"/>
                    </a:lnTo>
                    <a:lnTo>
                      <a:pt x="14" y="26"/>
                    </a:lnTo>
                    <a:lnTo>
                      <a:pt x="12" y="28"/>
                    </a:lnTo>
                    <a:lnTo>
                      <a:pt x="12" y="30"/>
                    </a:lnTo>
                    <a:lnTo>
                      <a:pt x="12" y="30"/>
                    </a:lnTo>
                    <a:lnTo>
                      <a:pt x="8" y="32"/>
                    </a:lnTo>
                    <a:lnTo>
                      <a:pt x="6" y="30"/>
                    </a:lnTo>
                    <a:lnTo>
                      <a:pt x="2" y="26"/>
                    </a:lnTo>
                    <a:lnTo>
                      <a:pt x="0" y="20"/>
                    </a:lnTo>
                    <a:lnTo>
                      <a:pt x="0" y="20"/>
                    </a:lnTo>
                    <a:lnTo>
                      <a:pt x="2" y="18"/>
                    </a:lnTo>
                    <a:lnTo>
                      <a:pt x="4" y="18"/>
                    </a:lnTo>
                    <a:lnTo>
                      <a:pt x="6" y="16"/>
                    </a:lnTo>
                    <a:lnTo>
                      <a:pt x="8" y="12"/>
                    </a:lnTo>
                    <a:lnTo>
                      <a:pt x="8" y="12"/>
                    </a:lnTo>
                    <a:lnTo>
                      <a:pt x="10" y="4"/>
                    </a:lnTo>
                    <a:lnTo>
                      <a:pt x="12" y="2"/>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6" name="Freeform 2970">
                <a:extLst>
                  <a:ext uri="{FF2B5EF4-FFF2-40B4-BE49-F238E27FC236}">
                    <a16:creationId xmlns:a16="http://schemas.microsoft.com/office/drawing/2014/main" id="{8478BE3E-2B5B-F599-3CBE-3D151FF6618C}"/>
                  </a:ext>
                </a:extLst>
              </p:cNvPr>
              <p:cNvSpPr>
                <a:spLocks/>
              </p:cNvSpPr>
              <p:nvPr/>
            </p:nvSpPr>
            <p:spPr bwMode="auto">
              <a:xfrm>
                <a:off x="5790" y="1698"/>
                <a:ext cx="16" cy="28"/>
              </a:xfrm>
              <a:custGeom>
                <a:avLst/>
                <a:gdLst>
                  <a:gd name="T0" fmla="*/ 2 w 16"/>
                  <a:gd name="T1" fmla="*/ 0 h 28"/>
                  <a:gd name="T2" fmla="*/ 2 w 16"/>
                  <a:gd name="T3" fmla="*/ 0 h 28"/>
                  <a:gd name="T4" fmla="*/ 4 w 16"/>
                  <a:gd name="T5" fmla="*/ 0 h 28"/>
                  <a:gd name="T6" fmla="*/ 4 w 16"/>
                  <a:gd name="T7" fmla="*/ 0 h 28"/>
                  <a:gd name="T8" fmla="*/ 12 w 16"/>
                  <a:gd name="T9" fmla="*/ 10 h 28"/>
                  <a:gd name="T10" fmla="*/ 14 w 16"/>
                  <a:gd name="T11" fmla="*/ 18 h 28"/>
                  <a:gd name="T12" fmla="*/ 16 w 16"/>
                  <a:gd name="T13" fmla="*/ 28 h 28"/>
                  <a:gd name="T14" fmla="*/ 16 w 16"/>
                  <a:gd name="T15" fmla="*/ 28 h 28"/>
                  <a:gd name="T16" fmla="*/ 10 w 16"/>
                  <a:gd name="T17" fmla="*/ 22 h 28"/>
                  <a:gd name="T18" fmla="*/ 6 w 16"/>
                  <a:gd name="T19" fmla="*/ 20 h 28"/>
                  <a:gd name="T20" fmla="*/ 2 w 16"/>
                  <a:gd name="T21" fmla="*/ 20 h 28"/>
                  <a:gd name="T22" fmla="*/ 2 w 16"/>
                  <a:gd name="T23" fmla="*/ 20 h 28"/>
                  <a:gd name="T24" fmla="*/ 0 w 16"/>
                  <a:gd name="T25" fmla="*/ 12 h 28"/>
                  <a:gd name="T26" fmla="*/ 0 w 16"/>
                  <a:gd name="T27" fmla="*/ 12 h 28"/>
                  <a:gd name="T28" fmla="*/ 0 w 16"/>
                  <a:gd name="T29" fmla="*/ 0 h 28"/>
                  <a:gd name="T30" fmla="*/ 0 w 16"/>
                  <a:gd name="T31" fmla="*/ 0 h 28"/>
                  <a:gd name="T32" fmla="*/ 0 w 16"/>
                  <a:gd name="T33" fmla="*/ 0 h 28"/>
                  <a:gd name="T34" fmla="*/ 2 w 16"/>
                  <a:gd name="T35" fmla="*/ 0 h 28"/>
                  <a:gd name="T36" fmla="*/ 2 w 1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2" y="0"/>
                    </a:moveTo>
                    <a:lnTo>
                      <a:pt x="2" y="0"/>
                    </a:lnTo>
                    <a:lnTo>
                      <a:pt x="4" y="0"/>
                    </a:lnTo>
                    <a:lnTo>
                      <a:pt x="4" y="0"/>
                    </a:lnTo>
                    <a:lnTo>
                      <a:pt x="12" y="10"/>
                    </a:lnTo>
                    <a:lnTo>
                      <a:pt x="14" y="18"/>
                    </a:lnTo>
                    <a:lnTo>
                      <a:pt x="16" y="28"/>
                    </a:lnTo>
                    <a:lnTo>
                      <a:pt x="16" y="28"/>
                    </a:lnTo>
                    <a:lnTo>
                      <a:pt x="10" y="22"/>
                    </a:lnTo>
                    <a:lnTo>
                      <a:pt x="6" y="20"/>
                    </a:lnTo>
                    <a:lnTo>
                      <a:pt x="2" y="20"/>
                    </a:lnTo>
                    <a:lnTo>
                      <a:pt x="2" y="20"/>
                    </a:lnTo>
                    <a:lnTo>
                      <a:pt x="0" y="12"/>
                    </a:lnTo>
                    <a:lnTo>
                      <a:pt x="0" y="12"/>
                    </a:lnTo>
                    <a:lnTo>
                      <a:pt x="0"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7" name="Freeform 2971">
                <a:extLst>
                  <a:ext uri="{FF2B5EF4-FFF2-40B4-BE49-F238E27FC236}">
                    <a16:creationId xmlns:a16="http://schemas.microsoft.com/office/drawing/2014/main" id="{FDADAB63-B1FE-7B22-3509-F6A41EC47E72}"/>
                  </a:ext>
                </a:extLst>
              </p:cNvPr>
              <p:cNvSpPr>
                <a:spLocks/>
              </p:cNvSpPr>
              <p:nvPr/>
            </p:nvSpPr>
            <p:spPr bwMode="auto">
              <a:xfrm>
                <a:off x="5798" y="1744"/>
                <a:ext cx="12" cy="22"/>
              </a:xfrm>
              <a:custGeom>
                <a:avLst/>
                <a:gdLst>
                  <a:gd name="T0" fmla="*/ 2 w 12"/>
                  <a:gd name="T1" fmla="*/ 18 h 22"/>
                  <a:gd name="T2" fmla="*/ 2 w 12"/>
                  <a:gd name="T3" fmla="*/ 18 h 22"/>
                  <a:gd name="T4" fmla="*/ 0 w 12"/>
                  <a:gd name="T5" fmla="*/ 6 h 22"/>
                  <a:gd name="T6" fmla="*/ 0 w 12"/>
                  <a:gd name="T7" fmla="*/ 6 h 22"/>
                  <a:gd name="T8" fmla="*/ 0 w 12"/>
                  <a:gd name="T9" fmla="*/ 6 h 22"/>
                  <a:gd name="T10" fmla="*/ 2 w 12"/>
                  <a:gd name="T11" fmla="*/ 2 h 22"/>
                  <a:gd name="T12" fmla="*/ 4 w 12"/>
                  <a:gd name="T13" fmla="*/ 0 h 22"/>
                  <a:gd name="T14" fmla="*/ 6 w 12"/>
                  <a:gd name="T15" fmla="*/ 0 h 22"/>
                  <a:gd name="T16" fmla="*/ 8 w 12"/>
                  <a:gd name="T17" fmla="*/ 2 h 22"/>
                  <a:gd name="T18" fmla="*/ 8 w 12"/>
                  <a:gd name="T19" fmla="*/ 2 h 22"/>
                  <a:gd name="T20" fmla="*/ 10 w 12"/>
                  <a:gd name="T21" fmla="*/ 4 h 22"/>
                  <a:gd name="T22" fmla="*/ 12 w 12"/>
                  <a:gd name="T23" fmla="*/ 4 h 22"/>
                  <a:gd name="T24" fmla="*/ 12 w 12"/>
                  <a:gd name="T25" fmla="*/ 8 h 22"/>
                  <a:gd name="T26" fmla="*/ 12 w 12"/>
                  <a:gd name="T27" fmla="*/ 8 h 22"/>
                  <a:gd name="T28" fmla="*/ 10 w 12"/>
                  <a:gd name="T29" fmla="*/ 16 h 22"/>
                  <a:gd name="T30" fmla="*/ 10 w 12"/>
                  <a:gd name="T31" fmla="*/ 20 h 22"/>
                  <a:gd name="T32" fmla="*/ 8 w 12"/>
                  <a:gd name="T33" fmla="*/ 22 h 22"/>
                  <a:gd name="T34" fmla="*/ 8 w 12"/>
                  <a:gd name="T35" fmla="*/ 22 h 22"/>
                  <a:gd name="T36" fmla="*/ 4 w 12"/>
                  <a:gd name="T37" fmla="*/ 20 h 22"/>
                  <a:gd name="T38" fmla="*/ 2 w 12"/>
                  <a:gd name="T39" fmla="*/ 18 h 22"/>
                  <a:gd name="T40" fmla="*/ 2 w 12"/>
                  <a:gd name="T4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2">
                    <a:moveTo>
                      <a:pt x="2" y="18"/>
                    </a:moveTo>
                    <a:lnTo>
                      <a:pt x="2" y="18"/>
                    </a:lnTo>
                    <a:lnTo>
                      <a:pt x="0" y="6"/>
                    </a:lnTo>
                    <a:lnTo>
                      <a:pt x="0" y="6"/>
                    </a:lnTo>
                    <a:lnTo>
                      <a:pt x="0" y="6"/>
                    </a:lnTo>
                    <a:lnTo>
                      <a:pt x="2" y="2"/>
                    </a:lnTo>
                    <a:lnTo>
                      <a:pt x="4" y="0"/>
                    </a:lnTo>
                    <a:lnTo>
                      <a:pt x="6" y="0"/>
                    </a:lnTo>
                    <a:lnTo>
                      <a:pt x="8" y="2"/>
                    </a:lnTo>
                    <a:lnTo>
                      <a:pt x="8" y="2"/>
                    </a:lnTo>
                    <a:lnTo>
                      <a:pt x="10" y="4"/>
                    </a:lnTo>
                    <a:lnTo>
                      <a:pt x="12" y="4"/>
                    </a:lnTo>
                    <a:lnTo>
                      <a:pt x="12" y="8"/>
                    </a:lnTo>
                    <a:lnTo>
                      <a:pt x="12" y="8"/>
                    </a:lnTo>
                    <a:lnTo>
                      <a:pt x="10" y="16"/>
                    </a:lnTo>
                    <a:lnTo>
                      <a:pt x="10" y="20"/>
                    </a:lnTo>
                    <a:lnTo>
                      <a:pt x="8" y="22"/>
                    </a:lnTo>
                    <a:lnTo>
                      <a:pt x="8" y="22"/>
                    </a:lnTo>
                    <a:lnTo>
                      <a:pt x="4" y="20"/>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8" name="Freeform 2972">
                <a:extLst>
                  <a:ext uri="{FF2B5EF4-FFF2-40B4-BE49-F238E27FC236}">
                    <a16:creationId xmlns:a16="http://schemas.microsoft.com/office/drawing/2014/main" id="{CD750D9C-A2F5-0CEC-6119-E39341B21211}"/>
                  </a:ext>
                </a:extLst>
              </p:cNvPr>
              <p:cNvSpPr>
                <a:spLocks/>
              </p:cNvSpPr>
              <p:nvPr/>
            </p:nvSpPr>
            <p:spPr bwMode="auto">
              <a:xfrm>
                <a:off x="5922" y="1798"/>
                <a:ext cx="14" cy="28"/>
              </a:xfrm>
              <a:custGeom>
                <a:avLst/>
                <a:gdLst>
                  <a:gd name="T0" fmla="*/ 14 w 14"/>
                  <a:gd name="T1" fmla="*/ 22 h 28"/>
                  <a:gd name="T2" fmla="*/ 14 w 14"/>
                  <a:gd name="T3" fmla="*/ 22 h 28"/>
                  <a:gd name="T4" fmla="*/ 14 w 14"/>
                  <a:gd name="T5" fmla="*/ 28 h 28"/>
                  <a:gd name="T6" fmla="*/ 14 w 14"/>
                  <a:gd name="T7" fmla="*/ 28 h 28"/>
                  <a:gd name="T8" fmla="*/ 10 w 14"/>
                  <a:gd name="T9" fmla="*/ 26 h 28"/>
                  <a:gd name="T10" fmla="*/ 10 w 14"/>
                  <a:gd name="T11" fmla="*/ 26 h 28"/>
                  <a:gd name="T12" fmla="*/ 6 w 14"/>
                  <a:gd name="T13" fmla="*/ 20 h 28"/>
                  <a:gd name="T14" fmla="*/ 4 w 14"/>
                  <a:gd name="T15" fmla="*/ 18 h 28"/>
                  <a:gd name="T16" fmla="*/ 4 w 14"/>
                  <a:gd name="T17" fmla="*/ 18 h 28"/>
                  <a:gd name="T18" fmla="*/ 2 w 14"/>
                  <a:gd name="T19" fmla="*/ 14 h 28"/>
                  <a:gd name="T20" fmla="*/ 2 w 14"/>
                  <a:gd name="T21" fmla="*/ 14 h 28"/>
                  <a:gd name="T22" fmla="*/ 0 w 14"/>
                  <a:gd name="T23" fmla="*/ 8 h 28"/>
                  <a:gd name="T24" fmla="*/ 0 w 14"/>
                  <a:gd name="T25" fmla="*/ 4 h 28"/>
                  <a:gd name="T26" fmla="*/ 2 w 14"/>
                  <a:gd name="T27" fmla="*/ 0 h 28"/>
                  <a:gd name="T28" fmla="*/ 2 w 14"/>
                  <a:gd name="T29" fmla="*/ 0 h 28"/>
                  <a:gd name="T30" fmla="*/ 4 w 14"/>
                  <a:gd name="T31" fmla="*/ 0 h 28"/>
                  <a:gd name="T32" fmla="*/ 6 w 14"/>
                  <a:gd name="T33" fmla="*/ 2 h 28"/>
                  <a:gd name="T34" fmla="*/ 8 w 14"/>
                  <a:gd name="T35" fmla="*/ 8 h 28"/>
                  <a:gd name="T36" fmla="*/ 8 w 14"/>
                  <a:gd name="T37" fmla="*/ 8 h 28"/>
                  <a:gd name="T38" fmla="*/ 8 w 14"/>
                  <a:gd name="T39" fmla="*/ 8 h 28"/>
                  <a:gd name="T40" fmla="*/ 12 w 14"/>
                  <a:gd name="T41" fmla="*/ 14 h 28"/>
                  <a:gd name="T42" fmla="*/ 14 w 14"/>
                  <a:gd name="T43" fmla="*/ 22 h 28"/>
                  <a:gd name="T44" fmla="*/ 14 w 14"/>
                  <a:gd name="T45"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8">
                    <a:moveTo>
                      <a:pt x="14" y="22"/>
                    </a:moveTo>
                    <a:lnTo>
                      <a:pt x="14" y="22"/>
                    </a:lnTo>
                    <a:lnTo>
                      <a:pt x="14" y="28"/>
                    </a:lnTo>
                    <a:lnTo>
                      <a:pt x="14" y="28"/>
                    </a:lnTo>
                    <a:lnTo>
                      <a:pt x="10" y="26"/>
                    </a:lnTo>
                    <a:lnTo>
                      <a:pt x="10" y="26"/>
                    </a:lnTo>
                    <a:lnTo>
                      <a:pt x="6" y="20"/>
                    </a:lnTo>
                    <a:lnTo>
                      <a:pt x="4" y="18"/>
                    </a:lnTo>
                    <a:lnTo>
                      <a:pt x="4" y="18"/>
                    </a:lnTo>
                    <a:lnTo>
                      <a:pt x="2" y="14"/>
                    </a:lnTo>
                    <a:lnTo>
                      <a:pt x="2" y="14"/>
                    </a:lnTo>
                    <a:lnTo>
                      <a:pt x="0" y="8"/>
                    </a:lnTo>
                    <a:lnTo>
                      <a:pt x="0" y="4"/>
                    </a:lnTo>
                    <a:lnTo>
                      <a:pt x="2" y="0"/>
                    </a:lnTo>
                    <a:lnTo>
                      <a:pt x="2" y="0"/>
                    </a:lnTo>
                    <a:lnTo>
                      <a:pt x="4" y="0"/>
                    </a:lnTo>
                    <a:lnTo>
                      <a:pt x="6" y="2"/>
                    </a:lnTo>
                    <a:lnTo>
                      <a:pt x="8" y="8"/>
                    </a:lnTo>
                    <a:lnTo>
                      <a:pt x="8" y="8"/>
                    </a:lnTo>
                    <a:lnTo>
                      <a:pt x="8" y="8"/>
                    </a:lnTo>
                    <a:lnTo>
                      <a:pt x="12" y="14"/>
                    </a:lnTo>
                    <a:lnTo>
                      <a:pt x="14" y="22"/>
                    </a:ln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9" name="Freeform 2973">
                <a:extLst>
                  <a:ext uri="{FF2B5EF4-FFF2-40B4-BE49-F238E27FC236}">
                    <a16:creationId xmlns:a16="http://schemas.microsoft.com/office/drawing/2014/main" id="{ACD2C788-38B5-005B-641A-50C4F61F93E1}"/>
                  </a:ext>
                </a:extLst>
              </p:cNvPr>
              <p:cNvSpPr>
                <a:spLocks/>
              </p:cNvSpPr>
              <p:nvPr/>
            </p:nvSpPr>
            <p:spPr bwMode="auto">
              <a:xfrm>
                <a:off x="5850" y="1762"/>
                <a:ext cx="16" cy="18"/>
              </a:xfrm>
              <a:custGeom>
                <a:avLst/>
                <a:gdLst>
                  <a:gd name="T0" fmla="*/ 0 w 16"/>
                  <a:gd name="T1" fmla="*/ 6 h 18"/>
                  <a:gd name="T2" fmla="*/ 0 w 16"/>
                  <a:gd name="T3" fmla="*/ 6 h 18"/>
                  <a:gd name="T4" fmla="*/ 2 w 16"/>
                  <a:gd name="T5" fmla="*/ 6 h 18"/>
                  <a:gd name="T6" fmla="*/ 4 w 16"/>
                  <a:gd name="T7" fmla="*/ 4 h 18"/>
                  <a:gd name="T8" fmla="*/ 6 w 16"/>
                  <a:gd name="T9" fmla="*/ 2 h 18"/>
                  <a:gd name="T10" fmla="*/ 10 w 16"/>
                  <a:gd name="T11" fmla="*/ 0 h 18"/>
                  <a:gd name="T12" fmla="*/ 10 w 16"/>
                  <a:gd name="T13" fmla="*/ 0 h 18"/>
                  <a:gd name="T14" fmla="*/ 12 w 16"/>
                  <a:gd name="T15" fmla="*/ 2 h 18"/>
                  <a:gd name="T16" fmla="*/ 16 w 16"/>
                  <a:gd name="T17" fmla="*/ 10 h 18"/>
                  <a:gd name="T18" fmla="*/ 16 w 16"/>
                  <a:gd name="T19" fmla="*/ 10 h 18"/>
                  <a:gd name="T20" fmla="*/ 14 w 16"/>
                  <a:gd name="T21" fmla="*/ 12 h 18"/>
                  <a:gd name="T22" fmla="*/ 12 w 16"/>
                  <a:gd name="T23" fmla="*/ 14 h 18"/>
                  <a:gd name="T24" fmla="*/ 12 w 16"/>
                  <a:gd name="T25" fmla="*/ 14 h 18"/>
                  <a:gd name="T26" fmla="*/ 12 w 16"/>
                  <a:gd name="T27" fmla="*/ 16 h 18"/>
                  <a:gd name="T28" fmla="*/ 12 w 16"/>
                  <a:gd name="T29" fmla="*/ 16 h 18"/>
                  <a:gd name="T30" fmla="*/ 10 w 16"/>
                  <a:gd name="T31" fmla="*/ 16 h 18"/>
                  <a:gd name="T32" fmla="*/ 6 w 16"/>
                  <a:gd name="T33" fmla="*/ 18 h 18"/>
                  <a:gd name="T34" fmla="*/ 6 w 16"/>
                  <a:gd name="T35" fmla="*/ 18 h 18"/>
                  <a:gd name="T36" fmla="*/ 4 w 16"/>
                  <a:gd name="T37" fmla="*/ 12 h 18"/>
                  <a:gd name="T38" fmla="*/ 0 w 16"/>
                  <a:gd name="T39" fmla="*/ 6 h 18"/>
                  <a:gd name="T40" fmla="*/ 0 w 16"/>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8">
                    <a:moveTo>
                      <a:pt x="0" y="6"/>
                    </a:moveTo>
                    <a:lnTo>
                      <a:pt x="0" y="6"/>
                    </a:lnTo>
                    <a:lnTo>
                      <a:pt x="2" y="6"/>
                    </a:lnTo>
                    <a:lnTo>
                      <a:pt x="4" y="4"/>
                    </a:lnTo>
                    <a:lnTo>
                      <a:pt x="6" y="2"/>
                    </a:lnTo>
                    <a:lnTo>
                      <a:pt x="10" y="0"/>
                    </a:lnTo>
                    <a:lnTo>
                      <a:pt x="10" y="0"/>
                    </a:lnTo>
                    <a:lnTo>
                      <a:pt x="12" y="2"/>
                    </a:lnTo>
                    <a:lnTo>
                      <a:pt x="16" y="10"/>
                    </a:lnTo>
                    <a:lnTo>
                      <a:pt x="16" y="10"/>
                    </a:lnTo>
                    <a:lnTo>
                      <a:pt x="14" y="12"/>
                    </a:lnTo>
                    <a:lnTo>
                      <a:pt x="12" y="14"/>
                    </a:lnTo>
                    <a:lnTo>
                      <a:pt x="12" y="14"/>
                    </a:lnTo>
                    <a:lnTo>
                      <a:pt x="12" y="16"/>
                    </a:lnTo>
                    <a:lnTo>
                      <a:pt x="12" y="16"/>
                    </a:lnTo>
                    <a:lnTo>
                      <a:pt x="10" y="16"/>
                    </a:lnTo>
                    <a:lnTo>
                      <a:pt x="6" y="18"/>
                    </a:lnTo>
                    <a:lnTo>
                      <a:pt x="6" y="18"/>
                    </a:lnTo>
                    <a:lnTo>
                      <a:pt x="4"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0" name="Freeform 2974">
                <a:extLst>
                  <a:ext uri="{FF2B5EF4-FFF2-40B4-BE49-F238E27FC236}">
                    <a16:creationId xmlns:a16="http://schemas.microsoft.com/office/drawing/2014/main" id="{EF03BE42-D892-44BF-92BA-AE5D9F2BA641}"/>
                  </a:ext>
                </a:extLst>
              </p:cNvPr>
              <p:cNvSpPr>
                <a:spLocks/>
              </p:cNvSpPr>
              <p:nvPr/>
            </p:nvSpPr>
            <p:spPr bwMode="auto">
              <a:xfrm>
                <a:off x="5914" y="1810"/>
                <a:ext cx="12" cy="14"/>
              </a:xfrm>
              <a:custGeom>
                <a:avLst/>
                <a:gdLst>
                  <a:gd name="T0" fmla="*/ 10 w 12"/>
                  <a:gd name="T1" fmla="*/ 2 h 14"/>
                  <a:gd name="T2" fmla="*/ 10 w 12"/>
                  <a:gd name="T3" fmla="*/ 2 h 14"/>
                  <a:gd name="T4" fmla="*/ 12 w 12"/>
                  <a:gd name="T5" fmla="*/ 6 h 14"/>
                  <a:gd name="T6" fmla="*/ 12 w 12"/>
                  <a:gd name="T7" fmla="*/ 6 h 14"/>
                  <a:gd name="T8" fmla="*/ 8 w 12"/>
                  <a:gd name="T9" fmla="*/ 12 h 14"/>
                  <a:gd name="T10" fmla="*/ 8 w 12"/>
                  <a:gd name="T11" fmla="*/ 12 h 14"/>
                  <a:gd name="T12" fmla="*/ 6 w 12"/>
                  <a:gd name="T13" fmla="*/ 14 h 14"/>
                  <a:gd name="T14" fmla="*/ 4 w 12"/>
                  <a:gd name="T15" fmla="*/ 12 h 14"/>
                  <a:gd name="T16" fmla="*/ 2 w 12"/>
                  <a:gd name="T17" fmla="*/ 8 h 14"/>
                  <a:gd name="T18" fmla="*/ 2 w 12"/>
                  <a:gd name="T19" fmla="*/ 8 h 14"/>
                  <a:gd name="T20" fmla="*/ 0 w 12"/>
                  <a:gd name="T21" fmla="*/ 2 h 14"/>
                  <a:gd name="T22" fmla="*/ 0 w 12"/>
                  <a:gd name="T23" fmla="*/ 2 h 14"/>
                  <a:gd name="T24" fmla="*/ 2 w 12"/>
                  <a:gd name="T25" fmla="*/ 0 h 14"/>
                  <a:gd name="T26" fmla="*/ 4 w 12"/>
                  <a:gd name="T27" fmla="*/ 0 h 14"/>
                  <a:gd name="T28" fmla="*/ 6 w 12"/>
                  <a:gd name="T29" fmla="*/ 2 h 14"/>
                  <a:gd name="T30" fmla="*/ 6 w 12"/>
                  <a:gd name="T31" fmla="*/ 2 h 14"/>
                  <a:gd name="T32" fmla="*/ 10 w 12"/>
                  <a:gd name="T33" fmla="*/ 2 h 14"/>
                  <a:gd name="T34" fmla="*/ 10 w 12"/>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0" y="2"/>
                    </a:moveTo>
                    <a:lnTo>
                      <a:pt x="10" y="2"/>
                    </a:lnTo>
                    <a:lnTo>
                      <a:pt x="12" y="6"/>
                    </a:lnTo>
                    <a:lnTo>
                      <a:pt x="12" y="6"/>
                    </a:lnTo>
                    <a:lnTo>
                      <a:pt x="8" y="12"/>
                    </a:lnTo>
                    <a:lnTo>
                      <a:pt x="8" y="12"/>
                    </a:lnTo>
                    <a:lnTo>
                      <a:pt x="6" y="14"/>
                    </a:lnTo>
                    <a:lnTo>
                      <a:pt x="4" y="12"/>
                    </a:lnTo>
                    <a:lnTo>
                      <a:pt x="2" y="8"/>
                    </a:lnTo>
                    <a:lnTo>
                      <a:pt x="2" y="8"/>
                    </a:lnTo>
                    <a:lnTo>
                      <a:pt x="0" y="2"/>
                    </a:lnTo>
                    <a:lnTo>
                      <a:pt x="0" y="2"/>
                    </a:lnTo>
                    <a:lnTo>
                      <a:pt x="2" y="0"/>
                    </a:lnTo>
                    <a:lnTo>
                      <a:pt x="4" y="0"/>
                    </a:lnTo>
                    <a:lnTo>
                      <a:pt x="6" y="2"/>
                    </a:lnTo>
                    <a:lnTo>
                      <a:pt x="6"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1" name="Freeform 2975">
                <a:extLst>
                  <a:ext uri="{FF2B5EF4-FFF2-40B4-BE49-F238E27FC236}">
                    <a16:creationId xmlns:a16="http://schemas.microsoft.com/office/drawing/2014/main" id="{9EF62363-5C7A-5A49-06C5-E532356BDFEE}"/>
                  </a:ext>
                </a:extLst>
              </p:cNvPr>
              <p:cNvSpPr>
                <a:spLocks/>
              </p:cNvSpPr>
              <p:nvPr/>
            </p:nvSpPr>
            <p:spPr bwMode="auto">
              <a:xfrm>
                <a:off x="5930" y="1790"/>
                <a:ext cx="8" cy="30"/>
              </a:xfrm>
              <a:custGeom>
                <a:avLst/>
                <a:gdLst>
                  <a:gd name="T0" fmla="*/ 6 w 8"/>
                  <a:gd name="T1" fmla="*/ 30 h 30"/>
                  <a:gd name="T2" fmla="*/ 6 w 8"/>
                  <a:gd name="T3" fmla="*/ 30 h 30"/>
                  <a:gd name="T4" fmla="*/ 2 w 8"/>
                  <a:gd name="T5" fmla="*/ 26 h 30"/>
                  <a:gd name="T6" fmla="*/ 2 w 8"/>
                  <a:gd name="T7" fmla="*/ 22 h 30"/>
                  <a:gd name="T8" fmla="*/ 0 w 8"/>
                  <a:gd name="T9" fmla="*/ 16 h 30"/>
                  <a:gd name="T10" fmla="*/ 0 w 8"/>
                  <a:gd name="T11" fmla="*/ 16 h 30"/>
                  <a:gd name="T12" fmla="*/ 2 w 8"/>
                  <a:gd name="T13" fmla="*/ 12 h 30"/>
                  <a:gd name="T14" fmla="*/ 2 w 8"/>
                  <a:gd name="T15" fmla="*/ 8 h 30"/>
                  <a:gd name="T16" fmla="*/ 2 w 8"/>
                  <a:gd name="T17" fmla="*/ 0 h 30"/>
                  <a:gd name="T18" fmla="*/ 2 w 8"/>
                  <a:gd name="T19" fmla="*/ 0 h 30"/>
                  <a:gd name="T20" fmla="*/ 4 w 8"/>
                  <a:gd name="T21" fmla="*/ 6 h 30"/>
                  <a:gd name="T22" fmla="*/ 4 w 8"/>
                  <a:gd name="T23" fmla="*/ 12 h 30"/>
                  <a:gd name="T24" fmla="*/ 4 w 8"/>
                  <a:gd name="T25" fmla="*/ 12 h 30"/>
                  <a:gd name="T26" fmla="*/ 6 w 8"/>
                  <a:gd name="T27" fmla="*/ 20 h 30"/>
                  <a:gd name="T28" fmla="*/ 8 w 8"/>
                  <a:gd name="T29" fmla="*/ 24 h 30"/>
                  <a:gd name="T30" fmla="*/ 6 w 8"/>
                  <a:gd name="T31" fmla="*/ 30 h 30"/>
                  <a:gd name="T32" fmla="*/ 6 w 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30">
                    <a:moveTo>
                      <a:pt x="6" y="30"/>
                    </a:moveTo>
                    <a:lnTo>
                      <a:pt x="6" y="30"/>
                    </a:lnTo>
                    <a:lnTo>
                      <a:pt x="2" y="26"/>
                    </a:lnTo>
                    <a:lnTo>
                      <a:pt x="2" y="22"/>
                    </a:lnTo>
                    <a:lnTo>
                      <a:pt x="0" y="16"/>
                    </a:lnTo>
                    <a:lnTo>
                      <a:pt x="0" y="16"/>
                    </a:lnTo>
                    <a:lnTo>
                      <a:pt x="2" y="12"/>
                    </a:lnTo>
                    <a:lnTo>
                      <a:pt x="2" y="8"/>
                    </a:lnTo>
                    <a:lnTo>
                      <a:pt x="2" y="0"/>
                    </a:lnTo>
                    <a:lnTo>
                      <a:pt x="2" y="0"/>
                    </a:lnTo>
                    <a:lnTo>
                      <a:pt x="4" y="6"/>
                    </a:lnTo>
                    <a:lnTo>
                      <a:pt x="4" y="12"/>
                    </a:lnTo>
                    <a:lnTo>
                      <a:pt x="4" y="12"/>
                    </a:lnTo>
                    <a:lnTo>
                      <a:pt x="6" y="20"/>
                    </a:lnTo>
                    <a:lnTo>
                      <a:pt x="8" y="24"/>
                    </a:lnTo>
                    <a:lnTo>
                      <a:pt x="6" y="30"/>
                    </a:lnTo>
                    <a:lnTo>
                      <a:pt x="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2" name="Freeform 2976">
                <a:extLst>
                  <a:ext uri="{FF2B5EF4-FFF2-40B4-BE49-F238E27FC236}">
                    <a16:creationId xmlns:a16="http://schemas.microsoft.com/office/drawing/2014/main" id="{D381E889-C236-5456-A32D-DC8C0DB3F23A}"/>
                  </a:ext>
                </a:extLst>
              </p:cNvPr>
              <p:cNvSpPr>
                <a:spLocks/>
              </p:cNvSpPr>
              <p:nvPr/>
            </p:nvSpPr>
            <p:spPr bwMode="auto">
              <a:xfrm>
                <a:off x="5898" y="1838"/>
                <a:ext cx="6" cy="12"/>
              </a:xfrm>
              <a:custGeom>
                <a:avLst/>
                <a:gdLst>
                  <a:gd name="T0" fmla="*/ 6 w 6"/>
                  <a:gd name="T1" fmla="*/ 0 h 12"/>
                  <a:gd name="T2" fmla="*/ 6 w 6"/>
                  <a:gd name="T3" fmla="*/ 0 h 12"/>
                  <a:gd name="T4" fmla="*/ 6 w 6"/>
                  <a:gd name="T5" fmla="*/ 10 h 12"/>
                  <a:gd name="T6" fmla="*/ 6 w 6"/>
                  <a:gd name="T7" fmla="*/ 10 h 12"/>
                  <a:gd name="T8" fmla="*/ 6 w 6"/>
                  <a:gd name="T9" fmla="*/ 12 h 12"/>
                  <a:gd name="T10" fmla="*/ 4 w 6"/>
                  <a:gd name="T11" fmla="*/ 12 h 12"/>
                  <a:gd name="T12" fmla="*/ 2 w 6"/>
                  <a:gd name="T13" fmla="*/ 12 h 12"/>
                  <a:gd name="T14" fmla="*/ 2 w 6"/>
                  <a:gd name="T15" fmla="*/ 12 h 12"/>
                  <a:gd name="T16" fmla="*/ 0 w 6"/>
                  <a:gd name="T17" fmla="*/ 8 h 12"/>
                  <a:gd name="T18" fmla="*/ 0 w 6"/>
                  <a:gd name="T19" fmla="*/ 8 h 12"/>
                  <a:gd name="T20" fmla="*/ 0 w 6"/>
                  <a:gd name="T21" fmla="*/ 2 h 12"/>
                  <a:gd name="T22" fmla="*/ 2 w 6"/>
                  <a:gd name="T23" fmla="*/ 0 h 12"/>
                  <a:gd name="T24" fmla="*/ 6 w 6"/>
                  <a:gd name="T25" fmla="*/ 0 h 12"/>
                  <a:gd name="T26" fmla="*/ 6 w 6"/>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6" y="0"/>
                    </a:moveTo>
                    <a:lnTo>
                      <a:pt x="6" y="0"/>
                    </a:lnTo>
                    <a:lnTo>
                      <a:pt x="6" y="10"/>
                    </a:lnTo>
                    <a:lnTo>
                      <a:pt x="6" y="10"/>
                    </a:lnTo>
                    <a:lnTo>
                      <a:pt x="6" y="12"/>
                    </a:lnTo>
                    <a:lnTo>
                      <a:pt x="4" y="12"/>
                    </a:lnTo>
                    <a:lnTo>
                      <a:pt x="2" y="12"/>
                    </a:lnTo>
                    <a:lnTo>
                      <a:pt x="2" y="12"/>
                    </a:lnTo>
                    <a:lnTo>
                      <a:pt x="0" y="8"/>
                    </a:lnTo>
                    <a:lnTo>
                      <a:pt x="0" y="8"/>
                    </a:lnTo>
                    <a:lnTo>
                      <a:pt x="0"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3" name="Freeform 2977">
                <a:extLst>
                  <a:ext uri="{FF2B5EF4-FFF2-40B4-BE49-F238E27FC236}">
                    <a16:creationId xmlns:a16="http://schemas.microsoft.com/office/drawing/2014/main" id="{4C30F840-1863-4429-39AC-041040F37317}"/>
                  </a:ext>
                </a:extLst>
              </p:cNvPr>
              <p:cNvSpPr>
                <a:spLocks/>
              </p:cNvSpPr>
              <p:nvPr/>
            </p:nvSpPr>
            <p:spPr bwMode="auto">
              <a:xfrm>
                <a:off x="5860" y="1776"/>
                <a:ext cx="8" cy="14"/>
              </a:xfrm>
              <a:custGeom>
                <a:avLst/>
                <a:gdLst>
                  <a:gd name="T0" fmla="*/ 8 w 8"/>
                  <a:gd name="T1" fmla="*/ 12 h 14"/>
                  <a:gd name="T2" fmla="*/ 8 w 8"/>
                  <a:gd name="T3" fmla="*/ 12 h 14"/>
                  <a:gd name="T4" fmla="*/ 8 w 8"/>
                  <a:gd name="T5" fmla="*/ 14 h 14"/>
                  <a:gd name="T6" fmla="*/ 8 w 8"/>
                  <a:gd name="T7" fmla="*/ 14 h 14"/>
                  <a:gd name="T8" fmla="*/ 4 w 8"/>
                  <a:gd name="T9" fmla="*/ 12 h 14"/>
                  <a:gd name="T10" fmla="*/ 0 w 8"/>
                  <a:gd name="T11" fmla="*/ 8 h 14"/>
                  <a:gd name="T12" fmla="*/ 0 w 8"/>
                  <a:gd name="T13" fmla="*/ 8 h 14"/>
                  <a:gd name="T14" fmla="*/ 0 w 8"/>
                  <a:gd name="T15" fmla="*/ 4 h 14"/>
                  <a:gd name="T16" fmla="*/ 2 w 8"/>
                  <a:gd name="T17" fmla="*/ 0 h 14"/>
                  <a:gd name="T18" fmla="*/ 2 w 8"/>
                  <a:gd name="T19" fmla="*/ 0 h 14"/>
                  <a:gd name="T20" fmla="*/ 2 w 8"/>
                  <a:gd name="T21" fmla="*/ 0 h 14"/>
                  <a:gd name="T22" fmla="*/ 8 w 8"/>
                  <a:gd name="T23" fmla="*/ 12 h 14"/>
                  <a:gd name="T24" fmla="*/ 8 w 8"/>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8" y="12"/>
                    </a:moveTo>
                    <a:lnTo>
                      <a:pt x="8" y="12"/>
                    </a:lnTo>
                    <a:lnTo>
                      <a:pt x="8" y="14"/>
                    </a:lnTo>
                    <a:lnTo>
                      <a:pt x="8" y="14"/>
                    </a:lnTo>
                    <a:lnTo>
                      <a:pt x="4" y="12"/>
                    </a:lnTo>
                    <a:lnTo>
                      <a:pt x="0" y="8"/>
                    </a:lnTo>
                    <a:lnTo>
                      <a:pt x="0" y="8"/>
                    </a:lnTo>
                    <a:lnTo>
                      <a:pt x="0" y="4"/>
                    </a:lnTo>
                    <a:lnTo>
                      <a:pt x="2" y="0"/>
                    </a:lnTo>
                    <a:lnTo>
                      <a:pt x="2" y="0"/>
                    </a:lnTo>
                    <a:lnTo>
                      <a:pt x="2" y="0"/>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4" name="Freeform 2978">
                <a:extLst>
                  <a:ext uri="{FF2B5EF4-FFF2-40B4-BE49-F238E27FC236}">
                    <a16:creationId xmlns:a16="http://schemas.microsoft.com/office/drawing/2014/main" id="{CB4DC3C7-79F2-5F28-65CD-4B059A95EDFE}"/>
                  </a:ext>
                </a:extLst>
              </p:cNvPr>
              <p:cNvSpPr>
                <a:spLocks/>
              </p:cNvSpPr>
              <p:nvPr/>
            </p:nvSpPr>
            <p:spPr bwMode="auto">
              <a:xfrm>
                <a:off x="5798" y="1818"/>
                <a:ext cx="8" cy="12"/>
              </a:xfrm>
              <a:custGeom>
                <a:avLst/>
                <a:gdLst>
                  <a:gd name="T0" fmla="*/ 0 w 8"/>
                  <a:gd name="T1" fmla="*/ 6 h 12"/>
                  <a:gd name="T2" fmla="*/ 0 w 8"/>
                  <a:gd name="T3" fmla="*/ 6 h 12"/>
                  <a:gd name="T4" fmla="*/ 4 w 8"/>
                  <a:gd name="T5" fmla="*/ 0 h 12"/>
                  <a:gd name="T6" fmla="*/ 4 w 8"/>
                  <a:gd name="T7" fmla="*/ 0 h 12"/>
                  <a:gd name="T8" fmla="*/ 6 w 8"/>
                  <a:gd name="T9" fmla="*/ 2 h 12"/>
                  <a:gd name="T10" fmla="*/ 6 w 8"/>
                  <a:gd name="T11" fmla="*/ 2 h 12"/>
                  <a:gd name="T12" fmla="*/ 8 w 8"/>
                  <a:gd name="T13" fmla="*/ 6 h 12"/>
                  <a:gd name="T14" fmla="*/ 6 w 8"/>
                  <a:gd name="T15" fmla="*/ 8 h 12"/>
                  <a:gd name="T16" fmla="*/ 6 w 8"/>
                  <a:gd name="T17" fmla="*/ 8 h 12"/>
                  <a:gd name="T18" fmla="*/ 4 w 8"/>
                  <a:gd name="T19" fmla="*/ 12 h 12"/>
                  <a:gd name="T20" fmla="*/ 4 w 8"/>
                  <a:gd name="T21" fmla="*/ 10 h 12"/>
                  <a:gd name="T22" fmla="*/ 0 w 8"/>
                  <a:gd name="T23" fmla="*/ 6 h 12"/>
                  <a:gd name="T24" fmla="*/ 0 w 8"/>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0" y="6"/>
                    </a:moveTo>
                    <a:lnTo>
                      <a:pt x="0" y="6"/>
                    </a:lnTo>
                    <a:lnTo>
                      <a:pt x="4" y="0"/>
                    </a:lnTo>
                    <a:lnTo>
                      <a:pt x="4" y="0"/>
                    </a:lnTo>
                    <a:lnTo>
                      <a:pt x="6" y="2"/>
                    </a:lnTo>
                    <a:lnTo>
                      <a:pt x="6" y="2"/>
                    </a:lnTo>
                    <a:lnTo>
                      <a:pt x="8" y="6"/>
                    </a:lnTo>
                    <a:lnTo>
                      <a:pt x="6" y="8"/>
                    </a:lnTo>
                    <a:lnTo>
                      <a:pt x="6" y="8"/>
                    </a:lnTo>
                    <a:lnTo>
                      <a:pt x="4" y="12"/>
                    </a:lnTo>
                    <a:lnTo>
                      <a:pt x="4"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5" name="Freeform 2979">
                <a:extLst>
                  <a:ext uri="{FF2B5EF4-FFF2-40B4-BE49-F238E27FC236}">
                    <a16:creationId xmlns:a16="http://schemas.microsoft.com/office/drawing/2014/main" id="{5B934162-333E-51B8-3FBA-8D87040E17B1}"/>
                  </a:ext>
                </a:extLst>
              </p:cNvPr>
              <p:cNvSpPr>
                <a:spLocks/>
              </p:cNvSpPr>
              <p:nvPr/>
            </p:nvSpPr>
            <p:spPr bwMode="auto">
              <a:xfrm>
                <a:off x="5856" y="1772"/>
                <a:ext cx="6" cy="12"/>
              </a:xfrm>
              <a:custGeom>
                <a:avLst/>
                <a:gdLst>
                  <a:gd name="T0" fmla="*/ 6 w 6"/>
                  <a:gd name="T1" fmla="*/ 4 h 12"/>
                  <a:gd name="T2" fmla="*/ 6 w 6"/>
                  <a:gd name="T3" fmla="*/ 4 h 12"/>
                  <a:gd name="T4" fmla="*/ 6 w 6"/>
                  <a:gd name="T5" fmla="*/ 10 h 12"/>
                  <a:gd name="T6" fmla="*/ 4 w 6"/>
                  <a:gd name="T7" fmla="*/ 12 h 12"/>
                  <a:gd name="T8" fmla="*/ 4 w 6"/>
                  <a:gd name="T9" fmla="*/ 12 h 12"/>
                  <a:gd name="T10" fmla="*/ 2 w 6"/>
                  <a:gd name="T11" fmla="*/ 10 h 12"/>
                  <a:gd name="T12" fmla="*/ 0 w 6"/>
                  <a:gd name="T13" fmla="*/ 8 h 12"/>
                  <a:gd name="T14" fmla="*/ 0 w 6"/>
                  <a:gd name="T15" fmla="*/ 8 h 12"/>
                  <a:gd name="T16" fmla="*/ 2 w 6"/>
                  <a:gd name="T17" fmla="*/ 2 h 12"/>
                  <a:gd name="T18" fmla="*/ 4 w 6"/>
                  <a:gd name="T19" fmla="*/ 0 h 12"/>
                  <a:gd name="T20" fmla="*/ 6 w 6"/>
                  <a:gd name="T21" fmla="*/ 4 h 12"/>
                  <a:gd name="T22" fmla="*/ 6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6" y="4"/>
                    </a:moveTo>
                    <a:lnTo>
                      <a:pt x="6" y="4"/>
                    </a:lnTo>
                    <a:lnTo>
                      <a:pt x="6" y="10"/>
                    </a:lnTo>
                    <a:lnTo>
                      <a:pt x="4" y="12"/>
                    </a:lnTo>
                    <a:lnTo>
                      <a:pt x="4" y="12"/>
                    </a:lnTo>
                    <a:lnTo>
                      <a:pt x="2" y="10"/>
                    </a:lnTo>
                    <a:lnTo>
                      <a:pt x="0" y="8"/>
                    </a:lnTo>
                    <a:lnTo>
                      <a:pt x="0" y="8"/>
                    </a:lnTo>
                    <a:lnTo>
                      <a:pt x="2" y="2"/>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6" name="Freeform 2980">
                <a:extLst>
                  <a:ext uri="{FF2B5EF4-FFF2-40B4-BE49-F238E27FC236}">
                    <a16:creationId xmlns:a16="http://schemas.microsoft.com/office/drawing/2014/main" id="{0F606A97-1AE6-05D4-F693-814BED252E02}"/>
                  </a:ext>
                </a:extLst>
              </p:cNvPr>
              <p:cNvSpPr>
                <a:spLocks/>
              </p:cNvSpPr>
              <p:nvPr/>
            </p:nvSpPr>
            <p:spPr bwMode="auto">
              <a:xfrm>
                <a:off x="5792" y="1726"/>
                <a:ext cx="6" cy="12"/>
              </a:xfrm>
              <a:custGeom>
                <a:avLst/>
                <a:gdLst>
                  <a:gd name="T0" fmla="*/ 6 w 6"/>
                  <a:gd name="T1" fmla="*/ 8 h 12"/>
                  <a:gd name="T2" fmla="*/ 6 w 6"/>
                  <a:gd name="T3" fmla="*/ 8 h 12"/>
                  <a:gd name="T4" fmla="*/ 4 w 6"/>
                  <a:gd name="T5" fmla="*/ 10 h 12"/>
                  <a:gd name="T6" fmla="*/ 4 w 6"/>
                  <a:gd name="T7" fmla="*/ 12 h 12"/>
                  <a:gd name="T8" fmla="*/ 4 w 6"/>
                  <a:gd name="T9" fmla="*/ 12 h 12"/>
                  <a:gd name="T10" fmla="*/ 0 w 6"/>
                  <a:gd name="T11" fmla="*/ 4 h 12"/>
                  <a:gd name="T12" fmla="*/ 0 w 6"/>
                  <a:gd name="T13" fmla="*/ 4 h 12"/>
                  <a:gd name="T14" fmla="*/ 0 w 6"/>
                  <a:gd name="T15" fmla="*/ 2 h 12"/>
                  <a:gd name="T16" fmla="*/ 2 w 6"/>
                  <a:gd name="T17" fmla="*/ 0 h 12"/>
                  <a:gd name="T18" fmla="*/ 2 w 6"/>
                  <a:gd name="T19" fmla="*/ 0 h 12"/>
                  <a:gd name="T20" fmla="*/ 4 w 6"/>
                  <a:gd name="T21" fmla="*/ 2 h 12"/>
                  <a:gd name="T22" fmla="*/ 6 w 6"/>
                  <a:gd name="T23" fmla="*/ 8 h 12"/>
                  <a:gd name="T24" fmla="*/ 6 w 6"/>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6" y="8"/>
                    </a:moveTo>
                    <a:lnTo>
                      <a:pt x="6" y="8"/>
                    </a:lnTo>
                    <a:lnTo>
                      <a:pt x="4" y="10"/>
                    </a:lnTo>
                    <a:lnTo>
                      <a:pt x="4" y="12"/>
                    </a:lnTo>
                    <a:lnTo>
                      <a:pt x="4" y="12"/>
                    </a:lnTo>
                    <a:lnTo>
                      <a:pt x="0" y="4"/>
                    </a:lnTo>
                    <a:lnTo>
                      <a:pt x="0" y="4"/>
                    </a:lnTo>
                    <a:lnTo>
                      <a:pt x="0" y="2"/>
                    </a:lnTo>
                    <a:lnTo>
                      <a:pt x="2" y="0"/>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7" name="Freeform 2981">
                <a:extLst>
                  <a:ext uri="{FF2B5EF4-FFF2-40B4-BE49-F238E27FC236}">
                    <a16:creationId xmlns:a16="http://schemas.microsoft.com/office/drawing/2014/main" id="{D12E969A-139F-1F6C-E0AC-812D755F8862}"/>
                  </a:ext>
                </a:extLst>
              </p:cNvPr>
              <p:cNvSpPr>
                <a:spLocks/>
              </p:cNvSpPr>
              <p:nvPr/>
            </p:nvSpPr>
            <p:spPr bwMode="auto">
              <a:xfrm>
                <a:off x="5924" y="1794"/>
                <a:ext cx="6" cy="12"/>
              </a:xfrm>
              <a:custGeom>
                <a:avLst/>
                <a:gdLst>
                  <a:gd name="T0" fmla="*/ 6 w 6"/>
                  <a:gd name="T1" fmla="*/ 12 h 12"/>
                  <a:gd name="T2" fmla="*/ 6 w 6"/>
                  <a:gd name="T3" fmla="*/ 12 h 12"/>
                  <a:gd name="T4" fmla="*/ 0 w 6"/>
                  <a:gd name="T5" fmla="*/ 4 h 12"/>
                  <a:gd name="T6" fmla="*/ 0 w 6"/>
                  <a:gd name="T7" fmla="*/ 4 h 12"/>
                  <a:gd name="T8" fmla="*/ 2 w 6"/>
                  <a:gd name="T9" fmla="*/ 0 h 12"/>
                  <a:gd name="T10" fmla="*/ 4 w 6"/>
                  <a:gd name="T11" fmla="*/ 2 h 12"/>
                  <a:gd name="T12" fmla="*/ 6 w 6"/>
                  <a:gd name="T13" fmla="*/ 12 h 12"/>
                  <a:gd name="T14" fmla="*/ 6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6" y="12"/>
                    </a:moveTo>
                    <a:lnTo>
                      <a:pt x="6" y="12"/>
                    </a:lnTo>
                    <a:lnTo>
                      <a:pt x="0" y="4"/>
                    </a:lnTo>
                    <a:lnTo>
                      <a:pt x="0" y="4"/>
                    </a:lnTo>
                    <a:lnTo>
                      <a:pt x="2" y="0"/>
                    </a:lnTo>
                    <a:lnTo>
                      <a:pt x="4" y="2"/>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8" name="Freeform 2982">
                <a:extLst>
                  <a:ext uri="{FF2B5EF4-FFF2-40B4-BE49-F238E27FC236}">
                    <a16:creationId xmlns:a16="http://schemas.microsoft.com/office/drawing/2014/main" id="{D47C26FD-CE1B-7EA8-AB36-9DE15094FCCF}"/>
                  </a:ext>
                </a:extLst>
              </p:cNvPr>
              <p:cNvSpPr>
                <a:spLocks/>
              </p:cNvSpPr>
              <p:nvPr/>
            </p:nvSpPr>
            <p:spPr bwMode="auto">
              <a:xfrm>
                <a:off x="5798" y="1742"/>
                <a:ext cx="8" cy="8"/>
              </a:xfrm>
              <a:custGeom>
                <a:avLst/>
                <a:gdLst>
                  <a:gd name="T0" fmla="*/ 8 w 8"/>
                  <a:gd name="T1" fmla="*/ 4 h 8"/>
                  <a:gd name="T2" fmla="*/ 8 w 8"/>
                  <a:gd name="T3" fmla="*/ 4 h 8"/>
                  <a:gd name="T4" fmla="*/ 4 w 8"/>
                  <a:gd name="T5" fmla="*/ 4 h 8"/>
                  <a:gd name="T6" fmla="*/ 0 w 8"/>
                  <a:gd name="T7" fmla="*/ 8 h 8"/>
                  <a:gd name="T8" fmla="*/ 0 w 8"/>
                  <a:gd name="T9" fmla="*/ 8 h 8"/>
                  <a:gd name="T10" fmla="*/ 2 w 8"/>
                  <a:gd name="T11" fmla="*/ 0 h 8"/>
                  <a:gd name="T12" fmla="*/ 2 w 8"/>
                  <a:gd name="T13" fmla="*/ 0 h 8"/>
                  <a:gd name="T14" fmla="*/ 4 w 8"/>
                  <a:gd name="T15" fmla="*/ 0 h 8"/>
                  <a:gd name="T16" fmla="*/ 8 w 8"/>
                  <a:gd name="T17" fmla="*/ 4 h 8"/>
                  <a:gd name="T18" fmla="*/ 8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lnTo>
                      <a:pt x="8" y="4"/>
                    </a:lnTo>
                    <a:lnTo>
                      <a:pt x="4" y="4"/>
                    </a:lnTo>
                    <a:lnTo>
                      <a:pt x="0" y="8"/>
                    </a:lnTo>
                    <a:lnTo>
                      <a:pt x="0" y="8"/>
                    </a:lnTo>
                    <a:lnTo>
                      <a:pt x="2" y="0"/>
                    </a:lnTo>
                    <a:lnTo>
                      <a:pt x="2" y="0"/>
                    </a:lnTo>
                    <a:lnTo>
                      <a:pt x="4"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9" name="Freeform 2983">
                <a:extLst>
                  <a:ext uri="{FF2B5EF4-FFF2-40B4-BE49-F238E27FC236}">
                    <a16:creationId xmlns:a16="http://schemas.microsoft.com/office/drawing/2014/main" id="{88DFA574-3A7F-A2B2-2048-892BFB7475AD}"/>
                  </a:ext>
                </a:extLst>
              </p:cNvPr>
              <p:cNvSpPr>
                <a:spLocks/>
              </p:cNvSpPr>
              <p:nvPr/>
            </p:nvSpPr>
            <p:spPr bwMode="auto">
              <a:xfrm>
                <a:off x="5862" y="1908"/>
                <a:ext cx="4" cy="6"/>
              </a:xfrm>
              <a:custGeom>
                <a:avLst/>
                <a:gdLst>
                  <a:gd name="T0" fmla="*/ 4 w 4"/>
                  <a:gd name="T1" fmla="*/ 0 h 6"/>
                  <a:gd name="T2" fmla="*/ 4 w 4"/>
                  <a:gd name="T3" fmla="*/ 0 h 6"/>
                  <a:gd name="T4" fmla="*/ 2 w 4"/>
                  <a:gd name="T5" fmla="*/ 6 h 6"/>
                  <a:gd name="T6" fmla="*/ 2 w 4"/>
                  <a:gd name="T7" fmla="*/ 6 h 6"/>
                  <a:gd name="T8" fmla="*/ 2 w 4"/>
                  <a:gd name="T9" fmla="*/ 6 h 6"/>
                  <a:gd name="T10" fmla="*/ 2 w 4"/>
                  <a:gd name="T11" fmla="*/ 6 h 6"/>
                  <a:gd name="T12" fmla="*/ 0 w 4"/>
                  <a:gd name="T13" fmla="*/ 4 h 6"/>
                  <a:gd name="T14" fmla="*/ 0 w 4"/>
                  <a:gd name="T15" fmla="*/ 4 h 6"/>
                  <a:gd name="T16" fmla="*/ 2 w 4"/>
                  <a:gd name="T17" fmla="*/ 0 h 6"/>
                  <a:gd name="T18" fmla="*/ 2 w 4"/>
                  <a:gd name="T19" fmla="*/ 0 h 6"/>
                  <a:gd name="T20" fmla="*/ 4 w 4"/>
                  <a:gd name="T21" fmla="*/ 0 h 6"/>
                  <a:gd name="T22" fmla="*/ 4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0"/>
                    </a:moveTo>
                    <a:lnTo>
                      <a:pt x="4" y="0"/>
                    </a:lnTo>
                    <a:lnTo>
                      <a:pt x="2" y="6"/>
                    </a:lnTo>
                    <a:lnTo>
                      <a:pt x="2" y="6"/>
                    </a:lnTo>
                    <a:lnTo>
                      <a:pt x="2" y="6"/>
                    </a:lnTo>
                    <a:lnTo>
                      <a:pt x="2" y="6"/>
                    </a:lnTo>
                    <a:lnTo>
                      <a:pt x="0" y="4"/>
                    </a:lnTo>
                    <a:lnTo>
                      <a:pt x="0" y="4"/>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0" name="Freeform 2984">
                <a:extLst>
                  <a:ext uri="{FF2B5EF4-FFF2-40B4-BE49-F238E27FC236}">
                    <a16:creationId xmlns:a16="http://schemas.microsoft.com/office/drawing/2014/main" id="{0FC69F34-3975-B644-8C5A-F6A71550D759}"/>
                  </a:ext>
                </a:extLst>
              </p:cNvPr>
              <p:cNvSpPr>
                <a:spLocks/>
              </p:cNvSpPr>
              <p:nvPr/>
            </p:nvSpPr>
            <p:spPr bwMode="auto">
              <a:xfrm>
                <a:off x="5718" y="1818"/>
                <a:ext cx="70" cy="72"/>
              </a:xfrm>
              <a:custGeom>
                <a:avLst/>
                <a:gdLst>
                  <a:gd name="T0" fmla="*/ 70 w 70"/>
                  <a:gd name="T1" fmla="*/ 60 h 72"/>
                  <a:gd name="T2" fmla="*/ 70 w 70"/>
                  <a:gd name="T3" fmla="*/ 72 h 72"/>
                  <a:gd name="T4" fmla="*/ 64 w 70"/>
                  <a:gd name="T5" fmla="*/ 68 h 72"/>
                  <a:gd name="T6" fmla="*/ 56 w 70"/>
                  <a:gd name="T7" fmla="*/ 58 h 72"/>
                  <a:gd name="T8" fmla="*/ 48 w 70"/>
                  <a:gd name="T9" fmla="*/ 50 h 72"/>
                  <a:gd name="T10" fmla="*/ 44 w 70"/>
                  <a:gd name="T11" fmla="*/ 46 h 72"/>
                  <a:gd name="T12" fmla="*/ 44 w 70"/>
                  <a:gd name="T13" fmla="*/ 48 h 72"/>
                  <a:gd name="T14" fmla="*/ 40 w 70"/>
                  <a:gd name="T15" fmla="*/ 60 h 72"/>
                  <a:gd name="T16" fmla="*/ 32 w 70"/>
                  <a:gd name="T17" fmla="*/ 60 h 72"/>
                  <a:gd name="T18" fmla="*/ 32 w 70"/>
                  <a:gd name="T19" fmla="*/ 58 h 72"/>
                  <a:gd name="T20" fmla="*/ 28 w 70"/>
                  <a:gd name="T21" fmla="*/ 52 h 72"/>
                  <a:gd name="T22" fmla="*/ 30 w 70"/>
                  <a:gd name="T23" fmla="*/ 44 h 72"/>
                  <a:gd name="T24" fmla="*/ 26 w 70"/>
                  <a:gd name="T25" fmla="*/ 28 h 72"/>
                  <a:gd name="T26" fmla="*/ 18 w 70"/>
                  <a:gd name="T27" fmla="*/ 18 h 72"/>
                  <a:gd name="T28" fmla="*/ 14 w 70"/>
                  <a:gd name="T29" fmla="*/ 18 h 72"/>
                  <a:gd name="T30" fmla="*/ 4 w 70"/>
                  <a:gd name="T31" fmla="*/ 14 h 72"/>
                  <a:gd name="T32" fmla="*/ 0 w 70"/>
                  <a:gd name="T33" fmla="*/ 4 h 72"/>
                  <a:gd name="T34" fmla="*/ 10 w 70"/>
                  <a:gd name="T35" fmla="*/ 8 h 72"/>
                  <a:gd name="T36" fmla="*/ 14 w 70"/>
                  <a:gd name="T37" fmla="*/ 2 h 72"/>
                  <a:gd name="T38" fmla="*/ 16 w 70"/>
                  <a:gd name="T39" fmla="*/ 0 h 72"/>
                  <a:gd name="T40" fmla="*/ 20 w 70"/>
                  <a:gd name="T41" fmla="*/ 8 h 72"/>
                  <a:gd name="T42" fmla="*/ 24 w 70"/>
                  <a:gd name="T43" fmla="*/ 10 h 72"/>
                  <a:gd name="T44" fmla="*/ 28 w 70"/>
                  <a:gd name="T45" fmla="*/ 12 h 72"/>
                  <a:gd name="T46" fmla="*/ 30 w 70"/>
                  <a:gd name="T47" fmla="*/ 26 h 72"/>
                  <a:gd name="T48" fmla="*/ 30 w 70"/>
                  <a:gd name="T49" fmla="*/ 28 h 72"/>
                  <a:gd name="T50" fmla="*/ 32 w 70"/>
                  <a:gd name="T51" fmla="*/ 32 h 72"/>
                  <a:gd name="T52" fmla="*/ 38 w 70"/>
                  <a:gd name="T53" fmla="*/ 36 h 72"/>
                  <a:gd name="T54" fmla="*/ 44 w 70"/>
                  <a:gd name="T55" fmla="*/ 36 h 72"/>
                  <a:gd name="T56" fmla="*/ 48 w 70"/>
                  <a:gd name="T57" fmla="*/ 30 h 72"/>
                  <a:gd name="T58" fmla="*/ 50 w 70"/>
                  <a:gd name="T59" fmla="*/ 26 h 72"/>
                  <a:gd name="T60" fmla="*/ 54 w 70"/>
                  <a:gd name="T61" fmla="*/ 16 h 72"/>
                  <a:gd name="T62" fmla="*/ 58 w 70"/>
                  <a:gd name="T63" fmla="*/ 22 h 72"/>
                  <a:gd name="T64" fmla="*/ 60 w 70"/>
                  <a:gd name="T65" fmla="*/ 26 h 72"/>
                  <a:gd name="T66" fmla="*/ 62 w 70"/>
                  <a:gd name="T67" fmla="*/ 30 h 72"/>
                  <a:gd name="T68" fmla="*/ 58 w 70"/>
                  <a:gd name="T69" fmla="*/ 36 h 72"/>
                  <a:gd name="T70" fmla="*/ 60 w 70"/>
                  <a:gd name="T71" fmla="*/ 44 h 72"/>
                  <a:gd name="T72" fmla="*/ 62 w 70"/>
                  <a:gd name="T73" fmla="*/ 48 h 72"/>
                  <a:gd name="T74" fmla="*/ 66 w 70"/>
                  <a:gd name="T75" fmla="*/ 58 h 72"/>
                  <a:gd name="T76" fmla="*/ 70 w 70"/>
                  <a:gd name="T77"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 h="72">
                    <a:moveTo>
                      <a:pt x="70" y="60"/>
                    </a:moveTo>
                    <a:lnTo>
                      <a:pt x="70" y="60"/>
                    </a:lnTo>
                    <a:lnTo>
                      <a:pt x="70" y="72"/>
                    </a:lnTo>
                    <a:lnTo>
                      <a:pt x="70" y="72"/>
                    </a:lnTo>
                    <a:lnTo>
                      <a:pt x="66" y="68"/>
                    </a:lnTo>
                    <a:lnTo>
                      <a:pt x="64" y="68"/>
                    </a:lnTo>
                    <a:lnTo>
                      <a:pt x="64" y="68"/>
                    </a:lnTo>
                    <a:lnTo>
                      <a:pt x="56" y="58"/>
                    </a:lnTo>
                    <a:lnTo>
                      <a:pt x="48" y="50"/>
                    </a:lnTo>
                    <a:lnTo>
                      <a:pt x="48" y="50"/>
                    </a:lnTo>
                    <a:lnTo>
                      <a:pt x="46" y="48"/>
                    </a:lnTo>
                    <a:lnTo>
                      <a:pt x="44" y="46"/>
                    </a:lnTo>
                    <a:lnTo>
                      <a:pt x="44" y="48"/>
                    </a:lnTo>
                    <a:lnTo>
                      <a:pt x="44" y="48"/>
                    </a:lnTo>
                    <a:lnTo>
                      <a:pt x="42" y="58"/>
                    </a:lnTo>
                    <a:lnTo>
                      <a:pt x="40" y="60"/>
                    </a:lnTo>
                    <a:lnTo>
                      <a:pt x="36" y="60"/>
                    </a:lnTo>
                    <a:lnTo>
                      <a:pt x="32" y="60"/>
                    </a:lnTo>
                    <a:lnTo>
                      <a:pt x="32" y="60"/>
                    </a:lnTo>
                    <a:lnTo>
                      <a:pt x="32" y="58"/>
                    </a:lnTo>
                    <a:lnTo>
                      <a:pt x="28" y="56"/>
                    </a:lnTo>
                    <a:lnTo>
                      <a:pt x="28" y="52"/>
                    </a:lnTo>
                    <a:lnTo>
                      <a:pt x="30" y="44"/>
                    </a:lnTo>
                    <a:lnTo>
                      <a:pt x="30" y="44"/>
                    </a:lnTo>
                    <a:lnTo>
                      <a:pt x="30" y="38"/>
                    </a:lnTo>
                    <a:lnTo>
                      <a:pt x="26" y="28"/>
                    </a:lnTo>
                    <a:lnTo>
                      <a:pt x="22" y="20"/>
                    </a:lnTo>
                    <a:lnTo>
                      <a:pt x="18" y="18"/>
                    </a:lnTo>
                    <a:lnTo>
                      <a:pt x="18" y="18"/>
                    </a:lnTo>
                    <a:lnTo>
                      <a:pt x="14" y="18"/>
                    </a:lnTo>
                    <a:lnTo>
                      <a:pt x="8" y="18"/>
                    </a:lnTo>
                    <a:lnTo>
                      <a:pt x="4" y="14"/>
                    </a:lnTo>
                    <a:lnTo>
                      <a:pt x="0" y="4"/>
                    </a:lnTo>
                    <a:lnTo>
                      <a:pt x="0" y="4"/>
                    </a:lnTo>
                    <a:lnTo>
                      <a:pt x="8" y="8"/>
                    </a:lnTo>
                    <a:lnTo>
                      <a:pt x="10" y="8"/>
                    </a:lnTo>
                    <a:lnTo>
                      <a:pt x="14" y="2"/>
                    </a:lnTo>
                    <a:lnTo>
                      <a:pt x="14" y="2"/>
                    </a:lnTo>
                    <a:lnTo>
                      <a:pt x="14" y="0"/>
                    </a:lnTo>
                    <a:lnTo>
                      <a:pt x="16" y="0"/>
                    </a:lnTo>
                    <a:lnTo>
                      <a:pt x="18" y="4"/>
                    </a:lnTo>
                    <a:lnTo>
                      <a:pt x="20" y="8"/>
                    </a:lnTo>
                    <a:lnTo>
                      <a:pt x="24" y="10"/>
                    </a:lnTo>
                    <a:lnTo>
                      <a:pt x="24" y="10"/>
                    </a:lnTo>
                    <a:lnTo>
                      <a:pt x="26" y="10"/>
                    </a:lnTo>
                    <a:lnTo>
                      <a:pt x="28" y="12"/>
                    </a:lnTo>
                    <a:lnTo>
                      <a:pt x="30" y="16"/>
                    </a:lnTo>
                    <a:lnTo>
                      <a:pt x="30" y="26"/>
                    </a:lnTo>
                    <a:lnTo>
                      <a:pt x="30" y="26"/>
                    </a:lnTo>
                    <a:lnTo>
                      <a:pt x="30" y="28"/>
                    </a:lnTo>
                    <a:lnTo>
                      <a:pt x="30" y="28"/>
                    </a:lnTo>
                    <a:lnTo>
                      <a:pt x="32" y="32"/>
                    </a:lnTo>
                    <a:lnTo>
                      <a:pt x="34" y="36"/>
                    </a:lnTo>
                    <a:lnTo>
                      <a:pt x="38" y="36"/>
                    </a:lnTo>
                    <a:lnTo>
                      <a:pt x="40" y="38"/>
                    </a:lnTo>
                    <a:lnTo>
                      <a:pt x="44" y="36"/>
                    </a:lnTo>
                    <a:lnTo>
                      <a:pt x="46" y="34"/>
                    </a:lnTo>
                    <a:lnTo>
                      <a:pt x="48" y="30"/>
                    </a:lnTo>
                    <a:lnTo>
                      <a:pt x="50" y="26"/>
                    </a:lnTo>
                    <a:lnTo>
                      <a:pt x="50" y="26"/>
                    </a:lnTo>
                    <a:lnTo>
                      <a:pt x="52" y="16"/>
                    </a:lnTo>
                    <a:lnTo>
                      <a:pt x="54" y="16"/>
                    </a:lnTo>
                    <a:lnTo>
                      <a:pt x="56" y="18"/>
                    </a:lnTo>
                    <a:lnTo>
                      <a:pt x="58" y="22"/>
                    </a:lnTo>
                    <a:lnTo>
                      <a:pt x="60" y="26"/>
                    </a:lnTo>
                    <a:lnTo>
                      <a:pt x="60" y="26"/>
                    </a:lnTo>
                    <a:lnTo>
                      <a:pt x="62" y="28"/>
                    </a:lnTo>
                    <a:lnTo>
                      <a:pt x="62" y="30"/>
                    </a:lnTo>
                    <a:lnTo>
                      <a:pt x="58" y="36"/>
                    </a:lnTo>
                    <a:lnTo>
                      <a:pt x="58" y="36"/>
                    </a:lnTo>
                    <a:lnTo>
                      <a:pt x="58" y="42"/>
                    </a:lnTo>
                    <a:lnTo>
                      <a:pt x="60" y="44"/>
                    </a:lnTo>
                    <a:lnTo>
                      <a:pt x="60" y="44"/>
                    </a:lnTo>
                    <a:lnTo>
                      <a:pt x="62" y="48"/>
                    </a:lnTo>
                    <a:lnTo>
                      <a:pt x="64" y="52"/>
                    </a:lnTo>
                    <a:lnTo>
                      <a:pt x="66" y="58"/>
                    </a:lnTo>
                    <a:lnTo>
                      <a:pt x="70" y="60"/>
                    </a:lnTo>
                    <a:lnTo>
                      <a:pt x="7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1" name="Freeform 2985">
                <a:extLst>
                  <a:ext uri="{FF2B5EF4-FFF2-40B4-BE49-F238E27FC236}">
                    <a16:creationId xmlns:a16="http://schemas.microsoft.com/office/drawing/2014/main" id="{C05F78D3-7FEE-4079-94B8-CDB6726ECFFE}"/>
                  </a:ext>
                </a:extLst>
              </p:cNvPr>
              <p:cNvSpPr>
                <a:spLocks/>
              </p:cNvSpPr>
              <p:nvPr/>
            </p:nvSpPr>
            <p:spPr bwMode="auto">
              <a:xfrm>
                <a:off x="5836" y="2013"/>
                <a:ext cx="20" cy="40"/>
              </a:xfrm>
              <a:custGeom>
                <a:avLst/>
                <a:gdLst>
                  <a:gd name="T0" fmla="*/ 4 w 20"/>
                  <a:gd name="T1" fmla="*/ 0 h 40"/>
                  <a:gd name="T2" fmla="*/ 4 w 20"/>
                  <a:gd name="T3" fmla="*/ 0 h 40"/>
                  <a:gd name="T4" fmla="*/ 8 w 20"/>
                  <a:gd name="T5" fmla="*/ 12 h 40"/>
                  <a:gd name="T6" fmla="*/ 12 w 20"/>
                  <a:gd name="T7" fmla="*/ 14 h 40"/>
                  <a:gd name="T8" fmla="*/ 14 w 20"/>
                  <a:gd name="T9" fmla="*/ 14 h 40"/>
                  <a:gd name="T10" fmla="*/ 16 w 20"/>
                  <a:gd name="T11" fmla="*/ 12 h 40"/>
                  <a:gd name="T12" fmla="*/ 16 w 20"/>
                  <a:gd name="T13" fmla="*/ 12 h 40"/>
                  <a:gd name="T14" fmla="*/ 16 w 20"/>
                  <a:gd name="T15" fmla="*/ 12 h 40"/>
                  <a:gd name="T16" fmla="*/ 18 w 20"/>
                  <a:gd name="T17" fmla="*/ 16 h 40"/>
                  <a:gd name="T18" fmla="*/ 20 w 20"/>
                  <a:gd name="T19" fmla="*/ 20 h 40"/>
                  <a:gd name="T20" fmla="*/ 20 w 20"/>
                  <a:gd name="T21" fmla="*/ 26 h 40"/>
                  <a:gd name="T22" fmla="*/ 20 w 20"/>
                  <a:gd name="T23" fmla="*/ 26 h 40"/>
                  <a:gd name="T24" fmla="*/ 18 w 20"/>
                  <a:gd name="T25" fmla="*/ 40 h 40"/>
                  <a:gd name="T26" fmla="*/ 18 w 20"/>
                  <a:gd name="T27" fmla="*/ 40 h 40"/>
                  <a:gd name="T28" fmla="*/ 16 w 20"/>
                  <a:gd name="T29" fmla="*/ 36 h 40"/>
                  <a:gd name="T30" fmla="*/ 14 w 20"/>
                  <a:gd name="T31" fmla="*/ 34 h 40"/>
                  <a:gd name="T32" fmla="*/ 10 w 20"/>
                  <a:gd name="T33" fmla="*/ 34 h 40"/>
                  <a:gd name="T34" fmla="*/ 10 w 20"/>
                  <a:gd name="T35" fmla="*/ 34 h 40"/>
                  <a:gd name="T36" fmla="*/ 6 w 20"/>
                  <a:gd name="T37" fmla="*/ 32 h 40"/>
                  <a:gd name="T38" fmla="*/ 2 w 20"/>
                  <a:gd name="T39" fmla="*/ 30 h 40"/>
                  <a:gd name="T40" fmla="*/ 2 w 20"/>
                  <a:gd name="T41" fmla="*/ 30 h 40"/>
                  <a:gd name="T42" fmla="*/ 2 w 20"/>
                  <a:gd name="T43" fmla="*/ 26 h 40"/>
                  <a:gd name="T44" fmla="*/ 4 w 20"/>
                  <a:gd name="T45" fmla="*/ 24 h 40"/>
                  <a:gd name="T46" fmla="*/ 6 w 20"/>
                  <a:gd name="T47" fmla="*/ 20 h 40"/>
                  <a:gd name="T48" fmla="*/ 8 w 20"/>
                  <a:gd name="T49" fmla="*/ 16 h 40"/>
                  <a:gd name="T50" fmla="*/ 8 w 20"/>
                  <a:gd name="T51" fmla="*/ 16 h 40"/>
                  <a:gd name="T52" fmla="*/ 2 w 20"/>
                  <a:gd name="T53" fmla="*/ 14 h 40"/>
                  <a:gd name="T54" fmla="*/ 0 w 20"/>
                  <a:gd name="T55" fmla="*/ 10 h 40"/>
                  <a:gd name="T56" fmla="*/ 0 w 20"/>
                  <a:gd name="T57" fmla="*/ 2 h 40"/>
                  <a:gd name="T58" fmla="*/ 0 w 20"/>
                  <a:gd name="T59" fmla="*/ 2 h 40"/>
                  <a:gd name="T60" fmla="*/ 2 w 20"/>
                  <a:gd name="T61" fmla="*/ 0 h 40"/>
                  <a:gd name="T62" fmla="*/ 4 w 20"/>
                  <a:gd name="T63" fmla="*/ 0 h 40"/>
                  <a:gd name="T64" fmla="*/ 4 w 20"/>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0">
                    <a:moveTo>
                      <a:pt x="4" y="0"/>
                    </a:moveTo>
                    <a:lnTo>
                      <a:pt x="4" y="0"/>
                    </a:lnTo>
                    <a:lnTo>
                      <a:pt x="8" y="12"/>
                    </a:lnTo>
                    <a:lnTo>
                      <a:pt x="12" y="14"/>
                    </a:lnTo>
                    <a:lnTo>
                      <a:pt x="14" y="14"/>
                    </a:lnTo>
                    <a:lnTo>
                      <a:pt x="16" y="12"/>
                    </a:lnTo>
                    <a:lnTo>
                      <a:pt x="16" y="12"/>
                    </a:lnTo>
                    <a:lnTo>
                      <a:pt x="16" y="12"/>
                    </a:lnTo>
                    <a:lnTo>
                      <a:pt x="18" y="16"/>
                    </a:lnTo>
                    <a:lnTo>
                      <a:pt x="20" y="20"/>
                    </a:lnTo>
                    <a:lnTo>
                      <a:pt x="20" y="26"/>
                    </a:lnTo>
                    <a:lnTo>
                      <a:pt x="20" y="26"/>
                    </a:lnTo>
                    <a:lnTo>
                      <a:pt x="18" y="40"/>
                    </a:lnTo>
                    <a:lnTo>
                      <a:pt x="18" y="40"/>
                    </a:lnTo>
                    <a:lnTo>
                      <a:pt x="16" y="36"/>
                    </a:lnTo>
                    <a:lnTo>
                      <a:pt x="14" y="34"/>
                    </a:lnTo>
                    <a:lnTo>
                      <a:pt x="10" y="34"/>
                    </a:lnTo>
                    <a:lnTo>
                      <a:pt x="10" y="34"/>
                    </a:lnTo>
                    <a:lnTo>
                      <a:pt x="6" y="32"/>
                    </a:lnTo>
                    <a:lnTo>
                      <a:pt x="2" y="30"/>
                    </a:lnTo>
                    <a:lnTo>
                      <a:pt x="2" y="30"/>
                    </a:lnTo>
                    <a:lnTo>
                      <a:pt x="2" y="26"/>
                    </a:lnTo>
                    <a:lnTo>
                      <a:pt x="4" y="24"/>
                    </a:lnTo>
                    <a:lnTo>
                      <a:pt x="6" y="20"/>
                    </a:lnTo>
                    <a:lnTo>
                      <a:pt x="8" y="16"/>
                    </a:lnTo>
                    <a:lnTo>
                      <a:pt x="8" y="16"/>
                    </a:lnTo>
                    <a:lnTo>
                      <a:pt x="2" y="14"/>
                    </a:lnTo>
                    <a:lnTo>
                      <a:pt x="0" y="10"/>
                    </a:lnTo>
                    <a:lnTo>
                      <a:pt x="0" y="2"/>
                    </a:lnTo>
                    <a:lnTo>
                      <a:pt x="0"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2" name="Freeform 2986">
                <a:extLst>
                  <a:ext uri="{FF2B5EF4-FFF2-40B4-BE49-F238E27FC236}">
                    <a16:creationId xmlns:a16="http://schemas.microsoft.com/office/drawing/2014/main" id="{80A75932-69A7-7740-B383-6BF89D56D81A}"/>
                  </a:ext>
                </a:extLst>
              </p:cNvPr>
              <p:cNvSpPr>
                <a:spLocks/>
              </p:cNvSpPr>
              <p:nvPr/>
            </p:nvSpPr>
            <p:spPr bwMode="auto">
              <a:xfrm>
                <a:off x="5842" y="1972"/>
                <a:ext cx="18" cy="31"/>
              </a:xfrm>
              <a:custGeom>
                <a:avLst/>
                <a:gdLst>
                  <a:gd name="T0" fmla="*/ 10 w 18"/>
                  <a:gd name="T1" fmla="*/ 25 h 31"/>
                  <a:gd name="T2" fmla="*/ 10 w 18"/>
                  <a:gd name="T3" fmla="*/ 25 h 31"/>
                  <a:gd name="T4" fmla="*/ 6 w 18"/>
                  <a:gd name="T5" fmla="*/ 19 h 31"/>
                  <a:gd name="T6" fmla="*/ 2 w 18"/>
                  <a:gd name="T7" fmla="*/ 13 h 31"/>
                  <a:gd name="T8" fmla="*/ 2 w 18"/>
                  <a:gd name="T9" fmla="*/ 13 h 31"/>
                  <a:gd name="T10" fmla="*/ 0 w 18"/>
                  <a:gd name="T11" fmla="*/ 11 h 31"/>
                  <a:gd name="T12" fmla="*/ 0 w 18"/>
                  <a:gd name="T13" fmla="*/ 6 h 31"/>
                  <a:gd name="T14" fmla="*/ 0 w 18"/>
                  <a:gd name="T15" fmla="*/ 6 h 31"/>
                  <a:gd name="T16" fmla="*/ 2 w 18"/>
                  <a:gd name="T17" fmla="*/ 2 h 31"/>
                  <a:gd name="T18" fmla="*/ 2 w 18"/>
                  <a:gd name="T19" fmla="*/ 0 h 31"/>
                  <a:gd name="T20" fmla="*/ 4 w 18"/>
                  <a:gd name="T21" fmla="*/ 2 h 31"/>
                  <a:gd name="T22" fmla="*/ 4 w 18"/>
                  <a:gd name="T23" fmla="*/ 2 h 31"/>
                  <a:gd name="T24" fmla="*/ 6 w 18"/>
                  <a:gd name="T25" fmla="*/ 4 h 31"/>
                  <a:gd name="T26" fmla="*/ 8 w 18"/>
                  <a:gd name="T27" fmla="*/ 6 h 31"/>
                  <a:gd name="T28" fmla="*/ 14 w 18"/>
                  <a:gd name="T29" fmla="*/ 6 h 31"/>
                  <a:gd name="T30" fmla="*/ 14 w 18"/>
                  <a:gd name="T31" fmla="*/ 6 h 31"/>
                  <a:gd name="T32" fmla="*/ 16 w 18"/>
                  <a:gd name="T33" fmla="*/ 11 h 31"/>
                  <a:gd name="T34" fmla="*/ 18 w 18"/>
                  <a:gd name="T35" fmla="*/ 17 h 31"/>
                  <a:gd name="T36" fmla="*/ 18 w 18"/>
                  <a:gd name="T37" fmla="*/ 17 h 31"/>
                  <a:gd name="T38" fmla="*/ 18 w 18"/>
                  <a:gd name="T39" fmla="*/ 23 h 31"/>
                  <a:gd name="T40" fmla="*/ 16 w 18"/>
                  <a:gd name="T41" fmla="*/ 29 h 31"/>
                  <a:gd name="T42" fmla="*/ 16 w 18"/>
                  <a:gd name="T43" fmla="*/ 29 h 31"/>
                  <a:gd name="T44" fmla="*/ 14 w 18"/>
                  <a:gd name="T45" fmla="*/ 31 h 31"/>
                  <a:gd name="T46" fmla="*/ 14 w 18"/>
                  <a:gd name="T47" fmla="*/ 29 h 31"/>
                  <a:gd name="T48" fmla="*/ 10 w 18"/>
                  <a:gd name="T49" fmla="*/ 25 h 31"/>
                  <a:gd name="T50" fmla="*/ 10 w 18"/>
                  <a:gd name="T51" fmla="*/ 25 h 31"/>
                  <a:gd name="T52" fmla="*/ 10 w 18"/>
                  <a:gd name="T53" fmla="*/ 27 h 31"/>
                  <a:gd name="T54" fmla="*/ 10 w 18"/>
                  <a:gd name="T55" fmla="*/ 25 h 31"/>
                  <a:gd name="T56" fmla="*/ 10 w 18"/>
                  <a:gd name="T57"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1">
                    <a:moveTo>
                      <a:pt x="10" y="25"/>
                    </a:moveTo>
                    <a:lnTo>
                      <a:pt x="10" y="25"/>
                    </a:lnTo>
                    <a:lnTo>
                      <a:pt x="6" y="19"/>
                    </a:lnTo>
                    <a:lnTo>
                      <a:pt x="2" y="13"/>
                    </a:lnTo>
                    <a:lnTo>
                      <a:pt x="2" y="13"/>
                    </a:lnTo>
                    <a:lnTo>
                      <a:pt x="0" y="11"/>
                    </a:lnTo>
                    <a:lnTo>
                      <a:pt x="0" y="6"/>
                    </a:lnTo>
                    <a:lnTo>
                      <a:pt x="0" y="6"/>
                    </a:lnTo>
                    <a:lnTo>
                      <a:pt x="2" y="2"/>
                    </a:lnTo>
                    <a:lnTo>
                      <a:pt x="2" y="0"/>
                    </a:lnTo>
                    <a:lnTo>
                      <a:pt x="4" y="2"/>
                    </a:lnTo>
                    <a:lnTo>
                      <a:pt x="4" y="2"/>
                    </a:lnTo>
                    <a:lnTo>
                      <a:pt x="6" y="4"/>
                    </a:lnTo>
                    <a:lnTo>
                      <a:pt x="8" y="6"/>
                    </a:lnTo>
                    <a:lnTo>
                      <a:pt x="14" y="6"/>
                    </a:lnTo>
                    <a:lnTo>
                      <a:pt x="14" y="6"/>
                    </a:lnTo>
                    <a:lnTo>
                      <a:pt x="16" y="11"/>
                    </a:lnTo>
                    <a:lnTo>
                      <a:pt x="18" y="17"/>
                    </a:lnTo>
                    <a:lnTo>
                      <a:pt x="18" y="17"/>
                    </a:lnTo>
                    <a:lnTo>
                      <a:pt x="18" y="23"/>
                    </a:lnTo>
                    <a:lnTo>
                      <a:pt x="16" y="29"/>
                    </a:lnTo>
                    <a:lnTo>
                      <a:pt x="16" y="29"/>
                    </a:lnTo>
                    <a:lnTo>
                      <a:pt x="14" y="31"/>
                    </a:lnTo>
                    <a:lnTo>
                      <a:pt x="14" y="29"/>
                    </a:lnTo>
                    <a:lnTo>
                      <a:pt x="10" y="25"/>
                    </a:lnTo>
                    <a:lnTo>
                      <a:pt x="10" y="25"/>
                    </a:lnTo>
                    <a:lnTo>
                      <a:pt x="10" y="27"/>
                    </a:lnTo>
                    <a:lnTo>
                      <a:pt x="10" y="25"/>
                    </a:lnTo>
                    <a:lnTo>
                      <a:pt x="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3" name="Freeform 2987">
                <a:extLst>
                  <a:ext uri="{FF2B5EF4-FFF2-40B4-BE49-F238E27FC236}">
                    <a16:creationId xmlns:a16="http://schemas.microsoft.com/office/drawing/2014/main" id="{DFA28CC0-21B0-ECB2-28DD-834C0F054FD3}"/>
                  </a:ext>
                </a:extLst>
              </p:cNvPr>
              <p:cNvSpPr>
                <a:spLocks/>
              </p:cNvSpPr>
              <p:nvPr/>
            </p:nvSpPr>
            <p:spPr bwMode="auto">
              <a:xfrm>
                <a:off x="5804" y="1914"/>
                <a:ext cx="10" cy="30"/>
              </a:xfrm>
              <a:custGeom>
                <a:avLst/>
                <a:gdLst>
                  <a:gd name="T0" fmla="*/ 10 w 10"/>
                  <a:gd name="T1" fmla="*/ 2 h 30"/>
                  <a:gd name="T2" fmla="*/ 10 w 10"/>
                  <a:gd name="T3" fmla="*/ 2 h 30"/>
                  <a:gd name="T4" fmla="*/ 10 w 10"/>
                  <a:gd name="T5" fmla="*/ 6 h 30"/>
                  <a:gd name="T6" fmla="*/ 10 w 10"/>
                  <a:gd name="T7" fmla="*/ 10 h 30"/>
                  <a:gd name="T8" fmla="*/ 10 w 10"/>
                  <a:gd name="T9" fmla="*/ 10 h 30"/>
                  <a:gd name="T10" fmla="*/ 8 w 10"/>
                  <a:gd name="T11" fmla="*/ 16 h 30"/>
                  <a:gd name="T12" fmla="*/ 10 w 10"/>
                  <a:gd name="T13" fmla="*/ 20 h 30"/>
                  <a:gd name="T14" fmla="*/ 10 w 10"/>
                  <a:gd name="T15" fmla="*/ 20 h 30"/>
                  <a:gd name="T16" fmla="*/ 10 w 10"/>
                  <a:gd name="T17" fmla="*/ 24 h 30"/>
                  <a:gd name="T18" fmla="*/ 10 w 10"/>
                  <a:gd name="T19" fmla="*/ 24 h 30"/>
                  <a:gd name="T20" fmla="*/ 10 w 10"/>
                  <a:gd name="T21" fmla="*/ 30 h 30"/>
                  <a:gd name="T22" fmla="*/ 10 w 10"/>
                  <a:gd name="T23" fmla="*/ 30 h 30"/>
                  <a:gd name="T24" fmla="*/ 8 w 10"/>
                  <a:gd name="T25" fmla="*/ 30 h 30"/>
                  <a:gd name="T26" fmla="*/ 8 w 10"/>
                  <a:gd name="T27" fmla="*/ 30 h 30"/>
                  <a:gd name="T28" fmla="*/ 4 w 10"/>
                  <a:gd name="T29" fmla="*/ 30 h 30"/>
                  <a:gd name="T30" fmla="*/ 2 w 10"/>
                  <a:gd name="T31" fmla="*/ 30 h 30"/>
                  <a:gd name="T32" fmla="*/ 0 w 10"/>
                  <a:gd name="T33" fmla="*/ 26 h 30"/>
                  <a:gd name="T34" fmla="*/ 0 w 10"/>
                  <a:gd name="T35" fmla="*/ 22 h 30"/>
                  <a:gd name="T36" fmla="*/ 0 w 10"/>
                  <a:gd name="T37" fmla="*/ 22 h 30"/>
                  <a:gd name="T38" fmla="*/ 2 w 10"/>
                  <a:gd name="T39" fmla="*/ 6 h 30"/>
                  <a:gd name="T40" fmla="*/ 2 w 10"/>
                  <a:gd name="T41" fmla="*/ 2 h 30"/>
                  <a:gd name="T42" fmla="*/ 4 w 10"/>
                  <a:gd name="T43" fmla="*/ 0 h 30"/>
                  <a:gd name="T44" fmla="*/ 8 w 10"/>
                  <a:gd name="T45" fmla="*/ 2 h 30"/>
                  <a:gd name="T46" fmla="*/ 8 w 10"/>
                  <a:gd name="T47" fmla="*/ 2 h 30"/>
                  <a:gd name="T48" fmla="*/ 10 w 10"/>
                  <a:gd name="T49" fmla="*/ 2 h 30"/>
                  <a:gd name="T50" fmla="*/ 10 w 10"/>
                  <a:gd name="T5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30">
                    <a:moveTo>
                      <a:pt x="10" y="2"/>
                    </a:moveTo>
                    <a:lnTo>
                      <a:pt x="10" y="2"/>
                    </a:lnTo>
                    <a:lnTo>
                      <a:pt x="10" y="6"/>
                    </a:lnTo>
                    <a:lnTo>
                      <a:pt x="10" y="10"/>
                    </a:lnTo>
                    <a:lnTo>
                      <a:pt x="10" y="10"/>
                    </a:lnTo>
                    <a:lnTo>
                      <a:pt x="8" y="16"/>
                    </a:lnTo>
                    <a:lnTo>
                      <a:pt x="10" y="20"/>
                    </a:lnTo>
                    <a:lnTo>
                      <a:pt x="10" y="20"/>
                    </a:lnTo>
                    <a:lnTo>
                      <a:pt x="10" y="24"/>
                    </a:lnTo>
                    <a:lnTo>
                      <a:pt x="10" y="24"/>
                    </a:lnTo>
                    <a:lnTo>
                      <a:pt x="10" y="30"/>
                    </a:lnTo>
                    <a:lnTo>
                      <a:pt x="10" y="30"/>
                    </a:lnTo>
                    <a:lnTo>
                      <a:pt x="8" y="30"/>
                    </a:lnTo>
                    <a:lnTo>
                      <a:pt x="8" y="30"/>
                    </a:lnTo>
                    <a:lnTo>
                      <a:pt x="4" y="30"/>
                    </a:lnTo>
                    <a:lnTo>
                      <a:pt x="2" y="30"/>
                    </a:lnTo>
                    <a:lnTo>
                      <a:pt x="0" y="26"/>
                    </a:lnTo>
                    <a:lnTo>
                      <a:pt x="0" y="22"/>
                    </a:lnTo>
                    <a:lnTo>
                      <a:pt x="0" y="22"/>
                    </a:lnTo>
                    <a:lnTo>
                      <a:pt x="2" y="6"/>
                    </a:lnTo>
                    <a:lnTo>
                      <a:pt x="2" y="2"/>
                    </a:lnTo>
                    <a:lnTo>
                      <a:pt x="4" y="0"/>
                    </a:lnTo>
                    <a:lnTo>
                      <a:pt x="8" y="2"/>
                    </a:lnTo>
                    <a:lnTo>
                      <a:pt x="8"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4" name="Freeform 2988">
                <a:extLst>
                  <a:ext uri="{FF2B5EF4-FFF2-40B4-BE49-F238E27FC236}">
                    <a16:creationId xmlns:a16="http://schemas.microsoft.com/office/drawing/2014/main" id="{440CC73F-75BC-DBFE-0AB2-DE5E3A6AE9FD}"/>
                  </a:ext>
                </a:extLst>
              </p:cNvPr>
              <p:cNvSpPr>
                <a:spLocks/>
              </p:cNvSpPr>
              <p:nvPr/>
            </p:nvSpPr>
            <p:spPr bwMode="auto">
              <a:xfrm>
                <a:off x="5814" y="1938"/>
                <a:ext cx="18" cy="18"/>
              </a:xfrm>
              <a:custGeom>
                <a:avLst/>
                <a:gdLst>
                  <a:gd name="T0" fmla="*/ 0 w 18"/>
                  <a:gd name="T1" fmla="*/ 6 h 18"/>
                  <a:gd name="T2" fmla="*/ 0 w 18"/>
                  <a:gd name="T3" fmla="*/ 6 h 18"/>
                  <a:gd name="T4" fmla="*/ 0 w 18"/>
                  <a:gd name="T5" fmla="*/ 2 h 18"/>
                  <a:gd name="T6" fmla="*/ 0 w 18"/>
                  <a:gd name="T7" fmla="*/ 0 h 18"/>
                  <a:gd name="T8" fmla="*/ 0 w 18"/>
                  <a:gd name="T9" fmla="*/ 0 h 18"/>
                  <a:gd name="T10" fmla="*/ 4 w 18"/>
                  <a:gd name="T11" fmla="*/ 2 h 18"/>
                  <a:gd name="T12" fmla="*/ 8 w 18"/>
                  <a:gd name="T13" fmla="*/ 4 h 18"/>
                  <a:gd name="T14" fmla="*/ 14 w 18"/>
                  <a:gd name="T15" fmla="*/ 4 h 18"/>
                  <a:gd name="T16" fmla="*/ 14 w 18"/>
                  <a:gd name="T17" fmla="*/ 4 h 18"/>
                  <a:gd name="T18" fmla="*/ 18 w 18"/>
                  <a:gd name="T19" fmla="*/ 4 h 18"/>
                  <a:gd name="T20" fmla="*/ 18 w 18"/>
                  <a:gd name="T21" fmla="*/ 6 h 18"/>
                  <a:gd name="T22" fmla="*/ 18 w 18"/>
                  <a:gd name="T23" fmla="*/ 10 h 18"/>
                  <a:gd name="T24" fmla="*/ 18 w 18"/>
                  <a:gd name="T25" fmla="*/ 10 h 18"/>
                  <a:gd name="T26" fmla="*/ 18 w 18"/>
                  <a:gd name="T27" fmla="*/ 16 h 18"/>
                  <a:gd name="T28" fmla="*/ 16 w 18"/>
                  <a:gd name="T29" fmla="*/ 18 h 18"/>
                  <a:gd name="T30" fmla="*/ 14 w 18"/>
                  <a:gd name="T31" fmla="*/ 18 h 18"/>
                  <a:gd name="T32" fmla="*/ 14 w 18"/>
                  <a:gd name="T33" fmla="*/ 18 h 18"/>
                  <a:gd name="T34" fmla="*/ 0 w 18"/>
                  <a:gd name="T35" fmla="*/ 10 h 18"/>
                  <a:gd name="T36" fmla="*/ 0 w 18"/>
                  <a:gd name="T37" fmla="*/ 10 h 18"/>
                  <a:gd name="T38" fmla="*/ 0 w 18"/>
                  <a:gd name="T39" fmla="*/ 6 h 18"/>
                  <a:gd name="T40" fmla="*/ 0 w 18"/>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8">
                    <a:moveTo>
                      <a:pt x="0" y="6"/>
                    </a:moveTo>
                    <a:lnTo>
                      <a:pt x="0" y="6"/>
                    </a:lnTo>
                    <a:lnTo>
                      <a:pt x="0" y="2"/>
                    </a:lnTo>
                    <a:lnTo>
                      <a:pt x="0" y="0"/>
                    </a:lnTo>
                    <a:lnTo>
                      <a:pt x="0" y="0"/>
                    </a:lnTo>
                    <a:lnTo>
                      <a:pt x="4" y="2"/>
                    </a:lnTo>
                    <a:lnTo>
                      <a:pt x="8" y="4"/>
                    </a:lnTo>
                    <a:lnTo>
                      <a:pt x="14" y="4"/>
                    </a:lnTo>
                    <a:lnTo>
                      <a:pt x="14" y="4"/>
                    </a:lnTo>
                    <a:lnTo>
                      <a:pt x="18" y="4"/>
                    </a:lnTo>
                    <a:lnTo>
                      <a:pt x="18" y="6"/>
                    </a:lnTo>
                    <a:lnTo>
                      <a:pt x="18" y="10"/>
                    </a:lnTo>
                    <a:lnTo>
                      <a:pt x="18" y="10"/>
                    </a:lnTo>
                    <a:lnTo>
                      <a:pt x="18" y="16"/>
                    </a:lnTo>
                    <a:lnTo>
                      <a:pt x="16" y="18"/>
                    </a:lnTo>
                    <a:lnTo>
                      <a:pt x="14" y="18"/>
                    </a:lnTo>
                    <a:lnTo>
                      <a:pt x="14" y="18"/>
                    </a:lnTo>
                    <a:lnTo>
                      <a:pt x="0" y="10"/>
                    </a:lnTo>
                    <a:lnTo>
                      <a:pt x="0"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5" name="Freeform 2989">
                <a:extLst>
                  <a:ext uri="{FF2B5EF4-FFF2-40B4-BE49-F238E27FC236}">
                    <a16:creationId xmlns:a16="http://schemas.microsoft.com/office/drawing/2014/main" id="{2F7EE1B6-F6E2-5467-5C6B-4289D203DF05}"/>
                  </a:ext>
                </a:extLst>
              </p:cNvPr>
              <p:cNvSpPr>
                <a:spLocks/>
              </p:cNvSpPr>
              <p:nvPr/>
            </p:nvSpPr>
            <p:spPr bwMode="auto">
              <a:xfrm>
                <a:off x="5876" y="2013"/>
                <a:ext cx="18" cy="18"/>
              </a:xfrm>
              <a:custGeom>
                <a:avLst/>
                <a:gdLst>
                  <a:gd name="T0" fmla="*/ 18 w 18"/>
                  <a:gd name="T1" fmla="*/ 18 h 18"/>
                  <a:gd name="T2" fmla="*/ 18 w 18"/>
                  <a:gd name="T3" fmla="*/ 18 h 18"/>
                  <a:gd name="T4" fmla="*/ 0 w 18"/>
                  <a:gd name="T5" fmla="*/ 10 h 18"/>
                  <a:gd name="T6" fmla="*/ 0 w 18"/>
                  <a:gd name="T7" fmla="*/ 10 h 18"/>
                  <a:gd name="T8" fmla="*/ 2 w 18"/>
                  <a:gd name="T9" fmla="*/ 2 h 18"/>
                  <a:gd name="T10" fmla="*/ 2 w 18"/>
                  <a:gd name="T11" fmla="*/ 2 h 18"/>
                  <a:gd name="T12" fmla="*/ 4 w 18"/>
                  <a:gd name="T13" fmla="*/ 2 h 18"/>
                  <a:gd name="T14" fmla="*/ 8 w 18"/>
                  <a:gd name="T15" fmla="*/ 2 h 18"/>
                  <a:gd name="T16" fmla="*/ 10 w 18"/>
                  <a:gd name="T17" fmla="*/ 2 h 18"/>
                  <a:gd name="T18" fmla="*/ 10 w 18"/>
                  <a:gd name="T19" fmla="*/ 0 h 18"/>
                  <a:gd name="T20" fmla="*/ 10 w 18"/>
                  <a:gd name="T21" fmla="*/ 0 h 18"/>
                  <a:gd name="T22" fmla="*/ 12 w 18"/>
                  <a:gd name="T23" fmla="*/ 4 h 18"/>
                  <a:gd name="T24" fmla="*/ 14 w 18"/>
                  <a:gd name="T25" fmla="*/ 8 h 18"/>
                  <a:gd name="T26" fmla="*/ 16 w 18"/>
                  <a:gd name="T27" fmla="*/ 10 h 18"/>
                  <a:gd name="T28" fmla="*/ 18 w 18"/>
                  <a:gd name="T29" fmla="*/ 18 h 18"/>
                  <a:gd name="T30" fmla="*/ 18 w 18"/>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8">
                    <a:moveTo>
                      <a:pt x="18" y="18"/>
                    </a:moveTo>
                    <a:lnTo>
                      <a:pt x="18" y="18"/>
                    </a:lnTo>
                    <a:lnTo>
                      <a:pt x="0" y="10"/>
                    </a:lnTo>
                    <a:lnTo>
                      <a:pt x="0" y="10"/>
                    </a:lnTo>
                    <a:lnTo>
                      <a:pt x="2" y="2"/>
                    </a:lnTo>
                    <a:lnTo>
                      <a:pt x="2" y="2"/>
                    </a:lnTo>
                    <a:lnTo>
                      <a:pt x="4" y="2"/>
                    </a:lnTo>
                    <a:lnTo>
                      <a:pt x="8" y="2"/>
                    </a:lnTo>
                    <a:lnTo>
                      <a:pt x="10" y="2"/>
                    </a:lnTo>
                    <a:lnTo>
                      <a:pt x="10" y="0"/>
                    </a:lnTo>
                    <a:lnTo>
                      <a:pt x="10" y="0"/>
                    </a:lnTo>
                    <a:lnTo>
                      <a:pt x="12" y="4"/>
                    </a:lnTo>
                    <a:lnTo>
                      <a:pt x="14" y="8"/>
                    </a:lnTo>
                    <a:lnTo>
                      <a:pt x="16" y="10"/>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6" name="Freeform 2990">
                <a:extLst>
                  <a:ext uri="{FF2B5EF4-FFF2-40B4-BE49-F238E27FC236}">
                    <a16:creationId xmlns:a16="http://schemas.microsoft.com/office/drawing/2014/main" id="{205A5370-9D40-2232-F993-B309B0F81349}"/>
                  </a:ext>
                </a:extLst>
              </p:cNvPr>
              <p:cNvSpPr>
                <a:spLocks/>
              </p:cNvSpPr>
              <p:nvPr/>
            </p:nvSpPr>
            <p:spPr bwMode="auto">
              <a:xfrm>
                <a:off x="5766" y="1868"/>
                <a:ext cx="16" cy="18"/>
              </a:xfrm>
              <a:custGeom>
                <a:avLst/>
                <a:gdLst>
                  <a:gd name="T0" fmla="*/ 0 w 16"/>
                  <a:gd name="T1" fmla="*/ 0 h 18"/>
                  <a:gd name="T2" fmla="*/ 0 w 16"/>
                  <a:gd name="T3" fmla="*/ 0 h 18"/>
                  <a:gd name="T4" fmla="*/ 4 w 16"/>
                  <a:gd name="T5" fmla="*/ 0 h 18"/>
                  <a:gd name="T6" fmla="*/ 6 w 16"/>
                  <a:gd name="T7" fmla="*/ 0 h 18"/>
                  <a:gd name="T8" fmla="*/ 10 w 16"/>
                  <a:gd name="T9" fmla="*/ 4 h 18"/>
                  <a:gd name="T10" fmla="*/ 14 w 16"/>
                  <a:gd name="T11" fmla="*/ 10 h 18"/>
                  <a:gd name="T12" fmla="*/ 16 w 16"/>
                  <a:gd name="T13" fmla="*/ 18 h 18"/>
                  <a:gd name="T14" fmla="*/ 16 w 16"/>
                  <a:gd name="T15" fmla="*/ 18 h 18"/>
                  <a:gd name="T16" fmla="*/ 12 w 16"/>
                  <a:gd name="T17" fmla="*/ 16 h 18"/>
                  <a:gd name="T18" fmla="*/ 8 w 16"/>
                  <a:gd name="T19" fmla="*/ 14 h 18"/>
                  <a:gd name="T20" fmla="*/ 4 w 16"/>
                  <a:gd name="T21" fmla="*/ 8 h 18"/>
                  <a:gd name="T22" fmla="*/ 0 w 16"/>
                  <a:gd name="T23" fmla="*/ 0 h 18"/>
                  <a:gd name="T24" fmla="*/ 0 w 16"/>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0" y="0"/>
                    </a:moveTo>
                    <a:lnTo>
                      <a:pt x="0" y="0"/>
                    </a:lnTo>
                    <a:lnTo>
                      <a:pt x="4" y="0"/>
                    </a:lnTo>
                    <a:lnTo>
                      <a:pt x="6" y="0"/>
                    </a:lnTo>
                    <a:lnTo>
                      <a:pt x="10" y="4"/>
                    </a:lnTo>
                    <a:lnTo>
                      <a:pt x="14" y="10"/>
                    </a:lnTo>
                    <a:lnTo>
                      <a:pt x="16" y="18"/>
                    </a:lnTo>
                    <a:lnTo>
                      <a:pt x="16" y="18"/>
                    </a:lnTo>
                    <a:lnTo>
                      <a:pt x="12" y="16"/>
                    </a:lnTo>
                    <a:lnTo>
                      <a:pt x="8" y="14"/>
                    </a:lnTo>
                    <a:lnTo>
                      <a:pt x="4"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7" name="Freeform 2991">
                <a:extLst>
                  <a:ext uri="{FF2B5EF4-FFF2-40B4-BE49-F238E27FC236}">
                    <a16:creationId xmlns:a16="http://schemas.microsoft.com/office/drawing/2014/main" id="{2A1E3964-722A-6C45-D692-93D8D7356681}"/>
                  </a:ext>
                </a:extLst>
              </p:cNvPr>
              <p:cNvSpPr>
                <a:spLocks/>
              </p:cNvSpPr>
              <p:nvPr/>
            </p:nvSpPr>
            <p:spPr bwMode="auto">
              <a:xfrm>
                <a:off x="5804" y="1956"/>
                <a:ext cx="8" cy="6"/>
              </a:xfrm>
              <a:custGeom>
                <a:avLst/>
                <a:gdLst>
                  <a:gd name="T0" fmla="*/ 0 w 8"/>
                  <a:gd name="T1" fmla="*/ 0 h 6"/>
                  <a:gd name="T2" fmla="*/ 0 w 8"/>
                  <a:gd name="T3" fmla="*/ 0 h 6"/>
                  <a:gd name="T4" fmla="*/ 4 w 8"/>
                  <a:gd name="T5" fmla="*/ 0 h 6"/>
                  <a:gd name="T6" fmla="*/ 6 w 8"/>
                  <a:gd name="T7" fmla="*/ 0 h 6"/>
                  <a:gd name="T8" fmla="*/ 8 w 8"/>
                  <a:gd name="T9" fmla="*/ 2 h 6"/>
                  <a:gd name="T10" fmla="*/ 8 w 8"/>
                  <a:gd name="T11" fmla="*/ 2 h 6"/>
                  <a:gd name="T12" fmla="*/ 4 w 8"/>
                  <a:gd name="T13" fmla="*/ 6 h 6"/>
                  <a:gd name="T14" fmla="*/ 0 w 8"/>
                  <a:gd name="T15" fmla="*/ 0 h 6"/>
                  <a:gd name="T16" fmla="*/ 0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0"/>
                    </a:moveTo>
                    <a:lnTo>
                      <a:pt x="0" y="0"/>
                    </a:lnTo>
                    <a:lnTo>
                      <a:pt x="4" y="0"/>
                    </a:lnTo>
                    <a:lnTo>
                      <a:pt x="6" y="0"/>
                    </a:lnTo>
                    <a:lnTo>
                      <a:pt x="8" y="2"/>
                    </a:lnTo>
                    <a:lnTo>
                      <a:pt x="8" y="2"/>
                    </a:lnTo>
                    <a:lnTo>
                      <a:pt x="4"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8" name="Freeform 2992">
                <a:extLst>
                  <a:ext uri="{FF2B5EF4-FFF2-40B4-BE49-F238E27FC236}">
                    <a16:creationId xmlns:a16="http://schemas.microsoft.com/office/drawing/2014/main" id="{BFC9ADC1-1138-6258-7E6D-FD5123DF1C90}"/>
                  </a:ext>
                </a:extLst>
              </p:cNvPr>
              <p:cNvSpPr>
                <a:spLocks/>
              </p:cNvSpPr>
              <p:nvPr/>
            </p:nvSpPr>
            <p:spPr bwMode="auto">
              <a:xfrm>
                <a:off x="5844" y="1997"/>
                <a:ext cx="8" cy="8"/>
              </a:xfrm>
              <a:custGeom>
                <a:avLst/>
                <a:gdLst>
                  <a:gd name="T0" fmla="*/ 8 w 8"/>
                  <a:gd name="T1" fmla="*/ 0 h 8"/>
                  <a:gd name="T2" fmla="*/ 8 w 8"/>
                  <a:gd name="T3" fmla="*/ 0 h 8"/>
                  <a:gd name="T4" fmla="*/ 8 w 8"/>
                  <a:gd name="T5" fmla="*/ 0 h 8"/>
                  <a:gd name="T6" fmla="*/ 8 w 8"/>
                  <a:gd name="T7" fmla="*/ 0 h 8"/>
                  <a:gd name="T8" fmla="*/ 8 w 8"/>
                  <a:gd name="T9" fmla="*/ 8 h 8"/>
                  <a:gd name="T10" fmla="*/ 8 w 8"/>
                  <a:gd name="T11" fmla="*/ 8 h 8"/>
                  <a:gd name="T12" fmla="*/ 0 w 8"/>
                  <a:gd name="T13" fmla="*/ 2 h 8"/>
                  <a:gd name="T14" fmla="*/ 0 w 8"/>
                  <a:gd name="T15" fmla="*/ 2 h 8"/>
                  <a:gd name="T16" fmla="*/ 2 w 8"/>
                  <a:gd name="T17" fmla="*/ 0 h 8"/>
                  <a:gd name="T18" fmla="*/ 4 w 8"/>
                  <a:gd name="T19" fmla="*/ 0 h 8"/>
                  <a:gd name="T20" fmla="*/ 8 w 8"/>
                  <a:gd name="T21" fmla="*/ 0 h 8"/>
                  <a:gd name="T22" fmla="*/ 8 w 8"/>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8" y="0"/>
                    </a:moveTo>
                    <a:lnTo>
                      <a:pt x="8" y="0"/>
                    </a:lnTo>
                    <a:lnTo>
                      <a:pt x="8" y="0"/>
                    </a:lnTo>
                    <a:lnTo>
                      <a:pt x="8" y="0"/>
                    </a:lnTo>
                    <a:lnTo>
                      <a:pt x="8" y="8"/>
                    </a:lnTo>
                    <a:lnTo>
                      <a:pt x="8" y="8"/>
                    </a:lnTo>
                    <a:lnTo>
                      <a:pt x="0" y="2"/>
                    </a:lnTo>
                    <a:lnTo>
                      <a:pt x="0" y="2"/>
                    </a:lnTo>
                    <a:lnTo>
                      <a:pt x="2" y="0"/>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9" name="Freeform 2993">
                <a:extLst>
                  <a:ext uri="{FF2B5EF4-FFF2-40B4-BE49-F238E27FC236}">
                    <a16:creationId xmlns:a16="http://schemas.microsoft.com/office/drawing/2014/main" id="{1D1DC701-A229-0EAA-6F75-A4C0FB92CE47}"/>
                  </a:ext>
                </a:extLst>
              </p:cNvPr>
              <p:cNvSpPr>
                <a:spLocks/>
              </p:cNvSpPr>
              <p:nvPr/>
            </p:nvSpPr>
            <p:spPr bwMode="auto">
              <a:xfrm>
                <a:off x="5898" y="2041"/>
                <a:ext cx="10" cy="20"/>
              </a:xfrm>
              <a:custGeom>
                <a:avLst/>
                <a:gdLst>
                  <a:gd name="T0" fmla="*/ 0 w 10"/>
                  <a:gd name="T1" fmla="*/ 8 h 20"/>
                  <a:gd name="T2" fmla="*/ 0 w 10"/>
                  <a:gd name="T3" fmla="*/ 8 h 20"/>
                  <a:gd name="T4" fmla="*/ 0 w 10"/>
                  <a:gd name="T5" fmla="*/ 2 h 20"/>
                  <a:gd name="T6" fmla="*/ 2 w 10"/>
                  <a:gd name="T7" fmla="*/ 0 h 20"/>
                  <a:gd name="T8" fmla="*/ 6 w 10"/>
                  <a:gd name="T9" fmla="*/ 0 h 20"/>
                  <a:gd name="T10" fmla="*/ 6 w 10"/>
                  <a:gd name="T11" fmla="*/ 0 h 20"/>
                  <a:gd name="T12" fmla="*/ 6 w 10"/>
                  <a:gd name="T13" fmla="*/ 6 h 20"/>
                  <a:gd name="T14" fmla="*/ 8 w 10"/>
                  <a:gd name="T15" fmla="*/ 10 h 20"/>
                  <a:gd name="T16" fmla="*/ 10 w 10"/>
                  <a:gd name="T17" fmla="*/ 18 h 20"/>
                  <a:gd name="T18" fmla="*/ 10 w 10"/>
                  <a:gd name="T19" fmla="*/ 18 h 20"/>
                  <a:gd name="T20" fmla="*/ 8 w 10"/>
                  <a:gd name="T21" fmla="*/ 20 h 20"/>
                  <a:gd name="T22" fmla="*/ 6 w 10"/>
                  <a:gd name="T23" fmla="*/ 18 h 20"/>
                  <a:gd name="T24" fmla="*/ 4 w 10"/>
                  <a:gd name="T25" fmla="*/ 14 h 20"/>
                  <a:gd name="T26" fmla="*/ 2 w 10"/>
                  <a:gd name="T27" fmla="*/ 10 h 20"/>
                  <a:gd name="T28" fmla="*/ 0 w 10"/>
                  <a:gd name="T29" fmla="*/ 8 h 20"/>
                  <a:gd name="T30" fmla="*/ 0 w 10"/>
                  <a:gd name="T3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0" y="8"/>
                    </a:moveTo>
                    <a:lnTo>
                      <a:pt x="0" y="8"/>
                    </a:lnTo>
                    <a:lnTo>
                      <a:pt x="0" y="2"/>
                    </a:lnTo>
                    <a:lnTo>
                      <a:pt x="2" y="0"/>
                    </a:lnTo>
                    <a:lnTo>
                      <a:pt x="6" y="0"/>
                    </a:lnTo>
                    <a:lnTo>
                      <a:pt x="6" y="0"/>
                    </a:lnTo>
                    <a:lnTo>
                      <a:pt x="6" y="6"/>
                    </a:lnTo>
                    <a:lnTo>
                      <a:pt x="8" y="10"/>
                    </a:lnTo>
                    <a:lnTo>
                      <a:pt x="10" y="18"/>
                    </a:lnTo>
                    <a:lnTo>
                      <a:pt x="10" y="18"/>
                    </a:lnTo>
                    <a:lnTo>
                      <a:pt x="8" y="20"/>
                    </a:lnTo>
                    <a:lnTo>
                      <a:pt x="6" y="18"/>
                    </a:lnTo>
                    <a:lnTo>
                      <a:pt x="4" y="14"/>
                    </a:lnTo>
                    <a:lnTo>
                      <a:pt x="2"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0" name="Freeform 2994">
                <a:extLst>
                  <a:ext uri="{FF2B5EF4-FFF2-40B4-BE49-F238E27FC236}">
                    <a16:creationId xmlns:a16="http://schemas.microsoft.com/office/drawing/2014/main" id="{C8D24047-6BD7-D62D-6A41-51CB18BF8023}"/>
                  </a:ext>
                </a:extLst>
              </p:cNvPr>
              <p:cNvSpPr>
                <a:spLocks/>
              </p:cNvSpPr>
              <p:nvPr/>
            </p:nvSpPr>
            <p:spPr bwMode="auto">
              <a:xfrm>
                <a:off x="5832" y="1856"/>
                <a:ext cx="20" cy="26"/>
              </a:xfrm>
              <a:custGeom>
                <a:avLst/>
                <a:gdLst>
                  <a:gd name="T0" fmla="*/ 4 w 20"/>
                  <a:gd name="T1" fmla="*/ 4 h 26"/>
                  <a:gd name="T2" fmla="*/ 4 w 20"/>
                  <a:gd name="T3" fmla="*/ 4 h 26"/>
                  <a:gd name="T4" fmla="*/ 10 w 20"/>
                  <a:gd name="T5" fmla="*/ 10 h 26"/>
                  <a:gd name="T6" fmla="*/ 10 w 20"/>
                  <a:gd name="T7" fmla="*/ 12 h 26"/>
                  <a:gd name="T8" fmla="*/ 12 w 20"/>
                  <a:gd name="T9" fmla="*/ 10 h 26"/>
                  <a:gd name="T10" fmla="*/ 14 w 20"/>
                  <a:gd name="T11" fmla="*/ 2 h 26"/>
                  <a:gd name="T12" fmla="*/ 14 w 20"/>
                  <a:gd name="T13" fmla="*/ 2 h 26"/>
                  <a:gd name="T14" fmla="*/ 16 w 20"/>
                  <a:gd name="T15" fmla="*/ 0 h 26"/>
                  <a:gd name="T16" fmla="*/ 18 w 20"/>
                  <a:gd name="T17" fmla="*/ 0 h 26"/>
                  <a:gd name="T18" fmla="*/ 20 w 20"/>
                  <a:gd name="T19" fmla="*/ 6 h 26"/>
                  <a:gd name="T20" fmla="*/ 20 w 20"/>
                  <a:gd name="T21" fmla="*/ 6 h 26"/>
                  <a:gd name="T22" fmla="*/ 20 w 20"/>
                  <a:gd name="T23" fmla="*/ 10 h 26"/>
                  <a:gd name="T24" fmla="*/ 20 w 20"/>
                  <a:gd name="T25" fmla="*/ 12 h 26"/>
                  <a:gd name="T26" fmla="*/ 18 w 20"/>
                  <a:gd name="T27" fmla="*/ 16 h 26"/>
                  <a:gd name="T28" fmla="*/ 18 w 20"/>
                  <a:gd name="T29" fmla="*/ 16 h 26"/>
                  <a:gd name="T30" fmla="*/ 14 w 20"/>
                  <a:gd name="T31" fmla="*/ 24 h 26"/>
                  <a:gd name="T32" fmla="*/ 12 w 20"/>
                  <a:gd name="T33" fmla="*/ 26 h 26"/>
                  <a:gd name="T34" fmla="*/ 10 w 20"/>
                  <a:gd name="T35" fmla="*/ 26 h 26"/>
                  <a:gd name="T36" fmla="*/ 6 w 20"/>
                  <a:gd name="T37" fmla="*/ 24 h 26"/>
                  <a:gd name="T38" fmla="*/ 2 w 20"/>
                  <a:gd name="T39" fmla="*/ 20 h 26"/>
                  <a:gd name="T40" fmla="*/ 2 w 20"/>
                  <a:gd name="T41" fmla="*/ 20 h 26"/>
                  <a:gd name="T42" fmla="*/ 0 w 20"/>
                  <a:gd name="T43" fmla="*/ 16 h 26"/>
                  <a:gd name="T44" fmla="*/ 0 w 20"/>
                  <a:gd name="T45" fmla="*/ 10 h 26"/>
                  <a:gd name="T46" fmla="*/ 4 w 20"/>
                  <a:gd name="T47" fmla="*/ 0 h 26"/>
                  <a:gd name="T48" fmla="*/ 4 w 20"/>
                  <a:gd name="T49" fmla="*/ 0 h 26"/>
                  <a:gd name="T50" fmla="*/ 4 w 20"/>
                  <a:gd name="T51" fmla="*/ 2 h 26"/>
                  <a:gd name="T52" fmla="*/ 4 w 20"/>
                  <a:gd name="T53" fmla="*/ 4 h 26"/>
                  <a:gd name="T54" fmla="*/ 4 w 20"/>
                  <a:gd name="T55"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6">
                    <a:moveTo>
                      <a:pt x="4" y="4"/>
                    </a:moveTo>
                    <a:lnTo>
                      <a:pt x="4" y="4"/>
                    </a:lnTo>
                    <a:lnTo>
                      <a:pt x="10" y="10"/>
                    </a:lnTo>
                    <a:lnTo>
                      <a:pt x="10" y="12"/>
                    </a:lnTo>
                    <a:lnTo>
                      <a:pt x="12" y="10"/>
                    </a:lnTo>
                    <a:lnTo>
                      <a:pt x="14" y="2"/>
                    </a:lnTo>
                    <a:lnTo>
                      <a:pt x="14" y="2"/>
                    </a:lnTo>
                    <a:lnTo>
                      <a:pt x="16" y="0"/>
                    </a:lnTo>
                    <a:lnTo>
                      <a:pt x="18" y="0"/>
                    </a:lnTo>
                    <a:lnTo>
                      <a:pt x="20" y="6"/>
                    </a:lnTo>
                    <a:lnTo>
                      <a:pt x="20" y="6"/>
                    </a:lnTo>
                    <a:lnTo>
                      <a:pt x="20" y="10"/>
                    </a:lnTo>
                    <a:lnTo>
                      <a:pt x="20" y="12"/>
                    </a:lnTo>
                    <a:lnTo>
                      <a:pt x="18" y="16"/>
                    </a:lnTo>
                    <a:lnTo>
                      <a:pt x="18" y="16"/>
                    </a:lnTo>
                    <a:lnTo>
                      <a:pt x="14" y="24"/>
                    </a:lnTo>
                    <a:lnTo>
                      <a:pt x="12" y="26"/>
                    </a:lnTo>
                    <a:lnTo>
                      <a:pt x="10" y="26"/>
                    </a:lnTo>
                    <a:lnTo>
                      <a:pt x="6" y="24"/>
                    </a:lnTo>
                    <a:lnTo>
                      <a:pt x="2" y="20"/>
                    </a:lnTo>
                    <a:lnTo>
                      <a:pt x="2" y="20"/>
                    </a:lnTo>
                    <a:lnTo>
                      <a:pt x="0" y="16"/>
                    </a:lnTo>
                    <a:lnTo>
                      <a:pt x="0" y="10"/>
                    </a:lnTo>
                    <a:lnTo>
                      <a:pt x="4" y="0"/>
                    </a:lnTo>
                    <a:lnTo>
                      <a:pt x="4" y="0"/>
                    </a:lnTo>
                    <a:lnTo>
                      <a:pt x="4" y="2"/>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1" name="Freeform 2995">
                <a:extLst>
                  <a:ext uri="{FF2B5EF4-FFF2-40B4-BE49-F238E27FC236}">
                    <a16:creationId xmlns:a16="http://schemas.microsoft.com/office/drawing/2014/main" id="{74598AD7-C247-78BE-270C-871CDA543595}"/>
                  </a:ext>
                </a:extLst>
              </p:cNvPr>
              <p:cNvSpPr>
                <a:spLocks/>
              </p:cNvSpPr>
              <p:nvPr/>
            </p:nvSpPr>
            <p:spPr bwMode="auto">
              <a:xfrm>
                <a:off x="5852" y="1924"/>
                <a:ext cx="8" cy="14"/>
              </a:xfrm>
              <a:custGeom>
                <a:avLst/>
                <a:gdLst>
                  <a:gd name="T0" fmla="*/ 2 w 8"/>
                  <a:gd name="T1" fmla="*/ 0 h 14"/>
                  <a:gd name="T2" fmla="*/ 2 w 8"/>
                  <a:gd name="T3" fmla="*/ 0 h 14"/>
                  <a:gd name="T4" fmla="*/ 4 w 8"/>
                  <a:gd name="T5" fmla="*/ 2 h 14"/>
                  <a:gd name="T6" fmla="*/ 4 w 8"/>
                  <a:gd name="T7" fmla="*/ 2 h 14"/>
                  <a:gd name="T8" fmla="*/ 6 w 8"/>
                  <a:gd name="T9" fmla="*/ 6 h 14"/>
                  <a:gd name="T10" fmla="*/ 6 w 8"/>
                  <a:gd name="T11" fmla="*/ 6 h 14"/>
                  <a:gd name="T12" fmla="*/ 8 w 8"/>
                  <a:gd name="T13" fmla="*/ 8 h 14"/>
                  <a:gd name="T14" fmla="*/ 8 w 8"/>
                  <a:gd name="T15" fmla="*/ 12 h 14"/>
                  <a:gd name="T16" fmla="*/ 8 w 8"/>
                  <a:gd name="T17" fmla="*/ 12 h 14"/>
                  <a:gd name="T18" fmla="*/ 6 w 8"/>
                  <a:gd name="T19" fmla="*/ 12 h 14"/>
                  <a:gd name="T20" fmla="*/ 4 w 8"/>
                  <a:gd name="T21" fmla="*/ 14 h 14"/>
                  <a:gd name="T22" fmla="*/ 4 w 8"/>
                  <a:gd name="T23" fmla="*/ 14 h 14"/>
                  <a:gd name="T24" fmla="*/ 2 w 8"/>
                  <a:gd name="T25" fmla="*/ 12 h 14"/>
                  <a:gd name="T26" fmla="*/ 0 w 8"/>
                  <a:gd name="T27" fmla="*/ 10 h 14"/>
                  <a:gd name="T28" fmla="*/ 0 w 8"/>
                  <a:gd name="T29" fmla="*/ 6 h 14"/>
                  <a:gd name="T30" fmla="*/ 2 w 8"/>
                  <a:gd name="T31" fmla="*/ 0 h 14"/>
                  <a:gd name="T32" fmla="*/ 2 w 8"/>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4">
                    <a:moveTo>
                      <a:pt x="2" y="0"/>
                    </a:moveTo>
                    <a:lnTo>
                      <a:pt x="2" y="0"/>
                    </a:lnTo>
                    <a:lnTo>
                      <a:pt x="4" y="2"/>
                    </a:lnTo>
                    <a:lnTo>
                      <a:pt x="4" y="2"/>
                    </a:lnTo>
                    <a:lnTo>
                      <a:pt x="6" y="6"/>
                    </a:lnTo>
                    <a:lnTo>
                      <a:pt x="6" y="6"/>
                    </a:lnTo>
                    <a:lnTo>
                      <a:pt x="8" y="8"/>
                    </a:lnTo>
                    <a:lnTo>
                      <a:pt x="8" y="12"/>
                    </a:lnTo>
                    <a:lnTo>
                      <a:pt x="8" y="12"/>
                    </a:lnTo>
                    <a:lnTo>
                      <a:pt x="6" y="12"/>
                    </a:lnTo>
                    <a:lnTo>
                      <a:pt x="4" y="14"/>
                    </a:lnTo>
                    <a:lnTo>
                      <a:pt x="4" y="14"/>
                    </a:lnTo>
                    <a:lnTo>
                      <a:pt x="2" y="12"/>
                    </a:lnTo>
                    <a:lnTo>
                      <a:pt x="0" y="10"/>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2" name="Freeform 2996">
                <a:extLst>
                  <a:ext uri="{FF2B5EF4-FFF2-40B4-BE49-F238E27FC236}">
                    <a16:creationId xmlns:a16="http://schemas.microsoft.com/office/drawing/2014/main" id="{9A123180-CBEC-09EF-F45F-7D5760043A70}"/>
                  </a:ext>
                </a:extLst>
              </p:cNvPr>
              <p:cNvSpPr>
                <a:spLocks/>
              </p:cNvSpPr>
              <p:nvPr/>
            </p:nvSpPr>
            <p:spPr bwMode="auto">
              <a:xfrm>
                <a:off x="5832" y="1846"/>
                <a:ext cx="6" cy="14"/>
              </a:xfrm>
              <a:custGeom>
                <a:avLst/>
                <a:gdLst>
                  <a:gd name="T0" fmla="*/ 4 w 6"/>
                  <a:gd name="T1" fmla="*/ 14 h 14"/>
                  <a:gd name="T2" fmla="*/ 4 w 6"/>
                  <a:gd name="T3" fmla="*/ 14 h 14"/>
                  <a:gd name="T4" fmla="*/ 4 w 6"/>
                  <a:gd name="T5" fmla="*/ 10 h 14"/>
                  <a:gd name="T6" fmla="*/ 4 w 6"/>
                  <a:gd name="T7" fmla="*/ 10 h 14"/>
                  <a:gd name="T8" fmla="*/ 2 w 6"/>
                  <a:gd name="T9" fmla="*/ 6 h 14"/>
                  <a:gd name="T10" fmla="*/ 0 w 6"/>
                  <a:gd name="T11" fmla="*/ 2 h 14"/>
                  <a:gd name="T12" fmla="*/ 0 w 6"/>
                  <a:gd name="T13" fmla="*/ 2 h 14"/>
                  <a:gd name="T14" fmla="*/ 2 w 6"/>
                  <a:gd name="T15" fmla="*/ 0 h 14"/>
                  <a:gd name="T16" fmla="*/ 4 w 6"/>
                  <a:gd name="T17" fmla="*/ 2 h 14"/>
                  <a:gd name="T18" fmla="*/ 6 w 6"/>
                  <a:gd name="T19" fmla="*/ 6 h 14"/>
                  <a:gd name="T20" fmla="*/ 6 w 6"/>
                  <a:gd name="T21" fmla="*/ 6 h 14"/>
                  <a:gd name="T22" fmla="*/ 6 w 6"/>
                  <a:gd name="T23" fmla="*/ 12 h 14"/>
                  <a:gd name="T24" fmla="*/ 4 w 6"/>
                  <a:gd name="T25" fmla="*/ 14 h 14"/>
                  <a:gd name="T26" fmla="*/ 4 w 6"/>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4" y="14"/>
                    </a:moveTo>
                    <a:lnTo>
                      <a:pt x="4" y="14"/>
                    </a:lnTo>
                    <a:lnTo>
                      <a:pt x="4" y="10"/>
                    </a:lnTo>
                    <a:lnTo>
                      <a:pt x="4" y="10"/>
                    </a:lnTo>
                    <a:lnTo>
                      <a:pt x="2" y="6"/>
                    </a:lnTo>
                    <a:lnTo>
                      <a:pt x="0" y="2"/>
                    </a:lnTo>
                    <a:lnTo>
                      <a:pt x="0" y="2"/>
                    </a:lnTo>
                    <a:lnTo>
                      <a:pt x="2" y="0"/>
                    </a:lnTo>
                    <a:lnTo>
                      <a:pt x="4" y="2"/>
                    </a:lnTo>
                    <a:lnTo>
                      <a:pt x="6" y="6"/>
                    </a:lnTo>
                    <a:lnTo>
                      <a:pt x="6" y="6"/>
                    </a:lnTo>
                    <a:lnTo>
                      <a:pt x="6"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3" name="Freeform 2997">
                <a:extLst>
                  <a:ext uri="{FF2B5EF4-FFF2-40B4-BE49-F238E27FC236}">
                    <a16:creationId xmlns:a16="http://schemas.microsoft.com/office/drawing/2014/main" id="{E5312156-AE22-2678-57B7-2132A908ACE3}"/>
                  </a:ext>
                </a:extLst>
              </p:cNvPr>
              <p:cNvSpPr>
                <a:spLocks/>
              </p:cNvSpPr>
              <p:nvPr/>
            </p:nvSpPr>
            <p:spPr bwMode="auto">
              <a:xfrm>
                <a:off x="5842" y="1888"/>
                <a:ext cx="4" cy="10"/>
              </a:xfrm>
              <a:custGeom>
                <a:avLst/>
                <a:gdLst>
                  <a:gd name="T0" fmla="*/ 2 w 4"/>
                  <a:gd name="T1" fmla="*/ 10 h 10"/>
                  <a:gd name="T2" fmla="*/ 2 w 4"/>
                  <a:gd name="T3" fmla="*/ 10 h 10"/>
                  <a:gd name="T4" fmla="*/ 0 w 4"/>
                  <a:gd name="T5" fmla="*/ 4 h 10"/>
                  <a:gd name="T6" fmla="*/ 2 w 4"/>
                  <a:gd name="T7" fmla="*/ 0 h 10"/>
                  <a:gd name="T8" fmla="*/ 2 w 4"/>
                  <a:gd name="T9" fmla="*/ 0 h 10"/>
                  <a:gd name="T10" fmla="*/ 4 w 4"/>
                  <a:gd name="T11" fmla="*/ 2 h 10"/>
                  <a:gd name="T12" fmla="*/ 4 w 4"/>
                  <a:gd name="T13" fmla="*/ 2 h 10"/>
                  <a:gd name="T14" fmla="*/ 4 w 4"/>
                  <a:gd name="T15" fmla="*/ 8 h 10"/>
                  <a:gd name="T16" fmla="*/ 2 w 4"/>
                  <a:gd name="T17" fmla="*/ 10 h 10"/>
                  <a:gd name="T18" fmla="*/ 2 w 4"/>
                  <a:gd name="T19" fmla="*/ 10 h 10"/>
                  <a:gd name="T20" fmla="*/ 2 w 4"/>
                  <a:gd name="T21" fmla="*/ 10 h 10"/>
                  <a:gd name="T22" fmla="*/ 2 w 4"/>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2" y="10"/>
                    </a:moveTo>
                    <a:lnTo>
                      <a:pt x="2" y="10"/>
                    </a:lnTo>
                    <a:lnTo>
                      <a:pt x="0" y="4"/>
                    </a:lnTo>
                    <a:lnTo>
                      <a:pt x="2" y="0"/>
                    </a:lnTo>
                    <a:lnTo>
                      <a:pt x="2" y="0"/>
                    </a:lnTo>
                    <a:lnTo>
                      <a:pt x="4" y="2"/>
                    </a:lnTo>
                    <a:lnTo>
                      <a:pt x="4" y="2"/>
                    </a:lnTo>
                    <a:lnTo>
                      <a:pt x="4" y="8"/>
                    </a:lnTo>
                    <a:lnTo>
                      <a:pt x="2" y="10"/>
                    </a:lnTo>
                    <a:lnTo>
                      <a:pt x="2"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4" name="Freeform 2998">
                <a:extLst>
                  <a:ext uri="{FF2B5EF4-FFF2-40B4-BE49-F238E27FC236}">
                    <a16:creationId xmlns:a16="http://schemas.microsoft.com/office/drawing/2014/main" id="{33C92883-52EC-1DDA-3081-237C02822D89}"/>
                  </a:ext>
                </a:extLst>
              </p:cNvPr>
              <p:cNvSpPr>
                <a:spLocks/>
              </p:cNvSpPr>
              <p:nvPr/>
            </p:nvSpPr>
            <p:spPr bwMode="auto">
              <a:xfrm>
                <a:off x="1810" y="1838"/>
                <a:ext cx="60" cy="52"/>
              </a:xfrm>
              <a:custGeom>
                <a:avLst/>
                <a:gdLst>
                  <a:gd name="T0" fmla="*/ 0 w 60"/>
                  <a:gd name="T1" fmla="*/ 26 h 52"/>
                  <a:gd name="T2" fmla="*/ 16 w 60"/>
                  <a:gd name="T3" fmla="*/ 20 h 52"/>
                  <a:gd name="T4" fmla="*/ 22 w 60"/>
                  <a:gd name="T5" fmla="*/ 18 h 52"/>
                  <a:gd name="T6" fmla="*/ 34 w 60"/>
                  <a:gd name="T7" fmla="*/ 12 h 52"/>
                  <a:gd name="T8" fmla="*/ 40 w 60"/>
                  <a:gd name="T9" fmla="*/ 16 h 52"/>
                  <a:gd name="T10" fmla="*/ 42 w 60"/>
                  <a:gd name="T11" fmla="*/ 18 h 52"/>
                  <a:gd name="T12" fmla="*/ 42 w 60"/>
                  <a:gd name="T13" fmla="*/ 8 h 52"/>
                  <a:gd name="T14" fmla="*/ 44 w 60"/>
                  <a:gd name="T15" fmla="*/ 2 h 52"/>
                  <a:gd name="T16" fmla="*/ 46 w 60"/>
                  <a:gd name="T17" fmla="*/ 0 h 52"/>
                  <a:gd name="T18" fmla="*/ 50 w 60"/>
                  <a:gd name="T19" fmla="*/ 6 h 52"/>
                  <a:gd name="T20" fmla="*/ 50 w 60"/>
                  <a:gd name="T21" fmla="*/ 14 h 52"/>
                  <a:gd name="T22" fmla="*/ 52 w 60"/>
                  <a:gd name="T23" fmla="*/ 18 h 52"/>
                  <a:gd name="T24" fmla="*/ 54 w 60"/>
                  <a:gd name="T25" fmla="*/ 20 h 52"/>
                  <a:gd name="T26" fmla="*/ 58 w 60"/>
                  <a:gd name="T27" fmla="*/ 26 h 52"/>
                  <a:gd name="T28" fmla="*/ 60 w 60"/>
                  <a:gd name="T29" fmla="*/ 34 h 52"/>
                  <a:gd name="T30" fmla="*/ 60 w 60"/>
                  <a:gd name="T31" fmla="*/ 36 h 52"/>
                  <a:gd name="T32" fmla="*/ 56 w 60"/>
                  <a:gd name="T33" fmla="*/ 44 h 52"/>
                  <a:gd name="T34" fmla="*/ 50 w 60"/>
                  <a:gd name="T35" fmla="*/ 48 h 52"/>
                  <a:gd name="T36" fmla="*/ 48 w 60"/>
                  <a:gd name="T37" fmla="*/ 46 h 52"/>
                  <a:gd name="T38" fmla="*/ 44 w 60"/>
                  <a:gd name="T39" fmla="*/ 42 h 52"/>
                  <a:gd name="T40" fmla="*/ 40 w 60"/>
                  <a:gd name="T41" fmla="*/ 48 h 52"/>
                  <a:gd name="T42" fmla="*/ 34 w 60"/>
                  <a:gd name="T43" fmla="*/ 52 h 52"/>
                  <a:gd name="T44" fmla="*/ 26 w 60"/>
                  <a:gd name="T45" fmla="*/ 42 h 52"/>
                  <a:gd name="T46" fmla="*/ 26 w 60"/>
                  <a:gd name="T47" fmla="*/ 40 h 52"/>
                  <a:gd name="T48" fmla="*/ 22 w 60"/>
                  <a:gd name="T49" fmla="*/ 40 h 52"/>
                  <a:gd name="T50" fmla="*/ 22 w 60"/>
                  <a:gd name="T51" fmla="*/ 46 h 52"/>
                  <a:gd name="T52" fmla="*/ 16 w 60"/>
                  <a:gd name="T53" fmla="*/ 52 h 52"/>
                  <a:gd name="T54" fmla="*/ 14 w 60"/>
                  <a:gd name="T55" fmla="*/ 48 h 52"/>
                  <a:gd name="T56" fmla="*/ 12 w 60"/>
                  <a:gd name="T57" fmla="*/ 44 h 52"/>
                  <a:gd name="T58" fmla="*/ 6 w 60"/>
                  <a:gd name="T59" fmla="*/ 36 h 52"/>
                  <a:gd name="T60" fmla="*/ 0 w 60"/>
                  <a:gd name="T61" fmla="*/ 28 h 52"/>
                  <a:gd name="T62" fmla="*/ 0 w 60"/>
                  <a:gd name="T6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2">
                    <a:moveTo>
                      <a:pt x="0" y="26"/>
                    </a:moveTo>
                    <a:lnTo>
                      <a:pt x="0" y="26"/>
                    </a:lnTo>
                    <a:lnTo>
                      <a:pt x="8" y="22"/>
                    </a:lnTo>
                    <a:lnTo>
                      <a:pt x="16" y="20"/>
                    </a:lnTo>
                    <a:lnTo>
                      <a:pt x="16" y="20"/>
                    </a:lnTo>
                    <a:lnTo>
                      <a:pt x="22" y="18"/>
                    </a:lnTo>
                    <a:lnTo>
                      <a:pt x="28" y="14"/>
                    </a:lnTo>
                    <a:lnTo>
                      <a:pt x="34" y="12"/>
                    </a:lnTo>
                    <a:lnTo>
                      <a:pt x="38" y="14"/>
                    </a:lnTo>
                    <a:lnTo>
                      <a:pt x="40" y="16"/>
                    </a:lnTo>
                    <a:lnTo>
                      <a:pt x="40" y="16"/>
                    </a:lnTo>
                    <a:lnTo>
                      <a:pt x="42" y="18"/>
                    </a:lnTo>
                    <a:lnTo>
                      <a:pt x="42" y="16"/>
                    </a:lnTo>
                    <a:lnTo>
                      <a:pt x="42" y="8"/>
                    </a:lnTo>
                    <a:lnTo>
                      <a:pt x="42" y="8"/>
                    </a:lnTo>
                    <a:lnTo>
                      <a:pt x="44" y="2"/>
                    </a:lnTo>
                    <a:lnTo>
                      <a:pt x="46" y="0"/>
                    </a:lnTo>
                    <a:lnTo>
                      <a:pt x="46" y="0"/>
                    </a:lnTo>
                    <a:lnTo>
                      <a:pt x="48" y="2"/>
                    </a:lnTo>
                    <a:lnTo>
                      <a:pt x="50" y="6"/>
                    </a:lnTo>
                    <a:lnTo>
                      <a:pt x="50" y="6"/>
                    </a:lnTo>
                    <a:lnTo>
                      <a:pt x="50" y="14"/>
                    </a:lnTo>
                    <a:lnTo>
                      <a:pt x="50" y="16"/>
                    </a:lnTo>
                    <a:lnTo>
                      <a:pt x="52" y="18"/>
                    </a:lnTo>
                    <a:lnTo>
                      <a:pt x="54" y="20"/>
                    </a:lnTo>
                    <a:lnTo>
                      <a:pt x="54" y="20"/>
                    </a:lnTo>
                    <a:lnTo>
                      <a:pt x="56" y="22"/>
                    </a:lnTo>
                    <a:lnTo>
                      <a:pt x="58" y="26"/>
                    </a:lnTo>
                    <a:lnTo>
                      <a:pt x="60" y="30"/>
                    </a:lnTo>
                    <a:lnTo>
                      <a:pt x="60" y="34"/>
                    </a:lnTo>
                    <a:lnTo>
                      <a:pt x="60" y="34"/>
                    </a:lnTo>
                    <a:lnTo>
                      <a:pt x="60" y="36"/>
                    </a:lnTo>
                    <a:lnTo>
                      <a:pt x="60" y="36"/>
                    </a:lnTo>
                    <a:lnTo>
                      <a:pt x="56" y="44"/>
                    </a:lnTo>
                    <a:lnTo>
                      <a:pt x="54" y="46"/>
                    </a:lnTo>
                    <a:lnTo>
                      <a:pt x="50" y="48"/>
                    </a:lnTo>
                    <a:lnTo>
                      <a:pt x="50" y="48"/>
                    </a:lnTo>
                    <a:lnTo>
                      <a:pt x="48" y="46"/>
                    </a:lnTo>
                    <a:lnTo>
                      <a:pt x="46" y="42"/>
                    </a:lnTo>
                    <a:lnTo>
                      <a:pt x="44" y="42"/>
                    </a:lnTo>
                    <a:lnTo>
                      <a:pt x="40" y="48"/>
                    </a:lnTo>
                    <a:lnTo>
                      <a:pt x="40" y="48"/>
                    </a:lnTo>
                    <a:lnTo>
                      <a:pt x="38" y="50"/>
                    </a:lnTo>
                    <a:lnTo>
                      <a:pt x="34" y="52"/>
                    </a:lnTo>
                    <a:lnTo>
                      <a:pt x="30" y="50"/>
                    </a:lnTo>
                    <a:lnTo>
                      <a:pt x="26" y="42"/>
                    </a:lnTo>
                    <a:lnTo>
                      <a:pt x="26" y="42"/>
                    </a:lnTo>
                    <a:lnTo>
                      <a:pt x="26" y="40"/>
                    </a:lnTo>
                    <a:lnTo>
                      <a:pt x="24" y="38"/>
                    </a:lnTo>
                    <a:lnTo>
                      <a:pt x="22" y="40"/>
                    </a:lnTo>
                    <a:lnTo>
                      <a:pt x="22" y="46"/>
                    </a:lnTo>
                    <a:lnTo>
                      <a:pt x="22" y="46"/>
                    </a:lnTo>
                    <a:lnTo>
                      <a:pt x="20" y="50"/>
                    </a:lnTo>
                    <a:lnTo>
                      <a:pt x="16" y="52"/>
                    </a:lnTo>
                    <a:lnTo>
                      <a:pt x="16" y="52"/>
                    </a:lnTo>
                    <a:lnTo>
                      <a:pt x="14" y="48"/>
                    </a:lnTo>
                    <a:lnTo>
                      <a:pt x="12" y="44"/>
                    </a:lnTo>
                    <a:lnTo>
                      <a:pt x="12" y="44"/>
                    </a:lnTo>
                    <a:lnTo>
                      <a:pt x="8" y="40"/>
                    </a:lnTo>
                    <a:lnTo>
                      <a:pt x="6" y="36"/>
                    </a:lnTo>
                    <a:lnTo>
                      <a:pt x="2" y="34"/>
                    </a:lnTo>
                    <a:lnTo>
                      <a:pt x="0" y="28"/>
                    </a:lnTo>
                    <a:lnTo>
                      <a:pt x="0" y="28"/>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5" name="Freeform 2999">
                <a:extLst>
                  <a:ext uri="{FF2B5EF4-FFF2-40B4-BE49-F238E27FC236}">
                    <a16:creationId xmlns:a16="http://schemas.microsoft.com/office/drawing/2014/main" id="{1C2CD704-F3E6-F88E-1FA3-07450785174C}"/>
                  </a:ext>
                </a:extLst>
              </p:cNvPr>
              <p:cNvSpPr>
                <a:spLocks/>
              </p:cNvSpPr>
              <p:nvPr/>
            </p:nvSpPr>
            <p:spPr bwMode="auto">
              <a:xfrm>
                <a:off x="1760" y="1824"/>
                <a:ext cx="38" cy="62"/>
              </a:xfrm>
              <a:custGeom>
                <a:avLst/>
                <a:gdLst>
                  <a:gd name="T0" fmla="*/ 4 w 38"/>
                  <a:gd name="T1" fmla="*/ 18 h 62"/>
                  <a:gd name="T2" fmla="*/ 4 w 38"/>
                  <a:gd name="T3" fmla="*/ 2 h 62"/>
                  <a:gd name="T4" fmla="*/ 6 w 38"/>
                  <a:gd name="T5" fmla="*/ 0 h 62"/>
                  <a:gd name="T6" fmla="*/ 14 w 38"/>
                  <a:gd name="T7" fmla="*/ 8 h 62"/>
                  <a:gd name="T8" fmla="*/ 22 w 38"/>
                  <a:gd name="T9" fmla="*/ 14 h 62"/>
                  <a:gd name="T10" fmla="*/ 22 w 38"/>
                  <a:gd name="T11" fmla="*/ 16 h 62"/>
                  <a:gd name="T12" fmla="*/ 20 w 38"/>
                  <a:gd name="T13" fmla="*/ 16 h 62"/>
                  <a:gd name="T14" fmla="*/ 18 w 38"/>
                  <a:gd name="T15" fmla="*/ 18 h 62"/>
                  <a:gd name="T16" fmla="*/ 28 w 38"/>
                  <a:gd name="T17" fmla="*/ 30 h 62"/>
                  <a:gd name="T18" fmla="*/ 36 w 38"/>
                  <a:gd name="T19" fmla="*/ 40 h 62"/>
                  <a:gd name="T20" fmla="*/ 38 w 38"/>
                  <a:gd name="T21" fmla="*/ 48 h 62"/>
                  <a:gd name="T22" fmla="*/ 36 w 38"/>
                  <a:gd name="T23" fmla="*/ 54 h 62"/>
                  <a:gd name="T24" fmla="*/ 34 w 38"/>
                  <a:gd name="T25" fmla="*/ 54 h 62"/>
                  <a:gd name="T26" fmla="*/ 30 w 38"/>
                  <a:gd name="T27" fmla="*/ 48 h 62"/>
                  <a:gd name="T28" fmla="*/ 26 w 38"/>
                  <a:gd name="T29" fmla="*/ 40 h 62"/>
                  <a:gd name="T30" fmla="*/ 20 w 38"/>
                  <a:gd name="T31" fmla="*/ 36 h 62"/>
                  <a:gd name="T32" fmla="*/ 22 w 38"/>
                  <a:gd name="T33" fmla="*/ 40 h 62"/>
                  <a:gd name="T34" fmla="*/ 28 w 38"/>
                  <a:gd name="T35" fmla="*/ 44 h 62"/>
                  <a:gd name="T36" fmla="*/ 30 w 38"/>
                  <a:gd name="T37" fmla="*/ 48 h 62"/>
                  <a:gd name="T38" fmla="*/ 30 w 38"/>
                  <a:gd name="T39" fmla="*/ 56 h 62"/>
                  <a:gd name="T40" fmla="*/ 28 w 38"/>
                  <a:gd name="T41" fmla="*/ 58 h 62"/>
                  <a:gd name="T42" fmla="*/ 24 w 38"/>
                  <a:gd name="T43" fmla="*/ 54 h 62"/>
                  <a:gd name="T44" fmla="*/ 24 w 38"/>
                  <a:gd name="T45" fmla="*/ 54 h 62"/>
                  <a:gd name="T46" fmla="*/ 18 w 38"/>
                  <a:gd name="T47" fmla="*/ 62 h 62"/>
                  <a:gd name="T48" fmla="*/ 12 w 38"/>
                  <a:gd name="T49" fmla="*/ 56 h 62"/>
                  <a:gd name="T50" fmla="*/ 8 w 38"/>
                  <a:gd name="T51" fmla="*/ 52 h 62"/>
                  <a:gd name="T52" fmla="*/ 4 w 38"/>
                  <a:gd name="T53" fmla="*/ 46 h 62"/>
                  <a:gd name="T54" fmla="*/ 0 w 38"/>
                  <a:gd name="T55" fmla="*/ 40 h 62"/>
                  <a:gd name="T56" fmla="*/ 2 w 38"/>
                  <a:gd name="T57" fmla="*/ 38 h 62"/>
                  <a:gd name="T58" fmla="*/ 8 w 38"/>
                  <a:gd name="T59" fmla="*/ 36 h 62"/>
                  <a:gd name="T60" fmla="*/ 4 w 38"/>
                  <a:gd name="T61" fmla="*/ 28 h 62"/>
                  <a:gd name="T62" fmla="*/ 4 w 38"/>
                  <a:gd name="T63"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2">
                    <a:moveTo>
                      <a:pt x="4" y="18"/>
                    </a:moveTo>
                    <a:lnTo>
                      <a:pt x="4" y="18"/>
                    </a:lnTo>
                    <a:lnTo>
                      <a:pt x="2" y="6"/>
                    </a:lnTo>
                    <a:lnTo>
                      <a:pt x="4" y="2"/>
                    </a:lnTo>
                    <a:lnTo>
                      <a:pt x="6" y="0"/>
                    </a:lnTo>
                    <a:lnTo>
                      <a:pt x="6" y="0"/>
                    </a:lnTo>
                    <a:lnTo>
                      <a:pt x="10" y="4"/>
                    </a:lnTo>
                    <a:lnTo>
                      <a:pt x="14" y="8"/>
                    </a:lnTo>
                    <a:lnTo>
                      <a:pt x="18" y="10"/>
                    </a:lnTo>
                    <a:lnTo>
                      <a:pt x="22" y="14"/>
                    </a:lnTo>
                    <a:lnTo>
                      <a:pt x="22" y="14"/>
                    </a:lnTo>
                    <a:lnTo>
                      <a:pt x="22" y="16"/>
                    </a:lnTo>
                    <a:lnTo>
                      <a:pt x="20" y="16"/>
                    </a:lnTo>
                    <a:lnTo>
                      <a:pt x="20" y="16"/>
                    </a:lnTo>
                    <a:lnTo>
                      <a:pt x="18" y="18"/>
                    </a:lnTo>
                    <a:lnTo>
                      <a:pt x="18" y="18"/>
                    </a:lnTo>
                    <a:lnTo>
                      <a:pt x="22" y="26"/>
                    </a:lnTo>
                    <a:lnTo>
                      <a:pt x="28" y="30"/>
                    </a:lnTo>
                    <a:lnTo>
                      <a:pt x="32" y="32"/>
                    </a:lnTo>
                    <a:lnTo>
                      <a:pt x="36" y="40"/>
                    </a:lnTo>
                    <a:lnTo>
                      <a:pt x="36" y="40"/>
                    </a:lnTo>
                    <a:lnTo>
                      <a:pt x="38" y="48"/>
                    </a:lnTo>
                    <a:lnTo>
                      <a:pt x="36" y="54"/>
                    </a:lnTo>
                    <a:lnTo>
                      <a:pt x="36" y="54"/>
                    </a:lnTo>
                    <a:lnTo>
                      <a:pt x="34" y="56"/>
                    </a:lnTo>
                    <a:lnTo>
                      <a:pt x="34" y="54"/>
                    </a:lnTo>
                    <a:lnTo>
                      <a:pt x="30" y="48"/>
                    </a:lnTo>
                    <a:lnTo>
                      <a:pt x="30" y="48"/>
                    </a:lnTo>
                    <a:lnTo>
                      <a:pt x="28" y="42"/>
                    </a:lnTo>
                    <a:lnTo>
                      <a:pt x="26" y="40"/>
                    </a:lnTo>
                    <a:lnTo>
                      <a:pt x="22" y="38"/>
                    </a:lnTo>
                    <a:lnTo>
                      <a:pt x="20" y="36"/>
                    </a:lnTo>
                    <a:lnTo>
                      <a:pt x="20" y="36"/>
                    </a:lnTo>
                    <a:lnTo>
                      <a:pt x="22" y="40"/>
                    </a:lnTo>
                    <a:lnTo>
                      <a:pt x="26" y="42"/>
                    </a:lnTo>
                    <a:lnTo>
                      <a:pt x="28" y="44"/>
                    </a:lnTo>
                    <a:lnTo>
                      <a:pt x="30" y="48"/>
                    </a:lnTo>
                    <a:lnTo>
                      <a:pt x="30" y="48"/>
                    </a:lnTo>
                    <a:lnTo>
                      <a:pt x="30" y="54"/>
                    </a:lnTo>
                    <a:lnTo>
                      <a:pt x="30" y="56"/>
                    </a:lnTo>
                    <a:lnTo>
                      <a:pt x="28" y="58"/>
                    </a:lnTo>
                    <a:lnTo>
                      <a:pt x="28" y="58"/>
                    </a:lnTo>
                    <a:lnTo>
                      <a:pt x="26" y="54"/>
                    </a:lnTo>
                    <a:lnTo>
                      <a:pt x="24" y="54"/>
                    </a:lnTo>
                    <a:lnTo>
                      <a:pt x="24" y="54"/>
                    </a:lnTo>
                    <a:lnTo>
                      <a:pt x="24" y="54"/>
                    </a:lnTo>
                    <a:lnTo>
                      <a:pt x="20" y="62"/>
                    </a:lnTo>
                    <a:lnTo>
                      <a:pt x="18" y="62"/>
                    </a:lnTo>
                    <a:lnTo>
                      <a:pt x="16" y="60"/>
                    </a:lnTo>
                    <a:lnTo>
                      <a:pt x="12" y="56"/>
                    </a:lnTo>
                    <a:lnTo>
                      <a:pt x="8" y="52"/>
                    </a:lnTo>
                    <a:lnTo>
                      <a:pt x="8" y="52"/>
                    </a:lnTo>
                    <a:lnTo>
                      <a:pt x="6" y="48"/>
                    </a:lnTo>
                    <a:lnTo>
                      <a:pt x="4" y="46"/>
                    </a:lnTo>
                    <a:lnTo>
                      <a:pt x="2" y="46"/>
                    </a:lnTo>
                    <a:lnTo>
                      <a:pt x="0" y="40"/>
                    </a:lnTo>
                    <a:lnTo>
                      <a:pt x="0" y="40"/>
                    </a:lnTo>
                    <a:lnTo>
                      <a:pt x="2" y="38"/>
                    </a:lnTo>
                    <a:lnTo>
                      <a:pt x="4" y="36"/>
                    </a:lnTo>
                    <a:lnTo>
                      <a:pt x="8" y="36"/>
                    </a:lnTo>
                    <a:lnTo>
                      <a:pt x="8" y="36"/>
                    </a:lnTo>
                    <a:lnTo>
                      <a:pt x="4" y="28"/>
                    </a:lnTo>
                    <a:lnTo>
                      <a:pt x="2" y="24"/>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6" name="Freeform 3000">
                <a:extLst>
                  <a:ext uri="{FF2B5EF4-FFF2-40B4-BE49-F238E27FC236}">
                    <a16:creationId xmlns:a16="http://schemas.microsoft.com/office/drawing/2014/main" id="{C1DB8E65-9655-5C5D-6545-38C2A858A68F}"/>
                  </a:ext>
                </a:extLst>
              </p:cNvPr>
              <p:cNvSpPr>
                <a:spLocks/>
              </p:cNvSpPr>
              <p:nvPr/>
            </p:nvSpPr>
            <p:spPr bwMode="auto">
              <a:xfrm>
                <a:off x="1866" y="1828"/>
                <a:ext cx="30" cy="38"/>
              </a:xfrm>
              <a:custGeom>
                <a:avLst/>
                <a:gdLst>
                  <a:gd name="T0" fmla="*/ 10 w 30"/>
                  <a:gd name="T1" fmla="*/ 32 h 38"/>
                  <a:gd name="T2" fmla="*/ 10 w 30"/>
                  <a:gd name="T3" fmla="*/ 32 h 38"/>
                  <a:gd name="T4" fmla="*/ 8 w 30"/>
                  <a:gd name="T5" fmla="*/ 28 h 38"/>
                  <a:gd name="T6" fmla="*/ 6 w 30"/>
                  <a:gd name="T7" fmla="*/ 28 h 38"/>
                  <a:gd name="T8" fmla="*/ 4 w 30"/>
                  <a:gd name="T9" fmla="*/ 26 h 38"/>
                  <a:gd name="T10" fmla="*/ 2 w 30"/>
                  <a:gd name="T11" fmla="*/ 22 h 38"/>
                  <a:gd name="T12" fmla="*/ 2 w 30"/>
                  <a:gd name="T13" fmla="*/ 22 h 38"/>
                  <a:gd name="T14" fmla="*/ 0 w 30"/>
                  <a:gd name="T15" fmla="*/ 14 h 38"/>
                  <a:gd name="T16" fmla="*/ 0 w 30"/>
                  <a:gd name="T17" fmla="*/ 6 h 38"/>
                  <a:gd name="T18" fmla="*/ 0 w 30"/>
                  <a:gd name="T19" fmla="*/ 6 h 38"/>
                  <a:gd name="T20" fmla="*/ 0 w 30"/>
                  <a:gd name="T21" fmla="*/ 2 h 38"/>
                  <a:gd name="T22" fmla="*/ 2 w 30"/>
                  <a:gd name="T23" fmla="*/ 0 h 38"/>
                  <a:gd name="T24" fmla="*/ 4 w 30"/>
                  <a:gd name="T25" fmla="*/ 0 h 38"/>
                  <a:gd name="T26" fmla="*/ 6 w 30"/>
                  <a:gd name="T27" fmla="*/ 2 h 38"/>
                  <a:gd name="T28" fmla="*/ 6 w 30"/>
                  <a:gd name="T29" fmla="*/ 2 h 38"/>
                  <a:gd name="T30" fmla="*/ 6 w 30"/>
                  <a:gd name="T31" fmla="*/ 2 h 38"/>
                  <a:gd name="T32" fmla="*/ 8 w 30"/>
                  <a:gd name="T33" fmla="*/ 2 h 38"/>
                  <a:gd name="T34" fmla="*/ 12 w 30"/>
                  <a:gd name="T35" fmla="*/ 0 h 38"/>
                  <a:gd name="T36" fmla="*/ 12 w 30"/>
                  <a:gd name="T37" fmla="*/ 0 h 38"/>
                  <a:gd name="T38" fmla="*/ 14 w 30"/>
                  <a:gd name="T39" fmla="*/ 0 h 38"/>
                  <a:gd name="T40" fmla="*/ 18 w 30"/>
                  <a:gd name="T41" fmla="*/ 2 h 38"/>
                  <a:gd name="T42" fmla="*/ 22 w 30"/>
                  <a:gd name="T43" fmla="*/ 8 h 38"/>
                  <a:gd name="T44" fmla="*/ 28 w 30"/>
                  <a:gd name="T45" fmla="*/ 20 h 38"/>
                  <a:gd name="T46" fmla="*/ 30 w 30"/>
                  <a:gd name="T47" fmla="*/ 34 h 38"/>
                  <a:gd name="T48" fmla="*/ 30 w 30"/>
                  <a:gd name="T49" fmla="*/ 34 h 38"/>
                  <a:gd name="T50" fmla="*/ 28 w 30"/>
                  <a:gd name="T51" fmla="*/ 38 h 38"/>
                  <a:gd name="T52" fmla="*/ 28 w 30"/>
                  <a:gd name="T53" fmla="*/ 38 h 38"/>
                  <a:gd name="T54" fmla="*/ 28 w 30"/>
                  <a:gd name="T55" fmla="*/ 38 h 38"/>
                  <a:gd name="T56" fmla="*/ 26 w 30"/>
                  <a:gd name="T57" fmla="*/ 36 h 38"/>
                  <a:gd name="T58" fmla="*/ 26 w 30"/>
                  <a:gd name="T59" fmla="*/ 36 h 38"/>
                  <a:gd name="T60" fmla="*/ 24 w 30"/>
                  <a:gd name="T61" fmla="*/ 26 h 38"/>
                  <a:gd name="T62" fmla="*/ 22 w 30"/>
                  <a:gd name="T63" fmla="*/ 22 h 38"/>
                  <a:gd name="T64" fmla="*/ 20 w 30"/>
                  <a:gd name="T65" fmla="*/ 22 h 38"/>
                  <a:gd name="T66" fmla="*/ 20 w 30"/>
                  <a:gd name="T67" fmla="*/ 22 h 38"/>
                  <a:gd name="T68" fmla="*/ 18 w 30"/>
                  <a:gd name="T69" fmla="*/ 20 h 38"/>
                  <a:gd name="T70" fmla="*/ 14 w 30"/>
                  <a:gd name="T71" fmla="*/ 20 h 38"/>
                  <a:gd name="T72" fmla="*/ 14 w 30"/>
                  <a:gd name="T73" fmla="*/ 20 h 38"/>
                  <a:gd name="T74" fmla="*/ 14 w 30"/>
                  <a:gd name="T75" fmla="*/ 22 h 38"/>
                  <a:gd name="T76" fmla="*/ 14 w 30"/>
                  <a:gd name="T77" fmla="*/ 34 h 38"/>
                  <a:gd name="T78" fmla="*/ 14 w 30"/>
                  <a:gd name="T79" fmla="*/ 34 h 38"/>
                  <a:gd name="T80" fmla="*/ 12 w 30"/>
                  <a:gd name="T81" fmla="*/ 36 h 38"/>
                  <a:gd name="T82" fmla="*/ 12 w 30"/>
                  <a:gd name="T83" fmla="*/ 36 h 38"/>
                  <a:gd name="T84" fmla="*/ 10 w 30"/>
                  <a:gd name="T85" fmla="*/ 36 h 38"/>
                  <a:gd name="T86" fmla="*/ 10 w 30"/>
                  <a:gd name="T87" fmla="*/ 36 h 38"/>
                  <a:gd name="T88" fmla="*/ 10 w 30"/>
                  <a:gd name="T89" fmla="*/ 32 h 38"/>
                  <a:gd name="T90" fmla="*/ 10 w 30"/>
                  <a:gd name="T9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8">
                    <a:moveTo>
                      <a:pt x="10" y="32"/>
                    </a:moveTo>
                    <a:lnTo>
                      <a:pt x="10" y="32"/>
                    </a:lnTo>
                    <a:lnTo>
                      <a:pt x="8" y="28"/>
                    </a:lnTo>
                    <a:lnTo>
                      <a:pt x="6" y="28"/>
                    </a:lnTo>
                    <a:lnTo>
                      <a:pt x="4" y="26"/>
                    </a:lnTo>
                    <a:lnTo>
                      <a:pt x="2" y="22"/>
                    </a:lnTo>
                    <a:lnTo>
                      <a:pt x="2" y="22"/>
                    </a:lnTo>
                    <a:lnTo>
                      <a:pt x="0" y="14"/>
                    </a:lnTo>
                    <a:lnTo>
                      <a:pt x="0" y="6"/>
                    </a:lnTo>
                    <a:lnTo>
                      <a:pt x="0" y="6"/>
                    </a:lnTo>
                    <a:lnTo>
                      <a:pt x="0" y="2"/>
                    </a:lnTo>
                    <a:lnTo>
                      <a:pt x="2" y="0"/>
                    </a:lnTo>
                    <a:lnTo>
                      <a:pt x="4" y="0"/>
                    </a:lnTo>
                    <a:lnTo>
                      <a:pt x="6" y="2"/>
                    </a:lnTo>
                    <a:lnTo>
                      <a:pt x="6" y="2"/>
                    </a:lnTo>
                    <a:lnTo>
                      <a:pt x="6" y="2"/>
                    </a:lnTo>
                    <a:lnTo>
                      <a:pt x="8" y="2"/>
                    </a:lnTo>
                    <a:lnTo>
                      <a:pt x="12" y="0"/>
                    </a:lnTo>
                    <a:lnTo>
                      <a:pt x="12" y="0"/>
                    </a:lnTo>
                    <a:lnTo>
                      <a:pt x="14" y="0"/>
                    </a:lnTo>
                    <a:lnTo>
                      <a:pt x="18" y="2"/>
                    </a:lnTo>
                    <a:lnTo>
                      <a:pt x="22" y="8"/>
                    </a:lnTo>
                    <a:lnTo>
                      <a:pt x="28" y="20"/>
                    </a:lnTo>
                    <a:lnTo>
                      <a:pt x="30" y="34"/>
                    </a:lnTo>
                    <a:lnTo>
                      <a:pt x="30" y="34"/>
                    </a:lnTo>
                    <a:lnTo>
                      <a:pt x="28" y="38"/>
                    </a:lnTo>
                    <a:lnTo>
                      <a:pt x="28" y="38"/>
                    </a:lnTo>
                    <a:lnTo>
                      <a:pt x="28" y="38"/>
                    </a:lnTo>
                    <a:lnTo>
                      <a:pt x="26" y="36"/>
                    </a:lnTo>
                    <a:lnTo>
                      <a:pt x="26" y="36"/>
                    </a:lnTo>
                    <a:lnTo>
                      <a:pt x="24" y="26"/>
                    </a:lnTo>
                    <a:lnTo>
                      <a:pt x="22" y="22"/>
                    </a:lnTo>
                    <a:lnTo>
                      <a:pt x="20" y="22"/>
                    </a:lnTo>
                    <a:lnTo>
                      <a:pt x="20" y="22"/>
                    </a:lnTo>
                    <a:lnTo>
                      <a:pt x="18" y="20"/>
                    </a:lnTo>
                    <a:lnTo>
                      <a:pt x="14" y="20"/>
                    </a:lnTo>
                    <a:lnTo>
                      <a:pt x="14" y="20"/>
                    </a:lnTo>
                    <a:lnTo>
                      <a:pt x="14" y="22"/>
                    </a:lnTo>
                    <a:lnTo>
                      <a:pt x="14" y="34"/>
                    </a:lnTo>
                    <a:lnTo>
                      <a:pt x="14" y="34"/>
                    </a:lnTo>
                    <a:lnTo>
                      <a:pt x="12" y="36"/>
                    </a:lnTo>
                    <a:lnTo>
                      <a:pt x="12" y="36"/>
                    </a:lnTo>
                    <a:lnTo>
                      <a:pt x="10" y="36"/>
                    </a:lnTo>
                    <a:lnTo>
                      <a:pt x="10" y="36"/>
                    </a:lnTo>
                    <a:lnTo>
                      <a:pt x="10" y="32"/>
                    </a:ln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7" name="Freeform 3001">
                <a:extLst>
                  <a:ext uri="{FF2B5EF4-FFF2-40B4-BE49-F238E27FC236}">
                    <a16:creationId xmlns:a16="http://schemas.microsoft.com/office/drawing/2014/main" id="{B4A8D14B-670A-A2DE-DB32-BA9A34138102}"/>
                  </a:ext>
                </a:extLst>
              </p:cNvPr>
              <p:cNvSpPr>
                <a:spLocks/>
              </p:cNvSpPr>
              <p:nvPr/>
            </p:nvSpPr>
            <p:spPr bwMode="auto">
              <a:xfrm>
                <a:off x="1788" y="1772"/>
                <a:ext cx="26" cy="40"/>
              </a:xfrm>
              <a:custGeom>
                <a:avLst/>
                <a:gdLst>
                  <a:gd name="T0" fmla="*/ 24 w 26"/>
                  <a:gd name="T1" fmla="*/ 4 h 40"/>
                  <a:gd name="T2" fmla="*/ 24 w 26"/>
                  <a:gd name="T3" fmla="*/ 4 h 40"/>
                  <a:gd name="T4" fmla="*/ 24 w 26"/>
                  <a:gd name="T5" fmla="*/ 6 h 40"/>
                  <a:gd name="T6" fmla="*/ 26 w 26"/>
                  <a:gd name="T7" fmla="*/ 8 h 40"/>
                  <a:gd name="T8" fmla="*/ 26 w 26"/>
                  <a:gd name="T9" fmla="*/ 10 h 40"/>
                  <a:gd name="T10" fmla="*/ 26 w 26"/>
                  <a:gd name="T11" fmla="*/ 14 h 40"/>
                  <a:gd name="T12" fmla="*/ 26 w 26"/>
                  <a:gd name="T13" fmla="*/ 14 h 40"/>
                  <a:gd name="T14" fmla="*/ 24 w 26"/>
                  <a:gd name="T15" fmla="*/ 24 h 40"/>
                  <a:gd name="T16" fmla="*/ 24 w 26"/>
                  <a:gd name="T17" fmla="*/ 26 h 40"/>
                  <a:gd name="T18" fmla="*/ 20 w 26"/>
                  <a:gd name="T19" fmla="*/ 26 h 40"/>
                  <a:gd name="T20" fmla="*/ 20 w 26"/>
                  <a:gd name="T21" fmla="*/ 26 h 40"/>
                  <a:gd name="T22" fmla="*/ 18 w 26"/>
                  <a:gd name="T23" fmla="*/ 26 h 40"/>
                  <a:gd name="T24" fmla="*/ 18 w 26"/>
                  <a:gd name="T25" fmla="*/ 26 h 40"/>
                  <a:gd name="T26" fmla="*/ 14 w 26"/>
                  <a:gd name="T27" fmla="*/ 30 h 40"/>
                  <a:gd name="T28" fmla="*/ 10 w 26"/>
                  <a:gd name="T29" fmla="*/ 40 h 40"/>
                  <a:gd name="T30" fmla="*/ 10 w 26"/>
                  <a:gd name="T31" fmla="*/ 40 h 40"/>
                  <a:gd name="T32" fmla="*/ 8 w 26"/>
                  <a:gd name="T33" fmla="*/ 38 h 40"/>
                  <a:gd name="T34" fmla="*/ 6 w 26"/>
                  <a:gd name="T35" fmla="*/ 38 h 40"/>
                  <a:gd name="T36" fmla="*/ 6 w 26"/>
                  <a:gd name="T37" fmla="*/ 38 h 40"/>
                  <a:gd name="T38" fmla="*/ 2 w 26"/>
                  <a:gd name="T39" fmla="*/ 34 h 40"/>
                  <a:gd name="T40" fmla="*/ 0 w 26"/>
                  <a:gd name="T41" fmla="*/ 30 h 40"/>
                  <a:gd name="T42" fmla="*/ 0 w 26"/>
                  <a:gd name="T43" fmla="*/ 26 h 40"/>
                  <a:gd name="T44" fmla="*/ 0 w 26"/>
                  <a:gd name="T45" fmla="*/ 26 h 40"/>
                  <a:gd name="T46" fmla="*/ 2 w 26"/>
                  <a:gd name="T47" fmla="*/ 16 h 40"/>
                  <a:gd name="T48" fmla="*/ 4 w 26"/>
                  <a:gd name="T49" fmla="*/ 12 h 40"/>
                  <a:gd name="T50" fmla="*/ 6 w 26"/>
                  <a:gd name="T51" fmla="*/ 8 h 40"/>
                  <a:gd name="T52" fmla="*/ 8 w 26"/>
                  <a:gd name="T53" fmla="*/ 8 h 40"/>
                  <a:gd name="T54" fmla="*/ 14 w 26"/>
                  <a:gd name="T55" fmla="*/ 12 h 40"/>
                  <a:gd name="T56" fmla="*/ 18 w 26"/>
                  <a:gd name="T57" fmla="*/ 18 h 40"/>
                  <a:gd name="T58" fmla="*/ 18 w 26"/>
                  <a:gd name="T59" fmla="*/ 18 h 40"/>
                  <a:gd name="T60" fmla="*/ 18 w 26"/>
                  <a:gd name="T61" fmla="*/ 8 h 40"/>
                  <a:gd name="T62" fmla="*/ 18 w 26"/>
                  <a:gd name="T63" fmla="*/ 4 h 40"/>
                  <a:gd name="T64" fmla="*/ 20 w 26"/>
                  <a:gd name="T65" fmla="*/ 0 h 40"/>
                  <a:gd name="T66" fmla="*/ 20 w 26"/>
                  <a:gd name="T67" fmla="*/ 0 h 40"/>
                  <a:gd name="T68" fmla="*/ 22 w 26"/>
                  <a:gd name="T69" fmla="*/ 4 h 40"/>
                  <a:gd name="T70" fmla="*/ 24 w 26"/>
                  <a:gd name="T71" fmla="*/ 4 h 40"/>
                  <a:gd name="T72" fmla="*/ 24 w 26"/>
                  <a:gd name="T7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40">
                    <a:moveTo>
                      <a:pt x="24" y="4"/>
                    </a:moveTo>
                    <a:lnTo>
                      <a:pt x="24" y="4"/>
                    </a:lnTo>
                    <a:lnTo>
                      <a:pt x="24" y="6"/>
                    </a:lnTo>
                    <a:lnTo>
                      <a:pt x="26" y="8"/>
                    </a:lnTo>
                    <a:lnTo>
                      <a:pt x="26" y="10"/>
                    </a:lnTo>
                    <a:lnTo>
                      <a:pt x="26" y="14"/>
                    </a:lnTo>
                    <a:lnTo>
                      <a:pt x="26" y="14"/>
                    </a:lnTo>
                    <a:lnTo>
                      <a:pt x="24" y="24"/>
                    </a:lnTo>
                    <a:lnTo>
                      <a:pt x="24" y="26"/>
                    </a:lnTo>
                    <a:lnTo>
                      <a:pt x="20" y="26"/>
                    </a:lnTo>
                    <a:lnTo>
                      <a:pt x="20" y="26"/>
                    </a:lnTo>
                    <a:lnTo>
                      <a:pt x="18" y="26"/>
                    </a:lnTo>
                    <a:lnTo>
                      <a:pt x="18" y="26"/>
                    </a:lnTo>
                    <a:lnTo>
                      <a:pt x="14" y="30"/>
                    </a:lnTo>
                    <a:lnTo>
                      <a:pt x="10" y="40"/>
                    </a:lnTo>
                    <a:lnTo>
                      <a:pt x="10" y="40"/>
                    </a:lnTo>
                    <a:lnTo>
                      <a:pt x="8" y="38"/>
                    </a:lnTo>
                    <a:lnTo>
                      <a:pt x="6" y="38"/>
                    </a:lnTo>
                    <a:lnTo>
                      <a:pt x="6" y="38"/>
                    </a:lnTo>
                    <a:lnTo>
                      <a:pt x="2" y="34"/>
                    </a:lnTo>
                    <a:lnTo>
                      <a:pt x="0" y="30"/>
                    </a:lnTo>
                    <a:lnTo>
                      <a:pt x="0" y="26"/>
                    </a:lnTo>
                    <a:lnTo>
                      <a:pt x="0" y="26"/>
                    </a:lnTo>
                    <a:lnTo>
                      <a:pt x="2" y="16"/>
                    </a:lnTo>
                    <a:lnTo>
                      <a:pt x="4" y="12"/>
                    </a:lnTo>
                    <a:lnTo>
                      <a:pt x="6" y="8"/>
                    </a:lnTo>
                    <a:lnTo>
                      <a:pt x="8" y="8"/>
                    </a:lnTo>
                    <a:lnTo>
                      <a:pt x="14" y="12"/>
                    </a:lnTo>
                    <a:lnTo>
                      <a:pt x="18" y="18"/>
                    </a:lnTo>
                    <a:lnTo>
                      <a:pt x="18" y="18"/>
                    </a:lnTo>
                    <a:lnTo>
                      <a:pt x="18" y="8"/>
                    </a:lnTo>
                    <a:lnTo>
                      <a:pt x="18" y="4"/>
                    </a:lnTo>
                    <a:lnTo>
                      <a:pt x="20" y="0"/>
                    </a:lnTo>
                    <a:lnTo>
                      <a:pt x="20" y="0"/>
                    </a:lnTo>
                    <a:lnTo>
                      <a:pt x="22" y="4"/>
                    </a:lnTo>
                    <a:lnTo>
                      <a:pt x="24" y="4"/>
                    </a:ln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8" name="Freeform 3002">
                <a:extLst>
                  <a:ext uri="{FF2B5EF4-FFF2-40B4-BE49-F238E27FC236}">
                    <a16:creationId xmlns:a16="http://schemas.microsoft.com/office/drawing/2014/main" id="{1C56631E-C0D5-D163-FB47-7D3B28674728}"/>
                  </a:ext>
                </a:extLst>
              </p:cNvPr>
              <p:cNvSpPr>
                <a:spLocks/>
              </p:cNvSpPr>
              <p:nvPr/>
            </p:nvSpPr>
            <p:spPr bwMode="auto">
              <a:xfrm>
                <a:off x="1746" y="1776"/>
                <a:ext cx="34" cy="32"/>
              </a:xfrm>
              <a:custGeom>
                <a:avLst/>
                <a:gdLst>
                  <a:gd name="T0" fmla="*/ 20 w 34"/>
                  <a:gd name="T1" fmla="*/ 32 h 32"/>
                  <a:gd name="T2" fmla="*/ 20 w 34"/>
                  <a:gd name="T3" fmla="*/ 32 h 32"/>
                  <a:gd name="T4" fmla="*/ 18 w 34"/>
                  <a:gd name="T5" fmla="*/ 28 h 32"/>
                  <a:gd name="T6" fmla="*/ 16 w 34"/>
                  <a:gd name="T7" fmla="*/ 26 h 32"/>
                  <a:gd name="T8" fmla="*/ 12 w 34"/>
                  <a:gd name="T9" fmla="*/ 26 h 32"/>
                  <a:gd name="T10" fmla="*/ 12 w 34"/>
                  <a:gd name="T11" fmla="*/ 26 h 32"/>
                  <a:gd name="T12" fmla="*/ 4 w 34"/>
                  <a:gd name="T13" fmla="*/ 26 h 32"/>
                  <a:gd name="T14" fmla="*/ 4 w 34"/>
                  <a:gd name="T15" fmla="*/ 26 h 32"/>
                  <a:gd name="T16" fmla="*/ 2 w 34"/>
                  <a:gd name="T17" fmla="*/ 28 h 32"/>
                  <a:gd name="T18" fmla="*/ 0 w 34"/>
                  <a:gd name="T19" fmla="*/ 24 h 32"/>
                  <a:gd name="T20" fmla="*/ 0 w 34"/>
                  <a:gd name="T21" fmla="*/ 24 h 32"/>
                  <a:gd name="T22" fmla="*/ 4 w 34"/>
                  <a:gd name="T23" fmla="*/ 20 h 32"/>
                  <a:gd name="T24" fmla="*/ 6 w 34"/>
                  <a:gd name="T25" fmla="*/ 14 h 32"/>
                  <a:gd name="T26" fmla="*/ 12 w 34"/>
                  <a:gd name="T27" fmla="*/ 0 h 32"/>
                  <a:gd name="T28" fmla="*/ 12 w 34"/>
                  <a:gd name="T29" fmla="*/ 0 h 32"/>
                  <a:gd name="T30" fmla="*/ 12 w 34"/>
                  <a:gd name="T31" fmla="*/ 0 h 32"/>
                  <a:gd name="T32" fmla="*/ 12 w 34"/>
                  <a:gd name="T33" fmla="*/ 0 h 32"/>
                  <a:gd name="T34" fmla="*/ 14 w 34"/>
                  <a:gd name="T35" fmla="*/ 0 h 32"/>
                  <a:gd name="T36" fmla="*/ 14 w 34"/>
                  <a:gd name="T37" fmla="*/ 0 h 32"/>
                  <a:gd name="T38" fmla="*/ 16 w 34"/>
                  <a:gd name="T39" fmla="*/ 4 h 32"/>
                  <a:gd name="T40" fmla="*/ 16 w 34"/>
                  <a:gd name="T41" fmla="*/ 4 h 32"/>
                  <a:gd name="T42" fmla="*/ 20 w 34"/>
                  <a:gd name="T43" fmla="*/ 8 h 32"/>
                  <a:gd name="T44" fmla="*/ 24 w 34"/>
                  <a:gd name="T45" fmla="*/ 8 h 32"/>
                  <a:gd name="T46" fmla="*/ 30 w 34"/>
                  <a:gd name="T47" fmla="*/ 8 h 32"/>
                  <a:gd name="T48" fmla="*/ 34 w 34"/>
                  <a:gd name="T49" fmla="*/ 12 h 32"/>
                  <a:gd name="T50" fmla="*/ 34 w 34"/>
                  <a:gd name="T51" fmla="*/ 12 h 32"/>
                  <a:gd name="T52" fmla="*/ 30 w 34"/>
                  <a:gd name="T53" fmla="*/ 14 h 32"/>
                  <a:gd name="T54" fmla="*/ 26 w 34"/>
                  <a:gd name="T55" fmla="*/ 20 h 32"/>
                  <a:gd name="T56" fmla="*/ 22 w 34"/>
                  <a:gd name="T57" fmla="*/ 32 h 32"/>
                  <a:gd name="T58" fmla="*/ 22 w 34"/>
                  <a:gd name="T59" fmla="*/ 32 h 32"/>
                  <a:gd name="T60" fmla="*/ 20 w 34"/>
                  <a:gd name="T61" fmla="*/ 32 h 32"/>
                  <a:gd name="T62" fmla="*/ 20 w 34"/>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2">
                    <a:moveTo>
                      <a:pt x="20" y="32"/>
                    </a:moveTo>
                    <a:lnTo>
                      <a:pt x="20" y="32"/>
                    </a:lnTo>
                    <a:lnTo>
                      <a:pt x="18" y="28"/>
                    </a:lnTo>
                    <a:lnTo>
                      <a:pt x="16" y="26"/>
                    </a:lnTo>
                    <a:lnTo>
                      <a:pt x="12" y="26"/>
                    </a:lnTo>
                    <a:lnTo>
                      <a:pt x="12" y="26"/>
                    </a:lnTo>
                    <a:lnTo>
                      <a:pt x="4" y="26"/>
                    </a:lnTo>
                    <a:lnTo>
                      <a:pt x="4" y="26"/>
                    </a:lnTo>
                    <a:lnTo>
                      <a:pt x="2" y="28"/>
                    </a:lnTo>
                    <a:lnTo>
                      <a:pt x="0" y="24"/>
                    </a:lnTo>
                    <a:lnTo>
                      <a:pt x="0" y="24"/>
                    </a:lnTo>
                    <a:lnTo>
                      <a:pt x="4" y="20"/>
                    </a:lnTo>
                    <a:lnTo>
                      <a:pt x="6" y="14"/>
                    </a:lnTo>
                    <a:lnTo>
                      <a:pt x="12" y="0"/>
                    </a:lnTo>
                    <a:lnTo>
                      <a:pt x="12" y="0"/>
                    </a:lnTo>
                    <a:lnTo>
                      <a:pt x="12" y="0"/>
                    </a:lnTo>
                    <a:lnTo>
                      <a:pt x="12" y="0"/>
                    </a:lnTo>
                    <a:lnTo>
                      <a:pt x="14" y="0"/>
                    </a:lnTo>
                    <a:lnTo>
                      <a:pt x="14" y="0"/>
                    </a:lnTo>
                    <a:lnTo>
                      <a:pt x="16" y="4"/>
                    </a:lnTo>
                    <a:lnTo>
                      <a:pt x="16" y="4"/>
                    </a:lnTo>
                    <a:lnTo>
                      <a:pt x="20" y="8"/>
                    </a:lnTo>
                    <a:lnTo>
                      <a:pt x="24" y="8"/>
                    </a:lnTo>
                    <a:lnTo>
                      <a:pt x="30" y="8"/>
                    </a:lnTo>
                    <a:lnTo>
                      <a:pt x="34" y="12"/>
                    </a:lnTo>
                    <a:lnTo>
                      <a:pt x="34" y="12"/>
                    </a:lnTo>
                    <a:lnTo>
                      <a:pt x="30" y="14"/>
                    </a:lnTo>
                    <a:lnTo>
                      <a:pt x="26" y="20"/>
                    </a:lnTo>
                    <a:lnTo>
                      <a:pt x="22" y="32"/>
                    </a:lnTo>
                    <a:lnTo>
                      <a:pt x="22"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9" name="Freeform 3003">
                <a:extLst>
                  <a:ext uri="{FF2B5EF4-FFF2-40B4-BE49-F238E27FC236}">
                    <a16:creationId xmlns:a16="http://schemas.microsoft.com/office/drawing/2014/main" id="{868484D0-C9C5-6D9C-2FB9-DF8E5A3ACC7B}"/>
                  </a:ext>
                </a:extLst>
              </p:cNvPr>
              <p:cNvSpPr>
                <a:spLocks/>
              </p:cNvSpPr>
              <p:nvPr/>
            </p:nvSpPr>
            <p:spPr bwMode="auto">
              <a:xfrm>
                <a:off x="1788" y="1860"/>
                <a:ext cx="24" cy="28"/>
              </a:xfrm>
              <a:custGeom>
                <a:avLst/>
                <a:gdLst>
                  <a:gd name="T0" fmla="*/ 0 w 24"/>
                  <a:gd name="T1" fmla="*/ 18 h 28"/>
                  <a:gd name="T2" fmla="*/ 0 w 24"/>
                  <a:gd name="T3" fmla="*/ 18 h 28"/>
                  <a:gd name="T4" fmla="*/ 2 w 24"/>
                  <a:gd name="T5" fmla="*/ 18 h 28"/>
                  <a:gd name="T6" fmla="*/ 2 w 24"/>
                  <a:gd name="T7" fmla="*/ 16 h 28"/>
                  <a:gd name="T8" fmla="*/ 2 w 24"/>
                  <a:gd name="T9" fmla="*/ 12 h 28"/>
                  <a:gd name="T10" fmla="*/ 2 w 24"/>
                  <a:gd name="T11" fmla="*/ 12 h 28"/>
                  <a:gd name="T12" fmla="*/ 2 w 24"/>
                  <a:gd name="T13" fmla="*/ 10 h 28"/>
                  <a:gd name="T14" fmla="*/ 2 w 24"/>
                  <a:gd name="T15" fmla="*/ 12 h 28"/>
                  <a:gd name="T16" fmla="*/ 2 w 24"/>
                  <a:gd name="T17" fmla="*/ 12 h 28"/>
                  <a:gd name="T18" fmla="*/ 6 w 24"/>
                  <a:gd name="T19" fmla="*/ 14 h 28"/>
                  <a:gd name="T20" fmla="*/ 8 w 24"/>
                  <a:gd name="T21" fmla="*/ 14 h 28"/>
                  <a:gd name="T22" fmla="*/ 8 w 24"/>
                  <a:gd name="T23" fmla="*/ 12 h 28"/>
                  <a:gd name="T24" fmla="*/ 8 w 24"/>
                  <a:gd name="T25" fmla="*/ 4 h 28"/>
                  <a:gd name="T26" fmla="*/ 8 w 24"/>
                  <a:gd name="T27" fmla="*/ 4 h 28"/>
                  <a:gd name="T28" fmla="*/ 12 w 24"/>
                  <a:gd name="T29" fmla="*/ 0 h 28"/>
                  <a:gd name="T30" fmla="*/ 16 w 24"/>
                  <a:gd name="T31" fmla="*/ 0 h 28"/>
                  <a:gd name="T32" fmla="*/ 18 w 24"/>
                  <a:gd name="T33" fmla="*/ 2 h 28"/>
                  <a:gd name="T34" fmla="*/ 22 w 24"/>
                  <a:gd name="T35" fmla="*/ 4 h 28"/>
                  <a:gd name="T36" fmla="*/ 22 w 24"/>
                  <a:gd name="T37" fmla="*/ 4 h 28"/>
                  <a:gd name="T38" fmla="*/ 22 w 24"/>
                  <a:gd name="T39" fmla="*/ 4 h 28"/>
                  <a:gd name="T40" fmla="*/ 22 w 24"/>
                  <a:gd name="T41" fmla="*/ 10 h 28"/>
                  <a:gd name="T42" fmla="*/ 22 w 24"/>
                  <a:gd name="T43" fmla="*/ 14 h 28"/>
                  <a:gd name="T44" fmla="*/ 24 w 24"/>
                  <a:gd name="T45" fmla="*/ 18 h 28"/>
                  <a:gd name="T46" fmla="*/ 22 w 24"/>
                  <a:gd name="T47" fmla="*/ 24 h 28"/>
                  <a:gd name="T48" fmla="*/ 22 w 24"/>
                  <a:gd name="T49" fmla="*/ 24 h 28"/>
                  <a:gd name="T50" fmla="*/ 20 w 24"/>
                  <a:gd name="T51" fmla="*/ 26 h 28"/>
                  <a:gd name="T52" fmla="*/ 18 w 24"/>
                  <a:gd name="T53" fmla="*/ 26 h 28"/>
                  <a:gd name="T54" fmla="*/ 16 w 24"/>
                  <a:gd name="T55" fmla="*/ 24 h 28"/>
                  <a:gd name="T56" fmla="*/ 14 w 24"/>
                  <a:gd name="T57" fmla="*/ 26 h 28"/>
                  <a:gd name="T58" fmla="*/ 14 w 24"/>
                  <a:gd name="T59" fmla="*/ 26 h 28"/>
                  <a:gd name="T60" fmla="*/ 10 w 24"/>
                  <a:gd name="T61" fmla="*/ 28 h 28"/>
                  <a:gd name="T62" fmla="*/ 8 w 24"/>
                  <a:gd name="T63" fmla="*/ 28 h 28"/>
                  <a:gd name="T64" fmla="*/ 0 w 24"/>
                  <a:gd name="T65" fmla="*/ 24 h 28"/>
                  <a:gd name="T66" fmla="*/ 0 w 24"/>
                  <a:gd name="T67" fmla="*/ 24 h 28"/>
                  <a:gd name="T68" fmla="*/ 0 w 24"/>
                  <a:gd name="T69" fmla="*/ 20 h 28"/>
                  <a:gd name="T70" fmla="*/ 0 w 24"/>
                  <a:gd name="T71" fmla="*/ 20 h 28"/>
                  <a:gd name="T72" fmla="*/ 0 w 24"/>
                  <a:gd name="T73" fmla="*/ 18 h 28"/>
                  <a:gd name="T74" fmla="*/ 0 w 24"/>
                  <a:gd name="T7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8">
                    <a:moveTo>
                      <a:pt x="0" y="18"/>
                    </a:moveTo>
                    <a:lnTo>
                      <a:pt x="0" y="18"/>
                    </a:lnTo>
                    <a:lnTo>
                      <a:pt x="2" y="18"/>
                    </a:lnTo>
                    <a:lnTo>
                      <a:pt x="2" y="16"/>
                    </a:lnTo>
                    <a:lnTo>
                      <a:pt x="2" y="12"/>
                    </a:lnTo>
                    <a:lnTo>
                      <a:pt x="2" y="12"/>
                    </a:lnTo>
                    <a:lnTo>
                      <a:pt x="2" y="10"/>
                    </a:lnTo>
                    <a:lnTo>
                      <a:pt x="2" y="12"/>
                    </a:lnTo>
                    <a:lnTo>
                      <a:pt x="2" y="12"/>
                    </a:lnTo>
                    <a:lnTo>
                      <a:pt x="6" y="14"/>
                    </a:lnTo>
                    <a:lnTo>
                      <a:pt x="8" y="14"/>
                    </a:lnTo>
                    <a:lnTo>
                      <a:pt x="8" y="12"/>
                    </a:lnTo>
                    <a:lnTo>
                      <a:pt x="8" y="4"/>
                    </a:lnTo>
                    <a:lnTo>
                      <a:pt x="8" y="4"/>
                    </a:lnTo>
                    <a:lnTo>
                      <a:pt x="12" y="0"/>
                    </a:lnTo>
                    <a:lnTo>
                      <a:pt x="16" y="0"/>
                    </a:lnTo>
                    <a:lnTo>
                      <a:pt x="18" y="2"/>
                    </a:lnTo>
                    <a:lnTo>
                      <a:pt x="22" y="4"/>
                    </a:lnTo>
                    <a:lnTo>
                      <a:pt x="22" y="4"/>
                    </a:lnTo>
                    <a:lnTo>
                      <a:pt x="22" y="4"/>
                    </a:lnTo>
                    <a:lnTo>
                      <a:pt x="22" y="10"/>
                    </a:lnTo>
                    <a:lnTo>
                      <a:pt x="22" y="14"/>
                    </a:lnTo>
                    <a:lnTo>
                      <a:pt x="24" y="18"/>
                    </a:lnTo>
                    <a:lnTo>
                      <a:pt x="22" y="24"/>
                    </a:lnTo>
                    <a:lnTo>
                      <a:pt x="22" y="24"/>
                    </a:lnTo>
                    <a:lnTo>
                      <a:pt x="20" y="26"/>
                    </a:lnTo>
                    <a:lnTo>
                      <a:pt x="18" y="26"/>
                    </a:lnTo>
                    <a:lnTo>
                      <a:pt x="16" y="24"/>
                    </a:lnTo>
                    <a:lnTo>
                      <a:pt x="14" y="26"/>
                    </a:lnTo>
                    <a:lnTo>
                      <a:pt x="14" y="26"/>
                    </a:lnTo>
                    <a:lnTo>
                      <a:pt x="10" y="28"/>
                    </a:lnTo>
                    <a:lnTo>
                      <a:pt x="8" y="28"/>
                    </a:lnTo>
                    <a:lnTo>
                      <a:pt x="0" y="24"/>
                    </a:lnTo>
                    <a:lnTo>
                      <a:pt x="0" y="24"/>
                    </a:lnTo>
                    <a:lnTo>
                      <a:pt x="0" y="20"/>
                    </a:lnTo>
                    <a:lnTo>
                      <a:pt x="0"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0" name="Freeform 3004">
                <a:extLst>
                  <a:ext uri="{FF2B5EF4-FFF2-40B4-BE49-F238E27FC236}">
                    <a16:creationId xmlns:a16="http://schemas.microsoft.com/office/drawing/2014/main" id="{5620AFC5-9C45-2F68-3B87-E35FCF9E8907}"/>
                  </a:ext>
                </a:extLst>
              </p:cNvPr>
              <p:cNvSpPr>
                <a:spLocks/>
              </p:cNvSpPr>
              <p:nvPr/>
            </p:nvSpPr>
            <p:spPr bwMode="auto">
              <a:xfrm>
                <a:off x="1822" y="1790"/>
                <a:ext cx="20" cy="32"/>
              </a:xfrm>
              <a:custGeom>
                <a:avLst/>
                <a:gdLst>
                  <a:gd name="T0" fmla="*/ 0 w 20"/>
                  <a:gd name="T1" fmla="*/ 12 h 32"/>
                  <a:gd name="T2" fmla="*/ 0 w 20"/>
                  <a:gd name="T3" fmla="*/ 12 h 32"/>
                  <a:gd name="T4" fmla="*/ 2 w 20"/>
                  <a:gd name="T5" fmla="*/ 0 h 32"/>
                  <a:gd name="T6" fmla="*/ 2 w 20"/>
                  <a:gd name="T7" fmla="*/ 0 h 32"/>
                  <a:gd name="T8" fmla="*/ 4 w 20"/>
                  <a:gd name="T9" fmla="*/ 2 h 32"/>
                  <a:gd name="T10" fmla="*/ 4 w 20"/>
                  <a:gd name="T11" fmla="*/ 2 h 32"/>
                  <a:gd name="T12" fmla="*/ 8 w 20"/>
                  <a:gd name="T13" fmla="*/ 10 h 32"/>
                  <a:gd name="T14" fmla="*/ 10 w 20"/>
                  <a:gd name="T15" fmla="*/ 14 h 32"/>
                  <a:gd name="T16" fmla="*/ 14 w 20"/>
                  <a:gd name="T17" fmla="*/ 12 h 32"/>
                  <a:gd name="T18" fmla="*/ 18 w 20"/>
                  <a:gd name="T19" fmla="*/ 8 h 32"/>
                  <a:gd name="T20" fmla="*/ 18 w 20"/>
                  <a:gd name="T21" fmla="*/ 8 h 32"/>
                  <a:gd name="T22" fmla="*/ 20 w 20"/>
                  <a:gd name="T23" fmla="*/ 8 h 32"/>
                  <a:gd name="T24" fmla="*/ 20 w 20"/>
                  <a:gd name="T25" fmla="*/ 10 h 32"/>
                  <a:gd name="T26" fmla="*/ 20 w 20"/>
                  <a:gd name="T27" fmla="*/ 10 h 32"/>
                  <a:gd name="T28" fmla="*/ 18 w 20"/>
                  <a:gd name="T29" fmla="*/ 22 h 32"/>
                  <a:gd name="T30" fmla="*/ 18 w 20"/>
                  <a:gd name="T31" fmla="*/ 22 h 32"/>
                  <a:gd name="T32" fmla="*/ 18 w 20"/>
                  <a:gd name="T33" fmla="*/ 30 h 32"/>
                  <a:gd name="T34" fmla="*/ 18 w 20"/>
                  <a:gd name="T35" fmla="*/ 32 h 32"/>
                  <a:gd name="T36" fmla="*/ 16 w 20"/>
                  <a:gd name="T37" fmla="*/ 28 h 32"/>
                  <a:gd name="T38" fmla="*/ 16 w 20"/>
                  <a:gd name="T39" fmla="*/ 28 h 32"/>
                  <a:gd name="T40" fmla="*/ 8 w 20"/>
                  <a:gd name="T41" fmla="*/ 18 h 32"/>
                  <a:gd name="T42" fmla="*/ 0 w 20"/>
                  <a:gd name="T43" fmla="*/ 12 h 32"/>
                  <a:gd name="T44" fmla="*/ 0 w 20"/>
                  <a:gd name="T4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2">
                    <a:moveTo>
                      <a:pt x="0" y="12"/>
                    </a:moveTo>
                    <a:lnTo>
                      <a:pt x="0" y="12"/>
                    </a:lnTo>
                    <a:lnTo>
                      <a:pt x="2" y="0"/>
                    </a:lnTo>
                    <a:lnTo>
                      <a:pt x="2" y="0"/>
                    </a:lnTo>
                    <a:lnTo>
                      <a:pt x="4" y="2"/>
                    </a:lnTo>
                    <a:lnTo>
                      <a:pt x="4" y="2"/>
                    </a:lnTo>
                    <a:lnTo>
                      <a:pt x="8" y="10"/>
                    </a:lnTo>
                    <a:lnTo>
                      <a:pt x="10" y="14"/>
                    </a:lnTo>
                    <a:lnTo>
                      <a:pt x="14" y="12"/>
                    </a:lnTo>
                    <a:lnTo>
                      <a:pt x="18" y="8"/>
                    </a:lnTo>
                    <a:lnTo>
                      <a:pt x="18" y="8"/>
                    </a:lnTo>
                    <a:lnTo>
                      <a:pt x="20" y="8"/>
                    </a:lnTo>
                    <a:lnTo>
                      <a:pt x="20" y="10"/>
                    </a:lnTo>
                    <a:lnTo>
                      <a:pt x="20" y="10"/>
                    </a:lnTo>
                    <a:lnTo>
                      <a:pt x="18" y="22"/>
                    </a:lnTo>
                    <a:lnTo>
                      <a:pt x="18" y="22"/>
                    </a:lnTo>
                    <a:lnTo>
                      <a:pt x="18" y="30"/>
                    </a:lnTo>
                    <a:lnTo>
                      <a:pt x="18" y="32"/>
                    </a:lnTo>
                    <a:lnTo>
                      <a:pt x="16" y="28"/>
                    </a:lnTo>
                    <a:lnTo>
                      <a:pt x="16" y="28"/>
                    </a:lnTo>
                    <a:lnTo>
                      <a:pt x="8"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1" name="Freeform 3005">
                <a:extLst>
                  <a:ext uri="{FF2B5EF4-FFF2-40B4-BE49-F238E27FC236}">
                    <a16:creationId xmlns:a16="http://schemas.microsoft.com/office/drawing/2014/main" id="{95D9996E-553F-C46C-E8D5-EA798DCACC26}"/>
                  </a:ext>
                </a:extLst>
              </p:cNvPr>
              <p:cNvSpPr>
                <a:spLocks/>
              </p:cNvSpPr>
              <p:nvPr/>
            </p:nvSpPr>
            <p:spPr bwMode="auto">
              <a:xfrm>
                <a:off x="1870" y="1860"/>
                <a:ext cx="16" cy="24"/>
              </a:xfrm>
              <a:custGeom>
                <a:avLst/>
                <a:gdLst>
                  <a:gd name="T0" fmla="*/ 6 w 16"/>
                  <a:gd name="T1" fmla="*/ 0 h 24"/>
                  <a:gd name="T2" fmla="*/ 6 w 16"/>
                  <a:gd name="T3" fmla="*/ 0 h 24"/>
                  <a:gd name="T4" fmla="*/ 8 w 16"/>
                  <a:gd name="T5" fmla="*/ 4 h 24"/>
                  <a:gd name="T6" fmla="*/ 8 w 16"/>
                  <a:gd name="T7" fmla="*/ 4 h 24"/>
                  <a:gd name="T8" fmla="*/ 10 w 16"/>
                  <a:gd name="T9" fmla="*/ 8 h 24"/>
                  <a:gd name="T10" fmla="*/ 12 w 16"/>
                  <a:gd name="T11" fmla="*/ 8 h 24"/>
                  <a:gd name="T12" fmla="*/ 12 w 16"/>
                  <a:gd name="T13" fmla="*/ 8 h 24"/>
                  <a:gd name="T14" fmla="*/ 16 w 16"/>
                  <a:gd name="T15" fmla="*/ 14 h 24"/>
                  <a:gd name="T16" fmla="*/ 16 w 16"/>
                  <a:gd name="T17" fmla="*/ 18 h 24"/>
                  <a:gd name="T18" fmla="*/ 14 w 16"/>
                  <a:gd name="T19" fmla="*/ 24 h 24"/>
                  <a:gd name="T20" fmla="*/ 14 w 16"/>
                  <a:gd name="T21" fmla="*/ 24 h 24"/>
                  <a:gd name="T22" fmla="*/ 12 w 16"/>
                  <a:gd name="T23" fmla="*/ 24 h 24"/>
                  <a:gd name="T24" fmla="*/ 12 w 16"/>
                  <a:gd name="T25" fmla="*/ 24 h 24"/>
                  <a:gd name="T26" fmla="*/ 10 w 16"/>
                  <a:gd name="T27" fmla="*/ 22 h 24"/>
                  <a:gd name="T28" fmla="*/ 6 w 16"/>
                  <a:gd name="T29" fmla="*/ 22 h 24"/>
                  <a:gd name="T30" fmla="*/ 6 w 16"/>
                  <a:gd name="T31" fmla="*/ 22 h 24"/>
                  <a:gd name="T32" fmla="*/ 2 w 16"/>
                  <a:gd name="T33" fmla="*/ 22 h 24"/>
                  <a:gd name="T34" fmla="*/ 2 w 16"/>
                  <a:gd name="T35" fmla="*/ 22 h 24"/>
                  <a:gd name="T36" fmla="*/ 0 w 16"/>
                  <a:gd name="T37" fmla="*/ 18 h 24"/>
                  <a:gd name="T38" fmla="*/ 0 w 16"/>
                  <a:gd name="T39" fmla="*/ 12 h 24"/>
                  <a:gd name="T40" fmla="*/ 0 w 16"/>
                  <a:gd name="T41" fmla="*/ 12 h 24"/>
                  <a:gd name="T42" fmla="*/ 0 w 16"/>
                  <a:gd name="T43" fmla="*/ 12 h 24"/>
                  <a:gd name="T44" fmla="*/ 4 w 16"/>
                  <a:gd name="T45" fmla="*/ 10 h 24"/>
                  <a:gd name="T46" fmla="*/ 4 w 16"/>
                  <a:gd name="T47" fmla="*/ 8 h 24"/>
                  <a:gd name="T48" fmla="*/ 4 w 16"/>
                  <a:gd name="T49" fmla="*/ 4 h 24"/>
                  <a:gd name="T50" fmla="*/ 4 w 16"/>
                  <a:gd name="T51" fmla="*/ 4 h 24"/>
                  <a:gd name="T52" fmla="*/ 4 w 16"/>
                  <a:gd name="T53" fmla="*/ 2 h 24"/>
                  <a:gd name="T54" fmla="*/ 6 w 16"/>
                  <a:gd name="T55" fmla="*/ 0 h 24"/>
                  <a:gd name="T56" fmla="*/ 6 w 16"/>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4">
                    <a:moveTo>
                      <a:pt x="6" y="0"/>
                    </a:moveTo>
                    <a:lnTo>
                      <a:pt x="6" y="0"/>
                    </a:lnTo>
                    <a:lnTo>
                      <a:pt x="8" y="4"/>
                    </a:lnTo>
                    <a:lnTo>
                      <a:pt x="8" y="4"/>
                    </a:lnTo>
                    <a:lnTo>
                      <a:pt x="10" y="8"/>
                    </a:lnTo>
                    <a:lnTo>
                      <a:pt x="12" y="8"/>
                    </a:lnTo>
                    <a:lnTo>
                      <a:pt x="12" y="8"/>
                    </a:lnTo>
                    <a:lnTo>
                      <a:pt x="16" y="14"/>
                    </a:lnTo>
                    <a:lnTo>
                      <a:pt x="16" y="18"/>
                    </a:lnTo>
                    <a:lnTo>
                      <a:pt x="14" y="24"/>
                    </a:lnTo>
                    <a:lnTo>
                      <a:pt x="14" y="24"/>
                    </a:lnTo>
                    <a:lnTo>
                      <a:pt x="12" y="24"/>
                    </a:lnTo>
                    <a:lnTo>
                      <a:pt x="12" y="24"/>
                    </a:lnTo>
                    <a:lnTo>
                      <a:pt x="10" y="22"/>
                    </a:lnTo>
                    <a:lnTo>
                      <a:pt x="6" y="22"/>
                    </a:lnTo>
                    <a:lnTo>
                      <a:pt x="6" y="22"/>
                    </a:lnTo>
                    <a:lnTo>
                      <a:pt x="2" y="22"/>
                    </a:lnTo>
                    <a:lnTo>
                      <a:pt x="2" y="22"/>
                    </a:lnTo>
                    <a:lnTo>
                      <a:pt x="0" y="18"/>
                    </a:lnTo>
                    <a:lnTo>
                      <a:pt x="0" y="12"/>
                    </a:lnTo>
                    <a:lnTo>
                      <a:pt x="0" y="12"/>
                    </a:lnTo>
                    <a:lnTo>
                      <a:pt x="0" y="12"/>
                    </a:lnTo>
                    <a:lnTo>
                      <a:pt x="4" y="10"/>
                    </a:lnTo>
                    <a:lnTo>
                      <a:pt x="4" y="8"/>
                    </a:lnTo>
                    <a:lnTo>
                      <a:pt x="4" y="4"/>
                    </a:lnTo>
                    <a:lnTo>
                      <a:pt x="4" y="4"/>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2" name="Freeform 3006">
                <a:extLst>
                  <a:ext uri="{FF2B5EF4-FFF2-40B4-BE49-F238E27FC236}">
                    <a16:creationId xmlns:a16="http://schemas.microsoft.com/office/drawing/2014/main" id="{E3AAE3FB-22EC-2023-8C93-39C39B0BCB8D}"/>
                  </a:ext>
                </a:extLst>
              </p:cNvPr>
              <p:cNvSpPr>
                <a:spLocks/>
              </p:cNvSpPr>
              <p:nvPr/>
            </p:nvSpPr>
            <p:spPr bwMode="auto">
              <a:xfrm>
                <a:off x="1812" y="1822"/>
                <a:ext cx="12" cy="16"/>
              </a:xfrm>
              <a:custGeom>
                <a:avLst/>
                <a:gdLst>
                  <a:gd name="T0" fmla="*/ 0 w 12"/>
                  <a:gd name="T1" fmla="*/ 4 h 16"/>
                  <a:gd name="T2" fmla="*/ 0 w 12"/>
                  <a:gd name="T3" fmla="*/ 4 h 16"/>
                  <a:gd name="T4" fmla="*/ 0 w 12"/>
                  <a:gd name="T5" fmla="*/ 0 h 16"/>
                  <a:gd name="T6" fmla="*/ 0 w 12"/>
                  <a:gd name="T7" fmla="*/ 0 h 16"/>
                  <a:gd name="T8" fmla="*/ 4 w 12"/>
                  <a:gd name="T9" fmla="*/ 0 h 16"/>
                  <a:gd name="T10" fmla="*/ 8 w 12"/>
                  <a:gd name="T11" fmla="*/ 2 h 16"/>
                  <a:gd name="T12" fmla="*/ 12 w 12"/>
                  <a:gd name="T13" fmla="*/ 10 h 16"/>
                  <a:gd name="T14" fmla="*/ 12 w 12"/>
                  <a:gd name="T15" fmla="*/ 10 h 16"/>
                  <a:gd name="T16" fmla="*/ 12 w 12"/>
                  <a:gd name="T17" fmla="*/ 12 h 16"/>
                  <a:gd name="T18" fmla="*/ 12 w 12"/>
                  <a:gd name="T19" fmla="*/ 14 h 16"/>
                  <a:gd name="T20" fmla="*/ 12 w 12"/>
                  <a:gd name="T21" fmla="*/ 14 h 16"/>
                  <a:gd name="T22" fmla="*/ 10 w 12"/>
                  <a:gd name="T23" fmla="*/ 16 h 16"/>
                  <a:gd name="T24" fmla="*/ 8 w 12"/>
                  <a:gd name="T25" fmla="*/ 14 h 16"/>
                  <a:gd name="T26" fmla="*/ 6 w 12"/>
                  <a:gd name="T27" fmla="*/ 10 h 16"/>
                  <a:gd name="T28" fmla="*/ 2 w 12"/>
                  <a:gd name="T29" fmla="*/ 6 h 16"/>
                  <a:gd name="T30" fmla="*/ 2 w 12"/>
                  <a:gd name="T31" fmla="*/ 4 h 16"/>
                  <a:gd name="T32" fmla="*/ 0 w 12"/>
                  <a:gd name="T33" fmla="*/ 4 h 16"/>
                  <a:gd name="T34" fmla="*/ 0 w 12"/>
                  <a:gd name="T3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0" y="4"/>
                    </a:moveTo>
                    <a:lnTo>
                      <a:pt x="0" y="4"/>
                    </a:lnTo>
                    <a:lnTo>
                      <a:pt x="0" y="0"/>
                    </a:lnTo>
                    <a:lnTo>
                      <a:pt x="0" y="0"/>
                    </a:lnTo>
                    <a:lnTo>
                      <a:pt x="4" y="0"/>
                    </a:lnTo>
                    <a:lnTo>
                      <a:pt x="8" y="2"/>
                    </a:lnTo>
                    <a:lnTo>
                      <a:pt x="12" y="10"/>
                    </a:lnTo>
                    <a:lnTo>
                      <a:pt x="12" y="10"/>
                    </a:lnTo>
                    <a:lnTo>
                      <a:pt x="12" y="12"/>
                    </a:lnTo>
                    <a:lnTo>
                      <a:pt x="12" y="14"/>
                    </a:lnTo>
                    <a:lnTo>
                      <a:pt x="12" y="14"/>
                    </a:lnTo>
                    <a:lnTo>
                      <a:pt x="10" y="16"/>
                    </a:lnTo>
                    <a:lnTo>
                      <a:pt x="8" y="14"/>
                    </a:lnTo>
                    <a:lnTo>
                      <a:pt x="6" y="10"/>
                    </a:lnTo>
                    <a:lnTo>
                      <a:pt x="2" y="6"/>
                    </a:lnTo>
                    <a:lnTo>
                      <a:pt x="2"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3" name="Freeform 3007">
                <a:extLst>
                  <a:ext uri="{FF2B5EF4-FFF2-40B4-BE49-F238E27FC236}">
                    <a16:creationId xmlns:a16="http://schemas.microsoft.com/office/drawing/2014/main" id="{558FA606-6CC9-1F97-4DFB-4C38DFDC5EEA}"/>
                  </a:ext>
                </a:extLst>
              </p:cNvPr>
              <p:cNvSpPr>
                <a:spLocks/>
              </p:cNvSpPr>
              <p:nvPr/>
            </p:nvSpPr>
            <p:spPr bwMode="auto">
              <a:xfrm>
                <a:off x="1754" y="1806"/>
                <a:ext cx="12" cy="14"/>
              </a:xfrm>
              <a:custGeom>
                <a:avLst/>
                <a:gdLst>
                  <a:gd name="T0" fmla="*/ 12 w 12"/>
                  <a:gd name="T1" fmla="*/ 14 h 14"/>
                  <a:gd name="T2" fmla="*/ 12 w 12"/>
                  <a:gd name="T3" fmla="*/ 14 h 14"/>
                  <a:gd name="T4" fmla="*/ 10 w 12"/>
                  <a:gd name="T5" fmla="*/ 14 h 14"/>
                  <a:gd name="T6" fmla="*/ 8 w 12"/>
                  <a:gd name="T7" fmla="*/ 14 h 14"/>
                  <a:gd name="T8" fmla="*/ 4 w 12"/>
                  <a:gd name="T9" fmla="*/ 10 h 14"/>
                  <a:gd name="T10" fmla="*/ 4 w 12"/>
                  <a:gd name="T11" fmla="*/ 10 h 14"/>
                  <a:gd name="T12" fmla="*/ 0 w 12"/>
                  <a:gd name="T13" fmla="*/ 2 h 14"/>
                  <a:gd name="T14" fmla="*/ 0 w 12"/>
                  <a:gd name="T15" fmla="*/ 2 h 14"/>
                  <a:gd name="T16" fmla="*/ 2 w 12"/>
                  <a:gd name="T17" fmla="*/ 0 h 14"/>
                  <a:gd name="T18" fmla="*/ 6 w 12"/>
                  <a:gd name="T19" fmla="*/ 0 h 14"/>
                  <a:gd name="T20" fmla="*/ 8 w 12"/>
                  <a:gd name="T21" fmla="*/ 2 h 14"/>
                  <a:gd name="T22" fmla="*/ 10 w 12"/>
                  <a:gd name="T23" fmla="*/ 4 h 14"/>
                  <a:gd name="T24" fmla="*/ 10 w 12"/>
                  <a:gd name="T25" fmla="*/ 4 h 14"/>
                  <a:gd name="T26" fmla="*/ 12 w 12"/>
                  <a:gd name="T27" fmla="*/ 14 h 14"/>
                  <a:gd name="T28" fmla="*/ 12 w 12"/>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4">
                    <a:moveTo>
                      <a:pt x="12" y="14"/>
                    </a:moveTo>
                    <a:lnTo>
                      <a:pt x="12" y="14"/>
                    </a:lnTo>
                    <a:lnTo>
                      <a:pt x="10" y="14"/>
                    </a:lnTo>
                    <a:lnTo>
                      <a:pt x="8" y="14"/>
                    </a:lnTo>
                    <a:lnTo>
                      <a:pt x="4" y="10"/>
                    </a:lnTo>
                    <a:lnTo>
                      <a:pt x="4" y="10"/>
                    </a:lnTo>
                    <a:lnTo>
                      <a:pt x="0" y="2"/>
                    </a:lnTo>
                    <a:lnTo>
                      <a:pt x="0" y="2"/>
                    </a:lnTo>
                    <a:lnTo>
                      <a:pt x="2" y="0"/>
                    </a:lnTo>
                    <a:lnTo>
                      <a:pt x="6" y="0"/>
                    </a:lnTo>
                    <a:lnTo>
                      <a:pt x="8" y="2"/>
                    </a:lnTo>
                    <a:lnTo>
                      <a:pt x="10" y="4"/>
                    </a:lnTo>
                    <a:lnTo>
                      <a:pt x="10" y="4"/>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4" name="Freeform 3008">
                <a:extLst>
                  <a:ext uri="{FF2B5EF4-FFF2-40B4-BE49-F238E27FC236}">
                    <a16:creationId xmlns:a16="http://schemas.microsoft.com/office/drawing/2014/main" id="{0FD28293-5D4C-9D33-7EF8-54389A42E087}"/>
                  </a:ext>
                </a:extLst>
              </p:cNvPr>
              <p:cNvSpPr>
                <a:spLocks/>
              </p:cNvSpPr>
              <p:nvPr/>
            </p:nvSpPr>
            <p:spPr bwMode="auto">
              <a:xfrm>
                <a:off x="1780" y="1798"/>
                <a:ext cx="14" cy="14"/>
              </a:xfrm>
              <a:custGeom>
                <a:avLst/>
                <a:gdLst>
                  <a:gd name="T0" fmla="*/ 8 w 14"/>
                  <a:gd name="T1" fmla="*/ 0 h 14"/>
                  <a:gd name="T2" fmla="*/ 8 w 14"/>
                  <a:gd name="T3" fmla="*/ 0 h 14"/>
                  <a:gd name="T4" fmla="*/ 14 w 14"/>
                  <a:gd name="T5" fmla="*/ 12 h 14"/>
                  <a:gd name="T6" fmla="*/ 14 w 14"/>
                  <a:gd name="T7" fmla="*/ 12 h 14"/>
                  <a:gd name="T8" fmla="*/ 12 w 14"/>
                  <a:gd name="T9" fmla="*/ 10 h 14"/>
                  <a:gd name="T10" fmla="*/ 10 w 14"/>
                  <a:gd name="T11" fmla="*/ 10 h 14"/>
                  <a:gd name="T12" fmla="*/ 8 w 14"/>
                  <a:gd name="T13" fmla="*/ 12 h 14"/>
                  <a:gd name="T14" fmla="*/ 4 w 14"/>
                  <a:gd name="T15" fmla="*/ 14 h 14"/>
                  <a:gd name="T16" fmla="*/ 0 w 14"/>
                  <a:gd name="T17" fmla="*/ 8 h 14"/>
                  <a:gd name="T18" fmla="*/ 0 w 14"/>
                  <a:gd name="T19" fmla="*/ 8 h 14"/>
                  <a:gd name="T20" fmla="*/ 4 w 14"/>
                  <a:gd name="T21" fmla="*/ 2 h 14"/>
                  <a:gd name="T22" fmla="*/ 8 w 14"/>
                  <a:gd name="T23" fmla="*/ 0 h 14"/>
                  <a:gd name="T24" fmla="*/ 8 w 1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8" y="0"/>
                    </a:moveTo>
                    <a:lnTo>
                      <a:pt x="8" y="0"/>
                    </a:lnTo>
                    <a:lnTo>
                      <a:pt x="14" y="12"/>
                    </a:lnTo>
                    <a:lnTo>
                      <a:pt x="14" y="12"/>
                    </a:lnTo>
                    <a:lnTo>
                      <a:pt x="12" y="10"/>
                    </a:lnTo>
                    <a:lnTo>
                      <a:pt x="10" y="10"/>
                    </a:lnTo>
                    <a:lnTo>
                      <a:pt x="8" y="12"/>
                    </a:lnTo>
                    <a:lnTo>
                      <a:pt x="4" y="14"/>
                    </a:lnTo>
                    <a:lnTo>
                      <a:pt x="0" y="8"/>
                    </a:lnTo>
                    <a:lnTo>
                      <a:pt x="0" y="8"/>
                    </a:lnTo>
                    <a:lnTo>
                      <a:pt x="4"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5" name="Freeform 3009">
                <a:extLst>
                  <a:ext uri="{FF2B5EF4-FFF2-40B4-BE49-F238E27FC236}">
                    <a16:creationId xmlns:a16="http://schemas.microsoft.com/office/drawing/2014/main" id="{1EC82328-7BE0-06A1-957E-A67DA09552C9}"/>
                  </a:ext>
                </a:extLst>
              </p:cNvPr>
              <p:cNvSpPr>
                <a:spLocks/>
              </p:cNvSpPr>
              <p:nvPr/>
            </p:nvSpPr>
            <p:spPr bwMode="auto">
              <a:xfrm>
                <a:off x="1840" y="1830"/>
                <a:ext cx="8" cy="14"/>
              </a:xfrm>
              <a:custGeom>
                <a:avLst/>
                <a:gdLst>
                  <a:gd name="T0" fmla="*/ 8 w 8"/>
                  <a:gd name="T1" fmla="*/ 2 h 14"/>
                  <a:gd name="T2" fmla="*/ 8 w 8"/>
                  <a:gd name="T3" fmla="*/ 2 h 14"/>
                  <a:gd name="T4" fmla="*/ 6 w 8"/>
                  <a:gd name="T5" fmla="*/ 12 h 14"/>
                  <a:gd name="T6" fmla="*/ 4 w 8"/>
                  <a:gd name="T7" fmla="*/ 14 h 14"/>
                  <a:gd name="T8" fmla="*/ 2 w 8"/>
                  <a:gd name="T9" fmla="*/ 12 h 14"/>
                  <a:gd name="T10" fmla="*/ 2 w 8"/>
                  <a:gd name="T11" fmla="*/ 12 h 14"/>
                  <a:gd name="T12" fmla="*/ 0 w 8"/>
                  <a:gd name="T13" fmla="*/ 6 h 14"/>
                  <a:gd name="T14" fmla="*/ 0 w 8"/>
                  <a:gd name="T15" fmla="*/ 6 h 14"/>
                  <a:gd name="T16" fmla="*/ 2 w 8"/>
                  <a:gd name="T17" fmla="*/ 2 h 14"/>
                  <a:gd name="T18" fmla="*/ 4 w 8"/>
                  <a:gd name="T19" fmla="*/ 0 h 14"/>
                  <a:gd name="T20" fmla="*/ 8 w 8"/>
                  <a:gd name="T21" fmla="*/ 2 h 14"/>
                  <a:gd name="T22" fmla="*/ 8 w 8"/>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8" y="2"/>
                    </a:moveTo>
                    <a:lnTo>
                      <a:pt x="8" y="2"/>
                    </a:lnTo>
                    <a:lnTo>
                      <a:pt x="6" y="12"/>
                    </a:lnTo>
                    <a:lnTo>
                      <a:pt x="4" y="14"/>
                    </a:lnTo>
                    <a:lnTo>
                      <a:pt x="2" y="12"/>
                    </a:lnTo>
                    <a:lnTo>
                      <a:pt x="2" y="12"/>
                    </a:lnTo>
                    <a:lnTo>
                      <a:pt x="0" y="6"/>
                    </a:lnTo>
                    <a:lnTo>
                      <a:pt x="0" y="6"/>
                    </a:lnTo>
                    <a:lnTo>
                      <a:pt x="2" y="2"/>
                    </a:lnTo>
                    <a:lnTo>
                      <a:pt x="4"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6" name="Freeform 3010">
                <a:extLst>
                  <a:ext uri="{FF2B5EF4-FFF2-40B4-BE49-F238E27FC236}">
                    <a16:creationId xmlns:a16="http://schemas.microsoft.com/office/drawing/2014/main" id="{EBD45D93-689D-05AC-9534-305B1323A40C}"/>
                  </a:ext>
                </a:extLst>
              </p:cNvPr>
              <p:cNvSpPr>
                <a:spLocks/>
              </p:cNvSpPr>
              <p:nvPr/>
            </p:nvSpPr>
            <p:spPr bwMode="auto">
              <a:xfrm>
                <a:off x="1838" y="1800"/>
                <a:ext cx="12" cy="20"/>
              </a:xfrm>
              <a:custGeom>
                <a:avLst/>
                <a:gdLst>
                  <a:gd name="T0" fmla="*/ 2 w 12"/>
                  <a:gd name="T1" fmla="*/ 12 h 20"/>
                  <a:gd name="T2" fmla="*/ 2 w 12"/>
                  <a:gd name="T3" fmla="*/ 12 h 20"/>
                  <a:gd name="T4" fmla="*/ 0 w 12"/>
                  <a:gd name="T5" fmla="*/ 6 h 20"/>
                  <a:gd name="T6" fmla="*/ 2 w 12"/>
                  <a:gd name="T7" fmla="*/ 4 h 20"/>
                  <a:gd name="T8" fmla="*/ 4 w 12"/>
                  <a:gd name="T9" fmla="*/ 2 h 20"/>
                  <a:gd name="T10" fmla="*/ 4 w 12"/>
                  <a:gd name="T11" fmla="*/ 2 h 20"/>
                  <a:gd name="T12" fmla="*/ 4 w 12"/>
                  <a:gd name="T13" fmla="*/ 0 h 20"/>
                  <a:gd name="T14" fmla="*/ 6 w 12"/>
                  <a:gd name="T15" fmla="*/ 2 h 20"/>
                  <a:gd name="T16" fmla="*/ 6 w 12"/>
                  <a:gd name="T17" fmla="*/ 2 h 20"/>
                  <a:gd name="T18" fmla="*/ 6 w 12"/>
                  <a:gd name="T19" fmla="*/ 6 h 20"/>
                  <a:gd name="T20" fmla="*/ 6 w 12"/>
                  <a:gd name="T21" fmla="*/ 6 h 20"/>
                  <a:gd name="T22" fmla="*/ 6 w 12"/>
                  <a:gd name="T23" fmla="*/ 10 h 20"/>
                  <a:gd name="T24" fmla="*/ 8 w 12"/>
                  <a:gd name="T25" fmla="*/ 12 h 20"/>
                  <a:gd name="T26" fmla="*/ 12 w 12"/>
                  <a:gd name="T27" fmla="*/ 16 h 20"/>
                  <a:gd name="T28" fmla="*/ 12 w 12"/>
                  <a:gd name="T29" fmla="*/ 16 h 20"/>
                  <a:gd name="T30" fmla="*/ 8 w 12"/>
                  <a:gd name="T31" fmla="*/ 20 h 20"/>
                  <a:gd name="T32" fmla="*/ 6 w 12"/>
                  <a:gd name="T33" fmla="*/ 20 h 20"/>
                  <a:gd name="T34" fmla="*/ 2 w 12"/>
                  <a:gd name="T35" fmla="*/ 12 h 20"/>
                  <a:gd name="T36" fmla="*/ 2 w 12"/>
                  <a:gd name="T3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2" y="12"/>
                    </a:moveTo>
                    <a:lnTo>
                      <a:pt x="2" y="12"/>
                    </a:lnTo>
                    <a:lnTo>
                      <a:pt x="0" y="6"/>
                    </a:lnTo>
                    <a:lnTo>
                      <a:pt x="2" y="4"/>
                    </a:lnTo>
                    <a:lnTo>
                      <a:pt x="4" y="2"/>
                    </a:lnTo>
                    <a:lnTo>
                      <a:pt x="4" y="2"/>
                    </a:lnTo>
                    <a:lnTo>
                      <a:pt x="4" y="0"/>
                    </a:lnTo>
                    <a:lnTo>
                      <a:pt x="6" y="2"/>
                    </a:lnTo>
                    <a:lnTo>
                      <a:pt x="6" y="2"/>
                    </a:lnTo>
                    <a:lnTo>
                      <a:pt x="6" y="6"/>
                    </a:lnTo>
                    <a:lnTo>
                      <a:pt x="6" y="6"/>
                    </a:lnTo>
                    <a:lnTo>
                      <a:pt x="6" y="10"/>
                    </a:lnTo>
                    <a:lnTo>
                      <a:pt x="8" y="12"/>
                    </a:lnTo>
                    <a:lnTo>
                      <a:pt x="12" y="16"/>
                    </a:lnTo>
                    <a:lnTo>
                      <a:pt x="12" y="16"/>
                    </a:lnTo>
                    <a:lnTo>
                      <a:pt x="8" y="20"/>
                    </a:lnTo>
                    <a:lnTo>
                      <a:pt x="6" y="20"/>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7" name="Freeform 3011">
                <a:extLst>
                  <a:ext uri="{FF2B5EF4-FFF2-40B4-BE49-F238E27FC236}">
                    <a16:creationId xmlns:a16="http://schemas.microsoft.com/office/drawing/2014/main" id="{78E9594F-1E77-69CF-AF6D-D32A1CBF2803}"/>
                  </a:ext>
                </a:extLst>
              </p:cNvPr>
              <p:cNvSpPr>
                <a:spLocks/>
              </p:cNvSpPr>
              <p:nvPr/>
            </p:nvSpPr>
            <p:spPr bwMode="auto">
              <a:xfrm>
                <a:off x="1770" y="1806"/>
                <a:ext cx="10" cy="14"/>
              </a:xfrm>
              <a:custGeom>
                <a:avLst/>
                <a:gdLst>
                  <a:gd name="T0" fmla="*/ 0 w 10"/>
                  <a:gd name="T1" fmla="*/ 4 h 14"/>
                  <a:gd name="T2" fmla="*/ 0 w 10"/>
                  <a:gd name="T3" fmla="*/ 4 h 14"/>
                  <a:gd name="T4" fmla="*/ 4 w 10"/>
                  <a:gd name="T5" fmla="*/ 2 h 14"/>
                  <a:gd name="T6" fmla="*/ 6 w 10"/>
                  <a:gd name="T7" fmla="*/ 2 h 14"/>
                  <a:gd name="T8" fmla="*/ 10 w 10"/>
                  <a:gd name="T9" fmla="*/ 0 h 14"/>
                  <a:gd name="T10" fmla="*/ 10 w 10"/>
                  <a:gd name="T11" fmla="*/ 0 h 14"/>
                  <a:gd name="T12" fmla="*/ 10 w 10"/>
                  <a:gd name="T13" fmla="*/ 6 h 14"/>
                  <a:gd name="T14" fmla="*/ 10 w 10"/>
                  <a:gd name="T15" fmla="*/ 10 h 14"/>
                  <a:gd name="T16" fmla="*/ 10 w 10"/>
                  <a:gd name="T17" fmla="*/ 12 h 14"/>
                  <a:gd name="T18" fmla="*/ 10 w 10"/>
                  <a:gd name="T19" fmla="*/ 12 h 14"/>
                  <a:gd name="T20" fmla="*/ 8 w 10"/>
                  <a:gd name="T21" fmla="*/ 14 h 14"/>
                  <a:gd name="T22" fmla="*/ 6 w 10"/>
                  <a:gd name="T23" fmla="*/ 14 h 14"/>
                  <a:gd name="T24" fmla="*/ 4 w 10"/>
                  <a:gd name="T25" fmla="*/ 10 h 14"/>
                  <a:gd name="T26" fmla="*/ 4 w 10"/>
                  <a:gd name="T27" fmla="*/ 10 h 14"/>
                  <a:gd name="T28" fmla="*/ 0 w 10"/>
                  <a:gd name="T29" fmla="*/ 4 h 14"/>
                  <a:gd name="T30" fmla="*/ 0 w 10"/>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0" y="4"/>
                    </a:moveTo>
                    <a:lnTo>
                      <a:pt x="0" y="4"/>
                    </a:lnTo>
                    <a:lnTo>
                      <a:pt x="4" y="2"/>
                    </a:lnTo>
                    <a:lnTo>
                      <a:pt x="6" y="2"/>
                    </a:lnTo>
                    <a:lnTo>
                      <a:pt x="10" y="0"/>
                    </a:lnTo>
                    <a:lnTo>
                      <a:pt x="10" y="0"/>
                    </a:lnTo>
                    <a:lnTo>
                      <a:pt x="10" y="6"/>
                    </a:lnTo>
                    <a:lnTo>
                      <a:pt x="10" y="10"/>
                    </a:lnTo>
                    <a:lnTo>
                      <a:pt x="10" y="12"/>
                    </a:lnTo>
                    <a:lnTo>
                      <a:pt x="10" y="12"/>
                    </a:lnTo>
                    <a:lnTo>
                      <a:pt x="8" y="14"/>
                    </a:lnTo>
                    <a:lnTo>
                      <a:pt x="6" y="14"/>
                    </a:lnTo>
                    <a:lnTo>
                      <a:pt x="4" y="10"/>
                    </a:lnTo>
                    <a:lnTo>
                      <a:pt x="4"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8" name="Freeform 3012">
                <a:extLst>
                  <a:ext uri="{FF2B5EF4-FFF2-40B4-BE49-F238E27FC236}">
                    <a16:creationId xmlns:a16="http://schemas.microsoft.com/office/drawing/2014/main" id="{ED88B5F5-F950-6A50-BCED-C10F6C93FEAD}"/>
                  </a:ext>
                </a:extLst>
              </p:cNvPr>
              <p:cNvSpPr>
                <a:spLocks/>
              </p:cNvSpPr>
              <p:nvPr/>
            </p:nvSpPr>
            <p:spPr bwMode="auto">
              <a:xfrm>
                <a:off x="1882" y="1868"/>
                <a:ext cx="8" cy="16"/>
              </a:xfrm>
              <a:custGeom>
                <a:avLst/>
                <a:gdLst>
                  <a:gd name="T0" fmla="*/ 2 w 8"/>
                  <a:gd name="T1" fmla="*/ 14 h 16"/>
                  <a:gd name="T2" fmla="*/ 2 w 8"/>
                  <a:gd name="T3" fmla="*/ 14 h 16"/>
                  <a:gd name="T4" fmla="*/ 2 w 8"/>
                  <a:gd name="T5" fmla="*/ 10 h 16"/>
                  <a:gd name="T6" fmla="*/ 2 w 8"/>
                  <a:gd name="T7" fmla="*/ 6 h 16"/>
                  <a:gd name="T8" fmla="*/ 0 w 8"/>
                  <a:gd name="T9" fmla="*/ 0 h 16"/>
                  <a:gd name="T10" fmla="*/ 0 w 8"/>
                  <a:gd name="T11" fmla="*/ 0 h 16"/>
                  <a:gd name="T12" fmla="*/ 2 w 8"/>
                  <a:gd name="T13" fmla="*/ 0 h 16"/>
                  <a:gd name="T14" fmla="*/ 4 w 8"/>
                  <a:gd name="T15" fmla="*/ 2 h 16"/>
                  <a:gd name="T16" fmla="*/ 6 w 8"/>
                  <a:gd name="T17" fmla="*/ 6 h 16"/>
                  <a:gd name="T18" fmla="*/ 8 w 8"/>
                  <a:gd name="T19" fmla="*/ 8 h 16"/>
                  <a:gd name="T20" fmla="*/ 8 w 8"/>
                  <a:gd name="T21" fmla="*/ 8 h 16"/>
                  <a:gd name="T22" fmla="*/ 8 w 8"/>
                  <a:gd name="T23" fmla="*/ 10 h 16"/>
                  <a:gd name="T24" fmla="*/ 8 w 8"/>
                  <a:gd name="T25" fmla="*/ 10 h 16"/>
                  <a:gd name="T26" fmla="*/ 4 w 8"/>
                  <a:gd name="T27" fmla="*/ 16 h 16"/>
                  <a:gd name="T28" fmla="*/ 4 w 8"/>
                  <a:gd name="T29" fmla="*/ 16 h 16"/>
                  <a:gd name="T30" fmla="*/ 2 w 8"/>
                  <a:gd name="T31" fmla="*/ 14 h 16"/>
                  <a:gd name="T32" fmla="*/ 2 w 8"/>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6">
                    <a:moveTo>
                      <a:pt x="2" y="14"/>
                    </a:moveTo>
                    <a:lnTo>
                      <a:pt x="2" y="14"/>
                    </a:lnTo>
                    <a:lnTo>
                      <a:pt x="2" y="10"/>
                    </a:lnTo>
                    <a:lnTo>
                      <a:pt x="2" y="6"/>
                    </a:lnTo>
                    <a:lnTo>
                      <a:pt x="0" y="0"/>
                    </a:lnTo>
                    <a:lnTo>
                      <a:pt x="0" y="0"/>
                    </a:lnTo>
                    <a:lnTo>
                      <a:pt x="2" y="0"/>
                    </a:lnTo>
                    <a:lnTo>
                      <a:pt x="4" y="2"/>
                    </a:lnTo>
                    <a:lnTo>
                      <a:pt x="6" y="6"/>
                    </a:lnTo>
                    <a:lnTo>
                      <a:pt x="8" y="8"/>
                    </a:lnTo>
                    <a:lnTo>
                      <a:pt x="8" y="8"/>
                    </a:lnTo>
                    <a:lnTo>
                      <a:pt x="8" y="10"/>
                    </a:lnTo>
                    <a:lnTo>
                      <a:pt x="8" y="10"/>
                    </a:lnTo>
                    <a:lnTo>
                      <a:pt x="4" y="16"/>
                    </a:lnTo>
                    <a:lnTo>
                      <a:pt x="4" y="16"/>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9" name="Freeform 3013">
                <a:extLst>
                  <a:ext uri="{FF2B5EF4-FFF2-40B4-BE49-F238E27FC236}">
                    <a16:creationId xmlns:a16="http://schemas.microsoft.com/office/drawing/2014/main" id="{A7CB00DB-90D9-D443-7FE1-2E49E24EE80F}"/>
                  </a:ext>
                </a:extLst>
              </p:cNvPr>
              <p:cNvSpPr>
                <a:spLocks/>
              </p:cNvSpPr>
              <p:nvPr/>
            </p:nvSpPr>
            <p:spPr bwMode="auto">
              <a:xfrm>
                <a:off x="1802" y="1802"/>
                <a:ext cx="8" cy="10"/>
              </a:xfrm>
              <a:custGeom>
                <a:avLst/>
                <a:gdLst>
                  <a:gd name="T0" fmla="*/ 0 w 8"/>
                  <a:gd name="T1" fmla="*/ 10 h 10"/>
                  <a:gd name="T2" fmla="*/ 0 w 8"/>
                  <a:gd name="T3" fmla="*/ 10 h 10"/>
                  <a:gd name="T4" fmla="*/ 4 w 8"/>
                  <a:gd name="T5" fmla="*/ 2 h 10"/>
                  <a:gd name="T6" fmla="*/ 6 w 8"/>
                  <a:gd name="T7" fmla="*/ 0 h 10"/>
                  <a:gd name="T8" fmla="*/ 8 w 8"/>
                  <a:gd name="T9" fmla="*/ 4 h 10"/>
                  <a:gd name="T10" fmla="*/ 8 w 8"/>
                  <a:gd name="T11" fmla="*/ 4 h 10"/>
                  <a:gd name="T12" fmla="*/ 0 w 8"/>
                  <a:gd name="T13" fmla="*/ 10 h 10"/>
                  <a:gd name="T14" fmla="*/ 0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0" y="10"/>
                    </a:moveTo>
                    <a:lnTo>
                      <a:pt x="0" y="10"/>
                    </a:lnTo>
                    <a:lnTo>
                      <a:pt x="4" y="2"/>
                    </a:lnTo>
                    <a:lnTo>
                      <a:pt x="6" y="0"/>
                    </a:lnTo>
                    <a:lnTo>
                      <a:pt x="8" y="4"/>
                    </a:lnTo>
                    <a:lnTo>
                      <a:pt x="8" y="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0" name="Freeform 3014">
                <a:extLst>
                  <a:ext uri="{FF2B5EF4-FFF2-40B4-BE49-F238E27FC236}">
                    <a16:creationId xmlns:a16="http://schemas.microsoft.com/office/drawing/2014/main" id="{B9C88C0F-EF2A-19BC-631C-CBFFAEFFE544}"/>
                  </a:ext>
                </a:extLst>
              </p:cNvPr>
              <p:cNvSpPr>
                <a:spLocks/>
              </p:cNvSpPr>
              <p:nvPr/>
            </p:nvSpPr>
            <p:spPr bwMode="auto">
              <a:xfrm>
                <a:off x="1810" y="1802"/>
                <a:ext cx="6" cy="6"/>
              </a:xfrm>
              <a:custGeom>
                <a:avLst/>
                <a:gdLst>
                  <a:gd name="T0" fmla="*/ 0 w 6"/>
                  <a:gd name="T1" fmla="*/ 4 h 6"/>
                  <a:gd name="T2" fmla="*/ 0 w 6"/>
                  <a:gd name="T3" fmla="*/ 4 h 6"/>
                  <a:gd name="T4" fmla="*/ 6 w 6"/>
                  <a:gd name="T5" fmla="*/ 0 h 6"/>
                  <a:gd name="T6" fmla="*/ 6 w 6"/>
                  <a:gd name="T7" fmla="*/ 0 h 6"/>
                  <a:gd name="T8" fmla="*/ 4 w 6"/>
                  <a:gd name="T9" fmla="*/ 6 h 6"/>
                  <a:gd name="T10" fmla="*/ 2 w 6"/>
                  <a:gd name="T11" fmla="*/ 6 h 6"/>
                  <a:gd name="T12" fmla="*/ 0 w 6"/>
                  <a:gd name="T13" fmla="*/ 4 h 6"/>
                  <a:gd name="T14" fmla="*/ 0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4"/>
                    </a:moveTo>
                    <a:lnTo>
                      <a:pt x="0" y="4"/>
                    </a:lnTo>
                    <a:lnTo>
                      <a:pt x="6" y="0"/>
                    </a:lnTo>
                    <a:lnTo>
                      <a:pt x="6" y="0"/>
                    </a:lnTo>
                    <a:lnTo>
                      <a:pt x="4" y="6"/>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1" name="Freeform 3015">
                <a:extLst>
                  <a:ext uri="{FF2B5EF4-FFF2-40B4-BE49-F238E27FC236}">
                    <a16:creationId xmlns:a16="http://schemas.microsoft.com/office/drawing/2014/main" id="{6213CBA3-C956-7727-8098-61963ADAA36A}"/>
                  </a:ext>
                </a:extLst>
              </p:cNvPr>
              <p:cNvSpPr>
                <a:spLocks/>
              </p:cNvSpPr>
              <p:nvPr/>
            </p:nvSpPr>
            <p:spPr bwMode="auto">
              <a:xfrm>
                <a:off x="1840" y="1780"/>
                <a:ext cx="24" cy="24"/>
              </a:xfrm>
              <a:custGeom>
                <a:avLst/>
                <a:gdLst>
                  <a:gd name="T0" fmla="*/ 4 w 24"/>
                  <a:gd name="T1" fmla="*/ 22 h 24"/>
                  <a:gd name="T2" fmla="*/ 4 w 24"/>
                  <a:gd name="T3" fmla="*/ 22 h 24"/>
                  <a:gd name="T4" fmla="*/ 2 w 24"/>
                  <a:gd name="T5" fmla="*/ 22 h 24"/>
                  <a:gd name="T6" fmla="*/ 2 w 24"/>
                  <a:gd name="T7" fmla="*/ 22 h 24"/>
                  <a:gd name="T8" fmla="*/ 0 w 24"/>
                  <a:gd name="T9" fmla="*/ 18 h 24"/>
                  <a:gd name="T10" fmla="*/ 0 w 24"/>
                  <a:gd name="T11" fmla="*/ 18 h 24"/>
                  <a:gd name="T12" fmla="*/ 4 w 24"/>
                  <a:gd name="T13" fmla="*/ 16 h 24"/>
                  <a:gd name="T14" fmla="*/ 6 w 24"/>
                  <a:gd name="T15" fmla="*/ 10 h 24"/>
                  <a:gd name="T16" fmla="*/ 10 w 24"/>
                  <a:gd name="T17" fmla="*/ 4 h 24"/>
                  <a:gd name="T18" fmla="*/ 12 w 24"/>
                  <a:gd name="T19" fmla="*/ 0 h 24"/>
                  <a:gd name="T20" fmla="*/ 12 w 24"/>
                  <a:gd name="T21" fmla="*/ 0 h 24"/>
                  <a:gd name="T22" fmla="*/ 18 w 24"/>
                  <a:gd name="T23" fmla="*/ 0 h 24"/>
                  <a:gd name="T24" fmla="*/ 20 w 24"/>
                  <a:gd name="T25" fmla="*/ 0 h 24"/>
                  <a:gd name="T26" fmla="*/ 22 w 24"/>
                  <a:gd name="T27" fmla="*/ 2 h 24"/>
                  <a:gd name="T28" fmla="*/ 22 w 24"/>
                  <a:gd name="T29" fmla="*/ 2 h 24"/>
                  <a:gd name="T30" fmla="*/ 22 w 24"/>
                  <a:gd name="T31" fmla="*/ 6 h 24"/>
                  <a:gd name="T32" fmla="*/ 20 w 24"/>
                  <a:gd name="T33" fmla="*/ 6 h 24"/>
                  <a:gd name="T34" fmla="*/ 16 w 24"/>
                  <a:gd name="T35" fmla="*/ 6 h 24"/>
                  <a:gd name="T36" fmla="*/ 16 w 24"/>
                  <a:gd name="T37" fmla="*/ 6 h 24"/>
                  <a:gd name="T38" fmla="*/ 18 w 24"/>
                  <a:gd name="T39" fmla="*/ 10 h 24"/>
                  <a:gd name="T40" fmla="*/ 20 w 24"/>
                  <a:gd name="T41" fmla="*/ 12 h 24"/>
                  <a:gd name="T42" fmla="*/ 22 w 24"/>
                  <a:gd name="T43" fmla="*/ 14 h 24"/>
                  <a:gd name="T44" fmla="*/ 24 w 24"/>
                  <a:gd name="T45" fmla="*/ 20 h 24"/>
                  <a:gd name="T46" fmla="*/ 24 w 24"/>
                  <a:gd name="T47" fmla="*/ 20 h 24"/>
                  <a:gd name="T48" fmla="*/ 22 w 24"/>
                  <a:gd name="T49" fmla="*/ 20 h 24"/>
                  <a:gd name="T50" fmla="*/ 18 w 24"/>
                  <a:gd name="T51" fmla="*/ 20 h 24"/>
                  <a:gd name="T52" fmla="*/ 14 w 24"/>
                  <a:gd name="T53" fmla="*/ 22 h 24"/>
                  <a:gd name="T54" fmla="*/ 8 w 24"/>
                  <a:gd name="T55" fmla="*/ 24 h 24"/>
                  <a:gd name="T56" fmla="*/ 6 w 24"/>
                  <a:gd name="T57" fmla="*/ 24 h 24"/>
                  <a:gd name="T58" fmla="*/ 4 w 24"/>
                  <a:gd name="T59" fmla="*/ 22 h 24"/>
                  <a:gd name="T60" fmla="*/ 4 w 24"/>
                  <a:gd name="T6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4">
                    <a:moveTo>
                      <a:pt x="4" y="22"/>
                    </a:moveTo>
                    <a:lnTo>
                      <a:pt x="4" y="22"/>
                    </a:lnTo>
                    <a:lnTo>
                      <a:pt x="2" y="22"/>
                    </a:lnTo>
                    <a:lnTo>
                      <a:pt x="2" y="22"/>
                    </a:lnTo>
                    <a:lnTo>
                      <a:pt x="0" y="18"/>
                    </a:lnTo>
                    <a:lnTo>
                      <a:pt x="0" y="18"/>
                    </a:lnTo>
                    <a:lnTo>
                      <a:pt x="4" y="16"/>
                    </a:lnTo>
                    <a:lnTo>
                      <a:pt x="6" y="10"/>
                    </a:lnTo>
                    <a:lnTo>
                      <a:pt x="10" y="4"/>
                    </a:lnTo>
                    <a:lnTo>
                      <a:pt x="12" y="0"/>
                    </a:lnTo>
                    <a:lnTo>
                      <a:pt x="12" y="0"/>
                    </a:lnTo>
                    <a:lnTo>
                      <a:pt x="18" y="0"/>
                    </a:lnTo>
                    <a:lnTo>
                      <a:pt x="20" y="0"/>
                    </a:lnTo>
                    <a:lnTo>
                      <a:pt x="22" y="2"/>
                    </a:lnTo>
                    <a:lnTo>
                      <a:pt x="22" y="2"/>
                    </a:lnTo>
                    <a:lnTo>
                      <a:pt x="22" y="6"/>
                    </a:lnTo>
                    <a:lnTo>
                      <a:pt x="20" y="6"/>
                    </a:lnTo>
                    <a:lnTo>
                      <a:pt x="16" y="6"/>
                    </a:lnTo>
                    <a:lnTo>
                      <a:pt x="16" y="6"/>
                    </a:lnTo>
                    <a:lnTo>
                      <a:pt x="18" y="10"/>
                    </a:lnTo>
                    <a:lnTo>
                      <a:pt x="20" y="12"/>
                    </a:lnTo>
                    <a:lnTo>
                      <a:pt x="22" y="14"/>
                    </a:lnTo>
                    <a:lnTo>
                      <a:pt x="24" y="20"/>
                    </a:lnTo>
                    <a:lnTo>
                      <a:pt x="24" y="20"/>
                    </a:lnTo>
                    <a:lnTo>
                      <a:pt x="22" y="20"/>
                    </a:lnTo>
                    <a:lnTo>
                      <a:pt x="18" y="20"/>
                    </a:lnTo>
                    <a:lnTo>
                      <a:pt x="14" y="22"/>
                    </a:lnTo>
                    <a:lnTo>
                      <a:pt x="8" y="24"/>
                    </a:lnTo>
                    <a:lnTo>
                      <a:pt x="6" y="24"/>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2" name="Freeform 3016">
                <a:extLst>
                  <a:ext uri="{FF2B5EF4-FFF2-40B4-BE49-F238E27FC236}">
                    <a16:creationId xmlns:a16="http://schemas.microsoft.com/office/drawing/2014/main" id="{0399EE74-182D-4B4A-8FB6-4ED83AF57439}"/>
                  </a:ext>
                </a:extLst>
              </p:cNvPr>
              <p:cNvSpPr>
                <a:spLocks/>
              </p:cNvSpPr>
              <p:nvPr/>
            </p:nvSpPr>
            <p:spPr bwMode="auto">
              <a:xfrm>
                <a:off x="1916" y="1770"/>
                <a:ext cx="22" cy="28"/>
              </a:xfrm>
              <a:custGeom>
                <a:avLst/>
                <a:gdLst>
                  <a:gd name="T0" fmla="*/ 22 w 22"/>
                  <a:gd name="T1" fmla="*/ 24 h 28"/>
                  <a:gd name="T2" fmla="*/ 22 w 22"/>
                  <a:gd name="T3" fmla="*/ 24 h 28"/>
                  <a:gd name="T4" fmla="*/ 20 w 22"/>
                  <a:gd name="T5" fmla="*/ 28 h 28"/>
                  <a:gd name="T6" fmla="*/ 16 w 22"/>
                  <a:gd name="T7" fmla="*/ 28 h 28"/>
                  <a:gd name="T8" fmla="*/ 14 w 22"/>
                  <a:gd name="T9" fmla="*/ 26 h 28"/>
                  <a:gd name="T10" fmla="*/ 10 w 22"/>
                  <a:gd name="T11" fmla="*/ 22 h 28"/>
                  <a:gd name="T12" fmla="*/ 10 w 22"/>
                  <a:gd name="T13" fmla="*/ 22 h 28"/>
                  <a:gd name="T14" fmla="*/ 6 w 22"/>
                  <a:gd name="T15" fmla="*/ 14 h 28"/>
                  <a:gd name="T16" fmla="*/ 0 w 22"/>
                  <a:gd name="T17" fmla="*/ 6 h 28"/>
                  <a:gd name="T18" fmla="*/ 0 w 22"/>
                  <a:gd name="T19" fmla="*/ 6 h 28"/>
                  <a:gd name="T20" fmla="*/ 2 w 22"/>
                  <a:gd name="T21" fmla="*/ 2 h 28"/>
                  <a:gd name="T22" fmla="*/ 4 w 22"/>
                  <a:gd name="T23" fmla="*/ 0 h 28"/>
                  <a:gd name="T24" fmla="*/ 6 w 22"/>
                  <a:gd name="T25" fmla="*/ 0 h 28"/>
                  <a:gd name="T26" fmla="*/ 10 w 22"/>
                  <a:gd name="T27" fmla="*/ 2 h 28"/>
                  <a:gd name="T28" fmla="*/ 16 w 22"/>
                  <a:gd name="T29" fmla="*/ 18 h 28"/>
                  <a:gd name="T30" fmla="*/ 16 w 22"/>
                  <a:gd name="T31" fmla="*/ 18 h 28"/>
                  <a:gd name="T32" fmla="*/ 20 w 22"/>
                  <a:gd name="T33" fmla="*/ 22 h 28"/>
                  <a:gd name="T34" fmla="*/ 22 w 22"/>
                  <a:gd name="T35" fmla="*/ 24 h 28"/>
                  <a:gd name="T36" fmla="*/ 22 w 22"/>
                  <a:gd name="T37" fmla="*/ 24 h 28"/>
                  <a:gd name="T38" fmla="*/ 22 w 22"/>
                  <a:gd name="T3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8">
                    <a:moveTo>
                      <a:pt x="22" y="24"/>
                    </a:moveTo>
                    <a:lnTo>
                      <a:pt x="22" y="24"/>
                    </a:lnTo>
                    <a:lnTo>
                      <a:pt x="20" y="28"/>
                    </a:lnTo>
                    <a:lnTo>
                      <a:pt x="16" y="28"/>
                    </a:lnTo>
                    <a:lnTo>
                      <a:pt x="14" y="26"/>
                    </a:lnTo>
                    <a:lnTo>
                      <a:pt x="10" y="22"/>
                    </a:lnTo>
                    <a:lnTo>
                      <a:pt x="10" y="22"/>
                    </a:lnTo>
                    <a:lnTo>
                      <a:pt x="6" y="14"/>
                    </a:lnTo>
                    <a:lnTo>
                      <a:pt x="0" y="6"/>
                    </a:lnTo>
                    <a:lnTo>
                      <a:pt x="0" y="6"/>
                    </a:lnTo>
                    <a:lnTo>
                      <a:pt x="2" y="2"/>
                    </a:lnTo>
                    <a:lnTo>
                      <a:pt x="4" y="0"/>
                    </a:lnTo>
                    <a:lnTo>
                      <a:pt x="6" y="0"/>
                    </a:lnTo>
                    <a:lnTo>
                      <a:pt x="10" y="2"/>
                    </a:lnTo>
                    <a:lnTo>
                      <a:pt x="16" y="18"/>
                    </a:lnTo>
                    <a:lnTo>
                      <a:pt x="16" y="18"/>
                    </a:lnTo>
                    <a:lnTo>
                      <a:pt x="20" y="22"/>
                    </a:lnTo>
                    <a:lnTo>
                      <a:pt x="22" y="24"/>
                    </a:lnTo>
                    <a:lnTo>
                      <a:pt x="22" y="24"/>
                    </a:lnTo>
                    <a:lnTo>
                      <a:pt x="2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3" name="Freeform 3017">
                <a:extLst>
                  <a:ext uri="{FF2B5EF4-FFF2-40B4-BE49-F238E27FC236}">
                    <a16:creationId xmlns:a16="http://schemas.microsoft.com/office/drawing/2014/main" id="{B4C60FBC-12DA-6024-9959-413315CAD2D0}"/>
                  </a:ext>
                </a:extLst>
              </p:cNvPr>
              <p:cNvSpPr>
                <a:spLocks/>
              </p:cNvSpPr>
              <p:nvPr/>
            </p:nvSpPr>
            <p:spPr bwMode="auto">
              <a:xfrm>
                <a:off x="1896" y="1786"/>
                <a:ext cx="18" cy="16"/>
              </a:xfrm>
              <a:custGeom>
                <a:avLst/>
                <a:gdLst>
                  <a:gd name="T0" fmla="*/ 0 w 18"/>
                  <a:gd name="T1" fmla="*/ 12 h 16"/>
                  <a:gd name="T2" fmla="*/ 0 w 18"/>
                  <a:gd name="T3" fmla="*/ 12 h 16"/>
                  <a:gd name="T4" fmla="*/ 2 w 18"/>
                  <a:gd name="T5" fmla="*/ 6 h 16"/>
                  <a:gd name="T6" fmla="*/ 4 w 18"/>
                  <a:gd name="T7" fmla="*/ 2 h 16"/>
                  <a:gd name="T8" fmla="*/ 6 w 18"/>
                  <a:gd name="T9" fmla="*/ 0 h 16"/>
                  <a:gd name="T10" fmla="*/ 10 w 18"/>
                  <a:gd name="T11" fmla="*/ 2 h 16"/>
                  <a:gd name="T12" fmla="*/ 10 w 18"/>
                  <a:gd name="T13" fmla="*/ 2 h 16"/>
                  <a:gd name="T14" fmla="*/ 12 w 18"/>
                  <a:gd name="T15" fmla="*/ 4 h 16"/>
                  <a:gd name="T16" fmla="*/ 14 w 18"/>
                  <a:gd name="T17" fmla="*/ 6 h 16"/>
                  <a:gd name="T18" fmla="*/ 16 w 18"/>
                  <a:gd name="T19" fmla="*/ 10 h 16"/>
                  <a:gd name="T20" fmla="*/ 18 w 18"/>
                  <a:gd name="T21" fmla="*/ 14 h 16"/>
                  <a:gd name="T22" fmla="*/ 18 w 18"/>
                  <a:gd name="T23" fmla="*/ 14 h 16"/>
                  <a:gd name="T24" fmla="*/ 14 w 18"/>
                  <a:gd name="T25" fmla="*/ 14 h 16"/>
                  <a:gd name="T26" fmla="*/ 10 w 18"/>
                  <a:gd name="T27" fmla="*/ 14 h 16"/>
                  <a:gd name="T28" fmla="*/ 6 w 18"/>
                  <a:gd name="T29" fmla="*/ 16 h 16"/>
                  <a:gd name="T30" fmla="*/ 4 w 18"/>
                  <a:gd name="T31" fmla="*/ 14 h 16"/>
                  <a:gd name="T32" fmla="*/ 0 w 18"/>
                  <a:gd name="T33" fmla="*/ 12 h 16"/>
                  <a:gd name="T34" fmla="*/ 0 w 18"/>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
                    <a:moveTo>
                      <a:pt x="0" y="12"/>
                    </a:moveTo>
                    <a:lnTo>
                      <a:pt x="0" y="12"/>
                    </a:lnTo>
                    <a:lnTo>
                      <a:pt x="2" y="6"/>
                    </a:lnTo>
                    <a:lnTo>
                      <a:pt x="4" y="2"/>
                    </a:lnTo>
                    <a:lnTo>
                      <a:pt x="6" y="0"/>
                    </a:lnTo>
                    <a:lnTo>
                      <a:pt x="10" y="2"/>
                    </a:lnTo>
                    <a:lnTo>
                      <a:pt x="10" y="2"/>
                    </a:lnTo>
                    <a:lnTo>
                      <a:pt x="12" y="4"/>
                    </a:lnTo>
                    <a:lnTo>
                      <a:pt x="14" y="6"/>
                    </a:lnTo>
                    <a:lnTo>
                      <a:pt x="16" y="10"/>
                    </a:lnTo>
                    <a:lnTo>
                      <a:pt x="18" y="14"/>
                    </a:lnTo>
                    <a:lnTo>
                      <a:pt x="18" y="14"/>
                    </a:lnTo>
                    <a:lnTo>
                      <a:pt x="14" y="14"/>
                    </a:lnTo>
                    <a:lnTo>
                      <a:pt x="10" y="14"/>
                    </a:lnTo>
                    <a:lnTo>
                      <a:pt x="6" y="16"/>
                    </a:lnTo>
                    <a:lnTo>
                      <a:pt x="4" y="14"/>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4" name="Freeform 3018">
                <a:extLst>
                  <a:ext uri="{FF2B5EF4-FFF2-40B4-BE49-F238E27FC236}">
                    <a16:creationId xmlns:a16="http://schemas.microsoft.com/office/drawing/2014/main" id="{19A6CCE8-57EB-3EDE-6890-7084F5F3C503}"/>
                  </a:ext>
                </a:extLst>
              </p:cNvPr>
              <p:cNvSpPr>
                <a:spLocks/>
              </p:cNvSpPr>
              <p:nvPr/>
            </p:nvSpPr>
            <p:spPr bwMode="auto">
              <a:xfrm>
                <a:off x="1920" y="1864"/>
                <a:ext cx="22" cy="44"/>
              </a:xfrm>
              <a:custGeom>
                <a:avLst/>
                <a:gdLst>
                  <a:gd name="T0" fmla="*/ 8 w 22"/>
                  <a:gd name="T1" fmla="*/ 44 h 44"/>
                  <a:gd name="T2" fmla="*/ 8 w 22"/>
                  <a:gd name="T3" fmla="*/ 44 h 44"/>
                  <a:gd name="T4" fmla="*/ 4 w 22"/>
                  <a:gd name="T5" fmla="*/ 44 h 44"/>
                  <a:gd name="T6" fmla="*/ 4 w 22"/>
                  <a:gd name="T7" fmla="*/ 44 h 44"/>
                  <a:gd name="T8" fmla="*/ 2 w 22"/>
                  <a:gd name="T9" fmla="*/ 42 h 44"/>
                  <a:gd name="T10" fmla="*/ 2 w 22"/>
                  <a:gd name="T11" fmla="*/ 38 h 44"/>
                  <a:gd name="T12" fmla="*/ 0 w 22"/>
                  <a:gd name="T13" fmla="*/ 30 h 44"/>
                  <a:gd name="T14" fmla="*/ 0 w 22"/>
                  <a:gd name="T15" fmla="*/ 30 h 44"/>
                  <a:gd name="T16" fmla="*/ 2 w 22"/>
                  <a:gd name="T17" fmla="*/ 20 h 44"/>
                  <a:gd name="T18" fmla="*/ 4 w 22"/>
                  <a:gd name="T19" fmla="*/ 18 h 44"/>
                  <a:gd name="T20" fmla="*/ 6 w 22"/>
                  <a:gd name="T21" fmla="*/ 18 h 44"/>
                  <a:gd name="T22" fmla="*/ 14 w 22"/>
                  <a:gd name="T23" fmla="*/ 18 h 44"/>
                  <a:gd name="T24" fmla="*/ 14 w 22"/>
                  <a:gd name="T25" fmla="*/ 18 h 44"/>
                  <a:gd name="T26" fmla="*/ 14 w 22"/>
                  <a:gd name="T27" fmla="*/ 10 h 44"/>
                  <a:gd name="T28" fmla="*/ 12 w 22"/>
                  <a:gd name="T29" fmla="*/ 6 h 44"/>
                  <a:gd name="T30" fmla="*/ 12 w 22"/>
                  <a:gd name="T31" fmla="*/ 0 h 44"/>
                  <a:gd name="T32" fmla="*/ 12 w 22"/>
                  <a:gd name="T33" fmla="*/ 0 h 44"/>
                  <a:gd name="T34" fmla="*/ 18 w 22"/>
                  <a:gd name="T35" fmla="*/ 10 h 44"/>
                  <a:gd name="T36" fmla="*/ 18 w 22"/>
                  <a:gd name="T37" fmla="*/ 16 h 44"/>
                  <a:gd name="T38" fmla="*/ 20 w 22"/>
                  <a:gd name="T39" fmla="*/ 26 h 44"/>
                  <a:gd name="T40" fmla="*/ 20 w 22"/>
                  <a:gd name="T41" fmla="*/ 26 h 44"/>
                  <a:gd name="T42" fmla="*/ 22 w 22"/>
                  <a:gd name="T43" fmla="*/ 34 h 44"/>
                  <a:gd name="T44" fmla="*/ 22 w 22"/>
                  <a:gd name="T45" fmla="*/ 34 h 44"/>
                  <a:gd name="T46" fmla="*/ 22 w 22"/>
                  <a:gd name="T47" fmla="*/ 36 h 44"/>
                  <a:gd name="T48" fmla="*/ 22 w 22"/>
                  <a:gd name="T49" fmla="*/ 36 h 44"/>
                  <a:gd name="T50" fmla="*/ 18 w 22"/>
                  <a:gd name="T51" fmla="*/ 40 h 44"/>
                  <a:gd name="T52" fmla="*/ 14 w 22"/>
                  <a:gd name="T53" fmla="*/ 40 h 44"/>
                  <a:gd name="T54" fmla="*/ 10 w 22"/>
                  <a:gd name="T55" fmla="*/ 40 h 44"/>
                  <a:gd name="T56" fmla="*/ 8 w 22"/>
                  <a:gd name="T57" fmla="*/ 42 h 44"/>
                  <a:gd name="T58" fmla="*/ 8 w 22"/>
                  <a:gd name="T59" fmla="*/ 44 h 44"/>
                  <a:gd name="T60" fmla="*/ 8 w 22"/>
                  <a:gd name="T6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44">
                    <a:moveTo>
                      <a:pt x="8" y="44"/>
                    </a:moveTo>
                    <a:lnTo>
                      <a:pt x="8" y="44"/>
                    </a:lnTo>
                    <a:lnTo>
                      <a:pt x="4" y="44"/>
                    </a:lnTo>
                    <a:lnTo>
                      <a:pt x="4" y="44"/>
                    </a:lnTo>
                    <a:lnTo>
                      <a:pt x="2" y="42"/>
                    </a:lnTo>
                    <a:lnTo>
                      <a:pt x="2" y="38"/>
                    </a:lnTo>
                    <a:lnTo>
                      <a:pt x="0" y="30"/>
                    </a:lnTo>
                    <a:lnTo>
                      <a:pt x="0" y="30"/>
                    </a:lnTo>
                    <a:lnTo>
                      <a:pt x="2" y="20"/>
                    </a:lnTo>
                    <a:lnTo>
                      <a:pt x="4" y="18"/>
                    </a:lnTo>
                    <a:lnTo>
                      <a:pt x="6" y="18"/>
                    </a:lnTo>
                    <a:lnTo>
                      <a:pt x="14" y="18"/>
                    </a:lnTo>
                    <a:lnTo>
                      <a:pt x="14" y="18"/>
                    </a:lnTo>
                    <a:lnTo>
                      <a:pt x="14" y="10"/>
                    </a:lnTo>
                    <a:lnTo>
                      <a:pt x="12" y="6"/>
                    </a:lnTo>
                    <a:lnTo>
                      <a:pt x="12" y="0"/>
                    </a:lnTo>
                    <a:lnTo>
                      <a:pt x="12" y="0"/>
                    </a:lnTo>
                    <a:lnTo>
                      <a:pt x="18" y="10"/>
                    </a:lnTo>
                    <a:lnTo>
                      <a:pt x="18" y="16"/>
                    </a:lnTo>
                    <a:lnTo>
                      <a:pt x="20" y="26"/>
                    </a:lnTo>
                    <a:lnTo>
                      <a:pt x="20" y="26"/>
                    </a:lnTo>
                    <a:lnTo>
                      <a:pt x="22" y="34"/>
                    </a:lnTo>
                    <a:lnTo>
                      <a:pt x="22" y="34"/>
                    </a:lnTo>
                    <a:lnTo>
                      <a:pt x="22" y="36"/>
                    </a:lnTo>
                    <a:lnTo>
                      <a:pt x="22" y="36"/>
                    </a:lnTo>
                    <a:lnTo>
                      <a:pt x="18" y="40"/>
                    </a:lnTo>
                    <a:lnTo>
                      <a:pt x="14" y="40"/>
                    </a:lnTo>
                    <a:lnTo>
                      <a:pt x="10" y="40"/>
                    </a:lnTo>
                    <a:lnTo>
                      <a:pt x="8" y="42"/>
                    </a:lnTo>
                    <a:lnTo>
                      <a:pt x="8" y="44"/>
                    </a:lnTo>
                    <a:lnTo>
                      <a:pt x="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1" name="Group 3220">
              <a:extLst>
                <a:ext uri="{FF2B5EF4-FFF2-40B4-BE49-F238E27FC236}">
                  <a16:creationId xmlns:a16="http://schemas.microsoft.com/office/drawing/2014/main" id="{7405ECC6-119F-C3C0-5DB5-F18290D64CFA}"/>
                </a:ext>
              </a:extLst>
            </p:cNvPr>
            <p:cNvGrpSpPr>
              <a:grpSpLocks/>
            </p:cNvGrpSpPr>
            <p:nvPr/>
          </p:nvGrpSpPr>
          <p:grpSpPr bwMode="auto">
            <a:xfrm>
              <a:off x="1544" y="1607"/>
              <a:ext cx="4418" cy="1106"/>
              <a:chOff x="1544" y="1607"/>
              <a:chExt cx="4418" cy="1106"/>
            </a:xfrm>
            <a:grpFill/>
          </p:grpSpPr>
          <p:sp>
            <p:nvSpPr>
              <p:cNvPr id="385" name="Freeform 3020">
                <a:extLst>
                  <a:ext uri="{FF2B5EF4-FFF2-40B4-BE49-F238E27FC236}">
                    <a16:creationId xmlns:a16="http://schemas.microsoft.com/office/drawing/2014/main" id="{FB098AF7-7109-941E-2DEE-BECEE073ECC5}"/>
                  </a:ext>
                </a:extLst>
              </p:cNvPr>
              <p:cNvSpPr>
                <a:spLocks/>
              </p:cNvSpPr>
              <p:nvPr/>
            </p:nvSpPr>
            <p:spPr bwMode="auto">
              <a:xfrm>
                <a:off x="1942" y="1890"/>
                <a:ext cx="24" cy="20"/>
              </a:xfrm>
              <a:custGeom>
                <a:avLst/>
                <a:gdLst>
                  <a:gd name="T0" fmla="*/ 24 w 24"/>
                  <a:gd name="T1" fmla="*/ 10 h 20"/>
                  <a:gd name="T2" fmla="*/ 24 w 24"/>
                  <a:gd name="T3" fmla="*/ 10 h 20"/>
                  <a:gd name="T4" fmla="*/ 22 w 24"/>
                  <a:gd name="T5" fmla="*/ 16 h 20"/>
                  <a:gd name="T6" fmla="*/ 20 w 24"/>
                  <a:gd name="T7" fmla="*/ 18 h 20"/>
                  <a:gd name="T8" fmla="*/ 20 w 24"/>
                  <a:gd name="T9" fmla="*/ 18 h 20"/>
                  <a:gd name="T10" fmla="*/ 18 w 24"/>
                  <a:gd name="T11" fmla="*/ 20 h 20"/>
                  <a:gd name="T12" fmla="*/ 14 w 24"/>
                  <a:gd name="T13" fmla="*/ 18 h 20"/>
                  <a:gd name="T14" fmla="*/ 10 w 24"/>
                  <a:gd name="T15" fmla="*/ 12 h 20"/>
                  <a:gd name="T16" fmla="*/ 10 w 24"/>
                  <a:gd name="T17" fmla="*/ 12 h 20"/>
                  <a:gd name="T18" fmla="*/ 8 w 24"/>
                  <a:gd name="T19" fmla="*/ 10 h 20"/>
                  <a:gd name="T20" fmla="*/ 6 w 24"/>
                  <a:gd name="T21" fmla="*/ 12 h 20"/>
                  <a:gd name="T22" fmla="*/ 4 w 24"/>
                  <a:gd name="T23" fmla="*/ 14 h 20"/>
                  <a:gd name="T24" fmla="*/ 2 w 24"/>
                  <a:gd name="T25" fmla="*/ 16 h 20"/>
                  <a:gd name="T26" fmla="*/ 2 w 24"/>
                  <a:gd name="T27" fmla="*/ 16 h 20"/>
                  <a:gd name="T28" fmla="*/ 0 w 24"/>
                  <a:gd name="T29" fmla="*/ 16 h 20"/>
                  <a:gd name="T30" fmla="*/ 0 w 24"/>
                  <a:gd name="T31" fmla="*/ 12 h 20"/>
                  <a:gd name="T32" fmla="*/ 0 w 24"/>
                  <a:gd name="T33" fmla="*/ 12 h 20"/>
                  <a:gd name="T34" fmla="*/ 0 w 24"/>
                  <a:gd name="T35" fmla="*/ 8 h 20"/>
                  <a:gd name="T36" fmla="*/ 0 w 24"/>
                  <a:gd name="T37" fmla="*/ 8 h 20"/>
                  <a:gd name="T38" fmla="*/ 0 w 24"/>
                  <a:gd name="T39" fmla="*/ 8 h 20"/>
                  <a:gd name="T40" fmla="*/ 4 w 24"/>
                  <a:gd name="T41" fmla="*/ 2 h 20"/>
                  <a:gd name="T42" fmla="*/ 8 w 24"/>
                  <a:gd name="T43" fmla="*/ 0 h 20"/>
                  <a:gd name="T44" fmla="*/ 12 w 24"/>
                  <a:gd name="T45" fmla="*/ 2 h 20"/>
                  <a:gd name="T46" fmla="*/ 16 w 24"/>
                  <a:gd name="T47" fmla="*/ 6 h 20"/>
                  <a:gd name="T48" fmla="*/ 16 w 24"/>
                  <a:gd name="T49" fmla="*/ 6 h 20"/>
                  <a:gd name="T50" fmla="*/ 20 w 24"/>
                  <a:gd name="T51" fmla="*/ 10 h 20"/>
                  <a:gd name="T52" fmla="*/ 22 w 24"/>
                  <a:gd name="T53" fmla="*/ 10 h 20"/>
                  <a:gd name="T54" fmla="*/ 24 w 24"/>
                  <a:gd name="T55" fmla="*/ 10 h 20"/>
                  <a:gd name="T56" fmla="*/ 24 w 24"/>
                  <a:gd name="T5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0">
                    <a:moveTo>
                      <a:pt x="24" y="10"/>
                    </a:moveTo>
                    <a:lnTo>
                      <a:pt x="24" y="10"/>
                    </a:lnTo>
                    <a:lnTo>
                      <a:pt x="22" y="16"/>
                    </a:lnTo>
                    <a:lnTo>
                      <a:pt x="20" y="18"/>
                    </a:lnTo>
                    <a:lnTo>
                      <a:pt x="20" y="18"/>
                    </a:lnTo>
                    <a:lnTo>
                      <a:pt x="18" y="20"/>
                    </a:lnTo>
                    <a:lnTo>
                      <a:pt x="14" y="18"/>
                    </a:lnTo>
                    <a:lnTo>
                      <a:pt x="10" y="12"/>
                    </a:lnTo>
                    <a:lnTo>
                      <a:pt x="10" y="12"/>
                    </a:lnTo>
                    <a:lnTo>
                      <a:pt x="8" y="10"/>
                    </a:lnTo>
                    <a:lnTo>
                      <a:pt x="6" y="12"/>
                    </a:lnTo>
                    <a:lnTo>
                      <a:pt x="4" y="14"/>
                    </a:lnTo>
                    <a:lnTo>
                      <a:pt x="2" y="16"/>
                    </a:lnTo>
                    <a:lnTo>
                      <a:pt x="2" y="16"/>
                    </a:lnTo>
                    <a:lnTo>
                      <a:pt x="0" y="16"/>
                    </a:lnTo>
                    <a:lnTo>
                      <a:pt x="0" y="12"/>
                    </a:lnTo>
                    <a:lnTo>
                      <a:pt x="0" y="12"/>
                    </a:lnTo>
                    <a:lnTo>
                      <a:pt x="0" y="8"/>
                    </a:lnTo>
                    <a:lnTo>
                      <a:pt x="0" y="8"/>
                    </a:lnTo>
                    <a:lnTo>
                      <a:pt x="0" y="8"/>
                    </a:lnTo>
                    <a:lnTo>
                      <a:pt x="4" y="2"/>
                    </a:lnTo>
                    <a:lnTo>
                      <a:pt x="8" y="0"/>
                    </a:lnTo>
                    <a:lnTo>
                      <a:pt x="12" y="2"/>
                    </a:lnTo>
                    <a:lnTo>
                      <a:pt x="16" y="6"/>
                    </a:lnTo>
                    <a:lnTo>
                      <a:pt x="16" y="6"/>
                    </a:lnTo>
                    <a:lnTo>
                      <a:pt x="20" y="10"/>
                    </a:lnTo>
                    <a:lnTo>
                      <a:pt x="22" y="10"/>
                    </a:lnTo>
                    <a:lnTo>
                      <a:pt x="24" y="10"/>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6" name="Freeform 3021">
                <a:extLst>
                  <a:ext uri="{FF2B5EF4-FFF2-40B4-BE49-F238E27FC236}">
                    <a16:creationId xmlns:a16="http://schemas.microsoft.com/office/drawing/2014/main" id="{7ADD4DED-3D02-5DF7-1D15-E5E2341F0A52}"/>
                  </a:ext>
                </a:extLst>
              </p:cNvPr>
              <p:cNvSpPr>
                <a:spLocks/>
              </p:cNvSpPr>
              <p:nvPr/>
            </p:nvSpPr>
            <p:spPr bwMode="auto">
              <a:xfrm>
                <a:off x="1958" y="1868"/>
                <a:ext cx="6" cy="18"/>
              </a:xfrm>
              <a:custGeom>
                <a:avLst/>
                <a:gdLst>
                  <a:gd name="T0" fmla="*/ 2 w 6"/>
                  <a:gd name="T1" fmla="*/ 0 h 18"/>
                  <a:gd name="T2" fmla="*/ 2 w 6"/>
                  <a:gd name="T3" fmla="*/ 0 h 18"/>
                  <a:gd name="T4" fmla="*/ 4 w 6"/>
                  <a:gd name="T5" fmla="*/ 4 h 18"/>
                  <a:gd name="T6" fmla="*/ 4 w 6"/>
                  <a:gd name="T7" fmla="*/ 4 h 18"/>
                  <a:gd name="T8" fmla="*/ 6 w 6"/>
                  <a:gd name="T9" fmla="*/ 10 h 18"/>
                  <a:gd name="T10" fmla="*/ 6 w 6"/>
                  <a:gd name="T11" fmla="*/ 14 h 18"/>
                  <a:gd name="T12" fmla="*/ 4 w 6"/>
                  <a:gd name="T13" fmla="*/ 16 h 18"/>
                  <a:gd name="T14" fmla="*/ 4 w 6"/>
                  <a:gd name="T15" fmla="*/ 16 h 18"/>
                  <a:gd name="T16" fmla="*/ 2 w 6"/>
                  <a:gd name="T17" fmla="*/ 18 h 18"/>
                  <a:gd name="T18" fmla="*/ 0 w 6"/>
                  <a:gd name="T19" fmla="*/ 16 h 18"/>
                  <a:gd name="T20" fmla="*/ 0 w 6"/>
                  <a:gd name="T21" fmla="*/ 16 h 18"/>
                  <a:gd name="T22" fmla="*/ 0 w 6"/>
                  <a:gd name="T23" fmla="*/ 6 h 18"/>
                  <a:gd name="T24" fmla="*/ 0 w 6"/>
                  <a:gd name="T25" fmla="*/ 2 h 18"/>
                  <a:gd name="T26" fmla="*/ 2 w 6"/>
                  <a:gd name="T27" fmla="*/ 0 h 18"/>
                  <a:gd name="T28" fmla="*/ 2 w 6"/>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2" y="0"/>
                    </a:moveTo>
                    <a:lnTo>
                      <a:pt x="2" y="0"/>
                    </a:lnTo>
                    <a:lnTo>
                      <a:pt x="4" y="4"/>
                    </a:lnTo>
                    <a:lnTo>
                      <a:pt x="4" y="4"/>
                    </a:lnTo>
                    <a:lnTo>
                      <a:pt x="6" y="10"/>
                    </a:lnTo>
                    <a:lnTo>
                      <a:pt x="6" y="14"/>
                    </a:lnTo>
                    <a:lnTo>
                      <a:pt x="4" y="16"/>
                    </a:lnTo>
                    <a:lnTo>
                      <a:pt x="4" y="16"/>
                    </a:lnTo>
                    <a:lnTo>
                      <a:pt x="2" y="18"/>
                    </a:lnTo>
                    <a:lnTo>
                      <a:pt x="0" y="16"/>
                    </a:lnTo>
                    <a:lnTo>
                      <a:pt x="0" y="1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7" name="Freeform 3022">
                <a:extLst>
                  <a:ext uri="{FF2B5EF4-FFF2-40B4-BE49-F238E27FC236}">
                    <a16:creationId xmlns:a16="http://schemas.microsoft.com/office/drawing/2014/main" id="{A7DEDE23-5FF2-6DB1-EA62-863E1E580324}"/>
                  </a:ext>
                </a:extLst>
              </p:cNvPr>
              <p:cNvSpPr>
                <a:spLocks/>
              </p:cNvSpPr>
              <p:nvPr/>
            </p:nvSpPr>
            <p:spPr bwMode="auto">
              <a:xfrm>
                <a:off x="1980" y="1882"/>
                <a:ext cx="8" cy="18"/>
              </a:xfrm>
              <a:custGeom>
                <a:avLst/>
                <a:gdLst>
                  <a:gd name="T0" fmla="*/ 8 w 8"/>
                  <a:gd name="T1" fmla="*/ 16 h 18"/>
                  <a:gd name="T2" fmla="*/ 8 w 8"/>
                  <a:gd name="T3" fmla="*/ 16 h 18"/>
                  <a:gd name="T4" fmla="*/ 6 w 8"/>
                  <a:gd name="T5" fmla="*/ 18 h 18"/>
                  <a:gd name="T6" fmla="*/ 4 w 8"/>
                  <a:gd name="T7" fmla="*/ 14 h 18"/>
                  <a:gd name="T8" fmla="*/ 2 w 8"/>
                  <a:gd name="T9" fmla="*/ 10 h 18"/>
                  <a:gd name="T10" fmla="*/ 2 w 8"/>
                  <a:gd name="T11" fmla="*/ 8 h 18"/>
                  <a:gd name="T12" fmla="*/ 2 w 8"/>
                  <a:gd name="T13" fmla="*/ 8 h 18"/>
                  <a:gd name="T14" fmla="*/ 0 w 8"/>
                  <a:gd name="T15" fmla="*/ 4 h 18"/>
                  <a:gd name="T16" fmla="*/ 2 w 8"/>
                  <a:gd name="T17" fmla="*/ 2 h 18"/>
                  <a:gd name="T18" fmla="*/ 4 w 8"/>
                  <a:gd name="T19" fmla="*/ 0 h 18"/>
                  <a:gd name="T20" fmla="*/ 4 w 8"/>
                  <a:gd name="T21" fmla="*/ 0 h 18"/>
                  <a:gd name="T22" fmla="*/ 8 w 8"/>
                  <a:gd name="T23" fmla="*/ 16 h 18"/>
                  <a:gd name="T24" fmla="*/ 8 w 8"/>
                  <a:gd name="T2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8">
                    <a:moveTo>
                      <a:pt x="8" y="16"/>
                    </a:moveTo>
                    <a:lnTo>
                      <a:pt x="8" y="16"/>
                    </a:lnTo>
                    <a:lnTo>
                      <a:pt x="6" y="18"/>
                    </a:lnTo>
                    <a:lnTo>
                      <a:pt x="4" y="14"/>
                    </a:lnTo>
                    <a:lnTo>
                      <a:pt x="2" y="10"/>
                    </a:lnTo>
                    <a:lnTo>
                      <a:pt x="2" y="8"/>
                    </a:lnTo>
                    <a:lnTo>
                      <a:pt x="2" y="8"/>
                    </a:lnTo>
                    <a:lnTo>
                      <a:pt x="0" y="4"/>
                    </a:lnTo>
                    <a:lnTo>
                      <a:pt x="2" y="2"/>
                    </a:lnTo>
                    <a:lnTo>
                      <a:pt x="4" y="0"/>
                    </a:lnTo>
                    <a:lnTo>
                      <a:pt x="4" y="0"/>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8" name="Freeform 3023">
                <a:extLst>
                  <a:ext uri="{FF2B5EF4-FFF2-40B4-BE49-F238E27FC236}">
                    <a16:creationId xmlns:a16="http://schemas.microsoft.com/office/drawing/2014/main" id="{351CB434-9C45-D18E-B59E-E55B8BA2FBE4}"/>
                  </a:ext>
                </a:extLst>
              </p:cNvPr>
              <p:cNvSpPr>
                <a:spLocks/>
              </p:cNvSpPr>
              <p:nvPr/>
            </p:nvSpPr>
            <p:spPr bwMode="auto">
              <a:xfrm>
                <a:off x="1972" y="1782"/>
                <a:ext cx="12" cy="12"/>
              </a:xfrm>
              <a:custGeom>
                <a:avLst/>
                <a:gdLst>
                  <a:gd name="T0" fmla="*/ 6 w 12"/>
                  <a:gd name="T1" fmla="*/ 2 h 12"/>
                  <a:gd name="T2" fmla="*/ 6 w 12"/>
                  <a:gd name="T3" fmla="*/ 2 h 12"/>
                  <a:gd name="T4" fmla="*/ 8 w 12"/>
                  <a:gd name="T5" fmla="*/ 4 h 12"/>
                  <a:gd name="T6" fmla="*/ 8 w 12"/>
                  <a:gd name="T7" fmla="*/ 6 h 12"/>
                  <a:gd name="T8" fmla="*/ 10 w 12"/>
                  <a:gd name="T9" fmla="*/ 8 h 12"/>
                  <a:gd name="T10" fmla="*/ 12 w 12"/>
                  <a:gd name="T11" fmla="*/ 10 h 12"/>
                  <a:gd name="T12" fmla="*/ 12 w 12"/>
                  <a:gd name="T13" fmla="*/ 10 h 12"/>
                  <a:gd name="T14" fmla="*/ 8 w 12"/>
                  <a:gd name="T15" fmla="*/ 12 h 12"/>
                  <a:gd name="T16" fmla="*/ 6 w 12"/>
                  <a:gd name="T17" fmla="*/ 10 h 12"/>
                  <a:gd name="T18" fmla="*/ 0 w 12"/>
                  <a:gd name="T19" fmla="*/ 2 h 12"/>
                  <a:gd name="T20" fmla="*/ 0 w 12"/>
                  <a:gd name="T21" fmla="*/ 2 h 12"/>
                  <a:gd name="T22" fmla="*/ 2 w 12"/>
                  <a:gd name="T23" fmla="*/ 0 h 12"/>
                  <a:gd name="T24" fmla="*/ 4 w 12"/>
                  <a:gd name="T25" fmla="*/ 0 h 12"/>
                  <a:gd name="T26" fmla="*/ 4 w 12"/>
                  <a:gd name="T27" fmla="*/ 2 h 12"/>
                  <a:gd name="T28" fmla="*/ 6 w 12"/>
                  <a:gd name="T29" fmla="*/ 2 h 12"/>
                  <a:gd name="T30" fmla="*/ 6 w 12"/>
                  <a:gd name="T3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2">
                    <a:moveTo>
                      <a:pt x="6" y="2"/>
                    </a:moveTo>
                    <a:lnTo>
                      <a:pt x="6" y="2"/>
                    </a:lnTo>
                    <a:lnTo>
                      <a:pt x="8" y="4"/>
                    </a:lnTo>
                    <a:lnTo>
                      <a:pt x="8" y="6"/>
                    </a:lnTo>
                    <a:lnTo>
                      <a:pt x="10" y="8"/>
                    </a:lnTo>
                    <a:lnTo>
                      <a:pt x="12" y="10"/>
                    </a:lnTo>
                    <a:lnTo>
                      <a:pt x="12" y="10"/>
                    </a:lnTo>
                    <a:lnTo>
                      <a:pt x="8" y="12"/>
                    </a:lnTo>
                    <a:lnTo>
                      <a:pt x="6" y="10"/>
                    </a:lnTo>
                    <a:lnTo>
                      <a:pt x="0" y="2"/>
                    </a:lnTo>
                    <a:lnTo>
                      <a:pt x="0" y="2"/>
                    </a:lnTo>
                    <a:lnTo>
                      <a:pt x="2" y="0"/>
                    </a:lnTo>
                    <a:lnTo>
                      <a:pt x="4" y="0"/>
                    </a:lnTo>
                    <a:lnTo>
                      <a:pt x="4"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9" name="Freeform 3024">
                <a:extLst>
                  <a:ext uri="{FF2B5EF4-FFF2-40B4-BE49-F238E27FC236}">
                    <a16:creationId xmlns:a16="http://schemas.microsoft.com/office/drawing/2014/main" id="{292DBF66-0EB0-F0B3-F444-A71033E57F95}"/>
                  </a:ext>
                </a:extLst>
              </p:cNvPr>
              <p:cNvSpPr>
                <a:spLocks/>
              </p:cNvSpPr>
              <p:nvPr/>
            </p:nvSpPr>
            <p:spPr bwMode="auto">
              <a:xfrm>
                <a:off x="1872" y="1878"/>
                <a:ext cx="28" cy="40"/>
              </a:xfrm>
              <a:custGeom>
                <a:avLst/>
                <a:gdLst>
                  <a:gd name="T0" fmla="*/ 12 w 28"/>
                  <a:gd name="T1" fmla="*/ 4 h 40"/>
                  <a:gd name="T2" fmla="*/ 12 w 28"/>
                  <a:gd name="T3" fmla="*/ 4 h 40"/>
                  <a:gd name="T4" fmla="*/ 18 w 28"/>
                  <a:gd name="T5" fmla="*/ 0 h 40"/>
                  <a:gd name="T6" fmla="*/ 18 w 28"/>
                  <a:gd name="T7" fmla="*/ 0 h 40"/>
                  <a:gd name="T8" fmla="*/ 20 w 28"/>
                  <a:gd name="T9" fmla="*/ 0 h 40"/>
                  <a:gd name="T10" fmla="*/ 20 w 28"/>
                  <a:gd name="T11" fmla="*/ 0 h 40"/>
                  <a:gd name="T12" fmla="*/ 20 w 28"/>
                  <a:gd name="T13" fmla="*/ 4 h 40"/>
                  <a:gd name="T14" fmla="*/ 18 w 28"/>
                  <a:gd name="T15" fmla="*/ 4 h 40"/>
                  <a:gd name="T16" fmla="*/ 18 w 28"/>
                  <a:gd name="T17" fmla="*/ 6 h 40"/>
                  <a:gd name="T18" fmla="*/ 20 w 28"/>
                  <a:gd name="T19" fmla="*/ 10 h 40"/>
                  <a:gd name="T20" fmla="*/ 20 w 28"/>
                  <a:gd name="T21" fmla="*/ 10 h 40"/>
                  <a:gd name="T22" fmla="*/ 22 w 28"/>
                  <a:gd name="T23" fmla="*/ 14 h 40"/>
                  <a:gd name="T24" fmla="*/ 22 w 28"/>
                  <a:gd name="T25" fmla="*/ 14 h 40"/>
                  <a:gd name="T26" fmla="*/ 26 w 28"/>
                  <a:gd name="T27" fmla="*/ 18 h 40"/>
                  <a:gd name="T28" fmla="*/ 28 w 28"/>
                  <a:gd name="T29" fmla="*/ 22 h 40"/>
                  <a:gd name="T30" fmla="*/ 28 w 28"/>
                  <a:gd name="T31" fmla="*/ 26 h 40"/>
                  <a:gd name="T32" fmla="*/ 28 w 28"/>
                  <a:gd name="T33" fmla="*/ 26 h 40"/>
                  <a:gd name="T34" fmla="*/ 28 w 28"/>
                  <a:gd name="T35" fmla="*/ 30 h 40"/>
                  <a:gd name="T36" fmla="*/ 26 w 28"/>
                  <a:gd name="T37" fmla="*/ 30 h 40"/>
                  <a:gd name="T38" fmla="*/ 22 w 28"/>
                  <a:gd name="T39" fmla="*/ 30 h 40"/>
                  <a:gd name="T40" fmla="*/ 22 w 28"/>
                  <a:gd name="T41" fmla="*/ 30 h 40"/>
                  <a:gd name="T42" fmla="*/ 20 w 28"/>
                  <a:gd name="T43" fmla="*/ 34 h 40"/>
                  <a:gd name="T44" fmla="*/ 18 w 28"/>
                  <a:gd name="T45" fmla="*/ 38 h 40"/>
                  <a:gd name="T46" fmla="*/ 18 w 28"/>
                  <a:gd name="T47" fmla="*/ 38 h 40"/>
                  <a:gd name="T48" fmla="*/ 16 w 28"/>
                  <a:gd name="T49" fmla="*/ 40 h 40"/>
                  <a:gd name="T50" fmla="*/ 14 w 28"/>
                  <a:gd name="T51" fmla="*/ 38 h 40"/>
                  <a:gd name="T52" fmla="*/ 14 w 28"/>
                  <a:gd name="T53" fmla="*/ 38 h 40"/>
                  <a:gd name="T54" fmla="*/ 12 w 28"/>
                  <a:gd name="T55" fmla="*/ 36 h 40"/>
                  <a:gd name="T56" fmla="*/ 8 w 28"/>
                  <a:gd name="T57" fmla="*/ 30 h 40"/>
                  <a:gd name="T58" fmla="*/ 8 w 28"/>
                  <a:gd name="T59" fmla="*/ 30 h 40"/>
                  <a:gd name="T60" fmla="*/ 8 w 28"/>
                  <a:gd name="T61" fmla="*/ 22 h 40"/>
                  <a:gd name="T62" fmla="*/ 10 w 28"/>
                  <a:gd name="T63" fmla="*/ 16 h 40"/>
                  <a:gd name="T64" fmla="*/ 10 w 28"/>
                  <a:gd name="T65" fmla="*/ 16 h 40"/>
                  <a:gd name="T66" fmla="*/ 8 w 28"/>
                  <a:gd name="T67" fmla="*/ 14 h 40"/>
                  <a:gd name="T68" fmla="*/ 6 w 28"/>
                  <a:gd name="T69" fmla="*/ 16 h 40"/>
                  <a:gd name="T70" fmla="*/ 4 w 28"/>
                  <a:gd name="T71" fmla="*/ 16 h 40"/>
                  <a:gd name="T72" fmla="*/ 4 w 28"/>
                  <a:gd name="T73" fmla="*/ 16 h 40"/>
                  <a:gd name="T74" fmla="*/ 0 w 28"/>
                  <a:gd name="T75" fmla="*/ 12 h 40"/>
                  <a:gd name="T76" fmla="*/ 0 w 28"/>
                  <a:gd name="T77" fmla="*/ 8 h 40"/>
                  <a:gd name="T78" fmla="*/ 2 w 28"/>
                  <a:gd name="T79" fmla="*/ 0 h 40"/>
                  <a:gd name="T80" fmla="*/ 2 w 28"/>
                  <a:gd name="T81" fmla="*/ 0 h 40"/>
                  <a:gd name="T82" fmla="*/ 4 w 28"/>
                  <a:gd name="T83" fmla="*/ 0 h 40"/>
                  <a:gd name="T84" fmla="*/ 4 w 28"/>
                  <a:gd name="T85" fmla="*/ 0 h 40"/>
                  <a:gd name="T86" fmla="*/ 8 w 28"/>
                  <a:gd name="T87" fmla="*/ 2 h 40"/>
                  <a:gd name="T88" fmla="*/ 8 w 28"/>
                  <a:gd name="T89" fmla="*/ 2 h 40"/>
                  <a:gd name="T90" fmla="*/ 10 w 28"/>
                  <a:gd name="T91" fmla="*/ 4 h 40"/>
                  <a:gd name="T92" fmla="*/ 10 w 28"/>
                  <a:gd name="T93" fmla="*/ 4 h 40"/>
                  <a:gd name="T94" fmla="*/ 12 w 28"/>
                  <a:gd name="T95" fmla="*/ 4 h 40"/>
                  <a:gd name="T96" fmla="*/ 12 w 28"/>
                  <a:gd name="T9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40">
                    <a:moveTo>
                      <a:pt x="12" y="4"/>
                    </a:moveTo>
                    <a:lnTo>
                      <a:pt x="12" y="4"/>
                    </a:lnTo>
                    <a:lnTo>
                      <a:pt x="18" y="0"/>
                    </a:lnTo>
                    <a:lnTo>
                      <a:pt x="18" y="0"/>
                    </a:lnTo>
                    <a:lnTo>
                      <a:pt x="20" y="0"/>
                    </a:lnTo>
                    <a:lnTo>
                      <a:pt x="20" y="0"/>
                    </a:lnTo>
                    <a:lnTo>
                      <a:pt x="20" y="4"/>
                    </a:lnTo>
                    <a:lnTo>
                      <a:pt x="18" y="4"/>
                    </a:lnTo>
                    <a:lnTo>
                      <a:pt x="18" y="6"/>
                    </a:lnTo>
                    <a:lnTo>
                      <a:pt x="20" y="10"/>
                    </a:lnTo>
                    <a:lnTo>
                      <a:pt x="20" y="10"/>
                    </a:lnTo>
                    <a:lnTo>
                      <a:pt x="22" y="14"/>
                    </a:lnTo>
                    <a:lnTo>
                      <a:pt x="22" y="14"/>
                    </a:lnTo>
                    <a:lnTo>
                      <a:pt x="26" y="18"/>
                    </a:lnTo>
                    <a:lnTo>
                      <a:pt x="28" y="22"/>
                    </a:lnTo>
                    <a:lnTo>
                      <a:pt x="28" y="26"/>
                    </a:lnTo>
                    <a:lnTo>
                      <a:pt x="28" y="26"/>
                    </a:lnTo>
                    <a:lnTo>
                      <a:pt x="28" y="30"/>
                    </a:lnTo>
                    <a:lnTo>
                      <a:pt x="26" y="30"/>
                    </a:lnTo>
                    <a:lnTo>
                      <a:pt x="22" y="30"/>
                    </a:lnTo>
                    <a:lnTo>
                      <a:pt x="22" y="30"/>
                    </a:lnTo>
                    <a:lnTo>
                      <a:pt x="20" y="34"/>
                    </a:lnTo>
                    <a:lnTo>
                      <a:pt x="18" y="38"/>
                    </a:lnTo>
                    <a:lnTo>
                      <a:pt x="18" y="38"/>
                    </a:lnTo>
                    <a:lnTo>
                      <a:pt x="16" y="40"/>
                    </a:lnTo>
                    <a:lnTo>
                      <a:pt x="14" y="38"/>
                    </a:lnTo>
                    <a:lnTo>
                      <a:pt x="14" y="38"/>
                    </a:lnTo>
                    <a:lnTo>
                      <a:pt x="12" y="36"/>
                    </a:lnTo>
                    <a:lnTo>
                      <a:pt x="8" y="30"/>
                    </a:lnTo>
                    <a:lnTo>
                      <a:pt x="8" y="30"/>
                    </a:lnTo>
                    <a:lnTo>
                      <a:pt x="8" y="22"/>
                    </a:lnTo>
                    <a:lnTo>
                      <a:pt x="10" y="16"/>
                    </a:lnTo>
                    <a:lnTo>
                      <a:pt x="10" y="16"/>
                    </a:lnTo>
                    <a:lnTo>
                      <a:pt x="8" y="14"/>
                    </a:lnTo>
                    <a:lnTo>
                      <a:pt x="6" y="16"/>
                    </a:lnTo>
                    <a:lnTo>
                      <a:pt x="4" y="16"/>
                    </a:lnTo>
                    <a:lnTo>
                      <a:pt x="4" y="16"/>
                    </a:lnTo>
                    <a:lnTo>
                      <a:pt x="0" y="12"/>
                    </a:lnTo>
                    <a:lnTo>
                      <a:pt x="0" y="8"/>
                    </a:lnTo>
                    <a:lnTo>
                      <a:pt x="2" y="0"/>
                    </a:lnTo>
                    <a:lnTo>
                      <a:pt x="2" y="0"/>
                    </a:lnTo>
                    <a:lnTo>
                      <a:pt x="4" y="0"/>
                    </a:lnTo>
                    <a:lnTo>
                      <a:pt x="4" y="0"/>
                    </a:lnTo>
                    <a:lnTo>
                      <a:pt x="8" y="2"/>
                    </a:lnTo>
                    <a:lnTo>
                      <a:pt x="8" y="2"/>
                    </a:lnTo>
                    <a:lnTo>
                      <a:pt x="10" y="4"/>
                    </a:lnTo>
                    <a:lnTo>
                      <a:pt x="10"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0" name="Freeform 3025">
                <a:extLst>
                  <a:ext uri="{FF2B5EF4-FFF2-40B4-BE49-F238E27FC236}">
                    <a16:creationId xmlns:a16="http://schemas.microsoft.com/office/drawing/2014/main" id="{C978363E-4306-AE9D-72A9-0C30C12B20A5}"/>
                  </a:ext>
                </a:extLst>
              </p:cNvPr>
              <p:cNvSpPr>
                <a:spLocks/>
              </p:cNvSpPr>
              <p:nvPr/>
            </p:nvSpPr>
            <p:spPr bwMode="auto">
              <a:xfrm>
                <a:off x="1916" y="1890"/>
                <a:ext cx="8" cy="42"/>
              </a:xfrm>
              <a:custGeom>
                <a:avLst/>
                <a:gdLst>
                  <a:gd name="T0" fmla="*/ 4 w 8"/>
                  <a:gd name="T1" fmla="*/ 4 h 42"/>
                  <a:gd name="T2" fmla="*/ 4 w 8"/>
                  <a:gd name="T3" fmla="*/ 4 h 42"/>
                  <a:gd name="T4" fmla="*/ 6 w 8"/>
                  <a:gd name="T5" fmla="*/ 6 h 42"/>
                  <a:gd name="T6" fmla="*/ 6 w 8"/>
                  <a:gd name="T7" fmla="*/ 10 h 42"/>
                  <a:gd name="T8" fmla="*/ 8 w 8"/>
                  <a:gd name="T9" fmla="*/ 14 h 42"/>
                  <a:gd name="T10" fmla="*/ 8 w 8"/>
                  <a:gd name="T11" fmla="*/ 18 h 42"/>
                  <a:gd name="T12" fmla="*/ 8 w 8"/>
                  <a:gd name="T13" fmla="*/ 18 h 42"/>
                  <a:gd name="T14" fmla="*/ 8 w 8"/>
                  <a:gd name="T15" fmla="*/ 24 h 42"/>
                  <a:gd name="T16" fmla="*/ 8 w 8"/>
                  <a:gd name="T17" fmla="*/ 28 h 42"/>
                  <a:gd name="T18" fmla="*/ 8 w 8"/>
                  <a:gd name="T19" fmla="*/ 42 h 42"/>
                  <a:gd name="T20" fmla="*/ 8 w 8"/>
                  <a:gd name="T21" fmla="*/ 42 h 42"/>
                  <a:gd name="T22" fmla="*/ 0 w 8"/>
                  <a:gd name="T23" fmla="*/ 0 h 42"/>
                  <a:gd name="T24" fmla="*/ 0 w 8"/>
                  <a:gd name="T25" fmla="*/ 0 h 42"/>
                  <a:gd name="T26" fmla="*/ 4 w 8"/>
                  <a:gd name="T27" fmla="*/ 4 h 42"/>
                  <a:gd name="T28" fmla="*/ 4 w 8"/>
                  <a:gd name="T2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2">
                    <a:moveTo>
                      <a:pt x="4" y="4"/>
                    </a:moveTo>
                    <a:lnTo>
                      <a:pt x="4" y="4"/>
                    </a:lnTo>
                    <a:lnTo>
                      <a:pt x="6" y="6"/>
                    </a:lnTo>
                    <a:lnTo>
                      <a:pt x="6" y="10"/>
                    </a:lnTo>
                    <a:lnTo>
                      <a:pt x="8" y="14"/>
                    </a:lnTo>
                    <a:lnTo>
                      <a:pt x="8" y="18"/>
                    </a:lnTo>
                    <a:lnTo>
                      <a:pt x="8" y="18"/>
                    </a:lnTo>
                    <a:lnTo>
                      <a:pt x="8" y="24"/>
                    </a:lnTo>
                    <a:lnTo>
                      <a:pt x="8" y="28"/>
                    </a:lnTo>
                    <a:lnTo>
                      <a:pt x="8" y="42"/>
                    </a:lnTo>
                    <a:lnTo>
                      <a:pt x="8" y="42"/>
                    </a:lnTo>
                    <a:lnTo>
                      <a:pt x="0" y="0"/>
                    </a:lnTo>
                    <a:lnTo>
                      <a:pt x="0"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1" name="Freeform 3026">
                <a:extLst>
                  <a:ext uri="{FF2B5EF4-FFF2-40B4-BE49-F238E27FC236}">
                    <a16:creationId xmlns:a16="http://schemas.microsoft.com/office/drawing/2014/main" id="{78EA8F0E-0D66-68ED-09B9-AA99CE8F3A85}"/>
                  </a:ext>
                </a:extLst>
              </p:cNvPr>
              <p:cNvSpPr>
                <a:spLocks/>
              </p:cNvSpPr>
              <p:nvPr/>
            </p:nvSpPr>
            <p:spPr bwMode="auto">
              <a:xfrm>
                <a:off x="2018" y="1890"/>
                <a:ext cx="22" cy="32"/>
              </a:xfrm>
              <a:custGeom>
                <a:avLst/>
                <a:gdLst>
                  <a:gd name="T0" fmla="*/ 6 w 22"/>
                  <a:gd name="T1" fmla="*/ 26 h 32"/>
                  <a:gd name="T2" fmla="*/ 6 w 22"/>
                  <a:gd name="T3" fmla="*/ 26 h 32"/>
                  <a:gd name="T4" fmla="*/ 4 w 22"/>
                  <a:gd name="T5" fmla="*/ 26 h 32"/>
                  <a:gd name="T6" fmla="*/ 4 w 22"/>
                  <a:gd name="T7" fmla="*/ 24 h 32"/>
                  <a:gd name="T8" fmla="*/ 2 w 22"/>
                  <a:gd name="T9" fmla="*/ 18 h 32"/>
                  <a:gd name="T10" fmla="*/ 2 w 22"/>
                  <a:gd name="T11" fmla="*/ 12 h 32"/>
                  <a:gd name="T12" fmla="*/ 0 w 22"/>
                  <a:gd name="T13" fmla="*/ 8 h 32"/>
                  <a:gd name="T14" fmla="*/ 0 w 22"/>
                  <a:gd name="T15" fmla="*/ 8 h 32"/>
                  <a:gd name="T16" fmla="*/ 0 w 22"/>
                  <a:gd name="T17" fmla="*/ 0 h 32"/>
                  <a:gd name="T18" fmla="*/ 4 w 22"/>
                  <a:gd name="T19" fmla="*/ 0 h 32"/>
                  <a:gd name="T20" fmla="*/ 4 w 22"/>
                  <a:gd name="T21" fmla="*/ 0 h 32"/>
                  <a:gd name="T22" fmla="*/ 6 w 22"/>
                  <a:gd name="T23" fmla="*/ 8 h 32"/>
                  <a:gd name="T24" fmla="*/ 6 w 22"/>
                  <a:gd name="T25" fmla="*/ 8 h 32"/>
                  <a:gd name="T26" fmla="*/ 8 w 22"/>
                  <a:gd name="T27" fmla="*/ 12 h 32"/>
                  <a:gd name="T28" fmla="*/ 10 w 22"/>
                  <a:gd name="T29" fmla="*/ 14 h 32"/>
                  <a:gd name="T30" fmla="*/ 10 w 22"/>
                  <a:gd name="T31" fmla="*/ 10 h 32"/>
                  <a:gd name="T32" fmla="*/ 10 w 22"/>
                  <a:gd name="T33" fmla="*/ 10 h 32"/>
                  <a:gd name="T34" fmla="*/ 10 w 22"/>
                  <a:gd name="T35" fmla="*/ 10 h 32"/>
                  <a:gd name="T36" fmla="*/ 14 w 22"/>
                  <a:gd name="T37" fmla="*/ 8 h 32"/>
                  <a:gd name="T38" fmla="*/ 18 w 22"/>
                  <a:gd name="T39" fmla="*/ 10 h 32"/>
                  <a:gd name="T40" fmla="*/ 18 w 22"/>
                  <a:gd name="T41" fmla="*/ 10 h 32"/>
                  <a:gd name="T42" fmla="*/ 22 w 22"/>
                  <a:gd name="T43" fmla="*/ 18 h 32"/>
                  <a:gd name="T44" fmla="*/ 22 w 22"/>
                  <a:gd name="T45" fmla="*/ 18 h 32"/>
                  <a:gd name="T46" fmla="*/ 22 w 22"/>
                  <a:gd name="T47" fmla="*/ 22 h 32"/>
                  <a:gd name="T48" fmla="*/ 22 w 22"/>
                  <a:gd name="T49" fmla="*/ 22 h 32"/>
                  <a:gd name="T50" fmla="*/ 18 w 22"/>
                  <a:gd name="T51" fmla="*/ 30 h 32"/>
                  <a:gd name="T52" fmla="*/ 18 w 22"/>
                  <a:gd name="T53" fmla="*/ 30 h 32"/>
                  <a:gd name="T54" fmla="*/ 14 w 22"/>
                  <a:gd name="T55" fmla="*/ 30 h 32"/>
                  <a:gd name="T56" fmla="*/ 10 w 22"/>
                  <a:gd name="T57" fmla="*/ 32 h 32"/>
                  <a:gd name="T58" fmla="*/ 10 w 22"/>
                  <a:gd name="T59" fmla="*/ 32 h 32"/>
                  <a:gd name="T60" fmla="*/ 10 w 22"/>
                  <a:gd name="T61" fmla="*/ 28 h 32"/>
                  <a:gd name="T62" fmla="*/ 6 w 22"/>
                  <a:gd name="T63" fmla="*/ 26 h 32"/>
                  <a:gd name="T64" fmla="*/ 6 w 22"/>
                  <a:gd name="T6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32">
                    <a:moveTo>
                      <a:pt x="6" y="26"/>
                    </a:moveTo>
                    <a:lnTo>
                      <a:pt x="6" y="26"/>
                    </a:lnTo>
                    <a:lnTo>
                      <a:pt x="4" y="26"/>
                    </a:lnTo>
                    <a:lnTo>
                      <a:pt x="4" y="24"/>
                    </a:lnTo>
                    <a:lnTo>
                      <a:pt x="2" y="18"/>
                    </a:lnTo>
                    <a:lnTo>
                      <a:pt x="2" y="12"/>
                    </a:lnTo>
                    <a:lnTo>
                      <a:pt x="0" y="8"/>
                    </a:lnTo>
                    <a:lnTo>
                      <a:pt x="0" y="8"/>
                    </a:lnTo>
                    <a:lnTo>
                      <a:pt x="0" y="0"/>
                    </a:lnTo>
                    <a:lnTo>
                      <a:pt x="4" y="0"/>
                    </a:lnTo>
                    <a:lnTo>
                      <a:pt x="4" y="0"/>
                    </a:lnTo>
                    <a:lnTo>
                      <a:pt x="6" y="8"/>
                    </a:lnTo>
                    <a:lnTo>
                      <a:pt x="6" y="8"/>
                    </a:lnTo>
                    <a:lnTo>
                      <a:pt x="8" y="12"/>
                    </a:lnTo>
                    <a:lnTo>
                      <a:pt x="10" y="14"/>
                    </a:lnTo>
                    <a:lnTo>
                      <a:pt x="10" y="10"/>
                    </a:lnTo>
                    <a:lnTo>
                      <a:pt x="10" y="10"/>
                    </a:lnTo>
                    <a:lnTo>
                      <a:pt x="10" y="10"/>
                    </a:lnTo>
                    <a:lnTo>
                      <a:pt x="14" y="8"/>
                    </a:lnTo>
                    <a:lnTo>
                      <a:pt x="18" y="10"/>
                    </a:lnTo>
                    <a:lnTo>
                      <a:pt x="18" y="10"/>
                    </a:lnTo>
                    <a:lnTo>
                      <a:pt x="22" y="18"/>
                    </a:lnTo>
                    <a:lnTo>
                      <a:pt x="22" y="18"/>
                    </a:lnTo>
                    <a:lnTo>
                      <a:pt x="22" y="22"/>
                    </a:lnTo>
                    <a:lnTo>
                      <a:pt x="22" y="22"/>
                    </a:lnTo>
                    <a:lnTo>
                      <a:pt x="18" y="30"/>
                    </a:lnTo>
                    <a:lnTo>
                      <a:pt x="18" y="30"/>
                    </a:lnTo>
                    <a:lnTo>
                      <a:pt x="14" y="30"/>
                    </a:lnTo>
                    <a:lnTo>
                      <a:pt x="10" y="32"/>
                    </a:lnTo>
                    <a:lnTo>
                      <a:pt x="10" y="32"/>
                    </a:lnTo>
                    <a:lnTo>
                      <a:pt x="10" y="28"/>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2" name="Freeform 3027">
                <a:extLst>
                  <a:ext uri="{FF2B5EF4-FFF2-40B4-BE49-F238E27FC236}">
                    <a16:creationId xmlns:a16="http://schemas.microsoft.com/office/drawing/2014/main" id="{72018124-485F-9BD7-482C-597FF6B9B5FE}"/>
                  </a:ext>
                </a:extLst>
              </p:cNvPr>
              <p:cNvSpPr>
                <a:spLocks/>
              </p:cNvSpPr>
              <p:nvPr/>
            </p:nvSpPr>
            <p:spPr bwMode="auto">
              <a:xfrm>
                <a:off x="2024" y="1898"/>
                <a:ext cx="4" cy="8"/>
              </a:xfrm>
              <a:custGeom>
                <a:avLst/>
                <a:gdLst>
                  <a:gd name="T0" fmla="*/ 4 w 4"/>
                  <a:gd name="T1" fmla="*/ 2 h 8"/>
                  <a:gd name="T2" fmla="*/ 4 w 4"/>
                  <a:gd name="T3" fmla="*/ 2 h 8"/>
                  <a:gd name="T4" fmla="*/ 4 w 4"/>
                  <a:gd name="T5" fmla="*/ 8 h 8"/>
                  <a:gd name="T6" fmla="*/ 2 w 4"/>
                  <a:gd name="T7" fmla="*/ 8 h 8"/>
                  <a:gd name="T8" fmla="*/ 2 w 4"/>
                  <a:gd name="T9" fmla="*/ 8 h 8"/>
                  <a:gd name="T10" fmla="*/ 2 w 4"/>
                  <a:gd name="T11" fmla="*/ 8 h 8"/>
                  <a:gd name="T12" fmla="*/ 0 w 4"/>
                  <a:gd name="T13" fmla="*/ 4 h 8"/>
                  <a:gd name="T14" fmla="*/ 0 w 4"/>
                  <a:gd name="T15" fmla="*/ 0 h 8"/>
                  <a:gd name="T16" fmla="*/ 0 w 4"/>
                  <a:gd name="T17" fmla="*/ 0 h 8"/>
                  <a:gd name="T18" fmla="*/ 4 w 4"/>
                  <a:gd name="T19" fmla="*/ 2 h 8"/>
                  <a:gd name="T20" fmla="*/ 4 w 4"/>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2"/>
                    </a:moveTo>
                    <a:lnTo>
                      <a:pt x="4" y="2"/>
                    </a:lnTo>
                    <a:lnTo>
                      <a:pt x="4" y="8"/>
                    </a:lnTo>
                    <a:lnTo>
                      <a:pt x="2" y="8"/>
                    </a:lnTo>
                    <a:lnTo>
                      <a:pt x="2" y="8"/>
                    </a:lnTo>
                    <a:lnTo>
                      <a:pt x="2" y="8"/>
                    </a:lnTo>
                    <a:lnTo>
                      <a:pt x="0" y="4"/>
                    </a:lnTo>
                    <a:lnTo>
                      <a:pt x="0" y="0"/>
                    </a:lnTo>
                    <a:lnTo>
                      <a:pt x="0"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3" name="Freeform 3028">
                <a:extLst>
                  <a:ext uri="{FF2B5EF4-FFF2-40B4-BE49-F238E27FC236}">
                    <a16:creationId xmlns:a16="http://schemas.microsoft.com/office/drawing/2014/main" id="{1943D212-E812-8CEA-2B54-9EF61D377423}"/>
                  </a:ext>
                </a:extLst>
              </p:cNvPr>
              <p:cNvSpPr>
                <a:spLocks/>
              </p:cNvSpPr>
              <p:nvPr/>
            </p:nvSpPr>
            <p:spPr bwMode="auto">
              <a:xfrm>
                <a:off x="2028" y="1896"/>
                <a:ext cx="8" cy="4"/>
              </a:xfrm>
              <a:custGeom>
                <a:avLst/>
                <a:gdLst>
                  <a:gd name="T0" fmla="*/ 8 w 8"/>
                  <a:gd name="T1" fmla="*/ 4 h 4"/>
                  <a:gd name="T2" fmla="*/ 8 w 8"/>
                  <a:gd name="T3" fmla="*/ 4 h 4"/>
                  <a:gd name="T4" fmla="*/ 0 w 8"/>
                  <a:gd name="T5" fmla="*/ 4 h 4"/>
                  <a:gd name="T6" fmla="*/ 0 w 8"/>
                  <a:gd name="T7" fmla="*/ 4 h 4"/>
                  <a:gd name="T8" fmla="*/ 2 w 8"/>
                  <a:gd name="T9" fmla="*/ 2 h 4"/>
                  <a:gd name="T10" fmla="*/ 4 w 8"/>
                  <a:gd name="T11" fmla="*/ 0 h 4"/>
                  <a:gd name="T12" fmla="*/ 6 w 8"/>
                  <a:gd name="T13" fmla="*/ 2 h 4"/>
                  <a:gd name="T14" fmla="*/ 8 w 8"/>
                  <a:gd name="T15" fmla="*/ 4 h 4"/>
                  <a:gd name="T16" fmla="*/ 8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4"/>
                    </a:moveTo>
                    <a:lnTo>
                      <a:pt x="8" y="4"/>
                    </a:lnTo>
                    <a:lnTo>
                      <a:pt x="0" y="4"/>
                    </a:lnTo>
                    <a:lnTo>
                      <a:pt x="0" y="4"/>
                    </a:lnTo>
                    <a:lnTo>
                      <a:pt x="2" y="2"/>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4" name="Freeform 3029">
                <a:extLst>
                  <a:ext uri="{FF2B5EF4-FFF2-40B4-BE49-F238E27FC236}">
                    <a16:creationId xmlns:a16="http://schemas.microsoft.com/office/drawing/2014/main" id="{E91ACBE2-7234-3C78-4128-AF3650575BC0}"/>
                  </a:ext>
                </a:extLst>
              </p:cNvPr>
              <p:cNvSpPr>
                <a:spLocks/>
              </p:cNvSpPr>
              <p:nvPr/>
            </p:nvSpPr>
            <p:spPr bwMode="auto">
              <a:xfrm>
                <a:off x="2002" y="1904"/>
                <a:ext cx="10" cy="26"/>
              </a:xfrm>
              <a:custGeom>
                <a:avLst/>
                <a:gdLst>
                  <a:gd name="T0" fmla="*/ 10 w 10"/>
                  <a:gd name="T1" fmla="*/ 8 h 26"/>
                  <a:gd name="T2" fmla="*/ 10 w 10"/>
                  <a:gd name="T3" fmla="*/ 8 h 26"/>
                  <a:gd name="T4" fmla="*/ 10 w 10"/>
                  <a:gd name="T5" fmla="*/ 18 h 26"/>
                  <a:gd name="T6" fmla="*/ 10 w 10"/>
                  <a:gd name="T7" fmla="*/ 22 h 26"/>
                  <a:gd name="T8" fmla="*/ 8 w 10"/>
                  <a:gd name="T9" fmla="*/ 26 h 26"/>
                  <a:gd name="T10" fmla="*/ 8 w 10"/>
                  <a:gd name="T11" fmla="*/ 26 h 26"/>
                  <a:gd name="T12" fmla="*/ 6 w 10"/>
                  <a:gd name="T13" fmla="*/ 26 h 26"/>
                  <a:gd name="T14" fmla="*/ 4 w 10"/>
                  <a:gd name="T15" fmla="*/ 24 h 26"/>
                  <a:gd name="T16" fmla="*/ 0 w 10"/>
                  <a:gd name="T17" fmla="*/ 16 h 26"/>
                  <a:gd name="T18" fmla="*/ 0 w 10"/>
                  <a:gd name="T19" fmla="*/ 16 h 26"/>
                  <a:gd name="T20" fmla="*/ 2 w 10"/>
                  <a:gd name="T21" fmla="*/ 10 h 26"/>
                  <a:gd name="T22" fmla="*/ 4 w 10"/>
                  <a:gd name="T23" fmla="*/ 6 h 26"/>
                  <a:gd name="T24" fmla="*/ 8 w 10"/>
                  <a:gd name="T25" fmla="*/ 0 h 26"/>
                  <a:gd name="T26" fmla="*/ 8 w 10"/>
                  <a:gd name="T27" fmla="*/ 0 h 26"/>
                  <a:gd name="T28" fmla="*/ 10 w 10"/>
                  <a:gd name="T29" fmla="*/ 4 h 26"/>
                  <a:gd name="T30" fmla="*/ 10 w 10"/>
                  <a:gd name="T31" fmla="*/ 8 h 26"/>
                  <a:gd name="T32" fmla="*/ 10 w 10"/>
                  <a:gd name="T3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6">
                    <a:moveTo>
                      <a:pt x="10" y="8"/>
                    </a:moveTo>
                    <a:lnTo>
                      <a:pt x="10" y="8"/>
                    </a:lnTo>
                    <a:lnTo>
                      <a:pt x="10" y="18"/>
                    </a:lnTo>
                    <a:lnTo>
                      <a:pt x="10" y="22"/>
                    </a:lnTo>
                    <a:lnTo>
                      <a:pt x="8" y="26"/>
                    </a:lnTo>
                    <a:lnTo>
                      <a:pt x="8" y="26"/>
                    </a:lnTo>
                    <a:lnTo>
                      <a:pt x="6" y="26"/>
                    </a:lnTo>
                    <a:lnTo>
                      <a:pt x="4" y="24"/>
                    </a:lnTo>
                    <a:lnTo>
                      <a:pt x="0" y="16"/>
                    </a:lnTo>
                    <a:lnTo>
                      <a:pt x="0" y="16"/>
                    </a:lnTo>
                    <a:lnTo>
                      <a:pt x="2" y="10"/>
                    </a:lnTo>
                    <a:lnTo>
                      <a:pt x="4" y="6"/>
                    </a:lnTo>
                    <a:lnTo>
                      <a:pt x="8" y="0"/>
                    </a:lnTo>
                    <a:lnTo>
                      <a:pt x="8" y="0"/>
                    </a:lnTo>
                    <a:lnTo>
                      <a:pt x="10" y="4"/>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5" name="Freeform 3030">
                <a:extLst>
                  <a:ext uri="{FF2B5EF4-FFF2-40B4-BE49-F238E27FC236}">
                    <a16:creationId xmlns:a16="http://schemas.microsoft.com/office/drawing/2014/main" id="{9070A33D-CF74-04EC-098D-D543F6CEDA44}"/>
                  </a:ext>
                </a:extLst>
              </p:cNvPr>
              <p:cNvSpPr>
                <a:spLocks/>
              </p:cNvSpPr>
              <p:nvPr/>
            </p:nvSpPr>
            <p:spPr bwMode="auto">
              <a:xfrm>
                <a:off x="5632" y="1662"/>
                <a:ext cx="84" cy="84"/>
              </a:xfrm>
              <a:custGeom>
                <a:avLst/>
                <a:gdLst>
                  <a:gd name="T0" fmla="*/ 76 w 84"/>
                  <a:gd name="T1" fmla="*/ 36 h 84"/>
                  <a:gd name="T2" fmla="*/ 74 w 84"/>
                  <a:gd name="T3" fmla="*/ 44 h 84"/>
                  <a:gd name="T4" fmla="*/ 70 w 84"/>
                  <a:gd name="T5" fmla="*/ 50 h 84"/>
                  <a:gd name="T6" fmla="*/ 72 w 84"/>
                  <a:gd name="T7" fmla="*/ 54 h 84"/>
                  <a:gd name="T8" fmla="*/ 74 w 84"/>
                  <a:gd name="T9" fmla="*/ 68 h 84"/>
                  <a:gd name="T10" fmla="*/ 76 w 84"/>
                  <a:gd name="T11" fmla="*/ 80 h 84"/>
                  <a:gd name="T12" fmla="*/ 78 w 84"/>
                  <a:gd name="T13" fmla="*/ 82 h 84"/>
                  <a:gd name="T14" fmla="*/ 70 w 84"/>
                  <a:gd name="T15" fmla="*/ 82 h 84"/>
                  <a:gd name="T16" fmla="*/ 66 w 84"/>
                  <a:gd name="T17" fmla="*/ 70 h 84"/>
                  <a:gd name="T18" fmla="*/ 64 w 84"/>
                  <a:gd name="T19" fmla="*/ 58 h 84"/>
                  <a:gd name="T20" fmla="*/ 56 w 84"/>
                  <a:gd name="T21" fmla="*/ 44 h 84"/>
                  <a:gd name="T22" fmla="*/ 54 w 84"/>
                  <a:gd name="T23" fmla="*/ 48 h 84"/>
                  <a:gd name="T24" fmla="*/ 56 w 84"/>
                  <a:gd name="T25" fmla="*/ 58 h 84"/>
                  <a:gd name="T26" fmla="*/ 54 w 84"/>
                  <a:gd name="T27" fmla="*/ 62 h 84"/>
                  <a:gd name="T28" fmla="*/ 52 w 84"/>
                  <a:gd name="T29" fmla="*/ 58 h 84"/>
                  <a:gd name="T30" fmla="*/ 48 w 84"/>
                  <a:gd name="T31" fmla="*/ 60 h 84"/>
                  <a:gd name="T32" fmla="*/ 44 w 84"/>
                  <a:gd name="T33" fmla="*/ 58 h 84"/>
                  <a:gd name="T34" fmla="*/ 42 w 84"/>
                  <a:gd name="T35" fmla="*/ 58 h 84"/>
                  <a:gd name="T36" fmla="*/ 34 w 84"/>
                  <a:gd name="T37" fmla="*/ 52 h 84"/>
                  <a:gd name="T38" fmla="*/ 30 w 84"/>
                  <a:gd name="T39" fmla="*/ 46 h 84"/>
                  <a:gd name="T40" fmla="*/ 26 w 84"/>
                  <a:gd name="T41" fmla="*/ 46 h 84"/>
                  <a:gd name="T42" fmla="*/ 24 w 84"/>
                  <a:gd name="T43" fmla="*/ 46 h 84"/>
                  <a:gd name="T44" fmla="*/ 18 w 84"/>
                  <a:gd name="T45" fmla="*/ 42 h 84"/>
                  <a:gd name="T46" fmla="*/ 14 w 84"/>
                  <a:gd name="T47" fmla="*/ 40 h 84"/>
                  <a:gd name="T48" fmla="*/ 10 w 84"/>
                  <a:gd name="T49" fmla="*/ 42 h 84"/>
                  <a:gd name="T50" fmla="*/ 10 w 84"/>
                  <a:gd name="T51" fmla="*/ 46 h 84"/>
                  <a:gd name="T52" fmla="*/ 10 w 84"/>
                  <a:gd name="T53" fmla="*/ 58 h 84"/>
                  <a:gd name="T54" fmla="*/ 10 w 84"/>
                  <a:gd name="T55" fmla="*/ 60 h 84"/>
                  <a:gd name="T56" fmla="*/ 10 w 84"/>
                  <a:gd name="T57" fmla="*/ 64 h 84"/>
                  <a:gd name="T58" fmla="*/ 8 w 84"/>
                  <a:gd name="T59" fmla="*/ 62 h 84"/>
                  <a:gd name="T60" fmla="*/ 6 w 84"/>
                  <a:gd name="T61" fmla="*/ 56 h 84"/>
                  <a:gd name="T62" fmla="*/ 0 w 84"/>
                  <a:gd name="T63" fmla="*/ 44 h 84"/>
                  <a:gd name="T64" fmla="*/ 0 w 84"/>
                  <a:gd name="T65" fmla="*/ 42 h 84"/>
                  <a:gd name="T66" fmla="*/ 8 w 84"/>
                  <a:gd name="T67" fmla="*/ 32 h 84"/>
                  <a:gd name="T68" fmla="*/ 12 w 84"/>
                  <a:gd name="T69" fmla="*/ 32 h 84"/>
                  <a:gd name="T70" fmla="*/ 28 w 84"/>
                  <a:gd name="T71" fmla="*/ 32 h 84"/>
                  <a:gd name="T72" fmla="*/ 26 w 84"/>
                  <a:gd name="T73" fmla="*/ 28 h 84"/>
                  <a:gd name="T74" fmla="*/ 24 w 84"/>
                  <a:gd name="T75" fmla="*/ 26 h 84"/>
                  <a:gd name="T76" fmla="*/ 22 w 84"/>
                  <a:gd name="T77" fmla="*/ 22 h 84"/>
                  <a:gd name="T78" fmla="*/ 22 w 84"/>
                  <a:gd name="T79" fmla="*/ 18 h 84"/>
                  <a:gd name="T80" fmla="*/ 28 w 84"/>
                  <a:gd name="T81" fmla="*/ 18 h 84"/>
                  <a:gd name="T82" fmla="*/ 30 w 84"/>
                  <a:gd name="T83" fmla="*/ 14 h 84"/>
                  <a:gd name="T84" fmla="*/ 34 w 84"/>
                  <a:gd name="T85" fmla="*/ 4 h 84"/>
                  <a:gd name="T86" fmla="*/ 38 w 84"/>
                  <a:gd name="T87" fmla="*/ 0 h 84"/>
                  <a:gd name="T88" fmla="*/ 42 w 84"/>
                  <a:gd name="T89" fmla="*/ 14 h 84"/>
                  <a:gd name="T90" fmla="*/ 42 w 84"/>
                  <a:gd name="T91" fmla="*/ 18 h 84"/>
                  <a:gd name="T92" fmla="*/ 42 w 84"/>
                  <a:gd name="T93" fmla="*/ 22 h 84"/>
                  <a:gd name="T94" fmla="*/ 46 w 84"/>
                  <a:gd name="T95" fmla="*/ 22 h 84"/>
                  <a:gd name="T96" fmla="*/ 56 w 84"/>
                  <a:gd name="T97" fmla="*/ 30 h 84"/>
                  <a:gd name="T98" fmla="*/ 66 w 84"/>
                  <a:gd name="T99" fmla="*/ 24 h 84"/>
                  <a:gd name="T100" fmla="*/ 68 w 84"/>
                  <a:gd name="T101" fmla="*/ 22 h 84"/>
                  <a:gd name="T102" fmla="*/ 68 w 84"/>
                  <a:gd name="T103" fmla="*/ 24 h 84"/>
                  <a:gd name="T104" fmla="*/ 76 w 84"/>
                  <a:gd name="T105" fmla="*/ 28 h 84"/>
                  <a:gd name="T106" fmla="*/ 82 w 84"/>
                  <a:gd name="T107" fmla="*/ 16 h 84"/>
                  <a:gd name="T108" fmla="*/ 84 w 84"/>
                  <a:gd name="T109" fmla="*/ 18 h 84"/>
                  <a:gd name="T110" fmla="*/ 84 w 84"/>
                  <a:gd name="T111" fmla="*/ 30 h 84"/>
                  <a:gd name="T112" fmla="*/ 82 w 84"/>
                  <a:gd name="T113" fmla="*/ 34 h 84"/>
                  <a:gd name="T114" fmla="*/ 76 w 84"/>
                  <a:gd name="T115"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84">
                    <a:moveTo>
                      <a:pt x="76" y="36"/>
                    </a:moveTo>
                    <a:lnTo>
                      <a:pt x="76" y="36"/>
                    </a:lnTo>
                    <a:lnTo>
                      <a:pt x="74" y="40"/>
                    </a:lnTo>
                    <a:lnTo>
                      <a:pt x="74" y="44"/>
                    </a:lnTo>
                    <a:lnTo>
                      <a:pt x="72" y="48"/>
                    </a:lnTo>
                    <a:lnTo>
                      <a:pt x="70" y="50"/>
                    </a:lnTo>
                    <a:lnTo>
                      <a:pt x="70" y="50"/>
                    </a:lnTo>
                    <a:lnTo>
                      <a:pt x="72" y="54"/>
                    </a:lnTo>
                    <a:lnTo>
                      <a:pt x="72" y="58"/>
                    </a:lnTo>
                    <a:lnTo>
                      <a:pt x="74" y="68"/>
                    </a:lnTo>
                    <a:lnTo>
                      <a:pt x="74" y="76"/>
                    </a:lnTo>
                    <a:lnTo>
                      <a:pt x="76" y="80"/>
                    </a:lnTo>
                    <a:lnTo>
                      <a:pt x="78" y="82"/>
                    </a:lnTo>
                    <a:lnTo>
                      <a:pt x="78" y="82"/>
                    </a:lnTo>
                    <a:lnTo>
                      <a:pt x="74" y="84"/>
                    </a:lnTo>
                    <a:lnTo>
                      <a:pt x="70" y="82"/>
                    </a:lnTo>
                    <a:lnTo>
                      <a:pt x="68" y="76"/>
                    </a:lnTo>
                    <a:lnTo>
                      <a:pt x="66" y="70"/>
                    </a:lnTo>
                    <a:lnTo>
                      <a:pt x="66" y="70"/>
                    </a:lnTo>
                    <a:lnTo>
                      <a:pt x="64" y="58"/>
                    </a:lnTo>
                    <a:lnTo>
                      <a:pt x="62" y="52"/>
                    </a:lnTo>
                    <a:lnTo>
                      <a:pt x="56" y="44"/>
                    </a:lnTo>
                    <a:lnTo>
                      <a:pt x="56" y="44"/>
                    </a:lnTo>
                    <a:lnTo>
                      <a:pt x="54" y="48"/>
                    </a:lnTo>
                    <a:lnTo>
                      <a:pt x="56" y="54"/>
                    </a:lnTo>
                    <a:lnTo>
                      <a:pt x="56" y="58"/>
                    </a:lnTo>
                    <a:lnTo>
                      <a:pt x="54" y="62"/>
                    </a:lnTo>
                    <a:lnTo>
                      <a:pt x="54" y="62"/>
                    </a:lnTo>
                    <a:lnTo>
                      <a:pt x="52" y="58"/>
                    </a:lnTo>
                    <a:lnTo>
                      <a:pt x="52" y="58"/>
                    </a:lnTo>
                    <a:lnTo>
                      <a:pt x="50" y="58"/>
                    </a:lnTo>
                    <a:lnTo>
                      <a:pt x="48" y="60"/>
                    </a:lnTo>
                    <a:lnTo>
                      <a:pt x="46" y="60"/>
                    </a:lnTo>
                    <a:lnTo>
                      <a:pt x="44" y="58"/>
                    </a:lnTo>
                    <a:lnTo>
                      <a:pt x="44" y="58"/>
                    </a:lnTo>
                    <a:lnTo>
                      <a:pt x="42" y="58"/>
                    </a:lnTo>
                    <a:lnTo>
                      <a:pt x="40" y="58"/>
                    </a:lnTo>
                    <a:lnTo>
                      <a:pt x="34" y="52"/>
                    </a:lnTo>
                    <a:lnTo>
                      <a:pt x="34" y="52"/>
                    </a:lnTo>
                    <a:lnTo>
                      <a:pt x="30" y="46"/>
                    </a:lnTo>
                    <a:lnTo>
                      <a:pt x="28" y="44"/>
                    </a:lnTo>
                    <a:lnTo>
                      <a:pt x="26" y="46"/>
                    </a:lnTo>
                    <a:lnTo>
                      <a:pt x="26" y="46"/>
                    </a:lnTo>
                    <a:lnTo>
                      <a:pt x="24" y="46"/>
                    </a:lnTo>
                    <a:lnTo>
                      <a:pt x="22" y="46"/>
                    </a:lnTo>
                    <a:lnTo>
                      <a:pt x="18" y="42"/>
                    </a:lnTo>
                    <a:lnTo>
                      <a:pt x="18" y="42"/>
                    </a:lnTo>
                    <a:lnTo>
                      <a:pt x="14" y="40"/>
                    </a:lnTo>
                    <a:lnTo>
                      <a:pt x="12" y="40"/>
                    </a:lnTo>
                    <a:lnTo>
                      <a:pt x="10" y="42"/>
                    </a:lnTo>
                    <a:lnTo>
                      <a:pt x="10" y="42"/>
                    </a:lnTo>
                    <a:lnTo>
                      <a:pt x="10" y="46"/>
                    </a:lnTo>
                    <a:lnTo>
                      <a:pt x="10" y="50"/>
                    </a:lnTo>
                    <a:lnTo>
                      <a:pt x="10" y="58"/>
                    </a:lnTo>
                    <a:lnTo>
                      <a:pt x="10" y="58"/>
                    </a:lnTo>
                    <a:lnTo>
                      <a:pt x="10" y="60"/>
                    </a:lnTo>
                    <a:lnTo>
                      <a:pt x="10" y="64"/>
                    </a:lnTo>
                    <a:lnTo>
                      <a:pt x="10" y="64"/>
                    </a:lnTo>
                    <a:lnTo>
                      <a:pt x="8" y="64"/>
                    </a:lnTo>
                    <a:lnTo>
                      <a:pt x="8" y="62"/>
                    </a:lnTo>
                    <a:lnTo>
                      <a:pt x="6" y="56"/>
                    </a:lnTo>
                    <a:lnTo>
                      <a:pt x="6" y="56"/>
                    </a:lnTo>
                    <a:lnTo>
                      <a:pt x="0" y="48"/>
                    </a:lnTo>
                    <a:lnTo>
                      <a:pt x="0" y="44"/>
                    </a:lnTo>
                    <a:lnTo>
                      <a:pt x="0" y="42"/>
                    </a:lnTo>
                    <a:lnTo>
                      <a:pt x="0" y="42"/>
                    </a:lnTo>
                    <a:lnTo>
                      <a:pt x="4" y="34"/>
                    </a:lnTo>
                    <a:lnTo>
                      <a:pt x="8" y="32"/>
                    </a:lnTo>
                    <a:lnTo>
                      <a:pt x="12" y="32"/>
                    </a:lnTo>
                    <a:lnTo>
                      <a:pt x="12" y="32"/>
                    </a:lnTo>
                    <a:lnTo>
                      <a:pt x="20" y="34"/>
                    </a:lnTo>
                    <a:lnTo>
                      <a:pt x="28" y="32"/>
                    </a:lnTo>
                    <a:lnTo>
                      <a:pt x="28" y="32"/>
                    </a:lnTo>
                    <a:lnTo>
                      <a:pt x="26" y="28"/>
                    </a:lnTo>
                    <a:lnTo>
                      <a:pt x="26" y="26"/>
                    </a:lnTo>
                    <a:lnTo>
                      <a:pt x="24" y="26"/>
                    </a:lnTo>
                    <a:lnTo>
                      <a:pt x="24" y="26"/>
                    </a:lnTo>
                    <a:lnTo>
                      <a:pt x="22" y="22"/>
                    </a:lnTo>
                    <a:lnTo>
                      <a:pt x="22" y="18"/>
                    </a:lnTo>
                    <a:lnTo>
                      <a:pt x="22" y="18"/>
                    </a:lnTo>
                    <a:lnTo>
                      <a:pt x="26" y="18"/>
                    </a:lnTo>
                    <a:lnTo>
                      <a:pt x="28" y="18"/>
                    </a:lnTo>
                    <a:lnTo>
                      <a:pt x="30" y="14"/>
                    </a:lnTo>
                    <a:lnTo>
                      <a:pt x="30" y="14"/>
                    </a:lnTo>
                    <a:lnTo>
                      <a:pt x="32" y="8"/>
                    </a:lnTo>
                    <a:lnTo>
                      <a:pt x="34" y="4"/>
                    </a:lnTo>
                    <a:lnTo>
                      <a:pt x="38" y="0"/>
                    </a:lnTo>
                    <a:lnTo>
                      <a:pt x="38" y="0"/>
                    </a:lnTo>
                    <a:lnTo>
                      <a:pt x="42" y="6"/>
                    </a:lnTo>
                    <a:lnTo>
                      <a:pt x="42" y="14"/>
                    </a:lnTo>
                    <a:lnTo>
                      <a:pt x="42" y="14"/>
                    </a:lnTo>
                    <a:lnTo>
                      <a:pt x="42" y="18"/>
                    </a:lnTo>
                    <a:lnTo>
                      <a:pt x="42" y="22"/>
                    </a:lnTo>
                    <a:lnTo>
                      <a:pt x="42" y="22"/>
                    </a:lnTo>
                    <a:lnTo>
                      <a:pt x="46" y="22"/>
                    </a:lnTo>
                    <a:lnTo>
                      <a:pt x="46" y="22"/>
                    </a:lnTo>
                    <a:lnTo>
                      <a:pt x="52" y="26"/>
                    </a:lnTo>
                    <a:lnTo>
                      <a:pt x="56" y="30"/>
                    </a:lnTo>
                    <a:lnTo>
                      <a:pt x="60" y="30"/>
                    </a:lnTo>
                    <a:lnTo>
                      <a:pt x="66" y="24"/>
                    </a:lnTo>
                    <a:lnTo>
                      <a:pt x="66" y="24"/>
                    </a:lnTo>
                    <a:lnTo>
                      <a:pt x="68" y="22"/>
                    </a:lnTo>
                    <a:lnTo>
                      <a:pt x="68" y="24"/>
                    </a:lnTo>
                    <a:lnTo>
                      <a:pt x="68" y="24"/>
                    </a:lnTo>
                    <a:lnTo>
                      <a:pt x="72" y="26"/>
                    </a:lnTo>
                    <a:lnTo>
                      <a:pt x="76" y="28"/>
                    </a:lnTo>
                    <a:lnTo>
                      <a:pt x="80" y="24"/>
                    </a:lnTo>
                    <a:lnTo>
                      <a:pt x="82" y="16"/>
                    </a:lnTo>
                    <a:lnTo>
                      <a:pt x="82" y="16"/>
                    </a:lnTo>
                    <a:lnTo>
                      <a:pt x="84" y="18"/>
                    </a:lnTo>
                    <a:lnTo>
                      <a:pt x="84" y="18"/>
                    </a:lnTo>
                    <a:lnTo>
                      <a:pt x="84" y="30"/>
                    </a:lnTo>
                    <a:lnTo>
                      <a:pt x="84" y="32"/>
                    </a:lnTo>
                    <a:lnTo>
                      <a:pt x="82" y="34"/>
                    </a:lnTo>
                    <a:lnTo>
                      <a:pt x="80" y="34"/>
                    </a:lnTo>
                    <a:lnTo>
                      <a:pt x="76" y="36"/>
                    </a:lnTo>
                    <a:lnTo>
                      <a:pt x="76"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6" name="Freeform 3031">
                <a:extLst>
                  <a:ext uri="{FF2B5EF4-FFF2-40B4-BE49-F238E27FC236}">
                    <a16:creationId xmlns:a16="http://schemas.microsoft.com/office/drawing/2014/main" id="{57B10BFD-4805-FFA7-7CEE-E65ECC66EDFB}"/>
                  </a:ext>
                </a:extLst>
              </p:cNvPr>
              <p:cNvSpPr>
                <a:spLocks/>
              </p:cNvSpPr>
              <p:nvPr/>
            </p:nvSpPr>
            <p:spPr bwMode="auto">
              <a:xfrm>
                <a:off x="5570" y="1658"/>
                <a:ext cx="20" cy="30"/>
              </a:xfrm>
              <a:custGeom>
                <a:avLst/>
                <a:gdLst>
                  <a:gd name="T0" fmla="*/ 0 w 20"/>
                  <a:gd name="T1" fmla="*/ 4 h 30"/>
                  <a:gd name="T2" fmla="*/ 0 w 20"/>
                  <a:gd name="T3" fmla="*/ 4 h 30"/>
                  <a:gd name="T4" fmla="*/ 2 w 20"/>
                  <a:gd name="T5" fmla="*/ 2 h 30"/>
                  <a:gd name="T6" fmla="*/ 4 w 20"/>
                  <a:gd name="T7" fmla="*/ 0 h 30"/>
                  <a:gd name="T8" fmla="*/ 6 w 20"/>
                  <a:gd name="T9" fmla="*/ 4 h 30"/>
                  <a:gd name="T10" fmla="*/ 8 w 20"/>
                  <a:gd name="T11" fmla="*/ 10 h 30"/>
                  <a:gd name="T12" fmla="*/ 8 w 20"/>
                  <a:gd name="T13" fmla="*/ 10 h 30"/>
                  <a:gd name="T14" fmla="*/ 10 w 20"/>
                  <a:gd name="T15" fmla="*/ 16 h 30"/>
                  <a:gd name="T16" fmla="*/ 12 w 20"/>
                  <a:gd name="T17" fmla="*/ 18 h 30"/>
                  <a:gd name="T18" fmla="*/ 20 w 20"/>
                  <a:gd name="T19" fmla="*/ 22 h 30"/>
                  <a:gd name="T20" fmla="*/ 20 w 20"/>
                  <a:gd name="T21" fmla="*/ 22 h 30"/>
                  <a:gd name="T22" fmla="*/ 16 w 20"/>
                  <a:gd name="T23" fmla="*/ 26 h 30"/>
                  <a:gd name="T24" fmla="*/ 14 w 20"/>
                  <a:gd name="T25" fmla="*/ 26 h 30"/>
                  <a:gd name="T26" fmla="*/ 10 w 20"/>
                  <a:gd name="T27" fmla="*/ 26 h 30"/>
                  <a:gd name="T28" fmla="*/ 8 w 20"/>
                  <a:gd name="T29" fmla="*/ 28 h 30"/>
                  <a:gd name="T30" fmla="*/ 8 w 20"/>
                  <a:gd name="T31" fmla="*/ 28 h 30"/>
                  <a:gd name="T32" fmla="*/ 6 w 20"/>
                  <a:gd name="T33" fmla="*/ 30 h 30"/>
                  <a:gd name="T34" fmla="*/ 6 w 20"/>
                  <a:gd name="T35" fmla="*/ 28 h 30"/>
                  <a:gd name="T36" fmla="*/ 4 w 20"/>
                  <a:gd name="T37" fmla="*/ 22 h 30"/>
                  <a:gd name="T38" fmla="*/ 4 w 20"/>
                  <a:gd name="T39" fmla="*/ 22 h 30"/>
                  <a:gd name="T40" fmla="*/ 2 w 20"/>
                  <a:gd name="T41" fmla="*/ 12 h 30"/>
                  <a:gd name="T42" fmla="*/ 0 w 20"/>
                  <a:gd name="T43" fmla="*/ 4 h 30"/>
                  <a:gd name="T44" fmla="*/ 0 w 20"/>
                  <a:gd name="T45"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0">
                    <a:moveTo>
                      <a:pt x="0" y="4"/>
                    </a:moveTo>
                    <a:lnTo>
                      <a:pt x="0" y="4"/>
                    </a:lnTo>
                    <a:lnTo>
                      <a:pt x="2" y="2"/>
                    </a:lnTo>
                    <a:lnTo>
                      <a:pt x="4" y="0"/>
                    </a:lnTo>
                    <a:lnTo>
                      <a:pt x="6" y="4"/>
                    </a:lnTo>
                    <a:lnTo>
                      <a:pt x="8" y="10"/>
                    </a:lnTo>
                    <a:lnTo>
                      <a:pt x="8" y="10"/>
                    </a:lnTo>
                    <a:lnTo>
                      <a:pt x="10" y="16"/>
                    </a:lnTo>
                    <a:lnTo>
                      <a:pt x="12" y="18"/>
                    </a:lnTo>
                    <a:lnTo>
                      <a:pt x="20" y="22"/>
                    </a:lnTo>
                    <a:lnTo>
                      <a:pt x="20" y="22"/>
                    </a:lnTo>
                    <a:lnTo>
                      <a:pt x="16" y="26"/>
                    </a:lnTo>
                    <a:lnTo>
                      <a:pt x="14" y="26"/>
                    </a:lnTo>
                    <a:lnTo>
                      <a:pt x="10" y="26"/>
                    </a:lnTo>
                    <a:lnTo>
                      <a:pt x="8" y="28"/>
                    </a:lnTo>
                    <a:lnTo>
                      <a:pt x="8" y="28"/>
                    </a:lnTo>
                    <a:lnTo>
                      <a:pt x="6" y="30"/>
                    </a:lnTo>
                    <a:lnTo>
                      <a:pt x="6" y="28"/>
                    </a:lnTo>
                    <a:lnTo>
                      <a:pt x="4" y="22"/>
                    </a:lnTo>
                    <a:lnTo>
                      <a:pt x="4" y="22"/>
                    </a:lnTo>
                    <a:lnTo>
                      <a:pt x="2"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7" name="Freeform 3032">
                <a:extLst>
                  <a:ext uri="{FF2B5EF4-FFF2-40B4-BE49-F238E27FC236}">
                    <a16:creationId xmlns:a16="http://schemas.microsoft.com/office/drawing/2014/main" id="{33CFAF04-1A16-8301-4B91-148039577EA4}"/>
                  </a:ext>
                </a:extLst>
              </p:cNvPr>
              <p:cNvSpPr>
                <a:spLocks/>
              </p:cNvSpPr>
              <p:nvPr/>
            </p:nvSpPr>
            <p:spPr bwMode="auto">
              <a:xfrm>
                <a:off x="5604" y="1682"/>
                <a:ext cx="12" cy="16"/>
              </a:xfrm>
              <a:custGeom>
                <a:avLst/>
                <a:gdLst>
                  <a:gd name="T0" fmla="*/ 8 w 12"/>
                  <a:gd name="T1" fmla="*/ 2 h 16"/>
                  <a:gd name="T2" fmla="*/ 8 w 12"/>
                  <a:gd name="T3" fmla="*/ 2 h 16"/>
                  <a:gd name="T4" fmla="*/ 10 w 12"/>
                  <a:gd name="T5" fmla="*/ 6 h 16"/>
                  <a:gd name="T6" fmla="*/ 12 w 12"/>
                  <a:gd name="T7" fmla="*/ 6 h 16"/>
                  <a:gd name="T8" fmla="*/ 12 w 12"/>
                  <a:gd name="T9" fmla="*/ 6 h 16"/>
                  <a:gd name="T10" fmla="*/ 10 w 12"/>
                  <a:gd name="T11" fmla="*/ 14 h 16"/>
                  <a:gd name="T12" fmla="*/ 10 w 12"/>
                  <a:gd name="T13" fmla="*/ 16 h 16"/>
                  <a:gd name="T14" fmla="*/ 8 w 12"/>
                  <a:gd name="T15" fmla="*/ 16 h 16"/>
                  <a:gd name="T16" fmla="*/ 8 w 12"/>
                  <a:gd name="T17" fmla="*/ 16 h 16"/>
                  <a:gd name="T18" fmla="*/ 4 w 12"/>
                  <a:gd name="T19" fmla="*/ 12 h 16"/>
                  <a:gd name="T20" fmla="*/ 2 w 12"/>
                  <a:gd name="T21" fmla="*/ 8 h 16"/>
                  <a:gd name="T22" fmla="*/ 0 w 12"/>
                  <a:gd name="T23" fmla="*/ 4 h 16"/>
                  <a:gd name="T24" fmla="*/ 0 w 12"/>
                  <a:gd name="T25" fmla="*/ 4 h 16"/>
                  <a:gd name="T26" fmla="*/ 0 w 12"/>
                  <a:gd name="T27" fmla="*/ 0 h 16"/>
                  <a:gd name="T28" fmla="*/ 2 w 12"/>
                  <a:gd name="T29" fmla="*/ 0 h 16"/>
                  <a:gd name="T30" fmla="*/ 2 w 12"/>
                  <a:gd name="T31" fmla="*/ 0 h 16"/>
                  <a:gd name="T32" fmla="*/ 8 w 12"/>
                  <a:gd name="T33" fmla="*/ 2 h 16"/>
                  <a:gd name="T34" fmla="*/ 8 w 12"/>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8" y="2"/>
                    </a:moveTo>
                    <a:lnTo>
                      <a:pt x="8" y="2"/>
                    </a:lnTo>
                    <a:lnTo>
                      <a:pt x="10" y="6"/>
                    </a:lnTo>
                    <a:lnTo>
                      <a:pt x="12" y="6"/>
                    </a:lnTo>
                    <a:lnTo>
                      <a:pt x="12" y="6"/>
                    </a:lnTo>
                    <a:lnTo>
                      <a:pt x="10" y="14"/>
                    </a:lnTo>
                    <a:lnTo>
                      <a:pt x="10" y="16"/>
                    </a:lnTo>
                    <a:lnTo>
                      <a:pt x="8" y="16"/>
                    </a:lnTo>
                    <a:lnTo>
                      <a:pt x="8" y="16"/>
                    </a:lnTo>
                    <a:lnTo>
                      <a:pt x="4" y="12"/>
                    </a:lnTo>
                    <a:lnTo>
                      <a:pt x="2" y="8"/>
                    </a:lnTo>
                    <a:lnTo>
                      <a:pt x="0" y="4"/>
                    </a:lnTo>
                    <a:lnTo>
                      <a:pt x="0" y="4"/>
                    </a:lnTo>
                    <a:lnTo>
                      <a:pt x="0" y="0"/>
                    </a:lnTo>
                    <a:lnTo>
                      <a:pt x="2" y="0"/>
                    </a:lnTo>
                    <a:lnTo>
                      <a:pt x="2"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8" name="Freeform 3033">
                <a:extLst>
                  <a:ext uri="{FF2B5EF4-FFF2-40B4-BE49-F238E27FC236}">
                    <a16:creationId xmlns:a16="http://schemas.microsoft.com/office/drawing/2014/main" id="{58F835FF-C837-EB72-D5C5-0459B693F515}"/>
                  </a:ext>
                </a:extLst>
              </p:cNvPr>
              <p:cNvSpPr>
                <a:spLocks/>
              </p:cNvSpPr>
              <p:nvPr/>
            </p:nvSpPr>
            <p:spPr bwMode="auto">
              <a:xfrm>
                <a:off x="5654" y="1660"/>
                <a:ext cx="16" cy="16"/>
              </a:xfrm>
              <a:custGeom>
                <a:avLst/>
                <a:gdLst>
                  <a:gd name="T0" fmla="*/ 16 w 16"/>
                  <a:gd name="T1" fmla="*/ 2 h 16"/>
                  <a:gd name="T2" fmla="*/ 16 w 16"/>
                  <a:gd name="T3" fmla="*/ 2 h 16"/>
                  <a:gd name="T4" fmla="*/ 8 w 16"/>
                  <a:gd name="T5" fmla="*/ 16 h 16"/>
                  <a:gd name="T6" fmla="*/ 8 w 16"/>
                  <a:gd name="T7" fmla="*/ 16 h 16"/>
                  <a:gd name="T8" fmla="*/ 6 w 16"/>
                  <a:gd name="T9" fmla="*/ 14 h 16"/>
                  <a:gd name="T10" fmla="*/ 4 w 16"/>
                  <a:gd name="T11" fmla="*/ 12 h 16"/>
                  <a:gd name="T12" fmla="*/ 2 w 16"/>
                  <a:gd name="T13" fmla="*/ 12 h 16"/>
                  <a:gd name="T14" fmla="*/ 0 w 16"/>
                  <a:gd name="T15" fmla="*/ 8 h 16"/>
                  <a:gd name="T16" fmla="*/ 0 w 16"/>
                  <a:gd name="T17" fmla="*/ 8 h 16"/>
                  <a:gd name="T18" fmla="*/ 2 w 16"/>
                  <a:gd name="T19" fmla="*/ 2 h 16"/>
                  <a:gd name="T20" fmla="*/ 4 w 16"/>
                  <a:gd name="T21" fmla="*/ 2 h 16"/>
                  <a:gd name="T22" fmla="*/ 10 w 16"/>
                  <a:gd name="T23" fmla="*/ 6 h 16"/>
                  <a:gd name="T24" fmla="*/ 10 w 16"/>
                  <a:gd name="T25" fmla="*/ 6 h 16"/>
                  <a:gd name="T26" fmla="*/ 12 w 16"/>
                  <a:gd name="T27" fmla="*/ 4 h 16"/>
                  <a:gd name="T28" fmla="*/ 14 w 16"/>
                  <a:gd name="T29" fmla="*/ 2 h 16"/>
                  <a:gd name="T30" fmla="*/ 14 w 16"/>
                  <a:gd name="T31" fmla="*/ 0 h 16"/>
                  <a:gd name="T32" fmla="*/ 16 w 16"/>
                  <a:gd name="T33" fmla="*/ 2 h 16"/>
                  <a:gd name="T34" fmla="*/ 16 w 16"/>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6" y="2"/>
                    </a:moveTo>
                    <a:lnTo>
                      <a:pt x="16" y="2"/>
                    </a:lnTo>
                    <a:lnTo>
                      <a:pt x="8" y="16"/>
                    </a:lnTo>
                    <a:lnTo>
                      <a:pt x="8" y="16"/>
                    </a:lnTo>
                    <a:lnTo>
                      <a:pt x="6" y="14"/>
                    </a:lnTo>
                    <a:lnTo>
                      <a:pt x="4" y="12"/>
                    </a:lnTo>
                    <a:lnTo>
                      <a:pt x="2" y="12"/>
                    </a:lnTo>
                    <a:lnTo>
                      <a:pt x="0" y="8"/>
                    </a:lnTo>
                    <a:lnTo>
                      <a:pt x="0" y="8"/>
                    </a:lnTo>
                    <a:lnTo>
                      <a:pt x="2" y="2"/>
                    </a:lnTo>
                    <a:lnTo>
                      <a:pt x="4" y="2"/>
                    </a:lnTo>
                    <a:lnTo>
                      <a:pt x="10" y="6"/>
                    </a:lnTo>
                    <a:lnTo>
                      <a:pt x="10" y="6"/>
                    </a:lnTo>
                    <a:lnTo>
                      <a:pt x="12" y="4"/>
                    </a:lnTo>
                    <a:lnTo>
                      <a:pt x="14" y="2"/>
                    </a:lnTo>
                    <a:lnTo>
                      <a:pt x="14" y="0"/>
                    </a:lnTo>
                    <a:lnTo>
                      <a:pt x="16" y="2"/>
                    </a:ln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9" name="Freeform 3034">
                <a:extLst>
                  <a:ext uri="{FF2B5EF4-FFF2-40B4-BE49-F238E27FC236}">
                    <a16:creationId xmlns:a16="http://schemas.microsoft.com/office/drawing/2014/main" id="{4336AF80-F07D-C3BC-0F34-13DC1B5F1AE4}"/>
                  </a:ext>
                </a:extLst>
              </p:cNvPr>
              <p:cNvSpPr>
                <a:spLocks/>
              </p:cNvSpPr>
              <p:nvPr/>
            </p:nvSpPr>
            <p:spPr bwMode="auto">
              <a:xfrm>
                <a:off x="5584" y="1688"/>
                <a:ext cx="6" cy="18"/>
              </a:xfrm>
              <a:custGeom>
                <a:avLst/>
                <a:gdLst>
                  <a:gd name="T0" fmla="*/ 6 w 6"/>
                  <a:gd name="T1" fmla="*/ 18 h 18"/>
                  <a:gd name="T2" fmla="*/ 6 w 6"/>
                  <a:gd name="T3" fmla="*/ 18 h 18"/>
                  <a:gd name="T4" fmla="*/ 2 w 6"/>
                  <a:gd name="T5" fmla="*/ 12 h 18"/>
                  <a:gd name="T6" fmla="*/ 0 w 6"/>
                  <a:gd name="T7" fmla="*/ 8 h 18"/>
                  <a:gd name="T8" fmla="*/ 0 w 6"/>
                  <a:gd name="T9" fmla="*/ 4 h 18"/>
                  <a:gd name="T10" fmla="*/ 0 w 6"/>
                  <a:gd name="T11" fmla="*/ 4 h 18"/>
                  <a:gd name="T12" fmla="*/ 0 w 6"/>
                  <a:gd name="T13" fmla="*/ 0 h 18"/>
                  <a:gd name="T14" fmla="*/ 0 w 6"/>
                  <a:gd name="T15" fmla="*/ 0 h 18"/>
                  <a:gd name="T16" fmla="*/ 2 w 6"/>
                  <a:gd name="T17" fmla="*/ 2 h 18"/>
                  <a:gd name="T18" fmla="*/ 4 w 6"/>
                  <a:gd name="T19" fmla="*/ 4 h 18"/>
                  <a:gd name="T20" fmla="*/ 6 w 6"/>
                  <a:gd name="T21" fmla="*/ 18 h 18"/>
                  <a:gd name="T22" fmla="*/ 6 w 6"/>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8">
                    <a:moveTo>
                      <a:pt x="6" y="18"/>
                    </a:moveTo>
                    <a:lnTo>
                      <a:pt x="6" y="18"/>
                    </a:lnTo>
                    <a:lnTo>
                      <a:pt x="2" y="12"/>
                    </a:lnTo>
                    <a:lnTo>
                      <a:pt x="0" y="8"/>
                    </a:lnTo>
                    <a:lnTo>
                      <a:pt x="0" y="4"/>
                    </a:lnTo>
                    <a:lnTo>
                      <a:pt x="0" y="4"/>
                    </a:lnTo>
                    <a:lnTo>
                      <a:pt x="0" y="0"/>
                    </a:lnTo>
                    <a:lnTo>
                      <a:pt x="0" y="0"/>
                    </a:lnTo>
                    <a:lnTo>
                      <a:pt x="2" y="2"/>
                    </a:lnTo>
                    <a:lnTo>
                      <a:pt x="4" y="4"/>
                    </a:lnTo>
                    <a:lnTo>
                      <a:pt x="6"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0" name="Freeform 3035">
                <a:extLst>
                  <a:ext uri="{FF2B5EF4-FFF2-40B4-BE49-F238E27FC236}">
                    <a16:creationId xmlns:a16="http://schemas.microsoft.com/office/drawing/2014/main" id="{B6853532-42EA-9646-63FB-4663B89F0554}"/>
                  </a:ext>
                </a:extLst>
              </p:cNvPr>
              <p:cNvSpPr>
                <a:spLocks/>
              </p:cNvSpPr>
              <p:nvPr/>
            </p:nvSpPr>
            <p:spPr bwMode="auto">
              <a:xfrm>
                <a:off x="5676" y="1714"/>
                <a:ext cx="8" cy="12"/>
              </a:xfrm>
              <a:custGeom>
                <a:avLst/>
                <a:gdLst>
                  <a:gd name="T0" fmla="*/ 0 w 8"/>
                  <a:gd name="T1" fmla="*/ 6 h 12"/>
                  <a:gd name="T2" fmla="*/ 0 w 8"/>
                  <a:gd name="T3" fmla="*/ 6 h 12"/>
                  <a:gd name="T4" fmla="*/ 2 w 8"/>
                  <a:gd name="T5" fmla="*/ 8 h 12"/>
                  <a:gd name="T6" fmla="*/ 2 w 8"/>
                  <a:gd name="T7" fmla="*/ 6 h 12"/>
                  <a:gd name="T8" fmla="*/ 4 w 8"/>
                  <a:gd name="T9" fmla="*/ 2 h 12"/>
                  <a:gd name="T10" fmla="*/ 6 w 8"/>
                  <a:gd name="T11" fmla="*/ 0 h 12"/>
                  <a:gd name="T12" fmla="*/ 8 w 8"/>
                  <a:gd name="T13" fmla="*/ 6 h 12"/>
                  <a:gd name="T14" fmla="*/ 8 w 8"/>
                  <a:gd name="T15" fmla="*/ 6 h 12"/>
                  <a:gd name="T16" fmla="*/ 4 w 8"/>
                  <a:gd name="T17" fmla="*/ 12 h 12"/>
                  <a:gd name="T18" fmla="*/ 2 w 8"/>
                  <a:gd name="T19" fmla="*/ 12 h 12"/>
                  <a:gd name="T20" fmla="*/ 0 w 8"/>
                  <a:gd name="T21" fmla="*/ 6 h 12"/>
                  <a:gd name="T22" fmla="*/ 0 w 8"/>
                  <a:gd name="T2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0" y="6"/>
                    </a:moveTo>
                    <a:lnTo>
                      <a:pt x="0" y="6"/>
                    </a:lnTo>
                    <a:lnTo>
                      <a:pt x="2" y="8"/>
                    </a:lnTo>
                    <a:lnTo>
                      <a:pt x="2" y="6"/>
                    </a:lnTo>
                    <a:lnTo>
                      <a:pt x="4" y="2"/>
                    </a:lnTo>
                    <a:lnTo>
                      <a:pt x="6" y="0"/>
                    </a:lnTo>
                    <a:lnTo>
                      <a:pt x="8" y="6"/>
                    </a:lnTo>
                    <a:lnTo>
                      <a:pt x="8" y="6"/>
                    </a:lnTo>
                    <a:lnTo>
                      <a:pt x="4" y="12"/>
                    </a:lnTo>
                    <a:lnTo>
                      <a:pt x="2"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1" name="Freeform 3036">
                <a:extLst>
                  <a:ext uri="{FF2B5EF4-FFF2-40B4-BE49-F238E27FC236}">
                    <a16:creationId xmlns:a16="http://schemas.microsoft.com/office/drawing/2014/main" id="{0C58BA0C-F8C3-6630-7E39-6792883C32E1}"/>
                  </a:ext>
                </a:extLst>
              </p:cNvPr>
              <p:cNvSpPr>
                <a:spLocks/>
              </p:cNvSpPr>
              <p:nvPr/>
            </p:nvSpPr>
            <p:spPr bwMode="auto">
              <a:xfrm>
                <a:off x="5610" y="1740"/>
                <a:ext cx="4" cy="6"/>
              </a:xfrm>
              <a:custGeom>
                <a:avLst/>
                <a:gdLst>
                  <a:gd name="T0" fmla="*/ 2 w 4"/>
                  <a:gd name="T1" fmla="*/ 6 h 6"/>
                  <a:gd name="T2" fmla="*/ 2 w 4"/>
                  <a:gd name="T3" fmla="*/ 6 h 6"/>
                  <a:gd name="T4" fmla="*/ 0 w 4"/>
                  <a:gd name="T5" fmla="*/ 6 h 6"/>
                  <a:gd name="T6" fmla="*/ 0 w 4"/>
                  <a:gd name="T7" fmla="*/ 2 h 6"/>
                  <a:gd name="T8" fmla="*/ 0 w 4"/>
                  <a:gd name="T9" fmla="*/ 2 h 6"/>
                  <a:gd name="T10" fmla="*/ 0 w 4"/>
                  <a:gd name="T11" fmla="*/ 0 h 6"/>
                  <a:gd name="T12" fmla="*/ 2 w 4"/>
                  <a:gd name="T13" fmla="*/ 0 h 6"/>
                  <a:gd name="T14" fmla="*/ 2 w 4"/>
                  <a:gd name="T15" fmla="*/ 0 h 6"/>
                  <a:gd name="T16" fmla="*/ 2 w 4"/>
                  <a:gd name="T17" fmla="*/ 0 h 6"/>
                  <a:gd name="T18" fmla="*/ 4 w 4"/>
                  <a:gd name="T19" fmla="*/ 4 h 6"/>
                  <a:gd name="T20" fmla="*/ 4 w 4"/>
                  <a:gd name="T21" fmla="*/ 4 h 6"/>
                  <a:gd name="T22" fmla="*/ 2 w 4"/>
                  <a:gd name="T23" fmla="*/ 6 h 6"/>
                  <a:gd name="T24" fmla="*/ 2 w 4"/>
                  <a:gd name="T25" fmla="*/ 6 h 6"/>
                  <a:gd name="T26" fmla="*/ 2 w 4"/>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6">
                    <a:moveTo>
                      <a:pt x="2" y="6"/>
                    </a:moveTo>
                    <a:lnTo>
                      <a:pt x="2" y="6"/>
                    </a:lnTo>
                    <a:lnTo>
                      <a:pt x="0" y="6"/>
                    </a:lnTo>
                    <a:lnTo>
                      <a:pt x="0" y="2"/>
                    </a:lnTo>
                    <a:lnTo>
                      <a:pt x="0" y="2"/>
                    </a:lnTo>
                    <a:lnTo>
                      <a:pt x="0" y="0"/>
                    </a:lnTo>
                    <a:lnTo>
                      <a:pt x="2" y="0"/>
                    </a:lnTo>
                    <a:lnTo>
                      <a:pt x="2" y="0"/>
                    </a:lnTo>
                    <a:lnTo>
                      <a:pt x="2" y="0"/>
                    </a:lnTo>
                    <a:lnTo>
                      <a:pt x="4" y="4"/>
                    </a:lnTo>
                    <a:lnTo>
                      <a:pt x="4" y="4"/>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2" name="Freeform 3037">
                <a:extLst>
                  <a:ext uri="{FF2B5EF4-FFF2-40B4-BE49-F238E27FC236}">
                    <a16:creationId xmlns:a16="http://schemas.microsoft.com/office/drawing/2014/main" id="{2D276D03-A68D-CE9C-8EBA-F1CF7BE5350B}"/>
                  </a:ext>
                </a:extLst>
              </p:cNvPr>
              <p:cNvSpPr>
                <a:spLocks/>
              </p:cNvSpPr>
              <p:nvPr/>
            </p:nvSpPr>
            <p:spPr bwMode="auto">
              <a:xfrm>
                <a:off x="5664" y="1718"/>
                <a:ext cx="4" cy="6"/>
              </a:xfrm>
              <a:custGeom>
                <a:avLst/>
                <a:gdLst>
                  <a:gd name="T0" fmla="*/ 4 w 4"/>
                  <a:gd name="T1" fmla="*/ 4 h 6"/>
                  <a:gd name="T2" fmla="*/ 4 w 4"/>
                  <a:gd name="T3" fmla="*/ 4 h 6"/>
                  <a:gd name="T4" fmla="*/ 2 w 4"/>
                  <a:gd name="T5" fmla="*/ 6 h 6"/>
                  <a:gd name="T6" fmla="*/ 2 w 4"/>
                  <a:gd name="T7" fmla="*/ 6 h 6"/>
                  <a:gd name="T8" fmla="*/ 0 w 4"/>
                  <a:gd name="T9" fmla="*/ 4 h 6"/>
                  <a:gd name="T10" fmla="*/ 0 w 4"/>
                  <a:gd name="T11" fmla="*/ 4 h 6"/>
                  <a:gd name="T12" fmla="*/ 0 w 4"/>
                  <a:gd name="T13" fmla="*/ 0 h 6"/>
                  <a:gd name="T14" fmla="*/ 0 w 4"/>
                  <a:gd name="T15" fmla="*/ 0 h 6"/>
                  <a:gd name="T16" fmla="*/ 0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4"/>
                    </a:lnTo>
                    <a:lnTo>
                      <a:pt x="0" y="4"/>
                    </a:lnTo>
                    <a:lnTo>
                      <a:pt x="0" y="0"/>
                    </a:lnTo>
                    <a:lnTo>
                      <a:pt x="0" y="0"/>
                    </a:lnTo>
                    <a:lnTo>
                      <a:pt x="0"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3" name="Freeform 3038">
                <a:extLst>
                  <a:ext uri="{FF2B5EF4-FFF2-40B4-BE49-F238E27FC236}">
                    <a16:creationId xmlns:a16="http://schemas.microsoft.com/office/drawing/2014/main" id="{7447FD6B-7539-DDD6-F087-0459ED0DE737}"/>
                  </a:ext>
                </a:extLst>
              </p:cNvPr>
              <p:cNvSpPr>
                <a:spLocks/>
              </p:cNvSpPr>
              <p:nvPr/>
            </p:nvSpPr>
            <p:spPr bwMode="auto">
              <a:xfrm>
                <a:off x="5650" y="1680"/>
                <a:ext cx="6" cy="8"/>
              </a:xfrm>
              <a:custGeom>
                <a:avLst/>
                <a:gdLst>
                  <a:gd name="T0" fmla="*/ 4 w 6"/>
                  <a:gd name="T1" fmla="*/ 0 h 8"/>
                  <a:gd name="T2" fmla="*/ 4 w 6"/>
                  <a:gd name="T3" fmla="*/ 0 h 8"/>
                  <a:gd name="T4" fmla="*/ 6 w 6"/>
                  <a:gd name="T5" fmla="*/ 8 h 8"/>
                  <a:gd name="T6" fmla="*/ 6 w 6"/>
                  <a:gd name="T7" fmla="*/ 8 h 8"/>
                  <a:gd name="T8" fmla="*/ 2 w 6"/>
                  <a:gd name="T9" fmla="*/ 8 h 8"/>
                  <a:gd name="T10" fmla="*/ 0 w 6"/>
                  <a:gd name="T11" fmla="*/ 6 h 8"/>
                  <a:gd name="T12" fmla="*/ 0 w 6"/>
                  <a:gd name="T13" fmla="*/ 2 h 8"/>
                  <a:gd name="T14" fmla="*/ 0 w 6"/>
                  <a:gd name="T15" fmla="*/ 2 h 8"/>
                  <a:gd name="T16" fmla="*/ 2 w 6"/>
                  <a:gd name="T17" fmla="*/ 0 h 8"/>
                  <a:gd name="T18" fmla="*/ 4 w 6"/>
                  <a:gd name="T19" fmla="*/ 0 h 8"/>
                  <a:gd name="T20" fmla="*/ 4 w 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4" y="0"/>
                    </a:moveTo>
                    <a:lnTo>
                      <a:pt x="4" y="0"/>
                    </a:lnTo>
                    <a:lnTo>
                      <a:pt x="6" y="8"/>
                    </a:lnTo>
                    <a:lnTo>
                      <a:pt x="6" y="8"/>
                    </a:lnTo>
                    <a:lnTo>
                      <a:pt x="2" y="8"/>
                    </a:lnTo>
                    <a:lnTo>
                      <a:pt x="0" y="6"/>
                    </a:lnTo>
                    <a:lnTo>
                      <a:pt x="0" y="2"/>
                    </a:lnTo>
                    <a:lnTo>
                      <a:pt x="0"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4" name="Freeform 3039">
                <a:extLst>
                  <a:ext uri="{FF2B5EF4-FFF2-40B4-BE49-F238E27FC236}">
                    <a16:creationId xmlns:a16="http://schemas.microsoft.com/office/drawing/2014/main" id="{97019DF2-C531-CDE4-CF70-C01F85B505BF}"/>
                  </a:ext>
                </a:extLst>
              </p:cNvPr>
              <p:cNvSpPr>
                <a:spLocks/>
              </p:cNvSpPr>
              <p:nvPr/>
            </p:nvSpPr>
            <p:spPr bwMode="auto">
              <a:xfrm>
                <a:off x="5670" y="1676"/>
                <a:ext cx="4" cy="8"/>
              </a:xfrm>
              <a:custGeom>
                <a:avLst/>
                <a:gdLst>
                  <a:gd name="T0" fmla="*/ 4 w 4"/>
                  <a:gd name="T1" fmla="*/ 8 h 8"/>
                  <a:gd name="T2" fmla="*/ 4 w 4"/>
                  <a:gd name="T3" fmla="*/ 8 h 8"/>
                  <a:gd name="T4" fmla="*/ 2 w 4"/>
                  <a:gd name="T5" fmla="*/ 8 h 8"/>
                  <a:gd name="T6" fmla="*/ 0 w 4"/>
                  <a:gd name="T7" fmla="*/ 4 h 8"/>
                  <a:gd name="T8" fmla="*/ 0 w 4"/>
                  <a:gd name="T9" fmla="*/ 4 h 8"/>
                  <a:gd name="T10" fmla="*/ 2 w 4"/>
                  <a:gd name="T11" fmla="*/ 2 h 8"/>
                  <a:gd name="T12" fmla="*/ 2 w 4"/>
                  <a:gd name="T13" fmla="*/ 0 h 8"/>
                  <a:gd name="T14" fmla="*/ 4 w 4"/>
                  <a:gd name="T15" fmla="*/ 0 h 8"/>
                  <a:gd name="T16" fmla="*/ 4 w 4"/>
                  <a:gd name="T17" fmla="*/ 0 h 8"/>
                  <a:gd name="T18" fmla="*/ 4 w 4"/>
                  <a:gd name="T19" fmla="*/ 8 h 8"/>
                  <a:gd name="T20" fmla="*/ 4 w 4"/>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8"/>
                    </a:moveTo>
                    <a:lnTo>
                      <a:pt x="4" y="8"/>
                    </a:lnTo>
                    <a:lnTo>
                      <a:pt x="2" y="8"/>
                    </a:lnTo>
                    <a:lnTo>
                      <a:pt x="0" y="4"/>
                    </a:lnTo>
                    <a:lnTo>
                      <a:pt x="0" y="4"/>
                    </a:lnTo>
                    <a:lnTo>
                      <a:pt x="2" y="2"/>
                    </a:lnTo>
                    <a:lnTo>
                      <a:pt x="2" y="0"/>
                    </a:lnTo>
                    <a:lnTo>
                      <a:pt x="4" y="0"/>
                    </a:lnTo>
                    <a:lnTo>
                      <a:pt x="4" y="0"/>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5" name="Freeform 3040">
                <a:extLst>
                  <a:ext uri="{FF2B5EF4-FFF2-40B4-BE49-F238E27FC236}">
                    <a16:creationId xmlns:a16="http://schemas.microsoft.com/office/drawing/2014/main" id="{20F4514E-4DA5-838D-729F-3ACD00EE517C}"/>
                  </a:ext>
                </a:extLst>
              </p:cNvPr>
              <p:cNvSpPr>
                <a:spLocks/>
              </p:cNvSpPr>
              <p:nvPr/>
            </p:nvSpPr>
            <p:spPr bwMode="auto">
              <a:xfrm>
                <a:off x="5644" y="1790"/>
                <a:ext cx="16" cy="38"/>
              </a:xfrm>
              <a:custGeom>
                <a:avLst/>
                <a:gdLst>
                  <a:gd name="T0" fmla="*/ 0 w 16"/>
                  <a:gd name="T1" fmla="*/ 0 h 38"/>
                  <a:gd name="T2" fmla="*/ 0 w 16"/>
                  <a:gd name="T3" fmla="*/ 0 h 38"/>
                  <a:gd name="T4" fmla="*/ 6 w 16"/>
                  <a:gd name="T5" fmla="*/ 0 h 38"/>
                  <a:gd name="T6" fmla="*/ 6 w 16"/>
                  <a:gd name="T7" fmla="*/ 0 h 38"/>
                  <a:gd name="T8" fmla="*/ 8 w 16"/>
                  <a:gd name="T9" fmla="*/ 2 h 38"/>
                  <a:gd name="T10" fmla="*/ 10 w 16"/>
                  <a:gd name="T11" fmla="*/ 4 h 38"/>
                  <a:gd name="T12" fmla="*/ 12 w 16"/>
                  <a:gd name="T13" fmla="*/ 8 h 38"/>
                  <a:gd name="T14" fmla="*/ 12 w 16"/>
                  <a:gd name="T15" fmla="*/ 8 h 38"/>
                  <a:gd name="T16" fmla="*/ 16 w 16"/>
                  <a:gd name="T17" fmla="*/ 20 h 38"/>
                  <a:gd name="T18" fmla="*/ 16 w 16"/>
                  <a:gd name="T19" fmla="*/ 32 h 38"/>
                  <a:gd name="T20" fmla="*/ 16 w 16"/>
                  <a:gd name="T21" fmla="*/ 32 h 38"/>
                  <a:gd name="T22" fmla="*/ 14 w 16"/>
                  <a:gd name="T23" fmla="*/ 36 h 38"/>
                  <a:gd name="T24" fmla="*/ 14 w 16"/>
                  <a:gd name="T25" fmla="*/ 38 h 38"/>
                  <a:gd name="T26" fmla="*/ 10 w 16"/>
                  <a:gd name="T27" fmla="*/ 38 h 38"/>
                  <a:gd name="T28" fmla="*/ 10 w 16"/>
                  <a:gd name="T29" fmla="*/ 38 h 38"/>
                  <a:gd name="T30" fmla="*/ 6 w 16"/>
                  <a:gd name="T31" fmla="*/ 36 h 38"/>
                  <a:gd name="T32" fmla="*/ 4 w 16"/>
                  <a:gd name="T33" fmla="*/ 34 h 38"/>
                  <a:gd name="T34" fmla="*/ 2 w 16"/>
                  <a:gd name="T35" fmla="*/ 30 h 38"/>
                  <a:gd name="T36" fmla="*/ 0 w 16"/>
                  <a:gd name="T37" fmla="*/ 22 h 38"/>
                  <a:gd name="T38" fmla="*/ 0 w 16"/>
                  <a:gd name="T39" fmla="*/ 22 h 38"/>
                  <a:gd name="T40" fmla="*/ 0 w 16"/>
                  <a:gd name="T41" fmla="*/ 0 h 38"/>
                  <a:gd name="T42" fmla="*/ 0 w 16"/>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8">
                    <a:moveTo>
                      <a:pt x="0" y="0"/>
                    </a:moveTo>
                    <a:lnTo>
                      <a:pt x="0" y="0"/>
                    </a:lnTo>
                    <a:lnTo>
                      <a:pt x="6" y="0"/>
                    </a:lnTo>
                    <a:lnTo>
                      <a:pt x="6" y="0"/>
                    </a:lnTo>
                    <a:lnTo>
                      <a:pt x="8" y="2"/>
                    </a:lnTo>
                    <a:lnTo>
                      <a:pt x="10" y="4"/>
                    </a:lnTo>
                    <a:lnTo>
                      <a:pt x="12" y="8"/>
                    </a:lnTo>
                    <a:lnTo>
                      <a:pt x="12" y="8"/>
                    </a:lnTo>
                    <a:lnTo>
                      <a:pt x="16" y="20"/>
                    </a:lnTo>
                    <a:lnTo>
                      <a:pt x="16" y="32"/>
                    </a:lnTo>
                    <a:lnTo>
                      <a:pt x="16" y="32"/>
                    </a:lnTo>
                    <a:lnTo>
                      <a:pt x="14" y="36"/>
                    </a:lnTo>
                    <a:lnTo>
                      <a:pt x="14" y="38"/>
                    </a:lnTo>
                    <a:lnTo>
                      <a:pt x="10" y="38"/>
                    </a:lnTo>
                    <a:lnTo>
                      <a:pt x="10" y="38"/>
                    </a:lnTo>
                    <a:lnTo>
                      <a:pt x="6" y="36"/>
                    </a:lnTo>
                    <a:lnTo>
                      <a:pt x="4" y="34"/>
                    </a:lnTo>
                    <a:lnTo>
                      <a:pt x="2" y="30"/>
                    </a:lnTo>
                    <a:lnTo>
                      <a:pt x="0" y="22"/>
                    </a:lnTo>
                    <a:lnTo>
                      <a:pt x="0" y="2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6" name="Freeform 3041">
                <a:extLst>
                  <a:ext uri="{FF2B5EF4-FFF2-40B4-BE49-F238E27FC236}">
                    <a16:creationId xmlns:a16="http://schemas.microsoft.com/office/drawing/2014/main" id="{1EEFA730-B34D-4ADB-EE09-6C4BFAE14D66}"/>
                  </a:ext>
                </a:extLst>
              </p:cNvPr>
              <p:cNvSpPr>
                <a:spLocks/>
              </p:cNvSpPr>
              <p:nvPr/>
            </p:nvSpPr>
            <p:spPr bwMode="auto">
              <a:xfrm>
                <a:off x="5658" y="1780"/>
                <a:ext cx="6" cy="12"/>
              </a:xfrm>
              <a:custGeom>
                <a:avLst/>
                <a:gdLst>
                  <a:gd name="T0" fmla="*/ 2 w 6"/>
                  <a:gd name="T1" fmla="*/ 0 h 12"/>
                  <a:gd name="T2" fmla="*/ 2 w 6"/>
                  <a:gd name="T3" fmla="*/ 0 h 12"/>
                  <a:gd name="T4" fmla="*/ 6 w 6"/>
                  <a:gd name="T5" fmla="*/ 4 h 12"/>
                  <a:gd name="T6" fmla="*/ 6 w 6"/>
                  <a:gd name="T7" fmla="*/ 4 h 12"/>
                  <a:gd name="T8" fmla="*/ 6 w 6"/>
                  <a:gd name="T9" fmla="*/ 8 h 12"/>
                  <a:gd name="T10" fmla="*/ 4 w 6"/>
                  <a:gd name="T11" fmla="*/ 12 h 12"/>
                  <a:gd name="T12" fmla="*/ 4 w 6"/>
                  <a:gd name="T13" fmla="*/ 12 h 12"/>
                  <a:gd name="T14" fmla="*/ 2 w 6"/>
                  <a:gd name="T15" fmla="*/ 12 h 12"/>
                  <a:gd name="T16" fmla="*/ 2 w 6"/>
                  <a:gd name="T17" fmla="*/ 10 h 12"/>
                  <a:gd name="T18" fmla="*/ 0 w 6"/>
                  <a:gd name="T19" fmla="*/ 4 h 12"/>
                  <a:gd name="T20" fmla="*/ 0 w 6"/>
                  <a:gd name="T21" fmla="*/ 4 h 12"/>
                  <a:gd name="T22" fmla="*/ 2 w 6"/>
                  <a:gd name="T23" fmla="*/ 0 h 12"/>
                  <a:gd name="T24" fmla="*/ 2 w 6"/>
                  <a:gd name="T25" fmla="*/ 0 h 12"/>
                  <a:gd name="T26" fmla="*/ 2 w 6"/>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2" y="0"/>
                    </a:moveTo>
                    <a:lnTo>
                      <a:pt x="2" y="0"/>
                    </a:lnTo>
                    <a:lnTo>
                      <a:pt x="6" y="4"/>
                    </a:lnTo>
                    <a:lnTo>
                      <a:pt x="6" y="4"/>
                    </a:lnTo>
                    <a:lnTo>
                      <a:pt x="6" y="8"/>
                    </a:lnTo>
                    <a:lnTo>
                      <a:pt x="4" y="12"/>
                    </a:lnTo>
                    <a:lnTo>
                      <a:pt x="4" y="12"/>
                    </a:lnTo>
                    <a:lnTo>
                      <a:pt x="2" y="12"/>
                    </a:lnTo>
                    <a:lnTo>
                      <a:pt x="2" y="10"/>
                    </a:lnTo>
                    <a:lnTo>
                      <a:pt x="0" y="4"/>
                    </a:lnTo>
                    <a:lnTo>
                      <a:pt x="0" y="4"/>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7" name="Freeform 3042">
                <a:extLst>
                  <a:ext uri="{FF2B5EF4-FFF2-40B4-BE49-F238E27FC236}">
                    <a16:creationId xmlns:a16="http://schemas.microsoft.com/office/drawing/2014/main" id="{BA1616E4-342F-7DDC-67BD-6579208A8DE9}"/>
                  </a:ext>
                </a:extLst>
              </p:cNvPr>
              <p:cNvSpPr>
                <a:spLocks/>
              </p:cNvSpPr>
              <p:nvPr/>
            </p:nvSpPr>
            <p:spPr bwMode="auto">
              <a:xfrm>
                <a:off x="5646" y="1764"/>
                <a:ext cx="4" cy="12"/>
              </a:xfrm>
              <a:custGeom>
                <a:avLst/>
                <a:gdLst>
                  <a:gd name="T0" fmla="*/ 4 w 4"/>
                  <a:gd name="T1" fmla="*/ 0 h 12"/>
                  <a:gd name="T2" fmla="*/ 4 w 4"/>
                  <a:gd name="T3" fmla="*/ 0 h 12"/>
                  <a:gd name="T4" fmla="*/ 4 w 4"/>
                  <a:gd name="T5" fmla="*/ 4 h 12"/>
                  <a:gd name="T6" fmla="*/ 4 w 4"/>
                  <a:gd name="T7" fmla="*/ 8 h 12"/>
                  <a:gd name="T8" fmla="*/ 4 w 4"/>
                  <a:gd name="T9" fmla="*/ 8 h 12"/>
                  <a:gd name="T10" fmla="*/ 4 w 4"/>
                  <a:gd name="T11" fmla="*/ 12 h 12"/>
                  <a:gd name="T12" fmla="*/ 4 w 4"/>
                  <a:gd name="T13" fmla="*/ 12 h 12"/>
                  <a:gd name="T14" fmla="*/ 4 w 4"/>
                  <a:gd name="T15" fmla="*/ 12 h 12"/>
                  <a:gd name="T16" fmla="*/ 0 w 4"/>
                  <a:gd name="T17" fmla="*/ 6 h 12"/>
                  <a:gd name="T18" fmla="*/ 0 w 4"/>
                  <a:gd name="T19" fmla="*/ 6 h 12"/>
                  <a:gd name="T20" fmla="*/ 2 w 4"/>
                  <a:gd name="T21" fmla="*/ 2 h 12"/>
                  <a:gd name="T22" fmla="*/ 4 w 4"/>
                  <a:gd name="T23" fmla="*/ 0 h 12"/>
                  <a:gd name="T24" fmla="*/ 4 w 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2">
                    <a:moveTo>
                      <a:pt x="4" y="0"/>
                    </a:moveTo>
                    <a:lnTo>
                      <a:pt x="4" y="0"/>
                    </a:lnTo>
                    <a:lnTo>
                      <a:pt x="4" y="4"/>
                    </a:lnTo>
                    <a:lnTo>
                      <a:pt x="4" y="8"/>
                    </a:lnTo>
                    <a:lnTo>
                      <a:pt x="4" y="8"/>
                    </a:lnTo>
                    <a:lnTo>
                      <a:pt x="4" y="12"/>
                    </a:lnTo>
                    <a:lnTo>
                      <a:pt x="4" y="12"/>
                    </a:lnTo>
                    <a:lnTo>
                      <a:pt x="4" y="12"/>
                    </a:lnTo>
                    <a:lnTo>
                      <a:pt x="0" y="6"/>
                    </a:lnTo>
                    <a:lnTo>
                      <a:pt x="0" y="6"/>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8" name="Freeform 3043">
                <a:extLst>
                  <a:ext uri="{FF2B5EF4-FFF2-40B4-BE49-F238E27FC236}">
                    <a16:creationId xmlns:a16="http://schemas.microsoft.com/office/drawing/2014/main" id="{AEFFE2AD-36F6-8350-CB4C-4533C6A36320}"/>
                  </a:ext>
                </a:extLst>
              </p:cNvPr>
              <p:cNvSpPr>
                <a:spLocks/>
              </p:cNvSpPr>
              <p:nvPr/>
            </p:nvSpPr>
            <p:spPr bwMode="auto">
              <a:xfrm>
                <a:off x="2110" y="1904"/>
                <a:ext cx="4" cy="8"/>
              </a:xfrm>
              <a:custGeom>
                <a:avLst/>
                <a:gdLst>
                  <a:gd name="T0" fmla="*/ 0 w 4"/>
                  <a:gd name="T1" fmla="*/ 0 h 8"/>
                  <a:gd name="T2" fmla="*/ 0 w 4"/>
                  <a:gd name="T3" fmla="*/ 0 h 8"/>
                  <a:gd name="T4" fmla="*/ 4 w 4"/>
                  <a:gd name="T5" fmla="*/ 0 h 8"/>
                  <a:gd name="T6" fmla="*/ 4 w 4"/>
                  <a:gd name="T7" fmla="*/ 0 h 8"/>
                  <a:gd name="T8" fmla="*/ 4 w 4"/>
                  <a:gd name="T9" fmla="*/ 4 h 8"/>
                  <a:gd name="T10" fmla="*/ 4 w 4"/>
                  <a:gd name="T11" fmla="*/ 6 h 8"/>
                  <a:gd name="T12" fmla="*/ 4 w 4"/>
                  <a:gd name="T13" fmla="*/ 6 h 8"/>
                  <a:gd name="T14" fmla="*/ 4 w 4"/>
                  <a:gd name="T15" fmla="*/ 8 h 8"/>
                  <a:gd name="T16" fmla="*/ 2 w 4"/>
                  <a:gd name="T17" fmla="*/ 6 h 8"/>
                  <a:gd name="T18" fmla="*/ 0 w 4"/>
                  <a:gd name="T19" fmla="*/ 0 h 8"/>
                  <a:gd name="T20" fmla="*/ 0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0"/>
                    </a:moveTo>
                    <a:lnTo>
                      <a:pt x="0" y="0"/>
                    </a:lnTo>
                    <a:lnTo>
                      <a:pt x="4" y="0"/>
                    </a:lnTo>
                    <a:lnTo>
                      <a:pt x="4" y="0"/>
                    </a:lnTo>
                    <a:lnTo>
                      <a:pt x="4" y="4"/>
                    </a:lnTo>
                    <a:lnTo>
                      <a:pt x="4" y="6"/>
                    </a:lnTo>
                    <a:lnTo>
                      <a:pt x="4" y="6"/>
                    </a:lnTo>
                    <a:lnTo>
                      <a:pt x="4" y="8"/>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9" name="Freeform 3044">
                <a:extLst>
                  <a:ext uri="{FF2B5EF4-FFF2-40B4-BE49-F238E27FC236}">
                    <a16:creationId xmlns:a16="http://schemas.microsoft.com/office/drawing/2014/main" id="{EF935C1F-76A1-8E2A-45E6-CBC8623D2846}"/>
                  </a:ext>
                </a:extLst>
              </p:cNvPr>
              <p:cNvSpPr>
                <a:spLocks/>
              </p:cNvSpPr>
              <p:nvPr/>
            </p:nvSpPr>
            <p:spPr bwMode="auto">
              <a:xfrm>
                <a:off x="5940" y="1636"/>
                <a:ext cx="22" cy="8"/>
              </a:xfrm>
              <a:custGeom>
                <a:avLst/>
                <a:gdLst>
                  <a:gd name="T0" fmla="*/ 0 w 22"/>
                  <a:gd name="T1" fmla="*/ 8 h 8"/>
                  <a:gd name="T2" fmla="*/ 0 w 22"/>
                  <a:gd name="T3" fmla="*/ 8 h 8"/>
                  <a:gd name="T4" fmla="*/ 4 w 22"/>
                  <a:gd name="T5" fmla="*/ 4 h 8"/>
                  <a:gd name="T6" fmla="*/ 8 w 22"/>
                  <a:gd name="T7" fmla="*/ 2 h 8"/>
                  <a:gd name="T8" fmla="*/ 12 w 22"/>
                  <a:gd name="T9" fmla="*/ 2 h 8"/>
                  <a:gd name="T10" fmla="*/ 16 w 22"/>
                  <a:gd name="T11" fmla="*/ 0 h 8"/>
                  <a:gd name="T12" fmla="*/ 16 w 22"/>
                  <a:gd name="T13" fmla="*/ 0 h 8"/>
                  <a:gd name="T14" fmla="*/ 16 w 22"/>
                  <a:gd name="T15" fmla="*/ 4 h 8"/>
                  <a:gd name="T16" fmla="*/ 18 w 22"/>
                  <a:gd name="T17" fmla="*/ 4 h 8"/>
                  <a:gd name="T18" fmla="*/ 18 w 22"/>
                  <a:gd name="T19" fmla="*/ 4 h 8"/>
                  <a:gd name="T20" fmla="*/ 20 w 22"/>
                  <a:gd name="T21" fmla="*/ 4 h 8"/>
                  <a:gd name="T22" fmla="*/ 22 w 22"/>
                  <a:gd name="T23" fmla="*/ 8 h 8"/>
                  <a:gd name="T24" fmla="*/ 22 w 22"/>
                  <a:gd name="T25" fmla="*/ 8 h 8"/>
                  <a:gd name="T26" fmla="*/ 10 w 22"/>
                  <a:gd name="T27" fmla="*/ 8 h 8"/>
                  <a:gd name="T28" fmla="*/ 0 w 22"/>
                  <a:gd name="T29" fmla="*/ 8 h 8"/>
                  <a:gd name="T30" fmla="*/ 0 w 22"/>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8">
                    <a:moveTo>
                      <a:pt x="0" y="8"/>
                    </a:moveTo>
                    <a:lnTo>
                      <a:pt x="0" y="8"/>
                    </a:lnTo>
                    <a:lnTo>
                      <a:pt x="4" y="4"/>
                    </a:lnTo>
                    <a:lnTo>
                      <a:pt x="8" y="2"/>
                    </a:lnTo>
                    <a:lnTo>
                      <a:pt x="12" y="2"/>
                    </a:lnTo>
                    <a:lnTo>
                      <a:pt x="16" y="0"/>
                    </a:lnTo>
                    <a:lnTo>
                      <a:pt x="16" y="0"/>
                    </a:lnTo>
                    <a:lnTo>
                      <a:pt x="16" y="4"/>
                    </a:lnTo>
                    <a:lnTo>
                      <a:pt x="18" y="4"/>
                    </a:lnTo>
                    <a:lnTo>
                      <a:pt x="18" y="4"/>
                    </a:lnTo>
                    <a:lnTo>
                      <a:pt x="20" y="4"/>
                    </a:lnTo>
                    <a:lnTo>
                      <a:pt x="22" y="8"/>
                    </a:lnTo>
                    <a:lnTo>
                      <a:pt x="22" y="8"/>
                    </a:lnTo>
                    <a:lnTo>
                      <a:pt x="10"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0" name="Freeform 3045">
                <a:extLst>
                  <a:ext uri="{FF2B5EF4-FFF2-40B4-BE49-F238E27FC236}">
                    <a16:creationId xmlns:a16="http://schemas.microsoft.com/office/drawing/2014/main" id="{4789A501-4560-496F-6D9A-D6F3EA26FD7B}"/>
                  </a:ext>
                </a:extLst>
              </p:cNvPr>
              <p:cNvSpPr>
                <a:spLocks/>
              </p:cNvSpPr>
              <p:nvPr/>
            </p:nvSpPr>
            <p:spPr bwMode="auto">
              <a:xfrm>
                <a:off x="1758" y="1768"/>
                <a:ext cx="20" cy="12"/>
              </a:xfrm>
              <a:custGeom>
                <a:avLst/>
                <a:gdLst>
                  <a:gd name="T0" fmla="*/ 4 w 20"/>
                  <a:gd name="T1" fmla="*/ 12 h 12"/>
                  <a:gd name="T2" fmla="*/ 4 w 20"/>
                  <a:gd name="T3" fmla="*/ 12 h 12"/>
                  <a:gd name="T4" fmla="*/ 0 w 20"/>
                  <a:gd name="T5" fmla="*/ 8 h 12"/>
                  <a:gd name="T6" fmla="*/ 0 w 20"/>
                  <a:gd name="T7" fmla="*/ 8 h 12"/>
                  <a:gd name="T8" fmla="*/ 2 w 20"/>
                  <a:gd name="T9" fmla="*/ 2 h 12"/>
                  <a:gd name="T10" fmla="*/ 4 w 20"/>
                  <a:gd name="T11" fmla="*/ 0 h 12"/>
                  <a:gd name="T12" fmla="*/ 8 w 20"/>
                  <a:gd name="T13" fmla="*/ 0 h 12"/>
                  <a:gd name="T14" fmla="*/ 10 w 20"/>
                  <a:gd name="T15" fmla="*/ 0 h 12"/>
                  <a:gd name="T16" fmla="*/ 10 w 20"/>
                  <a:gd name="T17" fmla="*/ 0 h 12"/>
                  <a:gd name="T18" fmla="*/ 12 w 20"/>
                  <a:gd name="T19" fmla="*/ 4 h 12"/>
                  <a:gd name="T20" fmla="*/ 14 w 20"/>
                  <a:gd name="T21" fmla="*/ 6 h 12"/>
                  <a:gd name="T22" fmla="*/ 18 w 20"/>
                  <a:gd name="T23" fmla="*/ 6 h 12"/>
                  <a:gd name="T24" fmla="*/ 20 w 20"/>
                  <a:gd name="T25" fmla="*/ 12 h 12"/>
                  <a:gd name="T26" fmla="*/ 20 w 20"/>
                  <a:gd name="T27" fmla="*/ 12 h 12"/>
                  <a:gd name="T28" fmla="*/ 4 w 20"/>
                  <a:gd name="T29" fmla="*/ 12 h 12"/>
                  <a:gd name="T30" fmla="*/ 4 w 20"/>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2">
                    <a:moveTo>
                      <a:pt x="4" y="12"/>
                    </a:moveTo>
                    <a:lnTo>
                      <a:pt x="4" y="12"/>
                    </a:lnTo>
                    <a:lnTo>
                      <a:pt x="0" y="8"/>
                    </a:lnTo>
                    <a:lnTo>
                      <a:pt x="0" y="8"/>
                    </a:lnTo>
                    <a:lnTo>
                      <a:pt x="2" y="2"/>
                    </a:lnTo>
                    <a:lnTo>
                      <a:pt x="4" y="0"/>
                    </a:lnTo>
                    <a:lnTo>
                      <a:pt x="8" y="0"/>
                    </a:lnTo>
                    <a:lnTo>
                      <a:pt x="10" y="0"/>
                    </a:lnTo>
                    <a:lnTo>
                      <a:pt x="10" y="0"/>
                    </a:lnTo>
                    <a:lnTo>
                      <a:pt x="12" y="4"/>
                    </a:lnTo>
                    <a:lnTo>
                      <a:pt x="14" y="6"/>
                    </a:lnTo>
                    <a:lnTo>
                      <a:pt x="18" y="6"/>
                    </a:lnTo>
                    <a:lnTo>
                      <a:pt x="20" y="12"/>
                    </a:lnTo>
                    <a:lnTo>
                      <a:pt x="20" y="12"/>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1" name="Freeform 3046">
                <a:extLst>
                  <a:ext uri="{FF2B5EF4-FFF2-40B4-BE49-F238E27FC236}">
                    <a16:creationId xmlns:a16="http://schemas.microsoft.com/office/drawing/2014/main" id="{155452CB-4741-888E-13A3-6F3795803576}"/>
                  </a:ext>
                </a:extLst>
              </p:cNvPr>
              <p:cNvSpPr>
                <a:spLocks/>
              </p:cNvSpPr>
              <p:nvPr/>
            </p:nvSpPr>
            <p:spPr bwMode="auto">
              <a:xfrm>
                <a:off x="1764" y="1758"/>
                <a:ext cx="8" cy="10"/>
              </a:xfrm>
              <a:custGeom>
                <a:avLst/>
                <a:gdLst>
                  <a:gd name="T0" fmla="*/ 4 w 8"/>
                  <a:gd name="T1" fmla="*/ 10 h 10"/>
                  <a:gd name="T2" fmla="*/ 4 w 8"/>
                  <a:gd name="T3" fmla="*/ 10 h 10"/>
                  <a:gd name="T4" fmla="*/ 0 w 8"/>
                  <a:gd name="T5" fmla="*/ 4 h 10"/>
                  <a:gd name="T6" fmla="*/ 0 w 8"/>
                  <a:gd name="T7" fmla="*/ 4 h 10"/>
                  <a:gd name="T8" fmla="*/ 6 w 8"/>
                  <a:gd name="T9" fmla="*/ 0 h 10"/>
                  <a:gd name="T10" fmla="*/ 6 w 8"/>
                  <a:gd name="T11" fmla="*/ 0 h 10"/>
                  <a:gd name="T12" fmla="*/ 8 w 8"/>
                  <a:gd name="T13" fmla="*/ 4 h 10"/>
                  <a:gd name="T14" fmla="*/ 8 w 8"/>
                  <a:gd name="T15" fmla="*/ 4 h 10"/>
                  <a:gd name="T16" fmla="*/ 6 w 8"/>
                  <a:gd name="T17" fmla="*/ 8 h 10"/>
                  <a:gd name="T18" fmla="*/ 4 w 8"/>
                  <a:gd name="T19" fmla="*/ 10 h 10"/>
                  <a:gd name="T20" fmla="*/ 4 w 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4" y="10"/>
                    </a:moveTo>
                    <a:lnTo>
                      <a:pt x="4" y="10"/>
                    </a:lnTo>
                    <a:lnTo>
                      <a:pt x="0" y="4"/>
                    </a:lnTo>
                    <a:lnTo>
                      <a:pt x="0" y="4"/>
                    </a:lnTo>
                    <a:lnTo>
                      <a:pt x="6" y="0"/>
                    </a:lnTo>
                    <a:lnTo>
                      <a:pt x="6" y="0"/>
                    </a:lnTo>
                    <a:lnTo>
                      <a:pt x="8" y="4"/>
                    </a:lnTo>
                    <a:lnTo>
                      <a:pt x="8" y="4"/>
                    </a:lnTo>
                    <a:lnTo>
                      <a:pt x="6" y="8"/>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2" name="Freeform 3047">
                <a:extLst>
                  <a:ext uri="{FF2B5EF4-FFF2-40B4-BE49-F238E27FC236}">
                    <a16:creationId xmlns:a16="http://schemas.microsoft.com/office/drawing/2014/main" id="{B63E4541-7A09-E70F-0A3E-745C9A7C9EF7}"/>
                  </a:ext>
                </a:extLst>
              </p:cNvPr>
              <p:cNvSpPr>
                <a:spLocks/>
              </p:cNvSpPr>
              <p:nvPr/>
            </p:nvSpPr>
            <p:spPr bwMode="auto">
              <a:xfrm>
                <a:off x="1770" y="1750"/>
                <a:ext cx="4" cy="12"/>
              </a:xfrm>
              <a:custGeom>
                <a:avLst/>
                <a:gdLst>
                  <a:gd name="T0" fmla="*/ 2 w 4"/>
                  <a:gd name="T1" fmla="*/ 12 h 12"/>
                  <a:gd name="T2" fmla="*/ 2 w 4"/>
                  <a:gd name="T3" fmla="*/ 12 h 12"/>
                  <a:gd name="T4" fmla="*/ 0 w 4"/>
                  <a:gd name="T5" fmla="*/ 8 h 12"/>
                  <a:gd name="T6" fmla="*/ 0 w 4"/>
                  <a:gd name="T7" fmla="*/ 8 h 12"/>
                  <a:gd name="T8" fmla="*/ 0 w 4"/>
                  <a:gd name="T9" fmla="*/ 0 h 12"/>
                  <a:gd name="T10" fmla="*/ 0 w 4"/>
                  <a:gd name="T11" fmla="*/ 0 h 12"/>
                  <a:gd name="T12" fmla="*/ 4 w 4"/>
                  <a:gd name="T13" fmla="*/ 4 h 12"/>
                  <a:gd name="T14" fmla="*/ 4 w 4"/>
                  <a:gd name="T15" fmla="*/ 4 h 12"/>
                  <a:gd name="T16" fmla="*/ 4 w 4"/>
                  <a:gd name="T17" fmla="*/ 10 h 12"/>
                  <a:gd name="T18" fmla="*/ 2 w 4"/>
                  <a:gd name="T19" fmla="*/ 12 h 12"/>
                  <a:gd name="T20" fmla="*/ 2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2" y="12"/>
                    </a:moveTo>
                    <a:lnTo>
                      <a:pt x="2" y="12"/>
                    </a:lnTo>
                    <a:lnTo>
                      <a:pt x="0" y="8"/>
                    </a:lnTo>
                    <a:lnTo>
                      <a:pt x="0" y="8"/>
                    </a:lnTo>
                    <a:lnTo>
                      <a:pt x="0" y="0"/>
                    </a:lnTo>
                    <a:lnTo>
                      <a:pt x="0" y="0"/>
                    </a:lnTo>
                    <a:lnTo>
                      <a:pt x="4" y="4"/>
                    </a:lnTo>
                    <a:lnTo>
                      <a:pt x="4" y="4"/>
                    </a:lnTo>
                    <a:lnTo>
                      <a:pt x="4" y="10"/>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3" name="Freeform 3048">
                <a:extLst>
                  <a:ext uri="{FF2B5EF4-FFF2-40B4-BE49-F238E27FC236}">
                    <a16:creationId xmlns:a16="http://schemas.microsoft.com/office/drawing/2014/main" id="{1E03F9DE-B69A-06BB-6EFC-1F797E5537B1}"/>
                  </a:ext>
                </a:extLst>
              </p:cNvPr>
              <p:cNvSpPr>
                <a:spLocks/>
              </p:cNvSpPr>
              <p:nvPr/>
            </p:nvSpPr>
            <p:spPr bwMode="auto">
              <a:xfrm>
                <a:off x="1728" y="1754"/>
                <a:ext cx="22" cy="62"/>
              </a:xfrm>
              <a:custGeom>
                <a:avLst/>
                <a:gdLst>
                  <a:gd name="T0" fmla="*/ 20 w 22"/>
                  <a:gd name="T1" fmla="*/ 44 h 62"/>
                  <a:gd name="T2" fmla="*/ 20 w 22"/>
                  <a:gd name="T3" fmla="*/ 44 h 62"/>
                  <a:gd name="T4" fmla="*/ 20 w 22"/>
                  <a:gd name="T5" fmla="*/ 46 h 62"/>
                  <a:gd name="T6" fmla="*/ 22 w 22"/>
                  <a:gd name="T7" fmla="*/ 48 h 62"/>
                  <a:gd name="T8" fmla="*/ 22 w 22"/>
                  <a:gd name="T9" fmla="*/ 48 h 62"/>
                  <a:gd name="T10" fmla="*/ 18 w 22"/>
                  <a:gd name="T11" fmla="*/ 60 h 62"/>
                  <a:gd name="T12" fmla="*/ 16 w 22"/>
                  <a:gd name="T13" fmla="*/ 62 h 62"/>
                  <a:gd name="T14" fmla="*/ 14 w 22"/>
                  <a:gd name="T15" fmla="*/ 58 h 62"/>
                  <a:gd name="T16" fmla="*/ 14 w 22"/>
                  <a:gd name="T17" fmla="*/ 58 h 62"/>
                  <a:gd name="T18" fmla="*/ 12 w 22"/>
                  <a:gd name="T19" fmla="*/ 56 h 62"/>
                  <a:gd name="T20" fmla="*/ 12 w 22"/>
                  <a:gd name="T21" fmla="*/ 56 h 62"/>
                  <a:gd name="T22" fmla="*/ 14 w 22"/>
                  <a:gd name="T23" fmla="*/ 56 h 62"/>
                  <a:gd name="T24" fmla="*/ 14 w 22"/>
                  <a:gd name="T25" fmla="*/ 56 h 62"/>
                  <a:gd name="T26" fmla="*/ 16 w 22"/>
                  <a:gd name="T27" fmla="*/ 52 h 62"/>
                  <a:gd name="T28" fmla="*/ 18 w 22"/>
                  <a:gd name="T29" fmla="*/ 48 h 62"/>
                  <a:gd name="T30" fmla="*/ 16 w 22"/>
                  <a:gd name="T31" fmla="*/ 44 h 62"/>
                  <a:gd name="T32" fmla="*/ 14 w 22"/>
                  <a:gd name="T33" fmla="*/ 38 h 62"/>
                  <a:gd name="T34" fmla="*/ 14 w 22"/>
                  <a:gd name="T35" fmla="*/ 38 h 62"/>
                  <a:gd name="T36" fmla="*/ 10 w 22"/>
                  <a:gd name="T37" fmla="*/ 32 h 62"/>
                  <a:gd name="T38" fmla="*/ 6 w 22"/>
                  <a:gd name="T39" fmla="*/ 30 h 62"/>
                  <a:gd name="T40" fmla="*/ 6 w 22"/>
                  <a:gd name="T41" fmla="*/ 30 h 62"/>
                  <a:gd name="T42" fmla="*/ 2 w 22"/>
                  <a:gd name="T43" fmla="*/ 26 h 62"/>
                  <a:gd name="T44" fmla="*/ 0 w 22"/>
                  <a:gd name="T45" fmla="*/ 18 h 62"/>
                  <a:gd name="T46" fmla="*/ 0 w 22"/>
                  <a:gd name="T47" fmla="*/ 18 h 62"/>
                  <a:gd name="T48" fmla="*/ 2 w 22"/>
                  <a:gd name="T49" fmla="*/ 16 h 62"/>
                  <a:gd name="T50" fmla="*/ 4 w 22"/>
                  <a:gd name="T51" fmla="*/ 18 h 62"/>
                  <a:gd name="T52" fmla="*/ 4 w 22"/>
                  <a:gd name="T53" fmla="*/ 22 h 62"/>
                  <a:gd name="T54" fmla="*/ 4 w 22"/>
                  <a:gd name="T55" fmla="*/ 22 h 62"/>
                  <a:gd name="T56" fmla="*/ 8 w 22"/>
                  <a:gd name="T57" fmla="*/ 10 h 62"/>
                  <a:gd name="T58" fmla="*/ 12 w 22"/>
                  <a:gd name="T59" fmla="*/ 0 h 62"/>
                  <a:gd name="T60" fmla="*/ 12 w 22"/>
                  <a:gd name="T61" fmla="*/ 0 h 62"/>
                  <a:gd name="T62" fmla="*/ 16 w 22"/>
                  <a:gd name="T63" fmla="*/ 2 h 62"/>
                  <a:gd name="T64" fmla="*/ 18 w 22"/>
                  <a:gd name="T65" fmla="*/ 4 h 62"/>
                  <a:gd name="T66" fmla="*/ 20 w 22"/>
                  <a:gd name="T67" fmla="*/ 4 h 62"/>
                  <a:gd name="T68" fmla="*/ 20 w 22"/>
                  <a:gd name="T69" fmla="*/ 4 h 62"/>
                  <a:gd name="T70" fmla="*/ 20 w 22"/>
                  <a:gd name="T71" fmla="*/ 8 h 62"/>
                  <a:gd name="T72" fmla="*/ 20 w 22"/>
                  <a:gd name="T73" fmla="*/ 8 h 62"/>
                  <a:gd name="T74" fmla="*/ 20 w 22"/>
                  <a:gd name="T75" fmla="*/ 16 h 62"/>
                  <a:gd name="T76" fmla="*/ 20 w 22"/>
                  <a:gd name="T77" fmla="*/ 24 h 62"/>
                  <a:gd name="T78" fmla="*/ 20 w 22"/>
                  <a:gd name="T79" fmla="*/ 24 h 62"/>
                  <a:gd name="T80" fmla="*/ 22 w 22"/>
                  <a:gd name="T81" fmla="*/ 34 h 62"/>
                  <a:gd name="T82" fmla="*/ 22 w 22"/>
                  <a:gd name="T83" fmla="*/ 40 h 62"/>
                  <a:gd name="T84" fmla="*/ 20 w 22"/>
                  <a:gd name="T85" fmla="*/ 44 h 62"/>
                  <a:gd name="T86" fmla="*/ 20 w 22"/>
                  <a:gd name="T8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62">
                    <a:moveTo>
                      <a:pt x="20" y="44"/>
                    </a:moveTo>
                    <a:lnTo>
                      <a:pt x="20" y="44"/>
                    </a:lnTo>
                    <a:lnTo>
                      <a:pt x="20" y="46"/>
                    </a:lnTo>
                    <a:lnTo>
                      <a:pt x="22" y="48"/>
                    </a:lnTo>
                    <a:lnTo>
                      <a:pt x="22" y="48"/>
                    </a:lnTo>
                    <a:lnTo>
                      <a:pt x="18" y="60"/>
                    </a:lnTo>
                    <a:lnTo>
                      <a:pt x="16" y="62"/>
                    </a:lnTo>
                    <a:lnTo>
                      <a:pt x="14" y="58"/>
                    </a:lnTo>
                    <a:lnTo>
                      <a:pt x="14" y="58"/>
                    </a:lnTo>
                    <a:lnTo>
                      <a:pt x="12" y="56"/>
                    </a:lnTo>
                    <a:lnTo>
                      <a:pt x="12" y="56"/>
                    </a:lnTo>
                    <a:lnTo>
                      <a:pt x="14" y="56"/>
                    </a:lnTo>
                    <a:lnTo>
                      <a:pt x="14" y="56"/>
                    </a:lnTo>
                    <a:lnTo>
                      <a:pt x="16" y="52"/>
                    </a:lnTo>
                    <a:lnTo>
                      <a:pt x="18" y="48"/>
                    </a:lnTo>
                    <a:lnTo>
                      <a:pt x="16" y="44"/>
                    </a:lnTo>
                    <a:lnTo>
                      <a:pt x="14" y="38"/>
                    </a:lnTo>
                    <a:lnTo>
                      <a:pt x="14" y="38"/>
                    </a:lnTo>
                    <a:lnTo>
                      <a:pt x="10" y="32"/>
                    </a:lnTo>
                    <a:lnTo>
                      <a:pt x="6" y="30"/>
                    </a:lnTo>
                    <a:lnTo>
                      <a:pt x="6" y="30"/>
                    </a:lnTo>
                    <a:lnTo>
                      <a:pt x="2" y="26"/>
                    </a:lnTo>
                    <a:lnTo>
                      <a:pt x="0" y="18"/>
                    </a:lnTo>
                    <a:lnTo>
                      <a:pt x="0" y="18"/>
                    </a:lnTo>
                    <a:lnTo>
                      <a:pt x="2" y="16"/>
                    </a:lnTo>
                    <a:lnTo>
                      <a:pt x="4" y="18"/>
                    </a:lnTo>
                    <a:lnTo>
                      <a:pt x="4" y="22"/>
                    </a:lnTo>
                    <a:lnTo>
                      <a:pt x="4" y="22"/>
                    </a:lnTo>
                    <a:lnTo>
                      <a:pt x="8" y="10"/>
                    </a:lnTo>
                    <a:lnTo>
                      <a:pt x="12" y="0"/>
                    </a:lnTo>
                    <a:lnTo>
                      <a:pt x="12" y="0"/>
                    </a:lnTo>
                    <a:lnTo>
                      <a:pt x="16" y="2"/>
                    </a:lnTo>
                    <a:lnTo>
                      <a:pt x="18" y="4"/>
                    </a:lnTo>
                    <a:lnTo>
                      <a:pt x="20" y="4"/>
                    </a:lnTo>
                    <a:lnTo>
                      <a:pt x="20" y="4"/>
                    </a:lnTo>
                    <a:lnTo>
                      <a:pt x="20" y="8"/>
                    </a:lnTo>
                    <a:lnTo>
                      <a:pt x="20" y="8"/>
                    </a:lnTo>
                    <a:lnTo>
                      <a:pt x="20" y="16"/>
                    </a:lnTo>
                    <a:lnTo>
                      <a:pt x="20" y="24"/>
                    </a:lnTo>
                    <a:lnTo>
                      <a:pt x="20" y="24"/>
                    </a:lnTo>
                    <a:lnTo>
                      <a:pt x="22" y="34"/>
                    </a:lnTo>
                    <a:lnTo>
                      <a:pt x="22" y="40"/>
                    </a:lnTo>
                    <a:lnTo>
                      <a:pt x="20" y="44"/>
                    </a:lnTo>
                    <a:lnTo>
                      <a:pt x="2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4" name="Freeform 3049">
                <a:extLst>
                  <a:ext uri="{FF2B5EF4-FFF2-40B4-BE49-F238E27FC236}">
                    <a16:creationId xmlns:a16="http://schemas.microsoft.com/office/drawing/2014/main" id="{4CB12775-67CD-54BE-BD2E-37C602E3479B}"/>
                  </a:ext>
                </a:extLst>
              </p:cNvPr>
              <p:cNvSpPr>
                <a:spLocks/>
              </p:cNvSpPr>
              <p:nvPr/>
            </p:nvSpPr>
            <p:spPr bwMode="auto">
              <a:xfrm>
                <a:off x="1728" y="1722"/>
                <a:ext cx="24" cy="36"/>
              </a:xfrm>
              <a:custGeom>
                <a:avLst/>
                <a:gdLst>
                  <a:gd name="T0" fmla="*/ 20 w 24"/>
                  <a:gd name="T1" fmla="*/ 24 h 36"/>
                  <a:gd name="T2" fmla="*/ 20 w 24"/>
                  <a:gd name="T3" fmla="*/ 24 h 36"/>
                  <a:gd name="T4" fmla="*/ 22 w 24"/>
                  <a:gd name="T5" fmla="*/ 28 h 36"/>
                  <a:gd name="T6" fmla="*/ 24 w 24"/>
                  <a:gd name="T7" fmla="*/ 34 h 36"/>
                  <a:gd name="T8" fmla="*/ 24 w 24"/>
                  <a:gd name="T9" fmla="*/ 34 h 36"/>
                  <a:gd name="T10" fmla="*/ 20 w 24"/>
                  <a:gd name="T11" fmla="*/ 36 h 36"/>
                  <a:gd name="T12" fmla="*/ 20 w 24"/>
                  <a:gd name="T13" fmla="*/ 36 h 36"/>
                  <a:gd name="T14" fmla="*/ 12 w 24"/>
                  <a:gd name="T15" fmla="*/ 26 h 36"/>
                  <a:gd name="T16" fmla="*/ 8 w 24"/>
                  <a:gd name="T17" fmla="*/ 24 h 36"/>
                  <a:gd name="T18" fmla="*/ 6 w 24"/>
                  <a:gd name="T19" fmla="*/ 24 h 36"/>
                  <a:gd name="T20" fmla="*/ 4 w 24"/>
                  <a:gd name="T21" fmla="*/ 24 h 36"/>
                  <a:gd name="T22" fmla="*/ 4 w 24"/>
                  <a:gd name="T23" fmla="*/ 24 h 36"/>
                  <a:gd name="T24" fmla="*/ 2 w 24"/>
                  <a:gd name="T25" fmla="*/ 24 h 36"/>
                  <a:gd name="T26" fmla="*/ 2 w 24"/>
                  <a:gd name="T27" fmla="*/ 24 h 36"/>
                  <a:gd name="T28" fmla="*/ 0 w 24"/>
                  <a:gd name="T29" fmla="*/ 22 h 36"/>
                  <a:gd name="T30" fmla="*/ 0 w 24"/>
                  <a:gd name="T31" fmla="*/ 18 h 36"/>
                  <a:gd name="T32" fmla="*/ 0 w 24"/>
                  <a:gd name="T33" fmla="*/ 18 h 36"/>
                  <a:gd name="T34" fmla="*/ 2 w 24"/>
                  <a:gd name="T35" fmla="*/ 12 h 36"/>
                  <a:gd name="T36" fmla="*/ 4 w 24"/>
                  <a:gd name="T37" fmla="*/ 2 h 36"/>
                  <a:gd name="T38" fmla="*/ 4 w 24"/>
                  <a:gd name="T39" fmla="*/ 2 h 36"/>
                  <a:gd name="T40" fmla="*/ 4 w 24"/>
                  <a:gd name="T41" fmla="*/ 0 h 36"/>
                  <a:gd name="T42" fmla="*/ 6 w 24"/>
                  <a:gd name="T43" fmla="*/ 2 h 36"/>
                  <a:gd name="T44" fmla="*/ 8 w 24"/>
                  <a:gd name="T45" fmla="*/ 6 h 36"/>
                  <a:gd name="T46" fmla="*/ 8 w 24"/>
                  <a:gd name="T47" fmla="*/ 6 h 36"/>
                  <a:gd name="T48" fmla="*/ 14 w 24"/>
                  <a:gd name="T49" fmla="*/ 18 h 36"/>
                  <a:gd name="T50" fmla="*/ 16 w 24"/>
                  <a:gd name="T51" fmla="*/ 22 h 36"/>
                  <a:gd name="T52" fmla="*/ 20 w 24"/>
                  <a:gd name="T53" fmla="*/ 24 h 36"/>
                  <a:gd name="T54" fmla="*/ 20 w 24"/>
                  <a:gd name="T5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6">
                    <a:moveTo>
                      <a:pt x="20" y="24"/>
                    </a:moveTo>
                    <a:lnTo>
                      <a:pt x="20" y="24"/>
                    </a:lnTo>
                    <a:lnTo>
                      <a:pt x="22" y="28"/>
                    </a:lnTo>
                    <a:lnTo>
                      <a:pt x="24" y="34"/>
                    </a:lnTo>
                    <a:lnTo>
                      <a:pt x="24" y="34"/>
                    </a:lnTo>
                    <a:lnTo>
                      <a:pt x="20" y="36"/>
                    </a:lnTo>
                    <a:lnTo>
                      <a:pt x="20" y="36"/>
                    </a:lnTo>
                    <a:lnTo>
                      <a:pt x="12" y="26"/>
                    </a:lnTo>
                    <a:lnTo>
                      <a:pt x="8" y="24"/>
                    </a:lnTo>
                    <a:lnTo>
                      <a:pt x="6" y="24"/>
                    </a:lnTo>
                    <a:lnTo>
                      <a:pt x="4" y="24"/>
                    </a:lnTo>
                    <a:lnTo>
                      <a:pt x="4" y="24"/>
                    </a:lnTo>
                    <a:lnTo>
                      <a:pt x="2" y="24"/>
                    </a:lnTo>
                    <a:lnTo>
                      <a:pt x="2" y="24"/>
                    </a:lnTo>
                    <a:lnTo>
                      <a:pt x="0" y="22"/>
                    </a:lnTo>
                    <a:lnTo>
                      <a:pt x="0" y="18"/>
                    </a:lnTo>
                    <a:lnTo>
                      <a:pt x="0" y="18"/>
                    </a:lnTo>
                    <a:lnTo>
                      <a:pt x="2" y="12"/>
                    </a:lnTo>
                    <a:lnTo>
                      <a:pt x="4" y="2"/>
                    </a:lnTo>
                    <a:lnTo>
                      <a:pt x="4" y="2"/>
                    </a:lnTo>
                    <a:lnTo>
                      <a:pt x="4" y="0"/>
                    </a:lnTo>
                    <a:lnTo>
                      <a:pt x="6" y="2"/>
                    </a:lnTo>
                    <a:lnTo>
                      <a:pt x="8" y="6"/>
                    </a:lnTo>
                    <a:lnTo>
                      <a:pt x="8" y="6"/>
                    </a:lnTo>
                    <a:lnTo>
                      <a:pt x="14" y="18"/>
                    </a:lnTo>
                    <a:lnTo>
                      <a:pt x="16" y="22"/>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5" name="Freeform 3050">
                <a:extLst>
                  <a:ext uri="{FF2B5EF4-FFF2-40B4-BE49-F238E27FC236}">
                    <a16:creationId xmlns:a16="http://schemas.microsoft.com/office/drawing/2014/main" id="{523006F3-9C78-E02F-E3E8-8BCEF0972B9F}"/>
                  </a:ext>
                </a:extLst>
              </p:cNvPr>
              <p:cNvSpPr>
                <a:spLocks/>
              </p:cNvSpPr>
              <p:nvPr/>
            </p:nvSpPr>
            <p:spPr bwMode="auto">
              <a:xfrm>
                <a:off x="1732" y="1754"/>
                <a:ext cx="8" cy="22"/>
              </a:xfrm>
              <a:custGeom>
                <a:avLst/>
                <a:gdLst>
                  <a:gd name="T0" fmla="*/ 8 w 8"/>
                  <a:gd name="T1" fmla="*/ 0 h 22"/>
                  <a:gd name="T2" fmla="*/ 8 w 8"/>
                  <a:gd name="T3" fmla="*/ 0 h 22"/>
                  <a:gd name="T4" fmla="*/ 6 w 8"/>
                  <a:gd name="T5" fmla="*/ 14 h 22"/>
                  <a:gd name="T6" fmla="*/ 4 w 8"/>
                  <a:gd name="T7" fmla="*/ 20 h 22"/>
                  <a:gd name="T8" fmla="*/ 0 w 8"/>
                  <a:gd name="T9" fmla="*/ 22 h 22"/>
                  <a:gd name="T10" fmla="*/ 0 w 8"/>
                  <a:gd name="T11" fmla="*/ 22 h 22"/>
                  <a:gd name="T12" fmla="*/ 2 w 8"/>
                  <a:gd name="T13" fmla="*/ 14 h 22"/>
                  <a:gd name="T14" fmla="*/ 0 w 8"/>
                  <a:gd name="T15" fmla="*/ 8 h 22"/>
                  <a:gd name="T16" fmla="*/ 0 w 8"/>
                  <a:gd name="T17" fmla="*/ 8 h 22"/>
                  <a:gd name="T18" fmla="*/ 2 w 8"/>
                  <a:gd name="T19" fmla="*/ 2 h 22"/>
                  <a:gd name="T20" fmla="*/ 4 w 8"/>
                  <a:gd name="T21" fmla="*/ 0 h 22"/>
                  <a:gd name="T22" fmla="*/ 8 w 8"/>
                  <a:gd name="T23" fmla="*/ 0 h 22"/>
                  <a:gd name="T24" fmla="*/ 8 w 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2">
                    <a:moveTo>
                      <a:pt x="8" y="0"/>
                    </a:moveTo>
                    <a:lnTo>
                      <a:pt x="8" y="0"/>
                    </a:lnTo>
                    <a:lnTo>
                      <a:pt x="6" y="14"/>
                    </a:lnTo>
                    <a:lnTo>
                      <a:pt x="4" y="20"/>
                    </a:lnTo>
                    <a:lnTo>
                      <a:pt x="0" y="22"/>
                    </a:lnTo>
                    <a:lnTo>
                      <a:pt x="0" y="22"/>
                    </a:lnTo>
                    <a:lnTo>
                      <a:pt x="2" y="14"/>
                    </a:lnTo>
                    <a:lnTo>
                      <a:pt x="0" y="8"/>
                    </a:lnTo>
                    <a:lnTo>
                      <a:pt x="0" y="8"/>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6" name="Freeform 3051">
                <a:extLst>
                  <a:ext uri="{FF2B5EF4-FFF2-40B4-BE49-F238E27FC236}">
                    <a16:creationId xmlns:a16="http://schemas.microsoft.com/office/drawing/2014/main" id="{18112D4B-78E2-E4F9-5C30-4BFDC520D2B0}"/>
                  </a:ext>
                </a:extLst>
              </p:cNvPr>
              <p:cNvSpPr>
                <a:spLocks/>
              </p:cNvSpPr>
              <p:nvPr/>
            </p:nvSpPr>
            <p:spPr bwMode="auto">
              <a:xfrm>
                <a:off x="1708" y="1802"/>
                <a:ext cx="22" cy="30"/>
              </a:xfrm>
              <a:custGeom>
                <a:avLst/>
                <a:gdLst>
                  <a:gd name="T0" fmla="*/ 4 w 22"/>
                  <a:gd name="T1" fmla="*/ 30 h 30"/>
                  <a:gd name="T2" fmla="*/ 4 w 22"/>
                  <a:gd name="T3" fmla="*/ 30 h 30"/>
                  <a:gd name="T4" fmla="*/ 4 w 22"/>
                  <a:gd name="T5" fmla="*/ 24 h 30"/>
                  <a:gd name="T6" fmla="*/ 2 w 22"/>
                  <a:gd name="T7" fmla="*/ 22 h 30"/>
                  <a:gd name="T8" fmla="*/ 2 w 22"/>
                  <a:gd name="T9" fmla="*/ 22 h 30"/>
                  <a:gd name="T10" fmla="*/ 2 w 22"/>
                  <a:gd name="T11" fmla="*/ 18 h 30"/>
                  <a:gd name="T12" fmla="*/ 0 w 22"/>
                  <a:gd name="T13" fmla="*/ 14 h 30"/>
                  <a:gd name="T14" fmla="*/ 0 w 22"/>
                  <a:gd name="T15" fmla="*/ 14 h 30"/>
                  <a:gd name="T16" fmla="*/ 2 w 22"/>
                  <a:gd name="T17" fmla="*/ 12 h 30"/>
                  <a:gd name="T18" fmla="*/ 2 w 22"/>
                  <a:gd name="T19" fmla="*/ 10 h 30"/>
                  <a:gd name="T20" fmla="*/ 4 w 22"/>
                  <a:gd name="T21" fmla="*/ 12 h 30"/>
                  <a:gd name="T22" fmla="*/ 4 w 22"/>
                  <a:gd name="T23" fmla="*/ 12 h 30"/>
                  <a:gd name="T24" fmla="*/ 10 w 22"/>
                  <a:gd name="T25" fmla="*/ 12 h 30"/>
                  <a:gd name="T26" fmla="*/ 10 w 22"/>
                  <a:gd name="T27" fmla="*/ 10 h 30"/>
                  <a:gd name="T28" fmla="*/ 12 w 22"/>
                  <a:gd name="T29" fmla="*/ 4 h 30"/>
                  <a:gd name="T30" fmla="*/ 12 w 22"/>
                  <a:gd name="T31" fmla="*/ 4 h 30"/>
                  <a:gd name="T32" fmla="*/ 12 w 22"/>
                  <a:gd name="T33" fmla="*/ 2 h 30"/>
                  <a:gd name="T34" fmla="*/ 12 w 22"/>
                  <a:gd name="T35" fmla="*/ 2 h 30"/>
                  <a:gd name="T36" fmla="*/ 14 w 22"/>
                  <a:gd name="T37" fmla="*/ 0 h 30"/>
                  <a:gd name="T38" fmla="*/ 16 w 22"/>
                  <a:gd name="T39" fmla="*/ 0 h 30"/>
                  <a:gd name="T40" fmla="*/ 18 w 22"/>
                  <a:gd name="T41" fmla="*/ 4 h 30"/>
                  <a:gd name="T42" fmla="*/ 18 w 22"/>
                  <a:gd name="T43" fmla="*/ 4 h 30"/>
                  <a:gd name="T44" fmla="*/ 20 w 22"/>
                  <a:gd name="T45" fmla="*/ 8 h 30"/>
                  <a:gd name="T46" fmla="*/ 20 w 22"/>
                  <a:gd name="T47" fmla="*/ 8 h 30"/>
                  <a:gd name="T48" fmla="*/ 18 w 22"/>
                  <a:gd name="T49" fmla="*/ 10 h 30"/>
                  <a:gd name="T50" fmla="*/ 20 w 22"/>
                  <a:gd name="T51" fmla="*/ 14 h 30"/>
                  <a:gd name="T52" fmla="*/ 22 w 22"/>
                  <a:gd name="T53" fmla="*/ 16 h 30"/>
                  <a:gd name="T54" fmla="*/ 20 w 22"/>
                  <a:gd name="T55" fmla="*/ 20 h 30"/>
                  <a:gd name="T56" fmla="*/ 20 w 22"/>
                  <a:gd name="T57" fmla="*/ 20 h 30"/>
                  <a:gd name="T58" fmla="*/ 20 w 22"/>
                  <a:gd name="T59" fmla="*/ 22 h 30"/>
                  <a:gd name="T60" fmla="*/ 18 w 22"/>
                  <a:gd name="T61" fmla="*/ 22 h 30"/>
                  <a:gd name="T62" fmla="*/ 16 w 22"/>
                  <a:gd name="T63" fmla="*/ 20 h 30"/>
                  <a:gd name="T64" fmla="*/ 14 w 22"/>
                  <a:gd name="T65" fmla="*/ 16 h 30"/>
                  <a:gd name="T66" fmla="*/ 14 w 22"/>
                  <a:gd name="T67" fmla="*/ 18 h 30"/>
                  <a:gd name="T68" fmla="*/ 14 w 22"/>
                  <a:gd name="T69" fmla="*/ 18 h 30"/>
                  <a:gd name="T70" fmla="*/ 12 w 22"/>
                  <a:gd name="T71" fmla="*/ 24 h 30"/>
                  <a:gd name="T72" fmla="*/ 10 w 22"/>
                  <a:gd name="T73" fmla="*/ 24 h 30"/>
                  <a:gd name="T74" fmla="*/ 6 w 22"/>
                  <a:gd name="T75" fmla="*/ 26 h 30"/>
                  <a:gd name="T76" fmla="*/ 4 w 22"/>
                  <a:gd name="T77" fmla="*/ 30 h 30"/>
                  <a:gd name="T78" fmla="*/ 4 w 22"/>
                  <a:gd name="T7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30">
                    <a:moveTo>
                      <a:pt x="4" y="30"/>
                    </a:moveTo>
                    <a:lnTo>
                      <a:pt x="4" y="30"/>
                    </a:lnTo>
                    <a:lnTo>
                      <a:pt x="4" y="24"/>
                    </a:lnTo>
                    <a:lnTo>
                      <a:pt x="2" y="22"/>
                    </a:lnTo>
                    <a:lnTo>
                      <a:pt x="2" y="22"/>
                    </a:lnTo>
                    <a:lnTo>
                      <a:pt x="2" y="18"/>
                    </a:lnTo>
                    <a:lnTo>
                      <a:pt x="0" y="14"/>
                    </a:lnTo>
                    <a:lnTo>
                      <a:pt x="0" y="14"/>
                    </a:lnTo>
                    <a:lnTo>
                      <a:pt x="2" y="12"/>
                    </a:lnTo>
                    <a:lnTo>
                      <a:pt x="2" y="10"/>
                    </a:lnTo>
                    <a:lnTo>
                      <a:pt x="4" y="12"/>
                    </a:lnTo>
                    <a:lnTo>
                      <a:pt x="4" y="12"/>
                    </a:lnTo>
                    <a:lnTo>
                      <a:pt x="10" y="12"/>
                    </a:lnTo>
                    <a:lnTo>
                      <a:pt x="10" y="10"/>
                    </a:lnTo>
                    <a:lnTo>
                      <a:pt x="12" y="4"/>
                    </a:lnTo>
                    <a:lnTo>
                      <a:pt x="12" y="4"/>
                    </a:lnTo>
                    <a:lnTo>
                      <a:pt x="12" y="2"/>
                    </a:lnTo>
                    <a:lnTo>
                      <a:pt x="12" y="2"/>
                    </a:lnTo>
                    <a:lnTo>
                      <a:pt x="14" y="0"/>
                    </a:lnTo>
                    <a:lnTo>
                      <a:pt x="16" y="0"/>
                    </a:lnTo>
                    <a:lnTo>
                      <a:pt x="18" y="4"/>
                    </a:lnTo>
                    <a:lnTo>
                      <a:pt x="18" y="4"/>
                    </a:lnTo>
                    <a:lnTo>
                      <a:pt x="20" y="8"/>
                    </a:lnTo>
                    <a:lnTo>
                      <a:pt x="20" y="8"/>
                    </a:lnTo>
                    <a:lnTo>
                      <a:pt x="18" y="10"/>
                    </a:lnTo>
                    <a:lnTo>
                      <a:pt x="20" y="14"/>
                    </a:lnTo>
                    <a:lnTo>
                      <a:pt x="22" y="16"/>
                    </a:lnTo>
                    <a:lnTo>
                      <a:pt x="20" y="20"/>
                    </a:lnTo>
                    <a:lnTo>
                      <a:pt x="20" y="20"/>
                    </a:lnTo>
                    <a:lnTo>
                      <a:pt x="20" y="22"/>
                    </a:lnTo>
                    <a:lnTo>
                      <a:pt x="18" y="22"/>
                    </a:lnTo>
                    <a:lnTo>
                      <a:pt x="16" y="20"/>
                    </a:lnTo>
                    <a:lnTo>
                      <a:pt x="14" y="16"/>
                    </a:lnTo>
                    <a:lnTo>
                      <a:pt x="14" y="18"/>
                    </a:lnTo>
                    <a:lnTo>
                      <a:pt x="14" y="18"/>
                    </a:lnTo>
                    <a:lnTo>
                      <a:pt x="12" y="24"/>
                    </a:lnTo>
                    <a:lnTo>
                      <a:pt x="10" y="24"/>
                    </a:lnTo>
                    <a:lnTo>
                      <a:pt x="6" y="26"/>
                    </a:lnTo>
                    <a:lnTo>
                      <a:pt x="4" y="30"/>
                    </a:lnTo>
                    <a:lnTo>
                      <a:pt x="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7" name="Freeform 3052">
                <a:extLst>
                  <a:ext uri="{FF2B5EF4-FFF2-40B4-BE49-F238E27FC236}">
                    <a16:creationId xmlns:a16="http://schemas.microsoft.com/office/drawing/2014/main" id="{3C569A14-4CA3-22F2-2601-004E12E8ACE1}"/>
                  </a:ext>
                </a:extLst>
              </p:cNvPr>
              <p:cNvSpPr>
                <a:spLocks/>
              </p:cNvSpPr>
              <p:nvPr/>
            </p:nvSpPr>
            <p:spPr bwMode="auto">
              <a:xfrm>
                <a:off x="1712" y="1768"/>
                <a:ext cx="10" cy="42"/>
              </a:xfrm>
              <a:custGeom>
                <a:avLst/>
                <a:gdLst>
                  <a:gd name="T0" fmla="*/ 8 w 10"/>
                  <a:gd name="T1" fmla="*/ 38 h 42"/>
                  <a:gd name="T2" fmla="*/ 8 w 10"/>
                  <a:gd name="T3" fmla="*/ 38 h 42"/>
                  <a:gd name="T4" fmla="*/ 4 w 10"/>
                  <a:gd name="T5" fmla="*/ 42 h 42"/>
                  <a:gd name="T6" fmla="*/ 4 w 10"/>
                  <a:gd name="T7" fmla="*/ 42 h 42"/>
                  <a:gd name="T8" fmla="*/ 0 w 10"/>
                  <a:gd name="T9" fmla="*/ 26 h 42"/>
                  <a:gd name="T10" fmla="*/ 0 w 10"/>
                  <a:gd name="T11" fmla="*/ 26 h 42"/>
                  <a:gd name="T12" fmla="*/ 0 w 10"/>
                  <a:gd name="T13" fmla="*/ 18 h 42"/>
                  <a:gd name="T14" fmla="*/ 0 w 10"/>
                  <a:gd name="T15" fmla="*/ 12 h 42"/>
                  <a:gd name="T16" fmla="*/ 0 w 10"/>
                  <a:gd name="T17" fmla="*/ 12 h 42"/>
                  <a:gd name="T18" fmla="*/ 4 w 10"/>
                  <a:gd name="T19" fmla="*/ 0 h 42"/>
                  <a:gd name="T20" fmla="*/ 4 w 10"/>
                  <a:gd name="T21" fmla="*/ 0 h 42"/>
                  <a:gd name="T22" fmla="*/ 10 w 10"/>
                  <a:gd name="T23" fmla="*/ 8 h 42"/>
                  <a:gd name="T24" fmla="*/ 10 w 10"/>
                  <a:gd name="T25" fmla="*/ 8 h 42"/>
                  <a:gd name="T26" fmla="*/ 4 w 10"/>
                  <a:gd name="T27" fmla="*/ 14 h 42"/>
                  <a:gd name="T28" fmla="*/ 4 w 10"/>
                  <a:gd name="T29" fmla="*/ 14 h 42"/>
                  <a:gd name="T30" fmla="*/ 4 w 10"/>
                  <a:gd name="T31" fmla="*/ 20 h 42"/>
                  <a:gd name="T32" fmla="*/ 6 w 10"/>
                  <a:gd name="T33" fmla="*/ 22 h 42"/>
                  <a:gd name="T34" fmla="*/ 6 w 10"/>
                  <a:gd name="T35" fmla="*/ 22 h 42"/>
                  <a:gd name="T36" fmla="*/ 8 w 10"/>
                  <a:gd name="T37" fmla="*/ 30 h 42"/>
                  <a:gd name="T38" fmla="*/ 8 w 10"/>
                  <a:gd name="T39" fmla="*/ 38 h 42"/>
                  <a:gd name="T40" fmla="*/ 8 w 10"/>
                  <a:gd name="T41"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42">
                    <a:moveTo>
                      <a:pt x="8" y="38"/>
                    </a:moveTo>
                    <a:lnTo>
                      <a:pt x="8" y="38"/>
                    </a:lnTo>
                    <a:lnTo>
                      <a:pt x="4" y="42"/>
                    </a:lnTo>
                    <a:lnTo>
                      <a:pt x="4" y="42"/>
                    </a:lnTo>
                    <a:lnTo>
                      <a:pt x="0" y="26"/>
                    </a:lnTo>
                    <a:lnTo>
                      <a:pt x="0" y="26"/>
                    </a:lnTo>
                    <a:lnTo>
                      <a:pt x="0" y="18"/>
                    </a:lnTo>
                    <a:lnTo>
                      <a:pt x="0" y="12"/>
                    </a:lnTo>
                    <a:lnTo>
                      <a:pt x="0" y="12"/>
                    </a:lnTo>
                    <a:lnTo>
                      <a:pt x="4" y="0"/>
                    </a:lnTo>
                    <a:lnTo>
                      <a:pt x="4" y="0"/>
                    </a:lnTo>
                    <a:lnTo>
                      <a:pt x="10" y="8"/>
                    </a:lnTo>
                    <a:lnTo>
                      <a:pt x="10" y="8"/>
                    </a:lnTo>
                    <a:lnTo>
                      <a:pt x="4" y="14"/>
                    </a:lnTo>
                    <a:lnTo>
                      <a:pt x="4" y="14"/>
                    </a:lnTo>
                    <a:lnTo>
                      <a:pt x="4" y="20"/>
                    </a:lnTo>
                    <a:lnTo>
                      <a:pt x="6" y="22"/>
                    </a:lnTo>
                    <a:lnTo>
                      <a:pt x="6" y="22"/>
                    </a:lnTo>
                    <a:lnTo>
                      <a:pt x="8" y="30"/>
                    </a:lnTo>
                    <a:lnTo>
                      <a:pt x="8" y="38"/>
                    </a:ln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8" name="Freeform 3053">
                <a:extLst>
                  <a:ext uri="{FF2B5EF4-FFF2-40B4-BE49-F238E27FC236}">
                    <a16:creationId xmlns:a16="http://schemas.microsoft.com/office/drawing/2014/main" id="{7ADFE74A-7792-8AC2-32DB-819D31D4A7AB}"/>
                  </a:ext>
                </a:extLst>
              </p:cNvPr>
              <p:cNvSpPr>
                <a:spLocks/>
              </p:cNvSpPr>
              <p:nvPr/>
            </p:nvSpPr>
            <p:spPr bwMode="auto">
              <a:xfrm>
                <a:off x="1718" y="1790"/>
                <a:ext cx="8" cy="16"/>
              </a:xfrm>
              <a:custGeom>
                <a:avLst/>
                <a:gdLst>
                  <a:gd name="T0" fmla="*/ 2 w 8"/>
                  <a:gd name="T1" fmla="*/ 16 h 16"/>
                  <a:gd name="T2" fmla="*/ 2 w 8"/>
                  <a:gd name="T3" fmla="*/ 16 h 16"/>
                  <a:gd name="T4" fmla="*/ 0 w 8"/>
                  <a:gd name="T5" fmla="*/ 0 h 16"/>
                  <a:gd name="T6" fmla="*/ 0 w 8"/>
                  <a:gd name="T7" fmla="*/ 0 h 16"/>
                  <a:gd name="T8" fmla="*/ 2 w 8"/>
                  <a:gd name="T9" fmla="*/ 0 h 16"/>
                  <a:gd name="T10" fmla="*/ 4 w 8"/>
                  <a:gd name="T11" fmla="*/ 0 h 16"/>
                  <a:gd name="T12" fmla="*/ 6 w 8"/>
                  <a:gd name="T13" fmla="*/ 4 h 16"/>
                  <a:gd name="T14" fmla="*/ 8 w 8"/>
                  <a:gd name="T15" fmla="*/ 16 h 16"/>
                  <a:gd name="T16" fmla="*/ 8 w 8"/>
                  <a:gd name="T17" fmla="*/ 16 h 16"/>
                  <a:gd name="T18" fmla="*/ 2 w 8"/>
                  <a:gd name="T19" fmla="*/ 16 h 16"/>
                  <a:gd name="T20" fmla="*/ 2 w 8"/>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2" y="16"/>
                    </a:moveTo>
                    <a:lnTo>
                      <a:pt x="2" y="16"/>
                    </a:lnTo>
                    <a:lnTo>
                      <a:pt x="0" y="0"/>
                    </a:lnTo>
                    <a:lnTo>
                      <a:pt x="0" y="0"/>
                    </a:lnTo>
                    <a:lnTo>
                      <a:pt x="2" y="0"/>
                    </a:lnTo>
                    <a:lnTo>
                      <a:pt x="4" y="0"/>
                    </a:lnTo>
                    <a:lnTo>
                      <a:pt x="6" y="4"/>
                    </a:lnTo>
                    <a:lnTo>
                      <a:pt x="8" y="16"/>
                    </a:lnTo>
                    <a:lnTo>
                      <a:pt x="8" y="16"/>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9" name="Freeform 3054">
                <a:extLst>
                  <a:ext uri="{FF2B5EF4-FFF2-40B4-BE49-F238E27FC236}">
                    <a16:creationId xmlns:a16="http://schemas.microsoft.com/office/drawing/2014/main" id="{75A5FC16-8DC4-21D9-814B-16040B5A9903}"/>
                  </a:ext>
                </a:extLst>
              </p:cNvPr>
              <p:cNvSpPr>
                <a:spLocks/>
              </p:cNvSpPr>
              <p:nvPr/>
            </p:nvSpPr>
            <p:spPr bwMode="auto">
              <a:xfrm>
                <a:off x="1728" y="1792"/>
                <a:ext cx="8" cy="10"/>
              </a:xfrm>
              <a:custGeom>
                <a:avLst/>
                <a:gdLst>
                  <a:gd name="T0" fmla="*/ 8 w 8"/>
                  <a:gd name="T1" fmla="*/ 8 h 10"/>
                  <a:gd name="T2" fmla="*/ 8 w 8"/>
                  <a:gd name="T3" fmla="*/ 8 h 10"/>
                  <a:gd name="T4" fmla="*/ 2 w 8"/>
                  <a:gd name="T5" fmla="*/ 10 h 10"/>
                  <a:gd name="T6" fmla="*/ 0 w 8"/>
                  <a:gd name="T7" fmla="*/ 8 h 10"/>
                  <a:gd name="T8" fmla="*/ 0 w 8"/>
                  <a:gd name="T9" fmla="*/ 4 h 10"/>
                  <a:gd name="T10" fmla="*/ 0 w 8"/>
                  <a:gd name="T11" fmla="*/ 4 h 10"/>
                  <a:gd name="T12" fmla="*/ 0 w 8"/>
                  <a:gd name="T13" fmla="*/ 0 h 10"/>
                  <a:gd name="T14" fmla="*/ 0 w 8"/>
                  <a:gd name="T15" fmla="*/ 0 h 10"/>
                  <a:gd name="T16" fmla="*/ 2 w 8"/>
                  <a:gd name="T17" fmla="*/ 0 h 10"/>
                  <a:gd name="T18" fmla="*/ 4 w 8"/>
                  <a:gd name="T19" fmla="*/ 2 h 10"/>
                  <a:gd name="T20" fmla="*/ 8 w 8"/>
                  <a:gd name="T21" fmla="*/ 8 h 10"/>
                  <a:gd name="T22" fmla="*/ 8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8" y="8"/>
                    </a:moveTo>
                    <a:lnTo>
                      <a:pt x="8" y="8"/>
                    </a:lnTo>
                    <a:lnTo>
                      <a:pt x="2" y="10"/>
                    </a:lnTo>
                    <a:lnTo>
                      <a:pt x="0" y="8"/>
                    </a:lnTo>
                    <a:lnTo>
                      <a:pt x="0" y="4"/>
                    </a:lnTo>
                    <a:lnTo>
                      <a:pt x="0" y="4"/>
                    </a:lnTo>
                    <a:lnTo>
                      <a:pt x="0" y="0"/>
                    </a:lnTo>
                    <a:lnTo>
                      <a:pt x="0" y="0"/>
                    </a:lnTo>
                    <a:lnTo>
                      <a:pt x="2" y="0"/>
                    </a:lnTo>
                    <a:lnTo>
                      <a:pt x="4" y="2"/>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0" name="Freeform 3055">
                <a:extLst>
                  <a:ext uri="{FF2B5EF4-FFF2-40B4-BE49-F238E27FC236}">
                    <a16:creationId xmlns:a16="http://schemas.microsoft.com/office/drawing/2014/main" id="{27DA5C81-B448-BB3F-9926-4242DAE99468}"/>
                  </a:ext>
                </a:extLst>
              </p:cNvPr>
              <p:cNvSpPr>
                <a:spLocks/>
              </p:cNvSpPr>
              <p:nvPr/>
            </p:nvSpPr>
            <p:spPr bwMode="auto">
              <a:xfrm>
                <a:off x="1730" y="1806"/>
                <a:ext cx="12" cy="6"/>
              </a:xfrm>
              <a:custGeom>
                <a:avLst/>
                <a:gdLst>
                  <a:gd name="T0" fmla="*/ 12 w 12"/>
                  <a:gd name="T1" fmla="*/ 4 h 6"/>
                  <a:gd name="T2" fmla="*/ 12 w 12"/>
                  <a:gd name="T3" fmla="*/ 4 h 6"/>
                  <a:gd name="T4" fmla="*/ 12 w 12"/>
                  <a:gd name="T5" fmla="*/ 6 h 6"/>
                  <a:gd name="T6" fmla="*/ 12 w 12"/>
                  <a:gd name="T7" fmla="*/ 6 h 6"/>
                  <a:gd name="T8" fmla="*/ 0 w 12"/>
                  <a:gd name="T9" fmla="*/ 4 h 6"/>
                  <a:gd name="T10" fmla="*/ 0 w 12"/>
                  <a:gd name="T11" fmla="*/ 4 h 6"/>
                  <a:gd name="T12" fmla="*/ 2 w 12"/>
                  <a:gd name="T13" fmla="*/ 0 h 6"/>
                  <a:gd name="T14" fmla="*/ 6 w 12"/>
                  <a:gd name="T15" fmla="*/ 0 h 6"/>
                  <a:gd name="T16" fmla="*/ 12 w 12"/>
                  <a:gd name="T17" fmla="*/ 4 h 6"/>
                  <a:gd name="T18" fmla="*/ 12 w 12"/>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2" y="4"/>
                    </a:moveTo>
                    <a:lnTo>
                      <a:pt x="12" y="4"/>
                    </a:lnTo>
                    <a:lnTo>
                      <a:pt x="12" y="6"/>
                    </a:lnTo>
                    <a:lnTo>
                      <a:pt x="12" y="6"/>
                    </a:lnTo>
                    <a:lnTo>
                      <a:pt x="0" y="4"/>
                    </a:lnTo>
                    <a:lnTo>
                      <a:pt x="0" y="4"/>
                    </a:lnTo>
                    <a:lnTo>
                      <a:pt x="2" y="0"/>
                    </a:lnTo>
                    <a:lnTo>
                      <a:pt x="6"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1" name="Freeform 3056">
                <a:extLst>
                  <a:ext uri="{FF2B5EF4-FFF2-40B4-BE49-F238E27FC236}">
                    <a16:creationId xmlns:a16="http://schemas.microsoft.com/office/drawing/2014/main" id="{E42C9D36-C2B9-F4F1-D7CF-B73F9F9FD5D4}"/>
                  </a:ext>
                </a:extLst>
              </p:cNvPr>
              <p:cNvSpPr>
                <a:spLocks/>
              </p:cNvSpPr>
              <p:nvPr/>
            </p:nvSpPr>
            <p:spPr bwMode="auto">
              <a:xfrm>
                <a:off x="1744" y="1762"/>
                <a:ext cx="14" cy="38"/>
              </a:xfrm>
              <a:custGeom>
                <a:avLst/>
                <a:gdLst>
                  <a:gd name="T0" fmla="*/ 4 w 14"/>
                  <a:gd name="T1" fmla="*/ 36 h 38"/>
                  <a:gd name="T2" fmla="*/ 4 w 14"/>
                  <a:gd name="T3" fmla="*/ 36 h 38"/>
                  <a:gd name="T4" fmla="*/ 4 w 14"/>
                  <a:gd name="T5" fmla="*/ 26 h 38"/>
                  <a:gd name="T6" fmla="*/ 2 w 14"/>
                  <a:gd name="T7" fmla="*/ 16 h 38"/>
                  <a:gd name="T8" fmla="*/ 2 w 14"/>
                  <a:gd name="T9" fmla="*/ 16 h 38"/>
                  <a:gd name="T10" fmla="*/ 0 w 14"/>
                  <a:gd name="T11" fmla="*/ 10 h 38"/>
                  <a:gd name="T12" fmla="*/ 0 w 14"/>
                  <a:gd name="T13" fmla="*/ 4 h 38"/>
                  <a:gd name="T14" fmla="*/ 2 w 14"/>
                  <a:gd name="T15" fmla="*/ 0 h 38"/>
                  <a:gd name="T16" fmla="*/ 4 w 14"/>
                  <a:gd name="T17" fmla="*/ 0 h 38"/>
                  <a:gd name="T18" fmla="*/ 4 w 14"/>
                  <a:gd name="T19" fmla="*/ 0 h 38"/>
                  <a:gd name="T20" fmla="*/ 6 w 14"/>
                  <a:gd name="T21" fmla="*/ 0 h 38"/>
                  <a:gd name="T22" fmla="*/ 6 w 14"/>
                  <a:gd name="T23" fmla="*/ 0 h 38"/>
                  <a:gd name="T24" fmla="*/ 10 w 14"/>
                  <a:gd name="T25" fmla="*/ 8 h 38"/>
                  <a:gd name="T26" fmla="*/ 14 w 14"/>
                  <a:gd name="T27" fmla="*/ 14 h 38"/>
                  <a:gd name="T28" fmla="*/ 14 w 14"/>
                  <a:gd name="T29" fmla="*/ 14 h 38"/>
                  <a:gd name="T30" fmla="*/ 14 w 14"/>
                  <a:gd name="T31" fmla="*/ 14 h 38"/>
                  <a:gd name="T32" fmla="*/ 10 w 14"/>
                  <a:gd name="T33" fmla="*/ 32 h 38"/>
                  <a:gd name="T34" fmla="*/ 8 w 14"/>
                  <a:gd name="T35" fmla="*/ 36 h 38"/>
                  <a:gd name="T36" fmla="*/ 6 w 14"/>
                  <a:gd name="T37" fmla="*/ 38 h 38"/>
                  <a:gd name="T38" fmla="*/ 4 w 14"/>
                  <a:gd name="T39" fmla="*/ 36 h 38"/>
                  <a:gd name="T40" fmla="*/ 4 w 14"/>
                  <a:gd name="T4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38">
                    <a:moveTo>
                      <a:pt x="4" y="36"/>
                    </a:moveTo>
                    <a:lnTo>
                      <a:pt x="4" y="36"/>
                    </a:lnTo>
                    <a:lnTo>
                      <a:pt x="4" y="26"/>
                    </a:lnTo>
                    <a:lnTo>
                      <a:pt x="2" y="16"/>
                    </a:lnTo>
                    <a:lnTo>
                      <a:pt x="2" y="16"/>
                    </a:lnTo>
                    <a:lnTo>
                      <a:pt x="0" y="10"/>
                    </a:lnTo>
                    <a:lnTo>
                      <a:pt x="0" y="4"/>
                    </a:lnTo>
                    <a:lnTo>
                      <a:pt x="2" y="0"/>
                    </a:lnTo>
                    <a:lnTo>
                      <a:pt x="4" y="0"/>
                    </a:lnTo>
                    <a:lnTo>
                      <a:pt x="4" y="0"/>
                    </a:lnTo>
                    <a:lnTo>
                      <a:pt x="6" y="0"/>
                    </a:lnTo>
                    <a:lnTo>
                      <a:pt x="6" y="0"/>
                    </a:lnTo>
                    <a:lnTo>
                      <a:pt x="10" y="8"/>
                    </a:lnTo>
                    <a:lnTo>
                      <a:pt x="14" y="14"/>
                    </a:lnTo>
                    <a:lnTo>
                      <a:pt x="14" y="14"/>
                    </a:lnTo>
                    <a:lnTo>
                      <a:pt x="14" y="14"/>
                    </a:lnTo>
                    <a:lnTo>
                      <a:pt x="10" y="32"/>
                    </a:lnTo>
                    <a:lnTo>
                      <a:pt x="8" y="36"/>
                    </a:lnTo>
                    <a:lnTo>
                      <a:pt x="6" y="38"/>
                    </a:lnTo>
                    <a:lnTo>
                      <a:pt x="4" y="36"/>
                    </a:ln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2" name="Freeform 3057">
                <a:extLst>
                  <a:ext uri="{FF2B5EF4-FFF2-40B4-BE49-F238E27FC236}">
                    <a16:creationId xmlns:a16="http://schemas.microsoft.com/office/drawing/2014/main" id="{A4E9CC43-20C4-894C-1E93-1D50AF49FD9F}"/>
                  </a:ext>
                </a:extLst>
              </p:cNvPr>
              <p:cNvSpPr>
                <a:spLocks/>
              </p:cNvSpPr>
              <p:nvPr/>
            </p:nvSpPr>
            <p:spPr bwMode="auto">
              <a:xfrm>
                <a:off x="1750" y="1760"/>
                <a:ext cx="8" cy="16"/>
              </a:xfrm>
              <a:custGeom>
                <a:avLst/>
                <a:gdLst>
                  <a:gd name="T0" fmla="*/ 8 w 8"/>
                  <a:gd name="T1" fmla="*/ 16 h 16"/>
                  <a:gd name="T2" fmla="*/ 8 w 8"/>
                  <a:gd name="T3" fmla="*/ 16 h 16"/>
                  <a:gd name="T4" fmla="*/ 4 w 8"/>
                  <a:gd name="T5" fmla="*/ 16 h 16"/>
                  <a:gd name="T6" fmla="*/ 2 w 8"/>
                  <a:gd name="T7" fmla="*/ 12 h 16"/>
                  <a:gd name="T8" fmla="*/ 0 w 8"/>
                  <a:gd name="T9" fmla="*/ 2 h 16"/>
                  <a:gd name="T10" fmla="*/ 0 w 8"/>
                  <a:gd name="T11" fmla="*/ 2 h 16"/>
                  <a:gd name="T12" fmla="*/ 4 w 8"/>
                  <a:gd name="T13" fmla="*/ 0 h 16"/>
                  <a:gd name="T14" fmla="*/ 6 w 8"/>
                  <a:gd name="T15" fmla="*/ 2 h 16"/>
                  <a:gd name="T16" fmla="*/ 6 w 8"/>
                  <a:gd name="T17" fmla="*/ 8 h 16"/>
                  <a:gd name="T18" fmla="*/ 8 w 8"/>
                  <a:gd name="T19" fmla="*/ 16 h 16"/>
                  <a:gd name="T20" fmla="*/ 8 w 8"/>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8" y="16"/>
                    </a:moveTo>
                    <a:lnTo>
                      <a:pt x="8" y="16"/>
                    </a:lnTo>
                    <a:lnTo>
                      <a:pt x="4" y="16"/>
                    </a:lnTo>
                    <a:lnTo>
                      <a:pt x="2" y="12"/>
                    </a:lnTo>
                    <a:lnTo>
                      <a:pt x="0" y="2"/>
                    </a:lnTo>
                    <a:lnTo>
                      <a:pt x="0" y="2"/>
                    </a:lnTo>
                    <a:lnTo>
                      <a:pt x="4" y="0"/>
                    </a:lnTo>
                    <a:lnTo>
                      <a:pt x="6" y="2"/>
                    </a:lnTo>
                    <a:lnTo>
                      <a:pt x="6" y="8"/>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3" name="Freeform 3058">
                <a:extLst>
                  <a:ext uri="{FF2B5EF4-FFF2-40B4-BE49-F238E27FC236}">
                    <a16:creationId xmlns:a16="http://schemas.microsoft.com/office/drawing/2014/main" id="{5520CA18-4225-8507-5326-504230FDEBC1}"/>
                  </a:ext>
                </a:extLst>
              </p:cNvPr>
              <p:cNvSpPr>
                <a:spLocks/>
              </p:cNvSpPr>
              <p:nvPr/>
            </p:nvSpPr>
            <p:spPr bwMode="auto">
              <a:xfrm>
                <a:off x="1634" y="2498"/>
                <a:ext cx="8" cy="20"/>
              </a:xfrm>
              <a:custGeom>
                <a:avLst/>
                <a:gdLst>
                  <a:gd name="T0" fmla="*/ 8 w 8"/>
                  <a:gd name="T1" fmla="*/ 12 h 20"/>
                  <a:gd name="T2" fmla="*/ 8 w 8"/>
                  <a:gd name="T3" fmla="*/ 12 h 20"/>
                  <a:gd name="T4" fmla="*/ 6 w 8"/>
                  <a:gd name="T5" fmla="*/ 18 h 20"/>
                  <a:gd name="T6" fmla="*/ 6 w 8"/>
                  <a:gd name="T7" fmla="*/ 20 h 20"/>
                  <a:gd name="T8" fmla="*/ 4 w 8"/>
                  <a:gd name="T9" fmla="*/ 20 h 20"/>
                  <a:gd name="T10" fmla="*/ 0 w 8"/>
                  <a:gd name="T11" fmla="*/ 14 h 20"/>
                  <a:gd name="T12" fmla="*/ 0 w 8"/>
                  <a:gd name="T13" fmla="*/ 14 h 20"/>
                  <a:gd name="T14" fmla="*/ 4 w 8"/>
                  <a:gd name="T15" fmla="*/ 10 h 20"/>
                  <a:gd name="T16" fmla="*/ 4 w 8"/>
                  <a:gd name="T17" fmla="*/ 6 h 20"/>
                  <a:gd name="T18" fmla="*/ 4 w 8"/>
                  <a:gd name="T19" fmla="*/ 0 h 20"/>
                  <a:gd name="T20" fmla="*/ 4 w 8"/>
                  <a:gd name="T21" fmla="*/ 0 h 20"/>
                  <a:gd name="T22" fmla="*/ 8 w 8"/>
                  <a:gd name="T23" fmla="*/ 0 h 20"/>
                  <a:gd name="T24" fmla="*/ 8 w 8"/>
                  <a:gd name="T25" fmla="*/ 0 h 20"/>
                  <a:gd name="T26" fmla="*/ 8 w 8"/>
                  <a:gd name="T27" fmla="*/ 4 h 20"/>
                  <a:gd name="T28" fmla="*/ 8 w 8"/>
                  <a:gd name="T29" fmla="*/ 12 h 20"/>
                  <a:gd name="T30" fmla="*/ 8 w 8"/>
                  <a:gd name="T3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0">
                    <a:moveTo>
                      <a:pt x="8" y="12"/>
                    </a:moveTo>
                    <a:lnTo>
                      <a:pt x="8" y="12"/>
                    </a:lnTo>
                    <a:lnTo>
                      <a:pt x="6" y="18"/>
                    </a:lnTo>
                    <a:lnTo>
                      <a:pt x="6" y="20"/>
                    </a:lnTo>
                    <a:lnTo>
                      <a:pt x="4" y="20"/>
                    </a:lnTo>
                    <a:lnTo>
                      <a:pt x="0" y="14"/>
                    </a:lnTo>
                    <a:lnTo>
                      <a:pt x="0" y="14"/>
                    </a:lnTo>
                    <a:lnTo>
                      <a:pt x="4" y="10"/>
                    </a:lnTo>
                    <a:lnTo>
                      <a:pt x="4" y="6"/>
                    </a:lnTo>
                    <a:lnTo>
                      <a:pt x="4" y="0"/>
                    </a:lnTo>
                    <a:lnTo>
                      <a:pt x="4" y="0"/>
                    </a:lnTo>
                    <a:lnTo>
                      <a:pt x="8" y="0"/>
                    </a:lnTo>
                    <a:lnTo>
                      <a:pt x="8" y="0"/>
                    </a:lnTo>
                    <a:lnTo>
                      <a:pt x="8" y="4"/>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4" name="Freeform 3059">
                <a:extLst>
                  <a:ext uri="{FF2B5EF4-FFF2-40B4-BE49-F238E27FC236}">
                    <a16:creationId xmlns:a16="http://schemas.microsoft.com/office/drawing/2014/main" id="{5FA76292-F528-260F-67E9-A97BAF85527A}"/>
                  </a:ext>
                </a:extLst>
              </p:cNvPr>
              <p:cNvSpPr>
                <a:spLocks/>
              </p:cNvSpPr>
              <p:nvPr/>
            </p:nvSpPr>
            <p:spPr bwMode="auto">
              <a:xfrm>
                <a:off x="1618" y="2458"/>
                <a:ext cx="6" cy="24"/>
              </a:xfrm>
              <a:custGeom>
                <a:avLst/>
                <a:gdLst>
                  <a:gd name="T0" fmla="*/ 0 w 6"/>
                  <a:gd name="T1" fmla="*/ 10 h 24"/>
                  <a:gd name="T2" fmla="*/ 0 w 6"/>
                  <a:gd name="T3" fmla="*/ 10 h 24"/>
                  <a:gd name="T4" fmla="*/ 2 w 6"/>
                  <a:gd name="T5" fmla="*/ 6 h 24"/>
                  <a:gd name="T6" fmla="*/ 2 w 6"/>
                  <a:gd name="T7" fmla="*/ 0 h 24"/>
                  <a:gd name="T8" fmla="*/ 2 w 6"/>
                  <a:gd name="T9" fmla="*/ 0 h 24"/>
                  <a:gd name="T10" fmla="*/ 6 w 6"/>
                  <a:gd name="T11" fmla="*/ 4 h 24"/>
                  <a:gd name="T12" fmla="*/ 6 w 6"/>
                  <a:gd name="T13" fmla="*/ 8 h 24"/>
                  <a:gd name="T14" fmla="*/ 6 w 6"/>
                  <a:gd name="T15" fmla="*/ 18 h 24"/>
                  <a:gd name="T16" fmla="*/ 6 w 6"/>
                  <a:gd name="T17" fmla="*/ 18 h 24"/>
                  <a:gd name="T18" fmla="*/ 4 w 6"/>
                  <a:gd name="T19" fmla="*/ 24 h 24"/>
                  <a:gd name="T20" fmla="*/ 2 w 6"/>
                  <a:gd name="T21" fmla="*/ 22 h 24"/>
                  <a:gd name="T22" fmla="*/ 2 w 6"/>
                  <a:gd name="T23" fmla="*/ 18 h 24"/>
                  <a:gd name="T24" fmla="*/ 2 w 6"/>
                  <a:gd name="T25" fmla="*/ 18 h 24"/>
                  <a:gd name="T26" fmla="*/ 0 w 6"/>
                  <a:gd name="T27" fmla="*/ 16 h 24"/>
                  <a:gd name="T28" fmla="*/ 0 w 6"/>
                  <a:gd name="T29" fmla="*/ 10 h 24"/>
                  <a:gd name="T30" fmla="*/ 0 w 6"/>
                  <a:gd name="T3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4">
                    <a:moveTo>
                      <a:pt x="0" y="10"/>
                    </a:moveTo>
                    <a:lnTo>
                      <a:pt x="0" y="10"/>
                    </a:lnTo>
                    <a:lnTo>
                      <a:pt x="2" y="6"/>
                    </a:lnTo>
                    <a:lnTo>
                      <a:pt x="2" y="0"/>
                    </a:lnTo>
                    <a:lnTo>
                      <a:pt x="2" y="0"/>
                    </a:lnTo>
                    <a:lnTo>
                      <a:pt x="6" y="4"/>
                    </a:lnTo>
                    <a:lnTo>
                      <a:pt x="6" y="8"/>
                    </a:lnTo>
                    <a:lnTo>
                      <a:pt x="6" y="18"/>
                    </a:lnTo>
                    <a:lnTo>
                      <a:pt x="6" y="18"/>
                    </a:lnTo>
                    <a:lnTo>
                      <a:pt x="4" y="24"/>
                    </a:lnTo>
                    <a:lnTo>
                      <a:pt x="2" y="22"/>
                    </a:lnTo>
                    <a:lnTo>
                      <a:pt x="2" y="18"/>
                    </a:lnTo>
                    <a:lnTo>
                      <a:pt x="2" y="18"/>
                    </a:lnTo>
                    <a:lnTo>
                      <a:pt x="0" y="1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5" name="Freeform 3060">
                <a:extLst>
                  <a:ext uri="{FF2B5EF4-FFF2-40B4-BE49-F238E27FC236}">
                    <a16:creationId xmlns:a16="http://schemas.microsoft.com/office/drawing/2014/main" id="{C9C653AB-B324-642F-7306-E5908B5F0C46}"/>
                  </a:ext>
                </a:extLst>
              </p:cNvPr>
              <p:cNvSpPr>
                <a:spLocks/>
              </p:cNvSpPr>
              <p:nvPr/>
            </p:nvSpPr>
            <p:spPr bwMode="auto">
              <a:xfrm>
                <a:off x="1696" y="2674"/>
                <a:ext cx="18" cy="39"/>
              </a:xfrm>
              <a:custGeom>
                <a:avLst/>
                <a:gdLst>
                  <a:gd name="T0" fmla="*/ 14 w 18"/>
                  <a:gd name="T1" fmla="*/ 39 h 39"/>
                  <a:gd name="T2" fmla="*/ 14 w 18"/>
                  <a:gd name="T3" fmla="*/ 39 h 39"/>
                  <a:gd name="T4" fmla="*/ 8 w 18"/>
                  <a:gd name="T5" fmla="*/ 31 h 39"/>
                  <a:gd name="T6" fmla="*/ 8 w 18"/>
                  <a:gd name="T7" fmla="*/ 31 h 39"/>
                  <a:gd name="T8" fmla="*/ 6 w 18"/>
                  <a:gd name="T9" fmla="*/ 27 h 39"/>
                  <a:gd name="T10" fmla="*/ 8 w 18"/>
                  <a:gd name="T11" fmla="*/ 23 h 39"/>
                  <a:gd name="T12" fmla="*/ 8 w 18"/>
                  <a:gd name="T13" fmla="*/ 23 h 39"/>
                  <a:gd name="T14" fmla="*/ 10 w 18"/>
                  <a:gd name="T15" fmla="*/ 23 h 39"/>
                  <a:gd name="T16" fmla="*/ 12 w 18"/>
                  <a:gd name="T17" fmla="*/ 18 h 39"/>
                  <a:gd name="T18" fmla="*/ 12 w 18"/>
                  <a:gd name="T19" fmla="*/ 18 h 39"/>
                  <a:gd name="T20" fmla="*/ 10 w 18"/>
                  <a:gd name="T21" fmla="*/ 12 h 39"/>
                  <a:gd name="T22" fmla="*/ 8 w 18"/>
                  <a:gd name="T23" fmla="*/ 10 h 39"/>
                  <a:gd name="T24" fmla="*/ 8 w 18"/>
                  <a:gd name="T25" fmla="*/ 10 h 39"/>
                  <a:gd name="T26" fmla="*/ 4 w 18"/>
                  <a:gd name="T27" fmla="*/ 6 h 39"/>
                  <a:gd name="T28" fmla="*/ 2 w 18"/>
                  <a:gd name="T29" fmla="*/ 4 h 39"/>
                  <a:gd name="T30" fmla="*/ 0 w 18"/>
                  <a:gd name="T31" fmla="*/ 0 h 39"/>
                  <a:gd name="T32" fmla="*/ 0 w 18"/>
                  <a:gd name="T33" fmla="*/ 0 h 39"/>
                  <a:gd name="T34" fmla="*/ 6 w 18"/>
                  <a:gd name="T35" fmla="*/ 0 h 39"/>
                  <a:gd name="T36" fmla="*/ 6 w 18"/>
                  <a:gd name="T37" fmla="*/ 0 h 39"/>
                  <a:gd name="T38" fmla="*/ 10 w 18"/>
                  <a:gd name="T39" fmla="*/ 0 h 39"/>
                  <a:gd name="T40" fmla="*/ 10 w 18"/>
                  <a:gd name="T41" fmla="*/ 0 h 39"/>
                  <a:gd name="T42" fmla="*/ 12 w 18"/>
                  <a:gd name="T43" fmla="*/ 4 h 39"/>
                  <a:gd name="T44" fmla="*/ 12 w 18"/>
                  <a:gd name="T45" fmla="*/ 4 h 39"/>
                  <a:gd name="T46" fmla="*/ 16 w 18"/>
                  <a:gd name="T47" fmla="*/ 12 h 39"/>
                  <a:gd name="T48" fmla="*/ 16 w 18"/>
                  <a:gd name="T49" fmla="*/ 12 h 39"/>
                  <a:gd name="T50" fmla="*/ 18 w 18"/>
                  <a:gd name="T51" fmla="*/ 14 h 39"/>
                  <a:gd name="T52" fmla="*/ 18 w 18"/>
                  <a:gd name="T53" fmla="*/ 14 h 39"/>
                  <a:gd name="T54" fmla="*/ 18 w 18"/>
                  <a:gd name="T55" fmla="*/ 21 h 39"/>
                  <a:gd name="T56" fmla="*/ 18 w 18"/>
                  <a:gd name="T57" fmla="*/ 21 h 39"/>
                  <a:gd name="T58" fmla="*/ 16 w 18"/>
                  <a:gd name="T59" fmla="*/ 35 h 39"/>
                  <a:gd name="T60" fmla="*/ 16 w 18"/>
                  <a:gd name="T61" fmla="*/ 35 h 39"/>
                  <a:gd name="T62" fmla="*/ 14 w 18"/>
                  <a:gd name="T63" fmla="*/ 39 h 39"/>
                  <a:gd name="T64" fmla="*/ 14 w 18"/>
                  <a:gd name="T6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39">
                    <a:moveTo>
                      <a:pt x="14" y="39"/>
                    </a:moveTo>
                    <a:lnTo>
                      <a:pt x="14" y="39"/>
                    </a:lnTo>
                    <a:lnTo>
                      <a:pt x="8" y="31"/>
                    </a:lnTo>
                    <a:lnTo>
                      <a:pt x="8" y="31"/>
                    </a:lnTo>
                    <a:lnTo>
                      <a:pt x="6" y="27"/>
                    </a:lnTo>
                    <a:lnTo>
                      <a:pt x="8" y="23"/>
                    </a:lnTo>
                    <a:lnTo>
                      <a:pt x="8" y="23"/>
                    </a:lnTo>
                    <a:lnTo>
                      <a:pt x="10" y="23"/>
                    </a:lnTo>
                    <a:lnTo>
                      <a:pt x="12" y="18"/>
                    </a:lnTo>
                    <a:lnTo>
                      <a:pt x="12" y="18"/>
                    </a:lnTo>
                    <a:lnTo>
                      <a:pt x="10" y="12"/>
                    </a:lnTo>
                    <a:lnTo>
                      <a:pt x="8" y="10"/>
                    </a:lnTo>
                    <a:lnTo>
                      <a:pt x="8" y="10"/>
                    </a:lnTo>
                    <a:lnTo>
                      <a:pt x="4" y="6"/>
                    </a:lnTo>
                    <a:lnTo>
                      <a:pt x="2" y="4"/>
                    </a:lnTo>
                    <a:lnTo>
                      <a:pt x="0" y="0"/>
                    </a:lnTo>
                    <a:lnTo>
                      <a:pt x="0" y="0"/>
                    </a:lnTo>
                    <a:lnTo>
                      <a:pt x="6" y="0"/>
                    </a:lnTo>
                    <a:lnTo>
                      <a:pt x="6" y="0"/>
                    </a:lnTo>
                    <a:lnTo>
                      <a:pt x="10" y="0"/>
                    </a:lnTo>
                    <a:lnTo>
                      <a:pt x="10" y="0"/>
                    </a:lnTo>
                    <a:lnTo>
                      <a:pt x="12" y="4"/>
                    </a:lnTo>
                    <a:lnTo>
                      <a:pt x="12" y="4"/>
                    </a:lnTo>
                    <a:lnTo>
                      <a:pt x="16" y="12"/>
                    </a:lnTo>
                    <a:lnTo>
                      <a:pt x="16" y="12"/>
                    </a:lnTo>
                    <a:lnTo>
                      <a:pt x="18" y="14"/>
                    </a:lnTo>
                    <a:lnTo>
                      <a:pt x="18" y="14"/>
                    </a:lnTo>
                    <a:lnTo>
                      <a:pt x="18" y="21"/>
                    </a:lnTo>
                    <a:lnTo>
                      <a:pt x="18" y="21"/>
                    </a:lnTo>
                    <a:lnTo>
                      <a:pt x="16" y="35"/>
                    </a:lnTo>
                    <a:lnTo>
                      <a:pt x="16" y="35"/>
                    </a:lnTo>
                    <a:lnTo>
                      <a:pt x="14" y="39"/>
                    </a:lnTo>
                    <a:lnTo>
                      <a:pt x="1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6" name="Freeform 3061">
                <a:extLst>
                  <a:ext uri="{FF2B5EF4-FFF2-40B4-BE49-F238E27FC236}">
                    <a16:creationId xmlns:a16="http://schemas.microsoft.com/office/drawing/2014/main" id="{31593782-153D-BB15-2B24-33C411707359}"/>
                  </a:ext>
                </a:extLst>
              </p:cNvPr>
              <p:cNvSpPr>
                <a:spLocks/>
              </p:cNvSpPr>
              <p:nvPr/>
            </p:nvSpPr>
            <p:spPr bwMode="auto">
              <a:xfrm>
                <a:off x="1716" y="2556"/>
                <a:ext cx="78" cy="108"/>
              </a:xfrm>
              <a:custGeom>
                <a:avLst/>
                <a:gdLst>
                  <a:gd name="T0" fmla="*/ 42 w 78"/>
                  <a:gd name="T1" fmla="*/ 30 h 108"/>
                  <a:gd name="T2" fmla="*/ 48 w 78"/>
                  <a:gd name="T3" fmla="*/ 30 h 108"/>
                  <a:gd name="T4" fmla="*/ 52 w 78"/>
                  <a:gd name="T5" fmla="*/ 32 h 108"/>
                  <a:gd name="T6" fmla="*/ 74 w 78"/>
                  <a:gd name="T7" fmla="*/ 58 h 108"/>
                  <a:gd name="T8" fmla="*/ 78 w 78"/>
                  <a:gd name="T9" fmla="*/ 64 h 108"/>
                  <a:gd name="T10" fmla="*/ 72 w 78"/>
                  <a:gd name="T11" fmla="*/ 66 h 108"/>
                  <a:gd name="T12" fmla="*/ 64 w 78"/>
                  <a:gd name="T13" fmla="*/ 64 h 108"/>
                  <a:gd name="T14" fmla="*/ 58 w 78"/>
                  <a:gd name="T15" fmla="*/ 78 h 108"/>
                  <a:gd name="T16" fmla="*/ 52 w 78"/>
                  <a:gd name="T17" fmla="*/ 92 h 108"/>
                  <a:gd name="T18" fmla="*/ 50 w 78"/>
                  <a:gd name="T19" fmla="*/ 84 h 108"/>
                  <a:gd name="T20" fmla="*/ 44 w 78"/>
                  <a:gd name="T21" fmla="*/ 86 h 108"/>
                  <a:gd name="T22" fmla="*/ 36 w 78"/>
                  <a:gd name="T23" fmla="*/ 70 h 108"/>
                  <a:gd name="T24" fmla="*/ 36 w 78"/>
                  <a:gd name="T25" fmla="*/ 62 h 108"/>
                  <a:gd name="T26" fmla="*/ 38 w 78"/>
                  <a:gd name="T27" fmla="*/ 52 h 108"/>
                  <a:gd name="T28" fmla="*/ 32 w 78"/>
                  <a:gd name="T29" fmla="*/ 56 h 108"/>
                  <a:gd name="T30" fmla="*/ 24 w 78"/>
                  <a:gd name="T31" fmla="*/ 50 h 108"/>
                  <a:gd name="T32" fmla="*/ 24 w 78"/>
                  <a:gd name="T33" fmla="*/ 66 h 108"/>
                  <a:gd name="T34" fmla="*/ 26 w 78"/>
                  <a:gd name="T35" fmla="*/ 80 h 108"/>
                  <a:gd name="T36" fmla="*/ 26 w 78"/>
                  <a:gd name="T37" fmla="*/ 80 h 108"/>
                  <a:gd name="T38" fmla="*/ 30 w 78"/>
                  <a:gd name="T39" fmla="*/ 66 h 108"/>
                  <a:gd name="T40" fmla="*/ 34 w 78"/>
                  <a:gd name="T41" fmla="*/ 72 h 108"/>
                  <a:gd name="T42" fmla="*/ 44 w 78"/>
                  <a:gd name="T43" fmla="*/ 86 h 108"/>
                  <a:gd name="T44" fmla="*/ 46 w 78"/>
                  <a:gd name="T45" fmla="*/ 92 h 108"/>
                  <a:gd name="T46" fmla="*/ 48 w 78"/>
                  <a:gd name="T47" fmla="*/ 102 h 108"/>
                  <a:gd name="T48" fmla="*/ 24 w 78"/>
                  <a:gd name="T49" fmla="*/ 108 h 108"/>
                  <a:gd name="T50" fmla="*/ 22 w 78"/>
                  <a:gd name="T51" fmla="*/ 106 h 108"/>
                  <a:gd name="T52" fmla="*/ 18 w 78"/>
                  <a:gd name="T53" fmla="*/ 100 h 108"/>
                  <a:gd name="T54" fmla="*/ 18 w 78"/>
                  <a:gd name="T55" fmla="*/ 86 h 108"/>
                  <a:gd name="T56" fmla="*/ 12 w 78"/>
                  <a:gd name="T57" fmla="*/ 72 h 108"/>
                  <a:gd name="T58" fmla="*/ 6 w 78"/>
                  <a:gd name="T59" fmla="*/ 64 h 108"/>
                  <a:gd name="T60" fmla="*/ 10 w 78"/>
                  <a:gd name="T61" fmla="*/ 58 h 108"/>
                  <a:gd name="T62" fmla="*/ 8 w 78"/>
                  <a:gd name="T63" fmla="*/ 48 h 108"/>
                  <a:gd name="T64" fmla="*/ 4 w 78"/>
                  <a:gd name="T65" fmla="*/ 46 h 108"/>
                  <a:gd name="T66" fmla="*/ 0 w 78"/>
                  <a:gd name="T67" fmla="*/ 42 h 108"/>
                  <a:gd name="T68" fmla="*/ 6 w 78"/>
                  <a:gd name="T69" fmla="*/ 28 h 108"/>
                  <a:gd name="T70" fmla="*/ 8 w 78"/>
                  <a:gd name="T71" fmla="*/ 28 h 108"/>
                  <a:gd name="T72" fmla="*/ 14 w 78"/>
                  <a:gd name="T73" fmla="*/ 42 h 108"/>
                  <a:gd name="T74" fmla="*/ 14 w 78"/>
                  <a:gd name="T75" fmla="*/ 30 h 108"/>
                  <a:gd name="T76" fmla="*/ 16 w 78"/>
                  <a:gd name="T77" fmla="*/ 28 h 108"/>
                  <a:gd name="T78" fmla="*/ 24 w 78"/>
                  <a:gd name="T79" fmla="*/ 22 h 108"/>
                  <a:gd name="T80" fmla="*/ 28 w 78"/>
                  <a:gd name="T81" fmla="*/ 22 h 108"/>
                  <a:gd name="T82" fmla="*/ 28 w 78"/>
                  <a:gd name="T83" fmla="*/ 0 h 108"/>
                  <a:gd name="T84" fmla="*/ 34 w 78"/>
                  <a:gd name="T85" fmla="*/ 2 h 108"/>
                  <a:gd name="T86" fmla="*/ 38 w 78"/>
                  <a:gd name="T87"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108">
                    <a:moveTo>
                      <a:pt x="38" y="16"/>
                    </a:moveTo>
                    <a:lnTo>
                      <a:pt x="38" y="16"/>
                    </a:lnTo>
                    <a:lnTo>
                      <a:pt x="42" y="30"/>
                    </a:lnTo>
                    <a:lnTo>
                      <a:pt x="44" y="32"/>
                    </a:lnTo>
                    <a:lnTo>
                      <a:pt x="48" y="30"/>
                    </a:lnTo>
                    <a:lnTo>
                      <a:pt x="48" y="30"/>
                    </a:lnTo>
                    <a:lnTo>
                      <a:pt x="50" y="28"/>
                    </a:lnTo>
                    <a:lnTo>
                      <a:pt x="52" y="32"/>
                    </a:lnTo>
                    <a:lnTo>
                      <a:pt x="52" y="32"/>
                    </a:lnTo>
                    <a:lnTo>
                      <a:pt x="62" y="48"/>
                    </a:lnTo>
                    <a:lnTo>
                      <a:pt x="68" y="54"/>
                    </a:lnTo>
                    <a:lnTo>
                      <a:pt x="74" y="58"/>
                    </a:lnTo>
                    <a:lnTo>
                      <a:pt x="74" y="58"/>
                    </a:lnTo>
                    <a:lnTo>
                      <a:pt x="76" y="60"/>
                    </a:lnTo>
                    <a:lnTo>
                      <a:pt x="78" y="64"/>
                    </a:lnTo>
                    <a:lnTo>
                      <a:pt x="78" y="76"/>
                    </a:lnTo>
                    <a:lnTo>
                      <a:pt x="78" y="76"/>
                    </a:lnTo>
                    <a:lnTo>
                      <a:pt x="72" y="66"/>
                    </a:lnTo>
                    <a:lnTo>
                      <a:pt x="70" y="64"/>
                    </a:lnTo>
                    <a:lnTo>
                      <a:pt x="68" y="62"/>
                    </a:lnTo>
                    <a:lnTo>
                      <a:pt x="64" y="64"/>
                    </a:lnTo>
                    <a:lnTo>
                      <a:pt x="62" y="66"/>
                    </a:lnTo>
                    <a:lnTo>
                      <a:pt x="58" y="78"/>
                    </a:lnTo>
                    <a:lnTo>
                      <a:pt x="58" y="78"/>
                    </a:lnTo>
                    <a:lnTo>
                      <a:pt x="56" y="88"/>
                    </a:lnTo>
                    <a:lnTo>
                      <a:pt x="54" y="92"/>
                    </a:lnTo>
                    <a:lnTo>
                      <a:pt x="52" y="92"/>
                    </a:lnTo>
                    <a:lnTo>
                      <a:pt x="52" y="92"/>
                    </a:lnTo>
                    <a:lnTo>
                      <a:pt x="50" y="86"/>
                    </a:lnTo>
                    <a:lnTo>
                      <a:pt x="50" y="84"/>
                    </a:lnTo>
                    <a:lnTo>
                      <a:pt x="48" y="82"/>
                    </a:lnTo>
                    <a:lnTo>
                      <a:pt x="48" y="82"/>
                    </a:lnTo>
                    <a:lnTo>
                      <a:pt x="44" y="86"/>
                    </a:lnTo>
                    <a:lnTo>
                      <a:pt x="40" y="84"/>
                    </a:lnTo>
                    <a:lnTo>
                      <a:pt x="38" y="78"/>
                    </a:lnTo>
                    <a:lnTo>
                      <a:pt x="36" y="70"/>
                    </a:lnTo>
                    <a:lnTo>
                      <a:pt x="36" y="70"/>
                    </a:lnTo>
                    <a:lnTo>
                      <a:pt x="36" y="66"/>
                    </a:lnTo>
                    <a:lnTo>
                      <a:pt x="36" y="62"/>
                    </a:lnTo>
                    <a:lnTo>
                      <a:pt x="38" y="54"/>
                    </a:lnTo>
                    <a:lnTo>
                      <a:pt x="38" y="54"/>
                    </a:lnTo>
                    <a:lnTo>
                      <a:pt x="38" y="52"/>
                    </a:lnTo>
                    <a:lnTo>
                      <a:pt x="36" y="52"/>
                    </a:lnTo>
                    <a:lnTo>
                      <a:pt x="32" y="56"/>
                    </a:lnTo>
                    <a:lnTo>
                      <a:pt x="32" y="56"/>
                    </a:lnTo>
                    <a:lnTo>
                      <a:pt x="30" y="56"/>
                    </a:lnTo>
                    <a:lnTo>
                      <a:pt x="28" y="54"/>
                    </a:lnTo>
                    <a:lnTo>
                      <a:pt x="24" y="50"/>
                    </a:lnTo>
                    <a:lnTo>
                      <a:pt x="24" y="50"/>
                    </a:lnTo>
                    <a:lnTo>
                      <a:pt x="24" y="58"/>
                    </a:lnTo>
                    <a:lnTo>
                      <a:pt x="24" y="66"/>
                    </a:lnTo>
                    <a:lnTo>
                      <a:pt x="26" y="72"/>
                    </a:lnTo>
                    <a:lnTo>
                      <a:pt x="26" y="80"/>
                    </a:lnTo>
                    <a:lnTo>
                      <a:pt x="26" y="80"/>
                    </a:lnTo>
                    <a:lnTo>
                      <a:pt x="26" y="80"/>
                    </a:lnTo>
                    <a:lnTo>
                      <a:pt x="26" y="80"/>
                    </a:lnTo>
                    <a:lnTo>
                      <a:pt x="26" y="80"/>
                    </a:lnTo>
                    <a:lnTo>
                      <a:pt x="26" y="72"/>
                    </a:lnTo>
                    <a:lnTo>
                      <a:pt x="28" y="68"/>
                    </a:lnTo>
                    <a:lnTo>
                      <a:pt x="30" y="66"/>
                    </a:lnTo>
                    <a:lnTo>
                      <a:pt x="30" y="68"/>
                    </a:lnTo>
                    <a:lnTo>
                      <a:pt x="34" y="72"/>
                    </a:lnTo>
                    <a:lnTo>
                      <a:pt x="34" y="72"/>
                    </a:lnTo>
                    <a:lnTo>
                      <a:pt x="38" y="82"/>
                    </a:lnTo>
                    <a:lnTo>
                      <a:pt x="42" y="84"/>
                    </a:lnTo>
                    <a:lnTo>
                      <a:pt x="44" y="86"/>
                    </a:lnTo>
                    <a:lnTo>
                      <a:pt x="44" y="86"/>
                    </a:lnTo>
                    <a:lnTo>
                      <a:pt x="46" y="90"/>
                    </a:lnTo>
                    <a:lnTo>
                      <a:pt x="46" y="92"/>
                    </a:lnTo>
                    <a:lnTo>
                      <a:pt x="46" y="92"/>
                    </a:lnTo>
                    <a:lnTo>
                      <a:pt x="48" y="98"/>
                    </a:lnTo>
                    <a:lnTo>
                      <a:pt x="48" y="102"/>
                    </a:lnTo>
                    <a:lnTo>
                      <a:pt x="44" y="108"/>
                    </a:lnTo>
                    <a:lnTo>
                      <a:pt x="44" y="108"/>
                    </a:lnTo>
                    <a:lnTo>
                      <a:pt x="24" y="108"/>
                    </a:lnTo>
                    <a:lnTo>
                      <a:pt x="24" y="108"/>
                    </a:lnTo>
                    <a:lnTo>
                      <a:pt x="24" y="108"/>
                    </a:lnTo>
                    <a:lnTo>
                      <a:pt x="22" y="106"/>
                    </a:lnTo>
                    <a:lnTo>
                      <a:pt x="20" y="106"/>
                    </a:lnTo>
                    <a:lnTo>
                      <a:pt x="20" y="104"/>
                    </a:lnTo>
                    <a:lnTo>
                      <a:pt x="18" y="100"/>
                    </a:lnTo>
                    <a:lnTo>
                      <a:pt x="18" y="100"/>
                    </a:lnTo>
                    <a:lnTo>
                      <a:pt x="18" y="92"/>
                    </a:lnTo>
                    <a:lnTo>
                      <a:pt x="18" y="86"/>
                    </a:lnTo>
                    <a:lnTo>
                      <a:pt x="16" y="74"/>
                    </a:lnTo>
                    <a:lnTo>
                      <a:pt x="16" y="74"/>
                    </a:lnTo>
                    <a:lnTo>
                      <a:pt x="12" y="72"/>
                    </a:lnTo>
                    <a:lnTo>
                      <a:pt x="10" y="70"/>
                    </a:lnTo>
                    <a:lnTo>
                      <a:pt x="6" y="64"/>
                    </a:lnTo>
                    <a:lnTo>
                      <a:pt x="6" y="64"/>
                    </a:lnTo>
                    <a:lnTo>
                      <a:pt x="8" y="60"/>
                    </a:lnTo>
                    <a:lnTo>
                      <a:pt x="8" y="60"/>
                    </a:lnTo>
                    <a:lnTo>
                      <a:pt x="10" y="58"/>
                    </a:lnTo>
                    <a:lnTo>
                      <a:pt x="10" y="54"/>
                    </a:lnTo>
                    <a:lnTo>
                      <a:pt x="10" y="54"/>
                    </a:lnTo>
                    <a:lnTo>
                      <a:pt x="8" y="48"/>
                    </a:lnTo>
                    <a:lnTo>
                      <a:pt x="6" y="46"/>
                    </a:lnTo>
                    <a:lnTo>
                      <a:pt x="4" y="46"/>
                    </a:lnTo>
                    <a:lnTo>
                      <a:pt x="4" y="46"/>
                    </a:lnTo>
                    <a:lnTo>
                      <a:pt x="2" y="48"/>
                    </a:lnTo>
                    <a:lnTo>
                      <a:pt x="2" y="46"/>
                    </a:lnTo>
                    <a:lnTo>
                      <a:pt x="0" y="42"/>
                    </a:lnTo>
                    <a:lnTo>
                      <a:pt x="0" y="42"/>
                    </a:lnTo>
                    <a:lnTo>
                      <a:pt x="4" y="36"/>
                    </a:lnTo>
                    <a:lnTo>
                      <a:pt x="6" y="28"/>
                    </a:lnTo>
                    <a:lnTo>
                      <a:pt x="6" y="28"/>
                    </a:lnTo>
                    <a:lnTo>
                      <a:pt x="8" y="26"/>
                    </a:lnTo>
                    <a:lnTo>
                      <a:pt x="8" y="28"/>
                    </a:lnTo>
                    <a:lnTo>
                      <a:pt x="10" y="34"/>
                    </a:lnTo>
                    <a:lnTo>
                      <a:pt x="10" y="34"/>
                    </a:lnTo>
                    <a:lnTo>
                      <a:pt x="14" y="42"/>
                    </a:lnTo>
                    <a:lnTo>
                      <a:pt x="14" y="42"/>
                    </a:lnTo>
                    <a:lnTo>
                      <a:pt x="14" y="36"/>
                    </a:lnTo>
                    <a:lnTo>
                      <a:pt x="14" y="30"/>
                    </a:lnTo>
                    <a:lnTo>
                      <a:pt x="14" y="30"/>
                    </a:lnTo>
                    <a:lnTo>
                      <a:pt x="16" y="28"/>
                    </a:lnTo>
                    <a:lnTo>
                      <a:pt x="16" y="28"/>
                    </a:lnTo>
                    <a:lnTo>
                      <a:pt x="20" y="26"/>
                    </a:lnTo>
                    <a:lnTo>
                      <a:pt x="24" y="22"/>
                    </a:lnTo>
                    <a:lnTo>
                      <a:pt x="24" y="22"/>
                    </a:lnTo>
                    <a:lnTo>
                      <a:pt x="26" y="22"/>
                    </a:lnTo>
                    <a:lnTo>
                      <a:pt x="28" y="22"/>
                    </a:lnTo>
                    <a:lnTo>
                      <a:pt x="28" y="22"/>
                    </a:lnTo>
                    <a:lnTo>
                      <a:pt x="26" y="12"/>
                    </a:lnTo>
                    <a:lnTo>
                      <a:pt x="26" y="6"/>
                    </a:lnTo>
                    <a:lnTo>
                      <a:pt x="28" y="0"/>
                    </a:lnTo>
                    <a:lnTo>
                      <a:pt x="28" y="0"/>
                    </a:lnTo>
                    <a:lnTo>
                      <a:pt x="30" y="0"/>
                    </a:lnTo>
                    <a:lnTo>
                      <a:pt x="34" y="2"/>
                    </a:lnTo>
                    <a:lnTo>
                      <a:pt x="36" y="8"/>
                    </a:lnTo>
                    <a:lnTo>
                      <a:pt x="38" y="16"/>
                    </a:lnTo>
                    <a:lnTo>
                      <a:pt x="3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7" name="Freeform 3062">
                <a:extLst>
                  <a:ext uri="{FF2B5EF4-FFF2-40B4-BE49-F238E27FC236}">
                    <a16:creationId xmlns:a16="http://schemas.microsoft.com/office/drawing/2014/main" id="{54184E90-4307-07F9-93B3-ED27BE73C74F}"/>
                  </a:ext>
                </a:extLst>
              </p:cNvPr>
              <p:cNvSpPr>
                <a:spLocks/>
              </p:cNvSpPr>
              <p:nvPr/>
            </p:nvSpPr>
            <p:spPr bwMode="auto">
              <a:xfrm>
                <a:off x="1702" y="2538"/>
                <a:ext cx="30" cy="60"/>
              </a:xfrm>
              <a:custGeom>
                <a:avLst/>
                <a:gdLst>
                  <a:gd name="T0" fmla="*/ 20 w 30"/>
                  <a:gd name="T1" fmla="*/ 44 h 60"/>
                  <a:gd name="T2" fmla="*/ 20 w 30"/>
                  <a:gd name="T3" fmla="*/ 44 h 60"/>
                  <a:gd name="T4" fmla="*/ 20 w 30"/>
                  <a:gd name="T5" fmla="*/ 56 h 60"/>
                  <a:gd name="T6" fmla="*/ 18 w 30"/>
                  <a:gd name="T7" fmla="*/ 60 h 60"/>
                  <a:gd name="T8" fmla="*/ 14 w 30"/>
                  <a:gd name="T9" fmla="*/ 60 h 60"/>
                  <a:gd name="T10" fmla="*/ 14 w 30"/>
                  <a:gd name="T11" fmla="*/ 60 h 60"/>
                  <a:gd name="T12" fmla="*/ 14 w 30"/>
                  <a:gd name="T13" fmla="*/ 58 h 60"/>
                  <a:gd name="T14" fmla="*/ 12 w 30"/>
                  <a:gd name="T15" fmla="*/ 56 h 60"/>
                  <a:gd name="T16" fmla="*/ 12 w 30"/>
                  <a:gd name="T17" fmla="*/ 56 h 60"/>
                  <a:gd name="T18" fmla="*/ 8 w 30"/>
                  <a:gd name="T19" fmla="*/ 38 h 60"/>
                  <a:gd name="T20" fmla="*/ 8 w 30"/>
                  <a:gd name="T21" fmla="*/ 38 h 60"/>
                  <a:gd name="T22" fmla="*/ 6 w 30"/>
                  <a:gd name="T23" fmla="*/ 24 h 60"/>
                  <a:gd name="T24" fmla="*/ 6 w 30"/>
                  <a:gd name="T25" fmla="*/ 24 h 60"/>
                  <a:gd name="T26" fmla="*/ 4 w 30"/>
                  <a:gd name="T27" fmla="*/ 20 h 60"/>
                  <a:gd name="T28" fmla="*/ 4 w 30"/>
                  <a:gd name="T29" fmla="*/ 20 h 60"/>
                  <a:gd name="T30" fmla="*/ 2 w 30"/>
                  <a:gd name="T31" fmla="*/ 12 h 60"/>
                  <a:gd name="T32" fmla="*/ 0 w 30"/>
                  <a:gd name="T33" fmla="*/ 4 h 60"/>
                  <a:gd name="T34" fmla="*/ 0 w 30"/>
                  <a:gd name="T35" fmla="*/ 4 h 60"/>
                  <a:gd name="T36" fmla="*/ 0 w 30"/>
                  <a:gd name="T37" fmla="*/ 0 h 60"/>
                  <a:gd name="T38" fmla="*/ 0 w 30"/>
                  <a:gd name="T39" fmla="*/ 0 h 60"/>
                  <a:gd name="T40" fmla="*/ 4 w 30"/>
                  <a:gd name="T41" fmla="*/ 0 h 60"/>
                  <a:gd name="T42" fmla="*/ 8 w 30"/>
                  <a:gd name="T43" fmla="*/ 4 h 60"/>
                  <a:gd name="T44" fmla="*/ 12 w 30"/>
                  <a:gd name="T45" fmla="*/ 6 h 60"/>
                  <a:gd name="T46" fmla="*/ 16 w 30"/>
                  <a:gd name="T47" fmla="*/ 6 h 60"/>
                  <a:gd name="T48" fmla="*/ 16 w 30"/>
                  <a:gd name="T49" fmla="*/ 6 h 60"/>
                  <a:gd name="T50" fmla="*/ 18 w 30"/>
                  <a:gd name="T51" fmla="*/ 6 h 60"/>
                  <a:gd name="T52" fmla="*/ 18 w 30"/>
                  <a:gd name="T53" fmla="*/ 10 h 60"/>
                  <a:gd name="T54" fmla="*/ 16 w 30"/>
                  <a:gd name="T55" fmla="*/ 18 h 60"/>
                  <a:gd name="T56" fmla="*/ 16 w 30"/>
                  <a:gd name="T57" fmla="*/ 18 h 60"/>
                  <a:gd name="T58" fmla="*/ 18 w 30"/>
                  <a:gd name="T59" fmla="*/ 14 h 60"/>
                  <a:gd name="T60" fmla="*/ 22 w 30"/>
                  <a:gd name="T61" fmla="*/ 12 h 60"/>
                  <a:gd name="T62" fmla="*/ 24 w 30"/>
                  <a:gd name="T63" fmla="*/ 12 h 60"/>
                  <a:gd name="T64" fmla="*/ 26 w 30"/>
                  <a:gd name="T65" fmla="*/ 16 h 60"/>
                  <a:gd name="T66" fmla="*/ 26 w 30"/>
                  <a:gd name="T67" fmla="*/ 16 h 60"/>
                  <a:gd name="T68" fmla="*/ 30 w 30"/>
                  <a:gd name="T69" fmla="*/ 32 h 60"/>
                  <a:gd name="T70" fmla="*/ 30 w 30"/>
                  <a:gd name="T71" fmla="*/ 40 h 60"/>
                  <a:gd name="T72" fmla="*/ 30 w 30"/>
                  <a:gd name="T73" fmla="*/ 48 h 60"/>
                  <a:gd name="T74" fmla="*/ 30 w 30"/>
                  <a:gd name="T75" fmla="*/ 48 h 60"/>
                  <a:gd name="T76" fmla="*/ 28 w 30"/>
                  <a:gd name="T77" fmla="*/ 48 h 60"/>
                  <a:gd name="T78" fmla="*/ 28 w 30"/>
                  <a:gd name="T79" fmla="*/ 48 h 60"/>
                  <a:gd name="T80" fmla="*/ 26 w 30"/>
                  <a:gd name="T81" fmla="*/ 50 h 60"/>
                  <a:gd name="T82" fmla="*/ 24 w 30"/>
                  <a:gd name="T83" fmla="*/ 46 h 60"/>
                  <a:gd name="T84" fmla="*/ 22 w 30"/>
                  <a:gd name="T85" fmla="*/ 44 h 60"/>
                  <a:gd name="T86" fmla="*/ 20 w 30"/>
                  <a:gd name="T87" fmla="*/ 44 h 60"/>
                  <a:gd name="T88" fmla="*/ 20 w 30"/>
                  <a:gd name="T89"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60">
                    <a:moveTo>
                      <a:pt x="20" y="44"/>
                    </a:moveTo>
                    <a:lnTo>
                      <a:pt x="20" y="44"/>
                    </a:lnTo>
                    <a:lnTo>
                      <a:pt x="20" y="56"/>
                    </a:lnTo>
                    <a:lnTo>
                      <a:pt x="18" y="60"/>
                    </a:lnTo>
                    <a:lnTo>
                      <a:pt x="14" y="60"/>
                    </a:lnTo>
                    <a:lnTo>
                      <a:pt x="14" y="60"/>
                    </a:lnTo>
                    <a:lnTo>
                      <a:pt x="14" y="58"/>
                    </a:lnTo>
                    <a:lnTo>
                      <a:pt x="12" y="56"/>
                    </a:lnTo>
                    <a:lnTo>
                      <a:pt x="12" y="56"/>
                    </a:lnTo>
                    <a:lnTo>
                      <a:pt x="8" y="38"/>
                    </a:lnTo>
                    <a:lnTo>
                      <a:pt x="8" y="38"/>
                    </a:lnTo>
                    <a:lnTo>
                      <a:pt x="6" y="24"/>
                    </a:lnTo>
                    <a:lnTo>
                      <a:pt x="6" y="24"/>
                    </a:lnTo>
                    <a:lnTo>
                      <a:pt x="4" y="20"/>
                    </a:lnTo>
                    <a:lnTo>
                      <a:pt x="4" y="20"/>
                    </a:lnTo>
                    <a:lnTo>
                      <a:pt x="2" y="12"/>
                    </a:lnTo>
                    <a:lnTo>
                      <a:pt x="0" y="4"/>
                    </a:lnTo>
                    <a:lnTo>
                      <a:pt x="0" y="4"/>
                    </a:lnTo>
                    <a:lnTo>
                      <a:pt x="0" y="0"/>
                    </a:lnTo>
                    <a:lnTo>
                      <a:pt x="0" y="0"/>
                    </a:lnTo>
                    <a:lnTo>
                      <a:pt x="4" y="0"/>
                    </a:lnTo>
                    <a:lnTo>
                      <a:pt x="8" y="4"/>
                    </a:lnTo>
                    <a:lnTo>
                      <a:pt x="12" y="6"/>
                    </a:lnTo>
                    <a:lnTo>
                      <a:pt x="16" y="6"/>
                    </a:lnTo>
                    <a:lnTo>
                      <a:pt x="16" y="6"/>
                    </a:lnTo>
                    <a:lnTo>
                      <a:pt x="18" y="6"/>
                    </a:lnTo>
                    <a:lnTo>
                      <a:pt x="18" y="10"/>
                    </a:lnTo>
                    <a:lnTo>
                      <a:pt x="16" y="18"/>
                    </a:lnTo>
                    <a:lnTo>
                      <a:pt x="16" y="18"/>
                    </a:lnTo>
                    <a:lnTo>
                      <a:pt x="18" y="14"/>
                    </a:lnTo>
                    <a:lnTo>
                      <a:pt x="22" y="12"/>
                    </a:lnTo>
                    <a:lnTo>
                      <a:pt x="24" y="12"/>
                    </a:lnTo>
                    <a:lnTo>
                      <a:pt x="26" y="16"/>
                    </a:lnTo>
                    <a:lnTo>
                      <a:pt x="26" y="16"/>
                    </a:lnTo>
                    <a:lnTo>
                      <a:pt x="30" y="32"/>
                    </a:lnTo>
                    <a:lnTo>
                      <a:pt x="30" y="40"/>
                    </a:lnTo>
                    <a:lnTo>
                      <a:pt x="30" y="48"/>
                    </a:lnTo>
                    <a:lnTo>
                      <a:pt x="30" y="48"/>
                    </a:lnTo>
                    <a:lnTo>
                      <a:pt x="28" y="48"/>
                    </a:lnTo>
                    <a:lnTo>
                      <a:pt x="28" y="48"/>
                    </a:lnTo>
                    <a:lnTo>
                      <a:pt x="26" y="50"/>
                    </a:lnTo>
                    <a:lnTo>
                      <a:pt x="24" y="46"/>
                    </a:lnTo>
                    <a:lnTo>
                      <a:pt x="22" y="44"/>
                    </a:lnTo>
                    <a:lnTo>
                      <a:pt x="20" y="44"/>
                    </a:lnTo>
                    <a:lnTo>
                      <a:pt x="2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8" name="Freeform 3063">
                <a:extLst>
                  <a:ext uri="{FF2B5EF4-FFF2-40B4-BE49-F238E27FC236}">
                    <a16:creationId xmlns:a16="http://schemas.microsoft.com/office/drawing/2014/main" id="{76AB5AC7-48AC-4006-AF3C-F44446B48578}"/>
                  </a:ext>
                </a:extLst>
              </p:cNvPr>
              <p:cNvSpPr>
                <a:spLocks/>
              </p:cNvSpPr>
              <p:nvPr/>
            </p:nvSpPr>
            <p:spPr bwMode="auto">
              <a:xfrm>
                <a:off x="1686" y="2512"/>
                <a:ext cx="22" cy="58"/>
              </a:xfrm>
              <a:custGeom>
                <a:avLst/>
                <a:gdLst>
                  <a:gd name="T0" fmla="*/ 16 w 22"/>
                  <a:gd name="T1" fmla="*/ 26 h 58"/>
                  <a:gd name="T2" fmla="*/ 16 w 22"/>
                  <a:gd name="T3" fmla="*/ 26 h 58"/>
                  <a:gd name="T4" fmla="*/ 16 w 22"/>
                  <a:gd name="T5" fmla="*/ 30 h 58"/>
                  <a:gd name="T6" fmla="*/ 16 w 22"/>
                  <a:gd name="T7" fmla="*/ 30 h 58"/>
                  <a:gd name="T8" fmla="*/ 14 w 22"/>
                  <a:gd name="T9" fmla="*/ 38 h 58"/>
                  <a:gd name="T10" fmla="*/ 16 w 22"/>
                  <a:gd name="T11" fmla="*/ 44 h 58"/>
                  <a:gd name="T12" fmla="*/ 16 w 22"/>
                  <a:gd name="T13" fmla="*/ 44 h 58"/>
                  <a:gd name="T14" fmla="*/ 16 w 22"/>
                  <a:gd name="T15" fmla="*/ 54 h 58"/>
                  <a:gd name="T16" fmla="*/ 16 w 22"/>
                  <a:gd name="T17" fmla="*/ 56 h 58"/>
                  <a:gd name="T18" fmla="*/ 14 w 22"/>
                  <a:gd name="T19" fmla="*/ 58 h 58"/>
                  <a:gd name="T20" fmla="*/ 14 w 22"/>
                  <a:gd name="T21" fmla="*/ 58 h 58"/>
                  <a:gd name="T22" fmla="*/ 12 w 22"/>
                  <a:gd name="T23" fmla="*/ 58 h 58"/>
                  <a:gd name="T24" fmla="*/ 12 w 22"/>
                  <a:gd name="T25" fmla="*/ 58 h 58"/>
                  <a:gd name="T26" fmla="*/ 10 w 22"/>
                  <a:gd name="T27" fmla="*/ 54 h 58"/>
                  <a:gd name="T28" fmla="*/ 10 w 22"/>
                  <a:gd name="T29" fmla="*/ 50 h 58"/>
                  <a:gd name="T30" fmla="*/ 10 w 22"/>
                  <a:gd name="T31" fmla="*/ 50 h 58"/>
                  <a:gd name="T32" fmla="*/ 8 w 22"/>
                  <a:gd name="T33" fmla="*/ 46 h 58"/>
                  <a:gd name="T34" fmla="*/ 6 w 22"/>
                  <a:gd name="T35" fmla="*/ 44 h 58"/>
                  <a:gd name="T36" fmla="*/ 2 w 22"/>
                  <a:gd name="T37" fmla="*/ 46 h 58"/>
                  <a:gd name="T38" fmla="*/ 0 w 22"/>
                  <a:gd name="T39" fmla="*/ 46 h 58"/>
                  <a:gd name="T40" fmla="*/ 0 w 22"/>
                  <a:gd name="T41" fmla="*/ 46 h 58"/>
                  <a:gd name="T42" fmla="*/ 0 w 22"/>
                  <a:gd name="T43" fmla="*/ 40 h 58"/>
                  <a:gd name="T44" fmla="*/ 0 w 22"/>
                  <a:gd name="T45" fmla="*/ 36 h 58"/>
                  <a:gd name="T46" fmla="*/ 2 w 22"/>
                  <a:gd name="T47" fmla="*/ 26 h 58"/>
                  <a:gd name="T48" fmla="*/ 2 w 22"/>
                  <a:gd name="T49" fmla="*/ 26 h 58"/>
                  <a:gd name="T50" fmla="*/ 4 w 22"/>
                  <a:gd name="T51" fmla="*/ 26 h 58"/>
                  <a:gd name="T52" fmla="*/ 4 w 22"/>
                  <a:gd name="T53" fmla="*/ 30 h 58"/>
                  <a:gd name="T54" fmla="*/ 4 w 22"/>
                  <a:gd name="T55" fmla="*/ 30 h 58"/>
                  <a:gd name="T56" fmla="*/ 6 w 22"/>
                  <a:gd name="T57" fmla="*/ 34 h 58"/>
                  <a:gd name="T58" fmla="*/ 6 w 22"/>
                  <a:gd name="T59" fmla="*/ 34 h 58"/>
                  <a:gd name="T60" fmla="*/ 8 w 22"/>
                  <a:gd name="T61" fmla="*/ 32 h 58"/>
                  <a:gd name="T62" fmla="*/ 8 w 22"/>
                  <a:gd name="T63" fmla="*/ 32 h 58"/>
                  <a:gd name="T64" fmla="*/ 8 w 22"/>
                  <a:gd name="T65" fmla="*/ 26 h 58"/>
                  <a:gd name="T66" fmla="*/ 6 w 22"/>
                  <a:gd name="T67" fmla="*/ 22 h 58"/>
                  <a:gd name="T68" fmla="*/ 6 w 22"/>
                  <a:gd name="T69" fmla="*/ 22 h 58"/>
                  <a:gd name="T70" fmla="*/ 2 w 22"/>
                  <a:gd name="T71" fmla="*/ 16 h 58"/>
                  <a:gd name="T72" fmla="*/ 2 w 22"/>
                  <a:gd name="T73" fmla="*/ 14 h 58"/>
                  <a:gd name="T74" fmla="*/ 0 w 22"/>
                  <a:gd name="T75" fmla="*/ 8 h 58"/>
                  <a:gd name="T76" fmla="*/ 0 w 22"/>
                  <a:gd name="T77" fmla="*/ 8 h 58"/>
                  <a:gd name="T78" fmla="*/ 2 w 22"/>
                  <a:gd name="T79" fmla="*/ 4 h 58"/>
                  <a:gd name="T80" fmla="*/ 2 w 22"/>
                  <a:gd name="T81" fmla="*/ 4 h 58"/>
                  <a:gd name="T82" fmla="*/ 4 w 22"/>
                  <a:gd name="T83" fmla="*/ 4 h 58"/>
                  <a:gd name="T84" fmla="*/ 4 w 22"/>
                  <a:gd name="T85" fmla="*/ 4 h 58"/>
                  <a:gd name="T86" fmla="*/ 6 w 22"/>
                  <a:gd name="T87" fmla="*/ 6 h 58"/>
                  <a:gd name="T88" fmla="*/ 8 w 22"/>
                  <a:gd name="T89" fmla="*/ 8 h 58"/>
                  <a:gd name="T90" fmla="*/ 8 w 22"/>
                  <a:gd name="T91" fmla="*/ 8 h 58"/>
                  <a:gd name="T92" fmla="*/ 12 w 22"/>
                  <a:gd name="T93" fmla="*/ 8 h 58"/>
                  <a:gd name="T94" fmla="*/ 12 w 22"/>
                  <a:gd name="T95" fmla="*/ 8 h 58"/>
                  <a:gd name="T96" fmla="*/ 14 w 22"/>
                  <a:gd name="T97" fmla="*/ 4 h 58"/>
                  <a:gd name="T98" fmla="*/ 14 w 22"/>
                  <a:gd name="T99" fmla="*/ 4 h 58"/>
                  <a:gd name="T100" fmla="*/ 16 w 22"/>
                  <a:gd name="T101" fmla="*/ 0 h 58"/>
                  <a:gd name="T102" fmla="*/ 18 w 22"/>
                  <a:gd name="T103" fmla="*/ 0 h 58"/>
                  <a:gd name="T104" fmla="*/ 20 w 22"/>
                  <a:gd name="T105" fmla="*/ 2 h 58"/>
                  <a:gd name="T106" fmla="*/ 22 w 22"/>
                  <a:gd name="T107" fmla="*/ 6 h 58"/>
                  <a:gd name="T108" fmla="*/ 22 w 22"/>
                  <a:gd name="T109" fmla="*/ 6 h 58"/>
                  <a:gd name="T110" fmla="*/ 20 w 22"/>
                  <a:gd name="T111" fmla="*/ 14 h 58"/>
                  <a:gd name="T112" fmla="*/ 20 w 22"/>
                  <a:gd name="T113" fmla="*/ 18 h 58"/>
                  <a:gd name="T114" fmla="*/ 18 w 22"/>
                  <a:gd name="T115" fmla="*/ 22 h 58"/>
                  <a:gd name="T116" fmla="*/ 16 w 22"/>
                  <a:gd name="T117" fmla="*/ 26 h 58"/>
                  <a:gd name="T118" fmla="*/ 16 w 22"/>
                  <a:gd name="T119"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58">
                    <a:moveTo>
                      <a:pt x="16" y="26"/>
                    </a:moveTo>
                    <a:lnTo>
                      <a:pt x="16" y="26"/>
                    </a:lnTo>
                    <a:lnTo>
                      <a:pt x="16" y="30"/>
                    </a:lnTo>
                    <a:lnTo>
                      <a:pt x="16" y="30"/>
                    </a:lnTo>
                    <a:lnTo>
                      <a:pt x="14" y="38"/>
                    </a:lnTo>
                    <a:lnTo>
                      <a:pt x="16" y="44"/>
                    </a:lnTo>
                    <a:lnTo>
                      <a:pt x="16" y="44"/>
                    </a:lnTo>
                    <a:lnTo>
                      <a:pt x="16" y="54"/>
                    </a:lnTo>
                    <a:lnTo>
                      <a:pt x="16" y="56"/>
                    </a:lnTo>
                    <a:lnTo>
                      <a:pt x="14" y="58"/>
                    </a:lnTo>
                    <a:lnTo>
                      <a:pt x="14" y="58"/>
                    </a:lnTo>
                    <a:lnTo>
                      <a:pt x="12" y="58"/>
                    </a:lnTo>
                    <a:lnTo>
                      <a:pt x="12" y="58"/>
                    </a:lnTo>
                    <a:lnTo>
                      <a:pt x="10" y="54"/>
                    </a:lnTo>
                    <a:lnTo>
                      <a:pt x="10" y="50"/>
                    </a:lnTo>
                    <a:lnTo>
                      <a:pt x="10" y="50"/>
                    </a:lnTo>
                    <a:lnTo>
                      <a:pt x="8" y="46"/>
                    </a:lnTo>
                    <a:lnTo>
                      <a:pt x="6" y="44"/>
                    </a:lnTo>
                    <a:lnTo>
                      <a:pt x="2" y="46"/>
                    </a:lnTo>
                    <a:lnTo>
                      <a:pt x="0" y="46"/>
                    </a:lnTo>
                    <a:lnTo>
                      <a:pt x="0" y="46"/>
                    </a:lnTo>
                    <a:lnTo>
                      <a:pt x="0" y="40"/>
                    </a:lnTo>
                    <a:lnTo>
                      <a:pt x="0" y="36"/>
                    </a:lnTo>
                    <a:lnTo>
                      <a:pt x="2" y="26"/>
                    </a:lnTo>
                    <a:lnTo>
                      <a:pt x="2" y="26"/>
                    </a:lnTo>
                    <a:lnTo>
                      <a:pt x="4" y="26"/>
                    </a:lnTo>
                    <a:lnTo>
                      <a:pt x="4" y="30"/>
                    </a:lnTo>
                    <a:lnTo>
                      <a:pt x="4" y="30"/>
                    </a:lnTo>
                    <a:lnTo>
                      <a:pt x="6" y="34"/>
                    </a:lnTo>
                    <a:lnTo>
                      <a:pt x="6" y="34"/>
                    </a:lnTo>
                    <a:lnTo>
                      <a:pt x="8" y="32"/>
                    </a:lnTo>
                    <a:lnTo>
                      <a:pt x="8" y="32"/>
                    </a:lnTo>
                    <a:lnTo>
                      <a:pt x="8" y="26"/>
                    </a:lnTo>
                    <a:lnTo>
                      <a:pt x="6" y="22"/>
                    </a:lnTo>
                    <a:lnTo>
                      <a:pt x="6" y="22"/>
                    </a:lnTo>
                    <a:lnTo>
                      <a:pt x="2" y="16"/>
                    </a:lnTo>
                    <a:lnTo>
                      <a:pt x="2" y="14"/>
                    </a:lnTo>
                    <a:lnTo>
                      <a:pt x="0" y="8"/>
                    </a:lnTo>
                    <a:lnTo>
                      <a:pt x="0" y="8"/>
                    </a:lnTo>
                    <a:lnTo>
                      <a:pt x="2" y="4"/>
                    </a:lnTo>
                    <a:lnTo>
                      <a:pt x="2" y="4"/>
                    </a:lnTo>
                    <a:lnTo>
                      <a:pt x="4" y="4"/>
                    </a:lnTo>
                    <a:lnTo>
                      <a:pt x="4" y="4"/>
                    </a:lnTo>
                    <a:lnTo>
                      <a:pt x="6" y="6"/>
                    </a:lnTo>
                    <a:lnTo>
                      <a:pt x="8" y="8"/>
                    </a:lnTo>
                    <a:lnTo>
                      <a:pt x="8" y="8"/>
                    </a:lnTo>
                    <a:lnTo>
                      <a:pt x="12" y="8"/>
                    </a:lnTo>
                    <a:lnTo>
                      <a:pt x="12" y="8"/>
                    </a:lnTo>
                    <a:lnTo>
                      <a:pt x="14" y="4"/>
                    </a:lnTo>
                    <a:lnTo>
                      <a:pt x="14" y="4"/>
                    </a:lnTo>
                    <a:lnTo>
                      <a:pt x="16" y="0"/>
                    </a:lnTo>
                    <a:lnTo>
                      <a:pt x="18" y="0"/>
                    </a:lnTo>
                    <a:lnTo>
                      <a:pt x="20" y="2"/>
                    </a:lnTo>
                    <a:lnTo>
                      <a:pt x="22" y="6"/>
                    </a:lnTo>
                    <a:lnTo>
                      <a:pt x="22" y="6"/>
                    </a:lnTo>
                    <a:lnTo>
                      <a:pt x="20" y="14"/>
                    </a:lnTo>
                    <a:lnTo>
                      <a:pt x="20" y="18"/>
                    </a:lnTo>
                    <a:lnTo>
                      <a:pt x="18" y="22"/>
                    </a:lnTo>
                    <a:lnTo>
                      <a:pt x="16" y="26"/>
                    </a:lnTo>
                    <a:lnTo>
                      <a:pt x="1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9" name="Freeform 3064">
                <a:extLst>
                  <a:ext uri="{FF2B5EF4-FFF2-40B4-BE49-F238E27FC236}">
                    <a16:creationId xmlns:a16="http://schemas.microsoft.com/office/drawing/2014/main" id="{D1FFFABF-C424-2CEA-160D-C0CF340DC1A8}"/>
                  </a:ext>
                </a:extLst>
              </p:cNvPr>
              <p:cNvSpPr>
                <a:spLocks/>
              </p:cNvSpPr>
              <p:nvPr/>
            </p:nvSpPr>
            <p:spPr bwMode="auto">
              <a:xfrm>
                <a:off x="1698" y="2568"/>
                <a:ext cx="10" cy="14"/>
              </a:xfrm>
              <a:custGeom>
                <a:avLst/>
                <a:gdLst>
                  <a:gd name="T0" fmla="*/ 0 w 10"/>
                  <a:gd name="T1" fmla="*/ 14 h 14"/>
                  <a:gd name="T2" fmla="*/ 0 w 10"/>
                  <a:gd name="T3" fmla="*/ 14 h 14"/>
                  <a:gd name="T4" fmla="*/ 0 w 10"/>
                  <a:gd name="T5" fmla="*/ 8 h 14"/>
                  <a:gd name="T6" fmla="*/ 0 w 10"/>
                  <a:gd name="T7" fmla="*/ 0 h 14"/>
                  <a:gd name="T8" fmla="*/ 0 w 10"/>
                  <a:gd name="T9" fmla="*/ 0 h 14"/>
                  <a:gd name="T10" fmla="*/ 2 w 10"/>
                  <a:gd name="T11" fmla="*/ 0 h 14"/>
                  <a:gd name="T12" fmla="*/ 2 w 10"/>
                  <a:gd name="T13" fmla="*/ 0 h 14"/>
                  <a:gd name="T14" fmla="*/ 2 w 10"/>
                  <a:gd name="T15" fmla="*/ 2 h 14"/>
                  <a:gd name="T16" fmla="*/ 4 w 10"/>
                  <a:gd name="T17" fmla="*/ 2 h 14"/>
                  <a:gd name="T18" fmla="*/ 6 w 10"/>
                  <a:gd name="T19" fmla="*/ 0 h 14"/>
                  <a:gd name="T20" fmla="*/ 6 w 10"/>
                  <a:gd name="T21" fmla="*/ 0 h 14"/>
                  <a:gd name="T22" fmla="*/ 8 w 10"/>
                  <a:gd name="T23" fmla="*/ 2 h 14"/>
                  <a:gd name="T24" fmla="*/ 10 w 10"/>
                  <a:gd name="T25" fmla="*/ 4 h 14"/>
                  <a:gd name="T26" fmla="*/ 10 w 10"/>
                  <a:gd name="T27" fmla="*/ 14 h 14"/>
                  <a:gd name="T28" fmla="*/ 10 w 10"/>
                  <a:gd name="T29" fmla="*/ 14 h 14"/>
                  <a:gd name="T30" fmla="*/ 8 w 10"/>
                  <a:gd name="T31" fmla="*/ 14 h 14"/>
                  <a:gd name="T32" fmla="*/ 8 w 10"/>
                  <a:gd name="T33" fmla="*/ 14 h 14"/>
                  <a:gd name="T34" fmla="*/ 0 w 10"/>
                  <a:gd name="T35" fmla="*/ 14 h 14"/>
                  <a:gd name="T36" fmla="*/ 0 w 10"/>
                  <a:gd name="T3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4">
                    <a:moveTo>
                      <a:pt x="0" y="14"/>
                    </a:moveTo>
                    <a:lnTo>
                      <a:pt x="0" y="14"/>
                    </a:lnTo>
                    <a:lnTo>
                      <a:pt x="0" y="8"/>
                    </a:lnTo>
                    <a:lnTo>
                      <a:pt x="0" y="0"/>
                    </a:lnTo>
                    <a:lnTo>
                      <a:pt x="0" y="0"/>
                    </a:lnTo>
                    <a:lnTo>
                      <a:pt x="2" y="0"/>
                    </a:lnTo>
                    <a:lnTo>
                      <a:pt x="2" y="0"/>
                    </a:lnTo>
                    <a:lnTo>
                      <a:pt x="2" y="2"/>
                    </a:lnTo>
                    <a:lnTo>
                      <a:pt x="4" y="2"/>
                    </a:lnTo>
                    <a:lnTo>
                      <a:pt x="6" y="0"/>
                    </a:lnTo>
                    <a:lnTo>
                      <a:pt x="6" y="0"/>
                    </a:lnTo>
                    <a:lnTo>
                      <a:pt x="8" y="2"/>
                    </a:lnTo>
                    <a:lnTo>
                      <a:pt x="10" y="4"/>
                    </a:lnTo>
                    <a:lnTo>
                      <a:pt x="10" y="14"/>
                    </a:lnTo>
                    <a:lnTo>
                      <a:pt x="10" y="14"/>
                    </a:lnTo>
                    <a:lnTo>
                      <a:pt x="8" y="14"/>
                    </a:lnTo>
                    <a:lnTo>
                      <a:pt x="8"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0" name="Freeform 3065">
                <a:extLst>
                  <a:ext uri="{FF2B5EF4-FFF2-40B4-BE49-F238E27FC236}">
                    <a16:creationId xmlns:a16="http://schemas.microsoft.com/office/drawing/2014/main" id="{8D5E9B59-441D-E2FA-DD2C-11EFA4A8E0CA}"/>
                  </a:ext>
                </a:extLst>
              </p:cNvPr>
              <p:cNvSpPr>
                <a:spLocks/>
              </p:cNvSpPr>
              <p:nvPr/>
            </p:nvSpPr>
            <p:spPr bwMode="auto">
              <a:xfrm>
                <a:off x="1708" y="2596"/>
                <a:ext cx="6" cy="18"/>
              </a:xfrm>
              <a:custGeom>
                <a:avLst/>
                <a:gdLst>
                  <a:gd name="T0" fmla="*/ 2 w 6"/>
                  <a:gd name="T1" fmla="*/ 2 h 18"/>
                  <a:gd name="T2" fmla="*/ 2 w 6"/>
                  <a:gd name="T3" fmla="*/ 2 h 18"/>
                  <a:gd name="T4" fmla="*/ 2 w 6"/>
                  <a:gd name="T5" fmla="*/ 2 h 18"/>
                  <a:gd name="T6" fmla="*/ 2 w 6"/>
                  <a:gd name="T7" fmla="*/ 2 h 18"/>
                  <a:gd name="T8" fmla="*/ 4 w 6"/>
                  <a:gd name="T9" fmla="*/ 8 h 18"/>
                  <a:gd name="T10" fmla="*/ 6 w 6"/>
                  <a:gd name="T11" fmla="*/ 12 h 18"/>
                  <a:gd name="T12" fmla="*/ 6 w 6"/>
                  <a:gd name="T13" fmla="*/ 16 h 18"/>
                  <a:gd name="T14" fmla="*/ 6 w 6"/>
                  <a:gd name="T15" fmla="*/ 16 h 18"/>
                  <a:gd name="T16" fmla="*/ 4 w 6"/>
                  <a:gd name="T17" fmla="*/ 18 h 18"/>
                  <a:gd name="T18" fmla="*/ 4 w 6"/>
                  <a:gd name="T19" fmla="*/ 18 h 18"/>
                  <a:gd name="T20" fmla="*/ 4 w 6"/>
                  <a:gd name="T21" fmla="*/ 18 h 18"/>
                  <a:gd name="T22" fmla="*/ 0 w 6"/>
                  <a:gd name="T23" fmla="*/ 12 h 18"/>
                  <a:gd name="T24" fmla="*/ 0 w 6"/>
                  <a:gd name="T25" fmla="*/ 8 h 18"/>
                  <a:gd name="T26" fmla="*/ 0 w 6"/>
                  <a:gd name="T27" fmla="*/ 2 h 18"/>
                  <a:gd name="T28" fmla="*/ 0 w 6"/>
                  <a:gd name="T29" fmla="*/ 2 h 18"/>
                  <a:gd name="T30" fmla="*/ 0 w 6"/>
                  <a:gd name="T31" fmla="*/ 0 h 18"/>
                  <a:gd name="T32" fmla="*/ 2 w 6"/>
                  <a:gd name="T33" fmla="*/ 2 h 18"/>
                  <a:gd name="T34" fmla="*/ 2 w 6"/>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8">
                    <a:moveTo>
                      <a:pt x="2" y="2"/>
                    </a:moveTo>
                    <a:lnTo>
                      <a:pt x="2" y="2"/>
                    </a:lnTo>
                    <a:lnTo>
                      <a:pt x="2" y="2"/>
                    </a:lnTo>
                    <a:lnTo>
                      <a:pt x="2" y="2"/>
                    </a:lnTo>
                    <a:lnTo>
                      <a:pt x="4" y="8"/>
                    </a:lnTo>
                    <a:lnTo>
                      <a:pt x="6" y="12"/>
                    </a:lnTo>
                    <a:lnTo>
                      <a:pt x="6" y="16"/>
                    </a:lnTo>
                    <a:lnTo>
                      <a:pt x="6" y="16"/>
                    </a:lnTo>
                    <a:lnTo>
                      <a:pt x="4" y="18"/>
                    </a:lnTo>
                    <a:lnTo>
                      <a:pt x="4" y="18"/>
                    </a:lnTo>
                    <a:lnTo>
                      <a:pt x="4" y="18"/>
                    </a:lnTo>
                    <a:lnTo>
                      <a:pt x="0" y="12"/>
                    </a:lnTo>
                    <a:lnTo>
                      <a:pt x="0" y="8"/>
                    </a:lnTo>
                    <a:lnTo>
                      <a:pt x="0" y="2"/>
                    </a:lnTo>
                    <a:lnTo>
                      <a:pt x="0" y="2"/>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1" name="Freeform 3066">
                <a:extLst>
                  <a:ext uri="{FF2B5EF4-FFF2-40B4-BE49-F238E27FC236}">
                    <a16:creationId xmlns:a16="http://schemas.microsoft.com/office/drawing/2014/main" id="{50DA286D-5697-77D5-8935-CF1CB90A5989}"/>
                  </a:ext>
                </a:extLst>
              </p:cNvPr>
              <p:cNvSpPr>
                <a:spLocks/>
              </p:cNvSpPr>
              <p:nvPr/>
            </p:nvSpPr>
            <p:spPr bwMode="auto">
              <a:xfrm>
                <a:off x="1706" y="2572"/>
                <a:ext cx="8" cy="22"/>
              </a:xfrm>
              <a:custGeom>
                <a:avLst/>
                <a:gdLst>
                  <a:gd name="T0" fmla="*/ 4 w 8"/>
                  <a:gd name="T1" fmla="*/ 0 h 22"/>
                  <a:gd name="T2" fmla="*/ 4 w 8"/>
                  <a:gd name="T3" fmla="*/ 0 h 22"/>
                  <a:gd name="T4" fmla="*/ 8 w 8"/>
                  <a:gd name="T5" fmla="*/ 10 h 22"/>
                  <a:gd name="T6" fmla="*/ 8 w 8"/>
                  <a:gd name="T7" fmla="*/ 16 h 22"/>
                  <a:gd name="T8" fmla="*/ 8 w 8"/>
                  <a:gd name="T9" fmla="*/ 22 h 22"/>
                  <a:gd name="T10" fmla="*/ 8 w 8"/>
                  <a:gd name="T11" fmla="*/ 22 h 22"/>
                  <a:gd name="T12" fmla="*/ 4 w 8"/>
                  <a:gd name="T13" fmla="*/ 22 h 22"/>
                  <a:gd name="T14" fmla="*/ 4 w 8"/>
                  <a:gd name="T15" fmla="*/ 22 h 22"/>
                  <a:gd name="T16" fmla="*/ 2 w 8"/>
                  <a:gd name="T17" fmla="*/ 18 h 22"/>
                  <a:gd name="T18" fmla="*/ 0 w 8"/>
                  <a:gd name="T19" fmla="*/ 14 h 22"/>
                  <a:gd name="T20" fmla="*/ 0 w 8"/>
                  <a:gd name="T21" fmla="*/ 14 h 22"/>
                  <a:gd name="T22" fmla="*/ 0 w 8"/>
                  <a:gd name="T23" fmla="*/ 10 h 22"/>
                  <a:gd name="T24" fmla="*/ 0 w 8"/>
                  <a:gd name="T25" fmla="*/ 10 h 22"/>
                  <a:gd name="T26" fmla="*/ 0 w 8"/>
                  <a:gd name="T27" fmla="*/ 10 h 22"/>
                  <a:gd name="T28" fmla="*/ 4 w 8"/>
                  <a:gd name="T29" fmla="*/ 6 h 22"/>
                  <a:gd name="T30" fmla="*/ 4 w 8"/>
                  <a:gd name="T31" fmla="*/ 4 h 22"/>
                  <a:gd name="T32" fmla="*/ 4 w 8"/>
                  <a:gd name="T33" fmla="*/ 0 h 22"/>
                  <a:gd name="T34" fmla="*/ 4 w 8"/>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2">
                    <a:moveTo>
                      <a:pt x="4" y="0"/>
                    </a:moveTo>
                    <a:lnTo>
                      <a:pt x="4" y="0"/>
                    </a:lnTo>
                    <a:lnTo>
                      <a:pt x="8" y="10"/>
                    </a:lnTo>
                    <a:lnTo>
                      <a:pt x="8" y="16"/>
                    </a:lnTo>
                    <a:lnTo>
                      <a:pt x="8" y="22"/>
                    </a:lnTo>
                    <a:lnTo>
                      <a:pt x="8" y="22"/>
                    </a:lnTo>
                    <a:lnTo>
                      <a:pt x="4" y="22"/>
                    </a:lnTo>
                    <a:lnTo>
                      <a:pt x="4" y="22"/>
                    </a:lnTo>
                    <a:lnTo>
                      <a:pt x="2" y="18"/>
                    </a:lnTo>
                    <a:lnTo>
                      <a:pt x="0" y="14"/>
                    </a:lnTo>
                    <a:lnTo>
                      <a:pt x="0" y="14"/>
                    </a:lnTo>
                    <a:lnTo>
                      <a:pt x="0" y="10"/>
                    </a:lnTo>
                    <a:lnTo>
                      <a:pt x="0" y="10"/>
                    </a:lnTo>
                    <a:lnTo>
                      <a:pt x="0" y="10"/>
                    </a:lnTo>
                    <a:lnTo>
                      <a:pt x="4" y="6"/>
                    </a:lnTo>
                    <a:lnTo>
                      <a:pt x="4"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2" name="Freeform 3067">
                <a:extLst>
                  <a:ext uri="{FF2B5EF4-FFF2-40B4-BE49-F238E27FC236}">
                    <a16:creationId xmlns:a16="http://schemas.microsoft.com/office/drawing/2014/main" id="{D491177B-E26C-BD3F-0800-F31EDBC9956F}"/>
                  </a:ext>
                </a:extLst>
              </p:cNvPr>
              <p:cNvSpPr>
                <a:spLocks/>
              </p:cNvSpPr>
              <p:nvPr/>
            </p:nvSpPr>
            <p:spPr bwMode="auto">
              <a:xfrm>
                <a:off x="1706" y="2586"/>
                <a:ext cx="4" cy="12"/>
              </a:xfrm>
              <a:custGeom>
                <a:avLst/>
                <a:gdLst>
                  <a:gd name="T0" fmla="*/ 0 w 4"/>
                  <a:gd name="T1" fmla="*/ 0 h 12"/>
                  <a:gd name="T2" fmla="*/ 0 w 4"/>
                  <a:gd name="T3" fmla="*/ 0 h 12"/>
                  <a:gd name="T4" fmla="*/ 4 w 4"/>
                  <a:gd name="T5" fmla="*/ 2 h 12"/>
                  <a:gd name="T6" fmla="*/ 4 w 4"/>
                  <a:gd name="T7" fmla="*/ 8 h 12"/>
                  <a:gd name="T8" fmla="*/ 4 w 4"/>
                  <a:gd name="T9" fmla="*/ 8 h 12"/>
                  <a:gd name="T10" fmla="*/ 4 w 4"/>
                  <a:gd name="T11" fmla="*/ 12 h 12"/>
                  <a:gd name="T12" fmla="*/ 4 w 4"/>
                  <a:gd name="T13" fmla="*/ 12 h 12"/>
                  <a:gd name="T14" fmla="*/ 2 w 4"/>
                  <a:gd name="T15" fmla="*/ 12 h 12"/>
                  <a:gd name="T16" fmla="*/ 2 w 4"/>
                  <a:gd name="T17" fmla="*/ 12 h 12"/>
                  <a:gd name="T18" fmla="*/ 0 w 4"/>
                  <a:gd name="T19" fmla="*/ 6 h 12"/>
                  <a:gd name="T20" fmla="*/ 0 w 4"/>
                  <a:gd name="T21" fmla="*/ 4 h 12"/>
                  <a:gd name="T22" fmla="*/ 0 w 4"/>
                  <a:gd name="T23" fmla="*/ 0 h 12"/>
                  <a:gd name="T24" fmla="*/ 0 w 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2">
                    <a:moveTo>
                      <a:pt x="0" y="0"/>
                    </a:moveTo>
                    <a:lnTo>
                      <a:pt x="0" y="0"/>
                    </a:lnTo>
                    <a:lnTo>
                      <a:pt x="4" y="2"/>
                    </a:lnTo>
                    <a:lnTo>
                      <a:pt x="4" y="8"/>
                    </a:lnTo>
                    <a:lnTo>
                      <a:pt x="4" y="8"/>
                    </a:lnTo>
                    <a:lnTo>
                      <a:pt x="4" y="12"/>
                    </a:lnTo>
                    <a:lnTo>
                      <a:pt x="4" y="12"/>
                    </a:lnTo>
                    <a:lnTo>
                      <a:pt x="2" y="12"/>
                    </a:lnTo>
                    <a:lnTo>
                      <a:pt x="2" y="12"/>
                    </a:lnTo>
                    <a:lnTo>
                      <a:pt x="0"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3" name="Freeform 3068">
                <a:extLst>
                  <a:ext uri="{FF2B5EF4-FFF2-40B4-BE49-F238E27FC236}">
                    <a16:creationId xmlns:a16="http://schemas.microsoft.com/office/drawing/2014/main" id="{EC89F9CD-3BE1-D78C-A3B0-E2455D22F763}"/>
                  </a:ext>
                </a:extLst>
              </p:cNvPr>
              <p:cNvSpPr>
                <a:spLocks/>
              </p:cNvSpPr>
              <p:nvPr/>
            </p:nvSpPr>
            <p:spPr bwMode="auto">
              <a:xfrm>
                <a:off x="1674" y="2514"/>
                <a:ext cx="22" cy="40"/>
              </a:xfrm>
              <a:custGeom>
                <a:avLst/>
                <a:gdLst>
                  <a:gd name="T0" fmla="*/ 14 w 22"/>
                  <a:gd name="T1" fmla="*/ 2 h 40"/>
                  <a:gd name="T2" fmla="*/ 14 w 22"/>
                  <a:gd name="T3" fmla="*/ 2 h 40"/>
                  <a:gd name="T4" fmla="*/ 14 w 22"/>
                  <a:gd name="T5" fmla="*/ 10 h 40"/>
                  <a:gd name="T6" fmla="*/ 18 w 22"/>
                  <a:gd name="T7" fmla="*/ 14 h 40"/>
                  <a:gd name="T8" fmla="*/ 18 w 22"/>
                  <a:gd name="T9" fmla="*/ 14 h 40"/>
                  <a:gd name="T10" fmla="*/ 20 w 22"/>
                  <a:gd name="T11" fmla="*/ 14 h 40"/>
                  <a:gd name="T12" fmla="*/ 22 w 22"/>
                  <a:gd name="T13" fmla="*/ 18 h 40"/>
                  <a:gd name="T14" fmla="*/ 22 w 22"/>
                  <a:gd name="T15" fmla="*/ 28 h 40"/>
                  <a:gd name="T16" fmla="*/ 22 w 22"/>
                  <a:gd name="T17" fmla="*/ 28 h 40"/>
                  <a:gd name="T18" fmla="*/ 20 w 22"/>
                  <a:gd name="T19" fmla="*/ 36 h 40"/>
                  <a:gd name="T20" fmla="*/ 16 w 22"/>
                  <a:gd name="T21" fmla="*/ 40 h 40"/>
                  <a:gd name="T22" fmla="*/ 16 w 22"/>
                  <a:gd name="T23" fmla="*/ 40 h 40"/>
                  <a:gd name="T24" fmla="*/ 16 w 22"/>
                  <a:gd name="T25" fmla="*/ 38 h 40"/>
                  <a:gd name="T26" fmla="*/ 14 w 22"/>
                  <a:gd name="T27" fmla="*/ 38 h 40"/>
                  <a:gd name="T28" fmla="*/ 14 w 22"/>
                  <a:gd name="T29" fmla="*/ 34 h 40"/>
                  <a:gd name="T30" fmla="*/ 14 w 22"/>
                  <a:gd name="T31" fmla="*/ 28 h 40"/>
                  <a:gd name="T32" fmla="*/ 14 w 22"/>
                  <a:gd name="T33" fmla="*/ 24 h 40"/>
                  <a:gd name="T34" fmla="*/ 14 w 22"/>
                  <a:gd name="T35" fmla="*/ 24 h 40"/>
                  <a:gd name="T36" fmla="*/ 6 w 22"/>
                  <a:gd name="T37" fmla="*/ 24 h 40"/>
                  <a:gd name="T38" fmla="*/ 6 w 22"/>
                  <a:gd name="T39" fmla="*/ 24 h 40"/>
                  <a:gd name="T40" fmla="*/ 4 w 22"/>
                  <a:gd name="T41" fmla="*/ 30 h 40"/>
                  <a:gd name="T42" fmla="*/ 4 w 22"/>
                  <a:gd name="T43" fmla="*/ 32 h 40"/>
                  <a:gd name="T44" fmla="*/ 2 w 22"/>
                  <a:gd name="T45" fmla="*/ 32 h 40"/>
                  <a:gd name="T46" fmla="*/ 2 w 22"/>
                  <a:gd name="T47" fmla="*/ 32 h 40"/>
                  <a:gd name="T48" fmla="*/ 0 w 22"/>
                  <a:gd name="T49" fmla="*/ 28 h 40"/>
                  <a:gd name="T50" fmla="*/ 0 w 22"/>
                  <a:gd name="T51" fmla="*/ 28 h 40"/>
                  <a:gd name="T52" fmla="*/ 2 w 22"/>
                  <a:gd name="T53" fmla="*/ 20 h 40"/>
                  <a:gd name="T54" fmla="*/ 4 w 22"/>
                  <a:gd name="T55" fmla="*/ 12 h 40"/>
                  <a:gd name="T56" fmla="*/ 6 w 22"/>
                  <a:gd name="T57" fmla="*/ 6 h 40"/>
                  <a:gd name="T58" fmla="*/ 10 w 22"/>
                  <a:gd name="T59" fmla="*/ 2 h 40"/>
                  <a:gd name="T60" fmla="*/ 10 w 22"/>
                  <a:gd name="T61" fmla="*/ 2 h 40"/>
                  <a:gd name="T62" fmla="*/ 12 w 22"/>
                  <a:gd name="T63" fmla="*/ 0 h 40"/>
                  <a:gd name="T64" fmla="*/ 14 w 22"/>
                  <a:gd name="T65" fmla="*/ 2 h 40"/>
                  <a:gd name="T66" fmla="*/ 14 w 22"/>
                  <a:gd name="T6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0">
                    <a:moveTo>
                      <a:pt x="14" y="2"/>
                    </a:moveTo>
                    <a:lnTo>
                      <a:pt x="14" y="2"/>
                    </a:lnTo>
                    <a:lnTo>
                      <a:pt x="14" y="10"/>
                    </a:lnTo>
                    <a:lnTo>
                      <a:pt x="18" y="14"/>
                    </a:lnTo>
                    <a:lnTo>
                      <a:pt x="18" y="14"/>
                    </a:lnTo>
                    <a:lnTo>
                      <a:pt x="20" y="14"/>
                    </a:lnTo>
                    <a:lnTo>
                      <a:pt x="22" y="18"/>
                    </a:lnTo>
                    <a:lnTo>
                      <a:pt x="22" y="28"/>
                    </a:lnTo>
                    <a:lnTo>
                      <a:pt x="22" y="28"/>
                    </a:lnTo>
                    <a:lnTo>
                      <a:pt x="20" y="36"/>
                    </a:lnTo>
                    <a:lnTo>
                      <a:pt x="16" y="40"/>
                    </a:lnTo>
                    <a:lnTo>
                      <a:pt x="16" y="40"/>
                    </a:lnTo>
                    <a:lnTo>
                      <a:pt x="16" y="38"/>
                    </a:lnTo>
                    <a:lnTo>
                      <a:pt x="14" y="38"/>
                    </a:lnTo>
                    <a:lnTo>
                      <a:pt x="14" y="34"/>
                    </a:lnTo>
                    <a:lnTo>
                      <a:pt x="14" y="28"/>
                    </a:lnTo>
                    <a:lnTo>
                      <a:pt x="14" y="24"/>
                    </a:lnTo>
                    <a:lnTo>
                      <a:pt x="14" y="24"/>
                    </a:lnTo>
                    <a:lnTo>
                      <a:pt x="6" y="24"/>
                    </a:lnTo>
                    <a:lnTo>
                      <a:pt x="6" y="24"/>
                    </a:lnTo>
                    <a:lnTo>
                      <a:pt x="4" y="30"/>
                    </a:lnTo>
                    <a:lnTo>
                      <a:pt x="4" y="32"/>
                    </a:lnTo>
                    <a:lnTo>
                      <a:pt x="2" y="32"/>
                    </a:lnTo>
                    <a:lnTo>
                      <a:pt x="2" y="32"/>
                    </a:lnTo>
                    <a:lnTo>
                      <a:pt x="0" y="28"/>
                    </a:lnTo>
                    <a:lnTo>
                      <a:pt x="0" y="28"/>
                    </a:lnTo>
                    <a:lnTo>
                      <a:pt x="2" y="20"/>
                    </a:lnTo>
                    <a:lnTo>
                      <a:pt x="4" y="12"/>
                    </a:lnTo>
                    <a:lnTo>
                      <a:pt x="6" y="6"/>
                    </a:lnTo>
                    <a:lnTo>
                      <a:pt x="10" y="2"/>
                    </a:lnTo>
                    <a:lnTo>
                      <a:pt x="10" y="2"/>
                    </a:lnTo>
                    <a:lnTo>
                      <a:pt x="12" y="0"/>
                    </a:lnTo>
                    <a:lnTo>
                      <a:pt x="14"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4" name="Freeform 3069">
                <a:extLst>
                  <a:ext uri="{FF2B5EF4-FFF2-40B4-BE49-F238E27FC236}">
                    <a16:creationId xmlns:a16="http://schemas.microsoft.com/office/drawing/2014/main" id="{9B28F785-CBE8-56E9-D078-D423677E4DB9}"/>
                  </a:ext>
                </a:extLst>
              </p:cNvPr>
              <p:cNvSpPr>
                <a:spLocks/>
              </p:cNvSpPr>
              <p:nvPr/>
            </p:nvSpPr>
            <p:spPr bwMode="auto">
              <a:xfrm>
                <a:off x="1682" y="2508"/>
                <a:ext cx="8" cy="8"/>
              </a:xfrm>
              <a:custGeom>
                <a:avLst/>
                <a:gdLst>
                  <a:gd name="T0" fmla="*/ 6 w 8"/>
                  <a:gd name="T1" fmla="*/ 8 h 8"/>
                  <a:gd name="T2" fmla="*/ 6 w 8"/>
                  <a:gd name="T3" fmla="*/ 8 h 8"/>
                  <a:gd name="T4" fmla="*/ 2 w 8"/>
                  <a:gd name="T5" fmla="*/ 8 h 8"/>
                  <a:gd name="T6" fmla="*/ 2 w 8"/>
                  <a:gd name="T7" fmla="*/ 8 h 8"/>
                  <a:gd name="T8" fmla="*/ 0 w 8"/>
                  <a:gd name="T9" fmla="*/ 6 h 8"/>
                  <a:gd name="T10" fmla="*/ 0 w 8"/>
                  <a:gd name="T11" fmla="*/ 6 h 8"/>
                  <a:gd name="T12" fmla="*/ 0 w 8"/>
                  <a:gd name="T13" fmla="*/ 4 h 8"/>
                  <a:gd name="T14" fmla="*/ 0 w 8"/>
                  <a:gd name="T15" fmla="*/ 4 h 8"/>
                  <a:gd name="T16" fmla="*/ 2 w 8"/>
                  <a:gd name="T17" fmla="*/ 2 h 8"/>
                  <a:gd name="T18" fmla="*/ 4 w 8"/>
                  <a:gd name="T19" fmla="*/ 0 h 8"/>
                  <a:gd name="T20" fmla="*/ 6 w 8"/>
                  <a:gd name="T21" fmla="*/ 2 h 8"/>
                  <a:gd name="T22" fmla="*/ 8 w 8"/>
                  <a:gd name="T23" fmla="*/ 8 h 8"/>
                  <a:gd name="T24" fmla="*/ 8 w 8"/>
                  <a:gd name="T25" fmla="*/ 8 h 8"/>
                  <a:gd name="T26" fmla="*/ 6 w 8"/>
                  <a:gd name="T27" fmla="*/ 8 h 8"/>
                  <a:gd name="T28" fmla="*/ 6 w 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6" y="8"/>
                    </a:moveTo>
                    <a:lnTo>
                      <a:pt x="6" y="8"/>
                    </a:lnTo>
                    <a:lnTo>
                      <a:pt x="2" y="8"/>
                    </a:lnTo>
                    <a:lnTo>
                      <a:pt x="2" y="8"/>
                    </a:lnTo>
                    <a:lnTo>
                      <a:pt x="0" y="6"/>
                    </a:lnTo>
                    <a:lnTo>
                      <a:pt x="0" y="6"/>
                    </a:lnTo>
                    <a:lnTo>
                      <a:pt x="0" y="4"/>
                    </a:lnTo>
                    <a:lnTo>
                      <a:pt x="0" y="4"/>
                    </a:lnTo>
                    <a:lnTo>
                      <a:pt x="2" y="2"/>
                    </a:lnTo>
                    <a:lnTo>
                      <a:pt x="4" y="0"/>
                    </a:lnTo>
                    <a:lnTo>
                      <a:pt x="6" y="2"/>
                    </a:lnTo>
                    <a:lnTo>
                      <a:pt x="8" y="8"/>
                    </a:lnTo>
                    <a:lnTo>
                      <a:pt x="8"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5" name="Freeform 3070">
                <a:extLst>
                  <a:ext uri="{FF2B5EF4-FFF2-40B4-BE49-F238E27FC236}">
                    <a16:creationId xmlns:a16="http://schemas.microsoft.com/office/drawing/2014/main" id="{F788171F-51C3-5651-8047-87FF7D07A003}"/>
                  </a:ext>
                </a:extLst>
              </p:cNvPr>
              <p:cNvSpPr>
                <a:spLocks/>
              </p:cNvSpPr>
              <p:nvPr/>
            </p:nvSpPr>
            <p:spPr bwMode="auto">
              <a:xfrm>
                <a:off x="1728" y="2656"/>
                <a:ext cx="12" cy="18"/>
              </a:xfrm>
              <a:custGeom>
                <a:avLst/>
                <a:gdLst>
                  <a:gd name="T0" fmla="*/ 6 w 12"/>
                  <a:gd name="T1" fmla="*/ 0 h 18"/>
                  <a:gd name="T2" fmla="*/ 6 w 12"/>
                  <a:gd name="T3" fmla="*/ 0 h 18"/>
                  <a:gd name="T4" fmla="*/ 10 w 12"/>
                  <a:gd name="T5" fmla="*/ 4 h 18"/>
                  <a:gd name="T6" fmla="*/ 10 w 12"/>
                  <a:gd name="T7" fmla="*/ 4 h 18"/>
                  <a:gd name="T8" fmla="*/ 12 w 12"/>
                  <a:gd name="T9" fmla="*/ 8 h 18"/>
                  <a:gd name="T10" fmla="*/ 12 w 12"/>
                  <a:gd name="T11" fmla="*/ 8 h 18"/>
                  <a:gd name="T12" fmla="*/ 10 w 12"/>
                  <a:gd name="T13" fmla="*/ 8 h 18"/>
                  <a:gd name="T14" fmla="*/ 10 w 12"/>
                  <a:gd name="T15" fmla="*/ 12 h 18"/>
                  <a:gd name="T16" fmla="*/ 10 w 12"/>
                  <a:gd name="T17" fmla="*/ 12 h 18"/>
                  <a:gd name="T18" fmla="*/ 8 w 12"/>
                  <a:gd name="T19" fmla="*/ 14 h 18"/>
                  <a:gd name="T20" fmla="*/ 8 w 12"/>
                  <a:gd name="T21" fmla="*/ 14 h 18"/>
                  <a:gd name="T22" fmla="*/ 6 w 12"/>
                  <a:gd name="T23" fmla="*/ 14 h 18"/>
                  <a:gd name="T24" fmla="*/ 6 w 12"/>
                  <a:gd name="T25" fmla="*/ 14 h 18"/>
                  <a:gd name="T26" fmla="*/ 6 w 12"/>
                  <a:gd name="T27" fmla="*/ 16 h 18"/>
                  <a:gd name="T28" fmla="*/ 4 w 12"/>
                  <a:gd name="T29" fmla="*/ 18 h 18"/>
                  <a:gd name="T30" fmla="*/ 2 w 12"/>
                  <a:gd name="T31" fmla="*/ 14 h 18"/>
                  <a:gd name="T32" fmla="*/ 2 w 12"/>
                  <a:gd name="T33" fmla="*/ 14 h 18"/>
                  <a:gd name="T34" fmla="*/ 0 w 12"/>
                  <a:gd name="T35" fmla="*/ 12 h 18"/>
                  <a:gd name="T36" fmla="*/ 0 w 12"/>
                  <a:gd name="T37" fmla="*/ 12 h 18"/>
                  <a:gd name="T38" fmla="*/ 2 w 12"/>
                  <a:gd name="T39" fmla="*/ 6 h 18"/>
                  <a:gd name="T40" fmla="*/ 2 w 12"/>
                  <a:gd name="T41" fmla="*/ 2 h 18"/>
                  <a:gd name="T42" fmla="*/ 6 w 12"/>
                  <a:gd name="T43" fmla="*/ 0 h 18"/>
                  <a:gd name="T44" fmla="*/ 6 w 12"/>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8">
                    <a:moveTo>
                      <a:pt x="6" y="0"/>
                    </a:moveTo>
                    <a:lnTo>
                      <a:pt x="6" y="0"/>
                    </a:lnTo>
                    <a:lnTo>
                      <a:pt x="10" y="4"/>
                    </a:lnTo>
                    <a:lnTo>
                      <a:pt x="10" y="4"/>
                    </a:lnTo>
                    <a:lnTo>
                      <a:pt x="12" y="8"/>
                    </a:lnTo>
                    <a:lnTo>
                      <a:pt x="12" y="8"/>
                    </a:lnTo>
                    <a:lnTo>
                      <a:pt x="10" y="8"/>
                    </a:lnTo>
                    <a:lnTo>
                      <a:pt x="10" y="12"/>
                    </a:lnTo>
                    <a:lnTo>
                      <a:pt x="10" y="12"/>
                    </a:lnTo>
                    <a:lnTo>
                      <a:pt x="8" y="14"/>
                    </a:lnTo>
                    <a:lnTo>
                      <a:pt x="8" y="14"/>
                    </a:lnTo>
                    <a:lnTo>
                      <a:pt x="6" y="14"/>
                    </a:lnTo>
                    <a:lnTo>
                      <a:pt x="6" y="14"/>
                    </a:lnTo>
                    <a:lnTo>
                      <a:pt x="6" y="16"/>
                    </a:lnTo>
                    <a:lnTo>
                      <a:pt x="4" y="18"/>
                    </a:lnTo>
                    <a:lnTo>
                      <a:pt x="2" y="14"/>
                    </a:lnTo>
                    <a:lnTo>
                      <a:pt x="2" y="14"/>
                    </a:lnTo>
                    <a:lnTo>
                      <a:pt x="0" y="12"/>
                    </a:lnTo>
                    <a:lnTo>
                      <a:pt x="0" y="12"/>
                    </a:lnTo>
                    <a:lnTo>
                      <a:pt x="2" y="6"/>
                    </a:lnTo>
                    <a:lnTo>
                      <a:pt x="2"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6" name="Freeform 3071">
                <a:extLst>
                  <a:ext uri="{FF2B5EF4-FFF2-40B4-BE49-F238E27FC236}">
                    <a16:creationId xmlns:a16="http://schemas.microsoft.com/office/drawing/2014/main" id="{082664C5-60A6-70B6-E9D0-9F242609619A}"/>
                  </a:ext>
                </a:extLst>
              </p:cNvPr>
              <p:cNvSpPr>
                <a:spLocks/>
              </p:cNvSpPr>
              <p:nvPr/>
            </p:nvSpPr>
            <p:spPr bwMode="auto">
              <a:xfrm>
                <a:off x="1718" y="2668"/>
                <a:ext cx="12" cy="14"/>
              </a:xfrm>
              <a:custGeom>
                <a:avLst/>
                <a:gdLst>
                  <a:gd name="T0" fmla="*/ 10 w 12"/>
                  <a:gd name="T1" fmla="*/ 0 h 14"/>
                  <a:gd name="T2" fmla="*/ 10 w 12"/>
                  <a:gd name="T3" fmla="*/ 0 h 14"/>
                  <a:gd name="T4" fmla="*/ 12 w 12"/>
                  <a:gd name="T5" fmla="*/ 0 h 14"/>
                  <a:gd name="T6" fmla="*/ 12 w 12"/>
                  <a:gd name="T7" fmla="*/ 0 h 14"/>
                  <a:gd name="T8" fmla="*/ 12 w 12"/>
                  <a:gd name="T9" fmla="*/ 2 h 14"/>
                  <a:gd name="T10" fmla="*/ 12 w 12"/>
                  <a:gd name="T11" fmla="*/ 2 h 14"/>
                  <a:gd name="T12" fmla="*/ 12 w 12"/>
                  <a:gd name="T13" fmla="*/ 4 h 14"/>
                  <a:gd name="T14" fmla="*/ 12 w 12"/>
                  <a:gd name="T15" fmla="*/ 4 h 14"/>
                  <a:gd name="T16" fmla="*/ 12 w 12"/>
                  <a:gd name="T17" fmla="*/ 4 h 14"/>
                  <a:gd name="T18" fmla="*/ 10 w 12"/>
                  <a:gd name="T19" fmla="*/ 4 h 14"/>
                  <a:gd name="T20" fmla="*/ 10 w 12"/>
                  <a:gd name="T21" fmla="*/ 4 h 14"/>
                  <a:gd name="T22" fmla="*/ 10 w 12"/>
                  <a:gd name="T23" fmla="*/ 8 h 14"/>
                  <a:gd name="T24" fmla="*/ 10 w 12"/>
                  <a:gd name="T25" fmla="*/ 8 h 14"/>
                  <a:gd name="T26" fmla="*/ 10 w 12"/>
                  <a:gd name="T27" fmla="*/ 12 h 14"/>
                  <a:gd name="T28" fmla="*/ 6 w 12"/>
                  <a:gd name="T29" fmla="*/ 14 h 14"/>
                  <a:gd name="T30" fmla="*/ 6 w 12"/>
                  <a:gd name="T31" fmla="*/ 14 h 14"/>
                  <a:gd name="T32" fmla="*/ 4 w 12"/>
                  <a:gd name="T33" fmla="*/ 12 h 14"/>
                  <a:gd name="T34" fmla="*/ 2 w 12"/>
                  <a:gd name="T35" fmla="*/ 12 h 14"/>
                  <a:gd name="T36" fmla="*/ 2 w 12"/>
                  <a:gd name="T37" fmla="*/ 12 h 14"/>
                  <a:gd name="T38" fmla="*/ 0 w 12"/>
                  <a:gd name="T39" fmla="*/ 6 h 14"/>
                  <a:gd name="T40" fmla="*/ 4 w 12"/>
                  <a:gd name="T41" fmla="*/ 0 h 14"/>
                  <a:gd name="T42" fmla="*/ 4 w 12"/>
                  <a:gd name="T43" fmla="*/ 0 h 14"/>
                  <a:gd name="T44" fmla="*/ 10 w 12"/>
                  <a:gd name="T45" fmla="*/ 0 h 14"/>
                  <a:gd name="T46" fmla="*/ 10 w 12"/>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4">
                    <a:moveTo>
                      <a:pt x="10" y="0"/>
                    </a:moveTo>
                    <a:lnTo>
                      <a:pt x="10" y="0"/>
                    </a:lnTo>
                    <a:lnTo>
                      <a:pt x="12" y="0"/>
                    </a:lnTo>
                    <a:lnTo>
                      <a:pt x="12" y="0"/>
                    </a:lnTo>
                    <a:lnTo>
                      <a:pt x="12" y="2"/>
                    </a:lnTo>
                    <a:lnTo>
                      <a:pt x="12" y="2"/>
                    </a:lnTo>
                    <a:lnTo>
                      <a:pt x="12" y="4"/>
                    </a:lnTo>
                    <a:lnTo>
                      <a:pt x="12" y="4"/>
                    </a:lnTo>
                    <a:lnTo>
                      <a:pt x="12" y="4"/>
                    </a:lnTo>
                    <a:lnTo>
                      <a:pt x="10" y="4"/>
                    </a:lnTo>
                    <a:lnTo>
                      <a:pt x="10" y="4"/>
                    </a:lnTo>
                    <a:lnTo>
                      <a:pt x="10" y="8"/>
                    </a:lnTo>
                    <a:lnTo>
                      <a:pt x="10" y="8"/>
                    </a:lnTo>
                    <a:lnTo>
                      <a:pt x="10" y="12"/>
                    </a:lnTo>
                    <a:lnTo>
                      <a:pt x="6" y="14"/>
                    </a:lnTo>
                    <a:lnTo>
                      <a:pt x="6" y="14"/>
                    </a:lnTo>
                    <a:lnTo>
                      <a:pt x="4" y="12"/>
                    </a:lnTo>
                    <a:lnTo>
                      <a:pt x="2" y="12"/>
                    </a:lnTo>
                    <a:lnTo>
                      <a:pt x="2" y="12"/>
                    </a:lnTo>
                    <a:lnTo>
                      <a:pt x="0" y="6"/>
                    </a:lnTo>
                    <a:lnTo>
                      <a:pt x="4" y="0"/>
                    </a:lnTo>
                    <a:lnTo>
                      <a:pt x="4"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7" name="Freeform 3072">
                <a:extLst>
                  <a:ext uri="{FF2B5EF4-FFF2-40B4-BE49-F238E27FC236}">
                    <a16:creationId xmlns:a16="http://schemas.microsoft.com/office/drawing/2014/main" id="{C80406F7-5732-D1EF-589B-09B480E64CA4}"/>
                  </a:ext>
                </a:extLst>
              </p:cNvPr>
              <p:cNvSpPr>
                <a:spLocks/>
              </p:cNvSpPr>
              <p:nvPr/>
            </p:nvSpPr>
            <p:spPr bwMode="auto">
              <a:xfrm>
                <a:off x="1676" y="2538"/>
                <a:ext cx="4" cy="10"/>
              </a:xfrm>
              <a:custGeom>
                <a:avLst/>
                <a:gdLst>
                  <a:gd name="T0" fmla="*/ 0 w 4"/>
                  <a:gd name="T1" fmla="*/ 8 h 10"/>
                  <a:gd name="T2" fmla="*/ 0 w 4"/>
                  <a:gd name="T3" fmla="*/ 8 h 10"/>
                  <a:gd name="T4" fmla="*/ 2 w 4"/>
                  <a:gd name="T5" fmla="*/ 2 h 10"/>
                  <a:gd name="T6" fmla="*/ 2 w 4"/>
                  <a:gd name="T7" fmla="*/ 0 h 10"/>
                  <a:gd name="T8" fmla="*/ 4 w 4"/>
                  <a:gd name="T9" fmla="*/ 0 h 10"/>
                  <a:gd name="T10" fmla="*/ 4 w 4"/>
                  <a:gd name="T11" fmla="*/ 0 h 10"/>
                  <a:gd name="T12" fmla="*/ 4 w 4"/>
                  <a:gd name="T13" fmla="*/ 8 h 10"/>
                  <a:gd name="T14" fmla="*/ 2 w 4"/>
                  <a:gd name="T15" fmla="*/ 10 h 10"/>
                  <a:gd name="T16" fmla="*/ 0 w 4"/>
                  <a:gd name="T17" fmla="*/ 8 h 10"/>
                  <a:gd name="T18" fmla="*/ 0 w 4"/>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0" y="8"/>
                    </a:moveTo>
                    <a:lnTo>
                      <a:pt x="0" y="8"/>
                    </a:lnTo>
                    <a:lnTo>
                      <a:pt x="2" y="2"/>
                    </a:lnTo>
                    <a:lnTo>
                      <a:pt x="2" y="0"/>
                    </a:lnTo>
                    <a:lnTo>
                      <a:pt x="4" y="0"/>
                    </a:lnTo>
                    <a:lnTo>
                      <a:pt x="4" y="0"/>
                    </a:lnTo>
                    <a:lnTo>
                      <a:pt x="4" y="8"/>
                    </a:lnTo>
                    <a:lnTo>
                      <a:pt x="2"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8" name="Freeform 3073">
                <a:extLst>
                  <a:ext uri="{FF2B5EF4-FFF2-40B4-BE49-F238E27FC236}">
                    <a16:creationId xmlns:a16="http://schemas.microsoft.com/office/drawing/2014/main" id="{711E5F72-EABA-EE75-0E39-060AF3953DB2}"/>
                  </a:ext>
                </a:extLst>
              </p:cNvPr>
              <p:cNvSpPr>
                <a:spLocks/>
              </p:cNvSpPr>
              <p:nvPr/>
            </p:nvSpPr>
            <p:spPr bwMode="auto">
              <a:xfrm>
                <a:off x="1678" y="2478"/>
                <a:ext cx="58" cy="46"/>
              </a:xfrm>
              <a:custGeom>
                <a:avLst/>
                <a:gdLst>
                  <a:gd name="T0" fmla="*/ 28 w 58"/>
                  <a:gd name="T1" fmla="*/ 42 h 46"/>
                  <a:gd name="T2" fmla="*/ 28 w 58"/>
                  <a:gd name="T3" fmla="*/ 42 h 46"/>
                  <a:gd name="T4" fmla="*/ 26 w 58"/>
                  <a:gd name="T5" fmla="*/ 36 h 46"/>
                  <a:gd name="T6" fmla="*/ 24 w 58"/>
                  <a:gd name="T7" fmla="*/ 36 h 46"/>
                  <a:gd name="T8" fmla="*/ 24 w 58"/>
                  <a:gd name="T9" fmla="*/ 38 h 46"/>
                  <a:gd name="T10" fmla="*/ 22 w 58"/>
                  <a:gd name="T11" fmla="*/ 46 h 46"/>
                  <a:gd name="T12" fmla="*/ 22 w 58"/>
                  <a:gd name="T13" fmla="*/ 46 h 46"/>
                  <a:gd name="T14" fmla="*/ 20 w 58"/>
                  <a:gd name="T15" fmla="*/ 46 h 46"/>
                  <a:gd name="T16" fmla="*/ 16 w 58"/>
                  <a:gd name="T17" fmla="*/ 46 h 46"/>
                  <a:gd name="T18" fmla="*/ 16 w 58"/>
                  <a:gd name="T19" fmla="*/ 46 h 46"/>
                  <a:gd name="T20" fmla="*/ 12 w 58"/>
                  <a:gd name="T21" fmla="*/ 38 h 46"/>
                  <a:gd name="T22" fmla="*/ 12 w 58"/>
                  <a:gd name="T23" fmla="*/ 38 h 46"/>
                  <a:gd name="T24" fmla="*/ 10 w 58"/>
                  <a:gd name="T25" fmla="*/ 30 h 46"/>
                  <a:gd name="T26" fmla="*/ 8 w 58"/>
                  <a:gd name="T27" fmla="*/ 26 h 46"/>
                  <a:gd name="T28" fmla="*/ 8 w 58"/>
                  <a:gd name="T29" fmla="*/ 20 h 46"/>
                  <a:gd name="T30" fmla="*/ 8 w 58"/>
                  <a:gd name="T31" fmla="*/ 20 h 46"/>
                  <a:gd name="T32" fmla="*/ 6 w 58"/>
                  <a:gd name="T33" fmla="*/ 18 h 46"/>
                  <a:gd name="T34" fmla="*/ 4 w 58"/>
                  <a:gd name="T35" fmla="*/ 16 h 46"/>
                  <a:gd name="T36" fmla="*/ 0 w 58"/>
                  <a:gd name="T37" fmla="*/ 16 h 46"/>
                  <a:gd name="T38" fmla="*/ 0 w 58"/>
                  <a:gd name="T39" fmla="*/ 16 h 46"/>
                  <a:gd name="T40" fmla="*/ 0 w 58"/>
                  <a:gd name="T41" fmla="*/ 12 h 46"/>
                  <a:gd name="T42" fmla="*/ 0 w 58"/>
                  <a:gd name="T43" fmla="*/ 12 h 46"/>
                  <a:gd name="T44" fmla="*/ 4 w 58"/>
                  <a:gd name="T45" fmla="*/ 8 h 46"/>
                  <a:gd name="T46" fmla="*/ 8 w 58"/>
                  <a:gd name="T47" fmla="*/ 4 h 46"/>
                  <a:gd name="T48" fmla="*/ 10 w 58"/>
                  <a:gd name="T49" fmla="*/ 0 h 46"/>
                  <a:gd name="T50" fmla="*/ 12 w 58"/>
                  <a:gd name="T51" fmla="*/ 0 h 46"/>
                  <a:gd name="T52" fmla="*/ 14 w 58"/>
                  <a:gd name="T53" fmla="*/ 2 h 46"/>
                  <a:gd name="T54" fmla="*/ 14 w 58"/>
                  <a:gd name="T55" fmla="*/ 2 h 46"/>
                  <a:gd name="T56" fmla="*/ 14 w 58"/>
                  <a:gd name="T57" fmla="*/ 10 h 46"/>
                  <a:gd name="T58" fmla="*/ 14 w 58"/>
                  <a:gd name="T59" fmla="*/ 14 h 46"/>
                  <a:gd name="T60" fmla="*/ 16 w 58"/>
                  <a:gd name="T61" fmla="*/ 18 h 46"/>
                  <a:gd name="T62" fmla="*/ 16 w 58"/>
                  <a:gd name="T63" fmla="*/ 18 h 46"/>
                  <a:gd name="T64" fmla="*/ 18 w 58"/>
                  <a:gd name="T65" fmla="*/ 24 h 46"/>
                  <a:gd name="T66" fmla="*/ 18 w 58"/>
                  <a:gd name="T67" fmla="*/ 24 h 46"/>
                  <a:gd name="T68" fmla="*/ 20 w 58"/>
                  <a:gd name="T69" fmla="*/ 16 h 46"/>
                  <a:gd name="T70" fmla="*/ 18 w 58"/>
                  <a:gd name="T71" fmla="*/ 8 h 46"/>
                  <a:gd name="T72" fmla="*/ 18 w 58"/>
                  <a:gd name="T73" fmla="*/ 8 h 46"/>
                  <a:gd name="T74" fmla="*/ 20 w 58"/>
                  <a:gd name="T75" fmla="*/ 2 h 46"/>
                  <a:gd name="T76" fmla="*/ 20 w 58"/>
                  <a:gd name="T77" fmla="*/ 2 h 46"/>
                  <a:gd name="T78" fmla="*/ 20 w 58"/>
                  <a:gd name="T79" fmla="*/ 0 h 46"/>
                  <a:gd name="T80" fmla="*/ 20 w 58"/>
                  <a:gd name="T81" fmla="*/ 0 h 46"/>
                  <a:gd name="T82" fmla="*/ 34 w 58"/>
                  <a:gd name="T83" fmla="*/ 0 h 46"/>
                  <a:gd name="T84" fmla="*/ 40 w 58"/>
                  <a:gd name="T85" fmla="*/ 4 h 46"/>
                  <a:gd name="T86" fmla="*/ 48 w 58"/>
                  <a:gd name="T87" fmla="*/ 10 h 46"/>
                  <a:gd name="T88" fmla="*/ 48 w 58"/>
                  <a:gd name="T89" fmla="*/ 10 h 46"/>
                  <a:gd name="T90" fmla="*/ 50 w 58"/>
                  <a:gd name="T91" fmla="*/ 20 h 46"/>
                  <a:gd name="T92" fmla="*/ 52 w 58"/>
                  <a:gd name="T93" fmla="*/ 22 h 46"/>
                  <a:gd name="T94" fmla="*/ 54 w 58"/>
                  <a:gd name="T95" fmla="*/ 24 h 46"/>
                  <a:gd name="T96" fmla="*/ 54 w 58"/>
                  <a:gd name="T97" fmla="*/ 24 h 46"/>
                  <a:gd name="T98" fmla="*/ 56 w 58"/>
                  <a:gd name="T99" fmla="*/ 26 h 46"/>
                  <a:gd name="T100" fmla="*/ 58 w 58"/>
                  <a:gd name="T101" fmla="*/ 34 h 46"/>
                  <a:gd name="T102" fmla="*/ 58 w 58"/>
                  <a:gd name="T103" fmla="*/ 34 h 46"/>
                  <a:gd name="T104" fmla="*/ 56 w 58"/>
                  <a:gd name="T105" fmla="*/ 38 h 46"/>
                  <a:gd name="T106" fmla="*/ 52 w 58"/>
                  <a:gd name="T107" fmla="*/ 40 h 46"/>
                  <a:gd name="T108" fmla="*/ 52 w 58"/>
                  <a:gd name="T109" fmla="*/ 40 h 46"/>
                  <a:gd name="T110" fmla="*/ 40 w 58"/>
                  <a:gd name="T111" fmla="*/ 40 h 46"/>
                  <a:gd name="T112" fmla="*/ 28 w 58"/>
                  <a:gd name="T113" fmla="*/ 42 h 46"/>
                  <a:gd name="T114" fmla="*/ 28 w 58"/>
                  <a:gd name="T11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6">
                    <a:moveTo>
                      <a:pt x="28" y="42"/>
                    </a:moveTo>
                    <a:lnTo>
                      <a:pt x="28" y="42"/>
                    </a:lnTo>
                    <a:lnTo>
                      <a:pt x="26" y="36"/>
                    </a:lnTo>
                    <a:lnTo>
                      <a:pt x="24" y="36"/>
                    </a:lnTo>
                    <a:lnTo>
                      <a:pt x="24" y="38"/>
                    </a:lnTo>
                    <a:lnTo>
                      <a:pt x="22" y="46"/>
                    </a:lnTo>
                    <a:lnTo>
                      <a:pt x="22" y="46"/>
                    </a:lnTo>
                    <a:lnTo>
                      <a:pt x="20" y="46"/>
                    </a:lnTo>
                    <a:lnTo>
                      <a:pt x="16" y="46"/>
                    </a:lnTo>
                    <a:lnTo>
                      <a:pt x="16" y="46"/>
                    </a:lnTo>
                    <a:lnTo>
                      <a:pt x="12" y="38"/>
                    </a:lnTo>
                    <a:lnTo>
                      <a:pt x="12" y="38"/>
                    </a:lnTo>
                    <a:lnTo>
                      <a:pt x="10" y="30"/>
                    </a:lnTo>
                    <a:lnTo>
                      <a:pt x="8" y="26"/>
                    </a:lnTo>
                    <a:lnTo>
                      <a:pt x="8" y="20"/>
                    </a:lnTo>
                    <a:lnTo>
                      <a:pt x="8" y="20"/>
                    </a:lnTo>
                    <a:lnTo>
                      <a:pt x="6" y="18"/>
                    </a:lnTo>
                    <a:lnTo>
                      <a:pt x="4" y="16"/>
                    </a:lnTo>
                    <a:lnTo>
                      <a:pt x="0" y="16"/>
                    </a:lnTo>
                    <a:lnTo>
                      <a:pt x="0" y="16"/>
                    </a:lnTo>
                    <a:lnTo>
                      <a:pt x="0" y="12"/>
                    </a:lnTo>
                    <a:lnTo>
                      <a:pt x="0" y="12"/>
                    </a:lnTo>
                    <a:lnTo>
                      <a:pt x="4" y="8"/>
                    </a:lnTo>
                    <a:lnTo>
                      <a:pt x="8" y="4"/>
                    </a:lnTo>
                    <a:lnTo>
                      <a:pt x="10" y="0"/>
                    </a:lnTo>
                    <a:lnTo>
                      <a:pt x="12" y="0"/>
                    </a:lnTo>
                    <a:lnTo>
                      <a:pt x="14" y="2"/>
                    </a:lnTo>
                    <a:lnTo>
                      <a:pt x="14" y="2"/>
                    </a:lnTo>
                    <a:lnTo>
                      <a:pt x="14" y="10"/>
                    </a:lnTo>
                    <a:lnTo>
                      <a:pt x="14" y="14"/>
                    </a:lnTo>
                    <a:lnTo>
                      <a:pt x="16" y="18"/>
                    </a:lnTo>
                    <a:lnTo>
                      <a:pt x="16" y="18"/>
                    </a:lnTo>
                    <a:lnTo>
                      <a:pt x="18" y="24"/>
                    </a:lnTo>
                    <a:lnTo>
                      <a:pt x="18" y="24"/>
                    </a:lnTo>
                    <a:lnTo>
                      <a:pt x="20" y="16"/>
                    </a:lnTo>
                    <a:lnTo>
                      <a:pt x="18" y="8"/>
                    </a:lnTo>
                    <a:lnTo>
                      <a:pt x="18" y="8"/>
                    </a:lnTo>
                    <a:lnTo>
                      <a:pt x="20" y="2"/>
                    </a:lnTo>
                    <a:lnTo>
                      <a:pt x="20" y="2"/>
                    </a:lnTo>
                    <a:lnTo>
                      <a:pt x="20" y="0"/>
                    </a:lnTo>
                    <a:lnTo>
                      <a:pt x="20" y="0"/>
                    </a:lnTo>
                    <a:lnTo>
                      <a:pt x="34" y="0"/>
                    </a:lnTo>
                    <a:lnTo>
                      <a:pt x="40" y="4"/>
                    </a:lnTo>
                    <a:lnTo>
                      <a:pt x="48" y="10"/>
                    </a:lnTo>
                    <a:lnTo>
                      <a:pt x="48" y="10"/>
                    </a:lnTo>
                    <a:lnTo>
                      <a:pt x="50" y="20"/>
                    </a:lnTo>
                    <a:lnTo>
                      <a:pt x="52" y="22"/>
                    </a:lnTo>
                    <a:lnTo>
                      <a:pt x="54" y="24"/>
                    </a:lnTo>
                    <a:lnTo>
                      <a:pt x="54" y="24"/>
                    </a:lnTo>
                    <a:lnTo>
                      <a:pt x="56" y="26"/>
                    </a:lnTo>
                    <a:lnTo>
                      <a:pt x="58" y="34"/>
                    </a:lnTo>
                    <a:lnTo>
                      <a:pt x="58" y="34"/>
                    </a:lnTo>
                    <a:lnTo>
                      <a:pt x="56" y="38"/>
                    </a:lnTo>
                    <a:lnTo>
                      <a:pt x="52" y="40"/>
                    </a:lnTo>
                    <a:lnTo>
                      <a:pt x="52" y="40"/>
                    </a:lnTo>
                    <a:lnTo>
                      <a:pt x="40" y="40"/>
                    </a:lnTo>
                    <a:lnTo>
                      <a:pt x="28" y="42"/>
                    </a:lnTo>
                    <a:lnTo>
                      <a:pt x="28"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9" name="Freeform 3074">
                <a:extLst>
                  <a:ext uri="{FF2B5EF4-FFF2-40B4-BE49-F238E27FC236}">
                    <a16:creationId xmlns:a16="http://schemas.microsoft.com/office/drawing/2014/main" id="{209D03FC-A4A0-6D4B-FD19-3C7EE610CF3C}"/>
                  </a:ext>
                </a:extLst>
              </p:cNvPr>
              <p:cNvSpPr>
                <a:spLocks/>
              </p:cNvSpPr>
              <p:nvPr/>
            </p:nvSpPr>
            <p:spPr bwMode="auto">
              <a:xfrm>
                <a:off x="1670" y="2422"/>
                <a:ext cx="36" cy="70"/>
              </a:xfrm>
              <a:custGeom>
                <a:avLst/>
                <a:gdLst>
                  <a:gd name="T0" fmla="*/ 22 w 36"/>
                  <a:gd name="T1" fmla="*/ 62 h 70"/>
                  <a:gd name="T2" fmla="*/ 20 w 36"/>
                  <a:gd name="T3" fmla="*/ 58 h 70"/>
                  <a:gd name="T4" fmla="*/ 18 w 36"/>
                  <a:gd name="T5" fmla="*/ 60 h 70"/>
                  <a:gd name="T6" fmla="*/ 14 w 36"/>
                  <a:gd name="T7" fmla="*/ 68 h 70"/>
                  <a:gd name="T8" fmla="*/ 8 w 36"/>
                  <a:gd name="T9" fmla="*/ 68 h 70"/>
                  <a:gd name="T10" fmla="*/ 8 w 36"/>
                  <a:gd name="T11" fmla="*/ 64 h 70"/>
                  <a:gd name="T12" fmla="*/ 4 w 36"/>
                  <a:gd name="T13" fmla="*/ 50 h 70"/>
                  <a:gd name="T14" fmla="*/ 2 w 36"/>
                  <a:gd name="T15" fmla="*/ 46 h 70"/>
                  <a:gd name="T16" fmla="*/ 0 w 36"/>
                  <a:gd name="T17" fmla="*/ 46 h 70"/>
                  <a:gd name="T18" fmla="*/ 0 w 36"/>
                  <a:gd name="T19" fmla="*/ 44 h 70"/>
                  <a:gd name="T20" fmla="*/ 4 w 36"/>
                  <a:gd name="T21" fmla="*/ 30 h 70"/>
                  <a:gd name="T22" fmla="*/ 6 w 36"/>
                  <a:gd name="T23" fmla="*/ 30 h 70"/>
                  <a:gd name="T24" fmla="*/ 10 w 36"/>
                  <a:gd name="T25" fmla="*/ 32 h 70"/>
                  <a:gd name="T26" fmla="*/ 10 w 36"/>
                  <a:gd name="T27" fmla="*/ 30 h 70"/>
                  <a:gd name="T28" fmla="*/ 8 w 36"/>
                  <a:gd name="T29" fmla="*/ 14 h 70"/>
                  <a:gd name="T30" fmla="*/ 8 w 36"/>
                  <a:gd name="T31" fmla="*/ 12 h 70"/>
                  <a:gd name="T32" fmla="*/ 4 w 36"/>
                  <a:gd name="T33" fmla="*/ 18 h 70"/>
                  <a:gd name="T34" fmla="*/ 4 w 36"/>
                  <a:gd name="T35" fmla="*/ 14 h 70"/>
                  <a:gd name="T36" fmla="*/ 4 w 36"/>
                  <a:gd name="T37" fmla="*/ 8 h 70"/>
                  <a:gd name="T38" fmla="*/ 10 w 36"/>
                  <a:gd name="T39" fmla="*/ 2 h 70"/>
                  <a:gd name="T40" fmla="*/ 14 w 36"/>
                  <a:gd name="T41" fmla="*/ 0 h 70"/>
                  <a:gd name="T42" fmla="*/ 18 w 36"/>
                  <a:gd name="T43" fmla="*/ 0 h 70"/>
                  <a:gd name="T44" fmla="*/ 24 w 36"/>
                  <a:gd name="T45" fmla="*/ 0 h 70"/>
                  <a:gd name="T46" fmla="*/ 32 w 36"/>
                  <a:gd name="T47" fmla="*/ 2 h 70"/>
                  <a:gd name="T48" fmla="*/ 34 w 36"/>
                  <a:gd name="T49" fmla="*/ 4 h 70"/>
                  <a:gd name="T50" fmla="*/ 36 w 36"/>
                  <a:gd name="T51" fmla="*/ 10 h 70"/>
                  <a:gd name="T52" fmla="*/ 34 w 36"/>
                  <a:gd name="T53" fmla="*/ 16 h 70"/>
                  <a:gd name="T54" fmla="*/ 32 w 36"/>
                  <a:gd name="T55" fmla="*/ 16 h 70"/>
                  <a:gd name="T56" fmla="*/ 30 w 36"/>
                  <a:gd name="T57" fmla="*/ 22 h 70"/>
                  <a:gd name="T58" fmla="*/ 30 w 36"/>
                  <a:gd name="T59" fmla="*/ 28 h 70"/>
                  <a:gd name="T60" fmla="*/ 28 w 36"/>
                  <a:gd name="T61" fmla="*/ 30 h 70"/>
                  <a:gd name="T62" fmla="*/ 24 w 36"/>
                  <a:gd name="T63" fmla="*/ 34 h 70"/>
                  <a:gd name="T64" fmla="*/ 22 w 36"/>
                  <a:gd name="T65" fmla="*/ 40 h 70"/>
                  <a:gd name="T66" fmla="*/ 24 w 36"/>
                  <a:gd name="T67" fmla="*/ 46 h 70"/>
                  <a:gd name="T68" fmla="*/ 26 w 36"/>
                  <a:gd name="T69" fmla="*/ 48 h 70"/>
                  <a:gd name="T70" fmla="*/ 28 w 36"/>
                  <a:gd name="T71" fmla="*/ 58 h 70"/>
                  <a:gd name="T72" fmla="*/ 28 w 36"/>
                  <a:gd name="T73" fmla="*/ 62 h 70"/>
                  <a:gd name="T74" fmla="*/ 24 w 36"/>
                  <a:gd name="T75" fmla="*/ 64 h 70"/>
                  <a:gd name="T76" fmla="*/ 22 w 36"/>
                  <a:gd name="T77"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0">
                    <a:moveTo>
                      <a:pt x="22" y="62"/>
                    </a:moveTo>
                    <a:lnTo>
                      <a:pt x="22" y="62"/>
                    </a:lnTo>
                    <a:lnTo>
                      <a:pt x="20" y="58"/>
                    </a:lnTo>
                    <a:lnTo>
                      <a:pt x="20" y="58"/>
                    </a:lnTo>
                    <a:lnTo>
                      <a:pt x="18" y="60"/>
                    </a:lnTo>
                    <a:lnTo>
                      <a:pt x="18" y="60"/>
                    </a:lnTo>
                    <a:lnTo>
                      <a:pt x="16" y="66"/>
                    </a:lnTo>
                    <a:lnTo>
                      <a:pt x="14" y="68"/>
                    </a:lnTo>
                    <a:lnTo>
                      <a:pt x="12" y="70"/>
                    </a:lnTo>
                    <a:lnTo>
                      <a:pt x="8" y="68"/>
                    </a:lnTo>
                    <a:lnTo>
                      <a:pt x="8" y="68"/>
                    </a:lnTo>
                    <a:lnTo>
                      <a:pt x="8" y="64"/>
                    </a:lnTo>
                    <a:lnTo>
                      <a:pt x="6" y="56"/>
                    </a:lnTo>
                    <a:lnTo>
                      <a:pt x="4" y="50"/>
                    </a:lnTo>
                    <a:lnTo>
                      <a:pt x="4" y="48"/>
                    </a:lnTo>
                    <a:lnTo>
                      <a:pt x="2" y="46"/>
                    </a:lnTo>
                    <a:lnTo>
                      <a:pt x="2" y="46"/>
                    </a:lnTo>
                    <a:lnTo>
                      <a:pt x="0" y="46"/>
                    </a:lnTo>
                    <a:lnTo>
                      <a:pt x="0" y="44"/>
                    </a:lnTo>
                    <a:lnTo>
                      <a:pt x="0" y="44"/>
                    </a:lnTo>
                    <a:lnTo>
                      <a:pt x="2" y="32"/>
                    </a:lnTo>
                    <a:lnTo>
                      <a:pt x="4" y="30"/>
                    </a:lnTo>
                    <a:lnTo>
                      <a:pt x="6" y="30"/>
                    </a:lnTo>
                    <a:lnTo>
                      <a:pt x="6" y="30"/>
                    </a:lnTo>
                    <a:lnTo>
                      <a:pt x="8" y="32"/>
                    </a:lnTo>
                    <a:lnTo>
                      <a:pt x="10" y="32"/>
                    </a:lnTo>
                    <a:lnTo>
                      <a:pt x="10" y="30"/>
                    </a:lnTo>
                    <a:lnTo>
                      <a:pt x="10" y="30"/>
                    </a:lnTo>
                    <a:lnTo>
                      <a:pt x="10" y="22"/>
                    </a:lnTo>
                    <a:lnTo>
                      <a:pt x="8" y="14"/>
                    </a:lnTo>
                    <a:lnTo>
                      <a:pt x="8" y="14"/>
                    </a:lnTo>
                    <a:lnTo>
                      <a:pt x="8" y="12"/>
                    </a:lnTo>
                    <a:lnTo>
                      <a:pt x="6" y="14"/>
                    </a:lnTo>
                    <a:lnTo>
                      <a:pt x="4" y="18"/>
                    </a:lnTo>
                    <a:lnTo>
                      <a:pt x="4" y="18"/>
                    </a:lnTo>
                    <a:lnTo>
                      <a:pt x="4" y="14"/>
                    </a:lnTo>
                    <a:lnTo>
                      <a:pt x="4" y="14"/>
                    </a:lnTo>
                    <a:lnTo>
                      <a:pt x="4" y="8"/>
                    </a:lnTo>
                    <a:lnTo>
                      <a:pt x="6" y="4"/>
                    </a:lnTo>
                    <a:lnTo>
                      <a:pt x="10" y="2"/>
                    </a:lnTo>
                    <a:lnTo>
                      <a:pt x="10" y="2"/>
                    </a:lnTo>
                    <a:lnTo>
                      <a:pt x="14" y="0"/>
                    </a:lnTo>
                    <a:lnTo>
                      <a:pt x="18" y="0"/>
                    </a:lnTo>
                    <a:lnTo>
                      <a:pt x="18" y="0"/>
                    </a:lnTo>
                    <a:lnTo>
                      <a:pt x="22" y="2"/>
                    </a:lnTo>
                    <a:lnTo>
                      <a:pt x="24" y="0"/>
                    </a:lnTo>
                    <a:lnTo>
                      <a:pt x="28" y="0"/>
                    </a:lnTo>
                    <a:lnTo>
                      <a:pt x="32" y="2"/>
                    </a:lnTo>
                    <a:lnTo>
                      <a:pt x="32" y="2"/>
                    </a:lnTo>
                    <a:lnTo>
                      <a:pt x="34" y="4"/>
                    </a:lnTo>
                    <a:lnTo>
                      <a:pt x="36" y="10"/>
                    </a:lnTo>
                    <a:lnTo>
                      <a:pt x="36" y="10"/>
                    </a:lnTo>
                    <a:lnTo>
                      <a:pt x="36" y="14"/>
                    </a:lnTo>
                    <a:lnTo>
                      <a:pt x="34" y="16"/>
                    </a:lnTo>
                    <a:lnTo>
                      <a:pt x="32" y="16"/>
                    </a:lnTo>
                    <a:lnTo>
                      <a:pt x="32" y="16"/>
                    </a:lnTo>
                    <a:lnTo>
                      <a:pt x="30" y="18"/>
                    </a:lnTo>
                    <a:lnTo>
                      <a:pt x="30" y="22"/>
                    </a:lnTo>
                    <a:lnTo>
                      <a:pt x="30" y="24"/>
                    </a:lnTo>
                    <a:lnTo>
                      <a:pt x="30" y="28"/>
                    </a:lnTo>
                    <a:lnTo>
                      <a:pt x="30" y="28"/>
                    </a:lnTo>
                    <a:lnTo>
                      <a:pt x="28" y="30"/>
                    </a:lnTo>
                    <a:lnTo>
                      <a:pt x="26" y="30"/>
                    </a:lnTo>
                    <a:lnTo>
                      <a:pt x="24" y="34"/>
                    </a:lnTo>
                    <a:lnTo>
                      <a:pt x="22" y="40"/>
                    </a:lnTo>
                    <a:lnTo>
                      <a:pt x="22" y="40"/>
                    </a:lnTo>
                    <a:lnTo>
                      <a:pt x="22" y="44"/>
                    </a:lnTo>
                    <a:lnTo>
                      <a:pt x="24" y="46"/>
                    </a:lnTo>
                    <a:lnTo>
                      <a:pt x="26" y="48"/>
                    </a:lnTo>
                    <a:lnTo>
                      <a:pt x="26" y="48"/>
                    </a:lnTo>
                    <a:lnTo>
                      <a:pt x="26" y="52"/>
                    </a:lnTo>
                    <a:lnTo>
                      <a:pt x="28" y="58"/>
                    </a:lnTo>
                    <a:lnTo>
                      <a:pt x="28" y="58"/>
                    </a:lnTo>
                    <a:lnTo>
                      <a:pt x="28" y="62"/>
                    </a:lnTo>
                    <a:lnTo>
                      <a:pt x="28" y="62"/>
                    </a:lnTo>
                    <a:lnTo>
                      <a:pt x="24" y="64"/>
                    </a:lnTo>
                    <a:lnTo>
                      <a:pt x="24" y="64"/>
                    </a:lnTo>
                    <a:lnTo>
                      <a:pt x="22" y="62"/>
                    </a:lnTo>
                    <a:lnTo>
                      <a:pt x="2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0" name="Freeform 3075">
                <a:extLst>
                  <a:ext uri="{FF2B5EF4-FFF2-40B4-BE49-F238E27FC236}">
                    <a16:creationId xmlns:a16="http://schemas.microsoft.com/office/drawing/2014/main" id="{FAD3D93E-4FB9-07FD-4B55-1E8C28F1EBC8}"/>
                  </a:ext>
                </a:extLst>
              </p:cNvPr>
              <p:cNvSpPr>
                <a:spLocks/>
              </p:cNvSpPr>
              <p:nvPr/>
            </p:nvSpPr>
            <p:spPr bwMode="auto">
              <a:xfrm>
                <a:off x="1656" y="2432"/>
                <a:ext cx="18" cy="32"/>
              </a:xfrm>
              <a:custGeom>
                <a:avLst/>
                <a:gdLst>
                  <a:gd name="T0" fmla="*/ 12 w 18"/>
                  <a:gd name="T1" fmla="*/ 4 h 32"/>
                  <a:gd name="T2" fmla="*/ 12 w 18"/>
                  <a:gd name="T3" fmla="*/ 4 h 32"/>
                  <a:gd name="T4" fmla="*/ 14 w 18"/>
                  <a:gd name="T5" fmla="*/ 4 h 32"/>
                  <a:gd name="T6" fmla="*/ 14 w 18"/>
                  <a:gd name="T7" fmla="*/ 0 h 32"/>
                  <a:gd name="T8" fmla="*/ 14 w 18"/>
                  <a:gd name="T9" fmla="*/ 0 h 32"/>
                  <a:gd name="T10" fmla="*/ 16 w 18"/>
                  <a:gd name="T11" fmla="*/ 0 h 32"/>
                  <a:gd name="T12" fmla="*/ 16 w 18"/>
                  <a:gd name="T13" fmla="*/ 2 h 32"/>
                  <a:gd name="T14" fmla="*/ 18 w 18"/>
                  <a:gd name="T15" fmla="*/ 8 h 32"/>
                  <a:gd name="T16" fmla="*/ 18 w 18"/>
                  <a:gd name="T17" fmla="*/ 8 h 32"/>
                  <a:gd name="T18" fmla="*/ 18 w 18"/>
                  <a:gd name="T19" fmla="*/ 8 h 32"/>
                  <a:gd name="T20" fmla="*/ 12 w 18"/>
                  <a:gd name="T21" fmla="*/ 14 h 32"/>
                  <a:gd name="T22" fmla="*/ 8 w 18"/>
                  <a:gd name="T23" fmla="*/ 28 h 32"/>
                  <a:gd name="T24" fmla="*/ 8 w 18"/>
                  <a:gd name="T25" fmla="*/ 28 h 32"/>
                  <a:gd name="T26" fmla="*/ 6 w 18"/>
                  <a:gd name="T27" fmla="*/ 32 h 32"/>
                  <a:gd name="T28" fmla="*/ 4 w 18"/>
                  <a:gd name="T29" fmla="*/ 32 h 32"/>
                  <a:gd name="T30" fmla="*/ 2 w 18"/>
                  <a:gd name="T31" fmla="*/ 22 h 32"/>
                  <a:gd name="T32" fmla="*/ 2 w 18"/>
                  <a:gd name="T33" fmla="*/ 22 h 32"/>
                  <a:gd name="T34" fmla="*/ 0 w 18"/>
                  <a:gd name="T35" fmla="*/ 8 h 32"/>
                  <a:gd name="T36" fmla="*/ 0 w 18"/>
                  <a:gd name="T37" fmla="*/ 8 h 32"/>
                  <a:gd name="T38" fmla="*/ 0 w 18"/>
                  <a:gd name="T39" fmla="*/ 6 h 32"/>
                  <a:gd name="T40" fmla="*/ 0 w 18"/>
                  <a:gd name="T41" fmla="*/ 6 h 32"/>
                  <a:gd name="T42" fmla="*/ 0 w 18"/>
                  <a:gd name="T43" fmla="*/ 4 h 32"/>
                  <a:gd name="T44" fmla="*/ 0 w 18"/>
                  <a:gd name="T45" fmla="*/ 4 h 32"/>
                  <a:gd name="T46" fmla="*/ 2 w 18"/>
                  <a:gd name="T47" fmla="*/ 0 h 32"/>
                  <a:gd name="T48" fmla="*/ 2 w 18"/>
                  <a:gd name="T49" fmla="*/ 0 h 32"/>
                  <a:gd name="T50" fmla="*/ 6 w 18"/>
                  <a:gd name="T51" fmla="*/ 0 h 32"/>
                  <a:gd name="T52" fmla="*/ 8 w 18"/>
                  <a:gd name="T53" fmla="*/ 2 h 32"/>
                  <a:gd name="T54" fmla="*/ 12 w 18"/>
                  <a:gd name="T55" fmla="*/ 4 h 32"/>
                  <a:gd name="T56" fmla="*/ 12 w 18"/>
                  <a:gd name="T57"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32">
                    <a:moveTo>
                      <a:pt x="12" y="4"/>
                    </a:moveTo>
                    <a:lnTo>
                      <a:pt x="12" y="4"/>
                    </a:lnTo>
                    <a:lnTo>
                      <a:pt x="14" y="4"/>
                    </a:lnTo>
                    <a:lnTo>
                      <a:pt x="14" y="0"/>
                    </a:lnTo>
                    <a:lnTo>
                      <a:pt x="14" y="0"/>
                    </a:lnTo>
                    <a:lnTo>
                      <a:pt x="16" y="0"/>
                    </a:lnTo>
                    <a:lnTo>
                      <a:pt x="16" y="2"/>
                    </a:lnTo>
                    <a:lnTo>
                      <a:pt x="18" y="8"/>
                    </a:lnTo>
                    <a:lnTo>
                      <a:pt x="18" y="8"/>
                    </a:lnTo>
                    <a:lnTo>
                      <a:pt x="18" y="8"/>
                    </a:lnTo>
                    <a:lnTo>
                      <a:pt x="12" y="14"/>
                    </a:lnTo>
                    <a:lnTo>
                      <a:pt x="8" y="28"/>
                    </a:lnTo>
                    <a:lnTo>
                      <a:pt x="8" y="28"/>
                    </a:lnTo>
                    <a:lnTo>
                      <a:pt x="6" y="32"/>
                    </a:lnTo>
                    <a:lnTo>
                      <a:pt x="4" y="32"/>
                    </a:lnTo>
                    <a:lnTo>
                      <a:pt x="2" y="22"/>
                    </a:lnTo>
                    <a:lnTo>
                      <a:pt x="2" y="22"/>
                    </a:lnTo>
                    <a:lnTo>
                      <a:pt x="0" y="8"/>
                    </a:lnTo>
                    <a:lnTo>
                      <a:pt x="0" y="8"/>
                    </a:lnTo>
                    <a:lnTo>
                      <a:pt x="0" y="6"/>
                    </a:lnTo>
                    <a:lnTo>
                      <a:pt x="0" y="6"/>
                    </a:lnTo>
                    <a:lnTo>
                      <a:pt x="0" y="4"/>
                    </a:lnTo>
                    <a:lnTo>
                      <a:pt x="0" y="4"/>
                    </a:lnTo>
                    <a:lnTo>
                      <a:pt x="2" y="0"/>
                    </a:lnTo>
                    <a:lnTo>
                      <a:pt x="2" y="0"/>
                    </a:lnTo>
                    <a:lnTo>
                      <a:pt x="6" y="0"/>
                    </a:lnTo>
                    <a:lnTo>
                      <a:pt x="8" y="2"/>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1" name="Freeform 3076">
                <a:extLst>
                  <a:ext uri="{FF2B5EF4-FFF2-40B4-BE49-F238E27FC236}">
                    <a16:creationId xmlns:a16="http://schemas.microsoft.com/office/drawing/2014/main" id="{6045B988-617C-65BF-F87E-52F726CF5CEA}"/>
                  </a:ext>
                </a:extLst>
              </p:cNvPr>
              <p:cNvSpPr>
                <a:spLocks/>
              </p:cNvSpPr>
              <p:nvPr/>
            </p:nvSpPr>
            <p:spPr bwMode="auto">
              <a:xfrm>
                <a:off x="1666" y="2466"/>
                <a:ext cx="6" cy="6"/>
              </a:xfrm>
              <a:custGeom>
                <a:avLst/>
                <a:gdLst>
                  <a:gd name="T0" fmla="*/ 4 w 6"/>
                  <a:gd name="T1" fmla="*/ 0 h 6"/>
                  <a:gd name="T2" fmla="*/ 4 w 6"/>
                  <a:gd name="T3" fmla="*/ 0 h 6"/>
                  <a:gd name="T4" fmla="*/ 6 w 6"/>
                  <a:gd name="T5" fmla="*/ 2 h 6"/>
                  <a:gd name="T6" fmla="*/ 6 w 6"/>
                  <a:gd name="T7" fmla="*/ 2 h 6"/>
                  <a:gd name="T8" fmla="*/ 4 w 6"/>
                  <a:gd name="T9" fmla="*/ 6 h 6"/>
                  <a:gd name="T10" fmla="*/ 2 w 6"/>
                  <a:gd name="T11" fmla="*/ 4 h 6"/>
                  <a:gd name="T12" fmla="*/ 2 w 6"/>
                  <a:gd name="T13" fmla="*/ 4 h 6"/>
                  <a:gd name="T14" fmla="*/ 0 w 6"/>
                  <a:gd name="T15" fmla="*/ 2 h 6"/>
                  <a:gd name="T16" fmla="*/ 0 w 6"/>
                  <a:gd name="T17" fmla="*/ 2 h 6"/>
                  <a:gd name="T18" fmla="*/ 4 w 6"/>
                  <a:gd name="T19" fmla="*/ 0 h 6"/>
                  <a:gd name="T20" fmla="*/ 4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4" y="0"/>
                    </a:moveTo>
                    <a:lnTo>
                      <a:pt x="4" y="0"/>
                    </a:lnTo>
                    <a:lnTo>
                      <a:pt x="6" y="2"/>
                    </a:lnTo>
                    <a:lnTo>
                      <a:pt x="6" y="2"/>
                    </a:lnTo>
                    <a:lnTo>
                      <a:pt x="4" y="6"/>
                    </a:lnTo>
                    <a:lnTo>
                      <a:pt x="2" y="4"/>
                    </a:lnTo>
                    <a:lnTo>
                      <a:pt x="2" y="4"/>
                    </a:lnTo>
                    <a:lnTo>
                      <a:pt x="0" y="2"/>
                    </a:lnTo>
                    <a:lnTo>
                      <a:pt x="0"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2" name="Freeform 3077">
                <a:extLst>
                  <a:ext uri="{FF2B5EF4-FFF2-40B4-BE49-F238E27FC236}">
                    <a16:creationId xmlns:a16="http://schemas.microsoft.com/office/drawing/2014/main" id="{7CBE9B7A-DDAE-95C3-8930-1452D41CF318}"/>
                  </a:ext>
                </a:extLst>
              </p:cNvPr>
              <p:cNvSpPr>
                <a:spLocks/>
              </p:cNvSpPr>
              <p:nvPr/>
            </p:nvSpPr>
            <p:spPr bwMode="auto">
              <a:xfrm>
                <a:off x="1640" y="2462"/>
                <a:ext cx="24" cy="30"/>
              </a:xfrm>
              <a:custGeom>
                <a:avLst/>
                <a:gdLst>
                  <a:gd name="T0" fmla="*/ 2 w 24"/>
                  <a:gd name="T1" fmla="*/ 22 h 30"/>
                  <a:gd name="T2" fmla="*/ 2 w 24"/>
                  <a:gd name="T3" fmla="*/ 22 h 30"/>
                  <a:gd name="T4" fmla="*/ 2 w 24"/>
                  <a:gd name="T5" fmla="*/ 16 h 30"/>
                  <a:gd name="T6" fmla="*/ 2 w 24"/>
                  <a:gd name="T7" fmla="*/ 12 h 30"/>
                  <a:gd name="T8" fmla="*/ 0 w 24"/>
                  <a:gd name="T9" fmla="*/ 0 h 30"/>
                  <a:gd name="T10" fmla="*/ 0 w 24"/>
                  <a:gd name="T11" fmla="*/ 0 h 30"/>
                  <a:gd name="T12" fmla="*/ 6 w 24"/>
                  <a:gd name="T13" fmla="*/ 6 h 30"/>
                  <a:gd name="T14" fmla="*/ 12 w 24"/>
                  <a:gd name="T15" fmla="*/ 14 h 30"/>
                  <a:gd name="T16" fmla="*/ 18 w 24"/>
                  <a:gd name="T17" fmla="*/ 20 h 30"/>
                  <a:gd name="T18" fmla="*/ 22 w 24"/>
                  <a:gd name="T19" fmla="*/ 22 h 30"/>
                  <a:gd name="T20" fmla="*/ 24 w 24"/>
                  <a:gd name="T21" fmla="*/ 22 h 30"/>
                  <a:gd name="T22" fmla="*/ 24 w 24"/>
                  <a:gd name="T23" fmla="*/ 22 h 30"/>
                  <a:gd name="T24" fmla="*/ 24 w 24"/>
                  <a:gd name="T25" fmla="*/ 26 h 30"/>
                  <a:gd name="T26" fmla="*/ 24 w 24"/>
                  <a:gd name="T27" fmla="*/ 26 h 30"/>
                  <a:gd name="T28" fmla="*/ 18 w 24"/>
                  <a:gd name="T29" fmla="*/ 30 h 30"/>
                  <a:gd name="T30" fmla="*/ 14 w 24"/>
                  <a:gd name="T31" fmla="*/ 30 h 30"/>
                  <a:gd name="T32" fmla="*/ 8 w 24"/>
                  <a:gd name="T33" fmla="*/ 28 h 30"/>
                  <a:gd name="T34" fmla="*/ 2 w 24"/>
                  <a:gd name="T35" fmla="*/ 22 h 30"/>
                  <a:gd name="T36" fmla="*/ 2 w 24"/>
                  <a:gd name="T3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2" y="22"/>
                    </a:moveTo>
                    <a:lnTo>
                      <a:pt x="2" y="22"/>
                    </a:lnTo>
                    <a:lnTo>
                      <a:pt x="2" y="16"/>
                    </a:lnTo>
                    <a:lnTo>
                      <a:pt x="2" y="12"/>
                    </a:lnTo>
                    <a:lnTo>
                      <a:pt x="0" y="0"/>
                    </a:lnTo>
                    <a:lnTo>
                      <a:pt x="0" y="0"/>
                    </a:lnTo>
                    <a:lnTo>
                      <a:pt x="6" y="6"/>
                    </a:lnTo>
                    <a:lnTo>
                      <a:pt x="12" y="14"/>
                    </a:lnTo>
                    <a:lnTo>
                      <a:pt x="18" y="20"/>
                    </a:lnTo>
                    <a:lnTo>
                      <a:pt x="22" y="22"/>
                    </a:lnTo>
                    <a:lnTo>
                      <a:pt x="24" y="22"/>
                    </a:lnTo>
                    <a:lnTo>
                      <a:pt x="24" y="22"/>
                    </a:lnTo>
                    <a:lnTo>
                      <a:pt x="24" y="26"/>
                    </a:lnTo>
                    <a:lnTo>
                      <a:pt x="24" y="26"/>
                    </a:lnTo>
                    <a:lnTo>
                      <a:pt x="18" y="30"/>
                    </a:lnTo>
                    <a:lnTo>
                      <a:pt x="14" y="30"/>
                    </a:lnTo>
                    <a:lnTo>
                      <a:pt x="8" y="28"/>
                    </a:lnTo>
                    <a:lnTo>
                      <a:pt x="2" y="22"/>
                    </a:lnTo>
                    <a:lnTo>
                      <a:pt x="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3" name="Freeform 3078">
                <a:extLst>
                  <a:ext uri="{FF2B5EF4-FFF2-40B4-BE49-F238E27FC236}">
                    <a16:creationId xmlns:a16="http://schemas.microsoft.com/office/drawing/2014/main" id="{C514B978-8817-067C-7B92-CF8DF5A6FF3C}"/>
                  </a:ext>
                </a:extLst>
              </p:cNvPr>
              <p:cNvSpPr>
                <a:spLocks/>
              </p:cNvSpPr>
              <p:nvPr/>
            </p:nvSpPr>
            <p:spPr bwMode="auto">
              <a:xfrm>
                <a:off x="1682" y="2498"/>
                <a:ext cx="10" cy="20"/>
              </a:xfrm>
              <a:custGeom>
                <a:avLst/>
                <a:gdLst>
                  <a:gd name="T0" fmla="*/ 4 w 10"/>
                  <a:gd name="T1" fmla="*/ 0 h 20"/>
                  <a:gd name="T2" fmla="*/ 4 w 10"/>
                  <a:gd name="T3" fmla="*/ 0 h 20"/>
                  <a:gd name="T4" fmla="*/ 10 w 10"/>
                  <a:gd name="T5" fmla="*/ 14 h 20"/>
                  <a:gd name="T6" fmla="*/ 10 w 10"/>
                  <a:gd name="T7" fmla="*/ 14 h 20"/>
                  <a:gd name="T8" fmla="*/ 10 w 10"/>
                  <a:gd name="T9" fmla="*/ 20 h 20"/>
                  <a:gd name="T10" fmla="*/ 8 w 10"/>
                  <a:gd name="T11" fmla="*/ 18 h 20"/>
                  <a:gd name="T12" fmla="*/ 8 w 10"/>
                  <a:gd name="T13" fmla="*/ 18 h 20"/>
                  <a:gd name="T14" fmla="*/ 8 w 10"/>
                  <a:gd name="T15" fmla="*/ 18 h 20"/>
                  <a:gd name="T16" fmla="*/ 8 w 10"/>
                  <a:gd name="T17" fmla="*/ 18 h 20"/>
                  <a:gd name="T18" fmla="*/ 6 w 10"/>
                  <a:gd name="T19" fmla="*/ 16 h 20"/>
                  <a:gd name="T20" fmla="*/ 4 w 10"/>
                  <a:gd name="T21" fmla="*/ 14 h 20"/>
                  <a:gd name="T22" fmla="*/ 0 w 10"/>
                  <a:gd name="T23" fmla="*/ 14 h 20"/>
                  <a:gd name="T24" fmla="*/ 0 w 10"/>
                  <a:gd name="T25" fmla="*/ 14 h 20"/>
                  <a:gd name="T26" fmla="*/ 0 w 10"/>
                  <a:gd name="T27" fmla="*/ 4 h 20"/>
                  <a:gd name="T28" fmla="*/ 2 w 10"/>
                  <a:gd name="T29" fmla="*/ 2 h 20"/>
                  <a:gd name="T30" fmla="*/ 4 w 10"/>
                  <a:gd name="T31" fmla="*/ 0 h 20"/>
                  <a:gd name="T32" fmla="*/ 4 w 1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0">
                    <a:moveTo>
                      <a:pt x="4" y="0"/>
                    </a:moveTo>
                    <a:lnTo>
                      <a:pt x="4" y="0"/>
                    </a:lnTo>
                    <a:lnTo>
                      <a:pt x="10" y="14"/>
                    </a:lnTo>
                    <a:lnTo>
                      <a:pt x="10" y="14"/>
                    </a:lnTo>
                    <a:lnTo>
                      <a:pt x="10" y="20"/>
                    </a:lnTo>
                    <a:lnTo>
                      <a:pt x="8" y="18"/>
                    </a:lnTo>
                    <a:lnTo>
                      <a:pt x="8" y="18"/>
                    </a:lnTo>
                    <a:lnTo>
                      <a:pt x="8" y="18"/>
                    </a:lnTo>
                    <a:lnTo>
                      <a:pt x="8" y="18"/>
                    </a:lnTo>
                    <a:lnTo>
                      <a:pt x="6" y="16"/>
                    </a:lnTo>
                    <a:lnTo>
                      <a:pt x="4" y="14"/>
                    </a:lnTo>
                    <a:lnTo>
                      <a:pt x="0" y="14"/>
                    </a:lnTo>
                    <a:lnTo>
                      <a:pt x="0" y="14"/>
                    </a:lnTo>
                    <a:lnTo>
                      <a:pt x="0" y="4"/>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4" name="Freeform 3079">
                <a:extLst>
                  <a:ext uri="{FF2B5EF4-FFF2-40B4-BE49-F238E27FC236}">
                    <a16:creationId xmlns:a16="http://schemas.microsoft.com/office/drawing/2014/main" id="{F8E6733D-C067-C5E8-F92F-EE3E5169C14E}"/>
                  </a:ext>
                </a:extLst>
              </p:cNvPr>
              <p:cNvSpPr>
                <a:spLocks/>
              </p:cNvSpPr>
              <p:nvPr/>
            </p:nvSpPr>
            <p:spPr bwMode="auto">
              <a:xfrm>
                <a:off x="1798" y="2646"/>
                <a:ext cx="10" cy="18"/>
              </a:xfrm>
              <a:custGeom>
                <a:avLst/>
                <a:gdLst>
                  <a:gd name="T0" fmla="*/ 4 w 10"/>
                  <a:gd name="T1" fmla="*/ 14 h 18"/>
                  <a:gd name="T2" fmla="*/ 4 w 10"/>
                  <a:gd name="T3" fmla="*/ 14 h 18"/>
                  <a:gd name="T4" fmla="*/ 2 w 10"/>
                  <a:gd name="T5" fmla="*/ 18 h 18"/>
                  <a:gd name="T6" fmla="*/ 0 w 10"/>
                  <a:gd name="T7" fmla="*/ 14 h 18"/>
                  <a:gd name="T8" fmla="*/ 0 w 10"/>
                  <a:gd name="T9" fmla="*/ 14 h 18"/>
                  <a:gd name="T10" fmla="*/ 0 w 10"/>
                  <a:gd name="T11" fmla="*/ 4 h 18"/>
                  <a:gd name="T12" fmla="*/ 0 w 10"/>
                  <a:gd name="T13" fmla="*/ 4 h 18"/>
                  <a:gd name="T14" fmla="*/ 2 w 10"/>
                  <a:gd name="T15" fmla="*/ 0 h 18"/>
                  <a:gd name="T16" fmla="*/ 2 w 10"/>
                  <a:gd name="T17" fmla="*/ 0 h 18"/>
                  <a:gd name="T18" fmla="*/ 4 w 10"/>
                  <a:gd name="T19" fmla="*/ 0 h 18"/>
                  <a:gd name="T20" fmla="*/ 4 w 10"/>
                  <a:gd name="T21" fmla="*/ 0 h 18"/>
                  <a:gd name="T22" fmla="*/ 6 w 10"/>
                  <a:gd name="T23" fmla="*/ 2 h 18"/>
                  <a:gd name="T24" fmla="*/ 8 w 10"/>
                  <a:gd name="T25" fmla="*/ 2 h 18"/>
                  <a:gd name="T26" fmla="*/ 10 w 10"/>
                  <a:gd name="T27" fmla="*/ 4 h 18"/>
                  <a:gd name="T28" fmla="*/ 10 w 10"/>
                  <a:gd name="T29" fmla="*/ 10 h 18"/>
                  <a:gd name="T30" fmla="*/ 10 w 10"/>
                  <a:gd name="T31" fmla="*/ 10 h 18"/>
                  <a:gd name="T32" fmla="*/ 8 w 10"/>
                  <a:gd name="T33" fmla="*/ 10 h 18"/>
                  <a:gd name="T34" fmla="*/ 6 w 10"/>
                  <a:gd name="T35" fmla="*/ 12 h 18"/>
                  <a:gd name="T36" fmla="*/ 4 w 10"/>
                  <a:gd name="T37" fmla="*/ 14 h 18"/>
                  <a:gd name="T38" fmla="*/ 4 w 10"/>
                  <a:gd name="T3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8">
                    <a:moveTo>
                      <a:pt x="4" y="14"/>
                    </a:moveTo>
                    <a:lnTo>
                      <a:pt x="4" y="14"/>
                    </a:lnTo>
                    <a:lnTo>
                      <a:pt x="2" y="18"/>
                    </a:lnTo>
                    <a:lnTo>
                      <a:pt x="0" y="14"/>
                    </a:lnTo>
                    <a:lnTo>
                      <a:pt x="0" y="14"/>
                    </a:lnTo>
                    <a:lnTo>
                      <a:pt x="0" y="4"/>
                    </a:lnTo>
                    <a:lnTo>
                      <a:pt x="0" y="4"/>
                    </a:lnTo>
                    <a:lnTo>
                      <a:pt x="2" y="0"/>
                    </a:lnTo>
                    <a:lnTo>
                      <a:pt x="2" y="0"/>
                    </a:lnTo>
                    <a:lnTo>
                      <a:pt x="4" y="0"/>
                    </a:lnTo>
                    <a:lnTo>
                      <a:pt x="4" y="0"/>
                    </a:lnTo>
                    <a:lnTo>
                      <a:pt x="6" y="2"/>
                    </a:lnTo>
                    <a:lnTo>
                      <a:pt x="8" y="2"/>
                    </a:lnTo>
                    <a:lnTo>
                      <a:pt x="10" y="4"/>
                    </a:lnTo>
                    <a:lnTo>
                      <a:pt x="10" y="10"/>
                    </a:lnTo>
                    <a:lnTo>
                      <a:pt x="10" y="10"/>
                    </a:lnTo>
                    <a:lnTo>
                      <a:pt x="8" y="10"/>
                    </a:lnTo>
                    <a:lnTo>
                      <a:pt x="6"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5" name="Freeform 3080">
                <a:extLst>
                  <a:ext uri="{FF2B5EF4-FFF2-40B4-BE49-F238E27FC236}">
                    <a16:creationId xmlns:a16="http://schemas.microsoft.com/office/drawing/2014/main" id="{09E09887-C531-0BFD-8829-69100CBD47ED}"/>
                  </a:ext>
                </a:extLst>
              </p:cNvPr>
              <p:cNvSpPr>
                <a:spLocks/>
              </p:cNvSpPr>
              <p:nvPr/>
            </p:nvSpPr>
            <p:spPr bwMode="auto">
              <a:xfrm>
                <a:off x="1820" y="2682"/>
                <a:ext cx="6" cy="10"/>
              </a:xfrm>
              <a:custGeom>
                <a:avLst/>
                <a:gdLst>
                  <a:gd name="T0" fmla="*/ 4 w 6"/>
                  <a:gd name="T1" fmla="*/ 0 h 10"/>
                  <a:gd name="T2" fmla="*/ 4 w 6"/>
                  <a:gd name="T3" fmla="*/ 0 h 10"/>
                  <a:gd name="T4" fmla="*/ 6 w 6"/>
                  <a:gd name="T5" fmla="*/ 6 h 10"/>
                  <a:gd name="T6" fmla="*/ 6 w 6"/>
                  <a:gd name="T7" fmla="*/ 8 h 10"/>
                  <a:gd name="T8" fmla="*/ 4 w 6"/>
                  <a:gd name="T9" fmla="*/ 10 h 10"/>
                  <a:gd name="T10" fmla="*/ 4 w 6"/>
                  <a:gd name="T11" fmla="*/ 10 h 10"/>
                  <a:gd name="T12" fmla="*/ 2 w 6"/>
                  <a:gd name="T13" fmla="*/ 8 h 10"/>
                  <a:gd name="T14" fmla="*/ 0 w 6"/>
                  <a:gd name="T15" fmla="*/ 4 h 10"/>
                  <a:gd name="T16" fmla="*/ 0 w 6"/>
                  <a:gd name="T17" fmla="*/ 4 h 10"/>
                  <a:gd name="T18" fmla="*/ 0 w 6"/>
                  <a:gd name="T19" fmla="*/ 2 h 10"/>
                  <a:gd name="T20" fmla="*/ 2 w 6"/>
                  <a:gd name="T21" fmla="*/ 0 h 10"/>
                  <a:gd name="T22" fmla="*/ 4 w 6"/>
                  <a:gd name="T23" fmla="*/ 0 h 10"/>
                  <a:gd name="T24" fmla="*/ 4 w 6"/>
                  <a:gd name="T25" fmla="*/ 0 h 10"/>
                  <a:gd name="T26" fmla="*/ 4 w 6"/>
                  <a:gd name="T27" fmla="*/ 0 h 10"/>
                  <a:gd name="T28" fmla="*/ 4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4" y="0"/>
                    </a:moveTo>
                    <a:lnTo>
                      <a:pt x="4" y="0"/>
                    </a:lnTo>
                    <a:lnTo>
                      <a:pt x="6" y="6"/>
                    </a:lnTo>
                    <a:lnTo>
                      <a:pt x="6" y="8"/>
                    </a:lnTo>
                    <a:lnTo>
                      <a:pt x="4" y="10"/>
                    </a:lnTo>
                    <a:lnTo>
                      <a:pt x="4" y="10"/>
                    </a:lnTo>
                    <a:lnTo>
                      <a:pt x="2" y="8"/>
                    </a:lnTo>
                    <a:lnTo>
                      <a:pt x="0" y="4"/>
                    </a:lnTo>
                    <a:lnTo>
                      <a:pt x="0" y="4"/>
                    </a:lnTo>
                    <a:lnTo>
                      <a:pt x="0" y="2"/>
                    </a:lnTo>
                    <a:lnTo>
                      <a:pt x="2"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6" name="Freeform 3081">
                <a:extLst>
                  <a:ext uri="{FF2B5EF4-FFF2-40B4-BE49-F238E27FC236}">
                    <a16:creationId xmlns:a16="http://schemas.microsoft.com/office/drawing/2014/main" id="{46157D61-97B6-6641-4E5F-389E24C6DDF5}"/>
                  </a:ext>
                </a:extLst>
              </p:cNvPr>
              <p:cNvSpPr>
                <a:spLocks/>
              </p:cNvSpPr>
              <p:nvPr/>
            </p:nvSpPr>
            <p:spPr bwMode="auto">
              <a:xfrm>
                <a:off x="1854" y="2648"/>
                <a:ext cx="12" cy="26"/>
              </a:xfrm>
              <a:custGeom>
                <a:avLst/>
                <a:gdLst>
                  <a:gd name="T0" fmla="*/ 0 w 12"/>
                  <a:gd name="T1" fmla="*/ 16 h 26"/>
                  <a:gd name="T2" fmla="*/ 0 w 12"/>
                  <a:gd name="T3" fmla="*/ 16 h 26"/>
                  <a:gd name="T4" fmla="*/ 0 w 12"/>
                  <a:gd name="T5" fmla="*/ 4 h 26"/>
                  <a:gd name="T6" fmla="*/ 0 w 12"/>
                  <a:gd name="T7" fmla="*/ 4 h 26"/>
                  <a:gd name="T8" fmla="*/ 0 w 12"/>
                  <a:gd name="T9" fmla="*/ 4 h 26"/>
                  <a:gd name="T10" fmla="*/ 2 w 12"/>
                  <a:gd name="T11" fmla="*/ 4 h 26"/>
                  <a:gd name="T12" fmla="*/ 2 w 12"/>
                  <a:gd name="T13" fmla="*/ 4 h 26"/>
                  <a:gd name="T14" fmla="*/ 4 w 12"/>
                  <a:gd name="T15" fmla="*/ 0 h 26"/>
                  <a:gd name="T16" fmla="*/ 4 w 12"/>
                  <a:gd name="T17" fmla="*/ 0 h 26"/>
                  <a:gd name="T18" fmla="*/ 8 w 12"/>
                  <a:gd name="T19" fmla="*/ 4 h 26"/>
                  <a:gd name="T20" fmla="*/ 10 w 12"/>
                  <a:gd name="T21" fmla="*/ 8 h 26"/>
                  <a:gd name="T22" fmla="*/ 10 w 12"/>
                  <a:gd name="T23" fmla="*/ 8 h 26"/>
                  <a:gd name="T24" fmla="*/ 10 w 12"/>
                  <a:gd name="T25" fmla="*/ 10 h 26"/>
                  <a:gd name="T26" fmla="*/ 8 w 12"/>
                  <a:gd name="T27" fmla="*/ 10 h 26"/>
                  <a:gd name="T28" fmla="*/ 8 w 12"/>
                  <a:gd name="T29" fmla="*/ 10 h 26"/>
                  <a:gd name="T30" fmla="*/ 10 w 12"/>
                  <a:gd name="T31" fmla="*/ 14 h 26"/>
                  <a:gd name="T32" fmla="*/ 10 w 12"/>
                  <a:gd name="T33" fmla="*/ 14 h 26"/>
                  <a:gd name="T34" fmla="*/ 12 w 12"/>
                  <a:gd name="T35" fmla="*/ 18 h 26"/>
                  <a:gd name="T36" fmla="*/ 12 w 12"/>
                  <a:gd name="T37" fmla="*/ 22 h 26"/>
                  <a:gd name="T38" fmla="*/ 12 w 12"/>
                  <a:gd name="T39" fmla="*/ 22 h 26"/>
                  <a:gd name="T40" fmla="*/ 10 w 12"/>
                  <a:gd name="T41" fmla="*/ 26 h 26"/>
                  <a:gd name="T42" fmla="*/ 10 w 12"/>
                  <a:gd name="T43" fmla="*/ 26 h 26"/>
                  <a:gd name="T44" fmla="*/ 8 w 12"/>
                  <a:gd name="T45" fmla="*/ 26 h 26"/>
                  <a:gd name="T46" fmla="*/ 4 w 12"/>
                  <a:gd name="T47" fmla="*/ 26 h 26"/>
                  <a:gd name="T48" fmla="*/ 0 w 12"/>
                  <a:gd name="T49" fmla="*/ 16 h 26"/>
                  <a:gd name="T50" fmla="*/ 0 w 12"/>
                  <a:gd name="T5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6">
                    <a:moveTo>
                      <a:pt x="0" y="16"/>
                    </a:moveTo>
                    <a:lnTo>
                      <a:pt x="0" y="16"/>
                    </a:lnTo>
                    <a:lnTo>
                      <a:pt x="0" y="4"/>
                    </a:lnTo>
                    <a:lnTo>
                      <a:pt x="0" y="4"/>
                    </a:lnTo>
                    <a:lnTo>
                      <a:pt x="0" y="4"/>
                    </a:lnTo>
                    <a:lnTo>
                      <a:pt x="2" y="4"/>
                    </a:lnTo>
                    <a:lnTo>
                      <a:pt x="2" y="4"/>
                    </a:lnTo>
                    <a:lnTo>
                      <a:pt x="4" y="0"/>
                    </a:lnTo>
                    <a:lnTo>
                      <a:pt x="4" y="0"/>
                    </a:lnTo>
                    <a:lnTo>
                      <a:pt x="8" y="4"/>
                    </a:lnTo>
                    <a:lnTo>
                      <a:pt x="10" y="8"/>
                    </a:lnTo>
                    <a:lnTo>
                      <a:pt x="10" y="8"/>
                    </a:lnTo>
                    <a:lnTo>
                      <a:pt x="10" y="10"/>
                    </a:lnTo>
                    <a:lnTo>
                      <a:pt x="8" y="10"/>
                    </a:lnTo>
                    <a:lnTo>
                      <a:pt x="8" y="10"/>
                    </a:lnTo>
                    <a:lnTo>
                      <a:pt x="10" y="14"/>
                    </a:lnTo>
                    <a:lnTo>
                      <a:pt x="10" y="14"/>
                    </a:lnTo>
                    <a:lnTo>
                      <a:pt x="12" y="18"/>
                    </a:lnTo>
                    <a:lnTo>
                      <a:pt x="12" y="22"/>
                    </a:lnTo>
                    <a:lnTo>
                      <a:pt x="12" y="22"/>
                    </a:lnTo>
                    <a:lnTo>
                      <a:pt x="10" y="26"/>
                    </a:lnTo>
                    <a:lnTo>
                      <a:pt x="10" y="26"/>
                    </a:lnTo>
                    <a:lnTo>
                      <a:pt x="8" y="26"/>
                    </a:lnTo>
                    <a:lnTo>
                      <a:pt x="4" y="2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7" name="Freeform 3082">
                <a:extLst>
                  <a:ext uri="{FF2B5EF4-FFF2-40B4-BE49-F238E27FC236}">
                    <a16:creationId xmlns:a16="http://schemas.microsoft.com/office/drawing/2014/main" id="{504B32D3-DB59-7276-BE39-789BE2BB8732}"/>
                  </a:ext>
                </a:extLst>
              </p:cNvPr>
              <p:cNvSpPr>
                <a:spLocks/>
              </p:cNvSpPr>
              <p:nvPr/>
            </p:nvSpPr>
            <p:spPr bwMode="auto">
              <a:xfrm>
                <a:off x="1862" y="2656"/>
                <a:ext cx="8" cy="14"/>
              </a:xfrm>
              <a:custGeom>
                <a:avLst/>
                <a:gdLst>
                  <a:gd name="T0" fmla="*/ 4 w 8"/>
                  <a:gd name="T1" fmla="*/ 14 h 14"/>
                  <a:gd name="T2" fmla="*/ 4 w 8"/>
                  <a:gd name="T3" fmla="*/ 14 h 14"/>
                  <a:gd name="T4" fmla="*/ 0 w 8"/>
                  <a:gd name="T5" fmla="*/ 8 h 14"/>
                  <a:gd name="T6" fmla="*/ 0 w 8"/>
                  <a:gd name="T7" fmla="*/ 8 h 14"/>
                  <a:gd name="T8" fmla="*/ 0 w 8"/>
                  <a:gd name="T9" fmla="*/ 2 h 14"/>
                  <a:gd name="T10" fmla="*/ 0 w 8"/>
                  <a:gd name="T11" fmla="*/ 2 h 14"/>
                  <a:gd name="T12" fmla="*/ 2 w 8"/>
                  <a:gd name="T13" fmla="*/ 0 h 14"/>
                  <a:gd name="T14" fmla="*/ 2 w 8"/>
                  <a:gd name="T15" fmla="*/ 0 h 14"/>
                  <a:gd name="T16" fmla="*/ 8 w 8"/>
                  <a:gd name="T17" fmla="*/ 8 h 14"/>
                  <a:gd name="T18" fmla="*/ 8 w 8"/>
                  <a:gd name="T19" fmla="*/ 8 h 14"/>
                  <a:gd name="T20" fmla="*/ 8 w 8"/>
                  <a:gd name="T21" fmla="*/ 14 h 14"/>
                  <a:gd name="T22" fmla="*/ 8 w 8"/>
                  <a:gd name="T23" fmla="*/ 14 h 14"/>
                  <a:gd name="T24" fmla="*/ 4 w 8"/>
                  <a:gd name="T25" fmla="*/ 14 h 14"/>
                  <a:gd name="T26" fmla="*/ 4 w 8"/>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4" y="14"/>
                    </a:moveTo>
                    <a:lnTo>
                      <a:pt x="4" y="14"/>
                    </a:lnTo>
                    <a:lnTo>
                      <a:pt x="0" y="8"/>
                    </a:lnTo>
                    <a:lnTo>
                      <a:pt x="0" y="8"/>
                    </a:lnTo>
                    <a:lnTo>
                      <a:pt x="0" y="2"/>
                    </a:lnTo>
                    <a:lnTo>
                      <a:pt x="0" y="2"/>
                    </a:lnTo>
                    <a:lnTo>
                      <a:pt x="2" y="0"/>
                    </a:lnTo>
                    <a:lnTo>
                      <a:pt x="2" y="0"/>
                    </a:lnTo>
                    <a:lnTo>
                      <a:pt x="8" y="8"/>
                    </a:lnTo>
                    <a:lnTo>
                      <a:pt x="8" y="8"/>
                    </a:lnTo>
                    <a:lnTo>
                      <a:pt x="8" y="14"/>
                    </a:lnTo>
                    <a:lnTo>
                      <a:pt x="8" y="14"/>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8" name="Freeform 3083">
                <a:extLst>
                  <a:ext uri="{FF2B5EF4-FFF2-40B4-BE49-F238E27FC236}">
                    <a16:creationId xmlns:a16="http://schemas.microsoft.com/office/drawing/2014/main" id="{D2AE30C2-79B0-BF41-1B0C-1F29B074E8B7}"/>
                  </a:ext>
                </a:extLst>
              </p:cNvPr>
              <p:cNvSpPr>
                <a:spLocks/>
              </p:cNvSpPr>
              <p:nvPr/>
            </p:nvSpPr>
            <p:spPr bwMode="auto">
              <a:xfrm>
                <a:off x="1728" y="2668"/>
                <a:ext cx="12" cy="31"/>
              </a:xfrm>
              <a:custGeom>
                <a:avLst/>
                <a:gdLst>
                  <a:gd name="T0" fmla="*/ 2 w 12"/>
                  <a:gd name="T1" fmla="*/ 2 h 31"/>
                  <a:gd name="T2" fmla="*/ 2 w 12"/>
                  <a:gd name="T3" fmla="*/ 2 h 31"/>
                  <a:gd name="T4" fmla="*/ 2 w 12"/>
                  <a:gd name="T5" fmla="*/ 0 h 31"/>
                  <a:gd name="T6" fmla="*/ 2 w 12"/>
                  <a:gd name="T7" fmla="*/ 0 h 31"/>
                  <a:gd name="T8" fmla="*/ 6 w 12"/>
                  <a:gd name="T9" fmla="*/ 2 h 31"/>
                  <a:gd name="T10" fmla="*/ 6 w 12"/>
                  <a:gd name="T11" fmla="*/ 2 h 31"/>
                  <a:gd name="T12" fmla="*/ 8 w 12"/>
                  <a:gd name="T13" fmla="*/ 10 h 31"/>
                  <a:gd name="T14" fmla="*/ 10 w 12"/>
                  <a:gd name="T15" fmla="*/ 10 h 31"/>
                  <a:gd name="T16" fmla="*/ 10 w 12"/>
                  <a:gd name="T17" fmla="*/ 10 h 31"/>
                  <a:gd name="T18" fmla="*/ 10 w 12"/>
                  <a:gd name="T19" fmla="*/ 16 h 31"/>
                  <a:gd name="T20" fmla="*/ 10 w 12"/>
                  <a:gd name="T21" fmla="*/ 20 h 31"/>
                  <a:gd name="T22" fmla="*/ 12 w 12"/>
                  <a:gd name="T23" fmla="*/ 29 h 31"/>
                  <a:gd name="T24" fmla="*/ 12 w 12"/>
                  <a:gd name="T25" fmla="*/ 29 h 31"/>
                  <a:gd name="T26" fmla="*/ 12 w 12"/>
                  <a:gd name="T27" fmla="*/ 31 h 31"/>
                  <a:gd name="T28" fmla="*/ 12 w 12"/>
                  <a:gd name="T29" fmla="*/ 31 h 31"/>
                  <a:gd name="T30" fmla="*/ 8 w 12"/>
                  <a:gd name="T31" fmla="*/ 31 h 31"/>
                  <a:gd name="T32" fmla="*/ 6 w 12"/>
                  <a:gd name="T33" fmla="*/ 29 h 31"/>
                  <a:gd name="T34" fmla="*/ 6 w 12"/>
                  <a:gd name="T35" fmla="*/ 29 h 31"/>
                  <a:gd name="T36" fmla="*/ 2 w 12"/>
                  <a:gd name="T37" fmla="*/ 20 h 31"/>
                  <a:gd name="T38" fmla="*/ 2 w 12"/>
                  <a:gd name="T39" fmla="*/ 20 h 31"/>
                  <a:gd name="T40" fmla="*/ 0 w 12"/>
                  <a:gd name="T41" fmla="*/ 12 h 31"/>
                  <a:gd name="T42" fmla="*/ 0 w 12"/>
                  <a:gd name="T43" fmla="*/ 12 h 31"/>
                  <a:gd name="T44" fmla="*/ 2 w 12"/>
                  <a:gd name="T45" fmla="*/ 2 h 31"/>
                  <a:gd name="T46" fmla="*/ 2 w 12"/>
                  <a:gd name="T4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31">
                    <a:moveTo>
                      <a:pt x="2" y="2"/>
                    </a:moveTo>
                    <a:lnTo>
                      <a:pt x="2" y="2"/>
                    </a:lnTo>
                    <a:lnTo>
                      <a:pt x="2" y="0"/>
                    </a:lnTo>
                    <a:lnTo>
                      <a:pt x="2" y="0"/>
                    </a:lnTo>
                    <a:lnTo>
                      <a:pt x="6" y="2"/>
                    </a:lnTo>
                    <a:lnTo>
                      <a:pt x="6" y="2"/>
                    </a:lnTo>
                    <a:lnTo>
                      <a:pt x="8" y="10"/>
                    </a:lnTo>
                    <a:lnTo>
                      <a:pt x="10" y="10"/>
                    </a:lnTo>
                    <a:lnTo>
                      <a:pt x="10" y="10"/>
                    </a:lnTo>
                    <a:lnTo>
                      <a:pt x="10" y="16"/>
                    </a:lnTo>
                    <a:lnTo>
                      <a:pt x="10" y="20"/>
                    </a:lnTo>
                    <a:lnTo>
                      <a:pt x="12" y="29"/>
                    </a:lnTo>
                    <a:lnTo>
                      <a:pt x="12" y="29"/>
                    </a:lnTo>
                    <a:lnTo>
                      <a:pt x="12" y="31"/>
                    </a:lnTo>
                    <a:lnTo>
                      <a:pt x="12" y="31"/>
                    </a:lnTo>
                    <a:lnTo>
                      <a:pt x="8" y="31"/>
                    </a:lnTo>
                    <a:lnTo>
                      <a:pt x="6" y="29"/>
                    </a:lnTo>
                    <a:lnTo>
                      <a:pt x="6" y="29"/>
                    </a:lnTo>
                    <a:lnTo>
                      <a:pt x="2" y="20"/>
                    </a:lnTo>
                    <a:lnTo>
                      <a:pt x="2" y="20"/>
                    </a:lnTo>
                    <a:lnTo>
                      <a:pt x="0" y="12"/>
                    </a:lnTo>
                    <a:lnTo>
                      <a:pt x="0" y="1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9" name="Freeform 3084">
                <a:extLst>
                  <a:ext uri="{FF2B5EF4-FFF2-40B4-BE49-F238E27FC236}">
                    <a16:creationId xmlns:a16="http://schemas.microsoft.com/office/drawing/2014/main" id="{411CB0E6-2A5F-4596-743C-10299E5B25FE}"/>
                  </a:ext>
                </a:extLst>
              </p:cNvPr>
              <p:cNvSpPr>
                <a:spLocks/>
              </p:cNvSpPr>
              <p:nvPr/>
            </p:nvSpPr>
            <p:spPr bwMode="auto">
              <a:xfrm>
                <a:off x="1740" y="2697"/>
                <a:ext cx="4" cy="8"/>
              </a:xfrm>
              <a:custGeom>
                <a:avLst/>
                <a:gdLst>
                  <a:gd name="T0" fmla="*/ 0 w 4"/>
                  <a:gd name="T1" fmla="*/ 0 h 8"/>
                  <a:gd name="T2" fmla="*/ 0 w 4"/>
                  <a:gd name="T3" fmla="*/ 0 h 8"/>
                  <a:gd name="T4" fmla="*/ 2 w 4"/>
                  <a:gd name="T5" fmla="*/ 0 h 8"/>
                  <a:gd name="T6" fmla="*/ 4 w 4"/>
                  <a:gd name="T7" fmla="*/ 2 h 8"/>
                  <a:gd name="T8" fmla="*/ 4 w 4"/>
                  <a:gd name="T9" fmla="*/ 6 h 8"/>
                  <a:gd name="T10" fmla="*/ 4 w 4"/>
                  <a:gd name="T11" fmla="*/ 6 h 8"/>
                  <a:gd name="T12" fmla="*/ 2 w 4"/>
                  <a:gd name="T13" fmla="*/ 8 h 8"/>
                  <a:gd name="T14" fmla="*/ 0 w 4"/>
                  <a:gd name="T15" fmla="*/ 8 h 8"/>
                  <a:gd name="T16" fmla="*/ 0 w 4"/>
                  <a:gd name="T17" fmla="*/ 8 h 8"/>
                  <a:gd name="T18" fmla="*/ 0 w 4"/>
                  <a:gd name="T19" fmla="*/ 8 h 8"/>
                  <a:gd name="T20" fmla="*/ 0 w 4"/>
                  <a:gd name="T21" fmla="*/ 8 h 8"/>
                  <a:gd name="T22" fmla="*/ 0 w 4"/>
                  <a:gd name="T23" fmla="*/ 4 h 8"/>
                  <a:gd name="T24" fmla="*/ 0 w 4"/>
                  <a:gd name="T25" fmla="*/ 0 h 8"/>
                  <a:gd name="T26" fmla="*/ 0 w 4"/>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0" y="0"/>
                    </a:moveTo>
                    <a:lnTo>
                      <a:pt x="0" y="0"/>
                    </a:lnTo>
                    <a:lnTo>
                      <a:pt x="2" y="0"/>
                    </a:lnTo>
                    <a:lnTo>
                      <a:pt x="4" y="2"/>
                    </a:lnTo>
                    <a:lnTo>
                      <a:pt x="4" y="6"/>
                    </a:lnTo>
                    <a:lnTo>
                      <a:pt x="4" y="6"/>
                    </a:lnTo>
                    <a:lnTo>
                      <a:pt x="2" y="8"/>
                    </a:lnTo>
                    <a:lnTo>
                      <a:pt x="0" y="8"/>
                    </a:lnTo>
                    <a:lnTo>
                      <a:pt x="0" y="8"/>
                    </a:lnTo>
                    <a:lnTo>
                      <a:pt x="0" y="8"/>
                    </a:lnTo>
                    <a:lnTo>
                      <a:pt x="0" y="8"/>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0" name="Freeform 3085">
                <a:extLst>
                  <a:ext uri="{FF2B5EF4-FFF2-40B4-BE49-F238E27FC236}">
                    <a16:creationId xmlns:a16="http://schemas.microsoft.com/office/drawing/2014/main" id="{08830180-9285-F01E-5F52-0B5117101EB6}"/>
                  </a:ext>
                </a:extLst>
              </p:cNvPr>
              <p:cNvSpPr>
                <a:spLocks/>
              </p:cNvSpPr>
              <p:nvPr/>
            </p:nvSpPr>
            <p:spPr bwMode="auto">
              <a:xfrm>
                <a:off x="1736" y="2598"/>
                <a:ext cx="28" cy="48"/>
              </a:xfrm>
              <a:custGeom>
                <a:avLst/>
                <a:gdLst>
                  <a:gd name="T0" fmla="*/ 16 w 28"/>
                  <a:gd name="T1" fmla="*/ 26 h 48"/>
                  <a:gd name="T2" fmla="*/ 16 w 28"/>
                  <a:gd name="T3" fmla="*/ 26 h 48"/>
                  <a:gd name="T4" fmla="*/ 18 w 28"/>
                  <a:gd name="T5" fmla="*/ 32 h 48"/>
                  <a:gd name="T6" fmla="*/ 22 w 28"/>
                  <a:gd name="T7" fmla="*/ 38 h 48"/>
                  <a:gd name="T8" fmla="*/ 24 w 28"/>
                  <a:gd name="T9" fmla="*/ 40 h 48"/>
                  <a:gd name="T10" fmla="*/ 28 w 28"/>
                  <a:gd name="T11" fmla="*/ 40 h 48"/>
                  <a:gd name="T12" fmla="*/ 28 w 28"/>
                  <a:gd name="T13" fmla="*/ 40 h 48"/>
                  <a:gd name="T14" fmla="*/ 28 w 28"/>
                  <a:gd name="T15" fmla="*/ 44 h 48"/>
                  <a:gd name="T16" fmla="*/ 28 w 28"/>
                  <a:gd name="T17" fmla="*/ 44 h 48"/>
                  <a:gd name="T18" fmla="*/ 28 w 28"/>
                  <a:gd name="T19" fmla="*/ 46 h 48"/>
                  <a:gd name="T20" fmla="*/ 26 w 28"/>
                  <a:gd name="T21" fmla="*/ 46 h 48"/>
                  <a:gd name="T22" fmla="*/ 24 w 28"/>
                  <a:gd name="T23" fmla="*/ 48 h 48"/>
                  <a:gd name="T24" fmla="*/ 24 w 28"/>
                  <a:gd name="T25" fmla="*/ 48 h 48"/>
                  <a:gd name="T26" fmla="*/ 22 w 28"/>
                  <a:gd name="T27" fmla="*/ 48 h 48"/>
                  <a:gd name="T28" fmla="*/ 18 w 28"/>
                  <a:gd name="T29" fmla="*/ 46 h 48"/>
                  <a:gd name="T30" fmla="*/ 14 w 28"/>
                  <a:gd name="T31" fmla="*/ 38 h 48"/>
                  <a:gd name="T32" fmla="*/ 14 w 28"/>
                  <a:gd name="T33" fmla="*/ 38 h 48"/>
                  <a:gd name="T34" fmla="*/ 12 w 28"/>
                  <a:gd name="T35" fmla="*/ 30 h 48"/>
                  <a:gd name="T36" fmla="*/ 10 w 28"/>
                  <a:gd name="T37" fmla="*/ 28 h 48"/>
                  <a:gd name="T38" fmla="*/ 8 w 28"/>
                  <a:gd name="T39" fmla="*/ 30 h 48"/>
                  <a:gd name="T40" fmla="*/ 8 w 28"/>
                  <a:gd name="T41" fmla="*/ 30 h 48"/>
                  <a:gd name="T42" fmla="*/ 8 w 28"/>
                  <a:gd name="T43" fmla="*/ 34 h 48"/>
                  <a:gd name="T44" fmla="*/ 8 w 28"/>
                  <a:gd name="T45" fmla="*/ 38 h 48"/>
                  <a:gd name="T46" fmla="*/ 10 w 28"/>
                  <a:gd name="T47" fmla="*/ 46 h 48"/>
                  <a:gd name="T48" fmla="*/ 10 w 28"/>
                  <a:gd name="T49" fmla="*/ 46 h 48"/>
                  <a:gd name="T50" fmla="*/ 8 w 28"/>
                  <a:gd name="T51" fmla="*/ 48 h 48"/>
                  <a:gd name="T52" fmla="*/ 6 w 28"/>
                  <a:gd name="T53" fmla="*/ 46 h 48"/>
                  <a:gd name="T54" fmla="*/ 6 w 28"/>
                  <a:gd name="T55" fmla="*/ 46 h 48"/>
                  <a:gd name="T56" fmla="*/ 4 w 28"/>
                  <a:gd name="T57" fmla="*/ 40 h 48"/>
                  <a:gd name="T58" fmla="*/ 4 w 28"/>
                  <a:gd name="T59" fmla="*/ 30 h 48"/>
                  <a:gd name="T60" fmla="*/ 2 w 28"/>
                  <a:gd name="T61" fmla="*/ 20 h 48"/>
                  <a:gd name="T62" fmla="*/ 0 w 28"/>
                  <a:gd name="T63" fmla="*/ 12 h 48"/>
                  <a:gd name="T64" fmla="*/ 0 w 28"/>
                  <a:gd name="T65" fmla="*/ 12 h 48"/>
                  <a:gd name="T66" fmla="*/ 2 w 28"/>
                  <a:gd name="T67" fmla="*/ 0 h 48"/>
                  <a:gd name="T68" fmla="*/ 2 w 28"/>
                  <a:gd name="T69" fmla="*/ 0 h 48"/>
                  <a:gd name="T70" fmla="*/ 4 w 28"/>
                  <a:gd name="T71" fmla="*/ 0 h 48"/>
                  <a:gd name="T72" fmla="*/ 4 w 28"/>
                  <a:gd name="T73" fmla="*/ 0 h 48"/>
                  <a:gd name="T74" fmla="*/ 6 w 28"/>
                  <a:gd name="T75" fmla="*/ 4 h 48"/>
                  <a:gd name="T76" fmla="*/ 6 w 28"/>
                  <a:gd name="T77" fmla="*/ 4 h 48"/>
                  <a:gd name="T78" fmla="*/ 10 w 28"/>
                  <a:gd name="T79" fmla="*/ 10 h 48"/>
                  <a:gd name="T80" fmla="*/ 12 w 28"/>
                  <a:gd name="T81" fmla="*/ 10 h 48"/>
                  <a:gd name="T82" fmla="*/ 12 w 28"/>
                  <a:gd name="T83" fmla="*/ 10 h 48"/>
                  <a:gd name="T84" fmla="*/ 14 w 28"/>
                  <a:gd name="T85" fmla="*/ 18 h 48"/>
                  <a:gd name="T86" fmla="*/ 16 w 28"/>
                  <a:gd name="T87" fmla="*/ 26 h 48"/>
                  <a:gd name="T88" fmla="*/ 16 w 28"/>
                  <a:gd name="T89"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6" y="26"/>
                    </a:moveTo>
                    <a:lnTo>
                      <a:pt x="16" y="26"/>
                    </a:lnTo>
                    <a:lnTo>
                      <a:pt x="18" y="32"/>
                    </a:lnTo>
                    <a:lnTo>
                      <a:pt x="22" y="38"/>
                    </a:lnTo>
                    <a:lnTo>
                      <a:pt x="24" y="40"/>
                    </a:lnTo>
                    <a:lnTo>
                      <a:pt x="28" y="40"/>
                    </a:lnTo>
                    <a:lnTo>
                      <a:pt x="28" y="40"/>
                    </a:lnTo>
                    <a:lnTo>
                      <a:pt x="28" y="44"/>
                    </a:lnTo>
                    <a:lnTo>
                      <a:pt x="28" y="44"/>
                    </a:lnTo>
                    <a:lnTo>
                      <a:pt x="28" y="46"/>
                    </a:lnTo>
                    <a:lnTo>
                      <a:pt x="26" y="46"/>
                    </a:lnTo>
                    <a:lnTo>
                      <a:pt x="24" y="48"/>
                    </a:lnTo>
                    <a:lnTo>
                      <a:pt x="24" y="48"/>
                    </a:lnTo>
                    <a:lnTo>
                      <a:pt x="22" y="48"/>
                    </a:lnTo>
                    <a:lnTo>
                      <a:pt x="18" y="46"/>
                    </a:lnTo>
                    <a:lnTo>
                      <a:pt x="14" y="38"/>
                    </a:lnTo>
                    <a:lnTo>
                      <a:pt x="14" y="38"/>
                    </a:lnTo>
                    <a:lnTo>
                      <a:pt x="12" y="30"/>
                    </a:lnTo>
                    <a:lnTo>
                      <a:pt x="10" y="28"/>
                    </a:lnTo>
                    <a:lnTo>
                      <a:pt x="8" y="30"/>
                    </a:lnTo>
                    <a:lnTo>
                      <a:pt x="8" y="30"/>
                    </a:lnTo>
                    <a:lnTo>
                      <a:pt x="8" y="34"/>
                    </a:lnTo>
                    <a:lnTo>
                      <a:pt x="8" y="38"/>
                    </a:lnTo>
                    <a:lnTo>
                      <a:pt x="10" y="46"/>
                    </a:lnTo>
                    <a:lnTo>
                      <a:pt x="10" y="46"/>
                    </a:lnTo>
                    <a:lnTo>
                      <a:pt x="8" y="48"/>
                    </a:lnTo>
                    <a:lnTo>
                      <a:pt x="6" y="46"/>
                    </a:lnTo>
                    <a:lnTo>
                      <a:pt x="6" y="46"/>
                    </a:lnTo>
                    <a:lnTo>
                      <a:pt x="4" y="40"/>
                    </a:lnTo>
                    <a:lnTo>
                      <a:pt x="4" y="30"/>
                    </a:lnTo>
                    <a:lnTo>
                      <a:pt x="2" y="20"/>
                    </a:lnTo>
                    <a:lnTo>
                      <a:pt x="0" y="12"/>
                    </a:lnTo>
                    <a:lnTo>
                      <a:pt x="0" y="12"/>
                    </a:lnTo>
                    <a:lnTo>
                      <a:pt x="2" y="0"/>
                    </a:lnTo>
                    <a:lnTo>
                      <a:pt x="2" y="0"/>
                    </a:lnTo>
                    <a:lnTo>
                      <a:pt x="4" y="0"/>
                    </a:lnTo>
                    <a:lnTo>
                      <a:pt x="4" y="0"/>
                    </a:lnTo>
                    <a:lnTo>
                      <a:pt x="6" y="4"/>
                    </a:lnTo>
                    <a:lnTo>
                      <a:pt x="6" y="4"/>
                    </a:lnTo>
                    <a:lnTo>
                      <a:pt x="10" y="10"/>
                    </a:lnTo>
                    <a:lnTo>
                      <a:pt x="12" y="10"/>
                    </a:lnTo>
                    <a:lnTo>
                      <a:pt x="12" y="10"/>
                    </a:lnTo>
                    <a:lnTo>
                      <a:pt x="14" y="18"/>
                    </a:lnTo>
                    <a:lnTo>
                      <a:pt x="16" y="26"/>
                    </a:lnTo>
                    <a:lnTo>
                      <a:pt x="1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1" name="Freeform 3086">
                <a:extLst>
                  <a:ext uri="{FF2B5EF4-FFF2-40B4-BE49-F238E27FC236}">
                    <a16:creationId xmlns:a16="http://schemas.microsoft.com/office/drawing/2014/main" id="{AD8BBDE0-B788-2AA9-E35D-60F91E25D4F1}"/>
                  </a:ext>
                </a:extLst>
              </p:cNvPr>
              <p:cNvSpPr>
                <a:spLocks/>
              </p:cNvSpPr>
              <p:nvPr/>
            </p:nvSpPr>
            <p:spPr bwMode="auto">
              <a:xfrm>
                <a:off x="1740" y="2658"/>
                <a:ext cx="20" cy="12"/>
              </a:xfrm>
              <a:custGeom>
                <a:avLst/>
                <a:gdLst>
                  <a:gd name="T0" fmla="*/ 0 w 20"/>
                  <a:gd name="T1" fmla="*/ 6 h 12"/>
                  <a:gd name="T2" fmla="*/ 0 w 20"/>
                  <a:gd name="T3" fmla="*/ 6 h 12"/>
                  <a:gd name="T4" fmla="*/ 6 w 20"/>
                  <a:gd name="T5" fmla="*/ 2 h 12"/>
                  <a:gd name="T6" fmla="*/ 10 w 20"/>
                  <a:gd name="T7" fmla="*/ 0 h 12"/>
                  <a:gd name="T8" fmla="*/ 16 w 20"/>
                  <a:gd name="T9" fmla="*/ 2 h 12"/>
                  <a:gd name="T10" fmla="*/ 20 w 20"/>
                  <a:gd name="T11" fmla="*/ 6 h 12"/>
                  <a:gd name="T12" fmla="*/ 20 w 20"/>
                  <a:gd name="T13" fmla="*/ 6 h 12"/>
                  <a:gd name="T14" fmla="*/ 18 w 20"/>
                  <a:gd name="T15" fmla="*/ 12 h 12"/>
                  <a:gd name="T16" fmla="*/ 18 w 20"/>
                  <a:gd name="T17" fmla="*/ 12 h 12"/>
                  <a:gd name="T18" fmla="*/ 16 w 20"/>
                  <a:gd name="T19" fmla="*/ 12 h 12"/>
                  <a:gd name="T20" fmla="*/ 14 w 20"/>
                  <a:gd name="T21" fmla="*/ 10 h 12"/>
                  <a:gd name="T22" fmla="*/ 12 w 20"/>
                  <a:gd name="T23" fmla="*/ 10 h 12"/>
                  <a:gd name="T24" fmla="*/ 10 w 20"/>
                  <a:gd name="T25" fmla="*/ 12 h 12"/>
                  <a:gd name="T26" fmla="*/ 10 w 20"/>
                  <a:gd name="T27" fmla="*/ 12 h 12"/>
                  <a:gd name="T28" fmla="*/ 8 w 20"/>
                  <a:gd name="T29" fmla="*/ 10 h 12"/>
                  <a:gd name="T30" fmla="*/ 6 w 20"/>
                  <a:gd name="T31" fmla="*/ 10 h 12"/>
                  <a:gd name="T32" fmla="*/ 2 w 20"/>
                  <a:gd name="T33" fmla="*/ 8 h 12"/>
                  <a:gd name="T34" fmla="*/ 0 w 20"/>
                  <a:gd name="T35" fmla="*/ 6 h 12"/>
                  <a:gd name="T36" fmla="*/ 0 w 20"/>
                  <a:gd name="T3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0" y="6"/>
                    </a:moveTo>
                    <a:lnTo>
                      <a:pt x="0" y="6"/>
                    </a:lnTo>
                    <a:lnTo>
                      <a:pt x="6" y="2"/>
                    </a:lnTo>
                    <a:lnTo>
                      <a:pt x="10" y="0"/>
                    </a:lnTo>
                    <a:lnTo>
                      <a:pt x="16" y="2"/>
                    </a:lnTo>
                    <a:lnTo>
                      <a:pt x="20" y="6"/>
                    </a:lnTo>
                    <a:lnTo>
                      <a:pt x="20" y="6"/>
                    </a:lnTo>
                    <a:lnTo>
                      <a:pt x="18" y="12"/>
                    </a:lnTo>
                    <a:lnTo>
                      <a:pt x="18" y="12"/>
                    </a:lnTo>
                    <a:lnTo>
                      <a:pt x="16" y="12"/>
                    </a:lnTo>
                    <a:lnTo>
                      <a:pt x="14" y="10"/>
                    </a:lnTo>
                    <a:lnTo>
                      <a:pt x="12" y="10"/>
                    </a:lnTo>
                    <a:lnTo>
                      <a:pt x="10" y="12"/>
                    </a:lnTo>
                    <a:lnTo>
                      <a:pt x="10" y="12"/>
                    </a:lnTo>
                    <a:lnTo>
                      <a:pt x="8" y="10"/>
                    </a:lnTo>
                    <a:lnTo>
                      <a:pt x="6" y="10"/>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2" name="Freeform 3087">
                <a:extLst>
                  <a:ext uri="{FF2B5EF4-FFF2-40B4-BE49-F238E27FC236}">
                    <a16:creationId xmlns:a16="http://schemas.microsoft.com/office/drawing/2014/main" id="{F41F9C23-CA8F-5354-2BAE-08E941286CC5}"/>
                  </a:ext>
                </a:extLst>
              </p:cNvPr>
              <p:cNvSpPr>
                <a:spLocks/>
              </p:cNvSpPr>
              <p:nvPr/>
            </p:nvSpPr>
            <p:spPr bwMode="auto">
              <a:xfrm>
                <a:off x="1760" y="2642"/>
                <a:ext cx="4" cy="6"/>
              </a:xfrm>
              <a:custGeom>
                <a:avLst/>
                <a:gdLst>
                  <a:gd name="T0" fmla="*/ 0 w 4"/>
                  <a:gd name="T1" fmla="*/ 4 h 6"/>
                  <a:gd name="T2" fmla="*/ 0 w 4"/>
                  <a:gd name="T3" fmla="*/ 4 h 6"/>
                  <a:gd name="T4" fmla="*/ 2 w 4"/>
                  <a:gd name="T5" fmla="*/ 0 h 6"/>
                  <a:gd name="T6" fmla="*/ 4 w 4"/>
                  <a:gd name="T7" fmla="*/ 0 h 6"/>
                  <a:gd name="T8" fmla="*/ 4 w 4"/>
                  <a:gd name="T9" fmla="*/ 0 h 6"/>
                  <a:gd name="T10" fmla="*/ 4 w 4"/>
                  <a:gd name="T11" fmla="*/ 6 h 6"/>
                  <a:gd name="T12" fmla="*/ 2 w 4"/>
                  <a:gd name="T13" fmla="*/ 6 h 6"/>
                  <a:gd name="T14" fmla="*/ 2 w 4"/>
                  <a:gd name="T15" fmla="*/ 6 h 6"/>
                  <a:gd name="T16" fmla="*/ 0 w 4"/>
                  <a:gd name="T17" fmla="*/ 4 h 6"/>
                  <a:gd name="T18" fmla="*/ 0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4"/>
                    </a:moveTo>
                    <a:lnTo>
                      <a:pt x="0" y="4"/>
                    </a:lnTo>
                    <a:lnTo>
                      <a:pt x="2" y="0"/>
                    </a:lnTo>
                    <a:lnTo>
                      <a:pt x="4" y="0"/>
                    </a:lnTo>
                    <a:lnTo>
                      <a:pt x="4" y="0"/>
                    </a:lnTo>
                    <a:lnTo>
                      <a:pt x="4" y="6"/>
                    </a:lnTo>
                    <a:lnTo>
                      <a:pt x="2" y="6"/>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3" name="Freeform 3088">
                <a:extLst>
                  <a:ext uri="{FF2B5EF4-FFF2-40B4-BE49-F238E27FC236}">
                    <a16:creationId xmlns:a16="http://schemas.microsoft.com/office/drawing/2014/main" id="{C3654AF4-B6B7-14D1-A648-6AD6BFCDA309}"/>
                  </a:ext>
                </a:extLst>
              </p:cNvPr>
              <p:cNvSpPr>
                <a:spLocks/>
              </p:cNvSpPr>
              <p:nvPr/>
            </p:nvSpPr>
            <p:spPr bwMode="auto">
              <a:xfrm>
                <a:off x="1700" y="2512"/>
                <a:ext cx="74" cy="74"/>
              </a:xfrm>
              <a:custGeom>
                <a:avLst/>
                <a:gdLst>
                  <a:gd name="T0" fmla="*/ 6 w 74"/>
                  <a:gd name="T1" fmla="*/ 8 h 74"/>
                  <a:gd name="T2" fmla="*/ 20 w 74"/>
                  <a:gd name="T3" fmla="*/ 2 h 74"/>
                  <a:gd name="T4" fmla="*/ 36 w 74"/>
                  <a:gd name="T5" fmla="*/ 0 h 74"/>
                  <a:gd name="T6" fmla="*/ 38 w 74"/>
                  <a:gd name="T7" fmla="*/ 0 h 74"/>
                  <a:gd name="T8" fmla="*/ 42 w 74"/>
                  <a:gd name="T9" fmla="*/ 2 h 74"/>
                  <a:gd name="T10" fmla="*/ 50 w 74"/>
                  <a:gd name="T11" fmla="*/ 4 h 74"/>
                  <a:gd name="T12" fmla="*/ 58 w 74"/>
                  <a:gd name="T13" fmla="*/ 2 h 74"/>
                  <a:gd name="T14" fmla="*/ 66 w 74"/>
                  <a:gd name="T15" fmla="*/ 6 h 74"/>
                  <a:gd name="T16" fmla="*/ 72 w 74"/>
                  <a:gd name="T17" fmla="*/ 8 h 74"/>
                  <a:gd name="T18" fmla="*/ 74 w 74"/>
                  <a:gd name="T19" fmla="*/ 12 h 74"/>
                  <a:gd name="T20" fmla="*/ 72 w 74"/>
                  <a:gd name="T21" fmla="*/ 24 h 74"/>
                  <a:gd name="T22" fmla="*/ 70 w 74"/>
                  <a:gd name="T23" fmla="*/ 32 h 74"/>
                  <a:gd name="T24" fmla="*/ 68 w 74"/>
                  <a:gd name="T25" fmla="*/ 32 h 74"/>
                  <a:gd name="T26" fmla="*/ 64 w 74"/>
                  <a:gd name="T27" fmla="*/ 26 h 74"/>
                  <a:gd name="T28" fmla="*/ 62 w 74"/>
                  <a:gd name="T29" fmla="*/ 28 h 74"/>
                  <a:gd name="T30" fmla="*/ 60 w 74"/>
                  <a:gd name="T31" fmla="*/ 42 h 74"/>
                  <a:gd name="T32" fmla="*/ 64 w 74"/>
                  <a:gd name="T33" fmla="*/ 42 h 74"/>
                  <a:gd name="T34" fmla="*/ 70 w 74"/>
                  <a:gd name="T35" fmla="*/ 46 h 74"/>
                  <a:gd name="T36" fmla="*/ 72 w 74"/>
                  <a:gd name="T37" fmla="*/ 50 h 74"/>
                  <a:gd name="T38" fmla="*/ 74 w 74"/>
                  <a:gd name="T39" fmla="*/ 52 h 74"/>
                  <a:gd name="T40" fmla="*/ 74 w 74"/>
                  <a:gd name="T41" fmla="*/ 56 h 74"/>
                  <a:gd name="T42" fmla="*/ 74 w 74"/>
                  <a:gd name="T43" fmla="*/ 58 h 74"/>
                  <a:gd name="T44" fmla="*/ 70 w 74"/>
                  <a:gd name="T45" fmla="*/ 56 h 74"/>
                  <a:gd name="T46" fmla="*/ 68 w 74"/>
                  <a:gd name="T47" fmla="*/ 54 h 74"/>
                  <a:gd name="T48" fmla="*/ 62 w 74"/>
                  <a:gd name="T49" fmla="*/ 56 h 74"/>
                  <a:gd name="T50" fmla="*/ 54 w 74"/>
                  <a:gd name="T51" fmla="*/ 60 h 74"/>
                  <a:gd name="T52" fmla="*/ 52 w 74"/>
                  <a:gd name="T53" fmla="*/ 54 h 74"/>
                  <a:gd name="T54" fmla="*/ 42 w 74"/>
                  <a:gd name="T55" fmla="*/ 46 h 74"/>
                  <a:gd name="T56" fmla="*/ 42 w 74"/>
                  <a:gd name="T57" fmla="*/ 46 h 74"/>
                  <a:gd name="T58" fmla="*/ 40 w 74"/>
                  <a:gd name="T59" fmla="*/ 50 h 74"/>
                  <a:gd name="T60" fmla="*/ 40 w 74"/>
                  <a:gd name="T61" fmla="*/ 64 h 74"/>
                  <a:gd name="T62" fmla="*/ 40 w 74"/>
                  <a:gd name="T63" fmla="*/ 68 h 74"/>
                  <a:gd name="T64" fmla="*/ 38 w 74"/>
                  <a:gd name="T65" fmla="*/ 74 h 74"/>
                  <a:gd name="T66" fmla="*/ 34 w 74"/>
                  <a:gd name="T67" fmla="*/ 74 h 74"/>
                  <a:gd name="T68" fmla="*/ 32 w 74"/>
                  <a:gd name="T69" fmla="*/ 74 h 74"/>
                  <a:gd name="T70" fmla="*/ 30 w 74"/>
                  <a:gd name="T71" fmla="*/ 62 h 74"/>
                  <a:gd name="T72" fmla="*/ 26 w 74"/>
                  <a:gd name="T73" fmla="*/ 44 h 74"/>
                  <a:gd name="T74" fmla="*/ 24 w 74"/>
                  <a:gd name="T75" fmla="*/ 42 h 74"/>
                  <a:gd name="T76" fmla="*/ 20 w 74"/>
                  <a:gd name="T77" fmla="*/ 46 h 74"/>
                  <a:gd name="T78" fmla="*/ 14 w 74"/>
                  <a:gd name="T79" fmla="*/ 52 h 74"/>
                  <a:gd name="T80" fmla="*/ 14 w 74"/>
                  <a:gd name="T81" fmla="*/ 50 h 74"/>
                  <a:gd name="T82" fmla="*/ 14 w 74"/>
                  <a:gd name="T83" fmla="*/ 42 h 74"/>
                  <a:gd name="T84" fmla="*/ 18 w 74"/>
                  <a:gd name="T85" fmla="*/ 40 h 74"/>
                  <a:gd name="T86" fmla="*/ 20 w 74"/>
                  <a:gd name="T87" fmla="*/ 32 h 74"/>
                  <a:gd name="T88" fmla="*/ 10 w 74"/>
                  <a:gd name="T89" fmla="*/ 36 h 74"/>
                  <a:gd name="T90" fmla="*/ 2 w 74"/>
                  <a:gd name="T91" fmla="*/ 26 h 74"/>
                  <a:gd name="T92" fmla="*/ 0 w 74"/>
                  <a:gd name="T93" fmla="*/ 20 h 74"/>
                  <a:gd name="T94" fmla="*/ 2 w 74"/>
                  <a:gd name="T95" fmla="*/ 16 h 74"/>
                  <a:gd name="T96" fmla="*/ 4 w 74"/>
                  <a:gd name="T97" fmla="*/ 16 h 74"/>
                  <a:gd name="T98" fmla="*/ 6 w 74"/>
                  <a:gd name="T99" fmla="*/ 10 h 74"/>
                  <a:gd name="T100" fmla="*/ 6 w 74"/>
                  <a:gd name="T101" fmla="*/ 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4">
                    <a:moveTo>
                      <a:pt x="6" y="8"/>
                    </a:moveTo>
                    <a:lnTo>
                      <a:pt x="6" y="8"/>
                    </a:lnTo>
                    <a:lnTo>
                      <a:pt x="14" y="2"/>
                    </a:lnTo>
                    <a:lnTo>
                      <a:pt x="20" y="2"/>
                    </a:lnTo>
                    <a:lnTo>
                      <a:pt x="28" y="2"/>
                    </a:lnTo>
                    <a:lnTo>
                      <a:pt x="36" y="0"/>
                    </a:lnTo>
                    <a:lnTo>
                      <a:pt x="36" y="0"/>
                    </a:lnTo>
                    <a:lnTo>
                      <a:pt x="38" y="0"/>
                    </a:lnTo>
                    <a:lnTo>
                      <a:pt x="42" y="2"/>
                    </a:lnTo>
                    <a:lnTo>
                      <a:pt x="42" y="2"/>
                    </a:lnTo>
                    <a:lnTo>
                      <a:pt x="46" y="4"/>
                    </a:lnTo>
                    <a:lnTo>
                      <a:pt x="50" y="4"/>
                    </a:lnTo>
                    <a:lnTo>
                      <a:pt x="58" y="2"/>
                    </a:lnTo>
                    <a:lnTo>
                      <a:pt x="58" y="2"/>
                    </a:lnTo>
                    <a:lnTo>
                      <a:pt x="66" y="6"/>
                    </a:lnTo>
                    <a:lnTo>
                      <a:pt x="66" y="6"/>
                    </a:lnTo>
                    <a:lnTo>
                      <a:pt x="70" y="6"/>
                    </a:lnTo>
                    <a:lnTo>
                      <a:pt x="72" y="8"/>
                    </a:lnTo>
                    <a:lnTo>
                      <a:pt x="74" y="12"/>
                    </a:lnTo>
                    <a:lnTo>
                      <a:pt x="74" y="12"/>
                    </a:lnTo>
                    <a:lnTo>
                      <a:pt x="72" y="18"/>
                    </a:lnTo>
                    <a:lnTo>
                      <a:pt x="72" y="24"/>
                    </a:lnTo>
                    <a:lnTo>
                      <a:pt x="72" y="24"/>
                    </a:lnTo>
                    <a:lnTo>
                      <a:pt x="70" y="32"/>
                    </a:lnTo>
                    <a:lnTo>
                      <a:pt x="68" y="32"/>
                    </a:lnTo>
                    <a:lnTo>
                      <a:pt x="68" y="32"/>
                    </a:lnTo>
                    <a:lnTo>
                      <a:pt x="68" y="32"/>
                    </a:lnTo>
                    <a:lnTo>
                      <a:pt x="64" y="26"/>
                    </a:lnTo>
                    <a:lnTo>
                      <a:pt x="62" y="26"/>
                    </a:lnTo>
                    <a:lnTo>
                      <a:pt x="62" y="28"/>
                    </a:lnTo>
                    <a:lnTo>
                      <a:pt x="62" y="36"/>
                    </a:lnTo>
                    <a:lnTo>
                      <a:pt x="60" y="42"/>
                    </a:lnTo>
                    <a:lnTo>
                      <a:pt x="60" y="42"/>
                    </a:lnTo>
                    <a:lnTo>
                      <a:pt x="64" y="42"/>
                    </a:lnTo>
                    <a:lnTo>
                      <a:pt x="66" y="42"/>
                    </a:lnTo>
                    <a:lnTo>
                      <a:pt x="70" y="46"/>
                    </a:lnTo>
                    <a:lnTo>
                      <a:pt x="72" y="50"/>
                    </a:lnTo>
                    <a:lnTo>
                      <a:pt x="72" y="50"/>
                    </a:lnTo>
                    <a:lnTo>
                      <a:pt x="72" y="52"/>
                    </a:lnTo>
                    <a:lnTo>
                      <a:pt x="74" y="52"/>
                    </a:lnTo>
                    <a:lnTo>
                      <a:pt x="74" y="52"/>
                    </a:lnTo>
                    <a:lnTo>
                      <a:pt x="74" y="56"/>
                    </a:lnTo>
                    <a:lnTo>
                      <a:pt x="74" y="56"/>
                    </a:lnTo>
                    <a:lnTo>
                      <a:pt x="74" y="58"/>
                    </a:lnTo>
                    <a:lnTo>
                      <a:pt x="72" y="58"/>
                    </a:lnTo>
                    <a:lnTo>
                      <a:pt x="70" y="56"/>
                    </a:lnTo>
                    <a:lnTo>
                      <a:pt x="70" y="56"/>
                    </a:lnTo>
                    <a:lnTo>
                      <a:pt x="68" y="54"/>
                    </a:lnTo>
                    <a:lnTo>
                      <a:pt x="66" y="54"/>
                    </a:lnTo>
                    <a:lnTo>
                      <a:pt x="62" y="56"/>
                    </a:lnTo>
                    <a:lnTo>
                      <a:pt x="58" y="58"/>
                    </a:lnTo>
                    <a:lnTo>
                      <a:pt x="54" y="60"/>
                    </a:lnTo>
                    <a:lnTo>
                      <a:pt x="54" y="60"/>
                    </a:lnTo>
                    <a:lnTo>
                      <a:pt x="52" y="54"/>
                    </a:lnTo>
                    <a:lnTo>
                      <a:pt x="48" y="50"/>
                    </a:lnTo>
                    <a:lnTo>
                      <a:pt x="42" y="46"/>
                    </a:lnTo>
                    <a:lnTo>
                      <a:pt x="42" y="46"/>
                    </a:lnTo>
                    <a:lnTo>
                      <a:pt x="42" y="46"/>
                    </a:lnTo>
                    <a:lnTo>
                      <a:pt x="42" y="46"/>
                    </a:lnTo>
                    <a:lnTo>
                      <a:pt x="40" y="50"/>
                    </a:lnTo>
                    <a:lnTo>
                      <a:pt x="40" y="54"/>
                    </a:lnTo>
                    <a:lnTo>
                      <a:pt x="40" y="64"/>
                    </a:lnTo>
                    <a:lnTo>
                      <a:pt x="40" y="64"/>
                    </a:lnTo>
                    <a:lnTo>
                      <a:pt x="40" y="68"/>
                    </a:lnTo>
                    <a:lnTo>
                      <a:pt x="40" y="68"/>
                    </a:lnTo>
                    <a:lnTo>
                      <a:pt x="38" y="74"/>
                    </a:lnTo>
                    <a:lnTo>
                      <a:pt x="36" y="74"/>
                    </a:lnTo>
                    <a:lnTo>
                      <a:pt x="34" y="74"/>
                    </a:lnTo>
                    <a:lnTo>
                      <a:pt x="32" y="74"/>
                    </a:lnTo>
                    <a:lnTo>
                      <a:pt x="32" y="74"/>
                    </a:lnTo>
                    <a:lnTo>
                      <a:pt x="30" y="62"/>
                    </a:lnTo>
                    <a:lnTo>
                      <a:pt x="30" y="62"/>
                    </a:lnTo>
                    <a:lnTo>
                      <a:pt x="30" y="52"/>
                    </a:lnTo>
                    <a:lnTo>
                      <a:pt x="26" y="44"/>
                    </a:lnTo>
                    <a:lnTo>
                      <a:pt x="26" y="42"/>
                    </a:lnTo>
                    <a:lnTo>
                      <a:pt x="24" y="42"/>
                    </a:lnTo>
                    <a:lnTo>
                      <a:pt x="20" y="46"/>
                    </a:lnTo>
                    <a:lnTo>
                      <a:pt x="20" y="46"/>
                    </a:lnTo>
                    <a:lnTo>
                      <a:pt x="16" y="52"/>
                    </a:lnTo>
                    <a:lnTo>
                      <a:pt x="14" y="52"/>
                    </a:lnTo>
                    <a:lnTo>
                      <a:pt x="14" y="50"/>
                    </a:lnTo>
                    <a:lnTo>
                      <a:pt x="14" y="50"/>
                    </a:lnTo>
                    <a:lnTo>
                      <a:pt x="14" y="46"/>
                    </a:lnTo>
                    <a:lnTo>
                      <a:pt x="14" y="42"/>
                    </a:lnTo>
                    <a:lnTo>
                      <a:pt x="18" y="40"/>
                    </a:lnTo>
                    <a:lnTo>
                      <a:pt x="18" y="40"/>
                    </a:lnTo>
                    <a:lnTo>
                      <a:pt x="20" y="32"/>
                    </a:lnTo>
                    <a:lnTo>
                      <a:pt x="20" y="32"/>
                    </a:lnTo>
                    <a:lnTo>
                      <a:pt x="14" y="36"/>
                    </a:lnTo>
                    <a:lnTo>
                      <a:pt x="10" y="36"/>
                    </a:lnTo>
                    <a:lnTo>
                      <a:pt x="6" y="32"/>
                    </a:lnTo>
                    <a:lnTo>
                      <a:pt x="2" y="26"/>
                    </a:lnTo>
                    <a:lnTo>
                      <a:pt x="2" y="26"/>
                    </a:lnTo>
                    <a:lnTo>
                      <a:pt x="0" y="20"/>
                    </a:lnTo>
                    <a:lnTo>
                      <a:pt x="0" y="18"/>
                    </a:lnTo>
                    <a:lnTo>
                      <a:pt x="2" y="16"/>
                    </a:lnTo>
                    <a:lnTo>
                      <a:pt x="2" y="16"/>
                    </a:lnTo>
                    <a:lnTo>
                      <a:pt x="4" y="16"/>
                    </a:lnTo>
                    <a:lnTo>
                      <a:pt x="6" y="12"/>
                    </a:lnTo>
                    <a:lnTo>
                      <a:pt x="6" y="10"/>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4" name="Freeform 3089">
                <a:extLst>
                  <a:ext uri="{FF2B5EF4-FFF2-40B4-BE49-F238E27FC236}">
                    <a16:creationId xmlns:a16="http://schemas.microsoft.com/office/drawing/2014/main" id="{63B28538-7960-411E-2FB7-D91AD5E2B4D5}"/>
                  </a:ext>
                </a:extLst>
              </p:cNvPr>
              <p:cNvSpPr>
                <a:spLocks/>
              </p:cNvSpPr>
              <p:nvPr/>
            </p:nvSpPr>
            <p:spPr bwMode="auto">
              <a:xfrm>
                <a:off x="1752" y="2454"/>
                <a:ext cx="76" cy="72"/>
              </a:xfrm>
              <a:custGeom>
                <a:avLst/>
                <a:gdLst>
                  <a:gd name="T0" fmla="*/ 22 w 76"/>
                  <a:gd name="T1" fmla="*/ 70 h 72"/>
                  <a:gd name="T2" fmla="*/ 14 w 76"/>
                  <a:gd name="T3" fmla="*/ 66 h 72"/>
                  <a:gd name="T4" fmla="*/ 12 w 76"/>
                  <a:gd name="T5" fmla="*/ 64 h 72"/>
                  <a:gd name="T6" fmla="*/ 8 w 76"/>
                  <a:gd name="T7" fmla="*/ 64 h 72"/>
                  <a:gd name="T8" fmla="*/ 8 w 76"/>
                  <a:gd name="T9" fmla="*/ 54 h 72"/>
                  <a:gd name="T10" fmla="*/ 6 w 76"/>
                  <a:gd name="T11" fmla="*/ 48 h 72"/>
                  <a:gd name="T12" fmla="*/ 4 w 76"/>
                  <a:gd name="T13" fmla="*/ 46 h 72"/>
                  <a:gd name="T14" fmla="*/ 4 w 76"/>
                  <a:gd name="T15" fmla="*/ 36 h 72"/>
                  <a:gd name="T16" fmla="*/ 0 w 76"/>
                  <a:gd name="T17" fmla="*/ 14 h 72"/>
                  <a:gd name="T18" fmla="*/ 0 w 76"/>
                  <a:gd name="T19" fmla="*/ 4 h 72"/>
                  <a:gd name="T20" fmla="*/ 0 w 76"/>
                  <a:gd name="T21" fmla="*/ 0 h 72"/>
                  <a:gd name="T22" fmla="*/ 8 w 76"/>
                  <a:gd name="T23" fmla="*/ 8 h 72"/>
                  <a:gd name="T24" fmla="*/ 12 w 76"/>
                  <a:gd name="T25" fmla="*/ 10 h 72"/>
                  <a:gd name="T26" fmla="*/ 12 w 76"/>
                  <a:gd name="T27" fmla="*/ 20 h 72"/>
                  <a:gd name="T28" fmla="*/ 14 w 76"/>
                  <a:gd name="T29" fmla="*/ 16 h 72"/>
                  <a:gd name="T30" fmla="*/ 16 w 76"/>
                  <a:gd name="T31" fmla="*/ 16 h 72"/>
                  <a:gd name="T32" fmla="*/ 18 w 76"/>
                  <a:gd name="T33" fmla="*/ 16 h 72"/>
                  <a:gd name="T34" fmla="*/ 22 w 76"/>
                  <a:gd name="T35" fmla="*/ 20 h 72"/>
                  <a:gd name="T36" fmla="*/ 28 w 76"/>
                  <a:gd name="T37" fmla="*/ 24 h 72"/>
                  <a:gd name="T38" fmla="*/ 32 w 76"/>
                  <a:gd name="T39" fmla="*/ 20 h 72"/>
                  <a:gd name="T40" fmla="*/ 34 w 76"/>
                  <a:gd name="T41" fmla="*/ 12 h 72"/>
                  <a:gd name="T42" fmla="*/ 36 w 76"/>
                  <a:gd name="T43" fmla="*/ 12 h 72"/>
                  <a:gd name="T44" fmla="*/ 44 w 76"/>
                  <a:gd name="T45" fmla="*/ 14 h 72"/>
                  <a:gd name="T46" fmla="*/ 52 w 76"/>
                  <a:gd name="T47" fmla="*/ 22 h 72"/>
                  <a:gd name="T48" fmla="*/ 54 w 76"/>
                  <a:gd name="T49" fmla="*/ 30 h 72"/>
                  <a:gd name="T50" fmla="*/ 52 w 76"/>
                  <a:gd name="T51" fmla="*/ 32 h 72"/>
                  <a:gd name="T52" fmla="*/ 50 w 76"/>
                  <a:gd name="T53" fmla="*/ 30 h 72"/>
                  <a:gd name="T54" fmla="*/ 46 w 76"/>
                  <a:gd name="T55" fmla="*/ 26 h 72"/>
                  <a:gd name="T56" fmla="*/ 46 w 76"/>
                  <a:gd name="T57" fmla="*/ 28 h 72"/>
                  <a:gd name="T58" fmla="*/ 46 w 76"/>
                  <a:gd name="T59" fmla="*/ 36 h 72"/>
                  <a:gd name="T60" fmla="*/ 50 w 76"/>
                  <a:gd name="T61" fmla="*/ 38 h 72"/>
                  <a:gd name="T62" fmla="*/ 56 w 76"/>
                  <a:gd name="T63" fmla="*/ 42 h 72"/>
                  <a:gd name="T64" fmla="*/ 62 w 76"/>
                  <a:gd name="T65" fmla="*/ 32 h 72"/>
                  <a:gd name="T66" fmla="*/ 64 w 76"/>
                  <a:gd name="T67" fmla="*/ 30 h 72"/>
                  <a:gd name="T68" fmla="*/ 68 w 76"/>
                  <a:gd name="T69" fmla="*/ 34 h 72"/>
                  <a:gd name="T70" fmla="*/ 72 w 76"/>
                  <a:gd name="T71" fmla="*/ 44 h 72"/>
                  <a:gd name="T72" fmla="*/ 76 w 76"/>
                  <a:gd name="T73" fmla="*/ 48 h 72"/>
                  <a:gd name="T74" fmla="*/ 76 w 76"/>
                  <a:gd name="T75" fmla="*/ 56 h 72"/>
                  <a:gd name="T76" fmla="*/ 72 w 76"/>
                  <a:gd name="T77" fmla="*/ 58 h 72"/>
                  <a:gd name="T78" fmla="*/ 66 w 76"/>
                  <a:gd name="T79" fmla="*/ 60 h 72"/>
                  <a:gd name="T80" fmla="*/ 56 w 76"/>
                  <a:gd name="T81" fmla="*/ 58 h 72"/>
                  <a:gd name="T82" fmla="*/ 54 w 76"/>
                  <a:gd name="T83" fmla="*/ 56 h 72"/>
                  <a:gd name="T84" fmla="*/ 52 w 76"/>
                  <a:gd name="T85" fmla="*/ 54 h 72"/>
                  <a:gd name="T86" fmla="*/ 52 w 76"/>
                  <a:gd name="T87" fmla="*/ 60 h 72"/>
                  <a:gd name="T88" fmla="*/ 48 w 76"/>
                  <a:gd name="T89" fmla="*/ 70 h 72"/>
                  <a:gd name="T90" fmla="*/ 44 w 76"/>
                  <a:gd name="T91" fmla="*/ 60 h 72"/>
                  <a:gd name="T92" fmla="*/ 44 w 76"/>
                  <a:gd name="T93" fmla="*/ 56 h 72"/>
                  <a:gd name="T94" fmla="*/ 44 w 76"/>
                  <a:gd name="T95" fmla="*/ 52 h 72"/>
                  <a:gd name="T96" fmla="*/ 38 w 76"/>
                  <a:gd name="T97" fmla="*/ 52 h 72"/>
                  <a:gd name="T98" fmla="*/ 34 w 76"/>
                  <a:gd name="T99" fmla="*/ 56 h 72"/>
                  <a:gd name="T100" fmla="*/ 30 w 76"/>
                  <a:gd name="T101" fmla="*/ 68 h 72"/>
                  <a:gd name="T102" fmla="*/ 28 w 76"/>
                  <a:gd name="T103" fmla="*/ 72 h 72"/>
                  <a:gd name="T104" fmla="*/ 26 w 76"/>
                  <a:gd name="T105" fmla="*/ 70 h 72"/>
                  <a:gd name="T106" fmla="*/ 22 w 76"/>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72">
                    <a:moveTo>
                      <a:pt x="22" y="70"/>
                    </a:moveTo>
                    <a:lnTo>
                      <a:pt x="22" y="70"/>
                    </a:lnTo>
                    <a:lnTo>
                      <a:pt x="14" y="66"/>
                    </a:lnTo>
                    <a:lnTo>
                      <a:pt x="14" y="66"/>
                    </a:lnTo>
                    <a:lnTo>
                      <a:pt x="12" y="64"/>
                    </a:lnTo>
                    <a:lnTo>
                      <a:pt x="12" y="64"/>
                    </a:lnTo>
                    <a:lnTo>
                      <a:pt x="10" y="64"/>
                    </a:lnTo>
                    <a:lnTo>
                      <a:pt x="8" y="64"/>
                    </a:lnTo>
                    <a:lnTo>
                      <a:pt x="8" y="64"/>
                    </a:lnTo>
                    <a:lnTo>
                      <a:pt x="8" y="54"/>
                    </a:lnTo>
                    <a:lnTo>
                      <a:pt x="8" y="50"/>
                    </a:lnTo>
                    <a:lnTo>
                      <a:pt x="6" y="48"/>
                    </a:lnTo>
                    <a:lnTo>
                      <a:pt x="6" y="48"/>
                    </a:lnTo>
                    <a:lnTo>
                      <a:pt x="4" y="46"/>
                    </a:lnTo>
                    <a:lnTo>
                      <a:pt x="4" y="46"/>
                    </a:lnTo>
                    <a:lnTo>
                      <a:pt x="4" y="36"/>
                    </a:lnTo>
                    <a:lnTo>
                      <a:pt x="2" y="24"/>
                    </a:lnTo>
                    <a:lnTo>
                      <a:pt x="0" y="14"/>
                    </a:lnTo>
                    <a:lnTo>
                      <a:pt x="0" y="4"/>
                    </a:lnTo>
                    <a:lnTo>
                      <a:pt x="0" y="4"/>
                    </a:lnTo>
                    <a:lnTo>
                      <a:pt x="0" y="0"/>
                    </a:lnTo>
                    <a:lnTo>
                      <a:pt x="0" y="0"/>
                    </a:lnTo>
                    <a:lnTo>
                      <a:pt x="6" y="6"/>
                    </a:lnTo>
                    <a:lnTo>
                      <a:pt x="8" y="8"/>
                    </a:lnTo>
                    <a:lnTo>
                      <a:pt x="12" y="10"/>
                    </a:lnTo>
                    <a:lnTo>
                      <a:pt x="12" y="10"/>
                    </a:lnTo>
                    <a:lnTo>
                      <a:pt x="12" y="18"/>
                    </a:lnTo>
                    <a:lnTo>
                      <a:pt x="12" y="20"/>
                    </a:lnTo>
                    <a:lnTo>
                      <a:pt x="12" y="18"/>
                    </a:lnTo>
                    <a:lnTo>
                      <a:pt x="14" y="16"/>
                    </a:lnTo>
                    <a:lnTo>
                      <a:pt x="16" y="16"/>
                    </a:lnTo>
                    <a:lnTo>
                      <a:pt x="16" y="16"/>
                    </a:lnTo>
                    <a:lnTo>
                      <a:pt x="16" y="16"/>
                    </a:lnTo>
                    <a:lnTo>
                      <a:pt x="18" y="16"/>
                    </a:lnTo>
                    <a:lnTo>
                      <a:pt x="18" y="16"/>
                    </a:lnTo>
                    <a:lnTo>
                      <a:pt x="22" y="20"/>
                    </a:lnTo>
                    <a:lnTo>
                      <a:pt x="22" y="20"/>
                    </a:lnTo>
                    <a:lnTo>
                      <a:pt x="28" y="24"/>
                    </a:lnTo>
                    <a:lnTo>
                      <a:pt x="30" y="26"/>
                    </a:lnTo>
                    <a:lnTo>
                      <a:pt x="32" y="20"/>
                    </a:lnTo>
                    <a:lnTo>
                      <a:pt x="34" y="12"/>
                    </a:lnTo>
                    <a:lnTo>
                      <a:pt x="34" y="12"/>
                    </a:lnTo>
                    <a:lnTo>
                      <a:pt x="36" y="10"/>
                    </a:lnTo>
                    <a:lnTo>
                      <a:pt x="36" y="12"/>
                    </a:lnTo>
                    <a:lnTo>
                      <a:pt x="36" y="12"/>
                    </a:lnTo>
                    <a:lnTo>
                      <a:pt x="44" y="14"/>
                    </a:lnTo>
                    <a:lnTo>
                      <a:pt x="52" y="22"/>
                    </a:lnTo>
                    <a:lnTo>
                      <a:pt x="52" y="22"/>
                    </a:lnTo>
                    <a:lnTo>
                      <a:pt x="54" y="24"/>
                    </a:lnTo>
                    <a:lnTo>
                      <a:pt x="54" y="30"/>
                    </a:lnTo>
                    <a:lnTo>
                      <a:pt x="54" y="30"/>
                    </a:lnTo>
                    <a:lnTo>
                      <a:pt x="52" y="32"/>
                    </a:lnTo>
                    <a:lnTo>
                      <a:pt x="50" y="30"/>
                    </a:lnTo>
                    <a:lnTo>
                      <a:pt x="50" y="30"/>
                    </a:lnTo>
                    <a:lnTo>
                      <a:pt x="48" y="26"/>
                    </a:lnTo>
                    <a:lnTo>
                      <a:pt x="46" y="26"/>
                    </a:lnTo>
                    <a:lnTo>
                      <a:pt x="46" y="28"/>
                    </a:lnTo>
                    <a:lnTo>
                      <a:pt x="46" y="28"/>
                    </a:lnTo>
                    <a:lnTo>
                      <a:pt x="46" y="32"/>
                    </a:lnTo>
                    <a:lnTo>
                      <a:pt x="46" y="36"/>
                    </a:lnTo>
                    <a:lnTo>
                      <a:pt x="50" y="38"/>
                    </a:lnTo>
                    <a:lnTo>
                      <a:pt x="50" y="38"/>
                    </a:lnTo>
                    <a:lnTo>
                      <a:pt x="54" y="40"/>
                    </a:lnTo>
                    <a:lnTo>
                      <a:pt x="56" y="42"/>
                    </a:lnTo>
                    <a:lnTo>
                      <a:pt x="60" y="40"/>
                    </a:lnTo>
                    <a:lnTo>
                      <a:pt x="62" y="32"/>
                    </a:lnTo>
                    <a:lnTo>
                      <a:pt x="62" y="32"/>
                    </a:lnTo>
                    <a:lnTo>
                      <a:pt x="64" y="30"/>
                    </a:lnTo>
                    <a:lnTo>
                      <a:pt x="64" y="30"/>
                    </a:lnTo>
                    <a:lnTo>
                      <a:pt x="68" y="34"/>
                    </a:lnTo>
                    <a:lnTo>
                      <a:pt x="68" y="34"/>
                    </a:lnTo>
                    <a:lnTo>
                      <a:pt x="72" y="44"/>
                    </a:lnTo>
                    <a:lnTo>
                      <a:pt x="72" y="44"/>
                    </a:lnTo>
                    <a:lnTo>
                      <a:pt x="76" y="48"/>
                    </a:lnTo>
                    <a:lnTo>
                      <a:pt x="76" y="52"/>
                    </a:lnTo>
                    <a:lnTo>
                      <a:pt x="76" y="56"/>
                    </a:lnTo>
                    <a:lnTo>
                      <a:pt x="76" y="56"/>
                    </a:lnTo>
                    <a:lnTo>
                      <a:pt x="72" y="58"/>
                    </a:lnTo>
                    <a:lnTo>
                      <a:pt x="70" y="60"/>
                    </a:lnTo>
                    <a:lnTo>
                      <a:pt x="66" y="60"/>
                    </a:lnTo>
                    <a:lnTo>
                      <a:pt x="60" y="58"/>
                    </a:lnTo>
                    <a:lnTo>
                      <a:pt x="56" y="58"/>
                    </a:lnTo>
                    <a:lnTo>
                      <a:pt x="56" y="58"/>
                    </a:lnTo>
                    <a:lnTo>
                      <a:pt x="54" y="56"/>
                    </a:lnTo>
                    <a:lnTo>
                      <a:pt x="54" y="54"/>
                    </a:lnTo>
                    <a:lnTo>
                      <a:pt x="52" y="54"/>
                    </a:lnTo>
                    <a:lnTo>
                      <a:pt x="52" y="60"/>
                    </a:lnTo>
                    <a:lnTo>
                      <a:pt x="52" y="60"/>
                    </a:lnTo>
                    <a:lnTo>
                      <a:pt x="50" y="66"/>
                    </a:lnTo>
                    <a:lnTo>
                      <a:pt x="48" y="70"/>
                    </a:lnTo>
                    <a:lnTo>
                      <a:pt x="46" y="66"/>
                    </a:lnTo>
                    <a:lnTo>
                      <a:pt x="44" y="60"/>
                    </a:lnTo>
                    <a:lnTo>
                      <a:pt x="44" y="60"/>
                    </a:lnTo>
                    <a:lnTo>
                      <a:pt x="44" y="56"/>
                    </a:lnTo>
                    <a:lnTo>
                      <a:pt x="44" y="52"/>
                    </a:lnTo>
                    <a:lnTo>
                      <a:pt x="44" y="52"/>
                    </a:lnTo>
                    <a:lnTo>
                      <a:pt x="38" y="52"/>
                    </a:lnTo>
                    <a:lnTo>
                      <a:pt x="38" y="52"/>
                    </a:lnTo>
                    <a:lnTo>
                      <a:pt x="36" y="52"/>
                    </a:lnTo>
                    <a:lnTo>
                      <a:pt x="34" y="56"/>
                    </a:lnTo>
                    <a:lnTo>
                      <a:pt x="30" y="68"/>
                    </a:lnTo>
                    <a:lnTo>
                      <a:pt x="30" y="68"/>
                    </a:lnTo>
                    <a:lnTo>
                      <a:pt x="28" y="72"/>
                    </a:lnTo>
                    <a:lnTo>
                      <a:pt x="28" y="72"/>
                    </a:lnTo>
                    <a:lnTo>
                      <a:pt x="26" y="70"/>
                    </a:lnTo>
                    <a:lnTo>
                      <a:pt x="26" y="70"/>
                    </a:lnTo>
                    <a:lnTo>
                      <a:pt x="22" y="70"/>
                    </a:lnTo>
                    <a:lnTo>
                      <a:pt x="2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5" name="Freeform 3090">
                <a:extLst>
                  <a:ext uri="{FF2B5EF4-FFF2-40B4-BE49-F238E27FC236}">
                    <a16:creationId xmlns:a16="http://schemas.microsoft.com/office/drawing/2014/main" id="{8AC63247-4DDE-847F-6A15-613E37C950B9}"/>
                  </a:ext>
                </a:extLst>
              </p:cNvPr>
              <p:cNvSpPr>
                <a:spLocks/>
              </p:cNvSpPr>
              <p:nvPr/>
            </p:nvSpPr>
            <p:spPr bwMode="auto">
              <a:xfrm>
                <a:off x="1774" y="2518"/>
                <a:ext cx="30" cy="90"/>
              </a:xfrm>
              <a:custGeom>
                <a:avLst/>
                <a:gdLst>
                  <a:gd name="T0" fmla="*/ 4 w 30"/>
                  <a:gd name="T1" fmla="*/ 6 h 90"/>
                  <a:gd name="T2" fmla="*/ 4 w 30"/>
                  <a:gd name="T3" fmla="*/ 6 h 90"/>
                  <a:gd name="T4" fmla="*/ 8 w 30"/>
                  <a:gd name="T5" fmla="*/ 2 h 90"/>
                  <a:gd name="T6" fmla="*/ 8 w 30"/>
                  <a:gd name="T7" fmla="*/ 2 h 90"/>
                  <a:gd name="T8" fmla="*/ 10 w 30"/>
                  <a:gd name="T9" fmla="*/ 0 h 90"/>
                  <a:gd name="T10" fmla="*/ 12 w 30"/>
                  <a:gd name="T11" fmla="*/ 0 h 90"/>
                  <a:gd name="T12" fmla="*/ 12 w 30"/>
                  <a:gd name="T13" fmla="*/ 0 h 90"/>
                  <a:gd name="T14" fmla="*/ 14 w 30"/>
                  <a:gd name="T15" fmla="*/ 6 h 90"/>
                  <a:gd name="T16" fmla="*/ 12 w 30"/>
                  <a:gd name="T17" fmla="*/ 10 h 90"/>
                  <a:gd name="T18" fmla="*/ 12 w 30"/>
                  <a:gd name="T19" fmla="*/ 10 h 90"/>
                  <a:gd name="T20" fmla="*/ 10 w 30"/>
                  <a:gd name="T21" fmla="*/ 18 h 90"/>
                  <a:gd name="T22" fmla="*/ 10 w 30"/>
                  <a:gd name="T23" fmla="*/ 24 h 90"/>
                  <a:gd name="T24" fmla="*/ 16 w 30"/>
                  <a:gd name="T25" fmla="*/ 34 h 90"/>
                  <a:gd name="T26" fmla="*/ 16 w 30"/>
                  <a:gd name="T27" fmla="*/ 34 h 90"/>
                  <a:gd name="T28" fmla="*/ 18 w 30"/>
                  <a:gd name="T29" fmla="*/ 36 h 90"/>
                  <a:gd name="T30" fmla="*/ 18 w 30"/>
                  <a:gd name="T31" fmla="*/ 36 h 90"/>
                  <a:gd name="T32" fmla="*/ 20 w 30"/>
                  <a:gd name="T33" fmla="*/ 44 h 90"/>
                  <a:gd name="T34" fmla="*/ 22 w 30"/>
                  <a:gd name="T35" fmla="*/ 50 h 90"/>
                  <a:gd name="T36" fmla="*/ 26 w 30"/>
                  <a:gd name="T37" fmla="*/ 56 h 90"/>
                  <a:gd name="T38" fmla="*/ 28 w 30"/>
                  <a:gd name="T39" fmla="*/ 64 h 90"/>
                  <a:gd name="T40" fmla="*/ 28 w 30"/>
                  <a:gd name="T41" fmla="*/ 64 h 90"/>
                  <a:gd name="T42" fmla="*/ 30 w 30"/>
                  <a:gd name="T43" fmla="*/ 74 h 90"/>
                  <a:gd name="T44" fmla="*/ 30 w 30"/>
                  <a:gd name="T45" fmla="*/ 74 h 90"/>
                  <a:gd name="T46" fmla="*/ 30 w 30"/>
                  <a:gd name="T47" fmla="*/ 76 h 90"/>
                  <a:gd name="T48" fmla="*/ 30 w 30"/>
                  <a:gd name="T49" fmla="*/ 76 h 90"/>
                  <a:gd name="T50" fmla="*/ 26 w 30"/>
                  <a:gd name="T51" fmla="*/ 80 h 90"/>
                  <a:gd name="T52" fmla="*/ 26 w 30"/>
                  <a:gd name="T53" fmla="*/ 80 h 90"/>
                  <a:gd name="T54" fmla="*/ 24 w 30"/>
                  <a:gd name="T55" fmla="*/ 80 h 90"/>
                  <a:gd name="T56" fmla="*/ 24 w 30"/>
                  <a:gd name="T57" fmla="*/ 80 h 90"/>
                  <a:gd name="T58" fmla="*/ 22 w 30"/>
                  <a:gd name="T59" fmla="*/ 80 h 90"/>
                  <a:gd name="T60" fmla="*/ 18 w 30"/>
                  <a:gd name="T61" fmla="*/ 80 h 90"/>
                  <a:gd name="T62" fmla="*/ 18 w 30"/>
                  <a:gd name="T63" fmla="*/ 80 h 90"/>
                  <a:gd name="T64" fmla="*/ 18 w 30"/>
                  <a:gd name="T65" fmla="*/ 82 h 90"/>
                  <a:gd name="T66" fmla="*/ 16 w 30"/>
                  <a:gd name="T67" fmla="*/ 86 h 90"/>
                  <a:gd name="T68" fmla="*/ 16 w 30"/>
                  <a:gd name="T69" fmla="*/ 86 h 90"/>
                  <a:gd name="T70" fmla="*/ 14 w 30"/>
                  <a:gd name="T71" fmla="*/ 90 h 90"/>
                  <a:gd name="T72" fmla="*/ 14 w 30"/>
                  <a:gd name="T73" fmla="*/ 88 h 90"/>
                  <a:gd name="T74" fmla="*/ 12 w 30"/>
                  <a:gd name="T75" fmla="*/ 82 h 90"/>
                  <a:gd name="T76" fmla="*/ 12 w 30"/>
                  <a:gd name="T77" fmla="*/ 82 h 90"/>
                  <a:gd name="T78" fmla="*/ 12 w 30"/>
                  <a:gd name="T79" fmla="*/ 70 h 90"/>
                  <a:gd name="T80" fmla="*/ 10 w 30"/>
                  <a:gd name="T81" fmla="*/ 66 h 90"/>
                  <a:gd name="T82" fmla="*/ 6 w 30"/>
                  <a:gd name="T83" fmla="*/ 68 h 90"/>
                  <a:gd name="T84" fmla="*/ 2 w 30"/>
                  <a:gd name="T85" fmla="*/ 74 h 90"/>
                  <a:gd name="T86" fmla="*/ 2 w 30"/>
                  <a:gd name="T87" fmla="*/ 74 h 90"/>
                  <a:gd name="T88" fmla="*/ 4 w 30"/>
                  <a:gd name="T89" fmla="*/ 64 h 90"/>
                  <a:gd name="T90" fmla="*/ 6 w 30"/>
                  <a:gd name="T91" fmla="*/ 62 h 90"/>
                  <a:gd name="T92" fmla="*/ 10 w 30"/>
                  <a:gd name="T93" fmla="*/ 60 h 90"/>
                  <a:gd name="T94" fmla="*/ 12 w 30"/>
                  <a:gd name="T95" fmla="*/ 60 h 90"/>
                  <a:gd name="T96" fmla="*/ 12 w 30"/>
                  <a:gd name="T97" fmla="*/ 60 h 90"/>
                  <a:gd name="T98" fmla="*/ 10 w 30"/>
                  <a:gd name="T99" fmla="*/ 54 h 90"/>
                  <a:gd name="T100" fmla="*/ 8 w 30"/>
                  <a:gd name="T101" fmla="*/ 46 h 90"/>
                  <a:gd name="T102" fmla="*/ 6 w 30"/>
                  <a:gd name="T103" fmla="*/ 38 h 90"/>
                  <a:gd name="T104" fmla="*/ 2 w 30"/>
                  <a:gd name="T105" fmla="*/ 32 h 90"/>
                  <a:gd name="T106" fmla="*/ 2 w 30"/>
                  <a:gd name="T107" fmla="*/ 32 h 90"/>
                  <a:gd name="T108" fmla="*/ 0 w 30"/>
                  <a:gd name="T109" fmla="*/ 28 h 90"/>
                  <a:gd name="T110" fmla="*/ 0 w 30"/>
                  <a:gd name="T111" fmla="*/ 22 h 90"/>
                  <a:gd name="T112" fmla="*/ 4 w 30"/>
                  <a:gd name="T113" fmla="*/ 6 h 90"/>
                  <a:gd name="T114" fmla="*/ 4 w 30"/>
                  <a:gd name="T115"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90">
                    <a:moveTo>
                      <a:pt x="4" y="6"/>
                    </a:moveTo>
                    <a:lnTo>
                      <a:pt x="4" y="6"/>
                    </a:lnTo>
                    <a:lnTo>
                      <a:pt x="8" y="2"/>
                    </a:lnTo>
                    <a:lnTo>
                      <a:pt x="8" y="2"/>
                    </a:lnTo>
                    <a:lnTo>
                      <a:pt x="10" y="0"/>
                    </a:lnTo>
                    <a:lnTo>
                      <a:pt x="12" y="0"/>
                    </a:lnTo>
                    <a:lnTo>
                      <a:pt x="12" y="0"/>
                    </a:lnTo>
                    <a:lnTo>
                      <a:pt x="14" y="6"/>
                    </a:lnTo>
                    <a:lnTo>
                      <a:pt x="12" y="10"/>
                    </a:lnTo>
                    <a:lnTo>
                      <a:pt x="12" y="10"/>
                    </a:lnTo>
                    <a:lnTo>
                      <a:pt x="10" y="18"/>
                    </a:lnTo>
                    <a:lnTo>
                      <a:pt x="10" y="24"/>
                    </a:lnTo>
                    <a:lnTo>
                      <a:pt x="16" y="34"/>
                    </a:lnTo>
                    <a:lnTo>
                      <a:pt x="16" y="34"/>
                    </a:lnTo>
                    <a:lnTo>
                      <a:pt x="18" y="36"/>
                    </a:lnTo>
                    <a:lnTo>
                      <a:pt x="18" y="36"/>
                    </a:lnTo>
                    <a:lnTo>
                      <a:pt x="20" y="44"/>
                    </a:lnTo>
                    <a:lnTo>
                      <a:pt x="22" y="50"/>
                    </a:lnTo>
                    <a:lnTo>
                      <a:pt x="26" y="56"/>
                    </a:lnTo>
                    <a:lnTo>
                      <a:pt x="28" y="64"/>
                    </a:lnTo>
                    <a:lnTo>
                      <a:pt x="28" y="64"/>
                    </a:lnTo>
                    <a:lnTo>
                      <a:pt x="30" y="74"/>
                    </a:lnTo>
                    <a:lnTo>
                      <a:pt x="30" y="74"/>
                    </a:lnTo>
                    <a:lnTo>
                      <a:pt x="30" y="76"/>
                    </a:lnTo>
                    <a:lnTo>
                      <a:pt x="30" y="76"/>
                    </a:lnTo>
                    <a:lnTo>
                      <a:pt x="26" y="80"/>
                    </a:lnTo>
                    <a:lnTo>
                      <a:pt x="26" y="80"/>
                    </a:lnTo>
                    <a:lnTo>
                      <a:pt x="24" y="80"/>
                    </a:lnTo>
                    <a:lnTo>
                      <a:pt x="24" y="80"/>
                    </a:lnTo>
                    <a:lnTo>
                      <a:pt x="22" y="80"/>
                    </a:lnTo>
                    <a:lnTo>
                      <a:pt x="18" y="80"/>
                    </a:lnTo>
                    <a:lnTo>
                      <a:pt x="18" y="80"/>
                    </a:lnTo>
                    <a:lnTo>
                      <a:pt x="18" y="82"/>
                    </a:lnTo>
                    <a:lnTo>
                      <a:pt x="16" y="86"/>
                    </a:lnTo>
                    <a:lnTo>
                      <a:pt x="16" y="86"/>
                    </a:lnTo>
                    <a:lnTo>
                      <a:pt x="14" y="90"/>
                    </a:lnTo>
                    <a:lnTo>
                      <a:pt x="14" y="88"/>
                    </a:lnTo>
                    <a:lnTo>
                      <a:pt x="12" y="82"/>
                    </a:lnTo>
                    <a:lnTo>
                      <a:pt x="12" y="82"/>
                    </a:lnTo>
                    <a:lnTo>
                      <a:pt x="12" y="70"/>
                    </a:lnTo>
                    <a:lnTo>
                      <a:pt x="10" y="66"/>
                    </a:lnTo>
                    <a:lnTo>
                      <a:pt x="6" y="68"/>
                    </a:lnTo>
                    <a:lnTo>
                      <a:pt x="2" y="74"/>
                    </a:lnTo>
                    <a:lnTo>
                      <a:pt x="2" y="74"/>
                    </a:lnTo>
                    <a:lnTo>
                      <a:pt x="4" y="64"/>
                    </a:lnTo>
                    <a:lnTo>
                      <a:pt x="6" y="62"/>
                    </a:lnTo>
                    <a:lnTo>
                      <a:pt x="10" y="60"/>
                    </a:lnTo>
                    <a:lnTo>
                      <a:pt x="12" y="60"/>
                    </a:lnTo>
                    <a:lnTo>
                      <a:pt x="12" y="60"/>
                    </a:lnTo>
                    <a:lnTo>
                      <a:pt x="10" y="54"/>
                    </a:lnTo>
                    <a:lnTo>
                      <a:pt x="8" y="46"/>
                    </a:lnTo>
                    <a:lnTo>
                      <a:pt x="6" y="38"/>
                    </a:lnTo>
                    <a:lnTo>
                      <a:pt x="2" y="32"/>
                    </a:lnTo>
                    <a:lnTo>
                      <a:pt x="2" y="32"/>
                    </a:lnTo>
                    <a:lnTo>
                      <a:pt x="0" y="28"/>
                    </a:lnTo>
                    <a:lnTo>
                      <a:pt x="0" y="2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6" name="Freeform 3091">
                <a:extLst>
                  <a:ext uri="{FF2B5EF4-FFF2-40B4-BE49-F238E27FC236}">
                    <a16:creationId xmlns:a16="http://schemas.microsoft.com/office/drawing/2014/main" id="{B760682E-D4FB-BE3B-2812-0ACAD3C8AD1C}"/>
                  </a:ext>
                </a:extLst>
              </p:cNvPr>
              <p:cNvSpPr>
                <a:spLocks/>
              </p:cNvSpPr>
              <p:nvPr/>
            </p:nvSpPr>
            <p:spPr bwMode="auto">
              <a:xfrm>
                <a:off x="1808" y="2604"/>
                <a:ext cx="18" cy="26"/>
              </a:xfrm>
              <a:custGeom>
                <a:avLst/>
                <a:gdLst>
                  <a:gd name="T0" fmla="*/ 18 w 18"/>
                  <a:gd name="T1" fmla="*/ 20 h 26"/>
                  <a:gd name="T2" fmla="*/ 18 w 18"/>
                  <a:gd name="T3" fmla="*/ 20 h 26"/>
                  <a:gd name="T4" fmla="*/ 16 w 18"/>
                  <a:gd name="T5" fmla="*/ 26 h 26"/>
                  <a:gd name="T6" fmla="*/ 14 w 18"/>
                  <a:gd name="T7" fmla="*/ 26 h 26"/>
                  <a:gd name="T8" fmla="*/ 10 w 18"/>
                  <a:gd name="T9" fmla="*/ 26 h 26"/>
                  <a:gd name="T10" fmla="*/ 8 w 18"/>
                  <a:gd name="T11" fmla="*/ 26 h 26"/>
                  <a:gd name="T12" fmla="*/ 8 w 18"/>
                  <a:gd name="T13" fmla="*/ 26 h 26"/>
                  <a:gd name="T14" fmla="*/ 6 w 18"/>
                  <a:gd name="T15" fmla="*/ 24 h 26"/>
                  <a:gd name="T16" fmla="*/ 4 w 18"/>
                  <a:gd name="T17" fmla="*/ 22 h 26"/>
                  <a:gd name="T18" fmla="*/ 2 w 18"/>
                  <a:gd name="T19" fmla="*/ 18 h 26"/>
                  <a:gd name="T20" fmla="*/ 0 w 18"/>
                  <a:gd name="T21" fmla="*/ 14 h 26"/>
                  <a:gd name="T22" fmla="*/ 0 w 18"/>
                  <a:gd name="T23" fmla="*/ 14 h 26"/>
                  <a:gd name="T24" fmla="*/ 4 w 18"/>
                  <a:gd name="T25" fmla="*/ 10 h 26"/>
                  <a:gd name="T26" fmla="*/ 4 w 18"/>
                  <a:gd name="T27" fmla="*/ 6 h 26"/>
                  <a:gd name="T28" fmla="*/ 4 w 18"/>
                  <a:gd name="T29" fmla="*/ 0 h 26"/>
                  <a:gd name="T30" fmla="*/ 4 w 18"/>
                  <a:gd name="T31" fmla="*/ 0 h 26"/>
                  <a:gd name="T32" fmla="*/ 6 w 18"/>
                  <a:gd name="T33" fmla="*/ 0 h 26"/>
                  <a:gd name="T34" fmla="*/ 6 w 18"/>
                  <a:gd name="T35" fmla="*/ 2 h 26"/>
                  <a:gd name="T36" fmla="*/ 8 w 18"/>
                  <a:gd name="T37" fmla="*/ 6 h 26"/>
                  <a:gd name="T38" fmla="*/ 8 w 18"/>
                  <a:gd name="T39" fmla="*/ 6 h 26"/>
                  <a:gd name="T40" fmla="*/ 12 w 18"/>
                  <a:gd name="T41" fmla="*/ 8 h 26"/>
                  <a:gd name="T42" fmla="*/ 14 w 18"/>
                  <a:gd name="T43" fmla="*/ 10 h 26"/>
                  <a:gd name="T44" fmla="*/ 14 w 18"/>
                  <a:gd name="T45" fmla="*/ 10 h 26"/>
                  <a:gd name="T46" fmla="*/ 18 w 18"/>
                  <a:gd name="T47" fmla="*/ 20 h 26"/>
                  <a:gd name="T48" fmla="*/ 18 w 18"/>
                  <a:gd name="T49"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18" y="20"/>
                    </a:moveTo>
                    <a:lnTo>
                      <a:pt x="18" y="20"/>
                    </a:lnTo>
                    <a:lnTo>
                      <a:pt x="16" y="26"/>
                    </a:lnTo>
                    <a:lnTo>
                      <a:pt x="14" y="26"/>
                    </a:lnTo>
                    <a:lnTo>
                      <a:pt x="10" y="26"/>
                    </a:lnTo>
                    <a:lnTo>
                      <a:pt x="8" y="26"/>
                    </a:lnTo>
                    <a:lnTo>
                      <a:pt x="8" y="26"/>
                    </a:lnTo>
                    <a:lnTo>
                      <a:pt x="6" y="24"/>
                    </a:lnTo>
                    <a:lnTo>
                      <a:pt x="4" y="22"/>
                    </a:lnTo>
                    <a:lnTo>
                      <a:pt x="2" y="18"/>
                    </a:lnTo>
                    <a:lnTo>
                      <a:pt x="0" y="14"/>
                    </a:lnTo>
                    <a:lnTo>
                      <a:pt x="0" y="14"/>
                    </a:lnTo>
                    <a:lnTo>
                      <a:pt x="4" y="10"/>
                    </a:lnTo>
                    <a:lnTo>
                      <a:pt x="4" y="6"/>
                    </a:lnTo>
                    <a:lnTo>
                      <a:pt x="4" y="0"/>
                    </a:lnTo>
                    <a:lnTo>
                      <a:pt x="4" y="0"/>
                    </a:lnTo>
                    <a:lnTo>
                      <a:pt x="6" y="0"/>
                    </a:lnTo>
                    <a:lnTo>
                      <a:pt x="6" y="2"/>
                    </a:lnTo>
                    <a:lnTo>
                      <a:pt x="8" y="6"/>
                    </a:lnTo>
                    <a:lnTo>
                      <a:pt x="8" y="6"/>
                    </a:lnTo>
                    <a:lnTo>
                      <a:pt x="12" y="8"/>
                    </a:lnTo>
                    <a:lnTo>
                      <a:pt x="14" y="10"/>
                    </a:lnTo>
                    <a:lnTo>
                      <a:pt x="14" y="10"/>
                    </a:lnTo>
                    <a:lnTo>
                      <a:pt x="18" y="20"/>
                    </a:ln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7" name="Freeform 3092">
                <a:extLst>
                  <a:ext uri="{FF2B5EF4-FFF2-40B4-BE49-F238E27FC236}">
                    <a16:creationId xmlns:a16="http://schemas.microsoft.com/office/drawing/2014/main" id="{10E24DCA-F5D9-6604-10A4-83140089C2F4}"/>
                  </a:ext>
                </a:extLst>
              </p:cNvPr>
              <p:cNvSpPr>
                <a:spLocks/>
              </p:cNvSpPr>
              <p:nvPr/>
            </p:nvSpPr>
            <p:spPr bwMode="auto">
              <a:xfrm>
                <a:off x="1804" y="2586"/>
                <a:ext cx="16" cy="20"/>
              </a:xfrm>
              <a:custGeom>
                <a:avLst/>
                <a:gdLst>
                  <a:gd name="T0" fmla="*/ 8 w 16"/>
                  <a:gd name="T1" fmla="*/ 16 h 20"/>
                  <a:gd name="T2" fmla="*/ 8 w 16"/>
                  <a:gd name="T3" fmla="*/ 16 h 20"/>
                  <a:gd name="T4" fmla="*/ 6 w 16"/>
                  <a:gd name="T5" fmla="*/ 14 h 20"/>
                  <a:gd name="T6" fmla="*/ 2 w 16"/>
                  <a:gd name="T7" fmla="*/ 16 h 20"/>
                  <a:gd name="T8" fmla="*/ 2 w 16"/>
                  <a:gd name="T9" fmla="*/ 14 h 20"/>
                  <a:gd name="T10" fmla="*/ 0 w 16"/>
                  <a:gd name="T11" fmla="*/ 8 h 20"/>
                  <a:gd name="T12" fmla="*/ 0 w 16"/>
                  <a:gd name="T13" fmla="*/ 8 h 20"/>
                  <a:gd name="T14" fmla="*/ 4 w 16"/>
                  <a:gd name="T15" fmla="*/ 2 h 20"/>
                  <a:gd name="T16" fmla="*/ 8 w 16"/>
                  <a:gd name="T17" fmla="*/ 0 h 20"/>
                  <a:gd name="T18" fmla="*/ 8 w 16"/>
                  <a:gd name="T19" fmla="*/ 0 h 20"/>
                  <a:gd name="T20" fmla="*/ 12 w 16"/>
                  <a:gd name="T21" fmla="*/ 2 h 20"/>
                  <a:gd name="T22" fmla="*/ 14 w 16"/>
                  <a:gd name="T23" fmla="*/ 4 h 20"/>
                  <a:gd name="T24" fmla="*/ 16 w 16"/>
                  <a:gd name="T25" fmla="*/ 10 h 20"/>
                  <a:gd name="T26" fmla="*/ 16 w 16"/>
                  <a:gd name="T27" fmla="*/ 10 h 20"/>
                  <a:gd name="T28" fmla="*/ 16 w 16"/>
                  <a:gd name="T29" fmla="*/ 14 h 20"/>
                  <a:gd name="T30" fmla="*/ 16 w 16"/>
                  <a:gd name="T31" fmla="*/ 18 h 20"/>
                  <a:gd name="T32" fmla="*/ 16 w 16"/>
                  <a:gd name="T33" fmla="*/ 18 h 20"/>
                  <a:gd name="T34" fmla="*/ 14 w 16"/>
                  <a:gd name="T35" fmla="*/ 20 h 20"/>
                  <a:gd name="T36" fmla="*/ 12 w 16"/>
                  <a:gd name="T37" fmla="*/ 20 h 20"/>
                  <a:gd name="T38" fmla="*/ 10 w 16"/>
                  <a:gd name="T39" fmla="*/ 16 h 20"/>
                  <a:gd name="T40" fmla="*/ 8 w 16"/>
                  <a:gd name="T41" fmla="*/ 16 h 20"/>
                  <a:gd name="T42" fmla="*/ 8 w 16"/>
                  <a:gd name="T4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8" y="16"/>
                    </a:moveTo>
                    <a:lnTo>
                      <a:pt x="8" y="16"/>
                    </a:lnTo>
                    <a:lnTo>
                      <a:pt x="6" y="14"/>
                    </a:lnTo>
                    <a:lnTo>
                      <a:pt x="2" y="16"/>
                    </a:lnTo>
                    <a:lnTo>
                      <a:pt x="2" y="14"/>
                    </a:lnTo>
                    <a:lnTo>
                      <a:pt x="0" y="8"/>
                    </a:lnTo>
                    <a:lnTo>
                      <a:pt x="0" y="8"/>
                    </a:lnTo>
                    <a:lnTo>
                      <a:pt x="4" y="2"/>
                    </a:lnTo>
                    <a:lnTo>
                      <a:pt x="8" y="0"/>
                    </a:lnTo>
                    <a:lnTo>
                      <a:pt x="8" y="0"/>
                    </a:lnTo>
                    <a:lnTo>
                      <a:pt x="12" y="2"/>
                    </a:lnTo>
                    <a:lnTo>
                      <a:pt x="14" y="4"/>
                    </a:lnTo>
                    <a:lnTo>
                      <a:pt x="16" y="10"/>
                    </a:lnTo>
                    <a:lnTo>
                      <a:pt x="16" y="10"/>
                    </a:lnTo>
                    <a:lnTo>
                      <a:pt x="16" y="14"/>
                    </a:lnTo>
                    <a:lnTo>
                      <a:pt x="16" y="18"/>
                    </a:lnTo>
                    <a:lnTo>
                      <a:pt x="16" y="18"/>
                    </a:lnTo>
                    <a:lnTo>
                      <a:pt x="14" y="20"/>
                    </a:lnTo>
                    <a:lnTo>
                      <a:pt x="12" y="20"/>
                    </a:lnTo>
                    <a:lnTo>
                      <a:pt x="10" y="16"/>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8" name="Freeform 3093">
                <a:extLst>
                  <a:ext uri="{FF2B5EF4-FFF2-40B4-BE49-F238E27FC236}">
                    <a16:creationId xmlns:a16="http://schemas.microsoft.com/office/drawing/2014/main" id="{B9E9C0A5-379F-5E8C-F072-2E0AFB8B1B88}"/>
                  </a:ext>
                </a:extLst>
              </p:cNvPr>
              <p:cNvSpPr>
                <a:spLocks/>
              </p:cNvSpPr>
              <p:nvPr/>
            </p:nvSpPr>
            <p:spPr bwMode="auto">
              <a:xfrm>
                <a:off x="1790" y="2594"/>
                <a:ext cx="10" cy="16"/>
              </a:xfrm>
              <a:custGeom>
                <a:avLst/>
                <a:gdLst>
                  <a:gd name="T0" fmla="*/ 0 w 10"/>
                  <a:gd name="T1" fmla="*/ 10 h 16"/>
                  <a:gd name="T2" fmla="*/ 0 w 10"/>
                  <a:gd name="T3" fmla="*/ 10 h 16"/>
                  <a:gd name="T4" fmla="*/ 0 w 10"/>
                  <a:gd name="T5" fmla="*/ 4 h 16"/>
                  <a:gd name="T6" fmla="*/ 0 w 10"/>
                  <a:gd name="T7" fmla="*/ 2 h 16"/>
                  <a:gd name="T8" fmla="*/ 2 w 10"/>
                  <a:gd name="T9" fmla="*/ 0 h 16"/>
                  <a:gd name="T10" fmla="*/ 2 w 10"/>
                  <a:gd name="T11" fmla="*/ 0 h 16"/>
                  <a:gd name="T12" fmla="*/ 4 w 10"/>
                  <a:gd name="T13" fmla="*/ 2 h 16"/>
                  <a:gd name="T14" fmla="*/ 6 w 10"/>
                  <a:gd name="T15" fmla="*/ 2 h 16"/>
                  <a:gd name="T16" fmla="*/ 8 w 10"/>
                  <a:gd name="T17" fmla="*/ 2 h 16"/>
                  <a:gd name="T18" fmla="*/ 10 w 10"/>
                  <a:gd name="T19" fmla="*/ 4 h 16"/>
                  <a:gd name="T20" fmla="*/ 10 w 10"/>
                  <a:gd name="T21" fmla="*/ 4 h 16"/>
                  <a:gd name="T22" fmla="*/ 10 w 10"/>
                  <a:gd name="T23" fmla="*/ 4 h 16"/>
                  <a:gd name="T24" fmla="*/ 8 w 10"/>
                  <a:gd name="T25" fmla="*/ 12 h 16"/>
                  <a:gd name="T26" fmla="*/ 8 w 10"/>
                  <a:gd name="T27" fmla="*/ 14 h 16"/>
                  <a:gd name="T28" fmla="*/ 6 w 10"/>
                  <a:gd name="T29" fmla="*/ 16 h 16"/>
                  <a:gd name="T30" fmla="*/ 4 w 10"/>
                  <a:gd name="T31" fmla="*/ 14 h 16"/>
                  <a:gd name="T32" fmla="*/ 0 w 10"/>
                  <a:gd name="T33" fmla="*/ 10 h 16"/>
                  <a:gd name="T34" fmla="*/ 0 w 1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0" y="10"/>
                    </a:moveTo>
                    <a:lnTo>
                      <a:pt x="0" y="10"/>
                    </a:lnTo>
                    <a:lnTo>
                      <a:pt x="0" y="4"/>
                    </a:lnTo>
                    <a:lnTo>
                      <a:pt x="0" y="2"/>
                    </a:lnTo>
                    <a:lnTo>
                      <a:pt x="2" y="0"/>
                    </a:lnTo>
                    <a:lnTo>
                      <a:pt x="2" y="0"/>
                    </a:lnTo>
                    <a:lnTo>
                      <a:pt x="4" y="2"/>
                    </a:lnTo>
                    <a:lnTo>
                      <a:pt x="6" y="2"/>
                    </a:lnTo>
                    <a:lnTo>
                      <a:pt x="8" y="2"/>
                    </a:lnTo>
                    <a:lnTo>
                      <a:pt x="10" y="4"/>
                    </a:lnTo>
                    <a:lnTo>
                      <a:pt x="10" y="4"/>
                    </a:lnTo>
                    <a:lnTo>
                      <a:pt x="10" y="4"/>
                    </a:lnTo>
                    <a:lnTo>
                      <a:pt x="8" y="12"/>
                    </a:lnTo>
                    <a:lnTo>
                      <a:pt x="8" y="14"/>
                    </a:lnTo>
                    <a:lnTo>
                      <a:pt x="6" y="16"/>
                    </a:lnTo>
                    <a:lnTo>
                      <a:pt x="4"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9" name="Freeform 3094">
                <a:extLst>
                  <a:ext uri="{FF2B5EF4-FFF2-40B4-BE49-F238E27FC236}">
                    <a16:creationId xmlns:a16="http://schemas.microsoft.com/office/drawing/2014/main" id="{751D1CAE-6CF1-33CE-17E7-F7DE5E673C0F}"/>
                  </a:ext>
                </a:extLst>
              </p:cNvPr>
              <p:cNvSpPr>
                <a:spLocks/>
              </p:cNvSpPr>
              <p:nvPr/>
            </p:nvSpPr>
            <p:spPr bwMode="auto">
              <a:xfrm>
                <a:off x="1812" y="2598"/>
                <a:ext cx="10" cy="16"/>
              </a:xfrm>
              <a:custGeom>
                <a:avLst/>
                <a:gdLst>
                  <a:gd name="T0" fmla="*/ 0 w 10"/>
                  <a:gd name="T1" fmla="*/ 4 h 16"/>
                  <a:gd name="T2" fmla="*/ 0 w 10"/>
                  <a:gd name="T3" fmla="*/ 4 h 16"/>
                  <a:gd name="T4" fmla="*/ 2 w 10"/>
                  <a:gd name="T5" fmla="*/ 0 h 16"/>
                  <a:gd name="T6" fmla="*/ 2 w 10"/>
                  <a:gd name="T7" fmla="*/ 4 h 16"/>
                  <a:gd name="T8" fmla="*/ 4 w 10"/>
                  <a:gd name="T9" fmla="*/ 6 h 16"/>
                  <a:gd name="T10" fmla="*/ 6 w 10"/>
                  <a:gd name="T11" fmla="*/ 8 h 16"/>
                  <a:gd name="T12" fmla="*/ 6 w 10"/>
                  <a:gd name="T13" fmla="*/ 6 h 16"/>
                  <a:gd name="T14" fmla="*/ 6 w 10"/>
                  <a:gd name="T15" fmla="*/ 6 h 16"/>
                  <a:gd name="T16" fmla="*/ 8 w 10"/>
                  <a:gd name="T17" fmla="*/ 6 h 16"/>
                  <a:gd name="T18" fmla="*/ 8 w 10"/>
                  <a:gd name="T19" fmla="*/ 8 h 16"/>
                  <a:gd name="T20" fmla="*/ 10 w 10"/>
                  <a:gd name="T21" fmla="*/ 12 h 16"/>
                  <a:gd name="T22" fmla="*/ 10 w 10"/>
                  <a:gd name="T23" fmla="*/ 12 h 16"/>
                  <a:gd name="T24" fmla="*/ 8 w 10"/>
                  <a:gd name="T25" fmla="*/ 16 h 16"/>
                  <a:gd name="T26" fmla="*/ 6 w 10"/>
                  <a:gd name="T27" fmla="*/ 16 h 16"/>
                  <a:gd name="T28" fmla="*/ 4 w 10"/>
                  <a:gd name="T29" fmla="*/ 14 h 16"/>
                  <a:gd name="T30" fmla="*/ 4 w 10"/>
                  <a:gd name="T31" fmla="*/ 14 h 16"/>
                  <a:gd name="T32" fmla="*/ 0 w 10"/>
                  <a:gd name="T33" fmla="*/ 6 h 16"/>
                  <a:gd name="T34" fmla="*/ 0 w 10"/>
                  <a:gd name="T35" fmla="*/ 6 h 16"/>
                  <a:gd name="T36" fmla="*/ 0 w 10"/>
                  <a:gd name="T37" fmla="*/ 4 h 16"/>
                  <a:gd name="T38" fmla="*/ 0 w 10"/>
                  <a:gd name="T3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6">
                    <a:moveTo>
                      <a:pt x="0" y="4"/>
                    </a:moveTo>
                    <a:lnTo>
                      <a:pt x="0" y="4"/>
                    </a:lnTo>
                    <a:lnTo>
                      <a:pt x="2" y="0"/>
                    </a:lnTo>
                    <a:lnTo>
                      <a:pt x="2" y="4"/>
                    </a:lnTo>
                    <a:lnTo>
                      <a:pt x="4" y="6"/>
                    </a:lnTo>
                    <a:lnTo>
                      <a:pt x="6" y="8"/>
                    </a:lnTo>
                    <a:lnTo>
                      <a:pt x="6" y="6"/>
                    </a:lnTo>
                    <a:lnTo>
                      <a:pt x="6" y="6"/>
                    </a:lnTo>
                    <a:lnTo>
                      <a:pt x="8" y="6"/>
                    </a:lnTo>
                    <a:lnTo>
                      <a:pt x="8" y="8"/>
                    </a:lnTo>
                    <a:lnTo>
                      <a:pt x="10" y="12"/>
                    </a:lnTo>
                    <a:lnTo>
                      <a:pt x="10" y="12"/>
                    </a:lnTo>
                    <a:lnTo>
                      <a:pt x="8" y="16"/>
                    </a:lnTo>
                    <a:lnTo>
                      <a:pt x="6" y="16"/>
                    </a:lnTo>
                    <a:lnTo>
                      <a:pt x="4" y="14"/>
                    </a:lnTo>
                    <a:lnTo>
                      <a:pt x="4" y="14"/>
                    </a:lnTo>
                    <a:lnTo>
                      <a:pt x="0" y="6"/>
                    </a:lnTo>
                    <a:lnTo>
                      <a:pt x="0"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0" name="Freeform 3095">
                <a:extLst>
                  <a:ext uri="{FF2B5EF4-FFF2-40B4-BE49-F238E27FC236}">
                    <a16:creationId xmlns:a16="http://schemas.microsoft.com/office/drawing/2014/main" id="{9F89EA0A-FDD4-4592-67F9-851B0E64FD10}"/>
                  </a:ext>
                </a:extLst>
              </p:cNvPr>
              <p:cNvSpPr>
                <a:spLocks/>
              </p:cNvSpPr>
              <p:nvPr/>
            </p:nvSpPr>
            <p:spPr bwMode="auto">
              <a:xfrm>
                <a:off x="1784" y="2636"/>
                <a:ext cx="2" cy="4"/>
              </a:xfrm>
              <a:custGeom>
                <a:avLst/>
                <a:gdLst>
                  <a:gd name="T0" fmla="*/ 2 w 2"/>
                  <a:gd name="T1" fmla="*/ 2 h 4"/>
                  <a:gd name="T2" fmla="*/ 2 w 2"/>
                  <a:gd name="T3" fmla="*/ 2 h 4"/>
                  <a:gd name="T4" fmla="*/ 2 w 2"/>
                  <a:gd name="T5" fmla="*/ 4 h 4"/>
                  <a:gd name="T6" fmla="*/ 2 w 2"/>
                  <a:gd name="T7" fmla="*/ 4 h 4"/>
                  <a:gd name="T8" fmla="*/ 2 w 2"/>
                  <a:gd name="T9" fmla="*/ 4 h 4"/>
                  <a:gd name="T10" fmla="*/ 0 w 2"/>
                  <a:gd name="T11" fmla="*/ 2 h 4"/>
                  <a:gd name="T12" fmla="*/ 0 w 2"/>
                  <a:gd name="T13" fmla="*/ 2 h 4"/>
                  <a:gd name="T14" fmla="*/ 0 w 2"/>
                  <a:gd name="T15" fmla="*/ 0 h 4"/>
                  <a:gd name="T16" fmla="*/ 2 w 2"/>
                  <a:gd name="T17" fmla="*/ 0 h 4"/>
                  <a:gd name="T18" fmla="*/ 2 w 2"/>
                  <a:gd name="T19" fmla="*/ 0 h 4"/>
                  <a:gd name="T20" fmla="*/ 2 w 2"/>
                  <a:gd name="T21" fmla="*/ 2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2" y="4"/>
                    </a:lnTo>
                    <a:lnTo>
                      <a:pt x="2" y="4"/>
                    </a:lnTo>
                    <a:lnTo>
                      <a:pt x="2" y="4"/>
                    </a:lnTo>
                    <a:lnTo>
                      <a:pt x="0" y="2"/>
                    </a:lnTo>
                    <a:lnTo>
                      <a:pt x="0" y="2"/>
                    </a:lnTo>
                    <a:lnTo>
                      <a:pt x="0" y="0"/>
                    </a:lnTo>
                    <a:lnTo>
                      <a:pt x="2" y="0"/>
                    </a:lnTo>
                    <a:lnTo>
                      <a:pt x="2"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1" name="Freeform 3096">
                <a:extLst>
                  <a:ext uri="{FF2B5EF4-FFF2-40B4-BE49-F238E27FC236}">
                    <a16:creationId xmlns:a16="http://schemas.microsoft.com/office/drawing/2014/main" id="{0E880F95-F522-C6B6-5D6D-0EA3F654ABDF}"/>
                  </a:ext>
                </a:extLst>
              </p:cNvPr>
              <p:cNvSpPr>
                <a:spLocks/>
              </p:cNvSpPr>
              <p:nvPr/>
            </p:nvSpPr>
            <p:spPr bwMode="auto">
              <a:xfrm>
                <a:off x="1726" y="2701"/>
                <a:ext cx="10" cy="8"/>
              </a:xfrm>
              <a:custGeom>
                <a:avLst/>
                <a:gdLst>
                  <a:gd name="T0" fmla="*/ 8 w 10"/>
                  <a:gd name="T1" fmla="*/ 0 h 8"/>
                  <a:gd name="T2" fmla="*/ 8 w 10"/>
                  <a:gd name="T3" fmla="*/ 0 h 8"/>
                  <a:gd name="T4" fmla="*/ 10 w 10"/>
                  <a:gd name="T5" fmla="*/ 8 h 8"/>
                  <a:gd name="T6" fmla="*/ 10 w 10"/>
                  <a:gd name="T7" fmla="*/ 8 h 8"/>
                  <a:gd name="T8" fmla="*/ 6 w 10"/>
                  <a:gd name="T9" fmla="*/ 8 h 8"/>
                  <a:gd name="T10" fmla="*/ 2 w 10"/>
                  <a:gd name="T11" fmla="*/ 8 h 8"/>
                  <a:gd name="T12" fmla="*/ 0 w 10"/>
                  <a:gd name="T13" fmla="*/ 4 h 8"/>
                  <a:gd name="T14" fmla="*/ 0 w 10"/>
                  <a:gd name="T15" fmla="*/ 4 h 8"/>
                  <a:gd name="T16" fmla="*/ 0 w 10"/>
                  <a:gd name="T17" fmla="*/ 4 h 8"/>
                  <a:gd name="T18" fmla="*/ 4 w 10"/>
                  <a:gd name="T19" fmla="*/ 0 h 8"/>
                  <a:gd name="T20" fmla="*/ 6 w 10"/>
                  <a:gd name="T21" fmla="*/ 0 h 8"/>
                  <a:gd name="T22" fmla="*/ 8 w 10"/>
                  <a:gd name="T23" fmla="*/ 0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8" y="0"/>
                    </a:lnTo>
                    <a:lnTo>
                      <a:pt x="10" y="8"/>
                    </a:lnTo>
                    <a:lnTo>
                      <a:pt x="10" y="8"/>
                    </a:lnTo>
                    <a:lnTo>
                      <a:pt x="6" y="8"/>
                    </a:lnTo>
                    <a:lnTo>
                      <a:pt x="2" y="8"/>
                    </a:lnTo>
                    <a:lnTo>
                      <a:pt x="0" y="4"/>
                    </a:lnTo>
                    <a:lnTo>
                      <a:pt x="0" y="4"/>
                    </a:lnTo>
                    <a:lnTo>
                      <a:pt x="0" y="4"/>
                    </a:lnTo>
                    <a:lnTo>
                      <a:pt x="4"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2" name="Freeform 3097">
                <a:extLst>
                  <a:ext uri="{FF2B5EF4-FFF2-40B4-BE49-F238E27FC236}">
                    <a16:creationId xmlns:a16="http://schemas.microsoft.com/office/drawing/2014/main" id="{AD4BEB89-A301-1BD6-0338-4AB7524A37E0}"/>
                  </a:ext>
                </a:extLst>
              </p:cNvPr>
              <p:cNvSpPr>
                <a:spLocks/>
              </p:cNvSpPr>
              <p:nvPr/>
            </p:nvSpPr>
            <p:spPr bwMode="auto">
              <a:xfrm>
                <a:off x="1712" y="2695"/>
                <a:ext cx="6" cy="16"/>
              </a:xfrm>
              <a:custGeom>
                <a:avLst/>
                <a:gdLst>
                  <a:gd name="T0" fmla="*/ 2 w 6"/>
                  <a:gd name="T1" fmla="*/ 0 h 16"/>
                  <a:gd name="T2" fmla="*/ 2 w 6"/>
                  <a:gd name="T3" fmla="*/ 0 h 16"/>
                  <a:gd name="T4" fmla="*/ 6 w 6"/>
                  <a:gd name="T5" fmla="*/ 10 h 16"/>
                  <a:gd name="T6" fmla="*/ 6 w 6"/>
                  <a:gd name="T7" fmla="*/ 10 h 16"/>
                  <a:gd name="T8" fmla="*/ 6 w 6"/>
                  <a:gd name="T9" fmla="*/ 14 h 16"/>
                  <a:gd name="T10" fmla="*/ 4 w 6"/>
                  <a:gd name="T11" fmla="*/ 16 h 16"/>
                  <a:gd name="T12" fmla="*/ 2 w 6"/>
                  <a:gd name="T13" fmla="*/ 16 h 16"/>
                  <a:gd name="T14" fmla="*/ 0 w 6"/>
                  <a:gd name="T15" fmla="*/ 14 h 16"/>
                  <a:gd name="T16" fmla="*/ 0 w 6"/>
                  <a:gd name="T17" fmla="*/ 14 h 16"/>
                  <a:gd name="T18" fmla="*/ 0 w 6"/>
                  <a:gd name="T19" fmla="*/ 10 h 16"/>
                  <a:gd name="T20" fmla="*/ 0 w 6"/>
                  <a:gd name="T21" fmla="*/ 6 h 16"/>
                  <a:gd name="T22" fmla="*/ 2 w 6"/>
                  <a:gd name="T23" fmla="*/ 0 h 16"/>
                  <a:gd name="T24" fmla="*/ 2 w 6"/>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2" y="0"/>
                    </a:moveTo>
                    <a:lnTo>
                      <a:pt x="2" y="0"/>
                    </a:lnTo>
                    <a:lnTo>
                      <a:pt x="6" y="10"/>
                    </a:lnTo>
                    <a:lnTo>
                      <a:pt x="6" y="10"/>
                    </a:lnTo>
                    <a:lnTo>
                      <a:pt x="6" y="14"/>
                    </a:lnTo>
                    <a:lnTo>
                      <a:pt x="4" y="16"/>
                    </a:lnTo>
                    <a:lnTo>
                      <a:pt x="2" y="16"/>
                    </a:lnTo>
                    <a:lnTo>
                      <a:pt x="0" y="14"/>
                    </a:lnTo>
                    <a:lnTo>
                      <a:pt x="0" y="14"/>
                    </a:lnTo>
                    <a:lnTo>
                      <a:pt x="0" y="10"/>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3" name="Freeform 3098">
                <a:extLst>
                  <a:ext uri="{FF2B5EF4-FFF2-40B4-BE49-F238E27FC236}">
                    <a16:creationId xmlns:a16="http://schemas.microsoft.com/office/drawing/2014/main" id="{BE9E1E74-E669-9B9F-0CB1-99FE1D2EF6A4}"/>
                  </a:ext>
                </a:extLst>
              </p:cNvPr>
              <p:cNvSpPr>
                <a:spLocks/>
              </p:cNvSpPr>
              <p:nvPr/>
            </p:nvSpPr>
            <p:spPr bwMode="auto">
              <a:xfrm>
                <a:off x="5730" y="1613"/>
                <a:ext cx="72" cy="39"/>
              </a:xfrm>
              <a:custGeom>
                <a:avLst/>
                <a:gdLst>
                  <a:gd name="T0" fmla="*/ 70 w 72"/>
                  <a:gd name="T1" fmla="*/ 39 h 39"/>
                  <a:gd name="T2" fmla="*/ 70 w 72"/>
                  <a:gd name="T3" fmla="*/ 39 h 39"/>
                  <a:gd name="T4" fmla="*/ 62 w 72"/>
                  <a:gd name="T5" fmla="*/ 35 h 39"/>
                  <a:gd name="T6" fmla="*/ 62 w 72"/>
                  <a:gd name="T7" fmla="*/ 35 h 39"/>
                  <a:gd name="T8" fmla="*/ 60 w 72"/>
                  <a:gd name="T9" fmla="*/ 31 h 39"/>
                  <a:gd name="T10" fmla="*/ 60 w 72"/>
                  <a:gd name="T11" fmla="*/ 31 h 39"/>
                  <a:gd name="T12" fmla="*/ 58 w 72"/>
                  <a:gd name="T13" fmla="*/ 35 h 39"/>
                  <a:gd name="T14" fmla="*/ 56 w 72"/>
                  <a:gd name="T15" fmla="*/ 35 h 39"/>
                  <a:gd name="T16" fmla="*/ 52 w 72"/>
                  <a:gd name="T17" fmla="*/ 35 h 39"/>
                  <a:gd name="T18" fmla="*/ 46 w 72"/>
                  <a:gd name="T19" fmla="*/ 33 h 39"/>
                  <a:gd name="T20" fmla="*/ 44 w 72"/>
                  <a:gd name="T21" fmla="*/ 33 h 39"/>
                  <a:gd name="T22" fmla="*/ 42 w 72"/>
                  <a:gd name="T23" fmla="*/ 35 h 39"/>
                  <a:gd name="T24" fmla="*/ 42 w 72"/>
                  <a:gd name="T25" fmla="*/ 35 h 39"/>
                  <a:gd name="T26" fmla="*/ 40 w 72"/>
                  <a:gd name="T27" fmla="*/ 35 h 39"/>
                  <a:gd name="T28" fmla="*/ 36 w 72"/>
                  <a:gd name="T29" fmla="*/ 31 h 39"/>
                  <a:gd name="T30" fmla="*/ 36 w 72"/>
                  <a:gd name="T31" fmla="*/ 31 h 39"/>
                  <a:gd name="T32" fmla="*/ 34 w 72"/>
                  <a:gd name="T33" fmla="*/ 23 h 39"/>
                  <a:gd name="T34" fmla="*/ 32 w 72"/>
                  <a:gd name="T35" fmla="*/ 27 h 39"/>
                  <a:gd name="T36" fmla="*/ 32 w 72"/>
                  <a:gd name="T37" fmla="*/ 35 h 39"/>
                  <a:gd name="T38" fmla="*/ 32 w 72"/>
                  <a:gd name="T39" fmla="*/ 35 h 39"/>
                  <a:gd name="T40" fmla="*/ 30 w 72"/>
                  <a:gd name="T41" fmla="*/ 37 h 39"/>
                  <a:gd name="T42" fmla="*/ 30 w 72"/>
                  <a:gd name="T43" fmla="*/ 37 h 39"/>
                  <a:gd name="T44" fmla="*/ 28 w 72"/>
                  <a:gd name="T45" fmla="*/ 35 h 39"/>
                  <a:gd name="T46" fmla="*/ 28 w 72"/>
                  <a:gd name="T47" fmla="*/ 35 h 39"/>
                  <a:gd name="T48" fmla="*/ 26 w 72"/>
                  <a:gd name="T49" fmla="*/ 31 h 39"/>
                  <a:gd name="T50" fmla="*/ 24 w 72"/>
                  <a:gd name="T51" fmla="*/ 27 h 39"/>
                  <a:gd name="T52" fmla="*/ 20 w 72"/>
                  <a:gd name="T53" fmla="*/ 27 h 39"/>
                  <a:gd name="T54" fmla="*/ 18 w 72"/>
                  <a:gd name="T55" fmla="*/ 27 h 39"/>
                  <a:gd name="T56" fmla="*/ 12 w 72"/>
                  <a:gd name="T57" fmla="*/ 31 h 39"/>
                  <a:gd name="T58" fmla="*/ 10 w 72"/>
                  <a:gd name="T59" fmla="*/ 31 h 39"/>
                  <a:gd name="T60" fmla="*/ 8 w 72"/>
                  <a:gd name="T61" fmla="*/ 29 h 39"/>
                  <a:gd name="T62" fmla="*/ 8 w 72"/>
                  <a:gd name="T63" fmla="*/ 29 h 39"/>
                  <a:gd name="T64" fmla="*/ 4 w 72"/>
                  <a:gd name="T65" fmla="*/ 27 h 39"/>
                  <a:gd name="T66" fmla="*/ 0 w 72"/>
                  <a:gd name="T67" fmla="*/ 23 h 39"/>
                  <a:gd name="T68" fmla="*/ 0 w 72"/>
                  <a:gd name="T69" fmla="*/ 23 h 39"/>
                  <a:gd name="T70" fmla="*/ 6 w 72"/>
                  <a:gd name="T71" fmla="*/ 21 h 39"/>
                  <a:gd name="T72" fmla="*/ 10 w 72"/>
                  <a:gd name="T73" fmla="*/ 19 h 39"/>
                  <a:gd name="T74" fmla="*/ 18 w 72"/>
                  <a:gd name="T75" fmla="*/ 19 h 39"/>
                  <a:gd name="T76" fmla="*/ 36 w 72"/>
                  <a:gd name="T77" fmla="*/ 21 h 39"/>
                  <a:gd name="T78" fmla="*/ 36 w 72"/>
                  <a:gd name="T79" fmla="*/ 21 h 39"/>
                  <a:gd name="T80" fmla="*/ 38 w 72"/>
                  <a:gd name="T81" fmla="*/ 21 h 39"/>
                  <a:gd name="T82" fmla="*/ 40 w 72"/>
                  <a:gd name="T83" fmla="*/ 19 h 39"/>
                  <a:gd name="T84" fmla="*/ 42 w 72"/>
                  <a:gd name="T85" fmla="*/ 12 h 39"/>
                  <a:gd name="T86" fmla="*/ 44 w 72"/>
                  <a:gd name="T87" fmla="*/ 0 h 39"/>
                  <a:gd name="T88" fmla="*/ 44 w 72"/>
                  <a:gd name="T89" fmla="*/ 0 h 39"/>
                  <a:gd name="T90" fmla="*/ 44 w 72"/>
                  <a:gd name="T91" fmla="*/ 0 h 39"/>
                  <a:gd name="T92" fmla="*/ 46 w 72"/>
                  <a:gd name="T93" fmla="*/ 6 h 39"/>
                  <a:gd name="T94" fmla="*/ 50 w 72"/>
                  <a:gd name="T95" fmla="*/ 10 h 39"/>
                  <a:gd name="T96" fmla="*/ 52 w 72"/>
                  <a:gd name="T97" fmla="*/ 12 h 39"/>
                  <a:gd name="T98" fmla="*/ 56 w 72"/>
                  <a:gd name="T99" fmla="*/ 12 h 39"/>
                  <a:gd name="T100" fmla="*/ 56 w 72"/>
                  <a:gd name="T101" fmla="*/ 12 h 39"/>
                  <a:gd name="T102" fmla="*/ 56 w 72"/>
                  <a:gd name="T103" fmla="*/ 15 h 39"/>
                  <a:gd name="T104" fmla="*/ 58 w 72"/>
                  <a:gd name="T105" fmla="*/ 15 h 39"/>
                  <a:gd name="T106" fmla="*/ 58 w 72"/>
                  <a:gd name="T107" fmla="*/ 15 h 39"/>
                  <a:gd name="T108" fmla="*/ 64 w 72"/>
                  <a:gd name="T109" fmla="*/ 19 h 39"/>
                  <a:gd name="T110" fmla="*/ 70 w 72"/>
                  <a:gd name="T111" fmla="*/ 23 h 39"/>
                  <a:gd name="T112" fmla="*/ 70 w 72"/>
                  <a:gd name="T113" fmla="*/ 23 h 39"/>
                  <a:gd name="T114" fmla="*/ 72 w 72"/>
                  <a:gd name="T115" fmla="*/ 25 h 39"/>
                  <a:gd name="T116" fmla="*/ 72 w 72"/>
                  <a:gd name="T117" fmla="*/ 29 h 39"/>
                  <a:gd name="T118" fmla="*/ 72 w 72"/>
                  <a:gd name="T119" fmla="*/ 33 h 39"/>
                  <a:gd name="T120" fmla="*/ 70 w 72"/>
                  <a:gd name="T121" fmla="*/ 39 h 39"/>
                  <a:gd name="T122" fmla="*/ 70 w 72"/>
                  <a:gd name="T12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 h="39">
                    <a:moveTo>
                      <a:pt x="70" y="39"/>
                    </a:moveTo>
                    <a:lnTo>
                      <a:pt x="70" y="39"/>
                    </a:lnTo>
                    <a:lnTo>
                      <a:pt x="62" y="35"/>
                    </a:lnTo>
                    <a:lnTo>
                      <a:pt x="62" y="35"/>
                    </a:lnTo>
                    <a:lnTo>
                      <a:pt x="60" y="31"/>
                    </a:lnTo>
                    <a:lnTo>
                      <a:pt x="60" y="31"/>
                    </a:lnTo>
                    <a:lnTo>
                      <a:pt x="58" y="35"/>
                    </a:lnTo>
                    <a:lnTo>
                      <a:pt x="56" y="35"/>
                    </a:lnTo>
                    <a:lnTo>
                      <a:pt x="52" y="35"/>
                    </a:lnTo>
                    <a:lnTo>
                      <a:pt x="46" y="33"/>
                    </a:lnTo>
                    <a:lnTo>
                      <a:pt x="44" y="33"/>
                    </a:lnTo>
                    <a:lnTo>
                      <a:pt x="42" y="35"/>
                    </a:lnTo>
                    <a:lnTo>
                      <a:pt x="42" y="35"/>
                    </a:lnTo>
                    <a:lnTo>
                      <a:pt x="40" y="35"/>
                    </a:lnTo>
                    <a:lnTo>
                      <a:pt x="36" y="31"/>
                    </a:lnTo>
                    <a:lnTo>
                      <a:pt x="36" y="31"/>
                    </a:lnTo>
                    <a:lnTo>
                      <a:pt x="34" y="23"/>
                    </a:lnTo>
                    <a:lnTo>
                      <a:pt x="32" y="27"/>
                    </a:lnTo>
                    <a:lnTo>
                      <a:pt x="32" y="35"/>
                    </a:lnTo>
                    <a:lnTo>
                      <a:pt x="32" y="35"/>
                    </a:lnTo>
                    <a:lnTo>
                      <a:pt x="30" y="37"/>
                    </a:lnTo>
                    <a:lnTo>
                      <a:pt x="30" y="37"/>
                    </a:lnTo>
                    <a:lnTo>
                      <a:pt x="28" y="35"/>
                    </a:lnTo>
                    <a:lnTo>
                      <a:pt x="28" y="35"/>
                    </a:lnTo>
                    <a:lnTo>
                      <a:pt x="26" y="31"/>
                    </a:lnTo>
                    <a:lnTo>
                      <a:pt x="24" y="27"/>
                    </a:lnTo>
                    <a:lnTo>
                      <a:pt x="20" y="27"/>
                    </a:lnTo>
                    <a:lnTo>
                      <a:pt x="18" y="27"/>
                    </a:lnTo>
                    <a:lnTo>
                      <a:pt x="12" y="31"/>
                    </a:lnTo>
                    <a:lnTo>
                      <a:pt x="10" y="31"/>
                    </a:lnTo>
                    <a:lnTo>
                      <a:pt x="8" y="29"/>
                    </a:lnTo>
                    <a:lnTo>
                      <a:pt x="8" y="29"/>
                    </a:lnTo>
                    <a:lnTo>
                      <a:pt x="4" y="27"/>
                    </a:lnTo>
                    <a:lnTo>
                      <a:pt x="0" y="23"/>
                    </a:lnTo>
                    <a:lnTo>
                      <a:pt x="0" y="23"/>
                    </a:lnTo>
                    <a:lnTo>
                      <a:pt x="6" y="21"/>
                    </a:lnTo>
                    <a:lnTo>
                      <a:pt x="10" y="19"/>
                    </a:lnTo>
                    <a:lnTo>
                      <a:pt x="18" y="19"/>
                    </a:lnTo>
                    <a:lnTo>
                      <a:pt x="36" y="21"/>
                    </a:lnTo>
                    <a:lnTo>
                      <a:pt x="36" y="21"/>
                    </a:lnTo>
                    <a:lnTo>
                      <a:pt x="38" y="21"/>
                    </a:lnTo>
                    <a:lnTo>
                      <a:pt x="40" y="19"/>
                    </a:lnTo>
                    <a:lnTo>
                      <a:pt x="42" y="12"/>
                    </a:lnTo>
                    <a:lnTo>
                      <a:pt x="44" y="0"/>
                    </a:lnTo>
                    <a:lnTo>
                      <a:pt x="44" y="0"/>
                    </a:lnTo>
                    <a:lnTo>
                      <a:pt x="44" y="0"/>
                    </a:lnTo>
                    <a:lnTo>
                      <a:pt x="46" y="6"/>
                    </a:lnTo>
                    <a:lnTo>
                      <a:pt x="50" y="10"/>
                    </a:lnTo>
                    <a:lnTo>
                      <a:pt x="52" y="12"/>
                    </a:lnTo>
                    <a:lnTo>
                      <a:pt x="56" y="12"/>
                    </a:lnTo>
                    <a:lnTo>
                      <a:pt x="56" y="12"/>
                    </a:lnTo>
                    <a:lnTo>
                      <a:pt x="56" y="15"/>
                    </a:lnTo>
                    <a:lnTo>
                      <a:pt x="58" y="15"/>
                    </a:lnTo>
                    <a:lnTo>
                      <a:pt x="58" y="15"/>
                    </a:lnTo>
                    <a:lnTo>
                      <a:pt x="64" y="19"/>
                    </a:lnTo>
                    <a:lnTo>
                      <a:pt x="70" y="23"/>
                    </a:lnTo>
                    <a:lnTo>
                      <a:pt x="70" y="23"/>
                    </a:lnTo>
                    <a:lnTo>
                      <a:pt x="72" y="25"/>
                    </a:lnTo>
                    <a:lnTo>
                      <a:pt x="72" y="29"/>
                    </a:lnTo>
                    <a:lnTo>
                      <a:pt x="72" y="33"/>
                    </a:lnTo>
                    <a:lnTo>
                      <a:pt x="70" y="39"/>
                    </a:lnTo>
                    <a:lnTo>
                      <a:pt x="70"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4" name="Freeform 3099">
                <a:extLst>
                  <a:ext uri="{FF2B5EF4-FFF2-40B4-BE49-F238E27FC236}">
                    <a16:creationId xmlns:a16="http://schemas.microsoft.com/office/drawing/2014/main" id="{96374CC7-578F-325F-A830-D9CF67393933}"/>
                  </a:ext>
                </a:extLst>
              </p:cNvPr>
              <p:cNvSpPr>
                <a:spLocks/>
              </p:cNvSpPr>
              <p:nvPr/>
            </p:nvSpPr>
            <p:spPr bwMode="auto">
              <a:xfrm>
                <a:off x="5708" y="1672"/>
                <a:ext cx="44" cy="68"/>
              </a:xfrm>
              <a:custGeom>
                <a:avLst/>
                <a:gdLst>
                  <a:gd name="T0" fmla="*/ 0 w 44"/>
                  <a:gd name="T1" fmla="*/ 26 h 68"/>
                  <a:gd name="T2" fmla="*/ 0 w 44"/>
                  <a:gd name="T3" fmla="*/ 26 h 68"/>
                  <a:gd name="T4" fmla="*/ 6 w 44"/>
                  <a:gd name="T5" fmla="*/ 22 h 68"/>
                  <a:gd name="T6" fmla="*/ 8 w 44"/>
                  <a:gd name="T7" fmla="*/ 16 h 68"/>
                  <a:gd name="T8" fmla="*/ 8 w 44"/>
                  <a:gd name="T9" fmla="*/ 8 h 68"/>
                  <a:gd name="T10" fmla="*/ 8 w 44"/>
                  <a:gd name="T11" fmla="*/ 8 h 68"/>
                  <a:gd name="T12" fmla="*/ 10 w 44"/>
                  <a:gd name="T13" fmla="*/ 8 h 68"/>
                  <a:gd name="T14" fmla="*/ 10 w 44"/>
                  <a:gd name="T15" fmla="*/ 8 h 68"/>
                  <a:gd name="T16" fmla="*/ 14 w 44"/>
                  <a:gd name="T17" fmla="*/ 4 h 68"/>
                  <a:gd name="T18" fmla="*/ 18 w 44"/>
                  <a:gd name="T19" fmla="*/ 2 h 68"/>
                  <a:gd name="T20" fmla="*/ 26 w 44"/>
                  <a:gd name="T21" fmla="*/ 0 h 68"/>
                  <a:gd name="T22" fmla="*/ 26 w 44"/>
                  <a:gd name="T23" fmla="*/ 0 h 68"/>
                  <a:gd name="T24" fmla="*/ 28 w 44"/>
                  <a:gd name="T25" fmla="*/ 2 h 68"/>
                  <a:gd name="T26" fmla="*/ 32 w 44"/>
                  <a:gd name="T27" fmla="*/ 4 h 68"/>
                  <a:gd name="T28" fmla="*/ 34 w 44"/>
                  <a:gd name="T29" fmla="*/ 8 h 68"/>
                  <a:gd name="T30" fmla="*/ 34 w 44"/>
                  <a:gd name="T31" fmla="*/ 16 h 68"/>
                  <a:gd name="T32" fmla="*/ 34 w 44"/>
                  <a:gd name="T33" fmla="*/ 16 h 68"/>
                  <a:gd name="T34" fmla="*/ 34 w 44"/>
                  <a:gd name="T35" fmla="*/ 18 h 68"/>
                  <a:gd name="T36" fmla="*/ 34 w 44"/>
                  <a:gd name="T37" fmla="*/ 18 h 68"/>
                  <a:gd name="T38" fmla="*/ 32 w 44"/>
                  <a:gd name="T39" fmla="*/ 24 h 68"/>
                  <a:gd name="T40" fmla="*/ 32 w 44"/>
                  <a:gd name="T41" fmla="*/ 30 h 68"/>
                  <a:gd name="T42" fmla="*/ 32 w 44"/>
                  <a:gd name="T43" fmla="*/ 30 h 68"/>
                  <a:gd name="T44" fmla="*/ 36 w 44"/>
                  <a:gd name="T45" fmla="*/ 34 h 68"/>
                  <a:gd name="T46" fmla="*/ 38 w 44"/>
                  <a:gd name="T47" fmla="*/ 36 h 68"/>
                  <a:gd name="T48" fmla="*/ 42 w 44"/>
                  <a:gd name="T49" fmla="*/ 38 h 68"/>
                  <a:gd name="T50" fmla="*/ 44 w 44"/>
                  <a:gd name="T51" fmla="*/ 42 h 68"/>
                  <a:gd name="T52" fmla="*/ 44 w 44"/>
                  <a:gd name="T53" fmla="*/ 42 h 68"/>
                  <a:gd name="T54" fmla="*/ 40 w 44"/>
                  <a:gd name="T55" fmla="*/ 42 h 68"/>
                  <a:gd name="T56" fmla="*/ 38 w 44"/>
                  <a:gd name="T57" fmla="*/ 42 h 68"/>
                  <a:gd name="T58" fmla="*/ 38 w 44"/>
                  <a:gd name="T59" fmla="*/ 46 h 68"/>
                  <a:gd name="T60" fmla="*/ 38 w 44"/>
                  <a:gd name="T61" fmla="*/ 46 h 68"/>
                  <a:gd name="T62" fmla="*/ 38 w 44"/>
                  <a:gd name="T63" fmla="*/ 50 h 68"/>
                  <a:gd name="T64" fmla="*/ 40 w 44"/>
                  <a:gd name="T65" fmla="*/ 52 h 68"/>
                  <a:gd name="T66" fmla="*/ 42 w 44"/>
                  <a:gd name="T67" fmla="*/ 60 h 68"/>
                  <a:gd name="T68" fmla="*/ 42 w 44"/>
                  <a:gd name="T69" fmla="*/ 60 h 68"/>
                  <a:gd name="T70" fmla="*/ 42 w 44"/>
                  <a:gd name="T71" fmla="*/ 64 h 68"/>
                  <a:gd name="T72" fmla="*/ 42 w 44"/>
                  <a:gd name="T73" fmla="*/ 68 h 68"/>
                  <a:gd name="T74" fmla="*/ 42 w 44"/>
                  <a:gd name="T75" fmla="*/ 68 h 68"/>
                  <a:gd name="T76" fmla="*/ 34 w 44"/>
                  <a:gd name="T77" fmla="*/ 50 h 68"/>
                  <a:gd name="T78" fmla="*/ 34 w 44"/>
                  <a:gd name="T79" fmla="*/ 50 h 68"/>
                  <a:gd name="T80" fmla="*/ 30 w 44"/>
                  <a:gd name="T81" fmla="*/ 40 h 68"/>
                  <a:gd name="T82" fmla="*/ 26 w 44"/>
                  <a:gd name="T83" fmla="*/ 34 h 68"/>
                  <a:gd name="T84" fmla="*/ 24 w 44"/>
                  <a:gd name="T85" fmla="*/ 34 h 68"/>
                  <a:gd name="T86" fmla="*/ 22 w 44"/>
                  <a:gd name="T87" fmla="*/ 34 h 68"/>
                  <a:gd name="T88" fmla="*/ 16 w 44"/>
                  <a:gd name="T89" fmla="*/ 40 h 68"/>
                  <a:gd name="T90" fmla="*/ 16 w 44"/>
                  <a:gd name="T91" fmla="*/ 40 h 68"/>
                  <a:gd name="T92" fmla="*/ 16 w 44"/>
                  <a:gd name="T93" fmla="*/ 40 h 68"/>
                  <a:gd name="T94" fmla="*/ 14 w 44"/>
                  <a:gd name="T95" fmla="*/ 38 h 68"/>
                  <a:gd name="T96" fmla="*/ 14 w 44"/>
                  <a:gd name="T97" fmla="*/ 38 h 68"/>
                  <a:gd name="T98" fmla="*/ 14 w 44"/>
                  <a:gd name="T99" fmla="*/ 34 h 68"/>
                  <a:gd name="T100" fmla="*/ 16 w 44"/>
                  <a:gd name="T101" fmla="*/ 30 h 68"/>
                  <a:gd name="T102" fmla="*/ 16 w 44"/>
                  <a:gd name="T103" fmla="*/ 30 h 68"/>
                  <a:gd name="T104" fmla="*/ 14 w 44"/>
                  <a:gd name="T105" fmla="*/ 30 h 68"/>
                  <a:gd name="T106" fmla="*/ 14 w 44"/>
                  <a:gd name="T107" fmla="*/ 30 h 68"/>
                  <a:gd name="T108" fmla="*/ 12 w 44"/>
                  <a:gd name="T109" fmla="*/ 30 h 68"/>
                  <a:gd name="T110" fmla="*/ 12 w 44"/>
                  <a:gd name="T111" fmla="*/ 30 h 68"/>
                  <a:gd name="T112" fmla="*/ 10 w 44"/>
                  <a:gd name="T113" fmla="*/ 28 h 68"/>
                  <a:gd name="T114" fmla="*/ 8 w 44"/>
                  <a:gd name="T115" fmla="*/ 26 h 68"/>
                  <a:gd name="T116" fmla="*/ 2 w 44"/>
                  <a:gd name="T117" fmla="*/ 26 h 68"/>
                  <a:gd name="T118" fmla="*/ 2 w 44"/>
                  <a:gd name="T119" fmla="*/ 26 h 68"/>
                  <a:gd name="T120" fmla="*/ 0 w 44"/>
                  <a:gd name="T121" fmla="*/ 26 h 68"/>
                  <a:gd name="T122" fmla="*/ 0 w 44"/>
                  <a:gd name="T123" fmla="*/ 2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8">
                    <a:moveTo>
                      <a:pt x="0" y="26"/>
                    </a:moveTo>
                    <a:lnTo>
                      <a:pt x="0" y="26"/>
                    </a:lnTo>
                    <a:lnTo>
                      <a:pt x="6" y="22"/>
                    </a:lnTo>
                    <a:lnTo>
                      <a:pt x="8" y="16"/>
                    </a:lnTo>
                    <a:lnTo>
                      <a:pt x="8" y="8"/>
                    </a:lnTo>
                    <a:lnTo>
                      <a:pt x="8" y="8"/>
                    </a:lnTo>
                    <a:lnTo>
                      <a:pt x="10" y="8"/>
                    </a:lnTo>
                    <a:lnTo>
                      <a:pt x="10" y="8"/>
                    </a:lnTo>
                    <a:lnTo>
                      <a:pt x="14" y="4"/>
                    </a:lnTo>
                    <a:lnTo>
                      <a:pt x="18" y="2"/>
                    </a:lnTo>
                    <a:lnTo>
                      <a:pt x="26" y="0"/>
                    </a:lnTo>
                    <a:lnTo>
                      <a:pt x="26" y="0"/>
                    </a:lnTo>
                    <a:lnTo>
                      <a:pt x="28" y="2"/>
                    </a:lnTo>
                    <a:lnTo>
                      <a:pt x="32" y="4"/>
                    </a:lnTo>
                    <a:lnTo>
                      <a:pt x="34" y="8"/>
                    </a:lnTo>
                    <a:lnTo>
                      <a:pt x="34" y="16"/>
                    </a:lnTo>
                    <a:lnTo>
                      <a:pt x="34" y="16"/>
                    </a:lnTo>
                    <a:lnTo>
                      <a:pt x="34" y="18"/>
                    </a:lnTo>
                    <a:lnTo>
                      <a:pt x="34" y="18"/>
                    </a:lnTo>
                    <a:lnTo>
                      <a:pt x="32" y="24"/>
                    </a:lnTo>
                    <a:lnTo>
                      <a:pt x="32" y="30"/>
                    </a:lnTo>
                    <a:lnTo>
                      <a:pt x="32" y="30"/>
                    </a:lnTo>
                    <a:lnTo>
                      <a:pt x="36" y="34"/>
                    </a:lnTo>
                    <a:lnTo>
                      <a:pt x="38" y="36"/>
                    </a:lnTo>
                    <a:lnTo>
                      <a:pt x="42" y="38"/>
                    </a:lnTo>
                    <a:lnTo>
                      <a:pt x="44" y="42"/>
                    </a:lnTo>
                    <a:lnTo>
                      <a:pt x="44" y="42"/>
                    </a:lnTo>
                    <a:lnTo>
                      <a:pt x="40" y="42"/>
                    </a:lnTo>
                    <a:lnTo>
                      <a:pt x="38" y="42"/>
                    </a:lnTo>
                    <a:lnTo>
                      <a:pt x="38" y="46"/>
                    </a:lnTo>
                    <a:lnTo>
                      <a:pt x="38" y="46"/>
                    </a:lnTo>
                    <a:lnTo>
                      <a:pt x="38" y="50"/>
                    </a:lnTo>
                    <a:lnTo>
                      <a:pt x="40" y="52"/>
                    </a:lnTo>
                    <a:lnTo>
                      <a:pt x="42" y="60"/>
                    </a:lnTo>
                    <a:lnTo>
                      <a:pt x="42" y="60"/>
                    </a:lnTo>
                    <a:lnTo>
                      <a:pt x="42" y="64"/>
                    </a:lnTo>
                    <a:lnTo>
                      <a:pt x="42" y="68"/>
                    </a:lnTo>
                    <a:lnTo>
                      <a:pt x="42" y="68"/>
                    </a:lnTo>
                    <a:lnTo>
                      <a:pt x="34" y="50"/>
                    </a:lnTo>
                    <a:lnTo>
                      <a:pt x="34" y="50"/>
                    </a:lnTo>
                    <a:lnTo>
                      <a:pt x="30" y="40"/>
                    </a:lnTo>
                    <a:lnTo>
                      <a:pt x="26" y="34"/>
                    </a:lnTo>
                    <a:lnTo>
                      <a:pt x="24" y="34"/>
                    </a:lnTo>
                    <a:lnTo>
                      <a:pt x="22" y="34"/>
                    </a:lnTo>
                    <a:lnTo>
                      <a:pt x="16" y="40"/>
                    </a:lnTo>
                    <a:lnTo>
                      <a:pt x="16" y="40"/>
                    </a:lnTo>
                    <a:lnTo>
                      <a:pt x="16" y="40"/>
                    </a:lnTo>
                    <a:lnTo>
                      <a:pt x="14" y="38"/>
                    </a:lnTo>
                    <a:lnTo>
                      <a:pt x="14" y="38"/>
                    </a:lnTo>
                    <a:lnTo>
                      <a:pt x="14" y="34"/>
                    </a:lnTo>
                    <a:lnTo>
                      <a:pt x="16" y="30"/>
                    </a:lnTo>
                    <a:lnTo>
                      <a:pt x="16" y="30"/>
                    </a:lnTo>
                    <a:lnTo>
                      <a:pt x="14" y="30"/>
                    </a:lnTo>
                    <a:lnTo>
                      <a:pt x="14" y="30"/>
                    </a:lnTo>
                    <a:lnTo>
                      <a:pt x="12" y="30"/>
                    </a:lnTo>
                    <a:lnTo>
                      <a:pt x="12" y="30"/>
                    </a:lnTo>
                    <a:lnTo>
                      <a:pt x="10" y="28"/>
                    </a:lnTo>
                    <a:lnTo>
                      <a:pt x="8" y="26"/>
                    </a:lnTo>
                    <a:lnTo>
                      <a:pt x="2" y="26"/>
                    </a:lnTo>
                    <a:lnTo>
                      <a:pt x="2" y="26"/>
                    </a:lnTo>
                    <a:lnTo>
                      <a:pt x="0" y="26"/>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5" name="Freeform 3100">
                <a:extLst>
                  <a:ext uri="{FF2B5EF4-FFF2-40B4-BE49-F238E27FC236}">
                    <a16:creationId xmlns:a16="http://schemas.microsoft.com/office/drawing/2014/main" id="{E2151A27-CDE2-C8C3-0406-C9AAD1016E1C}"/>
                  </a:ext>
                </a:extLst>
              </p:cNvPr>
              <p:cNvSpPr>
                <a:spLocks/>
              </p:cNvSpPr>
              <p:nvPr/>
            </p:nvSpPr>
            <p:spPr bwMode="auto">
              <a:xfrm>
                <a:off x="5768" y="1662"/>
                <a:ext cx="24" cy="48"/>
              </a:xfrm>
              <a:custGeom>
                <a:avLst/>
                <a:gdLst>
                  <a:gd name="T0" fmla="*/ 24 w 24"/>
                  <a:gd name="T1" fmla="*/ 36 h 48"/>
                  <a:gd name="T2" fmla="*/ 24 w 24"/>
                  <a:gd name="T3" fmla="*/ 36 h 48"/>
                  <a:gd name="T4" fmla="*/ 22 w 24"/>
                  <a:gd name="T5" fmla="*/ 36 h 48"/>
                  <a:gd name="T6" fmla="*/ 22 w 24"/>
                  <a:gd name="T7" fmla="*/ 36 h 48"/>
                  <a:gd name="T8" fmla="*/ 20 w 24"/>
                  <a:gd name="T9" fmla="*/ 48 h 48"/>
                  <a:gd name="T10" fmla="*/ 20 w 24"/>
                  <a:gd name="T11" fmla="*/ 48 h 48"/>
                  <a:gd name="T12" fmla="*/ 16 w 24"/>
                  <a:gd name="T13" fmla="*/ 46 h 48"/>
                  <a:gd name="T14" fmla="*/ 14 w 24"/>
                  <a:gd name="T15" fmla="*/ 42 h 48"/>
                  <a:gd name="T16" fmla="*/ 12 w 24"/>
                  <a:gd name="T17" fmla="*/ 32 h 48"/>
                  <a:gd name="T18" fmla="*/ 12 w 24"/>
                  <a:gd name="T19" fmla="*/ 32 h 48"/>
                  <a:gd name="T20" fmla="*/ 8 w 24"/>
                  <a:gd name="T21" fmla="*/ 24 h 48"/>
                  <a:gd name="T22" fmla="*/ 8 w 24"/>
                  <a:gd name="T23" fmla="*/ 22 h 48"/>
                  <a:gd name="T24" fmla="*/ 6 w 24"/>
                  <a:gd name="T25" fmla="*/ 22 h 48"/>
                  <a:gd name="T26" fmla="*/ 6 w 24"/>
                  <a:gd name="T27" fmla="*/ 22 h 48"/>
                  <a:gd name="T28" fmla="*/ 2 w 24"/>
                  <a:gd name="T29" fmla="*/ 22 h 48"/>
                  <a:gd name="T30" fmla="*/ 2 w 24"/>
                  <a:gd name="T31" fmla="*/ 18 h 48"/>
                  <a:gd name="T32" fmla="*/ 0 w 24"/>
                  <a:gd name="T33" fmla="*/ 8 h 48"/>
                  <a:gd name="T34" fmla="*/ 0 w 24"/>
                  <a:gd name="T35" fmla="*/ 8 h 48"/>
                  <a:gd name="T36" fmla="*/ 0 w 24"/>
                  <a:gd name="T37" fmla="*/ 2 h 48"/>
                  <a:gd name="T38" fmla="*/ 2 w 24"/>
                  <a:gd name="T39" fmla="*/ 0 h 48"/>
                  <a:gd name="T40" fmla="*/ 6 w 24"/>
                  <a:gd name="T41" fmla="*/ 0 h 48"/>
                  <a:gd name="T42" fmla="*/ 6 w 24"/>
                  <a:gd name="T43" fmla="*/ 0 h 48"/>
                  <a:gd name="T44" fmla="*/ 10 w 24"/>
                  <a:gd name="T45" fmla="*/ 2 h 48"/>
                  <a:gd name="T46" fmla="*/ 12 w 24"/>
                  <a:gd name="T47" fmla="*/ 6 h 48"/>
                  <a:gd name="T48" fmla="*/ 16 w 24"/>
                  <a:gd name="T49" fmla="*/ 14 h 48"/>
                  <a:gd name="T50" fmla="*/ 24 w 24"/>
                  <a:gd name="T51" fmla="*/ 36 h 48"/>
                  <a:gd name="T52" fmla="*/ 24 w 24"/>
                  <a:gd name="T5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24" y="36"/>
                    </a:moveTo>
                    <a:lnTo>
                      <a:pt x="24" y="36"/>
                    </a:lnTo>
                    <a:lnTo>
                      <a:pt x="22" y="36"/>
                    </a:lnTo>
                    <a:lnTo>
                      <a:pt x="22" y="36"/>
                    </a:lnTo>
                    <a:lnTo>
                      <a:pt x="20" y="48"/>
                    </a:lnTo>
                    <a:lnTo>
                      <a:pt x="20" y="48"/>
                    </a:lnTo>
                    <a:lnTo>
                      <a:pt x="16" y="46"/>
                    </a:lnTo>
                    <a:lnTo>
                      <a:pt x="14" y="42"/>
                    </a:lnTo>
                    <a:lnTo>
                      <a:pt x="12" y="32"/>
                    </a:lnTo>
                    <a:lnTo>
                      <a:pt x="12" y="32"/>
                    </a:lnTo>
                    <a:lnTo>
                      <a:pt x="8" y="24"/>
                    </a:lnTo>
                    <a:lnTo>
                      <a:pt x="8" y="22"/>
                    </a:lnTo>
                    <a:lnTo>
                      <a:pt x="6" y="22"/>
                    </a:lnTo>
                    <a:lnTo>
                      <a:pt x="6" y="22"/>
                    </a:lnTo>
                    <a:lnTo>
                      <a:pt x="2" y="22"/>
                    </a:lnTo>
                    <a:lnTo>
                      <a:pt x="2" y="18"/>
                    </a:lnTo>
                    <a:lnTo>
                      <a:pt x="0" y="8"/>
                    </a:lnTo>
                    <a:lnTo>
                      <a:pt x="0" y="8"/>
                    </a:lnTo>
                    <a:lnTo>
                      <a:pt x="0" y="2"/>
                    </a:lnTo>
                    <a:lnTo>
                      <a:pt x="2" y="0"/>
                    </a:lnTo>
                    <a:lnTo>
                      <a:pt x="6" y="0"/>
                    </a:lnTo>
                    <a:lnTo>
                      <a:pt x="6" y="0"/>
                    </a:lnTo>
                    <a:lnTo>
                      <a:pt x="10" y="2"/>
                    </a:lnTo>
                    <a:lnTo>
                      <a:pt x="12" y="6"/>
                    </a:lnTo>
                    <a:lnTo>
                      <a:pt x="16" y="14"/>
                    </a:lnTo>
                    <a:lnTo>
                      <a:pt x="24" y="36"/>
                    </a:lnTo>
                    <a:lnTo>
                      <a:pt x="2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6" name="Freeform 3101">
                <a:extLst>
                  <a:ext uri="{FF2B5EF4-FFF2-40B4-BE49-F238E27FC236}">
                    <a16:creationId xmlns:a16="http://schemas.microsoft.com/office/drawing/2014/main" id="{C550C8BD-A4D7-16C9-5923-9FFF2AD7C1C2}"/>
                  </a:ext>
                </a:extLst>
              </p:cNvPr>
              <p:cNvSpPr>
                <a:spLocks/>
              </p:cNvSpPr>
              <p:nvPr/>
            </p:nvSpPr>
            <p:spPr bwMode="auto">
              <a:xfrm>
                <a:off x="5742" y="1652"/>
                <a:ext cx="6" cy="10"/>
              </a:xfrm>
              <a:custGeom>
                <a:avLst/>
                <a:gdLst>
                  <a:gd name="T0" fmla="*/ 6 w 6"/>
                  <a:gd name="T1" fmla="*/ 8 h 10"/>
                  <a:gd name="T2" fmla="*/ 6 w 6"/>
                  <a:gd name="T3" fmla="*/ 8 h 10"/>
                  <a:gd name="T4" fmla="*/ 4 w 6"/>
                  <a:gd name="T5" fmla="*/ 10 h 10"/>
                  <a:gd name="T6" fmla="*/ 2 w 6"/>
                  <a:gd name="T7" fmla="*/ 10 h 10"/>
                  <a:gd name="T8" fmla="*/ 0 w 6"/>
                  <a:gd name="T9" fmla="*/ 4 h 10"/>
                  <a:gd name="T10" fmla="*/ 0 w 6"/>
                  <a:gd name="T11" fmla="*/ 4 h 10"/>
                  <a:gd name="T12" fmla="*/ 0 w 6"/>
                  <a:gd name="T13" fmla="*/ 0 h 10"/>
                  <a:gd name="T14" fmla="*/ 0 w 6"/>
                  <a:gd name="T15" fmla="*/ 0 h 10"/>
                  <a:gd name="T16" fmla="*/ 2 w 6"/>
                  <a:gd name="T17" fmla="*/ 0 h 10"/>
                  <a:gd name="T18" fmla="*/ 4 w 6"/>
                  <a:gd name="T19" fmla="*/ 2 h 10"/>
                  <a:gd name="T20" fmla="*/ 6 w 6"/>
                  <a:gd name="T21" fmla="*/ 8 h 10"/>
                  <a:gd name="T22" fmla="*/ 6 w 6"/>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8"/>
                    </a:moveTo>
                    <a:lnTo>
                      <a:pt x="6" y="8"/>
                    </a:lnTo>
                    <a:lnTo>
                      <a:pt x="4" y="10"/>
                    </a:lnTo>
                    <a:lnTo>
                      <a:pt x="2" y="10"/>
                    </a:lnTo>
                    <a:lnTo>
                      <a:pt x="0" y="4"/>
                    </a:lnTo>
                    <a:lnTo>
                      <a:pt x="0" y="4"/>
                    </a:lnTo>
                    <a:lnTo>
                      <a:pt x="0" y="0"/>
                    </a:lnTo>
                    <a:lnTo>
                      <a:pt x="0" y="0"/>
                    </a:lnTo>
                    <a:lnTo>
                      <a:pt x="2" y="0"/>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7" name="Freeform 3102">
                <a:extLst>
                  <a:ext uri="{FF2B5EF4-FFF2-40B4-BE49-F238E27FC236}">
                    <a16:creationId xmlns:a16="http://schemas.microsoft.com/office/drawing/2014/main" id="{656EFCF5-0636-EC8B-08E8-9149146CD68E}"/>
                  </a:ext>
                </a:extLst>
              </p:cNvPr>
              <p:cNvSpPr>
                <a:spLocks/>
              </p:cNvSpPr>
              <p:nvPr/>
            </p:nvSpPr>
            <p:spPr bwMode="auto">
              <a:xfrm>
                <a:off x="5788" y="1698"/>
                <a:ext cx="4" cy="12"/>
              </a:xfrm>
              <a:custGeom>
                <a:avLst/>
                <a:gdLst>
                  <a:gd name="T0" fmla="*/ 0 w 4"/>
                  <a:gd name="T1" fmla="*/ 12 h 12"/>
                  <a:gd name="T2" fmla="*/ 0 w 4"/>
                  <a:gd name="T3" fmla="*/ 12 h 12"/>
                  <a:gd name="T4" fmla="*/ 0 w 4"/>
                  <a:gd name="T5" fmla="*/ 4 h 12"/>
                  <a:gd name="T6" fmla="*/ 2 w 4"/>
                  <a:gd name="T7" fmla="*/ 0 h 12"/>
                  <a:gd name="T8" fmla="*/ 2 w 4"/>
                  <a:gd name="T9" fmla="*/ 0 h 12"/>
                  <a:gd name="T10" fmla="*/ 4 w 4"/>
                  <a:gd name="T11" fmla="*/ 6 h 12"/>
                  <a:gd name="T12" fmla="*/ 4 w 4"/>
                  <a:gd name="T13" fmla="*/ 10 h 12"/>
                  <a:gd name="T14" fmla="*/ 2 w 4"/>
                  <a:gd name="T15" fmla="*/ 12 h 12"/>
                  <a:gd name="T16" fmla="*/ 2 w 4"/>
                  <a:gd name="T17" fmla="*/ 12 h 12"/>
                  <a:gd name="T18" fmla="*/ 0 w 4"/>
                  <a:gd name="T19" fmla="*/ 12 h 12"/>
                  <a:gd name="T20" fmla="*/ 0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2"/>
                    </a:moveTo>
                    <a:lnTo>
                      <a:pt x="0" y="12"/>
                    </a:lnTo>
                    <a:lnTo>
                      <a:pt x="0" y="4"/>
                    </a:lnTo>
                    <a:lnTo>
                      <a:pt x="2" y="0"/>
                    </a:lnTo>
                    <a:lnTo>
                      <a:pt x="2" y="0"/>
                    </a:lnTo>
                    <a:lnTo>
                      <a:pt x="4" y="6"/>
                    </a:lnTo>
                    <a:lnTo>
                      <a:pt x="4" y="10"/>
                    </a:lnTo>
                    <a:lnTo>
                      <a:pt x="2" y="12"/>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8" name="Freeform 3103">
                <a:extLst>
                  <a:ext uri="{FF2B5EF4-FFF2-40B4-BE49-F238E27FC236}">
                    <a16:creationId xmlns:a16="http://schemas.microsoft.com/office/drawing/2014/main" id="{73805299-AC1A-4D09-D06F-44D61B5EF919}"/>
                  </a:ext>
                </a:extLst>
              </p:cNvPr>
              <p:cNvSpPr>
                <a:spLocks/>
              </p:cNvSpPr>
              <p:nvPr/>
            </p:nvSpPr>
            <p:spPr bwMode="auto">
              <a:xfrm>
                <a:off x="5742" y="1684"/>
                <a:ext cx="6" cy="10"/>
              </a:xfrm>
              <a:custGeom>
                <a:avLst/>
                <a:gdLst>
                  <a:gd name="T0" fmla="*/ 4 w 6"/>
                  <a:gd name="T1" fmla="*/ 0 h 10"/>
                  <a:gd name="T2" fmla="*/ 4 w 6"/>
                  <a:gd name="T3" fmla="*/ 0 h 10"/>
                  <a:gd name="T4" fmla="*/ 6 w 6"/>
                  <a:gd name="T5" fmla="*/ 4 h 10"/>
                  <a:gd name="T6" fmla="*/ 6 w 6"/>
                  <a:gd name="T7" fmla="*/ 8 h 10"/>
                  <a:gd name="T8" fmla="*/ 6 w 6"/>
                  <a:gd name="T9" fmla="*/ 8 h 10"/>
                  <a:gd name="T10" fmla="*/ 6 w 6"/>
                  <a:gd name="T11" fmla="*/ 10 h 10"/>
                  <a:gd name="T12" fmla="*/ 4 w 6"/>
                  <a:gd name="T13" fmla="*/ 10 h 10"/>
                  <a:gd name="T14" fmla="*/ 2 w 6"/>
                  <a:gd name="T15" fmla="*/ 8 h 10"/>
                  <a:gd name="T16" fmla="*/ 2 w 6"/>
                  <a:gd name="T17" fmla="*/ 8 h 10"/>
                  <a:gd name="T18" fmla="*/ 2 w 6"/>
                  <a:gd name="T19" fmla="*/ 8 h 10"/>
                  <a:gd name="T20" fmla="*/ 0 w 6"/>
                  <a:gd name="T21" fmla="*/ 8 h 10"/>
                  <a:gd name="T22" fmla="*/ 0 w 6"/>
                  <a:gd name="T23" fmla="*/ 4 h 10"/>
                  <a:gd name="T24" fmla="*/ 0 w 6"/>
                  <a:gd name="T25" fmla="*/ 4 h 10"/>
                  <a:gd name="T26" fmla="*/ 0 w 6"/>
                  <a:gd name="T27" fmla="*/ 4 h 10"/>
                  <a:gd name="T28" fmla="*/ 0 w 6"/>
                  <a:gd name="T29" fmla="*/ 4 h 10"/>
                  <a:gd name="T30" fmla="*/ 2 w 6"/>
                  <a:gd name="T31" fmla="*/ 4 h 10"/>
                  <a:gd name="T32" fmla="*/ 4 w 6"/>
                  <a:gd name="T33" fmla="*/ 0 h 10"/>
                  <a:gd name="T34" fmla="*/ 4 w 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0">
                    <a:moveTo>
                      <a:pt x="4" y="0"/>
                    </a:moveTo>
                    <a:lnTo>
                      <a:pt x="4" y="0"/>
                    </a:lnTo>
                    <a:lnTo>
                      <a:pt x="6" y="4"/>
                    </a:lnTo>
                    <a:lnTo>
                      <a:pt x="6" y="8"/>
                    </a:lnTo>
                    <a:lnTo>
                      <a:pt x="6" y="8"/>
                    </a:lnTo>
                    <a:lnTo>
                      <a:pt x="6" y="10"/>
                    </a:lnTo>
                    <a:lnTo>
                      <a:pt x="4" y="10"/>
                    </a:lnTo>
                    <a:lnTo>
                      <a:pt x="2" y="8"/>
                    </a:lnTo>
                    <a:lnTo>
                      <a:pt x="2" y="8"/>
                    </a:lnTo>
                    <a:lnTo>
                      <a:pt x="2" y="8"/>
                    </a:lnTo>
                    <a:lnTo>
                      <a:pt x="0" y="8"/>
                    </a:lnTo>
                    <a:lnTo>
                      <a:pt x="0" y="4"/>
                    </a:lnTo>
                    <a:lnTo>
                      <a:pt x="0" y="4"/>
                    </a:lnTo>
                    <a:lnTo>
                      <a:pt x="0" y="4"/>
                    </a:lnTo>
                    <a:lnTo>
                      <a:pt x="0" y="4"/>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9" name="Freeform 3104">
                <a:extLst>
                  <a:ext uri="{FF2B5EF4-FFF2-40B4-BE49-F238E27FC236}">
                    <a16:creationId xmlns:a16="http://schemas.microsoft.com/office/drawing/2014/main" id="{28FD705F-94F7-C2E2-27A7-A5E8468F6E5D}"/>
                  </a:ext>
                </a:extLst>
              </p:cNvPr>
              <p:cNvSpPr>
                <a:spLocks/>
              </p:cNvSpPr>
              <p:nvPr/>
            </p:nvSpPr>
            <p:spPr bwMode="auto">
              <a:xfrm>
                <a:off x="5744" y="1676"/>
                <a:ext cx="6" cy="8"/>
              </a:xfrm>
              <a:custGeom>
                <a:avLst/>
                <a:gdLst>
                  <a:gd name="T0" fmla="*/ 6 w 6"/>
                  <a:gd name="T1" fmla="*/ 4 h 8"/>
                  <a:gd name="T2" fmla="*/ 6 w 6"/>
                  <a:gd name="T3" fmla="*/ 4 h 8"/>
                  <a:gd name="T4" fmla="*/ 4 w 6"/>
                  <a:gd name="T5" fmla="*/ 6 h 8"/>
                  <a:gd name="T6" fmla="*/ 2 w 6"/>
                  <a:gd name="T7" fmla="*/ 8 h 8"/>
                  <a:gd name="T8" fmla="*/ 2 w 6"/>
                  <a:gd name="T9" fmla="*/ 8 h 8"/>
                  <a:gd name="T10" fmla="*/ 0 w 6"/>
                  <a:gd name="T11" fmla="*/ 6 h 8"/>
                  <a:gd name="T12" fmla="*/ 0 w 6"/>
                  <a:gd name="T13" fmla="*/ 4 h 8"/>
                  <a:gd name="T14" fmla="*/ 0 w 6"/>
                  <a:gd name="T15" fmla="*/ 4 h 8"/>
                  <a:gd name="T16" fmla="*/ 2 w 6"/>
                  <a:gd name="T17" fmla="*/ 0 h 8"/>
                  <a:gd name="T18" fmla="*/ 2 w 6"/>
                  <a:gd name="T19" fmla="*/ 0 h 8"/>
                  <a:gd name="T20" fmla="*/ 6 w 6"/>
                  <a:gd name="T21" fmla="*/ 4 h 8"/>
                  <a:gd name="T22" fmla="*/ 6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4"/>
                    </a:moveTo>
                    <a:lnTo>
                      <a:pt x="6" y="4"/>
                    </a:lnTo>
                    <a:lnTo>
                      <a:pt x="4" y="6"/>
                    </a:lnTo>
                    <a:lnTo>
                      <a:pt x="2" y="8"/>
                    </a:lnTo>
                    <a:lnTo>
                      <a:pt x="2" y="8"/>
                    </a:lnTo>
                    <a:lnTo>
                      <a:pt x="0" y="6"/>
                    </a:lnTo>
                    <a:lnTo>
                      <a:pt x="0" y="4"/>
                    </a:lnTo>
                    <a:lnTo>
                      <a:pt x="0" y="4"/>
                    </a:lnTo>
                    <a:lnTo>
                      <a:pt x="2" y="0"/>
                    </a:lnTo>
                    <a:lnTo>
                      <a:pt x="2"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0" name="Freeform 3105">
                <a:extLst>
                  <a:ext uri="{FF2B5EF4-FFF2-40B4-BE49-F238E27FC236}">
                    <a16:creationId xmlns:a16="http://schemas.microsoft.com/office/drawing/2014/main" id="{67C98248-761A-ED82-5264-DB0F43423CDD}"/>
                  </a:ext>
                </a:extLst>
              </p:cNvPr>
              <p:cNvSpPr>
                <a:spLocks/>
              </p:cNvSpPr>
              <p:nvPr/>
            </p:nvSpPr>
            <p:spPr bwMode="auto">
              <a:xfrm>
                <a:off x="5674" y="2396"/>
                <a:ext cx="42" cy="58"/>
              </a:xfrm>
              <a:custGeom>
                <a:avLst/>
                <a:gdLst>
                  <a:gd name="T0" fmla="*/ 2 w 42"/>
                  <a:gd name="T1" fmla="*/ 0 h 58"/>
                  <a:gd name="T2" fmla="*/ 2 w 42"/>
                  <a:gd name="T3" fmla="*/ 0 h 58"/>
                  <a:gd name="T4" fmla="*/ 16 w 42"/>
                  <a:gd name="T5" fmla="*/ 8 h 58"/>
                  <a:gd name="T6" fmla="*/ 22 w 42"/>
                  <a:gd name="T7" fmla="*/ 8 h 58"/>
                  <a:gd name="T8" fmla="*/ 26 w 42"/>
                  <a:gd name="T9" fmla="*/ 8 h 58"/>
                  <a:gd name="T10" fmla="*/ 30 w 42"/>
                  <a:gd name="T11" fmla="*/ 4 h 58"/>
                  <a:gd name="T12" fmla="*/ 30 w 42"/>
                  <a:gd name="T13" fmla="*/ 4 h 58"/>
                  <a:gd name="T14" fmla="*/ 32 w 42"/>
                  <a:gd name="T15" fmla="*/ 4 h 58"/>
                  <a:gd name="T16" fmla="*/ 32 w 42"/>
                  <a:gd name="T17" fmla="*/ 4 h 58"/>
                  <a:gd name="T18" fmla="*/ 34 w 42"/>
                  <a:gd name="T19" fmla="*/ 8 h 58"/>
                  <a:gd name="T20" fmla="*/ 34 w 42"/>
                  <a:gd name="T21" fmla="*/ 12 h 58"/>
                  <a:gd name="T22" fmla="*/ 36 w 42"/>
                  <a:gd name="T23" fmla="*/ 14 h 58"/>
                  <a:gd name="T24" fmla="*/ 36 w 42"/>
                  <a:gd name="T25" fmla="*/ 14 h 58"/>
                  <a:gd name="T26" fmla="*/ 36 w 42"/>
                  <a:gd name="T27" fmla="*/ 14 h 58"/>
                  <a:gd name="T28" fmla="*/ 38 w 42"/>
                  <a:gd name="T29" fmla="*/ 16 h 58"/>
                  <a:gd name="T30" fmla="*/ 40 w 42"/>
                  <a:gd name="T31" fmla="*/ 16 h 58"/>
                  <a:gd name="T32" fmla="*/ 40 w 42"/>
                  <a:gd name="T33" fmla="*/ 18 h 58"/>
                  <a:gd name="T34" fmla="*/ 42 w 42"/>
                  <a:gd name="T35" fmla="*/ 22 h 58"/>
                  <a:gd name="T36" fmla="*/ 42 w 42"/>
                  <a:gd name="T37" fmla="*/ 22 h 58"/>
                  <a:gd name="T38" fmla="*/ 40 w 42"/>
                  <a:gd name="T39" fmla="*/ 28 h 58"/>
                  <a:gd name="T40" fmla="*/ 38 w 42"/>
                  <a:gd name="T41" fmla="*/ 32 h 58"/>
                  <a:gd name="T42" fmla="*/ 34 w 42"/>
                  <a:gd name="T43" fmla="*/ 38 h 58"/>
                  <a:gd name="T44" fmla="*/ 34 w 42"/>
                  <a:gd name="T45" fmla="*/ 38 h 58"/>
                  <a:gd name="T46" fmla="*/ 32 w 42"/>
                  <a:gd name="T47" fmla="*/ 36 h 58"/>
                  <a:gd name="T48" fmla="*/ 32 w 42"/>
                  <a:gd name="T49" fmla="*/ 34 h 58"/>
                  <a:gd name="T50" fmla="*/ 30 w 42"/>
                  <a:gd name="T51" fmla="*/ 28 h 58"/>
                  <a:gd name="T52" fmla="*/ 30 w 42"/>
                  <a:gd name="T53" fmla="*/ 28 h 58"/>
                  <a:gd name="T54" fmla="*/ 26 w 42"/>
                  <a:gd name="T55" fmla="*/ 38 h 58"/>
                  <a:gd name="T56" fmla="*/ 24 w 42"/>
                  <a:gd name="T57" fmla="*/ 48 h 58"/>
                  <a:gd name="T58" fmla="*/ 24 w 42"/>
                  <a:gd name="T59" fmla="*/ 48 h 58"/>
                  <a:gd name="T60" fmla="*/ 20 w 42"/>
                  <a:gd name="T61" fmla="*/ 52 h 58"/>
                  <a:gd name="T62" fmla="*/ 18 w 42"/>
                  <a:gd name="T63" fmla="*/ 58 h 58"/>
                  <a:gd name="T64" fmla="*/ 18 w 42"/>
                  <a:gd name="T65" fmla="*/ 58 h 58"/>
                  <a:gd name="T66" fmla="*/ 18 w 42"/>
                  <a:gd name="T67" fmla="*/ 58 h 58"/>
                  <a:gd name="T68" fmla="*/ 14 w 42"/>
                  <a:gd name="T69" fmla="*/ 50 h 58"/>
                  <a:gd name="T70" fmla="*/ 14 w 42"/>
                  <a:gd name="T71" fmla="*/ 40 h 58"/>
                  <a:gd name="T72" fmla="*/ 14 w 42"/>
                  <a:gd name="T73" fmla="*/ 40 h 58"/>
                  <a:gd name="T74" fmla="*/ 14 w 42"/>
                  <a:gd name="T75" fmla="*/ 36 h 58"/>
                  <a:gd name="T76" fmla="*/ 16 w 42"/>
                  <a:gd name="T77" fmla="*/ 36 h 58"/>
                  <a:gd name="T78" fmla="*/ 20 w 42"/>
                  <a:gd name="T79" fmla="*/ 38 h 58"/>
                  <a:gd name="T80" fmla="*/ 20 w 42"/>
                  <a:gd name="T81" fmla="*/ 38 h 58"/>
                  <a:gd name="T82" fmla="*/ 22 w 42"/>
                  <a:gd name="T83" fmla="*/ 38 h 58"/>
                  <a:gd name="T84" fmla="*/ 22 w 42"/>
                  <a:gd name="T85" fmla="*/ 36 h 58"/>
                  <a:gd name="T86" fmla="*/ 22 w 42"/>
                  <a:gd name="T87" fmla="*/ 36 h 58"/>
                  <a:gd name="T88" fmla="*/ 22 w 42"/>
                  <a:gd name="T89" fmla="*/ 32 h 58"/>
                  <a:gd name="T90" fmla="*/ 22 w 42"/>
                  <a:gd name="T91" fmla="*/ 28 h 58"/>
                  <a:gd name="T92" fmla="*/ 22 w 42"/>
                  <a:gd name="T93" fmla="*/ 28 h 58"/>
                  <a:gd name="T94" fmla="*/ 20 w 42"/>
                  <a:gd name="T95" fmla="*/ 24 h 58"/>
                  <a:gd name="T96" fmla="*/ 18 w 42"/>
                  <a:gd name="T97" fmla="*/ 20 h 58"/>
                  <a:gd name="T98" fmla="*/ 16 w 42"/>
                  <a:gd name="T99" fmla="*/ 20 h 58"/>
                  <a:gd name="T100" fmla="*/ 14 w 42"/>
                  <a:gd name="T101" fmla="*/ 20 h 58"/>
                  <a:gd name="T102" fmla="*/ 14 w 42"/>
                  <a:gd name="T103" fmla="*/ 20 h 58"/>
                  <a:gd name="T104" fmla="*/ 12 w 42"/>
                  <a:gd name="T105" fmla="*/ 22 h 58"/>
                  <a:gd name="T106" fmla="*/ 10 w 42"/>
                  <a:gd name="T107" fmla="*/ 22 h 58"/>
                  <a:gd name="T108" fmla="*/ 6 w 42"/>
                  <a:gd name="T109" fmla="*/ 18 h 58"/>
                  <a:gd name="T110" fmla="*/ 0 w 42"/>
                  <a:gd name="T111" fmla="*/ 6 h 58"/>
                  <a:gd name="T112" fmla="*/ 0 w 42"/>
                  <a:gd name="T113" fmla="*/ 6 h 58"/>
                  <a:gd name="T114" fmla="*/ 0 w 42"/>
                  <a:gd name="T115" fmla="*/ 2 h 58"/>
                  <a:gd name="T116" fmla="*/ 2 w 42"/>
                  <a:gd name="T117" fmla="*/ 0 h 58"/>
                  <a:gd name="T118" fmla="*/ 2 w 42"/>
                  <a:gd name="T1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58">
                    <a:moveTo>
                      <a:pt x="2" y="0"/>
                    </a:moveTo>
                    <a:lnTo>
                      <a:pt x="2" y="0"/>
                    </a:lnTo>
                    <a:lnTo>
                      <a:pt x="16" y="8"/>
                    </a:lnTo>
                    <a:lnTo>
                      <a:pt x="22" y="8"/>
                    </a:lnTo>
                    <a:lnTo>
                      <a:pt x="26" y="8"/>
                    </a:lnTo>
                    <a:lnTo>
                      <a:pt x="30" y="4"/>
                    </a:lnTo>
                    <a:lnTo>
                      <a:pt x="30" y="4"/>
                    </a:lnTo>
                    <a:lnTo>
                      <a:pt x="32" y="4"/>
                    </a:lnTo>
                    <a:lnTo>
                      <a:pt x="32" y="4"/>
                    </a:lnTo>
                    <a:lnTo>
                      <a:pt x="34" y="8"/>
                    </a:lnTo>
                    <a:lnTo>
                      <a:pt x="34" y="12"/>
                    </a:lnTo>
                    <a:lnTo>
                      <a:pt x="36" y="14"/>
                    </a:lnTo>
                    <a:lnTo>
                      <a:pt x="36" y="14"/>
                    </a:lnTo>
                    <a:lnTo>
                      <a:pt x="36" y="14"/>
                    </a:lnTo>
                    <a:lnTo>
                      <a:pt x="38" y="16"/>
                    </a:lnTo>
                    <a:lnTo>
                      <a:pt x="40" y="16"/>
                    </a:lnTo>
                    <a:lnTo>
                      <a:pt x="40" y="18"/>
                    </a:lnTo>
                    <a:lnTo>
                      <a:pt x="42" y="22"/>
                    </a:lnTo>
                    <a:lnTo>
                      <a:pt x="42" y="22"/>
                    </a:lnTo>
                    <a:lnTo>
                      <a:pt x="40" y="28"/>
                    </a:lnTo>
                    <a:lnTo>
                      <a:pt x="38" y="32"/>
                    </a:lnTo>
                    <a:lnTo>
                      <a:pt x="34" y="38"/>
                    </a:lnTo>
                    <a:lnTo>
                      <a:pt x="34" y="38"/>
                    </a:lnTo>
                    <a:lnTo>
                      <a:pt x="32" y="36"/>
                    </a:lnTo>
                    <a:lnTo>
                      <a:pt x="32" y="34"/>
                    </a:lnTo>
                    <a:lnTo>
                      <a:pt x="30" y="28"/>
                    </a:lnTo>
                    <a:lnTo>
                      <a:pt x="30" y="28"/>
                    </a:lnTo>
                    <a:lnTo>
                      <a:pt x="26" y="38"/>
                    </a:lnTo>
                    <a:lnTo>
                      <a:pt x="24" y="48"/>
                    </a:lnTo>
                    <a:lnTo>
                      <a:pt x="24" y="48"/>
                    </a:lnTo>
                    <a:lnTo>
                      <a:pt x="20" y="52"/>
                    </a:lnTo>
                    <a:lnTo>
                      <a:pt x="18" y="58"/>
                    </a:lnTo>
                    <a:lnTo>
                      <a:pt x="18" y="58"/>
                    </a:lnTo>
                    <a:lnTo>
                      <a:pt x="18" y="58"/>
                    </a:lnTo>
                    <a:lnTo>
                      <a:pt x="14" y="50"/>
                    </a:lnTo>
                    <a:lnTo>
                      <a:pt x="14" y="40"/>
                    </a:lnTo>
                    <a:lnTo>
                      <a:pt x="14" y="40"/>
                    </a:lnTo>
                    <a:lnTo>
                      <a:pt x="14" y="36"/>
                    </a:lnTo>
                    <a:lnTo>
                      <a:pt x="16" y="36"/>
                    </a:lnTo>
                    <a:lnTo>
                      <a:pt x="20" y="38"/>
                    </a:lnTo>
                    <a:lnTo>
                      <a:pt x="20" y="38"/>
                    </a:lnTo>
                    <a:lnTo>
                      <a:pt x="22" y="38"/>
                    </a:lnTo>
                    <a:lnTo>
                      <a:pt x="22" y="36"/>
                    </a:lnTo>
                    <a:lnTo>
                      <a:pt x="22" y="36"/>
                    </a:lnTo>
                    <a:lnTo>
                      <a:pt x="22" y="32"/>
                    </a:lnTo>
                    <a:lnTo>
                      <a:pt x="22" y="28"/>
                    </a:lnTo>
                    <a:lnTo>
                      <a:pt x="22" y="28"/>
                    </a:lnTo>
                    <a:lnTo>
                      <a:pt x="20" y="24"/>
                    </a:lnTo>
                    <a:lnTo>
                      <a:pt x="18" y="20"/>
                    </a:lnTo>
                    <a:lnTo>
                      <a:pt x="16" y="20"/>
                    </a:lnTo>
                    <a:lnTo>
                      <a:pt x="14" y="20"/>
                    </a:lnTo>
                    <a:lnTo>
                      <a:pt x="14" y="20"/>
                    </a:lnTo>
                    <a:lnTo>
                      <a:pt x="12" y="22"/>
                    </a:lnTo>
                    <a:lnTo>
                      <a:pt x="10" y="22"/>
                    </a:lnTo>
                    <a:lnTo>
                      <a:pt x="6" y="18"/>
                    </a:lnTo>
                    <a:lnTo>
                      <a:pt x="0" y="6"/>
                    </a:lnTo>
                    <a:lnTo>
                      <a:pt x="0" y="6"/>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1" name="Freeform 3106">
                <a:extLst>
                  <a:ext uri="{FF2B5EF4-FFF2-40B4-BE49-F238E27FC236}">
                    <a16:creationId xmlns:a16="http://schemas.microsoft.com/office/drawing/2014/main" id="{1D0A8A1C-B868-9841-277A-02924BB9311D}"/>
                  </a:ext>
                </a:extLst>
              </p:cNvPr>
              <p:cNvSpPr>
                <a:spLocks/>
              </p:cNvSpPr>
              <p:nvPr/>
            </p:nvSpPr>
            <p:spPr bwMode="auto">
              <a:xfrm>
                <a:off x="5686" y="2564"/>
                <a:ext cx="28" cy="40"/>
              </a:xfrm>
              <a:custGeom>
                <a:avLst/>
                <a:gdLst>
                  <a:gd name="T0" fmla="*/ 28 w 28"/>
                  <a:gd name="T1" fmla="*/ 8 h 40"/>
                  <a:gd name="T2" fmla="*/ 28 w 28"/>
                  <a:gd name="T3" fmla="*/ 8 h 40"/>
                  <a:gd name="T4" fmla="*/ 28 w 28"/>
                  <a:gd name="T5" fmla="*/ 20 h 40"/>
                  <a:gd name="T6" fmla="*/ 26 w 28"/>
                  <a:gd name="T7" fmla="*/ 22 h 40"/>
                  <a:gd name="T8" fmla="*/ 22 w 28"/>
                  <a:gd name="T9" fmla="*/ 22 h 40"/>
                  <a:gd name="T10" fmla="*/ 22 w 28"/>
                  <a:gd name="T11" fmla="*/ 22 h 40"/>
                  <a:gd name="T12" fmla="*/ 20 w 28"/>
                  <a:gd name="T13" fmla="*/ 22 h 40"/>
                  <a:gd name="T14" fmla="*/ 18 w 28"/>
                  <a:gd name="T15" fmla="*/ 24 h 40"/>
                  <a:gd name="T16" fmla="*/ 16 w 28"/>
                  <a:gd name="T17" fmla="*/ 26 h 40"/>
                  <a:gd name="T18" fmla="*/ 16 w 28"/>
                  <a:gd name="T19" fmla="*/ 26 h 40"/>
                  <a:gd name="T20" fmla="*/ 10 w 28"/>
                  <a:gd name="T21" fmla="*/ 32 h 40"/>
                  <a:gd name="T22" fmla="*/ 4 w 28"/>
                  <a:gd name="T23" fmla="*/ 40 h 40"/>
                  <a:gd name="T24" fmla="*/ 4 w 28"/>
                  <a:gd name="T25" fmla="*/ 40 h 40"/>
                  <a:gd name="T26" fmla="*/ 4 w 28"/>
                  <a:gd name="T27" fmla="*/ 40 h 40"/>
                  <a:gd name="T28" fmla="*/ 4 w 28"/>
                  <a:gd name="T29" fmla="*/ 40 h 40"/>
                  <a:gd name="T30" fmla="*/ 2 w 28"/>
                  <a:gd name="T31" fmla="*/ 40 h 40"/>
                  <a:gd name="T32" fmla="*/ 2 w 28"/>
                  <a:gd name="T33" fmla="*/ 40 h 40"/>
                  <a:gd name="T34" fmla="*/ 0 w 28"/>
                  <a:gd name="T35" fmla="*/ 32 h 40"/>
                  <a:gd name="T36" fmla="*/ 0 w 28"/>
                  <a:gd name="T37" fmla="*/ 32 h 40"/>
                  <a:gd name="T38" fmla="*/ 0 w 28"/>
                  <a:gd name="T39" fmla="*/ 10 h 40"/>
                  <a:gd name="T40" fmla="*/ 0 w 28"/>
                  <a:gd name="T41" fmla="*/ 10 h 40"/>
                  <a:gd name="T42" fmla="*/ 2 w 28"/>
                  <a:gd name="T43" fmla="*/ 6 h 40"/>
                  <a:gd name="T44" fmla="*/ 6 w 28"/>
                  <a:gd name="T45" fmla="*/ 8 h 40"/>
                  <a:gd name="T46" fmla="*/ 6 w 28"/>
                  <a:gd name="T47" fmla="*/ 8 h 40"/>
                  <a:gd name="T48" fmla="*/ 6 w 28"/>
                  <a:gd name="T49" fmla="*/ 10 h 40"/>
                  <a:gd name="T50" fmla="*/ 8 w 28"/>
                  <a:gd name="T51" fmla="*/ 14 h 40"/>
                  <a:gd name="T52" fmla="*/ 8 w 28"/>
                  <a:gd name="T53" fmla="*/ 22 h 40"/>
                  <a:gd name="T54" fmla="*/ 8 w 28"/>
                  <a:gd name="T55" fmla="*/ 22 h 40"/>
                  <a:gd name="T56" fmla="*/ 16 w 28"/>
                  <a:gd name="T57" fmla="*/ 8 h 40"/>
                  <a:gd name="T58" fmla="*/ 20 w 28"/>
                  <a:gd name="T59" fmla="*/ 0 h 40"/>
                  <a:gd name="T60" fmla="*/ 22 w 28"/>
                  <a:gd name="T61" fmla="*/ 0 h 40"/>
                  <a:gd name="T62" fmla="*/ 24 w 28"/>
                  <a:gd name="T63" fmla="*/ 0 h 40"/>
                  <a:gd name="T64" fmla="*/ 28 w 28"/>
                  <a:gd name="T65" fmla="*/ 8 h 40"/>
                  <a:gd name="T66" fmla="*/ 28 w 28"/>
                  <a:gd name="T67"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40">
                    <a:moveTo>
                      <a:pt x="28" y="8"/>
                    </a:moveTo>
                    <a:lnTo>
                      <a:pt x="28" y="8"/>
                    </a:lnTo>
                    <a:lnTo>
                      <a:pt x="28" y="20"/>
                    </a:lnTo>
                    <a:lnTo>
                      <a:pt x="26" y="22"/>
                    </a:lnTo>
                    <a:lnTo>
                      <a:pt x="22" y="22"/>
                    </a:lnTo>
                    <a:lnTo>
                      <a:pt x="22" y="22"/>
                    </a:lnTo>
                    <a:lnTo>
                      <a:pt x="20" y="22"/>
                    </a:lnTo>
                    <a:lnTo>
                      <a:pt x="18" y="24"/>
                    </a:lnTo>
                    <a:lnTo>
                      <a:pt x="16" y="26"/>
                    </a:lnTo>
                    <a:lnTo>
                      <a:pt x="16" y="26"/>
                    </a:lnTo>
                    <a:lnTo>
                      <a:pt x="10" y="32"/>
                    </a:lnTo>
                    <a:lnTo>
                      <a:pt x="4" y="40"/>
                    </a:lnTo>
                    <a:lnTo>
                      <a:pt x="4" y="40"/>
                    </a:lnTo>
                    <a:lnTo>
                      <a:pt x="4" y="40"/>
                    </a:lnTo>
                    <a:lnTo>
                      <a:pt x="4" y="40"/>
                    </a:lnTo>
                    <a:lnTo>
                      <a:pt x="2" y="40"/>
                    </a:lnTo>
                    <a:lnTo>
                      <a:pt x="2" y="40"/>
                    </a:lnTo>
                    <a:lnTo>
                      <a:pt x="0" y="32"/>
                    </a:lnTo>
                    <a:lnTo>
                      <a:pt x="0" y="32"/>
                    </a:lnTo>
                    <a:lnTo>
                      <a:pt x="0" y="10"/>
                    </a:lnTo>
                    <a:lnTo>
                      <a:pt x="0" y="10"/>
                    </a:lnTo>
                    <a:lnTo>
                      <a:pt x="2" y="6"/>
                    </a:lnTo>
                    <a:lnTo>
                      <a:pt x="6" y="8"/>
                    </a:lnTo>
                    <a:lnTo>
                      <a:pt x="6" y="8"/>
                    </a:lnTo>
                    <a:lnTo>
                      <a:pt x="6" y="10"/>
                    </a:lnTo>
                    <a:lnTo>
                      <a:pt x="8" y="14"/>
                    </a:lnTo>
                    <a:lnTo>
                      <a:pt x="8" y="22"/>
                    </a:lnTo>
                    <a:lnTo>
                      <a:pt x="8" y="22"/>
                    </a:lnTo>
                    <a:lnTo>
                      <a:pt x="16" y="8"/>
                    </a:lnTo>
                    <a:lnTo>
                      <a:pt x="20" y="0"/>
                    </a:lnTo>
                    <a:lnTo>
                      <a:pt x="22" y="0"/>
                    </a:lnTo>
                    <a:lnTo>
                      <a:pt x="24" y="0"/>
                    </a:lnTo>
                    <a:lnTo>
                      <a:pt x="28" y="8"/>
                    </a:ln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2" name="Freeform 3107">
                <a:extLst>
                  <a:ext uri="{FF2B5EF4-FFF2-40B4-BE49-F238E27FC236}">
                    <a16:creationId xmlns:a16="http://schemas.microsoft.com/office/drawing/2014/main" id="{EAF369AE-DBCD-1036-79C5-7B64EB061646}"/>
                  </a:ext>
                </a:extLst>
              </p:cNvPr>
              <p:cNvSpPr>
                <a:spLocks/>
              </p:cNvSpPr>
              <p:nvPr/>
            </p:nvSpPr>
            <p:spPr bwMode="auto">
              <a:xfrm>
                <a:off x="5670" y="2560"/>
                <a:ext cx="22" cy="46"/>
              </a:xfrm>
              <a:custGeom>
                <a:avLst/>
                <a:gdLst>
                  <a:gd name="T0" fmla="*/ 22 w 22"/>
                  <a:gd name="T1" fmla="*/ 12 h 46"/>
                  <a:gd name="T2" fmla="*/ 22 w 22"/>
                  <a:gd name="T3" fmla="*/ 12 h 46"/>
                  <a:gd name="T4" fmla="*/ 18 w 22"/>
                  <a:gd name="T5" fmla="*/ 12 h 46"/>
                  <a:gd name="T6" fmla="*/ 16 w 22"/>
                  <a:gd name="T7" fmla="*/ 16 h 46"/>
                  <a:gd name="T8" fmla="*/ 16 w 22"/>
                  <a:gd name="T9" fmla="*/ 16 h 46"/>
                  <a:gd name="T10" fmla="*/ 14 w 22"/>
                  <a:gd name="T11" fmla="*/ 26 h 46"/>
                  <a:gd name="T12" fmla="*/ 14 w 22"/>
                  <a:gd name="T13" fmla="*/ 32 h 46"/>
                  <a:gd name="T14" fmla="*/ 16 w 22"/>
                  <a:gd name="T15" fmla="*/ 38 h 46"/>
                  <a:gd name="T16" fmla="*/ 16 w 22"/>
                  <a:gd name="T17" fmla="*/ 38 h 46"/>
                  <a:gd name="T18" fmla="*/ 18 w 22"/>
                  <a:gd name="T19" fmla="*/ 40 h 46"/>
                  <a:gd name="T20" fmla="*/ 18 w 22"/>
                  <a:gd name="T21" fmla="*/ 44 h 46"/>
                  <a:gd name="T22" fmla="*/ 18 w 22"/>
                  <a:gd name="T23" fmla="*/ 44 h 46"/>
                  <a:gd name="T24" fmla="*/ 14 w 22"/>
                  <a:gd name="T25" fmla="*/ 46 h 46"/>
                  <a:gd name="T26" fmla="*/ 10 w 22"/>
                  <a:gd name="T27" fmla="*/ 44 h 46"/>
                  <a:gd name="T28" fmla="*/ 4 w 22"/>
                  <a:gd name="T29" fmla="*/ 34 h 46"/>
                  <a:gd name="T30" fmla="*/ 4 w 22"/>
                  <a:gd name="T31" fmla="*/ 34 h 46"/>
                  <a:gd name="T32" fmla="*/ 2 w 22"/>
                  <a:gd name="T33" fmla="*/ 26 h 46"/>
                  <a:gd name="T34" fmla="*/ 2 w 22"/>
                  <a:gd name="T35" fmla="*/ 18 h 46"/>
                  <a:gd name="T36" fmla="*/ 2 w 22"/>
                  <a:gd name="T37" fmla="*/ 10 h 46"/>
                  <a:gd name="T38" fmla="*/ 0 w 22"/>
                  <a:gd name="T39" fmla="*/ 0 h 46"/>
                  <a:gd name="T40" fmla="*/ 0 w 22"/>
                  <a:gd name="T41" fmla="*/ 0 h 46"/>
                  <a:gd name="T42" fmla="*/ 6 w 22"/>
                  <a:gd name="T43" fmla="*/ 4 h 46"/>
                  <a:gd name="T44" fmla="*/ 10 w 22"/>
                  <a:gd name="T45" fmla="*/ 8 h 46"/>
                  <a:gd name="T46" fmla="*/ 22 w 22"/>
                  <a:gd name="T47" fmla="*/ 12 h 46"/>
                  <a:gd name="T48" fmla="*/ 22 w 22"/>
                  <a:gd name="T49"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6">
                    <a:moveTo>
                      <a:pt x="22" y="12"/>
                    </a:moveTo>
                    <a:lnTo>
                      <a:pt x="22" y="12"/>
                    </a:lnTo>
                    <a:lnTo>
                      <a:pt x="18" y="12"/>
                    </a:lnTo>
                    <a:lnTo>
                      <a:pt x="16" y="16"/>
                    </a:lnTo>
                    <a:lnTo>
                      <a:pt x="16" y="16"/>
                    </a:lnTo>
                    <a:lnTo>
                      <a:pt x="14" y="26"/>
                    </a:lnTo>
                    <a:lnTo>
                      <a:pt x="14" y="32"/>
                    </a:lnTo>
                    <a:lnTo>
                      <a:pt x="16" y="38"/>
                    </a:lnTo>
                    <a:lnTo>
                      <a:pt x="16" y="38"/>
                    </a:lnTo>
                    <a:lnTo>
                      <a:pt x="18" y="40"/>
                    </a:lnTo>
                    <a:lnTo>
                      <a:pt x="18" y="44"/>
                    </a:lnTo>
                    <a:lnTo>
                      <a:pt x="18" y="44"/>
                    </a:lnTo>
                    <a:lnTo>
                      <a:pt x="14" y="46"/>
                    </a:lnTo>
                    <a:lnTo>
                      <a:pt x="10" y="44"/>
                    </a:lnTo>
                    <a:lnTo>
                      <a:pt x="4" y="34"/>
                    </a:lnTo>
                    <a:lnTo>
                      <a:pt x="4" y="34"/>
                    </a:lnTo>
                    <a:lnTo>
                      <a:pt x="2" y="26"/>
                    </a:lnTo>
                    <a:lnTo>
                      <a:pt x="2" y="18"/>
                    </a:lnTo>
                    <a:lnTo>
                      <a:pt x="2" y="10"/>
                    </a:lnTo>
                    <a:lnTo>
                      <a:pt x="0" y="0"/>
                    </a:lnTo>
                    <a:lnTo>
                      <a:pt x="0" y="0"/>
                    </a:lnTo>
                    <a:lnTo>
                      <a:pt x="6" y="4"/>
                    </a:lnTo>
                    <a:lnTo>
                      <a:pt x="10" y="8"/>
                    </a:lnTo>
                    <a:lnTo>
                      <a:pt x="22" y="12"/>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3" name="Freeform 3108">
                <a:extLst>
                  <a:ext uri="{FF2B5EF4-FFF2-40B4-BE49-F238E27FC236}">
                    <a16:creationId xmlns:a16="http://schemas.microsoft.com/office/drawing/2014/main" id="{1559086C-7DA3-428B-E2EE-D85AF61E3EA8}"/>
                  </a:ext>
                </a:extLst>
              </p:cNvPr>
              <p:cNvSpPr>
                <a:spLocks/>
              </p:cNvSpPr>
              <p:nvPr/>
            </p:nvSpPr>
            <p:spPr bwMode="auto">
              <a:xfrm>
                <a:off x="5644" y="2542"/>
                <a:ext cx="24" cy="30"/>
              </a:xfrm>
              <a:custGeom>
                <a:avLst/>
                <a:gdLst>
                  <a:gd name="T0" fmla="*/ 0 w 24"/>
                  <a:gd name="T1" fmla="*/ 8 h 30"/>
                  <a:gd name="T2" fmla="*/ 0 w 24"/>
                  <a:gd name="T3" fmla="*/ 8 h 30"/>
                  <a:gd name="T4" fmla="*/ 0 w 24"/>
                  <a:gd name="T5" fmla="*/ 2 h 30"/>
                  <a:gd name="T6" fmla="*/ 2 w 24"/>
                  <a:gd name="T7" fmla="*/ 0 h 30"/>
                  <a:gd name="T8" fmla="*/ 2 w 24"/>
                  <a:gd name="T9" fmla="*/ 0 h 30"/>
                  <a:gd name="T10" fmla="*/ 8 w 24"/>
                  <a:gd name="T11" fmla="*/ 2 h 30"/>
                  <a:gd name="T12" fmla="*/ 14 w 24"/>
                  <a:gd name="T13" fmla="*/ 6 h 30"/>
                  <a:gd name="T14" fmla="*/ 18 w 24"/>
                  <a:gd name="T15" fmla="*/ 12 h 30"/>
                  <a:gd name="T16" fmla="*/ 24 w 24"/>
                  <a:gd name="T17" fmla="*/ 22 h 30"/>
                  <a:gd name="T18" fmla="*/ 24 w 24"/>
                  <a:gd name="T19" fmla="*/ 22 h 30"/>
                  <a:gd name="T20" fmla="*/ 18 w 24"/>
                  <a:gd name="T21" fmla="*/ 28 h 30"/>
                  <a:gd name="T22" fmla="*/ 16 w 24"/>
                  <a:gd name="T23" fmla="*/ 30 h 30"/>
                  <a:gd name="T24" fmla="*/ 12 w 24"/>
                  <a:gd name="T25" fmla="*/ 26 h 30"/>
                  <a:gd name="T26" fmla="*/ 8 w 24"/>
                  <a:gd name="T27" fmla="*/ 16 h 30"/>
                  <a:gd name="T28" fmla="*/ 8 w 24"/>
                  <a:gd name="T29" fmla="*/ 16 h 30"/>
                  <a:gd name="T30" fmla="*/ 8 w 24"/>
                  <a:gd name="T31" fmla="*/ 12 h 30"/>
                  <a:gd name="T32" fmla="*/ 6 w 24"/>
                  <a:gd name="T33" fmla="*/ 12 h 30"/>
                  <a:gd name="T34" fmla="*/ 2 w 24"/>
                  <a:gd name="T35" fmla="*/ 12 h 30"/>
                  <a:gd name="T36" fmla="*/ 2 w 24"/>
                  <a:gd name="T37" fmla="*/ 12 h 30"/>
                  <a:gd name="T38" fmla="*/ 0 w 24"/>
                  <a:gd name="T39" fmla="*/ 10 h 30"/>
                  <a:gd name="T40" fmla="*/ 0 w 24"/>
                  <a:gd name="T41" fmla="*/ 8 h 30"/>
                  <a:gd name="T42" fmla="*/ 0 w 24"/>
                  <a:gd name="T43"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0" y="8"/>
                    </a:moveTo>
                    <a:lnTo>
                      <a:pt x="0" y="8"/>
                    </a:lnTo>
                    <a:lnTo>
                      <a:pt x="0" y="2"/>
                    </a:lnTo>
                    <a:lnTo>
                      <a:pt x="2" y="0"/>
                    </a:lnTo>
                    <a:lnTo>
                      <a:pt x="2" y="0"/>
                    </a:lnTo>
                    <a:lnTo>
                      <a:pt x="8" y="2"/>
                    </a:lnTo>
                    <a:lnTo>
                      <a:pt x="14" y="6"/>
                    </a:lnTo>
                    <a:lnTo>
                      <a:pt x="18" y="12"/>
                    </a:lnTo>
                    <a:lnTo>
                      <a:pt x="24" y="22"/>
                    </a:lnTo>
                    <a:lnTo>
                      <a:pt x="24" y="22"/>
                    </a:lnTo>
                    <a:lnTo>
                      <a:pt x="18" y="28"/>
                    </a:lnTo>
                    <a:lnTo>
                      <a:pt x="16" y="30"/>
                    </a:lnTo>
                    <a:lnTo>
                      <a:pt x="12" y="26"/>
                    </a:lnTo>
                    <a:lnTo>
                      <a:pt x="8" y="16"/>
                    </a:lnTo>
                    <a:lnTo>
                      <a:pt x="8" y="16"/>
                    </a:lnTo>
                    <a:lnTo>
                      <a:pt x="8" y="12"/>
                    </a:lnTo>
                    <a:lnTo>
                      <a:pt x="6" y="12"/>
                    </a:lnTo>
                    <a:lnTo>
                      <a:pt x="2" y="12"/>
                    </a:lnTo>
                    <a:lnTo>
                      <a:pt x="2" y="12"/>
                    </a:lnTo>
                    <a:lnTo>
                      <a:pt x="0"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4" name="Freeform 3109">
                <a:extLst>
                  <a:ext uri="{FF2B5EF4-FFF2-40B4-BE49-F238E27FC236}">
                    <a16:creationId xmlns:a16="http://schemas.microsoft.com/office/drawing/2014/main" id="{5A6A9878-FA92-32E1-EF4F-56A0418D12C0}"/>
                  </a:ext>
                </a:extLst>
              </p:cNvPr>
              <p:cNvSpPr>
                <a:spLocks/>
              </p:cNvSpPr>
              <p:nvPr/>
            </p:nvSpPr>
            <p:spPr bwMode="auto">
              <a:xfrm>
                <a:off x="5674" y="2474"/>
                <a:ext cx="16" cy="32"/>
              </a:xfrm>
              <a:custGeom>
                <a:avLst/>
                <a:gdLst>
                  <a:gd name="T0" fmla="*/ 0 w 16"/>
                  <a:gd name="T1" fmla="*/ 30 h 32"/>
                  <a:gd name="T2" fmla="*/ 0 w 16"/>
                  <a:gd name="T3" fmla="*/ 30 h 32"/>
                  <a:gd name="T4" fmla="*/ 4 w 16"/>
                  <a:gd name="T5" fmla="*/ 28 h 32"/>
                  <a:gd name="T6" fmla="*/ 4 w 16"/>
                  <a:gd name="T7" fmla="*/ 28 h 32"/>
                  <a:gd name="T8" fmla="*/ 6 w 16"/>
                  <a:gd name="T9" fmla="*/ 26 h 32"/>
                  <a:gd name="T10" fmla="*/ 8 w 16"/>
                  <a:gd name="T11" fmla="*/ 24 h 32"/>
                  <a:gd name="T12" fmla="*/ 8 w 16"/>
                  <a:gd name="T13" fmla="*/ 22 h 32"/>
                  <a:gd name="T14" fmla="*/ 6 w 16"/>
                  <a:gd name="T15" fmla="*/ 16 h 32"/>
                  <a:gd name="T16" fmla="*/ 6 w 16"/>
                  <a:gd name="T17" fmla="*/ 16 h 32"/>
                  <a:gd name="T18" fmla="*/ 4 w 16"/>
                  <a:gd name="T19" fmla="*/ 10 h 32"/>
                  <a:gd name="T20" fmla="*/ 4 w 16"/>
                  <a:gd name="T21" fmla="*/ 4 h 32"/>
                  <a:gd name="T22" fmla="*/ 4 w 16"/>
                  <a:gd name="T23" fmla="*/ 4 h 32"/>
                  <a:gd name="T24" fmla="*/ 4 w 16"/>
                  <a:gd name="T25" fmla="*/ 0 h 32"/>
                  <a:gd name="T26" fmla="*/ 6 w 16"/>
                  <a:gd name="T27" fmla="*/ 0 h 32"/>
                  <a:gd name="T28" fmla="*/ 8 w 16"/>
                  <a:gd name="T29" fmla="*/ 4 h 32"/>
                  <a:gd name="T30" fmla="*/ 8 w 16"/>
                  <a:gd name="T31" fmla="*/ 4 h 32"/>
                  <a:gd name="T32" fmla="*/ 10 w 16"/>
                  <a:gd name="T33" fmla="*/ 4 h 32"/>
                  <a:gd name="T34" fmla="*/ 10 w 16"/>
                  <a:gd name="T35" fmla="*/ 4 h 32"/>
                  <a:gd name="T36" fmla="*/ 12 w 16"/>
                  <a:gd name="T37" fmla="*/ 0 h 32"/>
                  <a:gd name="T38" fmla="*/ 12 w 16"/>
                  <a:gd name="T39" fmla="*/ 0 h 32"/>
                  <a:gd name="T40" fmla="*/ 14 w 16"/>
                  <a:gd name="T41" fmla="*/ 0 h 32"/>
                  <a:gd name="T42" fmla="*/ 16 w 16"/>
                  <a:gd name="T43" fmla="*/ 2 h 32"/>
                  <a:gd name="T44" fmla="*/ 16 w 16"/>
                  <a:gd name="T45" fmla="*/ 10 h 32"/>
                  <a:gd name="T46" fmla="*/ 16 w 16"/>
                  <a:gd name="T47" fmla="*/ 10 h 32"/>
                  <a:gd name="T48" fmla="*/ 16 w 16"/>
                  <a:gd name="T49" fmla="*/ 14 h 32"/>
                  <a:gd name="T50" fmla="*/ 12 w 16"/>
                  <a:gd name="T51" fmla="*/ 18 h 32"/>
                  <a:gd name="T52" fmla="*/ 12 w 16"/>
                  <a:gd name="T53" fmla="*/ 24 h 32"/>
                  <a:gd name="T54" fmla="*/ 12 w 16"/>
                  <a:gd name="T55" fmla="*/ 32 h 32"/>
                  <a:gd name="T56" fmla="*/ 12 w 16"/>
                  <a:gd name="T57" fmla="*/ 32 h 32"/>
                  <a:gd name="T58" fmla="*/ 8 w 16"/>
                  <a:gd name="T59" fmla="*/ 32 h 32"/>
                  <a:gd name="T60" fmla="*/ 4 w 16"/>
                  <a:gd name="T61" fmla="*/ 32 h 32"/>
                  <a:gd name="T62" fmla="*/ 0 w 16"/>
                  <a:gd name="T63" fmla="*/ 30 h 32"/>
                  <a:gd name="T64" fmla="*/ 0 w 16"/>
                  <a:gd name="T6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2">
                    <a:moveTo>
                      <a:pt x="0" y="30"/>
                    </a:moveTo>
                    <a:lnTo>
                      <a:pt x="0" y="30"/>
                    </a:lnTo>
                    <a:lnTo>
                      <a:pt x="4" y="28"/>
                    </a:lnTo>
                    <a:lnTo>
                      <a:pt x="4" y="28"/>
                    </a:lnTo>
                    <a:lnTo>
                      <a:pt x="6" y="26"/>
                    </a:lnTo>
                    <a:lnTo>
                      <a:pt x="8" y="24"/>
                    </a:lnTo>
                    <a:lnTo>
                      <a:pt x="8" y="22"/>
                    </a:lnTo>
                    <a:lnTo>
                      <a:pt x="6" y="16"/>
                    </a:lnTo>
                    <a:lnTo>
                      <a:pt x="6" y="16"/>
                    </a:lnTo>
                    <a:lnTo>
                      <a:pt x="4" y="10"/>
                    </a:lnTo>
                    <a:lnTo>
                      <a:pt x="4" y="4"/>
                    </a:lnTo>
                    <a:lnTo>
                      <a:pt x="4" y="4"/>
                    </a:lnTo>
                    <a:lnTo>
                      <a:pt x="4" y="0"/>
                    </a:lnTo>
                    <a:lnTo>
                      <a:pt x="6" y="0"/>
                    </a:lnTo>
                    <a:lnTo>
                      <a:pt x="8" y="4"/>
                    </a:lnTo>
                    <a:lnTo>
                      <a:pt x="8" y="4"/>
                    </a:lnTo>
                    <a:lnTo>
                      <a:pt x="10" y="4"/>
                    </a:lnTo>
                    <a:lnTo>
                      <a:pt x="10" y="4"/>
                    </a:lnTo>
                    <a:lnTo>
                      <a:pt x="12" y="0"/>
                    </a:lnTo>
                    <a:lnTo>
                      <a:pt x="12" y="0"/>
                    </a:lnTo>
                    <a:lnTo>
                      <a:pt x="14" y="0"/>
                    </a:lnTo>
                    <a:lnTo>
                      <a:pt x="16" y="2"/>
                    </a:lnTo>
                    <a:lnTo>
                      <a:pt x="16" y="10"/>
                    </a:lnTo>
                    <a:lnTo>
                      <a:pt x="16" y="10"/>
                    </a:lnTo>
                    <a:lnTo>
                      <a:pt x="16" y="14"/>
                    </a:lnTo>
                    <a:lnTo>
                      <a:pt x="12" y="18"/>
                    </a:lnTo>
                    <a:lnTo>
                      <a:pt x="12" y="24"/>
                    </a:lnTo>
                    <a:lnTo>
                      <a:pt x="12" y="32"/>
                    </a:lnTo>
                    <a:lnTo>
                      <a:pt x="12" y="32"/>
                    </a:lnTo>
                    <a:lnTo>
                      <a:pt x="8" y="32"/>
                    </a:lnTo>
                    <a:lnTo>
                      <a:pt x="4" y="32"/>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5" name="Freeform 3110">
                <a:extLst>
                  <a:ext uri="{FF2B5EF4-FFF2-40B4-BE49-F238E27FC236}">
                    <a16:creationId xmlns:a16="http://schemas.microsoft.com/office/drawing/2014/main" id="{5F8483B8-2635-199D-8C11-9C5762DDD78D}"/>
                  </a:ext>
                </a:extLst>
              </p:cNvPr>
              <p:cNvSpPr>
                <a:spLocks/>
              </p:cNvSpPr>
              <p:nvPr/>
            </p:nvSpPr>
            <p:spPr bwMode="auto">
              <a:xfrm>
                <a:off x="5644" y="2562"/>
                <a:ext cx="16" cy="40"/>
              </a:xfrm>
              <a:custGeom>
                <a:avLst/>
                <a:gdLst>
                  <a:gd name="T0" fmla="*/ 16 w 16"/>
                  <a:gd name="T1" fmla="*/ 28 h 40"/>
                  <a:gd name="T2" fmla="*/ 16 w 16"/>
                  <a:gd name="T3" fmla="*/ 28 h 40"/>
                  <a:gd name="T4" fmla="*/ 16 w 16"/>
                  <a:gd name="T5" fmla="*/ 36 h 40"/>
                  <a:gd name="T6" fmla="*/ 14 w 16"/>
                  <a:gd name="T7" fmla="*/ 38 h 40"/>
                  <a:gd name="T8" fmla="*/ 14 w 16"/>
                  <a:gd name="T9" fmla="*/ 38 h 40"/>
                  <a:gd name="T10" fmla="*/ 10 w 16"/>
                  <a:gd name="T11" fmla="*/ 40 h 40"/>
                  <a:gd name="T12" fmla="*/ 8 w 16"/>
                  <a:gd name="T13" fmla="*/ 36 h 40"/>
                  <a:gd name="T14" fmla="*/ 2 w 16"/>
                  <a:gd name="T15" fmla="*/ 26 h 40"/>
                  <a:gd name="T16" fmla="*/ 2 w 16"/>
                  <a:gd name="T17" fmla="*/ 26 h 40"/>
                  <a:gd name="T18" fmla="*/ 0 w 16"/>
                  <a:gd name="T19" fmla="*/ 22 h 40"/>
                  <a:gd name="T20" fmla="*/ 0 w 16"/>
                  <a:gd name="T21" fmla="*/ 16 h 40"/>
                  <a:gd name="T22" fmla="*/ 2 w 16"/>
                  <a:gd name="T23" fmla="*/ 2 h 40"/>
                  <a:gd name="T24" fmla="*/ 2 w 16"/>
                  <a:gd name="T25" fmla="*/ 2 h 40"/>
                  <a:gd name="T26" fmla="*/ 4 w 16"/>
                  <a:gd name="T27" fmla="*/ 0 h 40"/>
                  <a:gd name="T28" fmla="*/ 4 w 16"/>
                  <a:gd name="T29" fmla="*/ 0 h 40"/>
                  <a:gd name="T30" fmla="*/ 4 w 16"/>
                  <a:gd name="T31" fmla="*/ 2 h 40"/>
                  <a:gd name="T32" fmla="*/ 6 w 16"/>
                  <a:gd name="T33" fmla="*/ 6 h 40"/>
                  <a:gd name="T34" fmla="*/ 6 w 16"/>
                  <a:gd name="T35" fmla="*/ 6 h 40"/>
                  <a:gd name="T36" fmla="*/ 6 w 16"/>
                  <a:gd name="T37" fmla="*/ 16 h 40"/>
                  <a:gd name="T38" fmla="*/ 6 w 16"/>
                  <a:gd name="T39" fmla="*/ 22 h 40"/>
                  <a:gd name="T40" fmla="*/ 10 w 16"/>
                  <a:gd name="T41" fmla="*/ 24 h 40"/>
                  <a:gd name="T42" fmla="*/ 14 w 16"/>
                  <a:gd name="T43" fmla="*/ 24 h 40"/>
                  <a:gd name="T44" fmla="*/ 14 w 16"/>
                  <a:gd name="T45" fmla="*/ 24 h 40"/>
                  <a:gd name="T46" fmla="*/ 14 w 16"/>
                  <a:gd name="T47" fmla="*/ 24 h 40"/>
                  <a:gd name="T48" fmla="*/ 16 w 16"/>
                  <a:gd name="T49" fmla="*/ 24 h 40"/>
                  <a:gd name="T50" fmla="*/ 16 w 16"/>
                  <a:gd name="T51" fmla="*/ 28 h 40"/>
                  <a:gd name="T52" fmla="*/ 16 w 16"/>
                  <a:gd name="T53"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40">
                    <a:moveTo>
                      <a:pt x="16" y="28"/>
                    </a:moveTo>
                    <a:lnTo>
                      <a:pt x="16" y="28"/>
                    </a:lnTo>
                    <a:lnTo>
                      <a:pt x="16" y="36"/>
                    </a:lnTo>
                    <a:lnTo>
                      <a:pt x="14" y="38"/>
                    </a:lnTo>
                    <a:lnTo>
                      <a:pt x="14" y="38"/>
                    </a:lnTo>
                    <a:lnTo>
                      <a:pt x="10" y="40"/>
                    </a:lnTo>
                    <a:lnTo>
                      <a:pt x="8" y="36"/>
                    </a:lnTo>
                    <a:lnTo>
                      <a:pt x="2" y="26"/>
                    </a:lnTo>
                    <a:lnTo>
                      <a:pt x="2" y="26"/>
                    </a:lnTo>
                    <a:lnTo>
                      <a:pt x="0" y="22"/>
                    </a:lnTo>
                    <a:lnTo>
                      <a:pt x="0" y="16"/>
                    </a:lnTo>
                    <a:lnTo>
                      <a:pt x="2" y="2"/>
                    </a:lnTo>
                    <a:lnTo>
                      <a:pt x="2" y="2"/>
                    </a:lnTo>
                    <a:lnTo>
                      <a:pt x="4" y="0"/>
                    </a:lnTo>
                    <a:lnTo>
                      <a:pt x="4" y="0"/>
                    </a:lnTo>
                    <a:lnTo>
                      <a:pt x="4" y="2"/>
                    </a:lnTo>
                    <a:lnTo>
                      <a:pt x="6" y="6"/>
                    </a:lnTo>
                    <a:lnTo>
                      <a:pt x="6" y="6"/>
                    </a:lnTo>
                    <a:lnTo>
                      <a:pt x="6" y="16"/>
                    </a:lnTo>
                    <a:lnTo>
                      <a:pt x="6" y="22"/>
                    </a:lnTo>
                    <a:lnTo>
                      <a:pt x="10" y="24"/>
                    </a:lnTo>
                    <a:lnTo>
                      <a:pt x="14" y="24"/>
                    </a:lnTo>
                    <a:lnTo>
                      <a:pt x="14" y="24"/>
                    </a:lnTo>
                    <a:lnTo>
                      <a:pt x="14" y="24"/>
                    </a:lnTo>
                    <a:lnTo>
                      <a:pt x="16" y="24"/>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6" name="Freeform 3111">
                <a:extLst>
                  <a:ext uri="{FF2B5EF4-FFF2-40B4-BE49-F238E27FC236}">
                    <a16:creationId xmlns:a16="http://schemas.microsoft.com/office/drawing/2014/main" id="{6DCC05A3-D62D-A9B3-BD06-9E6E3B445700}"/>
                  </a:ext>
                </a:extLst>
              </p:cNvPr>
              <p:cNvSpPr>
                <a:spLocks/>
              </p:cNvSpPr>
              <p:nvPr/>
            </p:nvSpPr>
            <p:spPr bwMode="auto">
              <a:xfrm>
                <a:off x="5662" y="2438"/>
                <a:ext cx="18" cy="16"/>
              </a:xfrm>
              <a:custGeom>
                <a:avLst/>
                <a:gdLst>
                  <a:gd name="T0" fmla="*/ 18 w 18"/>
                  <a:gd name="T1" fmla="*/ 14 h 16"/>
                  <a:gd name="T2" fmla="*/ 18 w 18"/>
                  <a:gd name="T3" fmla="*/ 14 h 16"/>
                  <a:gd name="T4" fmla="*/ 10 w 18"/>
                  <a:gd name="T5" fmla="*/ 16 h 16"/>
                  <a:gd name="T6" fmla="*/ 6 w 18"/>
                  <a:gd name="T7" fmla="*/ 16 h 16"/>
                  <a:gd name="T8" fmla="*/ 2 w 18"/>
                  <a:gd name="T9" fmla="*/ 12 h 16"/>
                  <a:gd name="T10" fmla="*/ 2 w 18"/>
                  <a:gd name="T11" fmla="*/ 12 h 16"/>
                  <a:gd name="T12" fmla="*/ 0 w 18"/>
                  <a:gd name="T13" fmla="*/ 8 h 16"/>
                  <a:gd name="T14" fmla="*/ 0 w 18"/>
                  <a:gd name="T15" fmla="*/ 2 h 16"/>
                  <a:gd name="T16" fmla="*/ 0 w 18"/>
                  <a:gd name="T17" fmla="*/ 2 h 16"/>
                  <a:gd name="T18" fmla="*/ 2 w 18"/>
                  <a:gd name="T19" fmla="*/ 0 h 16"/>
                  <a:gd name="T20" fmla="*/ 2 w 18"/>
                  <a:gd name="T21" fmla="*/ 0 h 16"/>
                  <a:gd name="T22" fmla="*/ 4 w 18"/>
                  <a:gd name="T23" fmla="*/ 2 h 16"/>
                  <a:gd name="T24" fmla="*/ 4 w 18"/>
                  <a:gd name="T25" fmla="*/ 2 h 16"/>
                  <a:gd name="T26" fmla="*/ 10 w 18"/>
                  <a:gd name="T27" fmla="*/ 6 h 16"/>
                  <a:gd name="T28" fmla="*/ 18 w 18"/>
                  <a:gd name="T29" fmla="*/ 14 h 16"/>
                  <a:gd name="T30" fmla="*/ 18 w 18"/>
                  <a:gd name="T3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6">
                    <a:moveTo>
                      <a:pt x="18" y="14"/>
                    </a:moveTo>
                    <a:lnTo>
                      <a:pt x="18" y="14"/>
                    </a:lnTo>
                    <a:lnTo>
                      <a:pt x="10" y="16"/>
                    </a:lnTo>
                    <a:lnTo>
                      <a:pt x="6" y="16"/>
                    </a:lnTo>
                    <a:lnTo>
                      <a:pt x="2" y="12"/>
                    </a:lnTo>
                    <a:lnTo>
                      <a:pt x="2" y="12"/>
                    </a:lnTo>
                    <a:lnTo>
                      <a:pt x="0" y="8"/>
                    </a:lnTo>
                    <a:lnTo>
                      <a:pt x="0" y="2"/>
                    </a:lnTo>
                    <a:lnTo>
                      <a:pt x="0" y="2"/>
                    </a:lnTo>
                    <a:lnTo>
                      <a:pt x="2" y="0"/>
                    </a:lnTo>
                    <a:lnTo>
                      <a:pt x="2" y="0"/>
                    </a:lnTo>
                    <a:lnTo>
                      <a:pt x="4" y="2"/>
                    </a:lnTo>
                    <a:lnTo>
                      <a:pt x="4" y="2"/>
                    </a:lnTo>
                    <a:lnTo>
                      <a:pt x="10" y="6"/>
                    </a:lnTo>
                    <a:lnTo>
                      <a:pt x="18" y="14"/>
                    </a:ln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7" name="Freeform 3112">
                <a:extLst>
                  <a:ext uri="{FF2B5EF4-FFF2-40B4-BE49-F238E27FC236}">
                    <a16:creationId xmlns:a16="http://schemas.microsoft.com/office/drawing/2014/main" id="{10DC7E23-51C5-A3D6-60EC-62CF5099E17C}"/>
                  </a:ext>
                </a:extLst>
              </p:cNvPr>
              <p:cNvSpPr>
                <a:spLocks/>
              </p:cNvSpPr>
              <p:nvPr/>
            </p:nvSpPr>
            <p:spPr bwMode="auto">
              <a:xfrm>
                <a:off x="5708" y="2528"/>
                <a:ext cx="16" cy="22"/>
              </a:xfrm>
              <a:custGeom>
                <a:avLst/>
                <a:gdLst>
                  <a:gd name="T0" fmla="*/ 6 w 16"/>
                  <a:gd name="T1" fmla="*/ 0 h 22"/>
                  <a:gd name="T2" fmla="*/ 6 w 16"/>
                  <a:gd name="T3" fmla="*/ 0 h 22"/>
                  <a:gd name="T4" fmla="*/ 10 w 16"/>
                  <a:gd name="T5" fmla="*/ 6 h 22"/>
                  <a:gd name="T6" fmla="*/ 14 w 16"/>
                  <a:gd name="T7" fmla="*/ 16 h 22"/>
                  <a:gd name="T8" fmla="*/ 14 w 16"/>
                  <a:gd name="T9" fmla="*/ 16 h 22"/>
                  <a:gd name="T10" fmla="*/ 16 w 16"/>
                  <a:gd name="T11" fmla="*/ 18 h 22"/>
                  <a:gd name="T12" fmla="*/ 12 w 16"/>
                  <a:gd name="T13" fmla="*/ 22 h 22"/>
                  <a:gd name="T14" fmla="*/ 12 w 16"/>
                  <a:gd name="T15" fmla="*/ 22 h 22"/>
                  <a:gd name="T16" fmla="*/ 10 w 16"/>
                  <a:gd name="T17" fmla="*/ 20 h 22"/>
                  <a:gd name="T18" fmla="*/ 8 w 16"/>
                  <a:gd name="T19" fmla="*/ 16 h 22"/>
                  <a:gd name="T20" fmla="*/ 8 w 16"/>
                  <a:gd name="T21" fmla="*/ 12 h 22"/>
                  <a:gd name="T22" fmla="*/ 4 w 16"/>
                  <a:gd name="T23" fmla="*/ 10 h 22"/>
                  <a:gd name="T24" fmla="*/ 4 w 16"/>
                  <a:gd name="T25" fmla="*/ 10 h 22"/>
                  <a:gd name="T26" fmla="*/ 2 w 16"/>
                  <a:gd name="T27" fmla="*/ 10 h 22"/>
                  <a:gd name="T28" fmla="*/ 0 w 16"/>
                  <a:gd name="T29" fmla="*/ 8 h 22"/>
                  <a:gd name="T30" fmla="*/ 0 w 16"/>
                  <a:gd name="T31" fmla="*/ 4 h 22"/>
                  <a:gd name="T32" fmla="*/ 0 w 16"/>
                  <a:gd name="T33" fmla="*/ 4 h 22"/>
                  <a:gd name="T34" fmla="*/ 0 w 16"/>
                  <a:gd name="T35" fmla="*/ 2 h 22"/>
                  <a:gd name="T36" fmla="*/ 2 w 16"/>
                  <a:gd name="T37" fmla="*/ 0 h 22"/>
                  <a:gd name="T38" fmla="*/ 6 w 16"/>
                  <a:gd name="T39" fmla="*/ 0 h 22"/>
                  <a:gd name="T40" fmla="*/ 6 w 16"/>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2">
                    <a:moveTo>
                      <a:pt x="6" y="0"/>
                    </a:moveTo>
                    <a:lnTo>
                      <a:pt x="6" y="0"/>
                    </a:lnTo>
                    <a:lnTo>
                      <a:pt x="10" y="6"/>
                    </a:lnTo>
                    <a:lnTo>
                      <a:pt x="14" y="16"/>
                    </a:lnTo>
                    <a:lnTo>
                      <a:pt x="14" y="16"/>
                    </a:lnTo>
                    <a:lnTo>
                      <a:pt x="16" y="18"/>
                    </a:lnTo>
                    <a:lnTo>
                      <a:pt x="12" y="22"/>
                    </a:lnTo>
                    <a:lnTo>
                      <a:pt x="12" y="22"/>
                    </a:lnTo>
                    <a:lnTo>
                      <a:pt x="10" y="20"/>
                    </a:lnTo>
                    <a:lnTo>
                      <a:pt x="8" y="16"/>
                    </a:lnTo>
                    <a:lnTo>
                      <a:pt x="8" y="12"/>
                    </a:lnTo>
                    <a:lnTo>
                      <a:pt x="4" y="10"/>
                    </a:lnTo>
                    <a:lnTo>
                      <a:pt x="4" y="10"/>
                    </a:lnTo>
                    <a:lnTo>
                      <a:pt x="2" y="10"/>
                    </a:lnTo>
                    <a:lnTo>
                      <a:pt x="0" y="8"/>
                    </a:lnTo>
                    <a:lnTo>
                      <a:pt x="0" y="4"/>
                    </a:lnTo>
                    <a:lnTo>
                      <a:pt x="0" y="4"/>
                    </a:lnTo>
                    <a:lnTo>
                      <a:pt x="0" y="2"/>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8" name="Freeform 3113">
                <a:extLst>
                  <a:ext uri="{FF2B5EF4-FFF2-40B4-BE49-F238E27FC236}">
                    <a16:creationId xmlns:a16="http://schemas.microsoft.com/office/drawing/2014/main" id="{0E6BC557-887B-3544-EE8D-D5FD14F2462C}"/>
                  </a:ext>
                </a:extLst>
              </p:cNvPr>
              <p:cNvSpPr>
                <a:spLocks/>
              </p:cNvSpPr>
              <p:nvPr/>
            </p:nvSpPr>
            <p:spPr bwMode="auto">
              <a:xfrm>
                <a:off x="5690" y="2594"/>
                <a:ext cx="16" cy="18"/>
              </a:xfrm>
              <a:custGeom>
                <a:avLst/>
                <a:gdLst>
                  <a:gd name="T0" fmla="*/ 12 w 16"/>
                  <a:gd name="T1" fmla="*/ 0 h 18"/>
                  <a:gd name="T2" fmla="*/ 12 w 16"/>
                  <a:gd name="T3" fmla="*/ 0 h 18"/>
                  <a:gd name="T4" fmla="*/ 16 w 16"/>
                  <a:gd name="T5" fmla="*/ 8 h 18"/>
                  <a:gd name="T6" fmla="*/ 16 w 16"/>
                  <a:gd name="T7" fmla="*/ 14 h 18"/>
                  <a:gd name="T8" fmla="*/ 12 w 16"/>
                  <a:gd name="T9" fmla="*/ 18 h 18"/>
                  <a:gd name="T10" fmla="*/ 12 w 16"/>
                  <a:gd name="T11" fmla="*/ 18 h 18"/>
                  <a:gd name="T12" fmla="*/ 10 w 16"/>
                  <a:gd name="T13" fmla="*/ 12 h 18"/>
                  <a:gd name="T14" fmla="*/ 10 w 16"/>
                  <a:gd name="T15" fmla="*/ 12 h 18"/>
                  <a:gd name="T16" fmla="*/ 8 w 16"/>
                  <a:gd name="T17" fmla="*/ 12 h 18"/>
                  <a:gd name="T18" fmla="*/ 8 w 16"/>
                  <a:gd name="T19" fmla="*/ 12 h 18"/>
                  <a:gd name="T20" fmla="*/ 6 w 16"/>
                  <a:gd name="T21" fmla="*/ 16 h 18"/>
                  <a:gd name="T22" fmla="*/ 4 w 16"/>
                  <a:gd name="T23" fmla="*/ 16 h 18"/>
                  <a:gd name="T24" fmla="*/ 0 w 16"/>
                  <a:gd name="T25" fmla="*/ 10 h 18"/>
                  <a:gd name="T26" fmla="*/ 0 w 16"/>
                  <a:gd name="T27" fmla="*/ 10 h 18"/>
                  <a:gd name="T28" fmla="*/ 0 w 16"/>
                  <a:gd name="T29" fmla="*/ 10 h 18"/>
                  <a:gd name="T30" fmla="*/ 6 w 16"/>
                  <a:gd name="T31" fmla="*/ 4 h 18"/>
                  <a:gd name="T32" fmla="*/ 12 w 16"/>
                  <a:gd name="T33" fmla="*/ 0 h 18"/>
                  <a:gd name="T34" fmla="*/ 12 w 1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2" y="0"/>
                    </a:moveTo>
                    <a:lnTo>
                      <a:pt x="12" y="0"/>
                    </a:lnTo>
                    <a:lnTo>
                      <a:pt x="16" y="8"/>
                    </a:lnTo>
                    <a:lnTo>
                      <a:pt x="16" y="14"/>
                    </a:lnTo>
                    <a:lnTo>
                      <a:pt x="12" y="18"/>
                    </a:lnTo>
                    <a:lnTo>
                      <a:pt x="12" y="18"/>
                    </a:lnTo>
                    <a:lnTo>
                      <a:pt x="10" y="12"/>
                    </a:lnTo>
                    <a:lnTo>
                      <a:pt x="10" y="12"/>
                    </a:lnTo>
                    <a:lnTo>
                      <a:pt x="8" y="12"/>
                    </a:lnTo>
                    <a:lnTo>
                      <a:pt x="8" y="12"/>
                    </a:lnTo>
                    <a:lnTo>
                      <a:pt x="6" y="16"/>
                    </a:lnTo>
                    <a:lnTo>
                      <a:pt x="4" y="16"/>
                    </a:lnTo>
                    <a:lnTo>
                      <a:pt x="0" y="10"/>
                    </a:lnTo>
                    <a:lnTo>
                      <a:pt x="0" y="10"/>
                    </a:lnTo>
                    <a:lnTo>
                      <a:pt x="0" y="10"/>
                    </a:lnTo>
                    <a:lnTo>
                      <a:pt x="6" y="4"/>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9" name="Freeform 3114">
                <a:extLst>
                  <a:ext uri="{FF2B5EF4-FFF2-40B4-BE49-F238E27FC236}">
                    <a16:creationId xmlns:a16="http://schemas.microsoft.com/office/drawing/2014/main" id="{A5A2601C-7106-5BB3-BB55-BAED93B068D6}"/>
                  </a:ext>
                </a:extLst>
              </p:cNvPr>
              <p:cNvSpPr>
                <a:spLocks/>
              </p:cNvSpPr>
              <p:nvPr/>
            </p:nvSpPr>
            <p:spPr bwMode="auto">
              <a:xfrm>
                <a:off x="5610" y="2572"/>
                <a:ext cx="4" cy="24"/>
              </a:xfrm>
              <a:custGeom>
                <a:avLst/>
                <a:gdLst>
                  <a:gd name="T0" fmla="*/ 4 w 4"/>
                  <a:gd name="T1" fmla="*/ 12 h 24"/>
                  <a:gd name="T2" fmla="*/ 4 w 4"/>
                  <a:gd name="T3" fmla="*/ 12 h 24"/>
                  <a:gd name="T4" fmla="*/ 4 w 4"/>
                  <a:gd name="T5" fmla="*/ 20 h 24"/>
                  <a:gd name="T6" fmla="*/ 4 w 4"/>
                  <a:gd name="T7" fmla="*/ 22 h 24"/>
                  <a:gd name="T8" fmla="*/ 2 w 4"/>
                  <a:gd name="T9" fmla="*/ 24 h 24"/>
                  <a:gd name="T10" fmla="*/ 2 w 4"/>
                  <a:gd name="T11" fmla="*/ 24 h 24"/>
                  <a:gd name="T12" fmla="*/ 0 w 4"/>
                  <a:gd name="T13" fmla="*/ 22 h 24"/>
                  <a:gd name="T14" fmla="*/ 0 w 4"/>
                  <a:gd name="T15" fmla="*/ 18 h 24"/>
                  <a:gd name="T16" fmla="*/ 0 w 4"/>
                  <a:gd name="T17" fmla="*/ 8 h 24"/>
                  <a:gd name="T18" fmla="*/ 0 w 4"/>
                  <a:gd name="T19" fmla="*/ 8 h 24"/>
                  <a:gd name="T20" fmla="*/ 0 w 4"/>
                  <a:gd name="T21" fmla="*/ 2 h 24"/>
                  <a:gd name="T22" fmla="*/ 2 w 4"/>
                  <a:gd name="T23" fmla="*/ 0 h 24"/>
                  <a:gd name="T24" fmla="*/ 2 w 4"/>
                  <a:gd name="T25" fmla="*/ 0 h 24"/>
                  <a:gd name="T26" fmla="*/ 4 w 4"/>
                  <a:gd name="T27" fmla="*/ 2 h 24"/>
                  <a:gd name="T28" fmla="*/ 4 w 4"/>
                  <a:gd name="T29" fmla="*/ 4 h 24"/>
                  <a:gd name="T30" fmla="*/ 4 w 4"/>
                  <a:gd name="T31" fmla="*/ 12 h 24"/>
                  <a:gd name="T32" fmla="*/ 4 w 4"/>
                  <a:gd name="T3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4">
                    <a:moveTo>
                      <a:pt x="4" y="12"/>
                    </a:moveTo>
                    <a:lnTo>
                      <a:pt x="4" y="12"/>
                    </a:lnTo>
                    <a:lnTo>
                      <a:pt x="4" y="20"/>
                    </a:lnTo>
                    <a:lnTo>
                      <a:pt x="4" y="22"/>
                    </a:lnTo>
                    <a:lnTo>
                      <a:pt x="2" y="24"/>
                    </a:lnTo>
                    <a:lnTo>
                      <a:pt x="2" y="24"/>
                    </a:lnTo>
                    <a:lnTo>
                      <a:pt x="0" y="22"/>
                    </a:lnTo>
                    <a:lnTo>
                      <a:pt x="0" y="18"/>
                    </a:lnTo>
                    <a:lnTo>
                      <a:pt x="0" y="8"/>
                    </a:lnTo>
                    <a:lnTo>
                      <a:pt x="0" y="8"/>
                    </a:lnTo>
                    <a:lnTo>
                      <a:pt x="0" y="2"/>
                    </a:lnTo>
                    <a:lnTo>
                      <a:pt x="2" y="0"/>
                    </a:lnTo>
                    <a:lnTo>
                      <a:pt x="2" y="0"/>
                    </a:lnTo>
                    <a:lnTo>
                      <a:pt x="4" y="2"/>
                    </a:lnTo>
                    <a:lnTo>
                      <a:pt x="4" y="4"/>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0" name="Freeform 3115">
                <a:extLst>
                  <a:ext uri="{FF2B5EF4-FFF2-40B4-BE49-F238E27FC236}">
                    <a16:creationId xmlns:a16="http://schemas.microsoft.com/office/drawing/2014/main" id="{AF974114-CBC0-C442-BEB9-FA12FCCEBB0E}"/>
                  </a:ext>
                </a:extLst>
              </p:cNvPr>
              <p:cNvSpPr>
                <a:spLocks/>
              </p:cNvSpPr>
              <p:nvPr/>
            </p:nvSpPr>
            <p:spPr bwMode="auto">
              <a:xfrm>
                <a:off x="5636" y="2550"/>
                <a:ext cx="10" cy="10"/>
              </a:xfrm>
              <a:custGeom>
                <a:avLst/>
                <a:gdLst>
                  <a:gd name="T0" fmla="*/ 8 w 10"/>
                  <a:gd name="T1" fmla="*/ 0 h 10"/>
                  <a:gd name="T2" fmla="*/ 8 w 10"/>
                  <a:gd name="T3" fmla="*/ 0 h 10"/>
                  <a:gd name="T4" fmla="*/ 10 w 10"/>
                  <a:gd name="T5" fmla="*/ 0 h 10"/>
                  <a:gd name="T6" fmla="*/ 10 w 10"/>
                  <a:gd name="T7" fmla="*/ 4 h 10"/>
                  <a:gd name="T8" fmla="*/ 10 w 10"/>
                  <a:gd name="T9" fmla="*/ 4 h 10"/>
                  <a:gd name="T10" fmla="*/ 10 w 10"/>
                  <a:gd name="T11" fmla="*/ 8 h 10"/>
                  <a:gd name="T12" fmla="*/ 10 w 10"/>
                  <a:gd name="T13" fmla="*/ 8 h 10"/>
                  <a:gd name="T14" fmla="*/ 6 w 10"/>
                  <a:gd name="T15" fmla="*/ 10 h 10"/>
                  <a:gd name="T16" fmla="*/ 4 w 10"/>
                  <a:gd name="T17" fmla="*/ 10 h 10"/>
                  <a:gd name="T18" fmla="*/ 2 w 10"/>
                  <a:gd name="T19" fmla="*/ 8 h 10"/>
                  <a:gd name="T20" fmla="*/ 2 w 10"/>
                  <a:gd name="T21" fmla="*/ 8 h 10"/>
                  <a:gd name="T22" fmla="*/ 0 w 10"/>
                  <a:gd name="T23" fmla="*/ 4 h 10"/>
                  <a:gd name="T24" fmla="*/ 0 w 10"/>
                  <a:gd name="T25" fmla="*/ 4 h 10"/>
                  <a:gd name="T26" fmla="*/ 2 w 10"/>
                  <a:gd name="T27" fmla="*/ 0 h 10"/>
                  <a:gd name="T28" fmla="*/ 4 w 10"/>
                  <a:gd name="T29" fmla="*/ 0 h 10"/>
                  <a:gd name="T30" fmla="*/ 8 w 10"/>
                  <a:gd name="T31" fmla="*/ 0 h 10"/>
                  <a:gd name="T32" fmla="*/ 8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8" y="0"/>
                    </a:moveTo>
                    <a:lnTo>
                      <a:pt x="8" y="0"/>
                    </a:lnTo>
                    <a:lnTo>
                      <a:pt x="10" y="0"/>
                    </a:lnTo>
                    <a:lnTo>
                      <a:pt x="10" y="4"/>
                    </a:lnTo>
                    <a:lnTo>
                      <a:pt x="10" y="4"/>
                    </a:lnTo>
                    <a:lnTo>
                      <a:pt x="10" y="8"/>
                    </a:lnTo>
                    <a:lnTo>
                      <a:pt x="10" y="8"/>
                    </a:lnTo>
                    <a:lnTo>
                      <a:pt x="6" y="10"/>
                    </a:lnTo>
                    <a:lnTo>
                      <a:pt x="4" y="10"/>
                    </a:lnTo>
                    <a:lnTo>
                      <a:pt x="2" y="8"/>
                    </a:lnTo>
                    <a:lnTo>
                      <a:pt x="2" y="8"/>
                    </a:lnTo>
                    <a:lnTo>
                      <a:pt x="0" y="4"/>
                    </a:lnTo>
                    <a:lnTo>
                      <a:pt x="0" y="4"/>
                    </a:lnTo>
                    <a:lnTo>
                      <a:pt x="2" y="0"/>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1" name="Freeform 3116">
                <a:extLst>
                  <a:ext uri="{FF2B5EF4-FFF2-40B4-BE49-F238E27FC236}">
                    <a16:creationId xmlns:a16="http://schemas.microsoft.com/office/drawing/2014/main" id="{260B3190-D600-6E05-862F-C4D443D6A396}"/>
                  </a:ext>
                </a:extLst>
              </p:cNvPr>
              <p:cNvSpPr>
                <a:spLocks/>
              </p:cNvSpPr>
              <p:nvPr/>
            </p:nvSpPr>
            <p:spPr bwMode="auto">
              <a:xfrm>
                <a:off x="5662" y="2542"/>
                <a:ext cx="8" cy="14"/>
              </a:xfrm>
              <a:custGeom>
                <a:avLst/>
                <a:gdLst>
                  <a:gd name="T0" fmla="*/ 0 w 8"/>
                  <a:gd name="T1" fmla="*/ 2 h 14"/>
                  <a:gd name="T2" fmla="*/ 0 w 8"/>
                  <a:gd name="T3" fmla="*/ 2 h 14"/>
                  <a:gd name="T4" fmla="*/ 4 w 8"/>
                  <a:gd name="T5" fmla="*/ 0 h 14"/>
                  <a:gd name="T6" fmla="*/ 6 w 8"/>
                  <a:gd name="T7" fmla="*/ 2 h 14"/>
                  <a:gd name="T8" fmla="*/ 8 w 8"/>
                  <a:gd name="T9" fmla="*/ 6 h 14"/>
                  <a:gd name="T10" fmla="*/ 8 w 8"/>
                  <a:gd name="T11" fmla="*/ 6 h 14"/>
                  <a:gd name="T12" fmla="*/ 6 w 8"/>
                  <a:gd name="T13" fmla="*/ 14 h 14"/>
                  <a:gd name="T14" fmla="*/ 6 w 8"/>
                  <a:gd name="T15" fmla="*/ 14 h 14"/>
                  <a:gd name="T16" fmla="*/ 4 w 8"/>
                  <a:gd name="T17" fmla="*/ 12 h 14"/>
                  <a:gd name="T18" fmla="*/ 2 w 8"/>
                  <a:gd name="T19" fmla="*/ 10 h 14"/>
                  <a:gd name="T20" fmla="*/ 0 w 8"/>
                  <a:gd name="T21" fmla="*/ 2 h 14"/>
                  <a:gd name="T22" fmla="*/ 0 w 8"/>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0" y="2"/>
                    </a:moveTo>
                    <a:lnTo>
                      <a:pt x="0" y="2"/>
                    </a:lnTo>
                    <a:lnTo>
                      <a:pt x="4" y="0"/>
                    </a:lnTo>
                    <a:lnTo>
                      <a:pt x="6" y="2"/>
                    </a:lnTo>
                    <a:lnTo>
                      <a:pt x="8" y="6"/>
                    </a:lnTo>
                    <a:lnTo>
                      <a:pt x="8" y="6"/>
                    </a:lnTo>
                    <a:lnTo>
                      <a:pt x="6" y="14"/>
                    </a:lnTo>
                    <a:lnTo>
                      <a:pt x="6" y="14"/>
                    </a:lnTo>
                    <a:lnTo>
                      <a:pt x="4" y="12"/>
                    </a:lnTo>
                    <a:lnTo>
                      <a:pt x="2"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2" name="Freeform 3117">
                <a:extLst>
                  <a:ext uri="{FF2B5EF4-FFF2-40B4-BE49-F238E27FC236}">
                    <a16:creationId xmlns:a16="http://schemas.microsoft.com/office/drawing/2014/main" id="{34FB65E8-DA90-4C80-AEF5-E81B29F082D7}"/>
                  </a:ext>
                </a:extLst>
              </p:cNvPr>
              <p:cNvSpPr>
                <a:spLocks/>
              </p:cNvSpPr>
              <p:nvPr/>
            </p:nvSpPr>
            <p:spPr bwMode="auto">
              <a:xfrm>
                <a:off x="5664" y="2348"/>
                <a:ext cx="2" cy="10"/>
              </a:xfrm>
              <a:custGeom>
                <a:avLst/>
                <a:gdLst>
                  <a:gd name="T0" fmla="*/ 2 w 2"/>
                  <a:gd name="T1" fmla="*/ 6 h 10"/>
                  <a:gd name="T2" fmla="*/ 2 w 2"/>
                  <a:gd name="T3" fmla="*/ 6 h 10"/>
                  <a:gd name="T4" fmla="*/ 2 w 2"/>
                  <a:gd name="T5" fmla="*/ 10 h 10"/>
                  <a:gd name="T6" fmla="*/ 2 w 2"/>
                  <a:gd name="T7" fmla="*/ 10 h 10"/>
                  <a:gd name="T8" fmla="*/ 0 w 2"/>
                  <a:gd name="T9" fmla="*/ 6 h 10"/>
                  <a:gd name="T10" fmla="*/ 0 w 2"/>
                  <a:gd name="T11" fmla="*/ 6 h 10"/>
                  <a:gd name="T12" fmla="*/ 2 w 2"/>
                  <a:gd name="T13" fmla="*/ 0 h 10"/>
                  <a:gd name="T14" fmla="*/ 2 w 2"/>
                  <a:gd name="T15" fmla="*/ 0 h 10"/>
                  <a:gd name="T16" fmla="*/ 2 w 2"/>
                  <a:gd name="T17" fmla="*/ 6 h 10"/>
                  <a:gd name="T18" fmla="*/ 2 w 2"/>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0">
                    <a:moveTo>
                      <a:pt x="2" y="6"/>
                    </a:moveTo>
                    <a:lnTo>
                      <a:pt x="2" y="6"/>
                    </a:lnTo>
                    <a:lnTo>
                      <a:pt x="2" y="10"/>
                    </a:lnTo>
                    <a:lnTo>
                      <a:pt x="2" y="10"/>
                    </a:lnTo>
                    <a:lnTo>
                      <a:pt x="0" y="6"/>
                    </a:lnTo>
                    <a:lnTo>
                      <a:pt x="0" y="6"/>
                    </a:lnTo>
                    <a:lnTo>
                      <a:pt x="2" y="0"/>
                    </a:lnTo>
                    <a:lnTo>
                      <a:pt x="2" y="0"/>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3" name="Freeform 3118">
                <a:extLst>
                  <a:ext uri="{FF2B5EF4-FFF2-40B4-BE49-F238E27FC236}">
                    <a16:creationId xmlns:a16="http://schemas.microsoft.com/office/drawing/2014/main" id="{BF20D096-9766-5B43-7292-1E32CB4F1EF2}"/>
                  </a:ext>
                </a:extLst>
              </p:cNvPr>
              <p:cNvSpPr>
                <a:spLocks/>
              </p:cNvSpPr>
              <p:nvPr/>
            </p:nvSpPr>
            <p:spPr bwMode="auto">
              <a:xfrm>
                <a:off x="5640" y="2570"/>
                <a:ext cx="2" cy="8"/>
              </a:xfrm>
              <a:custGeom>
                <a:avLst/>
                <a:gdLst>
                  <a:gd name="T0" fmla="*/ 2 w 2"/>
                  <a:gd name="T1" fmla="*/ 8 h 8"/>
                  <a:gd name="T2" fmla="*/ 2 w 2"/>
                  <a:gd name="T3" fmla="*/ 8 h 8"/>
                  <a:gd name="T4" fmla="*/ 0 w 2"/>
                  <a:gd name="T5" fmla="*/ 4 h 8"/>
                  <a:gd name="T6" fmla="*/ 0 w 2"/>
                  <a:gd name="T7" fmla="*/ 4 h 8"/>
                  <a:gd name="T8" fmla="*/ 0 w 2"/>
                  <a:gd name="T9" fmla="*/ 2 h 8"/>
                  <a:gd name="T10" fmla="*/ 2 w 2"/>
                  <a:gd name="T11" fmla="*/ 0 h 8"/>
                  <a:gd name="T12" fmla="*/ 2 w 2"/>
                  <a:gd name="T13" fmla="*/ 0 h 8"/>
                  <a:gd name="T14" fmla="*/ 2 w 2"/>
                  <a:gd name="T15" fmla="*/ 4 h 8"/>
                  <a:gd name="T16" fmla="*/ 2 w 2"/>
                  <a:gd name="T17" fmla="*/ 4 h 8"/>
                  <a:gd name="T18" fmla="*/ 2 w 2"/>
                  <a:gd name="T19" fmla="*/ 8 h 8"/>
                  <a:gd name="T20" fmla="*/ 2 w 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8"/>
                    </a:moveTo>
                    <a:lnTo>
                      <a:pt x="2" y="8"/>
                    </a:lnTo>
                    <a:lnTo>
                      <a:pt x="0" y="4"/>
                    </a:lnTo>
                    <a:lnTo>
                      <a:pt x="0" y="4"/>
                    </a:lnTo>
                    <a:lnTo>
                      <a:pt x="0" y="2"/>
                    </a:lnTo>
                    <a:lnTo>
                      <a:pt x="2" y="0"/>
                    </a:lnTo>
                    <a:lnTo>
                      <a:pt x="2" y="0"/>
                    </a:lnTo>
                    <a:lnTo>
                      <a:pt x="2" y="4"/>
                    </a:lnTo>
                    <a:lnTo>
                      <a:pt x="2" y="4"/>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4" name="Freeform 3119">
                <a:extLst>
                  <a:ext uri="{FF2B5EF4-FFF2-40B4-BE49-F238E27FC236}">
                    <a16:creationId xmlns:a16="http://schemas.microsoft.com/office/drawing/2014/main" id="{FAB5477D-0A23-11B2-5E58-87295452DB07}"/>
                  </a:ext>
                </a:extLst>
              </p:cNvPr>
              <p:cNvSpPr>
                <a:spLocks/>
              </p:cNvSpPr>
              <p:nvPr/>
            </p:nvSpPr>
            <p:spPr bwMode="auto">
              <a:xfrm>
                <a:off x="5724" y="2259"/>
                <a:ext cx="98" cy="107"/>
              </a:xfrm>
              <a:custGeom>
                <a:avLst/>
                <a:gdLst>
                  <a:gd name="T0" fmla="*/ 4 w 98"/>
                  <a:gd name="T1" fmla="*/ 26 h 107"/>
                  <a:gd name="T2" fmla="*/ 10 w 98"/>
                  <a:gd name="T3" fmla="*/ 22 h 107"/>
                  <a:gd name="T4" fmla="*/ 10 w 98"/>
                  <a:gd name="T5" fmla="*/ 18 h 107"/>
                  <a:gd name="T6" fmla="*/ 8 w 98"/>
                  <a:gd name="T7" fmla="*/ 12 h 107"/>
                  <a:gd name="T8" fmla="*/ 4 w 98"/>
                  <a:gd name="T9" fmla="*/ 6 h 107"/>
                  <a:gd name="T10" fmla="*/ 8 w 98"/>
                  <a:gd name="T11" fmla="*/ 0 h 107"/>
                  <a:gd name="T12" fmla="*/ 14 w 98"/>
                  <a:gd name="T13" fmla="*/ 4 h 107"/>
                  <a:gd name="T14" fmla="*/ 18 w 98"/>
                  <a:gd name="T15" fmla="*/ 14 h 107"/>
                  <a:gd name="T16" fmla="*/ 26 w 98"/>
                  <a:gd name="T17" fmla="*/ 18 h 107"/>
                  <a:gd name="T18" fmla="*/ 32 w 98"/>
                  <a:gd name="T19" fmla="*/ 6 h 107"/>
                  <a:gd name="T20" fmla="*/ 34 w 98"/>
                  <a:gd name="T21" fmla="*/ 8 h 107"/>
                  <a:gd name="T22" fmla="*/ 36 w 98"/>
                  <a:gd name="T23" fmla="*/ 12 h 107"/>
                  <a:gd name="T24" fmla="*/ 46 w 98"/>
                  <a:gd name="T25" fmla="*/ 12 h 107"/>
                  <a:gd name="T26" fmla="*/ 52 w 98"/>
                  <a:gd name="T27" fmla="*/ 10 h 107"/>
                  <a:gd name="T28" fmla="*/ 56 w 98"/>
                  <a:gd name="T29" fmla="*/ 12 h 107"/>
                  <a:gd name="T30" fmla="*/ 60 w 98"/>
                  <a:gd name="T31" fmla="*/ 16 h 107"/>
                  <a:gd name="T32" fmla="*/ 62 w 98"/>
                  <a:gd name="T33" fmla="*/ 24 h 107"/>
                  <a:gd name="T34" fmla="*/ 68 w 98"/>
                  <a:gd name="T35" fmla="*/ 26 h 107"/>
                  <a:gd name="T36" fmla="*/ 70 w 98"/>
                  <a:gd name="T37" fmla="*/ 24 h 107"/>
                  <a:gd name="T38" fmla="*/ 78 w 98"/>
                  <a:gd name="T39" fmla="*/ 22 h 107"/>
                  <a:gd name="T40" fmla="*/ 86 w 98"/>
                  <a:gd name="T41" fmla="*/ 24 h 107"/>
                  <a:gd name="T42" fmla="*/ 88 w 98"/>
                  <a:gd name="T43" fmla="*/ 40 h 107"/>
                  <a:gd name="T44" fmla="*/ 84 w 98"/>
                  <a:gd name="T45" fmla="*/ 56 h 107"/>
                  <a:gd name="T46" fmla="*/ 88 w 98"/>
                  <a:gd name="T47" fmla="*/ 64 h 107"/>
                  <a:gd name="T48" fmla="*/ 92 w 98"/>
                  <a:gd name="T49" fmla="*/ 72 h 107"/>
                  <a:gd name="T50" fmla="*/ 98 w 98"/>
                  <a:gd name="T51" fmla="*/ 87 h 107"/>
                  <a:gd name="T52" fmla="*/ 98 w 98"/>
                  <a:gd name="T53" fmla="*/ 97 h 107"/>
                  <a:gd name="T54" fmla="*/ 96 w 98"/>
                  <a:gd name="T55" fmla="*/ 103 h 107"/>
                  <a:gd name="T56" fmla="*/ 94 w 98"/>
                  <a:gd name="T57" fmla="*/ 103 h 107"/>
                  <a:gd name="T58" fmla="*/ 92 w 98"/>
                  <a:gd name="T59" fmla="*/ 97 h 107"/>
                  <a:gd name="T60" fmla="*/ 86 w 98"/>
                  <a:gd name="T61" fmla="*/ 85 h 107"/>
                  <a:gd name="T62" fmla="*/ 80 w 98"/>
                  <a:gd name="T63" fmla="*/ 81 h 107"/>
                  <a:gd name="T64" fmla="*/ 72 w 98"/>
                  <a:gd name="T65" fmla="*/ 62 h 107"/>
                  <a:gd name="T66" fmla="*/ 70 w 98"/>
                  <a:gd name="T67" fmla="*/ 48 h 107"/>
                  <a:gd name="T68" fmla="*/ 70 w 98"/>
                  <a:gd name="T69" fmla="*/ 66 h 107"/>
                  <a:gd name="T70" fmla="*/ 68 w 98"/>
                  <a:gd name="T71" fmla="*/ 74 h 107"/>
                  <a:gd name="T72" fmla="*/ 72 w 98"/>
                  <a:gd name="T73" fmla="*/ 81 h 107"/>
                  <a:gd name="T74" fmla="*/ 74 w 98"/>
                  <a:gd name="T75" fmla="*/ 91 h 107"/>
                  <a:gd name="T76" fmla="*/ 72 w 98"/>
                  <a:gd name="T77" fmla="*/ 101 h 107"/>
                  <a:gd name="T78" fmla="*/ 70 w 98"/>
                  <a:gd name="T79" fmla="*/ 107 h 107"/>
                  <a:gd name="T80" fmla="*/ 66 w 98"/>
                  <a:gd name="T81" fmla="*/ 107 h 107"/>
                  <a:gd name="T82" fmla="*/ 52 w 98"/>
                  <a:gd name="T83" fmla="*/ 97 h 107"/>
                  <a:gd name="T84" fmla="*/ 38 w 98"/>
                  <a:gd name="T85" fmla="*/ 83 h 107"/>
                  <a:gd name="T86" fmla="*/ 32 w 98"/>
                  <a:gd name="T87" fmla="*/ 70 h 107"/>
                  <a:gd name="T88" fmla="*/ 30 w 98"/>
                  <a:gd name="T89" fmla="*/ 66 h 107"/>
                  <a:gd name="T90" fmla="*/ 28 w 98"/>
                  <a:gd name="T91" fmla="*/ 76 h 107"/>
                  <a:gd name="T92" fmla="*/ 28 w 98"/>
                  <a:gd name="T93" fmla="*/ 85 h 107"/>
                  <a:gd name="T94" fmla="*/ 26 w 98"/>
                  <a:gd name="T95" fmla="*/ 89 h 107"/>
                  <a:gd name="T96" fmla="*/ 24 w 98"/>
                  <a:gd name="T97" fmla="*/ 91 h 107"/>
                  <a:gd name="T98" fmla="*/ 22 w 98"/>
                  <a:gd name="T99" fmla="*/ 91 h 107"/>
                  <a:gd name="T100" fmla="*/ 22 w 98"/>
                  <a:gd name="T101" fmla="*/ 93 h 107"/>
                  <a:gd name="T102" fmla="*/ 16 w 98"/>
                  <a:gd name="T103" fmla="*/ 105 h 107"/>
                  <a:gd name="T104" fmla="*/ 10 w 98"/>
                  <a:gd name="T105" fmla="*/ 97 h 107"/>
                  <a:gd name="T106" fmla="*/ 4 w 98"/>
                  <a:gd name="T107" fmla="*/ 83 h 107"/>
                  <a:gd name="T108" fmla="*/ 0 w 98"/>
                  <a:gd name="T109" fmla="*/ 66 h 107"/>
                  <a:gd name="T110" fmla="*/ 4 w 98"/>
                  <a:gd name="T111" fmla="*/ 56 h 107"/>
                  <a:gd name="T112" fmla="*/ 8 w 98"/>
                  <a:gd name="T113" fmla="*/ 52 h 107"/>
                  <a:gd name="T114" fmla="*/ 10 w 98"/>
                  <a:gd name="T115" fmla="*/ 54 h 107"/>
                  <a:gd name="T116" fmla="*/ 16 w 98"/>
                  <a:gd name="T117" fmla="*/ 62 h 107"/>
                  <a:gd name="T118" fmla="*/ 18 w 98"/>
                  <a:gd name="T119" fmla="*/ 62 h 107"/>
                  <a:gd name="T120" fmla="*/ 14 w 98"/>
                  <a:gd name="T121" fmla="*/ 36 h 107"/>
                  <a:gd name="T122" fmla="*/ 4 w 98"/>
                  <a:gd name="T123"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107">
                    <a:moveTo>
                      <a:pt x="4" y="26"/>
                    </a:moveTo>
                    <a:lnTo>
                      <a:pt x="4" y="26"/>
                    </a:lnTo>
                    <a:lnTo>
                      <a:pt x="8" y="24"/>
                    </a:lnTo>
                    <a:lnTo>
                      <a:pt x="10" y="22"/>
                    </a:lnTo>
                    <a:lnTo>
                      <a:pt x="10" y="18"/>
                    </a:lnTo>
                    <a:lnTo>
                      <a:pt x="10" y="18"/>
                    </a:lnTo>
                    <a:lnTo>
                      <a:pt x="10" y="14"/>
                    </a:lnTo>
                    <a:lnTo>
                      <a:pt x="8" y="12"/>
                    </a:lnTo>
                    <a:lnTo>
                      <a:pt x="6" y="10"/>
                    </a:lnTo>
                    <a:lnTo>
                      <a:pt x="4" y="6"/>
                    </a:lnTo>
                    <a:lnTo>
                      <a:pt x="4" y="6"/>
                    </a:lnTo>
                    <a:lnTo>
                      <a:pt x="8" y="0"/>
                    </a:lnTo>
                    <a:lnTo>
                      <a:pt x="10" y="0"/>
                    </a:lnTo>
                    <a:lnTo>
                      <a:pt x="14" y="4"/>
                    </a:lnTo>
                    <a:lnTo>
                      <a:pt x="14" y="4"/>
                    </a:lnTo>
                    <a:lnTo>
                      <a:pt x="18" y="14"/>
                    </a:lnTo>
                    <a:lnTo>
                      <a:pt x="24" y="18"/>
                    </a:lnTo>
                    <a:lnTo>
                      <a:pt x="26" y="18"/>
                    </a:lnTo>
                    <a:lnTo>
                      <a:pt x="28" y="16"/>
                    </a:lnTo>
                    <a:lnTo>
                      <a:pt x="32" y="6"/>
                    </a:lnTo>
                    <a:lnTo>
                      <a:pt x="32" y="6"/>
                    </a:lnTo>
                    <a:lnTo>
                      <a:pt x="34" y="8"/>
                    </a:lnTo>
                    <a:lnTo>
                      <a:pt x="34" y="8"/>
                    </a:lnTo>
                    <a:lnTo>
                      <a:pt x="36" y="12"/>
                    </a:lnTo>
                    <a:lnTo>
                      <a:pt x="40" y="14"/>
                    </a:lnTo>
                    <a:lnTo>
                      <a:pt x="46" y="12"/>
                    </a:lnTo>
                    <a:lnTo>
                      <a:pt x="46" y="12"/>
                    </a:lnTo>
                    <a:lnTo>
                      <a:pt x="52" y="10"/>
                    </a:lnTo>
                    <a:lnTo>
                      <a:pt x="54" y="10"/>
                    </a:lnTo>
                    <a:lnTo>
                      <a:pt x="56" y="12"/>
                    </a:lnTo>
                    <a:lnTo>
                      <a:pt x="56" y="12"/>
                    </a:lnTo>
                    <a:lnTo>
                      <a:pt x="60" y="16"/>
                    </a:lnTo>
                    <a:lnTo>
                      <a:pt x="60" y="16"/>
                    </a:lnTo>
                    <a:lnTo>
                      <a:pt x="62" y="24"/>
                    </a:lnTo>
                    <a:lnTo>
                      <a:pt x="64" y="26"/>
                    </a:lnTo>
                    <a:lnTo>
                      <a:pt x="68" y="26"/>
                    </a:lnTo>
                    <a:lnTo>
                      <a:pt x="70" y="24"/>
                    </a:lnTo>
                    <a:lnTo>
                      <a:pt x="70" y="24"/>
                    </a:lnTo>
                    <a:lnTo>
                      <a:pt x="74" y="22"/>
                    </a:lnTo>
                    <a:lnTo>
                      <a:pt x="78" y="22"/>
                    </a:lnTo>
                    <a:lnTo>
                      <a:pt x="86" y="24"/>
                    </a:lnTo>
                    <a:lnTo>
                      <a:pt x="86" y="24"/>
                    </a:lnTo>
                    <a:lnTo>
                      <a:pt x="88" y="32"/>
                    </a:lnTo>
                    <a:lnTo>
                      <a:pt x="88" y="40"/>
                    </a:lnTo>
                    <a:lnTo>
                      <a:pt x="86" y="48"/>
                    </a:lnTo>
                    <a:lnTo>
                      <a:pt x="84" y="56"/>
                    </a:lnTo>
                    <a:lnTo>
                      <a:pt x="84" y="56"/>
                    </a:lnTo>
                    <a:lnTo>
                      <a:pt x="88" y="64"/>
                    </a:lnTo>
                    <a:lnTo>
                      <a:pt x="92" y="72"/>
                    </a:lnTo>
                    <a:lnTo>
                      <a:pt x="92" y="72"/>
                    </a:lnTo>
                    <a:lnTo>
                      <a:pt x="96" y="78"/>
                    </a:lnTo>
                    <a:lnTo>
                      <a:pt x="98" y="87"/>
                    </a:lnTo>
                    <a:lnTo>
                      <a:pt x="98" y="87"/>
                    </a:lnTo>
                    <a:lnTo>
                      <a:pt x="98" y="97"/>
                    </a:lnTo>
                    <a:lnTo>
                      <a:pt x="96" y="103"/>
                    </a:lnTo>
                    <a:lnTo>
                      <a:pt x="96" y="103"/>
                    </a:lnTo>
                    <a:lnTo>
                      <a:pt x="94" y="103"/>
                    </a:lnTo>
                    <a:lnTo>
                      <a:pt x="94" y="103"/>
                    </a:lnTo>
                    <a:lnTo>
                      <a:pt x="92" y="97"/>
                    </a:lnTo>
                    <a:lnTo>
                      <a:pt x="92" y="97"/>
                    </a:lnTo>
                    <a:lnTo>
                      <a:pt x="88" y="89"/>
                    </a:lnTo>
                    <a:lnTo>
                      <a:pt x="86" y="85"/>
                    </a:lnTo>
                    <a:lnTo>
                      <a:pt x="86" y="85"/>
                    </a:lnTo>
                    <a:lnTo>
                      <a:pt x="80" y="81"/>
                    </a:lnTo>
                    <a:lnTo>
                      <a:pt x="76" y="72"/>
                    </a:lnTo>
                    <a:lnTo>
                      <a:pt x="72" y="62"/>
                    </a:lnTo>
                    <a:lnTo>
                      <a:pt x="70" y="48"/>
                    </a:lnTo>
                    <a:lnTo>
                      <a:pt x="70" y="48"/>
                    </a:lnTo>
                    <a:lnTo>
                      <a:pt x="70" y="58"/>
                    </a:lnTo>
                    <a:lnTo>
                      <a:pt x="70" y="66"/>
                    </a:lnTo>
                    <a:lnTo>
                      <a:pt x="70" y="66"/>
                    </a:lnTo>
                    <a:lnTo>
                      <a:pt x="68" y="74"/>
                    </a:lnTo>
                    <a:lnTo>
                      <a:pt x="72" y="81"/>
                    </a:lnTo>
                    <a:lnTo>
                      <a:pt x="72" y="81"/>
                    </a:lnTo>
                    <a:lnTo>
                      <a:pt x="74" y="85"/>
                    </a:lnTo>
                    <a:lnTo>
                      <a:pt x="74" y="91"/>
                    </a:lnTo>
                    <a:lnTo>
                      <a:pt x="72" y="101"/>
                    </a:lnTo>
                    <a:lnTo>
                      <a:pt x="72" y="101"/>
                    </a:lnTo>
                    <a:lnTo>
                      <a:pt x="72" y="107"/>
                    </a:lnTo>
                    <a:lnTo>
                      <a:pt x="70" y="107"/>
                    </a:lnTo>
                    <a:lnTo>
                      <a:pt x="66" y="107"/>
                    </a:lnTo>
                    <a:lnTo>
                      <a:pt x="66" y="107"/>
                    </a:lnTo>
                    <a:lnTo>
                      <a:pt x="58" y="103"/>
                    </a:lnTo>
                    <a:lnTo>
                      <a:pt x="52" y="97"/>
                    </a:lnTo>
                    <a:lnTo>
                      <a:pt x="38" y="83"/>
                    </a:lnTo>
                    <a:lnTo>
                      <a:pt x="38" y="83"/>
                    </a:lnTo>
                    <a:lnTo>
                      <a:pt x="36" y="78"/>
                    </a:lnTo>
                    <a:lnTo>
                      <a:pt x="32" y="70"/>
                    </a:lnTo>
                    <a:lnTo>
                      <a:pt x="32" y="70"/>
                    </a:lnTo>
                    <a:lnTo>
                      <a:pt x="30" y="66"/>
                    </a:lnTo>
                    <a:lnTo>
                      <a:pt x="28" y="66"/>
                    </a:lnTo>
                    <a:lnTo>
                      <a:pt x="28" y="76"/>
                    </a:lnTo>
                    <a:lnTo>
                      <a:pt x="28" y="76"/>
                    </a:lnTo>
                    <a:lnTo>
                      <a:pt x="28" y="85"/>
                    </a:lnTo>
                    <a:lnTo>
                      <a:pt x="28" y="87"/>
                    </a:lnTo>
                    <a:lnTo>
                      <a:pt x="26" y="89"/>
                    </a:lnTo>
                    <a:lnTo>
                      <a:pt x="26" y="89"/>
                    </a:lnTo>
                    <a:lnTo>
                      <a:pt x="24" y="91"/>
                    </a:lnTo>
                    <a:lnTo>
                      <a:pt x="24" y="91"/>
                    </a:lnTo>
                    <a:lnTo>
                      <a:pt x="22" y="91"/>
                    </a:lnTo>
                    <a:lnTo>
                      <a:pt x="22" y="93"/>
                    </a:lnTo>
                    <a:lnTo>
                      <a:pt x="22" y="93"/>
                    </a:lnTo>
                    <a:lnTo>
                      <a:pt x="18" y="101"/>
                    </a:lnTo>
                    <a:lnTo>
                      <a:pt x="16" y="105"/>
                    </a:lnTo>
                    <a:lnTo>
                      <a:pt x="12" y="103"/>
                    </a:lnTo>
                    <a:lnTo>
                      <a:pt x="10" y="97"/>
                    </a:lnTo>
                    <a:lnTo>
                      <a:pt x="10" y="97"/>
                    </a:lnTo>
                    <a:lnTo>
                      <a:pt x="4" y="83"/>
                    </a:lnTo>
                    <a:lnTo>
                      <a:pt x="0" y="66"/>
                    </a:lnTo>
                    <a:lnTo>
                      <a:pt x="0" y="66"/>
                    </a:lnTo>
                    <a:lnTo>
                      <a:pt x="2" y="60"/>
                    </a:lnTo>
                    <a:lnTo>
                      <a:pt x="4" y="56"/>
                    </a:lnTo>
                    <a:lnTo>
                      <a:pt x="8" y="52"/>
                    </a:lnTo>
                    <a:lnTo>
                      <a:pt x="8" y="52"/>
                    </a:lnTo>
                    <a:lnTo>
                      <a:pt x="10" y="54"/>
                    </a:lnTo>
                    <a:lnTo>
                      <a:pt x="10" y="54"/>
                    </a:lnTo>
                    <a:lnTo>
                      <a:pt x="14" y="60"/>
                    </a:lnTo>
                    <a:lnTo>
                      <a:pt x="16" y="62"/>
                    </a:lnTo>
                    <a:lnTo>
                      <a:pt x="18" y="62"/>
                    </a:lnTo>
                    <a:lnTo>
                      <a:pt x="18" y="62"/>
                    </a:lnTo>
                    <a:lnTo>
                      <a:pt x="16" y="48"/>
                    </a:lnTo>
                    <a:lnTo>
                      <a:pt x="14" y="36"/>
                    </a:lnTo>
                    <a:lnTo>
                      <a:pt x="10" y="30"/>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5" name="Freeform 3120">
                <a:extLst>
                  <a:ext uri="{FF2B5EF4-FFF2-40B4-BE49-F238E27FC236}">
                    <a16:creationId xmlns:a16="http://schemas.microsoft.com/office/drawing/2014/main" id="{D7FD71DD-9F8A-4EDE-4F96-193F24906B43}"/>
                  </a:ext>
                </a:extLst>
              </p:cNvPr>
              <p:cNvSpPr>
                <a:spLocks/>
              </p:cNvSpPr>
              <p:nvPr/>
            </p:nvSpPr>
            <p:spPr bwMode="auto">
              <a:xfrm>
                <a:off x="5754" y="2155"/>
                <a:ext cx="178" cy="325"/>
              </a:xfrm>
              <a:custGeom>
                <a:avLst/>
                <a:gdLst>
                  <a:gd name="T0" fmla="*/ 38 w 178"/>
                  <a:gd name="T1" fmla="*/ 209 h 325"/>
                  <a:gd name="T2" fmla="*/ 40 w 178"/>
                  <a:gd name="T3" fmla="*/ 189 h 325"/>
                  <a:gd name="T4" fmla="*/ 36 w 178"/>
                  <a:gd name="T5" fmla="*/ 148 h 325"/>
                  <a:gd name="T6" fmla="*/ 52 w 178"/>
                  <a:gd name="T7" fmla="*/ 182 h 325"/>
                  <a:gd name="T8" fmla="*/ 66 w 178"/>
                  <a:gd name="T9" fmla="*/ 195 h 325"/>
                  <a:gd name="T10" fmla="*/ 54 w 178"/>
                  <a:gd name="T11" fmla="*/ 152 h 325"/>
                  <a:gd name="T12" fmla="*/ 54 w 178"/>
                  <a:gd name="T13" fmla="*/ 128 h 325"/>
                  <a:gd name="T14" fmla="*/ 56 w 178"/>
                  <a:gd name="T15" fmla="*/ 120 h 325"/>
                  <a:gd name="T16" fmla="*/ 56 w 178"/>
                  <a:gd name="T17" fmla="*/ 78 h 325"/>
                  <a:gd name="T18" fmla="*/ 70 w 178"/>
                  <a:gd name="T19" fmla="*/ 90 h 325"/>
                  <a:gd name="T20" fmla="*/ 76 w 178"/>
                  <a:gd name="T21" fmla="*/ 62 h 325"/>
                  <a:gd name="T22" fmla="*/ 62 w 178"/>
                  <a:gd name="T23" fmla="*/ 68 h 325"/>
                  <a:gd name="T24" fmla="*/ 50 w 178"/>
                  <a:gd name="T25" fmla="*/ 68 h 325"/>
                  <a:gd name="T26" fmla="*/ 16 w 178"/>
                  <a:gd name="T27" fmla="*/ 48 h 325"/>
                  <a:gd name="T28" fmla="*/ 12 w 178"/>
                  <a:gd name="T29" fmla="*/ 12 h 325"/>
                  <a:gd name="T30" fmla="*/ 30 w 178"/>
                  <a:gd name="T31" fmla="*/ 4 h 325"/>
                  <a:gd name="T32" fmla="*/ 60 w 178"/>
                  <a:gd name="T33" fmla="*/ 20 h 325"/>
                  <a:gd name="T34" fmla="*/ 84 w 178"/>
                  <a:gd name="T35" fmla="*/ 10 h 325"/>
                  <a:gd name="T36" fmla="*/ 98 w 178"/>
                  <a:gd name="T37" fmla="*/ 18 h 325"/>
                  <a:gd name="T38" fmla="*/ 118 w 178"/>
                  <a:gd name="T39" fmla="*/ 40 h 325"/>
                  <a:gd name="T40" fmla="*/ 124 w 178"/>
                  <a:gd name="T41" fmla="*/ 66 h 325"/>
                  <a:gd name="T42" fmla="*/ 102 w 178"/>
                  <a:gd name="T43" fmla="*/ 46 h 325"/>
                  <a:gd name="T44" fmla="*/ 84 w 178"/>
                  <a:gd name="T45" fmla="*/ 84 h 325"/>
                  <a:gd name="T46" fmla="*/ 92 w 178"/>
                  <a:gd name="T47" fmla="*/ 90 h 325"/>
                  <a:gd name="T48" fmla="*/ 94 w 178"/>
                  <a:gd name="T49" fmla="*/ 118 h 325"/>
                  <a:gd name="T50" fmla="*/ 106 w 178"/>
                  <a:gd name="T51" fmla="*/ 122 h 325"/>
                  <a:gd name="T52" fmla="*/ 96 w 178"/>
                  <a:gd name="T53" fmla="*/ 80 h 325"/>
                  <a:gd name="T54" fmla="*/ 104 w 178"/>
                  <a:gd name="T55" fmla="*/ 64 h 325"/>
                  <a:gd name="T56" fmla="*/ 110 w 178"/>
                  <a:gd name="T57" fmla="*/ 78 h 325"/>
                  <a:gd name="T58" fmla="*/ 112 w 178"/>
                  <a:gd name="T59" fmla="*/ 100 h 325"/>
                  <a:gd name="T60" fmla="*/ 118 w 178"/>
                  <a:gd name="T61" fmla="*/ 106 h 325"/>
                  <a:gd name="T62" fmla="*/ 130 w 178"/>
                  <a:gd name="T63" fmla="*/ 126 h 325"/>
                  <a:gd name="T64" fmla="*/ 152 w 178"/>
                  <a:gd name="T65" fmla="*/ 118 h 325"/>
                  <a:gd name="T66" fmla="*/ 172 w 178"/>
                  <a:gd name="T67" fmla="*/ 126 h 325"/>
                  <a:gd name="T68" fmla="*/ 176 w 178"/>
                  <a:gd name="T69" fmla="*/ 150 h 325"/>
                  <a:gd name="T70" fmla="*/ 160 w 178"/>
                  <a:gd name="T71" fmla="*/ 146 h 325"/>
                  <a:gd name="T72" fmla="*/ 158 w 178"/>
                  <a:gd name="T73" fmla="*/ 178 h 325"/>
                  <a:gd name="T74" fmla="*/ 154 w 178"/>
                  <a:gd name="T75" fmla="*/ 207 h 325"/>
                  <a:gd name="T76" fmla="*/ 134 w 178"/>
                  <a:gd name="T77" fmla="*/ 187 h 325"/>
                  <a:gd name="T78" fmla="*/ 126 w 178"/>
                  <a:gd name="T79" fmla="*/ 205 h 325"/>
                  <a:gd name="T80" fmla="*/ 130 w 178"/>
                  <a:gd name="T81" fmla="*/ 227 h 325"/>
                  <a:gd name="T82" fmla="*/ 126 w 178"/>
                  <a:gd name="T83" fmla="*/ 229 h 325"/>
                  <a:gd name="T84" fmla="*/ 106 w 178"/>
                  <a:gd name="T85" fmla="*/ 217 h 325"/>
                  <a:gd name="T86" fmla="*/ 94 w 178"/>
                  <a:gd name="T87" fmla="*/ 239 h 325"/>
                  <a:gd name="T88" fmla="*/ 82 w 178"/>
                  <a:gd name="T89" fmla="*/ 235 h 325"/>
                  <a:gd name="T90" fmla="*/ 78 w 178"/>
                  <a:gd name="T91" fmla="*/ 257 h 325"/>
                  <a:gd name="T92" fmla="*/ 56 w 178"/>
                  <a:gd name="T93" fmla="*/ 247 h 325"/>
                  <a:gd name="T94" fmla="*/ 52 w 178"/>
                  <a:gd name="T95" fmla="*/ 255 h 325"/>
                  <a:gd name="T96" fmla="*/ 70 w 178"/>
                  <a:gd name="T97" fmla="*/ 265 h 325"/>
                  <a:gd name="T98" fmla="*/ 66 w 178"/>
                  <a:gd name="T99" fmla="*/ 281 h 325"/>
                  <a:gd name="T100" fmla="*/ 54 w 178"/>
                  <a:gd name="T101" fmla="*/ 309 h 325"/>
                  <a:gd name="T102" fmla="*/ 40 w 178"/>
                  <a:gd name="T103" fmla="*/ 279 h 325"/>
                  <a:gd name="T104" fmla="*/ 42 w 178"/>
                  <a:gd name="T105" fmla="*/ 301 h 325"/>
                  <a:gd name="T106" fmla="*/ 36 w 178"/>
                  <a:gd name="T107" fmla="*/ 325 h 325"/>
                  <a:gd name="T108" fmla="*/ 16 w 178"/>
                  <a:gd name="T109" fmla="*/ 287 h 325"/>
                  <a:gd name="T110" fmla="*/ 24 w 178"/>
                  <a:gd name="T111" fmla="*/ 271 h 325"/>
                  <a:gd name="T112" fmla="*/ 16 w 178"/>
                  <a:gd name="T113" fmla="*/ 245 h 325"/>
                  <a:gd name="T114" fmla="*/ 2 w 178"/>
                  <a:gd name="T115" fmla="*/ 19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8" h="325">
                    <a:moveTo>
                      <a:pt x="2" y="174"/>
                    </a:moveTo>
                    <a:lnTo>
                      <a:pt x="2" y="174"/>
                    </a:lnTo>
                    <a:lnTo>
                      <a:pt x="10" y="185"/>
                    </a:lnTo>
                    <a:lnTo>
                      <a:pt x="20" y="193"/>
                    </a:lnTo>
                    <a:lnTo>
                      <a:pt x="20" y="193"/>
                    </a:lnTo>
                    <a:lnTo>
                      <a:pt x="24" y="197"/>
                    </a:lnTo>
                    <a:lnTo>
                      <a:pt x="28" y="199"/>
                    </a:lnTo>
                    <a:lnTo>
                      <a:pt x="34" y="203"/>
                    </a:lnTo>
                    <a:lnTo>
                      <a:pt x="38" y="209"/>
                    </a:lnTo>
                    <a:lnTo>
                      <a:pt x="38" y="209"/>
                    </a:lnTo>
                    <a:lnTo>
                      <a:pt x="38" y="209"/>
                    </a:lnTo>
                    <a:lnTo>
                      <a:pt x="40" y="209"/>
                    </a:lnTo>
                    <a:lnTo>
                      <a:pt x="40" y="205"/>
                    </a:lnTo>
                    <a:lnTo>
                      <a:pt x="40" y="205"/>
                    </a:lnTo>
                    <a:lnTo>
                      <a:pt x="42" y="197"/>
                    </a:lnTo>
                    <a:lnTo>
                      <a:pt x="42" y="193"/>
                    </a:lnTo>
                    <a:lnTo>
                      <a:pt x="40" y="189"/>
                    </a:lnTo>
                    <a:lnTo>
                      <a:pt x="40" y="189"/>
                    </a:lnTo>
                    <a:lnTo>
                      <a:pt x="38" y="185"/>
                    </a:lnTo>
                    <a:lnTo>
                      <a:pt x="36" y="180"/>
                    </a:lnTo>
                    <a:lnTo>
                      <a:pt x="38" y="166"/>
                    </a:lnTo>
                    <a:lnTo>
                      <a:pt x="38" y="166"/>
                    </a:lnTo>
                    <a:lnTo>
                      <a:pt x="38" y="162"/>
                    </a:lnTo>
                    <a:lnTo>
                      <a:pt x="38" y="156"/>
                    </a:lnTo>
                    <a:lnTo>
                      <a:pt x="38" y="156"/>
                    </a:lnTo>
                    <a:lnTo>
                      <a:pt x="36" y="152"/>
                    </a:lnTo>
                    <a:lnTo>
                      <a:pt x="36" y="148"/>
                    </a:lnTo>
                    <a:lnTo>
                      <a:pt x="38" y="144"/>
                    </a:lnTo>
                    <a:lnTo>
                      <a:pt x="38" y="144"/>
                    </a:lnTo>
                    <a:lnTo>
                      <a:pt x="38" y="144"/>
                    </a:lnTo>
                    <a:lnTo>
                      <a:pt x="40" y="146"/>
                    </a:lnTo>
                    <a:lnTo>
                      <a:pt x="42" y="152"/>
                    </a:lnTo>
                    <a:lnTo>
                      <a:pt x="42" y="152"/>
                    </a:lnTo>
                    <a:lnTo>
                      <a:pt x="44" y="166"/>
                    </a:lnTo>
                    <a:lnTo>
                      <a:pt x="48" y="176"/>
                    </a:lnTo>
                    <a:lnTo>
                      <a:pt x="52" y="182"/>
                    </a:lnTo>
                    <a:lnTo>
                      <a:pt x="58" y="185"/>
                    </a:lnTo>
                    <a:lnTo>
                      <a:pt x="58" y="185"/>
                    </a:lnTo>
                    <a:lnTo>
                      <a:pt x="60" y="187"/>
                    </a:lnTo>
                    <a:lnTo>
                      <a:pt x="62" y="189"/>
                    </a:lnTo>
                    <a:lnTo>
                      <a:pt x="62" y="195"/>
                    </a:lnTo>
                    <a:lnTo>
                      <a:pt x="62" y="201"/>
                    </a:lnTo>
                    <a:lnTo>
                      <a:pt x="64" y="205"/>
                    </a:lnTo>
                    <a:lnTo>
                      <a:pt x="64" y="205"/>
                    </a:lnTo>
                    <a:lnTo>
                      <a:pt x="66" y="195"/>
                    </a:lnTo>
                    <a:lnTo>
                      <a:pt x="64" y="187"/>
                    </a:lnTo>
                    <a:lnTo>
                      <a:pt x="62" y="180"/>
                    </a:lnTo>
                    <a:lnTo>
                      <a:pt x="56" y="172"/>
                    </a:lnTo>
                    <a:lnTo>
                      <a:pt x="56" y="172"/>
                    </a:lnTo>
                    <a:lnTo>
                      <a:pt x="52" y="166"/>
                    </a:lnTo>
                    <a:lnTo>
                      <a:pt x="50" y="156"/>
                    </a:lnTo>
                    <a:lnTo>
                      <a:pt x="50" y="156"/>
                    </a:lnTo>
                    <a:lnTo>
                      <a:pt x="52" y="152"/>
                    </a:lnTo>
                    <a:lnTo>
                      <a:pt x="54" y="152"/>
                    </a:lnTo>
                    <a:lnTo>
                      <a:pt x="56" y="154"/>
                    </a:lnTo>
                    <a:lnTo>
                      <a:pt x="56" y="150"/>
                    </a:lnTo>
                    <a:lnTo>
                      <a:pt x="56" y="150"/>
                    </a:lnTo>
                    <a:lnTo>
                      <a:pt x="56" y="144"/>
                    </a:lnTo>
                    <a:lnTo>
                      <a:pt x="58" y="140"/>
                    </a:lnTo>
                    <a:lnTo>
                      <a:pt x="58" y="136"/>
                    </a:lnTo>
                    <a:lnTo>
                      <a:pt x="54" y="132"/>
                    </a:lnTo>
                    <a:lnTo>
                      <a:pt x="54" y="132"/>
                    </a:lnTo>
                    <a:lnTo>
                      <a:pt x="54" y="128"/>
                    </a:lnTo>
                    <a:lnTo>
                      <a:pt x="54" y="128"/>
                    </a:lnTo>
                    <a:lnTo>
                      <a:pt x="60" y="124"/>
                    </a:lnTo>
                    <a:lnTo>
                      <a:pt x="68" y="126"/>
                    </a:lnTo>
                    <a:lnTo>
                      <a:pt x="68" y="126"/>
                    </a:lnTo>
                    <a:lnTo>
                      <a:pt x="66" y="122"/>
                    </a:lnTo>
                    <a:lnTo>
                      <a:pt x="62" y="122"/>
                    </a:lnTo>
                    <a:lnTo>
                      <a:pt x="62" y="122"/>
                    </a:lnTo>
                    <a:lnTo>
                      <a:pt x="60" y="122"/>
                    </a:lnTo>
                    <a:lnTo>
                      <a:pt x="56" y="120"/>
                    </a:lnTo>
                    <a:lnTo>
                      <a:pt x="54" y="118"/>
                    </a:lnTo>
                    <a:lnTo>
                      <a:pt x="54" y="112"/>
                    </a:lnTo>
                    <a:lnTo>
                      <a:pt x="54" y="112"/>
                    </a:lnTo>
                    <a:lnTo>
                      <a:pt x="52" y="104"/>
                    </a:lnTo>
                    <a:lnTo>
                      <a:pt x="52" y="96"/>
                    </a:lnTo>
                    <a:lnTo>
                      <a:pt x="54" y="80"/>
                    </a:lnTo>
                    <a:lnTo>
                      <a:pt x="54" y="80"/>
                    </a:lnTo>
                    <a:lnTo>
                      <a:pt x="54" y="78"/>
                    </a:lnTo>
                    <a:lnTo>
                      <a:pt x="56" y="78"/>
                    </a:lnTo>
                    <a:lnTo>
                      <a:pt x="58" y="80"/>
                    </a:lnTo>
                    <a:lnTo>
                      <a:pt x="58" y="80"/>
                    </a:lnTo>
                    <a:lnTo>
                      <a:pt x="62" y="82"/>
                    </a:lnTo>
                    <a:lnTo>
                      <a:pt x="64" y="88"/>
                    </a:lnTo>
                    <a:lnTo>
                      <a:pt x="66" y="92"/>
                    </a:lnTo>
                    <a:lnTo>
                      <a:pt x="68" y="94"/>
                    </a:lnTo>
                    <a:lnTo>
                      <a:pt x="70" y="94"/>
                    </a:lnTo>
                    <a:lnTo>
                      <a:pt x="70" y="94"/>
                    </a:lnTo>
                    <a:lnTo>
                      <a:pt x="70" y="90"/>
                    </a:lnTo>
                    <a:lnTo>
                      <a:pt x="70" y="86"/>
                    </a:lnTo>
                    <a:lnTo>
                      <a:pt x="68" y="78"/>
                    </a:lnTo>
                    <a:lnTo>
                      <a:pt x="68" y="78"/>
                    </a:lnTo>
                    <a:lnTo>
                      <a:pt x="70" y="70"/>
                    </a:lnTo>
                    <a:lnTo>
                      <a:pt x="74" y="66"/>
                    </a:lnTo>
                    <a:lnTo>
                      <a:pt x="76" y="64"/>
                    </a:lnTo>
                    <a:lnTo>
                      <a:pt x="80" y="62"/>
                    </a:lnTo>
                    <a:lnTo>
                      <a:pt x="80" y="62"/>
                    </a:lnTo>
                    <a:lnTo>
                      <a:pt x="76" y="62"/>
                    </a:lnTo>
                    <a:lnTo>
                      <a:pt x="74" y="60"/>
                    </a:lnTo>
                    <a:lnTo>
                      <a:pt x="68" y="52"/>
                    </a:lnTo>
                    <a:lnTo>
                      <a:pt x="62" y="44"/>
                    </a:lnTo>
                    <a:lnTo>
                      <a:pt x="56" y="36"/>
                    </a:lnTo>
                    <a:lnTo>
                      <a:pt x="56" y="36"/>
                    </a:lnTo>
                    <a:lnTo>
                      <a:pt x="58" y="42"/>
                    </a:lnTo>
                    <a:lnTo>
                      <a:pt x="60" y="50"/>
                    </a:lnTo>
                    <a:lnTo>
                      <a:pt x="62" y="68"/>
                    </a:lnTo>
                    <a:lnTo>
                      <a:pt x="62" y="68"/>
                    </a:lnTo>
                    <a:lnTo>
                      <a:pt x="64" y="70"/>
                    </a:lnTo>
                    <a:lnTo>
                      <a:pt x="64" y="70"/>
                    </a:lnTo>
                    <a:lnTo>
                      <a:pt x="62" y="76"/>
                    </a:lnTo>
                    <a:lnTo>
                      <a:pt x="62" y="76"/>
                    </a:lnTo>
                    <a:lnTo>
                      <a:pt x="58" y="80"/>
                    </a:lnTo>
                    <a:lnTo>
                      <a:pt x="56" y="78"/>
                    </a:lnTo>
                    <a:lnTo>
                      <a:pt x="52" y="74"/>
                    </a:lnTo>
                    <a:lnTo>
                      <a:pt x="50" y="68"/>
                    </a:lnTo>
                    <a:lnTo>
                      <a:pt x="50" y="68"/>
                    </a:lnTo>
                    <a:lnTo>
                      <a:pt x="46" y="60"/>
                    </a:lnTo>
                    <a:lnTo>
                      <a:pt x="40" y="54"/>
                    </a:lnTo>
                    <a:lnTo>
                      <a:pt x="30" y="48"/>
                    </a:lnTo>
                    <a:lnTo>
                      <a:pt x="30" y="48"/>
                    </a:lnTo>
                    <a:lnTo>
                      <a:pt x="26" y="46"/>
                    </a:lnTo>
                    <a:lnTo>
                      <a:pt x="24" y="46"/>
                    </a:lnTo>
                    <a:lnTo>
                      <a:pt x="20" y="46"/>
                    </a:lnTo>
                    <a:lnTo>
                      <a:pt x="16" y="48"/>
                    </a:lnTo>
                    <a:lnTo>
                      <a:pt x="16" y="48"/>
                    </a:lnTo>
                    <a:lnTo>
                      <a:pt x="14" y="46"/>
                    </a:lnTo>
                    <a:lnTo>
                      <a:pt x="14" y="46"/>
                    </a:lnTo>
                    <a:lnTo>
                      <a:pt x="10" y="34"/>
                    </a:lnTo>
                    <a:lnTo>
                      <a:pt x="10" y="18"/>
                    </a:lnTo>
                    <a:lnTo>
                      <a:pt x="10" y="18"/>
                    </a:lnTo>
                    <a:lnTo>
                      <a:pt x="10" y="14"/>
                    </a:lnTo>
                    <a:lnTo>
                      <a:pt x="10" y="14"/>
                    </a:lnTo>
                    <a:lnTo>
                      <a:pt x="12" y="12"/>
                    </a:lnTo>
                    <a:lnTo>
                      <a:pt x="12" y="12"/>
                    </a:lnTo>
                    <a:lnTo>
                      <a:pt x="18" y="16"/>
                    </a:lnTo>
                    <a:lnTo>
                      <a:pt x="18" y="16"/>
                    </a:lnTo>
                    <a:lnTo>
                      <a:pt x="20" y="16"/>
                    </a:lnTo>
                    <a:lnTo>
                      <a:pt x="22" y="6"/>
                    </a:lnTo>
                    <a:lnTo>
                      <a:pt x="22" y="6"/>
                    </a:lnTo>
                    <a:lnTo>
                      <a:pt x="22" y="2"/>
                    </a:lnTo>
                    <a:lnTo>
                      <a:pt x="26" y="0"/>
                    </a:lnTo>
                    <a:lnTo>
                      <a:pt x="26" y="0"/>
                    </a:lnTo>
                    <a:lnTo>
                      <a:pt x="30" y="4"/>
                    </a:lnTo>
                    <a:lnTo>
                      <a:pt x="30" y="10"/>
                    </a:lnTo>
                    <a:lnTo>
                      <a:pt x="30" y="10"/>
                    </a:lnTo>
                    <a:lnTo>
                      <a:pt x="32" y="18"/>
                    </a:lnTo>
                    <a:lnTo>
                      <a:pt x="32" y="20"/>
                    </a:lnTo>
                    <a:lnTo>
                      <a:pt x="34" y="20"/>
                    </a:lnTo>
                    <a:lnTo>
                      <a:pt x="34" y="20"/>
                    </a:lnTo>
                    <a:lnTo>
                      <a:pt x="40" y="18"/>
                    </a:lnTo>
                    <a:lnTo>
                      <a:pt x="46" y="16"/>
                    </a:lnTo>
                    <a:lnTo>
                      <a:pt x="60" y="20"/>
                    </a:lnTo>
                    <a:lnTo>
                      <a:pt x="60" y="20"/>
                    </a:lnTo>
                    <a:lnTo>
                      <a:pt x="64" y="20"/>
                    </a:lnTo>
                    <a:lnTo>
                      <a:pt x="68" y="18"/>
                    </a:lnTo>
                    <a:lnTo>
                      <a:pt x="76" y="12"/>
                    </a:lnTo>
                    <a:lnTo>
                      <a:pt x="76" y="12"/>
                    </a:lnTo>
                    <a:lnTo>
                      <a:pt x="80" y="8"/>
                    </a:lnTo>
                    <a:lnTo>
                      <a:pt x="82" y="8"/>
                    </a:lnTo>
                    <a:lnTo>
                      <a:pt x="82" y="8"/>
                    </a:lnTo>
                    <a:lnTo>
                      <a:pt x="84" y="10"/>
                    </a:lnTo>
                    <a:lnTo>
                      <a:pt x="84" y="10"/>
                    </a:lnTo>
                    <a:lnTo>
                      <a:pt x="86" y="16"/>
                    </a:lnTo>
                    <a:lnTo>
                      <a:pt x="90" y="20"/>
                    </a:lnTo>
                    <a:lnTo>
                      <a:pt x="94" y="26"/>
                    </a:lnTo>
                    <a:lnTo>
                      <a:pt x="94" y="26"/>
                    </a:lnTo>
                    <a:lnTo>
                      <a:pt x="96" y="26"/>
                    </a:lnTo>
                    <a:lnTo>
                      <a:pt x="96" y="26"/>
                    </a:lnTo>
                    <a:lnTo>
                      <a:pt x="96" y="22"/>
                    </a:lnTo>
                    <a:lnTo>
                      <a:pt x="98" y="18"/>
                    </a:lnTo>
                    <a:lnTo>
                      <a:pt x="98" y="16"/>
                    </a:lnTo>
                    <a:lnTo>
                      <a:pt x="98" y="16"/>
                    </a:lnTo>
                    <a:lnTo>
                      <a:pt x="104" y="16"/>
                    </a:lnTo>
                    <a:lnTo>
                      <a:pt x="108" y="20"/>
                    </a:lnTo>
                    <a:lnTo>
                      <a:pt x="108" y="20"/>
                    </a:lnTo>
                    <a:lnTo>
                      <a:pt x="112" y="26"/>
                    </a:lnTo>
                    <a:lnTo>
                      <a:pt x="116" y="34"/>
                    </a:lnTo>
                    <a:lnTo>
                      <a:pt x="116" y="34"/>
                    </a:lnTo>
                    <a:lnTo>
                      <a:pt x="118" y="40"/>
                    </a:lnTo>
                    <a:lnTo>
                      <a:pt x="118" y="40"/>
                    </a:lnTo>
                    <a:lnTo>
                      <a:pt x="120" y="50"/>
                    </a:lnTo>
                    <a:lnTo>
                      <a:pt x="122" y="56"/>
                    </a:lnTo>
                    <a:lnTo>
                      <a:pt x="126" y="60"/>
                    </a:lnTo>
                    <a:lnTo>
                      <a:pt x="130" y="60"/>
                    </a:lnTo>
                    <a:lnTo>
                      <a:pt x="130" y="60"/>
                    </a:lnTo>
                    <a:lnTo>
                      <a:pt x="128" y="64"/>
                    </a:lnTo>
                    <a:lnTo>
                      <a:pt x="128" y="64"/>
                    </a:lnTo>
                    <a:lnTo>
                      <a:pt x="124" y="66"/>
                    </a:lnTo>
                    <a:lnTo>
                      <a:pt x="118" y="64"/>
                    </a:lnTo>
                    <a:lnTo>
                      <a:pt x="114" y="56"/>
                    </a:lnTo>
                    <a:lnTo>
                      <a:pt x="110" y="46"/>
                    </a:lnTo>
                    <a:lnTo>
                      <a:pt x="110" y="46"/>
                    </a:lnTo>
                    <a:lnTo>
                      <a:pt x="108" y="40"/>
                    </a:lnTo>
                    <a:lnTo>
                      <a:pt x="106" y="36"/>
                    </a:lnTo>
                    <a:lnTo>
                      <a:pt x="104" y="38"/>
                    </a:lnTo>
                    <a:lnTo>
                      <a:pt x="102" y="46"/>
                    </a:lnTo>
                    <a:lnTo>
                      <a:pt x="102" y="46"/>
                    </a:lnTo>
                    <a:lnTo>
                      <a:pt x="100" y="50"/>
                    </a:lnTo>
                    <a:lnTo>
                      <a:pt x="98" y="52"/>
                    </a:lnTo>
                    <a:lnTo>
                      <a:pt x="98" y="52"/>
                    </a:lnTo>
                    <a:lnTo>
                      <a:pt x="96" y="56"/>
                    </a:lnTo>
                    <a:lnTo>
                      <a:pt x="94" y="60"/>
                    </a:lnTo>
                    <a:lnTo>
                      <a:pt x="94" y="60"/>
                    </a:lnTo>
                    <a:lnTo>
                      <a:pt x="92" y="74"/>
                    </a:lnTo>
                    <a:lnTo>
                      <a:pt x="86" y="82"/>
                    </a:lnTo>
                    <a:lnTo>
                      <a:pt x="84" y="84"/>
                    </a:lnTo>
                    <a:lnTo>
                      <a:pt x="82" y="84"/>
                    </a:lnTo>
                    <a:lnTo>
                      <a:pt x="74" y="78"/>
                    </a:lnTo>
                    <a:lnTo>
                      <a:pt x="74" y="78"/>
                    </a:lnTo>
                    <a:lnTo>
                      <a:pt x="78" y="86"/>
                    </a:lnTo>
                    <a:lnTo>
                      <a:pt x="82" y="90"/>
                    </a:lnTo>
                    <a:lnTo>
                      <a:pt x="86" y="92"/>
                    </a:lnTo>
                    <a:lnTo>
                      <a:pt x="90" y="90"/>
                    </a:lnTo>
                    <a:lnTo>
                      <a:pt x="90" y="90"/>
                    </a:lnTo>
                    <a:lnTo>
                      <a:pt x="92" y="90"/>
                    </a:lnTo>
                    <a:lnTo>
                      <a:pt x="94" y="90"/>
                    </a:lnTo>
                    <a:lnTo>
                      <a:pt x="98" y="94"/>
                    </a:lnTo>
                    <a:lnTo>
                      <a:pt x="98" y="94"/>
                    </a:lnTo>
                    <a:lnTo>
                      <a:pt x="96" y="100"/>
                    </a:lnTo>
                    <a:lnTo>
                      <a:pt x="98" y="106"/>
                    </a:lnTo>
                    <a:lnTo>
                      <a:pt x="98" y="110"/>
                    </a:lnTo>
                    <a:lnTo>
                      <a:pt x="96" y="116"/>
                    </a:lnTo>
                    <a:lnTo>
                      <a:pt x="96" y="116"/>
                    </a:lnTo>
                    <a:lnTo>
                      <a:pt x="94" y="118"/>
                    </a:lnTo>
                    <a:lnTo>
                      <a:pt x="94" y="124"/>
                    </a:lnTo>
                    <a:lnTo>
                      <a:pt x="94" y="124"/>
                    </a:lnTo>
                    <a:lnTo>
                      <a:pt x="96" y="128"/>
                    </a:lnTo>
                    <a:lnTo>
                      <a:pt x="98" y="128"/>
                    </a:lnTo>
                    <a:lnTo>
                      <a:pt x="98" y="128"/>
                    </a:lnTo>
                    <a:lnTo>
                      <a:pt x="104" y="130"/>
                    </a:lnTo>
                    <a:lnTo>
                      <a:pt x="110" y="134"/>
                    </a:lnTo>
                    <a:lnTo>
                      <a:pt x="110" y="134"/>
                    </a:lnTo>
                    <a:lnTo>
                      <a:pt x="106" y="122"/>
                    </a:lnTo>
                    <a:lnTo>
                      <a:pt x="104" y="116"/>
                    </a:lnTo>
                    <a:lnTo>
                      <a:pt x="104" y="116"/>
                    </a:lnTo>
                    <a:lnTo>
                      <a:pt x="102" y="110"/>
                    </a:lnTo>
                    <a:lnTo>
                      <a:pt x="102" y="104"/>
                    </a:lnTo>
                    <a:lnTo>
                      <a:pt x="102" y="104"/>
                    </a:lnTo>
                    <a:lnTo>
                      <a:pt x="104" y="94"/>
                    </a:lnTo>
                    <a:lnTo>
                      <a:pt x="102" y="88"/>
                    </a:lnTo>
                    <a:lnTo>
                      <a:pt x="96" y="80"/>
                    </a:lnTo>
                    <a:lnTo>
                      <a:pt x="96" y="80"/>
                    </a:lnTo>
                    <a:lnTo>
                      <a:pt x="98" y="76"/>
                    </a:lnTo>
                    <a:lnTo>
                      <a:pt x="100" y="72"/>
                    </a:lnTo>
                    <a:lnTo>
                      <a:pt x="98" y="66"/>
                    </a:lnTo>
                    <a:lnTo>
                      <a:pt x="98" y="66"/>
                    </a:lnTo>
                    <a:lnTo>
                      <a:pt x="98" y="62"/>
                    </a:lnTo>
                    <a:lnTo>
                      <a:pt x="100" y="60"/>
                    </a:lnTo>
                    <a:lnTo>
                      <a:pt x="100" y="60"/>
                    </a:lnTo>
                    <a:lnTo>
                      <a:pt x="102" y="60"/>
                    </a:lnTo>
                    <a:lnTo>
                      <a:pt x="104" y="64"/>
                    </a:lnTo>
                    <a:lnTo>
                      <a:pt x="104" y="64"/>
                    </a:lnTo>
                    <a:lnTo>
                      <a:pt x="104" y="74"/>
                    </a:lnTo>
                    <a:lnTo>
                      <a:pt x="104" y="76"/>
                    </a:lnTo>
                    <a:lnTo>
                      <a:pt x="106" y="76"/>
                    </a:lnTo>
                    <a:lnTo>
                      <a:pt x="110" y="72"/>
                    </a:lnTo>
                    <a:lnTo>
                      <a:pt x="110" y="72"/>
                    </a:lnTo>
                    <a:lnTo>
                      <a:pt x="112" y="72"/>
                    </a:lnTo>
                    <a:lnTo>
                      <a:pt x="112" y="72"/>
                    </a:lnTo>
                    <a:lnTo>
                      <a:pt x="110" y="78"/>
                    </a:lnTo>
                    <a:lnTo>
                      <a:pt x="108" y="84"/>
                    </a:lnTo>
                    <a:lnTo>
                      <a:pt x="108" y="88"/>
                    </a:lnTo>
                    <a:lnTo>
                      <a:pt x="110" y="90"/>
                    </a:lnTo>
                    <a:lnTo>
                      <a:pt x="114" y="92"/>
                    </a:lnTo>
                    <a:lnTo>
                      <a:pt x="114" y="92"/>
                    </a:lnTo>
                    <a:lnTo>
                      <a:pt x="114" y="92"/>
                    </a:lnTo>
                    <a:lnTo>
                      <a:pt x="114" y="96"/>
                    </a:lnTo>
                    <a:lnTo>
                      <a:pt x="112" y="100"/>
                    </a:lnTo>
                    <a:lnTo>
                      <a:pt x="112" y="100"/>
                    </a:lnTo>
                    <a:lnTo>
                      <a:pt x="110" y="104"/>
                    </a:lnTo>
                    <a:lnTo>
                      <a:pt x="110" y="108"/>
                    </a:lnTo>
                    <a:lnTo>
                      <a:pt x="112" y="116"/>
                    </a:lnTo>
                    <a:lnTo>
                      <a:pt x="112" y="116"/>
                    </a:lnTo>
                    <a:lnTo>
                      <a:pt x="114" y="118"/>
                    </a:lnTo>
                    <a:lnTo>
                      <a:pt x="114" y="118"/>
                    </a:lnTo>
                    <a:lnTo>
                      <a:pt x="116" y="112"/>
                    </a:lnTo>
                    <a:lnTo>
                      <a:pt x="116" y="112"/>
                    </a:lnTo>
                    <a:lnTo>
                      <a:pt x="118" y="106"/>
                    </a:lnTo>
                    <a:lnTo>
                      <a:pt x="120" y="106"/>
                    </a:lnTo>
                    <a:lnTo>
                      <a:pt x="122" y="110"/>
                    </a:lnTo>
                    <a:lnTo>
                      <a:pt x="122" y="110"/>
                    </a:lnTo>
                    <a:lnTo>
                      <a:pt x="124" y="112"/>
                    </a:lnTo>
                    <a:lnTo>
                      <a:pt x="124" y="112"/>
                    </a:lnTo>
                    <a:lnTo>
                      <a:pt x="126" y="112"/>
                    </a:lnTo>
                    <a:lnTo>
                      <a:pt x="128" y="116"/>
                    </a:lnTo>
                    <a:lnTo>
                      <a:pt x="128" y="116"/>
                    </a:lnTo>
                    <a:lnTo>
                      <a:pt x="130" y="126"/>
                    </a:lnTo>
                    <a:lnTo>
                      <a:pt x="132" y="128"/>
                    </a:lnTo>
                    <a:lnTo>
                      <a:pt x="134" y="128"/>
                    </a:lnTo>
                    <a:lnTo>
                      <a:pt x="138" y="124"/>
                    </a:lnTo>
                    <a:lnTo>
                      <a:pt x="142" y="118"/>
                    </a:lnTo>
                    <a:lnTo>
                      <a:pt x="142" y="118"/>
                    </a:lnTo>
                    <a:lnTo>
                      <a:pt x="144" y="114"/>
                    </a:lnTo>
                    <a:lnTo>
                      <a:pt x="148" y="116"/>
                    </a:lnTo>
                    <a:lnTo>
                      <a:pt x="152" y="118"/>
                    </a:lnTo>
                    <a:lnTo>
                      <a:pt x="152" y="118"/>
                    </a:lnTo>
                    <a:lnTo>
                      <a:pt x="158" y="122"/>
                    </a:lnTo>
                    <a:lnTo>
                      <a:pt x="160" y="124"/>
                    </a:lnTo>
                    <a:lnTo>
                      <a:pt x="164" y="128"/>
                    </a:lnTo>
                    <a:lnTo>
                      <a:pt x="164" y="128"/>
                    </a:lnTo>
                    <a:lnTo>
                      <a:pt x="166" y="132"/>
                    </a:lnTo>
                    <a:lnTo>
                      <a:pt x="168" y="130"/>
                    </a:lnTo>
                    <a:lnTo>
                      <a:pt x="170" y="128"/>
                    </a:lnTo>
                    <a:lnTo>
                      <a:pt x="172" y="126"/>
                    </a:lnTo>
                    <a:lnTo>
                      <a:pt x="172" y="126"/>
                    </a:lnTo>
                    <a:lnTo>
                      <a:pt x="172" y="134"/>
                    </a:lnTo>
                    <a:lnTo>
                      <a:pt x="172" y="138"/>
                    </a:lnTo>
                    <a:lnTo>
                      <a:pt x="174" y="138"/>
                    </a:lnTo>
                    <a:lnTo>
                      <a:pt x="174" y="138"/>
                    </a:lnTo>
                    <a:lnTo>
                      <a:pt x="176" y="138"/>
                    </a:lnTo>
                    <a:lnTo>
                      <a:pt x="178" y="138"/>
                    </a:lnTo>
                    <a:lnTo>
                      <a:pt x="178" y="142"/>
                    </a:lnTo>
                    <a:lnTo>
                      <a:pt x="178" y="142"/>
                    </a:lnTo>
                    <a:lnTo>
                      <a:pt x="176" y="150"/>
                    </a:lnTo>
                    <a:lnTo>
                      <a:pt x="176" y="150"/>
                    </a:lnTo>
                    <a:lnTo>
                      <a:pt x="174" y="150"/>
                    </a:lnTo>
                    <a:lnTo>
                      <a:pt x="174" y="150"/>
                    </a:lnTo>
                    <a:lnTo>
                      <a:pt x="166" y="146"/>
                    </a:lnTo>
                    <a:lnTo>
                      <a:pt x="166" y="146"/>
                    </a:lnTo>
                    <a:lnTo>
                      <a:pt x="162" y="144"/>
                    </a:lnTo>
                    <a:lnTo>
                      <a:pt x="160" y="144"/>
                    </a:lnTo>
                    <a:lnTo>
                      <a:pt x="160" y="146"/>
                    </a:lnTo>
                    <a:lnTo>
                      <a:pt x="160" y="146"/>
                    </a:lnTo>
                    <a:lnTo>
                      <a:pt x="160" y="150"/>
                    </a:lnTo>
                    <a:lnTo>
                      <a:pt x="160" y="152"/>
                    </a:lnTo>
                    <a:lnTo>
                      <a:pt x="162" y="156"/>
                    </a:lnTo>
                    <a:lnTo>
                      <a:pt x="162" y="156"/>
                    </a:lnTo>
                    <a:lnTo>
                      <a:pt x="166" y="176"/>
                    </a:lnTo>
                    <a:lnTo>
                      <a:pt x="166" y="176"/>
                    </a:lnTo>
                    <a:lnTo>
                      <a:pt x="164" y="180"/>
                    </a:lnTo>
                    <a:lnTo>
                      <a:pt x="162" y="182"/>
                    </a:lnTo>
                    <a:lnTo>
                      <a:pt x="158" y="178"/>
                    </a:lnTo>
                    <a:lnTo>
                      <a:pt x="150" y="172"/>
                    </a:lnTo>
                    <a:lnTo>
                      <a:pt x="150" y="172"/>
                    </a:lnTo>
                    <a:lnTo>
                      <a:pt x="158" y="189"/>
                    </a:lnTo>
                    <a:lnTo>
                      <a:pt x="158" y="189"/>
                    </a:lnTo>
                    <a:lnTo>
                      <a:pt x="158" y="195"/>
                    </a:lnTo>
                    <a:lnTo>
                      <a:pt x="158" y="201"/>
                    </a:lnTo>
                    <a:lnTo>
                      <a:pt x="158" y="201"/>
                    </a:lnTo>
                    <a:lnTo>
                      <a:pt x="156" y="205"/>
                    </a:lnTo>
                    <a:lnTo>
                      <a:pt x="154" y="207"/>
                    </a:lnTo>
                    <a:lnTo>
                      <a:pt x="154" y="205"/>
                    </a:lnTo>
                    <a:lnTo>
                      <a:pt x="154" y="205"/>
                    </a:lnTo>
                    <a:lnTo>
                      <a:pt x="148" y="199"/>
                    </a:lnTo>
                    <a:lnTo>
                      <a:pt x="142" y="195"/>
                    </a:lnTo>
                    <a:lnTo>
                      <a:pt x="136" y="191"/>
                    </a:lnTo>
                    <a:lnTo>
                      <a:pt x="132" y="187"/>
                    </a:lnTo>
                    <a:lnTo>
                      <a:pt x="130" y="180"/>
                    </a:lnTo>
                    <a:lnTo>
                      <a:pt x="130" y="180"/>
                    </a:lnTo>
                    <a:lnTo>
                      <a:pt x="134" y="187"/>
                    </a:lnTo>
                    <a:lnTo>
                      <a:pt x="134" y="191"/>
                    </a:lnTo>
                    <a:lnTo>
                      <a:pt x="134" y="195"/>
                    </a:lnTo>
                    <a:lnTo>
                      <a:pt x="134" y="195"/>
                    </a:lnTo>
                    <a:lnTo>
                      <a:pt x="132" y="199"/>
                    </a:lnTo>
                    <a:lnTo>
                      <a:pt x="128" y="203"/>
                    </a:lnTo>
                    <a:lnTo>
                      <a:pt x="124" y="201"/>
                    </a:lnTo>
                    <a:lnTo>
                      <a:pt x="122" y="197"/>
                    </a:lnTo>
                    <a:lnTo>
                      <a:pt x="122" y="197"/>
                    </a:lnTo>
                    <a:lnTo>
                      <a:pt x="126" y="205"/>
                    </a:lnTo>
                    <a:lnTo>
                      <a:pt x="128" y="207"/>
                    </a:lnTo>
                    <a:lnTo>
                      <a:pt x="132" y="211"/>
                    </a:lnTo>
                    <a:lnTo>
                      <a:pt x="132" y="211"/>
                    </a:lnTo>
                    <a:lnTo>
                      <a:pt x="134" y="217"/>
                    </a:lnTo>
                    <a:lnTo>
                      <a:pt x="134" y="221"/>
                    </a:lnTo>
                    <a:lnTo>
                      <a:pt x="134" y="225"/>
                    </a:lnTo>
                    <a:lnTo>
                      <a:pt x="134" y="225"/>
                    </a:lnTo>
                    <a:lnTo>
                      <a:pt x="132" y="227"/>
                    </a:lnTo>
                    <a:lnTo>
                      <a:pt x="130" y="227"/>
                    </a:lnTo>
                    <a:lnTo>
                      <a:pt x="128" y="225"/>
                    </a:lnTo>
                    <a:lnTo>
                      <a:pt x="128" y="225"/>
                    </a:lnTo>
                    <a:lnTo>
                      <a:pt x="124" y="219"/>
                    </a:lnTo>
                    <a:lnTo>
                      <a:pt x="118" y="213"/>
                    </a:lnTo>
                    <a:lnTo>
                      <a:pt x="118" y="213"/>
                    </a:lnTo>
                    <a:lnTo>
                      <a:pt x="120" y="217"/>
                    </a:lnTo>
                    <a:lnTo>
                      <a:pt x="122" y="219"/>
                    </a:lnTo>
                    <a:lnTo>
                      <a:pt x="124" y="223"/>
                    </a:lnTo>
                    <a:lnTo>
                      <a:pt x="126" y="229"/>
                    </a:lnTo>
                    <a:lnTo>
                      <a:pt x="126" y="229"/>
                    </a:lnTo>
                    <a:lnTo>
                      <a:pt x="124" y="233"/>
                    </a:lnTo>
                    <a:lnTo>
                      <a:pt x="122" y="235"/>
                    </a:lnTo>
                    <a:lnTo>
                      <a:pt x="122" y="235"/>
                    </a:lnTo>
                    <a:lnTo>
                      <a:pt x="120" y="235"/>
                    </a:lnTo>
                    <a:lnTo>
                      <a:pt x="116" y="235"/>
                    </a:lnTo>
                    <a:lnTo>
                      <a:pt x="112" y="231"/>
                    </a:lnTo>
                    <a:lnTo>
                      <a:pt x="106" y="217"/>
                    </a:lnTo>
                    <a:lnTo>
                      <a:pt x="106" y="217"/>
                    </a:lnTo>
                    <a:lnTo>
                      <a:pt x="110" y="229"/>
                    </a:lnTo>
                    <a:lnTo>
                      <a:pt x="114" y="241"/>
                    </a:lnTo>
                    <a:lnTo>
                      <a:pt x="114" y="241"/>
                    </a:lnTo>
                    <a:lnTo>
                      <a:pt x="114" y="245"/>
                    </a:lnTo>
                    <a:lnTo>
                      <a:pt x="112" y="247"/>
                    </a:lnTo>
                    <a:lnTo>
                      <a:pt x="112" y="247"/>
                    </a:lnTo>
                    <a:lnTo>
                      <a:pt x="104" y="241"/>
                    </a:lnTo>
                    <a:lnTo>
                      <a:pt x="98" y="239"/>
                    </a:lnTo>
                    <a:lnTo>
                      <a:pt x="94" y="239"/>
                    </a:lnTo>
                    <a:lnTo>
                      <a:pt x="94" y="239"/>
                    </a:lnTo>
                    <a:lnTo>
                      <a:pt x="90" y="239"/>
                    </a:lnTo>
                    <a:lnTo>
                      <a:pt x="84" y="235"/>
                    </a:lnTo>
                    <a:lnTo>
                      <a:pt x="80" y="233"/>
                    </a:lnTo>
                    <a:lnTo>
                      <a:pt x="76" y="233"/>
                    </a:lnTo>
                    <a:lnTo>
                      <a:pt x="76" y="233"/>
                    </a:lnTo>
                    <a:lnTo>
                      <a:pt x="78" y="233"/>
                    </a:lnTo>
                    <a:lnTo>
                      <a:pt x="80" y="233"/>
                    </a:lnTo>
                    <a:lnTo>
                      <a:pt x="82" y="235"/>
                    </a:lnTo>
                    <a:lnTo>
                      <a:pt x="86" y="241"/>
                    </a:lnTo>
                    <a:lnTo>
                      <a:pt x="86" y="241"/>
                    </a:lnTo>
                    <a:lnTo>
                      <a:pt x="86" y="253"/>
                    </a:lnTo>
                    <a:lnTo>
                      <a:pt x="86" y="253"/>
                    </a:lnTo>
                    <a:lnTo>
                      <a:pt x="82" y="261"/>
                    </a:lnTo>
                    <a:lnTo>
                      <a:pt x="80" y="263"/>
                    </a:lnTo>
                    <a:lnTo>
                      <a:pt x="78" y="261"/>
                    </a:lnTo>
                    <a:lnTo>
                      <a:pt x="78" y="261"/>
                    </a:lnTo>
                    <a:lnTo>
                      <a:pt x="78" y="257"/>
                    </a:lnTo>
                    <a:lnTo>
                      <a:pt x="78" y="257"/>
                    </a:lnTo>
                    <a:lnTo>
                      <a:pt x="74" y="253"/>
                    </a:lnTo>
                    <a:lnTo>
                      <a:pt x="70" y="249"/>
                    </a:lnTo>
                    <a:lnTo>
                      <a:pt x="66" y="247"/>
                    </a:lnTo>
                    <a:lnTo>
                      <a:pt x="64" y="249"/>
                    </a:lnTo>
                    <a:lnTo>
                      <a:pt x="64" y="249"/>
                    </a:lnTo>
                    <a:lnTo>
                      <a:pt x="60" y="251"/>
                    </a:lnTo>
                    <a:lnTo>
                      <a:pt x="58" y="251"/>
                    </a:lnTo>
                    <a:lnTo>
                      <a:pt x="56" y="247"/>
                    </a:lnTo>
                    <a:lnTo>
                      <a:pt x="54" y="239"/>
                    </a:lnTo>
                    <a:lnTo>
                      <a:pt x="52" y="227"/>
                    </a:lnTo>
                    <a:lnTo>
                      <a:pt x="52" y="227"/>
                    </a:lnTo>
                    <a:lnTo>
                      <a:pt x="48" y="235"/>
                    </a:lnTo>
                    <a:lnTo>
                      <a:pt x="48" y="239"/>
                    </a:lnTo>
                    <a:lnTo>
                      <a:pt x="48" y="245"/>
                    </a:lnTo>
                    <a:lnTo>
                      <a:pt x="48" y="245"/>
                    </a:lnTo>
                    <a:lnTo>
                      <a:pt x="50" y="253"/>
                    </a:lnTo>
                    <a:lnTo>
                      <a:pt x="52" y="255"/>
                    </a:lnTo>
                    <a:lnTo>
                      <a:pt x="56" y="251"/>
                    </a:lnTo>
                    <a:lnTo>
                      <a:pt x="56" y="251"/>
                    </a:lnTo>
                    <a:lnTo>
                      <a:pt x="56" y="249"/>
                    </a:lnTo>
                    <a:lnTo>
                      <a:pt x="58" y="251"/>
                    </a:lnTo>
                    <a:lnTo>
                      <a:pt x="62" y="255"/>
                    </a:lnTo>
                    <a:lnTo>
                      <a:pt x="62" y="255"/>
                    </a:lnTo>
                    <a:lnTo>
                      <a:pt x="66" y="261"/>
                    </a:lnTo>
                    <a:lnTo>
                      <a:pt x="66" y="261"/>
                    </a:lnTo>
                    <a:lnTo>
                      <a:pt x="70" y="265"/>
                    </a:lnTo>
                    <a:lnTo>
                      <a:pt x="70" y="265"/>
                    </a:lnTo>
                    <a:lnTo>
                      <a:pt x="72" y="267"/>
                    </a:lnTo>
                    <a:lnTo>
                      <a:pt x="74" y="275"/>
                    </a:lnTo>
                    <a:lnTo>
                      <a:pt x="74" y="275"/>
                    </a:lnTo>
                    <a:lnTo>
                      <a:pt x="72" y="281"/>
                    </a:lnTo>
                    <a:lnTo>
                      <a:pt x="72" y="283"/>
                    </a:lnTo>
                    <a:lnTo>
                      <a:pt x="70" y="283"/>
                    </a:lnTo>
                    <a:lnTo>
                      <a:pt x="70" y="283"/>
                    </a:lnTo>
                    <a:lnTo>
                      <a:pt x="66" y="281"/>
                    </a:lnTo>
                    <a:lnTo>
                      <a:pt x="64" y="283"/>
                    </a:lnTo>
                    <a:lnTo>
                      <a:pt x="62" y="289"/>
                    </a:lnTo>
                    <a:lnTo>
                      <a:pt x="62" y="309"/>
                    </a:lnTo>
                    <a:lnTo>
                      <a:pt x="62" y="309"/>
                    </a:lnTo>
                    <a:lnTo>
                      <a:pt x="62" y="311"/>
                    </a:lnTo>
                    <a:lnTo>
                      <a:pt x="62" y="311"/>
                    </a:lnTo>
                    <a:lnTo>
                      <a:pt x="60" y="313"/>
                    </a:lnTo>
                    <a:lnTo>
                      <a:pt x="60" y="313"/>
                    </a:lnTo>
                    <a:lnTo>
                      <a:pt x="54" y="309"/>
                    </a:lnTo>
                    <a:lnTo>
                      <a:pt x="50" y="303"/>
                    </a:lnTo>
                    <a:lnTo>
                      <a:pt x="44" y="287"/>
                    </a:lnTo>
                    <a:lnTo>
                      <a:pt x="44" y="287"/>
                    </a:lnTo>
                    <a:lnTo>
                      <a:pt x="42" y="283"/>
                    </a:lnTo>
                    <a:lnTo>
                      <a:pt x="42" y="277"/>
                    </a:lnTo>
                    <a:lnTo>
                      <a:pt x="44" y="269"/>
                    </a:lnTo>
                    <a:lnTo>
                      <a:pt x="44" y="269"/>
                    </a:lnTo>
                    <a:lnTo>
                      <a:pt x="42" y="275"/>
                    </a:lnTo>
                    <a:lnTo>
                      <a:pt x="40" y="279"/>
                    </a:lnTo>
                    <a:lnTo>
                      <a:pt x="42" y="287"/>
                    </a:lnTo>
                    <a:lnTo>
                      <a:pt x="42" y="287"/>
                    </a:lnTo>
                    <a:lnTo>
                      <a:pt x="42" y="293"/>
                    </a:lnTo>
                    <a:lnTo>
                      <a:pt x="42" y="297"/>
                    </a:lnTo>
                    <a:lnTo>
                      <a:pt x="38" y="299"/>
                    </a:lnTo>
                    <a:lnTo>
                      <a:pt x="38" y="303"/>
                    </a:lnTo>
                    <a:lnTo>
                      <a:pt x="38" y="303"/>
                    </a:lnTo>
                    <a:lnTo>
                      <a:pt x="40" y="301"/>
                    </a:lnTo>
                    <a:lnTo>
                      <a:pt x="42" y="301"/>
                    </a:lnTo>
                    <a:lnTo>
                      <a:pt x="44" y="303"/>
                    </a:lnTo>
                    <a:lnTo>
                      <a:pt x="46" y="309"/>
                    </a:lnTo>
                    <a:lnTo>
                      <a:pt x="46" y="309"/>
                    </a:lnTo>
                    <a:lnTo>
                      <a:pt x="46" y="315"/>
                    </a:lnTo>
                    <a:lnTo>
                      <a:pt x="46" y="319"/>
                    </a:lnTo>
                    <a:lnTo>
                      <a:pt x="44" y="321"/>
                    </a:lnTo>
                    <a:lnTo>
                      <a:pt x="44" y="321"/>
                    </a:lnTo>
                    <a:lnTo>
                      <a:pt x="38" y="325"/>
                    </a:lnTo>
                    <a:lnTo>
                      <a:pt x="36" y="325"/>
                    </a:lnTo>
                    <a:lnTo>
                      <a:pt x="34" y="325"/>
                    </a:lnTo>
                    <a:lnTo>
                      <a:pt x="32" y="319"/>
                    </a:lnTo>
                    <a:lnTo>
                      <a:pt x="28" y="309"/>
                    </a:lnTo>
                    <a:lnTo>
                      <a:pt x="28" y="309"/>
                    </a:lnTo>
                    <a:lnTo>
                      <a:pt x="26" y="301"/>
                    </a:lnTo>
                    <a:lnTo>
                      <a:pt x="22" y="299"/>
                    </a:lnTo>
                    <a:lnTo>
                      <a:pt x="22" y="299"/>
                    </a:lnTo>
                    <a:lnTo>
                      <a:pt x="20" y="295"/>
                    </a:lnTo>
                    <a:lnTo>
                      <a:pt x="16" y="287"/>
                    </a:lnTo>
                    <a:lnTo>
                      <a:pt x="16" y="287"/>
                    </a:lnTo>
                    <a:lnTo>
                      <a:pt x="14" y="279"/>
                    </a:lnTo>
                    <a:lnTo>
                      <a:pt x="16" y="269"/>
                    </a:lnTo>
                    <a:lnTo>
                      <a:pt x="16" y="269"/>
                    </a:lnTo>
                    <a:lnTo>
                      <a:pt x="18" y="265"/>
                    </a:lnTo>
                    <a:lnTo>
                      <a:pt x="20" y="265"/>
                    </a:lnTo>
                    <a:lnTo>
                      <a:pt x="22" y="269"/>
                    </a:lnTo>
                    <a:lnTo>
                      <a:pt x="22" y="269"/>
                    </a:lnTo>
                    <a:lnTo>
                      <a:pt x="24" y="271"/>
                    </a:lnTo>
                    <a:lnTo>
                      <a:pt x="24" y="271"/>
                    </a:lnTo>
                    <a:lnTo>
                      <a:pt x="24" y="271"/>
                    </a:lnTo>
                    <a:lnTo>
                      <a:pt x="24" y="259"/>
                    </a:lnTo>
                    <a:lnTo>
                      <a:pt x="24" y="255"/>
                    </a:lnTo>
                    <a:lnTo>
                      <a:pt x="20" y="253"/>
                    </a:lnTo>
                    <a:lnTo>
                      <a:pt x="20" y="253"/>
                    </a:lnTo>
                    <a:lnTo>
                      <a:pt x="18" y="251"/>
                    </a:lnTo>
                    <a:lnTo>
                      <a:pt x="16" y="245"/>
                    </a:lnTo>
                    <a:lnTo>
                      <a:pt x="16" y="245"/>
                    </a:lnTo>
                    <a:lnTo>
                      <a:pt x="14" y="237"/>
                    </a:lnTo>
                    <a:lnTo>
                      <a:pt x="12" y="233"/>
                    </a:lnTo>
                    <a:lnTo>
                      <a:pt x="10" y="231"/>
                    </a:lnTo>
                    <a:lnTo>
                      <a:pt x="6" y="231"/>
                    </a:lnTo>
                    <a:lnTo>
                      <a:pt x="6" y="231"/>
                    </a:lnTo>
                    <a:lnTo>
                      <a:pt x="4" y="225"/>
                    </a:lnTo>
                    <a:lnTo>
                      <a:pt x="2" y="219"/>
                    </a:lnTo>
                    <a:lnTo>
                      <a:pt x="2" y="219"/>
                    </a:lnTo>
                    <a:lnTo>
                      <a:pt x="2" y="197"/>
                    </a:lnTo>
                    <a:lnTo>
                      <a:pt x="0" y="185"/>
                    </a:lnTo>
                    <a:lnTo>
                      <a:pt x="2" y="174"/>
                    </a:lnTo>
                    <a:lnTo>
                      <a:pt x="2"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6" name="Freeform 3121">
                <a:extLst>
                  <a:ext uri="{FF2B5EF4-FFF2-40B4-BE49-F238E27FC236}">
                    <a16:creationId xmlns:a16="http://schemas.microsoft.com/office/drawing/2014/main" id="{E527DD74-52D7-AEE5-6905-D68021A172A1}"/>
                  </a:ext>
                </a:extLst>
              </p:cNvPr>
              <p:cNvSpPr>
                <a:spLocks/>
              </p:cNvSpPr>
              <p:nvPr/>
            </p:nvSpPr>
            <p:spPr bwMode="auto">
              <a:xfrm>
                <a:off x="5702" y="2390"/>
                <a:ext cx="134" cy="218"/>
              </a:xfrm>
              <a:custGeom>
                <a:avLst/>
                <a:gdLst>
                  <a:gd name="T0" fmla="*/ 12 w 134"/>
                  <a:gd name="T1" fmla="*/ 32 h 218"/>
                  <a:gd name="T2" fmla="*/ 12 w 134"/>
                  <a:gd name="T3" fmla="*/ 12 h 218"/>
                  <a:gd name="T4" fmla="*/ 22 w 134"/>
                  <a:gd name="T5" fmla="*/ 22 h 218"/>
                  <a:gd name="T6" fmla="*/ 26 w 134"/>
                  <a:gd name="T7" fmla="*/ 24 h 218"/>
                  <a:gd name="T8" fmla="*/ 22 w 134"/>
                  <a:gd name="T9" fmla="*/ 10 h 218"/>
                  <a:gd name="T10" fmla="*/ 28 w 134"/>
                  <a:gd name="T11" fmla="*/ 0 h 218"/>
                  <a:gd name="T12" fmla="*/ 40 w 134"/>
                  <a:gd name="T13" fmla="*/ 14 h 218"/>
                  <a:gd name="T14" fmla="*/ 48 w 134"/>
                  <a:gd name="T15" fmla="*/ 6 h 218"/>
                  <a:gd name="T16" fmla="*/ 54 w 134"/>
                  <a:gd name="T17" fmla="*/ 4 h 218"/>
                  <a:gd name="T18" fmla="*/ 66 w 134"/>
                  <a:gd name="T19" fmla="*/ 48 h 218"/>
                  <a:gd name="T20" fmla="*/ 64 w 134"/>
                  <a:gd name="T21" fmla="*/ 68 h 218"/>
                  <a:gd name="T22" fmla="*/ 56 w 134"/>
                  <a:gd name="T23" fmla="*/ 82 h 218"/>
                  <a:gd name="T24" fmla="*/ 42 w 134"/>
                  <a:gd name="T25" fmla="*/ 98 h 218"/>
                  <a:gd name="T26" fmla="*/ 54 w 134"/>
                  <a:gd name="T27" fmla="*/ 98 h 218"/>
                  <a:gd name="T28" fmla="*/ 66 w 134"/>
                  <a:gd name="T29" fmla="*/ 102 h 218"/>
                  <a:gd name="T30" fmla="*/ 78 w 134"/>
                  <a:gd name="T31" fmla="*/ 102 h 218"/>
                  <a:gd name="T32" fmla="*/ 86 w 134"/>
                  <a:gd name="T33" fmla="*/ 98 h 218"/>
                  <a:gd name="T34" fmla="*/ 92 w 134"/>
                  <a:gd name="T35" fmla="*/ 98 h 218"/>
                  <a:gd name="T36" fmla="*/ 98 w 134"/>
                  <a:gd name="T37" fmla="*/ 86 h 218"/>
                  <a:gd name="T38" fmla="*/ 108 w 134"/>
                  <a:gd name="T39" fmla="*/ 114 h 218"/>
                  <a:gd name="T40" fmla="*/ 114 w 134"/>
                  <a:gd name="T41" fmla="*/ 110 h 218"/>
                  <a:gd name="T42" fmla="*/ 122 w 134"/>
                  <a:gd name="T43" fmla="*/ 114 h 218"/>
                  <a:gd name="T44" fmla="*/ 128 w 134"/>
                  <a:gd name="T45" fmla="*/ 124 h 218"/>
                  <a:gd name="T46" fmla="*/ 134 w 134"/>
                  <a:gd name="T47" fmla="*/ 132 h 218"/>
                  <a:gd name="T48" fmla="*/ 126 w 134"/>
                  <a:gd name="T49" fmla="*/ 148 h 218"/>
                  <a:gd name="T50" fmla="*/ 114 w 134"/>
                  <a:gd name="T51" fmla="*/ 160 h 218"/>
                  <a:gd name="T52" fmla="*/ 102 w 134"/>
                  <a:gd name="T53" fmla="*/ 148 h 218"/>
                  <a:gd name="T54" fmla="*/ 96 w 134"/>
                  <a:gd name="T55" fmla="*/ 146 h 218"/>
                  <a:gd name="T56" fmla="*/ 88 w 134"/>
                  <a:gd name="T57" fmla="*/ 152 h 218"/>
                  <a:gd name="T58" fmla="*/ 84 w 134"/>
                  <a:gd name="T59" fmla="*/ 152 h 218"/>
                  <a:gd name="T60" fmla="*/ 82 w 134"/>
                  <a:gd name="T61" fmla="*/ 128 h 218"/>
                  <a:gd name="T62" fmla="*/ 72 w 134"/>
                  <a:gd name="T63" fmla="*/ 130 h 218"/>
                  <a:gd name="T64" fmla="*/ 58 w 134"/>
                  <a:gd name="T65" fmla="*/ 152 h 218"/>
                  <a:gd name="T66" fmla="*/ 48 w 134"/>
                  <a:gd name="T67" fmla="*/ 138 h 218"/>
                  <a:gd name="T68" fmla="*/ 44 w 134"/>
                  <a:gd name="T69" fmla="*/ 132 h 218"/>
                  <a:gd name="T70" fmla="*/ 52 w 134"/>
                  <a:gd name="T71" fmla="*/ 162 h 218"/>
                  <a:gd name="T72" fmla="*/ 62 w 134"/>
                  <a:gd name="T73" fmla="*/ 164 h 218"/>
                  <a:gd name="T74" fmla="*/ 70 w 134"/>
                  <a:gd name="T75" fmla="*/ 194 h 218"/>
                  <a:gd name="T76" fmla="*/ 74 w 134"/>
                  <a:gd name="T77" fmla="*/ 210 h 218"/>
                  <a:gd name="T78" fmla="*/ 60 w 134"/>
                  <a:gd name="T79" fmla="*/ 196 h 218"/>
                  <a:gd name="T80" fmla="*/ 50 w 134"/>
                  <a:gd name="T81" fmla="*/ 190 h 218"/>
                  <a:gd name="T82" fmla="*/ 42 w 134"/>
                  <a:gd name="T83" fmla="*/ 184 h 218"/>
                  <a:gd name="T84" fmla="*/ 38 w 134"/>
                  <a:gd name="T85" fmla="*/ 164 h 218"/>
                  <a:gd name="T86" fmla="*/ 38 w 134"/>
                  <a:gd name="T87" fmla="*/ 152 h 218"/>
                  <a:gd name="T88" fmla="*/ 32 w 134"/>
                  <a:gd name="T89" fmla="*/ 134 h 218"/>
                  <a:gd name="T90" fmla="*/ 22 w 134"/>
                  <a:gd name="T91" fmla="*/ 108 h 218"/>
                  <a:gd name="T92" fmla="*/ 16 w 134"/>
                  <a:gd name="T93" fmla="*/ 94 h 218"/>
                  <a:gd name="T94" fmla="*/ 10 w 134"/>
                  <a:gd name="T95" fmla="*/ 78 h 218"/>
                  <a:gd name="T96" fmla="*/ 0 w 134"/>
                  <a:gd name="T97" fmla="*/ 66 h 218"/>
                  <a:gd name="T98" fmla="*/ 6 w 134"/>
                  <a:gd name="T99" fmla="*/ 58 h 218"/>
                  <a:gd name="T100" fmla="*/ 6 w 134"/>
                  <a:gd name="T101" fmla="*/ 4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218">
                    <a:moveTo>
                      <a:pt x="6" y="42"/>
                    </a:moveTo>
                    <a:lnTo>
                      <a:pt x="6" y="42"/>
                    </a:lnTo>
                    <a:lnTo>
                      <a:pt x="8" y="36"/>
                    </a:lnTo>
                    <a:lnTo>
                      <a:pt x="8" y="36"/>
                    </a:lnTo>
                    <a:lnTo>
                      <a:pt x="12" y="32"/>
                    </a:lnTo>
                    <a:lnTo>
                      <a:pt x="12" y="28"/>
                    </a:lnTo>
                    <a:lnTo>
                      <a:pt x="8" y="20"/>
                    </a:lnTo>
                    <a:lnTo>
                      <a:pt x="8" y="20"/>
                    </a:lnTo>
                    <a:lnTo>
                      <a:pt x="12" y="20"/>
                    </a:lnTo>
                    <a:lnTo>
                      <a:pt x="12" y="12"/>
                    </a:lnTo>
                    <a:lnTo>
                      <a:pt x="12" y="12"/>
                    </a:lnTo>
                    <a:lnTo>
                      <a:pt x="18" y="18"/>
                    </a:lnTo>
                    <a:lnTo>
                      <a:pt x="20" y="22"/>
                    </a:lnTo>
                    <a:lnTo>
                      <a:pt x="22" y="22"/>
                    </a:lnTo>
                    <a:lnTo>
                      <a:pt x="22" y="22"/>
                    </a:lnTo>
                    <a:lnTo>
                      <a:pt x="32" y="38"/>
                    </a:lnTo>
                    <a:lnTo>
                      <a:pt x="32" y="38"/>
                    </a:lnTo>
                    <a:lnTo>
                      <a:pt x="30" y="28"/>
                    </a:lnTo>
                    <a:lnTo>
                      <a:pt x="28" y="26"/>
                    </a:lnTo>
                    <a:lnTo>
                      <a:pt x="26" y="24"/>
                    </a:lnTo>
                    <a:lnTo>
                      <a:pt x="22" y="24"/>
                    </a:lnTo>
                    <a:lnTo>
                      <a:pt x="22" y="24"/>
                    </a:lnTo>
                    <a:lnTo>
                      <a:pt x="20" y="16"/>
                    </a:lnTo>
                    <a:lnTo>
                      <a:pt x="22" y="10"/>
                    </a:lnTo>
                    <a:lnTo>
                      <a:pt x="22" y="10"/>
                    </a:lnTo>
                    <a:lnTo>
                      <a:pt x="22" y="10"/>
                    </a:lnTo>
                    <a:lnTo>
                      <a:pt x="24" y="8"/>
                    </a:lnTo>
                    <a:lnTo>
                      <a:pt x="24" y="8"/>
                    </a:lnTo>
                    <a:lnTo>
                      <a:pt x="26" y="2"/>
                    </a:lnTo>
                    <a:lnTo>
                      <a:pt x="28" y="0"/>
                    </a:lnTo>
                    <a:lnTo>
                      <a:pt x="30" y="0"/>
                    </a:lnTo>
                    <a:lnTo>
                      <a:pt x="34" y="4"/>
                    </a:lnTo>
                    <a:lnTo>
                      <a:pt x="38" y="8"/>
                    </a:lnTo>
                    <a:lnTo>
                      <a:pt x="38" y="8"/>
                    </a:lnTo>
                    <a:lnTo>
                      <a:pt x="40" y="14"/>
                    </a:lnTo>
                    <a:lnTo>
                      <a:pt x="42" y="16"/>
                    </a:lnTo>
                    <a:lnTo>
                      <a:pt x="44" y="16"/>
                    </a:lnTo>
                    <a:lnTo>
                      <a:pt x="48" y="12"/>
                    </a:lnTo>
                    <a:lnTo>
                      <a:pt x="48" y="12"/>
                    </a:lnTo>
                    <a:lnTo>
                      <a:pt x="48" y="6"/>
                    </a:lnTo>
                    <a:lnTo>
                      <a:pt x="48" y="6"/>
                    </a:lnTo>
                    <a:lnTo>
                      <a:pt x="50" y="4"/>
                    </a:lnTo>
                    <a:lnTo>
                      <a:pt x="50" y="4"/>
                    </a:lnTo>
                    <a:lnTo>
                      <a:pt x="52" y="2"/>
                    </a:lnTo>
                    <a:lnTo>
                      <a:pt x="54" y="4"/>
                    </a:lnTo>
                    <a:lnTo>
                      <a:pt x="54" y="4"/>
                    </a:lnTo>
                    <a:lnTo>
                      <a:pt x="60" y="18"/>
                    </a:lnTo>
                    <a:lnTo>
                      <a:pt x="64" y="36"/>
                    </a:lnTo>
                    <a:lnTo>
                      <a:pt x="64" y="36"/>
                    </a:lnTo>
                    <a:lnTo>
                      <a:pt x="66" y="48"/>
                    </a:lnTo>
                    <a:lnTo>
                      <a:pt x="68" y="54"/>
                    </a:lnTo>
                    <a:lnTo>
                      <a:pt x="68" y="60"/>
                    </a:lnTo>
                    <a:lnTo>
                      <a:pt x="68" y="60"/>
                    </a:lnTo>
                    <a:lnTo>
                      <a:pt x="66" y="66"/>
                    </a:lnTo>
                    <a:lnTo>
                      <a:pt x="64" y="68"/>
                    </a:lnTo>
                    <a:lnTo>
                      <a:pt x="62" y="70"/>
                    </a:lnTo>
                    <a:lnTo>
                      <a:pt x="60" y="74"/>
                    </a:lnTo>
                    <a:lnTo>
                      <a:pt x="60" y="74"/>
                    </a:lnTo>
                    <a:lnTo>
                      <a:pt x="56" y="82"/>
                    </a:lnTo>
                    <a:lnTo>
                      <a:pt x="56" y="82"/>
                    </a:lnTo>
                    <a:lnTo>
                      <a:pt x="52" y="88"/>
                    </a:lnTo>
                    <a:lnTo>
                      <a:pt x="52" y="88"/>
                    </a:lnTo>
                    <a:lnTo>
                      <a:pt x="46" y="94"/>
                    </a:lnTo>
                    <a:lnTo>
                      <a:pt x="44" y="96"/>
                    </a:lnTo>
                    <a:lnTo>
                      <a:pt x="42" y="98"/>
                    </a:lnTo>
                    <a:lnTo>
                      <a:pt x="42" y="98"/>
                    </a:lnTo>
                    <a:lnTo>
                      <a:pt x="48" y="94"/>
                    </a:lnTo>
                    <a:lnTo>
                      <a:pt x="50" y="94"/>
                    </a:lnTo>
                    <a:lnTo>
                      <a:pt x="54" y="98"/>
                    </a:lnTo>
                    <a:lnTo>
                      <a:pt x="54" y="98"/>
                    </a:lnTo>
                    <a:lnTo>
                      <a:pt x="56" y="102"/>
                    </a:lnTo>
                    <a:lnTo>
                      <a:pt x="56" y="102"/>
                    </a:lnTo>
                    <a:lnTo>
                      <a:pt x="62" y="108"/>
                    </a:lnTo>
                    <a:lnTo>
                      <a:pt x="64" y="108"/>
                    </a:lnTo>
                    <a:lnTo>
                      <a:pt x="66" y="102"/>
                    </a:lnTo>
                    <a:lnTo>
                      <a:pt x="66" y="102"/>
                    </a:lnTo>
                    <a:lnTo>
                      <a:pt x="68" y="100"/>
                    </a:lnTo>
                    <a:lnTo>
                      <a:pt x="72" y="100"/>
                    </a:lnTo>
                    <a:lnTo>
                      <a:pt x="72" y="100"/>
                    </a:lnTo>
                    <a:lnTo>
                      <a:pt x="78" y="102"/>
                    </a:lnTo>
                    <a:lnTo>
                      <a:pt x="80" y="102"/>
                    </a:lnTo>
                    <a:lnTo>
                      <a:pt x="84" y="100"/>
                    </a:lnTo>
                    <a:lnTo>
                      <a:pt x="84" y="100"/>
                    </a:lnTo>
                    <a:lnTo>
                      <a:pt x="86" y="98"/>
                    </a:lnTo>
                    <a:lnTo>
                      <a:pt x="86" y="98"/>
                    </a:lnTo>
                    <a:lnTo>
                      <a:pt x="88" y="102"/>
                    </a:lnTo>
                    <a:lnTo>
                      <a:pt x="94" y="110"/>
                    </a:lnTo>
                    <a:lnTo>
                      <a:pt x="94" y="110"/>
                    </a:lnTo>
                    <a:lnTo>
                      <a:pt x="92" y="104"/>
                    </a:lnTo>
                    <a:lnTo>
                      <a:pt x="92" y="98"/>
                    </a:lnTo>
                    <a:lnTo>
                      <a:pt x="92" y="92"/>
                    </a:lnTo>
                    <a:lnTo>
                      <a:pt x="94" y="86"/>
                    </a:lnTo>
                    <a:lnTo>
                      <a:pt x="94" y="86"/>
                    </a:lnTo>
                    <a:lnTo>
                      <a:pt x="96" y="86"/>
                    </a:lnTo>
                    <a:lnTo>
                      <a:pt x="98" y="86"/>
                    </a:lnTo>
                    <a:lnTo>
                      <a:pt x="100" y="92"/>
                    </a:lnTo>
                    <a:lnTo>
                      <a:pt x="104" y="104"/>
                    </a:lnTo>
                    <a:lnTo>
                      <a:pt x="104" y="104"/>
                    </a:lnTo>
                    <a:lnTo>
                      <a:pt x="106" y="108"/>
                    </a:lnTo>
                    <a:lnTo>
                      <a:pt x="108" y="114"/>
                    </a:lnTo>
                    <a:lnTo>
                      <a:pt x="108" y="114"/>
                    </a:lnTo>
                    <a:lnTo>
                      <a:pt x="110" y="114"/>
                    </a:lnTo>
                    <a:lnTo>
                      <a:pt x="112" y="114"/>
                    </a:lnTo>
                    <a:lnTo>
                      <a:pt x="114" y="110"/>
                    </a:lnTo>
                    <a:lnTo>
                      <a:pt x="114" y="110"/>
                    </a:lnTo>
                    <a:lnTo>
                      <a:pt x="116" y="106"/>
                    </a:lnTo>
                    <a:lnTo>
                      <a:pt x="118" y="108"/>
                    </a:lnTo>
                    <a:lnTo>
                      <a:pt x="120" y="112"/>
                    </a:lnTo>
                    <a:lnTo>
                      <a:pt x="120" y="112"/>
                    </a:lnTo>
                    <a:lnTo>
                      <a:pt x="122" y="114"/>
                    </a:lnTo>
                    <a:lnTo>
                      <a:pt x="124" y="116"/>
                    </a:lnTo>
                    <a:lnTo>
                      <a:pt x="124" y="116"/>
                    </a:lnTo>
                    <a:lnTo>
                      <a:pt x="126" y="120"/>
                    </a:lnTo>
                    <a:lnTo>
                      <a:pt x="126" y="120"/>
                    </a:lnTo>
                    <a:lnTo>
                      <a:pt x="128" y="124"/>
                    </a:lnTo>
                    <a:lnTo>
                      <a:pt x="128" y="126"/>
                    </a:lnTo>
                    <a:lnTo>
                      <a:pt x="132" y="128"/>
                    </a:lnTo>
                    <a:lnTo>
                      <a:pt x="132" y="128"/>
                    </a:lnTo>
                    <a:lnTo>
                      <a:pt x="134" y="132"/>
                    </a:lnTo>
                    <a:lnTo>
                      <a:pt x="134" y="132"/>
                    </a:lnTo>
                    <a:lnTo>
                      <a:pt x="132" y="136"/>
                    </a:lnTo>
                    <a:lnTo>
                      <a:pt x="130" y="140"/>
                    </a:lnTo>
                    <a:lnTo>
                      <a:pt x="130" y="140"/>
                    </a:lnTo>
                    <a:lnTo>
                      <a:pt x="126" y="148"/>
                    </a:lnTo>
                    <a:lnTo>
                      <a:pt x="126" y="148"/>
                    </a:lnTo>
                    <a:lnTo>
                      <a:pt x="120" y="154"/>
                    </a:lnTo>
                    <a:lnTo>
                      <a:pt x="120" y="154"/>
                    </a:lnTo>
                    <a:lnTo>
                      <a:pt x="118" y="156"/>
                    </a:lnTo>
                    <a:lnTo>
                      <a:pt x="118" y="156"/>
                    </a:lnTo>
                    <a:lnTo>
                      <a:pt x="114" y="160"/>
                    </a:lnTo>
                    <a:lnTo>
                      <a:pt x="112" y="160"/>
                    </a:lnTo>
                    <a:lnTo>
                      <a:pt x="108" y="158"/>
                    </a:lnTo>
                    <a:lnTo>
                      <a:pt x="106" y="152"/>
                    </a:lnTo>
                    <a:lnTo>
                      <a:pt x="106" y="152"/>
                    </a:lnTo>
                    <a:lnTo>
                      <a:pt x="102" y="148"/>
                    </a:lnTo>
                    <a:lnTo>
                      <a:pt x="102" y="148"/>
                    </a:lnTo>
                    <a:lnTo>
                      <a:pt x="100" y="148"/>
                    </a:lnTo>
                    <a:lnTo>
                      <a:pt x="100" y="148"/>
                    </a:lnTo>
                    <a:lnTo>
                      <a:pt x="98" y="148"/>
                    </a:lnTo>
                    <a:lnTo>
                      <a:pt x="96" y="146"/>
                    </a:lnTo>
                    <a:lnTo>
                      <a:pt x="96" y="146"/>
                    </a:lnTo>
                    <a:lnTo>
                      <a:pt x="94" y="144"/>
                    </a:lnTo>
                    <a:lnTo>
                      <a:pt x="92" y="144"/>
                    </a:lnTo>
                    <a:lnTo>
                      <a:pt x="90" y="146"/>
                    </a:lnTo>
                    <a:lnTo>
                      <a:pt x="88" y="152"/>
                    </a:lnTo>
                    <a:lnTo>
                      <a:pt x="88" y="152"/>
                    </a:lnTo>
                    <a:lnTo>
                      <a:pt x="88" y="156"/>
                    </a:lnTo>
                    <a:lnTo>
                      <a:pt x="86" y="158"/>
                    </a:lnTo>
                    <a:lnTo>
                      <a:pt x="84" y="152"/>
                    </a:lnTo>
                    <a:lnTo>
                      <a:pt x="84" y="152"/>
                    </a:lnTo>
                    <a:lnTo>
                      <a:pt x="80" y="148"/>
                    </a:lnTo>
                    <a:lnTo>
                      <a:pt x="80" y="144"/>
                    </a:lnTo>
                    <a:lnTo>
                      <a:pt x="82" y="134"/>
                    </a:lnTo>
                    <a:lnTo>
                      <a:pt x="82" y="134"/>
                    </a:lnTo>
                    <a:lnTo>
                      <a:pt x="82" y="128"/>
                    </a:lnTo>
                    <a:lnTo>
                      <a:pt x="80" y="126"/>
                    </a:lnTo>
                    <a:lnTo>
                      <a:pt x="76" y="124"/>
                    </a:lnTo>
                    <a:lnTo>
                      <a:pt x="74" y="122"/>
                    </a:lnTo>
                    <a:lnTo>
                      <a:pt x="74" y="122"/>
                    </a:lnTo>
                    <a:lnTo>
                      <a:pt x="72" y="130"/>
                    </a:lnTo>
                    <a:lnTo>
                      <a:pt x="68" y="134"/>
                    </a:lnTo>
                    <a:lnTo>
                      <a:pt x="64" y="140"/>
                    </a:lnTo>
                    <a:lnTo>
                      <a:pt x="60" y="148"/>
                    </a:lnTo>
                    <a:lnTo>
                      <a:pt x="60" y="148"/>
                    </a:lnTo>
                    <a:lnTo>
                      <a:pt x="58" y="152"/>
                    </a:lnTo>
                    <a:lnTo>
                      <a:pt x="56" y="154"/>
                    </a:lnTo>
                    <a:lnTo>
                      <a:pt x="54" y="152"/>
                    </a:lnTo>
                    <a:lnTo>
                      <a:pt x="52" y="146"/>
                    </a:lnTo>
                    <a:lnTo>
                      <a:pt x="52" y="146"/>
                    </a:lnTo>
                    <a:lnTo>
                      <a:pt x="48" y="138"/>
                    </a:lnTo>
                    <a:lnTo>
                      <a:pt x="48" y="138"/>
                    </a:lnTo>
                    <a:lnTo>
                      <a:pt x="46" y="132"/>
                    </a:lnTo>
                    <a:lnTo>
                      <a:pt x="44" y="132"/>
                    </a:lnTo>
                    <a:lnTo>
                      <a:pt x="44" y="132"/>
                    </a:lnTo>
                    <a:lnTo>
                      <a:pt x="44" y="132"/>
                    </a:lnTo>
                    <a:lnTo>
                      <a:pt x="42" y="136"/>
                    </a:lnTo>
                    <a:lnTo>
                      <a:pt x="44" y="138"/>
                    </a:lnTo>
                    <a:lnTo>
                      <a:pt x="46" y="142"/>
                    </a:lnTo>
                    <a:lnTo>
                      <a:pt x="46" y="142"/>
                    </a:lnTo>
                    <a:lnTo>
                      <a:pt x="52" y="162"/>
                    </a:lnTo>
                    <a:lnTo>
                      <a:pt x="52" y="162"/>
                    </a:lnTo>
                    <a:lnTo>
                      <a:pt x="54" y="166"/>
                    </a:lnTo>
                    <a:lnTo>
                      <a:pt x="58" y="166"/>
                    </a:lnTo>
                    <a:lnTo>
                      <a:pt x="58" y="166"/>
                    </a:lnTo>
                    <a:lnTo>
                      <a:pt x="62" y="164"/>
                    </a:lnTo>
                    <a:lnTo>
                      <a:pt x="66" y="168"/>
                    </a:lnTo>
                    <a:lnTo>
                      <a:pt x="68" y="176"/>
                    </a:lnTo>
                    <a:lnTo>
                      <a:pt x="68" y="188"/>
                    </a:lnTo>
                    <a:lnTo>
                      <a:pt x="68" y="188"/>
                    </a:lnTo>
                    <a:lnTo>
                      <a:pt x="70" y="194"/>
                    </a:lnTo>
                    <a:lnTo>
                      <a:pt x="70" y="198"/>
                    </a:lnTo>
                    <a:lnTo>
                      <a:pt x="76" y="204"/>
                    </a:lnTo>
                    <a:lnTo>
                      <a:pt x="76" y="204"/>
                    </a:lnTo>
                    <a:lnTo>
                      <a:pt x="76" y="204"/>
                    </a:lnTo>
                    <a:lnTo>
                      <a:pt x="74" y="210"/>
                    </a:lnTo>
                    <a:lnTo>
                      <a:pt x="74" y="218"/>
                    </a:lnTo>
                    <a:lnTo>
                      <a:pt x="74" y="218"/>
                    </a:lnTo>
                    <a:lnTo>
                      <a:pt x="70" y="214"/>
                    </a:lnTo>
                    <a:lnTo>
                      <a:pt x="66" y="210"/>
                    </a:lnTo>
                    <a:lnTo>
                      <a:pt x="60" y="196"/>
                    </a:lnTo>
                    <a:lnTo>
                      <a:pt x="60" y="196"/>
                    </a:lnTo>
                    <a:lnTo>
                      <a:pt x="58" y="190"/>
                    </a:lnTo>
                    <a:lnTo>
                      <a:pt x="54" y="188"/>
                    </a:lnTo>
                    <a:lnTo>
                      <a:pt x="52" y="188"/>
                    </a:lnTo>
                    <a:lnTo>
                      <a:pt x="50" y="190"/>
                    </a:lnTo>
                    <a:lnTo>
                      <a:pt x="50" y="190"/>
                    </a:lnTo>
                    <a:lnTo>
                      <a:pt x="48" y="198"/>
                    </a:lnTo>
                    <a:lnTo>
                      <a:pt x="46" y="198"/>
                    </a:lnTo>
                    <a:lnTo>
                      <a:pt x="46" y="196"/>
                    </a:lnTo>
                    <a:lnTo>
                      <a:pt x="42" y="184"/>
                    </a:lnTo>
                    <a:lnTo>
                      <a:pt x="42" y="184"/>
                    </a:lnTo>
                    <a:lnTo>
                      <a:pt x="40" y="178"/>
                    </a:lnTo>
                    <a:lnTo>
                      <a:pt x="40" y="178"/>
                    </a:lnTo>
                    <a:lnTo>
                      <a:pt x="38" y="168"/>
                    </a:lnTo>
                    <a:lnTo>
                      <a:pt x="38" y="164"/>
                    </a:lnTo>
                    <a:lnTo>
                      <a:pt x="40" y="160"/>
                    </a:lnTo>
                    <a:lnTo>
                      <a:pt x="40" y="160"/>
                    </a:lnTo>
                    <a:lnTo>
                      <a:pt x="40" y="156"/>
                    </a:lnTo>
                    <a:lnTo>
                      <a:pt x="38" y="152"/>
                    </a:lnTo>
                    <a:lnTo>
                      <a:pt x="38" y="152"/>
                    </a:lnTo>
                    <a:lnTo>
                      <a:pt x="36" y="154"/>
                    </a:lnTo>
                    <a:lnTo>
                      <a:pt x="36" y="148"/>
                    </a:lnTo>
                    <a:lnTo>
                      <a:pt x="36" y="148"/>
                    </a:lnTo>
                    <a:lnTo>
                      <a:pt x="34" y="142"/>
                    </a:lnTo>
                    <a:lnTo>
                      <a:pt x="32" y="134"/>
                    </a:lnTo>
                    <a:lnTo>
                      <a:pt x="32" y="134"/>
                    </a:lnTo>
                    <a:lnTo>
                      <a:pt x="32" y="120"/>
                    </a:lnTo>
                    <a:lnTo>
                      <a:pt x="30" y="112"/>
                    </a:lnTo>
                    <a:lnTo>
                      <a:pt x="26" y="108"/>
                    </a:lnTo>
                    <a:lnTo>
                      <a:pt x="22" y="108"/>
                    </a:lnTo>
                    <a:lnTo>
                      <a:pt x="22" y="108"/>
                    </a:lnTo>
                    <a:lnTo>
                      <a:pt x="18" y="108"/>
                    </a:lnTo>
                    <a:lnTo>
                      <a:pt x="16" y="106"/>
                    </a:lnTo>
                    <a:lnTo>
                      <a:pt x="16" y="94"/>
                    </a:lnTo>
                    <a:lnTo>
                      <a:pt x="16" y="94"/>
                    </a:lnTo>
                    <a:lnTo>
                      <a:pt x="14" y="86"/>
                    </a:lnTo>
                    <a:lnTo>
                      <a:pt x="14" y="86"/>
                    </a:lnTo>
                    <a:lnTo>
                      <a:pt x="14" y="78"/>
                    </a:lnTo>
                    <a:lnTo>
                      <a:pt x="12" y="76"/>
                    </a:lnTo>
                    <a:lnTo>
                      <a:pt x="10" y="78"/>
                    </a:lnTo>
                    <a:lnTo>
                      <a:pt x="10" y="78"/>
                    </a:lnTo>
                    <a:lnTo>
                      <a:pt x="6" y="76"/>
                    </a:lnTo>
                    <a:lnTo>
                      <a:pt x="2" y="72"/>
                    </a:lnTo>
                    <a:lnTo>
                      <a:pt x="2" y="72"/>
                    </a:lnTo>
                    <a:lnTo>
                      <a:pt x="0" y="66"/>
                    </a:lnTo>
                    <a:lnTo>
                      <a:pt x="0" y="62"/>
                    </a:lnTo>
                    <a:lnTo>
                      <a:pt x="0" y="56"/>
                    </a:lnTo>
                    <a:lnTo>
                      <a:pt x="0" y="56"/>
                    </a:lnTo>
                    <a:lnTo>
                      <a:pt x="4" y="56"/>
                    </a:lnTo>
                    <a:lnTo>
                      <a:pt x="6" y="58"/>
                    </a:lnTo>
                    <a:lnTo>
                      <a:pt x="8" y="58"/>
                    </a:lnTo>
                    <a:lnTo>
                      <a:pt x="12" y="52"/>
                    </a:lnTo>
                    <a:lnTo>
                      <a:pt x="12" y="52"/>
                    </a:lnTo>
                    <a:lnTo>
                      <a:pt x="8" y="50"/>
                    </a:lnTo>
                    <a:lnTo>
                      <a:pt x="6" y="4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7" name="Freeform 3122">
                <a:extLst>
                  <a:ext uri="{FF2B5EF4-FFF2-40B4-BE49-F238E27FC236}">
                    <a16:creationId xmlns:a16="http://schemas.microsoft.com/office/drawing/2014/main" id="{E26E83F3-9AF3-274C-13FC-875B8D2E2243}"/>
                  </a:ext>
                </a:extLst>
              </p:cNvPr>
              <p:cNvSpPr>
                <a:spLocks/>
              </p:cNvSpPr>
              <p:nvPr/>
            </p:nvSpPr>
            <p:spPr bwMode="auto">
              <a:xfrm>
                <a:off x="5716" y="2344"/>
                <a:ext cx="18" cy="50"/>
              </a:xfrm>
              <a:custGeom>
                <a:avLst/>
                <a:gdLst>
                  <a:gd name="T0" fmla="*/ 0 w 18"/>
                  <a:gd name="T1" fmla="*/ 38 h 50"/>
                  <a:gd name="T2" fmla="*/ 0 w 18"/>
                  <a:gd name="T3" fmla="*/ 38 h 50"/>
                  <a:gd name="T4" fmla="*/ 6 w 18"/>
                  <a:gd name="T5" fmla="*/ 34 h 50"/>
                  <a:gd name="T6" fmla="*/ 6 w 18"/>
                  <a:gd name="T7" fmla="*/ 28 h 50"/>
                  <a:gd name="T8" fmla="*/ 6 w 18"/>
                  <a:gd name="T9" fmla="*/ 18 h 50"/>
                  <a:gd name="T10" fmla="*/ 0 w 18"/>
                  <a:gd name="T11" fmla="*/ 0 h 50"/>
                  <a:gd name="T12" fmla="*/ 0 w 18"/>
                  <a:gd name="T13" fmla="*/ 0 h 50"/>
                  <a:gd name="T14" fmla="*/ 4 w 18"/>
                  <a:gd name="T15" fmla="*/ 0 h 50"/>
                  <a:gd name="T16" fmla="*/ 6 w 18"/>
                  <a:gd name="T17" fmla="*/ 2 h 50"/>
                  <a:gd name="T18" fmla="*/ 10 w 18"/>
                  <a:gd name="T19" fmla="*/ 6 h 50"/>
                  <a:gd name="T20" fmla="*/ 16 w 18"/>
                  <a:gd name="T21" fmla="*/ 20 h 50"/>
                  <a:gd name="T22" fmla="*/ 16 w 18"/>
                  <a:gd name="T23" fmla="*/ 20 h 50"/>
                  <a:gd name="T24" fmla="*/ 18 w 18"/>
                  <a:gd name="T25" fmla="*/ 26 h 50"/>
                  <a:gd name="T26" fmla="*/ 18 w 18"/>
                  <a:gd name="T27" fmla="*/ 26 h 50"/>
                  <a:gd name="T28" fmla="*/ 16 w 18"/>
                  <a:gd name="T29" fmla="*/ 30 h 50"/>
                  <a:gd name="T30" fmla="*/ 14 w 18"/>
                  <a:gd name="T31" fmla="*/ 32 h 50"/>
                  <a:gd name="T32" fmla="*/ 14 w 18"/>
                  <a:gd name="T33" fmla="*/ 32 h 50"/>
                  <a:gd name="T34" fmla="*/ 14 w 18"/>
                  <a:gd name="T35" fmla="*/ 32 h 50"/>
                  <a:gd name="T36" fmla="*/ 12 w 18"/>
                  <a:gd name="T37" fmla="*/ 34 h 50"/>
                  <a:gd name="T38" fmla="*/ 8 w 18"/>
                  <a:gd name="T39" fmla="*/ 44 h 50"/>
                  <a:gd name="T40" fmla="*/ 8 w 18"/>
                  <a:gd name="T41" fmla="*/ 48 h 50"/>
                  <a:gd name="T42" fmla="*/ 6 w 18"/>
                  <a:gd name="T43" fmla="*/ 50 h 50"/>
                  <a:gd name="T44" fmla="*/ 4 w 18"/>
                  <a:gd name="T45" fmla="*/ 46 h 50"/>
                  <a:gd name="T46" fmla="*/ 0 w 18"/>
                  <a:gd name="T47" fmla="*/ 38 h 50"/>
                  <a:gd name="T48" fmla="*/ 0 w 18"/>
                  <a:gd name="T49"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50">
                    <a:moveTo>
                      <a:pt x="0" y="38"/>
                    </a:moveTo>
                    <a:lnTo>
                      <a:pt x="0" y="38"/>
                    </a:lnTo>
                    <a:lnTo>
                      <a:pt x="6" y="34"/>
                    </a:lnTo>
                    <a:lnTo>
                      <a:pt x="6" y="28"/>
                    </a:lnTo>
                    <a:lnTo>
                      <a:pt x="6" y="18"/>
                    </a:lnTo>
                    <a:lnTo>
                      <a:pt x="0" y="0"/>
                    </a:lnTo>
                    <a:lnTo>
                      <a:pt x="0" y="0"/>
                    </a:lnTo>
                    <a:lnTo>
                      <a:pt x="4" y="0"/>
                    </a:lnTo>
                    <a:lnTo>
                      <a:pt x="6" y="2"/>
                    </a:lnTo>
                    <a:lnTo>
                      <a:pt x="10" y="6"/>
                    </a:lnTo>
                    <a:lnTo>
                      <a:pt x="16" y="20"/>
                    </a:lnTo>
                    <a:lnTo>
                      <a:pt x="16" y="20"/>
                    </a:lnTo>
                    <a:lnTo>
                      <a:pt x="18" y="26"/>
                    </a:lnTo>
                    <a:lnTo>
                      <a:pt x="18" y="26"/>
                    </a:lnTo>
                    <a:lnTo>
                      <a:pt x="16" y="30"/>
                    </a:lnTo>
                    <a:lnTo>
                      <a:pt x="14" y="32"/>
                    </a:lnTo>
                    <a:lnTo>
                      <a:pt x="14" y="32"/>
                    </a:lnTo>
                    <a:lnTo>
                      <a:pt x="14" y="32"/>
                    </a:lnTo>
                    <a:lnTo>
                      <a:pt x="12" y="34"/>
                    </a:lnTo>
                    <a:lnTo>
                      <a:pt x="8" y="44"/>
                    </a:lnTo>
                    <a:lnTo>
                      <a:pt x="8" y="48"/>
                    </a:lnTo>
                    <a:lnTo>
                      <a:pt x="6" y="50"/>
                    </a:lnTo>
                    <a:lnTo>
                      <a:pt x="4" y="46"/>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8" name="Freeform 3123">
                <a:extLst>
                  <a:ext uri="{FF2B5EF4-FFF2-40B4-BE49-F238E27FC236}">
                    <a16:creationId xmlns:a16="http://schemas.microsoft.com/office/drawing/2014/main" id="{0CFF96C3-016F-1EBB-453A-BB9C8156C702}"/>
                  </a:ext>
                </a:extLst>
              </p:cNvPr>
              <p:cNvSpPr>
                <a:spLocks/>
              </p:cNvSpPr>
              <p:nvPr/>
            </p:nvSpPr>
            <p:spPr bwMode="auto">
              <a:xfrm>
                <a:off x="5736" y="2366"/>
                <a:ext cx="18" cy="30"/>
              </a:xfrm>
              <a:custGeom>
                <a:avLst/>
                <a:gdLst>
                  <a:gd name="T0" fmla="*/ 14 w 18"/>
                  <a:gd name="T1" fmla="*/ 30 h 30"/>
                  <a:gd name="T2" fmla="*/ 14 w 18"/>
                  <a:gd name="T3" fmla="*/ 30 h 30"/>
                  <a:gd name="T4" fmla="*/ 8 w 18"/>
                  <a:gd name="T5" fmla="*/ 26 h 30"/>
                  <a:gd name="T6" fmla="*/ 4 w 18"/>
                  <a:gd name="T7" fmla="*/ 24 h 30"/>
                  <a:gd name="T8" fmla="*/ 0 w 18"/>
                  <a:gd name="T9" fmla="*/ 20 h 30"/>
                  <a:gd name="T10" fmla="*/ 0 w 18"/>
                  <a:gd name="T11" fmla="*/ 20 h 30"/>
                  <a:gd name="T12" fmla="*/ 0 w 18"/>
                  <a:gd name="T13" fmla="*/ 16 h 30"/>
                  <a:gd name="T14" fmla="*/ 2 w 18"/>
                  <a:gd name="T15" fmla="*/ 14 h 30"/>
                  <a:gd name="T16" fmla="*/ 6 w 18"/>
                  <a:gd name="T17" fmla="*/ 18 h 30"/>
                  <a:gd name="T18" fmla="*/ 8 w 18"/>
                  <a:gd name="T19" fmla="*/ 18 h 30"/>
                  <a:gd name="T20" fmla="*/ 10 w 18"/>
                  <a:gd name="T21" fmla="*/ 16 h 30"/>
                  <a:gd name="T22" fmla="*/ 10 w 18"/>
                  <a:gd name="T23" fmla="*/ 10 h 30"/>
                  <a:gd name="T24" fmla="*/ 8 w 18"/>
                  <a:gd name="T25" fmla="*/ 0 h 30"/>
                  <a:gd name="T26" fmla="*/ 8 w 18"/>
                  <a:gd name="T27" fmla="*/ 0 h 30"/>
                  <a:gd name="T28" fmla="*/ 10 w 18"/>
                  <a:gd name="T29" fmla="*/ 2 h 30"/>
                  <a:gd name="T30" fmla="*/ 14 w 18"/>
                  <a:gd name="T31" fmla="*/ 4 h 30"/>
                  <a:gd name="T32" fmla="*/ 16 w 18"/>
                  <a:gd name="T33" fmla="*/ 4 h 30"/>
                  <a:gd name="T34" fmla="*/ 18 w 18"/>
                  <a:gd name="T35" fmla="*/ 8 h 30"/>
                  <a:gd name="T36" fmla="*/ 18 w 18"/>
                  <a:gd name="T37" fmla="*/ 8 h 30"/>
                  <a:gd name="T38" fmla="*/ 16 w 18"/>
                  <a:gd name="T39" fmla="*/ 12 h 30"/>
                  <a:gd name="T40" fmla="*/ 16 w 18"/>
                  <a:gd name="T41" fmla="*/ 18 h 30"/>
                  <a:gd name="T42" fmla="*/ 14 w 18"/>
                  <a:gd name="T43" fmla="*/ 30 h 30"/>
                  <a:gd name="T44" fmla="*/ 14 w 18"/>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0">
                    <a:moveTo>
                      <a:pt x="14" y="30"/>
                    </a:moveTo>
                    <a:lnTo>
                      <a:pt x="14" y="30"/>
                    </a:lnTo>
                    <a:lnTo>
                      <a:pt x="8" y="26"/>
                    </a:lnTo>
                    <a:lnTo>
                      <a:pt x="4" y="24"/>
                    </a:lnTo>
                    <a:lnTo>
                      <a:pt x="0" y="20"/>
                    </a:lnTo>
                    <a:lnTo>
                      <a:pt x="0" y="20"/>
                    </a:lnTo>
                    <a:lnTo>
                      <a:pt x="0" y="16"/>
                    </a:lnTo>
                    <a:lnTo>
                      <a:pt x="2" y="14"/>
                    </a:lnTo>
                    <a:lnTo>
                      <a:pt x="6" y="18"/>
                    </a:lnTo>
                    <a:lnTo>
                      <a:pt x="8" y="18"/>
                    </a:lnTo>
                    <a:lnTo>
                      <a:pt x="10" y="16"/>
                    </a:lnTo>
                    <a:lnTo>
                      <a:pt x="10" y="10"/>
                    </a:lnTo>
                    <a:lnTo>
                      <a:pt x="8" y="0"/>
                    </a:lnTo>
                    <a:lnTo>
                      <a:pt x="8" y="0"/>
                    </a:lnTo>
                    <a:lnTo>
                      <a:pt x="10" y="2"/>
                    </a:lnTo>
                    <a:lnTo>
                      <a:pt x="14" y="4"/>
                    </a:lnTo>
                    <a:lnTo>
                      <a:pt x="16" y="4"/>
                    </a:lnTo>
                    <a:lnTo>
                      <a:pt x="18" y="8"/>
                    </a:lnTo>
                    <a:lnTo>
                      <a:pt x="18" y="8"/>
                    </a:lnTo>
                    <a:lnTo>
                      <a:pt x="16" y="12"/>
                    </a:lnTo>
                    <a:lnTo>
                      <a:pt x="16" y="18"/>
                    </a:lnTo>
                    <a:lnTo>
                      <a:pt x="14" y="30"/>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9" name="Freeform 3124">
                <a:extLst>
                  <a:ext uri="{FF2B5EF4-FFF2-40B4-BE49-F238E27FC236}">
                    <a16:creationId xmlns:a16="http://schemas.microsoft.com/office/drawing/2014/main" id="{587BF9A2-B103-9AF8-E045-D35CA69E29A2}"/>
                  </a:ext>
                </a:extLst>
              </p:cNvPr>
              <p:cNvSpPr>
                <a:spLocks/>
              </p:cNvSpPr>
              <p:nvPr/>
            </p:nvSpPr>
            <p:spPr bwMode="auto">
              <a:xfrm>
                <a:off x="5712" y="2392"/>
                <a:ext cx="12" cy="24"/>
              </a:xfrm>
              <a:custGeom>
                <a:avLst/>
                <a:gdLst>
                  <a:gd name="T0" fmla="*/ 12 w 12"/>
                  <a:gd name="T1" fmla="*/ 22 h 24"/>
                  <a:gd name="T2" fmla="*/ 12 w 12"/>
                  <a:gd name="T3" fmla="*/ 22 h 24"/>
                  <a:gd name="T4" fmla="*/ 10 w 12"/>
                  <a:gd name="T5" fmla="*/ 24 h 24"/>
                  <a:gd name="T6" fmla="*/ 6 w 12"/>
                  <a:gd name="T7" fmla="*/ 24 h 24"/>
                  <a:gd name="T8" fmla="*/ 4 w 12"/>
                  <a:gd name="T9" fmla="*/ 18 h 24"/>
                  <a:gd name="T10" fmla="*/ 2 w 12"/>
                  <a:gd name="T11" fmla="*/ 10 h 24"/>
                  <a:gd name="T12" fmla="*/ 2 w 12"/>
                  <a:gd name="T13" fmla="*/ 10 h 24"/>
                  <a:gd name="T14" fmla="*/ 0 w 12"/>
                  <a:gd name="T15" fmla="*/ 8 h 24"/>
                  <a:gd name="T16" fmla="*/ 0 w 12"/>
                  <a:gd name="T17" fmla="*/ 2 h 24"/>
                  <a:gd name="T18" fmla="*/ 0 w 12"/>
                  <a:gd name="T19" fmla="*/ 2 h 24"/>
                  <a:gd name="T20" fmla="*/ 2 w 12"/>
                  <a:gd name="T21" fmla="*/ 0 h 24"/>
                  <a:gd name="T22" fmla="*/ 4 w 12"/>
                  <a:gd name="T23" fmla="*/ 2 h 24"/>
                  <a:gd name="T24" fmla="*/ 4 w 12"/>
                  <a:gd name="T25" fmla="*/ 2 h 24"/>
                  <a:gd name="T26" fmla="*/ 8 w 12"/>
                  <a:gd name="T27" fmla="*/ 6 h 24"/>
                  <a:gd name="T28" fmla="*/ 10 w 12"/>
                  <a:gd name="T29" fmla="*/ 6 h 24"/>
                  <a:gd name="T30" fmla="*/ 12 w 12"/>
                  <a:gd name="T31" fmla="*/ 8 h 24"/>
                  <a:gd name="T32" fmla="*/ 12 w 12"/>
                  <a:gd name="T33" fmla="*/ 8 h 24"/>
                  <a:gd name="T34" fmla="*/ 12 w 12"/>
                  <a:gd name="T35" fmla="*/ 22 h 24"/>
                  <a:gd name="T36" fmla="*/ 12 w 12"/>
                  <a:gd name="T3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4">
                    <a:moveTo>
                      <a:pt x="12" y="22"/>
                    </a:moveTo>
                    <a:lnTo>
                      <a:pt x="12" y="22"/>
                    </a:lnTo>
                    <a:lnTo>
                      <a:pt x="10" y="24"/>
                    </a:lnTo>
                    <a:lnTo>
                      <a:pt x="6" y="24"/>
                    </a:lnTo>
                    <a:lnTo>
                      <a:pt x="4" y="18"/>
                    </a:lnTo>
                    <a:lnTo>
                      <a:pt x="2" y="10"/>
                    </a:lnTo>
                    <a:lnTo>
                      <a:pt x="2" y="10"/>
                    </a:lnTo>
                    <a:lnTo>
                      <a:pt x="0" y="8"/>
                    </a:lnTo>
                    <a:lnTo>
                      <a:pt x="0" y="2"/>
                    </a:lnTo>
                    <a:lnTo>
                      <a:pt x="0" y="2"/>
                    </a:lnTo>
                    <a:lnTo>
                      <a:pt x="2" y="0"/>
                    </a:lnTo>
                    <a:lnTo>
                      <a:pt x="4" y="2"/>
                    </a:lnTo>
                    <a:lnTo>
                      <a:pt x="4" y="2"/>
                    </a:lnTo>
                    <a:lnTo>
                      <a:pt x="8" y="6"/>
                    </a:lnTo>
                    <a:lnTo>
                      <a:pt x="10" y="6"/>
                    </a:lnTo>
                    <a:lnTo>
                      <a:pt x="12" y="8"/>
                    </a:lnTo>
                    <a:lnTo>
                      <a:pt x="12" y="8"/>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0" name="Freeform 3125">
                <a:extLst>
                  <a:ext uri="{FF2B5EF4-FFF2-40B4-BE49-F238E27FC236}">
                    <a16:creationId xmlns:a16="http://schemas.microsoft.com/office/drawing/2014/main" id="{ABAE5557-57A0-2404-11B5-6258376FD1D4}"/>
                  </a:ext>
                </a:extLst>
              </p:cNvPr>
              <p:cNvSpPr>
                <a:spLocks/>
              </p:cNvSpPr>
              <p:nvPr/>
            </p:nvSpPr>
            <p:spPr bwMode="auto">
              <a:xfrm>
                <a:off x="5750" y="2374"/>
                <a:ext cx="10" cy="22"/>
              </a:xfrm>
              <a:custGeom>
                <a:avLst/>
                <a:gdLst>
                  <a:gd name="T0" fmla="*/ 0 w 10"/>
                  <a:gd name="T1" fmla="*/ 22 h 22"/>
                  <a:gd name="T2" fmla="*/ 0 w 10"/>
                  <a:gd name="T3" fmla="*/ 22 h 22"/>
                  <a:gd name="T4" fmla="*/ 0 w 10"/>
                  <a:gd name="T5" fmla="*/ 8 h 22"/>
                  <a:gd name="T6" fmla="*/ 0 w 10"/>
                  <a:gd name="T7" fmla="*/ 2 h 22"/>
                  <a:gd name="T8" fmla="*/ 4 w 10"/>
                  <a:gd name="T9" fmla="*/ 0 h 22"/>
                  <a:gd name="T10" fmla="*/ 4 w 10"/>
                  <a:gd name="T11" fmla="*/ 0 h 22"/>
                  <a:gd name="T12" fmla="*/ 6 w 10"/>
                  <a:gd name="T13" fmla="*/ 0 h 22"/>
                  <a:gd name="T14" fmla="*/ 6 w 10"/>
                  <a:gd name="T15" fmla="*/ 0 h 22"/>
                  <a:gd name="T16" fmla="*/ 8 w 10"/>
                  <a:gd name="T17" fmla="*/ 4 h 22"/>
                  <a:gd name="T18" fmla="*/ 10 w 10"/>
                  <a:gd name="T19" fmla="*/ 10 h 22"/>
                  <a:gd name="T20" fmla="*/ 10 w 10"/>
                  <a:gd name="T21" fmla="*/ 10 h 22"/>
                  <a:gd name="T22" fmla="*/ 10 w 10"/>
                  <a:gd name="T23" fmla="*/ 12 h 22"/>
                  <a:gd name="T24" fmla="*/ 10 w 10"/>
                  <a:gd name="T25" fmla="*/ 12 h 22"/>
                  <a:gd name="T26" fmla="*/ 8 w 10"/>
                  <a:gd name="T27" fmla="*/ 14 h 22"/>
                  <a:gd name="T28" fmla="*/ 6 w 10"/>
                  <a:gd name="T29" fmla="*/ 16 h 22"/>
                  <a:gd name="T30" fmla="*/ 6 w 10"/>
                  <a:gd name="T31" fmla="*/ 18 h 22"/>
                  <a:gd name="T32" fmla="*/ 6 w 10"/>
                  <a:gd name="T33" fmla="*/ 22 h 22"/>
                  <a:gd name="T34" fmla="*/ 6 w 10"/>
                  <a:gd name="T35" fmla="*/ 22 h 22"/>
                  <a:gd name="T36" fmla="*/ 0 w 10"/>
                  <a:gd name="T37" fmla="*/ 22 h 22"/>
                  <a:gd name="T38" fmla="*/ 0 w 10"/>
                  <a:gd name="T3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2">
                    <a:moveTo>
                      <a:pt x="0" y="22"/>
                    </a:moveTo>
                    <a:lnTo>
                      <a:pt x="0" y="22"/>
                    </a:lnTo>
                    <a:lnTo>
                      <a:pt x="0" y="8"/>
                    </a:lnTo>
                    <a:lnTo>
                      <a:pt x="0" y="2"/>
                    </a:lnTo>
                    <a:lnTo>
                      <a:pt x="4" y="0"/>
                    </a:lnTo>
                    <a:lnTo>
                      <a:pt x="4" y="0"/>
                    </a:lnTo>
                    <a:lnTo>
                      <a:pt x="6" y="0"/>
                    </a:lnTo>
                    <a:lnTo>
                      <a:pt x="6" y="0"/>
                    </a:lnTo>
                    <a:lnTo>
                      <a:pt x="8" y="4"/>
                    </a:lnTo>
                    <a:lnTo>
                      <a:pt x="10" y="10"/>
                    </a:lnTo>
                    <a:lnTo>
                      <a:pt x="10" y="10"/>
                    </a:lnTo>
                    <a:lnTo>
                      <a:pt x="10" y="12"/>
                    </a:lnTo>
                    <a:lnTo>
                      <a:pt x="10" y="12"/>
                    </a:lnTo>
                    <a:lnTo>
                      <a:pt x="8" y="14"/>
                    </a:lnTo>
                    <a:lnTo>
                      <a:pt x="6" y="16"/>
                    </a:lnTo>
                    <a:lnTo>
                      <a:pt x="6" y="18"/>
                    </a:lnTo>
                    <a:lnTo>
                      <a:pt x="6" y="22"/>
                    </a:lnTo>
                    <a:lnTo>
                      <a:pt x="6" y="22"/>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1" name="Freeform 3126">
                <a:extLst>
                  <a:ext uri="{FF2B5EF4-FFF2-40B4-BE49-F238E27FC236}">
                    <a16:creationId xmlns:a16="http://schemas.microsoft.com/office/drawing/2014/main" id="{50D2D752-1E6E-E753-2136-DCCD93EF0F72}"/>
                  </a:ext>
                </a:extLst>
              </p:cNvPr>
              <p:cNvSpPr>
                <a:spLocks/>
              </p:cNvSpPr>
              <p:nvPr/>
            </p:nvSpPr>
            <p:spPr bwMode="auto">
              <a:xfrm>
                <a:off x="5740" y="2398"/>
                <a:ext cx="12" cy="12"/>
              </a:xfrm>
              <a:custGeom>
                <a:avLst/>
                <a:gdLst>
                  <a:gd name="T0" fmla="*/ 10 w 12"/>
                  <a:gd name="T1" fmla="*/ 4 h 12"/>
                  <a:gd name="T2" fmla="*/ 10 w 12"/>
                  <a:gd name="T3" fmla="*/ 4 h 12"/>
                  <a:gd name="T4" fmla="*/ 12 w 12"/>
                  <a:gd name="T5" fmla="*/ 4 h 12"/>
                  <a:gd name="T6" fmla="*/ 12 w 12"/>
                  <a:gd name="T7" fmla="*/ 8 h 12"/>
                  <a:gd name="T8" fmla="*/ 12 w 12"/>
                  <a:gd name="T9" fmla="*/ 8 h 12"/>
                  <a:gd name="T10" fmla="*/ 12 w 12"/>
                  <a:gd name="T11" fmla="*/ 12 h 12"/>
                  <a:gd name="T12" fmla="*/ 10 w 12"/>
                  <a:gd name="T13" fmla="*/ 12 h 12"/>
                  <a:gd name="T14" fmla="*/ 10 w 12"/>
                  <a:gd name="T15" fmla="*/ 12 h 12"/>
                  <a:gd name="T16" fmla="*/ 6 w 12"/>
                  <a:gd name="T17" fmla="*/ 12 h 12"/>
                  <a:gd name="T18" fmla="*/ 2 w 12"/>
                  <a:gd name="T19" fmla="*/ 12 h 12"/>
                  <a:gd name="T20" fmla="*/ 0 w 12"/>
                  <a:gd name="T21" fmla="*/ 8 h 12"/>
                  <a:gd name="T22" fmla="*/ 0 w 12"/>
                  <a:gd name="T23" fmla="*/ 0 h 12"/>
                  <a:gd name="T24" fmla="*/ 0 w 12"/>
                  <a:gd name="T25" fmla="*/ 0 h 12"/>
                  <a:gd name="T26" fmla="*/ 2 w 12"/>
                  <a:gd name="T27" fmla="*/ 4 h 12"/>
                  <a:gd name="T28" fmla="*/ 4 w 12"/>
                  <a:gd name="T29" fmla="*/ 4 h 12"/>
                  <a:gd name="T30" fmla="*/ 10 w 12"/>
                  <a:gd name="T31" fmla="*/ 4 h 12"/>
                  <a:gd name="T32" fmla="*/ 10 w 12"/>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0" y="4"/>
                    </a:moveTo>
                    <a:lnTo>
                      <a:pt x="10" y="4"/>
                    </a:lnTo>
                    <a:lnTo>
                      <a:pt x="12" y="4"/>
                    </a:lnTo>
                    <a:lnTo>
                      <a:pt x="12" y="8"/>
                    </a:lnTo>
                    <a:lnTo>
                      <a:pt x="12" y="8"/>
                    </a:lnTo>
                    <a:lnTo>
                      <a:pt x="12" y="12"/>
                    </a:lnTo>
                    <a:lnTo>
                      <a:pt x="10" y="12"/>
                    </a:lnTo>
                    <a:lnTo>
                      <a:pt x="10" y="12"/>
                    </a:lnTo>
                    <a:lnTo>
                      <a:pt x="6" y="12"/>
                    </a:lnTo>
                    <a:lnTo>
                      <a:pt x="2" y="12"/>
                    </a:lnTo>
                    <a:lnTo>
                      <a:pt x="0" y="8"/>
                    </a:lnTo>
                    <a:lnTo>
                      <a:pt x="0" y="0"/>
                    </a:lnTo>
                    <a:lnTo>
                      <a:pt x="0" y="0"/>
                    </a:lnTo>
                    <a:lnTo>
                      <a:pt x="2" y="4"/>
                    </a:lnTo>
                    <a:lnTo>
                      <a:pt x="4" y="4"/>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2" name="Freeform 3127">
                <a:extLst>
                  <a:ext uri="{FF2B5EF4-FFF2-40B4-BE49-F238E27FC236}">
                    <a16:creationId xmlns:a16="http://schemas.microsoft.com/office/drawing/2014/main" id="{A2E2DD6C-FC6B-6015-CA8A-C07A5657FE43}"/>
                  </a:ext>
                </a:extLst>
              </p:cNvPr>
              <p:cNvSpPr>
                <a:spLocks/>
              </p:cNvSpPr>
              <p:nvPr/>
            </p:nvSpPr>
            <p:spPr bwMode="auto">
              <a:xfrm>
                <a:off x="5744" y="2344"/>
                <a:ext cx="6" cy="10"/>
              </a:xfrm>
              <a:custGeom>
                <a:avLst/>
                <a:gdLst>
                  <a:gd name="T0" fmla="*/ 2 w 6"/>
                  <a:gd name="T1" fmla="*/ 8 h 10"/>
                  <a:gd name="T2" fmla="*/ 2 w 6"/>
                  <a:gd name="T3" fmla="*/ 8 h 10"/>
                  <a:gd name="T4" fmla="*/ 0 w 6"/>
                  <a:gd name="T5" fmla="*/ 2 h 10"/>
                  <a:gd name="T6" fmla="*/ 0 w 6"/>
                  <a:gd name="T7" fmla="*/ 2 h 10"/>
                  <a:gd name="T8" fmla="*/ 0 w 6"/>
                  <a:gd name="T9" fmla="*/ 0 h 10"/>
                  <a:gd name="T10" fmla="*/ 2 w 6"/>
                  <a:gd name="T11" fmla="*/ 0 h 10"/>
                  <a:gd name="T12" fmla="*/ 2 w 6"/>
                  <a:gd name="T13" fmla="*/ 0 h 10"/>
                  <a:gd name="T14" fmla="*/ 6 w 6"/>
                  <a:gd name="T15" fmla="*/ 4 h 10"/>
                  <a:gd name="T16" fmla="*/ 6 w 6"/>
                  <a:gd name="T17" fmla="*/ 4 h 10"/>
                  <a:gd name="T18" fmla="*/ 4 w 6"/>
                  <a:gd name="T19" fmla="*/ 8 h 10"/>
                  <a:gd name="T20" fmla="*/ 4 w 6"/>
                  <a:gd name="T21" fmla="*/ 10 h 10"/>
                  <a:gd name="T22" fmla="*/ 2 w 6"/>
                  <a:gd name="T23" fmla="*/ 8 h 10"/>
                  <a:gd name="T24" fmla="*/ 2 w 6"/>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2" y="8"/>
                    </a:moveTo>
                    <a:lnTo>
                      <a:pt x="2" y="8"/>
                    </a:lnTo>
                    <a:lnTo>
                      <a:pt x="0" y="2"/>
                    </a:lnTo>
                    <a:lnTo>
                      <a:pt x="0" y="2"/>
                    </a:lnTo>
                    <a:lnTo>
                      <a:pt x="0" y="0"/>
                    </a:lnTo>
                    <a:lnTo>
                      <a:pt x="2" y="0"/>
                    </a:lnTo>
                    <a:lnTo>
                      <a:pt x="2" y="0"/>
                    </a:lnTo>
                    <a:lnTo>
                      <a:pt x="6" y="4"/>
                    </a:lnTo>
                    <a:lnTo>
                      <a:pt x="6" y="4"/>
                    </a:lnTo>
                    <a:lnTo>
                      <a:pt x="4" y="8"/>
                    </a:lnTo>
                    <a:lnTo>
                      <a:pt x="4" y="10"/>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3" name="Freeform 3128">
                <a:extLst>
                  <a:ext uri="{FF2B5EF4-FFF2-40B4-BE49-F238E27FC236}">
                    <a16:creationId xmlns:a16="http://schemas.microsoft.com/office/drawing/2014/main" id="{A9F494E9-7207-7B32-5777-E2C3BA8E3507}"/>
                  </a:ext>
                </a:extLst>
              </p:cNvPr>
              <p:cNvSpPr>
                <a:spLocks/>
              </p:cNvSpPr>
              <p:nvPr/>
            </p:nvSpPr>
            <p:spPr bwMode="auto">
              <a:xfrm>
                <a:off x="5644" y="2462"/>
                <a:ext cx="10" cy="14"/>
              </a:xfrm>
              <a:custGeom>
                <a:avLst/>
                <a:gdLst>
                  <a:gd name="T0" fmla="*/ 10 w 10"/>
                  <a:gd name="T1" fmla="*/ 10 h 14"/>
                  <a:gd name="T2" fmla="*/ 10 w 10"/>
                  <a:gd name="T3" fmla="*/ 10 h 14"/>
                  <a:gd name="T4" fmla="*/ 8 w 10"/>
                  <a:gd name="T5" fmla="*/ 14 h 14"/>
                  <a:gd name="T6" fmla="*/ 6 w 10"/>
                  <a:gd name="T7" fmla="*/ 14 h 14"/>
                  <a:gd name="T8" fmla="*/ 6 w 10"/>
                  <a:gd name="T9" fmla="*/ 14 h 14"/>
                  <a:gd name="T10" fmla="*/ 4 w 10"/>
                  <a:gd name="T11" fmla="*/ 12 h 14"/>
                  <a:gd name="T12" fmla="*/ 2 w 10"/>
                  <a:gd name="T13" fmla="*/ 12 h 14"/>
                  <a:gd name="T14" fmla="*/ 2 w 10"/>
                  <a:gd name="T15" fmla="*/ 10 h 14"/>
                  <a:gd name="T16" fmla="*/ 0 w 10"/>
                  <a:gd name="T17" fmla="*/ 6 h 14"/>
                  <a:gd name="T18" fmla="*/ 0 w 10"/>
                  <a:gd name="T19" fmla="*/ 6 h 14"/>
                  <a:gd name="T20" fmla="*/ 0 w 10"/>
                  <a:gd name="T21" fmla="*/ 2 h 14"/>
                  <a:gd name="T22" fmla="*/ 2 w 10"/>
                  <a:gd name="T23" fmla="*/ 0 h 14"/>
                  <a:gd name="T24" fmla="*/ 4 w 10"/>
                  <a:gd name="T25" fmla="*/ 0 h 14"/>
                  <a:gd name="T26" fmla="*/ 4 w 10"/>
                  <a:gd name="T27" fmla="*/ 0 h 14"/>
                  <a:gd name="T28" fmla="*/ 6 w 10"/>
                  <a:gd name="T29" fmla="*/ 4 h 14"/>
                  <a:gd name="T30" fmla="*/ 8 w 10"/>
                  <a:gd name="T31" fmla="*/ 6 h 14"/>
                  <a:gd name="T32" fmla="*/ 10 w 10"/>
                  <a:gd name="T33" fmla="*/ 10 h 14"/>
                  <a:gd name="T34" fmla="*/ 10 w 10"/>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10" y="10"/>
                    </a:moveTo>
                    <a:lnTo>
                      <a:pt x="10" y="10"/>
                    </a:lnTo>
                    <a:lnTo>
                      <a:pt x="8" y="14"/>
                    </a:lnTo>
                    <a:lnTo>
                      <a:pt x="6" y="14"/>
                    </a:lnTo>
                    <a:lnTo>
                      <a:pt x="6" y="14"/>
                    </a:lnTo>
                    <a:lnTo>
                      <a:pt x="4" y="12"/>
                    </a:lnTo>
                    <a:lnTo>
                      <a:pt x="2" y="12"/>
                    </a:lnTo>
                    <a:lnTo>
                      <a:pt x="2" y="10"/>
                    </a:lnTo>
                    <a:lnTo>
                      <a:pt x="0" y="6"/>
                    </a:lnTo>
                    <a:lnTo>
                      <a:pt x="0" y="6"/>
                    </a:lnTo>
                    <a:lnTo>
                      <a:pt x="0" y="2"/>
                    </a:lnTo>
                    <a:lnTo>
                      <a:pt x="2" y="0"/>
                    </a:lnTo>
                    <a:lnTo>
                      <a:pt x="4" y="0"/>
                    </a:lnTo>
                    <a:lnTo>
                      <a:pt x="4" y="0"/>
                    </a:lnTo>
                    <a:lnTo>
                      <a:pt x="6" y="4"/>
                    </a:lnTo>
                    <a:lnTo>
                      <a:pt x="8" y="6"/>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4" name="Freeform 3129">
                <a:extLst>
                  <a:ext uri="{FF2B5EF4-FFF2-40B4-BE49-F238E27FC236}">
                    <a16:creationId xmlns:a16="http://schemas.microsoft.com/office/drawing/2014/main" id="{633E8C04-9E4C-50DD-4F55-33833D643B8E}"/>
                  </a:ext>
                </a:extLst>
              </p:cNvPr>
              <p:cNvSpPr>
                <a:spLocks/>
              </p:cNvSpPr>
              <p:nvPr/>
            </p:nvSpPr>
            <p:spPr bwMode="auto">
              <a:xfrm>
                <a:off x="5696" y="2418"/>
                <a:ext cx="22" cy="36"/>
              </a:xfrm>
              <a:custGeom>
                <a:avLst/>
                <a:gdLst>
                  <a:gd name="T0" fmla="*/ 12 w 22"/>
                  <a:gd name="T1" fmla="*/ 14 h 36"/>
                  <a:gd name="T2" fmla="*/ 12 w 22"/>
                  <a:gd name="T3" fmla="*/ 14 h 36"/>
                  <a:gd name="T4" fmla="*/ 14 w 22"/>
                  <a:gd name="T5" fmla="*/ 18 h 36"/>
                  <a:gd name="T6" fmla="*/ 16 w 22"/>
                  <a:gd name="T7" fmla="*/ 20 h 36"/>
                  <a:gd name="T8" fmla="*/ 20 w 22"/>
                  <a:gd name="T9" fmla="*/ 22 h 36"/>
                  <a:gd name="T10" fmla="*/ 22 w 22"/>
                  <a:gd name="T11" fmla="*/ 26 h 36"/>
                  <a:gd name="T12" fmla="*/ 22 w 22"/>
                  <a:gd name="T13" fmla="*/ 26 h 36"/>
                  <a:gd name="T14" fmla="*/ 14 w 22"/>
                  <a:gd name="T15" fmla="*/ 34 h 36"/>
                  <a:gd name="T16" fmla="*/ 12 w 22"/>
                  <a:gd name="T17" fmla="*/ 36 h 36"/>
                  <a:gd name="T18" fmla="*/ 10 w 22"/>
                  <a:gd name="T19" fmla="*/ 36 h 36"/>
                  <a:gd name="T20" fmla="*/ 6 w 22"/>
                  <a:gd name="T21" fmla="*/ 28 h 36"/>
                  <a:gd name="T22" fmla="*/ 6 w 22"/>
                  <a:gd name="T23" fmla="*/ 28 h 36"/>
                  <a:gd name="T24" fmla="*/ 4 w 22"/>
                  <a:gd name="T25" fmla="*/ 28 h 36"/>
                  <a:gd name="T26" fmla="*/ 4 w 22"/>
                  <a:gd name="T27" fmla="*/ 30 h 36"/>
                  <a:gd name="T28" fmla="*/ 2 w 22"/>
                  <a:gd name="T29" fmla="*/ 34 h 36"/>
                  <a:gd name="T30" fmla="*/ 2 w 22"/>
                  <a:gd name="T31" fmla="*/ 36 h 36"/>
                  <a:gd name="T32" fmla="*/ 2 w 22"/>
                  <a:gd name="T33" fmla="*/ 36 h 36"/>
                  <a:gd name="T34" fmla="*/ 0 w 22"/>
                  <a:gd name="T35" fmla="*/ 30 h 36"/>
                  <a:gd name="T36" fmla="*/ 2 w 22"/>
                  <a:gd name="T37" fmla="*/ 26 h 36"/>
                  <a:gd name="T38" fmla="*/ 2 w 22"/>
                  <a:gd name="T39" fmla="*/ 26 h 36"/>
                  <a:gd name="T40" fmla="*/ 4 w 22"/>
                  <a:gd name="T41" fmla="*/ 12 h 36"/>
                  <a:gd name="T42" fmla="*/ 4 w 22"/>
                  <a:gd name="T43" fmla="*/ 12 h 36"/>
                  <a:gd name="T44" fmla="*/ 4 w 22"/>
                  <a:gd name="T45" fmla="*/ 4 h 36"/>
                  <a:gd name="T46" fmla="*/ 6 w 22"/>
                  <a:gd name="T47" fmla="*/ 0 h 36"/>
                  <a:gd name="T48" fmla="*/ 8 w 22"/>
                  <a:gd name="T49" fmla="*/ 0 h 36"/>
                  <a:gd name="T50" fmla="*/ 8 w 22"/>
                  <a:gd name="T51" fmla="*/ 0 h 36"/>
                  <a:gd name="T52" fmla="*/ 10 w 22"/>
                  <a:gd name="T53" fmla="*/ 2 h 36"/>
                  <a:gd name="T54" fmla="*/ 10 w 22"/>
                  <a:gd name="T55" fmla="*/ 6 h 36"/>
                  <a:gd name="T56" fmla="*/ 10 w 22"/>
                  <a:gd name="T57" fmla="*/ 10 h 36"/>
                  <a:gd name="T58" fmla="*/ 12 w 22"/>
                  <a:gd name="T59" fmla="*/ 14 h 36"/>
                  <a:gd name="T60" fmla="*/ 12 w 22"/>
                  <a:gd name="T61"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6">
                    <a:moveTo>
                      <a:pt x="12" y="14"/>
                    </a:moveTo>
                    <a:lnTo>
                      <a:pt x="12" y="14"/>
                    </a:lnTo>
                    <a:lnTo>
                      <a:pt x="14" y="18"/>
                    </a:lnTo>
                    <a:lnTo>
                      <a:pt x="16" y="20"/>
                    </a:lnTo>
                    <a:lnTo>
                      <a:pt x="20" y="22"/>
                    </a:lnTo>
                    <a:lnTo>
                      <a:pt x="22" y="26"/>
                    </a:lnTo>
                    <a:lnTo>
                      <a:pt x="22" y="26"/>
                    </a:lnTo>
                    <a:lnTo>
                      <a:pt x="14" y="34"/>
                    </a:lnTo>
                    <a:lnTo>
                      <a:pt x="12" y="36"/>
                    </a:lnTo>
                    <a:lnTo>
                      <a:pt x="10" y="36"/>
                    </a:lnTo>
                    <a:lnTo>
                      <a:pt x="6" y="28"/>
                    </a:lnTo>
                    <a:lnTo>
                      <a:pt x="6" y="28"/>
                    </a:lnTo>
                    <a:lnTo>
                      <a:pt x="4" y="28"/>
                    </a:lnTo>
                    <a:lnTo>
                      <a:pt x="4" y="30"/>
                    </a:lnTo>
                    <a:lnTo>
                      <a:pt x="2" y="34"/>
                    </a:lnTo>
                    <a:lnTo>
                      <a:pt x="2" y="36"/>
                    </a:lnTo>
                    <a:lnTo>
                      <a:pt x="2" y="36"/>
                    </a:lnTo>
                    <a:lnTo>
                      <a:pt x="0" y="30"/>
                    </a:lnTo>
                    <a:lnTo>
                      <a:pt x="2" y="26"/>
                    </a:lnTo>
                    <a:lnTo>
                      <a:pt x="2" y="26"/>
                    </a:lnTo>
                    <a:lnTo>
                      <a:pt x="4" y="12"/>
                    </a:lnTo>
                    <a:lnTo>
                      <a:pt x="4" y="12"/>
                    </a:lnTo>
                    <a:lnTo>
                      <a:pt x="4" y="4"/>
                    </a:lnTo>
                    <a:lnTo>
                      <a:pt x="6" y="0"/>
                    </a:lnTo>
                    <a:lnTo>
                      <a:pt x="8" y="0"/>
                    </a:lnTo>
                    <a:lnTo>
                      <a:pt x="8" y="0"/>
                    </a:lnTo>
                    <a:lnTo>
                      <a:pt x="10" y="2"/>
                    </a:lnTo>
                    <a:lnTo>
                      <a:pt x="10" y="6"/>
                    </a:lnTo>
                    <a:lnTo>
                      <a:pt x="10" y="10"/>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5" name="Freeform 3130">
                <a:extLst>
                  <a:ext uri="{FF2B5EF4-FFF2-40B4-BE49-F238E27FC236}">
                    <a16:creationId xmlns:a16="http://schemas.microsoft.com/office/drawing/2014/main" id="{3AF81F7C-6F59-9666-538D-3B490D168D26}"/>
                  </a:ext>
                </a:extLst>
              </p:cNvPr>
              <p:cNvSpPr>
                <a:spLocks/>
              </p:cNvSpPr>
              <p:nvPr/>
            </p:nvSpPr>
            <p:spPr bwMode="auto">
              <a:xfrm>
                <a:off x="5710" y="2484"/>
                <a:ext cx="22" cy="42"/>
              </a:xfrm>
              <a:custGeom>
                <a:avLst/>
                <a:gdLst>
                  <a:gd name="T0" fmla="*/ 8 w 22"/>
                  <a:gd name="T1" fmla="*/ 0 h 42"/>
                  <a:gd name="T2" fmla="*/ 8 w 22"/>
                  <a:gd name="T3" fmla="*/ 0 h 42"/>
                  <a:gd name="T4" fmla="*/ 10 w 22"/>
                  <a:gd name="T5" fmla="*/ 10 h 42"/>
                  <a:gd name="T6" fmla="*/ 10 w 22"/>
                  <a:gd name="T7" fmla="*/ 12 h 42"/>
                  <a:gd name="T8" fmla="*/ 14 w 22"/>
                  <a:gd name="T9" fmla="*/ 14 h 42"/>
                  <a:gd name="T10" fmla="*/ 14 w 22"/>
                  <a:gd name="T11" fmla="*/ 14 h 42"/>
                  <a:gd name="T12" fmla="*/ 14 w 22"/>
                  <a:gd name="T13" fmla="*/ 20 h 42"/>
                  <a:gd name="T14" fmla="*/ 14 w 22"/>
                  <a:gd name="T15" fmla="*/ 26 h 42"/>
                  <a:gd name="T16" fmla="*/ 16 w 22"/>
                  <a:gd name="T17" fmla="*/ 30 h 42"/>
                  <a:gd name="T18" fmla="*/ 18 w 22"/>
                  <a:gd name="T19" fmla="*/ 30 h 42"/>
                  <a:gd name="T20" fmla="*/ 20 w 22"/>
                  <a:gd name="T21" fmla="*/ 26 h 42"/>
                  <a:gd name="T22" fmla="*/ 20 w 22"/>
                  <a:gd name="T23" fmla="*/ 26 h 42"/>
                  <a:gd name="T24" fmla="*/ 22 w 22"/>
                  <a:gd name="T25" fmla="*/ 28 h 42"/>
                  <a:gd name="T26" fmla="*/ 22 w 22"/>
                  <a:gd name="T27" fmla="*/ 32 h 42"/>
                  <a:gd name="T28" fmla="*/ 22 w 22"/>
                  <a:gd name="T29" fmla="*/ 32 h 42"/>
                  <a:gd name="T30" fmla="*/ 20 w 22"/>
                  <a:gd name="T31" fmla="*/ 40 h 42"/>
                  <a:gd name="T32" fmla="*/ 20 w 22"/>
                  <a:gd name="T33" fmla="*/ 42 h 42"/>
                  <a:gd name="T34" fmla="*/ 18 w 22"/>
                  <a:gd name="T35" fmla="*/ 42 h 42"/>
                  <a:gd name="T36" fmla="*/ 18 w 22"/>
                  <a:gd name="T37" fmla="*/ 42 h 42"/>
                  <a:gd name="T38" fmla="*/ 14 w 22"/>
                  <a:gd name="T39" fmla="*/ 38 h 42"/>
                  <a:gd name="T40" fmla="*/ 10 w 22"/>
                  <a:gd name="T41" fmla="*/ 34 h 42"/>
                  <a:gd name="T42" fmla="*/ 6 w 22"/>
                  <a:gd name="T43" fmla="*/ 30 h 42"/>
                  <a:gd name="T44" fmla="*/ 0 w 22"/>
                  <a:gd name="T45" fmla="*/ 28 h 42"/>
                  <a:gd name="T46" fmla="*/ 0 w 22"/>
                  <a:gd name="T47" fmla="*/ 28 h 42"/>
                  <a:gd name="T48" fmla="*/ 0 w 22"/>
                  <a:gd name="T49" fmla="*/ 26 h 42"/>
                  <a:gd name="T50" fmla="*/ 0 w 22"/>
                  <a:gd name="T51" fmla="*/ 22 h 42"/>
                  <a:gd name="T52" fmla="*/ 0 w 22"/>
                  <a:gd name="T53" fmla="*/ 22 h 42"/>
                  <a:gd name="T54" fmla="*/ 2 w 22"/>
                  <a:gd name="T55" fmla="*/ 18 h 42"/>
                  <a:gd name="T56" fmla="*/ 4 w 22"/>
                  <a:gd name="T57" fmla="*/ 18 h 42"/>
                  <a:gd name="T58" fmla="*/ 4 w 22"/>
                  <a:gd name="T59" fmla="*/ 18 h 42"/>
                  <a:gd name="T60" fmla="*/ 6 w 22"/>
                  <a:gd name="T61" fmla="*/ 22 h 42"/>
                  <a:gd name="T62" fmla="*/ 8 w 22"/>
                  <a:gd name="T63" fmla="*/ 24 h 42"/>
                  <a:gd name="T64" fmla="*/ 12 w 22"/>
                  <a:gd name="T65" fmla="*/ 22 h 42"/>
                  <a:gd name="T66" fmla="*/ 12 w 22"/>
                  <a:gd name="T67" fmla="*/ 22 h 42"/>
                  <a:gd name="T68" fmla="*/ 6 w 22"/>
                  <a:gd name="T69" fmla="*/ 8 h 42"/>
                  <a:gd name="T70" fmla="*/ 6 w 22"/>
                  <a:gd name="T71" fmla="*/ 8 h 42"/>
                  <a:gd name="T72" fmla="*/ 6 w 22"/>
                  <a:gd name="T73" fmla="*/ 2 h 42"/>
                  <a:gd name="T74" fmla="*/ 8 w 22"/>
                  <a:gd name="T75" fmla="*/ 0 h 42"/>
                  <a:gd name="T76" fmla="*/ 8 w 22"/>
                  <a:gd name="T7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42">
                    <a:moveTo>
                      <a:pt x="8" y="0"/>
                    </a:moveTo>
                    <a:lnTo>
                      <a:pt x="8" y="0"/>
                    </a:lnTo>
                    <a:lnTo>
                      <a:pt x="10" y="10"/>
                    </a:lnTo>
                    <a:lnTo>
                      <a:pt x="10" y="12"/>
                    </a:lnTo>
                    <a:lnTo>
                      <a:pt x="14" y="14"/>
                    </a:lnTo>
                    <a:lnTo>
                      <a:pt x="14" y="14"/>
                    </a:lnTo>
                    <a:lnTo>
                      <a:pt x="14" y="20"/>
                    </a:lnTo>
                    <a:lnTo>
                      <a:pt x="14" y="26"/>
                    </a:lnTo>
                    <a:lnTo>
                      <a:pt x="16" y="30"/>
                    </a:lnTo>
                    <a:lnTo>
                      <a:pt x="18" y="30"/>
                    </a:lnTo>
                    <a:lnTo>
                      <a:pt x="20" y="26"/>
                    </a:lnTo>
                    <a:lnTo>
                      <a:pt x="20" y="26"/>
                    </a:lnTo>
                    <a:lnTo>
                      <a:pt x="22" y="28"/>
                    </a:lnTo>
                    <a:lnTo>
                      <a:pt x="22" y="32"/>
                    </a:lnTo>
                    <a:lnTo>
                      <a:pt x="22" y="32"/>
                    </a:lnTo>
                    <a:lnTo>
                      <a:pt x="20" y="40"/>
                    </a:lnTo>
                    <a:lnTo>
                      <a:pt x="20" y="42"/>
                    </a:lnTo>
                    <a:lnTo>
                      <a:pt x="18" y="42"/>
                    </a:lnTo>
                    <a:lnTo>
                      <a:pt x="18" y="42"/>
                    </a:lnTo>
                    <a:lnTo>
                      <a:pt x="14" y="38"/>
                    </a:lnTo>
                    <a:lnTo>
                      <a:pt x="10" y="34"/>
                    </a:lnTo>
                    <a:lnTo>
                      <a:pt x="6" y="30"/>
                    </a:lnTo>
                    <a:lnTo>
                      <a:pt x="0" y="28"/>
                    </a:lnTo>
                    <a:lnTo>
                      <a:pt x="0" y="28"/>
                    </a:lnTo>
                    <a:lnTo>
                      <a:pt x="0" y="26"/>
                    </a:lnTo>
                    <a:lnTo>
                      <a:pt x="0" y="22"/>
                    </a:lnTo>
                    <a:lnTo>
                      <a:pt x="0" y="22"/>
                    </a:lnTo>
                    <a:lnTo>
                      <a:pt x="2" y="18"/>
                    </a:lnTo>
                    <a:lnTo>
                      <a:pt x="4" y="18"/>
                    </a:lnTo>
                    <a:lnTo>
                      <a:pt x="4" y="18"/>
                    </a:lnTo>
                    <a:lnTo>
                      <a:pt x="6" y="22"/>
                    </a:lnTo>
                    <a:lnTo>
                      <a:pt x="8" y="24"/>
                    </a:lnTo>
                    <a:lnTo>
                      <a:pt x="12" y="22"/>
                    </a:lnTo>
                    <a:lnTo>
                      <a:pt x="12" y="22"/>
                    </a:lnTo>
                    <a:lnTo>
                      <a:pt x="6" y="8"/>
                    </a:lnTo>
                    <a:lnTo>
                      <a:pt x="6" y="8"/>
                    </a:lnTo>
                    <a:lnTo>
                      <a:pt x="6"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6" name="Freeform 3131">
                <a:extLst>
                  <a:ext uri="{FF2B5EF4-FFF2-40B4-BE49-F238E27FC236}">
                    <a16:creationId xmlns:a16="http://schemas.microsoft.com/office/drawing/2014/main" id="{7ABCD99A-F284-4E65-FC7A-49ADF17E5EC2}"/>
                  </a:ext>
                </a:extLst>
              </p:cNvPr>
              <p:cNvSpPr>
                <a:spLocks/>
              </p:cNvSpPr>
              <p:nvPr/>
            </p:nvSpPr>
            <p:spPr bwMode="auto">
              <a:xfrm>
                <a:off x="5690" y="2590"/>
                <a:ext cx="12" cy="14"/>
              </a:xfrm>
              <a:custGeom>
                <a:avLst/>
                <a:gdLst>
                  <a:gd name="T0" fmla="*/ 12 w 12"/>
                  <a:gd name="T1" fmla="*/ 4 h 14"/>
                  <a:gd name="T2" fmla="*/ 12 w 12"/>
                  <a:gd name="T3" fmla="*/ 4 h 14"/>
                  <a:gd name="T4" fmla="*/ 6 w 12"/>
                  <a:gd name="T5" fmla="*/ 12 h 14"/>
                  <a:gd name="T6" fmla="*/ 0 w 12"/>
                  <a:gd name="T7" fmla="*/ 14 h 14"/>
                  <a:gd name="T8" fmla="*/ 0 w 12"/>
                  <a:gd name="T9" fmla="*/ 14 h 14"/>
                  <a:gd name="T10" fmla="*/ 2 w 12"/>
                  <a:gd name="T11" fmla="*/ 6 h 14"/>
                  <a:gd name="T12" fmla="*/ 6 w 12"/>
                  <a:gd name="T13" fmla="*/ 2 h 14"/>
                  <a:gd name="T14" fmla="*/ 10 w 12"/>
                  <a:gd name="T15" fmla="*/ 0 h 14"/>
                  <a:gd name="T16" fmla="*/ 12 w 12"/>
                  <a:gd name="T17" fmla="*/ 0 h 14"/>
                  <a:gd name="T18" fmla="*/ 12 w 12"/>
                  <a:gd name="T19" fmla="*/ 0 h 14"/>
                  <a:gd name="T20" fmla="*/ 12 w 12"/>
                  <a:gd name="T21" fmla="*/ 4 h 14"/>
                  <a:gd name="T22" fmla="*/ 12 w 12"/>
                  <a:gd name="T2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12" y="4"/>
                    </a:moveTo>
                    <a:lnTo>
                      <a:pt x="12" y="4"/>
                    </a:lnTo>
                    <a:lnTo>
                      <a:pt x="6" y="12"/>
                    </a:lnTo>
                    <a:lnTo>
                      <a:pt x="0" y="14"/>
                    </a:lnTo>
                    <a:lnTo>
                      <a:pt x="0" y="14"/>
                    </a:lnTo>
                    <a:lnTo>
                      <a:pt x="2" y="6"/>
                    </a:lnTo>
                    <a:lnTo>
                      <a:pt x="6" y="2"/>
                    </a:lnTo>
                    <a:lnTo>
                      <a:pt x="10" y="0"/>
                    </a:lnTo>
                    <a:lnTo>
                      <a:pt x="12" y="0"/>
                    </a:lnTo>
                    <a:lnTo>
                      <a:pt x="12" y="0"/>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7" name="Freeform 3132">
                <a:extLst>
                  <a:ext uri="{FF2B5EF4-FFF2-40B4-BE49-F238E27FC236}">
                    <a16:creationId xmlns:a16="http://schemas.microsoft.com/office/drawing/2014/main" id="{C242C016-B022-2156-274F-5D7A15852E0C}"/>
                  </a:ext>
                </a:extLst>
              </p:cNvPr>
              <p:cNvSpPr>
                <a:spLocks/>
              </p:cNvSpPr>
              <p:nvPr/>
            </p:nvSpPr>
            <p:spPr bwMode="auto">
              <a:xfrm>
                <a:off x="5692" y="2444"/>
                <a:ext cx="6" cy="10"/>
              </a:xfrm>
              <a:custGeom>
                <a:avLst/>
                <a:gdLst>
                  <a:gd name="T0" fmla="*/ 6 w 6"/>
                  <a:gd name="T1" fmla="*/ 0 h 10"/>
                  <a:gd name="T2" fmla="*/ 6 w 6"/>
                  <a:gd name="T3" fmla="*/ 0 h 10"/>
                  <a:gd name="T4" fmla="*/ 6 w 6"/>
                  <a:gd name="T5" fmla="*/ 4 h 10"/>
                  <a:gd name="T6" fmla="*/ 6 w 6"/>
                  <a:gd name="T7" fmla="*/ 10 h 10"/>
                  <a:gd name="T8" fmla="*/ 6 w 6"/>
                  <a:gd name="T9" fmla="*/ 10 h 10"/>
                  <a:gd name="T10" fmla="*/ 0 w 6"/>
                  <a:gd name="T11" fmla="*/ 10 h 10"/>
                  <a:gd name="T12" fmla="*/ 0 w 6"/>
                  <a:gd name="T13" fmla="*/ 10 h 10"/>
                  <a:gd name="T14" fmla="*/ 0 w 6"/>
                  <a:gd name="T15" fmla="*/ 4 h 10"/>
                  <a:gd name="T16" fmla="*/ 2 w 6"/>
                  <a:gd name="T17" fmla="*/ 0 h 10"/>
                  <a:gd name="T18" fmla="*/ 2 w 6"/>
                  <a:gd name="T19" fmla="*/ 0 h 10"/>
                  <a:gd name="T20" fmla="*/ 6 w 6"/>
                  <a:gd name="T21" fmla="*/ 0 h 10"/>
                  <a:gd name="T22" fmla="*/ 6 w 6"/>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0"/>
                    </a:moveTo>
                    <a:lnTo>
                      <a:pt x="6" y="0"/>
                    </a:lnTo>
                    <a:lnTo>
                      <a:pt x="6" y="4"/>
                    </a:lnTo>
                    <a:lnTo>
                      <a:pt x="6" y="10"/>
                    </a:lnTo>
                    <a:lnTo>
                      <a:pt x="6" y="10"/>
                    </a:lnTo>
                    <a:lnTo>
                      <a:pt x="0" y="10"/>
                    </a:lnTo>
                    <a:lnTo>
                      <a:pt x="0" y="10"/>
                    </a:lnTo>
                    <a:lnTo>
                      <a:pt x="0" y="4"/>
                    </a:lnTo>
                    <a:lnTo>
                      <a:pt x="2" y="0"/>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8" name="Freeform 3133">
                <a:extLst>
                  <a:ext uri="{FF2B5EF4-FFF2-40B4-BE49-F238E27FC236}">
                    <a16:creationId xmlns:a16="http://schemas.microsoft.com/office/drawing/2014/main" id="{E29DE6FD-0975-4024-BD54-298BBF21BC48}"/>
                  </a:ext>
                </a:extLst>
              </p:cNvPr>
              <p:cNvSpPr>
                <a:spLocks/>
              </p:cNvSpPr>
              <p:nvPr/>
            </p:nvSpPr>
            <p:spPr bwMode="auto">
              <a:xfrm>
                <a:off x="5704" y="2470"/>
                <a:ext cx="4" cy="10"/>
              </a:xfrm>
              <a:custGeom>
                <a:avLst/>
                <a:gdLst>
                  <a:gd name="T0" fmla="*/ 0 w 4"/>
                  <a:gd name="T1" fmla="*/ 4 h 10"/>
                  <a:gd name="T2" fmla="*/ 0 w 4"/>
                  <a:gd name="T3" fmla="*/ 4 h 10"/>
                  <a:gd name="T4" fmla="*/ 0 w 4"/>
                  <a:gd name="T5" fmla="*/ 0 h 10"/>
                  <a:gd name="T6" fmla="*/ 2 w 4"/>
                  <a:gd name="T7" fmla="*/ 0 h 10"/>
                  <a:gd name="T8" fmla="*/ 2 w 4"/>
                  <a:gd name="T9" fmla="*/ 0 h 10"/>
                  <a:gd name="T10" fmla="*/ 2 w 4"/>
                  <a:gd name="T11" fmla="*/ 2 h 10"/>
                  <a:gd name="T12" fmla="*/ 4 w 4"/>
                  <a:gd name="T13" fmla="*/ 6 h 10"/>
                  <a:gd name="T14" fmla="*/ 4 w 4"/>
                  <a:gd name="T15" fmla="*/ 6 h 10"/>
                  <a:gd name="T16" fmla="*/ 4 w 4"/>
                  <a:gd name="T17" fmla="*/ 10 h 10"/>
                  <a:gd name="T18" fmla="*/ 2 w 4"/>
                  <a:gd name="T19" fmla="*/ 10 h 10"/>
                  <a:gd name="T20" fmla="*/ 2 w 4"/>
                  <a:gd name="T21" fmla="*/ 10 h 10"/>
                  <a:gd name="T22" fmla="*/ 0 w 4"/>
                  <a:gd name="T23" fmla="*/ 8 h 10"/>
                  <a:gd name="T24" fmla="*/ 0 w 4"/>
                  <a:gd name="T25" fmla="*/ 4 h 10"/>
                  <a:gd name="T26" fmla="*/ 0 w 4"/>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4"/>
                    </a:moveTo>
                    <a:lnTo>
                      <a:pt x="0" y="4"/>
                    </a:lnTo>
                    <a:lnTo>
                      <a:pt x="0" y="0"/>
                    </a:lnTo>
                    <a:lnTo>
                      <a:pt x="2" y="0"/>
                    </a:lnTo>
                    <a:lnTo>
                      <a:pt x="2" y="0"/>
                    </a:lnTo>
                    <a:lnTo>
                      <a:pt x="2" y="2"/>
                    </a:lnTo>
                    <a:lnTo>
                      <a:pt x="4" y="6"/>
                    </a:lnTo>
                    <a:lnTo>
                      <a:pt x="4" y="6"/>
                    </a:lnTo>
                    <a:lnTo>
                      <a:pt x="4" y="10"/>
                    </a:lnTo>
                    <a:lnTo>
                      <a:pt x="2" y="10"/>
                    </a:lnTo>
                    <a:lnTo>
                      <a:pt x="2" y="10"/>
                    </a:lnTo>
                    <a:lnTo>
                      <a:pt x="0"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9" name="Freeform 3134">
                <a:extLst>
                  <a:ext uri="{FF2B5EF4-FFF2-40B4-BE49-F238E27FC236}">
                    <a16:creationId xmlns:a16="http://schemas.microsoft.com/office/drawing/2014/main" id="{21794088-9058-D90C-8FF9-8E5597C35768}"/>
                  </a:ext>
                </a:extLst>
              </p:cNvPr>
              <p:cNvSpPr>
                <a:spLocks/>
              </p:cNvSpPr>
              <p:nvPr/>
            </p:nvSpPr>
            <p:spPr bwMode="auto">
              <a:xfrm>
                <a:off x="5736" y="2538"/>
                <a:ext cx="4" cy="12"/>
              </a:xfrm>
              <a:custGeom>
                <a:avLst/>
                <a:gdLst>
                  <a:gd name="T0" fmla="*/ 2 w 4"/>
                  <a:gd name="T1" fmla="*/ 0 h 12"/>
                  <a:gd name="T2" fmla="*/ 2 w 4"/>
                  <a:gd name="T3" fmla="*/ 0 h 12"/>
                  <a:gd name="T4" fmla="*/ 2 w 4"/>
                  <a:gd name="T5" fmla="*/ 4 h 12"/>
                  <a:gd name="T6" fmla="*/ 4 w 4"/>
                  <a:gd name="T7" fmla="*/ 4 h 12"/>
                  <a:gd name="T8" fmla="*/ 4 w 4"/>
                  <a:gd name="T9" fmla="*/ 4 h 12"/>
                  <a:gd name="T10" fmla="*/ 4 w 4"/>
                  <a:gd name="T11" fmla="*/ 12 h 12"/>
                  <a:gd name="T12" fmla="*/ 2 w 4"/>
                  <a:gd name="T13" fmla="*/ 12 h 12"/>
                  <a:gd name="T14" fmla="*/ 0 w 4"/>
                  <a:gd name="T15" fmla="*/ 8 h 12"/>
                  <a:gd name="T16" fmla="*/ 0 w 4"/>
                  <a:gd name="T17" fmla="*/ 8 h 12"/>
                  <a:gd name="T18" fmla="*/ 0 w 4"/>
                  <a:gd name="T19" fmla="*/ 4 h 12"/>
                  <a:gd name="T20" fmla="*/ 2 w 4"/>
                  <a:gd name="T21" fmla="*/ 0 h 12"/>
                  <a:gd name="T22" fmla="*/ 2 w 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2" y="0"/>
                    </a:moveTo>
                    <a:lnTo>
                      <a:pt x="2" y="0"/>
                    </a:lnTo>
                    <a:lnTo>
                      <a:pt x="2" y="4"/>
                    </a:lnTo>
                    <a:lnTo>
                      <a:pt x="4" y="4"/>
                    </a:lnTo>
                    <a:lnTo>
                      <a:pt x="4" y="4"/>
                    </a:lnTo>
                    <a:lnTo>
                      <a:pt x="4" y="12"/>
                    </a:lnTo>
                    <a:lnTo>
                      <a:pt x="2" y="12"/>
                    </a:lnTo>
                    <a:lnTo>
                      <a:pt x="0" y="8"/>
                    </a:lnTo>
                    <a:lnTo>
                      <a:pt x="0" y="8"/>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0" name="Freeform 3135">
                <a:extLst>
                  <a:ext uri="{FF2B5EF4-FFF2-40B4-BE49-F238E27FC236}">
                    <a16:creationId xmlns:a16="http://schemas.microsoft.com/office/drawing/2014/main" id="{C6424BC1-FE7C-43B3-5709-8B8FAC8C454B}"/>
                  </a:ext>
                </a:extLst>
              </p:cNvPr>
              <p:cNvSpPr>
                <a:spLocks/>
              </p:cNvSpPr>
              <p:nvPr/>
            </p:nvSpPr>
            <p:spPr bwMode="auto">
              <a:xfrm>
                <a:off x="5750" y="2173"/>
                <a:ext cx="78" cy="114"/>
              </a:xfrm>
              <a:custGeom>
                <a:avLst/>
                <a:gdLst>
                  <a:gd name="T0" fmla="*/ 22 w 78"/>
                  <a:gd name="T1" fmla="*/ 26 h 114"/>
                  <a:gd name="T2" fmla="*/ 24 w 78"/>
                  <a:gd name="T3" fmla="*/ 20 h 114"/>
                  <a:gd name="T4" fmla="*/ 26 w 78"/>
                  <a:gd name="T5" fmla="*/ 16 h 114"/>
                  <a:gd name="T6" fmla="*/ 36 w 78"/>
                  <a:gd name="T7" fmla="*/ 26 h 114"/>
                  <a:gd name="T8" fmla="*/ 50 w 78"/>
                  <a:gd name="T9" fmla="*/ 34 h 114"/>
                  <a:gd name="T10" fmla="*/ 56 w 78"/>
                  <a:gd name="T11" fmla="*/ 50 h 114"/>
                  <a:gd name="T12" fmla="*/ 66 w 78"/>
                  <a:gd name="T13" fmla="*/ 56 h 114"/>
                  <a:gd name="T14" fmla="*/ 74 w 78"/>
                  <a:gd name="T15" fmla="*/ 60 h 114"/>
                  <a:gd name="T16" fmla="*/ 74 w 78"/>
                  <a:gd name="T17" fmla="*/ 64 h 114"/>
                  <a:gd name="T18" fmla="*/ 78 w 78"/>
                  <a:gd name="T19" fmla="*/ 80 h 114"/>
                  <a:gd name="T20" fmla="*/ 74 w 78"/>
                  <a:gd name="T21" fmla="*/ 84 h 114"/>
                  <a:gd name="T22" fmla="*/ 68 w 78"/>
                  <a:gd name="T23" fmla="*/ 76 h 114"/>
                  <a:gd name="T24" fmla="*/ 58 w 78"/>
                  <a:gd name="T25" fmla="*/ 62 h 114"/>
                  <a:gd name="T26" fmla="*/ 60 w 78"/>
                  <a:gd name="T27" fmla="*/ 72 h 114"/>
                  <a:gd name="T28" fmla="*/ 58 w 78"/>
                  <a:gd name="T29" fmla="*/ 84 h 114"/>
                  <a:gd name="T30" fmla="*/ 60 w 78"/>
                  <a:gd name="T31" fmla="*/ 98 h 114"/>
                  <a:gd name="T32" fmla="*/ 66 w 78"/>
                  <a:gd name="T33" fmla="*/ 98 h 114"/>
                  <a:gd name="T34" fmla="*/ 72 w 78"/>
                  <a:gd name="T35" fmla="*/ 96 h 114"/>
                  <a:gd name="T36" fmla="*/ 76 w 78"/>
                  <a:gd name="T37" fmla="*/ 100 h 114"/>
                  <a:gd name="T38" fmla="*/ 76 w 78"/>
                  <a:gd name="T39" fmla="*/ 108 h 114"/>
                  <a:gd name="T40" fmla="*/ 72 w 78"/>
                  <a:gd name="T41" fmla="*/ 114 h 114"/>
                  <a:gd name="T42" fmla="*/ 66 w 78"/>
                  <a:gd name="T43" fmla="*/ 110 h 114"/>
                  <a:gd name="T44" fmla="*/ 56 w 78"/>
                  <a:gd name="T45" fmla="*/ 108 h 114"/>
                  <a:gd name="T46" fmla="*/ 50 w 78"/>
                  <a:gd name="T47" fmla="*/ 92 h 114"/>
                  <a:gd name="T48" fmla="*/ 34 w 78"/>
                  <a:gd name="T49" fmla="*/ 60 h 114"/>
                  <a:gd name="T50" fmla="*/ 38 w 78"/>
                  <a:gd name="T51" fmla="*/ 94 h 114"/>
                  <a:gd name="T52" fmla="*/ 36 w 78"/>
                  <a:gd name="T53" fmla="*/ 106 h 114"/>
                  <a:gd name="T54" fmla="*/ 32 w 78"/>
                  <a:gd name="T55" fmla="*/ 104 h 114"/>
                  <a:gd name="T56" fmla="*/ 28 w 78"/>
                  <a:gd name="T57" fmla="*/ 84 h 114"/>
                  <a:gd name="T58" fmla="*/ 22 w 78"/>
                  <a:gd name="T59" fmla="*/ 72 h 114"/>
                  <a:gd name="T60" fmla="*/ 16 w 78"/>
                  <a:gd name="T61" fmla="*/ 74 h 114"/>
                  <a:gd name="T62" fmla="*/ 10 w 78"/>
                  <a:gd name="T63" fmla="*/ 72 h 114"/>
                  <a:gd name="T64" fmla="*/ 18 w 78"/>
                  <a:gd name="T65" fmla="*/ 78 h 114"/>
                  <a:gd name="T66" fmla="*/ 18 w 78"/>
                  <a:gd name="T67" fmla="*/ 92 h 114"/>
                  <a:gd name="T68" fmla="*/ 12 w 78"/>
                  <a:gd name="T69" fmla="*/ 100 h 114"/>
                  <a:gd name="T70" fmla="*/ 6 w 78"/>
                  <a:gd name="T71" fmla="*/ 92 h 114"/>
                  <a:gd name="T72" fmla="*/ 4 w 78"/>
                  <a:gd name="T73" fmla="*/ 82 h 114"/>
                  <a:gd name="T74" fmla="*/ 0 w 78"/>
                  <a:gd name="T75" fmla="*/ 66 h 114"/>
                  <a:gd name="T76" fmla="*/ 4 w 78"/>
                  <a:gd name="T77" fmla="*/ 54 h 114"/>
                  <a:gd name="T78" fmla="*/ 8 w 78"/>
                  <a:gd name="T79" fmla="*/ 46 h 114"/>
                  <a:gd name="T80" fmla="*/ 4 w 78"/>
                  <a:gd name="T81" fmla="*/ 40 h 114"/>
                  <a:gd name="T82" fmla="*/ 0 w 78"/>
                  <a:gd name="T83" fmla="*/ 32 h 114"/>
                  <a:gd name="T84" fmla="*/ 10 w 78"/>
                  <a:gd name="T85" fmla="*/ 8 h 114"/>
                  <a:gd name="T86" fmla="*/ 12 w 78"/>
                  <a:gd name="T87" fmla="*/ 4 h 114"/>
                  <a:gd name="T88" fmla="*/ 14 w 78"/>
                  <a:gd name="T89" fmla="*/ 0 h 114"/>
                  <a:gd name="T90" fmla="*/ 18 w 78"/>
                  <a:gd name="T91" fmla="*/ 26 h 114"/>
                  <a:gd name="T92" fmla="*/ 14 w 78"/>
                  <a:gd name="T93" fmla="*/ 46 h 114"/>
                  <a:gd name="T94" fmla="*/ 20 w 78"/>
                  <a:gd name="T95" fmla="*/ 42 h 114"/>
                  <a:gd name="T96" fmla="*/ 24 w 78"/>
                  <a:gd name="T97" fmla="*/ 38 h 114"/>
                  <a:gd name="T98" fmla="*/ 20 w 78"/>
                  <a:gd name="T99" fmla="*/ 2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114">
                    <a:moveTo>
                      <a:pt x="20" y="26"/>
                    </a:moveTo>
                    <a:lnTo>
                      <a:pt x="20" y="26"/>
                    </a:lnTo>
                    <a:lnTo>
                      <a:pt x="22" y="26"/>
                    </a:lnTo>
                    <a:lnTo>
                      <a:pt x="22" y="28"/>
                    </a:lnTo>
                    <a:lnTo>
                      <a:pt x="24" y="26"/>
                    </a:lnTo>
                    <a:lnTo>
                      <a:pt x="24" y="20"/>
                    </a:lnTo>
                    <a:lnTo>
                      <a:pt x="24" y="20"/>
                    </a:lnTo>
                    <a:lnTo>
                      <a:pt x="24" y="16"/>
                    </a:lnTo>
                    <a:lnTo>
                      <a:pt x="26" y="16"/>
                    </a:lnTo>
                    <a:lnTo>
                      <a:pt x="26" y="16"/>
                    </a:lnTo>
                    <a:lnTo>
                      <a:pt x="30" y="24"/>
                    </a:lnTo>
                    <a:lnTo>
                      <a:pt x="36" y="26"/>
                    </a:lnTo>
                    <a:lnTo>
                      <a:pt x="46" y="30"/>
                    </a:lnTo>
                    <a:lnTo>
                      <a:pt x="46" y="30"/>
                    </a:lnTo>
                    <a:lnTo>
                      <a:pt x="50" y="34"/>
                    </a:lnTo>
                    <a:lnTo>
                      <a:pt x="52" y="42"/>
                    </a:lnTo>
                    <a:lnTo>
                      <a:pt x="52" y="42"/>
                    </a:lnTo>
                    <a:lnTo>
                      <a:pt x="56" y="50"/>
                    </a:lnTo>
                    <a:lnTo>
                      <a:pt x="58" y="54"/>
                    </a:lnTo>
                    <a:lnTo>
                      <a:pt x="66" y="56"/>
                    </a:lnTo>
                    <a:lnTo>
                      <a:pt x="66" y="56"/>
                    </a:lnTo>
                    <a:lnTo>
                      <a:pt x="68" y="54"/>
                    </a:lnTo>
                    <a:lnTo>
                      <a:pt x="70" y="54"/>
                    </a:lnTo>
                    <a:lnTo>
                      <a:pt x="74" y="60"/>
                    </a:lnTo>
                    <a:lnTo>
                      <a:pt x="74" y="60"/>
                    </a:lnTo>
                    <a:lnTo>
                      <a:pt x="74" y="64"/>
                    </a:lnTo>
                    <a:lnTo>
                      <a:pt x="74" y="64"/>
                    </a:lnTo>
                    <a:lnTo>
                      <a:pt x="78" y="72"/>
                    </a:lnTo>
                    <a:lnTo>
                      <a:pt x="78" y="76"/>
                    </a:lnTo>
                    <a:lnTo>
                      <a:pt x="78" y="80"/>
                    </a:lnTo>
                    <a:lnTo>
                      <a:pt x="78" y="80"/>
                    </a:lnTo>
                    <a:lnTo>
                      <a:pt x="76" y="82"/>
                    </a:lnTo>
                    <a:lnTo>
                      <a:pt x="74" y="84"/>
                    </a:lnTo>
                    <a:lnTo>
                      <a:pt x="70" y="82"/>
                    </a:lnTo>
                    <a:lnTo>
                      <a:pt x="68" y="76"/>
                    </a:lnTo>
                    <a:lnTo>
                      <a:pt x="68" y="76"/>
                    </a:lnTo>
                    <a:lnTo>
                      <a:pt x="64" y="68"/>
                    </a:lnTo>
                    <a:lnTo>
                      <a:pt x="58" y="62"/>
                    </a:lnTo>
                    <a:lnTo>
                      <a:pt x="58" y="62"/>
                    </a:lnTo>
                    <a:lnTo>
                      <a:pt x="58" y="66"/>
                    </a:lnTo>
                    <a:lnTo>
                      <a:pt x="60" y="68"/>
                    </a:lnTo>
                    <a:lnTo>
                      <a:pt x="60" y="72"/>
                    </a:lnTo>
                    <a:lnTo>
                      <a:pt x="58" y="76"/>
                    </a:lnTo>
                    <a:lnTo>
                      <a:pt x="58" y="76"/>
                    </a:lnTo>
                    <a:lnTo>
                      <a:pt x="58" y="84"/>
                    </a:lnTo>
                    <a:lnTo>
                      <a:pt x="58" y="94"/>
                    </a:lnTo>
                    <a:lnTo>
                      <a:pt x="58" y="94"/>
                    </a:lnTo>
                    <a:lnTo>
                      <a:pt x="60" y="98"/>
                    </a:lnTo>
                    <a:lnTo>
                      <a:pt x="62" y="100"/>
                    </a:lnTo>
                    <a:lnTo>
                      <a:pt x="64" y="100"/>
                    </a:lnTo>
                    <a:lnTo>
                      <a:pt x="66" y="98"/>
                    </a:lnTo>
                    <a:lnTo>
                      <a:pt x="66" y="98"/>
                    </a:lnTo>
                    <a:lnTo>
                      <a:pt x="70" y="96"/>
                    </a:lnTo>
                    <a:lnTo>
                      <a:pt x="72" y="96"/>
                    </a:lnTo>
                    <a:lnTo>
                      <a:pt x="74" y="98"/>
                    </a:lnTo>
                    <a:lnTo>
                      <a:pt x="74" y="98"/>
                    </a:lnTo>
                    <a:lnTo>
                      <a:pt x="76" y="100"/>
                    </a:lnTo>
                    <a:lnTo>
                      <a:pt x="76" y="104"/>
                    </a:lnTo>
                    <a:lnTo>
                      <a:pt x="76" y="108"/>
                    </a:lnTo>
                    <a:lnTo>
                      <a:pt x="76" y="108"/>
                    </a:lnTo>
                    <a:lnTo>
                      <a:pt x="74" y="114"/>
                    </a:lnTo>
                    <a:lnTo>
                      <a:pt x="74" y="114"/>
                    </a:lnTo>
                    <a:lnTo>
                      <a:pt x="72" y="114"/>
                    </a:lnTo>
                    <a:lnTo>
                      <a:pt x="72" y="114"/>
                    </a:lnTo>
                    <a:lnTo>
                      <a:pt x="68" y="110"/>
                    </a:lnTo>
                    <a:lnTo>
                      <a:pt x="66" y="110"/>
                    </a:lnTo>
                    <a:lnTo>
                      <a:pt x="58" y="112"/>
                    </a:lnTo>
                    <a:lnTo>
                      <a:pt x="58" y="112"/>
                    </a:lnTo>
                    <a:lnTo>
                      <a:pt x="56" y="108"/>
                    </a:lnTo>
                    <a:lnTo>
                      <a:pt x="54" y="104"/>
                    </a:lnTo>
                    <a:lnTo>
                      <a:pt x="50" y="92"/>
                    </a:lnTo>
                    <a:lnTo>
                      <a:pt x="50" y="92"/>
                    </a:lnTo>
                    <a:lnTo>
                      <a:pt x="48" y="82"/>
                    </a:lnTo>
                    <a:lnTo>
                      <a:pt x="44" y="74"/>
                    </a:lnTo>
                    <a:lnTo>
                      <a:pt x="34" y="60"/>
                    </a:lnTo>
                    <a:lnTo>
                      <a:pt x="34" y="60"/>
                    </a:lnTo>
                    <a:lnTo>
                      <a:pt x="36" y="76"/>
                    </a:lnTo>
                    <a:lnTo>
                      <a:pt x="38" y="94"/>
                    </a:lnTo>
                    <a:lnTo>
                      <a:pt x="38" y="94"/>
                    </a:lnTo>
                    <a:lnTo>
                      <a:pt x="36" y="104"/>
                    </a:lnTo>
                    <a:lnTo>
                      <a:pt x="36" y="106"/>
                    </a:lnTo>
                    <a:lnTo>
                      <a:pt x="32" y="104"/>
                    </a:lnTo>
                    <a:lnTo>
                      <a:pt x="32" y="104"/>
                    </a:lnTo>
                    <a:lnTo>
                      <a:pt x="32" y="104"/>
                    </a:lnTo>
                    <a:lnTo>
                      <a:pt x="30" y="100"/>
                    </a:lnTo>
                    <a:lnTo>
                      <a:pt x="30" y="100"/>
                    </a:lnTo>
                    <a:lnTo>
                      <a:pt x="28" y="84"/>
                    </a:lnTo>
                    <a:lnTo>
                      <a:pt x="28" y="84"/>
                    </a:lnTo>
                    <a:lnTo>
                      <a:pt x="24" y="74"/>
                    </a:lnTo>
                    <a:lnTo>
                      <a:pt x="22" y="72"/>
                    </a:lnTo>
                    <a:lnTo>
                      <a:pt x="20" y="74"/>
                    </a:lnTo>
                    <a:lnTo>
                      <a:pt x="20" y="74"/>
                    </a:lnTo>
                    <a:lnTo>
                      <a:pt x="16" y="74"/>
                    </a:lnTo>
                    <a:lnTo>
                      <a:pt x="14" y="74"/>
                    </a:lnTo>
                    <a:lnTo>
                      <a:pt x="10" y="72"/>
                    </a:lnTo>
                    <a:lnTo>
                      <a:pt x="10" y="72"/>
                    </a:lnTo>
                    <a:lnTo>
                      <a:pt x="12" y="74"/>
                    </a:lnTo>
                    <a:lnTo>
                      <a:pt x="16" y="74"/>
                    </a:lnTo>
                    <a:lnTo>
                      <a:pt x="18" y="78"/>
                    </a:lnTo>
                    <a:lnTo>
                      <a:pt x="18" y="84"/>
                    </a:lnTo>
                    <a:lnTo>
                      <a:pt x="18" y="84"/>
                    </a:lnTo>
                    <a:lnTo>
                      <a:pt x="18" y="92"/>
                    </a:lnTo>
                    <a:lnTo>
                      <a:pt x="14" y="98"/>
                    </a:lnTo>
                    <a:lnTo>
                      <a:pt x="14" y="98"/>
                    </a:lnTo>
                    <a:lnTo>
                      <a:pt x="12" y="100"/>
                    </a:lnTo>
                    <a:lnTo>
                      <a:pt x="10" y="100"/>
                    </a:lnTo>
                    <a:lnTo>
                      <a:pt x="8" y="98"/>
                    </a:lnTo>
                    <a:lnTo>
                      <a:pt x="6" y="92"/>
                    </a:lnTo>
                    <a:lnTo>
                      <a:pt x="6" y="92"/>
                    </a:lnTo>
                    <a:lnTo>
                      <a:pt x="6" y="92"/>
                    </a:lnTo>
                    <a:lnTo>
                      <a:pt x="4" y="82"/>
                    </a:lnTo>
                    <a:lnTo>
                      <a:pt x="4" y="82"/>
                    </a:lnTo>
                    <a:lnTo>
                      <a:pt x="0" y="72"/>
                    </a:lnTo>
                    <a:lnTo>
                      <a:pt x="0" y="66"/>
                    </a:lnTo>
                    <a:lnTo>
                      <a:pt x="0" y="60"/>
                    </a:lnTo>
                    <a:lnTo>
                      <a:pt x="4" y="54"/>
                    </a:lnTo>
                    <a:lnTo>
                      <a:pt x="4" y="54"/>
                    </a:lnTo>
                    <a:lnTo>
                      <a:pt x="6" y="50"/>
                    </a:lnTo>
                    <a:lnTo>
                      <a:pt x="8" y="46"/>
                    </a:lnTo>
                    <a:lnTo>
                      <a:pt x="8" y="46"/>
                    </a:lnTo>
                    <a:lnTo>
                      <a:pt x="6" y="42"/>
                    </a:lnTo>
                    <a:lnTo>
                      <a:pt x="4" y="40"/>
                    </a:lnTo>
                    <a:lnTo>
                      <a:pt x="4" y="40"/>
                    </a:lnTo>
                    <a:lnTo>
                      <a:pt x="2" y="38"/>
                    </a:lnTo>
                    <a:lnTo>
                      <a:pt x="0" y="32"/>
                    </a:lnTo>
                    <a:lnTo>
                      <a:pt x="0" y="32"/>
                    </a:lnTo>
                    <a:lnTo>
                      <a:pt x="8" y="26"/>
                    </a:lnTo>
                    <a:lnTo>
                      <a:pt x="10" y="20"/>
                    </a:lnTo>
                    <a:lnTo>
                      <a:pt x="10" y="8"/>
                    </a:lnTo>
                    <a:lnTo>
                      <a:pt x="10" y="8"/>
                    </a:lnTo>
                    <a:lnTo>
                      <a:pt x="12" y="4"/>
                    </a:lnTo>
                    <a:lnTo>
                      <a:pt x="12" y="4"/>
                    </a:lnTo>
                    <a:lnTo>
                      <a:pt x="12" y="0"/>
                    </a:lnTo>
                    <a:lnTo>
                      <a:pt x="12" y="0"/>
                    </a:lnTo>
                    <a:lnTo>
                      <a:pt x="14" y="0"/>
                    </a:lnTo>
                    <a:lnTo>
                      <a:pt x="14" y="0"/>
                    </a:lnTo>
                    <a:lnTo>
                      <a:pt x="16" y="14"/>
                    </a:lnTo>
                    <a:lnTo>
                      <a:pt x="18" y="26"/>
                    </a:lnTo>
                    <a:lnTo>
                      <a:pt x="18" y="26"/>
                    </a:lnTo>
                    <a:lnTo>
                      <a:pt x="16" y="34"/>
                    </a:lnTo>
                    <a:lnTo>
                      <a:pt x="14" y="46"/>
                    </a:lnTo>
                    <a:lnTo>
                      <a:pt x="14" y="46"/>
                    </a:lnTo>
                    <a:lnTo>
                      <a:pt x="18" y="44"/>
                    </a:lnTo>
                    <a:lnTo>
                      <a:pt x="20" y="42"/>
                    </a:lnTo>
                    <a:lnTo>
                      <a:pt x="22" y="38"/>
                    </a:lnTo>
                    <a:lnTo>
                      <a:pt x="24" y="38"/>
                    </a:lnTo>
                    <a:lnTo>
                      <a:pt x="24" y="38"/>
                    </a:lnTo>
                    <a:lnTo>
                      <a:pt x="20" y="32"/>
                    </a:lnTo>
                    <a:lnTo>
                      <a:pt x="20" y="30"/>
                    </a:lnTo>
                    <a:lnTo>
                      <a:pt x="20" y="26"/>
                    </a:lnTo>
                    <a:lnTo>
                      <a:pt x="2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1" name="Freeform 3136">
                <a:extLst>
                  <a:ext uri="{FF2B5EF4-FFF2-40B4-BE49-F238E27FC236}">
                    <a16:creationId xmlns:a16="http://schemas.microsoft.com/office/drawing/2014/main" id="{0DA92290-CC84-5731-4123-5BB3BD048181}"/>
                  </a:ext>
                </a:extLst>
              </p:cNvPr>
              <p:cNvSpPr>
                <a:spLocks/>
              </p:cNvSpPr>
              <p:nvPr/>
            </p:nvSpPr>
            <p:spPr bwMode="auto">
              <a:xfrm>
                <a:off x="5740" y="2149"/>
                <a:ext cx="10" cy="14"/>
              </a:xfrm>
              <a:custGeom>
                <a:avLst/>
                <a:gdLst>
                  <a:gd name="T0" fmla="*/ 0 w 10"/>
                  <a:gd name="T1" fmla="*/ 10 h 14"/>
                  <a:gd name="T2" fmla="*/ 0 w 10"/>
                  <a:gd name="T3" fmla="*/ 10 h 14"/>
                  <a:gd name="T4" fmla="*/ 4 w 10"/>
                  <a:gd name="T5" fmla="*/ 2 h 14"/>
                  <a:gd name="T6" fmla="*/ 4 w 10"/>
                  <a:gd name="T7" fmla="*/ 2 h 14"/>
                  <a:gd name="T8" fmla="*/ 6 w 10"/>
                  <a:gd name="T9" fmla="*/ 0 h 14"/>
                  <a:gd name="T10" fmla="*/ 8 w 10"/>
                  <a:gd name="T11" fmla="*/ 2 h 14"/>
                  <a:gd name="T12" fmla="*/ 10 w 10"/>
                  <a:gd name="T13" fmla="*/ 6 h 14"/>
                  <a:gd name="T14" fmla="*/ 10 w 10"/>
                  <a:gd name="T15" fmla="*/ 6 h 14"/>
                  <a:gd name="T16" fmla="*/ 10 w 10"/>
                  <a:gd name="T17" fmla="*/ 10 h 14"/>
                  <a:gd name="T18" fmla="*/ 8 w 10"/>
                  <a:gd name="T19" fmla="*/ 12 h 14"/>
                  <a:gd name="T20" fmla="*/ 6 w 10"/>
                  <a:gd name="T21" fmla="*/ 14 h 14"/>
                  <a:gd name="T22" fmla="*/ 6 w 10"/>
                  <a:gd name="T23" fmla="*/ 14 h 14"/>
                  <a:gd name="T24" fmla="*/ 4 w 10"/>
                  <a:gd name="T25" fmla="*/ 14 h 14"/>
                  <a:gd name="T26" fmla="*/ 4 w 10"/>
                  <a:gd name="T27" fmla="*/ 14 h 14"/>
                  <a:gd name="T28" fmla="*/ 2 w 10"/>
                  <a:gd name="T29" fmla="*/ 12 h 14"/>
                  <a:gd name="T30" fmla="*/ 0 w 10"/>
                  <a:gd name="T31" fmla="*/ 10 h 14"/>
                  <a:gd name="T32" fmla="*/ 0 w 10"/>
                  <a:gd name="T3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0" y="10"/>
                    </a:moveTo>
                    <a:lnTo>
                      <a:pt x="0" y="10"/>
                    </a:lnTo>
                    <a:lnTo>
                      <a:pt x="4" y="2"/>
                    </a:lnTo>
                    <a:lnTo>
                      <a:pt x="4" y="2"/>
                    </a:lnTo>
                    <a:lnTo>
                      <a:pt x="6" y="0"/>
                    </a:lnTo>
                    <a:lnTo>
                      <a:pt x="8" y="2"/>
                    </a:lnTo>
                    <a:lnTo>
                      <a:pt x="10" y="6"/>
                    </a:lnTo>
                    <a:lnTo>
                      <a:pt x="10" y="6"/>
                    </a:lnTo>
                    <a:lnTo>
                      <a:pt x="10" y="10"/>
                    </a:lnTo>
                    <a:lnTo>
                      <a:pt x="8" y="12"/>
                    </a:lnTo>
                    <a:lnTo>
                      <a:pt x="6" y="14"/>
                    </a:lnTo>
                    <a:lnTo>
                      <a:pt x="6" y="14"/>
                    </a:lnTo>
                    <a:lnTo>
                      <a:pt x="4" y="14"/>
                    </a:lnTo>
                    <a:lnTo>
                      <a:pt x="4" y="14"/>
                    </a:lnTo>
                    <a:lnTo>
                      <a:pt x="2"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2" name="Freeform 3137">
                <a:extLst>
                  <a:ext uri="{FF2B5EF4-FFF2-40B4-BE49-F238E27FC236}">
                    <a16:creationId xmlns:a16="http://schemas.microsoft.com/office/drawing/2014/main" id="{3E5F0779-6E00-4752-AC2E-197EB7DFE441}"/>
                  </a:ext>
                </a:extLst>
              </p:cNvPr>
              <p:cNvSpPr>
                <a:spLocks/>
              </p:cNvSpPr>
              <p:nvPr/>
            </p:nvSpPr>
            <p:spPr bwMode="auto">
              <a:xfrm>
                <a:off x="5742" y="2161"/>
                <a:ext cx="8" cy="18"/>
              </a:xfrm>
              <a:custGeom>
                <a:avLst/>
                <a:gdLst>
                  <a:gd name="T0" fmla="*/ 2 w 8"/>
                  <a:gd name="T1" fmla="*/ 2 h 18"/>
                  <a:gd name="T2" fmla="*/ 2 w 8"/>
                  <a:gd name="T3" fmla="*/ 2 h 18"/>
                  <a:gd name="T4" fmla="*/ 2 w 8"/>
                  <a:gd name="T5" fmla="*/ 0 h 18"/>
                  <a:gd name="T6" fmla="*/ 4 w 8"/>
                  <a:gd name="T7" fmla="*/ 2 h 18"/>
                  <a:gd name="T8" fmla="*/ 4 w 8"/>
                  <a:gd name="T9" fmla="*/ 2 h 18"/>
                  <a:gd name="T10" fmla="*/ 4 w 8"/>
                  <a:gd name="T11" fmla="*/ 10 h 18"/>
                  <a:gd name="T12" fmla="*/ 8 w 8"/>
                  <a:gd name="T13" fmla="*/ 16 h 18"/>
                  <a:gd name="T14" fmla="*/ 8 w 8"/>
                  <a:gd name="T15" fmla="*/ 16 h 18"/>
                  <a:gd name="T16" fmla="*/ 4 w 8"/>
                  <a:gd name="T17" fmla="*/ 18 h 18"/>
                  <a:gd name="T18" fmla="*/ 2 w 8"/>
                  <a:gd name="T19" fmla="*/ 18 h 18"/>
                  <a:gd name="T20" fmla="*/ 0 w 8"/>
                  <a:gd name="T21" fmla="*/ 14 h 18"/>
                  <a:gd name="T22" fmla="*/ 0 w 8"/>
                  <a:gd name="T23" fmla="*/ 14 h 18"/>
                  <a:gd name="T24" fmla="*/ 0 w 8"/>
                  <a:gd name="T25" fmla="*/ 10 h 18"/>
                  <a:gd name="T26" fmla="*/ 0 w 8"/>
                  <a:gd name="T27" fmla="*/ 6 h 18"/>
                  <a:gd name="T28" fmla="*/ 2 w 8"/>
                  <a:gd name="T29" fmla="*/ 2 h 18"/>
                  <a:gd name="T30" fmla="*/ 2 w 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2" y="2"/>
                    </a:moveTo>
                    <a:lnTo>
                      <a:pt x="2" y="2"/>
                    </a:lnTo>
                    <a:lnTo>
                      <a:pt x="2" y="0"/>
                    </a:lnTo>
                    <a:lnTo>
                      <a:pt x="4" y="2"/>
                    </a:lnTo>
                    <a:lnTo>
                      <a:pt x="4" y="2"/>
                    </a:lnTo>
                    <a:lnTo>
                      <a:pt x="4" y="10"/>
                    </a:lnTo>
                    <a:lnTo>
                      <a:pt x="8" y="16"/>
                    </a:lnTo>
                    <a:lnTo>
                      <a:pt x="8" y="16"/>
                    </a:lnTo>
                    <a:lnTo>
                      <a:pt x="4" y="18"/>
                    </a:lnTo>
                    <a:lnTo>
                      <a:pt x="2" y="18"/>
                    </a:lnTo>
                    <a:lnTo>
                      <a:pt x="0" y="14"/>
                    </a:lnTo>
                    <a:lnTo>
                      <a:pt x="0" y="14"/>
                    </a:lnTo>
                    <a:lnTo>
                      <a:pt x="0" y="10"/>
                    </a:lnTo>
                    <a:lnTo>
                      <a:pt x="0" y="6"/>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3" name="Freeform 3138">
                <a:extLst>
                  <a:ext uri="{FF2B5EF4-FFF2-40B4-BE49-F238E27FC236}">
                    <a16:creationId xmlns:a16="http://schemas.microsoft.com/office/drawing/2014/main" id="{D8D3C14F-DBF8-0566-CC7C-F83314A3355E}"/>
                  </a:ext>
                </a:extLst>
              </p:cNvPr>
              <p:cNvSpPr>
                <a:spLocks/>
              </p:cNvSpPr>
              <p:nvPr/>
            </p:nvSpPr>
            <p:spPr bwMode="auto">
              <a:xfrm>
                <a:off x="5628" y="2135"/>
                <a:ext cx="14" cy="24"/>
              </a:xfrm>
              <a:custGeom>
                <a:avLst/>
                <a:gdLst>
                  <a:gd name="T0" fmla="*/ 12 w 14"/>
                  <a:gd name="T1" fmla="*/ 24 h 24"/>
                  <a:gd name="T2" fmla="*/ 12 w 14"/>
                  <a:gd name="T3" fmla="*/ 24 h 24"/>
                  <a:gd name="T4" fmla="*/ 8 w 14"/>
                  <a:gd name="T5" fmla="*/ 20 h 24"/>
                  <a:gd name="T6" fmla="*/ 6 w 14"/>
                  <a:gd name="T7" fmla="*/ 18 h 24"/>
                  <a:gd name="T8" fmla="*/ 6 w 14"/>
                  <a:gd name="T9" fmla="*/ 14 h 24"/>
                  <a:gd name="T10" fmla="*/ 6 w 14"/>
                  <a:gd name="T11" fmla="*/ 14 h 24"/>
                  <a:gd name="T12" fmla="*/ 0 w 14"/>
                  <a:gd name="T13" fmla="*/ 4 h 24"/>
                  <a:gd name="T14" fmla="*/ 0 w 14"/>
                  <a:gd name="T15" fmla="*/ 4 h 24"/>
                  <a:gd name="T16" fmla="*/ 4 w 14"/>
                  <a:gd name="T17" fmla="*/ 0 h 24"/>
                  <a:gd name="T18" fmla="*/ 6 w 14"/>
                  <a:gd name="T19" fmla="*/ 0 h 24"/>
                  <a:gd name="T20" fmla="*/ 8 w 14"/>
                  <a:gd name="T21" fmla="*/ 2 h 24"/>
                  <a:gd name="T22" fmla="*/ 8 w 14"/>
                  <a:gd name="T23" fmla="*/ 2 h 24"/>
                  <a:gd name="T24" fmla="*/ 10 w 14"/>
                  <a:gd name="T25" fmla="*/ 8 h 24"/>
                  <a:gd name="T26" fmla="*/ 12 w 14"/>
                  <a:gd name="T27" fmla="*/ 10 h 24"/>
                  <a:gd name="T28" fmla="*/ 12 w 14"/>
                  <a:gd name="T29" fmla="*/ 10 h 24"/>
                  <a:gd name="T30" fmla="*/ 14 w 14"/>
                  <a:gd name="T31" fmla="*/ 14 h 24"/>
                  <a:gd name="T32" fmla="*/ 14 w 14"/>
                  <a:gd name="T33" fmla="*/ 14 h 24"/>
                  <a:gd name="T34" fmla="*/ 14 w 14"/>
                  <a:gd name="T35" fmla="*/ 20 h 24"/>
                  <a:gd name="T36" fmla="*/ 14 w 14"/>
                  <a:gd name="T37" fmla="*/ 22 h 24"/>
                  <a:gd name="T38" fmla="*/ 12 w 14"/>
                  <a:gd name="T39" fmla="*/ 24 h 24"/>
                  <a:gd name="T40" fmla="*/ 12 w 14"/>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4">
                    <a:moveTo>
                      <a:pt x="12" y="24"/>
                    </a:moveTo>
                    <a:lnTo>
                      <a:pt x="12" y="24"/>
                    </a:lnTo>
                    <a:lnTo>
                      <a:pt x="8" y="20"/>
                    </a:lnTo>
                    <a:lnTo>
                      <a:pt x="6" y="18"/>
                    </a:lnTo>
                    <a:lnTo>
                      <a:pt x="6" y="14"/>
                    </a:lnTo>
                    <a:lnTo>
                      <a:pt x="6" y="14"/>
                    </a:lnTo>
                    <a:lnTo>
                      <a:pt x="0" y="4"/>
                    </a:lnTo>
                    <a:lnTo>
                      <a:pt x="0" y="4"/>
                    </a:lnTo>
                    <a:lnTo>
                      <a:pt x="4" y="0"/>
                    </a:lnTo>
                    <a:lnTo>
                      <a:pt x="6" y="0"/>
                    </a:lnTo>
                    <a:lnTo>
                      <a:pt x="8" y="2"/>
                    </a:lnTo>
                    <a:lnTo>
                      <a:pt x="8" y="2"/>
                    </a:lnTo>
                    <a:lnTo>
                      <a:pt x="10" y="8"/>
                    </a:lnTo>
                    <a:lnTo>
                      <a:pt x="12" y="10"/>
                    </a:lnTo>
                    <a:lnTo>
                      <a:pt x="12" y="10"/>
                    </a:lnTo>
                    <a:lnTo>
                      <a:pt x="14" y="14"/>
                    </a:lnTo>
                    <a:lnTo>
                      <a:pt x="14" y="14"/>
                    </a:lnTo>
                    <a:lnTo>
                      <a:pt x="14" y="20"/>
                    </a:lnTo>
                    <a:lnTo>
                      <a:pt x="14" y="22"/>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4" name="Freeform 3139">
                <a:extLst>
                  <a:ext uri="{FF2B5EF4-FFF2-40B4-BE49-F238E27FC236}">
                    <a16:creationId xmlns:a16="http://schemas.microsoft.com/office/drawing/2014/main" id="{E75151FF-4AA1-1D22-0C93-71CBCFE25BA4}"/>
                  </a:ext>
                </a:extLst>
              </p:cNvPr>
              <p:cNvSpPr>
                <a:spLocks/>
              </p:cNvSpPr>
              <p:nvPr/>
            </p:nvSpPr>
            <p:spPr bwMode="auto">
              <a:xfrm>
                <a:off x="5656" y="2133"/>
                <a:ext cx="12" cy="18"/>
              </a:xfrm>
              <a:custGeom>
                <a:avLst/>
                <a:gdLst>
                  <a:gd name="T0" fmla="*/ 0 w 12"/>
                  <a:gd name="T1" fmla="*/ 0 h 18"/>
                  <a:gd name="T2" fmla="*/ 0 w 12"/>
                  <a:gd name="T3" fmla="*/ 0 h 18"/>
                  <a:gd name="T4" fmla="*/ 4 w 12"/>
                  <a:gd name="T5" fmla="*/ 0 h 18"/>
                  <a:gd name="T6" fmla="*/ 8 w 12"/>
                  <a:gd name="T7" fmla="*/ 2 h 18"/>
                  <a:gd name="T8" fmla="*/ 10 w 12"/>
                  <a:gd name="T9" fmla="*/ 8 h 18"/>
                  <a:gd name="T10" fmla="*/ 12 w 12"/>
                  <a:gd name="T11" fmla="*/ 18 h 18"/>
                  <a:gd name="T12" fmla="*/ 12 w 12"/>
                  <a:gd name="T13" fmla="*/ 18 h 18"/>
                  <a:gd name="T14" fmla="*/ 10 w 12"/>
                  <a:gd name="T15" fmla="*/ 18 h 18"/>
                  <a:gd name="T16" fmla="*/ 10 w 12"/>
                  <a:gd name="T17" fmla="*/ 18 h 18"/>
                  <a:gd name="T18" fmla="*/ 6 w 12"/>
                  <a:gd name="T19" fmla="*/ 16 h 18"/>
                  <a:gd name="T20" fmla="*/ 4 w 12"/>
                  <a:gd name="T21" fmla="*/ 14 h 18"/>
                  <a:gd name="T22" fmla="*/ 4 w 12"/>
                  <a:gd name="T23" fmla="*/ 8 h 18"/>
                  <a:gd name="T24" fmla="*/ 4 w 12"/>
                  <a:gd name="T25" fmla="*/ 8 h 18"/>
                  <a:gd name="T26" fmla="*/ 0 w 12"/>
                  <a:gd name="T27" fmla="*/ 0 h 18"/>
                  <a:gd name="T28" fmla="*/ 0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0" y="0"/>
                    </a:moveTo>
                    <a:lnTo>
                      <a:pt x="0" y="0"/>
                    </a:lnTo>
                    <a:lnTo>
                      <a:pt x="4" y="0"/>
                    </a:lnTo>
                    <a:lnTo>
                      <a:pt x="8" y="2"/>
                    </a:lnTo>
                    <a:lnTo>
                      <a:pt x="10" y="8"/>
                    </a:lnTo>
                    <a:lnTo>
                      <a:pt x="12" y="18"/>
                    </a:lnTo>
                    <a:lnTo>
                      <a:pt x="12" y="18"/>
                    </a:lnTo>
                    <a:lnTo>
                      <a:pt x="10" y="18"/>
                    </a:lnTo>
                    <a:lnTo>
                      <a:pt x="10" y="18"/>
                    </a:lnTo>
                    <a:lnTo>
                      <a:pt x="6" y="16"/>
                    </a:lnTo>
                    <a:lnTo>
                      <a:pt x="4" y="14"/>
                    </a:lnTo>
                    <a:lnTo>
                      <a:pt x="4" y="8"/>
                    </a:lnTo>
                    <a:lnTo>
                      <a:pt x="4"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5" name="Freeform 3140">
                <a:extLst>
                  <a:ext uri="{FF2B5EF4-FFF2-40B4-BE49-F238E27FC236}">
                    <a16:creationId xmlns:a16="http://schemas.microsoft.com/office/drawing/2014/main" id="{5FAACA4C-0812-7DFE-53A7-718B4FB33C94}"/>
                  </a:ext>
                </a:extLst>
              </p:cNvPr>
              <p:cNvSpPr>
                <a:spLocks/>
              </p:cNvSpPr>
              <p:nvPr/>
            </p:nvSpPr>
            <p:spPr bwMode="auto">
              <a:xfrm>
                <a:off x="5656" y="2141"/>
                <a:ext cx="10" cy="10"/>
              </a:xfrm>
              <a:custGeom>
                <a:avLst/>
                <a:gdLst>
                  <a:gd name="T0" fmla="*/ 4 w 10"/>
                  <a:gd name="T1" fmla="*/ 0 h 10"/>
                  <a:gd name="T2" fmla="*/ 4 w 10"/>
                  <a:gd name="T3" fmla="*/ 0 h 10"/>
                  <a:gd name="T4" fmla="*/ 10 w 10"/>
                  <a:gd name="T5" fmla="*/ 10 h 10"/>
                  <a:gd name="T6" fmla="*/ 10 w 10"/>
                  <a:gd name="T7" fmla="*/ 10 h 10"/>
                  <a:gd name="T8" fmla="*/ 0 w 10"/>
                  <a:gd name="T9" fmla="*/ 10 h 10"/>
                  <a:gd name="T10" fmla="*/ 0 w 10"/>
                  <a:gd name="T11" fmla="*/ 10 h 10"/>
                  <a:gd name="T12" fmla="*/ 0 w 10"/>
                  <a:gd name="T13" fmla="*/ 4 h 10"/>
                  <a:gd name="T14" fmla="*/ 0 w 10"/>
                  <a:gd name="T15" fmla="*/ 4 h 10"/>
                  <a:gd name="T16" fmla="*/ 0 w 10"/>
                  <a:gd name="T17" fmla="*/ 4 h 10"/>
                  <a:gd name="T18" fmla="*/ 2 w 10"/>
                  <a:gd name="T19" fmla="*/ 2 h 10"/>
                  <a:gd name="T20" fmla="*/ 4 w 10"/>
                  <a:gd name="T21" fmla="*/ 0 h 10"/>
                  <a:gd name="T22" fmla="*/ 4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4" y="0"/>
                    </a:moveTo>
                    <a:lnTo>
                      <a:pt x="4" y="0"/>
                    </a:lnTo>
                    <a:lnTo>
                      <a:pt x="10" y="10"/>
                    </a:lnTo>
                    <a:lnTo>
                      <a:pt x="10" y="10"/>
                    </a:lnTo>
                    <a:lnTo>
                      <a:pt x="0" y="10"/>
                    </a:lnTo>
                    <a:lnTo>
                      <a:pt x="0" y="10"/>
                    </a:lnTo>
                    <a:lnTo>
                      <a:pt x="0" y="4"/>
                    </a:lnTo>
                    <a:lnTo>
                      <a:pt x="0" y="4"/>
                    </a:lnTo>
                    <a:lnTo>
                      <a:pt x="0" y="4"/>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6" name="Freeform 3141">
                <a:extLst>
                  <a:ext uri="{FF2B5EF4-FFF2-40B4-BE49-F238E27FC236}">
                    <a16:creationId xmlns:a16="http://schemas.microsoft.com/office/drawing/2014/main" id="{3F9155BE-82FB-20FE-8132-21C9FCDB002C}"/>
                  </a:ext>
                </a:extLst>
              </p:cNvPr>
              <p:cNvSpPr>
                <a:spLocks/>
              </p:cNvSpPr>
              <p:nvPr/>
            </p:nvSpPr>
            <p:spPr bwMode="auto">
              <a:xfrm>
                <a:off x="5646" y="2149"/>
                <a:ext cx="8" cy="10"/>
              </a:xfrm>
              <a:custGeom>
                <a:avLst/>
                <a:gdLst>
                  <a:gd name="T0" fmla="*/ 8 w 8"/>
                  <a:gd name="T1" fmla="*/ 6 h 10"/>
                  <a:gd name="T2" fmla="*/ 8 w 8"/>
                  <a:gd name="T3" fmla="*/ 6 h 10"/>
                  <a:gd name="T4" fmla="*/ 6 w 8"/>
                  <a:gd name="T5" fmla="*/ 8 h 10"/>
                  <a:gd name="T6" fmla="*/ 4 w 8"/>
                  <a:gd name="T7" fmla="*/ 10 h 10"/>
                  <a:gd name="T8" fmla="*/ 4 w 8"/>
                  <a:gd name="T9" fmla="*/ 10 h 10"/>
                  <a:gd name="T10" fmla="*/ 2 w 8"/>
                  <a:gd name="T11" fmla="*/ 10 h 10"/>
                  <a:gd name="T12" fmla="*/ 0 w 8"/>
                  <a:gd name="T13" fmla="*/ 6 h 10"/>
                  <a:gd name="T14" fmla="*/ 0 w 8"/>
                  <a:gd name="T15" fmla="*/ 6 h 10"/>
                  <a:gd name="T16" fmla="*/ 2 w 8"/>
                  <a:gd name="T17" fmla="*/ 2 h 10"/>
                  <a:gd name="T18" fmla="*/ 2 w 8"/>
                  <a:gd name="T19" fmla="*/ 0 h 10"/>
                  <a:gd name="T20" fmla="*/ 2 w 8"/>
                  <a:gd name="T21" fmla="*/ 0 h 10"/>
                  <a:gd name="T22" fmla="*/ 4 w 8"/>
                  <a:gd name="T23" fmla="*/ 0 h 10"/>
                  <a:gd name="T24" fmla="*/ 6 w 8"/>
                  <a:gd name="T25" fmla="*/ 0 h 10"/>
                  <a:gd name="T26" fmla="*/ 8 w 8"/>
                  <a:gd name="T27" fmla="*/ 6 h 10"/>
                  <a:gd name="T28" fmla="*/ 8 w 8"/>
                  <a:gd name="T2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8" y="6"/>
                    </a:moveTo>
                    <a:lnTo>
                      <a:pt x="8" y="6"/>
                    </a:lnTo>
                    <a:lnTo>
                      <a:pt x="6" y="8"/>
                    </a:lnTo>
                    <a:lnTo>
                      <a:pt x="4" y="10"/>
                    </a:lnTo>
                    <a:lnTo>
                      <a:pt x="4" y="10"/>
                    </a:lnTo>
                    <a:lnTo>
                      <a:pt x="2" y="10"/>
                    </a:lnTo>
                    <a:lnTo>
                      <a:pt x="0" y="6"/>
                    </a:lnTo>
                    <a:lnTo>
                      <a:pt x="0" y="6"/>
                    </a:lnTo>
                    <a:lnTo>
                      <a:pt x="2" y="2"/>
                    </a:lnTo>
                    <a:lnTo>
                      <a:pt x="2" y="0"/>
                    </a:lnTo>
                    <a:lnTo>
                      <a:pt x="2" y="0"/>
                    </a:lnTo>
                    <a:lnTo>
                      <a:pt x="4" y="0"/>
                    </a:lnTo>
                    <a:lnTo>
                      <a:pt x="6"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7" name="Freeform 3142">
                <a:extLst>
                  <a:ext uri="{FF2B5EF4-FFF2-40B4-BE49-F238E27FC236}">
                    <a16:creationId xmlns:a16="http://schemas.microsoft.com/office/drawing/2014/main" id="{CA2D9C5C-AC14-3AC7-133F-771971CAA2D4}"/>
                  </a:ext>
                </a:extLst>
              </p:cNvPr>
              <p:cNvSpPr>
                <a:spLocks/>
              </p:cNvSpPr>
              <p:nvPr/>
            </p:nvSpPr>
            <p:spPr bwMode="auto">
              <a:xfrm>
                <a:off x="5640" y="2141"/>
                <a:ext cx="6" cy="8"/>
              </a:xfrm>
              <a:custGeom>
                <a:avLst/>
                <a:gdLst>
                  <a:gd name="T0" fmla="*/ 2 w 6"/>
                  <a:gd name="T1" fmla="*/ 8 h 8"/>
                  <a:gd name="T2" fmla="*/ 2 w 6"/>
                  <a:gd name="T3" fmla="*/ 8 h 8"/>
                  <a:gd name="T4" fmla="*/ 0 w 6"/>
                  <a:gd name="T5" fmla="*/ 4 h 8"/>
                  <a:gd name="T6" fmla="*/ 0 w 6"/>
                  <a:gd name="T7" fmla="*/ 4 h 8"/>
                  <a:gd name="T8" fmla="*/ 4 w 6"/>
                  <a:gd name="T9" fmla="*/ 0 h 8"/>
                  <a:gd name="T10" fmla="*/ 6 w 6"/>
                  <a:gd name="T11" fmla="*/ 2 h 8"/>
                  <a:gd name="T12" fmla="*/ 6 w 6"/>
                  <a:gd name="T13" fmla="*/ 2 h 8"/>
                  <a:gd name="T14" fmla="*/ 6 w 6"/>
                  <a:gd name="T15" fmla="*/ 6 h 8"/>
                  <a:gd name="T16" fmla="*/ 4 w 6"/>
                  <a:gd name="T17" fmla="*/ 6 h 8"/>
                  <a:gd name="T18" fmla="*/ 2 w 6"/>
                  <a:gd name="T19" fmla="*/ 8 h 8"/>
                  <a:gd name="T20" fmla="*/ 2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2" y="8"/>
                    </a:moveTo>
                    <a:lnTo>
                      <a:pt x="2" y="8"/>
                    </a:lnTo>
                    <a:lnTo>
                      <a:pt x="0" y="4"/>
                    </a:lnTo>
                    <a:lnTo>
                      <a:pt x="0" y="4"/>
                    </a:lnTo>
                    <a:lnTo>
                      <a:pt x="4" y="0"/>
                    </a:lnTo>
                    <a:lnTo>
                      <a:pt x="6" y="2"/>
                    </a:lnTo>
                    <a:lnTo>
                      <a:pt x="6" y="2"/>
                    </a:lnTo>
                    <a:lnTo>
                      <a:pt x="6" y="6"/>
                    </a:lnTo>
                    <a:lnTo>
                      <a:pt x="4" y="6"/>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8" name="Freeform 3143">
                <a:extLst>
                  <a:ext uri="{FF2B5EF4-FFF2-40B4-BE49-F238E27FC236}">
                    <a16:creationId xmlns:a16="http://schemas.microsoft.com/office/drawing/2014/main" id="{87A2A3BC-BA5A-19E4-AA4C-F3A176E9BBE7}"/>
                  </a:ext>
                </a:extLst>
              </p:cNvPr>
              <p:cNvSpPr>
                <a:spLocks/>
              </p:cNvSpPr>
              <p:nvPr/>
            </p:nvSpPr>
            <p:spPr bwMode="auto">
              <a:xfrm>
                <a:off x="5652" y="2139"/>
                <a:ext cx="4" cy="6"/>
              </a:xfrm>
              <a:custGeom>
                <a:avLst/>
                <a:gdLst>
                  <a:gd name="T0" fmla="*/ 4 w 4"/>
                  <a:gd name="T1" fmla="*/ 6 h 6"/>
                  <a:gd name="T2" fmla="*/ 4 w 4"/>
                  <a:gd name="T3" fmla="*/ 6 h 6"/>
                  <a:gd name="T4" fmla="*/ 2 w 4"/>
                  <a:gd name="T5" fmla="*/ 6 h 6"/>
                  <a:gd name="T6" fmla="*/ 0 w 4"/>
                  <a:gd name="T7" fmla="*/ 6 h 6"/>
                  <a:gd name="T8" fmla="*/ 0 w 4"/>
                  <a:gd name="T9" fmla="*/ 4 h 6"/>
                  <a:gd name="T10" fmla="*/ 0 w 4"/>
                  <a:gd name="T11" fmla="*/ 4 h 6"/>
                  <a:gd name="T12" fmla="*/ 0 w 4"/>
                  <a:gd name="T13" fmla="*/ 0 h 6"/>
                  <a:gd name="T14" fmla="*/ 0 w 4"/>
                  <a:gd name="T15" fmla="*/ 0 h 6"/>
                  <a:gd name="T16" fmla="*/ 2 w 4"/>
                  <a:gd name="T17" fmla="*/ 0 h 6"/>
                  <a:gd name="T18" fmla="*/ 4 w 4"/>
                  <a:gd name="T19" fmla="*/ 0 h 6"/>
                  <a:gd name="T20" fmla="*/ 4 w 4"/>
                  <a:gd name="T21" fmla="*/ 6 h 6"/>
                  <a:gd name="T22" fmla="*/ 4 w 4"/>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6"/>
                    </a:moveTo>
                    <a:lnTo>
                      <a:pt x="4" y="6"/>
                    </a:lnTo>
                    <a:lnTo>
                      <a:pt x="2" y="6"/>
                    </a:lnTo>
                    <a:lnTo>
                      <a:pt x="0" y="6"/>
                    </a:lnTo>
                    <a:lnTo>
                      <a:pt x="0" y="4"/>
                    </a:lnTo>
                    <a:lnTo>
                      <a:pt x="0" y="4"/>
                    </a:lnTo>
                    <a:lnTo>
                      <a:pt x="0" y="0"/>
                    </a:lnTo>
                    <a:lnTo>
                      <a:pt x="0" y="0"/>
                    </a:lnTo>
                    <a:lnTo>
                      <a:pt x="2" y="0"/>
                    </a:lnTo>
                    <a:lnTo>
                      <a:pt x="4"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9" name="Freeform 3144">
                <a:extLst>
                  <a:ext uri="{FF2B5EF4-FFF2-40B4-BE49-F238E27FC236}">
                    <a16:creationId xmlns:a16="http://schemas.microsoft.com/office/drawing/2014/main" id="{F8DEC221-5BAE-AA8C-4CDA-2832169D1FE6}"/>
                  </a:ext>
                </a:extLst>
              </p:cNvPr>
              <p:cNvSpPr>
                <a:spLocks/>
              </p:cNvSpPr>
              <p:nvPr/>
            </p:nvSpPr>
            <p:spPr bwMode="auto">
              <a:xfrm>
                <a:off x="5676" y="2129"/>
                <a:ext cx="28" cy="34"/>
              </a:xfrm>
              <a:custGeom>
                <a:avLst/>
                <a:gdLst>
                  <a:gd name="T0" fmla="*/ 2 w 28"/>
                  <a:gd name="T1" fmla="*/ 30 h 34"/>
                  <a:gd name="T2" fmla="*/ 2 w 28"/>
                  <a:gd name="T3" fmla="*/ 30 h 34"/>
                  <a:gd name="T4" fmla="*/ 6 w 28"/>
                  <a:gd name="T5" fmla="*/ 18 h 34"/>
                  <a:gd name="T6" fmla="*/ 4 w 28"/>
                  <a:gd name="T7" fmla="*/ 14 h 34"/>
                  <a:gd name="T8" fmla="*/ 0 w 28"/>
                  <a:gd name="T9" fmla="*/ 10 h 34"/>
                  <a:gd name="T10" fmla="*/ 0 w 28"/>
                  <a:gd name="T11" fmla="*/ 10 h 34"/>
                  <a:gd name="T12" fmla="*/ 2 w 28"/>
                  <a:gd name="T13" fmla="*/ 4 h 34"/>
                  <a:gd name="T14" fmla="*/ 6 w 28"/>
                  <a:gd name="T15" fmla="*/ 0 h 34"/>
                  <a:gd name="T16" fmla="*/ 8 w 28"/>
                  <a:gd name="T17" fmla="*/ 0 h 34"/>
                  <a:gd name="T18" fmla="*/ 10 w 28"/>
                  <a:gd name="T19" fmla="*/ 2 h 34"/>
                  <a:gd name="T20" fmla="*/ 10 w 28"/>
                  <a:gd name="T21" fmla="*/ 2 h 34"/>
                  <a:gd name="T22" fmla="*/ 12 w 28"/>
                  <a:gd name="T23" fmla="*/ 4 h 34"/>
                  <a:gd name="T24" fmla="*/ 16 w 28"/>
                  <a:gd name="T25" fmla="*/ 4 h 34"/>
                  <a:gd name="T26" fmla="*/ 20 w 28"/>
                  <a:gd name="T27" fmla="*/ 4 h 34"/>
                  <a:gd name="T28" fmla="*/ 20 w 28"/>
                  <a:gd name="T29" fmla="*/ 4 h 34"/>
                  <a:gd name="T30" fmla="*/ 22 w 28"/>
                  <a:gd name="T31" fmla="*/ 6 h 34"/>
                  <a:gd name="T32" fmla="*/ 26 w 28"/>
                  <a:gd name="T33" fmla="*/ 6 h 34"/>
                  <a:gd name="T34" fmla="*/ 28 w 28"/>
                  <a:gd name="T35" fmla="*/ 10 h 34"/>
                  <a:gd name="T36" fmla="*/ 28 w 28"/>
                  <a:gd name="T37" fmla="*/ 18 h 34"/>
                  <a:gd name="T38" fmla="*/ 28 w 28"/>
                  <a:gd name="T39" fmla="*/ 18 h 34"/>
                  <a:gd name="T40" fmla="*/ 28 w 28"/>
                  <a:gd name="T41" fmla="*/ 26 h 34"/>
                  <a:gd name="T42" fmla="*/ 24 w 28"/>
                  <a:gd name="T43" fmla="*/ 26 h 34"/>
                  <a:gd name="T44" fmla="*/ 22 w 28"/>
                  <a:gd name="T45" fmla="*/ 26 h 34"/>
                  <a:gd name="T46" fmla="*/ 20 w 28"/>
                  <a:gd name="T47" fmla="*/ 26 h 34"/>
                  <a:gd name="T48" fmla="*/ 20 w 28"/>
                  <a:gd name="T49" fmla="*/ 26 h 34"/>
                  <a:gd name="T50" fmla="*/ 10 w 28"/>
                  <a:gd name="T51" fmla="*/ 8 h 34"/>
                  <a:gd name="T52" fmla="*/ 10 w 28"/>
                  <a:gd name="T53" fmla="*/ 8 h 34"/>
                  <a:gd name="T54" fmla="*/ 10 w 28"/>
                  <a:gd name="T55" fmla="*/ 18 h 34"/>
                  <a:gd name="T56" fmla="*/ 10 w 28"/>
                  <a:gd name="T57" fmla="*/ 26 h 34"/>
                  <a:gd name="T58" fmla="*/ 8 w 28"/>
                  <a:gd name="T59" fmla="*/ 32 h 34"/>
                  <a:gd name="T60" fmla="*/ 4 w 28"/>
                  <a:gd name="T61" fmla="*/ 34 h 34"/>
                  <a:gd name="T62" fmla="*/ 4 w 28"/>
                  <a:gd name="T63" fmla="*/ 34 h 34"/>
                  <a:gd name="T64" fmla="*/ 2 w 28"/>
                  <a:gd name="T65" fmla="*/ 30 h 34"/>
                  <a:gd name="T66" fmla="*/ 2 w 28"/>
                  <a:gd name="T6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34">
                    <a:moveTo>
                      <a:pt x="2" y="30"/>
                    </a:moveTo>
                    <a:lnTo>
                      <a:pt x="2" y="30"/>
                    </a:lnTo>
                    <a:lnTo>
                      <a:pt x="6" y="18"/>
                    </a:lnTo>
                    <a:lnTo>
                      <a:pt x="4" y="14"/>
                    </a:lnTo>
                    <a:lnTo>
                      <a:pt x="0" y="10"/>
                    </a:lnTo>
                    <a:lnTo>
                      <a:pt x="0" y="10"/>
                    </a:lnTo>
                    <a:lnTo>
                      <a:pt x="2" y="4"/>
                    </a:lnTo>
                    <a:lnTo>
                      <a:pt x="6" y="0"/>
                    </a:lnTo>
                    <a:lnTo>
                      <a:pt x="8" y="0"/>
                    </a:lnTo>
                    <a:lnTo>
                      <a:pt x="10" y="2"/>
                    </a:lnTo>
                    <a:lnTo>
                      <a:pt x="10" y="2"/>
                    </a:lnTo>
                    <a:lnTo>
                      <a:pt x="12" y="4"/>
                    </a:lnTo>
                    <a:lnTo>
                      <a:pt x="16" y="4"/>
                    </a:lnTo>
                    <a:lnTo>
                      <a:pt x="20" y="4"/>
                    </a:lnTo>
                    <a:lnTo>
                      <a:pt x="20" y="4"/>
                    </a:lnTo>
                    <a:lnTo>
                      <a:pt x="22" y="6"/>
                    </a:lnTo>
                    <a:lnTo>
                      <a:pt x="26" y="6"/>
                    </a:lnTo>
                    <a:lnTo>
                      <a:pt x="28" y="10"/>
                    </a:lnTo>
                    <a:lnTo>
                      <a:pt x="28" y="18"/>
                    </a:lnTo>
                    <a:lnTo>
                      <a:pt x="28" y="18"/>
                    </a:lnTo>
                    <a:lnTo>
                      <a:pt x="28" y="26"/>
                    </a:lnTo>
                    <a:lnTo>
                      <a:pt x="24" y="26"/>
                    </a:lnTo>
                    <a:lnTo>
                      <a:pt x="22" y="26"/>
                    </a:lnTo>
                    <a:lnTo>
                      <a:pt x="20" y="26"/>
                    </a:lnTo>
                    <a:lnTo>
                      <a:pt x="20" y="26"/>
                    </a:lnTo>
                    <a:lnTo>
                      <a:pt x="10" y="8"/>
                    </a:lnTo>
                    <a:lnTo>
                      <a:pt x="10" y="8"/>
                    </a:lnTo>
                    <a:lnTo>
                      <a:pt x="10" y="18"/>
                    </a:lnTo>
                    <a:lnTo>
                      <a:pt x="10" y="26"/>
                    </a:lnTo>
                    <a:lnTo>
                      <a:pt x="8" y="32"/>
                    </a:lnTo>
                    <a:lnTo>
                      <a:pt x="4" y="34"/>
                    </a:lnTo>
                    <a:lnTo>
                      <a:pt x="4" y="34"/>
                    </a:lnTo>
                    <a:lnTo>
                      <a:pt x="2" y="30"/>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0" name="Freeform 3145">
                <a:extLst>
                  <a:ext uri="{FF2B5EF4-FFF2-40B4-BE49-F238E27FC236}">
                    <a16:creationId xmlns:a16="http://schemas.microsoft.com/office/drawing/2014/main" id="{72EAFE30-63B6-E6E1-4FF3-9B4F48D1821C}"/>
                  </a:ext>
                </a:extLst>
              </p:cNvPr>
              <p:cNvSpPr>
                <a:spLocks/>
              </p:cNvSpPr>
              <p:nvPr/>
            </p:nvSpPr>
            <p:spPr bwMode="auto">
              <a:xfrm>
                <a:off x="5836" y="1630"/>
                <a:ext cx="70" cy="22"/>
              </a:xfrm>
              <a:custGeom>
                <a:avLst/>
                <a:gdLst>
                  <a:gd name="T0" fmla="*/ 70 w 70"/>
                  <a:gd name="T1" fmla="*/ 14 h 22"/>
                  <a:gd name="T2" fmla="*/ 70 w 70"/>
                  <a:gd name="T3" fmla="*/ 14 h 22"/>
                  <a:gd name="T4" fmla="*/ 64 w 70"/>
                  <a:gd name="T5" fmla="*/ 20 h 22"/>
                  <a:gd name="T6" fmla="*/ 58 w 70"/>
                  <a:gd name="T7" fmla="*/ 22 h 22"/>
                  <a:gd name="T8" fmla="*/ 50 w 70"/>
                  <a:gd name="T9" fmla="*/ 20 h 22"/>
                  <a:gd name="T10" fmla="*/ 44 w 70"/>
                  <a:gd name="T11" fmla="*/ 14 h 22"/>
                  <a:gd name="T12" fmla="*/ 44 w 70"/>
                  <a:gd name="T13" fmla="*/ 14 h 22"/>
                  <a:gd name="T14" fmla="*/ 42 w 70"/>
                  <a:gd name="T15" fmla="*/ 12 h 22"/>
                  <a:gd name="T16" fmla="*/ 38 w 70"/>
                  <a:gd name="T17" fmla="*/ 10 h 22"/>
                  <a:gd name="T18" fmla="*/ 36 w 70"/>
                  <a:gd name="T19" fmla="*/ 12 h 22"/>
                  <a:gd name="T20" fmla="*/ 32 w 70"/>
                  <a:gd name="T21" fmla="*/ 14 h 22"/>
                  <a:gd name="T22" fmla="*/ 32 w 70"/>
                  <a:gd name="T23" fmla="*/ 14 h 22"/>
                  <a:gd name="T24" fmla="*/ 30 w 70"/>
                  <a:gd name="T25" fmla="*/ 12 h 22"/>
                  <a:gd name="T26" fmla="*/ 28 w 70"/>
                  <a:gd name="T27" fmla="*/ 12 h 22"/>
                  <a:gd name="T28" fmla="*/ 28 w 70"/>
                  <a:gd name="T29" fmla="*/ 12 h 22"/>
                  <a:gd name="T30" fmla="*/ 26 w 70"/>
                  <a:gd name="T31" fmla="*/ 16 h 22"/>
                  <a:gd name="T32" fmla="*/ 22 w 70"/>
                  <a:gd name="T33" fmla="*/ 16 h 22"/>
                  <a:gd name="T34" fmla="*/ 22 w 70"/>
                  <a:gd name="T35" fmla="*/ 16 h 22"/>
                  <a:gd name="T36" fmla="*/ 18 w 70"/>
                  <a:gd name="T37" fmla="*/ 16 h 22"/>
                  <a:gd name="T38" fmla="*/ 16 w 70"/>
                  <a:gd name="T39" fmla="*/ 16 h 22"/>
                  <a:gd name="T40" fmla="*/ 8 w 70"/>
                  <a:gd name="T41" fmla="*/ 18 h 22"/>
                  <a:gd name="T42" fmla="*/ 8 w 70"/>
                  <a:gd name="T43" fmla="*/ 18 h 22"/>
                  <a:gd name="T44" fmla="*/ 6 w 70"/>
                  <a:gd name="T45" fmla="*/ 18 h 22"/>
                  <a:gd name="T46" fmla="*/ 2 w 70"/>
                  <a:gd name="T47" fmla="*/ 18 h 22"/>
                  <a:gd name="T48" fmla="*/ 0 w 70"/>
                  <a:gd name="T49" fmla="*/ 14 h 22"/>
                  <a:gd name="T50" fmla="*/ 0 w 70"/>
                  <a:gd name="T51" fmla="*/ 6 h 22"/>
                  <a:gd name="T52" fmla="*/ 0 w 70"/>
                  <a:gd name="T53" fmla="*/ 6 h 22"/>
                  <a:gd name="T54" fmla="*/ 2 w 70"/>
                  <a:gd name="T55" fmla="*/ 6 h 22"/>
                  <a:gd name="T56" fmla="*/ 4 w 70"/>
                  <a:gd name="T57" fmla="*/ 8 h 22"/>
                  <a:gd name="T58" fmla="*/ 6 w 70"/>
                  <a:gd name="T59" fmla="*/ 8 h 22"/>
                  <a:gd name="T60" fmla="*/ 8 w 70"/>
                  <a:gd name="T61" fmla="*/ 2 h 22"/>
                  <a:gd name="T62" fmla="*/ 8 w 70"/>
                  <a:gd name="T63" fmla="*/ 2 h 22"/>
                  <a:gd name="T64" fmla="*/ 10 w 70"/>
                  <a:gd name="T65" fmla="*/ 4 h 22"/>
                  <a:gd name="T66" fmla="*/ 10 w 70"/>
                  <a:gd name="T67" fmla="*/ 4 h 22"/>
                  <a:gd name="T68" fmla="*/ 10 w 70"/>
                  <a:gd name="T69" fmla="*/ 4 h 22"/>
                  <a:gd name="T70" fmla="*/ 14 w 70"/>
                  <a:gd name="T71" fmla="*/ 0 h 22"/>
                  <a:gd name="T72" fmla="*/ 18 w 70"/>
                  <a:gd name="T73" fmla="*/ 0 h 22"/>
                  <a:gd name="T74" fmla="*/ 24 w 70"/>
                  <a:gd name="T75" fmla="*/ 0 h 22"/>
                  <a:gd name="T76" fmla="*/ 32 w 70"/>
                  <a:gd name="T77" fmla="*/ 2 h 22"/>
                  <a:gd name="T78" fmla="*/ 40 w 70"/>
                  <a:gd name="T79" fmla="*/ 4 h 22"/>
                  <a:gd name="T80" fmla="*/ 40 w 70"/>
                  <a:gd name="T81" fmla="*/ 4 h 22"/>
                  <a:gd name="T82" fmla="*/ 46 w 70"/>
                  <a:gd name="T83" fmla="*/ 4 h 22"/>
                  <a:gd name="T84" fmla="*/ 52 w 70"/>
                  <a:gd name="T85" fmla="*/ 6 h 22"/>
                  <a:gd name="T86" fmla="*/ 52 w 70"/>
                  <a:gd name="T87" fmla="*/ 6 h 22"/>
                  <a:gd name="T88" fmla="*/ 56 w 70"/>
                  <a:gd name="T89" fmla="*/ 8 h 22"/>
                  <a:gd name="T90" fmla="*/ 60 w 70"/>
                  <a:gd name="T91" fmla="*/ 10 h 22"/>
                  <a:gd name="T92" fmla="*/ 64 w 70"/>
                  <a:gd name="T93" fmla="*/ 10 h 22"/>
                  <a:gd name="T94" fmla="*/ 68 w 70"/>
                  <a:gd name="T95" fmla="*/ 8 h 22"/>
                  <a:gd name="T96" fmla="*/ 68 w 70"/>
                  <a:gd name="T97" fmla="*/ 8 h 22"/>
                  <a:gd name="T98" fmla="*/ 70 w 70"/>
                  <a:gd name="T99" fmla="*/ 8 h 22"/>
                  <a:gd name="T100" fmla="*/ 70 w 70"/>
                  <a:gd name="T101" fmla="*/ 14 h 22"/>
                  <a:gd name="T102" fmla="*/ 70 w 70"/>
                  <a:gd name="T10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22">
                    <a:moveTo>
                      <a:pt x="70" y="14"/>
                    </a:moveTo>
                    <a:lnTo>
                      <a:pt x="70" y="14"/>
                    </a:lnTo>
                    <a:lnTo>
                      <a:pt x="64" y="20"/>
                    </a:lnTo>
                    <a:lnTo>
                      <a:pt x="58" y="22"/>
                    </a:lnTo>
                    <a:lnTo>
                      <a:pt x="50" y="20"/>
                    </a:lnTo>
                    <a:lnTo>
                      <a:pt x="44" y="14"/>
                    </a:lnTo>
                    <a:lnTo>
                      <a:pt x="44" y="14"/>
                    </a:lnTo>
                    <a:lnTo>
                      <a:pt x="42" y="12"/>
                    </a:lnTo>
                    <a:lnTo>
                      <a:pt x="38" y="10"/>
                    </a:lnTo>
                    <a:lnTo>
                      <a:pt x="36" y="12"/>
                    </a:lnTo>
                    <a:lnTo>
                      <a:pt x="32" y="14"/>
                    </a:lnTo>
                    <a:lnTo>
                      <a:pt x="32" y="14"/>
                    </a:lnTo>
                    <a:lnTo>
                      <a:pt x="30" y="12"/>
                    </a:lnTo>
                    <a:lnTo>
                      <a:pt x="28" y="12"/>
                    </a:lnTo>
                    <a:lnTo>
                      <a:pt x="28" y="12"/>
                    </a:lnTo>
                    <a:lnTo>
                      <a:pt x="26" y="16"/>
                    </a:lnTo>
                    <a:lnTo>
                      <a:pt x="22" y="16"/>
                    </a:lnTo>
                    <a:lnTo>
                      <a:pt x="22" y="16"/>
                    </a:lnTo>
                    <a:lnTo>
                      <a:pt x="18" y="16"/>
                    </a:lnTo>
                    <a:lnTo>
                      <a:pt x="16" y="16"/>
                    </a:lnTo>
                    <a:lnTo>
                      <a:pt x="8" y="18"/>
                    </a:lnTo>
                    <a:lnTo>
                      <a:pt x="8" y="18"/>
                    </a:lnTo>
                    <a:lnTo>
                      <a:pt x="6" y="18"/>
                    </a:lnTo>
                    <a:lnTo>
                      <a:pt x="2" y="18"/>
                    </a:lnTo>
                    <a:lnTo>
                      <a:pt x="0" y="14"/>
                    </a:lnTo>
                    <a:lnTo>
                      <a:pt x="0" y="6"/>
                    </a:lnTo>
                    <a:lnTo>
                      <a:pt x="0" y="6"/>
                    </a:lnTo>
                    <a:lnTo>
                      <a:pt x="2" y="6"/>
                    </a:lnTo>
                    <a:lnTo>
                      <a:pt x="4" y="8"/>
                    </a:lnTo>
                    <a:lnTo>
                      <a:pt x="6" y="8"/>
                    </a:lnTo>
                    <a:lnTo>
                      <a:pt x="8" y="2"/>
                    </a:lnTo>
                    <a:lnTo>
                      <a:pt x="8" y="2"/>
                    </a:lnTo>
                    <a:lnTo>
                      <a:pt x="10" y="4"/>
                    </a:lnTo>
                    <a:lnTo>
                      <a:pt x="10" y="4"/>
                    </a:lnTo>
                    <a:lnTo>
                      <a:pt x="10" y="4"/>
                    </a:lnTo>
                    <a:lnTo>
                      <a:pt x="14" y="0"/>
                    </a:lnTo>
                    <a:lnTo>
                      <a:pt x="18" y="0"/>
                    </a:lnTo>
                    <a:lnTo>
                      <a:pt x="24" y="0"/>
                    </a:lnTo>
                    <a:lnTo>
                      <a:pt x="32" y="2"/>
                    </a:lnTo>
                    <a:lnTo>
                      <a:pt x="40" y="4"/>
                    </a:lnTo>
                    <a:lnTo>
                      <a:pt x="40" y="4"/>
                    </a:lnTo>
                    <a:lnTo>
                      <a:pt x="46" y="4"/>
                    </a:lnTo>
                    <a:lnTo>
                      <a:pt x="52" y="6"/>
                    </a:lnTo>
                    <a:lnTo>
                      <a:pt x="52" y="6"/>
                    </a:lnTo>
                    <a:lnTo>
                      <a:pt x="56" y="8"/>
                    </a:lnTo>
                    <a:lnTo>
                      <a:pt x="60" y="10"/>
                    </a:lnTo>
                    <a:lnTo>
                      <a:pt x="64" y="10"/>
                    </a:lnTo>
                    <a:lnTo>
                      <a:pt x="68" y="8"/>
                    </a:lnTo>
                    <a:lnTo>
                      <a:pt x="68" y="8"/>
                    </a:lnTo>
                    <a:lnTo>
                      <a:pt x="70" y="8"/>
                    </a:lnTo>
                    <a:lnTo>
                      <a:pt x="70" y="14"/>
                    </a:lnTo>
                    <a:lnTo>
                      <a:pt x="7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1" name="Freeform 3146">
                <a:extLst>
                  <a:ext uri="{FF2B5EF4-FFF2-40B4-BE49-F238E27FC236}">
                    <a16:creationId xmlns:a16="http://schemas.microsoft.com/office/drawing/2014/main" id="{D152BFC0-7D41-9157-28FD-17A6F5A1CA19}"/>
                  </a:ext>
                </a:extLst>
              </p:cNvPr>
              <p:cNvSpPr>
                <a:spLocks/>
              </p:cNvSpPr>
              <p:nvPr/>
            </p:nvSpPr>
            <p:spPr bwMode="auto">
              <a:xfrm>
                <a:off x="5888" y="1625"/>
                <a:ext cx="50" cy="31"/>
              </a:xfrm>
              <a:custGeom>
                <a:avLst/>
                <a:gdLst>
                  <a:gd name="T0" fmla="*/ 18 w 50"/>
                  <a:gd name="T1" fmla="*/ 19 h 31"/>
                  <a:gd name="T2" fmla="*/ 18 w 50"/>
                  <a:gd name="T3" fmla="*/ 19 h 31"/>
                  <a:gd name="T4" fmla="*/ 16 w 50"/>
                  <a:gd name="T5" fmla="*/ 15 h 31"/>
                  <a:gd name="T6" fmla="*/ 16 w 50"/>
                  <a:gd name="T7" fmla="*/ 15 h 31"/>
                  <a:gd name="T8" fmla="*/ 12 w 50"/>
                  <a:gd name="T9" fmla="*/ 17 h 31"/>
                  <a:gd name="T10" fmla="*/ 12 w 50"/>
                  <a:gd name="T11" fmla="*/ 17 h 31"/>
                  <a:gd name="T12" fmla="*/ 8 w 50"/>
                  <a:gd name="T13" fmla="*/ 21 h 31"/>
                  <a:gd name="T14" fmla="*/ 6 w 50"/>
                  <a:gd name="T15" fmla="*/ 21 h 31"/>
                  <a:gd name="T16" fmla="*/ 2 w 50"/>
                  <a:gd name="T17" fmla="*/ 17 h 31"/>
                  <a:gd name="T18" fmla="*/ 0 w 50"/>
                  <a:gd name="T19" fmla="*/ 11 h 31"/>
                  <a:gd name="T20" fmla="*/ 0 w 50"/>
                  <a:gd name="T21" fmla="*/ 11 h 31"/>
                  <a:gd name="T22" fmla="*/ 2 w 50"/>
                  <a:gd name="T23" fmla="*/ 7 h 31"/>
                  <a:gd name="T24" fmla="*/ 4 w 50"/>
                  <a:gd name="T25" fmla="*/ 7 h 31"/>
                  <a:gd name="T26" fmla="*/ 4 w 50"/>
                  <a:gd name="T27" fmla="*/ 7 h 31"/>
                  <a:gd name="T28" fmla="*/ 8 w 50"/>
                  <a:gd name="T29" fmla="*/ 11 h 31"/>
                  <a:gd name="T30" fmla="*/ 12 w 50"/>
                  <a:gd name="T31" fmla="*/ 9 h 31"/>
                  <a:gd name="T32" fmla="*/ 20 w 50"/>
                  <a:gd name="T33" fmla="*/ 3 h 31"/>
                  <a:gd name="T34" fmla="*/ 20 w 50"/>
                  <a:gd name="T35" fmla="*/ 3 h 31"/>
                  <a:gd name="T36" fmla="*/ 22 w 50"/>
                  <a:gd name="T37" fmla="*/ 0 h 31"/>
                  <a:gd name="T38" fmla="*/ 24 w 50"/>
                  <a:gd name="T39" fmla="*/ 0 h 31"/>
                  <a:gd name="T40" fmla="*/ 24 w 50"/>
                  <a:gd name="T41" fmla="*/ 0 h 31"/>
                  <a:gd name="T42" fmla="*/ 32 w 50"/>
                  <a:gd name="T43" fmla="*/ 7 h 31"/>
                  <a:gd name="T44" fmla="*/ 32 w 50"/>
                  <a:gd name="T45" fmla="*/ 7 h 31"/>
                  <a:gd name="T46" fmla="*/ 38 w 50"/>
                  <a:gd name="T47" fmla="*/ 15 h 31"/>
                  <a:gd name="T48" fmla="*/ 42 w 50"/>
                  <a:gd name="T49" fmla="*/ 15 h 31"/>
                  <a:gd name="T50" fmla="*/ 46 w 50"/>
                  <a:gd name="T51" fmla="*/ 11 h 31"/>
                  <a:gd name="T52" fmla="*/ 46 w 50"/>
                  <a:gd name="T53" fmla="*/ 11 h 31"/>
                  <a:gd name="T54" fmla="*/ 48 w 50"/>
                  <a:gd name="T55" fmla="*/ 11 h 31"/>
                  <a:gd name="T56" fmla="*/ 50 w 50"/>
                  <a:gd name="T57" fmla="*/ 15 h 31"/>
                  <a:gd name="T58" fmla="*/ 50 w 50"/>
                  <a:gd name="T59" fmla="*/ 15 h 31"/>
                  <a:gd name="T60" fmla="*/ 44 w 50"/>
                  <a:gd name="T61" fmla="*/ 27 h 31"/>
                  <a:gd name="T62" fmla="*/ 44 w 50"/>
                  <a:gd name="T63" fmla="*/ 27 h 31"/>
                  <a:gd name="T64" fmla="*/ 42 w 50"/>
                  <a:gd name="T65" fmla="*/ 29 h 31"/>
                  <a:gd name="T66" fmla="*/ 40 w 50"/>
                  <a:gd name="T67" fmla="*/ 31 h 31"/>
                  <a:gd name="T68" fmla="*/ 38 w 50"/>
                  <a:gd name="T69" fmla="*/ 29 h 31"/>
                  <a:gd name="T70" fmla="*/ 36 w 50"/>
                  <a:gd name="T71" fmla="*/ 25 h 31"/>
                  <a:gd name="T72" fmla="*/ 36 w 50"/>
                  <a:gd name="T73" fmla="*/ 25 h 31"/>
                  <a:gd name="T74" fmla="*/ 36 w 50"/>
                  <a:gd name="T75" fmla="*/ 17 h 31"/>
                  <a:gd name="T76" fmla="*/ 34 w 50"/>
                  <a:gd name="T77" fmla="*/ 15 h 31"/>
                  <a:gd name="T78" fmla="*/ 32 w 50"/>
                  <a:gd name="T79" fmla="*/ 15 h 31"/>
                  <a:gd name="T80" fmla="*/ 30 w 50"/>
                  <a:gd name="T81" fmla="*/ 15 h 31"/>
                  <a:gd name="T82" fmla="*/ 26 w 50"/>
                  <a:gd name="T83" fmla="*/ 15 h 31"/>
                  <a:gd name="T84" fmla="*/ 26 w 50"/>
                  <a:gd name="T85" fmla="*/ 15 h 31"/>
                  <a:gd name="T86" fmla="*/ 26 w 50"/>
                  <a:gd name="T87" fmla="*/ 15 h 31"/>
                  <a:gd name="T88" fmla="*/ 26 w 50"/>
                  <a:gd name="T89" fmla="*/ 15 h 31"/>
                  <a:gd name="T90" fmla="*/ 24 w 50"/>
                  <a:gd name="T91" fmla="*/ 19 h 31"/>
                  <a:gd name="T92" fmla="*/ 24 w 50"/>
                  <a:gd name="T93" fmla="*/ 29 h 31"/>
                  <a:gd name="T94" fmla="*/ 24 w 50"/>
                  <a:gd name="T95" fmla="*/ 29 h 31"/>
                  <a:gd name="T96" fmla="*/ 18 w 50"/>
                  <a:gd name="T97" fmla="*/ 19 h 31"/>
                  <a:gd name="T98" fmla="*/ 18 w 50"/>
                  <a:gd name="T9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31">
                    <a:moveTo>
                      <a:pt x="18" y="19"/>
                    </a:moveTo>
                    <a:lnTo>
                      <a:pt x="18" y="19"/>
                    </a:lnTo>
                    <a:lnTo>
                      <a:pt x="16" y="15"/>
                    </a:lnTo>
                    <a:lnTo>
                      <a:pt x="16" y="15"/>
                    </a:lnTo>
                    <a:lnTo>
                      <a:pt x="12" y="17"/>
                    </a:lnTo>
                    <a:lnTo>
                      <a:pt x="12" y="17"/>
                    </a:lnTo>
                    <a:lnTo>
                      <a:pt x="8" y="21"/>
                    </a:lnTo>
                    <a:lnTo>
                      <a:pt x="6" y="21"/>
                    </a:lnTo>
                    <a:lnTo>
                      <a:pt x="2" y="17"/>
                    </a:lnTo>
                    <a:lnTo>
                      <a:pt x="0" y="11"/>
                    </a:lnTo>
                    <a:lnTo>
                      <a:pt x="0" y="11"/>
                    </a:lnTo>
                    <a:lnTo>
                      <a:pt x="2" y="7"/>
                    </a:lnTo>
                    <a:lnTo>
                      <a:pt x="4" y="7"/>
                    </a:lnTo>
                    <a:lnTo>
                      <a:pt x="4" y="7"/>
                    </a:lnTo>
                    <a:lnTo>
                      <a:pt x="8" y="11"/>
                    </a:lnTo>
                    <a:lnTo>
                      <a:pt x="12" y="9"/>
                    </a:lnTo>
                    <a:lnTo>
                      <a:pt x="20" y="3"/>
                    </a:lnTo>
                    <a:lnTo>
                      <a:pt x="20" y="3"/>
                    </a:lnTo>
                    <a:lnTo>
                      <a:pt x="22" y="0"/>
                    </a:lnTo>
                    <a:lnTo>
                      <a:pt x="24" y="0"/>
                    </a:lnTo>
                    <a:lnTo>
                      <a:pt x="24" y="0"/>
                    </a:lnTo>
                    <a:lnTo>
                      <a:pt x="32" y="7"/>
                    </a:lnTo>
                    <a:lnTo>
                      <a:pt x="32" y="7"/>
                    </a:lnTo>
                    <a:lnTo>
                      <a:pt x="38" y="15"/>
                    </a:lnTo>
                    <a:lnTo>
                      <a:pt x="42" y="15"/>
                    </a:lnTo>
                    <a:lnTo>
                      <a:pt x="46" y="11"/>
                    </a:lnTo>
                    <a:lnTo>
                      <a:pt x="46" y="11"/>
                    </a:lnTo>
                    <a:lnTo>
                      <a:pt x="48" y="11"/>
                    </a:lnTo>
                    <a:lnTo>
                      <a:pt x="50" y="15"/>
                    </a:lnTo>
                    <a:lnTo>
                      <a:pt x="50" y="15"/>
                    </a:lnTo>
                    <a:lnTo>
                      <a:pt x="44" y="27"/>
                    </a:lnTo>
                    <a:lnTo>
                      <a:pt x="44" y="27"/>
                    </a:lnTo>
                    <a:lnTo>
                      <a:pt x="42" y="29"/>
                    </a:lnTo>
                    <a:lnTo>
                      <a:pt x="40" y="31"/>
                    </a:lnTo>
                    <a:lnTo>
                      <a:pt x="38" y="29"/>
                    </a:lnTo>
                    <a:lnTo>
                      <a:pt x="36" y="25"/>
                    </a:lnTo>
                    <a:lnTo>
                      <a:pt x="36" y="25"/>
                    </a:lnTo>
                    <a:lnTo>
                      <a:pt x="36" y="17"/>
                    </a:lnTo>
                    <a:lnTo>
                      <a:pt x="34" y="15"/>
                    </a:lnTo>
                    <a:lnTo>
                      <a:pt x="32" y="15"/>
                    </a:lnTo>
                    <a:lnTo>
                      <a:pt x="30" y="15"/>
                    </a:lnTo>
                    <a:lnTo>
                      <a:pt x="26" y="15"/>
                    </a:lnTo>
                    <a:lnTo>
                      <a:pt x="26" y="15"/>
                    </a:lnTo>
                    <a:lnTo>
                      <a:pt x="26" y="15"/>
                    </a:lnTo>
                    <a:lnTo>
                      <a:pt x="26" y="15"/>
                    </a:lnTo>
                    <a:lnTo>
                      <a:pt x="24" y="19"/>
                    </a:lnTo>
                    <a:lnTo>
                      <a:pt x="24" y="29"/>
                    </a:lnTo>
                    <a:lnTo>
                      <a:pt x="24" y="29"/>
                    </a:lnTo>
                    <a:lnTo>
                      <a:pt x="18" y="19"/>
                    </a:lnTo>
                    <a:lnTo>
                      <a:pt x="18"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2" name="Freeform 3147">
                <a:extLst>
                  <a:ext uri="{FF2B5EF4-FFF2-40B4-BE49-F238E27FC236}">
                    <a16:creationId xmlns:a16="http://schemas.microsoft.com/office/drawing/2014/main" id="{34567F34-A0A9-33B0-9B78-5ADBBD704DF8}"/>
                  </a:ext>
                </a:extLst>
              </p:cNvPr>
              <p:cNvSpPr>
                <a:spLocks/>
              </p:cNvSpPr>
              <p:nvPr/>
            </p:nvSpPr>
            <p:spPr bwMode="auto">
              <a:xfrm>
                <a:off x="5860" y="1607"/>
                <a:ext cx="8" cy="6"/>
              </a:xfrm>
              <a:custGeom>
                <a:avLst/>
                <a:gdLst>
                  <a:gd name="T0" fmla="*/ 8 w 8"/>
                  <a:gd name="T1" fmla="*/ 2 h 6"/>
                  <a:gd name="T2" fmla="*/ 8 w 8"/>
                  <a:gd name="T3" fmla="*/ 2 h 6"/>
                  <a:gd name="T4" fmla="*/ 6 w 8"/>
                  <a:gd name="T5" fmla="*/ 6 h 6"/>
                  <a:gd name="T6" fmla="*/ 6 w 8"/>
                  <a:gd name="T7" fmla="*/ 6 h 6"/>
                  <a:gd name="T8" fmla="*/ 2 w 8"/>
                  <a:gd name="T9" fmla="*/ 6 h 6"/>
                  <a:gd name="T10" fmla="*/ 2 w 8"/>
                  <a:gd name="T11" fmla="*/ 6 h 6"/>
                  <a:gd name="T12" fmla="*/ 0 w 8"/>
                  <a:gd name="T13" fmla="*/ 2 h 6"/>
                  <a:gd name="T14" fmla="*/ 0 w 8"/>
                  <a:gd name="T15" fmla="*/ 2 h 6"/>
                  <a:gd name="T16" fmla="*/ 2 w 8"/>
                  <a:gd name="T17" fmla="*/ 0 h 6"/>
                  <a:gd name="T18" fmla="*/ 4 w 8"/>
                  <a:gd name="T19" fmla="*/ 0 h 6"/>
                  <a:gd name="T20" fmla="*/ 6 w 8"/>
                  <a:gd name="T21" fmla="*/ 0 h 6"/>
                  <a:gd name="T22" fmla="*/ 8 w 8"/>
                  <a:gd name="T23" fmla="*/ 2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8" y="2"/>
                    </a:lnTo>
                    <a:lnTo>
                      <a:pt x="6" y="6"/>
                    </a:lnTo>
                    <a:lnTo>
                      <a:pt x="6" y="6"/>
                    </a:lnTo>
                    <a:lnTo>
                      <a:pt x="2" y="6"/>
                    </a:lnTo>
                    <a:lnTo>
                      <a:pt x="2" y="6"/>
                    </a:lnTo>
                    <a:lnTo>
                      <a:pt x="0" y="2"/>
                    </a:lnTo>
                    <a:lnTo>
                      <a:pt x="0" y="2"/>
                    </a:lnTo>
                    <a:lnTo>
                      <a:pt x="2" y="0"/>
                    </a:lnTo>
                    <a:lnTo>
                      <a:pt x="4"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3" name="Freeform 3148">
                <a:extLst>
                  <a:ext uri="{FF2B5EF4-FFF2-40B4-BE49-F238E27FC236}">
                    <a16:creationId xmlns:a16="http://schemas.microsoft.com/office/drawing/2014/main" id="{3F11158D-A4A5-F5CC-F0DD-6340E92DB3DB}"/>
                  </a:ext>
                </a:extLst>
              </p:cNvPr>
              <p:cNvSpPr>
                <a:spLocks/>
              </p:cNvSpPr>
              <p:nvPr/>
            </p:nvSpPr>
            <p:spPr bwMode="auto">
              <a:xfrm>
                <a:off x="5814" y="1628"/>
                <a:ext cx="48" cy="40"/>
              </a:xfrm>
              <a:custGeom>
                <a:avLst/>
                <a:gdLst>
                  <a:gd name="T0" fmla="*/ 22 w 48"/>
                  <a:gd name="T1" fmla="*/ 8 h 40"/>
                  <a:gd name="T2" fmla="*/ 22 w 48"/>
                  <a:gd name="T3" fmla="*/ 8 h 40"/>
                  <a:gd name="T4" fmla="*/ 24 w 48"/>
                  <a:gd name="T5" fmla="*/ 14 h 40"/>
                  <a:gd name="T6" fmla="*/ 28 w 48"/>
                  <a:gd name="T7" fmla="*/ 16 h 40"/>
                  <a:gd name="T8" fmla="*/ 30 w 48"/>
                  <a:gd name="T9" fmla="*/ 16 h 40"/>
                  <a:gd name="T10" fmla="*/ 34 w 48"/>
                  <a:gd name="T11" fmla="*/ 14 h 40"/>
                  <a:gd name="T12" fmla="*/ 34 w 48"/>
                  <a:gd name="T13" fmla="*/ 14 h 40"/>
                  <a:gd name="T14" fmla="*/ 40 w 48"/>
                  <a:gd name="T15" fmla="*/ 12 h 40"/>
                  <a:gd name="T16" fmla="*/ 42 w 48"/>
                  <a:gd name="T17" fmla="*/ 12 h 40"/>
                  <a:gd name="T18" fmla="*/ 46 w 48"/>
                  <a:gd name="T19" fmla="*/ 16 h 40"/>
                  <a:gd name="T20" fmla="*/ 46 w 48"/>
                  <a:gd name="T21" fmla="*/ 16 h 40"/>
                  <a:gd name="T22" fmla="*/ 48 w 48"/>
                  <a:gd name="T23" fmla="*/ 22 h 40"/>
                  <a:gd name="T24" fmla="*/ 46 w 48"/>
                  <a:gd name="T25" fmla="*/ 26 h 40"/>
                  <a:gd name="T26" fmla="*/ 42 w 48"/>
                  <a:gd name="T27" fmla="*/ 30 h 40"/>
                  <a:gd name="T28" fmla="*/ 42 w 48"/>
                  <a:gd name="T29" fmla="*/ 30 h 40"/>
                  <a:gd name="T30" fmla="*/ 40 w 48"/>
                  <a:gd name="T31" fmla="*/ 32 h 40"/>
                  <a:gd name="T32" fmla="*/ 40 w 48"/>
                  <a:gd name="T33" fmla="*/ 34 h 40"/>
                  <a:gd name="T34" fmla="*/ 38 w 48"/>
                  <a:gd name="T35" fmla="*/ 40 h 40"/>
                  <a:gd name="T36" fmla="*/ 38 w 48"/>
                  <a:gd name="T37" fmla="*/ 40 h 40"/>
                  <a:gd name="T38" fmla="*/ 32 w 48"/>
                  <a:gd name="T39" fmla="*/ 38 h 40"/>
                  <a:gd name="T40" fmla="*/ 28 w 48"/>
                  <a:gd name="T41" fmla="*/ 34 h 40"/>
                  <a:gd name="T42" fmla="*/ 28 w 48"/>
                  <a:gd name="T43" fmla="*/ 26 h 40"/>
                  <a:gd name="T44" fmla="*/ 28 w 48"/>
                  <a:gd name="T45" fmla="*/ 26 h 40"/>
                  <a:gd name="T46" fmla="*/ 26 w 48"/>
                  <a:gd name="T47" fmla="*/ 24 h 40"/>
                  <a:gd name="T48" fmla="*/ 24 w 48"/>
                  <a:gd name="T49" fmla="*/ 24 h 40"/>
                  <a:gd name="T50" fmla="*/ 24 w 48"/>
                  <a:gd name="T51" fmla="*/ 26 h 40"/>
                  <a:gd name="T52" fmla="*/ 24 w 48"/>
                  <a:gd name="T53" fmla="*/ 26 h 40"/>
                  <a:gd name="T54" fmla="*/ 22 w 48"/>
                  <a:gd name="T55" fmla="*/ 32 h 40"/>
                  <a:gd name="T56" fmla="*/ 22 w 48"/>
                  <a:gd name="T57" fmla="*/ 32 h 40"/>
                  <a:gd name="T58" fmla="*/ 20 w 48"/>
                  <a:gd name="T59" fmla="*/ 32 h 40"/>
                  <a:gd name="T60" fmla="*/ 20 w 48"/>
                  <a:gd name="T61" fmla="*/ 32 h 40"/>
                  <a:gd name="T62" fmla="*/ 14 w 48"/>
                  <a:gd name="T63" fmla="*/ 30 h 40"/>
                  <a:gd name="T64" fmla="*/ 10 w 48"/>
                  <a:gd name="T65" fmla="*/ 28 h 40"/>
                  <a:gd name="T66" fmla="*/ 4 w 48"/>
                  <a:gd name="T67" fmla="*/ 24 h 40"/>
                  <a:gd name="T68" fmla="*/ 0 w 48"/>
                  <a:gd name="T69" fmla="*/ 20 h 40"/>
                  <a:gd name="T70" fmla="*/ 0 w 48"/>
                  <a:gd name="T71" fmla="*/ 20 h 40"/>
                  <a:gd name="T72" fmla="*/ 0 w 48"/>
                  <a:gd name="T73" fmla="*/ 14 h 40"/>
                  <a:gd name="T74" fmla="*/ 0 w 48"/>
                  <a:gd name="T75" fmla="*/ 14 h 40"/>
                  <a:gd name="T76" fmla="*/ 2 w 48"/>
                  <a:gd name="T77" fmla="*/ 10 h 40"/>
                  <a:gd name="T78" fmla="*/ 4 w 48"/>
                  <a:gd name="T79" fmla="*/ 10 h 40"/>
                  <a:gd name="T80" fmla="*/ 4 w 48"/>
                  <a:gd name="T81" fmla="*/ 10 h 40"/>
                  <a:gd name="T82" fmla="*/ 4 w 48"/>
                  <a:gd name="T83" fmla="*/ 10 h 40"/>
                  <a:gd name="T84" fmla="*/ 6 w 48"/>
                  <a:gd name="T85" fmla="*/ 10 h 40"/>
                  <a:gd name="T86" fmla="*/ 8 w 48"/>
                  <a:gd name="T87" fmla="*/ 8 h 40"/>
                  <a:gd name="T88" fmla="*/ 8 w 48"/>
                  <a:gd name="T89" fmla="*/ 2 h 40"/>
                  <a:gd name="T90" fmla="*/ 8 w 48"/>
                  <a:gd name="T91" fmla="*/ 2 h 40"/>
                  <a:gd name="T92" fmla="*/ 10 w 48"/>
                  <a:gd name="T93" fmla="*/ 0 h 40"/>
                  <a:gd name="T94" fmla="*/ 12 w 48"/>
                  <a:gd name="T95" fmla="*/ 0 h 40"/>
                  <a:gd name="T96" fmla="*/ 14 w 48"/>
                  <a:gd name="T97" fmla="*/ 4 h 40"/>
                  <a:gd name="T98" fmla="*/ 18 w 48"/>
                  <a:gd name="T99" fmla="*/ 8 h 40"/>
                  <a:gd name="T100" fmla="*/ 20 w 48"/>
                  <a:gd name="T101" fmla="*/ 8 h 40"/>
                  <a:gd name="T102" fmla="*/ 22 w 48"/>
                  <a:gd name="T103" fmla="*/ 8 h 40"/>
                  <a:gd name="T104" fmla="*/ 22 w 48"/>
                  <a:gd name="T105"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40">
                    <a:moveTo>
                      <a:pt x="22" y="8"/>
                    </a:moveTo>
                    <a:lnTo>
                      <a:pt x="22" y="8"/>
                    </a:lnTo>
                    <a:lnTo>
                      <a:pt x="24" y="14"/>
                    </a:lnTo>
                    <a:lnTo>
                      <a:pt x="28" y="16"/>
                    </a:lnTo>
                    <a:lnTo>
                      <a:pt x="30" y="16"/>
                    </a:lnTo>
                    <a:lnTo>
                      <a:pt x="34" y="14"/>
                    </a:lnTo>
                    <a:lnTo>
                      <a:pt x="34" y="14"/>
                    </a:lnTo>
                    <a:lnTo>
                      <a:pt x="40" y="12"/>
                    </a:lnTo>
                    <a:lnTo>
                      <a:pt x="42" y="12"/>
                    </a:lnTo>
                    <a:lnTo>
                      <a:pt x="46" y="16"/>
                    </a:lnTo>
                    <a:lnTo>
                      <a:pt x="46" y="16"/>
                    </a:lnTo>
                    <a:lnTo>
                      <a:pt x="48" y="22"/>
                    </a:lnTo>
                    <a:lnTo>
                      <a:pt x="46" y="26"/>
                    </a:lnTo>
                    <a:lnTo>
                      <a:pt x="42" y="30"/>
                    </a:lnTo>
                    <a:lnTo>
                      <a:pt x="42" y="30"/>
                    </a:lnTo>
                    <a:lnTo>
                      <a:pt x="40" y="32"/>
                    </a:lnTo>
                    <a:lnTo>
                      <a:pt x="40" y="34"/>
                    </a:lnTo>
                    <a:lnTo>
                      <a:pt x="38" y="40"/>
                    </a:lnTo>
                    <a:lnTo>
                      <a:pt x="38" y="40"/>
                    </a:lnTo>
                    <a:lnTo>
                      <a:pt x="32" y="38"/>
                    </a:lnTo>
                    <a:lnTo>
                      <a:pt x="28" y="34"/>
                    </a:lnTo>
                    <a:lnTo>
                      <a:pt x="28" y="26"/>
                    </a:lnTo>
                    <a:lnTo>
                      <a:pt x="28" y="26"/>
                    </a:lnTo>
                    <a:lnTo>
                      <a:pt x="26" y="24"/>
                    </a:lnTo>
                    <a:lnTo>
                      <a:pt x="24" y="24"/>
                    </a:lnTo>
                    <a:lnTo>
                      <a:pt x="24" y="26"/>
                    </a:lnTo>
                    <a:lnTo>
                      <a:pt x="24" y="26"/>
                    </a:lnTo>
                    <a:lnTo>
                      <a:pt x="22" y="32"/>
                    </a:lnTo>
                    <a:lnTo>
                      <a:pt x="22" y="32"/>
                    </a:lnTo>
                    <a:lnTo>
                      <a:pt x="20" y="32"/>
                    </a:lnTo>
                    <a:lnTo>
                      <a:pt x="20" y="32"/>
                    </a:lnTo>
                    <a:lnTo>
                      <a:pt x="14" y="30"/>
                    </a:lnTo>
                    <a:lnTo>
                      <a:pt x="10" y="28"/>
                    </a:lnTo>
                    <a:lnTo>
                      <a:pt x="4" y="24"/>
                    </a:lnTo>
                    <a:lnTo>
                      <a:pt x="0" y="20"/>
                    </a:lnTo>
                    <a:lnTo>
                      <a:pt x="0" y="20"/>
                    </a:lnTo>
                    <a:lnTo>
                      <a:pt x="0" y="14"/>
                    </a:lnTo>
                    <a:lnTo>
                      <a:pt x="0" y="14"/>
                    </a:lnTo>
                    <a:lnTo>
                      <a:pt x="2" y="10"/>
                    </a:lnTo>
                    <a:lnTo>
                      <a:pt x="4" y="10"/>
                    </a:lnTo>
                    <a:lnTo>
                      <a:pt x="4" y="10"/>
                    </a:lnTo>
                    <a:lnTo>
                      <a:pt x="4" y="10"/>
                    </a:lnTo>
                    <a:lnTo>
                      <a:pt x="6" y="10"/>
                    </a:lnTo>
                    <a:lnTo>
                      <a:pt x="8" y="8"/>
                    </a:lnTo>
                    <a:lnTo>
                      <a:pt x="8" y="2"/>
                    </a:lnTo>
                    <a:lnTo>
                      <a:pt x="8" y="2"/>
                    </a:lnTo>
                    <a:lnTo>
                      <a:pt x="10" y="0"/>
                    </a:lnTo>
                    <a:lnTo>
                      <a:pt x="12" y="0"/>
                    </a:lnTo>
                    <a:lnTo>
                      <a:pt x="14" y="4"/>
                    </a:lnTo>
                    <a:lnTo>
                      <a:pt x="18" y="8"/>
                    </a:lnTo>
                    <a:lnTo>
                      <a:pt x="20" y="8"/>
                    </a:lnTo>
                    <a:lnTo>
                      <a:pt x="22" y="8"/>
                    </a:lnTo>
                    <a:lnTo>
                      <a:pt x="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4" name="Freeform 3149">
                <a:extLst>
                  <a:ext uri="{FF2B5EF4-FFF2-40B4-BE49-F238E27FC236}">
                    <a16:creationId xmlns:a16="http://schemas.microsoft.com/office/drawing/2014/main" id="{4852876B-FE1B-0E8E-44BB-E51C57068A96}"/>
                  </a:ext>
                </a:extLst>
              </p:cNvPr>
              <p:cNvSpPr>
                <a:spLocks/>
              </p:cNvSpPr>
              <p:nvPr/>
            </p:nvSpPr>
            <p:spPr bwMode="auto">
              <a:xfrm>
                <a:off x="5788" y="1623"/>
                <a:ext cx="24" cy="31"/>
              </a:xfrm>
              <a:custGeom>
                <a:avLst/>
                <a:gdLst>
                  <a:gd name="T0" fmla="*/ 12 w 24"/>
                  <a:gd name="T1" fmla="*/ 29 h 31"/>
                  <a:gd name="T2" fmla="*/ 12 w 24"/>
                  <a:gd name="T3" fmla="*/ 29 h 31"/>
                  <a:gd name="T4" fmla="*/ 14 w 24"/>
                  <a:gd name="T5" fmla="*/ 17 h 31"/>
                  <a:gd name="T6" fmla="*/ 12 w 24"/>
                  <a:gd name="T7" fmla="*/ 13 h 31"/>
                  <a:gd name="T8" fmla="*/ 10 w 24"/>
                  <a:gd name="T9" fmla="*/ 13 h 31"/>
                  <a:gd name="T10" fmla="*/ 10 w 24"/>
                  <a:gd name="T11" fmla="*/ 13 h 31"/>
                  <a:gd name="T12" fmla="*/ 6 w 24"/>
                  <a:gd name="T13" fmla="*/ 15 h 31"/>
                  <a:gd name="T14" fmla="*/ 4 w 24"/>
                  <a:gd name="T15" fmla="*/ 13 h 31"/>
                  <a:gd name="T16" fmla="*/ 0 w 24"/>
                  <a:gd name="T17" fmla="*/ 5 h 31"/>
                  <a:gd name="T18" fmla="*/ 0 w 24"/>
                  <a:gd name="T19" fmla="*/ 5 h 31"/>
                  <a:gd name="T20" fmla="*/ 2 w 24"/>
                  <a:gd name="T21" fmla="*/ 2 h 31"/>
                  <a:gd name="T22" fmla="*/ 2 w 24"/>
                  <a:gd name="T23" fmla="*/ 2 h 31"/>
                  <a:gd name="T24" fmla="*/ 4 w 24"/>
                  <a:gd name="T25" fmla="*/ 0 h 31"/>
                  <a:gd name="T26" fmla="*/ 4 w 24"/>
                  <a:gd name="T27" fmla="*/ 0 h 31"/>
                  <a:gd name="T28" fmla="*/ 4 w 24"/>
                  <a:gd name="T29" fmla="*/ 0 h 31"/>
                  <a:gd name="T30" fmla="*/ 8 w 24"/>
                  <a:gd name="T31" fmla="*/ 5 h 31"/>
                  <a:gd name="T32" fmla="*/ 10 w 24"/>
                  <a:gd name="T33" fmla="*/ 7 h 31"/>
                  <a:gd name="T34" fmla="*/ 16 w 24"/>
                  <a:gd name="T35" fmla="*/ 5 h 31"/>
                  <a:gd name="T36" fmla="*/ 16 w 24"/>
                  <a:gd name="T37" fmla="*/ 5 h 31"/>
                  <a:gd name="T38" fmla="*/ 18 w 24"/>
                  <a:gd name="T39" fmla="*/ 9 h 31"/>
                  <a:gd name="T40" fmla="*/ 20 w 24"/>
                  <a:gd name="T41" fmla="*/ 11 h 31"/>
                  <a:gd name="T42" fmla="*/ 22 w 24"/>
                  <a:gd name="T43" fmla="*/ 15 h 31"/>
                  <a:gd name="T44" fmla="*/ 24 w 24"/>
                  <a:gd name="T45" fmla="*/ 23 h 31"/>
                  <a:gd name="T46" fmla="*/ 24 w 24"/>
                  <a:gd name="T47" fmla="*/ 23 h 31"/>
                  <a:gd name="T48" fmla="*/ 22 w 24"/>
                  <a:gd name="T49" fmla="*/ 27 h 31"/>
                  <a:gd name="T50" fmla="*/ 22 w 24"/>
                  <a:gd name="T51" fmla="*/ 27 h 31"/>
                  <a:gd name="T52" fmla="*/ 20 w 24"/>
                  <a:gd name="T53" fmla="*/ 29 h 31"/>
                  <a:gd name="T54" fmla="*/ 18 w 24"/>
                  <a:gd name="T55" fmla="*/ 31 h 31"/>
                  <a:gd name="T56" fmla="*/ 12 w 24"/>
                  <a:gd name="T57" fmla="*/ 29 h 31"/>
                  <a:gd name="T58" fmla="*/ 12 w 24"/>
                  <a:gd name="T5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12" y="29"/>
                    </a:moveTo>
                    <a:lnTo>
                      <a:pt x="12" y="29"/>
                    </a:lnTo>
                    <a:lnTo>
                      <a:pt x="14" y="17"/>
                    </a:lnTo>
                    <a:lnTo>
                      <a:pt x="12" y="13"/>
                    </a:lnTo>
                    <a:lnTo>
                      <a:pt x="10" y="13"/>
                    </a:lnTo>
                    <a:lnTo>
                      <a:pt x="10" y="13"/>
                    </a:lnTo>
                    <a:lnTo>
                      <a:pt x="6" y="15"/>
                    </a:lnTo>
                    <a:lnTo>
                      <a:pt x="4" y="13"/>
                    </a:lnTo>
                    <a:lnTo>
                      <a:pt x="0" y="5"/>
                    </a:lnTo>
                    <a:lnTo>
                      <a:pt x="0" y="5"/>
                    </a:lnTo>
                    <a:lnTo>
                      <a:pt x="2" y="2"/>
                    </a:lnTo>
                    <a:lnTo>
                      <a:pt x="2" y="2"/>
                    </a:lnTo>
                    <a:lnTo>
                      <a:pt x="4" y="0"/>
                    </a:lnTo>
                    <a:lnTo>
                      <a:pt x="4" y="0"/>
                    </a:lnTo>
                    <a:lnTo>
                      <a:pt x="4" y="0"/>
                    </a:lnTo>
                    <a:lnTo>
                      <a:pt x="8" y="5"/>
                    </a:lnTo>
                    <a:lnTo>
                      <a:pt x="10" y="7"/>
                    </a:lnTo>
                    <a:lnTo>
                      <a:pt x="16" y="5"/>
                    </a:lnTo>
                    <a:lnTo>
                      <a:pt x="16" y="5"/>
                    </a:lnTo>
                    <a:lnTo>
                      <a:pt x="18" y="9"/>
                    </a:lnTo>
                    <a:lnTo>
                      <a:pt x="20" y="11"/>
                    </a:lnTo>
                    <a:lnTo>
                      <a:pt x="22" y="15"/>
                    </a:lnTo>
                    <a:lnTo>
                      <a:pt x="24" y="23"/>
                    </a:lnTo>
                    <a:lnTo>
                      <a:pt x="24" y="23"/>
                    </a:lnTo>
                    <a:lnTo>
                      <a:pt x="22" y="27"/>
                    </a:lnTo>
                    <a:lnTo>
                      <a:pt x="22" y="27"/>
                    </a:lnTo>
                    <a:lnTo>
                      <a:pt x="20" y="29"/>
                    </a:lnTo>
                    <a:lnTo>
                      <a:pt x="18" y="31"/>
                    </a:lnTo>
                    <a:lnTo>
                      <a:pt x="12" y="29"/>
                    </a:lnTo>
                    <a:lnTo>
                      <a:pt x="1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5" name="Freeform 3150">
                <a:extLst>
                  <a:ext uri="{FF2B5EF4-FFF2-40B4-BE49-F238E27FC236}">
                    <a16:creationId xmlns:a16="http://schemas.microsoft.com/office/drawing/2014/main" id="{A9A12914-6C4C-E78D-3233-47A87F988B6E}"/>
                  </a:ext>
                </a:extLst>
              </p:cNvPr>
              <p:cNvSpPr>
                <a:spLocks/>
              </p:cNvSpPr>
              <p:nvPr/>
            </p:nvSpPr>
            <p:spPr bwMode="auto">
              <a:xfrm>
                <a:off x="5810" y="1625"/>
                <a:ext cx="14" cy="21"/>
              </a:xfrm>
              <a:custGeom>
                <a:avLst/>
                <a:gdLst>
                  <a:gd name="T0" fmla="*/ 12 w 14"/>
                  <a:gd name="T1" fmla="*/ 5 h 21"/>
                  <a:gd name="T2" fmla="*/ 12 w 14"/>
                  <a:gd name="T3" fmla="*/ 5 h 21"/>
                  <a:gd name="T4" fmla="*/ 14 w 14"/>
                  <a:gd name="T5" fmla="*/ 21 h 21"/>
                  <a:gd name="T6" fmla="*/ 14 w 14"/>
                  <a:gd name="T7" fmla="*/ 21 h 21"/>
                  <a:gd name="T8" fmla="*/ 8 w 14"/>
                  <a:gd name="T9" fmla="*/ 17 h 21"/>
                  <a:gd name="T10" fmla="*/ 6 w 14"/>
                  <a:gd name="T11" fmla="*/ 17 h 21"/>
                  <a:gd name="T12" fmla="*/ 4 w 14"/>
                  <a:gd name="T13" fmla="*/ 19 h 21"/>
                  <a:gd name="T14" fmla="*/ 4 w 14"/>
                  <a:gd name="T15" fmla="*/ 19 h 21"/>
                  <a:gd name="T16" fmla="*/ 0 w 14"/>
                  <a:gd name="T17" fmla="*/ 15 h 21"/>
                  <a:gd name="T18" fmla="*/ 0 w 14"/>
                  <a:gd name="T19" fmla="*/ 7 h 21"/>
                  <a:gd name="T20" fmla="*/ 0 w 14"/>
                  <a:gd name="T21" fmla="*/ 7 h 21"/>
                  <a:gd name="T22" fmla="*/ 6 w 14"/>
                  <a:gd name="T23" fmla="*/ 3 h 21"/>
                  <a:gd name="T24" fmla="*/ 8 w 14"/>
                  <a:gd name="T25" fmla="*/ 0 h 21"/>
                  <a:gd name="T26" fmla="*/ 12 w 14"/>
                  <a:gd name="T27" fmla="*/ 5 h 21"/>
                  <a:gd name="T28" fmla="*/ 12 w 14"/>
                  <a:gd name="T2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2" y="5"/>
                    </a:moveTo>
                    <a:lnTo>
                      <a:pt x="12" y="5"/>
                    </a:lnTo>
                    <a:lnTo>
                      <a:pt x="14" y="21"/>
                    </a:lnTo>
                    <a:lnTo>
                      <a:pt x="14" y="21"/>
                    </a:lnTo>
                    <a:lnTo>
                      <a:pt x="8" y="17"/>
                    </a:lnTo>
                    <a:lnTo>
                      <a:pt x="6" y="17"/>
                    </a:lnTo>
                    <a:lnTo>
                      <a:pt x="4" y="19"/>
                    </a:lnTo>
                    <a:lnTo>
                      <a:pt x="4" y="19"/>
                    </a:lnTo>
                    <a:lnTo>
                      <a:pt x="0" y="15"/>
                    </a:lnTo>
                    <a:lnTo>
                      <a:pt x="0" y="7"/>
                    </a:lnTo>
                    <a:lnTo>
                      <a:pt x="0" y="7"/>
                    </a:lnTo>
                    <a:lnTo>
                      <a:pt x="6" y="3"/>
                    </a:lnTo>
                    <a:lnTo>
                      <a:pt x="8" y="0"/>
                    </a:lnTo>
                    <a:lnTo>
                      <a:pt x="12" y="5"/>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6" name="Freeform 3151">
                <a:extLst>
                  <a:ext uri="{FF2B5EF4-FFF2-40B4-BE49-F238E27FC236}">
                    <a16:creationId xmlns:a16="http://schemas.microsoft.com/office/drawing/2014/main" id="{D050F4BA-7503-30CF-26E4-8350CFE34B6A}"/>
                  </a:ext>
                </a:extLst>
              </p:cNvPr>
              <p:cNvSpPr>
                <a:spLocks/>
              </p:cNvSpPr>
              <p:nvPr/>
            </p:nvSpPr>
            <p:spPr bwMode="auto">
              <a:xfrm>
                <a:off x="5804" y="1628"/>
                <a:ext cx="10" cy="20"/>
              </a:xfrm>
              <a:custGeom>
                <a:avLst/>
                <a:gdLst>
                  <a:gd name="T0" fmla="*/ 6 w 10"/>
                  <a:gd name="T1" fmla="*/ 4 h 20"/>
                  <a:gd name="T2" fmla="*/ 6 w 10"/>
                  <a:gd name="T3" fmla="*/ 4 h 20"/>
                  <a:gd name="T4" fmla="*/ 10 w 10"/>
                  <a:gd name="T5" fmla="*/ 16 h 20"/>
                  <a:gd name="T6" fmla="*/ 10 w 10"/>
                  <a:gd name="T7" fmla="*/ 16 h 20"/>
                  <a:gd name="T8" fmla="*/ 10 w 10"/>
                  <a:gd name="T9" fmla="*/ 16 h 20"/>
                  <a:gd name="T10" fmla="*/ 8 w 10"/>
                  <a:gd name="T11" fmla="*/ 20 h 20"/>
                  <a:gd name="T12" fmla="*/ 8 w 10"/>
                  <a:gd name="T13" fmla="*/ 20 h 20"/>
                  <a:gd name="T14" fmla="*/ 6 w 10"/>
                  <a:gd name="T15" fmla="*/ 20 h 20"/>
                  <a:gd name="T16" fmla="*/ 6 w 10"/>
                  <a:gd name="T17" fmla="*/ 20 h 20"/>
                  <a:gd name="T18" fmla="*/ 6 w 10"/>
                  <a:gd name="T19" fmla="*/ 12 h 20"/>
                  <a:gd name="T20" fmla="*/ 2 w 10"/>
                  <a:gd name="T21" fmla="*/ 10 h 20"/>
                  <a:gd name="T22" fmla="*/ 0 w 10"/>
                  <a:gd name="T23" fmla="*/ 6 h 20"/>
                  <a:gd name="T24" fmla="*/ 0 w 10"/>
                  <a:gd name="T25" fmla="*/ 0 h 20"/>
                  <a:gd name="T26" fmla="*/ 0 w 10"/>
                  <a:gd name="T27" fmla="*/ 0 h 20"/>
                  <a:gd name="T28" fmla="*/ 2 w 10"/>
                  <a:gd name="T29" fmla="*/ 2 h 20"/>
                  <a:gd name="T30" fmla="*/ 6 w 10"/>
                  <a:gd name="T31" fmla="*/ 4 h 20"/>
                  <a:gd name="T32" fmla="*/ 6 w 10"/>
                  <a:gd name="T3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0">
                    <a:moveTo>
                      <a:pt x="6" y="4"/>
                    </a:moveTo>
                    <a:lnTo>
                      <a:pt x="6" y="4"/>
                    </a:lnTo>
                    <a:lnTo>
                      <a:pt x="10" y="16"/>
                    </a:lnTo>
                    <a:lnTo>
                      <a:pt x="10" y="16"/>
                    </a:lnTo>
                    <a:lnTo>
                      <a:pt x="10" y="16"/>
                    </a:lnTo>
                    <a:lnTo>
                      <a:pt x="8" y="20"/>
                    </a:lnTo>
                    <a:lnTo>
                      <a:pt x="8" y="20"/>
                    </a:lnTo>
                    <a:lnTo>
                      <a:pt x="6" y="20"/>
                    </a:lnTo>
                    <a:lnTo>
                      <a:pt x="6" y="20"/>
                    </a:lnTo>
                    <a:lnTo>
                      <a:pt x="6" y="12"/>
                    </a:lnTo>
                    <a:lnTo>
                      <a:pt x="2" y="10"/>
                    </a:lnTo>
                    <a:lnTo>
                      <a:pt x="0" y="6"/>
                    </a:lnTo>
                    <a:lnTo>
                      <a:pt x="0" y="0"/>
                    </a:lnTo>
                    <a:lnTo>
                      <a:pt x="0" y="0"/>
                    </a:lnTo>
                    <a:lnTo>
                      <a:pt x="2" y="2"/>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7" name="Freeform 3152">
                <a:extLst>
                  <a:ext uri="{FF2B5EF4-FFF2-40B4-BE49-F238E27FC236}">
                    <a16:creationId xmlns:a16="http://schemas.microsoft.com/office/drawing/2014/main" id="{358FEE78-3519-C35A-0944-458FA1594A12}"/>
                  </a:ext>
                </a:extLst>
              </p:cNvPr>
              <p:cNvSpPr>
                <a:spLocks/>
              </p:cNvSpPr>
              <p:nvPr/>
            </p:nvSpPr>
            <p:spPr bwMode="auto">
              <a:xfrm>
                <a:off x="1658" y="2422"/>
                <a:ext cx="10" cy="16"/>
              </a:xfrm>
              <a:custGeom>
                <a:avLst/>
                <a:gdLst>
                  <a:gd name="T0" fmla="*/ 10 w 10"/>
                  <a:gd name="T1" fmla="*/ 14 h 16"/>
                  <a:gd name="T2" fmla="*/ 10 w 10"/>
                  <a:gd name="T3" fmla="*/ 14 h 16"/>
                  <a:gd name="T4" fmla="*/ 4 w 10"/>
                  <a:gd name="T5" fmla="*/ 16 h 16"/>
                  <a:gd name="T6" fmla="*/ 2 w 10"/>
                  <a:gd name="T7" fmla="*/ 14 h 16"/>
                  <a:gd name="T8" fmla="*/ 0 w 10"/>
                  <a:gd name="T9" fmla="*/ 10 h 16"/>
                  <a:gd name="T10" fmla="*/ 0 w 10"/>
                  <a:gd name="T11" fmla="*/ 10 h 16"/>
                  <a:gd name="T12" fmla="*/ 0 w 10"/>
                  <a:gd name="T13" fmla="*/ 6 h 16"/>
                  <a:gd name="T14" fmla="*/ 0 w 10"/>
                  <a:gd name="T15" fmla="*/ 6 h 16"/>
                  <a:gd name="T16" fmla="*/ 2 w 10"/>
                  <a:gd name="T17" fmla="*/ 0 h 16"/>
                  <a:gd name="T18" fmla="*/ 2 w 10"/>
                  <a:gd name="T19" fmla="*/ 0 h 16"/>
                  <a:gd name="T20" fmla="*/ 2 w 10"/>
                  <a:gd name="T21" fmla="*/ 0 h 16"/>
                  <a:gd name="T22" fmla="*/ 2 w 10"/>
                  <a:gd name="T23" fmla="*/ 0 h 16"/>
                  <a:gd name="T24" fmla="*/ 6 w 10"/>
                  <a:gd name="T25" fmla="*/ 0 h 16"/>
                  <a:gd name="T26" fmla="*/ 6 w 10"/>
                  <a:gd name="T27" fmla="*/ 0 h 16"/>
                  <a:gd name="T28" fmla="*/ 8 w 10"/>
                  <a:gd name="T29" fmla="*/ 2 h 16"/>
                  <a:gd name="T30" fmla="*/ 8 w 10"/>
                  <a:gd name="T31" fmla="*/ 0 h 16"/>
                  <a:gd name="T32" fmla="*/ 8 w 10"/>
                  <a:gd name="T33" fmla="*/ 0 h 16"/>
                  <a:gd name="T34" fmla="*/ 10 w 10"/>
                  <a:gd name="T35" fmla="*/ 2 h 16"/>
                  <a:gd name="T36" fmla="*/ 10 w 10"/>
                  <a:gd name="T37" fmla="*/ 6 h 16"/>
                  <a:gd name="T38" fmla="*/ 10 w 10"/>
                  <a:gd name="T39" fmla="*/ 14 h 16"/>
                  <a:gd name="T40" fmla="*/ 10 w 10"/>
                  <a:gd name="T4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6">
                    <a:moveTo>
                      <a:pt x="10" y="14"/>
                    </a:moveTo>
                    <a:lnTo>
                      <a:pt x="10" y="14"/>
                    </a:lnTo>
                    <a:lnTo>
                      <a:pt x="4" y="16"/>
                    </a:lnTo>
                    <a:lnTo>
                      <a:pt x="2" y="14"/>
                    </a:lnTo>
                    <a:lnTo>
                      <a:pt x="0" y="10"/>
                    </a:lnTo>
                    <a:lnTo>
                      <a:pt x="0" y="10"/>
                    </a:lnTo>
                    <a:lnTo>
                      <a:pt x="0" y="6"/>
                    </a:lnTo>
                    <a:lnTo>
                      <a:pt x="0" y="6"/>
                    </a:lnTo>
                    <a:lnTo>
                      <a:pt x="2" y="0"/>
                    </a:lnTo>
                    <a:lnTo>
                      <a:pt x="2" y="0"/>
                    </a:lnTo>
                    <a:lnTo>
                      <a:pt x="2" y="0"/>
                    </a:lnTo>
                    <a:lnTo>
                      <a:pt x="2" y="0"/>
                    </a:lnTo>
                    <a:lnTo>
                      <a:pt x="6" y="0"/>
                    </a:lnTo>
                    <a:lnTo>
                      <a:pt x="6" y="0"/>
                    </a:lnTo>
                    <a:lnTo>
                      <a:pt x="8" y="2"/>
                    </a:lnTo>
                    <a:lnTo>
                      <a:pt x="8" y="0"/>
                    </a:lnTo>
                    <a:lnTo>
                      <a:pt x="8" y="0"/>
                    </a:lnTo>
                    <a:lnTo>
                      <a:pt x="10" y="2"/>
                    </a:lnTo>
                    <a:lnTo>
                      <a:pt x="10" y="6"/>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8" name="Freeform 3153">
                <a:extLst>
                  <a:ext uri="{FF2B5EF4-FFF2-40B4-BE49-F238E27FC236}">
                    <a16:creationId xmlns:a16="http://schemas.microsoft.com/office/drawing/2014/main" id="{9870CAE2-F394-939E-7490-97BDDA5E347B}"/>
                  </a:ext>
                </a:extLst>
              </p:cNvPr>
              <p:cNvSpPr>
                <a:spLocks/>
              </p:cNvSpPr>
              <p:nvPr/>
            </p:nvSpPr>
            <p:spPr bwMode="auto">
              <a:xfrm>
                <a:off x="1648" y="2404"/>
                <a:ext cx="12" cy="18"/>
              </a:xfrm>
              <a:custGeom>
                <a:avLst/>
                <a:gdLst>
                  <a:gd name="T0" fmla="*/ 0 w 12"/>
                  <a:gd name="T1" fmla="*/ 14 h 18"/>
                  <a:gd name="T2" fmla="*/ 0 w 12"/>
                  <a:gd name="T3" fmla="*/ 14 h 18"/>
                  <a:gd name="T4" fmla="*/ 2 w 12"/>
                  <a:gd name="T5" fmla="*/ 8 h 18"/>
                  <a:gd name="T6" fmla="*/ 4 w 12"/>
                  <a:gd name="T7" fmla="*/ 0 h 18"/>
                  <a:gd name="T8" fmla="*/ 4 w 12"/>
                  <a:gd name="T9" fmla="*/ 0 h 18"/>
                  <a:gd name="T10" fmla="*/ 4 w 12"/>
                  <a:gd name="T11" fmla="*/ 2 h 18"/>
                  <a:gd name="T12" fmla="*/ 6 w 12"/>
                  <a:gd name="T13" fmla="*/ 6 h 18"/>
                  <a:gd name="T14" fmla="*/ 8 w 12"/>
                  <a:gd name="T15" fmla="*/ 8 h 18"/>
                  <a:gd name="T16" fmla="*/ 12 w 12"/>
                  <a:gd name="T17" fmla="*/ 6 h 18"/>
                  <a:gd name="T18" fmla="*/ 12 w 12"/>
                  <a:gd name="T19" fmla="*/ 6 h 18"/>
                  <a:gd name="T20" fmla="*/ 12 w 12"/>
                  <a:gd name="T21" fmla="*/ 6 h 18"/>
                  <a:gd name="T22" fmla="*/ 12 w 12"/>
                  <a:gd name="T23" fmla="*/ 8 h 18"/>
                  <a:gd name="T24" fmla="*/ 12 w 12"/>
                  <a:gd name="T25" fmla="*/ 18 h 18"/>
                  <a:gd name="T26" fmla="*/ 12 w 12"/>
                  <a:gd name="T27" fmla="*/ 18 h 18"/>
                  <a:gd name="T28" fmla="*/ 12 w 12"/>
                  <a:gd name="T29" fmla="*/ 18 h 18"/>
                  <a:gd name="T30" fmla="*/ 10 w 12"/>
                  <a:gd name="T31" fmla="*/ 18 h 18"/>
                  <a:gd name="T32" fmla="*/ 6 w 12"/>
                  <a:gd name="T33" fmla="*/ 18 h 18"/>
                  <a:gd name="T34" fmla="*/ 4 w 12"/>
                  <a:gd name="T35" fmla="*/ 16 h 18"/>
                  <a:gd name="T36" fmla="*/ 2 w 12"/>
                  <a:gd name="T37" fmla="*/ 14 h 18"/>
                  <a:gd name="T38" fmla="*/ 2 w 12"/>
                  <a:gd name="T39" fmla="*/ 14 h 18"/>
                  <a:gd name="T40" fmla="*/ 0 w 12"/>
                  <a:gd name="T41" fmla="*/ 14 h 18"/>
                  <a:gd name="T42" fmla="*/ 0 w 12"/>
                  <a:gd name="T4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8">
                    <a:moveTo>
                      <a:pt x="0" y="14"/>
                    </a:moveTo>
                    <a:lnTo>
                      <a:pt x="0" y="14"/>
                    </a:lnTo>
                    <a:lnTo>
                      <a:pt x="2" y="8"/>
                    </a:lnTo>
                    <a:lnTo>
                      <a:pt x="4" y="0"/>
                    </a:lnTo>
                    <a:lnTo>
                      <a:pt x="4" y="0"/>
                    </a:lnTo>
                    <a:lnTo>
                      <a:pt x="4" y="2"/>
                    </a:lnTo>
                    <a:lnTo>
                      <a:pt x="6" y="6"/>
                    </a:lnTo>
                    <a:lnTo>
                      <a:pt x="8" y="8"/>
                    </a:lnTo>
                    <a:lnTo>
                      <a:pt x="12" y="6"/>
                    </a:lnTo>
                    <a:lnTo>
                      <a:pt x="12" y="6"/>
                    </a:lnTo>
                    <a:lnTo>
                      <a:pt x="12" y="6"/>
                    </a:lnTo>
                    <a:lnTo>
                      <a:pt x="12" y="8"/>
                    </a:lnTo>
                    <a:lnTo>
                      <a:pt x="12" y="18"/>
                    </a:lnTo>
                    <a:lnTo>
                      <a:pt x="12" y="18"/>
                    </a:lnTo>
                    <a:lnTo>
                      <a:pt x="12" y="18"/>
                    </a:lnTo>
                    <a:lnTo>
                      <a:pt x="10" y="18"/>
                    </a:lnTo>
                    <a:lnTo>
                      <a:pt x="6" y="18"/>
                    </a:lnTo>
                    <a:lnTo>
                      <a:pt x="4" y="16"/>
                    </a:lnTo>
                    <a:lnTo>
                      <a:pt x="2" y="14"/>
                    </a:lnTo>
                    <a:lnTo>
                      <a:pt x="2"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9" name="Freeform 3154">
                <a:extLst>
                  <a:ext uri="{FF2B5EF4-FFF2-40B4-BE49-F238E27FC236}">
                    <a16:creationId xmlns:a16="http://schemas.microsoft.com/office/drawing/2014/main" id="{341C95F5-2993-F69D-7971-B0EE2B72C8FD}"/>
                  </a:ext>
                </a:extLst>
              </p:cNvPr>
              <p:cNvSpPr>
                <a:spLocks/>
              </p:cNvSpPr>
              <p:nvPr/>
            </p:nvSpPr>
            <p:spPr bwMode="auto">
              <a:xfrm>
                <a:off x="1650" y="2418"/>
                <a:ext cx="10" cy="10"/>
              </a:xfrm>
              <a:custGeom>
                <a:avLst/>
                <a:gdLst>
                  <a:gd name="T0" fmla="*/ 0 w 10"/>
                  <a:gd name="T1" fmla="*/ 0 h 10"/>
                  <a:gd name="T2" fmla="*/ 0 w 10"/>
                  <a:gd name="T3" fmla="*/ 0 h 10"/>
                  <a:gd name="T4" fmla="*/ 6 w 10"/>
                  <a:gd name="T5" fmla="*/ 0 h 10"/>
                  <a:gd name="T6" fmla="*/ 8 w 10"/>
                  <a:gd name="T7" fmla="*/ 0 h 10"/>
                  <a:gd name="T8" fmla="*/ 10 w 10"/>
                  <a:gd name="T9" fmla="*/ 4 h 10"/>
                  <a:gd name="T10" fmla="*/ 10 w 10"/>
                  <a:gd name="T11" fmla="*/ 4 h 10"/>
                  <a:gd name="T12" fmla="*/ 8 w 10"/>
                  <a:gd name="T13" fmla="*/ 8 h 10"/>
                  <a:gd name="T14" fmla="*/ 8 w 10"/>
                  <a:gd name="T15" fmla="*/ 10 h 10"/>
                  <a:gd name="T16" fmla="*/ 8 w 10"/>
                  <a:gd name="T17" fmla="*/ 10 h 10"/>
                  <a:gd name="T18" fmla="*/ 2 w 10"/>
                  <a:gd name="T19" fmla="*/ 10 h 10"/>
                  <a:gd name="T20" fmla="*/ 0 w 10"/>
                  <a:gd name="T21" fmla="*/ 8 h 10"/>
                  <a:gd name="T22" fmla="*/ 0 w 10"/>
                  <a:gd name="T23" fmla="*/ 0 h 10"/>
                  <a:gd name="T24" fmla="*/ 0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0"/>
                    </a:moveTo>
                    <a:lnTo>
                      <a:pt x="0" y="0"/>
                    </a:lnTo>
                    <a:lnTo>
                      <a:pt x="6" y="0"/>
                    </a:lnTo>
                    <a:lnTo>
                      <a:pt x="8" y="0"/>
                    </a:lnTo>
                    <a:lnTo>
                      <a:pt x="10" y="4"/>
                    </a:lnTo>
                    <a:lnTo>
                      <a:pt x="10" y="4"/>
                    </a:lnTo>
                    <a:lnTo>
                      <a:pt x="8" y="8"/>
                    </a:lnTo>
                    <a:lnTo>
                      <a:pt x="8" y="10"/>
                    </a:lnTo>
                    <a:lnTo>
                      <a:pt x="8" y="10"/>
                    </a:lnTo>
                    <a:lnTo>
                      <a:pt x="2"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0" name="Freeform 3155">
                <a:extLst>
                  <a:ext uri="{FF2B5EF4-FFF2-40B4-BE49-F238E27FC236}">
                    <a16:creationId xmlns:a16="http://schemas.microsoft.com/office/drawing/2014/main" id="{98AB141B-BF89-2A66-6702-7FFE85AE5154}"/>
                  </a:ext>
                </a:extLst>
              </p:cNvPr>
              <p:cNvSpPr>
                <a:spLocks/>
              </p:cNvSpPr>
              <p:nvPr/>
            </p:nvSpPr>
            <p:spPr bwMode="auto">
              <a:xfrm>
                <a:off x="1648" y="2432"/>
                <a:ext cx="8" cy="10"/>
              </a:xfrm>
              <a:custGeom>
                <a:avLst/>
                <a:gdLst>
                  <a:gd name="T0" fmla="*/ 8 w 8"/>
                  <a:gd name="T1" fmla="*/ 4 h 10"/>
                  <a:gd name="T2" fmla="*/ 8 w 8"/>
                  <a:gd name="T3" fmla="*/ 4 h 10"/>
                  <a:gd name="T4" fmla="*/ 8 w 8"/>
                  <a:gd name="T5" fmla="*/ 8 h 10"/>
                  <a:gd name="T6" fmla="*/ 8 w 8"/>
                  <a:gd name="T7" fmla="*/ 8 h 10"/>
                  <a:gd name="T8" fmla="*/ 6 w 8"/>
                  <a:gd name="T9" fmla="*/ 10 h 10"/>
                  <a:gd name="T10" fmla="*/ 4 w 8"/>
                  <a:gd name="T11" fmla="*/ 10 h 10"/>
                  <a:gd name="T12" fmla="*/ 2 w 8"/>
                  <a:gd name="T13" fmla="*/ 8 h 10"/>
                  <a:gd name="T14" fmla="*/ 0 w 8"/>
                  <a:gd name="T15" fmla="*/ 8 h 10"/>
                  <a:gd name="T16" fmla="*/ 0 w 8"/>
                  <a:gd name="T17" fmla="*/ 8 h 10"/>
                  <a:gd name="T18" fmla="*/ 2 w 8"/>
                  <a:gd name="T19" fmla="*/ 2 h 10"/>
                  <a:gd name="T20" fmla="*/ 4 w 8"/>
                  <a:gd name="T21" fmla="*/ 0 h 10"/>
                  <a:gd name="T22" fmla="*/ 6 w 8"/>
                  <a:gd name="T23" fmla="*/ 2 h 10"/>
                  <a:gd name="T24" fmla="*/ 8 w 8"/>
                  <a:gd name="T25" fmla="*/ 4 h 10"/>
                  <a:gd name="T26" fmla="*/ 8 w 8"/>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4"/>
                    </a:moveTo>
                    <a:lnTo>
                      <a:pt x="8" y="4"/>
                    </a:lnTo>
                    <a:lnTo>
                      <a:pt x="8" y="8"/>
                    </a:lnTo>
                    <a:lnTo>
                      <a:pt x="8" y="8"/>
                    </a:lnTo>
                    <a:lnTo>
                      <a:pt x="6" y="10"/>
                    </a:lnTo>
                    <a:lnTo>
                      <a:pt x="4" y="10"/>
                    </a:lnTo>
                    <a:lnTo>
                      <a:pt x="2" y="8"/>
                    </a:lnTo>
                    <a:lnTo>
                      <a:pt x="0" y="8"/>
                    </a:lnTo>
                    <a:lnTo>
                      <a:pt x="0" y="8"/>
                    </a:lnTo>
                    <a:lnTo>
                      <a:pt x="2" y="2"/>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1" name="Freeform 3156">
                <a:extLst>
                  <a:ext uri="{FF2B5EF4-FFF2-40B4-BE49-F238E27FC236}">
                    <a16:creationId xmlns:a16="http://schemas.microsoft.com/office/drawing/2014/main" id="{743A5A28-3CAE-0DA7-3215-749B9749655F}"/>
                  </a:ext>
                </a:extLst>
              </p:cNvPr>
              <p:cNvSpPr>
                <a:spLocks/>
              </p:cNvSpPr>
              <p:nvPr/>
            </p:nvSpPr>
            <p:spPr bwMode="auto">
              <a:xfrm>
                <a:off x="1600" y="2299"/>
                <a:ext cx="40" cy="49"/>
              </a:xfrm>
              <a:custGeom>
                <a:avLst/>
                <a:gdLst>
                  <a:gd name="T0" fmla="*/ 26 w 40"/>
                  <a:gd name="T1" fmla="*/ 0 h 49"/>
                  <a:gd name="T2" fmla="*/ 26 w 40"/>
                  <a:gd name="T3" fmla="*/ 0 h 49"/>
                  <a:gd name="T4" fmla="*/ 30 w 40"/>
                  <a:gd name="T5" fmla="*/ 8 h 49"/>
                  <a:gd name="T6" fmla="*/ 32 w 40"/>
                  <a:gd name="T7" fmla="*/ 16 h 49"/>
                  <a:gd name="T8" fmla="*/ 36 w 40"/>
                  <a:gd name="T9" fmla="*/ 24 h 49"/>
                  <a:gd name="T10" fmla="*/ 40 w 40"/>
                  <a:gd name="T11" fmla="*/ 30 h 49"/>
                  <a:gd name="T12" fmla="*/ 40 w 40"/>
                  <a:gd name="T13" fmla="*/ 30 h 49"/>
                  <a:gd name="T14" fmla="*/ 40 w 40"/>
                  <a:gd name="T15" fmla="*/ 36 h 49"/>
                  <a:gd name="T16" fmla="*/ 40 w 40"/>
                  <a:gd name="T17" fmla="*/ 36 h 49"/>
                  <a:gd name="T18" fmla="*/ 40 w 40"/>
                  <a:gd name="T19" fmla="*/ 36 h 49"/>
                  <a:gd name="T20" fmla="*/ 40 w 40"/>
                  <a:gd name="T21" fmla="*/ 36 h 49"/>
                  <a:gd name="T22" fmla="*/ 38 w 40"/>
                  <a:gd name="T23" fmla="*/ 38 h 49"/>
                  <a:gd name="T24" fmla="*/ 36 w 40"/>
                  <a:gd name="T25" fmla="*/ 41 h 49"/>
                  <a:gd name="T26" fmla="*/ 36 w 40"/>
                  <a:gd name="T27" fmla="*/ 41 h 49"/>
                  <a:gd name="T28" fmla="*/ 32 w 40"/>
                  <a:gd name="T29" fmla="*/ 34 h 49"/>
                  <a:gd name="T30" fmla="*/ 30 w 40"/>
                  <a:gd name="T31" fmla="*/ 32 h 49"/>
                  <a:gd name="T32" fmla="*/ 28 w 40"/>
                  <a:gd name="T33" fmla="*/ 34 h 49"/>
                  <a:gd name="T34" fmla="*/ 26 w 40"/>
                  <a:gd name="T35" fmla="*/ 41 h 49"/>
                  <a:gd name="T36" fmla="*/ 22 w 40"/>
                  <a:gd name="T37" fmla="*/ 49 h 49"/>
                  <a:gd name="T38" fmla="*/ 22 w 40"/>
                  <a:gd name="T39" fmla="*/ 49 h 49"/>
                  <a:gd name="T40" fmla="*/ 22 w 40"/>
                  <a:gd name="T41" fmla="*/ 49 h 49"/>
                  <a:gd name="T42" fmla="*/ 22 w 40"/>
                  <a:gd name="T43" fmla="*/ 49 h 49"/>
                  <a:gd name="T44" fmla="*/ 20 w 40"/>
                  <a:gd name="T45" fmla="*/ 45 h 49"/>
                  <a:gd name="T46" fmla="*/ 20 w 40"/>
                  <a:gd name="T47" fmla="*/ 38 h 49"/>
                  <a:gd name="T48" fmla="*/ 22 w 40"/>
                  <a:gd name="T49" fmla="*/ 34 h 49"/>
                  <a:gd name="T50" fmla="*/ 20 w 40"/>
                  <a:gd name="T51" fmla="*/ 30 h 49"/>
                  <a:gd name="T52" fmla="*/ 20 w 40"/>
                  <a:gd name="T53" fmla="*/ 30 h 49"/>
                  <a:gd name="T54" fmla="*/ 0 w 40"/>
                  <a:gd name="T55" fmla="*/ 8 h 49"/>
                  <a:gd name="T56" fmla="*/ 0 w 40"/>
                  <a:gd name="T57" fmla="*/ 8 h 49"/>
                  <a:gd name="T58" fmla="*/ 4 w 40"/>
                  <a:gd name="T59" fmla="*/ 4 h 49"/>
                  <a:gd name="T60" fmla="*/ 6 w 40"/>
                  <a:gd name="T61" fmla="*/ 4 h 49"/>
                  <a:gd name="T62" fmla="*/ 8 w 40"/>
                  <a:gd name="T63" fmla="*/ 6 h 49"/>
                  <a:gd name="T64" fmla="*/ 10 w 40"/>
                  <a:gd name="T65" fmla="*/ 8 h 49"/>
                  <a:gd name="T66" fmla="*/ 10 w 40"/>
                  <a:gd name="T67" fmla="*/ 8 h 49"/>
                  <a:gd name="T68" fmla="*/ 20 w 40"/>
                  <a:gd name="T69" fmla="*/ 8 h 49"/>
                  <a:gd name="T70" fmla="*/ 24 w 40"/>
                  <a:gd name="T71" fmla="*/ 6 h 49"/>
                  <a:gd name="T72" fmla="*/ 26 w 40"/>
                  <a:gd name="T73" fmla="*/ 0 h 49"/>
                  <a:gd name="T74" fmla="*/ 26 w 40"/>
                  <a:gd name="T7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9">
                    <a:moveTo>
                      <a:pt x="26" y="0"/>
                    </a:moveTo>
                    <a:lnTo>
                      <a:pt x="26" y="0"/>
                    </a:lnTo>
                    <a:lnTo>
                      <a:pt x="30" y="8"/>
                    </a:lnTo>
                    <a:lnTo>
                      <a:pt x="32" y="16"/>
                    </a:lnTo>
                    <a:lnTo>
                      <a:pt x="36" y="24"/>
                    </a:lnTo>
                    <a:lnTo>
                      <a:pt x="40" y="30"/>
                    </a:lnTo>
                    <a:lnTo>
                      <a:pt x="40" y="30"/>
                    </a:lnTo>
                    <a:lnTo>
                      <a:pt x="40" y="36"/>
                    </a:lnTo>
                    <a:lnTo>
                      <a:pt x="40" y="36"/>
                    </a:lnTo>
                    <a:lnTo>
                      <a:pt x="40" y="36"/>
                    </a:lnTo>
                    <a:lnTo>
                      <a:pt x="40" y="36"/>
                    </a:lnTo>
                    <a:lnTo>
                      <a:pt x="38" y="38"/>
                    </a:lnTo>
                    <a:lnTo>
                      <a:pt x="36" y="41"/>
                    </a:lnTo>
                    <a:lnTo>
                      <a:pt x="36" y="41"/>
                    </a:lnTo>
                    <a:lnTo>
                      <a:pt x="32" y="34"/>
                    </a:lnTo>
                    <a:lnTo>
                      <a:pt x="30" y="32"/>
                    </a:lnTo>
                    <a:lnTo>
                      <a:pt x="28" y="34"/>
                    </a:lnTo>
                    <a:lnTo>
                      <a:pt x="26" y="41"/>
                    </a:lnTo>
                    <a:lnTo>
                      <a:pt x="22" y="49"/>
                    </a:lnTo>
                    <a:lnTo>
                      <a:pt x="22" y="49"/>
                    </a:lnTo>
                    <a:lnTo>
                      <a:pt x="22" y="49"/>
                    </a:lnTo>
                    <a:lnTo>
                      <a:pt x="22" y="49"/>
                    </a:lnTo>
                    <a:lnTo>
                      <a:pt x="20" y="45"/>
                    </a:lnTo>
                    <a:lnTo>
                      <a:pt x="20" y="38"/>
                    </a:lnTo>
                    <a:lnTo>
                      <a:pt x="22" y="34"/>
                    </a:lnTo>
                    <a:lnTo>
                      <a:pt x="20" y="30"/>
                    </a:lnTo>
                    <a:lnTo>
                      <a:pt x="20" y="30"/>
                    </a:lnTo>
                    <a:lnTo>
                      <a:pt x="0" y="8"/>
                    </a:lnTo>
                    <a:lnTo>
                      <a:pt x="0" y="8"/>
                    </a:lnTo>
                    <a:lnTo>
                      <a:pt x="4" y="4"/>
                    </a:lnTo>
                    <a:lnTo>
                      <a:pt x="6" y="4"/>
                    </a:lnTo>
                    <a:lnTo>
                      <a:pt x="8" y="6"/>
                    </a:lnTo>
                    <a:lnTo>
                      <a:pt x="10" y="8"/>
                    </a:lnTo>
                    <a:lnTo>
                      <a:pt x="10" y="8"/>
                    </a:lnTo>
                    <a:lnTo>
                      <a:pt x="20" y="8"/>
                    </a:lnTo>
                    <a:lnTo>
                      <a:pt x="24" y="6"/>
                    </a:lnTo>
                    <a:lnTo>
                      <a:pt x="26" y="0"/>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2" name="Freeform 3157">
                <a:extLst>
                  <a:ext uri="{FF2B5EF4-FFF2-40B4-BE49-F238E27FC236}">
                    <a16:creationId xmlns:a16="http://schemas.microsoft.com/office/drawing/2014/main" id="{D2FB0B4A-2044-24A7-5D7F-EEB0D2C8276B}"/>
                  </a:ext>
                </a:extLst>
              </p:cNvPr>
              <p:cNvSpPr>
                <a:spLocks/>
              </p:cNvSpPr>
              <p:nvPr/>
            </p:nvSpPr>
            <p:spPr bwMode="auto">
              <a:xfrm>
                <a:off x="1670" y="2398"/>
                <a:ext cx="28" cy="42"/>
              </a:xfrm>
              <a:custGeom>
                <a:avLst/>
                <a:gdLst>
                  <a:gd name="T0" fmla="*/ 4 w 28"/>
                  <a:gd name="T1" fmla="*/ 42 h 42"/>
                  <a:gd name="T2" fmla="*/ 4 w 28"/>
                  <a:gd name="T3" fmla="*/ 42 h 42"/>
                  <a:gd name="T4" fmla="*/ 4 w 28"/>
                  <a:gd name="T5" fmla="*/ 40 h 42"/>
                  <a:gd name="T6" fmla="*/ 2 w 28"/>
                  <a:gd name="T7" fmla="*/ 38 h 42"/>
                  <a:gd name="T8" fmla="*/ 0 w 28"/>
                  <a:gd name="T9" fmla="*/ 34 h 42"/>
                  <a:gd name="T10" fmla="*/ 0 w 28"/>
                  <a:gd name="T11" fmla="*/ 34 h 42"/>
                  <a:gd name="T12" fmla="*/ 0 w 28"/>
                  <a:gd name="T13" fmla="*/ 26 h 42"/>
                  <a:gd name="T14" fmla="*/ 4 w 28"/>
                  <a:gd name="T15" fmla="*/ 20 h 42"/>
                  <a:gd name="T16" fmla="*/ 4 w 28"/>
                  <a:gd name="T17" fmla="*/ 20 h 42"/>
                  <a:gd name="T18" fmla="*/ 2 w 28"/>
                  <a:gd name="T19" fmla="*/ 16 h 42"/>
                  <a:gd name="T20" fmla="*/ 2 w 28"/>
                  <a:gd name="T21" fmla="*/ 16 h 42"/>
                  <a:gd name="T22" fmla="*/ 4 w 28"/>
                  <a:gd name="T23" fmla="*/ 16 h 42"/>
                  <a:gd name="T24" fmla="*/ 4 w 28"/>
                  <a:gd name="T25" fmla="*/ 16 h 42"/>
                  <a:gd name="T26" fmla="*/ 2 w 28"/>
                  <a:gd name="T27" fmla="*/ 8 h 42"/>
                  <a:gd name="T28" fmla="*/ 2 w 28"/>
                  <a:gd name="T29" fmla="*/ 6 h 42"/>
                  <a:gd name="T30" fmla="*/ 2 w 28"/>
                  <a:gd name="T31" fmla="*/ 2 h 42"/>
                  <a:gd name="T32" fmla="*/ 2 w 28"/>
                  <a:gd name="T33" fmla="*/ 2 h 42"/>
                  <a:gd name="T34" fmla="*/ 4 w 28"/>
                  <a:gd name="T35" fmla="*/ 2 h 42"/>
                  <a:gd name="T36" fmla="*/ 6 w 28"/>
                  <a:gd name="T37" fmla="*/ 4 h 42"/>
                  <a:gd name="T38" fmla="*/ 8 w 28"/>
                  <a:gd name="T39" fmla="*/ 8 h 42"/>
                  <a:gd name="T40" fmla="*/ 8 w 28"/>
                  <a:gd name="T41" fmla="*/ 8 h 42"/>
                  <a:gd name="T42" fmla="*/ 16 w 28"/>
                  <a:gd name="T43" fmla="*/ 6 h 42"/>
                  <a:gd name="T44" fmla="*/ 20 w 28"/>
                  <a:gd name="T45" fmla="*/ 4 h 42"/>
                  <a:gd name="T46" fmla="*/ 24 w 28"/>
                  <a:gd name="T47" fmla="*/ 0 h 42"/>
                  <a:gd name="T48" fmla="*/ 24 w 28"/>
                  <a:gd name="T49" fmla="*/ 0 h 42"/>
                  <a:gd name="T50" fmla="*/ 28 w 28"/>
                  <a:gd name="T51" fmla="*/ 4 h 42"/>
                  <a:gd name="T52" fmla="*/ 28 w 28"/>
                  <a:gd name="T53" fmla="*/ 12 h 42"/>
                  <a:gd name="T54" fmla="*/ 28 w 28"/>
                  <a:gd name="T55" fmla="*/ 12 h 42"/>
                  <a:gd name="T56" fmla="*/ 28 w 28"/>
                  <a:gd name="T57" fmla="*/ 16 h 42"/>
                  <a:gd name="T58" fmla="*/ 26 w 28"/>
                  <a:gd name="T59" fmla="*/ 18 h 42"/>
                  <a:gd name="T60" fmla="*/ 22 w 28"/>
                  <a:gd name="T61" fmla="*/ 20 h 42"/>
                  <a:gd name="T62" fmla="*/ 22 w 28"/>
                  <a:gd name="T63" fmla="*/ 20 h 42"/>
                  <a:gd name="T64" fmla="*/ 20 w 28"/>
                  <a:gd name="T65" fmla="*/ 20 h 42"/>
                  <a:gd name="T66" fmla="*/ 20 w 28"/>
                  <a:gd name="T67" fmla="*/ 26 h 42"/>
                  <a:gd name="T68" fmla="*/ 20 w 28"/>
                  <a:gd name="T69" fmla="*/ 26 h 42"/>
                  <a:gd name="T70" fmla="*/ 16 w 28"/>
                  <a:gd name="T71" fmla="*/ 28 h 42"/>
                  <a:gd name="T72" fmla="*/ 12 w 28"/>
                  <a:gd name="T73" fmla="*/ 30 h 42"/>
                  <a:gd name="T74" fmla="*/ 10 w 28"/>
                  <a:gd name="T75" fmla="*/ 30 h 42"/>
                  <a:gd name="T76" fmla="*/ 8 w 28"/>
                  <a:gd name="T77" fmla="*/ 32 h 42"/>
                  <a:gd name="T78" fmla="*/ 4 w 28"/>
                  <a:gd name="T79" fmla="*/ 42 h 42"/>
                  <a:gd name="T80" fmla="*/ 4 w 28"/>
                  <a:gd name="T8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2">
                    <a:moveTo>
                      <a:pt x="4" y="42"/>
                    </a:moveTo>
                    <a:lnTo>
                      <a:pt x="4" y="42"/>
                    </a:lnTo>
                    <a:lnTo>
                      <a:pt x="4" y="40"/>
                    </a:lnTo>
                    <a:lnTo>
                      <a:pt x="2" y="38"/>
                    </a:lnTo>
                    <a:lnTo>
                      <a:pt x="0" y="34"/>
                    </a:lnTo>
                    <a:lnTo>
                      <a:pt x="0" y="34"/>
                    </a:lnTo>
                    <a:lnTo>
                      <a:pt x="0" y="26"/>
                    </a:lnTo>
                    <a:lnTo>
                      <a:pt x="4" y="20"/>
                    </a:lnTo>
                    <a:lnTo>
                      <a:pt x="4" y="20"/>
                    </a:lnTo>
                    <a:lnTo>
                      <a:pt x="2" y="16"/>
                    </a:lnTo>
                    <a:lnTo>
                      <a:pt x="2" y="16"/>
                    </a:lnTo>
                    <a:lnTo>
                      <a:pt x="4" y="16"/>
                    </a:lnTo>
                    <a:lnTo>
                      <a:pt x="4" y="16"/>
                    </a:lnTo>
                    <a:lnTo>
                      <a:pt x="2" y="8"/>
                    </a:lnTo>
                    <a:lnTo>
                      <a:pt x="2" y="6"/>
                    </a:lnTo>
                    <a:lnTo>
                      <a:pt x="2" y="2"/>
                    </a:lnTo>
                    <a:lnTo>
                      <a:pt x="2" y="2"/>
                    </a:lnTo>
                    <a:lnTo>
                      <a:pt x="4" y="2"/>
                    </a:lnTo>
                    <a:lnTo>
                      <a:pt x="6" y="4"/>
                    </a:lnTo>
                    <a:lnTo>
                      <a:pt x="8" y="8"/>
                    </a:lnTo>
                    <a:lnTo>
                      <a:pt x="8" y="8"/>
                    </a:lnTo>
                    <a:lnTo>
                      <a:pt x="16" y="6"/>
                    </a:lnTo>
                    <a:lnTo>
                      <a:pt x="20" y="4"/>
                    </a:lnTo>
                    <a:lnTo>
                      <a:pt x="24" y="0"/>
                    </a:lnTo>
                    <a:lnTo>
                      <a:pt x="24" y="0"/>
                    </a:lnTo>
                    <a:lnTo>
                      <a:pt x="28" y="4"/>
                    </a:lnTo>
                    <a:lnTo>
                      <a:pt x="28" y="12"/>
                    </a:lnTo>
                    <a:lnTo>
                      <a:pt x="28" y="12"/>
                    </a:lnTo>
                    <a:lnTo>
                      <a:pt x="28" y="16"/>
                    </a:lnTo>
                    <a:lnTo>
                      <a:pt x="26" y="18"/>
                    </a:lnTo>
                    <a:lnTo>
                      <a:pt x="22" y="20"/>
                    </a:lnTo>
                    <a:lnTo>
                      <a:pt x="22" y="20"/>
                    </a:lnTo>
                    <a:lnTo>
                      <a:pt x="20" y="20"/>
                    </a:lnTo>
                    <a:lnTo>
                      <a:pt x="20" y="26"/>
                    </a:lnTo>
                    <a:lnTo>
                      <a:pt x="20" y="26"/>
                    </a:lnTo>
                    <a:lnTo>
                      <a:pt x="16" y="28"/>
                    </a:lnTo>
                    <a:lnTo>
                      <a:pt x="12" y="30"/>
                    </a:lnTo>
                    <a:lnTo>
                      <a:pt x="10" y="30"/>
                    </a:lnTo>
                    <a:lnTo>
                      <a:pt x="8" y="32"/>
                    </a:lnTo>
                    <a:lnTo>
                      <a:pt x="4" y="42"/>
                    </a:lnTo>
                    <a:lnTo>
                      <a:pt x="4"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3" name="Freeform 3158">
                <a:extLst>
                  <a:ext uri="{FF2B5EF4-FFF2-40B4-BE49-F238E27FC236}">
                    <a16:creationId xmlns:a16="http://schemas.microsoft.com/office/drawing/2014/main" id="{477D19C5-EBE6-EF19-7A15-9F9A6DBD0638}"/>
                  </a:ext>
                </a:extLst>
              </p:cNvPr>
              <p:cNvSpPr>
                <a:spLocks/>
              </p:cNvSpPr>
              <p:nvPr/>
            </p:nvSpPr>
            <p:spPr bwMode="auto">
              <a:xfrm>
                <a:off x="1646" y="2344"/>
                <a:ext cx="32" cy="26"/>
              </a:xfrm>
              <a:custGeom>
                <a:avLst/>
                <a:gdLst>
                  <a:gd name="T0" fmla="*/ 12 w 32"/>
                  <a:gd name="T1" fmla="*/ 8 h 26"/>
                  <a:gd name="T2" fmla="*/ 12 w 32"/>
                  <a:gd name="T3" fmla="*/ 8 h 26"/>
                  <a:gd name="T4" fmla="*/ 12 w 32"/>
                  <a:gd name="T5" fmla="*/ 14 h 26"/>
                  <a:gd name="T6" fmla="*/ 14 w 32"/>
                  <a:gd name="T7" fmla="*/ 16 h 26"/>
                  <a:gd name="T8" fmla="*/ 16 w 32"/>
                  <a:gd name="T9" fmla="*/ 14 h 26"/>
                  <a:gd name="T10" fmla="*/ 18 w 32"/>
                  <a:gd name="T11" fmla="*/ 10 h 26"/>
                  <a:gd name="T12" fmla="*/ 18 w 32"/>
                  <a:gd name="T13" fmla="*/ 10 h 26"/>
                  <a:gd name="T14" fmla="*/ 20 w 32"/>
                  <a:gd name="T15" fmla="*/ 6 h 26"/>
                  <a:gd name="T16" fmla="*/ 22 w 32"/>
                  <a:gd name="T17" fmla="*/ 4 h 26"/>
                  <a:gd name="T18" fmla="*/ 22 w 32"/>
                  <a:gd name="T19" fmla="*/ 4 h 26"/>
                  <a:gd name="T20" fmla="*/ 24 w 32"/>
                  <a:gd name="T21" fmla="*/ 10 h 26"/>
                  <a:gd name="T22" fmla="*/ 24 w 32"/>
                  <a:gd name="T23" fmla="*/ 10 h 26"/>
                  <a:gd name="T24" fmla="*/ 26 w 32"/>
                  <a:gd name="T25" fmla="*/ 14 h 26"/>
                  <a:gd name="T26" fmla="*/ 28 w 32"/>
                  <a:gd name="T27" fmla="*/ 14 h 26"/>
                  <a:gd name="T28" fmla="*/ 32 w 32"/>
                  <a:gd name="T29" fmla="*/ 14 h 26"/>
                  <a:gd name="T30" fmla="*/ 32 w 32"/>
                  <a:gd name="T31" fmla="*/ 14 h 26"/>
                  <a:gd name="T32" fmla="*/ 30 w 32"/>
                  <a:gd name="T33" fmla="*/ 20 h 26"/>
                  <a:gd name="T34" fmla="*/ 30 w 32"/>
                  <a:gd name="T35" fmla="*/ 22 h 26"/>
                  <a:gd name="T36" fmla="*/ 26 w 32"/>
                  <a:gd name="T37" fmla="*/ 22 h 26"/>
                  <a:gd name="T38" fmla="*/ 26 w 32"/>
                  <a:gd name="T39" fmla="*/ 22 h 26"/>
                  <a:gd name="T40" fmla="*/ 22 w 32"/>
                  <a:gd name="T41" fmla="*/ 22 h 26"/>
                  <a:gd name="T42" fmla="*/ 18 w 32"/>
                  <a:gd name="T43" fmla="*/ 24 h 26"/>
                  <a:gd name="T44" fmla="*/ 16 w 32"/>
                  <a:gd name="T45" fmla="*/ 24 h 26"/>
                  <a:gd name="T46" fmla="*/ 16 w 32"/>
                  <a:gd name="T47" fmla="*/ 24 h 26"/>
                  <a:gd name="T48" fmla="*/ 16 w 32"/>
                  <a:gd name="T49" fmla="*/ 26 h 26"/>
                  <a:gd name="T50" fmla="*/ 16 w 32"/>
                  <a:gd name="T51" fmla="*/ 26 h 26"/>
                  <a:gd name="T52" fmla="*/ 12 w 32"/>
                  <a:gd name="T53" fmla="*/ 26 h 26"/>
                  <a:gd name="T54" fmla="*/ 8 w 32"/>
                  <a:gd name="T55" fmla="*/ 24 h 26"/>
                  <a:gd name="T56" fmla="*/ 6 w 32"/>
                  <a:gd name="T57" fmla="*/ 22 h 26"/>
                  <a:gd name="T58" fmla="*/ 6 w 32"/>
                  <a:gd name="T59" fmla="*/ 22 h 26"/>
                  <a:gd name="T60" fmla="*/ 4 w 32"/>
                  <a:gd name="T61" fmla="*/ 22 h 26"/>
                  <a:gd name="T62" fmla="*/ 2 w 32"/>
                  <a:gd name="T63" fmla="*/ 22 h 26"/>
                  <a:gd name="T64" fmla="*/ 0 w 32"/>
                  <a:gd name="T65" fmla="*/ 14 h 26"/>
                  <a:gd name="T66" fmla="*/ 0 w 32"/>
                  <a:gd name="T67" fmla="*/ 14 h 26"/>
                  <a:gd name="T68" fmla="*/ 0 w 32"/>
                  <a:gd name="T69" fmla="*/ 10 h 26"/>
                  <a:gd name="T70" fmla="*/ 0 w 32"/>
                  <a:gd name="T71" fmla="*/ 8 h 26"/>
                  <a:gd name="T72" fmla="*/ 2 w 32"/>
                  <a:gd name="T73" fmla="*/ 8 h 26"/>
                  <a:gd name="T74" fmla="*/ 2 w 32"/>
                  <a:gd name="T75" fmla="*/ 8 h 26"/>
                  <a:gd name="T76" fmla="*/ 4 w 32"/>
                  <a:gd name="T77" fmla="*/ 2 h 26"/>
                  <a:gd name="T78" fmla="*/ 8 w 32"/>
                  <a:gd name="T79" fmla="*/ 0 h 26"/>
                  <a:gd name="T80" fmla="*/ 8 w 32"/>
                  <a:gd name="T81" fmla="*/ 0 h 26"/>
                  <a:gd name="T82" fmla="*/ 10 w 32"/>
                  <a:gd name="T83" fmla="*/ 2 h 26"/>
                  <a:gd name="T84" fmla="*/ 12 w 32"/>
                  <a:gd name="T85" fmla="*/ 8 h 26"/>
                  <a:gd name="T86" fmla="*/ 12 w 32"/>
                  <a:gd name="T8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26">
                    <a:moveTo>
                      <a:pt x="12" y="8"/>
                    </a:moveTo>
                    <a:lnTo>
                      <a:pt x="12" y="8"/>
                    </a:lnTo>
                    <a:lnTo>
                      <a:pt x="12" y="14"/>
                    </a:lnTo>
                    <a:lnTo>
                      <a:pt x="14" y="16"/>
                    </a:lnTo>
                    <a:lnTo>
                      <a:pt x="16" y="14"/>
                    </a:lnTo>
                    <a:lnTo>
                      <a:pt x="18" y="10"/>
                    </a:lnTo>
                    <a:lnTo>
                      <a:pt x="18" y="10"/>
                    </a:lnTo>
                    <a:lnTo>
                      <a:pt x="20" y="6"/>
                    </a:lnTo>
                    <a:lnTo>
                      <a:pt x="22" y="4"/>
                    </a:lnTo>
                    <a:lnTo>
                      <a:pt x="22" y="4"/>
                    </a:lnTo>
                    <a:lnTo>
                      <a:pt x="24" y="10"/>
                    </a:lnTo>
                    <a:lnTo>
                      <a:pt x="24" y="10"/>
                    </a:lnTo>
                    <a:lnTo>
                      <a:pt x="26" y="14"/>
                    </a:lnTo>
                    <a:lnTo>
                      <a:pt x="28" y="14"/>
                    </a:lnTo>
                    <a:lnTo>
                      <a:pt x="32" y="14"/>
                    </a:lnTo>
                    <a:lnTo>
                      <a:pt x="32" y="14"/>
                    </a:lnTo>
                    <a:lnTo>
                      <a:pt x="30" y="20"/>
                    </a:lnTo>
                    <a:lnTo>
                      <a:pt x="30" y="22"/>
                    </a:lnTo>
                    <a:lnTo>
                      <a:pt x="26" y="22"/>
                    </a:lnTo>
                    <a:lnTo>
                      <a:pt x="26" y="22"/>
                    </a:lnTo>
                    <a:lnTo>
                      <a:pt x="22" y="22"/>
                    </a:lnTo>
                    <a:lnTo>
                      <a:pt x="18" y="24"/>
                    </a:lnTo>
                    <a:lnTo>
                      <a:pt x="16" y="24"/>
                    </a:lnTo>
                    <a:lnTo>
                      <a:pt x="16" y="24"/>
                    </a:lnTo>
                    <a:lnTo>
                      <a:pt x="16" y="26"/>
                    </a:lnTo>
                    <a:lnTo>
                      <a:pt x="16" y="26"/>
                    </a:lnTo>
                    <a:lnTo>
                      <a:pt x="12" y="26"/>
                    </a:lnTo>
                    <a:lnTo>
                      <a:pt x="8" y="24"/>
                    </a:lnTo>
                    <a:lnTo>
                      <a:pt x="6" y="22"/>
                    </a:lnTo>
                    <a:lnTo>
                      <a:pt x="6" y="22"/>
                    </a:lnTo>
                    <a:lnTo>
                      <a:pt x="4" y="22"/>
                    </a:lnTo>
                    <a:lnTo>
                      <a:pt x="2" y="22"/>
                    </a:lnTo>
                    <a:lnTo>
                      <a:pt x="0" y="14"/>
                    </a:lnTo>
                    <a:lnTo>
                      <a:pt x="0" y="14"/>
                    </a:lnTo>
                    <a:lnTo>
                      <a:pt x="0" y="10"/>
                    </a:lnTo>
                    <a:lnTo>
                      <a:pt x="0" y="8"/>
                    </a:lnTo>
                    <a:lnTo>
                      <a:pt x="2" y="8"/>
                    </a:lnTo>
                    <a:lnTo>
                      <a:pt x="2" y="8"/>
                    </a:lnTo>
                    <a:lnTo>
                      <a:pt x="4" y="2"/>
                    </a:lnTo>
                    <a:lnTo>
                      <a:pt x="8" y="0"/>
                    </a:lnTo>
                    <a:lnTo>
                      <a:pt x="8" y="0"/>
                    </a:lnTo>
                    <a:lnTo>
                      <a:pt x="10" y="2"/>
                    </a:lnTo>
                    <a:lnTo>
                      <a:pt x="12"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4" name="Freeform 3159">
                <a:extLst>
                  <a:ext uri="{FF2B5EF4-FFF2-40B4-BE49-F238E27FC236}">
                    <a16:creationId xmlns:a16="http://schemas.microsoft.com/office/drawing/2014/main" id="{ED031140-A79E-EAEE-AAA7-C607544DF6E0}"/>
                  </a:ext>
                </a:extLst>
              </p:cNvPr>
              <p:cNvSpPr>
                <a:spLocks/>
              </p:cNvSpPr>
              <p:nvPr/>
            </p:nvSpPr>
            <p:spPr bwMode="auto">
              <a:xfrm>
                <a:off x="1662" y="2366"/>
                <a:ext cx="28" cy="30"/>
              </a:xfrm>
              <a:custGeom>
                <a:avLst/>
                <a:gdLst>
                  <a:gd name="T0" fmla="*/ 18 w 28"/>
                  <a:gd name="T1" fmla="*/ 22 h 30"/>
                  <a:gd name="T2" fmla="*/ 18 w 28"/>
                  <a:gd name="T3" fmla="*/ 22 h 30"/>
                  <a:gd name="T4" fmla="*/ 18 w 28"/>
                  <a:gd name="T5" fmla="*/ 20 h 30"/>
                  <a:gd name="T6" fmla="*/ 16 w 28"/>
                  <a:gd name="T7" fmla="*/ 18 h 30"/>
                  <a:gd name="T8" fmla="*/ 14 w 28"/>
                  <a:gd name="T9" fmla="*/ 24 h 30"/>
                  <a:gd name="T10" fmla="*/ 14 w 28"/>
                  <a:gd name="T11" fmla="*/ 24 h 30"/>
                  <a:gd name="T12" fmla="*/ 12 w 28"/>
                  <a:gd name="T13" fmla="*/ 28 h 30"/>
                  <a:gd name="T14" fmla="*/ 10 w 28"/>
                  <a:gd name="T15" fmla="*/ 30 h 30"/>
                  <a:gd name="T16" fmla="*/ 8 w 28"/>
                  <a:gd name="T17" fmla="*/ 30 h 30"/>
                  <a:gd name="T18" fmla="*/ 6 w 28"/>
                  <a:gd name="T19" fmla="*/ 26 h 30"/>
                  <a:gd name="T20" fmla="*/ 6 w 28"/>
                  <a:gd name="T21" fmla="*/ 26 h 30"/>
                  <a:gd name="T22" fmla="*/ 6 w 28"/>
                  <a:gd name="T23" fmla="*/ 20 h 30"/>
                  <a:gd name="T24" fmla="*/ 8 w 28"/>
                  <a:gd name="T25" fmla="*/ 18 h 30"/>
                  <a:gd name="T26" fmla="*/ 10 w 28"/>
                  <a:gd name="T27" fmla="*/ 16 h 30"/>
                  <a:gd name="T28" fmla="*/ 12 w 28"/>
                  <a:gd name="T29" fmla="*/ 12 h 30"/>
                  <a:gd name="T30" fmla="*/ 12 w 28"/>
                  <a:gd name="T31" fmla="*/ 12 h 30"/>
                  <a:gd name="T32" fmla="*/ 10 w 28"/>
                  <a:gd name="T33" fmla="*/ 10 h 30"/>
                  <a:gd name="T34" fmla="*/ 8 w 28"/>
                  <a:gd name="T35" fmla="*/ 12 h 30"/>
                  <a:gd name="T36" fmla="*/ 4 w 28"/>
                  <a:gd name="T37" fmla="*/ 12 h 30"/>
                  <a:gd name="T38" fmla="*/ 4 w 28"/>
                  <a:gd name="T39" fmla="*/ 12 h 30"/>
                  <a:gd name="T40" fmla="*/ 2 w 28"/>
                  <a:gd name="T41" fmla="*/ 12 h 30"/>
                  <a:gd name="T42" fmla="*/ 0 w 28"/>
                  <a:gd name="T43" fmla="*/ 4 h 30"/>
                  <a:gd name="T44" fmla="*/ 0 w 28"/>
                  <a:gd name="T45" fmla="*/ 4 h 30"/>
                  <a:gd name="T46" fmla="*/ 0 w 28"/>
                  <a:gd name="T47" fmla="*/ 4 h 30"/>
                  <a:gd name="T48" fmla="*/ 2 w 28"/>
                  <a:gd name="T49" fmla="*/ 0 h 30"/>
                  <a:gd name="T50" fmla="*/ 6 w 28"/>
                  <a:gd name="T51" fmla="*/ 0 h 30"/>
                  <a:gd name="T52" fmla="*/ 10 w 28"/>
                  <a:gd name="T53" fmla="*/ 0 h 30"/>
                  <a:gd name="T54" fmla="*/ 12 w 28"/>
                  <a:gd name="T55" fmla="*/ 4 h 30"/>
                  <a:gd name="T56" fmla="*/ 12 w 28"/>
                  <a:gd name="T57" fmla="*/ 4 h 30"/>
                  <a:gd name="T58" fmla="*/ 16 w 28"/>
                  <a:gd name="T59" fmla="*/ 6 h 30"/>
                  <a:gd name="T60" fmla="*/ 18 w 28"/>
                  <a:gd name="T61" fmla="*/ 6 h 30"/>
                  <a:gd name="T62" fmla="*/ 24 w 28"/>
                  <a:gd name="T63" fmla="*/ 4 h 30"/>
                  <a:gd name="T64" fmla="*/ 24 w 28"/>
                  <a:gd name="T65" fmla="*/ 4 h 30"/>
                  <a:gd name="T66" fmla="*/ 26 w 28"/>
                  <a:gd name="T67" fmla="*/ 6 h 30"/>
                  <a:gd name="T68" fmla="*/ 26 w 28"/>
                  <a:gd name="T69" fmla="*/ 6 h 30"/>
                  <a:gd name="T70" fmla="*/ 28 w 28"/>
                  <a:gd name="T71" fmla="*/ 16 h 30"/>
                  <a:gd name="T72" fmla="*/ 28 w 28"/>
                  <a:gd name="T73" fmla="*/ 20 h 30"/>
                  <a:gd name="T74" fmla="*/ 26 w 28"/>
                  <a:gd name="T75" fmla="*/ 22 h 30"/>
                  <a:gd name="T76" fmla="*/ 26 w 28"/>
                  <a:gd name="T77" fmla="*/ 22 h 30"/>
                  <a:gd name="T78" fmla="*/ 20 w 28"/>
                  <a:gd name="T79" fmla="*/ 24 h 30"/>
                  <a:gd name="T80" fmla="*/ 20 w 28"/>
                  <a:gd name="T81" fmla="*/ 24 h 30"/>
                  <a:gd name="T82" fmla="*/ 18 w 28"/>
                  <a:gd name="T83" fmla="*/ 22 h 30"/>
                  <a:gd name="T84" fmla="*/ 18 w 28"/>
                  <a:gd name="T85"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 h="30">
                    <a:moveTo>
                      <a:pt x="18" y="22"/>
                    </a:moveTo>
                    <a:lnTo>
                      <a:pt x="18" y="22"/>
                    </a:lnTo>
                    <a:lnTo>
                      <a:pt x="18" y="20"/>
                    </a:lnTo>
                    <a:lnTo>
                      <a:pt x="16" y="18"/>
                    </a:lnTo>
                    <a:lnTo>
                      <a:pt x="14" y="24"/>
                    </a:lnTo>
                    <a:lnTo>
                      <a:pt x="14" y="24"/>
                    </a:lnTo>
                    <a:lnTo>
                      <a:pt x="12" y="28"/>
                    </a:lnTo>
                    <a:lnTo>
                      <a:pt x="10" y="30"/>
                    </a:lnTo>
                    <a:lnTo>
                      <a:pt x="8" y="30"/>
                    </a:lnTo>
                    <a:lnTo>
                      <a:pt x="6" y="26"/>
                    </a:lnTo>
                    <a:lnTo>
                      <a:pt x="6" y="26"/>
                    </a:lnTo>
                    <a:lnTo>
                      <a:pt x="6" y="20"/>
                    </a:lnTo>
                    <a:lnTo>
                      <a:pt x="8" y="18"/>
                    </a:lnTo>
                    <a:lnTo>
                      <a:pt x="10" y="16"/>
                    </a:lnTo>
                    <a:lnTo>
                      <a:pt x="12" y="12"/>
                    </a:lnTo>
                    <a:lnTo>
                      <a:pt x="12" y="12"/>
                    </a:lnTo>
                    <a:lnTo>
                      <a:pt x="10" y="10"/>
                    </a:lnTo>
                    <a:lnTo>
                      <a:pt x="8" y="12"/>
                    </a:lnTo>
                    <a:lnTo>
                      <a:pt x="4" y="12"/>
                    </a:lnTo>
                    <a:lnTo>
                      <a:pt x="4" y="12"/>
                    </a:lnTo>
                    <a:lnTo>
                      <a:pt x="2" y="12"/>
                    </a:lnTo>
                    <a:lnTo>
                      <a:pt x="0" y="4"/>
                    </a:lnTo>
                    <a:lnTo>
                      <a:pt x="0" y="4"/>
                    </a:lnTo>
                    <a:lnTo>
                      <a:pt x="0" y="4"/>
                    </a:lnTo>
                    <a:lnTo>
                      <a:pt x="2" y="0"/>
                    </a:lnTo>
                    <a:lnTo>
                      <a:pt x="6" y="0"/>
                    </a:lnTo>
                    <a:lnTo>
                      <a:pt x="10" y="0"/>
                    </a:lnTo>
                    <a:lnTo>
                      <a:pt x="12" y="4"/>
                    </a:lnTo>
                    <a:lnTo>
                      <a:pt x="12" y="4"/>
                    </a:lnTo>
                    <a:lnTo>
                      <a:pt x="16" y="6"/>
                    </a:lnTo>
                    <a:lnTo>
                      <a:pt x="18" y="6"/>
                    </a:lnTo>
                    <a:lnTo>
                      <a:pt x="24" y="4"/>
                    </a:lnTo>
                    <a:lnTo>
                      <a:pt x="24" y="4"/>
                    </a:lnTo>
                    <a:lnTo>
                      <a:pt x="26" y="6"/>
                    </a:lnTo>
                    <a:lnTo>
                      <a:pt x="26" y="6"/>
                    </a:lnTo>
                    <a:lnTo>
                      <a:pt x="28" y="16"/>
                    </a:lnTo>
                    <a:lnTo>
                      <a:pt x="28" y="20"/>
                    </a:lnTo>
                    <a:lnTo>
                      <a:pt x="26" y="22"/>
                    </a:lnTo>
                    <a:lnTo>
                      <a:pt x="26" y="22"/>
                    </a:lnTo>
                    <a:lnTo>
                      <a:pt x="20" y="24"/>
                    </a:lnTo>
                    <a:lnTo>
                      <a:pt x="20" y="24"/>
                    </a:lnTo>
                    <a:lnTo>
                      <a:pt x="18" y="22"/>
                    </a:ln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5" name="Freeform 3160">
                <a:extLst>
                  <a:ext uri="{FF2B5EF4-FFF2-40B4-BE49-F238E27FC236}">
                    <a16:creationId xmlns:a16="http://schemas.microsoft.com/office/drawing/2014/main" id="{05563AF6-3ABB-FDE3-E7FD-D673CCA80C9C}"/>
                  </a:ext>
                </a:extLst>
              </p:cNvPr>
              <p:cNvSpPr>
                <a:spLocks/>
              </p:cNvSpPr>
              <p:nvPr/>
            </p:nvSpPr>
            <p:spPr bwMode="auto">
              <a:xfrm>
                <a:off x="1626" y="2340"/>
                <a:ext cx="16" cy="40"/>
              </a:xfrm>
              <a:custGeom>
                <a:avLst/>
                <a:gdLst>
                  <a:gd name="T0" fmla="*/ 16 w 16"/>
                  <a:gd name="T1" fmla="*/ 40 h 40"/>
                  <a:gd name="T2" fmla="*/ 16 w 16"/>
                  <a:gd name="T3" fmla="*/ 40 h 40"/>
                  <a:gd name="T4" fmla="*/ 6 w 16"/>
                  <a:gd name="T5" fmla="*/ 40 h 40"/>
                  <a:gd name="T6" fmla="*/ 6 w 16"/>
                  <a:gd name="T7" fmla="*/ 40 h 40"/>
                  <a:gd name="T8" fmla="*/ 6 w 16"/>
                  <a:gd name="T9" fmla="*/ 38 h 40"/>
                  <a:gd name="T10" fmla="*/ 6 w 16"/>
                  <a:gd name="T11" fmla="*/ 38 h 40"/>
                  <a:gd name="T12" fmla="*/ 6 w 16"/>
                  <a:gd name="T13" fmla="*/ 32 h 40"/>
                  <a:gd name="T14" fmla="*/ 4 w 16"/>
                  <a:gd name="T15" fmla="*/ 28 h 40"/>
                  <a:gd name="T16" fmla="*/ 0 w 16"/>
                  <a:gd name="T17" fmla="*/ 22 h 40"/>
                  <a:gd name="T18" fmla="*/ 0 w 16"/>
                  <a:gd name="T19" fmla="*/ 22 h 40"/>
                  <a:gd name="T20" fmla="*/ 2 w 16"/>
                  <a:gd name="T21" fmla="*/ 18 h 40"/>
                  <a:gd name="T22" fmla="*/ 2 w 16"/>
                  <a:gd name="T23" fmla="*/ 18 h 40"/>
                  <a:gd name="T24" fmla="*/ 2 w 16"/>
                  <a:gd name="T25" fmla="*/ 8 h 40"/>
                  <a:gd name="T26" fmla="*/ 2 w 16"/>
                  <a:gd name="T27" fmla="*/ 2 h 40"/>
                  <a:gd name="T28" fmla="*/ 4 w 16"/>
                  <a:gd name="T29" fmla="*/ 0 h 40"/>
                  <a:gd name="T30" fmla="*/ 4 w 16"/>
                  <a:gd name="T31" fmla="*/ 0 h 40"/>
                  <a:gd name="T32" fmla="*/ 6 w 16"/>
                  <a:gd name="T33" fmla="*/ 0 h 40"/>
                  <a:gd name="T34" fmla="*/ 8 w 16"/>
                  <a:gd name="T35" fmla="*/ 4 h 40"/>
                  <a:gd name="T36" fmla="*/ 10 w 16"/>
                  <a:gd name="T37" fmla="*/ 14 h 40"/>
                  <a:gd name="T38" fmla="*/ 10 w 16"/>
                  <a:gd name="T39" fmla="*/ 14 h 40"/>
                  <a:gd name="T40" fmla="*/ 12 w 16"/>
                  <a:gd name="T41" fmla="*/ 30 h 40"/>
                  <a:gd name="T42" fmla="*/ 16 w 16"/>
                  <a:gd name="T43" fmla="*/ 40 h 40"/>
                  <a:gd name="T44" fmla="*/ 16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16" y="40"/>
                    </a:moveTo>
                    <a:lnTo>
                      <a:pt x="16" y="40"/>
                    </a:lnTo>
                    <a:lnTo>
                      <a:pt x="6" y="40"/>
                    </a:lnTo>
                    <a:lnTo>
                      <a:pt x="6" y="40"/>
                    </a:lnTo>
                    <a:lnTo>
                      <a:pt x="6" y="38"/>
                    </a:lnTo>
                    <a:lnTo>
                      <a:pt x="6" y="38"/>
                    </a:lnTo>
                    <a:lnTo>
                      <a:pt x="6" y="32"/>
                    </a:lnTo>
                    <a:lnTo>
                      <a:pt x="4" y="28"/>
                    </a:lnTo>
                    <a:lnTo>
                      <a:pt x="0" y="22"/>
                    </a:lnTo>
                    <a:lnTo>
                      <a:pt x="0" y="22"/>
                    </a:lnTo>
                    <a:lnTo>
                      <a:pt x="2" y="18"/>
                    </a:lnTo>
                    <a:lnTo>
                      <a:pt x="2" y="18"/>
                    </a:lnTo>
                    <a:lnTo>
                      <a:pt x="2" y="8"/>
                    </a:lnTo>
                    <a:lnTo>
                      <a:pt x="2" y="2"/>
                    </a:lnTo>
                    <a:lnTo>
                      <a:pt x="4" y="0"/>
                    </a:lnTo>
                    <a:lnTo>
                      <a:pt x="4" y="0"/>
                    </a:lnTo>
                    <a:lnTo>
                      <a:pt x="6" y="0"/>
                    </a:lnTo>
                    <a:lnTo>
                      <a:pt x="8" y="4"/>
                    </a:lnTo>
                    <a:lnTo>
                      <a:pt x="10" y="14"/>
                    </a:lnTo>
                    <a:lnTo>
                      <a:pt x="10" y="14"/>
                    </a:lnTo>
                    <a:lnTo>
                      <a:pt x="12" y="30"/>
                    </a:lnTo>
                    <a:lnTo>
                      <a:pt x="16" y="40"/>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6" name="Freeform 3161">
                <a:extLst>
                  <a:ext uri="{FF2B5EF4-FFF2-40B4-BE49-F238E27FC236}">
                    <a16:creationId xmlns:a16="http://schemas.microsoft.com/office/drawing/2014/main" id="{8DF203B9-8B31-F3D9-AC5B-8029F218A84D}"/>
                  </a:ext>
                </a:extLst>
              </p:cNvPr>
              <p:cNvSpPr>
                <a:spLocks/>
              </p:cNvSpPr>
              <p:nvPr/>
            </p:nvSpPr>
            <p:spPr bwMode="auto">
              <a:xfrm>
                <a:off x="1678" y="2388"/>
                <a:ext cx="16" cy="22"/>
              </a:xfrm>
              <a:custGeom>
                <a:avLst/>
                <a:gdLst>
                  <a:gd name="T0" fmla="*/ 2 w 16"/>
                  <a:gd name="T1" fmla="*/ 0 h 22"/>
                  <a:gd name="T2" fmla="*/ 2 w 16"/>
                  <a:gd name="T3" fmla="*/ 0 h 22"/>
                  <a:gd name="T4" fmla="*/ 4 w 16"/>
                  <a:gd name="T5" fmla="*/ 0 h 22"/>
                  <a:gd name="T6" fmla="*/ 4 w 16"/>
                  <a:gd name="T7" fmla="*/ 0 h 22"/>
                  <a:gd name="T8" fmla="*/ 6 w 16"/>
                  <a:gd name="T9" fmla="*/ 2 h 22"/>
                  <a:gd name="T10" fmla="*/ 10 w 16"/>
                  <a:gd name="T11" fmla="*/ 2 h 22"/>
                  <a:gd name="T12" fmla="*/ 10 w 16"/>
                  <a:gd name="T13" fmla="*/ 2 h 22"/>
                  <a:gd name="T14" fmla="*/ 12 w 16"/>
                  <a:gd name="T15" fmla="*/ 2 h 22"/>
                  <a:gd name="T16" fmla="*/ 14 w 16"/>
                  <a:gd name="T17" fmla="*/ 4 h 22"/>
                  <a:gd name="T18" fmla="*/ 16 w 16"/>
                  <a:gd name="T19" fmla="*/ 12 h 22"/>
                  <a:gd name="T20" fmla="*/ 16 w 16"/>
                  <a:gd name="T21" fmla="*/ 12 h 22"/>
                  <a:gd name="T22" fmla="*/ 12 w 16"/>
                  <a:gd name="T23" fmla="*/ 18 h 22"/>
                  <a:gd name="T24" fmla="*/ 8 w 16"/>
                  <a:gd name="T25" fmla="*/ 22 h 22"/>
                  <a:gd name="T26" fmla="*/ 4 w 16"/>
                  <a:gd name="T27" fmla="*/ 22 h 22"/>
                  <a:gd name="T28" fmla="*/ 0 w 16"/>
                  <a:gd name="T29" fmla="*/ 18 h 22"/>
                  <a:gd name="T30" fmla="*/ 0 w 16"/>
                  <a:gd name="T31" fmla="*/ 18 h 22"/>
                  <a:gd name="T32" fmla="*/ 0 w 16"/>
                  <a:gd name="T33" fmla="*/ 8 h 22"/>
                  <a:gd name="T34" fmla="*/ 0 w 16"/>
                  <a:gd name="T35" fmla="*/ 2 h 22"/>
                  <a:gd name="T36" fmla="*/ 2 w 16"/>
                  <a:gd name="T37" fmla="*/ 0 h 22"/>
                  <a:gd name="T38" fmla="*/ 2 w 1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2">
                    <a:moveTo>
                      <a:pt x="2" y="0"/>
                    </a:moveTo>
                    <a:lnTo>
                      <a:pt x="2" y="0"/>
                    </a:lnTo>
                    <a:lnTo>
                      <a:pt x="4" y="0"/>
                    </a:lnTo>
                    <a:lnTo>
                      <a:pt x="4" y="0"/>
                    </a:lnTo>
                    <a:lnTo>
                      <a:pt x="6" y="2"/>
                    </a:lnTo>
                    <a:lnTo>
                      <a:pt x="10" y="2"/>
                    </a:lnTo>
                    <a:lnTo>
                      <a:pt x="10" y="2"/>
                    </a:lnTo>
                    <a:lnTo>
                      <a:pt x="12" y="2"/>
                    </a:lnTo>
                    <a:lnTo>
                      <a:pt x="14" y="4"/>
                    </a:lnTo>
                    <a:lnTo>
                      <a:pt x="16" y="12"/>
                    </a:lnTo>
                    <a:lnTo>
                      <a:pt x="16" y="12"/>
                    </a:lnTo>
                    <a:lnTo>
                      <a:pt x="12" y="18"/>
                    </a:lnTo>
                    <a:lnTo>
                      <a:pt x="8" y="22"/>
                    </a:lnTo>
                    <a:lnTo>
                      <a:pt x="4" y="22"/>
                    </a:lnTo>
                    <a:lnTo>
                      <a:pt x="0" y="18"/>
                    </a:lnTo>
                    <a:lnTo>
                      <a:pt x="0" y="18"/>
                    </a:lnTo>
                    <a:lnTo>
                      <a:pt x="0" y="8"/>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7" name="Freeform 3162">
                <a:extLst>
                  <a:ext uri="{FF2B5EF4-FFF2-40B4-BE49-F238E27FC236}">
                    <a16:creationId xmlns:a16="http://schemas.microsoft.com/office/drawing/2014/main" id="{EAFB82B5-2071-B06A-BF5E-F32C4E9977E9}"/>
                  </a:ext>
                </a:extLst>
              </p:cNvPr>
              <p:cNvSpPr>
                <a:spLocks/>
              </p:cNvSpPr>
              <p:nvPr/>
            </p:nvSpPr>
            <p:spPr bwMode="auto">
              <a:xfrm>
                <a:off x="1640" y="2329"/>
                <a:ext cx="16" cy="23"/>
              </a:xfrm>
              <a:custGeom>
                <a:avLst/>
                <a:gdLst>
                  <a:gd name="T0" fmla="*/ 14 w 16"/>
                  <a:gd name="T1" fmla="*/ 19 h 23"/>
                  <a:gd name="T2" fmla="*/ 14 w 16"/>
                  <a:gd name="T3" fmla="*/ 19 h 23"/>
                  <a:gd name="T4" fmla="*/ 8 w 16"/>
                  <a:gd name="T5" fmla="*/ 23 h 23"/>
                  <a:gd name="T6" fmla="*/ 8 w 16"/>
                  <a:gd name="T7" fmla="*/ 23 h 23"/>
                  <a:gd name="T8" fmla="*/ 0 w 16"/>
                  <a:gd name="T9" fmla="*/ 6 h 23"/>
                  <a:gd name="T10" fmla="*/ 0 w 16"/>
                  <a:gd name="T11" fmla="*/ 6 h 23"/>
                  <a:gd name="T12" fmla="*/ 0 w 16"/>
                  <a:gd name="T13" fmla="*/ 6 h 23"/>
                  <a:gd name="T14" fmla="*/ 2 w 16"/>
                  <a:gd name="T15" fmla="*/ 4 h 23"/>
                  <a:gd name="T16" fmla="*/ 2 w 16"/>
                  <a:gd name="T17" fmla="*/ 2 h 23"/>
                  <a:gd name="T18" fmla="*/ 4 w 16"/>
                  <a:gd name="T19" fmla="*/ 2 h 23"/>
                  <a:gd name="T20" fmla="*/ 6 w 16"/>
                  <a:gd name="T21" fmla="*/ 0 h 23"/>
                  <a:gd name="T22" fmla="*/ 6 w 16"/>
                  <a:gd name="T23" fmla="*/ 0 h 23"/>
                  <a:gd name="T24" fmla="*/ 8 w 16"/>
                  <a:gd name="T25" fmla="*/ 8 h 23"/>
                  <a:gd name="T26" fmla="*/ 10 w 16"/>
                  <a:gd name="T27" fmla="*/ 11 h 23"/>
                  <a:gd name="T28" fmla="*/ 12 w 16"/>
                  <a:gd name="T29" fmla="*/ 6 h 23"/>
                  <a:gd name="T30" fmla="*/ 12 w 16"/>
                  <a:gd name="T31" fmla="*/ 6 h 23"/>
                  <a:gd name="T32" fmla="*/ 14 w 16"/>
                  <a:gd name="T33" fmla="*/ 6 h 23"/>
                  <a:gd name="T34" fmla="*/ 16 w 16"/>
                  <a:gd name="T35" fmla="*/ 8 h 23"/>
                  <a:gd name="T36" fmla="*/ 14 w 16"/>
                  <a:gd name="T37" fmla="*/ 19 h 23"/>
                  <a:gd name="T38" fmla="*/ 14 w 16"/>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3">
                    <a:moveTo>
                      <a:pt x="14" y="19"/>
                    </a:moveTo>
                    <a:lnTo>
                      <a:pt x="14" y="19"/>
                    </a:lnTo>
                    <a:lnTo>
                      <a:pt x="8" y="23"/>
                    </a:lnTo>
                    <a:lnTo>
                      <a:pt x="8" y="23"/>
                    </a:lnTo>
                    <a:lnTo>
                      <a:pt x="0" y="6"/>
                    </a:lnTo>
                    <a:lnTo>
                      <a:pt x="0" y="6"/>
                    </a:lnTo>
                    <a:lnTo>
                      <a:pt x="0" y="6"/>
                    </a:lnTo>
                    <a:lnTo>
                      <a:pt x="2" y="4"/>
                    </a:lnTo>
                    <a:lnTo>
                      <a:pt x="2" y="2"/>
                    </a:lnTo>
                    <a:lnTo>
                      <a:pt x="4" y="2"/>
                    </a:lnTo>
                    <a:lnTo>
                      <a:pt x="6" y="0"/>
                    </a:lnTo>
                    <a:lnTo>
                      <a:pt x="6" y="0"/>
                    </a:lnTo>
                    <a:lnTo>
                      <a:pt x="8" y="8"/>
                    </a:lnTo>
                    <a:lnTo>
                      <a:pt x="10" y="11"/>
                    </a:lnTo>
                    <a:lnTo>
                      <a:pt x="12" y="6"/>
                    </a:lnTo>
                    <a:lnTo>
                      <a:pt x="12" y="6"/>
                    </a:lnTo>
                    <a:lnTo>
                      <a:pt x="14" y="6"/>
                    </a:lnTo>
                    <a:lnTo>
                      <a:pt x="16" y="8"/>
                    </a:lnTo>
                    <a:lnTo>
                      <a:pt x="14" y="19"/>
                    </a:lnTo>
                    <a:lnTo>
                      <a:pt x="1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8" name="Freeform 3163">
                <a:extLst>
                  <a:ext uri="{FF2B5EF4-FFF2-40B4-BE49-F238E27FC236}">
                    <a16:creationId xmlns:a16="http://schemas.microsoft.com/office/drawing/2014/main" id="{4214D124-0A16-B858-B2CC-68766DE8E952}"/>
                  </a:ext>
                </a:extLst>
              </p:cNvPr>
              <p:cNvSpPr>
                <a:spLocks/>
              </p:cNvSpPr>
              <p:nvPr/>
            </p:nvSpPr>
            <p:spPr bwMode="auto">
              <a:xfrm>
                <a:off x="1660" y="2396"/>
                <a:ext cx="14" cy="22"/>
              </a:xfrm>
              <a:custGeom>
                <a:avLst/>
                <a:gdLst>
                  <a:gd name="T0" fmla="*/ 14 w 14"/>
                  <a:gd name="T1" fmla="*/ 18 h 22"/>
                  <a:gd name="T2" fmla="*/ 14 w 14"/>
                  <a:gd name="T3" fmla="*/ 18 h 22"/>
                  <a:gd name="T4" fmla="*/ 14 w 14"/>
                  <a:gd name="T5" fmla="*/ 22 h 22"/>
                  <a:gd name="T6" fmla="*/ 14 w 14"/>
                  <a:gd name="T7" fmla="*/ 22 h 22"/>
                  <a:gd name="T8" fmla="*/ 12 w 14"/>
                  <a:gd name="T9" fmla="*/ 22 h 22"/>
                  <a:gd name="T10" fmla="*/ 10 w 14"/>
                  <a:gd name="T11" fmla="*/ 20 h 22"/>
                  <a:gd name="T12" fmla="*/ 6 w 14"/>
                  <a:gd name="T13" fmla="*/ 14 h 22"/>
                  <a:gd name="T14" fmla="*/ 0 w 14"/>
                  <a:gd name="T15" fmla="*/ 2 h 22"/>
                  <a:gd name="T16" fmla="*/ 0 w 14"/>
                  <a:gd name="T17" fmla="*/ 2 h 22"/>
                  <a:gd name="T18" fmla="*/ 4 w 14"/>
                  <a:gd name="T19" fmla="*/ 0 h 22"/>
                  <a:gd name="T20" fmla="*/ 6 w 14"/>
                  <a:gd name="T21" fmla="*/ 0 h 22"/>
                  <a:gd name="T22" fmla="*/ 8 w 14"/>
                  <a:gd name="T23" fmla="*/ 4 h 22"/>
                  <a:gd name="T24" fmla="*/ 14 w 14"/>
                  <a:gd name="T25" fmla="*/ 18 h 22"/>
                  <a:gd name="T26" fmla="*/ 14 w 14"/>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2">
                    <a:moveTo>
                      <a:pt x="14" y="18"/>
                    </a:moveTo>
                    <a:lnTo>
                      <a:pt x="14" y="18"/>
                    </a:lnTo>
                    <a:lnTo>
                      <a:pt x="14" y="22"/>
                    </a:lnTo>
                    <a:lnTo>
                      <a:pt x="14" y="22"/>
                    </a:lnTo>
                    <a:lnTo>
                      <a:pt x="12" y="22"/>
                    </a:lnTo>
                    <a:lnTo>
                      <a:pt x="10" y="20"/>
                    </a:lnTo>
                    <a:lnTo>
                      <a:pt x="6" y="14"/>
                    </a:lnTo>
                    <a:lnTo>
                      <a:pt x="0" y="2"/>
                    </a:lnTo>
                    <a:lnTo>
                      <a:pt x="0" y="2"/>
                    </a:lnTo>
                    <a:lnTo>
                      <a:pt x="4" y="0"/>
                    </a:lnTo>
                    <a:lnTo>
                      <a:pt x="6" y="0"/>
                    </a:lnTo>
                    <a:lnTo>
                      <a:pt x="8" y="4"/>
                    </a:lnTo>
                    <a:lnTo>
                      <a:pt x="14" y="18"/>
                    </a:lnTo>
                    <a:lnTo>
                      <a:pt x="1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9" name="Freeform 3164">
                <a:extLst>
                  <a:ext uri="{FF2B5EF4-FFF2-40B4-BE49-F238E27FC236}">
                    <a16:creationId xmlns:a16="http://schemas.microsoft.com/office/drawing/2014/main" id="{7DD5D8EB-3C4A-E37B-5065-E4AEC2E029A4}"/>
                  </a:ext>
                </a:extLst>
              </p:cNvPr>
              <p:cNvSpPr>
                <a:spLocks/>
              </p:cNvSpPr>
              <p:nvPr/>
            </p:nvSpPr>
            <p:spPr bwMode="auto">
              <a:xfrm>
                <a:off x="1650" y="2378"/>
                <a:ext cx="10" cy="14"/>
              </a:xfrm>
              <a:custGeom>
                <a:avLst/>
                <a:gdLst>
                  <a:gd name="T0" fmla="*/ 0 w 10"/>
                  <a:gd name="T1" fmla="*/ 4 h 14"/>
                  <a:gd name="T2" fmla="*/ 0 w 10"/>
                  <a:gd name="T3" fmla="*/ 4 h 14"/>
                  <a:gd name="T4" fmla="*/ 0 w 10"/>
                  <a:gd name="T5" fmla="*/ 4 h 14"/>
                  <a:gd name="T6" fmla="*/ 2 w 10"/>
                  <a:gd name="T7" fmla="*/ 6 h 14"/>
                  <a:gd name="T8" fmla="*/ 4 w 10"/>
                  <a:gd name="T9" fmla="*/ 6 h 14"/>
                  <a:gd name="T10" fmla="*/ 6 w 10"/>
                  <a:gd name="T11" fmla="*/ 2 h 14"/>
                  <a:gd name="T12" fmla="*/ 6 w 10"/>
                  <a:gd name="T13" fmla="*/ 2 h 14"/>
                  <a:gd name="T14" fmla="*/ 6 w 10"/>
                  <a:gd name="T15" fmla="*/ 0 h 14"/>
                  <a:gd name="T16" fmla="*/ 8 w 10"/>
                  <a:gd name="T17" fmla="*/ 0 h 14"/>
                  <a:gd name="T18" fmla="*/ 10 w 10"/>
                  <a:gd name="T19" fmla="*/ 6 h 14"/>
                  <a:gd name="T20" fmla="*/ 10 w 10"/>
                  <a:gd name="T21" fmla="*/ 6 h 14"/>
                  <a:gd name="T22" fmla="*/ 10 w 10"/>
                  <a:gd name="T23" fmla="*/ 10 h 14"/>
                  <a:gd name="T24" fmla="*/ 10 w 10"/>
                  <a:gd name="T25" fmla="*/ 10 h 14"/>
                  <a:gd name="T26" fmla="*/ 10 w 10"/>
                  <a:gd name="T27" fmla="*/ 12 h 14"/>
                  <a:gd name="T28" fmla="*/ 8 w 10"/>
                  <a:gd name="T29" fmla="*/ 14 h 14"/>
                  <a:gd name="T30" fmla="*/ 6 w 10"/>
                  <a:gd name="T31" fmla="*/ 12 h 14"/>
                  <a:gd name="T32" fmla="*/ 6 w 10"/>
                  <a:gd name="T33" fmla="*/ 12 h 14"/>
                  <a:gd name="T34" fmla="*/ 2 w 10"/>
                  <a:gd name="T35" fmla="*/ 12 h 14"/>
                  <a:gd name="T36" fmla="*/ 0 w 10"/>
                  <a:gd name="T37" fmla="*/ 10 h 14"/>
                  <a:gd name="T38" fmla="*/ 0 w 10"/>
                  <a:gd name="T39" fmla="*/ 4 h 14"/>
                  <a:gd name="T40" fmla="*/ 0 w 10"/>
                  <a:gd name="T4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4">
                    <a:moveTo>
                      <a:pt x="0" y="4"/>
                    </a:moveTo>
                    <a:lnTo>
                      <a:pt x="0" y="4"/>
                    </a:lnTo>
                    <a:lnTo>
                      <a:pt x="0" y="4"/>
                    </a:lnTo>
                    <a:lnTo>
                      <a:pt x="2" y="6"/>
                    </a:lnTo>
                    <a:lnTo>
                      <a:pt x="4" y="6"/>
                    </a:lnTo>
                    <a:lnTo>
                      <a:pt x="6" y="2"/>
                    </a:lnTo>
                    <a:lnTo>
                      <a:pt x="6" y="2"/>
                    </a:lnTo>
                    <a:lnTo>
                      <a:pt x="6" y="0"/>
                    </a:lnTo>
                    <a:lnTo>
                      <a:pt x="8" y="0"/>
                    </a:lnTo>
                    <a:lnTo>
                      <a:pt x="10" y="6"/>
                    </a:lnTo>
                    <a:lnTo>
                      <a:pt x="10" y="6"/>
                    </a:lnTo>
                    <a:lnTo>
                      <a:pt x="10" y="10"/>
                    </a:lnTo>
                    <a:lnTo>
                      <a:pt x="10" y="10"/>
                    </a:lnTo>
                    <a:lnTo>
                      <a:pt x="10" y="12"/>
                    </a:lnTo>
                    <a:lnTo>
                      <a:pt x="8" y="14"/>
                    </a:lnTo>
                    <a:lnTo>
                      <a:pt x="6" y="12"/>
                    </a:lnTo>
                    <a:lnTo>
                      <a:pt x="6" y="12"/>
                    </a:lnTo>
                    <a:lnTo>
                      <a:pt x="2" y="12"/>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0" name="Freeform 3165">
                <a:extLst>
                  <a:ext uri="{FF2B5EF4-FFF2-40B4-BE49-F238E27FC236}">
                    <a16:creationId xmlns:a16="http://schemas.microsoft.com/office/drawing/2014/main" id="{A4535A1B-7F27-1467-4E7E-D0F5C7869D92}"/>
                  </a:ext>
                </a:extLst>
              </p:cNvPr>
              <p:cNvSpPr>
                <a:spLocks/>
              </p:cNvSpPr>
              <p:nvPr/>
            </p:nvSpPr>
            <p:spPr bwMode="auto">
              <a:xfrm>
                <a:off x="1644" y="2358"/>
                <a:ext cx="8" cy="14"/>
              </a:xfrm>
              <a:custGeom>
                <a:avLst/>
                <a:gdLst>
                  <a:gd name="T0" fmla="*/ 2 w 8"/>
                  <a:gd name="T1" fmla="*/ 0 h 14"/>
                  <a:gd name="T2" fmla="*/ 2 w 8"/>
                  <a:gd name="T3" fmla="*/ 0 h 14"/>
                  <a:gd name="T4" fmla="*/ 8 w 8"/>
                  <a:gd name="T5" fmla="*/ 8 h 14"/>
                  <a:gd name="T6" fmla="*/ 8 w 8"/>
                  <a:gd name="T7" fmla="*/ 8 h 14"/>
                  <a:gd name="T8" fmla="*/ 6 w 8"/>
                  <a:gd name="T9" fmla="*/ 14 h 14"/>
                  <a:gd name="T10" fmla="*/ 4 w 8"/>
                  <a:gd name="T11" fmla="*/ 14 h 14"/>
                  <a:gd name="T12" fmla="*/ 2 w 8"/>
                  <a:gd name="T13" fmla="*/ 12 h 14"/>
                  <a:gd name="T14" fmla="*/ 2 w 8"/>
                  <a:gd name="T15" fmla="*/ 12 h 14"/>
                  <a:gd name="T16" fmla="*/ 0 w 8"/>
                  <a:gd name="T17" fmla="*/ 6 h 14"/>
                  <a:gd name="T18" fmla="*/ 2 w 8"/>
                  <a:gd name="T19" fmla="*/ 0 h 14"/>
                  <a:gd name="T20" fmla="*/ 2 w 8"/>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2" y="0"/>
                    </a:moveTo>
                    <a:lnTo>
                      <a:pt x="2" y="0"/>
                    </a:lnTo>
                    <a:lnTo>
                      <a:pt x="8" y="8"/>
                    </a:lnTo>
                    <a:lnTo>
                      <a:pt x="8" y="8"/>
                    </a:lnTo>
                    <a:lnTo>
                      <a:pt x="6" y="14"/>
                    </a:lnTo>
                    <a:lnTo>
                      <a:pt x="4" y="14"/>
                    </a:lnTo>
                    <a:lnTo>
                      <a:pt x="2" y="12"/>
                    </a:lnTo>
                    <a:lnTo>
                      <a:pt x="2" y="12"/>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1" name="Freeform 3166">
                <a:extLst>
                  <a:ext uri="{FF2B5EF4-FFF2-40B4-BE49-F238E27FC236}">
                    <a16:creationId xmlns:a16="http://schemas.microsoft.com/office/drawing/2014/main" id="{C897A9FB-1A00-EE56-0E63-6457D5429CB2}"/>
                  </a:ext>
                </a:extLst>
              </p:cNvPr>
              <p:cNvSpPr>
                <a:spLocks/>
              </p:cNvSpPr>
              <p:nvPr/>
            </p:nvSpPr>
            <p:spPr bwMode="auto">
              <a:xfrm>
                <a:off x="1662" y="2422"/>
                <a:ext cx="4" cy="10"/>
              </a:xfrm>
              <a:custGeom>
                <a:avLst/>
                <a:gdLst>
                  <a:gd name="T0" fmla="*/ 4 w 4"/>
                  <a:gd name="T1" fmla="*/ 0 h 10"/>
                  <a:gd name="T2" fmla="*/ 4 w 4"/>
                  <a:gd name="T3" fmla="*/ 0 h 10"/>
                  <a:gd name="T4" fmla="*/ 4 w 4"/>
                  <a:gd name="T5" fmla="*/ 6 h 10"/>
                  <a:gd name="T6" fmla="*/ 2 w 4"/>
                  <a:gd name="T7" fmla="*/ 10 h 10"/>
                  <a:gd name="T8" fmla="*/ 2 w 4"/>
                  <a:gd name="T9" fmla="*/ 10 h 10"/>
                  <a:gd name="T10" fmla="*/ 2 w 4"/>
                  <a:gd name="T11" fmla="*/ 10 h 10"/>
                  <a:gd name="T12" fmla="*/ 0 w 4"/>
                  <a:gd name="T13" fmla="*/ 8 h 10"/>
                  <a:gd name="T14" fmla="*/ 0 w 4"/>
                  <a:gd name="T15" fmla="*/ 8 h 10"/>
                  <a:gd name="T16" fmla="*/ 0 w 4"/>
                  <a:gd name="T17" fmla="*/ 2 h 10"/>
                  <a:gd name="T18" fmla="*/ 2 w 4"/>
                  <a:gd name="T19" fmla="*/ 0 h 10"/>
                  <a:gd name="T20" fmla="*/ 2 w 4"/>
                  <a:gd name="T21" fmla="*/ 0 h 10"/>
                  <a:gd name="T22" fmla="*/ 4 w 4"/>
                  <a:gd name="T23" fmla="*/ 0 h 10"/>
                  <a:gd name="T24" fmla="*/ 4 w 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0"/>
                    </a:moveTo>
                    <a:lnTo>
                      <a:pt x="4" y="0"/>
                    </a:lnTo>
                    <a:lnTo>
                      <a:pt x="4" y="6"/>
                    </a:lnTo>
                    <a:lnTo>
                      <a:pt x="2" y="10"/>
                    </a:lnTo>
                    <a:lnTo>
                      <a:pt x="2" y="10"/>
                    </a:lnTo>
                    <a:lnTo>
                      <a:pt x="2" y="10"/>
                    </a:lnTo>
                    <a:lnTo>
                      <a:pt x="0" y="8"/>
                    </a:lnTo>
                    <a:lnTo>
                      <a:pt x="0" y="8"/>
                    </a:lnTo>
                    <a:lnTo>
                      <a:pt x="0" y="2"/>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2" name="Freeform 3167">
                <a:extLst>
                  <a:ext uri="{FF2B5EF4-FFF2-40B4-BE49-F238E27FC236}">
                    <a16:creationId xmlns:a16="http://schemas.microsoft.com/office/drawing/2014/main" id="{3DDDD4C5-0F52-0241-5792-4173957C30DD}"/>
                  </a:ext>
                </a:extLst>
              </p:cNvPr>
              <p:cNvSpPr>
                <a:spLocks/>
              </p:cNvSpPr>
              <p:nvPr/>
            </p:nvSpPr>
            <p:spPr bwMode="auto">
              <a:xfrm>
                <a:off x="1626" y="2362"/>
                <a:ext cx="8" cy="16"/>
              </a:xfrm>
              <a:custGeom>
                <a:avLst/>
                <a:gdLst>
                  <a:gd name="T0" fmla="*/ 0 w 8"/>
                  <a:gd name="T1" fmla="*/ 0 h 16"/>
                  <a:gd name="T2" fmla="*/ 0 w 8"/>
                  <a:gd name="T3" fmla="*/ 0 h 16"/>
                  <a:gd name="T4" fmla="*/ 4 w 8"/>
                  <a:gd name="T5" fmla="*/ 0 h 16"/>
                  <a:gd name="T6" fmla="*/ 6 w 8"/>
                  <a:gd name="T7" fmla="*/ 2 h 16"/>
                  <a:gd name="T8" fmla="*/ 8 w 8"/>
                  <a:gd name="T9" fmla="*/ 6 h 16"/>
                  <a:gd name="T10" fmla="*/ 8 w 8"/>
                  <a:gd name="T11" fmla="*/ 6 h 16"/>
                  <a:gd name="T12" fmla="*/ 8 w 8"/>
                  <a:gd name="T13" fmla="*/ 12 h 16"/>
                  <a:gd name="T14" fmla="*/ 6 w 8"/>
                  <a:gd name="T15" fmla="*/ 16 h 16"/>
                  <a:gd name="T16" fmla="*/ 6 w 8"/>
                  <a:gd name="T17" fmla="*/ 16 h 16"/>
                  <a:gd name="T18" fmla="*/ 2 w 8"/>
                  <a:gd name="T19" fmla="*/ 14 h 16"/>
                  <a:gd name="T20" fmla="*/ 0 w 8"/>
                  <a:gd name="T21" fmla="*/ 12 h 16"/>
                  <a:gd name="T22" fmla="*/ 0 w 8"/>
                  <a:gd name="T23" fmla="*/ 8 h 16"/>
                  <a:gd name="T24" fmla="*/ 0 w 8"/>
                  <a:gd name="T25" fmla="*/ 0 h 16"/>
                  <a:gd name="T26" fmla="*/ 0 w 8"/>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0" y="0"/>
                    </a:moveTo>
                    <a:lnTo>
                      <a:pt x="0" y="0"/>
                    </a:lnTo>
                    <a:lnTo>
                      <a:pt x="4" y="0"/>
                    </a:lnTo>
                    <a:lnTo>
                      <a:pt x="6" y="2"/>
                    </a:lnTo>
                    <a:lnTo>
                      <a:pt x="8" y="6"/>
                    </a:lnTo>
                    <a:lnTo>
                      <a:pt x="8" y="6"/>
                    </a:lnTo>
                    <a:lnTo>
                      <a:pt x="8" y="12"/>
                    </a:lnTo>
                    <a:lnTo>
                      <a:pt x="6" y="16"/>
                    </a:lnTo>
                    <a:lnTo>
                      <a:pt x="6" y="16"/>
                    </a:lnTo>
                    <a:lnTo>
                      <a:pt x="2" y="14"/>
                    </a:lnTo>
                    <a:lnTo>
                      <a:pt x="0" y="12"/>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3" name="Freeform 3168">
                <a:extLst>
                  <a:ext uri="{FF2B5EF4-FFF2-40B4-BE49-F238E27FC236}">
                    <a16:creationId xmlns:a16="http://schemas.microsoft.com/office/drawing/2014/main" id="{4F5A1CC6-F280-280F-CD2B-9D5B6F464CE6}"/>
                  </a:ext>
                </a:extLst>
              </p:cNvPr>
              <p:cNvSpPr>
                <a:spLocks/>
              </p:cNvSpPr>
              <p:nvPr/>
            </p:nvSpPr>
            <p:spPr bwMode="auto">
              <a:xfrm>
                <a:off x="1610" y="2329"/>
                <a:ext cx="12" cy="19"/>
              </a:xfrm>
              <a:custGeom>
                <a:avLst/>
                <a:gdLst>
                  <a:gd name="T0" fmla="*/ 10 w 12"/>
                  <a:gd name="T1" fmla="*/ 0 h 19"/>
                  <a:gd name="T2" fmla="*/ 10 w 12"/>
                  <a:gd name="T3" fmla="*/ 0 h 19"/>
                  <a:gd name="T4" fmla="*/ 12 w 12"/>
                  <a:gd name="T5" fmla="*/ 4 h 19"/>
                  <a:gd name="T6" fmla="*/ 12 w 12"/>
                  <a:gd name="T7" fmla="*/ 8 h 19"/>
                  <a:gd name="T8" fmla="*/ 12 w 12"/>
                  <a:gd name="T9" fmla="*/ 15 h 19"/>
                  <a:gd name="T10" fmla="*/ 12 w 12"/>
                  <a:gd name="T11" fmla="*/ 19 h 19"/>
                  <a:gd name="T12" fmla="*/ 12 w 12"/>
                  <a:gd name="T13" fmla="*/ 19 h 19"/>
                  <a:gd name="T14" fmla="*/ 10 w 12"/>
                  <a:gd name="T15" fmla="*/ 19 h 19"/>
                  <a:gd name="T16" fmla="*/ 6 w 12"/>
                  <a:gd name="T17" fmla="*/ 19 h 19"/>
                  <a:gd name="T18" fmla="*/ 4 w 12"/>
                  <a:gd name="T19" fmla="*/ 19 h 19"/>
                  <a:gd name="T20" fmla="*/ 0 w 12"/>
                  <a:gd name="T21" fmla="*/ 15 h 19"/>
                  <a:gd name="T22" fmla="*/ 0 w 12"/>
                  <a:gd name="T23" fmla="*/ 15 h 19"/>
                  <a:gd name="T24" fmla="*/ 2 w 12"/>
                  <a:gd name="T25" fmla="*/ 15 h 19"/>
                  <a:gd name="T26" fmla="*/ 4 w 12"/>
                  <a:gd name="T27" fmla="*/ 15 h 19"/>
                  <a:gd name="T28" fmla="*/ 6 w 12"/>
                  <a:gd name="T29" fmla="*/ 13 h 19"/>
                  <a:gd name="T30" fmla="*/ 8 w 12"/>
                  <a:gd name="T31" fmla="*/ 6 h 19"/>
                  <a:gd name="T32" fmla="*/ 8 w 12"/>
                  <a:gd name="T33" fmla="*/ 6 h 19"/>
                  <a:gd name="T34" fmla="*/ 10 w 12"/>
                  <a:gd name="T35" fmla="*/ 4 h 19"/>
                  <a:gd name="T36" fmla="*/ 10 w 12"/>
                  <a:gd name="T37" fmla="*/ 0 h 19"/>
                  <a:gd name="T38" fmla="*/ 10 w 12"/>
                  <a:gd name="T3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9">
                    <a:moveTo>
                      <a:pt x="10" y="0"/>
                    </a:moveTo>
                    <a:lnTo>
                      <a:pt x="10" y="0"/>
                    </a:lnTo>
                    <a:lnTo>
                      <a:pt x="12" y="4"/>
                    </a:lnTo>
                    <a:lnTo>
                      <a:pt x="12" y="8"/>
                    </a:lnTo>
                    <a:lnTo>
                      <a:pt x="12" y="15"/>
                    </a:lnTo>
                    <a:lnTo>
                      <a:pt x="12" y="19"/>
                    </a:lnTo>
                    <a:lnTo>
                      <a:pt x="12" y="19"/>
                    </a:lnTo>
                    <a:lnTo>
                      <a:pt x="10" y="19"/>
                    </a:lnTo>
                    <a:lnTo>
                      <a:pt x="6" y="19"/>
                    </a:lnTo>
                    <a:lnTo>
                      <a:pt x="4" y="19"/>
                    </a:lnTo>
                    <a:lnTo>
                      <a:pt x="0" y="15"/>
                    </a:lnTo>
                    <a:lnTo>
                      <a:pt x="0" y="15"/>
                    </a:lnTo>
                    <a:lnTo>
                      <a:pt x="2" y="15"/>
                    </a:lnTo>
                    <a:lnTo>
                      <a:pt x="4" y="15"/>
                    </a:lnTo>
                    <a:lnTo>
                      <a:pt x="6" y="13"/>
                    </a:lnTo>
                    <a:lnTo>
                      <a:pt x="8" y="6"/>
                    </a:lnTo>
                    <a:lnTo>
                      <a:pt x="8" y="6"/>
                    </a:lnTo>
                    <a:lnTo>
                      <a:pt x="10"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4" name="Freeform 3169">
                <a:extLst>
                  <a:ext uri="{FF2B5EF4-FFF2-40B4-BE49-F238E27FC236}">
                    <a16:creationId xmlns:a16="http://schemas.microsoft.com/office/drawing/2014/main" id="{A9BF2A50-62E8-4D99-07F9-909BB149843F}"/>
                  </a:ext>
                </a:extLst>
              </p:cNvPr>
              <p:cNvSpPr>
                <a:spLocks/>
              </p:cNvSpPr>
              <p:nvPr/>
            </p:nvSpPr>
            <p:spPr bwMode="auto">
              <a:xfrm>
                <a:off x="1544" y="2380"/>
                <a:ext cx="6" cy="16"/>
              </a:xfrm>
              <a:custGeom>
                <a:avLst/>
                <a:gdLst>
                  <a:gd name="T0" fmla="*/ 6 w 6"/>
                  <a:gd name="T1" fmla="*/ 16 h 16"/>
                  <a:gd name="T2" fmla="*/ 6 w 6"/>
                  <a:gd name="T3" fmla="*/ 16 h 16"/>
                  <a:gd name="T4" fmla="*/ 4 w 6"/>
                  <a:gd name="T5" fmla="*/ 14 h 16"/>
                  <a:gd name="T6" fmla="*/ 2 w 6"/>
                  <a:gd name="T7" fmla="*/ 12 h 16"/>
                  <a:gd name="T8" fmla="*/ 0 w 6"/>
                  <a:gd name="T9" fmla="*/ 4 h 16"/>
                  <a:gd name="T10" fmla="*/ 0 w 6"/>
                  <a:gd name="T11" fmla="*/ 4 h 16"/>
                  <a:gd name="T12" fmla="*/ 4 w 6"/>
                  <a:gd name="T13" fmla="*/ 0 h 16"/>
                  <a:gd name="T14" fmla="*/ 4 w 6"/>
                  <a:gd name="T15" fmla="*/ 0 h 16"/>
                  <a:gd name="T16" fmla="*/ 6 w 6"/>
                  <a:gd name="T17" fmla="*/ 16 h 16"/>
                  <a:gd name="T18" fmla="*/ 6 w 6"/>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6" y="16"/>
                    </a:moveTo>
                    <a:lnTo>
                      <a:pt x="6" y="16"/>
                    </a:lnTo>
                    <a:lnTo>
                      <a:pt x="4" y="14"/>
                    </a:lnTo>
                    <a:lnTo>
                      <a:pt x="2" y="12"/>
                    </a:lnTo>
                    <a:lnTo>
                      <a:pt x="0" y="4"/>
                    </a:lnTo>
                    <a:lnTo>
                      <a:pt x="0" y="4"/>
                    </a:lnTo>
                    <a:lnTo>
                      <a:pt x="4" y="0"/>
                    </a:lnTo>
                    <a:lnTo>
                      <a:pt x="4" y="0"/>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5" name="Freeform 3170">
                <a:extLst>
                  <a:ext uri="{FF2B5EF4-FFF2-40B4-BE49-F238E27FC236}">
                    <a16:creationId xmlns:a16="http://schemas.microsoft.com/office/drawing/2014/main" id="{6CC97F63-0E05-0833-FF2C-8F12BB365D5F}"/>
                  </a:ext>
                </a:extLst>
              </p:cNvPr>
              <p:cNvSpPr>
                <a:spLocks/>
              </p:cNvSpPr>
              <p:nvPr/>
            </p:nvSpPr>
            <p:spPr bwMode="auto">
              <a:xfrm>
                <a:off x="5772" y="2526"/>
                <a:ext cx="60" cy="76"/>
              </a:xfrm>
              <a:custGeom>
                <a:avLst/>
                <a:gdLst>
                  <a:gd name="T0" fmla="*/ 30 w 60"/>
                  <a:gd name="T1" fmla="*/ 8 h 76"/>
                  <a:gd name="T2" fmla="*/ 32 w 60"/>
                  <a:gd name="T3" fmla="*/ 6 h 76"/>
                  <a:gd name="T4" fmla="*/ 36 w 60"/>
                  <a:gd name="T5" fmla="*/ 10 h 76"/>
                  <a:gd name="T6" fmla="*/ 42 w 60"/>
                  <a:gd name="T7" fmla="*/ 20 h 76"/>
                  <a:gd name="T8" fmla="*/ 48 w 60"/>
                  <a:gd name="T9" fmla="*/ 16 h 76"/>
                  <a:gd name="T10" fmla="*/ 52 w 60"/>
                  <a:gd name="T11" fmla="*/ 20 h 76"/>
                  <a:gd name="T12" fmla="*/ 52 w 60"/>
                  <a:gd name="T13" fmla="*/ 26 h 76"/>
                  <a:gd name="T14" fmla="*/ 56 w 60"/>
                  <a:gd name="T15" fmla="*/ 34 h 76"/>
                  <a:gd name="T16" fmla="*/ 58 w 60"/>
                  <a:gd name="T17" fmla="*/ 36 h 76"/>
                  <a:gd name="T18" fmla="*/ 60 w 60"/>
                  <a:gd name="T19" fmla="*/ 42 h 76"/>
                  <a:gd name="T20" fmla="*/ 60 w 60"/>
                  <a:gd name="T21" fmla="*/ 50 h 76"/>
                  <a:gd name="T22" fmla="*/ 56 w 60"/>
                  <a:gd name="T23" fmla="*/ 56 h 76"/>
                  <a:gd name="T24" fmla="*/ 56 w 60"/>
                  <a:gd name="T25" fmla="*/ 52 h 76"/>
                  <a:gd name="T26" fmla="*/ 52 w 60"/>
                  <a:gd name="T27" fmla="*/ 48 h 76"/>
                  <a:gd name="T28" fmla="*/ 50 w 60"/>
                  <a:gd name="T29" fmla="*/ 50 h 76"/>
                  <a:gd name="T30" fmla="*/ 50 w 60"/>
                  <a:gd name="T31" fmla="*/ 58 h 76"/>
                  <a:gd name="T32" fmla="*/ 52 w 60"/>
                  <a:gd name="T33" fmla="*/ 62 h 76"/>
                  <a:gd name="T34" fmla="*/ 56 w 60"/>
                  <a:gd name="T35" fmla="*/ 68 h 76"/>
                  <a:gd name="T36" fmla="*/ 58 w 60"/>
                  <a:gd name="T37" fmla="*/ 70 h 76"/>
                  <a:gd name="T38" fmla="*/ 58 w 60"/>
                  <a:gd name="T39" fmla="*/ 72 h 76"/>
                  <a:gd name="T40" fmla="*/ 54 w 60"/>
                  <a:gd name="T41" fmla="*/ 76 h 76"/>
                  <a:gd name="T42" fmla="*/ 52 w 60"/>
                  <a:gd name="T43" fmla="*/ 76 h 76"/>
                  <a:gd name="T44" fmla="*/ 50 w 60"/>
                  <a:gd name="T45" fmla="*/ 68 h 76"/>
                  <a:gd name="T46" fmla="*/ 48 w 60"/>
                  <a:gd name="T47" fmla="*/ 64 h 76"/>
                  <a:gd name="T48" fmla="*/ 42 w 60"/>
                  <a:gd name="T49" fmla="*/ 60 h 76"/>
                  <a:gd name="T50" fmla="*/ 42 w 60"/>
                  <a:gd name="T51" fmla="*/ 54 h 76"/>
                  <a:gd name="T52" fmla="*/ 44 w 60"/>
                  <a:gd name="T53" fmla="*/ 54 h 76"/>
                  <a:gd name="T54" fmla="*/ 46 w 60"/>
                  <a:gd name="T55" fmla="*/ 52 h 76"/>
                  <a:gd name="T56" fmla="*/ 46 w 60"/>
                  <a:gd name="T57" fmla="*/ 44 h 76"/>
                  <a:gd name="T58" fmla="*/ 42 w 60"/>
                  <a:gd name="T59" fmla="*/ 40 h 76"/>
                  <a:gd name="T60" fmla="*/ 32 w 60"/>
                  <a:gd name="T61" fmla="*/ 28 h 76"/>
                  <a:gd name="T62" fmla="*/ 34 w 60"/>
                  <a:gd name="T63" fmla="*/ 36 h 76"/>
                  <a:gd name="T64" fmla="*/ 34 w 60"/>
                  <a:gd name="T65" fmla="*/ 48 h 76"/>
                  <a:gd name="T66" fmla="*/ 30 w 60"/>
                  <a:gd name="T67" fmla="*/ 54 h 76"/>
                  <a:gd name="T68" fmla="*/ 28 w 60"/>
                  <a:gd name="T69" fmla="*/ 62 h 76"/>
                  <a:gd name="T70" fmla="*/ 32 w 60"/>
                  <a:gd name="T71" fmla="*/ 72 h 76"/>
                  <a:gd name="T72" fmla="*/ 24 w 60"/>
                  <a:gd name="T73" fmla="*/ 68 h 76"/>
                  <a:gd name="T74" fmla="*/ 24 w 60"/>
                  <a:gd name="T75" fmla="*/ 62 h 76"/>
                  <a:gd name="T76" fmla="*/ 18 w 60"/>
                  <a:gd name="T77" fmla="*/ 54 h 76"/>
                  <a:gd name="T78" fmla="*/ 12 w 60"/>
                  <a:gd name="T79" fmla="*/ 54 h 76"/>
                  <a:gd name="T80" fmla="*/ 4 w 60"/>
                  <a:gd name="T81" fmla="*/ 42 h 76"/>
                  <a:gd name="T82" fmla="*/ 0 w 60"/>
                  <a:gd name="T83" fmla="*/ 30 h 76"/>
                  <a:gd name="T84" fmla="*/ 12 w 60"/>
                  <a:gd name="T85" fmla="*/ 36 h 76"/>
                  <a:gd name="T86" fmla="*/ 16 w 60"/>
                  <a:gd name="T87" fmla="*/ 40 h 76"/>
                  <a:gd name="T88" fmla="*/ 16 w 60"/>
                  <a:gd name="T89" fmla="*/ 38 h 76"/>
                  <a:gd name="T90" fmla="*/ 18 w 60"/>
                  <a:gd name="T91" fmla="*/ 32 h 76"/>
                  <a:gd name="T92" fmla="*/ 16 w 60"/>
                  <a:gd name="T93" fmla="*/ 26 h 76"/>
                  <a:gd name="T94" fmla="*/ 14 w 60"/>
                  <a:gd name="T95" fmla="*/ 16 h 76"/>
                  <a:gd name="T96" fmla="*/ 16 w 60"/>
                  <a:gd name="T97" fmla="*/ 18 h 76"/>
                  <a:gd name="T98" fmla="*/ 18 w 60"/>
                  <a:gd name="T99" fmla="*/ 4 h 76"/>
                  <a:gd name="T100" fmla="*/ 22 w 60"/>
                  <a:gd name="T101" fmla="*/ 2 h 76"/>
                  <a:gd name="T102" fmla="*/ 24 w 60"/>
                  <a:gd name="T103" fmla="*/ 2 h 76"/>
                  <a:gd name="T104" fmla="*/ 26 w 60"/>
                  <a:gd name="T105" fmla="*/ 2 h 76"/>
                  <a:gd name="T106" fmla="*/ 26 w 60"/>
                  <a:gd name="T107" fmla="*/ 8 h 76"/>
                  <a:gd name="T108" fmla="*/ 26 w 60"/>
                  <a:gd name="T109" fmla="*/ 16 h 76"/>
                  <a:gd name="T110" fmla="*/ 28 w 60"/>
                  <a:gd name="T111" fmla="*/ 16 h 76"/>
                  <a:gd name="T112" fmla="*/ 30 w 60"/>
                  <a:gd name="T113" fmla="*/ 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76">
                    <a:moveTo>
                      <a:pt x="30" y="8"/>
                    </a:moveTo>
                    <a:lnTo>
                      <a:pt x="30" y="8"/>
                    </a:lnTo>
                    <a:lnTo>
                      <a:pt x="32" y="6"/>
                    </a:lnTo>
                    <a:lnTo>
                      <a:pt x="32" y="6"/>
                    </a:lnTo>
                    <a:lnTo>
                      <a:pt x="36" y="10"/>
                    </a:lnTo>
                    <a:lnTo>
                      <a:pt x="36" y="10"/>
                    </a:lnTo>
                    <a:lnTo>
                      <a:pt x="38" y="18"/>
                    </a:lnTo>
                    <a:lnTo>
                      <a:pt x="42" y="20"/>
                    </a:lnTo>
                    <a:lnTo>
                      <a:pt x="44" y="20"/>
                    </a:lnTo>
                    <a:lnTo>
                      <a:pt x="48" y="16"/>
                    </a:lnTo>
                    <a:lnTo>
                      <a:pt x="48" y="16"/>
                    </a:lnTo>
                    <a:lnTo>
                      <a:pt x="52" y="20"/>
                    </a:lnTo>
                    <a:lnTo>
                      <a:pt x="52" y="26"/>
                    </a:lnTo>
                    <a:lnTo>
                      <a:pt x="52" y="26"/>
                    </a:lnTo>
                    <a:lnTo>
                      <a:pt x="52" y="32"/>
                    </a:lnTo>
                    <a:lnTo>
                      <a:pt x="56" y="34"/>
                    </a:lnTo>
                    <a:lnTo>
                      <a:pt x="56" y="34"/>
                    </a:lnTo>
                    <a:lnTo>
                      <a:pt x="58" y="36"/>
                    </a:lnTo>
                    <a:lnTo>
                      <a:pt x="60" y="38"/>
                    </a:lnTo>
                    <a:lnTo>
                      <a:pt x="60" y="42"/>
                    </a:lnTo>
                    <a:lnTo>
                      <a:pt x="60" y="50"/>
                    </a:lnTo>
                    <a:lnTo>
                      <a:pt x="60" y="50"/>
                    </a:lnTo>
                    <a:lnTo>
                      <a:pt x="58" y="54"/>
                    </a:lnTo>
                    <a:lnTo>
                      <a:pt x="56" y="56"/>
                    </a:lnTo>
                    <a:lnTo>
                      <a:pt x="56" y="52"/>
                    </a:lnTo>
                    <a:lnTo>
                      <a:pt x="56" y="52"/>
                    </a:lnTo>
                    <a:lnTo>
                      <a:pt x="54" y="48"/>
                    </a:lnTo>
                    <a:lnTo>
                      <a:pt x="52" y="48"/>
                    </a:lnTo>
                    <a:lnTo>
                      <a:pt x="50" y="50"/>
                    </a:lnTo>
                    <a:lnTo>
                      <a:pt x="50" y="50"/>
                    </a:lnTo>
                    <a:lnTo>
                      <a:pt x="50" y="54"/>
                    </a:lnTo>
                    <a:lnTo>
                      <a:pt x="50" y="58"/>
                    </a:lnTo>
                    <a:lnTo>
                      <a:pt x="52" y="62"/>
                    </a:lnTo>
                    <a:lnTo>
                      <a:pt x="52" y="62"/>
                    </a:lnTo>
                    <a:lnTo>
                      <a:pt x="54" y="66"/>
                    </a:lnTo>
                    <a:lnTo>
                      <a:pt x="56" y="68"/>
                    </a:lnTo>
                    <a:lnTo>
                      <a:pt x="56" y="68"/>
                    </a:lnTo>
                    <a:lnTo>
                      <a:pt x="58" y="70"/>
                    </a:lnTo>
                    <a:lnTo>
                      <a:pt x="58" y="72"/>
                    </a:lnTo>
                    <a:lnTo>
                      <a:pt x="58" y="72"/>
                    </a:lnTo>
                    <a:lnTo>
                      <a:pt x="56" y="74"/>
                    </a:lnTo>
                    <a:lnTo>
                      <a:pt x="54" y="76"/>
                    </a:lnTo>
                    <a:lnTo>
                      <a:pt x="54" y="76"/>
                    </a:lnTo>
                    <a:lnTo>
                      <a:pt x="52" y="76"/>
                    </a:lnTo>
                    <a:lnTo>
                      <a:pt x="52" y="76"/>
                    </a:lnTo>
                    <a:lnTo>
                      <a:pt x="50" y="68"/>
                    </a:lnTo>
                    <a:lnTo>
                      <a:pt x="50" y="68"/>
                    </a:lnTo>
                    <a:lnTo>
                      <a:pt x="48" y="64"/>
                    </a:lnTo>
                    <a:lnTo>
                      <a:pt x="46" y="62"/>
                    </a:lnTo>
                    <a:lnTo>
                      <a:pt x="42" y="60"/>
                    </a:lnTo>
                    <a:lnTo>
                      <a:pt x="42" y="54"/>
                    </a:lnTo>
                    <a:lnTo>
                      <a:pt x="42" y="54"/>
                    </a:lnTo>
                    <a:lnTo>
                      <a:pt x="42" y="54"/>
                    </a:lnTo>
                    <a:lnTo>
                      <a:pt x="44" y="54"/>
                    </a:lnTo>
                    <a:lnTo>
                      <a:pt x="46" y="54"/>
                    </a:lnTo>
                    <a:lnTo>
                      <a:pt x="46" y="52"/>
                    </a:lnTo>
                    <a:lnTo>
                      <a:pt x="46" y="52"/>
                    </a:lnTo>
                    <a:lnTo>
                      <a:pt x="46" y="44"/>
                    </a:lnTo>
                    <a:lnTo>
                      <a:pt x="42" y="40"/>
                    </a:lnTo>
                    <a:lnTo>
                      <a:pt x="42" y="40"/>
                    </a:lnTo>
                    <a:lnTo>
                      <a:pt x="38" y="34"/>
                    </a:lnTo>
                    <a:lnTo>
                      <a:pt x="32" y="28"/>
                    </a:lnTo>
                    <a:lnTo>
                      <a:pt x="32" y="28"/>
                    </a:lnTo>
                    <a:lnTo>
                      <a:pt x="34" y="36"/>
                    </a:lnTo>
                    <a:lnTo>
                      <a:pt x="34" y="42"/>
                    </a:lnTo>
                    <a:lnTo>
                      <a:pt x="34" y="48"/>
                    </a:lnTo>
                    <a:lnTo>
                      <a:pt x="30" y="54"/>
                    </a:lnTo>
                    <a:lnTo>
                      <a:pt x="30" y="54"/>
                    </a:lnTo>
                    <a:lnTo>
                      <a:pt x="28" y="58"/>
                    </a:lnTo>
                    <a:lnTo>
                      <a:pt x="28" y="62"/>
                    </a:lnTo>
                    <a:lnTo>
                      <a:pt x="32" y="72"/>
                    </a:lnTo>
                    <a:lnTo>
                      <a:pt x="32" y="72"/>
                    </a:lnTo>
                    <a:lnTo>
                      <a:pt x="26" y="70"/>
                    </a:lnTo>
                    <a:lnTo>
                      <a:pt x="24" y="68"/>
                    </a:lnTo>
                    <a:lnTo>
                      <a:pt x="24" y="62"/>
                    </a:lnTo>
                    <a:lnTo>
                      <a:pt x="24" y="62"/>
                    </a:lnTo>
                    <a:lnTo>
                      <a:pt x="20" y="56"/>
                    </a:lnTo>
                    <a:lnTo>
                      <a:pt x="18" y="54"/>
                    </a:lnTo>
                    <a:lnTo>
                      <a:pt x="18" y="54"/>
                    </a:lnTo>
                    <a:lnTo>
                      <a:pt x="12" y="54"/>
                    </a:lnTo>
                    <a:lnTo>
                      <a:pt x="8" y="50"/>
                    </a:lnTo>
                    <a:lnTo>
                      <a:pt x="4" y="42"/>
                    </a:lnTo>
                    <a:lnTo>
                      <a:pt x="0" y="30"/>
                    </a:lnTo>
                    <a:lnTo>
                      <a:pt x="0" y="30"/>
                    </a:lnTo>
                    <a:lnTo>
                      <a:pt x="12" y="36"/>
                    </a:lnTo>
                    <a:lnTo>
                      <a:pt x="12" y="36"/>
                    </a:lnTo>
                    <a:lnTo>
                      <a:pt x="14" y="40"/>
                    </a:lnTo>
                    <a:lnTo>
                      <a:pt x="16" y="40"/>
                    </a:lnTo>
                    <a:lnTo>
                      <a:pt x="16" y="38"/>
                    </a:lnTo>
                    <a:lnTo>
                      <a:pt x="16" y="38"/>
                    </a:lnTo>
                    <a:lnTo>
                      <a:pt x="18" y="34"/>
                    </a:lnTo>
                    <a:lnTo>
                      <a:pt x="18" y="32"/>
                    </a:lnTo>
                    <a:lnTo>
                      <a:pt x="16" y="26"/>
                    </a:lnTo>
                    <a:lnTo>
                      <a:pt x="16" y="26"/>
                    </a:lnTo>
                    <a:lnTo>
                      <a:pt x="14" y="16"/>
                    </a:lnTo>
                    <a:lnTo>
                      <a:pt x="14" y="16"/>
                    </a:lnTo>
                    <a:lnTo>
                      <a:pt x="16" y="18"/>
                    </a:lnTo>
                    <a:lnTo>
                      <a:pt x="16" y="18"/>
                    </a:lnTo>
                    <a:lnTo>
                      <a:pt x="16" y="6"/>
                    </a:lnTo>
                    <a:lnTo>
                      <a:pt x="18" y="4"/>
                    </a:lnTo>
                    <a:lnTo>
                      <a:pt x="18" y="4"/>
                    </a:lnTo>
                    <a:lnTo>
                      <a:pt x="22" y="2"/>
                    </a:lnTo>
                    <a:lnTo>
                      <a:pt x="24" y="2"/>
                    </a:lnTo>
                    <a:lnTo>
                      <a:pt x="24" y="2"/>
                    </a:lnTo>
                    <a:lnTo>
                      <a:pt x="26" y="0"/>
                    </a:lnTo>
                    <a:lnTo>
                      <a:pt x="26" y="2"/>
                    </a:lnTo>
                    <a:lnTo>
                      <a:pt x="26" y="8"/>
                    </a:lnTo>
                    <a:lnTo>
                      <a:pt x="26" y="8"/>
                    </a:lnTo>
                    <a:lnTo>
                      <a:pt x="26" y="14"/>
                    </a:lnTo>
                    <a:lnTo>
                      <a:pt x="26" y="16"/>
                    </a:lnTo>
                    <a:lnTo>
                      <a:pt x="28" y="16"/>
                    </a:lnTo>
                    <a:lnTo>
                      <a:pt x="28" y="16"/>
                    </a:lnTo>
                    <a:lnTo>
                      <a:pt x="30" y="14"/>
                    </a:lnTo>
                    <a:lnTo>
                      <a:pt x="30" y="8"/>
                    </a:lnTo>
                    <a:lnTo>
                      <a:pt x="3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6" name="Freeform 3171">
                <a:extLst>
                  <a:ext uri="{FF2B5EF4-FFF2-40B4-BE49-F238E27FC236}">
                    <a16:creationId xmlns:a16="http://schemas.microsoft.com/office/drawing/2014/main" id="{4E8AA84C-CB34-DB02-6D99-C99AF9431085}"/>
                  </a:ext>
                </a:extLst>
              </p:cNvPr>
              <p:cNvSpPr>
                <a:spLocks/>
              </p:cNvSpPr>
              <p:nvPr/>
            </p:nvSpPr>
            <p:spPr bwMode="auto">
              <a:xfrm>
                <a:off x="5812" y="2594"/>
                <a:ext cx="20" cy="26"/>
              </a:xfrm>
              <a:custGeom>
                <a:avLst/>
                <a:gdLst>
                  <a:gd name="T0" fmla="*/ 10 w 20"/>
                  <a:gd name="T1" fmla="*/ 0 h 26"/>
                  <a:gd name="T2" fmla="*/ 10 w 20"/>
                  <a:gd name="T3" fmla="*/ 0 h 26"/>
                  <a:gd name="T4" fmla="*/ 14 w 20"/>
                  <a:gd name="T5" fmla="*/ 8 h 26"/>
                  <a:gd name="T6" fmla="*/ 14 w 20"/>
                  <a:gd name="T7" fmla="*/ 8 h 26"/>
                  <a:gd name="T8" fmla="*/ 16 w 20"/>
                  <a:gd name="T9" fmla="*/ 12 h 26"/>
                  <a:gd name="T10" fmla="*/ 18 w 20"/>
                  <a:gd name="T11" fmla="*/ 16 h 26"/>
                  <a:gd name="T12" fmla="*/ 20 w 20"/>
                  <a:gd name="T13" fmla="*/ 20 h 26"/>
                  <a:gd name="T14" fmla="*/ 20 w 20"/>
                  <a:gd name="T15" fmla="*/ 26 h 26"/>
                  <a:gd name="T16" fmla="*/ 20 w 20"/>
                  <a:gd name="T17" fmla="*/ 26 h 26"/>
                  <a:gd name="T18" fmla="*/ 12 w 20"/>
                  <a:gd name="T19" fmla="*/ 22 h 26"/>
                  <a:gd name="T20" fmla="*/ 12 w 20"/>
                  <a:gd name="T21" fmla="*/ 22 h 26"/>
                  <a:gd name="T22" fmla="*/ 12 w 20"/>
                  <a:gd name="T23" fmla="*/ 20 h 26"/>
                  <a:gd name="T24" fmla="*/ 12 w 20"/>
                  <a:gd name="T25" fmla="*/ 16 h 26"/>
                  <a:gd name="T26" fmla="*/ 10 w 20"/>
                  <a:gd name="T27" fmla="*/ 14 h 26"/>
                  <a:gd name="T28" fmla="*/ 8 w 20"/>
                  <a:gd name="T29" fmla="*/ 18 h 26"/>
                  <a:gd name="T30" fmla="*/ 8 w 20"/>
                  <a:gd name="T31" fmla="*/ 18 h 26"/>
                  <a:gd name="T32" fmla="*/ 4 w 20"/>
                  <a:gd name="T33" fmla="*/ 22 h 26"/>
                  <a:gd name="T34" fmla="*/ 4 w 20"/>
                  <a:gd name="T35" fmla="*/ 22 h 26"/>
                  <a:gd name="T36" fmla="*/ 4 w 20"/>
                  <a:gd name="T37" fmla="*/ 18 h 26"/>
                  <a:gd name="T38" fmla="*/ 2 w 20"/>
                  <a:gd name="T39" fmla="*/ 18 h 26"/>
                  <a:gd name="T40" fmla="*/ 0 w 20"/>
                  <a:gd name="T41" fmla="*/ 16 h 26"/>
                  <a:gd name="T42" fmla="*/ 0 w 20"/>
                  <a:gd name="T43" fmla="*/ 12 h 26"/>
                  <a:gd name="T44" fmla="*/ 0 w 20"/>
                  <a:gd name="T45" fmla="*/ 12 h 26"/>
                  <a:gd name="T46" fmla="*/ 2 w 20"/>
                  <a:gd name="T47" fmla="*/ 6 h 26"/>
                  <a:gd name="T48" fmla="*/ 4 w 20"/>
                  <a:gd name="T49" fmla="*/ 2 h 26"/>
                  <a:gd name="T50" fmla="*/ 6 w 20"/>
                  <a:gd name="T51" fmla="*/ 0 h 26"/>
                  <a:gd name="T52" fmla="*/ 10 w 20"/>
                  <a:gd name="T53" fmla="*/ 0 h 26"/>
                  <a:gd name="T54" fmla="*/ 10 w 20"/>
                  <a:gd name="T5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6">
                    <a:moveTo>
                      <a:pt x="10" y="0"/>
                    </a:moveTo>
                    <a:lnTo>
                      <a:pt x="10" y="0"/>
                    </a:lnTo>
                    <a:lnTo>
                      <a:pt x="14" y="8"/>
                    </a:lnTo>
                    <a:lnTo>
                      <a:pt x="14" y="8"/>
                    </a:lnTo>
                    <a:lnTo>
                      <a:pt x="16" y="12"/>
                    </a:lnTo>
                    <a:lnTo>
                      <a:pt x="18" y="16"/>
                    </a:lnTo>
                    <a:lnTo>
                      <a:pt x="20" y="20"/>
                    </a:lnTo>
                    <a:lnTo>
                      <a:pt x="20" y="26"/>
                    </a:lnTo>
                    <a:lnTo>
                      <a:pt x="20" y="26"/>
                    </a:lnTo>
                    <a:lnTo>
                      <a:pt x="12" y="22"/>
                    </a:lnTo>
                    <a:lnTo>
                      <a:pt x="12" y="22"/>
                    </a:lnTo>
                    <a:lnTo>
                      <a:pt x="12" y="20"/>
                    </a:lnTo>
                    <a:lnTo>
                      <a:pt x="12" y="16"/>
                    </a:lnTo>
                    <a:lnTo>
                      <a:pt x="10" y="14"/>
                    </a:lnTo>
                    <a:lnTo>
                      <a:pt x="8" y="18"/>
                    </a:lnTo>
                    <a:lnTo>
                      <a:pt x="8" y="18"/>
                    </a:lnTo>
                    <a:lnTo>
                      <a:pt x="4" y="22"/>
                    </a:lnTo>
                    <a:lnTo>
                      <a:pt x="4" y="22"/>
                    </a:lnTo>
                    <a:lnTo>
                      <a:pt x="4" y="18"/>
                    </a:lnTo>
                    <a:lnTo>
                      <a:pt x="2" y="18"/>
                    </a:lnTo>
                    <a:lnTo>
                      <a:pt x="0" y="16"/>
                    </a:lnTo>
                    <a:lnTo>
                      <a:pt x="0" y="12"/>
                    </a:lnTo>
                    <a:lnTo>
                      <a:pt x="0" y="12"/>
                    </a:lnTo>
                    <a:lnTo>
                      <a:pt x="2" y="6"/>
                    </a:lnTo>
                    <a:lnTo>
                      <a:pt x="4" y="2"/>
                    </a:lnTo>
                    <a:lnTo>
                      <a:pt x="6" y="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7" name="Freeform 3172">
                <a:extLst>
                  <a:ext uri="{FF2B5EF4-FFF2-40B4-BE49-F238E27FC236}">
                    <a16:creationId xmlns:a16="http://schemas.microsoft.com/office/drawing/2014/main" id="{3939A0F2-B9AE-0CBB-5021-2A93B3C67CDB}"/>
                  </a:ext>
                </a:extLst>
              </p:cNvPr>
              <p:cNvSpPr>
                <a:spLocks/>
              </p:cNvSpPr>
              <p:nvPr/>
            </p:nvSpPr>
            <p:spPr bwMode="auto">
              <a:xfrm>
                <a:off x="5740" y="2588"/>
                <a:ext cx="6" cy="26"/>
              </a:xfrm>
              <a:custGeom>
                <a:avLst/>
                <a:gdLst>
                  <a:gd name="T0" fmla="*/ 4 w 6"/>
                  <a:gd name="T1" fmla="*/ 26 h 26"/>
                  <a:gd name="T2" fmla="*/ 4 w 6"/>
                  <a:gd name="T3" fmla="*/ 26 h 26"/>
                  <a:gd name="T4" fmla="*/ 2 w 6"/>
                  <a:gd name="T5" fmla="*/ 26 h 26"/>
                  <a:gd name="T6" fmla="*/ 2 w 6"/>
                  <a:gd name="T7" fmla="*/ 26 h 26"/>
                  <a:gd name="T8" fmla="*/ 0 w 6"/>
                  <a:gd name="T9" fmla="*/ 12 h 26"/>
                  <a:gd name="T10" fmla="*/ 2 w 6"/>
                  <a:gd name="T11" fmla="*/ 6 h 26"/>
                  <a:gd name="T12" fmla="*/ 2 w 6"/>
                  <a:gd name="T13" fmla="*/ 2 h 26"/>
                  <a:gd name="T14" fmla="*/ 2 w 6"/>
                  <a:gd name="T15" fmla="*/ 2 h 26"/>
                  <a:gd name="T16" fmla="*/ 4 w 6"/>
                  <a:gd name="T17" fmla="*/ 0 h 26"/>
                  <a:gd name="T18" fmla="*/ 6 w 6"/>
                  <a:gd name="T19" fmla="*/ 2 h 26"/>
                  <a:gd name="T20" fmla="*/ 6 w 6"/>
                  <a:gd name="T21" fmla="*/ 14 h 26"/>
                  <a:gd name="T22" fmla="*/ 6 w 6"/>
                  <a:gd name="T23" fmla="*/ 14 h 26"/>
                  <a:gd name="T24" fmla="*/ 4 w 6"/>
                  <a:gd name="T25" fmla="*/ 20 h 26"/>
                  <a:gd name="T26" fmla="*/ 4 w 6"/>
                  <a:gd name="T27" fmla="*/ 20 h 26"/>
                  <a:gd name="T28" fmla="*/ 4 w 6"/>
                  <a:gd name="T29" fmla="*/ 24 h 26"/>
                  <a:gd name="T30" fmla="*/ 4 w 6"/>
                  <a:gd name="T31" fmla="*/ 26 h 26"/>
                  <a:gd name="T32" fmla="*/ 4 w 6"/>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6">
                    <a:moveTo>
                      <a:pt x="4" y="26"/>
                    </a:moveTo>
                    <a:lnTo>
                      <a:pt x="4" y="26"/>
                    </a:lnTo>
                    <a:lnTo>
                      <a:pt x="2" y="26"/>
                    </a:lnTo>
                    <a:lnTo>
                      <a:pt x="2" y="26"/>
                    </a:lnTo>
                    <a:lnTo>
                      <a:pt x="0" y="12"/>
                    </a:lnTo>
                    <a:lnTo>
                      <a:pt x="2" y="6"/>
                    </a:lnTo>
                    <a:lnTo>
                      <a:pt x="2" y="2"/>
                    </a:lnTo>
                    <a:lnTo>
                      <a:pt x="2" y="2"/>
                    </a:lnTo>
                    <a:lnTo>
                      <a:pt x="4" y="0"/>
                    </a:lnTo>
                    <a:lnTo>
                      <a:pt x="6" y="2"/>
                    </a:lnTo>
                    <a:lnTo>
                      <a:pt x="6" y="14"/>
                    </a:lnTo>
                    <a:lnTo>
                      <a:pt x="6" y="14"/>
                    </a:lnTo>
                    <a:lnTo>
                      <a:pt x="4" y="20"/>
                    </a:lnTo>
                    <a:lnTo>
                      <a:pt x="4" y="20"/>
                    </a:lnTo>
                    <a:lnTo>
                      <a:pt x="4" y="24"/>
                    </a:lnTo>
                    <a:lnTo>
                      <a:pt x="4" y="26"/>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8" name="Freeform 3173">
                <a:extLst>
                  <a:ext uri="{FF2B5EF4-FFF2-40B4-BE49-F238E27FC236}">
                    <a16:creationId xmlns:a16="http://schemas.microsoft.com/office/drawing/2014/main" id="{4FDA961C-C47B-058A-1170-49109DCD3133}"/>
                  </a:ext>
                </a:extLst>
              </p:cNvPr>
              <p:cNvSpPr>
                <a:spLocks/>
              </p:cNvSpPr>
              <p:nvPr/>
            </p:nvSpPr>
            <p:spPr bwMode="auto">
              <a:xfrm>
                <a:off x="5778" y="2588"/>
                <a:ext cx="8" cy="20"/>
              </a:xfrm>
              <a:custGeom>
                <a:avLst/>
                <a:gdLst>
                  <a:gd name="T0" fmla="*/ 0 w 8"/>
                  <a:gd name="T1" fmla="*/ 6 h 20"/>
                  <a:gd name="T2" fmla="*/ 0 w 8"/>
                  <a:gd name="T3" fmla="*/ 6 h 20"/>
                  <a:gd name="T4" fmla="*/ 0 w 8"/>
                  <a:gd name="T5" fmla="*/ 2 h 20"/>
                  <a:gd name="T6" fmla="*/ 0 w 8"/>
                  <a:gd name="T7" fmla="*/ 0 h 20"/>
                  <a:gd name="T8" fmla="*/ 2 w 8"/>
                  <a:gd name="T9" fmla="*/ 4 h 20"/>
                  <a:gd name="T10" fmla="*/ 2 w 8"/>
                  <a:gd name="T11" fmla="*/ 4 h 20"/>
                  <a:gd name="T12" fmla="*/ 4 w 8"/>
                  <a:gd name="T13" fmla="*/ 12 h 20"/>
                  <a:gd name="T14" fmla="*/ 8 w 8"/>
                  <a:gd name="T15" fmla="*/ 18 h 20"/>
                  <a:gd name="T16" fmla="*/ 8 w 8"/>
                  <a:gd name="T17" fmla="*/ 18 h 20"/>
                  <a:gd name="T18" fmla="*/ 6 w 8"/>
                  <a:gd name="T19" fmla="*/ 20 h 20"/>
                  <a:gd name="T20" fmla="*/ 4 w 8"/>
                  <a:gd name="T21" fmla="*/ 18 h 20"/>
                  <a:gd name="T22" fmla="*/ 0 w 8"/>
                  <a:gd name="T23" fmla="*/ 6 h 20"/>
                  <a:gd name="T24" fmla="*/ 0 w 8"/>
                  <a:gd name="T25" fmla="*/ 6 h 20"/>
                  <a:gd name="T26" fmla="*/ 0 w 8"/>
                  <a:gd name="T27" fmla="*/ 6 h 20"/>
                  <a:gd name="T28" fmla="*/ 0 w 8"/>
                  <a:gd name="T2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0">
                    <a:moveTo>
                      <a:pt x="0" y="6"/>
                    </a:moveTo>
                    <a:lnTo>
                      <a:pt x="0" y="6"/>
                    </a:lnTo>
                    <a:lnTo>
                      <a:pt x="0" y="2"/>
                    </a:lnTo>
                    <a:lnTo>
                      <a:pt x="0" y="0"/>
                    </a:lnTo>
                    <a:lnTo>
                      <a:pt x="2" y="4"/>
                    </a:lnTo>
                    <a:lnTo>
                      <a:pt x="2" y="4"/>
                    </a:lnTo>
                    <a:lnTo>
                      <a:pt x="4" y="12"/>
                    </a:lnTo>
                    <a:lnTo>
                      <a:pt x="8" y="18"/>
                    </a:lnTo>
                    <a:lnTo>
                      <a:pt x="8" y="18"/>
                    </a:lnTo>
                    <a:lnTo>
                      <a:pt x="6" y="20"/>
                    </a:lnTo>
                    <a:lnTo>
                      <a:pt x="4" y="18"/>
                    </a:lnTo>
                    <a:lnTo>
                      <a:pt x="0" y="6"/>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9" name="Freeform 3174">
                <a:extLst>
                  <a:ext uri="{FF2B5EF4-FFF2-40B4-BE49-F238E27FC236}">
                    <a16:creationId xmlns:a16="http://schemas.microsoft.com/office/drawing/2014/main" id="{B70DF4F3-A6B7-9559-7C08-EAB29CC90B71}"/>
                  </a:ext>
                </a:extLst>
              </p:cNvPr>
              <p:cNvSpPr>
                <a:spLocks/>
              </p:cNvSpPr>
              <p:nvPr/>
            </p:nvSpPr>
            <p:spPr bwMode="auto">
              <a:xfrm>
                <a:off x="5776" y="2512"/>
                <a:ext cx="8" cy="12"/>
              </a:xfrm>
              <a:custGeom>
                <a:avLst/>
                <a:gdLst>
                  <a:gd name="T0" fmla="*/ 0 w 8"/>
                  <a:gd name="T1" fmla="*/ 0 h 12"/>
                  <a:gd name="T2" fmla="*/ 0 w 8"/>
                  <a:gd name="T3" fmla="*/ 0 h 12"/>
                  <a:gd name="T4" fmla="*/ 2 w 8"/>
                  <a:gd name="T5" fmla="*/ 2 h 12"/>
                  <a:gd name="T6" fmla="*/ 4 w 8"/>
                  <a:gd name="T7" fmla="*/ 2 h 12"/>
                  <a:gd name="T8" fmla="*/ 6 w 8"/>
                  <a:gd name="T9" fmla="*/ 0 h 12"/>
                  <a:gd name="T10" fmla="*/ 8 w 8"/>
                  <a:gd name="T11" fmla="*/ 0 h 12"/>
                  <a:gd name="T12" fmla="*/ 8 w 8"/>
                  <a:gd name="T13" fmla="*/ 2 h 12"/>
                  <a:gd name="T14" fmla="*/ 8 w 8"/>
                  <a:gd name="T15" fmla="*/ 12 h 12"/>
                  <a:gd name="T16" fmla="*/ 8 w 8"/>
                  <a:gd name="T17" fmla="*/ 12 h 12"/>
                  <a:gd name="T18" fmla="*/ 4 w 8"/>
                  <a:gd name="T19" fmla="*/ 8 h 12"/>
                  <a:gd name="T20" fmla="*/ 0 w 8"/>
                  <a:gd name="T21" fmla="*/ 0 h 12"/>
                  <a:gd name="T22" fmla="*/ 0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0" y="0"/>
                    </a:moveTo>
                    <a:lnTo>
                      <a:pt x="0" y="0"/>
                    </a:lnTo>
                    <a:lnTo>
                      <a:pt x="2" y="2"/>
                    </a:lnTo>
                    <a:lnTo>
                      <a:pt x="4" y="2"/>
                    </a:lnTo>
                    <a:lnTo>
                      <a:pt x="6" y="0"/>
                    </a:lnTo>
                    <a:lnTo>
                      <a:pt x="8" y="0"/>
                    </a:lnTo>
                    <a:lnTo>
                      <a:pt x="8" y="2"/>
                    </a:lnTo>
                    <a:lnTo>
                      <a:pt x="8" y="12"/>
                    </a:lnTo>
                    <a:lnTo>
                      <a:pt x="8" y="12"/>
                    </a:lnTo>
                    <a:lnTo>
                      <a:pt x="4"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0" name="Freeform 3175">
                <a:extLst>
                  <a:ext uri="{FF2B5EF4-FFF2-40B4-BE49-F238E27FC236}">
                    <a16:creationId xmlns:a16="http://schemas.microsoft.com/office/drawing/2014/main" id="{9A7143BD-998D-4AA1-4018-31E4204528CE}"/>
                  </a:ext>
                </a:extLst>
              </p:cNvPr>
              <p:cNvSpPr>
                <a:spLocks/>
              </p:cNvSpPr>
              <p:nvPr/>
            </p:nvSpPr>
            <p:spPr bwMode="auto">
              <a:xfrm>
                <a:off x="5804" y="2596"/>
                <a:ext cx="4" cy="8"/>
              </a:xfrm>
              <a:custGeom>
                <a:avLst/>
                <a:gdLst>
                  <a:gd name="T0" fmla="*/ 0 w 4"/>
                  <a:gd name="T1" fmla="*/ 2 h 8"/>
                  <a:gd name="T2" fmla="*/ 0 w 4"/>
                  <a:gd name="T3" fmla="*/ 2 h 8"/>
                  <a:gd name="T4" fmla="*/ 2 w 4"/>
                  <a:gd name="T5" fmla="*/ 0 h 8"/>
                  <a:gd name="T6" fmla="*/ 4 w 4"/>
                  <a:gd name="T7" fmla="*/ 4 h 8"/>
                  <a:gd name="T8" fmla="*/ 4 w 4"/>
                  <a:gd name="T9" fmla="*/ 4 h 8"/>
                  <a:gd name="T10" fmla="*/ 2 w 4"/>
                  <a:gd name="T11" fmla="*/ 8 h 8"/>
                  <a:gd name="T12" fmla="*/ 2 w 4"/>
                  <a:gd name="T13" fmla="*/ 8 h 8"/>
                  <a:gd name="T14" fmla="*/ 2 w 4"/>
                  <a:gd name="T15" fmla="*/ 8 h 8"/>
                  <a:gd name="T16" fmla="*/ 0 w 4"/>
                  <a:gd name="T17" fmla="*/ 8 h 8"/>
                  <a:gd name="T18" fmla="*/ 0 w 4"/>
                  <a:gd name="T19" fmla="*/ 2 h 8"/>
                  <a:gd name="T20" fmla="*/ 0 w 4"/>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2"/>
                    </a:moveTo>
                    <a:lnTo>
                      <a:pt x="0" y="2"/>
                    </a:lnTo>
                    <a:lnTo>
                      <a:pt x="2" y="0"/>
                    </a:lnTo>
                    <a:lnTo>
                      <a:pt x="4" y="4"/>
                    </a:lnTo>
                    <a:lnTo>
                      <a:pt x="4" y="4"/>
                    </a:lnTo>
                    <a:lnTo>
                      <a:pt x="2" y="8"/>
                    </a:lnTo>
                    <a:lnTo>
                      <a:pt x="2" y="8"/>
                    </a:lnTo>
                    <a:lnTo>
                      <a:pt x="2" y="8"/>
                    </a:lnTo>
                    <a:lnTo>
                      <a:pt x="0" y="8"/>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1" name="Freeform 3176">
                <a:extLst>
                  <a:ext uri="{FF2B5EF4-FFF2-40B4-BE49-F238E27FC236}">
                    <a16:creationId xmlns:a16="http://schemas.microsoft.com/office/drawing/2014/main" id="{2A162D6D-23D6-394B-D910-1621FA501A40}"/>
                  </a:ext>
                </a:extLst>
              </p:cNvPr>
              <p:cNvSpPr>
                <a:spLocks/>
              </p:cNvSpPr>
              <p:nvPr/>
            </p:nvSpPr>
            <p:spPr bwMode="auto">
              <a:xfrm>
                <a:off x="5728" y="2586"/>
                <a:ext cx="2" cy="6"/>
              </a:xfrm>
              <a:custGeom>
                <a:avLst/>
                <a:gdLst>
                  <a:gd name="T0" fmla="*/ 2 w 2"/>
                  <a:gd name="T1" fmla="*/ 4 h 6"/>
                  <a:gd name="T2" fmla="*/ 2 w 2"/>
                  <a:gd name="T3" fmla="*/ 4 h 6"/>
                  <a:gd name="T4" fmla="*/ 0 w 2"/>
                  <a:gd name="T5" fmla="*/ 6 h 6"/>
                  <a:gd name="T6" fmla="*/ 0 w 2"/>
                  <a:gd name="T7" fmla="*/ 6 h 6"/>
                  <a:gd name="T8" fmla="*/ 0 w 2"/>
                  <a:gd name="T9" fmla="*/ 4 h 6"/>
                  <a:gd name="T10" fmla="*/ 0 w 2"/>
                  <a:gd name="T11" fmla="*/ 4 h 6"/>
                  <a:gd name="T12" fmla="*/ 0 w 2"/>
                  <a:gd name="T13" fmla="*/ 0 h 6"/>
                  <a:gd name="T14" fmla="*/ 0 w 2"/>
                  <a:gd name="T15" fmla="*/ 0 h 6"/>
                  <a:gd name="T16" fmla="*/ 2 w 2"/>
                  <a:gd name="T17" fmla="*/ 4 h 6"/>
                  <a:gd name="T18" fmla="*/ 2 w 2"/>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4"/>
                    </a:moveTo>
                    <a:lnTo>
                      <a:pt x="2" y="4"/>
                    </a:lnTo>
                    <a:lnTo>
                      <a:pt x="0" y="6"/>
                    </a:lnTo>
                    <a:lnTo>
                      <a:pt x="0" y="6"/>
                    </a:lnTo>
                    <a:lnTo>
                      <a:pt x="0" y="4"/>
                    </a:lnTo>
                    <a:lnTo>
                      <a:pt x="0" y="4"/>
                    </a:lnTo>
                    <a:lnTo>
                      <a:pt x="0" y="0"/>
                    </a:lnTo>
                    <a:lnTo>
                      <a:pt x="0"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2" name="Freeform 3177">
                <a:extLst>
                  <a:ext uri="{FF2B5EF4-FFF2-40B4-BE49-F238E27FC236}">
                    <a16:creationId xmlns:a16="http://schemas.microsoft.com/office/drawing/2014/main" id="{32084457-A8E0-3B7E-0326-D120D12D526A}"/>
                  </a:ext>
                </a:extLst>
              </p:cNvPr>
              <p:cNvSpPr>
                <a:spLocks/>
              </p:cNvSpPr>
              <p:nvPr/>
            </p:nvSpPr>
            <p:spPr bwMode="auto">
              <a:xfrm>
                <a:off x="5820" y="2524"/>
                <a:ext cx="80" cy="86"/>
              </a:xfrm>
              <a:custGeom>
                <a:avLst/>
                <a:gdLst>
                  <a:gd name="T0" fmla="*/ 12 w 80"/>
                  <a:gd name="T1" fmla="*/ 52 h 86"/>
                  <a:gd name="T2" fmla="*/ 10 w 80"/>
                  <a:gd name="T3" fmla="*/ 44 h 86"/>
                  <a:gd name="T4" fmla="*/ 6 w 80"/>
                  <a:gd name="T5" fmla="*/ 42 h 86"/>
                  <a:gd name="T6" fmla="*/ 0 w 80"/>
                  <a:gd name="T7" fmla="*/ 18 h 86"/>
                  <a:gd name="T8" fmla="*/ 0 w 80"/>
                  <a:gd name="T9" fmla="*/ 18 h 86"/>
                  <a:gd name="T10" fmla="*/ 4 w 80"/>
                  <a:gd name="T11" fmla="*/ 16 h 86"/>
                  <a:gd name="T12" fmla="*/ 6 w 80"/>
                  <a:gd name="T13" fmla="*/ 10 h 86"/>
                  <a:gd name="T14" fmla="*/ 8 w 80"/>
                  <a:gd name="T15" fmla="*/ 6 h 86"/>
                  <a:gd name="T16" fmla="*/ 10 w 80"/>
                  <a:gd name="T17" fmla="*/ 4 h 86"/>
                  <a:gd name="T18" fmla="*/ 14 w 80"/>
                  <a:gd name="T19" fmla="*/ 2 h 86"/>
                  <a:gd name="T20" fmla="*/ 24 w 80"/>
                  <a:gd name="T21" fmla="*/ 0 h 86"/>
                  <a:gd name="T22" fmla="*/ 32 w 80"/>
                  <a:gd name="T23" fmla="*/ 10 h 86"/>
                  <a:gd name="T24" fmla="*/ 38 w 80"/>
                  <a:gd name="T25" fmla="*/ 28 h 86"/>
                  <a:gd name="T26" fmla="*/ 36 w 80"/>
                  <a:gd name="T27" fmla="*/ 30 h 86"/>
                  <a:gd name="T28" fmla="*/ 32 w 80"/>
                  <a:gd name="T29" fmla="*/ 32 h 86"/>
                  <a:gd name="T30" fmla="*/ 32 w 80"/>
                  <a:gd name="T31" fmla="*/ 32 h 86"/>
                  <a:gd name="T32" fmla="*/ 32 w 80"/>
                  <a:gd name="T33" fmla="*/ 34 h 86"/>
                  <a:gd name="T34" fmla="*/ 34 w 80"/>
                  <a:gd name="T35" fmla="*/ 36 h 86"/>
                  <a:gd name="T36" fmla="*/ 38 w 80"/>
                  <a:gd name="T37" fmla="*/ 40 h 86"/>
                  <a:gd name="T38" fmla="*/ 38 w 80"/>
                  <a:gd name="T39" fmla="*/ 40 h 86"/>
                  <a:gd name="T40" fmla="*/ 40 w 80"/>
                  <a:gd name="T41" fmla="*/ 30 h 86"/>
                  <a:gd name="T42" fmla="*/ 42 w 80"/>
                  <a:gd name="T43" fmla="*/ 16 h 86"/>
                  <a:gd name="T44" fmla="*/ 44 w 80"/>
                  <a:gd name="T45" fmla="*/ 16 h 86"/>
                  <a:gd name="T46" fmla="*/ 52 w 80"/>
                  <a:gd name="T47" fmla="*/ 28 h 86"/>
                  <a:gd name="T48" fmla="*/ 54 w 80"/>
                  <a:gd name="T49" fmla="*/ 36 h 86"/>
                  <a:gd name="T50" fmla="*/ 56 w 80"/>
                  <a:gd name="T51" fmla="*/ 40 h 86"/>
                  <a:gd name="T52" fmla="*/ 60 w 80"/>
                  <a:gd name="T53" fmla="*/ 42 h 86"/>
                  <a:gd name="T54" fmla="*/ 64 w 80"/>
                  <a:gd name="T55" fmla="*/ 44 h 86"/>
                  <a:gd name="T56" fmla="*/ 64 w 80"/>
                  <a:gd name="T57" fmla="*/ 46 h 86"/>
                  <a:gd name="T58" fmla="*/ 66 w 80"/>
                  <a:gd name="T59" fmla="*/ 56 h 86"/>
                  <a:gd name="T60" fmla="*/ 70 w 80"/>
                  <a:gd name="T61" fmla="*/ 58 h 86"/>
                  <a:gd name="T62" fmla="*/ 70 w 80"/>
                  <a:gd name="T63" fmla="*/ 62 h 86"/>
                  <a:gd name="T64" fmla="*/ 72 w 80"/>
                  <a:gd name="T65" fmla="*/ 64 h 86"/>
                  <a:gd name="T66" fmla="*/ 74 w 80"/>
                  <a:gd name="T67" fmla="*/ 66 h 86"/>
                  <a:gd name="T68" fmla="*/ 76 w 80"/>
                  <a:gd name="T69" fmla="*/ 68 h 86"/>
                  <a:gd name="T70" fmla="*/ 80 w 80"/>
                  <a:gd name="T71" fmla="*/ 74 h 86"/>
                  <a:gd name="T72" fmla="*/ 80 w 80"/>
                  <a:gd name="T73" fmla="*/ 78 h 86"/>
                  <a:gd name="T74" fmla="*/ 78 w 80"/>
                  <a:gd name="T75" fmla="*/ 84 h 86"/>
                  <a:gd name="T76" fmla="*/ 76 w 80"/>
                  <a:gd name="T77" fmla="*/ 84 h 86"/>
                  <a:gd name="T78" fmla="*/ 66 w 80"/>
                  <a:gd name="T79" fmla="*/ 84 h 86"/>
                  <a:gd name="T80" fmla="*/ 56 w 80"/>
                  <a:gd name="T81" fmla="*/ 86 h 86"/>
                  <a:gd name="T82" fmla="*/ 50 w 80"/>
                  <a:gd name="T83" fmla="*/ 80 h 86"/>
                  <a:gd name="T84" fmla="*/ 48 w 80"/>
                  <a:gd name="T85" fmla="*/ 66 h 86"/>
                  <a:gd name="T86" fmla="*/ 50 w 80"/>
                  <a:gd name="T87" fmla="*/ 62 h 86"/>
                  <a:gd name="T88" fmla="*/ 54 w 80"/>
                  <a:gd name="T89" fmla="*/ 66 h 86"/>
                  <a:gd name="T90" fmla="*/ 58 w 80"/>
                  <a:gd name="T91" fmla="*/ 66 h 86"/>
                  <a:gd name="T92" fmla="*/ 54 w 80"/>
                  <a:gd name="T93" fmla="*/ 64 h 86"/>
                  <a:gd name="T94" fmla="*/ 48 w 80"/>
                  <a:gd name="T95" fmla="*/ 58 h 86"/>
                  <a:gd name="T96" fmla="*/ 46 w 80"/>
                  <a:gd name="T97" fmla="*/ 62 h 86"/>
                  <a:gd name="T98" fmla="*/ 42 w 80"/>
                  <a:gd name="T99" fmla="*/ 66 h 86"/>
                  <a:gd name="T100" fmla="*/ 32 w 80"/>
                  <a:gd name="T101" fmla="*/ 60 h 86"/>
                  <a:gd name="T102" fmla="*/ 28 w 80"/>
                  <a:gd name="T103" fmla="*/ 52 h 86"/>
                  <a:gd name="T104" fmla="*/ 22 w 80"/>
                  <a:gd name="T105" fmla="*/ 48 h 86"/>
                  <a:gd name="T106" fmla="*/ 22 w 80"/>
                  <a:gd name="T107" fmla="*/ 48 h 86"/>
                  <a:gd name="T108" fmla="*/ 22 w 80"/>
                  <a:gd name="T109" fmla="*/ 52 h 86"/>
                  <a:gd name="T110" fmla="*/ 22 w 80"/>
                  <a:gd name="T111" fmla="*/ 56 h 86"/>
                  <a:gd name="T112" fmla="*/ 22 w 80"/>
                  <a:gd name="T113" fmla="*/ 54 h 86"/>
                  <a:gd name="T114" fmla="*/ 16 w 80"/>
                  <a:gd name="T115" fmla="*/ 58 h 86"/>
                  <a:gd name="T116" fmla="*/ 14 w 80"/>
                  <a:gd name="T117" fmla="*/ 58 h 86"/>
                  <a:gd name="T118" fmla="*/ 12 w 80"/>
                  <a:gd name="T11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86">
                    <a:moveTo>
                      <a:pt x="12" y="52"/>
                    </a:moveTo>
                    <a:lnTo>
                      <a:pt x="12" y="52"/>
                    </a:lnTo>
                    <a:lnTo>
                      <a:pt x="10" y="44"/>
                    </a:lnTo>
                    <a:lnTo>
                      <a:pt x="10" y="44"/>
                    </a:lnTo>
                    <a:lnTo>
                      <a:pt x="8" y="44"/>
                    </a:lnTo>
                    <a:lnTo>
                      <a:pt x="6" y="42"/>
                    </a:lnTo>
                    <a:lnTo>
                      <a:pt x="4" y="34"/>
                    </a:lnTo>
                    <a:lnTo>
                      <a:pt x="0" y="18"/>
                    </a:lnTo>
                    <a:lnTo>
                      <a:pt x="0" y="18"/>
                    </a:lnTo>
                    <a:lnTo>
                      <a:pt x="0" y="18"/>
                    </a:lnTo>
                    <a:lnTo>
                      <a:pt x="2" y="16"/>
                    </a:lnTo>
                    <a:lnTo>
                      <a:pt x="4" y="16"/>
                    </a:lnTo>
                    <a:lnTo>
                      <a:pt x="6" y="14"/>
                    </a:lnTo>
                    <a:lnTo>
                      <a:pt x="6" y="10"/>
                    </a:lnTo>
                    <a:lnTo>
                      <a:pt x="6" y="10"/>
                    </a:lnTo>
                    <a:lnTo>
                      <a:pt x="8" y="6"/>
                    </a:lnTo>
                    <a:lnTo>
                      <a:pt x="10" y="4"/>
                    </a:lnTo>
                    <a:lnTo>
                      <a:pt x="10" y="4"/>
                    </a:lnTo>
                    <a:lnTo>
                      <a:pt x="10" y="4"/>
                    </a:lnTo>
                    <a:lnTo>
                      <a:pt x="14" y="2"/>
                    </a:lnTo>
                    <a:lnTo>
                      <a:pt x="18" y="0"/>
                    </a:lnTo>
                    <a:lnTo>
                      <a:pt x="24" y="0"/>
                    </a:lnTo>
                    <a:lnTo>
                      <a:pt x="24" y="0"/>
                    </a:lnTo>
                    <a:lnTo>
                      <a:pt x="32" y="10"/>
                    </a:lnTo>
                    <a:lnTo>
                      <a:pt x="36" y="16"/>
                    </a:lnTo>
                    <a:lnTo>
                      <a:pt x="38" y="28"/>
                    </a:lnTo>
                    <a:lnTo>
                      <a:pt x="38" y="28"/>
                    </a:lnTo>
                    <a:lnTo>
                      <a:pt x="36" y="30"/>
                    </a:lnTo>
                    <a:lnTo>
                      <a:pt x="36" y="32"/>
                    </a:lnTo>
                    <a:lnTo>
                      <a:pt x="32" y="32"/>
                    </a:lnTo>
                    <a:lnTo>
                      <a:pt x="32" y="32"/>
                    </a:lnTo>
                    <a:lnTo>
                      <a:pt x="32" y="32"/>
                    </a:lnTo>
                    <a:lnTo>
                      <a:pt x="32" y="32"/>
                    </a:lnTo>
                    <a:lnTo>
                      <a:pt x="32" y="34"/>
                    </a:lnTo>
                    <a:lnTo>
                      <a:pt x="34" y="36"/>
                    </a:lnTo>
                    <a:lnTo>
                      <a:pt x="34" y="36"/>
                    </a:lnTo>
                    <a:lnTo>
                      <a:pt x="34" y="36"/>
                    </a:lnTo>
                    <a:lnTo>
                      <a:pt x="38" y="40"/>
                    </a:lnTo>
                    <a:lnTo>
                      <a:pt x="38" y="40"/>
                    </a:lnTo>
                    <a:lnTo>
                      <a:pt x="38" y="40"/>
                    </a:lnTo>
                    <a:lnTo>
                      <a:pt x="40" y="30"/>
                    </a:lnTo>
                    <a:lnTo>
                      <a:pt x="40" y="30"/>
                    </a:lnTo>
                    <a:lnTo>
                      <a:pt x="40" y="20"/>
                    </a:lnTo>
                    <a:lnTo>
                      <a:pt x="42" y="16"/>
                    </a:lnTo>
                    <a:lnTo>
                      <a:pt x="44" y="16"/>
                    </a:lnTo>
                    <a:lnTo>
                      <a:pt x="44" y="16"/>
                    </a:lnTo>
                    <a:lnTo>
                      <a:pt x="50" y="24"/>
                    </a:lnTo>
                    <a:lnTo>
                      <a:pt x="52" y="28"/>
                    </a:lnTo>
                    <a:lnTo>
                      <a:pt x="54" y="36"/>
                    </a:lnTo>
                    <a:lnTo>
                      <a:pt x="54" y="36"/>
                    </a:lnTo>
                    <a:lnTo>
                      <a:pt x="56" y="40"/>
                    </a:lnTo>
                    <a:lnTo>
                      <a:pt x="56" y="40"/>
                    </a:lnTo>
                    <a:lnTo>
                      <a:pt x="60" y="42"/>
                    </a:lnTo>
                    <a:lnTo>
                      <a:pt x="60" y="42"/>
                    </a:lnTo>
                    <a:lnTo>
                      <a:pt x="62" y="42"/>
                    </a:lnTo>
                    <a:lnTo>
                      <a:pt x="64" y="44"/>
                    </a:lnTo>
                    <a:lnTo>
                      <a:pt x="64" y="46"/>
                    </a:lnTo>
                    <a:lnTo>
                      <a:pt x="64" y="46"/>
                    </a:lnTo>
                    <a:lnTo>
                      <a:pt x="64" y="52"/>
                    </a:lnTo>
                    <a:lnTo>
                      <a:pt x="66" y="56"/>
                    </a:lnTo>
                    <a:lnTo>
                      <a:pt x="68" y="56"/>
                    </a:lnTo>
                    <a:lnTo>
                      <a:pt x="70" y="58"/>
                    </a:lnTo>
                    <a:lnTo>
                      <a:pt x="70" y="58"/>
                    </a:lnTo>
                    <a:lnTo>
                      <a:pt x="70" y="62"/>
                    </a:lnTo>
                    <a:lnTo>
                      <a:pt x="72" y="64"/>
                    </a:lnTo>
                    <a:lnTo>
                      <a:pt x="72" y="64"/>
                    </a:lnTo>
                    <a:lnTo>
                      <a:pt x="74" y="66"/>
                    </a:lnTo>
                    <a:lnTo>
                      <a:pt x="74" y="66"/>
                    </a:lnTo>
                    <a:lnTo>
                      <a:pt x="76" y="68"/>
                    </a:lnTo>
                    <a:lnTo>
                      <a:pt x="76" y="68"/>
                    </a:lnTo>
                    <a:lnTo>
                      <a:pt x="80" y="72"/>
                    </a:lnTo>
                    <a:lnTo>
                      <a:pt x="80" y="74"/>
                    </a:lnTo>
                    <a:lnTo>
                      <a:pt x="80" y="78"/>
                    </a:lnTo>
                    <a:lnTo>
                      <a:pt x="80" y="78"/>
                    </a:lnTo>
                    <a:lnTo>
                      <a:pt x="80" y="82"/>
                    </a:lnTo>
                    <a:lnTo>
                      <a:pt x="78" y="84"/>
                    </a:lnTo>
                    <a:lnTo>
                      <a:pt x="76" y="84"/>
                    </a:lnTo>
                    <a:lnTo>
                      <a:pt x="76" y="84"/>
                    </a:lnTo>
                    <a:lnTo>
                      <a:pt x="70" y="84"/>
                    </a:lnTo>
                    <a:lnTo>
                      <a:pt x="66" y="84"/>
                    </a:lnTo>
                    <a:lnTo>
                      <a:pt x="56" y="86"/>
                    </a:lnTo>
                    <a:lnTo>
                      <a:pt x="56" y="86"/>
                    </a:lnTo>
                    <a:lnTo>
                      <a:pt x="52" y="84"/>
                    </a:lnTo>
                    <a:lnTo>
                      <a:pt x="50" y="80"/>
                    </a:lnTo>
                    <a:lnTo>
                      <a:pt x="48" y="74"/>
                    </a:lnTo>
                    <a:lnTo>
                      <a:pt x="48" y="66"/>
                    </a:lnTo>
                    <a:lnTo>
                      <a:pt x="48" y="66"/>
                    </a:lnTo>
                    <a:lnTo>
                      <a:pt x="50" y="62"/>
                    </a:lnTo>
                    <a:lnTo>
                      <a:pt x="52" y="62"/>
                    </a:lnTo>
                    <a:lnTo>
                      <a:pt x="54" y="66"/>
                    </a:lnTo>
                    <a:lnTo>
                      <a:pt x="56" y="66"/>
                    </a:lnTo>
                    <a:lnTo>
                      <a:pt x="58" y="66"/>
                    </a:lnTo>
                    <a:lnTo>
                      <a:pt x="58" y="66"/>
                    </a:lnTo>
                    <a:lnTo>
                      <a:pt x="54" y="64"/>
                    </a:lnTo>
                    <a:lnTo>
                      <a:pt x="52" y="60"/>
                    </a:lnTo>
                    <a:lnTo>
                      <a:pt x="48" y="58"/>
                    </a:lnTo>
                    <a:lnTo>
                      <a:pt x="48" y="58"/>
                    </a:lnTo>
                    <a:lnTo>
                      <a:pt x="46" y="62"/>
                    </a:lnTo>
                    <a:lnTo>
                      <a:pt x="46" y="62"/>
                    </a:lnTo>
                    <a:lnTo>
                      <a:pt x="42" y="66"/>
                    </a:lnTo>
                    <a:lnTo>
                      <a:pt x="40" y="66"/>
                    </a:lnTo>
                    <a:lnTo>
                      <a:pt x="32" y="60"/>
                    </a:lnTo>
                    <a:lnTo>
                      <a:pt x="32" y="60"/>
                    </a:lnTo>
                    <a:lnTo>
                      <a:pt x="28" y="52"/>
                    </a:lnTo>
                    <a:lnTo>
                      <a:pt x="26" y="50"/>
                    </a:lnTo>
                    <a:lnTo>
                      <a:pt x="22" y="48"/>
                    </a:lnTo>
                    <a:lnTo>
                      <a:pt x="22" y="48"/>
                    </a:lnTo>
                    <a:lnTo>
                      <a:pt x="22" y="48"/>
                    </a:lnTo>
                    <a:lnTo>
                      <a:pt x="22" y="50"/>
                    </a:lnTo>
                    <a:lnTo>
                      <a:pt x="22" y="52"/>
                    </a:lnTo>
                    <a:lnTo>
                      <a:pt x="22" y="52"/>
                    </a:lnTo>
                    <a:lnTo>
                      <a:pt x="22" y="56"/>
                    </a:lnTo>
                    <a:lnTo>
                      <a:pt x="22" y="56"/>
                    </a:lnTo>
                    <a:lnTo>
                      <a:pt x="22" y="54"/>
                    </a:lnTo>
                    <a:lnTo>
                      <a:pt x="20" y="54"/>
                    </a:lnTo>
                    <a:lnTo>
                      <a:pt x="16" y="58"/>
                    </a:lnTo>
                    <a:lnTo>
                      <a:pt x="16" y="58"/>
                    </a:lnTo>
                    <a:lnTo>
                      <a:pt x="14" y="58"/>
                    </a:lnTo>
                    <a:lnTo>
                      <a:pt x="12" y="52"/>
                    </a:lnTo>
                    <a:lnTo>
                      <a:pt x="1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3" name="Freeform 3178">
                <a:extLst>
                  <a:ext uri="{FF2B5EF4-FFF2-40B4-BE49-F238E27FC236}">
                    <a16:creationId xmlns:a16="http://schemas.microsoft.com/office/drawing/2014/main" id="{8D50B922-279C-BCCC-695E-A36928853342}"/>
                  </a:ext>
                </a:extLst>
              </p:cNvPr>
              <p:cNvSpPr>
                <a:spLocks/>
              </p:cNvSpPr>
              <p:nvPr/>
            </p:nvSpPr>
            <p:spPr bwMode="auto">
              <a:xfrm>
                <a:off x="5842" y="2576"/>
                <a:ext cx="36" cy="48"/>
              </a:xfrm>
              <a:custGeom>
                <a:avLst/>
                <a:gdLst>
                  <a:gd name="T0" fmla="*/ 26 w 36"/>
                  <a:gd name="T1" fmla="*/ 10 h 48"/>
                  <a:gd name="T2" fmla="*/ 26 w 36"/>
                  <a:gd name="T3" fmla="*/ 10 h 48"/>
                  <a:gd name="T4" fmla="*/ 28 w 36"/>
                  <a:gd name="T5" fmla="*/ 20 h 48"/>
                  <a:gd name="T6" fmla="*/ 28 w 36"/>
                  <a:gd name="T7" fmla="*/ 26 h 48"/>
                  <a:gd name="T8" fmla="*/ 32 w 36"/>
                  <a:gd name="T9" fmla="*/ 28 h 48"/>
                  <a:gd name="T10" fmla="*/ 36 w 36"/>
                  <a:gd name="T11" fmla="*/ 28 h 48"/>
                  <a:gd name="T12" fmla="*/ 36 w 36"/>
                  <a:gd name="T13" fmla="*/ 28 h 48"/>
                  <a:gd name="T14" fmla="*/ 36 w 36"/>
                  <a:gd name="T15" fmla="*/ 32 h 48"/>
                  <a:gd name="T16" fmla="*/ 36 w 36"/>
                  <a:gd name="T17" fmla="*/ 32 h 48"/>
                  <a:gd name="T18" fmla="*/ 34 w 36"/>
                  <a:gd name="T19" fmla="*/ 36 h 48"/>
                  <a:gd name="T20" fmla="*/ 32 w 36"/>
                  <a:gd name="T21" fmla="*/ 40 h 48"/>
                  <a:gd name="T22" fmla="*/ 32 w 36"/>
                  <a:gd name="T23" fmla="*/ 40 h 48"/>
                  <a:gd name="T24" fmla="*/ 32 w 36"/>
                  <a:gd name="T25" fmla="*/ 46 h 48"/>
                  <a:gd name="T26" fmla="*/ 32 w 36"/>
                  <a:gd name="T27" fmla="*/ 48 h 48"/>
                  <a:gd name="T28" fmla="*/ 30 w 36"/>
                  <a:gd name="T29" fmla="*/ 48 h 48"/>
                  <a:gd name="T30" fmla="*/ 30 w 36"/>
                  <a:gd name="T31" fmla="*/ 48 h 48"/>
                  <a:gd name="T32" fmla="*/ 26 w 36"/>
                  <a:gd name="T33" fmla="*/ 40 h 48"/>
                  <a:gd name="T34" fmla="*/ 26 w 36"/>
                  <a:gd name="T35" fmla="*/ 40 h 48"/>
                  <a:gd name="T36" fmla="*/ 18 w 36"/>
                  <a:gd name="T37" fmla="*/ 22 h 48"/>
                  <a:gd name="T38" fmla="*/ 18 w 36"/>
                  <a:gd name="T39" fmla="*/ 22 h 48"/>
                  <a:gd name="T40" fmla="*/ 18 w 36"/>
                  <a:gd name="T41" fmla="*/ 18 h 48"/>
                  <a:gd name="T42" fmla="*/ 18 w 36"/>
                  <a:gd name="T43" fmla="*/ 16 h 48"/>
                  <a:gd name="T44" fmla="*/ 18 w 36"/>
                  <a:gd name="T45" fmla="*/ 16 h 48"/>
                  <a:gd name="T46" fmla="*/ 18 w 36"/>
                  <a:gd name="T47" fmla="*/ 18 h 48"/>
                  <a:gd name="T48" fmla="*/ 18 w 36"/>
                  <a:gd name="T49" fmla="*/ 18 h 48"/>
                  <a:gd name="T50" fmla="*/ 18 w 36"/>
                  <a:gd name="T51" fmla="*/ 22 h 48"/>
                  <a:gd name="T52" fmla="*/ 18 w 36"/>
                  <a:gd name="T53" fmla="*/ 22 h 48"/>
                  <a:gd name="T54" fmla="*/ 12 w 36"/>
                  <a:gd name="T55" fmla="*/ 20 h 48"/>
                  <a:gd name="T56" fmla="*/ 8 w 36"/>
                  <a:gd name="T57" fmla="*/ 18 h 48"/>
                  <a:gd name="T58" fmla="*/ 4 w 36"/>
                  <a:gd name="T59" fmla="*/ 12 h 48"/>
                  <a:gd name="T60" fmla="*/ 0 w 36"/>
                  <a:gd name="T61" fmla="*/ 4 h 48"/>
                  <a:gd name="T62" fmla="*/ 0 w 36"/>
                  <a:gd name="T63" fmla="*/ 4 h 48"/>
                  <a:gd name="T64" fmla="*/ 0 w 36"/>
                  <a:gd name="T65" fmla="*/ 4 h 48"/>
                  <a:gd name="T66" fmla="*/ 2 w 36"/>
                  <a:gd name="T67" fmla="*/ 0 h 48"/>
                  <a:gd name="T68" fmla="*/ 6 w 36"/>
                  <a:gd name="T69" fmla="*/ 0 h 48"/>
                  <a:gd name="T70" fmla="*/ 8 w 36"/>
                  <a:gd name="T71" fmla="*/ 2 h 48"/>
                  <a:gd name="T72" fmla="*/ 10 w 36"/>
                  <a:gd name="T73" fmla="*/ 4 h 48"/>
                  <a:gd name="T74" fmla="*/ 10 w 36"/>
                  <a:gd name="T75" fmla="*/ 4 h 48"/>
                  <a:gd name="T76" fmla="*/ 16 w 36"/>
                  <a:gd name="T77" fmla="*/ 8 h 48"/>
                  <a:gd name="T78" fmla="*/ 20 w 36"/>
                  <a:gd name="T79" fmla="*/ 10 h 48"/>
                  <a:gd name="T80" fmla="*/ 24 w 36"/>
                  <a:gd name="T81" fmla="*/ 6 h 48"/>
                  <a:gd name="T82" fmla="*/ 24 w 36"/>
                  <a:gd name="T83" fmla="*/ 6 h 48"/>
                  <a:gd name="T84" fmla="*/ 24 w 36"/>
                  <a:gd name="T85" fmla="*/ 6 h 48"/>
                  <a:gd name="T86" fmla="*/ 26 w 36"/>
                  <a:gd name="T87" fmla="*/ 6 h 48"/>
                  <a:gd name="T88" fmla="*/ 26 w 36"/>
                  <a:gd name="T89" fmla="*/ 10 h 48"/>
                  <a:gd name="T90" fmla="*/ 26 w 36"/>
                  <a:gd name="T91"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48">
                    <a:moveTo>
                      <a:pt x="26" y="10"/>
                    </a:moveTo>
                    <a:lnTo>
                      <a:pt x="26" y="10"/>
                    </a:lnTo>
                    <a:lnTo>
                      <a:pt x="28" y="20"/>
                    </a:lnTo>
                    <a:lnTo>
                      <a:pt x="28" y="26"/>
                    </a:lnTo>
                    <a:lnTo>
                      <a:pt x="32" y="28"/>
                    </a:lnTo>
                    <a:lnTo>
                      <a:pt x="36" y="28"/>
                    </a:lnTo>
                    <a:lnTo>
                      <a:pt x="36" y="28"/>
                    </a:lnTo>
                    <a:lnTo>
                      <a:pt x="36" y="32"/>
                    </a:lnTo>
                    <a:lnTo>
                      <a:pt x="36" y="32"/>
                    </a:lnTo>
                    <a:lnTo>
                      <a:pt x="34" y="36"/>
                    </a:lnTo>
                    <a:lnTo>
                      <a:pt x="32" y="40"/>
                    </a:lnTo>
                    <a:lnTo>
                      <a:pt x="32" y="40"/>
                    </a:lnTo>
                    <a:lnTo>
                      <a:pt x="32" y="46"/>
                    </a:lnTo>
                    <a:lnTo>
                      <a:pt x="32" y="48"/>
                    </a:lnTo>
                    <a:lnTo>
                      <a:pt x="30" y="48"/>
                    </a:lnTo>
                    <a:lnTo>
                      <a:pt x="30" y="48"/>
                    </a:lnTo>
                    <a:lnTo>
                      <a:pt x="26" y="40"/>
                    </a:lnTo>
                    <a:lnTo>
                      <a:pt x="26" y="40"/>
                    </a:lnTo>
                    <a:lnTo>
                      <a:pt x="18" y="22"/>
                    </a:lnTo>
                    <a:lnTo>
                      <a:pt x="18" y="22"/>
                    </a:lnTo>
                    <a:lnTo>
                      <a:pt x="18" y="18"/>
                    </a:lnTo>
                    <a:lnTo>
                      <a:pt x="18" y="16"/>
                    </a:lnTo>
                    <a:lnTo>
                      <a:pt x="18" y="16"/>
                    </a:lnTo>
                    <a:lnTo>
                      <a:pt x="18" y="18"/>
                    </a:lnTo>
                    <a:lnTo>
                      <a:pt x="18" y="18"/>
                    </a:lnTo>
                    <a:lnTo>
                      <a:pt x="18" y="22"/>
                    </a:lnTo>
                    <a:lnTo>
                      <a:pt x="18" y="22"/>
                    </a:lnTo>
                    <a:lnTo>
                      <a:pt x="12" y="20"/>
                    </a:lnTo>
                    <a:lnTo>
                      <a:pt x="8" y="18"/>
                    </a:lnTo>
                    <a:lnTo>
                      <a:pt x="4" y="12"/>
                    </a:lnTo>
                    <a:lnTo>
                      <a:pt x="0" y="4"/>
                    </a:lnTo>
                    <a:lnTo>
                      <a:pt x="0" y="4"/>
                    </a:lnTo>
                    <a:lnTo>
                      <a:pt x="0" y="4"/>
                    </a:lnTo>
                    <a:lnTo>
                      <a:pt x="2" y="0"/>
                    </a:lnTo>
                    <a:lnTo>
                      <a:pt x="6" y="0"/>
                    </a:lnTo>
                    <a:lnTo>
                      <a:pt x="8" y="2"/>
                    </a:lnTo>
                    <a:lnTo>
                      <a:pt x="10" y="4"/>
                    </a:lnTo>
                    <a:lnTo>
                      <a:pt x="10" y="4"/>
                    </a:lnTo>
                    <a:lnTo>
                      <a:pt x="16" y="8"/>
                    </a:lnTo>
                    <a:lnTo>
                      <a:pt x="20" y="10"/>
                    </a:lnTo>
                    <a:lnTo>
                      <a:pt x="24" y="6"/>
                    </a:lnTo>
                    <a:lnTo>
                      <a:pt x="24" y="6"/>
                    </a:lnTo>
                    <a:lnTo>
                      <a:pt x="24" y="6"/>
                    </a:lnTo>
                    <a:lnTo>
                      <a:pt x="26" y="6"/>
                    </a:lnTo>
                    <a:lnTo>
                      <a:pt x="26" y="10"/>
                    </a:ln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4" name="Freeform 3179">
                <a:extLst>
                  <a:ext uri="{FF2B5EF4-FFF2-40B4-BE49-F238E27FC236}">
                    <a16:creationId xmlns:a16="http://schemas.microsoft.com/office/drawing/2014/main" id="{7676E65B-50AE-3FC8-6174-6E0D5BF0B9F5}"/>
                  </a:ext>
                </a:extLst>
              </p:cNvPr>
              <p:cNvSpPr>
                <a:spLocks/>
              </p:cNvSpPr>
              <p:nvPr/>
            </p:nvSpPr>
            <p:spPr bwMode="auto">
              <a:xfrm>
                <a:off x="5840" y="2602"/>
                <a:ext cx="6" cy="14"/>
              </a:xfrm>
              <a:custGeom>
                <a:avLst/>
                <a:gdLst>
                  <a:gd name="T0" fmla="*/ 4 w 6"/>
                  <a:gd name="T1" fmla="*/ 14 h 14"/>
                  <a:gd name="T2" fmla="*/ 4 w 6"/>
                  <a:gd name="T3" fmla="*/ 14 h 14"/>
                  <a:gd name="T4" fmla="*/ 2 w 6"/>
                  <a:gd name="T5" fmla="*/ 12 h 14"/>
                  <a:gd name="T6" fmla="*/ 0 w 6"/>
                  <a:gd name="T7" fmla="*/ 6 h 14"/>
                  <a:gd name="T8" fmla="*/ 0 w 6"/>
                  <a:gd name="T9" fmla="*/ 6 h 14"/>
                  <a:gd name="T10" fmla="*/ 2 w 6"/>
                  <a:gd name="T11" fmla="*/ 2 h 14"/>
                  <a:gd name="T12" fmla="*/ 2 w 6"/>
                  <a:gd name="T13" fmla="*/ 0 h 14"/>
                  <a:gd name="T14" fmla="*/ 4 w 6"/>
                  <a:gd name="T15" fmla="*/ 0 h 14"/>
                  <a:gd name="T16" fmla="*/ 4 w 6"/>
                  <a:gd name="T17" fmla="*/ 0 h 14"/>
                  <a:gd name="T18" fmla="*/ 4 w 6"/>
                  <a:gd name="T19" fmla="*/ 4 h 14"/>
                  <a:gd name="T20" fmla="*/ 6 w 6"/>
                  <a:gd name="T21" fmla="*/ 8 h 14"/>
                  <a:gd name="T22" fmla="*/ 6 w 6"/>
                  <a:gd name="T23" fmla="*/ 8 h 14"/>
                  <a:gd name="T24" fmla="*/ 6 w 6"/>
                  <a:gd name="T25" fmla="*/ 12 h 14"/>
                  <a:gd name="T26" fmla="*/ 4 w 6"/>
                  <a:gd name="T27" fmla="*/ 14 h 14"/>
                  <a:gd name="T28" fmla="*/ 4 w 6"/>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4" y="14"/>
                    </a:moveTo>
                    <a:lnTo>
                      <a:pt x="4" y="14"/>
                    </a:lnTo>
                    <a:lnTo>
                      <a:pt x="2" y="12"/>
                    </a:lnTo>
                    <a:lnTo>
                      <a:pt x="0" y="6"/>
                    </a:lnTo>
                    <a:lnTo>
                      <a:pt x="0" y="6"/>
                    </a:lnTo>
                    <a:lnTo>
                      <a:pt x="2" y="2"/>
                    </a:lnTo>
                    <a:lnTo>
                      <a:pt x="2" y="0"/>
                    </a:lnTo>
                    <a:lnTo>
                      <a:pt x="4" y="0"/>
                    </a:lnTo>
                    <a:lnTo>
                      <a:pt x="4" y="0"/>
                    </a:lnTo>
                    <a:lnTo>
                      <a:pt x="4" y="4"/>
                    </a:lnTo>
                    <a:lnTo>
                      <a:pt x="6" y="8"/>
                    </a:lnTo>
                    <a:lnTo>
                      <a:pt x="6" y="8"/>
                    </a:lnTo>
                    <a:lnTo>
                      <a:pt x="6"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5" name="Freeform 3180">
                <a:extLst>
                  <a:ext uri="{FF2B5EF4-FFF2-40B4-BE49-F238E27FC236}">
                    <a16:creationId xmlns:a16="http://schemas.microsoft.com/office/drawing/2014/main" id="{976AB1A5-8EA3-0293-DF7B-77B2BD8FAC5A}"/>
                  </a:ext>
                </a:extLst>
              </p:cNvPr>
              <p:cNvSpPr>
                <a:spLocks/>
              </p:cNvSpPr>
              <p:nvPr/>
            </p:nvSpPr>
            <p:spPr bwMode="auto">
              <a:xfrm>
                <a:off x="5872" y="2610"/>
                <a:ext cx="24" cy="32"/>
              </a:xfrm>
              <a:custGeom>
                <a:avLst/>
                <a:gdLst>
                  <a:gd name="T0" fmla="*/ 0 w 24"/>
                  <a:gd name="T1" fmla="*/ 14 h 32"/>
                  <a:gd name="T2" fmla="*/ 0 w 24"/>
                  <a:gd name="T3" fmla="*/ 14 h 32"/>
                  <a:gd name="T4" fmla="*/ 2 w 24"/>
                  <a:gd name="T5" fmla="*/ 12 h 32"/>
                  <a:gd name="T6" fmla="*/ 0 w 24"/>
                  <a:gd name="T7" fmla="*/ 8 h 32"/>
                  <a:gd name="T8" fmla="*/ 0 w 24"/>
                  <a:gd name="T9" fmla="*/ 4 h 32"/>
                  <a:gd name="T10" fmla="*/ 0 w 24"/>
                  <a:gd name="T11" fmla="*/ 2 h 32"/>
                  <a:gd name="T12" fmla="*/ 0 w 24"/>
                  <a:gd name="T13" fmla="*/ 2 h 32"/>
                  <a:gd name="T14" fmla="*/ 4 w 24"/>
                  <a:gd name="T15" fmla="*/ 0 h 32"/>
                  <a:gd name="T16" fmla="*/ 8 w 24"/>
                  <a:gd name="T17" fmla="*/ 0 h 32"/>
                  <a:gd name="T18" fmla="*/ 8 w 24"/>
                  <a:gd name="T19" fmla="*/ 0 h 32"/>
                  <a:gd name="T20" fmla="*/ 12 w 24"/>
                  <a:gd name="T21" fmla="*/ 4 h 32"/>
                  <a:gd name="T22" fmla="*/ 14 w 24"/>
                  <a:gd name="T23" fmla="*/ 6 h 32"/>
                  <a:gd name="T24" fmla="*/ 18 w 24"/>
                  <a:gd name="T25" fmla="*/ 6 h 32"/>
                  <a:gd name="T26" fmla="*/ 18 w 24"/>
                  <a:gd name="T27" fmla="*/ 6 h 32"/>
                  <a:gd name="T28" fmla="*/ 20 w 24"/>
                  <a:gd name="T29" fmla="*/ 6 h 32"/>
                  <a:gd name="T30" fmla="*/ 22 w 24"/>
                  <a:gd name="T31" fmla="*/ 8 h 32"/>
                  <a:gd name="T32" fmla="*/ 24 w 24"/>
                  <a:gd name="T33" fmla="*/ 20 h 32"/>
                  <a:gd name="T34" fmla="*/ 24 w 24"/>
                  <a:gd name="T35" fmla="*/ 20 h 32"/>
                  <a:gd name="T36" fmla="*/ 24 w 24"/>
                  <a:gd name="T37" fmla="*/ 26 h 32"/>
                  <a:gd name="T38" fmla="*/ 24 w 24"/>
                  <a:gd name="T39" fmla="*/ 26 h 32"/>
                  <a:gd name="T40" fmla="*/ 20 w 24"/>
                  <a:gd name="T41" fmla="*/ 30 h 32"/>
                  <a:gd name="T42" fmla="*/ 18 w 24"/>
                  <a:gd name="T43" fmla="*/ 30 h 32"/>
                  <a:gd name="T44" fmla="*/ 14 w 24"/>
                  <a:gd name="T45" fmla="*/ 30 h 32"/>
                  <a:gd name="T46" fmla="*/ 12 w 24"/>
                  <a:gd name="T47" fmla="*/ 32 h 32"/>
                  <a:gd name="T48" fmla="*/ 12 w 24"/>
                  <a:gd name="T49" fmla="*/ 32 h 32"/>
                  <a:gd name="T50" fmla="*/ 12 w 24"/>
                  <a:gd name="T51" fmla="*/ 32 h 32"/>
                  <a:gd name="T52" fmla="*/ 8 w 24"/>
                  <a:gd name="T53" fmla="*/ 24 h 32"/>
                  <a:gd name="T54" fmla="*/ 6 w 24"/>
                  <a:gd name="T55" fmla="*/ 20 h 32"/>
                  <a:gd name="T56" fmla="*/ 2 w 24"/>
                  <a:gd name="T57" fmla="*/ 18 h 32"/>
                  <a:gd name="T58" fmla="*/ 0 w 24"/>
                  <a:gd name="T59" fmla="*/ 14 h 32"/>
                  <a:gd name="T60" fmla="*/ 0 w 24"/>
                  <a:gd name="T6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2">
                    <a:moveTo>
                      <a:pt x="0" y="14"/>
                    </a:moveTo>
                    <a:lnTo>
                      <a:pt x="0" y="14"/>
                    </a:lnTo>
                    <a:lnTo>
                      <a:pt x="2" y="12"/>
                    </a:lnTo>
                    <a:lnTo>
                      <a:pt x="0" y="8"/>
                    </a:lnTo>
                    <a:lnTo>
                      <a:pt x="0" y="4"/>
                    </a:lnTo>
                    <a:lnTo>
                      <a:pt x="0" y="2"/>
                    </a:lnTo>
                    <a:lnTo>
                      <a:pt x="0" y="2"/>
                    </a:lnTo>
                    <a:lnTo>
                      <a:pt x="4" y="0"/>
                    </a:lnTo>
                    <a:lnTo>
                      <a:pt x="8" y="0"/>
                    </a:lnTo>
                    <a:lnTo>
                      <a:pt x="8" y="0"/>
                    </a:lnTo>
                    <a:lnTo>
                      <a:pt x="12" y="4"/>
                    </a:lnTo>
                    <a:lnTo>
                      <a:pt x="14" y="6"/>
                    </a:lnTo>
                    <a:lnTo>
                      <a:pt x="18" y="6"/>
                    </a:lnTo>
                    <a:lnTo>
                      <a:pt x="18" y="6"/>
                    </a:lnTo>
                    <a:lnTo>
                      <a:pt x="20" y="6"/>
                    </a:lnTo>
                    <a:lnTo>
                      <a:pt x="22" y="8"/>
                    </a:lnTo>
                    <a:lnTo>
                      <a:pt x="24" y="20"/>
                    </a:lnTo>
                    <a:lnTo>
                      <a:pt x="24" y="20"/>
                    </a:lnTo>
                    <a:lnTo>
                      <a:pt x="24" y="26"/>
                    </a:lnTo>
                    <a:lnTo>
                      <a:pt x="24" y="26"/>
                    </a:lnTo>
                    <a:lnTo>
                      <a:pt x="20" y="30"/>
                    </a:lnTo>
                    <a:lnTo>
                      <a:pt x="18" y="30"/>
                    </a:lnTo>
                    <a:lnTo>
                      <a:pt x="14" y="30"/>
                    </a:lnTo>
                    <a:lnTo>
                      <a:pt x="12" y="32"/>
                    </a:lnTo>
                    <a:lnTo>
                      <a:pt x="12" y="32"/>
                    </a:lnTo>
                    <a:lnTo>
                      <a:pt x="12" y="32"/>
                    </a:lnTo>
                    <a:lnTo>
                      <a:pt x="8" y="24"/>
                    </a:lnTo>
                    <a:lnTo>
                      <a:pt x="6" y="20"/>
                    </a:lnTo>
                    <a:lnTo>
                      <a:pt x="2" y="18"/>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 name="Freeform 3181">
                <a:extLst>
                  <a:ext uri="{FF2B5EF4-FFF2-40B4-BE49-F238E27FC236}">
                    <a16:creationId xmlns:a16="http://schemas.microsoft.com/office/drawing/2014/main" id="{5481F2E8-273D-B8E1-75CE-4BCB8E78C683}"/>
                  </a:ext>
                </a:extLst>
              </p:cNvPr>
              <p:cNvSpPr>
                <a:spLocks/>
              </p:cNvSpPr>
              <p:nvPr/>
            </p:nvSpPr>
            <p:spPr bwMode="auto">
              <a:xfrm>
                <a:off x="5864" y="2620"/>
                <a:ext cx="4" cy="8"/>
              </a:xfrm>
              <a:custGeom>
                <a:avLst/>
                <a:gdLst>
                  <a:gd name="T0" fmla="*/ 0 w 4"/>
                  <a:gd name="T1" fmla="*/ 0 h 8"/>
                  <a:gd name="T2" fmla="*/ 0 w 4"/>
                  <a:gd name="T3" fmla="*/ 0 h 8"/>
                  <a:gd name="T4" fmla="*/ 2 w 4"/>
                  <a:gd name="T5" fmla="*/ 2 h 8"/>
                  <a:gd name="T6" fmla="*/ 4 w 4"/>
                  <a:gd name="T7" fmla="*/ 8 h 8"/>
                  <a:gd name="T8" fmla="*/ 4 w 4"/>
                  <a:gd name="T9" fmla="*/ 8 h 8"/>
                  <a:gd name="T10" fmla="*/ 2 w 4"/>
                  <a:gd name="T11" fmla="*/ 4 h 8"/>
                  <a:gd name="T12" fmla="*/ 0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0" y="0"/>
                    </a:lnTo>
                    <a:lnTo>
                      <a:pt x="2" y="2"/>
                    </a:lnTo>
                    <a:lnTo>
                      <a:pt x="4" y="8"/>
                    </a:lnTo>
                    <a:lnTo>
                      <a:pt x="4" y="8"/>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 name="Freeform 3182">
                <a:extLst>
                  <a:ext uri="{FF2B5EF4-FFF2-40B4-BE49-F238E27FC236}">
                    <a16:creationId xmlns:a16="http://schemas.microsoft.com/office/drawing/2014/main" id="{FE196F07-6F11-17E9-B604-C35E107E053C}"/>
                  </a:ext>
                </a:extLst>
              </p:cNvPr>
              <p:cNvSpPr>
                <a:spLocks/>
              </p:cNvSpPr>
              <p:nvPr/>
            </p:nvSpPr>
            <p:spPr bwMode="auto">
              <a:xfrm>
                <a:off x="5820" y="2600"/>
                <a:ext cx="4" cy="16"/>
              </a:xfrm>
              <a:custGeom>
                <a:avLst/>
                <a:gdLst>
                  <a:gd name="T0" fmla="*/ 0 w 4"/>
                  <a:gd name="T1" fmla="*/ 12 h 16"/>
                  <a:gd name="T2" fmla="*/ 0 w 4"/>
                  <a:gd name="T3" fmla="*/ 12 h 16"/>
                  <a:gd name="T4" fmla="*/ 0 w 4"/>
                  <a:gd name="T5" fmla="*/ 6 h 16"/>
                  <a:gd name="T6" fmla="*/ 0 w 4"/>
                  <a:gd name="T7" fmla="*/ 0 h 16"/>
                  <a:gd name="T8" fmla="*/ 0 w 4"/>
                  <a:gd name="T9" fmla="*/ 0 h 16"/>
                  <a:gd name="T10" fmla="*/ 4 w 4"/>
                  <a:gd name="T11" fmla="*/ 6 h 16"/>
                  <a:gd name="T12" fmla="*/ 4 w 4"/>
                  <a:gd name="T13" fmla="*/ 16 h 16"/>
                  <a:gd name="T14" fmla="*/ 4 w 4"/>
                  <a:gd name="T15" fmla="*/ 16 h 16"/>
                  <a:gd name="T16" fmla="*/ 0 w 4"/>
                  <a:gd name="T17" fmla="*/ 12 h 16"/>
                  <a:gd name="T18" fmla="*/ 0 w 4"/>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6">
                    <a:moveTo>
                      <a:pt x="0" y="12"/>
                    </a:moveTo>
                    <a:lnTo>
                      <a:pt x="0" y="12"/>
                    </a:lnTo>
                    <a:lnTo>
                      <a:pt x="0" y="6"/>
                    </a:lnTo>
                    <a:lnTo>
                      <a:pt x="0" y="0"/>
                    </a:lnTo>
                    <a:lnTo>
                      <a:pt x="0" y="0"/>
                    </a:lnTo>
                    <a:lnTo>
                      <a:pt x="4" y="6"/>
                    </a:lnTo>
                    <a:lnTo>
                      <a:pt x="4" y="16"/>
                    </a:lnTo>
                    <a:lnTo>
                      <a:pt x="4"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8" name="Freeform 3183">
                <a:extLst>
                  <a:ext uri="{FF2B5EF4-FFF2-40B4-BE49-F238E27FC236}">
                    <a16:creationId xmlns:a16="http://schemas.microsoft.com/office/drawing/2014/main" id="{8E586D01-7F65-0302-6A14-B8235BD61C35}"/>
                  </a:ext>
                </a:extLst>
              </p:cNvPr>
              <p:cNvSpPr>
                <a:spLocks/>
              </p:cNvSpPr>
              <p:nvPr/>
            </p:nvSpPr>
            <p:spPr bwMode="auto">
              <a:xfrm>
                <a:off x="5910" y="2668"/>
                <a:ext cx="10" cy="18"/>
              </a:xfrm>
              <a:custGeom>
                <a:avLst/>
                <a:gdLst>
                  <a:gd name="T0" fmla="*/ 10 w 10"/>
                  <a:gd name="T1" fmla="*/ 10 h 18"/>
                  <a:gd name="T2" fmla="*/ 10 w 10"/>
                  <a:gd name="T3" fmla="*/ 10 h 18"/>
                  <a:gd name="T4" fmla="*/ 8 w 10"/>
                  <a:gd name="T5" fmla="*/ 14 h 18"/>
                  <a:gd name="T6" fmla="*/ 8 w 10"/>
                  <a:gd name="T7" fmla="*/ 14 h 18"/>
                  <a:gd name="T8" fmla="*/ 6 w 10"/>
                  <a:gd name="T9" fmla="*/ 18 h 18"/>
                  <a:gd name="T10" fmla="*/ 4 w 10"/>
                  <a:gd name="T11" fmla="*/ 18 h 18"/>
                  <a:gd name="T12" fmla="*/ 4 w 10"/>
                  <a:gd name="T13" fmla="*/ 12 h 18"/>
                  <a:gd name="T14" fmla="*/ 2 w 10"/>
                  <a:gd name="T15" fmla="*/ 6 h 18"/>
                  <a:gd name="T16" fmla="*/ 2 w 10"/>
                  <a:gd name="T17" fmla="*/ 4 h 18"/>
                  <a:gd name="T18" fmla="*/ 0 w 10"/>
                  <a:gd name="T19" fmla="*/ 4 h 18"/>
                  <a:gd name="T20" fmla="*/ 0 w 10"/>
                  <a:gd name="T21" fmla="*/ 4 h 18"/>
                  <a:gd name="T22" fmla="*/ 2 w 10"/>
                  <a:gd name="T23" fmla="*/ 0 h 18"/>
                  <a:gd name="T24" fmla="*/ 2 w 10"/>
                  <a:gd name="T25" fmla="*/ 0 h 18"/>
                  <a:gd name="T26" fmla="*/ 4 w 10"/>
                  <a:gd name="T27" fmla="*/ 0 h 18"/>
                  <a:gd name="T28" fmla="*/ 6 w 10"/>
                  <a:gd name="T29" fmla="*/ 0 h 18"/>
                  <a:gd name="T30" fmla="*/ 10 w 10"/>
                  <a:gd name="T31" fmla="*/ 6 h 18"/>
                  <a:gd name="T32" fmla="*/ 10 w 10"/>
                  <a:gd name="T33" fmla="*/ 6 h 18"/>
                  <a:gd name="T34" fmla="*/ 10 w 10"/>
                  <a:gd name="T35" fmla="*/ 8 h 18"/>
                  <a:gd name="T36" fmla="*/ 10 w 10"/>
                  <a:gd name="T37" fmla="*/ 8 h 18"/>
                  <a:gd name="T38" fmla="*/ 10 w 10"/>
                  <a:gd name="T39" fmla="*/ 10 h 18"/>
                  <a:gd name="T40" fmla="*/ 10 w 10"/>
                  <a:gd name="T4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8">
                    <a:moveTo>
                      <a:pt x="10" y="10"/>
                    </a:moveTo>
                    <a:lnTo>
                      <a:pt x="10" y="10"/>
                    </a:lnTo>
                    <a:lnTo>
                      <a:pt x="8" y="14"/>
                    </a:lnTo>
                    <a:lnTo>
                      <a:pt x="8" y="14"/>
                    </a:lnTo>
                    <a:lnTo>
                      <a:pt x="6" y="18"/>
                    </a:lnTo>
                    <a:lnTo>
                      <a:pt x="4" y="18"/>
                    </a:lnTo>
                    <a:lnTo>
                      <a:pt x="4" y="12"/>
                    </a:lnTo>
                    <a:lnTo>
                      <a:pt x="2" y="6"/>
                    </a:lnTo>
                    <a:lnTo>
                      <a:pt x="2" y="4"/>
                    </a:lnTo>
                    <a:lnTo>
                      <a:pt x="0" y="4"/>
                    </a:lnTo>
                    <a:lnTo>
                      <a:pt x="0" y="4"/>
                    </a:lnTo>
                    <a:lnTo>
                      <a:pt x="2" y="0"/>
                    </a:lnTo>
                    <a:lnTo>
                      <a:pt x="2" y="0"/>
                    </a:lnTo>
                    <a:lnTo>
                      <a:pt x="4" y="0"/>
                    </a:lnTo>
                    <a:lnTo>
                      <a:pt x="6" y="0"/>
                    </a:lnTo>
                    <a:lnTo>
                      <a:pt x="10" y="6"/>
                    </a:lnTo>
                    <a:lnTo>
                      <a:pt x="10" y="6"/>
                    </a:lnTo>
                    <a:lnTo>
                      <a:pt x="10" y="8"/>
                    </a:lnTo>
                    <a:lnTo>
                      <a:pt x="10" y="8"/>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9" name="Freeform 3184">
                <a:extLst>
                  <a:ext uri="{FF2B5EF4-FFF2-40B4-BE49-F238E27FC236}">
                    <a16:creationId xmlns:a16="http://schemas.microsoft.com/office/drawing/2014/main" id="{4C0E5EAF-4AE7-37B7-4089-D919A0C4C0D4}"/>
                  </a:ext>
                </a:extLst>
              </p:cNvPr>
              <p:cNvSpPr>
                <a:spLocks/>
              </p:cNvSpPr>
              <p:nvPr/>
            </p:nvSpPr>
            <p:spPr bwMode="auto">
              <a:xfrm>
                <a:off x="5904" y="2660"/>
                <a:ext cx="8" cy="12"/>
              </a:xfrm>
              <a:custGeom>
                <a:avLst/>
                <a:gdLst>
                  <a:gd name="T0" fmla="*/ 8 w 8"/>
                  <a:gd name="T1" fmla="*/ 8 h 12"/>
                  <a:gd name="T2" fmla="*/ 8 w 8"/>
                  <a:gd name="T3" fmla="*/ 8 h 12"/>
                  <a:gd name="T4" fmla="*/ 6 w 8"/>
                  <a:gd name="T5" fmla="*/ 12 h 12"/>
                  <a:gd name="T6" fmla="*/ 6 w 8"/>
                  <a:gd name="T7" fmla="*/ 12 h 12"/>
                  <a:gd name="T8" fmla="*/ 0 w 8"/>
                  <a:gd name="T9" fmla="*/ 4 h 12"/>
                  <a:gd name="T10" fmla="*/ 0 w 8"/>
                  <a:gd name="T11" fmla="*/ 4 h 12"/>
                  <a:gd name="T12" fmla="*/ 2 w 8"/>
                  <a:gd name="T13" fmla="*/ 0 h 12"/>
                  <a:gd name="T14" fmla="*/ 4 w 8"/>
                  <a:gd name="T15" fmla="*/ 0 h 12"/>
                  <a:gd name="T16" fmla="*/ 8 w 8"/>
                  <a:gd name="T17" fmla="*/ 8 h 12"/>
                  <a:gd name="T18" fmla="*/ 8 w 8"/>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8" y="8"/>
                    </a:moveTo>
                    <a:lnTo>
                      <a:pt x="8" y="8"/>
                    </a:lnTo>
                    <a:lnTo>
                      <a:pt x="6" y="12"/>
                    </a:lnTo>
                    <a:lnTo>
                      <a:pt x="6" y="12"/>
                    </a:lnTo>
                    <a:lnTo>
                      <a:pt x="0" y="4"/>
                    </a:lnTo>
                    <a:lnTo>
                      <a:pt x="0" y="4"/>
                    </a:lnTo>
                    <a:lnTo>
                      <a:pt x="2" y="0"/>
                    </a:lnTo>
                    <a:lnTo>
                      <a:pt x="4" y="0"/>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 name="Freeform 3185">
                <a:extLst>
                  <a:ext uri="{FF2B5EF4-FFF2-40B4-BE49-F238E27FC236}">
                    <a16:creationId xmlns:a16="http://schemas.microsoft.com/office/drawing/2014/main" id="{DD860A0F-5CAF-F109-48D5-E277059F9C7A}"/>
                  </a:ext>
                </a:extLst>
              </p:cNvPr>
              <p:cNvSpPr>
                <a:spLocks/>
              </p:cNvSpPr>
              <p:nvPr/>
            </p:nvSpPr>
            <p:spPr bwMode="auto">
              <a:xfrm>
                <a:off x="5920" y="2672"/>
                <a:ext cx="6" cy="8"/>
              </a:xfrm>
              <a:custGeom>
                <a:avLst/>
                <a:gdLst>
                  <a:gd name="T0" fmla="*/ 0 w 6"/>
                  <a:gd name="T1" fmla="*/ 6 h 8"/>
                  <a:gd name="T2" fmla="*/ 0 w 6"/>
                  <a:gd name="T3" fmla="*/ 6 h 8"/>
                  <a:gd name="T4" fmla="*/ 0 w 6"/>
                  <a:gd name="T5" fmla="*/ 2 h 8"/>
                  <a:gd name="T6" fmla="*/ 0 w 6"/>
                  <a:gd name="T7" fmla="*/ 2 h 8"/>
                  <a:gd name="T8" fmla="*/ 2 w 6"/>
                  <a:gd name="T9" fmla="*/ 0 h 8"/>
                  <a:gd name="T10" fmla="*/ 4 w 6"/>
                  <a:gd name="T11" fmla="*/ 0 h 8"/>
                  <a:gd name="T12" fmla="*/ 4 w 6"/>
                  <a:gd name="T13" fmla="*/ 0 h 8"/>
                  <a:gd name="T14" fmla="*/ 6 w 6"/>
                  <a:gd name="T15" fmla="*/ 0 h 8"/>
                  <a:gd name="T16" fmla="*/ 6 w 6"/>
                  <a:gd name="T17" fmla="*/ 4 h 8"/>
                  <a:gd name="T18" fmla="*/ 6 w 6"/>
                  <a:gd name="T19" fmla="*/ 4 h 8"/>
                  <a:gd name="T20" fmla="*/ 6 w 6"/>
                  <a:gd name="T21" fmla="*/ 8 h 8"/>
                  <a:gd name="T22" fmla="*/ 4 w 6"/>
                  <a:gd name="T23" fmla="*/ 8 h 8"/>
                  <a:gd name="T24" fmla="*/ 4 w 6"/>
                  <a:gd name="T25" fmla="*/ 6 h 8"/>
                  <a:gd name="T26" fmla="*/ 2 w 6"/>
                  <a:gd name="T27" fmla="*/ 6 h 8"/>
                  <a:gd name="T28" fmla="*/ 2 w 6"/>
                  <a:gd name="T29" fmla="*/ 6 h 8"/>
                  <a:gd name="T30" fmla="*/ 0 w 6"/>
                  <a:gd name="T31" fmla="*/ 6 h 8"/>
                  <a:gd name="T32" fmla="*/ 0 w 6"/>
                  <a:gd name="T3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8">
                    <a:moveTo>
                      <a:pt x="0" y="6"/>
                    </a:moveTo>
                    <a:lnTo>
                      <a:pt x="0" y="6"/>
                    </a:lnTo>
                    <a:lnTo>
                      <a:pt x="0" y="2"/>
                    </a:lnTo>
                    <a:lnTo>
                      <a:pt x="0" y="2"/>
                    </a:lnTo>
                    <a:lnTo>
                      <a:pt x="2" y="0"/>
                    </a:lnTo>
                    <a:lnTo>
                      <a:pt x="4" y="0"/>
                    </a:lnTo>
                    <a:lnTo>
                      <a:pt x="4" y="0"/>
                    </a:lnTo>
                    <a:lnTo>
                      <a:pt x="6" y="0"/>
                    </a:lnTo>
                    <a:lnTo>
                      <a:pt x="6" y="4"/>
                    </a:lnTo>
                    <a:lnTo>
                      <a:pt x="6" y="4"/>
                    </a:lnTo>
                    <a:lnTo>
                      <a:pt x="6" y="8"/>
                    </a:lnTo>
                    <a:lnTo>
                      <a:pt x="4" y="8"/>
                    </a:lnTo>
                    <a:lnTo>
                      <a:pt x="4" y="6"/>
                    </a:lnTo>
                    <a:lnTo>
                      <a:pt x="2" y="6"/>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 name="Freeform 3186">
                <a:extLst>
                  <a:ext uri="{FF2B5EF4-FFF2-40B4-BE49-F238E27FC236}">
                    <a16:creationId xmlns:a16="http://schemas.microsoft.com/office/drawing/2014/main" id="{A0AF29EA-35F1-DE10-EAE0-7C017E0AE0D7}"/>
                  </a:ext>
                </a:extLst>
              </p:cNvPr>
              <p:cNvSpPr>
                <a:spLocks/>
              </p:cNvSpPr>
              <p:nvPr/>
            </p:nvSpPr>
            <p:spPr bwMode="auto">
              <a:xfrm>
                <a:off x="5878" y="2566"/>
                <a:ext cx="30" cy="66"/>
              </a:xfrm>
              <a:custGeom>
                <a:avLst/>
                <a:gdLst>
                  <a:gd name="T0" fmla="*/ 18 w 30"/>
                  <a:gd name="T1" fmla="*/ 64 h 66"/>
                  <a:gd name="T2" fmla="*/ 12 w 30"/>
                  <a:gd name="T3" fmla="*/ 54 h 66"/>
                  <a:gd name="T4" fmla="*/ 10 w 30"/>
                  <a:gd name="T5" fmla="*/ 54 h 66"/>
                  <a:gd name="T6" fmla="*/ 6 w 30"/>
                  <a:gd name="T7" fmla="*/ 54 h 66"/>
                  <a:gd name="T8" fmla="*/ 2 w 30"/>
                  <a:gd name="T9" fmla="*/ 46 h 66"/>
                  <a:gd name="T10" fmla="*/ 0 w 30"/>
                  <a:gd name="T11" fmla="*/ 42 h 66"/>
                  <a:gd name="T12" fmla="*/ 0 w 30"/>
                  <a:gd name="T13" fmla="*/ 38 h 66"/>
                  <a:gd name="T14" fmla="*/ 10 w 30"/>
                  <a:gd name="T15" fmla="*/ 38 h 66"/>
                  <a:gd name="T16" fmla="*/ 22 w 30"/>
                  <a:gd name="T17" fmla="*/ 38 h 66"/>
                  <a:gd name="T18" fmla="*/ 20 w 30"/>
                  <a:gd name="T19" fmla="*/ 32 h 66"/>
                  <a:gd name="T20" fmla="*/ 16 w 30"/>
                  <a:gd name="T21" fmla="*/ 28 h 66"/>
                  <a:gd name="T22" fmla="*/ 16 w 30"/>
                  <a:gd name="T23" fmla="*/ 28 h 66"/>
                  <a:gd name="T24" fmla="*/ 16 w 30"/>
                  <a:gd name="T25" fmla="*/ 26 h 66"/>
                  <a:gd name="T26" fmla="*/ 12 w 30"/>
                  <a:gd name="T27" fmla="*/ 28 h 66"/>
                  <a:gd name="T28" fmla="*/ 8 w 30"/>
                  <a:gd name="T29" fmla="*/ 22 h 66"/>
                  <a:gd name="T30" fmla="*/ 8 w 30"/>
                  <a:gd name="T31" fmla="*/ 20 h 66"/>
                  <a:gd name="T32" fmla="*/ 12 w 30"/>
                  <a:gd name="T33" fmla="*/ 20 h 66"/>
                  <a:gd name="T34" fmla="*/ 12 w 30"/>
                  <a:gd name="T35" fmla="*/ 16 h 66"/>
                  <a:gd name="T36" fmla="*/ 12 w 30"/>
                  <a:gd name="T37" fmla="*/ 14 h 66"/>
                  <a:gd name="T38" fmla="*/ 20 w 30"/>
                  <a:gd name="T39" fmla="*/ 0 h 66"/>
                  <a:gd name="T40" fmla="*/ 22 w 30"/>
                  <a:gd name="T41" fmla="*/ 4 h 66"/>
                  <a:gd name="T42" fmla="*/ 26 w 30"/>
                  <a:gd name="T43" fmla="*/ 10 h 66"/>
                  <a:gd name="T44" fmla="*/ 30 w 30"/>
                  <a:gd name="T45" fmla="*/ 8 h 66"/>
                  <a:gd name="T46" fmla="*/ 30 w 30"/>
                  <a:gd name="T47" fmla="*/ 14 h 66"/>
                  <a:gd name="T48" fmla="*/ 24 w 30"/>
                  <a:gd name="T49" fmla="*/ 14 h 66"/>
                  <a:gd name="T50" fmla="*/ 26 w 30"/>
                  <a:gd name="T51" fmla="*/ 28 h 66"/>
                  <a:gd name="T52" fmla="*/ 26 w 30"/>
                  <a:gd name="T53" fmla="*/ 34 h 66"/>
                  <a:gd name="T54" fmla="*/ 26 w 30"/>
                  <a:gd name="T55" fmla="*/ 46 h 66"/>
                  <a:gd name="T56" fmla="*/ 22 w 30"/>
                  <a:gd name="T57" fmla="*/ 46 h 66"/>
                  <a:gd name="T58" fmla="*/ 18 w 30"/>
                  <a:gd name="T59" fmla="*/ 50 h 66"/>
                  <a:gd name="T60" fmla="*/ 20 w 30"/>
                  <a:gd name="T61" fmla="*/ 60 h 66"/>
                  <a:gd name="T62" fmla="*/ 20 w 30"/>
                  <a:gd name="T63" fmla="*/ 64 h 66"/>
                  <a:gd name="T64" fmla="*/ 18 w 30"/>
                  <a:gd name="T6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66">
                    <a:moveTo>
                      <a:pt x="18" y="64"/>
                    </a:moveTo>
                    <a:lnTo>
                      <a:pt x="18" y="64"/>
                    </a:lnTo>
                    <a:lnTo>
                      <a:pt x="14" y="56"/>
                    </a:lnTo>
                    <a:lnTo>
                      <a:pt x="12" y="54"/>
                    </a:lnTo>
                    <a:lnTo>
                      <a:pt x="10" y="54"/>
                    </a:lnTo>
                    <a:lnTo>
                      <a:pt x="10" y="54"/>
                    </a:lnTo>
                    <a:lnTo>
                      <a:pt x="8" y="56"/>
                    </a:lnTo>
                    <a:lnTo>
                      <a:pt x="6" y="54"/>
                    </a:lnTo>
                    <a:lnTo>
                      <a:pt x="2" y="46"/>
                    </a:lnTo>
                    <a:lnTo>
                      <a:pt x="2" y="46"/>
                    </a:lnTo>
                    <a:lnTo>
                      <a:pt x="0" y="44"/>
                    </a:lnTo>
                    <a:lnTo>
                      <a:pt x="0" y="42"/>
                    </a:lnTo>
                    <a:lnTo>
                      <a:pt x="0" y="42"/>
                    </a:lnTo>
                    <a:lnTo>
                      <a:pt x="0" y="38"/>
                    </a:lnTo>
                    <a:lnTo>
                      <a:pt x="0" y="38"/>
                    </a:lnTo>
                    <a:lnTo>
                      <a:pt x="10" y="38"/>
                    </a:lnTo>
                    <a:lnTo>
                      <a:pt x="22" y="38"/>
                    </a:lnTo>
                    <a:lnTo>
                      <a:pt x="22" y="38"/>
                    </a:lnTo>
                    <a:lnTo>
                      <a:pt x="20" y="34"/>
                    </a:lnTo>
                    <a:lnTo>
                      <a:pt x="20" y="32"/>
                    </a:lnTo>
                    <a:lnTo>
                      <a:pt x="18" y="30"/>
                    </a:lnTo>
                    <a:lnTo>
                      <a:pt x="16" y="28"/>
                    </a:lnTo>
                    <a:lnTo>
                      <a:pt x="16" y="28"/>
                    </a:lnTo>
                    <a:lnTo>
                      <a:pt x="16" y="28"/>
                    </a:lnTo>
                    <a:lnTo>
                      <a:pt x="16" y="28"/>
                    </a:lnTo>
                    <a:lnTo>
                      <a:pt x="16" y="26"/>
                    </a:lnTo>
                    <a:lnTo>
                      <a:pt x="14" y="26"/>
                    </a:lnTo>
                    <a:lnTo>
                      <a:pt x="12" y="28"/>
                    </a:lnTo>
                    <a:lnTo>
                      <a:pt x="10" y="28"/>
                    </a:lnTo>
                    <a:lnTo>
                      <a:pt x="8" y="22"/>
                    </a:lnTo>
                    <a:lnTo>
                      <a:pt x="8" y="22"/>
                    </a:lnTo>
                    <a:lnTo>
                      <a:pt x="8" y="20"/>
                    </a:lnTo>
                    <a:lnTo>
                      <a:pt x="10" y="20"/>
                    </a:lnTo>
                    <a:lnTo>
                      <a:pt x="12" y="20"/>
                    </a:lnTo>
                    <a:lnTo>
                      <a:pt x="12" y="16"/>
                    </a:lnTo>
                    <a:lnTo>
                      <a:pt x="12" y="16"/>
                    </a:lnTo>
                    <a:lnTo>
                      <a:pt x="12" y="14"/>
                    </a:lnTo>
                    <a:lnTo>
                      <a:pt x="12" y="14"/>
                    </a:lnTo>
                    <a:lnTo>
                      <a:pt x="16" y="6"/>
                    </a:lnTo>
                    <a:lnTo>
                      <a:pt x="20" y="0"/>
                    </a:lnTo>
                    <a:lnTo>
                      <a:pt x="20" y="0"/>
                    </a:lnTo>
                    <a:lnTo>
                      <a:pt x="22" y="4"/>
                    </a:lnTo>
                    <a:lnTo>
                      <a:pt x="26" y="10"/>
                    </a:lnTo>
                    <a:lnTo>
                      <a:pt x="26" y="10"/>
                    </a:lnTo>
                    <a:lnTo>
                      <a:pt x="28" y="6"/>
                    </a:lnTo>
                    <a:lnTo>
                      <a:pt x="30" y="8"/>
                    </a:lnTo>
                    <a:lnTo>
                      <a:pt x="30" y="14"/>
                    </a:lnTo>
                    <a:lnTo>
                      <a:pt x="30" y="14"/>
                    </a:lnTo>
                    <a:lnTo>
                      <a:pt x="26" y="14"/>
                    </a:lnTo>
                    <a:lnTo>
                      <a:pt x="24" y="14"/>
                    </a:lnTo>
                    <a:lnTo>
                      <a:pt x="24" y="20"/>
                    </a:lnTo>
                    <a:lnTo>
                      <a:pt x="26" y="28"/>
                    </a:lnTo>
                    <a:lnTo>
                      <a:pt x="26" y="34"/>
                    </a:lnTo>
                    <a:lnTo>
                      <a:pt x="26" y="34"/>
                    </a:lnTo>
                    <a:lnTo>
                      <a:pt x="26" y="40"/>
                    </a:lnTo>
                    <a:lnTo>
                      <a:pt x="26" y="46"/>
                    </a:lnTo>
                    <a:lnTo>
                      <a:pt x="26" y="46"/>
                    </a:lnTo>
                    <a:lnTo>
                      <a:pt x="22" y="46"/>
                    </a:lnTo>
                    <a:lnTo>
                      <a:pt x="20" y="46"/>
                    </a:lnTo>
                    <a:lnTo>
                      <a:pt x="18" y="50"/>
                    </a:lnTo>
                    <a:lnTo>
                      <a:pt x="20" y="60"/>
                    </a:lnTo>
                    <a:lnTo>
                      <a:pt x="20" y="60"/>
                    </a:lnTo>
                    <a:lnTo>
                      <a:pt x="20" y="64"/>
                    </a:lnTo>
                    <a:lnTo>
                      <a:pt x="20" y="64"/>
                    </a:lnTo>
                    <a:lnTo>
                      <a:pt x="20" y="66"/>
                    </a:lnTo>
                    <a:lnTo>
                      <a:pt x="18" y="64"/>
                    </a:lnTo>
                    <a:lnTo>
                      <a:pt x="1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 name="Freeform 3187">
                <a:extLst>
                  <a:ext uri="{FF2B5EF4-FFF2-40B4-BE49-F238E27FC236}">
                    <a16:creationId xmlns:a16="http://schemas.microsoft.com/office/drawing/2014/main" id="{2DC3F201-041E-FC61-7803-41F82DC47FB7}"/>
                  </a:ext>
                </a:extLst>
              </p:cNvPr>
              <p:cNvSpPr>
                <a:spLocks/>
              </p:cNvSpPr>
              <p:nvPr/>
            </p:nvSpPr>
            <p:spPr bwMode="auto">
              <a:xfrm>
                <a:off x="5884" y="2628"/>
                <a:ext cx="16" cy="36"/>
              </a:xfrm>
              <a:custGeom>
                <a:avLst/>
                <a:gdLst>
                  <a:gd name="T0" fmla="*/ 0 w 16"/>
                  <a:gd name="T1" fmla="*/ 14 h 36"/>
                  <a:gd name="T2" fmla="*/ 0 w 16"/>
                  <a:gd name="T3" fmla="*/ 14 h 36"/>
                  <a:gd name="T4" fmla="*/ 2 w 16"/>
                  <a:gd name="T5" fmla="*/ 12 h 36"/>
                  <a:gd name="T6" fmla="*/ 2 w 16"/>
                  <a:gd name="T7" fmla="*/ 8 h 36"/>
                  <a:gd name="T8" fmla="*/ 2 w 16"/>
                  <a:gd name="T9" fmla="*/ 4 h 36"/>
                  <a:gd name="T10" fmla="*/ 2 w 16"/>
                  <a:gd name="T11" fmla="*/ 0 h 36"/>
                  <a:gd name="T12" fmla="*/ 2 w 16"/>
                  <a:gd name="T13" fmla="*/ 0 h 36"/>
                  <a:gd name="T14" fmla="*/ 4 w 16"/>
                  <a:gd name="T15" fmla="*/ 6 h 36"/>
                  <a:gd name="T16" fmla="*/ 6 w 16"/>
                  <a:gd name="T17" fmla="*/ 10 h 36"/>
                  <a:gd name="T18" fmla="*/ 8 w 16"/>
                  <a:gd name="T19" fmla="*/ 10 h 36"/>
                  <a:gd name="T20" fmla="*/ 10 w 16"/>
                  <a:gd name="T21" fmla="*/ 6 h 36"/>
                  <a:gd name="T22" fmla="*/ 10 w 16"/>
                  <a:gd name="T23" fmla="*/ 6 h 36"/>
                  <a:gd name="T24" fmla="*/ 12 w 16"/>
                  <a:gd name="T25" fmla="*/ 10 h 36"/>
                  <a:gd name="T26" fmla="*/ 12 w 16"/>
                  <a:gd name="T27" fmla="*/ 10 h 36"/>
                  <a:gd name="T28" fmla="*/ 14 w 16"/>
                  <a:gd name="T29" fmla="*/ 16 h 36"/>
                  <a:gd name="T30" fmla="*/ 14 w 16"/>
                  <a:gd name="T31" fmla="*/ 16 h 36"/>
                  <a:gd name="T32" fmla="*/ 16 w 16"/>
                  <a:gd name="T33" fmla="*/ 26 h 36"/>
                  <a:gd name="T34" fmla="*/ 16 w 16"/>
                  <a:gd name="T35" fmla="*/ 30 h 36"/>
                  <a:gd name="T36" fmla="*/ 16 w 16"/>
                  <a:gd name="T37" fmla="*/ 34 h 36"/>
                  <a:gd name="T38" fmla="*/ 16 w 16"/>
                  <a:gd name="T39" fmla="*/ 34 h 36"/>
                  <a:gd name="T40" fmla="*/ 14 w 16"/>
                  <a:gd name="T41" fmla="*/ 36 h 36"/>
                  <a:gd name="T42" fmla="*/ 12 w 16"/>
                  <a:gd name="T43" fmla="*/ 32 h 36"/>
                  <a:gd name="T44" fmla="*/ 10 w 16"/>
                  <a:gd name="T45" fmla="*/ 24 h 36"/>
                  <a:gd name="T46" fmla="*/ 10 w 16"/>
                  <a:gd name="T47" fmla="*/ 24 h 36"/>
                  <a:gd name="T48" fmla="*/ 8 w 16"/>
                  <a:gd name="T49" fmla="*/ 22 h 36"/>
                  <a:gd name="T50" fmla="*/ 8 w 16"/>
                  <a:gd name="T51" fmla="*/ 22 h 36"/>
                  <a:gd name="T52" fmla="*/ 4 w 16"/>
                  <a:gd name="T53" fmla="*/ 30 h 36"/>
                  <a:gd name="T54" fmla="*/ 4 w 16"/>
                  <a:gd name="T55" fmla="*/ 32 h 36"/>
                  <a:gd name="T56" fmla="*/ 2 w 16"/>
                  <a:gd name="T57" fmla="*/ 32 h 36"/>
                  <a:gd name="T58" fmla="*/ 2 w 16"/>
                  <a:gd name="T59" fmla="*/ 28 h 36"/>
                  <a:gd name="T60" fmla="*/ 0 w 16"/>
                  <a:gd name="T61" fmla="*/ 18 h 36"/>
                  <a:gd name="T62" fmla="*/ 0 w 16"/>
                  <a:gd name="T63" fmla="*/ 14 h 36"/>
                  <a:gd name="T64" fmla="*/ 0 w 16"/>
                  <a:gd name="T65" fmla="*/ 14 h 36"/>
                  <a:gd name="T66" fmla="*/ 0 w 16"/>
                  <a:gd name="T6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36">
                    <a:moveTo>
                      <a:pt x="0" y="14"/>
                    </a:moveTo>
                    <a:lnTo>
                      <a:pt x="0" y="14"/>
                    </a:lnTo>
                    <a:lnTo>
                      <a:pt x="2" y="12"/>
                    </a:lnTo>
                    <a:lnTo>
                      <a:pt x="2" y="8"/>
                    </a:lnTo>
                    <a:lnTo>
                      <a:pt x="2" y="4"/>
                    </a:lnTo>
                    <a:lnTo>
                      <a:pt x="2" y="0"/>
                    </a:lnTo>
                    <a:lnTo>
                      <a:pt x="2" y="0"/>
                    </a:lnTo>
                    <a:lnTo>
                      <a:pt x="4" y="6"/>
                    </a:lnTo>
                    <a:lnTo>
                      <a:pt x="6" y="10"/>
                    </a:lnTo>
                    <a:lnTo>
                      <a:pt x="8" y="10"/>
                    </a:lnTo>
                    <a:lnTo>
                      <a:pt x="10" y="6"/>
                    </a:lnTo>
                    <a:lnTo>
                      <a:pt x="10" y="6"/>
                    </a:lnTo>
                    <a:lnTo>
                      <a:pt x="12" y="10"/>
                    </a:lnTo>
                    <a:lnTo>
                      <a:pt x="12" y="10"/>
                    </a:lnTo>
                    <a:lnTo>
                      <a:pt x="14" y="16"/>
                    </a:lnTo>
                    <a:lnTo>
                      <a:pt x="14" y="16"/>
                    </a:lnTo>
                    <a:lnTo>
                      <a:pt x="16" y="26"/>
                    </a:lnTo>
                    <a:lnTo>
                      <a:pt x="16" y="30"/>
                    </a:lnTo>
                    <a:lnTo>
                      <a:pt x="16" y="34"/>
                    </a:lnTo>
                    <a:lnTo>
                      <a:pt x="16" y="34"/>
                    </a:lnTo>
                    <a:lnTo>
                      <a:pt x="14" y="36"/>
                    </a:lnTo>
                    <a:lnTo>
                      <a:pt x="12" y="32"/>
                    </a:lnTo>
                    <a:lnTo>
                      <a:pt x="10" y="24"/>
                    </a:lnTo>
                    <a:lnTo>
                      <a:pt x="10" y="24"/>
                    </a:lnTo>
                    <a:lnTo>
                      <a:pt x="8" y="22"/>
                    </a:lnTo>
                    <a:lnTo>
                      <a:pt x="8" y="22"/>
                    </a:lnTo>
                    <a:lnTo>
                      <a:pt x="4" y="30"/>
                    </a:lnTo>
                    <a:lnTo>
                      <a:pt x="4" y="32"/>
                    </a:lnTo>
                    <a:lnTo>
                      <a:pt x="2" y="32"/>
                    </a:lnTo>
                    <a:lnTo>
                      <a:pt x="2" y="28"/>
                    </a:lnTo>
                    <a:lnTo>
                      <a:pt x="0" y="18"/>
                    </a:lnTo>
                    <a:lnTo>
                      <a:pt x="0"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 name="Freeform 3188">
                <a:extLst>
                  <a:ext uri="{FF2B5EF4-FFF2-40B4-BE49-F238E27FC236}">
                    <a16:creationId xmlns:a16="http://schemas.microsoft.com/office/drawing/2014/main" id="{C25A9FD5-8C98-AA40-390A-EE38C10E37BB}"/>
                  </a:ext>
                </a:extLst>
              </p:cNvPr>
              <p:cNvSpPr>
                <a:spLocks/>
              </p:cNvSpPr>
              <p:nvPr/>
            </p:nvSpPr>
            <p:spPr bwMode="auto">
              <a:xfrm>
                <a:off x="5894" y="2630"/>
                <a:ext cx="6" cy="8"/>
              </a:xfrm>
              <a:custGeom>
                <a:avLst/>
                <a:gdLst>
                  <a:gd name="T0" fmla="*/ 2 w 6"/>
                  <a:gd name="T1" fmla="*/ 8 h 8"/>
                  <a:gd name="T2" fmla="*/ 2 w 6"/>
                  <a:gd name="T3" fmla="*/ 8 h 8"/>
                  <a:gd name="T4" fmla="*/ 0 w 6"/>
                  <a:gd name="T5" fmla="*/ 4 h 8"/>
                  <a:gd name="T6" fmla="*/ 0 w 6"/>
                  <a:gd name="T7" fmla="*/ 4 h 8"/>
                  <a:gd name="T8" fmla="*/ 2 w 6"/>
                  <a:gd name="T9" fmla="*/ 0 h 8"/>
                  <a:gd name="T10" fmla="*/ 2 w 6"/>
                  <a:gd name="T11" fmla="*/ 0 h 8"/>
                  <a:gd name="T12" fmla="*/ 4 w 6"/>
                  <a:gd name="T13" fmla="*/ 0 h 8"/>
                  <a:gd name="T14" fmla="*/ 4 w 6"/>
                  <a:gd name="T15" fmla="*/ 0 h 8"/>
                  <a:gd name="T16" fmla="*/ 6 w 6"/>
                  <a:gd name="T17" fmla="*/ 6 h 8"/>
                  <a:gd name="T18" fmla="*/ 4 w 6"/>
                  <a:gd name="T19" fmla="*/ 8 h 8"/>
                  <a:gd name="T20" fmla="*/ 2 w 6"/>
                  <a:gd name="T21" fmla="*/ 8 h 8"/>
                  <a:gd name="T22" fmla="*/ 2 w 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2" y="8"/>
                    </a:moveTo>
                    <a:lnTo>
                      <a:pt x="2" y="8"/>
                    </a:lnTo>
                    <a:lnTo>
                      <a:pt x="0" y="4"/>
                    </a:lnTo>
                    <a:lnTo>
                      <a:pt x="0" y="4"/>
                    </a:lnTo>
                    <a:lnTo>
                      <a:pt x="2" y="0"/>
                    </a:lnTo>
                    <a:lnTo>
                      <a:pt x="2" y="0"/>
                    </a:lnTo>
                    <a:lnTo>
                      <a:pt x="4" y="0"/>
                    </a:lnTo>
                    <a:lnTo>
                      <a:pt x="4" y="0"/>
                    </a:lnTo>
                    <a:lnTo>
                      <a:pt x="6" y="6"/>
                    </a:lnTo>
                    <a:lnTo>
                      <a:pt x="4" y="8"/>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 name="Freeform 3189">
                <a:extLst>
                  <a:ext uri="{FF2B5EF4-FFF2-40B4-BE49-F238E27FC236}">
                    <a16:creationId xmlns:a16="http://schemas.microsoft.com/office/drawing/2014/main" id="{38843579-B62A-D0A0-0BC5-F54012F22A55}"/>
                  </a:ext>
                </a:extLst>
              </p:cNvPr>
              <p:cNvSpPr>
                <a:spLocks/>
              </p:cNvSpPr>
              <p:nvPr/>
            </p:nvSpPr>
            <p:spPr bwMode="auto">
              <a:xfrm>
                <a:off x="1856" y="2392"/>
                <a:ext cx="18" cy="24"/>
              </a:xfrm>
              <a:custGeom>
                <a:avLst/>
                <a:gdLst>
                  <a:gd name="T0" fmla="*/ 0 w 18"/>
                  <a:gd name="T1" fmla="*/ 10 h 24"/>
                  <a:gd name="T2" fmla="*/ 0 w 18"/>
                  <a:gd name="T3" fmla="*/ 10 h 24"/>
                  <a:gd name="T4" fmla="*/ 2 w 18"/>
                  <a:gd name="T5" fmla="*/ 14 h 24"/>
                  <a:gd name="T6" fmla="*/ 4 w 18"/>
                  <a:gd name="T7" fmla="*/ 14 h 24"/>
                  <a:gd name="T8" fmla="*/ 2 w 18"/>
                  <a:gd name="T9" fmla="*/ 8 h 24"/>
                  <a:gd name="T10" fmla="*/ 2 w 18"/>
                  <a:gd name="T11" fmla="*/ 8 h 24"/>
                  <a:gd name="T12" fmla="*/ 2 w 18"/>
                  <a:gd name="T13" fmla="*/ 2 h 24"/>
                  <a:gd name="T14" fmla="*/ 4 w 18"/>
                  <a:gd name="T15" fmla="*/ 0 h 24"/>
                  <a:gd name="T16" fmla="*/ 4 w 18"/>
                  <a:gd name="T17" fmla="*/ 0 h 24"/>
                  <a:gd name="T18" fmla="*/ 6 w 18"/>
                  <a:gd name="T19" fmla="*/ 2 h 24"/>
                  <a:gd name="T20" fmla="*/ 6 w 18"/>
                  <a:gd name="T21" fmla="*/ 2 h 24"/>
                  <a:gd name="T22" fmla="*/ 6 w 18"/>
                  <a:gd name="T23" fmla="*/ 2 h 24"/>
                  <a:gd name="T24" fmla="*/ 10 w 18"/>
                  <a:gd name="T25" fmla="*/ 0 h 24"/>
                  <a:gd name="T26" fmla="*/ 12 w 18"/>
                  <a:gd name="T27" fmla="*/ 0 h 24"/>
                  <a:gd name="T28" fmla="*/ 14 w 18"/>
                  <a:gd name="T29" fmla="*/ 4 h 24"/>
                  <a:gd name="T30" fmla="*/ 16 w 18"/>
                  <a:gd name="T31" fmla="*/ 12 h 24"/>
                  <a:gd name="T32" fmla="*/ 18 w 18"/>
                  <a:gd name="T33" fmla="*/ 20 h 24"/>
                  <a:gd name="T34" fmla="*/ 18 w 18"/>
                  <a:gd name="T35" fmla="*/ 20 h 24"/>
                  <a:gd name="T36" fmla="*/ 16 w 18"/>
                  <a:gd name="T37" fmla="*/ 22 h 24"/>
                  <a:gd name="T38" fmla="*/ 14 w 18"/>
                  <a:gd name="T39" fmla="*/ 24 h 24"/>
                  <a:gd name="T40" fmla="*/ 14 w 18"/>
                  <a:gd name="T41" fmla="*/ 24 h 24"/>
                  <a:gd name="T42" fmla="*/ 4 w 18"/>
                  <a:gd name="T43" fmla="*/ 22 h 24"/>
                  <a:gd name="T44" fmla="*/ 4 w 18"/>
                  <a:gd name="T45" fmla="*/ 22 h 24"/>
                  <a:gd name="T46" fmla="*/ 4 w 18"/>
                  <a:gd name="T47" fmla="*/ 22 h 24"/>
                  <a:gd name="T48" fmla="*/ 4 w 18"/>
                  <a:gd name="T49" fmla="*/ 20 h 24"/>
                  <a:gd name="T50" fmla="*/ 2 w 18"/>
                  <a:gd name="T51" fmla="*/ 20 h 24"/>
                  <a:gd name="T52" fmla="*/ 0 w 18"/>
                  <a:gd name="T53" fmla="*/ 18 h 24"/>
                  <a:gd name="T54" fmla="*/ 0 w 18"/>
                  <a:gd name="T55" fmla="*/ 10 h 24"/>
                  <a:gd name="T56" fmla="*/ 0 w 18"/>
                  <a:gd name="T5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4">
                    <a:moveTo>
                      <a:pt x="0" y="10"/>
                    </a:moveTo>
                    <a:lnTo>
                      <a:pt x="0" y="10"/>
                    </a:lnTo>
                    <a:lnTo>
                      <a:pt x="2" y="14"/>
                    </a:lnTo>
                    <a:lnTo>
                      <a:pt x="4" y="14"/>
                    </a:lnTo>
                    <a:lnTo>
                      <a:pt x="2" y="8"/>
                    </a:lnTo>
                    <a:lnTo>
                      <a:pt x="2" y="8"/>
                    </a:lnTo>
                    <a:lnTo>
                      <a:pt x="2" y="2"/>
                    </a:lnTo>
                    <a:lnTo>
                      <a:pt x="4" y="0"/>
                    </a:lnTo>
                    <a:lnTo>
                      <a:pt x="4" y="0"/>
                    </a:lnTo>
                    <a:lnTo>
                      <a:pt x="6" y="2"/>
                    </a:lnTo>
                    <a:lnTo>
                      <a:pt x="6" y="2"/>
                    </a:lnTo>
                    <a:lnTo>
                      <a:pt x="6" y="2"/>
                    </a:lnTo>
                    <a:lnTo>
                      <a:pt x="10" y="0"/>
                    </a:lnTo>
                    <a:lnTo>
                      <a:pt x="12" y="0"/>
                    </a:lnTo>
                    <a:lnTo>
                      <a:pt x="14" y="4"/>
                    </a:lnTo>
                    <a:lnTo>
                      <a:pt x="16" y="12"/>
                    </a:lnTo>
                    <a:lnTo>
                      <a:pt x="18" y="20"/>
                    </a:lnTo>
                    <a:lnTo>
                      <a:pt x="18" y="20"/>
                    </a:lnTo>
                    <a:lnTo>
                      <a:pt x="16" y="22"/>
                    </a:lnTo>
                    <a:lnTo>
                      <a:pt x="14" y="24"/>
                    </a:lnTo>
                    <a:lnTo>
                      <a:pt x="14" y="24"/>
                    </a:lnTo>
                    <a:lnTo>
                      <a:pt x="4" y="22"/>
                    </a:lnTo>
                    <a:lnTo>
                      <a:pt x="4" y="22"/>
                    </a:lnTo>
                    <a:lnTo>
                      <a:pt x="4" y="22"/>
                    </a:lnTo>
                    <a:lnTo>
                      <a:pt x="4" y="20"/>
                    </a:lnTo>
                    <a:lnTo>
                      <a:pt x="2" y="20"/>
                    </a:lnTo>
                    <a:lnTo>
                      <a:pt x="0" y="1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 name="Freeform 3190">
                <a:extLst>
                  <a:ext uri="{FF2B5EF4-FFF2-40B4-BE49-F238E27FC236}">
                    <a16:creationId xmlns:a16="http://schemas.microsoft.com/office/drawing/2014/main" id="{749FB4C4-65D3-EF2B-ECF0-34BA22161D0D}"/>
                  </a:ext>
                </a:extLst>
              </p:cNvPr>
              <p:cNvSpPr>
                <a:spLocks/>
              </p:cNvSpPr>
              <p:nvPr/>
            </p:nvSpPr>
            <p:spPr bwMode="auto">
              <a:xfrm>
                <a:off x="1858" y="2466"/>
                <a:ext cx="48" cy="48"/>
              </a:xfrm>
              <a:custGeom>
                <a:avLst/>
                <a:gdLst>
                  <a:gd name="T0" fmla="*/ 34 w 48"/>
                  <a:gd name="T1" fmla="*/ 44 h 48"/>
                  <a:gd name="T2" fmla="*/ 34 w 48"/>
                  <a:gd name="T3" fmla="*/ 44 h 48"/>
                  <a:gd name="T4" fmla="*/ 30 w 48"/>
                  <a:gd name="T5" fmla="*/ 38 h 48"/>
                  <a:gd name="T6" fmla="*/ 26 w 48"/>
                  <a:gd name="T7" fmla="*/ 38 h 48"/>
                  <a:gd name="T8" fmla="*/ 24 w 48"/>
                  <a:gd name="T9" fmla="*/ 38 h 48"/>
                  <a:gd name="T10" fmla="*/ 20 w 48"/>
                  <a:gd name="T11" fmla="*/ 44 h 48"/>
                  <a:gd name="T12" fmla="*/ 20 w 48"/>
                  <a:gd name="T13" fmla="*/ 44 h 48"/>
                  <a:gd name="T14" fmla="*/ 16 w 48"/>
                  <a:gd name="T15" fmla="*/ 48 h 48"/>
                  <a:gd name="T16" fmla="*/ 12 w 48"/>
                  <a:gd name="T17" fmla="*/ 46 h 48"/>
                  <a:gd name="T18" fmla="*/ 6 w 48"/>
                  <a:gd name="T19" fmla="*/ 40 h 48"/>
                  <a:gd name="T20" fmla="*/ 6 w 48"/>
                  <a:gd name="T21" fmla="*/ 40 h 48"/>
                  <a:gd name="T22" fmla="*/ 2 w 48"/>
                  <a:gd name="T23" fmla="*/ 28 h 48"/>
                  <a:gd name="T24" fmla="*/ 2 w 48"/>
                  <a:gd name="T25" fmla="*/ 28 h 48"/>
                  <a:gd name="T26" fmla="*/ 0 w 48"/>
                  <a:gd name="T27" fmla="*/ 20 h 48"/>
                  <a:gd name="T28" fmla="*/ 0 w 48"/>
                  <a:gd name="T29" fmla="*/ 18 h 48"/>
                  <a:gd name="T30" fmla="*/ 2 w 48"/>
                  <a:gd name="T31" fmla="*/ 16 h 48"/>
                  <a:gd name="T32" fmla="*/ 2 w 48"/>
                  <a:gd name="T33" fmla="*/ 16 h 48"/>
                  <a:gd name="T34" fmla="*/ 6 w 48"/>
                  <a:gd name="T35" fmla="*/ 16 h 48"/>
                  <a:gd name="T36" fmla="*/ 8 w 48"/>
                  <a:gd name="T37" fmla="*/ 12 h 48"/>
                  <a:gd name="T38" fmla="*/ 12 w 48"/>
                  <a:gd name="T39" fmla="*/ 0 h 48"/>
                  <a:gd name="T40" fmla="*/ 12 w 48"/>
                  <a:gd name="T41" fmla="*/ 0 h 48"/>
                  <a:gd name="T42" fmla="*/ 16 w 48"/>
                  <a:gd name="T43" fmla="*/ 14 h 48"/>
                  <a:gd name="T44" fmla="*/ 18 w 48"/>
                  <a:gd name="T45" fmla="*/ 18 h 48"/>
                  <a:gd name="T46" fmla="*/ 22 w 48"/>
                  <a:gd name="T47" fmla="*/ 22 h 48"/>
                  <a:gd name="T48" fmla="*/ 22 w 48"/>
                  <a:gd name="T49" fmla="*/ 22 h 48"/>
                  <a:gd name="T50" fmla="*/ 24 w 48"/>
                  <a:gd name="T51" fmla="*/ 24 h 48"/>
                  <a:gd name="T52" fmla="*/ 26 w 48"/>
                  <a:gd name="T53" fmla="*/ 26 h 48"/>
                  <a:gd name="T54" fmla="*/ 28 w 48"/>
                  <a:gd name="T55" fmla="*/ 26 h 48"/>
                  <a:gd name="T56" fmla="*/ 32 w 48"/>
                  <a:gd name="T57" fmla="*/ 28 h 48"/>
                  <a:gd name="T58" fmla="*/ 32 w 48"/>
                  <a:gd name="T59" fmla="*/ 28 h 48"/>
                  <a:gd name="T60" fmla="*/ 32 w 48"/>
                  <a:gd name="T61" fmla="*/ 24 h 48"/>
                  <a:gd name="T62" fmla="*/ 30 w 48"/>
                  <a:gd name="T63" fmla="*/ 22 h 48"/>
                  <a:gd name="T64" fmla="*/ 30 w 48"/>
                  <a:gd name="T65" fmla="*/ 18 h 48"/>
                  <a:gd name="T66" fmla="*/ 30 w 48"/>
                  <a:gd name="T67" fmla="*/ 16 h 48"/>
                  <a:gd name="T68" fmla="*/ 30 w 48"/>
                  <a:gd name="T69" fmla="*/ 16 h 48"/>
                  <a:gd name="T70" fmla="*/ 32 w 48"/>
                  <a:gd name="T71" fmla="*/ 14 h 48"/>
                  <a:gd name="T72" fmla="*/ 32 w 48"/>
                  <a:gd name="T73" fmla="*/ 16 h 48"/>
                  <a:gd name="T74" fmla="*/ 34 w 48"/>
                  <a:gd name="T75" fmla="*/ 20 h 48"/>
                  <a:gd name="T76" fmla="*/ 38 w 48"/>
                  <a:gd name="T77" fmla="*/ 26 h 48"/>
                  <a:gd name="T78" fmla="*/ 38 w 48"/>
                  <a:gd name="T79" fmla="*/ 26 h 48"/>
                  <a:gd name="T80" fmla="*/ 40 w 48"/>
                  <a:gd name="T81" fmla="*/ 24 h 48"/>
                  <a:gd name="T82" fmla="*/ 40 w 48"/>
                  <a:gd name="T83" fmla="*/ 24 h 48"/>
                  <a:gd name="T84" fmla="*/ 44 w 48"/>
                  <a:gd name="T85" fmla="*/ 24 h 48"/>
                  <a:gd name="T86" fmla="*/ 46 w 48"/>
                  <a:gd name="T87" fmla="*/ 26 h 48"/>
                  <a:gd name="T88" fmla="*/ 48 w 48"/>
                  <a:gd name="T89" fmla="*/ 32 h 48"/>
                  <a:gd name="T90" fmla="*/ 48 w 48"/>
                  <a:gd name="T91" fmla="*/ 44 h 48"/>
                  <a:gd name="T92" fmla="*/ 48 w 48"/>
                  <a:gd name="T93" fmla="*/ 44 h 48"/>
                  <a:gd name="T94" fmla="*/ 48 w 48"/>
                  <a:gd name="T95" fmla="*/ 46 h 48"/>
                  <a:gd name="T96" fmla="*/ 46 w 48"/>
                  <a:gd name="T97" fmla="*/ 48 h 48"/>
                  <a:gd name="T98" fmla="*/ 42 w 48"/>
                  <a:gd name="T99" fmla="*/ 48 h 48"/>
                  <a:gd name="T100" fmla="*/ 38 w 48"/>
                  <a:gd name="T101" fmla="*/ 44 h 48"/>
                  <a:gd name="T102" fmla="*/ 34 w 48"/>
                  <a:gd name="T103" fmla="*/ 44 h 48"/>
                  <a:gd name="T104" fmla="*/ 34 w 48"/>
                  <a:gd name="T10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48">
                    <a:moveTo>
                      <a:pt x="34" y="44"/>
                    </a:moveTo>
                    <a:lnTo>
                      <a:pt x="34" y="44"/>
                    </a:lnTo>
                    <a:lnTo>
                      <a:pt x="30" y="38"/>
                    </a:lnTo>
                    <a:lnTo>
                      <a:pt x="26" y="38"/>
                    </a:lnTo>
                    <a:lnTo>
                      <a:pt x="24" y="38"/>
                    </a:lnTo>
                    <a:lnTo>
                      <a:pt x="20" y="44"/>
                    </a:lnTo>
                    <a:lnTo>
                      <a:pt x="20" y="44"/>
                    </a:lnTo>
                    <a:lnTo>
                      <a:pt x="16" y="48"/>
                    </a:lnTo>
                    <a:lnTo>
                      <a:pt x="12" y="46"/>
                    </a:lnTo>
                    <a:lnTo>
                      <a:pt x="6" y="40"/>
                    </a:lnTo>
                    <a:lnTo>
                      <a:pt x="6" y="40"/>
                    </a:lnTo>
                    <a:lnTo>
                      <a:pt x="2" y="28"/>
                    </a:lnTo>
                    <a:lnTo>
                      <a:pt x="2" y="28"/>
                    </a:lnTo>
                    <a:lnTo>
                      <a:pt x="0" y="20"/>
                    </a:lnTo>
                    <a:lnTo>
                      <a:pt x="0" y="18"/>
                    </a:lnTo>
                    <a:lnTo>
                      <a:pt x="2" y="16"/>
                    </a:lnTo>
                    <a:lnTo>
                      <a:pt x="2" y="16"/>
                    </a:lnTo>
                    <a:lnTo>
                      <a:pt x="6" y="16"/>
                    </a:lnTo>
                    <a:lnTo>
                      <a:pt x="8" y="12"/>
                    </a:lnTo>
                    <a:lnTo>
                      <a:pt x="12" y="0"/>
                    </a:lnTo>
                    <a:lnTo>
                      <a:pt x="12" y="0"/>
                    </a:lnTo>
                    <a:lnTo>
                      <a:pt x="16" y="14"/>
                    </a:lnTo>
                    <a:lnTo>
                      <a:pt x="18" y="18"/>
                    </a:lnTo>
                    <a:lnTo>
                      <a:pt x="22" y="22"/>
                    </a:lnTo>
                    <a:lnTo>
                      <a:pt x="22" y="22"/>
                    </a:lnTo>
                    <a:lnTo>
                      <a:pt x="24" y="24"/>
                    </a:lnTo>
                    <a:lnTo>
                      <a:pt x="26" y="26"/>
                    </a:lnTo>
                    <a:lnTo>
                      <a:pt x="28" y="26"/>
                    </a:lnTo>
                    <a:lnTo>
                      <a:pt x="32" y="28"/>
                    </a:lnTo>
                    <a:lnTo>
                      <a:pt x="32" y="28"/>
                    </a:lnTo>
                    <a:lnTo>
                      <a:pt x="32" y="24"/>
                    </a:lnTo>
                    <a:lnTo>
                      <a:pt x="30" y="22"/>
                    </a:lnTo>
                    <a:lnTo>
                      <a:pt x="30" y="18"/>
                    </a:lnTo>
                    <a:lnTo>
                      <a:pt x="30" y="16"/>
                    </a:lnTo>
                    <a:lnTo>
                      <a:pt x="30" y="16"/>
                    </a:lnTo>
                    <a:lnTo>
                      <a:pt x="32" y="14"/>
                    </a:lnTo>
                    <a:lnTo>
                      <a:pt x="32" y="16"/>
                    </a:lnTo>
                    <a:lnTo>
                      <a:pt x="34" y="20"/>
                    </a:lnTo>
                    <a:lnTo>
                      <a:pt x="38" y="26"/>
                    </a:lnTo>
                    <a:lnTo>
                      <a:pt x="38" y="26"/>
                    </a:lnTo>
                    <a:lnTo>
                      <a:pt x="40" y="24"/>
                    </a:lnTo>
                    <a:lnTo>
                      <a:pt x="40" y="24"/>
                    </a:lnTo>
                    <a:lnTo>
                      <a:pt x="44" y="24"/>
                    </a:lnTo>
                    <a:lnTo>
                      <a:pt x="46" y="26"/>
                    </a:lnTo>
                    <a:lnTo>
                      <a:pt x="48" y="32"/>
                    </a:lnTo>
                    <a:lnTo>
                      <a:pt x="48" y="44"/>
                    </a:lnTo>
                    <a:lnTo>
                      <a:pt x="48" y="44"/>
                    </a:lnTo>
                    <a:lnTo>
                      <a:pt x="48" y="46"/>
                    </a:lnTo>
                    <a:lnTo>
                      <a:pt x="46" y="48"/>
                    </a:lnTo>
                    <a:lnTo>
                      <a:pt x="42" y="48"/>
                    </a:lnTo>
                    <a:lnTo>
                      <a:pt x="38" y="44"/>
                    </a:lnTo>
                    <a:lnTo>
                      <a:pt x="34" y="44"/>
                    </a:lnTo>
                    <a:lnTo>
                      <a:pt x="34"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 name="Freeform 3191">
                <a:extLst>
                  <a:ext uri="{FF2B5EF4-FFF2-40B4-BE49-F238E27FC236}">
                    <a16:creationId xmlns:a16="http://schemas.microsoft.com/office/drawing/2014/main" id="{4EBD09CD-77B8-9823-2A15-D1FADB1AE1CA}"/>
                  </a:ext>
                </a:extLst>
              </p:cNvPr>
              <p:cNvSpPr>
                <a:spLocks/>
              </p:cNvSpPr>
              <p:nvPr/>
            </p:nvSpPr>
            <p:spPr bwMode="auto">
              <a:xfrm>
                <a:off x="1898" y="2484"/>
                <a:ext cx="22" cy="28"/>
              </a:xfrm>
              <a:custGeom>
                <a:avLst/>
                <a:gdLst>
                  <a:gd name="T0" fmla="*/ 8 w 22"/>
                  <a:gd name="T1" fmla="*/ 26 h 28"/>
                  <a:gd name="T2" fmla="*/ 8 w 22"/>
                  <a:gd name="T3" fmla="*/ 26 h 28"/>
                  <a:gd name="T4" fmla="*/ 6 w 22"/>
                  <a:gd name="T5" fmla="*/ 12 h 28"/>
                  <a:gd name="T6" fmla="*/ 4 w 22"/>
                  <a:gd name="T7" fmla="*/ 8 h 28"/>
                  <a:gd name="T8" fmla="*/ 0 w 22"/>
                  <a:gd name="T9" fmla="*/ 6 h 28"/>
                  <a:gd name="T10" fmla="*/ 0 w 22"/>
                  <a:gd name="T11" fmla="*/ 6 h 28"/>
                  <a:gd name="T12" fmla="*/ 2 w 22"/>
                  <a:gd name="T13" fmla="*/ 2 h 28"/>
                  <a:gd name="T14" fmla="*/ 2 w 22"/>
                  <a:gd name="T15" fmla="*/ 0 h 28"/>
                  <a:gd name="T16" fmla="*/ 4 w 22"/>
                  <a:gd name="T17" fmla="*/ 0 h 28"/>
                  <a:gd name="T18" fmla="*/ 6 w 22"/>
                  <a:gd name="T19" fmla="*/ 2 h 28"/>
                  <a:gd name="T20" fmla="*/ 6 w 22"/>
                  <a:gd name="T21" fmla="*/ 2 h 28"/>
                  <a:gd name="T22" fmla="*/ 12 w 22"/>
                  <a:gd name="T23" fmla="*/ 12 h 28"/>
                  <a:gd name="T24" fmla="*/ 14 w 22"/>
                  <a:gd name="T25" fmla="*/ 14 h 28"/>
                  <a:gd name="T26" fmla="*/ 18 w 22"/>
                  <a:gd name="T27" fmla="*/ 14 h 28"/>
                  <a:gd name="T28" fmla="*/ 18 w 22"/>
                  <a:gd name="T29" fmla="*/ 14 h 28"/>
                  <a:gd name="T30" fmla="*/ 20 w 22"/>
                  <a:gd name="T31" fmla="*/ 16 h 28"/>
                  <a:gd name="T32" fmla="*/ 22 w 22"/>
                  <a:gd name="T33" fmla="*/ 18 h 28"/>
                  <a:gd name="T34" fmla="*/ 22 w 22"/>
                  <a:gd name="T35" fmla="*/ 26 h 28"/>
                  <a:gd name="T36" fmla="*/ 22 w 22"/>
                  <a:gd name="T37" fmla="*/ 26 h 28"/>
                  <a:gd name="T38" fmla="*/ 16 w 22"/>
                  <a:gd name="T39" fmla="*/ 28 h 28"/>
                  <a:gd name="T40" fmla="*/ 12 w 22"/>
                  <a:gd name="T41" fmla="*/ 28 h 28"/>
                  <a:gd name="T42" fmla="*/ 8 w 22"/>
                  <a:gd name="T43" fmla="*/ 26 h 28"/>
                  <a:gd name="T44" fmla="*/ 8 w 22"/>
                  <a:gd name="T4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8">
                    <a:moveTo>
                      <a:pt x="8" y="26"/>
                    </a:moveTo>
                    <a:lnTo>
                      <a:pt x="8" y="26"/>
                    </a:lnTo>
                    <a:lnTo>
                      <a:pt x="6" y="12"/>
                    </a:lnTo>
                    <a:lnTo>
                      <a:pt x="4" y="8"/>
                    </a:lnTo>
                    <a:lnTo>
                      <a:pt x="0" y="6"/>
                    </a:lnTo>
                    <a:lnTo>
                      <a:pt x="0" y="6"/>
                    </a:lnTo>
                    <a:lnTo>
                      <a:pt x="2" y="2"/>
                    </a:lnTo>
                    <a:lnTo>
                      <a:pt x="2" y="0"/>
                    </a:lnTo>
                    <a:lnTo>
                      <a:pt x="4" y="0"/>
                    </a:lnTo>
                    <a:lnTo>
                      <a:pt x="6" y="2"/>
                    </a:lnTo>
                    <a:lnTo>
                      <a:pt x="6" y="2"/>
                    </a:lnTo>
                    <a:lnTo>
                      <a:pt x="12" y="12"/>
                    </a:lnTo>
                    <a:lnTo>
                      <a:pt x="14" y="14"/>
                    </a:lnTo>
                    <a:lnTo>
                      <a:pt x="18" y="14"/>
                    </a:lnTo>
                    <a:lnTo>
                      <a:pt x="18" y="14"/>
                    </a:lnTo>
                    <a:lnTo>
                      <a:pt x="20" y="16"/>
                    </a:lnTo>
                    <a:lnTo>
                      <a:pt x="22" y="18"/>
                    </a:lnTo>
                    <a:lnTo>
                      <a:pt x="22" y="26"/>
                    </a:lnTo>
                    <a:lnTo>
                      <a:pt x="22" y="26"/>
                    </a:lnTo>
                    <a:lnTo>
                      <a:pt x="16" y="28"/>
                    </a:lnTo>
                    <a:lnTo>
                      <a:pt x="12" y="28"/>
                    </a:lnTo>
                    <a:lnTo>
                      <a:pt x="8" y="26"/>
                    </a:lnTo>
                    <a:lnTo>
                      <a:pt x="8"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 name="Freeform 3192">
                <a:extLst>
                  <a:ext uri="{FF2B5EF4-FFF2-40B4-BE49-F238E27FC236}">
                    <a16:creationId xmlns:a16="http://schemas.microsoft.com/office/drawing/2014/main" id="{E27A667D-B61A-BAC1-A3AE-A698F9B070FE}"/>
                  </a:ext>
                </a:extLst>
              </p:cNvPr>
              <p:cNvSpPr>
                <a:spLocks/>
              </p:cNvSpPr>
              <p:nvPr/>
            </p:nvSpPr>
            <p:spPr bwMode="auto">
              <a:xfrm>
                <a:off x="1932" y="2540"/>
                <a:ext cx="8" cy="14"/>
              </a:xfrm>
              <a:custGeom>
                <a:avLst/>
                <a:gdLst>
                  <a:gd name="T0" fmla="*/ 8 w 8"/>
                  <a:gd name="T1" fmla="*/ 14 h 14"/>
                  <a:gd name="T2" fmla="*/ 8 w 8"/>
                  <a:gd name="T3" fmla="*/ 14 h 14"/>
                  <a:gd name="T4" fmla="*/ 6 w 8"/>
                  <a:gd name="T5" fmla="*/ 14 h 14"/>
                  <a:gd name="T6" fmla="*/ 4 w 8"/>
                  <a:gd name="T7" fmla="*/ 12 h 14"/>
                  <a:gd name="T8" fmla="*/ 0 w 8"/>
                  <a:gd name="T9" fmla="*/ 6 h 14"/>
                  <a:gd name="T10" fmla="*/ 0 w 8"/>
                  <a:gd name="T11" fmla="*/ 6 h 14"/>
                  <a:gd name="T12" fmla="*/ 0 w 8"/>
                  <a:gd name="T13" fmla="*/ 0 h 14"/>
                  <a:gd name="T14" fmla="*/ 0 w 8"/>
                  <a:gd name="T15" fmla="*/ 0 h 14"/>
                  <a:gd name="T16" fmla="*/ 2 w 8"/>
                  <a:gd name="T17" fmla="*/ 0 h 14"/>
                  <a:gd name="T18" fmla="*/ 4 w 8"/>
                  <a:gd name="T19" fmla="*/ 2 h 14"/>
                  <a:gd name="T20" fmla="*/ 8 w 8"/>
                  <a:gd name="T21" fmla="*/ 6 h 14"/>
                  <a:gd name="T22" fmla="*/ 8 w 8"/>
                  <a:gd name="T23" fmla="*/ 14 h 14"/>
                  <a:gd name="T24" fmla="*/ 8 w 8"/>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8" y="14"/>
                    </a:moveTo>
                    <a:lnTo>
                      <a:pt x="8" y="14"/>
                    </a:lnTo>
                    <a:lnTo>
                      <a:pt x="6" y="14"/>
                    </a:lnTo>
                    <a:lnTo>
                      <a:pt x="4" y="12"/>
                    </a:lnTo>
                    <a:lnTo>
                      <a:pt x="0" y="6"/>
                    </a:lnTo>
                    <a:lnTo>
                      <a:pt x="0" y="6"/>
                    </a:lnTo>
                    <a:lnTo>
                      <a:pt x="0" y="0"/>
                    </a:lnTo>
                    <a:lnTo>
                      <a:pt x="0" y="0"/>
                    </a:lnTo>
                    <a:lnTo>
                      <a:pt x="2" y="0"/>
                    </a:lnTo>
                    <a:lnTo>
                      <a:pt x="4" y="2"/>
                    </a:lnTo>
                    <a:lnTo>
                      <a:pt x="8" y="6"/>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 name="Freeform 3193">
                <a:extLst>
                  <a:ext uri="{FF2B5EF4-FFF2-40B4-BE49-F238E27FC236}">
                    <a16:creationId xmlns:a16="http://schemas.microsoft.com/office/drawing/2014/main" id="{958073DA-B74E-2BEC-7B99-738E7AECF756}"/>
                  </a:ext>
                </a:extLst>
              </p:cNvPr>
              <p:cNvSpPr>
                <a:spLocks/>
              </p:cNvSpPr>
              <p:nvPr/>
            </p:nvSpPr>
            <p:spPr bwMode="auto">
              <a:xfrm>
                <a:off x="1926" y="2528"/>
                <a:ext cx="10" cy="14"/>
              </a:xfrm>
              <a:custGeom>
                <a:avLst/>
                <a:gdLst>
                  <a:gd name="T0" fmla="*/ 2 w 10"/>
                  <a:gd name="T1" fmla="*/ 14 h 14"/>
                  <a:gd name="T2" fmla="*/ 2 w 10"/>
                  <a:gd name="T3" fmla="*/ 14 h 14"/>
                  <a:gd name="T4" fmla="*/ 0 w 10"/>
                  <a:gd name="T5" fmla="*/ 8 h 14"/>
                  <a:gd name="T6" fmla="*/ 0 w 10"/>
                  <a:gd name="T7" fmla="*/ 4 h 14"/>
                  <a:gd name="T8" fmla="*/ 2 w 10"/>
                  <a:gd name="T9" fmla="*/ 4 h 14"/>
                  <a:gd name="T10" fmla="*/ 2 w 10"/>
                  <a:gd name="T11" fmla="*/ 4 h 14"/>
                  <a:gd name="T12" fmla="*/ 6 w 10"/>
                  <a:gd name="T13" fmla="*/ 4 h 14"/>
                  <a:gd name="T14" fmla="*/ 8 w 10"/>
                  <a:gd name="T15" fmla="*/ 2 h 14"/>
                  <a:gd name="T16" fmla="*/ 8 w 10"/>
                  <a:gd name="T17" fmla="*/ 0 h 14"/>
                  <a:gd name="T18" fmla="*/ 8 w 10"/>
                  <a:gd name="T19" fmla="*/ 0 h 14"/>
                  <a:gd name="T20" fmla="*/ 10 w 10"/>
                  <a:gd name="T21" fmla="*/ 4 h 14"/>
                  <a:gd name="T22" fmla="*/ 10 w 10"/>
                  <a:gd name="T23" fmla="*/ 6 h 14"/>
                  <a:gd name="T24" fmla="*/ 8 w 10"/>
                  <a:gd name="T25" fmla="*/ 8 h 14"/>
                  <a:gd name="T26" fmla="*/ 8 w 10"/>
                  <a:gd name="T27" fmla="*/ 8 h 14"/>
                  <a:gd name="T28" fmla="*/ 4 w 10"/>
                  <a:gd name="T29" fmla="*/ 6 h 14"/>
                  <a:gd name="T30" fmla="*/ 2 w 10"/>
                  <a:gd name="T31" fmla="*/ 8 h 14"/>
                  <a:gd name="T32" fmla="*/ 2 w 10"/>
                  <a:gd name="T33" fmla="*/ 14 h 14"/>
                  <a:gd name="T34" fmla="*/ 2 w 10"/>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2" y="14"/>
                    </a:moveTo>
                    <a:lnTo>
                      <a:pt x="2" y="14"/>
                    </a:lnTo>
                    <a:lnTo>
                      <a:pt x="0" y="8"/>
                    </a:lnTo>
                    <a:lnTo>
                      <a:pt x="0" y="4"/>
                    </a:lnTo>
                    <a:lnTo>
                      <a:pt x="2" y="4"/>
                    </a:lnTo>
                    <a:lnTo>
                      <a:pt x="2" y="4"/>
                    </a:lnTo>
                    <a:lnTo>
                      <a:pt x="6" y="4"/>
                    </a:lnTo>
                    <a:lnTo>
                      <a:pt x="8" y="2"/>
                    </a:lnTo>
                    <a:lnTo>
                      <a:pt x="8" y="0"/>
                    </a:lnTo>
                    <a:lnTo>
                      <a:pt x="8" y="0"/>
                    </a:lnTo>
                    <a:lnTo>
                      <a:pt x="10" y="4"/>
                    </a:lnTo>
                    <a:lnTo>
                      <a:pt x="10" y="6"/>
                    </a:lnTo>
                    <a:lnTo>
                      <a:pt x="8" y="8"/>
                    </a:lnTo>
                    <a:lnTo>
                      <a:pt x="8" y="8"/>
                    </a:lnTo>
                    <a:lnTo>
                      <a:pt x="4" y="6"/>
                    </a:lnTo>
                    <a:lnTo>
                      <a:pt x="2" y="8"/>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 name="Freeform 3194">
                <a:extLst>
                  <a:ext uri="{FF2B5EF4-FFF2-40B4-BE49-F238E27FC236}">
                    <a16:creationId xmlns:a16="http://schemas.microsoft.com/office/drawing/2014/main" id="{CDC8DBBD-0D20-C66B-B9D1-79C775D794B7}"/>
                  </a:ext>
                </a:extLst>
              </p:cNvPr>
              <p:cNvSpPr>
                <a:spLocks/>
              </p:cNvSpPr>
              <p:nvPr/>
            </p:nvSpPr>
            <p:spPr bwMode="auto">
              <a:xfrm>
                <a:off x="1970" y="2502"/>
                <a:ext cx="8" cy="18"/>
              </a:xfrm>
              <a:custGeom>
                <a:avLst/>
                <a:gdLst>
                  <a:gd name="T0" fmla="*/ 0 w 8"/>
                  <a:gd name="T1" fmla="*/ 8 h 18"/>
                  <a:gd name="T2" fmla="*/ 0 w 8"/>
                  <a:gd name="T3" fmla="*/ 8 h 18"/>
                  <a:gd name="T4" fmla="*/ 2 w 8"/>
                  <a:gd name="T5" fmla="*/ 0 h 18"/>
                  <a:gd name="T6" fmla="*/ 2 w 8"/>
                  <a:gd name="T7" fmla="*/ 0 h 18"/>
                  <a:gd name="T8" fmla="*/ 4 w 8"/>
                  <a:gd name="T9" fmla="*/ 2 h 18"/>
                  <a:gd name="T10" fmla="*/ 4 w 8"/>
                  <a:gd name="T11" fmla="*/ 2 h 18"/>
                  <a:gd name="T12" fmla="*/ 8 w 8"/>
                  <a:gd name="T13" fmla="*/ 8 h 18"/>
                  <a:gd name="T14" fmla="*/ 8 w 8"/>
                  <a:gd name="T15" fmla="*/ 10 h 18"/>
                  <a:gd name="T16" fmla="*/ 8 w 8"/>
                  <a:gd name="T17" fmla="*/ 14 h 18"/>
                  <a:gd name="T18" fmla="*/ 8 w 8"/>
                  <a:gd name="T19" fmla="*/ 14 h 18"/>
                  <a:gd name="T20" fmla="*/ 8 w 8"/>
                  <a:gd name="T21" fmla="*/ 18 h 18"/>
                  <a:gd name="T22" fmla="*/ 8 w 8"/>
                  <a:gd name="T23" fmla="*/ 18 h 18"/>
                  <a:gd name="T24" fmla="*/ 6 w 8"/>
                  <a:gd name="T25" fmla="*/ 16 h 18"/>
                  <a:gd name="T26" fmla="*/ 6 w 8"/>
                  <a:gd name="T27" fmla="*/ 16 h 18"/>
                  <a:gd name="T28" fmla="*/ 2 w 8"/>
                  <a:gd name="T29" fmla="*/ 10 h 18"/>
                  <a:gd name="T30" fmla="*/ 2 w 8"/>
                  <a:gd name="T31" fmla="*/ 8 h 18"/>
                  <a:gd name="T32" fmla="*/ 0 w 8"/>
                  <a:gd name="T33" fmla="*/ 8 h 18"/>
                  <a:gd name="T34" fmla="*/ 0 w 8"/>
                  <a:gd name="T3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0" y="8"/>
                    </a:moveTo>
                    <a:lnTo>
                      <a:pt x="0" y="8"/>
                    </a:lnTo>
                    <a:lnTo>
                      <a:pt x="2" y="0"/>
                    </a:lnTo>
                    <a:lnTo>
                      <a:pt x="2" y="0"/>
                    </a:lnTo>
                    <a:lnTo>
                      <a:pt x="4" y="2"/>
                    </a:lnTo>
                    <a:lnTo>
                      <a:pt x="4" y="2"/>
                    </a:lnTo>
                    <a:lnTo>
                      <a:pt x="8" y="8"/>
                    </a:lnTo>
                    <a:lnTo>
                      <a:pt x="8" y="10"/>
                    </a:lnTo>
                    <a:lnTo>
                      <a:pt x="8" y="14"/>
                    </a:lnTo>
                    <a:lnTo>
                      <a:pt x="8" y="14"/>
                    </a:lnTo>
                    <a:lnTo>
                      <a:pt x="8" y="18"/>
                    </a:lnTo>
                    <a:lnTo>
                      <a:pt x="8" y="18"/>
                    </a:lnTo>
                    <a:lnTo>
                      <a:pt x="6" y="16"/>
                    </a:lnTo>
                    <a:lnTo>
                      <a:pt x="6" y="16"/>
                    </a:lnTo>
                    <a:lnTo>
                      <a:pt x="2" y="10"/>
                    </a:lnTo>
                    <a:lnTo>
                      <a:pt x="2"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 name="Freeform 3195">
                <a:extLst>
                  <a:ext uri="{FF2B5EF4-FFF2-40B4-BE49-F238E27FC236}">
                    <a16:creationId xmlns:a16="http://schemas.microsoft.com/office/drawing/2014/main" id="{E6F29A59-7EDA-D249-2E91-DC0E4658AB22}"/>
                  </a:ext>
                </a:extLst>
              </p:cNvPr>
              <p:cNvSpPr>
                <a:spLocks/>
              </p:cNvSpPr>
              <p:nvPr/>
            </p:nvSpPr>
            <p:spPr bwMode="auto">
              <a:xfrm>
                <a:off x="1950" y="2504"/>
                <a:ext cx="8" cy="6"/>
              </a:xfrm>
              <a:custGeom>
                <a:avLst/>
                <a:gdLst>
                  <a:gd name="T0" fmla="*/ 0 w 8"/>
                  <a:gd name="T1" fmla="*/ 6 h 6"/>
                  <a:gd name="T2" fmla="*/ 0 w 8"/>
                  <a:gd name="T3" fmla="*/ 6 h 6"/>
                  <a:gd name="T4" fmla="*/ 4 w 8"/>
                  <a:gd name="T5" fmla="*/ 0 h 6"/>
                  <a:gd name="T6" fmla="*/ 8 w 8"/>
                  <a:gd name="T7" fmla="*/ 2 h 6"/>
                  <a:gd name="T8" fmla="*/ 8 w 8"/>
                  <a:gd name="T9" fmla="*/ 2 h 6"/>
                  <a:gd name="T10" fmla="*/ 6 w 8"/>
                  <a:gd name="T11" fmla="*/ 4 h 6"/>
                  <a:gd name="T12" fmla="*/ 4 w 8"/>
                  <a:gd name="T13" fmla="*/ 6 h 6"/>
                  <a:gd name="T14" fmla="*/ 0 w 8"/>
                  <a:gd name="T15" fmla="*/ 6 h 6"/>
                  <a:gd name="T16" fmla="*/ 0 w 8"/>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6"/>
                    </a:moveTo>
                    <a:lnTo>
                      <a:pt x="0" y="6"/>
                    </a:lnTo>
                    <a:lnTo>
                      <a:pt x="4" y="0"/>
                    </a:lnTo>
                    <a:lnTo>
                      <a:pt x="8" y="2"/>
                    </a:lnTo>
                    <a:lnTo>
                      <a:pt x="8" y="2"/>
                    </a:lnTo>
                    <a:lnTo>
                      <a:pt x="6" y="4"/>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 name="Freeform 3196">
                <a:extLst>
                  <a:ext uri="{FF2B5EF4-FFF2-40B4-BE49-F238E27FC236}">
                    <a16:creationId xmlns:a16="http://schemas.microsoft.com/office/drawing/2014/main" id="{04C5ED7E-AC4D-F751-A210-068EA66D5A72}"/>
                  </a:ext>
                </a:extLst>
              </p:cNvPr>
              <p:cNvSpPr>
                <a:spLocks/>
              </p:cNvSpPr>
              <p:nvPr/>
            </p:nvSpPr>
            <p:spPr bwMode="auto">
              <a:xfrm>
                <a:off x="5824" y="2057"/>
                <a:ext cx="42" cy="64"/>
              </a:xfrm>
              <a:custGeom>
                <a:avLst/>
                <a:gdLst>
                  <a:gd name="T0" fmla="*/ 6 w 42"/>
                  <a:gd name="T1" fmla="*/ 32 h 64"/>
                  <a:gd name="T2" fmla="*/ 6 w 42"/>
                  <a:gd name="T3" fmla="*/ 32 h 64"/>
                  <a:gd name="T4" fmla="*/ 4 w 42"/>
                  <a:gd name="T5" fmla="*/ 34 h 64"/>
                  <a:gd name="T6" fmla="*/ 2 w 42"/>
                  <a:gd name="T7" fmla="*/ 32 h 64"/>
                  <a:gd name="T8" fmla="*/ 0 w 42"/>
                  <a:gd name="T9" fmla="*/ 24 h 64"/>
                  <a:gd name="T10" fmla="*/ 0 w 42"/>
                  <a:gd name="T11" fmla="*/ 24 h 64"/>
                  <a:gd name="T12" fmla="*/ 0 w 42"/>
                  <a:gd name="T13" fmla="*/ 20 h 64"/>
                  <a:gd name="T14" fmla="*/ 0 w 42"/>
                  <a:gd name="T15" fmla="*/ 14 h 64"/>
                  <a:gd name="T16" fmla="*/ 0 w 42"/>
                  <a:gd name="T17" fmla="*/ 14 h 64"/>
                  <a:gd name="T18" fmla="*/ 4 w 42"/>
                  <a:gd name="T19" fmla="*/ 12 h 64"/>
                  <a:gd name="T20" fmla="*/ 6 w 42"/>
                  <a:gd name="T21" fmla="*/ 14 h 64"/>
                  <a:gd name="T22" fmla="*/ 12 w 42"/>
                  <a:gd name="T23" fmla="*/ 18 h 64"/>
                  <a:gd name="T24" fmla="*/ 12 w 42"/>
                  <a:gd name="T25" fmla="*/ 18 h 64"/>
                  <a:gd name="T26" fmla="*/ 10 w 42"/>
                  <a:gd name="T27" fmla="*/ 16 h 64"/>
                  <a:gd name="T28" fmla="*/ 10 w 42"/>
                  <a:gd name="T29" fmla="*/ 10 h 64"/>
                  <a:gd name="T30" fmla="*/ 10 w 42"/>
                  <a:gd name="T31" fmla="*/ 10 h 64"/>
                  <a:gd name="T32" fmla="*/ 12 w 42"/>
                  <a:gd name="T33" fmla="*/ 10 h 64"/>
                  <a:gd name="T34" fmla="*/ 12 w 42"/>
                  <a:gd name="T35" fmla="*/ 6 h 64"/>
                  <a:gd name="T36" fmla="*/ 12 w 42"/>
                  <a:gd name="T37" fmla="*/ 6 h 64"/>
                  <a:gd name="T38" fmla="*/ 16 w 42"/>
                  <a:gd name="T39" fmla="*/ 0 h 64"/>
                  <a:gd name="T40" fmla="*/ 16 w 42"/>
                  <a:gd name="T41" fmla="*/ 0 h 64"/>
                  <a:gd name="T42" fmla="*/ 24 w 42"/>
                  <a:gd name="T43" fmla="*/ 10 h 64"/>
                  <a:gd name="T44" fmla="*/ 28 w 42"/>
                  <a:gd name="T45" fmla="*/ 18 h 64"/>
                  <a:gd name="T46" fmla="*/ 32 w 42"/>
                  <a:gd name="T47" fmla="*/ 28 h 64"/>
                  <a:gd name="T48" fmla="*/ 32 w 42"/>
                  <a:gd name="T49" fmla="*/ 28 h 64"/>
                  <a:gd name="T50" fmla="*/ 34 w 42"/>
                  <a:gd name="T51" fmla="*/ 32 h 64"/>
                  <a:gd name="T52" fmla="*/ 36 w 42"/>
                  <a:gd name="T53" fmla="*/ 36 h 64"/>
                  <a:gd name="T54" fmla="*/ 38 w 42"/>
                  <a:gd name="T55" fmla="*/ 36 h 64"/>
                  <a:gd name="T56" fmla="*/ 42 w 42"/>
                  <a:gd name="T57" fmla="*/ 36 h 64"/>
                  <a:gd name="T58" fmla="*/ 42 w 42"/>
                  <a:gd name="T59" fmla="*/ 36 h 64"/>
                  <a:gd name="T60" fmla="*/ 38 w 42"/>
                  <a:gd name="T61" fmla="*/ 48 h 64"/>
                  <a:gd name="T62" fmla="*/ 36 w 42"/>
                  <a:gd name="T63" fmla="*/ 62 h 64"/>
                  <a:gd name="T64" fmla="*/ 36 w 42"/>
                  <a:gd name="T65" fmla="*/ 62 h 64"/>
                  <a:gd name="T66" fmla="*/ 34 w 42"/>
                  <a:gd name="T67" fmla="*/ 64 h 64"/>
                  <a:gd name="T68" fmla="*/ 32 w 42"/>
                  <a:gd name="T69" fmla="*/ 62 h 64"/>
                  <a:gd name="T70" fmla="*/ 30 w 42"/>
                  <a:gd name="T71" fmla="*/ 60 h 64"/>
                  <a:gd name="T72" fmla="*/ 26 w 42"/>
                  <a:gd name="T73" fmla="*/ 56 h 64"/>
                  <a:gd name="T74" fmla="*/ 24 w 42"/>
                  <a:gd name="T75" fmla="*/ 56 h 64"/>
                  <a:gd name="T76" fmla="*/ 22 w 42"/>
                  <a:gd name="T77" fmla="*/ 56 h 64"/>
                  <a:gd name="T78" fmla="*/ 22 w 42"/>
                  <a:gd name="T79" fmla="*/ 56 h 64"/>
                  <a:gd name="T80" fmla="*/ 18 w 42"/>
                  <a:gd name="T81" fmla="*/ 56 h 64"/>
                  <a:gd name="T82" fmla="*/ 16 w 42"/>
                  <a:gd name="T83" fmla="*/ 56 h 64"/>
                  <a:gd name="T84" fmla="*/ 12 w 42"/>
                  <a:gd name="T85" fmla="*/ 52 h 64"/>
                  <a:gd name="T86" fmla="*/ 10 w 42"/>
                  <a:gd name="T87" fmla="*/ 44 h 64"/>
                  <a:gd name="T88" fmla="*/ 10 w 42"/>
                  <a:gd name="T89" fmla="*/ 44 h 64"/>
                  <a:gd name="T90" fmla="*/ 10 w 42"/>
                  <a:gd name="T91" fmla="*/ 36 h 64"/>
                  <a:gd name="T92" fmla="*/ 8 w 42"/>
                  <a:gd name="T93" fmla="*/ 34 h 64"/>
                  <a:gd name="T94" fmla="*/ 8 w 42"/>
                  <a:gd name="T95" fmla="*/ 32 h 64"/>
                  <a:gd name="T96" fmla="*/ 8 w 42"/>
                  <a:gd name="T97" fmla="*/ 32 h 64"/>
                  <a:gd name="T98" fmla="*/ 6 w 42"/>
                  <a:gd name="T99" fmla="*/ 32 h 64"/>
                  <a:gd name="T100" fmla="*/ 6 w 42"/>
                  <a:gd name="T10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64">
                    <a:moveTo>
                      <a:pt x="6" y="32"/>
                    </a:moveTo>
                    <a:lnTo>
                      <a:pt x="6" y="32"/>
                    </a:lnTo>
                    <a:lnTo>
                      <a:pt x="4" y="34"/>
                    </a:lnTo>
                    <a:lnTo>
                      <a:pt x="2" y="32"/>
                    </a:lnTo>
                    <a:lnTo>
                      <a:pt x="0" y="24"/>
                    </a:lnTo>
                    <a:lnTo>
                      <a:pt x="0" y="24"/>
                    </a:lnTo>
                    <a:lnTo>
                      <a:pt x="0" y="20"/>
                    </a:lnTo>
                    <a:lnTo>
                      <a:pt x="0" y="14"/>
                    </a:lnTo>
                    <a:lnTo>
                      <a:pt x="0" y="14"/>
                    </a:lnTo>
                    <a:lnTo>
                      <a:pt x="4" y="12"/>
                    </a:lnTo>
                    <a:lnTo>
                      <a:pt x="6" y="14"/>
                    </a:lnTo>
                    <a:lnTo>
                      <a:pt x="12" y="18"/>
                    </a:lnTo>
                    <a:lnTo>
                      <a:pt x="12" y="18"/>
                    </a:lnTo>
                    <a:lnTo>
                      <a:pt x="10" y="16"/>
                    </a:lnTo>
                    <a:lnTo>
                      <a:pt x="10" y="10"/>
                    </a:lnTo>
                    <a:lnTo>
                      <a:pt x="10" y="10"/>
                    </a:lnTo>
                    <a:lnTo>
                      <a:pt x="12" y="10"/>
                    </a:lnTo>
                    <a:lnTo>
                      <a:pt x="12" y="6"/>
                    </a:lnTo>
                    <a:lnTo>
                      <a:pt x="12" y="6"/>
                    </a:lnTo>
                    <a:lnTo>
                      <a:pt x="16" y="0"/>
                    </a:lnTo>
                    <a:lnTo>
                      <a:pt x="16" y="0"/>
                    </a:lnTo>
                    <a:lnTo>
                      <a:pt x="24" y="10"/>
                    </a:lnTo>
                    <a:lnTo>
                      <a:pt x="28" y="18"/>
                    </a:lnTo>
                    <a:lnTo>
                      <a:pt x="32" y="28"/>
                    </a:lnTo>
                    <a:lnTo>
                      <a:pt x="32" y="28"/>
                    </a:lnTo>
                    <a:lnTo>
                      <a:pt x="34" y="32"/>
                    </a:lnTo>
                    <a:lnTo>
                      <a:pt x="36" y="36"/>
                    </a:lnTo>
                    <a:lnTo>
                      <a:pt x="38" y="36"/>
                    </a:lnTo>
                    <a:lnTo>
                      <a:pt x="42" y="36"/>
                    </a:lnTo>
                    <a:lnTo>
                      <a:pt x="42" y="36"/>
                    </a:lnTo>
                    <a:lnTo>
                      <a:pt x="38" y="48"/>
                    </a:lnTo>
                    <a:lnTo>
                      <a:pt x="36" y="62"/>
                    </a:lnTo>
                    <a:lnTo>
                      <a:pt x="36" y="62"/>
                    </a:lnTo>
                    <a:lnTo>
                      <a:pt x="34" y="64"/>
                    </a:lnTo>
                    <a:lnTo>
                      <a:pt x="32" y="62"/>
                    </a:lnTo>
                    <a:lnTo>
                      <a:pt x="30" y="60"/>
                    </a:lnTo>
                    <a:lnTo>
                      <a:pt x="26" y="56"/>
                    </a:lnTo>
                    <a:lnTo>
                      <a:pt x="24" y="56"/>
                    </a:lnTo>
                    <a:lnTo>
                      <a:pt x="22" y="56"/>
                    </a:lnTo>
                    <a:lnTo>
                      <a:pt x="22" y="56"/>
                    </a:lnTo>
                    <a:lnTo>
                      <a:pt x="18" y="56"/>
                    </a:lnTo>
                    <a:lnTo>
                      <a:pt x="16" y="56"/>
                    </a:lnTo>
                    <a:lnTo>
                      <a:pt x="12" y="52"/>
                    </a:lnTo>
                    <a:lnTo>
                      <a:pt x="10" y="44"/>
                    </a:lnTo>
                    <a:lnTo>
                      <a:pt x="10" y="44"/>
                    </a:lnTo>
                    <a:lnTo>
                      <a:pt x="10" y="36"/>
                    </a:lnTo>
                    <a:lnTo>
                      <a:pt x="8" y="34"/>
                    </a:lnTo>
                    <a:lnTo>
                      <a:pt x="8" y="32"/>
                    </a:lnTo>
                    <a:lnTo>
                      <a:pt x="8" y="32"/>
                    </a:lnTo>
                    <a:lnTo>
                      <a:pt x="6" y="32"/>
                    </a:ln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 name="Freeform 3197">
                <a:extLst>
                  <a:ext uri="{FF2B5EF4-FFF2-40B4-BE49-F238E27FC236}">
                    <a16:creationId xmlns:a16="http://schemas.microsoft.com/office/drawing/2014/main" id="{F1247E5F-C961-316A-DB18-649611EED800}"/>
                  </a:ext>
                </a:extLst>
              </p:cNvPr>
              <p:cNvSpPr>
                <a:spLocks/>
              </p:cNvSpPr>
              <p:nvPr/>
            </p:nvSpPr>
            <p:spPr bwMode="auto">
              <a:xfrm>
                <a:off x="5804" y="2077"/>
                <a:ext cx="24" cy="34"/>
              </a:xfrm>
              <a:custGeom>
                <a:avLst/>
                <a:gdLst>
                  <a:gd name="T0" fmla="*/ 18 w 24"/>
                  <a:gd name="T1" fmla="*/ 4 h 34"/>
                  <a:gd name="T2" fmla="*/ 18 w 24"/>
                  <a:gd name="T3" fmla="*/ 4 h 34"/>
                  <a:gd name="T4" fmla="*/ 16 w 24"/>
                  <a:gd name="T5" fmla="*/ 6 h 34"/>
                  <a:gd name="T6" fmla="*/ 16 w 24"/>
                  <a:gd name="T7" fmla="*/ 8 h 34"/>
                  <a:gd name="T8" fmla="*/ 18 w 24"/>
                  <a:gd name="T9" fmla="*/ 14 h 34"/>
                  <a:gd name="T10" fmla="*/ 18 w 24"/>
                  <a:gd name="T11" fmla="*/ 14 h 34"/>
                  <a:gd name="T12" fmla="*/ 24 w 24"/>
                  <a:gd name="T13" fmla="*/ 22 h 34"/>
                  <a:gd name="T14" fmla="*/ 24 w 24"/>
                  <a:gd name="T15" fmla="*/ 22 h 34"/>
                  <a:gd name="T16" fmla="*/ 22 w 24"/>
                  <a:gd name="T17" fmla="*/ 20 h 34"/>
                  <a:gd name="T18" fmla="*/ 20 w 24"/>
                  <a:gd name="T19" fmla="*/ 22 h 34"/>
                  <a:gd name="T20" fmla="*/ 18 w 24"/>
                  <a:gd name="T21" fmla="*/ 26 h 34"/>
                  <a:gd name="T22" fmla="*/ 16 w 24"/>
                  <a:gd name="T23" fmla="*/ 32 h 34"/>
                  <a:gd name="T24" fmla="*/ 16 w 24"/>
                  <a:gd name="T25" fmla="*/ 34 h 34"/>
                  <a:gd name="T26" fmla="*/ 14 w 24"/>
                  <a:gd name="T27" fmla="*/ 34 h 34"/>
                  <a:gd name="T28" fmla="*/ 14 w 24"/>
                  <a:gd name="T29" fmla="*/ 34 h 34"/>
                  <a:gd name="T30" fmla="*/ 12 w 24"/>
                  <a:gd name="T31" fmla="*/ 32 h 34"/>
                  <a:gd name="T32" fmla="*/ 12 w 24"/>
                  <a:gd name="T33" fmla="*/ 32 h 34"/>
                  <a:gd name="T34" fmla="*/ 12 w 24"/>
                  <a:gd name="T35" fmla="*/ 26 h 34"/>
                  <a:gd name="T36" fmla="*/ 10 w 24"/>
                  <a:gd name="T37" fmla="*/ 24 h 34"/>
                  <a:gd name="T38" fmla="*/ 10 w 24"/>
                  <a:gd name="T39" fmla="*/ 24 h 34"/>
                  <a:gd name="T40" fmla="*/ 10 w 24"/>
                  <a:gd name="T41" fmla="*/ 24 h 34"/>
                  <a:gd name="T42" fmla="*/ 8 w 24"/>
                  <a:gd name="T43" fmla="*/ 24 h 34"/>
                  <a:gd name="T44" fmla="*/ 6 w 24"/>
                  <a:gd name="T45" fmla="*/ 22 h 34"/>
                  <a:gd name="T46" fmla="*/ 4 w 24"/>
                  <a:gd name="T47" fmla="*/ 18 h 34"/>
                  <a:gd name="T48" fmla="*/ 0 w 24"/>
                  <a:gd name="T49" fmla="*/ 6 h 34"/>
                  <a:gd name="T50" fmla="*/ 0 w 24"/>
                  <a:gd name="T51" fmla="*/ 4 h 34"/>
                  <a:gd name="T52" fmla="*/ 0 w 24"/>
                  <a:gd name="T53" fmla="*/ 4 h 34"/>
                  <a:gd name="T54" fmla="*/ 4 w 24"/>
                  <a:gd name="T55" fmla="*/ 0 h 34"/>
                  <a:gd name="T56" fmla="*/ 4 w 24"/>
                  <a:gd name="T57" fmla="*/ 2 h 34"/>
                  <a:gd name="T58" fmla="*/ 6 w 24"/>
                  <a:gd name="T59" fmla="*/ 6 h 34"/>
                  <a:gd name="T60" fmla="*/ 6 w 24"/>
                  <a:gd name="T61" fmla="*/ 6 h 34"/>
                  <a:gd name="T62" fmla="*/ 8 w 24"/>
                  <a:gd name="T63" fmla="*/ 12 h 34"/>
                  <a:gd name="T64" fmla="*/ 10 w 24"/>
                  <a:gd name="T65" fmla="*/ 14 h 34"/>
                  <a:gd name="T66" fmla="*/ 10 w 24"/>
                  <a:gd name="T67" fmla="*/ 12 h 34"/>
                  <a:gd name="T68" fmla="*/ 12 w 24"/>
                  <a:gd name="T69" fmla="*/ 6 h 34"/>
                  <a:gd name="T70" fmla="*/ 12 w 24"/>
                  <a:gd name="T71" fmla="*/ 6 h 34"/>
                  <a:gd name="T72" fmla="*/ 14 w 24"/>
                  <a:gd name="T73" fmla="*/ 2 h 34"/>
                  <a:gd name="T74" fmla="*/ 16 w 24"/>
                  <a:gd name="T75" fmla="*/ 2 h 34"/>
                  <a:gd name="T76" fmla="*/ 18 w 24"/>
                  <a:gd name="T77" fmla="*/ 4 h 34"/>
                  <a:gd name="T78" fmla="*/ 18 w 24"/>
                  <a:gd name="T7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4">
                    <a:moveTo>
                      <a:pt x="18" y="4"/>
                    </a:moveTo>
                    <a:lnTo>
                      <a:pt x="18" y="4"/>
                    </a:lnTo>
                    <a:lnTo>
                      <a:pt x="16" y="6"/>
                    </a:lnTo>
                    <a:lnTo>
                      <a:pt x="16" y="8"/>
                    </a:lnTo>
                    <a:lnTo>
                      <a:pt x="18" y="14"/>
                    </a:lnTo>
                    <a:lnTo>
                      <a:pt x="18" y="14"/>
                    </a:lnTo>
                    <a:lnTo>
                      <a:pt x="24" y="22"/>
                    </a:lnTo>
                    <a:lnTo>
                      <a:pt x="24" y="22"/>
                    </a:lnTo>
                    <a:lnTo>
                      <a:pt x="22" y="20"/>
                    </a:lnTo>
                    <a:lnTo>
                      <a:pt x="20" y="22"/>
                    </a:lnTo>
                    <a:lnTo>
                      <a:pt x="18" y="26"/>
                    </a:lnTo>
                    <a:lnTo>
                      <a:pt x="16" y="32"/>
                    </a:lnTo>
                    <a:lnTo>
                      <a:pt x="16" y="34"/>
                    </a:lnTo>
                    <a:lnTo>
                      <a:pt x="14" y="34"/>
                    </a:lnTo>
                    <a:lnTo>
                      <a:pt x="14" y="34"/>
                    </a:lnTo>
                    <a:lnTo>
                      <a:pt x="12" y="32"/>
                    </a:lnTo>
                    <a:lnTo>
                      <a:pt x="12" y="32"/>
                    </a:lnTo>
                    <a:lnTo>
                      <a:pt x="12" y="26"/>
                    </a:lnTo>
                    <a:lnTo>
                      <a:pt x="10" y="24"/>
                    </a:lnTo>
                    <a:lnTo>
                      <a:pt x="10" y="24"/>
                    </a:lnTo>
                    <a:lnTo>
                      <a:pt x="10" y="24"/>
                    </a:lnTo>
                    <a:lnTo>
                      <a:pt x="8" y="24"/>
                    </a:lnTo>
                    <a:lnTo>
                      <a:pt x="6" y="22"/>
                    </a:lnTo>
                    <a:lnTo>
                      <a:pt x="4" y="18"/>
                    </a:lnTo>
                    <a:lnTo>
                      <a:pt x="0" y="6"/>
                    </a:lnTo>
                    <a:lnTo>
                      <a:pt x="0" y="4"/>
                    </a:lnTo>
                    <a:lnTo>
                      <a:pt x="0" y="4"/>
                    </a:lnTo>
                    <a:lnTo>
                      <a:pt x="4" y="0"/>
                    </a:lnTo>
                    <a:lnTo>
                      <a:pt x="4" y="2"/>
                    </a:lnTo>
                    <a:lnTo>
                      <a:pt x="6" y="6"/>
                    </a:lnTo>
                    <a:lnTo>
                      <a:pt x="6" y="6"/>
                    </a:lnTo>
                    <a:lnTo>
                      <a:pt x="8" y="12"/>
                    </a:lnTo>
                    <a:lnTo>
                      <a:pt x="10" y="14"/>
                    </a:lnTo>
                    <a:lnTo>
                      <a:pt x="10" y="12"/>
                    </a:lnTo>
                    <a:lnTo>
                      <a:pt x="12" y="6"/>
                    </a:lnTo>
                    <a:lnTo>
                      <a:pt x="12" y="6"/>
                    </a:lnTo>
                    <a:lnTo>
                      <a:pt x="14" y="2"/>
                    </a:lnTo>
                    <a:lnTo>
                      <a:pt x="16" y="2"/>
                    </a:lnTo>
                    <a:lnTo>
                      <a:pt x="18" y="4"/>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 name="Freeform 3198">
                <a:extLst>
                  <a:ext uri="{FF2B5EF4-FFF2-40B4-BE49-F238E27FC236}">
                    <a16:creationId xmlns:a16="http://schemas.microsoft.com/office/drawing/2014/main" id="{0A30B31C-D510-42E3-150A-D3D6E79ADC4E}"/>
                  </a:ext>
                </a:extLst>
              </p:cNvPr>
              <p:cNvSpPr>
                <a:spLocks/>
              </p:cNvSpPr>
              <p:nvPr/>
            </p:nvSpPr>
            <p:spPr bwMode="auto">
              <a:xfrm>
                <a:off x="5860" y="2089"/>
                <a:ext cx="14" cy="50"/>
              </a:xfrm>
              <a:custGeom>
                <a:avLst/>
                <a:gdLst>
                  <a:gd name="T0" fmla="*/ 0 w 14"/>
                  <a:gd name="T1" fmla="*/ 30 h 50"/>
                  <a:gd name="T2" fmla="*/ 0 w 14"/>
                  <a:gd name="T3" fmla="*/ 30 h 50"/>
                  <a:gd name="T4" fmla="*/ 0 w 14"/>
                  <a:gd name="T5" fmla="*/ 14 h 50"/>
                  <a:gd name="T6" fmla="*/ 2 w 14"/>
                  <a:gd name="T7" fmla="*/ 8 h 50"/>
                  <a:gd name="T8" fmla="*/ 6 w 14"/>
                  <a:gd name="T9" fmla="*/ 4 h 50"/>
                  <a:gd name="T10" fmla="*/ 6 w 14"/>
                  <a:gd name="T11" fmla="*/ 4 h 50"/>
                  <a:gd name="T12" fmla="*/ 6 w 14"/>
                  <a:gd name="T13" fmla="*/ 4 h 50"/>
                  <a:gd name="T14" fmla="*/ 6 w 14"/>
                  <a:gd name="T15" fmla="*/ 2 h 50"/>
                  <a:gd name="T16" fmla="*/ 8 w 14"/>
                  <a:gd name="T17" fmla="*/ 0 h 50"/>
                  <a:gd name="T18" fmla="*/ 8 w 14"/>
                  <a:gd name="T19" fmla="*/ 0 h 50"/>
                  <a:gd name="T20" fmla="*/ 14 w 14"/>
                  <a:gd name="T21" fmla="*/ 8 h 50"/>
                  <a:gd name="T22" fmla="*/ 14 w 14"/>
                  <a:gd name="T23" fmla="*/ 8 h 50"/>
                  <a:gd name="T24" fmla="*/ 12 w 14"/>
                  <a:gd name="T25" fmla="*/ 10 h 50"/>
                  <a:gd name="T26" fmla="*/ 12 w 14"/>
                  <a:gd name="T27" fmla="*/ 10 h 50"/>
                  <a:gd name="T28" fmla="*/ 10 w 14"/>
                  <a:gd name="T29" fmla="*/ 12 h 50"/>
                  <a:gd name="T30" fmla="*/ 10 w 14"/>
                  <a:gd name="T31" fmla="*/ 12 h 50"/>
                  <a:gd name="T32" fmla="*/ 8 w 14"/>
                  <a:gd name="T33" fmla="*/ 16 h 50"/>
                  <a:gd name="T34" fmla="*/ 8 w 14"/>
                  <a:gd name="T35" fmla="*/ 16 h 50"/>
                  <a:gd name="T36" fmla="*/ 6 w 14"/>
                  <a:gd name="T37" fmla="*/ 18 h 50"/>
                  <a:gd name="T38" fmla="*/ 6 w 14"/>
                  <a:gd name="T39" fmla="*/ 18 h 50"/>
                  <a:gd name="T40" fmla="*/ 12 w 14"/>
                  <a:gd name="T41" fmla="*/ 30 h 50"/>
                  <a:gd name="T42" fmla="*/ 12 w 14"/>
                  <a:gd name="T43" fmla="*/ 30 h 50"/>
                  <a:gd name="T44" fmla="*/ 12 w 14"/>
                  <a:gd name="T45" fmla="*/ 34 h 50"/>
                  <a:gd name="T46" fmla="*/ 12 w 14"/>
                  <a:gd name="T47" fmla="*/ 34 h 50"/>
                  <a:gd name="T48" fmla="*/ 10 w 14"/>
                  <a:gd name="T49" fmla="*/ 38 h 50"/>
                  <a:gd name="T50" fmla="*/ 6 w 14"/>
                  <a:gd name="T51" fmla="*/ 34 h 50"/>
                  <a:gd name="T52" fmla="*/ 6 w 14"/>
                  <a:gd name="T53" fmla="*/ 34 h 50"/>
                  <a:gd name="T54" fmla="*/ 8 w 14"/>
                  <a:gd name="T55" fmla="*/ 40 h 50"/>
                  <a:gd name="T56" fmla="*/ 8 w 14"/>
                  <a:gd name="T57" fmla="*/ 44 h 50"/>
                  <a:gd name="T58" fmla="*/ 8 w 14"/>
                  <a:gd name="T59" fmla="*/ 44 h 50"/>
                  <a:gd name="T60" fmla="*/ 6 w 14"/>
                  <a:gd name="T61" fmla="*/ 48 h 50"/>
                  <a:gd name="T62" fmla="*/ 6 w 14"/>
                  <a:gd name="T63" fmla="*/ 50 h 50"/>
                  <a:gd name="T64" fmla="*/ 6 w 14"/>
                  <a:gd name="T65" fmla="*/ 50 h 50"/>
                  <a:gd name="T66" fmla="*/ 2 w 14"/>
                  <a:gd name="T67" fmla="*/ 42 h 50"/>
                  <a:gd name="T68" fmla="*/ 0 w 14"/>
                  <a:gd name="T69" fmla="*/ 38 h 50"/>
                  <a:gd name="T70" fmla="*/ 0 w 14"/>
                  <a:gd name="T71" fmla="*/ 30 h 50"/>
                  <a:gd name="T72" fmla="*/ 0 w 14"/>
                  <a:gd name="T73"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50">
                    <a:moveTo>
                      <a:pt x="0" y="30"/>
                    </a:moveTo>
                    <a:lnTo>
                      <a:pt x="0" y="30"/>
                    </a:lnTo>
                    <a:lnTo>
                      <a:pt x="0" y="14"/>
                    </a:lnTo>
                    <a:lnTo>
                      <a:pt x="2" y="8"/>
                    </a:lnTo>
                    <a:lnTo>
                      <a:pt x="6" y="4"/>
                    </a:lnTo>
                    <a:lnTo>
                      <a:pt x="6" y="4"/>
                    </a:lnTo>
                    <a:lnTo>
                      <a:pt x="6" y="4"/>
                    </a:lnTo>
                    <a:lnTo>
                      <a:pt x="6" y="2"/>
                    </a:lnTo>
                    <a:lnTo>
                      <a:pt x="8" y="0"/>
                    </a:lnTo>
                    <a:lnTo>
                      <a:pt x="8" y="0"/>
                    </a:lnTo>
                    <a:lnTo>
                      <a:pt x="14" y="8"/>
                    </a:lnTo>
                    <a:lnTo>
                      <a:pt x="14" y="8"/>
                    </a:lnTo>
                    <a:lnTo>
                      <a:pt x="12" y="10"/>
                    </a:lnTo>
                    <a:lnTo>
                      <a:pt x="12" y="10"/>
                    </a:lnTo>
                    <a:lnTo>
                      <a:pt x="10" y="12"/>
                    </a:lnTo>
                    <a:lnTo>
                      <a:pt x="10" y="12"/>
                    </a:lnTo>
                    <a:lnTo>
                      <a:pt x="8" y="16"/>
                    </a:lnTo>
                    <a:lnTo>
                      <a:pt x="8" y="16"/>
                    </a:lnTo>
                    <a:lnTo>
                      <a:pt x="6" y="18"/>
                    </a:lnTo>
                    <a:lnTo>
                      <a:pt x="6" y="18"/>
                    </a:lnTo>
                    <a:lnTo>
                      <a:pt x="12" y="30"/>
                    </a:lnTo>
                    <a:lnTo>
                      <a:pt x="12" y="30"/>
                    </a:lnTo>
                    <a:lnTo>
                      <a:pt x="12" y="34"/>
                    </a:lnTo>
                    <a:lnTo>
                      <a:pt x="12" y="34"/>
                    </a:lnTo>
                    <a:lnTo>
                      <a:pt x="10" y="38"/>
                    </a:lnTo>
                    <a:lnTo>
                      <a:pt x="6" y="34"/>
                    </a:lnTo>
                    <a:lnTo>
                      <a:pt x="6" y="34"/>
                    </a:lnTo>
                    <a:lnTo>
                      <a:pt x="8" y="40"/>
                    </a:lnTo>
                    <a:lnTo>
                      <a:pt x="8" y="44"/>
                    </a:lnTo>
                    <a:lnTo>
                      <a:pt x="8" y="44"/>
                    </a:lnTo>
                    <a:lnTo>
                      <a:pt x="6" y="48"/>
                    </a:lnTo>
                    <a:lnTo>
                      <a:pt x="6" y="50"/>
                    </a:lnTo>
                    <a:lnTo>
                      <a:pt x="6" y="50"/>
                    </a:lnTo>
                    <a:lnTo>
                      <a:pt x="2" y="42"/>
                    </a:lnTo>
                    <a:lnTo>
                      <a:pt x="0" y="38"/>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 name="Freeform 3199">
                <a:extLst>
                  <a:ext uri="{FF2B5EF4-FFF2-40B4-BE49-F238E27FC236}">
                    <a16:creationId xmlns:a16="http://schemas.microsoft.com/office/drawing/2014/main" id="{E7D1E3D2-1B22-A7B8-33AF-FF59800DBD0A}"/>
                  </a:ext>
                </a:extLst>
              </p:cNvPr>
              <p:cNvSpPr>
                <a:spLocks/>
              </p:cNvSpPr>
              <p:nvPr/>
            </p:nvSpPr>
            <p:spPr bwMode="auto">
              <a:xfrm>
                <a:off x="5880" y="2093"/>
                <a:ext cx="18" cy="20"/>
              </a:xfrm>
              <a:custGeom>
                <a:avLst/>
                <a:gdLst>
                  <a:gd name="T0" fmla="*/ 4 w 18"/>
                  <a:gd name="T1" fmla="*/ 0 h 20"/>
                  <a:gd name="T2" fmla="*/ 4 w 18"/>
                  <a:gd name="T3" fmla="*/ 0 h 20"/>
                  <a:gd name="T4" fmla="*/ 18 w 18"/>
                  <a:gd name="T5" fmla="*/ 10 h 20"/>
                  <a:gd name="T6" fmla="*/ 18 w 18"/>
                  <a:gd name="T7" fmla="*/ 10 h 20"/>
                  <a:gd name="T8" fmla="*/ 16 w 18"/>
                  <a:gd name="T9" fmla="*/ 14 h 20"/>
                  <a:gd name="T10" fmla="*/ 14 w 18"/>
                  <a:gd name="T11" fmla="*/ 14 h 20"/>
                  <a:gd name="T12" fmla="*/ 14 w 18"/>
                  <a:gd name="T13" fmla="*/ 16 h 20"/>
                  <a:gd name="T14" fmla="*/ 12 w 18"/>
                  <a:gd name="T15" fmla="*/ 18 h 20"/>
                  <a:gd name="T16" fmla="*/ 12 w 18"/>
                  <a:gd name="T17" fmla="*/ 18 h 20"/>
                  <a:gd name="T18" fmla="*/ 10 w 18"/>
                  <a:gd name="T19" fmla="*/ 20 h 20"/>
                  <a:gd name="T20" fmla="*/ 8 w 18"/>
                  <a:gd name="T21" fmla="*/ 20 h 20"/>
                  <a:gd name="T22" fmla="*/ 6 w 18"/>
                  <a:gd name="T23" fmla="*/ 18 h 20"/>
                  <a:gd name="T24" fmla="*/ 0 w 18"/>
                  <a:gd name="T25" fmla="*/ 8 h 20"/>
                  <a:gd name="T26" fmla="*/ 0 w 18"/>
                  <a:gd name="T27" fmla="*/ 8 h 20"/>
                  <a:gd name="T28" fmla="*/ 0 w 18"/>
                  <a:gd name="T29" fmla="*/ 4 h 20"/>
                  <a:gd name="T30" fmla="*/ 0 w 18"/>
                  <a:gd name="T31" fmla="*/ 4 h 20"/>
                  <a:gd name="T32" fmla="*/ 2 w 18"/>
                  <a:gd name="T33" fmla="*/ 2 h 20"/>
                  <a:gd name="T34" fmla="*/ 4 w 18"/>
                  <a:gd name="T35" fmla="*/ 0 h 20"/>
                  <a:gd name="T36" fmla="*/ 4 w 18"/>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4" y="0"/>
                    </a:moveTo>
                    <a:lnTo>
                      <a:pt x="4" y="0"/>
                    </a:lnTo>
                    <a:lnTo>
                      <a:pt x="18" y="10"/>
                    </a:lnTo>
                    <a:lnTo>
                      <a:pt x="18" y="10"/>
                    </a:lnTo>
                    <a:lnTo>
                      <a:pt x="16" y="14"/>
                    </a:lnTo>
                    <a:lnTo>
                      <a:pt x="14" y="14"/>
                    </a:lnTo>
                    <a:lnTo>
                      <a:pt x="14" y="16"/>
                    </a:lnTo>
                    <a:lnTo>
                      <a:pt x="12" y="18"/>
                    </a:lnTo>
                    <a:lnTo>
                      <a:pt x="12" y="18"/>
                    </a:lnTo>
                    <a:lnTo>
                      <a:pt x="10" y="20"/>
                    </a:lnTo>
                    <a:lnTo>
                      <a:pt x="8" y="20"/>
                    </a:lnTo>
                    <a:lnTo>
                      <a:pt x="6" y="18"/>
                    </a:lnTo>
                    <a:lnTo>
                      <a:pt x="0" y="8"/>
                    </a:lnTo>
                    <a:lnTo>
                      <a:pt x="0" y="8"/>
                    </a:lnTo>
                    <a:lnTo>
                      <a:pt x="0" y="4"/>
                    </a:lnTo>
                    <a:lnTo>
                      <a:pt x="0" y="4"/>
                    </a:lnTo>
                    <a:lnTo>
                      <a:pt x="2"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 name="Freeform 3200">
                <a:extLst>
                  <a:ext uri="{FF2B5EF4-FFF2-40B4-BE49-F238E27FC236}">
                    <a16:creationId xmlns:a16="http://schemas.microsoft.com/office/drawing/2014/main" id="{BB932CAE-B08C-9460-86EE-CF367A91A658}"/>
                  </a:ext>
                </a:extLst>
              </p:cNvPr>
              <p:cNvSpPr>
                <a:spLocks/>
              </p:cNvSpPr>
              <p:nvPr/>
            </p:nvSpPr>
            <p:spPr bwMode="auto">
              <a:xfrm>
                <a:off x="5824" y="2065"/>
                <a:ext cx="16" cy="16"/>
              </a:xfrm>
              <a:custGeom>
                <a:avLst/>
                <a:gdLst>
                  <a:gd name="T0" fmla="*/ 10 w 16"/>
                  <a:gd name="T1" fmla="*/ 2 h 16"/>
                  <a:gd name="T2" fmla="*/ 10 w 16"/>
                  <a:gd name="T3" fmla="*/ 2 h 16"/>
                  <a:gd name="T4" fmla="*/ 12 w 16"/>
                  <a:gd name="T5" fmla="*/ 6 h 16"/>
                  <a:gd name="T6" fmla="*/ 14 w 16"/>
                  <a:gd name="T7" fmla="*/ 6 h 16"/>
                  <a:gd name="T8" fmla="*/ 16 w 16"/>
                  <a:gd name="T9" fmla="*/ 10 h 16"/>
                  <a:gd name="T10" fmla="*/ 16 w 16"/>
                  <a:gd name="T11" fmla="*/ 16 h 16"/>
                  <a:gd name="T12" fmla="*/ 16 w 16"/>
                  <a:gd name="T13" fmla="*/ 16 h 16"/>
                  <a:gd name="T14" fmla="*/ 0 w 16"/>
                  <a:gd name="T15" fmla="*/ 6 h 16"/>
                  <a:gd name="T16" fmla="*/ 0 w 16"/>
                  <a:gd name="T17" fmla="*/ 6 h 16"/>
                  <a:gd name="T18" fmla="*/ 0 w 16"/>
                  <a:gd name="T19" fmla="*/ 6 h 16"/>
                  <a:gd name="T20" fmla="*/ 2 w 16"/>
                  <a:gd name="T21" fmla="*/ 2 h 16"/>
                  <a:gd name="T22" fmla="*/ 4 w 16"/>
                  <a:gd name="T23" fmla="*/ 0 h 16"/>
                  <a:gd name="T24" fmla="*/ 8 w 16"/>
                  <a:gd name="T25" fmla="*/ 2 h 16"/>
                  <a:gd name="T26" fmla="*/ 8 w 16"/>
                  <a:gd name="T27" fmla="*/ 2 h 16"/>
                  <a:gd name="T28" fmla="*/ 10 w 16"/>
                  <a:gd name="T29" fmla="*/ 2 h 16"/>
                  <a:gd name="T30" fmla="*/ 10 w 16"/>
                  <a:gd name="T3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6">
                    <a:moveTo>
                      <a:pt x="10" y="2"/>
                    </a:moveTo>
                    <a:lnTo>
                      <a:pt x="10" y="2"/>
                    </a:lnTo>
                    <a:lnTo>
                      <a:pt x="12" y="6"/>
                    </a:lnTo>
                    <a:lnTo>
                      <a:pt x="14" y="6"/>
                    </a:lnTo>
                    <a:lnTo>
                      <a:pt x="16" y="10"/>
                    </a:lnTo>
                    <a:lnTo>
                      <a:pt x="16" y="16"/>
                    </a:lnTo>
                    <a:lnTo>
                      <a:pt x="16" y="16"/>
                    </a:lnTo>
                    <a:lnTo>
                      <a:pt x="0" y="6"/>
                    </a:lnTo>
                    <a:lnTo>
                      <a:pt x="0" y="6"/>
                    </a:lnTo>
                    <a:lnTo>
                      <a:pt x="0" y="6"/>
                    </a:lnTo>
                    <a:lnTo>
                      <a:pt x="2" y="2"/>
                    </a:lnTo>
                    <a:lnTo>
                      <a:pt x="4" y="0"/>
                    </a:lnTo>
                    <a:lnTo>
                      <a:pt x="8" y="2"/>
                    </a:lnTo>
                    <a:lnTo>
                      <a:pt x="8" y="2"/>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 name="Freeform 3201">
                <a:extLst>
                  <a:ext uri="{FF2B5EF4-FFF2-40B4-BE49-F238E27FC236}">
                    <a16:creationId xmlns:a16="http://schemas.microsoft.com/office/drawing/2014/main" id="{F24CB205-0467-C25D-552C-6F8654F0115A}"/>
                  </a:ext>
                </a:extLst>
              </p:cNvPr>
              <p:cNvSpPr>
                <a:spLocks/>
              </p:cNvSpPr>
              <p:nvPr/>
            </p:nvSpPr>
            <p:spPr bwMode="auto">
              <a:xfrm>
                <a:off x="5858" y="2063"/>
                <a:ext cx="10" cy="30"/>
              </a:xfrm>
              <a:custGeom>
                <a:avLst/>
                <a:gdLst>
                  <a:gd name="T0" fmla="*/ 10 w 10"/>
                  <a:gd name="T1" fmla="*/ 26 h 30"/>
                  <a:gd name="T2" fmla="*/ 10 w 10"/>
                  <a:gd name="T3" fmla="*/ 26 h 30"/>
                  <a:gd name="T4" fmla="*/ 10 w 10"/>
                  <a:gd name="T5" fmla="*/ 30 h 30"/>
                  <a:gd name="T6" fmla="*/ 8 w 10"/>
                  <a:gd name="T7" fmla="*/ 30 h 30"/>
                  <a:gd name="T8" fmla="*/ 8 w 10"/>
                  <a:gd name="T9" fmla="*/ 30 h 30"/>
                  <a:gd name="T10" fmla="*/ 4 w 10"/>
                  <a:gd name="T11" fmla="*/ 16 h 30"/>
                  <a:gd name="T12" fmla="*/ 0 w 10"/>
                  <a:gd name="T13" fmla="*/ 0 h 30"/>
                  <a:gd name="T14" fmla="*/ 0 w 10"/>
                  <a:gd name="T15" fmla="*/ 0 h 30"/>
                  <a:gd name="T16" fmla="*/ 4 w 10"/>
                  <a:gd name="T17" fmla="*/ 4 h 30"/>
                  <a:gd name="T18" fmla="*/ 8 w 10"/>
                  <a:gd name="T19" fmla="*/ 10 h 30"/>
                  <a:gd name="T20" fmla="*/ 10 w 10"/>
                  <a:gd name="T21" fmla="*/ 26 h 30"/>
                  <a:gd name="T22" fmla="*/ 10 w 10"/>
                  <a:gd name="T2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0">
                    <a:moveTo>
                      <a:pt x="10" y="26"/>
                    </a:moveTo>
                    <a:lnTo>
                      <a:pt x="10" y="26"/>
                    </a:lnTo>
                    <a:lnTo>
                      <a:pt x="10" y="30"/>
                    </a:lnTo>
                    <a:lnTo>
                      <a:pt x="8" y="30"/>
                    </a:lnTo>
                    <a:lnTo>
                      <a:pt x="8" y="30"/>
                    </a:lnTo>
                    <a:lnTo>
                      <a:pt x="4" y="16"/>
                    </a:lnTo>
                    <a:lnTo>
                      <a:pt x="0" y="0"/>
                    </a:lnTo>
                    <a:lnTo>
                      <a:pt x="0" y="0"/>
                    </a:lnTo>
                    <a:lnTo>
                      <a:pt x="4" y="4"/>
                    </a:lnTo>
                    <a:lnTo>
                      <a:pt x="8" y="10"/>
                    </a:lnTo>
                    <a:lnTo>
                      <a:pt x="10" y="26"/>
                    </a:lnTo>
                    <a:lnTo>
                      <a:pt x="1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 name="Freeform 3202">
                <a:extLst>
                  <a:ext uri="{FF2B5EF4-FFF2-40B4-BE49-F238E27FC236}">
                    <a16:creationId xmlns:a16="http://schemas.microsoft.com/office/drawing/2014/main" id="{DADF7563-6398-8A41-E7E5-F23389874709}"/>
                  </a:ext>
                </a:extLst>
              </p:cNvPr>
              <p:cNvSpPr>
                <a:spLocks/>
              </p:cNvSpPr>
              <p:nvPr/>
            </p:nvSpPr>
            <p:spPr bwMode="auto">
              <a:xfrm>
                <a:off x="5832" y="2047"/>
                <a:ext cx="8" cy="16"/>
              </a:xfrm>
              <a:custGeom>
                <a:avLst/>
                <a:gdLst>
                  <a:gd name="T0" fmla="*/ 8 w 8"/>
                  <a:gd name="T1" fmla="*/ 10 h 16"/>
                  <a:gd name="T2" fmla="*/ 8 w 8"/>
                  <a:gd name="T3" fmla="*/ 10 h 16"/>
                  <a:gd name="T4" fmla="*/ 6 w 8"/>
                  <a:gd name="T5" fmla="*/ 14 h 16"/>
                  <a:gd name="T6" fmla="*/ 4 w 8"/>
                  <a:gd name="T7" fmla="*/ 16 h 16"/>
                  <a:gd name="T8" fmla="*/ 4 w 8"/>
                  <a:gd name="T9" fmla="*/ 16 h 16"/>
                  <a:gd name="T10" fmla="*/ 4 w 8"/>
                  <a:gd name="T11" fmla="*/ 12 h 16"/>
                  <a:gd name="T12" fmla="*/ 4 w 8"/>
                  <a:gd name="T13" fmla="*/ 12 h 16"/>
                  <a:gd name="T14" fmla="*/ 0 w 8"/>
                  <a:gd name="T15" fmla="*/ 8 h 16"/>
                  <a:gd name="T16" fmla="*/ 0 w 8"/>
                  <a:gd name="T17" fmla="*/ 2 h 16"/>
                  <a:gd name="T18" fmla="*/ 0 w 8"/>
                  <a:gd name="T19" fmla="*/ 2 h 16"/>
                  <a:gd name="T20" fmla="*/ 2 w 8"/>
                  <a:gd name="T21" fmla="*/ 0 h 16"/>
                  <a:gd name="T22" fmla="*/ 4 w 8"/>
                  <a:gd name="T23" fmla="*/ 0 h 16"/>
                  <a:gd name="T24" fmla="*/ 6 w 8"/>
                  <a:gd name="T25" fmla="*/ 6 h 16"/>
                  <a:gd name="T26" fmla="*/ 6 w 8"/>
                  <a:gd name="T27" fmla="*/ 6 h 16"/>
                  <a:gd name="T28" fmla="*/ 8 w 8"/>
                  <a:gd name="T29" fmla="*/ 10 h 16"/>
                  <a:gd name="T30" fmla="*/ 8 w 8"/>
                  <a:gd name="T3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8" y="10"/>
                    </a:moveTo>
                    <a:lnTo>
                      <a:pt x="8" y="10"/>
                    </a:lnTo>
                    <a:lnTo>
                      <a:pt x="6" y="14"/>
                    </a:lnTo>
                    <a:lnTo>
                      <a:pt x="4" y="16"/>
                    </a:lnTo>
                    <a:lnTo>
                      <a:pt x="4" y="16"/>
                    </a:lnTo>
                    <a:lnTo>
                      <a:pt x="4" y="12"/>
                    </a:lnTo>
                    <a:lnTo>
                      <a:pt x="4" y="12"/>
                    </a:lnTo>
                    <a:lnTo>
                      <a:pt x="0" y="8"/>
                    </a:lnTo>
                    <a:lnTo>
                      <a:pt x="0" y="2"/>
                    </a:lnTo>
                    <a:lnTo>
                      <a:pt x="0" y="2"/>
                    </a:lnTo>
                    <a:lnTo>
                      <a:pt x="2" y="0"/>
                    </a:lnTo>
                    <a:lnTo>
                      <a:pt x="4" y="0"/>
                    </a:lnTo>
                    <a:lnTo>
                      <a:pt x="6" y="6"/>
                    </a:lnTo>
                    <a:lnTo>
                      <a:pt x="6" y="6"/>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 name="Freeform 3203">
                <a:extLst>
                  <a:ext uri="{FF2B5EF4-FFF2-40B4-BE49-F238E27FC236}">
                    <a16:creationId xmlns:a16="http://schemas.microsoft.com/office/drawing/2014/main" id="{4666EE49-A313-67FD-9775-1BC81A6B46A7}"/>
                  </a:ext>
                </a:extLst>
              </p:cNvPr>
              <p:cNvSpPr>
                <a:spLocks/>
              </p:cNvSpPr>
              <p:nvPr/>
            </p:nvSpPr>
            <p:spPr bwMode="auto">
              <a:xfrm>
                <a:off x="5872" y="2095"/>
                <a:ext cx="8" cy="12"/>
              </a:xfrm>
              <a:custGeom>
                <a:avLst/>
                <a:gdLst>
                  <a:gd name="T0" fmla="*/ 8 w 8"/>
                  <a:gd name="T1" fmla="*/ 2 h 12"/>
                  <a:gd name="T2" fmla="*/ 8 w 8"/>
                  <a:gd name="T3" fmla="*/ 2 h 12"/>
                  <a:gd name="T4" fmla="*/ 8 w 8"/>
                  <a:gd name="T5" fmla="*/ 6 h 12"/>
                  <a:gd name="T6" fmla="*/ 8 w 8"/>
                  <a:gd name="T7" fmla="*/ 6 h 12"/>
                  <a:gd name="T8" fmla="*/ 8 w 8"/>
                  <a:gd name="T9" fmla="*/ 10 h 12"/>
                  <a:gd name="T10" fmla="*/ 6 w 8"/>
                  <a:gd name="T11" fmla="*/ 12 h 12"/>
                  <a:gd name="T12" fmla="*/ 4 w 8"/>
                  <a:gd name="T13" fmla="*/ 8 h 12"/>
                  <a:gd name="T14" fmla="*/ 4 w 8"/>
                  <a:gd name="T15" fmla="*/ 8 h 12"/>
                  <a:gd name="T16" fmla="*/ 2 w 8"/>
                  <a:gd name="T17" fmla="*/ 8 h 12"/>
                  <a:gd name="T18" fmla="*/ 2 w 8"/>
                  <a:gd name="T19" fmla="*/ 8 h 12"/>
                  <a:gd name="T20" fmla="*/ 0 w 8"/>
                  <a:gd name="T21" fmla="*/ 6 h 12"/>
                  <a:gd name="T22" fmla="*/ 0 w 8"/>
                  <a:gd name="T23" fmla="*/ 2 h 12"/>
                  <a:gd name="T24" fmla="*/ 0 w 8"/>
                  <a:gd name="T25" fmla="*/ 2 h 12"/>
                  <a:gd name="T26" fmla="*/ 2 w 8"/>
                  <a:gd name="T27" fmla="*/ 2 h 12"/>
                  <a:gd name="T28" fmla="*/ 2 w 8"/>
                  <a:gd name="T29" fmla="*/ 2 h 12"/>
                  <a:gd name="T30" fmla="*/ 2 w 8"/>
                  <a:gd name="T31" fmla="*/ 2 h 12"/>
                  <a:gd name="T32" fmla="*/ 4 w 8"/>
                  <a:gd name="T33" fmla="*/ 2 h 12"/>
                  <a:gd name="T34" fmla="*/ 6 w 8"/>
                  <a:gd name="T35" fmla="*/ 0 h 12"/>
                  <a:gd name="T36" fmla="*/ 8 w 8"/>
                  <a:gd name="T37" fmla="*/ 2 h 12"/>
                  <a:gd name="T38" fmla="*/ 8 w 8"/>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2">
                    <a:moveTo>
                      <a:pt x="8" y="2"/>
                    </a:moveTo>
                    <a:lnTo>
                      <a:pt x="8" y="2"/>
                    </a:lnTo>
                    <a:lnTo>
                      <a:pt x="8" y="6"/>
                    </a:lnTo>
                    <a:lnTo>
                      <a:pt x="8" y="6"/>
                    </a:lnTo>
                    <a:lnTo>
                      <a:pt x="8" y="10"/>
                    </a:lnTo>
                    <a:lnTo>
                      <a:pt x="6" y="12"/>
                    </a:lnTo>
                    <a:lnTo>
                      <a:pt x="4" y="8"/>
                    </a:lnTo>
                    <a:lnTo>
                      <a:pt x="4" y="8"/>
                    </a:lnTo>
                    <a:lnTo>
                      <a:pt x="2" y="8"/>
                    </a:lnTo>
                    <a:lnTo>
                      <a:pt x="2" y="8"/>
                    </a:lnTo>
                    <a:lnTo>
                      <a:pt x="0" y="6"/>
                    </a:lnTo>
                    <a:lnTo>
                      <a:pt x="0" y="2"/>
                    </a:lnTo>
                    <a:lnTo>
                      <a:pt x="0" y="2"/>
                    </a:lnTo>
                    <a:lnTo>
                      <a:pt x="2" y="2"/>
                    </a:lnTo>
                    <a:lnTo>
                      <a:pt x="2" y="2"/>
                    </a:lnTo>
                    <a:lnTo>
                      <a:pt x="2" y="2"/>
                    </a:lnTo>
                    <a:lnTo>
                      <a:pt x="4" y="2"/>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 name="Freeform 3204">
                <a:extLst>
                  <a:ext uri="{FF2B5EF4-FFF2-40B4-BE49-F238E27FC236}">
                    <a16:creationId xmlns:a16="http://schemas.microsoft.com/office/drawing/2014/main" id="{5571B719-A7FB-3A2D-9137-3EC2E31A1854}"/>
                  </a:ext>
                </a:extLst>
              </p:cNvPr>
              <p:cNvSpPr>
                <a:spLocks/>
              </p:cNvSpPr>
              <p:nvPr/>
            </p:nvSpPr>
            <p:spPr bwMode="auto">
              <a:xfrm>
                <a:off x="5824" y="2063"/>
                <a:ext cx="8" cy="8"/>
              </a:xfrm>
              <a:custGeom>
                <a:avLst/>
                <a:gdLst>
                  <a:gd name="T0" fmla="*/ 8 w 8"/>
                  <a:gd name="T1" fmla="*/ 4 h 8"/>
                  <a:gd name="T2" fmla="*/ 8 w 8"/>
                  <a:gd name="T3" fmla="*/ 4 h 8"/>
                  <a:gd name="T4" fmla="*/ 4 w 8"/>
                  <a:gd name="T5" fmla="*/ 4 h 8"/>
                  <a:gd name="T6" fmla="*/ 2 w 8"/>
                  <a:gd name="T7" fmla="*/ 4 h 8"/>
                  <a:gd name="T8" fmla="*/ 0 w 8"/>
                  <a:gd name="T9" fmla="*/ 8 h 8"/>
                  <a:gd name="T10" fmla="*/ 0 w 8"/>
                  <a:gd name="T11" fmla="*/ 8 h 8"/>
                  <a:gd name="T12" fmla="*/ 2 w 8"/>
                  <a:gd name="T13" fmla="*/ 2 h 8"/>
                  <a:gd name="T14" fmla="*/ 2 w 8"/>
                  <a:gd name="T15" fmla="*/ 0 h 8"/>
                  <a:gd name="T16" fmla="*/ 4 w 8"/>
                  <a:gd name="T17" fmla="*/ 2 h 8"/>
                  <a:gd name="T18" fmla="*/ 8 w 8"/>
                  <a:gd name="T19" fmla="*/ 4 h 8"/>
                  <a:gd name="T20" fmla="*/ 8 w 8"/>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8" y="4"/>
                    </a:moveTo>
                    <a:lnTo>
                      <a:pt x="8" y="4"/>
                    </a:lnTo>
                    <a:lnTo>
                      <a:pt x="4" y="4"/>
                    </a:lnTo>
                    <a:lnTo>
                      <a:pt x="2" y="4"/>
                    </a:lnTo>
                    <a:lnTo>
                      <a:pt x="0" y="8"/>
                    </a:lnTo>
                    <a:lnTo>
                      <a:pt x="0" y="8"/>
                    </a:lnTo>
                    <a:lnTo>
                      <a:pt x="2" y="2"/>
                    </a:lnTo>
                    <a:lnTo>
                      <a:pt x="2" y="0"/>
                    </a:lnTo>
                    <a:lnTo>
                      <a:pt x="4"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 name="Freeform 3205">
                <a:extLst>
                  <a:ext uri="{FF2B5EF4-FFF2-40B4-BE49-F238E27FC236}">
                    <a16:creationId xmlns:a16="http://schemas.microsoft.com/office/drawing/2014/main" id="{0B57EF01-AAD7-1BD6-D85E-8D482112C700}"/>
                  </a:ext>
                </a:extLst>
              </p:cNvPr>
              <p:cNvSpPr>
                <a:spLocks/>
              </p:cNvSpPr>
              <p:nvPr/>
            </p:nvSpPr>
            <p:spPr bwMode="auto">
              <a:xfrm>
                <a:off x="5724" y="1742"/>
                <a:ext cx="22" cy="44"/>
              </a:xfrm>
              <a:custGeom>
                <a:avLst/>
                <a:gdLst>
                  <a:gd name="T0" fmla="*/ 10 w 22"/>
                  <a:gd name="T1" fmla="*/ 12 h 44"/>
                  <a:gd name="T2" fmla="*/ 10 w 22"/>
                  <a:gd name="T3" fmla="*/ 12 h 44"/>
                  <a:gd name="T4" fmla="*/ 12 w 22"/>
                  <a:gd name="T5" fmla="*/ 14 h 44"/>
                  <a:gd name="T6" fmla="*/ 16 w 22"/>
                  <a:gd name="T7" fmla="*/ 18 h 44"/>
                  <a:gd name="T8" fmla="*/ 20 w 22"/>
                  <a:gd name="T9" fmla="*/ 20 h 44"/>
                  <a:gd name="T10" fmla="*/ 22 w 22"/>
                  <a:gd name="T11" fmla="*/ 28 h 44"/>
                  <a:gd name="T12" fmla="*/ 22 w 22"/>
                  <a:gd name="T13" fmla="*/ 28 h 44"/>
                  <a:gd name="T14" fmla="*/ 20 w 22"/>
                  <a:gd name="T15" fmla="*/ 30 h 44"/>
                  <a:gd name="T16" fmla="*/ 18 w 22"/>
                  <a:gd name="T17" fmla="*/ 32 h 44"/>
                  <a:gd name="T18" fmla="*/ 18 w 22"/>
                  <a:gd name="T19" fmla="*/ 34 h 44"/>
                  <a:gd name="T20" fmla="*/ 16 w 22"/>
                  <a:gd name="T21" fmla="*/ 38 h 44"/>
                  <a:gd name="T22" fmla="*/ 16 w 22"/>
                  <a:gd name="T23" fmla="*/ 38 h 44"/>
                  <a:gd name="T24" fmla="*/ 14 w 22"/>
                  <a:gd name="T25" fmla="*/ 42 h 44"/>
                  <a:gd name="T26" fmla="*/ 12 w 22"/>
                  <a:gd name="T27" fmla="*/ 44 h 44"/>
                  <a:gd name="T28" fmla="*/ 10 w 22"/>
                  <a:gd name="T29" fmla="*/ 44 h 44"/>
                  <a:gd name="T30" fmla="*/ 8 w 22"/>
                  <a:gd name="T31" fmla="*/ 42 h 44"/>
                  <a:gd name="T32" fmla="*/ 8 w 22"/>
                  <a:gd name="T33" fmla="*/ 42 h 44"/>
                  <a:gd name="T34" fmla="*/ 8 w 22"/>
                  <a:gd name="T35" fmla="*/ 34 h 44"/>
                  <a:gd name="T36" fmla="*/ 6 w 22"/>
                  <a:gd name="T37" fmla="*/ 30 h 44"/>
                  <a:gd name="T38" fmla="*/ 0 w 22"/>
                  <a:gd name="T39" fmla="*/ 22 h 44"/>
                  <a:gd name="T40" fmla="*/ 0 w 22"/>
                  <a:gd name="T41" fmla="*/ 22 h 44"/>
                  <a:gd name="T42" fmla="*/ 0 w 22"/>
                  <a:gd name="T43" fmla="*/ 12 h 44"/>
                  <a:gd name="T44" fmla="*/ 0 w 22"/>
                  <a:gd name="T45" fmla="*/ 6 h 44"/>
                  <a:gd name="T46" fmla="*/ 2 w 22"/>
                  <a:gd name="T47" fmla="*/ 0 h 44"/>
                  <a:gd name="T48" fmla="*/ 2 w 22"/>
                  <a:gd name="T49" fmla="*/ 0 h 44"/>
                  <a:gd name="T50" fmla="*/ 6 w 22"/>
                  <a:gd name="T51" fmla="*/ 6 h 44"/>
                  <a:gd name="T52" fmla="*/ 10 w 22"/>
                  <a:gd name="T53" fmla="*/ 12 h 44"/>
                  <a:gd name="T54" fmla="*/ 10 w 22"/>
                  <a:gd name="T55" fmla="*/ 12 h 44"/>
                  <a:gd name="T56" fmla="*/ 8 w 22"/>
                  <a:gd name="T57" fmla="*/ 14 h 44"/>
                  <a:gd name="T58" fmla="*/ 8 w 22"/>
                  <a:gd name="T59" fmla="*/ 14 h 44"/>
                  <a:gd name="T60" fmla="*/ 10 w 22"/>
                  <a:gd name="T61" fmla="*/ 12 h 44"/>
                  <a:gd name="T62" fmla="*/ 10 w 22"/>
                  <a:gd name="T6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44">
                    <a:moveTo>
                      <a:pt x="10" y="12"/>
                    </a:moveTo>
                    <a:lnTo>
                      <a:pt x="10" y="12"/>
                    </a:lnTo>
                    <a:lnTo>
                      <a:pt x="12" y="14"/>
                    </a:lnTo>
                    <a:lnTo>
                      <a:pt x="16" y="18"/>
                    </a:lnTo>
                    <a:lnTo>
                      <a:pt x="20" y="20"/>
                    </a:lnTo>
                    <a:lnTo>
                      <a:pt x="22" y="28"/>
                    </a:lnTo>
                    <a:lnTo>
                      <a:pt x="22" y="28"/>
                    </a:lnTo>
                    <a:lnTo>
                      <a:pt x="20" y="30"/>
                    </a:lnTo>
                    <a:lnTo>
                      <a:pt x="18" y="32"/>
                    </a:lnTo>
                    <a:lnTo>
                      <a:pt x="18" y="34"/>
                    </a:lnTo>
                    <a:lnTo>
                      <a:pt x="16" y="38"/>
                    </a:lnTo>
                    <a:lnTo>
                      <a:pt x="16" y="38"/>
                    </a:lnTo>
                    <a:lnTo>
                      <a:pt x="14" y="42"/>
                    </a:lnTo>
                    <a:lnTo>
                      <a:pt x="12" y="44"/>
                    </a:lnTo>
                    <a:lnTo>
                      <a:pt x="10" y="44"/>
                    </a:lnTo>
                    <a:lnTo>
                      <a:pt x="8" y="42"/>
                    </a:lnTo>
                    <a:lnTo>
                      <a:pt x="8" y="42"/>
                    </a:lnTo>
                    <a:lnTo>
                      <a:pt x="8" y="34"/>
                    </a:lnTo>
                    <a:lnTo>
                      <a:pt x="6" y="30"/>
                    </a:lnTo>
                    <a:lnTo>
                      <a:pt x="0" y="22"/>
                    </a:lnTo>
                    <a:lnTo>
                      <a:pt x="0" y="22"/>
                    </a:lnTo>
                    <a:lnTo>
                      <a:pt x="0" y="12"/>
                    </a:lnTo>
                    <a:lnTo>
                      <a:pt x="0" y="6"/>
                    </a:lnTo>
                    <a:lnTo>
                      <a:pt x="2" y="0"/>
                    </a:lnTo>
                    <a:lnTo>
                      <a:pt x="2" y="0"/>
                    </a:lnTo>
                    <a:lnTo>
                      <a:pt x="6" y="6"/>
                    </a:lnTo>
                    <a:lnTo>
                      <a:pt x="10" y="12"/>
                    </a:lnTo>
                    <a:lnTo>
                      <a:pt x="10" y="12"/>
                    </a:lnTo>
                    <a:lnTo>
                      <a:pt x="8" y="14"/>
                    </a:lnTo>
                    <a:lnTo>
                      <a:pt x="8" y="14"/>
                    </a:lnTo>
                    <a:lnTo>
                      <a:pt x="10" y="12"/>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 name="Freeform 3206">
                <a:extLst>
                  <a:ext uri="{FF2B5EF4-FFF2-40B4-BE49-F238E27FC236}">
                    <a16:creationId xmlns:a16="http://schemas.microsoft.com/office/drawing/2014/main" id="{4E72DFA5-9740-A794-C9B2-0A77A59AB055}"/>
                  </a:ext>
                </a:extLst>
              </p:cNvPr>
              <p:cNvSpPr>
                <a:spLocks/>
              </p:cNvSpPr>
              <p:nvPr/>
            </p:nvSpPr>
            <p:spPr bwMode="auto">
              <a:xfrm>
                <a:off x="5720" y="1764"/>
                <a:ext cx="12" cy="20"/>
              </a:xfrm>
              <a:custGeom>
                <a:avLst/>
                <a:gdLst>
                  <a:gd name="T0" fmla="*/ 4 w 12"/>
                  <a:gd name="T1" fmla="*/ 0 h 20"/>
                  <a:gd name="T2" fmla="*/ 4 w 12"/>
                  <a:gd name="T3" fmla="*/ 0 h 20"/>
                  <a:gd name="T4" fmla="*/ 8 w 12"/>
                  <a:gd name="T5" fmla="*/ 2 h 20"/>
                  <a:gd name="T6" fmla="*/ 10 w 12"/>
                  <a:gd name="T7" fmla="*/ 4 h 20"/>
                  <a:gd name="T8" fmla="*/ 12 w 12"/>
                  <a:gd name="T9" fmla="*/ 10 h 20"/>
                  <a:gd name="T10" fmla="*/ 12 w 12"/>
                  <a:gd name="T11" fmla="*/ 20 h 20"/>
                  <a:gd name="T12" fmla="*/ 12 w 12"/>
                  <a:gd name="T13" fmla="*/ 20 h 20"/>
                  <a:gd name="T14" fmla="*/ 8 w 12"/>
                  <a:gd name="T15" fmla="*/ 10 h 20"/>
                  <a:gd name="T16" fmla="*/ 8 w 12"/>
                  <a:gd name="T17" fmla="*/ 12 h 20"/>
                  <a:gd name="T18" fmla="*/ 6 w 12"/>
                  <a:gd name="T19" fmla="*/ 16 h 20"/>
                  <a:gd name="T20" fmla="*/ 6 w 12"/>
                  <a:gd name="T21" fmla="*/ 16 h 20"/>
                  <a:gd name="T22" fmla="*/ 2 w 12"/>
                  <a:gd name="T23" fmla="*/ 6 h 20"/>
                  <a:gd name="T24" fmla="*/ 2 w 12"/>
                  <a:gd name="T25" fmla="*/ 6 h 20"/>
                  <a:gd name="T26" fmla="*/ 0 w 12"/>
                  <a:gd name="T27" fmla="*/ 2 h 20"/>
                  <a:gd name="T28" fmla="*/ 2 w 12"/>
                  <a:gd name="T29" fmla="*/ 0 h 20"/>
                  <a:gd name="T30" fmla="*/ 2 w 12"/>
                  <a:gd name="T31" fmla="*/ 0 h 20"/>
                  <a:gd name="T32" fmla="*/ 2 w 12"/>
                  <a:gd name="T33" fmla="*/ 0 h 20"/>
                  <a:gd name="T34" fmla="*/ 4 w 12"/>
                  <a:gd name="T35" fmla="*/ 0 h 20"/>
                  <a:gd name="T36" fmla="*/ 4 w 12"/>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4" y="0"/>
                    </a:moveTo>
                    <a:lnTo>
                      <a:pt x="4" y="0"/>
                    </a:lnTo>
                    <a:lnTo>
                      <a:pt x="8" y="2"/>
                    </a:lnTo>
                    <a:lnTo>
                      <a:pt x="10" y="4"/>
                    </a:lnTo>
                    <a:lnTo>
                      <a:pt x="12" y="10"/>
                    </a:lnTo>
                    <a:lnTo>
                      <a:pt x="12" y="20"/>
                    </a:lnTo>
                    <a:lnTo>
                      <a:pt x="12" y="20"/>
                    </a:lnTo>
                    <a:lnTo>
                      <a:pt x="8" y="10"/>
                    </a:lnTo>
                    <a:lnTo>
                      <a:pt x="8" y="12"/>
                    </a:lnTo>
                    <a:lnTo>
                      <a:pt x="6" y="16"/>
                    </a:lnTo>
                    <a:lnTo>
                      <a:pt x="6" y="16"/>
                    </a:lnTo>
                    <a:lnTo>
                      <a:pt x="2" y="6"/>
                    </a:lnTo>
                    <a:lnTo>
                      <a:pt x="2" y="6"/>
                    </a:lnTo>
                    <a:lnTo>
                      <a:pt x="0" y="2"/>
                    </a:lnTo>
                    <a:lnTo>
                      <a:pt x="2" y="0"/>
                    </a:lnTo>
                    <a:lnTo>
                      <a:pt x="2"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2" name="Freeform 3207">
                <a:extLst>
                  <a:ext uri="{FF2B5EF4-FFF2-40B4-BE49-F238E27FC236}">
                    <a16:creationId xmlns:a16="http://schemas.microsoft.com/office/drawing/2014/main" id="{2470333C-D071-01DF-E51C-F14E6BCA4315}"/>
                  </a:ext>
                </a:extLst>
              </p:cNvPr>
              <p:cNvSpPr>
                <a:spLocks/>
              </p:cNvSpPr>
              <p:nvPr/>
            </p:nvSpPr>
            <p:spPr bwMode="auto">
              <a:xfrm>
                <a:off x="5720" y="1740"/>
                <a:ext cx="4" cy="10"/>
              </a:xfrm>
              <a:custGeom>
                <a:avLst/>
                <a:gdLst>
                  <a:gd name="T0" fmla="*/ 4 w 4"/>
                  <a:gd name="T1" fmla="*/ 0 h 10"/>
                  <a:gd name="T2" fmla="*/ 4 w 4"/>
                  <a:gd name="T3" fmla="*/ 0 h 10"/>
                  <a:gd name="T4" fmla="*/ 2 w 4"/>
                  <a:gd name="T5" fmla="*/ 10 h 10"/>
                  <a:gd name="T6" fmla="*/ 2 w 4"/>
                  <a:gd name="T7" fmla="*/ 10 h 10"/>
                  <a:gd name="T8" fmla="*/ 0 w 4"/>
                  <a:gd name="T9" fmla="*/ 4 h 10"/>
                  <a:gd name="T10" fmla="*/ 2 w 4"/>
                  <a:gd name="T11" fmla="*/ 0 h 10"/>
                  <a:gd name="T12" fmla="*/ 4 w 4"/>
                  <a:gd name="T13" fmla="*/ 0 h 10"/>
                  <a:gd name="T14" fmla="*/ 4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0"/>
                    </a:moveTo>
                    <a:lnTo>
                      <a:pt x="4" y="0"/>
                    </a:lnTo>
                    <a:lnTo>
                      <a:pt x="2" y="10"/>
                    </a:lnTo>
                    <a:lnTo>
                      <a:pt x="2" y="10"/>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3" name="Freeform 3208">
                <a:extLst>
                  <a:ext uri="{FF2B5EF4-FFF2-40B4-BE49-F238E27FC236}">
                    <a16:creationId xmlns:a16="http://schemas.microsoft.com/office/drawing/2014/main" id="{D3E5907F-D514-810D-13B2-710B1CEEE66B}"/>
                  </a:ext>
                </a:extLst>
              </p:cNvPr>
              <p:cNvSpPr>
                <a:spLocks/>
              </p:cNvSpPr>
              <p:nvPr/>
            </p:nvSpPr>
            <p:spPr bwMode="auto">
              <a:xfrm>
                <a:off x="5708" y="2103"/>
                <a:ext cx="18" cy="46"/>
              </a:xfrm>
              <a:custGeom>
                <a:avLst/>
                <a:gdLst>
                  <a:gd name="T0" fmla="*/ 2 w 18"/>
                  <a:gd name="T1" fmla="*/ 26 h 46"/>
                  <a:gd name="T2" fmla="*/ 2 w 18"/>
                  <a:gd name="T3" fmla="*/ 26 h 46"/>
                  <a:gd name="T4" fmla="*/ 4 w 18"/>
                  <a:gd name="T5" fmla="*/ 22 h 46"/>
                  <a:gd name="T6" fmla="*/ 2 w 18"/>
                  <a:gd name="T7" fmla="*/ 18 h 46"/>
                  <a:gd name="T8" fmla="*/ 0 w 18"/>
                  <a:gd name="T9" fmla="*/ 16 h 46"/>
                  <a:gd name="T10" fmla="*/ 0 w 18"/>
                  <a:gd name="T11" fmla="*/ 12 h 46"/>
                  <a:gd name="T12" fmla="*/ 0 w 18"/>
                  <a:gd name="T13" fmla="*/ 12 h 46"/>
                  <a:gd name="T14" fmla="*/ 0 w 18"/>
                  <a:gd name="T15" fmla="*/ 10 h 46"/>
                  <a:gd name="T16" fmla="*/ 2 w 18"/>
                  <a:gd name="T17" fmla="*/ 8 h 46"/>
                  <a:gd name="T18" fmla="*/ 2 w 18"/>
                  <a:gd name="T19" fmla="*/ 8 h 46"/>
                  <a:gd name="T20" fmla="*/ 6 w 18"/>
                  <a:gd name="T21" fmla="*/ 8 h 46"/>
                  <a:gd name="T22" fmla="*/ 10 w 18"/>
                  <a:gd name="T23" fmla="*/ 2 h 46"/>
                  <a:gd name="T24" fmla="*/ 10 w 18"/>
                  <a:gd name="T25" fmla="*/ 2 h 46"/>
                  <a:gd name="T26" fmla="*/ 12 w 18"/>
                  <a:gd name="T27" fmla="*/ 0 h 46"/>
                  <a:gd name="T28" fmla="*/ 14 w 18"/>
                  <a:gd name="T29" fmla="*/ 0 h 46"/>
                  <a:gd name="T30" fmla="*/ 16 w 18"/>
                  <a:gd name="T31" fmla="*/ 2 h 46"/>
                  <a:gd name="T32" fmla="*/ 18 w 18"/>
                  <a:gd name="T33" fmla="*/ 4 h 46"/>
                  <a:gd name="T34" fmla="*/ 18 w 18"/>
                  <a:gd name="T35" fmla="*/ 4 h 46"/>
                  <a:gd name="T36" fmla="*/ 18 w 18"/>
                  <a:gd name="T37" fmla="*/ 8 h 46"/>
                  <a:gd name="T38" fmla="*/ 18 w 18"/>
                  <a:gd name="T39" fmla="*/ 10 h 46"/>
                  <a:gd name="T40" fmla="*/ 16 w 18"/>
                  <a:gd name="T41" fmla="*/ 12 h 46"/>
                  <a:gd name="T42" fmla="*/ 16 w 18"/>
                  <a:gd name="T43" fmla="*/ 12 h 46"/>
                  <a:gd name="T44" fmla="*/ 14 w 18"/>
                  <a:gd name="T45" fmla="*/ 22 h 46"/>
                  <a:gd name="T46" fmla="*/ 10 w 18"/>
                  <a:gd name="T47" fmla="*/ 28 h 46"/>
                  <a:gd name="T48" fmla="*/ 8 w 18"/>
                  <a:gd name="T49" fmla="*/ 30 h 46"/>
                  <a:gd name="T50" fmla="*/ 6 w 18"/>
                  <a:gd name="T51" fmla="*/ 38 h 46"/>
                  <a:gd name="T52" fmla="*/ 6 w 18"/>
                  <a:gd name="T53" fmla="*/ 38 h 46"/>
                  <a:gd name="T54" fmla="*/ 6 w 18"/>
                  <a:gd name="T55" fmla="*/ 42 h 46"/>
                  <a:gd name="T56" fmla="*/ 6 w 18"/>
                  <a:gd name="T57" fmla="*/ 46 h 46"/>
                  <a:gd name="T58" fmla="*/ 6 w 18"/>
                  <a:gd name="T59" fmla="*/ 46 h 46"/>
                  <a:gd name="T60" fmla="*/ 2 w 18"/>
                  <a:gd name="T61" fmla="*/ 40 h 46"/>
                  <a:gd name="T62" fmla="*/ 2 w 18"/>
                  <a:gd name="T63" fmla="*/ 34 h 46"/>
                  <a:gd name="T64" fmla="*/ 2 w 18"/>
                  <a:gd name="T65" fmla="*/ 34 h 46"/>
                  <a:gd name="T66" fmla="*/ 2 w 18"/>
                  <a:gd name="T67" fmla="*/ 30 h 46"/>
                  <a:gd name="T68" fmla="*/ 2 w 18"/>
                  <a:gd name="T69" fmla="*/ 26 h 46"/>
                  <a:gd name="T70" fmla="*/ 2 w 18"/>
                  <a:gd name="T71"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46">
                    <a:moveTo>
                      <a:pt x="2" y="26"/>
                    </a:moveTo>
                    <a:lnTo>
                      <a:pt x="2" y="26"/>
                    </a:lnTo>
                    <a:lnTo>
                      <a:pt x="4" y="22"/>
                    </a:lnTo>
                    <a:lnTo>
                      <a:pt x="2" y="18"/>
                    </a:lnTo>
                    <a:lnTo>
                      <a:pt x="0" y="16"/>
                    </a:lnTo>
                    <a:lnTo>
                      <a:pt x="0" y="12"/>
                    </a:lnTo>
                    <a:lnTo>
                      <a:pt x="0" y="12"/>
                    </a:lnTo>
                    <a:lnTo>
                      <a:pt x="0" y="10"/>
                    </a:lnTo>
                    <a:lnTo>
                      <a:pt x="2" y="8"/>
                    </a:lnTo>
                    <a:lnTo>
                      <a:pt x="2" y="8"/>
                    </a:lnTo>
                    <a:lnTo>
                      <a:pt x="6" y="8"/>
                    </a:lnTo>
                    <a:lnTo>
                      <a:pt x="10" y="2"/>
                    </a:lnTo>
                    <a:lnTo>
                      <a:pt x="10" y="2"/>
                    </a:lnTo>
                    <a:lnTo>
                      <a:pt x="12" y="0"/>
                    </a:lnTo>
                    <a:lnTo>
                      <a:pt x="14" y="0"/>
                    </a:lnTo>
                    <a:lnTo>
                      <a:pt x="16" y="2"/>
                    </a:lnTo>
                    <a:lnTo>
                      <a:pt x="18" y="4"/>
                    </a:lnTo>
                    <a:lnTo>
                      <a:pt x="18" y="4"/>
                    </a:lnTo>
                    <a:lnTo>
                      <a:pt x="18" y="8"/>
                    </a:lnTo>
                    <a:lnTo>
                      <a:pt x="18" y="10"/>
                    </a:lnTo>
                    <a:lnTo>
                      <a:pt x="16" y="12"/>
                    </a:lnTo>
                    <a:lnTo>
                      <a:pt x="16" y="12"/>
                    </a:lnTo>
                    <a:lnTo>
                      <a:pt x="14" y="22"/>
                    </a:lnTo>
                    <a:lnTo>
                      <a:pt x="10" y="28"/>
                    </a:lnTo>
                    <a:lnTo>
                      <a:pt x="8" y="30"/>
                    </a:lnTo>
                    <a:lnTo>
                      <a:pt x="6" y="38"/>
                    </a:lnTo>
                    <a:lnTo>
                      <a:pt x="6" y="38"/>
                    </a:lnTo>
                    <a:lnTo>
                      <a:pt x="6" y="42"/>
                    </a:lnTo>
                    <a:lnTo>
                      <a:pt x="6" y="46"/>
                    </a:lnTo>
                    <a:lnTo>
                      <a:pt x="6" y="46"/>
                    </a:lnTo>
                    <a:lnTo>
                      <a:pt x="2" y="40"/>
                    </a:lnTo>
                    <a:lnTo>
                      <a:pt x="2" y="34"/>
                    </a:lnTo>
                    <a:lnTo>
                      <a:pt x="2" y="34"/>
                    </a:lnTo>
                    <a:lnTo>
                      <a:pt x="2" y="30"/>
                    </a:lnTo>
                    <a:lnTo>
                      <a:pt x="2" y="26"/>
                    </a:ln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4" name="Freeform 3209">
                <a:extLst>
                  <a:ext uri="{FF2B5EF4-FFF2-40B4-BE49-F238E27FC236}">
                    <a16:creationId xmlns:a16="http://schemas.microsoft.com/office/drawing/2014/main" id="{B6281C13-F973-1A79-D9CE-4EAD0602385E}"/>
                  </a:ext>
                </a:extLst>
              </p:cNvPr>
              <p:cNvSpPr>
                <a:spLocks/>
              </p:cNvSpPr>
              <p:nvPr/>
            </p:nvSpPr>
            <p:spPr bwMode="auto">
              <a:xfrm>
                <a:off x="5686" y="2087"/>
                <a:ext cx="24" cy="28"/>
              </a:xfrm>
              <a:custGeom>
                <a:avLst/>
                <a:gdLst>
                  <a:gd name="T0" fmla="*/ 24 w 24"/>
                  <a:gd name="T1" fmla="*/ 24 h 28"/>
                  <a:gd name="T2" fmla="*/ 24 w 24"/>
                  <a:gd name="T3" fmla="*/ 24 h 28"/>
                  <a:gd name="T4" fmla="*/ 22 w 24"/>
                  <a:gd name="T5" fmla="*/ 28 h 28"/>
                  <a:gd name="T6" fmla="*/ 22 w 24"/>
                  <a:gd name="T7" fmla="*/ 28 h 28"/>
                  <a:gd name="T8" fmla="*/ 22 w 24"/>
                  <a:gd name="T9" fmla="*/ 28 h 28"/>
                  <a:gd name="T10" fmla="*/ 20 w 24"/>
                  <a:gd name="T11" fmla="*/ 26 h 28"/>
                  <a:gd name="T12" fmla="*/ 18 w 24"/>
                  <a:gd name="T13" fmla="*/ 24 h 28"/>
                  <a:gd name="T14" fmla="*/ 16 w 24"/>
                  <a:gd name="T15" fmla="*/ 24 h 28"/>
                  <a:gd name="T16" fmla="*/ 14 w 24"/>
                  <a:gd name="T17" fmla="*/ 20 h 28"/>
                  <a:gd name="T18" fmla="*/ 14 w 24"/>
                  <a:gd name="T19" fmla="*/ 20 h 28"/>
                  <a:gd name="T20" fmla="*/ 14 w 24"/>
                  <a:gd name="T21" fmla="*/ 14 h 28"/>
                  <a:gd name="T22" fmla="*/ 12 w 24"/>
                  <a:gd name="T23" fmla="*/ 12 h 28"/>
                  <a:gd name="T24" fmla="*/ 12 w 24"/>
                  <a:gd name="T25" fmla="*/ 14 h 28"/>
                  <a:gd name="T26" fmla="*/ 12 w 24"/>
                  <a:gd name="T27" fmla="*/ 14 h 28"/>
                  <a:gd name="T28" fmla="*/ 6 w 24"/>
                  <a:gd name="T29" fmla="*/ 14 h 28"/>
                  <a:gd name="T30" fmla="*/ 4 w 24"/>
                  <a:gd name="T31" fmla="*/ 12 h 28"/>
                  <a:gd name="T32" fmla="*/ 0 w 24"/>
                  <a:gd name="T33" fmla="*/ 10 h 28"/>
                  <a:gd name="T34" fmla="*/ 0 w 24"/>
                  <a:gd name="T35" fmla="*/ 10 h 28"/>
                  <a:gd name="T36" fmla="*/ 0 w 24"/>
                  <a:gd name="T37" fmla="*/ 4 h 28"/>
                  <a:gd name="T38" fmla="*/ 0 w 24"/>
                  <a:gd name="T39" fmla="*/ 0 h 28"/>
                  <a:gd name="T40" fmla="*/ 2 w 24"/>
                  <a:gd name="T41" fmla="*/ 0 h 28"/>
                  <a:gd name="T42" fmla="*/ 2 w 24"/>
                  <a:gd name="T43" fmla="*/ 0 h 28"/>
                  <a:gd name="T44" fmla="*/ 12 w 24"/>
                  <a:gd name="T45" fmla="*/ 4 h 28"/>
                  <a:gd name="T46" fmla="*/ 18 w 24"/>
                  <a:gd name="T47" fmla="*/ 8 h 28"/>
                  <a:gd name="T48" fmla="*/ 22 w 24"/>
                  <a:gd name="T49" fmla="*/ 18 h 28"/>
                  <a:gd name="T50" fmla="*/ 22 w 24"/>
                  <a:gd name="T51" fmla="*/ 18 h 28"/>
                  <a:gd name="T52" fmla="*/ 24 w 24"/>
                  <a:gd name="T53" fmla="*/ 22 h 28"/>
                  <a:gd name="T54" fmla="*/ 24 w 24"/>
                  <a:gd name="T55" fmla="*/ 24 h 28"/>
                  <a:gd name="T56" fmla="*/ 24 w 24"/>
                  <a:gd name="T5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8">
                    <a:moveTo>
                      <a:pt x="24" y="24"/>
                    </a:moveTo>
                    <a:lnTo>
                      <a:pt x="24" y="24"/>
                    </a:lnTo>
                    <a:lnTo>
                      <a:pt x="22" y="28"/>
                    </a:lnTo>
                    <a:lnTo>
                      <a:pt x="22" y="28"/>
                    </a:lnTo>
                    <a:lnTo>
                      <a:pt x="22" y="28"/>
                    </a:lnTo>
                    <a:lnTo>
                      <a:pt x="20" y="26"/>
                    </a:lnTo>
                    <a:lnTo>
                      <a:pt x="18" y="24"/>
                    </a:lnTo>
                    <a:lnTo>
                      <a:pt x="16" y="24"/>
                    </a:lnTo>
                    <a:lnTo>
                      <a:pt x="14" y="20"/>
                    </a:lnTo>
                    <a:lnTo>
                      <a:pt x="14" y="20"/>
                    </a:lnTo>
                    <a:lnTo>
                      <a:pt x="14" y="14"/>
                    </a:lnTo>
                    <a:lnTo>
                      <a:pt x="12" y="12"/>
                    </a:lnTo>
                    <a:lnTo>
                      <a:pt x="12" y="14"/>
                    </a:lnTo>
                    <a:lnTo>
                      <a:pt x="12" y="14"/>
                    </a:lnTo>
                    <a:lnTo>
                      <a:pt x="6" y="14"/>
                    </a:lnTo>
                    <a:lnTo>
                      <a:pt x="4" y="12"/>
                    </a:lnTo>
                    <a:lnTo>
                      <a:pt x="0" y="10"/>
                    </a:lnTo>
                    <a:lnTo>
                      <a:pt x="0" y="10"/>
                    </a:lnTo>
                    <a:lnTo>
                      <a:pt x="0" y="4"/>
                    </a:lnTo>
                    <a:lnTo>
                      <a:pt x="0" y="0"/>
                    </a:lnTo>
                    <a:lnTo>
                      <a:pt x="2" y="0"/>
                    </a:lnTo>
                    <a:lnTo>
                      <a:pt x="2" y="0"/>
                    </a:lnTo>
                    <a:lnTo>
                      <a:pt x="12" y="4"/>
                    </a:lnTo>
                    <a:lnTo>
                      <a:pt x="18" y="8"/>
                    </a:lnTo>
                    <a:lnTo>
                      <a:pt x="22" y="18"/>
                    </a:lnTo>
                    <a:lnTo>
                      <a:pt x="22" y="18"/>
                    </a:lnTo>
                    <a:lnTo>
                      <a:pt x="24" y="22"/>
                    </a:lnTo>
                    <a:lnTo>
                      <a:pt x="24" y="24"/>
                    </a:lnTo>
                    <a:lnTo>
                      <a:pt x="2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5" name="Freeform 3210">
                <a:extLst>
                  <a:ext uri="{FF2B5EF4-FFF2-40B4-BE49-F238E27FC236}">
                    <a16:creationId xmlns:a16="http://schemas.microsoft.com/office/drawing/2014/main" id="{1FBD37E7-8EBC-DA5A-80DC-39ECE9F538A3}"/>
                  </a:ext>
                </a:extLst>
              </p:cNvPr>
              <p:cNvSpPr>
                <a:spLocks/>
              </p:cNvSpPr>
              <p:nvPr/>
            </p:nvSpPr>
            <p:spPr bwMode="auto">
              <a:xfrm>
                <a:off x="5714" y="2141"/>
                <a:ext cx="14" cy="26"/>
              </a:xfrm>
              <a:custGeom>
                <a:avLst/>
                <a:gdLst>
                  <a:gd name="T0" fmla="*/ 0 w 14"/>
                  <a:gd name="T1" fmla="*/ 8 h 26"/>
                  <a:gd name="T2" fmla="*/ 0 w 14"/>
                  <a:gd name="T3" fmla="*/ 8 h 26"/>
                  <a:gd name="T4" fmla="*/ 0 w 14"/>
                  <a:gd name="T5" fmla="*/ 0 h 26"/>
                  <a:gd name="T6" fmla="*/ 0 w 14"/>
                  <a:gd name="T7" fmla="*/ 0 h 26"/>
                  <a:gd name="T8" fmla="*/ 4 w 14"/>
                  <a:gd name="T9" fmla="*/ 8 h 26"/>
                  <a:gd name="T10" fmla="*/ 8 w 14"/>
                  <a:gd name="T11" fmla="*/ 10 h 26"/>
                  <a:gd name="T12" fmla="*/ 10 w 14"/>
                  <a:gd name="T13" fmla="*/ 14 h 26"/>
                  <a:gd name="T14" fmla="*/ 10 w 14"/>
                  <a:gd name="T15" fmla="*/ 14 h 26"/>
                  <a:gd name="T16" fmla="*/ 14 w 14"/>
                  <a:gd name="T17" fmla="*/ 16 h 26"/>
                  <a:gd name="T18" fmla="*/ 14 w 14"/>
                  <a:gd name="T19" fmla="*/ 20 h 26"/>
                  <a:gd name="T20" fmla="*/ 14 w 14"/>
                  <a:gd name="T21" fmla="*/ 20 h 26"/>
                  <a:gd name="T22" fmla="*/ 12 w 14"/>
                  <a:gd name="T23" fmla="*/ 24 h 26"/>
                  <a:gd name="T24" fmla="*/ 10 w 14"/>
                  <a:gd name="T25" fmla="*/ 26 h 26"/>
                  <a:gd name="T26" fmla="*/ 10 w 14"/>
                  <a:gd name="T27" fmla="*/ 26 h 26"/>
                  <a:gd name="T28" fmla="*/ 6 w 14"/>
                  <a:gd name="T29" fmla="*/ 24 h 26"/>
                  <a:gd name="T30" fmla="*/ 4 w 14"/>
                  <a:gd name="T31" fmla="*/ 20 h 26"/>
                  <a:gd name="T32" fmla="*/ 0 w 14"/>
                  <a:gd name="T33" fmla="*/ 8 h 26"/>
                  <a:gd name="T34" fmla="*/ 0 w 14"/>
                  <a:gd name="T3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6">
                    <a:moveTo>
                      <a:pt x="0" y="8"/>
                    </a:moveTo>
                    <a:lnTo>
                      <a:pt x="0" y="8"/>
                    </a:lnTo>
                    <a:lnTo>
                      <a:pt x="0" y="0"/>
                    </a:lnTo>
                    <a:lnTo>
                      <a:pt x="0" y="0"/>
                    </a:lnTo>
                    <a:lnTo>
                      <a:pt x="4" y="8"/>
                    </a:lnTo>
                    <a:lnTo>
                      <a:pt x="8" y="10"/>
                    </a:lnTo>
                    <a:lnTo>
                      <a:pt x="10" y="14"/>
                    </a:lnTo>
                    <a:lnTo>
                      <a:pt x="10" y="14"/>
                    </a:lnTo>
                    <a:lnTo>
                      <a:pt x="14" y="16"/>
                    </a:lnTo>
                    <a:lnTo>
                      <a:pt x="14" y="20"/>
                    </a:lnTo>
                    <a:lnTo>
                      <a:pt x="14" y="20"/>
                    </a:lnTo>
                    <a:lnTo>
                      <a:pt x="12" y="24"/>
                    </a:lnTo>
                    <a:lnTo>
                      <a:pt x="10" y="26"/>
                    </a:lnTo>
                    <a:lnTo>
                      <a:pt x="10" y="26"/>
                    </a:lnTo>
                    <a:lnTo>
                      <a:pt x="6" y="24"/>
                    </a:lnTo>
                    <a:lnTo>
                      <a:pt x="4" y="2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6" name="Freeform 3211">
                <a:extLst>
                  <a:ext uri="{FF2B5EF4-FFF2-40B4-BE49-F238E27FC236}">
                    <a16:creationId xmlns:a16="http://schemas.microsoft.com/office/drawing/2014/main" id="{B1FDE055-D403-B14A-8DA4-F44DE7798311}"/>
                  </a:ext>
                </a:extLst>
              </p:cNvPr>
              <p:cNvSpPr>
                <a:spLocks/>
              </p:cNvSpPr>
              <p:nvPr/>
            </p:nvSpPr>
            <p:spPr bwMode="auto">
              <a:xfrm>
                <a:off x="5670" y="2093"/>
                <a:ext cx="12" cy="26"/>
              </a:xfrm>
              <a:custGeom>
                <a:avLst/>
                <a:gdLst>
                  <a:gd name="T0" fmla="*/ 10 w 12"/>
                  <a:gd name="T1" fmla="*/ 4 h 26"/>
                  <a:gd name="T2" fmla="*/ 10 w 12"/>
                  <a:gd name="T3" fmla="*/ 4 h 26"/>
                  <a:gd name="T4" fmla="*/ 12 w 12"/>
                  <a:gd name="T5" fmla="*/ 14 h 26"/>
                  <a:gd name="T6" fmla="*/ 12 w 12"/>
                  <a:gd name="T7" fmla="*/ 26 h 26"/>
                  <a:gd name="T8" fmla="*/ 12 w 12"/>
                  <a:gd name="T9" fmla="*/ 26 h 26"/>
                  <a:gd name="T10" fmla="*/ 12 w 12"/>
                  <a:gd name="T11" fmla="*/ 26 h 26"/>
                  <a:gd name="T12" fmla="*/ 10 w 12"/>
                  <a:gd name="T13" fmla="*/ 24 h 26"/>
                  <a:gd name="T14" fmla="*/ 8 w 12"/>
                  <a:gd name="T15" fmla="*/ 18 h 26"/>
                  <a:gd name="T16" fmla="*/ 4 w 12"/>
                  <a:gd name="T17" fmla="*/ 14 h 26"/>
                  <a:gd name="T18" fmla="*/ 2 w 12"/>
                  <a:gd name="T19" fmla="*/ 14 h 26"/>
                  <a:gd name="T20" fmla="*/ 0 w 12"/>
                  <a:gd name="T21" fmla="*/ 14 h 26"/>
                  <a:gd name="T22" fmla="*/ 0 w 12"/>
                  <a:gd name="T23" fmla="*/ 14 h 26"/>
                  <a:gd name="T24" fmla="*/ 0 w 12"/>
                  <a:gd name="T25" fmla="*/ 10 h 26"/>
                  <a:gd name="T26" fmla="*/ 2 w 12"/>
                  <a:gd name="T27" fmla="*/ 0 h 26"/>
                  <a:gd name="T28" fmla="*/ 2 w 12"/>
                  <a:gd name="T29" fmla="*/ 0 h 26"/>
                  <a:gd name="T30" fmla="*/ 10 w 12"/>
                  <a:gd name="T31" fmla="*/ 4 h 26"/>
                  <a:gd name="T32" fmla="*/ 10 w 12"/>
                  <a:gd name="T33"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6">
                    <a:moveTo>
                      <a:pt x="10" y="4"/>
                    </a:moveTo>
                    <a:lnTo>
                      <a:pt x="10" y="4"/>
                    </a:lnTo>
                    <a:lnTo>
                      <a:pt x="12" y="14"/>
                    </a:lnTo>
                    <a:lnTo>
                      <a:pt x="12" y="26"/>
                    </a:lnTo>
                    <a:lnTo>
                      <a:pt x="12" y="26"/>
                    </a:lnTo>
                    <a:lnTo>
                      <a:pt x="12" y="26"/>
                    </a:lnTo>
                    <a:lnTo>
                      <a:pt x="10" y="24"/>
                    </a:lnTo>
                    <a:lnTo>
                      <a:pt x="8" y="18"/>
                    </a:lnTo>
                    <a:lnTo>
                      <a:pt x="4" y="14"/>
                    </a:lnTo>
                    <a:lnTo>
                      <a:pt x="2" y="14"/>
                    </a:lnTo>
                    <a:lnTo>
                      <a:pt x="0" y="14"/>
                    </a:lnTo>
                    <a:lnTo>
                      <a:pt x="0" y="14"/>
                    </a:lnTo>
                    <a:lnTo>
                      <a:pt x="0" y="10"/>
                    </a:lnTo>
                    <a:lnTo>
                      <a:pt x="2" y="0"/>
                    </a:lnTo>
                    <a:lnTo>
                      <a:pt x="2" y="0"/>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 name="Freeform 3212">
                <a:extLst>
                  <a:ext uri="{FF2B5EF4-FFF2-40B4-BE49-F238E27FC236}">
                    <a16:creationId xmlns:a16="http://schemas.microsoft.com/office/drawing/2014/main" id="{BC7B3B97-A2D8-899B-A57C-02E2B44DEE37}"/>
                  </a:ext>
                </a:extLst>
              </p:cNvPr>
              <p:cNvSpPr>
                <a:spLocks/>
              </p:cNvSpPr>
              <p:nvPr/>
            </p:nvSpPr>
            <p:spPr bwMode="auto">
              <a:xfrm>
                <a:off x="5704" y="2127"/>
                <a:ext cx="6" cy="10"/>
              </a:xfrm>
              <a:custGeom>
                <a:avLst/>
                <a:gdLst>
                  <a:gd name="T0" fmla="*/ 6 w 6"/>
                  <a:gd name="T1" fmla="*/ 2 h 10"/>
                  <a:gd name="T2" fmla="*/ 6 w 6"/>
                  <a:gd name="T3" fmla="*/ 2 h 10"/>
                  <a:gd name="T4" fmla="*/ 6 w 6"/>
                  <a:gd name="T5" fmla="*/ 10 h 10"/>
                  <a:gd name="T6" fmla="*/ 6 w 6"/>
                  <a:gd name="T7" fmla="*/ 10 h 10"/>
                  <a:gd name="T8" fmla="*/ 4 w 6"/>
                  <a:gd name="T9" fmla="*/ 10 h 10"/>
                  <a:gd name="T10" fmla="*/ 2 w 6"/>
                  <a:gd name="T11" fmla="*/ 10 h 10"/>
                  <a:gd name="T12" fmla="*/ 0 w 6"/>
                  <a:gd name="T13" fmla="*/ 6 h 10"/>
                  <a:gd name="T14" fmla="*/ 0 w 6"/>
                  <a:gd name="T15" fmla="*/ 6 h 10"/>
                  <a:gd name="T16" fmla="*/ 0 w 6"/>
                  <a:gd name="T17" fmla="*/ 2 h 10"/>
                  <a:gd name="T18" fmla="*/ 2 w 6"/>
                  <a:gd name="T19" fmla="*/ 0 h 10"/>
                  <a:gd name="T20" fmla="*/ 4 w 6"/>
                  <a:gd name="T21" fmla="*/ 2 h 10"/>
                  <a:gd name="T22" fmla="*/ 4 w 6"/>
                  <a:gd name="T23" fmla="*/ 2 h 10"/>
                  <a:gd name="T24" fmla="*/ 6 w 6"/>
                  <a:gd name="T25" fmla="*/ 2 h 10"/>
                  <a:gd name="T26" fmla="*/ 6 w 6"/>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2"/>
                    </a:moveTo>
                    <a:lnTo>
                      <a:pt x="6" y="2"/>
                    </a:lnTo>
                    <a:lnTo>
                      <a:pt x="6" y="10"/>
                    </a:lnTo>
                    <a:lnTo>
                      <a:pt x="6" y="10"/>
                    </a:lnTo>
                    <a:lnTo>
                      <a:pt x="4" y="10"/>
                    </a:lnTo>
                    <a:lnTo>
                      <a:pt x="2" y="10"/>
                    </a:lnTo>
                    <a:lnTo>
                      <a:pt x="0" y="6"/>
                    </a:lnTo>
                    <a:lnTo>
                      <a:pt x="0" y="6"/>
                    </a:lnTo>
                    <a:lnTo>
                      <a:pt x="0" y="2"/>
                    </a:lnTo>
                    <a:lnTo>
                      <a:pt x="2" y="0"/>
                    </a:lnTo>
                    <a:lnTo>
                      <a:pt x="4" y="2"/>
                    </a:lnTo>
                    <a:lnTo>
                      <a:pt x="4"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8" name="Freeform 3213">
                <a:extLst>
                  <a:ext uri="{FF2B5EF4-FFF2-40B4-BE49-F238E27FC236}">
                    <a16:creationId xmlns:a16="http://schemas.microsoft.com/office/drawing/2014/main" id="{73858F4F-1614-A21C-43A8-5CB7DC17393D}"/>
                  </a:ext>
                </a:extLst>
              </p:cNvPr>
              <p:cNvSpPr>
                <a:spLocks/>
              </p:cNvSpPr>
              <p:nvPr/>
            </p:nvSpPr>
            <p:spPr bwMode="auto">
              <a:xfrm>
                <a:off x="5700" y="2161"/>
                <a:ext cx="4" cy="6"/>
              </a:xfrm>
              <a:custGeom>
                <a:avLst/>
                <a:gdLst>
                  <a:gd name="T0" fmla="*/ 0 w 4"/>
                  <a:gd name="T1" fmla="*/ 2 h 6"/>
                  <a:gd name="T2" fmla="*/ 0 w 4"/>
                  <a:gd name="T3" fmla="*/ 2 h 6"/>
                  <a:gd name="T4" fmla="*/ 2 w 4"/>
                  <a:gd name="T5" fmla="*/ 0 h 6"/>
                  <a:gd name="T6" fmla="*/ 2 w 4"/>
                  <a:gd name="T7" fmla="*/ 0 h 6"/>
                  <a:gd name="T8" fmla="*/ 4 w 4"/>
                  <a:gd name="T9" fmla="*/ 0 h 6"/>
                  <a:gd name="T10" fmla="*/ 4 w 4"/>
                  <a:gd name="T11" fmla="*/ 2 h 6"/>
                  <a:gd name="T12" fmla="*/ 4 w 4"/>
                  <a:gd name="T13" fmla="*/ 2 h 6"/>
                  <a:gd name="T14" fmla="*/ 4 w 4"/>
                  <a:gd name="T15" fmla="*/ 6 h 6"/>
                  <a:gd name="T16" fmla="*/ 4 w 4"/>
                  <a:gd name="T17" fmla="*/ 6 h 6"/>
                  <a:gd name="T18" fmla="*/ 2 w 4"/>
                  <a:gd name="T19" fmla="*/ 6 h 6"/>
                  <a:gd name="T20" fmla="*/ 0 w 4"/>
                  <a:gd name="T21" fmla="*/ 2 h 6"/>
                  <a:gd name="T22" fmla="*/ 0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2"/>
                    </a:moveTo>
                    <a:lnTo>
                      <a:pt x="0" y="2"/>
                    </a:lnTo>
                    <a:lnTo>
                      <a:pt x="2" y="0"/>
                    </a:lnTo>
                    <a:lnTo>
                      <a:pt x="2" y="0"/>
                    </a:lnTo>
                    <a:lnTo>
                      <a:pt x="4" y="0"/>
                    </a:lnTo>
                    <a:lnTo>
                      <a:pt x="4" y="2"/>
                    </a:lnTo>
                    <a:lnTo>
                      <a:pt x="4" y="2"/>
                    </a:lnTo>
                    <a:lnTo>
                      <a:pt x="4" y="6"/>
                    </a:lnTo>
                    <a:lnTo>
                      <a:pt x="4" y="6"/>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9" name="Freeform 3214">
                <a:extLst>
                  <a:ext uri="{FF2B5EF4-FFF2-40B4-BE49-F238E27FC236}">
                    <a16:creationId xmlns:a16="http://schemas.microsoft.com/office/drawing/2014/main" id="{F7F32430-393F-C9CA-B347-BC1AB6CE7043}"/>
                  </a:ext>
                </a:extLst>
              </p:cNvPr>
              <p:cNvSpPr>
                <a:spLocks/>
              </p:cNvSpPr>
              <p:nvPr/>
            </p:nvSpPr>
            <p:spPr bwMode="auto">
              <a:xfrm>
                <a:off x="5704" y="2127"/>
                <a:ext cx="4" cy="6"/>
              </a:xfrm>
              <a:custGeom>
                <a:avLst/>
                <a:gdLst>
                  <a:gd name="T0" fmla="*/ 4 w 4"/>
                  <a:gd name="T1" fmla="*/ 2 h 6"/>
                  <a:gd name="T2" fmla="*/ 4 w 4"/>
                  <a:gd name="T3" fmla="*/ 2 h 6"/>
                  <a:gd name="T4" fmla="*/ 2 w 4"/>
                  <a:gd name="T5" fmla="*/ 2 h 6"/>
                  <a:gd name="T6" fmla="*/ 0 w 4"/>
                  <a:gd name="T7" fmla="*/ 6 h 6"/>
                  <a:gd name="T8" fmla="*/ 0 w 4"/>
                  <a:gd name="T9" fmla="*/ 6 h 6"/>
                  <a:gd name="T10" fmla="*/ 0 w 4"/>
                  <a:gd name="T11" fmla="*/ 4 h 6"/>
                  <a:gd name="T12" fmla="*/ 0 w 4"/>
                  <a:gd name="T13" fmla="*/ 0 h 6"/>
                  <a:gd name="T14" fmla="*/ 0 w 4"/>
                  <a:gd name="T15" fmla="*/ 0 h 6"/>
                  <a:gd name="T16" fmla="*/ 2 w 4"/>
                  <a:gd name="T17" fmla="*/ 0 h 6"/>
                  <a:gd name="T18" fmla="*/ 4 w 4"/>
                  <a:gd name="T19" fmla="*/ 2 h 6"/>
                  <a:gd name="T20" fmla="*/ 4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lnTo>
                      <a:pt x="4" y="2"/>
                    </a:lnTo>
                    <a:lnTo>
                      <a:pt x="2" y="2"/>
                    </a:lnTo>
                    <a:lnTo>
                      <a:pt x="0" y="6"/>
                    </a:lnTo>
                    <a:lnTo>
                      <a:pt x="0" y="6"/>
                    </a:lnTo>
                    <a:lnTo>
                      <a:pt x="0" y="4"/>
                    </a:lnTo>
                    <a:lnTo>
                      <a:pt x="0" y="0"/>
                    </a:lnTo>
                    <a:lnTo>
                      <a:pt x="0"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0" name="Freeform 3215">
                <a:extLst>
                  <a:ext uri="{FF2B5EF4-FFF2-40B4-BE49-F238E27FC236}">
                    <a16:creationId xmlns:a16="http://schemas.microsoft.com/office/drawing/2014/main" id="{F82DEA47-C0EC-4E16-68FA-D87B413C9CD6}"/>
                  </a:ext>
                </a:extLst>
              </p:cNvPr>
              <p:cNvSpPr>
                <a:spLocks/>
              </p:cNvSpPr>
              <p:nvPr/>
            </p:nvSpPr>
            <p:spPr bwMode="auto">
              <a:xfrm>
                <a:off x="5766" y="2105"/>
                <a:ext cx="70" cy="78"/>
              </a:xfrm>
              <a:custGeom>
                <a:avLst/>
                <a:gdLst>
                  <a:gd name="T0" fmla="*/ 70 w 70"/>
                  <a:gd name="T1" fmla="*/ 62 h 78"/>
                  <a:gd name="T2" fmla="*/ 60 w 70"/>
                  <a:gd name="T3" fmla="*/ 68 h 78"/>
                  <a:gd name="T4" fmla="*/ 50 w 70"/>
                  <a:gd name="T5" fmla="*/ 76 h 78"/>
                  <a:gd name="T6" fmla="*/ 50 w 70"/>
                  <a:gd name="T7" fmla="*/ 76 h 78"/>
                  <a:gd name="T8" fmla="*/ 46 w 70"/>
                  <a:gd name="T9" fmla="*/ 76 h 78"/>
                  <a:gd name="T10" fmla="*/ 36 w 70"/>
                  <a:gd name="T11" fmla="*/ 70 h 78"/>
                  <a:gd name="T12" fmla="*/ 24 w 70"/>
                  <a:gd name="T13" fmla="*/ 76 h 78"/>
                  <a:gd name="T14" fmla="*/ 20 w 70"/>
                  <a:gd name="T15" fmla="*/ 76 h 78"/>
                  <a:gd name="T16" fmla="*/ 16 w 70"/>
                  <a:gd name="T17" fmla="*/ 70 h 78"/>
                  <a:gd name="T18" fmla="*/ 16 w 70"/>
                  <a:gd name="T19" fmla="*/ 60 h 78"/>
                  <a:gd name="T20" fmla="*/ 14 w 70"/>
                  <a:gd name="T21" fmla="*/ 54 h 78"/>
                  <a:gd name="T22" fmla="*/ 12 w 70"/>
                  <a:gd name="T23" fmla="*/ 54 h 78"/>
                  <a:gd name="T24" fmla="*/ 10 w 70"/>
                  <a:gd name="T25" fmla="*/ 58 h 78"/>
                  <a:gd name="T26" fmla="*/ 10 w 70"/>
                  <a:gd name="T27" fmla="*/ 76 h 78"/>
                  <a:gd name="T28" fmla="*/ 8 w 70"/>
                  <a:gd name="T29" fmla="*/ 76 h 78"/>
                  <a:gd name="T30" fmla="*/ 0 w 70"/>
                  <a:gd name="T31" fmla="*/ 66 h 78"/>
                  <a:gd name="T32" fmla="*/ 0 w 70"/>
                  <a:gd name="T33" fmla="*/ 66 h 78"/>
                  <a:gd name="T34" fmla="*/ 2 w 70"/>
                  <a:gd name="T35" fmla="*/ 50 h 78"/>
                  <a:gd name="T36" fmla="*/ 2 w 70"/>
                  <a:gd name="T37" fmla="*/ 36 h 78"/>
                  <a:gd name="T38" fmla="*/ 4 w 70"/>
                  <a:gd name="T39" fmla="*/ 32 h 78"/>
                  <a:gd name="T40" fmla="*/ 4 w 70"/>
                  <a:gd name="T41" fmla="*/ 24 h 78"/>
                  <a:gd name="T42" fmla="*/ 6 w 70"/>
                  <a:gd name="T43" fmla="*/ 10 h 78"/>
                  <a:gd name="T44" fmla="*/ 8 w 70"/>
                  <a:gd name="T45" fmla="*/ 6 h 78"/>
                  <a:gd name="T46" fmla="*/ 14 w 70"/>
                  <a:gd name="T47" fmla="*/ 4 h 78"/>
                  <a:gd name="T48" fmla="*/ 16 w 70"/>
                  <a:gd name="T49" fmla="*/ 0 h 78"/>
                  <a:gd name="T50" fmla="*/ 22 w 70"/>
                  <a:gd name="T51" fmla="*/ 2 h 78"/>
                  <a:gd name="T52" fmla="*/ 22 w 70"/>
                  <a:gd name="T53" fmla="*/ 8 h 78"/>
                  <a:gd name="T54" fmla="*/ 24 w 70"/>
                  <a:gd name="T55" fmla="*/ 30 h 78"/>
                  <a:gd name="T56" fmla="*/ 32 w 70"/>
                  <a:gd name="T57" fmla="*/ 40 h 78"/>
                  <a:gd name="T58" fmla="*/ 36 w 70"/>
                  <a:gd name="T59" fmla="*/ 36 h 78"/>
                  <a:gd name="T60" fmla="*/ 38 w 70"/>
                  <a:gd name="T61" fmla="*/ 36 h 78"/>
                  <a:gd name="T62" fmla="*/ 40 w 70"/>
                  <a:gd name="T63" fmla="*/ 52 h 78"/>
                  <a:gd name="T64" fmla="*/ 50 w 70"/>
                  <a:gd name="T65" fmla="*/ 54 h 78"/>
                  <a:gd name="T66" fmla="*/ 54 w 70"/>
                  <a:gd name="T67" fmla="*/ 58 h 78"/>
                  <a:gd name="T68" fmla="*/ 58 w 70"/>
                  <a:gd name="T69" fmla="*/ 60 h 78"/>
                  <a:gd name="T70" fmla="*/ 62 w 70"/>
                  <a:gd name="T71" fmla="*/ 58 h 78"/>
                  <a:gd name="T72" fmla="*/ 68 w 70"/>
                  <a:gd name="T73" fmla="*/ 54 h 78"/>
                  <a:gd name="T74" fmla="*/ 68 w 70"/>
                  <a:gd name="T75" fmla="*/ 56 h 78"/>
                  <a:gd name="T76" fmla="*/ 70 w 70"/>
                  <a:gd name="T77" fmla="*/ 6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 h="78">
                    <a:moveTo>
                      <a:pt x="70" y="62"/>
                    </a:moveTo>
                    <a:lnTo>
                      <a:pt x="70" y="62"/>
                    </a:lnTo>
                    <a:lnTo>
                      <a:pt x="66" y="66"/>
                    </a:lnTo>
                    <a:lnTo>
                      <a:pt x="60" y="68"/>
                    </a:lnTo>
                    <a:lnTo>
                      <a:pt x="56" y="72"/>
                    </a:lnTo>
                    <a:lnTo>
                      <a:pt x="50" y="76"/>
                    </a:lnTo>
                    <a:lnTo>
                      <a:pt x="50" y="76"/>
                    </a:lnTo>
                    <a:lnTo>
                      <a:pt x="50" y="76"/>
                    </a:lnTo>
                    <a:lnTo>
                      <a:pt x="46" y="76"/>
                    </a:lnTo>
                    <a:lnTo>
                      <a:pt x="46" y="76"/>
                    </a:lnTo>
                    <a:lnTo>
                      <a:pt x="40" y="72"/>
                    </a:lnTo>
                    <a:lnTo>
                      <a:pt x="36" y="70"/>
                    </a:lnTo>
                    <a:lnTo>
                      <a:pt x="30" y="72"/>
                    </a:lnTo>
                    <a:lnTo>
                      <a:pt x="24" y="76"/>
                    </a:lnTo>
                    <a:lnTo>
                      <a:pt x="24" y="76"/>
                    </a:lnTo>
                    <a:lnTo>
                      <a:pt x="20" y="76"/>
                    </a:lnTo>
                    <a:lnTo>
                      <a:pt x="18" y="76"/>
                    </a:lnTo>
                    <a:lnTo>
                      <a:pt x="16" y="70"/>
                    </a:lnTo>
                    <a:lnTo>
                      <a:pt x="16" y="60"/>
                    </a:lnTo>
                    <a:lnTo>
                      <a:pt x="16" y="60"/>
                    </a:lnTo>
                    <a:lnTo>
                      <a:pt x="16" y="56"/>
                    </a:lnTo>
                    <a:lnTo>
                      <a:pt x="14" y="54"/>
                    </a:lnTo>
                    <a:lnTo>
                      <a:pt x="14" y="54"/>
                    </a:lnTo>
                    <a:lnTo>
                      <a:pt x="12" y="54"/>
                    </a:lnTo>
                    <a:lnTo>
                      <a:pt x="10" y="56"/>
                    </a:lnTo>
                    <a:lnTo>
                      <a:pt x="10" y="58"/>
                    </a:lnTo>
                    <a:lnTo>
                      <a:pt x="10" y="58"/>
                    </a:lnTo>
                    <a:lnTo>
                      <a:pt x="10" y="76"/>
                    </a:lnTo>
                    <a:lnTo>
                      <a:pt x="8" y="78"/>
                    </a:lnTo>
                    <a:lnTo>
                      <a:pt x="8" y="76"/>
                    </a:lnTo>
                    <a:lnTo>
                      <a:pt x="4" y="70"/>
                    </a:lnTo>
                    <a:lnTo>
                      <a:pt x="0" y="66"/>
                    </a:lnTo>
                    <a:lnTo>
                      <a:pt x="0" y="66"/>
                    </a:lnTo>
                    <a:lnTo>
                      <a:pt x="0" y="66"/>
                    </a:lnTo>
                    <a:lnTo>
                      <a:pt x="0" y="66"/>
                    </a:lnTo>
                    <a:lnTo>
                      <a:pt x="2" y="50"/>
                    </a:lnTo>
                    <a:lnTo>
                      <a:pt x="2" y="36"/>
                    </a:lnTo>
                    <a:lnTo>
                      <a:pt x="2" y="36"/>
                    </a:lnTo>
                    <a:lnTo>
                      <a:pt x="4" y="34"/>
                    </a:lnTo>
                    <a:lnTo>
                      <a:pt x="4" y="32"/>
                    </a:lnTo>
                    <a:lnTo>
                      <a:pt x="4" y="24"/>
                    </a:lnTo>
                    <a:lnTo>
                      <a:pt x="4" y="24"/>
                    </a:lnTo>
                    <a:lnTo>
                      <a:pt x="4" y="16"/>
                    </a:lnTo>
                    <a:lnTo>
                      <a:pt x="6" y="10"/>
                    </a:lnTo>
                    <a:lnTo>
                      <a:pt x="6" y="10"/>
                    </a:lnTo>
                    <a:lnTo>
                      <a:pt x="8" y="6"/>
                    </a:lnTo>
                    <a:lnTo>
                      <a:pt x="12" y="6"/>
                    </a:lnTo>
                    <a:lnTo>
                      <a:pt x="14" y="4"/>
                    </a:lnTo>
                    <a:lnTo>
                      <a:pt x="16" y="0"/>
                    </a:lnTo>
                    <a:lnTo>
                      <a:pt x="16" y="0"/>
                    </a:lnTo>
                    <a:lnTo>
                      <a:pt x="20" y="0"/>
                    </a:lnTo>
                    <a:lnTo>
                      <a:pt x="22" y="2"/>
                    </a:lnTo>
                    <a:lnTo>
                      <a:pt x="22" y="8"/>
                    </a:lnTo>
                    <a:lnTo>
                      <a:pt x="22" y="8"/>
                    </a:lnTo>
                    <a:lnTo>
                      <a:pt x="22" y="22"/>
                    </a:lnTo>
                    <a:lnTo>
                      <a:pt x="24" y="30"/>
                    </a:lnTo>
                    <a:lnTo>
                      <a:pt x="28" y="36"/>
                    </a:lnTo>
                    <a:lnTo>
                      <a:pt x="32" y="40"/>
                    </a:lnTo>
                    <a:lnTo>
                      <a:pt x="32" y="40"/>
                    </a:lnTo>
                    <a:lnTo>
                      <a:pt x="36" y="36"/>
                    </a:lnTo>
                    <a:lnTo>
                      <a:pt x="36" y="34"/>
                    </a:lnTo>
                    <a:lnTo>
                      <a:pt x="38" y="36"/>
                    </a:lnTo>
                    <a:lnTo>
                      <a:pt x="40" y="52"/>
                    </a:lnTo>
                    <a:lnTo>
                      <a:pt x="40" y="52"/>
                    </a:lnTo>
                    <a:lnTo>
                      <a:pt x="46" y="52"/>
                    </a:lnTo>
                    <a:lnTo>
                      <a:pt x="50" y="54"/>
                    </a:lnTo>
                    <a:lnTo>
                      <a:pt x="54" y="58"/>
                    </a:lnTo>
                    <a:lnTo>
                      <a:pt x="54" y="58"/>
                    </a:lnTo>
                    <a:lnTo>
                      <a:pt x="56" y="60"/>
                    </a:lnTo>
                    <a:lnTo>
                      <a:pt x="58" y="60"/>
                    </a:lnTo>
                    <a:lnTo>
                      <a:pt x="62" y="58"/>
                    </a:lnTo>
                    <a:lnTo>
                      <a:pt x="62" y="58"/>
                    </a:lnTo>
                    <a:lnTo>
                      <a:pt x="66" y="56"/>
                    </a:lnTo>
                    <a:lnTo>
                      <a:pt x="68" y="54"/>
                    </a:lnTo>
                    <a:lnTo>
                      <a:pt x="68" y="56"/>
                    </a:lnTo>
                    <a:lnTo>
                      <a:pt x="68" y="56"/>
                    </a:lnTo>
                    <a:lnTo>
                      <a:pt x="70" y="58"/>
                    </a:lnTo>
                    <a:lnTo>
                      <a:pt x="70" y="62"/>
                    </a:lnTo>
                    <a:lnTo>
                      <a:pt x="7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1" name="Freeform 3216">
                <a:extLst>
                  <a:ext uri="{FF2B5EF4-FFF2-40B4-BE49-F238E27FC236}">
                    <a16:creationId xmlns:a16="http://schemas.microsoft.com/office/drawing/2014/main" id="{82377214-BCD2-AAB6-4B8B-F6D2EEF2992D}"/>
                  </a:ext>
                </a:extLst>
              </p:cNvPr>
              <p:cNvSpPr>
                <a:spLocks/>
              </p:cNvSpPr>
              <p:nvPr/>
            </p:nvSpPr>
            <p:spPr bwMode="auto">
              <a:xfrm>
                <a:off x="5762" y="2105"/>
                <a:ext cx="10" cy="24"/>
              </a:xfrm>
              <a:custGeom>
                <a:avLst/>
                <a:gdLst>
                  <a:gd name="T0" fmla="*/ 10 w 10"/>
                  <a:gd name="T1" fmla="*/ 10 h 24"/>
                  <a:gd name="T2" fmla="*/ 10 w 10"/>
                  <a:gd name="T3" fmla="*/ 10 h 24"/>
                  <a:gd name="T4" fmla="*/ 10 w 10"/>
                  <a:gd name="T5" fmla="*/ 18 h 24"/>
                  <a:gd name="T6" fmla="*/ 8 w 10"/>
                  <a:gd name="T7" fmla="*/ 24 h 24"/>
                  <a:gd name="T8" fmla="*/ 8 w 10"/>
                  <a:gd name="T9" fmla="*/ 24 h 24"/>
                  <a:gd name="T10" fmla="*/ 6 w 10"/>
                  <a:gd name="T11" fmla="*/ 24 h 24"/>
                  <a:gd name="T12" fmla="*/ 4 w 10"/>
                  <a:gd name="T13" fmla="*/ 22 h 24"/>
                  <a:gd name="T14" fmla="*/ 4 w 10"/>
                  <a:gd name="T15" fmla="*/ 22 h 24"/>
                  <a:gd name="T16" fmla="*/ 4 w 10"/>
                  <a:gd name="T17" fmla="*/ 14 h 24"/>
                  <a:gd name="T18" fmla="*/ 2 w 10"/>
                  <a:gd name="T19" fmla="*/ 10 h 24"/>
                  <a:gd name="T20" fmla="*/ 0 w 10"/>
                  <a:gd name="T21" fmla="*/ 8 h 24"/>
                  <a:gd name="T22" fmla="*/ 0 w 10"/>
                  <a:gd name="T23" fmla="*/ 2 h 24"/>
                  <a:gd name="T24" fmla="*/ 0 w 10"/>
                  <a:gd name="T25" fmla="*/ 2 h 24"/>
                  <a:gd name="T26" fmla="*/ 0 w 10"/>
                  <a:gd name="T27" fmla="*/ 0 h 24"/>
                  <a:gd name="T28" fmla="*/ 2 w 10"/>
                  <a:gd name="T29" fmla="*/ 0 h 24"/>
                  <a:gd name="T30" fmla="*/ 2 w 10"/>
                  <a:gd name="T31" fmla="*/ 0 h 24"/>
                  <a:gd name="T32" fmla="*/ 10 w 10"/>
                  <a:gd name="T33" fmla="*/ 10 h 24"/>
                  <a:gd name="T34" fmla="*/ 10 w 10"/>
                  <a:gd name="T3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4">
                    <a:moveTo>
                      <a:pt x="10" y="10"/>
                    </a:moveTo>
                    <a:lnTo>
                      <a:pt x="10" y="10"/>
                    </a:lnTo>
                    <a:lnTo>
                      <a:pt x="10" y="18"/>
                    </a:lnTo>
                    <a:lnTo>
                      <a:pt x="8" y="24"/>
                    </a:lnTo>
                    <a:lnTo>
                      <a:pt x="8" y="24"/>
                    </a:lnTo>
                    <a:lnTo>
                      <a:pt x="6" y="24"/>
                    </a:lnTo>
                    <a:lnTo>
                      <a:pt x="4" y="22"/>
                    </a:lnTo>
                    <a:lnTo>
                      <a:pt x="4" y="22"/>
                    </a:lnTo>
                    <a:lnTo>
                      <a:pt x="4" y="14"/>
                    </a:lnTo>
                    <a:lnTo>
                      <a:pt x="2" y="10"/>
                    </a:lnTo>
                    <a:lnTo>
                      <a:pt x="0" y="8"/>
                    </a:lnTo>
                    <a:lnTo>
                      <a:pt x="0" y="2"/>
                    </a:lnTo>
                    <a:lnTo>
                      <a:pt x="0" y="2"/>
                    </a:lnTo>
                    <a:lnTo>
                      <a:pt x="0" y="0"/>
                    </a:lnTo>
                    <a:lnTo>
                      <a:pt x="2" y="0"/>
                    </a:lnTo>
                    <a:lnTo>
                      <a:pt x="2" y="0"/>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2" name="Freeform 3217">
                <a:extLst>
                  <a:ext uri="{FF2B5EF4-FFF2-40B4-BE49-F238E27FC236}">
                    <a16:creationId xmlns:a16="http://schemas.microsoft.com/office/drawing/2014/main" id="{A8B1129E-78ED-AA87-FF14-DFC060F6707E}"/>
                  </a:ext>
                </a:extLst>
              </p:cNvPr>
              <p:cNvSpPr>
                <a:spLocks/>
              </p:cNvSpPr>
              <p:nvPr/>
            </p:nvSpPr>
            <p:spPr bwMode="auto">
              <a:xfrm>
                <a:off x="5756" y="2135"/>
                <a:ext cx="16" cy="38"/>
              </a:xfrm>
              <a:custGeom>
                <a:avLst/>
                <a:gdLst>
                  <a:gd name="T0" fmla="*/ 12 w 16"/>
                  <a:gd name="T1" fmla="*/ 6 h 38"/>
                  <a:gd name="T2" fmla="*/ 12 w 16"/>
                  <a:gd name="T3" fmla="*/ 6 h 38"/>
                  <a:gd name="T4" fmla="*/ 12 w 16"/>
                  <a:gd name="T5" fmla="*/ 18 h 38"/>
                  <a:gd name="T6" fmla="*/ 14 w 16"/>
                  <a:gd name="T7" fmla="*/ 24 h 38"/>
                  <a:gd name="T8" fmla="*/ 16 w 16"/>
                  <a:gd name="T9" fmla="*/ 28 h 38"/>
                  <a:gd name="T10" fmla="*/ 16 w 16"/>
                  <a:gd name="T11" fmla="*/ 28 h 38"/>
                  <a:gd name="T12" fmla="*/ 14 w 16"/>
                  <a:gd name="T13" fmla="*/ 30 h 38"/>
                  <a:gd name="T14" fmla="*/ 12 w 16"/>
                  <a:gd name="T15" fmla="*/ 28 h 38"/>
                  <a:gd name="T16" fmla="*/ 10 w 16"/>
                  <a:gd name="T17" fmla="*/ 30 h 38"/>
                  <a:gd name="T18" fmla="*/ 10 w 16"/>
                  <a:gd name="T19" fmla="*/ 36 h 38"/>
                  <a:gd name="T20" fmla="*/ 10 w 16"/>
                  <a:gd name="T21" fmla="*/ 36 h 38"/>
                  <a:gd name="T22" fmla="*/ 10 w 16"/>
                  <a:gd name="T23" fmla="*/ 36 h 38"/>
                  <a:gd name="T24" fmla="*/ 6 w 16"/>
                  <a:gd name="T25" fmla="*/ 38 h 38"/>
                  <a:gd name="T26" fmla="*/ 4 w 16"/>
                  <a:gd name="T27" fmla="*/ 36 h 38"/>
                  <a:gd name="T28" fmla="*/ 4 w 16"/>
                  <a:gd name="T29" fmla="*/ 36 h 38"/>
                  <a:gd name="T30" fmla="*/ 4 w 16"/>
                  <a:gd name="T31" fmla="*/ 24 h 38"/>
                  <a:gd name="T32" fmla="*/ 4 w 16"/>
                  <a:gd name="T33" fmla="*/ 18 h 38"/>
                  <a:gd name="T34" fmla="*/ 2 w 16"/>
                  <a:gd name="T35" fmla="*/ 14 h 38"/>
                  <a:gd name="T36" fmla="*/ 2 w 16"/>
                  <a:gd name="T37" fmla="*/ 14 h 38"/>
                  <a:gd name="T38" fmla="*/ 4 w 16"/>
                  <a:gd name="T39" fmla="*/ 10 h 38"/>
                  <a:gd name="T40" fmla="*/ 8 w 16"/>
                  <a:gd name="T41" fmla="*/ 12 h 38"/>
                  <a:gd name="T42" fmla="*/ 8 w 16"/>
                  <a:gd name="T43" fmla="*/ 12 h 38"/>
                  <a:gd name="T44" fmla="*/ 6 w 16"/>
                  <a:gd name="T45" fmla="*/ 10 h 38"/>
                  <a:gd name="T46" fmla="*/ 2 w 16"/>
                  <a:gd name="T47" fmla="*/ 10 h 38"/>
                  <a:gd name="T48" fmla="*/ 0 w 16"/>
                  <a:gd name="T49" fmla="*/ 8 h 38"/>
                  <a:gd name="T50" fmla="*/ 0 w 16"/>
                  <a:gd name="T51" fmla="*/ 2 h 38"/>
                  <a:gd name="T52" fmla="*/ 0 w 16"/>
                  <a:gd name="T53" fmla="*/ 2 h 38"/>
                  <a:gd name="T54" fmla="*/ 2 w 16"/>
                  <a:gd name="T55" fmla="*/ 2 h 38"/>
                  <a:gd name="T56" fmla="*/ 6 w 16"/>
                  <a:gd name="T57" fmla="*/ 0 h 38"/>
                  <a:gd name="T58" fmla="*/ 10 w 16"/>
                  <a:gd name="T59" fmla="*/ 0 h 38"/>
                  <a:gd name="T60" fmla="*/ 12 w 16"/>
                  <a:gd name="T61" fmla="*/ 6 h 38"/>
                  <a:gd name="T62" fmla="*/ 12 w 16"/>
                  <a:gd name="T6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38">
                    <a:moveTo>
                      <a:pt x="12" y="6"/>
                    </a:moveTo>
                    <a:lnTo>
                      <a:pt x="12" y="6"/>
                    </a:lnTo>
                    <a:lnTo>
                      <a:pt x="12" y="18"/>
                    </a:lnTo>
                    <a:lnTo>
                      <a:pt x="14" y="24"/>
                    </a:lnTo>
                    <a:lnTo>
                      <a:pt x="16" y="28"/>
                    </a:lnTo>
                    <a:lnTo>
                      <a:pt x="16" y="28"/>
                    </a:lnTo>
                    <a:lnTo>
                      <a:pt x="14" y="30"/>
                    </a:lnTo>
                    <a:lnTo>
                      <a:pt x="12" y="28"/>
                    </a:lnTo>
                    <a:lnTo>
                      <a:pt x="10" y="30"/>
                    </a:lnTo>
                    <a:lnTo>
                      <a:pt x="10" y="36"/>
                    </a:lnTo>
                    <a:lnTo>
                      <a:pt x="10" y="36"/>
                    </a:lnTo>
                    <a:lnTo>
                      <a:pt x="10" y="36"/>
                    </a:lnTo>
                    <a:lnTo>
                      <a:pt x="6" y="38"/>
                    </a:lnTo>
                    <a:lnTo>
                      <a:pt x="4" y="36"/>
                    </a:lnTo>
                    <a:lnTo>
                      <a:pt x="4" y="36"/>
                    </a:lnTo>
                    <a:lnTo>
                      <a:pt x="4" y="24"/>
                    </a:lnTo>
                    <a:lnTo>
                      <a:pt x="4" y="18"/>
                    </a:lnTo>
                    <a:lnTo>
                      <a:pt x="2" y="14"/>
                    </a:lnTo>
                    <a:lnTo>
                      <a:pt x="2" y="14"/>
                    </a:lnTo>
                    <a:lnTo>
                      <a:pt x="4" y="10"/>
                    </a:lnTo>
                    <a:lnTo>
                      <a:pt x="8" y="12"/>
                    </a:lnTo>
                    <a:lnTo>
                      <a:pt x="8" y="12"/>
                    </a:lnTo>
                    <a:lnTo>
                      <a:pt x="6" y="10"/>
                    </a:lnTo>
                    <a:lnTo>
                      <a:pt x="2" y="10"/>
                    </a:lnTo>
                    <a:lnTo>
                      <a:pt x="0" y="8"/>
                    </a:lnTo>
                    <a:lnTo>
                      <a:pt x="0" y="2"/>
                    </a:lnTo>
                    <a:lnTo>
                      <a:pt x="0" y="2"/>
                    </a:lnTo>
                    <a:lnTo>
                      <a:pt x="2" y="2"/>
                    </a:lnTo>
                    <a:lnTo>
                      <a:pt x="6" y="0"/>
                    </a:lnTo>
                    <a:lnTo>
                      <a:pt x="10" y="0"/>
                    </a:lnTo>
                    <a:lnTo>
                      <a:pt x="12" y="6"/>
                    </a:ln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3" name="Freeform 3218">
                <a:extLst>
                  <a:ext uri="{FF2B5EF4-FFF2-40B4-BE49-F238E27FC236}">
                    <a16:creationId xmlns:a16="http://schemas.microsoft.com/office/drawing/2014/main" id="{C7FEE023-F740-E31D-E1C8-49B47E018CAE}"/>
                  </a:ext>
                </a:extLst>
              </p:cNvPr>
              <p:cNvSpPr>
                <a:spLocks/>
              </p:cNvSpPr>
              <p:nvPr/>
            </p:nvSpPr>
            <p:spPr bwMode="auto">
              <a:xfrm>
                <a:off x="5758" y="2107"/>
                <a:ext cx="10" cy="20"/>
              </a:xfrm>
              <a:custGeom>
                <a:avLst/>
                <a:gdLst>
                  <a:gd name="T0" fmla="*/ 4 w 10"/>
                  <a:gd name="T1" fmla="*/ 0 h 20"/>
                  <a:gd name="T2" fmla="*/ 4 w 10"/>
                  <a:gd name="T3" fmla="*/ 0 h 20"/>
                  <a:gd name="T4" fmla="*/ 4 w 10"/>
                  <a:gd name="T5" fmla="*/ 4 h 20"/>
                  <a:gd name="T6" fmla="*/ 6 w 10"/>
                  <a:gd name="T7" fmla="*/ 4 h 20"/>
                  <a:gd name="T8" fmla="*/ 6 w 10"/>
                  <a:gd name="T9" fmla="*/ 4 h 20"/>
                  <a:gd name="T10" fmla="*/ 10 w 10"/>
                  <a:gd name="T11" fmla="*/ 6 h 20"/>
                  <a:gd name="T12" fmla="*/ 10 w 10"/>
                  <a:gd name="T13" fmla="*/ 10 h 20"/>
                  <a:gd name="T14" fmla="*/ 8 w 10"/>
                  <a:gd name="T15" fmla="*/ 20 h 20"/>
                  <a:gd name="T16" fmla="*/ 8 w 10"/>
                  <a:gd name="T17" fmla="*/ 20 h 20"/>
                  <a:gd name="T18" fmla="*/ 4 w 10"/>
                  <a:gd name="T19" fmla="*/ 12 h 20"/>
                  <a:gd name="T20" fmla="*/ 4 w 10"/>
                  <a:gd name="T21" fmla="*/ 8 h 20"/>
                  <a:gd name="T22" fmla="*/ 2 w 10"/>
                  <a:gd name="T23" fmla="*/ 8 h 20"/>
                  <a:gd name="T24" fmla="*/ 2 w 10"/>
                  <a:gd name="T25" fmla="*/ 8 h 20"/>
                  <a:gd name="T26" fmla="*/ 0 w 10"/>
                  <a:gd name="T27" fmla="*/ 6 h 20"/>
                  <a:gd name="T28" fmla="*/ 0 w 10"/>
                  <a:gd name="T29" fmla="*/ 0 h 20"/>
                  <a:gd name="T30" fmla="*/ 0 w 10"/>
                  <a:gd name="T31" fmla="*/ 0 h 20"/>
                  <a:gd name="T32" fmla="*/ 2 w 10"/>
                  <a:gd name="T33" fmla="*/ 0 h 20"/>
                  <a:gd name="T34" fmla="*/ 4 w 10"/>
                  <a:gd name="T35" fmla="*/ 0 h 20"/>
                  <a:gd name="T36" fmla="*/ 4 w 10"/>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0">
                    <a:moveTo>
                      <a:pt x="4" y="0"/>
                    </a:moveTo>
                    <a:lnTo>
                      <a:pt x="4" y="0"/>
                    </a:lnTo>
                    <a:lnTo>
                      <a:pt x="4" y="4"/>
                    </a:lnTo>
                    <a:lnTo>
                      <a:pt x="6" y="4"/>
                    </a:lnTo>
                    <a:lnTo>
                      <a:pt x="6" y="4"/>
                    </a:lnTo>
                    <a:lnTo>
                      <a:pt x="10" y="6"/>
                    </a:lnTo>
                    <a:lnTo>
                      <a:pt x="10" y="10"/>
                    </a:lnTo>
                    <a:lnTo>
                      <a:pt x="8" y="20"/>
                    </a:lnTo>
                    <a:lnTo>
                      <a:pt x="8" y="20"/>
                    </a:lnTo>
                    <a:lnTo>
                      <a:pt x="4" y="12"/>
                    </a:lnTo>
                    <a:lnTo>
                      <a:pt x="4" y="8"/>
                    </a:lnTo>
                    <a:lnTo>
                      <a:pt x="2" y="8"/>
                    </a:lnTo>
                    <a:lnTo>
                      <a:pt x="2" y="8"/>
                    </a:lnTo>
                    <a:lnTo>
                      <a:pt x="0" y="6"/>
                    </a:lnTo>
                    <a:lnTo>
                      <a:pt x="0" y="0"/>
                    </a:lnTo>
                    <a:lnTo>
                      <a:pt x="0" y="0"/>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4" name="Freeform 3219">
                <a:extLst>
                  <a:ext uri="{FF2B5EF4-FFF2-40B4-BE49-F238E27FC236}">
                    <a16:creationId xmlns:a16="http://schemas.microsoft.com/office/drawing/2014/main" id="{9AD74949-D637-E1BA-446C-43F72CC856A1}"/>
                  </a:ext>
                </a:extLst>
              </p:cNvPr>
              <p:cNvSpPr>
                <a:spLocks/>
              </p:cNvSpPr>
              <p:nvPr/>
            </p:nvSpPr>
            <p:spPr bwMode="auto">
              <a:xfrm>
                <a:off x="5752" y="2137"/>
                <a:ext cx="14" cy="12"/>
              </a:xfrm>
              <a:custGeom>
                <a:avLst/>
                <a:gdLst>
                  <a:gd name="T0" fmla="*/ 4 w 14"/>
                  <a:gd name="T1" fmla="*/ 0 h 12"/>
                  <a:gd name="T2" fmla="*/ 4 w 14"/>
                  <a:gd name="T3" fmla="*/ 0 h 12"/>
                  <a:gd name="T4" fmla="*/ 6 w 14"/>
                  <a:gd name="T5" fmla="*/ 4 h 12"/>
                  <a:gd name="T6" fmla="*/ 8 w 14"/>
                  <a:gd name="T7" fmla="*/ 4 h 12"/>
                  <a:gd name="T8" fmla="*/ 12 w 14"/>
                  <a:gd name="T9" fmla="*/ 6 h 12"/>
                  <a:gd name="T10" fmla="*/ 14 w 14"/>
                  <a:gd name="T11" fmla="*/ 12 h 12"/>
                  <a:gd name="T12" fmla="*/ 14 w 14"/>
                  <a:gd name="T13" fmla="*/ 12 h 12"/>
                  <a:gd name="T14" fmla="*/ 6 w 14"/>
                  <a:gd name="T15" fmla="*/ 12 h 12"/>
                  <a:gd name="T16" fmla="*/ 6 w 14"/>
                  <a:gd name="T17" fmla="*/ 12 h 12"/>
                  <a:gd name="T18" fmla="*/ 2 w 14"/>
                  <a:gd name="T19" fmla="*/ 6 h 12"/>
                  <a:gd name="T20" fmla="*/ 2 w 14"/>
                  <a:gd name="T21" fmla="*/ 6 h 12"/>
                  <a:gd name="T22" fmla="*/ 0 w 14"/>
                  <a:gd name="T23" fmla="*/ 4 h 12"/>
                  <a:gd name="T24" fmla="*/ 0 w 14"/>
                  <a:gd name="T25" fmla="*/ 2 h 12"/>
                  <a:gd name="T26" fmla="*/ 0 w 14"/>
                  <a:gd name="T27" fmla="*/ 2 h 12"/>
                  <a:gd name="T28" fmla="*/ 2 w 14"/>
                  <a:gd name="T29" fmla="*/ 0 h 12"/>
                  <a:gd name="T30" fmla="*/ 4 w 14"/>
                  <a:gd name="T31" fmla="*/ 0 h 12"/>
                  <a:gd name="T32" fmla="*/ 4 w 1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4" y="0"/>
                    </a:moveTo>
                    <a:lnTo>
                      <a:pt x="4" y="0"/>
                    </a:lnTo>
                    <a:lnTo>
                      <a:pt x="6" y="4"/>
                    </a:lnTo>
                    <a:lnTo>
                      <a:pt x="8" y="4"/>
                    </a:lnTo>
                    <a:lnTo>
                      <a:pt x="12" y="6"/>
                    </a:lnTo>
                    <a:lnTo>
                      <a:pt x="14" y="12"/>
                    </a:lnTo>
                    <a:lnTo>
                      <a:pt x="14" y="12"/>
                    </a:lnTo>
                    <a:lnTo>
                      <a:pt x="6" y="12"/>
                    </a:lnTo>
                    <a:lnTo>
                      <a:pt x="6" y="12"/>
                    </a:lnTo>
                    <a:lnTo>
                      <a:pt x="2" y="6"/>
                    </a:lnTo>
                    <a:lnTo>
                      <a:pt x="2" y="6"/>
                    </a:lnTo>
                    <a:lnTo>
                      <a:pt x="0" y="4"/>
                    </a:lnTo>
                    <a:lnTo>
                      <a:pt x="0" y="2"/>
                    </a:lnTo>
                    <a:lnTo>
                      <a:pt x="0" y="2"/>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2" name="Group 3421">
              <a:extLst>
                <a:ext uri="{FF2B5EF4-FFF2-40B4-BE49-F238E27FC236}">
                  <a16:creationId xmlns:a16="http://schemas.microsoft.com/office/drawing/2014/main" id="{3F2FA32B-AE83-CEA2-5112-1DBFA9D72D0D}"/>
                </a:ext>
              </a:extLst>
            </p:cNvPr>
            <p:cNvGrpSpPr>
              <a:grpSpLocks/>
            </p:cNvGrpSpPr>
            <p:nvPr/>
          </p:nvGrpSpPr>
          <p:grpSpPr bwMode="auto">
            <a:xfrm>
              <a:off x="1534" y="1613"/>
              <a:ext cx="4504" cy="1077"/>
              <a:chOff x="1534" y="1613"/>
              <a:chExt cx="4504" cy="1077"/>
            </a:xfrm>
            <a:grpFill/>
          </p:grpSpPr>
          <p:sp>
            <p:nvSpPr>
              <p:cNvPr id="185" name="Freeform 3221">
                <a:extLst>
                  <a:ext uri="{FF2B5EF4-FFF2-40B4-BE49-F238E27FC236}">
                    <a16:creationId xmlns:a16="http://schemas.microsoft.com/office/drawing/2014/main" id="{C739EF57-075B-4C26-6AB2-C9706162012F}"/>
                  </a:ext>
                </a:extLst>
              </p:cNvPr>
              <p:cNvSpPr>
                <a:spLocks/>
              </p:cNvSpPr>
              <p:nvPr/>
            </p:nvSpPr>
            <p:spPr bwMode="auto">
              <a:xfrm>
                <a:off x="5740" y="2119"/>
                <a:ext cx="8" cy="10"/>
              </a:xfrm>
              <a:custGeom>
                <a:avLst/>
                <a:gdLst>
                  <a:gd name="T0" fmla="*/ 0 w 8"/>
                  <a:gd name="T1" fmla="*/ 6 h 10"/>
                  <a:gd name="T2" fmla="*/ 0 w 8"/>
                  <a:gd name="T3" fmla="*/ 6 h 10"/>
                  <a:gd name="T4" fmla="*/ 2 w 8"/>
                  <a:gd name="T5" fmla="*/ 2 h 10"/>
                  <a:gd name="T6" fmla="*/ 2 w 8"/>
                  <a:gd name="T7" fmla="*/ 0 h 10"/>
                  <a:gd name="T8" fmla="*/ 4 w 8"/>
                  <a:gd name="T9" fmla="*/ 0 h 10"/>
                  <a:gd name="T10" fmla="*/ 6 w 8"/>
                  <a:gd name="T11" fmla="*/ 2 h 10"/>
                  <a:gd name="T12" fmla="*/ 6 w 8"/>
                  <a:gd name="T13" fmla="*/ 2 h 10"/>
                  <a:gd name="T14" fmla="*/ 8 w 8"/>
                  <a:gd name="T15" fmla="*/ 4 h 10"/>
                  <a:gd name="T16" fmla="*/ 8 w 8"/>
                  <a:gd name="T17" fmla="*/ 8 h 10"/>
                  <a:gd name="T18" fmla="*/ 8 w 8"/>
                  <a:gd name="T19" fmla="*/ 8 h 10"/>
                  <a:gd name="T20" fmla="*/ 6 w 8"/>
                  <a:gd name="T21" fmla="*/ 10 h 10"/>
                  <a:gd name="T22" fmla="*/ 4 w 8"/>
                  <a:gd name="T23" fmla="*/ 10 h 10"/>
                  <a:gd name="T24" fmla="*/ 0 w 8"/>
                  <a:gd name="T25" fmla="*/ 6 h 10"/>
                  <a:gd name="T26" fmla="*/ 0 w 8"/>
                  <a:gd name="T27" fmla="*/ 6 h 10"/>
                  <a:gd name="T28" fmla="*/ 0 w 8"/>
                  <a:gd name="T29" fmla="*/ 6 h 10"/>
                  <a:gd name="T30" fmla="*/ 0 w 8"/>
                  <a:gd name="T3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6"/>
                    </a:moveTo>
                    <a:lnTo>
                      <a:pt x="0" y="6"/>
                    </a:lnTo>
                    <a:lnTo>
                      <a:pt x="2" y="2"/>
                    </a:lnTo>
                    <a:lnTo>
                      <a:pt x="2" y="0"/>
                    </a:lnTo>
                    <a:lnTo>
                      <a:pt x="4" y="0"/>
                    </a:lnTo>
                    <a:lnTo>
                      <a:pt x="6" y="2"/>
                    </a:lnTo>
                    <a:lnTo>
                      <a:pt x="6" y="2"/>
                    </a:lnTo>
                    <a:lnTo>
                      <a:pt x="8" y="4"/>
                    </a:lnTo>
                    <a:lnTo>
                      <a:pt x="8" y="8"/>
                    </a:lnTo>
                    <a:lnTo>
                      <a:pt x="8" y="8"/>
                    </a:lnTo>
                    <a:lnTo>
                      <a:pt x="6" y="10"/>
                    </a:lnTo>
                    <a:lnTo>
                      <a:pt x="4" y="10"/>
                    </a:lnTo>
                    <a:lnTo>
                      <a:pt x="0" y="6"/>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 name="Freeform 3222">
                <a:extLst>
                  <a:ext uri="{FF2B5EF4-FFF2-40B4-BE49-F238E27FC236}">
                    <a16:creationId xmlns:a16="http://schemas.microsoft.com/office/drawing/2014/main" id="{FC9066A4-5374-C7D3-D6E5-7C1EF93EC1B4}"/>
                  </a:ext>
                </a:extLst>
              </p:cNvPr>
              <p:cNvSpPr>
                <a:spLocks/>
              </p:cNvSpPr>
              <p:nvPr/>
            </p:nvSpPr>
            <p:spPr bwMode="auto">
              <a:xfrm>
                <a:off x="5736" y="2099"/>
                <a:ext cx="6" cy="10"/>
              </a:xfrm>
              <a:custGeom>
                <a:avLst/>
                <a:gdLst>
                  <a:gd name="T0" fmla="*/ 0 w 6"/>
                  <a:gd name="T1" fmla="*/ 0 h 10"/>
                  <a:gd name="T2" fmla="*/ 0 w 6"/>
                  <a:gd name="T3" fmla="*/ 0 h 10"/>
                  <a:gd name="T4" fmla="*/ 6 w 6"/>
                  <a:gd name="T5" fmla="*/ 8 h 10"/>
                  <a:gd name="T6" fmla="*/ 6 w 6"/>
                  <a:gd name="T7" fmla="*/ 8 h 10"/>
                  <a:gd name="T8" fmla="*/ 4 w 6"/>
                  <a:gd name="T9" fmla="*/ 10 h 10"/>
                  <a:gd name="T10" fmla="*/ 2 w 6"/>
                  <a:gd name="T11" fmla="*/ 10 h 10"/>
                  <a:gd name="T12" fmla="*/ 2 w 6"/>
                  <a:gd name="T13" fmla="*/ 8 h 10"/>
                  <a:gd name="T14" fmla="*/ 0 w 6"/>
                  <a:gd name="T15" fmla="*/ 0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lnTo>
                      <a:pt x="0" y="0"/>
                    </a:lnTo>
                    <a:lnTo>
                      <a:pt x="6" y="8"/>
                    </a:lnTo>
                    <a:lnTo>
                      <a:pt x="6" y="8"/>
                    </a:lnTo>
                    <a:lnTo>
                      <a:pt x="4" y="10"/>
                    </a:lnTo>
                    <a:lnTo>
                      <a:pt x="2" y="10"/>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3223">
                <a:extLst>
                  <a:ext uri="{FF2B5EF4-FFF2-40B4-BE49-F238E27FC236}">
                    <a16:creationId xmlns:a16="http://schemas.microsoft.com/office/drawing/2014/main" id="{6DCCC6E5-B3AE-3B70-EFE8-8E8ABE148CDC}"/>
                  </a:ext>
                </a:extLst>
              </p:cNvPr>
              <p:cNvSpPr>
                <a:spLocks/>
              </p:cNvSpPr>
              <p:nvPr/>
            </p:nvSpPr>
            <p:spPr bwMode="auto">
              <a:xfrm>
                <a:off x="5760" y="2171"/>
                <a:ext cx="6" cy="6"/>
              </a:xfrm>
              <a:custGeom>
                <a:avLst/>
                <a:gdLst>
                  <a:gd name="T0" fmla="*/ 0 w 6"/>
                  <a:gd name="T1" fmla="*/ 0 h 6"/>
                  <a:gd name="T2" fmla="*/ 0 w 6"/>
                  <a:gd name="T3" fmla="*/ 0 h 6"/>
                  <a:gd name="T4" fmla="*/ 6 w 6"/>
                  <a:gd name="T5" fmla="*/ 0 h 6"/>
                  <a:gd name="T6" fmla="*/ 6 w 6"/>
                  <a:gd name="T7" fmla="*/ 0 h 6"/>
                  <a:gd name="T8" fmla="*/ 4 w 6"/>
                  <a:gd name="T9" fmla="*/ 2 h 6"/>
                  <a:gd name="T10" fmla="*/ 4 w 6"/>
                  <a:gd name="T11" fmla="*/ 2 h 6"/>
                  <a:gd name="T12" fmla="*/ 2 w 6"/>
                  <a:gd name="T13" fmla="*/ 6 h 6"/>
                  <a:gd name="T14" fmla="*/ 2 w 6"/>
                  <a:gd name="T15" fmla="*/ 6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0"/>
                    </a:lnTo>
                    <a:lnTo>
                      <a:pt x="6" y="0"/>
                    </a:lnTo>
                    <a:lnTo>
                      <a:pt x="6" y="0"/>
                    </a:lnTo>
                    <a:lnTo>
                      <a:pt x="4" y="2"/>
                    </a:lnTo>
                    <a:lnTo>
                      <a:pt x="4" y="2"/>
                    </a:lnTo>
                    <a:lnTo>
                      <a:pt x="2" y="6"/>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 name="Freeform 3224">
                <a:extLst>
                  <a:ext uri="{FF2B5EF4-FFF2-40B4-BE49-F238E27FC236}">
                    <a16:creationId xmlns:a16="http://schemas.microsoft.com/office/drawing/2014/main" id="{37A6255F-4E33-28F9-89B6-A84096B033B6}"/>
                  </a:ext>
                </a:extLst>
              </p:cNvPr>
              <p:cNvSpPr>
                <a:spLocks/>
              </p:cNvSpPr>
              <p:nvPr/>
            </p:nvSpPr>
            <p:spPr bwMode="auto">
              <a:xfrm>
                <a:off x="5824" y="2109"/>
                <a:ext cx="42" cy="74"/>
              </a:xfrm>
              <a:custGeom>
                <a:avLst/>
                <a:gdLst>
                  <a:gd name="T0" fmla="*/ 12 w 42"/>
                  <a:gd name="T1" fmla="*/ 58 h 74"/>
                  <a:gd name="T2" fmla="*/ 12 w 42"/>
                  <a:gd name="T3" fmla="*/ 54 h 74"/>
                  <a:gd name="T4" fmla="*/ 2 w 42"/>
                  <a:gd name="T5" fmla="*/ 42 h 74"/>
                  <a:gd name="T6" fmla="*/ 0 w 42"/>
                  <a:gd name="T7" fmla="*/ 32 h 74"/>
                  <a:gd name="T8" fmla="*/ 2 w 42"/>
                  <a:gd name="T9" fmla="*/ 30 h 74"/>
                  <a:gd name="T10" fmla="*/ 6 w 42"/>
                  <a:gd name="T11" fmla="*/ 28 h 74"/>
                  <a:gd name="T12" fmla="*/ 6 w 42"/>
                  <a:gd name="T13" fmla="*/ 22 h 74"/>
                  <a:gd name="T14" fmla="*/ 8 w 42"/>
                  <a:gd name="T15" fmla="*/ 20 h 74"/>
                  <a:gd name="T16" fmla="*/ 10 w 42"/>
                  <a:gd name="T17" fmla="*/ 26 h 74"/>
                  <a:gd name="T18" fmla="*/ 12 w 42"/>
                  <a:gd name="T19" fmla="*/ 32 h 74"/>
                  <a:gd name="T20" fmla="*/ 14 w 42"/>
                  <a:gd name="T21" fmla="*/ 32 h 74"/>
                  <a:gd name="T22" fmla="*/ 16 w 42"/>
                  <a:gd name="T23" fmla="*/ 28 h 74"/>
                  <a:gd name="T24" fmla="*/ 14 w 42"/>
                  <a:gd name="T25" fmla="*/ 20 h 74"/>
                  <a:gd name="T26" fmla="*/ 16 w 42"/>
                  <a:gd name="T27" fmla="*/ 18 h 74"/>
                  <a:gd name="T28" fmla="*/ 22 w 42"/>
                  <a:gd name="T29" fmla="*/ 2 h 74"/>
                  <a:gd name="T30" fmla="*/ 24 w 42"/>
                  <a:gd name="T31" fmla="*/ 0 h 74"/>
                  <a:gd name="T32" fmla="*/ 30 w 42"/>
                  <a:gd name="T33" fmla="*/ 2 h 74"/>
                  <a:gd name="T34" fmla="*/ 36 w 42"/>
                  <a:gd name="T35" fmla="*/ 10 h 74"/>
                  <a:gd name="T36" fmla="*/ 36 w 42"/>
                  <a:gd name="T37" fmla="*/ 16 h 74"/>
                  <a:gd name="T38" fmla="*/ 40 w 42"/>
                  <a:gd name="T39" fmla="*/ 24 h 74"/>
                  <a:gd name="T40" fmla="*/ 42 w 42"/>
                  <a:gd name="T41" fmla="*/ 28 h 74"/>
                  <a:gd name="T42" fmla="*/ 36 w 42"/>
                  <a:gd name="T43" fmla="*/ 30 h 74"/>
                  <a:gd name="T44" fmla="*/ 30 w 42"/>
                  <a:gd name="T45" fmla="*/ 24 h 74"/>
                  <a:gd name="T46" fmla="*/ 26 w 42"/>
                  <a:gd name="T47" fmla="*/ 20 h 74"/>
                  <a:gd name="T48" fmla="*/ 26 w 42"/>
                  <a:gd name="T49" fmla="*/ 22 h 74"/>
                  <a:gd name="T50" fmla="*/ 24 w 42"/>
                  <a:gd name="T51" fmla="*/ 34 h 74"/>
                  <a:gd name="T52" fmla="*/ 30 w 42"/>
                  <a:gd name="T53" fmla="*/ 50 h 74"/>
                  <a:gd name="T54" fmla="*/ 30 w 42"/>
                  <a:gd name="T55" fmla="*/ 58 h 74"/>
                  <a:gd name="T56" fmla="*/ 28 w 42"/>
                  <a:gd name="T57" fmla="*/ 62 h 74"/>
                  <a:gd name="T58" fmla="*/ 26 w 42"/>
                  <a:gd name="T59" fmla="*/ 64 h 74"/>
                  <a:gd name="T60" fmla="*/ 26 w 42"/>
                  <a:gd name="T61" fmla="*/ 66 h 74"/>
                  <a:gd name="T62" fmla="*/ 24 w 42"/>
                  <a:gd name="T63" fmla="*/ 74 h 74"/>
                  <a:gd name="T64" fmla="*/ 22 w 42"/>
                  <a:gd name="T65" fmla="*/ 70 h 74"/>
                  <a:gd name="T66" fmla="*/ 14 w 42"/>
                  <a:gd name="T67" fmla="*/ 58 h 74"/>
                  <a:gd name="T68" fmla="*/ 12 w 42"/>
                  <a:gd name="T69"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74">
                    <a:moveTo>
                      <a:pt x="12" y="58"/>
                    </a:moveTo>
                    <a:lnTo>
                      <a:pt x="12" y="58"/>
                    </a:lnTo>
                    <a:lnTo>
                      <a:pt x="12" y="54"/>
                    </a:lnTo>
                    <a:lnTo>
                      <a:pt x="12" y="54"/>
                    </a:lnTo>
                    <a:lnTo>
                      <a:pt x="2" y="42"/>
                    </a:lnTo>
                    <a:lnTo>
                      <a:pt x="2" y="42"/>
                    </a:lnTo>
                    <a:lnTo>
                      <a:pt x="0" y="40"/>
                    </a:lnTo>
                    <a:lnTo>
                      <a:pt x="0" y="32"/>
                    </a:lnTo>
                    <a:lnTo>
                      <a:pt x="0" y="32"/>
                    </a:lnTo>
                    <a:lnTo>
                      <a:pt x="2" y="30"/>
                    </a:lnTo>
                    <a:lnTo>
                      <a:pt x="4" y="30"/>
                    </a:lnTo>
                    <a:lnTo>
                      <a:pt x="6" y="28"/>
                    </a:lnTo>
                    <a:lnTo>
                      <a:pt x="6" y="22"/>
                    </a:lnTo>
                    <a:lnTo>
                      <a:pt x="6" y="22"/>
                    </a:lnTo>
                    <a:lnTo>
                      <a:pt x="8" y="20"/>
                    </a:lnTo>
                    <a:lnTo>
                      <a:pt x="8" y="20"/>
                    </a:lnTo>
                    <a:lnTo>
                      <a:pt x="10" y="22"/>
                    </a:lnTo>
                    <a:lnTo>
                      <a:pt x="10" y="26"/>
                    </a:lnTo>
                    <a:lnTo>
                      <a:pt x="10" y="26"/>
                    </a:lnTo>
                    <a:lnTo>
                      <a:pt x="12" y="32"/>
                    </a:lnTo>
                    <a:lnTo>
                      <a:pt x="14" y="34"/>
                    </a:lnTo>
                    <a:lnTo>
                      <a:pt x="14" y="32"/>
                    </a:lnTo>
                    <a:lnTo>
                      <a:pt x="14" y="32"/>
                    </a:lnTo>
                    <a:lnTo>
                      <a:pt x="16" y="28"/>
                    </a:lnTo>
                    <a:lnTo>
                      <a:pt x="16" y="26"/>
                    </a:lnTo>
                    <a:lnTo>
                      <a:pt x="14" y="20"/>
                    </a:lnTo>
                    <a:lnTo>
                      <a:pt x="14" y="20"/>
                    </a:lnTo>
                    <a:lnTo>
                      <a:pt x="16" y="18"/>
                    </a:lnTo>
                    <a:lnTo>
                      <a:pt x="18" y="12"/>
                    </a:lnTo>
                    <a:lnTo>
                      <a:pt x="22" y="2"/>
                    </a:lnTo>
                    <a:lnTo>
                      <a:pt x="22" y="2"/>
                    </a:lnTo>
                    <a:lnTo>
                      <a:pt x="24" y="0"/>
                    </a:lnTo>
                    <a:lnTo>
                      <a:pt x="26" y="0"/>
                    </a:lnTo>
                    <a:lnTo>
                      <a:pt x="30" y="2"/>
                    </a:lnTo>
                    <a:lnTo>
                      <a:pt x="32" y="6"/>
                    </a:lnTo>
                    <a:lnTo>
                      <a:pt x="36" y="10"/>
                    </a:lnTo>
                    <a:lnTo>
                      <a:pt x="36" y="10"/>
                    </a:lnTo>
                    <a:lnTo>
                      <a:pt x="36" y="16"/>
                    </a:lnTo>
                    <a:lnTo>
                      <a:pt x="38" y="20"/>
                    </a:lnTo>
                    <a:lnTo>
                      <a:pt x="40" y="24"/>
                    </a:lnTo>
                    <a:lnTo>
                      <a:pt x="42" y="28"/>
                    </a:lnTo>
                    <a:lnTo>
                      <a:pt x="42" y="28"/>
                    </a:lnTo>
                    <a:lnTo>
                      <a:pt x="38" y="32"/>
                    </a:lnTo>
                    <a:lnTo>
                      <a:pt x="36" y="30"/>
                    </a:lnTo>
                    <a:lnTo>
                      <a:pt x="30" y="24"/>
                    </a:lnTo>
                    <a:lnTo>
                      <a:pt x="30" y="24"/>
                    </a:lnTo>
                    <a:lnTo>
                      <a:pt x="28" y="20"/>
                    </a:lnTo>
                    <a:lnTo>
                      <a:pt x="26" y="20"/>
                    </a:lnTo>
                    <a:lnTo>
                      <a:pt x="26" y="22"/>
                    </a:lnTo>
                    <a:lnTo>
                      <a:pt x="26" y="22"/>
                    </a:lnTo>
                    <a:lnTo>
                      <a:pt x="24" y="28"/>
                    </a:lnTo>
                    <a:lnTo>
                      <a:pt x="24" y="34"/>
                    </a:lnTo>
                    <a:lnTo>
                      <a:pt x="24" y="34"/>
                    </a:lnTo>
                    <a:lnTo>
                      <a:pt x="30" y="50"/>
                    </a:lnTo>
                    <a:lnTo>
                      <a:pt x="30" y="50"/>
                    </a:lnTo>
                    <a:lnTo>
                      <a:pt x="30" y="58"/>
                    </a:lnTo>
                    <a:lnTo>
                      <a:pt x="30" y="60"/>
                    </a:lnTo>
                    <a:lnTo>
                      <a:pt x="28" y="62"/>
                    </a:lnTo>
                    <a:lnTo>
                      <a:pt x="28" y="62"/>
                    </a:lnTo>
                    <a:lnTo>
                      <a:pt x="26" y="64"/>
                    </a:lnTo>
                    <a:lnTo>
                      <a:pt x="26" y="66"/>
                    </a:lnTo>
                    <a:lnTo>
                      <a:pt x="26" y="66"/>
                    </a:lnTo>
                    <a:lnTo>
                      <a:pt x="26" y="72"/>
                    </a:lnTo>
                    <a:lnTo>
                      <a:pt x="24" y="74"/>
                    </a:lnTo>
                    <a:lnTo>
                      <a:pt x="22" y="70"/>
                    </a:lnTo>
                    <a:lnTo>
                      <a:pt x="22" y="70"/>
                    </a:lnTo>
                    <a:lnTo>
                      <a:pt x="18" y="62"/>
                    </a:lnTo>
                    <a:lnTo>
                      <a:pt x="14" y="58"/>
                    </a:lnTo>
                    <a:lnTo>
                      <a:pt x="14" y="58"/>
                    </a:lnTo>
                    <a:lnTo>
                      <a:pt x="12" y="58"/>
                    </a:lnTo>
                    <a:lnTo>
                      <a:pt x="1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 name="Freeform 3225">
                <a:extLst>
                  <a:ext uri="{FF2B5EF4-FFF2-40B4-BE49-F238E27FC236}">
                    <a16:creationId xmlns:a16="http://schemas.microsoft.com/office/drawing/2014/main" id="{574B89BD-B4E4-5CFD-BC22-76EB6436E30B}"/>
                  </a:ext>
                </a:extLst>
              </p:cNvPr>
              <p:cNvSpPr>
                <a:spLocks/>
              </p:cNvSpPr>
              <p:nvPr/>
            </p:nvSpPr>
            <p:spPr bwMode="auto">
              <a:xfrm>
                <a:off x="5798" y="2123"/>
                <a:ext cx="30" cy="42"/>
              </a:xfrm>
              <a:custGeom>
                <a:avLst/>
                <a:gdLst>
                  <a:gd name="T0" fmla="*/ 26 w 30"/>
                  <a:gd name="T1" fmla="*/ 18 h 42"/>
                  <a:gd name="T2" fmla="*/ 26 w 30"/>
                  <a:gd name="T3" fmla="*/ 18 h 42"/>
                  <a:gd name="T4" fmla="*/ 28 w 30"/>
                  <a:gd name="T5" fmla="*/ 24 h 42"/>
                  <a:gd name="T6" fmla="*/ 30 w 30"/>
                  <a:gd name="T7" fmla="*/ 26 h 42"/>
                  <a:gd name="T8" fmla="*/ 30 w 30"/>
                  <a:gd name="T9" fmla="*/ 26 h 42"/>
                  <a:gd name="T10" fmla="*/ 28 w 30"/>
                  <a:gd name="T11" fmla="*/ 36 h 42"/>
                  <a:gd name="T12" fmla="*/ 26 w 30"/>
                  <a:gd name="T13" fmla="*/ 40 h 42"/>
                  <a:gd name="T14" fmla="*/ 24 w 30"/>
                  <a:gd name="T15" fmla="*/ 42 h 42"/>
                  <a:gd name="T16" fmla="*/ 24 w 30"/>
                  <a:gd name="T17" fmla="*/ 40 h 42"/>
                  <a:gd name="T18" fmla="*/ 20 w 30"/>
                  <a:gd name="T19" fmla="*/ 36 h 42"/>
                  <a:gd name="T20" fmla="*/ 20 w 30"/>
                  <a:gd name="T21" fmla="*/ 36 h 42"/>
                  <a:gd name="T22" fmla="*/ 16 w 30"/>
                  <a:gd name="T23" fmla="*/ 32 h 42"/>
                  <a:gd name="T24" fmla="*/ 12 w 30"/>
                  <a:gd name="T25" fmla="*/ 32 h 42"/>
                  <a:gd name="T26" fmla="*/ 8 w 30"/>
                  <a:gd name="T27" fmla="*/ 34 h 42"/>
                  <a:gd name="T28" fmla="*/ 6 w 30"/>
                  <a:gd name="T29" fmla="*/ 40 h 42"/>
                  <a:gd name="T30" fmla="*/ 6 w 30"/>
                  <a:gd name="T31" fmla="*/ 40 h 42"/>
                  <a:gd name="T32" fmla="*/ 4 w 30"/>
                  <a:gd name="T33" fmla="*/ 36 h 42"/>
                  <a:gd name="T34" fmla="*/ 4 w 30"/>
                  <a:gd name="T35" fmla="*/ 30 h 42"/>
                  <a:gd name="T36" fmla="*/ 4 w 30"/>
                  <a:gd name="T37" fmla="*/ 30 h 42"/>
                  <a:gd name="T38" fmla="*/ 6 w 30"/>
                  <a:gd name="T39" fmla="*/ 26 h 42"/>
                  <a:gd name="T40" fmla="*/ 6 w 30"/>
                  <a:gd name="T41" fmla="*/ 20 h 42"/>
                  <a:gd name="T42" fmla="*/ 6 w 30"/>
                  <a:gd name="T43" fmla="*/ 20 h 42"/>
                  <a:gd name="T44" fmla="*/ 4 w 30"/>
                  <a:gd name="T45" fmla="*/ 18 h 42"/>
                  <a:gd name="T46" fmla="*/ 2 w 30"/>
                  <a:gd name="T47" fmla="*/ 20 h 42"/>
                  <a:gd name="T48" fmla="*/ 0 w 30"/>
                  <a:gd name="T49" fmla="*/ 22 h 42"/>
                  <a:gd name="T50" fmla="*/ 0 w 30"/>
                  <a:gd name="T51" fmla="*/ 22 h 42"/>
                  <a:gd name="T52" fmla="*/ 2 w 30"/>
                  <a:gd name="T53" fmla="*/ 10 h 42"/>
                  <a:gd name="T54" fmla="*/ 4 w 30"/>
                  <a:gd name="T55" fmla="*/ 0 h 42"/>
                  <a:gd name="T56" fmla="*/ 4 w 30"/>
                  <a:gd name="T57" fmla="*/ 0 h 42"/>
                  <a:gd name="T58" fmla="*/ 4 w 30"/>
                  <a:gd name="T59" fmla="*/ 2 h 42"/>
                  <a:gd name="T60" fmla="*/ 6 w 30"/>
                  <a:gd name="T61" fmla="*/ 4 h 42"/>
                  <a:gd name="T62" fmla="*/ 6 w 30"/>
                  <a:gd name="T63" fmla="*/ 4 h 42"/>
                  <a:gd name="T64" fmla="*/ 14 w 30"/>
                  <a:gd name="T65" fmla="*/ 18 h 42"/>
                  <a:gd name="T66" fmla="*/ 14 w 30"/>
                  <a:gd name="T67" fmla="*/ 18 h 42"/>
                  <a:gd name="T68" fmla="*/ 16 w 30"/>
                  <a:gd name="T69" fmla="*/ 20 h 42"/>
                  <a:gd name="T70" fmla="*/ 18 w 30"/>
                  <a:gd name="T71" fmla="*/ 20 h 42"/>
                  <a:gd name="T72" fmla="*/ 18 w 30"/>
                  <a:gd name="T73" fmla="*/ 16 h 42"/>
                  <a:gd name="T74" fmla="*/ 18 w 30"/>
                  <a:gd name="T75" fmla="*/ 16 h 42"/>
                  <a:gd name="T76" fmla="*/ 20 w 30"/>
                  <a:gd name="T77" fmla="*/ 12 h 42"/>
                  <a:gd name="T78" fmla="*/ 22 w 30"/>
                  <a:gd name="T79" fmla="*/ 12 h 42"/>
                  <a:gd name="T80" fmla="*/ 26 w 30"/>
                  <a:gd name="T81" fmla="*/ 18 h 42"/>
                  <a:gd name="T82" fmla="*/ 26 w 30"/>
                  <a:gd name="T8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42">
                    <a:moveTo>
                      <a:pt x="26" y="18"/>
                    </a:moveTo>
                    <a:lnTo>
                      <a:pt x="26" y="18"/>
                    </a:lnTo>
                    <a:lnTo>
                      <a:pt x="28" y="24"/>
                    </a:lnTo>
                    <a:lnTo>
                      <a:pt x="30" y="26"/>
                    </a:lnTo>
                    <a:lnTo>
                      <a:pt x="30" y="26"/>
                    </a:lnTo>
                    <a:lnTo>
                      <a:pt x="28" y="36"/>
                    </a:lnTo>
                    <a:lnTo>
                      <a:pt x="26" y="40"/>
                    </a:lnTo>
                    <a:lnTo>
                      <a:pt x="24" y="42"/>
                    </a:lnTo>
                    <a:lnTo>
                      <a:pt x="24" y="40"/>
                    </a:lnTo>
                    <a:lnTo>
                      <a:pt x="20" y="36"/>
                    </a:lnTo>
                    <a:lnTo>
                      <a:pt x="20" y="36"/>
                    </a:lnTo>
                    <a:lnTo>
                      <a:pt x="16" y="32"/>
                    </a:lnTo>
                    <a:lnTo>
                      <a:pt x="12" y="32"/>
                    </a:lnTo>
                    <a:lnTo>
                      <a:pt x="8" y="34"/>
                    </a:lnTo>
                    <a:lnTo>
                      <a:pt x="6" y="40"/>
                    </a:lnTo>
                    <a:lnTo>
                      <a:pt x="6" y="40"/>
                    </a:lnTo>
                    <a:lnTo>
                      <a:pt x="4" y="36"/>
                    </a:lnTo>
                    <a:lnTo>
                      <a:pt x="4" y="30"/>
                    </a:lnTo>
                    <a:lnTo>
                      <a:pt x="4" y="30"/>
                    </a:lnTo>
                    <a:lnTo>
                      <a:pt x="6" y="26"/>
                    </a:lnTo>
                    <a:lnTo>
                      <a:pt x="6" y="20"/>
                    </a:lnTo>
                    <a:lnTo>
                      <a:pt x="6" y="20"/>
                    </a:lnTo>
                    <a:lnTo>
                      <a:pt x="4" y="18"/>
                    </a:lnTo>
                    <a:lnTo>
                      <a:pt x="2" y="20"/>
                    </a:lnTo>
                    <a:lnTo>
                      <a:pt x="0" y="22"/>
                    </a:lnTo>
                    <a:lnTo>
                      <a:pt x="0" y="22"/>
                    </a:lnTo>
                    <a:lnTo>
                      <a:pt x="2" y="10"/>
                    </a:lnTo>
                    <a:lnTo>
                      <a:pt x="4" y="0"/>
                    </a:lnTo>
                    <a:lnTo>
                      <a:pt x="4" y="0"/>
                    </a:lnTo>
                    <a:lnTo>
                      <a:pt x="4" y="2"/>
                    </a:lnTo>
                    <a:lnTo>
                      <a:pt x="6" y="4"/>
                    </a:lnTo>
                    <a:lnTo>
                      <a:pt x="6" y="4"/>
                    </a:lnTo>
                    <a:lnTo>
                      <a:pt x="14" y="18"/>
                    </a:lnTo>
                    <a:lnTo>
                      <a:pt x="14" y="18"/>
                    </a:lnTo>
                    <a:lnTo>
                      <a:pt x="16" y="20"/>
                    </a:lnTo>
                    <a:lnTo>
                      <a:pt x="18" y="20"/>
                    </a:lnTo>
                    <a:lnTo>
                      <a:pt x="18" y="16"/>
                    </a:lnTo>
                    <a:lnTo>
                      <a:pt x="18" y="16"/>
                    </a:lnTo>
                    <a:lnTo>
                      <a:pt x="20" y="12"/>
                    </a:lnTo>
                    <a:lnTo>
                      <a:pt x="22" y="12"/>
                    </a:lnTo>
                    <a:lnTo>
                      <a:pt x="26" y="18"/>
                    </a:lnTo>
                    <a:lnTo>
                      <a:pt x="2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 name="Freeform 3226">
                <a:extLst>
                  <a:ext uri="{FF2B5EF4-FFF2-40B4-BE49-F238E27FC236}">
                    <a16:creationId xmlns:a16="http://schemas.microsoft.com/office/drawing/2014/main" id="{AADC799B-6797-D16A-A09C-282FE21EB405}"/>
                  </a:ext>
                </a:extLst>
              </p:cNvPr>
              <p:cNvSpPr>
                <a:spLocks/>
              </p:cNvSpPr>
              <p:nvPr/>
            </p:nvSpPr>
            <p:spPr bwMode="auto">
              <a:xfrm>
                <a:off x="5826" y="2087"/>
                <a:ext cx="20" cy="44"/>
              </a:xfrm>
              <a:custGeom>
                <a:avLst/>
                <a:gdLst>
                  <a:gd name="T0" fmla="*/ 20 w 20"/>
                  <a:gd name="T1" fmla="*/ 24 h 44"/>
                  <a:gd name="T2" fmla="*/ 20 w 20"/>
                  <a:gd name="T3" fmla="*/ 24 h 44"/>
                  <a:gd name="T4" fmla="*/ 18 w 20"/>
                  <a:gd name="T5" fmla="*/ 40 h 44"/>
                  <a:gd name="T6" fmla="*/ 16 w 20"/>
                  <a:gd name="T7" fmla="*/ 44 h 44"/>
                  <a:gd name="T8" fmla="*/ 14 w 20"/>
                  <a:gd name="T9" fmla="*/ 44 h 44"/>
                  <a:gd name="T10" fmla="*/ 12 w 20"/>
                  <a:gd name="T11" fmla="*/ 42 h 44"/>
                  <a:gd name="T12" fmla="*/ 12 w 20"/>
                  <a:gd name="T13" fmla="*/ 42 h 44"/>
                  <a:gd name="T14" fmla="*/ 12 w 20"/>
                  <a:gd name="T15" fmla="*/ 38 h 44"/>
                  <a:gd name="T16" fmla="*/ 12 w 20"/>
                  <a:gd name="T17" fmla="*/ 38 h 44"/>
                  <a:gd name="T18" fmla="*/ 8 w 20"/>
                  <a:gd name="T19" fmla="*/ 36 h 44"/>
                  <a:gd name="T20" fmla="*/ 4 w 20"/>
                  <a:gd name="T21" fmla="*/ 32 h 44"/>
                  <a:gd name="T22" fmla="*/ 0 w 20"/>
                  <a:gd name="T23" fmla="*/ 18 h 44"/>
                  <a:gd name="T24" fmla="*/ 0 w 20"/>
                  <a:gd name="T25" fmla="*/ 18 h 44"/>
                  <a:gd name="T26" fmla="*/ 2 w 20"/>
                  <a:gd name="T27" fmla="*/ 16 h 44"/>
                  <a:gd name="T28" fmla="*/ 4 w 20"/>
                  <a:gd name="T29" fmla="*/ 16 h 44"/>
                  <a:gd name="T30" fmla="*/ 6 w 20"/>
                  <a:gd name="T31" fmla="*/ 12 h 44"/>
                  <a:gd name="T32" fmla="*/ 4 w 20"/>
                  <a:gd name="T33" fmla="*/ 2 h 44"/>
                  <a:gd name="T34" fmla="*/ 4 w 20"/>
                  <a:gd name="T35" fmla="*/ 2 h 44"/>
                  <a:gd name="T36" fmla="*/ 4 w 20"/>
                  <a:gd name="T37" fmla="*/ 2 h 44"/>
                  <a:gd name="T38" fmla="*/ 6 w 20"/>
                  <a:gd name="T39" fmla="*/ 0 h 44"/>
                  <a:gd name="T40" fmla="*/ 8 w 20"/>
                  <a:gd name="T41" fmla="*/ 2 h 44"/>
                  <a:gd name="T42" fmla="*/ 10 w 20"/>
                  <a:gd name="T43" fmla="*/ 10 h 44"/>
                  <a:gd name="T44" fmla="*/ 10 w 20"/>
                  <a:gd name="T45" fmla="*/ 10 h 44"/>
                  <a:gd name="T46" fmla="*/ 10 w 20"/>
                  <a:gd name="T47" fmla="*/ 20 h 44"/>
                  <a:gd name="T48" fmla="*/ 14 w 20"/>
                  <a:gd name="T49" fmla="*/ 22 h 44"/>
                  <a:gd name="T50" fmla="*/ 18 w 20"/>
                  <a:gd name="T51" fmla="*/ 22 h 44"/>
                  <a:gd name="T52" fmla="*/ 20 w 20"/>
                  <a:gd name="T53" fmla="*/ 24 h 44"/>
                  <a:gd name="T54" fmla="*/ 20 w 20"/>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4">
                    <a:moveTo>
                      <a:pt x="20" y="24"/>
                    </a:moveTo>
                    <a:lnTo>
                      <a:pt x="20" y="24"/>
                    </a:lnTo>
                    <a:lnTo>
                      <a:pt x="18" y="40"/>
                    </a:lnTo>
                    <a:lnTo>
                      <a:pt x="16" y="44"/>
                    </a:lnTo>
                    <a:lnTo>
                      <a:pt x="14" y="44"/>
                    </a:lnTo>
                    <a:lnTo>
                      <a:pt x="12" y="42"/>
                    </a:lnTo>
                    <a:lnTo>
                      <a:pt x="12" y="42"/>
                    </a:lnTo>
                    <a:lnTo>
                      <a:pt x="12" y="38"/>
                    </a:lnTo>
                    <a:lnTo>
                      <a:pt x="12" y="38"/>
                    </a:lnTo>
                    <a:lnTo>
                      <a:pt x="8" y="36"/>
                    </a:lnTo>
                    <a:lnTo>
                      <a:pt x="4" y="32"/>
                    </a:lnTo>
                    <a:lnTo>
                      <a:pt x="0" y="18"/>
                    </a:lnTo>
                    <a:lnTo>
                      <a:pt x="0" y="18"/>
                    </a:lnTo>
                    <a:lnTo>
                      <a:pt x="2" y="16"/>
                    </a:lnTo>
                    <a:lnTo>
                      <a:pt x="4" y="16"/>
                    </a:lnTo>
                    <a:lnTo>
                      <a:pt x="6" y="12"/>
                    </a:lnTo>
                    <a:lnTo>
                      <a:pt x="4" y="2"/>
                    </a:lnTo>
                    <a:lnTo>
                      <a:pt x="4" y="2"/>
                    </a:lnTo>
                    <a:lnTo>
                      <a:pt x="4" y="2"/>
                    </a:lnTo>
                    <a:lnTo>
                      <a:pt x="6" y="0"/>
                    </a:lnTo>
                    <a:lnTo>
                      <a:pt x="8" y="2"/>
                    </a:lnTo>
                    <a:lnTo>
                      <a:pt x="10" y="10"/>
                    </a:lnTo>
                    <a:lnTo>
                      <a:pt x="10" y="10"/>
                    </a:lnTo>
                    <a:lnTo>
                      <a:pt x="10" y="20"/>
                    </a:lnTo>
                    <a:lnTo>
                      <a:pt x="14" y="22"/>
                    </a:lnTo>
                    <a:lnTo>
                      <a:pt x="18" y="22"/>
                    </a:lnTo>
                    <a:lnTo>
                      <a:pt x="20" y="24"/>
                    </a:lnTo>
                    <a:lnTo>
                      <a:pt x="2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3227">
                <a:extLst>
                  <a:ext uri="{FF2B5EF4-FFF2-40B4-BE49-F238E27FC236}">
                    <a16:creationId xmlns:a16="http://schemas.microsoft.com/office/drawing/2014/main" id="{27C5D8A3-19D6-F936-C392-CAC9A559D886}"/>
                  </a:ext>
                </a:extLst>
              </p:cNvPr>
              <p:cNvSpPr>
                <a:spLocks/>
              </p:cNvSpPr>
              <p:nvPr/>
            </p:nvSpPr>
            <p:spPr bwMode="auto">
              <a:xfrm>
                <a:off x="5796" y="2093"/>
                <a:ext cx="24" cy="30"/>
              </a:xfrm>
              <a:custGeom>
                <a:avLst/>
                <a:gdLst>
                  <a:gd name="T0" fmla="*/ 22 w 24"/>
                  <a:gd name="T1" fmla="*/ 18 h 30"/>
                  <a:gd name="T2" fmla="*/ 22 w 24"/>
                  <a:gd name="T3" fmla="*/ 18 h 30"/>
                  <a:gd name="T4" fmla="*/ 22 w 24"/>
                  <a:gd name="T5" fmla="*/ 22 h 30"/>
                  <a:gd name="T6" fmla="*/ 24 w 24"/>
                  <a:gd name="T7" fmla="*/ 24 h 30"/>
                  <a:gd name="T8" fmla="*/ 22 w 24"/>
                  <a:gd name="T9" fmla="*/ 26 h 30"/>
                  <a:gd name="T10" fmla="*/ 22 w 24"/>
                  <a:gd name="T11" fmla="*/ 26 h 30"/>
                  <a:gd name="T12" fmla="*/ 20 w 24"/>
                  <a:gd name="T13" fmla="*/ 28 h 30"/>
                  <a:gd name="T14" fmla="*/ 18 w 24"/>
                  <a:gd name="T15" fmla="*/ 30 h 30"/>
                  <a:gd name="T16" fmla="*/ 12 w 24"/>
                  <a:gd name="T17" fmla="*/ 28 h 30"/>
                  <a:gd name="T18" fmla="*/ 6 w 24"/>
                  <a:gd name="T19" fmla="*/ 24 h 30"/>
                  <a:gd name="T20" fmla="*/ 2 w 24"/>
                  <a:gd name="T21" fmla="*/ 18 h 30"/>
                  <a:gd name="T22" fmla="*/ 2 w 24"/>
                  <a:gd name="T23" fmla="*/ 18 h 30"/>
                  <a:gd name="T24" fmla="*/ 0 w 24"/>
                  <a:gd name="T25" fmla="*/ 8 h 30"/>
                  <a:gd name="T26" fmla="*/ 2 w 24"/>
                  <a:gd name="T27" fmla="*/ 2 h 30"/>
                  <a:gd name="T28" fmla="*/ 4 w 24"/>
                  <a:gd name="T29" fmla="*/ 0 h 30"/>
                  <a:gd name="T30" fmla="*/ 4 w 24"/>
                  <a:gd name="T31" fmla="*/ 0 h 30"/>
                  <a:gd name="T32" fmla="*/ 8 w 24"/>
                  <a:gd name="T33" fmla="*/ 6 h 30"/>
                  <a:gd name="T34" fmla="*/ 12 w 24"/>
                  <a:gd name="T35" fmla="*/ 10 h 30"/>
                  <a:gd name="T36" fmla="*/ 18 w 24"/>
                  <a:gd name="T37" fmla="*/ 14 h 30"/>
                  <a:gd name="T38" fmla="*/ 22 w 24"/>
                  <a:gd name="T39" fmla="*/ 18 h 30"/>
                  <a:gd name="T40" fmla="*/ 22 w 24"/>
                  <a:gd name="T4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0">
                    <a:moveTo>
                      <a:pt x="22" y="18"/>
                    </a:moveTo>
                    <a:lnTo>
                      <a:pt x="22" y="18"/>
                    </a:lnTo>
                    <a:lnTo>
                      <a:pt x="22" y="22"/>
                    </a:lnTo>
                    <a:lnTo>
                      <a:pt x="24" y="24"/>
                    </a:lnTo>
                    <a:lnTo>
                      <a:pt x="22" y="26"/>
                    </a:lnTo>
                    <a:lnTo>
                      <a:pt x="22" y="26"/>
                    </a:lnTo>
                    <a:lnTo>
                      <a:pt x="20" y="28"/>
                    </a:lnTo>
                    <a:lnTo>
                      <a:pt x="18" y="30"/>
                    </a:lnTo>
                    <a:lnTo>
                      <a:pt x="12" y="28"/>
                    </a:lnTo>
                    <a:lnTo>
                      <a:pt x="6" y="24"/>
                    </a:lnTo>
                    <a:lnTo>
                      <a:pt x="2" y="18"/>
                    </a:lnTo>
                    <a:lnTo>
                      <a:pt x="2" y="18"/>
                    </a:lnTo>
                    <a:lnTo>
                      <a:pt x="0" y="8"/>
                    </a:lnTo>
                    <a:lnTo>
                      <a:pt x="2" y="2"/>
                    </a:lnTo>
                    <a:lnTo>
                      <a:pt x="4" y="0"/>
                    </a:lnTo>
                    <a:lnTo>
                      <a:pt x="4" y="0"/>
                    </a:lnTo>
                    <a:lnTo>
                      <a:pt x="8" y="6"/>
                    </a:lnTo>
                    <a:lnTo>
                      <a:pt x="12" y="10"/>
                    </a:lnTo>
                    <a:lnTo>
                      <a:pt x="18" y="14"/>
                    </a:lnTo>
                    <a:lnTo>
                      <a:pt x="22" y="18"/>
                    </a:lnTo>
                    <a:lnTo>
                      <a:pt x="2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3228">
                <a:extLst>
                  <a:ext uri="{FF2B5EF4-FFF2-40B4-BE49-F238E27FC236}">
                    <a16:creationId xmlns:a16="http://schemas.microsoft.com/office/drawing/2014/main" id="{0B3E712D-1D5A-7806-9F6E-0B257C02C8A2}"/>
                  </a:ext>
                </a:extLst>
              </p:cNvPr>
              <p:cNvSpPr>
                <a:spLocks/>
              </p:cNvSpPr>
              <p:nvPr/>
            </p:nvSpPr>
            <p:spPr bwMode="auto">
              <a:xfrm>
                <a:off x="5800" y="2083"/>
                <a:ext cx="18" cy="28"/>
              </a:xfrm>
              <a:custGeom>
                <a:avLst/>
                <a:gdLst>
                  <a:gd name="T0" fmla="*/ 18 w 18"/>
                  <a:gd name="T1" fmla="*/ 28 h 28"/>
                  <a:gd name="T2" fmla="*/ 18 w 18"/>
                  <a:gd name="T3" fmla="*/ 28 h 28"/>
                  <a:gd name="T4" fmla="*/ 12 w 18"/>
                  <a:gd name="T5" fmla="*/ 28 h 28"/>
                  <a:gd name="T6" fmla="*/ 8 w 18"/>
                  <a:gd name="T7" fmla="*/ 26 h 28"/>
                  <a:gd name="T8" fmla="*/ 4 w 18"/>
                  <a:gd name="T9" fmla="*/ 20 h 28"/>
                  <a:gd name="T10" fmla="*/ 0 w 18"/>
                  <a:gd name="T11" fmla="*/ 10 h 28"/>
                  <a:gd name="T12" fmla="*/ 0 w 18"/>
                  <a:gd name="T13" fmla="*/ 10 h 28"/>
                  <a:gd name="T14" fmla="*/ 2 w 18"/>
                  <a:gd name="T15" fmla="*/ 10 h 28"/>
                  <a:gd name="T16" fmla="*/ 4 w 18"/>
                  <a:gd name="T17" fmla="*/ 8 h 28"/>
                  <a:gd name="T18" fmla="*/ 4 w 18"/>
                  <a:gd name="T19" fmla="*/ 0 h 28"/>
                  <a:gd name="T20" fmla="*/ 4 w 18"/>
                  <a:gd name="T21" fmla="*/ 0 h 28"/>
                  <a:gd name="T22" fmla="*/ 8 w 18"/>
                  <a:gd name="T23" fmla="*/ 10 h 28"/>
                  <a:gd name="T24" fmla="*/ 12 w 18"/>
                  <a:gd name="T25" fmla="*/ 14 h 28"/>
                  <a:gd name="T26" fmla="*/ 14 w 18"/>
                  <a:gd name="T27" fmla="*/ 14 h 28"/>
                  <a:gd name="T28" fmla="*/ 16 w 18"/>
                  <a:gd name="T29" fmla="*/ 12 h 28"/>
                  <a:gd name="T30" fmla="*/ 16 w 18"/>
                  <a:gd name="T31" fmla="*/ 12 h 28"/>
                  <a:gd name="T32" fmla="*/ 16 w 18"/>
                  <a:gd name="T33" fmla="*/ 12 h 28"/>
                  <a:gd name="T34" fmla="*/ 18 w 18"/>
                  <a:gd name="T35" fmla="*/ 18 h 28"/>
                  <a:gd name="T36" fmla="*/ 18 w 18"/>
                  <a:gd name="T37" fmla="*/ 28 h 28"/>
                  <a:gd name="T38" fmla="*/ 18 w 18"/>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8">
                    <a:moveTo>
                      <a:pt x="18" y="28"/>
                    </a:moveTo>
                    <a:lnTo>
                      <a:pt x="18" y="28"/>
                    </a:lnTo>
                    <a:lnTo>
                      <a:pt x="12" y="28"/>
                    </a:lnTo>
                    <a:lnTo>
                      <a:pt x="8" y="26"/>
                    </a:lnTo>
                    <a:lnTo>
                      <a:pt x="4" y="20"/>
                    </a:lnTo>
                    <a:lnTo>
                      <a:pt x="0" y="10"/>
                    </a:lnTo>
                    <a:lnTo>
                      <a:pt x="0" y="10"/>
                    </a:lnTo>
                    <a:lnTo>
                      <a:pt x="2" y="10"/>
                    </a:lnTo>
                    <a:lnTo>
                      <a:pt x="4" y="8"/>
                    </a:lnTo>
                    <a:lnTo>
                      <a:pt x="4" y="0"/>
                    </a:lnTo>
                    <a:lnTo>
                      <a:pt x="4" y="0"/>
                    </a:lnTo>
                    <a:lnTo>
                      <a:pt x="8" y="10"/>
                    </a:lnTo>
                    <a:lnTo>
                      <a:pt x="12" y="14"/>
                    </a:lnTo>
                    <a:lnTo>
                      <a:pt x="14" y="14"/>
                    </a:lnTo>
                    <a:lnTo>
                      <a:pt x="16" y="12"/>
                    </a:lnTo>
                    <a:lnTo>
                      <a:pt x="16" y="12"/>
                    </a:lnTo>
                    <a:lnTo>
                      <a:pt x="16" y="12"/>
                    </a:lnTo>
                    <a:lnTo>
                      <a:pt x="18" y="18"/>
                    </a:lnTo>
                    <a:lnTo>
                      <a:pt x="18" y="28"/>
                    </a:lnTo>
                    <a:lnTo>
                      <a:pt x="1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3229">
                <a:extLst>
                  <a:ext uri="{FF2B5EF4-FFF2-40B4-BE49-F238E27FC236}">
                    <a16:creationId xmlns:a16="http://schemas.microsoft.com/office/drawing/2014/main" id="{F2B1AA28-66A4-4A1A-978F-A4F577A40C20}"/>
                  </a:ext>
                </a:extLst>
              </p:cNvPr>
              <p:cNvSpPr>
                <a:spLocks/>
              </p:cNvSpPr>
              <p:nvPr/>
            </p:nvSpPr>
            <p:spPr bwMode="auto">
              <a:xfrm>
                <a:off x="5790" y="2115"/>
                <a:ext cx="4" cy="10"/>
              </a:xfrm>
              <a:custGeom>
                <a:avLst/>
                <a:gdLst>
                  <a:gd name="T0" fmla="*/ 2 w 4"/>
                  <a:gd name="T1" fmla="*/ 10 h 10"/>
                  <a:gd name="T2" fmla="*/ 2 w 4"/>
                  <a:gd name="T3" fmla="*/ 10 h 10"/>
                  <a:gd name="T4" fmla="*/ 0 w 4"/>
                  <a:gd name="T5" fmla="*/ 8 h 10"/>
                  <a:gd name="T6" fmla="*/ 0 w 4"/>
                  <a:gd name="T7" fmla="*/ 4 h 10"/>
                  <a:gd name="T8" fmla="*/ 0 w 4"/>
                  <a:gd name="T9" fmla="*/ 4 h 10"/>
                  <a:gd name="T10" fmla="*/ 0 w 4"/>
                  <a:gd name="T11" fmla="*/ 2 h 10"/>
                  <a:gd name="T12" fmla="*/ 2 w 4"/>
                  <a:gd name="T13" fmla="*/ 0 h 10"/>
                  <a:gd name="T14" fmla="*/ 2 w 4"/>
                  <a:gd name="T15" fmla="*/ 0 h 10"/>
                  <a:gd name="T16" fmla="*/ 4 w 4"/>
                  <a:gd name="T17" fmla="*/ 0 h 10"/>
                  <a:gd name="T18" fmla="*/ 4 w 4"/>
                  <a:gd name="T19" fmla="*/ 4 h 10"/>
                  <a:gd name="T20" fmla="*/ 4 w 4"/>
                  <a:gd name="T21" fmla="*/ 4 h 10"/>
                  <a:gd name="T22" fmla="*/ 4 w 4"/>
                  <a:gd name="T23" fmla="*/ 8 h 10"/>
                  <a:gd name="T24" fmla="*/ 2 w 4"/>
                  <a:gd name="T25" fmla="*/ 10 h 10"/>
                  <a:gd name="T26" fmla="*/ 2 w 4"/>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10"/>
                    </a:moveTo>
                    <a:lnTo>
                      <a:pt x="2" y="10"/>
                    </a:lnTo>
                    <a:lnTo>
                      <a:pt x="0" y="8"/>
                    </a:lnTo>
                    <a:lnTo>
                      <a:pt x="0" y="4"/>
                    </a:lnTo>
                    <a:lnTo>
                      <a:pt x="0" y="4"/>
                    </a:lnTo>
                    <a:lnTo>
                      <a:pt x="0" y="2"/>
                    </a:lnTo>
                    <a:lnTo>
                      <a:pt x="2" y="0"/>
                    </a:lnTo>
                    <a:lnTo>
                      <a:pt x="2" y="0"/>
                    </a:lnTo>
                    <a:lnTo>
                      <a:pt x="4" y="0"/>
                    </a:lnTo>
                    <a:lnTo>
                      <a:pt x="4" y="4"/>
                    </a:lnTo>
                    <a:lnTo>
                      <a:pt x="4" y="4"/>
                    </a:lnTo>
                    <a:lnTo>
                      <a:pt x="4" y="8"/>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3230">
                <a:extLst>
                  <a:ext uri="{FF2B5EF4-FFF2-40B4-BE49-F238E27FC236}">
                    <a16:creationId xmlns:a16="http://schemas.microsoft.com/office/drawing/2014/main" id="{7AFDC04F-4076-42B5-8893-62C8B0A181EE}"/>
                  </a:ext>
                </a:extLst>
              </p:cNvPr>
              <p:cNvSpPr>
                <a:spLocks/>
              </p:cNvSpPr>
              <p:nvPr/>
            </p:nvSpPr>
            <p:spPr bwMode="auto">
              <a:xfrm>
                <a:off x="5802" y="2123"/>
                <a:ext cx="2" cy="8"/>
              </a:xfrm>
              <a:custGeom>
                <a:avLst/>
                <a:gdLst>
                  <a:gd name="T0" fmla="*/ 2 w 2"/>
                  <a:gd name="T1" fmla="*/ 4 h 8"/>
                  <a:gd name="T2" fmla="*/ 2 w 2"/>
                  <a:gd name="T3" fmla="*/ 4 h 8"/>
                  <a:gd name="T4" fmla="*/ 2 w 2"/>
                  <a:gd name="T5" fmla="*/ 6 h 8"/>
                  <a:gd name="T6" fmla="*/ 2 w 2"/>
                  <a:gd name="T7" fmla="*/ 8 h 8"/>
                  <a:gd name="T8" fmla="*/ 2 w 2"/>
                  <a:gd name="T9" fmla="*/ 8 h 8"/>
                  <a:gd name="T10" fmla="*/ 0 w 2"/>
                  <a:gd name="T11" fmla="*/ 4 h 8"/>
                  <a:gd name="T12" fmla="*/ 0 w 2"/>
                  <a:gd name="T13" fmla="*/ 0 h 8"/>
                  <a:gd name="T14" fmla="*/ 0 w 2"/>
                  <a:gd name="T15" fmla="*/ 0 h 8"/>
                  <a:gd name="T16" fmla="*/ 2 w 2"/>
                  <a:gd name="T17" fmla="*/ 0 h 8"/>
                  <a:gd name="T18" fmla="*/ 2 w 2"/>
                  <a:gd name="T19" fmla="*/ 4 h 8"/>
                  <a:gd name="T20" fmla="*/ 2 w 2"/>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4"/>
                    </a:moveTo>
                    <a:lnTo>
                      <a:pt x="2" y="4"/>
                    </a:lnTo>
                    <a:lnTo>
                      <a:pt x="2" y="6"/>
                    </a:lnTo>
                    <a:lnTo>
                      <a:pt x="2" y="8"/>
                    </a:lnTo>
                    <a:lnTo>
                      <a:pt x="2" y="8"/>
                    </a:lnTo>
                    <a:lnTo>
                      <a:pt x="0" y="4"/>
                    </a:lnTo>
                    <a:lnTo>
                      <a:pt x="0" y="0"/>
                    </a:lnTo>
                    <a:lnTo>
                      <a:pt x="0"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3231">
                <a:extLst>
                  <a:ext uri="{FF2B5EF4-FFF2-40B4-BE49-F238E27FC236}">
                    <a16:creationId xmlns:a16="http://schemas.microsoft.com/office/drawing/2014/main" id="{1CC5BF03-C3E1-EAC2-9572-C97D7C03EA4D}"/>
                  </a:ext>
                </a:extLst>
              </p:cNvPr>
              <p:cNvSpPr>
                <a:spLocks/>
              </p:cNvSpPr>
              <p:nvPr/>
            </p:nvSpPr>
            <p:spPr bwMode="auto">
              <a:xfrm>
                <a:off x="1682" y="2366"/>
                <a:ext cx="82" cy="92"/>
              </a:xfrm>
              <a:custGeom>
                <a:avLst/>
                <a:gdLst>
                  <a:gd name="T0" fmla="*/ 8 w 82"/>
                  <a:gd name="T1" fmla="*/ 28 h 92"/>
                  <a:gd name="T2" fmla="*/ 6 w 82"/>
                  <a:gd name="T3" fmla="*/ 28 h 92"/>
                  <a:gd name="T4" fmla="*/ 0 w 82"/>
                  <a:gd name="T5" fmla="*/ 22 h 92"/>
                  <a:gd name="T6" fmla="*/ 4 w 82"/>
                  <a:gd name="T7" fmla="*/ 18 h 92"/>
                  <a:gd name="T8" fmla="*/ 8 w 82"/>
                  <a:gd name="T9" fmla="*/ 14 h 92"/>
                  <a:gd name="T10" fmla="*/ 8 w 82"/>
                  <a:gd name="T11" fmla="*/ 6 h 92"/>
                  <a:gd name="T12" fmla="*/ 12 w 82"/>
                  <a:gd name="T13" fmla="*/ 16 h 92"/>
                  <a:gd name="T14" fmla="*/ 16 w 82"/>
                  <a:gd name="T15" fmla="*/ 14 h 92"/>
                  <a:gd name="T16" fmla="*/ 24 w 82"/>
                  <a:gd name="T17" fmla="*/ 0 h 92"/>
                  <a:gd name="T18" fmla="*/ 32 w 82"/>
                  <a:gd name="T19" fmla="*/ 20 h 92"/>
                  <a:gd name="T20" fmla="*/ 36 w 82"/>
                  <a:gd name="T21" fmla="*/ 22 h 92"/>
                  <a:gd name="T22" fmla="*/ 38 w 82"/>
                  <a:gd name="T23" fmla="*/ 16 h 92"/>
                  <a:gd name="T24" fmla="*/ 46 w 82"/>
                  <a:gd name="T25" fmla="*/ 10 h 92"/>
                  <a:gd name="T26" fmla="*/ 48 w 82"/>
                  <a:gd name="T27" fmla="*/ 22 h 92"/>
                  <a:gd name="T28" fmla="*/ 44 w 82"/>
                  <a:gd name="T29" fmla="*/ 20 h 92"/>
                  <a:gd name="T30" fmla="*/ 42 w 82"/>
                  <a:gd name="T31" fmla="*/ 22 h 92"/>
                  <a:gd name="T32" fmla="*/ 44 w 82"/>
                  <a:gd name="T33" fmla="*/ 32 h 92"/>
                  <a:gd name="T34" fmla="*/ 48 w 82"/>
                  <a:gd name="T35" fmla="*/ 32 h 92"/>
                  <a:gd name="T36" fmla="*/ 62 w 82"/>
                  <a:gd name="T37" fmla="*/ 18 h 92"/>
                  <a:gd name="T38" fmla="*/ 64 w 82"/>
                  <a:gd name="T39" fmla="*/ 4 h 92"/>
                  <a:gd name="T40" fmla="*/ 68 w 82"/>
                  <a:gd name="T41" fmla="*/ 8 h 92"/>
                  <a:gd name="T42" fmla="*/ 68 w 82"/>
                  <a:gd name="T43" fmla="*/ 28 h 92"/>
                  <a:gd name="T44" fmla="*/ 74 w 82"/>
                  <a:gd name="T45" fmla="*/ 26 h 92"/>
                  <a:gd name="T46" fmla="*/ 82 w 82"/>
                  <a:gd name="T47" fmla="*/ 32 h 92"/>
                  <a:gd name="T48" fmla="*/ 78 w 82"/>
                  <a:gd name="T49" fmla="*/ 46 h 92"/>
                  <a:gd name="T50" fmla="*/ 74 w 82"/>
                  <a:gd name="T51" fmla="*/ 60 h 92"/>
                  <a:gd name="T52" fmla="*/ 62 w 82"/>
                  <a:gd name="T53" fmla="*/ 66 h 92"/>
                  <a:gd name="T54" fmla="*/ 58 w 82"/>
                  <a:gd name="T55" fmla="*/ 60 h 92"/>
                  <a:gd name="T56" fmla="*/ 58 w 82"/>
                  <a:gd name="T57" fmla="*/ 66 h 92"/>
                  <a:gd name="T58" fmla="*/ 60 w 82"/>
                  <a:gd name="T59" fmla="*/ 74 h 92"/>
                  <a:gd name="T60" fmla="*/ 54 w 82"/>
                  <a:gd name="T61" fmla="*/ 80 h 92"/>
                  <a:gd name="T62" fmla="*/ 44 w 82"/>
                  <a:gd name="T63" fmla="*/ 76 h 92"/>
                  <a:gd name="T64" fmla="*/ 36 w 82"/>
                  <a:gd name="T65" fmla="*/ 60 h 92"/>
                  <a:gd name="T66" fmla="*/ 42 w 82"/>
                  <a:gd name="T67" fmla="*/ 78 h 92"/>
                  <a:gd name="T68" fmla="*/ 36 w 82"/>
                  <a:gd name="T69" fmla="*/ 90 h 92"/>
                  <a:gd name="T70" fmla="*/ 26 w 82"/>
                  <a:gd name="T71" fmla="*/ 92 h 92"/>
                  <a:gd name="T72" fmla="*/ 20 w 82"/>
                  <a:gd name="T73" fmla="*/ 86 h 92"/>
                  <a:gd name="T74" fmla="*/ 18 w 82"/>
                  <a:gd name="T75" fmla="*/ 84 h 92"/>
                  <a:gd name="T76" fmla="*/ 18 w 82"/>
                  <a:gd name="T77" fmla="*/ 68 h 92"/>
                  <a:gd name="T78" fmla="*/ 22 w 82"/>
                  <a:gd name="T79" fmla="*/ 64 h 92"/>
                  <a:gd name="T80" fmla="*/ 12 w 82"/>
                  <a:gd name="T81" fmla="*/ 62 h 92"/>
                  <a:gd name="T82" fmla="*/ 8 w 82"/>
                  <a:gd name="T83" fmla="*/ 58 h 92"/>
                  <a:gd name="T84" fmla="*/ 6 w 82"/>
                  <a:gd name="T85" fmla="*/ 50 h 92"/>
                  <a:gd name="T86" fmla="*/ 16 w 82"/>
                  <a:gd name="T87" fmla="*/ 48 h 92"/>
                  <a:gd name="T88" fmla="*/ 12 w 82"/>
                  <a:gd name="T89"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92">
                    <a:moveTo>
                      <a:pt x="12" y="34"/>
                    </a:moveTo>
                    <a:lnTo>
                      <a:pt x="12" y="34"/>
                    </a:lnTo>
                    <a:lnTo>
                      <a:pt x="8" y="28"/>
                    </a:lnTo>
                    <a:lnTo>
                      <a:pt x="8" y="26"/>
                    </a:lnTo>
                    <a:lnTo>
                      <a:pt x="6" y="28"/>
                    </a:lnTo>
                    <a:lnTo>
                      <a:pt x="6" y="28"/>
                    </a:lnTo>
                    <a:lnTo>
                      <a:pt x="4" y="32"/>
                    </a:lnTo>
                    <a:lnTo>
                      <a:pt x="2" y="30"/>
                    </a:lnTo>
                    <a:lnTo>
                      <a:pt x="0" y="22"/>
                    </a:lnTo>
                    <a:lnTo>
                      <a:pt x="0" y="22"/>
                    </a:lnTo>
                    <a:lnTo>
                      <a:pt x="2" y="18"/>
                    </a:lnTo>
                    <a:lnTo>
                      <a:pt x="4" y="18"/>
                    </a:lnTo>
                    <a:lnTo>
                      <a:pt x="4" y="18"/>
                    </a:lnTo>
                    <a:lnTo>
                      <a:pt x="8" y="18"/>
                    </a:lnTo>
                    <a:lnTo>
                      <a:pt x="8" y="14"/>
                    </a:lnTo>
                    <a:lnTo>
                      <a:pt x="6" y="8"/>
                    </a:lnTo>
                    <a:lnTo>
                      <a:pt x="6" y="8"/>
                    </a:lnTo>
                    <a:lnTo>
                      <a:pt x="8" y="6"/>
                    </a:lnTo>
                    <a:lnTo>
                      <a:pt x="10" y="8"/>
                    </a:lnTo>
                    <a:lnTo>
                      <a:pt x="12" y="16"/>
                    </a:lnTo>
                    <a:lnTo>
                      <a:pt x="12" y="16"/>
                    </a:lnTo>
                    <a:lnTo>
                      <a:pt x="14" y="18"/>
                    </a:lnTo>
                    <a:lnTo>
                      <a:pt x="16" y="18"/>
                    </a:lnTo>
                    <a:lnTo>
                      <a:pt x="16" y="14"/>
                    </a:lnTo>
                    <a:lnTo>
                      <a:pt x="16" y="14"/>
                    </a:lnTo>
                    <a:lnTo>
                      <a:pt x="24" y="0"/>
                    </a:lnTo>
                    <a:lnTo>
                      <a:pt x="24" y="0"/>
                    </a:lnTo>
                    <a:lnTo>
                      <a:pt x="26" y="6"/>
                    </a:lnTo>
                    <a:lnTo>
                      <a:pt x="28" y="10"/>
                    </a:lnTo>
                    <a:lnTo>
                      <a:pt x="32" y="20"/>
                    </a:lnTo>
                    <a:lnTo>
                      <a:pt x="32" y="20"/>
                    </a:lnTo>
                    <a:lnTo>
                      <a:pt x="34" y="22"/>
                    </a:lnTo>
                    <a:lnTo>
                      <a:pt x="36" y="22"/>
                    </a:lnTo>
                    <a:lnTo>
                      <a:pt x="38" y="20"/>
                    </a:lnTo>
                    <a:lnTo>
                      <a:pt x="38" y="16"/>
                    </a:lnTo>
                    <a:lnTo>
                      <a:pt x="38" y="16"/>
                    </a:lnTo>
                    <a:lnTo>
                      <a:pt x="42" y="10"/>
                    </a:lnTo>
                    <a:lnTo>
                      <a:pt x="44" y="6"/>
                    </a:lnTo>
                    <a:lnTo>
                      <a:pt x="46" y="10"/>
                    </a:lnTo>
                    <a:lnTo>
                      <a:pt x="48" y="20"/>
                    </a:lnTo>
                    <a:lnTo>
                      <a:pt x="48" y="20"/>
                    </a:lnTo>
                    <a:lnTo>
                      <a:pt x="48" y="22"/>
                    </a:lnTo>
                    <a:lnTo>
                      <a:pt x="48" y="22"/>
                    </a:lnTo>
                    <a:lnTo>
                      <a:pt x="46" y="22"/>
                    </a:lnTo>
                    <a:lnTo>
                      <a:pt x="44" y="20"/>
                    </a:lnTo>
                    <a:lnTo>
                      <a:pt x="44" y="20"/>
                    </a:lnTo>
                    <a:lnTo>
                      <a:pt x="42" y="22"/>
                    </a:lnTo>
                    <a:lnTo>
                      <a:pt x="42" y="22"/>
                    </a:lnTo>
                    <a:lnTo>
                      <a:pt x="42" y="28"/>
                    </a:lnTo>
                    <a:lnTo>
                      <a:pt x="42" y="28"/>
                    </a:lnTo>
                    <a:lnTo>
                      <a:pt x="44" y="32"/>
                    </a:lnTo>
                    <a:lnTo>
                      <a:pt x="46" y="32"/>
                    </a:lnTo>
                    <a:lnTo>
                      <a:pt x="48" y="32"/>
                    </a:lnTo>
                    <a:lnTo>
                      <a:pt x="48" y="32"/>
                    </a:lnTo>
                    <a:lnTo>
                      <a:pt x="54" y="28"/>
                    </a:lnTo>
                    <a:lnTo>
                      <a:pt x="58" y="24"/>
                    </a:lnTo>
                    <a:lnTo>
                      <a:pt x="62" y="18"/>
                    </a:lnTo>
                    <a:lnTo>
                      <a:pt x="64" y="6"/>
                    </a:lnTo>
                    <a:lnTo>
                      <a:pt x="64" y="6"/>
                    </a:lnTo>
                    <a:lnTo>
                      <a:pt x="64" y="4"/>
                    </a:lnTo>
                    <a:lnTo>
                      <a:pt x="66" y="6"/>
                    </a:lnTo>
                    <a:lnTo>
                      <a:pt x="66" y="6"/>
                    </a:lnTo>
                    <a:lnTo>
                      <a:pt x="68" y="8"/>
                    </a:lnTo>
                    <a:lnTo>
                      <a:pt x="68" y="14"/>
                    </a:lnTo>
                    <a:lnTo>
                      <a:pt x="68" y="14"/>
                    </a:lnTo>
                    <a:lnTo>
                      <a:pt x="68" y="28"/>
                    </a:lnTo>
                    <a:lnTo>
                      <a:pt x="70" y="30"/>
                    </a:lnTo>
                    <a:lnTo>
                      <a:pt x="74" y="26"/>
                    </a:lnTo>
                    <a:lnTo>
                      <a:pt x="74" y="26"/>
                    </a:lnTo>
                    <a:lnTo>
                      <a:pt x="76" y="28"/>
                    </a:lnTo>
                    <a:lnTo>
                      <a:pt x="78" y="28"/>
                    </a:lnTo>
                    <a:lnTo>
                      <a:pt x="82" y="32"/>
                    </a:lnTo>
                    <a:lnTo>
                      <a:pt x="82" y="40"/>
                    </a:lnTo>
                    <a:lnTo>
                      <a:pt x="82" y="40"/>
                    </a:lnTo>
                    <a:lnTo>
                      <a:pt x="78" y="46"/>
                    </a:lnTo>
                    <a:lnTo>
                      <a:pt x="76" y="54"/>
                    </a:lnTo>
                    <a:lnTo>
                      <a:pt x="76" y="54"/>
                    </a:lnTo>
                    <a:lnTo>
                      <a:pt x="74" y="60"/>
                    </a:lnTo>
                    <a:lnTo>
                      <a:pt x="70" y="66"/>
                    </a:lnTo>
                    <a:lnTo>
                      <a:pt x="66" y="66"/>
                    </a:lnTo>
                    <a:lnTo>
                      <a:pt x="62" y="66"/>
                    </a:lnTo>
                    <a:lnTo>
                      <a:pt x="62" y="66"/>
                    </a:lnTo>
                    <a:lnTo>
                      <a:pt x="60" y="62"/>
                    </a:lnTo>
                    <a:lnTo>
                      <a:pt x="58" y="60"/>
                    </a:lnTo>
                    <a:lnTo>
                      <a:pt x="56" y="60"/>
                    </a:lnTo>
                    <a:lnTo>
                      <a:pt x="56" y="60"/>
                    </a:lnTo>
                    <a:lnTo>
                      <a:pt x="58" y="66"/>
                    </a:lnTo>
                    <a:lnTo>
                      <a:pt x="60" y="68"/>
                    </a:lnTo>
                    <a:lnTo>
                      <a:pt x="60" y="74"/>
                    </a:lnTo>
                    <a:lnTo>
                      <a:pt x="60" y="74"/>
                    </a:lnTo>
                    <a:lnTo>
                      <a:pt x="58" y="76"/>
                    </a:lnTo>
                    <a:lnTo>
                      <a:pt x="56" y="78"/>
                    </a:lnTo>
                    <a:lnTo>
                      <a:pt x="54" y="80"/>
                    </a:lnTo>
                    <a:lnTo>
                      <a:pt x="54" y="80"/>
                    </a:lnTo>
                    <a:lnTo>
                      <a:pt x="48" y="80"/>
                    </a:lnTo>
                    <a:lnTo>
                      <a:pt x="44" y="76"/>
                    </a:lnTo>
                    <a:lnTo>
                      <a:pt x="40" y="70"/>
                    </a:lnTo>
                    <a:lnTo>
                      <a:pt x="36" y="60"/>
                    </a:lnTo>
                    <a:lnTo>
                      <a:pt x="36" y="60"/>
                    </a:lnTo>
                    <a:lnTo>
                      <a:pt x="38" y="66"/>
                    </a:lnTo>
                    <a:lnTo>
                      <a:pt x="40" y="72"/>
                    </a:lnTo>
                    <a:lnTo>
                      <a:pt x="42" y="78"/>
                    </a:lnTo>
                    <a:lnTo>
                      <a:pt x="40" y="86"/>
                    </a:lnTo>
                    <a:lnTo>
                      <a:pt x="40" y="86"/>
                    </a:lnTo>
                    <a:lnTo>
                      <a:pt x="36" y="90"/>
                    </a:lnTo>
                    <a:lnTo>
                      <a:pt x="30" y="92"/>
                    </a:lnTo>
                    <a:lnTo>
                      <a:pt x="30" y="92"/>
                    </a:lnTo>
                    <a:lnTo>
                      <a:pt x="26" y="92"/>
                    </a:lnTo>
                    <a:lnTo>
                      <a:pt x="26" y="92"/>
                    </a:lnTo>
                    <a:lnTo>
                      <a:pt x="22" y="90"/>
                    </a:lnTo>
                    <a:lnTo>
                      <a:pt x="20" y="86"/>
                    </a:lnTo>
                    <a:lnTo>
                      <a:pt x="20" y="86"/>
                    </a:lnTo>
                    <a:lnTo>
                      <a:pt x="18" y="84"/>
                    </a:lnTo>
                    <a:lnTo>
                      <a:pt x="18" y="84"/>
                    </a:lnTo>
                    <a:lnTo>
                      <a:pt x="12" y="68"/>
                    </a:lnTo>
                    <a:lnTo>
                      <a:pt x="12" y="68"/>
                    </a:lnTo>
                    <a:lnTo>
                      <a:pt x="18" y="68"/>
                    </a:lnTo>
                    <a:lnTo>
                      <a:pt x="24" y="68"/>
                    </a:lnTo>
                    <a:lnTo>
                      <a:pt x="24" y="68"/>
                    </a:lnTo>
                    <a:lnTo>
                      <a:pt x="22" y="64"/>
                    </a:lnTo>
                    <a:lnTo>
                      <a:pt x="20" y="62"/>
                    </a:lnTo>
                    <a:lnTo>
                      <a:pt x="16" y="62"/>
                    </a:lnTo>
                    <a:lnTo>
                      <a:pt x="12" y="62"/>
                    </a:lnTo>
                    <a:lnTo>
                      <a:pt x="10" y="62"/>
                    </a:lnTo>
                    <a:lnTo>
                      <a:pt x="8" y="58"/>
                    </a:lnTo>
                    <a:lnTo>
                      <a:pt x="8" y="58"/>
                    </a:lnTo>
                    <a:lnTo>
                      <a:pt x="4" y="50"/>
                    </a:lnTo>
                    <a:lnTo>
                      <a:pt x="4" y="50"/>
                    </a:lnTo>
                    <a:lnTo>
                      <a:pt x="6" y="50"/>
                    </a:lnTo>
                    <a:lnTo>
                      <a:pt x="10" y="48"/>
                    </a:lnTo>
                    <a:lnTo>
                      <a:pt x="12" y="46"/>
                    </a:lnTo>
                    <a:lnTo>
                      <a:pt x="16" y="48"/>
                    </a:lnTo>
                    <a:lnTo>
                      <a:pt x="16" y="48"/>
                    </a:lnTo>
                    <a:lnTo>
                      <a:pt x="14" y="38"/>
                    </a:lnTo>
                    <a:lnTo>
                      <a:pt x="12" y="34"/>
                    </a:lnTo>
                    <a:lnTo>
                      <a:pt x="12"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3232">
                <a:extLst>
                  <a:ext uri="{FF2B5EF4-FFF2-40B4-BE49-F238E27FC236}">
                    <a16:creationId xmlns:a16="http://schemas.microsoft.com/office/drawing/2014/main" id="{8A8A2941-B364-BA69-E4DF-90BBF3DD7C4C}"/>
                  </a:ext>
                </a:extLst>
              </p:cNvPr>
              <p:cNvSpPr>
                <a:spLocks/>
              </p:cNvSpPr>
              <p:nvPr/>
            </p:nvSpPr>
            <p:spPr bwMode="auto">
              <a:xfrm>
                <a:off x="1792" y="2227"/>
                <a:ext cx="54" cy="72"/>
              </a:xfrm>
              <a:custGeom>
                <a:avLst/>
                <a:gdLst>
                  <a:gd name="T0" fmla="*/ 20 w 54"/>
                  <a:gd name="T1" fmla="*/ 16 h 72"/>
                  <a:gd name="T2" fmla="*/ 24 w 54"/>
                  <a:gd name="T3" fmla="*/ 24 h 72"/>
                  <a:gd name="T4" fmla="*/ 26 w 54"/>
                  <a:gd name="T5" fmla="*/ 22 h 72"/>
                  <a:gd name="T6" fmla="*/ 28 w 54"/>
                  <a:gd name="T7" fmla="*/ 22 h 72"/>
                  <a:gd name="T8" fmla="*/ 32 w 54"/>
                  <a:gd name="T9" fmla="*/ 28 h 72"/>
                  <a:gd name="T10" fmla="*/ 32 w 54"/>
                  <a:gd name="T11" fmla="*/ 30 h 72"/>
                  <a:gd name="T12" fmla="*/ 34 w 54"/>
                  <a:gd name="T13" fmla="*/ 30 h 72"/>
                  <a:gd name="T14" fmla="*/ 36 w 54"/>
                  <a:gd name="T15" fmla="*/ 24 h 72"/>
                  <a:gd name="T16" fmla="*/ 40 w 54"/>
                  <a:gd name="T17" fmla="*/ 22 h 72"/>
                  <a:gd name="T18" fmla="*/ 42 w 54"/>
                  <a:gd name="T19" fmla="*/ 20 h 72"/>
                  <a:gd name="T20" fmla="*/ 46 w 54"/>
                  <a:gd name="T21" fmla="*/ 16 h 72"/>
                  <a:gd name="T22" fmla="*/ 46 w 54"/>
                  <a:gd name="T23" fmla="*/ 0 h 72"/>
                  <a:gd name="T24" fmla="*/ 50 w 54"/>
                  <a:gd name="T25" fmla="*/ 8 h 72"/>
                  <a:gd name="T26" fmla="*/ 52 w 54"/>
                  <a:gd name="T27" fmla="*/ 18 h 72"/>
                  <a:gd name="T28" fmla="*/ 52 w 54"/>
                  <a:gd name="T29" fmla="*/ 30 h 72"/>
                  <a:gd name="T30" fmla="*/ 48 w 54"/>
                  <a:gd name="T31" fmla="*/ 30 h 72"/>
                  <a:gd name="T32" fmla="*/ 44 w 54"/>
                  <a:gd name="T33" fmla="*/ 30 h 72"/>
                  <a:gd name="T34" fmla="*/ 40 w 54"/>
                  <a:gd name="T35" fmla="*/ 32 h 72"/>
                  <a:gd name="T36" fmla="*/ 46 w 54"/>
                  <a:gd name="T37" fmla="*/ 48 h 72"/>
                  <a:gd name="T38" fmla="*/ 46 w 54"/>
                  <a:gd name="T39" fmla="*/ 58 h 72"/>
                  <a:gd name="T40" fmla="*/ 46 w 54"/>
                  <a:gd name="T41" fmla="*/ 66 h 72"/>
                  <a:gd name="T42" fmla="*/ 44 w 54"/>
                  <a:gd name="T43" fmla="*/ 68 h 72"/>
                  <a:gd name="T44" fmla="*/ 40 w 54"/>
                  <a:gd name="T45" fmla="*/ 64 h 72"/>
                  <a:gd name="T46" fmla="*/ 38 w 54"/>
                  <a:gd name="T47" fmla="*/ 64 h 72"/>
                  <a:gd name="T48" fmla="*/ 36 w 54"/>
                  <a:gd name="T49" fmla="*/ 72 h 72"/>
                  <a:gd name="T50" fmla="*/ 28 w 54"/>
                  <a:gd name="T51" fmla="*/ 72 h 72"/>
                  <a:gd name="T52" fmla="*/ 18 w 54"/>
                  <a:gd name="T53" fmla="*/ 62 h 72"/>
                  <a:gd name="T54" fmla="*/ 18 w 54"/>
                  <a:gd name="T55" fmla="*/ 58 h 72"/>
                  <a:gd name="T56" fmla="*/ 12 w 54"/>
                  <a:gd name="T57" fmla="*/ 58 h 72"/>
                  <a:gd name="T58" fmla="*/ 10 w 54"/>
                  <a:gd name="T59" fmla="*/ 60 h 72"/>
                  <a:gd name="T60" fmla="*/ 4 w 54"/>
                  <a:gd name="T61" fmla="*/ 64 h 72"/>
                  <a:gd name="T62" fmla="*/ 0 w 54"/>
                  <a:gd name="T63" fmla="*/ 52 h 72"/>
                  <a:gd name="T64" fmla="*/ 2 w 54"/>
                  <a:gd name="T65" fmla="*/ 50 h 72"/>
                  <a:gd name="T66" fmla="*/ 6 w 54"/>
                  <a:gd name="T67" fmla="*/ 46 h 72"/>
                  <a:gd name="T68" fmla="*/ 6 w 54"/>
                  <a:gd name="T69" fmla="*/ 36 h 72"/>
                  <a:gd name="T70" fmla="*/ 10 w 54"/>
                  <a:gd name="T71" fmla="*/ 30 h 72"/>
                  <a:gd name="T72" fmla="*/ 12 w 54"/>
                  <a:gd name="T73" fmla="*/ 30 h 72"/>
                  <a:gd name="T74" fmla="*/ 16 w 54"/>
                  <a:gd name="T75" fmla="*/ 34 h 72"/>
                  <a:gd name="T76" fmla="*/ 18 w 54"/>
                  <a:gd name="T77" fmla="*/ 34 h 72"/>
                  <a:gd name="T78" fmla="*/ 16 w 54"/>
                  <a:gd name="T79" fmla="*/ 26 h 72"/>
                  <a:gd name="T80" fmla="*/ 18 w 54"/>
                  <a:gd name="T81" fmla="*/ 16 h 72"/>
                  <a:gd name="T82" fmla="*/ 18 w 54"/>
                  <a:gd name="T83" fmla="*/ 16 h 72"/>
                  <a:gd name="T84" fmla="*/ 20 w 54"/>
                  <a:gd name="T85"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72">
                    <a:moveTo>
                      <a:pt x="20" y="16"/>
                    </a:moveTo>
                    <a:lnTo>
                      <a:pt x="20" y="16"/>
                    </a:lnTo>
                    <a:lnTo>
                      <a:pt x="22" y="22"/>
                    </a:lnTo>
                    <a:lnTo>
                      <a:pt x="24" y="24"/>
                    </a:lnTo>
                    <a:lnTo>
                      <a:pt x="26" y="22"/>
                    </a:lnTo>
                    <a:lnTo>
                      <a:pt x="26" y="22"/>
                    </a:lnTo>
                    <a:lnTo>
                      <a:pt x="28" y="22"/>
                    </a:lnTo>
                    <a:lnTo>
                      <a:pt x="28" y="22"/>
                    </a:lnTo>
                    <a:lnTo>
                      <a:pt x="30" y="24"/>
                    </a:lnTo>
                    <a:lnTo>
                      <a:pt x="32" y="28"/>
                    </a:lnTo>
                    <a:lnTo>
                      <a:pt x="32" y="28"/>
                    </a:lnTo>
                    <a:lnTo>
                      <a:pt x="32" y="30"/>
                    </a:lnTo>
                    <a:lnTo>
                      <a:pt x="34" y="30"/>
                    </a:lnTo>
                    <a:lnTo>
                      <a:pt x="34" y="30"/>
                    </a:lnTo>
                    <a:lnTo>
                      <a:pt x="34" y="30"/>
                    </a:lnTo>
                    <a:lnTo>
                      <a:pt x="36" y="24"/>
                    </a:lnTo>
                    <a:lnTo>
                      <a:pt x="38" y="22"/>
                    </a:lnTo>
                    <a:lnTo>
                      <a:pt x="40" y="22"/>
                    </a:lnTo>
                    <a:lnTo>
                      <a:pt x="42" y="20"/>
                    </a:lnTo>
                    <a:lnTo>
                      <a:pt x="42" y="20"/>
                    </a:lnTo>
                    <a:lnTo>
                      <a:pt x="44" y="18"/>
                    </a:lnTo>
                    <a:lnTo>
                      <a:pt x="46" y="16"/>
                    </a:lnTo>
                    <a:lnTo>
                      <a:pt x="48" y="12"/>
                    </a:lnTo>
                    <a:lnTo>
                      <a:pt x="46" y="0"/>
                    </a:lnTo>
                    <a:lnTo>
                      <a:pt x="46" y="0"/>
                    </a:lnTo>
                    <a:lnTo>
                      <a:pt x="50" y="8"/>
                    </a:lnTo>
                    <a:lnTo>
                      <a:pt x="52" y="18"/>
                    </a:lnTo>
                    <a:lnTo>
                      <a:pt x="52" y="18"/>
                    </a:lnTo>
                    <a:lnTo>
                      <a:pt x="54" y="28"/>
                    </a:lnTo>
                    <a:lnTo>
                      <a:pt x="52" y="30"/>
                    </a:lnTo>
                    <a:lnTo>
                      <a:pt x="48" y="30"/>
                    </a:lnTo>
                    <a:lnTo>
                      <a:pt x="48" y="30"/>
                    </a:lnTo>
                    <a:lnTo>
                      <a:pt x="46" y="28"/>
                    </a:lnTo>
                    <a:lnTo>
                      <a:pt x="44" y="30"/>
                    </a:lnTo>
                    <a:lnTo>
                      <a:pt x="40" y="32"/>
                    </a:lnTo>
                    <a:lnTo>
                      <a:pt x="40" y="32"/>
                    </a:lnTo>
                    <a:lnTo>
                      <a:pt x="44" y="40"/>
                    </a:lnTo>
                    <a:lnTo>
                      <a:pt x="46" y="48"/>
                    </a:lnTo>
                    <a:lnTo>
                      <a:pt x="46" y="48"/>
                    </a:lnTo>
                    <a:lnTo>
                      <a:pt x="46" y="58"/>
                    </a:lnTo>
                    <a:lnTo>
                      <a:pt x="46" y="66"/>
                    </a:lnTo>
                    <a:lnTo>
                      <a:pt x="46" y="66"/>
                    </a:lnTo>
                    <a:lnTo>
                      <a:pt x="44" y="68"/>
                    </a:lnTo>
                    <a:lnTo>
                      <a:pt x="44" y="68"/>
                    </a:lnTo>
                    <a:lnTo>
                      <a:pt x="40" y="64"/>
                    </a:lnTo>
                    <a:lnTo>
                      <a:pt x="40" y="64"/>
                    </a:lnTo>
                    <a:lnTo>
                      <a:pt x="38" y="62"/>
                    </a:lnTo>
                    <a:lnTo>
                      <a:pt x="38" y="64"/>
                    </a:lnTo>
                    <a:lnTo>
                      <a:pt x="36" y="72"/>
                    </a:lnTo>
                    <a:lnTo>
                      <a:pt x="36" y="72"/>
                    </a:lnTo>
                    <a:lnTo>
                      <a:pt x="32" y="72"/>
                    </a:lnTo>
                    <a:lnTo>
                      <a:pt x="28" y="72"/>
                    </a:lnTo>
                    <a:lnTo>
                      <a:pt x="22" y="70"/>
                    </a:lnTo>
                    <a:lnTo>
                      <a:pt x="18" y="62"/>
                    </a:lnTo>
                    <a:lnTo>
                      <a:pt x="18" y="62"/>
                    </a:lnTo>
                    <a:lnTo>
                      <a:pt x="18" y="58"/>
                    </a:lnTo>
                    <a:lnTo>
                      <a:pt x="16" y="56"/>
                    </a:lnTo>
                    <a:lnTo>
                      <a:pt x="12" y="58"/>
                    </a:lnTo>
                    <a:lnTo>
                      <a:pt x="10" y="60"/>
                    </a:lnTo>
                    <a:lnTo>
                      <a:pt x="10" y="60"/>
                    </a:lnTo>
                    <a:lnTo>
                      <a:pt x="8" y="62"/>
                    </a:lnTo>
                    <a:lnTo>
                      <a:pt x="4" y="64"/>
                    </a:lnTo>
                    <a:lnTo>
                      <a:pt x="2" y="60"/>
                    </a:lnTo>
                    <a:lnTo>
                      <a:pt x="0" y="52"/>
                    </a:lnTo>
                    <a:lnTo>
                      <a:pt x="0" y="52"/>
                    </a:lnTo>
                    <a:lnTo>
                      <a:pt x="2" y="50"/>
                    </a:lnTo>
                    <a:lnTo>
                      <a:pt x="4" y="50"/>
                    </a:lnTo>
                    <a:lnTo>
                      <a:pt x="6" y="46"/>
                    </a:lnTo>
                    <a:lnTo>
                      <a:pt x="6" y="36"/>
                    </a:lnTo>
                    <a:lnTo>
                      <a:pt x="6" y="36"/>
                    </a:lnTo>
                    <a:lnTo>
                      <a:pt x="8" y="30"/>
                    </a:lnTo>
                    <a:lnTo>
                      <a:pt x="10" y="30"/>
                    </a:lnTo>
                    <a:lnTo>
                      <a:pt x="12" y="30"/>
                    </a:lnTo>
                    <a:lnTo>
                      <a:pt x="12" y="30"/>
                    </a:lnTo>
                    <a:lnTo>
                      <a:pt x="14" y="34"/>
                    </a:lnTo>
                    <a:lnTo>
                      <a:pt x="16" y="34"/>
                    </a:lnTo>
                    <a:lnTo>
                      <a:pt x="18" y="34"/>
                    </a:lnTo>
                    <a:lnTo>
                      <a:pt x="18" y="34"/>
                    </a:lnTo>
                    <a:lnTo>
                      <a:pt x="18" y="30"/>
                    </a:lnTo>
                    <a:lnTo>
                      <a:pt x="16" y="26"/>
                    </a:lnTo>
                    <a:lnTo>
                      <a:pt x="14" y="20"/>
                    </a:lnTo>
                    <a:lnTo>
                      <a:pt x="18" y="16"/>
                    </a:lnTo>
                    <a:lnTo>
                      <a:pt x="18" y="16"/>
                    </a:lnTo>
                    <a:lnTo>
                      <a:pt x="18" y="16"/>
                    </a:lnTo>
                    <a:lnTo>
                      <a:pt x="20" y="16"/>
                    </a:ln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3233">
                <a:extLst>
                  <a:ext uri="{FF2B5EF4-FFF2-40B4-BE49-F238E27FC236}">
                    <a16:creationId xmlns:a16="http://schemas.microsoft.com/office/drawing/2014/main" id="{88679FB8-AB55-03D3-7842-FE549E4A6BBC}"/>
                  </a:ext>
                </a:extLst>
              </p:cNvPr>
              <p:cNvSpPr>
                <a:spLocks/>
              </p:cNvSpPr>
              <p:nvPr/>
            </p:nvSpPr>
            <p:spPr bwMode="auto">
              <a:xfrm>
                <a:off x="1686" y="2291"/>
                <a:ext cx="50" cy="71"/>
              </a:xfrm>
              <a:custGeom>
                <a:avLst/>
                <a:gdLst>
                  <a:gd name="T0" fmla="*/ 4 w 50"/>
                  <a:gd name="T1" fmla="*/ 22 h 71"/>
                  <a:gd name="T2" fmla="*/ 6 w 50"/>
                  <a:gd name="T3" fmla="*/ 8 h 71"/>
                  <a:gd name="T4" fmla="*/ 2 w 50"/>
                  <a:gd name="T5" fmla="*/ 4 h 71"/>
                  <a:gd name="T6" fmla="*/ 8 w 50"/>
                  <a:gd name="T7" fmla="*/ 0 h 71"/>
                  <a:gd name="T8" fmla="*/ 14 w 50"/>
                  <a:gd name="T9" fmla="*/ 8 h 71"/>
                  <a:gd name="T10" fmla="*/ 16 w 50"/>
                  <a:gd name="T11" fmla="*/ 20 h 71"/>
                  <a:gd name="T12" fmla="*/ 20 w 50"/>
                  <a:gd name="T13" fmla="*/ 34 h 71"/>
                  <a:gd name="T14" fmla="*/ 24 w 50"/>
                  <a:gd name="T15" fmla="*/ 42 h 71"/>
                  <a:gd name="T16" fmla="*/ 36 w 50"/>
                  <a:gd name="T17" fmla="*/ 53 h 71"/>
                  <a:gd name="T18" fmla="*/ 28 w 50"/>
                  <a:gd name="T19" fmla="*/ 34 h 71"/>
                  <a:gd name="T20" fmla="*/ 20 w 50"/>
                  <a:gd name="T21" fmla="*/ 24 h 71"/>
                  <a:gd name="T22" fmla="*/ 22 w 50"/>
                  <a:gd name="T23" fmla="*/ 18 h 71"/>
                  <a:gd name="T24" fmla="*/ 26 w 50"/>
                  <a:gd name="T25" fmla="*/ 16 h 71"/>
                  <a:gd name="T26" fmla="*/ 30 w 50"/>
                  <a:gd name="T27" fmla="*/ 22 h 71"/>
                  <a:gd name="T28" fmla="*/ 34 w 50"/>
                  <a:gd name="T29" fmla="*/ 24 h 71"/>
                  <a:gd name="T30" fmla="*/ 38 w 50"/>
                  <a:gd name="T31" fmla="*/ 16 h 71"/>
                  <a:gd name="T32" fmla="*/ 44 w 50"/>
                  <a:gd name="T33" fmla="*/ 24 h 71"/>
                  <a:gd name="T34" fmla="*/ 50 w 50"/>
                  <a:gd name="T35" fmla="*/ 38 h 71"/>
                  <a:gd name="T36" fmla="*/ 46 w 50"/>
                  <a:gd name="T37" fmla="*/ 46 h 71"/>
                  <a:gd name="T38" fmla="*/ 44 w 50"/>
                  <a:gd name="T39" fmla="*/ 59 h 71"/>
                  <a:gd name="T40" fmla="*/ 38 w 50"/>
                  <a:gd name="T41" fmla="*/ 71 h 71"/>
                  <a:gd name="T42" fmla="*/ 36 w 50"/>
                  <a:gd name="T43" fmla="*/ 71 h 71"/>
                  <a:gd name="T44" fmla="*/ 32 w 50"/>
                  <a:gd name="T45" fmla="*/ 65 h 71"/>
                  <a:gd name="T46" fmla="*/ 28 w 50"/>
                  <a:gd name="T47" fmla="*/ 61 h 71"/>
                  <a:gd name="T48" fmla="*/ 22 w 50"/>
                  <a:gd name="T49" fmla="*/ 57 h 71"/>
                  <a:gd name="T50" fmla="*/ 18 w 50"/>
                  <a:gd name="T51" fmla="*/ 46 h 71"/>
                  <a:gd name="T52" fmla="*/ 18 w 50"/>
                  <a:gd name="T53" fmla="*/ 44 h 71"/>
                  <a:gd name="T54" fmla="*/ 14 w 50"/>
                  <a:gd name="T55" fmla="*/ 49 h 71"/>
                  <a:gd name="T56" fmla="*/ 14 w 50"/>
                  <a:gd name="T57" fmla="*/ 49 h 71"/>
                  <a:gd name="T58" fmla="*/ 8 w 50"/>
                  <a:gd name="T59" fmla="*/ 42 h 71"/>
                  <a:gd name="T60" fmla="*/ 6 w 50"/>
                  <a:gd name="T61" fmla="*/ 42 h 71"/>
                  <a:gd name="T62" fmla="*/ 6 w 50"/>
                  <a:gd name="T63" fmla="*/ 38 h 71"/>
                  <a:gd name="T64" fmla="*/ 2 w 50"/>
                  <a:gd name="T65" fmla="*/ 34 h 71"/>
                  <a:gd name="T66" fmla="*/ 0 w 50"/>
                  <a:gd name="T67" fmla="*/ 30 h 71"/>
                  <a:gd name="T68" fmla="*/ 2 w 50"/>
                  <a:gd name="T69" fmla="*/ 28 h 71"/>
                  <a:gd name="T70" fmla="*/ 4 w 50"/>
                  <a:gd name="T71"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71">
                    <a:moveTo>
                      <a:pt x="4" y="22"/>
                    </a:moveTo>
                    <a:lnTo>
                      <a:pt x="4" y="22"/>
                    </a:lnTo>
                    <a:lnTo>
                      <a:pt x="6" y="12"/>
                    </a:lnTo>
                    <a:lnTo>
                      <a:pt x="6" y="8"/>
                    </a:lnTo>
                    <a:lnTo>
                      <a:pt x="2" y="4"/>
                    </a:lnTo>
                    <a:lnTo>
                      <a:pt x="2" y="4"/>
                    </a:lnTo>
                    <a:lnTo>
                      <a:pt x="6" y="0"/>
                    </a:lnTo>
                    <a:lnTo>
                      <a:pt x="8" y="0"/>
                    </a:lnTo>
                    <a:lnTo>
                      <a:pt x="12" y="0"/>
                    </a:lnTo>
                    <a:lnTo>
                      <a:pt x="14" y="8"/>
                    </a:lnTo>
                    <a:lnTo>
                      <a:pt x="16" y="20"/>
                    </a:lnTo>
                    <a:lnTo>
                      <a:pt x="16" y="20"/>
                    </a:lnTo>
                    <a:lnTo>
                      <a:pt x="18" y="28"/>
                    </a:lnTo>
                    <a:lnTo>
                      <a:pt x="20" y="34"/>
                    </a:lnTo>
                    <a:lnTo>
                      <a:pt x="24" y="42"/>
                    </a:lnTo>
                    <a:lnTo>
                      <a:pt x="24" y="42"/>
                    </a:lnTo>
                    <a:lnTo>
                      <a:pt x="30" y="49"/>
                    </a:lnTo>
                    <a:lnTo>
                      <a:pt x="36" y="53"/>
                    </a:lnTo>
                    <a:lnTo>
                      <a:pt x="36" y="53"/>
                    </a:lnTo>
                    <a:lnTo>
                      <a:pt x="28" y="34"/>
                    </a:lnTo>
                    <a:lnTo>
                      <a:pt x="24" y="28"/>
                    </a:lnTo>
                    <a:lnTo>
                      <a:pt x="20" y="24"/>
                    </a:lnTo>
                    <a:lnTo>
                      <a:pt x="20" y="24"/>
                    </a:lnTo>
                    <a:lnTo>
                      <a:pt x="22" y="18"/>
                    </a:lnTo>
                    <a:lnTo>
                      <a:pt x="24" y="14"/>
                    </a:lnTo>
                    <a:lnTo>
                      <a:pt x="26" y="16"/>
                    </a:lnTo>
                    <a:lnTo>
                      <a:pt x="30" y="22"/>
                    </a:lnTo>
                    <a:lnTo>
                      <a:pt x="30" y="22"/>
                    </a:lnTo>
                    <a:lnTo>
                      <a:pt x="32" y="26"/>
                    </a:lnTo>
                    <a:lnTo>
                      <a:pt x="34" y="24"/>
                    </a:lnTo>
                    <a:lnTo>
                      <a:pt x="36" y="22"/>
                    </a:lnTo>
                    <a:lnTo>
                      <a:pt x="38" y="16"/>
                    </a:lnTo>
                    <a:lnTo>
                      <a:pt x="38" y="16"/>
                    </a:lnTo>
                    <a:lnTo>
                      <a:pt x="44" y="24"/>
                    </a:lnTo>
                    <a:lnTo>
                      <a:pt x="50" y="38"/>
                    </a:lnTo>
                    <a:lnTo>
                      <a:pt x="50" y="38"/>
                    </a:lnTo>
                    <a:lnTo>
                      <a:pt x="48" y="40"/>
                    </a:lnTo>
                    <a:lnTo>
                      <a:pt x="46" y="46"/>
                    </a:lnTo>
                    <a:lnTo>
                      <a:pt x="44" y="59"/>
                    </a:lnTo>
                    <a:lnTo>
                      <a:pt x="44" y="59"/>
                    </a:lnTo>
                    <a:lnTo>
                      <a:pt x="42" y="65"/>
                    </a:lnTo>
                    <a:lnTo>
                      <a:pt x="38" y="71"/>
                    </a:lnTo>
                    <a:lnTo>
                      <a:pt x="38" y="71"/>
                    </a:lnTo>
                    <a:lnTo>
                      <a:pt x="36" y="71"/>
                    </a:lnTo>
                    <a:lnTo>
                      <a:pt x="32" y="65"/>
                    </a:lnTo>
                    <a:lnTo>
                      <a:pt x="32" y="65"/>
                    </a:lnTo>
                    <a:lnTo>
                      <a:pt x="30" y="61"/>
                    </a:lnTo>
                    <a:lnTo>
                      <a:pt x="28" y="61"/>
                    </a:lnTo>
                    <a:lnTo>
                      <a:pt x="28" y="61"/>
                    </a:lnTo>
                    <a:lnTo>
                      <a:pt x="22" y="57"/>
                    </a:lnTo>
                    <a:lnTo>
                      <a:pt x="20" y="55"/>
                    </a:lnTo>
                    <a:lnTo>
                      <a:pt x="18" y="46"/>
                    </a:lnTo>
                    <a:lnTo>
                      <a:pt x="18" y="46"/>
                    </a:lnTo>
                    <a:lnTo>
                      <a:pt x="18" y="44"/>
                    </a:lnTo>
                    <a:lnTo>
                      <a:pt x="16" y="44"/>
                    </a:lnTo>
                    <a:lnTo>
                      <a:pt x="14" y="49"/>
                    </a:lnTo>
                    <a:lnTo>
                      <a:pt x="14" y="49"/>
                    </a:lnTo>
                    <a:lnTo>
                      <a:pt x="14" y="49"/>
                    </a:lnTo>
                    <a:lnTo>
                      <a:pt x="12" y="46"/>
                    </a:lnTo>
                    <a:lnTo>
                      <a:pt x="8" y="42"/>
                    </a:lnTo>
                    <a:lnTo>
                      <a:pt x="8" y="42"/>
                    </a:lnTo>
                    <a:lnTo>
                      <a:pt x="6" y="42"/>
                    </a:lnTo>
                    <a:lnTo>
                      <a:pt x="6" y="38"/>
                    </a:lnTo>
                    <a:lnTo>
                      <a:pt x="6" y="38"/>
                    </a:lnTo>
                    <a:lnTo>
                      <a:pt x="4" y="34"/>
                    </a:lnTo>
                    <a:lnTo>
                      <a:pt x="2" y="34"/>
                    </a:lnTo>
                    <a:lnTo>
                      <a:pt x="0" y="34"/>
                    </a:lnTo>
                    <a:lnTo>
                      <a:pt x="0" y="30"/>
                    </a:lnTo>
                    <a:lnTo>
                      <a:pt x="0" y="30"/>
                    </a:lnTo>
                    <a:lnTo>
                      <a:pt x="2" y="28"/>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3234">
                <a:extLst>
                  <a:ext uri="{FF2B5EF4-FFF2-40B4-BE49-F238E27FC236}">
                    <a16:creationId xmlns:a16="http://schemas.microsoft.com/office/drawing/2014/main" id="{C7F2DAB9-4FBE-89D8-B719-FD3C29364D8D}"/>
                  </a:ext>
                </a:extLst>
              </p:cNvPr>
              <p:cNvSpPr>
                <a:spLocks/>
              </p:cNvSpPr>
              <p:nvPr/>
            </p:nvSpPr>
            <p:spPr bwMode="auto">
              <a:xfrm>
                <a:off x="1768" y="2203"/>
                <a:ext cx="66" cy="40"/>
              </a:xfrm>
              <a:custGeom>
                <a:avLst/>
                <a:gdLst>
                  <a:gd name="T0" fmla="*/ 44 w 66"/>
                  <a:gd name="T1" fmla="*/ 40 h 40"/>
                  <a:gd name="T2" fmla="*/ 42 w 66"/>
                  <a:gd name="T3" fmla="*/ 40 h 40"/>
                  <a:gd name="T4" fmla="*/ 34 w 66"/>
                  <a:gd name="T5" fmla="*/ 28 h 40"/>
                  <a:gd name="T6" fmla="*/ 34 w 66"/>
                  <a:gd name="T7" fmla="*/ 20 h 40"/>
                  <a:gd name="T8" fmla="*/ 32 w 66"/>
                  <a:gd name="T9" fmla="*/ 16 h 40"/>
                  <a:gd name="T10" fmla="*/ 30 w 66"/>
                  <a:gd name="T11" fmla="*/ 22 h 40"/>
                  <a:gd name="T12" fmla="*/ 26 w 66"/>
                  <a:gd name="T13" fmla="*/ 28 h 40"/>
                  <a:gd name="T14" fmla="*/ 26 w 66"/>
                  <a:gd name="T15" fmla="*/ 20 h 40"/>
                  <a:gd name="T16" fmla="*/ 22 w 66"/>
                  <a:gd name="T17" fmla="*/ 14 h 40"/>
                  <a:gd name="T18" fmla="*/ 20 w 66"/>
                  <a:gd name="T19" fmla="*/ 16 h 40"/>
                  <a:gd name="T20" fmla="*/ 16 w 66"/>
                  <a:gd name="T21" fmla="*/ 16 h 40"/>
                  <a:gd name="T22" fmla="*/ 16 w 66"/>
                  <a:gd name="T23" fmla="*/ 22 h 40"/>
                  <a:gd name="T24" fmla="*/ 12 w 66"/>
                  <a:gd name="T25" fmla="*/ 28 h 40"/>
                  <a:gd name="T26" fmla="*/ 10 w 66"/>
                  <a:gd name="T27" fmla="*/ 24 h 40"/>
                  <a:gd name="T28" fmla="*/ 6 w 66"/>
                  <a:gd name="T29" fmla="*/ 14 h 40"/>
                  <a:gd name="T30" fmla="*/ 0 w 66"/>
                  <a:gd name="T31" fmla="*/ 12 h 40"/>
                  <a:gd name="T32" fmla="*/ 0 w 66"/>
                  <a:gd name="T33" fmla="*/ 8 h 40"/>
                  <a:gd name="T34" fmla="*/ 2 w 66"/>
                  <a:gd name="T35" fmla="*/ 8 h 40"/>
                  <a:gd name="T36" fmla="*/ 22 w 66"/>
                  <a:gd name="T37" fmla="*/ 4 h 40"/>
                  <a:gd name="T38" fmla="*/ 40 w 66"/>
                  <a:gd name="T39" fmla="*/ 0 h 40"/>
                  <a:gd name="T40" fmla="*/ 46 w 66"/>
                  <a:gd name="T41" fmla="*/ 2 h 40"/>
                  <a:gd name="T42" fmla="*/ 58 w 66"/>
                  <a:gd name="T43" fmla="*/ 0 h 40"/>
                  <a:gd name="T44" fmla="*/ 64 w 66"/>
                  <a:gd name="T45" fmla="*/ 2 h 40"/>
                  <a:gd name="T46" fmla="*/ 66 w 66"/>
                  <a:gd name="T47" fmla="*/ 6 h 40"/>
                  <a:gd name="T48" fmla="*/ 66 w 66"/>
                  <a:gd name="T49" fmla="*/ 12 h 40"/>
                  <a:gd name="T50" fmla="*/ 60 w 66"/>
                  <a:gd name="T51" fmla="*/ 16 h 40"/>
                  <a:gd name="T52" fmla="*/ 56 w 66"/>
                  <a:gd name="T53" fmla="*/ 16 h 40"/>
                  <a:gd name="T54" fmla="*/ 56 w 66"/>
                  <a:gd name="T55" fmla="*/ 14 h 40"/>
                  <a:gd name="T56" fmla="*/ 54 w 66"/>
                  <a:gd name="T57" fmla="*/ 14 h 40"/>
                  <a:gd name="T58" fmla="*/ 48 w 66"/>
                  <a:gd name="T59" fmla="*/ 24 h 40"/>
                  <a:gd name="T60" fmla="*/ 40 w 66"/>
                  <a:gd name="T61" fmla="*/ 16 h 40"/>
                  <a:gd name="T62" fmla="*/ 42 w 66"/>
                  <a:gd name="T63" fmla="*/ 28 h 40"/>
                  <a:gd name="T64" fmla="*/ 44 w 66"/>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40">
                    <a:moveTo>
                      <a:pt x="44" y="40"/>
                    </a:moveTo>
                    <a:lnTo>
                      <a:pt x="44" y="40"/>
                    </a:lnTo>
                    <a:lnTo>
                      <a:pt x="42" y="40"/>
                    </a:lnTo>
                    <a:lnTo>
                      <a:pt x="42" y="40"/>
                    </a:lnTo>
                    <a:lnTo>
                      <a:pt x="36" y="34"/>
                    </a:lnTo>
                    <a:lnTo>
                      <a:pt x="34" y="28"/>
                    </a:lnTo>
                    <a:lnTo>
                      <a:pt x="34" y="20"/>
                    </a:lnTo>
                    <a:lnTo>
                      <a:pt x="34" y="20"/>
                    </a:lnTo>
                    <a:lnTo>
                      <a:pt x="34" y="18"/>
                    </a:lnTo>
                    <a:lnTo>
                      <a:pt x="32" y="16"/>
                    </a:lnTo>
                    <a:lnTo>
                      <a:pt x="30" y="22"/>
                    </a:lnTo>
                    <a:lnTo>
                      <a:pt x="30" y="22"/>
                    </a:lnTo>
                    <a:lnTo>
                      <a:pt x="28" y="30"/>
                    </a:lnTo>
                    <a:lnTo>
                      <a:pt x="26" y="28"/>
                    </a:lnTo>
                    <a:lnTo>
                      <a:pt x="26" y="20"/>
                    </a:lnTo>
                    <a:lnTo>
                      <a:pt x="26" y="20"/>
                    </a:lnTo>
                    <a:lnTo>
                      <a:pt x="24" y="16"/>
                    </a:lnTo>
                    <a:lnTo>
                      <a:pt x="22" y="14"/>
                    </a:lnTo>
                    <a:lnTo>
                      <a:pt x="20" y="16"/>
                    </a:lnTo>
                    <a:lnTo>
                      <a:pt x="20" y="16"/>
                    </a:lnTo>
                    <a:lnTo>
                      <a:pt x="16" y="14"/>
                    </a:lnTo>
                    <a:lnTo>
                      <a:pt x="16" y="16"/>
                    </a:lnTo>
                    <a:lnTo>
                      <a:pt x="16" y="22"/>
                    </a:lnTo>
                    <a:lnTo>
                      <a:pt x="16" y="22"/>
                    </a:lnTo>
                    <a:lnTo>
                      <a:pt x="14" y="28"/>
                    </a:lnTo>
                    <a:lnTo>
                      <a:pt x="12" y="28"/>
                    </a:lnTo>
                    <a:lnTo>
                      <a:pt x="12" y="28"/>
                    </a:lnTo>
                    <a:lnTo>
                      <a:pt x="10" y="24"/>
                    </a:lnTo>
                    <a:lnTo>
                      <a:pt x="10" y="24"/>
                    </a:lnTo>
                    <a:lnTo>
                      <a:pt x="6" y="14"/>
                    </a:lnTo>
                    <a:lnTo>
                      <a:pt x="2" y="12"/>
                    </a:lnTo>
                    <a:lnTo>
                      <a:pt x="0" y="12"/>
                    </a:lnTo>
                    <a:lnTo>
                      <a:pt x="0" y="12"/>
                    </a:lnTo>
                    <a:lnTo>
                      <a:pt x="0" y="8"/>
                    </a:lnTo>
                    <a:lnTo>
                      <a:pt x="2" y="8"/>
                    </a:lnTo>
                    <a:lnTo>
                      <a:pt x="2" y="8"/>
                    </a:lnTo>
                    <a:lnTo>
                      <a:pt x="12" y="4"/>
                    </a:lnTo>
                    <a:lnTo>
                      <a:pt x="22" y="4"/>
                    </a:lnTo>
                    <a:lnTo>
                      <a:pt x="30" y="2"/>
                    </a:lnTo>
                    <a:lnTo>
                      <a:pt x="40" y="0"/>
                    </a:lnTo>
                    <a:lnTo>
                      <a:pt x="40" y="0"/>
                    </a:lnTo>
                    <a:lnTo>
                      <a:pt x="46" y="2"/>
                    </a:lnTo>
                    <a:lnTo>
                      <a:pt x="52" y="0"/>
                    </a:lnTo>
                    <a:lnTo>
                      <a:pt x="58" y="0"/>
                    </a:lnTo>
                    <a:lnTo>
                      <a:pt x="60" y="0"/>
                    </a:lnTo>
                    <a:lnTo>
                      <a:pt x="64" y="2"/>
                    </a:lnTo>
                    <a:lnTo>
                      <a:pt x="64" y="2"/>
                    </a:lnTo>
                    <a:lnTo>
                      <a:pt x="66" y="6"/>
                    </a:lnTo>
                    <a:lnTo>
                      <a:pt x="66" y="12"/>
                    </a:lnTo>
                    <a:lnTo>
                      <a:pt x="66" y="12"/>
                    </a:lnTo>
                    <a:lnTo>
                      <a:pt x="64" y="12"/>
                    </a:lnTo>
                    <a:lnTo>
                      <a:pt x="60" y="16"/>
                    </a:lnTo>
                    <a:lnTo>
                      <a:pt x="58" y="18"/>
                    </a:lnTo>
                    <a:lnTo>
                      <a:pt x="56" y="16"/>
                    </a:lnTo>
                    <a:lnTo>
                      <a:pt x="56" y="14"/>
                    </a:lnTo>
                    <a:lnTo>
                      <a:pt x="56" y="14"/>
                    </a:lnTo>
                    <a:lnTo>
                      <a:pt x="54" y="14"/>
                    </a:lnTo>
                    <a:lnTo>
                      <a:pt x="54" y="14"/>
                    </a:lnTo>
                    <a:lnTo>
                      <a:pt x="50" y="22"/>
                    </a:lnTo>
                    <a:lnTo>
                      <a:pt x="48" y="24"/>
                    </a:lnTo>
                    <a:lnTo>
                      <a:pt x="46" y="22"/>
                    </a:lnTo>
                    <a:lnTo>
                      <a:pt x="40" y="16"/>
                    </a:lnTo>
                    <a:lnTo>
                      <a:pt x="40" y="16"/>
                    </a:lnTo>
                    <a:lnTo>
                      <a:pt x="42" y="28"/>
                    </a:lnTo>
                    <a:lnTo>
                      <a:pt x="44" y="40"/>
                    </a:lnTo>
                    <a:lnTo>
                      <a:pt x="4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3235">
                <a:extLst>
                  <a:ext uri="{FF2B5EF4-FFF2-40B4-BE49-F238E27FC236}">
                    <a16:creationId xmlns:a16="http://schemas.microsoft.com/office/drawing/2014/main" id="{0435FC4B-F472-8110-F939-B55BE7C9E50A}"/>
                  </a:ext>
                </a:extLst>
              </p:cNvPr>
              <p:cNvSpPr>
                <a:spLocks/>
              </p:cNvSpPr>
              <p:nvPr/>
            </p:nvSpPr>
            <p:spPr bwMode="auto">
              <a:xfrm>
                <a:off x="1680" y="2211"/>
                <a:ext cx="40" cy="58"/>
              </a:xfrm>
              <a:custGeom>
                <a:avLst/>
                <a:gdLst>
                  <a:gd name="T0" fmla="*/ 14 w 40"/>
                  <a:gd name="T1" fmla="*/ 40 h 58"/>
                  <a:gd name="T2" fmla="*/ 14 w 40"/>
                  <a:gd name="T3" fmla="*/ 40 h 58"/>
                  <a:gd name="T4" fmla="*/ 14 w 40"/>
                  <a:gd name="T5" fmla="*/ 32 h 58"/>
                  <a:gd name="T6" fmla="*/ 12 w 40"/>
                  <a:gd name="T7" fmla="*/ 28 h 58"/>
                  <a:gd name="T8" fmla="*/ 10 w 40"/>
                  <a:gd name="T9" fmla="*/ 24 h 58"/>
                  <a:gd name="T10" fmla="*/ 8 w 40"/>
                  <a:gd name="T11" fmla="*/ 22 h 58"/>
                  <a:gd name="T12" fmla="*/ 8 w 40"/>
                  <a:gd name="T13" fmla="*/ 22 h 58"/>
                  <a:gd name="T14" fmla="*/ 4 w 40"/>
                  <a:gd name="T15" fmla="*/ 18 h 58"/>
                  <a:gd name="T16" fmla="*/ 0 w 40"/>
                  <a:gd name="T17" fmla="*/ 10 h 58"/>
                  <a:gd name="T18" fmla="*/ 0 w 40"/>
                  <a:gd name="T19" fmla="*/ 10 h 58"/>
                  <a:gd name="T20" fmla="*/ 6 w 40"/>
                  <a:gd name="T21" fmla="*/ 10 h 58"/>
                  <a:gd name="T22" fmla="*/ 6 w 40"/>
                  <a:gd name="T23" fmla="*/ 10 h 58"/>
                  <a:gd name="T24" fmla="*/ 8 w 40"/>
                  <a:gd name="T25" fmla="*/ 10 h 58"/>
                  <a:gd name="T26" fmla="*/ 8 w 40"/>
                  <a:gd name="T27" fmla="*/ 10 h 58"/>
                  <a:gd name="T28" fmla="*/ 10 w 40"/>
                  <a:gd name="T29" fmla="*/ 10 h 58"/>
                  <a:gd name="T30" fmla="*/ 14 w 40"/>
                  <a:gd name="T31" fmla="*/ 8 h 58"/>
                  <a:gd name="T32" fmla="*/ 20 w 40"/>
                  <a:gd name="T33" fmla="*/ 10 h 58"/>
                  <a:gd name="T34" fmla="*/ 26 w 40"/>
                  <a:gd name="T35" fmla="*/ 10 h 58"/>
                  <a:gd name="T36" fmla="*/ 30 w 40"/>
                  <a:gd name="T37" fmla="*/ 10 h 58"/>
                  <a:gd name="T38" fmla="*/ 32 w 40"/>
                  <a:gd name="T39" fmla="*/ 8 h 58"/>
                  <a:gd name="T40" fmla="*/ 32 w 40"/>
                  <a:gd name="T41" fmla="*/ 8 h 58"/>
                  <a:gd name="T42" fmla="*/ 34 w 40"/>
                  <a:gd name="T43" fmla="*/ 6 h 58"/>
                  <a:gd name="T44" fmla="*/ 34 w 40"/>
                  <a:gd name="T45" fmla="*/ 6 h 58"/>
                  <a:gd name="T46" fmla="*/ 34 w 40"/>
                  <a:gd name="T47" fmla="*/ 6 h 58"/>
                  <a:gd name="T48" fmla="*/ 36 w 40"/>
                  <a:gd name="T49" fmla="*/ 0 h 58"/>
                  <a:gd name="T50" fmla="*/ 38 w 40"/>
                  <a:gd name="T51" fmla="*/ 0 h 58"/>
                  <a:gd name="T52" fmla="*/ 38 w 40"/>
                  <a:gd name="T53" fmla="*/ 0 h 58"/>
                  <a:gd name="T54" fmla="*/ 40 w 40"/>
                  <a:gd name="T55" fmla="*/ 6 h 58"/>
                  <a:gd name="T56" fmla="*/ 40 w 40"/>
                  <a:gd name="T57" fmla="*/ 6 h 58"/>
                  <a:gd name="T58" fmla="*/ 40 w 40"/>
                  <a:gd name="T59" fmla="*/ 12 h 58"/>
                  <a:gd name="T60" fmla="*/ 38 w 40"/>
                  <a:gd name="T61" fmla="*/ 18 h 58"/>
                  <a:gd name="T62" fmla="*/ 38 w 40"/>
                  <a:gd name="T63" fmla="*/ 24 h 58"/>
                  <a:gd name="T64" fmla="*/ 38 w 40"/>
                  <a:gd name="T65" fmla="*/ 28 h 58"/>
                  <a:gd name="T66" fmla="*/ 38 w 40"/>
                  <a:gd name="T67" fmla="*/ 28 h 58"/>
                  <a:gd name="T68" fmla="*/ 36 w 40"/>
                  <a:gd name="T69" fmla="*/ 36 h 58"/>
                  <a:gd name="T70" fmla="*/ 32 w 40"/>
                  <a:gd name="T71" fmla="*/ 38 h 58"/>
                  <a:gd name="T72" fmla="*/ 24 w 40"/>
                  <a:gd name="T73" fmla="*/ 38 h 58"/>
                  <a:gd name="T74" fmla="*/ 24 w 40"/>
                  <a:gd name="T75" fmla="*/ 38 h 58"/>
                  <a:gd name="T76" fmla="*/ 26 w 40"/>
                  <a:gd name="T77" fmla="*/ 44 h 58"/>
                  <a:gd name="T78" fmla="*/ 26 w 40"/>
                  <a:gd name="T79" fmla="*/ 48 h 58"/>
                  <a:gd name="T80" fmla="*/ 28 w 40"/>
                  <a:gd name="T81" fmla="*/ 50 h 58"/>
                  <a:gd name="T82" fmla="*/ 30 w 40"/>
                  <a:gd name="T83" fmla="*/ 54 h 58"/>
                  <a:gd name="T84" fmla="*/ 30 w 40"/>
                  <a:gd name="T85" fmla="*/ 54 h 58"/>
                  <a:gd name="T86" fmla="*/ 28 w 40"/>
                  <a:gd name="T87" fmla="*/ 58 h 58"/>
                  <a:gd name="T88" fmla="*/ 26 w 40"/>
                  <a:gd name="T89" fmla="*/ 58 h 58"/>
                  <a:gd name="T90" fmla="*/ 24 w 40"/>
                  <a:gd name="T91" fmla="*/ 56 h 58"/>
                  <a:gd name="T92" fmla="*/ 22 w 40"/>
                  <a:gd name="T93" fmla="*/ 50 h 58"/>
                  <a:gd name="T94" fmla="*/ 22 w 40"/>
                  <a:gd name="T95" fmla="*/ 50 h 58"/>
                  <a:gd name="T96" fmla="*/ 18 w 40"/>
                  <a:gd name="T97" fmla="*/ 44 h 58"/>
                  <a:gd name="T98" fmla="*/ 18 w 40"/>
                  <a:gd name="T99" fmla="*/ 42 h 58"/>
                  <a:gd name="T100" fmla="*/ 14 w 40"/>
                  <a:gd name="T101" fmla="*/ 40 h 58"/>
                  <a:gd name="T102" fmla="*/ 14 w 40"/>
                  <a:gd name="T103"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58">
                    <a:moveTo>
                      <a:pt x="14" y="40"/>
                    </a:moveTo>
                    <a:lnTo>
                      <a:pt x="14" y="40"/>
                    </a:lnTo>
                    <a:lnTo>
                      <a:pt x="14" y="32"/>
                    </a:lnTo>
                    <a:lnTo>
                      <a:pt x="12" y="28"/>
                    </a:lnTo>
                    <a:lnTo>
                      <a:pt x="10" y="24"/>
                    </a:lnTo>
                    <a:lnTo>
                      <a:pt x="8" y="22"/>
                    </a:lnTo>
                    <a:lnTo>
                      <a:pt x="8" y="22"/>
                    </a:lnTo>
                    <a:lnTo>
                      <a:pt x="4" y="18"/>
                    </a:lnTo>
                    <a:lnTo>
                      <a:pt x="0" y="10"/>
                    </a:lnTo>
                    <a:lnTo>
                      <a:pt x="0" y="10"/>
                    </a:lnTo>
                    <a:lnTo>
                      <a:pt x="6" y="10"/>
                    </a:lnTo>
                    <a:lnTo>
                      <a:pt x="6" y="10"/>
                    </a:lnTo>
                    <a:lnTo>
                      <a:pt x="8" y="10"/>
                    </a:lnTo>
                    <a:lnTo>
                      <a:pt x="8" y="10"/>
                    </a:lnTo>
                    <a:lnTo>
                      <a:pt x="10" y="10"/>
                    </a:lnTo>
                    <a:lnTo>
                      <a:pt x="14" y="8"/>
                    </a:lnTo>
                    <a:lnTo>
                      <a:pt x="20" y="10"/>
                    </a:lnTo>
                    <a:lnTo>
                      <a:pt x="26" y="10"/>
                    </a:lnTo>
                    <a:lnTo>
                      <a:pt x="30" y="10"/>
                    </a:lnTo>
                    <a:lnTo>
                      <a:pt x="32" y="8"/>
                    </a:lnTo>
                    <a:lnTo>
                      <a:pt x="32" y="8"/>
                    </a:lnTo>
                    <a:lnTo>
                      <a:pt x="34" y="6"/>
                    </a:lnTo>
                    <a:lnTo>
                      <a:pt x="34" y="6"/>
                    </a:lnTo>
                    <a:lnTo>
                      <a:pt x="34" y="6"/>
                    </a:lnTo>
                    <a:lnTo>
                      <a:pt x="36" y="0"/>
                    </a:lnTo>
                    <a:lnTo>
                      <a:pt x="38" y="0"/>
                    </a:lnTo>
                    <a:lnTo>
                      <a:pt x="38" y="0"/>
                    </a:lnTo>
                    <a:lnTo>
                      <a:pt x="40" y="6"/>
                    </a:lnTo>
                    <a:lnTo>
                      <a:pt x="40" y="6"/>
                    </a:lnTo>
                    <a:lnTo>
                      <a:pt x="40" y="12"/>
                    </a:lnTo>
                    <a:lnTo>
                      <a:pt x="38" y="18"/>
                    </a:lnTo>
                    <a:lnTo>
                      <a:pt x="38" y="24"/>
                    </a:lnTo>
                    <a:lnTo>
                      <a:pt x="38" y="28"/>
                    </a:lnTo>
                    <a:lnTo>
                      <a:pt x="38" y="28"/>
                    </a:lnTo>
                    <a:lnTo>
                      <a:pt x="36" y="36"/>
                    </a:lnTo>
                    <a:lnTo>
                      <a:pt x="32" y="38"/>
                    </a:lnTo>
                    <a:lnTo>
                      <a:pt x="24" y="38"/>
                    </a:lnTo>
                    <a:lnTo>
                      <a:pt x="24" y="38"/>
                    </a:lnTo>
                    <a:lnTo>
                      <a:pt x="26" y="44"/>
                    </a:lnTo>
                    <a:lnTo>
                      <a:pt x="26" y="48"/>
                    </a:lnTo>
                    <a:lnTo>
                      <a:pt x="28" y="50"/>
                    </a:lnTo>
                    <a:lnTo>
                      <a:pt x="30" y="54"/>
                    </a:lnTo>
                    <a:lnTo>
                      <a:pt x="30" y="54"/>
                    </a:lnTo>
                    <a:lnTo>
                      <a:pt x="28" y="58"/>
                    </a:lnTo>
                    <a:lnTo>
                      <a:pt x="26" y="58"/>
                    </a:lnTo>
                    <a:lnTo>
                      <a:pt x="24" y="56"/>
                    </a:lnTo>
                    <a:lnTo>
                      <a:pt x="22" y="50"/>
                    </a:lnTo>
                    <a:lnTo>
                      <a:pt x="22" y="50"/>
                    </a:lnTo>
                    <a:lnTo>
                      <a:pt x="18" y="44"/>
                    </a:lnTo>
                    <a:lnTo>
                      <a:pt x="18" y="42"/>
                    </a:lnTo>
                    <a:lnTo>
                      <a:pt x="14" y="40"/>
                    </a:lnTo>
                    <a:lnTo>
                      <a:pt x="1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3236">
                <a:extLst>
                  <a:ext uri="{FF2B5EF4-FFF2-40B4-BE49-F238E27FC236}">
                    <a16:creationId xmlns:a16="http://schemas.microsoft.com/office/drawing/2014/main" id="{C3A8897D-E3D6-58AD-26AD-8BA08575EB3B}"/>
                  </a:ext>
                </a:extLst>
              </p:cNvPr>
              <p:cNvSpPr>
                <a:spLocks/>
              </p:cNvSpPr>
              <p:nvPr/>
            </p:nvSpPr>
            <p:spPr bwMode="auto">
              <a:xfrm>
                <a:off x="1714" y="2271"/>
                <a:ext cx="34" cy="85"/>
              </a:xfrm>
              <a:custGeom>
                <a:avLst/>
                <a:gdLst>
                  <a:gd name="T0" fmla="*/ 22 w 34"/>
                  <a:gd name="T1" fmla="*/ 58 h 85"/>
                  <a:gd name="T2" fmla="*/ 22 w 34"/>
                  <a:gd name="T3" fmla="*/ 58 h 85"/>
                  <a:gd name="T4" fmla="*/ 16 w 34"/>
                  <a:gd name="T5" fmla="*/ 48 h 85"/>
                  <a:gd name="T6" fmla="*/ 10 w 34"/>
                  <a:gd name="T7" fmla="*/ 36 h 85"/>
                  <a:gd name="T8" fmla="*/ 10 w 34"/>
                  <a:gd name="T9" fmla="*/ 36 h 85"/>
                  <a:gd name="T10" fmla="*/ 8 w 34"/>
                  <a:gd name="T11" fmla="*/ 28 h 85"/>
                  <a:gd name="T12" fmla="*/ 4 w 34"/>
                  <a:gd name="T13" fmla="*/ 22 h 85"/>
                  <a:gd name="T14" fmla="*/ 2 w 34"/>
                  <a:gd name="T15" fmla="*/ 14 h 85"/>
                  <a:gd name="T16" fmla="*/ 0 w 34"/>
                  <a:gd name="T17" fmla="*/ 0 h 85"/>
                  <a:gd name="T18" fmla="*/ 0 w 34"/>
                  <a:gd name="T19" fmla="*/ 0 h 85"/>
                  <a:gd name="T20" fmla="*/ 8 w 34"/>
                  <a:gd name="T21" fmla="*/ 14 h 85"/>
                  <a:gd name="T22" fmla="*/ 12 w 34"/>
                  <a:gd name="T23" fmla="*/ 18 h 85"/>
                  <a:gd name="T24" fmla="*/ 18 w 34"/>
                  <a:gd name="T25" fmla="*/ 22 h 85"/>
                  <a:gd name="T26" fmla="*/ 18 w 34"/>
                  <a:gd name="T27" fmla="*/ 22 h 85"/>
                  <a:gd name="T28" fmla="*/ 18 w 34"/>
                  <a:gd name="T29" fmla="*/ 22 h 85"/>
                  <a:gd name="T30" fmla="*/ 18 w 34"/>
                  <a:gd name="T31" fmla="*/ 22 h 85"/>
                  <a:gd name="T32" fmla="*/ 16 w 34"/>
                  <a:gd name="T33" fmla="*/ 30 h 85"/>
                  <a:gd name="T34" fmla="*/ 16 w 34"/>
                  <a:gd name="T35" fmla="*/ 34 h 85"/>
                  <a:gd name="T36" fmla="*/ 20 w 34"/>
                  <a:gd name="T37" fmla="*/ 42 h 85"/>
                  <a:gd name="T38" fmla="*/ 20 w 34"/>
                  <a:gd name="T39" fmla="*/ 42 h 85"/>
                  <a:gd name="T40" fmla="*/ 28 w 34"/>
                  <a:gd name="T41" fmla="*/ 62 h 85"/>
                  <a:gd name="T42" fmla="*/ 28 w 34"/>
                  <a:gd name="T43" fmla="*/ 62 h 85"/>
                  <a:gd name="T44" fmla="*/ 30 w 34"/>
                  <a:gd name="T45" fmla="*/ 64 h 85"/>
                  <a:gd name="T46" fmla="*/ 30 w 34"/>
                  <a:gd name="T47" fmla="*/ 64 h 85"/>
                  <a:gd name="T48" fmla="*/ 32 w 34"/>
                  <a:gd name="T49" fmla="*/ 73 h 85"/>
                  <a:gd name="T50" fmla="*/ 34 w 34"/>
                  <a:gd name="T51" fmla="*/ 77 h 85"/>
                  <a:gd name="T52" fmla="*/ 34 w 34"/>
                  <a:gd name="T53" fmla="*/ 81 h 85"/>
                  <a:gd name="T54" fmla="*/ 34 w 34"/>
                  <a:gd name="T55" fmla="*/ 81 h 85"/>
                  <a:gd name="T56" fmla="*/ 32 w 34"/>
                  <a:gd name="T57" fmla="*/ 85 h 85"/>
                  <a:gd name="T58" fmla="*/ 30 w 34"/>
                  <a:gd name="T59" fmla="*/ 83 h 85"/>
                  <a:gd name="T60" fmla="*/ 30 w 34"/>
                  <a:gd name="T61" fmla="*/ 83 h 85"/>
                  <a:gd name="T62" fmla="*/ 26 w 34"/>
                  <a:gd name="T63" fmla="*/ 79 h 85"/>
                  <a:gd name="T64" fmla="*/ 24 w 34"/>
                  <a:gd name="T65" fmla="*/ 75 h 85"/>
                  <a:gd name="T66" fmla="*/ 24 w 34"/>
                  <a:gd name="T67" fmla="*/ 69 h 85"/>
                  <a:gd name="T68" fmla="*/ 24 w 34"/>
                  <a:gd name="T69" fmla="*/ 69 h 85"/>
                  <a:gd name="T70" fmla="*/ 22 w 34"/>
                  <a:gd name="T71" fmla="*/ 62 h 85"/>
                  <a:gd name="T72" fmla="*/ 22 w 34"/>
                  <a:gd name="T73" fmla="*/ 58 h 85"/>
                  <a:gd name="T74" fmla="*/ 22 w 34"/>
                  <a:gd name="T75"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85">
                    <a:moveTo>
                      <a:pt x="22" y="58"/>
                    </a:moveTo>
                    <a:lnTo>
                      <a:pt x="22" y="58"/>
                    </a:lnTo>
                    <a:lnTo>
                      <a:pt x="16" y="48"/>
                    </a:lnTo>
                    <a:lnTo>
                      <a:pt x="10" y="36"/>
                    </a:lnTo>
                    <a:lnTo>
                      <a:pt x="10" y="36"/>
                    </a:lnTo>
                    <a:lnTo>
                      <a:pt x="8" y="28"/>
                    </a:lnTo>
                    <a:lnTo>
                      <a:pt x="4" y="22"/>
                    </a:lnTo>
                    <a:lnTo>
                      <a:pt x="2" y="14"/>
                    </a:lnTo>
                    <a:lnTo>
                      <a:pt x="0" y="0"/>
                    </a:lnTo>
                    <a:lnTo>
                      <a:pt x="0" y="0"/>
                    </a:lnTo>
                    <a:lnTo>
                      <a:pt x="8" y="14"/>
                    </a:lnTo>
                    <a:lnTo>
                      <a:pt x="12" y="18"/>
                    </a:lnTo>
                    <a:lnTo>
                      <a:pt x="18" y="22"/>
                    </a:lnTo>
                    <a:lnTo>
                      <a:pt x="18" y="22"/>
                    </a:lnTo>
                    <a:lnTo>
                      <a:pt x="18" y="22"/>
                    </a:lnTo>
                    <a:lnTo>
                      <a:pt x="18" y="22"/>
                    </a:lnTo>
                    <a:lnTo>
                      <a:pt x="16" y="30"/>
                    </a:lnTo>
                    <a:lnTo>
                      <a:pt x="16" y="34"/>
                    </a:lnTo>
                    <a:lnTo>
                      <a:pt x="20" y="42"/>
                    </a:lnTo>
                    <a:lnTo>
                      <a:pt x="20" y="42"/>
                    </a:lnTo>
                    <a:lnTo>
                      <a:pt x="28" y="62"/>
                    </a:lnTo>
                    <a:lnTo>
                      <a:pt x="28" y="62"/>
                    </a:lnTo>
                    <a:lnTo>
                      <a:pt x="30" y="64"/>
                    </a:lnTo>
                    <a:lnTo>
                      <a:pt x="30" y="64"/>
                    </a:lnTo>
                    <a:lnTo>
                      <a:pt x="32" y="73"/>
                    </a:lnTo>
                    <a:lnTo>
                      <a:pt x="34" y="77"/>
                    </a:lnTo>
                    <a:lnTo>
                      <a:pt x="34" y="81"/>
                    </a:lnTo>
                    <a:lnTo>
                      <a:pt x="34" y="81"/>
                    </a:lnTo>
                    <a:lnTo>
                      <a:pt x="32" y="85"/>
                    </a:lnTo>
                    <a:lnTo>
                      <a:pt x="30" y="83"/>
                    </a:lnTo>
                    <a:lnTo>
                      <a:pt x="30" y="83"/>
                    </a:lnTo>
                    <a:lnTo>
                      <a:pt x="26" y="79"/>
                    </a:lnTo>
                    <a:lnTo>
                      <a:pt x="24" y="75"/>
                    </a:lnTo>
                    <a:lnTo>
                      <a:pt x="24" y="69"/>
                    </a:lnTo>
                    <a:lnTo>
                      <a:pt x="24" y="69"/>
                    </a:lnTo>
                    <a:lnTo>
                      <a:pt x="22" y="62"/>
                    </a:lnTo>
                    <a:lnTo>
                      <a:pt x="22" y="58"/>
                    </a:lnTo>
                    <a:lnTo>
                      <a:pt x="2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3237">
                <a:extLst>
                  <a:ext uri="{FF2B5EF4-FFF2-40B4-BE49-F238E27FC236}">
                    <a16:creationId xmlns:a16="http://schemas.microsoft.com/office/drawing/2014/main" id="{2A472209-B4C6-B4A8-933C-D49F4EB43FC9}"/>
                  </a:ext>
                </a:extLst>
              </p:cNvPr>
              <p:cNvSpPr>
                <a:spLocks/>
              </p:cNvSpPr>
              <p:nvPr/>
            </p:nvSpPr>
            <p:spPr bwMode="auto">
              <a:xfrm>
                <a:off x="1736" y="2215"/>
                <a:ext cx="32" cy="38"/>
              </a:xfrm>
              <a:custGeom>
                <a:avLst/>
                <a:gdLst>
                  <a:gd name="T0" fmla="*/ 0 w 32"/>
                  <a:gd name="T1" fmla="*/ 6 h 38"/>
                  <a:gd name="T2" fmla="*/ 0 w 32"/>
                  <a:gd name="T3" fmla="*/ 6 h 38"/>
                  <a:gd name="T4" fmla="*/ 4 w 32"/>
                  <a:gd name="T5" fmla="*/ 4 h 38"/>
                  <a:gd name="T6" fmla="*/ 8 w 32"/>
                  <a:gd name="T7" fmla="*/ 2 h 38"/>
                  <a:gd name="T8" fmla="*/ 16 w 32"/>
                  <a:gd name="T9" fmla="*/ 2 h 38"/>
                  <a:gd name="T10" fmla="*/ 24 w 32"/>
                  <a:gd name="T11" fmla="*/ 2 h 38"/>
                  <a:gd name="T12" fmla="*/ 32 w 32"/>
                  <a:gd name="T13" fmla="*/ 0 h 38"/>
                  <a:gd name="T14" fmla="*/ 32 w 32"/>
                  <a:gd name="T15" fmla="*/ 0 h 38"/>
                  <a:gd name="T16" fmla="*/ 28 w 32"/>
                  <a:gd name="T17" fmla="*/ 6 h 38"/>
                  <a:gd name="T18" fmla="*/ 24 w 32"/>
                  <a:gd name="T19" fmla="*/ 12 h 38"/>
                  <a:gd name="T20" fmla="*/ 22 w 32"/>
                  <a:gd name="T21" fmla="*/ 14 h 38"/>
                  <a:gd name="T22" fmla="*/ 18 w 32"/>
                  <a:gd name="T23" fmla="*/ 12 h 38"/>
                  <a:gd name="T24" fmla="*/ 16 w 32"/>
                  <a:gd name="T25" fmla="*/ 10 h 38"/>
                  <a:gd name="T26" fmla="*/ 14 w 32"/>
                  <a:gd name="T27" fmla="*/ 6 h 38"/>
                  <a:gd name="T28" fmla="*/ 14 w 32"/>
                  <a:gd name="T29" fmla="*/ 6 h 38"/>
                  <a:gd name="T30" fmla="*/ 14 w 32"/>
                  <a:gd name="T31" fmla="*/ 4 h 38"/>
                  <a:gd name="T32" fmla="*/ 12 w 32"/>
                  <a:gd name="T33" fmla="*/ 4 h 38"/>
                  <a:gd name="T34" fmla="*/ 10 w 32"/>
                  <a:gd name="T35" fmla="*/ 8 h 38"/>
                  <a:gd name="T36" fmla="*/ 10 w 32"/>
                  <a:gd name="T37" fmla="*/ 8 h 38"/>
                  <a:gd name="T38" fmla="*/ 8 w 32"/>
                  <a:gd name="T39" fmla="*/ 14 h 38"/>
                  <a:gd name="T40" fmla="*/ 10 w 32"/>
                  <a:gd name="T41" fmla="*/ 20 h 38"/>
                  <a:gd name="T42" fmla="*/ 10 w 32"/>
                  <a:gd name="T43" fmla="*/ 20 h 38"/>
                  <a:gd name="T44" fmla="*/ 12 w 32"/>
                  <a:gd name="T45" fmla="*/ 26 h 38"/>
                  <a:gd name="T46" fmla="*/ 12 w 32"/>
                  <a:gd name="T47" fmla="*/ 30 h 38"/>
                  <a:gd name="T48" fmla="*/ 10 w 32"/>
                  <a:gd name="T49" fmla="*/ 34 h 38"/>
                  <a:gd name="T50" fmla="*/ 10 w 32"/>
                  <a:gd name="T51" fmla="*/ 34 h 38"/>
                  <a:gd name="T52" fmla="*/ 10 w 32"/>
                  <a:gd name="T53" fmla="*/ 38 h 38"/>
                  <a:gd name="T54" fmla="*/ 8 w 32"/>
                  <a:gd name="T55" fmla="*/ 38 h 38"/>
                  <a:gd name="T56" fmla="*/ 8 w 32"/>
                  <a:gd name="T57" fmla="*/ 36 h 38"/>
                  <a:gd name="T58" fmla="*/ 8 w 32"/>
                  <a:gd name="T59" fmla="*/ 36 h 38"/>
                  <a:gd name="T60" fmla="*/ 4 w 32"/>
                  <a:gd name="T61" fmla="*/ 26 h 38"/>
                  <a:gd name="T62" fmla="*/ 4 w 32"/>
                  <a:gd name="T63" fmla="*/ 22 h 38"/>
                  <a:gd name="T64" fmla="*/ 4 w 32"/>
                  <a:gd name="T65" fmla="*/ 16 h 38"/>
                  <a:gd name="T66" fmla="*/ 4 w 32"/>
                  <a:gd name="T67" fmla="*/ 16 h 38"/>
                  <a:gd name="T68" fmla="*/ 6 w 32"/>
                  <a:gd name="T69" fmla="*/ 10 h 38"/>
                  <a:gd name="T70" fmla="*/ 6 w 32"/>
                  <a:gd name="T71" fmla="*/ 10 h 38"/>
                  <a:gd name="T72" fmla="*/ 4 w 32"/>
                  <a:gd name="T73" fmla="*/ 8 h 38"/>
                  <a:gd name="T74" fmla="*/ 2 w 32"/>
                  <a:gd name="T75" fmla="*/ 10 h 38"/>
                  <a:gd name="T76" fmla="*/ 2 w 32"/>
                  <a:gd name="T77" fmla="*/ 10 h 38"/>
                  <a:gd name="T78" fmla="*/ 0 w 32"/>
                  <a:gd name="T79" fmla="*/ 6 h 38"/>
                  <a:gd name="T80" fmla="*/ 0 w 32"/>
                  <a:gd name="T8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38">
                    <a:moveTo>
                      <a:pt x="0" y="6"/>
                    </a:moveTo>
                    <a:lnTo>
                      <a:pt x="0" y="6"/>
                    </a:lnTo>
                    <a:lnTo>
                      <a:pt x="4" y="4"/>
                    </a:lnTo>
                    <a:lnTo>
                      <a:pt x="8" y="2"/>
                    </a:lnTo>
                    <a:lnTo>
                      <a:pt x="16" y="2"/>
                    </a:lnTo>
                    <a:lnTo>
                      <a:pt x="24" y="2"/>
                    </a:lnTo>
                    <a:lnTo>
                      <a:pt x="32" y="0"/>
                    </a:lnTo>
                    <a:lnTo>
                      <a:pt x="32" y="0"/>
                    </a:lnTo>
                    <a:lnTo>
                      <a:pt x="28" y="6"/>
                    </a:lnTo>
                    <a:lnTo>
                      <a:pt x="24" y="12"/>
                    </a:lnTo>
                    <a:lnTo>
                      <a:pt x="22" y="14"/>
                    </a:lnTo>
                    <a:lnTo>
                      <a:pt x="18" y="12"/>
                    </a:lnTo>
                    <a:lnTo>
                      <a:pt x="16" y="10"/>
                    </a:lnTo>
                    <a:lnTo>
                      <a:pt x="14" y="6"/>
                    </a:lnTo>
                    <a:lnTo>
                      <a:pt x="14" y="6"/>
                    </a:lnTo>
                    <a:lnTo>
                      <a:pt x="14" y="4"/>
                    </a:lnTo>
                    <a:lnTo>
                      <a:pt x="12" y="4"/>
                    </a:lnTo>
                    <a:lnTo>
                      <a:pt x="10" y="8"/>
                    </a:lnTo>
                    <a:lnTo>
                      <a:pt x="10" y="8"/>
                    </a:lnTo>
                    <a:lnTo>
                      <a:pt x="8" y="14"/>
                    </a:lnTo>
                    <a:lnTo>
                      <a:pt x="10" y="20"/>
                    </a:lnTo>
                    <a:lnTo>
                      <a:pt x="10" y="20"/>
                    </a:lnTo>
                    <a:lnTo>
                      <a:pt x="12" y="26"/>
                    </a:lnTo>
                    <a:lnTo>
                      <a:pt x="12" y="30"/>
                    </a:lnTo>
                    <a:lnTo>
                      <a:pt x="10" y="34"/>
                    </a:lnTo>
                    <a:lnTo>
                      <a:pt x="10" y="34"/>
                    </a:lnTo>
                    <a:lnTo>
                      <a:pt x="10" y="38"/>
                    </a:lnTo>
                    <a:lnTo>
                      <a:pt x="8" y="38"/>
                    </a:lnTo>
                    <a:lnTo>
                      <a:pt x="8" y="36"/>
                    </a:lnTo>
                    <a:lnTo>
                      <a:pt x="8" y="36"/>
                    </a:lnTo>
                    <a:lnTo>
                      <a:pt x="4" y="26"/>
                    </a:lnTo>
                    <a:lnTo>
                      <a:pt x="4" y="22"/>
                    </a:lnTo>
                    <a:lnTo>
                      <a:pt x="4" y="16"/>
                    </a:lnTo>
                    <a:lnTo>
                      <a:pt x="4" y="16"/>
                    </a:lnTo>
                    <a:lnTo>
                      <a:pt x="6" y="10"/>
                    </a:lnTo>
                    <a:lnTo>
                      <a:pt x="6" y="10"/>
                    </a:lnTo>
                    <a:lnTo>
                      <a:pt x="4" y="8"/>
                    </a:lnTo>
                    <a:lnTo>
                      <a:pt x="2" y="10"/>
                    </a:lnTo>
                    <a:lnTo>
                      <a:pt x="2"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3238">
                <a:extLst>
                  <a:ext uri="{FF2B5EF4-FFF2-40B4-BE49-F238E27FC236}">
                    <a16:creationId xmlns:a16="http://schemas.microsoft.com/office/drawing/2014/main" id="{E8F8A2D3-2915-8D3A-DAC2-9FA113B787FD}"/>
                  </a:ext>
                </a:extLst>
              </p:cNvPr>
              <p:cNvSpPr>
                <a:spLocks/>
              </p:cNvSpPr>
              <p:nvPr/>
            </p:nvSpPr>
            <p:spPr bwMode="auto">
              <a:xfrm>
                <a:off x="1678" y="2344"/>
                <a:ext cx="28" cy="44"/>
              </a:xfrm>
              <a:custGeom>
                <a:avLst/>
                <a:gdLst>
                  <a:gd name="T0" fmla="*/ 28 w 28"/>
                  <a:gd name="T1" fmla="*/ 22 h 44"/>
                  <a:gd name="T2" fmla="*/ 28 w 28"/>
                  <a:gd name="T3" fmla="*/ 22 h 44"/>
                  <a:gd name="T4" fmla="*/ 26 w 28"/>
                  <a:gd name="T5" fmla="*/ 28 h 44"/>
                  <a:gd name="T6" fmla="*/ 26 w 28"/>
                  <a:gd name="T7" fmla="*/ 32 h 44"/>
                  <a:gd name="T8" fmla="*/ 22 w 28"/>
                  <a:gd name="T9" fmla="*/ 36 h 44"/>
                  <a:gd name="T10" fmla="*/ 22 w 28"/>
                  <a:gd name="T11" fmla="*/ 36 h 44"/>
                  <a:gd name="T12" fmla="*/ 20 w 28"/>
                  <a:gd name="T13" fmla="*/ 36 h 44"/>
                  <a:gd name="T14" fmla="*/ 18 w 28"/>
                  <a:gd name="T15" fmla="*/ 36 h 44"/>
                  <a:gd name="T16" fmla="*/ 16 w 28"/>
                  <a:gd name="T17" fmla="*/ 44 h 44"/>
                  <a:gd name="T18" fmla="*/ 16 w 28"/>
                  <a:gd name="T19" fmla="*/ 44 h 44"/>
                  <a:gd name="T20" fmla="*/ 14 w 28"/>
                  <a:gd name="T21" fmla="*/ 34 h 44"/>
                  <a:gd name="T22" fmla="*/ 12 w 28"/>
                  <a:gd name="T23" fmla="*/ 30 h 44"/>
                  <a:gd name="T24" fmla="*/ 10 w 28"/>
                  <a:gd name="T25" fmla="*/ 30 h 44"/>
                  <a:gd name="T26" fmla="*/ 10 w 28"/>
                  <a:gd name="T27" fmla="*/ 30 h 44"/>
                  <a:gd name="T28" fmla="*/ 10 w 28"/>
                  <a:gd name="T29" fmla="*/ 30 h 44"/>
                  <a:gd name="T30" fmla="*/ 10 w 28"/>
                  <a:gd name="T31" fmla="*/ 24 h 44"/>
                  <a:gd name="T32" fmla="*/ 10 w 28"/>
                  <a:gd name="T33" fmla="*/ 22 h 44"/>
                  <a:gd name="T34" fmla="*/ 12 w 28"/>
                  <a:gd name="T35" fmla="*/ 18 h 44"/>
                  <a:gd name="T36" fmla="*/ 12 w 28"/>
                  <a:gd name="T37" fmla="*/ 18 h 44"/>
                  <a:gd name="T38" fmla="*/ 10 w 28"/>
                  <a:gd name="T39" fmla="*/ 18 h 44"/>
                  <a:gd name="T40" fmla="*/ 6 w 28"/>
                  <a:gd name="T41" fmla="*/ 18 h 44"/>
                  <a:gd name="T42" fmla="*/ 4 w 28"/>
                  <a:gd name="T43" fmla="*/ 18 h 44"/>
                  <a:gd name="T44" fmla="*/ 0 w 28"/>
                  <a:gd name="T45" fmla="*/ 14 h 44"/>
                  <a:gd name="T46" fmla="*/ 0 w 28"/>
                  <a:gd name="T47" fmla="*/ 14 h 44"/>
                  <a:gd name="T48" fmla="*/ 4 w 28"/>
                  <a:gd name="T49" fmla="*/ 10 h 44"/>
                  <a:gd name="T50" fmla="*/ 6 w 28"/>
                  <a:gd name="T51" fmla="*/ 8 h 44"/>
                  <a:gd name="T52" fmla="*/ 10 w 28"/>
                  <a:gd name="T53" fmla="*/ 8 h 44"/>
                  <a:gd name="T54" fmla="*/ 14 w 28"/>
                  <a:gd name="T55" fmla="*/ 10 h 44"/>
                  <a:gd name="T56" fmla="*/ 14 w 28"/>
                  <a:gd name="T57" fmla="*/ 10 h 44"/>
                  <a:gd name="T58" fmla="*/ 16 w 28"/>
                  <a:gd name="T59" fmla="*/ 12 h 44"/>
                  <a:gd name="T60" fmla="*/ 20 w 28"/>
                  <a:gd name="T61" fmla="*/ 10 h 44"/>
                  <a:gd name="T62" fmla="*/ 22 w 28"/>
                  <a:gd name="T63" fmla="*/ 6 h 44"/>
                  <a:gd name="T64" fmla="*/ 24 w 28"/>
                  <a:gd name="T65" fmla="*/ 0 h 44"/>
                  <a:gd name="T66" fmla="*/ 24 w 28"/>
                  <a:gd name="T67" fmla="*/ 0 h 44"/>
                  <a:gd name="T68" fmla="*/ 26 w 28"/>
                  <a:gd name="T69" fmla="*/ 4 h 44"/>
                  <a:gd name="T70" fmla="*/ 26 w 28"/>
                  <a:gd name="T71" fmla="*/ 10 h 44"/>
                  <a:gd name="T72" fmla="*/ 28 w 28"/>
                  <a:gd name="T73" fmla="*/ 22 h 44"/>
                  <a:gd name="T74" fmla="*/ 28 w 28"/>
                  <a:gd name="T7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4">
                    <a:moveTo>
                      <a:pt x="28" y="22"/>
                    </a:moveTo>
                    <a:lnTo>
                      <a:pt x="28" y="22"/>
                    </a:lnTo>
                    <a:lnTo>
                      <a:pt x="26" y="28"/>
                    </a:lnTo>
                    <a:lnTo>
                      <a:pt x="26" y="32"/>
                    </a:lnTo>
                    <a:lnTo>
                      <a:pt x="22" y="36"/>
                    </a:lnTo>
                    <a:lnTo>
                      <a:pt x="22" y="36"/>
                    </a:lnTo>
                    <a:lnTo>
                      <a:pt x="20" y="36"/>
                    </a:lnTo>
                    <a:lnTo>
                      <a:pt x="18" y="36"/>
                    </a:lnTo>
                    <a:lnTo>
                      <a:pt x="16" y="44"/>
                    </a:lnTo>
                    <a:lnTo>
                      <a:pt x="16" y="44"/>
                    </a:lnTo>
                    <a:lnTo>
                      <a:pt x="14" y="34"/>
                    </a:lnTo>
                    <a:lnTo>
                      <a:pt x="12" y="30"/>
                    </a:lnTo>
                    <a:lnTo>
                      <a:pt x="10" y="30"/>
                    </a:lnTo>
                    <a:lnTo>
                      <a:pt x="10" y="30"/>
                    </a:lnTo>
                    <a:lnTo>
                      <a:pt x="10" y="30"/>
                    </a:lnTo>
                    <a:lnTo>
                      <a:pt x="10" y="24"/>
                    </a:lnTo>
                    <a:lnTo>
                      <a:pt x="10" y="22"/>
                    </a:lnTo>
                    <a:lnTo>
                      <a:pt x="12" y="18"/>
                    </a:lnTo>
                    <a:lnTo>
                      <a:pt x="12" y="18"/>
                    </a:lnTo>
                    <a:lnTo>
                      <a:pt x="10" y="18"/>
                    </a:lnTo>
                    <a:lnTo>
                      <a:pt x="6" y="18"/>
                    </a:lnTo>
                    <a:lnTo>
                      <a:pt x="4" y="18"/>
                    </a:lnTo>
                    <a:lnTo>
                      <a:pt x="0" y="14"/>
                    </a:lnTo>
                    <a:lnTo>
                      <a:pt x="0" y="14"/>
                    </a:lnTo>
                    <a:lnTo>
                      <a:pt x="4" y="10"/>
                    </a:lnTo>
                    <a:lnTo>
                      <a:pt x="6" y="8"/>
                    </a:lnTo>
                    <a:lnTo>
                      <a:pt x="10" y="8"/>
                    </a:lnTo>
                    <a:lnTo>
                      <a:pt x="14" y="10"/>
                    </a:lnTo>
                    <a:lnTo>
                      <a:pt x="14" y="10"/>
                    </a:lnTo>
                    <a:lnTo>
                      <a:pt x="16" y="12"/>
                    </a:lnTo>
                    <a:lnTo>
                      <a:pt x="20" y="10"/>
                    </a:lnTo>
                    <a:lnTo>
                      <a:pt x="22" y="6"/>
                    </a:lnTo>
                    <a:lnTo>
                      <a:pt x="24" y="0"/>
                    </a:lnTo>
                    <a:lnTo>
                      <a:pt x="24" y="0"/>
                    </a:lnTo>
                    <a:lnTo>
                      <a:pt x="26" y="4"/>
                    </a:lnTo>
                    <a:lnTo>
                      <a:pt x="26" y="10"/>
                    </a:lnTo>
                    <a:lnTo>
                      <a:pt x="28" y="22"/>
                    </a:lnTo>
                    <a:lnTo>
                      <a:pt x="2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3239">
                <a:extLst>
                  <a:ext uri="{FF2B5EF4-FFF2-40B4-BE49-F238E27FC236}">
                    <a16:creationId xmlns:a16="http://schemas.microsoft.com/office/drawing/2014/main" id="{991619CE-18F8-FE90-9EF4-F78BDB098B1F}"/>
                  </a:ext>
                </a:extLst>
              </p:cNvPr>
              <p:cNvSpPr>
                <a:spLocks/>
              </p:cNvSpPr>
              <p:nvPr/>
            </p:nvSpPr>
            <p:spPr bwMode="auto">
              <a:xfrm>
                <a:off x="1680" y="2249"/>
                <a:ext cx="14" cy="30"/>
              </a:xfrm>
              <a:custGeom>
                <a:avLst/>
                <a:gdLst>
                  <a:gd name="T0" fmla="*/ 0 w 14"/>
                  <a:gd name="T1" fmla="*/ 24 h 30"/>
                  <a:gd name="T2" fmla="*/ 0 w 14"/>
                  <a:gd name="T3" fmla="*/ 24 h 30"/>
                  <a:gd name="T4" fmla="*/ 4 w 14"/>
                  <a:gd name="T5" fmla="*/ 16 h 30"/>
                  <a:gd name="T6" fmla="*/ 4 w 14"/>
                  <a:gd name="T7" fmla="*/ 10 h 30"/>
                  <a:gd name="T8" fmla="*/ 2 w 14"/>
                  <a:gd name="T9" fmla="*/ 4 h 30"/>
                  <a:gd name="T10" fmla="*/ 2 w 14"/>
                  <a:gd name="T11" fmla="*/ 4 h 30"/>
                  <a:gd name="T12" fmla="*/ 2 w 14"/>
                  <a:gd name="T13" fmla="*/ 2 h 30"/>
                  <a:gd name="T14" fmla="*/ 4 w 14"/>
                  <a:gd name="T15" fmla="*/ 0 h 30"/>
                  <a:gd name="T16" fmla="*/ 4 w 14"/>
                  <a:gd name="T17" fmla="*/ 0 h 30"/>
                  <a:gd name="T18" fmla="*/ 6 w 14"/>
                  <a:gd name="T19" fmla="*/ 0 h 30"/>
                  <a:gd name="T20" fmla="*/ 6 w 14"/>
                  <a:gd name="T21" fmla="*/ 0 h 30"/>
                  <a:gd name="T22" fmla="*/ 10 w 14"/>
                  <a:gd name="T23" fmla="*/ 8 h 30"/>
                  <a:gd name="T24" fmla="*/ 12 w 14"/>
                  <a:gd name="T25" fmla="*/ 12 h 30"/>
                  <a:gd name="T26" fmla="*/ 14 w 14"/>
                  <a:gd name="T27" fmla="*/ 14 h 30"/>
                  <a:gd name="T28" fmla="*/ 14 w 14"/>
                  <a:gd name="T29" fmla="*/ 14 h 30"/>
                  <a:gd name="T30" fmla="*/ 14 w 14"/>
                  <a:gd name="T31" fmla="*/ 22 h 30"/>
                  <a:gd name="T32" fmla="*/ 12 w 14"/>
                  <a:gd name="T33" fmla="*/ 30 h 30"/>
                  <a:gd name="T34" fmla="*/ 12 w 14"/>
                  <a:gd name="T35" fmla="*/ 30 h 30"/>
                  <a:gd name="T36" fmla="*/ 10 w 14"/>
                  <a:gd name="T37" fmla="*/ 18 h 30"/>
                  <a:gd name="T38" fmla="*/ 8 w 14"/>
                  <a:gd name="T39" fmla="*/ 16 h 30"/>
                  <a:gd name="T40" fmla="*/ 6 w 14"/>
                  <a:gd name="T41" fmla="*/ 16 h 30"/>
                  <a:gd name="T42" fmla="*/ 4 w 14"/>
                  <a:gd name="T43" fmla="*/ 20 h 30"/>
                  <a:gd name="T44" fmla="*/ 0 w 14"/>
                  <a:gd name="T45" fmla="*/ 24 h 30"/>
                  <a:gd name="T46" fmla="*/ 0 w 14"/>
                  <a:gd name="T4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0">
                    <a:moveTo>
                      <a:pt x="0" y="24"/>
                    </a:moveTo>
                    <a:lnTo>
                      <a:pt x="0" y="24"/>
                    </a:lnTo>
                    <a:lnTo>
                      <a:pt x="4" y="16"/>
                    </a:lnTo>
                    <a:lnTo>
                      <a:pt x="4" y="10"/>
                    </a:lnTo>
                    <a:lnTo>
                      <a:pt x="2" y="4"/>
                    </a:lnTo>
                    <a:lnTo>
                      <a:pt x="2" y="4"/>
                    </a:lnTo>
                    <a:lnTo>
                      <a:pt x="2" y="2"/>
                    </a:lnTo>
                    <a:lnTo>
                      <a:pt x="4" y="0"/>
                    </a:lnTo>
                    <a:lnTo>
                      <a:pt x="4" y="0"/>
                    </a:lnTo>
                    <a:lnTo>
                      <a:pt x="6" y="0"/>
                    </a:lnTo>
                    <a:lnTo>
                      <a:pt x="6" y="0"/>
                    </a:lnTo>
                    <a:lnTo>
                      <a:pt x="10" y="8"/>
                    </a:lnTo>
                    <a:lnTo>
                      <a:pt x="12" y="12"/>
                    </a:lnTo>
                    <a:lnTo>
                      <a:pt x="14" y="14"/>
                    </a:lnTo>
                    <a:lnTo>
                      <a:pt x="14" y="14"/>
                    </a:lnTo>
                    <a:lnTo>
                      <a:pt x="14" y="22"/>
                    </a:lnTo>
                    <a:lnTo>
                      <a:pt x="12" y="30"/>
                    </a:lnTo>
                    <a:lnTo>
                      <a:pt x="12" y="30"/>
                    </a:lnTo>
                    <a:lnTo>
                      <a:pt x="10" y="18"/>
                    </a:lnTo>
                    <a:lnTo>
                      <a:pt x="8" y="16"/>
                    </a:lnTo>
                    <a:lnTo>
                      <a:pt x="6" y="16"/>
                    </a:lnTo>
                    <a:lnTo>
                      <a:pt x="4" y="2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3240">
                <a:extLst>
                  <a:ext uri="{FF2B5EF4-FFF2-40B4-BE49-F238E27FC236}">
                    <a16:creationId xmlns:a16="http://schemas.microsoft.com/office/drawing/2014/main" id="{8665B26B-69CB-435E-DAA6-24FC9C3CC0A8}"/>
                  </a:ext>
                </a:extLst>
              </p:cNvPr>
              <p:cNvSpPr>
                <a:spLocks/>
              </p:cNvSpPr>
              <p:nvPr/>
            </p:nvSpPr>
            <p:spPr bwMode="auto">
              <a:xfrm>
                <a:off x="1768" y="2273"/>
                <a:ext cx="16" cy="24"/>
              </a:xfrm>
              <a:custGeom>
                <a:avLst/>
                <a:gdLst>
                  <a:gd name="T0" fmla="*/ 16 w 16"/>
                  <a:gd name="T1" fmla="*/ 24 h 24"/>
                  <a:gd name="T2" fmla="*/ 16 w 16"/>
                  <a:gd name="T3" fmla="*/ 24 h 24"/>
                  <a:gd name="T4" fmla="*/ 12 w 16"/>
                  <a:gd name="T5" fmla="*/ 24 h 24"/>
                  <a:gd name="T6" fmla="*/ 8 w 16"/>
                  <a:gd name="T7" fmla="*/ 22 h 24"/>
                  <a:gd name="T8" fmla="*/ 2 w 16"/>
                  <a:gd name="T9" fmla="*/ 10 h 24"/>
                  <a:gd name="T10" fmla="*/ 2 w 16"/>
                  <a:gd name="T11" fmla="*/ 10 h 24"/>
                  <a:gd name="T12" fmla="*/ 0 w 16"/>
                  <a:gd name="T13" fmla="*/ 6 h 24"/>
                  <a:gd name="T14" fmla="*/ 0 w 16"/>
                  <a:gd name="T15" fmla="*/ 2 h 24"/>
                  <a:gd name="T16" fmla="*/ 0 w 16"/>
                  <a:gd name="T17" fmla="*/ 2 h 24"/>
                  <a:gd name="T18" fmla="*/ 2 w 16"/>
                  <a:gd name="T19" fmla="*/ 0 h 24"/>
                  <a:gd name="T20" fmla="*/ 4 w 16"/>
                  <a:gd name="T21" fmla="*/ 2 h 24"/>
                  <a:gd name="T22" fmla="*/ 4 w 16"/>
                  <a:gd name="T23" fmla="*/ 2 h 24"/>
                  <a:gd name="T24" fmla="*/ 6 w 16"/>
                  <a:gd name="T25" fmla="*/ 8 h 24"/>
                  <a:gd name="T26" fmla="*/ 10 w 16"/>
                  <a:gd name="T27" fmla="*/ 14 h 24"/>
                  <a:gd name="T28" fmla="*/ 16 w 16"/>
                  <a:gd name="T29" fmla="*/ 24 h 24"/>
                  <a:gd name="T30" fmla="*/ 16 w 16"/>
                  <a:gd name="T3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4">
                    <a:moveTo>
                      <a:pt x="16" y="24"/>
                    </a:moveTo>
                    <a:lnTo>
                      <a:pt x="16" y="24"/>
                    </a:lnTo>
                    <a:lnTo>
                      <a:pt x="12" y="24"/>
                    </a:lnTo>
                    <a:lnTo>
                      <a:pt x="8" y="22"/>
                    </a:lnTo>
                    <a:lnTo>
                      <a:pt x="2" y="10"/>
                    </a:lnTo>
                    <a:lnTo>
                      <a:pt x="2" y="10"/>
                    </a:lnTo>
                    <a:lnTo>
                      <a:pt x="0" y="6"/>
                    </a:lnTo>
                    <a:lnTo>
                      <a:pt x="0" y="2"/>
                    </a:lnTo>
                    <a:lnTo>
                      <a:pt x="0" y="2"/>
                    </a:lnTo>
                    <a:lnTo>
                      <a:pt x="2" y="0"/>
                    </a:lnTo>
                    <a:lnTo>
                      <a:pt x="4" y="2"/>
                    </a:lnTo>
                    <a:lnTo>
                      <a:pt x="4" y="2"/>
                    </a:lnTo>
                    <a:lnTo>
                      <a:pt x="6" y="8"/>
                    </a:lnTo>
                    <a:lnTo>
                      <a:pt x="10" y="14"/>
                    </a:lnTo>
                    <a:lnTo>
                      <a:pt x="16" y="24"/>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3241">
                <a:extLst>
                  <a:ext uri="{FF2B5EF4-FFF2-40B4-BE49-F238E27FC236}">
                    <a16:creationId xmlns:a16="http://schemas.microsoft.com/office/drawing/2014/main" id="{4D79D9F9-EDDD-AA7B-3193-BAAB6838B1E4}"/>
                  </a:ext>
                </a:extLst>
              </p:cNvPr>
              <p:cNvSpPr>
                <a:spLocks/>
              </p:cNvSpPr>
              <p:nvPr/>
            </p:nvSpPr>
            <p:spPr bwMode="auto">
              <a:xfrm>
                <a:off x="1796" y="2237"/>
                <a:ext cx="4" cy="8"/>
              </a:xfrm>
              <a:custGeom>
                <a:avLst/>
                <a:gdLst>
                  <a:gd name="T0" fmla="*/ 2 w 4"/>
                  <a:gd name="T1" fmla="*/ 0 h 8"/>
                  <a:gd name="T2" fmla="*/ 2 w 4"/>
                  <a:gd name="T3" fmla="*/ 0 h 8"/>
                  <a:gd name="T4" fmla="*/ 2 w 4"/>
                  <a:gd name="T5" fmla="*/ 2 h 8"/>
                  <a:gd name="T6" fmla="*/ 4 w 4"/>
                  <a:gd name="T7" fmla="*/ 4 h 8"/>
                  <a:gd name="T8" fmla="*/ 4 w 4"/>
                  <a:gd name="T9" fmla="*/ 4 h 8"/>
                  <a:gd name="T10" fmla="*/ 2 w 4"/>
                  <a:gd name="T11" fmla="*/ 8 h 8"/>
                  <a:gd name="T12" fmla="*/ 2 w 4"/>
                  <a:gd name="T13" fmla="*/ 8 h 8"/>
                  <a:gd name="T14" fmla="*/ 2 w 4"/>
                  <a:gd name="T15" fmla="*/ 8 h 8"/>
                  <a:gd name="T16" fmla="*/ 0 w 4"/>
                  <a:gd name="T17" fmla="*/ 4 h 8"/>
                  <a:gd name="T18" fmla="*/ 0 w 4"/>
                  <a:gd name="T19" fmla="*/ 4 h 8"/>
                  <a:gd name="T20" fmla="*/ 0 w 4"/>
                  <a:gd name="T21" fmla="*/ 2 h 8"/>
                  <a:gd name="T22" fmla="*/ 2 w 4"/>
                  <a:gd name="T23" fmla="*/ 0 h 8"/>
                  <a:gd name="T24" fmla="*/ 2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0"/>
                    </a:moveTo>
                    <a:lnTo>
                      <a:pt x="2" y="0"/>
                    </a:lnTo>
                    <a:lnTo>
                      <a:pt x="2" y="2"/>
                    </a:lnTo>
                    <a:lnTo>
                      <a:pt x="4" y="4"/>
                    </a:lnTo>
                    <a:lnTo>
                      <a:pt x="4" y="4"/>
                    </a:lnTo>
                    <a:lnTo>
                      <a:pt x="2" y="8"/>
                    </a:lnTo>
                    <a:lnTo>
                      <a:pt x="2" y="8"/>
                    </a:lnTo>
                    <a:lnTo>
                      <a:pt x="2" y="8"/>
                    </a:lnTo>
                    <a:lnTo>
                      <a:pt x="0" y="4"/>
                    </a:lnTo>
                    <a:lnTo>
                      <a:pt x="0"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3242">
                <a:extLst>
                  <a:ext uri="{FF2B5EF4-FFF2-40B4-BE49-F238E27FC236}">
                    <a16:creationId xmlns:a16="http://schemas.microsoft.com/office/drawing/2014/main" id="{C649D524-F19F-E2FB-08EA-5D3A4E214D70}"/>
                  </a:ext>
                </a:extLst>
              </p:cNvPr>
              <p:cNvSpPr>
                <a:spLocks/>
              </p:cNvSpPr>
              <p:nvPr/>
            </p:nvSpPr>
            <p:spPr bwMode="auto">
              <a:xfrm>
                <a:off x="1800" y="2293"/>
                <a:ext cx="4" cy="4"/>
              </a:xfrm>
              <a:custGeom>
                <a:avLst/>
                <a:gdLst>
                  <a:gd name="T0" fmla="*/ 4 w 4"/>
                  <a:gd name="T1" fmla="*/ 2 h 4"/>
                  <a:gd name="T2" fmla="*/ 4 w 4"/>
                  <a:gd name="T3" fmla="*/ 2 h 4"/>
                  <a:gd name="T4" fmla="*/ 2 w 4"/>
                  <a:gd name="T5" fmla="*/ 4 h 4"/>
                  <a:gd name="T6" fmla="*/ 2 w 4"/>
                  <a:gd name="T7" fmla="*/ 4 h 4"/>
                  <a:gd name="T8" fmla="*/ 0 w 4"/>
                  <a:gd name="T9" fmla="*/ 4 h 4"/>
                  <a:gd name="T10" fmla="*/ 0 w 4"/>
                  <a:gd name="T11" fmla="*/ 4 h 4"/>
                  <a:gd name="T12" fmla="*/ 0 w 4"/>
                  <a:gd name="T13" fmla="*/ 0 h 4"/>
                  <a:gd name="T14" fmla="*/ 2 w 4"/>
                  <a:gd name="T15" fmla="*/ 0 h 4"/>
                  <a:gd name="T16" fmla="*/ 2 w 4"/>
                  <a:gd name="T17" fmla="*/ 0 h 4"/>
                  <a:gd name="T18" fmla="*/ 4 w 4"/>
                  <a:gd name="T19" fmla="*/ 2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lnTo>
                      <a:pt x="4" y="2"/>
                    </a:lnTo>
                    <a:lnTo>
                      <a:pt x="2" y="4"/>
                    </a:lnTo>
                    <a:lnTo>
                      <a:pt x="2" y="4"/>
                    </a:lnTo>
                    <a:lnTo>
                      <a:pt x="0" y="4"/>
                    </a:lnTo>
                    <a:lnTo>
                      <a:pt x="0" y="4"/>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3243">
                <a:extLst>
                  <a:ext uri="{FF2B5EF4-FFF2-40B4-BE49-F238E27FC236}">
                    <a16:creationId xmlns:a16="http://schemas.microsoft.com/office/drawing/2014/main" id="{D8BB5A98-1C74-64EC-2FA9-2BBAA4A6711F}"/>
                  </a:ext>
                </a:extLst>
              </p:cNvPr>
              <p:cNvSpPr>
                <a:spLocks/>
              </p:cNvSpPr>
              <p:nvPr/>
            </p:nvSpPr>
            <p:spPr bwMode="auto">
              <a:xfrm>
                <a:off x="1788" y="2502"/>
                <a:ext cx="48" cy="60"/>
              </a:xfrm>
              <a:custGeom>
                <a:avLst/>
                <a:gdLst>
                  <a:gd name="T0" fmla="*/ 18 w 48"/>
                  <a:gd name="T1" fmla="*/ 8 h 60"/>
                  <a:gd name="T2" fmla="*/ 24 w 48"/>
                  <a:gd name="T3" fmla="*/ 4 h 60"/>
                  <a:gd name="T4" fmla="*/ 34 w 48"/>
                  <a:gd name="T5" fmla="*/ 8 h 60"/>
                  <a:gd name="T6" fmla="*/ 40 w 48"/>
                  <a:gd name="T7" fmla="*/ 8 h 60"/>
                  <a:gd name="T8" fmla="*/ 40 w 48"/>
                  <a:gd name="T9" fmla="*/ 2 h 60"/>
                  <a:gd name="T10" fmla="*/ 44 w 48"/>
                  <a:gd name="T11" fmla="*/ 0 h 60"/>
                  <a:gd name="T12" fmla="*/ 44 w 48"/>
                  <a:gd name="T13" fmla="*/ 4 h 60"/>
                  <a:gd name="T14" fmla="*/ 46 w 48"/>
                  <a:gd name="T15" fmla="*/ 8 h 60"/>
                  <a:gd name="T16" fmla="*/ 44 w 48"/>
                  <a:gd name="T17" fmla="*/ 10 h 60"/>
                  <a:gd name="T18" fmla="*/ 42 w 48"/>
                  <a:gd name="T19" fmla="*/ 10 h 60"/>
                  <a:gd name="T20" fmla="*/ 38 w 48"/>
                  <a:gd name="T21" fmla="*/ 20 h 60"/>
                  <a:gd name="T22" fmla="*/ 34 w 48"/>
                  <a:gd name="T23" fmla="*/ 22 h 60"/>
                  <a:gd name="T24" fmla="*/ 40 w 48"/>
                  <a:gd name="T25" fmla="*/ 32 h 60"/>
                  <a:gd name="T26" fmla="*/ 44 w 48"/>
                  <a:gd name="T27" fmla="*/ 36 h 60"/>
                  <a:gd name="T28" fmla="*/ 48 w 48"/>
                  <a:gd name="T29" fmla="*/ 44 h 60"/>
                  <a:gd name="T30" fmla="*/ 46 w 48"/>
                  <a:gd name="T31" fmla="*/ 56 h 60"/>
                  <a:gd name="T32" fmla="*/ 44 w 48"/>
                  <a:gd name="T33" fmla="*/ 50 h 60"/>
                  <a:gd name="T34" fmla="*/ 40 w 48"/>
                  <a:gd name="T35" fmla="*/ 46 h 60"/>
                  <a:gd name="T36" fmla="*/ 36 w 48"/>
                  <a:gd name="T37" fmla="*/ 44 h 60"/>
                  <a:gd name="T38" fmla="*/ 28 w 48"/>
                  <a:gd name="T39" fmla="*/ 46 h 60"/>
                  <a:gd name="T40" fmla="*/ 24 w 48"/>
                  <a:gd name="T41" fmla="*/ 46 h 60"/>
                  <a:gd name="T42" fmla="*/ 24 w 48"/>
                  <a:gd name="T43" fmla="*/ 46 h 60"/>
                  <a:gd name="T44" fmla="*/ 26 w 48"/>
                  <a:gd name="T45" fmla="*/ 56 h 60"/>
                  <a:gd name="T46" fmla="*/ 26 w 48"/>
                  <a:gd name="T47" fmla="*/ 58 h 60"/>
                  <a:gd name="T48" fmla="*/ 22 w 48"/>
                  <a:gd name="T49" fmla="*/ 58 h 60"/>
                  <a:gd name="T50" fmla="*/ 20 w 48"/>
                  <a:gd name="T51" fmla="*/ 58 h 60"/>
                  <a:gd name="T52" fmla="*/ 14 w 48"/>
                  <a:gd name="T53" fmla="*/ 58 h 60"/>
                  <a:gd name="T54" fmla="*/ 10 w 48"/>
                  <a:gd name="T55" fmla="*/ 56 h 60"/>
                  <a:gd name="T56" fmla="*/ 6 w 48"/>
                  <a:gd name="T57" fmla="*/ 50 h 60"/>
                  <a:gd name="T58" fmla="*/ 6 w 48"/>
                  <a:gd name="T59" fmla="*/ 38 h 60"/>
                  <a:gd name="T60" fmla="*/ 4 w 48"/>
                  <a:gd name="T61" fmla="*/ 28 h 60"/>
                  <a:gd name="T62" fmla="*/ 0 w 48"/>
                  <a:gd name="T63" fmla="*/ 16 h 60"/>
                  <a:gd name="T64" fmla="*/ 4 w 48"/>
                  <a:gd name="T65" fmla="*/ 4 h 60"/>
                  <a:gd name="T66" fmla="*/ 8 w 48"/>
                  <a:gd name="T67" fmla="*/ 8 h 60"/>
                  <a:gd name="T68" fmla="*/ 10 w 48"/>
                  <a:gd name="T69" fmla="*/ 16 h 60"/>
                  <a:gd name="T70" fmla="*/ 12 w 48"/>
                  <a:gd name="T71" fmla="*/ 18 h 60"/>
                  <a:gd name="T72" fmla="*/ 14 w 48"/>
                  <a:gd name="T73" fmla="*/ 16 h 60"/>
                  <a:gd name="T74" fmla="*/ 14 w 48"/>
                  <a:gd name="T75" fmla="*/ 8 h 60"/>
                  <a:gd name="T76" fmla="*/ 16 w 48"/>
                  <a:gd name="T77" fmla="*/ 4 h 60"/>
                  <a:gd name="T78" fmla="*/ 18 w 48"/>
                  <a:gd name="T7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60">
                    <a:moveTo>
                      <a:pt x="18" y="8"/>
                    </a:moveTo>
                    <a:lnTo>
                      <a:pt x="18" y="8"/>
                    </a:lnTo>
                    <a:lnTo>
                      <a:pt x="22" y="4"/>
                    </a:lnTo>
                    <a:lnTo>
                      <a:pt x="24" y="4"/>
                    </a:lnTo>
                    <a:lnTo>
                      <a:pt x="28" y="6"/>
                    </a:lnTo>
                    <a:lnTo>
                      <a:pt x="34" y="8"/>
                    </a:lnTo>
                    <a:lnTo>
                      <a:pt x="36" y="8"/>
                    </a:lnTo>
                    <a:lnTo>
                      <a:pt x="40" y="8"/>
                    </a:lnTo>
                    <a:lnTo>
                      <a:pt x="40" y="8"/>
                    </a:lnTo>
                    <a:lnTo>
                      <a:pt x="40" y="2"/>
                    </a:lnTo>
                    <a:lnTo>
                      <a:pt x="42" y="0"/>
                    </a:lnTo>
                    <a:lnTo>
                      <a:pt x="44" y="0"/>
                    </a:lnTo>
                    <a:lnTo>
                      <a:pt x="44" y="0"/>
                    </a:lnTo>
                    <a:lnTo>
                      <a:pt x="44" y="4"/>
                    </a:lnTo>
                    <a:lnTo>
                      <a:pt x="44" y="4"/>
                    </a:lnTo>
                    <a:lnTo>
                      <a:pt x="46" y="8"/>
                    </a:lnTo>
                    <a:lnTo>
                      <a:pt x="44" y="10"/>
                    </a:lnTo>
                    <a:lnTo>
                      <a:pt x="44" y="10"/>
                    </a:lnTo>
                    <a:lnTo>
                      <a:pt x="44" y="10"/>
                    </a:lnTo>
                    <a:lnTo>
                      <a:pt x="42" y="10"/>
                    </a:lnTo>
                    <a:lnTo>
                      <a:pt x="40" y="16"/>
                    </a:lnTo>
                    <a:lnTo>
                      <a:pt x="38" y="20"/>
                    </a:lnTo>
                    <a:lnTo>
                      <a:pt x="36" y="22"/>
                    </a:lnTo>
                    <a:lnTo>
                      <a:pt x="34" y="22"/>
                    </a:lnTo>
                    <a:lnTo>
                      <a:pt x="34" y="22"/>
                    </a:lnTo>
                    <a:lnTo>
                      <a:pt x="40" y="32"/>
                    </a:lnTo>
                    <a:lnTo>
                      <a:pt x="44" y="36"/>
                    </a:lnTo>
                    <a:lnTo>
                      <a:pt x="44" y="36"/>
                    </a:lnTo>
                    <a:lnTo>
                      <a:pt x="46" y="40"/>
                    </a:lnTo>
                    <a:lnTo>
                      <a:pt x="48" y="44"/>
                    </a:lnTo>
                    <a:lnTo>
                      <a:pt x="46" y="56"/>
                    </a:lnTo>
                    <a:lnTo>
                      <a:pt x="46" y="56"/>
                    </a:lnTo>
                    <a:lnTo>
                      <a:pt x="44" y="54"/>
                    </a:lnTo>
                    <a:lnTo>
                      <a:pt x="44" y="50"/>
                    </a:lnTo>
                    <a:lnTo>
                      <a:pt x="42" y="46"/>
                    </a:lnTo>
                    <a:lnTo>
                      <a:pt x="40" y="46"/>
                    </a:lnTo>
                    <a:lnTo>
                      <a:pt x="40" y="46"/>
                    </a:lnTo>
                    <a:lnTo>
                      <a:pt x="36" y="44"/>
                    </a:lnTo>
                    <a:lnTo>
                      <a:pt x="32" y="44"/>
                    </a:lnTo>
                    <a:lnTo>
                      <a:pt x="28" y="46"/>
                    </a:lnTo>
                    <a:lnTo>
                      <a:pt x="24" y="46"/>
                    </a:lnTo>
                    <a:lnTo>
                      <a:pt x="24" y="46"/>
                    </a:lnTo>
                    <a:lnTo>
                      <a:pt x="24" y="46"/>
                    </a:lnTo>
                    <a:lnTo>
                      <a:pt x="24" y="46"/>
                    </a:lnTo>
                    <a:lnTo>
                      <a:pt x="26" y="50"/>
                    </a:lnTo>
                    <a:lnTo>
                      <a:pt x="26" y="56"/>
                    </a:lnTo>
                    <a:lnTo>
                      <a:pt x="26" y="56"/>
                    </a:lnTo>
                    <a:lnTo>
                      <a:pt x="26" y="58"/>
                    </a:lnTo>
                    <a:lnTo>
                      <a:pt x="24" y="60"/>
                    </a:lnTo>
                    <a:lnTo>
                      <a:pt x="22" y="58"/>
                    </a:lnTo>
                    <a:lnTo>
                      <a:pt x="22" y="58"/>
                    </a:lnTo>
                    <a:lnTo>
                      <a:pt x="20" y="58"/>
                    </a:lnTo>
                    <a:lnTo>
                      <a:pt x="18" y="58"/>
                    </a:lnTo>
                    <a:lnTo>
                      <a:pt x="14" y="58"/>
                    </a:lnTo>
                    <a:lnTo>
                      <a:pt x="14" y="58"/>
                    </a:lnTo>
                    <a:lnTo>
                      <a:pt x="10" y="56"/>
                    </a:lnTo>
                    <a:lnTo>
                      <a:pt x="6" y="50"/>
                    </a:lnTo>
                    <a:lnTo>
                      <a:pt x="6" y="50"/>
                    </a:lnTo>
                    <a:lnTo>
                      <a:pt x="6" y="44"/>
                    </a:lnTo>
                    <a:lnTo>
                      <a:pt x="6" y="38"/>
                    </a:lnTo>
                    <a:lnTo>
                      <a:pt x="6" y="38"/>
                    </a:lnTo>
                    <a:lnTo>
                      <a:pt x="4" y="28"/>
                    </a:lnTo>
                    <a:lnTo>
                      <a:pt x="0" y="16"/>
                    </a:lnTo>
                    <a:lnTo>
                      <a:pt x="0" y="16"/>
                    </a:lnTo>
                    <a:lnTo>
                      <a:pt x="2" y="6"/>
                    </a:lnTo>
                    <a:lnTo>
                      <a:pt x="4" y="4"/>
                    </a:lnTo>
                    <a:lnTo>
                      <a:pt x="6" y="4"/>
                    </a:lnTo>
                    <a:lnTo>
                      <a:pt x="8" y="8"/>
                    </a:lnTo>
                    <a:lnTo>
                      <a:pt x="8" y="8"/>
                    </a:lnTo>
                    <a:lnTo>
                      <a:pt x="10" y="16"/>
                    </a:lnTo>
                    <a:lnTo>
                      <a:pt x="10" y="18"/>
                    </a:lnTo>
                    <a:lnTo>
                      <a:pt x="12" y="18"/>
                    </a:lnTo>
                    <a:lnTo>
                      <a:pt x="12" y="18"/>
                    </a:lnTo>
                    <a:lnTo>
                      <a:pt x="14" y="16"/>
                    </a:lnTo>
                    <a:lnTo>
                      <a:pt x="14" y="14"/>
                    </a:lnTo>
                    <a:lnTo>
                      <a:pt x="14" y="8"/>
                    </a:lnTo>
                    <a:lnTo>
                      <a:pt x="14" y="8"/>
                    </a:lnTo>
                    <a:lnTo>
                      <a:pt x="16" y="4"/>
                    </a:lnTo>
                    <a:lnTo>
                      <a:pt x="18" y="8"/>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3244">
                <a:extLst>
                  <a:ext uri="{FF2B5EF4-FFF2-40B4-BE49-F238E27FC236}">
                    <a16:creationId xmlns:a16="http://schemas.microsoft.com/office/drawing/2014/main" id="{F31AA38A-626B-EC36-F8C0-D925C9BF7B14}"/>
                  </a:ext>
                </a:extLst>
              </p:cNvPr>
              <p:cNvSpPr>
                <a:spLocks/>
              </p:cNvSpPr>
              <p:nvPr/>
            </p:nvSpPr>
            <p:spPr bwMode="auto">
              <a:xfrm>
                <a:off x="1744" y="2416"/>
                <a:ext cx="46" cy="60"/>
              </a:xfrm>
              <a:custGeom>
                <a:avLst/>
                <a:gdLst>
                  <a:gd name="T0" fmla="*/ 0 w 46"/>
                  <a:gd name="T1" fmla="*/ 12 h 60"/>
                  <a:gd name="T2" fmla="*/ 0 w 46"/>
                  <a:gd name="T3" fmla="*/ 12 h 60"/>
                  <a:gd name="T4" fmla="*/ 4 w 46"/>
                  <a:gd name="T5" fmla="*/ 12 h 60"/>
                  <a:gd name="T6" fmla="*/ 8 w 46"/>
                  <a:gd name="T7" fmla="*/ 10 h 60"/>
                  <a:gd name="T8" fmla="*/ 14 w 46"/>
                  <a:gd name="T9" fmla="*/ 2 h 60"/>
                  <a:gd name="T10" fmla="*/ 14 w 46"/>
                  <a:gd name="T11" fmla="*/ 2 h 60"/>
                  <a:gd name="T12" fmla="*/ 18 w 46"/>
                  <a:gd name="T13" fmla="*/ 0 h 60"/>
                  <a:gd name="T14" fmla="*/ 20 w 46"/>
                  <a:gd name="T15" fmla="*/ 0 h 60"/>
                  <a:gd name="T16" fmla="*/ 24 w 46"/>
                  <a:gd name="T17" fmla="*/ 6 h 60"/>
                  <a:gd name="T18" fmla="*/ 24 w 46"/>
                  <a:gd name="T19" fmla="*/ 6 h 60"/>
                  <a:gd name="T20" fmla="*/ 30 w 46"/>
                  <a:gd name="T21" fmla="*/ 20 h 60"/>
                  <a:gd name="T22" fmla="*/ 34 w 46"/>
                  <a:gd name="T23" fmla="*/ 24 h 60"/>
                  <a:gd name="T24" fmla="*/ 38 w 46"/>
                  <a:gd name="T25" fmla="*/ 28 h 60"/>
                  <a:gd name="T26" fmla="*/ 38 w 46"/>
                  <a:gd name="T27" fmla="*/ 28 h 60"/>
                  <a:gd name="T28" fmla="*/ 38 w 46"/>
                  <a:gd name="T29" fmla="*/ 34 h 60"/>
                  <a:gd name="T30" fmla="*/ 38 w 46"/>
                  <a:gd name="T31" fmla="*/ 36 h 60"/>
                  <a:gd name="T32" fmla="*/ 40 w 46"/>
                  <a:gd name="T33" fmla="*/ 34 h 60"/>
                  <a:gd name="T34" fmla="*/ 40 w 46"/>
                  <a:gd name="T35" fmla="*/ 34 h 60"/>
                  <a:gd name="T36" fmla="*/ 44 w 46"/>
                  <a:gd name="T37" fmla="*/ 32 h 60"/>
                  <a:gd name="T38" fmla="*/ 46 w 46"/>
                  <a:gd name="T39" fmla="*/ 32 h 60"/>
                  <a:gd name="T40" fmla="*/ 46 w 46"/>
                  <a:gd name="T41" fmla="*/ 36 h 60"/>
                  <a:gd name="T42" fmla="*/ 46 w 46"/>
                  <a:gd name="T43" fmla="*/ 36 h 60"/>
                  <a:gd name="T44" fmla="*/ 46 w 46"/>
                  <a:gd name="T45" fmla="*/ 40 h 60"/>
                  <a:gd name="T46" fmla="*/ 46 w 46"/>
                  <a:gd name="T47" fmla="*/ 42 h 60"/>
                  <a:gd name="T48" fmla="*/ 44 w 46"/>
                  <a:gd name="T49" fmla="*/ 46 h 60"/>
                  <a:gd name="T50" fmla="*/ 44 w 46"/>
                  <a:gd name="T51" fmla="*/ 50 h 60"/>
                  <a:gd name="T52" fmla="*/ 44 w 46"/>
                  <a:gd name="T53" fmla="*/ 50 h 60"/>
                  <a:gd name="T54" fmla="*/ 42 w 46"/>
                  <a:gd name="T55" fmla="*/ 50 h 60"/>
                  <a:gd name="T56" fmla="*/ 42 w 46"/>
                  <a:gd name="T57" fmla="*/ 50 h 60"/>
                  <a:gd name="T58" fmla="*/ 36 w 46"/>
                  <a:gd name="T59" fmla="*/ 54 h 60"/>
                  <a:gd name="T60" fmla="*/ 30 w 46"/>
                  <a:gd name="T61" fmla="*/ 60 h 60"/>
                  <a:gd name="T62" fmla="*/ 30 w 46"/>
                  <a:gd name="T63" fmla="*/ 60 h 60"/>
                  <a:gd name="T64" fmla="*/ 28 w 46"/>
                  <a:gd name="T65" fmla="*/ 60 h 60"/>
                  <a:gd name="T66" fmla="*/ 26 w 46"/>
                  <a:gd name="T67" fmla="*/ 56 h 60"/>
                  <a:gd name="T68" fmla="*/ 26 w 46"/>
                  <a:gd name="T69" fmla="*/ 56 h 60"/>
                  <a:gd name="T70" fmla="*/ 24 w 46"/>
                  <a:gd name="T71" fmla="*/ 40 h 60"/>
                  <a:gd name="T72" fmla="*/ 18 w 46"/>
                  <a:gd name="T73" fmla="*/ 24 h 60"/>
                  <a:gd name="T74" fmla="*/ 18 w 46"/>
                  <a:gd name="T75" fmla="*/ 24 h 60"/>
                  <a:gd name="T76" fmla="*/ 16 w 46"/>
                  <a:gd name="T77" fmla="*/ 34 h 60"/>
                  <a:gd name="T78" fmla="*/ 14 w 46"/>
                  <a:gd name="T79" fmla="*/ 38 h 60"/>
                  <a:gd name="T80" fmla="*/ 10 w 46"/>
                  <a:gd name="T81" fmla="*/ 36 h 60"/>
                  <a:gd name="T82" fmla="*/ 4 w 46"/>
                  <a:gd name="T83" fmla="*/ 28 h 60"/>
                  <a:gd name="T84" fmla="*/ 4 w 46"/>
                  <a:gd name="T85" fmla="*/ 28 h 60"/>
                  <a:gd name="T86" fmla="*/ 4 w 46"/>
                  <a:gd name="T87" fmla="*/ 24 h 60"/>
                  <a:gd name="T88" fmla="*/ 2 w 46"/>
                  <a:gd name="T89" fmla="*/ 22 h 60"/>
                  <a:gd name="T90" fmla="*/ 0 w 46"/>
                  <a:gd name="T91" fmla="*/ 18 h 60"/>
                  <a:gd name="T92" fmla="*/ 0 w 46"/>
                  <a:gd name="T93" fmla="*/ 12 h 60"/>
                  <a:gd name="T94" fmla="*/ 0 w 46"/>
                  <a:gd name="T9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60">
                    <a:moveTo>
                      <a:pt x="0" y="12"/>
                    </a:moveTo>
                    <a:lnTo>
                      <a:pt x="0" y="12"/>
                    </a:lnTo>
                    <a:lnTo>
                      <a:pt x="4" y="12"/>
                    </a:lnTo>
                    <a:lnTo>
                      <a:pt x="8" y="10"/>
                    </a:lnTo>
                    <a:lnTo>
                      <a:pt x="14" y="2"/>
                    </a:lnTo>
                    <a:lnTo>
                      <a:pt x="14" y="2"/>
                    </a:lnTo>
                    <a:lnTo>
                      <a:pt x="18" y="0"/>
                    </a:lnTo>
                    <a:lnTo>
                      <a:pt x="20" y="0"/>
                    </a:lnTo>
                    <a:lnTo>
                      <a:pt x="24" y="6"/>
                    </a:lnTo>
                    <a:lnTo>
                      <a:pt x="24" y="6"/>
                    </a:lnTo>
                    <a:lnTo>
                      <a:pt x="30" y="20"/>
                    </a:lnTo>
                    <a:lnTo>
                      <a:pt x="34" y="24"/>
                    </a:lnTo>
                    <a:lnTo>
                      <a:pt x="38" y="28"/>
                    </a:lnTo>
                    <a:lnTo>
                      <a:pt x="38" y="28"/>
                    </a:lnTo>
                    <a:lnTo>
                      <a:pt x="38" y="34"/>
                    </a:lnTo>
                    <a:lnTo>
                      <a:pt x="38" y="36"/>
                    </a:lnTo>
                    <a:lnTo>
                      <a:pt x="40" y="34"/>
                    </a:lnTo>
                    <a:lnTo>
                      <a:pt x="40" y="34"/>
                    </a:lnTo>
                    <a:lnTo>
                      <a:pt x="44" y="32"/>
                    </a:lnTo>
                    <a:lnTo>
                      <a:pt x="46" y="32"/>
                    </a:lnTo>
                    <a:lnTo>
                      <a:pt x="46" y="36"/>
                    </a:lnTo>
                    <a:lnTo>
                      <a:pt x="46" y="36"/>
                    </a:lnTo>
                    <a:lnTo>
                      <a:pt x="46" y="40"/>
                    </a:lnTo>
                    <a:lnTo>
                      <a:pt x="46" y="42"/>
                    </a:lnTo>
                    <a:lnTo>
                      <a:pt x="44" y="46"/>
                    </a:lnTo>
                    <a:lnTo>
                      <a:pt x="44" y="50"/>
                    </a:lnTo>
                    <a:lnTo>
                      <a:pt x="44" y="50"/>
                    </a:lnTo>
                    <a:lnTo>
                      <a:pt x="42" y="50"/>
                    </a:lnTo>
                    <a:lnTo>
                      <a:pt x="42" y="50"/>
                    </a:lnTo>
                    <a:lnTo>
                      <a:pt x="36" y="54"/>
                    </a:lnTo>
                    <a:lnTo>
                      <a:pt x="30" y="60"/>
                    </a:lnTo>
                    <a:lnTo>
                      <a:pt x="30" y="60"/>
                    </a:lnTo>
                    <a:lnTo>
                      <a:pt x="28" y="60"/>
                    </a:lnTo>
                    <a:lnTo>
                      <a:pt x="26" y="56"/>
                    </a:lnTo>
                    <a:lnTo>
                      <a:pt x="26" y="56"/>
                    </a:lnTo>
                    <a:lnTo>
                      <a:pt x="24" y="40"/>
                    </a:lnTo>
                    <a:lnTo>
                      <a:pt x="18" y="24"/>
                    </a:lnTo>
                    <a:lnTo>
                      <a:pt x="18" y="24"/>
                    </a:lnTo>
                    <a:lnTo>
                      <a:pt x="16" y="34"/>
                    </a:lnTo>
                    <a:lnTo>
                      <a:pt x="14" y="38"/>
                    </a:lnTo>
                    <a:lnTo>
                      <a:pt x="10" y="36"/>
                    </a:lnTo>
                    <a:lnTo>
                      <a:pt x="4" y="28"/>
                    </a:lnTo>
                    <a:lnTo>
                      <a:pt x="4" y="28"/>
                    </a:lnTo>
                    <a:lnTo>
                      <a:pt x="4" y="24"/>
                    </a:lnTo>
                    <a:lnTo>
                      <a:pt x="2" y="22"/>
                    </a:lnTo>
                    <a:lnTo>
                      <a:pt x="0" y="18"/>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3245">
                <a:extLst>
                  <a:ext uri="{FF2B5EF4-FFF2-40B4-BE49-F238E27FC236}">
                    <a16:creationId xmlns:a16="http://schemas.microsoft.com/office/drawing/2014/main" id="{715A2003-0EEE-324E-4302-8698C1EBD05F}"/>
                  </a:ext>
                </a:extLst>
              </p:cNvPr>
              <p:cNvSpPr>
                <a:spLocks/>
              </p:cNvSpPr>
              <p:nvPr/>
            </p:nvSpPr>
            <p:spPr bwMode="auto">
              <a:xfrm>
                <a:off x="1832" y="2482"/>
                <a:ext cx="20" cy="36"/>
              </a:xfrm>
              <a:custGeom>
                <a:avLst/>
                <a:gdLst>
                  <a:gd name="T0" fmla="*/ 0 w 20"/>
                  <a:gd name="T1" fmla="*/ 30 h 36"/>
                  <a:gd name="T2" fmla="*/ 0 w 20"/>
                  <a:gd name="T3" fmla="*/ 30 h 36"/>
                  <a:gd name="T4" fmla="*/ 0 w 20"/>
                  <a:gd name="T5" fmla="*/ 24 h 36"/>
                  <a:gd name="T6" fmla="*/ 0 w 20"/>
                  <a:gd name="T7" fmla="*/ 24 h 36"/>
                  <a:gd name="T8" fmla="*/ 4 w 20"/>
                  <a:gd name="T9" fmla="*/ 20 h 36"/>
                  <a:gd name="T10" fmla="*/ 6 w 20"/>
                  <a:gd name="T11" fmla="*/ 18 h 36"/>
                  <a:gd name="T12" fmla="*/ 6 w 20"/>
                  <a:gd name="T13" fmla="*/ 18 h 36"/>
                  <a:gd name="T14" fmla="*/ 10 w 20"/>
                  <a:gd name="T15" fmla="*/ 18 h 36"/>
                  <a:gd name="T16" fmla="*/ 12 w 20"/>
                  <a:gd name="T17" fmla="*/ 14 h 36"/>
                  <a:gd name="T18" fmla="*/ 12 w 20"/>
                  <a:gd name="T19" fmla="*/ 10 h 36"/>
                  <a:gd name="T20" fmla="*/ 12 w 20"/>
                  <a:gd name="T21" fmla="*/ 2 h 36"/>
                  <a:gd name="T22" fmla="*/ 12 w 20"/>
                  <a:gd name="T23" fmla="*/ 2 h 36"/>
                  <a:gd name="T24" fmla="*/ 14 w 20"/>
                  <a:gd name="T25" fmla="*/ 0 h 36"/>
                  <a:gd name="T26" fmla="*/ 16 w 20"/>
                  <a:gd name="T27" fmla="*/ 0 h 36"/>
                  <a:gd name="T28" fmla="*/ 18 w 20"/>
                  <a:gd name="T29" fmla="*/ 8 h 36"/>
                  <a:gd name="T30" fmla="*/ 18 w 20"/>
                  <a:gd name="T31" fmla="*/ 8 h 36"/>
                  <a:gd name="T32" fmla="*/ 20 w 20"/>
                  <a:gd name="T33" fmla="*/ 22 h 36"/>
                  <a:gd name="T34" fmla="*/ 20 w 20"/>
                  <a:gd name="T35" fmla="*/ 34 h 36"/>
                  <a:gd name="T36" fmla="*/ 20 w 20"/>
                  <a:gd name="T37" fmla="*/ 34 h 36"/>
                  <a:gd name="T38" fmla="*/ 16 w 20"/>
                  <a:gd name="T39" fmla="*/ 34 h 36"/>
                  <a:gd name="T40" fmla="*/ 10 w 20"/>
                  <a:gd name="T41" fmla="*/ 36 h 36"/>
                  <a:gd name="T42" fmla="*/ 6 w 20"/>
                  <a:gd name="T43" fmla="*/ 34 h 36"/>
                  <a:gd name="T44" fmla="*/ 0 w 20"/>
                  <a:gd name="T45" fmla="*/ 30 h 36"/>
                  <a:gd name="T46" fmla="*/ 0 w 20"/>
                  <a:gd name="T4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6">
                    <a:moveTo>
                      <a:pt x="0" y="30"/>
                    </a:moveTo>
                    <a:lnTo>
                      <a:pt x="0" y="30"/>
                    </a:lnTo>
                    <a:lnTo>
                      <a:pt x="0" y="24"/>
                    </a:lnTo>
                    <a:lnTo>
                      <a:pt x="0" y="24"/>
                    </a:lnTo>
                    <a:lnTo>
                      <a:pt x="4" y="20"/>
                    </a:lnTo>
                    <a:lnTo>
                      <a:pt x="6" y="18"/>
                    </a:lnTo>
                    <a:lnTo>
                      <a:pt x="6" y="18"/>
                    </a:lnTo>
                    <a:lnTo>
                      <a:pt x="10" y="18"/>
                    </a:lnTo>
                    <a:lnTo>
                      <a:pt x="12" y="14"/>
                    </a:lnTo>
                    <a:lnTo>
                      <a:pt x="12" y="10"/>
                    </a:lnTo>
                    <a:lnTo>
                      <a:pt x="12" y="2"/>
                    </a:lnTo>
                    <a:lnTo>
                      <a:pt x="12" y="2"/>
                    </a:lnTo>
                    <a:lnTo>
                      <a:pt x="14" y="0"/>
                    </a:lnTo>
                    <a:lnTo>
                      <a:pt x="16" y="0"/>
                    </a:lnTo>
                    <a:lnTo>
                      <a:pt x="18" y="8"/>
                    </a:lnTo>
                    <a:lnTo>
                      <a:pt x="18" y="8"/>
                    </a:lnTo>
                    <a:lnTo>
                      <a:pt x="20" y="22"/>
                    </a:lnTo>
                    <a:lnTo>
                      <a:pt x="20" y="34"/>
                    </a:lnTo>
                    <a:lnTo>
                      <a:pt x="20" y="34"/>
                    </a:lnTo>
                    <a:lnTo>
                      <a:pt x="16" y="34"/>
                    </a:lnTo>
                    <a:lnTo>
                      <a:pt x="10" y="36"/>
                    </a:lnTo>
                    <a:lnTo>
                      <a:pt x="6" y="34"/>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 name="Freeform 3246">
                <a:extLst>
                  <a:ext uri="{FF2B5EF4-FFF2-40B4-BE49-F238E27FC236}">
                    <a16:creationId xmlns:a16="http://schemas.microsoft.com/office/drawing/2014/main" id="{15BBF2F1-F1EC-F9D8-4D95-9B5A7D062F87}"/>
                  </a:ext>
                </a:extLst>
              </p:cNvPr>
              <p:cNvSpPr>
                <a:spLocks/>
              </p:cNvSpPr>
              <p:nvPr/>
            </p:nvSpPr>
            <p:spPr bwMode="auto">
              <a:xfrm>
                <a:off x="1790" y="2398"/>
                <a:ext cx="20" cy="20"/>
              </a:xfrm>
              <a:custGeom>
                <a:avLst/>
                <a:gdLst>
                  <a:gd name="T0" fmla="*/ 8 w 20"/>
                  <a:gd name="T1" fmla="*/ 0 h 20"/>
                  <a:gd name="T2" fmla="*/ 8 w 20"/>
                  <a:gd name="T3" fmla="*/ 0 h 20"/>
                  <a:gd name="T4" fmla="*/ 12 w 20"/>
                  <a:gd name="T5" fmla="*/ 4 h 20"/>
                  <a:gd name="T6" fmla="*/ 12 w 20"/>
                  <a:gd name="T7" fmla="*/ 4 h 20"/>
                  <a:gd name="T8" fmla="*/ 16 w 20"/>
                  <a:gd name="T9" fmla="*/ 12 h 20"/>
                  <a:gd name="T10" fmla="*/ 18 w 20"/>
                  <a:gd name="T11" fmla="*/ 16 h 20"/>
                  <a:gd name="T12" fmla="*/ 20 w 20"/>
                  <a:gd name="T13" fmla="*/ 16 h 20"/>
                  <a:gd name="T14" fmla="*/ 20 w 20"/>
                  <a:gd name="T15" fmla="*/ 16 h 20"/>
                  <a:gd name="T16" fmla="*/ 16 w 20"/>
                  <a:gd name="T17" fmla="*/ 20 h 20"/>
                  <a:gd name="T18" fmla="*/ 12 w 20"/>
                  <a:gd name="T19" fmla="*/ 20 h 20"/>
                  <a:gd name="T20" fmla="*/ 8 w 20"/>
                  <a:gd name="T21" fmla="*/ 18 h 20"/>
                  <a:gd name="T22" fmla="*/ 4 w 20"/>
                  <a:gd name="T23" fmla="*/ 20 h 20"/>
                  <a:gd name="T24" fmla="*/ 4 w 20"/>
                  <a:gd name="T25" fmla="*/ 20 h 20"/>
                  <a:gd name="T26" fmla="*/ 4 w 20"/>
                  <a:gd name="T27" fmla="*/ 20 h 20"/>
                  <a:gd name="T28" fmla="*/ 2 w 20"/>
                  <a:gd name="T29" fmla="*/ 18 h 20"/>
                  <a:gd name="T30" fmla="*/ 0 w 20"/>
                  <a:gd name="T31" fmla="*/ 12 h 20"/>
                  <a:gd name="T32" fmla="*/ 2 w 20"/>
                  <a:gd name="T33" fmla="*/ 4 h 20"/>
                  <a:gd name="T34" fmla="*/ 2 w 20"/>
                  <a:gd name="T35" fmla="*/ 4 h 20"/>
                  <a:gd name="T36" fmla="*/ 6 w 20"/>
                  <a:gd name="T37" fmla="*/ 2 h 20"/>
                  <a:gd name="T38" fmla="*/ 8 w 20"/>
                  <a:gd name="T39" fmla="*/ 0 h 20"/>
                  <a:gd name="T40" fmla="*/ 8 w 20"/>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8" y="0"/>
                    </a:moveTo>
                    <a:lnTo>
                      <a:pt x="8" y="0"/>
                    </a:lnTo>
                    <a:lnTo>
                      <a:pt x="12" y="4"/>
                    </a:lnTo>
                    <a:lnTo>
                      <a:pt x="12" y="4"/>
                    </a:lnTo>
                    <a:lnTo>
                      <a:pt x="16" y="12"/>
                    </a:lnTo>
                    <a:lnTo>
                      <a:pt x="18" y="16"/>
                    </a:lnTo>
                    <a:lnTo>
                      <a:pt x="20" y="16"/>
                    </a:lnTo>
                    <a:lnTo>
                      <a:pt x="20" y="16"/>
                    </a:lnTo>
                    <a:lnTo>
                      <a:pt x="16" y="20"/>
                    </a:lnTo>
                    <a:lnTo>
                      <a:pt x="12" y="20"/>
                    </a:lnTo>
                    <a:lnTo>
                      <a:pt x="8" y="18"/>
                    </a:lnTo>
                    <a:lnTo>
                      <a:pt x="4" y="20"/>
                    </a:lnTo>
                    <a:lnTo>
                      <a:pt x="4" y="20"/>
                    </a:lnTo>
                    <a:lnTo>
                      <a:pt x="4" y="20"/>
                    </a:lnTo>
                    <a:lnTo>
                      <a:pt x="2" y="18"/>
                    </a:lnTo>
                    <a:lnTo>
                      <a:pt x="0" y="12"/>
                    </a:lnTo>
                    <a:lnTo>
                      <a:pt x="2" y="4"/>
                    </a:lnTo>
                    <a:lnTo>
                      <a:pt x="2" y="4"/>
                    </a:lnTo>
                    <a:lnTo>
                      <a:pt x="6"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 name="Freeform 3247">
                <a:extLst>
                  <a:ext uri="{FF2B5EF4-FFF2-40B4-BE49-F238E27FC236}">
                    <a16:creationId xmlns:a16="http://schemas.microsoft.com/office/drawing/2014/main" id="{435B2C81-8ECC-06D6-2FA2-1A3953ED3F84}"/>
                  </a:ext>
                </a:extLst>
              </p:cNvPr>
              <p:cNvSpPr>
                <a:spLocks/>
              </p:cNvSpPr>
              <p:nvPr/>
            </p:nvSpPr>
            <p:spPr bwMode="auto">
              <a:xfrm>
                <a:off x="1822" y="2484"/>
                <a:ext cx="14" cy="26"/>
              </a:xfrm>
              <a:custGeom>
                <a:avLst/>
                <a:gdLst>
                  <a:gd name="T0" fmla="*/ 10 w 14"/>
                  <a:gd name="T1" fmla="*/ 18 h 26"/>
                  <a:gd name="T2" fmla="*/ 10 w 14"/>
                  <a:gd name="T3" fmla="*/ 18 h 26"/>
                  <a:gd name="T4" fmla="*/ 6 w 14"/>
                  <a:gd name="T5" fmla="*/ 26 h 26"/>
                  <a:gd name="T6" fmla="*/ 6 w 14"/>
                  <a:gd name="T7" fmla="*/ 26 h 26"/>
                  <a:gd name="T8" fmla="*/ 4 w 14"/>
                  <a:gd name="T9" fmla="*/ 20 h 26"/>
                  <a:gd name="T10" fmla="*/ 2 w 14"/>
                  <a:gd name="T11" fmla="*/ 14 h 26"/>
                  <a:gd name="T12" fmla="*/ 2 w 14"/>
                  <a:gd name="T13" fmla="*/ 14 h 26"/>
                  <a:gd name="T14" fmla="*/ 4 w 14"/>
                  <a:gd name="T15" fmla="*/ 10 h 26"/>
                  <a:gd name="T16" fmla="*/ 2 w 14"/>
                  <a:gd name="T17" fmla="*/ 6 h 26"/>
                  <a:gd name="T18" fmla="*/ 0 w 14"/>
                  <a:gd name="T19" fmla="*/ 4 h 26"/>
                  <a:gd name="T20" fmla="*/ 0 w 14"/>
                  <a:gd name="T21" fmla="*/ 0 h 26"/>
                  <a:gd name="T22" fmla="*/ 0 w 14"/>
                  <a:gd name="T23" fmla="*/ 0 h 26"/>
                  <a:gd name="T24" fmla="*/ 8 w 14"/>
                  <a:gd name="T25" fmla="*/ 6 h 26"/>
                  <a:gd name="T26" fmla="*/ 10 w 14"/>
                  <a:gd name="T27" fmla="*/ 6 h 26"/>
                  <a:gd name="T28" fmla="*/ 14 w 14"/>
                  <a:gd name="T29" fmla="*/ 2 h 26"/>
                  <a:gd name="T30" fmla="*/ 14 w 14"/>
                  <a:gd name="T31" fmla="*/ 2 h 26"/>
                  <a:gd name="T32" fmla="*/ 14 w 14"/>
                  <a:gd name="T33" fmla="*/ 10 h 26"/>
                  <a:gd name="T34" fmla="*/ 12 w 14"/>
                  <a:gd name="T35" fmla="*/ 14 h 26"/>
                  <a:gd name="T36" fmla="*/ 10 w 14"/>
                  <a:gd name="T37" fmla="*/ 14 h 26"/>
                  <a:gd name="T38" fmla="*/ 10 w 14"/>
                  <a:gd name="T39" fmla="*/ 18 h 26"/>
                  <a:gd name="T40" fmla="*/ 10 w 14"/>
                  <a:gd name="T41"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6">
                    <a:moveTo>
                      <a:pt x="10" y="18"/>
                    </a:moveTo>
                    <a:lnTo>
                      <a:pt x="10" y="18"/>
                    </a:lnTo>
                    <a:lnTo>
                      <a:pt x="6" y="26"/>
                    </a:lnTo>
                    <a:lnTo>
                      <a:pt x="6" y="26"/>
                    </a:lnTo>
                    <a:lnTo>
                      <a:pt x="4" y="20"/>
                    </a:lnTo>
                    <a:lnTo>
                      <a:pt x="2" y="14"/>
                    </a:lnTo>
                    <a:lnTo>
                      <a:pt x="2" y="14"/>
                    </a:lnTo>
                    <a:lnTo>
                      <a:pt x="4" y="10"/>
                    </a:lnTo>
                    <a:lnTo>
                      <a:pt x="2" y="6"/>
                    </a:lnTo>
                    <a:lnTo>
                      <a:pt x="0" y="4"/>
                    </a:lnTo>
                    <a:lnTo>
                      <a:pt x="0" y="0"/>
                    </a:lnTo>
                    <a:lnTo>
                      <a:pt x="0" y="0"/>
                    </a:lnTo>
                    <a:lnTo>
                      <a:pt x="8" y="6"/>
                    </a:lnTo>
                    <a:lnTo>
                      <a:pt x="10" y="6"/>
                    </a:lnTo>
                    <a:lnTo>
                      <a:pt x="14" y="2"/>
                    </a:lnTo>
                    <a:lnTo>
                      <a:pt x="14" y="2"/>
                    </a:lnTo>
                    <a:lnTo>
                      <a:pt x="14" y="10"/>
                    </a:lnTo>
                    <a:lnTo>
                      <a:pt x="12" y="14"/>
                    </a:lnTo>
                    <a:lnTo>
                      <a:pt x="10" y="14"/>
                    </a:lnTo>
                    <a:lnTo>
                      <a:pt x="10" y="18"/>
                    </a:ln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3248">
                <a:extLst>
                  <a:ext uri="{FF2B5EF4-FFF2-40B4-BE49-F238E27FC236}">
                    <a16:creationId xmlns:a16="http://schemas.microsoft.com/office/drawing/2014/main" id="{81C7CB61-782D-36A4-0E7D-3948C93F261E}"/>
                  </a:ext>
                </a:extLst>
              </p:cNvPr>
              <p:cNvSpPr>
                <a:spLocks/>
              </p:cNvSpPr>
              <p:nvPr/>
            </p:nvSpPr>
            <p:spPr bwMode="auto">
              <a:xfrm>
                <a:off x="1812" y="2426"/>
                <a:ext cx="10" cy="16"/>
              </a:xfrm>
              <a:custGeom>
                <a:avLst/>
                <a:gdLst>
                  <a:gd name="T0" fmla="*/ 8 w 10"/>
                  <a:gd name="T1" fmla="*/ 16 h 16"/>
                  <a:gd name="T2" fmla="*/ 8 w 10"/>
                  <a:gd name="T3" fmla="*/ 16 h 16"/>
                  <a:gd name="T4" fmla="*/ 6 w 10"/>
                  <a:gd name="T5" fmla="*/ 14 h 16"/>
                  <a:gd name="T6" fmla="*/ 2 w 10"/>
                  <a:gd name="T7" fmla="*/ 14 h 16"/>
                  <a:gd name="T8" fmla="*/ 0 w 10"/>
                  <a:gd name="T9" fmla="*/ 12 h 16"/>
                  <a:gd name="T10" fmla="*/ 0 w 10"/>
                  <a:gd name="T11" fmla="*/ 6 h 16"/>
                  <a:gd name="T12" fmla="*/ 0 w 10"/>
                  <a:gd name="T13" fmla="*/ 6 h 16"/>
                  <a:gd name="T14" fmla="*/ 0 w 10"/>
                  <a:gd name="T15" fmla="*/ 2 h 16"/>
                  <a:gd name="T16" fmla="*/ 2 w 10"/>
                  <a:gd name="T17" fmla="*/ 0 h 16"/>
                  <a:gd name="T18" fmla="*/ 2 w 10"/>
                  <a:gd name="T19" fmla="*/ 0 h 16"/>
                  <a:gd name="T20" fmla="*/ 2 w 10"/>
                  <a:gd name="T21" fmla="*/ 0 h 16"/>
                  <a:gd name="T22" fmla="*/ 6 w 10"/>
                  <a:gd name="T23" fmla="*/ 4 h 16"/>
                  <a:gd name="T24" fmla="*/ 8 w 10"/>
                  <a:gd name="T25" fmla="*/ 6 h 16"/>
                  <a:gd name="T26" fmla="*/ 10 w 10"/>
                  <a:gd name="T27" fmla="*/ 12 h 16"/>
                  <a:gd name="T28" fmla="*/ 10 w 10"/>
                  <a:gd name="T29" fmla="*/ 12 h 16"/>
                  <a:gd name="T30" fmla="*/ 10 w 10"/>
                  <a:gd name="T31" fmla="*/ 14 h 16"/>
                  <a:gd name="T32" fmla="*/ 8 w 10"/>
                  <a:gd name="T33" fmla="*/ 16 h 16"/>
                  <a:gd name="T34" fmla="*/ 8 w 10"/>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6">
                    <a:moveTo>
                      <a:pt x="8" y="16"/>
                    </a:moveTo>
                    <a:lnTo>
                      <a:pt x="8" y="16"/>
                    </a:lnTo>
                    <a:lnTo>
                      <a:pt x="6" y="14"/>
                    </a:lnTo>
                    <a:lnTo>
                      <a:pt x="2" y="14"/>
                    </a:lnTo>
                    <a:lnTo>
                      <a:pt x="0" y="12"/>
                    </a:lnTo>
                    <a:lnTo>
                      <a:pt x="0" y="6"/>
                    </a:lnTo>
                    <a:lnTo>
                      <a:pt x="0" y="6"/>
                    </a:lnTo>
                    <a:lnTo>
                      <a:pt x="0" y="2"/>
                    </a:lnTo>
                    <a:lnTo>
                      <a:pt x="2" y="0"/>
                    </a:lnTo>
                    <a:lnTo>
                      <a:pt x="2" y="0"/>
                    </a:lnTo>
                    <a:lnTo>
                      <a:pt x="2" y="0"/>
                    </a:lnTo>
                    <a:lnTo>
                      <a:pt x="6" y="4"/>
                    </a:lnTo>
                    <a:lnTo>
                      <a:pt x="8" y="6"/>
                    </a:lnTo>
                    <a:lnTo>
                      <a:pt x="10" y="12"/>
                    </a:lnTo>
                    <a:lnTo>
                      <a:pt x="10" y="12"/>
                    </a:lnTo>
                    <a:lnTo>
                      <a:pt x="10" y="14"/>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3249">
                <a:extLst>
                  <a:ext uri="{FF2B5EF4-FFF2-40B4-BE49-F238E27FC236}">
                    <a16:creationId xmlns:a16="http://schemas.microsoft.com/office/drawing/2014/main" id="{BE7D9A69-0918-7626-6F26-5CB0492AD03D}"/>
                  </a:ext>
                </a:extLst>
              </p:cNvPr>
              <p:cNvSpPr>
                <a:spLocks/>
              </p:cNvSpPr>
              <p:nvPr/>
            </p:nvSpPr>
            <p:spPr bwMode="auto">
              <a:xfrm>
                <a:off x="1756" y="2404"/>
                <a:ext cx="12" cy="18"/>
              </a:xfrm>
              <a:custGeom>
                <a:avLst/>
                <a:gdLst>
                  <a:gd name="T0" fmla="*/ 12 w 12"/>
                  <a:gd name="T1" fmla="*/ 18 h 18"/>
                  <a:gd name="T2" fmla="*/ 12 w 12"/>
                  <a:gd name="T3" fmla="*/ 18 h 18"/>
                  <a:gd name="T4" fmla="*/ 10 w 12"/>
                  <a:gd name="T5" fmla="*/ 18 h 18"/>
                  <a:gd name="T6" fmla="*/ 8 w 12"/>
                  <a:gd name="T7" fmla="*/ 16 h 18"/>
                  <a:gd name="T8" fmla="*/ 2 w 12"/>
                  <a:gd name="T9" fmla="*/ 14 h 18"/>
                  <a:gd name="T10" fmla="*/ 2 w 12"/>
                  <a:gd name="T11" fmla="*/ 14 h 18"/>
                  <a:gd name="T12" fmla="*/ 2 w 12"/>
                  <a:gd name="T13" fmla="*/ 8 h 18"/>
                  <a:gd name="T14" fmla="*/ 0 w 12"/>
                  <a:gd name="T15" fmla="*/ 0 h 18"/>
                  <a:gd name="T16" fmla="*/ 0 w 12"/>
                  <a:gd name="T17" fmla="*/ 0 h 18"/>
                  <a:gd name="T18" fmla="*/ 8 w 12"/>
                  <a:gd name="T19" fmla="*/ 2 h 18"/>
                  <a:gd name="T20" fmla="*/ 8 w 12"/>
                  <a:gd name="T21" fmla="*/ 2 h 18"/>
                  <a:gd name="T22" fmla="*/ 12 w 12"/>
                  <a:gd name="T23" fmla="*/ 14 h 18"/>
                  <a:gd name="T24" fmla="*/ 12 w 12"/>
                  <a:gd name="T25" fmla="*/ 14 h 18"/>
                  <a:gd name="T26" fmla="*/ 12 w 12"/>
                  <a:gd name="T27" fmla="*/ 18 h 18"/>
                  <a:gd name="T28" fmla="*/ 12 w 12"/>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2" y="18"/>
                    </a:moveTo>
                    <a:lnTo>
                      <a:pt x="12" y="18"/>
                    </a:lnTo>
                    <a:lnTo>
                      <a:pt x="10" y="18"/>
                    </a:lnTo>
                    <a:lnTo>
                      <a:pt x="8" y="16"/>
                    </a:lnTo>
                    <a:lnTo>
                      <a:pt x="2" y="14"/>
                    </a:lnTo>
                    <a:lnTo>
                      <a:pt x="2" y="14"/>
                    </a:lnTo>
                    <a:lnTo>
                      <a:pt x="2" y="8"/>
                    </a:lnTo>
                    <a:lnTo>
                      <a:pt x="0" y="0"/>
                    </a:lnTo>
                    <a:lnTo>
                      <a:pt x="0" y="0"/>
                    </a:lnTo>
                    <a:lnTo>
                      <a:pt x="8" y="2"/>
                    </a:lnTo>
                    <a:lnTo>
                      <a:pt x="8" y="2"/>
                    </a:lnTo>
                    <a:lnTo>
                      <a:pt x="12" y="14"/>
                    </a:lnTo>
                    <a:lnTo>
                      <a:pt x="12" y="14"/>
                    </a:lnTo>
                    <a:lnTo>
                      <a:pt x="12" y="18"/>
                    </a:lnTo>
                    <a:lnTo>
                      <a:pt x="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3250">
                <a:extLst>
                  <a:ext uri="{FF2B5EF4-FFF2-40B4-BE49-F238E27FC236}">
                    <a16:creationId xmlns:a16="http://schemas.microsoft.com/office/drawing/2014/main" id="{BD2CCC18-9E22-0D0C-7AFC-1A2A9D98C168}"/>
                  </a:ext>
                </a:extLst>
              </p:cNvPr>
              <p:cNvSpPr>
                <a:spLocks/>
              </p:cNvSpPr>
              <p:nvPr/>
            </p:nvSpPr>
            <p:spPr bwMode="auto">
              <a:xfrm>
                <a:off x="1802" y="2422"/>
                <a:ext cx="6" cy="18"/>
              </a:xfrm>
              <a:custGeom>
                <a:avLst/>
                <a:gdLst>
                  <a:gd name="T0" fmla="*/ 2 w 6"/>
                  <a:gd name="T1" fmla="*/ 18 h 18"/>
                  <a:gd name="T2" fmla="*/ 2 w 6"/>
                  <a:gd name="T3" fmla="*/ 18 h 18"/>
                  <a:gd name="T4" fmla="*/ 0 w 6"/>
                  <a:gd name="T5" fmla="*/ 18 h 18"/>
                  <a:gd name="T6" fmla="*/ 0 w 6"/>
                  <a:gd name="T7" fmla="*/ 18 h 18"/>
                  <a:gd name="T8" fmla="*/ 0 w 6"/>
                  <a:gd name="T9" fmla="*/ 8 h 18"/>
                  <a:gd name="T10" fmla="*/ 0 w 6"/>
                  <a:gd name="T11" fmla="*/ 4 h 18"/>
                  <a:gd name="T12" fmla="*/ 2 w 6"/>
                  <a:gd name="T13" fmla="*/ 0 h 18"/>
                  <a:gd name="T14" fmla="*/ 2 w 6"/>
                  <a:gd name="T15" fmla="*/ 0 h 18"/>
                  <a:gd name="T16" fmla="*/ 4 w 6"/>
                  <a:gd name="T17" fmla="*/ 2 h 18"/>
                  <a:gd name="T18" fmla="*/ 6 w 6"/>
                  <a:gd name="T19" fmla="*/ 8 h 18"/>
                  <a:gd name="T20" fmla="*/ 6 w 6"/>
                  <a:gd name="T21" fmla="*/ 8 h 18"/>
                  <a:gd name="T22" fmla="*/ 4 w 6"/>
                  <a:gd name="T23" fmla="*/ 14 h 18"/>
                  <a:gd name="T24" fmla="*/ 2 w 6"/>
                  <a:gd name="T25" fmla="*/ 18 h 18"/>
                  <a:gd name="T26" fmla="*/ 2 w 6"/>
                  <a:gd name="T2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8">
                    <a:moveTo>
                      <a:pt x="2" y="18"/>
                    </a:moveTo>
                    <a:lnTo>
                      <a:pt x="2" y="18"/>
                    </a:lnTo>
                    <a:lnTo>
                      <a:pt x="0" y="18"/>
                    </a:lnTo>
                    <a:lnTo>
                      <a:pt x="0" y="18"/>
                    </a:lnTo>
                    <a:lnTo>
                      <a:pt x="0" y="8"/>
                    </a:lnTo>
                    <a:lnTo>
                      <a:pt x="0" y="4"/>
                    </a:lnTo>
                    <a:lnTo>
                      <a:pt x="2" y="0"/>
                    </a:lnTo>
                    <a:lnTo>
                      <a:pt x="2" y="0"/>
                    </a:lnTo>
                    <a:lnTo>
                      <a:pt x="4" y="2"/>
                    </a:lnTo>
                    <a:lnTo>
                      <a:pt x="6" y="8"/>
                    </a:lnTo>
                    <a:lnTo>
                      <a:pt x="6" y="8"/>
                    </a:lnTo>
                    <a:lnTo>
                      <a:pt x="4" y="14"/>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3251">
                <a:extLst>
                  <a:ext uri="{FF2B5EF4-FFF2-40B4-BE49-F238E27FC236}">
                    <a16:creationId xmlns:a16="http://schemas.microsoft.com/office/drawing/2014/main" id="{15DFB89B-3833-4008-1C28-501C4ECD1FF7}"/>
                  </a:ext>
                </a:extLst>
              </p:cNvPr>
              <p:cNvSpPr>
                <a:spLocks/>
              </p:cNvSpPr>
              <p:nvPr/>
            </p:nvSpPr>
            <p:spPr bwMode="auto">
              <a:xfrm>
                <a:off x="1780" y="2430"/>
                <a:ext cx="6" cy="12"/>
              </a:xfrm>
              <a:custGeom>
                <a:avLst/>
                <a:gdLst>
                  <a:gd name="T0" fmla="*/ 0 w 6"/>
                  <a:gd name="T1" fmla="*/ 0 h 12"/>
                  <a:gd name="T2" fmla="*/ 0 w 6"/>
                  <a:gd name="T3" fmla="*/ 0 h 12"/>
                  <a:gd name="T4" fmla="*/ 4 w 6"/>
                  <a:gd name="T5" fmla="*/ 4 h 12"/>
                  <a:gd name="T6" fmla="*/ 6 w 6"/>
                  <a:gd name="T7" fmla="*/ 10 h 12"/>
                  <a:gd name="T8" fmla="*/ 6 w 6"/>
                  <a:gd name="T9" fmla="*/ 10 h 12"/>
                  <a:gd name="T10" fmla="*/ 4 w 6"/>
                  <a:gd name="T11" fmla="*/ 12 h 12"/>
                  <a:gd name="T12" fmla="*/ 4 w 6"/>
                  <a:gd name="T13" fmla="*/ 12 h 12"/>
                  <a:gd name="T14" fmla="*/ 2 w 6"/>
                  <a:gd name="T15" fmla="*/ 12 h 12"/>
                  <a:gd name="T16" fmla="*/ 2 w 6"/>
                  <a:gd name="T17" fmla="*/ 8 h 12"/>
                  <a:gd name="T18" fmla="*/ 0 w 6"/>
                  <a:gd name="T19" fmla="*/ 0 h 12"/>
                  <a:gd name="T20" fmla="*/ 0 w 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0"/>
                    </a:moveTo>
                    <a:lnTo>
                      <a:pt x="0" y="0"/>
                    </a:lnTo>
                    <a:lnTo>
                      <a:pt x="4" y="4"/>
                    </a:lnTo>
                    <a:lnTo>
                      <a:pt x="6" y="10"/>
                    </a:lnTo>
                    <a:lnTo>
                      <a:pt x="6" y="10"/>
                    </a:lnTo>
                    <a:lnTo>
                      <a:pt x="4" y="12"/>
                    </a:lnTo>
                    <a:lnTo>
                      <a:pt x="4" y="12"/>
                    </a:lnTo>
                    <a:lnTo>
                      <a:pt x="2" y="12"/>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 name="Freeform 3252">
                <a:extLst>
                  <a:ext uri="{FF2B5EF4-FFF2-40B4-BE49-F238E27FC236}">
                    <a16:creationId xmlns:a16="http://schemas.microsoft.com/office/drawing/2014/main" id="{1CCA5FFF-FFB8-627F-B6F3-3C43A101D131}"/>
                  </a:ext>
                </a:extLst>
              </p:cNvPr>
              <p:cNvSpPr>
                <a:spLocks/>
              </p:cNvSpPr>
              <p:nvPr/>
            </p:nvSpPr>
            <p:spPr bwMode="auto">
              <a:xfrm>
                <a:off x="1794" y="2454"/>
                <a:ext cx="8" cy="8"/>
              </a:xfrm>
              <a:custGeom>
                <a:avLst/>
                <a:gdLst>
                  <a:gd name="T0" fmla="*/ 8 w 8"/>
                  <a:gd name="T1" fmla="*/ 4 h 8"/>
                  <a:gd name="T2" fmla="*/ 8 w 8"/>
                  <a:gd name="T3" fmla="*/ 4 h 8"/>
                  <a:gd name="T4" fmla="*/ 6 w 8"/>
                  <a:gd name="T5" fmla="*/ 6 h 8"/>
                  <a:gd name="T6" fmla="*/ 4 w 8"/>
                  <a:gd name="T7" fmla="*/ 8 h 8"/>
                  <a:gd name="T8" fmla="*/ 0 w 8"/>
                  <a:gd name="T9" fmla="*/ 4 h 8"/>
                  <a:gd name="T10" fmla="*/ 0 w 8"/>
                  <a:gd name="T11" fmla="*/ 4 h 8"/>
                  <a:gd name="T12" fmla="*/ 2 w 8"/>
                  <a:gd name="T13" fmla="*/ 2 h 8"/>
                  <a:gd name="T14" fmla="*/ 4 w 8"/>
                  <a:gd name="T15" fmla="*/ 0 h 8"/>
                  <a:gd name="T16" fmla="*/ 8 w 8"/>
                  <a:gd name="T17" fmla="*/ 4 h 8"/>
                  <a:gd name="T18" fmla="*/ 8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lnTo>
                      <a:pt x="8" y="4"/>
                    </a:lnTo>
                    <a:lnTo>
                      <a:pt x="6" y="6"/>
                    </a:lnTo>
                    <a:lnTo>
                      <a:pt x="4" y="8"/>
                    </a:lnTo>
                    <a:lnTo>
                      <a:pt x="0" y="4"/>
                    </a:lnTo>
                    <a:lnTo>
                      <a:pt x="0" y="4"/>
                    </a:lnTo>
                    <a:lnTo>
                      <a:pt x="2" y="2"/>
                    </a:lnTo>
                    <a:lnTo>
                      <a:pt x="4"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 name="Freeform 3253">
                <a:extLst>
                  <a:ext uri="{FF2B5EF4-FFF2-40B4-BE49-F238E27FC236}">
                    <a16:creationId xmlns:a16="http://schemas.microsoft.com/office/drawing/2014/main" id="{90003F0A-9069-F62A-6D3D-C6E63E78B9F9}"/>
                  </a:ext>
                </a:extLst>
              </p:cNvPr>
              <p:cNvSpPr>
                <a:spLocks/>
              </p:cNvSpPr>
              <p:nvPr/>
            </p:nvSpPr>
            <p:spPr bwMode="auto">
              <a:xfrm>
                <a:off x="1816" y="2404"/>
                <a:ext cx="4" cy="8"/>
              </a:xfrm>
              <a:custGeom>
                <a:avLst/>
                <a:gdLst>
                  <a:gd name="T0" fmla="*/ 4 w 4"/>
                  <a:gd name="T1" fmla="*/ 8 h 8"/>
                  <a:gd name="T2" fmla="*/ 4 w 4"/>
                  <a:gd name="T3" fmla="*/ 8 h 8"/>
                  <a:gd name="T4" fmla="*/ 2 w 4"/>
                  <a:gd name="T5" fmla="*/ 8 h 8"/>
                  <a:gd name="T6" fmla="*/ 0 w 4"/>
                  <a:gd name="T7" fmla="*/ 4 h 8"/>
                  <a:gd name="T8" fmla="*/ 0 w 4"/>
                  <a:gd name="T9" fmla="*/ 4 h 8"/>
                  <a:gd name="T10" fmla="*/ 2 w 4"/>
                  <a:gd name="T11" fmla="*/ 0 h 8"/>
                  <a:gd name="T12" fmla="*/ 2 w 4"/>
                  <a:gd name="T13" fmla="*/ 0 h 8"/>
                  <a:gd name="T14" fmla="*/ 4 w 4"/>
                  <a:gd name="T15" fmla="*/ 2 h 8"/>
                  <a:gd name="T16" fmla="*/ 4 w 4"/>
                  <a:gd name="T17" fmla="*/ 8 h 8"/>
                  <a:gd name="T18" fmla="*/ 4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8"/>
                    </a:moveTo>
                    <a:lnTo>
                      <a:pt x="4" y="8"/>
                    </a:lnTo>
                    <a:lnTo>
                      <a:pt x="2" y="8"/>
                    </a:lnTo>
                    <a:lnTo>
                      <a:pt x="0" y="4"/>
                    </a:lnTo>
                    <a:lnTo>
                      <a:pt x="0" y="4"/>
                    </a:lnTo>
                    <a:lnTo>
                      <a:pt x="2" y="0"/>
                    </a:lnTo>
                    <a:lnTo>
                      <a:pt x="2" y="0"/>
                    </a:lnTo>
                    <a:lnTo>
                      <a:pt x="4"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 name="Freeform 3254">
                <a:extLst>
                  <a:ext uri="{FF2B5EF4-FFF2-40B4-BE49-F238E27FC236}">
                    <a16:creationId xmlns:a16="http://schemas.microsoft.com/office/drawing/2014/main" id="{DF893CA6-6A2C-1A54-BE5C-86E022B13561}"/>
                  </a:ext>
                </a:extLst>
              </p:cNvPr>
              <p:cNvSpPr>
                <a:spLocks/>
              </p:cNvSpPr>
              <p:nvPr/>
            </p:nvSpPr>
            <p:spPr bwMode="auto">
              <a:xfrm>
                <a:off x="1842" y="2446"/>
                <a:ext cx="28" cy="72"/>
              </a:xfrm>
              <a:custGeom>
                <a:avLst/>
                <a:gdLst>
                  <a:gd name="T0" fmla="*/ 10 w 28"/>
                  <a:gd name="T1" fmla="*/ 70 h 72"/>
                  <a:gd name="T2" fmla="*/ 10 w 28"/>
                  <a:gd name="T3" fmla="*/ 70 h 72"/>
                  <a:gd name="T4" fmla="*/ 8 w 28"/>
                  <a:gd name="T5" fmla="*/ 60 h 72"/>
                  <a:gd name="T6" fmla="*/ 6 w 28"/>
                  <a:gd name="T7" fmla="*/ 50 h 72"/>
                  <a:gd name="T8" fmla="*/ 6 w 28"/>
                  <a:gd name="T9" fmla="*/ 50 h 72"/>
                  <a:gd name="T10" fmla="*/ 6 w 28"/>
                  <a:gd name="T11" fmla="*/ 40 h 72"/>
                  <a:gd name="T12" fmla="*/ 4 w 28"/>
                  <a:gd name="T13" fmla="*/ 38 h 72"/>
                  <a:gd name="T14" fmla="*/ 2 w 28"/>
                  <a:gd name="T15" fmla="*/ 38 h 72"/>
                  <a:gd name="T16" fmla="*/ 2 w 28"/>
                  <a:gd name="T17" fmla="*/ 38 h 72"/>
                  <a:gd name="T18" fmla="*/ 2 w 28"/>
                  <a:gd name="T19" fmla="*/ 30 h 72"/>
                  <a:gd name="T20" fmla="*/ 4 w 28"/>
                  <a:gd name="T21" fmla="*/ 24 h 72"/>
                  <a:gd name="T22" fmla="*/ 4 w 28"/>
                  <a:gd name="T23" fmla="*/ 24 h 72"/>
                  <a:gd name="T24" fmla="*/ 6 w 28"/>
                  <a:gd name="T25" fmla="*/ 20 h 72"/>
                  <a:gd name="T26" fmla="*/ 4 w 28"/>
                  <a:gd name="T27" fmla="*/ 14 h 72"/>
                  <a:gd name="T28" fmla="*/ 4 w 28"/>
                  <a:gd name="T29" fmla="*/ 14 h 72"/>
                  <a:gd name="T30" fmla="*/ 2 w 28"/>
                  <a:gd name="T31" fmla="*/ 10 h 72"/>
                  <a:gd name="T32" fmla="*/ 0 w 28"/>
                  <a:gd name="T33" fmla="*/ 4 h 72"/>
                  <a:gd name="T34" fmla="*/ 0 w 28"/>
                  <a:gd name="T35" fmla="*/ 4 h 72"/>
                  <a:gd name="T36" fmla="*/ 0 w 28"/>
                  <a:gd name="T37" fmla="*/ 2 h 72"/>
                  <a:gd name="T38" fmla="*/ 2 w 28"/>
                  <a:gd name="T39" fmla="*/ 2 h 72"/>
                  <a:gd name="T40" fmla="*/ 2 w 28"/>
                  <a:gd name="T41" fmla="*/ 2 h 72"/>
                  <a:gd name="T42" fmla="*/ 6 w 28"/>
                  <a:gd name="T43" fmla="*/ 0 h 72"/>
                  <a:gd name="T44" fmla="*/ 8 w 28"/>
                  <a:gd name="T45" fmla="*/ 2 h 72"/>
                  <a:gd name="T46" fmla="*/ 10 w 28"/>
                  <a:gd name="T47" fmla="*/ 6 h 72"/>
                  <a:gd name="T48" fmla="*/ 10 w 28"/>
                  <a:gd name="T49" fmla="*/ 6 h 72"/>
                  <a:gd name="T50" fmla="*/ 10 w 28"/>
                  <a:gd name="T51" fmla="*/ 14 h 72"/>
                  <a:gd name="T52" fmla="*/ 14 w 28"/>
                  <a:gd name="T53" fmla="*/ 18 h 72"/>
                  <a:gd name="T54" fmla="*/ 14 w 28"/>
                  <a:gd name="T55" fmla="*/ 18 h 72"/>
                  <a:gd name="T56" fmla="*/ 18 w 28"/>
                  <a:gd name="T57" fmla="*/ 24 h 72"/>
                  <a:gd name="T58" fmla="*/ 20 w 28"/>
                  <a:gd name="T59" fmla="*/ 26 h 72"/>
                  <a:gd name="T60" fmla="*/ 24 w 28"/>
                  <a:gd name="T61" fmla="*/ 24 h 72"/>
                  <a:gd name="T62" fmla="*/ 28 w 28"/>
                  <a:gd name="T63" fmla="*/ 20 h 72"/>
                  <a:gd name="T64" fmla="*/ 28 w 28"/>
                  <a:gd name="T65" fmla="*/ 20 h 72"/>
                  <a:gd name="T66" fmla="*/ 26 w 28"/>
                  <a:gd name="T67" fmla="*/ 36 h 72"/>
                  <a:gd name="T68" fmla="*/ 24 w 28"/>
                  <a:gd name="T69" fmla="*/ 40 h 72"/>
                  <a:gd name="T70" fmla="*/ 22 w 28"/>
                  <a:gd name="T71" fmla="*/ 42 h 72"/>
                  <a:gd name="T72" fmla="*/ 20 w 28"/>
                  <a:gd name="T73" fmla="*/ 40 h 72"/>
                  <a:gd name="T74" fmla="*/ 18 w 28"/>
                  <a:gd name="T75" fmla="*/ 36 h 72"/>
                  <a:gd name="T76" fmla="*/ 18 w 28"/>
                  <a:gd name="T77" fmla="*/ 36 h 72"/>
                  <a:gd name="T78" fmla="*/ 20 w 28"/>
                  <a:gd name="T79" fmla="*/ 48 h 72"/>
                  <a:gd name="T80" fmla="*/ 22 w 28"/>
                  <a:gd name="T81" fmla="*/ 54 h 72"/>
                  <a:gd name="T82" fmla="*/ 22 w 28"/>
                  <a:gd name="T83" fmla="*/ 60 h 72"/>
                  <a:gd name="T84" fmla="*/ 22 w 28"/>
                  <a:gd name="T85" fmla="*/ 60 h 72"/>
                  <a:gd name="T86" fmla="*/ 18 w 28"/>
                  <a:gd name="T87" fmla="*/ 60 h 72"/>
                  <a:gd name="T88" fmla="*/ 18 w 28"/>
                  <a:gd name="T89" fmla="*/ 60 h 72"/>
                  <a:gd name="T90" fmla="*/ 16 w 28"/>
                  <a:gd name="T91" fmla="*/ 58 h 72"/>
                  <a:gd name="T92" fmla="*/ 14 w 28"/>
                  <a:gd name="T93" fmla="*/ 56 h 72"/>
                  <a:gd name="T94" fmla="*/ 14 w 28"/>
                  <a:gd name="T95" fmla="*/ 56 h 72"/>
                  <a:gd name="T96" fmla="*/ 16 w 28"/>
                  <a:gd name="T97" fmla="*/ 60 h 72"/>
                  <a:gd name="T98" fmla="*/ 18 w 28"/>
                  <a:gd name="T99" fmla="*/ 64 h 72"/>
                  <a:gd name="T100" fmla="*/ 18 w 28"/>
                  <a:gd name="T101" fmla="*/ 64 h 72"/>
                  <a:gd name="T102" fmla="*/ 18 w 28"/>
                  <a:gd name="T103" fmla="*/ 70 h 72"/>
                  <a:gd name="T104" fmla="*/ 18 w 28"/>
                  <a:gd name="T105" fmla="*/ 72 h 72"/>
                  <a:gd name="T106" fmla="*/ 14 w 28"/>
                  <a:gd name="T107" fmla="*/ 72 h 72"/>
                  <a:gd name="T108" fmla="*/ 14 w 28"/>
                  <a:gd name="T109" fmla="*/ 72 h 72"/>
                  <a:gd name="T110" fmla="*/ 12 w 28"/>
                  <a:gd name="T111" fmla="*/ 70 h 72"/>
                  <a:gd name="T112" fmla="*/ 10 w 28"/>
                  <a:gd name="T113" fmla="*/ 70 h 72"/>
                  <a:gd name="T114" fmla="*/ 10 w 28"/>
                  <a:gd name="T115"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72">
                    <a:moveTo>
                      <a:pt x="10" y="70"/>
                    </a:moveTo>
                    <a:lnTo>
                      <a:pt x="10" y="70"/>
                    </a:lnTo>
                    <a:lnTo>
                      <a:pt x="8" y="60"/>
                    </a:lnTo>
                    <a:lnTo>
                      <a:pt x="6" y="50"/>
                    </a:lnTo>
                    <a:lnTo>
                      <a:pt x="6" y="50"/>
                    </a:lnTo>
                    <a:lnTo>
                      <a:pt x="6" y="40"/>
                    </a:lnTo>
                    <a:lnTo>
                      <a:pt x="4" y="38"/>
                    </a:lnTo>
                    <a:lnTo>
                      <a:pt x="2" y="38"/>
                    </a:lnTo>
                    <a:lnTo>
                      <a:pt x="2" y="38"/>
                    </a:lnTo>
                    <a:lnTo>
                      <a:pt x="2" y="30"/>
                    </a:lnTo>
                    <a:lnTo>
                      <a:pt x="4" y="24"/>
                    </a:lnTo>
                    <a:lnTo>
                      <a:pt x="4" y="24"/>
                    </a:lnTo>
                    <a:lnTo>
                      <a:pt x="6" y="20"/>
                    </a:lnTo>
                    <a:lnTo>
                      <a:pt x="4" y="14"/>
                    </a:lnTo>
                    <a:lnTo>
                      <a:pt x="4" y="14"/>
                    </a:lnTo>
                    <a:lnTo>
                      <a:pt x="2" y="10"/>
                    </a:lnTo>
                    <a:lnTo>
                      <a:pt x="0" y="4"/>
                    </a:lnTo>
                    <a:lnTo>
                      <a:pt x="0" y="4"/>
                    </a:lnTo>
                    <a:lnTo>
                      <a:pt x="0" y="2"/>
                    </a:lnTo>
                    <a:lnTo>
                      <a:pt x="2" y="2"/>
                    </a:lnTo>
                    <a:lnTo>
                      <a:pt x="2" y="2"/>
                    </a:lnTo>
                    <a:lnTo>
                      <a:pt x="6" y="0"/>
                    </a:lnTo>
                    <a:lnTo>
                      <a:pt x="8" y="2"/>
                    </a:lnTo>
                    <a:lnTo>
                      <a:pt x="10" y="6"/>
                    </a:lnTo>
                    <a:lnTo>
                      <a:pt x="10" y="6"/>
                    </a:lnTo>
                    <a:lnTo>
                      <a:pt x="10" y="14"/>
                    </a:lnTo>
                    <a:lnTo>
                      <a:pt x="14" y="18"/>
                    </a:lnTo>
                    <a:lnTo>
                      <a:pt x="14" y="18"/>
                    </a:lnTo>
                    <a:lnTo>
                      <a:pt x="18" y="24"/>
                    </a:lnTo>
                    <a:lnTo>
                      <a:pt x="20" y="26"/>
                    </a:lnTo>
                    <a:lnTo>
                      <a:pt x="24" y="24"/>
                    </a:lnTo>
                    <a:lnTo>
                      <a:pt x="28" y="20"/>
                    </a:lnTo>
                    <a:lnTo>
                      <a:pt x="28" y="20"/>
                    </a:lnTo>
                    <a:lnTo>
                      <a:pt x="26" y="36"/>
                    </a:lnTo>
                    <a:lnTo>
                      <a:pt x="24" y="40"/>
                    </a:lnTo>
                    <a:lnTo>
                      <a:pt x="22" y="42"/>
                    </a:lnTo>
                    <a:lnTo>
                      <a:pt x="20" y="40"/>
                    </a:lnTo>
                    <a:lnTo>
                      <a:pt x="18" y="36"/>
                    </a:lnTo>
                    <a:lnTo>
                      <a:pt x="18" y="36"/>
                    </a:lnTo>
                    <a:lnTo>
                      <a:pt x="20" y="48"/>
                    </a:lnTo>
                    <a:lnTo>
                      <a:pt x="22" y="54"/>
                    </a:lnTo>
                    <a:lnTo>
                      <a:pt x="22" y="60"/>
                    </a:lnTo>
                    <a:lnTo>
                      <a:pt x="22" y="60"/>
                    </a:lnTo>
                    <a:lnTo>
                      <a:pt x="18" y="60"/>
                    </a:lnTo>
                    <a:lnTo>
                      <a:pt x="18" y="60"/>
                    </a:lnTo>
                    <a:lnTo>
                      <a:pt x="16" y="58"/>
                    </a:lnTo>
                    <a:lnTo>
                      <a:pt x="14" y="56"/>
                    </a:lnTo>
                    <a:lnTo>
                      <a:pt x="14" y="56"/>
                    </a:lnTo>
                    <a:lnTo>
                      <a:pt x="16" y="60"/>
                    </a:lnTo>
                    <a:lnTo>
                      <a:pt x="18" y="64"/>
                    </a:lnTo>
                    <a:lnTo>
                      <a:pt x="18" y="64"/>
                    </a:lnTo>
                    <a:lnTo>
                      <a:pt x="18" y="70"/>
                    </a:lnTo>
                    <a:lnTo>
                      <a:pt x="18" y="72"/>
                    </a:lnTo>
                    <a:lnTo>
                      <a:pt x="14" y="72"/>
                    </a:lnTo>
                    <a:lnTo>
                      <a:pt x="14" y="72"/>
                    </a:lnTo>
                    <a:lnTo>
                      <a:pt x="12" y="70"/>
                    </a:lnTo>
                    <a:lnTo>
                      <a:pt x="10" y="70"/>
                    </a:lnTo>
                    <a:lnTo>
                      <a:pt x="1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 name="Freeform 3255">
                <a:extLst>
                  <a:ext uri="{FF2B5EF4-FFF2-40B4-BE49-F238E27FC236}">
                    <a16:creationId xmlns:a16="http://schemas.microsoft.com/office/drawing/2014/main" id="{8745E001-E1B7-F14C-4363-025406A2AB8F}"/>
                  </a:ext>
                </a:extLst>
              </p:cNvPr>
              <p:cNvSpPr>
                <a:spLocks/>
              </p:cNvSpPr>
              <p:nvPr/>
            </p:nvSpPr>
            <p:spPr bwMode="auto">
              <a:xfrm>
                <a:off x="1848" y="2402"/>
                <a:ext cx="12" cy="12"/>
              </a:xfrm>
              <a:custGeom>
                <a:avLst/>
                <a:gdLst>
                  <a:gd name="T0" fmla="*/ 8 w 12"/>
                  <a:gd name="T1" fmla="*/ 0 h 12"/>
                  <a:gd name="T2" fmla="*/ 8 w 12"/>
                  <a:gd name="T3" fmla="*/ 0 h 12"/>
                  <a:gd name="T4" fmla="*/ 8 w 12"/>
                  <a:gd name="T5" fmla="*/ 6 h 12"/>
                  <a:gd name="T6" fmla="*/ 10 w 12"/>
                  <a:gd name="T7" fmla="*/ 8 h 12"/>
                  <a:gd name="T8" fmla="*/ 12 w 12"/>
                  <a:gd name="T9" fmla="*/ 10 h 12"/>
                  <a:gd name="T10" fmla="*/ 12 w 12"/>
                  <a:gd name="T11" fmla="*/ 12 h 12"/>
                  <a:gd name="T12" fmla="*/ 12 w 12"/>
                  <a:gd name="T13" fmla="*/ 12 h 12"/>
                  <a:gd name="T14" fmla="*/ 10 w 12"/>
                  <a:gd name="T15" fmla="*/ 12 h 12"/>
                  <a:gd name="T16" fmla="*/ 8 w 12"/>
                  <a:gd name="T17" fmla="*/ 12 h 12"/>
                  <a:gd name="T18" fmla="*/ 8 w 12"/>
                  <a:gd name="T19" fmla="*/ 12 h 12"/>
                  <a:gd name="T20" fmla="*/ 4 w 12"/>
                  <a:gd name="T21" fmla="*/ 10 h 12"/>
                  <a:gd name="T22" fmla="*/ 2 w 12"/>
                  <a:gd name="T23" fmla="*/ 8 h 12"/>
                  <a:gd name="T24" fmla="*/ 0 w 12"/>
                  <a:gd name="T25" fmla="*/ 4 h 12"/>
                  <a:gd name="T26" fmla="*/ 0 w 12"/>
                  <a:gd name="T27" fmla="*/ 4 h 12"/>
                  <a:gd name="T28" fmla="*/ 2 w 12"/>
                  <a:gd name="T29" fmla="*/ 0 h 12"/>
                  <a:gd name="T30" fmla="*/ 4 w 12"/>
                  <a:gd name="T31" fmla="*/ 0 h 12"/>
                  <a:gd name="T32" fmla="*/ 6 w 12"/>
                  <a:gd name="T33" fmla="*/ 2 h 12"/>
                  <a:gd name="T34" fmla="*/ 8 w 12"/>
                  <a:gd name="T35" fmla="*/ 0 h 12"/>
                  <a:gd name="T36" fmla="*/ 8 w 12"/>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8" y="0"/>
                    </a:moveTo>
                    <a:lnTo>
                      <a:pt x="8" y="0"/>
                    </a:lnTo>
                    <a:lnTo>
                      <a:pt x="8" y="6"/>
                    </a:lnTo>
                    <a:lnTo>
                      <a:pt x="10" y="8"/>
                    </a:lnTo>
                    <a:lnTo>
                      <a:pt x="12" y="10"/>
                    </a:lnTo>
                    <a:lnTo>
                      <a:pt x="12" y="12"/>
                    </a:lnTo>
                    <a:lnTo>
                      <a:pt x="12" y="12"/>
                    </a:lnTo>
                    <a:lnTo>
                      <a:pt x="10" y="12"/>
                    </a:lnTo>
                    <a:lnTo>
                      <a:pt x="8" y="12"/>
                    </a:lnTo>
                    <a:lnTo>
                      <a:pt x="8" y="12"/>
                    </a:lnTo>
                    <a:lnTo>
                      <a:pt x="4" y="10"/>
                    </a:lnTo>
                    <a:lnTo>
                      <a:pt x="2" y="8"/>
                    </a:lnTo>
                    <a:lnTo>
                      <a:pt x="0" y="4"/>
                    </a:lnTo>
                    <a:lnTo>
                      <a:pt x="0" y="4"/>
                    </a:lnTo>
                    <a:lnTo>
                      <a:pt x="2" y="0"/>
                    </a:lnTo>
                    <a:lnTo>
                      <a:pt x="4" y="0"/>
                    </a:lnTo>
                    <a:lnTo>
                      <a:pt x="6" y="2"/>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3256">
                <a:extLst>
                  <a:ext uri="{FF2B5EF4-FFF2-40B4-BE49-F238E27FC236}">
                    <a16:creationId xmlns:a16="http://schemas.microsoft.com/office/drawing/2014/main" id="{5B2654E5-2C1C-D2B0-8202-30D070DB4918}"/>
                  </a:ext>
                </a:extLst>
              </p:cNvPr>
              <p:cNvSpPr>
                <a:spLocks/>
              </p:cNvSpPr>
              <p:nvPr/>
            </p:nvSpPr>
            <p:spPr bwMode="auto">
              <a:xfrm>
                <a:off x="1832" y="2199"/>
                <a:ext cx="28" cy="26"/>
              </a:xfrm>
              <a:custGeom>
                <a:avLst/>
                <a:gdLst>
                  <a:gd name="T0" fmla="*/ 2 w 28"/>
                  <a:gd name="T1" fmla="*/ 16 h 26"/>
                  <a:gd name="T2" fmla="*/ 2 w 28"/>
                  <a:gd name="T3" fmla="*/ 16 h 26"/>
                  <a:gd name="T4" fmla="*/ 2 w 28"/>
                  <a:gd name="T5" fmla="*/ 12 h 26"/>
                  <a:gd name="T6" fmla="*/ 0 w 28"/>
                  <a:gd name="T7" fmla="*/ 12 h 26"/>
                  <a:gd name="T8" fmla="*/ 0 w 28"/>
                  <a:gd name="T9" fmla="*/ 12 h 26"/>
                  <a:gd name="T10" fmla="*/ 0 w 28"/>
                  <a:gd name="T11" fmla="*/ 6 h 26"/>
                  <a:gd name="T12" fmla="*/ 4 w 28"/>
                  <a:gd name="T13" fmla="*/ 4 h 26"/>
                  <a:gd name="T14" fmla="*/ 4 w 28"/>
                  <a:gd name="T15" fmla="*/ 4 h 26"/>
                  <a:gd name="T16" fmla="*/ 10 w 28"/>
                  <a:gd name="T17" fmla="*/ 2 h 26"/>
                  <a:gd name="T18" fmla="*/ 16 w 28"/>
                  <a:gd name="T19" fmla="*/ 0 h 26"/>
                  <a:gd name="T20" fmla="*/ 16 w 28"/>
                  <a:gd name="T21" fmla="*/ 0 h 26"/>
                  <a:gd name="T22" fmla="*/ 18 w 28"/>
                  <a:gd name="T23" fmla="*/ 2 h 26"/>
                  <a:gd name="T24" fmla="*/ 18 w 28"/>
                  <a:gd name="T25" fmla="*/ 2 h 26"/>
                  <a:gd name="T26" fmla="*/ 20 w 28"/>
                  <a:gd name="T27" fmla="*/ 2 h 26"/>
                  <a:gd name="T28" fmla="*/ 22 w 28"/>
                  <a:gd name="T29" fmla="*/ 4 h 26"/>
                  <a:gd name="T30" fmla="*/ 26 w 28"/>
                  <a:gd name="T31" fmla="*/ 4 h 26"/>
                  <a:gd name="T32" fmla="*/ 28 w 28"/>
                  <a:gd name="T33" fmla="*/ 6 h 26"/>
                  <a:gd name="T34" fmla="*/ 28 w 28"/>
                  <a:gd name="T35" fmla="*/ 6 h 26"/>
                  <a:gd name="T36" fmla="*/ 28 w 28"/>
                  <a:gd name="T37" fmla="*/ 12 h 26"/>
                  <a:gd name="T38" fmla="*/ 28 w 28"/>
                  <a:gd name="T39" fmla="*/ 12 h 26"/>
                  <a:gd name="T40" fmla="*/ 26 w 28"/>
                  <a:gd name="T41" fmla="*/ 12 h 26"/>
                  <a:gd name="T42" fmla="*/ 22 w 28"/>
                  <a:gd name="T43" fmla="*/ 14 h 26"/>
                  <a:gd name="T44" fmla="*/ 20 w 28"/>
                  <a:gd name="T45" fmla="*/ 16 h 26"/>
                  <a:gd name="T46" fmla="*/ 16 w 28"/>
                  <a:gd name="T47" fmla="*/ 22 h 26"/>
                  <a:gd name="T48" fmla="*/ 16 w 28"/>
                  <a:gd name="T49" fmla="*/ 22 h 26"/>
                  <a:gd name="T50" fmla="*/ 14 w 28"/>
                  <a:gd name="T51" fmla="*/ 26 h 26"/>
                  <a:gd name="T52" fmla="*/ 10 w 28"/>
                  <a:gd name="T53" fmla="*/ 24 h 26"/>
                  <a:gd name="T54" fmla="*/ 6 w 28"/>
                  <a:gd name="T55" fmla="*/ 16 h 26"/>
                  <a:gd name="T56" fmla="*/ 6 w 28"/>
                  <a:gd name="T57" fmla="*/ 16 h 26"/>
                  <a:gd name="T58" fmla="*/ 2 w 28"/>
                  <a:gd name="T59" fmla="*/ 16 h 26"/>
                  <a:gd name="T60" fmla="*/ 2 w 28"/>
                  <a:gd name="T6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26">
                    <a:moveTo>
                      <a:pt x="2" y="16"/>
                    </a:moveTo>
                    <a:lnTo>
                      <a:pt x="2" y="16"/>
                    </a:lnTo>
                    <a:lnTo>
                      <a:pt x="2" y="12"/>
                    </a:lnTo>
                    <a:lnTo>
                      <a:pt x="0" y="12"/>
                    </a:lnTo>
                    <a:lnTo>
                      <a:pt x="0" y="12"/>
                    </a:lnTo>
                    <a:lnTo>
                      <a:pt x="0" y="6"/>
                    </a:lnTo>
                    <a:lnTo>
                      <a:pt x="4" y="4"/>
                    </a:lnTo>
                    <a:lnTo>
                      <a:pt x="4" y="4"/>
                    </a:lnTo>
                    <a:lnTo>
                      <a:pt x="10" y="2"/>
                    </a:lnTo>
                    <a:lnTo>
                      <a:pt x="16" y="0"/>
                    </a:lnTo>
                    <a:lnTo>
                      <a:pt x="16" y="0"/>
                    </a:lnTo>
                    <a:lnTo>
                      <a:pt x="18" y="2"/>
                    </a:lnTo>
                    <a:lnTo>
                      <a:pt x="18" y="2"/>
                    </a:lnTo>
                    <a:lnTo>
                      <a:pt x="20" y="2"/>
                    </a:lnTo>
                    <a:lnTo>
                      <a:pt x="22" y="4"/>
                    </a:lnTo>
                    <a:lnTo>
                      <a:pt x="26" y="4"/>
                    </a:lnTo>
                    <a:lnTo>
                      <a:pt x="28" y="6"/>
                    </a:lnTo>
                    <a:lnTo>
                      <a:pt x="28" y="6"/>
                    </a:lnTo>
                    <a:lnTo>
                      <a:pt x="28" y="12"/>
                    </a:lnTo>
                    <a:lnTo>
                      <a:pt x="28" y="12"/>
                    </a:lnTo>
                    <a:lnTo>
                      <a:pt x="26" y="12"/>
                    </a:lnTo>
                    <a:lnTo>
                      <a:pt x="22" y="14"/>
                    </a:lnTo>
                    <a:lnTo>
                      <a:pt x="20" y="16"/>
                    </a:lnTo>
                    <a:lnTo>
                      <a:pt x="16" y="22"/>
                    </a:lnTo>
                    <a:lnTo>
                      <a:pt x="16" y="22"/>
                    </a:lnTo>
                    <a:lnTo>
                      <a:pt x="14" y="26"/>
                    </a:lnTo>
                    <a:lnTo>
                      <a:pt x="10" y="24"/>
                    </a:lnTo>
                    <a:lnTo>
                      <a:pt x="6" y="16"/>
                    </a:lnTo>
                    <a:lnTo>
                      <a:pt x="6" y="16"/>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3257">
                <a:extLst>
                  <a:ext uri="{FF2B5EF4-FFF2-40B4-BE49-F238E27FC236}">
                    <a16:creationId xmlns:a16="http://schemas.microsoft.com/office/drawing/2014/main" id="{C1D6DCC8-2358-C1E6-5272-0BE7ECE08B39}"/>
                  </a:ext>
                </a:extLst>
              </p:cNvPr>
              <p:cNvSpPr>
                <a:spLocks/>
              </p:cNvSpPr>
              <p:nvPr/>
            </p:nvSpPr>
            <p:spPr bwMode="auto">
              <a:xfrm>
                <a:off x="1838" y="2215"/>
                <a:ext cx="10" cy="22"/>
              </a:xfrm>
              <a:custGeom>
                <a:avLst/>
                <a:gdLst>
                  <a:gd name="T0" fmla="*/ 0 w 10"/>
                  <a:gd name="T1" fmla="*/ 0 h 22"/>
                  <a:gd name="T2" fmla="*/ 0 w 10"/>
                  <a:gd name="T3" fmla="*/ 0 h 22"/>
                  <a:gd name="T4" fmla="*/ 2 w 10"/>
                  <a:gd name="T5" fmla="*/ 0 h 22"/>
                  <a:gd name="T6" fmla="*/ 4 w 10"/>
                  <a:gd name="T7" fmla="*/ 4 h 22"/>
                  <a:gd name="T8" fmla="*/ 8 w 10"/>
                  <a:gd name="T9" fmla="*/ 8 h 22"/>
                  <a:gd name="T10" fmla="*/ 10 w 10"/>
                  <a:gd name="T11" fmla="*/ 6 h 22"/>
                  <a:gd name="T12" fmla="*/ 10 w 10"/>
                  <a:gd name="T13" fmla="*/ 6 h 22"/>
                  <a:gd name="T14" fmla="*/ 10 w 10"/>
                  <a:gd name="T15" fmla="*/ 14 h 22"/>
                  <a:gd name="T16" fmla="*/ 10 w 10"/>
                  <a:gd name="T17" fmla="*/ 22 h 22"/>
                  <a:gd name="T18" fmla="*/ 10 w 10"/>
                  <a:gd name="T19" fmla="*/ 22 h 22"/>
                  <a:gd name="T20" fmla="*/ 4 w 10"/>
                  <a:gd name="T21" fmla="*/ 12 h 22"/>
                  <a:gd name="T22" fmla="*/ 2 w 10"/>
                  <a:gd name="T23" fmla="*/ 6 h 22"/>
                  <a:gd name="T24" fmla="*/ 0 w 10"/>
                  <a:gd name="T25" fmla="*/ 0 h 22"/>
                  <a:gd name="T26" fmla="*/ 0 w 10"/>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2">
                    <a:moveTo>
                      <a:pt x="0" y="0"/>
                    </a:moveTo>
                    <a:lnTo>
                      <a:pt x="0" y="0"/>
                    </a:lnTo>
                    <a:lnTo>
                      <a:pt x="2" y="0"/>
                    </a:lnTo>
                    <a:lnTo>
                      <a:pt x="4" y="4"/>
                    </a:lnTo>
                    <a:lnTo>
                      <a:pt x="8" y="8"/>
                    </a:lnTo>
                    <a:lnTo>
                      <a:pt x="10" y="6"/>
                    </a:lnTo>
                    <a:lnTo>
                      <a:pt x="10" y="6"/>
                    </a:lnTo>
                    <a:lnTo>
                      <a:pt x="10" y="14"/>
                    </a:lnTo>
                    <a:lnTo>
                      <a:pt x="10" y="22"/>
                    </a:lnTo>
                    <a:lnTo>
                      <a:pt x="10" y="22"/>
                    </a:lnTo>
                    <a:lnTo>
                      <a:pt x="4" y="12"/>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3258">
                <a:extLst>
                  <a:ext uri="{FF2B5EF4-FFF2-40B4-BE49-F238E27FC236}">
                    <a16:creationId xmlns:a16="http://schemas.microsoft.com/office/drawing/2014/main" id="{F66AB7B3-8886-BF72-EB7F-50FE638B2648}"/>
                  </a:ext>
                </a:extLst>
              </p:cNvPr>
              <p:cNvSpPr>
                <a:spLocks/>
              </p:cNvSpPr>
              <p:nvPr/>
            </p:nvSpPr>
            <p:spPr bwMode="auto">
              <a:xfrm>
                <a:off x="1848" y="2313"/>
                <a:ext cx="4" cy="8"/>
              </a:xfrm>
              <a:custGeom>
                <a:avLst/>
                <a:gdLst>
                  <a:gd name="T0" fmla="*/ 0 w 4"/>
                  <a:gd name="T1" fmla="*/ 0 h 8"/>
                  <a:gd name="T2" fmla="*/ 0 w 4"/>
                  <a:gd name="T3" fmla="*/ 0 h 8"/>
                  <a:gd name="T4" fmla="*/ 2 w 4"/>
                  <a:gd name="T5" fmla="*/ 0 h 8"/>
                  <a:gd name="T6" fmla="*/ 4 w 4"/>
                  <a:gd name="T7" fmla="*/ 2 h 8"/>
                  <a:gd name="T8" fmla="*/ 4 w 4"/>
                  <a:gd name="T9" fmla="*/ 6 h 8"/>
                  <a:gd name="T10" fmla="*/ 4 w 4"/>
                  <a:gd name="T11" fmla="*/ 6 h 8"/>
                  <a:gd name="T12" fmla="*/ 2 w 4"/>
                  <a:gd name="T13" fmla="*/ 8 h 8"/>
                  <a:gd name="T14" fmla="*/ 2 w 4"/>
                  <a:gd name="T15" fmla="*/ 8 h 8"/>
                  <a:gd name="T16" fmla="*/ 0 w 4"/>
                  <a:gd name="T17" fmla="*/ 0 h 8"/>
                  <a:gd name="T18" fmla="*/ 0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0"/>
                    </a:moveTo>
                    <a:lnTo>
                      <a:pt x="0" y="0"/>
                    </a:lnTo>
                    <a:lnTo>
                      <a:pt x="2" y="0"/>
                    </a:lnTo>
                    <a:lnTo>
                      <a:pt x="4" y="2"/>
                    </a:lnTo>
                    <a:lnTo>
                      <a:pt x="4" y="6"/>
                    </a:lnTo>
                    <a:lnTo>
                      <a:pt x="4" y="6"/>
                    </a:lnTo>
                    <a:lnTo>
                      <a:pt x="2" y="8"/>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3259">
                <a:extLst>
                  <a:ext uri="{FF2B5EF4-FFF2-40B4-BE49-F238E27FC236}">
                    <a16:creationId xmlns:a16="http://schemas.microsoft.com/office/drawing/2014/main" id="{452FBF0E-BC60-2B33-56B1-C09A394D954B}"/>
                  </a:ext>
                </a:extLst>
              </p:cNvPr>
              <p:cNvSpPr>
                <a:spLocks/>
              </p:cNvSpPr>
              <p:nvPr/>
            </p:nvSpPr>
            <p:spPr bwMode="auto">
              <a:xfrm>
                <a:off x="1860" y="2193"/>
                <a:ext cx="56" cy="22"/>
              </a:xfrm>
              <a:custGeom>
                <a:avLst/>
                <a:gdLst>
                  <a:gd name="T0" fmla="*/ 0 w 56"/>
                  <a:gd name="T1" fmla="*/ 18 h 22"/>
                  <a:gd name="T2" fmla="*/ 0 w 56"/>
                  <a:gd name="T3" fmla="*/ 18 h 22"/>
                  <a:gd name="T4" fmla="*/ 0 w 56"/>
                  <a:gd name="T5" fmla="*/ 14 h 22"/>
                  <a:gd name="T6" fmla="*/ 0 w 56"/>
                  <a:gd name="T7" fmla="*/ 14 h 22"/>
                  <a:gd name="T8" fmla="*/ 2 w 56"/>
                  <a:gd name="T9" fmla="*/ 8 h 22"/>
                  <a:gd name="T10" fmla="*/ 2 w 56"/>
                  <a:gd name="T11" fmla="*/ 6 h 22"/>
                  <a:gd name="T12" fmla="*/ 6 w 56"/>
                  <a:gd name="T13" fmla="*/ 2 h 22"/>
                  <a:gd name="T14" fmla="*/ 6 w 56"/>
                  <a:gd name="T15" fmla="*/ 2 h 22"/>
                  <a:gd name="T16" fmla="*/ 10 w 56"/>
                  <a:gd name="T17" fmla="*/ 2 h 22"/>
                  <a:gd name="T18" fmla="*/ 16 w 56"/>
                  <a:gd name="T19" fmla="*/ 0 h 22"/>
                  <a:gd name="T20" fmla="*/ 20 w 56"/>
                  <a:gd name="T21" fmla="*/ 0 h 22"/>
                  <a:gd name="T22" fmla="*/ 24 w 56"/>
                  <a:gd name="T23" fmla="*/ 2 h 22"/>
                  <a:gd name="T24" fmla="*/ 24 w 56"/>
                  <a:gd name="T25" fmla="*/ 2 h 22"/>
                  <a:gd name="T26" fmla="*/ 30 w 56"/>
                  <a:gd name="T27" fmla="*/ 6 h 22"/>
                  <a:gd name="T28" fmla="*/ 34 w 56"/>
                  <a:gd name="T29" fmla="*/ 4 h 22"/>
                  <a:gd name="T30" fmla="*/ 34 w 56"/>
                  <a:gd name="T31" fmla="*/ 4 h 22"/>
                  <a:gd name="T32" fmla="*/ 36 w 56"/>
                  <a:gd name="T33" fmla="*/ 2 h 22"/>
                  <a:gd name="T34" fmla="*/ 36 w 56"/>
                  <a:gd name="T35" fmla="*/ 2 h 22"/>
                  <a:gd name="T36" fmla="*/ 46 w 56"/>
                  <a:gd name="T37" fmla="*/ 4 h 22"/>
                  <a:gd name="T38" fmla="*/ 50 w 56"/>
                  <a:gd name="T39" fmla="*/ 6 h 22"/>
                  <a:gd name="T40" fmla="*/ 54 w 56"/>
                  <a:gd name="T41" fmla="*/ 10 h 22"/>
                  <a:gd name="T42" fmla="*/ 54 w 56"/>
                  <a:gd name="T43" fmla="*/ 10 h 22"/>
                  <a:gd name="T44" fmla="*/ 56 w 56"/>
                  <a:gd name="T45" fmla="*/ 14 h 22"/>
                  <a:gd name="T46" fmla="*/ 56 w 56"/>
                  <a:gd name="T47" fmla="*/ 14 h 22"/>
                  <a:gd name="T48" fmla="*/ 50 w 56"/>
                  <a:gd name="T49" fmla="*/ 14 h 22"/>
                  <a:gd name="T50" fmla="*/ 46 w 56"/>
                  <a:gd name="T51" fmla="*/ 16 h 22"/>
                  <a:gd name="T52" fmla="*/ 46 w 56"/>
                  <a:gd name="T53" fmla="*/ 16 h 22"/>
                  <a:gd name="T54" fmla="*/ 44 w 56"/>
                  <a:gd name="T55" fmla="*/ 18 h 22"/>
                  <a:gd name="T56" fmla="*/ 42 w 56"/>
                  <a:gd name="T57" fmla="*/ 18 h 22"/>
                  <a:gd name="T58" fmla="*/ 36 w 56"/>
                  <a:gd name="T59" fmla="*/ 16 h 22"/>
                  <a:gd name="T60" fmla="*/ 36 w 56"/>
                  <a:gd name="T61" fmla="*/ 16 h 22"/>
                  <a:gd name="T62" fmla="*/ 32 w 56"/>
                  <a:gd name="T63" fmla="*/ 14 h 22"/>
                  <a:gd name="T64" fmla="*/ 26 w 56"/>
                  <a:gd name="T65" fmla="*/ 12 h 22"/>
                  <a:gd name="T66" fmla="*/ 22 w 56"/>
                  <a:gd name="T67" fmla="*/ 14 h 22"/>
                  <a:gd name="T68" fmla="*/ 18 w 56"/>
                  <a:gd name="T69" fmla="*/ 22 h 22"/>
                  <a:gd name="T70" fmla="*/ 18 w 56"/>
                  <a:gd name="T71" fmla="*/ 22 h 22"/>
                  <a:gd name="T72" fmla="*/ 14 w 56"/>
                  <a:gd name="T73" fmla="*/ 20 h 22"/>
                  <a:gd name="T74" fmla="*/ 10 w 56"/>
                  <a:gd name="T75" fmla="*/ 16 h 22"/>
                  <a:gd name="T76" fmla="*/ 6 w 56"/>
                  <a:gd name="T77" fmla="*/ 14 h 22"/>
                  <a:gd name="T78" fmla="*/ 2 w 56"/>
                  <a:gd name="T79" fmla="*/ 14 h 22"/>
                  <a:gd name="T80" fmla="*/ 0 w 56"/>
                  <a:gd name="T81" fmla="*/ 18 h 22"/>
                  <a:gd name="T82" fmla="*/ 0 w 56"/>
                  <a:gd name="T8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22">
                    <a:moveTo>
                      <a:pt x="0" y="18"/>
                    </a:moveTo>
                    <a:lnTo>
                      <a:pt x="0" y="18"/>
                    </a:lnTo>
                    <a:lnTo>
                      <a:pt x="0" y="14"/>
                    </a:lnTo>
                    <a:lnTo>
                      <a:pt x="0" y="14"/>
                    </a:lnTo>
                    <a:lnTo>
                      <a:pt x="2" y="8"/>
                    </a:lnTo>
                    <a:lnTo>
                      <a:pt x="2" y="6"/>
                    </a:lnTo>
                    <a:lnTo>
                      <a:pt x="6" y="2"/>
                    </a:lnTo>
                    <a:lnTo>
                      <a:pt x="6" y="2"/>
                    </a:lnTo>
                    <a:lnTo>
                      <a:pt x="10" y="2"/>
                    </a:lnTo>
                    <a:lnTo>
                      <a:pt x="16" y="0"/>
                    </a:lnTo>
                    <a:lnTo>
                      <a:pt x="20" y="0"/>
                    </a:lnTo>
                    <a:lnTo>
                      <a:pt x="24" y="2"/>
                    </a:lnTo>
                    <a:lnTo>
                      <a:pt x="24" y="2"/>
                    </a:lnTo>
                    <a:lnTo>
                      <a:pt x="30" y="6"/>
                    </a:lnTo>
                    <a:lnTo>
                      <a:pt x="34" y="4"/>
                    </a:lnTo>
                    <a:lnTo>
                      <a:pt x="34" y="4"/>
                    </a:lnTo>
                    <a:lnTo>
                      <a:pt x="36" y="2"/>
                    </a:lnTo>
                    <a:lnTo>
                      <a:pt x="36" y="2"/>
                    </a:lnTo>
                    <a:lnTo>
                      <a:pt x="46" y="4"/>
                    </a:lnTo>
                    <a:lnTo>
                      <a:pt x="50" y="6"/>
                    </a:lnTo>
                    <a:lnTo>
                      <a:pt x="54" y="10"/>
                    </a:lnTo>
                    <a:lnTo>
                      <a:pt x="54" y="10"/>
                    </a:lnTo>
                    <a:lnTo>
                      <a:pt x="56" y="14"/>
                    </a:lnTo>
                    <a:lnTo>
                      <a:pt x="56" y="14"/>
                    </a:lnTo>
                    <a:lnTo>
                      <a:pt x="50" y="14"/>
                    </a:lnTo>
                    <a:lnTo>
                      <a:pt x="46" y="16"/>
                    </a:lnTo>
                    <a:lnTo>
                      <a:pt x="46" y="16"/>
                    </a:lnTo>
                    <a:lnTo>
                      <a:pt x="44" y="18"/>
                    </a:lnTo>
                    <a:lnTo>
                      <a:pt x="42" y="18"/>
                    </a:lnTo>
                    <a:lnTo>
                      <a:pt x="36" y="16"/>
                    </a:lnTo>
                    <a:lnTo>
                      <a:pt x="36" y="16"/>
                    </a:lnTo>
                    <a:lnTo>
                      <a:pt x="32" y="14"/>
                    </a:lnTo>
                    <a:lnTo>
                      <a:pt x="26" y="12"/>
                    </a:lnTo>
                    <a:lnTo>
                      <a:pt x="22" y="14"/>
                    </a:lnTo>
                    <a:lnTo>
                      <a:pt x="18" y="22"/>
                    </a:lnTo>
                    <a:lnTo>
                      <a:pt x="18" y="22"/>
                    </a:lnTo>
                    <a:lnTo>
                      <a:pt x="14" y="20"/>
                    </a:lnTo>
                    <a:lnTo>
                      <a:pt x="10" y="16"/>
                    </a:lnTo>
                    <a:lnTo>
                      <a:pt x="6" y="14"/>
                    </a:lnTo>
                    <a:lnTo>
                      <a:pt x="2" y="1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3260">
                <a:extLst>
                  <a:ext uri="{FF2B5EF4-FFF2-40B4-BE49-F238E27FC236}">
                    <a16:creationId xmlns:a16="http://schemas.microsoft.com/office/drawing/2014/main" id="{06B68F1D-3A2C-E98D-14EC-D87A9EE80BDE}"/>
                  </a:ext>
                </a:extLst>
              </p:cNvPr>
              <p:cNvSpPr>
                <a:spLocks/>
              </p:cNvSpPr>
              <p:nvPr/>
            </p:nvSpPr>
            <p:spPr bwMode="auto">
              <a:xfrm>
                <a:off x="1986" y="2163"/>
                <a:ext cx="22" cy="36"/>
              </a:xfrm>
              <a:custGeom>
                <a:avLst/>
                <a:gdLst>
                  <a:gd name="T0" fmla="*/ 16 w 22"/>
                  <a:gd name="T1" fmla="*/ 30 h 36"/>
                  <a:gd name="T2" fmla="*/ 16 w 22"/>
                  <a:gd name="T3" fmla="*/ 30 h 36"/>
                  <a:gd name="T4" fmla="*/ 12 w 22"/>
                  <a:gd name="T5" fmla="*/ 26 h 36"/>
                  <a:gd name="T6" fmla="*/ 10 w 22"/>
                  <a:gd name="T7" fmla="*/ 26 h 36"/>
                  <a:gd name="T8" fmla="*/ 8 w 22"/>
                  <a:gd name="T9" fmla="*/ 32 h 36"/>
                  <a:gd name="T10" fmla="*/ 8 w 22"/>
                  <a:gd name="T11" fmla="*/ 32 h 36"/>
                  <a:gd name="T12" fmla="*/ 6 w 22"/>
                  <a:gd name="T13" fmla="*/ 36 h 36"/>
                  <a:gd name="T14" fmla="*/ 4 w 22"/>
                  <a:gd name="T15" fmla="*/ 36 h 36"/>
                  <a:gd name="T16" fmla="*/ 4 w 22"/>
                  <a:gd name="T17" fmla="*/ 32 h 36"/>
                  <a:gd name="T18" fmla="*/ 4 w 22"/>
                  <a:gd name="T19" fmla="*/ 32 h 36"/>
                  <a:gd name="T20" fmla="*/ 2 w 22"/>
                  <a:gd name="T21" fmla="*/ 30 h 36"/>
                  <a:gd name="T22" fmla="*/ 0 w 22"/>
                  <a:gd name="T23" fmla="*/ 26 h 36"/>
                  <a:gd name="T24" fmla="*/ 0 w 22"/>
                  <a:gd name="T25" fmla="*/ 26 h 36"/>
                  <a:gd name="T26" fmla="*/ 0 w 22"/>
                  <a:gd name="T27" fmla="*/ 14 h 36"/>
                  <a:gd name="T28" fmla="*/ 0 w 22"/>
                  <a:gd name="T29" fmla="*/ 14 h 36"/>
                  <a:gd name="T30" fmla="*/ 2 w 22"/>
                  <a:gd name="T31" fmla="*/ 12 h 36"/>
                  <a:gd name="T32" fmla="*/ 2 w 22"/>
                  <a:gd name="T33" fmla="*/ 12 h 36"/>
                  <a:gd name="T34" fmla="*/ 4 w 22"/>
                  <a:gd name="T35" fmla="*/ 2 h 36"/>
                  <a:gd name="T36" fmla="*/ 6 w 22"/>
                  <a:gd name="T37" fmla="*/ 0 h 36"/>
                  <a:gd name="T38" fmla="*/ 8 w 22"/>
                  <a:gd name="T39" fmla="*/ 2 h 36"/>
                  <a:gd name="T40" fmla="*/ 8 w 22"/>
                  <a:gd name="T41" fmla="*/ 2 h 36"/>
                  <a:gd name="T42" fmla="*/ 10 w 22"/>
                  <a:gd name="T43" fmla="*/ 6 h 36"/>
                  <a:gd name="T44" fmla="*/ 12 w 22"/>
                  <a:gd name="T45" fmla="*/ 10 h 36"/>
                  <a:gd name="T46" fmla="*/ 12 w 22"/>
                  <a:gd name="T47" fmla="*/ 10 h 36"/>
                  <a:gd name="T48" fmla="*/ 14 w 22"/>
                  <a:gd name="T49" fmla="*/ 16 h 36"/>
                  <a:gd name="T50" fmla="*/ 16 w 22"/>
                  <a:gd name="T51" fmla="*/ 18 h 36"/>
                  <a:gd name="T52" fmla="*/ 20 w 22"/>
                  <a:gd name="T53" fmla="*/ 18 h 36"/>
                  <a:gd name="T54" fmla="*/ 22 w 22"/>
                  <a:gd name="T55" fmla="*/ 22 h 36"/>
                  <a:gd name="T56" fmla="*/ 22 w 22"/>
                  <a:gd name="T57" fmla="*/ 22 h 36"/>
                  <a:gd name="T58" fmla="*/ 20 w 22"/>
                  <a:gd name="T59" fmla="*/ 24 h 36"/>
                  <a:gd name="T60" fmla="*/ 18 w 22"/>
                  <a:gd name="T61" fmla="*/ 26 h 36"/>
                  <a:gd name="T62" fmla="*/ 18 w 22"/>
                  <a:gd name="T63" fmla="*/ 26 h 36"/>
                  <a:gd name="T64" fmla="*/ 16 w 22"/>
                  <a:gd name="T65" fmla="*/ 30 h 36"/>
                  <a:gd name="T66" fmla="*/ 16 w 22"/>
                  <a:gd name="T6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6" y="30"/>
                    </a:moveTo>
                    <a:lnTo>
                      <a:pt x="16" y="30"/>
                    </a:lnTo>
                    <a:lnTo>
                      <a:pt x="12" y="26"/>
                    </a:lnTo>
                    <a:lnTo>
                      <a:pt x="10" y="26"/>
                    </a:lnTo>
                    <a:lnTo>
                      <a:pt x="8" y="32"/>
                    </a:lnTo>
                    <a:lnTo>
                      <a:pt x="8" y="32"/>
                    </a:lnTo>
                    <a:lnTo>
                      <a:pt x="6" y="36"/>
                    </a:lnTo>
                    <a:lnTo>
                      <a:pt x="4" y="36"/>
                    </a:lnTo>
                    <a:lnTo>
                      <a:pt x="4" y="32"/>
                    </a:lnTo>
                    <a:lnTo>
                      <a:pt x="4" y="32"/>
                    </a:lnTo>
                    <a:lnTo>
                      <a:pt x="2" y="30"/>
                    </a:lnTo>
                    <a:lnTo>
                      <a:pt x="0" y="26"/>
                    </a:lnTo>
                    <a:lnTo>
                      <a:pt x="0" y="26"/>
                    </a:lnTo>
                    <a:lnTo>
                      <a:pt x="0" y="14"/>
                    </a:lnTo>
                    <a:lnTo>
                      <a:pt x="0" y="14"/>
                    </a:lnTo>
                    <a:lnTo>
                      <a:pt x="2" y="12"/>
                    </a:lnTo>
                    <a:lnTo>
                      <a:pt x="2" y="12"/>
                    </a:lnTo>
                    <a:lnTo>
                      <a:pt x="4" y="2"/>
                    </a:lnTo>
                    <a:lnTo>
                      <a:pt x="6" y="0"/>
                    </a:lnTo>
                    <a:lnTo>
                      <a:pt x="8" y="2"/>
                    </a:lnTo>
                    <a:lnTo>
                      <a:pt x="8" y="2"/>
                    </a:lnTo>
                    <a:lnTo>
                      <a:pt x="10" y="6"/>
                    </a:lnTo>
                    <a:lnTo>
                      <a:pt x="12" y="10"/>
                    </a:lnTo>
                    <a:lnTo>
                      <a:pt x="12" y="10"/>
                    </a:lnTo>
                    <a:lnTo>
                      <a:pt x="14" y="16"/>
                    </a:lnTo>
                    <a:lnTo>
                      <a:pt x="16" y="18"/>
                    </a:lnTo>
                    <a:lnTo>
                      <a:pt x="20" y="18"/>
                    </a:lnTo>
                    <a:lnTo>
                      <a:pt x="22" y="22"/>
                    </a:lnTo>
                    <a:lnTo>
                      <a:pt x="22" y="22"/>
                    </a:lnTo>
                    <a:lnTo>
                      <a:pt x="20" y="24"/>
                    </a:lnTo>
                    <a:lnTo>
                      <a:pt x="18" y="26"/>
                    </a:lnTo>
                    <a:lnTo>
                      <a:pt x="18" y="26"/>
                    </a:lnTo>
                    <a:lnTo>
                      <a:pt x="16"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3261">
                <a:extLst>
                  <a:ext uri="{FF2B5EF4-FFF2-40B4-BE49-F238E27FC236}">
                    <a16:creationId xmlns:a16="http://schemas.microsoft.com/office/drawing/2014/main" id="{D69FF70D-9DF1-3E2E-F0D5-03595F6FB919}"/>
                  </a:ext>
                </a:extLst>
              </p:cNvPr>
              <p:cNvSpPr>
                <a:spLocks/>
              </p:cNvSpPr>
              <p:nvPr/>
            </p:nvSpPr>
            <p:spPr bwMode="auto">
              <a:xfrm>
                <a:off x="1944" y="2167"/>
                <a:ext cx="22" cy="38"/>
              </a:xfrm>
              <a:custGeom>
                <a:avLst/>
                <a:gdLst>
                  <a:gd name="T0" fmla="*/ 6 w 22"/>
                  <a:gd name="T1" fmla="*/ 0 h 38"/>
                  <a:gd name="T2" fmla="*/ 6 w 22"/>
                  <a:gd name="T3" fmla="*/ 0 h 38"/>
                  <a:gd name="T4" fmla="*/ 8 w 22"/>
                  <a:gd name="T5" fmla="*/ 4 h 38"/>
                  <a:gd name="T6" fmla="*/ 10 w 22"/>
                  <a:gd name="T7" fmla="*/ 6 h 38"/>
                  <a:gd name="T8" fmla="*/ 10 w 22"/>
                  <a:gd name="T9" fmla="*/ 6 h 38"/>
                  <a:gd name="T10" fmla="*/ 10 w 22"/>
                  <a:gd name="T11" fmla="*/ 6 h 38"/>
                  <a:gd name="T12" fmla="*/ 14 w 22"/>
                  <a:gd name="T13" fmla="*/ 12 h 38"/>
                  <a:gd name="T14" fmla="*/ 14 w 22"/>
                  <a:gd name="T15" fmla="*/ 12 h 38"/>
                  <a:gd name="T16" fmla="*/ 14 w 22"/>
                  <a:gd name="T17" fmla="*/ 16 h 38"/>
                  <a:gd name="T18" fmla="*/ 14 w 22"/>
                  <a:gd name="T19" fmla="*/ 22 h 38"/>
                  <a:gd name="T20" fmla="*/ 14 w 22"/>
                  <a:gd name="T21" fmla="*/ 22 h 38"/>
                  <a:gd name="T22" fmla="*/ 16 w 22"/>
                  <a:gd name="T23" fmla="*/ 28 h 38"/>
                  <a:gd name="T24" fmla="*/ 16 w 22"/>
                  <a:gd name="T25" fmla="*/ 28 h 38"/>
                  <a:gd name="T26" fmla="*/ 16 w 22"/>
                  <a:gd name="T27" fmla="*/ 30 h 38"/>
                  <a:gd name="T28" fmla="*/ 16 w 22"/>
                  <a:gd name="T29" fmla="*/ 30 h 38"/>
                  <a:gd name="T30" fmla="*/ 18 w 22"/>
                  <a:gd name="T31" fmla="*/ 32 h 38"/>
                  <a:gd name="T32" fmla="*/ 20 w 22"/>
                  <a:gd name="T33" fmla="*/ 32 h 38"/>
                  <a:gd name="T34" fmla="*/ 22 w 22"/>
                  <a:gd name="T35" fmla="*/ 32 h 38"/>
                  <a:gd name="T36" fmla="*/ 22 w 22"/>
                  <a:gd name="T37" fmla="*/ 32 h 38"/>
                  <a:gd name="T38" fmla="*/ 20 w 22"/>
                  <a:gd name="T39" fmla="*/ 36 h 38"/>
                  <a:gd name="T40" fmla="*/ 18 w 22"/>
                  <a:gd name="T41" fmla="*/ 38 h 38"/>
                  <a:gd name="T42" fmla="*/ 16 w 22"/>
                  <a:gd name="T43" fmla="*/ 36 h 38"/>
                  <a:gd name="T44" fmla="*/ 14 w 22"/>
                  <a:gd name="T45" fmla="*/ 34 h 38"/>
                  <a:gd name="T46" fmla="*/ 14 w 22"/>
                  <a:gd name="T47" fmla="*/ 34 h 38"/>
                  <a:gd name="T48" fmla="*/ 12 w 22"/>
                  <a:gd name="T49" fmla="*/ 32 h 38"/>
                  <a:gd name="T50" fmla="*/ 10 w 22"/>
                  <a:gd name="T51" fmla="*/ 32 h 38"/>
                  <a:gd name="T52" fmla="*/ 8 w 22"/>
                  <a:gd name="T53" fmla="*/ 32 h 38"/>
                  <a:gd name="T54" fmla="*/ 6 w 22"/>
                  <a:gd name="T55" fmla="*/ 32 h 38"/>
                  <a:gd name="T56" fmla="*/ 6 w 22"/>
                  <a:gd name="T57" fmla="*/ 32 h 38"/>
                  <a:gd name="T58" fmla="*/ 4 w 22"/>
                  <a:gd name="T59" fmla="*/ 18 h 38"/>
                  <a:gd name="T60" fmla="*/ 2 w 22"/>
                  <a:gd name="T61" fmla="*/ 16 h 38"/>
                  <a:gd name="T62" fmla="*/ 0 w 22"/>
                  <a:gd name="T63" fmla="*/ 14 h 38"/>
                  <a:gd name="T64" fmla="*/ 0 w 22"/>
                  <a:gd name="T65" fmla="*/ 14 h 38"/>
                  <a:gd name="T66" fmla="*/ 0 w 22"/>
                  <a:gd name="T67" fmla="*/ 10 h 38"/>
                  <a:gd name="T68" fmla="*/ 0 w 22"/>
                  <a:gd name="T69" fmla="*/ 10 h 38"/>
                  <a:gd name="T70" fmla="*/ 2 w 22"/>
                  <a:gd name="T71" fmla="*/ 2 h 38"/>
                  <a:gd name="T72" fmla="*/ 4 w 22"/>
                  <a:gd name="T73" fmla="*/ 0 h 38"/>
                  <a:gd name="T74" fmla="*/ 6 w 22"/>
                  <a:gd name="T75" fmla="*/ 0 h 38"/>
                  <a:gd name="T76" fmla="*/ 6 w 22"/>
                  <a:gd name="T7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38">
                    <a:moveTo>
                      <a:pt x="6" y="0"/>
                    </a:moveTo>
                    <a:lnTo>
                      <a:pt x="6" y="0"/>
                    </a:lnTo>
                    <a:lnTo>
                      <a:pt x="8" y="4"/>
                    </a:lnTo>
                    <a:lnTo>
                      <a:pt x="10" y="6"/>
                    </a:lnTo>
                    <a:lnTo>
                      <a:pt x="10" y="6"/>
                    </a:lnTo>
                    <a:lnTo>
                      <a:pt x="10" y="6"/>
                    </a:lnTo>
                    <a:lnTo>
                      <a:pt x="14" y="12"/>
                    </a:lnTo>
                    <a:lnTo>
                      <a:pt x="14" y="12"/>
                    </a:lnTo>
                    <a:lnTo>
                      <a:pt x="14" y="16"/>
                    </a:lnTo>
                    <a:lnTo>
                      <a:pt x="14" y="22"/>
                    </a:lnTo>
                    <a:lnTo>
                      <a:pt x="14" y="22"/>
                    </a:lnTo>
                    <a:lnTo>
                      <a:pt x="16" y="28"/>
                    </a:lnTo>
                    <a:lnTo>
                      <a:pt x="16" y="28"/>
                    </a:lnTo>
                    <a:lnTo>
                      <a:pt x="16" y="30"/>
                    </a:lnTo>
                    <a:lnTo>
                      <a:pt x="16" y="30"/>
                    </a:lnTo>
                    <a:lnTo>
                      <a:pt x="18" y="32"/>
                    </a:lnTo>
                    <a:lnTo>
                      <a:pt x="20" y="32"/>
                    </a:lnTo>
                    <a:lnTo>
                      <a:pt x="22" y="32"/>
                    </a:lnTo>
                    <a:lnTo>
                      <a:pt x="22" y="32"/>
                    </a:lnTo>
                    <a:lnTo>
                      <a:pt x="20" y="36"/>
                    </a:lnTo>
                    <a:lnTo>
                      <a:pt x="18" y="38"/>
                    </a:lnTo>
                    <a:lnTo>
                      <a:pt x="16" y="36"/>
                    </a:lnTo>
                    <a:lnTo>
                      <a:pt x="14" y="34"/>
                    </a:lnTo>
                    <a:lnTo>
                      <a:pt x="14" y="34"/>
                    </a:lnTo>
                    <a:lnTo>
                      <a:pt x="12" y="32"/>
                    </a:lnTo>
                    <a:lnTo>
                      <a:pt x="10" y="32"/>
                    </a:lnTo>
                    <a:lnTo>
                      <a:pt x="8" y="32"/>
                    </a:lnTo>
                    <a:lnTo>
                      <a:pt x="6" y="32"/>
                    </a:lnTo>
                    <a:lnTo>
                      <a:pt x="6" y="32"/>
                    </a:lnTo>
                    <a:lnTo>
                      <a:pt x="4" y="18"/>
                    </a:lnTo>
                    <a:lnTo>
                      <a:pt x="2" y="16"/>
                    </a:lnTo>
                    <a:lnTo>
                      <a:pt x="0" y="14"/>
                    </a:lnTo>
                    <a:lnTo>
                      <a:pt x="0" y="14"/>
                    </a:lnTo>
                    <a:lnTo>
                      <a:pt x="0" y="10"/>
                    </a:lnTo>
                    <a:lnTo>
                      <a:pt x="0" y="10"/>
                    </a:lnTo>
                    <a:lnTo>
                      <a:pt x="2" y="2"/>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3262">
                <a:extLst>
                  <a:ext uri="{FF2B5EF4-FFF2-40B4-BE49-F238E27FC236}">
                    <a16:creationId xmlns:a16="http://schemas.microsoft.com/office/drawing/2014/main" id="{D9DAA2E0-AA23-D224-8A62-D550335AD949}"/>
                  </a:ext>
                </a:extLst>
              </p:cNvPr>
              <p:cNvSpPr>
                <a:spLocks/>
              </p:cNvSpPr>
              <p:nvPr/>
            </p:nvSpPr>
            <p:spPr bwMode="auto">
              <a:xfrm>
                <a:off x="1964" y="2163"/>
                <a:ext cx="24" cy="20"/>
              </a:xfrm>
              <a:custGeom>
                <a:avLst/>
                <a:gdLst>
                  <a:gd name="T0" fmla="*/ 24 w 24"/>
                  <a:gd name="T1" fmla="*/ 14 h 20"/>
                  <a:gd name="T2" fmla="*/ 24 w 24"/>
                  <a:gd name="T3" fmla="*/ 14 h 20"/>
                  <a:gd name="T4" fmla="*/ 22 w 24"/>
                  <a:gd name="T5" fmla="*/ 14 h 20"/>
                  <a:gd name="T6" fmla="*/ 22 w 24"/>
                  <a:gd name="T7" fmla="*/ 14 h 20"/>
                  <a:gd name="T8" fmla="*/ 18 w 24"/>
                  <a:gd name="T9" fmla="*/ 18 h 20"/>
                  <a:gd name="T10" fmla="*/ 16 w 24"/>
                  <a:gd name="T11" fmla="*/ 20 h 20"/>
                  <a:gd name="T12" fmla="*/ 14 w 24"/>
                  <a:gd name="T13" fmla="*/ 18 h 20"/>
                  <a:gd name="T14" fmla="*/ 10 w 24"/>
                  <a:gd name="T15" fmla="*/ 12 h 20"/>
                  <a:gd name="T16" fmla="*/ 10 w 24"/>
                  <a:gd name="T17" fmla="*/ 12 h 20"/>
                  <a:gd name="T18" fmla="*/ 8 w 24"/>
                  <a:gd name="T19" fmla="*/ 8 h 20"/>
                  <a:gd name="T20" fmla="*/ 6 w 24"/>
                  <a:gd name="T21" fmla="*/ 8 h 20"/>
                  <a:gd name="T22" fmla="*/ 6 w 24"/>
                  <a:gd name="T23" fmla="*/ 12 h 20"/>
                  <a:gd name="T24" fmla="*/ 6 w 24"/>
                  <a:gd name="T25" fmla="*/ 12 h 20"/>
                  <a:gd name="T26" fmla="*/ 4 w 24"/>
                  <a:gd name="T27" fmla="*/ 14 h 20"/>
                  <a:gd name="T28" fmla="*/ 2 w 24"/>
                  <a:gd name="T29" fmla="*/ 14 h 20"/>
                  <a:gd name="T30" fmla="*/ 0 w 24"/>
                  <a:gd name="T31" fmla="*/ 10 h 20"/>
                  <a:gd name="T32" fmla="*/ 0 w 24"/>
                  <a:gd name="T33" fmla="*/ 10 h 20"/>
                  <a:gd name="T34" fmla="*/ 2 w 24"/>
                  <a:gd name="T35" fmla="*/ 4 h 20"/>
                  <a:gd name="T36" fmla="*/ 6 w 24"/>
                  <a:gd name="T37" fmla="*/ 2 h 20"/>
                  <a:gd name="T38" fmla="*/ 10 w 24"/>
                  <a:gd name="T39" fmla="*/ 4 h 20"/>
                  <a:gd name="T40" fmla="*/ 14 w 24"/>
                  <a:gd name="T41" fmla="*/ 6 h 20"/>
                  <a:gd name="T42" fmla="*/ 14 w 24"/>
                  <a:gd name="T43" fmla="*/ 6 h 20"/>
                  <a:gd name="T44" fmla="*/ 16 w 24"/>
                  <a:gd name="T45" fmla="*/ 6 h 20"/>
                  <a:gd name="T46" fmla="*/ 18 w 24"/>
                  <a:gd name="T47" fmla="*/ 6 h 20"/>
                  <a:gd name="T48" fmla="*/ 22 w 24"/>
                  <a:gd name="T49" fmla="*/ 0 h 20"/>
                  <a:gd name="T50" fmla="*/ 22 w 24"/>
                  <a:gd name="T51" fmla="*/ 0 h 20"/>
                  <a:gd name="T52" fmla="*/ 24 w 24"/>
                  <a:gd name="T53" fmla="*/ 6 h 20"/>
                  <a:gd name="T54" fmla="*/ 24 w 24"/>
                  <a:gd name="T55" fmla="*/ 14 h 20"/>
                  <a:gd name="T56" fmla="*/ 24 w 24"/>
                  <a:gd name="T5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0">
                    <a:moveTo>
                      <a:pt x="24" y="14"/>
                    </a:moveTo>
                    <a:lnTo>
                      <a:pt x="24" y="14"/>
                    </a:lnTo>
                    <a:lnTo>
                      <a:pt x="22" y="14"/>
                    </a:lnTo>
                    <a:lnTo>
                      <a:pt x="22" y="14"/>
                    </a:lnTo>
                    <a:lnTo>
                      <a:pt x="18" y="18"/>
                    </a:lnTo>
                    <a:lnTo>
                      <a:pt x="16" y="20"/>
                    </a:lnTo>
                    <a:lnTo>
                      <a:pt x="14" y="18"/>
                    </a:lnTo>
                    <a:lnTo>
                      <a:pt x="10" y="12"/>
                    </a:lnTo>
                    <a:lnTo>
                      <a:pt x="10" y="12"/>
                    </a:lnTo>
                    <a:lnTo>
                      <a:pt x="8" y="8"/>
                    </a:lnTo>
                    <a:lnTo>
                      <a:pt x="6" y="8"/>
                    </a:lnTo>
                    <a:lnTo>
                      <a:pt x="6" y="12"/>
                    </a:lnTo>
                    <a:lnTo>
                      <a:pt x="6" y="12"/>
                    </a:lnTo>
                    <a:lnTo>
                      <a:pt x="4" y="14"/>
                    </a:lnTo>
                    <a:lnTo>
                      <a:pt x="2" y="14"/>
                    </a:lnTo>
                    <a:lnTo>
                      <a:pt x="0" y="10"/>
                    </a:lnTo>
                    <a:lnTo>
                      <a:pt x="0" y="10"/>
                    </a:lnTo>
                    <a:lnTo>
                      <a:pt x="2" y="4"/>
                    </a:lnTo>
                    <a:lnTo>
                      <a:pt x="6" y="2"/>
                    </a:lnTo>
                    <a:lnTo>
                      <a:pt x="10" y="4"/>
                    </a:lnTo>
                    <a:lnTo>
                      <a:pt x="14" y="6"/>
                    </a:lnTo>
                    <a:lnTo>
                      <a:pt x="14" y="6"/>
                    </a:lnTo>
                    <a:lnTo>
                      <a:pt x="16" y="6"/>
                    </a:lnTo>
                    <a:lnTo>
                      <a:pt x="18" y="6"/>
                    </a:lnTo>
                    <a:lnTo>
                      <a:pt x="22" y="0"/>
                    </a:lnTo>
                    <a:lnTo>
                      <a:pt x="22" y="0"/>
                    </a:lnTo>
                    <a:lnTo>
                      <a:pt x="24" y="6"/>
                    </a:lnTo>
                    <a:lnTo>
                      <a:pt x="24" y="14"/>
                    </a:lnTo>
                    <a:lnTo>
                      <a:pt x="2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3263">
                <a:extLst>
                  <a:ext uri="{FF2B5EF4-FFF2-40B4-BE49-F238E27FC236}">
                    <a16:creationId xmlns:a16="http://schemas.microsoft.com/office/drawing/2014/main" id="{7EBA4AA9-D586-E260-AE11-9545B0DA621D}"/>
                  </a:ext>
                </a:extLst>
              </p:cNvPr>
              <p:cNvSpPr>
                <a:spLocks/>
              </p:cNvSpPr>
              <p:nvPr/>
            </p:nvSpPr>
            <p:spPr bwMode="auto">
              <a:xfrm>
                <a:off x="1986" y="2189"/>
                <a:ext cx="4" cy="18"/>
              </a:xfrm>
              <a:custGeom>
                <a:avLst/>
                <a:gdLst>
                  <a:gd name="T0" fmla="*/ 0 w 4"/>
                  <a:gd name="T1" fmla="*/ 0 h 18"/>
                  <a:gd name="T2" fmla="*/ 0 w 4"/>
                  <a:gd name="T3" fmla="*/ 0 h 18"/>
                  <a:gd name="T4" fmla="*/ 2 w 4"/>
                  <a:gd name="T5" fmla="*/ 2 h 18"/>
                  <a:gd name="T6" fmla="*/ 4 w 4"/>
                  <a:gd name="T7" fmla="*/ 6 h 18"/>
                  <a:gd name="T8" fmla="*/ 4 w 4"/>
                  <a:gd name="T9" fmla="*/ 6 h 18"/>
                  <a:gd name="T10" fmla="*/ 2 w 4"/>
                  <a:gd name="T11" fmla="*/ 16 h 18"/>
                  <a:gd name="T12" fmla="*/ 2 w 4"/>
                  <a:gd name="T13" fmla="*/ 18 h 18"/>
                  <a:gd name="T14" fmla="*/ 0 w 4"/>
                  <a:gd name="T15" fmla="*/ 10 h 18"/>
                  <a:gd name="T16" fmla="*/ 0 w 4"/>
                  <a:gd name="T17" fmla="*/ 10 h 18"/>
                  <a:gd name="T18" fmla="*/ 0 w 4"/>
                  <a:gd name="T19" fmla="*/ 8 h 18"/>
                  <a:gd name="T20" fmla="*/ 0 w 4"/>
                  <a:gd name="T21" fmla="*/ 6 h 18"/>
                  <a:gd name="T22" fmla="*/ 0 w 4"/>
                  <a:gd name="T23" fmla="*/ 0 h 18"/>
                  <a:gd name="T24" fmla="*/ 0 w 4"/>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8">
                    <a:moveTo>
                      <a:pt x="0" y="0"/>
                    </a:moveTo>
                    <a:lnTo>
                      <a:pt x="0" y="0"/>
                    </a:lnTo>
                    <a:lnTo>
                      <a:pt x="2" y="2"/>
                    </a:lnTo>
                    <a:lnTo>
                      <a:pt x="4" y="6"/>
                    </a:lnTo>
                    <a:lnTo>
                      <a:pt x="4" y="6"/>
                    </a:lnTo>
                    <a:lnTo>
                      <a:pt x="2" y="16"/>
                    </a:lnTo>
                    <a:lnTo>
                      <a:pt x="2" y="18"/>
                    </a:lnTo>
                    <a:lnTo>
                      <a:pt x="0" y="10"/>
                    </a:lnTo>
                    <a:lnTo>
                      <a:pt x="0" y="10"/>
                    </a:lnTo>
                    <a:lnTo>
                      <a:pt x="0" y="8"/>
                    </a:lnTo>
                    <a:lnTo>
                      <a:pt x="0"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3264">
                <a:extLst>
                  <a:ext uri="{FF2B5EF4-FFF2-40B4-BE49-F238E27FC236}">
                    <a16:creationId xmlns:a16="http://schemas.microsoft.com/office/drawing/2014/main" id="{1DC1ECB6-063D-F29D-B9C6-7C49F0F8D08C}"/>
                  </a:ext>
                </a:extLst>
              </p:cNvPr>
              <p:cNvSpPr>
                <a:spLocks/>
              </p:cNvSpPr>
              <p:nvPr/>
            </p:nvSpPr>
            <p:spPr bwMode="auto">
              <a:xfrm>
                <a:off x="1960" y="2177"/>
                <a:ext cx="8" cy="12"/>
              </a:xfrm>
              <a:custGeom>
                <a:avLst/>
                <a:gdLst>
                  <a:gd name="T0" fmla="*/ 8 w 8"/>
                  <a:gd name="T1" fmla="*/ 8 h 12"/>
                  <a:gd name="T2" fmla="*/ 8 w 8"/>
                  <a:gd name="T3" fmla="*/ 8 h 12"/>
                  <a:gd name="T4" fmla="*/ 4 w 8"/>
                  <a:gd name="T5" fmla="*/ 8 h 12"/>
                  <a:gd name="T6" fmla="*/ 0 w 8"/>
                  <a:gd name="T7" fmla="*/ 12 h 12"/>
                  <a:gd name="T8" fmla="*/ 0 w 8"/>
                  <a:gd name="T9" fmla="*/ 12 h 12"/>
                  <a:gd name="T10" fmla="*/ 0 w 8"/>
                  <a:gd name="T11" fmla="*/ 8 h 12"/>
                  <a:gd name="T12" fmla="*/ 0 w 8"/>
                  <a:gd name="T13" fmla="*/ 2 h 12"/>
                  <a:gd name="T14" fmla="*/ 0 w 8"/>
                  <a:gd name="T15" fmla="*/ 2 h 12"/>
                  <a:gd name="T16" fmla="*/ 0 w 8"/>
                  <a:gd name="T17" fmla="*/ 0 h 12"/>
                  <a:gd name="T18" fmla="*/ 0 w 8"/>
                  <a:gd name="T19" fmla="*/ 0 h 12"/>
                  <a:gd name="T20" fmla="*/ 2 w 8"/>
                  <a:gd name="T21" fmla="*/ 0 h 12"/>
                  <a:gd name="T22" fmla="*/ 2 w 8"/>
                  <a:gd name="T23" fmla="*/ 0 h 12"/>
                  <a:gd name="T24" fmla="*/ 4 w 8"/>
                  <a:gd name="T25" fmla="*/ 4 h 12"/>
                  <a:gd name="T26" fmla="*/ 6 w 8"/>
                  <a:gd name="T27" fmla="*/ 4 h 12"/>
                  <a:gd name="T28" fmla="*/ 6 w 8"/>
                  <a:gd name="T29" fmla="*/ 6 h 12"/>
                  <a:gd name="T30" fmla="*/ 8 w 8"/>
                  <a:gd name="T31" fmla="*/ 8 h 12"/>
                  <a:gd name="T32" fmla="*/ 8 w 8"/>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2">
                    <a:moveTo>
                      <a:pt x="8" y="8"/>
                    </a:moveTo>
                    <a:lnTo>
                      <a:pt x="8" y="8"/>
                    </a:lnTo>
                    <a:lnTo>
                      <a:pt x="4" y="8"/>
                    </a:lnTo>
                    <a:lnTo>
                      <a:pt x="0" y="12"/>
                    </a:lnTo>
                    <a:lnTo>
                      <a:pt x="0" y="12"/>
                    </a:lnTo>
                    <a:lnTo>
                      <a:pt x="0" y="8"/>
                    </a:lnTo>
                    <a:lnTo>
                      <a:pt x="0" y="2"/>
                    </a:lnTo>
                    <a:lnTo>
                      <a:pt x="0" y="2"/>
                    </a:lnTo>
                    <a:lnTo>
                      <a:pt x="0" y="0"/>
                    </a:lnTo>
                    <a:lnTo>
                      <a:pt x="0" y="0"/>
                    </a:lnTo>
                    <a:lnTo>
                      <a:pt x="2" y="0"/>
                    </a:lnTo>
                    <a:lnTo>
                      <a:pt x="2" y="0"/>
                    </a:lnTo>
                    <a:lnTo>
                      <a:pt x="4" y="4"/>
                    </a:lnTo>
                    <a:lnTo>
                      <a:pt x="6" y="4"/>
                    </a:lnTo>
                    <a:lnTo>
                      <a:pt x="6" y="6"/>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3265">
                <a:extLst>
                  <a:ext uri="{FF2B5EF4-FFF2-40B4-BE49-F238E27FC236}">
                    <a16:creationId xmlns:a16="http://schemas.microsoft.com/office/drawing/2014/main" id="{C6B4FE9A-91A3-4186-C14F-4DD8C4A9E563}"/>
                  </a:ext>
                </a:extLst>
              </p:cNvPr>
              <p:cNvSpPr>
                <a:spLocks/>
              </p:cNvSpPr>
              <p:nvPr/>
            </p:nvSpPr>
            <p:spPr bwMode="auto">
              <a:xfrm>
                <a:off x="1904" y="2171"/>
                <a:ext cx="40" cy="30"/>
              </a:xfrm>
              <a:custGeom>
                <a:avLst/>
                <a:gdLst>
                  <a:gd name="T0" fmla="*/ 40 w 40"/>
                  <a:gd name="T1" fmla="*/ 6 h 30"/>
                  <a:gd name="T2" fmla="*/ 40 w 40"/>
                  <a:gd name="T3" fmla="*/ 6 h 30"/>
                  <a:gd name="T4" fmla="*/ 40 w 40"/>
                  <a:gd name="T5" fmla="*/ 10 h 30"/>
                  <a:gd name="T6" fmla="*/ 40 w 40"/>
                  <a:gd name="T7" fmla="*/ 10 h 30"/>
                  <a:gd name="T8" fmla="*/ 38 w 40"/>
                  <a:gd name="T9" fmla="*/ 14 h 30"/>
                  <a:gd name="T10" fmla="*/ 38 w 40"/>
                  <a:gd name="T11" fmla="*/ 14 h 30"/>
                  <a:gd name="T12" fmla="*/ 40 w 40"/>
                  <a:gd name="T13" fmla="*/ 22 h 30"/>
                  <a:gd name="T14" fmla="*/ 40 w 40"/>
                  <a:gd name="T15" fmla="*/ 22 h 30"/>
                  <a:gd name="T16" fmla="*/ 38 w 40"/>
                  <a:gd name="T17" fmla="*/ 26 h 30"/>
                  <a:gd name="T18" fmla="*/ 36 w 40"/>
                  <a:gd name="T19" fmla="*/ 26 h 30"/>
                  <a:gd name="T20" fmla="*/ 36 w 40"/>
                  <a:gd name="T21" fmla="*/ 26 h 30"/>
                  <a:gd name="T22" fmla="*/ 10 w 40"/>
                  <a:gd name="T23" fmla="*/ 28 h 30"/>
                  <a:gd name="T24" fmla="*/ 10 w 40"/>
                  <a:gd name="T25" fmla="*/ 28 h 30"/>
                  <a:gd name="T26" fmla="*/ 8 w 40"/>
                  <a:gd name="T27" fmla="*/ 30 h 30"/>
                  <a:gd name="T28" fmla="*/ 4 w 40"/>
                  <a:gd name="T29" fmla="*/ 30 h 30"/>
                  <a:gd name="T30" fmla="*/ 2 w 40"/>
                  <a:gd name="T31" fmla="*/ 28 h 30"/>
                  <a:gd name="T32" fmla="*/ 0 w 40"/>
                  <a:gd name="T33" fmla="*/ 26 h 30"/>
                  <a:gd name="T34" fmla="*/ 0 w 40"/>
                  <a:gd name="T35" fmla="*/ 26 h 30"/>
                  <a:gd name="T36" fmla="*/ 0 w 40"/>
                  <a:gd name="T37" fmla="*/ 20 h 30"/>
                  <a:gd name="T38" fmla="*/ 2 w 40"/>
                  <a:gd name="T39" fmla="*/ 16 h 30"/>
                  <a:gd name="T40" fmla="*/ 2 w 40"/>
                  <a:gd name="T41" fmla="*/ 14 h 30"/>
                  <a:gd name="T42" fmla="*/ 4 w 40"/>
                  <a:gd name="T43" fmla="*/ 10 h 30"/>
                  <a:gd name="T44" fmla="*/ 4 w 40"/>
                  <a:gd name="T45" fmla="*/ 10 h 30"/>
                  <a:gd name="T46" fmla="*/ 6 w 40"/>
                  <a:gd name="T47" fmla="*/ 10 h 30"/>
                  <a:gd name="T48" fmla="*/ 6 w 40"/>
                  <a:gd name="T49" fmla="*/ 10 h 30"/>
                  <a:gd name="T50" fmla="*/ 6 w 40"/>
                  <a:gd name="T51" fmla="*/ 10 h 30"/>
                  <a:gd name="T52" fmla="*/ 8 w 40"/>
                  <a:gd name="T53" fmla="*/ 12 h 30"/>
                  <a:gd name="T54" fmla="*/ 10 w 40"/>
                  <a:gd name="T55" fmla="*/ 12 h 30"/>
                  <a:gd name="T56" fmla="*/ 12 w 40"/>
                  <a:gd name="T57" fmla="*/ 8 h 30"/>
                  <a:gd name="T58" fmla="*/ 14 w 40"/>
                  <a:gd name="T59" fmla="*/ 2 h 30"/>
                  <a:gd name="T60" fmla="*/ 18 w 40"/>
                  <a:gd name="T61" fmla="*/ 0 h 30"/>
                  <a:gd name="T62" fmla="*/ 18 w 40"/>
                  <a:gd name="T63" fmla="*/ 0 h 30"/>
                  <a:gd name="T64" fmla="*/ 18 w 40"/>
                  <a:gd name="T65" fmla="*/ 2 h 30"/>
                  <a:gd name="T66" fmla="*/ 18 w 40"/>
                  <a:gd name="T67" fmla="*/ 2 h 30"/>
                  <a:gd name="T68" fmla="*/ 18 w 40"/>
                  <a:gd name="T69" fmla="*/ 6 h 30"/>
                  <a:gd name="T70" fmla="*/ 18 w 40"/>
                  <a:gd name="T71" fmla="*/ 6 h 30"/>
                  <a:gd name="T72" fmla="*/ 20 w 40"/>
                  <a:gd name="T73" fmla="*/ 8 h 30"/>
                  <a:gd name="T74" fmla="*/ 20 w 40"/>
                  <a:gd name="T75" fmla="*/ 8 h 30"/>
                  <a:gd name="T76" fmla="*/ 24 w 40"/>
                  <a:gd name="T77" fmla="*/ 8 h 30"/>
                  <a:gd name="T78" fmla="*/ 28 w 40"/>
                  <a:gd name="T79" fmla="*/ 10 h 30"/>
                  <a:gd name="T80" fmla="*/ 28 w 40"/>
                  <a:gd name="T81" fmla="*/ 10 h 30"/>
                  <a:gd name="T82" fmla="*/ 30 w 40"/>
                  <a:gd name="T83" fmla="*/ 12 h 30"/>
                  <a:gd name="T84" fmla="*/ 32 w 40"/>
                  <a:gd name="T85" fmla="*/ 10 h 30"/>
                  <a:gd name="T86" fmla="*/ 36 w 40"/>
                  <a:gd name="T87" fmla="*/ 4 h 30"/>
                  <a:gd name="T88" fmla="*/ 36 w 40"/>
                  <a:gd name="T89" fmla="*/ 4 h 30"/>
                  <a:gd name="T90" fmla="*/ 38 w 40"/>
                  <a:gd name="T91" fmla="*/ 4 h 30"/>
                  <a:gd name="T92" fmla="*/ 40 w 40"/>
                  <a:gd name="T93" fmla="*/ 6 h 30"/>
                  <a:gd name="T94" fmla="*/ 40 w 40"/>
                  <a:gd name="T95"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30">
                    <a:moveTo>
                      <a:pt x="40" y="6"/>
                    </a:moveTo>
                    <a:lnTo>
                      <a:pt x="40" y="6"/>
                    </a:lnTo>
                    <a:lnTo>
                      <a:pt x="40" y="10"/>
                    </a:lnTo>
                    <a:lnTo>
                      <a:pt x="40" y="10"/>
                    </a:lnTo>
                    <a:lnTo>
                      <a:pt x="38" y="14"/>
                    </a:lnTo>
                    <a:lnTo>
                      <a:pt x="38" y="14"/>
                    </a:lnTo>
                    <a:lnTo>
                      <a:pt x="40" y="22"/>
                    </a:lnTo>
                    <a:lnTo>
                      <a:pt x="40" y="22"/>
                    </a:lnTo>
                    <a:lnTo>
                      <a:pt x="38" y="26"/>
                    </a:lnTo>
                    <a:lnTo>
                      <a:pt x="36" y="26"/>
                    </a:lnTo>
                    <a:lnTo>
                      <a:pt x="36" y="26"/>
                    </a:lnTo>
                    <a:lnTo>
                      <a:pt x="10" y="28"/>
                    </a:lnTo>
                    <a:lnTo>
                      <a:pt x="10" y="28"/>
                    </a:lnTo>
                    <a:lnTo>
                      <a:pt x="8" y="30"/>
                    </a:lnTo>
                    <a:lnTo>
                      <a:pt x="4" y="30"/>
                    </a:lnTo>
                    <a:lnTo>
                      <a:pt x="2" y="28"/>
                    </a:lnTo>
                    <a:lnTo>
                      <a:pt x="0" y="26"/>
                    </a:lnTo>
                    <a:lnTo>
                      <a:pt x="0" y="26"/>
                    </a:lnTo>
                    <a:lnTo>
                      <a:pt x="0" y="20"/>
                    </a:lnTo>
                    <a:lnTo>
                      <a:pt x="2" y="16"/>
                    </a:lnTo>
                    <a:lnTo>
                      <a:pt x="2" y="14"/>
                    </a:lnTo>
                    <a:lnTo>
                      <a:pt x="4" y="10"/>
                    </a:lnTo>
                    <a:lnTo>
                      <a:pt x="4" y="10"/>
                    </a:lnTo>
                    <a:lnTo>
                      <a:pt x="6" y="10"/>
                    </a:lnTo>
                    <a:lnTo>
                      <a:pt x="6" y="10"/>
                    </a:lnTo>
                    <a:lnTo>
                      <a:pt x="6" y="10"/>
                    </a:lnTo>
                    <a:lnTo>
                      <a:pt x="8" y="12"/>
                    </a:lnTo>
                    <a:lnTo>
                      <a:pt x="10" y="12"/>
                    </a:lnTo>
                    <a:lnTo>
                      <a:pt x="12" y="8"/>
                    </a:lnTo>
                    <a:lnTo>
                      <a:pt x="14" y="2"/>
                    </a:lnTo>
                    <a:lnTo>
                      <a:pt x="18" y="0"/>
                    </a:lnTo>
                    <a:lnTo>
                      <a:pt x="18" y="0"/>
                    </a:lnTo>
                    <a:lnTo>
                      <a:pt x="18" y="2"/>
                    </a:lnTo>
                    <a:lnTo>
                      <a:pt x="18" y="2"/>
                    </a:lnTo>
                    <a:lnTo>
                      <a:pt x="18" y="6"/>
                    </a:lnTo>
                    <a:lnTo>
                      <a:pt x="18" y="6"/>
                    </a:lnTo>
                    <a:lnTo>
                      <a:pt x="20" y="8"/>
                    </a:lnTo>
                    <a:lnTo>
                      <a:pt x="20" y="8"/>
                    </a:lnTo>
                    <a:lnTo>
                      <a:pt x="24" y="8"/>
                    </a:lnTo>
                    <a:lnTo>
                      <a:pt x="28" y="10"/>
                    </a:lnTo>
                    <a:lnTo>
                      <a:pt x="28" y="10"/>
                    </a:lnTo>
                    <a:lnTo>
                      <a:pt x="30" y="12"/>
                    </a:lnTo>
                    <a:lnTo>
                      <a:pt x="32" y="10"/>
                    </a:lnTo>
                    <a:lnTo>
                      <a:pt x="36" y="4"/>
                    </a:lnTo>
                    <a:lnTo>
                      <a:pt x="36" y="4"/>
                    </a:lnTo>
                    <a:lnTo>
                      <a:pt x="38" y="4"/>
                    </a:lnTo>
                    <a:lnTo>
                      <a:pt x="40" y="6"/>
                    </a:lnTo>
                    <a:lnTo>
                      <a:pt x="4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3266">
                <a:extLst>
                  <a:ext uri="{FF2B5EF4-FFF2-40B4-BE49-F238E27FC236}">
                    <a16:creationId xmlns:a16="http://schemas.microsoft.com/office/drawing/2014/main" id="{D74E5DED-7F36-B727-DC07-7D016FAE82A2}"/>
                  </a:ext>
                </a:extLst>
              </p:cNvPr>
              <p:cNvSpPr>
                <a:spLocks/>
              </p:cNvSpPr>
              <p:nvPr/>
            </p:nvSpPr>
            <p:spPr bwMode="auto">
              <a:xfrm>
                <a:off x="1892" y="2173"/>
                <a:ext cx="22" cy="30"/>
              </a:xfrm>
              <a:custGeom>
                <a:avLst/>
                <a:gdLst>
                  <a:gd name="T0" fmla="*/ 12 w 22"/>
                  <a:gd name="T1" fmla="*/ 20 h 30"/>
                  <a:gd name="T2" fmla="*/ 12 w 22"/>
                  <a:gd name="T3" fmla="*/ 20 h 30"/>
                  <a:gd name="T4" fmla="*/ 14 w 22"/>
                  <a:gd name="T5" fmla="*/ 24 h 30"/>
                  <a:gd name="T6" fmla="*/ 16 w 22"/>
                  <a:gd name="T7" fmla="*/ 26 h 30"/>
                  <a:gd name="T8" fmla="*/ 22 w 22"/>
                  <a:gd name="T9" fmla="*/ 26 h 30"/>
                  <a:gd name="T10" fmla="*/ 22 w 22"/>
                  <a:gd name="T11" fmla="*/ 26 h 30"/>
                  <a:gd name="T12" fmla="*/ 22 w 22"/>
                  <a:gd name="T13" fmla="*/ 30 h 30"/>
                  <a:gd name="T14" fmla="*/ 22 w 22"/>
                  <a:gd name="T15" fmla="*/ 30 h 30"/>
                  <a:gd name="T16" fmla="*/ 18 w 22"/>
                  <a:gd name="T17" fmla="*/ 30 h 30"/>
                  <a:gd name="T18" fmla="*/ 12 w 22"/>
                  <a:gd name="T19" fmla="*/ 28 h 30"/>
                  <a:gd name="T20" fmla="*/ 8 w 22"/>
                  <a:gd name="T21" fmla="*/ 26 h 30"/>
                  <a:gd name="T22" fmla="*/ 2 w 22"/>
                  <a:gd name="T23" fmla="*/ 26 h 30"/>
                  <a:gd name="T24" fmla="*/ 2 w 22"/>
                  <a:gd name="T25" fmla="*/ 26 h 30"/>
                  <a:gd name="T26" fmla="*/ 0 w 22"/>
                  <a:gd name="T27" fmla="*/ 22 h 30"/>
                  <a:gd name="T28" fmla="*/ 2 w 22"/>
                  <a:gd name="T29" fmla="*/ 16 h 30"/>
                  <a:gd name="T30" fmla="*/ 2 w 22"/>
                  <a:gd name="T31" fmla="*/ 16 h 30"/>
                  <a:gd name="T32" fmla="*/ 4 w 22"/>
                  <a:gd name="T33" fmla="*/ 16 h 30"/>
                  <a:gd name="T34" fmla="*/ 6 w 22"/>
                  <a:gd name="T35" fmla="*/ 12 h 30"/>
                  <a:gd name="T36" fmla="*/ 8 w 22"/>
                  <a:gd name="T37" fmla="*/ 4 h 30"/>
                  <a:gd name="T38" fmla="*/ 8 w 22"/>
                  <a:gd name="T39" fmla="*/ 4 h 30"/>
                  <a:gd name="T40" fmla="*/ 8 w 22"/>
                  <a:gd name="T41" fmla="*/ 0 h 30"/>
                  <a:gd name="T42" fmla="*/ 10 w 22"/>
                  <a:gd name="T43" fmla="*/ 0 h 30"/>
                  <a:gd name="T44" fmla="*/ 10 w 22"/>
                  <a:gd name="T45" fmla="*/ 0 h 30"/>
                  <a:gd name="T46" fmla="*/ 10 w 22"/>
                  <a:gd name="T47" fmla="*/ 0 h 30"/>
                  <a:gd name="T48" fmla="*/ 12 w 22"/>
                  <a:gd name="T49" fmla="*/ 0 h 30"/>
                  <a:gd name="T50" fmla="*/ 14 w 22"/>
                  <a:gd name="T51" fmla="*/ 0 h 30"/>
                  <a:gd name="T52" fmla="*/ 16 w 22"/>
                  <a:gd name="T53" fmla="*/ 2 h 30"/>
                  <a:gd name="T54" fmla="*/ 18 w 22"/>
                  <a:gd name="T55" fmla="*/ 8 h 30"/>
                  <a:gd name="T56" fmla="*/ 18 w 22"/>
                  <a:gd name="T57" fmla="*/ 8 h 30"/>
                  <a:gd name="T58" fmla="*/ 16 w 22"/>
                  <a:gd name="T59" fmla="*/ 8 h 30"/>
                  <a:gd name="T60" fmla="*/ 16 w 22"/>
                  <a:gd name="T61" fmla="*/ 8 h 30"/>
                  <a:gd name="T62" fmla="*/ 14 w 22"/>
                  <a:gd name="T63" fmla="*/ 10 h 30"/>
                  <a:gd name="T64" fmla="*/ 12 w 22"/>
                  <a:gd name="T65" fmla="*/ 10 h 30"/>
                  <a:gd name="T66" fmla="*/ 12 w 22"/>
                  <a:gd name="T67" fmla="*/ 12 h 30"/>
                  <a:gd name="T68" fmla="*/ 12 w 22"/>
                  <a:gd name="T69" fmla="*/ 20 h 30"/>
                  <a:gd name="T70" fmla="*/ 12 w 22"/>
                  <a:gd name="T7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30">
                    <a:moveTo>
                      <a:pt x="12" y="20"/>
                    </a:moveTo>
                    <a:lnTo>
                      <a:pt x="12" y="20"/>
                    </a:lnTo>
                    <a:lnTo>
                      <a:pt x="14" y="24"/>
                    </a:lnTo>
                    <a:lnTo>
                      <a:pt x="16" y="26"/>
                    </a:lnTo>
                    <a:lnTo>
                      <a:pt x="22" y="26"/>
                    </a:lnTo>
                    <a:lnTo>
                      <a:pt x="22" y="26"/>
                    </a:lnTo>
                    <a:lnTo>
                      <a:pt x="22" y="30"/>
                    </a:lnTo>
                    <a:lnTo>
                      <a:pt x="22" y="30"/>
                    </a:lnTo>
                    <a:lnTo>
                      <a:pt x="18" y="30"/>
                    </a:lnTo>
                    <a:lnTo>
                      <a:pt x="12" y="28"/>
                    </a:lnTo>
                    <a:lnTo>
                      <a:pt x="8" y="26"/>
                    </a:lnTo>
                    <a:lnTo>
                      <a:pt x="2" y="26"/>
                    </a:lnTo>
                    <a:lnTo>
                      <a:pt x="2" y="26"/>
                    </a:lnTo>
                    <a:lnTo>
                      <a:pt x="0" y="22"/>
                    </a:lnTo>
                    <a:lnTo>
                      <a:pt x="2" y="16"/>
                    </a:lnTo>
                    <a:lnTo>
                      <a:pt x="2" y="16"/>
                    </a:lnTo>
                    <a:lnTo>
                      <a:pt x="4" y="16"/>
                    </a:lnTo>
                    <a:lnTo>
                      <a:pt x="6" y="12"/>
                    </a:lnTo>
                    <a:lnTo>
                      <a:pt x="8" y="4"/>
                    </a:lnTo>
                    <a:lnTo>
                      <a:pt x="8" y="4"/>
                    </a:lnTo>
                    <a:lnTo>
                      <a:pt x="8" y="0"/>
                    </a:lnTo>
                    <a:lnTo>
                      <a:pt x="10" y="0"/>
                    </a:lnTo>
                    <a:lnTo>
                      <a:pt x="10" y="0"/>
                    </a:lnTo>
                    <a:lnTo>
                      <a:pt x="10" y="0"/>
                    </a:lnTo>
                    <a:lnTo>
                      <a:pt x="12" y="0"/>
                    </a:lnTo>
                    <a:lnTo>
                      <a:pt x="14" y="0"/>
                    </a:lnTo>
                    <a:lnTo>
                      <a:pt x="16" y="2"/>
                    </a:lnTo>
                    <a:lnTo>
                      <a:pt x="18" y="8"/>
                    </a:lnTo>
                    <a:lnTo>
                      <a:pt x="18" y="8"/>
                    </a:lnTo>
                    <a:lnTo>
                      <a:pt x="16" y="8"/>
                    </a:lnTo>
                    <a:lnTo>
                      <a:pt x="16" y="8"/>
                    </a:lnTo>
                    <a:lnTo>
                      <a:pt x="14" y="10"/>
                    </a:lnTo>
                    <a:lnTo>
                      <a:pt x="12" y="10"/>
                    </a:lnTo>
                    <a:lnTo>
                      <a:pt x="12" y="12"/>
                    </a:lnTo>
                    <a:lnTo>
                      <a:pt x="12" y="20"/>
                    </a:lnTo>
                    <a:lnTo>
                      <a:pt x="1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3267">
                <a:extLst>
                  <a:ext uri="{FF2B5EF4-FFF2-40B4-BE49-F238E27FC236}">
                    <a16:creationId xmlns:a16="http://schemas.microsoft.com/office/drawing/2014/main" id="{23EFC827-ED6C-EDEA-8C04-9BDE7ED89CCA}"/>
                  </a:ext>
                </a:extLst>
              </p:cNvPr>
              <p:cNvSpPr>
                <a:spLocks/>
              </p:cNvSpPr>
              <p:nvPr/>
            </p:nvSpPr>
            <p:spPr bwMode="auto">
              <a:xfrm>
                <a:off x="1942" y="2185"/>
                <a:ext cx="2" cy="8"/>
              </a:xfrm>
              <a:custGeom>
                <a:avLst/>
                <a:gdLst>
                  <a:gd name="T0" fmla="*/ 2 w 2"/>
                  <a:gd name="T1" fmla="*/ 8 h 8"/>
                  <a:gd name="T2" fmla="*/ 2 w 2"/>
                  <a:gd name="T3" fmla="*/ 8 h 8"/>
                  <a:gd name="T4" fmla="*/ 0 w 2"/>
                  <a:gd name="T5" fmla="*/ 6 h 8"/>
                  <a:gd name="T6" fmla="*/ 0 w 2"/>
                  <a:gd name="T7" fmla="*/ 4 h 8"/>
                  <a:gd name="T8" fmla="*/ 0 w 2"/>
                  <a:gd name="T9" fmla="*/ 0 h 8"/>
                  <a:gd name="T10" fmla="*/ 0 w 2"/>
                  <a:gd name="T11" fmla="*/ 0 h 8"/>
                  <a:gd name="T12" fmla="*/ 2 w 2"/>
                  <a:gd name="T13" fmla="*/ 2 h 8"/>
                  <a:gd name="T14" fmla="*/ 2 w 2"/>
                  <a:gd name="T15" fmla="*/ 2 h 8"/>
                  <a:gd name="T16" fmla="*/ 2 w 2"/>
                  <a:gd name="T17" fmla="*/ 8 h 8"/>
                  <a:gd name="T18" fmla="*/ 2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8"/>
                    </a:moveTo>
                    <a:lnTo>
                      <a:pt x="2" y="8"/>
                    </a:lnTo>
                    <a:lnTo>
                      <a:pt x="0" y="6"/>
                    </a:lnTo>
                    <a:lnTo>
                      <a:pt x="0" y="4"/>
                    </a:lnTo>
                    <a:lnTo>
                      <a:pt x="0" y="0"/>
                    </a:lnTo>
                    <a:lnTo>
                      <a:pt x="0" y="0"/>
                    </a:lnTo>
                    <a:lnTo>
                      <a:pt x="2" y="2"/>
                    </a:lnTo>
                    <a:lnTo>
                      <a:pt x="2" y="2"/>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Freeform 3268">
                <a:extLst>
                  <a:ext uri="{FF2B5EF4-FFF2-40B4-BE49-F238E27FC236}">
                    <a16:creationId xmlns:a16="http://schemas.microsoft.com/office/drawing/2014/main" id="{489F31F1-AEFB-9FA6-2AD8-1B465B1B735D}"/>
                  </a:ext>
                </a:extLst>
              </p:cNvPr>
              <p:cNvSpPr>
                <a:spLocks/>
              </p:cNvSpPr>
              <p:nvPr/>
            </p:nvSpPr>
            <p:spPr bwMode="auto">
              <a:xfrm>
                <a:off x="2036" y="2177"/>
                <a:ext cx="6" cy="16"/>
              </a:xfrm>
              <a:custGeom>
                <a:avLst/>
                <a:gdLst>
                  <a:gd name="T0" fmla="*/ 6 w 6"/>
                  <a:gd name="T1" fmla="*/ 10 h 16"/>
                  <a:gd name="T2" fmla="*/ 6 w 6"/>
                  <a:gd name="T3" fmla="*/ 10 h 16"/>
                  <a:gd name="T4" fmla="*/ 6 w 6"/>
                  <a:gd name="T5" fmla="*/ 14 h 16"/>
                  <a:gd name="T6" fmla="*/ 4 w 6"/>
                  <a:gd name="T7" fmla="*/ 16 h 16"/>
                  <a:gd name="T8" fmla="*/ 4 w 6"/>
                  <a:gd name="T9" fmla="*/ 16 h 16"/>
                  <a:gd name="T10" fmla="*/ 4 w 6"/>
                  <a:gd name="T11" fmla="*/ 16 h 16"/>
                  <a:gd name="T12" fmla="*/ 2 w 6"/>
                  <a:gd name="T13" fmla="*/ 14 h 16"/>
                  <a:gd name="T14" fmla="*/ 0 w 6"/>
                  <a:gd name="T15" fmla="*/ 8 h 16"/>
                  <a:gd name="T16" fmla="*/ 0 w 6"/>
                  <a:gd name="T17" fmla="*/ 8 h 16"/>
                  <a:gd name="T18" fmla="*/ 0 w 6"/>
                  <a:gd name="T19" fmla="*/ 2 h 16"/>
                  <a:gd name="T20" fmla="*/ 4 w 6"/>
                  <a:gd name="T21" fmla="*/ 0 h 16"/>
                  <a:gd name="T22" fmla="*/ 4 w 6"/>
                  <a:gd name="T23" fmla="*/ 0 h 16"/>
                  <a:gd name="T24" fmla="*/ 6 w 6"/>
                  <a:gd name="T25" fmla="*/ 2 h 16"/>
                  <a:gd name="T26" fmla="*/ 6 w 6"/>
                  <a:gd name="T27" fmla="*/ 10 h 16"/>
                  <a:gd name="T28" fmla="*/ 6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6" y="10"/>
                    </a:moveTo>
                    <a:lnTo>
                      <a:pt x="6" y="10"/>
                    </a:lnTo>
                    <a:lnTo>
                      <a:pt x="6" y="14"/>
                    </a:lnTo>
                    <a:lnTo>
                      <a:pt x="4" y="16"/>
                    </a:lnTo>
                    <a:lnTo>
                      <a:pt x="4" y="16"/>
                    </a:lnTo>
                    <a:lnTo>
                      <a:pt x="4" y="16"/>
                    </a:lnTo>
                    <a:lnTo>
                      <a:pt x="2" y="14"/>
                    </a:lnTo>
                    <a:lnTo>
                      <a:pt x="0" y="8"/>
                    </a:lnTo>
                    <a:lnTo>
                      <a:pt x="0" y="8"/>
                    </a:lnTo>
                    <a:lnTo>
                      <a:pt x="0" y="2"/>
                    </a:lnTo>
                    <a:lnTo>
                      <a:pt x="4" y="0"/>
                    </a:lnTo>
                    <a:lnTo>
                      <a:pt x="4" y="0"/>
                    </a:lnTo>
                    <a:lnTo>
                      <a:pt x="6"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 name="Freeform 3269">
                <a:extLst>
                  <a:ext uri="{FF2B5EF4-FFF2-40B4-BE49-F238E27FC236}">
                    <a16:creationId xmlns:a16="http://schemas.microsoft.com/office/drawing/2014/main" id="{409EE623-9C2D-B213-D231-36BCFC28BCA9}"/>
                  </a:ext>
                </a:extLst>
              </p:cNvPr>
              <p:cNvSpPr>
                <a:spLocks/>
              </p:cNvSpPr>
              <p:nvPr/>
            </p:nvSpPr>
            <p:spPr bwMode="auto">
              <a:xfrm>
                <a:off x="1980" y="2145"/>
                <a:ext cx="22" cy="28"/>
              </a:xfrm>
              <a:custGeom>
                <a:avLst/>
                <a:gdLst>
                  <a:gd name="T0" fmla="*/ 18 w 22"/>
                  <a:gd name="T1" fmla="*/ 28 h 28"/>
                  <a:gd name="T2" fmla="*/ 18 w 22"/>
                  <a:gd name="T3" fmla="*/ 28 h 28"/>
                  <a:gd name="T4" fmla="*/ 14 w 22"/>
                  <a:gd name="T5" fmla="*/ 22 h 28"/>
                  <a:gd name="T6" fmla="*/ 14 w 22"/>
                  <a:gd name="T7" fmla="*/ 22 h 28"/>
                  <a:gd name="T8" fmla="*/ 12 w 22"/>
                  <a:gd name="T9" fmla="*/ 20 h 28"/>
                  <a:gd name="T10" fmla="*/ 10 w 22"/>
                  <a:gd name="T11" fmla="*/ 20 h 28"/>
                  <a:gd name="T12" fmla="*/ 8 w 22"/>
                  <a:gd name="T13" fmla="*/ 20 h 28"/>
                  <a:gd name="T14" fmla="*/ 6 w 22"/>
                  <a:gd name="T15" fmla="*/ 18 h 28"/>
                  <a:gd name="T16" fmla="*/ 6 w 22"/>
                  <a:gd name="T17" fmla="*/ 18 h 28"/>
                  <a:gd name="T18" fmla="*/ 6 w 22"/>
                  <a:gd name="T19" fmla="*/ 14 h 28"/>
                  <a:gd name="T20" fmla="*/ 4 w 22"/>
                  <a:gd name="T21" fmla="*/ 14 h 28"/>
                  <a:gd name="T22" fmla="*/ 2 w 22"/>
                  <a:gd name="T23" fmla="*/ 12 h 28"/>
                  <a:gd name="T24" fmla="*/ 0 w 22"/>
                  <a:gd name="T25" fmla="*/ 8 h 28"/>
                  <a:gd name="T26" fmla="*/ 0 w 22"/>
                  <a:gd name="T27" fmla="*/ 8 h 28"/>
                  <a:gd name="T28" fmla="*/ 4 w 22"/>
                  <a:gd name="T29" fmla="*/ 6 h 28"/>
                  <a:gd name="T30" fmla="*/ 6 w 22"/>
                  <a:gd name="T31" fmla="*/ 4 h 28"/>
                  <a:gd name="T32" fmla="*/ 8 w 22"/>
                  <a:gd name="T33" fmla="*/ 2 h 28"/>
                  <a:gd name="T34" fmla="*/ 8 w 22"/>
                  <a:gd name="T35" fmla="*/ 2 h 28"/>
                  <a:gd name="T36" fmla="*/ 10 w 22"/>
                  <a:gd name="T37" fmla="*/ 0 h 28"/>
                  <a:gd name="T38" fmla="*/ 12 w 22"/>
                  <a:gd name="T39" fmla="*/ 2 h 28"/>
                  <a:gd name="T40" fmla="*/ 16 w 22"/>
                  <a:gd name="T41" fmla="*/ 10 h 28"/>
                  <a:gd name="T42" fmla="*/ 16 w 22"/>
                  <a:gd name="T43" fmla="*/ 10 h 28"/>
                  <a:gd name="T44" fmla="*/ 18 w 22"/>
                  <a:gd name="T45" fmla="*/ 18 h 28"/>
                  <a:gd name="T46" fmla="*/ 20 w 22"/>
                  <a:gd name="T47" fmla="*/ 22 h 28"/>
                  <a:gd name="T48" fmla="*/ 22 w 22"/>
                  <a:gd name="T49" fmla="*/ 20 h 28"/>
                  <a:gd name="T50" fmla="*/ 22 w 22"/>
                  <a:gd name="T51" fmla="*/ 20 h 28"/>
                  <a:gd name="T52" fmla="*/ 22 w 22"/>
                  <a:gd name="T53" fmla="*/ 28 h 28"/>
                  <a:gd name="T54" fmla="*/ 22 w 22"/>
                  <a:gd name="T55" fmla="*/ 28 h 28"/>
                  <a:gd name="T56" fmla="*/ 18 w 22"/>
                  <a:gd name="T57" fmla="*/ 28 h 28"/>
                  <a:gd name="T58" fmla="*/ 18 w 22"/>
                  <a:gd name="T5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28">
                    <a:moveTo>
                      <a:pt x="18" y="28"/>
                    </a:moveTo>
                    <a:lnTo>
                      <a:pt x="18" y="28"/>
                    </a:lnTo>
                    <a:lnTo>
                      <a:pt x="14" y="22"/>
                    </a:lnTo>
                    <a:lnTo>
                      <a:pt x="14" y="22"/>
                    </a:lnTo>
                    <a:lnTo>
                      <a:pt x="12" y="20"/>
                    </a:lnTo>
                    <a:lnTo>
                      <a:pt x="10" y="20"/>
                    </a:lnTo>
                    <a:lnTo>
                      <a:pt x="8" y="20"/>
                    </a:lnTo>
                    <a:lnTo>
                      <a:pt x="6" y="18"/>
                    </a:lnTo>
                    <a:lnTo>
                      <a:pt x="6" y="18"/>
                    </a:lnTo>
                    <a:lnTo>
                      <a:pt x="6" y="14"/>
                    </a:lnTo>
                    <a:lnTo>
                      <a:pt x="4" y="14"/>
                    </a:lnTo>
                    <a:lnTo>
                      <a:pt x="2" y="12"/>
                    </a:lnTo>
                    <a:lnTo>
                      <a:pt x="0" y="8"/>
                    </a:lnTo>
                    <a:lnTo>
                      <a:pt x="0" y="8"/>
                    </a:lnTo>
                    <a:lnTo>
                      <a:pt x="4" y="6"/>
                    </a:lnTo>
                    <a:lnTo>
                      <a:pt x="6" y="4"/>
                    </a:lnTo>
                    <a:lnTo>
                      <a:pt x="8" y="2"/>
                    </a:lnTo>
                    <a:lnTo>
                      <a:pt x="8" y="2"/>
                    </a:lnTo>
                    <a:lnTo>
                      <a:pt x="10" y="0"/>
                    </a:lnTo>
                    <a:lnTo>
                      <a:pt x="12" y="2"/>
                    </a:lnTo>
                    <a:lnTo>
                      <a:pt x="16" y="10"/>
                    </a:lnTo>
                    <a:lnTo>
                      <a:pt x="16" y="10"/>
                    </a:lnTo>
                    <a:lnTo>
                      <a:pt x="18" y="18"/>
                    </a:lnTo>
                    <a:lnTo>
                      <a:pt x="20" y="22"/>
                    </a:lnTo>
                    <a:lnTo>
                      <a:pt x="22" y="20"/>
                    </a:lnTo>
                    <a:lnTo>
                      <a:pt x="22" y="20"/>
                    </a:lnTo>
                    <a:lnTo>
                      <a:pt x="22" y="28"/>
                    </a:lnTo>
                    <a:lnTo>
                      <a:pt x="22" y="28"/>
                    </a:lnTo>
                    <a:lnTo>
                      <a:pt x="18" y="28"/>
                    </a:lnTo>
                    <a:lnTo>
                      <a:pt x="1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 name="Freeform 3270">
                <a:extLst>
                  <a:ext uri="{FF2B5EF4-FFF2-40B4-BE49-F238E27FC236}">
                    <a16:creationId xmlns:a16="http://schemas.microsoft.com/office/drawing/2014/main" id="{AF05D7D9-6DA9-6CC8-FA25-7E577F90EE2E}"/>
                  </a:ext>
                </a:extLst>
              </p:cNvPr>
              <p:cNvSpPr>
                <a:spLocks/>
              </p:cNvSpPr>
              <p:nvPr/>
            </p:nvSpPr>
            <p:spPr bwMode="auto">
              <a:xfrm>
                <a:off x="2002" y="2185"/>
                <a:ext cx="6" cy="8"/>
              </a:xfrm>
              <a:custGeom>
                <a:avLst/>
                <a:gdLst>
                  <a:gd name="T0" fmla="*/ 0 w 6"/>
                  <a:gd name="T1" fmla="*/ 8 h 8"/>
                  <a:gd name="T2" fmla="*/ 0 w 6"/>
                  <a:gd name="T3" fmla="*/ 8 h 8"/>
                  <a:gd name="T4" fmla="*/ 0 w 6"/>
                  <a:gd name="T5" fmla="*/ 2 h 8"/>
                  <a:gd name="T6" fmla="*/ 2 w 6"/>
                  <a:gd name="T7" fmla="*/ 0 h 8"/>
                  <a:gd name="T8" fmla="*/ 6 w 6"/>
                  <a:gd name="T9" fmla="*/ 0 h 8"/>
                  <a:gd name="T10" fmla="*/ 6 w 6"/>
                  <a:gd name="T11" fmla="*/ 0 h 8"/>
                  <a:gd name="T12" fmla="*/ 6 w 6"/>
                  <a:gd name="T13" fmla="*/ 4 h 8"/>
                  <a:gd name="T14" fmla="*/ 4 w 6"/>
                  <a:gd name="T15" fmla="*/ 6 h 8"/>
                  <a:gd name="T16" fmla="*/ 0 w 6"/>
                  <a:gd name="T17" fmla="*/ 8 h 8"/>
                  <a:gd name="T18" fmla="*/ 0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0" y="8"/>
                    </a:moveTo>
                    <a:lnTo>
                      <a:pt x="0" y="8"/>
                    </a:lnTo>
                    <a:lnTo>
                      <a:pt x="0" y="2"/>
                    </a:lnTo>
                    <a:lnTo>
                      <a:pt x="2" y="0"/>
                    </a:lnTo>
                    <a:lnTo>
                      <a:pt x="6" y="0"/>
                    </a:lnTo>
                    <a:lnTo>
                      <a:pt x="6" y="0"/>
                    </a:lnTo>
                    <a:lnTo>
                      <a:pt x="6" y="4"/>
                    </a:lnTo>
                    <a:lnTo>
                      <a:pt x="4" y="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Freeform 3271">
                <a:extLst>
                  <a:ext uri="{FF2B5EF4-FFF2-40B4-BE49-F238E27FC236}">
                    <a16:creationId xmlns:a16="http://schemas.microsoft.com/office/drawing/2014/main" id="{90A69895-D98E-EE24-E119-3461670BBEFA}"/>
                  </a:ext>
                </a:extLst>
              </p:cNvPr>
              <p:cNvSpPr>
                <a:spLocks/>
              </p:cNvSpPr>
              <p:nvPr/>
            </p:nvSpPr>
            <p:spPr bwMode="auto">
              <a:xfrm>
                <a:off x="1846" y="2143"/>
                <a:ext cx="48" cy="58"/>
              </a:xfrm>
              <a:custGeom>
                <a:avLst/>
                <a:gdLst>
                  <a:gd name="T0" fmla="*/ 48 w 48"/>
                  <a:gd name="T1" fmla="*/ 46 h 58"/>
                  <a:gd name="T2" fmla="*/ 48 w 48"/>
                  <a:gd name="T3" fmla="*/ 56 h 58"/>
                  <a:gd name="T4" fmla="*/ 44 w 48"/>
                  <a:gd name="T5" fmla="*/ 58 h 58"/>
                  <a:gd name="T6" fmla="*/ 40 w 48"/>
                  <a:gd name="T7" fmla="*/ 56 h 58"/>
                  <a:gd name="T8" fmla="*/ 30 w 48"/>
                  <a:gd name="T9" fmla="*/ 56 h 58"/>
                  <a:gd name="T10" fmla="*/ 20 w 48"/>
                  <a:gd name="T11" fmla="*/ 56 h 58"/>
                  <a:gd name="T12" fmla="*/ 20 w 48"/>
                  <a:gd name="T13" fmla="*/ 56 h 58"/>
                  <a:gd name="T14" fmla="*/ 16 w 48"/>
                  <a:gd name="T15" fmla="*/ 54 h 58"/>
                  <a:gd name="T16" fmla="*/ 16 w 48"/>
                  <a:gd name="T17" fmla="*/ 54 h 58"/>
                  <a:gd name="T18" fmla="*/ 6 w 48"/>
                  <a:gd name="T19" fmla="*/ 38 h 58"/>
                  <a:gd name="T20" fmla="*/ 2 w 48"/>
                  <a:gd name="T21" fmla="*/ 30 h 58"/>
                  <a:gd name="T22" fmla="*/ 0 w 48"/>
                  <a:gd name="T23" fmla="*/ 18 h 58"/>
                  <a:gd name="T24" fmla="*/ 2 w 48"/>
                  <a:gd name="T25" fmla="*/ 10 h 58"/>
                  <a:gd name="T26" fmla="*/ 4 w 48"/>
                  <a:gd name="T27" fmla="*/ 12 h 58"/>
                  <a:gd name="T28" fmla="*/ 8 w 48"/>
                  <a:gd name="T29" fmla="*/ 16 h 58"/>
                  <a:gd name="T30" fmla="*/ 10 w 48"/>
                  <a:gd name="T31" fmla="*/ 26 h 58"/>
                  <a:gd name="T32" fmla="*/ 10 w 48"/>
                  <a:gd name="T33" fmla="*/ 28 h 58"/>
                  <a:gd name="T34" fmla="*/ 12 w 48"/>
                  <a:gd name="T35" fmla="*/ 28 h 58"/>
                  <a:gd name="T36" fmla="*/ 12 w 48"/>
                  <a:gd name="T37" fmla="*/ 26 h 58"/>
                  <a:gd name="T38" fmla="*/ 12 w 48"/>
                  <a:gd name="T39" fmla="*/ 16 h 58"/>
                  <a:gd name="T40" fmla="*/ 10 w 48"/>
                  <a:gd name="T41" fmla="*/ 8 h 58"/>
                  <a:gd name="T42" fmla="*/ 10 w 48"/>
                  <a:gd name="T43" fmla="*/ 8 h 58"/>
                  <a:gd name="T44" fmla="*/ 10 w 48"/>
                  <a:gd name="T45" fmla="*/ 0 h 58"/>
                  <a:gd name="T46" fmla="*/ 12 w 48"/>
                  <a:gd name="T47" fmla="*/ 0 h 58"/>
                  <a:gd name="T48" fmla="*/ 18 w 48"/>
                  <a:gd name="T49" fmla="*/ 4 h 58"/>
                  <a:gd name="T50" fmla="*/ 20 w 48"/>
                  <a:gd name="T51" fmla="*/ 16 h 58"/>
                  <a:gd name="T52" fmla="*/ 24 w 48"/>
                  <a:gd name="T53" fmla="*/ 28 h 58"/>
                  <a:gd name="T54" fmla="*/ 26 w 48"/>
                  <a:gd name="T55" fmla="*/ 28 h 58"/>
                  <a:gd name="T56" fmla="*/ 32 w 48"/>
                  <a:gd name="T57" fmla="*/ 28 h 58"/>
                  <a:gd name="T58" fmla="*/ 36 w 48"/>
                  <a:gd name="T59" fmla="*/ 32 h 58"/>
                  <a:gd name="T60" fmla="*/ 40 w 48"/>
                  <a:gd name="T61" fmla="*/ 36 h 58"/>
                  <a:gd name="T62" fmla="*/ 40 w 48"/>
                  <a:gd name="T63" fmla="*/ 34 h 58"/>
                  <a:gd name="T64" fmla="*/ 46 w 48"/>
                  <a:gd name="T65" fmla="*/ 28 h 58"/>
                  <a:gd name="T66" fmla="*/ 46 w 48"/>
                  <a:gd name="T67" fmla="*/ 38 h 58"/>
                  <a:gd name="T68" fmla="*/ 48 w 48"/>
                  <a:gd name="T69" fmla="*/ 44 h 58"/>
                  <a:gd name="T70" fmla="*/ 48 w 48"/>
                  <a:gd name="T7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58">
                    <a:moveTo>
                      <a:pt x="48" y="46"/>
                    </a:moveTo>
                    <a:lnTo>
                      <a:pt x="48" y="46"/>
                    </a:lnTo>
                    <a:lnTo>
                      <a:pt x="48" y="56"/>
                    </a:lnTo>
                    <a:lnTo>
                      <a:pt x="48" y="56"/>
                    </a:lnTo>
                    <a:lnTo>
                      <a:pt x="48" y="56"/>
                    </a:lnTo>
                    <a:lnTo>
                      <a:pt x="44" y="58"/>
                    </a:lnTo>
                    <a:lnTo>
                      <a:pt x="40" y="56"/>
                    </a:lnTo>
                    <a:lnTo>
                      <a:pt x="40" y="56"/>
                    </a:lnTo>
                    <a:lnTo>
                      <a:pt x="34" y="54"/>
                    </a:lnTo>
                    <a:lnTo>
                      <a:pt x="30" y="56"/>
                    </a:lnTo>
                    <a:lnTo>
                      <a:pt x="26" y="56"/>
                    </a:lnTo>
                    <a:lnTo>
                      <a:pt x="20" y="56"/>
                    </a:lnTo>
                    <a:lnTo>
                      <a:pt x="20" y="56"/>
                    </a:lnTo>
                    <a:lnTo>
                      <a:pt x="20" y="56"/>
                    </a:lnTo>
                    <a:lnTo>
                      <a:pt x="18" y="54"/>
                    </a:lnTo>
                    <a:lnTo>
                      <a:pt x="16" y="54"/>
                    </a:lnTo>
                    <a:lnTo>
                      <a:pt x="16" y="54"/>
                    </a:lnTo>
                    <a:lnTo>
                      <a:pt x="16" y="54"/>
                    </a:lnTo>
                    <a:lnTo>
                      <a:pt x="12" y="46"/>
                    </a:lnTo>
                    <a:lnTo>
                      <a:pt x="6" y="38"/>
                    </a:lnTo>
                    <a:lnTo>
                      <a:pt x="6" y="38"/>
                    </a:lnTo>
                    <a:lnTo>
                      <a:pt x="2" y="30"/>
                    </a:lnTo>
                    <a:lnTo>
                      <a:pt x="0" y="18"/>
                    </a:lnTo>
                    <a:lnTo>
                      <a:pt x="0" y="18"/>
                    </a:lnTo>
                    <a:lnTo>
                      <a:pt x="0" y="12"/>
                    </a:lnTo>
                    <a:lnTo>
                      <a:pt x="2" y="10"/>
                    </a:lnTo>
                    <a:lnTo>
                      <a:pt x="4" y="12"/>
                    </a:lnTo>
                    <a:lnTo>
                      <a:pt x="4" y="12"/>
                    </a:lnTo>
                    <a:lnTo>
                      <a:pt x="8" y="16"/>
                    </a:lnTo>
                    <a:lnTo>
                      <a:pt x="8" y="16"/>
                    </a:lnTo>
                    <a:lnTo>
                      <a:pt x="8" y="22"/>
                    </a:lnTo>
                    <a:lnTo>
                      <a:pt x="10" y="26"/>
                    </a:lnTo>
                    <a:lnTo>
                      <a:pt x="10" y="28"/>
                    </a:lnTo>
                    <a:lnTo>
                      <a:pt x="10" y="28"/>
                    </a:lnTo>
                    <a:lnTo>
                      <a:pt x="12" y="28"/>
                    </a:lnTo>
                    <a:lnTo>
                      <a:pt x="12" y="28"/>
                    </a:lnTo>
                    <a:lnTo>
                      <a:pt x="14" y="28"/>
                    </a:lnTo>
                    <a:lnTo>
                      <a:pt x="12" y="26"/>
                    </a:lnTo>
                    <a:lnTo>
                      <a:pt x="12" y="26"/>
                    </a:lnTo>
                    <a:lnTo>
                      <a:pt x="12" y="16"/>
                    </a:lnTo>
                    <a:lnTo>
                      <a:pt x="12" y="12"/>
                    </a:lnTo>
                    <a:lnTo>
                      <a:pt x="10" y="8"/>
                    </a:lnTo>
                    <a:lnTo>
                      <a:pt x="10" y="8"/>
                    </a:lnTo>
                    <a:lnTo>
                      <a:pt x="10" y="8"/>
                    </a:lnTo>
                    <a:lnTo>
                      <a:pt x="10" y="2"/>
                    </a:lnTo>
                    <a:lnTo>
                      <a:pt x="10" y="0"/>
                    </a:lnTo>
                    <a:lnTo>
                      <a:pt x="12" y="0"/>
                    </a:lnTo>
                    <a:lnTo>
                      <a:pt x="12" y="0"/>
                    </a:lnTo>
                    <a:lnTo>
                      <a:pt x="16" y="2"/>
                    </a:lnTo>
                    <a:lnTo>
                      <a:pt x="18" y="4"/>
                    </a:lnTo>
                    <a:lnTo>
                      <a:pt x="20" y="16"/>
                    </a:lnTo>
                    <a:lnTo>
                      <a:pt x="20" y="16"/>
                    </a:lnTo>
                    <a:lnTo>
                      <a:pt x="22" y="26"/>
                    </a:lnTo>
                    <a:lnTo>
                      <a:pt x="24" y="28"/>
                    </a:lnTo>
                    <a:lnTo>
                      <a:pt x="26" y="28"/>
                    </a:lnTo>
                    <a:lnTo>
                      <a:pt x="26" y="28"/>
                    </a:lnTo>
                    <a:lnTo>
                      <a:pt x="28" y="26"/>
                    </a:lnTo>
                    <a:lnTo>
                      <a:pt x="32" y="28"/>
                    </a:lnTo>
                    <a:lnTo>
                      <a:pt x="36" y="32"/>
                    </a:lnTo>
                    <a:lnTo>
                      <a:pt x="36" y="32"/>
                    </a:lnTo>
                    <a:lnTo>
                      <a:pt x="38" y="34"/>
                    </a:lnTo>
                    <a:lnTo>
                      <a:pt x="40" y="36"/>
                    </a:lnTo>
                    <a:lnTo>
                      <a:pt x="40" y="34"/>
                    </a:lnTo>
                    <a:lnTo>
                      <a:pt x="40" y="34"/>
                    </a:lnTo>
                    <a:lnTo>
                      <a:pt x="46" y="26"/>
                    </a:lnTo>
                    <a:lnTo>
                      <a:pt x="46" y="28"/>
                    </a:lnTo>
                    <a:lnTo>
                      <a:pt x="46" y="30"/>
                    </a:lnTo>
                    <a:lnTo>
                      <a:pt x="46" y="38"/>
                    </a:lnTo>
                    <a:lnTo>
                      <a:pt x="48" y="44"/>
                    </a:lnTo>
                    <a:lnTo>
                      <a:pt x="48" y="44"/>
                    </a:lnTo>
                    <a:lnTo>
                      <a:pt x="48" y="46"/>
                    </a:lnTo>
                    <a:lnTo>
                      <a:pt x="4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Freeform 3272">
                <a:extLst>
                  <a:ext uri="{FF2B5EF4-FFF2-40B4-BE49-F238E27FC236}">
                    <a16:creationId xmlns:a16="http://schemas.microsoft.com/office/drawing/2014/main" id="{35048412-8AA5-3656-3052-B99E8B57B151}"/>
                  </a:ext>
                </a:extLst>
              </p:cNvPr>
              <p:cNvSpPr>
                <a:spLocks/>
              </p:cNvSpPr>
              <p:nvPr/>
            </p:nvSpPr>
            <p:spPr bwMode="auto">
              <a:xfrm>
                <a:off x="1816" y="2129"/>
                <a:ext cx="32" cy="58"/>
              </a:xfrm>
              <a:custGeom>
                <a:avLst/>
                <a:gdLst>
                  <a:gd name="T0" fmla="*/ 0 w 32"/>
                  <a:gd name="T1" fmla="*/ 4 h 58"/>
                  <a:gd name="T2" fmla="*/ 0 w 32"/>
                  <a:gd name="T3" fmla="*/ 4 h 58"/>
                  <a:gd name="T4" fmla="*/ 6 w 32"/>
                  <a:gd name="T5" fmla="*/ 0 h 58"/>
                  <a:gd name="T6" fmla="*/ 6 w 32"/>
                  <a:gd name="T7" fmla="*/ 0 h 58"/>
                  <a:gd name="T8" fmla="*/ 6 w 32"/>
                  <a:gd name="T9" fmla="*/ 10 h 58"/>
                  <a:gd name="T10" fmla="*/ 8 w 32"/>
                  <a:gd name="T11" fmla="*/ 16 h 58"/>
                  <a:gd name="T12" fmla="*/ 8 w 32"/>
                  <a:gd name="T13" fmla="*/ 16 h 58"/>
                  <a:gd name="T14" fmla="*/ 8 w 32"/>
                  <a:gd name="T15" fmla="*/ 18 h 58"/>
                  <a:gd name="T16" fmla="*/ 6 w 32"/>
                  <a:gd name="T17" fmla="*/ 16 h 58"/>
                  <a:gd name="T18" fmla="*/ 4 w 32"/>
                  <a:gd name="T19" fmla="*/ 16 h 58"/>
                  <a:gd name="T20" fmla="*/ 4 w 32"/>
                  <a:gd name="T21" fmla="*/ 20 h 58"/>
                  <a:gd name="T22" fmla="*/ 4 w 32"/>
                  <a:gd name="T23" fmla="*/ 20 h 58"/>
                  <a:gd name="T24" fmla="*/ 8 w 32"/>
                  <a:gd name="T25" fmla="*/ 24 h 58"/>
                  <a:gd name="T26" fmla="*/ 10 w 32"/>
                  <a:gd name="T27" fmla="*/ 26 h 58"/>
                  <a:gd name="T28" fmla="*/ 12 w 32"/>
                  <a:gd name="T29" fmla="*/ 22 h 58"/>
                  <a:gd name="T30" fmla="*/ 14 w 32"/>
                  <a:gd name="T31" fmla="*/ 14 h 58"/>
                  <a:gd name="T32" fmla="*/ 14 w 32"/>
                  <a:gd name="T33" fmla="*/ 14 h 58"/>
                  <a:gd name="T34" fmla="*/ 14 w 32"/>
                  <a:gd name="T35" fmla="*/ 10 h 58"/>
                  <a:gd name="T36" fmla="*/ 16 w 32"/>
                  <a:gd name="T37" fmla="*/ 10 h 58"/>
                  <a:gd name="T38" fmla="*/ 16 w 32"/>
                  <a:gd name="T39" fmla="*/ 10 h 58"/>
                  <a:gd name="T40" fmla="*/ 18 w 32"/>
                  <a:gd name="T41" fmla="*/ 14 h 58"/>
                  <a:gd name="T42" fmla="*/ 20 w 32"/>
                  <a:gd name="T43" fmla="*/ 16 h 58"/>
                  <a:gd name="T44" fmla="*/ 24 w 32"/>
                  <a:gd name="T45" fmla="*/ 16 h 58"/>
                  <a:gd name="T46" fmla="*/ 28 w 32"/>
                  <a:gd name="T47" fmla="*/ 16 h 58"/>
                  <a:gd name="T48" fmla="*/ 30 w 32"/>
                  <a:gd name="T49" fmla="*/ 18 h 58"/>
                  <a:gd name="T50" fmla="*/ 32 w 32"/>
                  <a:gd name="T51" fmla="*/ 22 h 58"/>
                  <a:gd name="T52" fmla="*/ 32 w 32"/>
                  <a:gd name="T53" fmla="*/ 22 h 58"/>
                  <a:gd name="T54" fmla="*/ 28 w 32"/>
                  <a:gd name="T55" fmla="*/ 26 h 58"/>
                  <a:gd name="T56" fmla="*/ 28 w 32"/>
                  <a:gd name="T57" fmla="*/ 26 h 58"/>
                  <a:gd name="T58" fmla="*/ 24 w 32"/>
                  <a:gd name="T59" fmla="*/ 28 h 58"/>
                  <a:gd name="T60" fmla="*/ 18 w 32"/>
                  <a:gd name="T61" fmla="*/ 28 h 58"/>
                  <a:gd name="T62" fmla="*/ 18 w 32"/>
                  <a:gd name="T63" fmla="*/ 28 h 58"/>
                  <a:gd name="T64" fmla="*/ 24 w 32"/>
                  <a:gd name="T65" fmla="*/ 34 h 58"/>
                  <a:gd name="T66" fmla="*/ 24 w 32"/>
                  <a:gd name="T67" fmla="*/ 34 h 58"/>
                  <a:gd name="T68" fmla="*/ 26 w 32"/>
                  <a:gd name="T69" fmla="*/ 42 h 58"/>
                  <a:gd name="T70" fmla="*/ 26 w 32"/>
                  <a:gd name="T71" fmla="*/ 42 h 58"/>
                  <a:gd name="T72" fmla="*/ 26 w 32"/>
                  <a:gd name="T73" fmla="*/ 46 h 58"/>
                  <a:gd name="T74" fmla="*/ 26 w 32"/>
                  <a:gd name="T75" fmla="*/ 46 h 58"/>
                  <a:gd name="T76" fmla="*/ 20 w 32"/>
                  <a:gd name="T77" fmla="*/ 54 h 58"/>
                  <a:gd name="T78" fmla="*/ 16 w 32"/>
                  <a:gd name="T79" fmla="*/ 58 h 58"/>
                  <a:gd name="T80" fmla="*/ 14 w 32"/>
                  <a:gd name="T81" fmla="*/ 56 h 58"/>
                  <a:gd name="T82" fmla="*/ 12 w 32"/>
                  <a:gd name="T83" fmla="*/ 54 h 58"/>
                  <a:gd name="T84" fmla="*/ 8 w 32"/>
                  <a:gd name="T85" fmla="*/ 48 h 58"/>
                  <a:gd name="T86" fmla="*/ 8 w 32"/>
                  <a:gd name="T87" fmla="*/ 48 h 58"/>
                  <a:gd name="T88" fmla="*/ 8 w 32"/>
                  <a:gd name="T89" fmla="*/ 42 h 58"/>
                  <a:gd name="T90" fmla="*/ 6 w 32"/>
                  <a:gd name="T91" fmla="*/ 38 h 58"/>
                  <a:gd name="T92" fmla="*/ 6 w 32"/>
                  <a:gd name="T93" fmla="*/ 38 h 58"/>
                  <a:gd name="T94" fmla="*/ 2 w 32"/>
                  <a:gd name="T95" fmla="*/ 32 h 58"/>
                  <a:gd name="T96" fmla="*/ 0 w 32"/>
                  <a:gd name="T97" fmla="*/ 26 h 58"/>
                  <a:gd name="T98" fmla="*/ 0 w 32"/>
                  <a:gd name="T99" fmla="*/ 18 h 58"/>
                  <a:gd name="T100" fmla="*/ 0 w 32"/>
                  <a:gd name="T101" fmla="*/ 4 h 58"/>
                  <a:gd name="T102" fmla="*/ 0 w 32"/>
                  <a:gd name="T10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58">
                    <a:moveTo>
                      <a:pt x="0" y="4"/>
                    </a:moveTo>
                    <a:lnTo>
                      <a:pt x="0" y="4"/>
                    </a:lnTo>
                    <a:lnTo>
                      <a:pt x="6" y="0"/>
                    </a:lnTo>
                    <a:lnTo>
                      <a:pt x="6" y="0"/>
                    </a:lnTo>
                    <a:lnTo>
                      <a:pt x="6" y="10"/>
                    </a:lnTo>
                    <a:lnTo>
                      <a:pt x="8" y="16"/>
                    </a:lnTo>
                    <a:lnTo>
                      <a:pt x="8" y="16"/>
                    </a:lnTo>
                    <a:lnTo>
                      <a:pt x="8" y="18"/>
                    </a:lnTo>
                    <a:lnTo>
                      <a:pt x="6" y="16"/>
                    </a:lnTo>
                    <a:lnTo>
                      <a:pt x="4" y="16"/>
                    </a:lnTo>
                    <a:lnTo>
                      <a:pt x="4" y="20"/>
                    </a:lnTo>
                    <a:lnTo>
                      <a:pt x="4" y="20"/>
                    </a:lnTo>
                    <a:lnTo>
                      <a:pt x="8" y="24"/>
                    </a:lnTo>
                    <a:lnTo>
                      <a:pt x="10" y="26"/>
                    </a:lnTo>
                    <a:lnTo>
                      <a:pt x="12" y="22"/>
                    </a:lnTo>
                    <a:lnTo>
                      <a:pt x="14" y="14"/>
                    </a:lnTo>
                    <a:lnTo>
                      <a:pt x="14" y="14"/>
                    </a:lnTo>
                    <a:lnTo>
                      <a:pt x="14" y="10"/>
                    </a:lnTo>
                    <a:lnTo>
                      <a:pt x="16" y="10"/>
                    </a:lnTo>
                    <a:lnTo>
                      <a:pt x="16" y="10"/>
                    </a:lnTo>
                    <a:lnTo>
                      <a:pt x="18" y="14"/>
                    </a:lnTo>
                    <a:lnTo>
                      <a:pt x="20" y="16"/>
                    </a:lnTo>
                    <a:lnTo>
                      <a:pt x="24" y="16"/>
                    </a:lnTo>
                    <a:lnTo>
                      <a:pt x="28" y="16"/>
                    </a:lnTo>
                    <a:lnTo>
                      <a:pt x="30" y="18"/>
                    </a:lnTo>
                    <a:lnTo>
                      <a:pt x="32" y="22"/>
                    </a:lnTo>
                    <a:lnTo>
                      <a:pt x="32" y="22"/>
                    </a:lnTo>
                    <a:lnTo>
                      <a:pt x="28" y="26"/>
                    </a:lnTo>
                    <a:lnTo>
                      <a:pt x="28" y="26"/>
                    </a:lnTo>
                    <a:lnTo>
                      <a:pt x="24" y="28"/>
                    </a:lnTo>
                    <a:lnTo>
                      <a:pt x="18" y="28"/>
                    </a:lnTo>
                    <a:lnTo>
                      <a:pt x="18" y="28"/>
                    </a:lnTo>
                    <a:lnTo>
                      <a:pt x="24" y="34"/>
                    </a:lnTo>
                    <a:lnTo>
                      <a:pt x="24" y="34"/>
                    </a:lnTo>
                    <a:lnTo>
                      <a:pt x="26" y="42"/>
                    </a:lnTo>
                    <a:lnTo>
                      <a:pt x="26" y="42"/>
                    </a:lnTo>
                    <a:lnTo>
                      <a:pt x="26" y="46"/>
                    </a:lnTo>
                    <a:lnTo>
                      <a:pt x="26" y="46"/>
                    </a:lnTo>
                    <a:lnTo>
                      <a:pt x="20" y="54"/>
                    </a:lnTo>
                    <a:lnTo>
                      <a:pt x="16" y="58"/>
                    </a:lnTo>
                    <a:lnTo>
                      <a:pt x="14" y="56"/>
                    </a:lnTo>
                    <a:lnTo>
                      <a:pt x="12" y="54"/>
                    </a:lnTo>
                    <a:lnTo>
                      <a:pt x="8" y="48"/>
                    </a:lnTo>
                    <a:lnTo>
                      <a:pt x="8" y="48"/>
                    </a:lnTo>
                    <a:lnTo>
                      <a:pt x="8" y="42"/>
                    </a:lnTo>
                    <a:lnTo>
                      <a:pt x="6" y="38"/>
                    </a:lnTo>
                    <a:lnTo>
                      <a:pt x="6" y="38"/>
                    </a:lnTo>
                    <a:lnTo>
                      <a:pt x="2" y="32"/>
                    </a:lnTo>
                    <a:lnTo>
                      <a:pt x="0" y="26"/>
                    </a:lnTo>
                    <a:lnTo>
                      <a:pt x="0" y="1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3273">
                <a:extLst>
                  <a:ext uri="{FF2B5EF4-FFF2-40B4-BE49-F238E27FC236}">
                    <a16:creationId xmlns:a16="http://schemas.microsoft.com/office/drawing/2014/main" id="{AFF26645-4D3C-B184-08C5-A90AC5C15AB8}"/>
                  </a:ext>
                </a:extLst>
              </p:cNvPr>
              <p:cNvSpPr>
                <a:spLocks/>
              </p:cNvSpPr>
              <p:nvPr/>
            </p:nvSpPr>
            <p:spPr bwMode="auto">
              <a:xfrm>
                <a:off x="1840" y="2113"/>
                <a:ext cx="40" cy="54"/>
              </a:xfrm>
              <a:custGeom>
                <a:avLst/>
                <a:gdLst>
                  <a:gd name="T0" fmla="*/ 26 w 40"/>
                  <a:gd name="T1" fmla="*/ 46 h 54"/>
                  <a:gd name="T2" fmla="*/ 26 w 40"/>
                  <a:gd name="T3" fmla="*/ 46 h 54"/>
                  <a:gd name="T4" fmla="*/ 24 w 40"/>
                  <a:gd name="T5" fmla="*/ 42 h 54"/>
                  <a:gd name="T6" fmla="*/ 22 w 40"/>
                  <a:gd name="T7" fmla="*/ 38 h 54"/>
                  <a:gd name="T8" fmla="*/ 22 w 40"/>
                  <a:gd name="T9" fmla="*/ 38 h 54"/>
                  <a:gd name="T10" fmla="*/ 20 w 40"/>
                  <a:gd name="T11" fmla="*/ 32 h 54"/>
                  <a:gd name="T12" fmla="*/ 18 w 40"/>
                  <a:gd name="T13" fmla="*/ 32 h 54"/>
                  <a:gd name="T14" fmla="*/ 16 w 40"/>
                  <a:gd name="T15" fmla="*/ 38 h 54"/>
                  <a:gd name="T16" fmla="*/ 16 w 40"/>
                  <a:gd name="T17" fmla="*/ 38 h 54"/>
                  <a:gd name="T18" fmla="*/ 14 w 40"/>
                  <a:gd name="T19" fmla="*/ 30 h 54"/>
                  <a:gd name="T20" fmla="*/ 10 w 40"/>
                  <a:gd name="T21" fmla="*/ 24 h 54"/>
                  <a:gd name="T22" fmla="*/ 6 w 40"/>
                  <a:gd name="T23" fmla="*/ 20 h 54"/>
                  <a:gd name="T24" fmla="*/ 0 w 40"/>
                  <a:gd name="T25" fmla="*/ 20 h 54"/>
                  <a:gd name="T26" fmla="*/ 0 w 40"/>
                  <a:gd name="T27" fmla="*/ 20 h 54"/>
                  <a:gd name="T28" fmla="*/ 4 w 40"/>
                  <a:gd name="T29" fmla="*/ 18 h 54"/>
                  <a:gd name="T30" fmla="*/ 6 w 40"/>
                  <a:gd name="T31" fmla="*/ 14 h 54"/>
                  <a:gd name="T32" fmla="*/ 6 w 40"/>
                  <a:gd name="T33" fmla="*/ 0 h 54"/>
                  <a:gd name="T34" fmla="*/ 6 w 40"/>
                  <a:gd name="T35" fmla="*/ 0 h 54"/>
                  <a:gd name="T36" fmla="*/ 14 w 40"/>
                  <a:gd name="T37" fmla="*/ 22 h 54"/>
                  <a:gd name="T38" fmla="*/ 14 w 40"/>
                  <a:gd name="T39" fmla="*/ 22 h 54"/>
                  <a:gd name="T40" fmla="*/ 18 w 40"/>
                  <a:gd name="T41" fmla="*/ 26 h 54"/>
                  <a:gd name="T42" fmla="*/ 20 w 40"/>
                  <a:gd name="T43" fmla="*/ 28 h 54"/>
                  <a:gd name="T44" fmla="*/ 20 w 40"/>
                  <a:gd name="T45" fmla="*/ 26 h 54"/>
                  <a:gd name="T46" fmla="*/ 24 w 40"/>
                  <a:gd name="T47" fmla="*/ 18 h 54"/>
                  <a:gd name="T48" fmla="*/ 24 w 40"/>
                  <a:gd name="T49" fmla="*/ 18 h 54"/>
                  <a:gd name="T50" fmla="*/ 26 w 40"/>
                  <a:gd name="T51" fmla="*/ 14 h 54"/>
                  <a:gd name="T52" fmla="*/ 30 w 40"/>
                  <a:gd name="T53" fmla="*/ 10 h 54"/>
                  <a:gd name="T54" fmla="*/ 30 w 40"/>
                  <a:gd name="T55" fmla="*/ 10 h 54"/>
                  <a:gd name="T56" fmla="*/ 32 w 40"/>
                  <a:gd name="T57" fmla="*/ 10 h 54"/>
                  <a:gd name="T58" fmla="*/ 32 w 40"/>
                  <a:gd name="T59" fmla="*/ 12 h 54"/>
                  <a:gd name="T60" fmla="*/ 34 w 40"/>
                  <a:gd name="T61" fmla="*/ 16 h 54"/>
                  <a:gd name="T62" fmla="*/ 34 w 40"/>
                  <a:gd name="T63" fmla="*/ 16 h 54"/>
                  <a:gd name="T64" fmla="*/ 34 w 40"/>
                  <a:gd name="T65" fmla="*/ 24 h 54"/>
                  <a:gd name="T66" fmla="*/ 32 w 40"/>
                  <a:gd name="T67" fmla="*/ 26 h 54"/>
                  <a:gd name="T68" fmla="*/ 30 w 40"/>
                  <a:gd name="T69" fmla="*/ 28 h 54"/>
                  <a:gd name="T70" fmla="*/ 30 w 40"/>
                  <a:gd name="T71" fmla="*/ 28 h 54"/>
                  <a:gd name="T72" fmla="*/ 28 w 40"/>
                  <a:gd name="T73" fmla="*/ 30 h 54"/>
                  <a:gd name="T74" fmla="*/ 28 w 40"/>
                  <a:gd name="T75" fmla="*/ 38 h 54"/>
                  <a:gd name="T76" fmla="*/ 28 w 40"/>
                  <a:gd name="T77" fmla="*/ 38 h 54"/>
                  <a:gd name="T78" fmla="*/ 28 w 40"/>
                  <a:gd name="T79" fmla="*/ 40 h 54"/>
                  <a:gd name="T80" fmla="*/ 30 w 40"/>
                  <a:gd name="T81" fmla="*/ 40 h 54"/>
                  <a:gd name="T82" fmla="*/ 32 w 40"/>
                  <a:gd name="T83" fmla="*/ 40 h 54"/>
                  <a:gd name="T84" fmla="*/ 32 w 40"/>
                  <a:gd name="T85" fmla="*/ 40 h 54"/>
                  <a:gd name="T86" fmla="*/ 36 w 40"/>
                  <a:gd name="T87" fmla="*/ 46 h 54"/>
                  <a:gd name="T88" fmla="*/ 38 w 40"/>
                  <a:gd name="T89" fmla="*/ 44 h 54"/>
                  <a:gd name="T90" fmla="*/ 40 w 40"/>
                  <a:gd name="T91" fmla="*/ 38 h 54"/>
                  <a:gd name="T92" fmla="*/ 40 w 40"/>
                  <a:gd name="T93" fmla="*/ 38 h 54"/>
                  <a:gd name="T94" fmla="*/ 40 w 40"/>
                  <a:gd name="T95" fmla="*/ 46 h 54"/>
                  <a:gd name="T96" fmla="*/ 40 w 40"/>
                  <a:gd name="T97" fmla="*/ 52 h 54"/>
                  <a:gd name="T98" fmla="*/ 36 w 40"/>
                  <a:gd name="T99" fmla="*/ 54 h 54"/>
                  <a:gd name="T100" fmla="*/ 34 w 40"/>
                  <a:gd name="T101" fmla="*/ 52 h 54"/>
                  <a:gd name="T102" fmla="*/ 34 w 40"/>
                  <a:gd name="T103" fmla="*/ 52 h 54"/>
                  <a:gd name="T104" fmla="*/ 26 w 40"/>
                  <a:gd name="T105" fmla="*/ 46 h 54"/>
                  <a:gd name="T106" fmla="*/ 26 w 40"/>
                  <a:gd name="T107"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54">
                    <a:moveTo>
                      <a:pt x="26" y="46"/>
                    </a:moveTo>
                    <a:lnTo>
                      <a:pt x="26" y="46"/>
                    </a:lnTo>
                    <a:lnTo>
                      <a:pt x="24" y="42"/>
                    </a:lnTo>
                    <a:lnTo>
                      <a:pt x="22" y="38"/>
                    </a:lnTo>
                    <a:lnTo>
                      <a:pt x="22" y="38"/>
                    </a:lnTo>
                    <a:lnTo>
                      <a:pt x="20" y="32"/>
                    </a:lnTo>
                    <a:lnTo>
                      <a:pt x="18" y="32"/>
                    </a:lnTo>
                    <a:lnTo>
                      <a:pt x="16" y="38"/>
                    </a:lnTo>
                    <a:lnTo>
                      <a:pt x="16" y="38"/>
                    </a:lnTo>
                    <a:lnTo>
                      <a:pt x="14" y="30"/>
                    </a:lnTo>
                    <a:lnTo>
                      <a:pt x="10" y="24"/>
                    </a:lnTo>
                    <a:lnTo>
                      <a:pt x="6" y="20"/>
                    </a:lnTo>
                    <a:lnTo>
                      <a:pt x="0" y="20"/>
                    </a:lnTo>
                    <a:lnTo>
                      <a:pt x="0" y="20"/>
                    </a:lnTo>
                    <a:lnTo>
                      <a:pt x="4" y="18"/>
                    </a:lnTo>
                    <a:lnTo>
                      <a:pt x="6" y="14"/>
                    </a:lnTo>
                    <a:lnTo>
                      <a:pt x="6" y="0"/>
                    </a:lnTo>
                    <a:lnTo>
                      <a:pt x="6" y="0"/>
                    </a:lnTo>
                    <a:lnTo>
                      <a:pt x="14" y="22"/>
                    </a:lnTo>
                    <a:lnTo>
                      <a:pt x="14" y="22"/>
                    </a:lnTo>
                    <a:lnTo>
                      <a:pt x="18" y="26"/>
                    </a:lnTo>
                    <a:lnTo>
                      <a:pt x="20" y="28"/>
                    </a:lnTo>
                    <a:lnTo>
                      <a:pt x="20" y="26"/>
                    </a:lnTo>
                    <a:lnTo>
                      <a:pt x="24" y="18"/>
                    </a:lnTo>
                    <a:lnTo>
                      <a:pt x="24" y="18"/>
                    </a:lnTo>
                    <a:lnTo>
                      <a:pt x="26" y="14"/>
                    </a:lnTo>
                    <a:lnTo>
                      <a:pt x="30" y="10"/>
                    </a:lnTo>
                    <a:lnTo>
                      <a:pt x="30" y="10"/>
                    </a:lnTo>
                    <a:lnTo>
                      <a:pt x="32" y="10"/>
                    </a:lnTo>
                    <a:lnTo>
                      <a:pt x="32" y="12"/>
                    </a:lnTo>
                    <a:lnTo>
                      <a:pt x="34" y="16"/>
                    </a:lnTo>
                    <a:lnTo>
                      <a:pt x="34" y="16"/>
                    </a:lnTo>
                    <a:lnTo>
                      <a:pt x="34" y="24"/>
                    </a:lnTo>
                    <a:lnTo>
                      <a:pt x="32" y="26"/>
                    </a:lnTo>
                    <a:lnTo>
                      <a:pt x="30" y="28"/>
                    </a:lnTo>
                    <a:lnTo>
                      <a:pt x="30" y="28"/>
                    </a:lnTo>
                    <a:lnTo>
                      <a:pt x="28" y="30"/>
                    </a:lnTo>
                    <a:lnTo>
                      <a:pt x="28" y="38"/>
                    </a:lnTo>
                    <a:lnTo>
                      <a:pt x="28" y="38"/>
                    </a:lnTo>
                    <a:lnTo>
                      <a:pt x="28" y="40"/>
                    </a:lnTo>
                    <a:lnTo>
                      <a:pt x="30" y="40"/>
                    </a:lnTo>
                    <a:lnTo>
                      <a:pt x="32" y="40"/>
                    </a:lnTo>
                    <a:lnTo>
                      <a:pt x="32" y="40"/>
                    </a:lnTo>
                    <a:lnTo>
                      <a:pt x="36" y="46"/>
                    </a:lnTo>
                    <a:lnTo>
                      <a:pt x="38" y="44"/>
                    </a:lnTo>
                    <a:lnTo>
                      <a:pt x="40" y="38"/>
                    </a:lnTo>
                    <a:lnTo>
                      <a:pt x="40" y="38"/>
                    </a:lnTo>
                    <a:lnTo>
                      <a:pt x="40" y="46"/>
                    </a:lnTo>
                    <a:lnTo>
                      <a:pt x="40" y="52"/>
                    </a:lnTo>
                    <a:lnTo>
                      <a:pt x="36" y="54"/>
                    </a:lnTo>
                    <a:lnTo>
                      <a:pt x="34" y="52"/>
                    </a:lnTo>
                    <a:lnTo>
                      <a:pt x="34" y="52"/>
                    </a:lnTo>
                    <a:lnTo>
                      <a:pt x="26" y="46"/>
                    </a:lnTo>
                    <a:lnTo>
                      <a:pt x="26"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3274">
                <a:extLst>
                  <a:ext uri="{FF2B5EF4-FFF2-40B4-BE49-F238E27FC236}">
                    <a16:creationId xmlns:a16="http://schemas.microsoft.com/office/drawing/2014/main" id="{C8489C3C-709E-0EE8-7EF5-6AB6DF3ECBDB}"/>
                  </a:ext>
                </a:extLst>
              </p:cNvPr>
              <p:cNvSpPr>
                <a:spLocks/>
              </p:cNvSpPr>
              <p:nvPr/>
            </p:nvSpPr>
            <p:spPr bwMode="auto">
              <a:xfrm>
                <a:off x="1832" y="2085"/>
                <a:ext cx="34" cy="38"/>
              </a:xfrm>
              <a:custGeom>
                <a:avLst/>
                <a:gdLst>
                  <a:gd name="T0" fmla="*/ 4 w 34"/>
                  <a:gd name="T1" fmla="*/ 34 h 38"/>
                  <a:gd name="T2" fmla="*/ 4 w 34"/>
                  <a:gd name="T3" fmla="*/ 34 h 38"/>
                  <a:gd name="T4" fmla="*/ 4 w 34"/>
                  <a:gd name="T5" fmla="*/ 18 h 38"/>
                  <a:gd name="T6" fmla="*/ 0 w 34"/>
                  <a:gd name="T7" fmla="*/ 2 h 38"/>
                  <a:gd name="T8" fmla="*/ 0 w 34"/>
                  <a:gd name="T9" fmla="*/ 2 h 38"/>
                  <a:gd name="T10" fmla="*/ 2 w 34"/>
                  <a:gd name="T11" fmla="*/ 0 h 38"/>
                  <a:gd name="T12" fmla="*/ 2 w 34"/>
                  <a:gd name="T13" fmla="*/ 0 h 38"/>
                  <a:gd name="T14" fmla="*/ 6 w 34"/>
                  <a:gd name="T15" fmla="*/ 12 h 38"/>
                  <a:gd name="T16" fmla="*/ 10 w 34"/>
                  <a:gd name="T17" fmla="*/ 14 h 38"/>
                  <a:gd name="T18" fmla="*/ 12 w 34"/>
                  <a:gd name="T19" fmla="*/ 16 h 38"/>
                  <a:gd name="T20" fmla="*/ 12 w 34"/>
                  <a:gd name="T21" fmla="*/ 16 h 38"/>
                  <a:gd name="T22" fmla="*/ 18 w 34"/>
                  <a:gd name="T23" fmla="*/ 18 h 38"/>
                  <a:gd name="T24" fmla="*/ 24 w 34"/>
                  <a:gd name="T25" fmla="*/ 20 h 38"/>
                  <a:gd name="T26" fmla="*/ 30 w 34"/>
                  <a:gd name="T27" fmla="*/ 20 h 38"/>
                  <a:gd name="T28" fmla="*/ 32 w 34"/>
                  <a:gd name="T29" fmla="*/ 20 h 38"/>
                  <a:gd name="T30" fmla="*/ 34 w 34"/>
                  <a:gd name="T31" fmla="*/ 16 h 38"/>
                  <a:gd name="T32" fmla="*/ 34 w 34"/>
                  <a:gd name="T33" fmla="*/ 16 h 38"/>
                  <a:gd name="T34" fmla="*/ 30 w 34"/>
                  <a:gd name="T35" fmla="*/ 22 h 38"/>
                  <a:gd name="T36" fmla="*/ 28 w 34"/>
                  <a:gd name="T37" fmla="*/ 26 h 38"/>
                  <a:gd name="T38" fmla="*/ 24 w 34"/>
                  <a:gd name="T39" fmla="*/ 26 h 38"/>
                  <a:gd name="T40" fmla="*/ 20 w 34"/>
                  <a:gd name="T41" fmla="*/ 24 h 38"/>
                  <a:gd name="T42" fmla="*/ 20 w 34"/>
                  <a:gd name="T43" fmla="*/ 24 h 38"/>
                  <a:gd name="T44" fmla="*/ 16 w 34"/>
                  <a:gd name="T45" fmla="*/ 22 h 38"/>
                  <a:gd name="T46" fmla="*/ 14 w 34"/>
                  <a:gd name="T47" fmla="*/ 22 h 38"/>
                  <a:gd name="T48" fmla="*/ 12 w 34"/>
                  <a:gd name="T49" fmla="*/ 26 h 38"/>
                  <a:gd name="T50" fmla="*/ 10 w 34"/>
                  <a:gd name="T51" fmla="*/ 32 h 38"/>
                  <a:gd name="T52" fmla="*/ 10 w 34"/>
                  <a:gd name="T53" fmla="*/ 32 h 38"/>
                  <a:gd name="T54" fmla="*/ 10 w 34"/>
                  <a:gd name="T55" fmla="*/ 36 h 38"/>
                  <a:gd name="T56" fmla="*/ 8 w 34"/>
                  <a:gd name="T57" fmla="*/ 38 h 38"/>
                  <a:gd name="T58" fmla="*/ 6 w 34"/>
                  <a:gd name="T59" fmla="*/ 36 h 38"/>
                  <a:gd name="T60" fmla="*/ 4 w 34"/>
                  <a:gd name="T61" fmla="*/ 34 h 38"/>
                  <a:gd name="T62" fmla="*/ 4 w 34"/>
                  <a:gd name="T63"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8">
                    <a:moveTo>
                      <a:pt x="4" y="34"/>
                    </a:moveTo>
                    <a:lnTo>
                      <a:pt x="4" y="34"/>
                    </a:lnTo>
                    <a:lnTo>
                      <a:pt x="4" y="18"/>
                    </a:lnTo>
                    <a:lnTo>
                      <a:pt x="0" y="2"/>
                    </a:lnTo>
                    <a:lnTo>
                      <a:pt x="0" y="2"/>
                    </a:lnTo>
                    <a:lnTo>
                      <a:pt x="2" y="0"/>
                    </a:lnTo>
                    <a:lnTo>
                      <a:pt x="2" y="0"/>
                    </a:lnTo>
                    <a:lnTo>
                      <a:pt x="6" y="12"/>
                    </a:lnTo>
                    <a:lnTo>
                      <a:pt x="10" y="14"/>
                    </a:lnTo>
                    <a:lnTo>
                      <a:pt x="12" y="16"/>
                    </a:lnTo>
                    <a:lnTo>
                      <a:pt x="12" y="16"/>
                    </a:lnTo>
                    <a:lnTo>
                      <a:pt x="18" y="18"/>
                    </a:lnTo>
                    <a:lnTo>
                      <a:pt x="24" y="20"/>
                    </a:lnTo>
                    <a:lnTo>
                      <a:pt x="30" y="20"/>
                    </a:lnTo>
                    <a:lnTo>
                      <a:pt x="32" y="20"/>
                    </a:lnTo>
                    <a:lnTo>
                      <a:pt x="34" y="16"/>
                    </a:lnTo>
                    <a:lnTo>
                      <a:pt x="34" y="16"/>
                    </a:lnTo>
                    <a:lnTo>
                      <a:pt x="30" y="22"/>
                    </a:lnTo>
                    <a:lnTo>
                      <a:pt x="28" y="26"/>
                    </a:lnTo>
                    <a:lnTo>
                      <a:pt x="24" y="26"/>
                    </a:lnTo>
                    <a:lnTo>
                      <a:pt x="20" y="24"/>
                    </a:lnTo>
                    <a:lnTo>
                      <a:pt x="20" y="24"/>
                    </a:lnTo>
                    <a:lnTo>
                      <a:pt x="16" y="22"/>
                    </a:lnTo>
                    <a:lnTo>
                      <a:pt x="14" y="22"/>
                    </a:lnTo>
                    <a:lnTo>
                      <a:pt x="12" y="26"/>
                    </a:lnTo>
                    <a:lnTo>
                      <a:pt x="10" y="32"/>
                    </a:lnTo>
                    <a:lnTo>
                      <a:pt x="10" y="32"/>
                    </a:lnTo>
                    <a:lnTo>
                      <a:pt x="10" y="36"/>
                    </a:lnTo>
                    <a:lnTo>
                      <a:pt x="8" y="38"/>
                    </a:lnTo>
                    <a:lnTo>
                      <a:pt x="6" y="36"/>
                    </a:lnTo>
                    <a:lnTo>
                      <a:pt x="4" y="34"/>
                    </a:lnTo>
                    <a:lnTo>
                      <a:pt x="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 name="Freeform 3275">
                <a:extLst>
                  <a:ext uri="{FF2B5EF4-FFF2-40B4-BE49-F238E27FC236}">
                    <a16:creationId xmlns:a16="http://schemas.microsoft.com/office/drawing/2014/main" id="{557F3178-DB7F-B003-299B-01E9CF7331EF}"/>
                  </a:ext>
                </a:extLst>
              </p:cNvPr>
              <p:cNvSpPr>
                <a:spLocks/>
              </p:cNvSpPr>
              <p:nvPr/>
            </p:nvSpPr>
            <p:spPr bwMode="auto">
              <a:xfrm>
                <a:off x="1838" y="2151"/>
                <a:ext cx="16" cy="38"/>
              </a:xfrm>
              <a:custGeom>
                <a:avLst/>
                <a:gdLst>
                  <a:gd name="T0" fmla="*/ 6 w 16"/>
                  <a:gd name="T1" fmla="*/ 0 h 38"/>
                  <a:gd name="T2" fmla="*/ 6 w 16"/>
                  <a:gd name="T3" fmla="*/ 0 h 38"/>
                  <a:gd name="T4" fmla="*/ 10 w 16"/>
                  <a:gd name="T5" fmla="*/ 0 h 38"/>
                  <a:gd name="T6" fmla="*/ 10 w 16"/>
                  <a:gd name="T7" fmla="*/ 0 h 38"/>
                  <a:gd name="T8" fmla="*/ 12 w 16"/>
                  <a:gd name="T9" fmla="*/ 4 h 38"/>
                  <a:gd name="T10" fmla="*/ 12 w 16"/>
                  <a:gd name="T11" fmla="*/ 4 h 38"/>
                  <a:gd name="T12" fmla="*/ 10 w 16"/>
                  <a:gd name="T13" fmla="*/ 12 h 38"/>
                  <a:gd name="T14" fmla="*/ 12 w 16"/>
                  <a:gd name="T15" fmla="*/ 18 h 38"/>
                  <a:gd name="T16" fmla="*/ 16 w 16"/>
                  <a:gd name="T17" fmla="*/ 26 h 38"/>
                  <a:gd name="T18" fmla="*/ 16 w 16"/>
                  <a:gd name="T19" fmla="*/ 26 h 38"/>
                  <a:gd name="T20" fmla="*/ 16 w 16"/>
                  <a:gd name="T21" fmla="*/ 32 h 38"/>
                  <a:gd name="T22" fmla="*/ 16 w 16"/>
                  <a:gd name="T23" fmla="*/ 32 h 38"/>
                  <a:gd name="T24" fmla="*/ 14 w 16"/>
                  <a:gd name="T25" fmla="*/ 36 h 38"/>
                  <a:gd name="T26" fmla="*/ 12 w 16"/>
                  <a:gd name="T27" fmla="*/ 38 h 38"/>
                  <a:gd name="T28" fmla="*/ 12 w 16"/>
                  <a:gd name="T29" fmla="*/ 38 h 38"/>
                  <a:gd name="T30" fmla="*/ 10 w 16"/>
                  <a:gd name="T31" fmla="*/ 38 h 38"/>
                  <a:gd name="T32" fmla="*/ 8 w 16"/>
                  <a:gd name="T33" fmla="*/ 38 h 38"/>
                  <a:gd name="T34" fmla="*/ 6 w 16"/>
                  <a:gd name="T35" fmla="*/ 32 h 38"/>
                  <a:gd name="T36" fmla="*/ 2 w 16"/>
                  <a:gd name="T37" fmla="*/ 20 h 38"/>
                  <a:gd name="T38" fmla="*/ 2 w 16"/>
                  <a:gd name="T39" fmla="*/ 20 h 38"/>
                  <a:gd name="T40" fmla="*/ 0 w 16"/>
                  <a:gd name="T41" fmla="*/ 16 h 38"/>
                  <a:gd name="T42" fmla="*/ 0 w 16"/>
                  <a:gd name="T43" fmla="*/ 16 h 38"/>
                  <a:gd name="T44" fmla="*/ 2 w 16"/>
                  <a:gd name="T45" fmla="*/ 10 h 38"/>
                  <a:gd name="T46" fmla="*/ 2 w 16"/>
                  <a:gd name="T47" fmla="*/ 6 h 38"/>
                  <a:gd name="T48" fmla="*/ 4 w 16"/>
                  <a:gd name="T49" fmla="*/ 4 h 38"/>
                  <a:gd name="T50" fmla="*/ 6 w 16"/>
                  <a:gd name="T51" fmla="*/ 0 h 38"/>
                  <a:gd name="T52" fmla="*/ 6 w 16"/>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38">
                    <a:moveTo>
                      <a:pt x="6" y="0"/>
                    </a:moveTo>
                    <a:lnTo>
                      <a:pt x="6" y="0"/>
                    </a:lnTo>
                    <a:lnTo>
                      <a:pt x="10" y="0"/>
                    </a:lnTo>
                    <a:lnTo>
                      <a:pt x="10" y="0"/>
                    </a:lnTo>
                    <a:lnTo>
                      <a:pt x="12" y="4"/>
                    </a:lnTo>
                    <a:lnTo>
                      <a:pt x="12" y="4"/>
                    </a:lnTo>
                    <a:lnTo>
                      <a:pt x="10" y="12"/>
                    </a:lnTo>
                    <a:lnTo>
                      <a:pt x="12" y="18"/>
                    </a:lnTo>
                    <a:lnTo>
                      <a:pt x="16" y="26"/>
                    </a:lnTo>
                    <a:lnTo>
                      <a:pt x="16" y="26"/>
                    </a:lnTo>
                    <a:lnTo>
                      <a:pt x="16" y="32"/>
                    </a:lnTo>
                    <a:lnTo>
                      <a:pt x="16" y="32"/>
                    </a:lnTo>
                    <a:lnTo>
                      <a:pt x="14" y="36"/>
                    </a:lnTo>
                    <a:lnTo>
                      <a:pt x="12" y="38"/>
                    </a:lnTo>
                    <a:lnTo>
                      <a:pt x="12" y="38"/>
                    </a:lnTo>
                    <a:lnTo>
                      <a:pt x="10" y="38"/>
                    </a:lnTo>
                    <a:lnTo>
                      <a:pt x="8" y="38"/>
                    </a:lnTo>
                    <a:lnTo>
                      <a:pt x="6" y="32"/>
                    </a:lnTo>
                    <a:lnTo>
                      <a:pt x="2" y="20"/>
                    </a:lnTo>
                    <a:lnTo>
                      <a:pt x="2" y="20"/>
                    </a:lnTo>
                    <a:lnTo>
                      <a:pt x="0" y="16"/>
                    </a:lnTo>
                    <a:lnTo>
                      <a:pt x="0" y="16"/>
                    </a:lnTo>
                    <a:lnTo>
                      <a:pt x="2" y="10"/>
                    </a:lnTo>
                    <a:lnTo>
                      <a:pt x="2" y="6"/>
                    </a:lnTo>
                    <a:lnTo>
                      <a:pt x="4"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 name="Freeform 3276">
                <a:extLst>
                  <a:ext uri="{FF2B5EF4-FFF2-40B4-BE49-F238E27FC236}">
                    <a16:creationId xmlns:a16="http://schemas.microsoft.com/office/drawing/2014/main" id="{B9F7126D-87C8-C7A7-10B3-BD0CD55463A4}"/>
                  </a:ext>
                </a:extLst>
              </p:cNvPr>
              <p:cNvSpPr>
                <a:spLocks/>
              </p:cNvSpPr>
              <p:nvPr/>
            </p:nvSpPr>
            <p:spPr bwMode="auto">
              <a:xfrm>
                <a:off x="1854" y="2151"/>
                <a:ext cx="12" cy="26"/>
              </a:xfrm>
              <a:custGeom>
                <a:avLst/>
                <a:gdLst>
                  <a:gd name="T0" fmla="*/ 2 w 12"/>
                  <a:gd name="T1" fmla="*/ 0 h 26"/>
                  <a:gd name="T2" fmla="*/ 2 w 12"/>
                  <a:gd name="T3" fmla="*/ 0 h 26"/>
                  <a:gd name="T4" fmla="*/ 4 w 12"/>
                  <a:gd name="T5" fmla="*/ 2 h 26"/>
                  <a:gd name="T6" fmla="*/ 6 w 12"/>
                  <a:gd name="T7" fmla="*/ 6 h 26"/>
                  <a:gd name="T8" fmla="*/ 6 w 12"/>
                  <a:gd name="T9" fmla="*/ 6 h 26"/>
                  <a:gd name="T10" fmla="*/ 6 w 12"/>
                  <a:gd name="T11" fmla="*/ 16 h 26"/>
                  <a:gd name="T12" fmla="*/ 8 w 12"/>
                  <a:gd name="T13" fmla="*/ 20 h 26"/>
                  <a:gd name="T14" fmla="*/ 12 w 12"/>
                  <a:gd name="T15" fmla="*/ 20 h 26"/>
                  <a:gd name="T16" fmla="*/ 12 w 12"/>
                  <a:gd name="T17" fmla="*/ 20 h 26"/>
                  <a:gd name="T18" fmla="*/ 8 w 12"/>
                  <a:gd name="T19" fmla="*/ 26 h 26"/>
                  <a:gd name="T20" fmla="*/ 6 w 12"/>
                  <a:gd name="T21" fmla="*/ 26 h 26"/>
                  <a:gd name="T22" fmla="*/ 4 w 12"/>
                  <a:gd name="T23" fmla="*/ 26 h 26"/>
                  <a:gd name="T24" fmla="*/ 2 w 12"/>
                  <a:gd name="T25" fmla="*/ 22 h 26"/>
                  <a:gd name="T26" fmla="*/ 2 w 12"/>
                  <a:gd name="T27" fmla="*/ 22 h 26"/>
                  <a:gd name="T28" fmla="*/ 0 w 12"/>
                  <a:gd name="T29" fmla="*/ 16 h 26"/>
                  <a:gd name="T30" fmla="*/ 0 w 12"/>
                  <a:gd name="T31" fmla="*/ 8 h 26"/>
                  <a:gd name="T32" fmla="*/ 0 w 12"/>
                  <a:gd name="T33" fmla="*/ 8 h 26"/>
                  <a:gd name="T34" fmla="*/ 2 w 12"/>
                  <a:gd name="T35" fmla="*/ 8 h 26"/>
                  <a:gd name="T36" fmla="*/ 2 w 12"/>
                  <a:gd name="T37" fmla="*/ 6 h 26"/>
                  <a:gd name="T38" fmla="*/ 2 w 12"/>
                  <a:gd name="T39" fmla="*/ 0 h 26"/>
                  <a:gd name="T40" fmla="*/ 2 w 12"/>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6">
                    <a:moveTo>
                      <a:pt x="2" y="0"/>
                    </a:moveTo>
                    <a:lnTo>
                      <a:pt x="2" y="0"/>
                    </a:lnTo>
                    <a:lnTo>
                      <a:pt x="4" y="2"/>
                    </a:lnTo>
                    <a:lnTo>
                      <a:pt x="6" y="6"/>
                    </a:lnTo>
                    <a:lnTo>
                      <a:pt x="6" y="6"/>
                    </a:lnTo>
                    <a:lnTo>
                      <a:pt x="6" y="16"/>
                    </a:lnTo>
                    <a:lnTo>
                      <a:pt x="8" y="20"/>
                    </a:lnTo>
                    <a:lnTo>
                      <a:pt x="12" y="20"/>
                    </a:lnTo>
                    <a:lnTo>
                      <a:pt x="12" y="20"/>
                    </a:lnTo>
                    <a:lnTo>
                      <a:pt x="8" y="26"/>
                    </a:lnTo>
                    <a:lnTo>
                      <a:pt x="6" y="26"/>
                    </a:lnTo>
                    <a:lnTo>
                      <a:pt x="4" y="26"/>
                    </a:lnTo>
                    <a:lnTo>
                      <a:pt x="2" y="22"/>
                    </a:lnTo>
                    <a:lnTo>
                      <a:pt x="2" y="22"/>
                    </a:lnTo>
                    <a:lnTo>
                      <a:pt x="0" y="16"/>
                    </a:lnTo>
                    <a:lnTo>
                      <a:pt x="0" y="8"/>
                    </a:lnTo>
                    <a:lnTo>
                      <a:pt x="0" y="8"/>
                    </a:lnTo>
                    <a:lnTo>
                      <a:pt x="2" y="8"/>
                    </a:lnTo>
                    <a:lnTo>
                      <a:pt x="2"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 name="Freeform 3277">
                <a:extLst>
                  <a:ext uri="{FF2B5EF4-FFF2-40B4-BE49-F238E27FC236}">
                    <a16:creationId xmlns:a16="http://schemas.microsoft.com/office/drawing/2014/main" id="{3BD72977-3D11-194C-770A-CF4EF450A4D6}"/>
                  </a:ext>
                </a:extLst>
              </p:cNvPr>
              <p:cNvSpPr>
                <a:spLocks/>
              </p:cNvSpPr>
              <p:nvPr/>
            </p:nvSpPr>
            <p:spPr bwMode="auto">
              <a:xfrm>
                <a:off x="1852" y="2159"/>
                <a:ext cx="4" cy="14"/>
              </a:xfrm>
              <a:custGeom>
                <a:avLst/>
                <a:gdLst>
                  <a:gd name="T0" fmla="*/ 2 w 4"/>
                  <a:gd name="T1" fmla="*/ 0 h 14"/>
                  <a:gd name="T2" fmla="*/ 2 w 4"/>
                  <a:gd name="T3" fmla="*/ 0 h 14"/>
                  <a:gd name="T4" fmla="*/ 4 w 4"/>
                  <a:gd name="T5" fmla="*/ 14 h 14"/>
                  <a:gd name="T6" fmla="*/ 4 w 4"/>
                  <a:gd name="T7" fmla="*/ 14 h 14"/>
                  <a:gd name="T8" fmla="*/ 2 w 4"/>
                  <a:gd name="T9" fmla="*/ 14 h 14"/>
                  <a:gd name="T10" fmla="*/ 0 w 4"/>
                  <a:gd name="T11" fmla="*/ 10 h 14"/>
                  <a:gd name="T12" fmla="*/ 2 w 4"/>
                  <a:gd name="T13" fmla="*/ 0 h 14"/>
                  <a:gd name="T14" fmla="*/ 2 w 4"/>
                  <a:gd name="T15" fmla="*/ 0 h 14"/>
                  <a:gd name="T16" fmla="*/ 2 w 4"/>
                  <a:gd name="T17" fmla="*/ 0 h 14"/>
                  <a:gd name="T18" fmla="*/ 2 w 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2" y="0"/>
                    </a:moveTo>
                    <a:lnTo>
                      <a:pt x="2" y="0"/>
                    </a:lnTo>
                    <a:lnTo>
                      <a:pt x="4" y="14"/>
                    </a:lnTo>
                    <a:lnTo>
                      <a:pt x="4" y="14"/>
                    </a:lnTo>
                    <a:lnTo>
                      <a:pt x="2" y="14"/>
                    </a:lnTo>
                    <a:lnTo>
                      <a:pt x="0" y="1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 name="Freeform 3278">
                <a:extLst>
                  <a:ext uri="{FF2B5EF4-FFF2-40B4-BE49-F238E27FC236}">
                    <a16:creationId xmlns:a16="http://schemas.microsoft.com/office/drawing/2014/main" id="{4457C766-A5EE-EEEB-0068-6D9F99A7AD54}"/>
                  </a:ext>
                </a:extLst>
              </p:cNvPr>
              <p:cNvSpPr>
                <a:spLocks/>
              </p:cNvSpPr>
              <p:nvPr/>
            </p:nvSpPr>
            <p:spPr bwMode="auto">
              <a:xfrm>
                <a:off x="1808" y="2055"/>
                <a:ext cx="12" cy="14"/>
              </a:xfrm>
              <a:custGeom>
                <a:avLst/>
                <a:gdLst>
                  <a:gd name="T0" fmla="*/ 12 w 12"/>
                  <a:gd name="T1" fmla="*/ 14 h 14"/>
                  <a:gd name="T2" fmla="*/ 12 w 12"/>
                  <a:gd name="T3" fmla="*/ 14 h 14"/>
                  <a:gd name="T4" fmla="*/ 6 w 12"/>
                  <a:gd name="T5" fmla="*/ 10 h 14"/>
                  <a:gd name="T6" fmla="*/ 4 w 12"/>
                  <a:gd name="T7" fmla="*/ 8 h 14"/>
                  <a:gd name="T8" fmla="*/ 0 w 12"/>
                  <a:gd name="T9" fmla="*/ 8 h 14"/>
                  <a:gd name="T10" fmla="*/ 0 w 12"/>
                  <a:gd name="T11" fmla="*/ 8 h 14"/>
                  <a:gd name="T12" fmla="*/ 4 w 12"/>
                  <a:gd name="T13" fmla="*/ 2 h 14"/>
                  <a:gd name="T14" fmla="*/ 6 w 12"/>
                  <a:gd name="T15" fmla="*/ 0 h 14"/>
                  <a:gd name="T16" fmla="*/ 8 w 12"/>
                  <a:gd name="T17" fmla="*/ 2 h 14"/>
                  <a:gd name="T18" fmla="*/ 10 w 12"/>
                  <a:gd name="T19" fmla="*/ 6 h 14"/>
                  <a:gd name="T20" fmla="*/ 12 w 12"/>
                  <a:gd name="T21" fmla="*/ 14 h 14"/>
                  <a:gd name="T22" fmla="*/ 12 w 12"/>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12" y="14"/>
                    </a:moveTo>
                    <a:lnTo>
                      <a:pt x="12" y="14"/>
                    </a:lnTo>
                    <a:lnTo>
                      <a:pt x="6" y="10"/>
                    </a:lnTo>
                    <a:lnTo>
                      <a:pt x="4" y="8"/>
                    </a:lnTo>
                    <a:lnTo>
                      <a:pt x="0" y="8"/>
                    </a:lnTo>
                    <a:lnTo>
                      <a:pt x="0" y="8"/>
                    </a:lnTo>
                    <a:lnTo>
                      <a:pt x="4" y="2"/>
                    </a:lnTo>
                    <a:lnTo>
                      <a:pt x="6" y="0"/>
                    </a:lnTo>
                    <a:lnTo>
                      <a:pt x="8" y="2"/>
                    </a:lnTo>
                    <a:lnTo>
                      <a:pt x="10" y="6"/>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 name="Freeform 3279">
                <a:extLst>
                  <a:ext uri="{FF2B5EF4-FFF2-40B4-BE49-F238E27FC236}">
                    <a16:creationId xmlns:a16="http://schemas.microsoft.com/office/drawing/2014/main" id="{360486DC-026C-AD1B-BEE2-2D8C43320F17}"/>
                  </a:ext>
                </a:extLst>
              </p:cNvPr>
              <p:cNvSpPr>
                <a:spLocks/>
              </p:cNvSpPr>
              <p:nvPr/>
            </p:nvSpPr>
            <p:spPr bwMode="auto">
              <a:xfrm>
                <a:off x="1934" y="2149"/>
                <a:ext cx="16" cy="30"/>
              </a:xfrm>
              <a:custGeom>
                <a:avLst/>
                <a:gdLst>
                  <a:gd name="T0" fmla="*/ 10 w 16"/>
                  <a:gd name="T1" fmla="*/ 28 h 30"/>
                  <a:gd name="T2" fmla="*/ 10 w 16"/>
                  <a:gd name="T3" fmla="*/ 28 h 30"/>
                  <a:gd name="T4" fmla="*/ 6 w 16"/>
                  <a:gd name="T5" fmla="*/ 28 h 30"/>
                  <a:gd name="T6" fmla="*/ 6 w 16"/>
                  <a:gd name="T7" fmla="*/ 28 h 30"/>
                  <a:gd name="T8" fmla="*/ 4 w 16"/>
                  <a:gd name="T9" fmla="*/ 30 h 30"/>
                  <a:gd name="T10" fmla="*/ 2 w 16"/>
                  <a:gd name="T11" fmla="*/ 30 h 30"/>
                  <a:gd name="T12" fmla="*/ 2 w 16"/>
                  <a:gd name="T13" fmla="*/ 30 h 30"/>
                  <a:gd name="T14" fmla="*/ 2 w 16"/>
                  <a:gd name="T15" fmla="*/ 24 h 30"/>
                  <a:gd name="T16" fmla="*/ 2 w 16"/>
                  <a:gd name="T17" fmla="*/ 24 h 30"/>
                  <a:gd name="T18" fmla="*/ 4 w 16"/>
                  <a:gd name="T19" fmla="*/ 20 h 30"/>
                  <a:gd name="T20" fmla="*/ 4 w 16"/>
                  <a:gd name="T21" fmla="*/ 16 h 30"/>
                  <a:gd name="T22" fmla="*/ 2 w 16"/>
                  <a:gd name="T23" fmla="*/ 10 h 30"/>
                  <a:gd name="T24" fmla="*/ 2 w 16"/>
                  <a:gd name="T25" fmla="*/ 10 h 30"/>
                  <a:gd name="T26" fmla="*/ 0 w 16"/>
                  <a:gd name="T27" fmla="*/ 8 h 30"/>
                  <a:gd name="T28" fmla="*/ 0 w 16"/>
                  <a:gd name="T29" fmla="*/ 4 h 30"/>
                  <a:gd name="T30" fmla="*/ 2 w 16"/>
                  <a:gd name="T31" fmla="*/ 0 h 30"/>
                  <a:gd name="T32" fmla="*/ 2 w 16"/>
                  <a:gd name="T33" fmla="*/ 0 h 30"/>
                  <a:gd name="T34" fmla="*/ 12 w 16"/>
                  <a:gd name="T35" fmla="*/ 2 h 30"/>
                  <a:gd name="T36" fmla="*/ 12 w 16"/>
                  <a:gd name="T37" fmla="*/ 2 h 30"/>
                  <a:gd name="T38" fmla="*/ 10 w 16"/>
                  <a:gd name="T39" fmla="*/ 12 h 30"/>
                  <a:gd name="T40" fmla="*/ 12 w 16"/>
                  <a:gd name="T41" fmla="*/ 14 h 30"/>
                  <a:gd name="T42" fmla="*/ 12 w 16"/>
                  <a:gd name="T43" fmla="*/ 14 h 30"/>
                  <a:gd name="T44" fmla="*/ 16 w 16"/>
                  <a:gd name="T45" fmla="*/ 14 h 30"/>
                  <a:gd name="T46" fmla="*/ 16 w 16"/>
                  <a:gd name="T47" fmla="*/ 16 h 30"/>
                  <a:gd name="T48" fmla="*/ 16 w 16"/>
                  <a:gd name="T49" fmla="*/ 18 h 30"/>
                  <a:gd name="T50" fmla="*/ 16 w 16"/>
                  <a:gd name="T51" fmla="*/ 18 h 30"/>
                  <a:gd name="T52" fmla="*/ 14 w 16"/>
                  <a:gd name="T53" fmla="*/ 24 h 30"/>
                  <a:gd name="T54" fmla="*/ 12 w 16"/>
                  <a:gd name="T55" fmla="*/ 28 h 30"/>
                  <a:gd name="T56" fmla="*/ 10 w 16"/>
                  <a:gd name="T57" fmla="*/ 28 h 30"/>
                  <a:gd name="T58" fmla="*/ 10 w 16"/>
                  <a:gd name="T5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30">
                    <a:moveTo>
                      <a:pt x="10" y="28"/>
                    </a:moveTo>
                    <a:lnTo>
                      <a:pt x="10" y="28"/>
                    </a:lnTo>
                    <a:lnTo>
                      <a:pt x="6" y="28"/>
                    </a:lnTo>
                    <a:lnTo>
                      <a:pt x="6" y="28"/>
                    </a:lnTo>
                    <a:lnTo>
                      <a:pt x="4" y="30"/>
                    </a:lnTo>
                    <a:lnTo>
                      <a:pt x="2" y="30"/>
                    </a:lnTo>
                    <a:lnTo>
                      <a:pt x="2" y="30"/>
                    </a:lnTo>
                    <a:lnTo>
                      <a:pt x="2" y="24"/>
                    </a:lnTo>
                    <a:lnTo>
                      <a:pt x="2" y="24"/>
                    </a:lnTo>
                    <a:lnTo>
                      <a:pt x="4" y="20"/>
                    </a:lnTo>
                    <a:lnTo>
                      <a:pt x="4" y="16"/>
                    </a:lnTo>
                    <a:lnTo>
                      <a:pt x="2" y="10"/>
                    </a:lnTo>
                    <a:lnTo>
                      <a:pt x="2" y="10"/>
                    </a:lnTo>
                    <a:lnTo>
                      <a:pt x="0" y="8"/>
                    </a:lnTo>
                    <a:lnTo>
                      <a:pt x="0" y="4"/>
                    </a:lnTo>
                    <a:lnTo>
                      <a:pt x="2" y="0"/>
                    </a:lnTo>
                    <a:lnTo>
                      <a:pt x="2" y="0"/>
                    </a:lnTo>
                    <a:lnTo>
                      <a:pt x="12" y="2"/>
                    </a:lnTo>
                    <a:lnTo>
                      <a:pt x="12" y="2"/>
                    </a:lnTo>
                    <a:lnTo>
                      <a:pt x="10" y="12"/>
                    </a:lnTo>
                    <a:lnTo>
                      <a:pt x="12" y="14"/>
                    </a:lnTo>
                    <a:lnTo>
                      <a:pt x="12" y="14"/>
                    </a:lnTo>
                    <a:lnTo>
                      <a:pt x="16" y="14"/>
                    </a:lnTo>
                    <a:lnTo>
                      <a:pt x="16" y="16"/>
                    </a:lnTo>
                    <a:lnTo>
                      <a:pt x="16" y="18"/>
                    </a:lnTo>
                    <a:lnTo>
                      <a:pt x="16" y="18"/>
                    </a:lnTo>
                    <a:lnTo>
                      <a:pt x="14" y="24"/>
                    </a:lnTo>
                    <a:lnTo>
                      <a:pt x="12" y="28"/>
                    </a:lnTo>
                    <a:lnTo>
                      <a:pt x="10" y="28"/>
                    </a:lnTo>
                    <a:lnTo>
                      <a:pt x="1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3280">
                <a:extLst>
                  <a:ext uri="{FF2B5EF4-FFF2-40B4-BE49-F238E27FC236}">
                    <a16:creationId xmlns:a16="http://schemas.microsoft.com/office/drawing/2014/main" id="{E96E0195-ADAA-A31A-501C-1989B30F372E}"/>
                  </a:ext>
                </a:extLst>
              </p:cNvPr>
              <p:cNvSpPr>
                <a:spLocks/>
              </p:cNvSpPr>
              <p:nvPr/>
            </p:nvSpPr>
            <p:spPr bwMode="auto">
              <a:xfrm>
                <a:off x="1954" y="2149"/>
                <a:ext cx="24" cy="14"/>
              </a:xfrm>
              <a:custGeom>
                <a:avLst/>
                <a:gdLst>
                  <a:gd name="T0" fmla="*/ 4 w 24"/>
                  <a:gd name="T1" fmla="*/ 0 h 14"/>
                  <a:gd name="T2" fmla="*/ 4 w 24"/>
                  <a:gd name="T3" fmla="*/ 0 h 14"/>
                  <a:gd name="T4" fmla="*/ 8 w 24"/>
                  <a:gd name="T5" fmla="*/ 4 h 14"/>
                  <a:gd name="T6" fmla="*/ 12 w 24"/>
                  <a:gd name="T7" fmla="*/ 4 h 14"/>
                  <a:gd name="T8" fmla="*/ 16 w 24"/>
                  <a:gd name="T9" fmla="*/ 2 h 14"/>
                  <a:gd name="T10" fmla="*/ 20 w 24"/>
                  <a:gd name="T11" fmla="*/ 2 h 14"/>
                  <a:gd name="T12" fmla="*/ 20 w 24"/>
                  <a:gd name="T13" fmla="*/ 2 h 14"/>
                  <a:gd name="T14" fmla="*/ 22 w 24"/>
                  <a:gd name="T15" fmla="*/ 4 h 14"/>
                  <a:gd name="T16" fmla="*/ 24 w 24"/>
                  <a:gd name="T17" fmla="*/ 10 h 14"/>
                  <a:gd name="T18" fmla="*/ 24 w 24"/>
                  <a:gd name="T19" fmla="*/ 10 h 14"/>
                  <a:gd name="T20" fmla="*/ 22 w 24"/>
                  <a:gd name="T21" fmla="*/ 14 h 14"/>
                  <a:gd name="T22" fmla="*/ 20 w 24"/>
                  <a:gd name="T23" fmla="*/ 14 h 14"/>
                  <a:gd name="T24" fmla="*/ 20 w 24"/>
                  <a:gd name="T25" fmla="*/ 12 h 14"/>
                  <a:gd name="T26" fmla="*/ 20 w 24"/>
                  <a:gd name="T27" fmla="*/ 12 h 14"/>
                  <a:gd name="T28" fmla="*/ 16 w 24"/>
                  <a:gd name="T29" fmla="*/ 10 h 14"/>
                  <a:gd name="T30" fmla="*/ 14 w 24"/>
                  <a:gd name="T31" fmla="*/ 8 h 14"/>
                  <a:gd name="T32" fmla="*/ 8 w 24"/>
                  <a:gd name="T33" fmla="*/ 12 h 14"/>
                  <a:gd name="T34" fmla="*/ 8 w 24"/>
                  <a:gd name="T35" fmla="*/ 12 h 14"/>
                  <a:gd name="T36" fmla="*/ 8 w 24"/>
                  <a:gd name="T37" fmla="*/ 14 h 14"/>
                  <a:gd name="T38" fmla="*/ 6 w 24"/>
                  <a:gd name="T39" fmla="*/ 12 h 14"/>
                  <a:gd name="T40" fmla="*/ 2 w 24"/>
                  <a:gd name="T41" fmla="*/ 10 h 14"/>
                  <a:gd name="T42" fmla="*/ 2 w 24"/>
                  <a:gd name="T43" fmla="*/ 10 h 14"/>
                  <a:gd name="T44" fmla="*/ 0 w 24"/>
                  <a:gd name="T45" fmla="*/ 8 h 14"/>
                  <a:gd name="T46" fmla="*/ 0 w 24"/>
                  <a:gd name="T47" fmla="*/ 4 h 14"/>
                  <a:gd name="T48" fmla="*/ 0 w 24"/>
                  <a:gd name="T49" fmla="*/ 4 h 14"/>
                  <a:gd name="T50" fmla="*/ 2 w 24"/>
                  <a:gd name="T51" fmla="*/ 0 h 14"/>
                  <a:gd name="T52" fmla="*/ 4 w 24"/>
                  <a:gd name="T53" fmla="*/ 0 h 14"/>
                  <a:gd name="T54" fmla="*/ 4 w 24"/>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14">
                    <a:moveTo>
                      <a:pt x="4" y="0"/>
                    </a:moveTo>
                    <a:lnTo>
                      <a:pt x="4" y="0"/>
                    </a:lnTo>
                    <a:lnTo>
                      <a:pt x="8" y="4"/>
                    </a:lnTo>
                    <a:lnTo>
                      <a:pt x="12" y="4"/>
                    </a:lnTo>
                    <a:lnTo>
                      <a:pt x="16" y="2"/>
                    </a:lnTo>
                    <a:lnTo>
                      <a:pt x="20" y="2"/>
                    </a:lnTo>
                    <a:lnTo>
                      <a:pt x="20" y="2"/>
                    </a:lnTo>
                    <a:lnTo>
                      <a:pt x="22" y="4"/>
                    </a:lnTo>
                    <a:lnTo>
                      <a:pt x="24" y="10"/>
                    </a:lnTo>
                    <a:lnTo>
                      <a:pt x="24" y="10"/>
                    </a:lnTo>
                    <a:lnTo>
                      <a:pt x="22" y="14"/>
                    </a:lnTo>
                    <a:lnTo>
                      <a:pt x="20" y="14"/>
                    </a:lnTo>
                    <a:lnTo>
                      <a:pt x="20" y="12"/>
                    </a:lnTo>
                    <a:lnTo>
                      <a:pt x="20" y="12"/>
                    </a:lnTo>
                    <a:lnTo>
                      <a:pt x="16" y="10"/>
                    </a:lnTo>
                    <a:lnTo>
                      <a:pt x="14" y="8"/>
                    </a:lnTo>
                    <a:lnTo>
                      <a:pt x="8" y="12"/>
                    </a:lnTo>
                    <a:lnTo>
                      <a:pt x="8" y="12"/>
                    </a:lnTo>
                    <a:lnTo>
                      <a:pt x="8" y="14"/>
                    </a:lnTo>
                    <a:lnTo>
                      <a:pt x="6" y="12"/>
                    </a:lnTo>
                    <a:lnTo>
                      <a:pt x="2" y="10"/>
                    </a:lnTo>
                    <a:lnTo>
                      <a:pt x="2" y="10"/>
                    </a:lnTo>
                    <a:lnTo>
                      <a:pt x="0" y="8"/>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3281">
                <a:extLst>
                  <a:ext uri="{FF2B5EF4-FFF2-40B4-BE49-F238E27FC236}">
                    <a16:creationId xmlns:a16="http://schemas.microsoft.com/office/drawing/2014/main" id="{24685153-BADB-571A-F05A-FA50CF377554}"/>
                  </a:ext>
                </a:extLst>
              </p:cNvPr>
              <p:cNvSpPr>
                <a:spLocks/>
              </p:cNvSpPr>
              <p:nvPr/>
            </p:nvSpPr>
            <p:spPr bwMode="auto">
              <a:xfrm>
                <a:off x="1986" y="2163"/>
                <a:ext cx="8" cy="16"/>
              </a:xfrm>
              <a:custGeom>
                <a:avLst/>
                <a:gdLst>
                  <a:gd name="T0" fmla="*/ 0 w 8"/>
                  <a:gd name="T1" fmla="*/ 0 h 16"/>
                  <a:gd name="T2" fmla="*/ 0 w 8"/>
                  <a:gd name="T3" fmla="*/ 0 h 16"/>
                  <a:gd name="T4" fmla="*/ 4 w 8"/>
                  <a:gd name="T5" fmla="*/ 0 h 16"/>
                  <a:gd name="T6" fmla="*/ 6 w 8"/>
                  <a:gd name="T7" fmla="*/ 0 h 16"/>
                  <a:gd name="T8" fmla="*/ 8 w 8"/>
                  <a:gd name="T9" fmla="*/ 4 h 16"/>
                  <a:gd name="T10" fmla="*/ 8 w 8"/>
                  <a:gd name="T11" fmla="*/ 4 h 16"/>
                  <a:gd name="T12" fmla="*/ 6 w 8"/>
                  <a:gd name="T13" fmla="*/ 4 h 16"/>
                  <a:gd name="T14" fmla="*/ 4 w 8"/>
                  <a:gd name="T15" fmla="*/ 4 h 16"/>
                  <a:gd name="T16" fmla="*/ 4 w 8"/>
                  <a:gd name="T17" fmla="*/ 16 h 16"/>
                  <a:gd name="T18" fmla="*/ 4 w 8"/>
                  <a:gd name="T19" fmla="*/ 16 h 16"/>
                  <a:gd name="T20" fmla="*/ 2 w 8"/>
                  <a:gd name="T21" fmla="*/ 16 h 16"/>
                  <a:gd name="T22" fmla="*/ 2 w 8"/>
                  <a:gd name="T23" fmla="*/ 16 h 16"/>
                  <a:gd name="T24" fmla="*/ 2 w 8"/>
                  <a:gd name="T25" fmla="*/ 14 h 16"/>
                  <a:gd name="T26" fmla="*/ 2 w 8"/>
                  <a:gd name="T27" fmla="*/ 14 h 16"/>
                  <a:gd name="T28" fmla="*/ 0 w 8"/>
                  <a:gd name="T29" fmla="*/ 8 h 16"/>
                  <a:gd name="T30" fmla="*/ 0 w 8"/>
                  <a:gd name="T31" fmla="*/ 0 h 16"/>
                  <a:gd name="T32" fmla="*/ 0 w 8"/>
                  <a:gd name="T33" fmla="*/ 0 h 16"/>
                  <a:gd name="T34" fmla="*/ 0 w 8"/>
                  <a:gd name="T35" fmla="*/ 0 h 16"/>
                  <a:gd name="T36" fmla="*/ 0 w 8"/>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6">
                    <a:moveTo>
                      <a:pt x="0" y="0"/>
                    </a:moveTo>
                    <a:lnTo>
                      <a:pt x="0" y="0"/>
                    </a:lnTo>
                    <a:lnTo>
                      <a:pt x="4" y="0"/>
                    </a:lnTo>
                    <a:lnTo>
                      <a:pt x="6" y="0"/>
                    </a:lnTo>
                    <a:lnTo>
                      <a:pt x="8" y="4"/>
                    </a:lnTo>
                    <a:lnTo>
                      <a:pt x="8" y="4"/>
                    </a:lnTo>
                    <a:lnTo>
                      <a:pt x="6" y="4"/>
                    </a:lnTo>
                    <a:lnTo>
                      <a:pt x="4" y="4"/>
                    </a:lnTo>
                    <a:lnTo>
                      <a:pt x="4" y="16"/>
                    </a:lnTo>
                    <a:lnTo>
                      <a:pt x="4" y="16"/>
                    </a:lnTo>
                    <a:lnTo>
                      <a:pt x="2" y="16"/>
                    </a:lnTo>
                    <a:lnTo>
                      <a:pt x="2" y="16"/>
                    </a:lnTo>
                    <a:lnTo>
                      <a:pt x="2" y="14"/>
                    </a:lnTo>
                    <a:lnTo>
                      <a:pt x="2" y="14"/>
                    </a:lnTo>
                    <a:lnTo>
                      <a:pt x="0" y="8"/>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3282">
                <a:extLst>
                  <a:ext uri="{FF2B5EF4-FFF2-40B4-BE49-F238E27FC236}">
                    <a16:creationId xmlns:a16="http://schemas.microsoft.com/office/drawing/2014/main" id="{BDAD720A-1DE4-575E-3632-7725A6B95F5C}"/>
                  </a:ext>
                </a:extLst>
              </p:cNvPr>
              <p:cNvSpPr>
                <a:spLocks/>
              </p:cNvSpPr>
              <p:nvPr/>
            </p:nvSpPr>
            <p:spPr bwMode="auto">
              <a:xfrm>
                <a:off x="1954" y="2167"/>
                <a:ext cx="6" cy="14"/>
              </a:xfrm>
              <a:custGeom>
                <a:avLst/>
                <a:gdLst>
                  <a:gd name="T0" fmla="*/ 2 w 6"/>
                  <a:gd name="T1" fmla="*/ 10 h 14"/>
                  <a:gd name="T2" fmla="*/ 2 w 6"/>
                  <a:gd name="T3" fmla="*/ 10 h 14"/>
                  <a:gd name="T4" fmla="*/ 0 w 6"/>
                  <a:gd name="T5" fmla="*/ 6 h 14"/>
                  <a:gd name="T6" fmla="*/ 0 w 6"/>
                  <a:gd name="T7" fmla="*/ 6 h 14"/>
                  <a:gd name="T8" fmla="*/ 2 w 6"/>
                  <a:gd name="T9" fmla="*/ 2 h 14"/>
                  <a:gd name="T10" fmla="*/ 2 w 6"/>
                  <a:gd name="T11" fmla="*/ 0 h 14"/>
                  <a:gd name="T12" fmla="*/ 4 w 6"/>
                  <a:gd name="T13" fmla="*/ 0 h 14"/>
                  <a:gd name="T14" fmla="*/ 4 w 6"/>
                  <a:gd name="T15" fmla="*/ 0 h 14"/>
                  <a:gd name="T16" fmla="*/ 6 w 6"/>
                  <a:gd name="T17" fmla="*/ 4 h 14"/>
                  <a:gd name="T18" fmla="*/ 6 w 6"/>
                  <a:gd name="T19" fmla="*/ 10 h 14"/>
                  <a:gd name="T20" fmla="*/ 6 w 6"/>
                  <a:gd name="T21" fmla="*/ 10 h 14"/>
                  <a:gd name="T22" fmla="*/ 6 w 6"/>
                  <a:gd name="T23" fmla="*/ 12 h 14"/>
                  <a:gd name="T24" fmla="*/ 6 w 6"/>
                  <a:gd name="T25" fmla="*/ 12 h 14"/>
                  <a:gd name="T26" fmla="*/ 6 w 6"/>
                  <a:gd name="T27" fmla="*/ 12 h 14"/>
                  <a:gd name="T28" fmla="*/ 4 w 6"/>
                  <a:gd name="T29" fmla="*/ 14 h 14"/>
                  <a:gd name="T30" fmla="*/ 4 w 6"/>
                  <a:gd name="T31" fmla="*/ 14 h 14"/>
                  <a:gd name="T32" fmla="*/ 2 w 6"/>
                  <a:gd name="T33" fmla="*/ 10 h 14"/>
                  <a:gd name="T34" fmla="*/ 2 w 6"/>
                  <a:gd name="T3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4">
                    <a:moveTo>
                      <a:pt x="2" y="10"/>
                    </a:moveTo>
                    <a:lnTo>
                      <a:pt x="2" y="10"/>
                    </a:lnTo>
                    <a:lnTo>
                      <a:pt x="0" y="6"/>
                    </a:lnTo>
                    <a:lnTo>
                      <a:pt x="0" y="6"/>
                    </a:lnTo>
                    <a:lnTo>
                      <a:pt x="2" y="2"/>
                    </a:lnTo>
                    <a:lnTo>
                      <a:pt x="2" y="0"/>
                    </a:lnTo>
                    <a:lnTo>
                      <a:pt x="4" y="0"/>
                    </a:lnTo>
                    <a:lnTo>
                      <a:pt x="4" y="0"/>
                    </a:lnTo>
                    <a:lnTo>
                      <a:pt x="6" y="4"/>
                    </a:lnTo>
                    <a:lnTo>
                      <a:pt x="6" y="10"/>
                    </a:lnTo>
                    <a:lnTo>
                      <a:pt x="6" y="10"/>
                    </a:lnTo>
                    <a:lnTo>
                      <a:pt x="6" y="12"/>
                    </a:lnTo>
                    <a:lnTo>
                      <a:pt x="6" y="12"/>
                    </a:lnTo>
                    <a:lnTo>
                      <a:pt x="6" y="12"/>
                    </a:lnTo>
                    <a:lnTo>
                      <a:pt x="4" y="14"/>
                    </a:lnTo>
                    <a:lnTo>
                      <a:pt x="4" y="14"/>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3283">
                <a:extLst>
                  <a:ext uri="{FF2B5EF4-FFF2-40B4-BE49-F238E27FC236}">
                    <a16:creationId xmlns:a16="http://schemas.microsoft.com/office/drawing/2014/main" id="{2BFFE84B-3A80-CBE5-AEB1-5692BC6692F2}"/>
                  </a:ext>
                </a:extLst>
              </p:cNvPr>
              <p:cNvSpPr>
                <a:spLocks/>
              </p:cNvSpPr>
              <p:nvPr/>
            </p:nvSpPr>
            <p:spPr bwMode="auto">
              <a:xfrm>
                <a:off x="1894" y="2157"/>
                <a:ext cx="12" cy="20"/>
              </a:xfrm>
              <a:custGeom>
                <a:avLst/>
                <a:gdLst>
                  <a:gd name="T0" fmla="*/ 8 w 12"/>
                  <a:gd name="T1" fmla="*/ 16 h 20"/>
                  <a:gd name="T2" fmla="*/ 8 w 12"/>
                  <a:gd name="T3" fmla="*/ 16 h 20"/>
                  <a:gd name="T4" fmla="*/ 6 w 12"/>
                  <a:gd name="T5" fmla="*/ 20 h 20"/>
                  <a:gd name="T6" fmla="*/ 6 w 12"/>
                  <a:gd name="T7" fmla="*/ 20 h 20"/>
                  <a:gd name="T8" fmla="*/ 2 w 12"/>
                  <a:gd name="T9" fmla="*/ 12 h 20"/>
                  <a:gd name="T10" fmla="*/ 2 w 12"/>
                  <a:gd name="T11" fmla="*/ 12 h 20"/>
                  <a:gd name="T12" fmla="*/ 0 w 12"/>
                  <a:gd name="T13" fmla="*/ 8 h 20"/>
                  <a:gd name="T14" fmla="*/ 2 w 12"/>
                  <a:gd name="T15" fmla="*/ 4 h 20"/>
                  <a:gd name="T16" fmla="*/ 2 w 12"/>
                  <a:gd name="T17" fmla="*/ 4 h 20"/>
                  <a:gd name="T18" fmla="*/ 2 w 12"/>
                  <a:gd name="T19" fmla="*/ 0 h 20"/>
                  <a:gd name="T20" fmla="*/ 4 w 12"/>
                  <a:gd name="T21" fmla="*/ 2 h 20"/>
                  <a:gd name="T22" fmla="*/ 4 w 12"/>
                  <a:gd name="T23" fmla="*/ 2 h 20"/>
                  <a:gd name="T24" fmla="*/ 8 w 12"/>
                  <a:gd name="T25" fmla="*/ 6 h 20"/>
                  <a:gd name="T26" fmla="*/ 8 w 12"/>
                  <a:gd name="T27" fmla="*/ 6 h 20"/>
                  <a:gd name="T28" fmla="*/ 10 w 12"/>
                  <a:gd name="T29" fmla="*/ 6 h 20"/>
                  <a:gd name="T30" fmla="*/ 12 w 12"/>
                  <a:gd name="T31" fmla="*/ 10 h 20"/>
                  <a:gd name="T32" fmla="*/ 12 w 12"/>
                  <a:gd name="T33" fmla="*/ 10 h 20"/>
                  <a:gd name="T34" fmla="*/ 10 w 12"/>
                  <a:gd name="T35" fmla="*/ 14 h 20"/>
                  <a:gd name="T36" fmla="*/ 8 w 12"/>
                  <a:gd name="T37" fmla="*/ 16 h 20"/>
                  <a:gd name="T38" fmla="*/ 8 w 12"/>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0">
                    <a:moveTo>
                      <a:pt x="8" y="16"/>
                    </a:moveTo>
                    <a:lnTo>
                      <a:pt x="8" y="16"/>
                    </a:lnTo>
                    <a:lnTo>
                      <a:pt x="6" y="20"/>
                    </a:lnTo>
                    <a:lnTo>
                      <a:pt x="6" y="20"/>
                    </a:lnTo>
                    <a:lnTo>
                      <a:pt x="2" y="12"/>
                    </a:lnTo>
                    <a:lnTo>
                      <a:pt x="2" y="12"/>
                    </a:lnTo>
                    <a:lnTo>
                      <a:pt x="0" y="8"/>
                    </a:lnTo>
                    <a:lnTo>
                      <a:pt x="2" y="4"/>
                    </a:lnTo>
                    <a:lnTo>
                      <a:pt x="2" y="4"/>
                    </a:lnTo>
                    <a:lnTo>
                      <a:pt x="2" y="0"/>
                    </a:lnTo>
                    <a:lnTo>
                      <a:pt x="4" y="2"/>
                    </a:lnTo>
                    <a:lnTo>
                      <a:pt x="4" y="2"/>
                    </a:lnTo>
                    <a:lnTo>
                      <a:pt x="8" y="6"/>
                    </a:lnTo>
                    <a:lnTo>
                      <a:pt x="8" y="6"/>
                    </a:lnTo>
                    <a:lnTo>
                      <a:pt x="10" y="6"/>
                    </a:lnTo>
                    <a:lnTo>
                      <a:pt x="12" y="10"/>
                    </a:lnTo>
                    <a:lnTo>
                      <a:pt x="12" y="10"/>
                    </a:lnTo>
                    <a:lnTo>
                      <a:pt x="10" y="14"/>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3284">
                <a:extLst>
                  <a:ext uri="{FF2B5EF4-FFF2-40B4-BE49-F238E27FC236}">
                    <a16:creationId xmlns:a16="http://schemas.microsoft.com/office/drawing/2014/main" id="{3B8710C2-006E-E83E-E8E3-C2EBE8C47479}"/>
                  </a:ext>
                </a:extLst>
              </p:cNvPr>
              <p:cNvSpPr>
                <a:spLocks/>
              </p:cNvSpPr>
              <p:nvPr/>
            </p:nvSpPr>
            <p:spPr bwMode="auto">
              <a:xfrm>
                <a:off x="1922" y="2155"/>
                <a:ext cx="6" cy="20"/>
              </a:xfrm>
              <a:custGeom>
                <a:avLst/>
                <a:gdLst>
                  <a:gd name="T0" fmla="*/ 4 w 6"/>
                  <a:gd name="T1" fmla="*/ 0 h 20"/>
                  <a:gd name="T2" fmla="*/ 4 w 6"/>
                  <a:gd name="T3" fmla="*/ 0 h 20"/>
                  <a:gd name="T4" fmla="*/ 6 w 6"/>
                  <a:gd name="T5" fmla="*/ 16 h 20"/>
                  <a:gd name="T6" fmla="*/ 6 w 6"/>
                  <a:gd name="T7" fmla="*/ 16 h 20"/>
                  <a:gd name="T8" fmla="*/ 6 w 6"/>
                  <a:gd name="T9" fmla="*/ 20 h 20"/>
                  <a:gd name="T10" fmla="*/ 4 w 6"/>
                  <a:gd name="T11" fmla="*/ 20 h 20"/>
                  <a:gd name="T12" fmla="*/ 0 w 6"/>
                  <a:gd name="T13" fmla="*/ 16 h 20"/>
                  <a:gd name="T14" fmla="*/ 0 w 6"/>
                  <a:gd name="T15" fmla="*/ 16 h 20"/>
                  <a:gd name="T16" fmla="*/ 0 w 6"/>
                  <a:gd name="T17" fmla="*/ 16 h 20"/>
                  <a:gd name="T18" fmla="*/ 0 w 6"/>
                  <a:gd name="T19" fmla="*/ 16 h 20"/>
                  <a:gd name="T20" fmla="*/ 4 w 6"/>
                  <a:gd name="T21" fmla="*/ 0 h 20"/>
                  <a:gd name="T22" fmla="*/ 4 w 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0">
                    <a:moveTo>
                      <a:pt x="4" y="0"/>
                    </a:moveTo>
                    <a:lnTo>
                      <a:pt x="4" y="0"/>
                    </a:lnTo>
                    <a:lnTo>
                      <a:pt x="6" y="16"/>
                    </a:lnTo>
                    <a:lnTo>
                      <a:pt x="6" y="16"/>
                    </a:lnTo>
                    <a:lnTo>
                      <a:pt x="6" y="20"/>
                    </a:lnTo>
                    <a:lnTo>
                      <a:pt x="4" y="20"/>
                    </a:lnTo>
                    <a:lnTo>
                      <a:pt x="0" y="16"/>
                    </a:lnTo>
                    <a:lnTo>
                      <a:pt x="0" y="16"/>
                    </a:lnTo>
                    <a:lnTo>
                      <a:pt x="0" y="16"/>
                    </a:lnTo>
                    <a:lnTo>
                      <a:pt x="0" y="16"/>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3285">
                <a:extLst>
                  <a:ext uri="{FF2B5EF4-FFF2-40B4-BE49-F238E27FC236}">
                    <a16:creationId xmlns:a16="http://schemas.microsoft.com/office/drawing/2014/main" id="{75554723-5DC9-DA64-D282-147F1F24C67A}"/>
                  </a:ext>
                </a:extLst>
              </p:cNvPr>
              <p:cNvSpPr>
                <a:spLocks/>
              </p:cNvSpPr>
              <p:nvPr/>
            </p:nvSpPr>
            <p:spPr bwMode="auto">
              <a:xfrm>
                <a:off x="1902" y="2151"/>
                <a:ext cx="4" cy="8"/>
              </a:xfrm>
              <a:custGeom>
                <a:avLst/>
                <a:gdLst>
                  <a:gd name="T0" fmla="*/ 0 w 4"/>
                  <a:gd name="T1" fmla="*/ 0 h 8"/>
                  <a:gd name="T2" fmla="*/ 0 w 4"/>
                  <a:gd name="T3" fmla="*/ 0 h 8"/>
                  <a:gd name="T4" fmla="*/ 2 w 4"/>
                  <a:gd name="T5" fmla="*/ 2 h 8"/>
                  <a:gd name="T6" fmla="*/ 4 w 4"/>
                  <a:gd name="T7" fmla="*/ 4 h 8"/>
                  <a:gd name="T8" fmla="*/ 4 w 4"/>
                  <a:gd name="T9" fmla="*/ 4 h 8"/>
                  <a:gd name="T10" fmla="*/ 2 w 4"/>
                  <a:gd name="T11" fmla="*/ 8 h 8"/>
                  <a:gd name="T12" fmla="*/ 0 w 4"/>
                  <a:gd name="T13" fmla="*/ 8 h 8"/>
                  <a:gd name="T14" fmla="*/ 0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2" y="2"/>
                    </a:lnTo>
                    <a:lnTo>
                      <a:pt x="4" y="4"/>
                    </a:lnTo>
                    <a:lnTo>
                      <a:pt x="4" y="4"/>
                    </a:lnTo>
                    <a:lnTo>
                      <a:pt x="2" y="8"/>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3286">
                <a:extLst>
                  <a:ext uri="{FF2B5EF4-FFF2-40B4-BE49-F238E27FC236}">
                    <a16:creationId xmlns:a16="http://schemas.microsoft.com/office/drawing/2014/main" id="{0340F381-ABB3-B621-CA0A-6B930591DF72}"/>
                  </a:ext>
                </a:extLst>
              </p:cNvPr>
              <p:cNvSpPr>
                <a:spLocks/>
              </p:cNvSpPr>
              <p:nvPr/>
            </p:nvSpPr>
            <p:spPr bwMode="auto">
              <a:xfrm>
                <a:off x="1856" y="1884"/>
                <a:ext cx="28" cy="56"/>
              </a:xfrm>
              <a:custGeom>
                <a:avLst/>
                <a:gdLst>
                  <a:gd name="T0" fmla="*/ 20 w 28"/>
                  <a:gd name="T1" fmla="*/ 10 h 56"/>
                  <a:gd name="T2" fmla="*/ 20 w 28"/>
                  <a:gd name="T3" fmla="*/ 10 h 56"/>
                  <a:gd name="T4" fmla="*/ 24 w 28"/>
                  <a:gd name="T5" fmla="*/ 2 h 56"/>
                  <a:gd name="T6" fmla="*/ 26 w 28"/>
                  <a:gd name="T7" fmla="*/ 2 h 56"/>
                  <a:gd name="T8" fmla="*/ 28 w 28"/>
                  <a:gd name="T9" fmla="*/ 4 h 56"/>
                  <a:gd name="T10" fmla="*/ 28 w 28"/>
                  <a:gd name="T11" fmla="*/ 4 h 56"/>
                  <a:gd name="T12" fmla="*/ 28 w 28"/>
                  <a:gd name="T13" fmla="*/ 10 h 56"/>
                  <a:gd name="T14" fmla="*/ 26 w 28"/>
                  <a:gd name="T15" fmla="*/ 14 h 56"/>
                  <a:gd name="T16" fmla="*/ 24 w 28"/>
                  <a:gd name="T17" fmla="*/ 24 h 56"/>
                  <a:gd name="T18" fmla="*/ 24 w 28"/>
                  <a:gd name="T19" fmla="*/ 24 h 56"/>
                  <a:gd name="T20" fmla="*/ 22 w 28"/>
                  <a:gd name="T21" fmla="*/ 26 h 56"/>
                  <a:gd name="T22" fmla="*/ 22 w 28"/>
                  <a:gd name="T23" fmla="*/ 32 h 56"/>
                  <a:gd name="T24" fmla="*/ 22 w 28"/>
                  <a:gd name="T25" fmla="*/ 32 h 56"/>
                  <a:gd name="T26" fmla="*/ 22 w 28"/>
                  <a:gd name="T27" fmla="*/ 38 h 56"/>
                  <a:gd name="T28" fmla="*/ 20 w 28"/>
                  <a:gd name="T29" fmla="*/ 38 h 56"/>
                  <a:gd name="T30" fmla="*/ 20 w 28"/>
                  <a:gd name="T31" fmla="*/ 38 h 56"/>
                  <a:gd name="T32" fmla="*/ 18 w 28"/>
                  <a:gd name="T33" fmla="*/ 40 h 56"/>
                  <a:gd name="T34" fmla="*/ 16 w 28"/>
                  <a:gd name="T35" fmla="*/ 46 h 56"/>
                  <a:gd name="T36" fmla="*/ 16 w 28"/>
                  <a:gd name="T37" fmla="*/ 46 h 56"/>
                  <a:gd name="T38" fmla="*/ 14 w 28"/>
                  <a:gd name="T39" fmla="*/ 52 h 56"/>
                  <a:gd name="T40" fmla="*/ 14 w 28"/>
                  <a:gd name="T41" fmla="*/ 56 h 56"/>
                  <a:gd name="T42" fmla="*/ 12 w 28"/>
                  <a:gd name="T43" fmla="*/ 54 h 56"/>
                  <a:gd name="T44" fmla="*/ 12 w 28"/>
                  <a:gd name="T45" fmla="*/ 54 h 56"/>
                  <a:gd name="T46" fmla="*/ 10 w 28"/>
                  <a:gd name="T47" fmla="*/ 50 h 56"/>
                  <a:gd name="T48" fmla="*/ 8 w 28"/>
                  <a:gd name="T49" fmla="*/ 48 h 56"/>
                  <a:gd name="T50" fmla="*/ 8 w 28"/>
                  <a:gd name="T51" fmla="*/ 50 h 56"/>
                  <a:gd name="T52" fmla="*/ 8 w 28"/>
                  <a:gd name="T53" fmla="*/ 50 h 56"/>
                  <a:gd name="T54" fmla="*/ 6 w 28"/>
                  <a:gd name="T55" fmla="*/ 46 h 56"/>
                  <a:gd name="T56" fmla="*/ 6 w 28"/>
                  <a:gd name="T57" fmla="*/ 46 h 56"/>
                  <a:gd name="T58" fmla="*/ 4 w 28"/>
                  <a:gd name="T59" fmla="*/ 42 h 56"/>
                  <a:gd name="T60" fmla="*/ 2 w 28"/>
                  <a:gd name="T61" fmla="*/ 42 h 56"/>
                  <a:gd name="T62" fmla="*/ 2 w 28"/>
                  <a:gd name="T63" fmla="*/ 42 h 56"/>
                  <a:gd name="T64" fmla="*/ 2 w 28"/>
                  <a:gd name="T65" fmla="*/ 38 h 56"/>
                  <a:gd name="T66" fmla="*/ 2 w 28"/>
                  <a:gd name="T67" fmla="*/ 38 h 56"/>
                  <a:gd name="T68" fmla="*/ 2 w 28"/>
                  <a:gd name="T69" fmla="*/ 32 h 56"/>
                  <a:gd name="T70" fmla="*/ 4 w 28"/>
                  <a:gd name="T71" fmla="*/ 32 h 56"/>
                  <a:gd name="T72" fmla="*/ 10 w 28"/>
                  <a:gd name="T73" fmla="*/ 34 h 56"/>
                  <a:gd name="T74" fmla="*/ 10 w 28"/>
                  <a:gd name="T75" fmla="*/ 34 h 56"/>
                  <a:gd name="T76" fmla="*/ 10 w 28"/>
                  <a:gd name="T77" fmla="*/ 34 h 56"/>
                  <a:gd name="T78" fmla="*/ 10 w 28"/>
                  <a:gd name="T79" fmla="*/ 34 h 56"/>
                  <a:gd name="T80" fmla="*/ 10 w 28"/>
                  <a:gd name="T81" fmla="*/ 32 h 56"/>
                  <a:gd name="T82" fmla="*/ 10 w 28"/>
                  <a:gd name="T83" fmla="*/ 32 h 56"/>
                  <a:gd name="T84" fmla="*/ 8 w 28"/>
                  <a:gd name="T85" fmla="*/ 28 h 56"/>
                  <a:gd name="T86" fmla="*/ 8 w 28"/>
                  <a:gd name="T87" fmla="*/ 26 h 56"/>
                  <a:gd name="T88" fmla="*/ 6 w 28"/>
                  <a:gd name="T89" fmla="*/ 26 h 56"/>
                  <a:gd name="T90" fmla="*/ 6 w 28"/>
                  <a:gd name="T91" fmla="*/ 26 h 56"/>
                  <a:gd name="T92" fmla="*/ 2 w 28"/>
                  <a:gd name="T93" fmla="*/ 24 h 56"/>
                  <a:gd name="T94" fmla="*/ 0 w 28"/>
                  <a:gd name="T95" fmla="*/ 20 h 56"/>
                  <a:gd name="T96" fmla="*/ 0 w 28"/>
                  <a:gd name="T97" fmla="*/ 20 h 56"/>
                  <a:gd name="T98" fmla="*/ 0 w 28"/>
                  <a:gd name="T99" fmla="*/ 14 h 56"/>
                  <a:gd name="T100" fmla="*/ 4 w 28"/>
                  <a:gd name="T101" fmla="*/ 10 h 56"/>
                  <a:gd name="T102" fmla="*/ 6 w 28"/>
                  <a:gd name="T103" fmla="*/ 6 h 56"/>
                  <a:gd name="T104" fmla="*/ 8 w 28"/>
                  <a:gd name="T105" fmla="*/ 2 h 56"/>
                  <a:gd name="T106" fmla="*/ 8 w 28"/>
                  <a:gd name="T107" fmla="*/ 2 h 56"/>
                  <a:gd name="T108" fmla="*/ 10 w 28"/>
                  <a:gd name="T109" fmla="*/ 0 h 56"/>
                  <a:gd name="T110" fmla="*/ 12 w 28"/>
                  <a:gd name="T111" fmla="*/ 0 h 56"/>
                  <a:gd name="T112" fmla="*/ 14 w 28"/>
                  <a:gd name="T113" fmla="*/ 4 h 56"/>
                  <a:gd name="T114" fmla="*/ 18 w 28"/>
                  <a:gd name="T115" fmla="*/ 8 h 56"/>
                  <a:gd name="T116" fmla="*/ 20 w 28"/>
                  <a:gd name="T117" fmla="*/ 10 h 56"/>
                  <a:gd name="T118" fmla="*/ 20 w 28"/>
                  <a:gd name="T119"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56">
                    <a:moveTo>
                      <a:pt x="20" y="10"/>
                    </a:moveTo>
                    <a:lnTo>
                      <a:pt x="20" y="10"/>
                    </a:lnTo>
                    <a:lnTo>
                      <a:pt x="24" y="2"/>
                    </a:lnTo>
                    <a:lnTo>
                      <a:pt x="26" y="2"/>
                    </a:lnTo>
                    <a:lnTo>
                      <a:pt x="28" y="4"/>
                    </a:lnTo>
                    <a:lnTo>
                      <a:pt x="28" y="4"/>
                    </a:lnTo>
                    <a:lnTo>
                      <a:pt x="28" y="10"/>
                    </a:lnTo>
                    <a:lnTo>
                      <a:pt x="26" y="14"/>
                    </a:lnTo>
                    <a:lnTo>
                      <a:pt x="24" y="24"/>
                    </a:lnTo>
                    <a:lnTo>
                      <a:pt x="24" y="24"/>
                    </a:lnTo>
                    <a:lnTo>
                      <a:pt x="22" y="26"/>
                    </a:lnTo>
                    <a:lnTo>
                      <a:pt x="22" y="32"/>
                    </a:lnTo>
                    <a:lnTo>
                      <a:pt x="22" y="32"/>
                    </a:lnTo>
                    <a:lnTo>
                      <a:pt x="22" y="38"/>
                    </a:lnTo>
                    <a:lnTo>
                      <a:pt x="20" y="38"/>
                    </a:lnTo>
                    <a:lnTo>
                      <a:pt x="20" y="38"/>
                    </a:lnTo>
                    <a:lnTo>
                      <a:pt x="18" y="40"/>
                    </a:lnTo>
                    <a:lnTo>
                      <a:pt x="16" y="46"/>
                    </a:lnTo>
                    <a:lnTo>
                      <a:pt x="16" y="46"/>
                    </a:lnTo>
                    <a:lnTo>
                      <a:pt x="14" y="52"/>
                    </a:lnTo>
                    <a:lnTo>
                      <a:pt x="14" y="56"/>
                    </a:lnTo>
                    <a:lnTo>
                      <a:pt x="12" y="54"/>
                    </a:lnTo>
                    <a:lnTo>
                      <a:pt x="12" y="54"/>
                    </a:lnTo>
                    <a:lnTo>
                      <a:pt x="10" y="50"/>
                    </a:lnTo>
                    <a:lnTo>
                      <a:pt x="8" y="48"/>
                    </a:lnTo>
                    <a:lnTo>
                      <a:pt x="8" y="50"/>
                    </a:lnTo>
                    <a:lnTo>
                      <a:pt x="8" y="50"/>
                    </a:lnTo>
                    <a:lnTo>
                      <a:pt x="6" y="46"/>
                    </a:lnTo>
                    <a:lnTo>
                      <a:pt x="6" y="46"/>
                    </a:lnTo>
                    <a:lnTo>
                      <a:pt x="4" y="42"/>
                    </a:lnTo>
                    <a:lnTo>
                      <a:pt x="2" y="42"/>
                    </a:lnTo>
                    <a:lnTo>
                      <a:pt x="2" y="42"/>
                    </a:lnTo>
                    <a:lnTo>
                      <a:pt x="2" y="38"/>
                    </a:lnTo>
                    <a:lnTo>
                      <a:pt x="2" y="38"/>
                    </a:lnTo>
                    <a:lnTo>
                      <a:pt x="2" y="32"/>
                    </a:lnTo>
                    <a:lnTo>
                      <a:pt x="4" y="32"/>
                    </a:lnTo>
                    <a:lnTo>
                      <a:pt x="10" y="34"/>
                    </a:lnTo>
                    <a:lnTo>
                      <a:pt x="10" y="34"/>
                    </a:lnTo>
                    <a:lnTo>
                      <a:pt x="10" y="34"/>
                    </a:lnTo>
                    <a:lnTo>
                      <a:pt x="10" y="34"/>
                    </a:lnTo>
                    <a:lnTo>
                      <a:pt x="10" y="32"/>
                    </a:lnTo>
                    <a:lnTo>
                      <a:pt x="10" y="32"/>
                    </a:lnTo>
                    <a:lnTo>
                      <a:pt x="8" y="28"/>
                    </a:lnTo>
                    <a:lnTo>
                      <a:pt x="8" y="26"/>
                    </a:lnTo>
                    <a:lnTo>
                      <a:pt x="6" y="26"/>
                    </a:lnTo>
                    <a:lnTo>
                      <a:pt x="6" y="26"/>
                    </a:lnTo>
                    <a:lnTo>
                      <a:pt x="2" y="24"/>
                    </a:lnTo>
                    <a:lnTo>
                      <a:pt x="0" y="20"/>
                    </a:lnTo>
                    <a:lnTo>
                      <a:pt x="0" y="20"/>
                    </a:lnTo>
                    <a:lnTo>
                      <a:pt x="0" y="14"/>
                    </a:lnTo>
                    <a:lnTo>
                      <a:pt x="4" y="10"/>
                    </a:lnTo>
                    <a:lnTo>
                      <a:pt x="6" y="6"/>
                    </a:lnTo>
                    <a:lnTo>
                      <a:pt x="8" y="2"/>
                    </a:lnTo>
                    <a:lnTo>
                      <a:pt x="8" y="2"/>
                    </a:lnTo>
                    <a:lnTo>
                      <a:pt x="10" y="0"/>
                    </a:lnTo>
                    <a:lnTo>
                      <a:pt x="12" y="0"/>
                    </a:lnTo>
                    <a:lnTo>
                      <a:pt x="14" y="4"/>
                    </a:lnTo>
                    <a:lnTo>
                      <a:pt x="18" y="8"/>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3287">
                <a:extLst>
                  <a:ext uri="{FF2B5EF4-FFF2-40B4-BE49-F238E27FC236}">
                    <a16:creationId xmlns:a16="http://schemas.microsoft.com/office/drawing/2014/main" id="{304277A2-CFF0-4D15-352B-E54BABA1ECF8}"/>
                  </a:ext>
                </a:extLst>
              </p:cNvPr>
              <p:cNvSpPr>
                <a:spLocks/>
              </p:cNvSpPr>
              <p:nvPr/>
            </p:nvSpPr>
            <p:spPr bwMode="auto">
              <a:xfrm>
                <a:off x="1922" y="2171"/>
                <a:ext cx="14" cy="14"/>
              </a:xfrm>
              <a:custGeom>
                <a:avLst/>
                <a:gdLst>
                  <a:gd name="T0" fmla="*/ 0 w 14"/>
                  <a:gd name="T1" fmla="*/ 0 h 14"/>
                  <a:gd name="T2" fmla="*/ 0 w 14"/>
                  <a:gd name="T3" fmla="*/ 0 h 14"/>
                  <a:gd name="T4" fmla="*/ 2 w 14"/>
                  <a:gd name="T5" fmla="*/ 0 h 14"/>
                  <a:gd name="T6" fmla="*/ 4 w 14"/>
                  <a:gd name="T7" fmla="*/ 0 h 14"/>
                  <a:gd name="T8" fmla="*/ 4 w 14"/>
                  <a:gd name="T9" fmla="*/ 2 h 14"/>
                  <a:gd name="T10" fmla="*/ 6 w 14"/>
                  <a:gd name="T11" fmla="*/ 0 h 14"/>
                  <a:gd name="T12" fmla="*/ 6 w 14"/>
                  <a:gd name="T13" fmla="*/ 0 h 14"/>
                  <a:gd name="T14" fmla="*/ 10 w 14"/>
                  <a:gd name="T15" fmla="*/ 2 h 14"/>
                  <a:gd name="T16" fmla="*/ 14 w 14"/>
                  <a:gd name="T17" fmla="*/ 2 h 14"/>
                  <a:gd name="T18" fmla="*/ 14 w 14"/>
                  <a:gd name="T19" fmla="*/ 2 h 14"/>
                  <a:gd name="T20" fmla="*/ 14 w 14"/>
                  <a:gd name="T21" fmla="*/ 6 h 14"/>
                  <a:gd name="T22" fmla="*/ 14 w 14"/>
                  <a:gd name="T23" fmla="*/ 6 h 14"/>
                  <a:gd name="T24" fmla="*/ 12 w 14"/>
                  <a:gd name="T25" fmla="*/ 10 h 14"/>
                  <a:gd name="T26" fmla="*/ 10 w 14"/>
                  <a:gd name="T27" fmla="*/ 14 h 14"/>
                  <a:gd name="T28" fmla="*/ 10 w 14"/>
                  <a:gd name="T29" fmla="*/ 14 h 14"/>
                  <a:gd name="T30" fmla="*/ 6 w 14"/>
                  <a:gd name="T31" fmla="*/ 12 h 14"/>
                  <a:gd name="T32" fmla="*/ 4 w 14"/>
                  <a:gd name="T33" fmla="*/ 12 h 14"/>
                  <a:gd name="T34" fmla="*/ 0 w 14"/>
                  <a:gd name="T35" fmla="*/ 10 h 14"/>
                  <a:gd name="T36" fmla="*/ 0 w 14"/>
                  <a:gd name="T37" fmla="*/ 0 h 14"/>
                  <a:gd name="T38" fmla="*/ 0 w 1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4">
                    <a:moveTo>
                      <a:pt x="0" y="0"/>
                    </a:moveTo>
                    <a:lnTo>
                      <a:pt x="0" y="0"/>
                    </a:lnTo>
                    <a:lnTo>
                      <a:pt x="2" y="0"/>
                    </a:lnTo>
                    <a:lnTo>
                      <a:pt x="4" y="0"/>
                    </a:lnTo>
                    <a:lnTo>
                      <a:pt x="4" y="2"/>
                    </a:lnTo>
                    <a:lnTo>
                      <a:pt x="6" y="0"/>
                    </a:lnTo>
                    <a:lnTo>
                      <a:pt x="6" y="0"/>
                    </a:lnTo>
                    <a:lnTo>
                      <a:pt x="10" y="2"/>
                    </a:lnTo>
                    <a:lnTo>
                      <a:pt x="14" y="2"/>
                    </a:lnTo>
                    <a:lnTo>
                      <a:pt x="14" y="2"/>
                    </a:lnTo>
                    <a:lnTo>
                      <a:pt x="14" y="6"/>
                    </a:lnTo>
                    <a:lnTo>
                      <a:pt x="14" y="6"/>
                    </a:lnTo>
                    <a:lnTo>
                      <a:pt x="12" y="10"/>
                    </a:lnTo>
                    <a:lnTo>
                      <a:pt x="10" y="14"/>
                    </a:lnTo>
                    <a:lnTo>
                      <a:pt x="10" y="14"/>
                    </a:lnTo>
                    <a:lnTo>
                      <a:pt x="6" y="12"/>
                    </a:lnTo>
                    <a:lnTo>
                      <a:pt x="4" y="12"/>
                    </a:lnTo>
                    <a:lnTo>
                      <a:pt x="0"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3288">
                <a:extLst>
                  <a:ext uri="{FF2B5EF4-FFF2-40B4-BE49-F238E27FC236}">
                    <a16:creationId xmlns:a16="http://schemas.microsoft.com/office/drawing/2014/main" id="{6F8DDFE7-CEED-331F-348D-77B95DEC0C3E}"/>
                  </a:ext>
                </a:extLst>
              </p:cNvPr>
              <p:cNvSpPr>
                <a:spLocks/>
              </p:cNvSpPr>
              <p:nvPr/>
            </p:nvSpPr>
            <p:spPr bwMode="auto">
              <a:xfrm>
                <a:off x="2082" y="2179"/>
                <a:ext cx="2" cy="6"/>
              </a:xfrm>
              <a:custGeom>
                <a:avLst/>
                <a:gdLst>
                  <a:gd name="T0" fmla="*/ 0 w 2"/>
                  <a:gd name="T1" fmla="*/ 6 h 6"/>
                  <a:gd name="T2" fmla="*/ 0 w 2"/>
                  <a:gd name="T3" fmla="*/ 6 h 6"/>
                  <a:gd name="T4" fmla="*/ 0 w 2"/>
                  <a:gd name="T5" fmla="*/ 0 h 6"/>
                  <a:gd name="T6" fmla="*/ 0 w 2"/>
                  <a:gd name="T7" fmla="*/ 0 h 6"/>
                  <a:gd name="T8" fmla="*/ 2 w 2"/>
                  <a:gd name="T9" fmla="*/ 0 h 6"/>
                  <a:gd name="T10" fmla="*/ 2 w 2"/>
                  <a:gd name="T11" fmla="*/ 0 h 6"/>
                  <a:gd name="T12" fmla="*/ 2 w 2"/>
                  <a:gd name="T13" fmla="*/ 2 h 6"/>
                  <a:gd name="T14" fmla="*/ 2 w 2"/>
                  <a:gd name="T15" fmla="*/ 2 h 6"/>
                  <a:gd name="T16" fmla="*/ 2 w 2"/>
                  <a:gd name="T17" fmla="*/ 6 h 6"/>
                  <a:gd name="T18" fmla="*/ 0 w 2"/>
                  <a:gd name="T19" fmla="*/ 6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lnTo>
                      <a:pt x="0" y="6"/>
                    </a:lnTo>
                    <a:lnTo>
                      <a:pt x="0" y="0"/>
                    </a:lnTo>
                    <a:lnTo>
                      <a:pt x="0" y="0"/>
                    </a:lnTo>
                    <a:lnTo>
                      <a:pt x="2" y="0"/>
                    </a:lnTo>
                    <a:lnTo>
                      <a:pt x="2" y="0"/>
                    </a:lnTo>
                    <a:lnTo>
                      <a:pt x="2" y="2"/>
                    </a:lnTo>
                    <a:lnTo>
                      <a:pt x="2" y="2"/>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3289">
                <a:extLst>
                  <a:ext uri="{FF2B5EF4-FFF2-40B4-BE49-F238E27FC236}">
                    <a16:creationId xmlns:a16="http://schemas.microsoft.com/office/drawing/2014/main" id="{E90606EC-D2B4-A9B8-895C-4F633A6D503B}"/>
                  </a:ext>
                </a:extLst>
              </p:cNvPr>
              <p:cNvSpPr>
                <a:spLocks/>
              </p:cNvSpPr>
              <p:nvPr/>
            </p:nvSpPr>
            <p:spPr bwMode="auto">
              <a:xfrm>
                <a:off x="1904" y="1908"/>
                <a:ext cx="12" cy="22"/>
              </a:xfrm>
              <a:custGeom>
                <a:avLst/>
                <a:gdLst>
                  <a:gd name="T0" fmla="*/ 8 w 12"/>
                  <a:gd name="T1" fmla="*/ 0 h 22"/>
                  <a:gd name="T2" fmla="*/ 8 w 12"/>
                  <a:gd name="T3" fmla="*/ 0 h 22"/>
                  <a:gd name="T4" fmla="*/ 12 w 12"/>
                  <a:gd name="T5" fmla="*/ 4 h 22"/>
                  <a:gd name="T6" fmla="*/ 12 w 12"/>
                  <a:gd name="T7" fmla="*/ 4 h 22"/>
                  <a:gd name="T8" fmla="*/ 12 w 12"/>
                  <a:gd name="T9" fmla="*/ 8 h 22"/>
                  <a:gd name="T10" fmla="*/ 10 w 12"/>
                  <a:gd name="T11" fmla="*/ 10 h 22"/>
                  <a:gd name="T12" fmla="*/ 10 w 12"/>
                  <a:gd name="T13" fmla="*/ 12 h 22"/>
                  <a:gd name="T14" fmla="*/ 10 w 12"/>
                  <a:gd name="T15" fmla="*/ 16 h 22"/>
                  <a:gd name="T16" fmla="*/ 10 w 12"/>
                  <a:gd name="T17" fmla="*/ 16 h 22"/>
                  <a:gd name="T18" fmla="*/ 12 w 12"/>
                  <a:gd name="T19" fmla="*/ 18 h 22"/>
                  <a:gd name="T20" fmla="*/ 12 w 12"/>
                  <a:gd name="T21" fmla="*/ 18 h 22"/>
                  <a:gd name="T22" fmla="*/ 10 w 12"/>
                  <a:gd name="T23" fmla="*/ 22 h 22"/>
                  <a:gd name="T24" fmla="*/ 8 w 12"/>
                  <a:gd name="T25" fmla="*/ 22 h 22"/>
                  <a:gd name="T26" fmla="*/ 4 w 12"/>
                  <a:gd name="T27" fmla="*/ 18 h 22"/>
                  <a:gd name="T28" fmla="*/ 2 w 12"/>
                  <a:gd name="T29" fmla="*/ 10 h 22"/>
                  <a:gd name="T30" fmla="*/ 0 w 12"/>
                  <a:gd name="T31" fmla="*/ 4 h 22"/>
                  <a:gd name="T32" fmla="*/ 0 w 12"/>
                  <a:gd name="T33" fmla="*/ 4 h 22"/>
                  <a:gd name="T34" fmla="*/ 2 w 12"/>
                  <a:gd name="T35" fmla="*/ 2 h 22"/>
                  <a:gd name="T36" fmla="*/ 4 w 12"/>
                  <a:gd name="T37" fmla="*/ 0 h 22"/>
                  <a:gd name="T38" fmla="*/ 8 w 12"/>
                  <a:gd name="T39" fmla="*/ 0 h 22"/>
                  <a:gd name="T40" fmla="*/ 8 w 1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2">
                    <a:moveTo>
                      <a:pt x="8" y="0"/>
                    </a:moveTo>
                    <a:lnTo>
                      <a:pt x="8" y="0"/>
                    </a:lnTo>
                    <a:lnTo>
                      <a:pt x="12" y="4"/>
                    </a:lnTo>
                    <a:lnTo>
                      <a:pt x="12" y="4"/>
                    </a:lnTo>
                    <a:lnTo>
                      <a:pt x="12" y="8"/>
                    </a:lnTo>
                    <a:lnTo>
                      <a:pt x="10" y="10"/>
                    </a:lnTo>
                    <a:lnTo>
                      <a:pt x="10" y="12"/>
                    </a:lnTo>
                    <a:lnTo>
                      <a:pt x="10" y="16"/>
                    </a:lnTo>
                    <a:lnTo>
                      <a:pt x="10" y="16"/>
                    </a:lnTo>
                    <a:lnTo>
                      <a:pt x="12" y="18"/>
                    </a:lnTo>
                    <a:lnTo>
                      <a:pt x="12" y="18"/>
                    </a:lnTo>
                    <a:lnTo>
                      <a:pt x="10" y="22"/>
                    </a:lnTo>
                    <a:lnTo>
                      <a:pt x="8" y="22"/>
                    </a:lnTo>
                    <a:lnTo>
                      <a:pt x="4" y="18"/>
                    </a:lnTo>
                    <a:lnTo>
                      <a:pt x="2" y="10"/>
                    </a:lnTo>
                    <a:lnTo>
                      <a:pt x="0" y="4"/>
                    </a:lnTo>
                    <a:lnTo>
                      <a:pt x="0" y="4"/>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3290">
                <a:extLst>
                  <a:ext uri="{FF2B5EF4-FFF2-40B4-BE49-F238E27FC236}">
                    <a16:creationId xmlns:a16="http://schemas.microsoft.com/office/drawing/2014/main" id="{AFB32BB9-AF7B-A7DC-973B-EE381B823F99}"/>
                  </a:ext>
                </a:extLst>
              </p:cNvPr>
              <p:cNvSpPr>
                <a:spLocks/>
              </p:cNvSpPr>
              <p:nvPr/>
            </p:nvSpPr>
            <p:spPr bwMode="auto">
              <a:xfrm>
                <a:off x="1886" y="1916"/>
                <a:ext cx="18" cy="14"/>
              </a:xfrm>
              <a:custGeom>
                <a:avLst/>
                <a:gdLst>
                  <a:gd name="T0" fmla="*/ 0 w 18"/>
                  <a:gd name="T1" fmla="*/ 0 h 14"/>
                  <a:gd name="T2" fmla="*/ 0 w 18"/>
                  <a:gd name="T3" fmla="*/ 0 h 14"/>
                  <a:gd name="T4" fmla="*/ 4 w 18"/>
                  <a:gd name="T5" fmla="*/ 0 h 14"/>
                  <a:gd name="T6" fmla="*/ 4 w 18"/>
                  <a:gd name="T7" fmla="*/ 0 h 14"/>
                  <a:gd name="T8" fmla="*/ 6 w 18"/>
                  <a:gd name="T9" fmla="*/ 4 h 14"/>
                  <a:gd name="T10" fmla="*/ 10 w 18"/>
                  <a:gd name="T11" fmla="*/ 6 h 14"/>
                  <a:gd name="T12" fmla="*/ 14 w 18"/>
                  <a:gd name="T13" fmla="*/ 8 h 14"/>
                  <a:gd name="T14" fmla="*/ 18 w 18"/>
                  <a:gd name="T15" fmla="*/ 10 h 14"/>
                  <a:gd name="T16" fmla="*/ 18 w 18"/>
                  <a:gd name="T17" fmla="*/ 10 h 14"/>
                  <a:gd name="T18" fmla="*/ 16 w 18"/>
                  <a:gd name="T19" fmla="*/ 12 h 14"/>
                  <a:gd name="T20" fmla="*/ 14 w 18"/>
                  <a:gd name="T21" fmla="*/ 14 h 14"/>
                  <a:gd name="T22" fmla="*/ 14 w 18"/>
                  <a:gd name="T23" fmla="*/ 14 h 14"/>
                  <a:gd name="T24" fmla="*/ 6 w 18"/>
                  <a:gd name="T25" fmla="*/ 12 h 14"/>
                  <a:gd name="T26" fmla="*/ 4 w 18"/>
                  <a:gd name="T27" fmla="*/ 8 h 14"/>
                  <a:gd name="T28" fmla="*/ 0 w 18"/>
                  <a:gd name="T29" fmla="*/ 0 h 14"/>
                  <a:gd name="T30" fmla="*/ 0 w 18"/>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4">
                    <a:moveTo>
                      <a:pt x="0" y="0"/>
                    </a:moveTo>
                    <a:lnTo>
                      <a:pt x="0" y="0"/>
                    </a:lnTo>
                    <a:lnTo>
                      <a:pt x="4" y="0"/>
                    </a:lnTo>
                    <a:lnTo>
                      <a:pt x="4" y="0"/>
                    </a:lnTo>
                    <a:lnTo>
                      <a:pt x="6" y="4"/>
                    </a:lnTo>
                    <a:lnTo>
                      <a:pt x="10" y="6"/>
                    </a:lnTo>
                    <a:lnTo>
                      <a:pt x="14" y="8"/>
                    </a:lnTo>
                    <a:lnTo>
                      <a:pt x="18" y="10"/>
                    </a:lnTo>
                    <a:lnTo>
                      <a:pt x="18" y="10"/>
                    </a:lnTo>
                    <a:lnTo>
                      <a:pt x="16" y="12"/>
                    </a:lnTo>
                    <a:lnTo>
                      <a:pt x="14" y="14"/>
                    </a:lnTo>
                    <a:lnTo>
                      <a:pt x="14" y="14"/>
                    </a:lnTo>
                    <a:lnTo>
                      <a:pt x="6" y="12"/>
                    </a:lnTo>
                    <a:lnTo>
                      <a:pt x="4"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3291">
                <a:extLst>
                  <a:ext uri="{FF2B5EF4-FFF2-40B4-BE49-F238E27FC236}">
                    <a16:creationId xmlns:a16="http://schemas.microsoft.com/office/drawing/2014/main" id="{A712A056-8324-38E7-2956-563245AE363E}"/>
                  </a:ext>
                </a:extLst>
              </p:cNvPr>
              <p:cNvSpPr>
                <a:spLocks/>
              </p:cNvSpPr>
              <p:nvPr/>
            </p:nvSpPr>
            <p:spPr bwMode="auto">
              <a:xfrm>
                <a:off x="1928" y="1894"/>
                <a:ext cx="24" cy="40"/>
              </a:xfrm>
              <a:custGeom>
                <a:avLst/>
                <a:gdLst>
                  <a:gd name="T0" fmla="*/ 16 w 24"/>
                  <a:gd name="T1" fmla="*/ 10 h 40"/>
                  <a:gd name="T2" fmla="*/ 16 w 24"/>
                  <a:gd name="T3" fmla="*/ 10 h 40"/>
                  <a:gd name="T4" fmla="*/ 18 w 24"/>
                  <a:gd name="T5" fmla="*/ 6 h 40"/>
                  <a:gd name="T6" fmla="*/ 18 w 24"/>
                  <a:gd name="T7" fmla="*/ 2 h 40"/>
                  <a:gd name="T8" fmla="*/ 22 w 24"/>
                  <a:gd name="T9" fmla="*/ 0 h 40"/>
                  <a:gd name="T10" fmla="*/ 24 w 24"/>
                  <a:gd name="T11" fmla="*/ 4 h 40"/>
                  <a:gd name="T12" fmla="*/ 24 w 24"/>
                  <a:gd name="T13" fmla="*/ 4 h 40"/>
                  <a:gd name="T14" fmla="*/ 16 w 24"/>
                  <a:gd name="T15" fmla="*/ 36 h 40"/>
                  <a:gd name="T16" fmla="*/ 16 w 24"/>
                  <a:gd name="T17" fmla="*/ 36 h 40"/>
                  <a:gd name="T18" fmla="*/ 12 w 24"/>
                  <a:gd name="T19" fmla="*/ 36 h 40"/>
                  <a:gd name="T20" fmla="*/ 10 w 24"/>
                  <a:gd name="T21" fmla="*/ 40 h 40"/>
                  <a:gd name="T22" fmla="*/ 10 w 24"/>
                  <a:gd name="T23" fmla="*/ 40 h 40"/>
                  <a:gd name="T24" fmla="*/ 4 w 24"/>
                  <a:gd name="T25" fmla="*/ 38 h 40"/>
                  <a:gd name="T26" fmla="*/ 2 w 24"/>
                  <a:gd name="T27" fmla="*/ 34 h 40"/>
                  <a:gd name="T28" fmla="*/ 0 w 24"/>
                  <a:gd name="T29" fmla="*/ 26 h 40"/>
                  <a:gd name="T30" fmla="*/ 0 w 24"/>
                  <a:gd name="T31" fmla="*/ 14 h 40"/>
                  <a:gd name="T32" fmla="*/ 0 w 24"/>
                  <a:gd name="T33" fmla="*/ 14 h 40"/>
                  <a:gd name="T34" fmla="*/ 0 w 24"/>
                  <a:gd name="T35" fmla="*/ 6 h 40"/>
                  <a:gd name="T36" fmla="*/ 2 w 24"/>
                  <a:gd name="T37" fmla="*/ 4 h 40"/>
                  <a:gd name="T38" fmla="*/ 4 w 24"/>
                  <a:gd name="T39" fmla="*/ 4 h 40"/>
                  <a:gd name="T40" fmla="*/ 4 w 24"/>
                  <a:gd name="T41" fmla="*/ 4 h 40"/>
                  <a:gd name="T42" fmla="*/ 6 w 24"/>
                  <a:gd name="T43" fmla="*/ 6 h 40"/>
                  <a:gd name="T44" fmla="*/ 8 w 24"/>
                  <a:gd name="T45" fmla="*/ 6 h 40"/>
                  <a:gd name="T46" fmla="*/ 12 w 24"/>
                  <a:gd name="T47" fmla="*/ 4 h 40"/>
                  <a:gd name="T48" fmla="*/ 14 w 24"/>
                  <a:gd name="T49" fmla="*/ 4 h 40"/>
                  <a:gd name="T50" fmla="*/ 14 w 24"/>
                  <a:gd name="T51" fmla="*/ 4 h 40"/>
                  <a:gd name="T52" fmla="*/ 14 w 24"/>
                  <a:gd name="T53" fmla="*/ 8 h 40"/>
                  <a:gd name="T54" fmla="*/ 14 w 24"/>
                  <a:gd name="T55" fmla="*/ 8 h 40"/>
                  <a:gd name="T56" fmla="*/ 10 w 24"/>
                  <a:gd name="T57" fmla="*/ 18 h 40"/>
                  <a:gd name="T58" fmla="*/ 10 w 24"/>
                  <a:gd name="T59" fmla="*/ 18 h 40"/>
                  <a:gd name="T60" fmla="*/ 12 w 24"/>
                  <a:gd name="T61" fmla="*/ 16 h 40"/>
                  <a:gd name="T62" fmla="*/ 14 w 24"/>
                  <a:gd name="T63" fmla="*/ 16 h 40"/>
                  <a:gd name="T64" fmla="*/ 16 w 24"/>
                  <a:gd name="T65" fmla="*/ 10 h 40"/>
                  <a:gd name="T66" fmla="*/ 16 w 24"/>
                  <a:gd name="T6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40">
                    <a:moveTo>
                      <a:pt x="16" y="10"/>
                    </a:moveTo>
                    <a:lnTo>
                      <a:pt x="16" y="10"/>
                    </a:lnTo>
                    <a:lnTo>
                      <a:pt x="18" y="6"/>
                    </a:lnTo>
                    <a:lnTo>
                      <a:pt x="18" y="2"/>
                    </a:lnTo>
                    <a:lnTo>
                      <a:pt x="22" y="0"/>
                    </a:lnTo>
                    <a:lnTo>
                      <a:pt x="24" y="4"/>
                    </a:lnTo>
                    <a:lnTo>
                      <a:pt x="24" y="4"/>
                    </a:lnTo>
                    <a:lnTo>
                      <a:pt x="16" y="36"/>
                    </a:lnTo>
                    <a:lnTo>
                      <a:pt x="16" y="36"/>
                    </a:lnTo>
                    <a:lnTo>
                      <a:pt x="12" y="36"/>
                    </a:lnTo>
                    <a:lnTo>
                      <a:pt x="10" y="40"/>
                    </a:lnTo>
                    <a:lnTo>
                      <a:pt x="10" y="40"/>
                    </a:lnTo>
                    <a:lnTo>
                      <a:pt x="4" y="38"/>
                    </a:lnTo>
                    <a:lnTo>
                      <a:pt x="2" y="34"/>
                    </a:lnTo>
                    <a:lnTo>
                      <a:pt x="0" y="26"/>
                    </a:lnTo>
                    <a:lnTo>
                      <a:pt x="0" y="14"/>
                    </a:lnTo>
                    <a:lnTo>
                      <a:pt x="0" y="14"/>
                    </a:lnTo>
                    <a:lnTo>
                      <a:pt x="0" y="6"/>
                    </a:lnTo>
                    <a:lnTo>
                      <a:pt x="2" y="4"/>
                    </a:lnTo>
                    <a:lnTo>
                      <a:pt x="4" y="4"/>
                    </a:lnTo>
                    <a:lnTo>
                      <a:pt x="4" y="4"/>
                    </a:lnTo>
                    <a:lnTo>
                      <a:pt x="6" y="6"/>
                    </a:lnTo>
                    <a:lnTo>
                      <a:pt x="8" y="6"/>
                    </a:lnTo>
                    <a:lnTo>
                      <a:pt x="12" y="4"/>
                    </a:lnTo>
                    <a:lnTo>
                      <a:pt x="14" y="4"/>
                    </a:lnTo>
                    <a:lnTo>
                      <a:pt x="14" y="4"/>
                    </a:lnTo>
                    <a:lnTo>
                      <a:pt x="14" y="8"/>
                    </a:lnTo>
                    <a:lnTo>
                      <a:pt x="14" y="8"/>
                    </a:lnTo>
                    <a:lnTo>
                      <a:pt x="10" y="18"/>
                    </a:lnTo>
                    <a:lnTo>
                      <a:pt x="10" y="18"/>
                    </a:lnTo>
                    <a:lnTo>
                      <a:pt x="12" y="16"/>
                    </a:lnTo>
                    <a:lnTo>
                      <a:pt x="14" y="16"/>
                    </a:lnTo>
                    <a:lnTo>
                      <a:pt x="16" y="10"/>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Freeform 3292">
                <a:extLst>
                  <a:ext uri="{FF2B5EF4-FFF2-40B4-BE49-F238E27FC236}">
                    <a16:creationId xmlns:a16="http://schemas.microsoft.com/office/drawing/2014/main" id="{BE825508-7593-19A5-162E-C19293D32892}"/>
                  </a:ext>
                </a:extLst>
              </p:cNvPr>
              <p:cNvSpPr>
                <a:spLocks/>
              </p:cNvSpPr>
              <p:nvPr/>
            </p:nvSpPr>
            <p:spPr bwMode="auto">
              <a:xfrm>
                <a:off x="1912" y="1912"/>
                <a:ext cx="4" cy="12"/>
              </a:xfrm>
              <a:custGeom>
                <a:avLst/>
                <a:gdLst>
                  <a:gd name="T0" fmla="*/ 2 w 4"/>
                  <a:gd name="T1" fmla="*/ 12 h 12"/>
                  <a:gd name="T2" fmla="*/ 2 w 4"/>
                  <a:gd name="T3" fmla="*/ 12 h 12"/>
                  <a:gd name="T4" fmla="*/ 0 w 4"/>
                  <a:gd name="T5" fmla="*/ 6 h 12"/>
                  <a:gd name="T6" fmla="*/ 2 w 4"/>
                  <a:gd name="T7" fmla="*/ 4 h 12"/>
                  <a:gd name="T8" fmla="*/ 2 w 4"/>
                  <a:gd name="T9" fmla="*/ 2 h 12"/>
                  <a:gd name="T10" fmla="*/ 4 w 4"/>
                  <a:gd name="T11" fmla="*/ 0 h 12"/>
                  <a:gd name="T12" fmla="*/ 4 w 4"/>
                  <a:gd name="T13" fmla="*/ 0 h 12"/>
                  <a:gd name="T14" fmla="*/ 4 w 4"/>
                  <a:gd name="T15" fmla="*/ 4 h 12"/>
                  <a:gd name="T16" fmla="*/ 4 w 4"/>
                  <a:gd name="T17" fmla="*/ 6 h 12"/>
                  <a:gd name="T18" fmla="*/ 2 w 4"/>
                  <a:gd name="T19" fmla="*/ 12 h 12"/>
                  <a:gd name="T20" fmla="*/ 2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2" y="12"/>
                    </a:moveTo>
                    <a:lnTo>
                      <a:pt x="2" y="12"/>
                    </a:lnTo>
                    <a:lnTo>
                      <a:pt x="0" y="6"/>
                    </a:lnTo>
                    <a:lnTo>
                      <a:pt x="2" y="4"/>
                    </a:lnTo>
                    <a:lnTo>
                      <a:pt x="2" y="2"/>
                    </a:lnTo>
                    <a:lnTo>
                      <a:pt x="4" y="0"/>
                    </a:lnTo>
                    <a:lnTo>
                      <a:pt x="4" y="0"/>
                    </a:lnTo>
                    <a:lnTo>
                      <a:pt x="4" y="4"/>
                    </a:lnTo>
                    <a:lnTo>
                      <a:pt x="4" y="6"/>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 name="Freeform 3293">
                <a:extLst>
                  <a:ext uri="{FF2B5EF4-FFF2-40B4-BE49-F238E27FC236}">
                    <a16:creationId xmlns:a16="http://schemas.microsoft.com/office/drawing/2014/main" id="{6E9C35C6-B720-8B98-803F-4D012C3E84E7}"/>
                  </a:ext>
                </a:extLst>
              </p:cNvPr>
              <p:cNvSpPr>
                <a:spLocks/>
              </p:cNvSpPr>
              <p:nvPr/>
            </p:nvSpPr>
            <p:spPr bwMode="auto">
              <a:xfrm>
                <a:off x="1944" y="1898"/>
                <a:ext cx="18" cy="36"/>
              </a:xfrm>
              <a:custGeom>
                <a:avLst/>
                <a:gdLst>
                  <a:gd name="T0" fmla="*/ 0 w 18"/>
                  <a:gd name="T1" fmla="*/ 32 h 36"/>
                  <a:gd name="T2" fmla="*/ 0 w 18"/>
                  <a:gd name="T3" fmla="*/ 32 h 36"/>
                  <a:gd name="T4" fmla="*/ 2 w 18"/>
                  <a:gd name="T5" fmla="*/ 12 h 36"/>
                  <a:gd name="T6" fmla="*/ 4 w 18"/>
                  <a:gd name="T7" fmla="*/ 6 h 36"/>
                  <a:gd name="T8" fmla="*/ 8 w 18"/>
                  <a:gd name="T9" fmla="*/ 0 h 36"/>
                  <a:gd name="T10" fmla="*/ 8 w 18"/>
                  <a:gd name="T11" fmla="*/ 0 h 36"/>
                  <a:gd name="T12" fmla="*/ 10 w 18"/>
                  <a:gd name="T13" fmla="*/ 4 h 36"/>
                  <a:gd name="T14" fmla="*/ 12 w 18"/>
                  <a:gd name="T15" fmla="*/ 6 h 36"/>
                  <a:gd name="T16" fmla="*/ 16 w 18"/>
                  <a:gd name="T17" fmla="*/ 8 h 36"/>
                  <a:gd name="T18" fmla="*/ 18 w 18"/>
                  <a:gd name="T19" fmla="*/ 10 h 36"/>
                  <a:gd name="T20" fmla="*/ 18 w 18"/>
                  <a:gd name="T21" fmla="*/ 10 h 36"/>
                  <a:gd name="T22" fmla="*/ 18 w 18"/>
                  <a:gd name="T23" fmla="*/ 20 h 36"/>
                  <a:gd name="T24" fmla="*/ 16 w 18"/>
                  <a:gd name="T25" fmla="*/ 28 h 36"/>
                  <a:gd name="T26" fmla="*/ 14 w 18"/>
                  <a:gd name="T27" fmla="*/ 32 h 36"/>
                  <a:gd name="T28" fmla="*/ 10 w 18"/>
                  <a:gd name="T29" fmla="*/ 36 h 36"/>
                  <a:gd name="T30" fmla="*/ 10 w 18"/>
                  <a:gd name="T31" fmla="*/ 36 h 36"/>
                  <a:gd name="T32" fmla="*/ 8 w 18"/>
                  <a:gd name="T33" fmla="*/ 32 h 36"/>
                  <a:gd name="T34" fmla="*/ 8 w 18"/>
                  <a:gd name="T35" fmla="*/ 32 h 36"/>
                  <a:gd name="T36" fmla="*/ 8 w 18"/>
                  <a:gd name="T37" fmla="*/ 30 h 36"/>
                  <a:gd name="T38" fmla="*/ 6 w 18"/>
                  <a:gd name="T39" fmla="*/ 26 h 36"/>
                  <a:gd name="T40" fmla="*/ 6 w 18"/>
                  <a:gd name="T41" fmla="*/ 26 h 36"/>
                  <a:gd name="T42" fmla="*/ 6 w 18"/>
                  <a:gd name="T43" fmla="*/ 26 h 36"/>
                  <a:gd name="T44" fmla="*/ 6 w 18"/>
                  <a:gd name="T45" fmla="*/ 28 h 36"/>
                  <a:gd name="T46" fmla="*/ 6 w 18"/>
                  <a:gd name="T47" fmla="*/ 32 h 36"/>
                  <a:gd name="T48" fmla="*/ 6 w 18"/>
                  <a:gd name="T49" fmla="*/ 32 h 36"/>
                  <a:gd name="T50" fmla="*/ 0 w 18"/>
                  <a:gd name="T51" fmla="*/ 32 h 36"/>
                  <a:gd name="T52" fmla="*/ 0 w 18"/>
                  <a:gd name="T53"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6">
                    <a:moveTo>
                      <a:pt x="0" y="32"/>
                    </a:moveTo>
                    <a:lnTo>
                      <a:pt x="0" y="32"/>
                    </a:lnTo>
                    <a:lnTo>
                      <a:pt x="2" y="12"/>
                    </a:lnTo>
                    <a:lnTo>
                      <a:pt x="4" y="6"/>
                    </a:lnTo>
                    <a:lnTo>
                      <a:pt x="8" y="0"/>
                    </a:lnTo>
                    <a:lnTo>
                      <a:pt x="8" y="0"/>
                    </a:lnTo>
                    <a:lnTo>
                      <a:pt x="10" y="4"/>
                    </a:lnTo>
                    <a:lnTo>
                      <a:pt x="12" y="6"/>
                    </a:lnTo>
                    <a:lnTo>
                      <a:pt x="16" y="8"/>
                    </a:lnTo>
                    <a:lnTo>
                      <a:pt x="18" y="10"/>
                    </a:lnTo>
                    <a:lnTo>
                      <a:pt x="18" y="10"/>
                    </a:lnTo>
                    <a:lnTo>
                      <a:pt x="18" y="20"/>
                    </a:lnTo>
                    <a:lnTo>
                      <a:pt x="16" y="28"/>
                    </a:lnTo>
                    <a:lnTo>
                      <a:pt x="14" y="32"/>
                    </a:lnTo>
                    <a:lnTo>
                      <a:pt x="10" y="36"/>
                    </a:lnTo>
                    <a:lnTo>
                      <a:pt x="10" y="36"/>
                    </a:lnTo>
                    <a:lnTo>
                      <a:pt x="8" y="32"/>
                    </a:lnTo>
                    <a:lnTo>
                      <a:pt x="8" y="32"/>
                    </a:lnTo>
                    <a:lnTo>
                      <a:pt x="8" y="30"/>
                    </a:lnTo>
                    <a:lnTo>
                      <a:pt x="6" y="26"/>
                    </a:lnTo>
                    <a:lnTo>
                      <a:pt x="6" y="26"/>
                    </a:lnTo>
                    <a:lnTo>
                      <a:pt x="6" y="26"/>
                    </a:lnTo>
                    <a:lnTo>
                      <a:pt x="6" y="28"/>
                    </a:lnTo>
                    <a:lnTo>
                      <a:pt x="6" y="32"/>
                    </a:lnTo>
                    <a:lnTo>
                      <a:pt x="6" y="32"/>
                    </a:lnTo>
                    <a:lnTo>
                      <a:pt x="0" y="32"/>
                    </a:ln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3294">
                <a:extLst>
                  <a:ext uri="{FF2B5EF4-FFF2-40B4-BE49-F238E27FC236}">
                    <a16:creationId xmlns:a16="http://schemas.microsoft.com/office/drawing/2014/main" id="{2E9329D9-1FCF-841D-28F2-FFFD3497670C}"/>
                  </a:ext>
                </a:extLst>
              </p:cNvPr>
              <p:cNvSpPr>
                <a:spLocks/>
              </p:cNvSpPr>
              <p:nvPr/>
            </p:nvSpPr>
            <p:spPr bwMode="auto">
              <a:xfrm>
                <a:off x="2036" y="1912"/>
                <a:ext cx="4" cy="10"/>
              </a:xfrm>
              <a:custGeom>
                <a:avLst/>
                <a:gdLst>
                  <a:gd name="T0" fmla="*/ 0 w 4"/>
                  <a:gd name="T1" fmla="*/ 8 h 10"/>
                  <a:gd name="T2" fmla="*/ 0 w 4"/>
                  <a:gd name="T3" fmla="*/ 8 h 10"/>
                  <a:gd name="T4" fmla="*/ 0 w 4"/>
                  <a:gd name="T5" fmla="*/ 2 h 10"/>
                  <a:gd name="T6" fmla="*/ 4 w 4"/>
                  <a:gd name="T7" fmla="*/ 0 h 10"/>
                  <a:gd name="T8" fmla="*/ 4 w 4"/>
                  <a:gd name="T9" fmla="*/ 0 h 10"/>
                  <a:gd name="T10" fmla="*/ 4 w 4"/>
                  <a:gd name="T11" fmla="*/ 4 h 10"/>
                  <a:gd name="T12" fmla="*/ 4 w 4"/>
                  <a:gd name="T13" fmla="*/ 8 h 10"/>
                  <a:gd name="T14" fmla="*/ 4 w 4"/>
                  <a:gd name="T15" fmla="*/ 10 h 10"/>
                  <a:gd name="T16" fmla="*/ 4 w 4"/>
                  <a:gd name="T17" fmla="*/ 10 h 10"/>
                  <a:gd name="T18" fmla="*/ 4 w 4"/>
                  <a:gd name="T19" fmla="*/ 10 h 10"/>
                  <a:gd name="T20" fmla="*/ 2 w 4"/>
                  <a:gd name="T21" fmla="*/ 10 h 10"/>
                  <a:gd name="T22" fmla="*/ 0 w 4"/>
                  <a:gd name="T23" fmla="*/ 8 h 10"/>
                  <a:gd name="T24" fmla="*/ 0 w 4"/>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0" y="8"/>
                    </a:moveTo>
                    <a:lnTo>
                      <a:pt x="0" y="8"/>
                    </a:lnTo>
                    <a:lnTo>
                      <a:pt x="0" y="2"/>
                    </a:lnTo>
                    <a:lnTo>
                      <a:pt x="4" y="0"/>
                    </a:lnTo>
                    <a:lnTo>
                      <a:pt x="4" y="0"/>
                    </a:lnTo>
                    <a:lnTo>
                      <a:pt x="4" y="4"/>
                    </a:lnTo>
                    <a:lnTo>
                      <a:pt x="4" y="8"/>
                    </a:lnTo>
                    <a:lnTo>
                      <a:pt x="4" y="10"/>
                    </a:lnTo>
                    <a:lnTo>
                      <a:pt x="4" y="10"/>
                    </a:lnTo>
                    <a:lnTo>
                      <a:pt x="4" y="10"/>
                    </a:lnTo>
                    <a:lnTo>
                      <a:pt x="2"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3295">
                <a:extLst>
                  <a:ext uri="{FF2B5EF4-FFF2-40B4-BE49-F238E27FC236}">
                    <a16:creationId xmlns:a16="http://schemas.microsoft.com/office/drawing/2014/main" id="{4C04386B-9623-9908-5397-5C2E0C4B82C8}"/>
                  </a:ext>
                </a:extLst>
              </p:cNvPr>
              <p:cNvSpPr>
                <a:spLocks/>
              </p:cNvSpPr>
              <p:nvPr/>
            </p:nvSpPr>
            <p:spPr bwMode="auto">
              <a:xfrm>
                <a:off x="1968" y="1902"/>
                <a:ext cx="8" cy="12"/>
              </a:xfrm>
              <a:custGeom>
                <a:avLst/>
                <a:gdLst>
                  <a:gd name="T0" fmla="*/ 8 w 8"/>
                  <a:gd name="T1" fmla="*/ 10 h 12"/>
                  <a:gd name="T2" fmla="*/ 8 w 8"/>
                  <a:gd name="T3" fmla="*/ 10 h 12"/>
                  <a:gd name="T4" fmla="*/ 6 w 8"/>
                  <a:gd name="T5" fmla="*/ 10 h 12"/>
                  <a:gd name="T6" fmla="*/ 4 w 8"/>
                  <a:gd name="T7" fmla="*/ 12 h 12"/>
                  <a:gd name="T8" fmla="*/ 2 w 8"/>
                  <a:gd name="T9" fmla="*/ 12 h 12"/>
                  <a:gd name="T10" fmla="*/ 2 w 8"/>
                  <a:gd name="T11" fmla="*/ 10 h 12"/>
                  <a:gd name="T12" fmla="*/ 2 w 8"/>
                  <a:gd name="T13" fmla="*/ 10 h 12"/>
                  <a:gd name="T14" fmla="*/ 0 w 8"/>
                  <a:gd name="T15" fmla="*/ 6 h 12"/>
                  <a:gd name="T16" fmla="*/ 2 w 8"/>
                  <a:gd name="T17" fmla="*/ 4 h 12"/>
                  <a:gd name="T18" fmla="*/ 2 w 8"/>
                  <a:gd name="T19" fmla="*/ 4 h 12"/>
                  <a:gd name="T20" fmla="*/ 4 w 8"/>
                  <a:gd name="T21" fmla="*/ 0 h 12"/>
                  <a:gd name="T22" fmla="*/ 6 w 8"/>
                  <a:gd name="T23" fmla="*/ 0 h 12"/>
                  <a:gd name="T24" fmla="*/ 6 w 8"/>
                  <a:gd name="T25" fmla="*/ 0 h 12"/>
                  <a:gd name="T26" fmla="*/ 8 w 8"/>
                  <a:gd name="T27" fmla="*/ 0 h 12"/>
                  <a:gd name="T28" fmla="*/ 8 w 8"/>
                  <a:gd name="T29" fmla="*/ 4 h 12"/>
                  <a:gd name="T30" fmla="*/ 8 w 8"/>
                  <a:gd name="T31" fmla="*/ 10 h 12"/>
                  <a:gd name="T32" fmla="*/ 8 w 8"/>
                  <a:gd name="T33" fmla="*/ 10 h 12"/>
                  <a:gd name="T34" fmla="*/ 8 w 8"/>
                  <a:gd name="T35" fmla="*/ 10 h 12"/>
                  <a:gd name="T36" fmla="*/ 8 w 8"/>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2">
                    <a:moveTo>
                      <a:pt x="8" y="10"/>
                    </a:moveTo>
                    <a:lnTo>
                      <a:pt x="8" y="10"/>
                    </a:lnTo>
                    <a:lnTo>
                      <a:pt x="6" y="10"/>
                    </a:lnTo>
                    <a:lnTo>
                      <a:pt x="4" y="12"/>
                    </a:lnTo>
                    <a:lnTo>
                      <a:pt x="2" y="12"/>
                    </a:lnTo>
                    <a:lnTo>
                      <a:pt x="2" y="10"/>
                    </a:lnTo>
                    <a:lnTo>
                      <a:pt x="2" y="10"/>
                    </a:lnTo>
                    <a:lnTo>
                      <a:pt x="0" y="6"/>
                    </a:lnTo>
                    <a:lnTo>
                      <a:pt x="2" y="4"/>
                    </a:lnTo>
                    <a:lnTo>
                      <a:pt x="2" y="4"/>
                    </a:lnTo>
                    <a:lnTo>
                      <a:pt x="4" y="0"/>
                    </a:lnTo>
                    <a:lnTo>
                      <a:pt x="6" y="0"/>
                    </a:lnTo>
                    <a:lnTo>
                      <a:pt x="6" y="0"/>
                    </a:lnTo>
                    <a:lnTo>
                      <a:pt x="8" y="0"/>
                    </a:lnTo>
                    <a:lnTo>
                      <a:pt x="8" y="4"/>
                    </a:lnTo>
                    <a:lnTo>
                      <a:pt x="8" y="10"/>
                    </a:lnTo>
                    <a:lnTo>
                      <a:pt x="8" y="10"/>
                    </a:lnTo>
                    <a:lnTo>
                      <a:pt x="8"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3296">
                <a:extLst>
                  <a:ext uri="{FF2B5EF4-FFF2-40B4-BE49-F238E27FC236}">
                    <a16:creationId xmlns:a16="http://schemas.microsoft.com/office/drawing/2014/main" id="{035A89B0-634A-EABF-A97D-B94C936E313A}"/>
                  </a:ext>
                </a:extLst>
              </p:cNvPr>
              <p:cNvSpPr>
                <a:spLocks/>
              </p:cNvSpPr>
              <p:nvPr/>
            </p:nvSpPr>
            <p:spPr bwMode="auto">
              <a:xfrm>
                <a:off x="5774" y="1613"/>
                <a:ext cx="12" cy="17"/>
              </a:xfrm>
              <a:custGeom>
                <a:avLst/>
                <a:gdLst>
                  <a:gd name="T0" fmla="*/ 12 w 12"/>
                  <a:gd name="T1" fmla="*/ 12 h 17"/>
                  <a:gd name="T2" fmla="*/ 12 w 12"/>
                  <a:gd name="T3" fmla="*/ 12 h 17"/>
                  <a:gd name="T4" fmla="*/ 8 w 12"/>
                  <a:gd name="T5" fmla="*/ 17 h 17"/>
                  <a:gd name="T6" fmla="*/ 6 w 12"/>
                  <a:gd name="T7" fmla="*/ 17 h 17"/>
                  <a:gd name="T8" fmla="*/ 4 w 12"/>
                  <a:gd name="T9" fmla="*/ 17 h 17"/>
                  <a:gd name="T10" fmla="*/ 2 w 12"/>
                  <a:gd name="T11" fmla="*/ 10 h 17"/>
                  <a:gd name="T12" fmla="*/ 0 w 12"/>
                  <a:gd name="T13" fmla="*/ 0 h 17"/>
                  <a:gd name="T14" fmla="*/ 0 w 12"/>
                  <a:gd name="T15" fmla="*/ 0 h 17"/>
                  <a:gd name="T16" fmla="*/ 12 w 12"/>
                  <a:gd name="T17" fmla="*/ 12 h 17"/>
                  <a:gd name="T18" fmla="*/ 12 w 12"/>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12" y="12"/>
                    </a:moveTo>
                    <a:lnTo>
                      <a:pt x="12" y="12"/>
                    </a:lnTo>
                    <a:lnTo>
                      <a:pt x="8" y="17"/>
                    </a:lnTo>
                    <a:lnTo>
                      <a:pt x="6" y="17"/>
                    </a:lnTo>
                    <a:lnTo>
                      <a:pt x="4" y="17"/>
                    </a:lnTo>
                    <a:lnTo>
                      <a:pt x="2" y="10"/>
                    </a:lnTo>
                    <a:lnTo>
                      <a:pt x="0" y="0"/>
                    </a:lnTo>
                    <a:lnTo>
                      <a:pt x="0" y="0"/>
                    </a:lnTo>
                    <a:lnTo>
                      <a:pt x="12"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 name="Freeform 3297">
                <a:extLst>
                  <a:ext uri="{FF2B5EF4-FFF2-40B4-BE49-F238E27FC236}">
                    <a16:creationId xmlns:a16="http://schemas.microsoft.com/office/drawing/2014/main" id="{D2CB38BC-2C2D-7361-BBF3-64F599F7BC46}"/>
                  </a:ext>
                </a:extLst>
              </p:cNvPr>
              <p:cNvSpPr>
                <a:spLocks/>
              </p:cNvSpPr>
              <p:nvPr/>
            </p:nvSpPr>
            <p:spPr bwMode="auto">
              <a:xfrm>
                <a:off x="5874" y="1720"/>
                <a:ext cx="30" cy="66"/>
              </a:xfrm>
              <a:custGeom>
                <a:avLst/>
                <a:gdLst>
                  <a:gd name="T0" fmla="*/ 2 w 30"/>
                  <a:gd name="T1" fmla="*/ 56 h 66"/>
                  <a:gd name="T2" fmla="*/ 6 w 30"/>
                  <a:gd name="T3" fmla="*/ 56 h 66"/>
                  <a:gd name="T4" fmla="*/ 10 w 30"/>
                  <a:gd name="T5" fmla="*/ 52 h 66"/>
                  <a:gd name="T6" fmla="*/ 8 w 30"/>
                  <a:gd name="T7" fmla="*/ 50 h 66"/>
                  <a:gd name="T8" fmla="*/ 6 w 30"/>
                  <a:gd name="T9" fmla="*/ 48 h 66"/>
                  <a:gd name="T10" fmla="*/ 2 w 30"/>
                  <a:gd name="T11" fmla="*/ 40 h 66"/>
                  <a:gd name="T12" fmla="*/ 0 w 30"/>
                  <a:gd name="T13" fmla="*/ 32 h 66"/>
                  <a:gd name="T14" fmla="*/ 0 w 30"/>
                  <a:gd name="T15" fmla="*/ 24 h 66"/>
                  <a:gd name="T16" fmla="*/ 0 w 30"/>
                  <a:gd name="T17" fmla="*/ 18 h 66"/>
                  <a:gd name="T18" fmla="*/ 2 w 30"/>
                  <a:gd name="T19" fmla="*/ 14 h 66"/>
                  <a:gd name="T20" fmla="*/ 4 w 30"/>
                  <a:gd name="T21" fmla="*/ 14 h 66"/>
                  <a:gd name="T22" fmla="*/ 8 w 30"/>
                  <a:gd name="T23" fmla="*/ 26 h 66"/>
                  <a:gd name="T24" fmla="*/ 6 w 30"/>
                  <a:gd name="T25" fmla="*/ 34 h 66"/>
                  <a:gd name="T26" fmla="*/ 8 w 30"/>
                  <a:gd name="T27" fmla="*/ 40 h 66"/>
                  <a:gd name="T28" fmla="*/ 10 w 30"/>
                  <a:gd name="T29" fmla="*/ 40 h 66"/>
                  <a:gd name="T30" fmla="*/ 12 w 30"/>
                  <a:gd name="T31" fmla="*/ 36 h 66"/>
                  <a:gd name="T32" fmla="*/ 12 w 30"/>
                  <a:gd name="T33" fmla="*/ 28 h 66"/>
                  <a:gd name="T34" fmla="*/ 16 w 30"/>
                  <a:gd name="T35" fmla="*/ 22 h 66"/>
                  <a:gd name="T36" fmla="*/ 14 w 30"/>
                  <a:gd name="T37" fmla="*/ 20 h 66"/>
                  <a:gd name="T38" fmla="*/ 8 w 30"/>
                  <a:gd name="T39" fmla="*/ 14 h 66"/>
                  <a:gd name="T40" fmla="*/ 4 w 30"/>
                  <a:gd name="T41" fmla="*/ 0 h 66"/>
                  <a:gd name="T42" fmla="*/ 14 w 30"/>
                  <a:gd name="T43" fmla="*/ 4 h 66"/>
                  <a:gd name="T44" fmla="*/ 20 w 30"/>
                  <a:gd name="T45" fmla="*/ 20 h 66"/>
                  <a:gd name="T46" fmla="*/ 18 w 30"/>
                  <a:gd name="T47" fmla="*/ 24 h 66"/>
                  <a:gd name="T48" fmla="*/ 20 w 30"/>
                  <a:gd name="T49" fmla="*/ 30 h 66"/>
                  <a:gd name="T50" fmla="*/ 22 w 30"/>
                  <a:gd name="T51" fmla="*/ 30 h 66"/>
                  <a:gd name="T52" fmla="*/ 28 w 30"/>
                  <a:gd name="T53" fmla="*/ 32 h 66"/>
                  <a:gd name="T54" fmla="*/ 30 w 30"/>
                  <a:gd name="T55" fmla="*/ 38 h 66"/>
                  <a:gd name="T56" fmla="*/ 30 w 30"/>
                  <a:gd name="T57" fmla="*/ 44 h 66"/>
                  <a:gd name="T58" fmla="*/ 28 w 30"/>
                  <a:gd name="T59" fmla="*/ 44 h 66"/>
                  <a:gd name="T60" fmla="*/ 22 w 30"/>
                  <a:gd name="T61" fmla="*/ 38 h 66"/>
                  <a:gd name="T62" fmla="*/ 20 w 30"/>
                  <a:gd name="T63" fmla="*/ 34 h 66"/>
                  <a:gd name="T64" fmla="*/ 16 w 30"/>
                  <a:gd name="T65" fmla="*/ 34 h 66"/>
                  <a:gd name="T66" fmla="*/ 16 w 30"/>
                  <a:gd name="T67" fmla="*/ 38 h 66"/>
                  <a:gd name="T68" fmla="*/ 18 w 30"/>
                  <a:gd name="T69" fmla="*/ 42 h 66"/>
                  <a:gd name="T70" fmla="*/ 30 w 30"/>
                  <a:gd name="T71" fmla="*/ 56 h 66"/>
                  <a:gd name="T72" fmla="*/ 24 w 30"/>
                  <a:gd name="T73" fmla="*/ 64 h 66"/>
                  <a:gd name="T74" fmla="*/ 18 w 30"/>
                  <a:gd name="T75" fmla="*/ 66 h 66"/>
                  <a:gd name="T76" fmla="*/ 20 w 30"/>
                  <a:gd name="T77" fmla="*/ 60 h 66"/>
                  <a:gd name="T78" fmla="*/ 20 w 30"/>
                  <a:gd name="T79" fmla="*/ 52 h 66"/>
                  <a:gd name="T80" fmla="*/ 18 w 30"/>
                  <a:gd name="T81" fmla="*/ 50 h 66"/>
                  <a:gd name="T82" fmla="*/ 14 w 30"/>
                  <a:gd name="T83" fmla="*/ 54 h 66"/>
                  <a:gd name="T84" fmla="*/ 12 w 30"/>
                  <a:gd name="T85" fmla="*/ 60 h 66"/>
                  <a:gd name="T86" fmla="*/ 4 w 30"/>
                  <a:gd name="T87" fmla="*/ 62 h 66"/>
                  <a:gd name="T88" fmla="*/ 2 w 30"/>
                  <a:gd name="T89"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66">
                    <a:moveTo>
                      <a:pt x="2" y="56"/>
                    </a:moveTo>
                    <a:lnTo>
                      <a:pt x="2" y="56"/>
                    </a:lnTo>
                    <a:lnTo>
                      <a:pt x="6" y="56"/>
                    </a:lnTo>
                    <a:lnTo>
                      <a:pt x="6" y="56"/>
                    </a:lnTo>
                    <a:lnTo>
                      <a:pt x="8" y="56"/>
                    </a:lnTo>
                    <a:lnTo>
                      <a:pt x="10" y="52"/>
                    </a:lnTo>
                    <a:lnTo>
                      <a:pt x="10" y="52"/>
                    </a:lnTo>
                    <a:lnTo>
                      <a:pt x="8" y="50"/>
                    </a:lnTo>
                    <a:lnTo>
                      <a:pt x="6" y="48"/>
                    </a:lnTo>
                    <a:lnTo>
                      <a:pt x="6" y="48"/>
                    </a:lnTo>
                    <a:lnTo>
                      <a:pt x="4" y="44"/>
                    </a:lnTo>
                    <a:lnTo>
                      <a:pt x="2" y="40"/>
                    </a:lnTo>
                    <a:lnTo>
                      <a:pt x="2" y="36"/>
                    </a:lnTo>
                    <a:lnTo>
                      <a:pt x="0" y="32"/>
                    </a:lnTo>
                    <a:lnTo>
                      <a:pt x="0" y="32"/>
                    </a:lnTo>
                    <a:lnTo>
                      <a:pt x="0" y="24"/>
                    </a:lnTo>
                    <a:lnTo>
                      <a:pt x="0" y="18"/>
                    </a:lnTo>
                    <a:lnTo>
                      <a:pt x="0" y="18"/>
                    </a:lnTo>
                    <a:lnTo>
                      <a:pt x="2" y="14"/>
                    </a:lnTo>
                    <a:lnTo>
                      <a:pt x="2" y="14"/>
                    </a:lnTo>
                    <a:lnTo>
                      <a:pt x="4" y="14"/>
                    </a:lnTo>
                    <a:lnTo>
                      <a:pt x="4" y="14"/>
                    </a:lnTo>
                    <a:lnTo>
                      <a:pt x="6" y="18"/>
                    </a:lnTo>
                    <a:lnTo>
                      <a:pt x="8" y="26"/>
                    </a:lnTo>
                    <a:lnTo>
                      <a:pt x="8" y="26"/>
                    </a:lnTo>
                    <a:lnTo>
                      <a:pt x="6" y="34"/>
                    </a:lnTo>
                    <a:lnTo>
                      <a:pt x="6" y="38"/>
                    </a:lnTo>
                    <a:lnTo>
                      <a:pt x="8" y="40"/>
                    </a:lnTo>
                    <a:lnTo>
                      <a:pt x="8" y="40"/>
                    </a:lnTo>
                    <a:lnTo>
                      <a:pt x="10" y="40"/>
                    </a:lnTo>
                    <a:lnTo>
                      <a:pt x="10" y="40"/>
                    </a:lnTo>
                    <a:lnTo>
                      <a:pt x="12" y="36"/>
                    </a:lnTo>
                    <a:lnTo>
                      <a:pt x="12" y="32"/>
                    </a:lnTo>
                    <a:lnTo>
                      <a:pt x="12" y="28"/>
                    </a:lnTo>
                    <a:lnTo>
                      <a:pt x="12" y="28"/>
                    </a:lnTo>
                    <a:lnTo>
                      <a:pt x="16" y="22"/>
                    </a:lnTo>
                    <a:lnTo>
                      <a:pt x="16" y="22"/>
                    </a:lnTo>
                    <a:lnTo>
                      <a:pt x="14" y="20"/>
                    </a:lnTo>
                    <a:lnTo>
                      <a:pt x="12" y="20"/>
                    </a:lnTo>
                    <a:lnTo>
                      <a:pt x="8" y="14"/>
                    </a:lnTo>
                    <a:lnTo>
                      <a:pt x="4" y="0"/>
                    </a:lnTo>
                    <a:lnTo>
                      <a:pt x="4" y="0"/>
                    </a:lnTo>
                    <a:lnTo>
                      <a:pt x="10" y="0"/>
                    </a:lnTo>
                    <a:lnTo>
                      <a:pt x="14" y="4"/>
                    </a:lnTo>
                    <a:lnTo>
                      <a:pt x="16" y="10"/>
                    </a:lnTo>
                    <a:lnTo>
                      <a:pt x="20" y="20"/>
                    </a:lnTo>
                    <a:lnTo>
                      <a:pt x="20" y="20"/>
                    </a:lnTo>
                    <a:lnTo>
                      <a:pt x="18" y="24"/>
                    </a:lnTo>
                    <a:lnTo>
                      <a:pt x="20" y="30"/>
                    </a:lnTo>
                    <a:lnTo>
                      <a:pt x="20" y="30"/>
                    </a:lnTo>
                    <a:lnTo>
                      <a:pt x="22" y="30"/>
                    </a:lnTo>
                    <a:lnTo>
                      <a:pt x="22" y="30"/>
                    </a:lnTo>
                    <a:lnTo>
                      <a:pt x="22" y="30"/>
                    </a:lnTo>
                    <a:lnTo>
                      <a:pt x="28" y="32"/>
                    </a:lnTo>
                    <a:lnTo>
                      <a:pt x="28" y="34"/>
                    </a:lnTo>
                    <a:lnTo>
                      <a:pt x="30" y="38"/>
                    </a:lnTo>
                    <a:lnTo>
                      <a:pt x="30" y="38"/>
                    </a:lnTo>
                    <a:lnTo>
                      <a:pt x="30" y="44"/>
                    </a:lnTo>
                    <a:lnTo>
                      <a:pt x="30" y="44"/>
                    </a:lnTo>
                    <a:lnTo>
                      <a:pt x="28" y="44"/>
                    </a:lnTo>
                    <a:lnTo>
                      <a:pt x="26" y="42"/>
                    </a:lnTo>
                    <a:lnTo>
                      <a:pt x="22" y="38"/>
                    </a:lnTo>
                    <a:lnTo>
                      <a:pt x="22" y="38"/>
                    </a:lnTo>
                    <a:lnTo>
                      <a:pt x="20" y="34"/>
                    </a:lnTo>
                    <a:lnTo>
                      <a:pt x="20" y="34"/>
                    </a:lnTo>
                    <a:lnTo>
                      <a:pt x="16" y="34"/>
                    </a:lnTo>
                    <a:lnTo>
                      <a:pt x="16" y="38"/>
                    </a:lnTo>
                    <a:lnTo>
                      <a:pt x="16" y="38"/>
                    </a:lnTo>
                    <a:lnTo>
                      <a:pt x="16" y="42"/>
                    </a:lnTo>
                    <a:lnTo>
                      <a:pt x="18" y="42"/>
                    </a:lnTo>
                    <a:lnTo>
                      <a:pt x="18" y="42"/>
                    </a:lnTo>
                    <a:lnTo>
                      <a:pt x="30" y="56"/>
                    </a:lnTo>
                    <a:lnTo>
                      <a:pt x="30" y="56"/>
                    </a:lnTo>
                    <a:lnTo>
                      <a:pt x="24" y="64"/>
                    </a:lnTo>
                    <a:lnTo>
                      <a:pt x="22" y="66"/>
                    </a:lnTo>
                    <a:lnTo>
                      <a:pt x="18" y="66"/>
                    </a:lnTo>
                    <a:lnTo>
                      <a:pt x="18" y="66"/>
                    </a:lnTo>
                    <a:lnTo>
                      <a:pt x="20" y="60"/>
                    </a:lnTo>
                    <a:lnTo>
                      <a:pt x="22" y="56"/>
                    </a:lnTo>
                    <a:lnTo>
                      <a:pt x="20" y="52"/>
                    </a:lnTo>
                    <a:lnTo>
                      <a:pt x="20" y="52"/>
                    </a:lnTo>
                    <a:lnTo>
                      <a:pt x="18" y="50"/>
                    </a:lnTo>
                    <a:lnTo>
                      <a:pt x="16" y="50"/>
                    </a:lnTo>
                    <a:lnTo>
                      <a:pt x="14" y="54"/>
                    </a:lnTo>
                    <a:lnTo>
                      <a:pt x="14" y="54"/>
                    </a:lnTo>
                    <a:lnTo>
                      <a:pt x="12" y="60"/>
                    </a:lnTo>
                    <a:lnTo>
                      <a:pt x="8" y="64"/>
                    </a:lnTo>
                    <a:lnTo>
                      <a:pt x="4" y="62"/>
                    </a:lnTo>
                    <a:lnTo>
                      <a:pt x="2" y="56"/>
                    </a:lnTo>
                    <a:lnTo>
                      <a:pt x="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 name="Freeform 3298">
                <a:extLst>
                  <a:ext uri="{FF2B5EF4-FFF2-40B4-BE49-F238E27FC236}">
                    <a16:creationId xmlns:a16="http://schemas.microsoft.com/office/drawing/2014/main" id="{411EEA52-46F0-7FE4-7809-666CEAD8153D}"/>
                  </a:ext>
                </a:extLst>
              </p:cNvPr>
              <p:cNvSpPr>
                <a:spLocks/>
              </p:cNvSpPr>
              <p:nvPr/>
            </p:nvSpPr>
            <p:spPr bwMode="auto">
              <a:xfrm>
                <a:off x="5858" y="1666"/>
                <a:ext cx="40" cy="78"/>
              </a:xfrm>
              <a:custGeom>
                <a:avLst/>
                <a:gdLst>
                  <a:gd name="T0" fmla="*/ 36 w 40"/>
                  <a:gd name="T1" fmla="*/ 74 h 78"/>
                  <a:gd name="T2" fmla="*/ 36 w 40"/>
                  <a:gd name="T3" fmla="*/ 74 h 78"/>
                  <a:gd name="T4" fmla="*/ 28 w 40"/>
                  <a:gd name="T5" fmla="*/ 60 h 78"/>
                  <a:gd name="T6" fmla="*/ 24 w 40"/>
                  <a:gd name="T7" fmla="*/ 56 h 78"/>
                  <a:gd name="T8" fmla="*/ 20 w 40"/>
                  <a:gd name="T9" fmla="*/ 54 h 78"/>
                  <a:gd name="T10" fmla="*/ 20 w 40"/>
                  <a:gd name="T11" fmla="*/ 54 h 78"/>
                  <a:gd name="T12" fmla="*/ 18 w 40"/>
                  <a:gd name="T13" fmla="*/ 56 h 78"/>
                  <a:gd name="T14" fmla="*/ 14 w 40"/>
                  <a:gd name="T15" fmla="*/ 58 h 78"/>
                  <a:gd name="T16" fmla="*/ 10 w 40"/>
                  <a:gd name="T17" fmla="*/ 54 h 78"/>
                  <a:gd name="T18" fmla="*/ 0 w 40"/>
                  <a:gd name="T19" fmla="*/ 40 h 78"/>
                  <a:gd name="T20" fmla="*/ 0 w 40"/>
                  <a:gd name="T21" fmla="*/ 40 h 78"/>
                  <a:gd name="T22" fmla="*/ 0 w 40"/>
                  <a:gd name="T23" fmla="*/ 36 h 78"/>
                  <a:gd name="T24" fmla="*/ 2 w 40"/>
                  <a:gd name="T25" fmla="*/ 32 h 78"/>
                  <a:gd name="T26" fmla="*/ 2 w 40"/>
                  <a:gd name="T27" fmla="*/ 32 h 78"/>
                  <a:gd name="T28" fmla="*/ 4 w 40"/>
                  <a:gd name="T29" fmla="*/ 30 h 78"/>
                  <a:gd name="T30" fmla="*/ 6 w 40"/>
                  <a:gd name="T31" fmla="*/ 30 h 78"/>
                  <a:gd name="T32" fmla="*/ 8 w 40"/>
                  <a:gd name="T33" fmla="*/ 32 h 78"/>
                  <a:gd name="T34" fmla="*/ 8 w 40"/>
                  <a:gd name="T35" fmla="*/ 32 h 78"/>
                  <a:gd name="T36" fmla="*/ 4 w 40"/>
                  <a:gd name="T37" fmla="*/ 28 h 78"/>
                  <a:gd name="T38" fmla="*/ 4 w 40"/>
                  <a:gd name="T39" fmla="*/ 28 h 78"/>
                  <a:gd name="T40" fmla="*/ 0 w 40"/>
                  <a:gd name="T41" fmla="*/ 18 h 78"/>
                  <a:gd name="T42" fmla="*/ 0 w 40"/>
                  <a:gd name="T43" fmla="*/ 12 h 78"/>
                  <a:gd name="T44" fmla="*/ 2 w 40"/>
                  <a:gd name="T45" fmla="*/ 6 h 78"/>
                  <a:gd name="T46" fmla="*/ 2 w 40"/>
                  <a:gd name="T47" fmla="*/ 6 h 78"/>
                  <a:gd name="T48" fmla="*/ 4 w 40"/>
                  <a:gd name="T49" fmla="*/ 2 h 78"/>
                  <a:gd name="T50" fmla="*/ 6 w 40"/>
                  <a:gd name="T51" fmla="*/ 0 h 78"/>
                  <a:gd name="T52" fmla="*/ 8 w 40"/>
                  <a:gd name="T53" fmla="*/ 4 h 78"/>
                  <a:gd name="T54" fmla="*/ 10 w 40"/>
                  <a:gd name="T55" fmla="*/ 8 h 78"/>
                  <a:gd name="T56" fmla="*/ 10 w 40"/>
                  <a:gd name="T57" fmla="*/ 8 h 78"/>
                  <a:gd name="T58" fmla="*/ 12 w 40"/>
                  <a:gd name="T59" fmla="*/ 12 h 78"/>
                  <a:gd name="T60" fmla="*/ 14 w 40"/>
                  <a:gd name="T61" fmla="*/ 18 h 78"/>
                  <a:gd name="T62" fmla="*/ 14 w 40"/>
                  <a:gd name="T63" fmla="*/ 18 h 78"/>
                  <a:gd name="T64" fmla="*/ 28 w 40"/>
                  <a:gd name="T65" fmla="*/ 42 h 78"/>
                  <a:gd name="T66" fmla="*/ 28 w 40"/>
                  <a:gd name="T67" fmla="*/ 42 h 78"/>
                  <a:gd name="T68" fmla="*/ 24 w 40"/>
                  <a:gd name="T69" fmla="*/ 46 h 78"/>
                  <a:gd name="T70" fmla="*/ 24 w 40"/>
                  <a:gd name="T71" fmla="*/ 46 h 78"/>
                  <a:gd name="T72" fmla="*/ 26 w 40"/>
                  <a:gd name="T73" fmla="*/ 50 h 78"/>
                  <a:gd name="T74" fmla="*/ 26 w 40"/>
                  <a:gd name="T75" fmla="*/ 50 h 78"/>
                  <a:gd name="T76" fmla="*/ 28 w 40"/>
                  <a:gd name="T77" fmla="*/ 52 h 78"/>
                  <a:gd name="T78" fmla="*/ 32 w 40"/>
                  <a:gd name="T79" fmla="*/ 56 h 78"/>
                  <a:gd name="T80" fmla="*/ 38 w 40"/>
                  <a:gd name="T81" fmla="*/ 66 h 78"/>
                  <a:gd name="T82" fmla="*/ 38 w 40"/>
                  <a:gd name="T83" fmla="*/ 66 h 78"/>
                  <a:gd name="T84" fmla="*/ 40 w 40"/>
                  <a:gd name="T85" fmla="*/ 70 h 78"/>
                  <a:gd name="T86" fmla="*/ 40 w 40"/>
                  <a:gd name="T87" fmla="*/ 74 h 78"/>
                  <a:gd name="T88" fmla="*/ 40 w 40"/>
                  <a:gd name="T89" fmla="*/ 76 h 78"/>
                  <a:gd name="T90" fmla="*/ 40 w 40"/>
                  <a:gd name="T91" fmla="*/ 76 h 78"/>
                  <a:gd name="T92" fmla="*/ 38 w 40"/>
                  <a:gd name="T93" fmla="*/ 78 h 78"/>
                  <a:gd name="T94" fmla="*/ 38 w 40"/>
                  <a:gd name="T95" fmla="*/ 78 h 78"/>
                  <a:gd name="T96" fmla="*/ 36 w 40"/>
                  <a:gd name="T97" fmla="*/ 74 h 78"/>
                  <a:gd name="T98" fmla="*/ 36 w 40"/>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78">
                    <a:moveTo>
                      <a:pt x="36" y="74"/>
                    </a:moveTo>
                    <a:lnTo>
                      <a:pt x="36" y="74"/>
                    </a:lnTo>
                    <a:lnTo>
                      <a:pt x="28" y="60"/>
                    </a:lnTo>
                    <a:lnTo>
                      <a:pt x="24" y="56"/>
                    </a:lnTo>
                    <a:lnTo>
                      <a:pt x="20" y="54"/>
                    </a:lnTo>
                    <a:lnTo>
                      <a:pt x="20" y="54"/>
                    </a:lnTo>
                    <a:lnTo>
                      <a:pt x="18" y="56"/>
                    </a:lnTo>
                    <a:lnTo>
                      <a:pt x="14" y="58"/>
                    </a:lnTo>
                    <a:lnTo>
                      <a:pt x="10" y="54"/>
                    </a:lnTo>
                    <a:lnTo>
                      <a:pt x="0" y="40"/>
                    </a:lnTo>
                    <a:lnTo>
                      <a:pt x="0" y="40"/>
                    </a:lnTo>
                    <a:lnTo>
                      <a:pt x="0" y="36"/>
                    </a:lnTo>
                    <a:lnTo>
                      <a:pt x="2" y="32"/>
                    </a:lnTo>
                    <a:lnTo>
                      <a:pt x="2" y="32"/>
                    </a:lnTo>
                    <a:lnTo>
                      <a:pt x="4" y="30"/>
                    </a:lnTo>
                    <a:lnTo>
                      <a:pt x="6" y="30"/>
                    </a:lnTo>
                    <a:lnTo>
                      <a:pt x="8" y="32"/>
                    </a:lnTo>
                    <a:lnTo>
                      <a:pt x="8" y="32"/>
                    </a:lnTo>
                    <a:lnTo>
                      <a:pt x="4" y="28"/>
                    </a:lnTo>
                    <a:lnTo>
                      <a:pt x="4" y="28"/>
                    </a:lnTo>
                    <a:lnTo>
                      <a:pt x="0" y="18"/>
                    </a:lnTo>
                    <a:lnTo>
                      <a:pt x="0" y="12"/>
                    </a:lnTo>
                    <a:lnTo>
                      <a:pt x="2" y="6"/>
                    </a:lnTo>
                    <a:lnTo>
                      <a:pt x="2" y="6"/>
                    </a:lnTo>
                    <a:lnTo>
                      <a:pt x="4" y="2"/>
                    </a:lnTo>
                    <a:lnTo>
                      <a:pt x="6" y="0"/>
                    </a:lnTo>
                    <a:lnTo>
                      <a:pt x="8" y="4"/>
                    </a:lnTo>
                    <a:lnTo>
                      <a:pt x="10" y="8"/>
                    </a:lnTo>
                    <a:lnTo>
                      <a:pt x="10" y="8"/>
                    </a:lnTo>
                    <a:lnTo>
                      <a:pt x="12" y="12"/>
                    </a:lnTo>
                    <a:lnTo>
                      <a:pt x="14" y="18"/>
                    </a:lnTo>
                    <a:lnTo>
                      <a:pt x="14" y="18"/>
                    </a:lnTo>
                    <a:lnTo>
                      <a:pt x="28" y="42"/>
                    </a:lnTo>
                    <a:lnTo>
                      <a:pt x="28" y="42"/>
                    </a:lnTo>
                    <a:lnTo>
                      <a:pt x="24" y="46"/>
                    </a:lnTo>
                    <a:lnTo>
                      <a:pt x="24" y="46"/>
                    </a:lnTo>
                    <a:lnTo>
                      <a:pt x="26" y="50"/>
                    </a:lnTo>
                    <a:lnTo>
                      <a:pt x="26" y="50"/>
                    </a:lnTo>
                    <a:lnTo>
                      <a:pt x="28" y="52"/>
                    </a:lnTo>
                    <a:lnTo>
                      <a:pt x="32" y="56"/>
                    </a:lnTo>
                    <a:lnTo>
                      <a:pt x="38" y="66"/>
                    </a:lnTo>
                    <a:lnTo>
                      <a:pt x="38" y="66"/>
                    </a:lnTo>
                    <a:lnTo>
                      <a:pt x="40" y="70"/>
                    </a:lnTo>
                    <a:lnTo>
                      <a:pt x="40" y="74"/>
                    </a:lnTo>
                    <a:lnTo>
                      <a:pt x="40" y="76"/>
                    </a:lnTo>
                    <a:lnTo>
                      <a:pt x="40" y="76"/>
                    </a:lnTo>
                    <a:lnTo>
                      <a:pt x="38" y="78"/>
                    </a:lnTo>
                    <a:lnTo>
                      <a:pt x="38" y="78"/>
                    </a:lnTo>
                    <a:lnTo>
                      <a:pt x="36" y="74"/>
                    </a:lnTo>
                    <a:lnTo>
                      <a:pt x="36"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 name="Freeform 3299">
                <a:extLst>
                  <a:ext uri="{FF2B5EF4-FFF2-40B4-BE49-F238E27FC236}">
                    <a16:creationId xmlns:a16="http://schemas.microsoft.com/office/drawing/2014/main" id="{C463CCA5-379F-5222-D377-DC852D190BD9}"/>
                  </a:ext>
                </a:extLst>
              </p:cNvPr>
              <p:cNvSpPr>
                <a:spLocks/>
              </p:cNvSpPr>
              <p:nvPr/>
            </p:nvSpPr>
            <p:spPr bwMode="auto">
              <a:xfrm>
                <a:off x="5842" y="1636"/>
                <a:ext cx="30" cy="66"/>
              </a:xfrm>
              <a:custGeom>
                <a:avLst/>
                <a:gdLst>
                  <a:gd name="T0" fmla="*/ 30 w 30"/>
                  <a:gd name="T1" fmla="*/ 48 h 66"/>
                  <a:gd name="T2" fmla="*/ 26 w 30"/>
                  <a:gd name="T3" fmla="*/ 42 h 66"/>
                  <a:gd name="T4" fmla="*/ 24 w 30"/>
                  <a:gd name="T5" fmla="*/ 38 h 66"/>
                  <a:gd name="T6" fmla="*/ 20 w 30"/>
                  <a:gd name="T7" fmla="*/ 34 h 66"/>
                  <a:gd name="T8" fmla="*/ 18 w 30"/>
                  <a:gd name="T9" fmla="*/ 36 h 66"/>
                  <a:gd name="T10" fmla="*/ 20 w 30"/>
                  <a:gd name="T11" fmla="*/ 50 h 66"/>
                  <a:gd name="T12" fmla="*/ 22 w 30"/>
                  <a:gd name="T13" fmla="*/ 56 h 66"/>
                  <a:gd name="T14" fmla="*/ 30 w 30"/>
                  <a:gd name="T15" fmla="*/ 60 h 66"/>
                  <a:gd name="T16" fmla="*/ 28 w 30"/>
                  <a:gd name="T17" fmla="*/ 66 h 66"/>
                  <a:gd name="T18" fmla="*/ 20 w 30"/>
                  <a:gd name="T19" fmla="*/ 64 h 66"/>
                  <a:gd name="T20" fmla="*/ 18 w 30"/>
                  <a:gd name="T21" fmla="*/ 62 h 66"/>
                  <a:gd name="T22" fmla="*/ 14 w 30"/>
                  <a:gd name="T23" fmla="*/ 64 h 66"/>
                  <a:gd name="T24" fmla="*/ 12 w 30"/>
                  <a:gd name="T25" fmla="*/ 64 h 66"/>
                  <a:gd name="T26" fmla="*/ 0 w 30"/>
                  <a:gd name="T27" fmla="*/ 46 h 66"/>
                  <a:gd name="T28" fmla="*/ 0 w 30"/>
                  <a:gd name="T29" fmla="*/ 40 h 66"/>
                  <a:gd name="T30" fmla="*/ 4 w 30"/>
                  <a:gd name="T31" fmla="*/ 36 h 66"/>
                  <a:gd name="T32" fmla="*/ 6 w 30"/>
                  <a:gd name="T33" fmla="*/ 34 h 66"/>
                  <a:gd name="T34" fmla="*/ 12 w 30"/>
                  <a:gd name="T35" fmla="*/ 32 h 66"/>
                  <a:gd name="T36" fmla="*/ 14 w 30"/>
                  <a:gd name="T37" fmla="*/ 30 h 66"/>
                  <a:gd name="T38" fmla="*/ 14 w 30"/>
                  <a:gd name="T39" fmla="*/ 18 h 66"/>
                  <a:gd name="T40" fmla="*/ 16 w 30"/>
                  <a:gd name="T41" fmla="*/ 16 h 66"/>
                  <a:gd name="T42" fmla="*/ 18 w 30"/>
                  <a:gd name="T43" fmla="*/ 8 h 66"/>
                  <a:gd name="T44" fmla="*/ 20 w 30"/>
                  <a:gd name="T45" fmla="*/ 8 h 66"/>
                  <a:gd name="T46" fmla="*/ 22 w 30"/>
                  <a:gd name="T47" fmla="*/ 0 h 66"/>
                  <a:gd name="T48" fmla="*/ 24 w 30"/>
                  <a:gd name="T49" fmla="*/ 6 h 66"/>
                  <a:gd name="T50" fmla="*/ 24 w 30"/>
                  <a:gd name="T51" fmla="*/ 12 h 66"/>
                  <a:gd name="T52" fmla="*/ 24 w 30"/>
                  <a:gd name="T53" fmla="*/ 14 h 66"/>
                  <a:gd name="T54" fmla="*/ 26 w 30"/>
                  <a:gd name="T55" fmla="*/ 22 h 66"/>
                  <a:gd name="T56" fmla="*/ 30 w 30"/>
                  <a:gd name="T57" fmla="*/ 26 h 66"/>
                  <a:gd name="T58" fmla="*/ 30 w 30"/>
                  <a:gd name="T59" fmla="*/ 28 h 66"/>
                  <a:gd name="T60" fmla="*/ 26 w 30"/>
                  <a:gd name="T61" fmla="*/ 32 h 66"/>
                  <a:gd name="T62" fmla="*/ 28 w 30"/>
                  <a:gd name="T63" fmla="*/ 38 h 66"/>
                  <a:gd name="T64" fmla="*/ 30 w 30"/>
                  <a:gd name="T65"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66">
                    <a:moveTo>
                      <a:pt x="30" y="48"/>
                    </a:moveTo>
                    <a:lnTo>
                      <a:pt x="30" y="48"/>
                    </a:lnTo>
                    <a:lnTo>
                      <a:pt x="26" y="44"/>
                    </a:lnTo>
                    <a:lnTo>
                      <a:pt x="26" y="42"/>
                    </a:lnTo>
                    <a:lnTo>
                      <a:pt x="24" y="38"/>
                    </a:lnTo>
                    <a:lnTo>
                      <a:pt x="24" y="38"/>
                    </a:lnTo>
                    <a:lnTo>
                      <a:pt x="22" y="34"/>
                    </a:lnTo>
                    <a:lnTo>
                      <a:pt x="20" y="34"/>
                    </a:lnTo>
                    <a:lnTo>
                      <a:pt x="18" y="36"/>
                    </a:lnTo>
                    <a:lnTo>
                      <a:pt x="18" y="36"/>
                    </a:lnTo>
                    <a:lnTo>
                      <a:pt x="18" y="42"/>
                    </a:lnTo>
                    <a:lnTo>
                      <a:pt x="20" y="50"/>
                    </a:lnTo>
                    <a:lnTo>
                      <a:pt x="20" y="50"/>
                    </a:lnTo>
                    <a:lnTo>
                      <a:pt x="22" y="56"/>
                    </a:lnTo>
                    <a:lnTo>
                      <a:pt x="24" y="58"/>
                    </a:lnTo>
                    <a:lnTo>
                      <a:pt x="30" y="60"/>
                    </a:lnTo>
                    <a:lnTo>
                      <a:pt x="30" y="60"/>
                    </a:lnTo>
                    <a:lnTo>
                      <a:pt x="28" y="66"/>
                    </a:lnTo>
                    <a:lnTo>
                      <a:pt x="24" y="66"/>
                    </a:lnTo>
                    <a:lnTo>
                      <a:pt x="20" y="64"/>
                    </a:lnTo>
                    <a:lnTo>
                      <a:pt x="18" y="62"/>
                    </a:lnTo>
                    <a:lnTo>
                      <a:pt x="18" y="62"/>
                    </a:lnTo>
                    <a:lnTo>
                      <a:pt x="16" y="64"/>
                    </a:lnTo>
                    <a:lnTo>
                      <a:pt x="14" y="64"/>
                    </a:lnTo>
                    <a:lnTo>
                      <a:pt x="12" y="64"/>
                    </a:lnTo>
                    <a:lnTo>
                      <a:pt x="12" y="64"/>
                    </a:lnTo>
                    <a:lnTo>
                      <a:pt x="6" y="54"/>
                    </a:lnTo>
                    <a:lnTo>
                      <a:pt x="0" y="46"/>
                    </a:lnTo>
                    <a:lnTo>
                      <a:pt x="0" y="46"/>
                    </a:lnTo>
                    <a:lnTo>
                      <a:pt x="0" y="40"/>
                    </a:lnTo>
                    <a:lnTo>
                      <a:pt x="2" y="36"/>
                    </a:lnTo>
                    <a:lnTo>
                      <a:pt x="4" y="36"/>
                    </a:lnTo>
                    <a:lnTo>
                      <a:pt x="6" y="34"/>
                    </a:lnTo>
                    <a:lnTo>
                      <a:pt x="6" y="34"/>
                    </a:lnTo>
                    <a:lnTo>
                      <a:pt x="10" y="34"/>
                    </a:lnTo>
                    <a:lnTo>
                      <a:pt x="12" y="32"/>
                    </a:lnTo>
                    <a:lnTo>
                      <a:pt x="14" y="30"/>
                    </a:lnTo>
                    <a:lnTo>
                      <a:pt x="14" y="30"/>
                    </a:lnTo>
                    <a:lnTo>
                      <a:pt x="14" y="24"/>
                    </a:lnTo>
                    <a:lnTo>
                      <a:pt x="14" y="18"/>
                    </a:lnTo>
                    <a:lnTo>
                      <a:pt x="14" y="18"/>
                    </a:lnTo>
                    <a:lnTo>
                      <a:pt x="16" y="16"/>
                    </a:lnTo>
                    <a:lnTo>
                      <a:pt x="18" y="14"/>
                    </a:lnTo>
                    <a:lnTo>
                      <a:pt x="18" y="8"/>
                    </a:lnTo>
                    <a:lnTo>
                      <a:pt x="18" y="8"/>
                    </a:lnTo>
                    <a:lnTo>
                      <a:pt x="20" y="8"/>
                    </a:lnTo>
                    <a:lnTo>
                      <a:pt x="20" y="6"/>
                    </a:lnTo>
                    <a:lnTo>
                      <a:pt x="22" y="0"/>
                    </a:lnTo>
                    <a:lnTo>
                      <a:pt x="22" y="0"/>
                    </a:lnTo>
                    <a:lnTo>
                      <a:pt x="24" y="6"/>
                    </a:lnTo>
                    <a:lnTo>
                      <a:pt x="24" y="12"/>
                    </a:lnTo>
                    <a:lnTo>
                      <a:pt x="24" y="12"/>
                    </a:lnTo>
                    <a:lnTo>
                      <a:pt x="24" y="14"/>
                    </a:lnTo>
                    <a:lnTo>
                      <a:pt x="24" y="14"/>
                    </a:lnTo>
                    <a:lnTo>
                      <a:pt x="24" y="20"/>
                    </a:lnTo>
                    <a:lnTo>
                      <a:pt x="26" y="22"/>
                    </a:lnTo>
                    <a:lnTo>
                      <a:pt x="28" y="24"/>
                    </a:lnTo>
                    <a:lnTo>
                      <a:pt x="30" y="26"/>
                    </a:lnTo>
                    <a:lnTo>
                      <a:pt x="30" y="26"/>
                    </a:lnTo>
                    <a:lnTo>
                      <a:pt x="30" y="28"/>
                    </a:lnTo>
                    <a:lnTo>
                      <a:pt x="28" y="30"/>
                    </a:lnTo>
                    <a:lnTo>
                      <a:pt x="26" y="32"/>
                    </a:lnTo>
                    <a:lnTo>
                      <a:pt x="26" y="32"/>
                    </a:lnTo>
                    <a:lnTo>
                      <a:pt x="28" y="38"/>
                    </a:lnTo>
                    <a:lnTo>
                      <a:pt x="30" y="42"/>
                    </a:lnTo>
                    <a:lnTo>
                      <a:pt x="30" y="48"/>
                    </a:ln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 name="Freeform 3300">
                <a:extLst>
                  <a:ext uri="{FF2B5EF4-FFF2-40B4-BE49-F238E27FC236}">
                    <a16:creationId xmlns:a16="http://schemas.microsoft.com/office/drawing/2014/main" id="{1755527E-7581-5715-7278-91CDD41800BC}"/>
                  </a:ext>
                </a:extLst>
              </p:cNvPr>
              <p:cNvSpPr>
                <a:spLocks/>
              </p:cNvSpPr>
              <p:nvPr/>
            </p:nvSpPr>
            <p:spPr bwMode="auto">
              <a:xfrm>
                <a:off x="5890" y="1690"/>
                <a:ext cx="16" cy="38"/>
              </a:xfrm>
              <a:custGeom>
                <a:avLst/>
                <a:gdLst>
                  <a:gd name="T0" fmla="*/ 2 w 16"/>
                  <a:gd name="T1" fmla="*/ 0 h 38"/>
                  <a:gd name="T2" fmla="*/ 2 w 16"/>
                  <a:gd name="T3" fmla="*/ 0 h 38"/>
                  <a:gd name="T4" fmla="*/ 2 w 16"/>
                  <a:gd name="T5" fmla="*/ 6 h 38"/>
                  <a:gd name="T6" fmla="*/ 4 w 16"/>
                  <a:gd name="T7" fmla="*/ 12 h 38"/>
                  <a:gd name="T8" fmla="*/ 8 w 16"/>
                  <a:gd name="T9" fmla="*/ 18 h 38"/>
                  <a:gd name="T10" fmla="*/ 14 w 16"/>
                  <a:gd name="T11" fmla="*/ 24 h 38"/>
                  <a:gd name="T12" fmla="*/ 16 w 16"/>
                  <a:gd name="T13" fmla="*/ 30 h 38"/>
                  <a:gd name="T14" fmla="*/ 16 w 16"/>
                  <a:gd name="T15" fmla="*/ 36 h 38"/>
                  <a:gd name="T16" fmla="*/ 16 w 16"/>
                  <a:gd name="T17" fmla="*/ 36 h 38"/>
                  <a:gd name="T18" fmla="*/ 12 w 16"/>
                  <a:gd name="T19" fmla="*/ 38 h 38"/>
                  <a:gd name="T20" fmla="*/ 10 w 16"/>
                  <a:gd name="T21" fmla="*/ 38 h 38"/>
                  <a:gd name="T22" fmla="*/ 8 w 16"/>
                  <a:gd name="T23" fmla="*/ 34 h 38"/>
                  <a:gd name="T24" fmla="*/ 8 w 16"/>
                  <a:gd name="T25" fmla="*/ 34 h 38"/>
                  <a:gd name="T26" fmla="*/ 6 w 16"/>
                  <a:gd name="T27" fmla="*/ 32 h 38"/>
                  <a:gd name="T28" fmla="*/ 4 w 16"/>
                  <a:gd name="T29" fmla="*/ 28 h 38"/>
                  <a:gd name="T30" fmla="*/ 4 w 16"/>
                  <a:gd name="T31" fmla="*/ 28 h 38"/>
                  <a:gd name="T32" fmla="*/ 4 w 16"/>
                  <a:gd name="T33" fmla="*/ 22 h 38"/>
                  <a:gd name="T34" fmla="*/ 2 w 16"/>
                  <a:gd name="T35" fmla="*/ 16 h 38"/>
                  <a:gd name="T36" fmla="*/ 0 w 16"/>
                  <a:gd name="T37" fmla="*/ 10 h 38"/>
                  <a:gd name="T38" fmla="*/ 2 w 16"/>
                  <a:gd name="T39" fmla="*/ 0 h 38"/>
                  <a:gd name="T40" fmla="*/ 2 w 16"/>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2" y="0"/>
                    </a:moveTo>
                    <a:lnTo>
                      <a:pt x="2" y="0"/>
                    </a:lnTo>
                    <a:lnTo>
                      <a:pt x="2" y="6"/>
                    </a:lnTo>
                    <a:lnTo>
                      <a:pt x="4" y="12"/>
                    </a:lnTo>
                    <a:lnTo>
                      <a:pt x="8" y="18"/>
                    </a:lnTo>
                    <a:lnTo>
                      <a:pt x="14" y="24"/>
                    </a:lnTo>
                    <a:lnTo>
                      <a:pt x="16" y="30"/>
                    </a:lnTo>
                    <a:lnTo>
                      <a:pt x="16" y="36"/>
                    </a:lnTo>
                    <a:lnTo>
                      <a:pt x="16" y="36"/>
                    </a:lnTo>
                    <a:lnTo>
                      <a:pt x="12" y="38"/>
                    </a:lnTo>
                    <a:lnTo>
                      <a:pt x="10" y="38"/>
                    </a:lnTo>
                    <a:lnTo>
                      <a:pt x="8" y="34"/>
                    </a:lnTo>
                    <a:lnTo>
                      <a:pt x="8" y="34"/>
                    </a:lnTo>
                    <a:lnTo>
                      <a:pt x="6" y="32"/>
                    </a:lnTo>
                    <a:lnTo>
                      <a:pt x="4" y="28"/>
                    </a:lnTo>
                    <a:lnTo>
                      <a:pt x="4" y="28"/>
                    </a:lnTo>
                    <a:lnTo>
                      <a:pt x="4" y="22"/>
                    </a:lnTo>
                    <a:lnTo>
                      <a:pt x="2" y="16"/>
                    </a:lnTo>
                    <a:lnTo>
                      <a:pt x="0" y="1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3301">
                <a:extLst>
                  <a:ext uri="{FF2B5EF4-FFF2-40B4-BE49-F238E27FC236}">
                    <a16:creationId xmlns:a16="http://schemas.microsoft.com/office/drawing/2014/main" id="{C89277A3-2DDC-3193-0A4D-BAE5D1A39F09}"/>
                  </a:ext>
                </a:extLst>
              </p:cNvPr>
              <p:cNvSpPr>
                <a:spLocks/>
              </p:cNvSpPr>
              <p:nvPr/>
            </p:nvSpPr>
            <p:spPr bwMode="auto">
              <a:xfrm>
                <a:off x="5902" y="1736"/>
                <a:ext cx="16" cy="30"/>
              </a:xfrm>
              <a:custGeom>
                <a:avLst/>
                <a:gdLst>
                  <a:gd name="T0" fmla="*/ 16 w 16"/>
                  <a:gd name="T1" fmla="*/ 30 h 30"/>
                  <a:gd name="T2" fmla="*/ 16 w 16"/>
                  <a:gd name="T3" fmla="*/ 30 h 30"/>
                  <a:gd name="T4" fmla="*/ 12 w 16"/>
                  <a:gd name="T5" fmla="*/ 26 h 30"/>
                  <a:gd name="T6" fmla="*/ 8 w 16"/>
                  <a:gd name="T7" fmla="*/ 20 h 30"/>
                  <a:gd name="T8" fmla="*/ 4 w 16"/>
                  <a:gd name="T9" fmla="*/ 14 h 30"/>
                  <a:gd name="T10" fmla="*/ 0 w 16"/>
                  <a:gd name="T11" fmla="*/ 8 h 30"/>
                  <a:gd name="T12" fmla="*/ 0 w 16"/>
                  <a:gd name="T13" fmla="*/ 8 h 30"/>
                  <a:gd name="T14" fmla="*/ 0 w 16"/>
                  <a:gd name="T15" fmla="*/ 2 h 30"/>
                  <a:gd name="T16" fmla="*/ 0 w 16"/>
                  <a:gd name="T17" fmla="*/ 2 h 30"/>
                  <a:gd name="T18" fmla="*/ 0 w 16"/>
                  <a:gd name="T19" fmla="*/ 0 h 30"/>
                  <a:gd name="T20" fmla="*/ 2 w 16"/>
                  <a:gd name="T21" fmla="*/ 2 h 30"/>
                  <a:gd name="T22" fmla="*/ 2 w 16"/>
                  <a:gd name="T23" fmla="*/ 2 h 30"/>
                  <a:gd name="T24" fmla="*/ 10 w 16"/>
                  <a:gd name="T25" fmla="*/ 14 h 30"/>
                  <a:gd name="T26" fmla="*/ 16 w 16"/>
                  <a:gd name="T27" fmla="*/ 30 h 30"/>
                  <a:gd name="T28" fmla="*/ 16 w 16"/>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30">
                    <a:moveTo>
                      <a:pt x="16" y="30"/>
                    </a:moveTo>
                    <a:lnTo>
                      <a:pt x="16" y="30"/>
                    </a:lnTo>
                    <a:lnTo>
                      <a:pt x="12" y="26"/>
                    </a:lnTo>
                    <a:lnTo>
                      <a:pt x="8" y="20"/>
                    </a:lnTo>
                    <a:lnTo>
                      <a:pt x="4" y="14"/>
                    </a:lnTo>
                    <a:lnTo>
                      <a:pt x="0" y="8"/>
                    </a:lnTo>
                    <a:lnTo>
                      <a:pt x="0" y="8"/>
                    </a:lnTo>
                    <a:lnTo>
                      <a:pt x="0" y="2"/>
                    </a:lnTo>
                    <a:lnTo>
                      <a:pt x="0" y="2"/>
                    </a:lnTo>
                    <a:lnTo>
                      <a:pt x="0" y="0"/>
                    </a:lnTo>
                    <a:lnTo>
                      <a:pt x="2" y="2"/>
                    </a:lnTo>
                    <a:lnTo>
                      <a:pt x="2" y="2"/>
                    </a:lnTo>
                    <a:lnTo>
                      <a:pt x="10" y="14"/>
                    </a:lnTo>
                    <a:lnTo>
                      <a:pt x="16"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3302">
                <a:extLst>
                  <a:ext uri="{FF2B5EF4-FFF2-40B4-BE49-F238E27FC236}">
                    <a16:creationId xmlns:a16="http://schemas.microsoft.com/office/drawing/2014/main" id="{BF0733CB-E2BC-943D-DB33-BE8FF79BD123}"/>
                  </a:ext>
                </a:extLst>
              </p:cNvPr>
              <p:cNvSpPr>
                <a:spLocks/>
              </p:cNvSpPr>
              <p:nvPr/>
            </p:nvSpPr>
            <p:spPr bwMode="auto">
              <a:xfrm>
                <a:off x="5864" y="1650"/>
                <a:ext cx="8" cy="12"/>
              </a:xfrm>
              <a:custGeom>
                <a:avLst/>
                <a:gdLst>
                  <a:gd name="T0" fmla="*/ 8 w 8"/>
                  <a:gd name="T1" fmla="*/ 12 h 12"/>
                  <a:gd name="T2" fmla="*/ 8 w 8"/>
                  <a:gd name="T3" fmla="*/ 12 h 12"/>
                  <a:gd name="T4" fmla="*/ 4 w 8"/>
                  <a:gd name="T5" fmla="*/ 12 h 12"/>
                  <a:gd name="T6" fmla="*/ 2 w 8"/>
                  <a:gd name="T7" fmla="*/ 10 h 12"/>
                  <a:gd name="T8" fmla="*/ 0 w 8"/>
                  <a:gd name="T9" fmla="*/ 8 h 12"/>
                  <a:gd name="T10" fmla="*/ 0 w 8"/>
                  <a:gd name="T11" fmla="*/ 8 h 12"/>
                  <a:gd name="T12" fmla="*/ 0 w 8"/>
                  <a:gd name="T13" fmla="*/ 4 h 12"/>
                  <a:gd name="T14" fmla="*/ 2 w 8"/>
                  <a:gd name="T15" fmla="*/ 0 h 12"/>
                  <a:gd name="T16" fmla="*/ 2 w 8"/>
                  <a:gd name="T17" fmla="*/ 0 h 12"/>
                  <a:gd name="T18" fmla="*/ 6 w 8"/>
                  <a:gd name="T19" fmla="*/ 4 h 12"/>
                  <a:gd name="T20" fmla="*/ 8 w 8"/>
                  <a:gd name="T21" fmla="*/ 12 h 12"/>
                  <a:gd name="T22" fmla="*/ 8 w 8"/>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12"/>
                    </a:moveTo>
                    <a:lnTo>
                      <a:pt x="8" y="12"/>
                    </a:lnTo>
                    <a:lnTo>
                      <a:pt x="4" y="12"/>
                    </a:lnTo>
                    <a:lnTo>
                      <a:pt x="2" y="10"/>
                    </a:lnTo>
                    <a:lnTo>
                      <a:pt x="0" y="8"/>
                    </a:lnTo>
                    <a:lnTo>
                      <a:pt x="0" y="8"/>
                    </a:lnTo>
                    <a:lnTo>
                      <a:pt x="0" y="4"/>
                    </a:lnTo>
                    <a:lnTo>
                      <a:pt x="2" y="0"/>
                    </a:lnTo>
                    <a:lnTo>
                      <a:pt x="2" y="0"/>
                    </a:lnTo>
                    <a:lnTo>
                      <a:pt x="6" y="4"/>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3303">
                <a:extLst>
                  <a:ext uri="{FF2B5EF4-FFF2-40B4-BE49-F238E27FC236}">
                    <a16:creationId xmlns:a16="http://schemas.microsoft.com/office/drawing/2014/main" id="{92DE2FDE-4625-5FD9-84AA-E0A1F12CE269}"/>
                  </a:ext>
                </a:extLst>
              </p:cNvPr>
              <p:cNvSpPr>
                <a:spLocks/>
              </p:cNvSpPr>
              <p:nvPr/>
            </p:nvSpPr>
            <p:spPr bwMode="auto">
              <a:xfrm>
                <a:off x="5864" y="1636"/>
                <a:ext cx="4" cy="12"/>
              </a:xfrm>
              <a:custGeom>
                <a:avLst/>
                <a:gdLst>
                  <a:gd name="T0" fmla="*/ 2 w 4"/>
                  <a:gd name="T1" fmla="*/ 12 h 12"/>
                  <a:gd name="T2" fmla="*/ 2 w 4"/>
                  <a:gd name="T3" fmla="*/ 12 h 12"/>
                  <a:gd name="T4" fmla="*/ 0 w 4"/>
                  <a:gd name="T5" fmla="*/ 6 h 12"/>
                  <a:gd name="T6" fmla="*/ 0 w 4"/>
                  <a:gd name="T7" fmla="*/ 0 h 12"/>
                  <a:gd name="T8" fmla="*/ 0 w 4"/>
                  <a:gd name="T9" fmla="*/ 0 h 12"/>
                  <a:gd name="T10" fmla="*/ 2 w 4"/>
                  <a:gd name="T11" fmla="*/ 2 h 12"/>
                  <a:gd name="T12" fmla="*/ 4 w 4"/>
                  <a:gd name="T13" fmla="*/ 8 h 12"/>
                  <a:gd name="T14" fmla="*/ 4 w 4"/>
                  <a:gd name="T15" fmla="*/ 8 h 12"/>
                  <a:gd name="T16" fmla="*/ 2 w 4"/>
                  <a:gd name="T17" fmla="*/ 8 h 12"/>
                  <a:gd name="T18" fmla="*/ 2 w 4"/>
                  <a:gd name="T19" fmla="*/ 12 h 12"/>
                  <a:gd name="T20" fmla="*/ 2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2" y="12"/>
                    </a:moveTo>
                    <a:lnTo>
                      <a:pt x="2" y="12"/>
                    </a:lnTo>
                    <a:lnTo>
                      <a:pt x="0" y="6"/>
                    </a:lnTo>
                    <a:lnTo>
                      <a:pt x="0" y="0"/>
                    </a:lnTo>
                    <a:lnTo>
                      <a:pt x="0" y="0"/>
                    </a:lnTo>
                    <a:lnTo>
                      <a:pt x="2" y="2"/>
                    </a:lnTo>
                    <a:lnTo>
                      <a:pt x="4" y="8"/>
                    </a:lnTo>
                    <a:lnTo>
                      <a:pt x="4" y="8"/>
                    </a:lnTo>
                    <a:lnTo>
                      <a:pt x="2" y="8"/>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3304">
                <a:extLst>
                  <a:ext uri="{FF2B5EF4-FFF2-40B4-BE49-F238E27FC236}">
                    <a16:creationId xmlns:a16="http://schemas.microsoft.com/office/drawing/2014/main" id="{855A62AA-AA7F-8091-D727-752CA00FBC30}"/>
                  </a:ext>
                </a:extLst>
              </p:cNvPr>
              <p:cNvSpPr>
                <a:spLocks/>
              </p:cNvSpPr>
              <p:nvPr/>
            </p:nvSpPr>
            <p:spPr bwMode="auto">
              <a:xfrm>
                <a:off x="5934" y="1802"/>
                <a:ext cx="8" cy="22"/>
              </a:xfrm>
              <a:custGeom>
                <a:avLst/>
                <a:gdLst>
                  <a:gd name="T0" fmla="*/ 2 w 8"/>
                  <a:gd name="T1" fmla="*/ 18 h 22"/>
                  <a:gd name="T2" fmla="*/ 2 w 8"/>
                  <a:gd name="T3" fmla="*/ 18 h 22"/>
                  <a:gd name="T4" fmla="*/ 2 w 8"/>
                  <a:gd name="T5" fmla="*/ 12 h 22"/>
                  <a:gd name="T6" fmla="*/ 2 w 8"/>
                  <a:gd name="T7" fmla="*/ 8 h 22"/>
                  <a:gd name="T8" fmla="*/ 0 w 8"/>
                  <a:gd name="T9" fmla="*/ 0 h 22"/>
                  <a:gd name="T10" fmla="*/ 0 w 8"/>
                  <a:gd name="T11" fmla="*/ 0 h 22"/>
                  <a:gd name="T12" fmla="*/ 4 w 8"/>
                  <a:gd name="T13" fmla="*/ 6 h 22"/>
                  <a:gd name="T14" fmla="*/ 8 w 8"/>
                  <a:gd name="T15" fmla="*/ 14 h 22"/>
                  <a:gd name="T16" fmla="*/ 8 w 8"/>
                  <a:gd name="T17" fmla="*/ 14 h 22"/>
                  <a:gd name="T18" fmla="*/ 8 w 8"/>
                  <a:gd name="T19" fmla="*/ 16 h 22"/>
                  <a:gd name="T20" fmla="*/ 8 w 8"/>
                  <a:gd name="T21" fmla="*/ 16 h 22"/>
                  <a:gd name="T22" fmla="*/ 8 w 8"/>
                  <a:gd name="T23" fmla="*/ 18 h 22"/>
                  <a:gd name="T24" fmla="*/ 8 w 8"/>
                  <a:gd name="T25" fmla="*/ 18 h 22"/>
                  <a:gd name="T26" fmla="*/ 8 w 8"/>
                  <a:gd name="T27" fmla="*/ 22 h 22"/>
                  <a:gd name="T28" fmla="*/ 8 w 8"/>
                  <a:gd name="T29" fmla="*/ 22 h 22"/>
                  <a:gd name="T30" fmla="*/ 6 w 8"/>
                  <a:gd name="T31" fmla="*/ 18 h 22"/>
                  <a:gd name="T32" fmla="*/ 2 w 8"/>
                  <a:gd name="T33" fmla="*/ 18 h 22"/>
                  <a:gd name="T34" fmla="*/ 2 w 8"/>
                  <a:gd name="T3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2">
                    <a:moveTo>
                      <a:pt x="2" y="18"/>
                    </a:moveTo>
                    <a:lnTo>
                      <a:pt x="2" y="18"/>
                    </a:lnTo>
                    <a:lnTo>
                      <a:pt x="2" y="12"/>
                    </a:lnTo>
                    <a:lnTo>
                      <a:pt x="2" y="8"/>
                    </a:lnTo>
                    <a:lnTo>
                      <a:pt x="0" y="0"/>
                    </a:lnTo>
                    <a:lnTo>
                      <a:pt x="0" y="0"/>
                    </a:lnTo>
                    <a:lnTo>
                      <a:pt x="4" y="6"/>
                    </a:lnTo>
                    <a:lnTo>
                      <a:pt x="8" y="14"/>
                    </a:lnTo>
                    <a:lnTo>
                      <a:pt x="8" y="14"/>
                    </a:lnTo>
                    <a:lnTo>
                      <a:pt x="8" y="16"/>
                    </a:lnTo>
                    <a:lnTo>
                      <a:pt x="8" y="16"/>
                    </a:lnTo>
                    <a:lnTo>
                      <a:pt x="8" y="18"/>
                    </a:lnTo>
                    <a:lnTo>
                      <a:pt x="8" y="18"/>
                    </a:lnTo>
                    <a:lnTo>
                      <a:pt x="8" y="22"/>
                    </a:lnTo>
                    <a:lnTo>
                      <a:pt x="8" y="22"/>
                    </a:lnTo>
                    <a:lnTo>
                      <a:pt x="6" y="18"/>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3305">
                <a:extLst>
                  <a:ext uri="{FF2B5EF4-FFF2-40B4-BE49-F238E27FC236}">
                    <a16:creationId xmlns:a16="http://schemas.microsoft.com/office/drawing/2014/main" id="{34BF7B8E-9950-4B00-38AA-15CAE7C9F3AC}"/>
                  </a:ext>
                </a:extLst>
              </p:cNvPr>
              <p:cNvSpPr>
                <a:spLocks/>
              </p:cNvSpPr>
              <p:nvPr/>
            </p:nvSpPr>
            <p:spPr bwMode="auto">
              <a:xfrm>
                <a:off x="5942" y="1814"/>
                <a:ext cx="6" cy="6"/>
              </a:xfrm>
              <a:custGeom>
                <a:avLst/>
                <a:gdLst>
                  <a:gd name="T0" fmla="*/ 0 w 6"/>
                  <a:gd name="T1" fmla="*/ 6 h 6"/>
                  <a:gd name="T2" fmla="*/ 0 w 6"/>
                  <a:gd name="T3" fmla="*/ 6 h 6"/>
                  <a:gd name="T4" fmla="*/ 0 w 6"/>
                  <a:gd name="T5" fmla="*/ 2 h 6"/>
                  <a:gd name="T6" fmla="*/ 0 w 6"/>
                  <a:gd name="T7" fmla="*/ 2 h 6"/>
                  <a:gd name="T8" fmla="*/ 2 w 6"/>
                  <a:gd name="T9" fmla="*/ 0 h 6"/>
                  <a:gd name="T10" fmla="*/ 4 w 6"/>
                  <a:gd name="T11" fmla="*/ 0 h 6"/>
                  <a:gd name="T12" fmla="*/ 6 w 6"/>
                  <a:gd name="T13" fmla="*/ 2 h 6"/>
                  <a:gd name="T14" fmla="*/ 6 w 6"/>
                  <a:gd name="T15" fmla="*/ 2 h 6"/>
                  <a:gd name="T16" fmla="*/ 6 w 6"/>
                  <a:gd name="T17" fmla="*/ 6 h 6"/>
                  <a:gd name="T18" fmla="*/ 4 w 6"/>
                  <a:gd name="T19" fmla="*/ 6 h 6"/>
                  <a:gd name="T20" fmla="*/ 0 w 6"/>
                  <a:gd name="T21" fmla="*/ 6 h 6"/>
                  <a:gd name="T22" fmla="*/ 0 w 6"/>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6"/>
                    </a:moveTo>
                    <a:lnTo>
                      <a:pt x="0" y="6"/>
                    </a:lnTo>
                    <a:lnTo>
                      <a:pt x="0" y="2"/>
                    </a:lnTo>
                    <a:lnTo>
                      <a:pt x="0" y="2"/>
                    </a:lnTo>
                    <a:lnTo>
                      <a:pt x="2" y="0"/>
                    </a:lnTo>
                    <a:lnTo>
                      <a:pt x="4" y="0"/>
                    </a:lnTo>
                    <a:lnTo>
                      <a:pt x="6" y="2"/>
                    </a:lnTo>
                    <a:lnTo>
                      <a:pt x="6" y="2"/>
                    </a:lnTo>
                    <a:lnTo>
                      <a:pt x="6" y="6"/>
                    </a:lnTo>
                    <a:lnTo>
                      <a:pt x="4"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3306">
                <a:extLst>
                  <a:ext uri="{FF2B5EF4-FFF2-40B4-BE49-F238E27FC236}">
                    <a16:creationId xmlns:a16="http://schemas.microsoft.com/office/drawing/2014/main" id="{9FAEF78D-8AEB-1197-D834-FAC0CAE425B3}"/>
                  </a:ext>
                </a:extLst>
              </p:cNvPr>
              <p:cNvSpPr>
                <a:spLocks/>
              </p:cNvSpPr>
              <p:nvPr/>
            </p:nvSpPr>
            <p:spPr bwMode="auto">
              <a:xfrm>
                <a:off x="5952" y="1764"/>
                <a:ext cx="6" cy="8"/>
              </a:xfrm>
              <a:custGeom>
                <a:avLst/>
                <a:gdLst>
                  <a:gd name="T0" fmla="*/ 6 w 6"/>
                  <a:gd name="T1" fmla="*/ 8 h 8"/>
                  <a:gd name="T2" fmla="*/ 6 w 6"/>
                  <a:gd name="T3" fmla="*/ 8 h 8"/>
                  <a:gd name="T4" fmla="*/ 2 w 6"/>
                  <a:gd name="T5" fmla="*/ 8 h 8"/>
                  <a:gd name="T6" fmla="*/ 2 w 6"/>
                  <a:gd name="T7" fmla="*/ 8 h 8"/>
                  <a:gd name="T8" fmla="*/ 0 w 6"/>
                  <a:gd name="T9" fmla="*/ 6 h 8"/>
                  <a:gd name="T10" fmla="*/ 0 w 6"/>
                  <a:gd name="T11" fmla="*/ 0 h 8"/>
                  <a:gd name="T12" fmla="*/ 0 w 6"/>
                  <a:gd name="T13" fmla="*/ 0 h 8"/>
                  <a:gd name="T14" fmla="*/ 2 w 6"/>
                  <a:gd name="T15" fmla="*/ 0 h 8"/>
                  <a:gd name="T16" fmla="*/ 2 w 6"/>
                  <a:gd name="T17" fmla="*/ 0 h 8"/>
                  <a:gd name="T18" fmla="*/ 4 w 6"/>
                  <a:gd name="T19" fmla="*/ 2 h 8"/>
                  <a:gd name="T20" fmla="*/ 4 w 6"/>
                  <a:gd name="T21" fmla="*/ 2 h 8"/>
                  <a:gd name="T22" fmla="*/ 6 w 6"/>
                  <a:gd name="T23" fmla="*/ 8 h 8"/>
                  <a:gd name="T24" fmla="*/ 6 w 6"/>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6" y="8"/>
                    </a:moveTo>
                    <a:lnTo>
                      <a:pt x="6" y="8"/>
                    </a:lnTo>
                    <a:lnTo>
                      <a:pt x="2" y="8"/>
                    </a:lnTo>
                    <a:lnTo>
                      <a:pt x="2" y="8"/>
                    </a:lnTo>
                    <a:lnTo>
                      <a:pt x="0" y="6"/>
                    </a:lnTo>
                    <a:lnTo>
                      <a:pt x="0" y="0"/>
                    </a:lnTo>
                    <a:lnTo>
                      <a:pt x="0" y="0"/>
                    </a:lnTo>
                    <a:lnTo>
                      <a:pt x="2" y="0"/>
                    </a:lnTo>
                    <a:lnTo>
                      <a:pt x="2" y="0"/>
                    </a:lnTo>
                    <a:lnTo>
                      <a:pt x="4" y="2"/>
                    </a:lnTo>
                    <a:lnTo>
                      <a:pt x="4" y="2"/>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3307">
                <a:extLst>
                  <a:ext uri="{FF2B5EF4-FFF2-40B4-BE49-F238E27FC236}">
                    <a16:creationId xmlns:a16="http://schemas.microsoft.com/office/drawing/2014/main" id="{9B14DDA5-8868-C33E-03EC-C27245000057}"/>
                  </a:ext>
                </a:extLst>
              </p:cNvPr>
              <p:cNvSpPr>
                <a:spLocks/>
              </p:cNvSpPr>
              <p:nvPr/>
            </p:nvSpPr>
            <p:spPr bwMode="auto">
              <a:xfrm>
                <a:off x="5958" y="1772"/>
                <a:ext cx="4" cy="8"/>
              </a:xfrm>
              <a:custGeom>
                <a:avLst/>
                <a:gdLst>
                  <a:gd name="T0" fmla="*/ 0 w 4"/>
                  <a:gd name="T1" fmla="*/ 0 h 8"/>
                  <a:gd name="T2" fmla="*/ 0 w 4"/>
                  <a:gd name="T3" fmla="*/ 0 h 8"/>
                  <a:gd name="T4" fmla="*/ 2 w 4"/>
                  <a:gd name="T5" fmla="*/ 0 h 8"/>
                  <a:gd name="T6" fmla="*/ 4 w 4"/>
                  <a:gd name="T7" fmla="*/ 6 h 8"/>
                  <a:gd name="T8" fmla="*/ 4 w 4"/>
                  <a:gd name="T9" fmla="*/ 6 h 8"/>
                  <a:gd name="T10" fmla="*/ 2 w 4"/>
                  <a:gd name="T11" fmla="*/ 8 h 8"/>
                  <a:gd name="T12" fmla="*/ 0 w 4"/>
                  <a:gd name="T13" fmla="*/ 6 h 8"/>
                  <a:gd name="T14" fmla="*/ 0 w 4"/>
                  <a:gd name="T15" fmla="*/ 0 h 8"/>
                  <a:gd name="T16" fmla="*/ 0 w 4"/>
                  <a:gd name="T17" fmla="*/ 0 h 8"/>
                  <a:gd name="T18" fmla="*/ 0 w 4"/>
                  <a:gd name="T19" fmla="*/ 0 h 8"/>
                  <a:gd name="T20" fmla="*/ 0 w 4"/>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0" y="0"/>
                    </a:moveTo>
                    <a:lnTo>
                      <a:pt x="0" y="0"/>
                    </a:lnTo>
                    <a:lnTo>
                      <a:pt x="2" y="0"/>
                    </a:lnTo>
                    <a:lnTo>
                      <a:pt x="4" y="6"/>
                    </a:lnTo>
                    <a:lnTo>
                      <a:pt x="4" y="6"/>
                    </a:lnTo>
                    <a:lnTo>
                      <a:pt x="2" y="8"/>
                    </a:lnTo>
                    <a:lnTo>
                      <a:pt x="0" y="6"/>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 name="Freeform 3308">
                <a:extLst>
                  <a:ext uri="{FF2B5EF4-FFF2-40B4-BE49-F238E27FC236}">
                    <a16:creationId xmlns:a16="http://schemas.microsoft.com/office/drawing/2014/main" id="{9BF52F98-E6D7-0CF0-F1C2-B0C5ED56EAE4}"/>
                  </a:ext>
                </a:extLst>
              </p:cNvPr>
              <p:cNvSpPr>
                <a:spLocks/>
              </p:cNvSpPr>
              <p:nvPr/>
            </p:nvSpPr>
            <p:spPr bwMode="auto">
              <a:xfrm>
                <a:off x="1610" y="2295"/>
                <a:ext cx="16" cy="20"/>
              </a:xfrm>
              <a:custGeom>
                <a:avLst/>
                <a:gdLst>
                  <a:gd name="T0" fmla="*/ 16 w 16"/>
                  <a:gd name="T1" fmla="*/ 4 h 20"/>
                  <a:gd name="T2" fmla="*/ 16 w 16"/>
                  <a:gd name="T3" fmla="*/ 4 h 20"/>
                  <a:gd name="T4" fmla="*/ 14 w 16"/>
                  <a:gd name="T5" fmla="*/ 16 h 20"/>
                  <a:gd name="T6" fmla="*/ 12 w 16"/>
                  <a:gd name="T7" fmla="*/ 18 h 20"/>
                  <a:gd name="T8" fmla="*/ 10 w 16"/>
                  <a:gd name="T9" fmla="*/ 20 h 20"/>
                  <a:gd name="T10" fmla="*/ 6 w 16"/>
                  <a:gd name="T11" fmla="*/ 16 h 20"/>
                  <a:gd name="T12" fmla="*/ 0 w 16"/>
                  <a:gd name="T13" fmla="*/ 12 h 20"/>
                  <a:gd name="T14" fmla="*/ 0 w 16"/>
                  <a:gd name="T15" fmla="*/ 12 h 20"/>
                  <a:gd name="T16" fmla="*/ 2 w 16"/>
                  <a:gd name="T17" fmla="*/ 8 h 20"/>
                  <a:gd name="T18" fmla="*/ 2 w 16"/>
                  <a:gd name="T19" fmla="*/ 4 h 20"/>
                  <a:gd name="T20" fmla="*/ 2 w 16"/>
                  <a:gd name="T21" fmla="*/ 4 h 20"/>
                  <a:gd name="T22" fmla="*/ 4 w 16"/>
                  <a:gd name="T23" fmla="*/ 6 h 20"/>
                  <a:gd name="T24" fmla="*/ 6 w 16"/>
                  <a:gd name="T25" fmla="*/ 6 h 20"/>
                  <a:gd name="T26" fmla="*/ 10 w 16"/>
                  <a:gd name="T27" fmla="*/ 0 h 20"/>
                  <a:gd name="T28" fmla="*/ 10 w 16"/>
                  <a:gd name="T29" fmla="*/ 0 h 20"/>
                  <a:gd name="T30" fmla="*/ 16 w 16"/>
                  <a:gd name="T31" fmla="*/ 4 h 20"/>
                  <a:gd name="T32" fmla="*/ 16 w 16"/>
                  <a:gd name="T3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0">
                    <a:moveTo>
                      <a:pt x="16" y="4"/>
                    </a:moveTo>
                    <a:lnTo>
                      <a:pt x="16" y="4"/>
                    </a:lnTo>
                    <a:lnTo>
                      <a:pt x="14" y="16"/>
                    </a:lnTo>
                    <a:lnTo>
                      <a:pt x="12" y="18"/>
                    </a:lnTo>
                    <a:lnTo>
                      <a:pt x="10" y="20"/>
                    </a:lnTo>
                    <a:lnTo>
                      <a:pt x="6" y="16"/>
                    </a:lnTo>
                    <a:lnTo>
                      <a:pt x="0" y="12"/>
                    </a:lnTo>
                    <a:lnTo>
                      <a:pt x="0" y="12"/>
                    </a:lnTo>
                    <a:lnTo>
                      <a:pt x="2" y="8"/>
                    </a:lnTo>
                    <a:lnTo>
                      <a:pt x="2" y="4"/>
                    </a:lnTo>
                    <a:lnTo>
                      <a:pt x="2" y="4"/>
                    </a:lnTo>
                    <a:lnTo>
                      <a:pt x="4" y="6"/>
                    </a:lnTo>
                    <a:lnTo>
                      <a:pt x="6" y="6"/>
                    </a:lnTo>
                    <a:lnTo>
                      <a:pt x="10" y="0"/>
                    </a:lnTo>
                    <a:lnTo>
                      <a:pt x="10" y="0"/>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 name="Freeform 3309">
                <a:extLst>
                  <a:ext uri="{FF2B5EF4-FFF2-40B4-BE49-F238E27FC236}">
                    <a16:creationId xmlns:a16="http://schemas.microsoft.com/office/drawing/2014/main" id="{1A2BB8F7-D635-06D4-B1E0-A218AA83E7E2}"/>
                  </a:ext>
                </a:extLst>
              </p:cNvPr>
              <p:cNvSpPr>
                <a:spLocks/>
              </p:cNvSpPr>
              <p:nvPr/>
            </p:nvSpPr>
            <p:spPr bwMode="auto">
              <a:xfrm>
                <a:off x="1662" y="2358"/>
                <a:ext cx="36" cy="20"/>
              </a:xfrm>
              <a:custGeom>
                <a:avLst/>
                <a:gdLst>
                  <a:gd name="T0" fmla="*/ 16 w 36"/>
                  <a:gd name="T1" fmla="*/ 0 h 20"/>
                  <a:gd name="T2" fmla="*/ 16 w 36"/>
                  <a:gd name="T3" fmla="*/ 0 h 20"/>
                  <a:gd name="T4" fmla="*/ 26 w 36"/>
                  <a:gd name="T5" fmla="*/ 0 h 20"/>
                  <a:gd name="T6" fmla="*/ 30 w 36"/>
                  <a:gd name="T7" fmla="*/ 0 h 20"/>
                  <a:gd name="T8" fmla="*/ 36 w 36"/>
                  <a:gd name="T9" fmla="*/ 4 h 20"/>
                  <a:gd name="T10" fmla="*/ 36 w 36"/>
                  <a:gd name="T11" fmla="*/ 4 h 20"/>
                  <a:gd name="T12" fmla="*/ 34 w 36"/>
                  <a:gd name="T13" fmla="*/ 8 h 20"/>
                  <a:gd name="T14" fmla="*/ 30 w 36"/>
                  <a:gd name="T15" fmla="*/ 8 h 20"/>
                  <a:gd name="T16" fmla="*/ 28 w 36"/>
                  <a:gd name="T17" fmla="*/ 8 h 20"/>
                  <a:gd name="T18" fmla="*/ 26 w 36"/>
                  <a:gd name="T19" fmla="*/ 16 h 20"/>
                  <a:gd name="T20" fmla="*/ 26 w 36"/>
                  <a:gd name="T21" fmla="*/ 16 h 20"/>
                  <a:gd name="T22" fmla="*/ 22 w 36"/>
                  <a:gd name="T23" fmla="*/ 18 h 20"/>
                  <a:gd name="T24" fmla="*/ 18 w 36"/>
                  <a:gd name="T25" fmla="*/ 20 h 20"/>
                  <a:gd name="T26" fmla="*/ 14 w 36"/>
                  <a:gd name="T27" fmla="*/ 18 h 20"/>
                  <a:gd name="T28" fmla="*/ 10 w 36"/>
                  <a:gd name="T29" fmla="*/ 14 h 20"/>
                  <a:gd name="T30" fmla="*/ 10 w 36"/>
                  <a:gd name="T31" fmla="*/ 14 h 20"/>
                  <a:gd name="T32" fmla="*/ 6 w 36"/>
                  <a:gd name="T33" fmla="*/ 12 h 20"/>
                  <a:gd name="T34" fmla="*/ 4 w 36"/>
                  <a:gd name="T35" fmla="*/ 12 h 20"/>
                  <a:gd name="T36" fmla="*/ 2 w 36"/>
                  <a:gd name="T37" fmla="*/ 14 h 20"/>
                  <a:gd name="T38" fmla="*/ 0 w 36"/>
                  <a:gd name="T39" fmla="*/ 12 h 20"/>
                  <a:gd name="T40" fmla="*/ 0 w 36"/>
                  <a:gd name="T41" fmla="*/ 12 h 20"/>
                  <a:gd name="T42" fmla="*/ 0 w 36"/>
                  <a:gd name="T43" fmla="*/ 6 h 20"/>
                  <a:gd name="T44" fmla="*/ 2 w 36"/>
                  <a:gd name="T45" fmla="*/ 4 h 20"/>
                  <a:gd name="T46" fmla="*/ 2 w 36"/>
                  <a:gd name="T47" fmla="*/ 4 h 20"/>
                  <a:gd name="T48" fmla="*/ 10 w 36"/>
                  <a:gd name="T49" fmla="*/ 4 h 20"/>
                  <a:gd name="T50" fmla="*/ 12 w 36"/>
                  <a:gd name="T51" fmla="*/ 4 h 20"/>
                  <a:gd name="T52" fmla="*/ 16 w 36"/>
                  <a:gd name="T53" fmla="*/ 0 h 20"/>
                  <a:gd name="T54" fmla="*/ 16 w 36"/>
                  <a:gd name="T55" fmla="*/ 0 h 20"/>
                  <a:gd name="T56" fmla="*/ 16 w 36"/>
                  <a:gd name="T57" fmla="*/ 0 h 20"/>
                  <a:gd name="T58" fmla="*/ 16 w 36"/>
                  <a:gd name="T5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0">
                    <a:moveTo>
                      <a:pt x="16" y="0"/>
                    </a:moveTo>
                    <a:lnTo>
                      <a:pt x="16" y="0"/>
                    </a:lnTo>
                    <a:lnTo>
                      <a:pt x="26" y="0"/>
                    </a:lnTo>
                    <a:lnTo>
                      <a:pt x="30" y="0"/>
                    </a:lnTo>
                    <a:lnTo>
                      <a:pt x="36" y="4"/>
                    </a:lnTo>
                    <a:lnTo>
                      <a:pt x="36" y="4"/>
                    </a:lnTo>
                    <a:lnTo>
                      <a:pt x="34" y="8"/>
                    </a:lnTo>
                    <a:lnTo>
                      <a:pt x="30" y="8"/>
                    </a:lnTo>
                    <a:lnTo>
                      <a:pt x="28" y="8"/>
                    </a:lnTo>
                    <a:lnTo>
                      <a:pt x="26" y="16"/>
                    </a:lnTo>
                    <a:lnTo>
                      <a:pt x="26" y="16"/>
                    </a:lnTo>
                    <a:lnTo>
                      <a:pt x="22" y="18"/>
                    </a:lnTo>
                    <a:lnTo>
                      <a:pt x="18" y="20"/>
                    </a:lnTo>
                    <a:lnTo>
                      <a:pt x="14" y="18"/>
                    </a:lnTo>
                    <a:lnTo>
                      <a:pt x="10" y="14"/>
                    </a:lnTo>
                    <a:lnTo>
                      <a:pt x="10" y="14"/>
                    </a:lnTo>
                    <a:lnTo>
                      <a:pt x="6" y="12"/>
                    </a:lnTo>
                    <a:lnTo>
                      <a:pt x="4" y="12"/>
                    </a:lnTo>
                    <a:lnTo>
                      <a:pt x="2" y="14"/>
                    </a:lnTo>
                    <a:lnTo>
                      <a:pt x="0" y="12"/>
                    </a:lnTo>
                    <a:lnTo>
                      <a:pt x="0" y="12"/>
                    </a:lnTo>
                    <a:lnTo>
                      <a:pt x="0" y="6"/>
                    </a:lnTo>
                    <a:lnTo>
                      <a:pt x="2" y="4"/>
                    </a:lnTo>
                    <a:lnTo>
                      <a:pt x="2" y="4"/>
                    </a:lnTo>
                    <a:lnTo>
                      <a:pt x="10" y="4"/>
                    </a:lnTo>
                    <a:lnTo>
                      <a:pt x="12" y="4"/>
                    </a:lnTo>
                    <a:lnTo>
                      <a:pt x="16" y="0"/>
                    </a:lnTo>
                    <a:lnTo>
                      <a:pt x="16" y="0"/>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 name="Freeform 3310">
                <a:extLst>
                  <a:ext uri="{FF2B5EF4-FFF2-40B4-BE49-F238E27FC236}">
                    <a16:creationId xmlns:a16="http://schemas.microsoft.com/office/drawing/2014/main" id="{3F110903-93B3-63C4-0C3C-600D9C32885F}"/>
                  </a:ext>
                </a:extLst>
              </p:cNvPr>
              <p:cNvSpPr>
                <a:spLocks/>
              </p:cNvSpPr>
              <p:nvPr/>
            </p:nvSpPr>
            <p:spPr bwMode="auto">
              <a:xfrm>
                <a:off x="1650" y="2323"/>
                <a:ext cx="12" cy="29"/>
              </a:xfrm>
              <a:custGeom>
                <a:avLst/>
                <a:gdLst>
                  <a:gd name="T0" fmla="*/ 4 w 12"/>
                  <a:gd name="T1" fmla="*/ 25 h 29"/>
                  <a:gd name="T2" fmla="*/ 4 w 12"/>
                  <a:gd name="T3" fmla="*/ 25 h 29"/>
                  <a:gd name="T4" fmla="*/ 4 w 12"/>
                  <a:gd name="T5" fmla="*/ 17 h 29"/>
                  <a:gd name="T6" fmla="*/ 4 w 12"/>
                  <a:gd name="T7" fmla="*/ 14 h 29"/>
                  <a:gd name="T8" fmla="*/ 2 w 12"/>
                  <a:gd name="T9" fmla="*/ 12 h 29"/>
                  <a:gd name="T10" fmla="*/ 2 w 12"/>
                  <a:gd name="T11" fmla="*/ 12 h 29"/>
                  <a:gd name="T12" fmla="*/ 0 w 12"/>
                  <a:gd name="T13" fmla="*/ 6 h 29"/>
                  <a:gd name="T14" fmla="*/ 0 w 12"/>
                  <a:gd name="T15" fmla="*/ 2 h 29"/>
                  <a:gd name="T16" fmla="*/ 0 w 12"/>
                  <a:gd name="T17" fmla="*/ 0 h 29"/>
                  <a:gd name="T18" fmla="*/ 0 w 12"/>
                  <a:gd name="T19" fmla="*/ 0 h 29"/>
                  <a:gd name="T20" fmla="*/ 2 w 12"/>
                  <a:gd name="T21" fmla="*/ 0 h 29"/>
                  <a:gd name="T22" fmla="*/ 4 w 12"/>
                  <a:gd name="T23" fmla="*/ 0 h 29"/>
                  <a:gd name="T24" fmla="*/ 4 w 12"/>
                  <a:gd name="T25" fmla="*/ 6 h 29"/>
                  <a:gd name="T26" fmla="*/ 4 w 12"/>
                  <a:gd name="T27" fmla="*/ 6 h 29"/>
                  <a:gd name="T28" fmla="*/ 8 w 12"/>
                  <a:gd name="T29" fmla="*/ 12 h 29"/>
                  <a:gd name="T30" fmla="*/ 8 w 12"/>
                  <a:gd name="T31" fmla="*/ 12 h 29"/>
                  <a:gd name="T32" fmla="*/ 12 w 12"/>
                  <a:gd name="T33" fmla="*/ 19 h 29"/>
                  <a:gd name="T34" fmla="*/ 12 w 12"/>
                  <a:gd name="T35" fmla="*/ 23 h 29"/>
                  <a:gd name="T36" fmla="*/ 10 w 12"/>
                  <a:gd name="T37" fmla="*/ 25 h 29"/>
                  <a:gd name="T38" fmla="*/ 8 w 12"/>
                  <a:gd name="T39" fmla="*/ 29 h 29"/>
                  <a:gd name="T40" fmla="*/ 8 w 12"/>
                  <a:gd name="T41" fmla="*/ 29 h 29"/>
                  <a:gd name="T42" fmla="*/ 4 w 12"/>
                  <a:gd name="T43" fmla="*/ 25 h 29"/>
                  <a:gd name="T44" fmla="*/ 4 w 12"/>
                  <a:gd name="T45"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9">
                    <a:moveTo>
                      <a:pt x="4" y="25"/>
                    </a:moveTo>
                    <a:lnTo>
                      <a:pt x="4" y="25"/>
                    </a:lnTo>
                    <a:lnTo>
                      <a:pt x="4" y="17"/>
                    </a:lnTo>
                    <a:lnTo>
                      <a:pt x="4" y="14"/>
                    </a:lnTo>
                    <a:lnTo>
                      <a:pt x="2" y="12"/>
                    </a:lnTo>
                    <a:lnTo>
                      <a:pt x="2" y="12"/>
                    </a:lnTo>
                    <a:lnTo>
                      <a:pt x="0" y="6"/>
                    </a:lnTo>
                    <a:lnTo>
                      <a:pt x="0" y="2"/>
                    </a:lnTo>
                    <a:lnTo>
                      <a:pt x="0" y="0"/>
                    </a:lnTo>
                    <a:lnTo>
                      <a:pt x="0" y="0"/>
                    </a:lnTo>
                    <a:lnTo>
                      <a:pt x="2" y="0"/>
                    </a:lnTo>
                    <a:lnTo>
                      <a:pt x="4" y="0"/>
                    </a:lnTo>
                    <a:lnTo>
                      <a:pt x="4" y="6"/>
                    </a:lnTo>
                    <a:lnTo>
                      <a:pt x="4" y="6"/>
                    </a:lnTo>
                    <a:lnTo>
                      <a:pt x="8" y="12"/>
                    </a:lnTo>
                    <a:lnTo>
                      <a:pt x="8" y="12"/>
                    </a:lnTo>
                    <a:lnTo>
                      <a:pt x="12" y="19"/>
                    </a:lnTo>
                    <a:lnTo>
                      <a:pt x="12" y="23"/>
                    </a:lnTo>
                    <a:lnTo>
                      <a:pt x="10" y="25"/>
                    </a:lnTo>
                    <a:lnTo>
                      <a:pt x="8" y="29"/>
                    </a:lnTo>
                    <a:lnTo>
                      <a:pt x="8" y="29"/>
                    </a:lnTo>
                    <a:lnTo>
                      <a:pt x="4" y="25"/>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 name="Freeform 3311">
                <a:extLst>
                  <a:ext uri="{FF2B5EF4-FFF2-40B4-BE49-F238E27FC236}">
                    <a16:creationId xmlns:a16="http://schemas.microsoft.com/office/drawing/2014/main" id="{28A2AC5D-4663-EAC7-5A7C-9EF1D5E484DA}"/>
                  </a:ext>
                </a:extLst>
              </p:cNvPr>
              <p:cNvSpPr>
                <a:spLocks/>
              </p:cNvSpPr>
              <p:nvPr/>
            </p:nvSpPr>
            <p:spPr bwMode="auto">
              <a:xfrm>
                <a:off x="1650" y="2287"/>
                <a:ext cx="12" cy="18"/>
              </a:xfrm>
              <a:custGeom>
                <a:avLst/>
                <a:gdLst>
                  <a:gd name="T0" fmla="*/ 0 w 12"/>
                  <a:gd name="T1" fmla="*/ 4 h 18"/>
                  <a:gd name="T2" fmla="*/ 0 w 12"/>
                  <a:gd name="T3" fmla="*/ 4 h 18"/>
                  <a:gd name="T4" fmla="*/ 0 w 12"/>
                  <a:gd name="T5" fmla="*/ 0 h 18"/>
                  <a:gd name="T6" fmla="*/ 0 w 12"/>
                  <a:gd name="T7" fmla="*/ 0 h 18"/>
                  <a:gd name="T8" fmla="*/ 10 w 12"/>
                  <a:gd name="T9" fmla="*/ 0 h 18"/>
                  <a:gd name="T10" fmla="*/ 10 w 12"/>
                  <a:gd name="T11" fmla="*/ 0 h 18"/>
                  <a:gd name="T12" fmla="*/ 12 w 12"/>
                  <a:gd name="T13" fmla="*/ 2 h 18"/>
                  <a:gd name="T14" fmla="*/ 12 w 12"/>
                  <a:gd name="T15" fmla="*/ 6 h 18"/>
                  <a:gd name="T16" fmla="*/ 12 w 12"/>
                  <a:gd name="T17" fmla="*/ 6 h 18"/>
                  <a:gd name="T18" fmla="*/ 12 w 12"/>
                  <a:gd name="T19" fmla="*/ 16 h 18"/>
                  <a:gd name="T20" fmla="*/ 12 w 12"/>
                  <a:gd name="T21" fmla="*/ 16 h 18"/>
                  <a:gd name="T22" fmla="*/ 10 w 12"/>
                  <a:gd name="T23" fmla="*/ 18 h 18"/>
                  <a:gd name="T24" fmla="*/ 10 w 12"/>
                  <a:gd name="T25" fmla="*/ 18 h 18"/>
                  <a:gd name="T26" fmla="*/ 8 w 12"/>
                  <a:gd name="T27" fmla="*/ 14 h 18"/>
                  <a:gd name="T28" fmla="*/ 8 w 12"/>
                  <a:gd name="T29" fmla="*/ 14 h 18"/>
                  <a:gd name="T30" fmla="*/ 4 w 12"/>
                  <a:gd name="T31" fmla="*/ 8 h 18"/>
                  <a:gd name="T32" fmla="*/ 0 w 12"/>
                  <a:gd name="T33" fmla="*/ 4 h 18"/>
                  <a:gd name="T34" fmla="*/ 0 w 12"/>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0" y="4"/>
                    </a:moveTo>
                    <a:lnTo>
                      <a:pt x="0" y="4"/>
                    </a:lnTo>
                    <a:lnTo>
                      <a:pt x="0" y="0"/>
                    </a:lnTo>
                    <a:lnTo>
                      <a:pt x="0" y="0"/>
                    </a:lnTo>
                    <a:lnTo>
                      <a:pt x="10" y="0"/>
                    </a:lnTo>
                    <a:lnTo>
                      <a:pt x="10" y="0"/>
                    </a:lnTo>
                    <a:lnTo>
                      <a:pt x="12" y="2"/>
                    </a:lnTo>
                    <a:lnTo>
                      <a:pt x="12" y="6"/>
                    </a:lnTo>
                    <a:lnTo>
                      <a:pt x="12" y="6"/>
                    </a:lnTo>
                    <a:lnTo>
                      <a:pt x="12" y="16"/>
                    </a:lnTo>
                    <a:lnTo>
                      <a:pt x="12" y="16"/>
                    </a:lnTo>
                    <a:lnTo>
                      <a:pt x="10" y="18"/>
                    </a:lnTo>
                    <a:lnTo>
                      <a:pt x="10" y="18"/>
                    </a:lnTo>
                    <a:lnTo>
                      <a:pt x="8" y="14"/>
                    </a:lnTo>
                    <a:lnTo>
                      <a:pt x="8" y="14"/>
                    </a:lnTo>
                    <a:lnTo>
                      <a:pt x="4"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3312">
                <a:extLst>
                  <a:ext uri="{FF2B5EF4-FFF2-40B4-BE49-F238E27FC236}">
                    <a16:creationId xmlns:a16="http://schemas.microsoft.com/office/drawing/2014/main" id="{28ADB61E-E8DC-E339-294E-6A507D7E5754}"/>
                  </a:ext>
                </a:extLst>
              </p:cNvPr>
              <p:cNvSpPr>
                <a:spLocks/>
              </p:cNvSpPr>
              <p:nvPr/>
            </p:nvSpPr>
            <p:spPr bwMode="auto">
              <a:xfrm>
                <a:off x="1690" y="2329"/>
                <a:ext cx="4" cy="11"/>
              </a:xfrm>
              <a:custGeom>
                <a:avLst/>
                <a:gdLst>
                  <a:gd name="T0" fmla="*/ 2 w 4"/>
                  <a:gd name="T1" fmla="*/ 0 h 11"/>
                  <a:gd name="T2" fmla="*/ 2 w 4"/>
                  <a:gd name="T3" fmla="*/ 0 h 11"/>
                  <a:gd name="T4" fmla="*/ 4 w 4"/>
                  <a:gd name="T5" fmla="*/ 4 h 11"/>
                  <a:gd name="T6" fmla="*/ 4 w 4"/>
                  <a:gd name="T7" fmla="*/ 4 h 11"/>
                  <a:gd name="T8" fmla="*/ 4 w 4"/>
                  <a:gd name="T9" fmla="*/ 11 h 11"/>
                  <a:gd name="T10" fmla="*/ 2 w 4"/>
                  <a:gd name="T11" fmla="*/ 11 h 11"/>
                  <a:gd name="T12" fmla="*/ 0 w 4"/>
                  <a:gd name="T13" fmla="*/ 8 h 11"/>
                  <a:gd name="T14" fmla="*/ 0 w 4"/>
                  <a:gd name="T15" fmla="*/ 8 h 11"/>
                  <a:gd name="T16" fmla="*/ 0 w 4"/>
                  <a:gd name="T17" fmla="*/ 2 h 11"/>
                  <a:gd name="T18" fmla="*/ 2 w 4"/>
                  <a:gd name="T19" fmla="*/ 0 h 11"/>
                  <a:gd name="T20" fmla="*/ 2 w 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1">
                    <a:moveTo>
                      <a:pt x="2" y="0"/>
                    </a:moveTo>
                    <a:lnTo>
                      <a:pt x="2" y="0"/>
                    </a:lnTo>
                    <a:lnTo>
                      <a:pt x="4" y="4"/>
                    </a:lnTo>
                    <a:lnTo>
                      <a:pt x="4" y="4"/>
                    </a:lnTo>
                    <a:lnTo>
                      <a:pt x="4" y="11"/>
                    </a:lnTo>
                    <a:lnTo>
                      <a:pt x="2" y="11"/>
                    </a:lnTo>
                    <a:lnTo>
                      <a:pt x="0" y="8"/>
                    </a:lnTo>
                    <a:lnTo>
                      <a:pt x="0" y="8"/>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3313">
                <a:extLst>
                  <a:ext uri="{FF2B5EF4-FFF2-40B4-BE49-F238E27FC236}">
                    <a16:creationId xmlns:a16="http://schemas.microsoft.com/office/drawing/2014/main" id="{9EB2FA11-6340-F1F1-3E5A-B634A30C7300}"/>
                  </a:ext>
                </a:extLst>
              </p:cNvPr>
              <p:cNvSpPr>
                <a:spLocks/>
              </p:cNvSpPr>
              <p:nvPr/>
            </p:nvSpPr>
            <p:spPr bwMode="auto">
              <a:xfrm>
                <a:off x="1648" y="2299"/>
                <a:ext cx="4" cy="10"/>
              </a:xfrm>
              <a:custGeom>
                <a:avLst/>
                <a:gdLst>
                  <a:gd name="T0" fmla="*/ 0 w 4"/>
                  <a:gd name="T1" fmla="*/ 10 h 10"/>
                  <a:gd name="T2" fmla="*/ 0 w 4"/>
                  <a:gd name="T3" fmla="*/ 10 h 10"/>
                  <a:gd name="T4" fmla="*/ 0 w 4"/>
                  <a:gd name="T5" fmla="*/ 4 h 10"/>
                  <a:gd name="T6" fmla="*/ 0 w 4"/>
                  <a:gd name="T7" fmla="*/ 4 h 10"/>
                  <a:gd name="T8" fmla="*/ 0 w 4"/>
                  <a:gd name="T9" fmla="*/ 0 h 10"/>
                  <a:gd name="T10" fmla="*/ 2 w 4"/>
                  <a:gd name="T11" fmla="*/ 0 h 10"/>
                  <a:gd name="T12" fmla="*/ 2 w 4"/>
                  <a:gd name="T13" fmla="*/ 0 h 10"/>
                  <a:gd name="T14" fmla="*/ 2 w 4"/>
                  <a:gd name="T15" fmla="*/ 2 h 10"/>
                  <a:gd name="T16" fmla="*/ 4 w 4"/>
                  <a:gd name="T17" fmla="*/ 6 h 10"/>
                  <a:gd name="T18" fmla="*/ 4 w 4"/>
                  <a:gd name="T19" fmla="*/ 6 h 10"/>
                  <a:gd name="T20" fmla="*/ 2 w 4"/>
                  <a:gd name="T21" fmla="*/ 8 h 10"/>
                  <a:gd name="T22" fmla="*/ 0 w 4"/>
                  <a:gd name="T23" fmla="*/ 10 h 10"/>
                  <a:gd name="T24" fmla="*/ 0 w 4"/>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0" y="10"/>
                    </a:moveTo>
                    <a:lnTo>
                      <a:pt x="0" y="10"/>
                    </a:lnTo>
                    <a:lnTo>
                      <a:pt x="0" y="4"/>
                    </a:lnTo>
                    <a:lnTo>
                      <a:pt x="0" y="4"/>
                    </a:lnTo>
                    <a:lnTo>
                      <a:pt x="0" y="0"/>
                    </a:lnTo>
                    <a:lnTo>
                      <a:pt x="2" y="0"/>
                    </a:lnTo>
                    <a:lnTo>
                      <a:pt x="2" y="0"/>
                    </a:lnTo>
                    <a:lnTo>
                      <a:pt x="2" y="2"/>
                    </a:lnTo>
                    <a:lnTo>
                      <a:pt x="4" y="6"/>
                    </a:lnTo>
                    <a:lnTo>
                      <a:pt x="4" y="6"/>
                    </a:lnTo>
                    <a:lnTo>
                      <a:pt x="2"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 name="Freeform 3314">
                <a:extLst>
                  <a:ext uri="{FF2B5EF4-FFF2-40B4-BE49-F238E27FC236}">
                    <a16:creationId xmlns:a16="http://schemas.microsoft.com/office/drawing/2014/main" id="{05A574CB-AC0A-4A10-CD97-A596F683BDCD}"/>
                  </a:ext>
                </a:extLst>
              </p:cNvPr>
              <p:cNvSpPr>
                <a:spLocks/>
              </p:cNvSpPr>
              <p:nvPr/>
            </p:nvSpPr>
            <p:spPr bwMode="auto">
              <a:xfrm>
                <a:off x="1640" y="2329"/>
                <a:ext cx="6" cy="6"/>
              </a:xfrm>
              <a:custGeom>
                <a:avLst/>
                <a:gdLst>
                  <a:gd name="T0" fmla="*/ 6 w 6"/>
                  <a:gd name="T1" fmla="*/ 0 h 6"/>
                  <a:gd name="T2" fmla="*/ 6 w 6"/>
                  <a:gd name="T3" fmla="*/ 0 h 6"/>
                  <a:gd name="T4" fmla="*/ 4 w 6"/>
                  <a:gd name="T5" fmla="*/ 4 h 6"/>
                  <a:gd name="T6" fmla="*/ 4 w 6"/>
                  <a:gd name="T7" fmla="*/ 6 h 6"/>
                  <a:gd name="T8" fmla="*/ 0 w 6"/>
                  <a:gd name="T9" fmla="*/ 6 h 6"/>
                  <a:gd name="T10" fmla="*/ 0 w 6"/>
                  <a:gd name="T11" fmla="*/ 6 h 6"/>
                  <a:gd name="T12" fmla="*/ 0 w 6"/>
                  <a:gd name="T13" fmla="*/ 0 h 6"/>
                  <a:gd name="T14" fmla="*/ 0 w 6"/>
                  <a:gd name="T15" fmla="*/ 0 h 6"/>
                  <a:gd name="T16" fmla="*/ 6 w 6"/>
                  <a:gd name="T17" fmla="*/ 0 h 6"/>
                  <a:gd name="T18" fmla="*/ 6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0"/>
                    </a:moveTo>
                    <a:lnTo>
                      <a:pt x="6" y="0"/>
                    </a:lnTo>
                    <a:lnTo>
                      <a:pt x="4" y="4"/>
                    </a:lnTo>
                    <a:lnTo>
                      <a:pt x="4" y="6"/>
                    </a:lnTo>
                    <a:lnTo>
                      <a:pt x="0" y="6"/>
                    </a:lnTo>
                    <a:lnTo>
                      <a:pt x="0" y="6"/>
                    </a:lnTo>
                    <a:lnTo>
                      <a:pt x="0"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 name="Freeform 3315">
                <a:extLst>
                  <a:ext uri="{FF2B5EF4-FFF2-40B4-BE49-F238E27FC236}">
                    <a16:creationId xmlns:a16="http://schemas.microsoft.com/office/drawing/2014/main" id="{0923B8AF-BDD2-3525-A66D-3F688BEAA42D}"/>
                  </a:ext>
                </a:extLst>
              </p:cNvPr>
              <p:cNvSpPr>
                <a:spLocks/>
              </p:cNvSpPr>
              <p:nvPr/>
            </p:nvSpPr>
            <p:spPr bwMode="auto">
              <a:xfrm>
                <a:off x="1674" y="2251"/>
                <a:ext cx="6" cy="14"/>
              </a:xfrm>
              <a:custGeom>
                <a:avLst/>
                <a:gdLst>
                  <a:gd name="T0" fmla="*/ 2 w 6"/>
                  <a:gd name="T1" fmla="*/ 0 h 14"/>
                  <a:gd name="T2" fmla="*/ 2 w 6"/>
                  <a:gd name="T3" fmla="*/ 0 h 14"/>
                  <a:gd name="T4" fmla="*/ 4 w 6"/>
                  <a:gd name="T5" fmla="*/ 2 h 14"/>
                  <a:gd name="T6" fmla="*/ 4 w 6"/>
                  <a:gd name="T7" fmla="*/ 4 h 14"/>
                  <a:gd name="T8" fmla="*/ 6 w 6"/>
                  <a:gd name="T9" fmla="*/ 12 h 14"/>
                  <a:gd name="T10" fmla="*/ 6 w 6"/>
                  <a:gd name="T11" fmla="*/ 12 h 14"/>
                  <a:gd name="T12" fmla="*/ 6 w 6"/>
                  <a:gd name="T13" fmla="*/ 14 h 14"/>
                  <a:gd name="T14" fmla="*/ 4 w 6"/>
                  <a:gd name="T15" fmla="*/ 14 h 14"/>
                  <a:gd name="T16" fmla="*/ 2 w 6"/>
                  <a:gd name="T17" fmla="*/ 14 h 14"/>
                  <a:gd name="T18" fmla="*/ 2 w 6"/>
                  <a:gd name="T19" fmla="*/ 14 h 14"/>
                  <a:gd name="T20" fmla="*/ 0 w 6"/>
                  <a:gd name="T21" fmla="*/ 8 h 14"/>
                  <a:gd name="T22" fmla="*/ 0 w 6"/>
                  <a:gd name="T23" fmla="*/ 8 h 14"/>
                  <a:gd name="T24" fmla="*/ 0 w 6"/>
                  <a:gd name="T25" fmla="*/ 2 h 14"/>
                  <a:gd name="T26" fmla="*/ 2 w 6"/>
                  <a:gd name="T27" fmla="*/ 0 h 14"/>
                  <a:gd name="T28" fmla="*/ 2 w 6"/>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2" y="0"/>
                    </a:moveTo>
                    <a:lnTo>
                      <a:pt x="2" y="0"/>
                    </a:lnTo>
                    <a:lnTo>
                      <a:pt x="4" y="2"/>
                    </a:lnTo>
                    <a:lnTo>
                      <a:pt x="4" y="4"/>
                    </a:lnTo>
                    <a:lnTo>
                      <a:pt x="6" y="12"/>
                    </a:lnTo>
                    <a:lnTo>
                      <a:pt x="6" y="12"/>
                    </a:lnTo>
                    <a:lnTo>
                      <a:pt x="6" y="14"/>
                    </a:lnTo>
                    <a:lnTo>
                      <a:pt x="4" y="14"/>
                    </a:lnTo>
                    <a:lnTo>
                      <a:pt x="2" y="14"/>
                    </a:lnTo>
                    <a:lnTo>
                      <a:pt x="2" y="14"/>
                    </a:lnTo>
                    <a:lnTo>
                      <a:pt x="0" y="8"/>
                    </a:lnTo>
                    <a:lnTo>
                      <a:pt x="0" y="8"/>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 name="Freeform 3316">
                <a:extLst>
                  <a:ext uri="{FF2B5EF4-FFF2-40B4-BE49-F238E27FC236}">
                    <a16:creationId xmlns:a16="http://schemas.microsoft.com/office/drawing/2014/main" id="{10A61BAF-48D1-ADA3-EBF6-70C9795049A8}"/>
                  </a:ext>
                </a:extLst>
              </p:cNvPr>
              <p:cNvSpPr>
                <a:spLocks/>
              </p:cNvSpPr>
              <p:nvPr/>
            </p:nvSpPr>
            <p:spPr bwMode="auto">
              <a:xfrm>
                <a:off x="1682" y="2299"/>
                <a:ext cx="4" cy="8"/>
              </a:xfrm>
              <a:custGeom>
                <a:avLst/>
                <a:gdLst>
                  <a:gd name="T0" fmla="*/ 0 w 4"/>
                  <a:gd name="T1" fmla="*/ 8 h 8"/>
                  <a:gd name="T2" fmla="*/ 0 w 4"/>
                  <a:gd name="T3" fmla="*/ 8 h 8"/>
                  <a:gd name="T4" fmla="*/ 0 w 4"/>
                  <a:gd name="T5" fmla="*/ 2 h 8"/>
                  <a:gd name="T6" fmla="*/ 0 w 4"/>
                  <a:gd name="T7" fmla="*/ 0 h 8"/>
                  <a:gd name="T8" fmla="*/ 2 w 4"/>
                  <a:gd name="T9" fmla="*/ 0 h 8"/>
                  <a:gd name="T10" fmla="*/ 2 w 4"/>
                  <a:gd name="T11" fmla="*/ 0 h 8"/>
                  <a:gd name="T12" fmla="*/ 2 w 4"/>
                  <a:gd name="T13" fmla="*/ 0 h 8"/>
                  <a:gd name="T14" fmla="*/ 4 w 4"/>
                  <a:gd name="T15" fmla="*/ 2 h 8"/>
                  <a:gd name="T16" fmla="*/ 4 w 4"/>
                  <a:gd name="T17" fmla="*/ 2 h 8"/>
                  <a:gd name="T18" fmla="*/ 2 w 4"/>
                  <a:gd name="T19" fmla="*/ 6 h 8"/>
                  <a:gd name="T20" fmla="*/ 0 w 4"/>
                  <a:gd name="T21" fmla="*/ 8 h 8"/>
                  <a:gd name="T22" fmla="*/ 0 w 4"/>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0" y="8"/>
                    </a:moveTo>
                    <a:lnTo>
                      <a:pt x="0" y="8"/>
                    </a:lnTo>
                    <a:lnTo>
                      <a:pt x="0" y="2"/>
                    </a:lnTo>
                    <a:lnTo>
                      <a:pt x="0" y="0"/>
                    </a:lnTo>
                    <a:lnTo>
                      <a:pt x="2" y="0"/>
                    </a:lnTo>
                    <a:lnTo>
                      <a:pt x="2" y="0"/>
                    </a:lnTo>
                    <a:lnTo>
                      <a:pt x="2" y="0"/>
                    </a:lnTo>
                    <a:lnTo>
                      <a:pt x="4" y="2"/>
                    </a:lnTo>
                    <a:lnTo>
                      <a:pt x="4" y="2"/>
                    </a:lnTo>
                    <a:lnTo>
                      <a:pt x="2" y="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3317">
                <a:extLst>
                  <a:ext uri="{FF2B5EF4-FFF2-40B4-BE49-F238E27FC236}">
                    <a16:creationId xmlns:a16="http://schemas.microsoft.com/office/drawing/2014/main" id="{E43AE39C-670F-6666-1912-35E9FCD4E2F3}"/>
                  </a:ext>
                </a:extLst>
              </p:cNvPr>
              <p:cNvSpPr>
                <a:spLocks/>
              </p:cNvSpPr>
              <p:nvPr/>
            </p:nvSpPr>
            <p:spPr bwMode="auto">
              <a:xfrm>
                <a:off x="5962" y="2331"/>
                <a:ext cx="10" cy="29"/>
              </a:xfrm>
              <a:custGeom>
                <a:avLst/>
                <a:gdLst>
                  <a:gd name="T0" fmla="*/ 8 w 10"/>
                  <a:gd name="T1" fmla="*/ 21 h 29"/>
                  <a:gd name="T2" fmla="*/ 8 w 10"/>
                  <a:gd name="T3" fmla="*/ 21 h 29"/>
                  <a:gd name="T4" fmla="*/ 6 w 10"/>
                  <a:gd name="T5" fmla="*/ 17 h 29"/>
                  <a:gd name="T6" fmla="*/ 4 w 10"/>
                  <a:gd name="T7" fmla="*/ 17 h 29"/>
                  <a:gd name="T8" fmla="*/ 0 w 10"/>
                  <a:gd name="T9" fmla="*/ 29 h 29"/>
                  <a:gd name="T10" fmla="*/ 0 w 10"/>
                  <a:gd name="T11" fmla="*/ 29 h 29"/>
                  <a:gd name="T12" fmla="*/ 0 w 10"/>
                  <a:gd name="T13" fmla="*/ 13 h 29"/>
                  <a:gd name="T14" fmla="*/ 0 w 10"/>
                  <a:gd name="T15" fmla="*/ 0 h 29"/>
                  <a:gd name="T16" fmla="*/ 0 w 10"/>
                  <a:gd name="T17" fmla="*/ 0 h 29"/>
                  <a:gd name="T18" fmla="*/ 2 w 10"/>
                  <a:gd name="T19" fmla="*/ 2 h 29"/>
                  <a:gd name="T20" fmla="*/ 4 w 10"/>
                  <a:gd name="T21" fmla="*/ 9 h 29"/>
                  <a:gd name="T22" fmla="*/ 6 w 10"/>
                  <a:gd name="T23" fmla="*/ 13 h 29"/>
                  <a:gd name="T24" fmla="*/ 8 w 10"/>
                  <a:gd name="T25" fmla="*/ 13 h 29"/>
                  <a:gd name="T26" fmla="*/ 10 w 10"/>
                  <a:gd name="T27" fmla="*/ 13 h 29"/>
                  <a:gd name="T28" fmla="*/ 10 w 10"/>
                  <a:gd name="T29" fmla="*/ 13 h 29"/>
                  <a:gd name="T30" fmla="*/ 10 w 10"/>
                  <a:gd name="T31" fmla="*/ 17 h 29"/>
                  <a:gd name="T32" fmla="*/ 8 w 10"/>
                  <a:gd name="T33" fmla="*/ 21 h 29"/>
                  <a:gd name="T34" fmla="*/ 8 w 10"/>
                  <a:gd name="T35"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9">
                    <a:moveTo>
                      <a:pt x="8" y="21"/>
                    </a:moveTo>
                    <a:lnTo>
                      <a:pt x="8" y="21"/>
                    </a:lnTo>
                    <a:lnTo>
                      <a:pt x="6" y="17"/>
                    </a:lnTo>
                    <a:lnTo>
                      <a:pt x="4" y="17"/>
                    </a:lnTo>
                    <a:lnTo>
                      <a:pt x="0" y="29"/>
                    </a:lnTo>
                    <a:lnTo>
                      <a:pt x="0" y="29"/>
                    </a:lnTo>
                    <a:lnTo>
                      <a:pt x="0" y="13"/>
                    </a:lnTo>
                    <a:lnTo>
                      <a:pt x="0" y="0"/>
                    </a:lnTo>
                    <a:lnTo>
                      <a:pt x="0" y="0"/>
                    </a:lnTo>
                    <a:lnTo>
                      <a:pt x="2" y="2"/>
                    </a:lnTo>
                    <a:lnTo>
                      <a:pt x="4" y="9"/>
                    </a:lnTo>
                    <a:lnTo>
                      <a:pt x="6" y="13"/>
                    </a:lnTo>
                    <a:lnTo>
                      <a:pt x="8" y="13"/>
                    </a:lnTo>
                    <a:lnTo>
                      <a:pt x="10" y="13"/>
                    </a:lnTo>
                    <a:lnTo>
                      <a:pt x="10" y="13"/>
                    </a:lnTo>
                    <a:lnTo>
                      <a:pt x="10" y="17"/>
                    </a:lnTo>
                    <a:lnTo>
                      <a:pt x="8" y="21"/>
                    </a:lnTo>
                    <a:lnTo>
                      <a:pt x="8"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3318">
                <a:extLst>
                  <a:ext uri="{FF2B5EF4-FFF2-40B4-BE49-F238E27FC236}">
                    <a16:creationId xmlns:a16="http://schemas.microsoft.com/office/drawing/2014/main" id="{8F59F1CD-760F-27D7-86DD-80886843968E}"/>
                  </a:ext>
                </a:extLst>
              </p:cNvPr>
              <p:cNvSpPr>
                <a:spLocks/>
              </p:cNvSpPr>
              <p:nvPr/>
            </p:nvSpPr>
            <p:spPr bwMode="auto">
              <a:xfrm>
                <a:off x="5990" y="2354"/>
                <a:ext cx="8" cy="8"/>
              </a:xfrm>
              <a:custGeom>
                <a:avLst/>
                <a:gdLst>
                  <a:gd name="T0" fmla="*/ 4 w 8"/>
                  <a:gd name="T1" fmla="*/ 0 h 8"/>
                  <a:gd name="T2" fmla="*/ 4 w 8"/>
                  <a:gd name="T3" fmla="*/ 0 h 8"/>
                  <a:gd name="T4" fmla="*/ 6 w 8"/>
                  <a:gd name="T5" fmla="*/ 2 h 8"/>
                  <a:gd name="T6" fmla="*/ 8 w 8"/>
                  <a:gd name="T7" fmla="*/ 4 h 8"/>
                  <a:gd name="T8" fmla="*/ 8 w 8"/>
                  <a:gd name="T9" fmla="*/ 4 h 8"/>
                  <a:gd name="T10" fmla="*/ 8 w 8"/>
                  <a:gd name="T11" fmla="*/ 8 h 8"/>
                  <a:gd name="T12" fmla="*/ 6 w 8"/>
                  <a:gd name="T13" fmla="*/ 8 h 8"/>
                  <a:gd name="T14" fmla="*/ 6 w 8"/>
                  <a:gd name="T15" fmla="*/ 8 h 8"/>
                  <a:gd name="T16" fmla="*/ 2 w 8"/>
                  <a:gd name="T17" fmla="*/ 8 h 8"/>
                  <a:gd name="T18" fmla="*/ 0 w 8"/>
                  <a:gd name="T19" fmla="*/ 4 h 8"/>
                  <a:gd name="T20" fmla="*/ 0 w 8"/>
                  <a:gd name="T21" fmla="*/ 4 h 8"/>
                  <a:gd name="T22" fmla="*/ 2 w 8"/>
                  <a:gd name="T23" fmla="*/ 4 h 8"/>
                  <a:gd name="T24" fmla="*/ 4 w 8"/>
                  <a:gd name="T25" fmla="*/ 0 h 8"/>
                  <a:gd name="T26" fmla="*/ 4 w 8"/>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4" y="0"/>
                    </a:moveTo>
                    <a:lnTo>
                      <a:pt x="4" y="0"/>
                    </a:lnTo>
                    <a:lnTo>
                      <a:pt x="6" y="2"/>
                    </a:lnTo>
                    <a:lnTo>
                      <a:pt x="8" y="4"/>
                    </a:lnTo>
                    <a:lnTo>
                      <a:pt x="8" y="4"/>
                    </a:lnTo>
                    <a:lnTo>
                      <a:pt x="8" y="8"/>
                    </a:lnTo>
                    <a:lnTo>
                      <a:pt x="6" y="8"/>
                    </a:lnTo>
                    <a:lnTo>
                      <a:pt x="6" y="8"/>
                    </a:lnTo>
                    <a:lnTo>
                      <a:pt x="2" y="8"/>
                    </a:lnTo>
                    <a:lnTo>
                      <a:pt x="0" y="4"/>
                    </a:lnTo>
                    <a:lnTo>
                      <a:pt x="0" y="4"/>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3319">
                <a:extLst>
                  <a:ext uri="{FF2B5EF4-FFF2-40B4-BE49-F238E27FC236}">
                    <a16:creationId xmlns:a16="http://schemas.microsoft.com/office/drawing/2014/main" id="{063B83F1-9413-51CE-9272-37190EED0B0E}"/>
                  </a:ext>
                </a:extLst>
              </p:cNvPr>
              <p:cNvSpPr>
                <a:spLocks/>
              </p:cNvSpPr>
              <p:nvPr/>
            </p:nvSpPr>
            <p:spPr bwMode="auto">
              <a:xfrm>
                <a:off x="5870" y="2319"/>
                <a:ext cx="88" cy="103"/>
              </a:xfrm>
              <a:custGeom>
                <a:avLst/>
                <a:gdLst>
                  <a:gd name="T0" fmla="*/ 6 w 88"/>
                  <a:gd name="T1" fmla="*/ 59 h 103"/>
                  <a:gd name="T2" fmla="*/ 2 w 88"/>
                  <a:gd name="T3" fmla="*/ 57 h 103"/>
                  <a:gd name="T4" fmla="*/ 0 w 88"/>
                  <a:gd name="T5" fmla="*/ 47 h 103"/>
                  <a:gd name="T6" fmla="*/ 6 w 88"/>
                  <a:gd name="T7" fmla="*/ 47 h 103"/>
                  <a:gd name="T8" fmla="*/ 14 w 88"/>
                  <a:gd name="T9" fmla="*/ 59 h 103"/>
                  <a:gd name="T10" fmla="*/ 14 w 88"/>
                  <a:gd name="T11" fmla="*/ 53 h 103"/>
                  <a:gd name="T12" fmla="*/ 4 w 88"/>
                  <a:gd name="T13" fmla="*/ 39 h 103"/>
                  <a:gd name="T14" fmla="*/ 0 w 88"/>
                  <a:gd name="T15" fmla="*/ 31 h 103"/>
                  <a:gd name="T16" fmla="*/ 4 w 88"/>
                  <a:gd name="T17" fmla="*/ 25 h 103"/>
                  <a:gd name="T18" fmla="*/ 6 w 88"/>
                  <a:gd name="T19" fmla="*/ 29 h 103"/>
                  <a:gd name="T20" fmla="*/ 12 w 88"/>
                  <a:gd name="T21" fmla="*/ 33 h 103"/>
                  <a:gd name="T22" fmla="*/ 18 w 88"/>
                  <a:gd name="T23" fmla="*/ 31 h 103"/>
                  <a:gd name="T24" fmla="*/ 14 w 88"/>
                  <a:gd name="T25" fmla="*/ 21 h 103"/>
                  <a:gd name="T26" fmla="*/ 10 w 88"/>
                  <a:gd name="T27" fmla="*/ 10 h 103"/>
                  <a:gd name="T28" fmla="*/ 10 w 88"/>
                  <a:gd name="T29" fmla="*/ 4 h 103"/>
                  <a:gd name="T30" fmla="*/ 14 w 88"/>
                  <a:gd name="T31" fmla="*/ 6 h 103"/>
                  <a:gd name="T32" fmla="*/ 22 w 88"/>
                  <a:gd name="T33" fmla="*/ 23 h 103"/>
                  <a:gd name="T34" fmla="*/ 34 w 88"/>
                  <a:gd name="T35" fmla="*/ 33 h 103"/>
                  <a:gd name="T36" fmla="*/ 38 w 88"/>
                  <a:gd name="T37" fmla="*/ 39 h 103"/>
                  <a:gd name="T38" fmla="*/ 42 w 88"/>
                  <a:gd name="T39" fmla="*/ 35 h 103"/>
                  <a:gd name="T40" fmla="*/ 40 w 88"/>
                  <a:gd name="T41" fmla="*/ 25 h 103"/>
                  <a:gd name="T42" fmla="*/ 34 w 88"/>
                  <a:gd name="T43" fmla="*/ 14 h 103"/>
                  <a:gd name="T44" fmla="*/ 32 w 88"/>
                  <a:gd name="T45" fmla="*/ 6 h 103"/>
                  <a:gd name="T46" fmla="*/ 34 w 88"/>
                  <a:gd name="T47" fmla="*/ 0 h 103"/>
                  <a:gd name="T48" fmla="*/ 38 w 88"/>
                  <a:gd name="T49" fmla="*/ 4 h 103"/>
                  <a:gd name="T50" fmla="*/ 48 w 88"/>
                  <a:gd name="T51" fmla="*/ 14 h 103"/>
                  <a:gd name="T52" fmla="*/ 58 w 88"/>
                  <a:gd name="T53" fmla="*/ 16 h 103"/>
                  <a:gd name="T54" fmla="*/ 64 w 88"/>
                  <a:gd name="T55" fmla="*/ 55 h 103"/>
                  <a:gd name="T56" fmla="*/ 72 w 88"/>
                  <a:gd name="T57" fmla="*/ 39 h 103"/>
                  <a:gd name="T58" fmla="*/ 80 w 88"/>
                  <a:gd name="T59" fmla="*/ 37 h 103"/>
                  <a:gd name="T60" fmla="*/ 86 w 88"/>
                  <a:gd name="T61" fmla="*/ 51 h 103"/>
                  <a:gd name="T62" fmla="*/ 88 w 88"/>
                  <a:gd name="T63" fmla="*/ 59 h 103"/>
                  <a:gd name="T64" fmla="*/ 86 w 88"/>
                  <a:gd name="T65" fmla="*/ 77 h 103"/>
                  <a:gd name="T66" fmla="*/ 78 w 88"/>
                  <a:gd name="T67" fmla="*/ 89 h 103"/>
                  <a:gd name="T68" fmla="*/ 76 w 88"/>
                  <a:gd name="T69" fmla="*/ 87 h 103"/>
                  <a:gd name="T70" fmla="*/ 68 w 88"/>
                  <a:gd name="T71" fmla="*/ 81 h 103"/>
                  <a:gd name="T72" fmla="*/ 62 w 88"/>
                  <a:gd name="T73" fmla="*/ 75 h 103"/>
                  <a:gd name="T74" fmla="*/ 56 w 88"/>
                  <a:gd name="T75" fmla="*/ 87 h 103"/>
                  <a:gd name="T76" fmla="*/ 54 w 88"/>
                  <a:gd name="T77" fmla="*/ 99 h 103"/>
                  <a:gd name="T78" fmla="*/ 48 w 88"/>
                  <a:gd name="T79" fmla="*/ 101 h 103"/>
                  <a:gd name="T80" fmla="*/ 44 w 88"/>
                  <a:gd name="T81" fmla="*/ 103 h 103"/>
                  <a:gd name="T82" fmla="*/ 40 w 88"/>
                  <a:gd name="T83" fmla="*/ 95 h 103"/>
                  <a:gd name="T84" fmla="*/ 32 w 88"/>
                  <a:gd name="T85" fmla="*/ 83 h 103"/>
                  <a:gd name="T86" fmla="*/ 8 w 88"/>
                  <a:gd name="T87" fmla="*/ 6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03">
                    <a:moveTo>
                      <a:pt x="8" y="65"/>
                    </a:moveTo>
                    <a:lnTo>
                      <a:pt x="8" y="65"/>
                    </a:lnTo>
                    <a:lnTo>
                      <a:pt x="6" y="59"/>
                    </a:lnTo>
                    <a:lnTo>
                      <a:pt x="4" y="57"/>
                    </a:lnTo>
                    <a:lnTo>
                      <a:pt x="4" y="57"/>
                    </a:lnTo>
                    <a:lnTo>
                      <a:pt x="2" y="57"/>
                    </a:lnTo>
                    <a:lnTo>
                      <a:pt x="0" y="53"/>
                    </a:lnTo>
                    <a:lnTo>
                      <a:pt x="0" y="47"/>
                    </a:lnTo>
                    <a:lnTo>
                      <a:pt x="0" y="47"/>
                    </a:lnTo>
                    <a:lnTo>
                      <a:pt x="0" y="43"/>
                    </a:lnTo>
                    <a:lnTo>
                      <a:pt x="2" y="43"/>
                    </a:lnTo>
                    <a:lnTo>
                      <a:pt x="6" y="47"/>
                    </a:lnTo>
                    <a:lnTo>
                      <a:pt x="6" y="47"/>
                    </a:lnTo>
                    <a:lnTo>
                      <a:pt x="10" y="55"/>
                    </a:lnTo>
                    <a:lnTo>
                      <a:pt x="14" y="59"/>
                    </a:lnTo>
                    <a:lnTo>
                      <a:pt x="16" y="61"/>
                    </a:lnTo>
                    <a:lnTo>
                      <a:pt x="16" y="61"/>
                    </a:lnTo>
                    <a:lnTo>
                      <a:pt x="14" y="53"/>
                    </a:lnTo>
                    <a:lnTo>
                      <a:pt x="12" y="47"/>
                    </a:lnTo>
                    <a:lnTo>
                      <a:pt x="4" y="39"/>
                    </a:lnTo>
                    <a:lnTo>
                      <a:pt x="4" y="39"/>
                    </a:lnTo>
                    <a:lnTo>
                      <a:pt x="2" y="37"/>
                    </a:lnTo>
                    <a:lnTo>
                      <a:pt x="0" y="31"/>
                    </a:lnTo>
                    <a:lnTo>
                      <a:pt x="0" y="31"/>
                    </a:lnTo>
                    <a:lnTo>
                      <a:pt x="2" y="27"/>
                    </a:lnTo>
                    <a:lnTo>
                      <a:pt x="2" y="27"/>
                    </a:lnTo>
                    <a:lnTo>
                      <a:pt x="4" y="25"/>
                    </a:lnTo>
                    <a:lnTo>
                      <a:pt x="4" y="25"/>
                    </a:lnTo>
                    <a:lnTo>
                      <a:pt x="6" y="29"/>
                    </a:lnTo>
                    <a:lnTo>
                      <a:pt x="6" y="29"/>
                    </a:lnTo>
                    <a:lnTo>
                      <a:pt x="8" y="33"/>
                    </a:lnTo>
                    <a:lnTo>
                      <a:pt x="10" y="35"/>
                    </a:lnTo>
                    <a:lnTo>
                      <a:pt x="12" y="33"/>
                    </a:lnTo>
                    <a:lnTo>
                      <a:pt x="14" y="29"/>
                    </a:lnTo>
                    <a:lnTo>
                      <a:pt x="16" y="29"/>
                    </a:lnTo>
                    <a:lnTo>
                      <a:pt x="18" y="31"/>
                    </a:lnTo>
                    <a:lnTo>
                      <a:pt x="18" y="31"/>
                    </a:lnTo>
                    <a:lnTo>
                      <a:pt x="16" y="25"/>
                    </a:lnTo>
                    <a:lnTo>
                      <a:pt x="14" y="21"/>
                    </a:lnTo>
                    <a:lnTo>
                      <a:pt x="10" y="12"/>
                    </a:lnTo>
                    <a:lnTo>
                      <a:pt x="10" y="12"/>
                    </a:lnTo>
                    <a:lnTo>
                      <a:pt x="10" y="10"/>
                    </a:lnTo>
                    <a:lnTo>
                      <a:pt x="10" y="6"/>
                    </a:lnTo>
                    <a:lnTo>
                      <a:pt x="10" y="6"/>
                    </a:lnTo>
                    <a:lnTo>
                      <a:pt x="10" y="4"/>
                    </a:lnTo>
                    <a:lnTo>
                      <a:pt x="12" y="4"/>
                    </a:lnTo>
                    <a:lnTo>
                      <a:pt x="14" y="6"/>
                    </a:lnTo>
                    <a:lnTo>
                      <a:pt x="14" y="6"/>
                    </a:lnTo>
                    <a:lnTo>
                      <a:pt x="16" y="14"/>
                    </a:lnTo>
                    <a:lnTo>
                      <a:pt x="18" y="21"/>
                    </a:lnTo>
                    <a:lnTo>
                      <a:pt x="22" y="23"/>
                    </a:lnTo>
                    <a:lnTo>
                      <a:pt x="24" y="25"/>
                    </a:lnTo>
                    <a:lnTo>
                      <a:pt x="32" y="29"/>
                    </a:lnTo>
                    <a:lnTo>
                      <a:pt x="34" y="33"/>
                    </a:lnTo>
                    <a:lnTo>
                      <a:pt x="36" y="37"/>
                    </a:lnTo>
                    <a:lnTo>
                      <a:pt x="36" y="37"/>
                    </a:lnTo>
                    <a:lnTo>
                      <a:pt x="38" y="39"/>
                    </a:lnTo>
                    <a:lnTo>
                      <a:pt x="40" y="39"/>
                    </a:lnTo>
                    <a:lnTo>
                      <a:pt x="42" y="35"/>
                    </a:lnTo>
                    <a:lnTo>
                      <a:pt x="42" y="35"/>
                    </a:lnTo>
                    <a:lnTo>
                      <a:pt x="42" y="29"/>
                    </a:lnTo>
                    <a:lnTo>
                      <a:pt x="40" y="25"/>
                    </a:lnTo>
                    <a:lnTo>
                      <a:pt x="40" y="25"/>
                    </a:lnTo>
                    <a:lnTo>
                      <a:pt x="38" y="21"/>
                    </a:lnTo>
                    <a:lnTo>
                      <a:pt x="34" y="14"/>
                    </a:lnTo>
                    <a:lnTo>
                      <a:pt x="34" y="14"/>
                    </a:lnTo>
                    <a:lnTo>
                      <a:pt x="32" y="12"/>
                    </a:lnTo>
                    <a:lnTo>
                      <a:pt x="30" y="10"/>
                    </a:lnTo>
                    <a:lnTo>
                      <a:pt x="32" y="6"/>
                    </a:lnTo>
                    <a:lnTo>
                      <a:pt x="32" y="6"/>
                    </a:lnTo>
                    <a:lnTo>
                      <a:pt x="32" y="2"/>
                    </a:lnTo>
                    <a:lnTo>
                      <a:pt x="34" y="0"/>
                    </a:lnTo>
                    <a:lnTo>
                      <a:pt x="36" y="2"/>
                    </a:lnTo>
                    <a:lnTo>
                      <a:pt x="38" y="4"/>
                    </a:lnTo>
                    <a:lnTo>
                      <a:pt x="38" y="4"/>
                    </a:lnTo>
                    <a:lnTo>
                      <a:pt x="40" y="12"/>
                    </a:lnTo>
                    <a:lnTo>
                      <a:pt x="44" y="14"/>
                    </a:lnTo>
                    <a:lnTo>
                      <a:pt x="48" y="14"/>
                    </a:lnTo>
                    <a:lnTo>
                      <a:pt x="50" y="12"/>
                    </a:lnTo>
                    <a:lnTo>
                      <a:pt x="50" y="12"/>
                    </a:lnTo>
                    <a:lnTo>
                      <a:pt x="58" y="16"/>
                    </a:lnTo>
                    <a:lnTo>
                      <a:pt x="58" y="16"/>
                    </a:lnTo>
                    <a:lnTo>
                      <a:pt x="62" y="35"/>
                    </a:lnTo>
                    <a:lnTo>
                      <a:pt x="64" y="55"/>
                    </a:lnTo>
                    <a:lnTo>
                      <a:pt x="64" y="55"/>
                    </a:lnTo>
                    <a:lnTo>
                      <a:pt x="68" y="47"/>
                    </a:lnTo>
                    <a:lnTo>
                      <a:pt x="72" y="39"/>
                    </a:lnTo>
                    <a:lnTo>
                      <a:pt x="76" y="37"/>
                    </a:lnTo>
                    <a:lnTo>
                      <a:pt x="80" y="37"/>
                    </a:lnTo>
                    <a:lnTo>
                      <a:pt x="80" y="37"/>
                    </a:lnTo>
                    <a:lnTo>
                      <a:pt x="82" y="43"/>
                    </a:lnTo>
                    <a:lnTo>
                      <a:pt x="84" y="47"/>
                    </a:lnTo>
                    <a:lnTo>
                      <a:pt x="86" y="51"/>
                    </a:lnTo>
                    <a:lnTo>
                      <a:pt x="88" y="57"/>
                    </a:lnTo>
                    <a:lnTo>
                      <a:pt x="88" y="59"/>
                    </a:lnTo>
                    <a:lnTo>
                      <a:pt x="88" y="59"/>
                    </a:lnTo>
                    <a:lnTo>
                      <a:pt x="88" y="67"/>
                    </a:lnTo>
                    <a:lnTo>
                      <a:pt x="86" y="77"/>
                    </a:lnTo>
                    <a:lnTo>
                      <a:pt x="86" y="77"/>
                    </a:lnTo>
                    <a:lnTo>
                      <a:pt x="82" y="83"/>
                    </a:lnTo>
                    <a:lnTo>
                      <a:pt x="82" y="83"/>
                    </a:lnTo>
                    <a:lnTo>
                      <a:pt x="78" y="89"/>
                    </a:lnTo>
                    <a:lnTo>
                      <a:pt x="78" y="89"/>
                    </a:lnTo>
                    <a:lnTo>
                      <a:pt x="76" y="87"/>
                    </a:lnTo>
                    <a:lnTo>
                      <a:pt x="76" y="87"/>
                    </a:lnTo>
                    <a:lnTo>
                      <a:pt x="76" y="87"/>
                    </a:lnTo>
                    <a:lnTo>
                      <a:pt x="72" y="83"/>
                    </a:lnTo>
                    <a:lnTo>
                      <a:pt x="68" y="81"/>
                    </a:lnTo>
                    <a:lnTo>
                      <a:pt x="64" y="81"/>
                    </a:lnTo>
                    <a:lnTo>
                      <a:pt x="62" y="75"/>
                    </a:lnTo>
                    <a:lnTo>
                      <a:pt x="62" y="75"/>
                    </a:lnTo>
                    <a:lnTo>
                      <a:pt x="60" y="81"/>
                    </a:lnTo>
                    <a:lnTo>
                      <a:pt x="58" y="85"/>
                    </a:lnTo>
                    <a:lnTo>
                      <a:pt x="56" y="87"/>
                    </a:lnTo>
                    <a:lnTo>
                      <a:pt x="56" y="93"/>
                    </a:lnTo>
                    <a:lnTo>
                      <a:pt x="56" y="93"/>
                    </a:lnTo>
                    <a:lnTo>
                      <a:pt x="54" y="99"/>
                    </a:lnTo>
                    <a:lnTo>
                      <a:pt x="52" y="101"/>
                    </a:lnTo>
                    <a:lnTo>
                      <a:pt x="52" y="101"/>
                    </a:lnTo>
                    <a:lnTo>
                      <a:pt x="48" y="101"/>
                    </a:lnTo>
                    <a:lnTo>
                      <a:pt x="46" y="101"/>
                    </a:lnTo>
                    <a:lnTo>
                      <a:pt x="44" y="103"/>
                    </a:lnTo>
                    <a:lnTo>
                      <a:pt x="44" y="103"/>
                    </a:lnTo>
                    <a:lnTo>
                      <a:pt x="42" y="99"/>
                    </a:lnTo>
                    <a:lnTo>
                      <a:pt x="40" y="95"/>
                    </a:lnTo>
                    <a:lnTo>
                      <a:pt x="40" y="95"/>
                    </a:lnTo>
                    <a:lnTo>
                      <a:pt x="36" y="85"/>
                    </a:lnTo>
                    <a:lnTo>
                      <a:pt x="32" y="83"/>
                    </a:lnTo>
                    <a:lnTo>
                      <a:pt x="32" y="83"/>
                    </a:lnTo>
                    <a:lnTo>
                      <a:pt x="20" y="79"/>
                    </a:lnTo>
                    <a:lnTo>
                      <a:pt x="14" y="75"/>
                    </a:lnTo>
                    <a:lnTo>
                      <a:pt x="8" y="65"/>
                    </a:lnTo>
                    <a:lnTo>
                      <a:pt x="8"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3320">
                <a:extLst>
                  <a:ext uri="{FF2B5EF4-FFF2-40B4-BE49-F238E27FC236}">
                    <a16:creationId xmlns:a16="http://schemas.microsoft.com/office/drawing/2014/main" id="{27747C10-D665-AD6E-CA5F-EED81DBE4554}"/>
                  </a:ext>
                </a:extLst>
              </p:cNvPr>
              <p:cNvSpPr>
                <a:spLocks/>
              </p:cNvSpPr>
              <p:nvPr/>
            </p:nvSpPr>
            <p:spPr bwMode="auto">
              <a:xfrm>
                <a:off x="5928" y="2281"/>
                <a:ext cx="32" cy="103"/>
              </a:xfrm>
              <a:custGeom>
                <a:avLst/>
                <a:gdLst>
                  <a:gd name="T0" fmla="*/ 20 w 32"/>
                  <a:gd name="T1" fmla="*/ 77 h 103"/>
                  <a:gd name="T2" fmla="*/ 16 w 32"/>
                  <a:gd name="T3" fmla="*/ 79 h 103"/>
                  <a:gd name="T4" fmla="*/ 14 w 32"/>
                  <a:gd name="T5" fmla="*/ 87 h 103"/>
                  <a:gd name="T6" fmla="*/ 8 w 32"/>
                  <a:gd name="T7" fmla="*/ 89 h 103"/>
                  <a:gd name="T8" fmla="*/ 10 w 32"/>
                  <a:gd name="T9" fmla="*/ 95 h 103"/>
                  <a:gd name="T10" fmla="*/ 10 w 32"/>
                  <a:gd name="T11" fmla="*/ 101 h 103"/>
                  <a:gd name="T12" fmla="*/ 10 w 32"/>
                  <a:gd name="T13" fmla="*/ 103 h 103"/>
                  <a:gd name="T14" fmla="*/ 6 w 32"/>
                  <a:gd name="T15" fmla="*/ 97 h 103"/>
                  <a:gd name="T16" fmla="*/ 2 w 32"/>
                  <a:gd name="T17" fmla="*/ 77 h 103"/>
                  <a:gd name="T18" fmla="*/ 0 w 32"/>
                  <a:gd name="T19" fmla="*/ 54 h 103"/>
                  <a:gd name="T20" fmla="*/ 2 w 32"/>
                  <a:gd name="T21" fmla="*/ 54 h 103"/>
                  <a:gd name="T22" fmla="*/ 2 w 32"/>
                  <a:gd name="T23" fmla="*/ 54 h 103"/>
                  <a:gd name="T24" fmla="*/ 8 w 32"/>
                  <a:gd name="T25" fmla="*/ 54 h 103"/>
                  <a:gd name="T26" fmla="*/ 4 w 32"/>
                  <a:gd name="T27" fmla="*/ 52 h 103"/>
                  <a:gd name="T28" fmla="*/ 2 w 32"/>
                  <a:gd name="T29" fmla="*/ 44 h 103"/>
                  <a:gd name="T30" fmla="*/ 4 w 32"/>
                  <a:gd name="T31" fmla="*/ 38 h 103"/>
                  <a:gd name="T32" fmla="*/ 10 w 32"/>
                  <a:gd name="T33" fmla="*/ 34 h 103"/>
                  <a:gd name="T34" fmla="*/ 12 w 32"/>
                  <a:gd name="T35" fmla="*/ 26 h 103"/>
                  <a:gd name="T36" fmla="*/ 12 w 32"/>
                  <a:gd name="T37" fmla="*/ 18 h 103"/>
                  <a:gd name="T38" fmla="*/ 10 w 32"/>
                  <a:gd name="T39" fmla="*/ 10 h 103"/>
                  <a:gd name="T40" fmla="*/ 12 w 32"/>
                  <a:gd name="T41" fmla="*/ 2 h 103"/>
                  <a:gd name="T42" fmla="*/ 12 w 32"/>
                  <a:gd name="T43" fmla="*/ 0 h 103"/>
                  <a:gd name="T44" fmla="*/ 18 w 32"/>
                  <a:gd name="T45" fmla="*/ 6 h 103"/>
                  <a:gd name="T46" fmla="*/ 18 w 32"/>
                  <a:gd name="T47" fmla="*/ 28 h 103"/>
                  <a:gd name="T48" fmla="*/ 26 w 32"/>
                  <a:gd name="T49" fmla="*/ 42 h 103"/>
                  <a:gd name="T50" fmla="*/ 32 w 32"/>
                  <a:gd name="T51" fmla="*/ 50 h 103"/>
                  <a:gd name="T52" fmla="*/ 30 w 32"/>
                  <a:gd name="T53" fmla="*/ 52 h 103"/>
                  <a:gd name="T54" fmla="*/ 30 w 32"/>
                  <a:gd name="T55" fmla="*/ 59 h 103"/>
                  <a:gd name="T56" fmla="*/ 30 w 32"/>
                  <a:gd name="T57" fmla="*/ 63 h 103"/>
                  <a:gd name="T58" fmla="*/ 28 w 32"/>
                  <a:gd name="T59" fmla="*/ 63 h 103"/>
                  <a:gd name="T60" fmla="*/ 26 w 32"/>
                  <a:gd name="T61" fmla="*/ 54 h 103"/>
                  <a:gd name="T62" fmla="*/ 24 w 32"/>
                  <a:gd name="T63" fmla="*/ 63 h 103"/>
                  <a:gd name="T64" fmla="*/ 24 w 32"/>
                  <a:gd name="T65" fmla="*/ 75 h 103"/>
                  <a:gd name="T66" fmla="*/ 20 w 32"/>
                  <a:gd name="T67" fmla="*/ 7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03">
                    <a:moveTo>
                      <a:pt x="20" y="77"/>
                    </a:moveTo>
                    <a:lnTo>
                      <a:pt x="20" y="77"/>
                    </a:lnTo>
                    <a:lnTo>
                      <a:pt x="18" y="75"/>
                    </a:lnTo>
                    <a:lnTo>
                      <a:pt x="16" y="79"/>
                    </a:lnTo>
                    <a:lnTo>
                      <a:pt x="16" y="79"/>
                    </a:lnTo>
                    <a:lnTo>
                      <a:pt x="14" y="87"/>
                    </a:lnTo>
                    <a:lnTo>
                      <a:pt x="12" y="89"/>
                    </a:lnTo>
                    <a:lnTo>
                      <a:pt x="8" y="89"/>
                    </a:lnTo>
                    <a:lnTo>
                      <a:pt x="8" y="89"/>
                    </a:lnTo>
                    <a:lnTo>
                      <a:pt x="10" y="95"/>
                    </a:lnTo>
                    <a:lnTo>
                      <a:pt x="12" y="99"/>
                    </a:lnTo>
                    <a:lnTo>
                      <a:pt x="10" y="101"/>
                    </a:lnTo>
                    <a:lnTo>
                      <a:pt x="10" y="101"/>
                    </a:lnTo>
                    <a:lnTo>
                      <a:pt x="10" y="103"/>
                    </a:lnTo>
                    <a:lnTo>
                      <a:pt x="8" y="103"/>
                    </a:lnTo>
                    <a:lnTo>
                      <a:pt x="6" y="97"/>
                    </a:lnTo>
                    <a:lnTo>
                      <a:pt x="6" y="97"/>
                    </a:lnTo>
                    <a:lnTo>
                      <a:pt x="2" y="77"/>
                    </a:lnTo>
                    <a:lnTo>
                      <a:pt x="0" y="67"/>
                    </a:lnTo>
                    <a:lnTo>
                      <a:pt x="0" y="54"/>
                    </a:lnTo>
                    <a:lnTo>
                      <a:pt x="0" y="54"/>
                    </a:lnTo>
                    <a:lnTo>
                      <a:pt x="2" y="54"/>
                    </a:lnTo>
                    <a:lnTo>
                      <a:pt x="2" y="54"/>
                    </a:lnTo>
                    <a:lnTo>
                      <a:pt x="2" y="54"/>
                    </a:lnTo>
                    <a:lnTo>
                      <a:pt x="4" y="54"/>
                    </a:lnTo>
                    <a:lnTo>
                      <a:pt x="8" y="54"/>
                    </a:lnTo>
                    <a:lnTo>
                      <a:pt x="8" y="54"/>
                    </a:lnTo>
                    <a:lnTo>
                      <a:pt x="4" y="52"/>
                    </a:lnTo>
                    <a:lnTo>
                      <a:pt x="4" y="48"/>
                    </a:lnTo>
                    <a:lnTo>
                      <a:pt x="2" y="44"/>
                    </a:lnTo>
                    <a:lnTo>
                      <a:pt x="2" y="44"/>
                    </a:lnTo>
                    <a:lnTo>
                      <a:pt x="4" y="38"/>
                    </a:lnTo>
                    <a:lnTo>
                      <a:pt x="8" y="36"/>
                    </a:lnTo>
                    <a:lnTo>
                      <a:pt x="10" y="34"/>
                    </a:lnTo>
                    <a:lnTo>
                      <a:pt x="12" y="26"/>
                    </a:lnTo>
                    <a:lnTo>
                      <a:pt x="12" y="26"/>
                    </a:lnTo>
                    <a:lnTo>
                      <a:pt x="14" y="22"/>
                    </a:lnTo>
                    <a:lnTo>
                      <a:pt x="12" y="18"/>
                    </a:lnTo>
                    <a:lnTo>
                      <a:pt x="12" y="18"/>
                    </a:lnTo>
                    <a:lnTo>
                      <a:pt x="10" y="10"/>
                    </a:lnTo>
                    <a:lnTo>
                      <a:pt x="12" y="2"/>
                    </a:lnTo>
                    <a:lnTo>
                      <a:pt x="12" y="2"/>
                    </a:lnTo>
                    <a:lnTo>
                      <a:pt x="12" y="0"/>
                    </a:lnTo>
                    <a:lnTo>
                      <a:pt x="12" y="0"/>
                    </a:lnTo>
                    <a:lnTo>
                      <a:pt x="18" y="6"/>
                    </a:lnTo>
                    <a:lnTo>
                      <a:pt x="18" y="6"/>
                    </a:lnTo>
                    <a:lnTo>
                      <a:pt x="18" y="20"/>
                    </a:lnTo>
                    <a:lnTo>
                      <a:pt x="18" y="28"/>
                    </a:lnTo>
                    <a:lnTo>
                      <a:pt x="22" y="36"/>
                    </a:lnTo>
                    <a:lnTo>
                      <a:pt x="26" y="42"/>
                    </a:lnTo>
                    <a:lnTo>
                      <a:pt x="26" y="42"/>
                    </a:lnTo>
                    <a:lnTo>
                      <a:pt x="32" y="50"/>
                    </a:lnTo>
                    <a:lnTo>
                      <a:pt x="32" y="50"/>
                    </a:lnTo>
                    <a:lnTo>
                      <a:pt x="30" y="52"/>
                    </a:lnTo>
                    <a:lnTo>
                      <a:pt x="30" y="54"/>
                    </a:lnTo>
                    <a:lnTo>
                      <a:pt x="30" y="59"/>
                    </a:lnTo>
                    <a:lnTo>
                      <a:pt x="30" y="63"/>
                    </a:lnTo>
                    <a:lnTo>
                      <a:pt x="30" y="63"/>
                    </a:lnTo>
                    <a:lnTo>
                      <a:pt x="30" y="63"/>
                    </a:lnTo>
                    <a:lnTo>
                      <a:pt x="28" y="63"/>
                    </a:lnTo>
                    <a:lnTo>
                      <a:pt x="28" y="56"/>
                    </a:lnTo>
                    <a:lnTo>
                      <a:pt x="26" y="54"/>
                    </a:lnTo>
                    <a:lnTo>
                      <a:pt x="24" y="63"/>
                    </a:lnTo>
                    <a:lnTo>
                      <a:pt x="24" y="63"/>
                    </a:lnTo>
                    <a:lnTo>
                      <a:pt x="26" y="71"/>
                    </a:lnTo>
                    <a:lnTo>
                      <a:pt x="24" y="75"/>
                    </a:lnTo>
                    <a:lnTo>
                      <a:pt x="24" y="77"/>
                    </a:lnTo>
                    <a:lnTo>
                      <a:pt x="20" y="77"/>
                    </a:lnTo>
                    <a:lnTo>
                      <a:pt x="20"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 name="Freeform 3321">
                <a:extLst>
                  <a:ext uri="{FF2B5EF4-FFF2-40B4-BE49-F238E27FC236}">
                    <a16:creationId xmlns:a16="http://schemas.microsoft.com/office/drawing/2014/main" id="{2BC3C52A-6690-1280-57E4-C27E34DCD676}"/>
                  </a:ext>
                </a:extLst>
              </p:cNvPr>
              <p:cNvSpPr>
                <a:spLocks/>
              </p:cNvSpPr>
              <p:nvPr/>
            </p:nvSpPr>
            <p:spPr bwMode="auto">
              <a:xfrm>
                <a:off x="5922" y="2309"/>
                <a:ext cx="20" cy="33"/>
              </a:xfrm>
              <a:custGeom>
                <a:avLst/>
                <a:gdLst>
                  <a:gd name="T0" fmla="*/ 8 w 20"/>
                  <a:gd name="T1" fmla="*/ 16 h 33"/>
                  <a:gd name="T2" fmla="*/ 8 w 20"/>
                  <a:gd name="T3" fmla="*/ 16 h 33"/>
                  <a:gd name="T4" fmla="*/ 12 w 20"/>
                  <a:gd name="T5" fmla="*/ 20 h 33"/>
                  <a:gd name="T6" fmla="*/ 14 w 20"/>
                  <a:gd name="T7" fmla="*/ 24 h 33"/>
                  <a:gd name="T8" fmla="*/ 20 w 20"/>
                  <a:gd name="T9" fmla="*/ 33 h 33"/>
                  <a:gd name="T10" fmla="*/ 20 w 20"/>
                  <a:gd name="T11" fmla="*/ 33 h 33"/>
                  <a:gd name="T12" fmla="*/ 16 w 20"/>
                  <a:gd name="T13" fmla="*/ 33 h 33"/>
                  <a:gd name="T14" fmla="*/ 12 w 20"/>
                  <a:gd name="T15" fmla="*/ 33 h 33"/>
                  <a:gd name="T16" fmla="*/ 8 w 20"/>
                  <a:gd name="T17" fmla="*/ 26 h 33"/>
                  <a:gd name="T18" fmla="*/ 8 w 20"/>
                  <a:gd name="T19" fmla="*/ 26 h 33"/>
                  <a:gd name="T20" fmla="*/ 6 w 20"/>
                  <a:gd name="T21" fmla="*/ 20 h 33"/>
                  <a:gd name="T22" fmla="*/ 2 w 20"/>
                  <a:gd name="T23" fmla="*/ 14 h 33"/>
                  <a:gd name="T24" fmla="*/ 0 w 20"/>
                  <a:gd name="T25" fmla="*/ 8 h 33"/>
                  <a:gd name="T26" fmla="*/ 0 w 20"/>
                  <a:gd name="T27" fmla="*/ 0 h 33"/>
                  <a:gd name="T28" fmla="*/ 0 w 20"/>
                  <a:gd name="T29" fmla="*/ 0 h 33"/>
                  <a:gd name="T30" fmla="*/ 2 w 20"/>
                  <a:gd name="T31" fmla="*/ 2 h 33"/>
                  <a:gd name="T32" fmla="*/ 4 w 20"/>
                  <a:gd name="T33" fmla="*/ 6 h 33"/>
                  <a:gd name="T34" fmla="*/ 8 w 20"/>
                  <a:gd name="T35" fmla="*/ 16 h 33"/>
                  <a:gd name="T36" fmla="*/ 8 w 20"/>
                  <a:gd name="T3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3">
                    <a:moveTo>
                      <a:pt x="8" y="16"/>
                    </a:moveTo>
                    <a:lnTo>
                      <a:pt x="8" y="16"/>
                    </a:lnTo>
                    <a:lnTo>
                      <a:pt x="12" y="20"/>
                    </a:lnTo>
                    <a:lnTo>
                      <a:pt x="14" y="24"/>
                    </a:lnTo>
                    <a:lnTo>
                      <a:pt x="20" y="33"/>
                    </a:lnTo>
                    <a:lnTo>
                      <a:pt x="20" y="33"/>
                    </a:lnTo>
                    <a:lnTo>
                      <a:pt x="16" y="33"/>
                    </a:lnTo>
                    <a:lnTo>
                      <a:pt x="12" y="33"/>
                    </a:lnTo>
                    <a:lnTo>
                      <a:pt x="8" y="26"/>
                    </a:lnTo>
                    <a:lnTo>
                      <a:pt x="8" y="26"/>
                    </a:lnTo>
                    <a:lnTo>
                      <a:pt x="6" y="20"/>
                    </a:lnTo>
                    <a:lnTo>
                      <a:pt x="2" y="14"/>
                    </a:lnTo>
                    <a:lnTo>
                      <a:pt x="0" y="8"/>
                    </a:lnTo>
                    <a:lnTo>
                      <a:pt x="0" y="0"/>
                    </a:lnTo>
                    <a:lnTo>
                      <a:pt x="0" y="0"/>
                    </a:lnTo>
                    <a:lnTo>
                      <a:pt x="2" y="2"/>
                    </a:lnTo>
                    <a:lnTo>
                      <a:pt x="4" y="6"/>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 name="Freeform 3322">
                <a:extLst>
                  <a:ext uri="{FF2B5EF4-FFF2-40B4-BE49-F238E27FC236}">
                    <a16:creationId xmlns:a16="http://schemas.microsoft.com/office/drawing/2014/main" id="{B075F846-4793-42FC-07B9-C7AF963FF67A}"/>
                  </a:ext>
                </a:extLst>
              </p:cNvPr>
              <p:cNvSpPr>
                <a:spLocks/>
              </p:cNvSpPr>
              <p:nvPr/>
            </p:nvSpPr>
            <p:spPr bwMode="auto">
              <a:xfrm>
                <a:off x="5876" y="2101"/>
                <a:ext cx="20" cy="14"/>
              </a:xfrm>
              <a:custGeom>
                <a:avLst/>
                <a:gdLst>
                  <a:gd name="T0" fmla="*/ 0 w 20"/>
                  <a:gd name="T1" fmla="*/ 2 h 14"/>
                  <a:gd name="T2" fmla="*/ 0 w 20"/>
                  <a:gd name="T3" fmla="*/ 2 h 14"/>
                  <a:gd name="T4" fmla="*/ 2 w 20"/>
                  <a:gd name="T5" fmla="*/ 2 h 14"/>
                  <a:gd name="T6" fmla="*/ 4 w 20"/>
                  <a:gd name="T7" fmla="*/ 0 h 14"/>
                  <a:gd name="T8" fmla="*/ 4 w 20"/>
                  <a:gd name="T9" fmla="*/ 0 h 14"/>
                  <a:gd name="T10" fmla="*/ 6 w 20"/>
                  <a:gd name="T11" fmla="*/ 0 h 14"/>
                  <a:gd name="T12" fmla="*/ 8 w 20"/>
                  <a:gd name="T13" fmla="*/ 0 h 14"/>
                  <a:gd name="T14" fmla="*/ 10 w 20"/>
                  <a:gd name="T15" fmla="*/ 6 h 14"/>
                  <a:gd name="T16" fmla="*/ 12 w 20"/>
                  <a:gd name="T17" fmla="*/ 10 h 14"/>
                  <a:gd name="T18" fmla="*/ 14 w 20"/>
                  <a:gd name="T19" fmla="*/ 12 h 14"/>
                  <a:gd name="T20" fmla="*/ 16 w 20"/>
                  <a:gd name="T21" fmla="*/ 10 h 14"/>
                  <a:gd name="T22" fmla="*/ 16 w 20"/>
                  <a:gd name="T23" fmla="*/ 10 h 14"/>
                  <a:gd name="T24" fmla="*/ 18 w 20"/>
                  <a:gd name="T25" fmla="*/ 10 h 14"/>
                  <a:gd name="T26" fmla="*/ 20 w 20"/>
                  <a:gd name="T27" fmla="*/ 14 h 14"/>
                  <a:gd name="T28" fmla="*/ 20 w 20"/>
                  <a:gd name="T29" fmla="*/ 14 h 14"/>
                  <a:gd name="T30" fmla="*/ 14 w 20"/>
                  <a:gd name="T31" fmla="*/ 14 h 14"/>
                  <a:gd name="T32" fmla="*/ 10 w 20"/>
                  <a:gd name="T33" fmla="*/ 12 h 14"/>
                  <a:gd name="T34" fmla="*/ 4 w 20"/>
                  <a:gd name="T35" fmla="*/ 10 h 14"/>
                  <a:gd name="T36" fmla="*/ 0 w 20"/>
                  <a:gd name="T37" fmla="*/ 2 h 14"/>
                  <a:gd name="T38" fmla="*/ 0 w 20"/>
                  <a:gd name="T3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4">
                    <a:moveTo>
                      <a:pt x="0" y="2"/>
                    </a:moveTo>
                    <a:lnTo>
                      <a:pt x="0" y="2"/>
                    </a:lnTo>
                    <a:lnTo>
                      <a:pt x="2" y="2"/>
                    </a:lnTo>
                    <a:lnTo>
                      <a:pt x="4" y="0"/>
                    </a:lnTo>
                    <a:lnTo>
                      <a:pt x="4" y="0"/>
                    </a:lnTo>
                    <a:lnTo>
                      <a:pt x="6" y="0"/>
                    </a:lnTo>
                    <a:lnTo>
                      <a:pt x="8" y="0"/>
                    </a:lnTo>
                    <a:lnTo>
                      <a:pt x="10" y="6"/>
                    </a:lnTo>
                    <a:lnTo>
                      <a:pt x="12" y="10"/>
                    </a:lnTo>
                    <a:lnTo>
                      <a:pt x="14" y="12"/>
                    </a:lnTo>
                    <a:lnTo>
                      <a:pt x="16" y="10"/>
                    </a:lnTo>
                    <a:lnTo>
                      <a:pt x="16" y="10"/>
                    </a:lnTo>
                    <a:lnTo>
                      <a:pt x="18" y="10"/>
                    </a:lnTo>
                    <a:lnTo>
                      <a:pt x="20" y="14"/>
                    </a:lnTo>
                    <a:lnTo>
                      <a:pt x="20" y="14"/>
                    </a:lnTo>
                    <a:lnTo>
                      <a:pt x="14" y="14"/>
                    </a:lnTo>
                    <a:lnTo>
                      <a:pt x="10" y="12"/>
                    </a:lnTo>
                    <a:lnTo>
                      <a:pt x="4"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 name="Freeform 3323">
                <a:extLst>
                  <a:ext uri="{FF2B5EF4-FFF2-40B4-BE49-F238E27FC236}">
                    <a16:creationId xmlns:a16="http://schemas.microsoft.com/office/drawing/2014/main" id="{BA228EC7-F37F-878B-E4D1-5F79FDFF0816}"/>
                  </a:ext>
                </a:extLst>
              </p:cNvPr>
              <p:cNvSpPr>
                <a:spLocks/>
              </p:cNvSpPr>
              <p:nvPr/>
            </p:nvSpPr>
            <p:spPr bwMode="auto">
              <a:xfrm>
                <a:off x="5868" y="2233"/>
                <a:ext cx="12" cy="14"/>
              </a:xfrm>
              <a:custGeom>
                <a:avLst/>
                <a:gdLst>
                  <a:gd name="T0" fmla="*/ 0 w 12"/>
                  <a:gd name="T1" fmla="*/ 14 h 14"/>
                  <a:gd name="T2" fmla="*/ 0 w 12"/>
                  <a:gd name="T3" fmla="*/ 14 h 14"/>
                  <a:gd name="T4" fmla="*/ 2 w 12"/>
                  <a:gd name="T5" fmla="*/ 4 h 14"/>
                  <a:gd name="T6" fmla="*/ 4 w 12"/>
                  <a:gd name="T7" fmla="*/ 0 h 14"/>
                  <a:gd name="T8" fmla="*/ 8 w 12"/>
                  <a:gd name="T9" fmla="*/ 0 h 14"/>
                  <a:gd name="T10" fmla="*/ 12 w 12"/>
                  <a:gd name="T11" fmla="*/ 4 h 14"/>
                  <a:gd name="T12" fmla="*/ 12 w 12"/>
                  <a:gd name="T13" fmla="*/ 4 h 14"/>
                  <a:gd name="T14" fmla="*/ 12 w 12"/>
                  <a:gd name="T15" fmla="*/ 4 h 14"/>
                  <a:gd name="T16" fmla="*/ 10 w 12"/>
                  <a:gd name="T17" fmla="*/ 10 h 14"/>
                  <a:gd name="T18" fmla="*/ 6 w 12"/>
                  <a:gd name="T19" fmla="*/ 12 h 14"/>
                  <a:gd name="T20" fmla="*/ 2 w 12"/>
                  <a:gd name="T21" fmla="*/ 12 h 14"/>
                  <a:gd name="T22" fmla="*/ 0 w 12"/>
                  <a:gd name="T23" fmla="*/ 14 h 14"/>
                  <a:gd name="T24" fmla="*/ 0 w 12"/>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4">
                    <a:moveTo>
                      <a:pt x="0" y="14"/>
                    </a:moveTo>
                    <a:lnTo>
                      <a:pt x="0" y="14"/>
                    </a:lnTo>
                    <a:lnTo>
                      <a:pt x="2" y="4"/>
                    </a:lnTo>
                    <a:lnTo>
                      <a:pt x="4" y="0"/>
                    </a:lnTo>
                    <a:lnTo>
                      <a:pt x="8" y="0"/>
                    </a:lnTo>
                    <a:lnTo>
                      <a:pt x="12" y="4"/>
                    </a:lnTo>
                    <a:lnTo>
                      <a:pt x="12" y="4"/>
                    </a:lnTo>
                    <a:lnTo>
                      <a:pt x="12" y="4"/>
                    </a:lnTo>
                    <a:lnTo>
                      <a:pt x="10" y="10"/>
                    </a:lnTo>
                    <a:lnTo>
                      <a:pt x="6" y="12"/>
                    </a:lnTo>
                    <a:lnTo>
                      <a:pt x="2" y="1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 name="Freeform 3324">
                <a:extLst>
                  <a:ext uri="{FF2B5EF4-FFF2-40B4-BE49-F238E27FC236}">
                    <a16:creationId xmlns:a16="http://schemas.microsoft.com/office/drawing/2014/main" id="{98C27749-B987-4DD9-F736-8EA450ABDD33}"/>
                  </a:ext>
                </a:extLst>
              </p:cNvPr>
              <p:cNvSpPr>
                <a:spLocks/>
              </p:cNvSpPr>
              <p:nvPr/>
            </p:nvSpPr>
            <p:spPr bwMode="auto">
              <a:xfrm>
                <a:off x="5880" y="2227"/>
                <a:ext cx="10" cy="20"/>
              </a:xfrm>
              <a:custGeom>
                <a:avLst/>
                <a:gdLst>
                  <a:gd name="T0" fmla="*/ 0 w 10"/>
                  <a:gd name="T1" fmla="*/ 10 h 20"/>
                  <a:gd name="T2" fmla="*/ 0 w 10"/>
                  <a:gd name="T3" fmla="*/ 10 h 20"/>
                  <a:gd name="T4" fmla="*/ 0 w 10"/>
                  <a:gd name="T5" fmla="*/ 2 h 20"/>
                  <a:gd name="T6" fmla="*/ 2 w 10"/>
                  <a:gd name="T7" fmla="*/ 0 h 20"/>
                  <a:gd name="T8" fmla="*/ 4 w 10"/>
                  <a:gd name="T9" fmla="*/ 2 h 20"/>
                  <a:gd name="T10" fmla="*/ 4 w 10"/>
                  <a:gd name="T11" fmla="*/ 2 h 20"/>
                  <a:gd name="T12" fmla="*/ 8 w 10"/>
                  <a:gd name="T13" fmla="*/ 8 h 20"/>
                  <a:gd name="T14" fmla="*/ 8 w 10"/>
                  <a:gd name="T15" fmla="*/ 12 h 20"/>
                  <a:gd name="T16" fmla="*/ 10 w 10"/>
                  <a:gd name="T17" fmla="*/ 20 h 20"/>
                  <a:gd name="T18" fmla="*/ 10 w 10"/>
                  <a:gd name="T19" fmla="*/ 20 h 20"/>
                  <a:gd name="T20" fmla="*/ 8 w 10"/>
                  <a:gd name="T21" fmla="*/ 16 h 20"/>
                  <a:gd name="T22" fmla="*/ 4 w 10"/>
                  <a:gd name="T23" fmla="*/ 12 h 20"/>
                  <a:gd name="T24" fmla="*/ 2 w 10"/>
                  <a:gd name="T25" fmla="*/ 10 h 20"/>
                  <a:gd name="T26" fmla="*/ 2 w 10"/>
                  <a:gd name="T27" fmla="*/ 8 h 20"/>
                  <a:gd name="T28" fmla="*/ 0 w 10"/>
                  <a:gd name="T29" fmla="*/ 10 h 20"/>
                  <a:gd name="T30" fmla="*/ 0 w 10"/>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0" y="10"/>
                    </a:moveTo>
                    <a:lnTo>
                      <a:pt x="0" y="10"/>
                    </a:lnTo>
                    <a:lnTo>
                      <a:pt x="0" y="2"/>
                    </a:lnTo>
                    <a:lnTo>
                      <a:pt x="2" y="0"/>
                    </a:lnTo>
                    <a:lnTo>
                      <a:pt x="4" y="2"/>
                    </a:lnTo>
                    <a:lnTo>
                      <a:pt x="4" y="2"/>
                    </a:lnTo>
                    <a:lnTo>
                      <a:pt x="8" y="8"/>
                    </a:lnTo>
                    <a:lnTo>
                      <a:pt x="8" y="12"/>
                    </a:lnTo>
                    <a:lnTo>
                      <a:pt x="10" y="20"/>
                    </a:lnTo>
                    <a:lnTo>
                      <a:pt x="10" y="20"/>
                    </a:lnTo>
                    <a:lnTo>
                      <a:pt x="8" y="16"/>
                    </a:lnTo>
                    <a:lnTo>
                      <a:pt x="4" y="12"/>
                    </a:lnTo>
                    <a:lnTo>
                      <a:pt x="2" y="10"/>
                    </a:lnTo>
                    <a:lnTo>
                      <a:pt x="2" y="8"/>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 name="Freeform 3325">
                <a:extLst>
                  <a:ext uri="{FF2B5EF4-FFF2-40B4-BE49-F238E27FC236}">
                    <a16:creationId xmlns:a16="http://schemas.microsoft.com/office/drawing/2014/main" id="{9112B646-734B-91A5-7702-1F1960D35A17}"/>
                  </a:ext>
                </a:extLst>
              </p:cNvPr>
              <p:cNvSpPr>
                <a:spLocks/>
              </p:cNvSpPr>
              <p:nvPr/>
            </p:nvSpPr>
            <p:spPr bwMode="auto">
              <a:xfrm>
                <a:off x="5870" y="2181"/>
                <a:ext cx="8" cy="14"/>
              </a:xfrm>
              <a:custGeom>
                <a:avLst/>
                <a:gdLst>
                  <a:gd name="T0" fmla="*/ 2 w 8"/>
                  <a:gd name="T1" fmla="*/ 14 h 14"/>
                  <a:gd name="T2" fmla="*/ 2 w 8"/>
                  <a:gd name="T3" fmla="*/ 14 h 14"/>
                  <a:gd name="T4" fmla="*/ 0 w 8"/>
                  <a:gd name="T5" fmla="*/ 12 h 14"/>
                  <a:gd name="T6" fmla="*/ 0 w 8"/>
                  <a:gd name="T7" fmla="*/ 12 h 14"/>
                  <a:gd name="T8" fmla="*/ 0 w 8"/>
                  <a:gd name="T9" fmla="*/ 2 h 14"/>
                  <a:gd name="T10" fmla="*/ 2 w 8"/>
                  <a:gd name="T11" fmla="*/ 0 h 14"/>
                  <a:gd name="T12" fmla="*/ 4 w 8"/>
                  <a:gd name="T13" fmla="*/ 0 h 14"/>
                  <a:gd name="T14" fmla="*/ 4 w 8"/>
                  <a:gd name="T15" fmla="*/ 0 h 14"/>
                  <a:gd name="T16" fmla="*/ 6 w 8"/>
                  <a:gd name="T17" fmla="*/ 0 h 14"/>
                  <a:gd name="T18" fmla="*/ 8 w 8"/>
                  <a:gd name="T19" fmla="*/ 4 h 14"/>
                  <a:gd name="T20" fmla="*/ 8 w 8"/>
                  <a:gd name="T21" fmla="*/ 4 h 14"/>
                  <a:gd name="T22" fmla="*/ 6 w 8"/>
                  <a:gd name="T23" fmla="*/ 10 h 14"/>
                  <a:gd name="T24" fmla="*/ 6 w 8"/>
                  <a:gd name="T25" fmla="*/ 14 h 14"/>
                  <a:gd name="T26" fmla="*/ 4 w 8"/>
                  <a:gd name="T27" fmla="*/ 14 h 14"/>
                  <a:gd name="T28" fmla="*/ 2 w 8"/>
                  <a:gd name="T29" fmla="*/ 14 h 14"/>
                  <a:gd name="T30" fmla="*/ 2 w 8"/>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2" y="14"/>
                    </a:moveTo>
                    <a:lnTo>
                      <a:pt x="2" y="14"/>
                    </a:lnTo>
                    <a:lnTo>
                      <a:pt x="0" y="12"/>
                    </a:lnTo>
                    <a:lnTo>
                      <a:pt x="0" y="12"/>
                    </a:lnTo>
                    <a:lnTo>
                      <a:pt x="0" y="2"/>
                    </a:lnTo>
                    <a:lnTo>
                      <a:pt x="2" y="0"/>
                    </a:lnTo>
                    <a:lnTo>
                      <a:pt x="4" y="0"/>
                    </a:lnTo>
                    <a:lnTo>
                      <a:pt x="4" y="0"/>
                    </a:lnTo>
                    <a:lnTo>
                      <a:pt x="6" y="0"/>
                    </a:lnTo>
                    <a:lnTo>
                      <a:pt x="8" y="4"/>
                    </a:lnTo>
                    <a:lnTo>
                      <a:pt x="8" y="4"/>
                    </a:lnTo>
                    <a:lnTo>
                      <a:pt x="6" y="10"/>
                    </a:lnTo>
                    <a:lnTo>
                      <a:pt x="6" y="14"/>
                    </a:lnTo>
                    <a:lnTo>
                      <a:pt x="4" y="14"/>
                    </a:lnTo>
                    <a:lnTo>
                      <a:pt x="2" y="14"/>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3326">
                <a:extLst>
                  <a:ext uri="{FF2B5EF4-FFF2-40B4-BE49-F238E27FC236}">
                    <a16:creationId xmlns:a16="http://schemas.microsoft.com/office/drawing/2014/main" id="{E6F1A710-C4E4-8520-4016-34BA25B85ED7}"/>
                  </a:ext>
                </a:extLst>
              </p:cNvPr>
              <p:cNvSpPr>
                <a:spLocks/>
              </p:cNvSpPr>
              <p:nvPr/>
            </p:nvSpPr>
            <p:spPr bwMode="auto">
              <a:xfrm>
                <a:off x="5848" y="2119"/>
                <a:ext cx="24" cy="58"/>
              </a:xfrm>
              <a:custGeom>
                <a:avLst/>
                <a:gdLst>
                  <a:gd name="T0" fmla="*/ 4 w 24"/>
                  <a:gd name="T1" fmla="*/ 52 h 58"/>
                  <a:gd name="T2" fmla="*/ 4 w 24"/>
                  <a:gd name="T3" fmla="*/ 52 h 58"/>
                  <a:gd name="T4" fmla="*/ 4 w 24"/>
                  <a:gd name="T5" fmla="*/ 44 h 58"/>
                  <a:gd name="T6" fmla="*/ 2 w 24"/>
                  <a:gd name="T7" fmla="*/ 38 h 58"/>
                  <a:gd name="T8" fmla="*/ 0 w 24"/>
                  <a:gd name="T9" fmla="*/ 26 h 58"/>
                  <a:gd name="T10" fmla="*/ 0 w 24"/>
                  <a:gd name="T11" fmla="*/ 26 h 58"/>
                  <a:gd name="T12" fmla="*/ 0 w 24"/>
                  <a:gd name="T13" fmla="*/ 12 h 58"/>
                  <a:gd name="T14" fmla="*/ 0 w 24"/>
                  <a:gd name="T15" fmla="*/ 4 h 58"/>
                  <a:gd name="T16" fmla="*/ 2 w 24"/>
                  <a:gd name="T17" fmla="*/ 0 h 58"/>
                  <a:gd name="T18" fmla="*/ 2 w 24"/>
                  <a:gd name="T19" fmla="*/ 0 h 58"/>
                  <a:gd name="T20" fmla="*/ 4 w 24"/>
                  <a:gd name="T21" fmla="*/ 2 h 58"/>
                  <a:gd name="T22" fmla="*/ 4 w 24"/>
                  <a:gd name="T23" fmla="*/ 4 h 58"/>
                  <a:gd name="T24" fmla="*/ 4 w 24"/>
                  <a:gd name="T25" fmla="*/ 4 h 58"/>
                  <a:gd name="T26" fmla="*/ 6 w 24"/>
                  <a:gd name="T27" fmla="*/ 12 h 58"/>
                  <a:gd name="T28" fmla="*/ 10 w 24"/>
                  <a:gd name="T29" fmla="*/ 16 h 58"/>
                  <a:gd name="T30" fmla="*/ 18 w 24"/>
                  <a:gd name="T31" fmla="*/ 18 h 58"/>
                  <a:gd name="T32" fmla="*/ 18 w 24"/>
                  <a:gd name="T33" fmla="*/ 18 h 58"/>
                  <a:gd name="T34" fmla="*/ 20 w 24"/>
                  <a:gd name="T35" fmla="*/ 14 h 58"/>
                  <a:gd name="T36" fmla="*/ 20 w 24"/>
                  <a:gd name="T37" fmla="*/ 14 h 58"/>
                  <a:gd name="T38" fmla="*/ 22 w 24"/>
                  <a:gd name="T39" fmla="*/ 12 h 58"/>
                  <a:gd name="T40" fmla="*/ 24 w 24"/>
                  <a:gd name="T41" fmla="*/ 14 h 58"/>
                  <a:gd name="T42" fmla="*/ 24 w 24"/>
                  <a:gd name="T43" fmla="*/ 14 h 58"/>
                  <a:gd name="T44" fmla="*/ 24 w 24"/>
                  <a:gd name="T45" fmla="*/ 22 h 58"/>
                  <a:gd name="T46" fmla="*/ 24 w 24"/>
                  <a:gd name="T47" fmla="*/ 24 h 58"/>
                  <a:gd name="T48" fmla="*/ 22 w 24"/>
                  <a:gd name="T49" fmla="*/ 26 h 58"/>
                  <a:gd name="T50" fmla="*/ 22 w 24"/>
                  <a:gd name="T51" fmla="*/ 26 h 58"/>
                  <a:gd name="T52" fmla="*/ 18 w 24"/>
                  <a:gd name="T53" fmla="*/ 26 h 58"/>
                  <a:gd name="T54" fmla="*/ 14 w 24"/>
                  <a:gd name="T55" fmla="*/ 28 h 58"/>
                  <a:gd name="T56" fmla="*/ 10 w 24"/>
                  <a:gd name="T57" fmla="*/ 30 h 58"/>
                  <a:gd name="T58" fmla="*/ 6 w 24"/>
                  <a:gd name="T59" fmla="*/ 28 h 58"/>
                  <a:gd name="T60" fmla="*/ 6 w 24"/>
                  <a:gd name="T61" fmla="*/ 28 h 58"/>
                  <a:gd name="T62" fmla="*/ 8 w 24"/>
                  <a:gd name="T63" fmla="*/ 34 h 58"/>
                  <a:gd name="T64" fmla="*/ 12 w 24"/>
                  <a:gd name="T65" fmla="*/ 36 h 58"/>
                  <a:gd name="T66" fmla="*/ 14 w 24"/>
                  <a:gd name="T67" fmla="*/ 36 h 58"/>
                  <a:gd name="T68" fmla="*/ 16 w 24"/>
                  <a:gd name="T69" fmla="*/ 36 h 58"/>
                  <a:gd name="T70" fmla="*/ 16 w 24"/>
                  <a:gd name="T71" fmla="*/ 36 h 58"/>
                  <a:gd name="T72" fmla="*/ 18 w 24"/>
                  <a:gd name="T73" fmla="*/ 48 h 58"/>
                  <a:gd name="T74" fmla="*/ 14 w 24"/>
                  <a:gd name="T75" fmla="*/ 58 h 58"/>
                  <a:gd name="T76" fmla="*/ 14 w 24"/>
                  <a:gd name="T77" fmla="*/ 58 h 58"/>
                  <a:gd name="T78" fmla="*/ 10 w 24"/>
                  <a:gd name="T79" fmla="*/ 58 h 58"/>
                  <a:gd name="T80" fmla="*/ 4 w 24"/>
                  <a:gd name="T81" fmla="*/ 54 h 58"/>
                  <a:gd name="T82" fmla="*/ 4 w 24"/>
                  <a:gd name="T83" fmla="*/ 54 h 58"/>
                  <a:gd name="T84" fmla="*/ 4 w 24"/>
                  <a:gd name="T85" fmla="*/ 52 h 58"/>
                  <a:gd name="T86" fmla="*/ 4 w 24"/>
                  <a:gd name="T87" fmla="*/ 52 h 58"/>
                  <a:gd name="T88" fmla="*/ 4 w 24"/>
                  <a:gd name="T89" fmla="*/ 52 h 58"/>
                  <a:gd name="T90" fmla="*/ 4 w 24"/>
                  <a:gd name="T91"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58">
                    <a:moveTo>
                      <a:pt x="4" y="52"/>
                    </a:moveTo>
                    <a:lnTo>
                      <a:pt x="4" y="52"/>
                    </a:lnTo>
                    <a:lnTo>
                      <a:pt x="4" y="44"/>
                    </a:lnTo>
                    <a:lnTo>
                      <a:pt x="2" y="38"/>
                    </a:lnTo>
                    <a:lnTo>
                      <a:pt x="0" y="26"/>
                    </a:lnTo>
                    <a:lnTo>
                      <a:pt x="0" y="26"/>
                    </a:lnTo>
                    <a:lnTo>
                      <a:pt x="0" y="12"/>
                    </a:lnTo>
                    <a:lnTo>
                      <a:pt x="0" y="4"/>
                    </a:lnTo>
                    <a:lnTo>
                      <a:pt x="2" y="0"/>
                    </a:lnTo>
                    <a:lnTo>
                      <a:pt x="2" y="0"/>
                    </a:lnTo>
                    <a:lnTo>
                      <a:pt x="4" y="2"/>
                    </a:lnTo>
                    <a:lnTo>
                      <a:pt x="4" y="4"/>
                    </a:lnTo>
                    <a:lnTo>
                      <a:pt x="4" y="4"/>
                    </a:lnTo>
                    <a:lnTo>
                      <a:pt x="6" y="12"/>
                    </a:lnTo>
                    <a:lnTo>
                      <a:pt x="10" y="16"/>
                    </a:lnTo>
                    <a:lnTo>
                      <a:pt x="18" y="18"/>
                    </a:lnTo>
                    <a:lnTo>
                      <a:pt x="18" y="18"/>
                    </a:lnTo>
                    <a:lnTo>
                      <a:pt x="20" y="14"/>
                    </a:lnTo>
                    <a:lnTo>
                      <a:pt x="20" y="14"/>
                    </a:lnTo>
                    <a:lnTo>
                      <a:pt x="22" y="12"/>
                    </a:lnTo>
                    <a:lnTo>
                      <a:pt x="24" y="14"/>
                    </a:lnTo>
                    <a:lnTo>
                      <a:pt x="24" y="14"/>
                    </a:lnTo>
                    <a:lnTo>
                      <a:pt x="24" y="22"/>
                    </a:lnTo>
                    <a:lnTo>
                      <a:pt x="24" y="24"/>
                    </a:lnTo>
                    <a:lnTo>
                      <a:pt x="22" y="26"/>
                    </a:lnTo>
                    <a:lnTo>
                      <a:pt x="22" y="26"/>
                    </a:lnTo>
                    <a:lnTo>
                      <a:pt x="18" y="26"/>
                    </a:lnTo>
                    <a:lnTo>
                      <a:pt x="14" y="28"/>
                    </a:lnTo>
                    <a:lnTo>
                      <a:pt x="10" y="30"/>
                    </a:lnTo>
                    <a:lnTo>
                      <a:pt x="6" y="28"/>
                    </a:lnTo>
                    <a:lnTo>
                      <a:pt x="6" y="28"/>
                    </a:lnTo>
                    <a:lnTo>
                      <a:pt x="8" y="34"/>
                    </a:lnTo>
                    <a:lnTo>
                      <a:pt x="12" y="36"/>
                    </a:lnTo>
                    <a:lnTo>
                      <a:pt x="14" y="36"/>
                    </a:lnTo>
                    <a:lnTo>
                      <a:pt x="16" y="36"/>
                    </a:lnTo>
                    <a:lnTo>
                      <a:pt x="16" y="36"/>
                    </a:lnTo>
                    <a:lnTo>
                      <a:pt x="18" y="48"/>
                    </a:lnTo>
                    <a:lnTo>
                      <a:pt x="14" y="58"/>
                    </a:lnTo>
                    <a:lnTo>
                      <a:pt x="14" y="58"/>
                    </a:lnTo>
                    <a:lnTo>
                      <a:pt x="10" y="58"/>
                    </a:lnTo>
                    <a:lnTo>
                      <a:pt x="4" y="54"/>
                    </a:lnTo>
                    <a:lnTo>
                      <a:pt x="4" y="54"/>
                    </a:lnTo>
                    <a:lnTo>
                      <a:pt x="4" y="52"/>
                    </a:lnTo>
                    <a:lnTo>
                      <a:pt x="4" y="52"/>
                    </a:lnTo>
                    <a:lnTo>
                      <a:pt x="4" y="52"/>
                    </a:lnTo>
                    <a:lnTo>
                      <a:pt x="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3327">
                <a:extLst>
                  <a:ext uri="{FF2B5EF4-FFF2-40B4-BE49-F238E27FC236}">
                    <a16:creationId xmlns:a16="http://schemas.microsoft.com/office/drawing/2014/main" id="{CF211EDE-3FE1-60F3-425F-A8531565908A}"/>
                  </a:ext>
                </a:extLst>
              </p:cNvPr>
              <p:cNvSpPr>
                <a:spLocks/>
              </p:cNvSpPr>
              <p:nvPr/>
            </p:nvSpPr>
            <p:spPr bwMode="auto">
              <a:xfrm>
                <a:off x="5862" y="2155"/>
                <a:ext cx="12" cy="38"/>
              </a:xfrm>
              <a:custGeom>
                <a:avLst/>
                <a:gdLst>
                  <a:gd name="T0" fmla="*/ 0 w 12"/>
                  <a:gd name="T1" fmla="*/ 22 h 38"/>
                  <a:gd name="T2" fmla="*/ 0 w 12"/>
                  <a:gd name="T3" fmla="*/ 22 h 38"/>
                  <a:gd name="T4" fmla="*/ 2 w 12"/>
                  <a:gd name="T5" fmla="*/ 0 h 38"/>
                  <a:gd name="T6" fmla="*/ 2 w 12"/>
                  <a:gd name="T7" fmla="*/ 0 h 38"/>
                  <a:gd name="T8" fmla="*/ 6 w 12"/>
                  <a:gd name="T9" fmla="*/ 4 h 38"/>
                  <a:gd name="T10" fmla="*/ 8 w 12"/>
                  <a:gd name="T11" fmla="*/ 10 h 38"/>
                  <a:gd name="T12" fmla="*/ 12 w 12"/>
                  <a:gd name="T13" fmla="*/ 26 h 38"/>
                  <a:gd name="T14" fmla="*/ 12 w 12"/>
                  <a:gd name="T15" fmla="*/ 26 h 38"/>
                  <a:gd name="T16" fmla="*/ 10 w 12"/>
                  <a:gd name="T17" fmla="*/ 28 h 38"/>
                  <a:gd name="T18" fmla="*/ 10 w 12"/>
                  <a:gd name="T19" fmla="*/ 30 h 38"/>
                  <a:gd name="T20" fmla="*/ 8 w 12"/>
                  <a:gd name="T21" fmla="*/ 38 h 38"/>
                  <a:gd name="T22" fmla="*/ 8 w 12"/>
                  <a:gd name="T23" fmla="*/ 38 h 38"/>
                  <a:gd name="T24" fmla="*/ 6 w 12"/>
                  <a:gd name="T25" fmla="*/ 36 h 38"/>
                  <a:gd name="T26" fmla="*/ 4 w 12"/>
                  <a:gd name="T27" fmla="*/ 32 h 38"/>
                  <a:gd name="T28" fmla="*/ 0 w 12"/>
                  <a:gd name="T29" fmla="*/ 22 h 38"/>
                  <a:gd name="T30" fmla="*/ 0 w 12"/>
                  <a:gd name="T3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38">
                    <a:moveTo>
                      <a:pt x="0" y="22"/>
                    </a:moveTo>
                    <a:lnTo>
                      <a:pt x="0" y="22"/>
                    </a:lnTo>
                    <a:lnTo>
                      <a:pt x="2" y="0"/>
                    </a:lnTo>
                    <a:lnTo>
                      <a:pt x="2" y="0"/>
                    </a:lnTo>
                    <a:lnTo>
                      <a:pt x="6" y="4"/>
                    </a:lnTo>
                    <a:lnTo>
                      <a:pt x="8" y="10"/>
                    </a:lnTo>
                    <a:lnTo>
                      <a:pt x="12" y="26"/>
                    </a:lnTo>
                    <a:lnTo>
                      <a:pt x="12" y="26"/>
                    </a:lnTo>
                    <a:lnTo>
                      <a:pt x="10" y="28"/>
                    </a:lnTo>
                    <a:lnTo>
                      <a:pt x="10" y="30"/>
                    </a:lnTo>
                    <a:lnTo>
                      <a:pt x="8" y="38"/>
                    </a:lnTo>
                    <a:lnTo>
                      <a:pt x="8" y="38"/>
                    </a:lnTo>
                    <a:lnTo>
                      <a:pt x="6" y="36"/>
                    </a:lnTo>
                    <a:lnTo>
                      <a:pt x="4" y="32"/>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 name="Freeform 3328">
                <a:extLst>
                  <a:ext uri="{FF2B5EF4-FFF2-40B4-BE49-F238E27FC236}">
                    <a16:creationId xmlns:a16="http://schemas.microsoft.com/office/drawing/2014/main" id="{341BA8D3-72F0-4712-F78D-0FF22F7CF045}"/>
                  </a:ext>
                </a:extLst>
              </p:cNvPr>
              <p:cNvSpPr>
                <a:spLocks/>
              </p:cNvSpPr>
              <p:nvPr/>
            </p:nvSpPr>
            <p:spPr bwMode="auto">
              <a:xfrm>
                <a:off x="5882" y="2161"/>
                <a:ext cx="6" cy="12"/>
              </a:xfrm>
              <a:custGeom>
                <a:avLst/>
                <a:gdLst>
                  <a:gd name="T0" fmla="*/ 4 w 6"/>
                  <a:gd name="T1" fmla="*/ 12 h 12"/>
                  <a:gd name="T2" fmla="*/ 4 w 6"/>
                  <a:gd name="T3" fmla="*/ 12 h 12"/>
                  <a:gd name="T4" fmla="*/ 0 w 6"/>
                  <a:gd name="T5" fmla="*/ 10 h 12"/>
                  <a:gd name="T6" fmla="*/ 0 w 6"/>
                  <a:gd name="T7" fmla="*/ 4 h 12"/>
                  <a:gd name="T8" fmla="*/ 0 w 6"/>
                  <a:gd name="T9" fmla="*/ 4 h 12"/>
                  <a:gd name="T10" fmla="*/ 0 w 6"/>
                  <a:gd name="T11" fmla="*/ 0 h 12"/>
                  <a:gd name="T12" fmla="*/ 0 w 6"/>
                  <a:gd name="T13" fmla="*/ 0 h 12"/>
                  <a:gd name="T14" fmla="*/ 2 w 6"/>
                  <a:gd name="T15" fmla="*/ 0 h 12"/>
                  <a:gd name="T16" fmla="*/ 2 w 6"/>
                  <a:gd name="T17" fmla="*/ 0 h 12"/>
                  <a:gd name="T18" fmla="*/ 4 w 6"/>
                  <a:gd name="T19" fmla="*/ 2 h 12"/>
                  <a:gd name="T20" fmla="*/ 6 w 6"/>
                  <a:gd name="T21" fmla="*/ 8 h 12"/>
                  <a:gd name="T22" fmla="*/ 6 w 6"/>
                  <a:gd name="T23" fmla="*/ 8 h 12"/>
                  <a:gd name="T24" fmla="*/ 4 w 6"/>
                  <a:gd name="T25" fmla="*/ 12 h 12"/>
                  <a:gd name="T26" fmla="*/ 4 w 6"/>
                  <a:gd name="T27" fmla="*/ 12 h 12"/>
                  <a:gd name="T28" fmla="*/ 4 w 6"/>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4" y="12"/>
                    </a:moveTo>
                    <a:lnTo>
                      <a:pt x="4" y="12"/>
                    </a:lnTo>
                    <a:lnTo>
                      <a:pt x="0" y="10"/>
                    </a:lnTo>
                    <a:lnTo>
                      <a:pt x="0" y="4"/>
                    </a:lnTo>
                    <a:lnTo>
                      <a:pt x="0" y="4"/>
                    </a:lnTo>
                    <a:lnTo>
                      <a:pt x="0" y="0"/>
                    </a:lnTo>
                    <a:lnTo>
                      <a:pt x="0" y="0"/>
                    </a:lnTo>
                    <a:lnTo>
                      <a:pt x="2" y="0"/>
                    </a:lnTo>
                    <a:lnTo>
                      <a:pt x="2" y="0"/>
                    </a:lnTo>
                    <a:lnTo>
                      <a:pt x="4" y="2"/>
                    </a:lnTo>
                    <a:lnTo>
                      <a:pt x="6" y="8"/>
                    </a:lnTo>
                    <a:lnTo>
                      <a:pt x="6" y="8"/>
                    </a:lnTo>
                    <a:lnTo>
                      <a:pt x="4" y="12"/>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 name="Freeform 3329">
                <a:extLst>
                  <a:ext uri="{FF2B5EF4-FFF2-40B4-BE49-F238E27FC236}">
                    <a16:creationId xmlns:a16="http://schemas.microsoft.com/office/drawing/2014/main" id="{7273E489-CF7B-8AAE-90B3-E270791C2145}"/>
                  </a:ext>
                </a:extLst>
              </p:cNvPr>
              <p:cNvSpPr>
                <a:spLocks/>
              </p:cNvSpPr>
              <p:nvPr/>
            </p:nvSpPr>
            <p:spPr bwMode="auto">
              <a:xfrm>
                <a:off x="6026" y="2313"/>
                <a:ext cx="10" cy="22"/>
              </a:xfrm>
              <a:custGeom>
                <a:avLst/>
                <a:gdLst>
                  <a:gd name="T0" fmla="*/ 0 w 10"/>
                  <a:gd name="T1" fmla="*/ 12 h 22"/>
                  <a:gd name="T2" fmla="*/ 0 w 10"/>
                  <a:gd name="T3" fmla="*/ 12 h 22"/>
                  <a:gd name="T4" fmla="*/ 0 w 10"/>
                  <a:gd name="T5" fmla="*/ 0 h 22"/>
                  <a:gd name="T6" fmla="*/ 0 w 10"/>
                  <a:gd name="T7" fmla="*/ 0 h 22"/>
                  <a:gd name="T8" fmla="*/ 2 w 10"/>
                  <a:gd name="T9" fmla="*/ 6 h 22"/>
                  <a:gd name="T10" fmla="*/ 4 w 10"/>
                  <a:gd name="T11" fmla="*/ 6 h 22"/>
                  <a:gd name="T12" fmla="*/ 6 w 10"/>
                  <a:gd name="T13" fmla="*/ 2 h 22"/>
                  <a:gd name="T14" fmla="*/ 6 w 10"/>
                  <a:gd name="T15" fmla="*/ 2 h 22"/>
                  <a:gd name="T16" fmla="*/ 8 w 10"/>
                  <a:gd name="T17" fmla="*/ 0 h 22"/>
                  <a:gd name="T18" fmla="*/ 8 w 10"/>
                  <a:gd name="T19" fmla="*/ 2 h 22"/>
                  <a:gd name="T20" fmla="*/ 10 w 10"/>
                  <a:gd name="T21" fmla="*/ 8 h 22"/>
                  <a:gd name="T22" fmla="*/ 10 w 10"/>
                  <a:gd name="T23" fmla="*/ 8 h 22"/>
                  <a:gd name="T24" fmla="*/ 8 w 10"/>
                  <a:gd name="T25" fmla="*/ 8 h 22"/>
                  <a:gd name="T26" fmla="*/ 8 w 10"/>
                  <a:gd name="T27" fmla="*/ 12 h 22"/>
                  <a:gd name="T28" fmla="*/ 6 w 10"/>
                  <a:gd name="T29" fmla="*/ 22 h 22"/>
                  <a:gd name="T30" fmla="*/ 6 w 10"/>
                  <a:gd name="T31" fmla="*/ 22 h 22"/>
                  <a:gd name="T32" fmla="*/ 4 w 10"/>
                  <a:gd name="T33" fmla="*/ 22 h 22"/>
                  <a:gd name="T34" fmla="*/ 2 w 10"/>
                  <a:gd name="T35" fmla="*/ 20 h 22"/>
                  <a:gd name="T36" fmla="*/ 0 w 10"/>
                  <a:gd name="T37" fmla="*/ 12 h 22"/>
                  <a:gd name="T38" fmla="*/ 0 w 10"/>
                  <a:gd name="T3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2">
                    <a:moveTo>
                      <a:pt x="0" y="12"/>
                    </a:moveTo>
                    <a:lnTo>
                      <a:pt x="0" y="12"/>
                    </a:lnTo>
                    <a:lnTo>
                      <a:pt x="0" y="0"/>
                    </a:lnTo>
                    <a:lnTo>
                      <a:pt x="0" y="0"/>
                    </a:lnTo>
                    <a:lnTo>
                      <a:pt x="2" y="6"/>
                    </a:lnTo>
                    <a:lnTo>
                      <a:pt x="4" y="6"/>
                    </a:lnTo>
                    <a:lnTo>
                      <a:pt x="6" y="2"/>
                    </a:lnTo>
                    <a:lnTo>
                      <a:pt x="6" y="2"/>
                    </a:lnTo>
                    <a:lnTo>
                      <a:pt x="8" y="0"/>
                    </a:lnTo>
                    <a:lnTo>
                      <a:pt x="8" y="2"/>
                    </a:lnTo>
                    <a:lnTo>
                      <a:pt x="10" y="8"/>
                    </a:lnTo>
                    <a:lnTo>
                      <a:pt x="10" y="8"/>
                    </a:lnTo>
                    <a:lnTo>
                      <a:pt x="8" y="8"/>
                    </a:lnTo>
                    <a:lnTo>
                      <a:pt x="8" y="12"/>
                    </a:lnTo>
                    <a:lnTo>
                      <a:pt x="6" y="22"/>
                    </a:lnTo>
                    <a:lnTo>
                      <a:pt x="6" y="22"/>
                    </a:lnTo>
                    <a:lnTo>
                      <a:pt x="4" y="22"/>
                    </a:lnTo>
                    <a:lnTo>
                      <a:pt x="2" y="2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 name="Freeform 3330">
                <a:extLst>
                  <a:ext uri="{FF2B5EF4-FFF2-40B4-BE49-F238E27FC236}">
                    <a16:creationId xmlns:a16="http://schemas.microsoft.com/office/drawing/2014/main" id="{E59CFB1B-693A-46BC-381F-32CF852CA6CD}"/>
                  </a:ext>
                </a:extLst>
              </p:cNvPr>
              <p:cNvSpPr>
                <a:spLocks/>
              </p:cNvSpPr>
              <p:nvPr/>
            </p:nvSpPr>
            <p:spPr bwMode="auto">
              <a:xfrm>
                <a:off x="6032" y="2335"/>
                <a:ext cx="6" cy="19"/>
              </a:xfrm>
              <a:custGeom>
                <a:avLst/>
                <a:gdLst>
                  <a:gd name="T0" fmla="*/ 2 w 6"/>
                  <a:gd name="T1" fmla="*/ 19 h 19"/>
                  <a:gd name="T2" fmla="*/ 2 w 6"/>
                  <a:gd name="T3" fmla="*/ 19 h 19"/>
                  <a:gd name="T4" fmla="*/ 0 w 6"/>
                  <a:gd name="T5" fmla="*/ 11 h 19"/>
                  <a:gd name="T6" fmla="*/ 0 w 6"/>
                  <a:gd name="T7" fmla="*/ 0 h 19"/>
                  <a:gd name="T8" fmla="*/ 0 w 6"/>
                  <a:gd name="T9" fmla="*/ 0 h 19"/>
                  <a:gd name="T10" fmla="*/ 2 w 6"/>
                  <a:gd name="T11" fmla="*/ 5 h 19"/>
                  <a:gd name="T12" fmla="*/ 4 w 6"/>
                  <a:gd name="T13" fmla="*/ 9 h 19"/>
                  <a:gd name="T14" fmla="*/ 6 w 6"/>
                  <a:gd name="T15" fmla="*/ 13 h 19"/>
                  <a:gd name="T16" fmla="*/ 2 w 6"/>
                  <a:gd name="T17" fmla="*/ 19 h 19"/>
                  <a:gd name="T18" fmla="*/ 2 w 6"/>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9">
                    <a:moveTo>
                      <a:pt x="2" y="19"/>
                    </a:moveTo>
                    <a:lnTo>
                      <a:pt x="2" y="19"/>
                    </a:lnTo>
                    <a:lnTo>
                      <a:pt x="0" y="11"/>
                    </a:lnTo>
                    <a:lnTo>
                      <a:pt x="0" y="0"/>
                    </a:lnTo>
                    <a:lnTo>
                      <a:pt x="0" y="0"/>
                    </a:lnTo>
                    <a:lnTo>
                      <a:pt x="2" y="5"/>
                    </a:lnTo>
                    <a:lnTo>
                      <a:pt x="4" y="9"/>
                    </a:lnTo>
                    <a:lnTo>
                      <a:pt x="6" y="13"/>
                    </a:lnTo>
                    <a:lnTo>
                      <a:pt x="2" y="19"/>
                    </a:lnTo>
                    <a:lnTo>
                      <a:pt x="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 name="Freeform 3331">
                <a:extLst>
                  <a:ext uri="{FF2B5EF4-FFF2-40B4-BE49-F238E27FC236}">
                    <a16:creationId xmlns:a16="http://schemas.microsoft.com/office/drawing/2014/main" id="{03913E0F-F83E-687E-CFE0-F491F82555E6}"/>
                  </a:ext>
                </a:extLst>
              </p:cNvPr>
              <p:cNvSpPr>
                <a:spLocks/>
              </p:cNvSpPr>
              <p:nvPr/>
            </p:nvSpPr>
            <p:spPr bwMode="auto">
              <a:xfrm>
                <a:off x="6010" y="2340"/>
                <a:ext cx="20" cy="24"/>
              </a:xfrm>
              <a:custGeom>
                <a:avLst/>
                <a:gdLst>
                  <a:gd name="T0" fmla="*/ 8 w 20"/>
                  <a:gd name="T1" fmla="*/ 16 h 24"/>
                  <a:gd name="T2" fmla="*/ 8 w 20"/>
                  <a:gd name="T3" fmla="*/ 16 h 24"/>
                  <a:gd name="T4" fmla="*/ 6 w 20"/>
                  <a:gd name="T5" fmla="*/ 8 h 24"/>
                  <a:gd name="T6" fmla="*/ 4 w 20"/>
                  <a:gd name="T7" fmla="*/ 6 h 24"/>
                  <a:gd name="T8" fmla="*/ 2 w 20"/>
                  <a:gd name="T9" fmla="*/ 4 h 24"/>
                  <a:gd name="T10" fmla="*/ 0 w 20"/>
                  <a:gd name="T11" fmla="*/ 0 h 24"/>
                  <a:gd name="T12" fmla="*/ 0 w 20"/>
                  <a:gd name="T13" fmla="*/ 0 h 24"/>
                  <a:gd name="T14" fmla="*/ 4 w 20"/>
                  <a:gd name="T15" fmla="*/ 0 h 24"/>
                  <a:gd name="T16" fmla="*/ 10 w 20"/>
                  <a:gd name="T17" fmla="*/ 2 h 24"/>
                  <a:gd name="T18" fmla="*/ 16 w 20"/>
                  <a:gd name="T19" fmla="*/ 8 h 24"/>
                  <a:gd name="T20" fmla="*/ 20 w 20"/>
                  <a:gd name="T21" fmla="*/ 14 h 24"/>
                  <a:gd name="T22" fmla="*/ 20 w 20"/>
                  <a:gd name="T23" fmla="*/ 14 h 24"/>
                  <a:gd name="T24" fmla="*/ 18 w 20"/>
                  <a:gd name="T25" fmla="*/ 16 h 24"/>
                  <a:gd name="T26" fmla="*/ 18 w 20"/>
                  <a:gd name="T27" fmla="*/ 16 h 24"/>
                  <a:gd name="T28" fmla="*/ 16 w 20"/>
                  <a:gd name="T29" fmla="*/ 14 h 24"/>
                  <a:gd name="T30" fmla="*/ 14 w 20"/>
                  <a:gd name="T31" fmla="*/ 12 h 24"/>
                  <a:gd name="T32" fmla="*/ 14 w 20"/>
                  <a:gd name="T33" fmla="*/ 14 h 24"/>
                  <a:gd name="T34" fmla="*/ 14 w 20"/>
                  <a:gd name="T35" fmla="*/ 22 h 24"/>
                  <a:gd name="T36" fmla="*/ 14 w 20"/>
                  <a:gd name="T37" fmla="*/ 22 h 24"/>
                  <a:gd name="T38" fmla="*/ 14 w 20"/>
                  <a:gd name="T39" fmla="*/ 24 h 24"/>
                  <a:gd name="T40" fmla="*/ 14 w 20"/>
                  <a:gd name="T41" fmla="*/ 24 h 24"/>
                  <a:gd name="T42" fmla="*/ 10 w 20"/>
                  <a:gd name="T43" fmla="*/ 22 h 24"/>
                  <a:gd name="T44" fmla="*/ 10 w 20"/>
                  <a:gd name="T45" fmla="*/ 22 h 24"/>
                  <a:gd name="T46" fmla="*/ 10 w 20"/>
                  <a:gd name="T47" fmla="*/ 22 h 24"/>
                  <a:gd name="T48" fmla="*/ 8 w 20"/>
                  <a:gd name="T49" fmla="*/ 22 h 24"/>
                  <a:gd name="T50" fmla="*/ 8 w 20"/>
                  <a:gd name="T51" fmla="*/ 16 h 24"/>
                  <a:gd name="T52" fmla="*/ 8 w 20"/>
                  <a:gd name="T5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8" y="16"/>
                    </a:moveTo>
                    <a:lnTo>
                      <a:pt x="8" y="16"/>
                    </a:lnTo>
                    <a:lnTo>
                      <a:pt x="6" y="8"/>
                    </a:lnTo>
                    <a:lnTo>
                      <a:pt x="4" y="6"/>
                    </a:lnTo>
                    <a:lnTo>
                      <a:pt x="2" y="4"/>
                    </a:lnTo>
                    <a:lnTo>
                      <a:pt x="0" y="0"/>
                    </a:lnTo>
                    <a:lnTo>
                      <a:pt x="0" y="0"/>
                    </a:lnTo>
                    <a:lnTo>
                      <a:pt x="4" y="0"/>
                    </a:lnTo>
                    <a:lnTo>
                      <a:pt x="10" y="2"/>
                    </a:lnTo>
                    <a:lnTo>
                      <a:pt x="16" y="8"/>
                    </a:lnTo>
                    <a:lnTo>
                      <a:pt x="20" y="14"/>
                    </a:lnTo>
                    <a:lnTo>
                      <a:pt x="20" y="14"/>
                    </a:lnTo>
                    <a:lnTo>
                      <a:pt x="18" y="16"/>
                    </a:lnTo>
                    <a:lnTo>
                      <a:pt x="18" y="16"/>
                    </a:lnTo>
                    <a:lnTo>
                      <a:pt x="16" y="14"/>
                    </a:lnTo>
                    <a:lnTo>
                      <a:pt x="14" y="12"/>
                    </a:lnTo>
                    <a:lnTo>
                      <a:pt x="14" y="14"/>
                    </a:lnTo>
                    <a:lnTo>
                      <a:pt x="14" y="22"/>
                    </a:lnTo>
                    <a:lnTo>
                      <a:pt x="14" y="22"/>
                    </a:lnTo>
                    <a:lnTo>
                      <a:pt x="14" y="24"/>
                    </a:lnTo>
                    <a:lnTo>
                      <a:pt x="14" y="24"/>
                    </a:lnTo>
                    <a:lnTo>
                      <a:pt x="10" y="22"/>
                    </a:lnTo>
                    <a:lnTo>
                      <a:pt x="10" y="22"/>
                    </a:lnTo>
                    <a:lnTo>
                      <a:pt x="10" y="22"/>
                    </a:lnTo>
                    <a:lnTo>
                      <a:pt x="8" y="22"/>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 name="Freeform 3332">
                <a:extLst>
                  <a:ext uri="{FF2B5EF4-FFF2-40B4-BE49-F238E27FC236}">
                    <a16:creationId xmlns:a16="http://schemas.microsoft.com/office/drawing/2014/main" id="{5DDFDA76-AD8F-FF28-FB98-4F2ED1D931F4}"/>
                  </a:ext>
                </a:extLst>
              </p:cNvPr>
              <p:cNvSpPr>
                <a:spLocks/>
              </p:cNvSpPr>
              <p:nvPr/>
            </p:nvSpPr>
            <p:spPr bwMode="auto">
              <a:xfrm>
                <a:off x="1812" y="2544"/>
                <a:ext cx="50" cy="72"/>
              </a:xfrm>
              <a:custGeom>
                <a:avLst/>
                <a:gdLst>
                  <a:gd name="T0" fmla="*/ 16 w 50"/>
                  <a:gd name="T1" fmla="*/ 2 h 72"/>
                  <a:gd name="T2" fmla="*/ 22 w 50"/>
                  <a:gd name="T3" fmla="*/ 2 h 72"/>
                  <a:gd name="T4" fmla="*/ 22 w 50"/>
                  <a:gd name="T5" fmla="*/ 14 h 72"/>
                  <a:gd name="T6" fmla="*/ 28 w 50"/>
                  <a:gd name="T7" fmla="*/ 24 h 72"/>
                  <a:gd name="T8" fmla="*/ 26 w 50"/>
                  <a:gd name="T9" fmla="*/ 36 h 72"/>
                  <a:gd name="T10" fmla="*/ 30 w 50"/>
                  <a:gd name="T11" fmla="*/ 42 h 72"/>
                  <a:gd name="T12" fmla="*/ 32 w 50"/>
                  <a:gd name="T13" fmla="*/ 46 h 72"/>
                  <a:gd name="T14" fmla="*/ 34 w 50"/>
                  <a:gd name="T15" fmla="*/ 50 h 72"/>
                  <a:gd name="T16" fmla="*/ 34 w 50"/>
                  <a:gd name="T17" fmla="*/ 58 h 72"/>
                  <a:gd name="T18" fmla="*/ 36 w 50"/>
                  <a:gd name="T19" fmla="*/ 56 h 72"/>
                  <a:gd name="T20" fmla="*/ 36 w 50"/>
                  <a:gd name="T21" fmla="*/ 54 h 72"/>
                  <a:gd name="T22" fmla="*/ 50 w 50"/>
                  <a:gd name="T23" fmla="*/ 68 h 72"/>
                  <a:gd name="T24" fmla="*/ 50 w 50"/>
                  <a:gd name="T25" fmla="*/ 72 h 72"/>
                  <a:gd name="T26" fmla="*/ 36 w 50"/>
                  <a:gd name="T27" fmla="*/ 70 h 72"/>
                  <a:gd name="T28" fmla="*/ 22 w 50"/>
                  <a:gd name="T29" fmla="*/ 72 h 72"/>
                  <a:gd name="T30" fmla="*/ 20 w 50"/>
                  <a:gd name="T31" fmla="*/ 72 h 72"/>
                  <a:gd name="T32" fmla="*/ 18 w 50"/>
                  <a:gd name="T33" fmla="*/ 68 h 72"/>
                  <a:gd name="T34" fmla="*/ 14 w 50"/>
                  <a:gd name="T35" fmla="*/ 60 h 72"/>
                  <a:gd name="T36" fmla="*/ 8 w 50"/>
                  <a:gd name="T37" fmla="*/ 54 h 72"/>
                  <a:gd name="T38" fmla="*/ 4 w 50"/>
                  <a:gd name="T39" fmla="*/ 50 h 72"/>
                  <a:gd name="T40" fmla="*/ 0 w 50"/>
                  <a:gd name="T41" fmla="*/ 46 h 72"/>
                  <a:gd name="T42" fmla="*/ 0 w 50"/>
                  <a:gd name="T43" fmla="*/ 36 h 72"/>
                  <a:gd name="T44" fmla="*/ 2 w 50"/>
                  <a:gd name="T45" fmla="*/ 32 h 72"/>
                  <a:gd name="T46" fmla="*/ 6 w 50"/>
                  <a:gd name="T47" fmla="*/ 34 h 72"/>
                  <a:gd name="T48" fmla="*/ 10 w 50"/>
                  <a:gd name="T49" fmla="*/ 44 h 72"/>
                  <a:gd name="T50" fmla="*/ 12 w 50"/>
                  <a:gd name="T51" fmla="*/ 46 h 72"/>
                  <a:gd name="T52" fmla="*/ 16 w 50"/>
                  <a:gd name="T53" fmla="*/ 46 h 72"/>
                  <a:gd name="T54" fmla="*/ 20 w 50"/>
                  <a:gd name="T55" fmla="*/ 40 h 72"/>
                  <a:gd name="T56" fmla="*/ 18 w 50"/>
                  <a:gd name="T57" fmla="*/ 28 h 72"/>
                  <a:gd name="T58" fmla="*/ 14 w 50"/>
                  <a:gd name="T59" fmla="*/ 22 h 72"/>
                  <a:gd name="T60" fmla="*/ 12 w 50"/>
                  <a:gd name="T61" fmla="*/ 22 h 72"/>
                  <a:gd name="T62" fmla="*/ 8 w 50"/>
                  <a:gd name="T63" fmla="*/ 22 h 72"/>
                  <a:gd name="T64" fmla="*/ 6 w 50"/>
                  <a:gd name="T65" fmla="*/ 14 h 72"/>
                  <a:gd name="T66" fmla="*/ 6 w 50"/>
                  <a:gd name="T67" fmla="*/ 6 h 72"/>
                  <a:gd name="T68" fmla="*/ 8 w 50"/>
                  <a:gd name="T69" fmla="*/ 0 h 72"/>
                  <a:gd name="T70" fmla="*/ 12 w 50"/>
                  <a:gd name="T71" fmla="*/ 2 h 72"/>
                  <a:gd name="T72" fmla="*/ 16 w 50"/>
                  <a:gd name="T73" fmla="*/ 2 h 72"/>
                  <a:gd name="T74" fmla="*/ 16 w 50"/>
                  <a:gd name="T75"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72">
                    <a:moveTo>
                      <a:pt x="16" y="2"/>
                    </a:moveTo>
                    <a:lnTo>
                      <a:pt x="16" y="2"/>
                    </a:lnTo>
                    <a:lnTo>
                      <a:pt x="20" y="0"/>
                    </a:lnTo>
                    <a:lnTo>
                      <a:pt x="22" y="2"/>
                    </a:lnTo>
                    <a:lnTo>
                      <a:pt x="22" y="14"/>
                    </a:lnTo>
                    <a:lnTo>
                      <a:pt x="22" y="14"/>
                    </a:lnTo>
                    <a:lnTo>
                      <a:pt x="24" y="20"/>
                    </a:lnTo>
                    <a:lnTo>
                      <a:pt x="28" y="24"/>
                    </a:lnTo>
                    <a:lnTo>
                      <a:pt x="28" y="24"/>
                    </a:lnTo>
                    <a:lnTo>
                      <a:pt x="26" y="36"/>
                    </a:lnTo>
                    <a:lnTo>
                      <a:pt x="28" y="40"/>
                    </a:lnTo>
                    <a:lnTo>
                      <a:pt x="30" y="42"/>
                    </a:lnTo>
                    <a:lnTo>
                      <a:pt x="30" y="42"/>
                    </a:lnTo>
                    <a:lnTo>
                      <a:pt x="32" y="46"/>
                    </a:lnTo>
                    <a:lnTo>
                      <a:pt x="34" y="50"/>
                    </a:lnTo>
                    <a:lnTo>
                      <a:pt x="34" y="50"/>
                    </a:lnTo>
                    <a:lnTo>
                      <a:pt x="34" y="54"/>
                    </a:lnTo>
                    <a:lnTo>
                      <a:pt x="34" y="58"/>
                    </a:lnTo>
                    <a:lnTo>
                      <a:pt x="34" y="58"/>
                    </a:lnTo>
                    <a:lnTo>
                      <a:pt x="36" y="56"/>
                    </a:lnTo>
                    <a:lnTo>
                      <a:pt x="36" y="54"/>
                    </a:lnTo>
                    <a:lnTo>
                      <a:pt x="36" y="54"/>
                    </a:lnTo>
                    <a:lnTo>
                      <a:pt x="50" y="68"/>
                    </a:lnTo>
                    <a:lnTo>
                      <a:pt x="50" y="68"/>
                    </a:lnTo>
                    <a:lnTo>
                      <a:pt x="50" y="72"/>
                    </a:lnTo>
                    <a:lnTo>
                      <a:pt x="50" y="72"/>
                    </a:lnTo>
                    <a:lnTo>
                      <a:pt x="42" y="68"/>
                    </a:lnTo>
                    <a:lnTo>
                      <a:pt x="36" y="70"/>
                    </a:lnTo>
                    <a:lnTo>
                      <a:pt x="30" y="72"/>
                    </a:lnTo>
                    <a:lnTo>
                      <a:pt x="22" y="72"/>
                    </a:lnTo>
                    <a:lnTo>
                      <a:pt x="22" y="72"/>
                    </a:lnTo>
                    <a:lnTo>
                      <a:pt x="20" y="72"/>
                    </a:lnTo>
                    <a:lnTo>
                      <a:pt x="18" y="68"/>
                    </a:lnTo>
                    <a:lnTo>
                      <a:pt x="18" y="68"/>
                    </a:lnTo>
                    <a:lnTo>
                      <a:pt x="16" y="62"/>
                    </a:lnTo>
                    <a:lnTo>
                      <a:pt x="14" y="60"/>
                    </a:lnTo>
                    <a:lnTo>
                      <a:pt x="8" y="54"/>
                    </a:lnTo>
                    <a:lnTo>
                      <a:pt x="8" y="54"/>
                    </a:lnTo>
                    <a:lnTo>
                      <a:pt x="6" y="50"/>
                    </a:lnTo>
                    <a:lnTo>
                      <a:pt x="4" y="50"/>
                    </a:lnTo>
                    <a:lnTo>
                      <a:pt x="2" y="48"/>
                    </a:lnTo>
                    <a:lnTo>
                      <a:pt x="0" y="46"/>
                    </a:lnTo>
                    <a:lnTo>
                      <a:pt x="0" y="46"/>
                    </a:lnTo>
                    <a:lnTo>
                      <a:pt x="0" y="36"/>
                    </a:lnTo>
                    <a:lnTo>
                      <a:pt x="2" y="32"/>
                    </a:lnTo>
                    <a:lnTo>
                      <a:pt x="2" y="32"/>
                    </a:lnTo>
                    <a:lnTo>
                      <a:pt x="4" y="32"/>
                    </a:lnTo>
                    <a:lnTo>
                      <a:pt x="6" y="34"/>
                    </a:lnTo>
                    <a:lnTo>
                      <a:pt x="8" y="38"/>
                    </a:lnTo>
                    <a:lnTo>
                      <a:pt x="10" y="44"/>
                    </a:lnTo>
                    <a:lnTo>
                      <a:pt x="10" y="44"/>
                    </a:lnTo>
                    <a:lnTo>
                      <a:pt x="12" y="46"/>
                    </a:lnTo>
                    <a:lnTo>
                      <a:pt x="12" y="46"/>
                    </a:lnTo>
                    <a:lnTo>
                      <a:pt x="16" y="46"/>
                    </a:lnTo>
                    <a:lnTo>
                      <a:pt x="18" y="46"/>
                    </a:lnTo>
                    <a:lnTo>
                      <a:pt x="20" y="40"/>
                    </a:lnTo>
                    <a:lnTo>
                      <a:pt x="20" y="40"/>
                    </a:lnTo>
                    <a:lnTo>
                      <a:pt x="18" y="28"/>
                    </a:lnTo>
                    <a:lnTo>
                      <a:pt x="16" y="24"/>
                    </a:lnTo>
                    <a:lnTo>
                      <a:pt x="14" y="22"/>
                    </a:lnTo>
                    <a:lnTo>
                      <a:pt x="14" y="22"/>
                    </a:lnTo>
                    <a:lnTo>
                      <a:pt x="12" y="22"/>
                    </a:lnTo>
                    <a:lnTo>
                      <a:pt x="10" y="22"/>
                    </a:lnTo>
                    <a:lnTo>
                      <a:pt x="8" y="22"/>
                    </a:lnTo>
                    <a:lnTo>
                      <a:pt x="8" y="22"/>
                    </a:lnTo>
                    <a:lnTo>
                      <a:pt x="6" y="14"/>
                    </a:lnTo>
                    <a:lnTo>
                      <a:pt x="6" y="6"/>
                    </a:lnTo>
                    <a:lnTo>
                      <a:pt x="6" y="6"/>
                    </a:lnTo>
                    <a:lnTo>
                      <a:pt x="8" y="0"/>
                    </a:lnTo>
                    <a:lnTo>
                      <a:pt x="8" y="0"/>
                    </a:lnTo>
                    <a:lnTo>
                      <a:pt x="12" y="2"/>
                    </a:lnTo>
                    <a:lnTo>
                      <a:pt x="12" y="2"/>
                    </a:lnTo>
                    <a:lnTo>
                      <a:pt x="14" y="2"/>
                    </a:lnTo>
                    <a:lnTo>
                      <a:pt x="16" y="2"/>
                    </a:lnTo>
                    <a:lnTo>
                      <a:pt x="16" y="2"/>
                    </a:ln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 name="Freeform 3333">
                <a:extLst>
                  <a:ext uri="{FF2B5EF4-FFF2-40B4-BE49-F238E27FC236}">
                    <a16:creationId xmlns:a16="http://schemas.microsoft.com/office/drawing/2014/main" id="{C8FB4D54-BF40-3416-D6FA-5610DD08D77C}"/>
                  </a:ext>
                </a:extLst>
              </p:cNvPr>
              <p:cNvSpPr>
                <a:spLocks/>
              </p:cNvSpPr>
              <p:nvPr/>
            </p:nvSpPr>
            <p:spPr bwMode="auto">
              <a:xfrm>
                <a:off x="1874" y="2586"/>
                <a:ext cx="46" cy="40"/>
              </a:xfrm>
              <a:custGeom>
                <a:avLst/>
                <a:gdLst>
                  <a:gd name="T0" fmla="*/ 40 w 46"/>
                  <a:gd name="T1" fmla="*/ 4 h 40"/>
                  <a:gd name="T2" fmla="*/ 40 w 46"/>
                  <a:gd name="T3" fmla="*/ 4 h 40"/>
                  <a:gd name="T4" fmla="*/ 42 w 46"/>
                  <a:gd name="T5" fmla="*/ 18 h 40"/>
                  <a:gd name="T6" fmla="*/ 46 w 46"/>
                  <a:gd name="T7" fmla="*/ 30 h 40"/>
                  <a:gd name="T8" fmla="*/ 46 w 46"/>
                  <a:gd name="T9" fmla="*/ 30 h 40"/>
                  <a:gd name="T10" fmla="*/ 44 w 46"/>
                  <a:gd name="T11" fmla="*/ 36 h 40"/>
                  <a:gd name="T12" fmla="*/ 44 w 46"/>
                  <a:gd name="T13" fmla="*/ 36 h 40"/>
                  <a:gd name="T14" fmla="*/ 42 w 46"/>
                  <a:gd name="T15" fmla="*/ 34 h 40"/>
                  <a:gd name="T16" fmla="*/ 42 w 46"/>
                  <a:gd name="T17" fmla="*/ 34 h 40"/>
                  <a:gd name="T18" fmla="*/ 38 w 46"/>
                  <a:gd name="T19" fmla="*/ 24 h 40"/>
                  <a:gd name="T20" fmla="*/ 36 w 46"/>
                  <a:gd name="T21" fmla="*/ 24 h 40"/>
                  <a:gd name="T22" fmla="*/ 32 w 46"/>
                  <a:gd name="T23" fmla="*/ 30 h 40"/>
                  <a:gd name="T24" fmla="*/ 32 w 46"/>
                  <a:gd name="T25" fmla="*/ 30 h 40"/>
                  <a:gd name="T26" fmla="*/ 30 w 46"/>
                  <a:gd name="T27" fmla="*/ 32 h 40"/>
                  <a:gd name="T28" fmla="*/ 28 w 46"/>
                  <a:gd name="T29" fmla="*/ 32 h 40"/>
                  <a:gd name="T30" fmla="*/ 24 w 46"/>
                  <a:gd name="T31" fmla="*/ 32 h 40"/>
                  <a:gd name="T32" fmla="*/ 22 w 46"/>
                  <a:gd name="T33" fmla="*/ 34 h 40"/>
                  <a:gd name="T34" fmla="*/ 22 w 46"/>
                  <a:gd name="T35" fmla="*/ 34 h 40"/>
                  <a:gd name="T36" fmla="*/ 22 w 46"/>
                  <a:gd name="T37" fmla="*/ 36 h 40"/>
                  <a:gd name="T38" fmla="*/ 22 w 46"/>
                  <a:gd name="T39" fmla="*/ 40 h 40"/>
                  <a:gd name="T40" fmla="*/ 22 w 46"/>
                  <a:gd name="T41" fmla="*/ 40 h 40"/>
                  <a:gd name="T42" fmla="*/ 18 w 46"/>
                  <a:gd name="T43" fmla="*/ 36 h 40"/>
                  <a:gd name="T44" fmla="*/ 12 w 46"/>
                  <a:gd name="T45" fmla="*/ 32 h 40"/>
                  <a:gd name="T46" fmla="*/ 8 w 46"/>
                  <a:gd name="T47" fmla="*/ 26 h 40"/>
                  <a:gd name="T48" fmla="*/ 2 w 46"/>
                  <a:gd name="T49" fmla="*/ 16 h 40"/>
                  <a:gd name="T50" fmla="*/ 2 w 46"/>
                  <a:gd name="T51" fmla="*/ 16 h 40"/>
                  <a:gd name="T52" fmla="*/ 0 w 46"/>
                  <a:gd name="T53" fmla="*/ 12 h 40"/>
                  <a:gd name="T54" fmla="*/ 0 w 46"/>
                  <a:gd name="T55" fmla="*/ 6 h 40"/>
                  <a:gd name="T56" fmla="*/ 0 w 46"/>
                  <a:gd name="T57" fmla="*/ 6 h 40"/>
                  <a:gd name="T58" fmla="*/ 2 w 46"/>
                  <a:gd name="T59" fmla="*/ 4 h 40"/>
                  <a:gd name="T60" fmla="*/ 2 w 46"/>
                  <a:gd name="T61" fmla="*/ 4 h 40"/>
                  <a:gd name="T62" fmla="*/ 6 w 46"/>
                  <a:gd name="T63" fmla="*/ 6 h 40"/>
                  <a:gd name="T64" fmla="*/ 6 w 46"/>
                  <a:gd name="T65" fmla="*/ 6 h 40"/>
                  <a:gd name="T66" fmla="*/ 10 w 46"/>
                  <a:gd name="T67" fmla="*/ 10 h 40"/>
                  <a:gd name="T68" fmla="*/ 14 w 46"/>
                  <a:gd name="T69" fmla="*/ 12 h 40"/>
                  <a:gd name="T70" fmla="*/ 18 w 46"/>
                  <a:gd name="T71" fmla="*/ 12 h 40"/>
                  <a:gd name="T72" fmla="*/ 22 w 46"/>
                  <a:gd name="T73" fmla="*/ 8 h 40"/>
                  <a:gd name="T74" fmla="*/ 22 w 46"/>
                  <a:gd name="T75" fmla="*/ 8 h 40"/>
                  <a:gd name="T76" fmla="*/ 24 w 46"/>
                  <a:gd name="T77" fmla="*/ 6 h 40"/>
                  <a:gd name="T78" fmla="*/ 26 w 46"/>
                  <a:gd name="T79" fmla="*/ 4 h 40"/>
                  <a:gd name="T80" fmla="*/ 26 w 46"/>
                  <a:gd name="T81" fmla="*/ 4 h 40"/>
                  <a:gd name="T82" fmla="*/ 30 w 46"/>
                  <a:gd name="T83" fmla="*/ 8 h 40"/>
                  <a:gd name="T84" fmla="*/ 32 w 46"/>
                  <a:gd name="T85" fmla="*/ 6 h 40"/>
                  <a:gd name="T86" fmla="*/ 34 w 46"/>
                  <a:gd name="T87" fmla="*/ 2 h 40"/>
                  <a:gd name="T88" fmla="*/ 34 w 46"/>
                  <a:gd name="T89" fmla="*/ 2 h 40"/>
                  <a:gd name="T90" fmla="*/ 36 w 46"/>
                  <a:gd name="T91" fmla="*/ 0 h 40"/>
                  <a:gd name="T92" fmla="*/ 38 w 46"/>
                  <a:gd name="T93" fmla="*/ 2 h 40"/>
                  <a:gd name="T94" fmla="*/ 40 w 46"/>
                  <a:gd name="T95" fmla="*/ 4 h 40"/>
                  <a:gd name="T96" fmla="*/ 40 w 46"/>
                  <a:gd name="T9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40" y="4"/>
                    </a:moveTo>
                    <a:lnTo>
                      <a:pt x="40" y="4"/>
                    </a:lnTo>
                    <a:lnTo>
                      <a:pt x="42" y="18"/>
                    </a:lnTo>
                    <a:lnTo>
                      <a:pt x="46" y="30"/>
                    </a:lnTo>
                    <a:lnTo>
                      <a:pt x="46" y="30"/>
                    </a:lnTo>
                    <a:lnTo>
                      <a:pt x="44" y="36"/>
                    </a:lnTo>
                    <a:lnTo>
                      <a:pt x="44" y="36"/>
                    </a:lnTo>
                    <a:lnTo>
                      <a:pt x="42" y="34"/>
                    </a:lnTo>
                    <a:lnTo>
                      <a:pt x="42" y="34"/>
                    </a:lnTo>
                    <a:lnTo>
                      <a:pt x="38" y="24"/>
                    </a:lnTo>
                    <a:lnTo>
                      <a:pt x="36" y="24"/>
                    </a:lnTo>
                    <a:lnTo>
                      <a:pt x="32" y="30"/>
                    </a:lnTo>
                    <a:lnTo>
                      <a:pt x="32" y="30"/>
                    </a:lnTo>
                    <a:lnTo>
                      <a:pt x="30" y="32"/>
                    </a:lnTo>
                    <a:lnTo>
                      <a:pt x="28" y="32"/>
                    </a:lnTo>
                    <a:lnTo>
                      <a:pt x="24" y="32"/>
                    </a:lnTo>
                    <a:lnTo>
                      <a:pt x="22" y="34"/>
                    </a:lnTo>
                    <a:lnTo>
                      <a:pt x="22" y="34"/>
                    </a:lnTo>
                    <a:lnTo>
                      <a:pt x="22" y="36"/>
                    </a:lnTo>
                    <a:lnTo>
                      <a:pt x="22" y="40"/>
                    </a:lnTo>
                    <a:lnTo>
                      <a:pt x="22" y="40"/>
                    </a:lnTo>
                    <a:lnTo>
                      <a:pt x="18" y="36"/>
                    </a:lnTo>
                    <a:lnTo>
                      <a:pt x="12" y="32"/>
                    </a:lnTo>
                    <a:lnTo>
                      <a:pt x="8" y="26"/>
                    </a:lnTo>
                    <a:lnTo>
                      <a:pt x="2" y="16"/>
                    </a:lnTo>
                    <a:lnTo>
                      <a:pt x="2" y="16"/>
                    </a:lnTo>
                    <a:lnTo>
                      <a:pt x="0" y="12"/>
                    </a:lnTo>
                    <a:lnTo>
                      <a:pt x="0" y="6"/>
                    </a:lnTo>
                    <a:lnTo>
                      <a:pt x="0" y="6"/>
                    </a:lnTo>
                    <a:lnTo>
                      <a:pt x="2" y="4"/>
                    </a:lnTo>
                    <a:lnTo>
                      <a:pt x="2" y="4"/>
                    </a:lnTo>
                    <a:lnTo>
                      <a:pt x="6" y="6"/>
                    </a:lnTo>
                    <a:lnTo>
                      <a:pt x="6" y="6"/>
                    </a:lnTo>
                    <a:lnTo>
                      <a:pt x="10" y="10"/>
                    </a:lnTo>
                    <a:lnTo>
                      <a:pt x="14" y="12"/>
                    </a:lnTo>
                    <a:lnTo>
                      <a:pt x="18" y="12"/>
                    </a:lnTo>
                    <a:lnTo>
                      <a:pt x="22" y="8"/>
                    </a:lnTo>
                    <a:lnTo>
                      <a:pt x="22" y="8"/>
                    </a:lnTo>
                    <a:lnTo>
                      <a:pt x="24" y="6"/>
                    </a:lnTo>
                    <a:lnTo>
                      <a:pt x="26" y="4"/>
                    </a:lnTo>
                    <a:lnTo>
                      <a:pt x="26" y="4"/>
                    </a:lnTo>
                    <a:lnTo>
                      <a:pt x="30" y="8"/>
                    </a:lnTo>
                    <a:lnTo>
                      <a:pt x="32" y="6"/>
                    </a:lnTo>
                    <a:lnTo>
                      <a:pt x="34" y="2"/>
                    </a:lnTo>
                    <a:lnTo>
                      <a:pt x="34" y="2"/>
                    </a:lnTo>
                    <a:lnTo>
                      <a:pt x="36" y="0"/>
                    </a:lnTo>
                    <a:lnTo>
                      <a:pt x="38" y="2"/>
                    </a:lnTo>
                    <a:lnTo>
                      <a:pt x="40" y="4"/>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 name="Freeform 3334">
                <a:extLst>
                  <a:ext uri="{FF2B5EF4-FFF2-40B4-BE49-F238E27FC236}">
                    <a16:creationId xmlns:a16="http://schemas.microsoft.com/office/drawing/2014/main" id="{5CC2CBFD-F03A-4B72-5BFF-2F232E1D5F20}"/>
                  </a:ext>
                </a:extLst>
              </p:cNvPr>
              <p:cNvSpPr>
                <a:spLocks/>
              </p:cNvSpPr>
              <p:nvPr/>
            </p:nvSpPr>
            <p:spPr bwMode="auto">
              <a:xfrm>
                <a:off x="1896" y="2620"/>
                <a:ext cx="22" cy="36"/>
              </a:xfrm>
              <a:custGeom>
                <a:avLst/>
                <a:gdLst>
                  <a:gd name="T0" fmla="*/ 0 w 22"/>
                  <a:gd name="T1" fmla="*/ 6 h 36"/>
                  <a:gd name="T2" fmla="*/ 0 w 22"/>
                  <a:gd name="T3" fmla="*/ 6 h 36"/>
                  <a:gd name="T4" fmla="*/ 0 w 22"/>
                  <a:gd name="T5" fmla="*/ 0 h 36"/>
                  <a:gd name="T6" fmla="*/ 0 w 22"/>
                  <a:gd name="T7" fmla="*/ 0 h 36"/>
                  <a:gd name="T8" fmla="*/ 6 w 22"/>
                  <a:gd name="T9" fmla="*/ 8 h 36"/>
                  <a:gd name="T10" fmla="*/ 10 w 22"/>
                  <a:gd name="T11" fmla="*/ 10 h 36"/>
                  <a:gd name="T12" fmla="*/ 14 w 22"/>
                  <a:gd name="T13" fmla="*/ 8 h 36"/>
                  <a:gd name="T14" fmla="*/ 14 w 22"/>
                  <a:gd name="T15" fmla="*/ 8 h 36"/>
                  <a:gd name="T16" fmla="*/ 16 w 22"/>
                  <a:gd name="T17" fmla="*/ 8 h 36"/>
                  <a:gd name="T18" fmla="*/ 18 w 22"/>
                  <a:gd name="T19" fmla="*/ 10 h 36"/>
                  <a:gd name="T20" fmla="*/ 20 w 22"/>
                  <a:gd name="T21" fmla="*/ 16 h 36"/>
                  <a:gd name="T22" fmla="*/ 22 w 22"/>
                  <a:gd name="T23" fmla="*/ 24 h 36"/>
                  <a:gd name="T24" fmla="*/ 22 w 22"/>
                  <a:gd name="T25" fmla="*/ 36 h 36"/>
                  <a:gd name="T26" fmla="*/ 22 w 22"/>
                  <a:gd name="T27" fmla="*/ 36 h 36"/>
                  <a:gd name="T28" fmla="*/ 16 w 22"/>
                  <a:gd name="T29" fmla="*/ 30 h 36"/>
                  <a:gd name="T30" fmla="*/ 10 w 22"/>
                  <a:gd name="T31" fmla="*/ 24 h 36"/>
                  <a:gd name="T32" fmla="*/ 4 w 22"/>
                  <a:gd name="T33" fmla="*/ 18 h 36"/>
                  <a:gd name="T34" fmla="*/ 0 w 22"/>
                  <a:gd name="T35" fmla="*/ 6 h 36"/>
                  <a:gd name="T36" fmla="*/ 0 w 22"/>
                  <a:gd name="T3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6">
                    <a:moveTo>
                      <a:pt x="0" y="6"/>
                    </a:moveTo>
                    <a:lnTo>
                      <a:pt x="0" y="6"/>
                    </a:lnTo>
                    <a:lnTo>
                      <a:pt x="0" y="0"/>
                    </a:lnTo>
                    <a:lnTo>
                      <a:pt x="0" y="0"/>
                    </a:lnTo>
                    <a:lnTo>
                      <a:pt x="6" y="8"/>
                    </a:lnTo>
                    <a:lnTo>
                      <a:pt x="10" y="10"/>
                    </a:lnTo>
                    <a:lnTo>
                      <a:pt x="14" y="8"/>
                    </a:lnTo>
                    <a:lnTo>
                      <a:pt x="14" y="8"/>
                    </a:lnTo>
                    <a:lnTo>
                      <a:pt x="16" y="8"/>
                    </a:lnTo>
                    <a:lnTo>
                      <a:pt x="18" y="10"/>
                    </a:lnTo>
                    <a:lnTo>
                      <a:pt x="20" y="16"/>
                    </a:lnTo>
                    <a:lnTo>
                      <a:pt x="22" y="24"/>
                    </a:lnTo>
                    <a:lnTo>
                      <a:pt x="22" y="36"/>
                    </a:lnTo>
                    <a:lnTo>
                      <a:pt x="22" y="36"/>
                    </a:lnTo>
                    <a:lnTo>
                      <a:pt x="16" y="30"/>
                    </a:lnTo>
                    <a:lnTo>
                      <a:pt x="10" y="24"/>
                    </a:lnTo>
                    <a:lnTo>
                      <a:pt x="4" y="1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 name="Freeform 3335">
                <a:extLst>
                  <a:ext uri="{FF2B5EF4-FFF2-40B4-BE49-F238E27FC236}">
                    <a16:creationId xmlns:a16="http://schemas.microsoft.com/office/drawing/2014/main" id="{09FF8A52-1150-160F-B306-BF029B05B36C}"/>
                  </a:ext>
                </a:extLst>
              </p:cNvPr>
              <p:cNvSpPr>
                <a:spLocks/>
              </p:cNvSpPr>
              <p:nvPr/>
            </p:nvSpPr>
            <p:spPr bwMode="auto">
              <a:xfrm>
                <a:off x="1864" y="2556"/>
                <a:ext cx="18" cy="28"/>
              </a:xfrm>
              <a:custGeom>
                <a:avLst/>
                <a:gdLst>
                  <a:gd name="T0" fmla="*/ 6 w 18"/>
                  <a:gd name="T1" fmla="*/ 2 h 28"/>
                  <a:gd name="T2" fmla="*/ 6 w 18"/>
                  <a:gd name="T3" fmla="*/ 2 h 28"/>
                  <a:gd name="T4" fmla="*/ 8 w 18"/>
                  <a:gd name="T5" fmla="*/ 2 h 28"/>
                  <a:gd name="T6" fmla="*/ 10 w 18"/>
                  <a:gd name="T7" fmla="*/ 6 h 28"/>
                  <a:gd name="T8" fmla="*/ 12 w 18"/>
                  <a:gd name="T9" fmla="*/ 10 h 28"/>
                  <a:gd name="T10" fmla="*/ 16 w 18"/>
                  <a:gd name="T11" fmla="*/ 12 h 28"/>
                  <a:gd name="T12" fmla="*/ 16 w 18"/>
                  <a:gd name="T13" fmla="*/ 12 h 28"/>
                  <a:gd name="T14" fmla="*/ 18 w 18"/>
                  <a:gd name="T15" fmla="*/ 18 h 28"/>
                  <a:gd name="T16" fmla="*/ 18 w 18"/>
                  <a:gd name="T17" fmla="*/ 26 h 28"/>
                  <a:gd name="T18" fmla="*/ 18 w 18"/>
                  <a:gd name="T19" fmla="*/ 26 h 28"/>
                  <a:gd name="T20" fmla="*/ 16 w 18"/>
                  <a:gd name="T21" fmla="*/ 26 h 28"/>
                  <a:gd name="T22" fmla="*/ 14 w 18"/>
                  <a:gd name="T23" fmla="*/ 24 h 28"/>
                  <a:gd name="T24" fmla="*/ 8 w 18"/>
                  <a:gd name="T25" fmla="*/ 26 h 28"/>
                  <a:gd name="T26" fmla="*/ 8 w 18"/>
                  <a:gd name="T27" fmla="*/ 26 h 28"/>
                  <a:gd name="T28" fmla="*/ 6 w 18"/>
                  <a:gd name="T29" fmla="*/ 28 h 28"/>
                  <a:gd name="T30" fmla="*/ 2 w 18"/>
                  <a:gd name="T31" fmla="*/ 26 h 28"/>
                  <a:gd name="T32" fmla="*/ 0 w 18"/>
                  <a:gd name="T33" fmla="*/ 24 h 28"/>
                  <a:gd name="T34" fmla="*/ 0 w 18"/>
                  <a:gd name="T35" fmla="*/ 16 h 28"/>
                  <a:gd name="T36" fmla="*/ 0 w 18"/>
                  <a:gd name="T37" fmla="*/ 16 h 28"/>
                  <a:gd name="T38" fmla="*/ 0 w 18"/>
                  <a:gd name="T39" fmla="*/ 16 h 28"/>
                  <a:gd name="T40" fmla="*/ 0 w 18"/>
                  <a:gd name="T41" fmla="*/ 16 h 28"/>
                  <a:gd name="T42" fmla="*/ 2 w 18"/>
                  <a:gd name="T43" fmla="*/ 12 h 28"/>
                  <a:gd name="T44" fmla="*/ 2 w 18"/>
                  <a:gd name="T45" fmla="*/ 4 h 28"/>
                  <a:gd name="T46" fmla="*/ 2 w 18"/>
                  <a:gd name="T47" fmla="*/ 4 h 28"/>
                  <a:gd name="T48" fmla="*/ 4 w 18"/>
                  <a:gd name="T49" fmla="*/ 0 h 28"/>
                  <a:gd name="T50" fmla="*/ 6 w 18"/>
                  <a:gd name="T51" fmla="*/ 2 h 28"/>
                  <a:gd name="T52" fmla="*/ 6 w 18"/>
                  <a:gd name="T53"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8">
                    <a:moveTo>
                      <a:pt x="6" y="2"/>
                    </a:moveTo>
                    <a:lnTo>
                      <a:pt x="6" y="2"/>
                    </a:lnTo>
                    <a:lnTo>
                      <a:pt x="8" y="2"/>
                    </a:lnTo>
                    <a:lnTo>
                      <a:pt x="10" y="6"/>
                    </a:lnTo>
                    <a:lnTo>
                      <a:pt x="12" y="10"/>
                    </a:lnTo>
                    <a:lnTo>
                      <a:pt x="16" y="12"/>
                    </a:lnTo>
                    <a:lnTo>
                      <a:pt x="16" y="12"/>
                    </a:lnTo>
                    <a:lnTo>
                      <a:pt x="18" y="18"/>
                    </a:lnTo>
                    <a:lnTo>
                      <a:pt x="18" y="26"/>
                    </a:lnTo>
                    <a:lnTo>
                      <a:pt x="18" y="26"/>
                    </a:lnTo>
                    <a:lnTo>
                      <a:pt x="16" y="26"/>
                    </a:lnTo>
                    <a:lnTo>
                      <a:pt x="14" y="24"/>
                    </a:lnTo>
                    <a:lnTo>
                      <a:pt x="8" y="26"/>
                    </a:lnTo>
                    <a:lnTo>
                      <a:pt x="8" y="26"/>
                    </a:lnTo>
                    <a:lnTo>
                      <a:pt x="6" y="28"/>
                    </a:lnTo>
                    <a:lnTo>
                      <a:pt x="2" y="26"/>
                    </a:lnTo>
                    <a:lnTo>
                      <a:pt x="0" y="24"/>
                    </a:lnTo>
                    <a:lnTo>
                      <a:pt x="0" y="16"/>
                    </a:lnTo>
                    <a:lnTo>
                      <a:pt x="0" y="16"/>
                    </a:lnTo>
                    <a:lnTo>
                      <a:pt x="0" y="16"/>
                    </a:lnTo>
                    <a:lnTo>
                      <a:pt x="0" y="16"/>
                    </a:lnTo>
                    <a:lnTo>
                      <a:pt x="2" y="12"/>
                    </a:lnTo>
                    <a:lnTo>
                      <a:pt x="2" y="4"/>
                    </a:lnTo>
                    <a:lnTo>
                      <a:pt x="2" y="4"/>
                    </a:lnTo>
                    <a:lnTo>
                      <a:pt x="4"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 name="Freeform 3336">
                <a:extLst>
                  <a:ext uri="{FF2B5EF4-FFF2-40B4-BE49-F238E27FC236}">
                    <a16:creationId xmlns:a16="http://schemas.microsoft.com/office/drawing/2014/main" id="{7EC7F532-A9C8-D871-2A84-C21BAACB4DD4}"/>
                  </a:ext>
                </a:extLst>
              </p:cNvPr>
              <p:cNvSpPr>
                <a:spLocks/>
              </p:cNvSpPr>
              <p:nvPr/>
            </p:nvSpPr>
            <p:spPr bwMode="auto">
              <a:xfrm>
                <a:off x="1818" y="2598"/>
                <a:ext cx="12" cy="14"/>
              </a:xfrm>
              <a:custGeom>
                <a:avLst/>
                <a:gdLst>
                  <a:gd name="T0" fmla="*/ 2 w 12"/>
                  <a:gd name="T1" fmla="*/ 0 h 14"/>
                  <a:gd name="T2" fmla="*/ 2 w 12"/>
                  <a:gd name="T3" fmla="*/ 0 h 14"/>
                  <a:gd name="T4" fmla="*/ 6 w 12"/>
                  <a:gd name="T5" fmla="*/ 0 h 14"/>
                  <a:gd name="T6" fmla="*/ 8 w 12"/>
                  <a:gd name="T7" fmla="*/ 0 h 14"/>
                  <a:gd name="T8" fmla="*/ 10 w 12"/>
                  <a:gd name="T9" fmla="*/ 6 h 14"/>
                  <a:gd name="T10" fmla="*/ 12 w 12"/>
                  <a:gd name="T11" fmla="*/ 14 h 14"/>
                  <a:gd name="T12" fmla="*/ 12 w 12"/>
                  <a:gd name="T13" fmla="*/ 14 h 14"/>
                  <a:gd name="T14" fmla="*/ 10 w 12"/>
                  <a:gd name="T15" fmla="*/ 14 h 14"/>
                  <a:gd name="T16" fmla="*/ 10 w 12"/>
                  <a:gd name="T17" fmla="*/ 14 h 14"/>
                  <a:gd name="T18" fmla="*/ 8 w 12"/>
                  <a:gd name="T19" fmla="*/ 14 h 14"/>
                  <a:gd name="T20" fmla="*/ 8 w 12"/>
                  <a:gd name="T21" fmla="*/ 14 h 14"/>
                  <a:gd name="T22" fmla="*/ 4 w 12"/>
                  <a:gd name="T23" fmla="*/ 12 h 14"/>
                  <a:gd name="T24" fmla="*/ 4 w 12"/>
                  <a:gd name="T25" fmla="*/ 12 h 14"/>
                  <a:gd name="T26" fmla="*/ 4 w 12"/>
                  <a:gd name="T27" fmla="*/ 10 h 14"/>
                  <a:gd name="T28" fmla="*/ 4 w 12"/>
                  <a:gd name="T29" fmla="*/ 10 h 14"/>
                  <a:gd name="T30" fmla="*/ 0 w 12"/>
                  <a:gd name="T31" fmla="*/ 6 h 14"/>
                  <a:gd name="T32" fmla="*/ 0 w 12"/>
                  <a:gd name="T33" fmla="*/ 6 h 14"/>
                  <a:gd name="T34" fmla="*/ 2 w 12"/>
                  <a:gd name="T35" fmla="*/ 0 h 14"/>
                  <a:gd name="T36" fmla="*/ 2 w 12"/>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4">
                    <a:moveTo>
                      <a:pt x="2" y="0"/>
                    </a:moveTo>
                    <a:lnTo>
                      <a:pt x="2" y="0"/>
                    </a:lnTo>
                    <a:lnTo>
                      <a:pt x="6" y="0"/>
                    </a:lnTo>
                    <a:lnTo>
                      <a:pt x="8" y="0"/>
                    </a:lnTo>
                    <a:lnTo>
                      <a:pt x="10" y="6"/>
                    </a:lnTo>
                    <a:lnTo>
                      <a:pt x="12" y="14"/>
                    </a:lnTo>
                    <a:lnTo>
                      <a:pt x="12" y="14"/>
                    </a:lnTo>
                    <a:lnTo>
                      <a:pt x="10" y="14"/>
                    </a:lnTo>
                    <a:lnTo>
                      <a:pt x="10" y="14"/>
                    </a:lnTo>
                    <a:lnTo>
                      <a:pt x="8" y="14"/>
                    </a:lnTo>
                    <a:lnTo>
                      <a:pt x="8" y="14"/>
                    </a:lnTo>
                    <a:lnTo>
                      <a:pt x="4" y="12"/>
                    </a:lnTo>
                    <a:lnTo>
                      <a:pt x="4" y="12"/>
                    </a:lnTo>
                    <a:lnTo>
                      <a:pt x="4" y="10"/>
                    </a:lnTo>
                    <a:lnTo>
                      <a:pt x="4" y="10"/>
                    </a:lnTo>
                    <a:lnTo>
                      <a:pt x="0" y="6"/>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 name="Freeform 3337">
                <a:extLst>
                  <a:ext uri="{FF2B5EF4-FFF2-40B4-BE49-F238E27FC236}">
                    <a16:creationId xmlns:a16="http://schemas.microsoft.com/office/drawing/2014/main" id="{9FECBA88-97D2-34A6-A864-1B052759B0AC}"/>
                  </a:ext>
                </a:extLst>
              </p:cNvPr>
              <p:cNvSpPr>
                <a:spLocks/>
              </p:cNvSpPr>
              <p:nvPr/>
            </p:nvSpPr>
            <p:spPr bwMode="auto">
              <a:xfrm>
                <a:off x="1868" y="2602"/>
                <a:ext cx="6" cy="14"/>
              </a:xfrm>
              <a:custGeom>
                <a:avLst/>
                <a:gdLst>
                  <a:gd name="T0" fmla="*/ 2 w 6"/>
                  <a:gd name="T1" fmla="*/ 0 h 14"/>
                  <a:gd name="T2" fmla="*/ 2 w 6"/>
                  <a:gd name="T3" fmla="*/ 0 h 14"/>
                  <a:gd name="T4" fmla="*/ 4 w 6"/>
                  <a:gd name="T5" fmla="*/ 2 h 14"/>
                  <a:gd name="T6" fmla="*/ 6 w 6"/>
                  <a:gd name="T7" fmla="*/ 10 h 14"/>
                  <a:gd name="T8" fmla="*/ 6 w 6"/>
                  <a:gd name="T9" fmla="*/ 10 h 14"/>
                  <a:gd name="T10" fmla="*/ 6 w 6"/>
                  <a:gd name="T11" fmla="*/ 12 h 14"/>
                  <a:gd name="T12" fmla="*/ 4 w 6"/>
                  <a:gd name="T13" fmla="*/ 14 h 14"/>
                  <a:gd name="T14" fmla="*/ 4 w 6"/>
                  <a:gd name="T15" fmla="*/ 14 h 14"/>
                  <a:gd name="T16" fmla="*/ 0 w 6"/>
                  <a:gd name="T17" fmla="*/ 10 h 14"/>
                  <a:gd name="T18" fmla="*/ 0 w 6"/>
                  <a:gd name="T19" fmla="*/ 4 h 14"/>
                  <a:gd name="T20" fmla="*/ 0 w 6"/>
                  <a:gd name="T21" fmla="*/ 4 h 14"/>
                  <a:gd name="T22" fmla="*/ 0 w 6"/>
                  <a:gd name="T23" fmla="*/ 0 h 14"/>
                  <a:gd name="T24" fmla="*/ 2 w 6"/>
                  <a:gd name="T25" fmla="*/ 0 h 14"/>
                  <a:gd name="T26" fmla="*/ 2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2" y="0"/>
                    </a:moveTo>
                    <a:lnTo>
                      <a:pt x="2" y="0"/>
                    </a:lnTo>
                    <a:lnTo>
                      <a:pt x="4" y="2"/>
                    </a:lnTo>
                    <a:lnTo>
                      <a:pt x="6" y="10"/>
                    </a:lnTo>
                    <a:lnTo>
                      <a:pt x="6" y="10"/>
                    </a:lnTo>
                    <a:lnTo>
                      <a:pt x="6" y="12"/>
                    </a:lnTo>
                    <a:lnTo>
                      <a:pt x="4" y="14"/>
                    </a:lnTo>
                    <a:lnTo>
                      <a:pt x="4" y="14"/>
                    </a:lnTo>
                    <a:lnTo>
                      <a:pt x="0" y="10"/>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 name="Freeform 3338">
                <a:extLst>
                  <a:ext uri="{FF2B5EF4-FFF2-40B4-BE49-F238E27FC236}">
                    <a16:creationId xmlns:a16="http://schemas.microsoft.com/office/drawing/2014/main" id="{259DAC97-61C6-359F-2E94-68A3250239B6}"/>
                  </a:ext>
                </a:extLst>
              </p:cNvPr>
              <p:cNvSpPr>
                <a:spLocks/>
              </p:cNvSpPr>
              <p:nvPr/>
            </p:nvSpPr>
            <p:spPr bwMode="auto">
              <a:xfrm>
                <a:off x="1886" y="2668"/>
                <a:ext cx="10" cy="22"/>
              </a:xfrm>
              <a:custGeom>
                <a:avLst/>
                <a:gdLst>
                  <a:gd name="T0" fmla="*/ 10 w 10"/>
                  <a:gd name="T1" fmla="*/ 22 h 22"/>
                  <a:gd name="T2" fmla="*/ 10 w 10"/>
                  <a:gd name="T3" fmla="*/ 22 h 22"/>
                  <a:gd name="T4" fmla="*/ 8 w 10"/>
                  <a:gd name="T5" fmla="*/ 18 h 22"/>
                  <a:gd name="T6" fmla="*/ 6 w 10"/>
                  <a:gd name="T7" fmla="*/ 14 h 22"/>
                  <a:gd name="T8" fmla="*/ 0 w 10"/>
                  <a:gd name="T9" fmla="*/ 6 h 22"/>
                  <a:gd name="T10" fmla="*/ 0 w 10"/>
                  <a:gd name="T11" fmla="*/ 6 h 22"/>
                  <a:gd name="T12" fmla="*/ 2 w 10"/>
                  <a:gd name="T13" fmla="*/ 4 h 22"/>
                  <a:gd name="T14" fmla="*/ 2 w 10"/>
                  <a:gd name="T15" fmla="*/ 4 h 22"/>
                  <a:gd name="T16" fmla="*/ 4 w 10"/>
                  <a:gd name="T17" fmla="*/ 0 h 22"/>
                  <a:gd name="T18" fmla="*/ 4 w 10"/>
                  <a:gd name="T19" fmla="*/ 0 h 22"/>
                  <a:gd name="T20" fmla="*/ 6 w 10"/>
                  <a:gd name="T21" fmla="*/ 0 h 22"/>
                  <a:gd name="T22" fmla="*/ 6 w 10"/>
                  <a:gd name="T23" fmla="*/ 0 h 22"/>
                  <a:gd name="T24" fmla="*/ 8 w 10"/>
                  <a:gd name="T25" fmla="*/ 0 h 22"/>
                  <a:gd name="T26" fmla="*/ 8 w 10"/>
                  <a:gd name="T27" fmla="*/ 0 h 22"/>
                  <a:gd name="T28" fmla="*/ 10 w 10"/>
                  <a:gd name="T29" fmla="*/ 10 h 22"/>
                  <a:gd name="T30" fmla="*/ 10 w 10"/>
                  <a:gd name="T31" fmla="*/ 16 h 22"/>
                  <a:gd name="T32" fmla="*/ 10 w 10"/>
                  <a:gd name="T33" fmla="*/ 22 h 22"/>
                  <a:gd name="T34" fmla="*/ 10 w 10"/>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2">
                    <a:moveTo>
                      <a:pt x="10" y="22"/>
                    </a:moveTo>
                    <a:lnTo>
                      <a:pt x="10" y="22"/>
                    </a:lnTo>
                    <a:lnTo>
                      <a:pt x="8" y="18"/>
                    </a:lnTo>
                    <a:lnTo>
                      <a:pt x="6" y="14"/>
                    </a:lnTo>
                    <a:lnTo>
                      <a:pt x="0" y="6"/>
                    </a:lnTo>
                    <a:lnTo>
                      <a:pt x="0" y="6"/>
                    </a:lnTo>
                    <a:lnTo>
                      <a:pt x="2" y="4"/>
                    </a:lnTo>
                    <a:lnTo>
                      <a:pt x="2" y="4"/>
                    </a:lnTo>
                    <a:lnTo>
                      <a:pt x="4" y="0"/>
                    </a:lnTo>
                    <a:lnTo>
                      <a:pt x="4" y="0"/>
                    </a:lnTo>
                    <a:lnTo>
                      <a:pt x="6" y="0"/>
                    </a:lnTo>
                    <a:lnTo>
                      <a:pt x="6" y="0"/>
                    </a:lnTo>
                    <a:lnTo>
                      <a:pt x="8" y="0"/>
                    </a:lnTo>
                    <a:lnTo>
                      <a:pt x="8" y="0"/>
                    </a:lnTo>
                    <a:lnTo>
                      <a:pt x="10" y="10"/>
                    </a:lnTo>
                    <a:lnTo>
                      <a:pt x="10" y="16"/>
                    </a:lnTo>
                    <a:lnTo>
                      <a:pt x="10" y="22"/>
                    </a:ln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 name="Freeform 3339">
                <a:extLst>
                  <a:ext uri="{FF2B5EF4-FFF2-40B4-BE49-F238E27FC236}">
                    <a16:creationId xmlns:a16="http://schemas.microsoft.com/office/drawing/2014/main" id="{7702D004-0417-6336-ABB1-D81D75D983BA}"/>
                  </a:ext>
                </a:extLst>
              </p:cNvPr>
              <p:cNvSpPr>
                <a:spLocks/>
              </p:cNvSpPr>
              <p:nvPr/>
            </p:nvSpPr>
            <p:spPr bwMode="auto">
              <a:xfrm>
                <a:off x="1842" y="2594"/>
                <a:ext cx="6" cy="14"/>
              </a:xfrm>
              <a:custGeom>
                <a:avLst/>
                <a:gdLst>
                  <a:gd name="T0" fmla="*/ 6 w 6"/>
                  <a:gd name="T1" fmla="*/ 4 h 14"/>
                  <a:gd name="T2" fmla="*/ 6 w 6"/>
                  <a:gd name="T3" fmla="*/ 4 h 14"/>
                  <a:gd name="T4" fmla="*/ 6 w 6"/>
                  <a:gd name="T5" fmla="*/ 12 h 14"/>
                  <a:gd name="T6" fmla="*/ 4 w 6"/>
                  <a:gd name="T7" fmla="*/ 14 h 14"/>
                  <a:gd name="T8" fmla="*/ 2 w 6"/>
                  <a:gd name="T9" fmla="*/ 14 h 14"/>
                  <a:gd name="T10" fmla="*/ 2 w 6"/>
                  <a:gd name="T11" fmla="*/ 14 h 14"/>
                  <a:gd name="T12" fmla="*/ 2 w 6"/>
                  <a:gd name="T13" fmla="*/ 14 h 14"/>
                  <a:gd name="T14" fmla="*/ 0 w 6"/>
                  <a:gd name="T15" fmla="*/ 10 h 14"/>
                  <a:gd name="T16" fmla="*/ 0 w 6"/>
                  <a:gd name="T17" fmla="*/ 10 h 14"/>
                  <a:gd name="T18" fmla="*/ 2 w 6"/>
                  <a:gd name="T19" fmla="*/ 4 h 14"/>
                  <a:gd name="T20" fmla="*/ 2 w 6"/>
                  <a:gd name="T21" fmla="*/ 0 h 14"/>
                  <a:gd name="T22" fmla="*/ 4 w 6"/>
                  <a:gd name="T23" fmla="*/ 0 h 14"/>
                  <a:gd name="T24" fmla="*/ 4 w 6"/>
                  <a:gd name="T25" fmla="*/ 0 h 14"/>
                  <a:gd name="T26" fmla="*/ 6 w 6"/>
                  <a:gd name="T27" fmla="*/ 4 h 14"/>
                  <a:gd name="T28" fmla="*/ 6 w 6"/>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6" y="4"/>
                    </a:moveTo>
                    <a:lnTo>
                      <a:pt x="6" y="4"/>
                    </a:lnTo>
                    <a:lnTo>
                      <a:pt x="6" y="12"/>
                    </a:lnTo>
                    <a:lnTo>
                      <a:pt x="4" y="14"/>
                    </a:lnTo>
                    <a:lnTo>
                      <a:pt x="2" y="14"/>
                    </a:lnTo>
                    <a:lnTo>
                      <a:pt x="2" y="14"/>
                    </a:lnTo>
                    <a:lnTo>
                      <a:pt x="2" y="14"/>
                    </a:lnTo>
                    <a:lnTo>
                      <a:pt x="0" y="10"/>
                    </a:lnTo>
                    <a:lnTo>
                      <a:pt x="0" y="10"/>
                    </a:lnTo>
                    <a:lnTo>
                      <a:pt x="2" y="4"/>
                    </a:lnTo>
                    <a:lnTo>
                      <a:pt x="2" y="0"/>
                    </a:lnTo>
                    <a:lnTo>
                      <a:pt x="4"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 name="Freeform 3340">
                <a:extLst>
                  <a:ext uri="{FF2B5EF4-FFF2-40B4-BE49-F238E27FC236}">
                    <a16:creationId xmlns:a16="http://schemas.microsoft.com/office/drawing/2014/main" id="{6405237C-1AC0-AD1B-BA6B-86D4461BAB6E}"/>
                  </a:ext>
                </a:extLst>
              </p:cNvPr>
              <p:cNvSpPr>
                <a:spLocks/>
              </p:cNvSpPr>
              <p:nvPr/>
            </p:nvSpPr>
            <p:spPr bwMode="auto">
              <a:xfrm>
                <a:off x="1874" y="2638"/>
                <a:ext cx="8" cy="18"/>
              </a:xfrm>
              <a:custGeom>
                <a:avLst/>
                <a:gdLst>
                  <a:gd name="T0" fmla="*/ 0 w 8"/>
                  <a:gd name="T1" fmla="*/ 2 h 18"/>
                  <a:gd name="T2" fmla="*/ 0 w 8"/>
                  <a:gd name="T3" fmla="*/ 2 h 18"/>
                  <a:gd name="T4" fmla="*/ 2 w 8"/>
                  <a:gd name="T5" fmla="*/ 0 h 18"/>
                  <a:gd name="T6" fmla="*/ 2 w 8"/>
                  <a:gd name="T7" fmla="*/ 0 h 18"/>
                  <a:gd name="T8" fmla="*/ 4 w 8"/>
                  <a:gd name="T9" fmla="*/ 2 h 18"/>
                  <a:gd name="T10" fmla="*/ 6 w 8"/>
                  <a:gd name="T11" fmla="*/ 6 h 18"/>
                  <a:gd name="T12" fmla="*/ 8 w 8"/>
                  <a:gd name="T13" fmla="*/ 14 h 18"/>
                  <a:gd name="T14" fmla="*/ 8 w 8"/>
                  <a:gd name="T15" fmla="*/ 14 h 18"/>
                  <a:gd name="T16" fmla="*/ 6 w 8"/>
                  <a:gd name="T17" fmla="*/ 18 h 18"/>
                  <a:gd name="T18" fmla="*/ 6 w 8"/>
                  <a:gd name="T19" fmla="*/ 18 h 18"/>
                  <a:gd name="T20" fmla="*/ 2 w 8"/>
                  <a:gd name="T21" fmla="*/ 10 h 18"/>
                  <a:gd name="T22" fmla="*/ 0 w 8"/>
                  <a:gd name="T23" fmla="*/ 2 h 18"/>
                  <a:gd name="T24" fmla="*/ 0 w 8"/>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8">
                    <a:moveTo>
                      <a:pt x="0" y="2"/>
                    </a:moveTo>
                    <a:lnTo>
                      <a:pt x="0" y="2"/>
                    </a:lnTo>
                    <a:lnTo>
                      <a:pt x="2" y="0"/>
                    </a:lnTo>
                    <a:lnTo>
                      <a:pt x="2" y="0"/>
                    </a:lnTo>
                    <a:lnTo>
                      <a:pt x="4" y="2"/>
                    </a:lnTo>
                    <a:lnTo>
                      <a:pt x="6" y="6"/>
                    </a:lnTo>
                    <a:lnTo>
                      <a:pt x="8" y="14"/>
                    </a:lnTo>
                    <a:lnTo>
                      <a:pt x="8" y="14"/>
                    </a:lnTo>
                    <a:lnTo>
                      <a:pt x="6" y="18"/>
                    </a:lnTo>
                    <a:lnTo>
                      <a:pt x="6" y="18"/>
                    </a:lnTo>
                    <a:lnTo>
                      <a:pt x="2" y="1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 name="Freeform 3341">
                <a:extLst>
                  <a:ext uri="{FF2B5EF4-FFF2-40B4-BE49-F238E27FC236}">
                    <a16:creationId xmlns:a16="http://schemas.microsoft.com/office/drawing/2014/main" id="{02341867-1990-9842-BD06-900004BD50C2}"/>
                  </a:ext>
                </a:extLst>
              </p:cNvPr>
              <p:cNvSpPr>
                <a:spLocks/>
              </p:cNvSpPr>
              <p:nvPr/>
            </p:nvSpPr>
            <p:spPr bwMode="auto">
              <a:xfrm>
                <a:off x="1854" y="2646"/>
                <a:ext cx="4" cy="12"/>
              </a:xfrm>
              <a:custGeom>
                <a:avLst/>
                <a:gdLst>
                  <a:gd name="T0" fmla="*/ 4 w 4"/>
                  <a:gd name="T1" fmla="*/ 2 h 12"/>
                  <a:gd name="T2" fmla="*/ 4 w 4"/>
                  <a:gd name="T3" fmla="*/ 2 h 12"/>
                  <a:gd name="T4" fmla="*/ 4 w 4"/>
                  <a:gd name="T5" fmla="*/ 8 h 12"/>
                  <a:gd name="T6" fmla="*/ 4 w 4"/>
                  <a:gd name="T7" fmla="*/ 12 h 12"/>
                  <a:gd name="T8" fmla="*/ 4 w 4"/>
                  <a:gd name="T9" fmla="*/ 12 h 12"/>
                  <a:gd name="T10" fmla="*/ 2 w 4"/>
                  <a:gd name="T11" fmla="*/ 12 h 12"/>
                  <a:gd name="T12" fmla="*/ 2 w 4"/>
                  <a:gd name="T13" fmla="*/ 10 h 12"/>
                  <a:gd name="T14" fmla="*/ 0 w 4"/>
                  <a:gd name="T15" fmla="*/ 6 h 12"/>
                  <a:gd name="T16" fmla="*/ 0 w 4"/>
                  <a:gd name="T17" fmla="*/ 6 h 12"/>
                  <a:gd name="T18" fmla="*/ 0 w 4"/>
                  <a:gd name="T19" fmla="*/ 0 h 12"/>
                  <a:gd name="T20" fmla="*/ 0 w 4"/>
                  <a:gd name="T21" fmla="*/ 2 h 12"/>
                  <a:gd name="T22" fmla="*/ 2 w 4"/>
                  <a:gd name="T23" fmla="*/ 4 h 12"/>
                  <a:gd name="T24" fmla="*/ 4 w 4"/>
                  <a:gd name="T25" fmla="*/ 2 h 12"/>
                  <a:gd name="T26" fmla="*/ 4 w 4"/>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4" y="2"/>
                    </a:moveTo>
                    <a:lnTo>
                      <a:pt x="4" y="2"/>
                    </a:lnTo>
                    <a:lnTo>
                      <a:pt x="4" y="8"/>
                    </a:lnTo>
                    <a:lnTo>
                      <a:pt x="4" y="12"/>
                    </a:lnTo>
                    <a:lnTo>
                      <a:pt x="4" y="12"/>
                    </a:lnTo>
                    <a:lnTo>
                      <a:pt x="2" y="12"/>
                    </a:lnTo>
                    <a:lnTo>
                      <a:pt x="2" y="10"/>
                    </a:lnTo>
                    <a:lnTo>
                      <a:pt x="0" y="6"/>
                    </a:lnTo>
                    <a:lnTo>
                      <a:pt x="0" y="6"/>
                    </a:lnTo>
                    <a:lnTo>
                      <a:pt x="0" y="0"/>
                    </a:lnTo>
                    <a:lnTo>
                      <a:pt x="0" y="2"/>
                    </a:lnTo>
                    <a:lnTo>
                      <a:pt x="2"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 name="Freeform 3342">
                <a:extLst>
                  <a:ext uri="{FF2B5EF4-FFF2-40B4-BE49-F238E27FC236}">
                    <a16:creationId xmlns:a16="http://schemas.microsoft.com/office/drawing/2014/main" id="{80B88F4B-072E-85FB-1DFA-2011801A6B4C}"/>
                  </a:ext>
                </a:extLst>
              </p:cNvPr>
              <p:cNvSpPr>
                <a:spLocks/>
              </p:cNvSpPr>
              <p:nvPr/>
            </p:nvSpPr>
            <p:spPr bwMode="auto">
              <a:xfrm>
                <a:off x="1884" y="2664"/>
                <a:ext cx="8" cy="10"/>
              </a:xfrm>
              <a:custGeom>
                <a:avLst/>
                <a:gdLst>
                  <a:gd name="T0" fmla="*/ 2 w 8"/>
                  <a:gd name="T1" fmla="*/ 10 h 10"/>
                  <a:gd name="T2" fmla="*/ 2 w 8"/>
                  <a:gd name="T3" fmla="*/ 10 h 10"/>
                  <a:gd name="T4" fmla="*/ 0 w 8"/>
                  <a:gd name="T5" fmla="*/ 6 h 10"/>
                  <a:gd name="T6" fmla="*/ 0 w 8"/>
                  <a:gd name="T7" fmla="*/ 2 h 10"/>
                  <a:gd name="T8" fmla="*/ 2 w 8"/>
                  <a:gd name="T9" fmla="*/ 0 h 10"/>
                  <a:gd name="T10" fmla="*/ 2 w 8"/>
                  <a:gd name="T11" fmla="*/ 0 h 10"/>
                  <a:gd name="T12" fmla="*/ 6 w 8"/>
                  <a:gd name="T13" fmla="*/ 0 h 10"/>
                  <a:gd name="T14" fmla="*/ 8 w 8"/>
                  <a:gd name="T15" fmla="*/ 4 h 10"/>
                  <a:gd name="T16" fmla="*/ 8 w 8"/>
                  <a:gd name="T17" fmla="*/ 4 h 10"/>
                  <a:gd name="T18" fmla="*/ 6 w 8"/>
                  <a:gd name="T19" fmla="*/ 4 h 10"/>
                  <a:gd name="T20" fmla="*/ 6 w 8"/>
                  <a:gd name="T21" fmla="*/ 4 h 10"/>
                  <a:gd name="T22" fmla="*/ 4 w 8"/>
                  <a:gd name="T23" fmla="*/ 6 h 10"/>
                  <a:gd name="T24" fmla="*/ 2 w 8"/>
                  <a:gd name="T25" fmla="*/ 10 h 10"/>
                  <a:gd name="T26" fmla="*/ 2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2" y="10"/>
                    </a:moveTo>
                    <a:lnTo>
                      <a:pt x="2" y="10"/>
                    </a:lnTo>
                    <a:lnTo>
                      <a:pt x="0" y="6"/>
                    </a:lnTo>
                    <a:lnTo>
                      <a:pt x="0" y="2"/>
                    </a:lnTo>
                    <a:lnTo>
                      <a:pt x="2" y="0"/>
                    </a:lnTo>
                    <a:lnTo>
                      <a:pt x="2" y="0"/>
                    </a:lnTo>
                    <a:lnTo>
                      <a:pt x="6" y="0"/>
                    </a:lnTo>
                    <a:lnTo>
                      <a:pt x="8" y="4"/>
                    </a:lnTo>
                    <a:lnTo>
                      <a:pt x="8" y="4"/>
                    </a:lnTo>
                    <a:lnTo>
                      <a:pt x="6" y="4"/>
                    </a:lnTo>
                    <a:lnTo>
                      <a:pt x="6" y="4"/>
                    </a:lnTo>
                    <a:lnTo>
                      <a:pt x="4" y="6"/>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 name="Freeform 3343">
                <a:extLst>
                  <a:ext uri="{FF2B5EF4-FFF2-40B4-BE49-F238E27FC236}">
                    <a16:creationId xmlns:a16="http://schemas.microsoft.com/office/drawing/2014/main" id="{0DDC9A94-7A7A-37F6-3B98-CE7B20F3AC97}"/>
                  </a:ext>
                </a:extLst>
              </p:cNvPr>
              <p:cNvSpPr>
                <a:spLocks/>
              </p:cNvSpPr>
              <p:nvPr/>
            </p:nvSpPr>
            <p:spPr bwMode="auto">
              <a:xfrm>
                <a:off x="1928" y="2596"/>
                <a:ext cx="4" cy="8"/>
              </a:xfrm>
              <a:custGeom>
                <a:avLst/>
                <a:gdLst>
                  <a:gd name="T0" fmla="*/ 0 w 4"/>
                  <a:gd name="T1" fmla="*/ 8 h 8"/>
                  <a:gd name="T2" fmla="*/ 0 w 4"/>
                  <a:gd name="T3" fmla="*/ 8 h 8"/>
                  <a:gd name="T4" fmla="*/ 0 w 4"/>
                  <a:gd name="T5" fmla="*/ 0 h 8"/>
                  <a:gd name="T6" fmla="*/ 0 w 4"/>
                  <a:gd name="T7" fmla="*/ 0 h 8"/>
                  <a:gd name="T8" fmla="*/ 2 w 4"/>
                  <a:gd name="T9" fmla="*/ 2 h 8"/>
                  <a:gd name="T10" fmla="*/ 4 w 4"/>
                  <a:gd name="T11" fmla="*/ 4 h 8"/>
                  <a:gd name="T12" fmla="*/ 4 w 4"/>
                  <a:gd name="T13" fmla="*/ 8 h 8"/>
                  <a:gd name="T14" fmla="*/ 4 w 4"/>
                  <a:gd name="T15" fmla="*/ 8 h 8"/>
                  <a:gd name="T16" fmla="*/ 0 w 4"/>
                  <a:gd name="T17" fmla="*/ 8 h 8"/>
                  <a:gd name="T18" fmla="*/ 0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8"/>
                    </a:moveTo>
                    <a:lnTo>
                      <a:pt x="0" y="8"/>
                    </a:lnTo>
                    <a:lnTo>
                      <a:pt x="0" y="0"/>
                    </a:lnTo>
                    <a:lnTo>
                      <a:pt x="0" y="0"/>
                    </a:lnTo>
                    <a:lnTo>
                      <a:pt x="2" y="2"/>
                    </a:lnTo>
                    <a:lnTo>
                      <a:pt x="4" y="4"/>
                    </a:lnTo>
                    <a:lnTo>
                      <a:pt x="4" y="8"/>
                    </a:lnTo>
                    <a:lnTo>
                      <a:pt x="4"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3344">
                <a:extLst>
                  <a:ext uri="{FF2B5EF4-FFF2-40B4-BE49-F238E27FC236}">
                    <a16:creationId xmlns:a16="http://schemas.microsoft.com/office/drawing/2014/main" id="{8DAD7AC3-5CCF-25A3-B9F8-0F5EB3E126EE}"/>
                  </a:ext>
                </a:extLst>
              </p:cNvPr>
              <p:cNvSpPr>
                <a:spLocks/>
              </p:cNvSpPr>
              <p:nvPr/>
            </p:nvSpPr>
            <p:spPr bwMode="auto">
              <a:xfrm>
                <a:off x="1880" y="2538"/>
                <a:ext cx="4" cy="10"/>
              </a:xfrm>
              <a:custGeom>
                <a:avLst/>
                <a:gdLst>
                  <a:gd name="T0" fmla="*/ 2 w 4"/>
                  <a:gd name="T1" fmla="*/ 0 h 10"/>
                  <a:gd name="T2" fmla="*/ 2 w 4"/>
                  <a:gd name="T3" fmla="*/ 0 h 10"/>
                  <a:gd name="T4" fmla="*/ 4 w 4"/>
                  <a:gd name="T5" fmla="*/ 2 h 10"/>
                  <a:gd name="T6" fmla="*/ 4 w 4"/>
                  <a:gd name="T7" fmla="*/ 6 h 10"/>
                  <a:gd name="T8" fmla="*/ 4 w 4"/>
                  <a:gd name="T9" fmla="*/ 6 h 10"/>
                  <a:gd name="T10" fmla="*/ 4 w 4"/>
                  <a:gd name="T11" fmla="*/ 8 h 10"/>
                  <a:gd name="T12" fmla="*/ 2 w 4"/>
                  <a:gd name="T13" fmla="*/ 10 h 10"/>
                  <a:gd name="T14" fmla="*/ 2 w 4"/>
                  <a:gd name="T15" fmla="*/ 10 h 10"/>
                  <a:gd name="T16" fmla="*/ 0 w 4"/>
                  <a:gd name="T17" fmla="*/ 4 h 10"/>
                  <a:gd name="T18" fmla="*/ 0 w 4"/>
                  <a:gd name="T19" fmla="*/ 4 h 10"/>
                  <a:gd name="T20" fmla="*/ 0 w 4"/>
                  <a:gd name="T21" fmla="*/ 2 h 10"/>
                  <a:gd name="T22" fmla="*/ 2 w 4"/>
                  <a:gd name="T23" fmla="*/ 0 h 10"/>
                  <a:gd name="T24" fmla="*/ 2 w 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2" y="0"/>
                    </a:moveTo>
                    <a:lnTo>
                      <a:pt x="2" y="0"/>
                    </a:lnTo>
                    <a:lnTo>
                      <a:pt x="4" y="2"/>
                    </a:lnTo>
                    <a:lnTo>
                      <a:pt x="4" y="6"/>
                    </a:lnTo>
                    <a:lnTo>
                      <a:pt x="4" y="6"/>
                    </a:lnTo>
                    <a:lnTo>
                      <a:pt x="4" y="8"/>
                    </a:lnTo>
                    <a:lnTo>
                      <a:pt x="2" y="10"/>
                    </a:lnTo>
                    <a:lnTo>
                      <a:pt x="2" y="10"/>
                    </a:lnTo>
                    <a:lnTo>
                      <a:pt x="0" y="4"/>
                    </a:lnTo>
                    <a:lnTo>
                      <a:pt x="0"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 name="Freeform 3345">
                <a:extLst>
                  <a:ext uri="{FF2B5EF4-FFF2-40B4-BE49-F238E27FC236}">
                    <a16:creationId xmlns:a16="http://schemas.microsoft.com/office/drawing/2014/main" id="{FEBD1A4E-D5BF-65E8-1B6E-98B3F351FDD9}"/>
                  </a:ext>
                </a:extLst>
              </p:cNvPr>
              <p:cNvSpPr>
                <a:spLocks/>
              </p:cNvSpPr>
              <p:nvPr/>
            </p:nvSpPr>
            <p:spPr bwMode="auto">
              <a:xfrm>
                <a:off x="1822" y="2610"/>
                <a:ext cx="6" cy="14"/>
              </a:xfrm>
              <a:custGeom>
                <a:avLst/>
                <a:gdLst>
                  <a:gd name="T0" fmla="*/ 4 w 6"/>
                  <a:gd name="T1" fmla="*/ 14 h 14"/>
                  <a:gd name="T2" fmla="*/ 4 w 6"/>
                  <a:gd name="T3" fmla="*/ 14 h 14"/>
                  <a:gd name="T4" fmla="*/ 2 w 6"/>
                  <a:gd name="T5" fmla="*/ 12 h 14"/>
                  <a:gd name="T6" fmla="*/ 0 w 6"/>
                  <a:gd name="T7" fmla="*/ 6 h 14"/>
                  <a:gd name="T8" fmla="*/ 0 w 6"/>
                  <a:gd name="T9" fmla="*/ 6 h 14"/>
                  <a:gd name="T10" fmla="*/ 2 w 6"/>
                  <a:gd name="T11" fmla="*/ 4 h 14"/>
                  <a:gd name="T12" fmla="*/ 2 w 6"/>
                  <a:gd name="T13" fmla="*/ 4 h 14"/>
                  <a:gd name="T14" fmla="*/ 2 w 6"/>
                  <a:gd name="T15" fmla="*/ 0 h 14"/>
                  <a:gd name="T16" fmla="*/ 6 w 6"/>
                  <a:gd name="T17" fmla="*/ 2 h 14"/>
                  <a:gd name="T18" fmla="*/ 6 w 6"/>
                  <a:gd name="T19" fmla="*/ 2 h 14"/>
                  <a:gd name="T20" fmla="*/ 6 w 6"/>
                  <a:gd name="T21" fmla="*/ 2 h 14"/>
                  <a:gd name="T22" fmla="*/ 6 w 6"/>
                  <a:gd name="T23" fmla="*/ 2 h 14"/>
                  <a:gd name="T24" fmla="*/ 4 w 6"/>
                  <a:gd name="T25" fmla="*/ 14 h 14"/>
                  <a:gd name="T26" fmla="*/ 4 w 6"/>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4" y="14"/>
                    </a:moveTo>
                    <a:lnTo>
                      <a:pt x="4" y="14"/>
                    </a:lnTo>
                    <a:lnTo>
                      <a:pt x="2" y="12"/>
                    </a:lnTo>
                    <a:lnTo>
                      <a:pt x="0" y="6"/>
                    </a:lnTo>
                    <a:lnTo>
                      <a:pt x="0" y="6"/>
                    </a:lnTo>
                    <a:lnTo>
                      <a:pt x="2" y="4"/>
                    </a:lnTo>
                    <a:lnTo>
                      <a:pt x="2" y="4"/>
                    </a:lnTo>
                    <a:lnTo>
                      <a:pt x="2" y="0"/>
                    </a:lnTo>
                    <a:lnTo>
                      <a:pt x="6" y="2"/>
                    </a:lnTo>
                    <a:lnTo>
                      <a:pt x="6" y="2"/>
                    </a:lnTo>
                    <a:lnTo>
                      <a:pt x="6" y="2"/>
                    </a:lnTo>
                    <a:lnTo>
                      <a:pt x="6" y="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 name="Freeform 3346">
                <a:extLst>
                  <a:ext uri="{FF2B5EF4-FFF2-40B4-BE49-F238E27FC236}">
                    <a16:creationId xmlns:a16="http://schemas.microsoft.com/office/drawing/2014/main" id="{3FC7F4F7-FD77-1BF6-AF47-763902085DC6}"/>
                  </a:ext>
                </a:extLst>
              </p:cNvPr>
              <p:cNvSpPr>
                <a:spLocks/>
              </p:cNvSpPr>
              <p:nvPr/>
            </p:nvSpPr>
            <p:spPr bwMode="auto">
              <a:xfrm>
                <a:off x="1896" y="2588"/>
                <a:ext cx="4" cy="8"/>
              </a:xfrm>
              <a:custGeom>
                <a:avLst/>
                <a:gdLst>
                  <a:gd name="T0" fmla="*/ 4 w 4"/>
                  <a:gd name="T1" fmla="*/ 2 h 8"/>
                  <a:gd name="T2" fmla="*/ 4 w 4"/>
                  <a:gd name="T3" fmla="*/ 2 h 8"/>
                  <a:gd name="T4" fmla="*/ 2 w 4"/>
                  <a:gd name="T5" fmla="*/ 8 h 8"/>
                  <a:gd name="T6" fmla="*/ 0 w 4"/>
                  <a:gd name="T7" fmla="*/ 8 h 8"/>
                  <a:gd name="T8" fmla="*/ 0 w 4"/>
                  <a:gd name="T9" fmla="*/ 6 h 8"/>
                  <a:gd name="T10" fmla="*/ 0 w 4"/>
                  <a:gd name="T11" fmla="*/ 6 h 8"/>
                  <a:gd name="T12" fmla="*/ 0 w 4"/>
                  <a:gd name="T13" fmla="*/ 0 h 8"/>
                  <a:gd name="T14" fmla="*/ 0 w 4"/>
                  <a:gd name="T15" fmla="*/ 0 h 8"/>
                  <a:gd name="T16" fmla="*/ 4 w 4"/>
                  <a:gd name="T17" fmla="*/ 2 h 8"/>
                  <a:gd name="T18" fmla="*/ 4 w 4"/>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2"/>
                    </a:moveTo>
                    <a:lnTo>
                      <a:pt x="4" y="2"/>
                    </a:lnTo>
                    <a:lnTo>
                      <a:pt x="2" y="8"/>
                    </a:lnTo>
                    <a:lnTo>
                      <a:pt x="0" y="8"/>
                    </a:lnTo>
                    <a:lnTo>
                      <a:pt x="0" y="6"/>
                    </a:lnTo>
                    <a:lnTo>
                      <a:pt x="0" y="6"/>
                    </a:lnTo>
                    <a:lnTo>
                      <a:pt x="0" y="0"/>
                    </a:lnTo>
                    <a:lnTo>
                      <a:pt x="0"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3347">
                <a:extLst>
                  <a:ext uri="{FF2B5EF4-FFF2-40B4-BE49-F238E27FC236}">
                    <a16:creationId xmlns:a16="http://schemas.microsoft.com/office/drawing/2014/main" id="{F7661B0C-5431-3788-EBB9-1F69F08F0774}"/>
                  </a:ext>
                </a:extLst>
              </p:cNvPr>
              <p:cNvSpPr>
                <a:spLocks/>
              </p:cNvSpPr>
              <p:nvPr/>
            </p:nvSpPr>
            <p:spPr bwMode="auto">
              <a:xfrm>
                <a:off x="1938" y="2594"/>
                <a:ext cx="14" cy="18"/>
              </a:xfrm>
              <a:custGeom>
                <a:avLst/>
                <a:gdLst>
                  <a:gd name="T0" fmla="*/ 6 w 14"/>
                  <a:gd name="T1" fmla="*/ 0 h 18"/>
                  <a:gd name="T2" fmla="*/ 6 w 14"/>
                  <a:gd name="T3" fmla="*/ 0 h 18"/>
                  <a:gd name="T4" fmla="*/ 6 w 14"/>
                  <a:gd name="T5" fmla="*/ 4 h 18"/>
                  <a:gd name="T6" fmla="*/ 8 w 14"/>
                  <a:gd name="T7" fmla="*/ 6 h 18"/>
                  <a:gd name="T8" fmla="*/ 10 w 14"/>
                  <a:gd name="T9" fmla="*/ 8 h 18"/>
                  <a:gd name="T10" fmla="*/ 10 w 14"/>
                  <a:gd name="T11" fmla="*/ 8 h 18"/>
                  <a:gd name="T12" fmla="*/ 12 w 14"/>
                  <a:gd name="T13" fmla="*/ 10 h 18"/>
                  <a:gd name="T14" fmla="*/ 14 w 14"/>
                  <a:gd name="T15" fmla="*/ 14 h 18"/>
                  <a:gd name="T16" fmla="*/ 14 w 14"/>
                  <a:gd name="T17" fmla="*/ 14 h 18"/>
                  <a:gd name="T18" fmla="*/ 12 w 14"/>
                  <a:gd name="T19" fmla="*/ 18 h 18"/>
                  <a:gd name="T20" fmla="*/ 10 w 14"/>
                  <a:gd name="T21" fmla="*/ 18 h 18"/>
                  <a:gd name="T22" fmla="*/ 10 w 14"/>
                  <a:gd name="T23" fmla="*/ 18 h 18"/>
                  <a:gd name="T24" fmla="*/ 6 w 14"/>
                  <a:gd name="T25" fmla="*/ 18 h 18"/>
                  <a:gd name="T26" fmla="*/ 6 w 14"/>
                  <a:gd name="T27" fmla="*/ 18 h 18"/>
                  <a:gd name="T28" fmla="*/ 2 w 14"/>
                  <a:gd name="T29" fmla="*/ 18 h 18"/>
                  <a:gd name="T30" fmla="*/ 2 w 14"/>
                  <a:gd name="T31" fmla="*/ 14 h 18"/>
                  <a:gd name="T32" fmla="*/ 0 w 14"/>
                  <a:gd name="T33" fmla="*/ 6 h 18"/>
                  <a:gd name="T34" fmla="*/ 0 w 14"/>
                  <a:gd name="T35" fmla="*/ 6 h 18"/>
                  <a:gd name="T36" fmla="*/ 2 w 14"/>
                  <a:gd name="T37" fmla="*/ 0 h 18"/>
                  <a:gd name="T38" fmla="*/ 2 w 14"/>
                  <a:gd name="T39" fmla="*/ 0 h 18"/>
                  <a:gd name="T40" fmla="*/ 4 w 14"/>
                  <a:gd name="T41" fmla="*/ 0 h 18"/>
                  <a:gd name="T42" fmla="*/ 6 w 14"/>
                  <a:gd name="T43" fmla="*/ 0 h 18"/>
                  <a:gd name="T44" fmla="*/ 6 w 14"/>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8">
                    <a:moveTo>
                      <a:pt x="6" y="0"/>
                    </a:moveTo>
                    <a:lnTo>
                      <a:pt x="6" y="0"/>
                    </a:lnTo>
                    <a:lnTo>
                      <a:pt x="6" y="4"/>
                    </a:lnTo>
                    <a:lnTo>
                      <a:pt x="8" y="6"/>
                    </a:lnTo>
                    <a:lnTo>
                      <a:pt x="10" y="8"/>
                    </a:lnTo>
                    <a:lnTo>
                      <a:pt x="10" y="8"/>
                    </a:lnTo>
                    <a:lnTo>
                      <a:pt x="12" y="10"/>
                    </a:lnTo>
                    <a:lnTo>
                      <a:pt x="14" y="14"/>
                    </a:lnTo>
                    <a:lnTo>
                      <a:pt x="14" y="14"/>
                    </a:lnTo>
                    <a:lnTo>
                      <a:pt x="12" y="18"/>
                    </a:lnTo>
                    <a:lnTo>
                      <a:pt x="10" y="18"/>
                    </a:lnTo>
                    <a:lnTo>
                      <a:pt x="10" y="18"/>
                    </a:lnTo>
                    <a:lnTo>
                      <a:pt x="6" y="18"/>
                    </a:lnTo>
                    <a:lnTo>
                      <a:pt x="6" y="18"/>
                    </a:lnTo>
                    <a:lnTo>
                      <a:pt x="2" y="18"/>
                    </a:lnTo>
                    <a:lnTo>
                      <a:pt x="2" y="14"/>
                    </a:lnTo>
                    <a:lnTo>
                      <a:pt x="0" y="6"/>
                    </a:lnTo>
                    <a:lnTo>
                      <a:pt x="0" y="6"/>
                    </a:lnTo>
                    <a:lnTo>
                      <a:pt x="2" y="0"/>
                    </a:lnTo>
                    <a:lnTo>
                      <a:pt x="2" y="0"/>
                    </a:lnTo>
                    <a:lnTo>
                      <a:pt x="4"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 name="Freeform 3348">
                <a:extLst>
                  <a:ext uri="{FF2B5EF4-FFF2-40B4-BE49-F238E27FC236}">
                    <a16:creationId xmlns:a16="http://schemas.microsoft.com/office/drawing/2014/main" id="{D06C5148-A89E-1015-2322-E85D466D7487}"/>
                  </a:ext>
                </a:extLst>
              </p:cNvPr>
              <p:cNvSpPr>
                <a:spLocks/>
              </p:cNvSpPr>
              <p:nvPr/>
            </p:nvSpPr>
            <p:spPr bwMode="auto">
              <a:xfrm>
                <a:off x="1864" y="2554"/>
                <a:ext cx="8" cy="20"/>
              </a:xfrm>
              <a:custGeom>
                <a:avLst/>
                <a:gdLst>
                  <a:gd name="T0" fmla="*/ 6 w 8"/>
                  <a:gd name="T1" fmla="*/ 4 h 20"/>
                  <a:gd name="T2" fmla="*/ 6 w 8"/>
                  <a:gd name="T3" fmla="*/ 4 h 20"/>
                  <a:gd name="T4" fmla="*/ 4 w 8"/>
                  <a:gd name="T5" fmla="*/ 8 h 20"/>
                  <a:gd name="T6" fmla="*/ 8 w 8"/>
                  <a:gd name="T7" fmla="*/ 16 h 20"/>
                  <a:gd name="T8" fmla="*/ 8 w 8"/>
                  <a:gd name="T9" fmla="*/ 16 h 20"/>
                  <a:gd name="T10" fmla="*/ 6 w 8"/>
                  <a:gd name="T11" fmla="*/ 20 h 20"/>
                  <a:gd name="T12" fmla="*/ 4 w 8"/>
                  <a:gd name="T13" fmla="*/ 20 h 20"/>
                  <a:gd name="T14" fmla="*/ 2 w 8"/>
                  <a:gd name="T15" fmla="*/ 18 h 20"/>
                  <a:gd name="T16" fmla="*/ 0 w 8"/>
                  <a:gd name="T17" fmla="*/ 18 h 20"/>
                  <a:gd name="T18" fmla="*/ 0 w 8"/>
                  <a:gd name="T19" fmla="*/ 18 h 20"/>
                  <a:gd name="T20" fmla="*/ 0 w 8"/>
                  <a:gd name="T21" fmla="*/ 12 h 20"/>
                  <a:gd name="T22" fmla="*/ 0 w 8"/>
                  <a:gd name="T23" fmla="*/ 4 h 20"/>
                  <a:gd name="T24" fmla="*/ 0 w 8"/>
                  <a:gd name="T25" fmla="*/ 0 h 20"/>
                  <a:gd name="T26" fmla="*/ 2 w 8"/>
                  <a:gd name="T27" fmla="*/ 0 h 20"/>
                  <a:gd name="T28" fmla="*/ 6 w 8"/>
                  <a:gd name="T29" fmla="*/ 4 h 20"/>
                  <a:gd name="T30" fmla="*/ 6 w 8"/>
                  <a:gd name="T3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0">
                    <a:moveTo>
                      <a:pt x="6" y="4"/>
                    </a:moveTo>
                    <a:lnTo>
                      <a:pt x="6" y="4"/>
                    </a:lnTo>
                    <a:lnTo>
                      <a:pt x="4" y="8"/>
                    </a:lnTo>
                    <a:lnTo>
                      <a:pt x="8" y="16"/>
                    </a:lnTo>
                    <a:lnTo>
                      <a:pt x="8" y="16"/>
                    </a:lnTo>
                    <a:lnTo>
                      <a:pt x="6" y="20"/>
                    </a:lnTo>
                    <a:lnTo>
                      <a:pt x="4" y="20"/>
                    </a:lnTo>
                    <a:lnTo>
                      <a:pt x="2" y="18"/>
                    </a:lnTo>
                    <a:lnTo>
                      <a:pt x="0" y="18"/>
                    </a:lnTo>
                    <a:lnTo>
                      <a:pt x="0" y="18"/>
                    </a:lnTo>
                    <a:lnTo>
                      <a:pt x="0" y="12"/>
                    </a:lnTo>
                    <a:lnTo>
                      <a:pt x="0" y="4"/>
                    </a:lnTo>
                    <a:lnTo>
                      <a:pt x="0" y="0"/>
                    </a:lnTo>
                    <a:lnTo>
                      <a:pt x="2"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 name="Freeform 3349">
                <a:extLst>
                  <a:ext uri="{FF2B5EF4-FFF2-40B4-BE49-F238E27FC236}">
                    <a16:creationId xmlns:a16="http://schemas.microsoft.com/office/drawing/2014/main" id="{8B8930FE-D78B-EA46-B504-969315E88E1C}"/>
                  </a:ext>
                </a:extLst>
              </p:cNvPr>
              <p:cNvSpPr>
                <a:spLocks/>
              </p:cNvSpPr>
              <p:nvPr/>
            </p:nvSpPr>
            <p:spPr bwMode="auto">
              <a:xfrm>
                <a:off x="1852" y="2496"/>
                <a:ext cx="8" cy="14"/>
              </a:xfrm>
              <a:custGeom>
                <a:avLst/>
                <a:gdLst>
                  <a:gd name="T0" fmla="*/ 8 w 8"/>
                  <a:gd name="T1" fmla="*/ 14 h 14"/>
                  <a:gd name="T2" fmla="*/ 8 w 8"/>
                  <a:gd name="T3" fmla="*/ 14 h 14"/>
                  <a:gd name="T4" fmla="*/ 6 w 8"/>
                  <a:gd name="T5" fmla="*/ 14 h 14"/>
                  <a:gd name="T6" fmla="*/ 4 w 8"/>
                  <a:gd name="T7" fmla="*/ 12 h 14"/>
                  <a:gd name="T8" fmla="*/ 0 w 8"/>
                  <a:gd name="T9" fmla="*/ 4 h 14"/>
                  <a:gd name="T10" fmla="*/ 0 w 8"/>
                  <a:gd name="T11" fmla="*/ 4 h 14"/>
                  <a:gd name="T12" fmla="*/ 2 w 8"/>
                  <a:gd name="T13" fmla="*/ 2 h 14"/>
                  <a:gd name="T14" fmla="*/ 2 w 8"/>
                  <a:gd name="T15" fmla="*/ 0 h 14"/>
                  <a:gd name="T16" fmla="*/ 2 w 8"/>
                  <a:gd name="T17" fmla="*/ 0 h 14"/>
                  <a:gd name="T18" fmla="*/ 4 w 8"/>
                  <a:gd name="T19" fmla="*/ 0 h 14"/>
                  <a:gd name="T20" fmla="*/ 6 w 8"/>
                  <a:gd name="T21" fmla="*/ 0 h 14"/>
                  <a:gd name="T22" fmla="*/ 8 w 8"/>
                  <a:gd name="T23" fmla="*/ 10 h 14"/>
                  <a:gd name="T24" fmla="*/ 8 w 8"/>
                  <a:gd name="T25" fmla="*/ 10 h 14"/>
                  <a:gd name="T26" fmla="*/ 8 w 8"/>
                  <a:gd name="T27" fmla="*/ 14 h 14"/>
                  <a:gd name="T28" fmla="*/ 8 w 8"/>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8" y="14"/>
                    </a:moveTo>
                    <a:lnTo>
                      <a:pt x="8" y="14"/>
                    </a:lnTo>
                    <a:lnTo>
                      <a:pt x="6" y="14"/>
                    </a:lnTo>
                    <a:lnTo>
                      <a:pt x="4" y="12"/>
                    </a:lnTo>
                    <a:lnTo>
                      <a:pt x="0" y="4"/>
                    </a:lnTo>
                    <a:lnTo>
                      <a:pt x="0" y="4"/>
                    </a:lnTo>
                    <a:lnTo>
                      <a:pt x="2" y="2"/>
                    </a:lnTo>
                    <a:lnTo>
                      <a:pt x="2" y="0"/>
                    </a:lnTo>
                    <a:lnTo>
                      <a:pt x="2" y="0"/>
                    </a:lnTo>
                    <a:lnTo>
                      <a:pt x="4" y="0"/>
                    </a:lnTo>
                    <a:lnTo>
                      <a:pt x="6" y="0"/>
                    </a:lnTo>
                    <a:lnTo>
                      <a:pt x="8" y="10"/>
                    </a:lnTo>
                    <a:lnTo>
                      <a:pt x="8" y="10"/>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 name="Freeform 3350">
                <a:extLst>
                  <a:ext uri="{FF2B5EF4-FFF2-40B4-BE49-F238E27FC236}">
                    <a16:creationId xmlns:a16="http://schemas.microsoft.com/office/drawing/2014/main" id="{40229BB0-1FD5-630C-7286-EF44FD5577A8}"/>
                  </a:ext>
                </a:extLst>
              </p:cNvPr>
              <p:cNvSpPr>
                <a:spLocks/>
              </p:cNvSpPr>
              <p:nvPr/>
            </p:nvSpPr>
            <p:spPr bwMode="auto">
              <a:xfrm>
                <a:off x="1902" y="2550"/>
                <a:ext cx="8" cy="18"/>
              </a:xfrm>
              <a:custGeom>
                <a:avLst/>
                <a:gdLst>
                  <a:gd name="T0" fmla="*/ 8 w 8"/>
                  <a:gd name="T1" fmla="*/ 18 h 18"/>
                  <a:gd name="T2" fmla="*/ 8 w 8"/>
                  <a:gd name="T3" fmla="*/ 18 h 18"/>
                  <a:gd name="T4" fmla="*/ 4 w 8"/>
                  <a:gd name="T5" fmla="*/ 14 h 18"/>
                  <a:gd name="T6" fmla="*/ 2 w 8"/>
                  <a:gd name="T7" fmla="*/ 10 h 18"/>
                  <a:gd name="T8" fmla="*/ 0 w 8"/>
                  <a:gd name="T9" fmla="*/ 6 h 18"/>
                  <a:gd name="T10" fmla="*/ 0 w 8"/>
                  <a:gd name="T11" fmla="*/ 6 h 18"/>
                  <a:gd name="T12" fmla="*/ 2 w 8"/>
                  <a:gd name="T13" fmla="*/ 2 h 18"/>
                  <a:gd name="T14" fmla="*/ 4 w 8"/>
                  <a:gd name="T15" fmla="*/ 0 h 18"/>
                  <a:gd name="T16" fmla="*/ 4 w 8"/>
                  <a:gd name="T17" fmla="*/ 0 h 18"/>
                  <a:gd name="T18" fmla="*/ 6 w 8"/>
                  <a:gd name="T19" fmla="*/ 2 h 18"/>
                  <a:gd name="T20" fmla="*/ 6 w 8"/>
                  <a:gd name="T21" fmla="*/ 6 h 18"/>
                  <a:gd name="T22" fmla="*/ 8 w 8"/>
                  <a:gd name="T23" fmla="*/ 18 h 18"/>
                  <a:gd name="T24" fmla="*/ 8 w 8"/>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8">
                    <a:moveTo>
                      <a:pt x="8" y="18"/>
                    </a:moveTo>
                    <a:lnTo>
                      <a:pt x="8" y="18"/>
                    </a:lnTo>
                    <a:lnTo>
                      <a:pt x="4" y="14"/>
                    </a:lnTo>
                    <a:lnTo>
                      <a:pt x="2" y="10"/>
                    </a:lnTo>
                    <a:lnTo>
                      <a:pt x="0" y="6"/>
                    </a:lnTo>
                    <a:lnTo>
                      <a:pt x="0" y="6"/>
                    </a:lnTo>
                    <a:lnTo>
                      <a:pt x="2" y="2"/>
                    </a:lnTo>
                    <a:lnTo>
                      <a:pt x="4" y="0"/>
                    </a:lnTo>
                    <a:lnTo>
                      <a:pt x="4" y="0"/>
                    </a:lnTo>
                    <a:lnTo>
                      <a:pt x="6" y="2"/>
                    </a:lnTo>
                    <a:lnTo>
                      <a:pt x="6" y="6"/>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 name="Freeform 3351">
                <a:extLst>
                  <a:ext uri="{FF2B5EF4-FFF2-40B4-BE49-F238E27FC236}">
                    <a16:creationId xmlns:a16="http://schemas.microsoft.com/office/drawing/2014/main" id="{54B7D4F5-9CC7-1A21-A7C6-6A29DFBD63C1}"/>
                  </a:ext>
                </a:extLst>
              </p:cNvPr>
              <p:cNvSpPr>
                <a:spLocks/>
              </p:cNvSpPr>
              <p:nvPr/>
            </p:nvSpPr>
            <p:spPr bwMode="auto">
              <a:xfrm>
                <a:off x="1534" y="2382"/>
                <a:ext cx="8" cy="8"/>
              </a:xfrm>
              <a:custGeom>
                <a:avLst/>
                <a:gdLst>
                  <a:gd name="T0" fmla="*/ 0 w 8"/>
                  <a:gd name="T1" fmla="*/ 6 h 8"/>
                  <a:gd name="T2" fmla="*/ 0 w 8"/>
                  <a:gd name="T3" fmla="*/ 6 h 8"/>
                  <a:gd name="T4" fmla="*/ 2 w 8"/>
                  <a:gd name="T5" fmla="*/ 0 h 8"/>
                  <a:gd name="T6" fmla="*/ 4 w 8"/>
                  <a:gd name="T7" fmla="*/ 0 h 8"/>
                  <a:gd name="T8" fmla="*/ 8 w 8"/>
                  <a:gd name="T9" fmla="*/ 6 h 8"/>
                  <a:gd name="T10" fmla="*/ 8 w 8"/>
                  <a:gd name="T11" fmla="*/ 6 h 8"/>
                  <a:gd name="T12" fmla="*/ 6 w 8"/>
                  <a:gd name="T13" fmla="*/ 6 h 8"/>
                  <a:gd name="T14" fmla="*/ 4 w 8"/>
                  <a:gd name="T15" fmla="*/ 8 h 8"/>
                  <a:gd name="T16" fmla="*/ 2 w 8"/>
                  <a:gd name="T17" fmla="*/ 8 h 8"/>
                  <a:gd name="T18" fmla="*/ 0 w 8"/>
                  <a:gd name="T19" fmla="*/ 6 h 8"/>
                  <a:gd name="T20" fmla="*/ 0 w 8"/>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0" y="6"/>
                    </a:moveTo>
                    <a:lnTo>
                      <a:pt x="0" y="6"/>
                    </a:lnTo>
                    <a:lnTo>
                      <a:pt x="2" y="0"/>
                    </a:lnTo>
                    <a:lnTo>
                      <a:pt x="4" y="0"/>
                    </a:lnTo>
                    <a:lnTo>
                      <a:pt x="8" y="6"/>
                    </a:lnTo>
                    <a:lnTo>
                      <a:pt x="8" y="6"/>
                    </a:lnTo>
                    <a:lnTo>
                      <a:pt x="6" y="6"/>
                    </a:lnTo>
                    <a:lnTo>
                      <a:pt x="4" y="8"/>
                    </a:lnTo>
                    <a:lnTo>
                      <a:pt x="2" y="8"/>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 name="Freeform 3352">
                <a:extLst>
                  <a:ext uri="{FF2B5EF4-FFF2-40B4-BE49-F238E27FC236}">
                    <a16:creationId xmlns:a16="http://schemas.microsoft.com/office/drawing/2014/main" id="{E162719D-23A7-1603-0C36-A7BE7CE2B0DA}"/>
                  </a:ext>
                </a:extLst>
              </p:cNvPr>
              <p:cNvSpPr>
                <a:spLocks/>
              </p:cNvSpPr>
              <p:nvPr/>
            </p:nvSpPr>
            <p:spPr bwMode="auto">
              <a:xfrm>
                <a:off x="1732" y="1832"/>
                <a:ext cx="40" cy="36"/>
              </a:xfrm>
              <a:custGeom>
                <a:avLst/>
                <a:gdLst>
                  <a:gd name="T0" fmla="*/ 32 w 40"/>
                  <a:gd name="T1" fmla="*/ 10 h 36"/>
                  <a:gd name="T2" fmla="*/ 32 w 40"/>
                  <a:gd name="T3" fmla="*/ 10 h 36"/>
                  <a:gd name="T4" fmla="*/ 34 w 40"/>
                  <a:gd name="T5" fmla="*/ 18 h 36"/>
                  <a:gd name="T6" fmla="*/ 36 w 40"/>
                  <a:gd name="T7" fmla="*/ 24 h 36"/>
                  <a:gd name="T8" fmla="*/ 36 w 40"/>
                  <a:gd name="T9" fmla="*/ 24 h 36"/>
                  <a:gd name="T10" fmla="*/ 38 w 40"/>
                  <a:gd name="T11" fmla="*/ 28 h 36"/>
                  <a:gd name="T12" fmla="*/ 40 w 40"/>
                  <a:gd name="T13" fmla="*/ 32 h 36"/>
                  <a:gd name="T14" fmla="*/ 40 w 40"/>
                  <a:gd name="T15" fmla="*/ 32 h 36"/>
                  <a:gd name="T16" fmla="*/ 38 w 40"/>
                  <a:gd name="T17" fmla="*/ 36 h 36"/>
                  <a:gd name="T18" fmla="*/ 38 w 40"/>
                  <a:gd name="T19" fmla="*/ 36 h 36"/>
                  <a:gd name="T20" fmla="*/ 34 w 40"/>
                  <a:gd name="T21" fmla="*/ 34 h 36"/>
                  <a:gd name="T22" fmla="*/ 34 w 40"/>
                  <a:gd name="T23" fmla="*/ 34 h 36"/>
                  <a:gd name="T24" fmla="*/ 28 w 40"/>
                  <a:gd name="T25" fmla="*/ 32 h 36"/>
                  <a:gd name="T26" fmla="*/ 28 w 40"/>
                  <a:gd name="T27" fmla="*/ 32 h 36"/>
                  <a:gd name="T28" fmla="*/ 22 w 40"/>
                  <a:gd name="T29" fmla="*/ 32 h 36"/>
                  <a:gd name="T30" fmla="*/ 22 w 40"/>
                  <a:gd name="T31" fmla="*/ 32 h 36"/>
                  <a:gd name="T32" fmla="*/ 20 w 40"/>
                  <a:gd name="T33" fmla="*/ 32 h 36"/>
                  <a:gd name="T34" fmla="*/ 20 w 40"/>
                  <a:gd name="T35" fmla="*/ 32 h 36"/>
                  <a:gd name="T36" fmla="*/ 18 w 40"/>
                  <a:gd name="T37" fmla="*/ 28 h 36"/>
                  <a:gd name="T38" fmla="*/ 18 w 40"/>
                  <a:gd name="T39" fmla="*/ 28 h 36"/>
                  <a:gd name="T40" fmla="*/ 16 w 40"/>
                  <a:gd name="T41" fmla="*/ 26 h 36"/>
                  <a:gd name="T42" fmla="*/ 14 w 40"/>
                  <a:gd name="T43" fmla="*/ 24 h 36"/>
                  <a:gd name="T44" fmla="*/ 14 w 40"/>
                  <a:gd name="T45" fmla="*/ 24 h 36"/>
                  <a:gd name="T46" fmla="*/ 10 w 40"/>
                  <a:gd name="T47" fmla="*/ 24 h 36"/>
                  <a:gd name="T48" fmla="*/ 10 w 40"/>
                  <a:gd name="T49" fmla="*/ 24 h 36"/>
                  <a:gd name="T50" fmla="*/ 6 w 40"/>
                  <a:gd name="T51" fmla="*/ 24 h 36"/>
                  <a:gd name="T52" fmla="*/ 4 w 40"/>
                  <a:gd name="T53" fmla="*/ 24 h 36"/>
                  <a:gd name="T54" fmla="*/ 2 w 40"/>
                  <a:gd name="T55" fmla="*/ 22 h 36"/>
                  <a:gd name="T56" fmla="*/ 2 w 40"/>
                  <a:gd name="T57" fmla="*/ 22 h 36"/>
                  <a:gd name="T58" fmla="*/ 0 w 40"/>
                  <a:gd name="T59" fmla="*/ 20 h 36"/>
                  <a:gd name="T60" fmla="*/ 0 w 40"/>
                  <a:gd name="T61" fmla="*/ 16 h 36"/>
                  <a:gd name="T62" fmla="*/ 0 w 40"/>
                  <a:gd name="T63" fmla="*/ 16 h 36"/>
                  <a:gd name="T64" fmla="*/ 2 w 40"/>
                  <a:gd name="T65" fmla="*/ 8 h 36"/>
                  <a:gd name="T66" fmla="*/ 2 w 40"/>
                  <a:gd name="T67" fmla="*/ 6 h 36"/>
                  <a:gd name="T68" fmla="*/ 4 w 40"/>
                  <a:gd name="T69" fmla="*/ 4 h 36"/>
                  <a:gd name="T70" fmla="*/ 4 w 40"/>
                  <a:gd name="T71" fmla="*/ 4 h 36"/>
                  <a:gd name="T72" fmla="*/ 6 w 40"/>
                  <a:gd name="T73" fmla="*/ 6 h 36"/>
                  <a:gd name="T74" fmla="*/ 8 w 40"/>
                  <a:gd name="T75" fmla="*/ 6 h 36"/>
                  <a:gd name="T76" fmla="*/ 12 w 40"/>
                  <a:gd name="T77" fmla="*/ 4 h 36"/>
                  <a:gd name="T78" fmla="*/ 16 w 40"/>
                  <a:gd name="T79" fmla="*/ 0 h 36"/>
                  <a:gd name="T80" fmla="*/ 22 w 40"/>
                  <a:gd name="T81" fmla="*/ 0 h 36"/>
                  <a:gd name="T82" fmla="*/ 22 w 40"/>
                  <a:gd name="T83" fmla="*/ 0 h 36"/>
                  <a:gd name="T84" fmla="*/ 22 w 40"/>
                  <a:gd name="T85" fmla="*/ 6 h 36"/>
                  <a:gd name="T86" fmla="*/ 24 w 40"/>
                  <a:gd name="T87" fmla="*/ 10 h 36"/>
                  <a:gd name="T88" fmla="*/ 24 w 40"/>
                  <a:gd name="T89" fmla="*/ 10 h 36"/>
                  <a:gd name="T90" fmla="*/ 32 w 40"/>
                  <a:gd name="T91" fmla="*/ 10 h 36"/>
                  <a:gd name="T92" fmla="*/ 32 w 40"/>
                  <a:gd name="T9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6">
                    <a:moveTo>
                      <a:pt x="32" y="10"/>
                    </a:moveTo>
                    <a:lnTo>
                      <a:pt x="32" y="10"/>
                    </a:lnTo>
                    <a:lnTo>
                      <a:pt x="34" y="18"/>
                    </a:lnTo>
                    <a:lnTo>
                      <a:pt x="36" y="24"/>
                    </a:lnTo>
                    <a:lnTo>
                      <a:pt x="36" y="24"/>
                    </a:lnTo>
                    <a:lnTo>
                      <a:pt x="38" y="28"/>
                    </a:lnTo>
                    <a:lnTo>
                      <a:pt x="40" y="32"/>
                    </a:lnTo>
                    <a:lnTo>
                      <a:pt x="40" y="32"/>
                    </a:lnTo>
                    <a:lnTo>
                      <a:pt x="38" y="36"/>
                    </a:lnTo>
                    <a:lnTo>
                      <a:pt x="38" y="36"/>
                    </a:lnTo>
                    <a:lnTo>
                      <a:pt x="34" y="34"/>
                    </a:lnTo>
                    <a:lnTo>
                      <a:pt x="34" y="34"/>
                    </a:lnTo>
                    <a:lnTo>
                      <a:pt x="28" y="32"/>
                    </a:lnTo>
                    <a:lnTo>
                      <a:pt x="28" y="32"/>
                    </a:lnTo>
                    <a:lnTo>
                      <a:pt x="22" y="32"/>
                    </a:lnTo>
                    <a:lnTo>
                      <a:pt x="22" y="32"/>
                    </a:lnTo>
                    <a:lnTo>
                      <a:pt x="20" y="32"/>
                    </a:lnTo>
                    <a:lnTo>
                      <a:pt x="20" y="32"/>
                    </a:lnTo>
                    <a:lnTo>
                      <a:pt x="18" y="28"/>
                    </a:lnTo>
                    <a:lnTo>
                      <a:pt x="18" y="28"/>
                    </a:lnTo>
                    <a:lnTo>
                      <a:pt x="16" y="26"/>
                    </a:lnTo>
                    <a:lnTo>
                      <a:pt x="14" y="24"/>
                    </a:lnTo>
                    <a:lnTo>
                      <a:pt x="14" y="24"/>
                    </a:lnTo>
                    <a:lnTo>
                      <a:pt x="10" y="24"/>
                    </a:lnTo>
                    <a:lnTo>
                      <a:pt x="10" y="24"/>
                    </a:lnTo>
                    <a:lnTo>
                      <a:pt x="6" y="24"/>
                    </a:lnTo>
                    <a:lnTo>
                      <a:pt x="4" y="24"/>
                    </a:lnTo>
                    <a:lnTo>
                      <a:pt x="2" y="22"/>
                    </a:lnTo>
                    <a:lnTo>
                      <a:pt x="2" y="22"/>
                    </a:lnTo>
                    <a:lnTo>
                      <a:pt x="0" y="20"/>
                    </a:lnTo>
                    <a:lnTo>
                      <a:pt x="0" y="16"/>
                    </a:lnTo>
                    <a:lnTo>
                      <a:pt x="0" y="16"/>
                    </a:lnTo>
                    <a:lnTo>
                      <a:pt x="2" y="8"/>
                    </a:lnTo>
                    <a:lnTo>
                      <a:pt x="2" y="6"/>
                    </a:lnTo>
                    <a:lnTo>
                      <a:pt x="4" y="4"/>
                    </a:lnTo>
                    <a:lnTo>
                      <a:pt x="4" y="4"/>
                    </a:lnTo>
                    <a:lnTo>
                      <a:pt x="6" y="6"/>
                    </a:lnTo>
                    <a:lnTo>
                      <a:pt x="8" y="6"/>
                    </a:lnTo>
                    <a:lnTo>
                      <a:pt x="12" y="4"/>
                    </a:lnTo>
                    <a:lnTo>
                      <a:pt x="16" y="0"/>
                    </a:lnTo>
                    <a:lnTo>
                      <a:pt x="22" y="0"/>
                    </a:lnTo>
                    <a:lnTo>
                      <a:pt x="22" y="0"/>
                    </a:lnTo>
                    <a:lnTo>
                      <a:pt x="22" y="6"/>
                    </a:lnTo>
                    <a:lnTo>
                      <a:pt x="24" y="10"/>
                    </a:lnTo>
                    <a:lnTo>
                      <a:pt x="24" y="10"/>
                    </a:lnTo>
                    <a:lnTo>
                      <a:pt x="32" y="10"/>
                    </a:lnTo>
                    <a:lnTo>
                      <a:pt x="3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 name="Freeform 3353">
                <a:extLst>
                  <a:ext uri="{FF2B5EF4-FFF2-40B4-BE49-F238E27FC236}">
                    <a16:creationId xmlns:a16="http://schemas.microsoft.com/office/drawing/2014/main" id="{840871DC-844D-19B2-4407-97D1E51B90B0}"/>
                  </a:ext>
                </a:extLst>
              </p:cNvPr>
              <p:cNvSpPr>
                <a:spLocks/>
              </p:cNvSpPr>
              <p:nvPr/>
            </p:nvSpPr>
            <p:spPr bwMode="auto">
              <a:xfrm>
                <a:off x="1744" y="1886"/>
                <a:ext cx="40" cy="44"/>
              </a:xfrm>
              <a:custGeom>
                <a:avLst/>
                <a:gdLst>
                  <a:gd name="T0" fmla="*/ 8 w 40"/>
                  <a:gd name="T1" fmla="*/ 34 h 44"/>
                  <a:gd name="T2" fmla="*/ 8 w 40"/>
                  <a:gd name="T3" fmla="*/ 34 h 44"/>
                  <a:gd name="T4" fmla="*/ 4 w 40"/>
                  <a:gd name="T5" fmla="*/ 32 h 44"/>
                  <a:gd name="T6" fmla="*/ 4 w 40"/>
                  <a:gd name="T7" fmla="*/ 32 h 44"/>
                  <a:gd name="T8" fmla="*/ 0 w 40"/>
                  <a:gd name="T9" fmla="*/ 22 h 44"/>
                  <a:gd name="T10" fmla="*/ 0 w 40"/>
                  <a:gd name="T11" fmla="*/ 18 h 44"/>
                  <a:gd name="T12" fmla="*/ 0 w 40"/>
                  <a:gd name="T13" fmla="*/ 10 h 44"/>
                  <a:gd name="T14" fmla="*/ 0 w 40"/>
                  <a:gd name="T15" fmla="*/ 10 h 44"/>
                  <a:gd name="T16" fmla="*/ 2 w 40"/>
                  <a:gd name="T17" fmla="*/ 10 h 44"/>
                  <a:gd name="T18" fmla="*/ 4 w 40"/>
                  <a:gd name="T19" fmla="*/ 12 h 44"/>
                  <a:gd name="T20" fmla="*/ 4 w 40"/>
                  <a:gd name="T21" fmla="*/ 12 h 44"/>
                  <a:gd name="T22" fmla="*/ 6 w 40"/>
                  <a:gd name="T23" fmla="*/ 14 h 44"/>
                  <a:gd name="T24" fmla="*/ 10 w 40"/>
                  <a:gd name="T25" fmla="*/ 14 h 44"/>
                  <a:gd name="T26" fmla="*/ 12 w 40"/>
                  <a:gd name="T27" fmla="*/ 10 h 44"/>
                  <a:gd name="T28" fmla="*/ 12 w 40"/>
                  <a:gd name="T29" fmla="*/ 4 h 44"/>
                  <a:gd name="T30" fmla="*/ 12 w 40"/>
                  <a:gd name="T31" fmla="*/ 4 h 44"/>
                  <a:gd name="T32" fmla="*/ 10 w 40"/>
                  <a:gd name="T33" fmla="*/ 4 h 44"/>
                  <a:gd name="T34" fmla="*/ 10 w 40"/>
                  <a:gd name="T35" fmla="*/ 0 h 44"/>
                  <a:gd name="T36" fmla="*/ 10 w 40"/>
                  <a:gd name="T37" fmla="*/ 0 h 44"/>
                  <a:gd name="T38" fmla="*/ 24 w 40"/>
                  <a:gd name="T39" fmla="*/ 22 h 44"/>
                  <a:gd name="T40" fmla="*/ 24 w 40"/>
                  <a:gd name="T41" fmla="*/ 22 h 44"/>
                  <a:gd name="T42" fmla="*/ 22 w 40"/>
                  <a:gd name="T43" fmla="*/ 24 h 44"/>
                  <a:gd name="T44" fmla="*/ 24 w 40"/>
                  <a:gd name="T45" fmla="*/ 26 h 44"/>
                  <a:gd name="T46" fmla="*/ 24 w 40"/>
                  <a:gd name="T47" fmla="*/ 26 h 44"/>
                  <a:gd name="T48" fmla="*/ 26 w 40"/>
                  <a:gd name="T49" fmla="*/ 28 h 44"/>
                  <a:gd name="T50" fmla="*/ 30 w 40"/>
                  <a:gd name="T51" fmla="*/ 26 h 44"/>
                  <a:gd name="T52" fmla="*/ 32 w 40"/>
                  <a:gd name="T53" fmla="*/ 22 h 44"/>
                  <a:gd name="T54" fmla="*/ 32 w 40"/>
                  <a:gd name="T55" fmla="*/ 14 h 44"/>
                  <a:gd name="T56" fmla="*/ 32 w 40"/>
                  <a:gd name="T57" fmla="*/ 14 h 44"/>
                  <a:gd name="T58" fmla="*/ 38 w 40"/>
                  <a:gd name="T59" fmla="*/ 26 h 44"/>
                  <a:gd name="T60" fmla="*/ 40 w 40"/>
                  <a:gd name="T61" fmla="*/ 34 h 44"/>
                  <a:gd name="T62" fmla="*/ 38 w 40"/>
                  <a:gd name="T63" fmla="*/ 44 h 44"/>
                  <a:gd name="T64" fmla="*/ 38 w 40"/>
                  <a:gd name="T65" fmla="*/ 44 h 44"/>
                  <a:gd name="T66" fmla="*/ 34 w 40"/>
                  <a:gd name="T67" fmla="*/ 38 h 44"/>
                  <a:gd name="T68" fmla="*/ 34 w 40"/>
                  <a:gd name="T69" fmla="*/ 38 h 44"/>
                  <a:gd name="T70" fmla="*/ 30 w 40"/>
                  <a:gd name="T71" fmla="*/ 38 h 44"/>
                  <a:gd name="T72" fmla="*/ 26 w 40"/>
                  <a:gd name="T73" fmla="*/ 36 h 44"/>
                  <a:gd name="T74" fmla="*/ 20 w 40"/>
                  <a:gd name="T75" fmla="*/ 30 h 44"/>
                  <a:gd name="T76" fmla="*/ 20 w 40"/>
                  <a:gd name="T77" fmla="*/ 30 h 44"/>
                  <a:gd name="T78" fmla="*/ 18 w 40"/>
                  <a:gd name="T79" fmla="*/ 32 h 44"/>
                  <a:gd name="T80" fmla="*/ 18 w 40"/>
                  <a:gd name="T81" fmla="*/ 32 h 44"/>
                  <a:gd name="T82" fmla="*/ 16 w 40"/>
                  <a:gd name="T83" fmla="*/ 32 h 44"/>
                  <a:gd name="T84" fmla="*/ 14 w 40"/>
                  <a:gd name="T85" fmla="*/ 34 h 44"/>
                  <a:gd name="T86" fmla="*/ 14 w 40"/>
                  <a:gd name="T87" fmla="*/ 34 h 44"/>
                  <a:gd name="T88" fmla="*/ 14 w 40"/>
                  <a:gd name="T89" fmla="*/ 38 h 44"/>
                  <a:gd name="T90" fmla="*/ 14 w 40"/>
                  <a:gd name="T91" fmla="*/ 40 h 44"/>
                  <a:gd name="T92" fmla="*/ 14 w 40"/>
                  <a:gd name="T93" fmla="*/ 40 h 44"/>
                  <a:gd name="T94" fmla="*/ 12 w 40"/>
                  <a:gd name="T95" fmla="*/ 40 h 44"/>
                  <a:gd name="T96" fmla="*/ 10 w 40"/>
                  <a:gd name="T97" fmla="*/ 38 h 44"/>
                  <a:gd name="T98" fmla="*/ 8 w 40"/>
                  <a:gd name="T99" fmla="*/ 34 h 44"/>
                  <a:gd name="T100" fmla="*/ 8 w 40"/>
                  <a:gd name="T101"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4">
                    <a:moveTo>
                      <a:pt x="8" y="34"/>
                    </a:moveTo>
                    <a:lnTo>
                      <a:pt x="8" y="34"/>
                    </a:lnTo>
                    <a:lnTo>
                      <a:pt x="4" y="32"/>
                    </a:lnTo>
                    <a:lnTo>
                      <a:pt x="4" y="32"/>
                    </a:lnTo>
                    <a:lnTo>
                      <a:pt x="0" y="22"/>
                    </a:lnTo>
                    <a:lnTo>
                      <a:pt x="0" y="18"/>
                    </a:lnTo>
                    <a:lnTo>
                      <a:pt x="0" y="10"/>
                    </a:lnTo>
                    <a:lnTo>
                      <a:pt x="0" y="10"/>
                    </a:lnTo>
                    <a:lnTo>
                      <a:pt x="2" y="10"/>
                    </a:lnTo>
                    <a:lnTo>
                      <a:pt x="4" y="12"/>
                    </a:lnTo>
                    <a:lnTo>
                      <a:pt x="4" y="12"/>
                    </a:lnTo>
                    <a:lnTo>
                      <a:pt x="6" y="14"/>
                    </a:lnTo>
                    <a:lnTo>
                      <a:pt x="10" y="14"/>
                    </a:lnTo>
                    <a:lnTo>
                      <a:pt x="12" y="10"/>
                    </a:lnTo>
                    <a:lnTo>
                      <a:pt x="12" y="4"/>
                    </a:lnTo>
                    <a:lnTo>
                      <a:pt x="12" y="4"/>
                    </a:lnTo>
                    <a:lnTo>
                      <a:pt x="10" y="4"/>
                    </a:lnTo>
                    <a:lnTo>
                      <a:pt x="10" y="0"/>
                    </a:lnTo>
                    <a:lnTo>
                      <a:pt x="10" y="0"/>
                    </a:lnTo>
                    <a:lnTo>
                      <a:pt x="24" y="22"/>
                    </a:lnTo>
                    <a:lnTo>
                      <a:pt x="24" y="22"/>
                    </a:lnTo>
                    <a:lnTo>
                      <a:pt x="22" y="24"/>
                    </a:lnTo>
                    <a:lnTo>
                      <a:pt x="24" y="26"/>
                    </a:lnTo>
                    <a:lnTo>
                      <a:pt x="24" y="26"/>
                    </a:lnTo>
                    <a:lnTo>
                      <a:pt x="26" y="28"/>
                    </a:lnTo>
                    <a:lnTo>
                      <a:pt x="30" y="26"/>
                    </a:lnTo>
                    <a:lnTo>
                      <a:pt x="32" y="22"/>
                    </a:lnTo>
                    <a:lnTo>
                      <a:pt x="32" y="14"/>
                    </a:lnTo>
                    <a:lnTo>
                      <a:pt x="32" y="14"/>
                    </a:lnTo>
                    <a:lnTo>
                      <a:pt x="38" y="26"/>
                    </a:lnTo>
                    <a:lnTo>
                      <a:pt x="40" y="34"/>
                    </a:lnTo>
                    <a:lnTo>
                      <a:pt x="38" y="44"/>
                    </a:lnTo>
                    <a:lnTo>
                      <a:pt x="38" y="44"/>
                    </a:lnTo>
                    <a:lnTo>
                      <a:pt x="34" y="38"/>
                    </a:lnTo>
                    <a:lnTo>
                      <a:pt x="34" y="38"/>
                    </a:lnTo>
                    <a:lnTo>
                      <a:pt x="30" y="38"/>
                    </a:lnTo>
                    <a:lnTo>
                      <a:pt x="26" y="36"/>
                    </a:lnTo>
                    <a:lnTo>
                      <a:pt x="20" y="30"/>
                    </a:lnTo>
                    <a:lnTo>
                      <a:pt x="20" y="30"/>
                    </a:lnTo>
                    <a:lnTo>
                      <a:pt x="18" y="32"/>
                    </a:lnTo>
                    <a:lnTo>
                      <a:pt x="18" y="32"/>
                    </a:lnTo>
                    <a:lnTo>
                      <a:pt x="16" y="32"/>
                    </a:lnTo>
                    <a:lnTo>
                      <a:pt x="14" y="34"/>
                    </a:lnTo>
                    <a:lnTo>
                      <a:pt x="14" y="34"/>
                    </a:lnTo>
                    <a:lnTo>
                      <a:pt x="14" y="38"/>
                    </a:lnTo>
                    <a:lnTo>
                      <a:pt x="14" y="40"/>
                    </a:lnTo>
                    <a:lnTo>
                      <a:pt x="14" y="40"/>
                    </a:lnTo>
                    <a:lnTo>
                      <a:pt x="12" y="40"/>
                    </a:lnTo>
                    <a:lnTo>
                      <a:pt x="10" y="38"/>
                    </a:lnTo>
                    <a:lnTo>
                      <a:pt x="8" y="34"/>
                    </a:lnTo>
                    <a:lnTo>
                      <a:pt x="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 name="Freeform 3354">
                <a:extLst>
                  <a:ext uri="{FF2B5EF4-FFF2-40B4-BE49-F238E27FC236}">
                    <a16:creationId xmlns:a16="http://schemas.microsoft.com/office/drawing/2014/main" id="{77C06B44-A121-25B8-AA0A-EEDD432F8B8A}"/>
                  </a:ext>
                </a:extLst>
              </p:cNvPr>
              <p:cNvSpPr>
                <a:spLocks/>
              </p:cNvSpPr>
              <p:nvPr/>
            </p:nvSpPr>
            <p:spPr bwMode="auto">
              <a:xfrm>
                <a:off x="1766" y="1876"/>
                <a:ext cx="22" cy="24"/>
              </a:xfrm>
              <a:custGeom>
                <a:avLst/>
                <a:gdLst>
                  <a:gd name="T0" fmla="*/ 22 w 22"/>
                  <a:gd name="T1" fmla="*/ 2 h 24"/>
                  <a:gd name="T2" fmla="*/ 22 w 22"/>
                  <a:gd name="T3" fmla="*/ 2 h 24"/>
                  <a:gd name="T4" fmla="*/ 22 w 22"/>
                  <a:gd name="T5" fmla="*/ 6 h 24"/>
                  <a:gd name="T6" fmla="*/ 22 w 22"/>
                  <a:gd name="T7" fmla="*/ 6 h 24"/>
                  <a:gd name="T8" fmla="*/ 22 w 22"/>
                  <a:gd name="T9" fmla="*/ 8 h 24"/>
                  <a:gd name="T10" fmla="*/ 20 w 22"/>
                  <a:gd name="T11" fmla="*/ 6 h 24"/>
                  <a:gd name="T12" fmla="*/ 20 w 22"/>
                  <a:gd name="T13" fmla="*/ 6 h 24"/>
                  <a:gd name="T14" fmla="*/ 18 w 22"/>
                  <a:gd name="T15" fmla="*/ 6 h 24"/>
                  <a:gd name="T16" fmla="*/ 16 w 22"/>
                  <a:gd name="T17" fmla="*/ 4 h 24"/>
                  <a:gd name="T18" fmla="*/ 16 w 22"/>
                  <a:gd name="T19" fmla="*/ 8 h 24"/>
                  <a:gd name="T20" fmla="*/ 18 w 22"/>
                  <a:gd name="T21" fmla="*/ 14 h 24"/>
                  <a:gd name="T22" fmla="*/ 18 w 22"/>
                  <a:gd name="T23" fmla="*/ 14 h 24"/>
                  <a:gd name="T24" fmla="*/ 18 w 22"/>
                  <a:gd name="T25" fmla="*/ 20 h 24"/>
                  <a:gd name="T26" fmla="*/ 18 w 22"/>
                  <a:gd name="T27" fmla="*/ 24 h 24"/>
                  <a:gd name="T28" fmla="*/ 18 w 22"/>
                  <a:gd name="T29" fmla="*/ 24 h 24"/>
                  <a:gd name="T30" fmla="*/ 16 w 22"/>
                  <a:gd name="T31" fmla="*/ 24 h 24"/>
                  <a:gd name="T32" fmla="*/ 14 w 22"/>
                  <a:gd name="T33" fmla="*/ 22 h 24"/>
                  <a:gd name="T34" fmla="*/ 10 w 22"/>
                  <a:gd name="T35" fmla="*/ 16 h 24"/>
                  <a:gd name="T36" fmla="*/ 8 w 22"/>
                  <a:gd name="T37" fmla="*/ 10 h 24"/>
                  <a:gd name="T38" fmla="*/ 4 w 22"/>
                  <a:gd name="T39" fmla="*/ 6 h 24"/>
                  <a:gd name="T40" fmla="*/ 4 w 22"/>
                  <a:gd name="T41" fmla="*/ 6 h 24"/>
                  <a:gd name="T42" fmla="*/ 4 w 22"/>
                  <a:gd name="T43" fmla="*/ 12 h 24"/>
                  <a:gd name="T44" fmla="*/ 4 w 22"/>
                  <a:gd name="T45" fmla="*/ 18 h 24"/>
                  <a:gd name="T46" fmla="*/ 4 w 22"/>
                  <a:gd name="T47" fmla="*/ 18 h 24"/>
                  <a:gd name="T48" fmla="*/ 0 w 22"/>
                  <a:gd name="T49" fmla="*/ 10 h 24"/>
                  <a:gd name="T50" fmla="*/ 0 w 22"/>
                  <a:gd name="T51" fmla="*/ 4 h 24"/>
                  <a:gd name="T52" fmla="*/ 2 w 22"/>
                  <a:gd name="T53" fmla="*/ 0 h 24"/>
                  <a:gd name="T54" fmla="*/ 2 w 22"/>
                  <a:gd name="T55" fmla="*/ 0 h 24"/>
                  <a:gd name="T56" fmla="*/ 4 w 22"/>
                  <a:gd name="T57" fmla="*/ 2 h 24"/>
                  <a:gd name="T58" fmla="*/ 6 w 22"/>
                  <a:gd name="T59" fmla="*/ 4 h 24"/>
                  <a:gd name="T60" fmla="*/ 12 w 22"/>
                  <a:gd name="T61" fmla="*/ 4 h 24"/>
                  <a:gd name="T62" fmla="*/ 16 w 22"/>
                  <a:gd name="T63" fmla="*/ 2 h 24"/>
                  <a:gd name="T64" fmla="*/ 22 w 22"/>
                  <a:gd name="T65" fmla="*/ 2 h 24"/>
                  <a:gd name="T66" fmla="*/ 22 w 22"/>
                  <a:gd name="T6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4">
                    <a:moveTo>
                      <a:pt x="22" y="2"/>
                    </a:moveTo>
                    <a:lnTo>
                      <a:pt x="22" y="2"/>
                    </a:lnTo>
                    <a:lnTo>
                      <a:pt x="22" y="6"/>
                    </a:lnTo>
                    <a:lnTo>
                      <a:pt x="22" y="6"/>
                    </a:lnTo>
                    <a:lnTo>
                      <a:pt x="22" y="8"/>
                    </a:lnTo>
                    <a:lnTo>
                      <a:pt x="20" y="6"/>
                    </a:lnTo>
                    <a:lnTo>
                      <a:pt x="20" y="6"/>
                    </a:lnTo>
                    <a:lnTo>
                      <a:pt x="18" y="6"/>
                    </a:lnTo>
                    <a:lnTo>
                      <a:pt x="16" y="4"/>
                    </a:lnTo>
                    <a:lnTo>
                      <a:pt x="16" y="8"/>
                    </a:lnTo>
                    <a:lnTo>
                      <a:pt x="18" y="14"/>
                    </a:lnTo>
                    <a:lnTo>
                      <a:pt x="18" y="14"/>
                    </a:lnTo>
                    <a:lnTo>
                      <a:pt x="18" y="20"/>
                    </a:lnTo>
                    <a:lnTo>
                      <a:pt x="18" y="24"/>
                    </a:lnTo>
                    <a:lnTo>
                      <a:pt x="18" y="24"/>
                    </a:lnTo>
                    <a:lnTo>
                      <a:pt x="16" y="24"/>
                    </a:lnTo>
                    <a:lnTo>
                      <a:pt x="14" y="22"/>
                    </a:lnTo>
                    <a:lnTo>
                      <a:pt x="10" y="16"/>
                    </a:lnTo>
                    <a:lnTo>
                      <a:pt x="8" y="10"/>
                    </a:lnTo>
                    <a:lnTo>
                      <a:pt x="4" y="6"/>
                    </a:lnTo>
                    <a:lnTo>
                      <a:pt x="4" y="6"/>
                    </a:lnTo>
                    <a:lnTo>
                      <a:pt x="4" y="12"/>
                    </a:lnTo>
                    <a:lnTo>
                      <a:pt x="4" y="18"/>
                    </a:lnTo>
                    <a:lnTo>
                      <a:pt x="4" y="18"/>
                    </a:lnTo>
                    <a:lnTo>
                      <a:pt x="0" y="10"/>
                    </a:lnTo>
                    <a:lnTo>
                      <a:pt x="0" y="4"/>
                    </a:lnTo>
                    <a:lnTo>
                      <a:pt x="2" y="0"/>
                    </a:lnTo>
                    <a:lnTo>
                      <a:pt x="2" y="0"/>
                    </a:lnTo>
                    <a:lnTo>
                      <a:pt x="4" y="2"/>
                    </a:lnTo>
                    <a:lnTo>
                      <a:pt x="6" y="4"/>
                    </a:lnTo>
                    <a:lnTo>
                      <a:pt x="12" y="4"/>
                    </a:lnTo>
                    <a:lnTo>
                      <a:pt x="16" y="2"/>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 name="Freeform 3355">
                <a:extLst>
                  <a:ext uri="{FF2B5EF4-FFF2-40B4-BE49-F238E27FC236}">
                    <a16:creationId xmlns:a16="http://schemas.microsoft.com/office/drawing/2014/main" id="{EF533F5D-5554-D42E-88EA-B4E1C8E230C4}"/>
                  </a:ext>
                </a:extLst>
              </p:cNvPr>
              <p:cNvSpPr>
                <a:spLocks/>
              </p:cNvSpPr>
              <p:nvPr/>
            </p:nvSpPr>
            <p:spPr bwMode="auto">
              <a:xfrm>
                <a:off x="1748" y="1860"/>
                <a:ext cx="6" cy="12"/>
              </a:xfrm>
              <a:custGeom>
                <a:avLst/>
                <a:gdLst>
                  <a:gd name="T0" fmla="*/ 2 w 6"/>
                  <a:gd name="T1" fmla="*/ 0 h 12"/>
                  <a:gd name="T2" fmla="*/ 2 w 6"/>
                  <a:gd name="T3" fmla="*/ 0 h 12"/>
                  <a:gd name="T4" fmla="*/ 6 w 6"/>
                  <a:gd name="T5" fmla="*/ 4 h 12"/>
                  <a:gd name="T6" fmla="*/ 6 w 6"/>
                  <a:gd name="T7" fmla="*/ 4 h 12"/>
                  <a:gd name="T8" fmla="*/ 4 w 6"/>
                  <a:gd name="T9" fmla="*/ 12 h 12"/>
                  <a:gd name="T10" fmla="*/ 4 w 6"/>
                  <a:gd name="T11" fmla="*/ 12 h 12"/>
                  <a:gd name="T12" fmla="*/ 2 w 6"/>
                  <a:gd name="T13" fmla="*/ 12 h 12"/>
                  <a:gd name="T14" fmla="*/ 0 w 6"/>
                  <a:gd name="T15" fmla="*/ 8 h 12"/>
                  <a:gd name="T16" fmla="*/ 0 w 6"/>
                  <a:gd name="T17" fmla="*/ 8 h 12"/>
                  <a:gd name="T18" fmla="*/ 0 w 6"/>
                  <a:gd name="T19" fmla="*/ 2 h 12"/>
                  <a:gd name="T20" fmla="*/ 2 w 6"/>
                  <a:gd name="T21" fmla="*/ 0 h 12"/>
                  <a:gd name="T22" fmla="*/ 2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lnTo>
                      <a:pt x="2" y="0"/>
                    </a:lnTo>
                    <a:lnTo>
                      <a:pt x="6" y="4"/>
                    </a:lnTo>
                    <a:lnTo>
                      <a:pt x="6" y="4"/>
                    </a:lnTo>
                    <a:lnTo>
                      <a:pt x="4" y="12"/>
                    </a:lnTo>
                    <a:lnTo>
                      <a:pt x="4" y="12"/>
                    </a:lnTo>
                    <a:lnTo>
                      <a:pt x="2" y="12"/>
                    </a:lnTo>
                    <a:lnTo>
                      <a:pt x="0" y="8"/>
                    </a:lnTo>
                    <a:lnTo>
                      <a:pt x="0" y="8"/>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 name="Freeform 3356">
                <a:extLst>
                  <a:ext uri="{FF2B5EF4-FFF2-40B4-BE49-F238E27FC236}">
                    <a16:creationId xmlns:a16="http://schemas.microsoft.com/office/drawing/2014/main" id="{93A179A4-E9B8-9643-57FA-EF95FAF4667B}"/>
                  </a:ext>
                </a:extLst>
              </p:cNvPr>
              <p:cNvSpPr>
                <a:spLocks/>
              </p:cNvSpPr>
              <p:nvPr/>
            </p:nvSpPr>
            <p:spPr bwMode="auto">
              <a:xfrm>
                <a:off x="1764" y="1906"/>
                <a:ext cx="4" cy="8"/>
              </a:xfrm>
              <a:custGeom>
                <a:avLst/>
                <a:gdLst>
                  <a:gd name="T0" fmla="*/ 4 w 4"/>
                  <a:gd name="T1" fmla="*/ 6 h 8"/>
                  <a:gd name="T2" fmla="*/ 4 w 4"/>
                  <a:gd name="T3" fmla="*/ 6 h 8"/>
                  <a:gd name="T4" fmla="*/ 2 w 4"/>
                  <a:gd name="T5" fmla="*/ 8 h 8"/>
                  <a:gd name="T6" fmla="*/ 2 w 4"/>
                  <a:gd name="T7" fmla="*/ 8 h 8"/>
                  <a:gd name="T8" fmla="*/ 0 w 4"/>
                  <a:gd name="T9" fmla="*/ 4 h 8"/>
                  <a:gd name="T10" fmla="*/ 0 w 4"/>
                  <a:gd name="T11" fmla="*/ 4 h 8"/>
                  <a:gd name="T12" fmla="*/ 0 w 4"/>
                  <a:gd name="T13" fmla="*/ 0 h 8"/>
                  <a:gd name="T14" fmla="*/ 0 w 4"/>
                  <a:gd name="T15" fmla="*/ 0 h 8"/>
                  <a:gd name="T16" fmla="*/ 4 w 4"/>
                  <a:gd name="T17" fmla="*/ 2 h 8"/>
                  <a:gd name="T18" fmla="*/ 4 w 4"/>
                  <a:gd name="T19" fmla="*/ 2 h 8"/>
                  <a:gd name="T20" fmla="*/ 4 w 4"/>
                  <a:gd name="T21" fmla="*/ 6 h 8"/>
                  <a:gd name="T22" fmla="*/ 4 w 4"/>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8">
                    <a:moveTo>
                      <a:pt x="4" y="6"/>
                    </a:moveTo>
                    <a:lnTo>
                      <a:pt x="4" y="6"/>
                    </a:lnTo>
                    <a:lnTo>
                      <a:pt x="2" y="8"/>
                    </a:lnTo>
                    <a:lnTo>
                      <a:pt x="2" y="8"/>
                    </a:lnTo>
                    <a:lnTo>
                      <a:pt x="0" y="4"/>
                    </a:lnTo>
                    <a:lnTo>
                      <a:pt x="0" y="4"/>
                    </a:lnTo>
                    <a:lnTo>
                      <a:pt x="0" y="0"/>
                    </a:lnTo>
                    <a:lnTo>
                      <a:pt x="0" y="0"/>
                    </a:lnTo>
                    <a:lnTo>
                      <a:pt x="4" y="2"/>
                    </a:lnTo>
                    <a:lnTo>
                      <a:pt x="4"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 name="Freeform 3357">
                <a:extLst>
                  <a:ext uri="{FF2B5EF4-FFF2-40B4-BE49-F238E27FC236}">
                    <a16:creationId xmlns:a16="http://schemas.microsoft.com/office/drawing/2014/main" id="{65A96AE1-0E53-1DAA-D286-1E9AD36A0F4E}"/>
                  </a:ext>
                </a:extLst>
              </p:cNvPr>
              <p:cNvSpPr>
                <a:spLocks/>
              </p:cNvSpPr>
              <p:nvPr/>
            </p:nvSpPr>
            <p:spPr bwMode="auto">
              <a:xfrm>
                <a:off x="1750" y="1816"/>
                <a:ext cx="8" cy="8"/>
              </a:xfrm>
              <a:custGeom>
                <a:avLst/>
                <a:gdLst>
                  <a:gd name="T0" fmla="*/ 8 w 8"/>
                  <a:gd name="T1" fmla="*/ 0 h 8"/>
                  <a:gd name="T2" fmla="*/ 8 w 8"/>
                  <a:gd name="T3" fmla="*/ 0 h 8"/>
                  <a:gd name="T4" fmla="*/ 6 w 8"/>
                  <a:gd name="T5" fmla="*/ 6 h 8"/>
                  <a:gd name="T6" fmla="*/ 4 w 8"/>
                  <a:gd name="T7" fmla="*/ 8 h 8"/>
                  <a:gd name="T8" fmla="*/ 0 w 8"/>
                  <a:gd name="T9" fmla="*/ 6 h 8"/>
                  <a:gd name="T10" fmla="*/ 0 w 8"/>
                  <a:gd name="T11" fmla="*/ 6 h 8"/>
                  <a:gd name="T12" fmla="*/ 2 w 8"/>
                  <a:gd name="T13" fmla="*/ 2 h 8"/>
                  <a:gd name="T14" fmla="*/ 4 w 8"/>
                  <a:gd name="T15" fmla="*/ 0 h 8"/>
                  <a:gd name="T16" fmla="*/ 8 w 8"/>
                  <a:gd name="T17" fmla="*/ 0 h 8"/>
                  <a:gd name="T18" fmla="*/ 8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0"/>
                    </a:moveTo>
                    <a:lnTo>
                      <a:pt x="8" y="0"/>
                    </a:lnTo>
                    <a:lnTo>
                      <a:pt x="6" y="6"/>
                    </a:lnTo>
                    <a:lnTo>
                      <a:pt x="4" y="8"/>
                    </a:lnTo>
                    <a:lnTo>
                      <a:pt x="0" y="6"/>
                    </a:lnTo>
                    <a:lnTo>
                      <a:pt x="0" y="6"/>
                    </a:lnTo>
                    <a:lnTo>
                      <a:pt x="2" y="2"/>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 name="Freeform 3358">
                <a:extLst>
                  <a:ext uri="{FF2B5EF4-FFF2-40B4-BE49-F238E27FC236}">
                    <a16:creationId xmlns:a16="http://schemas.microsoft.com/office/drawing/2014/main" id="{AECB0A66-A919-21B4-6D5D-5636049AA933}"/>
                  </a:ext>
                </a:extLst>
              </p:cNvPr>
              <p:cNvSpPr>
                <a:spLocks/>
              </p:cNvSpPr>
              <p:nvPr/>
            </p:nvSpPr>
            <p:spPr bwMode="auto">
              <a:xfrm>
                <a:off x="1734" y="1854"/>
                <a:ext cx="8" cy="8"/>
              </a:xfrm>
              <a:custGeom>
                <a:avLst/>
                <a:gdLst>
                  <a:gd name="T0" fmla="*/ 0 w 8"/>
                  <a:gd name="T1" fmla="*/ 0 h 8"/>
                  <a:gd name="T2" fmla="*/ 0 w 8"/>
                  <a:gd name="T3" fmla="*/ 0 h 8"/>
                  <a:gd name="T4" fmla="*/ 4 w 8"/>
                  <a:gd name="T5" fmla="*/ 0 h 8"/>
                  <a:gd name="T6" fmla="*/ 6 w 8"/>
                  <a:gd name="T7" fmla="*/ 0 h 8"/>
                  <a:gd name="T8" fmla="*/ 8 w 8"/>
                  <a:gd name="T9" fmla="*/ 2 h 8"/>
                  <a:gd name="T10" fmla="*/ 8 w 8"/>
                  <a:gd name="T11" fmla="*/ 2 h 8"/>
                  <a:gd name="T12" fmla="*/ 6 w 8"/>
                  <a:gd name="T13" fmla="*/ 6 h 8"/>
                  <a:gd name="T14" fmla="*/ 4 w 8"/>
                  <a:gd name="T15" fmla="*/ 8 h 8"/>
                  <a:gd name="T16" fmla="*/ 2 w 8"/>
                  <a:gd name="T17" fmla="*/ 6 h 8"/>
                  <a:gd name="T18" fmla="*/ 0 w 8"/>
                  <a:gd name="T19" fmla="*/ 0 h 8"/>
                  <a:gd name="T20" fmla="*/ 0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0" y="0"/>
                    </a:moveTo>
                    <a:lnTo>
                      <a:pt x="0" y="0"/>
                    </a:lnTo>
                    <a:lnTo>
                      <a:pt x="4" y="0"/>
                    </a:lnTo>
                    <a:lnTo>
                      <a:pt x="6" y="0"/>
                    </a:lnTo>
                    <a:lnTo>
                      <a:pt x="8" y="2"/>
                    </a:lnTo>
                    <a:lnTo>
                      <a:pt x="8" y="2"/>
                    </a:lnTo>
                    <a:lnTo>
                      <a:pt x="6" y="6"/>
                    </a:lnTo>
                    <a:lnTo>
                      <a:pt x="4" y="8"/>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 name="Freeform 3359">
                <a:extLst>
                  <a:ext uri="{FF2B5EF4-FFF2-40B4-BE49-F238E27FC236}">
                    <a16:creationId xmlns:a16="http://schemas.microsoft.com/office/drawing/2014/main" id="{9D49B641-4FAA-3C1B-89F0-502C60A68A0F}"/>
                  </a:ext>
                </a:extLst>
              </p:cNvPr>
              <p:cNvSpPr>
                <a:spLocks/>
              </p:cNvSpPr>
              <p:nvPr/>
            </p:nvSpPr>
            <p:spPr bwMode="auto">
              <a:xfrm>
                <a:off x="1752" y="1832"/>
                <a:ext cx="4" cy="10"/>
              </a:xfrm>
              <a:custGeom>
                <a:avLst/>
                <a:gdLst>
                  <a:gd name="T0" fmla="*/ 4 w 4"/>
                  <a:gd name="T1" fmla="*/ 10 h 10"/>
                  <a:gd name="T2" fmla="*/ 4 w 4"/>
                  <a:gd name="T3" fmla="*/ 10 h 10"/>
                  <a:gd name="T4" fmla="*/ 2 w 4"/>
                  <a:gd name="T5" fmla="*/ 10 h 10"/>
                  <a:gd name="T6" fmla="*/ 0 w 4"/>
                  <a:gd name="T7" fmla="*/ 8 h 10"/>
                  <a:gd name="T8" fmla="*/ 2 w 4"/>
                  <a:gd name="T9" fmla="*/ 0 h 10"/>
                  <a:gd name="T10" fmla="*/ 2 w 4"/>
                  <a:gd name="T11" fmla="*/ 0 h 10"/>
                  <a:gd name="T12" fmla="*/ 4 w 4"/>
                  <a:gd name="T13" fmla="*/ 10 h 10"/>
                  <a:gd name="T14" fmla="*/ 4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10"/>
                    </a:moveTo>
                    <a:lnTo>
                      <a:pt x="4" y="10"/>
                    </a:lnTo>
                    <a:lnTo>
                      <a:pt x="2" y="10"/>
                    </a:lnTo>
                    <a:lnTo>
                      <a:pt x="0" y="8"/>
                    </a:lnTo>
                    <a:lnTo>
                      <a:pt x="2" y="0"/>
                    </a:lnTo>
                    <a:lnTo>
                      <a:pt x="2" y="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 name="Freeform 3360">
                <a:extLst>
                  <a:ext uri="{FF2B5EF4-FFF2-40B4-BE49-F238E27FC236}">
                    <a16:creationId xmlns:a16="http://schemas.microsoft.com/office/drawing/2014/main" id="{E4224678-724D-10A6-8269-29465F8EAA9E}"/>
                  </a:ext>
                </a:extLst>
              </p:cNvPr>
              <p:cNvSpPr>
                <a:spLocks/>
              </p:cNvSpPr>
              <p:nvPr/>
            </p:nvSpPr>
            <p:spPr bwMode="auto">
              <a:xfrm>
                <a:off x="1744" y="2151"/>
                <a:ext cx="24" cy="38"/>
              </a:xfrm>
              <a:custGeom>
                <a:avLst/>
                <a:gdLst>
                  <a:gd name="T0" fmla="*/ 10 w 24"/>
                  <a:gd name="T1" fmla="*/ 0 h 38"/>
                  <a:gd name="T2" fmla="*/ 10 w 24"/>
                  <a:gd name="T3" fmla="*/ 0 h 38"/>
                  <a:gd name="T4" fmla="*/ 10 w 24"/>
                  <a:gd name="T5" fmla="*/ 6 h 38"/>
                  <a:gd name="T6" fmla="*/ 12 w 24"/>
                  <a:gd name="T7" fmla="*/ 8 h 38"/>
                  <a:gd name="T8" fmla="*/ 12 w 24"/>
                  <a:gd name="T9" fmla="*/ 8 h 38"/>
                  <a:gd name="T10" fmla="*/ 16 w 24"/>
                  <a:gd name="T11" fmla="*/ 8 h 38"/>
                  <a:gd name="T12" fmla="*/ 20 w 24"/>
                  <a:gd name="T13" fmla="*/ 10 h 38"/>
                  <a:gd name="T14" fmla="*/ 20 w 24"/>
                  <a:gd name="T15" fmla="*/ 10 h 38"/>
                  <a:gd name="T16" fmla="*/ 22 w 24"/>
                  <a:gd name="T17" fmla="*/ 12 h 38"/>
                  <a:gd name="T18" fmla="*/ 22 w 24"/>
                  <a:gd name="T19" fmla="*/ 12 h 38"/>
                  <a:gd name="T20" fmla="*/ 24 w 24"/>
                  <a:gd name="T21" fmla="*/ 16 h 38"/>
                  <a:gd name="T22" fmla="*/ 24 w 24"/>
                  <a:gd name="T23" fmla="*/ 20 h 38"/>
                  <a:gd name="T24" fmla="*/ 24 w 24"/>
                  <a:gd name="T25" fmla="*/ 20 h 38"/>
                  <a:gd name="T26" fmla="*/ 24 w 24"/>
                  <a:gd name="T27" fmla="*/ 22 h 38"/>
                  <a:gd name="T28" fmla="*/ 24 w 24"/>
                  <a:gd name="T29" fmla="*/ 22 h 38"/>
                  <a:gd name="T30" fmla="*/ 20 w 24"/>
                  <a:gd name="T31" fmla="*/ 24 h 38"/>
                  <a:gd name="T32" fmla="*/ 18 w 24"/>
                  <a:gd name="T33" fmla="*/ 22 h 38"/>
                  <a:gd name="T34" fmla="*/ 16 w 24"/>
                  <a:gd name="T35" fmla="*/ 24 h 38"/>
                  <a:gd name="T36" fmla="*/ 14 w 24"/>
                  <a:gd name="T37" fmla="*/ 26 h 38"/>
                  <a:gd name="T38" fmla="*/ 14 w 24"/>
                  <a:gd name="T39" fmla="*/ 26 h 38"/>
                  <a:gd name="T40" fmla="*/ 14 w 24"/>
                  <a:gd name="T41" fmla="*/ 30 h 38"/>
                  <a:gd name="T42" fmla="*/ 14 w 24"/>
                  <a:gd name="T43" fmla="*/ 30 h 38"/>
                  <a:gd name="T44" fmla="*/ 14 w 24"/>
                  <a:gd name="T45" fmla="*/ 30 h 38"/>
                  <a:gd name="T46" fmla="*/ 14 w 24"/>
                  <a:gd name="T47" fmla="*/ 30 h 38"/>
                  <a:gd name="T48" fmla="*/ 12 w 24"/>
                  <a:gd name="T49" fmla="*/ 36 h 38"/>
                  <a:gd name="T50" fmla="*/ 10 w 24"/>
                  <a:gd name="T51" fmla="*/ 38 h 38"/>
                  <a:gd name="T52" fmla="*/ 10 w 24"/>
                  <a:gd name="T53" fmla="*/ 36 h 38"/>
                  <a:gd name="T54" fmla="*/ 6 w 24"/>
                  <a:gd name="T55" fmla="*/ 34 h 38"/>
                  <a:gd name="T56" fmla="*/ 6 w 24"/>
                  <a:gd name="T57" fmla="*/ 34 h 38"/>
                  <a:gd name="T58" fmla="*/ 4 w 24"/>
                  <a:gd name="T59" fmla="*/ 34 h 38"/>
                  <a:gd name="T60" fmla="*/ 4 w 24"/>
                  <a:gd name="T61" fmla="*/ 34 h 38"/>
                  <a:gd name="T62" fmla="*/ 8 w 24"/>
                  <a:gd name="T63" fmla="*/ 26 h 38"/>
                  <a:gd name="T64" fmla="*/ 8 w 24"/>
                  <a:gd name="T65" fmla="*/ 22 h 38"/>
                  <a:gd name="T66" fmla="*/ 4 w 24"/>
                  <a:gd name="T67" fmla="*/ 20 h 38"/>
                  <a:gd name="T68" fmla="*/ 4 w 24"/>
                  <a:gd name="T69" fmla="*/ 20 h 38"/>
                  <a:gd name="T70" fmla="*/ 2 w 24"/>
                  <a:gd name="T71" fmla="*/ 16 h 38"/>
                  <a:gd name="T72" fmla="*/ 2 w 24"/>
                  <a:gd name="T73" fmla="*/ 10 h 38"/>
                  <a:gd name="T74" fmla="*/ 2 w 24"/>
                  <a:gd name="T75" fmla="*/ 6 h 38"/>
                  <a:gd name="T76" fmla="*/ 2 w 24"/>
                  <a:gd name="T77" fmla="*/ 4 h 38"/>
                  <a:gd name="T78" fmla="*/ 0 w 24"/>
                  <a:gd name="T79" fmla="*/ 4 h 38"/>
                  <a:gd name="T80" fmla="*/ 0 w 24"/>
                  <a:gd name="T81" fmla="*/ 4 h 38"/>
                  <a:gd name="T82" fmla="*/ 0 w 24"/>
                  <a:gd name="T83" fmla="*/ 0 h 38"/>
                  <a:gd name="T84" fmla="*/ 0 w 24"/>
                  <a:gd name="T85" fmla="*/ 0 h 38"/>
                  <a:gd name="T86" fmla="*/ 2 w 24"/>
                  <a:gd name="T87" fmla="*/ 0 h 38"/>
                  <a:gd name="T88" fmla="*/ 2 w 24"/>
                  <a:gd name="T89" fmla="*/ 0 h 38"/>
                  <a:gd name="T90" fmla="*/ 4 w 24"/>
                  <a:gd name="T91" fmla="*/ 2 h 38"/>
                  <a:gd name="T92" fmla="*/ 6 w 24"/>
                  <a:gd name="T93" fmla="*/ 4 h 38"/>
                  <a:gd name="T94" fmla="*/ 10 w 24"/>
                  <a:gd name="T95" fmla="*/ 0 h 38"/>
                  <a:gd name="T96" fmla="*/ 10 w 24"/>
                  <a:gd name="T9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38">
                    <a:moveTo>
                      <a:pt x="10" y="0"/>
                    </a:moveTo>
                    <a:lnTo>
                      <a:pt x="10" y="0"/>
                    </a:lnTo>
                    <a:lnTo>
                      <a:pt x="10" y="6"/>
                    </a:lnTo>
                    <a:lnTo>
                      <a:pt x="12" y="8"/>
                    </a:lnTo>
                    <a:lnTo>
                      <a:pt x="12" y="8"/>
                    </a:lnTo>
                    <a:lnTo>
                      <a:pt x="16" y="8"/>
                    </a:lnTo>
                    <a:lnTo>
                      <a:pt x="20" y="10"/>
                    </a:lnTo>
                    <a:lnTo>
                      <a:pt x="20" y="10"/>
                    </a:lnTo>
                    <a:lnTo>
                      <a:pt x="22" y="12"/>
                    </a:lnTo>
                    <a:lnTo>
                      <a:pt x="22" y="12"/>
                    </a:lnTo>
                    <a:lnTo>
                      <a:pt x="24" y="16"/>
                    </a:lnTo>
                    <a:lnTo>
                      <a:pt x="24" y="20"/>
                    </a:lnTo>
                    <a:lnTo>
                      <a:pt x="24" y="20"/>
                    </a:lnTo>
                    <a:lnTo>
                      <a:pt x="24" y="22"/>
                    </a:lnTo>
                    <a:lnTo>
                      <a:pt x="24" y="22"/>
                    </a:lnTo>
                    <a:lnTo>
                      <a:pt x="20" y="24"/>
                    </a:lnTo>
                    <a:lnTo>
                      <a:pt x="18" y="22"/>
                    </a:lnTo>
                    <a:lnTo>
                      <a:pt x="16" y="24"/>
                    </a:lnTo>
                    <a:lnTo>
                      <a:pt x="14" y="26"/>
                    </a:lnTo>
                    <a:lnTo>
                      <a:pt x="14" y="26"/>
                    </a:lnTo>
                    <a:lnTo>
                      <a:pt x="14" y="30"/>
                    </a:lnTo>
                    <a:lnTo>
                      <a:pt x="14" y="30"/>
                    </a:lnTo>
                    <a:lnTo>
                      <a:pt x="14" y="30"/>
                    </a:lnTo>
                    <a:lnTo>
                      <a:pt x="14" y="30"/>
                    </a:lnTo>
                    <a:lnTo>
                      <a:pt x="12" y="36"/>
                    </a:lnTo>
                    <a:lnTo>
                      <a:pt x="10" y="38"/>
                    </a:lnTo>
                    <a:lnTo>
                      <a:pt x="10" y="36"/>
                    </a:lnTo>
                    <a:lnTo>
                      <a:pt x="6" y="34"/>
                    </a:lnTo>
                    <a:lnTo>
                      <a:pt x="6" y="34"/>
                    </a:lnTo>
                    <a:lnTo>
                      <a:pt x="4" y="34"/>
                    </a:lnTo>
                    <a:lnTo>
                      <a:pt x="4" y="34"/>
                    </a:lnTo>
                    <a:lnTo>
                      <a:pt x="8" y="26"/>
                    </a:lnTo>
                    <a:lnTo>
                      <a:pt x="8" y="22"/>
                    </a:lnTo>
                    <a:lnTo>
                      <a:pt x="4" y="20"/>
                    </a:lnTo>
                    <a:lnTo>
                      <a:pt x="4" y="20"/>
                    </a:lnTo>
                    <a:lnTo>
                      <a:pt x="2" y="16"/>
                    </a:lnTo>
                    <a:lnTo>
                      <a:pt x="2" y="10"/>
                    </a:lnTo>
                    <a:lnTo>
                      <a:pt x="2" y="6"/>
                    </a:lnTo>
                    <a:lnTo>
                      <a:pt x="2" y="4"/>
                    </a:lnTo>
                    <a:lnTo>
                      <a:pt x="0" y="4"/>
                    </a:lnTo>
                    <a:lnTo>
                      <a:pt x="0" y="4"/>
                    </a:lnTo>
                    <a:lnTo>
                      <a:pt x="0" y="0"/>
                    </a:lnTo>
                    <a:lnTo>
                      <a:pt x="0" y="0"/>
                    </a:lnTo>
                    <a:lnTo>
                      <a:pt x="2" y="0"/>
                    </a:lnTo>
                    <a:lnTo>
                      <a:pt x="2" y="0"/>
                    </a:lnTo>
                    <a:lnTo>
                      <a:pt x="4" y="2"/>
                    </a:lnTo>
                    <a:lnTo>
                      <a:pt x="6"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 name="Freeform 3361">
                <a:extLst>
                  <a:ext uri="{FF2B5EF4-FFF2-40B4-BE49-F238E27FC236}">
                    <a16:creationId xmlns:a16="http://schemas.microsoft.com/office/drawing/2014/main" id="{02121FF4-8E2C-F5B1-AC15-1AAB3D635422}"/>
                  </a:ext>
                </a:extLst>
              </p:cNvPr>
              <p:cNvSpPr>
                <a:spLocks/>
              </p:cNvSpPr>
              <p:nvPr/>
            </p:nvSpPr>
            <p:spPr bwMode="auto">
              <a:xfrm>
                <a:off x="1740" y="2137"/>
                <a:ext cx="4" cy="8"/>
              </a:xfrm>
              <a:custGeom>
                <a:avLst/>
                <a:gdLst>
                  <a:gd name="T0" fmla="*/ 4 w 4"/>
                  <a:gd name="T1" fmla="*/ 6 h 8"/>
                  <a:gd name="T2" fmla="*/ 4 w 4"/>
                  <a:gd name="T3" fmla="*/ 6 h 8"/>
                  <a:gd name="T4" fmla="*/ 4 w 4"/>
                  <a:gd name="T5" fmla="*/ 8 h 8"/>
                  <a:gd name="T6" fmla="*/ 2 w 4"/>
                  <a:gd name="T7" fmla="*/ 8 h 8"/>
                  <a:gd name="T8" fmla="*/ 0 w 4"/>
                  <a:gd name="T9" fmla="*/ 2 h 8"/>
                  <a:gd name="T10" fmla="*/ 0 w 4"/>
                  <a:gd name="T11" fmla="*/ 2 h 8"/>
                  <a:gd name="T12" fmla="*/ 2 w 4"/>
                  <a:gd name="T13" fmla="*/ 0 h 8"/>
                  <a:gd name="T14" fmla="*/ 2 w 4"/>
                  <a:gd name="T15" fmla="*/ 0 h 8"/>
                  <a:gd name="T16" fmla="*/ 4 w 4"/>
                  <a:gd name="T17" fmla="*/ 6 h 8"/>
                  <a:gd name="T18" fmla="*/ 4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6"/>
                    </a:moveTo>
                    <a:lnTo>
                      <a:pt x="4" y="6"/>
                    </a:lnTo>
                    <a:lnTo>
                      <a:pt x="4" y="8"/>
                    </a:lnTo>
                    <a:lnTo>
                      <a:pt x="2" y="8"/>
                    </a:lnTo>
                    <a:lnTo>
                      <a:pt x="0" y="2"/>
                    </a:lnTo>
                    <a:lnTo>
                      <a:pt x="0" y="2"/>
                    </a:lnTo>
                    <a:lnTo>
                      <a:pt x="2" y="0"/>
                    </a:lnTo>
                    <a:lnTo>
                      <a:pt x="2"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 name="Freeform 3362">
                <a:extLst>
                  <a:ext uri="{FF2B5EF4-FFF2-40B4-BE49-F238E27FC236}">
                    <a16:creationId xmlns:a16="http://schemas.microsoft.com/office/drawing/2014/main" id="{30EE32C8-B53E-0274-391C-CCE11DCB351E}"/>
                  </a:ext>
                </a:extLst>
              </p:cNvPr>
              <p:cNvSpPr>
                <a:spLocks/>
              </p:cNvSpPr>
              <p:nvPr/>
            </p:nvSpPr>
            <p:spPr bwMode="auto">
              <a:xfrm>
                <a:off x="1770" y="2193"/>
                <a:ext cx="40" cy="18"/>
              </a:xfrm>
              <a:custGeom>
                <a:avLst/>
                <a:gdLst>
                  <a:gd name="T0" fmla="*/ 40 w 40"/>
                  <a:gd name="T1" fmla="*/ 14 h 18"/>
                  <a:gd name="T2" fmla="*/ 40 w 40"/>
                  <a:gd name="T3" fmla="*/ 14 h 18"/>
                  <a:gd name="T4" fmla="*/ 30 w 40"/>
                  <a:gd name="T5" fmla="*/ 18 h 18"/>
                  <a:gd name="T6" fmla="*/ 20 w 40"/>
                  <a:gd name="T7" fmla="*/ 18 h 18"/>
                  <a:gd name="T8" fmla="*/ 10 w 40"/>
                  <a:gd name="T9" fmla="*/ 18 h 18"/>
                  <a:gd name="T10" fmla="*/ 0 w 40"/>
                  <a:gd name="T11" fmla="*/ 18 h 18"/>
                  <a:gd name="T12" fmla="*/ 0 w 40"/>
                  <a:gd name="T13" fmla="*/ 18 h 18"/>
                  <a:gd name="T14" fmla="*/ 0 w 40"/>
                  <a:gd name="T15" fmla="*/ 14 h 18"/>
                  <a:gd name="T16" fmla="*/ 0 w 40"/>
                  <a:gd name="T17" fmla="*/ 14 h 18"/>
                  <a:gd name="T18" fmla="*/ 8 w 40"/>
                  <a:gd name="T19" fmla="*/ 14 h 18"/>
                  <a:gd name="T20" fmla="*/ 14 w 40"/>
                  <a:gd name="T21" fmla="*/ 10 h 18"/>
                  <a:gd name="T22" fmla="*/ 14 w 40"/>
                  <a:gd name="T23" fmla="*/ 10 h 18"/>
                  <a:gd name="T24" fmla="*/ 16 w 40"/>
                  <a:gd name="T25" fmla="*/ 6 h 18"/>
                  <a:gd name="T26" fmla="*/ 20 w 40"/>
                  <a:gd name="T27" fmla="*/ 4 h 18"/>
                  <a:gd name="T28" fmla="*/ 20 w 40"/>
                  <a:gd name="T29" fmla="*/ 4 h 18"/>
                  <a:gd name="T30" fmla="*/ 20 w 40"/>
                  <a:gd name="T31" fmla="*/ 4 h 18"/>
                  <a:gd name="T32" fmla="*/ 20 w 40"/>
                  <a:gd name="T33" fmla="*/ 4 h 18"/>
                  <a:gd name="T34" fmla="*/ 28 w 40"/>
                  <a:gd name="T35" fmla="*/ 8 h 18"/>
                  <a:gd name="T36" fmla="*/ 30 w 40"/>
                  <a:gd name="T37" fmla="*/ 8 h 18"/>
                  <a:gd name="T38" fmla="*/ 34 w 40"/>
                  <a:gd name="T39" fmla="*/ 4 h 18"/>
                  <a:gd name="T40" fmla="*/ 34 w 40"/>
                  <a:gd name="T41" fmla="*/ 4 h 18"/>
                  <a:gd name="T42" fmla="*/ 34 w 40"/>
                  <a:gd name="T43" fmla="*/ 2 h 18"/>
                  <a:gd name="T44" fmla="*/ 36 w 40"/>
                  <a:gd name="T45" fmla="*/ 0 h 18"/>
                  <a:gd name="T46" fmla="*/ 36 w 40"/>
                  <a:gd name="T47" fmla="*/ 0 h 18"/>
                  <a:gd name="T48" fmla="*/ 38 w 40"/>
                  <a:gd name="T49" fmla="*/ 4 h 18"/>
                  <a:gd name="T50" fmla="*/ 40 w 40"/>
                  <a:gd name="T51" fmla="*/ 10 h 18"/>
                  <a:gd name="T52" fmla="*/ 40 w 40"/>
                  <a:gd name="T53" fmla="*/ 10 h 18"/>
                  <a:gd name="T54" fmla="*/ 40 w 40"/>
                  <a:gd name="T55" fmla="*/ 14 h 18"/>
                  <a:gd name="T56" fmla="*/ 40 w 40"/>
                  <a:gd name="T5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18">
                    <a:moveTo>
                      <a:pt x="40" y="14"/>
                    </a:moveTo>
                    <a:lnTo>
                      <a:pt x="40" y="14"/>
                    </a:lnTo>
                    <a:lnTo>
                      <a:pt x="30" y="18"/>
                    </a:lnTo>
                    <a:lnTo>
                      <a:pt x="20" y="18"/>
                    </a:lnTo>
                    <a:lnTo>
                      <a:pt x="10" y="18"/>
                    </a:lnTo>
                    <a:lnTo>
                      <a:pt x="0" y="18"/>
                    </a:lnTo>
                    <a:lnTo>
                      <a:pt x="0" y="18"/>
                    </a:lnTo>
                    <a:lnTo>
                      <a:pt x="0" y="14"/>
                    </a:lnTo>
                    <a:lnTo>
                      <a:pt x="0" y="14"/>
                    </a:lnTo>
                    <a:lnTo>
                      <a:pt x="8" y="14"/>
                    </a:lnTo>
                    <a:lnTo>
                      <a:pt x="14" y="10"/>
                    </a:lnTo>
                    <a:lnTo>
                      <a:pt x="14" y="10"/>
                    </a:lnTo>
                    <a:lnTo>
                      <a:pt x="16" y="6"/>
                    </a:lnTo>
                    <a:lnTo>
                      <a:pt x="20" y="4"/>
                    </a:lnTo>
                    <a:lnTo>
                      <a:pt x="20" y="4"/>
                    </a:lnTo>
                    <a:lnTo>
                      <a:pt x="20" y="4"/>
                    </a:lnTo>
                    <a:lnTo>
                      <a:pt x="20" y="4"/>
                    </a:lnTo>
                    <a:lnTo>
                      <a:pt x="28" y="8"/>
                    </a:lnTo>
                    <a:lnTo>
                      <a:pt x="30" y="8"/>
                    </a:lnTo>
                    <a:lnTo>
                      <a:pt x="34" y="4"/>
                    </a:lnTo>
                    <a:lnTo>
                      <a:pt x="34" y="4"/>
                    </a:lnTo>
                    <a:lnTo>
                      <a:pt x="34" y="2"/>
                    </a:lnTo>
                    <a:lnTo>
                      <a:pt x="36" y="0"/>
                    </a:lnTo>
                    <a:lnTo>
                      <a:pt x="36" y="0"/>
                    </a:lnTo>
                    <a:lnTo>
                      <a:pt x="38" y="4"/>
                    </a:lnTo>
                    <a:lnTo>
                      <a:pt x="40" y="10"/>
                    </a:lnTo>
                    <a:lnTo>
                      <a:pt x="40" y="10"/>
                    </a:lnTo>
                    <a:lnTo>
                      <a:pt x="40" y="14"/>
                    </a:lnTo>
                    <a:lnTo>
                      <a:pt x="4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 name="Freeform 3363">
                <a:extLst>
                  <a:ext uri="{FF2B5EF4-FFF2-40B4-BE49-F238E27FC236}">
                    <a16:creationId xmlns:a16="http://schemas.microsoft.com/office/drawing/2014/main" id="{FC5F7B43-2CEA-10BC-9CB6-AC651E530019}"/>
                  </a:ext>
                </a:extLst>
              </p:cNvPr>
              <p:cNvSpPr>
                <a:spLocks/>
              </p:cNvSpPr>
              <p:nvPr/>
            </p:nvSpPr>
            <p:spPr bwMode="auto">
              <a:xfrm>
                <a:off x="1784" y="2191"/>
                <a:ext cx="6" cy="12"/>
              </a:xfrm>
              <a:custGeom>
                <a:avLst/>
                <a:gdLst>
                  <a:gd name="T0" fmla="*/ 0 w 6"/>
                  <a:gd name="T1" fmla="*/ 8 h 12"/>
                  <a:gd name="T2" fmla="*/ 0 w 6"/>
                  <a:gd name="T3" fmla="*/ 8 h 12"/>
                  <a:gd name="T4" fmla="*/ 0 w 6"/>
                  <a:gd name="T5" fmla="*/ 2 h 12"/>
                  <a:gd name="T6" fmla="*/ 2 w 6"/>
                  <a:gd name="T7" fmla="*/ 0 h 12"/>
                  <a:gd name="T8" fmla="*/ 2 w 6"/>
                  <a:gd name="T9" fmla="*/ 0 h 12"/>
                  <a:gd name="T10" fmla="*/ 2 w 6"/>
                  <a:gd name="T11" fmla="*/ 0 h 12"/>
                  <a:gd name="T12" fmla="*/ 4 w 6"/>
                  <a:gd name="T13" fmla="*/ 2 h 12"/>
                  <a:gd name="T14" fmla="*/ 6 w 6"/>
                  <a:gd name="T15" fmla="*/ 8 h 12"/>
                  <a:gd name="T16" fmla="*/ 6 w 6"/>
                  <a:gd name="T17" fmla="*/ 8 h 12"/>
                  <a:gd name="T18" fmla="*/ 0 w 6"/>
                  <a:gd name="T19" fmla="*/ 12 h 12"/>
                  <a:gd name="T20" fmla="*/ 0 w 6"/>
                  <a:gd name="T21" fmla="*/ 12 h 12"/>
                  <a:gd name="T22" fmla="*/ 0 w 6"/>
                  <a:gd name="T23" fmla="*/ 8 h 12"/>
                  <a:gd name="T24" fmla="*/ 0 w 6"/>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0" y="8"/>
                    </a:moveTo>
                    <a:lnTo>
                      <a:pt x="0" y="8"/>
                    </a:lnTo>
                    <a:lnTo>
                      <a:pt x="0" y="2"/>
                    </a:lnTo>
                    <a:lnTo>
                      <a:pt x="2" y="0"/>
                    </a:lnTo>
                    <a:lnTo>
                      <a:pt x="2" y="0"/>
                    </a:lnTo>
                    <a:lnTo>
                      <a:pt x="2" y="0"/>
                    </a:lnTo>
                    <a:lnTo>
                      <a:pt x="4" y="2"/>
                    </a:lnTo>
                    <a:lnTo>
                      <a:pt x="6" y="8"/>
                    </a:lnTo>
                    <a:lnTo>
                      <a:pt x="6" y="8"/>
                    </a:lnTo>
                    <a:lnTo>
                      <a:pt x="0" y="12"/>
                    </a:lnTo>
                    <a:lnTo>
                      <a:pt x="0"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 name="Freeform 3364">
                <a:extLst>
                  <a:ext uri="{FF2B5EF4-FFF2-40B4-BE49-F238E27FC236}">
                    <a16:creationId xmlns:a16="http://schemas.microsoft.com/office/drawing/2014/main" id="{CF06CC60-2BF2-D76B-A055-7E2C2F01F568}"/>
                  </a:ext>
                </a:extLst>
              </p:cNvPr>
              <p:cNvSpPr>
                <a:spLocks/>
              </p:cNvSpPr>
              <p:nvPr/>
            </p:nvSpPr>
            <p:spPr bwMode="auto">
              <a:xfrm>
                <a:off x="1780" y="2193"/>
                <a:ext cx="4" cy="6"/>
              </a:xfrm>
              <a:custGeom>
                <a:avLst/>
                <a:gdLst>
                  <a:gd name="T0" fmla="*/ 2 w 4"/>
                  <a:gd name="T1" fmla="*/ 0 h 6"/>
                  <a:gd name="T2" fmla="*/ 2 w 4"/>
                  <a:gd name="T3" fmla="*/ 0 h 6"/>
                  <a:gd name="T4" fmla="*/ 4 w 4"/>
                  <a:gd name="T5" fmla="*/ 6 h 6"/>
                  <a:gd name="T6" fmla="*/ 4 w 4"/>
                  <a:gd name="T7" fmla="*/ 6 h 6"/>
                  <a:gd name="T8" fmla="*/ 2 w 4"/>
                  <a:gd name="T9" fmla="*/ 6 h 6"/>
                  <a:gd name="T10" fmla="*/ 0 w 4"/>
                  <a:gd name="T11" fmla="*/ 4 h 6"/>
                  <a:gd name="T12" fmla="*/ 0 w 4"/>
                  <a:gd name="T13" fmla="*/ 4 h 6"/>
                  <a:gd name="T14" fmla="*/ 0 w 4"/>
                  <a:gd name="T15" fmla="*/ 0 h 6"/>
                  <a:gd name="T16" fmla="*/ 2 w 4"/>
                  <a:gd name="T17" fmla="*/ 0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lnTo>
                      <a:pt x="2" y="0"/>
                    </a:lnTo>
                    <a:lnTo>
                      <a:pt x="4" y="6"/>
                    </a:lnTo>
                    <a:lnTo>
                      <a:pt x="4" y="6"/>
                    </a:lnTo>
                    <a:lnTo>
                      <a:pt x="2" y="6"/>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 name="Freeform 3365">
                <a:extLst>
                  <a:ext uri="{FF2B5EF4-FFF2-40B4-BE49-F238E27FC236}">
                    <a16:creationId xmlns:a16="http://schemas.microsoft.com/office/drawing/2014/main" id="{8C615E27-9FE7-7B3A-6720-7EA76EA35464}"/>
                  </a:ext>
                </a:extLst>
              </p:cNvPr>
              <p:cNvSpPr>
                <a:spLocks/>
              </p:cNvSpPr>
              <p:nvPr/>
            </p:nvSpPr>
            <p:spPr bwMode="auto">
              <a:xfrm>
                <a:off x="1688" y="2215"/>
                <a:ext cx="26" cy="12"/>
              </a:xfrm>
              <a:custGeom>
                <a:avLst/>
                <a:gdLst>
                  <a:gd name="T0" fmla="*/ 26 w 26"/>
                  <a:gd name="T1" fmla="*/ 2 h 12"/>
                  <a:gd name="T2" fmla="*/ 26 w 26"/>
                  <a:gd name="T3" fmla="*/ 2 h 12"/>
                  <a:gd name="T4" fmla="*/ 22 w 26"/>
                  <a:gd name="T5" fmla="*/ 10 h 12"/>
                  <a:gd name="T6" fmla="*/ 20 w 26"/>
                  <a:gd name="T7" fmla="*/ 12 h 12"/>
                  <a:gd name="T8" fmla="*/ 16 w 26"/>
                  <a:gd name="T9" fmla="*/ 12 h 12"/>
                  <a:gd name="T10" fmla="*/ 12 w 26"/>
                  <a:gd name="T11" fmla="*/ 8 h 12"/>
                  <a:gd name="T12" fmla="*/ 12 w 26"/>
                  <a:gd name="T13" fmla="*/ 8 h 12"/>
                  <a:gd name="T14" fmla="*/ 8 w 26"/>
                  <a:gd name="T15" fmla="*/ 6 h 12"/>
                  <a:gd name="T16" fmla="*/ 6 w 26"/>
                  <a:gd name="T17" fmla="*/ 6 h 12"/>
                  <a:gd name="T18" fmla="*/ 2 w 26"/>
                  <a:gd name="T19" fmla="*/ 8 h 12"/>
                  <a:gd name="T20" fmla="*/ 0 w 26"/>
                  <a:gd name="T21" fmla="*/ 6 h 12"/>
                  <a:gd name="T22" fmla="*/ 0 w 26"/>
                  <a:gd name="T23" fmla="*/ 6 h 12"/>
                  <a:gd name="T24" fmla="*/ 6 w 26"/>
                  <a:gd name="T25" fmla="*/ 2 h 12"/>
                  <a:gd name="T26" fmla="*/ 12 w 26"/>
                  <a:gd name="T27" fmla="*/ 0 h 12"/>
                  <a:gd name="T28" fmla="*/ 20 w 26"/>
                  <a:gd name="T29" fmla="*/ 2 h 12"/>
                  <a:gd name="T30" fmla="*/ 26 w 26"/>
                  <a:gd name="T31" fmla="*/ 2 h 12"/>
                  <a:gd name="T32" fmla="*/ 26 w 26"/>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6" y="2"/>
                    </a:moveTo>
                    <a:lnTo>
                      <a:pt x="26" y="2"/>
                    </a:lnTo>
                    <a:lnTo>
                      <a:pt x="22" y="10"/>
                    </a:lnTo>
                    <a:lnTo>
                      <a:pt x="20" y="12"/>
                    </a:lnTo>
                    <a:lnTo>
                      <a:pt x="16" y="12"/>
                    </a:lnTo>
                    <a:lnTo>
                      <a:pt x="12" y="8"/>
                    </a:lnTo>
                    <a:lnTo>
                      <a:pt x="12" y="8"/>
                    </a:lnTo>
                    <a:lnTo>
                      <a:pt x="8" y="6"/>
                    </a:lnTo>
                    <a:lnTo>
                      <a:pt x="6" y="6"/>
                    </a:lnTo>
                    <a:lnTo>
                      <a:pt x="2" y="8"/>
                    </a:lnTo>
                    <a:lnTo>
                      <a:pt x="0" y="6"/>
                    </a:lnTo>
                    <a:lnTo>
                      <a:pt x="0" y="6"/>
                    </a:lnTo>
                    <a:lnTo>
                      <a:pt x="6" y="2"/>
                    </a:lnTo>
                    <a:lnTo>
                      <a:pt x="12" y="0"/>
                    </a:lnTo>
                    <a:lnTo>
                      <a:pt x="20" y="2"/>
                    </a:lnTo>
                    <a:lnTo>
                      <a:pt x="26" y="2"/>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 name="Freeform 3366">
                <a:extLst>
                  <a:ext uri="{FF2B5EF4-FFF2-40B4-BE49-F238E27FC236}">
                    <a16:creationId xmlns:a16="http://schemas.microsoft.com/office/drawing/2014/main" id="{A25826A5-0086-63BA-AFB0-B5AE4F14AEAF}"/>
                  </a:ext>
                </a:extLst>
              </p:cNvPr>
              <p:cNvSpPr>
                <a:spLocks/>
              </p:cNvSpPr>
              <p:nvPr/>
            </p:nvSpPr>
            <p:spPr bwMode="auto">
              <a:xfrm>
                <a:off x="1778" y="2139"/>
                <a:ext cx="6" cy="10"/>
              </a:xfrm>
              <a:custGeom>
                <a:avLst/>
                <a:gdLst>
                  <a:gd name="T0" fmla="*/ 2 w 6"/>
                  <a:gd name="T1" fmla="*/ 10 h 10"/>
                  <a:gd name="T2" fmla="*/ 2 w 6"/>
                  <a:gd name="T3" fmla="*/ 10 h 10"/>
                  <a:gd name="T4" fmla="*/ 2 w 6"/>
                  <a:gd name="T5" fmla="*/ 6 h 10"/>
                  <a:gd name="T6" fmla="*/ 0 w 6"/>
                  <a:gd name="T7" fmla="*/ 6 h 10"/>
                  <a:gd name="T8" fmla="*/ 0 w 6"/>
                  <a:gd name="T9" fmla="*/ 6 h 10"/>
                  <a:gd name="T10" fmla="*/ 2 w 6"/>
                  <a:gd name="T11" fmla="*/ 0 h 10"/>
                  <a:gd name="T12" fmla="*/ 2 w 6"/>
                  <a:gd name="T13" fmla="*/ 0 h 10"/>
                  <a:gd name="T14" fmla="*/ 4 w 6"/>
                  <a:gd name="T15" fmla="*/ 0 h 10"/>
                  <a:gd name="T16" fmla="*/ 6 w 6"/>
                  <a:gd name="T17" fmla="*/ 10 h 10"/>
                  <a:gd name="T18" fmla="*/ 6 w 6"/>
                  <a:gd name="T19" fmla="*/ 10 h 10"/>
                  <a:gd name="T20" fmla="*/ 4 w 6"/>
                  <a:gd name="T21" fmla="*/ 10 h 10"/>
                  <a:gd name="T22" fmla="*/ 4 w 6"/>
                  <a:gd name="T23" fmla="*/ 10 h 10"/>
                  <a:gd name="T24" fmla="*/ 2 w 6"/>
                  <a:gd name="T25" fmla="*/ 10 h 10"/>
                  <a:gd name="T26" fmla="*/ 2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2" y="10"/>
                    </a:moveTo>
                    <a:lnTo>
                      <a:pt x="2" y="10"/>
                    </a:lnTo>
                    <a:lnTo>
                      <a:pt x="2" y="6"/>
                    </a:lnTo>
                    <a:lnTo>
                      <a:pt x="0" y="6"/>
                    </a:lnTo>
                    <a:lnTo>
                      <a:pt x="0" y="6"/>
                    </a:lnTo>
                    <a:lnTo>
                      <a:pt x="2" y="0"/>
                    </a:lnTo>
                    <a:lnTo>
                      <a:pt x="2" y="0"/>
                    </a:lnTo>
                    <a:lnTo>
                      <a:pt x="4" y="0"/>
                    </a:lnTo>
                    <a:lnTo>
                      <a:pt x="6" y="10"/>
                    </a:lnTo>
                    <a:lnTo>
                      <a:pt x="6" y="10"/>
                    </a:lnTo>
                    <a:lnTo>
                      <a:pt x="4" y="10"/>
                    </a:lnTo>
                    <a:lnTo>
                      <a:pt x="4"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 name="Freeform 3367">
                <a:extLst>
                  <a:ext uri="{FF2B5EF4-FFF2-40B4-BE49-F238E27FC236}">
                    <a16:creationId xmlns:a16="http://schemas.microsoft.com/office/drawing/2014/main" id="{3DC73417-8A38-DBC7-EFAC-52B1F51D2725}"/>
                  </a:ext>
                </a:extLst>
              </p:cNvPr>
              <p:cNvSpPr>
                <a:spLocks/>
              </p:cNvSpPr>
              <p:nvPr/>
            </p:nvSpPr>
            <p:spPr bwMode="auto">
              <a:xfrm>
                <a:off x="1764" y="2079"/>
                <a:ext cx="6" cy="10"/>
              </a:xfrm>
              <a:custGeom>
                <a:avLst/>
                <a:gdLst>
                  <a:gd name="T0" fmla="*/ 6 w 6"/>
                  <a:gd name="T1" fmla="*/ 4 h 10"/>
                  <a:gd name="T2" fmla="*/ 6 w 6"/>
                  <a:gd name="T3" fmla="*/ 4 h 10"/>
                  <a:gd name="T4" fmla="*/ 4 w 6"/>
                  <a:gd name="T5" fmla="*/ 4 h 10"/>
                  <a:gd name="T6" fmla="*/ 2 w 6"/>
                  <a:gd name="T7" fmla="*/ 6 h 10"/>
                  <a:gd name="T8" fmla="*/ 0 w 6"/>
                  <a:gd name="T9" fmla="*/ 10 h 10"/>
                  <a:gd name="T10" fmla="*/ 0 w 6"/>
                  <a:gd name="T11" fmla="*/ 10 h 10"/>
                  <a:gd name="T12" fmla="*/ 0 w 6"/>
                  <a:gd name="T13" fmla="*/ 6 h 10"/>
                  <a:gd name="T14" fmla="*/ 0 w 6"/>
                  <a:gd name="T15" fmla="*/ 0 h 10"/>
                  <a:gd name="T16" fmla="*/ 0 w 6"/>
                  <a:gd name="T17" fmla="*/ 0 h 10"/>
                  <a:gd name="T18" fmla="*/ 2 w 6"/>
                  <a:gd name="T19" fmla="*/ 0 h 10"/>
                  <a:gd name="T20" fmla="*/ 6 w 6"/>
                  <a:gd name="T21" fmla="*/ 4 h 10"/>
                  <a:gd name="T22" fmla="*/ 6 w 6"/>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4"/>
                    </a:moveTo>
                    <a:lnTo>
                      <a:pt x="6" y="4"/>
                    </a:lnTo>
                    <a:lnTo>
                      <a:pt x="4" y="4"/>
                    </a:lnTo>
                    <a:lnTo>
                      <a:pt x="2" y="6"/>
                    </a:lnTo>
                    <a:lnTo>
                      <a:pt x="0" y="10"/>
                    </a:lnTo>
                    <a:lnTo>
                      <a:pt x="0" y="10"/>
                    </a:lnTo>
                    <a:lnTo>
                      <a:pt x="0" y="6"/>
                    </a:lnTo>
                    <a:lnTo>
                      <a:pt x="0" y="0"/>
                    </a:lnTo>
                    <a:lnTo>
                      <a:pt x="0" y="0"/>
                    </a:lnTo>
                    <a:lnTo>
                      <a:pt x="2"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 name="Freeform 3368">
                <a:extLst>
                  <a:ext uri="{FF2B5EF4-FFF2-40B4-BE49-F238E27FC236}">
                    <a16:creationId xmlns:a16="http://schemas.microsoft.com/office/drawing/2014/main" id="{C202FBA0-B991-C1B1-DC92-C03FE7D96CFF}"/>
                  </a:ext>
                </a:extLst>
              </p:cNvPr>
              <p:cNvSpPr>
                <a:spLocks/>
              </p:cNvSpPr>
              <p:nvPr/>
            </p:nvSpPr>
            <p:spPr bwMode="auto">
              <a:xfrm>
                <a:off x="1808" y="2161"/>
                <a:ext cx="40" cy="50"/>
              </a:xfrm>
              <a:custGeom>
                <a:avLst/>
                <a:gdLst>
                  <a:gd name="T0" fmla="*/ 2 w 40"/>
                  <a:gd name="T1" fmla="*/ 46 h 50"/>
                  <a:gd name="T2" fmla="*/ 2 w 40"/>
                  <a:gd name="T3" fmla="*/ 42 h 50"/>
                  <a:gd name="T4" fmla="*/ 6 w 40"/>
                  <a:gd name="T5" fmla="*/ 34 h 50"/>
                  <a:gd name="T6" fmla="*/ 12 w 40"/>
                  <a:gd name="T7" fmla="*/ 28 h 50"/>
                  <a:gd name="T8" fmla="*/ 8 w 40"/>
                  <a:gd name="T9" fmla="*/ 26 h 50"/>
                  <a:gd name="T10" fmla="*/ 6 w 40"/>
                  <a:gd name="T11" fmla="*/ 28 h 50"/>
                  <a:gd name="T12" fmla="*/ 2 w 40"/>
                  <a:gd name="T13" fmla="*/ 26 h 50"/>
                  <a:gd name="T14" fmla="*/ 0 w 40"/>
                  <a:gd name="T15" fmla="*/ 20 h 50"/>
                  <a:gd name="T16" fmla="*/ 0 w 40"/>
                  <a:gd name="T17" fmla="*/ 16 h 50"/>
                  <a:gd name="T18" fmla="*/ 4 w 40"/>
                  <a:gd name="T19" fmla="*/ 14 h 50"/>
                  <a:gd name="T20" fmla="*/ 4 w 40"/>
                  <a:gd name="T21" fmla="*/ 10 h 50"/>
                  <a:gd name="T22" fmla="*/ 6 w 40"/>
                  <a:gd name="T23" fmla="*/ 0 h 50"/>
                  <a:gd name="T24" fmla="*/ 8 w 40"/>
                  <a:gd name="T25" fmla="*/ 0 h 50"/>
                  <a:gd name="T26" fmla="*/ 12 w 40"/>
                  <a:gd name="T27" fmla="*/ 6 h 50"/>
                  <a:gd name="T28" fmla="*/ 12 w 40"/>
                  <a:gd name="T29" fmla="*/ 10 h 50"/>
                  <a:gd name="T30" fmla="*/ 16 w 40"/>
                  <a:gd name="T31" fmla="*/ 12 h 50"/>
                  <a:gd name="T32" fmla="*/ 18 w 40"/>
                  <a:gd name="T33" fmla="*/ 12 h 50"/>
                  <a:gd name="T34" fmla="*/ 20 w 40"/>
                  <a:gd name="T35" fmla="*/ 18 h 50"/>
                  <a:gd name="T36" fmla="*/ 28 w 40"/>
                  <a:gd name="T37" fmla="*/ 18 h 50"/>
                  <a:gd name="T38" fmla="*/ 32 w 40"/>
                  <a:gd name="T39" fmla="*/ 12 h 50"/>
                  <a:gd name="T40" fmla="*/ 32 w 40"/>
                  <a:gd name="T41" fmla="*/ 26 h 50"/>
                  <a:gd name="T42" fmla="*/ 30 w 40"/>
                  <a:gd name="T43" fmla="*/ 30 h 50"/>
                  <a:gd name="T44" fmla="*/ 26 w 40"/>
                  <a:gd name="T45" fmla="*/ 36 h 50"/>
                  <a:gd name="T46" fmla="*/ 30 w 40"/>
                  <a:gd name="T47" fmla="*/ 32 h 50"/>
                  <a:gd name="T48" fmla="*/ 34 w 40"/>
                  <a:gd name="T49" fmla="*/ 28 h 50"/>
                  <a:gd name="T50" fmla="*/ 38 w 40"/>
                  <a:gd name="T51" fmla="*/ 30 h 50"/>
                  <a:gd name="T52" fmla="*/ 40 w 40"/>
                  <a:gd name="T53" fmla="*/ 42 h 50"/>
                  <a:gd name="T54" fmla="*/ 36 w 40"/>
                  <a:gd name="T55" fmla="*/ 46 h 50"/>
                  <a:gd name="T56" fmla="*/ 28 w 40"/>
                  <a:gd name="T57" fmla="*/ 46 h 50"/>
                  <a:gd name="T58" fmla="*/ 24 w 40"/>
                  <a:gd name="T59" fmla="*/ 50 h 50"/>
                  <a:gd name="T60" fmla="*/ 12 w 40"/>
                  <a:gd name="T61" fmla="*/ 46 h 50"/>
                  <a:gd name="T62" fmla="*/ 10 w 40"/>
                  <a:gd name="T63" fmla="*/ 48 h 50"/>
                  <a:gd name="T64" fmla="*/ 6 w 40"/>
                  <a:gd name="T65" fmla="*/ 50 h 50"/>
                  <a:gd name="T66" fmla="*/ 2 w 40"/>
                  <a:gd name="T6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50">
                    <a:moveTo>
                      <a:pt x="2" y="46"/>
                    </a:moveTo>
                    <a:lnTo>
                      <a:pt x="2" y="46"/>
                    </a:lnTo>
                    <a:lnTo>
                      <a:pt x="2" y="42"/>
                    </a:lnTo>
                    <a:lnTo>
                      <a:pt x="2" y="42"/>
                    </a:lnTo>
                    <a:lnTo>
                      <a:pt x="4" y="36"/>
                    </a:lnTo>
                    <a:lnTo>
                      <a:pt x="6" y="34"/>
                    </a:lnTo>
                    <a:lnTo>
                      <a:pt x="12" y="28"/>
                    </a:lnTo>
                    <a:lnTo>
                      <a:pt x="12" y="28"/>
                    </a:lnTo>
                    <a:lnTo>
                      <a:pt x="10" y="26"/>
                    </a:lnTo>
                    <a:lnTo>
                      <a:pt x="8" y="26"/>
                    </a:lnTo>
                    <a:lnTo>
                      <a:pt x="8" y="26"/>
                    </a:lnTo>
                    <a:lnTo>
                      <a:pt x="6" y="28"/>
                    </a:lnTo>
                    <a:lnTo>
                      <a:pt x="4" y="28"/>
                    </a:lnTo>
                    <a:lnTo>
                      <a:pt x="2" y="26"/>
                    </a:lnTo>
                    <a:lnTo>
                      <a:pt x="0" y="20"/>
                    </a:lnTo>
                    <a:lnTo>
                      <a:pt x="0" y="20"/>
                    </a:lnTo>
                    <a:lnTo>
                      <a:pt x="0" y="16"/>
                    </a:lnTo>
                    <a:lnTo>
                      <a:pt x="0" y="16"/>
                    </a:lnTo>
                    <a:lnTo>
                      <a:pt x="4" y="16"/>
                    </a:lnTo>
                    <a:lnTo>
                      <a:pt x="4" y="14"/>
                    </a:lnTo>
                    <a:lnTo>
                      <a:pt x="4" y="10"/>
                    </a:lnTo>
                    <a:lnTo>
                      <a:pt x="4" y="10"/>
                    </a:lnTo>
                    <a:lnTo>
                      <a:pt x="4" y="4"/>
                    </a:lnTo>
                    <a:lnTo>
                      <a:pt x="6" y="0"/>
                    </a:lnTo>
                    <a:lnTo>
                      <a:pt x="6" y="0"/>
                    </a:lnTo>
                    <a:lnTo>
                      <a:pt x="8" y="0"/>
                    </a:lnTo>
                    <a:lnTo>
                      <a:pt x="10" y="0"/>
                    </a:lnTo>
                    <a:lnTo>
                      <a:pt x="12" y="6"/>
                    </a:lnTo>
                    <a:lnTo>
                      <a:pt x="12" y="6"/>
                    </a:lnTo>
                    <a:lnTo>
                      <a:pt x="12" y="10"/>
                    </a:lnTo>
                    <a:lnTo>
                      <a:pt x="12" y="12"/>
                    </a:lnTo>
                    <a:lnTo>
                      <a:pt x="16" y="12"/>
                    </a:lnTo>
                    <a:lnTo>
                      <a:pt x="16" y="12"/>
                    </a:lnTo>
                    <a:lnTo>
                      <a:pt x="18" y="12"/>
                    </a:lnTo>
                    <a:lnTo>
                      <a:pt x="18" y="12"/>
                    </a:lnTo>
                    <a:lnTo>
                      <a:pt x="20" y="18"/>
                    </a:lnTo>
                    <a:lnTo>
                      <a:pt x="24" y="22"/>
                    </a:lnTo>
                    <a:lnTo>
                      <a:pt x="28" y="18"/>
                    </a:lnTo>
                    <a:lnTo>
                      <a:pt x="32" y="12"/>
                    </a:lnTo>
                    <a:lnTo>
                      <a:pt x="32" y="12"/>
                    </a:lnTo>
                    <a:lnTo>
                      <a:pt x="34" y="20"/>
                    </a:lnTo>
                    <a:lnTo>
                      <a:pt x="32" y="26"/>
                    </a:lnTo>
                    <a:lnTo>
                      <a:pt x="32" y="26"/>
                    </a:lnTo>
                    <a:lnTo>
                      <a:pt x="30" y="30"/>
                    </a:lnTo>
                    <a:lnTo>
                      <a:pt x="26" y="36"/>
                    </a:lnTo>
                    <a:lnTo>
                      <a:pt x="26" y="36"/>
                    </a:lnTo>
                    <a:lnTo>
                      <a:pt x="28" y="34"/>
                    </a:lnTo>
                    <a:lnTo>
                      <a:pt x="30" y="32"/>
                    </a:lnTo>
                    <a:lnTo>
                      <a:pt x="32" y="30"/>
                    </a:lnTo>
                    <a:lnTo>
                      <a:pt x="34" y="28"/>
                    </a:lnTo>
                    <a:lnTo>
                      <a:pt x="34" y="28"/>
                    </a:lnTo>
                    <a:lnTo>
                      <a:pt x="38" y="30"/>
                    </a:lnTo>
                    <a:lnTo>
                      <a:pt x="38" y="32"/>
                    </a:lnTo>
                    <a:lnTo>
                      <a:pt x="40" y="42"/>
                    </a:lnTo>
                    <a:lnTo>
                      <a:pt x="40" y="42"/>
                    </a:lnTo>
                    <a:lnTo>
                      <a:pt x="36" y="46"/>
                    </a:lnTo>
                    <a:lnTo>
                      <a:pt x="32" y="46"/>
                    </a:lnTo>
                    <a:lnTo>
                      <a:pt x="28" y="46"/>
                    </a:lnTo>
                    <a:lnTo>
                      <a:pt x="24" y="50"/>
                    </a:lnTo>
                    <a:lnTo>
                      <a:pt x="24" y="50"/>
                    </a:lnTo>
                    <a:lnTo>
                      <a:pt x="16" y="46"/>
                    </a:lnTo>
                    <a:lnTo>
                      <a:pt x="12" y="46"/>
                    </a:lnTo>
                    <a:lnTo>
                      <a:pt x="10" y="48"/>
                    </a:lnTo>
                    <a:lnTo>
                      <a:pt x="10" y="48"/>
                    </a:lnTo>
                    <a:lnTo>
                      <a:pt x="8" y="50"/>
                    </a:lnTo>
                    <a:lnTo>
                      <a:pt x="6" y="50"/>
                    </a:lnTo>
                    <a:lnTo>
                      <a:pt x="2" y="46"/>
                    </a:lnTo>
                    <a:lnTo>
                      <a:pt x="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 name="Freeform 3369">
                <a:extLst>
                  <a:ext uri="{FF2B5EF4-FFF2-40B4-BE49-F238E27FC236}">
                    <a16:creationId xmlns:a16="http://schemas.microsoft.com/office/drawing/2014/main" id="{624758D5-F763-9674-CB64-84C97B4482CE}"/>
                  </a:ext>
                </a:extLst>
              </p:cNvPr>
              <p:cNvSpPr>
                <a:spLocks/>
              </p:cNvSpPr>
              <p:nvPr/>
            </p:nvSpPr>
            <p:spPr bwMode="auto">
              <a:xfrm>
                <a:off x="1786" y="2155"/>
                <a:ext cx="16" cy="32"/>
              </a:xfrm>
              <a:custGeom>
                <a:avLst/>
                <a:gdLst>
                  <a:gd name="T0" fmla="*/ 14 w 16"/>
                  <a:gd name="T1" fmla="*/ 26 h 32"/>
                  <a:gd name="T2" fmla="*/ 14 w 16"/>
                  <a:gd name="T3" fmla="*/ 26 h 32"/>
                  <a:gd name="T4" fmla="*/ 10 w 16"/>
                  <a:gd name="T5" fmla="*/ 22 h 32"/>
                  <a:gd name="T6" fmla="*/ 8 w 16"/>
                  <a:gd name="T7" fmla="*/ 24 h 32"/>
                  <a:gd name="T8" fmla="*/ 8 w 16"/>
                  <a:gd name="T9" fmla="*/ 32 h 32"/>
                  <a:gd name="T10" fmla="*/ 8 w 16"/>
                  <a:gd name="T11" fmla="*/ 32 h 32"/>
                  <a:gd name="T12" fmla="*/ 4 w 16"/>
                  <a:gd name="T13" fmla="*/ 30 h 32"/>
                  <a:gd name="T14" fmla="*/ 2 w 16"/>
                  <a:gd name="T15" fmla="*/ 30 h 32"/>
                  <a:gd name="T16" fmla="*/ 0 w 16"/>
                  <a:gd name="T17" fmla="*/ 26 h 32"/>
                  <a:gd name="T18" fmla="*/ 0 w 16"/>
                  <a:gd name="T19" fmla="*/ 26 h 32"/>
                  <a:gd name="T20" fmla="*/ 2 w 16"/>
                  <a:gd name="T21" fmla="*/ 20 h 32"/>
                  <a:gd name="T22" fmla="*/ 2 w 16"/>
                  <a:gd name="T23" fmla="*/ 14 h 32"/>
                  <a:gd name="T24" fmla="*/ 2 w 16"/>
                  <a:gd name="T25" fmla="*/ 14 h 32"/>
                  <a:gd name="T26" fmla="*/ 2 w 16"/>
                  <a:gd name="T27" fmla="*/ 12 h 32"/>
                  <a:gd name="T28" fmla="*/ 2 w 16"/>
                  <a:gd name="T29" fmla="*/ 12 h 32"/>
                  <a:gd name="T30" fmla="*/ 4 w 16"/>
                  <a:gd name="T31" fmla="*/ 4 h 32"/>
                  <a:gd name="T32" fmla="*/ 4 w 16"/>
                  <a:gd name="T33" fmla="*/ 2 h 32"/>
                  <a:gd name="T34" fmla="*/ 6 w 16"/>
                  <a:gd name="T35" fmla="*/ 0 h 32"/>
                  <a:gd name="T36" fmla="*/ 6 w 16"/>
                  <a:gd name="T37" fmla="*/ 0 h 32"/>
                  <a:gd name="T38" fmla="*/ 8 w 16"/>
                  <a:gd name="T39" fmla="*/ 0 h 32"/>
                  <a:gd name="T40" fmla="*/ 8 w 16"/>
                  <a:gd name="T41" fmla="*/ 0 h 32"/>
                  <a:gd name="T42" fmla="*/ 12 w 16"/>
                  <a:gd name="T43" fmla="*/ 10 h 32"/>
                  <a:gd name="T44" fmla="*/ 14 w 16"/>
                  <a:gd name="T45" fmla="*/ 16 h 32"/>
                  <a:gd name="T46" fmla="*/ 16 w 16"/>
                  <a:gd name="T47" fmla="*/ 20 h 32"/>
                  <a:gd name="T48" fmla="*/ 16 w 16"/>
                  <a:gd name="T49" fmla="*/ 20 h 32"/>
                  <a:gd name="T50" fmla="*/ 16 w 16"/>
                  <a:gd name="T51" fmla="*/ 24 h 32"/>
                  <a:gd name="T52" fmla="*/ 14 w 16"/>
                  <a:gd name="T53" fmla="*/ 26 h 32"/>
                  <a:gd name="T54" fmla="*/ 14 w 16"/>
                  <a:gd name="T55"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32">
                    <a:moveTo>
                      <a:pt x="14" y="26"/>
                    </a:moveTo>
                    <a:lnTo>
                      <a:pt x="14" y="26"/>
                    </a:lnTo>
                    <a:lnTo>
                      <a:pt x="10" y="22"/>
                    </a:lnTo>
                    <a:lnTo>
                      <a:pt x="8" y="24"/>
                    </a:lnTo>
                    <a:lnTo>
                      <a:pt x="8" y="32"/>
                    </a:lnTo>
                    <a:lnTo>
                      <a:pt x="8" y="32"/>
                    </a:lnTo>
                    <a:lnTo>
                      <a:pt x="4" y="30"/>
                    </a:lnTo>
                    <a:lnTo>
                      <a:pt x="2" y="30"/>
                    </a:lnTo>
                    <a:lnTo>
                      <a:pt x="0" y="26"/>
                    </a:lnTo>
                    <a:lnTo>
                      <a:pt x="0" y="26"/>
                    </a:lnTo>
                    <a:lnTo>
                      <a:pt x="2" y="20"/>
                    </a:lnTo>
                    <a:lnTo>
                      <a:pt x="2" y="14"/>
                    </a:lnTo>
                    <a:lnTo>
                      <a:pt x="2" y="14"/>
                    </a:lnTo>
                    <a:lnTo>
                      <a:pt x="2" y="12"/>
                    </a:lnTo>
                    <a:lnTo>
                      <a:pt x="2" y="12"/>
                    </a:lnTo>
                    <a:lnTo>
                      <a:pt x="4" y="4"/>
                    </a:lnTo>
                    <a:lnTo>
                      <a:pt x="4" y="2"/>
                    </a:lnTo>
                    <a:lnTo>
                      <a:pt x="6" y="0"/>
                    </a:lnTo>
                    <a:lnTo>
                      <a:pt x="6" y="0"/>
                    </a:lnTo>
                    <a:lnTo>
                      <a:pt x="8" y="0"/>
                    </a:lnTo>
                    <a:lnTo>
                      <a:pt x="8" y="0"/>
                    </a:lnTo>
                    <a:lnTo>
                      <a:pt x="12" y="10"/>
                    </a:lnTo>
                    <a:lnTo>
                      <a:pt x="14" y="16"/>
                    </a:lnTo>
                    <a:lnTo>
                      <a:pt x="16" y="20"/>
                    </a:lnTo>
                    <a:lnTo>
                      <a:pt x="16" y="20"/>
                    </a:lnTo>
                    <a:lnTo>
                      <a:pt x="16" y="24"/>
                    </a:lnTo>
                    <a:lnTo>
                      <a:pt x="14" y="26"/>
                    </a:lnTo>
                    <a:lnTo>
                      <a:pt x="1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 name="Freeform 3370">
                <a:extLst>
                  <a:ext uri="{FF2B5EF4-FFF2-40B4-BE49-F238E27FC236}">
                    <a16:creationId xmlns:a16="http://schemas.microsoft.com/office/drawing/2014/main" id="{9F7A3F19-A66D-EE6A-9EBC-4DBA62D682A9}"/>
                  </a:ext>
                </a:extLst>
              </p:cNvPr>
              <p:cNvSpPr>
                <a:spLocks/>
              </p:cNvSpPr>
              <p:nvPr/>
            </p:nvSpPr>
            <p:spPr bwMode="auto">
              <a:xfrm>
                <a:off x="1810" y="2133"/>
                <a:ext cx="16" cy="42"/>
              </a:xfrm>
              <a:custGeom>
                <a:avLst/>
                <a:gdLst>
                  <a:gd name="T0" fmla="*/ 8 w 16"/>
                  <a:gd name="T1" fmla="*/ 38 h 42"/>
                  <a:gd name="T2" fmla="*/ 8 w 16"/>
                  <a:gd name="T3" fmla="*/ 38 h 42"/>
                  <a:gd name="T4" fmla="*/ 6 w 16"/>
                  <a:gd name="T5" fmla="*/ 30 h 42"/>
                  <a:gd name="T6" fmla="*/ 4 w 16"/>
                  <a:gd name="T7" fmla="*/ 30 h 42"/>
                  <a:gd name="T8" fmla="*/ 4 w 16"/>
                  <a:gd name="T9" fmla="*/ 30 h 42"/>
                  <a:gd name="T10" fmla="*/ 4 w 16"/>
                  <a:gd name="T11" fmla="*/ 28 h 42"/>
                  <a:gd name="T12" fmla="*/ 4 w 16"/>
                  <a:gd name="T13" fmla="*/ 28 h 42"/>
                  <a:gd name="T14" fmla="*/ 2 w 16"/>
                  <a:gd name="T15" fmla="*/ 20 h 42"/>
                  <a:gd name="T16" fmla="*/ 2 w 16"/>
                  <a:gd name="T17" fmla="*/ 20 h 42"/>
                  <a:gd name="T18" fmla="*/ 2 w 16"/>
                  <a:gd name="T19" fmla="*/ 18 h 42"/>
                  <a:gd name="T20" fmla="*/ 2 w 16"/>
                  <a:gd name="T21" fmla="*/ 18 h 42"/>
                  <a:gd name="T22" fmla="*/ 0 w 16"/>
                  <a:gd name="T23" fmla="*/ 12 h 42"/>
                  <a:gd name="T24" fmla="*/ 2 w 16"/>
                  <a:gd name="T25" fmla="*/ 8 h 42"/>
                  <a:gd name="T26" fmla="*/ 2 w 16"/>
                  <a:gd name="T27" fmla="*/ 4 h 42"/>
                  <a:gd name="T28" fmla="*/ 4 w 16"/>
                  <a:gd name="T29" fmla="*/ 0 h 42"/>
                  <a:gd name="T30" fmla="*/ 4 w 16"/>
                  <a:gd name="T31" fmla="*/ 0 h 42"/>
                  <a:gd name="T32" fmla="*/ 6 w 16"/>
                  <a:gd name="T33" fmla="*/ 0 h 42"/>
                  <a:gd name="T34" fmla="*/ 6 w 16"/>
                  <a:gd name="T35" fmla="*/ 0 h 42"/>
                  <a:gd name="T36" fmla="*/ 8 w 16"/>
                  <a:gd name="T37" fmla="*/ 12 h 42"/>
                  <a:gd name="T38" fmla="*/ 8 w 16"/>
                  <a:gd name="T39" fmla="*/ 22 h 42"/>
                  <a:gd name="T40" fmla="*/ 12 w 16"/>
                  <a:gd name="T41" fmla="*/ 30 h 42"/>
                  <a:gd name="T42" fmla="*/ 16 w 16"/>
                  <a:gd name="T43" fmla="*/ 34 h 42"/>
                  <a:gd name="T44" fmla="*/ 16 w 16"/>
                  <a:gd name="T45" fmla="*/ 34 h 42"/>
                  <a:gd name="T46" fmla="*/ 16 w 16"/>
                  <a:gd name="T47" fmla="*/ 40 h 42"/>
                  <a:gd name="T48" fmla="*/ 16 w 16"/>
                  <a:gd name="T49" fmla="*/ 40 h 42"/>
                  <a:gd name="T50" fmla="*/ 14 w 16"/>
                  <a:gd name="T51" fmla="*/ 40 h 42"/>
                  <a:gd name="T52" fmla="*/ 14 w 16"/>
                  <a:gd name="T53" fmla="*/ 40 h 42"/>
                  <a:gd name="T54" fmla="*/ 12 w 16"/>
                  <a:gd name="T55" fmla="*/ 42 h 42"/>
                  <a:gd name="T56" fmla="*/ 10 w 16"/>
                  <a:gd name="T57" fmla="*/ 42 h 42"/>
                  <a:gd name="T58" fmla="*/ 8 w 16"/>
                  <a:gd name="T59" fmla="*/ 38 h 42"/>
                  <a:gd name="T60" fmla="*/ 8 w 16"/>
                  <a:gd name="T61"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42">
                    <a:moveTo>
                      <a:pt x="8" y="38"/>
                    </a:moveTo>
                    <a:lnTo>
                      <a:pt x="8" y="38"/>
                    </a:lnTo>
                    <a:lnTo>
                      <a:pt x="6" y="30"/>
                    </a:lnTo>
                    <a:lnTo>
                      <a:pt x="4" y="30"/>
                    </a:lnTo>
                    <a:lnTo>
                      <a:pt x="4" y="30"/>
                    </a:lnTo>
                    <a:lnTo>
                      <a:pt x="4" y="28"/>
                    </a:lnTo>
                    <a:lnTo>
                      <a:pt x="4" y="28"/>
                    </a:lnTo>
                    <a:lnTo>
                      <a:pt x="2" y="20"/>
                    </a:lnTo>
                    <a:lnTo>
                      <a:pt x="2" y="20"/>
                    </a:lnTo>
                    <a:lnTo>
                      <a:pt x="2" y="18"/>
                    </a:lnTo>
                    <a:lnTo>
                      <a:pt x="2" y="18"/>
                    </a:lnTo>
                    <a:lnTo>
                      <a:pt x="0" y="12"/>
                    </a:lnTo>
                    <a:lnTo>
                      <a:pt x="2" y="8"/>
                    </a:lnTo>
                    <a:lnTo>
                      <a:pt x="2" y="4"/>
                    </a:lnTo>
                    <a:lnTo>
                      <a:pt x="4" y="0"/>
                    </a:lnTo>
                    <a:lnTo>
                      <a:pt x="4" y="0"/>
                    </a:lnTo>
                    <a:lnTo>
                      <a:pt x="6" y="0"/>
                    </a:lnTo>
                    <a:lnTo>
                      <a:pt x="6" y="0"/>
                    </a:lnTo>
                    <a:lnTo>
                      <a:pt x="8" y="12"/>
                    </a:lnTo>
                    <a:lnTo>
                      <a:pt x="8" y="22"/>
                    </a:lnTo>
                    <a:lnTo>
                      <a:pt x="12" y="30"/>
                    </a:lnTo>
                    <a:lnTo>
                      <a:pt x="16" y="34"/>
                    </a:lnTo>
                    <a:lnTo>
                      <a:pt x="16" y="34"/>
                    </a:lnTo>
                    <a:lnTo>
                      <a:pt x="16" y="40"/>
                    </a:lnTo>
                    <a:lnTo>
                      <a:pt x="16" y="40"/>
                    </a:lnTo>
                    <a:lnTo>
                      <a:pt x="14" y="40"/>
                    </a:lnTo>
                    <a:lnTo>
                      <a:pt x="14" y="40"/>
                    </a:lnTo>
                    <a:lnTo>
                      <a:pt x="12" y="42"/>
                    </a:lnTo>
                    <a:lnTo>
                      <a:pt x="10" y="42"/>
                    </a:lnTo>
                    <a:lnTo>
                      <a:pt x="8" y="38"/>
                    </a:ln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5" name="Freeform 3371">
                <a:extLst>
                  <a:ext uri="{FF2B5EF4-FFF2-40B4-BE49-F238E27FC236}">
                    <a16:creationId xmlns:a16="http://schemas.microsoft.com/office/drawing/2014/main" id="{C7D5760E-09CF-2B76-591E-1B2A004C63D4}"/>
                  </a:ext>
                </a:extLst>
              </p:cNvPr>
              <p:cNvSpPr>
                <a:spLocks/>
              </p:cNvSpPr>
              <p:nvPr/>
            </p:nvSpPr>
            <p:spPr bwMode="auto">
              <a:xfrm>
                <a:off x="1800" y="2175"/>
                <a:ext cx="8" cy="14"/>
              </a:xfrm>
              <a:custGeom>
                <a:avLst/>
                <a:gdLst>
                  <a:gd name="T0" fmla="*/ 0 w 8"/>
                  <a:gd name="T1" fmla="*/ 6 h 14"/>
                  <a:gd name="T2" fmla="*/ 0 w 8"/>
                  <a:gd name="T3" fmla="*/ 6 h 14"/>
                  <a:gd name="T4" fmla="*/ 2 w 8"/>
                  <a:gd name="T5" fmla="*/ 0 h 14"/>
                  <a:gd name="T6" fmla="*/ 2 w 8"/>
                  <a:gd name="T7" fmla="*/ 0 h 14"/>
                  <a:gd name="T8" fmla="*/ 4 w 8"/>
                  <a:gd name="T9" fmla="*/ 4 h 14"/>
                  <a:gd name="T10" fmla="*/ 6 w 8"/>
                  <a:gd name="T11" fmla="*/ 4 h 14"/>
                  <a:gd name="T12" fmla="*/ 8 w 8"/>
                  <a:gd name="T13" fmla="*/ 2 h 14"/>
                  <a:gd name="T14" fmla="*/ 8 w 8"/>
                  <a:gd name="T15" fmla="*/ 2 h 14"/>
                  <a:gd name="T16" fmla="*/ 8 w 8"/>
                  <a:gd name="T17" fmla="*/ 6 h 14"/>
                  <a:gd name="T18" fmla="*/ 8 w 8"/>
                  <a:gd name="T19" fmla="*/ 6 h 14"/>
                  <a:gd name="T20" fmla="*/ 8 w 8"/>
                  <a:gd name="T21" fmla="*/ 12 h 14"/>
                  <a:gd name="T22" fmla="*/ 8 w 8"/>
                  <a:gd name="T23" fmla="*/ 12 h 14"/>
                  <a:gd name="T24" fmla="*/ 4 w 8"/>
                  <a:gd name="T25" fmla="*/ 14 h 14"/>
                  <a:gd name="T26" fmla="*/ 2 w 8"/>
                  <a:gd name="T27" fmla="*/ 14 h 14"/>
                  <a:gd name="T28" fmla="*/ 0 w 8"/>
                  <a:gd name="T29" fmla="*/ 14 h 14"/>
                  <a:gd name="T30" fmla="*/ 0 w 8"/>
                  <a:gd name="T31" fmla="*/ 14 h 14"/>
                  <a:gd name="T32" fmla="*/ 0 w 8"/>
                  <a:gd name="T33" fmla="*/ 6 h 14"/>
                  <a:gd name="T34" fmla="*/ 0 w 8"/>
                  <a:gd name="T3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0" y="6"/>
                    </a:moveTo>
                    <a:lnTo>
                      <a:pt x="0" y="6"/>
                    </a:lnTo>
                    <a:lnTo>
                      <a:pt x="2" y="0"/>
                    </a:lnTo>
                    <a:lnTo>
                      <a:pt x="2" y="0"/>
                    </a:lnTo>
                    <a:lnTo>
                      <a:pt x="4" y="4"/>
                    </a:lnTo>
                    <a:lnTo>
                      <a:pt x="6" y="4"/>
                    </a:lnTo>
                    <a:lnTo>
                      <a:pt x="8" y="2"/>
                    </a:lnTo>
                    <a:lnTo>
                      <a:pt x="8" y="2"/>
                    </a:lnTo>
                    <a:lnTo>
                      <a:pt x="8" y="6"/>
                    </a:lnTo>
                    <a:lnTo>
                      <a:pt x="8" y="6"/>
                    </a:lnTo>
                    <a:lnTo>
                      <a:pt x="8" y="12"/>
                    </a:lnTo>
                    <a:lnTo>
                      <a:pt x="8" y="12"/>
                    </a:lnTo>
                    <a:lnTo>
                      <a:pt x="4" y="14"/>
                    </a:lnTo>
                    <a:lnTo>
                      <a:pt x="2" y="14"/>
                    </a:lnTo>
                    <a:lnTo>
                      <a:pt x="0" y="14"/>
                    </a:lnTo>
                    <a:lnTo>
                      <a:pt x="0" y="14"/>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6" name="Freeform 3372">
                <a:extLst>
                  <a:ext uri="{FF2B5EF4-FFF2-40B4-BE49-F238E27FC236}">
                    <a16:creationId xmlns:a16="http://schemas.microsoft.com/office/drawing/2014/main" id="{9332604D-9C4A-1E42-C7C8-D76968129689}"/>
                  </a:ext>
                </a:extLst>
              </p:cNvPr>
              <p:cNvSpPr>
                <a:spLocks/>
              </p:cNvSpPr>
              <p:nvPr/>
            </p:nvSpPr>
            <p:spPr bwMode="auto">
              <a:xfrm>
                <a:off x="1808" y="2151"/>
                <a:ext cx="6" cy="20"/>
              </a:xfrm>
              <a:custGeom>
                <a:avLst/>
                <a:gdLst>
                  <a:gd name="T0" fmla="*/ 6 w 6"/>
                  <a:gd name="T1" fmla="*/ 12 h 20"/>
                  <a:gd name="T2" fmla="*/ 6 w 6"/>
                  <a:gd name="T3" fmla="*/ 12 h 20"/>
                  <a:gd name="T4" fmla="*/ 4 w 6"/>
                  <a:gd name="T5" fmla="*/ 20 h 20"/>
                  <a:gd name="T6" fmla="*/ 4 w 6"/>
                  <a:gd name="T7" fmla="*/ 20 h 20"/>
                  <a:gd name="T8" fmla="*/ 2 w 6"/>
                  <a:gd name="T9" fmla="*/ 18 h 20"/>
                  <a:gd name="T10" fmla="*/ 0 w 6"/>
                  <a:gd name="T11" fmla="*/ 16 h 20"/>
                  <a:gd name="T12" fmla="*/ 0 w 6"/>
                  <a:gd name="T13" fmla="*/ 6 h 20"/>
                  <a:gd name="T14" fmla="*/ 0 w 6"/>
                  <a:gd name="T15" fmla="*/ 6 h 20"/>
                  <a:gd name="T16" fmla="*/ 0 w 6"/>
                  <a:gd name="T17" fmla="*/ 2 h 20"/>
                  <a:gd name="T18" fmla="*/ 0 w 6"/>
                  <a:gd name="T19" fmla="*/ 2 h 20"/>
                  <a:gd name="T20" fmla="*/ 4 w 6"/>
                  <a:gd name="T21" fmla="*/ 0 h 20"/>
                  <a:gd name="T22" fmla="*/ 4 w 6"/>
                  <a:gd name="T23" fmla="*/ 0 h 20"/>
                  <a:gd name="T24" fmla="*/ 4 w 6"/>
                  <a:gd name="T25" fmla="*/ 0 h 20"/>
                  <a:gd name="T26" fmla="*/ 4 w 6"/>
                  <a:gd name="T27" fmla="*/ 6 h 20"/>
                  <a:gd name="T28" fmla="*/ 6 w 6"/>
                  <a:gd name="T29" fmla="*/ 12 h 20"/>
                  <a:gd name="T30" fmla="*/ 6 w 6"/>
                  <a:gd name="T3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0">
                    <a:moveTo>
                      <a:pt x="6" y="12"/>
                    </a:moveTo>
                    <a:lnTo>
                      <a:pt x="6" y="12"/>
                    </a:lnTo>
                    <a:lnTo>
                      <a:pt x="4" y="20"/>
                    </a:lnTo>
                    <a:lnTo>
                      <a:pt x="4" y="20"/>
                    </a:lnTo>
                    <a:lnTo>
                      <a:pt x="2" y="18"/>
                    </a:lnTo>
                    <a:lnTo>
                      <a:pt x="0" y="16"/>
                    </a:lnTo>
                    <a:lnTo>
                      <a:pt x="0" y="6"/>
                    </a:lnTo>
                    <a:lnTo>
                      <a:pt x="0" y="6"/>
                    </a:lnTo>
                    <a:lnTo>
                      <a:pt x="0" y="2"/>
                    </a:lnTo>
                    <a:lnTo>
                      <a:pt x="0" y="2"/>
                    </a:lnTo>
                    <a:lnTo>
                      <a:pt x="4" y="0"/>
                    </a:lnTo>
                    <a:lnTo>
                      <a:pt x="4" y="0"/>
                    </a:lnTo>
                    <a:lnTo>
                      <a:pt x="4" y="0"/>
                    </a:lnTo>
                    <a:lnTo>
                      <a:pt x="4" y="6"/>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7" name="Freeform 3373">
                <a:extLst>
                  <a:ext uri="{FF2B5EF4-FFF2-40B4-BE49-F238E27FC236}">
                    <a16:creationId xmlns:a16="http://schemas.microsoft.com/office/drawing/2014/main" id="{5AC9AF22-7DA6-99CA-884F-1DF95CAAE9E2}"/>
                  </a:ext>
                </a:extLst>
              </p:cNvPr>
              <p:cNvSpPr>
                <a:spLocks/>
              </p:cNvSpPr>
              <p:nvPr/>
            </p:nvSpPr>
            <p:spPr bwMode="auto">
              <a:xfrm>
                <a:off x="1786" y="1864"/>
                <a:ext cx="68" cy="50"/>
              </a:xfrm>
              <a:custGeom>
                <a:avLst/>
                <a:gdLst>
                  <a:gd name="T0" fmla="*/ 0 w 68"/>
                  <a:gd name="T1" fmla="*/ 18 h 50"/>
                  <a:gd name="T2" fmla="*/ 2 w 68"/>
                  <a:gd name="T3" fmla="*/ 18 h 50"/>
                  <a:gd name="T4" fmla="*/ 8 w 68"/>
                  <a:gd name="T5" fmla="*/ 20 h 50"/>
                  <a:gd name="T6" fmla="*/ 18 w 68"/>
                  <a:gd name="T7" fmla="*/ 16 h 50"/>
                  <a:gd name="T8" fmla="*/ 24 w 68"/>
                  <a:gd name="T9" fmla="*/ 18 h 50"/>
                  <a:gd name="T10" fmla="*/ 20 w 68"/>
                  <a:gd name="T11" fmla="*/ 6 h 50"/>
                  <a:gd name="T12" fmla="*/ 24 w 68"/>
                  <a:gd name="T13" fmla="*/ 0 h 50"/>
                  <a:gd name="T14" fmla="*/ 30 w 68"/>
                  <a:gd name="T15" fmla="*/ 6 h 50"/>
                  <a:gd name="T16" fmla="*/ 36 w 68"/>
                  <a:gd name="T17" fmla="*/ 16 h 50"/>
                  <a:gd name="T18" fmla="*/ 38 w 68"/>
                  <a:gd name="T19" fmla="*/ 22 h 50"/>
                  <a:gd name="T20" fmla="*/ 40 w 68"/>
                  <a:gd name="T21" fmla="*/ 22 h 50"/>
                  <a:gd name="T22" fmla="*/ 44 w 68"/>
                  <a:gd name="T23" fmla="*/ 20 h 50"/>
                  <a:gd name="T24" fmla="*/ 44 w 68"/>
                  <a:gd name="T25" fmla="*/ 16 h 50"/>
                  <a:gd name="T26" fmla="*/ 46 w 68"/>
                  <a:gd name="T27" fmla="*/ 6 h 50"/>
                  <a:gd name="T28" fmla="*/ 50 w 68"/>
                  <a:gd name="T29" fmla="*/ 8 h 50"/>
                  <a:gd name="T30" fmla="*/ 52 w 68"/>
                  <a:gd name="T31" fmla="*/ 14 h 50"/>
                  <a:gd name="T32" fmla="*/ 56 w 68"/>
                  <a:gd name="T33" fmla="*/ 20 h 50"/>
                  <a:gd name="T34" fmla="*/ 64 w 68"/>
                  <a:gd name="T35" fmla="*/ 18 h 50"/>
                  <a:gd name="T36" fmla="*/ 66 w 68"/>
                  <a:gd name="T37" fmla="*/ 18 h 50"/>
                  <a:gd name="T38" fmla="*/ 68 w 68"/>
                  <a:gd name="T39" fmla="*/ 22 h 50"/>
                  <a:gd name="T40" fmla="*/ 68 w 68"/>
                  <a:gd name="T41" fmla="*/ 30 h 50"/>
                  <a:gd name="T42" fmla="*/ 66 w 68"/>
                  <a:gd name="T43" fmla="*/ 30 h 50"/>
                  <a:gd name="T44" fmla="*/ 62 w 68"/>
                  <a:gd name="T45" fmla="*/ 36 h 50"/>
                  <a:gd name="T46" fmla="*/ 56 w 68"/>
                  <a:gd name="T47" fmla="*/ 42 h 50"/>
                  <a:gd name="T48" fmla="*/ 52 w 68"/>
                  <a:gd name="T49" fmla="*/ 44 h 50"/>
                  <a:gd name="T50" fmla="*/ 48 w 68"/>
                  <a:gd name="T51" fmla="*/ 40 h 50"/>
                  <a:gd name="T52" fmla="*/ 46 w 68"/>
                  <a:gd name="T53" fmla="*/ 48 h 50"/>
                  <a:gd name="T54" fmla="*/ 46 w 68"/>
                  <a:gd name="T55" fmla="*/ 50 h 50"/>
                  <a:gd name="T56" fmla="*/ 44 w 68"/>
                  <a:gd name="T57" fmla="*/ 48 h 50"/>
                  <a:gd name="T58" fmla="*/ 36 w 68"/>
                  <a:gd name="T59" fmla="*/ 34 h 50"/>
                  <a:gd name="T60" fmla="*/ 28 w 68"/>
                  <a:gd name="T61" fmla="*/ 32 h 50"/>
                  <a:gd name="T62" fmla="*/ 20 w 68"/>
                  <a:gd name="T63" fmla="*/ 36 h 50"/>
                  <a:gd name="T64" fmla="*/ 20 w 68"/>
                  <a:gd name="T65" fmla="*/ 36 h 50"/>
                  <a:gd name="T66" fmla="*/ 18 w 68"/>
                  <a:gd name="T67" fmla="*/ 36 h 50"/>
                  <a:gd name="T68" fmla="*/ 18 w 68"/>
                  <a:gd name="T69" fmla="*/ 46 h 50"/>
                  <a:gd name="T70" fmla="*/ 18 w 68"/>
                  <a:gd name="T71" fmla="*/ 48 h 50"/>
                  <a:gd name="T72" fmla="*/ 16 w 68"/>
                  <a:gd name="T73" fmla="*/ 50 h 50"/>
                  <a:gd name="T74" fmla="*/ 14 w 68"/>
                  <a:gd name="T75" fmla="*/ 50 h 50"/>
                  <a:gd name="T76" fmla="*/ 12 w 68"/>
                  <a:gd name="T77" fmla="*/ 46 h 50"/>
                  <a:gd name="T78" fmla="*/ 10 w 68"/>
                  <a:gd name="T79" fmla="*/ 38 h 50"/>
                  <a:gd name="T80" fmla="*/ 12 w 68"/>
                  <a:gd name="T81" fmla="*/ 34 h 50"/>
                  <a:gd name="T82" fmla="*/ 12 w 68"/>
                  <a:gd name="T83" fmla="*/ 28 h 50"/>
                  <a:gd name="T84" fmla="*/ 10 w 68"/>
                  <a:gd name="T85" fmla="*/ 26 h 50"/>
                  <a:gd name="T86" fmla="*/ 4 w 68"/>
                  <a:gd name="T87" fmla="*/ 28 h 50"/>
                  <a:gd name="T88" fmla="*/ 0 w 68"/>
                  <a:gd name="T89"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50">
                    <a:moveTo>
                      <a:pt x="0" y="18"/>
                    </a:moveTo>
                    <a:lnTo>
                      <a:pt x="0" y="18"/>
                    </a:lnTo>
                    <a:lnTo>
                      <a:pt x="2" y="18"/>
                    </a:lnTo>
                    <a:lnTo>
                      <a:pt x="2" y="18"/>
                    </a:lnTo>
                    <a:lnTo>
                      <a:pt x="4" y="20"/>
                    </a:lnTo>
                    <a:lnTo>
                      <a:pt x="8" y="20"/>
                    </a:lnTo>
                    <a:lnTo>
                      <a:pt x="14" y="18"/>
                    </a:lnTo>
                    <a:lnTo>
                      <a:pt x="18" y="16"/>
                    </a:lnTo>
                    <a:lnTo>
                      <a:pt x="22" y="18"/>
                    </a:lnTo>
                    <a:lnTo>
                      <a:pt x="24" y="18"/>
                    </a:lnTo>
                    <a:lnTo>
                      <a:pt x="24" y="18"/>
                    </a:lnTo>
                    <a:lnTo>
                      <a:pt x="20" y="6"/>
                    </a:lnTo>
                    <a:lnTo>
                      <a:pt x="22" y="2"/>
                    </a:lnTo>
                    <a:lnTo>
                      <a:pt x="24" y="0"/>
                    </a:lnTo>
                    <a:lnTo>
                      <a:pt x="24" y="0"/>
                    </a:lnTo>
                    <a:lnTo>
                      <a:pt x="30" y="6"/>
                    </a:lnTo>
                    <a:lnTo>
                      <a:pt x="34" y="10"/>
                    </a:lnTo>
                    <a:lnTo>
                      <a:pt x="36" y="16"/>
                    </a:lnTo>
                    <a:lnTo>
                      <a:pt x="36" y="16"/>
                    </a:lnTo>
                    <a:lnTo>
                      <a:pt x="38" y="22"/>
                    </a:lnTo>
                    <a:lnTo>
                      <a:pt x="40" y="22"/>
                    </a:lnTo>
                    <a:lnTo>
                      <a:pt x="40" y="22"/>
                    </a:lnTo>
                    <a:lnTo>
                      <a:pt x="42" y="22"/>
                    </a:lnTo>
                    <a:lnTo>
                      <a:pt x="44" y="20"/>
                    </a:lnTo>
                    <a:lnTo>
                      <a:pt x="44" y="16"/>
                    </a:lnTo>
                    <a:lnTo>
                      <a:pt x="44" y="16"/>
                    </a:lnTo>
                    <a:lnTo>
                      <a:pt x="46" y="6"/>
                    </a:lnTo>
                    <a:lnTo>
                      <a:pt x="46" y="6"/>
                    </a:lnTo>
                    <a:lnTo>
                      <a:pt x="50" y="8"/>
                    </a:lnTo>
                    <a:lnTo>
                      <a:pt x="50" y="8"/>
                    </a:lnTo>
                    <a:lnTo>
                      <a:pt x="52" y="10"/>
                    </a:lnTo>
                    <a:lnTo>
                      <a:pt x="52" y="14"/>
                    </a:lnTo>
                    <a:lnTo>
                      <a:pt x="52" y="14"/>
                    </a:lnTo>
                    <a:lnTo>
                      <a:pt x="56" y="20"/>
                    </a:lnTo>
                    <a:lnTo>
                      <a:pt x="58" y="22"/>
                    </a:lnTo>
                    <a:lnTo>
                      <a:pt x="64" y="18"/>
                    </a:lnTo>
                    <a:lnTo>
                      <a:pt x="64" y="18"/>
                    </a:lnTo>
                    <a:lnTo>
                      <a:pt x="66" y="18"/>
                    </a:lnTo>
                    <a:lnTo>
                      <a:pt x="66" y="18"/>
                    </a:lnTo>
                    <a:lnTo>
                      <a:pt x="68" y="22"/>
                    </a:lnTo>
                    <a:lnTo>
                      <a:pt x="68" y="22"/>
                    </a:lnTo>
                    <a:lnTo>
                      <a:pt x="68" y="30"/>
                    </a:lnTo>
                    <a:lnTo>
                      <a:pt x="68" y="30"/>
                    </a:lnTo>
                    <a:lnTo>
                      <a:pt x="66" y="30"/>
                    </a:lnTo>
                    <a:lnTo>
                      <a:pt x="64" y="30"/>
                    </a:lnTo>
                    <a:lnTo>
                      <a:pt x="62" y="36"/>
                    </a:lnTo>
                    <a:lnTo>
                      <a:pt x="60" y="40"/>
                    </a:lnTo>
                    <a:lnTo>
                      <a:pt x="56" y="42"/>
                    </a:lnTo>
                    <a:lnTo>
                      <a:pt x="56" y="42"/>
                    </a:lnTo>
                    <a:lnTo>
                      <a:pt x="52" y="44"/>
                    </a:lnTo>
                    <a:lnTo>
                      <a:pt x="52" y="44"/>
                    </a:lnTo>
                    <a:lnTo>
                      <a:pt x="48" y="40"/>
                    </a:lnTo>
                    <a:lnTo>
                      <a:pt x="48" y="42"/>
                    </a:lnTo>
                    <a:lnTo>
                      <a:pt x="46" y="48"/>
                    </a:lnTo>
                    <a:lnTo>
                      <a:pt x="46" y="48"/>
                    </a:lnTo>
                    <a:lnTo>
                      <a:pt x="46" y="50"/>
                    </a:lnTo>
                    <a:lnTo>
                      <a:pt x="46" y="50"/>
                    </a:lnTo>
                    <a:lnTo>
                      <a:pt x="44" y="48"/>
                    </a:lnTo>
                    <a:lnTo>
                      <a:pt x="44" y="48"/>
                    </a:lnTo>
                    <a:lnTo>
                      <a:pt x="36" y="34"/>
                    </a:lnTo>
                    <a:lnTo>
                      <a:pt x="36" y="34"/>
                    </a:lnTo>
                    <a:lnTo>
                      <a:pt x="28" y="32"/>
                    </a:lnTo>
                    <a:lnTo>
                      <a:pt x="24" y="34"/>
                    </a:lnTo>
                    <a:lnTo>
                      <a:pt x="20" y="36"/>
                    </a:lnTo>
                    <a:lnTo>
                      <a:pt x="20" y="36"/>
                    </a:lnTo>
                    <a:lnTo>
                      <a:pt x="20" y="36"/>
                    </a:lnTo>
                    <a:lnTo>
                      <a:pt x="20" y="38"/>
                    </a:lnTo>
                    <a:lnTo>
                      <a:pt x="18" y="36"/>
                    </a:lnTo>
                    <a:lnTo>
                      <a:pt x="16" y="38"/>
                    </a:lnTo>
                    <a:lnTo>
                      <a:pt x="18" y="46"/>
                    </a:lnTo>
                    <a:lnTo>
                      <a:pt x="18" y="46"/>
                    </a:lnTo>
                    <a:lnTo>
                      <a:pt x="18" y="48"/>
                    </a:lnTo>
                    <a:lnTo>
                      <a:pt x="16" y="50"/>
                    </a:lnTo>
                    <a:lnTo>
                      <a:pt x="16" y="50"/>
                    </a:lnTo>
                    <a:lnTo>
                      <a:pt x="14" y="50"/>
                    </a:lnTo>
                    <a:lnTo>
                      <a:pt x="14" y="50"/>
                    </a:lnTo>
                    <a:lnTo>
                      <a:pt x="12" y="46"/>
                    </a:lnTo>
                    <a:lnTo>
                      <a:pt x="12" y="46"/>
                    </a:lnTo>
                    <a:lnTo>
                      <a:pt x="10" y="42"/>
                    </a:lnTo>
                    <a:lnTo>
                      <a:pt x="10" y="38"/>
                    </a:lnTo>
                    <a:lnTo>
                      <a:pt x="10" y="38"/>
                    </a:lnTo>
                    <a:lnTo>
                      <a:pt x="12" y="34"/>
                    </a:lnTo>
                    <a:lnTo>
                      <a:pt x="12" y="28"/>
                    </a:lnTo>
                    <a:lnTo>
                      <a:pt x="12" y="28"/>
                    </a:lnTo>
                    <a:lnTo>
                      <a:pt x="10" y="26"/>
                    </a:lnTo>
                    <a:lnTo>
                      <a:pt x="10" y="26"/>
                    </a:lnTo>
                    <a:lnTo>
                      <a:pt x="6" y="28"/>
                    </a:lnTo>
                    <a:lnTo>
                      <a:pt x="4" y="28"/>
                    </a:lnTo>
                    <a:lnTo>
                      <a:pt x="2" y="28"/>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8" name="Freeform 3374">
                <a:extLst>
                  <a:ext uri="{FF2B5EF4-FFF2-40B4-BE49-F238E27FC236}">
                    <a16:creationId xmlns:a16="http://schemas.microsoft.com/office/drawing/2014/main" id="{AA87BAF1-DA72-871C-F8C4-7567EDCF2B77}"/>
                  </a:ext>
                </a:extLst>
              </p:cNvPr>
              <p:cNvSpPr>
                <a:spLocks/>
              </p:cNvSpPr>
              <p:nvPr/>
            </p:nvSpPr>
            <p:spPr bwMode="auto">
              <a:xfrm>
                <a:off x="1806" y="1900"/>
                <a:ext cx="8" cy="12"/>
              </a:xfrm>
              <a:custGeom>
                <a:avLst/>
                <a:gdLst>
                  <a:gd name="T0" fmla="*/ 0 w 8"/>
                  <a:gd name="T1" fmla="*/ 0 h 12"/>
                  <a:gd name="T2" fmla="*/ 0 w 8"/>
                  <a:gd name="T3" fmla="*/ 0 h 12"/>
                  <a:gd name="T4" fmla="*/ 4 w 8"/>
                  <a:gd name="T5" fmla="*/ 2 h 12"/>
                  <a:gd name="T6" fmla="*/ 6 w 8"/>
                  <a:gd name="T7" fmla="*/ 4 h 12"/>
                  <a:gd name="T8" fmla="*/ 8 w 8"/>
                  <a:gd name="T9" fmla="*/ 8 h 12"/>
                  <a:gd name="T10" fmla="*/ 8 w 8"/>
                  <a:gd name="T11" fmla="*/ 8 h 12"/>
                  <a:gd name="T12" fmla="*/ 8 w 8"/>
                  <a:gd name="T13" fmla="*/ 12 h 12"/>
                  <a:gd name="T14" fmla="*/ 8 w 8"/>
                  <a:gd name="T15" fmla="*/ 12 h 12"/>
                  <a:gd name="T16" fmla="*/ 6 w 8"/>
                  <a:gd name="T17" fmla="*/ 12 h 12"/>
                  <a:gd name="T18" fmla="*/ 4 w 8"/>
                  <a:gd name="T19" fmla="*/ 10 h 12"/>
                  <a:gd name="T20" fmla="*/ 0 w 8"/>
                  <a:gd name="T21" fmla="*/ 0 h 12"/>
                  <a:gd name="T22" fmla="*/ 0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0" y="0"/>
                    </a:moveTo>
                    <a:lnTo>
                      <a:pt x="0" y="0"/>
                    </a:lnTo>
                    <a:lnTo>
                      <a:pt x="4" y="2"/>
                    </a:lnTo>
                    <a:lnTo>
                      <a:pt x="6" y="4"/>
                    </a:lnTo>
                    <a:lnTo>
                      <a:pt x="8" y="8"/>
                    </a:lnTo>
                    <a:lnTo>
                      <a:pt x="8" y="8"/>
                    </a:lnTo>
                    <a:lnTo>
                      <a:pt x="8" y="12"/>
                    </a:lnTo>
                    <a:lnTo>
                      <a:pt x="8" y="12"/>
                    </a:lnTo>
                    <a:lnTo>
                      <a:pt x="6" y="12"/>
                    </a:lnTo>
                    <a:lnTo>
                      <a:pt x="4"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 name="Freeform 3375">
                <a:extLst>
                  <a:ext uri="{FF2B5EF4-FFF2-40B4-BE49-F238E27FC236}">
                    <a16:creationId xmlns:a16="http://schemas.microsoft.com/office/drawing/2014/main" id="{6FB2EE92-7473-F3D1-3544-E06F8189E93D}"/>
                  </a:ext>
                </a:extLst>
              </p:cNvPr>
              <p:cNvSpPr>
                <a:spLocks/>
              </p:cNvSpPr>
              <p:nvPr/>
            </p:nvSpPr>
            <p:spPr bwMode="auto">
              <a:xfrm>
                <a:off x="1850" y="1876"/>
                <a:ext cx="14" cy="28"/>
              </a:xfrm>
              <a:custGeom>
                <a:avLst/>
                <a:gdLst>
                  <a:gd name="T0" fmla="*/ 6 w 14"/>
                  <a:gd name="T1" fmla="*/ 28 h 28"/>
                  <a:gd name="T2" fmla="*/ 6 w 14"/>
                  <a:gd name="T3" fmla="*/ 28 h 28"/>
                  <a:gd name="T4" fmla="*/ 6 w 14"/>
                  <a:gd name="T5" fmla="*/ 28 h 28"/>
                  <a:gd name="T6" fmla="*/ 4 w 14"/>
                  <a:gd name="T7" fmla="*/ 28 h 28"/>
                  <a:gd name="T8" fmla="*/ 4 w 14"/>
                  <a:gd name="T9" fmla="*/ 28 h 28"/>
                  <a:gd name="T10" fmla="*/ 4 w 14"/>
                  <a:gd name="T11" fmla="*/ 22 h 28"/>
                  <a:gd name="T12" fmla="*/ 4 w 14"/>
                  <a:gd name="T13" fmla="*/ 22 h 28"/>
                  <a:gd name="T14" fmla="*/ 4 w 14"/>
                  <a:gd name="T15" fmla="*/ 16 h 28"/>
                  <a:gd name="T16" fmla="*/ 4 w 14"/>
                  <a:gd name="T17" fmla="*/ 10 h 28"/>
                  <a:gd name="T18" fmla="*/ 4 w 14"/>
                  <a:gd name="T19" fmla="*/ 10 h 28"/>
                  <a:gd name="T20" fmla="*/ 2 w 14"/>
                  <a:gd name="T21" fmla="*/ 8 h 28"/>
                  <a:gd name="T22" fmla="*/ 0 w 14"/>
                  <a:gd name="T23" fmla="*/ 6 h 28"/>
                  <a:gd name="T24" fmla="*/ 0 w 14"/>
                  <a:gd name="T25" fmla="*/ 6 h 28"/>
                  <a:gd name="T26" fmla="*/ 0 w 14"/>
                  <a:gd name="T27" fmla="*/ 0 h 28"/>
                  <a:gd name="T28" fmla="*/ 2 w 14"/>
                  <a:gd name="T29" fmla="*/ 0 h 28"/>
                  <a:gd name="T30" fmla="*/ 2 w 14"/>
                  <a:gd name="T31" fmla="*/ 0 h 28"/>
                  <a:gd name="T32" fmla="*/ 4 w 14"/>
                  <a:gd name="T33" fmla="*/ 0 h 28"/>
                  <a:gd name="T34" fmla="*/ 6 w 14"/>
                  <a:gd name="T35" fmla="*/ 0 h 28"/>
                  <a:gd name="T36" fmla="*/ 10 w 14"/>
                  <a:gd name="T37" fmla="*/ 6 h 28"/>
                  <a:gd name="T38" fmla="*/ 10 w 14"/>
                  <a:gd name="T39" fmla="*/ 6 h 28"/>
                  <a:gd name="T40" fmla="*/ 12 w 14"/>
                  <a:gd name="T41" fmla="*/ 8 h 28"/>
                  <a:gd name="T42" fmla="*/ 12 w 14"/>
                  <a:gd name="T43" fmla="*/ 8 h 28"/>
                  <a:gd name="T44" fmla="*/ 14 w 14"/>
                  <a:gd name="T45" fmla="*/ 8 h 28"/>
                  <a:gd name="T46" fmla="*/ 14 w 14"/>
                  <a:gd name="T47" fmla="*/ 10 h 28"/>
                  <a:gd name="T48" fmla="*/ 14 w 14"/>
                  <a:gd name="T49" fmla="*/ 10 h 28"/>
                  <a:gd name="T50" fmla="*/ 14 w 14"/>
                  <a:gd name="T51" fmla="*/ 18 h 28"/>
                  <a:gd name="T52" fmla="*/ 14 w 14"/>
                  <a:gd name="T53" fmla="*/ 20 h 28"/>
                  <a:gd name="T54" fmla="*/ 12 w 14"/>
                  <a:gd name="T55" fmla="*/ 22 h 28"/>
                  <a:gd name="T56" fmla="*/ 12 w 14"/>
                  <a:gd name="T57" fmla="*/ 22 h 28"/>
                  <a:gd name="T58" fmla="*/ 8 w 14"/>
                  <a:gd name="T59" fmla="*/ 22 h 28"/>
                  <a:gd name="T60" fmla="*/ 6 w 14"/>
                  <a:gd name="T61" fmla="*/ 28 h 28"/>
                  <a:gd name="T62" fmla="*/ 6 w 14"/>
                  <a:gd name="T6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8">
                    <a:moveTo>
                      <a:pt x="6" y="28"/>
                    </a:moveTo>
                    <a:lnTo>
                      <a:pt x="6" y="28"/>
                    </a:lnTo>
                    <a:lnTo>
                      <a:pt x="6" y="28"/>
                    </a:lnTo>
                    <a:lnTo>
                      <a:pt x="4" y="28"/>
                    </a:lnTo>
                    <a:lnTo>
                      <a:pt x="4" y="28"/>
                    </a:lnTo>
                    <a:lnTo>
                      <a:pt x="4" y="22"/>
                    </a:lnTo>
                    <a:lnTo>
                      <a:pt x="4" y="22"/>
                    </a:lnTo>
                    <a:lnTo>
                      <a:pt x="4" y="16"/>
                    </a:lnTo>
                    <a:lnTo>
                      <a:pt x="4" y="10"/>
                    </a:lnTo>
                    <a:lnTo>
                      <a:pt x="4" y="10"/>
                    </a:lnTo>
                    <a:lnTo>
                      <a:pt x="2" y="8"/>
                    </a:lnTo>
                    <a:lnTo>
                      <a:pt x="0" y="6"/>
                    </a:lnTo>
                    <a:lnTo>
                      <a:pt x="0" y="6"/>
                    </a:lnTo>
                    <a:lnTo>
                      <a:pt x="0" y="0"/>
                    </a:lnTo>
                    <a:lnTo>
                      <a:pt x="2" y="0"/>
                    </a:lnTo>
                    <a:lnTo>
                      <a:pt x="2" y="0"/>
                    </a:lnTo>
                    <a:lnTo>
                      <a:pt x="4" y="0"/>
                    </a:lnTo>
                    <a:lnTo>
                      <a:pt x="6" y="0"/>
                    </a:lnTo>
                    <a:lnTo>
                      <a:pt x="10" y="6"/>
                    </a:lnTo>
                    <a:lnTo>
                      <a:pt x="10" y="6"/>
                    </a:lnTo>
                    <a:lnTo>
                      <a:pt x="12" y="8"/>
                    </a:lnTo>
                    <a:lnTo>
                      <a:pt x="12" y="8"/>
                    </a:lnTo>
                    <a:lnTo>
                      <a:pt x="14" y="8"/>
                    </a:lnTo>
                    <a:lnTo>
                      <a:pt x="14" y="10"/>
                    </a:lnTo>
                    <a:lnTo>
                      <a:pt x="14" y="10"/>
                    </a:lnTo>
                    <a:lnTo>
                      <a:pt x="14" y="18"/>
                    </a:lnTo>
                    <a:lnTo>
                      <a:pt x="14" y="20"/>
                    </a:lnTo>
                    <a:lnTo>
                      <a:pt x="12" y="22"/>
                    </a:lnTo>
                    <a:lnTo>
                      <a:pt x="12" y="22"/>
                    </a:lnTo>
                    <a:lnTo>
                      <a:pt x="8" y="22"/>
                    </a:lnTo>
                    <a:lnTo>
                      <a:pt x="6" y="28"/>
                    </a:lnTo>
                    <a:lnTo>
                      <a:pt x="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0" name="Freeform 3376">
                <a:extLst>
                  <a:ext uri="{FF2B5EF4-FFF2-40B4-BE49-F238E27FC236}">
                    <a16:creationId xmlns:a16="http://schemas.microsoft.com/office/drawing/2014/main" id="{E9590250-0832-6D83-B783-BDAC2606A1D4}"/>
                  </a:ext>
                </a:extLst>
              </p:cNvPr>
              <p:cNvSpPr>
                <a:spLocks/>
              </p:cNvSpPr>
              <p:nvPr/>
            </p:nvSpPr>
            <p:spPr bwMode="auto">
              <a:xfrm>
                <a:off x="1854" y="1886"/>
                <a:ext cx="2" cy="12"/>
              </a:xfrm>
              <a:custGeom>
                <a:avLst/>
                <a:gdLst>
                  <a:gd name="T0" fmla="*/ 0 w 2"/>
                  <a:gd name="T1" fmla="*/ 0 h 12"/>
                  <a:gd name="T2" fmla="*/ 0 w 2"/>
                  <a:gd name="T3" fmla="*/ 0 h 12"/>
                  <a:gd name="T4" fmla="*/ 2 w 2"/>
                  <a:gd name="T5" fmla="*/ 4 h 12"/>
                  <a:gd name="T6" fmla="*/ 2 w 2"/>
                  <a:gd name="T7" fmla="*/ 6 h 12"/>
                  <a:gd name="T8" fmla="*/ 2 w 2"/>
                  <a:gd name="T9" fmla="*/ 6 h 12"/>
                  <a:gd name="T10" fmla="*/ 2 w 2"/>
                  <a:gd name="T11" fmla="*/ 10 h 12"/>
                  <a:gd name="T12" fmla="*/ 0 w 2"/>
                  <a:gd name="T13" fmla="*/ 12 h 12"/>
                  <a:gd name="T14" fmla="*/ 0 w 2"/>
                  <a:gd name="T15" fmla="*/ 12 h 12"/>
                  <a:gd name="T16" fmla="*/ 0 w 2"/>
                  <a:gd name="T17" fmla="*/ 8 h 12"/>
                  <a:gd name="T18" fmla="*/ 0 w 2"/>
                  <a:gd name="T19" fmla="*/ 8 h 12"/>
                  <a:gd name="T20" fmla="*/ 0 w 2"/>
                  <a:gd name="T21" fmla="*/ 0 h 12"/>
                  <a:gd name="T22" fmla="*/ 0 w 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2">
                    <a:moveTo>
                      <a:pt x="0" y="0"/>
                    </a:moveTo>
                    <a:lnTo>
                      <a:pt x="0" y="0"/>
                    </a:lnTo>
                    <a:lnTo>
                      <a:pt x="2" y="4"/>
                    </a:lnTo>
                    <a:lnTo>
                      <a:pt x="2" y="6"/>
                    </a:lnTo>
                    <a:lnTo>
                      <a:pt x="2" y="6"/>
                    </a:lnTo>
                    <a:lnTo>
                      <a:pt x="2" y="10"/>
                    </a:lnTo>
                    <a:lnTo>
                      <a:pt x="0" y="12"/>
                    </a:lnTo>
                    <a:lnTo>
                      <a:pt x="0" y="12"/>
                    </a:lnTo>
                    <a:lnTo>
                      <a:pt x="0" y="8"/>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 name="Freeform 3377">
                <a:extLst>
                  <a:ext uri="{FF2B5EF4-FFF2-40B4-BE49-F238E27FC236}">
                    <a16:creationId xmlns:a16="http://schemas.microsoft.com/office/drawing/2014/main" id="{7C3B344C-0DEF-2369-7F71-1C29EA4D5E37}"/>
                  </a:ext>
                </a:extLst>
              </p:cNvPr>
              <p:cNvSpPr>
                <a:spLocks/>
              </p:cNvSpPr>
              <p:nvPr/>
            </p:nvSpPr>
            <p:spPr bwMode="auto">
              <a:xfrm>
                <a:off x="1774" y="2159"/>
                <a:ext cx="14" cy="18"/>
              </a:xfrm>
              <a:custGeom>
                <a:avLst/>
                <a:gdLst>
                  <a:gd name="T0" fmla="*/ 0 w 14"/>
                  <a:gd name="T1" fmla="*/ 4 h 18"/>
                  <a:gd name="T2" fmla="*/ 0 w 14"/>
                  <a:gd name="T3" fmla="*/ 4 h 18"/>
                  <a:gd name="T4" fmla="*/ 4 w 14"/>
                  <a:gd name="T5" fmla="*/ 2 h 18"/>
                  <a:gd name="T6" fmla="*/ 6 w 14"/>
                  <a:gd name="T7" fmla="*/ 0 h 18"/>
                  <a:gd name="T8" fmla="*/ 8 w 14"/>
                  <a:gd name="T9" fmla="*/ 0 h 18"/>
                  <a:gd name="T10" fmla="*/ 10 w 14"/>
                  <a:gd name="T11" fmla="*/ 0 h 18"/>
                  <a:gd name="T12" fmla="*/ 14 w 14"/>
                  <a:gd name="T13" fmla="*/ 8 h 18"/>
                  <a:gd name="T14" fmla="*/ 14 w 14"/>
                  <a:gd name="T15" fmla="*/ 8 h 18"/>
                  <a:gd name="T16" fmla="*/ 14 w 14"/>
                  <a:gd name="T17" fmla="*/ 8 h 18"/>
                  <a:gd name="T18" fmla="*/ 14 w 14"/>
                  <a:gd name="T19" fmla="*/ 16 h 18"/>
                  <a:gd name="T20" fmla="*/ 14 w 14"/>
                  <a:gd name="T21" fmla="*/ 18 h 18"/>
                  <a:gd name="T22" fmla="*/ 10 w 14"/>
                  <a:gd name="T23" fmla="*/ 16 h 18"/>
                  <a:gd name="T24" fmla="*/ 10 w 14"/>
                  <a:gd name="T25" fmla="*/ 16 h 18"/>
                  <a:gd name="T26" fmla="*/ 6 w 14"/>
                  <a:gd name="T27" fmla="*/ 12 h 18"/>
                  <a:gd name="T28" fmla="*/ 2 w 14"/>
                  <a:gd name="T29" fmla="*/ 10 h 18"/>
                  <a:gd name="T30" fmla="*/ 0 w 14"/>
                  <a:gd name="T31" fmla="*/ 6 h 18"/>
                  <a:gd name="T32" fmla="*/ 0 w 14"/>
                  <a:gd name="T33" fmla="*/ 6 h 18"/>
                  <a:gd name="T34" fmla="*/ 0 w 14"/>
                  <a:gd name="T35" fmla="*/ 4 h 18"/>
                  <a:gd name="T36" fmla="*/ 0 w 14"/>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0" y="4"/>
                    </a:moveTo>
                    <a:lnTo>
                      <a:pt x="0" y="4"/>
                    </a:lnTo>
                    <a:lnTo>
                      <a:pt x="4" y="2"/>
                    </a:lnTo>
                    <a:lnTo>
                      <a:pt x="6" y="0"/>
                    </a:lnTo>
                    <a:lnTo>
                      <a:pt x="8" y="0"/>
                    </a:lnTo>
                    <a:lnTo>
                      <a:pt x="10" y="0"/>
                    </a:lnTo>
                    <a:lnTo>
                      <a:pt x="14" y="8"/>
                    </a:lnTo>
                    <a:lnTo>
                      <a:pt x="14" y="8"/>
                    </a:lnTo>
                    <a:lnTo>
                      <a:pt x="14" y="8"/>
                    </a:lnTo>
                    <a:lnTo>
                      <a:pt x="14" y="16"/>
                    </a:lnTo>
                    <a:lnTo>
                      <a:pt x="14" y="18"/>
                    </a:lnTo>
                    <a:lnTo>
                      <a:pt x="10" y="16"/>
                    </a:lnTo>
                    <a:lnTo>
                      <a:pt x="10" y="16"/>
                    </a:lnTo>
                    <a:lnTo>
                      <a:pt x="6" y="12"/>
                    </a:lnTo>
                    <a:lnTo>
                      <a:pt x="2" y="10"/>
                    </a:lnTo>
                    <a:lnTo>
                      <a:pt x="0" y="6"/>
                    </a:lnTo>
                    <a:lnTo>
                      <a:pt x="0"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 name="Freeform 3378">
                <a:extLst>
                  <a:ext uri="{FF2B5EF4-FFF2-40B4-BE49-F238E27FC236}">
                    <a16:creationId xmlns:a16="http://schemas.microsoft.com/office/drawing/2014/main" id="{57C3AA4F-CA6B-0222-E9EA-C4EAB0E5DB5D}"/>
                  </a:ext>
                </a:extLst>
              </p:cNvPr>
              <p:cNvSpPr>
                <a:spLocks/>
              </p:cNvSpPr>
              <p:nvPr/>
            </p:nvSpPr>
            <p:spPr bwMode="auto">
              <a:xfrm>
                <a:off x="1766" y="2161"/>
                <a:ext cx="8" cy="12"/>
              </a:xfrm>
              <a:custGeom>
                <a:avLst/>
                <a:gdLst>
                  <a:gd name="T0" fmla="*/ 8 w 8"/>
                  <a:gd name="T1" fmla="*/ 12 h 12"/>
                  <a:gd name="T2" fmla="*/ 8 w 8"/>
                  <a:gd name="T3" fmla="*/ 12 h 12"/>
                  <a:gd name="T4" fmla="*/ 4 w 8"/>
                  <a:gd name="T5" fmla="*/ 12 h 12"/>
                  <a:gd name="T6" fmla="*/ 4 w 8"/>
                  <a:gd name="T7" fmla="*/ 12 h 12"/>
                  <a:gd name="T8" fmla="*/ 2 w 8"/>
                  <a:gd name="T9" fmla="*/ 12 h 12"/>
                  <a:gd name="T10" fmla="*/ 2 w 8"/>
                  <a:gd name="T11" fmla="*/ 12 h 12"/>
                  <a:gd name="T12" fmla="*/ 0 w 8"/>
                  <a:gd name="T13" fmla="*/ 2 h 12"/>
                  <a:gd name="T14" fmla="*/ 0 w 8"/>
                  <a:gd name="T15" fmla="*/ 2 h 12"/>
                  <a:gd name="T16" fmla="*/ 2 w 8"/>
                  <a:gd name="T17" fmla="*/ 0 h 12"/>
                  <a:gd name="T18" fmla="*/ 4 w 8"/>
                  <a:gd name="T19" fmla="*/ 0 h 12"/>
                  <a:gd name="T20" fmla="*/ 4 w 8"/>
                  <a:gd name="T21" fmla="*/ 2 h 12"/>
                  <a:gd name="T22" fmla="*/ 6 w 8"/>
                  <a:gd name="T23" fmla="*/ 2 h 12"/>
                  <a:gd name="T24" fmla="*/ 6 w 8"/>
                  <a:gd name="T25" fmla="*/ 2 h 12"/>
                  <a:gd name="T26" fmla="*/ 8 w 8"/>
                  <a:gd name="T27" fmla="*/ 2 h 12"/>
                  <a:gd name="T28" fmla="*/ 8 w 8"/>
                  <a:gd name="T29" fmla="*/ 2 h 12"/>
                  <a:gd name="T30" fmla="*/ 8 w 8"/>
                  <a:gd name="T31" fmla="*/ 2 h 12"/>
                  <a:gd name="T32" fmla="*/ 8 w 8"/>
                  <a:gd name="T33" fmla="*/ 2 h 12"/>
                  <a:gd name="T34" fmla="*/ 8 w 8"/>
                  <a:gd name="T35" fmla="*/ 8 h 12"/>
                  <a:gd name="T36" fmla="*/ 8 w 8"/>
                  <a:gd name="T37" fmla="*/ 12 h 12"/>
                  <a:gd name="T38" fmla="*/ 8 w 8"/>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2">
                    <a:moveTo>
                      <a:pt x="8" y="12"/>
                    </a:moveTo>
                    <a:lnTo>
                      <a:pt x="8" y="12"/>
                    </a:lnTo>
                    <a:lnTo>
                      <a:pt x="4" y="12"/>
                    </a:lnTo>
                    <a:lnTo>
                      <a:pt x="4" y="12"/>
                    </a:lnTo>
                    <a:lnTo>
                      <a:pt x="2" y="12"/>
                    </a:lnTo>
                    <a:lnTo>
                      <a:pt x="2" y="12"/>
                    </a:lnTo>
                    <a:lnTo>
                      <a:pt x="0" y="2"/>
                    </a:lnTo>
                    <a:lnTo>
                      <a:pt x="0" y="2"/>
                    </a:lnTo>
                    <a:lnTo>
                      <a:pt x="2" y="0"/>
                    </a:lnTo>
                    <a:lnTo>
                      <a:pt x="4" y="0"/>
                    </a:lnTo>
                    <a:lnTo>
                      <a:pt x="4" y="2"/>
                    </a:lnTo>
                    <a:lnTo>
                      <a:pt x="6" y="2"/>
                    </a:lnTo>
                    <a:lnTo>
                      <a:pt x="6" y="2"/>
                    </a:lnTo>
                    <a:lnTo>
                      <a:pt x="8" y="2"/>
                    </a:lnTo>
                    <a:lnTo>
                      <a:pt x="8" y="2"/>
                    </a:lnTo>
                    <a:lnTo>
                      <a:pt x="8" y="2"/>
                    </a:lnTo>
                    <a:lnTo>
                      <a:pt x="8" y="2"/>
                    </a:lnTo>
                    <a:lnTo>
                      <a:pt x="8" y="8"/>
                    </a:lnTo>
                    <a:lnTo>
                      <a:pt x="8" y="12"/>
                    </a:ln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3" name="Freeform 3379">
                <a:extLst>
                  <a:ext uri="{FF2B5EF4-FFF2-40B4-BE49-F238E27FC236}">
                    <a16:creationId xmlns:a16="http://schemas.microsoft.com/office/drawing/2014/main" id="{F93E2159-D24A-D38A-69E4-80FEC64794B7}"/>
                  </a:ext>
                </a:extLst>
              </p:cNvPr>
              <p:cNvSpPr>
                <a:spLocks/>
              </p:cNvSpPr>
              <p:nvPr/>
            </p:nvSpPr>
            <p:spPr bwMode="auto">
              <a:xfrm>
                <a:off x="1742" y="1898"/>
                <a:ext cx="6" cy="20"/>
              </a:xfrm>
              <a:custGeom>
                <a:avLst/>
                <a:gdLst>
                  <a:gd name="T0" fmla="*/ 0 w 6"/>
                  <a:gd name="T1" fmla="*/ 0 h 20"/>
                  <a:gd name="T2" fmla="*/ 0 w 6"/>
                  <a:gd name="T3" fmla="*/ 0 h 20"/>
                  <a:gd name="T4" fmla="*/ 2 w 6"/>
                  <a:gd name="T5" fmla="*/ 0 h 20"/>
                  <a:gd name="T6" fmla="*/ 2 w 6"/>
                  <a:gd name="T7" fmla="*/ 0 h 20"/>
                  <a:gd name="T8" fmla="*/ 4 w 6"/>
                  <a:gd name="T9" fmla="*/ 10 h 20"/>
                  <a:gd name="T10" fmla="*/ 6 w 6"/>
                  <a:gd name="T11" fmla="*/ 14 h 20"/>
                  <a:gd name="T12" fmla="*/ 6 w 6"/>
                  <a:gd name="T13" fmla="*/ 20 h 20"/>
                  <a:gd name="T14" fmla="*/ 6 w 6"/>
                  <a:gd name="T15" fmla="*/ 20 h 20"/>
                  <a:gd name="T16" fmla="*/ 4 w 6"/>
                  <a:gd name="T17" fmla="*/ 18 h 20"/>
                  <a:gd name="T18" fmla="*/ 4 w 6"/>
                  <a:gd name="T19" fmla="*/ 18 h 20"/>
                  <a:gd name="T20" fmla="*/ 2 w 6"/>
                  <a:gd name="T21" fmla="*/ 10 h 20"/>
                  <a:gd name="T22" fmla="*/ 0 w 6"/>
                  <a:gd name="T23" fmla="*/ 0 h 20"/>
                  <a:gd name="T24" fmla="*/ 0 w 6"/>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0">
                    <a:moveTo>
                      <a:pt x="0" y="0"/>
                    </a:moveTo>
                    <a:lnTo>
                      <a:pt x="0" y="0"/>
                    </a:lnTo>
                    <a:lnTo>
                      <a:pt x="2" y="0"/>
                    </a:lnTo>
                    <a:lnTo>
                      <a:pt x="2" y="0"/>
                    </a:lnTo>
                    <a:lnTo>
                      <a:pt x="4" y="10"/>
                    </a:lnTo>
                    <a:lnTo>
                      <a:pt x="6" y="14"/>
                    </a:lnTo>
                    <a:lnTo>
                      <a:pt x="6" y="20"/>
                    </a:lnTo>
                    <a:lnTo>
                      <a:pt x="6" y="20"/>
                    </a:lnTo>
                    <a:lnTo>
                      <a:pt x="4" y="18"/>
                    </a:lnTo>
                    <a:lnTo>
                      <a:pt x="4" y="18"/>
                    </a:lnTo>
                    <a:lnTo>
                      <a:pt x="2"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 name="Freeform 3380">
                <a:extLst>
                  <a:ext uri="{FF2B5EF4-FFF2-40B4-BE49-F238E27FC236}">
                    <a16:creationId xmlns:a16="http://schemas.microsoft.com/office/drawing/2014/main" id="{D12C9B58-2F4D-2B64-4CF7-7041F79EAE3F}"/>
                  </a:ext>
                </a:extLst>
              </p:cNvPr>
              <p:cNvSpPr>
                <a:spLocks/>
              </p:cNvSpPr>
              <p:nvPr/>
            </p:nvSpPr>
            <p:spPr bwMode="auto">
              <a:xfrm>
                <a:off x="5888" y="2496"/>
                <a:ext cx="20" cy="52"/>
              </a:xfrm>
              <a:custGeom>
                <a:avLst/>
                <a:gdLst>
                  <a:gd name="T0" fmla="*/ 16 w 20"/>
                  <a:gd name="T1" fmla="*/ 10 h 52"/>
                  <a:gd name="T2" fmla="*/ 16 w 20"/>
                  <a:gd name="T3" fmla="*/ 10 h 52"/>
                  <a:gd name="T4" fmla="*/ 16 w 20"/>
                  <a:gd name="T5" fmla="*/ 14 h 52"/>
                  <a:gd name="T6" fmla="*/ 14 w 20"/>
                  <a:gd name="T7" fmla="*/ 18 h 52"/>
                  <a:gd name="T8" fmla="*/ 12 w 20"/>
                  <a:gd name="T9" fmla="*/ 22 h 52"/>
                  <a:gd name="T10" fmla="*/ 14 w 20"/>
                  <a:gd name="T11" fmla="*/ 28 h 52"/>
                  <a:gd name="T12" fmla="*/ 14 w 20"/>
                  <a:gd name="T13" fmla="*/ 28 h 52"/>
                  <a:gd name="T14" fmla="*/ 16 w 20"/>
                  <a:gd name="T15" fmla="*/ 32 h 52"/>
                  <a:gd name="T16" fmla="*/ 18 w 20"/>
                  <a:gd name="T17" fmla="*/ 34 h 52"/>
                  <a:gd name="T18" fmla="*/ 18 w 20"/>
                  <a:gd name="T19" fmla="*/ 34 h 52"/>
                  <a:gd name="T20" fmla="*/ 20 w 20"/>
                  <a:gd name="T21" fmla="*/ 36 h 52"/>
                  <a:gd name="T22" fmla="*/ 20 w 20"/>
                  <a:gd name="T23" fmla="*/ 36 h 52"/>
                  <a:gd name="T24" fmla="*/ 20 w 20"/>
                  <a:gd name="T25" fmla="*/ 40 h 52"/>
                  <a:gd name="T26" fmla="*/ 20 w 20"/>
                  <a:gd name="T27" fmla="*/ 40 h 52"/>
                  <a:gd name="T28" fmla="*/ 16 w 20"/>
                  <a:gd name="T29" fmla="*/ 40 h 52"/>
                  <a:gd name="T30" fmla="*/ 16 w 20"/>
                  <a:gd name="T31" fmla="*/ 40 h 52"/>
                  <a:gd name="T32" fmla="*/ 14 w 20"/>
                  <a:gd name="T33" fmla="*/ 40 h 52"/>
                  <a:gd name="T34" fmla="*/ 16 w 20"/>
                  <a:gd name="T35" fmla="*/ 50 h 52"/>
                  <a:gd name="T36" fmla="*/ 16 w 20"/>
                  <a:gd name="T37" fmla="*/ 50 h 52"/>
                  <a:gd name="T38" fmla="*/ 14 w 20"/>
                  <a:gd name="T39" fmla="*/ 52 h 52"/>
                  <a:gd name="T40" fmla="*/ 10 w 20"/>
                  <a:gd name="T41" fmla="*/ 50 h 52"/>
                  <a:gd name="T42" fmla="*/ 8 w 20"/>
                  <a:gd name="T43" fmla="*/ 50 h 52"/>
                  <a:gd name="T44" fmla="*/ 4 w 20"/>
                  <a:gd name="T45" fmla="*/ 50 h 52"/>
                  <a:gd name="T46" fmla="*/ 4 w 20"/>
                  <a:gd name="T47" fmla="*/ 50 h 52"/>
                  <a:gd name="T48" fmla="*/ 0 w 20"/>
                  <a:gd name="T49" fmla="*/ 42 h 52"/>
                  <a:gd name="T50" fmla="*/ 0 w 20"/>
                  <a:gd name="T51" fmla="*/ 32 h 52"/>
                  <a:gd name="T52" fmla="*/ 0 w 20"/>
                  <a:gd name="T53" fmla="*/ 32 h 52"/>
                  <a:gd name="T54" fmla="*/ 0 w 20"/>
                  <a:gd name="T55" fmla="*/ 26 h 52"/>
                  <a:gd name="T56" fmla="*/ 0 w 20"/>
                  <a:gd name="T57" fmla="*/ 26 h 52"/>
                  <a:gd name="T58" fmla="*/ 2 w 20"/>
                  <a:gd name="T59" fmla="*/ 18 h 52"/>
                  <a:gd name="T60" fmla="*/ 4 w 20"/>
                  <a:gd name="T61" fmla="*/ 14 h 52"/>
                  <a:gd name="T62" fmla="*/ 2 w 20"/>
                  <a:gd name="T63" fmla="*/ 8 h 52"/>
                  <a:gd name="T64" fmla="*/ 2 w 20"/>
                  <a:gd name="T65" fmla="*/ 8 h 52"/>
                  <a:gd name="T66" fmla="*/ 2 w 20"/>
                  <a:gd name="T67" fmla="*/ 4 h 52"/>
                  <a:gd name="T68" fmla="*/ 2 w 20"/>
                  <a:gd name="T69" fmla="*/ 4 h 52"/>
                  <a:gd name="T70" fmla="*/ 6 w 20"/>
                  <a:gd name="T71" fmla="*/ 2 h 52"/>
                  <a:gd name="T72" fmla="*/ 10 w 20"/>
                  <a:gd name="T73" fmla="*/ 0 h 52"/>
                  <a:gd name="T74" fmla="*/ 14 w 20"/>
                  <a:gd name="T75" fmla="*/ 2 h 52"/>
                  <a:gd name="T76" fmla="*/ 16 w 20"/>
                  <a:gd name="T77" fmla="*/ 10 h 52"/>
                  <a:gd name="T78" fmla="*/ 16 w 20"/>
                  <a:gd name="T79"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52">
                    <a:moveTo>
                      <a:pt x="16" y="10"/>
                    </a:moveTo>
                    <a:lnTo>
                      <a:pt x="16" y="10"/>
                    </a:lnTo>
                    <a:lnTo>
                      <a:pt x="16" y="14"/>
                    </a:lnTo>
                    <a:lnTo>
                      <a:pt x="14" y="18"/>
                    </a:lnTo>
                    <a:lnTo>
                      <a:pt x="12" y="22"/>
                    </a:lnTo>
                    <a:lnTo>
                      <a:pt x="14" y="28"/>
                    </a:lnTo>
                    <a:lnTo>
                      <a:pt x="14" y="28"/>
                    </a:lnTo>
                    <a:lnTo>
                      <a:pt x="16" y="32"/>
                    </a:lnTo>
                    <a:lnTo>
                      <a:pt x="18" y="34"/>
                    </a:lnTo>
                    <a:lnTo>
                      <a:pt x="18" y="34"/>
                    </a:lnTo>
                    <a:lnTo>
                      <a:pt x="20" y="36"/>
                    </a:lnTo>
                    <a:lnTo>
                      <a:pt x="20" y="36"/>
                    </a:lnTo>
                    <a:lnTo>
                      <a:pt x="20" y="40"/>
                    </a:lnTo>
                    <a:lnTo>
                      <a:pt x="20" y="40"/>
                    </a:lnTo>
                    <a:lnTo>
                      <a:pt x="16" y="40"/>
                    </a:lnTo>
                    <a:lnTo>
                      <a:pt x="16" y="40"/>
                    </a:lnTo>
                    <a:lnTo>
                      <a:pt x="14" y="40"/>
                    </a:lnTo>
                    <a:lnTo>
                      <a:pt x="16" y="50"/>
                    </a:lnTo>
                    <a:lnTo>
                      <a:pt x="16" y="50"/>
                    </a:lnTo>
                    <a:lnTo>
                      <a:pt x="14" y="52"/>
                    </a:lnTo>
                    <a:lnTo>
                      <a:pt x="10" y="50"/>
                    </a:lnTo>
                    <a:lnTo>
                      <a:pt x="8" y="50"/>
                    </a:lnTo>
                    <a:lnTo>
                      <a:pt x="4" y="50"/>
                    </a:lnTo>
                    <a:lnTo>
                      <a:pt x="4" y="50"/>
                    </a:lnTo>
                    <a:lnTo>
                      <a:pt x="0" y="42"/>
                    </a:lnTo>
                    <a:lnTo>
                      <a:pt x="0" y="32"/>
                    </a:lnTo>
                    <a:lnTo>
                      <a:pt x="0" y="32"/>
                    </a:lnTo>
                    <a:lnTo>
                      <a:pt x="0" y="26"/>
                    </a:lnTo>
                    <a:lnTo>
                      <a:pt x="0" y="26"/>
                    </a:lnTo>
                    <a:lnTo>
                      <a:pt x="2" y="18"/>
                    </a:lnTo>
                    <a:lnTo>
                      <a:pt x="4" y="14"/>
                    </a:lnTo>
                    <a:lnTo>
                      <a:pt x="2" y="8"/>
                    </a:lnTo>
                    <a:lnTo>
                      <a:pt x="2" y="8"/>
                    </a:lnTo>
                    <a:lnTo>
                      <a:pt x="2" y="4"/>
                    </a:lnTo>
                    <a:lnTo>
                      <a:pt x="2" y="4"/>
                    </a:lnTo>
                    <a:lnTo>
                      <a:pt x="6" y="2"/>
                    </a:lnTo>
                    <a:lnTo>
                      <a:pt x="10" y="0"/>
                    </a:lnTo>
                    <a:lnTo>
                      <a:pt x="14" y="2"/>
                    </a:lnTo>
                    <a:lnTo>
                      <a:pt x="16" y="10"/>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5" name="Freeform 3381">
                <a:extLst>
                  <a:ext uri="{FF2B5EF4-FFF2-40B4-BE49-F238E27FC236}">
                    <a16:creationId xmlns:a16="http://schemas.microsoft.com/office/drawing/2014/main" id="{5FD9753A-9C1A-128B-8548-1236795EFE1E}"/>
                  </a:ext>
                </a:extLst>
              </p:cNvPr>
              <p:cNvSpPr>
                <a:spLocks/>
              </p:cNvSpPr>
              <p:nvPr/>
            </p:nvSpPr>
            <p:spPr bwMode="auto">
              <a:xfrm>
                <a:off x="5884" y="2536"/>
                <a:ext cx="22" cy="26"/>
              </a:xfrm>
              <a:custGeom>
                <a:avLst/>
                <a:gdLst>
                  <a:gd name="T0" fmla="*/ 8 w 22"/>
                  <a:gd name="T1" fmla="*/ 6 h 26"/>
                  <a:gd name="T2" fmla="*/ 8 w 22"/>
                  <a:gd name="T3" fmla="*/ 6 h 26"/>
                  <a:gd name="T4" fmla="*/ 14 w 22"/>
                  <a:gd name="T5" fmla="*/ 6 h 26"/>
                  <a:gd name="T6" fmla="*/ 20 w 22"/>
                  <a:gd name="T7" fmla="*/ 10 h 26"/>
                  <a:gd name="T8" fmla="*/ 20 w 22"/>
                  <a:gd name="T9" fmla="*/ 10 h 26"/>
                  <a:gd name="T10" fmla="*/ 22 w 22"/>
                  <a:gd name="T11" fmla="*/ 16 h 26"/>
                  <a:gd name="T12" fmla="*/ 22 w 22"/>
                  <a:gd name="T13" fmla="*/ 24 h 26"/>
                  <a:gd name="T14" fmla="*/ 22 w 22"/>
                  <a:gd name="T15" fmla="*/ 24 h 26"/>
                  <a:gd name="T16" fmla="*/ 22 w 22"/>
                  <a:gd name="T17" fmla="*/ 26 h 26"/>
                  <a:gd name="T18" fmla="*/ 20 w 22"/>
                  <a:gd name="T19" fmla="*/ 26 h 26"/>
                  <a:gd name="T20" fmla="*/ 18 w 22"/>
                  <a:gd name="T21" fmla="*/ 26 h 26"/>
                  <a:gd name="T22" fmla="*/ 18 w 22"/>
                  <a:gd name="T23" fmla="*/ 26 h 26"/>
                  <a:gd name="T24" fmla="*/ 10 w 22"/>
                  <a:gd name="T25" fmla="*/ 26 h 26"/>
                  <a:gd name="T26" fmla="*/ 10 w 22"/>
                  <a:gd name="T27" fmla="*/ 26 h 26"/>
                  <a:gd name="T28" fmla="*/ 8 w 22"/>
                  <a:gd name="T29" fmla="*/ 24 h 26"/>
                  <a:gd name="T30" fmla="*/ 4 w 22"/>
                  <a:gd name="T31" fmla="*/ 20 h 26"/>
                  <a:gd name="T32" fmla="*/ 4 w 22"/>
                  <a:gd name="T33" fmla="*/ 20 h 26"/>
                  <a:gd name="T34" fmla="*/ 0 w 22"/>
                  <a:gd name="T35" fmla="*/ 10 h 26"/>
                  <a:gd name="T36" fmla="*/ 0 w 22"/>
                  <a:gd name="T37" fmla="*/ 10 h 26"/>
                  <a:gd name="T38" fmla="*/ 0 w 22"/>
                  <a:gd name="T39" fmla="*/ 4 h 26"/>
                  <a:gd name="T40" fmla="*/ 0 w 22"/>
                  <a:gd name="T41" fmla="*/ 4 h 26"/>
                  <a:gd name="T42" fmla="*/ 2 w 22"/>
                  <a:gd name="T43" fmla="*/ 0 h 26"/>
                  <a:gd name="T44" fmla="*/ 4 w 22"/>
                  <a:gd name="T45" fmla="*/ 2 h 26"/>
                  <a:gd name="T46" fmla="*/ 8 w 22"/>
                  <a:gd name="T47" fmla="*/ 6 h 26"/>
                  <a:gd name="T48" fmla="*/ 8 w 22"/>
                  <a:gd name="T4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6">
                    <a:moveTo>
                      <a:pt x="8" y="6"/>
                    </a:moveTo>
                    <a:lnTo>
                      <a:pt x="8" y="6"/>
                    </a:lnTo>
                    <a:lnTo>
                      <a:pt x="14" y="6"/>
                    </a:lnTo>
                    <a:lnTo>
                      <a:pt x="20" y="10"/>
                    </a:lnTo>
                    <a:lnTo>
                      <a:pt x="20" y="10"/>
                    </a:lnTo>
                    <a:lnTo>
                      <a:pt x="22" y="16"/>
                    </a:lnTo>
                    <a:lnTo>
                      <a:pt x="22" y="24"/>
                    </a:lnTo>
                    <a:lnTo>
                      <a:pt x="22" y="24"/>
                    </a:lnTo>
                    <a:lnTo>
                      <a:pt x="22" y="26"/>
                    </a:lnTo>
                    <a:lnTo>
                      <a:pt x="20" y="26"/>
                    </a:lnTo>
                    <a:lnTo>
                      <a:pt x="18" y="26"/>
                    </a:lnTo>
                    <a:lnTo>
                      <a:pt x="18" y="26"/>
                    </a:lnTo>
                    <a:lnTo>
                      <a:pt x="10" y="26"/>
                    </a:lnTo>
                    <a:lnTo>
                      <a:pt x="10" y="26"/>
                    </a:lnTo>
                    <a:lnTo>
                      <a:pt x="8" y="24"/>
                    </a:lnTo>
                    <a:lnTo>
                      <a:pt x="4" y="20"/>
                    </a:lnTo>
                    <a:lnTo>
                      <a:pt x="4" y="20"/>
                    </a:lnTo>
                    <a:lnTo>
                      <a:pt x="0" y="10"/>
                    </a:lnTo>
                    <a:lnTo>
                      <a:pt x="0" y="10"/>
                    </a:lnTo>
                    <a:lnTo>
                      <a:pt x="0" y="4"/>
                    </a:lnTo>
                    <a:lnTo>
                      <a:pt x="0" y="4"/>
                    </a:lnTo>
                    <a:lnTo>
                      <a:pt x="2" y="0"/>
                    </a:lnTo>
                    <a:lnTo>
                      <a:pt x="4" y="2"/>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 name="Freeform 3382">
                <a:extLst>
                  <a:ext uri="{FF2B5EF4-FFF2-40B4-BE49-F238E27FC236}">
                    <a16:creationId xmlns:a16="http://schemas.microsoft.com/office/drawing/2014/main" id="{93D22C2D-68B9-1804-EA64-11E5850A012D}"/>
                  </a:ext>
                </a:extLst>
              </p:cNvPr>
              <p:cNvSpPr>
                <a:spLocks/>
              </p:cNvSpPr>
              <p:nvPr/>
            </p:nvSpPr>
            <p:spPr bwMode="auto">
              <a:xfrm>
                <a:off x="5900" y="2558"/>
                <a:ext cx="8" cy="10"/>
              </a:xfrm>
              <a:custGeom>
                <a:avLst/>
                <a:gdLst>
                  <a:gd name="T0" fmla="*/ 2 w 8"/>
                  <a:gd name="T1" fmla="*/ 0 h 10"/>
                  <a:gd name="T2" fmla="*/ 2 w 8"/>
                  <a:gd name="T3" fmla="*/ 0 h 10"/>
                  <a:gd name="T4" fmla="*/ 6 w 8"/>
                  <a:gd name="T5" fmla="*/ 2 h 10"/>
                  <a:gd name="T6" fmla="*/ 6 w 8"/>
                  <a:gd name="T7" fmla="*/ 2 h 10"/>
                  <a:gd name="T8" fmla="*/ 8 w 8"/>
                  <a:gd name="T9" fmla="*/ 10 h 10"/>
                  <a:gd name="T10" fmla="*/ 8 w 8"/>
                  <a:gd name="T11" fmla="*/ 10 h 10"/>
                  <a:gd name="T12" fmla="*/ 4 w 8"/>
                  <a:gd name="T13" fmla="*/ 6 h 10"/>
                  <a:gd name="T14" fmla="*/ 4 w 8"/>
                  <a:gd name="T15" fmla="*/ 6 h 10"/>
                  <a:gd name="T16" fmla="*/ 2 w 8"/>
                  <a:gd name="T17" fmla="*/ 8 h 10"/>
                  <a:gd name="T18" fmla="*/ 0 w 8"/>
                  <a:gd name="T19" fmla="*/ 8 h 10"/>
                  <a:gd name="T20" fmla="*/ 0 w 8"/>
                  <a:gd name="T21" fmla="*/ 8 h 10"/>
                  <a:gd name="T22" fmla="*/ 0 w 8"/>
                  <a:gd name="T23" fmla="*/ 2 h 10"/>
                  <a:gd name="T24" fmla="*/ 2 w 8"/>
                  <a:gd name="T25" fmla="*/ 0 h 10"/>
                  <a:gd name="T26" fmla="*/ 2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2" y="0"/>
                    </a:moveTo>
                    <a:lnTo>
                      <a:pt x="2" y="0"/>
                    </a:lnTo>
                    <a:lnTo>
                      <a:pt x="6" y="2"/>
                    </a:lnTo>
                    <a:lnTo>
                      <a:pt x="6" y="2"/>
                    </a:lnTo>
                    <a:lnTo>
                      <a:pt x="8" y="10"/>
                    </a:lnTo>
                    <a:lnTo>
                      <a:pt x="8" y="10"/>
                    </a:lnTo>
                    <a:lnTo>
                      <a:pt x="4" y="6"/>
                    </a:lnTo>
                    <a:lnTo>
                      <a:pt x="4" y="6"/>
                    </a:lnTo>
                    <a:lnTo>
                      <a:pt x="2" y="8"/>
                    </a:lnTo>
                    <a:lnTo>
                      <a:pt x="0" y="8"/>
                    </a:lnTo>
                    <a:lnTo>
                      <a:pt x="0" y="8"/>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7" name="Freeform 3383">
                <a:extLst>
                  <a:ext uri="{FF2B5EF4-FFF2-40B4-BE49-F238E27FC236}">
                    <a16:creationId xmlns:a16="http://schemas.microsoft.com/office/drawing/2014/main" id="{AA51D4A2-A318-3431-3FAB-4F9B17AD7B8A}"/>
                  </a:ext>
                </a:extLst>
              </p:cNvPr>
              <p:cNvSpPr>
                <a:spLocks/>
              </p:cNvSpPr>
              <p:nvPr/>
            </p:nvSpPr>
            <p:spPr bwMode="auto">
              <a:xfrm>
                <a:off x="5912" y="2634"/>
                <a:ext cx="4" cy="10"/>
              </a:xfrm>
              <a:custGeom>
                <a:avLst/>
                <a:gdLst>
                  <a:gd name="T0" fmla="*/ 4 w 4"/>
                  <a:gd name="T1" fmla="*/ 6 h 10"/>
                  <a:gd name="T2" fmla="*/ 4 w 4"/>
                  <a:gd name="T3" fmla="*/ 6 h 10"/>
                  <a:gd name="T4" fmla="*/ 2 w 4"/>
                  <a:gd name="T5" fmla="*/ 10 h 10"/>
                  <a:gd name="T6" fmla="*/ 2 w 4"/>
                  <a:gd name="T7" fmla="*/ 10 h 10"/>
                  <a:gd name="T8" fmla="*/ 0 w 4"/>
                  <a:gd name="T9" fmla="*/ 8 h 10"/>
                  <a:gd name="T10" fmla="*/ 0 w 4"/>
                  <a:gd name="T11" fmla="*/ 4 h 10"/>
                  <a:gd name="T12" fmla="*/ 0 w 4"/>
                  <a:gd name="T13" fmla="*/ 4 h 10"/>
                  <a:gd name="T14" fmla="*/ 0 w 4"/>
                  <a:gd name="T15" fmla="*/ 0 h 10"/>
                  <a:gd name="T16" fmla="*/ 0 w 4"/>
                  <a:gd name="T17" fmla="*/ 0 h 10"/>
                  <a:gd name="T18" fmla="*/ 2 w 4"/>
                  <a:gd name="T19" fmla="*/ 0 h 10"/>
                  <a:gd name="T20" fmla="*/ 2 w 4"/>
                  <a:gd name="T21" fmla="*/ 2 h 10"/>
                  <a:gd name="T22" fmla="*/ 4 w 4"/>
                  <a:gd name="T23" fmla="*/ 6 h 10"/>
                  <a:gd name="T24" fmla="*/ 4 w 4"/>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4" y="6"/>
                    </a:moveTo>
                    <a:lnTo>
                      <a:pt x="4" y="6"/>
                    </a:lnTo>
                    <a:lnTo>
                      <a:pt x="2" y="10"/>
                    </a:lnTo>
                    <a:lnTo>
                      <a:pt x="2" y="10"/>
                    </a:lnTo>
                    <a:lnTo>
                      <a:pt x="0" y="8"/>
                    </a:lnTo>
                    <a:lnTo>
                      <a:pt x="0" y="4"/>
                    </a:lnTo>
                    <a:lnTo>
                      <a:pt x="0" y="4"/>
                    </a:lnTo>
                    <a:lnTo>
                      <a:pt x="0" y="0"/>
                    </a:lnTo>
                    <a:lnTo>
                      <a:pt x="0" y="0"/>
                    </a:lnTo>
                    <a:lnTo>
                      <a:pt x="2" y="0"/>
                    </a:lnTo>
                    <a:lnTo>
                      <a:pt x="2" y="2"/>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 name="Freeform 3384">
                <a:extLst>
                  <a:ext uri="{FF2B5EF4-FFF2-40B4-BE49-F238E27FC236}">
                    <a16:creationId xmlns:a16="http://schemas.microsoft.com/office/drawing/2014/main" id="{9E93AA07-D801-88C1-27A3-C984AE5B0305}"/>
                  </a:ext>
                </a:extLst>
              </p:cNvPr>
              <p:cNvSpPr>
                <a:spLocks/>
              </p:cNvSpPr>
              <p:nvPr/>
            </p:nvSpPr>
            <p:spPr bwMode="auto">
              <a:xfrm>
                <a:off x="5890" y="2424"/>
                <a:ext cx="54" cy="90"/>
              </a:xfrm>
              <a:custGeom>
                <a:avLst/>
                <a:gdLst>
                  <a:gd name="T0" fmla="*/ 36 w 54"/>
                  <a:gd name="T1" fmla="*/ 82 h 90"/>
                  <a:gd name="T2" fmla="*/ 32 w 54"/>
                  <a:gd name="T3" fmla="*/ 88 h 90"/>
                  <a:gd name="T4" fmla="*/ 30 w 54"/>
                  <a:gd name="T5" fmla="*/ 86 h 90"/>
                  <a:gd name="T6" fmla="*/ 18 w 54"/>
                  <a:gd name="T7" fmla="*/ 78 h 90"/>
                  <a:gd name="T8" fmla="*/ 16 w 54"/>
                  <a:gd name="T9" fmla="*/ 74 h 90"/>
                  <a:gd name="T10" fmla="*/ 12 w 54"/>
                  <a:gd name="T11" fmla="*/ 72 h 90"/>
                  <a:gd name="T12" fmla="*/ 10 w 54"/>
                  <a:gd name="T13" fmla="*/ 62 h 90"/>
                  <a:gd name="T14" fmla="*/ 12 w 54"/>
                  <a:gd name="T15" fmla="*/ 54 h 90"/>
                  <a:gd name="T16" fmla="*/ 12 w 54"/>
                  <a:gd name="T17" fmla="*/ 48 h 90"/>
                  <a:gd name="T18" fmla="*/ 6 w 54"/>
                  <a:gd name="T19" fmla="*/ 54 h 90"/>
                  <a:gd name="T20" fmla="*/ 4 w 54"/>
                  <a:gd name="T21" fmla="*/ 44 h 90"/>
                  <a:gd name="T22" fmla="*/ 2 w 54"/>
                  <a:gd name="T23" fmla="*/ 38 h 90"/>
                  <a:gd name="T24" fmla="*/ 0 w 54"/>
                  <a:gd name="T25" fmla="*/ 28 h 90"/>
                  <a:gd name="T26" fmla="*/ 2 w 54"/>
                  <a:gd name="T27" fmla="*/ 22 h 90"/>
                  <a:gd name="T28" fmla="*/ 6 w 54"/>
                  <a:gd name="T29" fmla="*/ 22 h 90"/>
                  <a:gd name="T30" fmla="*/ 10 w 54"/>
                  <a:gd name="T31" fmla="*/ 24 h 90"/>
                  <a:gd name="T32" fmla="*/ 10 w 54"/>
                  <a:gd name="T33" fmla="*/ 22 h 90"/>
                  <a:gd name="T34" fmla="*/ 10 w 54"/>
                  <a:gd name="T35" fmla="*/ 22 h 90"/>
                  <a:gd name="T36" fmla="*/ 8 w 54"/>
                  <a:gd name="T37" fmla="*/ 22 h 90"/>
                  <a:gd name="T38" fmla="*/ 6 w 54"/>
                  <a:gd name="T39" fmla="*/ 10 h 90"/>
                  <a:gd name="T40" fmla="*/ 12 w 54"/>
                  <a:gd name="T41" fmla="*/ 0 h 90"/>
                  <a:gd name="T42" fmla="*/ 16 w 54"/>
                  <a:gd name="T43" fmla="*/ 2 h 90"/>
                  <a:gd name="T44" fmla="*/ 28 w 54"/>
                  <a:gd name="T45" fmla="*/ 24 h 90"/>
                  <a:gd name="T46" fmla="*/ 32 w 54"/>
                  <a:gd name="T47" fmla="*/ 30 h 90"/>
                  <a:gd name="T48" fmla="*/ 36 w 54"/>
                  <a:gd name="T49" fmla="*/ 30 h 90"/>
                  <a:gd name="T50" fmla="*/ 38 w 54"/>
                  <a:gd name="T51" fmla="*/ 28 h 90"/>
                  <a:gd name="T52" fmla="*/ 42 w 54"/>
                  <a:gd name="T53" fmla="*/ 32 h 90"/>
                  <a:gd name="T54" fmla="*/ 44 w 54"/>
                  <a:gd name="T55" fmla="*/ 40 h 90"/>
                  <a:gd name="T56" fmla="*/ 48 w 54"/>
                  <a:gd name="T57" fmla="*/ 48 h 90"/>
                  <a:gd name="T58" fmla="*/ 52 w 54"/>
                  <a:gd name="T59" fmla="*/ 48 h 90"/>
                  <a:gd name="T60" fmla="*/ 52 w 54"/>
                  <a:gd name="T61" fmla="*/ 52 h 90"/>
                  <a:gd name="T62" fmla="*/ 54 w 54"/>
                  <a:gd name="T63" fmla="*/ 58 h 90"/>
                  <a:gd name="T64" fmla="*/ 52 w 54"/>
                  <a:gd name="T65" fmla="*/ 62 h 90"/>
                  <a:gd name="T66" fmla="*/ 50 w 54"/>
                  <a:gd name="T67" fmla="*/ 66 h 90"/>
                  <a:gd name="T68" fmla="*/ 52 w 54"/>
                  <a:gd name="T69" fmla="*/ 74 h 90"/>
                  <a:gd name="T70" fmla="*/ 50 w 54"/>
                  <a:gd name="T71" fmla="*/ 76 h 90"/>
                  <a:gd name="T72" fmla="*/ 48 w 54"/>
                  <a:gd name="T73" fmla="*/ 82 h 90"/>
                  <a:gd name="T74" fmla="*/ 48 w 54"/>
                  <a:gd name="T75" fmla="*/ 84 h 90"/>
                  <a:gd name="T76" fmla="*/ 46 w 54"/>
                  <a:gd name="T77" fmla="*/ 88 h 90"/>
                  <a:gd name="T78" fmla="*/ 44 w 54"/>
                  <a:gd name="T79" fmla="*/ 88 h 90"/>
                  <a:gd name="T80" fmla="*/ 42 w 54"/>
                  <a:gd name="T81" fmla="*/ 82 h 90"/>
                  <a:gd name="T82" fmla="*/ 40 w 54"/>
                  <a:gd name="T83" fmla="*/ 76 h 90"/>
                  <a:gd name="T84" fmla="*/ 36 w 54"/>
                  <a:gd name="T85"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90">
                    <a:moveTo>
                      <a:pt x="36" y="82"/>
                    </a:moveTo>
                    <a:lnTo>
                      <a:pt x="36" y="82"/>
                    </a:lnTo>
                    <a:lnTo>
                      <a:pt x="34" y="86"/>
                    </a:lnTo>
                    <a:lnTo>
                      <a:pt x="32" y="88"/>
                    </a:lnTo>
                    <a:lnTo>
                      <a:pt x="30" y="86"/>
                    </a:lnTo>
                    <a:lnTo>
                      <a:pt x="30" y="86"/>
                    </a:lnTo>
                    <a:lnTo>
                      <a:pt x="24" y="80"/>
                    </a:lnTo>
                    <a:lnTo>
                      <a:pt x="18" y="78"/>
                    </a:lnTo>
                    <a:lnTo>
                      <a:pt x="18" y="78"/>
                    </a:lnTo>
                    <a:lnTo>
                      <a:pt x="16" y="74"/>
                    </a:lnTo>
                    <a:lnTo>
                      <a:pt x="16" y="74"/>
                    </a:lnTo>
                    <a:lnTo>
                      <a:pt x="12" y="72"/>
                    </a:lnTo>
                    <a:lnTo>
                      <a:pt x="10" y="68"/>
                    </a:lnTo>
                    <a:lnTo>
                      <a:pt x="10" y="62"/>
                    </a:lnTo>
                    <a:lnTo>
                      <a:pt x="12" y="54"/>
                    </a:lnTo>
                    <a:lnTo>
                      <a:pt x="12" y="54"/>
                    </a:lnTo>
                    <a:lnTo>
                      <a:pt x="12" y="48"/>
                    </a:lnTo>
                    <a:lnTo>
                      <a:pt x="12" y="48"/>
                    </a:lnTo>
                    <a:lnTo>
                      <a:pt x="8" y="52"/>
                    </a:lnTo>
                    <a:lnTo>
                      <a:pt x="6" y="54"/>
                    </a:lnTo>
                    <a:lnTo>
                      <a:pt x="4" y="50"/>
                    </a:lnTo>
                    <a:lnTo>
                      <a:pt x="4" y="44"/>
                    </a:lnTo>
                    <a:lnTo>
                      <a:pt x="4" y="44"/>
                    </a:lnTo>
                    <a:lnTo>
                      <a:pt x="2" y="38"/>
                    </a:lnTo>
                    <a:lnTo>
                      <a:pt x="0" y="28"/>
                    </a:lnTo>
                    <a:lnTo>
                      <a:pt x="0" y="28"/>
                    </a:lnTo>
                    <a:lnTo>
                      <a:pt x="0" y="24"/>
                    </a:lnTo>
                    <a:lnTo>
                      <a:pt x="2" y="22"/>
                    </a:lnTo>
                    <a:lnTo>
                      <a:pt x="2" y="22"/>
                    </a:lnTo>
                    <a:lnTo>
                      <a:pt x="6" y="22"/>
                    </a:lnTo>
                    <a:lnTo>
                      <a:pt x="10" y="24"/>
                    </a:lnTo>
                    <a:lnTo>
                      <a:pt x="10" y="24"/>
                    </a:lnTo>
                    <a:lnTo>
                      <a:pt x="10" y="22"/>
                    </a:lnTo>
                    <a:lnTo>
                      <a:pt x="10" y="22"/>
                    </a:lnTo>
                    <a:lnTo>
                      <a:pt x="10" y="22"/>
                    </a:lnTo>
                    <a:lnTo>
                      <a:pt x="10" y="22"/>
                    </a:lnTo>
                    <a:lnTo>
                      <a:pt x="8" y="22"/>
                    </a:lnTo>
                    <a:lnTo>
                      <a:pt x="8" y="22"/>
                    </a:lnTo>
                    <a:lnTo>
                      <a:pt x="6" y="16"/>
                    </a:lnTo>
                    <a:lnTo>
                      <a:pt x="6" y="10"/>
                    </a:lnTo>
                    <a:lnTo>
                      <a:pt x="8" y="6"/>
                    </a:lnTo>
                    <a:lnTo>
                      <a:pt x="12" y="0"/>
                    </a:lnTo>
                    <a:lnTo>
                      <a:pt x="12" y="0"/>
                    </a:lnTo>
                    <a:lnTo>
                      <a:pt x="16" y="2"/>
                    </a:lnTo>
                    <a:lnTo>
                      <a:pt x="20" y="8"/>
                    </a:lnTo>
                    <a:lnTo>
                      <a:pt x="28" y="24"/>
                    </a:lnTo>
                    <a:lnTo>
                      <a:pt x="28" y="24"/>
                    </a:lnTo>
                    <a:lnTo>
                      <a:pt x="32" y="30"/>
                    </a:lnTo>
                    <a:lnTo>
                      <a:pt x="34" y="30"/>
                    </a:lnTo>
                    <a:lnTo>
                      <a:pt x="36" y="30"/>
                    </a:lnTo>
                    <a:lnTo>
                      <a:pt x="36" y="30"/>
                    </a:lnTo>
                    <a:lnTo>
                      <a:pt x="38" y="28"/>
                    </a:lnTo>
                    <a:lnTo>
                      <a:pt x="38" y="28"/>
                    </a:lnTo>
                    <a:lnTo>
                      <a:pt x="42" y="32"/>
                    </a:lnTo>
                    <a:lnTo>
                      <a:pt x="44" y="40"/>
                    </a:lnTo>
                    <a:lnTo>
                      <a:pt x="44" y="40"/>
                    </a:lnTo>
                    <a:lnTo>
                      <a:pt x="46" y="46"/>
                    </a:lnTo>
                    <a:lnTo>
                      <a:pt x="48" y="48"/>
                    </a:lnTo>
                    <a:lnTo>
                      <a:pt x="50" y="48"/>
                    </a:lnTo>
                    <a:lnTo>
                      <a:pt x="52" y="48"/>
                    </a:lnTo>
                    <a:lnTo>
                      <a:pt x="52" y="48"/>
                    </a:lnTo>
                    <a:lnTo>
                      <a:pt x="52" y="52"/>
                    </a:lnTo>
                    <a:lnTo>
                      <a:pt x="54" y="56"/>
                    </a:lnTo>
                    <a:lnTo>
                      <a:pt x="54" y="58"/>
                    </a:lnTo>
                    <a:lnTo>
                      <a:pt x="52" y="62"/>
                    </a:lnTo>
                    <a:lnTo>
                      <a:pt x="52" y="62"/>
                    </a:lnTo>
                    <a:lnTo>
                      <a:pt x="50" y="64"/>
                    </a:lnTo>
                    <a:lnTo>
                      <a:pt x="50" y="66"/>
                    </a:lnTo>
                    <a:lnTo>
                      <a:pt x="52" y="74"/>
                    </a:lnTo>
                    <a:lnTo>
                      <a:pt x="52" y="74"/>
                    </a:lnTo>
                    <a:lnTo>
                      <a:pt x="52" y="76"/>
                    </a:lnTo>
                    <a:lnTo>
                      <a:pt x="50" y="76"/>
                    </a:lnTo>
                    <a:lnTo>
                      <a:pt x="48" y="76"/>
                    </a:lnTo>
                    <a:lnTo>
                      <a:pt x="48" y="82"/>
                    </a:lnTo>
                    <a:lnTo>
                      <a:pt x="48" y="82"/>
                    </a:lnTo>
                    <a:lnTo>
                      <a:pt x="48" y="84"/>
                    </a:lnTo>
                    <a:lnTo>
                      <a:pt x="46" y="88"/>
                    </a:lnTo>
                    <a:lnTo>
                      <a:pt x="46" y="88"/>
                    </a:lnTo>
                    <a:lnTo>
                      <a:pt x="46" y="90"/>
                    </a:lnTo>
                    <a:lnTo>
                      <a:pt x="44" y="88"/>
                    </a:lnTo>
                    <a:lnTo>
                      <a:pt x="42" y="82"/>
                    </a:lnTo>
                    <a:lnTo>
                      <a:pt x="42" y="82"/>
                    </a:lnTo>
                    <a:lnTo>
                      <a:pt x="42" y="78"/>
                    </a:lnTo>
                    <a:lnTo>
                      <a:pt x="40" y="76"/>
                    </a:lnTo>
                    <a:lnTo>
                      <a:pt x="40" y="76"/>
                    </a:lnTo>
                    <a:lnTo>
                      <a:pt x="36" y="82"/>
                    </a:lnTo>
                    <a:lnTo>
                      <a:pt x="36"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9" name="Freeform 3385">
                <a:extLst>
                  <a:ext uri="{FF2B5EF4-FFF2-40B4-BE49-F238E27FC236}">
                    <a16:creationId xmlns:a16="http://schemas.microsoft.com/office/drawing/2014/main" id="{2BD72CB9-BDBB-3B97-700F-131770638750}"/>
                  </a:ext>
                </a:extLst>
              </p:cNvPr>
              <p:cNvSpPr>
                <a:spLocks/>
              </p:cNvSpPr>
              <p:nvPr/>
            </p:nvSpPr>
            <p:spPr bwMode="auto">
              <a:xfrm>
                <a:off x="5918" y="2388"/>
                <a:ext cx="28" cy="66"/>
              </a:xfrm>
              <a:custGeom>
                <a:avLst/>
                <a:gdLst>
                  <a:gd name="T0" fmla="*/ 4 w 28"/>
                  <a:gd name="T1" fmla="*/ 30 h 66"/>
                  <a:gd name="T2" fmla="*/ 4 w 28"/>
                  <a:gd name="T3" fmla="*/ 30 h 66"/>
                  <a:gd name="T4" fmla="*/ 6 w 28"/>
                  <a:gd name="T5" fmla="*/ 26 h 66"/>
                  <a:gd name="T6" fmla="*/ 6 w 28"/>
                  <a:gd name="T7" fmla="*/ 22 h 66"/>
                  <a:gd name="T8" fmla="*/ 4 w 28"/>
                  <a:gd name="T9" fmla="*/ 14 h 66"/>
                  <a:gd name="T10" fmla="*/ 4 w 28"/>
                  <a:gd name="T11" fmla="*/ 14 h 66"/>
                  <a:gd name="T12" fmla="*/ 6 w 28"/>
                  <a:gd name="T13" fmla="*/ 12 h 66"/>
                  <a:gd name="T14" fmla="*/ 8 w 28"/>
                  <a:gd name="T15" fmla="*/ 14 h 66"/>
                  <a:gd name="T16" fmla="*/ 10 w 28"/>
                  <a:gd name="T17" fmla="*/ 14 h 66"/>
                  <a:gd name="T18" fmla="*/ 12 w 28"/>
                  <a:gd name="T19" fmla="*/ 10 h 66"/>
                  <a:gd name="T20" fmla="*/ 12 w 28"/>
                  <a:gd name="T21" fmla="*/ 10 h 66"/>
                  <a:gd name="T22" fmla="*/ 10 w 28"/>
                  <a:gd name="T23" fmla="*/ 0 h 66"/>
                  <a:gd name="T24" fmla="*/ 10 w 28"/>
                  <a:gd name="T25" fmla="*/ 0 h 66"/>
                  <a:gd name="T26" fmla="*/ 12 w 28"/>
                  <a:gd name="T27" fmla="*/ 4 h 66"/>
                  <a:gd name="T28" fmla="*/ 14 w 28"/>
                  <a:gd name="T29" fmla="*/ 6 h 66"/>
                  <a:gd name="T30" fmla="*/ 18 w 28"/>
                  <a:gd name="T31" fmla="*/ 8 h 66"/>
                  <a:gd name="T32" fmla="*/ 24 w 28"/>
                  <a:gd name="T33" fmla="*/ 10 h 66"/>
                  <a:gd name="T34" fmla="*/ 26 w 28"/>
                  <a:gd name="T35" fmla="*/ 12 h 66"/>
                  <a:gd name="T36" fmla="*/ 28 w 28"/>
                  <a:gd name="T37" fmla="*/ 18 h 66"/>
                  <a:gd name="T38" fmla="*/ 28 w 28"/>
                  <a:gd name="T39" fmla="*/ 18 h 66"/>
                  <a:gd name="T40" fmla="*/ 20 w 28"/>
                  <a:gd name="T41" fmla="*/ 18 h 66"/>
                  <a:gd name="T42" fmla="*/ 20 w 28"/>
                  <a:gd name="T43" fmla="*/ 18 h 66"/>
                  <a:gd name="T44" fmla="*/ 18 w 28"/>
                  <a:gd name="T45" fmla="*/ 16 h 66"/>
                  <a:gd name="T46" fmla="*/ 14 w 28"/>
                  <a:gd name="T47" fmla="*/ 16 h 66"/>
                  <a:gd name="T48" fmla="*/ 12 w 28"/>
                  <a:gd name="T49" fmla="*/ 18 h 66"/>
                  <a:gd name="T50" fmla="*/ 10 w 28"/>
                  <a:gd name="T51" fmla="*/ 30 h 66"/>
                  <a:gd name="T52" fmla="*/ 10 w 28"/>
                  <a:gd name="T53" fmla="*/ 30 h 66"/>
                  <a:gd name="T54" fmla="*/ 10 w 28"/>
                  <a:gd name="T55" fmla="*/ 32 h 66"/>
                  <a:gd name="T56" fmla="*/ 8 w 28"/>
                  <a:gd name="T57" fmla="*/ 34 h 66"/>
                  <a:gd name="T58" fmla="*/ 8 w 28"/>
                  <a:gd name="T59" fmla="*/ 34 h 66"/>
                  <a:gd name="T60" fmla="*/ 6 w 28"/>
                  <a:gd name="T61" fmla="*/ 38 h 66"/>
                  <a:gd name="T62" fmla="*/ 8 w 28"/>
                  <a:gd name="T63" fmla="*/ 44 h 66"/>
                  <a:gd name="T64" fmla="*/ 8 w 28"/>
                  <a:gd name="T65" fmla="*/ 44 h 66"/>
                  <a:gd name="T66" fmla="*/ 10 w 28"/>
                  <a:gd name="T67" fmla="*/ 46 h 66"/>
                  <a:gd name="T68" fmla="*/ 12 w 28"/>
                  <a:gd name="T69" fmla="*/ 48 h 66"/>
                  <a:gd name="T70" fmla="*/ 14 w 28"/>
                  <a:gd name="T71" fmla="*/ 54 h 66"/>
                  <a:gd name="T72" fmla="*/ 16 w 28"/>
                  <a:gd name="T73" fmla="*/ 60 h 66"/>
                  <a:gd name="T74" fmla="*/ 16 w 28"/>
                  <a:gd name="T75" fmla="*/ 60 h 66"/>
                  <a:gd name="T76" fmla="*/ 14 w 28"/>
                  <a:gd name="T77" fmla="*/ 66 h 66"/>
                  <a:gd name="T78" fmla="*/ 12 w 28"/>
                  <a:gd name="T79" fmla="*/ 66 h 66"/>
                  <a:gd name="T80" fmla="*/ 10 w 28"/>
                  <a:gd name="T81" fmla="*/ 64 h 66"/>
                  <a:gd name="T82" fmla="*/ 8 w 28"/>
                  <a:gd name="T83" fmla="*/ 66 h 66"/>
                  <a:gd name="T84" fmla="*/ 8 w 28"/>
                  <a:gd name="T85" fmla="*/ 66 h 66"/>
                  <a:gd name="T86" fmla="*/ 8 w 28"/>
                  <a:gd name="T87" fmla="*/ 66 h 66"/>
                  <a:gd name="T88" fmla="*/ 4 w 28"/>
                  <a:gd name="T89" fmla="*/ 62 h 66"/>
                  <a:gd name="T90" fmla="*/ 2 w 28"/>
                  <a:gd name="T91" fmla="*/ 56 h 66"/>
                  <a:gd name="T92" fmla="*/ 0 w 28"/>
                  <a:gd name="T93" fmla="*/ 48 h 66"/>
                  <a:gd name="T94" fmla="*/ 0 w 28"/>
                  <a:gd name="T95" fmla="*/ 38 h 66"/>
                  <a:gd name="T96" fmla="*/ 0 w 28"/>
                  <a:gd name="T97" fmla="*/ 38 h 66"/>
                  <a:gd name="T98" fmla="*/ 2 w 28"/>
                  <a:gd name="T99" fmla="*/ 36 h 66"/>
                  <a:gd name="T100" fmla="*/ 4 w 28"/>
                  <a:gd name="T101" fmla="*/ 30 h 66"/>
                  <a:gd name="T102" fmla="*/ 4 w 28"/>
                  <a:gd name="T103" fmla="*/ 3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66">
                    <a:moveTo>
                      <a:pt x="4" y="30"/>
                    </a:moveTo>
                    <a:lnTo>
                      <a:pt x="4" y="30"/>
                    </a:lnTo>
                    <a:lnTo>
                      <a:pt x="6" y="26"/>
                    </a:lnTo>
                    <a:lnTo>
                      <a:pt x="6" y="22"/>
                    </a:lnTo>
                    <a:lnTo>
                      <a:pt x="4" y="14"/>
                    </a:lnTo>
                    <a:lnTo>
                      <a:pt x="4" y="14"/>
                    </a:lnTo>
                    <a:lnTo>
                      <a:pt x="6" y="12"/>
                    </a:lnTo>
                    <a:lnTo>
                      <a:pt x="8" y="14"/>
                    </a:lnTo>
                    <a:lnTo>
                      <a:pt x="10" y="14"/>
                    </a:lnTo>
                    <a:lnTo>
                      <a:pt x="12" y="10"/>
                    </a:lnTo>
                    <a:lnTo>
                      <a:pt x="12" y="10"/>
                    </a:lnTo>
                    <a:lnTo>
                      <a:pt x="10" y="0"/>
                    </a:lnTo>
                    <a:lnTo>
                      <a:pt x="10" y="0"/>
                    </a:lnTo>
                    <a:lnTo>
                      <a:pt x="12" y="4"/>
                    </a:lnTo>
                    <a:lnTo>
                      <a:pt x="14" y="6"/>
                    </a:lnTo>
                    <a:lnTo>
                      <a:pt x="18" y="8"/>
                    </a:lnTo>
                    <a:lnTo>
                      <a:pt x="24" y="10"/>
                    </a:lnTo>
                    <a:lnTo>
                      <a:pt x="26" y="12"/>
                    </a:lnTo>
                    <a:lnTo>
                      <a:pt x="28" y="18"/>
                    </a:lnTo>
                    <a:lnTo>
                      <a:pt x="28" y="18"/>
                    </a:lnTo>
                    <a:lnTo>
                      <a:pt x="20" y="18"/>
                    </a:lnTo>
                    <a:lnTo>
                      <a:pt x="20" y="18"/>
                    </a:lnTo>
                    <a:lnTo>
                      <a:pt x="18" y="16"/>
                    </a:lnTo>
                    <a:lnTo>
                      <a:pt x="14" y="16"/>
                    </a:lnTo>
                    <a:lnTo>
                      <a:pt x="12" y="18"/>
                    </a:lnTo>
                    <a:lnTo>
                      <a:pt x="10" y="30"/>
                    </a:lnTo>
                    <a:lnTo>
                      <a:pt x="10" y="30"/>
                    </a:lnTo>
                    <a:lnTo>
                      <a:pt x="10" y="32"/>
                    </a:lnTo>
                    <a:lnTo>
                      <a:pt x="8" y="34"/>
                    </a:lnTo>
                    <a:lnTo>
                      <a:pt x="8" y="34"/>
                    </a:lnTo>
                    <a:lnTo>
                      <a:pt x="6" y="38"/>
                    </a:lnTo>
                    <a:lnTo>
                      <a:pt x="8" y="44"/>
                    </a:lnTo>
                    <a:lnTo>
                      <a:pt x="8" y="44"/>
                    </a:lnTo>
                    <a:lnTo>
                      <a:pt x="10" y="46"/>
                    </a:lnTo>
                    <a:lnTo>
                      <a:pt x="12" y="48"/>
                    </a:lnTo>
                    <a:lnTo>
                      <a:pt x="14" y="54"/>
                    </a:lnTo>
                    <a:lnTo>
                      <a:pt x="16" y="60"/>
                    </a:lnTo>
                    <a:lnTo>
                      <a:pt x="16" y="60"/>
                    </a:lnTo>
                    <a:lnTo>
                      <a:pt x="14" y="66"/>
                    </a:lnTo>
                    <a:lnTo>
                      <a:pt x="12" y="66"/>
                    </a:lnTo>
                    <a:lnTo>
                      <a:pt x="10" y="64"/>
                    </a:lnTo>
                    <a:lnTo>
                      <a:pt x="8" y="66"/>
                    </a:lnTo>
                    <a:lnTo>
                      <a:pt x="8" y="66"/>
                    </a:lnTo>
                    <a:lnTo>
                      <a:pt x="8" y="66"/>
                    </a:lnTo>
                    <a:lnTo>
                      <a:pt x="4" y="62"/>
                    </a:lnTo>
                    <a:lnTo>
                      <a:pt x="2" y="56"/>
                    </a:lnTo>
                    <a:lnTo>
                      <a:pt x="0" y="48"/>
                    </a:lnTo>
                    <a:lnTo>
                      <a:pt x="0" y="38"/>
                    </a:lnTo>
                    <a:lnTo>
                      <a:pt x="0" y="38"/>
                    </a:lnTo>
                    <a:lnTo>
                      <a:pt x="2" y="36"/>
                    </a:lnTo>
                    <a:lnTo>
                      <a:pt x="4" y="30"/>
                    </a:lnTo>
                    <a:lnTo>
                      <a:pt x="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 name="Freeform 3386">
                <a:extLst>
                  <a:ext uri="{FF2B5EF4-FFF2-40B4-BE49-F238E27FC236}">
                    <a16:creationId xmlns:a16="http://schemas.microsoft.com/office/drawing/2014/main" id="{1C066A52-CC8B-C68B-B93F-CF75ACEA9AB2}"/>
                  </a:ext>
                </a:extLst>
              </p:cNvPr>
              <p:cNvSpPr>
                <a:spLocks/>
              </p:cNvSpPr>
              <p:nvPr/>
            </p:nvSpPr>
            <p:spPr bwMode="auto">
              <a:xfrm>
                <a:off x="5926" y="2424"/>
                <a:ext cx="28" cy="38"/>
              </a:xfrm>
              <a:custGeom>
                <a:avLst/>
                <a:gdLst>
                  <a:gd name="T0" fmla="*/ 6 w 28"/>
                  <a:gd name="T1" fmla="*/ 26 h 38"/>
                  <a:gd name="T2" fmla="*/ 6 w 28"/>
                  <a:gd name="T3" fmla="*/ 26 h 38"/>
                  <a:gd name="T4" fmla="*/ 6 w 28"/>
                  <a:gd name="T5" fmla="*/ 20 h 38"/>
                  <a:gd name="T6" fmla="*/ 4 w 28"/>
                  <a:gd name="T7" fmla="*/ 16 h 38"/>
                  <a:gd name="T8" fmla="*/ 2 w 28"/>
                  <a:gd name="T9" fmla="*/ 12 h 38"/>
                  <a:gd name="T10" fmla="*/ 0 w 28"/>
                  <a:gd name="T11" fmla="*/ 8 h 38"/>
                  <a:gd name="T12" fmla="*/ 0 w 28"/>
                  <a:gd name="T13" fmla="*/ 8 h 38"/>
                  <a:gd name="T14" fmla="*/ 2 w 28"/>
                  <a:gd name="T15" fmla="*/ 2 h 38"/>
                  <a:gd name="T16" fmla="*/ 4 w 28"/>
                  <a:gd name="T17" fmla="*/ 0 h 38"/>
                  <a:gd name="T18" fmla="*/ 6 w 28"/>
                  <a:gd name="T19" fmla="*/ 2 h 38"/>
                  <a:gd name="T20" fmla="*/ 8 w 28"/>
                  <a:gd name="T21" fmla="*/ 6 h 38"/>
                  <a:gd name="T22" fmla="*/ 8 w 28"/>
                  <a:gd name="T23" fmla="*/ 6 h 38"/>
                  <a:gd name="T24" fmla="*/ 10 w 28"/>
                  <a:gd name="T25" fmla="*/ 14 h 38"/>
                  <a:gd name="T26" fmla="*/ 12 w 28"/>
                  <a:gd name="T27" fmla="*/ 18 h 38"/>
                  <a:gd name="T28" fmla="*/ 16 w 28"/>
                  <a:gd name="T29" fmla="*/ 20 h 38"/>
                  <a:gd name="T30" fmla="*/ 16 w 28"/>
                  <a:gd name="T31" fmla="*/ 20 h 38"/>
                  <a:gd name="T32" fmla="*/ 16 w 28"/>
                  <a:gd name="T33" fmla="*/ 18 h 38"/>
                  <a:gd name="T34" fmla="*/ 16 w 28"/>
                  <a:gd name="T35" fmla="*/ 20 h 38"/>
                  <a:gd name="T36" fmla="*/ 16 w 28"/>
                  <a:gd name="T37" fmla="*/ 20 h 38"/>
                  <a:gd name="T38" fmla="*/ 22 w 28"/>
                  <a:gd name="T39" fmla="*/ 28 h 38"/>
                  <a:gd name="T40" fmla="*/ 28 w 28"/>
                  <a:gd name="T41" fmla="*/ 36 h 38"/>
                  <a:gd name="T42" fmla="*/ 28 w 28"/>
                  <a:gd name="T43" fmla="*/ 36 h 38"/>
                  <a:gd name="T44" fmla="*/ 20 w 28"/>
                  <a:gd name="T45" fmla="*/ 38 h 38"/>
                  <a:gd name="T46" fmla="*/ 18 w 28"/>
                  <a:gd name="T47" fmla="*/ 36 h 38"/>
                  <a:gd name="T48" fmla="*/ 16 w 28"/>
                  <a:gd name="T49" fmla="*/ 30 h 38"/>
                  <a:gd name="T50" fmla="*/ 16 w 28"/>
                  <a:gd name="T51" fmla="*/ 30 h 38"/>
                  <a:gd name="T52" fmla="*/ 14 w 28"/>
                  <a:gd name="T53" fmla="*/ 28 h 38"/>
                  <a:gd name="T54" fmla="*/ 12 w 28"/>
                  <a:gd name="T55" fmla="*/ 28 h 38"/>
                  <a:gd name="T56" fmla="*/ 10 w 28"/>
                  <a:gd name="T57" fmla="*/ 30 h 38"/>
                  <a:gd name="T58" fmla="*/ 10 w 28"/>
                  <a:gd name="T59" fmla="*/ 30 h 38"/>
                  <a:gd name="T60" fmla="*/ 10 w 28"/>
                  <a:gd name="T61" fmla="*/ 30 h 38"/>
                  <a:gd name="T62" fmla="*/ 8 w 28"/>
                  <a:gd name="T63" fmla="*/ 30 h 38"/>
                  <a:gd name="T64" fmla="*/ 8 w 28"/>
                  <a:gd name="T65" fmla="*/ 30 h 38"/>
                  <a:gd name="T66" fmla="*/ 6 w 28"/>
                  <a:gd name="T67" fmla="*/ 26 h 38"/>
                  <a:gd name="T68" fmla="*/ 6 w 28"/>
                  <a:gd name="T6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38">
                    <a:moveTo>
                      <a:pt x="6" y="26"/>
                    </a:moveTo>
                    <a:lnTo>
                      <a:pt x="6" y="26"/>
                    </a:lnTo>
                    <a:lnTo>
                      <a:pt x="6" y="20"/>
                    </a:lnTo>
                    <a:lnTo>
                      <a:pt x="4" y="16"/>
                    </a:lnTo>
                    <a:lnTo>
                      <a:pt x="2" y="12"/>
                    </a:lnTo>
                    <a:lnTo>
                      <a:pt x="0" y="8"/>
                    </a:lnTo>
                    <a:lnTo>
                      <a:pt x="0" y="8"/>
                    </a:lnTo>
                    <a:lnTo>
                      <a:pt x="2" y="2"/>
                    </a:lnTo>
                    <a:lnTo>
                      <a:pt x="4" y="0"/>
                    </a:lnTo>
                    <a:lnTo>
                      <a:pt x="6" y="2"/>
                    </a:lnTo>
                    <a:lnTo>
                      <a:pt x="8" y="6"/>
                    </a:lnTo>
                    <a:lnTo>
                      <a:pt x="8" y="6"/>
                    </a:lnTo>
                    <a:lnTo>
                      <a:pt x="10" y="14"/>
                    </a:lnTo>
                    <a:lnTo>
                      <a:pt x="12" y="18"/>
                    </a:lnTo>
                    <a:lnTo>
                      <a:pt x="16" y="20"/>
                    </a:lnTo>
                    <a:lnTo>
                      <a:pt x="16" y="20"/>
                    </a:lnTo>
                    <a:lnTo>
                      <a:pt x="16" y="18"/>
                    </a:lnTo>
                    <a:lnTo>
                      <a:pt x="16" y="20"/>
                    </a:lnTo>
                    <a:lnTo>
                      <a:pt x="16" y="20"/>
                    </a:lnTo>
                    <a:lnTo>
                      <a:pt x="22" y="28"/>
                    </a:lnTo>
                    <a:lnTo>
                      <a:pt x="28" y="36"/>
                    </a:lnTo>
                    <a:lnTo>
                      <a:pt x="28" y="36"/>
                    </a:lnTo>
                    <a:lnTo>
                      <a:pt x="20" y="38"/>
                    </a:lnTo>
                    <a:lnTo>
                      <a:pt x="18" y="36"/>
                    </a:lnTo>
                    <a:lnTo>
                      <a:pt x="16" y="30"/>
                    </a:lnTo>
                    <a:lnTo>
                      <a:pt x="16" y="30"/>
                    </a:lnTo>
                    <a:lnTo>
                      <a:pt x="14" y="28"/>
                    </a:lnTo>
                    <a:lnTo>
                      <a:pt x="12" y="28"/>
                    </a:lnTo>
                    <a:lnTo>
                      <a:pt x="10" y="30"/>
                    </a:lnTo>
                    <a:lnTo>
                      <a:pt x="10" y="30"/>
                    </a:lnTo>
                    <a:lnTo>
                      <a:pt x="10" y="30"/>
                    </a:lnTo>
                    <a:lnTo>
                      <a:pt x="8" y="30"/>
                    </a:lnTo>
                    <a:lnTo>
                      <a:pt x="8" y="30"/>
                    </a:lnTo>
                    <a:lnTo>
                      <a:pt x="6" y="26"/>
                    </a:lnTo>
                    <a:lnTo>
                      <a:pt x="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1" name="Freeform 3387">
                <a:extLst>
                  <a:ext uri="{FF2B5EF4-FFF2-40B4-BE49-F238E27FC236}">
                    <a16:creationId xmlns:a16="http://schemas.microsoft.com/office/drawing/2014/main" id="{75EC1ADA-858F-6077-AD43-0D65D94790DD}"/>
                  </a:ext>
                </a:extLst>
              </p:cNvPr>
              <p:cNvSpPr>
                <a:spLocks/>
              </p:cNvSpPr>
              <p:nvPr/>
            </p:nvSpPr>
            <p:spPr bwMode="auto">
              <a:xfrm>
                <a:off x="5936" y="2490"/>
                <a:ext cx="20" cy="32"/>
              </a:xfrm>
              <a:custGeom>
                <a:avLst/>
                <a:gdLst>
                  <a:gd name="T0" fmla="*/ 2 w 20"/>
                  <a:gd name="T1" fmla="*/ 16 h 32"/>
                  <a:gd name="T2" fmla="*/ 2 w 20"/>
                  <a:gd name="T3" fmla="*/ 16 h 32"/>
                  <a:gd name="T4" fmla="*/ 0 w 20"/>
                  <a:gd name="T5" fmla="*/ 8 h 32"/>
                  <a:gd name="T6" fmla="*/ 0 w 20"/>
                  <a:gd name="T7" fmla="*/ 0 h 32"/>
                  <a:gd name="T8" fmla="*/ 0 w 20"/>
                  <a:gd name="T9" fmla="*/ 0 h 32"/>
                  <a:gd name="T10" fmla="*/ 2 w 20"/>
                  <a:gd name="T11" fmla="*/ 2 h 32"/>
                  <a:gd name="T12" fmla="*/ 4 w 20"/>
                  <a:gd name="T13" fmla="*/ 4 h 32"/>
                  <a:gd name="T14" fmla="*/ 4 w 20"/>
                  <a:gd name="T15" fmla="*/ 8 h 32"/>
                  <a:gd name="T16" fmla="*/ 6 w 20"/>
                  <a:gd name="T17" fmla="*/ 8 h 32"/>
                  <a:gd name="T18" fmla="*/ 6 w 20"/>
                  <a:gd name="T19" fmla="*/ 8 h 32"/>
                  <a:gd name="T20" fmla="*/ 10 w 20"/>
                  <a:gd name="T21" fmla="*/ 10 h 32"/>
                  <a:gd name="T22" fmla="*/ 14 w 20"/>
                  <a:gd name="T23" fmla="*/ 10 h 32"/>
                  <a:gd name="T24" fmla="*/ 14 w 20"/>
                  <a:gd name="T25" fmla="*/ 10 h 32"/>
                  <a:gd name="T26" fmla="*/ 16 w 20"/>
                  <a:gd name="T27" fmla="*/ 10 h 32"/>
                  <a:gd name="T28" fmla="*/ 18 w 20"/>
                  <a:gd name="T29" fmla="*/ 12 h 32"/>
                  <a:gd name="T30" fmla="*/ 20 w 20"/>
                  <a:gd name="T31" fmla="*/ 20 h 32"/>
                  <a:gd name="T32" fmla="*/ 20 w 20"/>
                  <a:gd name="T33" fmla="*/ 26 h 32"/>
                  <a:gd name="T34" fmla="*/ 20 w 20"/>
                  <a:gd name="T35" fmla="*/ 26 h 32"/>
                  <a:gd name="T36" fmla="*/ 18 w 20"/>
                  <a:gd name="T37" fmla="*/ 32 h 32"/>
                  <a:gd name="T38" fmla="*/ 16 w 20"/>
                  <a:gd name="T39" fmla="*/ 32 h 32"/>
                  <a:gd name="T40" fmla="*/ 16 w 20"/>
                  <a:gd name="T41" fmla="*/ 32 h 32"/>
                  <a:gd name="T42" fmla="*/ 16 w 20"/>
                  <a:gd name="T43" fmla="*/ 32 h 32"/>
                  <a:gd name="T44" fmla="*/ 14 w 20"/>
                  <a:gd name="T45" fmla="*/ 22 h 32"/>
                  <a:gd name="T46" fmla="*/ 10 w 20"/>
                  <a:gd name="T47" fmla="*/ 18 h 32"/>
                  <a:gd name="T48" fmla="*/ 6 w 20"/>
                  <a:gd name="T49" fmla="*/ 18 h 32"/>
                  <a:gd name="T50" fmla="*/ 2 w 20"/>
                  <a:gd name="T51" fmla="*/ 16 h 32"/>
                  <a:gd name="T52" fmla="*/ 2 w 20"/>
                  <a:gd name="T5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32">
                    <a:moveTo>
                      <a:pt x="2" y="16"/>
                    </a:moveTo>
                    <a:lnTo>
                      <a:pt x="2" y="16"/>
                    </a:lnTo>
                    <a:lnTo>
                      <a:pt x="0" y="8"/>
                    </a:lnTo>
                    <a:lnTo>
                      <a:pt x="0" y="0"/>
                    </a:lnTo>
                    <a:lnTo>
                      <a:pt x="0" y="0"/>
                    </a:lnTo>
                    <a:lnTo>
                      <a:pt x="2" y="2"/>
                    </a:lnTo>
                    <a:lnTo>
                      <a:pt x="4" y="4"/>
                    </a:lnTo>
                    <a:lnTo>
                      <a:pt x="4" y="8"/>
                    </a:lnTo>
                    <a:lnTo>
                      <a:pt x="6" y="8"/>
                    </a:lnTo>
                    <a:lnTo>
                      <a:pt x="6" y="8"/>
                    </a:lnTo>
                    <a:lnTo>
                      <a:pt x="10" y="10"/>
                    </a:lnTo>
                    <a:lnTo>
                      <a:pt x="14" y="10"/>
                    </a:lnTo>
                    <a:lnTo>
                      <a:pt x="14" y="10"/>
                    </a:lnTo>
                    <a:lnTo>
                      <a:pt x="16" y="10"/>
                    </a:lnTo>
                    <a:lnTo>
                      <a:pt x="18" y="12"/>
                    </a:lnTo>
                    <a:lnTo>
                      <a:pt x="20" y="20"/>
                    </a:lnTo>
                    <a:lnTo>
                      <a:pt x="20" y="26"/>
                    </a:lnTo>
                    <a:lnTo>
                      <a:pt x="20" y="26"/>
                    </a:lnTo>
                    <a:lnTo>
                      <a:pt x="18" y="32"/>
                    </a:lnTo>
                    <a:lnTo>
                      <a:pt x="16" y="32"/>
                    </a:lnTo>
                    <a:lnTo>
                      <a:pt x="16" y="32"/>
                    </a:lnTo>
                    <a:lnTo>
                      <a:pt x="16" y="32"/>
                    </a:lnTo>
                    <a:lnTo>
                      <a:pt x="14" y="22"/>
                    </a:lnTo>
                    <a:lnTo>
                      <a:pt x="10" y="18"/>
                    </a:lnTo>
                    <a:lnTo>
                      <a:pt x="6" y="18"/>
                    </a:lnTo>
                    <a:lnTo>
                      <a:pt x="2" y="16"/>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 name="Freeform 3388">
                <a:extLst>
                  <a:ext uri="{FF2B5EF4-FFF2-40B4-BE49-F238E27FC236}">
                    <a16:creationId xmlns:a16="http://schemas.microsoft.com/office/drawing/2014/main" id="{529A7B9F-2014-03E5-20D2-792382FCCEB0}"/>
                  </a:ext>
                </a:extLst>
              </p:cNvPr>
              <p:cNvSpPr>
                <a:spLocks/>
              </p:cNvSpPr>
              <p:nvPr/>
            </p:nvSpPr>
            <p:spPr bwMode="auto">
              <a:xfrm>
                <a:off x="5926" y="2448"/>
                <a:ext cx="16" cy="28"/>
              </a:xfrm>
              <a:custGeom>
                <a:avLst/>
                <a:gdLst>
                  <a:gd name="T0" fmla="*/ 6 w 16"/>
                  <a:gd name="T1" fmla="*/ 2 h 28"/>
                  <a:gd name="T2" fmla="*/ 6 w 16"/>
                  <a:gd name="T3" fmla="*/ 2 h 28"/>
                  <a:gd name="T4" fmla="*/ 10 w 16"/>
                  <a:gd name="T5" fmla="*/ 6 h 28"/>
                  <a:gd name="T6" fmla="*/ 10 w 16"/>
                  <a:gd name="T7" fmla="*/ 6 h 28"/>
                  <a:gd name="T8" fmla="*/ 12 w 16"/>
                  <a:gd name="T9" fmla="*/ 10 h 28"/>
                  <a:gd name="T10" fmla="*/ 14 w 16"/>
                  <a:gd name="T11" fmla="*/ 14 h 28"/>
                  <a:gd name="T12" fmla="*/ 16 w 16"/>
                  <a:gd name="T13" fmla="*/ 18 h 28"/>
                  <a:gd name="T14" fmla="*/ 16 w 16"/>
                  <a:gd name="T15" fmla="*/ 24 h 28"/>
                  <a:gd name="T16" fmla="*/ 16 w 16"/>
                  <a:gd name="T17" fmla="*/ 24 h 28"/>
                  <a:gd name="T18" fmla="*/ 14 w 16"/>
                  <a:gd name="T19" fmla="*/ 28 h 28"/>
                  <a:gd name="T20" fmla="*/ 12 w 16"/>
                  <a:gd name="T21" fmla="*/ 28 h 28"/>
                  <a:gd name="T22" fmla="*/ 10 w 16"/>
                  <a:gd name="T23" fmla="*/ 26 h 28"/>
                  <a:gd name="T24" fmla="*/ 8 w 16"/>
                  <a:gd name="T25" fmla="*/ 22 h 28"/>
                  <a:gd name="T26" fmla="*/ 8 w 16"/>
                  <a:gd name="T27" fmla="*/ 22 h 28"/>
                  <a:gd name="T28" fmla="*/ 6 w 16"/>
                  <a:gd name="T29" fmla="*/ 12 h 28"/>
                  <a:gd name="T30" fmla="*/ 0 w 16"/>
                  <a:gd name="T31" fmla="*/ 6 h 28"/>
                  <a:gd name="T32" fmla="*/ 0 w 16"/>
                  <a:gd name="T33" fmla="*/ 6 h 28"/>
                  <a:gd name="T34" fmla="*/ 2 w 16"/>
                  <a:gd name="T35" fmla="*/ 0 h 28"/>
                  <a:gd name="T36" fmla="*/ 4 w 16"/>
                  <a:gd name="T37" fmla="*/ 0 h 28"/>
                  <a:gd name="T38" fmla="*/ 4 w 16"/>
                  <a:gd name="T39" fmla="*/ 4 h 28"/>
                  <a:gd name="T40" fmla="*/ 6 w 16"/>
                  <a:gd name="T41" fmla="*/ 4 h 28"/>
                  <a:gd name="T42" fmla="*/ 6 w 16"/>
                  <a:gd name="T43" fmla="*/ 2 h 28"/>
                  <a:gd name="T44" fmla="*/ 6 w 16"/>
                  <a:gd name="T4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8">
                    <a:moveTo>
                      <a:pt x="6" y="2"/>
                    </a:moveTo>
                    <a:lnTo>
                      <a:pt x="6" y="2"/>
                    </a:lnTo>
                    <a:lnTo>
                      <a:pt x="10" y="6"/>
                    </a:lnTo>
                    <a:lnTo>
                      <a:pt x="10" y="6"/>
                    </a:lnTo>
                    <a:lnTo>
                      <a:pt x="12" y="10"/>
                    </a:lnTo>
                    <a:lnTo>
                      <a:pt x="14" y="14"/>
                    </a:lnTo>
                    <a:lnTo>
                      <a:pt x="16" y="18"/>
                    </a:lnTo>
                    <a:lnTo>
                      <a:pt x="16" y="24"/>
                    </a:lnTo>
                    <a:lnTo>
                      <a:pt x="16" y="24"/>
                    </a:lnTo>
                    <a:lnTo>
                      <a:pt x="14" y="28"/>
                    </a:lnTo>
                    <a:lnTo>
                      <a:pt x="12" y="28"/>
                    </a:lnTo>
                    <a:lnTo>
                      <a:pt x="10" y="26"/>
                    </a:lnTo>
                    <a:lnTo>
                      <a:pt x="8" y="22"/>
                    </a:lnTo>
                    <a:lnTo>
                      <a:pt x="8" y="22"/>
                    </a:lnTo>
                    <a:lnTo>
                      <a:pt x="6" y="12"/>
                    </a:lnTo>
                    <a:lnTo>
                      <a:pt x="0" y="6"/>
                    </a:lnTo>
                    <a:lnTo>
                      <a:pt x="0" y="6"/>
                    </a:lnTo>
                    <a:lnTo>
                      <a:pt x="2" y="0"/>
                    </a:lnTo>
                    <a:lnTo>
                      <a:pt x="4" y="0"/>
                    </a:lnTo>
                    <a:lnTo>
                      <a:pt x="4" y="4"/>
                    </a:lnTo>
                    <a:lnTo>
                      <a:pt x="6" y="4"/>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 name="Freeform 3389">
                <a:extLst>
                  <a:ext uri="{FF2B5EF4-FFF2-40B4-BE49-F238E27FC236}">
                    <a16:creationId xmlns:a16="http://schemas.microsoft.com/office/drawing/2014/main" id="{A545DCF5-FF89-3B4D-9BD1-1D04EB6FEE85}"/>
                  </a:ext>
                </a:extLst>
              </p:cNvPr>
              <p:cNvSpPr>
                <a:spLocks/>
              </p:cNvSpPr>
              <p:nvPr/>
            </p:nvSpPr>
            <p:spPr bwMode="auto">
              <a:xfrm>
                <a:off x="5948" y="2462"/>
                <a:ext cx="14" cy="30"/>
              </a:xfrm>
              <a:custGeom>
                <a:avLst/>
                <a:gdLst>
                  <a:gd name="T0" fmla="*/ 10 w 14"/>
                  <a:gd name="T1" fmla="*/ 0 h 30"/>
                  <a:gd name="T2" fmla="*/ 10 w 14"/>
                  <a:gd name="T3" fmla="*/ 0 h 30"/>
                  <a:gd name="T4" fmla="*/ 14 w 14"/>
                  <a:gd name="T5" fmla="*/ 0 h 30"/>
                  <a:gd name="T6" fmla="*/ 14 w 14"/>
                  <a:gd name="T7" fmla="*/ 0 h 30"/>
                  <a:gd name="T8" fmla="*/ 10 w 14"/>
                  <a:gd name="T9" fmla="*/ 14 h 30"/>
                  <a:gd name="T10" fmla="*/ 8 w 14"/>
                  <a:gd name="T11" fmla="*/ 30 h 30"/>
                  <a:gd name="T12" fmla="*/ 8 w 14"/>
                  <a:gd name="T13" fmla="*/ 30 h 30"/>
                  <a:gd name="T14" fmla="*/ 8 w 14"/>
                  <a:gd name="T15" fmla="*/ 30 h 30"/>
                  <a:gd name="T16" fmla="*/ 6 w 14"/>
                  <a:gd name="T17" fmla="*/ 28 h 30"/>
                  <a:gd name="T18" fmla="*/ 6 w 14"/>
                  <a:gd name="T19" fmla="*/ 28 h 30"/>
                  <a:gd name="T20" fmla="*/ 4 w 14"/>
                  <a:gd name="T21" fmla="*/ 24 h 30"/>
                  <a:gd name="T22" fmla="*/ 4 w 14"/>
                  <a:gd name="T23" fmla="*/ 24 h 30"/>
                  <a:gd name="T24" fmla="*/ 4 w 14"/>
                  <a:gd name="T25" fmla="*/ 18 h 30"/>
                  <a:gd name="T26" fmla="*/ 2 w 14"/>
                  <a:gd name="T27" fmla="*/ 16 h 30"/>
                  <a:gd name="T28" fmla="*/ 0 w 14"/>
                  <a:gd name="T29" fmla="*/ 12 h 30"/>
                  <a:gd name="T30" fmla="*/ 0 w 14"/>
                  <a:gd name="T31" fmla="*/ 6 h 30"/>
                  <a:gd name="T32" fmla="*/ 0 w 14"/>
                  <a:gd name="T33" fmla="*/ 6 h 30"/>
                  <a:gd name="T34" fmla="*/ 2 w 14"/>
                  <a:gd name="T35" fmla="*/ 2 h 30"/>
                  <a:gd name="T36" fmla="*/ 4 w 14"/>
                  <a:gd name="T37" fmla="*/ 2 h 30"/>
                  <a:gd name="T38" fmla="*/ 6 w 14"/>
                  <a:gd name="T39" fmla="*/ 2 h 30"/>
                  <a:gd name="T40" fmla="*/ 10 w 14"/>
                  <a:gd name="T41" fmla="*/ 0 h 30"/>
                  <a:gd name="T42" fmla="*/ 10 w 1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30">
                    <a:moveTo>
                      <a:pt x="10" y="0"/>
                    </a:moveTo>
                    <a:lnTo>
                      <a:pt x="10" y="0"/>
                    </a:lnTo>
                    <a:lnTo>
                      <a:pt x="14" y="0"/>
                    </a:lnTo>
                    <a:lnTo>
                      <a:pt x="14" y="0"/>
                    </a:lnTo>
                    <a:lnTo>
                      <a:pt x="10" y="14"/>
                    </a:lnTo>
                    <a:lnTo>
                      <a:pt x="8" y="30"/>
                    </a:lnTo>
                    <a:lnTo>
                      <a:pt x="8" y="30"/>
                    </a:lnTo>
                    <a:lnTo>
                      <a:pt x="8" y="30"/>
                    </a:lnTo>
                    <a:lnTo>
                      <a:pt x="6" y="28"/>
                    </a:lnTo>
                    <a:lnTo>
                      <a:pt x="6" y="28"/>
                    </a:lnTo>
                    <a:lnTo>
                      <a:pt x="4" y="24"/>
                    </a:lnTo>
                    <a:lnTo>
                      <a:pt x="4" y="24"/>
                    </a:lnTo>
                    <a:lnTo>
                      <a:pt x="4" y="18"/>
                    </a:lnTo>
                    <a:lnTo>
                      <a:pt x="2" y="16"/>
                    </a:lnTo>
                    <a:lnTo>
                      <a:pt x="0" y="12"/>
                    </a:lnTo>
                    <a:lnTo>
                      <a:pt x="0" y="6"/>
                    </a:lnTo>
                    <a:lnTo>
                      <a:pt x="0" y="6"/>
                    </a:lnTo>
                    <a:lnTo>
                      <a:pt x="2" y="2"/>
                    </a:lnTo>
                    <a:lnTo>
                      <a:pt x="4" y="2"/>
                    </a:lnTo>
                    <a:lnTo>
                      <a:pt x="6"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 name="Freeform 3390">
                <a:extLst>
                  <a:ext uri="{FF2B5EF4-FFF2-40B4-BE49-F238E27FC236}">
                    <a16:creationId xmlns:a16="http://schemas.microsoft.com/office/drawing/2014/main" id="{64E95750-4424-3FDD-9D68-197E8290CE5B}"/>
                  </a:ext>
                </a:extLst>
              </p:cNvPr>
              <p:cNvSpPr>
                <a:spLocks/>
              </p:cNvSpPr>
              <p:nvPr/>
            </p:nvSpPr>
            <p:spPr bwMode="auto">
              <a:xfrm>
                <a:off x="5954" y="2478"/>
                <a:ext cx="16" cy="24"/>
              </a:xfrm>
              <a:custGeom>
                <a:avLst/>
                <a:gdLst>
                  <a:gd name="T0" fmla="*/ 0 w 16"/>
                  <a:gd name="T1" fmla="*/ 12 h 24"/>
                  <a:gd name="T2" fmla="*/ 0 w 16"/>
                  <a:gd name="T3" fmla="*/ 12 h 24"/>
                  <a:gd name="T4" fmla="*/ 2 w 16"/>
                  <a:gd name="T5" fmla="*/ 12 h 24"/>
                  <a:gd name="T6" fmla="*/ 2 w 16"/>
                  <a:gd name="T7" fmla="*/ 12 h 24"/>
                  <a:gd name="T8" fmla="*/ 4 w 16"/>
                  <a:gd name="T9" fmla="*/ 4 h 24"/>
                  <a:gd name="T10" fmla="*/ 8 w 16"/>
                  <a:gd name="T11" fmla="*/ 0 h 24"/>
                  <a:gd name="T12" fmla="*/ 10 w 16"/>
                  <a:gd name="T13" fmla="*/ 2 h 24"/>
                  <a:gd name="T14" fmla="*/ 16 w 16"/>
                  <a:gd name="T15" fmla="*/ 10 h 24"/>
                  <a:gd name="T16" fmla="*/ 16 w 16"/>
                  <a:gd name="T17" fmla="*/ 10 h 24"/>
                  <a:gd name="T18" fmla="*/ 16 w 16"/>
                  <a:gd name="T19" fmla="*/ 10 h 24"/>
                  <a:gd name="T20" fmla="*/ 16 w 16"/>
                  <a:gd name="T21" fmla="*/ 24 h 24"/>
                  <a:gd name="T22" fmla="*/ 16 w 16"/>
                  <a:gd name="T23" fmla="*/ 24 h 24"/>
                  <a:gd name="T24" fmla="*/ 12 w 16"/>
                  <a:gd name="T25" fmla="*/ 24 h 24"/>
                  <a:gd name="T26" fmla="*/ 12 w 16"/>
                  <a:gd name="T27" fmla="*/ 20 h 24"/>
                  <a:gd name="T28" fmla="*/ 14 w 16"/>
                  <a:gd name="T29" fmla="*/ 14 h 24"/>
                  <a:gd name="T30" fmla="*/ 14 w 16"/>
                  <a:gd name="T31" fmla="*/ 14 h 24"/>
                  <a:gd name="T32" fmla="*/ 10 w 16"/>
                  <a:gd name="T33" fmla="*/ 14 h 24"/>
                  <a:gd name="T34" fmla="*/ 6 w 16"/>
                  <a:gd name="T35" fmla="*/ 16 h 24"/>
                  <a:gd name="T36" fmla="*/ 4 w 16"/>
                  <a:gd name="T37" fmla="*/ 16 h 24"/>
                  <a:gd name="T38" fmla="*/ 0 w 16"/>
                  <a:gd name="T39" fmla="*/ 12 h 24"/>
                  <a:gd name="T40" fmla="*/ 0 w 16"/>
                  <a:gd name="T4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4">
                    <a:moveTo>
                      <a:pt x="0" y="12"/>
                    </a:moveTo>
                    <a:lnTo>
                      <a:pt x="0" y="12"/>
                    </a:lnTo>
                    <a:lnTo>
                      <a:pt x="2" y="12"/>
                    </a:lnTo>
                    <a:lnTo>
                      <a:pt x="2" y="12"/>
                    </a:lnTo>
                    <a:lnTo>
                      <a:pt x="4" y="4"/>
                    </a:lnTo>
                    <a:lnTo>
                      <a:pt x="8" y="0"/>
                    </a:lnTo>
                    <a:lnTo>
                      <a:pt x="10" y="2"/>
                    </a:lnTo>
                    <a:lnTo>
                      <a:pt x="16" y="10"/>
                    </a:lnTo>
                    <a:lnTo>
                      <a:pt x="16" y="10"/>
                    </a:lnTo>
                    <a:lnTo>
                      <a:pt x="16" y="10"/>
                    </a:lnTo>
                    <a:lnTo>
                      <a:pt x="16" y="24"/>
                    </a:lnTo>
                    <a:lnTo>
                      <a:pt x="16" y="24"/>
                    </a:lnTo>
                    <a:lnTo>
                      <a:pt x="12" y="24"/>
                    </a:lnTo>
                    <a:lnTo>
                      <a:pt x="12" y="20"/>
                    </a:lnTo>
                    <a:lnTo>
                      <a:pt x="14" y="14"/>
                    </a:lnTo>
                    <a:lnTo>
                      <a:pt x="14" y="14"/>
                    </a:lnTo>
                    <a:lnTo>
                      <a:pt x="10" y="14"/>
                    </a:lnTo>
                    <a:lnTo>
                      <a:pt x="6" y="16"/>
                    </a:lnTo>
                    <a:lnTo>
                      <a:pt x="4" y="16"/>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5" name="Freeform 3391">
                <a:extLst>
                  <a:ext uri="{FF2B5EF4-FFF2-40B4-BE49-F238E27FC236}">
                    <a16:creationId xmlns:a16="http://schemas.microsoft.com/office/drawing/2014/main" id="{F356C5AC-51DB-0641-9A4D-58B5D063AB5B}"/>
                  </a:ext>
                </a:extLst>
              </p:cNvPr>
              <p:cNvSpPr>
                <a:spLocks/>
              </p:cNvSpPr>
              <p:nvPr/>
            </p:nvSpPr>
            <p:spPr bwMode="auto">
              <a:xfrm>
                <a:off x="5946" y="2402"/>
                <a:ext cx="8" cy="18"/>
              </a:xfrm>
              <a:custGeom>
                <a:avLst/>
                <a:gdLst>
                  <a:gd name="T0" fmla="*/ 0 w 8"/>
                  <a:gd name="T1" fmla="*/ 4 h 18"/>
                  <a:gd name="T2" fmla="*/ 0 w 8"/>
                  <a:gd name="T3" fmla="*/ 4 h 18"/>
                  <a:gd name="T4" fmla="*/ 2 w 8"/>
                  <a:gd name="T5" fmla="*/ 4 h 18"/>
                  <a:gd name="T6" fmla="*/ 6 w 8"/>
                  <a:gd name="T7" fmla="*/ 0 h 18"/>
                  <a:gd name="T8" fmla="*/ 6 w 8"/>
                  <a:gd name="T9" fmla="*/ 0 h 18"/>
                  <a:gd name="T10" fmla="*/ 8 w 8"/>
                  <a:gd name="T11" fmla="*/ 0 h 18"/>
                  <a:gd name="T12" fmla="*/ 8 w 8"/>
                  <a:gd name="T13" fmla="*/ 2 h 18"/>
                  <a:gd name="T14" fmla="*/ 8 w 8"/>
                  <a:gd name="T15" fmla="*/ 6 h 18"/>
                  <a:gd name="T16" fmla="*/ 8 w 8"/>
                  <a:gd name="T17" fmla="*/ 6 h 18"/>
                  <a:gd name="T18" fmla="*/ 8 w 8"/>
                  <a:gd name="T19" fmla="*/ 6 h 18"/>
                  <a:gd name="T20" fmla="*/ 8 w 8"/>
                  <a:gd name="T21" fmla="*/ 8 h 18"/>
                  <a:gd name="T22" fmla="*/ 6 w 8"/>
                  <a:gd name="T23" fmla="*/ 12 h 18"/>
                  <a:gd name="T24" fmla="*/ 6 w 8"/>
                  <a:gd name="T25" fmla="*/ 18 h 18"/>
                  <a:gd name="T26" fmla="*/ 6 w 8"/>
                  <a:gd name="T27" fmla="*/ 18 h 18"/>
                  <a:gd name="T28" fmla="*/ 4 w 8"/>
                  <a:gd name="T29" fmla="*/ 16 h 18"/>
                  <a:gd name="T30" fmla="*/ 4 w 8"/>
                  <a:gd name="T31" fmla="*/ 16 h 18"/>
                  <a:gd name="T32" fmla="*/ 0 w 8"/>
                  <a:gd name="T33" fmla="*/ 12 h 18"/>
                  <a:gd name="T34" fmla="*/ 0 w 8"/>
                  <a:gd name="T35" fmla="*/ 4 h 18"/>
                  <a:gd name="T36" fmla="*/ 0 w 8"/>
                  <a:gd name="T3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0" y="4"/>
                    </a:moveTo>
                    <a:lnTo>
                      <a:pt x="0" y="4"/>
                    </a:lnTo>
                    <a:lnTo>
                      <a:pt x="2" y="4"/>
                    </a:lnTo>
                    <a:lnTo>
                      <a:pt x="6" y="0"/>
                    </a:lnTo>
                    <a:lnTo>
                      <a:pt x="6" y="0"/>
                    </a:lnTo>
                    <a:lnTo>
                      <a:pt x="8" y="0"/>
                    </a:lnTo>
                    <a:lnTo>
                      <a:pt x="8" y="2"/>
                    </a:lnTo>
                    <a:lnTo>
                      <a:pt x="8" y="6"/>
                    </a:lnTo>
                    <a:lnTo>
                      <a:pt x="8" y="6"/>
                    </a:lnTo>
                    <a:lnTo>
                      <a:pt x="8" y="6"/>
                    </a:lnTo>
                    <a:lnTo>
                      <a:pt x="8" y="8"/>
                    </a:lnTo>
                    <a:lnTo>
                      <a:pt x="6" y="12"/>
                    </a:lnTo>
                    <a:lnTo>
                      <a:pt x="6" y="18"/>
                    </a:lnTo>
                    <a:lnTo>
                      <a:pt x="6" y="18"/>
                    </a:lnTo>
                    <a:lnTo>
                      <a:pt x="4" y="16"/>
                    </a:lnTo>
                    <a:lnTo>
                      <a:pt x="4" y="16"/>
                    </a:lnTo>
                    <a:lnTo>
                      <a:pt x="0" y="1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 name="Freeform 3392">
                <a:extLst>
                  <a:ext uri="{FF2B5EF4-FFF2-40B4-BE49-F238E27FC236}">
                    <a16:creationId xmlns:a16="http://schemas.microsoft.com/office/drawing/2014/main" id="{335587C1-CDC1-1458-9383-EBB56E9FE932}"/>
                  </a:ext>
                </a:extLst>
              </p:cNvPr>
              <p:cNvSpPr>
                <a:spLocks/>
              </p:cNvSpPr>
              <p:nvPr/>
            </p:nvSpPr>
            <p:spPr bwMode="auto">
              <a:xfrm>
                <a:off x="5942" y="2432"/>
                <a:ext cx="8" cy="12"/>
              </a:xfrm>
              <a:custGeom>
                <a:avLst/>
                <a:gdLst>
                  <a:gd name="T0" fmla="*/ 0 w 8"/>
                  <a:gd name="T1" fmla="*/ 12 h 12"/>
                  <a:gd name="T2" fmla="*/ 0 w 8"/>
                  <a:gd name="T3" fmla="*/ 12 h 12"/>
                  <a:gd name="T4" fmla="*/ 0 w 8"/>
                  <a:gd name="T5" fmla="*/ 12 h 12"/>
                  <a:gd name="T6" fmla="*/ 0 w 8"/>
                  <a:gd name="T7" fmla="*/ 12 h 12"/>
                  <a:gd name="T8" fmla="*/ 0 w 8"/>
                  <a:gd name="T9" fmla="*/ 4 h 12"/>
                  <a:gd name="T10" fmla="*/ 4 w 8"/>
                  <a:gd name="T11" fmla="*/ 2 h 12"/>
                  <a:gd name="T12" fmla="*/ 6 w 8"/>
                  <a:gd name="T13" fmla="*/ 0 h 12"/>
                  <a:gd name="T14" fmla="*/ 8 w 8"/>
                  <a:gd name="T15" fmla="*/ 2 h 12"/>
                  <a:gd name="T16" fmla="*/ 8 w 8"/>
                  <a:gd name="T17" fmla="*/ 2 h 12"/>
                  <a:gd name="T18" fmla="*/ 8 w 8"/>
                  <a:gd name="T19" fmla="*/ 8 h 12"/>
                  <a:gd name="T20" fmla="*/ 6 w 8"/>
                  <a:gd name="T21" fmla="*/ 10 h 12"/>
                  <a:gd name="T22" fmla="*/ 6 w 8"/>
                  <a:gd name="T23" fmla="*/ 10 h 12"/>
                  <a:gd name="T24" fmla="*/ 0 w 8"/>
                  <a:gd name="T25" fmla="*/ 12 h 12"/>
                  <a:gd name="T26" fmla="*/ 0 w 8"/>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0" y="12"/>
                    </a:moveTo>
                    <a:lnTo>
                      <a:pt x="0" y="12"/>
                    </a:lnTo>
                    <a:lnTo>
                      <a:pt x="0" y="12"/>
                    </a:lnTo>
                    <a:lnTo>
                      <a:pt x="0" y="12"/>
                    </a:lnTo>
                    <a:lnTo>
                      <a:pt x="0" y="4"/>
                    </a:lnTo>
                    <a:lnTo>
                      <a:pt x="4" y="2"/>
                    </a:lnTo>
                    <a:lnTo>
                      <a:pt x="6" y="0"/>
                    </a:lnTo>
                    <a:lnTo>
                      <a:pt x="8" y="2"/>
                    </a:lnTo>
                    <a:lnTo>
                      <a:pt x="8" y="2"/>
                    </a:lnTo>
                    <a:lnTo>
                      <a:pt x="8" y="8"/>
                    </a:lnTo>
                    <a:lnTo>
                      <a:pt x="6" y="10"/>
                    </a:lnTo>
                    <a:lnTo>
                      <a:pt x="6" y="10"/>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 name="Freeform 3393">
                <a:extLst>
                  <a:ext uri="{FF2B5EF4-FFF2-40B4-BE49-F238E27FC236}">
                    <a16:creationId xmlns:a16="http://schemas.microsoft.com/office/drawing/2014/main" id="{B70E1A93-062F-60AD-E940-0D5892C972B6}"/>
                  </a:ext>
                </a:extLst>
              </p:cNvPr>
              <p:cNvSpPr>
                <a:spLocks/>
              </p:cNvSpPr>
              <p:nvPr/>
            </p:nvSpPr>
            <p:spPr bwMode="auto">
              <a:xfrm>
                <a:off x="5868" y="2446"/>
                <a:ext cx="40" cy="68"/>
              </a:xfrm>
              <a:custGeom>
                <a:avLst/>
                <a:gdLst>
                  <a:gd name="T0" fmla="*/ 22 w 40"/>
                  <a:gd name="T1" fmla="*/ 8 h 68"/>
                  <a:gd name="T2" fmla="*/ 26 w 40"/>
                  <a:gd name="T3" fmla="*/ 12 h 68"/>
                  <a:gd name="T4" fmla="*/ 28 w 40"/>
                  <a:gd name="T5" fmla="*/ 20 h 68"/>
                  <a:gd name="T6" fmla="*/ 28 w 40"/>
                  <a:gd name="T7" fmla="*/ 26 h 68"/>
                  <a:gd name="T8" fmla="*/ 30 w 40"/>
                  <a:gd name="T9" fmla="*/ 28 h 68"/>
                  <a:gd name="T10" fmla="*/ 30 w 40"/>
                  <a:gd name="T11" fmla="*/ 26 h 68"/>
                  <a:gd name="T12" fmla="*/ 30 w 40"/>
                  <a:gd name="T13" fmla="*/ 20 h 68"/>
                  <a:gd name="T14" fmla="*/ 32 w 40"/>
                  <a:gd name="T15" fmla="*/ 18 h 68"/>
                  <a:gd name="T16" fmla="*/ 36 w 40"/>
                  <a:gd name="T17" fmla="*/ 22 h 68"/>
                  <a:gd name="T18" fmla="*/ 36 w 40"/>
                  <a:gd name="T19" fmla="*/ 30 h 68"/>
                  <a:gd name="T20" fmla="*/ 34 w 40"/>
                  <a:gd name="T21" fmla="*/ 40 h 68"/>
                  <a:gd name="T22" fmla="*/ 32 w 40"/>
                  <a:gd name="T23" fmla="*/ 42 h 68"/>
                  <a:gd name="T24" fmla="*/ 36 w 40"/>
                  <a:gd name="T25" fmla="*/ 48 h 68"/>
                  <a:gd name="T26" fmla="*/ 40 w 40"/>
                  <a:gd name="T27" fmla="*/ 56 h 68"/>
                  <a:gd name="T28" fmla="*/ 38 w 40"/>
                  <a:gd name="T29" fmla="*/ 56 h 68"/>
                  <a:gd name="T30" fmla="*/ 36 w 40"/>
                  <a:gd name="T31" fmla="*/ 60 h 68"/>
                  <a:gd name="T32" fmla="*/ 30 w 40"/>
                  <a:gd name="T33" fmla="*/ 56 h 68"/>
                  <a:gd name="T34" fmla="*/ 22 w 40"/>
                  <a:gd name="T35" fmla="*/ 60 h 68"/>
                  <a:gd name="T36" fmla="*/ 18 w 40"/>
                  <a:gd name="T37" fmla="*/ 66 h 68"/>
                  <a:gd name="T38" fmla="*/ 14 w 40"/>
                  <a:gd name="T39" fmla="*/ 68 h 68"/>
                  <a:gd name="T40" fmla="*/ 6 w 40"/>
                  <a:gd name="T41" fmla="*/ 64 h 68"/>
                  <a:gd name="T42" fmla="*/ 4 w 40"/>
                  <a:gd name="T43" fmla="*/ 60 h 68"/>
                  <a:gd name="T44" fmla="*/ 4 w 40"/>
                  <a:gd name="T45" fmla="*/ 52 h 68"/>
                  <a:gd name="T46" fmla="*/ 10 w 40"/>
                  <a:gd name="T47" fmla="*/ 42 h 68"/>
                  <a:gd name="T48" fmla="*/ 12 w 40"/>
                  <a:gd name="T49" fmla="*/ 46 h 68"/>
                  <a:gd name="T50" fmla="*/ 14 w 40"/>
                  <a:gd name="T51" fmla="*/ 50 h 68"/>
                  <a:gd name="T52" fmla="*/ 18 w 40"/>
                  <a:gd name="T53" fmla="*/ 48 h 68"/>
                  <a:gd name="T54" fmla="*/ 20 w 40"/>
                  <a:gd name="T55" fmla="*/ 44 h 68"/>
                  <a:gd name="T56" fmla="*/ 22 w 40"/>
                  <a:gd name="T57" fmla="*/ 40 h 68"/>
                  <a:gd name="T58" fmla="*/ 20 w 40"/>
                  <a:gd name="T59" fmla="*/ 30 h 68"/>
                  <a:gd name="T60" fmla="*/ 14 w 40"/>
                  <a:gd name="T61" fmla="*/ 28 h 68"/>
                  <a:gd name="T62" fmla="*/ 12 w 40"/>
                  <a:gd name="T63" fmla="*/ 24 h 68"/>
                  <a:gd name="T64" fmla="*/ 10 w 40"/>
                  <a:gd name="T65" fmla="*/ 18 h 68"/>
                  <a:gd name="T66" fmla="*/ 6 w 40"/>
                  <a:gd name="T67" fmla="*/ 16 h 68"/>
                  <a:gd name="T68" fmla="*/ 2 w 40"/>
                  <a:gd name="T69" fmla="*/ 14 h 68"/>
                  <a:gd name="T70" fmla="*/ 0 w 40"/>
                  <a:gd name="T71" fmla="*/ 10 h 68"/>
                  <a:gd name="T72" fmla="*/ 2 w 40"/>
                  <a:gd name="T73" fmla="*/ 6 h 68"/>
                  <a:gd name="T74" fmla="*/ 12 w 40"/>
                  <a:gd name="T75" fmla="*/ 0 h 68"/>
                  <a:gd name="T76" fmla="*/ 22 w 40"/>
                  <a:gd name="T77"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68">
                    <a:moveTo>
                      <a:pt x="22" y="8"/>
                    </a:moveTo>
                    <a:lnTo>
                      <a:pt x="22" y="8"/>
                    </a:lnTo>
                    <a:lnTo>
                      <a:pt x="24" y="12"/>
                    </a:lnTo>
                    <a:lnTo>
                      <a:pt x="26" y="12"/>
                    </a:lnTo>
                    <a:lnTo>
                      <a:pt x="26" y="16"/>
                    </a:lnTo>
                    <a:lnTo>
                      <a:pt x="28" y="20"/>
                    </a:lnTo>
                    <a:lnTo>
                      <a:pt x="28" y="20"/>
                    </a:lnTo>
                    <a:lnTo>
                      <a:pt x="28" y="26"/>
                    </a:lnTo>
                    <a:lnTo>
                      <a:pt x="30" y="28"/>
                    </a:lnTo>
                    <a:lnTo>
                      <a:pt x="30" y="28"/>
                    </a:lnTo>
                    <a:lnTo>
                      <a:pt x="30" y="28"/>
                    </a:lnTo>
                    <a:lnTo>
                      <a:pt x="30" y="26"/>
                    </a:lnTo>
                    <a:lnTo>
                      <a:pt x="30" y="20"/>
                    </a:lnTo>
                    <a:lnTo>
                      <a:pt x="30" y="20"/>
                    </a:lnTo>
                    <a:lnTo>
                      <a:pt x="30" y="16"/>
                    </a:lnTo>
                    <a:lnTo>
                      <a:pt x="32" y="18"/>
                    </a:lnTo>
                    <a:lnTo>
                      <a:pt x="32" y="18"/>
                    </a:lnTo>
                    <a:lnTo>
                      <a:pt x="36" y="22"/>
                    </a:lnTo>
                    <a:lnTo>
                      <a:pt x="36" y="30"/>
                    </a:lnTo>
                    <a:lnTo>
                      <a:pt x="36" y="30"/>
                    </a:lnTo>
                    <a:lnTo>
                      <a:pt x="36" y="38"/>
                    </a:lnTo>
                    <a:lnTo>
                      <a:pt x="34" y="40"/>
                    </a:lnTo>
                    <a:lnTo>
                      <a:pt x="32" y="42"/>
                    </a:lnTo>
                    <a:lnTo>
                      <a:pt x="32" y="42"/>
                    </a:lnTo>
                    <a:lnTo>
                      <a:pt x="34" y="46"/>
                    </a:lnTo>
                    <a:lnTo>
                      <a:pt x="36" y="48"/>
                    </a:lnTo>
                    <a:lnTo>
                      <a:pt x="38" y="48"/>
                    </a:lnTo>
                    <a:lnTo>
                      <a:pt x="40" y="56"/>
                    </a:lnTo>
                    <a:lnTo>
                      <a:pt x="40" y="56"/>
                    </a:lnTo>
                    <a:lnTo>
                      <a:pt x="38" y="56"/>
                    </a:lnTo>
                    <a:lnTo>
                      <a:pt x="36" y="60"/>
                    </a:lnTo>
                    <a:lnTo>
                      <a:pt x="36" y="60"/>
                    </a:lnTo>
                    <a:lnTo>
                      <a:pt x="34" y="56"/>
                    </a:lnTo>
                    <a:lnTo>
                      <a:pt x="30" y="56"/>
                    </a:lnTo>
                    <a:lnTo>
                      <a:pt x="26" y="56"/>
                    </a:lnTo>
                    <a:lnTo>
                      <a:pt x="22" y="60"/>
                    </a:lnTo>
                    <a:lnTo>
                      <a:pt x="22" y="60"/>
                    </a:lnTo>
                    <a:lnTo>
                      <a:pt x="18" y="66"/>
                    </a:lnTo>
                    <a:lnTo>
                      <a:pt x="14" y="68"/>
                    </a:lnTo>
                    <a:lnTo>
                      <a:pt x="14" y="68"/>
                    </a:lnTo>
                    <a:lnTo>
                      <a:pt x="10" y="66"/>
                    </a:lnTo>
                    <a:lnTo>
                      <a:pt x="6" y="64"/>
                    </a:lnTo>
                    <a:lnTo>
                      <a:pt x="6" y="64"/>
                    </a:lnTo>
                    <a:lnTo>
                      <a:pt x="4" y="60"/>
                    </a:lnTo>
                    <a:lnTo>
                      <a:pt x="4" y="52"/>
                    </a:lnTo>
                    <a:lnTo>
                      <a:pt x="4" y="52"/>
                    </a:lnTo>
                    <a:lnTo>
                      <a:pt x="6" y="46"/>
                    </a:lnTo>
                    <a:lnTo>
                      <a:pt x="10" y="42"/>
                    </a:lnTo>
                    <a:lnTo>
                      <a:pt x="10" y="42"/>
                    </a:lnTo>
                    <a:lnTo>
                      <a:pt x="12" y="46"/>
                    </a:lnTo>
                    <a:lnTo>
                      <a:pt x="12" y="46"/>
                    </a:lnTo>
                    <a:lnTo>
                      <a:pt x="14" y="50"/>
                    </a:lnTo>
                    <a:lnTo>
                      <a:pt x="16" y="50"/>
                    </a:lnTo>
                    <a:lnTo>
                      <a:pt x="18" y="48"/>
                    </a:lnTo>
                    <a:lnTo>
                      <a:pt x="18" y="48"/>
                    </a:lnTo>
                    <a:lnTo>
                      <a:pt x="20" y="44"/>
                    </a:lnTo>
                    <a:lnTo>
                      <a:pt x="22" y="40"/>
                    </a:lnTo>
                    <a:lnTo>
                      <a:pt x="22" y="40"/>
                    </a:lnTo>
                    <a:lnTo>
                      <a:pt x="20" y="34"/>
                    </a:lnTo>
                    <a:lnTo>
                      <a:pt x="20" y="30"/>
                    </a:lnTo>
                    <a:lnTo>
                      <a:pt x="18" y="28"/>
                    </a:lnTo>
                    <a:lnTo>
                      <a:pt x="14" y="28"/>
                    </a:lnTo>
                    <a:lnTo>
                      <a:pt x="14" y="28"/>
                    </a:lnTo>
                    <a:lnTo>
                      <a:pt x="12" y="24"/>
                    </a:lnTo>
                    <a:lnTo>
                      <a:pt x="12" y="24"/>
                    </a:lnTo>
                    <a:lnTo>
                      <a:pt x="10" y="18"/>
                    </a:lnTo>
                    <a:lnTo>
                      <a:pt x="6" y="16"/>
                    </a:lnTo>
                    <a:lnTo>
                      <a:pt x="6" y="16"/>
                    </a:lnTo>
                    <a:lnTo>
                      <a:pt x="4" y="16"/>
                    </a:lnTo>
                    <a:lnTo>
                      <a:pt x="2" y="14"/>
                    </a:lnTo>
                    <a:lnTo>
                      <a:pt x="2" y="14"/>
                    </a:lnTo>
                    <a:lnTo>
                      <a:pt x="0" y="10"/>
                    </a:lnTo>
                    <a:lnTo>
                      <a:pt x="2" y="6"/>
                    </a:lnTo>
                    <a:lnTo>
                      <a:pt x="2" y="6"/>
                    </a:lnTo>
                    <a:lnTo>
                      <a:pt x="6" y="2"/>
                    </a:lnTo>
                    <a:lnTo>
                      <a:pt x="12" y="0"/>
                    </a:lnTo>
                    <a:lnTo>
                      <a:pt x="18" y="4"/>
                    </a:lnTo>
                    <a:lnTo>
                      <a:pt x="22" y="8"/>
                    </a:lnTo>
                    <a:lnTo>
                      <a:pt x="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 name="Freeform 3394">
                <a:extLst>
                  <a:ext uri="{FF2B5EF4-FFF2-40B4-BE49-F238E27FC236}">
                    <a16:creationId xmlns:a16="http://schemas.microsoft.com/office/drawing/2014/main" id="{34BB890F-26C3-C0B5-A780-F37D93B444A8}"/>
                  </a:ext>
                </a:extLst>
              </p:cNvPr>
              <p:cNvSpPr>
                <a:spLocks/>
              </p:cNvSpPr>
              <p:nvPr/>
            </p:nvSpPr>
            <p:spPr bwMode="auto">
              <a:xfrm>
                <a:off x="5926" y="2494"/>
                <a:ext cx="10" cy="22"/>
              </a:xfrm>
              <a:custGeom>
                <a:avLst/>
                <a:gdLst>
                  <a:gd name="T0" fmla="*/ 8 w 10"/>
                  <a:gd name="T1" fmla="*/ 8 h 22"/>
                  <a:gd name="T2" fmla="*/ 8 w 10"/>
                  <a:gd name="T3" fmla="*/ 8 h 22"/>
                  <a:gd name="T4" fmla="*/ 8 w 10"/>
                  <a:gd name="T5" fmla="*/ 14 h 22"/>
                  <a:gd name="T6" fmla="*/ 10 w 10"/>
                  <a:gd name="T7" fmla="*/ 18 h 22"/>
                  <a:gd name="T8" fmla="*/ 10 w 10"/>
                  <a:gd name="T9" fmla="*/ 18 h 22"/>
                  <a:gd name="T10" fmla="*/ 10 w 10"/>
                  <a:gd name="T11" fmla="*/ 22 h 22"/>
                  <a:gd name="T12" fmla="*/ 8 w 10"/>
                  <a:gd name="T13" fmla="*/ 22 h 22"/>
                  <a:gd name="T14" fmla="*/ 6 w 10"/>
                  <a:gd name="T15" fmla="*/ 18 h 22"/>
                  <a:gd name="T16" fmla="*/ 6 w 10"/>
                  <a:gd name="T17" fmla="*/ 18 h 22"/>
                  <a:gd name="T18" fmla="*/ 4 w 10"/>
                  <a:gd name="T19" fmla="*/ 12 h 22"/>
                  <a:gd name="T20" fmla="*/ 0 w 10"/>
                  <a:gd name="T21" fmla="*/ 12 h 22"/>
                  <a:gd name="T22" fmla="*/ 0 w 10"/>
                  <a:gd name="T23" fmla="*/ 12 h 22"/>
                  <a:gd name="T24" fmla="*/ 4 w 10"/>
                  <a:gd name="T25" fmla="*/ 0 h 22"/>
                  <a:gd name="T26" fmla="*/ 4 w 10"/>
                  <a:gd name="T27" fmla="*/ 0 h 22"/>
                  <a:gd name="T28" fmla="*/ 6 w 10"/>
                  <a:gd name="T29" fmla="*/ 4 h 22"/>
                  <a:gd name="T30" fmla="*/ 8 w 10"/>
                  <a:gd name="T31" fmla="*/ 8 h 22"/>
                  <a:gd name="T32" fmla="*/ 8 w 10"/>
                  <a:gd name="T3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2">
                    <a:moveTo>
                      <a:pt x="8" y="8"/>
                    </a:moveTo>
                    <a:lnTo>
                      <a:pt x="8" y="8"/>
                    </a:lnTo>
                    <a:lnTo>
                      <a:pt x="8" y="14"/>
                    </a:lnTo>
                    <a:lnTo>
                      <a:pt x="10" y="18"/>
                    </a:lnTo>
                    <a:lnTo>
                      <a:pt x="10" y="18"/>
                    </a:lnTo>
                    <a:lnTo>
                      <a:pt x="10" y="22"/>
                    </a:lnTo>
                    <a:lnTo>
                      <a:pt x="8" y="22"/>
                    </a:lnTo>
                    <a:lnTo>
                      <a:pt x="6" y="18"/>
                    </a:lnTo>
                    <a:lnTo>
                      <a:pt x="6" y="18"/>
                    </a:lnTo>
                    <a:lnTo>
                      <a:pt x="4" y="12"/>
                    </a:lnTo>
                    <a:lnTo>
                      <a:pt x="0" y="12"/>
                    </a:lnTo>
                    <a:lnTo>
                      <a:pt x="0" y="12"/>
                    </a:lnTo>
                    <a:lnTo>
                      <a:pt x="4" y="0"/>
                    </a:lnTo>
                    <a:lnTo>
                      <a:pt x="4" y="0"/>
                    </a:lnTo>
                    <a:lnTo>
                      <a:pt x="6" y="4"/>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9" name="Freeform 3395">
                <a:extLst>
                  <a:ext uri="{FF2B5EF4-FFF2-40B4-BE49-F238E27FC236}">
                    <a16:creationId xmlns:a16="http://schemas.microsoft.com/office/drawing/2014/main" id="{B706BD12-6332-B18F-3C29-73136B3ADC89}"/>
                  </a:ext>
                </a:extLst>
              </p:cNvPr>
              <p:cNvSpPr>
                <a:spLocks/>
              </p:cNvSpPr>
              <p:nvPr/>
            </p:nvSpPr>
            <p:spPr bwMode="auto">
              <a:xfrm>
                <a:off x="5908" y="2500"/>
                <a:ext cx="12" cy="10"/>
              </a:xfrm>
              <a:custGeom>
                <a:avLst/>
                <a:gdLst>
                  <a:gd name="T0" fmla="*/ 0 w 12"/>
                  <a:gd name="T1" fmla="*/ 2 h 10"/>
                  <a:gd name="T2" fmla="*/ 0 w 12"/>
                  <a:gd name="T3" fmla="*/ 2 h 10"/>
                  <a:gd name="T4" fmla="*/ 2 w 12"/>
                  <a:gd name="T5" fmla="*/ 0 h 10"/>
                  <a:gd name="T6" fmla="*/ 6 w 12"/>
                  <a:gd name="T7" fmla="*/ 0 h 10"/>
                  <a:gd name="T8" fmla="*/ 12 w 12"/>
                  <a:gd name="T9" fmla="*/ 10 h 10"/>
                  <a:gd name="T10" fmla="*/ 12 w 12"/>
                  <a:gd name="T11" fmla="*/ 10 h 10"/>
                  <a:gd name="T12" fmla="*/ 6 w 12"/>
                  <a:gd name="T13" fmla="*/ 8 h 10"/>
                  <a:gd name="T14" fmla="*/ 2 w 12"/>
                  <a:gd name="T15" fmla="*/ 6 h 10"/>
                  <a:gd name="T16" fmla="*/ 0 w 12"/>
                  <a:gd name="T17" fmla="*/ 2 h 10"/>
                  <a:gd name="T18" fmla="*/ 0 w 12"/>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0" y="2"/>
                    </a:moveTo>
                    <a:lnTo>
                      <a:pt x="0" y="2"/>
                    </a:lnTo>
                    <a:lnTo>
                      <a:pt x="2" y="0"/>
                    </a:lnTo>
                    <a:lnTo>
                      <a:pt x="6" y="0"/>
                    </a:lnTo>
                    <a:lnTo>
                      <a:pt x="12" y="10"/>
                    </a:lnTo>
                    <a:lnTo>
                      <a:pt x="12" y="10"/>
                    </a:lnTo>
                    <a:lnTo>
                      <a:pt x="6" y="8"/>
                    </a:lnTo>
                    <a:lnTo>
                      <a:pt x="2"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0" name="Freeform 3396">
                <a:extLst>
                  <a:ext uri="{FF2B5EF4-FFF2-40B4-BE49-F238E27FC236}">
                    <a16:creationId xmlns:a16="http://schemas.microsoft.com/office/drawing/2014/main" id="{7B061173-F670-9B37-5148-8A4BBB64E792}"/>
                  </a:ext>
                </a:extLst>
              </p:cNvPr>
              <p:cNvSpPr>
                <a:spLocks/>
              </p:cNvSpPr>
              <p:nvPr/>
            </p:nvSpPr>
            <p:spPr bwMode="auto">
              <a:xfrm>
                <a:off x="5956" y="2458"/>
                <a:ext cx="18" cy="32"/>
              </a:xfrm>
              <a:custGeom>
                <a:avLst/>
                <a:gdLst>
                  <a:gd name="T0" fmla="*/ 14 w 18"/>
                  <a:gd name="T1" fmla="*/ 30 h 32"/>
                  <a:gd name="T2" fmla="*/ 14 w 18"/>
                  <a:gd name="T3" fmla="*/ 30 h 32"/>
                  <a:gd name="T4" fmla="*/ 10 w 18"/>
                  <a:gd name="T5" fmla="*/ 28 h 32"/>
                  <a:gd name="T6" fmla="*/ 8 w 18"/>
                  <a:gd name="T7" fmla="*/ 28 h 32"/>
                  <a:gd name="T8" fmla="*/ 0 w 18"/>
                  <a:gd name="T9" fmla="*/ 32 h 32"/>
                  <a:gd name="T10" fmla="*/ 0 w 18"/>
                  <a:gd name="T11" fmla="*/ 32 h 32"/>
                  <a:gd name="T12" fmla="*/ 0 w 18"/>
                  <a:gd name="T13" fmla="*/ 24 h 32"/>
                  <a:gd name="T14" fmla="*/ 0 w 18"/>
                  <a:gd name="T15" fmla="*/ 16 h 32"/>
                  <a:gd name="T16" fmla="*/ 6 w 18"/>
                  <a:gd name="T17" fmla="*/ 4 h 32"/>
                  <a:gd name="T18" fmla="*/ 6 w 18"/>
                  <a:gd name="T19" fmla="*/ 4 h 32"/>
                  <a:gd name="T20" fmla="*/ 8 w 18"/>
                  <a:gd name="T21" fmla="*/ 0 h 32"/>
                  <a:gd name="T22" fmla="*/ 10 w 18"/>
                  <a:gd name="T23" fmla="*/ 0 h 32"/>
                  <a:gd name="T24" fmla="*/ 12 w 18"/>
                  <a:gd name="T25" fmla="*/ 0 h 32"/>
                  <a:gd name="T26" fmla="*/ 14 w 18"/>
                  <a:gd name="T27" fmla="*/ 4 h 32"/>
                  <a:gd name="T28" fmla="*/ 14 w 18"/>
                  <a:gd name="T29" fmla="*/ 4 h 32"/>
                  <a:gd name="T30" fmla="*/ 14 w 18"/>
                  <a:gd name="T31" fmla="*/ 12 h 32"/>
                  <a:gd name="T32" fmla="*/ 16 w 18"/>
                  <a:gd name="T33" fmla="*/ 16 h 32"/>
                  <a:gd name="T34" fmla="*/ 18 w 18"/>
                  <a:gd name="T35" fmla="*/ 16 h 32"/>
                  <a:gd name="T36" fmla="*/ 18 w 18"/>
                  <a:gd name="T37" fmla="*/ 16 h 32"/>
                  <a:gd name="T38" fmla="*/ 18 w 18"/>
                  <a:gd name="T39" fmla="*/ 18 h 32"/>
                  <a:gd name="T40" fmla="*/ 18 w 18"/>
                  <a:gd name="T41" fmla="*/ 18 h 32"/>
                  <a:gd name="T42" fmla="*/ 16 w 18"/>
                  <a:gd name="T43" fmla="*/ 22 h 32"/>
                  <a:gd name="T44" fmla="*/ 14 w 18"/>
                  <a:gd name="T45" fmla="*/ 22 h 32"/>
                  <a:gd name="T46" fmla="*/ 14 w 18"/>
                  <a:gd name="T47" fmla="*/ 22 h 32"/>
                  <a:gd name="T48" fmla="*/ 12 w 18"/>
                  <a:gd name="T49" fmla="*/ 22 h 32"/>
                  <a:gd name="T50" fmla="*/ 12 w 18"/>
                  <a:gd name="T51" fmla="*/ 24 h 32"/>
                  <a:gd name="T52" fmla="*/ 14 w 18"/>
                  <a:gd name="T53" fmla="*/ 30 h 32"/>
                  <a:gd name="T54" fmla="*/ 14 w 18"/>
                  <a:gd name="T5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2">
                    <a:moveTo>
                      <a:pt x="14" y="30"/>
                    </a:moveTo>
                    <a:lnTo>
                      <a:pt x="14" y="30"/>
                    </a:lnTo>
                    <a:lnTo>
                      <a:pt x="10" y="28"/>
                    </a:lnTo>
                    <a:lnTo>
                      <a:pt x="8" y="28"/>
                    </a:lnTo>
                    <a:lnTo>
                      <a:pt x="0" y="32"/>
                    </a:lnTo>
                    <a:lnTo>
                      <a:pt x="0" y="32"/>
                    </a:lnTo>
                    <a:lnTo>
                      <a:pt x="0" y="24"/>
                    </a:lnTo>
                    <a:lnTo>
                      <a:pt x="0" y="16"/>
                    </a:lnTo>
                    <a:lnTo>
                      <a:pt x="6" y="4"/>
                    </a:lnTo>
                    <a:lnTo>
                      <a:pt x="6" y="4"/>
                    </a:lnTo>
                    <a:lnTo>
                      <a:pt x="8" y="0"/>
                    </a:lnTo>
                    <a:lnTo>
                      <a:pt x="10" y="0"/>
                    </a:lnTo>
                    <a:lnTo>
                      <a:pt x="12" y="0"/>
                    </a:lnTo>
                    <a:lnTo>
                      <a:pt x="14" y="4"/>
                    </a:lnTo>
                    <a:lnTo>
                      <a:pt x="14" y="4"/>
                    </a:lnTo>
                    <a:lnTo>
                      <a:pt x="14" y="12"/>
                    </a:lnTo>
                    <a:lnTo>
                      <a:pt x="16" y="16"/>
                    </a:lnTo>
                    <a:lnTo>
                      <a:pt x="18" y="16"/>
                    </a:lnTo>
                    <a:lnTo>
                      <a:pt x="18" y="16"/>
                    </a:lnTo>
                    <a:lnTo>
                      <a:pt x="18" y="18"/>
                    </a:lnTo>
                    <a:lnTo>
                      <a:pt x="18" y="18"/>
                    </a:lnTo>
                    <a:lnTo>
                      <a:pt x="16" y="22"/>
                    </a:lnTo>
                    <a:lnTo>
                      <a:pt x="14" y="22"/>
                    </a:lnTo>
                    <a:lnTo>
                      <a:pt x="14" y="22"/>
                    </a:lnTo>
                    <a:lnTo>
                      <a:pt x="12" y="22"/>
                    </a:lnTo>
                    <a:lnTo>
                      <a:pt x="12" y="24"/>
                    </a:lnTo>
                    <a:lnTo>
                      <a:pt x="14" y="30"/>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1" name="Freeform 3397">
                <a:extLst>
                  <a:ext uri="{FF2B5EF4-FFF2-40B4-BE49-F238E27FC236}">
                    <a16:creationId xmlns:a16="http://schemas.microsoft.com/office/drawing/2014/main" id="{E47C8D08-A9A6-FE40-CF26-6D28BAA0B85F}"/>
                  </a:ext>
                </a:extLst>
              </p:cNvPr>
              <p:cNvSpPr>
                <a:spLocks/>
              </p:cNvSpPr>
              <p:nvPr/>
            </p:nvSpPr>
            <p:spPr bwMode="auto">
              <a:xfrm>
                <a:off x="5974" y="2466"/>
                <a:ext cx="4" cy="10"/>
              </a:xfrm>
              <a:custGeom>
                <a:avLst/>
                <a:gdLst>
                  <a:gd name="T0" fmla="*/ 2 w 4"/>
                  <a:gd name="T1" fmla="*/ 0 h 10"/>
                  <a:gd name="T2" fmla="*/ 2 w 4"/>
                  <a:gd name="T3" fmla="*/ 0 h 10"/>
                  <a:gd name="T4" fmla="*/ 4 w 4"/>
                  <a:gd name="T5" fmla="*/ 0 h 10"/>
                  <a:gd name="T6" fmla="*/ 4 w 4"/>
                  <a:gd name="T7" fmla="*/ 6 h 10"/>
                  <a:gd name="T8" fmla="*/ 4 w 4"/>
                  <a:gd name="T9" fmla="*/ 6 h 10"/>
                  <a:gd name="T10" fmla="*/ 4 w 4"/>
                  <a:gd name="T11" fmla="*/ 10 h 10"/>
                  <a:gd name="T12" fmla="*/ 2 w 4"/>
                  <a:gd name="T13" fmla="*/ 10 h 10"/>
                  <a:gd name="T14" fmla="*/ 2 w 4"/>
                  <a:gd name="T15" fmla="*/ 10 h 10"/>
                  <a:gd name="T16" fmla="*/ 0 w 4"/>
                  <a:gd name="T17" fmla="*/ 10 h 10"/>
                  <a:gd name="T18" fmla="*/ 0 w 4"/>
                  <a:gd name="T19" fmla="*/ 10 h 10"/>
                  <a:gd name="T20" fmla="*/ 0 w 4"/>
                  <a:gd name="T21" fmla="*/ 10 h 10"/>
                  <a:gd name="T22" fmla="*/ 0 w 4"/>
                  <a:gd name="T23" fmla="*/ 8 h 10"/>
                  <a:gd name="T24" fmla="*/ 2 w 4"/>
                  <a:gd name="T25" fmla="*/ 4 h 10"/>
                  <a:gd name="T26" fmla="*/ 2 w 4"/>
                  <a:gd name="T27" fmla="*/ 2 h 10"/>
                  <a:gd name="T28" fmla="*/ 2 w 4"/>
                  <a:gd name="T29" fmla="*/ 0 h 10"/>
                  <a:gd name="T30" fmla="*/ 2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2" y="0"/>
                    </a:moveTo>
                    <a:lnTo>
                      <a:pt x="2" y="0"/>
                    </a:lnTo>
                    <a:lnTo>
                      <a:pt x="4" y="0"/>
                    </a:lnTo>
                    <a:lnTo>
                      <a:pt x="4" y="6"/>
                    </a:lnTo>
                    <a:lnTo>
                      <a:pt x="4" y="6"/>
                    </a:lnTo>
                    <a:lnTo>
                      <a:pt x="4" y="10"/>
                    </a:lnTo>
                    <a:lnTo>
                      <a:pt x="2" y="10"/>
                    </a:lnTo>
                    <a:lnTo>
                      <a:pt x="2" y="10"/>
                    </a:lnTo>
                    <a:lnTo>
                      <a:pt x="0" y="10"/>
                    </a:lnTo>
                    <a:lnTo>
                      <a:pt x="0" y="10"/>
                    </a:lnTo>
                    <a:lnTo>
                      <a:pt x="0" y="10"/>
                    </a:lnTo>
                    <a:lnTo>
                      <a:pt x="0" y="8"/>
                    </a:lnTo>
                    <a:lnTo>
                      <a:pt x="2" y="4"/>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2" name="Freeform 3398">
                <a:extLst>
                  <a:ext uri="{FF2B5EF4-FFF2-40B4-BE49-F238E27FC236}">
                    <a16:creationId xmlns:a16="http://schemas.microsoft.com/office/drawing/2014/main" id="{141C116C-3872-83BD-593F-F0C5DEC28AAF}"/>
                  </a:ext>
                </a:extLst>
              </p:cNvPr>
              <p:cNvSpPr>
                <a:spLocks/>
              </p:cNvSpPr>
              <p:nvPr/>
            </p:nvSpPr>
            <p:spPr bwMode="auto">
              <a:xfrm>
                <a:off x="5948" y="2344"/>
                <a:ext cx="24" cy="42"/>
              </a:xfrm>
              <a:custGeom>
                <a:avLst/>
                <a:gdLst>
                  <a:gd name="T0" fmla="*/ 0 w 24"/>
                  <a:gd name="T1" fmla="*/ 14 h 42"/>
                  <a:gd name="T2" fmla="*/ 0 w 24"/>
                  <a:gd name="T3" fmla="*/ 14 h 42"/>
                  <a:gd name="T4" fmla="*/ 4 w 24"/>
                  <a:gd name="T5" fmla="*/ 10 h 42"/>
                  <a:gd name="T6" fmla="*/ 4 w 24"/>
                  <a:gd name="T7" fmla="*/ 0 h 42"/>
                  <a:gd name="T8" fmla="*/ 4 w 24"/>
                  <a:gd name="T9" fmla="*/ 0 h 42"/>
                  <a:gd name="T10" fmla="*/ 8 w 24"/>
                  <a:gd name="T11" fmla="*/ 10 h 42"/>
                  <a:gd name="T12" fmla="*/ 12 w 24"/>
                  <a:gd name="T13" fmla="*/ 16 h 42"/>
                  <a:gd name="T14" fmla="*/ 16 w 24"/>
                  <a:gd name="T15" fmla="*/ 22 h 42"/>
                  <a:gd name="T16" fmla="*/ 20 w 24"/>
                  <a:gd name="T17" fmla="*/ 26 h 42"/>
                  <a:gd name="T18" fmla="*/ 20 w 24"/>
                  <a:gd name="T19" fmla="*/ 26 h 42"/>
                  <a:gd name="T20" fmla="*/ 22 w 24"/>
                  <a:gd name="T21" fmla="*/ 28 h 42"/>
                  <a:gd name="T22" fmla="*/ 24 w 24"/>
                  <a:gd name="T23" fmla="*/ 32 h 42"/>
                  <a:gd name="T24" fmla="*/ 24 w 24"/>
                  <a:gd name="T25" fmla="*/ 32 h 42"/>
                  <a:gd name="T26" fmla="*/ 22 w 24"/>
                  <a:gd name="T27" fmla="*/ 42 h 42"/>
                  <a:gd name="T28" fmla="*/ 22 w 24"/>
                  <a:gd name="T29" fmla="*/ 42 h 42"/>
                  <a:gd name="T30" fmla="*/ 20 w 24"/>
                  <a:gd name="T31" fmla="*/ 40 h 42"/>
                  <a:gd name="T32" fmla="*/ 20 w 24"/>
                  <a:gd name="T33" fmla="*/ 40 h 42"/>
                  <a:gd name="T34" fmla="*/ 18 w 24"/>
                  <a:gd name="T35" fmla="*/ 36 h 42"/>
                  <a:gd name="T36" fmla="*/ 18 w 24"/>
                  <a:gd name="T37" fmla="*/ 36 h 42"/>
                  <a:gd name="T38" fmla="*/ 14 w 24"/>
                  <a:gd name="T39" fmla="*/ 28 h 42"/>
                  <a:gd name="T40" fmla="*/ 12 w 24"/>
                  <a:gd name="T41" fmla="*/ 28 h 42"/>
                  <a:gd name="T42" fmla="*/ 10 w 24"/>
                  <a:gd name="T43" fmla="*/ 32 h 42"/>
                  <a:gd name="T44" fmla="*/ 10 w 24"/>
                  <a:gd name="T45" fmla="*/ 32 h 42"/>
                  <a:gd name="T46" fmla="*/ 8 w 24"/>
                  <a:gd name="T47" fmla="*/ 30 h 42"/>
                  <a:gd name="T48" fmla="*/ 4 w 24"/>
                  <a:gd name="T49" fmla="*/ 26 h 42"/>
                  <a:gd name="T50" fmla="*/ 2 w 24"/>
                  <a:gd name="T51" fmla="*/ 22 h 42"/>
                  <a:gd name="T52" fmla="*/ 0 w 24"/>
                  <a:gd name="T53" fmla="*/ 14 h 42"/>
                  <a:gd name="T54" fmla="*/ 0 w 24"/>
                  <a:gd name="T55"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42">
                    <a:moveTo>
                      <a:pt x="0" y="14"/>
                    </a:moveTo>
                    <a:lnTo>
                      <a:pt x="0" y="14"/>
                    </a:lnTo>
                    <a:lnTo>
                      <a:pt x="4" y="10"/>
                    </a:lnTo>
                    <a:lnTo>
                      <a:pt x="4" y="0"/>
                    </a:lnTo>
                    <a:lnTo>
                      <a:pt x="4" y="0"/>
                    </a:lnTo>
                    <a:lnTo>
                      <a:pt x="8" y="10"/>
                    </a:lnTo>
                    <a:lnTo>
                      <a:pt x="12" y="16"/>
                    </a:lnTo>
                    <a:lnTo>
                      <a:pt x="16" y="22"/>
                    </a:lnTo>
                    <a:lnTo>
                      <a:pt x="20" y="26"/>
                    </a:lnTo>
                    <a:lnTo>
                      <a:pt x="20" y="26"/>
                    </a:lnTo>
                    <a:lnTo>
                      <a:pt x="22" y="28"/>
                    </a:lnTo>
                    <a:lnTo>
                      <a:pt x="24" y="32"/>
                    </a:lnTo>
                    <a:lnTo>
                      <a:pt x="24" y="32"/>
                    </a:lnTo>
                    <a:lnTo>
                      <a:pt x="22" y="42"/>
                    </a:lnTo>
                    <a:lnTo>
                      <a:pt x="22" y="42"/>
                    </a:lnTo>
                    <a:lnTo>
                      <a:pt x="20" y="40"/>
                    </a:lnTo>
                    <a:lnTo>
                      <a:pt x="20" y="40"/>
                    </a:lnTo>
                    <a:lnTo>
                      <a:pt x="18" y="36"/>
                    </a:lnTo>
                    <a:lnTo>
                      <a:pt x="18" y="36"/>
                    </a:lnTo>
                    <a:lnTo>
                      <a:pt x="14" y="28"/>
                    </a:lnTo>
                    <a:lnTo>
                      <a:pt x="12" y="28"/>
                    </a:lnTo>
                    <a:lnTo>
                      <a:pt x="10" y="32"/>
                    </a:lnTo>
                    <a:lnTo>
                      <a:pt x="10" y="32"/>
                    </a:lnTo>
                    <a:lnTo>
                      <a:pt x="8" y="30"/>
                    </a:lnTo>
                    <a:lnTo>
                      <a:pt x="4" y="26"/>
                    </a:lnTo>
                    <a:lnTo>
                      <a:pt x="2" y="22"/>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3" name="Freeform 3399">
                <a:extLst>
                  <a:ext uri="{FF2B5EF4-FFF2-40B4-BE49-F238E27FC236}">
                    <a16:creationId xmlns:a16="http://schemas.microsoft.com/office/drawing/2014/main" id="{840E85B1-F71D-CE55-7D14-33A6174670A2}"/>
                  </a:ext>
                </a:extLst>
              </p:cNvPr>
              <p:cNvSpPr>
                <a:spLocks/>
              </p:cNvSpPr>
              <p:nvPr/>
            </p:nvSpPr>
            <p:spPr bwMode="auto">
              <a:xfrm>
                <a:off x="5966" y="2458"/>
                <a:ext cx="10" cy="18"/>
              </a:xfrm>
              <a:custGeom>
                <a:avLst/>
                <a:gdLst>
                  <a:gd name="T0" fmla="*/ 10 w 10"/>
                  <a:gd name="T1" fmla="*/ 8 h 18"/>
                  <a:gd name="T2" fmla="*/ 10 w 10"/>
                  <a:gd name="T3" fmla="*/ 8 h 18"/>
                  <a:gd name="T4" fmla="*/ 10 w 10"/>
                  <a:gd name="T5" fmla="*/ 14 h 18"/>
                  <a:gd name="T6" fmla="*/ 8 w 10"/>
                  <a:gd name="T7" fmla="*/ 18 h 18"/>
                  <a:gd name="T8" fmla="*/ 8 w 10"/>
                  <a:gd name="T9" fmla="*/ 18 h 18"/>
                  <a:gd name="T10" fmla="*/ 0 w 10"/>
                  <a:gd name="T11" fmla="*/ 18 h 18"/>
                  <a:gd name="T12" fmla="*/ 0 w 10"/>
                  <a:gd name="T13" fmla="*/ 18 h 18"/>
                  <a:gd name="T14" fmla="*/ 2 w 10"/>
                  <a:gd name="T15" fmla="*/ 14 h 18"/>
                  <a:gd name="T16" fmla="*/ 2 w 10"/>
                  <a:gd name="T17" fmla="*/ 10 h 18"/>
                  <a:gd name="T18" fmla="*/ 4 w 10"/>
                  <a:gd name="T19" fmla="*/ 8 h 18"/>
                  <a:gd name="T20" fmla="*/ 4 w 10"/>
                  <a:gd name="T21" fmla="*/ 4 h 18"/>
                  <a:gd name="T22" fmla="*/ 4 w 10"/>
                  <a:gd name="T23" fmla="*/ 4 h 18"/>
                  <a:gd name="T24" fmla="*/ 6 w 10"/>
                  <a:gd name="T25" fmla="*/ 4 h 18"/>
                  <a:gd name="T26" fmla="*/ 8 w 10"/>
                  <a:gd name="T27" fmla="*/ 0 h 18"/>
                  <a:gd name="T28" fmla="*/ 8 w 10"/>
                  <a:gd name="T29" fmla="*/ 0 h 18"/>
                  <a:gd name="T30" fmla="*/ 10 w 10"/>
                  <a:gd name="T31" fmla="*/ 8 h 18"/>
                  <a:gd name="T32" fmla="*/ 10 w 10"/>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8">
                    <a:moveTo>
                      <a:pt x="10" y="8"/>
                    </a:moveTo>
                    <a:lnTo>
                      <a:pt x="10" y="8"/>
                    </a:lnTo>
                    <a:lnTo>
                      <a:pt x="10" y="14"/>
                    </a:lnTo>
                    <a:lnTo>
                      <a:pt x="8" y="18"/>
                    </a:lnTo>
                    <a:lnTo>
                      <a:pt x="8" y="18"/>
                    </a:lnTo>
                    <a:lnTo>
                      <a:pt x="0" y="18"/>
                    </a:lnTo>
                    <a:lnTo>
                      <a:pt x="0" y="18"/>
                    </a:lnTo>
                    <a:lnTo>
                      <a:pt x="2" y="14"/>
                    </a:lnTo>
                    <a:lnTo>
                      <a:pt x="2" y="10"/>
                    </a:lnTo>
                    <a:lnTo>
                      <a:pt x="4" y="8"/>
                    </a:lnTo>
                    <a:lnTo>
                      <a:pt x="4" y="4"/>
                    </a:lnTo>
                    <a:lnTo>
                      <a:pt x="4" y="4"/>
                    </a:lnTo>
                    <a:lnTo>
                      <a:pt x="6" y="4"/>
                    </a:lnTo>
                    <a:lnTo>
                      <a:pt x="8" y="0"/>
                    </a:lnTo>
                    <a:lnTo>
                      <a:pt x="8" y="0"/>
                    </a:lnTo>
                    <a:lnTo>
                      <a:pt x="10"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4" name="Freeform 3400">
                <a:extLst>
                  <a:ext uri="{FF2B5EF4-FFF2-40B4-BE49-F238E27FC236}">
                    <a16:creationId xmlns:a16="http://schemas.microsoft.com/office/drawing/2014/main" id="{39ADFFEE-EE4A-A362-DF41-7D1043479D85}"/>
                  </a:ext>
                </a:extLst>
              </p:cNvPr>
              <p:cNvSpPr>
                <a:spLocks/>
              </p:cNvSpPr>
              <p:nvPr/>
            </p:nvSpPr>
            <p:spPr bwMode="auto">
              <a:xfrm>
                <a:off x="5770" y="1750"/>
                <a:ext cx="18" cy="30"/>
              </a:xfrm>
              <a:custGeom>
                <a:avLst/>
                <a:gdLst>
                  <a:gd name="T0" fmla="*/ 18 w 18"/>
                  <a:gd name="T1" fmla="*/ 8 h 30"/>
                  <a:gd name="T2" fmla="*/ 18 w 18"/>
                  <a:gd name="T3" fmla="*/ 8 h 30"/>
                  <a:gd name="T4" fmla="*/ 16 w 18"/>
                  <a:gd name="T5" fmla="*/ 16 h 30"/>
                  <a:gd name="T6" fmla="*/ 14 w 18"/>
                  <a:gd name="T7" fmla="*/ 20 h 30"/>
                  <a:gd name="T8" fmla="*/ 12 w 18"/>
                  <a:gd name="T9" fmla="*/ 24 h 30"/>
                  <a:gd name="T10" fmla="*/ 10 w 18"/>
                  <a:gd name="T11" fmla="*/ 30 h 30"/>
                  <a:gd name="T12" fmla="*/ 10 w 18"/>
                  <a:gd name="T13" fmla="*/ 30 h 30"/>
                  <a:gd name="T14" fmla="*/ 0 w 18"/>
                  <a:gd name="T15" fmla="*/ 10 h 30"/>
                  <a:gd name="T16" fmla="*/ 0 w 18"/>
                  <a:gd name="T17" fmla="*/ 10 h 30"/>
                  <a:gd name="T18" fmla="*/ 0 w 18"/>
                  <a:gd name="T19" fmla="*/ 8 h 30"/>
                  <a:gd name="T20" fmla="*/ 0 w 18"/>
                  <a:gd name="T21" fmla="*/ 4 h 30"/>
                  <a:gd name="T22" fmla="*/ 0 w 18"/>
                  <a:gd name="T23" fmla="*/ 4 h 30"/>
                  <a:gd name="T24" fmla="*/ 0 w 18"/>
                  <a:gd name="T25" fmla="*/ 2 h 30"/>
                  <a:gd name="T26" fmla="*/ 2 w 18"/>
                  <a:gd name="T27" fmla="*/ 0 h 30"/>
                  <a:gd name="T28" fmla="*/ 2 w 18"/>
                  <a:gd name="T29" fmla="*/ 0 h 30"/>
                  <a:gd name="T30" fmla="*/ 4 w 18"/>
                  <a:gd name="T31" fmla="*/ 0 h 30"/>
                  <a:gd name="T32" fmla="*/ 6 w 18"/>
                  <a:gd name="T33" fmla="*/ 0 h 30"/>
                  <a:gd name="T34" fmla="*/ 10 w 18"/>
                  <a:gd name="T35" fmla="*/ 4 h 30"/>
                  <a:gd name="T36" fmla="*/ 14 w 18"/>
                  <a:gd name="T37" fmla="*/ 8 h 30"/>
                  <a:gd name="T38" fmla="*/ 16 w 18"/>
                  <a:gd name="T39" fmla="*/ 8 h 30"/>
                  <a:gd name="T40" fmla="*/ 18 w 18"/>
                  <a:gd name="T41" fmla="*/ 8 h 30"/>
                  <a:gd name="T42" fmla="*/ 18 w 18"/>
                  <a:gd name="T43"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0">
                    <a:moveTo>
                      <a:pt x="18" y="8"/>
                    </a:moveTo>
                    <a:lnTo>
                      <a:pt x="18" y="8"/>
                    </a:lnTo>
                    <a:lnTo>
                      <a:pt x="16" y="16"/>
                    </a:lnTo>
                    <a:lnTo>
                      <a:pt x="14" y="20"/>
                    </a:lnTo>
                    <a:lnTo>
                      <a:pt x="12" y="24"/>
                    </a:lnTo>
                    <a:lnTo>
                      <a:pt x="10" y="30"/>
                    </a:lnTo>
                    <a:lnTo>
                      <a:pt x="10" y="30"/>
                    </a:lnTo>
                    <a:lnTo>
                      <a:pt x="0" y="10"/>
                    </a:lnTo>
                    <a:lnTo>
                      <a:pt x="0" y="10"/>
                    </a:lnTo>
                    <a:lnTo>
                      <a:pt x="0" y="8"/>
                    </a:lnTo>
                    <a:lnTo>
                      <a:pt x="0" y="4"/>
                    </a:lnTo>
                    <a:lnTo>
                      <a:pt x="0" y="4"/>
                    </a:lnTo>
                    <a:lnTo>
                      <a:pt x="0" y="2"/>
                    </a:lnTo>
                    <a:lnTo>
                      <a:pt x="2" y="0"/>
                    </a:lnTo>
                    <a:lnTo>
                      <a:pt x="2" y="0"/>
                    </a:lnTo>
                    <a:lnTo>
                      <a:pt x="4" y="0"/>
                    </a:lnTo>
                    <a:lnTo>
                      <a:pt x="6" y="0"/>
                    </a:lnTo>
                    <a:lnTo>
                      <a:pt x="10" y="4"/>
                    </a:lnTo>
                    <a:lnTo>
                      <a:pt x="14" y="8"/>
                    </a:lnTo>
                    <a:lnTo>
                      <a:pt x="16" y="8"/>
                    </a:lnTo>
                    <a:lnTo>
                      <a:pt x="18" y="8"/>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5" name="Freeform 3401">
                <a:extLst>
                  <a:ext uri="{FF2B5EF4-FFF2-40B4-BE49-F238E27FC236}">
                    <a16:creationId xmlns:a16="http://schemas.microsoft.com/office/drawing/2014/main" id="{65010611-37D6-8786-B7BE-C22DA2F40144}"/>
                  </a:ext>
                </a:extLst>
              </p:cNvPr>
              <p:cNvSpPr>
                <a:spLocks/>
              </p:cNvSpPr>
              <p:nvPr/>
            </p:nvSpPr>
            <p:spPr bwMode="auto">
              <a:xfrm>
                <a:off x="5780" y="1806"/>
                <a:ext cx="14" cy="40"/>
              </a:xfrm>
              <a:custGeom>
                <a:avLst/>
                <a:gdLst>
                  <a:gd name="T0" fmla="*/ 14 w 14"/>
                  <a:gd name="T1" fmla="*/ 32 h 40"/>
                  <a:gd name="T2" fmla="*/ 14 w 14"/>
                  <a:gd name="T3" fmla="*/ 32 h 40"/>
                  <a:gd name="T4" fmla="*/ 12 w 14"/>
                  <a:gd name="T5" fmla="*/ 38 h 40"/>
                  <a:gd name="T6" fmla="*/ 12 w 14"/>
                  <a:gd name="T7" fmla="*/ 40 h 40"/>
                  <a:gd name="T8" fmla="*/ 10 w 14"/>
                  <a:gd name="T9" fmla="*/ 38 h 40"/>
                  <a:gd name="T10" fmla="*/ 8 w 14"/>
                  <a:gd name="T11" fmla="*/ 34 h 40"/>
                  <a:gd name="T12" fmla="*/ 8 w 14"/>
                  <a:gd name="T13" fmla="*/ 34 h 40"/>
                  <a:gd name="T14" fmla="*/ 4 w 14"/>
                  <a:gd name="T15" fmla="*/ 20 h 40"/>
                  <a:gd name="T16" fmla="*/ 0 w 14"/>
                  <a:gd name="T17" fmla="*/ 0 h 40"/>
                  <a:gd name="T18" fmla="*/ 0 w 14"/>
                  <a:gd name="T19" fmla="*/ 0 h 40"/>
                  <a:gd name="T20" fmla="*/ 6 w 14"/>
                  <a:gd name="T21" fmla="*/ 20 h 40"/>
                  <a:gd name="T22" fmla="*/ 10 w 14"/>
                  <a:gd name="T23" fmla="*/ 28 h 40"/>
                  <a:gd name="T24" fmla="*/ 12 w 14"/>
                  <a:gd name="T25" fmla="*/ 32 h 40"/>
                  <a:gd name="T26" fmla="*/ 14 w 14"/>
                  <a:gd name="T27" fmla="*/ 32 h 40"/>
                  <a:gd name="T28" fmla="*/ 14 w 14"/>
                  <a:gd name="T29"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0">
                    <a:moveTo>
                      <a:pt x="14" y="32"/>
                    </a:moveTo>
                    <a:lnTo>
                      <a:pt x="14" y="32"/>
                    </a:lnTo>
                    <a:lnTo>
                      <a:pt x="12" y="38"/>
                    </a:lnTo>
                    <a:lnTo>
                      <a:pt x="12" y="40"/>
                    </a:lnTo>
                    <a:lnTo>
                      <a:pt x="10" y="38"/>
                    </a:lnTo>
                    <a:lnTo>
                      <a:pt x="8" y="34"/>
                    </a:lnTo>
                    <a:lnTo>
                      <a:pt x="8" y="34"/>
                    </a:lnTo>
                    <a:lnTo>
                      <a:pt x="4" y="20"/>
                    </a:lnTo>
                    <a:lnTo>
                      <a:pt x="0" y="0"/>
                    </a:lnTo>
                    <a:lnTo>
                      <a:pt x="0" y="0"/>
                    </a:lnTo>
                    <a:lnTo>
                      <a:pt x="6" y="20"/>
                    </a:lnTo>
                    <a:lnTo>
                      <a:pt x="10" y="28"/>
                    </a:lnTo>
                    <a:lnTo>
                      <a:pt x="12" y="32"/>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6" name="Freeform 3402">
                <a:extLst>
                  <a:ext uri="{FF2B5EF4-FFF2-40B4-BE49-F238E27FC236}">
                    <a16:creationId xmlns:a16="http://schemas.microsoft.com/office/drawing/2014/main" id="{6B0DF6C2-A5CA-3074-F68A-E9B0039D4A20}"/>
                  </a:ext>
                </a:extLst>
              </p:cNvPr>
              <p:cNvSpPr>
                <a:spLocks/>
              </p:cNvSpPr>
              <p:nvPr/>
            </p:nvSpPr>
            <p:spPr bwMode="auto">
              <a:xfrm>
                <a:off x="5750" y="1732"/>
                <a:ext cx="6" cy="28"/>
              </a:xfrm>
              <a:custGeom>
                <a:avLst/>
                <a:gdLst>
                  <a:gd name="T0" fmla="*/ 0 w 6"/>
                  <a:gd name="T1" fmla="*/ 8 h 28"/>
                  <a:gd name="T2" fmla="*/ 0 w 6"/>
                  <a:gd name="T3" fmla="*/ 8 h 28"/>
                  <a:gd name="T4" fmla="*/ 0 w 6"/>
                  <a:gd name="T5" fmla="*/ 0 h 28"/>
                  <a:gd name="T6" fmla="*/ 0 w 6"/>
                  <a:gd name="T7" fmla="*/ 0 h 28"/>
                  <a:gd name="T8" fmla="*/ 4 w 6"/>
                  <a:gd name="T9" fmla="*/ 4 h 28"/>
                  <a:gd name="T10" fmla="*/ 6 w 6"/>
                  <a:gd name="T11" fmla="*/ 8 h 28"/>
                  <a:gd name="T12" fmla="*/ 6 w 6"/>
                  <a:gd name="T13" fmla="*/ 16 h 28"/>
                  <a:gd name="T14" fmla="*/ 2 w 6"/>
                  <a:gd name="T15" fmla="*/ 28 h 28"/>
                  <a:gd name="T16" fmla="*/ 2 w 6"/>
                  <a:gd name="T17" fmla="*/ 28 h 28"/>
                  <a:gd name="T18" fmla="*/ 2 w 6"/>
                  <a:gd name="T19" fmla="*/ 24 h 28"/>
                  <a:gd name="T20" fmla="*/ 0 w 6"/>
                  <a:gd name="T21" fmla="*/ 18 h 28"/>
                  <a:gd name="T22" fmla="*/ 0 w 6"/>
                  <a:gd name="T23" fmla="*/ 8 h 28"/>
                  <a:gd name="T24" fmla="*/ 0 w 6"/>
                  <a:gd name="T25"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8">
                    <a:moveTo>
                      <a:pt x="0" y="8"/>
                    </a:moveTo>
                    <a:lnTo>
                      <a:pt x="0" y="8"/>
                    </a:lnTo>
                    <a:lnTo>
                      <a:pt x="0" y="0"/>
                    </a:lnTo>
                    <a:lnTo>
                      <a:pt x="0" y="0"/>
                    </a:lnTo>
                    <a:lnTo>
                      <a:pt x="4" y="4"/>
                    </a:lnTo>
                    <a:lnTo>
                      <a:pt x="6" y="8"/>
                    </a:lnTo>
                    <a:lnTo>
                      <a:pt x="6" y="16"/>
                    </a:lnTo>
                    <a:lnTo>
                      <a:pt x="2" y="28"/>
                    </a:lnTo>
                    <a:lnTo>
                      <a:pt x="2" y="28"/>
                    </a:lnTo>
                    <a:lnTo>
                      <a:pt x="2" y="24"/>
                    </a:lnTo>
                    <a:lnTo>
                      <a:pt x="0" y="1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7" name="Freeform 3403">
                <a:extLst>
                  <a:ext uri="{FF2B5EF4-FFF2-40B4-BE49-F238E27FC236}">
                    <a16:creationId xmlns:a16="http://schemas.microsoft.com/office/drawing/2014/main" id="{8B43D2E6-A096-7984-A478-DEDCEAA71D32}"/>
                  </a:ext>
                </a:extLst>
              </p:cNvPr>
              <p:cNvSpPr>
                <a:spLocks/>
              </p:cNvSpPr>
              <p:nvPr/>
            </p:nvSpPr>
            <p:spPr bwMode="auto">
              <a:xfrm>
                <a:off x="5720" y="1696"/>
                <a:ext cx="6" cy="14"/>
              </a:xfrm>
              <a:custGeom>
                <a:avLst/>
                <a:gdLst>
                  <a:gd name="T0" fmla="*/ 0 w 6"/>
                  <a:gd name="T1" fmla="*/ 6 h 14"/>
                  <a:gd name="T2" fmla="*/ 0 w 6"/>
                  <a:gd name="T3" fmla="*/ 6 h 14"/>
                  <a:gd name="T4" fmla="*/ 2 w 6"/>
                  <a:gd name="T5" fmla="*/ 0 h 14"/>
                  <a:gd name="T6" fmla="*/ 4 w 6"/>
                  <a:gd name="T7" fmla="*/ 0 h 14"/>
                  <a:gd name="T8" fmla="*/ 4 w 6"/>
                  <a:gd name="T9" fmla="*/ 0 h 14"/>
                  <a:gd name="T10" fmla="*/ 4 w 6"/>
                  <a:gd name="T11" fmla="*/ 0 h 14"/>
                  <a:gd name="T12" fmla="*/ 6 w 6"/>
                  <a:gd name="T13" fmla="*/ 2 h 14"/>
                  <a:gd name="T14" fmla="*/ 6 w 6"/>
                  <a:gd name="T15" fmla="*/ 2 h 14"/>
                  <a:gd name="T16" fmla="*/ 4 w 6"/>
                  <a:gd name="T17" fmla="*/ 10 h 14"/>
                  <a:gd name="T18" fmla="*/ 2 w 6"/>
                  <a:gd name="T19" fmla="*/ 14 h 14"/>
                  <a:gd name="T20" fmla="*/ 2 w 6"/>
                  <a:gd name="T21" fmla="*/ 14 h 14"/>
                  <a:gd name="T22" fmla="*/ 0 w 6"/>
                  <a:gd name="T23" fmla="*/ 10 h 14"/>
                  <a:gd name="T24" fmla="*/ 0 w 6"/>
                  <a:gd name="T25" fmla="*/ 6 h 14"/>
                  <a:gd name="T26" fmla="*/ 0 w 6"/>
                  <a:gd name="T2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0" y="6"/>
                    </a:moveTo>
                    <a:lnTo>
                      <a:pt x="0" y="6"/>
                    </a:lnTo>
                    <a:lnTo>
                      <a:pt x="2" y="0"/>
                    </a:lnTo>
                    <a:lnTo>
                      <a:pt x="4" y="0"/>
                    </a:lnTo>
                    <a:lnTo>
                      <a:pt x="4" y="0"/>
                    </a:lnTo>
                    <a:lnTo>
                      <a:pt x="4" y="0"/>
                    </a:lnTo>
                    <a:lnTo>
                      <a:pt x="6" y="2"/>
                    </a:lnTo>
                    <a:lnTo>
                      <a:pt x="6" y="2"/>
                    </a:lnTo>
                    <a:lnTo>
                      <a:pt x="4" y="10"/>
                    </a:lnTo>
                    <a:lnTo>
                      <a:pt x="2" y="14"/>
                    </a:lnTo>
                    <a:lnTo>
                      <a:pt x="2" y="14"/>
                    </a:lnTo>
                    <a:lnTo>
                      <a:pt x="0"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8" name="Freeform 3404">
                <a:extLst>
                  <a:ext uri="{FF2B5EF4-FFF2-40B4-BE49-F238E27FC236}">
                    <a16:creationId xmlns:a16="http://schemas.microsoft.com/office/drawing/2014/main" id="{3B0AD58F-59B4-7822-B297-1BE739879463}"/>
                  </a:ext>
                </a:extLst>
              </p:cNvPr>
              <p:cNvSpPr>
                <a:spLocks/>
              </p:cNvSpPr>
              <p:nvPr/>
            </p:nvSpPr>
            <p:spPr bwMode="auto">
              <a:xfrm>
                <a:off x="5754" y="1800"/>
                <a:ext cx="8" cy="14"/>
              </a:xfrm>
              <a:custGeom>
                <a:avLst/>
                <a:gdLst>
                  <a:gd name="T0" fmla="*/ 0 w 8"/>
                  <a:gd name="T1" fmla="*/ 8 h 14"/>
                  <a:gd name="T2" fmla="*/ 0 w 8"/>
                  <a:gd name="T3" fmla="*/ 8 h 14"/>
                  <a:gd name="T4" fmla="*/ 4 w 8"/>
                  <a:gd name="T5" fmla="*/ 2 h 14"/>
                  <a:gd name="T6" fmla="*/ 4 w 8"/>
                  <a:gd name="T7" fmla="*/ 0 h 14"/>
                  <a:gd name="T8" fmla="*/ 6 w 8"/>
                  <a:gd name="T9" fmla="*/ 0 h 14"/>
                  <a:gd name="T10" fmla="*/ 6 w 8"/>
                  <a:gd name="T11" fmla="*/ 0 h 14"/>
                  <a:gd name="T12" fmla="*/ 8 w 8"/>
                  <a:gd name="T13" fmla="*/ 2 h 14"/>
                  <a:gd name="T14" fmla="*/ 8 w 8"/>
                  <a:gd name="T15" fmla="*/ 6 h 14"/>
                  <a:gd name="T16" fmla="*/ 6 w 8"/>
                  <a:gd name="T17" fmla="*/ 8 h 14"/>
                  <a:gd name="T18" fmla="*/ 6 w 8"/>
                  <a:gd name="T19" fmla="*/ 12 h 14"/>
                  <a:gd name="T20" fmla="*/ 6 w 8"/>
                  <a:gd name="T21" fmla="*/ 12 h 14"/>
                  <a:gd name="T22" fmla="*/ 4 w 8"/>
                  <a:gd name="T23" fmla="*/ 14 h 14"/>
                  <a:gd name="T24" fmla="*/ 4 w 8"/>
                  <a:gd name="T25" fmla="*/ 14 h 14"/>
                  <a:gd name="T26" fmla="*/ 0 w 8"/>
                  <a:gd name="T27" fmla="*/ 8 h 14"/>
                  <a:gd name="T28" fmla="*/ 0 w 8"/>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0" y="8"/>
                    </a:moveTo>
                    <a:lnTo>
                      <a:pt x="0" y="8"/>
                    </a:lnTo>
                    <a:lnTo>
                      <a:pt x="4" y="2"/>
                    </a:lnTo>
                    <a:lnTo>
                      <a:pt x="4" y="0"/>
                    </a:lnTo>
                    <a:lnTo>
                      <a:pt x="6" y="0"/>
                    </a:lnTo>
                    <a:lnTo>
                      <a:pt x="6" y="0"/>
                    </a:lnTo>
                    <a:lnTo>
                      <a:pt x="8" y="2"/>
                    </a:lnTo>
                    <a:lnTo>
                      <a:pt x="8" y="6"/>
                    </a:lnTo>
                    <a:lnTo>
                      <a:pt x="6" y="8"/>
                    </a:lnTo>
                    <a:lnTo>
                      <a:pt x="6" y="12"/>
                    </a:lnTo>
                    <a:lnTo>
                      <a:pt x="6" y="12"/>
                    </a:lnTo>
                    <a:lnTo>
                      <a:pt x="4" y="14"/>
                    </a:lnTo>
                    <a:lnTo>
                      <a:pt x="4" y="14"/>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9" name="Freeform 3405">
                <a:extLst>
                  <a:ext uri="{FF2B5EF4-FFF2-40B4-BE49-F238E27FC236}">
                    <a16:creationId xmlns:a16="http://schemas.microsoft.com/office/drawing/2014/main" id="{6E4DE842-BF98-EED4-1448-0F19976BF7F1}"/>
                  </a:ext>
                </a:extLst>
              </p:cNvPr>
              <p:cNvSpPr>
                <a:spLocks/>
              </p:cNvSpPr>
              <p:nvPr/>
            </p:nvSpPr>
            <p:spPr bwMode="auto">
              <a:xfrm>
                <a:off x="5752" y="1818"/>
                <a:ext cx="10" cy="14"/>
              </a:xfrm>
              <a:custGeom>
                <a:avLst/>
                <a:gdLst>
                  <a:gd name="T0" fmla="*/ 10 w 10"/>
                  <a:gd name="T1" fmla="*/ 14 h 14"/>
                  <a:gd name="T2" fmla="*/ 10 w 10"/>
                  <a:gd name="T3" fmla="*/ 14 h 14"/>
                  <a:gd name="T4" fmla="*/ 4 w 10"/>
                  <a:gd name="T5" fmla="*/ 12 h 14"/>
                  <a:gd name="T6" fmla="*/ 2 w 10"/>
                  <a:gd name="T7" fmla="*/ 8 h 14"/>
                  <a:gd name="T8" fmla="*/ 0 w 10"/>
                  <a:gd name="T9" fmla="*/ 4 h 14"/>
                  <a:gd name="T10" fmla="*/ 0 w 10"/>
                  <a:gd name="T11" fmla="*/ 4 h 14"/>
                  <a:gd name="T12" fmla="*/ 0 w 10"/>
                  <a:gd name="T13" fmla="*/ 2 h 14"/>
                  <a:gd name="T14" fmla="*/ 2 w 10"/>
                  <a:gd name="T15" fmla="*/ 0 h 14"/>
                  <a:gd name="T16" fmla="*/ 2 w 10"/>
                  <a:gd name="T17" fmla="*/ 0 h 14"/>
                  <a:gd name="T18" fmla="*/ 4 w 10"/>
                  <a:gd name="T19" fmla="*/ 2 h 14"/>
                  <a:gd name="T20" fmla="*/ 6 w 10"/>
                  <a:gd name="T21" fmla="*/ 4 h 14"/>
                  <a:gd name="T22" fmla="*/ 10 w 10"/>
                  <a:gd name="T23" fmla="*/ 14 h 14"/>
                  <a:gd name="T24" fmla="*/ 10 w 1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14"/>
                    </a:moveTo>
                    <a:lnTo>
                      <a:pt x="10" y="14"/>
                    </a:lnTo>
                    <a:lnTo>
                      <a:pt x="4" y="12"/>
                    </a:lnTo>
                    <a:lnTo>
                      <a:pt x="2" y="8"/>
                    </a:lnTo>
                    <a:lnTo>
                      <a:pt x="0" y="4"/>
                    </a:lnTo>
                    <a:lnTo>
                      <a:pt x="0" y="4"/>
                    </a:lnTo>
                    <a:lnTo>
                      <a:pt x="0" y="2"/>
                    </a:lnTo>
                    <a:lnTo>
                      <a:pt x="2" y="0"/>
                    </a:lnTo>
                    <a:lnTo>
                      <a:pt x="2" y="0"/>
                    </a:lnTo>
                    <a:lnTo>
                      <a:pt x="4" y="2"/>
                    </a:lnTo>
                    <a:lnTo>
                      <a:pt x="6" y="4"/>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0" name="Freeform 3406">
                <a:extLst>
                  <a:ext uri="{FF2B5EF4-FFF2-40B4-BE49-F238E27FC236}">
                    <a16:creationId xmlns:a16="http://schemas.microsoft.com/office/drawing/2014/main" id="{A27FF520-F6C8-B8B4-03E1-286681AAB484}"/>
                  </a:ext>
                </a:extLst>
              </p:cNvPr>
              <p:cNvSpPr>
                <a:spLocks/>
              </p:cNvSpPr>
              <p:nvPr/>
            </p:nvSpPr>
            <p:spPr bwMode="auto">
              <a:xfrm>
                <a:off x="5782" y="1900"/>
                <a:ext cx="8" cy="18"/>
              </a:xfrm>
              <a:custGeom>
                <a:avLst/>
                <a:gdLst>
                  <a:gd name="T0" fmla="*/ 8 w 8"/>
                  <a:gd name="T1" fmla="*/ 0 h 18"/>
                  <a:gd name="T2" fmla="*/ 8 w 8"/>
                  <a:gd name="T3" fmla="*/ 0 h 18"/>
                  <a:gd name="T4" fmla="*/ 6 w 8"/>
                  <a:gd name="T5" fmla="*/ 16 h 18"/>
                  <a:gd name="T6" fmla="*/ 6 w 8"/>
                  <a:gd name="T7" fmla="*/ 16 h 18"/>
                  <a:gd name="T8" fmla="*/ 4 w 8"/>
                  <a:gd name="T9" fmla="*/ 18 h 18"/>
                  <a:gd name="T10" fmla="*/ 2 w 8"/>
                  <a:gd name="T11" fmla="*/ 18 h 18"/>
                  <a:gd name="T12" fmla="*/ 2 w 8"/>
                  <a:gd name="T13" fmla="*/ 18 h 18"/>
                  <a:gd name="T14" fmla="*/ 0 w 8"/>
                  <a:gd name="T15" fmla="*/ 18 h 18"/>
                  <a:gd name="T16" fmla="*/ 0 w 8"/>
                  <a:gd name="T17" fmla="*/ 14 h 18"/>
                  <a:gd name="T18" fmla="*/ 0 w 8"/>
                  <a:gd name="T19" fmla="*/ 14 h 18"/>
                  <a:gd name="T20" fmla="*/ 0 w 8"/>
                  <a:gd name="T21" fmla="*/ 8 h 18"/>
                  <a:gd name="T22" fmla="*/ 4 w 8"/>
                  <a:gd name="T23" fmla="*/ 8 h 18"/>
                  <a:gd name="T24" fmla="*/ 4 w 8"/>
                  <a:gd name="T25" fmla="*/ 8 h 18"/>
                  <a:gd name="T26" fmla="*/ 4 w 8"/>
                  <a:gd name="T27" fmla="*/ 6 h 18"/>
                  <a:gd name="T28" fmla="*/ 6 w 8"/>
                  <a:gd name="T29" fmla="*/ 4 h 18"/>
                  <a:gd name="T30" fmla="*/ 6 w 8"/>
                  <a:gd name="T31" fmla="*/ 0 h 18"/>
                  <a:gd name="T32" fmla="*/ 8 w 8"/>
                  <a:gd name="T33" fmla="*/ 0 h 18"/>
                  <a:gd name="T34" fmla="*/ 8 w 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8" y="0"/>
                    </a:moveTo>
                    <a:lnTo>
                      <a:pt x="8" y="0"/>
                    </a:lnTo>
                    <a:lnTo>
                      <a:pt x="6" y="16"/>
                    </a:lnTo>
                    <a:lnTo>
                      <a:pt x="6" y="16"/>
                    </a:lnTo>
                    <a:lnTo>
                      <a:pt x="4" y="18"/>
                    </a:lnTo>
                    <a:lnTo>
                      <a:pt x="2" y="18"/>
                    </a:lnTo>
                    <a:lnTo>
                      <a:pt x="2" y="18"/>
                    </a:lnTo>
                    <a:lnTo>
                      <a:pt x="0" y="18"/>
                    </a:lnTo>
                    <a:lnTo>
                      <a:pt x="0" y="14"/>
                    </a:lnTo>
                    <a:lnTo>
                      <a:pt x="0" y="14"/>
                    </a:lnTo>
                    <a:lnTo>
                      <a:pt x="0" y="8"/>
                    </a:lnTo>
                    <a:lnTo>
                      <a:pt x="4" y="8"/>
                    </a:lnTo>
                    <a:lnTo>
                      <a:pt x="4" y="8"/>
                    </a:lnTo>
                    <a:lnTo>
                      <a:pt x="4" y="6"/>
                    </a:lnTo>
                    <a:lnTo>
                      <a:pt x="6" y="4"/>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1" name="Freeform 3407">
                <a:extLst>
                  <a:ext uri="{FF2B5EF4-FFF2-40B4-BE49-F238E27FC236}">
                    <a16:creationId xmlns:a16="http://schemas.microsoft.com/office/drawing/2014/main" id="{27D256B8-EAC4-8F96-BECE-74EEE282C1F9}"/>
                  </a:ext>
                </a:extLst>
              </p:cNvPr>
              <p:cNvSpPr>
                <a:spLocks/>
              </p:cNvSpPr>
              <p:nvPr/>
            </p:nvSpPr>
            <p:spPr bwMode="auto">
              <a:xfrm>
                <a:off x="5828" y="1902"/>
                <a:ext cx="4" cy="10"/>
              </a:xfrm>
              <a:custGeom>
                <a:avLst/>
                <a:gdLst>
                  <a:gd name="T0" fmla="*/ 2 w 4"/>
                  <a:gd name="T1" fmla="*/ 0 h 10"/>
                  <a:gd name="T2" fmla="*/ 2 w 4"/>
                  <a:gd name="T3" fmla="*/ 0 h 10"/>
                  <a:gd name="T4" fmla="*/ 4 w 4"/>
                  <a:gd name="T5" fmla="*/ 6 h 10"/>
                  <a:gd name="T6" fmla="*/ 4 w 4"/>
                  <a:gd name="T7" fmla="*/ 6 h 10"/>
                  <a:gd name="T8" fmla="*/ 4 w 4"/>
                  <a:gd name="T9" fmla="*/ 8 h 10"/>
                  <a:gd name="T10" fmla="*/ 2 w 4"/>
                  <a:gd name="T11" fmla="*/ 10 h 10"/>
                  <a:gd name="T12" fmla="*/ 2 w 4"/>
                  <a:gd name="T13" fmla="*/ 10 h 10"/>
                  <a:gd name="T14" fmla="*/ 2 w 4"/>
                  <a:gd name="T15" fmla="*/ 10 h 10"/>
                  <a:gd name="T16" fmla="*/ 0 w 4"/>
                  <a:gd name="T17" fmla="*/ 6 h 10"/>
                  <a:gd name="T18" fmla="*/ 0 w 4"/>
                  <a:gd name="T19" fmla="*/ 6 h 10"/>
                  <a:gd name="T20" fmla="*/ 2 w 4"/>
                  <a:gd name="T21" fmla="*/ 0 h 10"/>
                  <a:gd name="T22" fmla="*/ 2 w 4"/>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2" y="0"/>
                    </a:moveTo>
                    <a:lnTo>
                      <a:pt x="2" y="0"/>
                    </a:lnTo>
                    <a:lnTo>
                      <a:pt x="4" y="6"/>
                    </a:lnTo>
                    <a:lnTo>
                      <a:pt x="4" y="6"/>
                    </a:lnTo>
                    <a:lnTo>
                      <a:pt x="4" y="8"/>
                    </a:lnTo>
                    <a:lnTo>
                      <a:pt x="2" y="10"/>
                    </a:lnTo>
                    <a:lnTo>
                      <a:pt x="2" y="10"/>
                    </a:lnTo>
                    <a:lnTo>
                      <a:pt x="2" y="10"/>
                    </a:lnTo>
                    <a:lnTo>
                      <a:pt x="0" y="6"/>
                    </a:lnTo>
                    <a:lnTo>
                      <a:pt x="0" y="6"/>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2" name="Freeform 3408">
                <a:extLst>
                  <a:ext uri="{FF2B5EF4-FFF2-40B4-BE49-F238E27FC236}">
                    <a16:creationId xmlns:a16="http://schemas.microsoft.com/office/drawing/2014/main" id="{3543B9DF-14EB-683C-7828-81FA57559E73}"/>
                  </a:ext>
                </a:extLst>
              </p:cNvPr>
              <p:cNvSpPr>
                <a:spLocks/>
              </p:cNvSpPr>
              <p:nvPr/>
            </p:nvSpPr>
            <p:spPr bwMode="auto">
              <a:xfrm>
                <a:off x="5846" y="1698"/>
                <a:ext cx="14" cy="34"/>
              </a:xfrm>
              <a:custGeom>
                <a:avLst/>
                <a:gdLst>
                  <a:gd name="T0" fmla="*/ 0 w 14"/>
                  <a:gd name="T1" fmla="*/ 30 h 34"/>
                  <a:gd name="T2" fmla="*/ 0 w 14"/>
                  <a:gd name="T3" fmla="*/ 30 h 34"/>
                  <a:gd name="T4" fmla="*/ 2 w 14"/>
                  <a:gd name="T5" fmla="*/ 22 h 34"/>
                  <a:gd name="T6" fmla="*/ 2 w 14"/>
                  <a:gd name="T7" fmla="*/ 16 h 34"/>
                  <a:gd name="T8" fmla="*/ 0 w 14"/>
                  <a:gd name="T9" fmla="*/ 8 h 34"/>
                  <a:gd name="T10" fmla="*/ 0 w 14"/>
                  <a:gd name="T11" fmla="*/ 0 h 34"/>
                  <a:gd name="T12" fmla="*/ 0 w 14"/>
                  <a:gd name="T13" fmla="*/ 0 h 34"/>
                  <a:gd name="T14" fmla="*/ 2 w 14"/>
                  <a:gd name="T15" fmla="*/ 0 h 34"/>
                  <a:gd name="T16" fmla="*/ 2 w 14"/>
                  <a:gd name="T17" fmla="*/ 0 h 34"/>
                  <a:gd name="T18" fmla="*/ 6 w 14"/>
                  <a:gd name="T19" fmla="*/ 4 h 34"/>
                  <a:gd name="T20" fmla="*/ 6 w 14"/>
                  <a:gd name="T21" fmla="*/ 4 h 34"/>
                  <a:gd name="T22" fmla="*/ 6 w 14"/>
                  <a:gd name="T23" fmla="*/ 6 h 34"/>
                  <a:gd name="T24" fmla="*/ 6 w 14"/>
                  <a:gd name="T25" fmla="*/ 6 h 34"/>
                  <a:gd name="T26" fmla="*/ 6 w 14"/>
                  <a:gd name="T27" fmla="*/ 8 h 34"/>
                  <a:gd name="T28" fmla="*/ 6 w 14"/>
                  <a:gd name="T29" fmla="*/ 8 h 34"/>
                  <a:gd name="T30" fmla="*/ 6 w 14"/>
                  <a:gd name="T31" fmla="*/ 14 h 34"/>
                  <a:gd name="T32" fmla="*/ 6 w 14"/>
                  <a:gd name="T33" fmla="*/ 16 h 34"/>
                  <a:gd name="T34" fmla="*/ 8 w 14"/>
                  <a:gd name="T35" fmla="*/ 22 h 34"/>
                  <a:gd name="T36" fmla="*/ 8 w 14"/>
                  <a:gd name="T37" fmla="*/ 22 h 34"/>
                  <a:gd name="T38" fmla="*/ 12 w 14"/>
                  <a:gd name="T39" fmla="*/ 24 h 34"/>
                  <a:gd name="T40" fmla="*/ 14 w 14"/>
                  <a:gd name="T41" fmla="*/ 30 h 34"/>
                  <a:gd name="T42" fmla="*/ 14 w 14"/>
                  <a:gd name="T43" fmla="*/ 30 h 34"/>
                  <a:gd name="T44" fmla="*/ 14 w 14"/>
                  <a:gd name="T45" fmla="*/ 30 h 34"/>
                  <a:gd name="T46" fmla="*/ 6 w 14"/>
                  <a:gd name="T47" fmla="*/ 34 h 34"/>
                  <a:gd name="T48" fmla="*/ 2 w 14"/>
                  <a:gd name="T49" fmla="*/ 34 h 34"/>
                  <a:gd name="T50" fmla="*/ 0 w 14"/>
                  <a:gd name="T51" fmla="*/ 30 h 34"/>
                  <a:gd name="T52" fmla="*/ 0 w 14"/>
                  <a:gd name="T5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
                    <a:moveTo>
                      <a:pt x="0" y="30"/>
                    </a:moveTo>
                    <a:lnTo>
                      <a:pt x="0" y="30"/>
                    </a:lnTo>
                    <a:lnTo>
                      <a:pt x="2" y="22"/>
                    </a:lnTo>
                    <a:lnTo>
                      <a:pt x="2" y="16"/>
                    </a:lnTo>
                    <a:lnTo>
                      <a:pt x="0" y="8"/>
                    </a:lnTo>
                    <a:lnTo>
                      <a:pt x="0" y="0"/>
                    </a:lnTo>
                    <a:lnTo>
                      <a:pt x="0" y="0"/>
                    </a:lnTo>
                    <a:lnTo>
                      <a:pt x="2" y="0"/>
                    </a:lnTo>
                    <a:lnTo>
                      <a:pt x="2" y="0"/>
                    </a:lnTo>
                    <a:lnTo>
                      <a:pt x="6" y="4"/>
                    </a:lnTo>
                    <a:lnTo>
                      <a:pt x="6" y="4"/>
                    </a:lnTo>
                    <a:lnTo>
                      <a:pt x="6" y="6"/>
                    </a:lnTo>
                    <a:lnTo>
                      <a:pt x="6" y="6"/>
                    </a:lnTo>
                    <a:lnTo>
                      <a:pt x="6" y="8"/>
                    </a:lnTo>
                    <a:lnTo>
                      <a:pt x="6" y="8"/>
                    </a:lnTo>
                    <a:lnTo>
                      <a:pt x="6" y="14"/>
                    </a:lnTo>
                    <a:lnTo>
                      <a:pt x="6" y="16"/>
                    </a:lnTo>
                    <a:lnTo>
                      <a:pt x="8" y="22"/>
                    </a:lnTo>
                    <a:lnTo>
                      <a:pt x="8" y="22"/>
                    </a:lnTo>
                    <a:lnTo>
                      <a:pt x="12" y="24"/>
                    </a:lnTo>
                    <a:lnTo>
                      <a:pt x="14" y="30"/>
                    </a:lnTo>
                    <a:lnTo>
                      <a:pt x="14" y="30"/>
                    </a:lnTo>
                    <a:lnTo>
                      <a:pt x="14" y="30"/>
                    </a:lnTo>
                    <a:lnTo>
                      <a:pt x="6" y="34"/>
                    </a:lnTo>
                    <a:lnTo>
                      <a:pt x="2" y="34"/>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3" name="Freeform 3409">
                <a:extLst>
                  <a:ext uri="{FF2B5EF4-FFF2-40B4-BE49-F238E27FC236}">
                    <a16:creationId xmlns:a16="http://schemas.microsoft.com/office/drawing/2014/main" id="{DBE49843-021B-CF33-F34E-5C3DDCF77AE9}"/>
                  </a:ext>
                </a:extLst>
              </p:cNvPr>
              <p:cNvSpPr>
                <a:spLocks/>
              </p:cNvSpPr>
              <p:nvPr/>
            </p:nvSpPr>
            <p:spPr bwMode="auto">
              <a:xfrm>
                <a:off x="5850" y="1740"/>
                <a:ext cx="16" cy="22"/>
              </a:xfrm>
              <a:custGeom>
                <a:avLst/>
                <a:gdLst>
                  <a:gd name="T0" fmla="*/ 16 w 16"/>
                  <a:gd name="T1" fmla="*/ 22 h 22"/>
                  <a:gd name="T2" fmla="*/ 16 w 16"/>
                  <a:gd name="T3" fmla="*/ 22 h 22"/>
                  <a:gd name="T4" fmla="*/ 12 w 16"/>
                  <a:gd name="T5" fmla="*/ 18 h 22"/>
                  <a:gd name="T6" fmla="*/ 8 w 16"/>
                  <a:gd name="T7" fmla="*/ 18 h 22"/>
                  <a:gd name="T8" fmla="*/ 2 w 16"/>
                  <a:gd name="T9" fmla="*/ 18 h 22"/>
                  <a:gd name="T10" fmla="*/ 2 w 16"/>
                  <a:gd name="T11" fmla="*/ 18 h 22"/>
                  <a:gd name="T12" fmla="*/ 2 w 16"/>
                  <a:gd name="T13" fmla="*/ 10 h 22"/>
                  <a:gd name="T14" fmla="*/ 0 w 16"/>
                  <a:gd name="T15" fmla="*/ 0 h 22"/>
                  <a:gd name="T16" fmla="*/ 0 w 16"/>
                  <a:gd name="T17" fmla="*/ 0 h 22"/>
                  <a:gd name="T18" fmla="*/ 2 w 16"/>
                  <a:gd name="T19" fmla="*/ 4 h 22"/>
                  <a:gd name="T20" fmla="*/ 4 w 16"/>
                  <a:gd name="T21" fmla="*/ 6 h 22"/>
                  <a:gd name="T22" fmla="*/ 10 w 16"/>
                  <a:gd name="T23" fmla="*/ 6 h 22"/>
                  <a:gd name="T24" fmla="*/ 12 w 16"/>
                  <a:gd name="T25" fmla="*/ 6 h 22"/>
                  <a:gd name="T26" fmla="*/ 14 w 16"/>
                  <a:gd name="T27" fmla="*/ 8 h 22"/>
                  <a:gd name="T28" fmla="*/ 14 w 16"/>
                  <a:gd name="T29" fmla="*/ 12 h 22"/>
                  <a:gd name="T30" fmla="*/ 16 w 16"/>
                  <a:gd name="T31" fmla="*/ 22 h 22"/>
                  <a:gd name="T32" fmla="*/ 16 w 16"/>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16" y="22"/>
                    </a:moveTo>
                    <a:lnTo>
                      <a:pt x="16" y="22"/>
                    </a:lnTo>
                    <a:lnTo>
                      <a:pt x="12" y="18"/>
                    </a:lnTo>
                    <a:lnTo>
                      <a:pt x="8" y="18"/>
                    </a:lnTo>
                    <a:lnTo>
                      <a:pt x="2" y="18"/>
                    </a:lnTo>
                    <a:lnTo>
                      <a:pt x="2" y="18"/>
                    </a:lnTo>
                    <a:lnTo>
                      <a:pt x="2" y="10"/>
                    </a:lnTo>
                    <a:lnTo>
                      <a:pt x="0" y="0"/>
                    </a:lnTo>
                    <a:lnTo>
                      <a:pt x="0" y="0"/>
                    </a:lnTo>
                    <a:lnTo>
                      <a:pt x="2" y="4"/>
                    </a:lnTo>
                    <a:lnTo>
                      <a:pt x="4" y="6"/>
                    </a:lnTo>
                    <a:lnTo>
                      <a:pt x="10" y="6"/>
                    </a:lnTo>
                    <a:lnTo>
                      <a:pt x="12" y="6"/>
                    </a:lnTo>
                    <a:lnTo>
                      <a:pt x="14" y="8"/>
                    </a:lnTo>
                    <a:lnTo>
                      <a:pt x="14" y="12"/>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4" name="Freeform 3410">
                <a:extLst>
                  <a:ext uri="{FF2B5EF4-FFF2-40B4-BE49-F238E27FC236}">
                    <a16:creationId xmlns:a16="http://schemas.microsoft.com/office/drawing/2014/main" id="{EBD5407A-3E76-8ABD-630B-8277C0B3AEAC}"/>
                  </a:ext>
                </a:extLst>
              </p:cNvPr>
              <p:cNvSpPr>
                <a:spLocks/>
              </p:cNvSpPr>
              <p:nvPr/>
            </p:nvSpPr>
            <p:spPr bwMode="auto">
              <a:xfrm>
                <a:off x="5852" y="1696"/>
                <a:ext cx="8" cy="10"/>
              </a:xfrm>
              <a:custGeom>
                <a:avLst/>
                <a:gdLst>
                  <a:gd name="T0" fmla="*/ 0 w 8"/>
                  <a:gd name="T1" fmla="*/ 10 h 10"/>
                  <a:gd name="T2" fmla="*/ 0 w 8"/>
                  <a:gd name="T3" fmla="*/ 10 h 10"/>
                  <a:gd name="T4" fmla="*/ 0 w 8"/>
                  <a:gd name="T5" fmla="*/ 6 h 10"/>
                  <a:gd name="T6" fmla="*/ 0 w 8"/>
                  <a:gd name="T7" fmla="*/ 6 h 10"/>
                  <a:gd name="T8" fmla="*/ 0 w 8"/>
                  <a:gd name="T9" fmla="*/ 2 h 10"/>
                  <a:gd name="T10" fmla="*/ 2 w 8"/>
                  <a:gd name="T11" fmla="*/ 0 h 10"/>
                  <a:gd name="T12" fmla="*/ 2 w 8"/>
                  <a:gd name="T13" fmla="*/ 0 h 10"/>
                  <a:gd name="T14" fmla="*/ 4 w 8"/>
                  <a:gd name="T15" fmla="*/ 0 h 10"/>
                  <a:gd name="T16" fmla="*/ 8 w 8"/>
                  <a:gd name="T17" fmla="*/ 2 h 10"/>
                  <a:gd name="T18" fmla="*/ 8 w 8"/>
                  <a:gd name="T19" fmla="*/ 2 h 10"/>
                  <a:gd name="T20" fmla="*/ 8 w 8"/>
                  <a:gd name="T21" fmla="*/ 8 h 10"/>
                  <a:gd name="T22" fmla="*/ 6 w 8"/>
                  <a:gd name="T23" fmla="*/ 10 h 10"/>
                  <a:gd name="T24" fmla="*/ 6 w 8"/>
                  <a:gd name="T25" fmla="*/ 10 h 10"/>
                  <a:gd name="T26" fmla="*/ 0 w 8"/>
                  <a:gd name="T27" fmla="*/ 10 h 10"/>
                  <a:gd name="T28" fmla="*/ 0 w 8"/>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0" y="10"/>
                    </a:moveTo>
                    <a:lnTo>
                      <a:pt x="0" y="10"/>
                    </a:lnTo>
                    <a:lnTo>
                      <a:pt x="0" y="6"/>
                    </a:lnTo>
                    <a:lnTo>
                      <a:pt x="0" y="6"/>
                    </a:lnTo>
                    <a:lnTo>
                      <a:pt x="0" y="2"/>
                    </a:lnTo>
                    <a:lnTo>
                      <a:pt x="2" y="0"/>
                    </a:lnTo>
                    <a:lnTo>
                      <a:pt x="2" y="0"/>
                    </a:lnTo>
                    <a:lnTo>
                      <a:pt x="4" y="0"/>
                    </a:lnTo>
                    <a:lnTo>
                      <a:pt x="8" y="2"/>
                    </a:lnTo>
                    <a:lnTo>
                      <a:pt x="8" y="2"/>
                    </a:lnTo>
                    <a:lnTo>
                      <a:pt x="8" y="8"/>
                    </a:lnTo>
                    <a:lnTo>
                      <a:pt x="6" y="10"/>
                    </a:lnTo>
                    <a:lnTo>
                      <a:pt x="6"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5" name="Freeform 3411">
                <a:extLst>
                  <a:ext uri="{FF2B5EF4-FFF2-40B4-BE49-F238E27FC236}">
                    <a16:creationId xmlns:a16="http://schemas.microsoft.com/office/drawing/2014/main" id="{8CB4C8DA-1262-B284-CE70-4A21DF63B80C}"/>
                  </a:ext>
                </a:extLst>
              </p:cNvPr>
              <p:cNvSpPr>
                <a:spLocks/>
              </p:cNvSpPr>
              <p:nvPr/>
            </p:nvSpPr>
            <p:spPr bwMode="auto">
              <a:xfrm>
                <a:off x="5860" y="1728"/>
                <a:ext cx="6" cy="10"/>
              </a:xfrm>
              <a:custGeom>
                <a:avLst/>
                <a:gdLst>
                  <a:gd name="T0" fmla="*/ 0 w 6"/>
                  <a:gd name="T1" fmla="*/ 0 h 10"/>
                  <a:gd name="T2" fmla="*/ 0 w 6"/>
                  <a:gd name="T3" fmla="*/ 0 h 10"/>
                  <a:gd name="T4" fmla="*/ 4 w 6"/>
                  <a:gd name="T5" fmla="*/ 2 h 10"/>
                  <a:gd name="T6" fmla="*/ 4 w 6"/>
                  <a:gd name="T7" fmla="*/ 4 h 10"/>
                  <a:gd name="T8" fmla="*/ 6 w 6"/>
                  <a:gd name="T9" fmla="*/ 10 h 10"/>
                  <a:gd name="T10" fmla="*/ 6 w 6"/>
                  <a:gd name="T11" fmla="*/ 10 h 10"/>
                  <a:gd name="T12" fmla="*/ 4 w 6"/>
                  <a:gd name="T13" fmla="*/ 10 h 10"/>
                  <a:gd name="T14" fmla="*/ 2 w 6"/>
                  <a:gd name="T15" fmla="*/ 6 h 10"/>
                  <a:gd name="T16" fmla="*/ 0 w 6"/>
                  <a:gd name="T17" fmla="*/ 0 h 10"/>
                  <a:gd name="T18" fmla="*/ 0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0"/>
                    </a:moveTo>
                    <a:lnTo>
                      <a:pt x="0" y="0"/>
                    </a:lnTo>
                    <a:lnTo>
                      <a:pt x="4" y="2"/>
                    </a:lnTo>
                    <a:lnTo>
                      <a:pt x="4" y="4"/>
                    </a:lnTo>
                    <a:lnTo>
                      <a:pt x="6" y="10"/>
                    </a:lnTo>
                    <a:lnTo>
                      <a:pt x="6" y="10"/>
                    </a:lnTo>
                    <a:lnTo>
                      <a:pt x="4" y="10"/>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6" name="Freeform 3412">
                <a:extLst>
                  <a:ext uri="{FF2B5EF4-FFF2-40B4-BE49-F238E27FC236}">
                    <a16:creationId xmlns:a16="http://schemas.microsoft.com/office/drawing/2014/main" id="{FBB4E1DA-131D-73BB-F86A-E6F2767C365F}"/>
                  </a:ext>
                </a:extLst>
              </p:cNvPr>
              <p:cNvSpPr>
                <a:spLocks/>
              </p:cNvSpPr>
              <p:nvPr/>
            </p:nvSpPr>
            <p:spPr bwMode="auto">
              <a:xfrm>
                <a:off x="5836" y="1750"/>
                <a:ext cx="6" cy="8"/>
              </a:xfrm>
              <a:custGeom>
                <a:avLst/>
                <a:gdLst>
                  <a:gd name="T0" fmla="*/ 2 w 6"/>
                  <a:gd name="T1" fmla="*/ 8 h 8"/>
                  <a:gd name="T2" fmla="*/ 2 w 6"/>
                  <a:gd name="T3" fmla="*/ 8 h 8"/>
                  <a:gd name="T4" fmla="*/ 0 w 6"/>
                  <a:gd name="T5" fmla="*/ 4 h 8"/>
                  <a:gd name="T6" fmla="*/ 2 w 6"/>
                  <a:gd name="T7" fmla="*/ 0 h 8"/>
                  <a:gd name="T8" fmla="*/ 2 w 6"/>
                  <a:gd name="T9" fmla="*/ 0 h 8"/>
                  <a:gd name="T10" fmla="*/ 4 w 6"/>
                  <a:gd name="T11" fmla="*/ 4 h 8"/>
                  <a:gd name="T12" fmla="*/ 6 w 6"/>
                  <a:gd name="T13" fmla="*/ 4 h 8"/>
                  <a:gd name="T14" fmla="*/ 6 w 6"/>
                  <a:gd name="T15" fmla="*/ 4 h 8"/>
                  <a:gd name="T16" fmla="*/ 4 w 6"/>
                  <a:gd name="T17" fmla="*/ 8 h 8"/>
                  <a:gd name="T18" fmla="*/ 2 w 6"/>
                  <a:gd name="T19" fmla="*/ 8 h 8"/>
                  <a:gd name="T20" fmla="*/ 2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2" y="8"/>
                    </a:moveTo>
                    <a:lnTo>
                      <a:pt x="2" y="8"/>
                    </a:lnTo>
                    <a:lnTo>
                      <a:pt x="0" y="4"/>
                    </a:lnTo>
                    <a:lnTo>
                      <a:pt x="2" y="0"/>
                    </a:lnTo>
                    <a:lnTo>
                      <a:pt x="2" y="0"/>
                    </a:lnTo>
                    <a:lnTo>
                      <a:pt x="4" y="4"/>
                    </a:lnTo>
                    <a:lnTo>
                      <a:pt x="6" y="4"/>
                    </a:lnTo>
                    <a:lnTo>
                      <a:pt x="6" y="4"/>
                    </a:lnTo>
                    <a:lnTo>
                      <a:pt x="4" y="8"/>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7" name="Freeform 3413">
                <a:extLst>
                  <a:ext uri="{FF2B5EF4-FFF2-40B4-BE49-F238E27FC236}">
                    <a16:creationId xmlns:a16="http://schemas.microsoft.com/office/drawing/2014/main" id="{FE041F82-714C-C8F6-5840-5400920700C2}"/>
                  </a:ext>
                </a:extLst>
              </p:cNvPr>
              <p:cNvSpPr>
                <a:spLocks/>
              </p:cNvSpPr>
              <p:nvPr/>
            </p:nvSpPr>
            <p:spPr bwMode="auto">
              <a:xfrm>
                <a:off x="5804" y="1644"/>
                <a:ext cx="52" cy="52"/>
              </a:xfrm>
              <a:custGeom>
                <a:avLst/>
                <a:gdLst>
                  <a:gd name="T0" fmla="*/ 52 w 52"/>
                  <a:gd name="T1" fmla="*/ 22 h 52"/>
                  <a:gd name="T2" fmla="*/ 52 w 52"/>
                  <a:gd name="T3" fmla="*/ 30 h 52"/>
                  <a:gd name="T4" fmla="*/ 50 w 52"/>
                  <a:gd name="T5" fmla="*/ 30 h 52"/>
                  <a:gd name="T6" fmla="*/ 42 w 52"/>
                  <a:gd name="T7" fmla="*/ 32 h 52"/>
                  <a:gd name="T8" fmla="*/ 38 w 52"/>
                  <a:gd name="T9" fmla="*/ 36 h 52"/>
                  <a:gd name="T10" fmla="*/ 36 w 52"/>
                  <a:gd name="T11" fmla="*/ 44 h 52"/>
                  <a:gd name="T12" fmla="*/ 34 w 52"/>
                  <a:gd name="T13" fmla="*/ 50 h 52"/>
                  <a:gd name="T14" fmla="*/ 28 w 52"/>
                  <a:gd name="T15" fmla="*/ 50 h 52"/>
                  <a:gd name="T16" fmla="*/ 26 w 52"/>
                  <a:gd name="T17" fmla="*/ 46 h 52"/>
                  <a:gd name="T18" fmla="*/ 22 w 52"/>
                  <a:gd name="T19" fmla="*/ 38 h 52"/>
                  <a:gd name="T20" fmla="*/ 16 w 52"/>
                  <a:gd name="T21" fmla="*/ 44 h 52"/>
                  <a:gd name="T22" fmla="*/ 14 w 52"/>
                  <a:gd name="T23" fmla="*/ 36 h 52"/>
                  <a:gd name="T24" fmla="*/ 12 w 52"/>
                  <a:gd name="T25" fmla="*/ 30 h 52"/>
                  <a:gd name="T26" fmla="*/ 14 w 52"/>
                  <a:gd name="T27" fmla="*/ 22 h 52"/>
                  <a:gd name="T28" fmla="*/ 16 w 52"/>
                  <a:gd name="T29" fmla="*/ 20 h 52"/>
                  <a:gd name="T30" fmla="*/ 18 w 52"/>
                  <a:gd name="T31" fmla="*/ 22 h 52"/>
                  <a:gd name="T32" fmla="*/ 20 w 52"/>
                  <a:gd name="T33" fmla="*/ 24 h 52"/>
                  <a:gd name="T34" fmla="*/ 22 w 52"/>
                  <a:gd name="T35" fmla="*/ 22 h 52"/>
                  <a:gd name="T36" fmla="*/ 18 w 52"/>
                  <a:gd name="T37" fmla="*/ 14 h 52"/>
                  <a:gd name="T38" fmla="*/ 12 w 52"/>
                  <a:gd name="T39" fmla="*/ 12 h 52"/>
                  <a:gd name="T40" fmla="*/ 8 w 52"/>
                  <a:gd name="T41" fmla="*/ 14 h 52"/>
                  <a:gd name="T42" fmla="*/ 4 w 52"/>
                  <a:gd name="T43" fmla="*/ 16 h 52"/>
                  <a:gd name="T44" fmla="*/ 0 w 52"/>
                  <a:gd name="T45" fmla="*/ 10 h 52"/>
                  <a:gd name="T46" fmla="*/ 4 w 52"/>
                  <a:gd name="T47" fmla="*/ 8 h 52"/>
                  <a:gd name="T48" fmla="*/ 6 w 52"/>
                  <a:gd name="T49" fmla="*/ 4 h 52"/>
                  <a:gd name="T50" fmla="*/ 6 w 52"/>
                  <a:gd name="T51" fmla="*/ 4 h 52"/>
                  <a:gd name="T52" fmla="*/ 10 w 52"/>
                  <a:gd name="T53" fmla="*/ 0 h 52"/>
                  <a:gd name="T54" fmla="*/ 12 w 52"/>
                  <a:gd name="T55" fmla="*/ 4 h 52"/>
                  <a:gd name="T56" fmla="*/ 14 w 52"/>
                  <a:gd name="T57" fmla="*/ 4 h 52"/>
                  <a:gd name="T58" fmla="*/ 22 w 52"/>
                  <a:gd name="T59" fmla="*/ 8 h 52"/>
                  <a:gd name="T60" fmla="*/ 30 w 52"/>
                  <a:gd name="T61" fmla="*/ 14 h 52"/>
                  <a:gd name="T62" fmla="*/ 32 w 52"/>
                  <a:gd name="T63" fmla="*/ 12 h 52"/>
                  <a:gd name="T64" fmla="*/ 30 w 52"/>
                  <a:gd name="T65" fmla="*/ 2 h 52"/>
                  <a:gd name="T66" fmla="*/ 32 w 52"/>
                  <a:gd name="T67" fmla="*/ 2 h 52"/>
                  <a:gd name="T68" fmla="*/ 36 w 52"/>
                  <a:gd name="T69" fmla="*/ 2 h 52"/>
                  <a:gd name="T70" fmla="*/ 40 w 52"/>
                  <a:gd name="T71" fmla="*/ 12 h 52"/>
                  <a:gd name="T72" fmla="*/ 40 w 52"/>
                  <a:gd name="T73" fmla="*/ 16 h 52"/>
                  <a:gd name="T74" fmla="*/ 40 w 52"/>
                  <a:gd name="T75" fmla="*/ 16 h 52"/>
                  <a:gd name="T76" fmla="*/ 48 w 52"/>
                  <a:gd name="T77" fmla="*/ 22 h 52"/>
                  <a:gd name="T78" fmla="*/ 52 w 52"/>
                  <a:gd name="T7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52">
                    <a:moveTo>
                      <a:pt x="52" y="22"/>
                    </a:moveTo>
                    <a:lnTo>
                      <a:pt x="52" y="22"/>
                    </a:lnTo>
                    <a:lnTo>
                      <a:pt x="52" y="28"/>
                    </a:lnTo>
                    <a:lnTo>
                      <a:pt x="52" y="30"/>
                    </a:lnTo>
                    <a:lnTo>
                      <a:pt x="50" y="30"/>
                    </a:lnTo>
                    <a:lnTo>
                      <a:pt x="50" y="30"/>
                    </a:lnTo>
                    <a:lnTo>
                      <a:pt x="44" y="30"/>
                    </a:lnTo>
                    <a:lnTo>
                      <a:pt x="42" y="32"/>
                    </a:lnTo>
                    <a:lnTo>
                      <a:pt x="38" y="36"/>
                    </a:lnTo>
                    <a:lnTo>
                      <a:pt x="38" y="36"/>
                    </a:lnTo>
                    <a:lnTo>
                      <a:pt x="36" y="40"/>
                    </a:lnTo>
                    <a:lnTo>
                      <a:pt x="36" y="44"/>
                    </a:lnTo>
                    <a:lnTo>
                      <a:pt x="36" y="44"/>
                    </a:lnTo>
                    <a:lnTo>
                      <a:pt x="34" y="50"/>
                    </a:lnTo>
                    <a:lnTo>
                      <a:pt x="32" y="52"/>
                    </a:lnTo>
                    <a:lnTo>
                      <a:pt x="28" y="50"/>
                    </a:lnTo>
                    <a:lnTo>
                      <a:pt x="26" y="46"/>
                    </a:lnTo>
                    <a:lnTo>
                      <a:pt x="26" y="46"/>
                    </a:lnTo>
                    <a:lnTo>
                      <a:pt x="24" y="40"/>
                    </a:lnTo>
                    <a:lnTo>
                      <a:pt x="22" y="38"/>
                    </a:lnTo>
                    <a:lnTo>
                      <a:pt x="20" y="40"/>
                    </a:lnTo>
                    <a:lnTo>
                      <a:pt x="16" y="44"/>
                    </a:lnTo>
                    <a:lnTo>
                      <a:pt x="16" y="44"/>
                    </a:lnTo>
                    <a:lnTo>
                      <a:pt x="14" y="36"/>
                    </a:lnTo>
                    <a:lnTo>
                      <a:pt x="14" y="36"/>
                    </a:lnTo>
                    <a:lnTo>
                      <a:pt x="12" y="30"/>
                    </a:lnTo>
                    <a:lnTo>
                      <a:pt x="14" y="22"/>
                    </a:lnTo>
                    <a:lnTo>
                      <a:pt x="14" y="22"/>
                    </a:lnTo>
                    <a:lnTo>
                      <a:pt x="14" y="20"/>
                    </a:lnTo>
                    <a:lnTo>
                      <a:pt x="16" y="20"/>
                    </a:lnTo>
                    <a:lnTo>
                      <a:pt x="18" y="22"/>
                    </a:lnTo>
                    <a:lnTo>
                      <a:pt x="18" y="22"/>
                    </a:lnTo>
                    <a:lnTo>
                      <a:pt x="20" y="26"/>
                    </a:lnTo>
                    <a:lnTo>
                      <a:pt x="20" y="24"/>
                    </a:lnTo>
                    <a:lnTo>
                      <a:pt x="22" y="22"/>
                    </a:lnTo>
                    <a:lnTo>
                      <a:pt x="22" y="22"/>
                    </a:lnTo>
                    <a:lnTo>
                      <a:pt x="20" y="16"/>
                    </a:lnTo>
                    <a:lnTo>
                      <a:pt x="18" y="14"/>
                    </a:lnTo>
                    <a:lnTo>
                      <a:pt x="18" y="14"/>
                    </a:lnTo>
                    <a:lnTo>
                      <a:pt x="12" y="12"/>
                    </a:lnTo>
                    <a:lnTo>
                      <a:pt x="10" y="12"/>
                    </a:lnTo>
                    <a:lnTo>
                      <a:pt x="8" y="14"/>
                    </a:lnTo>
                    <a:lnTo>
                      <a:pt x="8" y="14"/>
                    </a:lnTo>
                    <a:lnTo>
                      <a:pt x="4" y="16"/>
                    </a:lnTo>
                    <a:lnTo>
                      <a:pt x="2" y="14"/>
                    </a:lnTo>
                    <a:lnTo>
                      <a:pt x="0" y="10"/>
                    </a:lnTo>
                    <a:lnTo>
                      <a:pt x="0" y="10"/>
                    </a:lnTo>
                    <a:lnTo>
                      <a:pt x="4" y="8"/>
                    </a:lnTo>
                    <a:lnTo>
                      <a:pt x="6" y="4"/>
                    </a:lnTo>
                    <a:lnTo>
                      <a:pt x="6" y="4"/>
                    </a:lnTo>
                    <a:lnTo>
                      <a:pt x="6" y="4"/>
                    </a:lnTo>
                    <a:lnTo>
                      <a:pt x="6" y="4"/>
                    </a:lnTo>
                    <a:lnTo>
                      <a:pt x="10" y="0"/>
                    </a:lnTo>
                    <a:lnTo>
                      <a:pt x="10" y="0"/>
                    </a:lnTo>
                    <a:lnTo>
                      <a:pt x="10" y="4"/>
                    </a:lnTo>
                    <a:lnTo>
                      <a:pt x="12" y="4"/>
                    </a:lnTo>
                    <a:lnTo>
                      <a:pt x="14" y="4"/>
                    </a:lnTo>
                    <a:lnTo>
                      <a:pt x="14" y="4"/>
                    </a:lnTo>
                    <a:lnTo>
                      <a:pt x="18" y="6"/>
                    </a:lnTo>
                    <a:lnTo>
                      <a:pt x="22" y="8"/>
                    </a:lnTo>
                    <a:lnTo>
                      <a:pt x="26" y="10"/>
                    </a:lnTo>
                    <a:lnTo>
                      <a:pt x="30" y="14"/>
                    </a:lnTo>
                    <a:lnTo>
                      <a:pt x="30" y="14"/>
                    </a:lnTo>
                    <a:lnTo>
                      <a:pt x="32" y="12"/>
                    </a:lnTo>
                    <a:lnTo>
                      <a:pt x="30" y="6"/>
                    </a:lnTo>
                    <a:lnTo>
                      <a:pt x="30" y="2"/>
                    </a:lnTo>
                    <a:lnTo>
                      <a:pt x="30" y="2"/>
                    </a:lnTo>
                    <a:lnTo>
                      <a:pt x="32" y="2"/>
                    </a:lnTo>
                    <a:lnTo>
                      <a:pt x="32" y="2"/>
                    </a:lnTo>
                    <a:lnTo>
                      <a:pt x="36" y="2"/>
                    </a:lnTo>
                    <a:lnTo>
                      <a:pt x="38" y="4"/>
                    </a:lnTo>
                    <a:lnTo>
                      <a:pt x="40" y="12"/>
                    </a:lnTo>
                    <a:lnTo>
                      <a:pt x="40" y="12"/>
                    </a:lnTo>
                    <a:lnTo>
                      <a:pt x="40" y="16"/>
                    </a:lnTo>
                    <a:lnTo>
                      <a:pt x="40" y="16"/>
                    </a:lnTo>
                    <a:lnTo>
                      <a:pt x="40" y="16"/>
                    </a:lnTo>
                    <a:lnTo>
                      <a:pt x="48" y="22"/>
                    </a:lnTo>
                    <a:lnTo>
                      <a:pt x="48" y="22"/>
                    </a:lnTo>
                    <a:lnTo>
                      <a:pt x="50" y="20"/>
                    </a:lnTo>
                    <a:lnTo>
                      <a:pt x="52" y="22"/>
                    </a:lnTo>
                    <a:lnTo>
                      <a:pt x="5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8" name="Freeform 3414">
                <a:extLst>
                  <a:ext uri="{FF2B5EF4-FFF2-40B4-BE49-F238E27FC236}">
                    <a16:creationId xmlns:a16="http://schemas.microsoft.com/office/drawing/2014/main" id="{751FF0A1-7F39-7EA3-F560-F80E3EF7932A}"/>
                  </a:ext>
                </a:extLst>
              </p:cNvPr>
              <p:cNvSpPr>
                <a:spLocks/>
              </p:cNvSpPr>
              <p:nvPr/>
            </p:nvSpPr>
            <p:spPr bwMode="auto">
              <a:xfrm>
                <a:off x="5800" y="1648"/>
                <a:ext cx="10" cy="6"/>
              </a:xfrm>
              <a:custGeom>
                <a:avLst/>
                <a:gdLst>
                  <a:gd name="T0" fmla="*/ 10 w 10"/>
                  <a:gd name="T1" fmla="*/ 0 h 6"/>
                  <a:gd name="T2" fmla="*/ 10 w 10"/>
                  <a:gd name="T3" fmla="*/ 0 h 6"/>
                  <a:gd name="T4" fmla="*/ 8 w 10"/>
                  <a:gd name="T5" fmla="*/ 6 h 6"/>
                  <a:gd name="T6" fmla="*/ 4 w 10"/>
                  <a:gd name="T7" fmla="*/ 6 h 6"/>
                  <a:gd name="T8" fmla="*/ 4 w 10"/>
                  <a:gd name="T9" fmla="*/ 6 h 6"/>
                  <a:gd name="T10" fmla="*/ 2 w 10"/>
                  <a:gd name="T11" fmla="*/ 6 h 6"/>
                  <a:gd name="T12" fmla="*/ 0 w 10"/>
                  <a:gd name="T13" fmla="*/ 4 h 6"/>
                  <a:gd name="T14" fmla="*/ 0 w 10"/>
                  <a:gd name="T15" fmla="*/ 4 h 6"/>
                  <a:gd name="T16" fmla="*/ 10 w 10"/>
                  <a:gd name="T17" fmla="*/ 0 h 6"/>
                  <a:gd name="T18" fmla="*/ 10 w 10"/>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10" y="0"/>
                    </a:moveTo>
                    <a:lnTo>
                      <a:pt x="10" y="0"/>
                    </a:lnTo>
                    <a:lnTo>
                      <a:pt x="8" y="6"/>
                    </a:lnTo>
                    <a:lnTo>
                      <a:pt x="4" y="6"/>
                    </a:lnTo>
                    <a:lnTo>
                      <a:pt x="4" y="6"/>
                    </a:lnTo>
                    <a:lnTo>
                      <a:pt x="2" y="6"/>
                    </a:lnTo>
                    <a:lnTo>
                      <a:pt x="0" y="4"/>
                    </a:lnTo>
                    <a:lnTo>
                      <a:pt x="0" y="4"/>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9" name="Freeform 3415">
                <a:extLst>
                  <a:ext uri="{FF2B5EF4-FFF2-40B4-BE49-F238E27FC236}">
                    <a16:creationId xmlns:a16="http://schemas.microsoft.com/office/drawing/2014/main" id="{B05BFCC0-E2F3-E34E-755C-58E310A877CC}"/>
                  </a:ext>
                </a:extLst>
              </p:cNvPr>
              <p:cNvSpPr>
                <a:spLocks/>
              </p:cNvSpPr>
              <p:nvPr/>
            </p:nvSpPr>
            <p:spPr bwMode="auto">
              <a:xfrm>
                <a:off x="5792" y="1678"/>
                <a:ext cx="4" cy="18"/>
              </a:xfrm>
              <a:custGeom>
                <a:avLst/>
                <a:gdLst>
                  <a:gd name="T0" fmla="*/ 4 w 4"/>
                  <a:gd name="T1" fmla="*/ 18 h 18"/>
                  <a:gd name="T2" fmla="*/ 4 w 4"/>
                  <a:gd name="T3" fmla="*/ 18 h 18"/>
                  <a:gd name="T4" fmla="*/ 2 w 4"/>
                  <a:gd name="T5" fmla="*/ 16 h 18"/>
                  <a:gd name="T6" fmla="*/ 0 w 4"/>
                  <a:gd name="T7" fmla="*/ 12 h 18"/>
                  <a:gd name="T8" fmla="*/ 0 w 4"/>
                  <a:gd name="T9" fmla="*/ 0 h 18"/>
                  <a:gd name="T10" fmla="*/ 0 w 4"/>
                  <a:gd name="T11" fmla="*/ 0 h 18"/>
                  <a:gd name="T12" fmla="*/ 2 w 4"/>
                  <a:gd name="T13" fmla="*/ 4 h 18"/>
                  <a:gd name="T14" fmla="*/ 2 w 4"/>
                  <a:gd name="T15" fmla="*/ 8 h 18"/>
                  <a:gd name="T16" fmla="*/ 4 w 4"/>
                  <a:gd name="T17" fmla="*/ 18 h 18"/>
                  <a:gd name="T18" fmla="*/ 4 w 4"/>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8">
                    <a:moveTo>
                      <a:pt x="4" y="18"/>
                    </a:moveTo>
                    <a:lnTo>
                      <a:pt x="4" y="18"/>
                    </a:lnTo>
                    <a:lnTo>
                      <a:pt x="2" y="16"/>
                    </a:lnTo>
                    <a:lnTo>
                      <a:pt x="0" y="12"/>
                    </a:lnTo>
                    <a:lnTo>
                      <a:pt x="0" y="0"/>
                    </a:lnTo>
                    <a:lnTo>
                      <a:pt x="0" y="0"/>
                    </a:lnTo>
                    <a:lnTo>
                      <a:pt x="2" y="4"/>
                    </a:lnTo>
                    <a:lnTo>
                      <a:pt x="2" y="8"/>
                    </a:lnTo>
                    <a:lnTo>
                      <a:pt x="4" y="18"/>
                    </a:lnTo>
                    <a:lnTo>
                      <a:pt x="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0" name="Freeform 3416">
                <a:extLst>
                  <a:ext uri="{FF2B5EF4-FFF2-40B4-BE49-F238E27FC236}">
                    <a16:creationId xmlns:a16="http://schemas.microsoft.com/office/drawing/2014/main" id="{E0E7712F-C968-5AC5-77DB-A58A5E244050}"/>
                  </a:ext>
                </a:extLst>
              </p:cNvPr>
              <p:cNvSpPr>
                <a:spLocks/>
              </p:cNvSpPr>
              <p:nvPr/>
            </p:nvSpPr>
            <p:spPr bwMode="auto">
              <a:xfrm>
                <a:off x="5838" y="1680"/>
                <a:ext cx="16" cy="22"/>
              </a:xfrm>
              <a:custGeom>
                <a:avLst/>
                <a:gdLst>
                  <a:gd name="T0" fmla="*/ 2 w 16"/>
                  <a:gd name="T1" fmla="*/ 8 h 22"/>
                  <a:gd name="T2" fmla="*/ 2 w 16"/>
                  <a:gd name="T3" fmla="*/ 8 h 22"/>
                  <a:gd name="T4" fmla="*/ 0 w 16"/>
                  <a:gd name="T5" fmla="*/ 2 h 22"/>
                  <a:gd name="T6" fmla="*/ 2 w 16"/>
                  <a:gd name="T7" fmla="*/ 0 h 22"/>
                  <a:gd name="T8" fmla="*/ 4 w 16"/>
                  <a:gd name="T9" fmla="*/ 0 h 22"/>
                  <a:gd name="T10" fmla="*/ 4 w 16"/>
                  <a:gd name="T11" fmla="*/ 0 h 22"/>
                  <a:gd name="T12" fmla="*/ 10 w 16"/>
                  <a:gd name="T13" fmla="*/ 4 h 22"/>
                  <a:gd name="T14" fmla="*/ 14 w 16"/>
                  <a:gd name="T15" fmla="*/ 8 h 22"/>
                  <a:gd name="T16" fmla="*/ 16 w 16"/>
                  <a:gd name="T17" fmla="*/ 16 h 22"/>
                  <a:gd name="T18" fmla="*/ 16 w 16"/>
                  <a:gd name="T19" fmla="*/ 16 h 22"/>
                  <a:gd name="T20" fmla="*/ 14 w 16"/>
                  <a:gd name="T21" fmla="*/ 22 h 22"/>
                  <a:gd name="T22" fmla="*/ 14 w 16"/>
                  <a:gd name="T23" fmla="*/ 22 h 22"/>
                  <a:gd name="T24" fmla="*/ 10 w 16"/>
                  <a:gd name="T25" fmla="*/ 22 h 22"/>
                  <a:gd name="T26" fmla="*/ 8 w 16"/>
                  <a:gd name="T27" fmla="*/ 18 h 22"/>
                  <a:gd name="T28" fmla="*/ 8 w 16"/>
                  <a:gd name="T29" fmla="*/ 18 h 22"/>
                  <a:gd name="T30" fmla="*/ 6 w 16"/>
                  <a:gd name="T31" fmla="*/ 20 h 22"/>
                  <a:gd name="T32" fmla="*/ 4 w 16"/>
                  <a:gd name="T33" fmla="*/ 20 h 22"/>
                  <a:gd name="T34" fmla="*/ 4 w 16"/>
                  <a:gd name="T35" fmla="*/ 16 h 22"/>
                  <a:gd name="T36" fmla="*/ 2 w 16"/>
                  <a:gd name="T37" fmla="*/ 12 h 22"/>
                  <a:gd name="T38" fmla="*/ 2 w 16"/>
                  <a:gd name="T39" fmla="*/ 8 h 22"/>
                  <a:gd name="T40" fmla="*/ 2 w 16"/>
                  <a:gd name="T4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2">
                    <a:moveTo>
                      <a:pt x="2" y="8"/>
                    </a:moveTo>
                    <a:lnTo>
                      <a:pt x="2" y="8"/>
                    </a:lnTo>
                    <a:lnTo>
                      <a:pt x="0" y="2"/>
                    </a:lnTo>
                    <a:lnTo>
                      <a:pt x="2" y="0"/>
                    </a:lnTo>
                    <a:lnTo>
                      <a:pt x="4" y="0"/>
                    </a:lnTo>
                    <a:lnTo>
                      <a:pt x="4" y="0"/>
                    </a:lnTo>
                    <a:lnTo>
                      <a:pt x="10" y="4"/>
                    </a:lnTo>
                    <a:lnTo>
                      <a:pt x="14" y="8"/>
                    </a:lnTo>
                    <a:lnTo>
                      <a:pt x="16" y="16"/>
                    </a:lnTo>
                    <a:lnTo>
                      <a:pt x="16" y="16"/>
                    </a:lnTo>
                    <a:lnTo>
                      <a:pt x="14" y="22"/>
                    </a:lnTo>
                    <a:lnTo>
                      <a:pt x="14" y="22"/>
                    </a:lnTo>
                    <a:lnTo>
                      <a:pt x="10" y="22"/>
                    </a:lnTo>
                    <a:lnTo>
                      <a:pt x="8" y="18"/>
                    </a:lnTo>
                    <a:lnTo>
                      <a:pt x="8" y="18"/>
                    </a:lnTo>
                    <a:lnTo>
                      <a:pt x="6" y="20"/>
                    </a:lnTo>
                    <a:lnTo>
                      <a:pt x="4" y="20"/>
                    </a:lnTo>
                    <a:lnTo>
                      <a:pt x="4" y="16"/>
                    </a:lnTo>
                    <a:lnTo>
                      <a:pt x="2" y="12"/>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1" name="Freeform 3417">
                <a:extLst>
                  <a:ext uri="{FF2B5EF4-FFF2-40B4-BE49-F238E27FC236}">
                    <a16:creationId xmlns:a16="http://schemas.microsoft.com/office/drawing/2014/main" id="{62524D90-A197-F131-3339-39485BFB1000}"/>
                  </a:ext>
                </a:extLst>
              </p:cNvPr>
              <p:cNvSpPr>
                <a:spLocks/>
              </p:cNvSpPr>
              <p:nvPr/>
            </p:nvSpPr>
            <p:spPr bwMode="auto">
              <a:xfrm>
                <a:off x="5838" y="1712"/>
                <a:ext cx="4" cy="8"/>
              </a:xfrm>
              <a:custGeom>
                <a:avLst/>
                <a:gdLst>
                  <a:gd name="T0" fmla="*/ 2 w 4"/>
                  <a:gd name="T1" fmla="*/ 8 h 8"/>
                  <a:gd name="T2" fmla="*/ 2 w 4"/>
                  <a:gd name="T3" fmla="*/ 8 h 8"/>
                  <a:gd name="T4" fmla="*/ 0 w 4"/>
                  <a:gd name="T5" fmla="*/ 4 h 8"/>
                  <a:gd name="T6" fmla="*/ 2 w 4"/>
                  <a:gd name="T7" fmla="*/ 0 h 8"/>
                  <a:gd name="T8" fmla="*/ 2 w 4"/>
                  <a:gd name="T9" fmla="*/ 0 h 8"/>
                  <a:gd name="T10" fmla="*/ 4 w 4"/>
                  <a:gd name="T11" fmla="*/ 2 h 8"/>
                  <a:gd name="T12" fmla="*/ 4 w 4"/>
                  <a:gd name="T13" fmla="*/ 2 h 8"/>
                  <a:gd name="T14" fmla="*/ 4 w 4"/>
                  <a:gd name="T15" fmla="*/ 8 h 8"/>
                  <a:gd name="T16" fmla="*/ 2 w 4"/>
                  <a:gd name="T17" fmla="*/ 8 h 8"/>
                  <a:gd name="T18" fmla="*/ 2 w 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2" y="8"/>
                    </a:moveTo>
                    <a:lnTo>
                      <a:pt x="2" y="8"/>
                    </a:lnTo>
                    <a:lnTo>
                      <a:pt x="0" y="4"/>
                    </a:lnTo>
                    <a:lnTo>
                      <a:pt x="2" y="0"/>
                    </a:lnTo>
                    <a:lnTo>
                      <a:pt x="2" y="0"/>
                    </a:lnTo>
                    <a:lnTo>
                      <a:pt x="4" y="2"/>
                    </a:lnTo>
                    <a:lnTo>
                      <a:pt x="4" y="2"/>
                    </a:lnTo>
                    <a:lnTo>
                      <a:pt x="4" y="8"/>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2" name="Freeform 3418">
                <a:extLst>
                  <a:ext uri="{FF2B5EF4-FFF2-40B4-BE49-F238E27FC236}">
                    <a16:creationId xmlns:a16="http://schemas.microsoft.com/office/drawing/2014/main" id="{16839368-891A-1329-FDAA-C412736D9C08}"/>
                  </a:ext>
                </a:extLst>
              </p:cNvPr>
              <p:cNvSpPr>
                <a:spLocks/>
              </p:cNvSpPr>
              <p:nvPr/>
            </p:nvSpPr>
            <p:spPr bwMode="auto">
              <a:xfrm>
                <a:off x="5790" y="1754"/>
                <a:ext cx="6" cy="10"/>
              </a:xfrm>
              <a:custGeom>
                <a:avLst/>
                <a:gdLst>
                  <a:gd name="T0" fmla="*/ 0 w 6"/>
                  <a:gd name="T1" fmla="*/ 4 h 10"/>
                  <a:gd name="T2" fmla="*/ 0 w 6"/>
                  <a:gd name="T3" fmla="*/ 4 h 10"/>
                  <a:gd name="T4" fmla="*/ 4 w 6"/>
                  <a:gd name="T5" fmla="*/ 0 h 10"/>
                  <a:gd name="T6" fmla="*/ 4 w 6"/>
                  <a:gd name="T7" fmla="*/ 0 h 10"/>
                  <a:gd name="T8" fmla="*/ 6 w 6"/>
                  <a:gd name="T9" fmla="*/ 6 h 10"/>
                  <a:gd name="T10" fmla="*/ 6 w 6"/>
                  <a:gd name="T11" fmla="*/ 6 h 10"/>
                  <a:gd name="T12" fmla="*/ 6 w 6"/>
                  <a:gd name="T13" fmla="*/ 10 h 10"/>
                  <a:gd name="T14" fmla="*/ 6 w 6"/>
                  <a:gd name="T15" fmla="*/ 10 h 10"/>
                  <a:gd name="T16" fmla="*/ 4 w 6"/>
                  <a:gd name="T17" fmla="*/ 10 h 10"/>
                  <a:gd name="T18" fmla="*/ 2 w 6"/>
                  <a:gd name="T19" fmla="*/ 10 h 10"/>
                  <a:gd name="T20" fmla="*/ 0 w 6"/>
                  <a:gd name="T21" fmla="*/ 4 h 10"/>
                  <a:gd name="T22" fmla="*/ 0 w 6"/>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0" y="4"/>
                    </a:moveTo>
                    <a:lnTo>
                      <a:pt x="0" y="4"/>
                    </a:lnTo>
                    <a:lnTo>
                      <a:pt x="4" y="0"/>
                    </a:lnTo>
                    <a:lnTo>
                      <a:pt x="4" y="0"/>
                    </a:lnTo>
                    <a:lnTo>
                      <a:pt x="6" y="6"/>
                    </a:lnTo>
                    <a:lnTo>
                      <a:pt x="6" y="6"/>
                    </a:lnTo>
                    <a:lnTo>
                      <a:pt x="6" y="10"/>
                    </a:lnTo>
                    <a:lnTo>
                      <a:pt x="6" y="10"/>
                    </a:lnTo>
                    <a:lnTo>
                      <a:pt x="4" y="10"/>
                    </a:lnTo>
                    <a:lnTo>
                      <a:pt x="2"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3" name="Freeform 3419">
                <a:extLst>
                  <a:ext uri="{FF2B5EF4-FFF2-40B4-BE49-F238E27FC236}">
                    <a16:creationId xmlns:a16="http://schemas.microsoft.com/office/drawing/2014/main" id="{458B13AB-8628-1918-7925-517BB129A8FE}"/>
                  </a:ext>
                </a:extLst>
              </p:cNvPr>
              <p:cNvSpPr>
                <a:spLocks/>
              </p:cNvSpPr>
              <p:nvPr/>
            </p:nvSpPr>
            <p:spPr bwMode="auto">
              <a:xfrm>
                <a:off x="5738" y="1688"/>
                <a:ext cx="6" cy="14"/>
              </a:xfrm>
              <a:custGeom>
                <a:avLst/>
                <a:gdLst>
                  <a:gd name="T0" fmla="*/ 4 w 6"/>
                  <a:gd name="T1" fmla="*/ 0 h 14"/>
                  <a:gd name="T2" fmla="*/ 4 w 6"/>
                  <a:gd name="T3" fmla="*/ 0 h 14"/>
                  <a:gd name="T4" fmla="*/ 6 w 6"/>
                  <a:gd name="T5" fmla="*/ 4 h 14"/>
                  <a:gd name="T6" fmla="*/ 6 w 6"/>
                  <a:gd name="T7" fmla="*/ 4 h 14"/>
                  <a:gd name="T8" fmla="*/ 6 w 6"/>
                  <a:gd name="T9" fmla="*/ 12 h 14"/>
                  <a:gd name="T10" fmla="*/ 4 w 6"/>
                  <a:gd name="T11" fmla="*/ 14 h 14"/>
                  <a:gd name="T12" fmla="*/ 2 w 6"/>
                  <a:gd name="T13" fmla="*/ 14 h 14"/>
                  <a:gd name="T14" fmla="*/ 2 w 6"/>
                  <a:gd name="T15" fmla="*/ 14 h 14"/>
                  <a:gd name="T16" fmla="*/ 0 w 6"/>
                  <a:gd name="T17" fmla="*/ 10 h 14"/>
                  <a:gd name="T18" fmla="*/ 0 w 6"/>
                  <a:gd name="T19" fmla="*/ 4 h 14"/>
                  <a:gd name="T20" fmla="*/ 0 w 6"/>
                  <a:gd name="T21" fmla="*/ 4 h 14"/>
                  <a:gd name="T22" fmla="*/ 2 w 6"/>
                  <a:gd name="T23" fmla="*/ 0 h 14"/>
                  <a:gd name="T24" fmla="*/ 4 w 6"/>
                  <a:gd name="T25" fmla="*/ 0 h 14"/>
                  <a:gd name="T26" fmla="*/ 4 w 6"/>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4" y="0"/>
                    </a:moveTo>
                    <a:lnTo>
                      <a:pt x="4" y="0"/>
                    </a:lnTo>
                    <a:lnTo>
                      <a:pt x="6" y="4"/>
                    </a:lnTo>
                    <a:lnTo>
                      <a:pt x="6" y="4"/>
                    </a:lnTo>
                    <a:lnTo>
                      <a:pt x="6" y="12"/>
                    </a:lnTo>
                    <a:lnTo>
                      <a:pt x="4" y="14"/>
                    </a:lnTo>
                    <a:lnTo>
                      <a:pt x="2" y="14"/>
                    </a:lnTo>
                    <a:lnTo>
                      <a:pt x="2" y="14"/>
                    </a:lnTo>
                    <a:lnTo>
                      <a:pt x="0" y="10"/>
                    </a:lnTo>
                    <a:lnTo>
                      <a:pt x="0" y="4"/>
                    </a:lnTo>
                    <a:lnTo>
                      <a:pt x="0" y="4"/>
                    </a:lnTo>
                    <a:lnTo>
                      <a:pt x="2"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4" name="Freeform 3420">
                <a:extLst>
                  <a:ext uri="{FF2B5EF4-FFF2-40B4-BE49-F238E27FC236}">
                    <a16:creationId xmlns:a16="http://schemas.microsoft.com/office/drawing/2014/main" id="{F7EF4D9E-7C7E-495D-B522-60F2981AC86A}"/>
                  </a:ext>
                </a:extLst>
              </p:cNvPr>
              <p:cNvSpPr>
                <a:spLocks/>
              </p:cNvSpPr>
              <p:nvPr/>
            </p:nvSpPr>
            <p:spPr bwMode="auto">
              <a:xfrm>
                <a:off x="5756" y="1698"/>
                <a:ext cx="8" cy="10"/>
              </a:xfrm>
              <a:custGeom>
                <a:avLst/>
                <a:gdLst>
                  <a:gd name="T0" fmla="*/ 8 w 8"/>
                  <a:gd name="T1" fmla="*/ 0 h 10"/>
                  <a:gd name="T2" fmla="*/ 8 w 8"/>
                  <a:gd name="T3" fmla="*/ 0 h 10"/>
                  <a:gd name="T4" fmla="*/ 8 w 8"/>
                  <a:gd name="T5" fmla="*/ 6 h 10"/>
                  <a:gd name="T6" fmla="*/ 8 w 8"/>
                  <a:gd name="T7" fmla="*/ 10 h 10"/>
                  <a:gd name="T8" fmla="*/ 6 w 8"/>
                  <a:gd name="T9" fmla="*/ 10 h 10"/>
                  <a:gd name="T10" fmla="*/ 6 w 8"/>
                  <a:gd name="T11" fmla="*/ 10 h 10"/>
                  <a:gd name="T12" fmla="*/ 4 w 8"/>
                  <a:gd name="T13" fmla="*/ 8 h 10"/>
                  <a:gd name="T14" fmla="*/ 0 w 8"/>
                  <a:gd name="T15" fmla="*/ 6 h 10"/>
                  <a:gd name="T16" fmla="*/ 0 w 8"/>
                  <a:gd name="T17" fmla="*/ 6 h 10"/>
                  <a:gd name="T18" fmla="*/ 8 w 8"/>
                  <a:gd name="T19" fmla="*/ 0 h 10"/>
                  <a:gd name="T20" fmla="*/ 8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0"/>
                    </a:moveTo>
                    <a:lnTo>
                      <a:pt x="8" y="0"/>
                    </a:lnTo>
                    <a:lnTo>
                      <a:pt x="8" y="6"/>
                    </a:lnTo>
                    <a:lnTo>
                      <a:pt x="8" y="10"/>
                    </a:lnTo>
                    <a:lnTo>
                      <a:pt x="6" y="10"/>
                    </a:lnTo>
                    <a:lnTo>
                      <a:pt x="6" y="10"/>
                    </a:lnTo>
                    <a:lnTo>
                      <a:pt x="4" y="8"/>
                    </a:lnTo>
                    <a:lnTo>
                      <a:pt x="0" y="6"/>
                    </a:lnTo>
                    <a:lnTo>
                      <a:pt x="0" y="6"/>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33" name="Freeform 3422">
              <a:extLst>
                <a:ext uri="{FF2B5EF4-FFF2-40B4-BE49-F238E27FC236}">
                  <a16:creationId xmlns:a16="http://schemas.microsoft.com/office/drawing/2014/main" id="{4E7F0826-9804-7F1B-5D67-DF6FB08D371F}"/>
                </a:ext>
              </a:extLst>
            </p:cNvPr>
            <p:cNvSpPr>
              <a:spLocks/>
            </p:cNvSpPr>
            <p:nvPr/>
          </p:nvSpPr>
          <p:spPr bwMode="auto">
            <a:xfrm>
              <a:off x="1860" y="1872"/>
              <a:ext cx="16" cy="24"/>
            </a:xfrm>
            <a:custGeom>
              <a:avLst/>
              <a:gdLst>
                <a:gd name="T0" fmla="*/ 4 w 16"/>
                <a:gd name="T1" fmla="*/ 14 h 24"/>
                <a:gd name="T2" fmla="*/ 4 w 16"/>
                <a:gd name="T3" fmla="*/ 14 h 24"/>
                <a:gd name="T4" fmla="*/ 2 w 16"/>
                <a:gd name="T5" fmla="*/ 14 h 24"/>
                <a:gd name="T6" fmla="*/ 0 w 16"/>
                <a:gd name="T7" fmla="*/ 10 h 24"/>
                <a:gd name="T8" fmla="*/ 0 w 16"/>
                <a:gd name="T9" fmla="*/ 10 h 24"/>
                <a:gd name="T10" fmla="*/ 10 w 16"/>
                <a:gd name="T11" fmla="*/ 0 h 24"/>
                <a:gd name="T12" fmla="*/ 10 w 16"/>
                <a:gd name="T13" fmla="*/ 0 h 24"/>
                <a:gd name="T14" fmla="*/ 12 w 16"/>
                <a:gd name="T15" fmla="*/ 4 h 24"/>
                <a:gd name="T16" fmla="*/ 14 w 16"/>
                <a:gd name="T17" fmla="*/ 6 h 24"/>
                <a:gd name="T18" fmla="*/ 14 w 16"/>
                <a:gd name="T19" fmla="*/ 6 h 24"/>
                <a:gd name="T20" fmla="*/ 14 w 16"/>
                <a:gd name="T21" fmla="*/ 12 h 24"/>
                <a:gd name="T22" fmla="*/ 14 w 16"/>
                <a:gd name="T23" fmla="*/ 14 h 24"/>
                <a:gd name="T24" fmla="*/ 16 w 16"/>
                <a:gd name="T25" fmla="*/ 18 h 24"/>
                <a:gd name="T26" fmla="*/ 16 w 16"/>
                <a:gd name="T27" fmla="*/ 22 h 24"/>
                <a:gd name="T28" fmla="*/ 16 w 16"/>
                <a:gd name="T29" fmla="*/ 22 h 24"/>
                <a:gd name="T30" fmla="*/ 14 w 16"/>
                <a:gd name="T31" fmla="*/ 24 h 24"/>
                <a:gd name="T32" fmla="*/ 14 w 16"/>
                <a:gd name="T33" fmla="*/ 24 h 24"/>
                <a:gd name="T34" fmla="*/ 10 w 16"/>
                <a:gd name="T35" fmla="*/ 20 h 24"/>
                <a:gd name="T36" fmla="*/ 8 w 16"/>
                <a:gd name="T37" fmla="*/ 16 h 24"/>
                <a:gd name="T38" fmla="*/ 6 w 16"/>
                <a:gd name="T39" fmla="*/ 14 h 24"/>
                <a:gd name="T40" fmla="*/ 4 w 16"/>
                <a:gd name="T41" fmla="*/ 14 h 24"/>
                <a:gd name="T42" fmla="*/ 4 w 16"/>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4">
                  <a:moveTo>
                    <a:pt x="4" y="14"/>
                  </a:moveTo>
                  <a:lnTo>
                    <a:pt x="4" y="14"/>
                  </a:lnTo>
                  <a:lnTo>
                    <a:pt x="2" y="14"/>
                  </a:lnTo>
                  <a:lnTo>
                    <a:pt x="0" y="10"/>
                  </a:lnTo>
                  <a:lnTo>
                    <a:pt x="0" y="10"/>
                  </a:lnTo>
                  <a:lnTo>
                    <a:pt x="10" y="0"/>
                  </a:lnTo>
                  <a:lnTo>
                    <a:pt x="10" y="0"/>
                  </a:lnTo>
                  <a:lnTo>
                    <a:pt x="12" y="4"/>
                  </a:lnTo>
                  <a:lnTo>
                    <a:pt x="14" y="6"/>
                  </a:lnTo>
                  <a:lnTo>
                    <a:pt x="14" y="6"/>
                  </a:lnTo>
                  <a:lnTo>
                    <a:pt x="14" y="12"/>
                  </a:lnTo>
                  <a:lnTo>
                    <a:pt x="14" y="14"/>
                  </a:lnTo>
                  <a:lnTo>
                    <a:pt x="16" y="18"/>
                  </a:lnTo>
                  <a:lnTo>
                    <a:pt x="16" y="22"/>
                  </a:lnTo>
                  <a:lnTo>
                    <a:pt x="16" y="22"/>
                  </a:lnTo>
                  <a:lnTo>
                    <a:pt x="14" y="24"/>
                  </a:lnTo>
                  <a:lnTo>
                    <a:pt x="14" y="24"/>
                  </a:lnTo>
                  <a:lnTo>
                    <a:pt x="10" y="20"/>
                  </a:lnTo>
                  <a:lnTo>
                    <a:pt x="8" y="16"/>
                  </a:lnTo>
                  <a:lnTo>
                    <a:pt x="6" y="14"/>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 name="Freeform 3423">
              <a:extLst>
                <a:ext uri="{FF2B5EF4-FFF2-40B4-BE49-F238E27FC236}">
                  <a16:creationId xmlns:a16="http://schemas.microsoft.com/office/drawing/2014/main" id="{4A7AB0A9-E3F1-044F-1B12-9D1781BA9BDD}"/>
                </a:ext>
              </a:extLst>
            </p:cNvPr>
            <p:cNvSpPr>
              <a:spLocks/>
            </p:cNvSpPr>
            <p:nvPr/>
          </p:nvSpPr>
          <p:spPr bwMode="auto">
            <a:xfrm>
              <a:off x="1820" y="1880"/>
              <a:ext cx="6" cy="8"/>
            </a:xfrm>
            <a:custGeom>
              <a:avLst/>
              <a:gdLst>
                <a:gd name="T0" fmla="*/ 6 w 6"/>
                <a:gd name="T1" fmla="*/ 6 h 8"/>
                <a:gd name="T2" fmla="*/ 6 w 6"/>
                <a:gd name="T3" fmla="*/ 6 h 8"/>
                <a:gd name="T4" fmla="*/ 4 w 6"/>
                <a:gd name="T5" fmla="*/ 8 h 8"/>
                <a:gd name="T6" fmla="*/ 2 w 6"/>
                <a:gd name="T7" fmla="*/ 8 h 8"/>
                <a:gd name="T8" fmla="*/ 0 w 6"/>
                <a:gd name="T9" fmla="*/ 0 h 8"/>
                <a:gd name="T10" fmla="*/ 0 w 6"/>
                <a:gd name="T11" fmla="*/ 0 h 8"/>
                <a:gd name="T12" fmla="*/ 0 w 6"/>
                <a:gd name="T13" fmla="*/ 0 h 8"/>
                <a:gd name="T14" fmla="*/ 2 w 6"/>
                <a:gd name="T15" fmla="*/ 0 h 8"/>
                <a:gd name="T16" fmla="*/ 2 w 6"/>
                <a:gd name="T17" fmla="*/ 0 h 8"/>
                <a:gd name="T18" fmla="*/ 6 w 6"/>
                <a:gd name="T19" fmla="*/ 6 h 8"/>
                <a:gd name="T20" fmla="*/ 6 w 6"/>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6"/>
                  </a:moveTo>
                  <a:lnTo>
                    <a:pt x="6" y="6"/>
                  </a:lnTo>
                  <a:lnTo>
                    <a:pt x="4" y="8"/>
                  </a:lnTo>
                  <a:lnTo>
                    <a:pt x="2" y="8"/>
                  </a:lnTo>
                  <a:lnTo>
                    <a:pt x="0" y="0"/>
                  </a:lnTo>
                  <a:lnTo>
                    <a:pt x="0" y="0"/>
                  </a:lnTo>
                  <a:lnTo>
                    <a:pt x="0" y="0"/>
                  </a:lnTo>
                  <a:lnTo>
                    <a:pt x="2" y="0"/>
                  </a:lnTo>
                  <a:lnTo>
                    <a:pt x="2"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 name="Freeform 3424">
              <a:extLst>
                <a:ext uri="{FF2B5EF4-FFF2-40B4-BE49-F238E27FC236}">
                  <a16:creationId xmlns:a16="http://schemas.microsoft.com/office/drawing/2014/main" id="{DA5F7BCC-A5E1-76C7-1E77-BB4517A70C53}"/>
                </a:ext>
              </a:extLst>
            </p:cNvPr>
            <p:cNvSpPr>
              <a:spLocks/>
            </p:cNvSpPr>
            <p:nvPr/>
          </p:nvSpPr>
          <p:spPr bwMode="auto">
            <a:xfrm>
              <a:off x="1778" y="1856"/>
              <a:ext cx="12" cy="16"/>
            </a:xfrm>
            <a:custGeom>
              <a:avLst/>
              <a:gdLst>
                <a:gd name="T0" fmla="*/ 12 w 12"/>
                <a:gd name="T1" fmla="*/ 16 h 16"/>
                <a:gd name="T2" fmla="*/ 12 w 12"/>
                <a:gd name="T3" fmla="*/ 16 h 16"/>
                <a:gd name="T4" fmla="*/ 12 w 12"/>
                <a:gd name="T5" fmla="*/ 16 h 16"/>
                <a:gd name="T6" fmla="*/ 12 w 12"/>
                <a:gd name="T7" fmla="*/ 16 h 16"/>
                <a:gd name="T8" fmla="*/ 8 w 12"/>
                <a:gd name="T9" fmla="*/ 14 h 16"/>
                <a:gd name="T10" fmla="*/ 4 w 12"/>
                <a:gd name="T11" fmla="*/ 14 h 16"/>
                <a:gd name="T12" fmla="*/ 2 w 12"/>
                <a:gd name="T13" fmla="*/ 10 h 16"/>
                <a:gd name="T14" fmla="*/ 0 w 12"/>
                <a:gd name="T15" fmla="*/ 0 h 16"/>
                <a:gd name="T16" fmla="*/ 0 w 12"/>
                <a:gd name="T17" fmla="*/ 0 h 16"/>
                <a:gd name="T18" fmla="*/ 8 w 12"/>
                <a:gd name="T19" fmla="*/ 2 h 16"/>
                <a:gd name="T20" fmla="*/ 10 w 12"/>
                <a:gd name="T21" fmla="*/ 6 h 16"/>
                <a:gd name="T22" fmla="*/ 12 w 12"/>
                <a:gd name="T23" fmla="*/ 16 h 16"/>
                <a:gd name="T24" fmla="*/ 12 w 12"/>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6">
                  <a:moveTo>
                    <a:pt x="12" y="16"/>
                  </a:moveTo>
                  <a:lnTo>
                    <a:pt x="12" y="16"/>
                  </a:lnTo>
                  <a:lnTo>
                    <a:pt x="12" y="16"/>
                  </a:lnTo>
                  <a:lnTo>
                    <a:pt x="12" y="16"/>
                  </a:lnTo>
                  <a:lnTo>
                    <a:pt x="8" y="14"/>
                  </a:lnTo>
                  <a:lnTo>
                    <a:pt x="4" y="14"/>
                  </a:lnTo>
                  <a:lnTo>
                    <a:pt x="2" y="10"/>
                  </a:lnTo>
                  <a:lnTo>
                    <a:pt x="0" y="0"/>
                  </a:lnTo>
                  <a:lnTo>
                    <a:pt x="0" y="0"/>
                  </a:lnTo>
                  <a:lnTo>
                    <a:pt x="8" y="2"/>
                  </a:lnTo>
                  <a:lnTo>
                    <a:pt x="10" y="6"/>
                  </a:lnTo>
                  <a:lnTo>
                    <a:pt x="12" y="16"/>
                  </a:ln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 name="Freeform 3425">
              <a:extLst>
                <a:ext uri="{FF2B5EF4-FFF2-40B4-BE49-F238E27FC236}">
                  <a16:creationId xmlns:a16="http://schemas.microsoft.com/office/drawing/2014/main" id="{5F11EBAC-1D5D-005D-E8F8-96B692247FE5}"/>
                </a:ext>
              </a:extLst>
            </p:cNvPr>
            <p:cNvSpPr>
              <a:spLocks/>
            </p:cNvSpPr>
            <p:nvPr/>
          </p:nvSpPr>
          <p:spPr bwMode="auto">
            <a:xfrm>
              <a:off x="1758" y="1788"/>
              <a:ext cx="10" cy="6"/>
            </a:xfrm>
            <a:custGeom>
              <a:avLst/>
              <a:gdLst>
                <a:gd name="T0" fmla="*/ 0 w 10"/>
                <a:gd name="T1" fmla="*/ 4 h 6"/>
                <a:gd name="T2" fmla="*/ 0 w 10"/>
                <a:gd name="T3" fmla="*/ 4 h 6"/>
                <a:gd name="T4" fmla="*/ 2 w 10"/>
                <a:gd name="T5" fmla="*/ 0 h 6"/>
                <a:gd name="T6" fmla="*/ 4 w 10"/>
                <a:gd name="T7" fmla="*/ 0 h 6"/>
                <a:gd name="T8" fmla="*/ 8 w 10"/>
                <a:gd name="T9" fmla="*/ 0 h 6"/>
                <a:gd name="T10" fmla="*/ 10 w 10"/>
                <a:gd name="T11" fmla="*/ 2 h 6"/>
                <a:gd name="T12" fmla="*/ 10 w 10"/>
                <a:gd name="T13" fmla="*/ 2 h 6"/>
                <a:gd name="T14" fmla="*/ 8 w 10"/>
                <a:gd name="T15" fmla="*/ 6 h 6"/>
                <a:gd name="T16" fmla="*/ 6 w 10"/>
                <a:gd name="T17" fmla="*/ 6 h 6"/>
                <a:gd name="T18" fmla="*/ 0 w 10"/>
                <a:gd name="T19" fmla="*/ 4 h 6"/>
                <a:gd name="T20" fmla="*/ 0 w 10"/>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0" y="4"/>
                  </a:moveTo>
                  <a:lnTo>
                    <a:pt x="0" y="4"/>
                  </a:lnTo>
                  <a:lnTo>
                    <a:pt x="2" y="0"/>
                  </a:lnTo>
                  <a:lnTo>
                    <a:pt x="4" y="0"/>
                  </a:lnTo>
                  <a:lnTo>
                    <a:pt x="8" y="0"/>
                  </a:lnTo>
                  <a:lnTo>
                    <a:pt x="10" y="2"/>
                  </a:lnTo>
                  <a:lnTo>
                    <a:pt x="10" y="2"/>
                  </a:lnTo>
                  <a:lnTo>
                    <a:pt x="8" y="6"/>
                  </a:lnTo>
                  <a:lnTo>
                    <a:pt x="6"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 name="Freeform 3426">
              <a:extLst>
                <a:ext uri="{FF2B5EF4-FFF2-40B4-BE49-F238E27FC236}">
                  <a16:creationId xmlns:a16="http://schemas.microsoft.com/office/drawing/2014/main" id="{DFD798ED-EBE3-B82D-4F69-1B7EEF18B64B}"/>
                </a:ext>
              </a:extLst>
            </p:cNvPr>
            <p:cNvSpPr>
              <a:spLocks/>
            </p:cNvSpPr>
            <p:nvPr/>
          </p:nvSpPr>
          <p:spPr bwMode="auto">
            <a:xfrm>
              <a:off x="1876" y="1878"/>
              <a:ext cx="6" cy="4"/>
            </a:xfrm>
            <a:custGeom>
              <a:avLst/>
              <a:gdLst>
                <a:gd name="T0" fmla="*/ 6 w 6"/>
                <a:gd name="T1" fmla="*/ 4 h 4"/>
                <a:gd name="T2" fmla="*/ 6 w 6"/>
                <a:gd name="T3" fmla="*/ 4 h 4"/>
                <a:gd name="T4" fmla="*/ 4 w 6"/>
                <a:gd name="T5" fmla="*/ 4 h 4"/>
                <a:gd name="T6" fmla="*/ 2 w 6"/>
                <a:gd name="T7" fmla="*/ 4 h 4"/>
                <a:gd name="T8" fmla="*/ 0 w 6"/>
                <a:gd name="T9" fmla="*/ 0 h 4"/>
                <a:gd name="T10" fmla="*/ 0 w 6"/>
                <a:gd name="T11" fmla="*/ 0 h 4"/>
                <a:gd name="T12" fmla="*/ 2 w 6"/>
                <a:gd name="T13" fmla="*/ 0 h 4"/>
                <a:gd name="T14" fmla="*/ 4 w 6"/>
                <a:gd name="T15" fmla="*/ 0 h 4"/>
                <a:gd name="T16" fmla="*/ 6 w 6"/>
                <a:gd name="T17" fmla="*/ 4 h 4"/>
                <a:gd name="T18" fmla="*/ 6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4"/>
                  </a:moveTo>
                  <a:lnTo>
                    <a:pt x="6" y="4"/>
                  </a:lnTo>
                  <a:lnTo>
                    <a:pt x="4" y="4"/>
                  </a:lnTo>
                  <a:lnTo>
                    <a:pt x="2" y="4"/>
                  </a:lnTo>
                  <a:lnTo>
                    <a:pt x="0" y="0"/>
                  </a:lnTo>
                  <a:lnTo>
                    <a:pt x="0" y="0"/>
                  </a:lnTo>
                  <a:lnTo>
                    <a:pt x="2"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 name="Freeform 3427">
              <a:extLst>
                <a:ext uri="{FF2B5EF4-FFF2-40B4-BE49-F238E27FC236}">
                  <a16:creationId xmlns:a16="http://schemas.microsoft.com/office/drawing/2014/main" id="{318D8E7C-7CD8-342D-56B7-E66E70316F05}"/>
                </a:ext>
              </a:extLst>
            </p:cNvPr>
            <p:cNvSpPr>
              <a:spLocks/>
            </p:cNvSpPr>
            <p:nvPr/>
          </p:nvSpPr>
          <p:spPr bwMode="auto">
            <a:xfrm>
              <a:off x="1936" y="1902"/>
              <a:ext cx="8" cy="16"/>
            </a:xfrm>
            <a:custGeom>
              <a:avLst/>
              <a:gdLst>
                <a:gd name="T0" fmla="*/ 8 w 8"/>
                <a:gd name="T1" fmla="*/ 2 h 16"/>
                <a:gd name="T2" fmla="*/ 8 w 8"/>
                <a:gd name="T3" fmla="*/ 2 h 16"/>
                <a:gd name="T4" fmla="*/ 6 w 8"/>
                <a:gd name="T5" fmla="*/ 12 h 16"/>
                <a:gd name="T6" fmla="*/ 6 w 8"/>
                <a:gd name="T7" fmla="*/ 16 h 16"/>
                <a:gd name="T8" fmla="*/ 4 w 8"/>
                <a:gd name="T9" fmla="*/ 14 h 16"/>
                <a:gd name="T10" fmla="*/ 0 w 8"/>
                <a:gd name="T11" fmla="*/ 8 h 16"/>
                <a:gd name="T12" fmla="*/ 0 w 8"/>
                <a:gd name="T13" fmla="*/ 8 h 16"/>
                <a:gd name="T14" fmla="*/ 6 w 8"/>
                <a:gd name="T15" fmla="*/ 0 h 16"/>
                <a:gd name="T16" fmla="*/ 6 w 8"/>
                <a:gd name="T17" fmla="*/ 0 h 16"/>
                <a:gd name="T18" fmla="*/ 8 w 8"/>
                <a:gd name="T19" fmla="*/ 2 h 16"/>
                <a:gd name="T20" fmla="*/ 8 w 8"/>
                <a:gd name="T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8" y="2"/>
                  </a:moveTo>
                  <a:lnTo>
                    <a:pt x="8" y="2"/>
                  </a:lnTo>
                  <a:lnTo>
                    <a:pt x="6" y="12"/>
                  </a:lnTo>
                  <a:lnTo>
                    <a:pt x="6" y="16"/>
                  </a:lnTo>
                  <a:lnTo>
                    <a:pt x="4" y="14"/>
                  </a:lnTo>
                  <a:lnTo>
                    <a:pt x="0" y="8"/>
                  </a:lnTo>
                  <a:lnTo>
                    <a:pt x="0" y="8"/>
                  </a:lnTo>
                  <a:lnTo>
                    <a:pt x="6" y="0"/>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 name="Freeform 3428">
              <a:extLst>
                <a:ext uri="{FF2B5EF4-FFF2-40B4-BE49-F238E27FC236}">
                  <a16:creationId xmlns:a16="http://schemas.microsoft.com/office/drawing/2014/main" id="{BE66FD18-D803-F952-7417-33FF7606704E}"/>
                </a:ext>
              </a:extLst>
            </p:cNvPr>
            <p:cNvSpPr>
              <a:spLocks/>
            </p:cNvSpPr>
            <p:nvPr/>
          </p:nvSpPr>
          <p:spPr bwMode="auto">
            <a:xfrm>
              <a:off x="1706" y="2678"/>
              <a:ext cx="6" cy="12"/>
            </a:xfrm>
            <a:custGeom>
              <a:avLst/>
              <a:gdLst>
                <a:gd name="T0" fmla="*/ 0 w 6"/>
                <a:gd name="T1" fmla="*/ 0 h 12"/>
                <a:gd name="T2" fmla="*/ 0 w 6"/>
                <a:gd name="T3" fmla="*/ 0 h 12"/>
                <a:gd name="T4" fmla="*/ 2 w 6"/>
                <a:gd name="T5" fmla="*/ 2 h 12"/>
                <a:gd name="T6" fmla="*/ 4 w 6"/>
                <a:gd name="T7" fmla="*/ 4 h 12"/>
                <a:gd name="T8" fmla="*/ 6 w 6"/>
                <a:gd name="T9" fmla="*/ 12 h 12"/>
                <a:gd name="T10" fmla="*/ 6 w 6"/>
                <a:gd name="T11" fmla="*/ 12 h 12"/>
                <a:gd name="T12" fmla="*/ 2 w 6"/>
                <a:gd name="T13" fmla="*/ 6 h 12"/>
                <a:gd name="T14" fmla="*/ 0 w 6"/>
                <a:gd name="T15" fmla="*/ 0 h 12"/>
                <a:gd name="T16" fmla="*/ 0 w 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0" y="0"/>
                  </a:moveTo>
                  <a:lnTo>
                    <a:pt x="0" y="0"/>
                  </a:lnTo>
                  <a:lnTo>
                    <a:pt x="2" y="2"/>
                  </a:lnTo>
                  <a:lnTo>
                    <a:pt x="4" y="4"/>
                  </a:lnTo>
                  <a:lnTo>
                    <a:pt x="6" y="12"/>
                  </a:lnTo>
                  <a:lnTo>
                    <a:pt x="6" y="12"/>
                  </a:lnTo>
                  <a:lnTo>
                    <a:pt x="2"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 name="Freeform 3429">
              <a:extLst>
                <a:ext uri="{FF2B5EF4-FFF2-40B4-BE49-F238E27FC236}">
                  <a16:creationId xmlns:a16="http://schemas.microsoft.com/office/drawing/2014/main" id="{C8DD594B-F011-AB98-9876-A02A17415DA8}"/>
                </a:ext>
              </a:extLst>
            </p:cNvPr>
            <p:cNvSpPr>
              <a:spLocks/>
            </p:cNvSpPr>
            <p:nvPr/>
          </p:nvSpPr>
          <p:spPr bwMode="auto">
            <a:xfrm>
              <a:off x="1758" y="2592"/>
              <a:ext cx="16" cy="30"/>
            </a:xfrm>
            <a:custGeom>
              <a:avLst/>
              <a:gdLst>
                <a:gd name="T0" fmla="*/ 10 w 16"/>
                <a:gd name="T1" fmla="*/ 28 h 30"/>
                <a:gd name="T2" fmla="*/ 10 w 16"/>
                <a:gd name="T3" fmla="*/ 28 h 30"/>
                <a:gd name="T4" fmla="*/ 4 w 16"/>
                <a:gd name="T5" fmla="*/ 28 h 30"/>
                <a:gd name="T6" fmla="*/ 0 w 16"/>
                <a:gd name="T7" fmla="*/ 30 h 30"/>
                <a:gd name="T8" fmla="*/ 0 w 16"/>
                <a:gd name="T9" fmla="*/ 30 h 30"/>
                <a:gd name="T10" fmla="*/ 4 w 16"/>
                <a:gd name="T11" fmla="*/ 22 h 30"/>
                <a:gd name="T12" fmla="*/ 4 w 16"/>
                <a:gd name="T13" fmla="*/ 18 h 30"/>
                <a:gd name="T14" fmla="*/ 2 w 16"/>
                <a:gd name="T15" fmla="*/ 12 h 30"/>
                <a:gd name="T16" fmla="*/ 2 w 16"/>
                <a:gd name="T17" fmla="*/ 12 h 30"/>
                <a:gd name="T18" fmla="*/ 2 w 16"/>
                <a:gd name="T19" fmla="*/ 6 h 30"/>
                <a:gd name="T20" fmla="*/ 4 w 16"/>
                <a:gd name="T21" fmla="*/ 0 h 30"/>
                <a:gd name="T22" fmla="*/ 4 w 16"/>
                <a:gd name="T23" fmla="*/ 0 h 30"/>
                <a:gd name="T24" fmla="*/ 6 w 16"/>
                <a:gd name="T25" fmla="*/ 0 h 30"/>
                <a:gd name="T26" fmla="*/ 6 w 16"/>
                <a:gd name="T27" fmla="*/ 0 h 30"/>
                <a:gd name="T28" fmla="*/ 8 w 16"/>
                <a:gd name="T29" fmla="*/ 4 h 30"/>
                <a:gd name="T30" fmla="*/ 8 w 16"/>
                <a:gd name="T31" fmla="*/ 4 h 30"/>
                <a:gd name="T32" fmla="*/ 14 w 16"/>
                <a:gd name="T33" fmla="*/ 14 h 30"/>
                <a:gd name="T34" fmla="*/ 16 w 16"/>
                <a:gd name="T35" fmla="*/ 20 h 30"/>
                <a:gd name="T36" fmla="*/ 16 w 16"/>
                <a:gd name="T37" fmla="*/ 28 h 30"/>
                <a:gd name="T38" fmla="*/ 16 w 16"/>
                <a:gd name="T39" fmla="*/ 28 h 30"/>
                <a:gd name="T40" fmla="*/ 14 w 16"/>
                <a:gd name="T41" fmla="*/ 30 h 30"/>
                <a:gd name="T42" fmla="*/ 14 w 16"/>
                <a:gd name="T43" fmla="*/ 28 h 30"/>
                <a:gd name="T44" fmla="*/ 12 w 16"/>
                <a:gd name="T45" fmla="*/ 26 h 30"/>
                <a:gd name="T46" fmla="*/ 10 w 16"/>
                <a:gd name="T47" fmla="*/ 28 h 30"/>
                <a:gd name="T48" fmla="*/ 10 w 16"/>
                <a:gd name="T4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0">
                  <a:moveTo>
                    <a:pt x="10" y="28"/>
                  </a:moveTo>
                  <a:lnTo>
                    <a:pt x="10" y="28"/>
                  </a:lnTo>
                  <a:lnTo>
                    <a:pt x="4" y="28"/>
                  </a:lnTo>
                  <a:lnTo>
                    <a:pt x="0" y="30"/>
                  </a:lnTo>
                  <a:lnTo>
                    <a:pt x="0" y="30"/>
                  </a:lnTo>
                  <a:lnTo>
                    <a:pt x="4" y="22"/>
                  </a:lnTo>
                  <a:lnTo>
                    <a:pt x="4" y="18"/>
                  </a:lnTo>
                  <a:lnTo>
                    <a:pt x="2" y="12"/>
                  </a:lnTo>
                  <a:lnTo>
                    <a:pt x="2" y="12"/>
                  </a:lnTo>
                  <a:lnTo>
                    <a:pt x="2" y="6"/>
                  </a:lnTo>
                  <a:lnTo>
                    <a:pt x="4" y="0"/>
                  </a:lnTo>
                  <a:lnTo>
                    <a:pt x="4" y="0"/>
                  </a:lnTo>
                  <a:lnTo>
                    <a:pt x="6" y="0"/>
                  </a:lnTo>
                  <a:lnTo>
                    <a:pt x="6" y="0"/>
                  </a:lnTo>
                  <a:lnTo>
                    <a:pt x="8" y="4"/>
                  </a:lnTo>
                  <a:lnTo>
                    <a:pt x="8" y="4"/>
                  </a:lnTo>
                  <a:lnTo>
                    <a:pt x="14" y="14"/>
                  </a:lnTo>
                  <a:lnTo>
                    <a:pt x="16" y="20"/>
                  </a:lnTo>
                  <a:lnTo>
                    <a:pt x="16" y="28"/>
                  </a:lnTo>
                  <a:lnTo>
                    <a:pt x="16" y="28"/>
                  </a:lnTo>
                  <a:lnTo>
                    <a:pt x="14" y="30"/>
                  </a:lnTo>
                  <a:lnTo>
                    <a:pt x="14" y="28"/>
                  </a:lnTo>
                  <a:lnTo>
                    <a:pt x="12" y="26"/>
                  </a:lnTo>
                  <a:lnTo>
                    <a:pt x="10" y="28"/>
                  </a:lnTo>
                  <a:lnTo>
                    <a:pt x="1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 name="Freeform 3430">
              <a:extLst>
                <a:ext uri="{FF2B5EF4-FFF2-40B4-BE49-F238E27FC236}">
                  <a16:creationId xmlns:a16="http://schemas.microsoft.com/office/drawing/2014/main" id="{87222AE6-64DC-F8D6-8439-14E3EC635B11}"/>
                </a:ext>
              </a:extLst>
            </p:cNvPr>
            <p:cNvSpPr>
              <a:spLocks/>
            </p:cNvSpPr>
            <p:nvPr/>
          </p:nvSpPr>
          <p:spPr bwMode="auto">
            <a:xfrm>
              <a:off x="1748" y="2602"/>
              <a:ext cx="10" cy="22"/>
            </a:xfrm>
            <a:custGeom>
              <a:avLst/>
              <a:gdLst>
                <a:gd name="T0" fmla="*/ 4 w 10"/>
                <a:gd name="T1" fmla="*/ 22 h 22"/>
                <a:gd name="T2" fmla="*/ 4 w 10"/>
                <a:gd name="T3" fmla="*/ 22 h 22"/>
                <a:gd name="T4" fmla="*/ 2 w 10"/>
                <a:gd name="T5" fmla="*/ 20 h 22"/>
                <a:gd name="T6" fmla="*/ 0 w 10"/>
                <a:gd name="T7" fmla="*/ 16 h 22"/>
                <a:gd name="T8" fmla="*/ 0 w 10"/>
                <a:gd name="T9" fmla="*/ 6 h 22"/>
                <a:gd name="T10" fmla="*/ 0 w 10"/>
                <a:gd name="T11" fmla="*/ 6 h 22"/>
                <a:gd name="T12" fmla="*/ 4 w 10"/>
                <a:gd name="T13" fmla="*/ 2 h 22"/>
                <a:gd name="T14" fmla="*/ 6 w 10"/>
                <a:gd name="T15" fmla="*/ 0 h 22"/>
                <a:gd name="T16" fmla="*/ 8 w 10"/>
                <a:gd name="T17" fmla="*/ 0 h 22"/>
                <a:gd name="T18" fmla="*/ 10 w 10"/>
                <a:gd name="T19" fmla="*/ 4 h 22"/>
                <a:gd name="T20" fmla="*/ 10 w 10"/>
                <a:gd name="T21" fmla="*/ 4 h 22"/>
                <a:gd name="T22" fmla="*/ 10 w 10"/>
                <a:gd name="T23" fmla="*/ 10 h 22"/>
                <a:gd name="T24" fmla="*/ 8 w 10"/>
                <a:gd name="T25" fmla="*/ 14 h 22"/>
                <a:gd name="T26" fmla="*/ 6 w 10"/>
                <a:gd name="T27" fmla="*/ 18 h 22"/>
                <a:gd name="T28" fmla="*/ 4 w 10"/>
                <a:gd name="T29" fmla="*/ 22 h 22"/>
                <a:gd name="T30" fmla="*/ 4 w 10"/>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2">
                  <a:moveTo>
                    <a:pt x="4" y="22"/>
                  </a:moveTo>
                  <a:lnTo>
                    <a:pt x="4" y="22"/>
                  </a:lnTo>
                  <a:lnTo>
                    <a:pt x="2" y="20"/>
                  </a:lnTo>
                  <a:lnTo>
                    <a:pt x="0" y="16"/>
                  </a:lnTo>
                  <a:lnTo>
                    <a:pt x="0" y="6"/>
                  </a:lnTo>
                  <a:lnTo>
                    <a:pt x="0" y="6"/>
                  </a:lnTo>
                  <a:lnTo>
                    <a:pt x="4" y="2"/>
                  </a:lnTo>
                  <a:lnTo>
                    <a:pt x="6" y="0"/>
                  </a:lnTo>
                  <a:lnTo>
                    <a:pt x="8" y="0"/>
                  </a:lnTo>
                  <a:lnTo>
                    <a:pt x="10" y="4"/>
                  </a:lnTo>
                  <a:lnTo>
                    <a:pt x="10" y="4"/>
                  </a:lnTo>
                  <a:lnTo>
                    <a:pt x="10" y="10"/>
                  </a:lnTo>
                  <a:lnTo>
                    <a:pt x="8" y="14"/>
                  </a:lnTo>
                  <a:lnTo>
                    <a:pt x="6" y="18"/>
                  </a:lnTo>
                  <a:lnTo>
                    <a:pt x="4" y="22"/>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 name="Freeform 3431">
              <a:extLst>
                <a:ext uri="{FF2B5EF4-FFF2-40B4-BE49-F238E27FC236}">
                  <a16:creationId xmlns:a16="http://schemas.microsoft.com/office/drawing/2014/main" id="{AECBA3FF-9834-12F6-4F3E-DB1AAAB70561}"/>
                </a:ext>
              </a:extLst>
            </p:cNvPr>
            <p:cNvSpPr>
              <a:spLocks/>
            </p:cNvSpPr>
            <p:nvPr/>
          </p:nvSpPr>
          <p:spPr bwMode="auto">
            <a:xfrm>
              <a:off x="1740" y="2558"/>
              <a:ext cx="8" cy="28"/>
            </a:xfrm>
            <a:custGeom>
              <a:avLst/>
              <a:gdLst>
                <a:gd name="T0" fmla="*/ 2 w 8"/>
                <a:gd name="T1" fmla="*/ 0 h 28"/>
                <a:gd name="T2" fmla="*/ 2 w 8"/>
                <a:gd name="T3" fmla="*/ 0 h 28"/>
                <a:gd name="T4" fmla="*/ 4 w 8"/>
                <a:gd name="T5" fmla="*/ 8 h 28"/>
                <a:gd name="T6" fmla="*/ 6 w 8"/>
                <a:gd name="T7" fmla="*/ 14 h 28"/>
                <a:gd name="T8" fmla="*/ 6 w 8"/>
                <a:gd name="T9" fmla="*/ 14 h 28"/>
                <a:gd name="T10" fmla="*/ 8 w 8"/>
                <a:gd name="T11" fmla="*/ 18 h 28"/>
                <a:gd name="T12" fmla="*/ 8 w 8"/>
                <a:gd name="T13" fmla="*/ 20 h 28"/>
                <a:gd name="T14" fmla="*/ 8 w 8"/>
                <a:gd name="T15" fmla="*/ 26 h 28"/>
                <a:gd name="T16" fmla="*/ 8 w 8"/>
                <a:gd name="T17" fmla="*/ 26 h 28"/>
                <a:gd name="T18" fmla="*/ 6 w 8"/>
                <a:gd name="T19" fmla="*/ 28 h 28"/>
                <a:gd name="T20" fmla="*/ 6 w 8"/>
                <a:gd name="T21" fmla="*/ 28 h 28"/>
                <a:gd name="T22" fmla="*/ 2 w 8"/>
                <a:gd name="T23" fmla="*/ 26 h 28"/>
                <a:gd name="T24" fmla="*/ 2 w 8"/>
                <a:gd name="T25" fmla="*/ 26 h 28"/>
                <a:gd name="T26" fmla="*/ 0 w 8"/>
                <a:gd name="T27" fmla="*/ 22 h 28"/>
                <a:gd name="T28" fmla="*/ 0 w 8"/>
                <a:gd name="T29" fmla="*/ 22 h 28"/>
                <a:gd name="T30" fmla="*/ 0 w 8"/>
                <a:gd name="T31" fmla="*/ 22 h 28"/>
                <a:gd name="T32" fmla="*/ 0 w 8"/>
                <a:gd name="T33" fmla="*/ 4 h 28"/>
                <a:gd name="T34" fmla="*/ 0 w 8"/>
                <a:gd name="T35" fmla="*/ 0 h 28"/>
                <a:gd name="T36" fmla="*/ 2 w 8"/>
                <a:gd name="T37" fmla="*/ 0 h 28"/>
                <a:gd name="T38" fmla="*/ 2 w 8"/>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8">
                  <a:moveTo>
                    <a:pt x="2" y="0"/>
                  </a:moveTo>
                  <a:lnTo>
                    <a:pt x="2" y="0"/>
                  </a:lnTo>
                  <a:lnTo>
                    <a:pt x="4" y="8"/>
                  </a:lnTo>
                  <a:lnTo>
                    <a:pt x="6" y="14"/>
                  </a:lnTo>
                  <a:lnTo>
                    <a:pt x="6" y="14"/>
                  </a:lnTo>
                  <a:lnTo>
                    <a:pt x="8" y="18"/>
                  </a:lnTo>
                  <a:lnTo>
                    <a:pt x="8" y="20"/>
                  </a:lnTo>
                  <a:lnTo>
                    <a:pt x="8" y="26"/>
                  </a:lnTo>
                  <a:lnTo>
                    <a:pt x="8" y="26"/>
                  </a:lnTo>
                  <a:lnTo>
                    <a:pt x="6" y="28"/>
                  </a:lnTo>
                  <a:lnTo>
                    <a:pt x="6" y="28"/>
                  </a:lnTo>
                  <a:lnTo>
                    <a:pt x="2" y="26"/>
                  </a:lnTo>
                  <a:lnTo>
                    <a:pt x="2" y="26"/>
                  </a:lnTo>
                  <a:lnTo>
                    <a:pt x="0" y="22"/>
                  </a:lnTo>
                  <a:lnTo>
                    <a:pt x="0" y="22"/>
                  </a:lnTo>
                  <a:lnTo>
                    <a:pt x="0" y="22"/>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 name="Freeform 3432">
              <a:extLst>
                <a:ext uri="{FF2B5EF4-FFF2-40B4-BE49-F238E27FC236}">
                  <a16:creationId xmlns:a16="http://schemas.microsoft.com/office/drawing/2014/main" id="{301D0EB4-73E7-C9B9-8131-59244EECCC5E}"/>
                </a:ext>
              </a:extLst>
            </p:cNvPr>
            <p:cNvSpPr>
              <a:spLocks/>
            </p:cNvSpPr>
            <p:nvPr/>
          </p:nvSpPr>
          <p:spPr bwMode="auto">
            <a:xfrm>
              <a:off x="1722" y="2580"/>
              <a:ext cx="12" cy="22"/>
            </a:xfrm>
            <a:custGeom>
              <a:avLst/>
              <a:gdLst>
                <a:gd name="T0" fmla="*/ 0 w 12"/>
                <a:gd name="T1" fmla="*/ 2 h 22"/>
                <a:gd name="T2" fmla="*/ 0 w 12"/>
                <a:gd name="T3" fmla="*/ 2 h 22"/>
                <a:gd name="T4" fmla="*/ 2 w 12"/>
                <a:gd name="T5" fmla="*/ 0 h 22"/>
                <a:gd name="T6" fmla="*/ 4 w 12"/>
                <a:gd name="T7" fmla="*/ 0 h 22"/>
                <a:gd name="T8" fmla="*/ 8 w 12"/>
                <a:gd name="T9" fmla="*/ 6 h 22"/>
                <a:gd name="T10" fmla="*/ 8 w 12"/>
                <a:gd name="T11" fmla="*/ 6 h 22"/>
                <a:gd name="T12" fmla="*/ 12 w 12"/>
                <a:gd name="T13" fmla="*/ 22 h 22"/>
                <a:gd name="T14" fmla="*/ 12 w 12"/>
                <a:gd name="T15" fmla="*/ 22 h 22"/>
                <a:gd name="T16" fmla="*/ 8 w 12"/>
                <a:gd name="T17" fmla="*/ 20 h 22"/>
                <a:gd name="T18" fmla="*/ 4 w 12"/>
                <a:gd name="T19" fmla="*/ 16 h 22"/>
                <a:gd name="T20" fmla="*/ 0 w 12"/>
                <a:gd name="T21" fmla="*/ 2 h 22"/>
                <a:gd name="T22" fmla="*/ 0 w 12"/>
                <a:gd name="T2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2">
                  <a:moveTo>
                    <a:pt x="0" y="2"/>
                  </a:moveTo>
                  <a:lnTo>
                    <a:pt x="0" y="2"/>
                  </a:lnTo>
                  <a:lnTo>
                    <a:pt x="2" y="0"/>
                  </a:lnTo>
                  <a:lnTo>
                    <a:pt x="4" y="0"/>
                  </a:lnTo>
                  <a:lnTo>
                    <a:pt x="8" y="6"/>
                  </a:lnTo>
                  <a:lnTo>
                    <a:pt x="8" y="6"/>
                  </a:lnTo>
                  <a:lnTo>
                    <a:pt x="12" y="22"/>
                  </a:lnTo>
                  <a:lnTo>
                    <a:pt x="12" y="22"/>
                  </a:lnTo>
                  <a:lnTo>
                    <a:pt x="8" y="20"/>
                  </a:lnTo>
                  <a:lnTo>
                    <a:pt x="4" y="1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 name="Freeform 3433">
              <a:extLst>
                <a:ext uri="{FF2B5EF4-FFF2-40B4-BE49-F238E27FC236}">
                  <a16:creationId xmlns:a16="http://schemas.microsoft.com/office/drawing/2014/main" id="{DE3B9F69-3B97-BB23-0B3B-CC78F8DC9688}"/>
                </a:ext>
              </a:extLst>
            </p:cNvPr>
            <p:cNvSpPr>
              <a:spLocks/>
            </p:cNvSpPr>
            <p:nvPr/>
          </p:nvSpPr>
          <p:spPr bwMode="auto">
            <a:xfrm>
              <a:off x="1768" y="2614"/>
              <a:ext cx="6" cy="12"/>
            </a:xfrm>
            <a:custGeom>
              <a:avLst/>
              <a:gdLst>
                <a:gd name="T0" fmla="*/ 0 w 6"/>
                <a:gd name="T1" fmla="*/ 6 h 12"/>
                <a:gd name="T2" fmla="*/ 0 w 6"/>
                <a:gd name="T3" fmla="*/ 6 h 12"/>
                <a:gd name="T4" fmla="*/ 2 w 6"/>
                <a:gd name="T5" fmla="*/ 0 h 12"/>
                <a:gd name="T6" fmla="*/ 4 w 6"/>
                <a:gd name="T7" fmla="*/ 2 h 12"/>
                <a:gd name="T8" fmla="*/ 4 w 6"/>
                <a:gd name="T9" fmla="*/ 6 h 12"/>
                <a:gd name="T10" fmla="*/ 6 w 6"/>
                <a:gd name="T11" fmla="*/ 6 h 12"/>
                <a:gd name="T12" fmla="*/ 6 w 6"/>
                <a:gd name="T13" fmla="*/ 6 h 12"/>
                <a:gd name="T14" fmla="*/ 6 w 6"/>
                <a:gd name="T15" fmla="*/ 6 h 12"/>
                <a:gd name="T16" fmla="*/ 4 w 6"/>
                <a:gd name="T17" fmla="*/ 12 h 12"/>
                <a:gd name="T18" fmla="*/ 4 w 6"/>
                <a:gd name="T19" fmla="*/ 12 h 12"/>
                <a:gd name="T20" fmla="*/ 0 w 6"/>
                <a:gd name="T21" fmla="*/ 6 h 12"/>
                <a:gd name="T22" fmla="*/ 0 w 6"/>
                <a:gd name="T2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6"/>
                  </a:moveTo>
                  <a:lnTo>
                    <a:pt x="0" y="6"/>
                  </a:lnTo>
                  <a:lnTo>
                    <a:pt x="2" y="0"/>
                  </a:lnTo>
                  <a:lnTo>
                    <a:pt x="4" y="2"/>
                  </a:lnTo>
                  <a:lnTo>
                    <a:pt x="4" y="6"/>
                  </a:lnTo>
                  <a:lnTo>
                    <a:pt x="6" y="6"/>
                  </a:lnTo>
                  <a:lnTo>
                    <a:pt x="6" y="6"/>
                  </a:lnTo>
                  <a:lnTo>
                    <a:pt x="6" y="6"/>
                  </a:lnTo>
                  <a:lnTo>
                    <a:pt x="4" y="12"/>
                  </a:lnTo>
                  <a:lnTo>
                    <a:pt x="4"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Freeform 3434">
              <a:extLst>
                <a:ext uri="{FF2B5EF4-FFF2-40B4-BE49-F238E27FC236}">
                  <a16:creationId xmlns:a16="http://schemas.microsoft.com/office/drawing/2014/main" id="{CB53FA91-02F4-7D7D-4057-AF6F01EE492B}"/>
                </a:ext>
              </a:extLst>
            </p:cNvPr>
            <p:cNvSpPr>
              <a:spLocks/>
            </p:cNvSpPr>
            <p:nvPr/>
          </p:nvSpPr>
          <p:spPr bwMode="auto">
            <a:xfrm>
              <a:off x="1698" y="2542"/>
              <a:ext cx="12" cy="40"/>
            </a:xfrm>
            <a:custGeom>
              <a:avLst/>
              <a:gdLst>
                <a:gd name="T0" fmla="*/ 12 w 12"/>
                <a:gd name="T1" fmla="*/ 30 h 40"/>
                <a:gd name="T2" fmla="*/ 12 w 12"/>
                <a:gd name="T3" fmla="*/ 30 h 40"/>
                <a:gd name="T4" fmla="*/ 12 w 12"/>
                <a:gd name="T5" fmla="*/ 36 h 40"/>
                <a:gd name="T6" fmla="*/ 12 w 12"/>
                <a:gd name="T7" fmla="*/ 38 h 40"/>
                <a:gd name="T8" fmla="*/ 8 w 12"/>
                <a:gd name="T9" fmla="*/ 40 h 40"/>
                <a:gd name="T10" fmla="*/ 8 w 12"/>
                <a:gd name="T11" fmla="*/ 40 h 40"/>
                <a:gd name="T12" fmla="*/ 8 w 12"/>
                <a:gd name="T13" fmla="*/ 32 h 40"/>
                <a:gd name="T14" fmla="*/ 8 w 12"/>
                <a:gd name="T15" fmla="*/ 30 h 40"/>
                <a:gd name="T16" fmla="*/ 6 w 12"/>
                <a:gd name="T17" fmla="*/ 30 h 40"/>
                <a:gd name="T18" fmla="*/ 6 w 12"/>
                <a:gd name="T19" fmla="*/ 30 h 40"/>
                <a:gd name="T20" fmla="*/ 4 w 12"/>
                <a:gd name="T21" fmla="*/ 30 h 40"/>
                <a:gd name="T22" fmla="*/ 2 w 12"/>
                <a:gd name="T23" fmla="*/ 26 h 40"/>
                <a:gd name="T24" fmla="*/ 2 w 12"/>
                <a:gd name="T25" fmla="*/ 26 h 40"/>
                <a:gd name="T26" fmla="*/ 4 w 12"/>
                <a:gd name="T27" fmla="*/ 24 h 40"/>
                <a:gd name="T28" fmla="*/ 4 w 12"/>
                <a:gd name="T29" fmla="*/ 20 h 40"/>
                <a:gd name="T30" fmla="*/ 2 w 12"/>
                <a:gd name="T31" fmla="*/ 14 h 40"/>
                <a:gd name="T32" fmla="*/ 2 w 12"/>
                <a:gd name="T33" fmla="*/ 14 h 40"/>
                <a:gd name="T34" fmla="*/ 0 w 12"/>
                <a:gd name="T35" fmla="*/ 4 h 40"/>
                <a:gd name="T36" fmla="*/ 2 w 12"/>
                <a:gd name="T37" fmla="*/ 2 h 40"/>
                <a:gd name="T38" fmla="*/ 4 w 12"/>
                <a:gd name="T39" fmla="*/ 0 h 40"/>
                <a:gd name="T40" fmla="*/ 4 w 12"/>
                <a:gd name="T41" fmla="*/ 0 h 40"/>
                <a:gd name="T42" fmla="*/ 10 w 12"/>
                <a:gd name="T43" fmla="*/ 14 h 40"/>
                <a:gd name="T44" fmla="*/ 10 w 12"/>
                <a:gd name="T45" fmla="*/ 14 h 40"/>
                <a:gd name="T46" fmla="*/ 10 w 12"/>
                <a:gd name="T47" fmla="*/ 18 h 40"/>
                <a:gd name="T48" fmla="*/ 12 w 12"/>
                <a:gd name="T49" fmla="*/ 18 h 40"/>
                <a:gd name="T50" fmla="*/ 12 w 12"/>
                <a:gd name="T51" fmla="*/ 18 h 40"/>
                <a:gd name="T52" fmla="*/ 12 w 12"/>
                <a:gd name="T53" fmla="*/ 30 h 40"/>
                <a:gd name="T54" fmla="*/ 12 w 12"/>
                <a:gd name="T5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40">
                  <a:moveTo>
                    <a:pt x="12" y="30"/>
                  </a:moveTo>
                  <a:lnTo>
                    <a:pt x="12" y="30"/>
                  </a:lnTo>
                  <a:lnTo>
                    <a:pt x="12" y="36"/>
                  </a:lnTo>
                  <a:lnTo>
                    <a:pt x="12" y="38"/>
                  </a:lnTo>
                  <a:lnTo>
                    <a:pt x="8" y="40"/>
                  </a:lnTo>
                  <a:lnTo>
                    <a:pt x="8" y="40"/>
                  </a:lnTo>
                  <a:lnTo>
                    <a:pt x="8" y="32"/>
                  </a:lnTo>
                  <a:lnTo>
                    <a:pt x="8" y="30"/>
                  </a:lnTo>
                  <a:lnTo>
                    <a:pt x="6" y="30"/>
                  </a:lnTo>
                  <a:lnTo>
                    <a:pt x="6" y="30"/>
                  </a:lnTo>
                  <a:lnTo>
                    <a:pt x="4" y="30"/>
                  </a:lnTo>
                  <a:lnTo>
                    <a:pt x="2" y="26"/>
                  </a:lnTo>
                  <a:lnTo>
                    <a:pt x="2" y="26"/>
                  </a:lnTo>
                  <a:lnTo>
                    <a:pt x="4" y="24"/>
                  </a:lnTo>
                  <a:lnTo>
                    <a:pt x="4" y="20"/>
                  </a:lnTo>
                  <a:lnTo>
                    <a:pt x="2" y="14"/>
                  </a:lnTo>
                  <a:lnTo>
                    <a:pt x="2" y="14"/>
                  </a:lnTo>
                  <a:lnTo>
                    <a:pt x="0" y="4"/>
                  </a:lnTo>
                  <a:lnTo>
                    <a:pt x="2" y="2"/>
                  </a:lnTo>
                  <a:lnTo>
                    <a:pt x="4" y="0"/>
                  </a:lnTo>
                  <a:lnTo>
                    <a:pt x="4" y="0"/>
                  </a:lnTo>
                  <a:lnTo>
                    <a:pt x="10" y="14"/>
                  </a:lnTo>
                  <a:lnTo>
                    <a:pt x="10" y="14"/>
                  </a:lnTo>
                  <a:lnTo>
                    <a:pt x="10" y="18"/>
                  </a:lnTo>
                  <a:lnTo>
                    <a:pt x="12" y="18"/>
                  </a:lnTo>
                  <a:lnTo>
                    <a:pt x="12" y="18"/>
                  </a:lnTo>
                  <a:lnTo>
                    <a:pt x="12" y="30"/>
                  </a:lnTo>
                  <a:lnTo>
                    <a:pt x="1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3435">
              <a:extLst>
                <a:ext uri="{FF2B5EF4-FFF2-40B4-BE49-F238E27FC236}">
                  <a16:creationId xmlns:a16="http://schemas.microsoft.com/office/drawing/2014/main" id="{F5CC1646-AC95-528A-E68C-53F03F2E5776}"/>
                </a:ext>
              </a:extLst>
            </p:cNvPr>
            <p:cNvSpPr>
              <a:spLocks/>
            </p:cNvSpPr>
            <p:nvPr/>
          </p:nvSpPr>
          <p:spPr bwMode="auto">
            <a:xfrm>
              <a:off x="1704" y="2556"/>
              <a:ext cx="6" cy="8"/>
            </a:xfrm>
            <a:custGeom>
              <a:avLst/>
              <a:gdLst>
                <a:gd name="T0" fmla="*/ 6 w 6"/>
                <a:gd name="T1" fmla="*/ 4 h 8"/>
                <a:gd name="T2" fmla="*/ 6 w 6"/>
                <a:gd name="T3" fmla="*/ 4 h 8"/>
                <a:gd name="T4" fmla="*/ 2 w 6"/>
                <a:gd name="T5" fmla="*/ 8 h 8"/>
                <a:gd name="T6" fmla="*/ 2 w 6"/>
                <a:gd name="T7" fmla="*/ 8 h 8"/>
                <a:gd name="T8" fmla="*/ 0 w 6"/>
                <a:gd name="T9" fmla="*/ 6 h 8"/>
                <a:gd name="T10" fmla="*/ 0 w 6"/>
                <a:gd name="T11" fmla="*/ 6 h 8"/>
                <a:gd name="T12" fmla="*/ 0 w 6"/>
                <a:gd name="T13" fmla="*/ 2 h 8"/>
                <a:gd name="T14" fmla="*/ 2 w 6"/>
                <a:gd name="T15" fmla="*/ 2 h 8"/>
                <a:gd name="T16" fmla="*/ 4 w 6"/>
                <a:gd name="T17" fmla="*/ 0 h 8"/>
                <a:gd name="T18" fmla="*/ 4 w 6"/>
                <a:gd name="T19" fmla="*/ 0 h 8"/>
                <a:gd name="T20" fmla="*/ 6 w 6"/>
                <a:gd name="T21" fmla="*/ 4 h 8"/>
                <a:gd name="T22" fmla="*/ 6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6" y="4"/>
                  </a:moveTo>
                  <a:lnTo>
                    <a:pt x="6" y="4"/>
                  </a:lnTo>
                  <a:lnTo>
                    <a:pt x="2" y="8"/>
                  </a:lnTo>
                  <a:lnTo>
                    <a:pt x="2" y="8"/>
                  </a:lnTo>
                  <a:lnTo>
                    <a:pt x="0" y="6"/>
                  </a:lnTo>
                  <a:lnTo>
                    <a:pt x="0" y="6"/>
                  </a:lnTo>
                  <a:lnTo>
                    <a:pt x="0" y="2"/>
                  </a:lnTo>
                  <a:lnTo>
                    <a:pt x="2" y="2"/>
                  </a:lnTo>
                  <a:lnTo>
                    <a:pt x="4" y="0"/>
                  </a:lnTo>
                  <a:lnTo>
                    <a:pt x="4"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3436">
              <a:extLst>
                <a:ext uri="{FF2B5EF4-FFF2-40B4-BE49-F238E27FC236}">
                  <a16:creationId xmlns:a16="http://schemas.microsoft.com/office/drawing/2014/main" id="{C58D210F-5173-42BF-2896-82E3360801DA}"/>
                </a:ext>
              </a:extLst>
            </p:cNvPr>
            <p:cNvSpPr>
              <a:spLocks/>
            </p:cNvSpPr>
            <p:nvPr/>
          </p:nvSpPr>
          <p:spPr bwMode="auto">
            <a:xfrm>
              <a:off x="1690" y="2512"/>
              <a:ext cx="4" cy="12"/>
            </a:xfrm>
            <a:custGeom>
              <a:avLst/>
              <a:gdLst>
                <a:gd name="T0" fmla="*/ 0 w 4"/>
                <a:gd name="T1" fmla="*/ 4 h 12"/>
                <a:gd name="T2" fmla="*/ 0 w 4"/>
                <a:gd name="T3" fmla="*/ 4 h 12"/>
                <a:gd name="T4" fmla="*/ 0 w 4"/>
                <a:gd name="T5" fmla="*/ 4 h 12"/>
                <a:gd name="T6" fmla="*/ 2 w 4"/>
                <a:gd name="T7" fmla="*/ 0 h 12"/>
                <a:gd name="T8" fmla="*/ 2 w 4"/>
                <a:gd name="T9" fmla="*/ 0 h 12"/>
                <a:gd name="T10" fmla="*/ 4 w 4"/>
                <a:gd name="T11" fmla="*/ 6 h 12"/>
                <a:gd name="T12" fmla="*/ 4 w 4"/>
                <a:gd name="T13" fmla="*/ 12 h 12"/>
                <a:gd name="T14" fmla="*/ 4 w 4"/>
                <a:gd name="T15" fmla="*/ 12 h 12"/>
                <a:gd name="T16" fmla="*/ 0 w 4"/>
                <a:gd name="T17" fmla="*/ 10 h 12"/>
                <a:gd name="T18" fmla="*/ 0 w 4"/>
                <a:gd name="T19" fmla="*/ 4 h 12"/>
                <a:gd name="T20" fmla="*/ 0 w 4"/>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4"/>
                  </a:moveTo>
                  <a:lnTo>
                    <a:pt x="0" y="4"/>
                  </a:lnTo>
                  <a:lnTo>
                    <a:pt x="0" y="4"/>
                  </a:lnTo>
                  <a:lnTo>
                    <a:pt x="2" y="0"/>
                  </a:lnTo>
                  <a:lnTo>
                    <a:pt x="2" y="0"/>
                  </a:lnTo>
                  <a:lnTo>
                    <a:pt x="4" y="6"/>
                  </a:lnTo>
                  <a:lnTo>
                    <a:pt x="4" y="12"/>
                  </a:lnTo>
                  <a:lnTo>
                    <a:pt x="4" y="12"/>
                  </a:lnTo>
                  <a:lnTo>
                    <a:pt x="0" y="1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3437">
              <a:extLst>
                <a:ext uri="{FF2B5EF4-FFF2-40B4-BE49-F238E27FC236}">
                  <a16:creationId xmlns:a16="http://schemas.microsoft.com/office/drawing/2014/main" id="{5AD46074-E456-72D0-997F-CD0A7F7089EE}"/>
                </a:ext>
              </a:extLst>
            </p:cNvPr>
            <p:cNvSpPr>
              <a:spLocks/>
            </p:cNvSpPr>
            <p:nvPr/>
          </p:nvSpPr>
          <p:spPr bwMode="auto">
            <a:xfrm>
              <a:off x="1726" y="2458"/>
              <a:ext cx="38" cy="62"/>
            </a:xfrm>
            <a:custGeom>
              <a:avLst/>
              <a:gdLst>
                <a:gd name="T0" fmla="*/ 28 w 38"/>
                <a:gd name="T1" fmla="*/ 0 h 62"/>
                <a:gd name="T2" fmla="*/ 26 w 38"/>
                <a:gd name="T3" fmla="*/ 10 h 62"/>
                <a:gd name="T4" fmla="*/ 30 w 38"/>
                <a:gd name="T5" fmla="*/ 20 h 62"/>
                <a:gd name="T6" fmla="*/ 30 w 38"/>
                <a:gd name="T7" fmla="*/ 34 h 62"/>
                <a:gd name="T8" fmla="*/ 32 w 38"/>
                <a:gd name="T9" fmla="*/ 42 h 62"/>
                <a:gd name="T10" fmla="*/ 36 w 38"/>
                <a:gd name="T11" fmla="*/ 40 h 62"/>
                <a:gd name="T12" fmla="*/ 38 w 38"/>
                <a:gd name="T13" fmla="*/ 46 h 62"/>
                <a:gd name="T14" fmla="*/ 34 w 38"/>
                <a:gd name="T15" fmla="*/ 58 h 62"/>
                <a:gd name="T16" fmla="*/ 32 w 38"/>
                <a:gd name="T17" fmla="*/ 58 h 62"/>
                <a:gd name="T18" fmla="*/ 26 w 38"/>
                <a:gd name="T19" fmla="*/ 62 h 62"/>
                <a:gd name="T20" fmla="*/ 16 w 38"/>
                <a:gd name="T21" fmla="*/ 60 h 62"/>
                <a:gd name="T22" fmla="*/ 10 w 38"/>
                <a:gd name="T23" fmla="*/ 54 h 62"/>
                <a:gd name="T24" fmla="*/ 4 w 38"/>
                <a:gd name="T25" fmla="*/ 48 h 62"/>
                <a:gd name="T26" fmla="*/ 2 w 38"/>
                <a:gd name="T27" fmla="*/ 46 h 62"/>
                <a:gd name="T28" fmla="*/ 0 w 38"/>
                <a:gd name="T29" fmla="*/ 32 h 62"/>
                <a:gd name="T30" fmla="*/ 0 w 38"/>
                <a:gd name="T31" fmla="*/ 30 h 62"/>
                <a:gd name="T32" fmla="*/ 2 w 38"/>
                <a:gd name="T33" fmla="*/ 30 h 62"/>
                <a:gd name="T34" fmla="*/ 8 w 38"/>
                <a:gd name="T35" fmla="*/ 38 h 62"/>
                <a:gd name="T36" fmla="*/ 16 w 38"/>
                <a:gd name="T37" fmla="*/ 48 h 62"/>
                <a:gd name="T38" fmla="*/ 24 w 38"/>
                <a:gd name="T39" fmla="*/ 50 h 62"/>
                <a:gd name="T40" fmla="*/ 26 w 38"/>
                <a:gd name="T41" fmla="*/ 50 h 62"/>
                <a:gd name="T42" fmla="*/ 26 w 38"/>
                <a:gd name="T43" fmla="*/ 48 h 62"/>
                <a:gd name="T44" fmla="*/ 20 w 38"/>
                <a:gd name="T45" fmla="*/ 40 h 62"/>
                <a:gd name="T46" fmla="*/ 18 w 38"/>
                <a:gd name="T47" fmla="*/ 38 h 62"/>
                <a:gd name="T48" fmla="*/ 14 w 38"/>
                <a:gd name="T49" fmla="*/ 32 h 62"/>
                <a:gd name="T50" fmla="*/ 10 w 38"/>
                <a:gd name="T51" fmla="*/ 22 h 62"/>
                <a:gd name="T52" fmla="*/ 8 w 38"/>
                <a:gd name="T53" fmla="*/ 24 h 62"/>
                <a:gd name="T54" fmla="*/ 6 w 38"/>
                <a:gd name="T55" fmla="*/ 22 h 62"/>
                <a:gd name="T56" fmla="*/ 6 w 38"/>
                <a:gd name="T57" fmla="*/ 14 h 62"/>
                <a:gd name="T58" fmla="*/ 10 w 38"/>
                <a:gd name="T59" fmla="*/ 8 h 62"/>
                <a:gd name="T60" fmla="*/ 18 w 38"/>
                <a:gd name="T61" fmla="*/ 4 h 62"/>
                <a:gd name="T62" fmla="*/ 28 w 38"/>
                <a:gd name="T6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62">
                  <a:moveTo>
                    <a:pt x="28" y="0"/>
                  </a:moveTo>
                  <a:lnTo>
                    <a:pt x="28" y="0"/>
                  </a:lnTo>
                  <a:lnTo>
                    <a:pt x="26" y="10"/>
                  </a:lnTo>
                  <a:lnTo>
                    <a:pt x="26" y="10"/>
                  </a:lnTo>
                  <a:lnTo>
                    <a:pt x="30" y="14"/>
                  </a:lnTo>
                  <a:lnTo>
                    <a:pt x="30" y="20"/>
                  </a:lnTo>
                  <a:lnTo>
                    <a:pt x="30" y="34"/>
                  </a:lnTo>
                  <a:lnTo>
                    <a:pt x="30" y="34"/>
                  </a:lnTo>
                  <a:lnTo>
                    <a:pt x="30" y="38"/>
                  </a:lnTo>
                  <a:lnTo>
                    <a:pt x="32" y="42"/>
                  </a:lnTo>
                  <a:lnTo>
                    <a:pt x="32" y="42"/>
                  </a:lnTo>
                  <a:lnTo>
                    <a:pt x="36" y="40"/>
                  </a:lnTo>
                  <a:lnTo>
                    <a:pt x="38" y="42"/>
                  </a:lnTo>
                  <a:lnTo>
                    <a:pt x="38" y="46"/>
                  </a:lnTo>
                  <a:lnTo>
                    <a:pt x="34" y="58"/>
                  </a:lnTo>
                  <a:lnTo>
                    <a:pt x="34" y="58"/>
                  </a:lnTo>
                  <a:lnTo>
                    <a:pt x="34" y="60"/>
                  </a:lnTo>
                  <a:lnTo>
                    <a:pt x="32" y="58"/>
                  </a:lnTo>
                  <a:lnTo>
                    <a:pt x="32" y="58"/>
                  </a:lnTo>
                  <a:lnTo>
                    <a:pt x="26" y="62"/>
                  </a:lnTo>
                  <a:lnTo>
                    <a:pt x="22" y="62"/>
                  </a:lnTo>
                  <a:lnTo>
                    <a:pt x="16" y="60"/>
                  </a:lnTo>
                  <a:lnTo>
                    <a:pt x="10" y="54"/>
                  </a:lnTo>
                  <a:lnTo>
                    <a:pt x="10" y="54"/>
                  </a:lnTo>
                  <a:lnTo>
                    <a:pt x="8" y="50"/>
                  </a:lnTo>
                  <a:lnTo>
                    <a:pt x="4" y="48"/>
                  </a:lnTo>
                  <a:lnTo>
                    <a:pt x="4" y="48"/>
                  </a:lnTo>
                  <a:lnTo>
                    <a:pt x="2" y="46"/>
                  </a:lnTo>
                  <a:lnTo>
                    <a:pt x="0" y="44"/>
                  </a:lnTo>
                  <a:lnTo>
                    <a:pt x="0" y="32"/>
                  </a:lnTo>
                  <a:lnTo>
                    <a:pt x="0" y="32"/>
                  </a:lnTo>
                  <a:lnTo>
                    <a:pt x="0" y="30"/>
                  </a:lnTo>
                  <a:lnTo>
                    <a:pt x="2" y="30"/>
                  </a:lnTo>
                  <a:lnTo>
                    <a:pt x="2" y="30"/>
                  </a:lnTo>
                  <a:lnTo>
                    <a:pt x="8" y="38"/>
                  </a:lnTo>
                  <a:lnTo>
                    <a:pt x="8" y="38"/>
                  </a:lnTo>
                  <a:lnTo>
                    <a:pt x="12" y="42"/>
                  </a:lnTo>
                  <a:lnTo>
                    <a:pt x="16" y="48"/>
                  </a:lnTo>
                  <a:lnTo>
                    <a:pt x="16" y="48"/>
                  </a:lnTo>
                  <a:lnTo>
                    <a:pt x="24" y="50"/>
                  </a:lnTo>
                  <a:lnTo>
                    <a:pt x="24" y="50"/>
                  </a:lnTo>
                  <a:lnTo>
                    <a:pt x="26" y="50"/>
                  </a:lnTo>
                  <a:lnTo>
                    <a:pt x="26" y="48"/>
                  </a:lnTo>
                  <a:lnTo>
                    <a:pt x="26" y="48"/>
                  </a:lnTo>
                  <a:lnTo>
                    <a:pt x="24" y="42"/>
                  </a:lnTo>
                  <a:lnTo>
                    <a:pt x="20" y="40"/>
                  </a:lnTo>
                  <a:lnTo>
                    <a:pt x="20" y="40"/>
                  </a:lnTo>
                  <a:lnTo>
                    <a:pt x="18" y="38"/>
                  </a:lnTo>
                  <a:lnTo>
                    <a:pt x="14" y="32"/>
                  </a:lnTo>
                  <a:lnTo>
                    <a:pt x="14" y="32"/>
                  </a:lnTo>
                  <a:lnTo>
                    <a:pt x="12" y="24"/>
                  </a:lnTo>
                  <a:lnTo>
                    <a:pt x="10" y="22"/>
                  </a:lnTo>
                  <a:lnTo>
                    <a:pt x="8" y="24"/>
                  </a:lnTo>
                  <a:lnTo>
                    <a:pt x="8" y="24"/>
                  </a:lnTo>
                  <a:lnTo>
                    <a:pt x="8" y="24"/>
                  </a:lnTo>
                  <a:lnTo>
                    <a:pt x="6" y="22"/>
                  </a:lnTo>
                  <a:lnTo>
                    <a:pt x="6" y="14"/>
                  </a:lnTo>
                  <a:lnTo>
                    <a:pt x="6" y="14"/>
                  </a:lnTo>
                  <a:lnTo>
                    <a:pt x="6" y="10"/>
                  </a:lnTo>
                  <a:lnTo>
                    <a:pt x="10" y="8"/>
                  </a:lnTo>
                  <a:lnTo>
                    <a:pt x="10" y="8"/>
                  </a:lnTo>
                  <a:lnTo>
                    <a:pt x="18" y="4"/>
                  </a:lnTo>
                  <a:lnTo>
                    <a:pt x="28" y="0"/>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3438">
              <a:extLst>
                <a:ext uri="{FF2B5EF4-FFF2-40B4-BE49-F238E27FC236}">
                  <a16:creationId xmlns:a16="http://schemas.microsoft.com/office/drawing/2014/main" id="{8F34D61D-218C-0DEF-FC41-353DFEBCF9AF}"/>
                </a:ext>
              </a:extLst>
            </p:cNvPr>
            <p:cNvSpPr>
              <a:spLocks/>
            </p:cNvSpPr>
            <p:nvPr/>
          </p:nvSpPr>
          <p:spPr bwMode="auto">
            <a:xfrm>
              <a:off x="1694" y="2462"/>
              <a:ext cx="62" cy="52"/>
            </a:xfrm>
            <a:custGeom>
              <a:avLst/>
              <a:gdLst>
                <a:gd name="T0" fmla="*/ 48 w 62"/>
                <a:gd name="T1" fmla="*/ 50 h 52"/>
                <a:gd name="T2" fmla="*/ 40 w 62"/>
                <a:gd name="T3" fmla="*/ 36 h 52"/>
                <a:gd name="T4" fmla="*/ 44 w 62"/>
                <a:gd name="T5" fmla="*/ 34 h 52"/>
                <a:gd name="T6" fmla="*/ 42 w 62"/>
                <a:gd name="T7" fmla="*/ 30 h 52"/>
                <a:gd name="T8" fmla="*/ 36 w 62"/>
                <a:gd name="T9" fmla="*/ 28 h 52"/>
                <a:gd name="T10" fmla="*/ 34 w 62"/>
                <a:gd name="T11" fmla="*/ 30 h 52"/>
                <a:gd name="T12" fmla="*/ 32 w 62"/>
                <a:gd name="T13" fmla="*/ 28 h 52"/>
                <a:gd name="T14" fmla="*/ 18 w 62"/>
                <a:gd name="T15" fmla="*/ 22 h 52"/>
                <a:gd name="T16" fmla="*/ 4 w 62"/>
                <a:gd name="T17" fmla="*/ 18 h 52"/>
                <a:gd name="T18" fmla="*/ 0 w 62"/>
                <a:gd name="T19" fmla="*/ 10 h 52"/>
                <a:gd name="T20" fmla="*/ 2 w 62"/>
                <a:gd name="T21" fmla="*/ 4 h 52"/>
                <a:gd name="T22" fmla="*/ 4 w 62"/>
                <a:gd name="T23" fmla="*/ 2 h 52"/>
                <a:gd name="T24" fmla="*/ 8 w 62"/>
                <a:gd name="T25" fmla="*/ 0 h 52"/>
                <a:gd name="T26" fmla="*/ 14 w 62"/>
                <a:gd name="T27" fmla="*/ 2 h 52"/>
                <a:gd name="T28" fmla="*/ 16 w 62"/>
                <a:gd name="T29" fmla="*/ 4 h 52"/>
                <a:gd name="T30" fmla="*/ 20 w 62"/>
                <a:gd name="T31" fmla="*/ 6 h 52"/>
                <a:gd name="T32" fmla="*/ 26 w 62"/>
                <a:gd name="T33" fmla="*/ 0 h 52"/>
                <a:gd name="T34" fmla="*/ 28 w 62"/>
                <a:gd name="T35" fmla="*/ 2 h 52"/>
                <a:gd name="T36" fmla="*/ 34 w 62"/>
                <a:gd name="T37" fmla="*/ 10 h 52"/>
                <a:gd name="T38" fmla="*/ 36 w 62"/>
                <a:gd name="T39" fmla="*/ 10 h 52"/>
                <a:gd name="T40" fmla="*/ 38 w 62"/>
                <a:gd name="T41" fmla="*/ 10 h 52"/>
                <a:gd name="T42" fmla="*/ 40 w 62"/>
                <a:gd name="T43" fmla="*/ 16 h 52"/>
                <a:gd name="T44" fmla="*/ 42 w 62"/>
                <a:gd name="T45" fmla="*/ 14 h 52"/>
                <a:gd name="T46" fmla="*/ 44 w 62"/>
                <a:gd name="T47" fmla="*/ 12 h 52"/>
                <a:gd name="T48" fmla="*/ 48 w 62"/>
                <a:gd name="T49" fmla="*/ 22 h 52"/>
                <a:gd name="T50" fmla="*/ 48 w 62"/>
                <a:gd name="T51" fmla="*/ 28 h 52"/>
                <a:gd name="T52" fmla="*/ 50 w 62"/>
                <a:gd name="T53" fmla="*/ 30 h 52"/>
                <a:gd name="T54" fmla="*/ 56 w 62"/>
                <a:gd name="T55" fmla="*/ 32 h 52"/>
                <a:gd name="T56" fmla="*/ 60 w 62"/>
                <a:gd name="T57" fmla="*/ 38 h 52"/>
                <a:gd name="T58" fmla="*/ 62 w 62"/>
                <a:gd name="T59" fmla="*/ 46 h 52"/>
                <a:gd name="T60" fmla="*/ 62 w 62"/>
                <a:gd name="T61" fmla="*/ 50 h 52"/>
                <a:gd name="T62" fmla="*/ 54 w 62"/>
                <a:gd name="T63" fmla="*/ 50 h 52"/>
                <a:gd name="T64" fmla="*/ 54 w 62"/>
                <a:gd name="T65" fmla="*/ 46 h 52"/>
                <a:gd name="T66" fmla="*/ 54 w 62"/>
                <a:gd name="T67" fmla="*/ 44 h 52"/>
                <a:gd name="T68" fmla="*/ 50 w 62"/>
                <a:gd name="T69" fmla="*/ 44 h 52"/>
                <a:gd name="T70" fmla="*/ 48 w 62"/>
                <a:gd name="T7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52">
                  <a:moveTo>
                    <a:pt x="48" y="50"/>
                  </a:moveTo>
                  <a:lnTo>
                    <a:pt x="48" y="50"/>
                  </a:lnTo>
                  <a:lnTo>
                    <a:pt x="40" y="36"/>
                  </a:lnTo>
                  <a:lnTo>
                    <a:pt x="40" y="36"/>
                  </a:lnTo>
                  <a:lnTo>
                    <a:pt x="42" y="34"/>
                  </a:lnTo>
                  <a:lnTo>
                    <a:pt x="44" y="34"/>
                  </a:lnTo>
                  <a:lnTo>
                    <a:pt x="44" y="34"/>
                  </a:lnTo>
                  <a:lnTo>
                    <a:pt x="42" y="30"/>
                  </a:lnTo>
                  <a:lnTo>
                    <a:pt x="40" y="28"/>
                  </a:lnTo>
                  <a:lnTo>
                    <a:pt x="36" y="28"/>
                  </a:lnTo>
                  <a:lnTo>
                    <a:pt x="34" y="30"/>
                  </a:lnTo>
                  <a:lnTo>
                    <a:pt x="34" y="30"/>
                  </a:lnTo>
                  <a:lnTo>
                    <a:pt x="32" y="28"/>
                  </a:lnTo>
                  <a:lnTo>
                    <a:pt x="32" y="28"/>
                  </a:lnTo>
                  <a:lnTo>
                    <a:pt x="24" y="24"/>
                  </a:lnTo>
                  <a:lnTo>
                    <a:pt x="18" y="22"/>
                  </a:lnTo>
                  <a:lnTo>
                    <a:pt x="10" y="20"/>
                  </a:lnTo>
                  <a:lnTo>
                    <a:pt x="4" y="18"/>
                  </a:lnTo>
                  <a:lnTo>
                    <a:pt x="4" y="18"/>
                  </a:lnTo>
                  <a:lnTo>
                    <a:pt x="0" y="10"/>
                  </a:lnTo>
                  <a:lnTo>
                    <a:pt x="0" y="10"/>
                  </a:lnTo>
                  <a:lnTo>
                    <a:pt x="2" y="4"/>
                  </a:lnTo>
                  <a:lnTo>
                    <a:pt x="4" y="2"/>
                  </a:lnTo>
                  <a:lnTo>
                    <a:pt x="4" y="2"/>
                  </a:lnTo>
                  <a:lnTo>
                    <a:pt x="8" y="0"/>
                  </a:lnTo>
                  <a:lnTo>
                    <a:pt x="8" y="0"/>
                  </a:lnTo>
                  <a:lnTo>
                    <a:pt x="12" y="0"/>
                  </a:lnTo>
                  <a:lnTo>
                    <a:pt x="14" y="2"/>
                  </a:lnTo>
                  <a:lnTo>
                    <a:pt x="14" y="2"/>
                  </a:lnTo>
                  <a:lnTo>
                    <a:pt x="16" y="4"/>
                  </a:lnTo>
                  <a:lnTo>
                    <a:pt x="16" y="4"/>
                  </a:lnTo>
                  <a:lnTo>
                    <a:pt x="20" y="6"/>
                  </a:lnTo>
                  <a:lnTo>
                    <a:pt x="22" y="4"/>
                  </a:lnTo>
                  <a:lnTo>
                    <a:pt x="26" y="0"/>
                  </a:lnTo>
                  <a:lnTo>
                    <a:pt x="26" y="0"/>
                  </a:lnTo>
                  <a:lnTo>
                    <a:pt x="28" y="2"/>
                  </a:lnTo>
                  <a:lnTo>
                    <a:pt x="30" y="6"/>
                  </a:lnTo>
                  <a:lnTo>
                    <a:pt x="34" y="10"/>
                  </a:lnTo>
                  <a:lnTo>
                    <a:pt x="34" y="10"/>
                  </a:lnTo>
                  <a:lnTo>
                    <a:pt x="36" y="10"/>
                  </a:lnTo>
                  <a:lnTo>
                    <a:pt x="36" y="10"/>
                  </a:lnTo>
                  <a:lnTo>
                    <a:pt x="38" y="10"/>
                  </a:lnTo>
                  <a:lnTo>
                    <a:pt x="38" y="10"/>
                  </a:lnTo>
                  <a:lnTo>
                    <a:pt x="40" y="16"/>
                  </a:lnTo>
                  <a:lnTo>
                    <a:pt x="40" y="16"/>
                  </a:lnTo>
                  <a:lnTo>
                    <a:pt x="42" y="14"/>
                  </a:lnTo>
                  <a:lnTo>
                    <a:pt x="42" y="14"/>
                  </a:lnTo>
                  <a:lnTo>
                    <a:pt x="44" y="12"/>
                  </a:lnTo>
                  <a:lnTo>
                    <a:pt x="46" y="12"/>
                  </a:lnTo>
                  <a:lnTo>
                    <a:pt x="48" y="22"/>
                  </a:lnTo>
                  <a:lnTo>
                    <a:pt x="48" y="22"/>
                  </a:lnTo>
                  <a:lnTo>
                    <a:pt x="48" y="28"/>
                  </a:lnTo>
                  <a:lnTo>
                    <a:pt x="50" y="30"/>
                  </a:lnTo>
                  <a:lnTo>
                    <a:pt x="50" y="30"/>
                  </a:lnTo>
                  <a:lnTo>
                    <a:pt x="52" y="32"/>
                  </a:lnTo>
                  <a:lnTo>
                    <a:pt x="56" y="32"/>
                  </a:lnTo>
                  <a:lnTo>
                    <a:pt x="56" y="32"/>
                  </a:lnTo>
                  <a:lnTo>
                    <a:pt x="60" y="38"/>
                  </a:lnTo>
                  <a:lnTo>
                    <a:pt x="62" y="42"/>
                  </a:lnTo>
                  <a:lnTo>
                    <a:pt x="62" y="46"/>
                  </a:lnTo>
                  <a:lnTo>
                    <a:pt x="62" y="46"/>
                  </a:lnTo>
                  <a:lnTo>
                    <a:pt x="62" y="50"/>
                  </a:lnTo>
                  <a:lnTo>
                    <a:pt x="60" y="52"/>
                  </a:lnTo>
                  <a:lnTo>
                    <a:pt x="54" y="50"/>
                  </a:lnTo>
                  <a:lnTo>
                    <a:pt x="54" y="50"/>
                  </a:lnTo>
                  <a:lnTo>
                    <a:pt x="54" y="46"/>
                  </a:lnTo>
                  <a:lnTo>
                    <a:pt x="54" y="44"/>
                  </a:lnTo>
                  <a:lnTo>
                    <a:pt x="54" y="44"/>
                  </a:lnTo>
                  <a:lnTo>
                    <a:pt x="52" y="42"/>
                  </a:lnTo>
                  <a:lnTo>
                    <a:pt x="50" y="44"/>
                  </a:lnTo>
                  <a:lnTo>
                    <a:pt x="48" y="50"/>
                  </a:lnTo>
                  <a:lnTo>
                    <a:pt x="4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3439">
              <a:extLst>
                <a:ext uri="{FF2B5EF4-FFF2-40B4-BE49-F238E27FC236}">
                  <a16:creationId xmlns:a16="http://schemas.microsoft.com/office/drawing/2014/main" id="{49626C84-50B2-B767-7061-AA8C1A01C8A1}"/>
                </a:ext>
              </a:extLst>
            </p:cNvPr>
            <p:cNvSpPr>
              <a:spLocks/>
            </p:cNvSpPr>
            <p:nvPr/>
          </p:nvSpPr>
          <p:spPr bwMode="auto">
            <a:xfrm>
              <a:off x="1690" y="2484"/>
              <a:ext cx="8" cy="14"/>
            </a:xfrm>
            <a:custGeom>
              <a:avLst/>
              <a:gdLst>
                <a:gd name="T0" fmla="*/ 8 w 8"/>
                <a:gd name="T1" fmla="*/ 4 h 14"/>
                <a:gd name="T2" fmla="*/ 8 w 8"/>
                <a:gd name="T3" fmla="*/ 4 h 14"/>
                <a:gd name="T4" fmla="*/ 6 w 8"/>
                <a:gd name="T5" fmla="*/ 4 h 14"/>
                <a:gd name="T6" fmla="*/ 4 w 8"/>
                <a:gd name="T7" fmla="*/ 6 h 14"/>
                <a:gd name="T8" fmla="*/ 4 w 8"/>
                <a:gd name="T9" fmla="*/ 14 h 14"/>
                <a:gd name="T10" fmla="*/ 4 w 8"/>
                <a:gd name="T11" fmla="*/ 14 h 14"/>
                <a:gd name="T12" fmla="*/ 2 w 8"/>
                <a:gd name="T13" fmla="*/ 14 h 14"/>
                <a:gd name="T14" fmla="*/ 0 w 8"/>
                <a:gd name="T15" fmla="*/ 10 h 14"/>
                <a:gd name="T16" fmla="*/ 0 w 8"/>
                <a:gd name="T17" fmla="*/ 10 h 14"/>
                <a:gd name="T18" fmla="*/ 0 w 8"/>
                <a:gd name="T19" fmla="*/ 4 h 14"/>
                <a:gd name="T20" fmla="*/ 2 w 8"/>
                <a:gd name="T21" fmla="*/ 0 h 14"/>
                <a:gd name="T22" fmla="*/ 2 w 8"/>
                <a:gd name="T23" fmla="*/ 0 h 14"/>
                <a:gd name="T24" fmla="*/ 8 w 8"/>
                <a:gd name="T25" fmla="*/ 0 h 14"/>
                <a:gd name="T26" fmla="*/ 8 w 8"/>
                <a:gd name="T27" fmla="*/ 0 h 14"/>
                <a:gd name="T28" fmla="*/ 8 w 8"/>
                <a:gd name="T29" fmla="*/ 4 h 14"/>
                <a:gd name="T30" fmla="*/ 8 w 8"/>
                <a:gd name="T3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4">
                  <a:moveTo>
                    <a:pt x="8" y="4"/>
                  </a:moveTo>
                  <a:lnTo>
                    <a:pt x="8" y="4"/>
                  </a:lnTo>
                  <a:lnTo>
                    <a:pt x="6" y="4"/>
                  </a:lnTo>
                  <a:lnTo>
                    <a:pt x="4" y="6"/>
                  </a:lnTo>
                  <a:lnTo>
                    <a:pt x="4" y="14"/>
                  </a:lnTo>
                  <a:lnTo>
                    <a:pt x="4" y="14"/>
                  </a:lnTo>
                  <a:lnTo>
                    <a:pt x="2" y="14"/>
                  </a:lnTo>
                  <a:lnTo>
                    <a:pt x="0" y="10"/>
                  </a:lnTo>
                  <a:lnTo>
                    <a:pt x="0" y="10"/>
                  </a:lnTo>
                  <a:lnTo>
                    <a:pt x="0" y="4"/>
                  </a:lnTo>
                  <a:lnTo>
                    <a:pt x="2" y="0"/>
                  </a:lnTo>
                  <a:lnTo>
                    <a:pt x="2" y="0"/>
                  </a:lnTo>
                  <a:lnTo>
                    <a:pt x="8" y="0"/>
                  </a:lnTo>
                  <a:lnTo>
                    <a:pt x="8"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 name="Freeform 3440">
              <a:extLst>
                <a:ext uri="{FF2B5EF4-FFF2-40B4-BE49-F238E27FC236}">
                  <a16:creationId xmlns:a16="http://schemas.microsoft.com/office/drawing/2014/main" id="{0CE127A1-A883-D572-4567-4C88EFE0FE78}"/>
                </a:ext>
              </a:extLst>
            </p:cNvPr>
            <p:cNvSpPr>
              <a:spLocks/>
            </p:cNvSpPr>
            <p:nvPr/>
          </p:nvSpPr>
          <p:spPr bwMode="auto">
            <a:xfrm>
              <a:off x="1702" y="2496"/>
              <a:ext cx="6" cy="8"/>
            </a:xfrm>
            <a:custGeom>
              <a:avLst/>
              <a:gdLst>
                <a:gd name="T0" fmla="*/ 2 w 6"/>
                <a:gd name="T1" fmla="*/ 0 h 8"/>
                <a:gd name="T2" fmla="*/ 2 w 6"/>
                <a:gd name="T3" fmla="*/ 0 h 8"/>
                <a:gd name="T4" fmla="*/ 4 w 6"/>
                <a:gd name="T5" fmla="*/ 2 h 8"/>
                <a:gd name="T6" fmla="*/ 6 w 6"/>
                <a:gd name="T7" fmla="*/ 6 h 8"/>
                <a:gd name="T8" fmla="*/ 6 w 6"/>
                <a:gd name="T9" fmla="*/ 6 h 8"/>
                <a:gd name="T10" fmla="*/ 4 w 6"/>
                <a:gd name="T11" fmla="*/ 8 h 8"/>
                <a:gd name="T12" fmla="*/ 4 w 6"/>
                <a:gd name="T13" fmla="*/ 8 h 8"/>
                <a:gd name="T14" fmla="*/ 4 w 6"/>
                <a:gd name="T15" fmla="*/ 8 h 8"/>
                <a:gd name="T16" fmla="*/ 0 w 6"/>
                <a:gd name="T17" fmla="*/ 4 h 8"/>
                <a:gd name="T18" fmla="*/ 0 w 6"/>
                <a:gd name="T19" fmla="*/ 4 h 8"/>
                <a:gd name="T20" fmla="*/ 0 w 6"/>
                <a:gd name="T21" fmla="*/ 0 h 8"/>
                <a:gd name="T22" fmla="*/ 2 w 6"/>
                <a:gd name="T23" fmla="*/ 0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4" y="2"/>
                  </a:lnTo>
                  <a:lnTo>
                    <a:pt x="6" y="6"/>
                  </a:lnTo>
                  <a:lnTo>
                    <a:pt x="6" y="6"/>
                  </a:lnTo>
                  <a:lnTo>
                    <a:pt x="4" y="8"/>
                  </a:lnTo>
                  <a:lnTo>
                    <a:pt x="4" y="8"/>
                  </a:lnTo>
                  <a:lnTo>
                    <a:pt x="4" y="8"/>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3441">
              <a:extLst>
                <a:ext uri="{FF2B5EF4-FFF2-40B4-BE49-F238E27FC236}">
                  <a16:creationId xmlns:a16="http://schemas.microsoft.com/office/drawing/2014/main" id="{D1E3B34C-D4FD-BFC8-DA3D-A5D40C25F622}"/>
                </a:ext>
              </a:extLst>
            </p:cNvPr>
            <p:cNvSpPr>
              <a:spLocks/>
            </p:cNvSpPr>
            <p:nvPr/>
          </p:nvSpPr>
          <p:spPr bwMode="auto">
            <a:xfrm>
              <a:off x="1674" y="2440"/>
              <a:ext cx="16" cy="30"/>
            </a:xfrm>
            <a:custGeom>
              <a:avLst/>
              <a:gdLst>
                <a:gd name="T0" fmla="*/ 16 w 16"/>
                <a:gd name="T1" fmla="*/ 0 h 30"/>
                <a:gd name="T2" fmla="*/ 16 w 16"/>
                <a:gd name="T3" fmla="*/ 0 h 30"/>
                <a:gd name="T4" fmla="*/ 16 w 16"/>
                <a:gd name="T5" fmla="*/ 8 h 30"/>
                <a:gd name="T6" fmla="*/ 14 w 16"/>
                <a:gd name="T7" fmla="*/ 14 h 30"/>
                <a:gd name="T8" fmla="*/ 10 w 16"/>
                <a:gd name="T9" fmla="*/ 26 h 30"/>
                <a:gd name="T10" fmla="*/ 10 w 16"/>
                <a:gd name="T11" fmla="*/ 26 h 30"/>
                <a:gd name="T12" fmla="*/ 8 w 16"/>
                <a:gd name="T13" fmla="*/ 30 h 30"/>
                <a:gd name="T14" fmla="*/ 6 w 16"/>
                <a:gd name="T15" fmla="*/ 28 h 30"/>
                <a:gd name="T16" fmla="*/ 0 w 16"/>
                <a:gd name="T17" fmla="*/ 24 h 30"/>
                <a:gd name="T18" fmla="*/ 0 w 16"/>
                <a:gd name="T19" fmla="*/ 24 h 30"/>
                <a:gd name="T20" fmla="*/ 2 w 16"/>
                <a:gd name="T21" fmla="*/ 18 h 30"/>
                <a:gd name="T22" fmla="*/ 4 w 16"/>
                <a:gd name="T23" fmla="*/ 18 h 30"/>
                <a:gd name="T24" fmla="*/ 6 w 16"/>
                <a:gd name="T25" fmla="*/ 18 h 30"/>
                <a:gd name="T26" fmla="*/ 6 w 16"/>
                <a:gd name="T27" fmla="*/ 18 h 30"/>
                <a:gd name="T28" fmla="*/ 8 w 16"/>
                <a:gd name="T29" fmla="*/ 18 h 30"/>
                <a:gd name="T30" fmla="*/ 10 w 16"/>
                <a:gd name="T31" fmla="*/ 16 h 30"/>
                <a:gd name="T32" fmla="*/ 10 w 16"/>
                <a:gd name="T33" fmla="*/ 6 h 30"/>
                <a:gd name="T34" fmla="*/ 10 w 16"/>
                <a:gd name="T35" fmla="*/ 6 h 30"/>
                <a:gd name="T36" fmla="*/ 12 w 16"/>
                <a:gd name="T37" fmla="*/ 2 h 30"/>
                <a:gd name="T38" fmla="*/ 16 w 16"/>
                <a:gd name="T39" fmla="*/ 0 h 30"/>
                <a:gd name="T40" fmla="*/ 16 w 1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0">
                  <a:moveTo>
                    <a:pt x="16" y="0"/>
                  </a:moveTo>
                  <a:lnTo>
                    <a:pt x="16" y="0"/>
                  </a:lnTo>
                  <a:lnTo>
                    <a:pt x="16" y="8"/>
                  </a:lnTo>
                  <a:lnTo>
                    <a:pt x="14" y="14"/>
                  </a:lnTo>
                  <a:lnTo>
                    <a:pt x="10" y="26"/>
                  </a:lnTo>
                  <a:lnTo>
                    <a:pt x="10" y="26"/>
                  </a:lnTo>
                  <a:lnTo>
                    <a:pt x="8" y="30"/>
                  </a:lnTo>
                  <a:lnTo>
                    <a:pt x="6" y="28"/>
                  </a:lnTo>
                  <a:lnTo>
                    <a:pt x="0" y="24"/>
                  </a:lnTo>
                  <a:lnTo>
                    <a:pt x="0" y="24"/>
                  </a:lnTo>
                  <a:lnTo>
                    <a:pt x="2" y="18"/>
                  </a:lnTo>
                  <a:lnTo>
                    <a:pt x="4" y="18"/>
                  </a:lnTo>
                  <a:lnTo>
                    <a:pt x="6" y="18"/>
                  </a:lnTo>
                  <a:lnTo>
                    <a:pt x="6" y="18"/>
                  </a:lnTo>
                  <a:lnTo>
                    <a:pt x="8" y="18"/>
                  </a:lnTo>
                  <a:lnTo>
                    <a:pt x="10" y="16"/>
                  </a:lnTo>
                  <a:lnTo>
                    <a:pt x="10" y="6"/>
                  </a:lnTo>
                  <a:lnTo>
                    <a:pt x="10" y="6"/>
                  </a:lnTo>
                  <a:lnTo>
                    <a:pt x="12" y="2"/>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3442">
              <a:extLst>
                <a:ext uri="{FF2B5EF4-FFF2-40B4-BE49-F238E27FC236}">
                  <a16:creationId xmlns:a16="http://schemas.microsoft.com/office/drawing/2014/main" id="{114FFE37-65E3-1E68-2CEA-0B97BA26A4B6}"/>
                </a:ext>
              </a:extLst>
            </p:cNvPr>
            <p:cNvSpPr>
              <a:spLocks/>
            </p:cNvSpPr>
            <p:nvPr/>
          </p:nvSpPr>
          <p:spPr bwMode="auto">
            <a:xfrm>
              <a:off x="1690" y="2442"/>
              <a:ext cx="14" cy="26"/>
            </a:xfrm>
            <a:custGeom>
              <a:avLst/>
              <a:gdLst>
                <a:gd name="T0" fmla="*/ 12 w 14"/>
                <a:gd name="T1" fmla="*/ 24 h 26"/>
                <a:gd name="T2" fmla="*/ 12 w 14"/>
                <a:gd name="T3" fmla="*/ 24 h 26"/>
                <a:gd name="T4" fmla="*/ 10 w 14"/>
                <a:gd name="T5" fmla="*/ 26 h 26"/>
                <a:gd name="T6" fmla="*/ 10 w 14"/>
                <a:gd name="T7" fmla="*/ 26 h 26"/>
                <a:gd name="T8" fmla="*/ 8 w 14"/>
                <a:gd name="T9" fmla="*/ 24 h 26"/>
                <a:gd name="T10" fmla="*/ 4 w 14"/>
                <a:gd name="T11" fmla="*/ 24 h 26"/>
                <a:gd name="T12" fmla="*/ 2 w 14"/>
                <a:gd name="T13" fmla="*/ 24 h 26"/>
                <a:gd name="T14" fmla="*/ 0 w 14"/>
                <a:gd name="T15" fmla="*/ 20 h 26"/>
                <a:gd name="T16" fmla="*/ 0 w 14"/>
                <a:gd name="T17" fmla="*/ 20 h 26"/>
                <a:gd name="T18" fmla="*/ 2 w 14"/>
                <a:gd name="T19" fmla="*/ 14 h 26"/>
                <a:gd name="T20" fmla="*/ 2 w 14"/>
                <a:gd name="T21" fmla="*/ 14 h 26"/>
                <a:gd name="T22" fmla="*/ 2 w 14"/>
                <a:gd name="T23" fmla="*/ 4 h 26"/>
                <a:gd name="T24" fmla="*/ 4 w 14"/>
                <a:gd name="T25" fmla="*/ 0 h 26"/>
                <a:gd name="T26" fmla="*/ 6 w 14"/>
                <a:gd name="T27" fmla="*/ 2 h 26"/>
                <a:gd name="T28" fmla="*/ 8 w 14"/>
                <a:gd name="T29" fmla="*/ 8 h 26"/>
                <a:gd name="T30" fmla="*/ 8 w 14"/>
                <a:gd name="T31" fmla="*/ 8 h 26"/>
                <a:gd name="T32" fmla="*/ 10 w 14"/>
                <a:gd name="T33" fmla="*/ 8 h 26"/>
                <a:gd name="T34" fmla="*/ 10 w 14"/>
                <a:gd name="T35" fmla="*/ 8 h 26"/>
                <a:gd name="T36" fmla="*/ 10 w 14"/>
                <a:gd name="T37" fmla="*/ 8 h 26"/>
                <a:gd name="T38" fmla="*/ 10 w 14"/>
                <a:gd name="T39" fmla="*/ 8 h 26"/>
                <a:gd name="T40" fmla="*/ 12 w 14"/>
                <a:gd name="T41" fmla="*/ 14 h 26"/>
                <a:gd name="T42" fmla="*/ 14 w 14"/>
                <a:gd name="T43" fmla="*/ 18 h 26"/>
                <a:gd name="T44" fmla="*/ 14 w 14"/>
                <a:gd name="T45" fmla="*/ 18 h 26"/>
                <a:gd name="T46" fmla="*/ 12 w 14"/>
                <a:gd name="T47" fmla="*/ 24 h 26"/>
                <a:gd name="T48" fmla="*/ 12 w 14"/>
                <a:gd name="T4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6">
                  <a:moveTo>
                    <a:pt x="12" y="24"/>
                  </a:moveTo>
                  <a:lnTo>
                    <a:pt x="12" y="24"/>
                  </a:lnTo>
                  <a:lnTo>
                    <a:pt x="10" y="26"/>
                  </a:lnTo>
                  <a:lnTo>
                    <a:pt x="10" y="26"/>
                  </a:lnTo>
                  <a:lnTo>
                    <a:pt x="8" y="24"/>
                  </a:lnTo>
                  <a:lnTo>
                    <a:pt x="4" y="24"/>
                  </a:lnTo>
                  <a:lnTo>
                    <a:pt x="2" y="24"/>
                  </a:lnTo>
                  <a:lnTo>
                    <a:pt x="0" y="20"/>
                  </a:lnTo>
                  <a:lnTo>
                    <a:pt x="0" y="20"/>
                  </a:lnTo>
                  <a:lnTo>
                    <a:pt x="2" y="14"/>
                  </a:lnTo>
                  <a:lnTo>
                    <a:pt x="2" y="14"/>
                  </a:lnTo>
                  <a:lnTo>
                    <a:pt x="2" y="4"/>
                  </a:lnTo>
                  <a:lnTo>
                    <a:pt x="4" y="0"/>
                  </a:lnTo>
                  <a:lnTo>
                    <a:pt x="6" y="2"/>
                  </a:lnTo>
                  <a:lnTo>
                    <a:pt x="8" y="8"/>
                  </a:lnTo>
                  <a:lnTo>
                    <a:pt x="8" y="8"/>
                  </a:lnTo>
                  <a:lnTo>
                    <a:pt x="10" y="8"/>
                  </a:lnTo>
                  <a:lnTo>
                    <a:pt x="10" y="8"/>
                  </a:lnTo>
                  <a:lnTo>
                    <a:pt x="10" y="8"/>
                  </a:lnTo>
                  <a:lnTo>
                    <a:pt x="10" y="8"/>
                  </a:lnTo>
                  <a:lnTo>
                    <a:pt x="12" y="14"/>
                  </a:lnTo>
                  <a:lnTo>
                    <a:pt x="14" y="18"/>
                  </a:lnTo>
                  <a:lnTo>
                    <a:pt x="14" y="18"/>
                  </a:lnTo>
                  <a:lnTo>
                    <a:pt x="12" y="24"/>
                  </a:lnTo>
                  <a:lnTo>
                    <a:pt x="1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3443">
              <a:extLst>
                <a:ext uri="{FF2B5EF4-FFF2-40B4-BE49-F238E27FC236}">
                  <a16:creationId xmlns:a16="http://schemas.microsoft.com/office/drawing/2014/main" id="{874F7A8C-8AFB-EEFA-143F-897A072B2929}"/>
                </a:ext>
              </a:extLst>
            </p:cNvPr>
            <p:cNvSpPr>
              <a:spLocks/>
            </p:cNvSpPr>
            <p:nvPr/>
          </p:nvSpPr>
          <p:spPr bwMode="auto">
            <a:xfrm>
              <a:off x="1682" y="2434"/>
              <a:ext cx="8" cy="12"/>
            </a:xfrm>
            <a:custGeom>
              <a:avLst/>
              <a:gdLst>
                <a:gd name="T0" fmla="*/ 8 w 8"/>
                <a:gd name="T1" fmla="*/ 6 h 12"/>
                <a:gd name="T2" fmla="*/ 8 w 8"/>
                <a:gd name="T3" fmla="*/ 6 h 12"/>
                <a:gd name="T4" fmla="*/ 6 w 8"/>
                <a:gd name="T5" fmla="*/ 10 h 12"/>
                <a:gd name="T6" fmla="*/ 4 w 8"/>
                <a:gd name="T7" fmla="*/ 12 h 12"/>
                <a:gd name="T8" fmla="*/ 2 w 8"/>
                <a:gd name="T9" fmla="*/ 12 h 12"/>
                <a:gd name="T10" fmla="*/ 2 w 8"/>
                <a:gd name="T11" fmla="*/ 12 h 12"/>
                <a:gd name="T12" fmla="*/ 0 w 8"/>
                <a:gd name="T13" fmla="*/ 8 h 12"/>
                <a:gd name="T14" fmla="*/ 0 w 8"/>
                <a:gd name="T15" fmla="*/ 2 h 12"/>
                <a:gd name="T16" fmla="*/ 0 w 8"/>
                <a:gd name="T17" fmla="*/ 2 h 12"/>
                <a:gd name="T18" fmla="*/ 2 w 8"/>
                <a:gd name="T19" fmla="*/ 0 h 12"/>
                <a:gd name="T20" fmla="*/ 4 w 8"/>
                <a:gd name="T21" fmla="*/ 0 h 12"/>
                <a:gd name="T22" fmla="*/ 8 w 8"/>
                <a:gd name="T23" fmla="*/ 6 h 12"/>
                <a:gd name="T24" fmla="*/ 8 w 8"/>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lnTo>
                    <a:pt x="8" y="6"/>
                  </a:lnTo>
                  <a:lnTo>
                    <a:pt x="6" y="10"/>
                  </a:lnTo>
                  <a:lnTo>
                    <a:pt x="4" y="12"/>
                  </a:lnTo>
                  <a:lnTo>
                    <a:pt x="2" y="12"/>
                  </a:lnTo>
                  <a:lnTo>
                    <a:pt x="2" y="12"/>
                  </a:lnTo>
                  <a:lnTo>
                    <a:pt x="0" y="8"/>
                  </a:lnTo>
                  <a:lnTo>
                    <a:pt x="0" y="2"/>
                  </a:lnTo>
                  <a:lnTo>
                    <a:pt x="0" y="2"/>
                  </a:lnTo>
                  <a:lnTo>
                    <a:pt x="2" y="0"/>
                  </a:lnTo>
                  <a:lnTo>
                    <a:pt x="4"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 name="Freeform 3444">
              <a:extLst>
                <a:ext uri="{FF2B5EF4-FFF2-40B4-BE49-F238E27FC236}">
                  <a16:creationId xmlns:a16="http://schemas.microsoft.com/office/drawing/2014/main" id="{13486939-DEEF-8BB9-CC7E-1749A02EF991}"/>
                </a:ext>
              </a:extLst>
            </p:cNvPr>
            <p:cNvSpPr>
              <a:spLocks/>
            </p:cNvSpPr>
            <p:nvPr/>
          </p:nvSpPr>
          <p:spPr bwMode="auto">
            <a:xfrm>
              <a:off x="1688" y="2462"/>
              <a:ext cx="12" cy="10"/>
            </a:xfrm>
            <a:custGeom>
              <a:avLst/>
              <a:gdLst>
                <a:gd name="T0" fmla="*/ 2 w 12"/>
                <a:gd name="T1" fmla="*/ 0 h 10"/>
                <a:gd name="T2" fmla="*/ 2 w 12"/>
                <a:gd name="T3" fmla="*/ 0 h 10"/>
                <a:gd name="T4" fmla="*/ 8 w 12"/>
                <a:gd name="T5" fmla="*/ 2 h 10"/>
                <a:gd name="T6" fmla="*/ 12 w 12"/>
                <a:gd name="T7" fmla="*/ 6 h 10"/>
                <a:gd name="T8" fmla="*/ 12 w 12"/>
                <a:gd name="T9" fmla="*/ 6 h 10"/>
                <a:gd name="T10" fmla="*/ 8 w 12"/>
                <a:gd name="T11" fmla="*/ 8 h 10"/>
                <a:gd name="T12" fmla="*/ 6 w 12"/>
                <a:gd name="T13" fmla="*/ 10 h 10"/>
                <a:gd name="T14" fmla="*/ 6 w 12"/>
                <a:gd name="T15" fmla="*/ 10 h 10"/>
                <a:gd name="T16" fmla="*/ 4 w 12"/>
                <a:gd name="T17" fmla="*/ 8 h 10"/>
                <a:gd name="T18" fmla="*/ 2 w 12"/>
                <a:gd name="T19" fmla="*/ 4 h 10"/>
                <a:gd name="T20" fmla="*/ 2 w 12"/>
                <a:gd name="T21" fmla="*/ 4 h 10"/>
                <a:gd name="T22" fmla="*/ 0 w 12"/>
                <a:gd name="T23" fmla="*/ 0 h 10"/>
                <a:gd name="T24" fmla="*/ 2 w 12"/>
                <a:gd name="T25" fmla="*/ 0 h 10"/>
                <a:gd name="T26" fmla="*/ 2 w 12"/>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0">
                  <a:moveTo>
                    <a:pt x="2" y="0"/>
                  </a:moveTo>
                  <a:lnTo>
                    <a:pt x="2" y="0"/>
                  </a:lnTo>
                  <a:lnTo>
                    <a:pt x="8" y="2"/>
                  </a:lnTo>
                  <a:lnTo>
                    <a:pt x="12" y="6"/>
                  </a:lnTo>
                  <a:lnTo>
                    <a:pt x="12" y="6"/>
                  </a:lnTo>
                  <a:lnTo>
                    <a:pt x="8" y="8"/>
                  </a:lnTo>
                  <a:lnTo>
                    <a:pt x="6" y="10"/>
                  </a:lnTo>
                  <a:lnTo>
                    <a:pt x="6" y="10"/>
                  </a:lnTo>
                  <a:lnTo>
                    <a:pt x="4" y="8"/>
                  </a:lnTo>
                  <a:lnTo>
                    <a:pt x="2" y="4"/>
                  </a:lnTo>
                  <a:lnTo>
                    <a:pt x="2"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 name="Freeform 3445">
              <a:extLst>
                <a:ext uri="{FF2B5EF4-FFF2-40B4-BE49-F238E27FC236}">
                  <a16:creationId xmlns:a16="http://schemas.microsoft.com/office/drawing/2014/main" id="{871CF679-32F7-F23A-6C49-B833647DF3B3}"/>
                </a:ext>
              </a:extLst>
            </p:cNvPr>
            <p:cNvSpPr>
              <a:spLocks/>
            </p:cNvSpPr>
            <p:nvPr/>
          </p:nvSpPr>
          <p:spPr bwMode="auto">
            <a:xfrm>
              <a:off x="1750" y="2532"/>
              <a:ext cx="6" cy="16"/>
            </a:xfrm>
            <a:custGeom>
              <a:avLst/>
              <a:gdLst>
                <a:gd name="T0" fmla="*/ 2 w 6"/>
                <a:gd name="T1" fmla="*/ 0 h 16"/>
                <a:gd name="T2" fmla="*/ 2 w 6"/>
                <a:gd name="T3" fmla="*/ 0 h 16"/>
                <a:gd name="T4" fmla="*/ 4 w 6"/>
                <a:gd name="T5" fmla="*/ 0 h 16"/>
                <a:gd name="T6" fmla="*/ 6 w 6"/>
                <a:gd name="T7" fmla="*/ 2 h 16"/>
                <a:gd name="T8" fmla="*/ 6 w 6"/>
                <a:gd name="T9" fmla="*/ 8 h 16"/>
                <a:gd name="T10" fmla="*/ 6 w 6"/>
                <a:gd name="T11" fmla="*/ 8 h 16"/>
                <a:gd name="T12" fmla="*/ 6 w 6"/>
                <a:gd name="T13" fmla="*/ 12 h 16"/>
                <a:gd name="T14" fmla="*/ 6 w 6"/>
                <a:gd name="T15" fmla="*/ 14 h 16"/>
                <a:gd name="T16" fmla="*/ 4 w 6"/>
                <a:gd name="T17" fmla="*/ 16 h 16"/>
                <a:gd name="T18" fmla="*/ 4 w 6"/>
                <a:gd name="T19" fmla="*/ 16 h 16"/>
                <a:gd name="T20" fmla="*/ 2 w 6"/>
                <a:gd name="T21" fmla="*/ 14 h 16"/>
                <a:gd name="T22" fmla="*/ 0 w 6"/>
                <a:gd name="T23" fmla="*/ 12 h 16"/>
                <a:gd name="T24" fmla="*/ 0 w 6"/>
                <a:gd name="T25" fmla="*/ 4 h 16"/>
                <a:gd name="T26" fmla="*/ 0 w 6"/>
                <a:gd name="T27" fmla="*/ 4 h 16"/>
                <a:gd name="T28" fmla="*/ 0 w 6"/>
                <a:gd name="T29" fmla="*/ 0 h 16"/>
                <a:gd name="T30" fmla="*/ 2 w 6"/>
                <a:gd name="T31" fmla="*/ 0 h 16"/>
                <a:gd name="T32" fmla="*/ 2 w 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6">
                  <a:moveTo>
                    <a:pt x="2" y="0"/>
                  </a:moveTo>
                  <a:lnTo>
                    <a:pt x="2" y="0"/>
                  </a:lnTo>
                  <a:lnTo>
                    <a:pt x="4" y="0"/>
                  </a:lnTo>
                  <a:lnTo>
                    <a:pt x="6" y="2"/>
                  </a:lnTo>
                  <a:lnTo>
                    <a:pt x="6" y="8"/>
                  </a:lnTo>
                  <a:lnTo>
                    <a:pt x="6" y="8"/>
                  </a:lnTo>
                  <a:lnTo>
                    <a:pt x="6" y="12"/>
                  </a:lnTo>
                  <a:lnTo>
                    <a:pt x="6" y="14"/>
                  </a:lnTo>
                  <a:lnTo>
                    <a:pt x="4" y="16"/>
                  </a:lnTo>
                  <a:lnTo>
                    <a:pt x="4" y="16"/>
                  </a:lnTo>
                  <a:lnTo>
                    <a:pt x="2" y="14"/>
                  </a:lnTo>
                  <a:lnTo>
                    <a:pt x="0" y="12"/>
                  </a:lnTo>
                  <a:lnTo>
                    <a:pt x="0" y="4"/>
                  </a:lnTo>
                  <a:lnTo>
                    <a:pt x="0" y="4"/>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 name="Freeform 3446">
              <a:extLst>
                <a:ext uri="{FF2B5EF4-FFF2-40B4-BE49-F238E27FC236}">
                  <a16:creationId xmlns:a16="http://schemas.microsoft.com/office/drawing/2014/main" id="{4A6495EF-5173-4051-8BF7-72535F7F2E65}"/>
                </a:ext>
              </a:extLst>
            </p:cNvPr>
            <p:cNvSpPr>
              <a:spLocks/>
            </p:cNvSpPr>
            <p:nvPr/>
          </p:nvSpPr>
          <p:spPr bwMode="auto">
            <a:xfrm>
              <a:off x="1738" y="2552"/>
              <a:ext cx="4" cy="28"/>
            </a:xfrm>
            <a:custGeom>
              <a:avLst/>
              <a:gdLst>
                <a:gd name="T0" fmla="*/ 4 w 4"/>
                <a:gd name="T1" fmla="*/ 6 h 28"/>
                <a:gd name="T2" fmla="*/ 4 w 4"/>
                <a:gd name="T3" fmla="*/ 6 h 28"/>
                <a:gd name="T4" fmla="*/ 2 w 4"/>
                <a:gd name="T5" fmla="*/ 10 h 28"/>
                <a:gd name="T6" fmla="*/ 2 w 4"/>
                <a:gd name="T7" fmla="*/ 14 h 28"/>
                <a:gd name="T8" fmla="*/ 2 w 4"/>
                <a:gd name="T9" fmla="*/ 28 h 28"/>
                <a:gd name="T10" fmla="*/ 2 w 4"/>
                <a:gd name="T11" fmla="*/ 28 h 28"/>
                <a:gd name="T12" fmla="*/ 0 w 4"/>
                <a:gd name="T13" fmla="*/ 20 h 28"/>
                <a:gd name="T14" fmla="*/ 0 w 4"/>
                <a:gd name="T15" fmla="*/ 14 h 28"/>
                <a:gd name="T16" fmla="*/ 2 w 4"/>
                <a:gd name="T17" fmla="*/ 2 h 28"/>
                <a:gd name="T18" fmla="*/ 2 w 4"/>
                <a:gd name="T19" fmla="*/ 2 h 28"/>
                <a:gd name="T20" fmla="*/ 2 w 4"/>
                <a:gd name="T21" fmla="*/ 0 h 28"/>
                <a:gd name="T22" fmla="*/ 4 w 4"/>
                <a:gd name="T23" fmla="*/ 0 h 28"/>
                <a:gd name="T24" fmla="*/ 4 w 4"/>
                <a:gd name="T25" fmla="*/ 6 h 28"/>
                <a:gd name="T26" fmla="*/ 4 w 4"/>
                <a:gd name="T2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8">
                  <a:moveTo>
                    <a:pt x="4" y="6"/>
                  </a:moveTo>
                  <a:lnTo>
                    <a:pt x="4" y="6"/>
                  </a:lnTo>
                  <a:lnTo>
                    <a:pt x="2" y="10"/>
                  </a:lnTo>
                  <a:lnTo>
                    <a:pt x="2" y="14"/>
                  </a:lnTo>
                  <a:lnTo>
                    <a:pt x="2" y="28"/>
                  </a:lnTo>
                  <a:lnTo>
                    <a:pt x="2" y="28"/>
                  </a:lnTo>
                  <a:lnTo>
                    <a:pt x="0" y="20"/>
                  </a:lnTo>
                  <a:lnTo>
                    <a:pt x="0" y="14"/>
                  </a:lnTo>
                  <a:lnTo>
                    <a:pt x="2" y="2"/>
                  </a:lnTo>
                  <a:lnTo>
                    <a:pt x="2" y="2"/>
                  </a:lnTo>
                  <a:lnTo>
                    <a:pt x="2" y="0"/>
                  </a:lnTo>
                  <a:lnTo>
                    <a:pt x="4" y="0"/>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3447">
              <a:extLst>
                <a:ext uri="{FF2B5EF4-FFF2-40B4-BE49-F238E27FC236}">
                  <a16:creationId xmlns:a16="http://schemas.microsoft.com/office/drawing/2014/main" id="{7BD79EA4-AF51-3A75-628F-53B4F730F927}"/>
                </a:ext>
              </a:extLst>
            </p:cNvPr>
            <p:cNvSpPr>
              <a:spLocks/>
            </p:cNvSpPr>
            <p:nvPr/>
          </p:nvSpPr>
          <p:spPr bwMode="auto">
            <a:xfrm>
              <a:off x="1758" y="2528"/>
              <a:ext cx="4" cy="6"/>
            </a:xfrm>
            <a:custGeom>
              <a:avLst/>
              <a:gdLst>
                <a:gd name="T0" fmla="*/ 4 w 4"/>
                <a:gd name="T1" fmla="*/ 4 h 6"/>
                <a:gd name="T2" fmla="*/ 4 w 4"/>
                <a:gd name="T3" fmla="*/ 4 h 6"/>
                <a:gd name="T4" fmla="*/ 2 w 4"/>
                <a:gd name="T5" fmla="*/ 6 h 6"/>
                <a:gd name="T6" fmla="*/ 2 w 4"/>
                <a:gd name="T7" fmla="*/ 6 h 6"/>
                <a:gd name="T8" fmla="*/ 0 w 4"/>
                <a:gd name="T9" fmla="*/ 6 h 6"/>
                <a:gd name="T10" fmla="*/ 0 w 4"/>
                <a:gd name="T11" fmla="*/ 2 h 6"/>
                <a:gd name="T12" fmla="*/ 0 w 4"/>
                <a:gd name="T13" fmla="*/ 2 h 6"/>
                <a:gd name="T14" fmla="*/ 2 w 4"/>
                <a:gd name="T15" fmla="*/ 0 h 6"/>
                <a:gd name="T16" fmla="*/ 2 w 4"/>
                <a:gd name="T17" fmla="*/ 0 h 6"/>
                <a:gd name="T18" fmla="*/ 4 w 4"/>
                <a:gd name="T19" fmla="*/ 4 h 6"/>
                <a:gd name="T20" fmla="*/ 4 w 4"/>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4"/>
                  </a:moveTo>
                  <a:lnTo>
                    <a:pt x="4" y="4"/>
                  </a:lnTo>
                  <a:lnTo>
                    <a:pt x="2" y="6"/>
                  </a:lnTo>
                  <a:lnTo>
                    <a:pt x="2" y="6"/>
                  </a:lnTo>
                  <a:lnTo>
                    <a:pt x="0" y="6"/>
                  </a:lnTo>
                  <a:lnTo>
                    <a:pt x="0" y="2"/>
                  </a:lnTo>
                  <a:lnTo>
                    <a:pt x="0" y="2"/>
                  </a:lnTo>
                  <a:lnTo>
                    <a:pt x="2" y="0"/>
                  </a:lnTo>
                  <a:lnTo>
                    <a:pt x="2"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3448">
              <a:extLst>
                <a:ext uri="{FF2B5EF4-FFF2-40B4-BE49-F238E27FC236}">
                  <a16:creationId xmlns:a16="http://schemas.microsoft.com/office/drawing/2014/main" id="{8D365D00-8971-C315-DBE0-12FFF9FAE5B4}"/>
                </a:ext>
              </a:extLst>
            </p:cNvPr>
            <p:cNvSpPr>
              <a:spLocks/>
            </p:cNvSpPr>
            <p:nvPr/>
          </p:nvSpPr>
          <p:spPr bwMode="auto">
            <a:xfrm>
              <a:off x="1758" y="2516"/>
              <a:ext cx="8" cy="4"/>
            </a:xfrm>
            <a:custGeom>
              <a:avLst/>
              <a:gdLst>
                <a:gd name="T0" fmla="*/ 0 w 8"/>
                <a:gd name="T1" fmla="*/ 0 h 4"/>
                <a:gd name="T2" fmla="*/ 0 w 8"/>
                <a:gd name="T3" fmla="*/ 0 h 4"/>
                <a:gd name="T4" fmla="*/ 2 w 8"/>
                <a:gd name="T5" fmla="*/ 0 h 4"/>
                <a:gd name="T6" fmla="*/ 2 w 8"/>
                <a:gd name="T7" fmla="*/ 0 h 4"/>
                <a:gd name="T8" fmla="*/ 6 w 8"/>
                <a:gd name="T9" fmla="*/ 0 h 4"/>
                <a:gd name="T10" fmla="*/ 6 w 8"/>
                <a:gd name="T11" fmla="*/ 2 h 4"/>
                <a:gd name="T12" fmla="*/ 8 w 8"/>
                <a:gd name="T13" fmla="*/ 4 h 4"/>
                <a:gd name="T14" fmla="*/ 8 w 8"/>
                <a:gd name="T15" fmla="*/ 4 h 4"/>
                <a:gd name="T16" fmla="*/ 4 w 8"/>
                <a:gd name="T17" fmla="*/ 4 h 4"/>
                <a:gd name="T18" fmla="*/ 2 w 8"/>
                <a:gd name="T19" fmla="*/ 4 h 4"/>
                <a:gd name="T20" fmla="*/ 0 w 8"/>
                <a:gd name="T21" fmla="*/ 0 h 4"/>
                <a:gd name="T22" fmla="*/ 0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0" y="0"/>
                  </a:moveTo>
                  <a:lnTo>
                    <a:pt x="0" y="0"/>
                  </a:lnTo>
                  <a:lnTo>
                    <a:pt x="2" y="0"/>
                  </a:lnTo>
                  <a:lnTo>
                    <a:pt x="2" y="0"/>
                  </a:lnTo>
                  <a:lnTo>
                    <a:pt x="6" y="0"/>
                  </a:lnTo>
                  <a:lnTo>
                    <a:pt x="6" y="2"/>
                  </a:lnTo>
                  <a:lnTo>
                    <a:pt x="8" y="4"/>
                  </a:lnTo>
                  <a:lnTo>
                    <a:pt x="8" y="4"/>
                  </a:lnTo>
                  <a:lnTo>
                    <a:pt x="4" y="4"/>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3449">
              <a:extLst>
                <a:ext uri="{FF2B5EF4-FFF2-40B4-BE49-F238E27FC236}">
                  <a16:creationId xmlns:a16="http://schemas.microsoft.com/office/drawing/2014/main" id="{801E5A99-5227-8715-FFA4-31997E2858BE}"/>
                </a:ext>
              </a:extLst>
            </p:cNvPr>
            <p:cNvSpPr>
              <a:spLocks/>
            </p:cNvSpPr>
            <p:nvPr/>
          </p:nvSpPr>
          <p:spPr bwMode="auto">
            <a:xfrm>
              <a:off x="1714" y="2420"/>
              <a:ext cx="40" cy="52"/>
            </a:xfrm>
            <a:custGeom>
              <a:avLst/>
              <a:gdLst>
                <a:gd name="T0" fmla="*/ 40 w 40"/>
                <a:gd name="T1" fmla="*/ 38 h 52"/>
                <a:gd name="T2" fmla="*/ 40 w 40"/>
                <a:gd name="T3" fmla="*/ 38 h 52"/>
                <a:gd name="T4" fmla="*/ 36 w 40"/>
                <a:gd name="T5" fmla="*/ 42 h 52"/>
                <a:gd name="T6" fmla="*/ 34 w 40"/>
                <a:gd name="T7" fmla="*/ 46 h 52"/>
                <a:gd name="T8" fmla="*/ 28 w 40"/>
                <a:gd name="T9" fmla="*/ 48 h 52"/>
                <a:gd name="T10" fmla="*/ 22 w 40"/>
                <a:gd name="T11" fmla="*/ 48 h 52"/>
                <a:gd name="T12" fmla="*/ 20 w 40"/>
                <a:gd name="T13" fmla="*/ 50 h 52"/>
                <a:gd name="T14" fmla="*/ 18 w 40"/>
                <a:gd name="T15" fmla="*/ 52 h 52"/>
                <a:gd name="T16" fmla="*/ 18 w 40"/>
                <a:gd name="T17" fmla="*/ 52 h 52"/>
                <a:gd name="T18" fmla="*/ 18 w 40"/>
                <a:gd name="T19" fmla="*/ 52 h 52"/>
                <a:gd name="T20" fmla="*/ 12 w 40"/>
                <a:gd name="T21" fmla="*/ 46 h 52"/>
                <a:gd name="T22" fmla="*/ 10 w 40"/>
                <a:gd name="T23" fmla="*/ 42 h 52"/>
                <a:gd name="T24" fmla="*/ 8 w 40"/>
                <a:gd name="T25" fmla="*/ 34 h 52"/>
                <a:gd name="T26" fmla="*/ 8 w 40"/>
                <a:gd name="T27" fmla="*/ 34 h 52"/>
                <a:gd name="T28" fmla="*/ 8 w 40"/>
                <a:gd name="T29" fmla="*/ 30 h 52"/>
                <a:gd name="T30" fmla="*/ 8 w 40"/>
                <a:gd name="T31" fmla="*/ 30 h 52"/>
                <a:gd name="T32" fmla="*/ 8 w 40"/>
                <a:gd name="T33" fmla="*/ 22 h 52"/>
                <a:gd name="T34" fmla="*/ 4 w 40"/>
                <a:gd name="T35" fmla="*/ 16 h 52"/>
                <a:gd name="T36" fmla="*/ 2 w 40"/>
                <a:gd name="T37" fmla="*/ 12 h 52"/>
                <a:gd name="T38" fmla="*/ 0 w 40"/>
                <a:gd name="T39" fmla="*/ 8 h 52"/>
                <a:gd name="T40" fmla="*/ 0 w 40"/>
                <a:gd name="T41" fmla="*/ 8 h 52"/>
                <a:gd name="T42" fmla="*/ 2 w 40"/>
                <a:gd name="T43" fmla="*/ 2 h 52"/>
                <a:gd name="T44" fmla="*/ 4 w 40"/>
                <a:gd name="T45" fmla="*/ 2 h 52"/>
                <a:gd name="T46" fmla="*/ 4 w 40"/>
                <a:gd name="T47" fmla="*/ 2 h 52"/>
                <a:gd name="T48" fmla="*/ 10 w 40"/>
                <a:gd name="T49" fmla="*/ 12 h 52"/>
                <a:gd name="T50" fmla="*/ 10 w 40"/>
                <a:gd name="T51" fmla="*/ 12 h 52"/>
                <a:gd name="T52" fmla="*/ 14 w 40"/>
                <a:gd name="T53" fmla="*/ 18 h 52"/>
                <a:gd name="T54" fmla="*/ 18 w 40"/>
                <a:gd name="T55" fmla="*/ 22 h 52"/>
                <a:gd name="T56" fmla="*/ 22 w 40"/>
                <a:gd name="T57" fmla="*/ 20 h 52"/>
                <a:gd name="T58" fmla="*/ 26 w 40"/>
                <a:gd name="T59" fmla="*/ 16 h 52"/>
                <a:gd name="T60" fmla="*/ 26 w 40"/>
                <a:gd name="T61" fmla="*/ 16 h 52"/>
                <a:gd name="T62" fmla="*/ 26 w 40"/>
                <a:gd name="T63" fmla="*/ 14 h 52"/>
                <a:gd name="T64" fmla="*/ 26 w 40"/>
                <a:gd name="T65" fmla="*/ 14 h 52"/>
                <a:gd name="T66" fmla="*/ 24 w 40"/>
                <a:gd name="T67" fmla="*/ 12 h 52"/>
                <a:gd name="T68" fmla="*/ 22 w 40"/>
                <a:gd name="T69" fmla="*/ 12 h 52"/>
                <a:gd name="T70" fmla="*/ 20 w 40"/>
                <a:gd name="T71" fmla="*/ 10 h 52"/>
                <a:gd name="T72" fmla="*/ 20 w 40"/>
                <a:gd name="T73" fmla="*/ 6 h 52"/>
                <a:gd name="T74" fmla="*/ 20 w 40"/>
                <a:gd name="T75" fmla="*/ 6 h 52"/>
                <a:gd name="T76" fmla="*/ 20 w 40"/>
                <a:gd name="T77" fmla="*/ 2 h 52"/>
                <a:gd name="T78" fmla="*/ 22 w 40"/>
                <a:gd name="T79" fmla="*/ 2 h 52"/>
                <a:gd name="T80" fmla="*/ 22 w 40"/>
                <a:gd name="T81" fmla="*/ 2 h 52"/>
                <a:gd name="T82" fmla="*/ 24 w 40"/>
                <a:gd name="T83" fmla="*/ 0 h 52"/>
                <a:gd name="T84" fmla="*/ 26 w 40"/>
                <a:gd name="T85" fmla="*/ 0 h 52"/>
                <a:gd name="T86" fmla="*/ 28 w 40"/>
                <a:gd name="T87" fmla="*/ 2 h 52"/>
                <a:gd name="T88" fmla="*/ 30 w 40"/>
                <a:gd name="T89" fmla="*/ 8 h 52"/>
                <a:gd name="T90" fmla="*/ 30 w 40"/>
                <a:gd name="T91" fmla="*/ 8 h 52"/>
                <a:gd name="T92" fmla="*/ 32 w 40"/>
                <a:gd name="T93" fmla="*/ 14 h 52"/>
                <a:gd name="T94" fmla="*/ 32 w 40"/>
                <a:gd name="T95" fmla="*/ 14 h 52"/>
                <a:gd name="T96" fmla="*/ 34 w 40"/>
                <a:gd name="T97" fmla="*/ 14 h 52"/>
                <a:gd name="T98" fmla="*/ 34 w 40"/>
                <a:gd name="T99" fmla="*/ 14 h 52"/>
                <a:gd name="T100" fmla="*/ 38 w 40"/>
                <a:gd name="T101" fmla="*/ 14 h 52"/>
                <a:gd name="T102" fmla="*/ 38 w 40"/>
                <a:gd name="T103" fmla="*/ 16 h 52"/>
                <a:gd name="T104" fmla="*/ 34 w 40"/>
                <a:gd name="T105" fmla="*/ 24 h 52"/>
                <a:gd name="T106" fmla="*/ 34 w 40"/>
                <a:gd name="T107" fmla="*/ 24 h 52"/>
                <a:gd name="T108" fmla="*/ 38 w 40"/>
                <a:gd name="T109" fmla="*/ 28 h 52"/>
                <a:gd name="T110" fmla="*/ 40 w 40"/>
                <a:gd name="T111" fmla="*/ 34 h 52"/>
                <a:gd name="T112" fmla="*/ 40 w 40"/>
                <a:gd name="T113" fmla="*/ 34 h 52"/>
                <a:gd name="T114" fmla="*/ 40 w 40"/>
                <a:gd name="T115" fmla="*/ 38 h 52"/>
                <a:gd name="T116" fmla="*/ 40 w 40"/>
                <a:gd name="T117"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52">
                  <a:moveTo>
                    <a:pt x="40" y="38"/>
                  </a:moveTo>
                  <a:lnTo>
                    <a:pt x="40" y="38"/>
                  </a:lnTo>
                  <a:lnTo>
                    <a:pt x="36" y="42"/>
                  </a:lnTo>
                  <a:lnTo>
                    <a:pt x="34" y="46"/>
                  </a:lnTo>
                  <a:lnTo>
                    <a:pt x="28" y="48"/>
                  </a:lnTo>
                  <a:lnTo>
                    <a:pt x="22" y="48"/>
                  </a:lnTo>
                  <a:lnTo>
                    <a:pt x="20" y="50"/>
                  </a:lnTo>
                  <a:lnTo>
                    <a:pt x="18" y="52"/>
                  </a:lnTo>
                  <a:lnTo>
                    <a:pt x="18" y="52"/>
                  </a:lnTo>
                  <a:lnTo>
                    <a:pt x="18" y="52"/>
                  </a:lnTo>
                  <a:lnTo>
                    <a:pt x="12" y="46"/>
                  </a:lnTo>
                  <a:lnTo>
                    <a:pt x="10" y="42"/>
                  </a:lnTo>
                  <a:lnTo>
                    <a:pt x="8" y="34"/>
                  </a:lnTo>
                  <a:lnTo>
                    <a:pt x="8" y="34"/>
                  </a:lnTo>
                  <a:lnTo>
                    <a:pt x="8" y="30"/>
                  </a:lnTo>
                  <a:lnTo>
                    <a:pt x="8" y="30"/>
                  </a:lnTo>
                  <a:lnTo>
                    <a:pt x="8" y="22"/>
                  </a:lnTo>
                  <a:lnTo>
                    <a:pt x="4" y="16"/>
                  </a:lnTo>
                  <a:lnTo>
                    <a:pt x="2" y="12"/>
                  </a:lnTo>
                  <a:lnTo>
                    <a:pt x="0" y="8"/>
                  </a:lnTo>
                  <a:lnTo>
                    <a:pt x="0" y="8"/>
                  </a:lnTo>
                  <a:lnTo>
                    <a:pt x="2" y="2"/>
                  </a:lnTo>
                  <a:lnTo>
                    <a:pt x="4" y="2"/>
                  </a:lnTo>
                  <a:lnTo>
                    <a:pt x="4" y="2"/>
                  </a:lnTo>
                  <a:lnTo>
                    <a:pt x="10" y="12"/>
                  </a:lnTo>
                  <a:lnTo>
                    <a:pt x="10" y="12"/>
                  </a:lnTo>
                  <a:lnTo>
                    <a:pt x="14" y="18"/>
                  </a:lnTo>
                  <a:lnTo>
                    <a:pt x="18" y="22"/>
                  </a:lnTo>
                  <a:lnTo>
                    <a:pt x="22" y="20"/>
                  </a:lnTo>
                  <a:lnTo>
                    <a:pt x="26" y="16"/>
                  </a:lnTo>
                  <a:lnTo>
                    <a:pt x="26" y="16"/>
                  </a:lnTo>
                  <a:lnTo>
                    <a:pt x="26" y="14"/>
                  </a:lnTo>
                  <a:lnTo>
                    <a:pt x="26" y="14"/>
                  </a:lnTo>
                  <a:lnTo>
                    <a:pt x="24" y="12"/>
                  </a:lnTo>
                  <a:lnTo>
                    <a:pt x="22" y="12"/>
                  </a:lnTo>
                  <a:lnTo>
                    <a:pt x="20" y="10"/>
                  </a:lnTo>
                  <a:lnTo>
                    <a:pt x="20" y="6"/>
                  </a:lnTo>
                  <a:lnTo>
                    <a:pt x="20" y="6"/>
                  </a:lnTo>
                  <a:lnTo>
                    <a:pt x="20" y="2"/>
                  </a:lnTo>
                  <a:lnTo>
                    <a:pt x="22" y="2"/>
                  </a:lnTo>
                  <a:lnTo>
                    <a:pt x="22" y="2"/>
                  </a:lnTo>
                  <a:lnTo>
                    <a:pt x="24" y="0"/>
                  </a:lnTo>
                  <a:lnTo>
                    <a:pt x="26" y="0"/>
                  </a:lnTo>
                  <a:lnTo>
                    <a:pt x="28" y="2"/>
                  </a:lnTo>
                  <a:lnTo>
                    <a:pt x="30" y="8"/>
                  </a:lnTo>
                  <a:lnTo>
                    <a:pt x="30" y="8"/>
                  </a:lnTo>
                  <a:lnTo>
                    <a:pt x="32" y="14"/>
                  </a:lnTo>
                  <a:lnTo>
                    <a:pt x="32" y="14"/>
                  </a:lnTo>
                  <a:lnTo>
                    <a:pt x="34" y="14"/>
                  </a:lnTo>
                  <a:lnTo>
                    <a:pt x="34" y="14"/>
                  </a:lnTo>
                  <a:lnTo>
                    <a:pt x="38" y="14"/>
                  </a:lnTo>
                  <a:lnTo>
                    <a:pt x="38" y="16"/>
                  </a:lnTo>
                  <a:lnTo>
                    <a:pt x="34" y="24"/>
                  </a:lnTo>
                  <a:lnTo>
                    <a:pt x="34" y="24"/>
                  </a:lnTo>
                  <a:lnTo>
                    <a:pt x="38" y="28"/>
                  </a:lnTo>
                  <a:lnTo>
                    <a:pt x="40" y="34"/>
                  </a:lnTo>
                  <a:lnTo>
                    <a:pt x="40" y="34"/>
                  </a:lnTo>
                  <a:lnTo>
                    <a:pt x="40" y="38"/>
                  </a:lnTo>
                  <a:lnTo>
                    <a:pt x="4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 name="Freeform 3450">
              <a:extLst>
                <a:ext uri="{FF2B5EF4-FFF2-40B4-BE49-F238E27FC236}">
                  <a16:creationId xmlns:a16="http://schemas.microsoft.com/office/drawing/2014/main" id="{0690767A-E2F9-1B61-4423-6350FB9BB0CC}"/>
                </a:ext>
              </a:extLst>
            </p:cNvPr>
            <p:cNvSpPr>
              <a:spLocks/>
            </p:cNvSpPr>
            <p:nvPr/>
          </p:nvSpPr>
          <p:spPr bwMode="auto">
            <a:xfrm>
              <a:off x="1748" y="2432"/>
              <a:ext cx="24" cy="40"/>
            </a:xfrm>
            <a:custGeom>
              <a:avLst/>
              <a:gdLst>
                <a:gd name="T0" fmla="*/ 6 w 24"/>
                <a:gd name="T1" fmla="*/ 22 h 40"/>
                <a:gd name="T2" fmla="*/ 6 w 24"/>
                <a:gd name="T3" fmla="*/ 22 h 40"/>
                <a:gd name="T4" fmla="*/ 4 w 24"/>
                <a:gd name="T5" fmla="*/ 22 h 40"/>
                <a:gd name="T6" fmla="*/ 2 w 24"/>
                <a:gd name="T7" fmla="*/ 20 h 40"/>
                <a:gd name="T8" fmla="*/ 0 w 24"/>
                <a:gd name="T9" fmla="*/ 12 h 40"/>
                <a:gd name="T10" fmla="*/ 0 w 24"/>
                <a:gd name="T11" fmla="*/ 12 h 40"/>
                <a:gd name="T12" fmla="*/ 4 w 24"/>
                <a:gd name="T13" fmla="*/ 12 h 40"/>
                <a:gd name="T14" fmla="*/ 4 w 24"/>
                <a:gd name="T15" fmla="*/ 12 h 40"/>
                <a:gd name="T16" fmla="*/ 8 w 24"/>
                <a:gd name="T17" fmla="*/ 16 h 40"/>
                <a:gd name="T18" fmla="*/ 10 w 24"/>
                <a:gd name="T19" fmla="*/ 18 h 40"/>
                <a:gd name="T20" fmla="*/ 10 w 24"/>
                <a:gd name="T21" fmla="*/ 16 h 40"/>
                <a:gd name="T22" fmla="*/ 12 w 24"/>
                <a:gd name="T23" fmla="*/ 12 h 40"/>
                <a:gd name="T24" fmla="*/ 12 w 24"/>
                <a:gd name="T25" fmla="*/ 0 h 40"/>
                <a:gd name="T26" fmla="*/ 12 w 24"/>
                <a:gd name="T27" fmla="*/ 0 h 40"/>
                <a:gd name="T28" fmla="*/ 16 w 24"/>
                <a:gd name="T29" fmla="*/ 6 h 40"/>
                <a:gd name="T30" fmla="*/ 20 w 24"/>
                <a:gd name="T31" fmla="*/ 14 h 40"/>
                <a:gd name="T32" fmla="*/ 24 w 24"/>
                <a:gd name="T33" fmla="*/ 36 h 40"/>
                <a:gd name="T34" fmla="*/ 24 w 24"/>
                <a:gd name="T35" fmla="*/ 36 h 40"/>
                <a:gd name="T36" fmla="*/ 24 w 24"/>
                <a:gd name="T37" fmla="*/ 40 h 40"/>
                <a:gd name="T38" fmla="*/ 22 w 24"/>
                <a:gd name="T39" fmla="*/ 40 h 40"/>
                <a:gd name="T40" fmla="*/ 22 w 24"/>
                <a:gd name="T41" fmla="*/ 40 h 40"/>
                <a:gd name="T42" fmla="*/ 22 w 24"/>
                <a:gd name="T43" fmla="*/ 40 h 40"/>
                <a:gd name="T44" fmla="*/ 22 w 24"/>
                <a:gd name="T45" fmla="*/ 40 h 40"/>
                <a:gd name="T46" fmla="*/ 18 w 24"/>
                <a:gd name="T47" fmla="*/ 38 h 40"/>
                <a:gd name="T48" fmla="*/ 16 w 24"/>
                <a:gd name="T49" fmla="*/ 34 h 40"/>
                <a:gd name="T50" fmla="*/ 16 w 24"/>
                <a:gd name="T51" fmla="*/ 34 h 40"/>
                <a:gd name="T52" fmla="*/ 12 w 24"/>
                <a:gd name="T53" fmla="*/ 34 h 40"/>
                <a:gd name="T54" fmla="*/ 10 w 24"/>
                <a:gd name="T55" fmla="*/ 32 h 40"/>
                <a:gd name="T56" fmla="*/ 6 w 24"/>
                <a:gd name="T57" fmla="*/ 28 h 40"/>
                <a:gd name="T58" fmla="*/ 6 w 24"/>
                <a:gd name="T59" fmla="*/ 22 h 40"/>
                <a:gd name="T60" fmla="*/ 6 w 24"/>
                <a:gd name="T6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0">
                  <a:moveTo>
                    <a:pt x="6" y="22"/>
                  </a:moveTo>
                  <a:lnTo>
                    <a:pt x="6" y="22"/>
                  </a:lnTo>
                  <a:lnTo>
                    <a:pt x="4" y="22"/>
                  </a:lnTo>
                  <a:lnTo>
                    <a:pt x="2" y="20"/>
                  </a:lnTo>
                  <a:lnTo>
                    <a:pt x="0" y="12"/>
                  </a:lnTo>
                  <a:lnTo>
                    <a:pt x="0" y="12"/>
                  </a:lnTo>
                  <a:lnTo>
                    <a:pt x="4" y="12"/>
                  </a:lnTo>
                  <a:lnTo>
                    <a:pt x="4" y="12"/>
                  </a:lnTo>
                  <a:lnTo>
                    <a:pt x="8" y="16"/>
                  </a:lnTo>
                  <a:lnTo>
                    <a:pt x="10" y="18"/>
                  </a:lnTo>
                  <a:lnTo>
                    <a:pt x="10" y="16"/>
                  </a:lnTo>
                  <a:lnTo>
                    <a:pt x="12" y="12"/>
                  </a:lnTo>
                  <a:lnTo>
                    <a:pt x="12" y="0"/>
                  </a:lnTo>
                  <a:lnTo>
                    <a:pt x="12" y="0"/>
                  </a:lnTo>
                  <a:lnTo>
                    <a:pt x="16" y="6"/>
                  </a:lnTo>
                  <a:lnTo>
                    <a:pt x="20" y="14"/>
                  </a:lnTo>
                  <a:lnTo>
                    <a:pt x="24" y="36"/>
                  </a:lnTo>
                  <a:lnTo>
                    <a:pt x="24" y="36"/>
                  </a:lnTo>
                  <a:lnTo>
                    <a:pt x="24" y="40"/>
                  </a:lnTo>
                  <a:lnTo>
                    <a:pt x="22" y="40"/>
                  </a:lnTo>
                  <a:lnTo>
                    <a:pt x="22" y="40"/>
                  </a:lnTo>
                  <a:lnTo>
                    <a:pt x="22" y="40"/>
                  </a:lnTo>
                  <a:lnTo>
                    <a:pt x="22" y="40"/>
                  </a:lnTo>
                  <a:lnTo>
                    <a:pt x="18" y="38"/>
                  </a:lnTo>
                  <a:lnTo>
                    <a:pt x="16" y="34"/>
                  </a:lnTo>
                  <a:lnTo>
                    <a:pt x="16" y="34"/>
                  </a:lnTo>
                  <a:lnTo>
                    <a:pt x="12" y="34"/>
                  </a:lnTo>
                  <a:lnTo>
                    <a:pt x="10" y="32"/>
                  </a:lnTo>
                  <a:lnTo>
                    <a:pt x="6" y="28"/>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3451">
              <a:extLst>
                <a:ext uri="{FF2B5EF4-FFF2-40B4-BE49-F238E27FC236}">
                  <a16:creationId xmlns:a16="http://schemas.microsoft.com/office/drawing/2014/main" id="{FC97D4A9-0358-3907-7DB7-7693BC5E0CD8}"/>
                </a:ext>
              </a:extLst>
            </p:cNvPr>
            <p:cNvSpPr>
              <a:spLocks/>
            </p:cNvSpPr>
            <p:nvPr/>
          </p:nvSpPr>
          <p:spPr bwMode="auto">
            <a:xfrm>
              <a:off x="1774" y="2462"/>
              <a:ext cx="12" cy="24"/>
            </a:xfrm>
            <a:custGeom>
              <a:avLst/>
              <a:gdLst>
                <a:gd name="T0" fmla="*/ 0 w 12"/>
                <a:gd name="T1" fmla="*/ 14 h 24"/>
                <a:gd name="T2" fmla="*/ 0 w 12"/>
                <a:gd name="T3" fmla="*/ 14 h 24"/>
                <a:gd name="T4" fmla="*/ 2 w 12"/>
                <a:gd name="T5" fmla="*/ 6 h 24"/>
                <a:gd name="T6" fmla="*/ 6 w 12"/>
                <a:gd name="T7" fmla="*/ 2 h 24"/>
                <a:gd name="T8" fmla="*/ 8 w 12"/>
                <a:gd name="T9" fmla="*/ 0 h 24"/>
                <a:gd name="T10" fmla="*/ 12 w 12"/>
                <a:gd name="T11" fmla="*/ 4 h 24"/>
                <a:gd name="T12" fmla="*/ 12 w 12"/>
                <a:gd name="T13" fmla="*/ 4 h 24"/>
                <a:gd name="T14" fmla="*/ 12 w 12"/>
                <a:gd name="T15" fmla="*/ 10 h 24"/>
                <a:gd name="T16" fmla="*/ 12 w 12"/>
                <a:gd name="T17" fmla="*/ 16 h 24"/>
                <a:gd name="T18" fmla="*/ 10 w 12"/>
                <a:gd name="T19" fmla="*/ 22 h 24"/>
                <a:gd name="T20" fmla="*/ 8 w 12"/>
                <a:gd name="T21" fmla="*/ 24 h 24"/>
                <a:gd name="T22" fmla="*/ 8 w 12"/>
                <a:gd name="T23" fmla="*/ 24 h 24"/>
                <a:gd name="T24" fmla="*/ 4 w 12"/>
                <a:gd name="T25" fmla="*/ 22 h 24"/>
                <a:gd name="T26" fmla="*/ 2 w 12"/>
                <a:gd name="T27" fmla="*/ 20 h 24"/>
                <a:gd name="T28" fmla="*/ 0 w 12"/>
                <a:gd name="T29" fmla="*/ 14 h 24"/>
                <a:gd name="T30" fmla="*/ 0 w 12"/>
                <a:gd name="T3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4">
                  <a:moveTo>
                    <a:pt x="0" y="14"/>
                  </a:moveTo>
                  <a:lnTo>
                    <a:pt x="0" y="14"/>
                  </a:lnTo>
                  <a:lnTo>
                    <a:pt x="2" y="6"/>
                  </a:lnTo>
                  <a:lnTo>
                    <a:pt x="6" y="2"/>
                  </a:lnTo>
                  <a:lnTo>
                    <a:pt x="8" y="0"/>
                  </a:lnTo>
                  <a:lnTo>
                    <a:pt x="12" y="4"/>
                  </a:lnTo>
                  <a:lnTo>
                    <a:pt x="12" y="4"/>
                  </a:lnTo>
                  <a:lnTo>
                    <a:pt x="12" y="10"/>
                  </a:lnTo>
                  <a:lnTo>
                    <a:pt x="12" y="16"/>
                  </a:lnTo>
                  <a:lnTo>
                    <a:pt x="10" y="22"/>
                  </a:lnTo>
                  <a:lnTo>
                    <a:pt x="8" y="24"/>
                  </a:lnTo>
                  <a:lnTo>
                    <a:pt x="8" y="24"/>
                  </a:lnTo>
                  <a:lnTo>
                    <a:pt x="4" y="22"/>
                  </a:lnTo>
                  <a:lnTo>
                    <a:pt x="2" y="20"/>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3452">
              <a:extLst>
                <a:ext uri="{FF2B5EF4-FFF2-40B4-BE49-F238E27FC236}">
                  <a16:creationId xmlns:a16="http://schemas.microsoft.com/office/drawing/2014/main" id="{5AAA0501-FC62-D49E-492E-CB8FCA03861B}"/>
                </a:ext>
              </a:extLst>
            </p:cNvPr>
            <p:cNvSpPr>
              <a:spLocks/>
            </p:cNvSpPr>
            <p:nvPr/>
          </p:nvSpPr>
          <p:spPr bwMode="auto">
            <a:xfrm>
              <a:off x="1782" y="2502"/>
              <a:ext cx="16" cy="20"/>
            </a:xfrm>
            <a:custGeom>
              <a:avLst/>
              <a:gdLst>
                <a:gd name="T0" fmla="*/ 14 w 16"/>
                <a:gd name="T1" fmla="*/ 8 h 20"/>
                <a:gd name="T2" fmla="*/ 14 w 16"/>
                <a:gd name="T3" fmla="*/ 8 h 20"/>
                <a:gd name="T4" fmla="*/ 12 w 16"/>
                <a:gd name="T5" fmla="*/ 8 h 20"/>
                <a:gd name="T6" fmla="*/ 10 w 16"/>
                <a:gd name="T7" fmla="*/ 6 h 20"/>
                <a:gd name="T8" fmla="*/ 8 w 16"/>
                <a:gd name="T9" fmla="*/ 10 h 20"/>
                <a:gd name="T10" fmla="*/ 8 w 16"/>
                <a:gd name="T11" fmla="*/ 18 h 20"/>
                <a:gd name="T12" fmla="*/ 8 w 16"/>
                <a:gd name="T13" fmla="*/ 18 h 20"/>
                <a:gd name="T14" fmla="*/ 8 w 16"/>
                <a:gd name="T15" fmla="*/ 20 h 20"/>
                <a:gd name="T16" fmla="*/ 6 w 16"/>
                <a:gd name="T17" fmla="*/ 20 h 20"/>
                <a:gd name="T18" fmla="*/ 6 w 16"/>
                <a:gd name="T19" fmla="*/ 20 h 20"/>
                <a:gd name="T20" fmla="*/ 4 w 16"/>
                <a:gd name="T21" fmla="*/ 18 h 20"/>
                <a:gd name="T22" fmla="*/ 4 w 16"/>
                <a:gd name="T23" fmla="*/ 18 h 20"/>
                <a:gd name="T24" fmla="*/ 0 w 16"/>
                <a:gd name="T25" fmla="*/ 18 h 20"/>
                <a:gd name="T26" fmla="*/ 0 w 16"/>
                <a:gd name="T27" fmla="*/ 18 h 20"/>
                <a:gd name="T28" fmla="*/ 0 w 16"/>
                <a:gd name="T29" fmla="*/ 6 h 20"/>
                <a:gd name="T30" fmla="*/ 2 w 16"/>
                <a:gd name="T31" fmla="*/ 2 h 20"/>
                <a:gd name="T32" fmla="*/ 6 w 16"/>
                <a:gd name="T33" fmla="*/ 0 h 20"/>
                <a:gd name="T34" fmla="*/ 8 w 16"/>
                <a:gd name="T35" fmla="*/ 0 h 20"/>
                <a:gd name="T36" fmla="*/ 8 w 16"/>
                <a:gd name="T37" fmla="*/ 0 h 20"/>
                <a:gd name="T38" fmla="*/ 12 w 16"/>
                <a:gd name="T39" fmla="*/ 2 h 20"/>
                <a:gd name="T40" fmla="*/ 16 w 16"/>
                <a:gd name="T41" fmla="*/ 0 h 20"/>
                <a:gd name="T42" fmla="*/ 16 w 16"/>
                <a:gd name="T43" fmla="*/ 0 h 20"/>
                <a:gd name="T44" fmla="*/ 16 w 16"/>
                <a:gd name="T45" fmla="*/ 6 h 20"/>
                <a:gd name="T46" fmla="*/ 14 w 16"/>
                <a:gd name="T47" fmla="*/ 8 h 20"/>
                <a:gd name="T48" fmla="*/ 14 w 16"/>
                <a:gd name="T4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0">
                  <a:moveTo>
                    <a:pt x="14" y="8"/>
                  </a:moveTo>
                  <a:lnTo>
                    <a:pt x="14" y="8"/>
                  </a:lnTo>
                  <a:lnTo>
                    <a:pt x="12" y="8"/>
                  </a:lnTo>
                  <a:lnTo>
                    <a:pt x="10" y="6"/>
                  </a:lnTo>
                  <a:lnTo>
                    <a:pt x="8" y="10"/>
                  </a:lnTo>
                  <a:lnTo>
                    <a:pt x="8" y="18"/>
                  </a:lnTo>
                  <a:lnTo>
                    <a:pt x="8" y="18"/>
                  </a:lnTo>
                  <a:lnTo>
                    <a:pt x="8" y="20"/>
                  </a:lnTo>
                  <a:lnTo>
                    <a:pt x="6" y="20"/>
                  </a:lnTo>
                  <a:lnTo>
                    <a:pt x="6" y="20"/>
                  </a:lnTo>
                  <a:lnTo>
                    <a:pt x="4" y="18"/>
                  </a:lnTo>
                  <a:lnTo>
                    <a:pt x="4" y="18"/>
                  </a:lnTo>
                  <a:lnTo>
                    <a:pt x="0" y="18"/>
                  </a:lnTo>
                  <a:lnTo>
                    <a:pt x="0" y="18"/>
                  </a:lnTo>
                  <a:lnTo>
                    <a:pt x="0" y="6"/>
                  </a:lnTo>
                  <a:lnTo>
                    <a:pt x="2" y="2"/>
                  </a:lnTo>
                  <a:lnTo>
                    <a:pt x="6" y="0"/>
                  </a:lnTo>
                  <a:lnTo>
                    <a:pt x="8" y="0"/>
                  </a:lnTo>
                  <a:lnTo>
                    <a:pt x="8" y="0"/>
                  </a:lnTo>
                  <a:lnTo>
                    <a:pt x="12" y="2"/>
                  </a:lnTo>
                  <a:lnTo>
                    <a:pt x="16" y="0"/>
                  </a:lnTo>
                  <a:lnTo>
                    <a:pt x="16" y="0"/>
                  </a:lnTo>
                  <a:lnTo>
                    <a:pt x="16" y="6"/>
                  </a:lnTo>
                  <a:lnTo>
                    <a:pt x="14"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3453">
              <a:extLst>
                <a:ext uri="{FF2B5EF4-FFF2-40B4-BE49-F238E27FC236}">
                  <a16:creationId xmlns:a16="http://schemas.microsoft.com/office/drawing/2014/main" id="{A3512F15-D1CE-4944-7FD0-771E451B6D20}"/>
                </a:ext>
              </a:extLst>
            </p:cNvPr>
            <p:cNvSpPr>
              <a:spLocks/>
            </p:cNvSpPr>
            <p:nvPr/>
          </p:nvSpPr>
          <p:spPr bwMode="auto">
            <a:xfrm>
              <a:off x="1760" y="2466"/>
              <a:ext cx="10" cy="10"/>
            </a:xfrm>
            <a:custGeom>
              <a:avLst/>
              <a:gdLst>
                <a:gd name="T0" fmla="*/ 4 w 10"/>
                <a:gd name="T1" fmla="*/ 0 h 10"/>
                <a:gd name="T2" fmla="*/ 4 w 10"/>
                <a:gd name="T3" fmla="*/ 0 h 10"/>
                <a:gd name="T4" fmla="*/ 6 w 10"/>
                <a:gd name="T5" fmla="*/ 0 h 10"/>
                <a:gd name="T6" fmla="*/ 10 w 10"/>
                <a:gd name="T7" fmla="*/ 6 h 10"/>
                <a:gd name="T8" fmla="*/ 10 w 10"/>
                <a:gd name="T9" fmla="*/ 6 h 10"/>
                <a:gd name="T10" fmla="*/ 8 w 10"/>
                <a:gd name="T11" fmla="*/ 10 h 10"/>
                <a:gd name="T12" fmla="*/ 4 w 10"/>
                <a:gd name="T13" fmla="*/ 10 h 10"/>
                <a:gd name="T14" fmla="*/ 2 w 10"/>
                <a:gd name="T15" fmla="*/ 10 h 10"/>
                <a:gd name="T16" fmla="*/ 0 w 10"/>
                <a:gd name="T17" fmla="*/ 10 h 10"/>
                <a:gd name="T18" fmla="*/ 0 w 10"/>
                <a:gd name="T19" fmla="*/ 10 h 10"/>
                <a:gd name="T20" fmla="*/ 0 w 10"/>
                <a:gd name="T21" fmla="*/ 6 h 10"/>
                <a:gd name="T22" fmla="*/ 2 w 10"/>
                <a:gd name="T23" fmla="*/ 4 h 10"/>
                <a:gd name="T24" fmla="*/ 4 w 10"/>
                <a:gd name="T25" fmla="*/ 0 h 10"/>
                <a:gd name="T26" fmla="*/ 4 w 10"/>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4" y="0"/>
                  </a:moveTo>
                  <a:lnTo>
                    <a:pt x="4" y="0"/>
                  </a:lnTo>
                  <a:lnTo>
                    <a:pt x="6" y="0"/>
                  </a:lnTo>
                  <a:lnTo>
                    <a:pt x="10" y="6"/>
                  </a:lnTo>
                  <a:lnTo>
                    <a:pt x="10" y="6"/>
                  </a:lnTo>
                  <a:lnTo>
                    <a:pt x="8" y="10"/>
                  </a:lnTo>
                  <a:lnTo>
                    <a:pt x="4" y="10"/>
                  </a:lnTo>
                  <a:lnTo>
                    <a:pt x="2" y="10"/>
                  </a:lnTo>
                  <a:lnTo>
                    <a:pt x="0" y="10"/>
                  </a:lnTo>
                  <a:lnTo>
                    <a:pt x="0" y="10"/>
                  </a:lnTo>
                  <a:lnTo>
                    <a:pt x="0" y="6"/>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3454">
              <a:extLst>
                <a:ext uri="{FF2B5EF4-FFF2-40B4-BE49-F238E27FC236}">
                  <a16:creationId xmlns:a16="http://schemas.microsoft.com/office/drawing/2014/main" id="{4B70035F-867A-D73F-C410-3C71E02A7C8E}"/>
                </a:ext>
              </a:extLst>
            </p:cNvPr>
            <p:cNvSpPr>
              <a:spLocks/>
            </p:cNvSpPr>
            <p:nvPr/>
          </p:nvSpPr>
          <p:spPr bwMode="auto">
            <a:xfrm>
              <a:off x="1802" y="2498"/>
              <a:ext cx="4" cy="12"/>
            </a:xfrm>
            <a:custGeom>
              <a:avLst/>
              <a:gdLst>
                <a:gd name="T0" fmla="*/ 4 w 4"/>
                <a:gd name="T1" fmla="*/ 12 h 12"/>
                <a:gd name="T2" fmla="*/ 4 w 4"/>
                <a:gd name="T3" fmla="*/ 12 h 12"/>
                <a:gd name="T4" fmla="*/ 0 w 4"/>
                <a:gd name="T5" fmla="*/ 12 h 12"/>
                <a:gd name="T6" fmla="*/ 0 w 4"/>
                <a:gd name="T7" fmla="*/ 12 h 12"/>
                <a:gd name="T8" fmla="*/ 0 w 4"/>
                <a:gd name="T9" fmla="*/ 4 h 12"/>
                <a:gd name="T10" fmla="*/ 0 w 4"/>
                <a:gd name="T11" fmla="*/ 2 h 12"/>
                <a:gd name="T12" fmla="*/ 2 w 4"/>
                <a:gd name="T13" fmla="*/ 0 h 12"/>
                <a:gd name="T14" fmla="*/ 2 w 4"/>
                <a:gd name="T15" fmla="*/ 0 h 12"/>
                <a:gd name="T16" fmla="*/ 4 w 4"/>
                <a:gd name="T17" fmla="*/ 2 h 12"/>
                <a:gd name="T18" fmla="*/ 4 w 4"/>
                <a:gd name="T19" fmla="*/ 4 h 12"/>
                <a:gd name="T20" fmla="*/ 4 w 4"/>
                <a:gd name="T21" fmla="*/ 12 h 12"/>
                <a:gd name="T22" fmla="*/ 4 w 4"/>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2">
                  <a:moveTo>
                    <a:pt x="4" y="12"/>
                  </a:moveTo>
                  <a:lnTo>
                    <a:pt x="4" y="12"/>
                  </a:lnTo>
                  <a:lnTo>
                    <a:pt x="0" y="12"/>
                  </a:lnTo>
                  <a:lnTo>
                    <a:pt x="0" y="12"/>
                  </a:lnTo>
                  <a:lnTo>
                    <a:pt x="0" y="4"/>
                  </a:lnTo>
                  <a:lnTo>
                    <a:pt x="0" y="2"/>
                  </a:lnTo>
                  <a:lnTo>
                    <a:pt x="2" y="0"/>
                  </a:lnTo>
                  <a:lnTo>
                    <a:pt x="2" y="0"/>
                  </a:lnTo>
                  <a:lnTo>
                    <a:pt x="4" y="2"/>
                  </a:lnTo>
                  <a:lnTo>
                    <a:pt x="4" y="4"/>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3455">
              <a:extLst>
                <a:ext uri="{FF2B5EF4-FFF2-40B4-BE49-F238E27FC236}">
                  <a16:creationId xmlns:a16="http://schemas.microsoft.com/office/drawing/2014/main" id="{BD4E1EA6-E4F2-A1DB-A598-D29CFFCF73CC}"/>
                </a:ext>
              </a:extLst>
            </p:cNvPr>
            <p:cNvSpPr>
              <a:spLocks/>
            </p:cNvSpPr>
            <p:nvPr/>
          </p:nvSpPr>
          <p:spPr bwMode="auto">
            <a:xfrm>
              <a:off x="1772" y="2506"/>
              <a:ext cx="6" cy="12"/>
            </a:xfrm>
            <a:custGeom>
              <a:avLst/>
              <a:gdLst>
                <a:gd name="T0" fmla="*/ 0 w 6"/>
                <a:gd name="T1" fmla="*/ 0 h 12"/>
                <a:gd name="T2" fmla="*/ 0 w 6"/>
                <a:gd name="T3" fmla="*/ 0 h 12"/>
                <a:gd name="T4" fmla="*/ 2 w 6"/>
                <a:gd name="T5" fmla="*/ 2 h 12"/>
                <a:gd name="T6" fmla="*/ 4 w 6"/>
                <a:gd name="T7" fmla="*/ 4 h 12"/>
                <a:gd name="T8" fmla="*/ 6 w 6"/>
                <a:gd name="T9" fmla="*/ 12 h 12"/>
                <a:gd name="T10" fmla="*/ 6 w 6"/>
                <a:gd name="T11" fmla="*/ 12 h 12"/>
                <a:gd name="T12" fmla="*/ 4 w 6"/>
                <a:gd name="T13" fmla="*/ 12 h 12"/>
                <a:gd name="T14" fmla="*/ 2 w 6"/>
                <a:gd name="T15" fmla="*/ 8 h 12"/>
                <a:gd name="T16" fmla="*/ 0 w 6"/>
                <a:gd name="T17" fmla="*/ 0 h 12"/>
                <a:gd name="T18" fmla="*/ 0 w 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0" y="0"/>
                  </a:moveTo>
                  <a:lnTo>
                    <a:pt x="0" y="0"/>
                  </a:lnTo>
                  <a:lnTo>
                    <a:pt x="2" y="2"/>
                  </a:lnTo>
                  <a:lnTo>
                    <a:pt x="4" y="4"/>
                  </a:lnTo>
                  <a:lnTo>
                    <a:pt x="6" y="12"/>
                  </a:lnTo>
                  <a:lnTo>
                    <a:pt x="6" y="12"/>
                  </a:lnTo>
                  <a:lnTo>
                    <a:pt x="4" y="12"/>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3456">
              <a:extLst>
                <a:ext uri="{FF2B5EF4-FFF2-40B4-BE49-F238E27FC236}">
                  <a16:creationId xmlns:a16="http://schemas.microsoft.com/office/drawing/2014/main" id="{4A24EBEB-4D0A-2ABB-4694-F0E4FB21DD4B}"/>
                </a:ext>
              </a:extLst>
            </p:cNvPr>
            <p:cNvSpPr>
              <a:spLocks/>
            </p:cNvSpPr>
            <p:nvPr/>
          </p:nvSpPr>
          <p:spPr bwMode="auto">
            <a:xfrm>
              <a:off x="1790" y="2502"/>
              <a:ext cx="8" cy="4"/>
            </a:xfrm>
            <a:custGeom>
              <a:avLst/>
              <a:gdLst>
                <a:gd name="T0" fmla="*/ 8 w 8"/>
                <a:gd name="T1" fmla="*/ 0 h 4"/>
                <a:gd name="T2" fmla="*/ 8 w 8"/>
                <a:gd name="T3" fmla="*/ 0 h 4"/>
                <a:gd name="T4" fmla="*/ 6 w 8"/>
                <a:gd name="T5" fmla="*/ 4 h 4"/>
                <a:gd name="T6" fmla="*/ 4 w 8"/>
                <a:gd name="T7" fmla="*/ 4 h 4"/>
                <a:gd name="T8" fmla="*/ 2 w 8"/>
                <a:gd name="T9" fmla="*/ 4 h 4"/>
                <a:gd name="T10" fmla="*/ 0 w 8"/>
                <a:gd name="T11" fmla="*/ 0 h 4"/>
                <a:gd name="T12" fmla="*/ 0 w 8"/>
                <a:gd name="T13" fmla="*/ 0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lnTo>
                    <a:pt x="8" y="0"/>
                  </a:lnTo>
                  <a:lnTo>
                    <a:pt x="6" y="4"/>
                  </a:lnTo>
                  <a:lnTo>
                    <a:pt x="4" y="4"/>
                  </a:lnTo>
                  <a:lnTo>
                    <a:pt x="2" y="4"/>
                  </a:lnTo>
                  <a:lnTo>
                    <a:pt x="0" y="0"/>
                  </a:lnTo>
                  <a:lnTo>
                    <a:pt x="0"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3457">
              <a:extLst>
                <a:ext uri="{FF2B5EF4-FFF2-40B4-BE49-F238E27FC236}">
                  <a16:creationId xmlns:a16="http://schemas.microsoft.com/office/drawing/2014/main" id="{455E7024-0A22-01F4-C456-C45B86739933}"/>
                </a:ext>
              </a:extLst>
            </p:cNvPr>
            <p:cNvSpPr>
              <a:spLocks/>
            </p:cNvSpPr>
            <p:nvPr/>
          </p:nvSpPr>
          <p:spPr bwMode="auto">
            <a:xfrm>
              <a:off x="1800" y="2542"/>
              <a:ext cx="28" cy="52"/>
            </a:xfrm>
            <a:custGeom>
              <a:avLst/>
              <a:gdLst>
                <a:gd name="T0" fmla="*/ 28 w 28"/>
                <a:gd name="T1" fmla="*/ 4 h 52"/>
                <a:gd name="T2" fmla="*/ 28 w 28"/>
                <a:gd name="T3" fmla="*/ 4 h 52"/>
                <a:gd name="T4" fmla="*/ 26 w 28"/>
                <a:gd name="T5" fmla="*/ 8 h 52"/>
                <a:gd name="T6" fmla="*/ 26 w 28"/>
                <a:gd name="T7" fmla="*/ 10 h 52"/>
                <a:gd name="T8" fmla="*/ 24 w 28"/>
                <a:gd name="T9" fmla="*/ 10 h 52"/>
                <a:gd name="T10" fmla="*/ 24 w 28"/>
                <a:gd name="T11" fmla="*/ 10 h 52"/>
                <a:gd name="T12" fmla="*/ 22 w 28"/>
                <a:gd name="T13" fmla="*/ 6 h 52"/>
                <a:gd name="T14" fmla="*/ 20 w 28"/>
                <a:gd name="T15" fmla="*/ 4 h 52"/>
                <a:gd name="T16" fmla="*/ 20 w 28"/>
                <a:gd name="T17" fmla="*/ 6 h 52"/>
                <a:gd name="T18" fmla="*/ 20 w 28"/>
                <a:gd name="T19" fmla="*/ 6 h 52"/>
                <a:gd name="T20" fmla="*/ 18 w 28"/>
                <a:gd name="T21" fmla="*/ 12 h 52"/>
                <a:gd name="T22" fmla="*/ 20 w 28"/>
                <a:gd name="T23" fmla="*/ 14 h 52"/>
                <a:gd name="T24" fmla="*/ 22 w 28"/>
                <a:gd name="T25" fmla="*/ 22 h 52"/>
                <a:gd name="T26" fmla="*/ 22 w 28"/>
                <a:gd name="T27" fmla="*/ 22 h 52"/>
                <a:gd name="T28" fmla="*/ 18 w 28"/>
                <a:gd name="T29" fmla="*/ 30 h 52"/>
                <a:gd name="T30" fmla="*/ 16 w 28"/>
                <a:gd name="T31" fmla="*/ 38 h 52"/>
                <a:gd name="T32" fmla="*/ 16 w 28"/>
                <a:gd name="T33" fmla="*/ 38 h 52"/>
                <a:gd name="T34" fmla="*/ 14 w 28"/>
                <a:gd name="T35" fmla="*/ 38 h 52"/>
                <a:gd name="T36" fmla="*/ 12 w 28"/>
                <a:gd name="T37" fmla="*/ 40 h 52"/>
                <a:gd name="T38" fmla="*/ 12 w 28"/>
                <a:gd name="T39" fmla="*/ 48 h 52"/>
                <a:gd name="T40" fmla="*/ 12 w 28"/>
                <a:gd name="T41" fmla="*/ 48 h 52"/>
                <a:gd name="T42" fmla="*/ 4 w 28"/>
                <a:gd name="T43" fmla="*/ 52 h 52"/>
                <a:gd name="T44" fmla="*/ 4 w 28"/>
                <a:gd name="T45" fmla="*/ 52 h 52"/>
                <a:gd name="T46" fmla="*/ 0 w 28"/>
                <a:gd name="T47" fmla="*/ 44 h 52"/>
                <a:gd name="T48" fmla="*/ 0 w 28"/>
                <a:gd name="T49" fmla="*/ 44 h 52"/>
                <a:gd name="T50" fmla="*/ 4 w 28"/>
                <a:gd name="T51" fmla="*/ 38 h 52"/>
                <a:gd name="T52" fmla="*/ 4 w 28"/>
                <a:gd name="T53" fmla="*/ 36 h 52"/>
                <a:gd name="T54" fmla="*/ 2 w 28"/>
                <a:gd name="T55" fmla="*/ 30 h 52"/>
                <a:gd name="T56" fmla="*/ 2 w 28"/>
                <a:gd name="T57" fmla="*/ 30 h 52"/>
                <a:gd name="T58" fmla="*/ 0 w 28"/>
                <a:gd name="T59" fmla="*/ 24 h 52"/>
                <a:gd name="T60" fmla="*/ 0 w 28"/>
                <a:gd name="T61" fmla="*/ 16 h 52"/>
                <a:gd name="T62" fmla="*/ 0 w 28"/>
                <a:gd name="T63" fmla="*/ 16 h 52"/>
                <a:gd name="T64" fmla="*/ 4 w 28"/>
                <a:gd name="T65" fmla="*/ 14 h 52"/>
                <a:gd name="T66" fmla="*/ 8 w 28"/>
                <a:gd name="T67" fmla="*/ 12 h 52"/>
                <a:gd name="T68" fmla="*/ 10 w 28"/>
                <a:gd name="T69" fmla="*/ 12 h 52"/>
                <a:gd name="T70" fmla="*/ 14 w 28"/>
                <a:gd name="T71" fmla="*/ 14 h 52"/>
                <a:gd name="T72" fmla="*/ 14 w 28"/>
                <a:gd name="T73" fmla="*/ 14 h 52"/>
                <a:gd name="T74" fmla="*/ 6 w 28"/>
                <a:gd name="T75" fmla="*/ 0 h 52"/>
                <a:gd name="T76" fmla="*/ 6 w 28"/>
                <a:gd name="T77" fmla="*/ 0 h 52"/>
                <a:gd name="T78" fmla="*/ 8 w 28"/>
                <a:gd name="T79" fmla="*/ 2 h 52"/>
                <a:gd name="T80" fmla="*/ 12 w 28"/>
                <a:gd name="T81" fmla="*/ 4 h 52"/>
                <a:gd name="T82" fmla="*/ 18 w 28"/>
                <a:gd name="T83" fmla="*/ 2 h 52"/>
                <a:gd name="T84" fmla="*/ 24 w 28"/>
                <a:gd name="T85" fmla="*/ 0 h 52"/>
                <a:gd name="T86" fmla="*/ 26 w 28"/>
                <a:gd name="T87" fmla="*/ 0 h 52"/>
                <a:gd name="T88" fmla="*/ 28 w 28"/>
                <a:gd name="T89" fmla="*/ 4 h 52"/>
                <a:gd name="T90" fmla="*/ 28 w 28"/>
                <a:gd name="T91"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52">
                  <a:moveTo>
                    <a:pt x="28" y="4"/>
                  </a:moveTo>
                  <a:lnTo>
                    <a:pt x="28" y="4"/>
                  </a:lnTo>
                  <a:lnTo>
                    <a:pt x="26" y="8"/>
                  </a:lnTo>
                  <a:lnTo>
                    <a:pt x="26" y="10"/>
                  </a:lnTo>
                  <a:lnTo>
                    <a:pt x="24" y="10"/>
                  </a:lnTo>
                  <a:lnTo>
                    <a:pt x="24" y="10"/>
                  </a:lnTo>
                  <a:lnTo>
                    <a:pt x="22" y="6"/>
                  </a:lnTo>
                  <a:lnTo>
                    <a:pt x="20" y="4"/>
                  </a:lnTo>
                  <a:lnTo>
                    <a:pt x="20" y="6"/>
                  </a:lnTo>
                  <a:lnTo>
                    <a:pt x="20" y="6"/>
                  </a:lnTo>
                  <a:lnTo>
                    <a:pt x="18" y="12"/>
                  </a:lnTo>
                  <a:lnTo>
                    <a:pt x="20" y="14"/>
                  </a:lnTo>
                  <a:lnTo>
                    <a:pt x="22" y="22"/>
                  </a:lnTo>
                  <a:lnTo>
                    <a:pt x="22" y="22"/>
                  </a:lnTo>
                  <a:lnTo>
                    <a:pt x="18" y="30"/>
                  </a:lnTo>
                  <a:lnTo>
                    <a:pt x="16" y="38"/>
                  </a:lnTo>
                  <a:lnTo>
                    <a:pt x="16" y="38"/>
                  </a:lnTo>
                  <a:lnTo>
                    <a:pt x="14" y="38"/>
                  </a:lnTo>
                  <a:lnTo>
                    <a:pt x="12" y="40"/>
                  </a:lnTo>
                  <a:lnTo>
                    <a:pt x="12" y="48"/>
                  </a:lnTo>
                  <a:lnTo>
                    <a:pt x="12" y="48"/>
                  </a:lnTo>
                  <a:lnTo>
                    <a:pt x="4" y="52"/>
                  </a:lnTo>
                  <a:lnTo>
                    <a:pt x="4" y="52"/>
                  </a:lnTo>
                  <a:lnTo>
                    <a:pt x="0" y="44"/>
                  </a:lnTo>
                  <a:lnTo>
                    <a:pt x="0" y="44"/>
                  </a:lnTo>
                  <a:lnTo>
                    <a:pt x="4" y="38"/>
                  </a:lnTo>
                  <a:lnTo>
                    <a:pt x="4" y="36"/>
                  </a:lnTo>
                  <a:lnTo>
                    <a:pt x="2" y="30"/>
                  </a:lnTo>
                  <a:lnTo>
                    <a:pt x="2" y="30"/>
                  </a:lnTo>
                  <a:lnTo>
                    <a:pt x="0" y="24"/>
                  </a:lnTo>
                  <a:lnTo>
                    <a:pt x="0" y="16"/>
                  </a:lnTo>
                  <a:lnTo>
                    <a:pt x="0" y="16"/>
                  </a:lnTo>
                  <a:lnTo>
                    <a:pt x="4" y="14"/>
                  </a:lnTo>
                  <a:lnTo>
                    <a:pt x="8" y="12"/>
                  </a:lnTo>
                  <a:lnTo>
                    <a:pt x="10" y="12"/>
                  </a:lnTo>
                  <a:lnTo>
                    <a:pt x="14" y="14"/>
                  </a:lnTo>
                  <a:lnTo>
                    <a:pt x="14" y="14"/>
                  </a:lnTo>
                  <a:lnTo>
                    <a:pt x="6" y="0"/>
                  </a:lnTo>
                  <a:lnTo>
                    <a:pt x="6" y="0"/>
                  </a:lnTo>
                  <a:lnTo>
                    <a:pt x="8" y="2"/>
                  </a:lnTo>
                  <a:lnTo>
                    <a:pt x="12" y="4"/>
                  </a:lnTo>
                  <a:lnTo>
                    <a:pt x="18" y="2"/>
                  </a:lnTo>
                  <a:lnTo>
                    <a:pt x="24" y="0"/>
                  </a:lnTo>
                  <a:lnTo>
                    <a:pt x="26" y="0"/>
                  </a:lnTo>
                  <a:lnTo>
                    <a:pt x="28" y="4"/>
                  </a:lnTo>
                  <a:lnTo>
                    <a:pt x="2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3458">
              <a:extLst>
                <a:ext uri="{FF2B5EF4-FFF2-40B4-BE49-F238E27FC236}">
                  <a16:creationId xmlns:a16="http://schemas.microsoft.com/office/drawing/2014/main" id="{48B2A5A9-0BF2-7242-25F6-3577B4642C00}"/>
                </a:ext>
              </a:extLst>
            </p:cNvPr>
            <p:cNvSpPr>
              <a:spLocks/>
            </p:cNvSpPr>
            <p:nvPr/>
          </p:nvSpPr>
          <p:spPr bwMode="auto">
            <a:xfrm>
              <a:off x="1790" y="2548"/>
              <a:ext cx="16" cy="38"/>
            </a:xfrm>
            <a:custGeom>
              <a:avLst/>
              <a:gdLst>
                <a:gd name="T0" fmla="*/ 10 w 16"/>
                <a:gd name="T1" fmla="*/ 10 h 38"/>
                <a:gd name="T2" fmla="*/ 10 w 16"/>
                <a:gd name="T3" fmla="*/ 10 h 38"/>
                <a:gd name="T4" fmla="*/ 12 w 16"/>
                <a:gd name="T5" fmla="*/ 16 h 38"/>
                <a:gd name="T6" fmla="*/ 14 w 16"/>
                <a:gd name="T7" fmla="*/ 22 h 38"/>
                <a:gd name="T8" fmla="*/ 14 w 16"/>
                <a:gd name="T9" fmla="*/ 22 h 38"/>
                <a:gd name="T10" fmla="*/ 16 w 16"/>
                <a:gd name="T11" fmla="*/ 28 h 38"/>
                <a:gd name="T12" fmla="*/ 16 w 16"/>
                <a:gd name="T13" fmla="*/ 36 h 38"/>
                <a:gd name="T14" fmla="*/ 16 w 16"/>
                <a:gd name="T15" fmla="*/ 36 h 38"/>
                <a:gd name="T16" fmla="*/ 16 w 16"/>
                <a:gd name="T17" fmla="*/ 38 h 38"/>
                <a:gd name="T18" fmla="*/ 14 w 16"/>
                <a:gd name="T19" fmla="*/ 38 h 38"/>
                <a:gd name="T20" fmla="*/ 10 w 16"/>
                <a:gd name="T21" fmla="*/ 38 h 38"/>
                <a:gd name="T22" fmla="*/ 10 w 16"/>
                <a:gd name="T23" fmla="*/ 38 h 38"/>
                <a:gd name="T24" fmla="*/ 10 w 16"/>
                <a:gd name="T25" fmla="*/ 30 h 38"/>
                <a:gd name="T26" fmla="*/ 6 w 16"/>
                <a:gd name="T27" fmla="*/ 26 h 38"/>
                <a:gd name="T28" fmla="*/ 6 w 16"/>
                <a:gd name="T29" fmla="*/ 26 h 38"/>
                <a:gd name="T30" fmla="*/ 4 w 16"/>
                <a:gd name="T31" fmla="*/ 24 h 38"/>
                <a:gd name="T32" fmla="*/ 2 w 16"/>
                <a:gd name="T33" fmla="*/ 20 h 38"/>
                <a:gd name="T34" fmla="*/ 0 w 16"/>
                <a:gd name="T35" fmla="*/ 10 h 38"/>
                <a:gd name="T36" fmla="*/ 0 w 16"/>
                <a:gd name="T37" fmla="*/ 10 h 38"/>
                <a:gd name="T38" fmla="*/ 0 w 16"/>
                <a:gd name="T39" fmla="*/ 2 h 38"/>
                <a:gd name="T40" fmla="*/ 2 w 16"/>
                <a:gd name="T41" fmla="*/ 0 h 38"/>
                <a:gd name="T42" fmla="*/ 4 w 16"/>
                <a:gd name="T43" fmla="*/ 2 h 38"/>
                <a:gd name="T44" fmla="*/ 4 w 16"/>
                <a:gd name="T45" fmla="*/ 2 h 38"/>
                <a:gd name="T46" fmla="*/ 10 w 16"/>
                <a:gd name="T47" fmla="*/ 10 h 38"/>
                <a:gd name="T48" fmla="*/ 10 w 16"/>
                <a:gd name="T49"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8">
                  <a:moveTo>
                    <a:pt x="10" y="10"/>
                  </a:moveTo>
                  <a:lnTo>
                    <a:pt x="10" y="10"/>
                  </a:lnTo>
                  <a:lnTo>
                    <a:pt x="12" y="16"/>
                  </a:lnTo>
                  <a:lnTo>
                    <a:pt x="14" y="22"/>
                  </a:lnTo>
                  <a:lnTo>
                    <a:pt x="14" y="22"/>
                  </a:lnTo>
                  <a:lnTo>
                    <a:pt x="16" y="28"/>
                  </a:lnTo>
                  <a:lnTo>
                    <a:pt x="16" y="36"/>
                  </a:lnTo>
                  <a:lnTo>
                    <a:pt x="16" y="36"/>
                  </a:lnTo>
                  <a:lnTo>
                    <a:pt x="16" y="38"/>
                  </a:lnTo>
                  <a:lnTo>
                    <a:pt x="14" y="38"/>
                  </a:lnTo>
                  <a:lnTo>
                    <a:pt x="10" y="38"/>
                  </a:lnTo>
                  <a:lnTo>
                    <a:pt x="10" y="38"/>
                  </a:lnTo>
                  <a:lnTo>
                    <a:pt x="10" y="30"/>
                  </a:lnTo>
                  <a:lnTo>
                    <a:pt x="6" y="26"/>
                  </a:lnTo>
                  <a:lnTo>
                    <a:pt x="6" y="26"/>
                  </a:lnTo>
                  <a:lnTo>
                    <a:pt x="4" y="24"/>
                  </a:lnTo>
                  <a:lnTo>
                    <a:pt x="2" y="20"/>
                  </a:lnTo>
                  <a:lnTo>
                    <a:pt x="0" y="10"/>
                  </a:lnTo>
                  <a:lnTo>
                    <a:pt x="0" y="10"/>
                  </a:lnTo>
                  <a:lnTo>
                    <a:pt x="0" y="2"/>
                  </a:lnTo>
                  <a:lnTo>
                    <a:pt x="2" y="0"/>
                  </a:lnTo>
                  <a:lnTo>
                    <a:pt x="4" y="2"/>
                  </a:lnTo>
                  <a:lnTo>
                    <a:pt x="4" y="2"/>
                  </a:lnTo>
                  <a:lnTo>
                    <a:pt x="10" y="10"/>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3459">
              <a:extLst>
                <a:ext uri="{FF2B5EF4-FFF2-40B4-BE49-F238E27FC236}">
                  <a16:creationId xmlns:a16="http://schemas.microsoft.com/office/drawing/2014/main" id="{E2D752C5-9B7D-D218-AAFC-F994437D7694}"/>
                </a:ext>
              </a:extLst>
            </p:cNvPr>
            <p:cNvSpPr>
              <a:spLocks/>
            </p:cNvSpPr>
            <p:nvPr/>
          </p:nvSpPr>
          <p:spPr bwMode="auto">
            <a:xfrm>
              <a:off x="1780" y="2520"/>
              <a:ext cx="16" cy="38"/>
            </a:xfrm>
            <a:custGeom>
              <a:avLst/>
              <a:gdLst>
                <a:gd name="T0" fmla="*/ 14 w 16"/>
                <a:gd name="T1" fmla="*/ 30 h 38"/>
                <a:gd name="T2" fmla="*/ 14 w 16"/>
                <a:gd name="T3" fmla="*/ 30 h 38"/>
                <a:gd name="T4" fmla="*/ 12 w 16"/>
                <a:gd name="T5" fmla="*/ 32 h 38"/>
                <a:gd name="T6" fmla="*/ 10 w 16"/>
                <a:gd name="T7" fmla="*/ 38 h 38"/>
                <a:gd name="T8" fmla="*/ 10 w 16"/>
                <a:gd name="T9" fmla="*/ 38 h 38"/>
                <a:gd name="T10" fmla="*/ 8 w 16"/>
                <a:gd name="T11" fmla="*/ 36 h 38"/>
                <a:gd name="T12" fmla="*/ 6 w 16"/>
                <a:gd name="T13" fmla="*/ 34 h 38"/>
                <a:gd name="T14" fmla="*/ 4 w 16"/>
                <a:gd name="T15" fmla="*/ 30 h 38"/>
                <a:gd name="T16" fmla="*/ 2 w 16"/>
                <a:gd name="T17" fmla="*/ 28 h 38"/>
                <a:gd name="T18" fmla="*/ 2 w 16"/>
                <a:gd name="T19" fmla="*/ 28 h 38"/>
                <a:gd name="T20" fmla="*/ 0 w 16"/>
                <a:gd name="T21" fmla="*/ 26 h 38"/>
                <a:gd name="T22" fmla="*/ 0 w 16"/>
                <a:gd name="T23" fmla="*/ 22 h 38"/>
                <a:gd name="T24" fmla="*/ 0 w 16"/>
                <a:gd name="T25" fmla="*/ 14 h 38"/>
                <a:gd name="T26" fmla="*/ 0 w 16"/>
                <a:gd name="T27" fmla="*/ 14 h 38"/>
                <a:gd name="T28" fmla="*/ 0 w 16"/>
                <a:gd name="T29" fmla="*/ 10 h 38"/>
                <a:gd name="T30" fmla="*/ 4 w 16"/>
                <a:gd name="T31" fmla="*/ 10 h 38"/>
                <a:gd name="T32" fmla="*/ 4 w 16"/>
                <a:gd name="T33" fmla="*/ 10 h 38"/>
                <a:gd name="T34" fmla="*/ 4 w 16"/>
                <a:gd name="T35" fmla="*/ 10 h 38"/>
                <a:gd name="T36" fmla="*/ 6 w 16"/>
                <a:gd name="T37" fmla="*/ 8 h 38"/>
                <a:gd name="T38" fmla="*/ 6 w 16"/>
                <a:gd name="T39" fmla="*/ 0 h 38"/>
                <a:gd name="T40" fmla="*/ 6 w 16"/>
                <a:gd name="T41" fmla="*/ 0 h 38"/>
                <a:gd name="T42" fmla="*/ 8 w 16"/>
                <a:gd name="T43" fmla="*/ 0 h 38"/>
                <a:gd name="T44" fmla="*/ 8 w 16"/>
                <a:gd name="T45" fmla="*/ 0 h 38"/>
                <a:gd name="T46" fmla="*/ 12 w 16"/>
                <a:gd name="T47" fmla="*/ 12 h 38"/>
                <a:gd name="T48" fmla="*/ 14 w 16"/>
                <a:gd name="T49" fmla="*/ 18 h 38"/>
                <a:gd name="T50" fmla="*/ 16 w 16"/>
                <a:gd name="T51" fmla="*/ 22 h 38"/>
                <a:gd name="T52" fmla="*/ 16 w 16"/>
                <a:gd name="T53" fmla="*/ 22 h 38"/>
                <a:gd name="T54" fmla="*/ 14 w 16"/>
                <a:gd name="T55" fmla="*/ 30 h 38"/>
                <a:gd name="T56" fmla="*/ 14 w 16"/>
                <a:gd name="T5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38">
                  <a:moveTo>
                    <a:pt x="14" y="30"/>
                  </a:moveTo>
                  <a:lnTo>
                    <a:pt x="14" y="30"/>
                  </a:lnTo>
                  <a:lnTo>
                    <a:pt x="12" y="32"/>
                  </a:lnTo>
                  <a:lnTo>
                    <a:pt x="10" y="38"/>
                  </a:lnTo>
                  <a:lnTo>
                    <a:pt x="10" y="38"/>
                  </a:lnTo>
                  <a:lnTo>
                    <a:pt x="8" y="36"/>
                  </a:lnTo>
                  <a:lnTo>
                    <a:pt x="6" y="34"/>
                  </a:lnTo>
                  <a:lnTo>
                    <a:pt x="4" y="30"/>
                  </a:lnTo>
                  <a:lnTo>
                    <a:pt x="2" y="28"/>
                  </a:lnTo>
                  <a:lnTo>
                    <a:pt x="2" y="28"/>
                  </a:lnTo>
                  <a:lnTo>
                    <a:pt x="0" y="26"/>
                  </a:lnTo>
                  <a:lnTo>
                    <a:pt x="0" y="22"/>
                  </a:lnTo>
                  <a:lnTo>
                    <a:pt x="0" y="14"/>
                  </a:lnTo>
                  <a:lnTo>
                    <a:pt x="0" y="14"/>
                  </a:lnTo>
                  <a:lnTo>
                    <a:pt x="0" y="10"/>
                  </a:lnTo>
                  <a:lnTo>
                    <a:pt x="4" y="10"/>
                  </a:lnTo>
                  <a:lnTo>
                    <a:pt x="4" y="10"/>
                  </a:lnTo>
                  <a:lnTo>
                    <a:pt x="4" y="10"/>
                  </a:lnTo>
                  <a:lnTo>
                    <a:pt x="6" y="8"/>
                  </a:lnTo>
                  <a:lnTo>
                    <a:pt x="6" y="0"/>
                  </a:lnTo>
                  <a:lnTo>
                    <a:pt x="6" y="0"/>
                  </a:lnTo>
                  <a:lnTo>
                    <a:pt x="8" y="0"/>
                  </a:lnTo>
                  <a:lnTo>
                    <a:pt x="8" y="0"/>
                  </a:lnTo>
                  <a:lnTo>
                    <a:pt x="12" y="12"/>
                  </a:lnTo>
                  <a:lnTo>
                    <a:pt x="14" y="18"/>
                  </a:lnTo>
                  <a:lnTo>
                    <a:pt x="16" y="22"/>
                  </a:lnTo>
                  <a:lnTo>
                    <a:pt x="16" y="22"/>
                  </a:lnTo>
                  <a:lnTo>
                    <a:pt x="14" y="30"/>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3460">
              <a:extLst>
                <a:ext uri="{FF2B5EF4-FFF2-40B4-BE49-F238E27FC236}">
                  <a16:creationId xmlns:a16="http://schemas.microsoft.com/office/drawing/2014/main" id="{AB59FCD1-BAD0-9303-F2EE-DF4AB82BB88C}"/>
                </a:ext>
              </a:extLst>
            </p:cNvPr>
            <p:cNvSpPr>
              <a:spLocks/>
            </p:cNvSpPr>
            <p:nvPr/>
          </p:nvSpPr>
          <p:spPr bwMode="auto">
            <a:xfrm>
              <a:off x="1792" y="2594"/>
              <a:ext cx="8" cy="4"/>
            </a:xfrm>
            <a:custGeom>
              <a:avLst/>
              <a:gdLst>
                <a:gd name="T0" fmla="*/ 8 w 8"/>
                <a:gd name="T1" fmla="*/ 4 h 4"/>
                <a:gd name="T2" fmla="*/ 8 w 8"/>
                <a:gd name="T3" fmla="*/ 4 h 4"/>
                <a:gd name="T4" fmla="*/ 4 w 8"/>
                <a:gd name="T5" fmla="*/ 4 h 4"/>
                <a:gd name="T6" fmla="*/ 2 w 8"/>
                <a:gd name="T7" fmla="*/ 2 h 4"/>
                <a:gd name="T8" fmla="*/ 0 w 8"/>
                <a:gd name="T9" fmla="*/ 0 h 4"/>
                <a:gd name="T10" fmla="*/ 0 w 8"/>
                <a:gd name="T11" fmla="*/ 0 h 4"/>
                <a:gd name="T12" fmla="*/ 4 w 8"/>
                <a:gd name="T13" fmla="*/ 0 h 4"/>
                <a:gd name="T14" fmla="*/ 6 w 8"/>
                <a:gd name="T15" fmla="*/ 0 h 4"/>
                <a:gd name="T16" fmla="*/ 8 w 8"/>
                <a:gd name="T17" fmla="*/ 4 h 4"/>
                <a:gd name="T18" fmla="*/ 8 w 8"/>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8" y="4"/>
                  </a:moveTo>
                  <a:lnTo>
                    <a:pt x="8" y="4"/>
                  </a:lnTo>
                  <a:lnTo>
                    <a:pt x="4" y="4"/>
                  </a:lnTo>
                  <a:lnTo>
                    <a:pt x="2" y="2"/>
                  </a:lnTo>
                  <a:lnTo>
                    <a:pt x="0" y="0"/>
                  </a:lnTo>
                  <a:lnTo>
                    <a:pt x="0" y="0"/>
                  </a:lnTo>
                  <a:lnTo>
                    <a:pt x="4" y="0"/>
                  </a:lnTo>
                  <a:lnTo>
                    <a:pt x="6"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3461">
              <a:extLst>
                <a:ext uri="{FF2B5EF4-FFF2-40B4-BE49-F238E27FC236}">
                  <a16:creationId xmlns:a16="http://schemas.microsoft.com/office/drawing/2014/main" id="{D2B29FFA-8E89-E936-6B73-0F699F129C86}"/>
                </a:ext>
              </a:extLst>
            </p:cNvPr>
            <p:cNvSpPr>
              <a:spLocks/>
            </p:cNvSpPr>
            <p:nvPr/>
          </p:nvSpPr>
          <p:spPr bwMode="auto">
            <a:xfrm>
              <a:off x="1816" y="2608"/>
              <a:ext cx="8" cy="8"/>
            </a:xfrm>
            <a:custGeom>
              <a:avLst/>
              <a:gdLst>
                <a:gd name="T0" fmla="*/ 0 w 8"/>
                <a:gd name="T1" fmla="*/ 4 h 8"/>
                <a:gd name="T2" fmla="*/ 0 w 8"/>
                <a:gd name="T3" fmla="*/ 4 h 8"/>
                <a:gd name="T4" fmla="*/ 2 w 8"/>
                <a:gd name="T5" fmla="*/ 4 h 8"/>
                <a:gd name="T6" fmla="*/ 4 w 8"/>
                <a:gd name="T7" fmla="*/ 4 h 8"/>
                <a:gd name="T8" fmla="*/ 6 w 8"/>
                <a:gd name="T9" fmla="*/ 0 h 8"/>
                <a:gd name="T10" fmla="*/ 6 w 8"/>
                <a:gd name="T11" fmla="*/ 0 h 8"/>
                <a:gd name="T12" fmla="*/ 6 w 8"/>
                <a:gd name="T13" fmla="*/ 0 h 8"/>
                <a:gd name="T14" fmla="*/ 6 w 8"/>
                <a:gd name="T15" fmla="*/ 0 h 8"/>
                <a:gd name="T16" fmla="*/ 8 w 8"/>
                <a:gd name="T17" fmla="*/ 2 h 8"/>
                <a:gd name="T18" fmla="*/ 6 w 8"/>
                <a:gd name="T19" fmla="*/ 8 h 8"/>
                <a:gd name="T20" fmla="*/ 6 w 8"/>
                <a:gd name="T21" fmla="*/ 8 h 8"/>
                <a:gd name="T22" fmla="*/ 6 w 8"/>
                <a:gd name="T23" fmla="*/ 8 h 8"/>
                <a:gd name="T24" fmla="*/ 2 w 8"/>
                <a:gd name="T25" fmla="*/ 8 h 8"/>
                <a:gd name="T26" fmla="*/ 2 w 8"/>
                <a:gd name="T27" fmla="*/ 8 h 8"/>
                <a:gd name="T28" fmla="*/ 0 w 8"/>
                <a:gd name="T29" fmla="*/ 4 h 8"/>
                <a:gd name="T30" fmla="*/ 0 w 8"/>
                <a:gd name="T3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4"/>
                  </a:moveTo>
                  <a:lnTo>
                    <a:pt x="0" y="4"/>
                  </a:lnTo>
                  <a:lnTo>
                    <a:pt x="2" y="4"/>
                  </a:lnTo>
                  <a:lnTo>
                    <a:pt x="4" y="4"/>
                  </a:lnTo>
                  <a:lnTo>
                    <a:pt x="6" y="0"/>
                  </a:lnTo>
                  <a:lnTo>
                    <a:pt x="6" y="0"/>
                  </a:lnTo>
                  <a:lnTo>
                    <a:pt x="6" y="0"/>
                  </a:lnTo>
                  <a:lnTo>
                    <a:pt x="6" y="0"/>
                  </a:lnTo>
                  <a:lnTo>
                    <a:pt x="8" y="2"/>
                  </a:lnTo>
                  <a:lnTo>
                    <a:pt x="6" y="8"/>
                  </a:lnTo>
                  <a:lnTo>
                    <a:pt x="6" y="8"/>
                  </a:lnTo>
                  <a:lnTo>
                    <a:pt x="6" y="8"/>
                  </a:lnTo>
                  <a:lnTo>
                    <a:pt x="2" y="8"/>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3462">
              <a:extLst>
                <a:ext uri="{FF2B5EF4-FFF2-40B4-BE49-F238E27FC236}">
                  <a16:creationId xmlns:a16="http://schemas.microsoft.com/office/drawing/2014/main" id="{B9BB74C4-F5B7-73A4-2C96-3A596C719295}"/>
                </a:ext>
              </a:extLst>
            </p:cNvPr>
            <p:cNvSpPr>
              <a:spLocks/>
            </p:cNvSpPr>
            <p:nvPr/>
          </p:nvSpPr>
          <p:spPr bwMode="auto">
            <a:xfrm>
              <a:off x="1726" y="2697"/>
              <a:ext cx="8" cy="8"/>
            </a:xfrm>
            <a:custGeom>
              <a:avLst/>
              <a:gdLst>
                <a:gd name="T0" fmla="*/ 8 w 8"/>
                <a:gd name="T1" fmla="*/ 4 h 8"/>
                <a:gd name="T2" fmla="*/ 8 w 8"/>
                <a:gd name="T3" fmla="*/ 4 h 8"/>
                <a:gd name="T4" fmla="*/ 0 w 8"/>
                <a:gd name="T5" fmla="*/ 8 h 8"/>
                <a:gd name="T6" fmla="*/ 0 w 8"/>
                <a:gd name="T7" fmla="*/ 8 h 8"/>
                <a:gd name="T8" fmla="*/ 2 w 8"/>
                <a:gd name="T9" fmla="*/ 4 h 8"/>
                <a:gd name="T10" fmla="*/ 4 w 8"/>
                <a:gd name="T11" fmla="*/ 2 h 8"/>
                <a:gd name="T12" fmla="*/ 8 w 8"/>
                <a:gd name="T13" fmla="*/ 0 h 8"/>
                <a:gd name="T14" fmla="*/ 8 w 8"/>
                <a:gd name="T15" fmla="*/ 0 h 8"/>
                <a:gd name="T16" fmla="*/ 8 w 8"/>
                <a:gd name="T17" fmla="*/ 4 h 8"/>
                <a:gd name="T18" fmla="*/ 8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4"/>
                  </a:moveTo>
                  <a:lnTo>
                    <a:pt x="8" y="4"/>
                  </a:lnTo>
                  <a:lnTo>
                    <a:pt x="0" y="8"/>
                  </a:lnTo>
                  <a:lnTo>
                    <a:pt x="0" y="8"/>
                  </a:lnTo>
                  <a:lnTo>
                    <a:pt x="2" y="4"/>
                  </a:lnTo>
                  <a:lnTo>
                    <a:pt x="4" y="2"/>
                  </a:lnTo>
                  <a:lnTo>
                    <a:pt x="8" y="0"/>
                  </a:lnTo>
                  <a:lnTo>
                    <a:pt x="8" y="0"/>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3463">
              <a:extLst>
                <a:ext uri="{FF2B5EF4-FFF2-40B4-BE49-F238E27FC236}">
                  <a16:creationId xmlns:a16="http://schemas.microsoft.com/office/drawing/2014/main" id="{19EE2DE0-97D1-19A3-FE37-0EAA1F3F1780}"/>
                </a:ext>
              </a:extLst>
            </p:cNvPr>
            <p:cNvSpPr>
              <a:spLocks/>
            </p:cNvSpPr>
            <p:nvPr/>
          </p:nvSpPr>
          <p:spPr bwMode="auto">
            <a:xfrm>
              <a:off x="5680" y="2576"/>
              <a:ext cx="8" cy="24"/>
            </a:xfrm>
            <a:custGeom>
              <a:avLst/>
              <a:gdLst>
                <a:gd name="T0" fmla="*/ 6 w 8"/>
                <a:gd name="T1" fmla="*/ 22 h 24"/>
                <a:gd name="T2" fmla="*/ 6 w 8"/>
                <a:gd name="T3" fmla="*/ 22 h 24"/>
                <a:gd name="T4" fmla="*/ 4 w 8"/>
                <a:gd name="T5" fmla="*/ 24 h 24"/>
                <a:gd name="T6" fmla="*/ 4 w 8"/>
                <a:gd name="T7" fmla="*/ 24 h 24"/>
                <a:gd name="T8" fmla="*/ 2 w 8"/>
                <a:gd name="T9" fmla="*/ 16 h 24"/>
                <a:gd name="T10" fmla="*/ 2 w 8"/>
                <a:gd name="T11" fmla="*/ 16 h 24"/>
                <a:gd name="T12" fmla="*/ 0 w 8"/>
                <a:gd name="T13" fmla="*/ 10 h 24"/>
                <a:gd name="T14" fmla="*/ 2 w 8"/>
                <a:gd name="T15" fmla="*/ 4 h 24"/>
                <a:gd name="T16" fmla="*/ 2 w 8"/>
                <a:gd name="T17" fmla="*/ 4 h 24"/>
                <a:gd name="T18" fmla="*/ 4 w 8"/>
                <a:gd name="T19" fmla="*/ 2 h 24"/>
                <a:gd name="T20" fmla="*/ 6 w 8"/>
                <a:gd name="T21" fmla="*/ 0 h 24"/>
                <a:gd name="T22" fmla="*/ 6 w 8"/>
                <a:gd name="T23" fmla="*/ 0 h 24"/>
                <a:gd name="T24" fmla="*/ 8 w 8"/>
                <a:gd name="T25" fmla="*/ 4 h 24"/>
                <a:gd name="T26" fmla="*/ 8 w 8"/>
                <a:gd name="T27" fmla="*/ 10 h 24"/>
                <a:gd name="T28" fmla="*/ 6 w 8"/>
                <a:gd name="T29" fmla="*/ 22 h 24"/>
                <a:gd name="T30" fmla="*/ 6 w 8"/>
                <a:gd name="T3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4">
                  <a:moveTo>
                    <a:pt x="6" y="22"/>
                  </a:moveTo>
                  <a:lnTo>
                    <a:pt x="6" y="22"/>
                  </a:lnTo>
                  <a:lnTo>
                    <a:pt x="4" y="24"/>
                  </a:lnTo>
                  <a:lnTo>
                    <a:pt x="4" y="24"/>
                  </a:lnTo>
                  <a:lnTo>
                    <a:pt x="2" y="16"/>
                  </a:lnTo>
                  <a:lnTo>
                    <a:pt x="2" y="16"/>
                  </a:lnTo>
                  <a:lnTo>
                    <a:pt x="0" y="10"/>
                  </a:lnTo>
                  <a:lnTo>
                    <a:pt x="2" y="4"/>
                  </a:lnTo>
                  <a:lnTo>
                    <a:pt x="2" y="4"/>
                  </a:lnTo>
                  <a:lnTo>
                    <a:pt x="4" y="2"/>
                  </a:lnTo>
                  <a:lnTo>
                    <a:pt x="6" y="0"/>
                  </a:lnTo>
                  <a:lnTo>
                    <a:pt x="6" y="0"/>
                  </a:lnTo>
                  <a:lnTo>
                    <a:pt x="8" y="4"/>
                  </a:lnTo>
                  <a:lnTo>
                    <a:pt x="8" y="10"/>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3464">
              <a:extLst>
                <a:ext uri="{FF2B5EF4-FFF2-40B4-BE49-F238E27FC236}">
                  <a16:creationId xmlns:a16="http://schemas.microsoft.com/office/drawing/2014/main" id="{BBD31E48-A295-6534-ABDD-791560B6DFC9}"/>
                </a:ext>
              </a:extLst>
            </p:cNvPr>
            <p:cNvSpPr>
              <a:spLocks/>
            </p:cNvSpPr>
            <p:nvPr/>
          </p:nvSpPr>
          <p:spPr bwMode="auto">
            <a:xfrm>
              <a:off x="5708" y="2570"/>
              <a:ext cx="4" cy="12"/>
            </a:xfrm>
            <a:custGeom>
              <a:avLst/>
              <a:gdLst>
                <a:gd name="T0" fmla="*/ 2 w 4"/>
                <a:gd name="T1" fmla="*/ 0 h 12"/>
                <a:gd name="T2" fmla="*/ 2 w 4"/>
                <a:gd name="T3" fmla="*/ 0 h 12"/>
                <a:gd name="T4" fmla="*/ 4 w 4"/>
                <a:gd name="T5" fmla="*/ 4 h 12"/>
                <a:gd name="T6" fmla="*/ 4 w 4"/>
                <a:gd name="T7" fmla="*/ 10 h 12"/>
                <a:gd name="T8" fmla="*/ 4 w 4"/>
                <a:gd name="T9" fmla="*/ 10 h 12"/>
                <a:gd name="T10" fmla="*/ 4 w 4"/>
                <a:gd name="T11" fmla="*/ 12 h 12"/>
                <a:gd name="T12" fmla="*/ 2 w 4"/>
                <a:gd name="T13" fmla="*/ 12 h 12"/>
                <a:gd name="T14" fmla="*/ 2 w 4"/>
                <a:gd name="T15" fmla="*/ 12 h 12"/>
                <a:gd name="T16" fmla="*/ 0 w 4"/>
                <a:gd name="T17" fmla="*/ 12 h 12"/>
                <a:gd name="T18" fmla="*/ 0 w 4"/>
                <a:gd name="T19" fmla="*/ 8 h 12"/>
                <a:gd name="T20" fmla="*/ 0 w 4"/>
                <a:gd name="T21" fmla="*/ 8 h 12"/>
                <a:gd name="T22" fmla="*/ 0 w 4"/>
                <a:gd name="T23" fmla="*/ 2 h 12"/>
                <a:gd name="T24" fmla="*/ 0 w 4"/>
                <a:gd name="T25" fmla="*/ 0 h 12"/>
                <a:gd name="T26" fmla="*/ 2 w 4"/>
                <a:gd name="T27" fmla="*/ 0 h 12"/>
                <a:gd name="T28" fmla="*/ 2 w 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2" y="0"/>
                  </a:moveTo>
                  <a:lnTo>
                    <a:pt x="2" y="0"/>
                  </a:lnTo>
                  <a:lnTo>
                    <a:pt x="4" y="4"/>
                  </a:lnTo>
                  <a:lnTo>
                    <a:pt x="4" y="10"/>
                  </a:lnTo>
                  <a:lnTo>
                    <a:pt x="4" y="10"/>
                  </a:lnTo>
                  <a:lnTo>
                    <a:pt x="4" y="12"/>
                  </a:lnTo>
                  <a:lnTo>
                    <a:pt x="2" y="12"/>
                  </a:lnTo>
                  <a:lnTo>
                    <a:pt x="2" y="12"/>
                  </a:lnTo>
                  <a:lnTo>
                    <a:pt x="0" y="12"/>
                  </a:lnTo>
                  <a:lnTo>
                    <a:pt x="0" y="8"/>
                  </a:lnTo>
                  <a:lnTo>
                    <a:pt x="0" y="8"/>
                  </a:lnTo>
                  <a:lnTo>
                    <a:pt x="0" y="2"/>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3465">
              <a:extLst>
                <a:ext uri="{FF2B5EF4-FFF2-40B4-BE49-F238E27FC236}">
                  <a16:creationId xmlns:a16="http://schemas.microsoft.com/office/drawing/2014/main" id="{CFCBCD05-21F0-FEF9-C9B3-DC79A03013C6}"/>
                </a:ext>
              </a:extLst>
            </p:cNvPr>
            <p:cNvSpPr>
              <a:spLocks/>
            </p:cNvSpPr>
            <p:nvPr/>
          </p:nvSpPr>
          <p:spPr bwMode="auto">
            <a:xfrm>
              <a:off x="5780" y="2229"/>
              <a:ext cx="28" cy="60"/>
            </a:xfrm>
            <a:custGeom>
              <a:avLst/>
              <a:gdLst>
                <a:gd name="T0" fmla="*/ 2 w 28"/>
                <a:gd name="T1" fmla="*/ 48 h 60"/>
                <a:gd name="T2" fmla="*/ 2 w 28"/>
                <a:gd name="T3" fmla="*/ 48 h 60"/>
                <a:gd name="T4" fmla="*/ 6 w 28"/>
                <a:gd name="T5" fmla="*/ 42 h 60"/>
                <a:gd name="T6" fmla="*/ 6 w 28"/>
                <a:gd name="T7" fmla="*/ 36 h 60"/>
                <a:gd name="T8" fmla="*/ 4 w 28"/>
                <a:gd name="T9" fmla="*/ 22 h 60"/>
                <a:gd name="T10" fmla="*/ 4 w 28"/>
                <a:gd name="T11" fmla="*/ 22 h 60"/>
                <a:gd name="T12" fmla="*/ 4 w 28"/>
                <a:gd name="T13" fmla="*/ 10 h 60"/>
                <a:gd name="T14" fmla="*/ 0 w 28"/>
                <a:gd name="T15" fmla="*/ 0 h 60"/>
                <a:gd name="T16" fmla="*/ 0 w 28"/>
                <a:gd name="T17" fmla="*/ 0 h 60"/>
                <a:gd name="T18" fmla="*/ 6 w 28"/>
                <a:gd name="T19" fmla="*/ 2 h 60"/>
                <a:gd name="T20" fmla="*/ 10 w 28"/>
                <a:gd name="T21" fmla="*/ 8 h 60"/>
                <a:gd name="T22" fmla="*/ 16 w 28"/>
                <a:gd name="T23" fmla="*/ 20 h 60"/>
                <a:gd name="T24" fmla="*/ 24 w 28"/>
                <a:gd name="T25" fmla="*/ 36 h 60"/>
                <a:gd name="T26" fmla="*/ 28 w 28"/>
                <a:gd name="T27" fmla="*/ 56 h 60"/>
                <a:gd name="T28" fmla="*/ 28 w 28"/>
                <a:gd name="T29" fmla="*/ 56 h 60"/>
                <a:gd name="T30" fmla="*/ 28 w 28"/>
                <a:gd name="T31" fmla="*/ 58 h 60"/>
                <a:gd name="T32" fmla="*/ 28 w 28"/>
                <a:gd name="T33" fmla="*/ 58 h 60"/>
                <a:gd name="T34" fmla="*/ 24 w 28"/>
                <a:gd name="T35" fmla="*/ 56 h 60"/>
                <a:gd name="T36" fmla="*/ 18 w 28"/>
                <a:gd name="T37" fmla="*/ 56 h 60"/>
                <a:gd name="T38" fmla="*/ 8 w 28"/>
                <a:gd name="T39" fmla="*/ 60 h 60"/>
                <a:gd name="T40" fmla="*/ 8 w 28"/>
                <a:gd name="T41" fmla="*/ 60 h 60"/>
                <a:gd name="T42" fmla="*/ 6 w 28"/>
                <a:gd name="T43" fmla="*/ 60 h 60"/>
                <a:gd name="T44" fmla="*/ 4 w 28"/>
                <a:gd name="T45" fmla="*/ 58 h 60"/>
                <a:gd name="T46" fmla="*/ 2 w 28"/>
                <a:gd name="T47" fmla="*/ 48 h 60"/>
                <a:gd name="T48" fmla="*/ 2 w 28"/>
                <a:gd name="T49"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60">
                  <a:moveTo>
                    <a:pt x="2" y="48"/>
                  </a:moveTo>
                  <a:lnTo>
                    <a:pt x="2" y="48"/>
                  </a:lnTo>
                  <a:lnTo>
                    <a:pt x="6" y="42"/>
                  </a:lnTo>
                  <a:lnTo>
                    <a:pt x="6" y="36"/>
                  </a:lnTo>
                  <a:lnTo>
                    <a:pt x="4" y="22"/>
                  </a:lnTo>
                  <a:lnTo>
                    <a:pt x="4" y="22"/>
                  </a:lnTo>
                  <a:lnTo>
                    <a:pt x="4" y="10"/>
                  </a:lnTo>
                  <a:lnTo>
                    <a:pt x="0" y="0"/>
                  </a:lnTo>
                  <a:lnTo>
                    <a:pt x="0" y="0"/>
                  </a:lnTo>
                  <a:lnTo>
                    <a:pt x="6" y="2"/>
                  </a:lnTo>
                  <a:lnTo>
                    <a:pt x="10" y="8"/>
                  </a:lnTo>
                  <a:lnTo>
                    <a:pt x="16" y="20"/>
                  </a:lnTo>
                  <a:lnTo>
                    <a:pt x="24" y="36"/>
                  </a:lnTo>
                  <a:lnTo>
                    <a:pt x="28" y="56"/>
                  </a:lnTo>
                  <a:lnTo>
                    <a:pt x="28" y="56"/>
                  </a:lnTo>
                  <a:lnTo>
                    <a:pt x="28" y="58"/>
                  </a:lnTo>
                  <a:lnTo>
                    <a:pt x="28" y="58"/>
                  </a:lnTo>
                  <a:lnTo>
                    <a:pt x="24" y="56"/>
                  </a:lnTo>
                  <a:lnTo>
                    <a:pt x="18" y="56"/>
                  </a:lnTo>
                  <a:lnTo>
                    <a:pt x="8" y="60"/>
                  </a:lnTo>
                  <a:lnTo>
                    <a:pt x="8" y="60"/>
                  </a:lnTo>
                  <a:lnTo>
                    <a:pt x="6" y="60"/>
                  </a:lnTo>
                  <a:lnTo>
                    <a:pt x="4" y="58"/>
                  </a:lnTo>
                  <a:lnTo>
                    <a:pt x="2" y="48"/>
                  </a:lnTo>
                  <a:lnTo>
                    <a:pt x="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3466">
              <a:extLst>
                <a:ext uri="{FF2B5EF4-FFF2-40B4-BE49-F238E27FC236}">
                  <a16:creationId xmlns:a16="http://schemas.microsoft.com/office/drawing/2014/main" id="{F36312D9-3DB9-AFCC-C7E1-4081AF99CC2E}"/>
                </a:ext>
              </a:extLst>
            </p:cNvPr>
            <p:cNvSpPr>
              <a:spLocks/>
            </p:cNvSpPr>
            <p:nvPr/>
          </p:nvSpPr>
          <p:spPr bwMode="auto">
            <a:xfrm>
              <a:off x="5756" y="2237"/>
              <a:ext cx="24" cy="42"/>
            </a:xfrm>
            <a:custGeom>
              <a:avLst/>
              <a:gdLst>
                <a:gd name="T0" fmla="*/ 0 w 24"/>
                <a:gd name="T1" fmla="*/ 28 h 42"/>
                <a:gd name="T2" fmla="*/ 0 w 24"/>
                <a:gd name="T3" fmla="*/ 28 h 42"/>
                <a:gd name="T4" fmla="*/ 4 w 24"/>
                <a:gd name="T5" fmla="*/ 32 h 42"/>
                <a:gd name="T6" fmla="*/ 6 w 24"/>
                <a:gd name="T7" fmla="*/ 32 h 42"/>
                <a:gd name="T8" fmla="*/ 6 w 24"/>
                <a:gd name="T9" fmla="*/ 32 h 42"/>
                <a:gd name="T10" fmla="*/ 8 w 24"/>
                <a:gd name="T11" fmla="*/ 30 h 42"/>
                <a:gd name="T12" fmla="*/ 10 w 24"/>
                <a:gd name="T13" fmla="*/ 26 h 42"/>
                <a:gd name="T14" fmla="*/ 10 w 24"/>
                <a:gd name="T15" fmla="*/ 18 h 42"/>
                <a:gd name="T16" fmla="*/ 10 w 24"/>
                <a:gd name="T17" fmla="*/ 18 h 42"/>
                <a:gd name="T18" fmla="*/ 10 w 24"/>
                <a:gd name="T19" fmla="*/ 16 h 42"/>
                <a:gd name="T20" fmla="*/ 10 w 24"/>
                <a:gd name="T21" fmla="*/ 14 h 42"/>
                <a:gd name="T22" fmla="*/ 6 w 24"/>
                <a:gd name="T23" fmla="*/ 14 h 42"/>
                <a:gd name="T24" fmla="*/ 6 w 24"/>
                <a:gd name="T25" fmla="*/ 14 h 42"/>
                <a:gd name="T26" fmla="*/ 4 w 24"/>
                <a:gd name="T27" fmla="*/ 14 h 42"/>
                <a:gd name="T28" fmla="*/ 4 w 24"/>
                <a:gd name="T29" fmla="*/ 14 h 42"/>
                <a:gd name="T30" fmla="*/ 0 w 24"/>
                <a:gd name="T31" fmla="*/ 10 h 42"/>
                <a:gd name="T32" fmla="*/ 0 w 24"/>
                <a:gd name="T33" fmla="*/ 2 h 42"/>
                <a:gd name="T34" fmla="*/ 0 w 24"/>
                <a:gd name="T35" fmla="*/ 2 h 42"/>
                <a:gd name="T36" fmla="*/ 0 w 24"/>
                <a:gd name="T37" fmla="*/ 0 h 42"/>
                <a:gd name="T38" fmla="*/ 2 w 24"/>
                <a:gd name="T39" fmla="*/ 0 h 42"/>
                <a:gd name="T40" fmla="*/ 4 w 24"/>
                <a:gd name="T41" fmla="*/ 2 h 42"/>
                <a:gd name="T42" fmla="*/ 4 w 24"/>
                <a:gd name="T43" fmla="*/ 2 h 42"/>
                <a:gd name="T44" fmla="*/ 10 w 24"/>
                <a:gd name="T45" fmla="*/ 4 h 42"/>
                <a:gd name="T46" fmla="*/ 16 w 24"/>
                <a:gd name="T47" fmla="*/ 2 h 42"/>
                <a:gd name="T48" fmla="*/ 16 w 24"/>
                <a:gd name="T49" fmla="*/ 2 h 42"/>
                <a:gd name="T50" fmla="*/ 18 w 24"/>
                <a:gd name="T51" fmla="*/ 2 h 42"/>
                <a:gd name="T52" fmla="*/ 18 w 24"/>
                <a:gd name="T53" fmla="*/ 2 h 42"/>
                <a:gd name="T54" fmla="*/ 20 w 24"/>
                <a:gd name="T55" fmla="*/ 8 h 42"/>
                <a:gd name="T56" fmla="*/ 24 w 24"/>
                <a:gd name="T57" fmla="*/ 22 h 42"/>
                <a:gd name="T58" fmla="*/ 24 w 24"/>
                <a:gd name="T59" fmla="*/ 22 h 42"/>
                <a:gd name="T60" fmla="*/ 24 w 24"/>
                <a:gd name="T61" fmla="*/ 28 h 42"/>
                <a:gd name="T62" fmla="*/ 24 w 24"/>
                <a:gd name="T63" fmla="*/ 36 h 42"/>
                <a:gd name="T64" fmla="*/ 24 w 24"/>
                <a:gd name="T65" fmla="*/ 36 h 42"/>
                <a:gd name="T66" fmla="*/ 4 w 24"/>
                <a:gd name="T67" fmla="*/ 42 h 42"/>
                <a:gd name="T68" fmla="*/ 4 w 24"/>
                <a:gd name="T69" fmla="*/ 42 h 42"/>
                <a:gd name="T70" fmla="*/ 2 w 24"/>
                <a:gd name="T71" fmla="*/ 42 h 42"/>
                <a:gd name="T72" fmla="*/ 2 w 24"/>
                <a:gd name="T73" fmla="*/ 38 h 42"/>
                <a:gd name="T74" fmla="*/ 0 w 24"/>
                <a:gd name="T75" fmla="*/ 28 h 42"/>
                <a:gd name="T76" fmla="*/ 0 w 24"/>
                <a:gd name="T77"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42">
                  <a:moveTo>
                    <a:pt x="0" y="28"/>
                  </a:moveTo>
                  <a:lnTo>
                    <a:pt x="0" y="28"/>
                  </a:lnTo>
                  <a:lnTo>
                    <a:pt x="4" y="32"/>
                  </a:lnTo>
                  <a:lnTo>
                    <a:pt x="6" y="32"/>
                  </a:lnTo>
                  <a:lnTo>
                    <a:pt x="6" y="32"/>
                  </a:lnTo>
                  <a:lnTo>
                    <a:pt x="8" y="30"/>
                  </a:lnTo>
                  <a:lnTo>
                    <a:pt x="10" y="26"/>
                  </a:lnTo>
                  <a:lnTo>
                    <a:pt x="10" y="18"/>
                  </a:lnTo>
                  <a:lnTo>
                    <a:pt x="10" y="18"/>
                  </a:lnTo>
                  <a:lnTo>
                    <a:pt x="10" y="16"/>
                  </a:lnTo>
                  <a:lnTo>
                    <a:pt x="10" y="14"/>
                  </a:lnTo>
                  <a:lnTo>
                    <a:pt x="6" y="14"/>
                  </a:lnTo>
                  <a:lnTo>
                    <a:pt x="6" y="14"/>
                  </a:lnTo>
                  <a:lnTo>
                    <a:pt x="4" y="14"/>
                  </a:lnTo>
                  <a:lnTo>
                    <a:pt x="4" y="14"/>
                  </a:lnTo>
                  <a:lnTo>
                    <a:pt x="0" y="10"/>
                  </a:lnTo>
                  <a:lnTo>
                    <a:pt x="0" y="2"/>
                  </a:lnTo>
                  <a:lnTo>
                    <a:pt x="0" y="2"/>
                  </a:lnTo>
                  <a:lnTo>
                    <a:pt x="0" y="0"/>
                  </a:lnTo>
                  <a:lnTo>
                    <a:pt x="2" y="0"/>
                  </a:lnTo>
                  <a:lnTo>
                    <a:pt x="4" y="2"/>
                  </a:lnTo>
                  <a:lnTo>
                    <a:pt x="4" y="2"/>
                  </a:lnTo>
                  <a:lnTo>
                    <a:pt x="10" y="4"/>
                  </a:lnTo>
                  <a:lnTo>
                    <a:pt x="16" y="2"/>
                  </a:lnTo>
                  <a:lnTo>
                    <a:pt x="16" y="2"/>
                  </a:lnTo>
                  <a:lnTo>
                    <a:pt x="18" y="2"/>
                  </a:lnTo>
                  <a:lnTo>
                    <a:pt x="18" y="2"/>
                  </a:lnTo>
                  <a:lnTo>
                    <a:pt x="20" y="8"/>
                  </a:lnTo>
                  <a:lnTo>
                    <a:pt x="24" y="22"/>
                  </a:lnTo>
                  <a:lnTo>
                    <a:pt x="24" y="22"/>
                  </a:lnTo>
                  <a:lnTo>
                    <a:pt x="24" y="28"/>
                  </a:lnTo>
                  <a:lnTo>
                    <a:pt x="24" y="36"/>
                  </a:lnTo>
                  <a:lnTo>
                    <a:pt x="24" y="36"/>
                  </a:lnTo>
                  <a:lnTo>
                    <a:pt x="4" y="42"/>
                  </a:lnTo>
                  <a:lnTo>
                    <a:pt x="4" y="42"/>
                  </a:lnTo>
                  <a:lnTo>
                    <a:pt x="2" y="42"/>
                  </a:lnTo>
                  <a:lnTo>
                    <a:pt x="2" y="3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3467">
              <a:extLst>
                <a:ext uri="{FF2B5EF4-FFF2-40B4-BE49-F238E27FC236}">
                  <a16:creationId xmlns:a16="http://schemas.microsoft.com/office/drawing/2014/main" id="{9970716F-E8CA-18B6-7F3F-C2CA393906B8}"/>
                </a:ext>
              </a:extLst>
            </p:cNvPr>
            <p:cNvSpPr>
              <a:spLocks/>
            </p:cNvSpPr>
            <p:nvPr/>
          </p:nvSpPr>
          <p:spPr bwMode="auto">
            <a:xfrm>
              <a:off x="5798" y="2376"/>
              <a:ext cx="80" cy="178"/>
            </a:xfrm>
            <a:custGeom>
              <a:avLst/>
              <a:gdLst>
                <a:gd name="T0" fmla="*/ 78 w 80"/>
                <a:gd name="T1" fmla="*/ 120 h 178"/>
                <a:gd name="T2" fmla="*/ 64 w 80"/>
                <a:gd name="T3" fmla="*/ 128 h 178"/>
                <a:gd name="T4" fmla="*/ 52 w 80"/>
                <a:gd name="T5" fmla="*/ 130 h 178"/>
                <a:gd name="T6" fmla="*/ 52 w 80"/>
                <a:gd name="T7" fmla="*/ 136 h 178"/>
                <a:gd name="T8" fmla="*/ 54 w 80"/>
                <a:gd name="T9" fmla="*/ 140 h 178"/>
                <a:gd name="T10" fmla="*/ 62 w 80"/>
                <a:gd name="T11" fmla="*/ 142 h 178"/>
                <a:gd name="T12" fmla="*/ 68 w 80"/>
                <a:gd name="T13" fmla="*/ 140 h 178"/>
                <a:gd name="T14" fmla="*/ 72 w 80"/>
                <a:gd name="T15" fmla="*/ 152 h 178"/>
                <a:gd name="T16" fmla="*/ 66 w 80"/>
                <a:gd name="T17" fmla="*/ 166 h 178"/>
                <a:gd name="T18" fmla="*/ 64 w 80"/>
                <a:gd name="T19" fmla="*/ 176 h 178"/>
                <a:gd name="T20" fmla="*/ 58 w 80"/>
                <a:gd name="T21" fmla="*/ 178 h 178"/>
                <a:gd name="T22" fmla="*/ 46 w 80"/>
                <a:gd name="T23" fmla="*/ 152 h 178"/>
                <a:gd name="T24" fmla="*/ 38 w 80"/>
                <a:gd name="T25" fmla="*/ 144 h 178"/>
                <a:gd name="T26" fmla="*/ 32 w 80"/>
                <a:gd name="T27" fmla="*/ 138 h 178"/>
                <a:gd name="T28" fmla="*/ 28 w 80"/>
                <a:gd name="T29" fmla="*/ 130 h 178"/>
                <a:gd name="T30" fmla="*/ 32 w 80"/>
                <a:gd name="T31" fmla="*/ 120 h 178"/>
                <a:gd name="T32" fmla="*/ 26 w 80"/>
                <a:gd name="T33" fmla="*/ 132 h 178"/>
                <a:gd name="T34" fmla="*/ 22 w 80"/>
                <a:gd name="T35" fmla="*/ 130 h 178"/>
                <a:gd name="T36" fmla="*/ 18 w 80"/>
                <a:gd name="T37" fmla="*/ 128 h 178"/>
                <a:gd name="T38" fmla="*/ 10 w 80"/>
                <a:gd name="T39" fmla="*/ 130 h 178"/>
                <a:gd name="T40" fmla="*/ 16 w 80"/>
                <a:gd name="T41" fmla="*/ 108 h 178"/>
                <a:gd name="T42" fmla="*/ 32 w 80"/>
                <a:gd name="T43" fmla="*/ 96 h 178"/>
                <a:gd name="T44" fmla="*/ 24 w 80"/>
                <a:gd name="T45" fmla="*/ 96 h 178"/>
                <a:gd name="T46" fmla="*/ 16 w 80"/>
                <a:gd name="T47" fmla="*/ 90 h 178"/>
                <a:gd name="T48" fmla="*/ 18 w 80"/>
                <a:gd name="T49" fmla="*/ 52 h 178"/>
                <a:gd name="T50" fmla="*/ 24 w 80"/>
                <a:gd name="T51" fmla="*/ 60 h 178"/>
                <a:gd name="T52" fmla="*/ 26 w 80"/>
                <a:gd name="T53" fmla="*/ 50 h 178"/>
                <a:gd name="T54" fmla="*/ 22 w 80"/>
                <a:gd name="T55" fmla="*/ 42 h 178"/>
                <a:gd name="T56" fmla="*/ 16 w 80"/>
                <a:gd name="T57" fmla="*/ 38 h 178"/>
                <a:gd name="T58" fmla="*/ 12 w 80"/>
                <a:gd name="T59" fmla="*/ 32 h 178"/>
                <a:gd name="T60" fmla="*/ 10 w 80"/>
                <a:gd name="T61" fmla="*/ 42 h 178"/>
                <a:gd name="T62" fmla="*/ 4 w 80"/>
                <a:gd name="T63" fmla="*/ 32 h 178"/>
                <a:gd name="T64" fmla="*/ 0 w 80"/>
                <a:gd name="T65" fmla="*/ 24 h 178"/>
                <a:gd name="T66" fmla="*/ 8 w 80"/>
                <a:gd name="T67" fmla="*/ 0 h 178"/>
                <a:gd name="T68" fmla="*/ 12 w 80"/>
                <a:gd name="T69" fmla="*/ 10 h 178"/>
                <a:gd name="T70" fmla="*/ 12 w 80"/>
                <a:gd name="T71" fmla="*/ 22 h 178"/>
                <a:gd name="T72" fmla="*/ 16 w 80"/>
                <a:gd name="T73" fmla="*/ 28 h 178"/>
                <a:gd name="T74" fmla="*/ 20 w 80"/>
                <a:gd name="T75" fmla="*/ 20 h 178"/>
                <a:gd name="T76" fmla="*/ 32 w 80"/>
                <a:gd name="T77" fmla="*/ 24 h 178"/>
                <a:gd name="T78" fmla="*/ 34 w 80"/>
                <a:gd name="T79" fmla="*/ 38 h 178"/>
                <a:gd name="T80" fmla="*/ 34 w 80"/>
                <a:gd name="T81" fmla="*/ 38 h 178"/>
                <a:gd name="T82" fmla="*/ 40 w 80"/>
                <a:gd name="T83" fmla="*/ 34 h 178"/>
                <a:gd name="T84" fmla="*/ 52 w 80"/>
                <a:gd name="T85" fmla="*/ 30 h 178"/>
                <a:gd name="T86" fmla="*/ 56 w 80"/>
                <a:gd name="T87" fmla="*/ 40 h 178"/>
                <a:gd name="T88" fmla="*/ 46 w 80"/>
                <a:gd name="T89" fmla="*/ 42 h 178"/>
                <a:gd name="T90" fmla="*/ 44 w 80"/>
                <a:gd name="T91" fmla="*/ 70 h 178"/>
                <a:gd name="T92" fmla="*/ 46 w 80"/>
                <a:gd name="T93" fmla="*/ 82 h 178"/>
                <a:gd name="T94" fmla="*/ 56 w 80"/>
                <a:gd name="T95" fmla="*/ 98 h 178"/>
                <a:gd name="T96" fmla="*/ 76 w 80"/>
                <a:gd name="T97" fmla="*/ 106 h 178"/>
                <a:gd name="T98" fmla="*/ 80 w 80"/>
                <a:gd name="T99" fmla="*/ 11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178">
                  <a:moveTo>
                    <a:pt x="80" y="114"/>
                  </a:moveTo>
                  <a:lnTo>
                    <a:pt x="80" y="114"/>
                  </a:lnTo>
                  <a:lnTo>
                    <a:pt x="78" y="116"/>
                  </a:lnTo>
                  <a:lnTo>
                    <a:pt x="78" y="120"/>
                  </a:lnTo>
                  <a:lnTo>
                    <a:pt x="76" y="122"/>
                  </a:lnTo>
                  <a:lnTo>
                    <a:pt x="74" y="122"/>
                  </a:lnTo>
                  <a:lnTo>
                    <a:pt x="74" y="122"/>
                  </a:lnTo>
                  <a:lnTo>
                    <a:pt x="64" y="128"/>
                  </a:lnTo>
                  <a:lnTo>
                    <a:pt x="58" y="128"/>
                  </a:lnTo>
                  <a:lnTo>
                    <a:pt x="52" y="128"/>
                  </a:lnTo>
                  <a:lnTo>
                    <a:pt x="52" y="128"/>
                  </a:lnTo>
                  <a:lnTo>
                    <a:pt x="52" y="130"/>
                  </a:lnTo>
                  <a:lnTo>
                    <a:pt x="52" y="130"/>
                  </a:lnTo>
                  <a:lnTo>
                    <a:pt x="52" y="132"/>
                  </a:lnTo>
                  <a:lnTo>
                    <a:pt x="52" y="132"/>
                  </a:lnTo>
                  <a:lnTo>
                    <a:pt x="52" y="136"/>
                  </a:lnTo>
                  <a:lnTo>
                    <a:pt x="52" y="136"/>
                  </a:lnTo>
                  <a:lnTo>
                    <a:pt x="52" y="138"/>
                  </a:lnTo>
                  <a:lnTo>
                    <a:pt x="52" y="138"/>
                  </a:lnTo>
                  <a:lnTo>
                    <a:pt x="54" y="140"/>
                  </a:lnTo>
                  <a:lnTo>
                    <a:pt x="56" y="144"/>
                  </a:lnTo>
                  <a:lnTo>
                    <a:pt x="60" y="144"/>
                  </a:lnTo>
                  <a:lnTo>
                    <a:pt x="62" y="142"/>
                  </a:lnTo>
                  <a:lnTo>
                    <a:pt x="62" y="142"/>
                  </a:lnTo>
                  <a:lnTo>
                    <a:pt x="64" y="140"/>
                  </a:lnTo>
                  <a:lnTo>
                    <a:pt x="66" y="140"/>
                  </a:lnTo>
                  <a:lnTo>
                    <a:pt x="66" y="140"/>
                  </a:lnTo>
                  <a:lnTo>
                    <a:pt x="68" y="140"/>
                  </a:lnTo>
                  <a:lnTo>
                    <a:pt x="70" y="142"/>
                  </a:lnTo>
                  <a:lnTo>
                    <a:pt x="72" y="146"/>
                  </a:lnTo>
                  <a:lnTo>
                    <a:pt x="72" y="152"/>
                  </a:lnTo>
                  <a:lnTo>
                    <a:pt x="72" y="152"/>
                  </a:lnTo>
                  <a:lnTo>
                    <a:pt x="72" y="158"/>
                  </a:lnTo>
                  <a:lnTo>
                    <a:pt x="70" y="164"/>
                  </a:lnTo>
                  <a:lnTo>
                    <a:pt x="68" y="166"/>
                  </a:lnTo>
                  <a:lnTo>
                    <a:pt x="66" y="166"/>
                  </a:lnTo>
                  <a:lnTo>
                    <a:pt x="66" y="166"/>
                  </a:lnTo>
                  <a:lnTo>
                    <a:pt x="64" y="168"/>
                  </a:lnTo>
                  <a:lnTo>
                    <a:pt x="64" y="172"/>
                  </a:lnTo>
                  <a:lnTo>
                    <a:pt x="64" y="176"/>
                  </a:lnTo>
                  <a:lnTo>
                    <a:pt x="62" y="178"/>
                  </a:lnTo>
                  <a:lnTo>
                    <a:pt x="62" y="178"/>
                  </a:lnTo>
                  <a:lnTo>
                    <a:pt x="60" y="178"/>
                  </a:lnTo>
                  <a:lnTo>
                    <a:pt x="58" y="178"/>
                  </a:lnTo>
                  <a:lnTo>
                    <a:pt x="58" y="178"/>
                  </a:lnTo>
                  <a:lnTo>
                    <a:pt x="56" y="168"/>
                  </a:lnTo>
                  <a:lnTo>
                    <a:pt x="54" y="162"/>
                  </a:lnTo>
                  <a:lnTo>
                    <a:pt x="46" y="152"/>
                  </a:lnTo>
                  <a:lnTo>
                    <a:pt x="46" y="152"/>
                  </a:lnTo>
                  <a:lnTo>
                    <a:pt x="44" y="150"/>
                  </a:lnTo>
                  <a:lnTo>
                    <a:pt x="42" y="148"/>
                  </a:lnTo>
                  <a:lnTo>
                    <a:pt x="38" y="144"/>
                  </a:lnTo>
                  <a:lnTo>
                    <a:pt x="38" y="144"/>
                  </a:lnTo>
                  <a:lnTo>
                    <a:pt x="38" y="144"/>
                  </a:lnTo>
                  <a:lnTo>
                    <a:pt x="34" y="140"/>
                  </a:lnTo>
                  <a:lnTo>
                    <a:pt x="32" y="138"/>
                  </a:lnTo>
                  <a:lnTo>
                    <a:pt x="30" y="134"/>
                  </a:lnTo>
                  <a:lnTo>
                    <a:pt x="30" y="134"/>
                  </a:lnTo>
                  <a:lnTo>
                    <a:pt x="28" y="130"/>
                  </a:lnTo>
                  <a:lnTo>
                    <a:pt x="28" y="130"/>
                  </a:lnTo>
                  <a:lnTo>
                    <a:pt x="30" y="122"/>
                  </a:lnTo>
                  <a:lnTo>
                    <a:pt x="30" y="122"/>
                  </a:lnTo>
                  <a:lnTo>
                    <a:pt x="32" y="120"/>
                  </a:lnTo>
                  <a:lnTo>
                    <a:pt x="32" y="120"/>
                  </a:lnTo>
                  <a:lnTo>
                    <a:pt x="30" y="122"/>
                  </a:lnTo>
                  <a:lnTo>
                    <a:pt x="30" y="122"/>
                  </a:lnTo>
                  <a:lnTo>
                    <a:pt x="28" y="126"/>
                  </a:lnTo>
                  <a:lnTo>
                    <a:pt x="26" y="132"/>
                  </a:lnTo>
                  <a:lnTo>
                    <a:pt x="26" y="132"/>
                  </a:lnTo>
                  <a:lnTo>
                    <a:pt x="24" y="132"/>
                  </a:lnTo>
                  <a:lnTo>
                    <a:pt x="22" y="130"/>
                  </a:lnTo>
                  <a:lnTo>
                    <a:pt x="22" y="130"/>
                  </a:lnTo>
                  <a:lnTo>
                    <a:pt x="22" y="124"/>
                  </a:lnTo>
                  <a:lnTo>
                    <a:pt x="20" y="124"/>
                  </a:lnTo>
                  <a:lnTo>
                    <a:pt x="18" y="128"/>
                  </a:lnTo>
                  <a:lnTo>
                    <a:pt x="18" y="128"/>
                  </a:lnTo>
                  <a:lnTo>
                    <a:pt x="14" y="134"/>
                  </a:lnTo>
                  <a:lnTo>
                    <a:pt x="12" y="134"/>
                  </a:lnTo>
                  <a:lnTo>
                    <a:pt x="10" y="130"/>
                  </a:lnTo>
                  <a:lnTo>
                    <a:pt x="10" y="130"/>
                  </a:lnTo>
                  <a:lnTo>
                    <a:pt x="16" y="112"/>
                  </a:lnTo>
                  <a:lnTo>
                    <a:pt x="16" y="112"/>
                  </a:lnTo>
                  <a:lnTo>
                    <a:pt x="16" y="108"/>
                  </a:lnTo>
                  <a:lnTo>
                    <a:pt x="16" y="108"/>
                  </a:lnTo>
                  <a:lnTo>
                    <a:pt x="20" y="100"/>
                  </a:lnTo>
                  <a:lnTo>
                    <a:pt x="24" y="96"/>
                  </a:lnTo>
                  <a:lnTo>
                    <a:pt x="28" y="94"/>
                  </a:lnTo>
                  <a:lnTo>
                    <a:pt x="32" y="96"/>
                  </a:lnTo>
                  <a:lnTo>
                    <a:pt x="32" y="96"/>
                  </a:lnTo>
                  <a:lnTo>
                    <a:pt x="30" y="94"/>
                  </a:lnTo>
                  <a:lnTo>
                    <a:pt x="28" y="94"/>
                  </a:lnTo>
                  <a:lnTo>
                    <a:pt x="24" y="96"/>
                  </a:lnTo>
                  <a:lnTo>
                    <a:pt x="20" y="96"/>
                  </a:lnTo>
                  <a:lnTo>
                    <a:pt x="18" y="94"/>
                  </a:lnTo>
                  <a:lnTo>
                    <a:pt x="16" y="90"/>
                  </a:lnTo>
                  <a:lnTo>
                    <a:pt x="16" y="90"/>
                  </a:lnTo>
                  <a:lnTo>
                    <a:pt x="16" y="70"/>
                  </a:lnTo>
                  <a:lnTo>
                    <a:pt x="16" y="70"/>
                  </a:lnTo>
                  <a:lnTo>
                    <a:pt x="18" y="54"/>
                  </a:lnTo>
                  <a:lnTo>
                    <a:pt x="18" y="52"/>
                  </a:lnTo>
                  <a:lnTo>
                    <a:pt x="20" y="52"/>
                  </a:lnTo>
                  <a:lnTo>
                    <a:pt x="24" y="58"/>
                  </a:lnTo>
                  <a:lnTo>
                    <a:pt x="24" y="58"/>
                  </a:lnTo>
                  <a:lnTo>
                    <a:pt x="24" y="60"/>
                  </a:lnTo>
                  <a:lnTo>
                    <a:pt x="26" y="58"/>
                  </a:lnTo>
                  <a:lnTo>
                    <a:pt x="30" y="52"/>
                  </a:lnTo>
                  <a:lnTo>
                    <a:pt x="30" y="52"/>
                  </a:lnTo>
                  <a:lnTo>
                    <a:pt x="26" y="50"/>
                  </a:lnTo>
                  <a:lnTo>
                    <a:pt x="24" y="48"/>
                  </a:lnTo>
                  <a:lnTo>
                    <a:pt x="22" y="46"/>
                  </a:lnTo>
                  <a:lnTo>
                    <a:pt x="22" y="42"/>
                  </a:lnTo>
                  <a:lnTo>
                    <a:pt x="22" y="42"/>
                  </a:lnTo>
                  <a:lnTo>
                    <a:pt x="20" y="38"/>
                  </a:lnTo>
                  <a:lnTo>
                    <a:pt x="20" y="36"/>
                  </a:lnTo>
                  <a:lnTo>
                    <a:pt x="16" y="38"/>
                  </a:lnTo>
                  <a:lnTo>
                    <a:pt x="16" y="38"/>
                  </a:lnTo>
                  <a:lnTo>
                    <a:pt x="16" y="36"/>
                  </a:lnTo>
                  <a:lnTo>
                    <a:pt x="14" y="32"/>
                  </a:lnTo>
                  <a:lnTo>
                    <a:pt x="12" y="30"/>
                  </a:lnTo>
                  <a:lnTo>
                    <a:pt x="12" y="32"/>
                  </a:lnTo>
                  <a:lnTo>
                    <a:pt x="12" y="40"/>
                  </a:lnTo>
                  <a:lnTo>
                    <a:pt x="12" y="40"/>
                  </a:lnTo>
                  <a:lnTo>
                    <a:pt x="10" y="42"/>
                  </a:lnTo>
                  <a:lnTo>
                    <a:pt x="10" y="42"/>
                  </a:lnTo>
                  <a:lnTo>
                    <a:pt x="10" y="42"/>
                  </a:lnTo>
                  <a:lnTo>
                    <a:pt x="6" y="34"/>
                  </a:lnTo>
                  <a:lnTo>
                    <a:pt x="6" y="34"/>
                  </a:lnTo>
                  <a:lnTo>
                    <a:pt x="4" y="32"/>
                  </a:lnTo>
                  <a:lnTo>
                    <a:pt x="2" y="32"/>
                  </a:lnTo>
                  <a:lnTo>
                    <a:pt x="0" y="28"/>
                  </a:lnTo>
                  <a:lnTo>
                    <a:pt x="0" y="24"/>
                  </a:lnTo>
                  <a:lnTo>
                    <a:pt x="0" y="24"/>
                  </a:lnTo>
                  <a:lnTo>
                    <a:pt x="4" y="10"/>
                  </a:lnTo>
                  <a:lnTo>
                    <a:pt x="6" y="4"/>
                  </a:lnTo>
                  <a:lnTo>
                    <a:pt x="8" y="0"/>
                  </a:lnTo>
                  <a:lnTo>
                    <a:pt x="8" y="0"/>
                  </a:lnTo>
                  <a:lnTo>
                    <a:pt x="10" y="2"/>
                  </a:lnTo>
                  <a:lnTo>
                    <a:pt x="12" y="4"/>
                  </a:lnTo>
                  <a:lnTo>
                    <a:pt x="12" y="8"/>
                  </a:lnTo>
                  <a:lnTo>
                    <a:pt x="12" y="10"/>
                  </a:lnTo>
                  <a:lnTo>
                    <a:pt x="12" y="10"/>
                  </a:lnTo>
                  <a:lnTo>
                    <a:pt x="10" y="18"/>
                  </a:lnTo>
                  <a:lnTo>
                    <a:pt x="10" y="22"/>
                  </a:lnTo>
                  <a:lnTo>
                    <a:pt x="12" y="22"/>
                  </a:lnTo>
                  <a:lnTo>
                    <a:pt x="14" y="24"/>
                  </a:lnTo>
                  <a:lnTo>
                    <a:pt x="14" y="24"/>
                  </a:lnTo>
                  <a:lnTo>
                    <a:pt x="16" y="28"/>
                  </a:lnTo>
                  <a:lnTo>
                    <a:pt x="16" y="28"/>
                  </a:lnTo>
                  <a:lnTo>
                    <a:pt x="18" y="22"/>
                  </a:lnTo>
                  <a:lnTo>
                    <a:pt x="18" y="22"/>
                  </a:lnTo>
                  <a:lnTo>
                    <a:pt x="18" y="20"/>
                  </a:lnTo>
                  <a:lnTo>
                    <a:pt x="20" y="20"/>
                  </a:lnTo>
                  <a:lnTo>
                    <a:pt x="22" y="20"/>
                  </a:lnTo>
                  <a:lnTo>
                    <a:pt x="22" y="20"/>
                  </a:lnTo>
                  <a:lnTo>
                    <a:pt x="26" y="24"/>
                  </a:lnTo>
                  <a:lnTo>
                    <a:pt x="32" y="24"/>
                  </a:lnTo>
                  <a:lnTo>
                    <a:pt x="32" y="24"/>
                  </a:lnTo>
                  <a:lnTo>
                    <a:pt x="34" y="24"/>
                  </a:lnTo>
                  <a:lnTo>
                    <a:pt x="36" y="28"/>
                  </a:lnTo>
                  <a:lnTo>
                    <a:pt x="34" y="38"/>
                  </a:lnTo>
                  <a:lnTo>
                    <a:pt x="34" y="38"/>
                  </a:lnTo>
                  <a:lnTo>
                    <a:pt x="34" y="40"/>
                  </a:lnTo>
                  <a:lnTo>
                    <a:pt x="34" y="40"/>
                  </a:lnTo>
                  <a:lnTo>
                    <a:pt x="34" y="38"/>
                  </a:lnTo>
                  <a:lnTo>
                    <a:pt x="34" y="38"/>
                  </a:lnTo>
                  <a:lnTo>
                    <a:pt x="36" y="40"/>
                  </a:lnTo>
                  <a:lnTo>
                    <a:pt x="38" y="38"/>
                  </a:lnTo>
                  <a:lnTo>
                    <a:pt x="40" y="34"/>
                  </a:lnTo>
                  <a:lnTo>
                    <a:pt x="40" y="34"/>
                  </a:lnTo>
                  <a:lnTo>
                    <a:pt x="44" y="30"/>
                  </a:lnTo>
                  <a:lnTo>
                    <a:pt x="48" y="28"/>
                  </a:lnTo>
                  <a:lnTo>
                    <a:pt x="52" y="30"/>
                  </a:lnTo>
                  <a:lnTo>
                    <a:pt x="56" y="36"/>
                  </a:lnTo>
                  <a:lnTo>
                    <a:pt x="56" y="36"/>
                  </a:lnTo>
                  <a:lnTo>
                    <a:pt x="56" y="40"/>
                  </a:lnTo>
                  <a:lnTo>
                    <a:pt x="56" y="40"/>
                  </a:lnTo>
                  <a:lnTo>
                    <a:pt x="54" y="44"/>
                  </a:lnTo>
                  <a:lnTo>
                    <a:pt x="52" y="44"/>
                  </a:lnTo>
                  <a:lnTo>
                    <a:pt x="50" y="42"/>
                  </a:lnTo>
                  <a:lnTo>
                    <a:pt x="46" y="42"/>
                  </a:lnTo>
                  <a:lnTo>
                    <a:pt x="46" y="42"/>
                  </a:lnTo>
                  <a:lnTo>
                    <a:pt x="48" y="50"/>
                  </a:lnTo>
                  <a:lnTo>
                    <a:pt x="48" y="58"/>
                  </a:lnTo>
                  <a:lnTo>
                    <a:pt x="44" y="70"/>
                  </a:lnTo>
                  <a:lnTo>
                    <a:pt x="44" y="70"/>
                  </a:lnTo>
                  <a:lnTo>
                    <a:pt x="42" y="74"/>
                  </a:lnTo>
                  <a:lnTo>
                    <a:pt x="44" y="78"/>
                  </a:lnTo>
                  <a:lnTo>
                    <a:pt x="46" y="82"/>
                  </a:lnTo>
                  <a:lnTo>
                    <a:pt x="46" y="82"/>
                  </a:lnTo>
                  <a:lnTo>
                    <a:pt x="46" y="86"/>
                  </a:lnTo>
                  <a:lnTo>
                    <a:pt x="46" y="86"/>
                  </a:lnTo>
                  <a:lnTo>
                    <a:pt x="56" y="98"/>
                  </a:lnTo>
                  <a:lnTo>
                    <a:pt x="62" y="102"/>
                  </a:lnTo>
                  <a:lnTo>
                    <a:pt x="68" y="104"/>
                  </a:lnTo>
                  <a:lnTo>
                    <a:pt x="68" y="104"/>
                  </a:lnTo>
                  <a:lnTo>
                    <a:pt x="76" y="106"/>
                  </a:lnTo>
                  <a:lnTo>
                    <a:pt x="76" y="106"/>
                  </a:lnTo>
                  <a:lnTo>
                    <a:pt x="78" y="108"/>
                  </a:lnTo>
                  <a:lnTo>
                    <a:pt x="80" y="110"/>
                  </a:lnTo>
                  <a:lnTo>
                    <a:pt x="80" y="114"/>
                  </a:lnTo>
                  <a:lnTo>
                    <a:pt x="8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3468">
              <a:extLst>
                <a:ext uri="{FF2B5EF4-FFF2-40B4-BE49-F238E27FC236}">
                  <a16:creationId xmlns:a16="http://schemas.microsoft.com/office/drawing/2014/main" id="{06B5327B-D6EA-846F-DC83-F8BD5C6AEA21}"/>
                </a:ext>
              </a:extLst>
            </p:cNvPr>
            <p:cNvSpPr>
              <a:spLocks/>
            </p:cNvSpPr>
            <p:nvPr/>
          </p:nvSpPr>
          <p:spPr bwMode="auto">
            <a:xfrm>
              <a:off x="5756" y="2380"/>
              <a:ext cx="44" cy="126"/>
            </a:xfrm>
            <a:custGeom>
              <a:avLst/>
              <a:gdLst>
                <a:gd name="T0" fmla="*/ 42 w 44"/>
                <a:gd name="T1" fmla="*/ 100 h 126"/>
                <a:gd name="T2" fmla="*/ 40 w 44"/>
                <a:gd name="T3" fmla="*/ 108 h 126"/>
                <a:gd name="T4" fmla="*/ 44 w 44"/>
                <a:gd name="T5" fmla="*/ 124 h 126"/>
                <a:gd name="T6" fmla="*/ 40 w 44"/>
                <a:gd name="T7" fmla="*/ 126 h 126"/>
                <a:gd name="T8" fmla="*/ 36 w 44"/>
                <a:gd name="T9" fmla="*/ 122 h 126"/>
                <a:gd name="T10" fmla="*/ 34 w 44"/>
                <a:gd name="T11" fmla="*/ 116 h 126"/>
                <a:gd name="T12" fmla="*/ 32 w 44"/>
                <a:gd name="T13" fmla="*/ 112 h 126"/>
                <a:gd name="T14" fmla="*/ 30 w 44"/>
                <a:gd name="T15" fmla="*/ 114 h 126"/>
                <a:gd name="T16" fmla="*/ 26 w 44"/>
                <a:gd name="T17" fmla="*/ 120 h 126"/>
                <a:gd name="T18" fmla="*/ 22 w 44"/>
                <a:gd name="T19" fmla="*/ 118 h 126"/>
                <a:gd name="T20" fmla="*/ 20 w 44"/>
                <a:gd name="T21" fmla="*/ 116 h 126"/>
                <a:gd name="T22" fmla="*/ 14 w 44"/>
                <a:gd name="T23" fmla="*/ 114 h 126"/>
                <a:gd name="T24" fmla="*/ 12 w 44"/>
                <a:gd name="T25" fmla="*/ 124 h 126"/>
                <a:gd name="T26" fmla="*/ 10 w 44"/>
                <a:gd name="T27" fmla="*/ 124 h 126"/>
                <a:gd name="T28" fmla="*/ 4 w 44"/>
                <a:gd name="T29" fmla="*/ 120 h 126"/>
                <a:gd name="T30" fmla="*/ 2 w 44"/>
                <a:gd name="T31" fmla="*/ 114 h 126"/>
                <a:gd name="T32" fmla="*/ 4 w 44"/>
                <a:gd name="T33" fmla="*/ 100 h 126"/>
                <a:gd name="T34" fmla="*/ 0 w 44"/>
                <a:gd name="T35" fmla="*/ 88 h 126"/>
                <a:gd name="T36" fmla="*/ 6 w 44"/>
                <a:gd name="T37" fmla="*/ 78 h 126"/>
                <a:gd name="T38" fmla="*/ 10 w 44"/>
                <a:gd name="T39" fmla="*/ 72 h 126"/>
                <a:gd name="T40" fmla="*/ 12 w 44"/>
                <a:gd name="T41" fmla="*/ 72 h 126"/>
                <a:gd name="T42" fmla="*/ 12 w 44"/>
                <a:gd name="T43" fmla="*/ 70 h 126"/>
                <a:gd name="T44" fmla="*/ 12 w 44"/>
                <a:gd name="T45" fmla="*/ 66 h 126"/>
                <a:gd name="T46" fmla="*/ 8 w 44"/>
                <a:gd name="T47" fmla="*/ 48 h 126"/>
                <a:gd name="T48" fmla="*/ 10 w 44"/>
                <a:gd name="T49" fmla="*/ 44 h 126"/>
                <a:gd name="T50" fmla="*/ 10 w 44"/>
                <a:gd name="T51" fmla="*/ 32 h 126"/>
                <a:gd name="T52" fmla="*/ 12 w 44"/>
                <a:gd name="T53" fmla="*/ 32 h 126"/>
                <a:gd name="T54" fmla="*/ 8 w 44"/>
                <a:gd name="T55" fmla="*/ 30 h 126"/>
                <a:gd name="T56" fmla="*/ 4 w 44"/>
                <a:gd name="T57" fmla="*/ 16 h 126"/>
                <a:gd name="T58" fmla="*/ 4 w 44"/>
                <a:gd name="T59" fmla="*/ 4 h 126"/>
                <a:gd name="T60" fmla="*/ 8 w 44"/>
                <a:gd name="T61" fmla="*/ 0 h 126"/>
                <a:gd name="T62" fmla="*/ 10 w 44"/>
                <a:gd name="T63" fmla="*/ 2 h 126"/>
                <a:gd name="T64" fmla="*/ 16 w 44"/>
                <a:gd name="T65" fmla="*/ 20 h 126"/>
                <a:gd name="T66" fmla="*/ 16 w 44"/>
                <a:gd name="T67" fmla="*/ 26 h 126"/>
                <a:gd name="T68" fmla="*/ 18 w 44"/>
                <a:gd name="T69" fmla="*/ 24 h 126"/>
                <a:gd name="T70" fmla="*/ 20 w 44"/>
                <a:gd name="T71" fmla="*/ 22 h 126"/>
                <a:gd name="T72" fmla="*/ 24 w 44"/>
                <a:gd name="T73" fmla="*/ 30 h 126"/>
                <a:gd name="T74" fmla="*/ 26 w 44"/>
                <a:gd name="T75" fmla="*/ 40 h 126"/>
                <a:gd name="T76" fmla="*/ 24 w 44"/>
                <a:gd name="T77" fmla="*/ 52 h 126"/>
                <a:gd name="T78" fmla="*/ 22 w 44"/>
                <a:gd name="T79" fmla="*/ 54 h 126"/>
                <a:gd name="T80" fmla="*/ 18 w 44"/>
                <a:gd name="T81" fmla="*/ 48 h 126"/>
                <a:gd name="T82" fmla="*/ 16 w 44"/>
                <a:gd name="T83" fmla="*/ 42 h 126"/>
                <a:gd name="T84" fmla="*/ 16 w 44"/>
                <a:gd name="T85" fmla="*/ 44 h 126"/>
                <a:gd name="T86" fmla="*/ 16 w 44"/>
                <a:gd name="T87" fmla="*/ 58 h 126"/>
                <a:gd name="T88" fmla="*/ 16 w 44"/>
                <a:gd name="T89" fmla="*/ 58 h 126"/>
                <a:gd name="T90" fmla="*/ 26 w 44"/>
                <a:gd name="T91" fmla="*/ 76 h 126"/>
                <a:gd name="T92" fmla="*/ 34 w 44"/>
                <a:gd name="T93" fmla="*/ 96 h 126"/>
                <a:gd name="T94" fmla="*/ 36 w 44"/>
                <a:gd name="T95" fmla="*/ 98 h 126"/>
                <a:gd name="T96" fmla="*/ 40 w 44"/>
                <a:gd name="T97" fmla="*/ 92 h 126"/>
                <a:gd name="T98" fmla="*/ 42 w 44"/>
                <a:gd name="T99" fmla="*/ 92 h 126"/>
                <a:gd name="T100" fmla="*/ 42 w 44"/>
                <a:gd name="T101" fmla="*/ 96 h 126"/>
                <a:gd name="T102" fmla="*/ 42 w 44"/>
                <a:gd name="T103"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26">
                  <a:moveTo>
                    <a:pt x="42" y="100"/>
                  </a:moveTo>
                  <a:lnTo>
                    <a:pt x="42" y="100"/>
                  </a:lnTo>
                  <a:lnTo>
                    <a:pt x="40" y="102"/>
                  </a:lnTo>
                  <a:lnTo>
                    <a:pt x="40" y="108"/>
                  </a:lnTo>
                  <a:lnTo>
                    <a:pt x="40" y="108"/>
                  </a:lnTo>
                  <a:lnTo>
                    <a:pt x="44" y="124"/>
                  </a:lnTo>
                  <a:lnTo>
                    <a:pt x="44" y="124"/>
                  </a:lnTo>
                  <a:lnTo>
                    <a:pt x="40" y="126"/>
                  </a:lnTo>
                  <a:lnTo>
                    <a:pt x="38" y="126"/>
                  </a:lnTo>
                  <a:lnTo>
                    <a:pt x="36" y="122"/>
                  </a:lnTo>
                  <a:lnTo>
                    <a:pt x="34" y="116"/>
                  </a:lnTo>
                  <a:lnTo>
                    <a:pt x="34" y="116"/>
                  </a:lnTo>
                  <a:lnTo>
                    <a:pt x="34" y="112"/>
                  </a:lnTo>
                  <a:lnTo>
                    <a:pt x="32" y="112"/>
                  </a:lnTo>
                  <a:lnTo>
                    <a:pt x="30" y="114"/>
                  </a:lnTo>
                  <a:lnTo>
                    <a:pt x="30" y="114"/>
                  </a:lnTo>
                  <a:lnTo>
                    <a:pt x="28" y="120"/>
                  </a:lnTo>
                  <a:lnTo>
                    <a:pt x="26" y="120"/>
                  </a:lnTo>
                  <a:lnTo>
                    <a:pt x="24" y="120"/>
                  </a:lnTo>
                  <a:lnTo>
                    <a:pt x="22" y="118"/>
                  </a:lnTo>
                  <a:lnTo>
                    <a:pt x="20" y="116"/>
                  </a:lnTo>
                  <a:lnTo>
                    <a:pt x="20" y="116"/>
                  </a:lnTo>
                  <a:lnTo>
                    <a:pt x="14" y="112"/>
                  </a:lnTo>
                  <a:lnTo>
                    <a:pt x="14" y="114"/>
                  </a:lnTo>
                  <a:lnTo>
                    <a:pt x="12" y="114"/>
                  </a:lnTo>
                  <a:lnTo>
                    <a:pt x="12" y="124"/>
                  </a:lnTo>
                  <a:lnTo>
                    <a:pt x="12" y="124"/>
                  </a:lnTo>
                  <a:lnTo>
                    <a:pt x="10" y="124"/>
                  </a:lnTo>
                  <a:lnTo>
                    <a:pt x="8" y="124"/>
                  </a:lnTo>
                  <a:lnTo>
                    <a:pt x="4" y="120"/>
                  </a:lnTo>
                  <a:lnTo>
                    <a:pt x="2" y="114"/>
                  </a:lnTo>
                  <a:lnTo>
                    <a:pt x="2" y="114"/>
                  </a:lnTo>
                  <a:lnTo>
                    <a:pt x="4" y="108"/>
                  </a:lnTo>
                  <a:lnTo>
                    <a:pt x="4" y="100"/>
                  </a:lnTo>
                  <a:lnTo>
                    <a:pt x="0" y="88"/>
                  </a:lnTo>
                  <a:lnTo>
                    <a:pt x="0" y="88"/>
                  </a:lnTo>
                  <a:lnTo>
                    <a:pt x="4" y="84"/>
                  </a:lnTo>
                  <a:lnTo>
                    <a:pt x="6" y="78"/>
                  </a:lnTo>
                  <a:lnTo>
                    <a:pt x="8" y="74"/>
                  </a:lnTo>
                  <a:lnTo>
                    <a:pt x="10" y="72"/>
                  </a:lnTo>
                  <a:lnTo>
                    <a:pt x="12" y="72"/>
                  </a:lnTo>
                  <a:lnTo>
                    <a:pt x="12" y="72"/>
                  </a:lnTo>
                  <a:lnTo>
                    <a:pt x="12" y="72"/>
                  </a:lnTo>
                  <a:lnTo>
                    <a:pt x="12" y="70"/>
                  </a:lnTo>
                  <a:lnTo>
                    <a:pt x="12" y="66"/>
                  </a:lnTo>
                  <a:lnTo>
                    <a:pt x="12" y="66"/>
                  </a:lnTo>
                  <a:lnTo>
                    <a:pt x="10" y="58"/>
                  </a:lnTo>
                  <a:lnTo>
                    <a:pt x="8" y="48"/>
                  </a:lnTo>
                  <a:lnTo>
                    <a:pt x="8" y="48"/>
                  </a:lnTo>
                  <a:lnTo>
                    <a:pt x="10" y="44"/>
                  </a:lnTo>
                  <a:lnTo>
                    <a:pt x="10" y="38"/>
                  </a:lnTo>
                  <a:lnTo>
                    <a:pt x="10" y="32"/>
                  </a:lnTo>
                  <a:lnTo>
                    <a:pt x="10" y="32"/>
                  </a:lnTo>
                  <a:lnTo>
                    <a:pt x="12" y="32"/>
                  </a:lnTo>
                  <a:lnTo>
                    <a:pt x="12" y="32"/>
                  </a:lnTo>
                  <a:lnTo>
                    <a:pt x="8" y="30"/>
                  </a:lnTo>
                  <a:lnTo>
                    <a:pt x="6" y="24"/>
                  </a:lnTo>
                  <a:lnTo>
                    <a:pt x="4" y="16"/>
                  </a:lnTo>
                  <a:lnTo>
                    <a:pt x="4" y="4"/>
                  </a:lnTo>
                  <a:lnTo>
                    <a:pt x="4" y="4"/>
                  </a:lnTo>
                  <a:lnTo>
                    <a:pt x="4" y="4"/>
                  </a:lnTo>
                  <a:lnTo>
                    <a:pt x="8" y="0"/>
                  </a:lnTo>
                  <a:lnTo>
                    <a:pt x="10" y="0"/>
                  </a:lnTo>
                  <a:lnTo>
                    <a:pt x="10" y="2"/>
                  </a:lnTo>
                  <a:lnTo>
                    <a:pt x="14" y="8"/>
                  </a:lnTo>
                  <a:lnTo>
                    <a:pt x="16" y="20"/>
                  </a:lnTo>
                  <a:lnTo>
                    <a:pt x="16" y="20"/>
                  </a:lnTo>
                  <a:lnTo>
                    <a:pt x="16" y="26"/>
                  </a:lnTo>
                  <a:lnTo>
                    <a:pt x="18" y="26"/>
                  </a:lnTo>
                  <a:lnTo>
                    <a:pt x="18" y="24"/>
                  </a:lnTo>
                  <a:lnTo>
                    <a:pt x="18" y="24"/>
                  </a:lnTo>
                  <a:lnTo>
                    <a:pt x="20" y="22"/>
                  </a:lnTo>
                  <a:lnTo>
                    <a:pt x="22" y="22"/>
                  </a:lnTo>
                  <a:lnTo>
                    <a:pt x="24" y="30"/>
                  </a:lnTo>
                  <a:lnTo>
                    <a:pt x="24" y="30"/>
                  </a:lnTo>
                  <a:lnTo>
                    <a:pt x="26" y="40"/>
                  </a:lnTo>
                  <a:lnTo>
                    <a:pt x="24" y="52"/>
                  </a:lnTo>
                  <a:lnTo>
                    <a:pt x="24" y="52"/>
                  </a:lnTo>
                  <a:lnTo>
                    <a:pt x="24" y="54"/>
                  </a:lnTo>
                  <a:lnTo>
                    <a:pt x="22" y="54"/>
                  </a:lnTo>
                  <a:lnTo>
                    <a:pt x="18" y="48"/>
                  </a:lnTo>
                  <a:lnTo>
                    <a:pt x="18" y="48"/>
                  </a:lnTo>
                  <a:lnTo>
                    <a:pt x="18" y="44"/>
                  </a:lnTo>
                  <a:lnTo>
                    <a:pt x="16" y="42"/>
                  </a:lnTo>
                  <a:lnTo>
                    <a:pt x="16" y="44"/>
                  </a:lnTo>
                  <a:lnTo>
                    <a:pt x="16" y="44"/>
                  </a:lnTo>
                  <a:lnTo>
                    <a:pt x="14" y="50"/>
                  </a:lnTo>
                  <a:lnTo>
                    <a:pt x="16" y="58"/>
                  </a:lnTo>
                  <a:lnTo>
                    <a:pt x="16" y="58"/>
                  </a:lnTo>
                  <a:lnTo>
                    <a:pt x="16" y="58"/>
                  </a:lnTo>
                  <a:lnTo>
                    <a:pt x="16" y="58"/>
                  </a:lnTo>
                  <a:lnTo>
                    <a:pt x="26" y="76"/>
                  </a:lnTo>
                  <a:lnTo>
                    <a:pt x="30" y="86"/>
                  </a:lnTo>
                  <a:lnTo>
                    <a:pt x="34" y="96"/>
                  </a:lnTo>
                  <a:lnTo>
                    <a:pt x="34" y="96"/>
                  </a:lnTo>
                  <a:lnTo>
                    <a:pt x="36" y="98"/>
                  </a:lnTo>
                  <a:lnTo>
                    <a:pt x="38" y="96"/>
                  </a:lnTo>
                  <a:lnTo>
                    <a:pt x="40" y="92"/>
                  </a:lnTo>
                  <a:lnTo>
                    <a:pt x="40" y="92"/>
                  </a:lnTo>
                  <a:lnTo>
                    <a:pt x="42" y="92"/>
                  </a:lnTo>
                  <a:lnTo>
                    <a:pt x="42" y="92"/>
                  </a:lnTo>
                  <a:lnTo>
                    <a:pt x="42" y="96"/>
                  </a:lnTo>
                  <a:lnTo>
                    <a:pt x="42" y="100"/>
                  </a:lnTo>
                  <a:lnTo>
                    <a:pt x="4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3469">
              <a:extLst>
                <a:ext uri="{FF2B5EF4-FFF2-40B4-BE49-F238E27FC236}">
                  <a16:creationId xmlns:a16="http://schemas.microsoft.com/office/drawing/2014/main" id="{D0B1B2D7-4743-0D74-C6A0-44CDD76CAE75}"/>
                </a:ext>
              </a:extLst>
            </p:cNvPr>
            <p:cNvSpPr>
              <a:spLocks/>
            </p:cNvSpPr>
            <p:nvPr/>
          </p:nvSpPr>
          <p:spPr bwMode="auto">
            <a:xfrm>
              <a:off x="5838" y="2396"/>
              <a:ext cx="66" cy="58"/>
            </a:xfrm>
            <a:custGeom>
              <a:avLst/>
              <a:gdLst>
                <a:gd name="T0" fmla="*/ 16 w 66"/>
                <a:gd name="T1" fmla="*/ 22 h 58"/>
                <a:gd name="T2" fmla="*/ 8 w 66"/>
                <a:gd name="T3" fmla="*/ 14 h 58"/>
                <a:gd name="T4" fmla="*/ 0 w 66"/>
                <a:gd name="T5" fmla="*/ 14 h 58"/>
                <a:gd name="T6" fmla="*/ 0 w 66"/>
                <a:gd name="T7" fmla="*/ 0 h 58"/>
                <a:gd name="T8" fmla="*/ 16 w 66"/>
                <a:gd name="T9" fmla="*/ 2 h 58"/>
                <a:gd name="T10" fmla="*/ 30 w 66"/>
                <a:gd name="T11" fmla="*/ 12 h 58"/>
                <a:gd name="T12" fmla="*/ 32 w 66"/>
                <a:gd name="T13" fmla="*/ 20 h 58"/>
                <a:gd name="T14" fmla="*/ 32 w 66"/>
                <a:gd name="T15" fmla="*/ 12 h 58"/>
                <a:gd name="T16" fmla="*/ 30 w 66"/>
                <a:gd name="T17" fmla="*/ 10 h 58"/>
                <a:gd name="T18" fmla="*/ 30 w 66"/>
                <a:gd name="T19" fmla="*/ 4 h 58"/>
                <a:gd name="T20" fmla="*/ 30 w 66"/>
                <a:gd name="T21" fmla="*/ 0 h 58"/>
                <a:gd name="T22" fmla="*/ 42 w 66"/>
                <a:gd name="T23" fmla="*/ 4 h 58"/>
                <a:gd name="T24" fmla="*/ 52 w 66"/>
                <a:gd name="T25" fmla="*/ 16 h 58"/>
                <a:gd name="T26" fmla="*/ 58 w 66"/>
                <a:gd name="T27" fmla="*/ 20 h 58"/>
                <a:gd name="T28" fmla="*/ 64 w 66"/>
                <a:gd name="T29" fmla="*/ 26 h 58"/>
                <a:gd name="T30" fmla="*/ 64 w 66"/>
                <a:gd name="T31" fmla="*/ 28 h 58"/>
                <a:gd name="T32" fmla="*/ 62 w 66"/>
                <a:gd name="T33" fmla="*/ 36 h 58"/>
                <a:gd name="T34" fmla="*/ 58 w 66"/>
                <a:gd name="T35" fmla="*/ 42 h 58"/>
                <a:gd name="T36" fmla="*/ 62 w 66"/>
                <a:gd name="T37" fmla="*/ 46 h 58"/>
                <a:gd name="T38" fmla="*/ 64 w 66"/>
                <a:gd name="T39" fmla="*/ 48 h 58"/>
                <a:gd name="T40" fmla="*/ 66 w 66"/>
                <a:gd name="T41" fmla="*/ 54 h 58"/>
                <a:gd name="T42" fmla="*/ 66 w 66"/>
                <a:gd name="T43" fmla="*/ 58 h 58"/>
                <a:gd name="T44" fmla="*/ 60 w 66"/>
                <a:gd name="T45" fmla="*/ 54 h 58"/>
                <a:gd name="T46" fmla="*/ 56 w 66"/>
                <a:gd name="T47" fmla="*/ 54 h 58"/>
                <a:gd name="T48" fmla="*/ 54 w 66"/>
                <a:gd name="T49" fmla="*/ 52 h 58"/>
                <a:gd name="T50" fmla="*/ 52 w 66"/>
                <a:gd name="T51" fmla="*/ 52 h 58"/>
                <a:gd name="T52" fmla="*/ 50 w 66"/>
                <a:gd name="T53" fmla="*/ 50 h 58"/>
                <a:gd name="T54" fmla="*/ 44 w 66"/>
                <a:gd name="T55" fmla="*/ 42 h 58"/>
                <a:gd name="T56" fmla="*/ 38 w 66"/>
                <a:gd name="T57" fmla="*/ 46 h 58"/>
                <a:gd name="T58" fmla="*/ 36 w 66"/>
                <a:gd name="T59" fmla="*/ 50 h 58"/>
                <a:gd name="T60" fmla="*/ 34 w 66"/>
                <a:gd name="T61" fmla="*/ 50 h 58"/>
                <a:gd name="T62" fmla="*/ 32 w 66"/>
                <a:gd name="T63" fmla="*/ 50 h 58"/>
                <a:gd name="T64" fmla="*/ 22 w 66"/>
                <a:gd name="T65" fmla="*/ 38 h 58"/>
                <a:gd name="T66" fmla="*/ 16 w 66"/>
                <a:gd name="T6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58">
                  <a:moveTo>
                    <a:pt x="16" y="22"/>
                  </a:moveTo>
                  <a:lnTo>
                    <a:pt x="16" y="22"/>
                  </a:lnTo>
                  <a:lnTo>
                    <a:pt x="12" y="14"/>
                  </a:lnTo>
                  <a:lnTo>
                    <a:pt x="8" y="14"/>
                  </a:lnTo>
                  <a:lnTo>
                    <a:pt x="4" y="14"/>
                  </a:lnTo>
                  <a:lnTo>
                    <a:pt x="0" y="14"/>
                  </a:lnTo>
                  <a:lnTo>
                    <a:pt x="0" y="14"/>
                  </a:lnTo>
                  <a:lnTo>
                    <a:pt x="0" y="0"/>
                  </a:lnTo>
                  <a:lnTo>
                    <a:pt x="0" y="0"/>
                  </a:lnTo>
                  <a:lnTo>
                    <a:pt x="16" y="2"/>
                  </a:lnTo>
                  <a:lnTo>
                    <a:pt x="24" y="6"/>
                  </a:lnTo>
                  <a:lnTo>
                    <a:pt x="30" y="12"/>
                  </a:lnTo>
                  <a:lnTo>
                    <a:pt x="30" y="12"/>
                  </a:lnTo>
                  <a:lnTo>
                    <a:pt x="32" y="20"/>
                  </a:lnTo>
                  <a:lnTo>
                    <a:pt x="32" y="20"/>
                  </a:lnTo>
                  <a:lnTo>
                    <a:pt x="32" y="12"/>
                  </a:lnTo>
                  <a:lnTo>
                    <a:pt x="32" y="12"/>
                  </a:lnTo>
                  <a:lnTo>
                    <a:pt x="30" y="10"/>
                  </a:lnTo>
                  <a:lnTo>
                    <a:pt x="30" y="4"/>
                  </a:lnTo>
                  <a:lnTo>
                    <a:pt x="30" y="4"/>
                  </a:lnTo>
                  <a:lnTo>
                    <a:pt x="30" y="0"/>
                  </a:lnTo>
                  <a:lnTo>
                    <a:pt x="30" y="0"/>
                  </a:lnTo>
                  <a:lnTo>
                    <a:pt x="36" y="0"/>
                  </a:lnTo>
                  <a:lnTo>
                    <a:pt x="42" y="4"/>
                  </a:lnTo>
                  <a:lnTo>
                    <a:pt x="48" y="8"/>
                  </a:lnTo>
                  <a:lnTo>
                    <a:pt x="52" y="16"/>
                  </a:lnTo>
                  <a:lnTo>
                    <a:pt x="52" y="16"/>
                  </a:lnTo>
                  <a:lnTo>
                    <a:pt x="58" y="20"/>
                  </a:lnTo>
                  <a:lnTo>
                    <a:pt x="64" y="26"/>
                  </a:lnTo>
                  <a:lnTo>
                    <a:pt x="64" y="26"/>
                  </a:lnTo>
                  <a:lnTo>
                    <a:pt x="64" y="28"/>
                  </a:lnTo>
                  <a:lnTo>
                    <a:pt x="64" y="28"/>
                  </a:lnTo>
                  <a:lnTo>
                    <a:pt x="62" y="36"/>
                  </a:lnTo>
                  <a:lnTo>
                    <a:pt x="62" y="36"/>
                  </a:lnTo>
                  <a:lnTo>
                    <a:pt x="60" y="38"/>
                  </a:lnTo>
                  <a:lnTo>
                    <a:pt x="58" y="42"/>
                  </a:lnTo>
                  <a:lnTo>
                    <a:pt x="58" y="42"/>
                  </a:lnTo>
                  <a:lnTo>
                    <a:pt x="62" y="46"/>
                  </a:lnTo>
                  <a:lnTo>
                    <a:pt x="62" y="46"/>
                  </a:lnTo>
                  <a:lnTo>
                    <a:pt x="64" y="48"/>
                  </a:lnTo>
                  <a:lnTo>
                    <a:pt x="66" y="50"/>
                  </a:lnTo>
                  <a:lnTo>
                    <a:pt x="66" y="54"/>
                  </a:lnTo>
                  <a:lnTo>
                    <a:pt x="66" y="54"/>
                  </a:lnTo>
                  <a:lnTo>
                    <a:pt x="66" y="58"/>
                  </a:lnTo>
                  <a:lnTo>
                    <a:pt x="64" y="58"/>
                  </a:lnTo>
                  <a:lnTo>
                    <a:pt x="60" y="54"/>
                  </a:lnTo>
                  <a:lnTo>
                    <a:pt x="60" y="54"/>
                  </a:lnTo>
                  <a:lnTo>
                    <a:pt x="56" y="54"/>
                  </a:lnTo>
                  <a:lnTo>
                    <a:pt x="56" y="54"/>
                  </a:lnTo>
                  <a:lnTo>
                    <a:pt x="54" y="52"/>
                  </a:lnTo>
                  <a:lnTo>
                    <a:pt x="52" y="52"/>
                  </a:lnTo>
                  <a:lnTo>
                    <a:pt x="52" y="52"/>
                  </a:lnTo>
                  <a:lnTo>
                    <a:pt x="50" y="50"/>
                  </a:lnTo>
                  <a:lnTo>
                    <a:pt x="50" y="50"/>
                  </a:lnTo>
                  <a:lnTo>
                    <a:pt x="48" y="44"/>
                  </a:lnTo>
                  <a:lnTo>
                    <a:pt x="44" y="42"/>
                  </a:lnTo>
                  <a:lnTo>
                    <a:pt x="42" y="42"/>
                  </a:lnTo>
                  <a:lnTo>
                    <a:pt x="38" y="46"/>
                  </a:lnTo>
                  <a:lnTo>
                    <a:pt x="38" y="46"/>
                  </a:lnTo>
                  <a:lnTo>
                    <a:pt x="36" y="50"/>
                  </a:lnTo>
                  <a:lnTo>
                    <a:pt x="34" y="50"/>
                  </a:lnTo>
                  <a:lnTo>
                    <a:pt x="34" y="50"/>
                  </a:lnTo>
                  <a:lnTo>
                    <a:pt x="32" y="50"/>
                  </a:lnTo>
                  <a:lnTo>
                    <a:pt x="32" y="50"/>
                  </a:lnTo>
                  <a:lnTo>
                    <a:pt x="28" y="46"/>
                  </a:lnTo>
                  <a:lnTo>
                    <a:pt x="22" y="38"/>
                  </a:lnTo>
                  <a:lnTo>
                    <a:pt x="16" y="22"/>
                  </a:lnTo>
                  <a:lnTo>
                    <a:pt x="1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3470">
              <a:extLst>
                <a:ext uri="{FF2B5EF4-FFF2-40B4-BE49-F238E27FC236}">
                  <a16:creationId xmlns:a16="http://schemas.microsoft.com/office/drawing/2014/main" id="{C1F1E8D2-D603-B1FF-471C-46B9B54D7FA0}"/>
                </a:ext>
              </a:extLst>
            </p:cNvPr>
            <p:cNvSpPr>
              <a:spLocks/>
            </p:cNvSpPr>
            <p:nvPr/>
          </p:nvSpPr>
          <p:spPr bwMode="auto">
            <a:xfrm>
              <a:off x="5876" y="2384"/>
              <a:ext cx="50" cy="76"/>
            </a:xfrm>
            <a:custGeom>
              <a:avLst/>
              <a:gdLst>
                <a:gd name="T0" fmla="*/ 42 w 50"/>
                <a:gd name="T1" fmla="*/ 40 h 76"/>
                <a:gd name="T2" fmla="*/ 42 w 50"/>
                <a:gd name="T3" fmla="*/ 40 h 76"/>
                <a:gd name="T4" fmla="*/ 46 w 50"/>
                <a:gd name="T5" fmla="*/ 58 h 76"/>
                <a:gd name="T6" fmla="*/ 50 w 50"/>
                <a:gd name="T7" fmla="*/ 70 h 76"/>
                <a:gd name="T8" fmla="*/ 50 w 50"/>
                <a:gd name="T9" fmla="*/ 70 h 76"/>
                <a:gd name="T10" fmla="*/ 48 w 50"/>
                <a:gd name="T11" fmla="*/ 74 h 76"/>
                <a:gd name="T12" fmla="*/ 46 w 50"/>
                <a:gd name="T13" fmla="*/ 76 h 76"/>
                <a:gd name="T14" fmla="*/ 44 w 50"/>
                <a:gd name="T15" fmla="*/ 74 h 76"/>
                <a:gd name="T16" fmla="*/ 42 w 50"/>
                <a:gd name="T17" fmla="*/ 66 h 76"/>
                <a:gd name="T18" fmla="*/ 42 w 50"/>
                <a:gd name="T19" fmla="*/ 66 h 76"/>
                <a:gd name="T20" fmla="*/ 38 w 50"/>
                <a:gd name="T21" fmla="*/ 58 h 76"/>
                <a:gd name="T22" fmla="*/ 34 w 50"/>
                <a:gd name="T23" fmla="*/ 52 h 76"/>
                <a:gd name="T24" fmla="*/ 26 w 50"/>
                <a:gd name="T25" fmla="*/ 40 h 76"/>
                <a:gd name="T26" fmla="*/ 26 w 50"/>
                <a:gd name="T27" fmla="*/ 40 h 76"/>
                <a:gd name="T28" fmla="*/ 26 w 50"/>
                <a:gd name="T29" fmla="*/ 40 h 76"/>
                <a:gd name="T30" fmla="*/ 22 w 50"/>
                <a:gd name="T31" fmla="*/ 32 h 76"/>
                <a:gd name="T32" fmla="*/ 16 w 50"/>
                <a:gd name="T33" fmla="*/ 22 h 76"/>
                <a:gd name="T34" fmla="*/ 16 w 50"/>
                <a:gd name="T35" fmla="*/ 22 h 76"/>
                <a:gd name="T36" fmla="*/ 8 w 50"/>
                <a:gd name="T37" fmla="*/ 16 h 76"/>
                <a:gd name="T38" fmla="*/ 4 w 50"/>
                <a:gd name="T39" fmla="*/ 12 h 76"/>
                <a:gd name="T40" fmla="*/ 0 w 50"/>
                <a:gd name="T41" fmla="*/ 4 h 76"/>
                <a:gd name="T42" fmla="*/ 0 w 50"/>
                <a:gd name="T43" fmla="*/ 4 h 76"/>
                <a:gd name="T44" fmla="*/ 0 w 50"/>
                <a:gd name="T45" fmla="*/ 2 h 76"/>
                <a:gd name="T46" fmla="*/ 2 w 50"/>
                <a:gd name="T47" fmla="*/ 0 h 76"/>
                <a:gd name="T48" fmla="*/ 2 w 50"/>
                <a:gd name="T49" fmla="*/ 0 h 76"/>
                <a:gd name="T50" fmla="*/ 16 w 50"/>
                <a:gd name="T51" fmla="*/ 10 h 76"/>
                <a:gd name="T52" fmla="*/ 22 w 50"/>
                <a:gd name="T53" fmla="*/ 12 h 76"/>
                <a:gd name="T54" fmla="*/ 28 w 50"/>
                <a:gd name="T55" fmla="*/ 12 h 76"/>
                <a:gd name="T56" fmla="*/ 28 w 50"/>
                <a:gd name="T57" fmla="*/ 12 h 76"/>
                <a:gd name="T58" fmla="*/ 30 w 50"/>
                <a:gd name="T59" fmla="*/ 12 h 76"/>
                <a:gd name="T60" fmla="*/ 32 w 50"/>
                <a:gd name="T61" fmla="*/ 16 h 76"/>
                <a:gd name="T62" fmla="*/ 36 w 50"/>
                <a:gd name="T63" fmla="*/ 26 h 76"/>
                <a:gd name="T64" fmla="*/ 36 w 50"/>
                <a:gd name="T65" fmla="*/ 26 h 76"/>
                <a:gd name="T66" fmla="*/ 36 w 50"/>
                <a:gd name="T67" fmla="*/ 32 h 76"/>
                <a:gd name="T68" fmla="*/ 40 w 50"/>
                <a:gd name="T69" fmla="*/ 36 h 76"/>
                <a:gd name="T70" fmla="*/ 40 w 50"/>
                <a:gd name="T71" fmla="*/ 36 h 76"/>
                <a:gd name="T72" fmla="*/ 40 w 50"/>
                <a:gd name="T73" fmla="*/ 36 h 76"/>
                <a:gd name="T74" fmla="*/ 40 w 50"/>
                <a:gd name="T75" fmla="*/ 38 h 76"/>
                <a:gd name="T76" fmla="*/ 42 w 50"/>
                <a:gd name="T77" fmla="*/ 40 h 76"/>
                <a:gd name="T78" fmla="*/ 42 w 50"/>
                <a:gd name="T79"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76">
                  <a:moveTo>
                    <a:pt x="42" y="40"/>
                  </a:moveTo>
                  <a:lnTo>
                    <a:pt x="42" y="40"/>
                  </a:lnTo>
                  <a:lnTo>
                    <a:pt x="46" y="58"/>
                  </a:lnTo>
                  <a:lnTo>
                    <a:pt x="50" y="70"/>
                  </a:lnTo>
                  <a:lnTo>
                    <a:pt x="50" y="70"/>
                  </a:lnTo>
                  <a:lnTo>
                    <a:pt x="48" y="74"/>
                  </a:lnTo>
                  <a:lnTo>
                    <a:pt x="46" y="76"/>
                  </a:lnTo>
                  <a:lnTo>
                    <a:pt x="44" y="74"/>
                  </a:lnTo>
                  <a:lnTo>
                    <a:pt x="42" y="66"/>
                  </a:lnTo>
                  <a:lnTo>
                    <a:pt x="42" y="66"/>
                  </a:lnTo>
                  <a:lnTo>
                    <a:pt x="38" y="58"/>
                  </a:lnTo>
                  <a:lnTo>
                    <a:pt x="34" y="52"/>
                  </a:lnTo>
                  <a:lnTo>
                    <a:pt x="26" y="40"/>
                  </a:lnTo>
                  <a:lnTo>
                    <a:pt x="26" y="40"/>
                  </a:lnTo>
                  <a:lnTo>
                    <a:pt x="26" y="40"/>
                  </a:lnTo>
                  <a:lnTo>
                    <a:pt x="22" y="32"/>
                  </a:lnTo>
                  <a:lnTo>
                    <a:pt x="16" y="22"/>
                  </a:lnTo>
                  <a:lnTo>
                    <a:pt x="16" y="22"/>
                  </a:lnTo>
                  <a:lnTo>
                    <a:pt x="8" y="16"/>
                  </a:lnTo>
                  <a:lnTo>
                    <a:pt x="4" y="12"/>
                  </a:lnTo>
                  <a:lnTo>
                    <a:pt x="0" y="4"/>
                  </a:lnTo>
                  <a:lnTo>
                    <a:pt x="0" y="4"/>
                  </a:lnTo>
                  <a:lnTo>
                    <a:pt x="0" y="2"/>
                  </a:lnTo>
                  <a:lnTo>
                    <a:pt x="2" y="0"/>
                  </a:lnTo>
                  <a:lnTo>
                    <a:pt x="2" y="0"/>
                  </a:lnTo>
                  <a:lnTo>
                    <a:pt x="16" y="10"/>
                  </a:lnTo>
                  <a:lnTo>
                    <a:pt x="22" y="12"/>
                  </a:lnTo>
                  <a:lnTo>
                    <a:pt x="28" y="12"/>
                  </a:lnTo>
                  <a:lnTo>
                    <a:pt x="28" y="12"/>
                  </a:lnTo>
                  <a:lnTo>
                    <a:pt x="30" y="12"/>
                  </a:lnTo>
                  <a:lnTo>
                    <a:pt x="32" y="16"/>
                  </a:lnTo>
                  <a:lnTo>
                    <a:pt x="36" y="26"/>
                  </a:lnTo>
                  <a:lnTo>
                    <a:pt x="36" y="26"/>
                  </a:lnTo>
                  <a:lnTo>
                    <a:pt x="36" y="32"/>
                  </a:lnTo>
                  <a:lnTo>
                    <a:pt x="40" y="36"/>
                  </a:lnTo>
                  <a:lnTo>
                    <a:pt x="40" y="36"/>
                  </a:lnTo>
                  <a:lnTo>
                    <a:pt x="40" y="36"/>
                  </a:lnTo>
                  <a:lnTo>
                    <a:pt x="40" y="38"/>
                  </a:lnTo>
                  <a:lnTo>
                    <a:pt x="42" y="40"/>
                  </a:lnTo>
                  <a:lnTo>
                    <a:pt x="4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3471">
              <a:extLst>
                <a:ext uri="{FF2B5EF4-FFF2-40B4-BE49-F238E27FC236}">
                  <a16:creationId xmlns:a16="http://schemas.microsoft.com/office/drawing/2014/main" id="{6BF5FFCF-64EF-C27C-94AC-790FBAEBBDEF}"/>
                </a:ext>
              </a:extLst>
            </p:cNvPr>
            <p:cNvSpPr>
              <a:spLocks/>
            </p:cNvSpPr>
            <p:nvPr/>
          </p:nvSpPr>
          <p:spPr bwMode="auto">
            <a:xfrm>
              <a:off x="5804" y="2185"/>
              <a:ext cx="34" cy="48"/>
            </a:xfrm>
            <a:custGeom>
              <a:avLst/>
              <a:gdLst>
                <a:gd name="T0" fmla="*/ 20 w 34"/>
                <a:gd name="T1" fmla="*/ 48 h 48"/>
                <a:gd name="T2" fmla="*/ 20 w 34"/>
                <a:gd name="T3" fmla="*/ 48 h 48"/>
                <a:gd name="T4" fmla="*/ 12 w 34"/>
                <a:gd name="T5" fmla="*/ 44 h 48"/>
                <a:gd name="T6" fmla="*/ 12 w 34"/>
                <a:gd name="T7" fmla="*/ 44 h 48"/>
                <a:gd name="T8" fmla="*/ 12 w 34"/>
                <a:gd name="T9" fmla="*/ 40 h 48"/>
                <a:gd name="T10" fmla="*/ 12 w 34"/>
                <a:gd name="T11" fmla="*/ 40 h 48"/>
                <a:gd name="T12" fmla="*/ 14 w 34"/>
                <a:gd name="T13" fmla="*/ 36 h 48"/>
                <a:gd name="T14" fmla="*/ 14 w 34"/>
                <a:gd name="T15" fmla="*/ 36 h 48"/>
                <a:gd name="T16" fmla="*/ 12 w 34"/>
                <a:gd name="T17" fmla="*/ 40 h 48"/>
                <a:gd name="T18" fmla="*/ 12 w 34"/>
                <a:gd name="T19" fmla="*/ 40 h 48"/>
                <a:gd name="T20" fmla="*/ 10 w 34"/>
                <a:gd name="T21" fmla="*/ 36 h 48"/>
                <a:gd name="T22" fmla="*/ 10 w 34"/>
                <a:gd name="T23" fmla="*/ 36 h 48"/>
                <a:gd name="T24" fmla="*/ 10 w 34"/>
                <a:gd name="T25" fmla="*/ 24 h 48"/>
                <a:gd name="T26" fmla="*/ 6 w 34"/>
                <a:gd name="T27" fmla="*/ 16 h 48"/>
                <a:gd name="T28" fmla="*/ 4 w 34"/>
                <a:gd name="T29" fmla="*/ 8 h 48"/>
                <a:gd name="T30" fmla="*/ 0 w 34"/>
                <a:gd name="T31" fmla="*/ 2 h 48"/>
                <a:gd name="T32" fmla="*/ 0 w 34"/>
                <a:gd name="T33" fmla="*/ 2 h 48"/>
                <a:gd name="T34" fmla="*/ 2 w 34"/>
                <a:gd name="T35" fmla="*/ 0 h 48"/>
                <a:gd name="T36" fmla="*/ 4 w 34"/>
                <a:gd name="T37" fmla="*/ 0 h 48"/>
                <a:gd name="T38" fmla="*/ 10 w 34"/>
                <a:gd name="T39" fmla="*/ 4 h 48"/>
                <a:gd name="T40" fmla="*/ 16 w 34"/>
                <a:gd name="T41" fmla="*/ 16 h 48"/>
                <a:gd name="T42" fmla="*/ 16 w 34"/>
                <a:gd name="T43" fmla="*/ 16 h 48"/>
                <a:gd name="T44" fmla="*/ 24 w 34"/>
                <a:gd name="T45" fmla="*/ 24 h 48"/>
                <a:gd name="T46" fmla="*/ 26 w 34"/>
                <a:gd name="T47" fmla="*/ 26 h 48"/>
                <a:gd name="T48" fmla="*/ 30 w 34"/>
                <a:gd name="T49" fmla="*/ 26 h 48"/>
                <a:gd name="T50" fmla="*/ 30 w 34"/>
                <a:gd name="T51" fmla="*/ 26 h 48"/>
                <a:gd name="T52" fmla="*/ 32 w 34"/>
                <a:gd name="T53" fmla="*/ 26 h 48"/>
                <a:gd name="T54" fmla="*/ 34 w 34"/>
                <a:gd name="T55" fmla="*/ 34 h 48"/>
                <a:gd name="T56" fmla="*/ 34 w 34"/>
                <a:gd name="T57" fmla="*/ 34 h 48"/>
                <a:gd name="T58" fmla="*/ 32 w 34"/>
                <a:gd name="T59" fmla="*/ 40 h 48"/>
                <a:gd name="T60" fmla="*/ 30 w 34"/>
                <a:gd name="T61" fmla="*/ 40 h 48"/>
                <a:gd name="T62" fmla="*/ 30 w 34"/>
                <a:gd name="T63" fmla="*/ 40 h 48"/>
                <a:gd name="T64" fmla="*/ 30 w 34"/>
                <a:gd name="T65" fmla="*/ 40 h 48"/>
                <a:gd name="T66" fmla="*/ 26 w 34"/>
                <a:gd name="T67" fmla="*/ 38 h 48"/>
                <a:gd name="T68" fmla="*/ 24 w 34"/>
                <a:gd name="T69" fmla="*/ 40 h 48"/>
                <a:gd name="T70" fmla="*/ 20 w 34"/>
                <a:gd name="T71" fmla="*/ 48 h 48"/>
                <a:gd name="T72" fmla="*/ 20 w 34"/>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8">
                  <a:moveTo>
                    <a:pt x="20" y="48"/>
                  </a:moveTo>
                  <a:lnTo>
                    <a:pt x="20" y="48"/>
                  </a:lnTo>
                  <a:lnTo>
                    <a:pt x="12" y="44"/>
                  </a:lnTo>
                  <a:lnTo>
                    <a:pt x="12" y="44"/>
                  </a:lnTo>
                  <a:lnTo>
                    <a:pt x="12" y="40"/>
                  </a:lnTo>
                  <a:lnTo>
                    <a:pt x="12" y="40"/>
                  </a:lnTo>
                  <a:lnTo>
                    <a:pt x="14" y="36"/>
                  </a:lnTo>
                  <a:lnTo>
                    <a:pt x="14" y="36"/>
                  </a:lnTo>
                  <a:lnTo>
                    <a:pt x="12" y="40"/>
                  </a:lnTo>
                  <a:lnTo>
                    <a:pt x="12" y="40"/>
                  </a:lnTo>
                  <a:lnTo>
                    <a:pt x="10" y="36"/>
                  </a:lnTo>
                  <a:lnTo>
                    <a:pt x="10" y="36"/>
                  </a:lnTo>
                  <a:lnTo>
                    <a:pt x="10" y="24"/>
                  </a:lnTo>
                  <a:lnTo>
                    <a:pt x="6" y="16"/>
                  </a:lnTo>
                  <a:lnTo>
                    <a:pt x="4" y="8"/>
                  </a:lnTo>
                  <a:lnTo>
                    <a:pt x="0" y="2"/>
                  </a:lnTo>
                  <a:lnTo>
                    <a:pt x="0" y="2"/>
                  </a:lnTo>
                  <a:lnTo>
                    <a:pt x="2" y="0"/>
                  </a:lnTo>
                  <a:lnTo>
                    <a:pt x="4" y="0"/>
                  </a:lnTo>
                  <a:lnTo>
                    <a:pt x="10" y="4"/>
                  </a:lnTo>
                  <a:lnTo>
                    <a:pt x="16" y="16"/>
                  </a:lnTo>
                  <a:lnTo>
                    <a:pt x="16" y="16"/>
                  </a:lnTo>
                  <a:lnTo>
                    <a:pt x="24" y="24"/>
                  </a:lnTo>
                  <a:lnTo>
                    <a:pt x="26" y="26"/>
                  </a:lnTo>
                  <a:lnTo>
                    <a:pt x="30" y="26"/>
                  </a:lnTo>
                  <a:lnTo>
                    <a:pt x="30" y="26"/>
                  </a:lnTo>
                  <a:lnTo>
                    <a:pt x="32" y="26"/>
                  </a:lnTo>
                  <a:lnTo>
                    <a:pt x="34" y="34"/>
                  </a:lnTo>
                  <a:lnTo>
                    <a:pt x="34" y="34"/>
                  </a:lnTo>
                  <a:lnTo>
                    <a:pt x="32" y="40"/>
                  </a:lnTo>
                  <a:lnTo>
                    <a:pt x="30" y="40"/>
                  </a:lnTo>
                  <a:lnTo>
                    <a:pt x="30" y="40"/>
                  </a:lnTo>
                  <a:lnTo>
                    <a:pt x="30" y="40"/>
                  </a:lnTo>
                  <a:lnTo>
                    <a:pt x="26" y="38"/>
                  </a:lnTo>
                  <a:lnTo>
                    <a:pt x="24" y="40"/>
                  </a:lnTo>
                  <a:lnTo>
                    <a:pt x="20" y="48"/>
                  </a:lnTo>
                  <a:lnTo>
                    <a:pt x="2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3472">
              <a:extLst>
                <a:ext uri="{FF2B5EF4-FFF2-40B4-BE49-F238E27FC236}">
                  <a16:creationId xmlns:a16="http://schemas.microsoft.com/office/drawing/2014/main" id="{872A24FF-0232-269C-549C-88C5CCE8C72A}"/>
                </a:ext>
              </a:extLst>
            </p:cNvPr>
            <p:cNvSpPr>
              <a:spLocks/>
            </p:cNvSpPr>
            <p:nvPr/>
          </p:nvSpPr>
          <p:spPr bwMode="auto">
            <a:xfrm>
              <a:off x="5788" y="2418"/>
              <a:ext cx="28" cy="64"/>
            </a:xfrm>
            <a:custGeom>
              <a:avLst/>
              <a:gdLst>
                <a:gd name="T0" fmla="*/ 10 w 28"/>
                <a:gd name="T1" fmla="*/ 48 h 64"/>
                <a:gd name="T2" fmla="*/ 10 w 28"/>
                <a:gd name="T3" fmla="*/ 48 h 64"/>
                <a:gd name="T4" fmla="*/ 8 w 28"/>
                <a:gd name="T5" fmla="*/ 42 h 64"/>
                <a:gd name="T6" fmla="*/ 6 w 28"/>
                <a:gd name="T7" fmla="*/ 40 h 64"/>
                <a:gd name="T8" fmla="*/ 6 w 28"/>
                <a:gd name="T9" fmla="*/ 44 h 64"/>
                <a:gd name="T10" fmla="*/ 6 w 28"/>
                <a:gd name="T11" fmla="*/ 44 h 64"/>
                <a:gd name="T12" fmla="*/ 4 w 28"/>
                <a:gd name="T13" fmla="*/ 48 h 64"/>
                <a:gd name="T14" fmla="*/ 2 w 28"/>
                <a:gd name="T15" fmla="*/ 50 h 64"/>
                <a:gd name="T16" fmla="*/ 2 w 28"/>
                <a:gd name="T17" fmla="*/ 48 h 64"/>
                <a:gd name="T18" fmla="*/ 2 w 28"/>
                <a:gd name="T19" fmla="*/ 48 h 64"/>
                <a:gd name="T20" fmla="*/ 0 w 28"/>
                <a:gd name="T21" fmla="*/ 46 h 64"/>
                <a:gd name="T22" fmla="*/ 0 w 28"/>
                <a:gd name="T23" fmla="*/ 42 h 64"/>
                <a:gd name="T24" fmla="*/ 0 w 28"/>
                <a:gd name="T25" fmla="*/ 42 h 64"/>
                <a:gd name="T26" fmla="*/ 2 w 28"/>
                <a:gd name="T27" fmla="*/ 36 h 64"/>
                <a:gd name="T28" fmla="*/ 2 w 28"/>
                <a:gd name="T29" fmla="*/ 34 h 64"/>
                <a:gd name="T30" fmla="*/ 4 w 28"/>
                <a:gd name="T31" fmla="*/ 32 h 64"/>
                <a:gd name="T32" fmla="*/ 4 w 28"/>
                <a:gd name="T33" fmla="*/ 32 h 64"/>
                <a:gd name="T34" fmla="*/ 6 w 28"/>
                <a:gd name="T35" fmla="*/ 32 h 64"/>
                <a:gd name="T36" fmla="*/ 8 w 28"/>
                <a:gd name="T37" fmla="*/ 30 h 64"/>
                <a:gd name="T38" fmla="*/ 8 w 28"/>
                <a:gd name="T39" fmla="*/ 30 h 64"/>
                <a:gd name="T40" fmla="*/ 6 w 28"/>
                <a:gd name="T41" fmla="*/ 24 h 64"/>
                <a:gd name="T42" fmla="*/ 4 w 28"/>
                <a:gd name="T43" fmla="*/ 20 h 64"/>
                <a:gd name="T44" fmla="*/ 4 w 28"/>
                <a:gd name="T45" fmla="*/ 16 h 64"/>
                <a:gd name="T46" fmla="*/ 6 w 28"/>
                <a:gd name="T47" fmla="*/ 10 h 64"/>
                <a:gd name="T48" fmla="*/ 6 w 28"/>
                <a:gd name="T49" fmla="*/ 10 h 64"/>
                <a:gd name="T50" fmla="*/ 10 w 28"/>
                <a:gd name="T51" fmla="*/ 0 h 64"/>
                <a:gd name="T52" fmla="*/ 12 w 28"/>
                <a:gd name="T53" fmla="*/ 0 h 64"/>
                <a:gd name="T54" fmla="*/ 16 w 28"/>
                <a:gd name="T55" fmla="*/ 2 h 64"/>
                <a:gd name="T56" fmla="*/ 16 w 28"/>
                <a:gd name="T57" fmla="*/ 2 h 64"/>
                <a:gd name="T58" fmla="*/ 14 w 28"/>
                <a:gd name="T59" fmla="*/ 6 h 64"/>
                <a:gd name="T60" fmla="*/ 14 w 28"/>
                <a:gd name="T61" fmla="*/ 8 h 64"/>
                <a:gd name="T62" fmla="*/ 12 w 28"/>
                <a:gd name="T63" fmla="*/ 8 h 64"/>
                <a:gd name="T64" fmla="*/ 10 w 28"/>
                <a:gd name="T65" fmla="*/ 10 h 64"/>
                <a:gd name="T66" fmla="*/ 10 w 28"/>
                <a:gd name="T67" fmla="*/ 10 h 64"/>
                <a:gd name="T68" fmla="*/ 10 w 28"/>
                <a:gd name="T69" fmla="*/ 18 h 64"/>
                <a:gd name="T70" fmla="*/ 10 w 28"/>
                <a:gd name="T71" fmla="*/ 20 h 64"/>
                <a:gd name="T72" fmla="*/ 10 w 28"/>
                <a:gd name="T73" fmla="*/ 22 h 64"/>
                <a:gd name="T74" fmla="*/ 10 w 28"/>
                <a:gd name="T75" fmla="*/ 22 h 64"/>
                <a:gd name="T76" fmla="*/ 14 w 28"/>
                <a:gd name="T77" fmla="*/ 28 h 64"/>
                <a:gd name="T78" fmla="*/ 18 w 28"/>
                <a:gd name="T79" fmla="*/ 36 h 64"/>
                <a:gd name="T80" fmla="*/ 22 w 28"/>
                <a:gd name="T81" fmla="*/ 42 h 64"/>
                <a:gd name="T82" fmla="*/ 26 w 28"/>
                <a:gd name="T83" fmla="*/ 48 h 64"/>
                <a:gd name="T84" fmla="*/ 26 w 28"/>
                <a:gd name="T85" fmla="*/ 48 h 64"/>
                <a:gd name="T86" fmla="*/ 28 w 28"/>
                <a:gd name="T87" fmla="*/ 54 h 64"/>
                <a:gd name="T88" fmla="*/ 28 w 28"/>
                <a:gd name="T89" fmla="*/ 58 h 64"/>
                <a:gd name="T90" fmla="*/ 26 w 28"/>
                <a:gd name="T91" fmla="*/ 60 h 64"/>
                <a:gd name="T92" fmla="*/ 26 w 28"/>
                <a:gd name="T93" fmla="*/ 60 h 64"/>
                <a:gd name="T94" fmla="*/ 26 w 28"/>
                <a:gd name="T95" fmla="*/ 64 h 64"/>
                <a:gd name="T96" fmla="*/ 24 w 28"/>
                <a:gd name="T97" fmla="*/ 64 h 64"/>
                <a:gd name="T98" fmla="*/ 20 w 28"/>
                <a:gd name="T99" fmla="*/ 60 h 64"/>
                <a:gd name="T100" fmla="*/ 20 w 28"/>
                <a:gd name="T101" fmla="*/ 60 h 64"/>
                <a:gd name="T102" fmla="*/ 16 w 28"/>
                <a:gd name="T103" fmla="*/ 52 h 64"/>
                <a:gd name="T104" fmla="*/ 14 w 28"/>
                <a:gd name="T105" fmla="*/ 48 h 64"/>
                <a:gd name="T106" fmla="*/ 10 w 28"/>
                <a:gd name="T107" fmla="*/ 48 h 64"/>
                <a:gd name="T108" fmla="*/ 10 w 28"/>
                <a:gd name="T10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64">
                  <a:moveTo>
                    <a:pt x="10" y="48"/>
                  </a:moveTo>
                  <a:lnTo>
                    <a:pt x="10" y="48"/>
                  </a:lnTo>
                  <a:lnTo>
                    <a:pt x="8" y="42"/>
                  </a:lnTo>
                  <a:lnTo>
                    <a:pt x="6" y="40"/>
                  </a:lnTo>
                  <a:lnTo>
                    <a:pt x="6" y="44"/>
                  </a:lnTo>
                  <a:lnTo>
                    <a:pt x="6" y="44"/>
                  </a:lnTo>
                  <a:lnTo>
                    <a:pt x="4" y="48"/>
                  </a:lnTo>
                  <a:lnTo>
                    <a:pt x="2" y="50"/>
                  </a:lnTo>
                  <a:lnTo>
                    <a:pt x="2" y="48"/>
                  </a:lnTo>
                  <a:lnTo>
                    <a:pt x="2" y="48"/>
                  </a:lnTo>
                  <a:lnTo>
                    <a:pt x="0" y="46"/>
                  </a:lnTo>
                  <a:lnTo>
                    <a:pt x="0" y="42"/>
                  </a:lnTo>
                  <a:lnTo>
                    <a:pt x="0" y="42"/>
                  </a:lnTo>
                  <a:lnTo>
                    <a:pt x="2" y="36"/>
                  </a:lnTo>
                  <a:lnTo>
                    <a:pt x="2" y="34"/>
                  </a:lnTo>
                  <a:lnTo>
                    <a:pt x="4" y="32"/>
                  </a:lnTo>
                  <a:lnTo>
                    <a:pt x="4" y="32"/>
                  </a:lnTo>
                  <a:lnTo>
                    <a:pt x="6" y="32"/>
                  </a:lnTo>
                  <a:lnTo>
                    <a:pt x="8" y="30"/>
                  </a:lnTo>
                  <a:lnTo>
                    <a:pt x="8" y="30"/>
                  </a:lnTo>
                  <a:lnTo>
                    <a:pt x="6" y="24"/>
                  </a:lnTo>
                  <a:lnTo>
                    <a:pt x="4" y="20"/>
                  </a:lnTo>
                  <a:lnTo>
                    <a:pt x="4" y="16"/>
                  </a:lnTo>
                  <a:lnTo>
                    <a:pt x="6" y="10"/>
                  </a:lnTo>
                  <a:lnTo>
                    <a:pt x="6" y="10"/>
                  </a:lnTo>
                  <a:lnTo>
                    <a:pt x="10" y="0"/>
                  </a:lnTo>
                  <a:lnTo>
                    <a:pt x="12" y="0"/>
                  </a:lnTo>
                  <a:lnTo>
                    <a:pt x="16" y="2"/>
                  </a:lnTo>
                  <a:lnTo>
                    <a:pt x="16" y="2"/>
                  </a:lnTo>
                  <a:lnTo>
                    <a:pt x="14" y="6"/>
                  </a:lnTo>
                  <a:lnTo>
                    <a:pt x="14" y="8"/>
                  </a:lnTo>
                  <a:lnTo>
                    <a:pt x="12" y="8"/>
                  </a:lnTo>
                  <a:lnTo>
                    <a:pt x="10" y="10"/>
                  </a:lnTo>
                  <a:lnTo>
                    <a:pt x="10" y="10"/>
                  </a:lnTo>
                  <a:lnTo>
                    <a:pt x="10" y="18"/>
                  </a:lnTo>
                  <a:lnTo>
                    <a:pt x="10" y="20"/>
                  </a:lnTo>
                  <a:lnTo>
                    <a:pt x="10" y="22"/>
                  </a:lnTo>
                  <a:lnTo>
                    <a:pt x="10" y="22"/>
                  </a:lnTo>
                  <a:lnTo>
                    <a:pt x="14" y="28"/>
                  </a:lnTo>
                  <a:lnTo>
                    <a:pt x="18" y="36"/>
                  </a:lnTo>
                  <a:lnTo>
                    <a:pt x="22" y="42"/>
                  </a:lnTo>
                  <a:lnTo>
                    <a:pt x="26" y="48"/>
                  </a:lnTo>
                  <a:lnTo>
                    <a:pt x="26" y="48"/>
                  </a:lnTo>
                  <a:lnTo>
                    <a:pt x="28" y="54"/>
                  </a:lnTo>
                  <a:lnTo>
                    <a:pt x="28" y="58"/>
                  </a:lnTo>
                  <a:lnTo>
                    <a:pt x="26" y="60"/>
                  </a:lnTo>
                  <a:lnTo>
                    <a:pt x="26" y="60"/>
                  </a:lnTo>
                  <a:lnTo>
                    <a:pt x="26" y="64"/>
                  </a:lnTo>
                  <a:lnTo>
                    <a:pt x="24" y="64"/>
                  </a:lnTo>
                  <a:lnTo>
                    <a:pt x="20" y="60"/>
                  </a:lnTo>
                  <a:lnTo>
                    <a:pt x="20" y="60"/>
                  </a:lnTo>
                  <a:lnTo>
                    <a:pt x="16" y="52"/>
                  </a:lnTo>
                  <a:lnTo>
                    <a:pt x="14" y="48"/>
                  </a:lnTo>
                  <a:lnTo>
                    <a:pt x="10" y="48"/>
                  </a:lnTo>
                  <a:lnTo>
                    <a:pt x="1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3473">
              <a:extLst>
                <a:ext uri="{FF2B5EF4-FFF2-40B4-BE49-F238E27FC236}">
                  <a16:creationId xmlns:a16="http://schemas.microsoft.com/office/drawing/2014/main" id="{9AA72F59-15C9-3405-EC7A-3DDD714E46C9}"/>
                </a:ext>
              </a:extLst>
            </p:cNvPr>
            <p:cNvSpPr>
              <a:spLocks/>
            </p:cNvSpPr>
            <p:nvPr/>
          </p:nvSpPr>
          <p:spPr bwMode="auto">
            <a:xfrm>
              <a:off x="5822" y="2384"/>
              <a:ext cx="48" cy="26"/>
            </a:xfrm>
            <a:custGeom>
              <a:avLst/>
              <a:gdLst>
                <a:gd name="T0" fmla="*/ 46 w 48"/>
                <a:gd name="T1" fmla="*/ 16 h 26"/>
                <a:gd name="T2" fmla="*/ 46 w 48"/>
                <a:gd name="T3" fmla="*/ 16 h 26"/>
                <a:gd name="T4" fmla="*/ 48 w 48"/>
                <a:gd name="T5" fmla="*/ 22 h 26"/>
                <a:gd name="T6" fmla="*/ 48 w 48"/>
                <a:gd name="T7" fmla="*/ 22 h 26"/>
                <a:gd name="T8" fmla="*/ 48 w 48"/>
                <a:gd name="T9" fmla="*/ 26 h 26"/>
                <a:gd name="T10" fmla="*/ 46 w 48"/>
                <a:gd name="T11" fmla="*/ 26 h 26"/>
                <a:gd name="T12" fmla="*/ 46 w 48"/>
                <a:gd name="T13" fmla="*/ 26 h 26"/>
                <a:gd name="T14" fmla="*/ 32 w 48"/>
                <a:gd name="T15" fmla="*/ 20 h 26"/>
                <a:gd name="T16" fmla="*/ 18 w 48"/>
                <a:gd name="T17" fmla="*/ 16 h 26"/>
                <a:gd name="T18" fmla="*/ 18 w 48"/>
                <a:gd name="T19" fmla="*/ 16 h 26"/>
                <a:gd name="T20" fmla="*/ 16 w 48"/>
                <a:gd name="T21" fmla="*/ 12 h 26"/>
                <a:gd name="T22" fmla="*/ 16 w 48"/>
                <a:gd name="T23" fmla="*/ 12 h 26"/>
                <a:gd name="T24" fmla="*/ 12 w 48"/>
                <a:gd name="T25" fmla="*/ 8 h 26"/>
                <a:gd name="T26" fmla="*/ 8 w 48"/>
                <a:gd name="T27" fmla="*/ 8 h 26"/>
                <a:gd name="T28" fmla="*/ 4 w 48"/>
                <a:gd name="T29" fmla="*/ 8 h 26"/>
                <a:gd name="T30" fmla="*/ 0 w 48"/>
                <a:gd name="T31" fmla="*/ 6 h 26"/>
                <a:gd name="T32" fmla="*/ 0 w 48"/>
                <a:gd name="T33" fmla="*/ 6 h 26"/>
                <a:gd name="T34" fmla="*/ 6 w 48"/>
                <a:gd name="T35" fmla="*/ 0 h 26"/>
                <a:gd name="T36" fmla="*/ 10 w 48"/>
                <a:gd name="T37" fmla="*/ 0 h 26"/>
                <a:gd name="T38" fmla="*/ 16 w 48"/>
                <a:gd name="T39" fmla="*/ 0 h 26"/>
                <a:gd name="T40" fmla="*/ 22 w 48"/>
                <a:gd name="T41" fmla="*/ 4 h 26"/>
                <a:gd name="T42" fmla="*/ 22 w 48"/>
                <a:gd name="T43" fmla="*/ 4 h 26"/>
                <a:gd name="T44" fmla="*/ 28 w 48"/>
                <a:gd name="T45" fmla="*/ 6 h 26"/>
                <a:gd name="T46" fmla="*/ 34 w 48"/>
                <a:gd name="T47" fmla="*/ 6 h 26"/>
                <a:gd name="T48" fmla="*/ 40 w 48"/>
                <a:gd name="T49" fmla="*/ 8 h 26"/>
                <a:gd name="T50" fmla="*/ 46 w 48"/>
                <a:gd name="T51" fmla="*/ 16 h 26"/>
                <a:gd name="T52" fmla="*/ 46 w 48"/>
                <a:gd name="T5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26">
                  <a:moveTo>
                    <a:pt x="46" y="16"/>
                  </a:moveTo>
                  <a:lnTo>
                    <a:pt x="46" y="16"/>
                  </a:lnTo>
                  <a:lnTo>
                    <a:pt x="48" y="22"/>
                  </a:lnTo>
                  <a:lnTo>
                    <a:pt x="48" y="22"/>
                  </a:lnTo>
                  <a:lnTo>
                    <a:pt x="48" y="26"/>
                  </a:lnTo>
                  <a:lnTo>
                    <a:pt x="46" y="26"/>
                  </a:lnTo>
                  <a:lnTo>
                    <a:pt x="46" y="26"/>
                  </a:lnTo>
                  <a:lnTo>
                    <a:pt x="32" y="20"/>
                  </a:lnTo>
                  <a:lnTo>
                    <a:pt x="18" y="16"/>
                  </a:lnTo>
                  <a:lnTo>
                    <a:pt x="18" y="16"/>
                  </a:lnTo>
                  <a:lnTo>
                    <a:pt x="16" y="12"/>
                  </a:lnTo>
                  <a:lnTo>
                    <a:pt x="16" y="12"/>
                  </a:lnTo>
                  <a:lnTo>
                    <a:pt x="12" y="8"/>
                  </a:lnTo>
                  <a:lnTo>
                    <a:pt x="8" y="8"/>
                  </a:lnTo>
                  <a:lnTo>
                    <a:pt x="4" y="8"/>
                  </a:lnTo>
                  <a:lnTo>
                    <a:pt x="0" y="6"/>
                  </a:lnTo>
                  <a:lnTo>
                    <a:pt x="0" y="6"/>
                  </a:lnTo>
                  <a:lnTo>
                    <a:pt x="6" y="0"/>
                  </a:lnTo>
                  <a:lnTo>
                    <a:pt x="10" y="0"/>
                  </a:lnTo>
                  <a:lnTo>
                    <a:pt x="16" y="0"/>
                  </a:lnTo>
                  <a:lnTo>
                    <a:pt x="22" y="4"/>
                  </a:lnTo>
                  <a:lnTo>
                    <a:pt x="22" y="4"/>
                  </a:lnTo>
                  <a:lnTo>
                    <a:pt x="28" y="6"/>
                  </a:lnTo>
                  <a:lnTo>
                    <a:pt x="34" y="6"/>
                  </a:lnTo>
                  <a:lnTo>
                    <a:pt x="40" y="8"/>
                  </a:lnTo>
                  <a:lnTo>
                    <a:pt x="46" y="16"/>
                  </a:lnTo>
                  <a:lnTo>
                    <a:pt x="4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3474">
              <a:extLst>
                <a:ext uri="{FF2B5EF4-FFF2-40B4-BE49-F238E27FC236}">
                  <a16:creationId xmlns:a16="http://schemas.microsoft.com/office/drawing/2014/main" id="{71E5B7A6-53E5-8C7F-0D78-9384EDB8AB3C}"/>
                </a:ext>
              </a:extLst>
            </p:cNvPr>
            <p:cNvSpPr>
              <a:spLocks/>
            </p:cNvSpPr>
            <p:nvPr/>
          </p:nvSpPr>
          <p:spPr bwMode="auto">
            <a:xfrm>
              <a:off x="5856" y="2368"/>
              <a:ext cx="38" cy="50"/>
            </a:xfrm>
            <a:custGeom>
              <a:avLst/>
              <a:gdLst>
                <a:gd name="T0" fmla="*/ 20 w 38"/>
                <a:gd name="T1" fmla="*/ 20 h 50"/>
                <a:gd name="T2" fmla="*/ 20 w 38"/>
                <a:gd name="T3" fmla="*/ 20 h 50"/>
                <a:gd name="T4" fmla="*/ 38 w 38"/>
                <a:gd name="T5" fmla="*/ 34 h 50"/>
                <a:gd name="T6" fmla="*/ 38 w 38"/>
                <a:gd name="T7" fmla="*/ 34 h 50"/>
                <a:gd name="T8" fmla="*/ 34 w 38"/>
                <a:gd name="T9" fmla="*/ 50 h 50"/>
                <a:gd name="T10" fmla="*/ 34 w 38"/>
                <a:gd name="T11" fmla="*/ 50 h 50"/>
                <a:gd name="T12" fmla="*/ 30 w 38"/>
                <a:gd name="T13" fmla="*/ 40 h 50"/>
                <a:gd name="T14" fmla="*/ 28 w 38"/>
                <a:gd name="T15" fmla="*/ 38 h 50"/>
                <a:gd name="T16" fmla="*/ 24 w 38"/>
                <a:gd name="T17" fmla="*/ 38 h 50"/>
                <a:gd name="T18" fmla="*/ 24 w 38"/>
                <a:gd name="T19" fmla="*/ 38 h 50"/>
                <a:gd name="T20" fmla="*/ 22 w 38"/>
                <a:gd name="T21" fmla="*/ 36 h 50"/>
                <a:gd name="T22" fmla="*/ 18 w 38"/>
                <a:gd name="T23" fmla="*/ 34 h 50"/>
                <a:gd name="T24" fmla="*/ 16 w 38"/>
                <a:gd name="T25" fmla="*/ 30 h 50"/>
                <a:gd name="T26" fmla="*/ 12 w 38"/>
                <a:gd name="T27" fmla="*/ 28 h 50"/>
                <a:gd name="T28" fmla="*/ 12 w 38"/>
                <a:gd name="T29" fmla="*/ 28 h 50"/>
                <a:gd name="T30" fmla="*/ 8 w 38"/>
                <a:gd name="T31" fmla="*/ 24 h 50"/>
                <a:gd name="T32" fmla="*/ 6 w 38"/>
                <a:gd name="T33" fmla="*/ 16 h 50"/>
                <a:gd name="T34" fmla="*/ 4 w 38"/>
                <a:gd name="T35" fmla="*/ 8 h 50"/>
                <a:gd name="T36" fmla="*/ 0 w 38"/>
                <a:gd name="T37" fmla="*/ 0 h 50"/>
                <a:gd name="T38" fmla="*/ 0 w 38"/>
                <a:gd name="T39" fmla="*/ 0 h 50"/>
                <a:gd name="T40" fmla="*/ 6 w 38"/>
                <a:gd name="T41" fmla="*/ 4 h 50"/>
                <a:gd name="T42" fmla="*/ 10 w 38"/>
                <a:gd name="T43" fmla="*/ 12 h 50"/>
                <a:gd name="T44" fmla="*/ 14 w 38"/>
                <a:gd name="T45" fmla="*/ 18 h 50"/>
                <a:gd name="T46" fmla="*/ 18 w 38"/>
                <a:gd name="T47" fmla="*/ 20 h 50"/>
                <a:gd name="T48" fmla="*/ 20 w 38"/>
                <a:gd name="T49" fmla="*/ 20 h 50"/>
                <a:gd name="T50" fmla="*/ 20 w 38"/>
                <a:gd name="T51"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50">
                  <a:moveTo>
                    <a:pt x="20" y="20"/>
                  </a:moveTo>
                  <a:lnTo>
                    <a:pt x="20" y="20"/>
                  </a:lnTo>
                  <a:lnTo>
                    <a:pt x="38" y="34"/>
                  </a:lnTo>
                  <a:lnTo>
                    <a:pt x="38" y="34"/>
                  </a:lnTo>
                  <a:lnTo>
                    <a:pt x="34" y="50"/>
                  </a:lnTo>
                  <a:lnTo>
                    <a:pt x="34" y="50"/>
                  </a:lnTo>
                  <a:lnTo>
                    <a:pt x="30" y="40"/>
                  </a:lnTo>
                  <a:lnTo>
                    <a:pt x="28" y="38"/>
                  </a:lnTo>
                  <a:lnTo>
                    <a:pt x="24" y="38"/>
                  </a:lnTo>
                  <a:lnTo>
                    <a:pt x="24" y="38"/>
                  </a:lnTo>
                  <a:lnTo>
                    <a:pt x="22" y="36"/>
                  </a:lnTo>
                  <a:lnTo>
                    <a:pt x="18" y="34"/>
                  </a:lnTo>
                  <a:lnTo>
                    <a:pt x="16" y="30"/>
                  </a:lnTo>
                  <a:lnTo>
                    <a:pt x="12" y="28"/>
                  </a:lnTo>
                  <a:lnTo>
                    <a:pt x="12" y="28"/>
                  </a:lnTo>
                  <a:lnTo>
                    <a:pt x="8" y="24"/>
                  </a:lnTo>
                  <a:lnTo>
                    <a:pt x="6" y="16"/>
                  </a:lnTo>
                  <a:lnTo>
                    <a:pt x="4" y="8"/>
                  </a:lnTo>
                  <a:lnTo>
                    <a:pt x="0" y="0"/>
                  </a:lnTo>
                  <a:lnTo>
                    <a:pt x="0" y="0"/>
                  </a:lnTo>
                  <a:lnTo>
                    <a:pt x="6" y="4"/>
                  </a:lnTo>
                  <a:lnTo>
                    <a:pt x="10" y="12"/>
                  </a:lnTo>
                  <a:lnTo>
                    <a:pt x="14" y="18"/>
                  </a:lnTo>
                  <a:lnTo>
                    <a:pt x="18" y="20"/>
                  </a:lnTo>
                  <a:lnTo>
                    <a:pt x="20" y="20"/>
                  </a:lnTo>
                  <a:lnTo>
                    <a:pt x="2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3475">
              <a:extLst>
                <a:ext uri="{FF2B5EF4-FFF2-40B4-BE49-F238E27FC236}">
                  <a16:creationId xmlns:a16="http://schemas.microsoft.com/office/drawing/2014/main" id="{5088F398-8A62-86F7-4EE9-290D4264BBC8}"/>
                </a:ext>
              </a:extLst>
            </p:cNvPr>
            <p:cNvSpPr>
              <a:spLocks/>
            </p:cNvSpPr>
            <p:nvPr/>
          </p:nvSpPr>
          <p:spPr bwMode="auto">
            <a:xfrm>
              <a:off x="5808" y="2458"/>
              <a:ext cx="24" cy="30"/>
            </a:xfrm>
            <a:custGeom>
              <a:avLst/>
              <a:gdLst>
                <a:gd name="T0" fmla="*/ 0 w 24"/>
                <a:gd name="T1" fmla="*/ 18 h 30"/>
                <a:gd name="T2" fmla="*/ 0 w 24"/>
                <a:gd name="T3" fmla="*/ 18 h 30"/>
                <a:gd name="T4" fmla="*/ 2 w 24"/>
                <a:gd name="T5" fmla="*/ 18 h 30"/>
                <a:gd name="T6" fmla="*/ 4 w 24"/>
                <a:gd name="T7" fmla="*/ 18 h 30"/>
                <a:gd name="T8" fmla="*/ 6 w 24"/>
                <a:gd name="T9" fmla="*/ 16 h 30"/>
                <a:gd name="T10" fmla="*/ 6 w 24"/>
                <a:gd name="T11" fmla="*/ 8 h 30"/>
                <a:gd name="T12" fmla="*/ 6 w 24"/>
                <a:gd name="T13" fmla="*/ 8 h 30"/>
                <a:gd name="T14" fmla="*/ 6 w 24"/>
                <a:gd name="T15" fmla="*/ 8 h 30"/>
                <a:gd name="T16" fmla="*/ 6 w 24"/>
                <a:gd name="T17" fmla="*/ 8 h 30"/>
                <a:gd name="T18" fmla="*/ 10 w 24"/>
                <a:gd name="T19" fmla="*/ 10 h 30"/>
                <a:gd name="T20" fmla="*/ 14 w 24"/>
                <a:gd name="T21" fmla="*/ 10 h 30"/>
                <a:gd name="T22" fmla="*/ 16 w 24"/>
                <a:gd name="T23" fmla="*/ 8 h 30"/>
                <a:gd name="T24" fmla="*/ 20 w 24"/>
                <a:gd name="T25" fmla="*/ 2 h 30"/>
                <a:gd name="T26" fmla="*/ 20 w 24"/>
                <a:gd name="T27" fmla="*/ 2 h 30"/>
                <a:gd name="T28" fmla="*/ 20 w 24"/>
                <a:gd name="T29" fmla="*/ 0 h 30"/>
                <a:gd name="T30" fmla="*/ 22 w 24"/>
                <a:gd name="T31" fmla="*/ 2 h 30"/>
                <a:gd name="T32" fmla="*/ 24 w 24"/>
                <a:gd name="T33" fmla="*/ 8 h 30"/>
                <a:gd name="T34" fmla="*/ 24 w 24"/>
                <a:gd name="T35" fmla="*/ 8 h 30"/>
                <a:gd name="T36" fmla="*/ 24 w 24"/>
                <a:gd name="T37" fmla="*/ 24 h 30"/>
                <a:gd name="T38" fmla="*/ 24 w 24"/>
                <a:gd name="T39" fmla="*/ 24 h 30"/>
                <a:gd name="T40" fmla="*/ 20 w 24"/>
                <a:gd name="T41" fmla="*/ 18 h 30"/>
                <a:gd name="T42" fmla="*/ 18 w 24"/>
                <a:gd name="T43" fmla="*/ 18 h 30"/>
                <a:gd name="T44" fmla="*/ 16 w 24"/>
                <a:gd name="T45" fmla="*/ 18 h 30"/>
                <a:gd name="T46" fmla="*/ 10 w 24"/>
                <a:gd name="T47" fmla="*/ 22 h 30"/>
                <a:gd name="T48" fmla="*/ 6 w 24"/>
                <a:gd name="T49" fmla="*/ 30 h 30"/>
                <a:gd name="T50" fmla="*/ 6 w 24"/>
                <a:gd name="T51" fmla="*/ 30 h 30"/>
                <a:gd name="T52" fmla="*/ 2 w 24"/>
                <a:gd name="T53" fmla="*/ 28 h 30"/>
                <a:gd name="T54" fmla="*/ 0 w 24"/>
                <a:gd name="T55" fmla="*/ 20 h 30"/>
                <a:gd name="T56" fmla="*/ 0 w 24"/>
                <a:gd name="T57" fmla="*/ 20 h 30"/>
                <a:gd name="T58" fmla="*/ 0 w 24"/>
                <a:gd name="T59" fmla="*/ 18 h 30"/>
                <a:gd name="T60" fmla="*/ 0 w 24"/>
                <a:gd name="T6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0">
                  <a:moveTo>
                    <a:pt x="0" y="18"/>
                  </a:moveTo>
                  <a:lnTo>
                    <a:pt x="0" y="18"/>
                  </a:lnTo>
                  <a:lnTo>
                    <a:pt x="2" y="18"/>
                  </a:lnTo>
                  <a:lnTo>
                    <a:pt x="4" y="18"/>
                  </a:lnTo>
                  <a:lnTo>
                    <a:pt x="6" y="16"/>
                  </a:lnTo>
                  <a:lnTo>
                    <a:pt x="6" y="8"/>
                  </a:lnTo>
                  <a:lnTo>
                    <a:pt x="6" y="8"/>
                  </a:lnTo>
                  <a:lnTo>
                    <a:pt x="6" y="8"/>
                  </a:lnTo>
                  <a:lnTo>
                    <a:pt x="6" y="8"/>
                  </a:lnTo>
                  <a:lnTo>
                    <a:pt x="10" y="10"/>
                  </a:lnTo>
                  <a:lnTo>
                    <a:pt x="14" y="10"/>
                  </a:lnTo>
                  <a:lnTo>
                    <a:pt x="16" y="8"/>
                  </a:lnTo>
                  <a:lnTo>
                    <a:pt x="20" y="2"/>
                  </a:lnTo>
                  <a:lnTo>
                    <a:pt x="20" y="2"/>
                  </a:lnTo>
                  <a:lnTo>
                    <a:pt x="20" y="0"/>
                  </a:lnTo>
                  <a:lnTo>
                    <a:pt x="22" y="2"/>
                  </a:lnTo>
                  <a:lnTo>
                    <a:pt x="24" y="8"/>
                  </a:lnTo>
                  <a:lnTo>
                    <a:pt x="24" y="8"/>
                  </a:lnTo>
                  <a:lnTo>
                    <a:pt x="24" y="24"/>
                  </a:lnTo>
                  <a:lnTo>
                    <a:pt x="24" y="24"/>
                  </a:lnTo>
                  <a:lnTo>
                    <a:pt x="20" y="18"/>
                  </a:lnTo>
                  <a:lnTo>
                    <a:pt x="18" y="18"/>
                  </a:lnTo>
                  <a:lnTo>
                    <a:pt x="16" y="18"/>
                  </a:lnTo>
                  <a:lnTo>
                    <a:pt x="10" y="22"/>
                  </a:lnTo>
                  <a:lnTo>
                    <a:pt x="6" y="30"/>
                  </a:lnTo>
                  <a:lnTo>
                    <a:pt x="6" y="30"/>
                  </a:lnTo>
                  <a:lnTo>
                    <a:pt x="2" y="28"/>
                  </a:lnTo>
                  <a:lnTo>
                    <a:pt x="0" y="20"/>
                  </a:lnTo>
                  <a:lnTo>
                    <a:pt x="0" y="20"/>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3476">
              <a:extLst>
                <a:ext uri="{FF2B5EF4-FFF2-40B4-BE49-F238E27FC236}">
                  <a16:creationId xmlns:a16="http://schemas.microsoft.com/office/drawing/2014/main" id="{3C04EF41-C105-9941-38F5-9AC0CBBE2518}"/>
                </a:ext>
              </a:extLst>
            </p:cNvPr>
            <p:cNvSpPr>
              <a:spLocks/>
            </p:cNvSpPr>
            <p:nvPr/>
          </p:nvSpPr>
          <p:spPr bwMode="auto">
            <a:xfrm>
              <a:off x="5762" y="2199"/>
              <a:ext cx="14" cy="26"/>
            </a:xfrm>
            <a:custGeom>
              <a:avLst/>
              <a:gdLst>
                <a:gd name="T0" fmla="*/ 8 w 14"/>
                <a:gd name="T1" fmla="*/ 0 h 26"/>
                <a:gd name="T2" fmla="*/ 8 w 14"/>
                <a:gd name="T3" fmla="*/ 0 h 26"/>
                <a:gd name="T4" fmla="*/ 10 w 14"/>
                <a:gd name="T5" fmla="*/ 4 h 26"/>
                <a:gd name="T6" fmla="*/ 12 w 14"/>
                <a:gd name="T7" fmla="*/ 4 h 26"/>
                <a:gd name="T8" fmla="*/ 12 w 14"/>
                <a:gd name="T9" fmla="*/ 4 h 26"/>
                <a:gd name="T10" fmla="*/ 14 w 14"/>
                <a:gd name="T11" fmla="*/ 6 h 26"/>
                <a:gd name="T12" fmla="*/ 14 w 14"/>
                <a:gd name="T13" fmla="*/ 12 h 26"/>
                <a:gd name="T14" fmla="*/ 14 w 14"/>
                <a:gd name="T15" fmla="*/ 12 h 26"/>
                <a:gd name="T16" fmla="*/ 14 w 14"/>
                <a:gd name="T17" fmla="*/ 18 h 26"/>
                <a:gd name="T18" fmla="*/ 12 w 14"/>
                <a:gd name="T19" fmla="*/ 16 h 26"/>
                <a:gd name="T20" fmla="*/ 12 w 14"/>
                <a:gd name="T21" fmla="*/ 16 h 26"/>
                <a:gd name="T22" fmla="*/ 10 w 14"/>
                <a:gd name="T23" fmla="*/ 16 h 26"/>
                <a:gd name="T24" fmla="*/ 8 w 14"/>
                <a:gd name="T25" fmla="*/ 18 h 26"/>
                <a:gd name="T26" fmla="*/ 6 w 14"/>
                <a:gd name="T27" fmla="*/ 22 h 26"/>
                <a:gd name="T28" fmla="*/ 6 w 14"/>
                <a:gd name="T29" fmla="*/ 22 h 26"/>
                <a:gd name="T30" fmla="*/ 2 w 14"/>
                <a:gd name="T31" fmla="*/ 26 h 26"/>
                <a:gd name="T32" fmla="*/ 2 w 14"/>
                <a:gd name="T33" fmla="*/ 26 h 26"/>
                <a:gd name="T34" fmla="*/ 0 w 14"/>
                <a:gd name="T35" fmla="*/ 24 h 26"/>
                <a:gd name="T36" fmla="*/ 0 w 14"/>
                <a:gd name="T37" fmla="*/ 24 h 26"/>
                <a:gd name="T38" fmla="*/ 0 w 14"/>
                <a:gd name="T39" fmla="*/ 20 h 26"/>
                <a:gd name="T40" fmla="*/ 0 w 14"/>
                <a:gd name="T41" fmla="*/ 18 h 26"/>
                <a:gd name="T42" fmla="*/ 2 w 14"/>
                <a:gd name="T43" fmla="*/ 12 h 26"/>
                <a:gd name="T44" fmla="*/ 2 w 14"/>
                <a:gd name="T45" fmla="*/ 12 h 26"/>
                <a:gd name="T46" fmla="*/ 4 w 14"/>
                <a:gd name="T47" fmla="*/ 4 h 26"/>
                <a:gd name="T48" fmla="*/ 4 w 14"/>
                <a:gd name="T49" fmla="*/ 2 h 26"/>
                <a:gd name="T50" fmla="*/ 6 w 14"/>
                <a:gd name="T51" fmla="*/ 0 h 26"/>
                <a:gd name="T52" fmla="*/ 6 w 14"/>
                <a:gd name="T53" fmla="*/ 0 h 26"/>
                <a:gd name="T54" fmla="*/ 8 w 14"/>
                <a:gd name="T55" fmla="*/ 0 h 26"/>
                <a:gd name="T56" fmla="*/ 8 w 14"/>
                <a:gd name="T5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26">
                  <a:moveTo>
                    <a:pt x="8" y="0"/>
                  </a:moveTo>
                  <a:lnTo>
                    <a:pt x="8" y="0"/>
                  </a:lnTo>
                  <a:lnTo>
                    <a:pt x="10" y="4"/>
                  </a:lnTo>
                  <a:lnTo>
                    <a:pt x="12" y="4"/>
                  </a:lnTo>
                  <a:lnTo>
                    <a:pt x="12" y="4"/>
                  </a:lnTo>
                  <a:lnTo>
                    <a:pt x="14" y="6"/>
                  </a:lnTo>
                  <a:lnTo>
                    <a:pt x="14" y="12"/>
                  </a:lnTo>
                  <a:lnTo>
                    <a:pt x="14" y="12"/>
                  </a:lnTo>
                  <a:lnTo>
                    <a:pt x="14" y="18"/>
                  </a:lnTo>
                  <a:lnTo>
                    <a:pt x="12" y="16"/>
                  </a:lnTo>
                  <a:lnTo>
                    <a:pt x="12" y="16"/>
                  </a:lnTo>
                  <a:lnTo>
                    <a:pt x="10" y="16"/>
                  </a:lnTo>
                  <a:lnTo>
                    <a:pt x="8" y="18"/>
                  </a:lnTo>
                  <a:lnTo>
                    <a:pt x="6" y="22"/>
                  </a:lnTo>
                  <a:lnTo>
                    <a:pt x="6" y="22"/>
                  </a:lnTo>
                  <a:lnTo>
                    <a:pt x="2" y="26"/>
                  </a:lnTo>
                  <a:lnTo>
                    <a:pt x="2" y="26"/>
                  </a:lnTo>
                  <a:lnTo>
                    <a:pt x="0" y="24"/>
                  </a:lnTo>
                  <a:lnTo>
                    <a:pt x="0" y="24"/>
                  </a:lnTo>
                  <a:lnTo>
                    <a:pt x="0" y="20"/>
                  </a:lnTo>
                  <a:lnTo>
                    <a:pt x="0" y="18"/>
                  </a:lnTo>
                  <a:lnTo>
                    <a:pt x="2" y="12"/>
                  </a:lnTo>
                  <a:lnTo>
                    <a:pt x="2" y="12"/>
                  </a:lnTo>
                  <a:lnTo>
                    <a:pt x="4" y="4"/>
                  </a:lnTo>
                  <a:lnTo>
                    <a:pt x="4" y="2"/>
                  </a:lnTo>
                  <a:lnTo>
                    <a:pt x="6"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3477">
              <a:extLst>
                <a:ext uri="{FF2B5EF4-FFF2-40B4-BE49-F238E27FC236}">
                  <a16:creationId xmlns:a16="http://schemas.microsoft.com/office/drawing/2014/main" id="{457E92BF-A2A2-FFB6-470F-63C65009E2A9}"/>
                </a:ext>
              </a:extLst>
            </p:cNvPr>
            <p:cNvSpPr>
              <a:spLocks/>
            </p:cNvSpPr>
            <p:nvPr/>
          </p:nvSpPr>
          <p:spPr bwMode="auto">
            <a:xfrm>
              <a:off x="5798" y="2462"/>
              <a:ext cx="10" cy="32"/>
            </a:xfrm>
            <a:custGeom>
              <a:avLst/>
              <a:gdLst>
                <a:gd name="T0" fmla="*/ 0 w 10"/>
                <a:gd name="T1" fmla="*/ 4 h 32"/>
                <a:gd name="T2" fmla="*/ 0 w 10"/>
                <a:gd name="T3" fmla="*/ 4 h 32"/>
                <a:gd name="T4" fmla="*/ 4 w 10"/>
                <a:gd name="T5" fmla="*/ 0 h 32"/>
                <a:gd name="T6" fmla="*/ 6 w 10"/>
                <a:gd name="T7" fmla="*/ 2 h 32"/>
                <a:gd name="T8" fmla="*/ 10 w 10"/>
                <a:gd name="T9" fmla="*/ 14 h 32"/>
                <a:gd name="T10" fmla="*/ 10 w 10"/>
                <a:gd name="T11" fmla="*/ 14 h 32"/>
                <a:gd name="T12" fmla="*/ 10 w 10"/>
                <a:gd name="T13" fmla="*/ 14 h 32"/>
                <a:gd name="T14" fmla="*/ 8 w 10"/>
                <a:gd name="T15" fmla="*/ 18 h 32"/>
                <a:gd name="T16" fmla="*/ 8 w 10"/>
                <a:gd name="T17" fmla="*/ 22 h 32"/>
                <a:gd name="T18" fmla="*/ 10 w 10"/>
                <a:gd name="T19" fmla="*/ 26 h 32"/>
                <a:gd name="T20" fmla="*/ 8 w 10"/>
                <a:gd name="T21" fmla="*/ 30 h 32"/>
                <a:gd name="T22" fmla="*/ 8 w 10"/>
                <a:gd name="T23" fmla="*/ 30 h 32"/>
                <a:gd name="T24" fmla="*/ 8 w 10"/>
                <a:gd name="T25" fmla="*/ 32 h 32"/>
                <a:gd name="T26" fmla="*/ 8 w 10"/>
                <a:gd name="T27" fmla="*/ 32 h 32"/>
                <a:gd name="T28" fmla="*/ 8 w 10"/>
                <a:gd name="T29" fmla="*/ 30 h 32"/>
                <a:gd name="T30" fmla="*/ 6 w 10"/>
                <a:gd name="T31" fmla="*/ 30 h 32"/>
                <a:gd name="T32" fmla="*/ 4 w 10"/>
                <a:gd name="T33" fmla="*/ 30 h 32"/>
                <a:gd name="T34" fmla="*/ 4 w 10"/>
                <a:gd name="T35" fmla="*/ 22 h 32"/>
                <a:gd name="T36" fmla="*/ 4 w 10"/>
                <a:gd name="T37" fmla="*/ 22 h 32"/>
                <a:gd name="T38" fmla="*/ 4 w 10"/>
                <a:gd name="T39" fmla="*/ 20 h 32"/>
                <a:gd name="T40" fmla="*/ 2 w 10"/>
                <a:gd name="T41" fmla="*/ 18 h 32"/>
                <a:gd name="T42" fmla="*/ 0 w 10"/>
                <a:gd name="T43" fmla="*/ 18 h 32"/>
                <a:gd name="T44" fmla="*/ 0 w 10"/>
                <a:gd name="T45" fmla="*/ 18 h 32"/>
                <a:gd name="T46" fmla="*/ 0 w 10"/>
                <a:gd name="T47" fmla="*/ 10 h 32"/>
                <a:gd name="T48" fmla="*/ 0 w 10"/>
                <a:gd name="T49" fmla="*/ 10 h 32"/>
                <a:gd name="T50" fmla="*/ 0 w 10"/>
                <a:gd name="T51" fmla="*/ 10 h 32"/>
                <a:gd name="T52" fmla="*/ 2 w 10"/>
                <a:gd name="T53" fmla="*/ 8 h 32"/>
                <a:gd name="T54" fmla="*/ 0 w 10"/>
                <a:gd name="T55" fmla="*/ 4 h 32"/>
                <a:gd name="T56" fmla="*/ 0 w 10"/>
                <a:gd name="T57"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32">
                  <a:moveTo>
                    <a:pt x="0" y="4"/>
                  </a:moveTo>
                  <a:lnTo>
                    <a:pt x="0" y="4"/>
                  </a:lnTo>
                  <a:lnTo>
                    <a:pt x="4" y="0"/>
                  </a:lnTo>
                  <a:lnTo>
                    <a:pt x="6" y="2"/>
                  </a:lnTo>
                  <a:lnTo>
                    <a:pt x="10" y="14"/>
                  </a:lnTo>
                  <a:lnTo>
                    <a:pt x="10" y="14"/>
                  </a:lnTo>
                  <a:lnTo>
                    <a:pt x="10" y="14"/>
                  </a:lnTo>
                  <a:lnTo>
                    <a:pt x="8" y="18"/>
                  </a:lnTo>
                  <a:lnTo>
                    <a:pt x="8" y="22"/>
                  </a:lnTo>
                  <a:lnTo>
                    <a:pt x="10" y="26"/>
                  </a:lnTo>
                  <a:lnTo>
                    <a:pt x="8" y="30"/>
                  </a:lnTo>
                  <a:lnTo>
                    <a:pt x="8" y="30"/>
                  </a:lnTo>
                  <a:lnTo>
                    <a:pt x="8" y="32"/>
                  </a:lnTo>
                  <a:lnTo>
                    <a:pt x="8" y="32"/>
                  </a:lnTo>
                  <a:lnTo>
                    <a:pt x="8" y="30"/>
                  </a:lnTo>
                  <a:lnTo>
                    <a:pt x="6" y="30"/>
                  </a:lnTo>
                  <a:lnTo>
                    <a:pt x="4" y="30"/>
                  </a:lnTo>
                  <a:lnTo>
                    <a:pt x="4" y="22"/>
                  </a:lnTo>
                  <a:lnTo>
                    <a:pt x="4" y="22"/>
                  </a:lnTo>
                  <a:lnTo>
                    <a:pt x="4" y="20"/>
                  </a:lnTo>
                  <a:lnTo>
                    <a:pt x="2" y="18"/>
                  </a:lnTo>
                  <a:lnTo>
                    <a:pt x="0" y="18"/>
                  </a:lnTo>
                  <a:lnTo>
                    <a:pt x="0" y="18"/>
                  </a:lnTo>
                  <a:lnTo>
                    <a:pt x="0" y="10"/>
                  </a:lnTo>
                  <a:lnTo>
                    <a:pt x="0" y="10"/>
                  </a:lnTo>
                  <a:lnTo>
                    <a:pt x="0" y="10"/>
                  </a:lnTo>
                  <a:lnTo>
                    <a:pt x="2"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3478">
              <a:extLst>
                <a:ext uri="{FF2B5EF4-FFF2-40B4-BE49-F238E27FC236}">
                  <a16:creationId xmlns:a16="http://schemas.microsoft.com/office/drawing/2014/main" id="{25070867-4E10-F7E4-15D2-A808A51F6AA3}"/>
                </a:ext>
              </a:extLst>
            </p:cNvPr>
            <p:cNvSpPr>
              <a:spLocks/>
            </p:cNvSpPr>
            <p:nvPr/>
          </p:nvSpPr>
          <p:spPr bwMode="auto">
            <a:xfrm>
              <a:off x="5838" y="2167"/>
              <a:ext cx="16" cy="22"/>
            </a:xfrm>
            <a:custGeom>
              <a:avLst/>
              <a:gdLst>
                <a:gd name="T0" fmla="*/ 14 w 16"/>
                <a:gd name="T1" fmla="*/ 4 h 22"/>
                <a:gd name="T2" fmla="*/ 14 w 16"/>
                <a:gd name="T3" fmla="*/ 4 h 22"/>
                <a:gd name="T4" fmla="*/ 14 w 16"/>
                <a:gd name="T5" fmla="*/ 6 h 22"/>
                <a:gd name="T6" fmla="*/ 14 w 16"/>
                <a:gd name="T7" fmla="*/ 6 h 22"/>
                <a:gd name="T8" fmla="*/ 14 w 16"/>
                <a:gd name="T9" fmla="*/ 10 h 22"/>
                <a:gd name="T10" fmla="*/ 14 w 16"/>
                <a:gd name="T11" fmla="*/ 14 h 22"/>
                <a:gd name="T12" fmla="*/ 16 w 16"/>
                <a:gd name="T13" fmla="*/ 18 h 22"/>
                <a:gd name="T14" fmla="*/ 14 w 16"/>
                <a:gd name="T15" fmla="*/ 20 h 22"/>
                <a:gd name="T16" fmla="*/ 14 w 16"/>
                <a:gd name="T17" fmla="*/ 20 h 22"/>
                <a:gd name="T18" fmla="*/ 14 w 16"/>
                <a:gd name="T19" fmla="*/ 22 h 22"/>
                <a:gd name="T20" fmla="*/ 12 w 16"/>
                <a:gd name="T21" fmla="*/ 20 h 22"/>
                <a:gd name="T22" fmla="*/ 8 w 16"/>
                <a:gd name="T23" fmla="*/ 18 h 22"/>
                <a:gd name="T24" fmla="*/ 8 w 16"/>
                <a:gd name="T25" fmla="*/ 18 h 22"/>
                <a:gd name="T26" fmla="*/ 6 w 16"/>
                <a:gd name="T27" fmla="*/ 14 h 22"/>
                <a:gd name="T28" fmla="*/ 4 w 16"/>
                <a:gd name="T29" fmla="*/ 10 h 22"/>
                <a:gd name="T30" fmla="*/ 2 w 16"/>
                <a:gd name="T31" fmla="*/ 8 h 22"/>
                <a:gd name="T32" fmla="*/ 0 w 16"/>
                <a:gd name="T33" fmla="*/ 8 h 22"/>
                <a:gd name="T34" fmla="*/ 0 w 16"/>
                <a:gd name="T35" fmla="*/ 8 h 22"/>
                <a:gd name="T36" fmla="*/ 0 w 16"/>
                <a:gd name="T37" fmla="*/ 0 h 22"/>
                <a:gd name="T38" fmla="*/ 0 w 16"/>
                <a:gd name="T39" fmla="*/ 0 h 22"/>
                <a:gd name="T40" fmla="*/ 4 w 16"/>
                <a:gd name="T41" fmla="*/ 0 h 22"/>
                <a:gd name="T42" fmla="*/ 6 w 16"/>
                <a:gd name="T43" fmla="*/ 2 h 22"/>
                <a:gd name="T44" fmla="*/ 10 w 16"/>
                <a:gd name="T45" fmla="*/ 16 h 22"/>
                <a:gd name="T46" fmla="*/ 10 w 16"/>
                <a:gd name="T47" fmla="*/ 16 h 22"/>
                <a:gd name="T48" fmla="*/ 10 w 16"/>
                <a:gd name="T49" fmla="*/ 8 h 22"/>
                <a:gd name="T50" fmla="*/ 10 w 16"/>
                <a:gd name="T51" fmla="*/ 4 h 22"/>
                <a:gd name="T52" fmla="*/ 12 w 16"/>
                <a:gd name="T53" fmla="*/ 4 h 22"/>
                <a:gd name="T54" fmla="*/ 14 w 16"/>
                <a:gd name="T55" fmla="*/ 4 h 22"/>
                <a:gd name="T56" fmla="*/ 14 w 16"/>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22">
                  <a:moveTo>
                    <a:pt x="14" y="4"/>
                  </a:moveTo>
                  <a:lnTo>
                    <a:pt x="14" y="4"/>
                  </a:lnTo>
                  <a:lnTo>
                    <a:pt x="14" y="6"/>
                  </a:lnTo>
                  <a:lnTo>
                    <a:pt x="14" y="6"/>
                  </a:lnTo>
                  <a:lnTo>
                    <a:pt x="14" y="10"/>
                  </a:lnTo>
                  <a:lnTo>
                    <a:pt x="14" y="14"/>
                  </a:lnTo>
                  <a:lnTo>
                    <a:pt x="16" y="18"/>
                  </a:lnTo>
                  <a:lnTo>
                    <a:pt x="14" y="20"/>
                  </a:lnTo>
                  <a:lnTo>
                    <a:pt x="14" y="20"/>
                  </a:lnTo>
                  <a:lnTo>
                    <a:pt x="14" y="22"/>
                  </a:lnTo>
                  <a:lnTo>
                    <a:pt x="12" y="20"/>
                  </a:lnTo>
                  <a:lnTo>
                    <a:pt x="8" y="18"/>
                  </a:lnTo>
                  <a:lnTo>
                    <a:pt x="8" y="18"/>
                  </a:lnTo>
                  <a:lnTo>
                    <a:pt x="6" y="14"/>
                  </a:lnTo>
                  <a:lnTo>
                    <a:pt x="4" y="10"/>
                  </a:lnTo>
                  <a:lnTo>
                    <a:pt x="2" y="8"/>
                  </a:lnTo>
                  <a:lnTo>
                    <a:pt x="0" y="8"/>
                  </a:lnTo>
                  <a:lnTo>
                    <a:pt x="0" y="8"/>
                  </a:lnTo>
                  <a:lnTo>
                    <a:pt x="0" y="0"/>
                  </a:lnTo>
                  <a:lnTo>
                    <a:pt x="0" y="0"/>
                  </a:lnTo>
                  <a:lnTo>
                    <a:pt x="4" y="0"/>
                  </a:lnTo>
                  <a:lnTo>
                    <a:pt x="6" y="2"/>
                  </a:lnTo>
                  <a:lnTo>
                    <a:pt x="10" y="16"/>
                  </a:lnTo>
                  <a:lnTo>
                    <a:pt x="10" y="16"/>
                  </a:lnTo>
                  <a:lnTo>
                    <a:pt x="10" y="8"/>
                  </a:lnTo>
                  <a:lnTo>
                    <a:pt x="10" y="4"/>
                  </a:lnTo>
                  <a:lnTo>
                    <a:pt x="12" y="4"/>
                  </a:lnTo>
                  <a:lnTo>
                    <a:pt x="14" y="4"/>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 name="Freeform 3479">
              <a:extLst>
                <a:ext uri="{FF2B5EF4-FFF2-40B4-BE49-F238E27FC236}">
                  <a16:creationId xmlns:a16="http://schemas.microsoft.com/office/drawing/2014/main" id="{9082EFE6-C6E4-BBB1-DFE1-0647285954D5}"/>
                </a:ext>
              </a:extLst>
            </p:cNvPr>
            <p:cNvSpPr>
              <a:spLocks/>
            </p:cNvSpPr>
            <p:nvPr/>
          </p:nvSpPr>
          <p:spPr bwMode="auto">
            <a:xfrm>
              <a:off x="5814" y="2408"/>
              <a:ext cx="8" cy="10"/>
            </a:xfrm>
            <a:custGeom>
              <a:avLst/>
              <a:gdLst>
                <a:gd name="T0" fmla="*/ 0 w 8"/>
                <a:gd name="T1" fmla="*/ 6 h 10"/>
                <a:gd name="T2" fmla="*/ 0 w 8"/>
                <a:gd name="T3" fmla="*/ 6 h 10"/>
                <a:gd name="T4" fmla="*/ 4 w 8"/>
                <a:gd name="T5" fmla="*/ 0 h 10"/>
                <a:gd name="T6" fmla="*/ 6 w 8"/>
                <a:gd name="T7" fmla="*/ 0 h 10"/>
                <a:gd name="T8" fmla="*/ 8 w 8"/>
                <a:gd name="T9" fmla="*/ 4 h 10"/>
                <a:gd name="T10" fmla="*/ 8 w 8"/>
                <a:gd name="T11" fmla="*/ 4 h 10"/>
                <a:gd name="T12" fmla="*/ 8 w 8"/>
                <a:gd name="T13" fmla="*/ 8 h 10"/>
                <a:gd name="T14" fmla="*/ 6 w 8"/>
                <a:gd name="T15" fmla="*/ 10 h 10"/>
                <a:gd name="T16" fmla="*/ 6 w 8"/>
                <a:gd name="T17" fmla="*/ 10 h 10"/>
                <a:gd name="T18" fmla="*/ 0 w 8"/>
                <a:gd name="T19" fmla="*/ 6 h 10"/>
                <a:gd name="T20" fmla="*/ 0 w 8"/>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0" y="6"/>
                  </a:moveTo>
                  <a:lnTo>
                    <a:pt x="0" y="6"/>
                  </a:lnTo>
                  <a:lnTo>
                    <a:pt x="4" y="0"/>
                  </a:lnTo>
                  <a:lnTo>
                    <a:pt x="6" y="0"/>
                  </a:lnTo>
                  <a:lnTo>
                    <a:pt x="8" y="4"/>
                  </a:lnTo>
                  <a:lnTo>
                    <a:pt x="8" y="4"/>
                  </a:lnTo>
                  <a:lnTo>
                    <a:pt x="8" y="8"/>
                  </a:lnTo>
                  <a:lnTo>
                    <a:pt x="6" y="10"/>
                  </a:lnTo>
                  <a:lnTo>
                    <a:pt x="6" y="1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 name="Freeform 3480">
              <a:extLst>
                <a:ext uri="{FF2B5EF4-FFF2-40B4-BE49-F238E27FC236}">
                  <a16:creationId xmlns:a16="http://schemas.microsoft.com/office/drawing/2014/main" id="{FCA0B1F8-3928-3FDF-7963-B0B6B907295A}"/>
                </a:ext>
              </a:extLst>
            </p:cNvPr>
            <p:cNvSpPr>
              <a:spLocks/>
            </p:cNvSpPr>
            <p:nvPr/>
          </p:nvSpPr>
          <p:spPr bwMode="auto">
            <a:xfrm>
              <a:off x="5754" y="2384"/>
              <a:ext cx="22" cy="44"/>
            </a:xfrm>
            <a:custGeom>
              <a:avLst/>
              <a:gdLst>
                <a:gd name="T0" fmla="*/ 6 w 22"/>
                <a:gd name="T1" fmla="*/ 0 h 44"/>
                <a:gd name="T2" fmla="*/ 6 w 22"/>
                <a:gd name="T3" fmla="*/ 0 h 44"/>
                <a:gd name="T4" fmla="*/ 8 w 22"/>
                <a:gd name="T5" fmla="*/ 14 h 44"/>
                <a:gd name="T6" fmla="*/ 12 w 22"/>
                <a:gd name="T7" fmla="*/ 22 h 44"/>
                <a:gd name="T8" fmla="*/ 16 w 22"/>
                <a:gd name="T9" fmla="*/ 26 h 44"/>
                <a:gd name="T10" fmla="*/ 22 w 22"/>
                <a:gd name="T11" fmla="*/ 30 h 44"/>
                <a:gd name="T12" fmla="*/ 22 w 22"/>
                <a:gd name="T13" fmla="*/ 30 h 44"/>
                <a:gd name="T14" fmla="*/ 18 w 22"/>
                <a:gd name="T15" fmla="*/ 32 h 44"/>
                <a:gd name="T16" fmla="*/ 16 w 22"/>
                <a:gd name="T17" fmla="*/ 32 h 44"/>
                <a:gd name="T18" fmla="*/ 14 w 22"/>
                <a:gd name="T19" fmla="*/ 30 h 44"/>
                <a:gd name="T20" fmla="*/ 12 w 22"/>
                <a:gd name="T21" fmla="*/ 30 h 44"/>
                <a:gd name="T22" fmla="*/ 12 w 22"/>
                <a:gd name="T23" fmla="*/ 30 h 44"/>
                <a:gd name="T24" fmla="*/ 14 w 22"/>
                <a:gd name="T25" fmla="*/ 42 h 44"/>
                <a:gd name="T26" fmla="*/ 12 w 22"/>
                <a:gd name="T27" fmla="*/ 44 h 44"/>
                <a:gd name="T28" fmla="*/ 10 w 22"/>
                <a:gd name="T29" fmla="*/ 44 h 44"/>
                <a:gd name="T30" fmla="*/ 10 w 22"/>
                <a:gd name="T31" fmla="*/ 44 h 44"/>
                <a:gd name="T32" fmla="*/ 8 w 22"/>
                <a:gd name="T33" fmla="*/ 34 h 44"/>
                <a:gd name="T34" fmla="*/ 6 w 22"/>
                <a:gd name="T35" fmla="*/ 28 h 44"/>
                <a:gd name="T36" fmla="*/ 4 w 22"/>
                <a:gd name="T37" fmla="*/ 20 h 44"/>
                <a:gd name="T38" fmla="*/ 2 w 22"/>
                <a:gd name="T39" fmla="*/ 12 h 44"/>
                <a:gd name="T40" fmla="*/ 2 w 22"/>
                <a:gd name="T41" fmla="*/ 12 h 44"/>
                <a:gd name="T42" fmla="*/ 0 w 22"/>
                <a:gd name="T43" fmla="*/ 6 h 44"/>
                <a:gd name="T44" fmla="*/ 0 w 22"/>
                <a:gd name="T45" fmla="*/ 6 h 44"/>
                <a:gd name="T46" fmla="*/ 0 w 22"/>
                <a:gd name="T47" fmla="*/ 2 h 44"/>
                <a:gd name="T48" fmla="*/ 0 w 22"/>
                <a:gd name="T49" fmla="*/ 2 h 44"/>
                <a:gd name="T50" fmla="*/ 2 w 22"/>
                <a:gd name="T51" fmla="*/ 4 h 44"/>
                <a:gd name="T52" fmla="*/ 2 w 22"/>
                <a:gd name="T53" fmla="*/ 4 h 44"/>
                <a:gd name="T54" fmla="*/ 6 w 22"/>
                <a:gd name="T55" fmla="*/ 0 h 44"/>
                <a:gd name="T56" fmla="*/ 6 w 22"/>
                <a:gd name="T5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4">
                  <a:moveTo>
                    <a:pt x="6" y="0"/>
                  </a:moveTo>
                  <a:lnTo>
                    <a:pt x="6" y="0"/>
                  </a:lnTo>
                  <a:lnTo>
                    <a:pt x="8" y="14"/>
                  </a:lnTo>
                  <a:lnTo>
                    <a:pt x="12" y="22"/>
                  </a:lnTo>
                  <a:lnTo>
                    <a:pt x="16" y="26"/>
                  </a:lnTo>
                  <a:lnTo>
                    <a:pt x="22" y="30"/>
                  </a:lnTo>
                  <a:lnTo>
                    <a:pt x="22" y="30"/>
                  </a:lnTo>
                  <a:lnTo>
                    <a:pt x="18" y="32"/>
                  </a:lnTo>
                  <a:lnTo>
                    <a:pt x="16" y="32"/>
                  </a:lnTo>
                  <a:lnTo>
                    <a:pt x="14" y="30"/>
                  </a:lnTo>
                  <a:lnTo>
                    <a:pt x="12" y="30"/>
                  </a:lnTo>
                  <a:lnTo>
                    <a:pt x="12" y="30"/>
                  </a:lnTo>
                  <a:lnTo>
                    <a:pt x="14" y="42"/>
                  </a:lnTo>
                  <a:lnTo>
                    <a:pt x="12" y="44"/>
                  </a:lnTo>
                  <a:lnTo>
                    <a:pt x="10" y="44"/>
                  </a:lnTo>
                  <a:lnTo>
                    <a:pt x="10" y="44"/>
                  </a:lnTo>
                  <a:lnTo>
                    <a:pt x="8" y="34"/>
                  </a:lnTo>
                  <a:lnTo>
                    <a:pt x="6" y="28"/>
                  </a:lnTo>
                  <a:lnTo>
                    <a:pt x="4" y="20"/>
                  </a:lnTo>
                  <a:lnTo>
                    <a:pt x="2" y="12"/>
                  </a:lnTo>
                  <a:lnTo>
                    <a:pt x="2" y="12"/>
                  </a:lnTo>
                  <a:lnTo>
                    <a:pt x="0" y="6"/>
                  </a:lnTo>
                  <a:lnTo>
                    <a:pt x="0" y="6"/>
                  </a:lnTo>
                  <a:lnTo>
                    <a:pt x="0" y="2"/>
                  </a:lnTo>
                  <a:lnTo>
                    <a:pt x="0" y="2"/>
                  </a:lnTo>
                  <a:lnTo>
                    <a:pt x="2" y="4"/>
                  </a:lnTo>
                  <a:lnTo>
                    <a:pt x="2" y="4"/>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 name="Freeform 3481">
              <a:extLst>
                <a:ext uri="{FF2B5EF4-FFF2-40B4-BE49-F238E27FC236}">
                  <a16:creationId xmlns:a16="http://schemas.microsoft.com/office/drawing/2014/main" id="{32DEE6A3-D765-D4E4-053D-84825739BAB4}"/>
                </a:ext>
              </a:extLst>
            </p:cNvPr>
            <p:cNvSpPr>
              <a:spLocks/>
            </p:cNvSpPr>
            <p:nvPr/>
          </p:nvSpPr>
          <p:spPr bwMode="auto">
            <a:xfrm>
              <a:off x="5752" y="2468"/>
              <a:ext cx="14" cy="26"/>
            </a:xfrm>
            <a:custGeom>
              <a:avLst/>
              <a:gdLst>
                <a:gd name="T0" fmla="*/ 4 w 14"/>
                <a:gd name="T1" fmla="*/ 0 h 26"/>
                <a:gd name="T2" fmla="*/ 4 w 14"/>
                <a:gd name="T3" fmla="*/ 0 h 26"/>
                <a:gd name="T4" fmla="*/ 12 w 14"/>
                <a:gd name="T5" fmla="*/ 2 h 26"/>
                <a:gd name="T6" fmla="*/ 12 w 14"/>
                <a:gd name="T7" fmla="*/ 2 h 26"/>
                <a:gd name="T8" fmla="*/ 10 w 14"/>
                <a:gd name="T9" fmla="*/ 12 h 26"/>
                <a:gd name="T10" fmla="*/ 10 w 14"/>
                <a:gd name="T11" fmla="*/ 16 h 26"/>
                <a:gd name="T12" fmla="*/ 14 w 14"/>
                <a:gd name="T13" fmla="*/ 20 h 26"/>
                <a:gd name="T14" fmla="*/ 14 w 14"/>
                <a:gd name="T15" fmla="*/ 20 h 26"/>
                <a:gd name="T16" fmla="*/ 12 w 14"/>
                <a:gd name="T17" fmla="*/ 22 h 26"/>
                <a:gd name="T18" fmla="*/ 10 w 14"/>
                <a:gd name="T19" fmla="*/ 24 h 26"/>
                <a:gd name="T20" fmla="*/ 8 w 14"/>
                <a:gd name="T21" fmla="*/ 24 h 26"/>
                <a:gd name="T22" fmla="*/ 6 w 14"/>
                <a:gd name="T23" fmla="*/ 26 h 26"/>
                <a:gd name="T24" fmla="*/ 6 w 14"/>
                <a:gd name="T25" fmla="*/ 26 h 26"/>
                <a:gd name="T26" fmla="*/ 4 w 14"/>
                <a:gd name="T27" fmla="*/ 26 h 26"/>
                <a:gd name="T28" fmla="*/ 4 w 14"/>
                <a:gd name="T29" fmla="*/ 22 h 26"/>
                <a:gd name="T30" fmla="*/ 4 w 14"/>
                <a:gd name="T31" fmla="*/ 22 h 26"/>
                <a:gd name="T32" fmla="*/ 2 w 14"/>
                <a:gd name="T33" fmla="*/ 14 h 26"/>
                <a:gd name="T34" fmla="*/ 0 w 14"/>
                <a:gd name="T35" fmla="*/ 10 h 26"/>
                <a:gd name="T36" fmla="*/ 2 w 14"/>
                <a:gd name="T37" fmla="*/ 4 h 26"/>
                <a:gd name="T38" fmla="*/ 2 w 14"/>
                <a:gd name="T39" fmla="*/ 4 h 26"/>
                <a:gd name="T40" fmla="*/ 4 w 14"/>
                <a:gd name="T41" fmla="*/ 4 h 26"/>
                <a:gd name="T42" fmla="*/ 4 w 14"/>
                <a:gd name="T43" fmla="*/ 0 h 26"/>
                <a:gd name="T44" fmla="*/ 4 w 14"/>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6">
                  <a:moveTo>
                    <a:pt x="4" y="0"/>
                  </a:moveTo>
                  <a:lnTo>
                    <a:pt x="4" y="0"/>
                  </a:lnTo>
                  <a:lnTo>
                    <a:pt x="12" y="2"/>
                  </a:lnTo>
                  <a:lnTo>
                    <a:pt x="12" y="2"/>
                  </a:lnTo>
                  <a:lnTo>
                    <a:pt x="10" y="12"/>
                  </a:lnTo>
                  <a:lnTo>
                    <a:pt x="10" y="16"/>
                  </a:lnTo>
                  <a:lnTo>
                    <a:pt x="14" y="20"/>
                  </a:lnTo>
                  <a:lnTo>
                    <a:pt x="14" y="20"/>
                  </a:lnTo>
                  <a:lnTo>
                    <a:pt x="12" y="22"/>
                  </a:lnTo>
                  <a:lnTo>
                    <a:pt x="10" y="24"/>
                  </a:lnTo>
                  <a:lnTo>
                    <a:pt x="8" y="24"/>
                  </a:lnTo>
                  <a:lnTo>
                    <a:pt x="6" y="26"/>
                  </a:lnTo>
                  <a:lnTo>
                    <a:pt x="6" y="26"/>
                  </a:lnTo>
                  <a:lnTo>
                    <a:pt x="4" y="26"/>
                  </a:lnTo>
                  <a:lnTo>
                    <a:pt x="4" y="22"/>
                  </a:lnTo>
                  <a:lnTo>
                    <a:pt x="4" y="22"/>
                  </a:lnTo>
                  <a:lnTo>
                    <a:pt x="2" y="14"/>
                  </a:lnTo>
                  <a:lnTo>
                    <a:pt x="0" y="10"/>
                  </a:lnTo>
                  <a:lnTo>
                    <a:pt x="2" y="4"/>
                  </a:lnTo>
                  <a:lnTo>
                    <a:pt x="2" y="4"/>
                  </a:lnTo>
                  <a:lnTo>
                    <a:pt x="4"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 name="Freeform 3482">
              <a:extLst>
                <a:ext uri="{FF2B5EF4-FFF2-40B4-BE49-F238E27FC236}">
                  <a16:creationId xmlns:a16="http://schemas.microsoft.com/office/drawing/2014/main" id="{CF8CAA2F-885B-AF66-E3A4-545C931FB713}"/>
                </a:ext>
              </a:extLst>
            </p:cNvPr>
            <p:cNvSpPr>
              <a:spLocks/>
            </p:cNvSpPr>
            <p:nvPr/>
          </p:nvSpPr>
          <p:spPr bwMode="auto">
            <a:xfrm>
              <a:off x="5724" y="2402"/>
              <a:ext cx="14" cy="32"/>
            </a:xfrm>
            <a:custGeom>
              <a:avLst/>
              <a:gdLst>
                <a:gd name="T0" fmla="*/ 0 w 14"/>
                <a:gd name="T1" fmla="*/ 12 h 32"/>
                <a:gd name="T2" fmla="*/ 0 w 14"/>
                <a:gd name="T3" fmla="*/ 12 h 32"/>
                <a:gd name="T4" fmla="*/ 2 w 14"/>
                <a:gd name="T5" fmla="*/ 12 h 32"/>
                <a:gd name="T6" fmla="*/ 4 w 14"/>
                <a:gd name="T7" fmla="*/ 10 h 32"/>
                <a:gd name="T8" fmla="*/ 4 w 14"/>
                <a:gd name="T9" fmla="*/ 6 h 32"/>
                <a:gd name="T10" fmla="*/ 4 w 14"/>
                <a:gd name="T11" fmla="*/ 0 h 32"/>
                <a:gd name="T12" fmla="*/ 4 w 14"/>
                <a:gd name="T13" fmla="*/ 0 h 32"/>
                <a:gd name="T14" fmla="*/ 8 w 14"/>
                <a:gd name="T15" fmla="*/ 12 h 32"/>
                <a:gd name="T16" fmla="*/ 10 w 14"/>
                <a:gd name="T17" fmla="*/ 16 h 32"/>
                <a:gd name="T18" fmla="*/ 12 w 14"/>
                <a:gd name="T19" fmla="*/ 20 h 32"/>
                <a:gd name="T20" fmla="*/ 12 w 14"/>
                <a:gd name="T21" fmla="*/ 20 h 32"/>
                <a:gd name="T22" fmla="*/ 14 w 14"/>
                <a:gd name="T23" fmla="*/ 24 h 32"/>
                <a:gd name="T24" fmla="*/ 12 w 14"/>
                <a:gd name="T25" fmla="*/ 30 h 32"/>
                <a:gd name="T26" fmla="*/ 12 w 14"/>
                <a:gd name="T27" fmla="*/ 30 h 32"/>
                <a:gd name="T28" fmla="*/ 12 w 14"/>
                <a:gd name="T29" fmla="*/ 32 h 32"/>
                <a:gd name="T30" fmla="*/ 12 w 14"/>
                <a:gd name="T31" fmla="*/ 32 h 32"/>
                <a:gd name="T32" fmla="*/ 10 w 14"/>
                <a:gd name="T33" fmla="*/ 30 h 32"/>
                <a:gd name="T34" fmla="*/ 10 w 14"/>
                <a:gd name="T35" fmla="*/ 30 h 32"/>
                <a:gd name="T36" fmla="*/ 6 w 14"/>
                <a:gd name="T37" fmla="*/ 28 h 32"/>
                <a:gd name="T38" fmla="*/ 4 w 14"/>
                <a:gd name="T39" fmla="*/ 22 h 32"/>
                <a:gd name="T40" fmla="*/ 0 w 14"/>
                <a:gd name="T41" fmla="*/ 12 h 32"/>
                <a:gd name="T42" fmla="*/ 0 w 14"/>
                <a:gd name="T43"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32">
                  <a:moveTo>
                    <a:pt x="0" y="12"/>
                  </a:moveTo>
                  <a:lnTo>
                    <a:pt x="0" y="12"/>
                  </a:lnTo>
                  <a:lnTo>
                    <a:pt x="2" y="12"/>
                  </a:lnTo>
                  <a:lnTo>
                    <a:pt x="4" y="10"/>
                  </a:lnTo>
                  <a:lnTo>
                    <a:pt x="4" y="6"/>
                  </a:lnTo>
                  <a:lnTo>
                    <a:pt x="4" y="0"/>
                  </a:lnTo>
                  <a:lnTo>
                    <a:pt x="4" y="0"/>
                  </a:lnTo>
                  <a:lnTo>
                    <a:pt x="8" y="12"/>
                  </a:lnTo>
                  <a:lnTo>
                    <a:pt x="10" y="16"/>
                  </a:lnTo>
                  <a:lnTo>
                    <a:pt x="12" y="20"/>
                  </a:lnTo>
                  <a:lnTo>
                    <a:pt x="12" y="20"/>
                  </a:lnTo>
                  <a:lnTo>
                    <a:pt x="14" y="24"/>
                  </a:lnTo>
                  <a:lnTo>
                    <a:pt x="12" y="30"/>
                  </a:lnTo>
                  <a:lnTo>
                    <a:pt x="12" y="30"/>
                  </a:lnTo>
                  <a:lnTo>
                    <a:pt x="12" y="32"/>
                  </a:lnTo>
                  <a:lnTo>
                    <a:pt x="12" y="32"/>
                  </a:lnTo>
                  <a:lnTo>
                    <a:pt x="10" y="30"/>
                  </a:lnTo>
                  <a:lnTo>
                    <a:pt x="10" y="30"/>
                  </a:lnTo>
                  <a:lnTo>
                    <a:pt x="6" y="28"/>
                  </a:lnTo>
                  <a:lnTo>
                    <a:pt x="4" y="2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 name="Freeform 3483">
              <a:extLst>
                <a:ext uri="{FF2B5EF4-FFF2-40B4-BE49-F238E27FC236}">
                  <a16:creationId xmlns:a16="http://schemas.microsoft.com/office/drawing/2014/main" id="{48576215-1C11-6B94-A572-E19D718091A7}"/>
                </a:ext>
              </a:extLst>
            </p:cNvPr>
            <p:cNvSpPr>
              <a:spLocks/>
            </p:cNvSpPr>
            <p:nvPr/>
          </p:nvSpPr>
          <p:spPr bwMode="auto">
            <a:xfrm>
              <a:off x="5738" y="2472"/>
              <a:ext cx="18" cy="22"/>
            </a:xfrm>
            <a:custGeom>
              <a:avLst/>
              <a:gdLst>
                <a:gd name="T0" fmla="*/ 16 w 18"/>
                <a:gd name="T1" fmla="*/ 0 h 22"/>
                <a:gd name="T2" fmla="*/ 16 w 18"/>
                <a:gd name="T3" fmla="*/ 0 h 22"/>
                <a:gd name="T4" fmla="*/ 18 w 18"/>
                <a:gd name="T5" fmla="*/ 18 h 22"/>
                <a:gd name="T6" fmla="*/ 18 w 18"/>
                <a:gd name="T7" fmla="*/ 18 h 22"/>
                <a:gd name="T8" fmla="*/ 14 w 18"/>
                <a:gd name="T9" fmla="*/ 16 h 22"/>
                <a:gd name="T10" fmla="*/ 12 w 18"/>
                <a:gd name="T11" fmla="*/ 16 h 22"/>
                <a:gd name="T12" fmla="*/ 10 w 18"/>
                <a:gd name="T13" fmla="*/ 16 h 22"/>
                <a:gd name="T14" fmla="*/ 8 w 18"/>
                <a:gd name="T15" fmla="*/ 20 h 22"/>
                <a:gd name="T16" fmla="*/ 8 w 18"/>
                <a:gd name="T17" fmla="*/ 20 h 22"/>
                <a:gd name="T18" fmla="*/ 4 w 18"/>
                <a:gd name="T19" fmla="*/ 22 h 22"/>
                <a:gd name="T20" fmla="*/ 4 w 18"/>
                <a:gd name="T21" fmla="*/ 22 h 22"/>
                <a:gd name="T22" fmla="*/ 2 w 18"/>
                <a:gd name="T23" fmla="*/ 20 h 22"/>
                <a:gd name="T24" fmla="*/ 2 w 18"/>
                <a:gd name="T25" fmla="*/ 20 h 22"/>
                <a:gd name="T26" fmla="*/ 0 w 18"/>
                <a:gd name="T27" fmla="*/ 16 h 22"/>
                <a:gd name="T28" fmla="*/ 0 w 18"/>
                <a:gd name="T29" fmla="*/ 16 h 22"/>
                <a:gd name="T30" fmla="*/ 2 w 18"/>
                <a:gd name="T31" fmla="*/ 12 h 22"/>
                <a:gd name="T32" fmla="*/ 4 w 18"/>
                <a:gd name="T33" fmla="*/ 12 h 22"/>
                <a:gd name="T34" fmla="*/ 6 w 18"/>
                <a:gd name="T35" fmla="*/ 12 h 22"/>
                <a:gd name="T36" fmla="*/ 6 w 18"/>
                <a:gd name="T37" fmla="*/ 12 h 22"/>
                <a:gd name="T38" fmla="*/ 8 w 18"/>
                <a:gd name="T39" fmla="*/ 10 h 22"/>
                <a:gd name="T40" fmla="*/ 12 w 18"/>
                <a:gd name="T41" fmla="*/ 6 h 22"/>
                <a:gd name="T42" fmla="*/ 14 w 18"/>
                <a:gd name="T43" fmla="*/ 2 h 22"/>
                <a:gd name="T44" fmla="*/ 16 w 18"/>
                <a:gd name="T45" fmla="*/ 0 h 22"/>
                <a:gd name="T46" fmla="*/ 16 w 18"/>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2">
                  <a:moveTo>
                    <a:pt x="16" y="0"/>
                  </a:moveTo>
                  <a:lnTo>
                    <a:pt x="16" y="0"/>
                  </a:lnTo>
                  <a:lnTo>
                    <a:pt x="18" y="18"/>
                  </a:lnTo>
                  <a:lnTo>
                    <a:pt x="18" y="18"/>
                  </a:lnTo>
                  <a:lnTo>
                    <a:pt x="14" y="16"/>
                  </a:lnTo>
                  <a:lnTo>
                    <a:pt x="12" y="16"/>
                  </a:lnTo>
                  <a:lnTo>
                    <a:pt x="10" y="16"/>
                  </a:lnTo>
                  <a:lnTo>
                    <a:pt x="8" y="20"/>
                  </a:lnTo>
                  <a:lnTo>
                    <a:pt x="8" y="20"/>
                  </a:lnTo>
                  <a:lnTo>
                    <a:pt x="4" y="22"/>
                  </a:lnTo>
                  <a:lnTo>
                    <a:pt x="4" y="22"/>
                  </a:lnTo>
                  <a:lnTo>
                    <a:pt x="2" y="20"/>
                  </a:lnTo>
                  <a:lnTo>
                    <a:pt x="2" y="20"/>
                  </a:lnTo>
                  <a:lnTo>
                    <a:pt x="0" y="16"/>
                  </a:lnTo>
                  <a:lnTo>
                    <a:pt x="0" y="16"/>
                  </a:lnTo>
                  <a:lnTo>
                    <a:pt x="2" y="12"/>
                  </a:lnTo>
                  <a:lnTo>
                    <a:pt x="4" y="12"/>
                  </a:lnTo>
                  <a:lnTo>
                    <a:pt x="6" y="12"/>
                  </a:lnTo>
                  <a:lnTo>
                    <a:pt x="6" y="12"/>
                  </a:lnTo>
                  <a:lnTo>
                    <a:pt x="8" y="10"/>
                  </a:lnTo>
                  <a:lnTo>
                    <a:pt x="12" y="6"/>
                  </a:lnTo>
                  <a:lnTo>
                    <a:pt x="14" y="2"/>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3484">
              <a:extLst>
                <a:ext uri="{FF2B5EF4-FFF2-40B4-BE49-F238E27FC236}">
                  <a16:creationId xmlns:a16="http://schemas.microsoft.com/office/drawing/2014/main" id="{D9F6494D-6C0D-AFF2-BE9F-23D16241D8E8}"/>
                </a:ext>
              </a:extLst>
            </p:cNvPr>
            <p:cNvSpPr>
              <a:spLocks/>
            </p:cNvSpPr>
            <p:nvPr/>
          </p:nvSpPr>
          <p:spPr bwMode="auto">
            <a:xfrm>
              <a:off x="5796" y="2534"/>
              <a:ext cx="8" cy="16"/>
            </a:xfrm>
            <a:custGeom>
              <a:avLst/>
              <a:gdLst>
                <a:gd name="T0" fmla="*/ 6 w 8"/>
                <a:gd name="T1" fmla="*/ 0 h 16"/>
                <a:gd name="T2" fmla="*/ 6 w 8"/>
                <a:gd name="T3" fmla="*/ 0 h 16"/>
                <a:gd name="T4" fmla="*/ 8 w 8"/>
                <a:gd name="T5" fmla="*/ 8 h 16"/>
                <a:gd name="T6" fmla="*/ 6 w 8"/>
                <a:gd name="T7" fmla="*/ 12 h 16"/>
                <a:gd name="T8" fmla="*/ 6 w 8"/>
                <a:gd name="T9" fmla="*/ 12 h 16"/>
                <a:gd name="T10" fmla="*/ 4 w 8"/>
                <a:gd name="T11" fmla="*/ 16 h 16"/>
                <a:gd name="T12" fmla="*/ 2 w 8"/>
                <a:gd name="T13" fmla="*/ 12 h 16"/>
                <a:gd name="T14" fmla="*/ 2 w 8"/>
                <a:gd name="T15" fmla="*/ 12 h 16"/>
                <a:gd name="T16" fmla="*/ 0 w 8"/>
                <a:gd name="T17" fmla="*/ 8 h 16"/>
                <a:gd name="T18" fmla="*/ 2 w 8"/>
                <a:gd name="T19" fmla="*/ 0 h 16"/>
                <a:gd name="T20" fmla="*/ 2 w 8"/>
                <a:gd name="T21" fmla="*/ 0 h 16"/>
                <a:gd name="T22" fmla="*/ 6 w 8"/>
                <a:gd name="T23" fmla="*/ 0 h 16"/>
                <a:gd name="T24" fmla="*/ 6 w 8"/>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6">
                  <a:moveTo>
                    <a:pt x="6" y="0"/>
                  </a:moveTo>
                  <a:lnTo>
                    <a:pt x="6" y="0"/>
                  </a:lnTo>
                  <a:lnTo>
                    <a:pt x="8" y="8"/>
                  </a:lnTo>
                  <a:lnTo>
                    <a:pt x="6" y="12"/>
                  </a:lnTo>
                  <a:lnTo>
                    <a:pt x="6" y="12"/>
                  </a:lnTo>
                  <a:lnTo>
                    <a:pt x="4" y="16"/>
                  </a:lnTo>
                  <a:lnTo>
                    <a:pt x="2" y="12"/>
                  </a:lnTo>
                  <a:lnTo>
                    <a:pt x="2" y="12"/>
                  </a:lnTo>
                  <a:lnTo>
                    <a:pt x="0" y="8"/>
                  </a:lnTo>
                  <a:lnTo>
                    <a:pt x="2" y="0"/>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3485">
              <a:extLst>
                <a:ext uri="{FF2B5EF4-FFF2-40B4-BE49-F238E27FC236}">
                  <a16:creationId xmlns:a16="http://schemas.microsoft.com/office/drawing/2014/main" id="{AC7BDD2F-C910-7FDD-9BDA-CEA037E4B61B}"/>
                </a:ext>
              </a:extLst>
            </p:cNvPr>
            <p:cNvSpPr>
              <a:spLocks/>
            </p:cNvSpPr>
            <p:nvPr/>
          </p:nvSpPr>
          <p:spPr bwMode="auto">
            <a:xfrm>
              <a:off x="5830" y="2518"/>
              <a:ext cx="14" cy="12"/>
            </a:xfrm>
            <a:custGeom>
              <a:avLst/>
              <a:gdLst>
                <a:gd name="T0" fmla="*/ 6 w 14"/>
                <a:gd name="T1" fmla="*/ 2 h 12"/>
                <a:gd name="T2" fmla="*/ 6 w 14"/>
                <a:gd name="T3" fmla="*/ 2 h 12"/>
                <a:gd name="T4" fmla="*/ 8 w 14"/>
                <a:gd name="T5" fmla="*/ 0 h 12"/>
                <a:gd name="T6" fmla="*/ 10 w 14"/>
                <a:gd name="T7" fmla="*/ 0 h 12"/>
                <a:gd name="T8" fmla="*/ 12 w 14"/>
                <a:gd name="T9" fmla="*/ 4 h 12"/>
                <a:gd name="T10" fmla="*/ 14 w 14"/>
                <a:gd name="T11" fmla="*/ 10 h 12"/>
                <a:gd name="T12" fmla="*/ 14 w 14"/>
                <a:gd name="T13" fmla="*/ 10 h 12"/>
                <a:gd name="T14" fmla="*/ 10 w 14"/>
                <a:gd name="T15" fmla="*/ 12 h 12"/>
                <a:gd name="T16" fmla="*/ 8 w 14"/>
                <a:gd name="T17" fmla="*/ 10 h 12"/>
                <a:gd name="T18" fmla="*/ 4 w 14"/>
                <a:gd name="T19" fmla="*/ 10 h 12"/>
                <a:gd name="T20" fmla="*/ 0 w 14"/>
                <a:gd name="T21" fmla="*/ 10 h 12"/>
                <a:gd name="T22" fmla="*/ 0 w 14"/>
                <a:gd name="T23" fmla="*/ 10 h 12"/>
                <a:gd name="T24" fmla="*/ 6 w 14"/>
                <a:gd name="T25" fmla="*/ 2 h 12"/>
                <a:gd name="T26" fmla="*/ 6 w 14"/>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2">
                  <a:moveTo>
                    <a:pt x="6" y="2"/>
                  </a:moveTo>
                  <a:lnTo>
                    <a:pt x="6" y="2"/>
                  </a:lnTo>
                  <a:lnTo>
                    <a:pt x="8" y="0"/>
                  </a:lnTo>
                  <a:lnTo>
                    <a:pt x="10" y="0"/>
                  </a:lnTo>
                  <a:lnTo>
                    <a:pt x="12" y="4"/>
                  </a:lnTo>
                  <a:lnTo>
                    <a:pt x="14" y="10"/>
                  </a:lnTo>
                  <a:lnTo>
                    <a:pt x="14" y="10"/>
                  </a:lnTo>
                  <a:lnTo>
                    <a:pt x="10" y="12"/>
                  </a:lnTo>
                  <a:lnTo>
                    <a:pt x="8" y="10"/>
                  </a:lnTo>
                  <a:lnTo>
                    <a:pt x="4" y="10"/>
                  </a:lnTo>
                  <a:lnTo>
                    <a:pt x="0" y="10"/>
                  </a:lnTo>
                  <a:lnTo>
                    <a:pt x="0" y="1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3486">
              <a:extLst>
                <a:ext uri="{FF2B5EF4-FFF2-40B4-BE49-F238E27FC236}">
                  <a16:creationId xmlns:a16="http://schemas.microsoft.com/office/drawing/2014/main" id="{79AC2A61-1C7D-42F2-EEFB-E2A222B8D59D}"/>
                </a:ext>
              </a:extLst>
            </p:cNvPr>
            <p:cNvSpPr>
              <a:spLocks/>
            </p:cNvSpPr>
            <p:nvPr/>
          </p:nvSpPr>
          <p:spPr bwMode="auto">
            <a:xfrm>
              <a:off x="5806" y="2488"/>
              <a:ext cx="8" cy="18"/>
            </a:xfrm>
            <a:custGeom>
              <a:avLst/>
              <a:gdLst>
                <a:gd name="T0" fmla="*/ 8 w 8"/>
                <a:gd name="T1" fmla="*/ 2 h 18"/>
                <a:gd name="T2" fmla="*/ 8 w 8"/>
                <a:gd name="T3" fmla="*/ 2 h 18"/>
                <a:gd name="T4" fmla="*/ 8 w 8"/>
                <a:gd name="T5" fmla="*/ 6 h 18"/>
                <a:gd name="T6" fmla="*/ 6 w 8"/>
                <a:gd name="T7" fmla="*/ 12 h 18"/>
                <a:gd name="T8" fmla="*/ 6 w 8"/>
                <a:gd name="T9" fmla="*/ 18 h 18"/>
                <a:gd name="T10" fmla="*/ 4 w 8"/>
                <a:gd name="T11" fmla="*/ 18 h 18"/>
                <a:gd name="T12" fmla="*/ 2 w 8"/>
                <a:gd name="T13" fmla="*/ 18 h 18"/>
                <a:gd name="T14" fmla="*/ 2 w 8"/>
                <a:gd name="T15" fmla="*/ 18 h 18"/>
                <a:gd name="T16" fmla="*/ 2 w 8"/>
                <a:gd name="T17" fmla="*/ 16 h 18"/>
                <a:gd name="T18" fmla="*/ 0 w 8"/>
                <a:gd name="T19" fmla="*/ 14 h 18"/>
                <a:gd name="T20" fmla="*/ 0 w 8"/>
                <a:gd name="T21" fmla="*/ 6 h 18"/>
                <a:gd name="T22" fmla="*/ 0 w 8"/>
                <a:gd name="T23" fmla="*/ 6 h 18"/>
                <a:gd name="T24" fmla="*/ 0 w 8"/>
                <a:gd name="T25" fmla="*/ 6 h 18"/>
                <a:gd name="T26" fmla="*/ 4 w 8"/>
                <a:gd name="T27" fmla="*/ 2 h 18"/>
                <a:gd name="T28" fmla="*/ 6 w 8"/>
                <a:gd name="T29" fmla="*/ 0 h 18"/>
                <a:gd name="T30" fmla="*/ 8 w 8"/>
                <a:gd name="T31" fmla="*/ 2 h 18"/>
                <a:gd name="T32" fmla="*/ 8 w 8"/>
                <a:gd name="T3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8">
                  <a:moveTo>
                    <a:pt x="8" y="2"/>
                  </a:moveTo>
                  <a:lnTo>
                    <a:pt x="8" y="2"/>
                  </a:lnTo>
                  <a:lnTo>
                    <a:pt x="8" y="6"/>
                  </a:lnTo>
                  <a:lnTo>
                    <a:pt x="6" y="12"/>
                  </a:lnTo>
                  <a:lnTo>
                    <a:pt x="6" y="18"/>
                  </a:lnTo>
                  <a:lnTo>
                    <a:pt x="4" y="18"/>
                  </a:lnTo>
                  <a:lnTo>
                    <a:pt x="2" y="18"/>
                  </a:lnTo>
                  <a:lnTo>
                    <a:pt x="2" y="18"/>
                  </a:lnTo>
                  <a:lnTo>
                    <a:pt x="2" y="16"/>
                  </a:lnTo>
                  <a:lnTo>
                    <a:pt x="0" y="14"/>
                  </a:lnTo>
                  <a:lnTo>
                    <a:pt x="0" y="6"/>
                  </a:lnTo>
                  <a:lnTo>
                    <a:pt x="0" y="6"/>
                  </a:lnTo>
                  <a:lnTo>
                    <a:pt x="0" y="6"/>
                  </a:lnTo>
                  <a:lnTo>
                    <a:pt x="4" y="2"/>
                  </a:lnTo>
                  <a:lnTo>
                    <a:pt x="6"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3487">
              <a:extLst>
                <a:ext uri="{FF2B5EF4-FFF2-40B4-BE49-F238E27FC236}">
                  <a16:creationId xmlns:a16="http://schemas.microsoft.com/office/drawing/2014/main" id="{49BC7BE2-FEB3-2817-A0D9-AC4212CBA2C0}"/>
                </a:ext>
              </a:extLst>
            </p:cNvPr>
            <p:cNvSpPr>
              <a:spLocks/>
            </p:cNvSpPr>
            <p:nvPr/>
          </p:nvSpPr>
          <p:spPr bwMode="auto">
            <a:xfrm>
              <a:off x="5736" y="2446"/>
              <a:ext cx="8" cy="10"/>
            </a:xfrm>
            <a:custGeom>
              <a:avLst/>
              <a:gdLst>
                <a:gd name="T0" fmla="*/ 8 w 8"/>
                <a:gd name="T1" fmla="*/ 0 h 10"/>
                <a:gd name="T2" fmla="*/ 8 w 8"/>
                <a:gd name="T3" fmla="*/ 0 h 10"/>
                <a:gd name="T4" fmla="*/ 4 w 8"/>
                <a:gd name="T5" fmla="*/ 8 h 10"/>
                <a:gd name="T6" fmla="*/ 2 w 8"/>
                <a:gd name="T7" fmla="*/ 10 h 10"/>
                <a:gd name="T8" fmla="*/ 0 w 8"/>
                <a:gd name="T9" fmla="*/ 10 h 10"/>
                <a:gd name="T10" fmla="*/ 0 w 8"/>
                <a:gd name="T11" fmla="*/ 10 h 10"/>
                <a:gd name="T12" fmla="*/ 0 w 8"/>
                <a:gd name="T13" fmla="*/ 8 h 10"/>
                <a:gd name="T14" fmla="*/ 0 w 8"/>
                <a:gd name="T15" fmla="*/ 4 h 10"/>
                <a:gd name="T16" fmla="*/ 0 w 8"/>
                <a:gd name="T17" fmla="*/ 4 h 10"/>
                <a:gd name="T18" fmla="*/ 4 w 8"/>
                <a:gd name="T19" fmla="*/ 0 h 10"/>
                <a:gd name="T20" fmla="*/ 6 w 8"/>
                <a:gd name="T21" fmla="*/ 0 h 10"/>
                <a:gd name="T22" fmla="*/ 8 w 8"/>
                <a:gd name="T23" fmla="*/ 0 h 10"/>
                <a:gd name="T24" fmla="*/ 8 w 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8" y="0"/>
                  </a:moveTo>
                  <a:lnTo>
                    <a:pt x="8" y="0"/>
                  </a:lnTo>
                  <a:lnTo>
                    <a:pt x="4" y="8"/>
                  </a:lnTo>
                  <a:lnTo>
                    <a:pt x="2" y="10"/>
                  </a:lnTo>
                  <a:lnTo>
                    <a:pt x="0" y="10"/>
                  </a:lnTo>
                  <a:lnTo>
                    <a:pt x="0" y="10"/>
                  </a:lnTo>
                  <a:lnTo>
                    <a:pt x="0" y="8"/>
                  </a:lnTo>
                  <a:lnTo>
                    <a:pt x="0" y="4"/>
                  </a:lnTo>
                  <a:lnTo>
                    <a:pt x="0" y="4"/>
                  </a:lnTo>
                  <a:lnTo>
                    <a:pt x="4"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3488">
              <a:extLst>
                <a:ext uri="{FF2B5EF4-FFF2-40B4-BE49-F238E27FC236}">
                  <a16:creationId xmlns:a16="http://schemas.microsoft.com/office/drawing/2014/main" id="{92145D4B-DBCB-D8D4-E57F-B401700E5DE2}"/>
                </a:ext>
              </a:extLst>
            </p:cNvPr>
            <p:cNvSpPr>
              <a:spLocks/>
            </p:cNvSpPr>
            <p:nvPr/>
          </p:nvSpPr>
          <p:spPr bwMode="auto">
            <a:xfrm>
              <a:off x="5748" y="2446"/>
              <a:ext cx="6" cy="18"/>
            </a:xfrm>
            <a:custGeom>
              <a:avLst/>
              <a:gdLst>
                <a:gd name="T0" fmla="*/ 6 w 6"/>
                <a:gd name="T1" fmla="*/ 10 h 18"/>
                <a:gd name="T2" fmla="*/ 6 w 6"/>
                <a:gd name="T3" fmla="*/ 10 h 18"/>
                <a:gd name="T4" fmla="*/ 4 w 6"/>
                <a:gd name="T5" fmla="*/ 16 h 18"/>
                <a:gd name="T6" fmla="*/ 4 w 6"/>
                <a:gd name="T7" fmla="*/ 18 h 18"/>
                <a:gd name="T8" fmla="*/ 4 w 6"/>
                <a:gd name="T9" fmla="*/ 18 h 18"/>
                <a:gd name="T10" fmla="*/ 2 w 6"/>
                <a:gd name="T11" fmla="*/ 16 h 18"/>
                <a:gd name="T12" fmla="*/ 2 w 6"/>
                <a:gd name="T13" fmla="*/ 14 h 18"/>
                <a:gd name="T14" fmla="*/ 0 w 6"/>
                <a:gd name="T15" fmla="*/ 8 h 18"/>
                <a:gd name="T16" fmla="*/ 0 w 6"/>
                <a:gd name="T17" fmla="*/ 8 h 18"/>
                <a:gd name="T18" fmla="*/ 0 w 6"/>
                <a:gd name="T19" fmla="*/ 2 h 18"/>
                <a:gd name="T20" fmla="*/ 2 w 6"/>
                <a:gd name="T21" fmla="*/ 0 h 18"/>
                <a:gd name="T22" fmla="*/ 2 w 6"/>
                <a:gd name="T23" fmla="*/ 0 h 18"/>
                <a:gd name="T24" fmla="*/ 4 w 6"/>
                <a:gd name="T25" fmla="*/ 2 h 18"/>
                <a:gd name="T26" fmla="*/ 4 w 6"/>
                <a:gd name="T27" fmla="*/ 4 h 18"/>
                <a:gd name="T28" fmla="*/ 6 w 6"/>
                <a:gd name="T29" fmla="*/ 10 h 18"/>
                <a:gd name="T30" fmla="*/ 6 w 6"/>
                <a:gd name="T3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6" y="10"/>
                  </a:moveTo>
                  <a:lnTo>
                    <a:pt x="6" y="10"/>
                  </a:lnTo>
                  <a:lnTo>
                    <a:pt x="4" y="16"/>
                  </a:lnTo>
                  <a:lnTo>
                    <a:pt x="4" y="18"/>
                  </a:lnTo>
                  <a:lnTo>
                    <a:pt x="4" y="18"/>
                  </a:lnTo>
                  <a:lnTo>
                    <a:pt x="2" y="16"/>
                  </a:lnTo>
                  <a:lnTo>
                    <a:pt x="2" y="14"/>
                  </a:lnTo>
                  <a:lnTo>
                    <a:pt x="0" y="8"/>
                  </a:lnTo>
                  <a:lnTo>
                    <a:pt x="0" y="8"/>
                  </a:lnTo>
                  <a:lnTo>
                    <a:pt x="0" y="2"/>
                  </a:lnTo>
                  <a:lnTo>
                    <a:pt x="2" y="0"/>
                  </a:lnTo>
                  <a:lnTo>
                    <a:pt x="2" y="0"/>
                  </a:lnTo>
                  <a:lnTo>
                    <a:pt x="4" y="2"/>
                  </a:lnTo>
                  <a:lnTo>
                    <a:pt x="4" y="4"/>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 name="Freeform 3489">
              <a:extLst>
                <a:ext uri="{FF2B5EF4-FFF2-40B4-BE49-F238E27FC236}">
                  <a16:creationId xmlns:a16="http://schemas.microsoft.com/office/drawing/2014/main" id="{D5676F00-5265-AD3C-958E-4D8CCF78A93A}"/>
                </a:ext>
              </a:extLst>
            </p:cNvPr>
            <p:cNvSpPr>
              <a:spLocks/>
            </p:cNvSpPr>
            <p:nvPr/>
          </p:nvSpPr>
          <p:spPr bwMode="auto">
            <a:xfrm>
              <a:off x="5752" y="2432"/>
              <a:ext cx="4" cy="14"/>
            </a:xfrm>
            <a:custGeom>
              <a:avLst/>
              <a:gdLst>
                <a:gd name="T0" fmla="*/ 2 w 4"/>
                <a:gd name="T1" fmla="*/ 0 h 14"/>
                <a:gd name="T2" fmla="*/ 2 w 4"/>
                <a:gd name="T3" fmla="*/ 0 h 14"/>
                <a:gd name="T4" fmla="*/ 4 w 4"/>
                <a:gd name="T5" fmla="*/ 2 h 14"/>
                <a:gd name="T6" fmla="*/ 4 w 4"/>
                <a:gd name="T7" fmla="*/ 8 h 14"/>
                <a:gd name="T8" fmla="*/ 4 w 4"/>
                <a:gd name="T9" fmla="*/ 8 h 14"/>
                <a:gd name="T10" fmla="*/ 4 w 4"/>
                <a:gd name="T11" fmla="*/ 14 h 14"/>
                <a:gd name="T12" fmla="*/ 2 w 4"/>
                <a:gd name="T13" fmla="*/ 14 h 14"/>
                <a:gd name="T14" fmla="*/ 2 w 4"/>
                <a:gd name="T15" fmla="*/ 14 h 14"/>
                <a:gd name="T16" fmla="*/ 0 w 4"/>
                <a:gd name="T17" fmla="*/ 14 h 14"/>
                <a:gd name="T18" fmla="*/ 0 w 4"/>
                <a:gd name="T19" fmla="*/ 12 h 14"/>
                <a:gd name="T20" fmla="*/ 0 w 4"/>
                <a:gd name="T21" fmla="*/ 8 h 14"/>
                <a:gd name="T22" fmla="*/ 0 w 4"/>
                <a:gd name="T23" fmla="*/ 8 h 14"/>
                <a:gd name="T24" fmla="*/ 0 w 4"/>
                <a:gd name="T25" fmla="*/ 4 h 14"/>
                <a:gd name="T26" fmla="*/ 2 w 4"/>
                <a:gd name="T27" fmla="*/ 0 h 14"/>
                <a:gd name="T28" fmla="*/ 2 w 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4">
                  <a:moveTo>
                    <a:pt x="2" y="0"/>
                  </a:moveTo>
                  <a:lnTo>
                    <a:pt x="2" y="0"/>
                  </a:lnTo>
                  <a:lnTo>
                    <a:pt x="4" y="2"/>
                  </a:lnTo>
                  <a:lnTo>
                    <a:pt x="4" y="8"/>
                  </a:lnTo>
                  <a:lnTo>
                    <a:pt x="4" y="8"/>
                  </a:lnTo>
                  <a:lnTo>
                    <a:pt x="4" y="14"/>
                  </a:lnTo>
                  <a:lnTo>
                    <a:pt x="2" y="14"/>
                  </a:lnTo>
                  <a:lnTo>
                    <a:pt x="2" y="14"/>
                  </a:lnTo>
                  <a:lnTo>
                    <a:pt x="0" y="14"/>
                  </a:lnTo>
                  <a:lnTo>
                    <a:pt x="0" y="12"/>
                  </a:lnTo>
                  <a:lnTo>
                    <a:pt x="0" y="8"/>
                  </a:lnTo>
                  <a:lnTo>
                    <a:pt x="0" y="8"/>
                  </a:lnTo>
                  <a:lnTo>
                    <a:pt x="0" y="4"/>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3490">
              <a:extLst>
                <a:ext uri="{FF2B5EF4-FFF2-40B4-BE49-F238E27FC236}">
                  <a16:creationId xmlns:a16="http://schemas.microsoft.com/office/drawing/2014/main" id="{D5E796C4-645B-3714-F76F-B14B85A0B232}"/>
                </a:ext>
              </a:extLst>
            </p:cNvPr>
            <p:cNvSpPr>
              <a:spLocks/>
            </p:cNvSpPr>
            <p:nvPr/>
          </p:nvSpPr>
          <p:spPr bwMode="auto">
            <a:xfrm>
              <a:off x="5754" y="2562"/>
              <a:ext cx="6" cy="12"/>
            </a:xfrm>
            <a:custGeom>
              <a:avLst/>
              <a:gdLst>
                <a:gd name="T0" fmla="*/ 0 w 6"/>
                <a:gd name="T1" fmla="*/ 0 h 12"/>
                <a:gd name="T2" fmla="*/ 0 w 6"/>
                <a:gd name="T3" fmla="*/ 0 h 12"/>
                <a:gd name="T4" fmla="*/ 6 w 6"/>
                <a:gd name="T5" fmla="*/ 8 h 12"/>
                <a:gd name="T6" fmla="*/ 6 w 6"/>
                <a:gd name="T7" fmla="*/ 8 h 12"/>
                <a:gd name="T8" fmla="*/ 4 w 6"/>
                <a:gd name="T9" fmla="*/ 12 h 12"/>
                <a:gd name="T10" fmla="*/ 2 w 6"/>
                <a:gd name="T11" fmla="*/ 12 h 12"/>
                <a:gd name="T12" fmla="*/ 0 w 6"/>
                <a:gd name="T13" fmla="*/ 0 h 12"/>
                <a:gd name="T14" fmla="*/ 0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0"/>
                  </a:moveTo>
                  <a:lnTo>
                    <a:pt x="0" y="0"/>
                  </a:lnTo>
                  <a:lnTo>
                    <a:pt x="6" y="8"/>
                  </a:lnTo>
                  <a:lnTo>
                    <a:pt x="6" y="8"/>
                  </a:lnTo>
                  <a:lnTo>
                    <a:pt x="4" y="12"/>
                  </a:lnTo>
                  <a:lnTo>
                    <a:pt x="2" y="1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3491">
              <a:extLst>
                <a:ext uri="{FF2B5EF4-FFF2-40B4-BE49-F238E27FC236}">
                  <a16:creationId xmlns:a16="http://schemas.microsoft.com/office/drawing/2014/main" id="{434EEE06-4305-ABD0-C083-192933E4D1CC}"/>
                </a:ext>
              </a:extLst>
            </p:cNvPr>
            <p:cNvSpPr>
              <a:spLocks/>
            </p:cNvSpPr>
            <p:nvPr/>
          </p:nvSpPr>
          <p:spPr bwMode="auto">
            <a:xfrm>
              <a:off x="5828" y="2510"/>
              <a:ext cx="8" cy="10"/>
            </a:xfrm>
            <a:custGeom>
              <a:avLst/>
              <a:gdLst>
                <a:gd name="T0" fmla="*/ 0 w 8"/>
                <a:gd name="T1" fmla="*/ 0 h 10"/>
                <a:gd name="T2" fmla="*/ 0 w 8"/>
                <a:gd name="T3" fmla="*/ 0 h 10"/>
                <a:gd name="T4" fmla="*/ 2 w 8"/>
                <a:gd name="T5" fmla="*/ 0 h 10"/>
                <a:gd name="T6" fmla="*/ 4 w 8"/>
                <a:gd name="T7" fmla="*/ 4 h 10"/>
                <a:gd name="T8" fmla="*/ 8 w 8"/>
                <a:gd name="T9" fmla="*/ 10 h 10"/>
                <a:gd name="T10" fmla="*/ 8 w 8"/>
                <a:gd name="T11" fmla="*/ 10 h 10"/>
                <a:gd name="T12" fmla="*/ 4 w 8"/>
                <a:gd name="T13" fmla="*/ 10 h 10"/>
                <a:gd name="T14" fmla="*/ 2 w 8"/>
                <a:gd name="T15" fmla="*/ 10 h 10"/>
                <a:gd name="T16" fmla="*/ 0 w 8"/>
                <a:gd name="T17" fmla="*/ 8 h 10"/>
                <a:gd name="T18" fmla="*/ 0 w 8"/>
                <a:gd name="T19" fmla="*/ 0 h 10"/>
                <a:gd name="T20" fmla="*/ 0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0" y="0"/>
                  </a:moveTo>
                  <a:lnTo>
                    <a:pt x="0" y="0"/>
                  </a:lnTo>
                  <a:lnTo>
                    <a:pt x="2" y="0"/>
                  </a:lnTo>
                  <a:lnTo>
                    <a:pt x="4" y="4"/>
                  </a:lnTo>
                  <a:lnTo>
                    <a:pt x="8" y="10"/>
                  </a:lnTo>
                  <a:lnTo>
                    <a:pt x="8" y="10"/>
                  </a:lnTo>
                  <a:lnTo>
                    <a:pt x="4" y="10"/>
                  </a:lnTo>
                  <a:lnTo>
                    <a:pt x="2" y="10"/>
                  </a:lnTo>
                  <a:lnTo>
                    <a:pt x="0"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3492">
              <a:extLst>
                <a:ext uri="{FF2B5EF4-FFF2-40B4-BE49-F238E27FC236}">
                  <a16:creationId xmlns:a16="http://schemas.microsoft.com/office/drawing/2014/main" id="{14AD2C83-ED64-8506-4473-E15558B360E8}"/>
                </a:ext>
              </a:extLst>
            </p:cNvPr>
            <p:cNvSpPr>
              <a:spLocks/>
            </p:cNvSpPr>
            <p:nvPr/>
          </p:nvSpPr>
          <p:spPr bwMode="auto">
            <a:xfrm>
              <a:off x="5820" y="2534"/>
              <a:ext cx="6" cy="8"/>
            </a:xfrm>
            <a:custGeom>
              <a:avLst/>
              <a:gdLst>
                <a:gd name="T0" fmla="*/ 6 w 6"/>
                <a:gd name="T1" fmla="*/ 0 h 8"/>
                <a:gd name="T2" fmla="*/ 6 w 6"/>
                <a:gd name="T3" fmla="*/ 0 h 8"/>
                <a:gd name="T4" fmla="*/ 6 w 6"/>
                <a:gd name="T5" fmla="*/ 6 h 8"/>
                <a:gd name="T6" fmla="*/ 4 w 6"/>
                <a:gd name="T7" fmla="*/ 8 h 8"/>
                <a:gd name="T8" fmla="*/ 0 w 6"/>
                <a:gd name="T9" fmla="*/ 8 h 8"/>
                <a:gd name="T10" fmla="*/ 0 w 6"/>
                <a:gd name="T11" fmla="*/ 8 h 8"/>
                <a:gd name="T12" fmla="*/ 6 w 6"/>
                <a:gd name="T13" fmla="*/ 0 h 8"/>
                <a:gd name="T14" fmla="*/ 6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0"/>
                  </a:moveTo>
                  <a:lnTo>
                    <a:pt x="6" y="0"/>
                  </a:lnTo>
                  <a:lnTo>
                    <a:pt x="6" y="6"/>
                  </a:lnTo>
                  <a:lnTo>
                    <a:pt x="4" y="8"/>
                  </a:lnTo>
                  <a:lnTo>
                    <a:pt x="0" y="8"/>
                  </a:lnTo>
                  <a:lnTo>
                    <a:pt x="0" y="8"/>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3493">
              <a:extLst>
                <a:ext uri="{FF2B5EF4-FFF2-40B4-BE49-F238E27FC236}">
                  <a16:creationId xmlns:a16="http://schemas.microsoft.com/office/drawing/2014/main" id="{04EC980C-345B-AD62-166A-47C3E02A6CFA}"/>
                </a:ext>
              </a:extLst>
            </p:cNvPr>
            <p:cNvSpPr>
              <a:spLocks/>
            </p:cNvSpPr>
            <p:nvPr/>
          </p:nvSpPr>
          <p:spPr bwMode="auto">
            <a:xfrm>
              <a:off x="5820" y="2504"/>
              <a:ext cx="8" cy="6"/>
            </a:xfrm>
            <a:custGeom>
              <a:avLst/>
              <a:gdLst>
                <a:gd name="T0" fmla="*/ 0 w 8"/>
                <a:gd name="T1" fmla="*/ 2 h 6"/>
                <a:gd name="T2" fmla="*/ 0 w 8"/>
                <a:gd name="T3" fmla="*/ 2 h 6"/>
                <a:gd name="T4" fmla="*/ 4 w 8"/>
                <a:gd name="T5" fmla="*/ 2 h 6"/>
                <a:gd name="T6" fmla="*/ 4 w 8"/>
                <a:gd name="T7" fmla="*/ 2 h 6"/>
                <a:gd name="T8" fmla="*/ 6 w 8"/>
                <a:gd name="T9" fmla="*/ 0 h 6"/>
                <a:gd name="T10" fmla="*/ 8 w 8"/>
                <a:gd name="T11" fmla="*/ 2 h 6"/>
                <a:gd name="T12" fmla="*/ 8 w 8"/>
                <a:gd name="T13" fmla="*/ 2 h 6"/>
                <a:gd name="T14" fmla="*/ 8 w 8"/>
                <a:gd name="T15" fmla="*/ 6 h 6"/>
                <a:gd name="T16" fmla="*/ 8 w 8"/>
                <a:gd name="T17" fmla="*/ 6 h 6"/>
                <a:gd name="T18" fmla="*/ 4 w 8"/>
                <a:gd name="T19" fmla="*/ 6 h 6"/>
                <a:gd name="T20" fmla="*/ 2 w 8"/>
                <a:gd name="T21" fmla="*/ 4 h 6"/>
                <a:gd name="T22" fmla="*/ 0 w 8"/>
                <a:gd name="T23" fmla="*/ 2 h 6"/>
                <a:gd name="T24" fmla="*/ 0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2"/>
                  </a:moveTo>
                  <a:lnTo>
                    <a:pt x="0" y="2"/>
                  </a:lnTo>
                  <a:lnTo>
                    <a:pt x="4" y="2"/>
                  </a:lnTo>
                  <a:lnTo>
                    <a:pt x="4" y="2"/>
                  </a:lnTo>
                  <a:lnTo>
                    <a:pt x="6" y="0"/>
                  </a:lnTo>
                  <a:lnTo>
                    <a:pt x="8" y="2"/>
                  </a:lnTo>
                  <a:lnTo>
                    <a:pt x="8" y="2"/>
                  </a:lnTo>
                  <a:lnTo>
                    <a:pt x="8" y="6"/>
                  </a:lnTo>
                  <a:lnTo>
                    <a:pt x="8" y="6"/>
                  </a:lnTo>
                  <a:lnTo>
                    <a:pt x="4" y="6"/>
                  </a:lnTo>
                  <a:lnTo>
                    <a:pt x="2" y="4"/>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3494">
              <a:extLst>
                <a:ext uri="{FF2B5EF4-FFF2-40B4-BE49-F238E27FC236}">
                  <a16:creationId xmlns:a16="http://schemas.microsoft.com/office/drawing/2014/main" id="{DDD5717E-DB9B-8A4B-A7C6-52C75D99F6CF}"/>
                </a:ext>
              </a:extLst>
            </p:cNvPr>
            <p:cNvSpPr>
              <a:spLocks/>
            </p:cNvSpPr>
            <p:nvPr/>
          </p:nvSpPr>
          <p:spPr bwMode="auto">
            <a:xfrm>
              <a:off x="5794" y="2219"/>
              <a:ext cx="8" cy="14"/>
            </a:xfrm>
            <a:custGeom>
              <a:avLst/>
              <a:gdLst>
                <a:gd name="T0" fmla="*/ 8 w 8"/>
                <a:gd name="T1" fmla="*/ 14 h 14"/>
                <a:gd name="T2" fmla="*/ 8 w 8"/>
                <a:gd name="T3" fmla="*/ 14 h 14"/>
                <a:gd name="T4" fmla="*/ 2 w 8"/>
                <a:gd name="T5" fmla="*/ 10 h 14"/>
                <a:gd name="T6" fmla="*/ 0 w 8"/>
                <a:gd name="T7" fmla="*/ 4 h 14"/>
                <a:gd name="T8" fmla="*/ 0 w 8"/>
                <a:gd name="T9" fmla="*/ 4 h 14"/>
                <a:gd name="T10" fmla="*/ 0 w 8"/>
                <a:gd name="T11" fmla="*/ 0 h 14"/>
                <a:gd name="T12" fmla="*/ 0 w 8"/>
                <a:gd name="T13" fmla="*/ 0 h 14"/>
                <a:gd name="T14" fmla="*/ 2 w 8"/>
                <a:gd name="T15" fmla="*/ 0 h 14"/>
                <a:gd name="T16" fmla="*/ 4 w 8"/>
                <a:gd name="T17" fmla="*/ 4 h 14"/>
                <a:gd name="T18" fmla="*/ 8 w 8"/>
                <a:gd name="T19" fmla="*/ 14 h 14"/>
                <a:gd name="T20" fmla="*/ 8 w 8"/>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8" y="14"/>
                  </a:moveTo>
                  <a:lnTo>
                    <a:pt x="8" y="14"/>
                  </a:lnTo>
                  <a:lnTo>
                    <a:pt x="2" y="10"/>
                  </a:lnTo>
                  <a:lnTo>
                    <a:pt x="0" y="4"/>
                  </a:lnTo>
                  <a:lnTo>
                    <a:pt x="0" y="4"/>
                  </a:lnTo>
                  <a:lnTo>
                    <a:pt x="0" y="0"/>
                  </a:lnTo>
                  <a:lnTo>
                    <a:pt x="0" y="0"/>
                  </a:lnTo>
                  <a:lnTo>
                    <a:pt x="2" y="0"/>
                  </a:lnTo>
                  <a:lnTo>
                    <a:pt x="4" y="4"/>
                  </a:lnTo>
                  <a:lnTo>
                    <a:pt x="8" y="14"/>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 name="Freeform 3495">
              <a:extLst>
                <a:ext uri="{FF2B5EF4-FFF2-40B4-BE49-F238E27FC236}">
                  <a16:creationId xmlns:a16="http://schemas.microsoft.com/office/drawing/2014/main" id="{A548A77A-12CF-D10B-2B0E-DCF9335F25B1}"/>
                </a:ext>
              </a:extLst>
            </p:cNvPr>
            <p:cNvSpPr>
              <a:spLocks/>
            </p:cNvSpPr>
            <p:nvPr/>
          </p:nvSpPr>
          <p:spPr bwMode="auto">
            <a:xfrm>
              <a:off x="5852" y="1654"/>
              <a:ext cx="6" cy="12"/>
            </a:xfrm>
            <a:custGeom>
              <a:avLst/>
              <a:gdLst>
                <a:gd name="T0" fmla="*/ 4 w 6"/>
                <a:gd name="T1" fmla="*/ 12 h 12"/>
                <a:gd name="T2" fmla="*/ 4 w 6"/>
                <a:gd name="T3" fmla="*/ 12 h 12"/>
                <a:gd name="T4" fmla="*/ 0 w 6"/>
                <a:gd name="T5" fmla="*/ 12 h 12"/>
                <a:gd name="T6" fmla="*/ 0 w 6"/>
                <a:gd name="T7" fmla="*/ 12 h 12"/>
                <a:gd name="T8" fmla="*/ 0 w 6"/>
                <a:gd name="T9" fmla="*/ 4 h 12"/>
                <a:gd name="T10" fmla="*/ 2 w 6"/>
                <a:gd name="T11" fmla="*/ 2 h 12"/>
                <a:gd name="T12" fmla="*/ 4 w 6"/>
                <a:gd name="T13" fmla="*/ 0 h 12"/>
                <a:gd name="T14" fmla="*/ 4 w 6"/>
                <a:gd name="T15" fmla="*/ 0 h 12"/>
                <a:gd name="T16" fmla="*/ 4 w 6"/>
                <a:gd name="T17" fmla="*/ 4 h 12"/>
                <a:gd name="T18" fmla="*/ 6 w 6"/>
                <a:gd name="T19" fmla="*/ 4 h 12"/>
                <a:gd name="T20" fmla="*/ 6 w 6"/>
                <a:gd name="T21" fmla="*/ 6 h 12"/>
                <a:gd name="T22" fmla="*/ 6 w 6"/>
                <a:gd name="T23" fmla="*/ 8 h 12"/>
                <a:gd name="T24" fmla="*/ 6 w 6"/>
                <a:gd name="T25" fmla="*/ 8 h 12"/>
                <a:gd name="T26" fmla="*/ 6 w 6"/>
                <a:gd name="T27" fmla="*/ 10 h 12"/>
                <a:gd name="T28" fmla="*/ 4 w 6"/>
                <a:gd name="T29" fmla="*/ 12 h 12"/>
                <a:gd name="T30" fmla="*/ 4 w 6"/>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4" y="12"/>
                  </a:moveTo>
                  <a:lnTo>
                    <a:pt x="4" y="12"/>
                  </a:lnTo>
                  <a:lnTo>
                    <a:pt x="0" y="12"/>
                  </a:lnTo>
                  <a:lnTo>
                    <a:pt x="0" y="12"/>
                  </a:lnTo>
                  <a:lnTo>
                    <a:pt x="0" y="4"/>
                  </a:lnTo>
                  <a:lnTo>
                    <a:pt x="2" y="2"/>
                  </a:lnTo>
                  <a:lnTo>
                    <a:pt x="4" y="0"/>
                  </a:lnTo>
                  <a:lnTo>
                    <a:pt x="4" y="0"/>
                  </a:lnTo>
                  <a:lnTo>
                    <a:pt x="4" y="4"/>
                  </a:lnTo>
                  <a:lnTo>
                    <a:pt x="6" y="4"/>
                  </a:lnTo>
                  <a:lnTo>
                    <a:pt x="6" y="6"/>
                  </a:lnTo>
                  <a:lnTo>
                    <a:pt x="6" y="8"/>
                  </a:lnTo>
                  <a:lnTo>
                    <a:pt x="6" y="8"/>
                  </a:lnTo>
                  <a:lnTo>
                    <a:pt x="6" y="10"/>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3496">
              <a:extLst>
                <a:ext uri="{FF2B5EF4-FFF2-40B4-BE49-F238E27FC236}">
                  <a16:creationId xmlns:a16="http://schemas.microsoft.com/office/drawing/2014/main" id="{7CD77A00-1C6F-BA4D-5704-5B200BA91E2A}"/>
                </a:ext>
              </a:extLst>
            </p:cNvPr>
            <p:cNvSpPr>
              <a:spLocks/>
            </p:cNvSpPr>
            <p:nvPr/>
          </p:nvSpPr>
          <p:spPr bwMode="auto">
            <a:xfrm>
              <a:off x="5844" y="2496"/>
              <a:ext cx="52" cy="86"/>
            </a:xfrm>
            <a:custGeom>
              <a:avLst/>
              <a:gdLst>
                <a:gd name="T0" fmla="*/ 20 w 52"/>
                <a:gd name="T1" fmla="*/ 46 h 86"/>
                <a:gd name="T2" fmla="*/ 26 w 52"/>
                <a:gd name="T3" fmla="*/ 36 h 86"/>
                <a:gd name="T4" fmla="*/ 24 w 52"/>
                <a:gd name="T5" fmla="*/ 28 h 86"/>
                <a:gd name="T6" fmla="*/ 20 w 52"/>
                <a:gd name="T7" fmla="*/ 24 h 86"/>
                <a:gd name="T8" fmla="*/ 16 w 52"/>
                <a:gd name="T9" fmla="*/ 28 h 86"/>
                <a:gd name="T10" fmla="*/ 12 w 52"/>
                <a:gd name="T11" fmla="*/ 32 h 86"/>
                <a:gd name="T12" fmla="*/ 10 w 52"/>
                <a:gd name="T13" fmla="*/ 26 h 86"/>
                <a:gd name="T14" fmla="*/ 8 w 52"/>
                <a:gd name="T15" fmla="*/ 22 h 86"/>
                <a:gd name="T16" fmla="*/ 6 w 52"/>
                <a:gd name="T17" fmla="*/ 22 h 86"/>
                <a:gd name="T18" fmla="*/ 4 w 52"/>
                <a:gd name="T19" fmla="*/ 24 h 86"/>
                <a:gd name="T20" fmla="*/ 2 w 52"/>
                <a:gd name="T21" fmla="*/ 20 h 86"/>
                <a:gd name="T22" fmla="*/ 0 w 52"/>
                <a:gd name="T23" fmla="*/ 16 h 86"/>
                <a:gd name="T24" fmla="*/ 4 w 52"/>
                <a:gd name="T25" fmla="*/ 12 h 86"/>
                <a:gd name="T26" fmla="*/ 6 w 52"/>
                <a:gd name="T27" fmla="*/ 8 h 86"/>
                <a:gd name="T28" fmla="*/ 4 w 52"/>
                <a:gd name="T29" fmla="*/ 2 h 86"/>
                <a:gd name="T30" fmla="*/ 4 w 52"/>
                <a:gd name="T31" fmla="*/ 0 h 86"/>
                <a:gd name="T32" fmla="*/ 8 w 52"/>
                <a:gd name="T33" fmla="*/ 4 h 86"/>
                <a:gd name="T34" fmla="*/ 18 w 52"/>
                <a:gd name="T35" fmla="*/ 2 h 86"/>
                <a:gd name="T36" fmla="*/ 22 w 52"/>
                <a:gd name="T37" fmla="*/ 0 h 86"/>
                <a:gd name="T38" fmla="*/ 24 w 52"/>
                <a:gd name="T39" fmla="*/ 0 h 86"/>
                <a:gd name="T40" fmla="*/ 28 w 52"/>
                <a:gd name="T41" fmla="*/ 2 h 86"/>
                <a:gd name="T42" fmla="*/ 30 w 52"/>
                <a:gd name="T43" fmla="*/ 14 h 86"/>
                <a:gd name="T44" fmla="*/ 38 w 52"/>
                <a:gd name="T45" fmla="*/ 16 h 86"/>
                <a:gd name="T46" fmla="*/ 44 w 52"/>
                <a:gd name="T47" fmla="*/ 10 h 86"/>
                <a:gd name="T48" fmla="*/ 46 w 52"/>
                <a:gd name="T49" fmla="*/ 10 h 86"/>
                <a:gd name="T50" fmla="*/ 46 w 52"/>
                <a:gd name="T51" fmla="*/ 20 h 86"/>
                <a:gd name="T52" fmla="*/ 44 w 52"/>
                <a:gd name="T53" fmla="*/ 28 h 86"/>
                <a:gd name="T54" fmla="*/ 42 w 52"/>
                <a:gd name="T55" fmla="*/ 36 h 86"/>
                <a:gd name="T56" fmla="*/ 40 w 52"/>
                <a:gd name="T57" fmla="*/ 46 h 86"/>
                <a:gd name="T58" fmla="*/ 40 w 52"/>
                <a:gd name="T59" fmla="*/ 46 h 86"/>
                <a:gd name="T60" fmla="*/ 44 w 52"/>
                <a:gd name="T61" fmla="*/ 58 h 86"/>
                <a:gd name="T62" fmla="*/ 50 w 52"/>
                <a:gd name="T63" fmla="*/ 62 h 86"/>
                <a:gd name="T64" fmla="*/ 52 w 52"/>
                <a:gd name="T65" fmla="*/ 70 h 86"/>
                <a:gd name="T66" fmla="*/ 50 w 52"/>
                <a:gd name="T67" fmla="*/ 76 h 86"/>
                <a:gd name="T68" fmla="*/ 48 w 52"/>
                <a:gd name="T69" fmla="*/ 80 h 86"/>
                <a:gd name="T70" fmla="*/ 46 w 52"/>
                <a:gd name="T71" fmla="*/ 86 h 86"/>
                <a:gd name="T72" fmla="*/ 42 w 52"/>
                <a:gd name="T73" fmla="*/ 86 h 86"/>
                <a:gd name="T74" fmla="*/ 40 w 52"/>
                <a:gd name="T75" fmla="*/ 78 h 86"/>
                <a:gd name="T76" fmla="*/ 38 w 52"/>
                <a:gd name="T77" fmla="*/ 74 h 86"/>
                <a:gd name="T78" fmla="*/ 34 w 52"/>
                <a:gd name="T79" fmla="*/ 76 h 86"/>
                <a:gd name="T80" fmla="*/ 28 w 52"/>
                <a:gd name="T81" fmla="*/ 66 h 86"/>
                <a:gd name="T82" fmla="*/ 22 w 52"/>
                <a:gd name="T83" fmla="*/ 48 h 86"/>
                <a:gd name="T84" fmla="*/ 20 w 52"/>
                <a:gd name="T85"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86">
                  <a:moveTo>
                    <a:pt x="20" y="46"/>
                  </a:moveTo>
                  <a:lnTo>
                    <a:pt x="20" y="46"/>
                  </a:lnTo>
                  <a:lnTo>
                    <a:pt x="24" y="40"/>
                  </a:lnTo>
                  <a:lnTo>
                    <a:pt x="26" y="36"/>
                  </a:lnTo>
                  <a:lnTo>
                    <a:pt x="24" y="28"/>
                  </a:lnTo>
                  <a:lnTo>
                    <a:pt x="24" y="28"/>
                  </a:lnTo>
                  <a:lnTo>
                    <a:pt x="22" y="24"/>
                  </a:lnTo>
                  <a:lnTo>
                    <a:pt x="20" y="24"/>
                  </a:lnTo>
                  <a:lnTo>
                    <a:pt x="18" y="24"/>
                  </a:lnTo>
                  <a:lnTo>
                    <a:pt x="16" y="28"/>
                  </a:lnTo>
                  <a:lnTo>
                    <a:pt x="16" y="28"/>
                  </a:lnTo>
                  <a:lnTo>
                    <a:pt x="12" y="32"/>
                  </a:lnTo>
                  <a:lnTo>
                    <a:pt x="10" y="32"/>
                  </a:lnTo>
                  <a:lnTo>
                    <a:pt x="10" y="26"/>
                  </a:lnTo>
                  <a:lnTo>
                    <a:pt x="10" y="26"/>
                  </a:lnTo>
                  <a:lnTo>
                    <a:pt x="8" y="22"/>
                  </a:lnTo>
                  <a:lnTo>
                    <a:pt x="8" y="22"/>
                  </a:lnTo>
                  <a:lnTo>
                    <a:pt x="6" y="22"/>
                  </a:lnTo>
                  <a:lnTo>
                    <a:pt x="6" y="22"/>
                  </a:lnTo>
                  <a:lnTo>
                    <a:pt x="4" y="24"/>
                  </a:lnTo>
                  <a:lnTo>
                    <a:pt x="2" y="24"/>
                  </a:lnTo>
                  <a:lnTo>
                    <a:pt x="2" y="20"/>
                  </a:lnTo>
                  <a:lnTo>
                    <a:pt x="2" y="20"/>
                  </a:lnTo>
                  <a:lnTo>
                    <a:pt x="0" y="16"/>
                  </a:lnTo>
                  <a:lnTo>
                    <a:pt x="2" y="14"/>
                  </a:lnTo>
                  <a:lnTo>
                    <a:pt x="4" y="12"/>
                  </a:lnTo>
                  <a:lnTo>
                    <a:pt x="4" y="12"/>
                  </a:lnTo>
                  <a:lnTo>
                    <a:pt x="6" y="8"/>
                  </a:lnTo>
                  <a:lnTo>
                    <a:pt x="4" y="6"/>
                  </a:lnTo>
                  <a:lnTo>
                    <a:pt x="4" y="2"/>
                  </a:lnTo>
                  <a:lnTo>
                    <a:pt x="4" y="0"/>
                  </a:lnTo>
                  <a:lnTo>
                    <a:pt x="4" y="0"/>
                  </a:lnTo>
                  <a:lnTo>
                    <a:pt x="6" y="4"/>
                  </a:lnTo>
                  <a:lnTo>
                    <a:pt x="8" y="4"/>
                  </a:lnTo>
                  <a:lnTo>
                    <a:pt x="14" y="4"/>
                  </a:lnTo>
                  <a:lnTo>
                    <a:pt x="18" y="2"/>
                  </a:lnTo>
                  <a:lnTo>
                    <a:pt x="20" y="0"/>
                  </a:lnTo>
                  <a:lnTo>
                    <a:pt x="22" y="0"/>
                  </a:lnTo>
                  <a:lnTo>
                    <a:pt x="22" y="0"/>
                  </a:lnTo>
                  <a:lnTo>
                    <a:pt x="24" y="0"/>
                  </a:lnTo>
                  <a:lnTo>
                    <a:pt x="28" y="2"/>
                  </a:lnTo>
                  <a:lnTo>
                    <a:pt x="28" y="2"/>
                  </a:lnTo>
                  <a:lnTo>
                    <a:pt x="30" y="14"/>
                  </a:lnTo>
                  <a:lnTo>
                    <a:pt x="30" y="14"/>
                  </a:lnTo>
                  <a:lnTo>
                    <a:pt x="38" y="16"/>
                  </a:lnTo>
                  <a:lnTo>
                    <a:pt x="38" y="16"/>
                  </a:lnTo>
                  <a:lnTo>
                    <a:pt x="42" y="12"/>
                  </a:lnTo>
                  <a:lnTo>
                    <a:pt x="44" y="10"/>
                  </a:lnTo>
                  <a:lnTo>
                    <a:pt x="46" y="10"/>
                  </a:lnTo>
                  <a:lnTo>
                    <a:pt x="46" y="10"/>
                  </a:lnTo>
                  <a:lnTo>
                    <a:pt x="48" y="14"/>
                  </a:lnTo>
                  <a:lnTo>
                    <a:pt x="46" y="20"/>
                  </a:lnTo>
                  <a:lnTo>
                    <a:pt x="44" y="28"/>
                  </a:lnTo>
                  <a:lnTo>
                    <a:pt x="44" y="28"/>
                  </a:lnTo>
                  <a:lnTo>
                    <a:pt x="44" y="34"/>
                  </a:lnTo>
                  <a:lnTo>
                    <a:pt x="42" y="36"/>
                  </a:lnTo>
                  <a:lnTo>
                    <a:pt x="40" y="40"/>
                  </a:lnTo>
                  <a:lnTo>
                    <a:pt x="40" y="46"/>
                  </a:lnTo>
                  <a:lnTo>
                    <a:pt x="40" y="46"/>
                  </a:lnTo>
                  <a:lnTo>
                    <a:pt x="40" y="46"/>
                  </a:lnTo>
                  <a:lnTo>
                    <a:pt x="42" y="52"/>
                  </a:lnTo>
                  <a:lnTo>
                    <a:pt x="44" y="58"/>
                  </a:lnTo>
                  <a:lnTo>
                    <a:pt x="44" y="58"/>
                  </a:lnTo>
                  <a:lnTo>
                    <a:pt x="50" y="62"/>
                  </a:lnTo>
                  <a:lnTo>
                    <a:pt x="50" y="62"/>
                  </a:lnTo>
                  <a:lnTo>
                    <a:pt x="52" y="70"/>
                  </a:lnTo>
                  <a:lnTo>
                    <a:pt x="52" y="72"/>
                  </a:lnTo>
                  <a:lnTo>
                    <a:pt x="50" y="76"/>
                  </a:lnTo>
                  <a:lnTo>
                    <a:pt x="50" y="76"/>
                  </a:lnTo>
                  <a:lnTo>
                    <a:pt x="48" y="80"/>
                  </a:lnTo>
                  <a:lnTo>
                    <a:pt x="46" y="86"/>
                  </a:lnTo>
                  <a:lnTo>
                    <a:pt x="46" y="86"/>
                  </a:lnTo>
                  <a:lnTo>
                    <a:pt x="46" y="86"/>
                  </a:lnTo>
                  <a:lnTo>
                    <a:pt x="42" y="86"/>
                  </a:lnTo>
                  <a:lnTo>
                    <a:pt x="40" y="84"/>
                  </a:lnTo>
                  <a:lnTo>
                    <a:pt x="40" y="78"/>
                  </a:lnTo>
                  <a:lnTo>
                    <a:pt x="40" y="78"/>
                  </a:lnTo>
                  <a:lnTo>
                    <a:pt x="38" y="74"/>
                  </a:lnTo>
                  <a:lnTo>
                    <a:pt x="38" y="74"/>
                  </a:lnTo>
                  <a:lnTo>
                    <a:pt x="34" y="76"/>
                  </a:lnTo>
                  <a:lnTo>
                    <a:pt x="32" y="74"/>
                  </a:lnTo>
                  <a:lnTo>
                    <a:pt x="28" y="66"/>
                  </a:lnTo>
                  <a:lnTo>
                    <a:pt x="24" y="54"/>
                  </a:lnTo>
                  <a:lnTo>
                    <a:pt x="22" y="48"/>
                  </a:lnTo>
                  <a:lnTo>
                    <a:pt x="20" y="46"/>
                  </a:lnTo>
                  <a:lnTo>
                    <a:pt x="2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3497">
              <a:extLst>
                <a:ext uri="{FF2B5EF4-FFF2-40B4-BE49-F238E27FC236}">
                  <a16:creationId xmlns:a16="http://schemas.microsoft.com/office/drawing/2014/main" id="{D31523A6-0F06-A12F-069D-7D29C0AAAB60}"/>
                </a:ext>
              </a:extLst>
            </p:cNvPr>
            <p:cNvSpPr>
              <a:spLocks/>
            </p:cNvSpPr>
            <p:nvPr/>
          </p:nvSpPr>
          <p:spPr bwMode="auto">
            <a:xfrm>
              <a:off x="5864" y="2570"/>
              <a:ext cx="18" cy="26"/>
            </a:xfrm>
            <a:custGeom>
              <a:avLst/>
              <a:gdLst>
                <a:gd name="T0" fmla="*/ 4 w 18"/>
                <a:gd name="T1" fmla="*/ 16 h 26"/>
                <a:gd name="T2" fmla="*/ 4 w 18"/>
                <a:gd name="T3" fmla="*/ 16 h 26"/>
                <a:gd name="T4" fmla="*/ 2 w 18"/>
                <a:gd name="T5" fmla="*/ 12 h 26"/>
                <a:gd name="T6" fmla="*/ 2 w 18"/>
                <a:gd name="T7" fmla="*/ 12 h 26"/>
                <a:gd name="T8" fmla="*/ 0 w 18"/>
                <a:gd name="T9" fmla="*/ 0 h 26"/>
                <a:gd name="T10" fmla="*/ 0 w 18"/>
                <a:gd name="T11" fmla="*/ 0 h 26"/>
                <a:gd name="T12" fmla="*/ 8 w 18"/>
                <a:gd name="T13" fmla="*/ 10 h 26"/>
                <a:gd name="T14" fmla="*/ 18 w 18"/>
                <a:gd name="T15" fmla="*/ 18 h 26"/>
                <a:gd name="T16" fmla="*/ 18 w 18"/>
                <a:gd name="T17" fmla="*/ 18 h 26"/>
                <a:gd name="T18" fmla="*/ 14 w 18"/>
                <a:gd name="T19" fmla="*/ 26 h 26"/>
                <a:gd name="T20" fmla="*/ 12 w 18"/>
                <a:gd name="T21" fmla="*/ 26 h 26"/>
                <a:gd name="T22" fmla="*/ 10 w 18"/>
                <a:gd name="T23" fmla="*/ 26 h 26"/>
                <a:gd name="T24" fmla="*/ 4 w 18"/>
                <a:gd name="T25" fmla="*/ 16 h 26"/>
                <a:gd name="T26" fmla="*/ 4 w 18"/>
                <a:gd name="T2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6">
                  <a:moveTo>
                    <a:pt x="4" y="16"/>
                  </a:moveTo>
                  <a:lnTo>
                    <a:pt x="4" y="16"/>
                  </a:lnTo>
                  <a:lnTo>
                    <a:pt x="2" y="12"/>
                  </a:lnTo>
                  <a:lnTo>
                    <a:pt x="2" y="12"/>
                  </a:lnTo>
                  <a:lnTo>
                    <a:pt x="0" y="0"/>
                  </a:lnTo>
                  <a:lnTo>
                    <a:pt x="0" y="0"/>
                  </a:lnTo>
                  <a:lnTo>
                    <a:pt x="8" y="10"/>
                  </a:lnTo>
                  <a:lnTo>
                    <a:pt x="18" y="18"/>
                  </a:lnTo>
                  <a:lnTo>
                    <a:pt x="18" y="18"/>
                  </a:lnTo>
                  <a:lnTo>
                    <a:pt x="14" y="26"/>
                  </a:lnTo>
                  <a:lnTo>
                    <a:pt x="12" y="26"/>
                  </a:lnTo>
                  <a:lnTo>
                    <a:pt x="10" y="26"/>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3498">
              <a:extLst>
                <a:ext uri="{FF2B5EF4-FFF2-40B4-BE49-F238E27FC236}">
                  <a16:creationId xmlns:a16="http://schemas.microsoft.com/office/drawing/2014/main" id="{B49D1D00-D20C-AA71-A4C7-5935E8CBDBBB}"/>
                </a:ext>
              </a:extLst>
            </p:cNvPr>
            <p:cNvSpPr>
              <a:spLocks/>
            </p:cNvSpPr>
            <p:nvPr/>
          </p:nvSpPr>
          <p:spPr bwMode="auto">
            <a:xfrm>
              <a:off x="5838" y="2564"/>
              <a:ext cx="14" cy="20"/>
            </a:xfrm>
            <a:custGeom>
              <a:avLst/>
              <a:gdLst>
                <a:gd name="T0" fmla="*/ 14 w 14"/>
                <a:gd name="T1" fmla="*/ 16 h 20"/>
                <a:gd name="T2" fmla="*/ 14 w 14"/>
                <a:gd name="T3" fmla="*/ 16 h 20"/>
                <a:gd name="T4" fmla="*/ 14 w 14"/>
                <a:gd name="T5" fmla="*/ 20 h 20"/>
                <a:gd name="T6" fmla="*/ 12 w 14"/>
                <a:gd name="T7" fmla="*/ 20 h 20"/>
                <a:gd name="T8" fmla="*/ 12 w 14"/>
                <a:gd name="T9" fmla="*/ 20 h 20"/>
                <a:gd name="T10" fmla="*/ 12 w 14"/>
                <a:gd name="T11" fmla="*/ 20 h 20"/>
                <a:gd name="T12" fmla="*/ 10 w 14"/>
                <a:gd name="T13" fmla="*/ 16 h 20"/>
                <a:gd name="T14" fmla="*/ 8 w 14"/>
                <a:gd name="T15" fmla="*/ 16 h 20"/>
                <a:gd name="T16" fmla="*/ 4 w 14"/>
                <a:gd name="T17" fmla="*/ 16 h 20"/>
                <a:gd name="T18" fmla="*/ 4 w 14"/>
                <a:gd name="T19" fmla="*/ 16 h 20"/>
                <a:gd name="T20" fmla="*/ 4 w 14"/>
                <a:gd name="T21" fmla="*/ 12 h 20"/>
                <a:gd name="T22" fmla="*/ 2 w 14"/>
                <a:gd name="T23" fmla="*/ 12 h 20"/>
                <a:gd name="T24" fmla="*/ 0 w 14"/>
                <a:gd name="T25" fmla="*/ 10 h 20"/>
                <a:gd name="T26" fmla="*/ 0 w 14"/>
                <a:gd name="T27" fmla="*/ 4 h 20"/>
                <a:gd name="T28" fmla="*/ 0 w 14"/>
                <a:gd name="T29" fmla="*/ 4 h 20"/>
                <a:gd name="T30" fmla="*/ 0 w 14"/>
                <a:gd name="T31" fmla="*/ 0 h 20"/>
                <a:gd name="T32" fmla="*/ 2 w 14"/>
                <a:gd name="T33" fmla="*/ 0 h 20"/>
                <a:gd name="T34" fmla="*/ 6 w 14"/>
                <a:gd name="T35" fmla="*/ 4 h 20"/>
                <a:gd name="T36" fmla="*/ 6 w 14"/>
                <a:gd name="T37" fmla="*/ 4 h 20"/>
                <a:gd name="T38" fmla="*/ 10 w 14"/>
                <a:gd name="T39" fmla="*/ 8 h 20"/>
                <a:gd name="T40" fmla="*/ 14 w 14"/>
                <a:gd name="T41" fmla="*/ 16 h 20"/>
                <a:gd name="T42" fmla="*/ 14 w 14"/>
                <a:gd name="T4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14" y="16"/>
                  </a:moveTo>
                  <a:lnTo>
                    <a:pt x="14" y="16"/>
                  </a:lnTo>
                  <a:lnTo>
                    <a:pt x="14" y="20"/>
                  </a:lnTo>
                  <a:lnTo>
                    <a:pt x="12" y="20"/>
                  </a:lnTo>
                  <a:lnTo>
                    <a:pt x="12" y="20"/>
                  </a:lnTo>
                  <a:lnTo>
                    <a:pt x="12" y="20"/>
                  </a:lnTo>
                  <a:lnTo>
                    <a:pt x="10" y="16"/>
                  </a:lnTo>
                  <a:lnTo>
                    <a:pt x="8" y="16"/>
                  </a:lnTo>
                  <a:lnTo>
                    <a:pt x="4" y="16"/>
                  </a:lnTo>
                  <a:lnTo>
                    <a:pt x="4" y="16"/>
                  </a:lnTo>
                  <a:lnTo>
                    <a:pt x="4" y="12"/>
                  </a:lnTo>
                  <a:lnTo>
                    <a:pt x="2" y="12"/>
                  </a:lnTo>
                  <a:lnTo>
                    <a:pt x="0" y="10"/>
                  </a:lnTo>
                  <a:lnTo>
                    <a:pt x="0" y="4"/>
                  </a:lnTo>
                  <a:lnTo>
                    <a:pt x="0" y="4"/>
                  </a:lnTo>
                  <a:lnTo>
                    <a:pt x="0" y="0"/>
                  </a:lnTo>
                  <a:lnTo>
                    <a:pt x="2" y="0"/>
                  </a:lnTo>
                  <a:lnTo>
                    <a:pt x="6" y="4"/>
                  </a:lnTo>
                  <a:lnTo>
                    <a:pt x="6" y="4"/>
                  </a:lnTo>
                  <a:lnTo>
                    <a:pt x="10" y="8"/>
                  </a:lnTo>
                  <a:lnTo>
                    <a:pt x="14" y="16"/>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 name="Freeform 3499">
              <a:extLst>
                <a:ext uri="{FF2B5EF4-FFF2-40B4-BE49-F238E27FC236}">
                  <a16:creationId xmlns:a16="http://schemas.microsoft.com/office/drawing/2014/main" id="{5F933242-C91D-9C27-6F93-9C7563D000F0}"/>
                </a:ext>
              </a:extLst>
            </p:cNvPr>
            <p:cNvSpPr>
              <a:spLocks/>
            </p:cNvSpPr>
            <p:nvPr/>
          </p:nvSpPr>
          <p:spPr bwMode="auto">
            <a:xfrm>
              <a:off x="5832" y="2536"/>
              <a:ext cx="12" cy="22"/>
            </a:xfrm>
            <a:custGeom>
              <a:avLst/>
              <a:gdLst>
                <a:gd name="T0" fmla="*/ 12 w 12"/>
                <a:gd name="T1" fmla="*/ 22 h 22"/>
                <a:gd name="T2" fmla="*/ 12 w 12"/>
                <a:gd name="T3" fmla="*/ 22 h 22"/>
                <a:gd name="T4" fmla="*/ 8 w 12"/>
                <a:gd name="T5" fmla="*/ 22 h 22"/>
                <a:gd name="T6" fmla="*/ 4 w 12"/>
                <a:gd name="T7" fmla="*/ 20 h 22"/>
                <a:gd name="T8" fmla="*/ 4 w 12"/>
                <a:gd name="T9" fmla="*/ 20 h 22"/>
                <a:gd name="T10" fmla="*/ 2 w 12"/>
                <a:gd name="T11" fmla="*/ 16 h 22"/>
                <a:gd name="T12" fmla="*/ 0 w 12"/>
                <a:gd name="T13" fmla="*/ 8 h 22"/>
                <a:gd name="T14" fmla="*/ 0 w 12"/>
                <a:gd name="T15" fmla="*/ 8 h 22"/>
                <a:gd name="T16" fmla="*/ 2 w 12"/>
                <a:gd name="T17" fmla="*/ 2 h 22"/>
                <a:gd name="T18" fmla="*/ 4 w 12"/>
                <a:gd name="T19" fmla="*/ 0 h 22"/>
                <a:gd name="T20" fmla="*/ 6 w 12"/>
                <a:gd name="T21" fmla="*/ 0 h 22"/>
                <a:gd name="T22" fmla="*/ 6 w 12"/>
                <a:gd name="T23" fmla="*/ 0 h 22"/>
                <a:gd name="T24" fmla="*/ 8 w 12"/>
                <a:gd name="T25" fmla="*/ 2 h 22"/>
                <a:gd name="T26" fmla="*/ 8 w 12"/>
                <a:gd name="T27" fmla="*/ 4 h 22"/>
                <a:gd name="T28" fmla="*/ 6 w 12"/>
                <a:gd name="T29" fmla="*/ 10 h 22"/>
                <a:gd name="T30" fmla="*/ 6 w 12"/>
                <a:gd name="T31" fmla="*/ 10 h 22"/>
                <a:gd name="T32" fmla="*/ 8 w 12"/>
                <a:gd name="T33" fmla="*/ 16 h 22"/>
                <a:gd name="T34" fmla="*/ 8 w 12"/>
                <a:gd name="T35" fmla="*/ 18 h 22"/>
                <a:gd name="T36" fmla="*/ 12 w 12"/>
                <a:gd name="T37" fmla="*/ 18 h 22"/>
                <a:gd name="T38" fmla="*/ 12 w 12"/>
                <a:gd name="T39" fmla="*/ 22 h 22"/>
                <a:gd name="T40" fmla="*/ 12 w 12"/>
                <a:gd name="T4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2">
                  <a:moveTo>
                    <a:pt x="12" y="22"/>
                  </a:moveTo>
                  <a:lnTo>
                    <a:pt x="12" y="22"/>
                  </a:lnTo>
                  <a:lnTo>
                    <a:pt x="8" y="22"/>
                  </a:lnTo>
                  <a:lnTo>
                    <a:pt x="4" y="20"/>
                  </a:lnTo>
                  <a:lnTo>
                    <a:pt x="4" y="20"/>
                  </a:lnTo>
                  <a:lnTo>
                    <a:pt x="2" y="16"/>
                  </a:lnTo>
                  <a:lnTo>
                    <a:pt x="0" y="8"/>
                  </a:lnTo>
                  <a:lnTo>
                    <a:pt x="0" y="8"/>
                  </a:lnTo>
                  <a:lnTo>
                    <a:pt x="2" y="2"/>
                  </a:lnTo>
                  <a:lnTo>
                    <a:pt x="4" y="0"/>
                  </a:lnTo>
                  <a:lnTo>
                    <a:pt x="6" y="0"/>
                  </a:lnTo>
                  <a:lnTo>
                    <a:pt x="6" y="0"/>
                  </a:lnTo>
                  <a:lnTo>
                    <a:pt x="8" y="2"/>
                  </a:lnTo>
                  <a:lnTo>
                    <a:pt x="8" y="4"/>
                  </a:lnTo>
                  <a:lnTo>
                    <a:pt x="6" y="10"/>
                  </a:lnTo>
                  <a:lnTo>
                    <a:pt x="6" y="10"/>
                  </a:lnTo>
                  <a:lnTo>
                    <a:pt x="8" y="16"/>
                  </a:lnTo>
                  <a:lnTo>
                    <a:pt x="8" y="18"/>
                  </a:lnTo>
                  <a:lnTo>
                    <a:pt x="12" y="18"/>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 name="Freeform 3500">
              <a:extLst>
                <a:ext uri="{FF2B5EF4-FFF2-40B4-BE49-F238E27FC236}">
                  <a16:creationId xmlns:a16="http://schemas.microsoft.com/office/drawing/2014/main" id="{3A995007-1C5C-5F2A-B488-3DA81F0F2687}"/>
                </a:ext>
              </a:extLst>
            </p:cNvPr>
            <p:cNvSpPr>
              <a:spLocks/>
            </p:cNvSpPr>
            <p:nvPr/>
          </p:nvSpPr>
          <p:spPr bwMode="auto">
            <a:xfrm>
              <a:off x="5850" y="2550"/>
              <a:ext cx="12" cy="22"/>
            </a:xfrm>
            <a:custGeom>
              <a:avLst/>
              <a:gdLst>
                <a:gd name="T0" fmla="*/ 6 w 12"/>
                <a:gd name="T1" fmla="*/ 4 h 22"/>
                <a:gd name="T2" fmla="*/ 6 w 12"/>
                <a:gd name="T3" fmla="*/ 4 h 22"/>
                <a:gd name="T4" fmla="*/ 10 w 12"/>
                <a:gd name="T5" fmla="*/ 4 h 22"/>
                <a:gd name="T6" fmla="*/ 10 w 12"/>
                <a:gd name="T7" fmla="*/ 4 h 22"/>
                <a:gd name="T8" fmla="*/ 12 w 12"/>
                <a:gd name="T9" fmla="*/ 14 h 22"/>
                <a:gd name="T10" fmla="*/ 10 w 12"/>
                <a:gd name="T11" fmla="*/ 18 h 22"/>
                <a:gd name="T12" fmla="*/ 8 w 12"/>
                <a:gd name="T13" fmla="*/ 22 h 22"/>
                <a:gd name="T14" fmla="*/ 8 w 12"/>
                <a:gd name="T15" fmla="*/ 22 h 22"/>
                <a:gd name="T16" fmla="*/ 6 w 12"/>
                <a:gd name="T17" fmla="*/ 22 h 22"/>
                <a:gd name="T18" fmla="*/ 6 w 12"/>
                <a:gd name="T19" fmla="*/ 20 h 22"/>
                <a:gd name="T20" fmla="*/ 6 w 12"/>
                <a:gd name="T21" fmla="*/ 16 h 22"/>
                <a:gd name="T22" fmla="*/ 4 w 12"/>
                <a:gd name="T23" fmla="*/ 14 h 22"/>
                <a:gd name="T24" fmla="*/ 4 w 12"/>
                <a:gd name="T25" fmla="*/ 14 h 22"/>
                <a:gd name="T26" fmla="*/ 2 w 12"/>
                <a:gd name="T27" fmla="*/ 14 h 22"/>
                <a:gd name="T28" fmla="*/ 2 w 12"/>
                <a:gd name="T29" fmla="*/ 14 h 22"/>
                <a:gd name="T30" fmla="*/ 0 w 12"/>
                <a:gd name="T31" fmla="*/ 8 h 22"/>
                <a:gd name="T32" fmla="*/ 0 w 12"/>
                <a:gd name="T33" fmla="*/ 0 h 22"/>
                <a:gd name="T34" fmla="*/ 0 w 12"/>
                <a:gd name="T35" fmla="*/ 0 h 22"/>
                <a:gd name="T36" fmla="*/ 6 w 12"/>
                <a:gd name="T37" fmla="*/ 4 h 22"/>
                <a:gd name="T38" fmla="*/ 6 w 12"/>
                <a:gd name="T3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2">
                  <a:moveTo>
                    <a:pt x="6" y="4"/>
                  </a:moveTo>
                  <a:lnTo>
                    <a:pt x="6" y="4"/>
                  </a:lnTo>
                  <a:lnTo>
                    <a:pt x="10" y="4"/>
                  </a:lnTo>
                  <a:lnTo>
                    <a:pt x="10" y="4"/>
                  </a:lnTo>
                  <a:lnTo>
                    <a:pt x="12" y="14"/>
                  </a:lnTo>
                  <a:lnTo>
                    <a:pt x="10" y="18"/>
                  </a:lnTo>
                  <a:lnTo>
                    <a:pt x="8" y="22"/>
                  </a:lnTo>
                  <a:lnTo>
                    <a:pt x="8" y="22"/>
                  </a:lnTo>
                  <a:lnTo>
                    <a:pt x="6" y="22"/>
                  </a:lnTo>
                  <a:lnTo>
                    <a:pt x="6" y="20"/>
                  </a:lnTo>
                  <a:lnTo>
                    <a:pt x="6" y="16"/>
                  </a:lnTo>
                  <a:lnTo>
                    <a:pt x="4" y="14"/>
                  </a:lnTo>
                  <a:lnTo>
                    <a:pt x="4" y="14"/>
                  </a:lnTo>
                  <a:lnTo>
                    <a:pt x="2" y="14"/>
                  </a:lnTo>
                  <a:lnTo>
                    <a:pt x="2" y="14"/>
                  </a:lnTo>
                  <a:lnTo>
                    <a:pt x="0" y="8"/>
                  </a:lnTo>
                  <a:lnTo>
                    <a:pt x="0" y="0"/>
                  </a:lnTo>
                  <a:lnTo>
                    <a:pt x="0" y="0"/>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 name="Freeform 3501">
              <a:extLst>
                <a:ext uri="{FF2B5EF4-FFF2-40B4-BE49-F238E27FC236}">
                  <a16:creationId xmlns:a16="http://schemas.microsoft.com/office/drawing/2014/main" id="{85CF91D4-0137-2E6B-0BB5-4A1541F7AD2F}"/>
                </a:ext>
              </a:extLst>
            </p:cNvPr>
            <p:cNvSpPr>
              <a:spLocks/>
            </p:cNvSpPr>
            <p:nvPr/>
          </p:nvSpPr>
          <p:spPr bwMode="auto">
            <a:xfrm>
              <a:off x="5854" y="2588"/>
              <a:ext cx="10" cy="10"/>
            </a:xfrm>
            <a:custGeom>
              <a:avLst/>
              <a:gdLst>
                <a:gd name="T0" fmla="*/ 6 w 10"/>
                <a:gd name="T1" fmla="*/ 10 h 10"/>
                <a:gd name="T2" fmla="*/ 6 w 10"/>
                <a:gd name="T3" fmla="*/ 10 h 10"/>
                <a:gd name="T4" fmla="*/ 4 w 10"/>
                <a:gd name="T5" fmla="*/ 6 h 10"/>
                <a:gd name="T6" fmla="*/ 4 w 10"/>
                <a:gd name="T7" fmla="*/ 6 h 10"/>
                <a:gd name="T8" fmla="*/ 2 w 10"/>
                <a:gd name="T9" fmla="*/ 4 h 10"/>
                <a:gd name="T10" fmla="*/ 0 w 10"/>
                <a:gd name="T11" fmla="*/ 2 h 10"/>
                <a:gd name="T12" fmla="*/ 0 w 10"/>
                <a:gd name="T13" fmla="*/ 2 h 10"/>
                <a:gd name="T14" fmla="*/ 2 w 10"/>
                <a:gd name="T15" fmla="*/ 0 h 10"/>
                <a:gd name="T16" fmla="*/ 4 w 10"/>
                <a:gd name="T17" fmla="*/ 0 h 10"/>
                <a:gd name="T18" fmla="*/ 6 w 10"/>
                <a:gd name="T19" fmla="*/ 2 h 10"/>
                <a:gd name="T20" fmla="*/ 8 w 10"/>
                <a:gd name="T21" fmla="*/ 2 h 10"/>
                <a:gd name="T22" fmla="*/ 8 w 10"/>
                <a:gd name="T23" fmla="*/ 2 h 10"/>
                <a:gd name="T24" fmla="*/ 8 w 10"/>
                <a:gd name="T25" fmla="*/ 4 h 10"/>
                <a:gd name="T26" fmla="*/ 10 w 10"/>
                <a:gd name="T27" fmla="*/ 8 h 10"/>
                <a:gd name="T28" fmla="*/ 10 w 10"/>
                <a:gd name="T29" fmla="*/ 8 h 10"/>
                <a:gd name="T30" fmla="*/ 8 w 10"/>
                <a:gd name="T31" fmla="*/ 8 h 10"/>
                <a:gd name="T32" fmla="*/ 6 w 10"/>
                <a:gd name="T33" fmla="*/ 10 h 10"/>
                <a:gd name="T34" fmla="*/ 6 w 10"/>
                <a:gd name="T35" fmla="*/ 10 h 10"/>
                <a:gd name="T36" fmla="*/ 6 w 10"/>
                <a:gd name="T37" fmla="*/ 10 h 10"/>
                <a:gd name="T38" fmla="*/ 6 w 10"/>
                <a:gd name="T3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0">
                  <a:moveTo>
                    <a:pt x="6" y="10"/>
                  </a:moveTo>
                  <a:lnTo>
                    <a:pt x="6" y="10"/>
                  </a:lnTo>
                  <a:lnTo>
                    <a:pt x="4" y="6"/>
                  </a:lnTo>
                  <a:lnTo>
                    <a:pt x="4" y="6"/>
                  </a:lnTo>
                  <a:lnTo>
                    <a:pt x="2" y="4"/>
                  </a:lnTo>
                  <a:lnTo>
                    <a:pt x="0" y="2"/>
                  </a:lnTo>
                  <a:lnTo>
                    <a:pt x="0" y="2"/>
                  </a:lnTo>
                  <a:lnTo>
                    <a:pt x="2" y="0"/>
                  </a:lnTo>
                  <a:lnTo>
                    <a:pt x="4" y="0"/>
                  </a:lnTo>
                  <a:lnTo>
                    <a:pt x="6" y="2"/>
                  </a:lnTo>
                  <a:lnTo>
                    <a:pt x="8" y="2"/>
                  </a:lnTo>
                  <a:lnTo>
                    <a:pt x="8" y="2"/>
                  </a:lnTo>
                  <a:lnTo>
                    <a:pt x="8" y="4"/>
                  </a:lnTo>
                  <a:lnTo>
                    <a:pt x="10" y="8"/>
                  </a:lnTo>
                  <a:lnTo>
                    <a:pt x="10" y="8"/>
                  </a:lnTo>
                  <a:lnTo>
                    <a:pt x="8" y="8"/>
                  </a:lnTo>
                  <a:lnTo>
                    <a:pt x="6" y="10"/>
                  </a:lnTo>
                  <a:lnTo>
                    <a:pt x="6" y="10"/>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 name="Freeform 3502">
              <a:extLst>
                <a:ext uri="{FF2B5EF4-FFF2-40B4-BE49-F238E27FC236}">
                  <a16:creationId xmlns:a16="http://schemas.microsoft.com/office/drawing/2014/main" id="{1D5FC515-39B1-2682-C250-31A9E65C65DA}"/>
                </a:ext>
              </a:extLst>
            </p:cNvPr>
            <p:cNvSpPr>
              <a:spLocks/>
            </p:cNvSpPr>
            <p:nvPr/>
          </p:nvSpPr>
          <p:spPr bwMode="auto">
            <a:xfrm>
              <a:off x="5872" y="2608"/>
              <a:ext cx="8" cy="4"/>
            </a:xfrm>
            <a:custGeom>
              <a:avLst/>
              <a:gdLst>
                <a:gd name="T0" fmla="*/ 6 w 8"/>
                <a:gd name="T1" fmla="*/ 0 h 4"/>
                <a:gd name="T2" fmla="*/ 6 w 8"/>
                <a:gd name="T3" fmla="*/ 0 h 4"/>
                <a:gd name="T4" fmla="*/ 6 w 8"/>
                <a:gd name="T5" fmla="*/ 2 h 4"/>
                <a:gd name="T6" fmla="*/ 8 w 8"/>
                <a:gd name="T7" fmla="*/ 4 h 4"/>
                <a:gd name="T8" fmla="*/ 8 w 8"/>
                <a:gd name="T9" fmla="*/ 4 h 4"/>
                <a:gd name="T10" fmla="*/ 0 w 8"/>
                <a:gd name="T11" fmla="*/ 4 h 4"/>
                <a:gd name="T12" fmla="*/ 0 w 8"/>
                <a:gd name="T13" fmla="*/ 4 h 4"/>
                <a:gd name="T14" fmla="*/ 2 w 8"/>
                <a:gd name="T15" fmla="*/ 0 h 4"/>
                <a:gd name="T16" fmla="*/ 6 w 8"/>
                <a:gd name="T17" fmla="*/ 0 h 4"/>
                <a:gd name="T18" fmla="*/ 6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6" y="0"/>
                  </a:moveTo>
                  <a:lnTo>
                    <a:pt x="6" y="0"/>
                  </a:lnTo>
                  <a:lnTo>
                    <a:pt x="6" y="2"/>
                  </a:lnTo>
                  <a:lnTo>
                    <a:pt x="8" y="4"/>
                  </a:lnTo>
                  <a:lnTo>
                    <a:pt x="8" y="4"/>
                  </a:lnTo>
                  <a:lnTo>
                    <a:pt x="0" y="4"/>
                  </a:lnTo>
                  <a:lnTo>
                    <a:pt x="0" y="4"/>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3503">
              <a:extLst>
                <a:ext uri="{FF2B5EF4-FFF2-40B4-BE49-F238E27FC236}">
                  <a16:creationId xmlns:a16="http://schemas.microsoft.com/office/drawing/2014/main" id="{98A94305-2DFD-C807-A38E-1CECE3F4B2E2}"/>
                </a:ext>
              </a:extLst>
            </p:cNvPr>
            <p:cNvSpPr>
              <a:spLocks/>
            </p:cNvSpPr>
            <p:nvPr/>
          </p:nvSpPr>
          <p:spPr bwMode="auto">
            <a:xfrm>
              <a:off x="5890" y="2558"/>
              <a:ext cx="12" cy="24"/>
            </a:xfrm>
            <a:custGeom>
              <a:avLst/>
              <a:gdLst>
                <a:gd name="T0" fmla="*/ 0 w 12"/>
                <a:gd name="T1" fmla="*/ 24 h 24"/>
                <a:gd name="T2" fmla="*/ 0 w 12"/>
                <a:gd name="T3" fmla="*/ 24 h 24"/>
                <a:gd name="T4" fmla="*/ 0 w 12"/>
                <a:gd name="T5" fmla="*/ 14 h 24"/>
                <a:gd name="T6" fmla="*/ 0 w 12"/>
                <a:gd name="T7" fmla="*/ 12 h 24"/>
                <a:gd name="T8" fmla="*/ 4 w 12"/>
                <a:gd name="T9" fmla="*/ 12 h 24"/>
                <a:gd name="T10" fmla="*/ 4 w 12"/>
                <a:gd name="T11" fmla="*/ 12 h 24"/>
                <a:gd name="T12" fmla="*/ 6 w 12"/>
                <a:gd name="T13" fmla="*/ 10 h 24"/>
                <a:gd name="T14" fmla="*/ 6 w 12"/>
                <a:gd name="T15" fmla="*/ 8 h 24"/>
                <a:gd name="T16" fmla="*/ 4 w 12"/>
                <a:gd name="T17" fmla="*/ 0 h 24"/>
                <a:gd name="T18" fmla="*/ 4 w 12"/>
                <a:gd name="T19" fmla="*/ 0 h 24"/>
                <a:gd name="T20" fmla="*/ 12 w 12"/>
                <a:gd name="T21" fmla="*/ 0 h 24"/>
                <a:gd name="T22" fmla="*/ 12 w 12"/>
                <a:gd name="T23" fmla="*/ 0 h 24"/>
                <a:gd name="T24" fmla="*/ 10 w 12"/>
                <a:gd name="T25" fmla="*/ 6 h 24"/>
                <a:gd name="T26" fmla="*/ 10 w 12"/>
                <a:gd name="T27" fmla="*/ 6 h 24"/>
                <a:gd name="T28" fmla="*/ 8 w 12"/>
                <a:gd name="T29" fmla="*/ 6 h 24"/>
                <a:gd name="T30" fmla="*/ 8 w 12"/>
                <a:gd name="T31" fmla="*/ 10 h 24"/>
                <a:gd name="T32" fmla="*/ 8 w 12"/>
                <a:gd name="T33" fmla="*/ 10 h 24"/>
                <a:gd name="T34" fmla="*/ 4 w 12"/>
                <a:gd name="T35" fmla="*/ 18 h 24"/>
                <a:gd name="T36" fmla="*/ 0 w 12"/>
                <a:gd name="T37" fmla="*/ 24 h 24"/>
                <a:gd name="T38" fmla="*/ 0 w 12"/>
                <a:gd name="T3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4">
                  <a:moveTo>
                    <a:pt x="0" y="24"/>
                  </a:moveTo>
                  <a:lnTo>
                    <a:pt x="0" y="24"/>
                  </a:lnTo>
                  <a:lnTo>
                    <a:pt x="0" y="14"/>
                  </a:lnTo>
                  <a:lnTo>
                    <a:pt x="0" y="12"/>
                  </a:lnTo>
                  <a:lnTo>
                    <a:pt x="4" y="12"/>
                  </a:lnTo>
                  <a:lnTo>
                    <a:pt x="4" y="12"/>
                  </a:lnTo>
                  <a:lnTo>
                    <a:pt x="6" y="10"/>
                  </a:lnTo>
                  <a:lnTo>
                    <a:pt x="6" y="8"/>
                  </a:lnTo>
                  <a:lnTo>
                    <a:pt x="4" y="0"/>
                  </a:lnTo>
                  <a:lnTo>
                    <a:pt x="4" y="0"/>
                  </a:lnTo>
                  <a:lnTo>
                    <a:pt x="12" y="0"/>
                  </a:lnTo>
                  <a:lnTo>
                    <a:pt x="12" y="0"/>
                  </a:lnTo>
                  <a:lnTo>
                    <a:pt x="10" y="6"/>
                  </a:lnTo>
                  <a:lnTo>
                    <a:pt x="10" y="6"/>
                  </a:lnTo>
                  <a:lnTo>
                    <a:pt x="8" y="6"/>
                  </a:lnTo>
                  <a:lnTo>
                    <a:pt x="8" y="10"/>
                  </a:lnTo>
                  <a:lnTo>
                    <a:pt x="8" y="10"/>
                  </a:lnTo>
                  <a:lnTo>
                    <a:pt x="4" y="18"/>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3504">
              <a:extLst>
                <a:ext uri="{FF2B5EF4-FFF2-40B4-BE49-F238E27FC236}">
                  <a16:creationId xmlns:a16="http://schemas.microsoft.com/office/drawing/2014/main" id="{2CA0D742-78DC-8494-3D7B-DD5C642CEC53}"/>
                </a:ext>
              </a:extLst>
            </p:cNvPr>
            <p:cNvSpPr>
              <a:spLocks/>
            </p:cNvSpPr>
            <p:nvPr/>
          </p:nvSpPr>
          <p:spPr bwMode="auto">
            <a:xfrm>
              <a:off x="5884" y="2608"/>
              <a:ext cx="8" cy="8"/>
            </a:xfrm>
            <a:custGeom>
              <a:avLst/>
              <a:gdLst>
                <a:gd name="T0" fmla="*/ 8 w 8"/>
                <a:gd name="T1" fmla="*/ 2 h 8"/>
                <a:gd name="T2" fmla="*/ 8 w 8"/>
                <a:gd name="T3" fmla="*/ 2 h 8"/>
                <a:gd name="T4" fmla="*/ 4 w 8"/>
                <a:gd name="T5" fmla="*/ 8 h 8"/>
                <a:gd name="T6" fmla="*/ 2 w 8"/>
                <a:gd name="T7" fmla="*/ 8 h 8"/>
                <a:gd name="T8" fmla="*/ 0 w 8"/>
                <a:gd name="T9" fmla="*/ 4 h 8"/>
                <a:gd name="T10" fmla="*/ 0 w 8"/>
                <a:gd name="T11" fmla="*/ 4 h 8"/>
                <a:gd name="T12" fmla="*/ 2 w 8"/>
                <a:gd name="T13" fmla="*/ 2 h 8"/>
                <a:gd name="T14" fmla="*/ 4 w 8"/>
                <a:gd name="T15" fmla="*/ 0 h 8"/>
                <a:gd name="T16" fmla="*/ 8 w 8"/>
                <a:gd name="T17" fmla="*/ 2 h 8"/>
                <a:gd name="T18" fmla="*/ 8 w 8"/>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8" y="2"/>
                  </a:moveTo>
                  <a:lnTo>
                    <a:pt x="8" y="2"/>
                  </a:lnTo>
                  <a:lnTo>
                    <a:pt x="4" y="8"/>
                  </a:lnTo>
                  <a:lnTo>
                    <a:pt x="2" y="8"/>
                  </a:lnTo>
                  <a:lnTo>
                    <a:pt x="0" y="4"/>
                  </a:lnTo>
                  <a:lnTo>
                    <a:pt x="0" y="4"/>
                  </a:lnTo>
                  <a:lnTo>
                    <a:pt x="2" y="2"/>
                  </a:lnTo>
                  <a:lnTo>
                    <a:pt x="4" y="0"/>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3505">
              <a:extLst>
                <a:ext uri="{FF2B5EF4-FFF2-40B4-BE49-F238E27FC236}">
                  <a16:creationId xmlns:a16="http://schemas.microsoft.com/office/drawing/2014/main" id="{6F3CD338-AB82-D882-C14E-5BD312E9FC20}"/>
                </a:ext>
              </a:extLst>
            </p:cNvPr>
            <p:cNvSpPr>
              <a:spLocks/>
            </p:cNvSpPr>
            <p:nvPr/>
          </p:nvSpPr>
          <p:spPr bwMode="auto">
            <a:xfrm>
              <a:off x="5894" y="2588"/>
              <a:ext cx="4" cy="6"/>
            </a:xfrm>
            <a:custGeom>
              <a:avLst/>
              <a:gdLst>
                <a:gd name="T0" fmla="*/ 0 w 4"/>
                <a:gd name="T1" fmla="*/ 6 h 6"/>
                <a:gd name="T2" fmla="*/ 0 w 4"/>
                <a:gd name="T3" fmla="*/ 6 h 6"/>
                <a:gd name="T4" fmla="*/ 2 w 4"/>
                <a:gd name="T5" fmla="*/ 0 h 6"/>
                <a:gd name="T6" fmla="*/ 2 w 4"/>
                <a:gd name="T7" fmla="*/ 0 h 6"/>
                <a:gd name="T8" fmla="*/ 4 w 4"/>
                <a:gd name="T9" fmla="*/ 0 h 6"/>
                <a:gd name="T10" fmla="*/ 4 w 4"/>
                <a:gd name="T11" fmla="*/ 0 h 6"/>
                <a:gd name="T12" fmla="*/ 4 w 4"/>
                <a:gd name="T13" fmla="*/ 2 h 6"/>
                <a:gd name="T14" fmla="*/ 4 w 4"/>
                <a:gd name="T15" fmla="*/ 2 h 6"/>
                <a:gd name="T16" fmla="*/ 2 w 4"/>
                <a:gd name="T17" fmla="*/ 6 h 6"/>
                <a:gd name="T18" fmla="*/ 0 w 4"/>
                <a:gd name="T19" fmla="*/ 6 h 6"/>
                <a:gd name="T20" fmla="*/ 0 w 4"/>
                <a:gd name="T21" fmla="*/ 6 h 6"/>
                <a:gd name="T22" fmla="*/ 0 w 4"/>
                <a:gd name="T23" fmla="*/ 6 h 6"/>
                <a:gd name="T24" fmla="*/ 0 w 4"/>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0" y="6"/>
                  </a:moveTo>
                  <a:lnTo>
                    <a:pt x="0" y="6"/>
                  </a:lnTo>
                  <a:lnTo>
                    <a:pt x="2" y="0"/>
                  </a:lnTo>
                  <a:lnTo>
                    <a:pt x="2" y="0"/>
                  </a:lnTo>
                  <a:lnTo>
                    <a:pt x="4" y="0"/>
                  </a:lnTo>
                  <a:lnTo>
                    <a:pt x="4" y="0"/>
                  </a:lnTo>
                  <a:lnTo>
                    <a:pt x="4" y="2"/>
                  </a:lnTo>
                  <a:lnTo>
                    <a:pt x="4" y="2"/>
                  </a:lnTo>
                  <a:lnTo>
                    <a:pt x="2" y="6"/>
                  </a:lnTo>
                  <a:lnTo>
                    <a:pt x="0" y="6"/>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3506">
              <a:extLst>
                <a:ext uri="{FF2B5EF4-FFF2-40B4-BE49-F238E27FC236}">
                  <a16:creationId xmlns:a16="http://schemas.microsoft.com/office/drawing/2014/main" id="{BFBA5A4A-2A55-E897-595D-527801A91B2F}"/>
                </a:ext>
              </a:extLst>
            </p:cNvPr>
            <p:cNvSpPr>
              <a:spLocks/>
            </p:cNvSpPr>
            <p:nvPr/>
          </p:nvSpPr>
          <p:spPr bwMode="auto">
            <a:xfrm>
              <a:off x="5844" y="2077"/>
              <a:ext cx="6" cy="22"/>
            </a:xfrm>
            <a:custGeom>
              <a:avLst/>
              <a:gdLst>
                <a:gd name="T0" fmla="*/ 6 w 6"/>
                <a:gd name="T1" fmla="*/ 22 h 22"/>
                <a:gd name="T2" fmla="*/ 6 w 6"/>
                <a:gd name="T3" fmla="*/ 22 h 22"/>
                <a:gd name="T4" fmla="*/ 0 w 6"/>
                <a:gd name="T5" fmla="*/ 4 h 22"/>
                <a:gd name="T6" fmla="*/ 0 w 6"/>
                <a:gd name="T7" fmla="*/ 4 h 22"/>
                <a:gd name="T8" fmla="*/ 4 w 6"/>
                <a:gd name="T9" fmla="*/ 0 h 22"/>
                <a:gd name="T10" fmla="*/ 6 w 6"/>
                <a:gd name="T11" fmla="*/ 0 h 22"/>
                <a:gd name="T12" fmla="*/ 6 w 6"/>
                <a:gd name="T13" fmla="*/ 2 h 22"/>
                <a:gd name="T14" fmla="*/ 6 w 6"/>
                <a:gd name="T15" fmla="*/ 22 h 22"/>
                <a:gd name="T16" fmla="*/ 6 w 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6" y="22"/>
                  </a:moveTo>
                  <a:lnTo>
                    <a:pt x="6" y="22"/>
                  </a:lnTo>
                  <a:lnTo>
                    <a:pt x="0" y="4"/>
                  </a:lnTo>
                  <a:lnTo>
                    <a:pt x="0" y="4"/>
                  </a:lnTo>
                  <a:lnTo>
                    <a:pt x="4" y="0"/>
                  </a:lnTo>
                  <a:lnTo>
                    <a:pt x="6" y="0"/>
                  </a:lnTo>
                  <a:lnTo>
                    <a:pt x="6" y="2"/>
                  </a:lnTo>
                  <a:lnTo>
                    <a:pt x="6" y="22"/>
                  </a:lnTo>
                  <a:lnTo>
                    <a:pt x="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 name="Freeform 3507">
              <a:extLst>
                <a:ext uri="{FF2B5EF4-FFF2-40B4-BE49-F238E27FC236}">
                  <a16:creationId xmlns:a16="http://schemas.microsoft.com/office/drawing/2014/main" id="{28EB7F23-367C-3996-D36C-8DEED7C464BF}"/>
                </a:ext>
              </a:extLst>
            </p:cNvPr>
            <p:cNvSpPr>
              <a:spLocks/>
            </p:cNvSpPr>
            <p:nvPr/>
          </p:nvSpPr>
          <p:spPr bwMode="auto">
            <a:xfrm>
              <a:off x="5830" y="2087"/>
              <a:ext cx="6" cy="10"/>
            </a:xfrm>
            <a:custGeom>
              <a:avLst/>
              <a:gdLst>
                <a:gd name="T0" fmla="*/ 6 w 6"/>
                <a:gd name="T1" fmla="*/ 10 h 10"/>
                <a:gd name="T2" fmla="*/ 6 w 6"/>
                <a:gd name="T3" fmla="*/ 10 h 10"/>
                <a:gd name="T4" fmla="*/ 4 w 6"/>
                <a:gd name="T5" fmla="*/ 4 h 10"/>
                <a:gd name="T6" fmla="*/ 2 w 6"/>
                <a:gd name="T7" fmla="*/ 2 h 10"/>
                <a:gd name="T8" fmla="*/ 0 w 6"/>
                <a:gd name="T9" fmla="*/ 2 h 10"/>
                <a:gd name="T10" fmla="*/ 0 w 6"/>
                <a:gd name="T11" fmla="*/ 2 h 10"/>
                <a:gd name="T12" fmla="*/ 4 w 6"/>
                <a:gd name="T13" fmla="*/ 0 h 10"/>
                <a:gd name="T14" fmla="*/ 4 w 6"/>
                <a:gd name="T15" fmla="*/ 0 h 10"/>
                <a:gd name="T16" fmla="*/ 6 w 6"/>
                <a:gd name="T17" fmla="*/ 10 h 10"/>
                <a:gd name="T18" fmla="*/ 6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6" y="10"/>
                  </a:moveTo>
                  <a:lnTo>
                    <a:pt x="6" y="10"/>
                  </a:lnTo>
                  <a:lnTo>
                    <a:pt x="4" y="4"/>
                  </a:lnTo>
                  <a:lnTo>
                    <a:pt x="2" y="2"/>
                  </a:lnTo>
                  <a:lnTo>
                    <a:pt x="0" y="2"/>
                  </a:lnTo>
                  <a:lnTo>
                    <a:pt x="0" y="2"/>
                  </a:lnTo>
                  <a:lnTo>
                    <a:pt x="4" y="0"/>
                  </a:lnTo>
                  <a:lnTo>
                    <a:pt x="4" y="0"/>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3508">
              <a:extLst>
                <a:ext uri="{FF2B5EF4-FFF2-40B4-BE49-F238E27FC236}">
                  <a16:creationId xmlns:a16="http://schemas.microsoft.com/office/drawing/2014/main" id="{C041C652-24F7-D6B0-A406-BF021E0EBED7}"/>
                </a:ext>
              </a:extLst>
            </p:cNvPr>
            <p:cNvSpPr>
              <a:spLocks/>
            </p:cNvSpPr>
            <p:nvPr/>
          </p:nvSpPr>
          <p:spPr bwMode="auto">
            <a:xfrm>
              <a:off x="5726" y="1754"/>
              <a:ext cx="8" cy="6"/>
            </a:xfrm>
            <a:custGeom>
              <a:avLst/>
              <a:gdLst>
                <a:gd name="T0" fmla="*/ 8 w 8"/>
                <a:gd name="T1" fmla="*/ 0 h 6"/>
                <a:gd name="T2" fmla="*/ 8 w 8"/>
                <a:gd name="T3" fmla="*/ 0 h 6"/>
                <a:gd name="T4" fmla="*/ 4 w 8"/>
                <a:gd name="T5" fmla="*/ 6 h 6"/>
                <a:gd name="T6" fmla="*/ 0 w 8"/>
                <a:gd name="T7" fmla="*/ 4 h 6"/>
                <a:gd name="T8" fmla="*/ 0 w 8"/>
                <a:gd name="T9" fmla="*/ 4 h 6"/>
                <a:gd name="T10" fmla="*/ 2 w 8"/>
                <a:gd name="T11" fmla="*/ 0 h 6"/>
                <a:gd name="T12" fmla="*/ 4 w 8"/>
                <a:gd name="T13" fmla="*/ 0 h 6"/>
                <a:gd name="T14" fmla="*/ 8 w 8"/>
                <a:gd name="T15" fmla="*/ 0 h 6"/>
                <a:gd name="T16" fmla="*/ 8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0"/>
                  </a:moveTo>
                  <a:lnTo>
                    <a:pt x="8" y="0"/>
                  </a:lnTo>
                  <a:lnTo>
                    <a:pt x="4" y="6"/>
                  </a:lnTo>
                  <a:lnTo>
                    <a:pt x="0" y="4"/>
                  </a:lnTo>
                  <a:lnTo>
                    <a:pt x="0" y="4"/>
                  </a:lnTo>
                  <a:lnTo>
                    <a:pt x="2" y="0"/>
                  </a:lnTo>
                  <a:lnTo>
                    <a:pt x="4"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3509">
              <a:extLst>
                <a:ext uri="{FF2B5EF4-FFF2-40B4-BE49-F238E27FC236}">
                  <a16:creationId xmlns:a16="http://schemas.microsoft.com/office/drawing/2014/main" id="{02B0DF2A-874C-02B5-C664-2E65BF8FE54F}"/>
                </a:ext>
              </a:extLst>
            </p:cNvPr>
            <p:cNvSpPr>
              <a:spLocks/>
            </p:cNvSpPr>
            <p:nvPr/>
          </p:nvSpPr>
          <p:spPr bwMode="auto">
            <a:xfrm>
              <a:off x="5804" y="2147"/>
              <a:ext cx="32" cy="24"/>
            </a:xfrm>
            <a:custGeom>
              <a:avLst/>
              <a:gdLst>
                <a:gd name="T0" fmla="*/ 0 w 32"/>
                <a:gd name="T1" fmla="*/ 16 h 24"/>
                <a:gd name="T2" fmla="*/ 0 w 32"/>
                <a:gd name="T3" fmla="*/ 16 h 24"/>
                <a:gd name="T4" fmla="*/ 2 w 32"/>
                <a:gd name="T5" fmla="*/ 6 h 24"/>
                <a:gd name="T6" fmla="*/ 4 w 32"/>
                <a:gd name="T7" fmla="*/ 2 h 24"/>
                <a:gd name="T8" fmla="*/ 6 w 32"/>
                <a:gd name="T9" fmla="*/ 0 h 24"/>
                <a:gd name="T10" fmla="*/ 8 w 32"/>
                <a:gd name="T11" fmla="*/ 0 h 24"/>
                <a:gd name="T12" fmla="*/ 12 w 32"/>
                <a:gd name="T13" fmla="*/ 6 h 24"/>
                <a:gd name="T14" fmla="*/ 12 w 32"/>
                <a:gd name="T15" fmla="*/ 6 h 24"/>
                <a:gd name="T16" fmla="*/ 16 w 32"/>
                <a:gd name="T17" fmla="*/ 12 h 24"/>
                <a:gd name="T18" fmla="*/ 18 w 32"/>
                <a:gd name="T19" fmla="*/ 12 h 24"/>
                <a:gd name="T20" fmla="*/ 22 w 32"/>
                <a:gd name="T21" fmla="*/ 8 h 24"/>
                <a:gd name="T22" fmla="*/ 24 w 32"/>
                <a:gd name="T23" fmla="*/ 2 h 24"/>
                <a:gd name="T24" fmla="*/ 24 w 32"/>
                <a:gd name="T25" fmla="*/ 2 h 24"/>
                <a:gd name="T26" fmla="*/ 28 w 32"/>
                <a:gd name="T27" fmla="*/ 6 h 24"/>
                <a:gd name="T28" fmla="*/ 32 w 32"/>
                <a:gd name="T29" fmla="*/ 16 h 24"/>
                <a:gd name="T30" fmla="*/ 32 w 32"/>
                <a:gd name="T31" fmla="*/ 16 h 24"/>
                <a:gd name="T32" fmla="*/ 28 w 32"/>
                <a:gd name="T33" fmla="*/ 18 h 24"/>
                <a:gd name="T34" fmla="*/ 22 w 32"/>
                <a:gd name="T35" fmla="*/ 22 h 24"/>
                <a:gd name="T36" fmla="*/ 20 w 32"/>
                <a:gd name="T37" fmla="*/ 24 h 24"/>
                <a:gd name="T38" fmla="*/ 18 w 32"/>
                <a:gd name="T39" fmla="*/ 24 h 24"/>
                <a:gd name="T40" fmla="*/ 16 w 32"/>
                <a:gd name="T41" fmla="*/ 22 h 24"/>
                <a:gd name="T42" fmla="*/ 16 w 32"/>
                <a:gd name="T43" fmla="*/ 22 h 24"/>
                <a:gd name="T44" fmla="*/ 12 w 32"/>
                <a:gd name="T45" fmla="*/ 18 h 24"/>
                <a:gd name="T46" fmla="*/ 8 w 32"/>
                <a:gd name="T47" fmla="*/ 16 h 24"/>
                <a:gd name="T48" fmla="*/ 0 w 32"/>
                <a:gd name="T49" fmla="*/ 16 h 24"/>
                <a:gd name="T50" fmla="*/ 0 w 32"/>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4">
                  <a:moveTo>
                    <a:pt x="0" y="16"/>
                  </a:moveTo>
                  <a:lnTo>
                    <a:pt x="0" y="16"/>
                  </a:lnTo>
                  <a:lnTo>
                    <a:pt x="2" y="6"/>
                  </a:lnTo>
                  <a:lnTo>
                    <a:pt x="4" y="2"/>
                  </a:lnTo>
                  <a:lnTo>
                    <a:pt x="6" y="0"/>
                  </a:lnTo>
                  <a:lnTo>
                    <a:pt x="8" y="0"/>
                  </a:lnTo>
                  <a:lnTo>
                    <a:pt x="12" y="6"/>
                  </a:lnTo>
                  <a:lnTo>
                    <a:pt x="12" y="6"/>
                  </a:lnTo>
                  <a:lnTo>
                    <a:pt x="16" y="12"/>
                  </a:lnTo>
                  <a:lnTo>
                    <a:pt x="18" y="12"/>
                  </a:lnTo>
                  <a:lnTo>
                    <a:pt x="22" y="8"/>
                  </a:lnTo>
                  <a:lnTo>
                    <a:pt x="24" y="2"/>
                  </a:lnTo>
                  <a:lnTo>
                    <a:pt x="24" y="2"/>
                  </a:lnTo>
                  <a:lnTo>
                    <a:pt x="28" y="6"/>
                  </a:lnTo>
                  <a:lnTo>
                    <a:pt x="32" y="16"/>
                  </a:lnTo>
                  <a:lnTo>
                    <a:pt x="32" y="16"/>
                  </a:lnTo>
                  <a:lnTo>
                    <a:pt x="28" y="18"/>
                  </a:lnTo>
                  <a:lnTo>
                    <a:pt x="22" y="22"/>
                  </a:lnTo>
                  <a:lnTo>
                    <a:pt x="20" y="24"/>
                  </a:lnTo>
                  <a:lnTo>
                    <a:pt x="18" y="24"/>
                  </a:lnTo>
                  <a:lnTo>
                    <a:pt x="16" y="22"/>
                  </a:lnTo>
                  <a:lnTo>
                    <a:pt x="16" y="22"/>
                  </a:lnTo>
                  <a:lnTo>
                    <a:pt x="12" y="18"/>
                  </a:lnTo>
                  <a:lnTo>
                    <a:pt x="8"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3510">
              <a:extLst>
                <a:ext uri="{FF2B5EF4-FFF2-40B4-BE49-F238E27FC236}">
                  <a16:creationId xmlns:a16="http://schemas.microsoft.com/office/drawing/2014/main" id="{DBE687F1-CC3D-52D3-EB1A-446F10CE247D}"/>
                </a:ext>
              </a:extLst>
            </p:cNvPr>
            <p:cNvSpPr>
              <a:spLocks/>
            </p:cNvSpPr>
            <p:nvPr/>
          </p:nvSpPr>
          <p:spPr bwMode="auto">
            <a:xfrm>
              <a:off x="5780" y="2117"/>
              <a:ext cx="4" cy="8"/>
            </a:xfrm>
            <a:custGeom>
              <a:avLst/>
              <a:gdLst>
                <a:gd name="T0" fmla="*/ 4 w 4"/>
                <a:gd name="T1" fmla="*/ 2 h 8"/>
                <a:gd name="T2" fmla="*/ 4 w 4"/>
                <a:gd name="T3" fmla="*/ 2 h 8"/>
                <a:gd name="T4" fmla="*/ 4 w 4"/>
                <a:gd name="T5" fmla="*/ 6 h 8"/>
                <a:gd name="T6" fmla="*/ 2 w 4"/>
                <a:gd name="T7" fmla="*/ 8 h 8"/>
                <a:gd name="T8" fmla="*/ 2 w 4"/>
                <a:gd name="T9" fmla="*/ 8 h 8"/>
                <a:gd name="T10" fmla="*/ 0 w 4"/>
                <a:gd name="T11" fmla="*/ 8 h 8"/>
                <a:gd name="T12" fmla="*/ 0 w 4"/>
                <a:gd name="T13" fmla="*/ 4 h 8"/>
                <a:gd name="T14" fmla="*/ 0 w 4"/>
                <a:gd name="T15" fmla="*/ 4 h 8"/>
                <a:gd name="T16" fmla="*/ 0 w 4"/>
                <a:gd name="T17" fmla="*/ 0 h 8"/>
                <a:gd name="T18" fmla="*/ 2 w 4"/>
                <a:gd name="T19" fmla="*/ 0 h 8"/>
                <a:gd name="T20" fmla="*/ 2 w 4"/>
                <a:gd name="T21" fmla="*/ 0 h 8"/>
                <a:gd name="T22" fmla="*/ 4 w 4"/>
                <a:gd name="T23" fmla="*/ 2 h 8"/>
                <a:gd name="T24" fmla="*/ 4 w 4"/>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4" y="2"/>
                  </a:moveTo>
                  <a:lnTo>
                    <a:pt x="4" y="2"/>
                  </a:lnTo>
                  <a:lnTo>
                    <a:pt x="4" y="6"/>
                  </a:lnTo>
                  <a:lnTo>
                    <a:pt x="2" y="8"/>
                  </a:lnTo>
                  <a:lnTo>
                    <a:pt x="2" y="8"/>
                  </a:lnTo>
                  <a:lnTo>
                    <a:pt x="0" y="8"/>
                  </a:lnTo>
                  <a:lnTo>
                    <a:pt x="0" y="4"/>
                  </a:lnTo>
                  <a:lnTo>
                    <a:pt x="0" y="4"/>
                  </a:lnTo>
                  <a:lnTo>
                    <a:pt x="0" y="0"/>
                  </a:lnTo>
                  <a:lnTo>
                    <a:pt x="2" y="0"/>
                  </a:lnTo>
                  <a:lnTo>
                    <a:pt x="2" y="0"/>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3511">
              <a:extLst>
                <a:ext uri="{FF2B5EF4-FFF2-40B4-BE49-F238E27FC236}">
                  <a16:creationId xmlns:a16="http://schemas.microsoft.com/office/drawing/2014/main" id="{3044D883-049F-5C3C-AEB1-BD92DB02C9B1}"/>
                </a:ext>
              </a:extLst>
            </p:cNvPr>
            <p:cNvSpPr>
              <a:spLocks/>
            </p:cNvSpPr>
            <p:nvPr/>
          </p:nvSpPr>
          <p:spPr bwMode="auto">
            <a:xfrm>
              <a:off x="1712" y="2394"/>
              <a:ext cx="12" cy="18"/>
            </a:xfrm>
            <a:custGeom>
              <a:avLst/>
              <a:gdLst>
                <a:gd name="T0" fmla="*/ 12 w 12"/>
                <a:gd name="T1" fmla="*/ 14 h 18"/>
                <a:gd name="T2" fmla="*/ 12 w 12"/>
                <a:gd name="T3" fmla="*/ 14 h 18"/>
                <a:gd name="T4" fmla="*/ 8 w 12"/>
                <a:gd name="T5" fmla="*/ 16 h 18"/>
                <a:gd name="T6" fmla="*/ 6 w 12"/>
                <a:gd name="T7" fmla="*/ 18 h 18"/>
                <a:gd name="T8" fmla="*/ 2 w 12"/>
                <a:gd name="T9" fmla="*/ 18 h 18"/>
                <a:gd name="T10" fmla="*/ 0 w 12"/>
                <a:gd name="T11" fmla="*/ 14 h 18"/>
                <a:gd name="T12" fmla="*/ 0 w 12"/>
                <a:gd name="T13" fmla="*/ 14 h 18"/>
                <a:gd name="T14" fmla="*/ 0 w 12"/>
                <a:gd name="T15" fmla="*/ 6 h 18"/>
                <a:gd name="T16" fmla="*/ 2 w 12"/>
                <a:gd name="T17" fmla="*/ 0 h 18"/>
                <a:gd name="T18" fmla="*/ 2 w 12"/>
                <a:gd name="T19" fmla="*/ 0 h 18"/>
                <a:gd name="T20" fmla="*/ 4 w 12"/>
                <a:gd name="T21" fmla="*/ 0 h 18"/>
                <a:gd name="T22" fmla="*/ 8 w 12"/>
                <a:gd name="T23" fmla="*/ 2 h 18"/>
                <a:gd name="T24" fmla="*/ 10 w 12"/>
                <a:gd name="T25" fmla="*/ 6 h 18"/>
                <a:gd name="T26" fmla="*/ 12 w 12"/>
                <a:gd name="T27" fmla="*/ 14 h 18"/>
                <a:gd name="T28" fmla="*/ 12 w 12"/>
                <a:gd name="T2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2" y="14"/>
                  </a:moveTo>
                  <a:lnTo>
                    <a:pt x="12" y="14"/>
                  </a:lnTo>
                  <a:lnTo>
                    <a:pt x="8" y="16"/>
                  </a:lnTo>
                  <a:lnTo>
                    <a:pt x="6" y="18"/>
                  </a:lnTo>
                  <a:lnTo>
                    <a:pt x="2" y="18"/>
                  </a:lnTo>
                  <a:lnTo>
                    <a:pt x="0" y="14"/>
                  </a:lnTo>
                  <a:lnTo>
                    <a:pt x="0" y="14"/>
                  </a:lnTo>
                  <a:lnTo>
                    <a:pt x="0" y="6"/>
                  </a:lnTo>
                  <a:lnTo>
                    <a:pt x="2" y="0"/>
                  </a:lnTo>
                  <a:lnTo>
                    <a:pt x="2" y="0"/>
                  </a:lnTo>
                  <a:lnTo>
                    <a:pt x="4" y="0"/>
                  </a:lnTo>
                  <a:lnTo>
                    <a:pt x="8" y="2"/>
                  </a:lnTo>
                  <a:lnTo>
                    <a:pt x="10" y="6"/>
                  </a:lnTo>
                  <a:lnTo>
                    <a:pt x="12"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 name="Freeform 3512">
              <a:extLst>
                <a:ext uri="{FF2B5EF4-FFF2-40B4-BE49-F238E27FC236}">
                  <a16:creationId xmlns:a16="http://schemas.microsoft.com/office/drawing/2014/main" id="{42405D76-469F-2432-77C6-ADFBBF94B0FD}"/>
                </a:ext>
              </a:extLst>
            </p:cNvPr>
            <p:cNvSpPr>
              <a:spLocks/>
            </p:cNvSpPr>
            <p:nvPr/>
          </p:nvSpPr>
          <p:spPr bwMode="auto">
            <a:xfrm>
              <a:off x="1710" y="2450"/>
              <a:ext cx="12" cy="20"/>
            </a:xfrm>
            <a:custGeom>
              <a:avLst/>
              <a:gdLst>
                <a:gd name="T0" fmla="*/ 12 w 12"/>
                <a:gd name="T1" fmla="*/ 0 h 20"/>
                <a:gd name="T2" fmla="*/ 12 w 12"/>
                <a:gd name="T3" fmla="*/ 0 h 20"/>
                <a:gd name="T4" fmla="*/ 12 w 12"/>
                <a:gd name="T5" fmla="*/ 4 h 20"/>
                <a:gd name="T6" fmla="*/ 12 w 12"/>
                <a:gd name="T7" fmla="*/ 4 h 20"/>
                <a:gd name="T8" fmla="*/ 12 w 12"/>
                <a:gd name="T9" fmla="*/ 10 h 20"/>
                <a:gd name="T10" fmla="*/ 10 w 12"/>
                <a:gd name="T11" fmla="*/ 12 h 20"/>
                <a:gd name="T12" fmla="*/ 6 w 12"/>
                <a:gd name="T13" fmla="*/ 18 h 20"/>
                <a:gd name="T14" fmla="*/ 6 w 12"/>
                <a:gd name="T15" fmla="*/ 18 h 20"/>
                <a:gd name="T16" fmla="*/ 4 w 12"/>
                <a:gd name="T17" fmla="*/ 20 h 20"/>
                <a:gd name="T18" fmla="*/ 2 w 12"/>
                <a:gd name="T19" fmla="*/ 20 h 20"/>
                <a:gd name="T20" fmla="*/ 0 w 12"/>
                <a:gd name="T21" fmla="*/ 18 h 20"/>
                <a:gd name="T22" fmla="*/ 0 w 12"/>
                <a:gd name="T23" fmla="*/ 18 h 20"/>
                <a:gd name="T24" fmla="*/ 0 w 12"/>
                <a:gd name="T25" fmla="*/ 18 h 20"/>
                <a:gd name="T26" fmla="*/ 0 w 12"/>
                <a:gd name="T27" fmla="*/ 12 h 20"/>
                <a:gd name="T28" fmla="*/ 0 w 12"/>
                <a:gd name="T29" fmla="*/ 4 h 20"/>
                <a:gd name="T30" fmla="*/ 0 w 12"/>
                <a:gd name="T31" fmla="*/ 4 h 20"/>
                <a:gd name="T32" fmla="*/ 6 w 12"/>
                <a:gd name="T33" fmla="*/ 2 h 20"/>
                <a:gd name="T34" fmla="*/ 10 w 12"/>
                <a:gd name="T35" fmla="*/ 0 h 20"/>
                <a:gd name="T36" fmla="*/ 12 w 12"/>
                <a:gd name="T37" fmla="*/ 0 h 20"/>
                <a:gd name="T38" fmla="*/ 12 w 1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20">
                  <a:moveTo>
                    <a:pt x="12" y="0"/>
                  </a:moveTo>
                  <a:lnTo>
                    <a:pt x="12" y="0"/>
                  </a:lnTo>
                  <a:lnTo>
                    <a:pt x="12" y="4"/>
                  </a:lnTo>
                  <a:lnTo>
                    <a:pt x="12" y="4"/>
                  </a:lnTo>
                  <a:lnTo>
                    <a:pt x="12" y="10"/>
                  </a:lnTo>
                  <a:lnTo>
                    <a:pt x="10" y="12"/>
                  </a:lnTo>
                  <a:lnTo>
                    <a:pt x="6" y="18"/>
                  </a:lnTo>
                  <a:lnTo>
                    <a:pt x="6" y="18"/>
                  </a:lnTo>
                  <a:lnTo>
                    <a:pt x="4" y="20"/>
                  </a:lnTo>
                  <a:lnTo>
                    <a:pt x="2" y="20"/>
                  </a:lnTo>
                  <a:lnTo>
                    <a:pt x="0" y="18"/>
                  </a:lnTo>
                  <a:lnTo>
                    <a:pt x="0" y="18"/>
                  </a:lnTo>
                  <a:lnTo>
                    <a:pt x="0" y="18"/>
                  </a:lnTo>
                  <a:lnTo>
                    <a:pt x="0" y="12"/>
                  </a:lnTo>
                  <a:lnTo>
                    <a:pt x="0" y="4"/>
                  </a:lnTo>
                  <a:lnTo>
                    <a:pt x="0" y="4"/>
                  </a:lnTo>
                  <a:lnTo>
                    <a:pt x="6" y="2"/>
                  </a:lnTo>
                  <a:lnTo>
                    <a:pt x="10" y="0"/>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3513">
              <a:extLst>
                <a:ext uri="{FF2B5EF4-FFF2-40B4-BE49-F238E27FC236}">
                  <a16:creationId xmlns:a16="http://schemas.microsoft.com/office/drawing/2014/main" id="{976F791F-2D09-6F1E-AFC0-5E1B8508FA20}"/>
                </a:ext>
              </a:extLst>
            </p:cNvPr>
            <p:cNvSpPr>
              <a:spLocks/>
            </p:cNvSpPr>
            <p:nvPr/>
          </p:nvSpPr>
          <p:spPr bwMode="auto">
            <a:xfrm>
              <a:off x="1694" y="2372"/>
              <a:ext cx="6" cy="18"/>
            </a:xfrm>
            <a:custGeom>
              <a:avLst/>
              <a:gdLst>
                <a:gd name="T0" fmla="*/ 0 w 6"/>
                <a:gd name="T1" fmla="*/ 16 h 18"/>
                <a:gd name="T2" fmla="*/ 0 w 6"/>
                <a:gd name="T3" fmla="*/ 16 h 18"/>
                <a:gd name="T4" fmla="*/ 0 w 6"/>
                <a:gd name="T5" fmla="*/ 6 h 18"/>
                <a:gd name="T6" fmla="*/ 0 w 6"/>
                <a:gd name="T7" fmla="*/ 2 h 18"/>
                <a:gd name="T8" fmla="*/ 2 w 6"/>
                <a:gd name="T9" fmla="*/ 0 h 18"/>
                <a:gd name="T10" fmla="*/ 2 w 6"/>
                <a:gd name="T11" fmla="*/ 0 h 18"/>
                <a:gd name="T12" fmla="*/ 4 w 6"/>
                <a:gd name="T13" fmla="*/ 0 h 18"/>
                <a:gd name="T14" fmla="*/ 4 w 6"/>
                <a:gd name="T15" fmla="*/ 2 h 18"/>
                <a:gd name="T16" fmla="*/ 6 w 6"/>
                <a:gd name="T17" fmla="*/ 8 h 18"/>
                <a:gd name="T18" fmla="*/ 6 w 6"/>
                <a:gd name="T19" fmla="*/ 8 h 18"/>
                <a:gd name="T20" fmla="*/ 4 w 6"/>
                <a:gd name="T21" fmla="*/ 16 h 18"/>
                <a:gd name="T22" fmla="*/ 4 w 6"/>
                <a:gd name="T23" fmla="*/ 18 h 18"/>
                <a:gd name="T24" fmla="*/ 0 w 6"/>
                <a:gd name="T25" fmla="*/ 16 h 18"/>
                <a:gd name="T26" fmla="*/ 0 w 6"/>
                <a:gd name="T2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8">
                  <a:moveTo>
                    <a:pt x="0" y="16"/>
                  </a:moveTo>
                  <a:lnTo>
                    <a:pt x="0" y="16"/>
                  </a:lnTo>
                  <a:lnTo>
                    <a:pt x="0" y="6"/>
                  </a:lnTo>
                  <a:lnTo>
                    <a:pt x="0" y="2"/>
                  </a:lnTo>
                  <a:lnTo>
                    <a:pt x="2" y="0"/>
                  </a:lnTo>
                  <a:lnTo>
                    <a:pt x="2" y="0"/>
                  </a:lnTo>
                  <a:lnTo>
                    <a:pt x="4" y="0"/>
                  </a:lnTo>
                  <a:lnTo>
                    <a:pt x="4" y="2"/>
                  </a:lnTo>
                  <a:lnTo>
                    <a:pt x="6" y="8"/>
                  </a:lnTo>
                  <a:lnTo>
                    <a:pt x="6" y="8"/>
                  </a:lnTo>
                  <a:lnTo>
                    <a:pt x="4" y="16"/>
                  </a:lnTo>
                  <a:lnTo>
                    <a:pt x="4"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3514">
              <a:extLst>
                <a:ext uri="{FF2B5EF4-FFF2-40B4-BE49-F238E27FC236}">
                  <a16:creationId xmlns:a16="http://schemas.microsoft.com/office/drawing/2014/main" id="{B097E80B-6B2F-74A6-4595-698B149B44D7}"/>
                </a:ext>
              </a:extLst>
            </p:cNvPr>
            <p:cNvSpPr>
              <a:spLocks/>
            </p:cNvSpPr>
            <p:nvPr/>
          </p:nvSpPr>
          <p:spPr bwMode="auto">
            <a:xfrm>
              <a:off x="1702" y="2454"/>
              <a:ext cx="10" cy="14"/>
            </a:xfrm>
            <a:custGeom>
              <a:avLst/>
              <a:gdLst>
                <a:gd name="T0" fmla="*/ 8 w 10"/>
                <a:gd name="T1" fmla="*/ 0 h 14"/>
                <a:gd name="T2" fmla="*/ 8 w 10"/>
                <a:gd name="T3" fmla="*/ 0 h 14"/>
                <a:gd name="T4" fmla="*/ 10 w 10"/>
                <a:gd name="T5" fmla="*/ 4 h 14"/>
                <a:gd name="T6" fmla="*/ 10 w 10"/>
                <a:gd name="T7" fmla="*/ 8 h 14"/>
                <a:gd name="T8" fmla="*/ 8 w 10"/>
                <a:gd name="T9" fmla="*/ 14 h 14"/>
                <a:gd name="T10" fmla="*/ 8 w 10"/>
                <a:gd name="T11" fmla="*/ 14 h 14"/>
                <a:gd name="T12" fmla="*/ 4 w 10"/>
                <a:gd name="T13" fmla="*/ 12 h 14"/>
                <a:gd name="T14" fmla="*/ 0 w 10"/>
                <a:gd name="T15" fmla="*/ 12 h 14"/>
                <a:gd name="T16" fmla="*/ 0 w 10"/>
                <a:gd name="T17" fmla="*/ 12 h 14"/>
                <a:gd name="T18" fmla="*/ 0 w 10"/>
                <a:gd name="T19" fmla="*/ 8 h 14"/>
                <a:gd name="T20" fmla="*/ 0 w 10"/>
                <a:gd name="T21" fmla="*/ 8 h 14"/>
                <a:gd name="T22" fmla="*/ 2 w 10"/>
                <a:gd name="T23" fmla="*/ 2 h 14"/>
                <a:gd name="T24" fmla="*/ 4 w 10"/>
                <a:gd name="T25" fmla="*/ 0 h 14"/>
                <a:gd name="T26" fmla="*/ 6 w 10"/>
                <a:gd name="T27" fmla="*/ 0 h 14"/>
                <a:gd name="T28" fmla="*/ 6 w 10"/>
                <a:gd name="T29" fmla="*/ 0 h 14"/>
                <a:gd name="T30" fmla="*/ 8 w 10"/>
                <a:gd name="T31" fmla="*/ 0 h 14"/>
                <a:gd name="T32" fmla="*/ 8 w 10"/>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8" y="0"/>
                  </a:moveTo>
                  <a:lnTo>
                    <a:pt x="8" y="0"/>
                  </a:lnTo>
                  <a:lnTo>
                    <a:pt x="10" y="4"/>
                  </a:lnTo>
                  <a:lnTo>
                    <a:pt x="10" y="8"/>
                  </a:lnTo>
                  <a:lnTo>
                    <a:pt x="8" y="14"/>
                  </a:lnTo>
                  <a:lnTo>
                    <a:pt x="8" y="14"/>
                  </a:lnTo>
                  <a:lnTo>
                    <a:pt x="4" y="12"/>
                  </a:lnTo>
                  <a:lnTo>
                    <a:pt x="0" y="12"/>
                  </a:lnTo>
                  <a:lnTo>
                    <a:pt x="0" y="12"/>
                  </a:lnTo>
                  <a:lnTo>
                    <a:pt x="0" y="8"/>
                  </a:lnTo>
                  <a:lnTo>
                    <a:pt x="0" y="8"/>
                  </a:lnTo>
                  <a:lnTo>
                    <a:pt x="2" y="2"/>
                  </a:lnTo>
                  <a:lnTo>
                    <a:pt x="4" y="0"/>
                  </a:lnTo>
                  <a:lnTo>
                    <a:pt x="6" y="0"/>
                  </a:lnTo>
                  <a:lnTo>
                    <a:pt x="6" y="0"/>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3515">
              <a:extLst>
                <a:ext uri="{FF2B5EF4-FFF2-40B4-BE49-F238E27FC236}">
                  <a16:creationId xmlns:a16="http://schemas.microsoft.com/office/drawing/2014/main" id="{77DE3F4F-1A5B-40BF-7F98-62640DF1C147}"/>
                </a:ext>
              </a:extLst>
            </p:cNvPr>
            <p:cNvSpPr>
              <a:spLocks/>
            </p:cNvSpPr>
            <p:nvPr/>
          </p:nvSpPr>
          <p:spPr bwMode="auto">
            <a:xfrm>
              <a:off x="1700" y="2450"/>
              <a:ext cx="8" cy="12"/>
            </a:xfrm>
            <a:custGeom>
              <a:avLst/>
              <a:gdLst>
                <a:gd name="T0" fmla="*/ 8 w 8"/>
                <a:gd name="T1" fmla="*/ 4 h 12"/>
                <a:gd name="T2" fmla="*/ 8 w 8"/>
                <a:gd name="T3" fmla="*/ 4 h 12"/>
                <a:gd name="T4" fmla="*/ 6 w 8"/>
                <a:gd name="T5" fmla="*/ 10 h 12"/>
                <a:gd name="T6" fmla="*/ 4 w 8"/>
                <a:gd name="T7" fmla="*/ 12 h 12"/>
                <a:gd name="T8" fmla="*/ 2 w 8"/>
                <a:gd name="T9" fmla="*/ 12 h 12"/>
                <a:gd name="T10" fmla="*/ 2 w 8"/>
                <a:gd name="T11" fmla="*/ 12 h 12"/>
                <a:gd name="T12" fmla="*/ 0 w 8"/>
                <a:gd name="T13" fmla="*/ 0 h 12"/>
                <a:gd name="T14" fmla="*/ 0 w 8"/>
                <a:gd name="T15" fmla="*/ 0 h 12"/>
                <a:gd name="T16" fmla="*/ 4 w 8"/>
                <a:gd name="T17" fmla="*/ 0 h 12"/>
                <a:gd name="T18" fmla="*/ 6 w 8"/>
                <a:gd name="T19" fmla="*/ 2 h 12"/>
                <a:gd name="T20" fmla="*/ 8 w 8"/>
                <a:gd name="T21" fmla="*/ 4 h 12"/>
                <a:gd name="T22" fmla="*/ 8 w 8"/>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8" y="4"/>
                  </a:moveTo>
                  <a:lnTo>
                    <a:pt x="8" y="4"/>
                  </a:lnTo>
                  <a:lnTo>
                    <a:pt x="6" y="10"/>
                  </a:lnTo>
                  <a:lnTo>
                    <a:pt x="4" y="12"/>
                  </a:lnTo>
                  <a:lnTo>
                    <a:pt x="2" y="12"/>
                  </a:lnTo>
                  <a:lnTo>
                    <a:pt x="2" y="12"/>
                  </a:lnTo>
                  <a:lnTo>
                    <a:pt x="0" y="0"/>
                  </a:lnTo>
                  <a:lnTo>
                    <a:pt x="0" y="0"/>
                  </a:lnTo>
                  <a:lnTo>
                    <a:pt x="4" y="0"/>
                  </a:lnTo>
                  <a:lnTo>
                    <a:pt x="6" y="2"/>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3516">
              <a:extLst>
                <a:ext uri="{FF2B5EF4-FFF2-40B4-BE49-F238E27FC236}">
                  <a16:creationId xmlns:a16="http://schemas.microsoft.com/office/drawing/2014/main" id="{B4D6CDCC-4DBA-4049-4612-80D9181167B6}"/>
                </a:ext>
              </a:extLst>
            </p:cNvPr>
            <p:cNvSpPr>
              <a:spLocks/>
            </p:cNvSpPr>
            <p:nvPr/>
          </p:nvSpPr>
          <p:spPr bwMode="auto">
            <a:xfrm>
              <a:off x="1736" y="2400"/>
              <a:ext cx="4" cy="6"/>
            </a:xfrm>
            <a:custGeom>
              <a:avLst/>
              <a:gdLst>
                <a:gd name="T0" fmla="*/ 2 w 4"/>
                <a:gd name="T1" fmla="*/ 6 h 6"/>
                <a:gd name="T2" fmla="*/ 2 w 4"/>
                <a:gd name="T3" fmla="*/ 6 h 6"/>
                <a:gd name="T4" fmla="*/ 0 w 4"/>
                <a:gd name="T5" fmla="*/ 2 h 6"/>
                <a:gd name="T6" fmla="*/ 0 w 4"/>
                <a:gd name="T7" fmla="*/ 2 h 6"/>
                <a:gd name="T8" fmla="*/ 0 w 4"/>
                <a:gd name="T9" fmla="*/ 0 h 6"/>
                <a:gd name="T10" fmla="*/ 2 w 4"/>
                <a:gd name="T11" fmla="*/ 0 h 6"/>
                <a:gd name="T12" fmla="*/ 2 w 4"/>
                <a:gd name="T13" fmla="*/ 0 h 6"/>
                <a:gd name="T14" fmla="*/ 4 w 4"/>
                <a:gd name="T15" fmla="*/ 2 h 6"/>
                <a:gd name="T16" fmla="*/ 4 w 4"/>
                <a:gd name="T17" fmla="*/ 2 h 6"/>
                <a:gd name="T18" fmla="*/ 2 w 4"/>
                <a:gd name="T19" fmla="*/ 6 h 6"/>
                <a:gd name="T20" fmla="*/ 2 w 4"/>
                <a:gd name="T21" fmla="*/ 6 h 6"/>
                <a:gd name="T22" fmla="*/ 2 w 4"/>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2" y="6"/>
                  </a:moveTo>
                  <a:lnTo>
                    <a:pt x="2" y="6"/>
                  </a:lnTo>
                  <a:lnTo>
                    <a:pt x="0" y="2"/>
                  </a:lnTo>
                  <a:lnTo>
                    <a:pt x="0" y="2"/>
                  </a:lnTo>
                  <a:lnTo>
                    <a:pt x="0" y="0"/>
                  </a:lnTo>
                  <a:lnTo>
                    <a:pt x="2" y="0"/>
                  </a:lnTo>
                  <a:lnTo>
                    <a:pt x="2" y="0"/>
                  </a:lnTo>
                  <a:lnTo>
                    <a:pt x="4" y="2"/>
                  </a:lnTo>
                  <a:lnTo>
                    <a:pt x="4" y="2"/>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3517">
              <a:extLst>
                <a:ext uri="{FF2B5EF4-FFF2-40B4-BE49-F238E27FC236}">
                  <a16:creationId xmlns:a16="http://schemas.microsoft.com/office/drawing/2014/main" id="{C1B83313-E2CB-C367-F4F1-6C3A3C93BFC6}"/>
                </a:ext>
              </a:extLst>
            </p:cNvPr>
            <p:cNvSpPr>
              <a:spLocks/>
            </p:cNvSpPr>
            <p:nvPr/>
          </p:nvSpPr>
          <p:spPr bwMode="auto">
            <a:xfrm>
              <a:off x="1788" y="2520"/>
              <a:ext cx="8" cy="22"/>
            </a:xfrm>
            <a:custGeom>
              <a:avLst/>
              <a:gdLst>
                <a:gd name="T0" fmla="*/ 8 w 8"/>
                <a:gd name="T1" fmla="*/ 22 h 22"/>
                <a:gd name="T2" fmla="*/ 8 w 8"/>
                <a:gd name="T3" fmla="*/ 22 h 22"/>
                <a:gd name="T4" fmla="*/ 4 w 8"/>
                <a:gd name="T5" fmla="*/ 22 h 22"/>
                <a:gd name="T6" fmla="*/ 2 w 8"/>
                <a:gd name="T7" fmla="*/ 16 h 22"/>
                <a:gd name="T8" fmla="*/ 0 w 8"/>
                <a:gd name="T9" fmla="*/ 0 h 22"/>
                <a:gd name="T10" fmla="*/ 0 w 8"/>
                <a:gd name="T11" fmla="*/ 0 h 22"/>
                <a:gd name="T12" fmla="*/ 2 w 8"/>
                <a:gd name="T13" fmla="*/ 0 h 22"/>
                <a:gd name="T14" fmla="*/ 2 w 8"/>
                <a:gd name="T15" fmla="*/ 0 h 22"/>
                <a:gd name="T16" fmla="*/ 4 w 8"/>
                <a:gd name="T17" fmla="*/ 6 h 22"/>
                <a:gd name="T18" fmla="*/ 6 w 8"/>
                <a:gd name="T19" fmla="*/ 10 h 22"/>
                <a:gd name="T20" fmla="*/ 8 w 8"/>
                <a:gd name="T21" fmla="*/ 16 h 22"/>
                <a:gd name="T22" fmla="*/ 8 w 8"/>
                <a:gd name="T23" fmla="*/ 22 h 22"/>
                <a:gd name="T24" fmla="*/ 8 w 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2">
                  <a:moveTo>
                    <a:pt x="8" y="22"/>
                  </a:moveTo>
                  <a:lnTo>
                    <a:pt x="8" y="22"/>
                  </a:lnTo>
                  <a:lnTo>
                    <a:pt x="4" y="22"/>
                  </a:lnTo>
                  <a:lnTo>
                    <a:pt x="2" y="16"/>
                  </a:lnTo>
                  <a:lnTo>
                    <a:pt x="0" y="0"/>
                  </a:lnTo>
                  <a:lnTo>
                    <a:pt x="0" y="0"/>
                  </a:lnTo>
                  <a:lnTo>
                    <a:pt x="2" y="0"/>
                  </a:lnTo>
                  <a:lnTo>
                    <a:pt x="2" y="0"/>
                  </a:lnTo>
                  <a:lnTo>
                    <a:pt x="4" y="6"/>
                  </a:lnTo>
                  <a:lnTo>
                    <a:pt x="6" y="10"/>
                  </a:lnTo>
                  <a:lnTo>
                    <a:pt x="8" y="16"/>
                  </a:lnTo>
                  <a:lnTo>
                    <a:pt x="8" y="22"/>
                  </a:lnTo>
                  <a:lnTo>
                    <a:pt x="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3518">
              <a:extLst>
                <a:ext uri="{FF2B5EF4-FFF2-40B4-BE49-F238E27FC236}">
                  <a16:creationId xmlns:a16="http://schemas.microsoft.com/office/drawing/2014/main" id="{762B411C-49C2-1597-0702-5D84D2E09371}"/>
                </a:ext>
              </a:extLst>
            </p:cNvPr>
            <p:cNvSpPr>
              <a:spLocks/>
            </p:cNvSpPr>
            <p:nvPr/>
          </p:nvSpPr>
          <p:spPr bwMode="auto">
            <a:xfrm>
              <a:off x="1832" y="2171"/>
              <a:ext cx="22" cy="34"/>
            </a:xfrm>
            <a:custGeom>
              <a:avLst/>
              <a:gdLst>
                <a:gd name="T0" fmla="*/ 16 w 22"/>
                <a:gd name="T1" fmla="*/ 32 h 34"/>
                <a:gd name="T2" fmla="*/ 16 w 22"/>
                <a:gd name="T3" fmla="*/ 32 h 34"/>
                <a:gd name="T4" fmla="*/ 14 w 22"/>
                <a:gd name="T5" fmla="*/ 24 h 34"/>
                <a:gd name="T6" fmla="*/ 12 w 22"/>
                <a:gd name="T7" fmla="*/ 22 h 34"/>
                <a:gd name="T8" fmla="*/ 8 w 22"/>
                <a:gd name="T9" fmla="*/ 24 h 34"/>
                <a:gd name="T10" fmla="*/ 6 w 22"/>
                <a:gd name="T11" fmla="*/ 28 h 34"/>
                <a:gd name="T12" fmla="*/ 6 w 22"/>
                <a:gd name="T13" fmla="*/ 28 h 34"/>
                <a:gd name="T14" fmla="*/ 4 w 22"/>
                <a:gd name="T15" fmla="*/ 32 h 34"/>
                <a:gd name="T16" fmla="*/ 2 w 22"/>
                <a:gd name="T17" fmla="*/ 30 h 34"/>
                <a:gd name="T18" fmla="*/ 2 w 22"/>
                <a:gd name="T19" fmla="*/ 30 h 34"/>
                <a:gd name="T20" fmla="*/ 0 w 22"/>
                <a:gd name="T21" fmla="*/ 24 h 34"/>
                <a:gd name="T22" fmla="*/ 0 w 22"/>
                <a:gd name="T23" fmla="*/ 24 h 34"/>
                <a:gd name="T24" fmla="*/ 0 w 22"/>
                <a:gd name="T25" fmla="*/ 20 h 34"/>
                <a:gd name="T26" fmla="*/ 0 w 22"/>
                <a:gd name="T27" fmla="*/ 18 h 34"/>
                <a:gd name="T28" fmla="*/ 4 w 22"/>
                <a:gd name="T29" fmla="*/ 18 h 34"/>
                <a:gd name="T30" fmla="*/ 4 w 22"/>
                <a:gd name="T31" fmla="*/ 18 h 34"/>
                <a:gd name="T32" fmla="*/ 8 w 22"/>
                <a:gd name="T33" fmla="*/ 14 h 34"/>
                <a:gd name="T34" fmla="*/ 10 w 22"/>
                <a:gd name="T35" fmla="*/ 10 h 34"/>
                <a:gd name="T36" fmla="*/ 8 w 22"/>
                <a:gd name="T37" fmla="*/ 2 h 34"/>
                <a:gd name="T38" fmla="*/ 8 w 22"/>
                <a:gd name="T39" fmla="*/ 2 h 34"/>
                <a:gd name="T40" fmla="*/ 8 w 22"/>
                <a:gd name="T41" fmla="*/ 0 h 34"/>
                <a:gd name="T42" fmla="*/ 8 w 22"/>
                <a:gd name="T43" fmla="*/ 0 h 34"/>
                <a:gd name="T44" fmla="*/ 10 w 22"/>
                <a:gd name="T45" fmla="*/ 0 h 34"/>
                <a:gd name="T46" fmla="*/ 12 w 22"/>
                <a:gd name="T47" fmla="*/ 6 h 34"/>
                <a:gd name="T48" fmla="*/ 12 w 22"/>
                <a:gd name="T49" fmla="*/ 6 h 34"/>
                <a:gd name="T50" fmla="*/ 14 w 22"/>
                <a:gd name="T51" fmla="*/ 12 h 34"/>
                <a:gd name="T52" fmla="*/ 14 w 22"/>
                <a:gd name="T53" fmla="*/ 14 h 34"/>
                <a:gd name="T54" fmla="*/ 18 w 22"/>
                <a:gd name="T55" fmla="*/ 14 h 34"/>
                <a:gd name="T56" fmla="*/ 18 w 22"/>
                <a:gd name="T57" fmla="*/ 14 h 34"/>
                <a:gd name="T58" fmla="*/ 22 w 22"/>
                <a:gd name="T59" fmla="*/ 20 h 34"/>
                <a:gd name="T60" fmla="*/ 22 w 22"/>
                <a:gd name="T61" fmla="*/ 24 h 34"/>
                <a:gd name="T62" fmla="*/ 22 w 22"/>
                <a:gd name="T63" fmla="*/ 30 h 34"/>
                <a:gd name="T64" fmla="*/ 22 w 22"/>
                <a:gd name="T65" fmla="*/ 30 h 34"/>
                <a:gd name="T66" fmla="*/ 20 w 22"/>
                <a:gd name="T67" fmla="*/ 34 h 34"/>
                <a:gd name="T68" fmla="*/ 18 w 22"/>
                <a:gd name="T69" fmla="*/ 34 h 34"/>
                <a:gd name="T70" fmla="*/ 16 w 22"/>
                <a:gd name="T71" fmla="*/ 32 h 34"/>
                <a:gd name="T72" fmla="*/ 16 w 22"/>
                <a:gd name="T73" fmla="*/ 32 h 34"/>
                <a:gd name="T74" fmla="*/ 16 w 22"/>
                <a:gd name="T75" fmla="*/ 32 h 34"/>
                <a:gd name="T76" fmla="*/ 16 w 22"/>
                <a:gd name="T7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34">
                  <a:moveTo>
                    <a:pt x="16" y="32"/>
                  </a:moveTo>
                  <a:lnTo>
                    <a:pt x="16" y="32"/>
                  </a:lnTo>
                  <a:lnTo>
                    <a:pt x="14" y="24"/>
                  </a:lnTo>
                  <a:lnTo>
                    <a:pt x="12" y="22"/>
                  </a:lnTo>
                  <a:lnTo>
                    <a:pt x="8" y="24"/>
                  </a:lnTo>
                  <a:lnTo>
                    <a:pt x="6" y="28"/>
                  </a:lnTo>
                  <a:lnTo>
                    <a:pt x="6" y="28"/>
                  </a:lnTo>
                  <a:lnTo>
                    <a:pt x="4" y="32"/>
                  </a:lnTo>
                  <a:lnTo>
                    <a:pt x="2" y="30"/>
                  </a:lnTo>
                  <a:lnTo>
                    <a:pt x="2" y="30"/>
                  </a:lnTo>
                  <a:lnTo>
                    <a:pt x="0" y="24"/>
                  </a:lnTo>
                  <a:lnTo>
                    <a:pt x="0" y="24"/>
                  </a:lnTo>
                  <a:lnTo>
                    <a:pt x="0" y="20"/>
                  </a:lnTo>
                  <a:lnTo>
                    <a:pt x="0" y="18"/>
                  </a:lnTo>
                  <a:lnTo>
                    <a:pt x="4" y="18"/>
                  </a:lnTo>
                  <a:lnTo>
                    <a:pt x="4" y="18"/>
                  </a:lnTo>
                  <a:lnTo>
                    <a:pt x="8" y="14"/>
                  </a:lnTo>
                  <a:lnTo>
                    <a:pt x="10" y="10"/>
                  </a:lnTo>
                  <a:lnTo>
                    <a:pt x="8" y="2"/>
                  </a:lnTo>
                  <a:lnTo>
                    <a:pt x="8" y="2"/>
                  </a:lnTo>
                  <a:lnTo>
                    <a:pt x="8" y="0"/>
                  </a:lnTo>
                  <a:lnTo>
                    <a:pt x="8" y="0"/>
                  </a:lnTo>
                  <a:lnTo>
                    <a:pt x="10" y="0"/>
                  </a:lnTo>
                  <a:lnTo>
                    <a:pt x="12" y="6"/>
                  </a:lnTo>
                  <a:lnTo>
                    <a:pt x="12" y="6"/>
                  </a:lnTo>
                  <a:lnTo>
                    <a:pt x="14" y="12"/>
                  </a:lnTo>
                  <a:lnTo>
                    <a:pt x="14" y="14"/>
                  </a:lnTo>
                  <a:lnTo>
                    <a:pt x="18" y="14"/>
                  </a:lnTo>
                  <a:lnTo>
                    <a:pt x="18" y="14"/>
                  </a:lnTo>
                  <a:lnTo>
                    <a:pt x="22" y="20"/>
                  </a:lnTo>
                  <a:lnTo>
                    <a:pt x="22" y="24"/>
                  </a:lnTo>
                  <a:lnTo>
                    <a:pt x="22" y="30"/>
                  </a:lnTo>
                  <a:lnTo>
                    <a:pt x="22" y="30"/>
                  </a:lnTo>
                  <a:lnTo>
                    <a:pt x="20" y="34"/>
                  </a:lnTo>
                  <a:lnTo>
                    <a:pt x="18" y="34"/>
                  </a:lnTo>
                  <a:lnTo>
                    <a:pt x="16" y="32"/>
                  </a:lnTo>
                  <a:lnTo>
                    <a:pt x="16" y="32"/>
                  </a:lnTo>
                  <a:lnTo>
                    <a:pt x="16" y="32"/>
                  </a:lnTo>
                  <a:lnTo>
                    <a:pt x="1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3519">
              <a:extLst>
                <a:ext uri="{FF2B5EF4-FFF2-40B4-BE49-F238E27FC236}">
                  <a16:creationId xmlns:a16="http://schemas.microsoft.com/office/drawing/2014/main" id="{9C35FA92-4A26-2389-EB22-2F739E545144}"/>
                </a:ext>
              </a:extLst>
            </p:cNvPr>
            <p:cNvSpPr>
              <a:spLocks/>
            </p:cNvSpPr>
            <p:nvPr/>
          </p:nvSpPr>
          <p:spPr bwMode="auto">
            <a:xfrm>
              <a:off x="1848" y="2195"/>
              <a:ext cx="18" cy="12"/>
            </a:xfrm>
            <a:custGeom>
              <a:avLst/>
              <a:gdLst>
                <a:gd name="T0" fmla="*/ 0 w 18"/>
                <a:gd name="T1" fmla="*/ 8 h 12"/>
                <a:gd name="T2" fmla="*/ 0 w 18"/>
                <a:gd name="T3" fmla="*/ 8 h 12"/>
                <a:gd name="T4" fmla="*/ 4 w 18"/>
                <a:gd name="T5" fmla="*/ 8 h 12"/>
                <a:gd name="T6" fmla="*/ 6 w 18"/>
                <a:gd name="T7" fmla="*/ 4 h 12"/>
                <a:gd name="T8" fmla="*/ 6 w 18"/>
                <a:gd name="T9" fmla="*/ 4 h 12"/>
                <a:gd name="T10" fmla="*/ 10 w 18"/>
                <a:gd name="T11" fmla="*/ 0 h 12"/>
                <a:gd name="T12" fmla="*/ 14 w 18"/>
                <a:gd name="T13" fmla="*/ 0 h 12"/>
                <a:gd name="T14" fmla="*/ 14 w 18"/>
                <a:gd name="T15" fmla="*/ 0 h 12"/>
                <a:gd name="T16" fmla="*/ 14 w 18"/>
                <a:gd name="T17" fmla="*/ 0 h 12"/>
                <a:gd name="T18" fmla="*/ 14 w 18"/>
                <a:gd name="T19" fmla="*/ 0 h 12"/>
                <a:gd name="T20" fmla="*/ 16 w 18"/>
                <a:gd name="T21" fmla="*/ 2 h 12"/>
                <a:gd name="T22" fmla="*/ 18 w 18"/>
                <a:gd name="T23" fmla="*/ 4 h 12"/>
                <a:gd name="T24" fmla="*/ 18 w 18"/>
                <a:gd name="T25" fmla="*/ 4 h 12"/>
                <a:gd name="T26" fmla="*/ 16 w 18"/>
                <a:gd name="T27" fmla="*/ 6 h 12"/>
                <a:gd name="T28" fmla="*/ 12 w 18"/>
                <a:gd name="T29" fmla="*/ 12 h 12"/>
                <a:gd name="T30" fmla="*/ 12 w 18"/>
                <a:gd name="T31" fmla="*/ 12 h 12"/>
                <a:gd name="T32" fmla="*/ 10 w 18"/>
                <a:gd name="T33" fmla="*/ 12 h 12"/>
                <a:gd name="T34" fmla="*/ 6 w 18"/>
                <a:gd name="T35" fmla="*/ 12 h 12"/>
                <a:gd name="T36" fmla="*/ 4 w 18"/>
                <a:gd name="T37" fmla="*/ 12 h 12"/>
                <a:gd name="T38" fmla="*/ 0 w 18"/>
                <a:gd name="T39" fmla="*/ 8 h 12"/>
                <a:gd name="T40" fmla="*/ 0 w 18"/>
                <a:gd name="T4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2">
                  <a:moveTo>
                    <a:pt x="0" y="8"/>
                  </a:moveTo>
                  <a:lnTo>
                    <a:pt x="0" y="8"/>
                  </a:lnTo>
                  <a:lnTo>
                    <a:pt x="4" y="8"/>
                  </a:lnTo>
                  <a:lnTo>
                    <a:pt x="6" y="4"/>
                  </a:lnTo>
                  <a:lnTo>
                    <a:pt x="6" y="4"/>
                  </a:lnTo>
                  <a:lnTo>
                    <a:pt x="10" y="0"/>
                  </a:lnTo>
                  <a:lnTo>
                    <a:pt x="14" y="0"/>
                  </a:lnTo>
                  <a:lnTo>
                    <a:pt x="14" y="0"/>
                  </a:lnTo>
                  <a:lnTo>
                    <a:pt x="14" y="0"/>
                  </a:lnTo>
                  <a:lnTo>
                    <a:pt x="14" y="0"/>
                  </a:lnTo>
                  <a:lnTo>
                    <a:pt x="16" y="2"/>
                  </a:lnTo>
                  <a:lnTo>
                    <a:pt x="18" y="4"/>
                  </a:lnTo>
                  <a:lnTo>
                    <a:pt x="18" y="4"/>
                  </a:lnTo>
                  <a:lnTo>
                    <a:pt x="16" y="6"/>
                  </a:lnTo>
                  <a:lnTo>
                    <a:pt x="12" y="12"/>
                  </a:lnTo>
                  <a:lnTo>
                    <a:pt x="12" y="12"/>
                  </a:lnTo>
                  <a:lnTo>
                    <a:pt x="10" y="12"/>
                  </a:lnTo>
                  <a:lnTo>
                    <a:pt x="6" y="12"/>
                  </a:lnTo>
                  <a:lnTo>
                    <a:pt x="4" y="12"/>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3520">
              <a:extLst>
                <a:ext uri="{FF2B5EF4-FFF2-40B4-BE49-F238E27FC236}">
                  <a16:creationId xmlns:a16="http://schemas.microsoft.com/office/drawing/2014/main" id="{3132A07A-8803-EB76-DCC0-B4996EE69CD5}"/>
                </a:ext>
              </a:extLst>
            </p:cNvPr>
            <p:cNvSpPr>
              <a:spLocks/>
            </p:cNvSpPr>
            <p:nvPr/>
          </p:nvSpPr>
          <p:spPr bwMode="auto">
            <a:xfrm>
              <a:off x="1886" y="2199"/>
              <a:ext cx="8" cy="4"/>
            </a:xfrm>
            <a:custGeom>
              <a:avLst/>
              <a:gdLst>
                <a:gd name="T0" fmla="*/ 0 w 8"/>
                <a:gd name="T1" fmla="*/ 0 h 4"/>
                <a:gd name="T2" fmla="*/ 0 w 8"/>
                <a:gd name="T3" fmla="*/ 0 h 4"/>
                <a:gd name="T4" fmla="*/ 8 w 8"/>
                <a:gd name="T5" fmla="*/ 0 h 4"/>
                <a:gd name="T6" fmla="*/ 8 w 8"/>
                <a:gd name="T7" fmla="*/ 0 h 4"/>
                <a:gd name="T8" fmla="*/ 6 w 8"/>
                <a:gd name="T9" fmla="*/ 4 h 4"/>
                <a:gd name="T10" fmla="*/ 4 w 8"/>
                <a:gd name="T11" fmla="*/ 4 h 4"/>
                <a:gd name="T12" fmla="*/ 2 w 8"/>
                <a:gd name="T13" fmla="*/ 4 h 4"/>
                <a:gd name="T14" fmla="*/ 0 w 8"/>
                <a:gd name="T15" fmla="*/ 0 h 4"/>
                <a:gd name="T16" fmla="*/ 0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0"/>
                  </a:moveTo>
                  <a:lnTo>
                    <a:pt x="0" y="0"/>
                  </a:lnTo>
                  <a:lnTo>
                    <a:pt x="8" y="0"/>
                  </a:lnTo>
                  <a:lnTo>
                    <a:pt x="8" y="0"/>
                  </a:lnTo>
                  <a:lnTo>
                    <a:pt x="6" y="4"/>
                  </a:lnTo>
                  <a:lnTo>
                    <a:pt x="4" y="4"/>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3521">
              <a:extLst>
                <a:ext uri="{FF2B5EF4-FFF2-40B4-BE49-F238E27FC236}">
                  <a16:creationId xmlns:a16="http://schemas.microsoft.com/office/drawing/2014/main" id="{1D4F223F-CE53-D2BA-E2ED-A48AE0E0E7F6}"/>
                </a:ext>
              </a:extLst>
            </p:cNvPr>
            <p:cNvSpPr>
              <a:spLocks/>
            </p:cNvSpPr>
            <p:nvPr/>
          </p:nvSpPr>
          <p:spPr bwMode="auto">
            <a:xfrm>
              <a:off x="1956" y="2177"/>
              <a:ext cx="2" cy="16"/>
            </a:xfrm>
            <a:custGeom>
              <a:avLst/>
              <a:gdLst>
                <a:gd name="T0" fmla="*/ 2 w 2"/>
                <a:gd name="T1" fmla="*/ 0 h 16"/>
                <a:gd name="T2" fmla="*/ 2 w 2"/>
                <a:gd name="T3" fmla="*/ 0 h 16"/>
                <a:gd name="T4" fmla="*/ 2 w 2"/>
                <a:gd name="T5" fmla="*/ 16 h 16"/>
                <a:gd name="T6" fmla="*/ 2 w 2"/>
                <a:gd name="T7" fmla="*/ 16 h 16"/>
                <a:gd name="T8" fmla="*/ 0 w 2"/>
                <a:gd name="T9" fmla="*/ 12 h 16"/>
                <a:gd name="T10" fmla="*/ 0 w 2"/>
                <a:gd name="T11" fmla="*/ 10 h 16"/>
                <a:gd name="T12" fmla="*/ 0 w 2"/>
                <a:gd name="T13" fmla="*/ 0 h 16"/>
                <a:gd name="T14" fmla="*/ 0 w 2"/>
                <a:gd name="T15" fmla="*/ 0 h 16"/>
                <a:gd name="T16" fmla="*/ 2 w 2"/>
                <a:gd name="T17" fmla="*/ 0 h 16"/>
                <a:gd name="T18" fmla="*/ 2 w 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6">
                  <a:moveTo>
                    <a:pt x="2" y="0"/>
                  </a:moveTo>
                  <a:lnTo>
                    <a:pt x="2" y="0"/>
                  </a:lnTo>
                  <a:lnTo>
                    <a:pt x="2" y="16"/>
                  </a:lnTo>
                  <a:lnTo>
                    <a:pt x="2" y="16"/>
                  </a:lnTo>
                  <a:lnTo>
                    <a:pt x="0" y="12"/>
                  </a:lnTo>
                  <a:lnTo>
                    <a:pt x="0" y="1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 name="Freeform 3522">
              <a:extLst>
                <a:ext uri="{FF2B5EF4-FFF2-40B4-BE49-F238E27FC236}">
                  <a16:creationId xmlns:a16="http://schemas.microsoft.com/office/drawing/2014/main" id="{8AE21A11-47F7-B18F-4A2C-AF5A7A527D6D}"/>
                </a:ext>
              </a:extLst>
            </p:cNvPr>
            <p:cNvSpPr>
              <a:spLocks/>
            </p:cNvSpPr>
            <p:nvPr/>
          </p:nvSpPr>
          <p:spPr bwMode="auto">
            <a:xfrm>
              <a:off x="1900" y="2179"/>
              <a:ext cx="10" cy="14"/>
            </a:xfrm>
            <a:custGeom>
              <a:avLst/>
              <a:gdLst>
                <a:gd name="T0" fmla="*/ 4 w 10"/>
                <a:gd name="T1" fmla="*/ 14 h 14"/>
                <a:gd name="T2" fmla="*/ 4 w 10"/>
                <a:gd name="T3" fmla="*/ 14 h 14"/>
                <a:gd name="T4" fmla="*/ 2 w 10"/>
                <a:gd name="T5" fmla="*/ 12 h 14"/>
                <a:gd name="T6" fmla="*/ 0 w 10"/>
                <a:gd name="T7" fmla="*/ 10 h 14"/>
                <a:gd name="T8" fmla="*/ 0 w 10"/>
                <a:gd name="T9" fmla="*/ 6 h 14"/>
                <a:gd name="T10" fmla="*/ 0 w 10"/>
                <a:gd name="T11" fmla="*/ 6 h 14"/>
                <a:gd name="T12" fmla="*/ 2 w 10"/>
                <a:gd name="T13" fmla="*/ 2 h 14"/>
                <a:gd name="T14" fmla="*/ 4 w 10"/>
                <a:gd name="T15" fmla="*/ 0 h 14"/>
                <a:gd name="T16" fmla="*/ 6 w 10"/>
                <a:gd name="T17" fmla="*/ 0 h 14"/>
                <a:gd name="T18" fmla="*/ 8 w 10"/>
                <a:gd name="T19" fmla="*/ 2 h 14"/>
                <a:gd name="T20" fmla="*/ 8 w 10"/>
                <a:gd name="T21" fmla="*/ 2 h 14"/>
                <a:gd name="T22" fmla="*/ 10 w 10"/>
                <a:gd name="T23" fmla="*/ 10 h 14"/>
                <a:gd name="T24" fmla="*/ 8 w 10"/>
                <a:gd name="T25" fmla="*/ 12 h 14"/>
                <a:gd name="T26" fmla="*/ 8 w 10"/>
                <a:gd name="T27" fmla="*/ 12 h 14"/>
                <a:gd name="T28" fmla="*/ 6 w 10"/>
                <a:gd name="T29" fmla="*/ 12 h 14"/>
                <a:gd name="T30" fmla="*/ 4 w 10"/>
                <a:gd name="T31" fmla="*/ 12 h 14"/>
                <a:gd name="T32" fmla="*/ 4 w 10"/>
                <a:gd name="T33" fmla="*/ 14 h 14"/>
                <a:gd name="T34" fmla="*/ 4 w 10"/>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4" y="14"/>
                  </a:moveTo>
                  <a:lnTo>
                    <a:pt x="4" y="14"/>
                  </a:lnTo>
                  <a:lnTo>
                    <a:pt x="2" y="12"/>
                  </a:lnTo>
                  <a:lnTo>
                    <a:pt x="0" y="10"/>
                  </a:lnTo>
                  <a:lnTo>
                    <a:pt x="0" y="6"/>
                  </a:lnTo>
                  <a:lnTo>
                    <a:pt x="0" y="6"/>
                  </a:lnTo>
                  <a:lnTo>
                    <a:pt x="2" y="2"/>
                  </a:lnTo>
                  <a:lnTo>
                    <a:pt x="4" y="0"/>
                  </a:lnTo>
                  <a:lnTo>
                    <a:pt x="6" y="0"/>
                  </a:lnTo>
                  <a:lnTo>
                    <a:pt x="8" y="2"/>
                  </a:lnTo>
                  <a:lnTo>
                    <a:pt x="8" y="2"/>
                  </a:lnTo>
                  <a:lnTo>
                    <a:pt x="10" y="10"/>
                  </a:lnTo>
                  <a:lnTo>
                    <a:pt x="8" y="12"/>
                  </a:lnTo>
                  <a:lnTo>
                    <a:pt x="8" y="12"/>
                  </a:lnTo>
                  <a:lnTo>
                    <a:pt x="6" y="12"/>
                  </a:lnTo>
                  <a:lnTo>
                    <a:pt x="4"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3523">
              <a:extLst>
                <a:ext uri="{FF2B5EF4-FFF2-40B4-BE49-F238E27FC236}">
                  <a16:creationId xmlns:a16="http://schemas.microsoft.com/office/drawing/2014/main" id="{AC37CB96-5241-585E-A95E-8DB028A16650}"/>
                </a:ext>
              </a:extLst>
            </p:cNvPr>
            <p:cNvSpPr>
              <a:spLocks/>
            </p:cNvSpPr>
            <p:nvPr/>
          </p:nvSpPr>
          <p:spPr bwMode="auto">
            <a:xfrm>
              <a:off x="1932" y="2177"/>
              <a:ext cx="8" cy="10"/>
            </a:xfrm>
            <a:custGeom>
              <a:avLst/>
              <a:gdLst>
                <a:gd name="T0" fmla="*/ 0 w 8"/>
                <a:gd name="T1" fmla="*/ 8 h 10"/>
                <a:gd name="T2" fmla="*/ 0 w 8"/>
                <a:gd name="T3" fmla="*/ 8 h 10"/>
                <a:gd name="T4" fmla="*/ 2 w 8"/>
                <a:gd name="T5" fmla="*/ 2 h 10"/>
                <a:gd name="T6" fmla="*/ 4 w 8"/>
                <a:gd name="T7" fmla="*/ 0 h 10"/>
                <a:gd name="T8" fmla="*/ 4 w 8"/>
                <a:gd name="T9" fmla="*/ 0 h 10"/>
                <a:gd name="T10" fmla="*/ 8 w 8"/>
                <a:gd name="T11" fmla="*/ 0 h 10"/>
                <a:gd name="T12" fmla="*/ 8 w 8"/>
                <a:gd name="T13" fmla="*/ 0 h 10"/>
                <a:gd name="T14" fmla="*/ 6 w 8"/>
                <a:gd name="T15" fmla="*/ 8 h 10"/>
                <a:gd name="T16" fmla="*/ 4 w 8"/>
                <a:gd name="T17" fmla="*/ 10 h 10"/>
                <a:gd name="T18" fmla="*/ 2 w 8"/>
                <a:gd name="T19" fmla="*/ 10 h 10"/>
                <a:gd name="T20" fmla="*/ 0 w 8"/>
                <a:gd name="T21" fmla="*/ 8 h 10"/>
                <a:gd name="T22" fmla="*/ 0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0" y="8"/>
                  </a:moveTo>
                  <a:lnTo>
                    <a:pt x="0" y="8"/>
                  </a:lnTo>
                  <a:lnTo>
                    <a:pt x="2" y="2"/>
                  </a:lnTo>
                  <a:lnTo>
                    <a:pt x="4" y="0"/>
                  </a:lnTo>
                  <a:lnTo>
                    <a:pt x="4" y="0"/>
                  </a:lnTo>
                  <a:lnTo>
                    <a:pt x="8" y="0"/>
                  </a:lnTo>
                  <a:lnTo>
                    <a:pt x="8" y="0"/>
                  </a:lnTo>
                  <a:lnTo>
                    <a:pt x="6" y="8"/>
                  </a:lnTo>
                  <a:lnTo>
                    <a:pt x="4" y="10"/>
                  </a:lnTo>
                  <a:lnTo>
                    <a:pt x="2" y="10"/>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 name="Freeform 3524">
              <a:extLst>
                <a:ext uri="{FF2B5EF4-FFF2-40B4-BE49-F238E27FC236}">
                  <a16:creationId xmlns:a16="http://schemas.microsoft.com/office/drawing/2014/main" id="{A9DB2493-9339-3573-66B6-4F15C70651B8}"/>
                </a:ext>
              </a:extLst>
            </p:cNvPr>
            <p:cNvSpPr>
              <a:spLocks/>
            </p:cNvSpPr>
            <p:nvPr/>
          </p:nvSpPr>
          <p:spPr bwMode="auto">
            <a:xfrm>
              <a:off x="1830" y="2151"/>
              <a:ext cx="14" cy="16"/>
            </a:xfrm>
            <a:custGeom>
              <a:avLst/>
              <a:gdLst>
                <a:gd name="T0" fmla="*/ 14 w 14"/>
                <a:gd name="T1" fmla="*/ 0 h 16"/>
                <a:gd name="T2" fmla="*/ 14 w 14"/>
                <a:gd name="T3" fmla="*/ 0 h 16"/>
                <a:gd name="T4" fmla="*/ 14 w 14"/>
                <a:gd name="T5" fmla="*/ 6 h 16"/>
                <a:gd name="T6" fmla="*/ 12 w 14"/>
                <a:gd name="T7" fmla="*/ 8 h 16"/>
                <a:gd name="T8" fmla="*/ 10 w 14"/>
                <a:gd name="T9" fmla="*/ 12 h 16"/>
                <a:gd name="T10" fmla="*/ 8 w 14"/>
                <a:gd name="T11" fmla="*/ 16 h 16"/>
                <a:gd name="T12" fmla="*/ 8 w 14"/>
                <a:gd name="T13" fmla="*/ 16 h 16"/>
                <a:gd name="T14" fmla="*/ 6 w 14"/>
                <a:gd name="T15" fmla="*/ 14 h 16"/>
                <a:gd name="T16" fmla="*/ 4 w 14"/>
                <a:gd name="T17" fmla="*/ 12 h 16"/>
                <a:gd name="T18" fmla="*/ 0 w 14"/>
                <a:gd name="T19" fmla="*/ 6 h 16"/>
                <a:gd name="T20" fmla="*/ 0 w 14"/>
                <a:gd name="T21" fmla="*/ 6 h 16"/>
                <a:gd name="T22" fmla="*/ 4 w 14"/>
                <a:gd name="T23" fmla="*/ 2 h 16"/>
                <a:gd name="T24" fmla="*/ 8 w 14"/>
                <a:gd name="T25" fmla="*/ 2 h 16"/>
                <a:gd name="T26" fmla="*/ 12 w 14"/>
                <a:gd name="T27" fmla="*/ 2 h 16"/>
                <a:gd name="T28" fmla="*/ 14 w 14"/>
                <a:gd name="T29" fmla="*/ 0 h 16"/>
                <a:gd name="T30" fmla="*/ 14 w 14"/>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6">
                  <a:moveTo>
                    <a:pt x="14" y="0"/>
                  </a:moveTo>
                  <a:lnTo>
                    <a:pt x="14" y="0"/>
                  </a:lnTo>
                  <a:lnTo>
                    <a:pt x="14" y="6"/>
                  </a:lnTo>
                  <a:lnTo>
                    <a:pt x="12" y="8"/>
                  </a:lnTo>
                  <a:lnTo>
                    <a:pt x="10" y="12"/>
                  </a:lnTo>
                  <a:lnTo>
                    <a:pt x="8" y="16"/>
                  </a:lnTo>
                  <a:lnTo>
                    <a:pt x="8" y="16"/>
                  </a:lnTo>
                  <a:lnTo>
                    <a:pt x="6" y="14"/>
                  </a:lnTo>
                  <a:lnTo>
                    <a:pt x="4" y="12"/>
                  </a:lnTo>
                  <a:lnTo>
                    <a:pt x="0" y="6"/>
                  </a:lnTo>
                  <a:lnTo>
                    <a:pt x="0" y="6"/>
                  </a:lnTo>
                  <a:lnTo>
                    <a:pt x="4" y="2"/>
                  </a:lnTo>
                  <a:lnTo>
                    <a:pt x="8" y="2"/>
                  </a:lnTo>
                  <a:lnTo>
                    <a:pt x="12" y="2"/>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3525">
              <a:extLst>
                <a:ext uri="{FF2B5EF4-FFF2-40B4-BE49-F238E27FC236}">
                  <a16:creationId xmlns:a16="http://schemas.microsoft.com/office/drawing/2014/main" id="{9C24588F-DF92-03D8-921F-E09680BBEBA5}"/>
                </a:ext>
              </a:extLst>
            </p:cNvPr>
            <p:cNvSpPr>
              <a:spLocks/>
            </p:cNvSpPr>
            <p:nvPr/>
          </p:nvSpPr>
          <p:spPr bwMode="auto">
            <a:xfrm>
              <a:off x="1850" y="2181"/>
              <a:ext cx="12" cy="18"/>
            </a:xfrm>
            <a:custGeom>
              <a:avLst/>
              <a:gdLst>
                <a:gd name="T0" fmla="*/ 4 w 12"/>
                <a:gd name="T1" fmla="*/ 0 h 18"/>
                <a:gd name="T2" fmla="*/ 4 w 12"/>
                <a:gd name="T3" fmla="*/ 0 h 18"/>
                <a:gd name="T4" fmla="*/ 6 w 12"/>
                <a:gd name="T5" fmla="*/ 12 h 18"/>
                <a:gd name="T6" fmla="*/ 8 w 12"/>
                <a:gd name="T7" fmla="*/ 16 h 18"/>
                <a:gd name="T8" fmla="*/ 12 w 12"/>
                <a:gd name="T9" fmla="*/ 14 h 18"/>
                <a:gd name="T10" fmla="*/ 12 w 12"/>
                <a:gd name="T11" fmla="*/ 14 h 18"/>
                <a:gd name="T12" fmla="*/ 10 w 12"/>
                <a:gd name="T13" fmla="*/ 18 h 18"/>
                <a:gd name="T14" fmla="*/ 8 w 12"/>
                <a:gd name="T15" fmla="*/ 18 h 18"/>
                <a:gd name="T16" fmla="*/ 4 w 12"/>
                <a:gd name="T17" fmla="*/ 18 h 18"/>
                <a:gd name="T18" fmla="*/ 4 w 12"/>
                <a:gd name="T19" fmla="*/ 18 h 18"/>
                <a:gd name="T20" fmla="*/ 0 w 12"/>
                <a:gd name="T21" fmla="*/ 4 h 18"/>
                <a:gd name="T22" fmla="*/ 0 w 12"/>
                <a:gd name="T23" fmla="*/ 4 h 18"/>
                <a:gd name="T24" fmla="*/ 2 w 12"/>
                <a:gd name="T25" fmla="*/ 4 h 18"/>
                <a:gd name="T26" fmla="*/ 4 w 12"/>
                <a:gd name="T27" fmla="*/ 0 h 18"/>
                <a:gd name="T28" fmla="*/ 4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4" y="0"/>
                  </a:moveTo>
                  <a:lnTo>
                    <a:pt x="4" y="0"/>
                  </a:lnTo>
                  <a:lnTo>
                    <a:pt x="6" y="12"/>
                  </a:lnTo>
                  <a:lnTo>
                    <a:pt x="8" y="16"/>
                  </a:lnTo>
                  <a:lnTo>
                    <a:pt x="12" y="14"/>
                  </a:lnTo>
                  <a:lnTo>
                    <a:pt x="12" y="14"/>
                  </a:lnTo>
                  <a:lnTo>
                    <a:pt x="10" y="18"/>
                  </a:lnTo>
                  <a:lnTo>
                    <a:pt x="8" y="18"/>
                  </a:lnTo>
                  <a:lnTo>
                    <a:pt x="4" y="18"/>
                  </a:lnTo>
                  <a:lnTo>
                    <a:pt x="4" y="18"/>
                  </a:lnTo>
                  <a:lnTo>
                    <a:pt x="0" y="4"/>
                  </a:lnTo>
                  <a:lnTo>
                    <a:pt x="0" y="4"/>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 name="Freeform 3526">
              <a:extLst>
                <a:ext uri="{FF2B5EF4-FFF2-40B4-BE49-F238E27FC236}">
                  <a16:creationId xmlns:a16="http://schemas.microsoft.com/office/drawing/2014/main" id="{BA4BEB2B-704D-AEB2-DC7F-ADC56B727DF7}"/>
                </a:ext>
              </a:extLst>
            </p:cNvPr>
            <p:cNvSpPr>
              <a:spLocks/>
            </p:cNvSpPr>
            <p:nvPr/>
          </p:nvSpPr>
          <p:spPr bwMode="auto">
            <a:xfrm>
              <a:off x="1862" y="1904"/>
              <a:ext cx="6" cy="12"/>
            </a:xfrm>
            <a:custGeom>
              <a:avLst/>
              <a:gdLst>
                <a:gd name="T0" fmla="*/ 4 w 6"/>
                <a:gd name="T1" fmla="*/ 12 h 12"/>
                <a:gd name="T2" fmla="*/ 4 w 6"/>
                <a:gd name="T3" fmla="*/ 12 h 12"/>
                <a:gd name="T4" fmla="*/ 0 w 6"/>
                <a:gd name="T5" fmla="*/ 4 h 12"/>
                <a:gd name="T6" fmla="*/ 0 w 6"/>
                <a:gd name="T7" fmla="*/ 4 h 12"/>
                <a:gd name="T8" fmla="*/ 2 w 6"/>
                <a:gd name="T9" fmla="*/ 0 h 12"/>
                <a:gd name="T10" fmla="*/ 4 w 6"/>
                <a:gd name="T11" fmla="*/ 4 h 12"/>
                <a:gd name="T12" fmla="*/ 4 w 6"/>
                <a:gd name="T13" fmla="*/ 4 h 12"/>
                <a:gd name="T14" fmla="*/ 6 w 6"/>
                <a:gd name="T15" fmla="*/ 8 h 12"/>
                <a:gd name="T16" fmla="*/ 4 w 6"/>
                <a:gd name="T17" fmla="*/ 12 h 12"/>
                <a:gd name="T18" fmla="*/ 4 w 6"/>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4" y="12"/>
                  </a:moveTo>
                  <a:lnTo>
                    <a:pt x="4" y="12"/>
                  </a:lnTo>
                  <a:lnTo>
                    <a:pt x="0" y="4"/>
                  </a:lnTo>
                  <a:lnTo>
                    <a:pt x="0" y="4"/>
                  </a:lnTo>
                  <a:lnTo>
                    <a:pt x="2" y="0"/>
                  </a:lnTo>
                  <a:lnTo>
                    <a:pt x="4" y="4"/>
                  </a:lnTo>
                  <a:lnTo>
                    <a:pt x="4" y="4"/>
                  </a:lnTo>
                  <a:lnTo>
                    <a:pt x="6" y="8"/>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3527">
              <a:extLst>
                <a:ext uri="{FF2B5EF4-FFF2-40B4-BE49-F238E27FC236}">
                  <a16:creationId xmlns:a16="http://schemas.microsoft.com/office/drawing/2014/main" id="{E4900F8C-22A8-7CF0-57D1-E12A48D8FC0A}"/>
                </a:ext>
              </a:extLst>
            </p:cNvPr>
            <p:cNvSpPr>
              <a:spLocks/>
            </p:cNvSpPr>
            <p:nvPr/>
          </p:nvSpPr>
          <p:spPr bwMode="auto">
            <a:xfrm>
              <a:off x="5916" y="2412"/>
              <a:ext cx="6" cy="14"/>
            </a:xfrm>
            <a:custGeom>
              <a:avLst/>
              <a:gdLst>
                <a:gd name="T0" fmla="*/ 2 w 6"/>
                <a:gd name="T1" fmla="*/ 12 h 14"/>
                <a:gd name="T2" fmla="*/ 2 w 6"/>
                <a:gd name="T3" fmla="*/ 12 h 14"/>
                <a:gd name="T4" fmla="*/ 0 w 6"/>
                <a:gd name="T5" fmla="*/ 8 h 14"/>
                <a:gd name="T6" fmla="*/ 0 w 6"/>
                <a:gd name="T7" fmla="*/ 8 h 14"/>
                <a:gd name="T8" fmla="*/ 0 w 6"/>
                <a:gd name="T9" fmla="*/ 0 h 14"/>
                <a:gd name="T10" fmla="*/ 2 w 6"/>
                <a:gd name="T11" fmla="*/ 0 h 14"/>
                <a:gd name="T12" fmla="*/ 2 w 6"/>
                <a:gd name="T13" fmla="*/ 0 h 14"/>
                <a:gd name="T14" fmla="*/ 4 w 6"/>
                <a:gd name="T15" fmla="*/ 4 h 14"/>
                <a:gd name="T16" fmla="*/ 6 w 6"/>
                <a:gd name="T17" fmla="*/ 6 h 14"/>
                <a:gd name="T18" fmla="*/ 6 w 6"/>
                <a:gd name="T19" fmla="*/ 6 h 14"/>
                <a:gd name="T20" fmla="*/ 6 w 6"/>
                <a:gd name="T21" fmla="*/ 6 h 14"/>
                <a:gd name="T22" fmla="*/ 6 w 6"/>
                <a:gd name="T23" fmla="*/ 12 h 14"/>
                <a:gd name="T24" fmla="*/ 6 w 6"/>
                <a:gd name="T25" fmla="*/ 14 h 14"/>
                <a:gd name="T26" fmla="*/ 4 w 6"/>
                <a:gd name="T27" fmla="*/ 14 h 14"/>
                <a:gd name="T28" fmla="*/ 2 w 6"/>
                <a:gd name="T29" fmla="*/ 12 h 14"/>
                <a:gd name="T30" fmla="*/ 2 w 6"/>
                <a:gd name="T3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4">
                  <a:moveTo>
                    <a:pt x="2" y="12"/>
                  </a:moveTo>
                  <a:lnTo>
                    <a:pt x="2" y="12"/>
                  </a:lnTo>
                  <a:lnTo>
                    <a:pt x="0" y="8"/>
                  </a:lnTo>
                  <a:lnTo>
                    <a:pt x="0" y="8"/>
                  </a:lnTo>
                  <a:lnTo>
                    <a:pt x="0" y="0"/>
                  </a:lnTo>
                  <a:lnTo>
                    <a:pt x="2" y="0"/>
                  </a:lnTo>
                  <a:lnTo>
                    <a:pt x="2" y="0"/>
                  </a:lnTo>
                  <a:lnTo>
                    <a:pt x="4" y="4"/>
                  </a:lnTo>
                  <a:lnTo>
                    <a:pt x="6" y="6"/>
                  </a:lnTo>
                  <a:lnTo>
                    <a:pt x="6" y="6"/>
                  </a:lnTo>
                  <a:lnTo>
                    <a:pt x="6" y="6"/>
                  </a:lnTo>
                  <a:lnTo>
                    <a:pt x="6" y="12"/>
                  </a:lnTo>
                  <a:lnTo>
                    <a:pt x="6" y="14"/>
                  </a:lnTo>
                  <a:lnTo>
                    <a:pt x="4" y="14"/>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3528">
              <a:extLst>
                <a:ext uri="{FF2B5EF4-FFF2-40B4-BE49-F238E27FC236}">
                  <a16:creationId xmlns:a16="http://schemas.microsoft.com/office/drawing/2014/main" id="{1C980BEC-15FA-DDCC-6181-34BF14D4D35E}"/>
                </a:ext>
              </a:extLst>
            </p:cNvPr>
            <p:cNvSpPr>
              <a:spLocks/>
            </p:cNvSpPr>
            <p:nvPr/>
          </p:nvSpPr>
          <p:spPr bwMode="auto">
            <a:xfrm>
              <a:off x="5906" y="2378"/>
              <a:ext cx="6" cy="12"/>
            </a:xfrm>
            <a:custGeom>
              <a:avLst/>
              <a:gdLst>
                <a:gd name="T0" fmla="*/ 2 w 6"/>
                <a:gd name="T1" fmla="*/ 12 h 12"/>
                <a:gd name="T2" fmla="*/ 2 w 6"/>
                <a:gd name="T3" fmla="*/ 12 h 12"/>
                <a:gd name="T4" fmla="*/ 0 w 6"/>
                <a:gd name="T5" fmla="*/ 10 h 12"/>
                <a:gd name="T6" fmla="*/ 0 w 6"/>
                <a:gd name="T7" fmla="*/ 6 h 12"/>
                <a:gd name="T8" fmla="*/ 0 w 6"/>
                <a:gd name="T9" fmla="*/ 6 h 12"/>
                <a:gd name="T10" fmla="*/ 2 w 6"/>
                <a:gd name="T11" fmla="*/ 0 h 12"/>
                <a:gd name="T12" fmla="*/ 4 w 6"/>
                <a:gd name="T13" fmla="*/ 0 h 12"/>
                <a:gd name="T14" fmla="*/ 4 w 6"/>
                <a:gd name="T15" fmla="*/ 0 h 12"/>
                <a:gd name="T16" fmla="*/ 4 w 6"/>
                <a:gd name="T17" fmla="*/ 0 h 12"/>
                <a:gd name="T18" fmla="*/ 6 w 6"/>
                <a:gd name="T19" fmla="*/ 4 h 12"/>
                <a:gd name="T20" fmla="*/ 6 w 6"/>
                <a:gd name="T21" fmla="*/ 4 h 12"/>
                <a:gd name="T22" fmla="*/ 6 w 6"/>
                <a:gd name="T23" fmla="*/ 10 h 12"/>
                <a:gd name="T24" fmla="*/ 2 w 6"/>
                <a:gd name="T25" fmla="*/ 12 h 12"/>
                <a:gd name="T26" fmla="*/ 2 w 6"/>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2" y="12"/>
                  </a:moveTo>
                  <a:lnTo>
                    <a:pt x="2" y="12"/>
                  </a:lnTo>
                  <a:lnTo>
                    <a:pt x="0" y="10"/>
                  </a:lnTo>
                  <a:lnTo>
                    <a:pt x="0" y="6"/>
                  </a:lnTo>
                  <a:lnTo>
                    <a:pt x="0" y="6"/>
                  </a:lnTo>
                  <a:lnTo>
                    <a:pt x="2" y="0"/>
                  </a:lnTo>
                  <a:lnTo>
                    <a:pt x="4" y="0"/>
                  </a:lnTo>
                  <a:lnTo>
                    <a:pt x="4" y="0"/>
                  </a:lnTo>
                  <a:lnTo>
                    <a:pt x="4" y="0"/>
                  </a:lnTo>
                  <a:lnTo>
                    <a:pt x="6" y="4"/>
                  </a:lnTo>
                  <a:lnTo>
                    <a:pt x="6" y="4"/>
                  </a:lnTo>
                  <a:lnTo>
                    <a:pt x="6" y="10"/>
                  </a:lnTo>
                  <a:lnTo>
                    <a:pt x="2" y="12"/>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3529">
              <a:extLst>
                <a:ext uri="{FF2B5EF4-FFF2-40B4-BE49-F238E27FC236}">
                  <a16:creationId xmlns:a16="http://schemas.microsoft.com/office/drawing/2014/main" id="{537B9AAC-5ACA-413C-428F-131A65BF7991}"/>
                </a:ext>
              </a:extLst>
            </p:cNvPr>
            <p:cNvSpPr>
              <a:spLocks/>
            </p:cNvSpPr>
            <p:nvPr/>
          </p:nvSpPr>
          <p:spPr bwMode="auto">
            <a:xfrm>
              <a:off x="5912" y="2364"/>
              <a:ext cx="6" cy="12"/>
            </a:xfrm>
            <a:custGeom>
              <a:avLst/>
              <a:gdLst>
                <a:gd name="T0" fmla="*/ 6 w 6"/>
                <a:gd name="T1" fmla="*/ 12 h 12"/>
                <a:gd name="T2" fmla="*/ 6 w 6"/>
                <a:gd name="T3" fmla="*/ 12 h 12"/>
                <a:gd name="T4" fmla="*/ 2 w 6"/>
                <a:gd name="T5" fmla="*/ 8 h 12"/>
                <a:gd name="T6" fmla="*/ 0 w 6"/>
                <a:gd name="T7" fmla="*/ 2 h 12"/>
                <a:gd name="T8" fmla="*/ 0 w 6"/>
                <a:gd name="T9" fmla="*/ 2 h 12"/>
                <a:gd name="T10" fmla="*/ 2 w 6"/>
                <a:gd name="T11" fmla="*/ 0 h 12"/>
                <a:gd name="T12" fmla="*/ 4 w 6"/>
                <a:gd name="T13" fmla="*/ 0 h 12"/>
                <a:gd name="T14" fmla="*/ 6 w 6"/>
                <a:gd name="T15" fmla="*/ 12 h 12"/>
                <a:gd name="T16" fmla="*/ 6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6" y="12"/>
                  </a:moveTo>
                  <a:lnTo>
                    <a:pt x="6" y="12"/>
                  </a:lnTo>
                  <a:lnTo>
                    <a:pt x="2" y="8"/>
                  </a:lnTo>
                  <a:lnTo>
                    <a:pt x="0" y="2"/>
                  </a:lnTo>
                  <a:lnTo>
                    <a:pt x="0" y="2"/>
                  </a:lnTo>
                  <a:lnTo>
                    <a:pt x="2" y="0"/>
                  </a:lnTo>
                  <a:lnTo>
                    <a:pt x="4" y="0"/>
                  </a:lnTo>
                  <a:lnTo>
                    <a:pt x="6" y="12"/>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3530">
              <a:extLst>
                <a:ext uri="{FF2B5EF4-FFF2-40B4-BE49-F238E27FC236}">
                  <a16:creationId xmlns:a16="http://schemas.microsoft.com/office/drawing/2014/main" id="{201C43DF-A194-C31A-F951-134C3CF065A5}"/>
                </a:ext>
              </a:extLst>
            </p:cNvPr>
            <p:cNvSpPr>
              <a:spLocks/>
            </p:cNvSpPr>
            <p:nvPr/>
          </p:nvSpPr>
          <p:spPr bwMode="auto">
            <a:xfrm>
              <a:off x="1816" y="2558"/>
              <a:ext cx="18" cy="38"/>
            </a:xfrm>
            <a:custGeom>
              <a:avLst/>
              <a:gdLst>
                <a:gd name="T0" fmla="*/ 0 w 18"/>
                <a:gd name="T1" fmla="*/ 22 h 38"/>
                <a:gd name="T2" fmla="*/ 0 w 18"/>
                <a:gd name="T3" fmla="*/ 22 h 38"/>
                <a:gd name="T4" fmla="*/ 2 w 18"/>
                <a:gd name="T5" fmla="*/ 12 h 38"/>
                <a:gd name="T6" fmla="*/ 6 w 18"/>
                <a:gd name="T7" fmla="*/ 6 h 38"/>
                <a:gd name="T8" fmla="*/ 6 w 18"/>
                <a:gd name="T9" fmla="*/ 6 h 38"/>
                <a:gd name="T10" fmla="*/ 8 w 18"/>
                <a:gd name="T11" fmla="*/ 6 h 38"/>
                <a:gd name="T12" fmla="*/ 8 w 18"/>
                <a:gd name="T13" fmla="*/ 2 h 38"/>
                <a:gd name="T14" fmla="*/ 10 w 18"/>
                <a:gd name="T15" fmla="*/ 0 h 38"/>
                <a:gd name="T16" fmla="*/ 12 w 18"/>
                <a:gd name="T17" fmla="*/ 2 h 38"/>
                <a:gd name="T18" fmla="*/ 12 w 18"/>
                <a:gd name="T19" fmla="*/ 2 h 38"/>
                <a:gd name="T20" fmla="*/ 18 w 18"/>
                <a:gd name="T21" fmla="*/ 24 h 38"/>
                <a:gd name="T22" fmla="*/ 18 w 18"/>
                <a:gd name="T23" fmla="*/ 24 h 38"/>
                <a:gd name="T24" fmla="*/ 18 w 18"/>
                <a:gd name="T25" fmla="*/ 28 h 38"/>
                <a:gd name="T26" fmla="*/ 16 w 18"/>
                <a:gd name="T27" fmla="*/ 32 h 38"/>
                <a:gd name="T28" fmla="*/ 14 w 18"/>
                <a:gd name="T29" fmla="*/ 36 h 38"/>
                <a:gd name="T30" fmla="*/ 12 w 18"/>
                <a:gd name="T31" fmla="*/ 38 h 38"/>
                <a:gd name="T32" fmla="*/ 12 w 18"/>
                <a:gd name="T33" fmla="*/ 38 h 38"/>
                <a:gd name="T34" fmla="*/ 8 w 18"/>
                <a:gd name="T35" fmla="*/ 36 h 38"/>
                <a:gd name="T36" fmla="*/ 4 w 18"/>
                <a:gd name="T37" fmla="*/ 34 h 38"/>
                <a:gd name="T38" fmla="*/ 2 w 18"/>
                <a:gd name="T39" fmla="*/ 28 h 38"/>
                <a:gd name="T40" fmla="*/ 0 w 18"/>
                <a:gd name="T41" fmla="*/ 22 h 38"/>
                <a:gd name="T42" fmla="*/ 0 w 18"/>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8">
                  <a:moveTo>
                    <a:pt x="0" y="22"/>
                  </a:moveTo>
                  <a:lnTo>
                    <a:pt x="0" y="22"/>
                  </a:lnTo>
                  <a:lnTo>
                    <a:pt x="2" y="12"/>
                  </a:lnTo>
                  <a:lnTo>
                    <a:pt x="6" y="6"/>
                  </a:lnTo>
                  <a:lnTo>
                    <a:pt x="6" y="6"/>
                  </a:lnTo>
                  <a:lnTo>
                    <a:pt x="8" y="6"/>
                  </a:lnTo>
                  <a:lnTo>
                    <a:pt x="8" y="2"/>
                  </a:lnTo>
                  <a:lnTo>
                    <a:pt x="10" y="0"/>
                  </a:lnTo>
                  <a:lnTo>
                    <a:pt x="12" y="2"/>
                  </a:lnTo>
                  <a:lnTo>
                    <a:pt x="12" y="2"/>
                  </a:lnTo>
                  <a:lnTo>
                    <a:pt x="18" y="24"/>
                  </a:lnTo>
                  <a:lnTo>
                    <a:pt x="18" y="24"/>
                  </a:lnTo>
                  <a:lnTo>
                    <a:pt x="18" y="28"/>
                  </a:lnTo>
                  <a:lnTo>
                    <a:pt x="16" y="32"/>
                  </a:lnTo>
                  <a:lnTo>
                    <a:pt x="14" y="36"/>
                  </a:lnTo>
                  <a:lnTo>
                    <a:pt x="12" y="38"/>
                  </a:lnTo>
                  <a:lnTo>
                    <a:pt x="12" y="38"/>
                  </a:lnTo>
                  <a:lnTo>
                    <a:pt x="8" y="36"/>
                  </a:lnTo>
                  <a:lnTo>
                    <a:pt x="4" y="34"/>
                  </a:lnTo>
                  <a:lnTo>
                    <a:pt x="2" y="28"/>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Freeform 3531">
              <a:extLst>
                <a:ext uri="{FF2B5EF4-FFF2-40B4-BE49-F238E27FC236}">
                  <a16:creationId xmlns:a16="http://schemas.microsoft.com/office/drawing/2014/main" id="{A6C372B8-E7B1-1A0A-F11F-D22BA331B0F4}"/>
                </a:ext>
              </a:extLst>
            </p:cNvPr>
            <p:cNvSpPr>
              <a:spLocks/>
            </p:cNvSpPr>
            <p:nvPr/>
          </p:nvSpPr>
          <p:spPr bwMode="auto">
            <a:xfrm>
              <a:off x="1884" y="2602"/>
              <a:ext cx="16" cy="10"/>
            </a:xfrm>
            <a:custGeom>
              <a:avLst/>
              <a:gdLst>
                <a:gd name="T0" fmla="*/ 16 w 16"/>
                <a:gd name="T1" fmla="*/ 6 h 10"/>
                <a:gd name="T2" fmla="*/ 16 w 16"/>
                <a:gd name="T3" fmla="*/ 6 h 10"/>
                <a:gd name="T4" fmla="*/ 12 w 16"/>
                <a:gd name="T5" fmla="*/ 8 h 10"/>
                <a:gd name="T6" fmla="*/ 8 w 16"/>
                <a:gd name="T7" fmla="*/ 10 h 10"/>
                <a:gd name="T8" fmla="*/ 4 w 16"/>
                <a:gd name="T9" fmla="*/ 8 h 10"/>
                <a:gd name="T10" fmla="*/ 0 w 16"/>
                <a:gd name="T11" fmla="*/ 0 h 10"/>
                <a:gd name="T12" fmla="*/ 0 w 16"/>
                <a:gd name="T13" fmla="*/ 0 h 10"/>
                <a:gd name="T14" fmla="*/ 4 w 16"/>
                <a:gd name="T15" fmla="*/ 0 h 10"/>
                <a:gd name="T16" fmla="*/ 8 w 16"/>
                <a:gd name="T17" fmla="*/ 2 h 10"/>
                <a:gd name="T18" fmla="*/ 16 w 16"/>
                <a:gd name="T19" fmla="*/ 6 h 10"/>
                <a:gd name="T20" fmla="*/ 16 w 16"/>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0">
                  <a:moveTo>
                    <a:pt x="16" y="6"/>
                  </a:moveTo>
                  <a:lnTo>
                    <a:pt x="16" y="6"/>
                  </a:lnTo>
                  <a:lnTo>
                    <a:pt x="12" y="8"/>
                  </a:lnTo>
                  <a:lnTo>
                    <a:pt x="8" y="10"/>
                  </a:lnTo>
                  <a:lnTo>
                    <a:pt x="4" y="8"/>
                  </a:lnTo>
                  <a:lnTo>
                    <a:pt x="0" y="0"/>
                  </a:lnTo>
                  <a:lnTo>
                    <a:pt x="0" y="0"/>
                  </a:lnTo>
                  <a:lnTo>
                    <a:pt x="4" y="0"/>
                  </a:lnTo>
                  <a:lnTo>
                    <a:pt x="8" y="2"/>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3532">
              <a:extLst>
                <a:ext uri="{FF2B5EF4-FFF2-40B4-BE49-F238E27FC236}">
                  <a16:creationId xmlns:a16="http://schemas.microsoft.com/office/drawing/2014/main" id="{0B86AF0C-A8D3-E5FF-B167-93AB50B895AC}"/>
                </a:ext>
              </a:extLst>
            </p:cNvPr>
            <p:cNvSpPr>
              <a:spLocks/>
            </p:cNvSpPr>
            <p:nvPr/>
          </p:nvSpPr>
          <p:spPr bwMode="auto">
            <a:xfrm>
              <a:off x="1822" y="2606"/>
              <a:ext cx="6" cy="10"/>
            </a:xfrm>
            <a:custGeom>
              <a:avLst/>
              <a:gdLst>
                <a:gd name="T0" fmla="*/ 0 w 6"/>
                <a:gd name="T1" fmla="*/ 10 h 10"/>
                <a:gd name="T2" fmla="*/ 0 w 6"/>
                <a:gd name="T3" fmla="*/ 10 h 10"/>
                <a:gd name="T4" fmla="*/ 0 w 6"/>
                <a:gd name="T5" fmla="*/ 6 h 10"/>
                <a:gd name="T6" fmla="*/ 0 w 6"/>
                <a:gd name="T7" fmla="*/ 2 h 10"/>
                <a:gd name="T8" fmla="*/ 0 w 6"/>
                <a:gd name="T9" fmla="*/ 2 h 10"/>
                <a:gd name="T10" fmla="*/ 2 w 6"/>
                <a:gd name="T11" fmla="*/ 0 h 10"/>
                <a:gd name="T12" fmla="*/ 2 w 6"/>
                <a:gd name="T13" fmla="*/ 0 h 10"/>
                <a:gd name="T14" fmla="*/ 6 w 6"/>
                <a:gd name="T15" fmla="*/ 6 h 10"/>
                <a:gd name="T16" fmla="*/ 6 w 6"/>
                <a:gd name="T17" fmla="*/ 6 h 10"/>
                <a:gd name="T18" fmla="*/ 0 w 6"/>
                <a:gd name="T19" fmla="*/ 10 h 10"/>
                <a:gd name="T20" fmla="*/ 0 w 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0" y="10"/>
                  </a:moveTo>
                  <a:lnTo>
                    <a:pt x="0" y="10"/>
                  </a:lnTo>
                  <a:lnTo>
                    <a:pt x="0" y="6"/>
                  </a:lnTo>
                  <a:lnTo>
                    <a:pt x="0" y="2"/>
                  </a:lnTo>
                  <a:lnTo>
                    <a:pt x="0" y="2"/>
                  </a:lnTo>
                  <a:lnTo>
                    <a:pt x="2" y="0"/>
                  </a:lnTo>
                  <a:lnTo>
                    <a:pt x="2" y="0"/>
                  </a:lnTo>
                  <a:lnTo>
                    <a:pt x="6" y="6"/>
                  </a:lnTo>
                  <a:lnTo>
                    <a:pt x="6" y="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3533">
              <a:extLst>
                <a:ext uri="{FF2B5EF4-FFF2-40B4-BE49-F238E27FC236}">
                  <a16:creationId xmlns:a16="http://schemas.microsoft.com/office/drawing/2014/main" id="{7026CE51-7147-4939-3EED-32D47F95961A}"/>
                </a:ext>
              </a:extLst>
            </p:cNvPr>
            <p:cNvSpPr>
              <a:spLocks/>
            </p:cNvSpPr>
            <p:nvPr/>
          </p:nvSpPr>
          <p:spPr bwMode="auto">
            <a:xfrm>
              <a:off x="1756" y="1902"/>
              <a:ext cx="4" cy="10"/>
            </a:xfrm>
            <a:custGeom>
              <a:avLst/>
              <a:gdLst>
                <a:gd name="T0" fmla="*/ 2 w 4"/>
                <a:gd name="T1" fmla="*/ 10 h 10"/>
                <a:gd name="T2" fmla="*/ 2 w 4"/>
                <a:gd name="T3" fmla="*/ 10 h 10"/>
                <a:gd name="T4" fmla="*/ 0 w 4"/>
                <a:gd name="T5" fmla="*/ 8 h 10"/>
                <a:gd name="T6" fmla="*/ 0 w 4"/>
                <a:gd name="T7" fmla="*/ 4 h 10"/>
                <a:gd name="T8" fmla="*/ 0 w 4"/>
                <a:gd name="T9" fmla="*/ 4 h 10"/>
                <a:gd name="T10" fmla="*/ 0 w 4"/>
                <a:gd name="T11" fmla="*/ 0 h 10"/>
                <a:gd name="T12" fmla="*/ 2 w 4"/>
                <a:gd name="T13" fmla="*/ 0 h 10"/>
                <a:gd name="T14" fmla="*/ 2 w 4"/>
                <a:gd name="T15" fmla="*/ 0 h 10"/>
                <a:gd name="T16" fmla="*/ 4 w 4"/>
                <a:gd name="T17" fmla="*/ 2 h 10"/>
                <a:gd name="T18" fmla="*/ 4 w 4"/>
                <a:gd name="T19" fmla="*/ 6 h 10"/>
                <a:gd name="T20" fmla="*/ 4 w 4"/>
                <a:gd name="T21" fmla="*/ 6 h 10"/>
                <a:gd name="T22" fmla="*/ 4 w 4"/>
                <a:gd name="T23" fmla="*/ 10 h 10"/>
                <a:gd name="T24" fmla="*/ 2 w 4"/>
                <a:gd name="T25" fmla="*/ 10 h 10"/>
                <a:gd name="T26" fmla="*/ 2 w 4"/>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10"/>
                  </a:moveTo>
                  <a:lnTo>
                    <a:pt x="2" y="10"/>
                  </a:lnTo>
                  <a:lnTo>
                    <a:pt x="0" y="8"/>
                  </a:lnTo>
                  <a:lnTo>
                    <a:pt x="0" y="4"/>
                  </a:lnTo>
                  <a:lnTo>
                    <a:pt x="0" y="4"/>
                  </a:lnTo>
                  <a:lnTo>
                    <a:pt x="0" y="0"/>
                  </a:lnTo>
                  <a:lnTo>
                    <a:pt x="2" y="0"/>
                  </a:lnTo>
                  <a:lnTo>
                    <a:pt x="2" y="0"/>
                  </a:lnTo>
                  <a:lnTo>
                    <a:pt x="4" y="2"/>
                  </a:lnTo>
                  <a:lnTo>
                    <a:pt x="4" y="6"/>
                  </a:lnTo>
                  <a:lnTo>
                    <a:pt x="4" y="6"/>
                  </a:lnTo>
                  <a:lnTo>
                    <a:pt x="4"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 name="Freeform 3534">
              <a:extLst>
                <a:ext uri="{FF2B5EF4-FFF2-40B4-BE49-F238E27FC236}">
                  <a16:creationId xmlns:a16="http://schemas.microsoft.com/office/drawing/2014/main" id="{A4BC6B46-E309-F322-403A-33BBCD596C68}"/>
                </a:ext>
              </a:extLst>
            </p:cNvPr>
            <p:cNvSpPr>
              <a:spLocks/>
            </p:cNvSpPr>
            <p:nvPr/>
          </p:nvSpPr>
          <p:spPr bwMode="auto">
            <a:xfrm>
              <a:off x="1806" y="2181"/>
              <a:ext cx="16" cy="22"/>
            </a:xfrm>
            <a:custGeom>
              <a:avLst/>
              <a:gdLst>
                <a:gd name="T0" fmla="*/ 2 w 16"/>
                <a:gd name="T1" fmla="*/ 4 h 22"/>
                <a:gd name="T2" fmla="*/ 2 w 16"/>
                <a:gd name="T3" fmla="*/ 4 h 22"/>
                <a:gd name="T4" fmla="*/ 2 w 16"/>
                <a:gd name="T5" fmla="*/ 0 h 22"/>
                <a:gd name="T6" fmla="*/ 2 w 16"/>
                <a:gd name="T7" fmla="*/ 0 h 22"/>
                <a:gd name="T8" fmla="*/ 4 w 16"/>
                <a:gd name="T9" fmla="*/ 4 h 22"/>
                <a:gd name="T10" fmla="*/ 6 w 16"/>
                <a:gd name="T11" fmla="*/ 4 h 22"/>
                <a:gd name="T12" fmla="*/ 10 w 16"/>
                <a:gd name="T13" fmla="*/ 4 h 22"/>
                <a:gd name="T14" fmla="*/ 10 w 16"/>
                <a:gd name="T15" fmla="*/ 4 h 22"/>
                <a:gd name="T16" fmla="*/ 14 w 16"/>
                <a:gd name="T17" fmla="*/ 4 h 22"/>
                <a:gd name="T18" fmla="*/ 16 w 16"/>
                <a:gd name="T19" fmla="*/ 8 h 22"/>
                <a:gd name="T20" fmla="*/ 16 w 16"/>
                <a:gd name="T21" fmla="*/ 8 h 22"/>
                <a:gd name="T22" fmla="*/ 16 w 16"/>
                <a:gd name="T23" fmla="*/ 12 h 22"/>
                <a:gd name="T24" fmla="*/ 16 w 16"/>
                <a:gd name="T25" fmla="*/ 14 h 22"/>
                <a:gd name="T26" fmla="*/ 14 w 16"/>
                <a:gd name="T27" fmla="*/ 14 h 22"/>
                <a:gd name="T28" fmla="*/ 14 w 16"/>
                <a:gd name="T29" fmla="*/ 14 h 22"/>
                <a:gd name="T30" fmla="*/ 12 w 16"/>
                <a:gd name="T31" fmla="*/ 14 h 22"/>
                <a:gd name="T32" fmla="*/ 8 w 16"/>
                <a:gd name="T33" fmla="*/ 18 h 22"/>
                <a:gd name="T34" fmla="*/ 4 w 16"/>
                <a:gd name="T35" fmla="*/ 22 h 22"/>
                <a:gd name="T36" fmla="*/ 4 w 16"/>
                <a:gd name="T37" fmla="*/ 22 h 22"/>
                <a:gd name="T38" fmla="*/ 0 w 16"/>
                <a:gd name="T39" fmla="*/ 14 h 22"/>
                <a:gd name="T40" fmla="*/ 0 w 16"/>
                <a:gd name="T41" fmla="*/ 14 h 22"/>
                <a:gd name="T42" fmla="*/ 0 w 16"/>
                <a:gd name="T43" fmla="*/ 8 h 22"/>
                <a:gd name="T44" fmla="*/ 2 w 16"/>
                <a:gd name="T45" fmla="*/ 4 h 22"/>
                <a:gd name="T46" fmla="*/ 2 w 16"/>
                <a:gd name="T4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2">
                  <a:moveTo>
                    <a:pt x="2" y="4"/>
                  </a:moveTo>
                  <a:lnTo>
                    <a:pt x="2" y="4"/>
                  </a:lnTo>
                  <a:lnTo>
                    <a:pt x="2" y="0"/>
                  </a:lnTo>
                  <a:lnTo>
                    <a:pt x="2" y="0"/>
                  </a:lnTo>
                  <a:lnTo>
                    <a:pt x="4" y="4"/>
                  </a:lnTo>
                  <a:lnTo>
                    <a:pt x="6" y="4"/>
                  </a:lnTo>
                  <a:lnTo>
                    <a:pt x="10" y="4"/>
                  </a:lnTo>
                  <a:lnTo>
                    <a:pt x="10" y="4"/>
                  </a:lnTo>
                  <a:lnTo>
                    <a:pt x="14" y="4"/>
                  </a:lnTo>
                  <a:lnTo>
                    <a:pt x="16" y="8"/>
                  </a:lnTo>
                  <a:lnTo>
                    <a:pt x="16" y="8"/>
                  </a:lnTo>
                  <a:lnTo>
                    <a:pt x="16" y="12"/>
                  </a:lnTo>
                  <a:lnTo>
                    <a:pt x="16" y="14"/>
                  </a:lnTo>
                  <a:lnTo>
                    <a:pt x="14" y="14"/>
                  </a:lnTo>
                  <a:lnTo>
                    <a:pt x="14" y="14"/>
                  </a:lnTo>
                  <a:lnTo>
                    <a:pt x="12" y="14"/>
                  </a:lnTo>
                  <a:lnTo>
                    <a:pt x="8" y="18"/>
                  </a:lnTo>
                  <a:lnTo>
                    <a:pt x="4" y="22"/>
                  </a:lnTo>
                  <a:lnTo>
                    <a:pt x="4" y="22"/>
                  </a:lnTo>
                  <a:lnTo>
                    <a:pt x="0" y="14"/>
                  </a:lnTo>
                  <a:lnTo>
                    <a:pt x="0" y="14"/>
                  </a:lnTo>
                  <a:lnTo>
                    <a:pt x="0" y="8"/>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 name="Freeform 3535">
              <a:extLst>
                <a:ext uri="{FF2B5EF4-FFF2-40B4-BE49-F238E27FC236}">
                  <a16:creationId xmlns:a16="http://schemas.microsoft.com/office/drawing/2014/main" id="{CF6EF660-538E-4171-C4DB-3B9917501AB2}"/>
                </a:ext>
              </a:extLst>
            </p:cNvPr>
            <p:cNvSpPr>
              <a:spLocks/>
            </p:cNvSpPr>
            <p:nvPr/>
          </p:nvSpPr>
          <p:spPr bwMode="auto">
            <a:xfrm>
              <a:off x="1790" y="2193"/>
              <a:ext cx="14" cy="14"/>
            </a:xfrm>
            <a:custGeom>
              <a:avLst/>
              <a:gdLst>
                <a:gd name="T0" fmla="*/ 0 w 14"/>
                <a:gd name="T1" fmla="*/ 6 h 14"/>
                <a:gd name="T2" fmla="*/ 0 w 14"/>
                <a:gd name="T3" fmla="*/ 6 h 14"/>
                <a:gd name="T4" fmla="*/ 4 w 14"/>
                <a:gd name="T5" fmla="*/ 6 h 14"/>
                <a:gd name="T6" fmla="*/ 6 w 14"/>
                <a:gd name="T7" fmla="*/ 6 h 14"/>
                <a:gd name="T8" fmla="*/ 8 w 14"/>
                <a:gd name="T9" fmla="*/ 6 h 14"/>
                <a:gd name="T10" fmla="*/ 10 w 14"/>
                <a:gd name="T11" fmla="*/ 0 h 14"/>
                <a:gd name="T12" fmla="*/ 10 w 14"/>
                <a:gd name="T13" fmla="*/ 0 h 14"/>
                <a:gd name="T14" fmla="*/ 12 w 14"/>
                <a:gd name="T15" fmla="*/ 0 h 14"/>
                <a:gd name="T16" fmla="*/ 14 w 14"/>
                <a:gd name="T17" fmla="*/ 2 h 14"/>
                <a:gd name="T18" fmla="*/ 14 w 14"/>
                <a:gd name="T19" fmla="*/ 6 h 14"/>
                <a:gd name="T20" fmla="*/ 14 w 14"/>
                <a:gd name="T21" fmla="*/ 6 h 14"/>
                <a:gd name="T22" fmla="*/ 14 w 14"/>
                <a:gd name="T23" fmla="*/ 14 h 14"/>
                <a:gd name="T24" fmla="*/ 14 w 14"/>
                <a:gd name="T25" fmla="*/ 14 h 14"/>
                <a:gd name="T26" fmla="*/ 10 w 14"/>
                <a:gd name="T27" fmla="*/ 12 h 14"/>
                <a:gd name="T28" fmla="*/ 8 w 14"/>
                <a:gd name="T29" fmla="*/ 14 h 14"/>
                <a:gd name="T30" fmla="*/ 4 w 14"/>
                <a:gd name="T31" fmla="*/ 12 h 14"/>
                <a:gd name="T32" fmla="*/ 0 w 14"/>
                <a:gd name="T33" fmla="*/ 6 h 14"/>
                <a:gd name="T34" fmla="*/ 0 w 14"/>
                <a:gd name="T3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4">
                  <a:moveTo>
                    <a:pt x="0" y="6"/>
                  </a:moveTo>
                  <a:lnTo>
                    <a:pt x="0" y="6"/>
                  </a:lnTo>
                  <a:lnTo>
                    <a:pt x="4" y="6"/>
                  </a:lnTo>
                  <a:lnTo>
                    <a:pt x="6" y="6"/>
                  </a:lnTo>
                  <a:lnTo>
                    <a:pt x="8" y="6"/>
                  </a:lnTo>
                  <a:lnTo>
                    <a:pt x="10" y="0"/>
                  </a:lnTo>
                  <a:lnTo>
                    <a:pt x="10" y="0"/>
                  </a:lnTo>
                  <a:lnTo>
                    <a:pt x="12" y="0"/>
                  </a:lnTo>
                  <a:lnTo>
                    <a:pt x="14" y="2"/>
                  </a:lnTo>
                  <a:lnTo>
                    <a:pt x="14" y="6"/>
                  </a:lnTo>
                  <a:lnTo>
                    <a:pt x="14" y="6"/>
                  </a:lnTo>
                  <a:lnTo>
                    <a:pt x="14" y="14"/>
                  </a:lnTo>
                  <a:lnTo>
                    <a:pt x="14" y="14"/>
                  </a:lnTo>
                  <a:lnTo>
                    <a:pt x="10" y="12"/>
                  </a:lnTo>
                  <a:lnTo>
                    <a:pt x="8" y="14"/>
                  </a:lnTo>
                  <a:lnTo>
                    <a:pt x="4" y="12"/>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 name="Freeform 3536">
              <a:extLst>
                <a:ext uri="{FF2B5EF4-FFF2-40B4-BE49-F238E27FC236}">
                  <a16:creationId xmlns:a16="http://schemas.microsoft.com/office/drawing/2014/main" id="{64255192-583F-D465-49DD-21D4A6BD3461}"/>
                </a:ext>
              </a:extLst>
            </p:cNvPr>
            <p:cNvSpPr>
              <a:spLocks/>
            </p:cNvSpPr>
            <p:nvPr/>
          </p:nvSpPr>
          <p:spPr bwMode="auto">
            <a:xfrm>
              <a:off x="1800" y="2185"/>
              <a:ext cx="8" cy="14"/>
            </a:xfrm>
            <a:custGeom>
              <a:avLst/>
              <a:gdLst>
                <a:gd name="T0" fmla="*/ 4 w 8"/>
                <a:gd name="T1" fmla="*/ 14 h 14"/>
                <a:gd name="T2" fmla="*/ 4 w 8"/>
                <a:gd name="T3" fmla="*/ 14 h 14"/>
                <a:gd name="T4" fmla="*/ 0 w 8"/>
                <a:gd name="T5" fmla="*/ 8 h 14"/>
                <a:gd name="T6" fmla="*/ 0 w 8"/>
                <a:gd name="T7" fmla="*/ 8 h 14"/>
                <a:gd name="T8" fmla="*/ 0 w 8"/>
                <a:gd name="T9" fmla="*/ 4 h 14"/>
                <a:gd name="T10" fmla="*/ 0 w 8"/>
                <a:gd name="T11" fmla="*/ 4 h 14"/>
                <a:gd name="T12" fmla="*/ 4 w 8"/>
                <a:gd name="T13" fmla="*/ 0 h 14"/>
                <a:gd name="T14" fmla="*/ 8 w 8"/>
                <a:gd name="T15" fmla="*/ 0 h 14"/>
                <a:gd name="T16" fmla="*/ 8 w 8"/>
                <a:gd name="T17" fmla="*/ 0 h 14"/>
                <a:gd name="T18" fmla="*/ 6 w 8"/>
                <a:gd name="T19" fmla="*/ 10 h 14"/>
                <a:gd name="T20" fmla="*/ 6 w 8"/>
                <a:gd name="T21" fmla="*/ 10 h 14"/>
                <a:gd name="T22" fmla="*/ 6 w 8"/>
                <a:gd name="T23" fmla="*/ 12 h 14"/>
                <a:gd name="T24" fmla="*/ 4 w 8"/>
                <a:gd name="T25" fmla="*/ 14 h 14"/>
                <a:gd name="T26" fmla="*/ 4 w 8"/>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4" y="14"/>
                  </a:moveTo>
                  <a:lnTo>
                    <a:pt x="4" y="14"/>
                  </a:lnTo>
                  <a:lnTo>
                    <a:pt x="0" y="8"/>
                  </a:lnTo>
                  <a:lnTo>
                    <a:pt x="0" y="8"/>
                  </a:lnTo>
                  <a:lnTo>
                    <a:pt x="0" y="4"/>
                  </a:lnTo>
                  <a:lnTo>
                    <a:pt x="0" y="4"/>
                  </a:lnTo>
                  <a:lnTo>
                    <a:pt x="4" y="0"/>
                  </a:lnTo>
                  <a:lnTo>
                    <a:pt x="8" y="0"/>
                  </a:lnTo>
                  <a:lnTo>
                    <a:pt x="8" y="0"/>
                  </a:lnTo>
                  <a:lnTo>
                    <a:pt x="6" y="10"/>
                  </a:lnTo>
                  <a:lnTo>
                    <a:pt x="6" y="10"/>
                  </a:lnTo>
                  <a:lnTo>
                    <a:pt x="6" y="12"/>
                  </a:lnTo>
                  <a:lnTo>
                    <a:pt x="4" y="14"/>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 name="Freeform 3537">
              <a:extLst>
                <a:ext uri="{FF2B5EF4-FFF2-40B4-BE49-F238E27FC236}">
                  <a16:creationId xmlns:a16="http://schemas.microsoft.com/office/drawing/2014/main" id="{5C19AFB6-613C-5C36-A49C-BD5D93AA64C8}"/>
                </a:ext>
              </a:extLst>
            </p:cNvPr>
            <p:cNvSpPr>
              <a:spLocks/>
            </p:cNvSpPr>
            <p:nvPr/>
          </p:nvSpPr>
          <p:spPr bwMode="auto">
            <a:xfrm>
              <a:off x="1774" y="2163"/>
              <a:ext cx="16" cy="18"/>
            </a:xfrm>
            <a:custGeom>
              <a:avLst/>
              <a:gdLst>
                <a:gd name="T0" fmla="*/ 0 w 16"/>
                <a:gd name="T1" fmla="*/ 10 h 18"/>
                <a:gd name="T2" fmla="*/ 0 w 16"/>
                <a:gd name="T3" fmla="*/ 10 h 18"/>
                <a:gd name="T4" fmla="*/ 0 w 16"/>
                <a:gd name="T5" fmla="*/ 0 h 18"/>
                <a:gd name="T6" fmla="*/ 0 w 16"/>
                <a:gd name="T7" fmla="*/ 0 h 18"/>
                <a:gd name="T8" fmla="*/ 2 w 16"/>
                <a:gd name="T9" fmla="*/ 2 h 18"/>
                <a:gd name="T10" fmla="*/ 6 w 16"/>
                <a:gd name="T11" fmla="*/ 4 h 18"/>
                <a:gd name="T12" fmla="*/ 8 w 16"/>
                <a:gd name="T13" fmla="*/ 6 h 18"/>
                <a:gd name="T14" fmla="*/ 12 w 16"/>
                <a:gd name="T15" fmla="*/ 10 h 18"/>
                <a:gd name="T16" fmla="*/ 12 w 16"/>
                <a:gd name="T17" fmla="*/ 10 h 18"/>
                <a:gd name="T18" fmla="*/ 14 w 16"/>
                <a:gd name="T19" fmla="*/ 12 h 18"/>
                <a:gd name="T20" fmla="*/ 14 w 16"/>
                <a:gd name="T21" fmla="*/ 10 h 18"/>
                <a:gd name="T22" fmla="*/ 14 w 16"/>
                <a:gd name="T23" fmla="*/ 4 h 18"/>
                <a:gd name="T24" fmla="*/ 14 w 16"/>
                <a:gd name="T25" fmla="*/ 4 h 18"/>
                <a:gd name="T26" fmla="*/ 16 w 16"/>
                <a:gd name="T27" fmla="*/ 14 h 18"/>
                <a:gd name="T28" fmla="*/ 16 w 16"/>
                <a:gd name="T29" fmla="*/ 16 h 18"/>
                <a:gd name="T30" fmla="*/ 12 w 16"/>
                <a:gd name="T31" fmla="*/ 18 h 18"/>
                <a:gd name="T32" fmla="*/ 12 w 16"/>
                <a:gd name="T33" fmla="*/ 18 h 18"/>
                <a:gd name="T34" fmla="*/ 10 w 16"/>
                <a:gd name="T35" fmla="*/ 16 h 18"/>
                <a:gd name="T36" fmla="*/ 6 w 16"/>
                <a:gd name="T37" fmla="*/ 14 h 18"/>
                <a:gd name="T38" fmla="*/ 0 w 16"/>
                <a:gd name="T39" fmla="*/ 10 h 18"/>
                <a:gd name="T40" fmla="*/ 0 w 16"/>
                <a:gd name="T4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8">
                  <a:moveTo>
                    <a:pt x="0" y="10"/>
                  </a:moveTo>
                  <a:lnTo>
                    <a:pt x="0" y="10"/>
                  </a:lnTo>
                  <a:lnTo>
                    <a:pt x="0" y="0"/>
                  </a:lnTo>
                  <a:lnTo>
                    <a:pt x="0" y="0"/>
                  </a:lnTo>
                  <a:lnTo>
                    <a:pt x="2" y="2"/>
                  </a:lnTo>
                  <a:lnTo>
                    <a:pt x="6" y="4"/>
                  </a:lnTo>
                  <a:lnTo>
                    <a:pt x="8" y="6"/>
                  </a:lnTo>
                  <a:lnTo>
                    <a:pt x="12" y="10"/>
                  </a:lnTo>
                  <a:lnTo>
                    <a:pt x="12" y="10"/>
                  </a:lnTo>
                  <a:lnTo>
                    <a:pt x="14" y="12"/>
                  </a:lnTo>
                  <a:lnTo>
                    <a:pt x="14" y="10"/>
                  </a:lnTo>
                  <a:lnTo>
                    <a:pt x="14" y="4"/>
                  </a:lnTo>
                  <a:lnTo>
                    <a:pt x="14" y="4"/>
                  </a:lnTo>
                  <a:lnTo>
                    <a:pt x="16" y="14"/>
                  </a:lnTo>
                  <a:lnTo>
                    <a:pt x="16" y="16"/>
                  </a:lnTo>
                  <a:lnTo>
                    <a:pt x="12" y="18"/>
                  </a:lnTo>
                  <a:lnTo>
                    <a:pt x="12" y="18"/>
                  </a:lnTo>
                  <a:lnTo>
                    <a:pt x="10" y="16"/>
                  </a:lnTo>
                  <a:lnTo>
                    <a:pt x="6" y="14"/>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 name="Freeform 3538">
              <a:extLst>
                <a:ext uri="{FF2B5EF4-FFF2-40B4-BE49-F238E27FC236}">
                  <a16:creationId xmlns:a16="http://schemas.microsoft.com/office/drawing/2014/main" id="{F1EC2BF6-0226-8F91-8D48-34703D8501EF}"/>
                </a:ext>
              </a:extLst>
            </p:cNvPr>
            <p:cNvSpPr>
              <a:spLocks/>
            </p:cNvSpPr>
            <p:nvPr/>
          </p:nvSpPr>
          <p:spPr bwMode="auto">
            <a:xfrm>
              <a:off x="1816" y="2171"/>
              <a:ext cx="8" cy="8"/>
            </a:xfrm>
            <a:custGeom>
              <a:avLst/>
              <a:gdLst>
                <a:gd name="T0" fmla="*/ 2 w 8"/>
                <a:gd name="T1" fmla="*/ 0 h 8"/>
                <a:gd name="T2" fmla="*/ 2 w 8"/>
                <a:gd name="T3" fmla="*/ 0 h 8"/>
                <a:gd name="T4" fmla="*/ 6 w 8"/>
                <a:gd name="T5" fmla="*/ 2 h 8"/>
                <a:gd name="T6" fmla="*/ 8 w 8"/>
                <a:gd name="T7" fmla="*/ 2 h 8"/>
                <a:gd name="T8" fmla="*/ 8 w 8"/>
                <a:gd name="T9" fmla="*/ 2 h 8"/>
                <a:gd name="T10" fmla="*/ 6 w 8"/>
                <a:gd name="T11" fmla="*/ 6 h 8"/>
                <a:gd name="T12" fmla="*/ 4 w 8"/>
                <a:gd name="T13" fmla="*/ 8 h 8"/>
                <a:gd name="T14" fmla="*/ 2 w 8"/>
                <a:gd name="T15" fmla="*/ 6 h 8"/>
                <a:gd name="T16" fmla="*/ 2 w 8"/>
                <a:gd name="T17" fmla="*/ 6 h 8"/>
                <a:gd name="T18" fmla="*/ 0 w 8"/>
                <a:gd name="T19" fmla="*/ 4 h 8"/>
                <a:gd name="T20" fmla="*/ 0 w 8"/>
                <a:gd name="T21" fmla="*/ 2 h 8"/>
                <a:gd name="T22" fmla="*/ 2 w 8"/>
                <a:gd name="T23" fmla="*/ 0 h 8"/>
                <a:gd name="T24" fmla="*/ 2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0"/>
                  </a:moveTo>
                  <a:lnTo>
                    <a:pt x="2" y="0"/>
                  </a:lnTo>
                  <a:lnTo>
                    <a:pt x="6" y="2"/>
                  </a:lnTo>
                  <a:lnTo>
                    <a:pt x="8" y="2"/>
                  </a:lnTo>
                  <a:lnTo>
                    <a:pt x="8" y="2"/>
                  </a:lnTo>
                  <a:lnTo>
                    <a:pt x="6" y="6"/>
                  </a:lnTo>
                  <a:lnTo>
                    <a:pt x="4" y="8"/>
                  </a:lnTo>
                  <a:lnTo>
                    <a:pt x="2" y="6"/>
                  </a:lnTo>
                  <a:lnTo>
                    <a:pt x="2" y="6"/>
                  </a:lnTo>
                  <a:lnTo>
                    <a:pt x="0"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 name="Freeform 3539">
              <a:extLst>
                <a:ext uri="{FF2B5EF4-FFF2-40B4-BE49-F238E27FC236}">
                  <a16:creationId xmlns:a16="http://schemas.microsoft.com/office/drawing/2014/main" id="{D5E72E14-0E98-A7D9-3222-42EA1FC8B5AE}"/>
                </a:ext>
              </a:extLst>
            </p:cNvPr>
            <p:cNvSpPr>
              <a:spLocks/>
            </p:cNvSpPr>
            <p:nvPr/>
          </p:nvSpPr>
          <p:spPr bwMode="auto">
            <a:xfrm>
              <a:off x="1816" y="2181"/>
              <a:ext cx="6" cy="8"/>
            </a:xfrm>
            <a:custGeom>
              <a:avLst/>
              <a:gdLst>
                <a:gd name="T0" fmla="*/ 6 w 6"/>
                <a:gd name="T1" fmla="*/ 8 h 8"/>
                <a:gd name="T2" fmla="*/ 6 w 6"/>
                <a:gd name="T3" fmla="*/ 8 h 8"/>
                <a:gd name="T4" fmla="*/ 0 w 6"/>
                <a:gd name="T5" fmla="*/ 4 h 8"/>
                <a:gd name="T6" fmla="*/ 0 w 6"/>
                <a:gd name="T7" fmla="*/ 4 h 8"/>
                <a:gd name="T8" fmla="*/ 4 w 6"/>
                <a:gd name="T9" fmla="*/ 0 h 8"/>
                <a:gd name="T10" fmla="*/ 6 w 6"/>
                <a:gd name="T11" fmla="*/ 2 h 8"/>
                <a:gd name="T12" fmla="*/ 6 w 6"/>
                <a:gd name="T13" fmla="*/ 2 h 8"/>
                <a:gd name="T14" fmla="*/ 6 w 6"/>
                <a:gd name="T15" fmla="*/ 6 h 8"/>
                <a:gd name="T16" fmla="*/ 6 w 6"/>
                <a:gd name="T17" fmla="*/ 8 h 8"/>
                <a:gd name="T18" fmla="*/ 6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8"/>
                  </a:moveTo>
                  <a:lnTo>
                    <a:pt x="6" y="8"/>
                  </a:lnTo>
                  <a:lnTo>
                    <a:pt x="0" y="4"/>
                  </a:lnTo>
                  <a:lnTo>
                    <a:pt x="0" y="4"/>
                  </a:lnTo>
                  <a:lnTo>
                    <a:pt x="4" y="0"/>
                  </a:lnTo>
                  <a:lnTo>
                    <a:pt x="6" y="2"/>
                  </a:lnTo>
                  <a:lnTo>
                    <a:pt x="6" y="2"/>
                  </a:lnTo>
                  <a:lnTo>
                    <a:pt x="6" y="6"/>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 name="Freeform 3540">
              <a:extLst>
                <a:ext uri="{FF2B5EF4-FFF2-40B4-BE49-F238E27FC236}">
                  <a16:creationId xmlns:a16="http://schemas.microsoft.com/office/drawing/2014/main" id="{AEE20561-1105-E0B6-CA84-8E9CBC46C6FB}"/>
                </a:ext>
              </a:extLst>
            </p:cNvPr>
            <p:cNvSpPr>
              <a:spLocks/>
            </p:cNvSpPr>
            <p:nvPr/>
          </p:nvSpPr>
          <p:spPr bwMode="auto">
            <a:xfrm>
              <a:off x="1810" y="2151"/>
              <a:ext cx="4" cy="12"/>
            </a:xfrm>
            <a:custGeom>
              <a:avLst/>
              <a:gdLst>
                <a:gd name="T0" fmla="*/ 4 w 4"/>
                <a:gd name="T1" fmla="*/ 12 h 12"/>
                <a:gd name="T2" fmla="*/ 4 w 4"/>
                <a:gd name="T3" fmla="*/ 12 h 12"/>
                <a:gd name="T4" fmla="*/ 2 w 4"/>
                <a:gd name="T5" fmla="*/ 12 h 12"/>
                <a:gd name="T6" fmla="*/ 0 w 4"/>
                <a:gd name="T7" fmla="*/ 10 h 12"/>
                <a:gd name="T8" fmla="*/ 2 w 4"/>
                <a:gd name="T9" fmla="*/ 0 h 12"/>
                <a:gd name="T10" fmla="*/ 2 w 4"/>
                <a:gd name="T11" fmla="*/ 0 h 12"/>
                <a:gd name="T12" fmla="*/ 2 w 4"/>
                <a:gd name="T13" fmla="*/ 2 h 12"/>
                <a:gd name="T14" fmla="*/ 4 w 4"/>
                <a:gd name="T15" fmla="*/ 4 h 12"/>
                <a:gd name="T16" fmla="*/ 4 w 4"/>
                <a:gd name="T17" fmla="*/ 12 h 12"/>
                <a:gd name="T18" fmla="*/ 4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4" y="12"/>
                  </a:moveTo>
                  <a:lnTo>
                    <a:pt x="4" y="12"/>
                  </a:lnTo>
                  <a:lnTo>
                    <a:pt x="2" y="12"/>
                  </a:lnTo>
                  <a:lnTo>
                    <a:pt x="0" y="10"/>
                  </a:lnTo>
                  <a:lnTo>
                    <a:pt x="2" y="0"/>
                  </a:lnTo>
                  <a:lnTo>
                    <a:pt x="2" y="0"/>
                  </a:lnTo>
                  <a:lnTo>
                    <a:pt x="2" y="2"/>
                  </a:lnTo>
                  <a:lnTo>
                    <a:pt x="4" y="4"/>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 name="Freeform 3541">
              <a:extLst>
                <a:ext uri="{FF2B5EF4-FFF2-40B4-BE49-F238E27FC236}">
                  <a16:creationId xmlns:a16="http://schemas.microsoft.com/office/drawing/2014/main" id="{8A778EBB-54ED-2144-48D3-77116680D037}"/>
                </a:ext>
              </a:extLst>
            </p:cNvPr>
            <p:cNvSpPr>
              <a:spLocks/>
            </p:cNvSpPr>
            <p:nvPr/>
          </p:nvSpPr>
          <p:spPr bwMode="auto">
            <a:xfrm>
              <a:off x="1832" y="1880"/>
              <a:ext cx="6" cy="14"/>
            </a:xfrm>
            <a:custGeom>
              <a:avLst/>
              <a:gdLst>
                <a:gd name="T0" fmla="*/ 6 w 6"/>
                <a:gd name="T1" fmla="*/ 6 h 14"/>
                <a:gd name="T2" fmla="*/ 6 w 6"/>
                <a:gd name="T3" fmla="*/ 6 h 14"/>
                <a:gd name="T4" fmla="*/ 6 w 6"/>
                <a:gd name="T5" fmla="*/ 12 h 14"/>
                <a:gd name="T6" fmla="*/ 4 w 6"/>
                <a:gd name="T7" fmla="*/ 14 h 14"/>
                <a:gd name="T8" fmla="*/ 4 w 6"/>
                <a:gd name="T9" fmla="*/ 14 h 14"/>
                <a:gd name="T10" fmla="*/ 2 w 6"/>
                <a:gd name="T11" fmla="*/ 14 h 14"/>
                <a:gd name="T12" fmla="*/ 0 w 6"/>
                <a:gd name="T13" fmla="*/ 10 h 14"/>
                <a:gd name="T14" fmla="*/ 0 w 6"/>
                <a:gd name="T15" fmla="*/ 10 h 14"/>
                <a:gd name="T16" fmla="*/ 0 w 6"/>
                <a:gd name="T17" fmla="*/ 4 h 14"/>
                <a:gd name="T18" fmla="*/ 4 w 6"/>
                <a:gd name="T19" fmla="*/ 0 h 14"/>
                <a:gd name="T20" fmla="*/ 4 w 6"/>
                <a:gd name="T21" fmla="*/ 0 h 14"/>
                <a:gd name="T22" fmla="*/ 4 w 6"/>
                <a:gd name="T23" fmla="*/ 0 h 14"/>
                <a:gd name="T24" fmla="*/ 6 w 6"/>
                <a:gd name="T25" fmla="*/ 0 h 14"/>
                <a:gd name="T26" fmla="*/ 6 w 6"/>
                <a:gd name="T27" fmla="*/ 6 h 14"/>
                <a:gd name="T28" fmla="*/ 6 w 6"/>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6" y="6"/>
                  </a:moveTo>
                  <a:lnTo>
                    <a:pt x="6" y="6"/>
                  </a:lnTo>
                  <a:lnTo>
                    <a:pt x="6" y="12"/>
                  </a:lnTo>
                  <a:lnTo>
                    <a:pt x="4" y="14"/>
                  </a:lnTo>
                  <a:lnTo>
                    <a:pt x="4" y="14"/>
                  </a:lnTo>
                  <a:lnTo>
                    <a:pt x="2" y="14"/>
                  </a:lnTo>
                  <a:lnTo>
                    <a:pt x="0" y="10"/>
                  </a:lnTo>
                  <a:lnTo>
                    <a:pt x="0" y="10"/>
                  </a:lnTo>
                  <a:lnTo>
                    <a:pt x="0" y="4"/>
                  </a:lnTo>
                  <a:lnTo>
                    <a:pt x="4" y="0"/>
                  </a:lnTo>
                  <a:lnTo>
                    <a:pt x="4" y="0"/>
                  </a:lnTo>
                  <a:lnTo>
                    <a:pt x="4" y="0"/>
                  </a:lnTo>
                  <a:lnTo>
                    <a:pt x="6" y="0"/>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 name="Freeform 3542">
              <a:extLst>
                <a:ext uri="{FF2B5EF4-FFF2-40B4-BE49-F238E27FC236}">
                  <a16:creationId xmlns:a16="http://schemas.microsoft.com/office/drawing/2014/main" id="{5E228B00-1156-333A-2705-4EB56DB12524}"/>
                </a:ext>
              </a:extLst>
            </p:cNvPr>
            <p:cNvSpPr>
              <a:spLocks/>
            </p:cNvSpPr>
            <p:nvPr/>
          </p:nvSpPr>
          <p:spPr bwMode="auto">
            <a:xfrm>
              <a:off x="5882" y="2524"/>
              <a:ext cx="10" cy="20"/>
            </a:xfrm>
            <a:custGeom>
              <a:avLst/>
              <a:gdLst>
                <a:gd name="T0" fmla="*/ 2 w 10"/>
                <a:gd name="T1" fmla="*/ 18 h 20"/>
                <a:gd name="T2" fmla="*/ 2 w 10"/>
                <a:gd name="T3" fmla="*/ 18 h 20"/>
                <a:gd name="T4" fmla="*/ 0 w 10"/>
                <a:gd name="T5" fmla="*/ 14 h 20"/>
                <a:gd name="T6" fmla="*/ 0 w 10"/>
                <a:gd name="T7" fmla="*/ 12 h 20"/>
                <a:gd name="T8" fmla="*/ 2 w 10"/>
                <a:gd name="T9" fmla="*/ 8 h 20"/>
                <a:gd name="T10" fmla="*/ 2 w 10"/>
                <a:gd name="T11" fmla="*/ 8 h 20"/>
                <a:gd name="T12" fmla="*/ 6 w 10"/>
                <a:gd name="T13" fmla="*/ 0 h 20"/>
                <a:gd name="T14" fmla="*/ 6 w 10"/>
                <a:gd name="T15" fmla="*/ 0 h 20"/>
                <a:gd name="T16" fmla="*/ 8 w 10"/>
                <a:gd name="T17" fmla="*/ 10 h 20"/>
                <a:gd name="T18" fmla="*/ 10 w 10"/>
                <a:gd name="T19" fmla="*/ 18 h 20"/>
                <a:gd name="T20" fmla="*/ 10 w 10"/>
                <a:gd name="T21" fmla="*/ 18 h 20"/>
                <a:gd name="T22" fmla="*/ 8 w 10"/>
                <a:gd name="T23" fmla="*/ 20 h 20"/>
                <a:gd name="T24" fmla="*/ 8 w 10"/>
                <a:gd name="T25" fmla="*/ 20 h 20"/>
                <a:gd name="T26" fmla="*/ 6 w 10"/>
                <a:gd name="T27" fmla="*/ 18 h 20"/>
                <a:gd name="T28" fmla="*/ 4 w 10"/>
                <a:gd name="T29" fmla="*/ 16 h 20"/>
                <a:gd name="T30" fmla="*/ 2 w 10"/>
                <a:gd name="T31" fmla="*/ 18 h 20"/>
                <a:gd name="T32" fmla="*/ 2 w 10"/>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0">
                  <a:moveTo>
                    <a:pt x="2" y="18"/>
                  </a:moveTo>
                  <a:lnTo>
                    <a:pt x="2" y="18"/>
                  </a:lnTo>
                  <a:lnTo>
                    <a:pt x="0" y="14"/>
                  </a:lnTo>
                  <a:lnTo>
                    <a:pt x="0" y="12"/>
                  </a:lnTo>
                  <a:lnTo>
                    <a:pt x="2" y="8"/>
                  </a:lnTo>
                  <a:lnTo>
                    <a:pt x="2" y="8"/>
                  </a:lnTo>
                  <a:lnTo>
                    <a:pt x="6" y="0"/>
                  </a:lnTo>
                  <a:lnTo>
                    <a:pt x="6" y="0"/>
                  </a:lnTo>
                  <a:lnTo>
                    <a:pt x="8" y="10"/>
                  </a:lnTo>
                  <a:lnTo>
                    <a:pt x="10" y="18"/>
                  </a:lnTo>
                  <a:lnTo>
                    <a:pt x="10" y="18"/>
                  </a:lnTo>
                  <a:lnTo>
                    <a:pt x="8" y="20"/>
                  </a:lnTo>
                  <a:lnTo>
                    <a:pt x="8" y="20"/>
                  </a:lnTo>
                  <a:lnTo>
                    <a:pt x="6" y="18"/>
                  </a:lnTo>
                  <a:lnTo>
                    <a:pt x="4" y="16"/>
                  </a:lnTo>
                  <a:lnTo>
                    <a:pt x="2" y="18"/>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 name="Freeform 3543">
              <a:extLst>
                <a:ext uri="{FF2B5EF4-FFF2-40B4-BE49-F238E27FC236}">
                  <a16:creationId xmlns:a16="http://schemas.microsoft.com/office/drawing/2014/main" id="{C2B58A54-4778-1E69-9C0C-60A61874AC03}"/>
                </a:ext>
              </a:extLst>
            </p:cNvPr>
            <p:cNvSpPr>
              <a:spLocks/>
            </p:cNvSpPr>
            <p:nvPr/>
          </p:nvSpPr>
          <p:spPr bwMode="auto">
            <a:xfrm>
              <a:off x="5888" y="2506"/>
              <a:ext cx="6" cy="18"/>
            </a:xfrm>
            <a:custGeom>
              <a:avLst/>
              <a:gdLst>
                <a:gd name="T0" fmla="*/ 0 w 6"/>
                <a:gd name="T1" fmla="*/ 18 h 18"/>
                <a:gd name="T2" fmla="*/ 0 w 6"/>
                <a:gd name="T3" fmla="*/ 18 h 18"/>
                <a:gd name="T4" fmla="*/ 2 w 6"/>
                <a:gd name="T5" fmla="*/ 0 h 18"/>
                <a:gd name="T6" fmla="*/ 2 w 6"/>
                <a:gd name="T7" fmla="*/ 0 h 18"/>
                <a:gd name="T8" fmla="*/ 4 w 6"/>
                <a:gd name="T9" fmla="*/ 0 h 18"/>
                <a:gd name="T10" fmla="*/ 4 w 6"/>
                <a:gd name="T11" fmla="*/ 2 h 18"/>
                <a:gd name="T12" fmla="*/ 6 w 6"/>
                <a:gd name="T13" fmla="*/ 8 h 18"/>
                <a:gd name="T14" fmla="*/ 6 w 6"/>
                <a:gd name="T15" fmla="*/ 8 h 18"/>
                <a:gd name="T16" fmla="*/ 6 w 6"/>
                <a:gd name="T17" fmla="*/ 14 h 18"/>
                <a:gd name="T18" fmla="*/ 4 w 6"/>
                <a:gd name="T19" fmla="*/ 14 h 18"/>
                <a:gd name="T20" fmla="*/ 2 w 6"/>
                <a:gd name="T21" fmla="*/ 16 h 18"/>
                <a:gd name="T22" fmla="*/ 0 w 6"/>
                <a:gd name="T23" fmla="*/ 18 h 18"/>
                <a:gd name="T24" fmla="*/ 0 w 6"/>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8">
                  <a:moveTo>
                    <a:pt x="0" y="18"/>
                  </a:moveTo>
                  <a:lnTo>
                    <a:pt x="0" y="18"/>
                  </a:lnTo>
                  <a:lnTo>
                    <a:pt x="2" y="0"/>
                  </a:lnTo>
                  <a:lnTo>
                    <a:pt x="2" y="0"/>
                  </a:lnTo>
                  <a:lnTo>
                    <a:pt x="4" y="0"/>
                  </a:lnTo>
                  <a:lnTo>
                    <a:pt x="4" y="2"/>
                  </a:lnTo>
                  <a:lnTo>
                    <a:pt x="6" y="8"/>
                  </a:lnTo>
                  <a:lnTo>
                    <a:pt x="6" y="8"/>
                  </a:lnTo>
                  <a:lnTo>
                    <a:pt x="6" y="14"/>
                  </a:lnTo>
                  <a:lnTo>
                    <a:pt x="4" y="14"/>
                  </a:lnTo>
                  <a:lnTo>
                    <a:pt x="2" y="16"/>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 name="Freeform 3544">
              <a:extLst>
                <a:ext uri="{FF2B5EF4-FFF2-40B4-BE49-F238E27FC236}">
                  <a16:creationId xmlns:a16="http://schemas.microsoft.com/office/drawing/2014/main" id="{4632C6FC-F33E-8522-D6A4-075225FEEF5B}"/>
                </a:ext>
              </a:extLst>
            </p:cNvPr>
            <p:cNvSpPr>
              <a:spLocks/>
            </p:cNvSpPr>
            <p:nvPr/>
          </p:nvSpPr>
          <p:spPr bwMode="auto">
            <a:xfrm>
              <a:off x="5894" y="2532"/>
              <a:ext cx="2" cy="6"/>
            </a:xfrm>
            <a:custGeom>
              <a:avLst/>
              <a:gdLst>
                <a:gd name="T0" fmla="*/ 2 w 2"/>
                <a:gd name="T1" fmla="*/ 6 h 6"/>
                <a:gd name="T2" fmla="*/ 2 w 2"/>
                <a:gd name="T3" fmla="*/ 6 h 6"/>
                <a:gd name="T4" fmla="*/ 0 w 2"/>
                <a:gd name="T5" fmla="*/ 4 h 6"/>
                <a:gd name="T6" fmla="*/ 0 w 2"/>
                <a:gd name="T7" fmla="*/ 4 h 6"/>
                <a:gd name="T8" fmla="*/ 0 w 2"/>
                <a:gd name="T9" fmla="*/ 0 h 6"/>
                <a:gd name="T10" fmla="*/ 2 w 2"/>
                <a:gd name="T11" fmla="*/ 0 h 6"/>
                <a:gd name="T12" fmla="*/ 2 w 2"/>
                <a:gd name="T13" fmla="*/ 0 h 6"/>
                <a:gd name="T14" fmla="*/ 2 w 2"/>
                <a:gd name="T15" fmla="*/ 2 h 6"/>
                <a:gd name="T16" fmla="*/ 2 w 2"/>
                <a:gd name="T17" fmla="*/ 2 h 6"/>
                <a:gd name="T18" fmla="*/ 2 w 2"/>
                <a:gd name="T19" fmla="*/ 6 h 6"/>
                <a:gd name="T20" fmla="*/ 2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2" y="6"/>
                  </a:moveTo>
                  <a:lnTo>
                    <a:pt x="2" y="6"/>
                  </a:lnTo>
                  <a:lnTo>
                    <a:pt x="0" y="4"/>
                  </a:lnTo>
                  <a:lnTo>
                    <a:pt x="0" y="4"/>
                  </a:lnTo>
                  <a:lnTo>
                    <a:pt x="0" y="0"/>
                  </a:lnTo>
                  <a:lnTo>
                    <a:pt x="2" y="0"/>
                  </a:lnTo>
                  <a:lnTo>
                    <a:pt x="2" y="0"/>
                  </a:lnTo>
                  <a:lnTo>
                    <a:pt x="2" y="2"/>
                  </a:lnTo>
                  <a:lnTo>
                    <a:pt x="2" y="2"/>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3545">
              <a:extLst>
                <a:ext uri="{FF2B5EF4-FFF2-40B4-BE49-F238E27FC236}">
                  <a16:creationId xmlns:a16="http://schemas.microsoft.com/office/drawing/2014/main" id="{56292162-D7AC-D2C1-FEF1-ABA9380B9AEA}"/>
                </a:ext>
              </a:extLst>
            </p:cNvPr>
            <p:cNvSpPr>
              <a:spLocks/>
            </p:cNvSpPr>
            <p:nvPr/>
          </p:nvSpPr>
          <p:spPr bwMode="auto">
            <a:xfrm>
              <a:off x="5894" y="2546"/>
              <a:ext cx="4" cy="6"/>
            </a:xfrm>
            <a:custGeom>
              <a:avLst/>
              <a:gdLst>
                <a:gd name="T0" fmla="*/ 4 w 4"/>
                <a:gd name="T1" fmla="*/ 4 h 6"/>
                <a:gd name="T2" fmla="*/ 4 w 4"/>
                <a:gd name="T3" fmla="*/ 4 h 6"/>
                <a:gd name="T4" fmla="*/ 4 w 4"/>
                <a:gd name="T5" fmla="*/ 6 h 6"/>
                <a:gd name="T6" fmla="*/ 2 w 4"/>
                <a:gd name="T7" fmla="*/ 6 h 6"/>
                <a:gd name="T8" fmla="*/ 2 w 4"/>
                <a:gd name="T9" fmla="*/ 6 h 6"/>
                <a:gd name="T10" fmla="*/ 0 w 4"/>
                <a:gd name="T11" fmla="*/ 6 h 6"/>
                <a:gd name="T12" fmla="*/ 0 w 4"/>
                <a:gd name="T13" fmla="*/ 2 h 6"/>
                <a:gd name="T14" fmla="*/ 0 w 4"/>
                <a:gd name="T15" fmla="*/ 2 h 6"/>
                <a:gd name="T16" fmla="*/ 2 w 4"/>
                <a:gd name="T17" fmla="*/ 0 h 6"/>
                <a:gd name="T18" fmla="*/ 2 w 4"/>
                <a:gd name="T19" fmla="*/ 0 h 6"/>
                <a:gd name="T20" fmla="*/ 4 w 4"/>
                <a:gd name="T21" fmla="*/ 0 h 6"/>
                <a:gd name="T22" fmla="*/ 4 w 4"/>
                <a:gd name="T23" fmla="*/ 4 h 6"/>
                <a:gd name="T24" fmla="*/ 4 w 4"/>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4"/>
                  </a:moveTo>
                  <a:lnTo>
                    <a:pt x="4" y="4"/>
                  </a:lnTo>
                  <a:lnTo>
                    <a:pt x="4" y="6"/>
                  </a:lnTo>
                  <a:lnTo>
                    <a:pt x="2" y="6"/>
                  </a:lnTo>
                  <a:lnTo>
                    <a:pt x="2" y="6"/>
                  </a:lnTo>
                  <a:lnTo>
                    <a:pt x="0" y="6"/>
                  </a:lnTo>
                  <a:lnTo>
                    <a:pt x="0" y="2"/>
                  </a:lnTo>
                  <a:lnTo>
                    <a:pt x="0" y="2"/>
                  </a:lnTo>
                  <a:lnTo>
                    <a:pt x="2" y="0"/>
                  </a:lnTo>
                  <a:lnTo>
                    <a:pt x="2" y="0"/>
                  </a:lnTo>
                  <a:lnTo>
                    <a:pt x="4" y="0"/>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3546">
              <a:extLst>
                <a:ext uri="{FF2B5EF4-FFF2-40B4-BE49-F238E27FC236}">
                  <a16:creationId xmlns:a16="http://schemas.microsoft.com/office/drawing/2014/main" id="{CE26A818-B7A0-1314-14CF-306AA06D9612}"/>
                </a:ext>
              </a:extLst>
            </p:cNvPr>
            <p:cNvSpPr>
              <a:spLocks/>
            </p:cNvSpPr>
            <p:nvPr/>
          </p:nvSpPr>
          <p:spPr bwMode="auto">
            <a:xfrm>
              <a:off x="5884" y="2542"/>
              <a:ext cx="4" cy="12"/>
            </a:xfrm>
            <a:custGeom>
              <a:avLst/>
              <a:gdLst>
                <a:gd name="T0" fmla="*/ 4 w 4"/>
                <a:gd name="T1" fmla="*/ 12 h 12"/>
                <a:gd name="T2" fmla="*/ 4 w 4"/>
                <a:gd name="T3" fmla="*/ 12 h 12"/>
                <a:gd name="T4" fmla="*/ 2 w 4"/>
                <a:gd name="T5" fmla="*/ 10 h 12"/>
                <a:gd name="T6" fmla="*/ 2 w 4"/>
                <a:gd name="T7" fmla="*/ 8 h 12"/>
                <a:gd name="T8" fmla="*/ 0 w 4"/>
                <a:gd name="T9" fmla="*/ 0 h 12"/>
                <a:gd name="T10" fmla="*/ 0 w 4"/>
                <a:gd name="T11" fmla="*/ 0 h 12"/>
                <a:gd name="T12" fmla="*/ 4 w 4"/>
                <a:gd name="T13" fmla="*/ 4 h 12"/>
                <a:gd name="T14" fmla="*/ 4 w 4"/>
                <a:gd name="T15" fmla="*/ 12 h 12"/>
                <a:gd name="T16" fmla="*/ 4 w 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4" y="12"/>
                  </a:moveTo>
                  <a:lnTo>
                    <a:pt x="4" y="12"/>
                  </a:lnTo>
                  <a:lnTo>
                    <a:pt x="2" y="10"/>
                  </a:lnTo>
                  <a:lnTo>
                    <a:pt x="2" y="8"/>
                  </a:lnTo>
                  <a:lnTo>
                    <a:pt x="0" y="0"/>
                  </a:lnTo>
                  <a:lnTo>
                    <a:pt x="0" y="0"/>
                  </a:lnTo>
                  <a:lnTo>
                    <a:pt x="4" y="4"/>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3547">
              <a:extLst>
                <a:ext uri="{FF2B5EF4-FFF2-40B4-BE49-F238E27FC236}">
                  <a16:creationId xmlns:a16="http://schemas.microsoft.com/office/drawing/2014/main" id="{7749323C-879F-E1AF-C0DF-A078842D5D05}"/>
                </a:ext>
              </a:extLst>
            </p:cNvPr>
            <p:cNvSpPr>
              <a:spLocks/>
            </p:cNvSpPr>
            <p:nvPr/>
          </p:nvSpPr>
          <p:spPr bwMode="auto">
            <a:xfrm>
              <a:off x="5868" y="2432"/>
              <a:ext cx="26" cy="22"/>
            </a:xfrm>
            <a:custGeom>
              <a:avLst/>
              <a:gdLst>
                <a:gd name="T0" fmla="*/ 4 w 26"/>
                <a:gd name="T1" fmla="*/ 12 h 22"/>
                <a:gd name="T2" fmla="*/ 4 w 26"/>
                <a:gd name="T3" fmla="*/ 12 h 22"/>
                <a:gd name="T4" fmla="*/ 10 w 26"/>
                <a:gd name="T5" fmla="*/ 2 h 22"/>
                <a:gd name="T6" fmla="*/ 14 w 26"/>
                <a:gd name="T7" fmla="*/ 0 h 22"/>
                <a:gd name="T8" fmla="*/ 20 w 26"/>
                <a:gd name="T9" fmla="*/ 4 h 22"/>
                <a:gd name="T10" fmla="*/ 20 w 26"/>
                <a:gd name="T11" fmla="*/ 4 h 22"/>
                <a:gd name="T12" fmla="*/ 22 w 26"/>
                <a:gd name="T13" fmla="*/ 12 h 22"/>
                <a:gd name="T14" fmla="*/ 24 w 26"/>
                <a:gd name="T15" fmla="*/ 16 h 22"/>
                <a:gd name="T16" fmla="*/ 26 w 26"/>
                <a:gd name="T17" fmla="*/ 18 h 22"/>
                <a:gd name="T18" fmla="*/ 26 w 26"/>
                <a:gd name="T19" fmla="*/ 18 h 22"/>
                <a:gd name="T20" fmla="*/ 24 w 26"/>
                <a:gd name="T21" fmla="*/ 20 h 22"/>
                <a:gd name="T22" fmla="*/ 22 w 26"/>
                <a:gd name="T23" fmla="*/ 22 h 22"/>
                <a:gd name="T24" fmla="*/ 22 w 26"/>
                <a:gd name="T25" fmla="*/ 22 h 22"/>
                <a:gd name="T26" fmla="*/ 16 w 26"/>
                <a:gd name="T27" fmla="*/ 22 h 22"/>
                <a:gd name="T28" fmla="*/ 12 w 26"/>
                <a:gd name="T29" fmla="*/ 20 h 22"/>
                <a:gd name="T30" fmla="*/ 6 w 26"/>
                <a:gd name="T31" fmla="*/ 20 h 22"/>
                <a:gd name="T32" fmla="*/ 0 w 26"/>
                <a:gd name="T33" fmla="*/ 22 h 22"/>
                <a:gd name="T34" fmla="*/ 0 w 26"/>
                <a:gd name="T35" fmla="*/ 22 h 22"/>
                <a:gd name="T36" fmla="*/ 0 w 26"/>
                <a:gd name="T37" fmla="*/ 20 h 22"/>
                <a:gd name="T38" fmla="*/ 0 w 26"/>
                <a:gd name="T39" fmla="*/ 20 h 22"/>
                <a:gd name="T40" fmla="*/ 2 w 26"/>
                <a:gd name="T41" fmla="*/ 14 h 22"/>
                <a:gd name="T42" fmla="*/ 4 w 26"/>
                <a:gd name="T43" fmla="*/ 12 h 22"/>
                <a:gd name="T44" fmla="*/ 4 w 26"/>
                <a:gd name="T45"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2">
                  <a:moveTo>
                    <a:pt x="4" y="12"/>
                  </a:moveTo>
                  <a:lnTo>
                    <a:pt x="4" y="12"/>
                  </a:lnTo>
                  <a:lnTo>
                    <a:pt x="10" y="2"/>
                  </a:lnTo>
                  <a:lnTo>
                    <a:pt x="14" y="0"/>
                  </a:lnTo>
                  <a:lnTo>
                    <a:pt x="20" y="4"/>
                  </a:lnTo>
                  <a:lnTo>
                    <a:pt x="20" y="4"/>
                  </a:lnTo>
                  <a:lnTo>
                    <a:pt x="22" y="12"/>
                  </a:lnTo>
                  <a:lnTo>
                    <a:pt x="24" y="16"/>
                  </a:lnTo>
                  <a:lnTo>
                    <a:pt x="26" y="18"/>
                  </a:lnTo>
                  <a:lnTo>
                    <a:pt x="26" y="18"/>
                  </a:lnTo>
                  <a:lnTo>
                    <a:pt x="24" y="20"/>
                  </a:lnTo>
                  <a:lnTo>
                    <a:pt x="22" y="22"/>
                  </a:lnTo>
                  <a:lnTo>
                    <a:pt x="22" y="22"/>
                  </a:lnTo>
                  <a:lnTo>
                    <a:pt x="16" y="22"/>
                  </a:lnTo>
                  <a:lnTo>
                    <a:pt x="12" y="20"/>
                  </a:lnTo>
                  <a:lnTo>
                    <a:pt x="6" y="20"/>
                  </a:lnTo>
                  <a:lnTo>
                    <a:pt x="0" y="22"/>
                  </a:lnTo>
                  <a:lnTo>
                    <a:pt x="0" y="22"/>
                  </a:lnTo>
                  <a:lnTo>
                    <a:pt x="0" y="20"/>
                  </a:lnTo>
                  <a:lnTo>
                    <a:pt x="0" y="20"/>
                  </a:lnTo>
                  <a:lnTo>
                    <a:pt x="2" y="14"/>
                  </a:lnTo>
                  <a:lnTo>
                    <a:pt x="4"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3548">
              <a:extLst>
                <a:ext uri="{FF2B5EF4-FFF2-40B4-BE49-F238E27FC236}">
                  <a16:creationId xmlns:a16="http://schemas.microsoft.com/office/drawing/2014/main" id="{209D4587-4DE7-2573-E3A3-CA655CA6C622}"/>
                </a:ext>
              </a:extLst>
            </p:cNvPr>
            <p:cNvSpPr>
              <a:spLocks/>
            </p:cNvSpPr>
            <p:nvPr/>
          </p:nvSpPr>
          <p:spPr bwMode="auto">
            <a:xfrm>
              <a:off x="5908" y="2484"/>
              <a:ext cx="14" cy="10"/>
            </a:xfrm>
            <a:custGeom>
              <a:avLst/>
              <a:gdLst>
                <a:gd name="T0" fmla="*/ 0 w 14"/>
                <a:gd name="T1" fmla="*/ 4 h 10"/>
                <a:gd name="T2" fmla="*/ 0 w 14"/>
                <a:gd name="T3" fmla="*/ 4 h 10"/>
                <a:gd name="T4" fmla="*/ 4 w 14"/>
                <a:gd name="T5" fmla="*/ 0 h 10"/>
                <a:gd name="T6" fmla="*/ 6 w 14"/>
                <a:gd name="T7" fmla="*/ 0 h 10"/>
                <a:gd name="T8" fmla="*/ 12 w 14"/>
                <a:gd name="T9" fmla="*/ 0 h 10"/>
                <a:gd name="T10" fmla="*/ 12 w 14"/>
                <a:gd name="T11" fmla="*/ 0 h 10"/>
                <a:gd name="T12" fmla="*/ 14 w 14"/>
                <a:gd name="T13" fmla="*/ 2 h 10"/>
                <a:gd name="T14" fmla="*/ 14 w 14"/>
                <a:gd name="T15" fmla="*/ 6 h 10"/>
                <a:gd name="T16" fmla="*/ 14 w 14"/>
                <a:gd name="T17" fmla="*/ 6 h 10"/>
                <a:gd name="T18" fmla="*/ 14 w 14"/>
                <a:gd name="T19" fmla="*/ 10 h 10"/>
                <a:gd name="T20" fmla="*/ 12 w 14"/>
                <a:gd name="T21" fmla="*/ 10 h 10"/>
                <a:gd name="T22" fmla="*/ 12 w 14"/>
                <a:gd name="T23" fmla="*/ 10 h 10"/>
                <a:gd name="T24" fmla="*/ 6 w 14"/>
                <a:gd name="T25" fmla="*/ 10 h 10"/>
                <a:gd name="T26" fmla="*/ 4 w 14"/>
                <a:gd name="T27" fmla="*/ 8 h 10"/>
                <a:gd name="T28" fmla="*/ 0 w 14"/>
                <a:gd name="T29" fmla="*/ 4 h 10"/>
                <a:gd name="T30" fmla="*/ 0 w 14"/>
                <a:gd name="T3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0" y="4"/>
                  </a:moveTo>
                  <a:lnTo>
                    <a:pt x="0" y="4"/>
                  </a:lnTo>
                  <a:lnTo>
                    <a:pt x="4" y="0"/>
                  </a:lnTo>
                  <a:lnTo>
                    <a:pt x="6" y="0"/>
                  </a:lnTo>
                  <a:lnTo>
                    <a:pt x="12" y="0"/>
                  </a:lnTo>
                  <a:lnTo>
                    <a:pt x="12" y="0"/>
                  </a:lnTo>
                  <a:lnTo>
                    <a:pt x="14" y="2"/>
                  </a:lnTo>
                  <a:lnTo>
                    <a:pt x="14" y="6"/>
                  </a:lnTo>
                  <a:lnTo>
                    <a:pt x="14" y="6"/>
                  </a:lnTo>
                  <a:lnTo>
                    <a:pt x="14" y="10"/>
                  </a:lnTo>
                  <a:lnTo>
                    <a:pt x="12" y="10"/>
                  </a:lnTo>
                  <a:lnTo>
                    <a:pt x="12" y="10"/>
                  </a:lnTo>
                  <a:lnTo>
                    <a:pt x="6" y="10"/>
                  </a:lnTo>
                  <a:lnTo>
                    <a:pt x="4" y="8"/>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3549">
              <a:extLst>
                <a:ext uri="{FF2B5EF4-FFF2-40B4-BE49-F238E27FC236}">
                  <a16:creationId xmlns:a16="http://schemas.microsoft.com/office/drawing/2014/main" id="{EE39114D-82A7-4FC1-0AC5-D14B924FA80B}"/>
                </a:ext>
              </a:extLst>
            </p:cNvPr>
            <p:cNvSpPr>
              <a:spLocks/>
            </p:cNvSpPr>
            <p:nvPr/>
          </p:nvSpPr>
          <p:spPr bwMode="auto">
            <a:xfrm>
              <a:off x="5928" y="2466"/>
              <a:ext cx="6" cy="24"/>
            </a:xfrm>
            <a:custGeom>
              <a:avLst/>
              <a:gdLst>
                <a:gd name="T0" fmla="*/ 6 w 6"/>
                <a:gd name="T1" fmla="*/ 10 h 24"/>
                <a:gd name="T2" fmla="*/ 6 w 6"/>
                <a:gd name="T3" fmla="*/ 10 h 24"/>
                <a:gd name="T4" fmla="*/ 4 w 6"/>
                <a:gd name="T5" fmla="*/ 14 h 24"/>
                <a:gd name="T6" fmla="*/ 4 w 6"/>
                <a:gd name="T7" fmla="*/ 18 h 24"/>
                <a:gd name="T8" fmla="*/ 4 w 6"/>
                <a:gd name="T9" fmla="*/ 22 h 24"/>
                <a:gd name="T10" fmla="*/ 2 w 6"/>
                <a:gd name="T11" fmla="*/ 24 h 24"/>
                <a:gd name="T12" fmla="*/ 2 w 6"/>
                <a:gd name="T13" fmla="*/ 24 h 24"/>
                <a:gd name="T14" fmla="*/ 0 w 6"/>
                <a:gd name="T15" fmla="*/ 24 h 24"/>
                <a:gd name="T16" fmla="*/ 0 w 6"/>
                <a:gd name="T17" fmla="*/ 20 h 24"/>
                <a:gd name="T18" fmla="*/ 0 w 6"/>
                <a:gd name="T19" fmla="*/ 20 h 24"/>
                <a:gd name="T20" fmla="*/ 0 w 6"/>
                <a:gd name="T21" fmla="*/ 14 h 24"/>
                <a:gd name="T22" fmla="*/ 0 w 6"/>
                <a:gd name="T23" fmla="*/ 10 h 24"/>
                <a:gd name="T24" fmla="*/ 0 w 6"/>
                <a:gd name="T25" fmla="*/ 4 h 24"/>
                <a:gd name="T26" fmla="*/ 0 w 6"/>
                <a:gd name="T27" fmla="*/ 0 h 24"/>
                <a:gd name="T28" fmla="*/ 0 w 6"/>
                <a:gd name="T29" fmla="*/ 0 h 24"/>
                <a:gd name="T30" fmla="*/ 2 w 6"/>
                <a:gd name="T31" fmla="*/ 0 h 24"/>
                <a:gd name="T32" fmla="*/ 4 w 6"/>
                <a:gd name="T33" fmla="*/ 2 h 24"/>
                <a:gd name="T34" fmla="*/ 6 w 6"/>
                <a:gd name="T35" fmla="*/ 10 h 24"/>
                <a:gd name="T36" fmla="*/ 6 w 6"/>
                <a:gd name="T3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4">
                  <a:moveTo>
                    <a:pt x="6" y="10"/>
                  </a:moveTo>
                  <a:lnTo>
                    <a:pt x="6" y="10"/>
                  </a:lnTo>
                  <a:lnTo>
                    <a:pt x="4" y="14"/>
                  </a:lnTo>
                  <a:lnTo>
                    <a:pt x="4" y="18"/>
                  </a:lnTo>
                  <a:lnTo>
                    <a:pt x="4" y="22"/>
                  </a:lnTo>
                  <a:lnTo>
                    <a:pt x="2" y="24"/>
                  </a:lnTo>
                  <a:lnTo>
                    <a:pt x="2" y="24"/>
                  </a:lnTo>
                  <a:lnTo>
                    <a:pt x="0" y="24"/>
                  </a:lnTo>
                  <a:lnTo>
                    <a:pt x="0" y="20"/>
                  </a:lnTo>
                  <a:lnTo>
                    <a:pt x="0" y="20"/>
                  </a:lnTo>
                  <a:lnTo>
                    <a:pt x="0" y="14"/>
                  </a:lnTo>
                  <a:lnTo>
                    <a:pt x="0" y="10"/>
                  </a:lnTo>
                  <a:lnTo>
                    <a:pt x="0" y="4"/>
                  </a:lnTo>
                  <a:lnTo>
                    <a:pt x="0" y="0"/>
                  </a:lnTo>
                  <a:lnTo>
                    <a:pt x="0" y="0"/>
                  </a:lnTo>
                  <a:lnTo>
                    <a:pt x="2" y="0"/>
                  </a:lnTo>
                  <a:lnTo>
                    <a:pt x="4"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3550">
              <a:extLst>
                <a:ext uri="{FF2B5EF4-FFF2-40B4-BE49-F238E27FC236}">
                  <a16:creationId xmlns:a16="http://schemas.microsoft.com/office/drawing/2014/main" id="{BBCA82AA-96FE-B029-8211-0B6A6AD963B6}"/>
                </a:ext>
              </a:extLst>
            </p:cNvPr>
            <p:cNvSpPr>
              <a:spLocks/>
            </p:cNvSpPr>
            <p:nvPr/>
          </p:nvSpPr>
          <p:spPr bwMode="auto">
            <a:xfrm>
              <a:off x="5912" y="2460"/>
              <a:ext cx="8" cy="16"/>
            </a:xfrm>
            <a:custGeom>
              <a:avLst/>
              <a:gdLst>
                <a:gd name="T0" fmla="*/ 8 w 8"/>
                <a:gd name="T1" fmla="*/ 16 h 16"/>
                <a:gd name="T2" fmla="*/ 8 w 8"/>
                <a:gd name="T3" fmla="*/ 16 h 16"/>
                <a:gd name="T4" fmla="*/ 6 w 8"/>
                <a:gd name="T5" fmla="*/ 14 h 16"/>
                <a:gd name="T6" fmla="*/ 2 w 8"/>
                <a:gd name="T7" fmla="*/ 14 h 16"/>
                <a:gd name="T8" fmla="*/ 0 w 8"/>
                <a:gd name="T9" fmla="*/ 12 h 16"/>
                <a:gd name="T10" fmla="*/ 0 w 8"/>
                <a:gd name="T11" fmla="*/ 6 h 16"/>
                <a:gd name="T12" fmla="*/ 0 w 8"/>
                <a:gd name="T13" fmla="*/ 6 h 16"/>
                <a:gd name="T14" fmla="*/ 0 w 8"/>
                <a:gd name="T15" fmla="*/ 2 h 16"/>
                <a:gd name="T16" fmla="*/ 2 w 8"/>
                <a:gd name="T17" fmla="*/ 0 h 16"/>
                <a:gd name="T18" fmla="*/ 2 w 8"/>
                <a:gd name="T19" fmla="*/ 0 h 16"/>
                <a:gd name="T20" fmla="*/ 4 w 8"/>
                <a:gd name="T21" fmla="*/ 2 h 16"/>
                <a:gd name="T22" fmla="*/ 6 w 8"/>
                <a:gd name="T23" fmla="*/ 4 h 16"/>
                <a:gd name="T24" fmla="*/ 8 w 8"/>
                <a:gd name="T25" fmla="*/ 16 h 16"/>
                <a:gd name="T26" fmla="*/ 8 w 8"/>
                <a:gd name="T2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8" y="16"/>
                  </a:moveTo>
                  <a:lnTo>
                    <a:pt x="8" y="16"/>
                  </a:lnTo>
                  <a:lnTo>
                    <a:pt x="6" y="14"/>
                  </a:lnTo>
                  <a:lnTo>
                    <a:pt x="2" y="14"/>
                  </a:lnTo>
                  <a:lnTo>
                    <a:pt x="0" y="12"/>
                  </a:lnTo>
                  <a:lnTo>
                    <a:pt x="0" y="6"/>
                  </a:lnTo>
                  <a:lnTo>
                    <a:pt x="0" y="6"/>
                  </a:lnTo>
                  <a:lnTo>
                    <a:pt x="0" y="2"/>
                  </a:lnTo>
                  <a:lnTo>
                    <a:pt x="2" y="0"/>
                  </a:lnTo>
                  <a:lnTo>
                    <a:pt x="2" y="0"/>
                  </a:lnTo>
                  <a:lnTo>
                    <a:pt x="4" y="2"/>
                  </a:lnTo>
                  <a:lnTo>
                    <a:pt x="6" y="4"/>
                  </a:lnTo>
                  <a:lnTo>
                    <a:pt x="8" y="16"/>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3551">
              <a:extLst>
                <a:ext uri="{FF2B5EF4-FFF2-40B4-BE49-F238E27FC236}">
                  <a16:creationId xmlns:a16="http://schemas.microsoft.com/office/drawing/2014/main" id="{CF8792C5-131B-AFD8-A192-4F45D807FBE5}"/>
                </a:ext>
              </a:extLst>
            </p:cNvPr>
            <p:cNvSpPr>
              <a:spLocks/>
            </p:cNvSpPr>
            <p:nvPr/>
          </p:nvSpPr>
          <p:spPr bwMode="auto">
            <a:xfrm>
              <a:off x="5930" y="2494"/>
              <a:ext cx="4" cy="8"/>
            </a:xfrm>
            <a:custGeom>
              <a:avLst/>
              <a:gdLst>
                <a:gd name="T0" fmla="*/ 4 w 4"/>
                <a:gd name="T1" fmla="*/ 8 h 8"/>
                <a:gd name="T2" fmla="*/ 4 w 4"/>
                <a:gd name="T3" fmla="*/ 8 h 8"/>
                <a:gd name="T4" fmla="*/ 0 w 4"/>
                <a:gd name="T5" fmla="*/ 8 h 8"/>
                <a:gd name="T6" fmla="*/ 0 w 4"/>
                <a:gd name="T7" fmla="*/ 0 h 8"/>
                <a:gd name="T8" fmla="*/ 0 w 4"/>
                <a:gd name="T9" fmla="*/ 0 h 8"/>
                <a:gd name="T10" fmla="*/ 2 w 4"/>
                <a:gd name="T11" fmla="*/ 2 h 8"/>
                <a:gd name="T12" fmla="*/ 4 w 4"/>
                <a:gd name="T13" fmla="*/ 8 h 8"/>
                <a:gd name="T14" fmla="*/ 4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8"/>
                  </a:moveTo>
                  <a:lnTo>
                    <a:pt x="4" y="8"/>
                  </a:lnTo>
                  <a:lnTo>
                    <a:pt x="0" y="8"/>
                  </a:lnTo>
                  <a:lnTo>
                    <a:pt x="0" y="0"/>
                  </a:lnTo>
                  <a:lnTo>
                    <a:pt x="0" y="0"/>
                  </a:lnTo>
                  <a:lnTo>
                    <a:pt x="2" y="2"/>
                  </a:lnTo>
                  <a:lnTo>
                    <a:pt x="4"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3552">
              <a:extLst>
                <a:ext uri="{FF2B5EF4-FFF2-40B4-BE49-F238E27FC236}">
                  <a16:creationId xmlns:a16="http://schemas.microsoft.com/office/drawing/2014/main" id="{2F4D82C1-A466-11EA-8D19-E087CF325C2F}"/>
                </a:ext>
              </a:extLst>
            </p:cNvPr>
            <p:cNvSpPr>
              <a:spLocks/>
            </p:cNvSpPr>
            <p:nvPr/>
          </p:nvSpPr>
          <p:spPr bwMode="auto">
            <a:xfrm>
              <a:off x="5842" y="2418"/>
              <a:ext cx="40" cy="66"/>
            </a:xfrm>
            <a:custGeom>
              <a:avLst/>
              <a:gdLst>
                <a:gd name="T0" fmla="*/ 12 w 40"/>
                <a:gd name="T1" fmla="*/ 0 h 66"/>
                <a:gd name="T2" fmla="*/ 12 w 40"/>
                <a:gd name="T3" fmla="*/ 0 h 66"/>
                <a:gd name="T4" fmla="*/ 18 w 40"/>
                <a:gd name="T5" fmla="*/ 6 h 66"/>
                <a:gd name="T6" fmla="*/ 20 w 40"/>
                <a:gd name="T7" fmla="*/ 10 h 66"/>
                <a:gd name="T8" fmla="*/ 22 w 40"/>
                <a:gd name="T9" fmla="*/ 18 h 66"/>
                <a:gd name="T10" fmla="*/ 22 w 40"/>
                <a:gd name="T11" fmla="*/ 18 h 66"/>
                <a:gd name="T12" fmla="*/ 22 w 40"/>
                <a:gd name="T13" fmla="*/ 18 h 66"/>
                <a:gd name="T14" fmla="*/ 24 w 40"/>
                <a:gd name="T15" fmla="*/ 18 h 66"/>
                <a:gd name="T16" fmla="*/ 26 w 40"/>
                <a:gd name="T17" fmla="*/ 18 h 66"/>
                <a:gd name="T18" fmla="*/ 28 w 40"/>
                <a:gd name="T19" fmla="*/ 26 h 66"/>
                <a:gd name="T20" fmla="*/ 28 w 40"/>
                <a:gd name="T21" fmla="*/ 26 h 66"/>
                <a:gd name="T22" fmla="*/ 28 w 40"/>
                <a:gd name="T23" fmla="*/ 28 h 66"/>
                <a:gd name="T24" fmla="*/ 26 w 40"/>
                <a:gd name="T25" fmla="*/ 30 h 66"/>
                <a:gd name="T26" fmla="*/ 24 w 40"/>
                <a:gd name="T27" fmla="*/ 32 h 66"/>
                <a:gd name="T28" fmla="*/ 26 w 40"/>
                <a:gd name="T29" fmla="*/ 36 h 66"/>
                <a:gd name="T30" fmla="*/ 26 w 40"/>
                <a:gd name="T31" fmla="*/ 36 h 66"/>
                <a:gd name="T32" fmla="*/ 26 w 40"/>
                <a:gd name="T33" fmla="*/ 36 h 66"/>
                <a:gd name="T34" fmla="*/ 28 w 40"/>
                <a:gd name="T35" fmla="*/ 40 h 66"/>
                <a:gd name="T36" fmla="*/ 28 w 40"/>
                <a:gd name="T37" fmla="*/ 40 h 66"/>
                <a:gd name="T38" fmla="*/ 30 w 40"/>
                <a:gd name="T39" fmla="*/ 46 h 66"/>
                <a:gd name="T40" fmla="*/ 32 w 40"/>
                <a:gd name="T41" fmla="*/ 44 h 66"/>
                <a:gd name="T42" fmla="*/ 32 w 40"/>
                <a:gd name="T43" fmla="*/ 40 h 66"/>
                <a:gd name="T44" fmla="*/ 32 w 40"/>
                <a:gd name="T45" fmla="*/ 40 h 66"/>
                <a:gd name="T46" fmla="*/ 34 w 40"/>
                <a:gd name="T47" fmla="*/ 40 h 66"/>
                <a:gd name="T48" fmla="*/ 36 w 40"/>
                <a:gd name="T49" fmla="*/ 42 h 66"/>
                <a:gd name="T50" fmla="*/ 38 w 40"/>
                <a:gd name="T51" fmla="*/ 44 h 66"/>
                <a:gd name="T52" fmla="*/ 40 w 40"/>
                <a:gd name="T53" fmla="*/ 50 h 66"/>
                <a:gd name="T54" fmla="*/ 40 w 40"/>
                <a:gd name="T55" fmla="*/ 50 h 66"/>
                <a:gd name="T56" fmla="*/ 36 w 40"/>
                <a:gd name="T57" fmla="*/ 64 h 66"/>
                <a:gd name="T58" fmla="*/ 34 w 40"/>
                <a:gd name="T59" fmla="*/ 66 h 66"/>
                <a:gd name="T60" fmla="*/ 30 w 40"/>
                <a:gd name="T61" fmla="*/ 64 h 66"/>
                <a:gd name="T62" fmla="*/ 30 w 40"/>
                <a:gd name="T63" fmla="*/ 64 h 66"/>
                <a:gd name="T64" fmla="*/ 28 w 40"/>
                <a:gd name="T65" fmla="*/ 62 h 66"/>
                <a:gd name="T66" fmla="*/ 26 w 40"/>
                <a:gd name="T67" fmla="*/ 62 h 66"/>
                <a:gd name="T68" fmla="*/ 24 w 40"/>
                <a:gd name="T69" fmla="*/ 66 h 66"/>
                <a:gd name="T70" fmla="*/ 24 w 40"/>
                <a:gd name="T71" fmla="*/ 66 h 66"/>
                <a:gd name="T72" fmla="*/ 18 w 40"/>
                <a:gd name="T73" fmla="*/ 64 h 66"/>
                <a:gd name="T74" fmla="*/ 12 w 40"/>
                <a:gd name="T75" fmla="*/ 60 h 66"/>
                <a:gd name="T76" fmla="*/ 0 w 40"/>
                <a:gd name="T77" fmla="*/ 46 h 66"/>
                <a:gd name="T78" fmla="*/ 0 w 40"/>
                <a:gd name="T79" fmla="*/ 46 h 66"/>
                <a:gd name="T80" fmla="*/ 2 w 40"/>
                <a:gd name="T81" fmla="*/ 44 h 66"/>
                <a:gd name="T82" fmla="*/ 2 w 40"/>
                <a:gd name="T83" fmla="*/ 38 h 66"/>
                <a:gd name="T84" fmla="*/ 2 w 40"/>
                <a:gd name="T85" fmla="*/ 28 h 66"/>
                <a:gd name="T86" fmla="*/ 2 w 40"/>
                <a:gd name="T87" fmla="*/ 28 h 66"/>
                <a:gd name="T88" fmla="*/ 8 w 40"/>
                <a:gd name="T89" fmla="*/ 10 h 66"/>
                <a:gd name="T90" fmla="*/ 8 w 40"/>
                <a:gd name="T91" fmla="*/ 10 h 66"/>
                <a:gd name="T92" fmla="*/ 10 w 40"/>
                <a:gd name="T93" fmla="*/ 4 h 66"/>
                <a:gd name="T94" fmla="*/ 12 w 40"/>
                <a:gd name="T95" fmla="*/ 0 h 66"/>
                <a:gd name="T96" fmla="*/ 12 w 40"/>
                <a:gd name="T9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66">
                  <a:moveTo>
                    <a:pt x="12" y="0"/>
                  </a:moveTo>
                  <a:lnTo>
                    <a:pt x="12" y="0"/>
                  </a:lnTo>
                  <a:lnTo>
                    <a:pt x="18" y="6"/>
                  </a:lnTo>
                  <a:lnTo>
                    <a:pt x="20" y="10"/>
                  </a:lnTo>
                  <a:lnTo>
                    <a:pt x="22" y="18"/>
                  </a:lnTo>
                  <a:lnTo>
                    <a:pt x="22" y="18"/>
                  </a:lnTo>
                  <a:lnTo>
                    <a:pt x="22" y="18"/>
                  </a:lnTo>
                  <a:lnTo>
                    <a:pt x="24" y="18"/>
                  </a:lnTo>
                  <a:lnTo>
                    <a:pt x="26" y="18"/>
                  </a:lnTo>
                  <a:lnTo>
                    <a:pt x="28" y="26"/>
                  </a:lnTo>
                  <a:lnTo>
                    <a:pt x="28" y="26"/>
                  </a:lnTo>
                  <a:lnTo>
                    <a:pt x="28" y="28"/>
                  </a:lnTo>
                  <a:lnTo>
                    <a:pt x="26" y="30"/>
                  </a:lnTo>
                  <a:lnTo>
                    <a:pt x="24" y="32"/>
                  </a:lnTo>
                  <a:lnTo>
                    <a:pt x="26" y="36"/>
                  </a:lnTo>
                  <a:lnTo>
                    <a:pt x="26" y="36"/>
                  </a:lnTo>
                  <a:lnTo>
                    <a:pt x="26" y="36"/>
                  </a:lnTo>
                  <a:lnTo>
                    <a:pt x="28" y="40"/>
                  </a:lnTo>
                  <a:lnTo>
                    <a:pt x="28" y="40"/>
                  </a:lnTo>
                  <a:lnTo>
                    <a:pt x="30" y="46"/>
                  </a:lnTo>
                  <a:lnTo>
                    <a:pt x="32" y="44"/>
                  </a:lnTo>
                  <a:lnTo>
                    <a:pt x="32" y="40"/>
                  </a:lnTo>
                  <a:lnTo>
                    <a:pt x="32" y="40"/>
                  </a:lnTo>
                  <a:lnTo>
                    <a:pt x="34" y="40"/>
                  </a:lnTo>
                  <a:lnTo>
                    <a:pt x="36" y="42"/>
                  </a:lnTo>
                  <a:lnTo>
                    <a:pt x="38" y="44"/>
                  </a:lnTo>
                  <a:lnTo>
                    <a:pt x="40" y="50"/>
                  </a:lnTo>
                  <a:lnTo>
                    <a:pt x="40" y="50"/>
                  </a:lnTo>
                  <a:lnTo>
                    <a:pt x="36" y="64"/>
                  </a:lnTo>
                  <a:lnTo>
                    <a:pt x="34" y="66"/>
                  </a:lnTo>
                  <a:lnTo>
                    <a:pt x="30" y="64"/>
                  </a:lnTo>
                  <a:lnTo>
                    <a:pt x="30" y="64"/>
                  </a:lnTo>
                  <a:lnTo>
                    <a:pt x="28" y="62"/>
                  </a:lnTo>
                  <a:lnTo>
                    <a:pt x="26" y="62"/>
                  </a:lnTo>
                  <a:lnTo>
                    <a:pt x="24" y="66"/>
                  </a:lnTo>
                  <a:lnTo>
                    <a:pt x="24" y="66"/>
                  </a:lnTo>
                  <a:lnTo>
                    <a:pt x="18" y="64"/>
                  </a:lnTo>
                  <a:lnTo>
                    <a:pt x="12" y="60"/>
                  </a:lnTo>
                  <a:lnTo>
                    <a:pt x="0" y="46"/>
                  </a:lnTo>
                  <a:lnTo>
                    <a:pt x="0" y="46"/>
                  </a:lnTo>
                  <a:lnTo>
                    <a:pt x="2" y="44"/>
                  </a:lnTo>
                  <a:lnTo>
                    <a:pt x="2" y="38"/>
                  </a:lnTo>
                  <a:lnTo>
                    <a:pt x="2" y="28"/>
                  </a:lnTo>
                  <a:lnTo>
                    <a:pt x="2" y="28"/>
                  </a:lnTo>
                  <a:lnTo>
                    <a:pt x="8" y="10"/>
                  </a:lnTo>
                  <a:lnTo>
                    <a:pt x="8" y="10"/>
                  </a:lnTo>
                  <a:lnTo>
                    <a:pt x="10" y="4"/>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3553">
              <a:extLst>
                <a:ext uri="{FF2B5EF4-FFF2-40B4-BE49-F238E27FC236}">
                  <a16:creationId xmlns:a16="http://schemas.microsoft.com/office/drawing/2014/main" id="{EF5027D1-B72C-0700-4B6A-5FF165BC34AE}"/>
                </a:ext>
              </a:extLst>
            </p:cNvPr>
            <p:cNvSpPr>
              <a:spLocks/>
            </p:cNvSpPr>
            <p:nvPr/>
          </p:nvSpPr>
          <p:spPr bwMode="auto">
            <a:xfrm>
              <a:off x="5866" y="2468"/>
              <a:ext cx="26" cy="32"/>
            </a:xfrm>
            <a:custGeom>
              <a:avLst/>
              <a:gdLst>
                <a:gd name="T0" fmla="*/ 0 w 26"/>
                <a:gd name="T1" fmla="*/ 16 h 32"/>
                <a:gd name="T2" fmla="*/ 0 w 26"/>
                <a:gd name="T3" fmla="*/ 16 h 32"/>
                <a:gd name="T4" fmla="*/ 0 w 26"/>
                <a:gd name="T5" fmla="*/ 10 h 32"/>
                <a:gd name="T6" fmla="*/ 2 w 26"/>
                <a:gd name="T7" fmla="*/ 8 h 32"/>
                <a:gd name="T8" fmla="*/ 2 w 26"/>
                <a:gd name="T9" fmla="*/ 8 h 32"/>
                <a:gd name="T10" fmla="*/ 2 w 26"/>
                <a:gd name="T11" fmla="*/ 8 h 32"/>
                <a:gd name="T12" fmla="*/ 6 w 26"/>
                <a:gd name="T13" fmla="*/ 10 h 32"/>
                <a:gd name="T14" fmla="*/ 10 w 26"/>
                <a:gd name="T15" fmla="*/ 10 h 32"/>
                <a:gd name="T16" fmla="*/ 12 w 26"/>
                <a:gd name="T17" fmla="*/ 8 h 32"/>
                <a:gd name="T18" fmla="*/ 16 w 26"/>
                <a:gd name="T19" fmla="*/ 0 h 32"/>
                <a:gd name="T20" fmla="*/ 16 w 26"/>
                <a:gd name="T21" fmla="*/ 0 h 32"/>
                <a:gd name="T22" fmla="*/ 18 w 26"/>
                <a:gd name="T23" fmla="*/ 4 h 32"/>
                <a:gd name="T24" fmla="*/ 18 w 26"/>
                <a:gd name="T25" fmla="*/ 4 h 32"/>
                <a:gd name="T26" fmla="*/ 26 w 26"/>
                <a:gd name="T27" fmla="*/ 20 h 32"/>
                <a:gd name="T28" fmla="*/ 26 w 26"/>
                <a:gd name="T29" fmla="*/ 20 h 32"/>
                <a:gd name="T30" fmla="*/ 24 w 26"/>
                <a:gd name="T31" fmla="*/ 24 h 32"/>
                <a:gd name="T32" fmla="*/ 24 w 26"/>
                <a:gd name="T33" fmla="*/ 26 h 32"/>
                <a:gd name="T34" fmla="*/ 22 w 26"/>
                <a:gd name="T35" fmla="*/ 28 h 32"/>
                <a:gd name="T36" fmla="*/ 20 w 26"/>
                <a:gd name="T37" fmla="*/ 30 h 32"/>
                <a:gd name="T38" fmla="*/ 20 w 26"/>
                <a:gd name="T39" fmla="*/ 30 h 32"/>
                <a:gd name="T40" fmla="*/ 18 w 26"/>
                <a:gd name="T41" fmla="*/ 32 h 32"/>
                <a:gd name="T42" fmla="*/ 16 w 26"/>
                <a:gd name="T43" fmla="*/ 30 h 32"/>
                <a:gd name="T44" fmla="*/ 14 w 26"/>
                <a:gd name="T45" fmla="*/ 26 h 32"/>
                <a:gd name="T46" fmla="*/ 14 w 26"/>
                <a:gd name="T47" fmla="*/ 26 h 32"/>
                <a:gd name="T48" fmla="*/ 12 w 26"/>
                <a:gd name="T49" fmla="*/ 22 h 32"/>
                <a:gd name="T50" fmla="*/ 12 w 26"/>
                <a:gd name="T51" fmla="*/ 22 h 32"/>
                <a:gd name="T52" fmla="*/ 10 w 26"/>
                <a:gd name="T53" fmla="*/ 18 h 32"/>
                <a:gd name="T54" fmla="*/ 6 w 26"/>
                <a:gd name="T55" fmla="*/ 18 h 32"/>
                <a:gd name="T56" fmla="*/ 2 w 26"/>
                <a:gd name="T57" fmla="*/ 18 h 32"/>
                <a:gd name="T58" fmla="*/ 0 w 26"/>
                <a:gd name="T59" fmla="*/ 16 h 32"/>
                <a:gd name="T60" fmla="*/ 0 w 26"/>
                <a:gd name="T6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32">
                  <a:moveTo>
                    <a:pt x="0" y="16"/>
                  </a:moveTo>
                  <a:lnTo>
                    <a:pt x="0" y="16"/>
                  </a:lnTo>
                  <a:lnTo>
                    <a:pt x="0" y="10"/>
                  </a:lnTo>
                  <a:lnTo>
                    <a:pt x="2" y="8"/>
                  </a:lnTo>
                  <a:lnTo>
                    <a:pt x="2" y="8"/>
                  </a:lnTo>
                  <a:lnTo>
                    <a:pt x="2" y="8"/>
                  </a:lnTo>
                  <a:lnTo>
                    <a:pt x="6" y="10"/>
                  </a:lnTo>
                  <a:lnTo>
                    <a:pt x="10" y="10"/>
                  </a:lnTo>
                  <a:lnTo>
                    <a:pt x="12" y="8"/>
                  </a:lnTo>
                  <a:lnTo>
                    <a:pt x="16" y="0"/>
                  </a:lnTo>
                  <a:lnTo>
                    <a:pt x="16" y="0"/>
                  </a:lnTo>
                  <a:lnTo>
                    <a:pt x="18" y="4"/>
                  </a:lnTo>
                  <a:lnTo>
                    <a:pt x="18" y="4"/>
                  </a:lnTo>
                  <a:lnTo>
                    <a:pt x="26" y="20"/>
                  </a:lnTo>
                  <a:lnTo>
                    <a:pt x="26" y="20"/>
                  </a:lnTo>
                  <a:lnTo>
                    <a:pt x="24" y="24"/>
                  </a:lnTo>
                  <a:lnTo>
                    <a:pt x="24" y="26"/>
                  </a:lnTo>
                  <a:lnTo>
                    <a:pt x="22" y="28"/>
                  </a:lnTo>
                  <a:lnTo>
                    <a:pt x="20" y="30"/>
                  </a:lnTo>
                  <a:lnTo>
                    <a:pt x="20" y="30"/>
                  </a:lnTo>
                  <a:lnTo>
                    <a:pt x="18" y="32"/>
                  </a:lnTo>
                  <a:lnTo>
                    <a:pt x="16" y="30"/>
                  </a:lnTo>
                  <a:lnTo>
                    <a:pt x="14" y="26"/>
                  </a:lnTo>
                  <a:lnTo>
                    <a:pt x="14" y="26"/>
                  </a:lnTo>
                  <a:lnTo>
                    <a:pt x="12" y="22"/>
                  </a:lnTo>
                  <a:lnTo>
                    <a:pt x="12" y="22"/>
                  </a:lnTo>
                  <a:lnTo>
                    <a:pt x="10" y="18"/>
                  </a:lnTo>
                  <a:lnTo>
                    <a:pt x="6" y="18"/>
                  </a:lnTo>
                  <a:lnTo>
                    <a:pt x="2"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3554">
              <a:extLst>
                <a:ext uri="{FF2B5EF4-FFF2-40B4-BE49-F238E27FC236}">
                  <a16:creationId xmlns:a16="http://schemas.microsoft.com/office/drawing/2014/main" id="{7D08ADC5-98EE-80E0-099C-2CF62E27CD9F}"/>
                </a:ext>
              </a:extLst>
            </p:cNvPr>
            <p:cNvSpPr>
              <a:spLocks/>
            </p:cNvSpPr>
            <p:nvPr/>
          </p:nvSpPr>
          <p:spPr bwMode="auto">
            <a:xfrm>
              <a:off x="5884" y="2470"/>
              <a:ext cx="8" cy="18"/>
            </a:xfrm>
            <a:custGeom>
              <a:avLst/>
              <a:gdLst>
                <a:gd name="T0" fmla="*/ 8 w 8"/>
                <a:gd name="T1" fmla="*/ 18 h 18"/>
                <a:gd name="T2" fmla="*/ 8 w 8"/>
                <a:gd name="T3" fmla="*/ 18 h 18"/>
                <a:gd name="T4" fmla="*/ 4 w 8"/>
                <a:gd name="T5" fmla="*/ 16 h 18"/>
                <a:gd name="T6" fmla="*/ 2 w 8"/>
                <a:gd name="T7" fmla="*/ 14 h 18"/>
                <a:gd name="T8" fmla="*/ 0 w 8"/>
                <a:gd name="T9" fmla="*/ 2 h 18"/>
                <a:gd name="T10" fmla="*/ 0 w 8"/>
                <a:gd name="T11" fmla="*/ 2 h 18"/>
                <a:gd name="T12" fmla="*/ 2 w 8"/>
                <a:gd name="T13" fmla="*/ 0 h 18"/>
                <a:gd name="T14" fmla="*/ 2 w 8"/>
                <a:gd name="T15" fmla="*/ 0 h 18"/>
                <a:gd name="T16" fmla="*/ 6 w 8"/>
                <a:gd name="T17" fmla="*/ 4 h 18"/>
                <a:gd name="T18" fmla="*/ 8 w 8"/>
                <a:gd name="T19" fmla="*/ 18 h 18"/>
                <a:gd name="T20" fmla="*/ 8 w 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8">
                  <a:moveTo>
                    <a:pt x="8" y="18"/>
                  </a:moveTo>
                  <a:lnTo>
                    <a:pt x="8" y="18"/>
                  </a:lnTo>
                  <a:lnTo>
                    <a:pt x="4" y="16"/>
                  </a:lnTo>
                  <a:lnTo>
                    <a:pt x="2" y="14"/>
                  </a:lnTo>
                  <a:lnTo>
                    <a:pt x="0" y="2"/>
                  </a:lnTo>
                  <a:lnTo>
                    <a:pt x="0" y="2"/>
                  </a:lnTo>
                  <a:lnTo>
                    <a:pt x="2" y="0"/>
                  </a:lnTo>
                  <a:lnTo>
                    <a:pt x="2" y="0"/>
                  </a:lnTo>
                  <a:lnTo>
                    <a:pt x="6" y="4"/>
                  </a:lnTo>
                  <a:lnTo>
                    <a:pt x="8" y="18"/>
                  </a:lnTo>
                  <a:lnTo>
                    <a:pt x="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3555">
              <a:extLst>
                <a:ext uri="{FF2B5EF4-FFF2-40B4-BE49-F238E27FC236}">
                  <a16:creationId xmlns:a16="http://schemas.microsoft.com/office/drawing/2014/main" id="{69C65F8D-C840-BD43-6EB3-564EE5488BEF}"/>
                </a:ext>
              </a:extLst>
            </p:cNvPr>
            <p:cNvSpPr>
              <a:spLocks/>
            </p:cNvSpPr>
            <p:nvPr/>
          </p:nvSpPr>
          <p:spPr bwMode="auto">
            <a:xfrm>
              <a:off x="5870" y="2458"/>
              <a:ext cx="6" cy="12"/>
            </a:xfrm>
            <a:custGeom>
              <a:avLst/>
              <a:gdLst>
                <a:gd name="T0" fmla="*/ 4 w 6"/>
                <a:gd name="T1" fmla="*/ 0 h 12"/>
                <a:gd name="T2" fmla="*/ 4 w 6"/>
                <a:gd name="T3" fmla="*/ 0 h 12"/>
                <a:gd name="T4" fmla="*/ 6 w 6"/>
                <a:gd name="T5" fmla="*/ 4 h 12"/>
                <a:gd name="T6" fmla="*/ 6 w 6"/>
                <a:gd name="T7" fmla="*/ 8 h 12"/>
                <a:gd name="T8" fmla="*/ 6 w 6"/>
                <a:gd name="T9" fmla="*/ 8 h 12"/>
                <a:gd name="T10" fmla="*/ 4 w 6"/>
                <a:gd name="T11" fmla="*/ 12 h 12"/>
                <a:gd name="T12" fmla="*/ 0 w 6"/>
                <a:gd name="T13" fmla="*/ 10 h 12"/>
                <a:gd name="T14" fmla="*/ 0 w 6"/>
                <a:gd name="T15" fmla="*/ 10 h 12"/>
                <a:gd name="T16" fmla="*/ 0 w 6"/>
                <a:gd name="T17" fmla="*/ 8 h 12"/>
                <a:gd name="T18" fmla="*/ 0 w 6"/>
                <a:gd name="T19" fmla="*/ 6 h 12"/>
                <a:gd name="T20" fmla="*/ 0 w 6"/>
                <a:gd name="T21" fmla="*/ 0 h 12"/>
                <a:gd name="T22" fmla="*/ 0 w 6"/>
                <a:gd name="T23" fmla="*/ 0 h 12"/>
                <a:gd name="T24" fmla="*/ 4 w 6"/>
                <a:gd name="T25" fmla="*/ 0 h 12"/>
                <a:gd name="T26" fmla="*/ 4 w 6"/>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4" y="0"/>
                  </a:moveTo>
                  <a:lnTo>
                    <a:pt x="4" y="0"/>
                  </a:lnTo>
                  <a:lnTo>
                    <a:pt x="6" y="4"/>
                  </a:lnTo>
                  <a:lnTo>
                    <a:pt x="6" y="8"/>
                  </a:lnTo>
                  <a:lnTo>
                    <a:pt x="6" y="8"/>
                  </a:lnTo>
                  <a:lnTo>
                    <a:pt x="4" y="12"/>
                  </a:lnTo>
                  <a:lnTo>
                    <a:pt x="0" y="10"/>
                  </a:lnTo>
                  <a:lnTo>
                    <a:pt x="0" y="10"/>
                  </a:lnTo>
                  <a:lnTo>
                    <a:pt x="0" y="8"/>
                  </a:lnTo>
                  <a:lnTo>
                    <a:pt x="0" y="6"/>
                  </a:lnTo>
                  <a:lnTo>
                    <a:pt x="0" y="0"/>
                  </a:lnTo>
                  <a:lnTo>
                    <a:pt x="0"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3556">
              <a:extLst>
                <a:ext uri="{FF2B5EF4-FFF2-40B4-BE49-F238E27FC236}">
                  <a16:creationId xmlns:a16="http://schemas.microsoft.com/office/drawing/2014/main" id="{17C16207-6D27-C054-0721-A3C27B1DB1F4}"/>
                </a:ext>
              </a:extLst>
            </p:cNvPr>
            <p:cNvSpPr>
              <a:spLocks/>
            </p:cNvSpPr>
            <p:nvPr/>
          </p:nvSpPr>
          <p:spPr bwMode="auto">
            <a:xfrm>
              <a:off x="5874" y="2506"/>
              <a:ext cx="8" cy="10"/>
            </a:xfrm>
            <a:custGeom>
              <a:avLst/>
              <a:gdLst>
                <a:gd name="T0" fmla="*/ 8 w 8"/>
                <a:gd name="T1" fmla="*/ 6 h 10"/>
                <a:gd name="T2" fmla="*/ 8 w 8"/>
                <a:gd name="T3" fmla="*/ 6 h 10"/>
                <a:gd name="T4" fmla="*/ 6 w 8"/>
                <a:gd name="T5" fmla="*/ 10 h 10"/>
                <a:gd name="T6" fmla="*/ 4 w 8"/>
                <a:gd name="T7" fmla="*/ 10 h 10"/>
                <a:gd name="T8" fmla="*/ 0 w 8"/>
                <a:gd name="T9" fmla="*/ 4 h 10"/>
                <a:gd name="T10" fmla="*/ 0 w 8"/>
                <a:gd name="T11" fmla="*/ 4 h 10"/>
                <a:gd name="T12" fmla="*/ 2 w 8"/>
                <a:gd name="T13" fmla="*/ 0 h 10"/>
                <a:gd name="T14" fmla="*/ 4 w 8"/>
                <a:gd name="T15" fmla="*/ 0 h 10"/>
                <a:gd name="T16" fmla="*/ 8 w 8"/>
                <a:gd name="T17" fmla="*/ 6 h 10"/>
                <a:gd name="T18" fmla="*/ 8 w 8"/>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8" y="6"/>
                  </a:moveTo>
                  <a:lnTo>
                    <a:pt x="8" y="6"/>
                  </a:lnTo>
                  <a:lnTo>
                    <a:pt x="6" y="10"/>
                  </a:lnTo>
                  <a:lnTo>
                    <a:pt x="4" y="10"/>
                  </a:lnTo>
                  <a:lnTo>
                    <a:pt x="0" y="4"/>
                  </a:lnTo>
                  <a:lnTo>
                    <a:pt x="0" y="4"/>
                  </a:lnTo>
                  <a:lnTo>
                    <a:pt x="2" y="0"/>
                  </a:lnTo>
                  <a:lnTo>
                    <a:pt x="4" y="0"/>
                  </a:lnTo>
                  <a:lnTo>
                    <a:pt x="8"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3557">
              <a:extLst>
                <a:ext uri="{FF2B5EF4-FFF2-40B4-BE49-F238E27FC236}">
                  <a16:creationId xmlns:a16="http://schemas.microsoft.com/office/drawing/2014/main" id="{D3EA2674-F5D6-474A-4C50-526CE595675C}"/>
                </a:ext>
              </a:extLst>
            </p:cNvPr>
            <p:cNvSpPr>
              <a:spLocks/>
            </p:cNvSpPr>
            <p:nvPr/>
          </p:nvSpPr>
          <p:spPr bwMode="auto">
            <a:xfrm>
              <a:off x="5880" y="2494"/>
              <a:ext cx="6" cy="10"/>
            </a:xfrm>
            <a:custGeom>
              <a:avLst/>
              <a:gdLst>
                <a:gd name="T0" fmla="*/ 0 w 6"/>
                <a:gd name="T1" fmla="*/ 0 h 10"/>
                <a:gd name="T2" fmla="*/ 0 w 6"/>
                <a:gd name="T3" fmla="*/ 0 h 10"/>
                <a:gd name="T4" fmla="*/ 6 w 6"/>
                <a:gd name="T5" fmla="*/ 4 h 10"/>
                <a:gd name="T6" fmla="*/ 6 w 6"/>
                <a:gd name="T7" fmla="*/ 4 h 10"/>
                <a:gd name="T8" fmla="*/ 4 w 6"/>
                <a:gd name="T9" fmla="*/ 10 h 10"/>
                <a:gd name="T10" fmla="*/ 2 w 6"/>
                <a:gd name="T11" fmla="*/ 8 h 10"/>
                <a:gd name="T12" fmla="*/ 0 w 6"/>
                <a:gd name="T13" fmla="*/ 0 h 10"/>
                <a:gd name="T14" fmla="*/ 0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0" y="0"/>
                  </a:moveTo>
                  <a:lnTo>
                    <a:pt x="0" y="0"/>
                  </a:lnTo>
                  <a:lnTo>
                    <a:pt x="6" y="4"/>
                  </a:lnTo>
                  <a:lnTo>
                    <a:pt x="6" y="4"/>
                  </a:lnTo>
                  <a:lnTo>
                    <a:pt x="4" y="10"/>
                  </a:lnTo>
                  <a:lnTo>
                    <a:pt x="2" y="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 name="Freeform 3558">
              <a:extLst>
                <a:ext uri="{FF2B5EF4-FFF2-40B4-BE49-F238E27FC236}">
                  <a16:creationId xmlns:a16="http://schemas.microsoft.com/office/drawing/2014/main" id="{5F4D7426-BAC4-B881-77C9-7D731BEAAEB9}"/>
                </a:ext>
              </a:extLst>
            </p:cNvPr>
            <p:cNvSpPr>
              <a:spLocks/>
            </p:cNvSpPr>
            <p:nvPr/>
          </p:nvSpPr>
          <p:spPr bwMode="auto">
            <a:xfrm>
              <a:off x="1716" y="2454"/>
              <a:ext cx="16" cy="20"/>
            </a:xfrm>
            <a:custGeom>
              <a:avLst/>
              <a:gdLst>
                <a:gd name="T0" fmla="*/ 0 w 16"/>
                <a:gd name="T1" fmla="*/ 12 h 20"/>
                <a:gd name="T2" fmla="*/ 0 w 16"/>
                <a:gd name="T3" fmla="*/ 12 h 20"/>
                <a:gd name="T4" fmla="*/ 6 w 16"/>
                <a:gd name="T5" fmla="*/ 0 h 20"/>
                <a:gd name="T6" fmla="*/ 6 w 16"/>
                <a:gd name="T7" fmla="*/ 0 h 20"/>
                <a:gd name="T8" fmla="*/ 12 w 16"/>
                <a:gd name="T9" fmla="*/ 8 h 20"/>
                <a:gd name="T10" fmla="*/ 16 w 16"/>
                <a:gd name="T11" fmla="*/ 18 h 20"/>
                <a:gd name="T12" fmla="*/ 16 w 16"/>
                <a:gd name="T13" fmla="*/ 18 h 20"/>
                <a:gd name="T14" fmla="*/ 14 w 16"/>
                <a:gd name="T15" fmla="*/ 20 h 20"/>
                <a:gd name="T16" fmla="*/ 10 w 16"/>
                <a:gd name="T17" fmla="*/ 18 h 20"/>
                <a:gd name="T18" fmla="*/ 4 w 16"/>
                <a:gd name="T19" fmla="*/ 12 h 20"/>
                <a:gd name="T20" fmla="*/ 4 w 16"/>
                <a:gd name="T21" fmla="*/ 12 h 20"/>
                <a:gd name="T22" fmla="*/ 2 w 16"/>
                <a:gd name="T23" fmla="*/ 12 h 20"/>
                <a:gd name="T24" fmla="*/ 0 w 16"/>
                <a:gd name="T25" fmla="*/ 12 h 20"/>
                <a:gd name="T26" fmla="*/ 0 w 16"/>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0" y="12"/>
                  </a:moveTo>
                  <a:lnTo>
                    <a:pt x="0" y="12"/>
                  </a:lnTo>
                  <a:lnTo>
                    <a:pt x="6" y="0"/>
                  </a:lnTo>
                  <a:lnTo>
                    <a:pt x="6" y="0"/>
                  </a:lnTo>
                  <a:lnTo>
                    <a:pt x="12" y="8"/>
                  </a:lnTo>
                  <a:lnTo>
                    <a:pt x="16" y="18"/>
                  </a:lnTo>
                  <a:lnTo>
                    <a:pt x="16" y="18"/>
                  </a:lnTo>
                  <a:lnTo>
                    <a:pt x="14" y="20"/>
                  </a:lnTo>
                  <a:lnTo>
                    <a:pt x="10" y="18"/>
                  </a:lnTo>
                  <a:lnTo>
                    <a:pt x="4" y="12"/>
                  </a:lnTo>
                  <a:lnTo>
                    <a:pt x="4" y="12"/>
                  </a:lnTo>
                  <a:lnTo>
                    <a:pt x="2"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 name="Freeform 3559">
              <a:extLst>
                <a:ext uri="{FF2B5EF4-FFF2-40B4-BE49-F238E27FC236}">
                  <a16:creationId xmlns:a16="http://schemas.microsoft.com/office/drawing/2014/main" id="{137B68C8-445B-DB11-022C-0147F76944A8}"/>
                </a:ext>
              </a:extLst>
            </p:cNvPr>
            <p:cNvSpPr>
              <a:spLocks/>
            </p:cNvSpPr>
            <p:nvPr/>
          </p:nvSpPr>
          <p:spPr bwMode="auto">
            <a:xfrm>
              <a:off x="1710" y="2466"/>
              <a:ext cx="10" cy="6"/>
            </a:xfrm>
            <a:custGeom>
              <a:avLst/>
              <a:gdLst>
                <a:gd name="T0" fmla="*/ 6 w 10"/>
                <a:gd name="T1" fmla="*/ 0 h 6"/>
                <a:gd name="T2" fmla="*/ 6 w 10"/>
                <a:gd name="T3" fmla="*/ 0 h 6"/>
                <a:gd name="T4" fmla="*/ 10 w 10"/>
                <a:gd name="T5" fmla="*/ 0 h 6"/>
                <a:gd name="T6" fmla="*/ 10 w 10"/>
                <a:gd name="T7" fmla="*/ 0 h 6"/>
                <a:gd name="T8" fmla="*/ 8 w 10"/>
                <a:gd name="T9" fmla="*/ 4 h 6"/>
                <a:gd name="T10" fmla="*/ 4 w 10"/>
                <a:gd name="T11" fmla="*/ 6 h 6"/>
                <a:gd name="T12" fmla="*/ 2 w 10"/>
                <a:gd name="T13" fmla="*/ 6 h 6"/>
                <a:gd name="T14" fmla="*/ 0 w 10"/>
                <a:gd name="T15" fmla="*/ 2 h 6"/>
                <a:gd name="T16" fmla="*/ 0 w 10"/>
                <a:gd name="T17" fmla="*/ 2 h 6"/>
                <a:gd name="T18" fmla="*/ 4 w 10"/>
                <a:gd name="T19" fmla="*/ 2 h 6"/>
                <a:gd name="T20" fmla="*/ 6 w 10"/>
                <a:gd name="T21" fmla="*/ 0 h 6"/>
                <a:gd name="T22" fmla="*/ 6 w 10"/>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6" y="0"/>
                  </a:moveTo>
                  <a:lnTo>
                    <a:pt x="6" y="0"/>
                  </a:lnTo>
                  <a:lnTo>
                    <a:pt x="10" y="0"/>
                  </a:lnTo>
                  <a:lnTo>
                    <a:pt x="10" y="0"/>
                  </a:lnTo>
                  <a:lnTo>
                    <a:pt x="8" y="4"/>
                  </a:lnTo>
                  <a:lnTo>
                    <a:pt x="4" y="6"/>
                  </a:lnTo>
                  <a:lnTo>
                    <a:pt x="2" y="6"/>
                  </a:lnTo>
                  <a:lnTo>
                    <a:pt x="0" y="2"/>
                  </a:lnTo>
                  <a:lnTo>
                    <a:pt x="0" y="2"/>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 name="Freeform 3560">
              <a:extLst>
                <a:ext uri="{FF2B5EF4-FFF2-40B4-BE49-F238E27FC236}">
                  <a16:creationId xmlns:a16="http://schemas.microsoft.com/office/drawing/2014/main" id="{A22D6F65-88A8-0AE4-5848-746E85B33ED7}"/>
                </a:ext>
              </a:extLst>
            </p:cNvPr>
            <p:cNvSpPr>
              <a:spLocks/>
            </p:cNvSpPr>
            <p:nvPr/>
          </p:nvSpPr>
          <p:spPr bwMode="auto">
            <a:xfrm>
              <a:off x="5838" y="2414"/>
              <a:ext cx="16" cy="48"/>
            </a:xfrm>
            <a:custGeom>
              <a:avLst/>
              <a:gdLst>
                <a:gd name="T0" fmla="*/ 16 w 16"/>
                <a:gd name="T1" fmla="*/ 4 h 48"/>
                <a:gd name="T2" fmla="*/ 16 w 16"/>
                <a:gd name="T3" fmla="*/ 4 h 48"/>
                <a:gd name="T4" fmla="*/ 12 w 16"/>
                <a:gd name="T5" fmla="*/ 16 h 48"/>
                <a:gd name="T6" fmla="*/ 12 w 16"/>
                <a:gd name="T7" fmla="*/ 24 h 48"/>
                <a:gd name="T8" fmla="*/ 16 w 16"/>
                <a:gd name="T9" fmla="*/ 30 h 48"/>
                <a:gd name="T10" fmla="*/ 16 w 16"/>
                <a:gd name="T11" fmla="*/ 30 h 48"/>
                <a:gd name="T12" fmla="*/ 14 w 16"/>
                <a:gd name="T13" fmla="*/ 32 h 48"/>
                <a:gd name="T14" fmla="*/ 12 w 16"/>
                <a:gd name="T15" fmla="*/ 30 h 48"/>
                <a:gd name="T16" fmla="*/ 10 w 16"/>
                <a:gd name="T17" fmla="*/ 30 h 48"/>
                <a:gd name="T18" fmla="*/ 8 w 16"/>
                <a:gd name="T19" fmla="*/ 32 h 48"/>
                <a:gd name="T20" fmla="*/ 8 w 16"/>
                <a:gd name="T21" fmla="*/ 32 h 48"/>
                <a:gd name="T22" fmla="*/ 6 w 16"/>
                <a:gd name="T23" fmla="*/ 40 h 48"/>
                <a:gd name="T24" fmla="*/ 4 w 16"/>
                <a:gd name="T25" fmla="*/ 48 h 48"/>
                <a:gd name="T26" fmla="*/ 4 w 16"/>
                <a:gd name="T27" fmla="*/ 48 h 48"/>
                <a:gd name="T28" fmla="*/ 0 w 16"/>
                <a:gd name="T29" fmla="*/ 38 h 48"/>
                <a:gd name="T30" fmla="*/ 0 w 16"/>
                <a:gd name="T31" fmla="*/ 38 h 48"/>
                <a:gd name="T32" fmla="*/ 4 w 16"/>
                <a:gd name="T33" fmla="*/ 26 h 48"/>
                <a:gd name="T34" fmla="*/ 6 w 16"/>
                <a:gd name="T35" fmla="*/ 18 h 48"/>
                <a:gd name="T36" fmla="*/ 6 w 16"/>
                <a:gd name="T37" fmla="*/ 10 h 48"/>
                <a:gd name="T38" fmla="*/ 4 w 16"/>
                <a:gd name="T39" fmla="*/ 0 h 48"/>
                <a:gd name="T40" fmla="*/ 4 w 16"/>
                <a:gd name="T41" fmla="*/ 0 h 48"/>
                <a:gd name="T42" fmla="*/ 10 w 16"/>
                <a:gd name="T43" fmla="*/ 0 h 48"/>
                <a:gd name="T44" fmla="*/ 14 w 16"/>
                <a:gd name="T45" fmla="*/ 2 h 48"/>
                <a:gd name="T46" fmla="*/ 16 w 16"/>
                <a:gd name="T47" fmla="*/ 4 h 48"/>
                <a:gd name="T48" fmla="*/ 16 w 16"/>
                <a:gd name="T4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8">
                  <a:moveTo>
                    <a:pt x="16" y="4"/>
                  </a:moveTo>
                  <a:lnTo>
                    <a:pt x="16" y="4"/>
                  </a:lnTo>
                  <a:lnTo>
                    <a:pt x="12" y="16"/>
                  </a:lnTo>
                  <a:lnTo>
                    <a:pt x="12" y="24"/>
                  </a:lnTo>
                  <a:lnTo>
                    <a:pt x="16" y="30"/>
                  </a:lnTo>
                  <a:lnTo>
                    <a:pt x="16" y="30"/>
                  </a:lnTo>
                  <a:lnTo>
                    <a:pt x="14" y="32"/>
                  </a:lnTo>
                  <a:lnTo>
                    <a:pt x="12" y="30"/>
                  </a:lnTo>
                  <a:lnTo>
                    <a:pt x="10" y="30"/>
                  </a:lnTo>
                  <a:lnTo>
                    <a:pt x="8" y="32"/>
                  </a:lnTo>
                  <a:lnTo>
                    <a:pt x="8" y="32"/>
                  </a:lnTo>
                  <a:lnTo>
                    <a:pt x="6" y="40"/>
                  </a:lnTo>
                  <a:lnTo>
                    <a:pt x="4" y="48"/>
                  </a:lnTo>
                  <a:lnTo>
                    <a:pt x="4" y="48"/>
                  </a:lnTo>
                  <a:lnTo>
                    <a:pt x="0" y="38"/>
                  </a:lnTo>
                  <a:lnTo>
                    <a:pt x="0" y="38"/>
                  </a:lnTo>
                  <a:lnTo>
                    <a:pt x="4" y="26"/>
                  </a:lnTo>
                  <a:lnTo>
                    <a:pt x="6" y="18"/>
                  </a:lnTo>
                  <a:lnTo>
                    <a:pt x="6" y="10"/>
                  </a:lnTo>
                  <a:lnTo>
                    <a:pt x="4" y="0"/>
                  </a:lnTo>
                  <a:lnTo>
                    <a:pt x="4" y="0"/>
                  </a:lnTo>
                  <a:lnTo>
                    <a:pt x="10" y="0"/>
                  </a:lnTo>
                  <a:lnTo>
                    <a:pt x="14" y="2"/>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 name="Freeform 3561">
              <a:extLst>
                <a:ext uri="{FF2B5EF4-FFF2-40B4-BE49-F238E27FC236}">
                  <a16:creationId xmlns:a16="http://schemas.microsoft.com/office/drawing/2014/main" id="{E8533E12-9F34-F3A7-97CC-DF0B4AB3E0BB}"/>
                </a:ext>
              </a:extLst>
            </p:cNvPr>
            <p:cNvSpPr>
              <a:spLocks/>
            </p:cNvSpPr>
            <p:nvPr/>
          </p:nvSpPr>
          <p:spPr bwMode="auto">
            <a:xfrm>
              <a:off x="5804" y="2476"/>
              <a:ext cx="10" cy="20"/>
            </a:xfrm>
            <a:custGeom>
              <a:avLst/>
              <a:gdLst>
                <a:gd name="T0" fmla="*/ 10 w 10"/>
                <a:gd name="T1" fmla="*/ 14 h 20"/>
                <a:gd name="T2" fmla="*/ 10 w 10"/>
                <a:gd name="T3" fmla="*/ 14 h 20"/>
                <a:gd name="T4" fmla="*/ 8 w 10"/>
                <a:gd name="T5" fmla="*/ 14 h 20"/>
                <a:gd name="T6" fmla="*/ 6 w 10"/>
                <a:gd name="T7" fmla="*/ 18 h 20"/>
                <a:gd name="T8" fmla="*/ 4 w 10"/>
                <a:gd name="T9" fmla="*/ 20 h 20"/>
                <a:gd name="T10" fmla="*/ 2 w 10"/>
                <a:gd name="T11" fmla="*/ 18 h 20"/>
                <a:gd name="T12" fmla="*/ 2 w 10"/>
                <a:gd name="T13" fmla="*/ 18 h 20"/>
                <a:gd name="T14" fmla="*/ 2 w 10"/>
                <a:gd name="T15" fmla="*/ 8 h 20"/>
                <a:gd name="T16" fmla="*/ 2 w 10"/>
                <a:gd name="T17" fmla="*/ 8 h 20"/>
                <a:gd name="T18" fmla="*/ 0 w 10"/>
                <a:gd name="T19" fmla="*/ 4 h 20"/>
                <a:gd name="T20" fmla="*/ 0 w 10"/>
                <a:gd name="T21" fmla="*/ 0 h 20"/>
                <a:gd name="T22" fmla="*/ 4 w 10"/>
                <a:gd name="T23" fmla="*/ 0 h 20"/>
                <a:gd name="T24" fmla="*/ 4 w 10"/>
                <a:gd name="T25" fmla="*/ 0 h 20"/>
                <a:gd name="T26" fmla="*/ 6 w 10"/>
                <a:gd name="T27" fmla="*/ 4 h 20"/>
                <a:gd name="T28" fmla="*/ 8 w 10"/>
                <a:gd name="T29" fmla="*/ 6 h 20"/>
                <a:gd name="T30" fmla="*/ 10 w 10"/>
                <a:gd name="T31" fmla="*/ 8 h 20"/>
                <a:gd name="T32" fmla="*/ 10 w 10"/>
                <a:gd name="T33" fmla="*/ 12 h 20"/>
                <a:gd name="T34" fmla="*/ 10 w 10"/>
                <a:gd name="T35" fmla="*/ 12 h 20"/>
                <a:gd name="T36" fmla="*/ 10 w 10"/>
                <a:gd name="T37" fmla="*/ 14 h 20"/>
                <a:gd name="T38" fmla="*/ 10 w 10"/>
                <a:gd name="T3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10" y="14"/>
                  </a:moveTo>
                  <a:lnTo>
                    <a:pt x="10" y="14"/>
                  </a:lnTo>
                  <a:lnTo>
                    <a:pt x="8" y="14"/>
                  </a:lnTo>
                  <a:lnTo>
                    <a:pt x="6" y="18"/>
                  </a:lnTo>
                  <a:lnTo>
                    <a:pt x="4" y="20"/>
                  </a:lnTo>
                  <a:lnTo>
                    <a:pt x="2" y="18"/>
                  </a:lnTo>
                  <a:lnTo>
                    <a:pt x="2" y="18"/>
                  </a:lnTo>
                  <a:lnTo>
                    <a:pt x="2" y="8"/>
                  </a:lnTo>
                  <a:lnTo>
                    <a:pt x="2" y="8"/>
                  </a:lnTo>
                  <a:lnTo>
                    <a:pt x="0" y="4"/>
                  </a:lnTo>
                  <a:lnTo>
                    <a:pt x="0" y="0"/>
                  </a:lnTo>
                  <a:lnTo>
                    <a:pt x="4" y="0"/>
                  </a:lnTo>
                  <a:lnTo>
                    <a:pt x="4" y="0"/>
                  </a:lnTo>
                  <a:lnTo>
                    <a:pt x="6" y="4"/>
                  </a:lnTo>
                  <a:lnTo>
                    <a:pt x="8" y="6"/>
                  </a:lnTo>
                  <a:lnTo>
                    <a:pt x="10" y="8"/>
                  </a:lnTo>
                  <a:lnTo>
                    <a:pt x="10" y="12"/>
                  </a:lnTo>
                  <a:lnTo>
                    <a:pt x="10" y="12"/>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 name="Freeform 3562">
              <a:extLst>
                <a:ext uri="{FF2B5EF4-FFF2-40B4-BE49-F238E27FC236}">
                  <a16:creationId xmlns:a16="http://schemas.microsoft.com/office/drawing/2014/main" id="{2A935271-8549-EE35-7B1A-B9C8EAF4FCD4}"/>
                </a:ext>
              </a:extLst>
            </p:cNvPr>
            <p:cNvSpPr>
              <a:spLocks/>
            </p:cNvSpPr>
            <p:nvPr/>
          </p:nvSpPr>
          <p:spPr bwMode="auto">
            <a:xfrm>
              <a:off x="5842" y="2446"/>
              <a:ext cx="6" cy="18"/>
            </a:xfrm>
            <a:custGeom>
              <a:avLst/>
              <a:gdLst>
                <a:gd name="T0" fmla="*/ 0 w 6"/>
                <a:gd name="T1" fmla="*/ 16 h 18"/>
                <a:gd name="T2" fmla="*/ 0 w 6"/>
                <a:gd name="T3" fmla="*/ 16 h 18"/>
                <a:gd name="T4" fmla="*/ 0 w 6"/>
                <a:gd name="T5" fmla="*/ 6 h 18"/>
                <a:gd name="T6" fmla="*/ 2 w 6"/>
                <a:gd name="T7" fmla="*/ 2 h 18"/>
                <a:gd name="T8" fmla="*/ 4 w 6"/>
                <a:gd name="T9" fmla="*/ 0 h 18"/>
                <a:gd name="T10" fmla="*/ 4 w 6"/>
                <a:gd name="T11" fmla="*/ 0 h 18"/>
                <a:gd name="T12" fmla="*/ 6 w 6"/>
                <a:gd name="T13" fmla="*/ 14 h 18"/>
                <a:gd name="T14" fmla="*/ 4 w 6"/>
                <a:gd name="T15" fmla="*/ 18 h 18"/>
                <a:gd name="T16" fmla="*/ 4 w 6"/>
                <a:gd name="T17" fmla="*/ 18 h 18"/>
                <a:gd name="T18" fmla="*/ 0 w 6"/>
                <a:gd name="T19" fmla="*/ 18 h 18"/>
                <a:gd name="T20" fmla="*/ 0 w 6"/>
                <a:gd name="T21" fmla="*/ 18 h 18"/>
                <a:gd name="T22" fmla="*/ 0 w 6"/>
                <a:gd name="T23" fmla="*/ 16 h 18"/>
                <a:gd name="T24" fmla="*/ 0 w 6"/>
                <a:gd name="T2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8">
                  <a:moveTo>
                    <a:pt x="0" y="16"/>
                  </a:moveTo>
                  <a:lnTo>
                    <a:pt x="0" y="16"/>
                  </a:lnTo>
                  <a:lnTo>
                    <a:pt x="0" y="6"/>
                  </a:lnTo>
                  <a:lnTo>
                    <a:pt x="2" y="2"/>
                  </a:lnTo>
                  <a:lnTo>
                    <a:pt x="4" y="0"/>
                  </a:lnTo>
                  <a:lnTo>
                    <a:pt x="4" y="0"/>
                  </a:lnTo>
                  <a:lnTo>
                    <a:pt x="6" y="14"/>
                  </a:lnTo>
                  <a:lnTo>
                    <a:pt x="4" y="18"/>
                  </a:lnTo>
                  <a:lnTo>
                    <a:pt x="4" y="18"/>
                  </a:lnTo>
                  <a:lnTo>
                    <a:pt x="0" y="18"/>
                  </a:lnTo>
                  <a:lnTo>
                    <a:pt x="0" y="18"/>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 name="Freeform 3563">
              <a:extLst>
                <a:ext uri="{FF2B5EF4-FFF2-40B4-BE49-F238E27FC236}">
                  <a16:creationId xmlns:a16="http://schemas.microsoft.com/office/drawing/2014/main" id="{01029160-C818-07A4-A941-C31F01C6CF10}"/>
                </a:ext>
              </a:extLst>
            </p:cNvPr>
            <p:cNvSpPr>
              <a:spLocks/>
            </p:cNvSpPr>
            <p:nvPr/>
          </p:nvSpPr>
          <p:spPr bwMode="auto">
            <a:xfrm>
              <a:off x="5818" y="2446"/>
              <a:ext cx="6" cy="12"/>
            </a:xfrm>
            <a:custGeom>
              <a:avLst/>
              <a:gdLst>
                <a:gd name="T0" fmla="*/ 6 w 6"/>
                <a:gd name="T1" fmla="*/ 6 h 12"/>
                <a:gd name="T2" fmla="*/ 6 w 6"/>
                <a:gd name="T3" fmla="*/ 6 h 12"/>
                <a:gd name="T4" fmla="*/ 4 w 6"/>
                <a:gd name="T5" fmla="*/ 10 h 12"/>
                <a:gd name="T6" fmla="*/ 2 w 6"/>
                <a:gd name="T7" fmla="*/ 12 h 12"/>
                <a:gd name="T8" fmla="*/ 2 w 6"/>
                <a:gd name="T9" fmla="*/ 12 h 12"/>
                <a:gd name="T10" fmla="*/ 0 w 6"/>
                <a:gd name="T11" fmla="*/ 12 h 12"/>
                <a:gd name="T12" fmla="*/ 0 w 6"/>
                <a:gd name="T13" fmla="*/ 8 h 12"/>
                <a:gd name="T14" fmla="*/ 0 w 6"/>
                <a:gd name="T15" fmla="*/ 8 h 12"/>
                <a:gd name="T16" fmla="*/ 2 w 6"/>
                <a:gd name="T17" fmla="*/ 2 h 12"/>
                <a:gd name="T18" fmla="*/ 4 w 6"/>
                <a:gd name="T19" fmla="*/ 0 h 12"/>
                <a:gd name="T20" fmla="*/ 4 w 6"/>
                <a:gd name="T21" fmla="*/ 0 h 12"/>
                <a:gd name="T22" fmla="*/ 6 w 6"/>
                <a:gd name="T23" fmla="*/ 2 h 12"/>
                <a:gd name="T24" fmla="*/ 6 w 6"/>
                <a:gd name="T25" fmla="*/ 6 h 12"/>
                <a:gd name="T26" fmla="*/ 6 w 6"/>
                <a:gd name="T2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6" y="6"/>
                  </a:moveTo>
                  <a:lnTo>
                    <a:pt x="6" y="6"/>
                  </a:lnTo>
                  <a:lnTo>
                    <a:pt x="4" y="10"/>
                  </a:lnTo>
                  <a:lnTo>
                    <a:pt x="2" y="12"/>
                  </a:lnTo>
                  <a:lnTo>
                    <a:pt x="2" y="12"/>
                  </a:lnTo>
                  <a:lnTo>
                    <a:pt x="0" y="12"/>
                  </a:lnTo>
                  <a:lnTo>
                    <a:pt x="0" y="8"/>
                  </a:lnTo>
                  <a:lnTo>
                    <a:pt x="0" y="8"/>
                  </a:lnTo>
                  <a:lnTo>
                    <a:pt x="2" y="2"/>
                  </a:lnTo>
                  <a:lnTo>
                    <a:pt x="4" y="0"/>
                  </a:lnTo>
                  <a:lnTo>
                    <a:pt x="4" y="0"/>
                  </a:lnTo>
                  <a:lnTo>
                    <a:pt x="6"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3564">
              <a:extLst>
                <a:ext uri="{FF2B5EF4-FFF2-40B4-BE49-F238E27FC236}">
                  <a16:creationId xmlns:a16="http://schemas.microsoft.com/office/drawing/2014/main" id="{F5AA630B-A925-9A7F-5931-135980A3F8A6}"/>
                </a:ext>
              </a:extLst>
            </p:cNvPr>
            <p:cNvSpPr>
              <a:spLocks/>
            </p:cNvSpPr>
            <p:nvPr/>
          </p:nvSpPr>
          <p:spPr bwMode="auto">
            <a:xfrm>
              <a:off x="5828" y="2488"/>
              <a:ext cx="6" cy="12"/>
            </a:xfrm>
            <a:custGeom>
              <a:avLst/>
              <a:gdLst>
                <a:gd name="T0" fmla="*/ 0 w 6"/>
                <a:gd name="T1" fmla="*/ 10 h 12"/>
                <a:gd name="T2" fmla="*/ 0 w 6"/>
                <a:gd name="T3" fmla="*/ 10 h 12"/>
                <a:gd name="T4" fmla="*/ 0 w 6"/>
                <a:gd name="T5" fmla="*/ 8 h 12"/>
                <a:gd name="T6" fmla="*/ 0 w 6"/>
                <a:gd name="T7" fmla="*/ 8 h 12"/>
                <a:gd name="T8" fmla="*/ 2 w 6"/>
                <a:gd name="T9" fmla="*/ 2 h 12"/>
                <a:gd name="T10" fmla="*/ 4 w 6"/>
                <a:gd name="T11" fmla="*/ 0 h 12"/>
                <a:gd name="T12" fmla="*/ 6 w 6"/>
                <a:gd name="T13" fmla="*/ 2 h 12"/>
                <a:gd name="T14" fmla="*/ 6 w 6"/>
                <a:gd name="T15" fmla="*/ 2 h 12"/>
                <a:gd name="T16" fmla="*/ 6 w 6"/>
                <a:gd name="T17" fmla="*/ 4 h 12"/>
                <a:gd name="T18" fmla="*/ 6 w 6"/>
                <a:gd name="T19" fmla="*/ 8 h 12"/>
                <a:gd name="T20" fmla="*/ 6 w 6"/>
                <a:gd name="T21" fmla="*/ 8 h 12"/>
                <a:gd name="T22" fmla="*/ 4 w 6"/>
                <a:gd name="T23" fmla="*/ 12 h 12"/>
                <a:gd name="T24" fmla="*/ 2 w 6"/>
                <a:gd name="T25" fmla="*/ 12 h 12"/>
                <a:gd name="T26" fmla="*/ 0 w 6"/>
                <a:gd name="T27" fmla="*/ 10 h 12"/>
                <a:gd name="T28" fmla="*/ 0 w 6"/>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0" y="10"/>
                  </a:moveTo>
                  <a:lnTo>
                    <a:pt x="0" y="10"/>
                  </a:lnTo>
                  <a:lnTo>
                    <a:pt x="0" y="8"/>
                  </a:lnTo>
                  <a:lnTo>
                    <a:pt x="0" y="8"/>
                  </a:lnTo>
                  <a:lnTo>
                    <a:pt x="2" y="2"/>
                  </a:lnTo>
                  <a:lnTo>
                    <a:pt x="4" y="0"/>
                  </a:lnTo>
                  <a:lnTo>
                    <a:pt x="6" y="2"/>
                  </a:lnTo>
                  <a:lnTo>
                    <a:pt x="6" y="2"/>
                  </a:lnTo>
                  <a:lnTo>
                    <a:pt x="6" y="4"/>
                  </a:lnTo>
                  <a:lnTo>
                    <a:pt x="6" y="8"/>
                  </a:lnTo>
                  <a:lnTo>
                    <a:pt x="6" y="8"/>
                  </a:lnTo>
                  <a:lnTo>
                    <a:pt x="4" y="12"/>
                  </a:lnTo>
                  <a:lnTo>
                    <a:pt x="2" y="12"/>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3565">
              <a:extLst>
                <a:ext uri="{FF2B5EF4-FFF2-40B4-BE49-F238E27FC236}">
                  <a16:creationId xmlns:a16="http://schemas.microsoft.com/office/drawing/2014/main" id="{97533FE0-E9A3-6D55-739B-1ADFD7FC1A84}"/>
                </a:ext>
              </a:extLst>
            </p:cNvPr>
            <p:cNvSpPr>
              <a:spLocks/>
            </p:cNvSpPr>
            <p:nvPr/>
          </p:nvSpPr>
          <p:spPr bwMode="auto">
            <a:xfrm>
              <a:off x="5828" y="2432"/>
              <a:ext cx="6" cy="10"/>
            </a:xfrm>
            <a:custGeom>
              <a:avLst/>
              <a:gdLst>
                <a:gd name="T0" fmla="*/ 6 w 6"/>
                <a:gd name="T1" fmla="*/ 6 h 10"/>
                <a:gd name="T2" fmla="*/ 6 w 6"/>
                <a:gd name="T3" fmla="*/ 6 h 10"/>
                <a:gd name="T4" fmla="*/ 6 w 6"/>
                <a:gd name="T5" fmla="*/ 10 h 10"/>
                <a:gd name="T6" fmla="*/ 4 w 6"/>
                <a:gd name="T7" fmla="*/ 10 h 10"/>
                <a:gd name="T8" fmla="*/ 4 w 6"/>
                <a:gd name="T9" fmla="*/ 10 h 10"/>
                <a:gd name="T10" fmla="*/ 2 w 6"/>
                <a:gd name="T11" fmla="*/ 10 h 10"/>
                <a:gd name="T12" fmla="*/ 0 w 6"/>
                <a:gd name="T13" fmla="*/ 6 h 10"/>
                <a:gd name="T14" fmla="*/ 0 w 6"/>
                <a:gd name="T15" fmla="*/ 6 h 10"/>
                <a:gd name="T16" fmla="*/ 2 w 6"/>
                <a:gd name="T17" fmla="*/ 2 h 10"/>
                <a:gd name="T18" fmla="*/ 4 w 6"/>
                <a:gd name="T19" fmla="*/ 0 h 10"/>
                <a:gd name="T20" fmla="*/ 4 w 6"/>
                <a:gd name="T21" fmla="*/ 0 h 10"/>
                <a:gd name="T22" fmla="*/ 6 w 6"/>
                <a:gd name="T23" fmla="*/ 2 h 10"/>
                <a:gd name="T24" fmla="*/ 6 w 6"/>
                <a:gd name="T25" fmla="*/ 6 h 10"/>
                <a:gd name="T26" fmla="*/ 6 w 6"/>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6" y="6"/>
                  </a:moveTo>
                  <a:lnTo>
                    <a:pt x="6" y="6"/>
                  </a:lnTo>
                  <a:lnTo>
                    <a:pt x="6" y="10"/>
                  </a:lnTo>
                  <a:lnTo>
                    <a:pt x="4" y="10"/>
                  </a:lnTo>
                  <a:lnTo>
                    <a:pt x="4" y="10"/>
                  </a:lnTo>
                  <a:lnTo>
                    <a:pt x="2" y="10"/>
                  </a:lnTo>
                  <a:lnTo>
                    <a:pt x="0" y="6"/>
                  </a:lnTo>
                  <a:lnTo>
                    <a:pt x="0" y="6"/>
                  </a:lnTo>
                  <a:lnTo>
                    <a:pt x="2" y="2"/>
                  </a:lnTo>
                  <a:lnTo>
                    <a:pt x="4" y="0"/>
                  </a:lnTo>
                  <a:lnTo>
                    <a:pt x="4" y="0"/>
                  </a:lnTo>
                  <a:lnTo>
                    <a:pt x="6" y="2"/>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3566">
              <a:extLst>
                <a:ext uri="{FF2B5EF4-FFF2-40B4-BE49-F238E27FC236}">
                  <a16:creationId xmlns:a16="http://schemas.microsoft.com/office/drawing/2014/main" id="{B78224CC-D402-2A79-4D7C-7263003E94FC}"/>
                </a:ext>
              </a:extLst>
            </p:cNvPr>
            <p:cNvSpPr>
              <a:spLocks/>
            </p:cNvSpPr>
            <p:nvPr/>
          </p:nvSpPr>
          <p:spPr bwMode="auto">
            <a:xfrm>
              <a:off x="5828" y="2412"/>
              <a:ext cx="4" cy="12"/>
            </a:xfrm>
            <a:custGeom>
              <a:avLst/>
              <a:gdLst>
                <a:gd name="T0" fmla="*/ 4 w 4"/>
                <a:gd name="T1" fmla="*/ 2 h 12"/>
                <a:gd name="T2" fmla="*/ 4 w 4"/>
                <a:gd name="T3" fmla="*/ 2 h 12"/>
                <a:gd name="T4" fmla="*/ 4 w 4"/>
                <a:gd name="T5" fmla="*/ 8 h 12"/>
                <a:gd name="T6" fmla="*/ 4 w 4"/>
                <a:gd name="T7" fmla="*/ 10 h 12"/>
                <a:gd name="T8" fmla="*/ 2 w 4"/>
                <a:gd name="T9" fmla="*/ 12 h 12"/>
                <a:gd name="T10" fmla="*/ 2 w 4"/>
                <a:gd name="T11" fmla="*/ 12 h 12"/>
                <a:gd name="T12" fmla="*/ 0 w 4"/>
                <a:gd name="T13" fmla="*/ 8 h 12"/>
                <a:gd name="T14" fmla="*/ 0 w 4"/>
                <a:gd name="T15" fmla="*/ 4 h 12"/>
                <a:gd name="T16" fmla="*/ 0 w 4"/>
                <a:gd name="T17" fmla="*/ 4 h 12"/>
                <a:gd name="T18" fmla="*/ 0 w 4"/>
                <a:gd name="T19" fmla="*/ 0 h 12"/>
                <a:gd name="T20" fmla="*/ 2 w 4"/>
                <a:gd name="T21" fmla="*/ 0 h 12"/>
                <a:gd name="T22" fmla="*/ 4 w 4"/>
                <a:gd name="T23" fmla="*/ 2 h 12"/>
                <a:gd name="T24" fmla="*/ 4 w 4"/>
                <a:gd name="T25" fmla="*/ 2 h 12"/>
                <a:gd name="T26" fmla="*/ 4 w 4"/>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2">
                  <a:moveTo>
                    <a:pt x="4" y="2"/>
                  </a:moveTo>
                  <a:lnTo>
                    <a:pt x="4" y="2"/>
                  </a:lnTo>
                  <a:lnTo>
                    <a:pt x="4" y="8"/>
                  </a:lnTo>
                  <a:lnTo>
                    <a:pt x="4" y="10"/>
                  </a:lnTo>
                  <a:lnTo>
                    <a:pt x="2" y="12"/>
                  </a:lnTo>
                  <a:lnTo>
                    <a:pt x="2" y="12"/>
                  </a:lnTo>
                  <a:lnTo>
                    <a:pt x="0" y="8"/>
                  </a:lnTo>
                  <a:lnTo>
                    <a:pt x="0" y="4"/>
                  </a:lnTo>
                  <a:lnTo>
                    <a:pt x="0" y="4"/>
                  </a:lnTo>
                  <a:lnTo>
                    <a:pt x="0" y="0"/>
                  </a:lnTo>
                  <a:lnTo>
                    <a:pt x="2" y="0"/>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 name="Freeform 3567">
              <a:extLst>
                <a:ext uri="{FF2B5EF4-FFF2-40B4-BE49-F238E27FC236}">
                  <a16:creationId xmlns:a16="http://schemas.microsoft.com/office/drawing/2014/main" id="{9F62322E-67CF-5692-7D9C-459CC2074C24}"/>
                </a:ext>
              </a:extLst>
            </p:cNvPr>
            <p:cNvSpPr>
              <a:spLocks/>
            </p:cNvSpPr>
            <p:nvPr/>
          </p:nvSpPr>
          <p:spPr bwMode="auto">
            <a:xfrm>
              <a:off x="5822" y="2496"/>
              <a:ext cx="6" cy="10"/>
            </a:xfrm>
            <a:custGeom>
              <a:avLst/>
              <a:gdLst>
                <a:gd name="T0" fmla="*/ 6 w 6"/>
                <a:gd name="T1" fmla="*/ 10 h 10"/>
                <a:gd name="T2" fmla="*/ 6 w 6"/>
                <a:gd name="T3" fmla="*/ 10 h 10"/>
                <a:gd name="T4" fmla="*/ 2 w 6"/>
                <a:gd name="T5" fmla="*/ 10 h 10"/>
                <a:gd name="T6" fmla="*/ 2 w 6"/>
                <a:gd name="T7" fmla="*/ 10 h 10"/>
                <a:gd name="T8" fmla="*/ 0 w 6"/>
                <a:gd name="T9" fmla="*/ 0 h 10"/>
                <a:gd name="T10" fmla="*/ 0 w 6"/>
                <a:gd name="T11" fmla="*/ 0 h 10"/>
                <a:gd name="T12" fmla="*/ 6 w 6"/>
                <a:gd name="T13" fmla="*/ 2 h 10"/>
                <a:gd name="T14" fmla="*/ 6 w 6"/>
                <a:gd name="T15" fmla="*/ 2 h 10"/>
                <a:gd name="T16" fmla="*/ 6 w 6"/>
                <a:gd name="T17" fmla="*/ 2 h 10"/>
                <a:gd name="T18" fmla="*/ 6 w 6"/>
                <a:gd name="T19" fmla="*/ 2 h 10"/>
                <a:gd name="T20" fmla="*/ 6 w 6"/>
                <a:gd name="T21" fmla="*/ 10 h 10"/>
                <a:gd name="T22" fmla="*/ 6 w 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0">
                  <a:moveTo>
                    <a:pt x="6" y="10"/>
                  </a:moveTo>
                  <a:lnTo>
                    <a:pt x="6" y="10"/>
                  </a:lnTo>
                  <a:lnTo>
                    <a:pt x="2" y="10"/>
                  </a:lnTo>
                  <a:lnTo>
                    <a:pt x="2" y="10"/>
                  </a:lnTo>
                  <a:lnTo>
                    <a:pt x="0" y="0"/>
                  </a:lnTo>
                  <a:lnTo>
                    <a:pt x="0" y="0"/>
                  </a:lnTo>
                  <a:lnTo>
                    <a:pt x="6" y="2"/>
                  </a:lnTo>
                  <a:lnTo>
                    <a:pt x="6" y="2"/>
                  </a:lnTo>
                  <a:lnTo>
                    <a:pt x="6" y="2"/>
                  </a:lnTo>
                  <a:lnTo>
                    <a:pt x="6" y="2"/>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 name="Freeform 3568">
              <a:extLst>
                <a:ext uri="{FF2B5EF4-FFF2-40B4-BE49-F238E27FC236}">
                  <a16:creationId xmlns:a16="http://schemas.microsoft.com/office/drawing/2014/main" id="{C3090C74-E2D7-1162-6AE5-187BEAA283E9}"/>
                </a:ext>
              </a:extLst>
            </p:cNvPr>
            <p:cNvSpPr>
              <a:spLocks/>
            </p:cNvSpPr>
            <p:nvPr/>
          </p:nvSpPr>
          <p:spPr bwMode="auto">
            <a:xfrm>
              <a:off x="5772" y="2452"/>
              <a:ext cx="6" cy="12"/>
            </a:xfrm>
            <a:custGeom>
              <a:avLst/>
              <a:gdLst>
                <a:gd name="T0" fmla="*/ 6 w 6"/>
                <a:gd name="T1" fmla="*/ 8 h 12"/>
                <a:gd name="T2" fmla="*/ 6 w 6"/>
                <a:gd name="T3" fmla="*/ 8 h 12"/>
                <a:gd name="T4" fmla="*/ 6 w 6"/>
                <a:gd name="T5" fmla="*/ 12 h 12"/>
                <a:gd name="T6" fmla="*/ 4 w 6"/>
                <a:gd name="T7" fmla="*/ 12 h 12"/>
                <a:gd name="T8" fmla="*/ 4 w 6"/>
                <a:gd name="T9" fmla="*/ 12 h 12"/>
                <a:gd name="T10" fmla="*/ 2 w 6"/>
                <a:gd name="T11" fmla="*/ 8 h 12"/>
                <a:gd name="T12" fmla="*/ 0 w 6"/>
                <a:gd name="T13" fmla="*/ 2 h 12"/>
                <a:gd name="T14" fmla="*/ 0 w 6"/>
                <a:gd name="T15" fmla="*/ 2 h 12"/>
                <a:gd name="T16" fmla="*/ 0 w 6"/>
                <a:gd name="T17" fmla="*/ 0 h 12"/>
                <a:gd name="T18" fmla="*/ 2 w 6"/>
                <a:gd name="T19" fmla="*/ 0 h 12"/>
                <a:gd name="T20" fmla="*/ 2 w 6"/>
                <a:gd name="T21" fmla="*/ 0 h 12"/>
                <a:gd name="T22" fmla="*/ 4 w 6"/>
                <a:gd name="T23" fmla="*/ 2 h 12"/>
                <a:gd name="T24" fmla="*/ 6 w 6"/>
                <a:gd name="T25" fmla="*/ 4 h 12"/>
                <a:gd name="T26" fmla="*/ 6 w 6"/>
                <a:gd name="T27" fmla="*/ 8 h 12"/>
                <a:gd name="T28" fmla="*/ 6 w 6"/>
                <a:gd name="T2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6" y="8"/>
                  </a:moveTo>
                  <a:lnTo>
                    <a:pt x="6" y="8"/>
                  </a:lnTo>
                  <a:lnTo>
                    <a:pt x="6" y="12"/>
                  </a:lnTo>
                  <a:lnTo>
                    <a:pt x="4" y="12"/>
                  </a:lnTo>
                  <a:lnTo>
                    <a:pt x="4" y="12"/>
                  </a:lnTo>
                  <a:lnTo>
                    <a:pt x="2" y="8"/>
                  </a:lnTo>
                  <a:lnTo>
                    <a:pt x="0" y="2"/>
                  </a:lnTo>
                  <a:lnTo>
                    <a:pt x="0" y="2"/>
                  </a:lnTo>
                  <a:lnTo>
                    <a:pt x="0" y="0"/>
                  </a:lnTo>
                  <a:lnTo>
                    <a:pt x="2" y="0"/>
                  </a:lnTo>
                  <a:lnTo>
                    <a:pt x="2" y="0"/>
                  </a:lnTo>
                  <a:lnTo>
                    <a:pt x="4" y="2"/>
                  </a:lnTo>
                  <a:lnTo>
                    <a:pt x="6" y="4"/>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3569">
              <a:extLst>
                <a:ext uri="{FF2B5EF4-FFF2-40B4-BE49-F238E27FC236}">
                  <a16:creationId xmlns:a16="http://schemas.microsoft.com/office/drawing/2014/main" id="{34872896-50DE-719B-C3B0-84EF51FD7E84}"/>
                </a:ext>
              </a:extLst>
            </p:cNvPr>
            <p:cNvSpPr>
              <a:spLocks/>
            </p:cNvSpPr>
            <p:nvPr/>
          </p:nvSpPr>
          <p:spPr bwMode="auto">
            <a:xfrm>
              <a:off x="5890" y="2402"/>
              <a:ext cx="12" cy="22"/>
            </a:xfrm>
            <a:custGeom>
              <a:avLst/>
              <a:gdLst>
                <a:gd name="T0" fmla="*/ 0 w 12"/>
                <a:gd name="T1" fmla="*/ 16 h 22"/>
                <a:gd name="T2" fmla="*/ 0 w 12"/>
                <a:gd name="T3" fmla="*/ 16 h 22"/>
                <a:gd name="T4" fmla="*/ 0 w 12"/>
                <a:gd name="T5" fmla="*/ 4 h 22"/>
                <a:gd name="T6" fmla="*/ 2 w 12"/>
                <a:gd name="T7" fmla="*/ 2 h 22"/>
                <a:gd name="T8" fmla="*/ 4 w 12"/>
                <a:gd name="T9" fmla="*/ 0 h 22"/>
                <a:gd name="T10" fmla="*/ 4 w 12"/>
                <a:gd name="T11" fmla="*/ 0 h 22"/>
                <a:gd name="T12" fmla="*/ 8 w 12"/>
                <a:gd name="T13" fmla="*/ 12 h 22"/>
                <a:gd name="T14" fmla="*/ 12 w 12"/>
                <a:gd name="T15" fmla="*/ 22 h 22"/>
                <a:gd name="T16" fmla="*/ 12 w 12"/>
                <a:gd name="T17" fmla="*/ 22 h 22"/>
                <a:gd name="T18" fmla="*/ 10 w 12"/>
                <a:gd name="T19" fmla="*/ 20 h 22"/>
                <a:gd name="T20" fmla="*/ 6 w 12"/>
                <a:gd name="T21" fmla="*/ 18 h 22"/>
                <a:gd name="T22" fmla="*/ 4 w 12"/>
                <a:gd name="T23" fmla="*/ 16 h 22"/>
                <a:gd name="T24" fmla="*/ 0 w 12"/>
                <a:gd name="T25" fmla="*/ 16 h 22"/>
                <a:gd name="T26" fmla="*/ 0 w 12"/>
                <a:gd name="T2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2">
                  <a:moveTo>
                    <a:pt x="0" y="16"/>
                  </a:moveTo>
                  <a:lnTo>
                    <a:pt x="0" y="16"/>
                  </a:lnTo>
                  <a:lnTo>
                    <a:pt x="0" y="4"/>
                  </a:lnTo>
                  <a:lnTo>
                    <a:pt x="2" y="2"/>
                  </a:lnTo>
                  <a:lnTo>
                    <a:pt x="4" y="0"/>
                  </a:lnTo>
                  <a:lnTo>
                    <a:pt x="4" y="0"/>
                  </a:lnTo>
                  <a:lnTo>
                    <a:pt x="8" y="12"/>
                  </a:lnTo>
                  <a:lnTo>
                    <a:pt x="12" y="22"/>
                  </a:lnTo>
                  <a:lnTo>
                    <a:pt x="12" y="22"/>
                  </a:lnTo>
                  <a:lnTo>
                    <a:pt x="10" y="20"/>
                  </a:lnTo>
                  <a:lnTo>
                    <a:pt x="6" y="18"/>
                  </a:lnTo>
                  <a:lnTo>
                    <a:pt x="4"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3570">
              <a:extLst>
                <a:ext uri="{FF2B5EF4-FFF2-40B4-BE49-F238E27FC236}">
                  <a16:creationId xmlns:a16="http://schemas.microsoft.com/office/drawing/2014/main" id="{36D917A8-085A-50AF-B270-FE05A4932A5D}"/>
                </a:ext>
              </a:extLst>
            </p:cNvPr>
            <p:cNvSpPr>
              <a:spLocks/>
            </p:cNvSpPr>
            <p:nvPr/>
          </p:nvSpPr>
          <p:spPr bwMode="auto">
            <a:xfrm>
              <a:off x="5864" y="2444"/>
              <a:ext cx="8" cy="10"/>
            </a:xfrm>
            <a:custGeom>
              <a:avLst/>
              <a:gdLst>
                <a:gd name="T0" fmla="*/ 4 w 8"/>
                <a:gd name="T1" fmla="*/ 10 h 10"/>
                <a:gd name="T2" fmla="*/ 4 w 8"/>
                <a:gd name="T3" fmla="*/ 10 h 10"/>
                <a:gd name="T4" fmla="*/ 2 w 8"/>
                <a:gd name="T5" fmla="*/ 10 h 10"/>
                <a:gd name="T6" fmla="*/ 0 w 8"/>
                <a:gd name="T7" fmla="*/ 10 h 10"/>
                <a:gd name="T8" fmla="*/ 0 w 8"/>
                <a:gd name="T9" fmla="*/ 8 h 10"/>
                <a:gd name="T10" fmla="*/ 0 w 8"/>
                <a:gd name="T11" fmla="*/ 8 h 10"/>
                <a:gd name="T12" fmla="*/ 2 w 8"/>
                <a:gd name="T13" fmla="*/ 0 h 10"/>
                <a:gd name="T14" fmla="*/ 6 w 8"/>
                <a:gd name="T15" fmla="*/ 0 h 10"/>
                <a:gd name="T16" fmla="*/ 6 w 8"/>
                <a:gd name="T17" fmla="*/ 0 h 10"/>
                <a:gd name="T18" fmla="*/ 8 w 8"/>
                <a:gd name="T19" fmla="*/ 0 h 10"/>
                <a:gd name="T20" fmla="*/ 8 w 8"/>
                <a:gd name="T21" fmla="*/ 0 h 10"/>
                <a:gd name="T22" fmla="*/ 6 w 8"/>
                <a:gd name="T23" fmla="*/ 6 h 10"/>
                <a:gd name="T24" fmla="*/ 4 w 8"/>
                <a:gd name="T25" fmla="*/ 10 h 10"/>
                <a:gd name="T26" fmla="*/ 4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4" y="10"/>
                  </a:moveTo>
                  <a:lnTo>
                    <a:pt x="4" y="10"/>
                  </a:lnTo>
                  <a:lnTo>
                    <a:pt x="2" y="10"/>
                  </a:lnTo>
                  <a:lnTo>
                    <a:pt x="0" y="10"/>
                  </a:lnTo>
                  <a:lnTo>
                    <a:pt x="0" y="8"/>
                  </a:lnTo>
                  <a:lnTo>
                    <a:pt x="0" y="8"/>
                  </a:lnTo>
                  <a:lnTo>
                    <a:pt x="2" y="0"/>
                  </a:lnTo>
                  <a:lnTo>
                    <a:pt x="6" y="0"/>
                  </a:lnTo>
                  <a:lnTo>
                    <a:pt x="6" y="0"/>
                  </a:lnTo>
                  <a:lnTo>
                    <a:pt x="8" y="0"/>
                  </a:lnTo>
                  <a:lnTo>
                    <a:pt x="8" y="0"/>
                  </a:lnTo>
                  <a:lnTo>
                    <a:pt x="6" y="6"/>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 name="Freeform 3571">
              <a:extLst>
                <a:ext uri="{FF2B5EF4-FFF2-40B4-BE49-F238E27FC236}">
                  <a16:creationId xmlns:a16="http://schemas.microsoft.com/office/drawing/2014/main" id="{58F7A584-8AAF-8A2F-5FC6-C01056B5D1DD}"/>
                </a:ext>
              </a:extLst>
            </p:cNvPr>
            <p:cNvSpPr>
              <a:spLocks/>
            </p:cNvSpPr>
            <p:nvPr/>
          </p:nvSpPr>
          <p:spPr bwMode="auto">
            <a:xfrm>
              <a:off x="5868" y="2406"/>
              <a:ext cx="6" cy="18"/>
            </a:xfrm>
            <a:custGeom>
              <a:avLst/>
              <a:gdLst>
                <a:gd name="T0" fmla="*/ 0 w 6"/>
                <a:gd name="T1" fmla="*/ 4 h 18"/>
                <a:gd name="T2" fmla="*/ 0 w 6"/>
                <a:gd name="T3" fmla="*/ 4 h 18"/>
                <a:gd name="T4" fmla="*/ 2 w 6"/>
                <a:gd name="T5" fmla="*/ 0 h 18"/>
                <a:gd name="T6" fmla="*/ 2 w 6"/>
                <a:gd name="T7" fmla="*/ 0 h 18"/>
                <a:gd name="T8" fmla="*/ 6 w 6"/>
                <a:gd name="T9" fmla="*/ 18 h 18"/>
                <a:gd name="T10" fmla="*/ 6 w 6"/>
                <a:gd name="T11" fmla="*/ 18 h 18"/>
                <a:gd name="T12" fmla="*/ 4 w 6"/>
                <a:gd name="T13" fmla="*/ 18 h 18"/>
                <a:gd name="T14" fmla="*/ 2 w 6"/>
                <a:gd name="T15" fmla="*/ 14 h 18"/>
                <a:gd name="T16" fmla="*/ 0 w 6"/>
                <a:gd name="T17" fmla="*/ 4 h 18"/>
                <a:gd name="T18" fmla="*/ 0 w 6"/>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8">
                  <a:moveTo>
                    <a:pt x="0" y="4"/>
                  </a:moveTo>
                  <a:lnTo>
                    <a:pt x="0" y="4"/>
                  </a:lnTo>
                  <a:lnTo>
                    <a:pt x="2" y="0"/>
                  </a:lnTo>
                  <a:lnTo>
                    <a:pt x="2" y="0"/>
                  </a:lnTo>
                  <a:lnTo>
                    <a:pt x="6" y="18"/>
                  </a:lnTo>
                  <a:lnTo>
                    <a:pt x="6" y="18"/>
                  </a:lnTo>
                  <a:lnTo>
                    <a:pt x="4" y="18"/>
                  </a:lnTo>
                  <a:lnTo>
                    <a:pt x="2" y="1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 name="Freeform 3572">
              <a:extLst>
                <a:ext uri="{FF2B5EF4-FFF2-40B4-BE49-F238E27FC236}">
                  <a16:creationId xmlns:a16="http://schemas.microsoft.com/office/drawing/2014/main" id="{020B655E-0C5F-DA6B-5DD7-0F29BDE6B740}"/>
                </a:ext>
              </a:extLst>
            </p:cNvPr>
            <p:cNvSpPr>
              <a:spLocks/>
            </p:cNvSpPr>
            <p:nvPr/>
          </p:nvSpPr>
          <p:spPr bwMode="auto">
            <a:xfrm>
              <a:off x="5816" y="2217"/>
              <a:ext cx="10" cy="8"/>
            </a:xfrm>
            <a:custGeom>
              <a:avLst/>
              <a:gdLst>
                <a:gd name="T0" fmla="*/ 0 w 10"/>
                <a:gd name="T1" fmla="*/ 8 h 8"/>
                <a:gd name="T2" fmla="*/ 0 w 10"/>
                <a:gd name="T3" fmla="*/ 8 h 8"/>
                <a:gd name="T4" fmla="*/ 2 w 10"/>
                <a:gd name="T5" fmla="*/ 2 h 8"/>
                <a:gd name="T6" fmla="*/ 4 w 10"/>
                <a:gd name="T7" fmla="*/ 0 h 8"/>
                <a:gd name="T8" fmla="*/ 10 w 10"/>
                <a:gd name="T9" fmla="*/ 4 h 8"/>
                <a:gd name="T10" fmla="*/ 10 w 10"/>
                <a:gd name="T11" fmla="*/ 4 h 8"/>
                <a:gd name="T12" fmla="*/ 6 w 10"/>
                <a:gd name="T13" fmla="*/ 8 h 8"/>
                <a:gd name="T14" fmla="*/ 4 w 10"/>
                <a:gd name="T15" fmla="*/ 8 h 8"/>
                <a:gd name="T16" fmla="*/ 0 w 10"/>
                <a:gd name="T17" fmla="*/ 8 h 8"/>
                <a:gd name="T18" fmla="*/ 0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0" y="8"/>
                  </a:moveTo>
                  <a:lnTo>
                    <a:pt x="0" y="8"/>
                  </a:lnTo>
                  <a:lnTo>
                    <a:pt x="2" y="2"/>
                  </a:lnTo>
                  <a:lnTo>
                    <a:pt x="4" y="0"/>
                  </a:lnTo>
                  <a:lnTo>
                    <a:pt x="10" y="4"/>
                  </a:lnTo>
                  <a:lnTo>
                    <a:pt x="10" y="4"/>
                  </a:lnTo>
                  <a:lnTo>
                    <a:pt x="6" y="8"/>
                  </a:lnTo>
                  <a:lnTo>
                    <a:pt x="4" y="8"/>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 name="Freeform 3573">
              <a:extLst>
                <a:ext uri="{FF2B5EF4-FFF2-40B4-BE49-F238E27FC236}">
                  <a16:creationId xmlns:a16="http://schemas.microsoft.com/office/drawing/2014/main" id="{206749DC-17BC-0453-CF37-174A69C985DC}"/>
                </a:ext>
              </a:extLst>
            </p:cNvPr>
            <p:cNvSpPr>
              <a:spLocks/>
            </p:cNvSpPr>
            <p:nvPr/>
          </p:nvSpPr>
          <p:spPr bwMode="auto">
            <a:xfrm>
              <a:off x="5874" y="2526"/>
              <a:ext cx="6" cy="16"/>
            </a:xfrm>
            <a:custGeom>
              <a:avLst/>
              <a:gdLst>
                <a:gd name="T0" fmla="*/ 6 w 6"/>
                <a:gd name="T1" fmla="*/ 16 h 16"/>
                <a:gd name="T2" fmla="*/ 6 w 6"/>
                <a:gd name="T3" fmla="*/ 16 h 16"/>
                <a:gd name="T4" fmla="*/ 2 w 6"/>
                <a:gd name="T5" fmla="*/ 10 h 16"/>
                <a:gd name="T6" fmla="*/ 0 w 6"/>
                <a:gd name="T7" fmla="*/ 0 h 16"/>
                <a:gd name="T8" fmla="*/ 0 w 6"/>
                <a:gd name="T9" fmla="*/ 0 h 16"/>
                <a:gd name="T10" fmla="*/ 4 w 6"/>
                <a:gd name="T11" fmla="*/ 8 h 16"/>
                <a:gd name="T12" fmla="*/ 6 w 6"/>
                <a:gd name="T13" fmla="*/ 16 h 16"/>
                <a:gd name="T14" fmla="*/ 6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6" y="16"/>
                  </a:moveTo>
                  <a:lnTo>
                    <a:pt x="6" y="16"/>
                  </a:lnTo>
                  <a:lnTo>
                    <a:pt x="2" y="10"/>
                  </a:lnTo>
                  <a:lnTo>
                    <a:pt x="0" y="0"/>
                  </a:lnTo>
                  <a:lnTo>
                    <a:pt x="0" y="0"/>
                  </a:lnTo>
                  <a:lnTo>
                    <a:pt x="4" y="8"/>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pic>
        <p:nvPicPr>
          <p:cNvPr id="4" name="Рисунок 3">
            <a:extLst>
              <a:ext uri="{FF2B5EF4-FFF2-40B4-BE49-F238E27FC236}">
                <a16:creationId xmlns:a16="http://schemas.microsoft.com/office/drawing/2014/main" id="{0B85927A-E474-E163-5013-043AE67596C1}"/>
              </a:ext>
            </a:extLst>
          </p:cNvPr>
          <p:cNvPicPr>
            <a:picLocks noChangeAspect="1"/>
          </p:cNvPicPr>
          <p:nvPr/>
        </p:nvPicPr>
        <p:blipFill>
          <a:blip r:embed="rId4"/>
          <a:stretch>
            <a:fillRect/>
          </a:stretch>
        </p:blipFill>
        <p:spPr>
          <a:xfrm>
            <a:off x="684581" y="664400"/>
            <a:ext cx="2235600" cy="463716"/>
          </a:xfrm>
          <a:prstGeom prst="rect">
            <a:avLst/>
          </a:prstGeom>
        </p:spPr>
      </p:pic>
      <p:sp>
        <p:nvSpPr>
          <p:cNvPr id="5" name="TextBox 4">
            <a:extLst>
              <a:ext uri="{FF2B5EF4-FFF2-40B4-BE49-F238E27FC236}">
                <a16:creationId xmlns:a16="http://schemas.microsoft.com/office/drawing/2014/main" id="{364BBECD-FCAB-999F-FD24-CEE1FCB3D8F2}"/>
              </a:ext>
            </a:extLst>
          </p:cNvPr>
          <p:cNvSpPr txBox="1"/>
          <p:nvPr/>
        </p:nvSpPr>
        <p:spPr>
          <a:xfrm>
            <a:off x="599092" y="2203487"/>
            <a:ext cx="5496908" cy="1477328"/>
          </a:xfrm>
          <a:prstGeom prst="rect">
            <a:avLst/>
          </a:prstGeom>
          <a:noFill/>
        </p:spPr>
        <p:txBody>
          <a:bodyPr wrap="square">
            <a:spAutoFit/>
          </a:bodyPr>
          <a:lstStyle/>
          <a:p>
            <a:pPr>
              <a:lnSpc>
                <a:spcPct val="75000"/>
              </a:lnSpc>
            </a:pPr>
            <a:r>
              <a:rPr lang="ru-RU" sz="6000" spc="-93" dirty="0">
                <a:solidFill>
                  <a:srgbClr val="52606B"/>
                </a:solidFill>
                <a:latin typeface="Akrobat Bold" panose="00000800000000000000" pitchFamily="50" charset="-52"/>
              </a:rPr>
              <a:t>Новый</a:t>
            </a:r>
            <a:r>
              <a:rPr lang="en-US" sz="6000" spc="-93" dirty="0">
                <a:solidFill>
                  <a:schemeClr val="bg1"/>
                </a:solidFill>
                <a:latin typeface="Akrobat Bold" panose="00000800000000000000" pitchFamily="50" charset="-52"/>
              </a:rPr>
              <a:t> </a:t>
            </a:r>
            <a:r>
              <a:rPr lang="ru-RU" sz="6000" spc="-93" dirty="0">
                <a:solidFill>
                  <a:srgbClr val="C8202F"/>
                </a:solidFill>
                <a:latin typeface="Akrobat Bold" panose="00000800000000000000" pitchFamily="50" charset="-52"/>
              </a:rPr>
              <a:t>АльфаРЕМОНТ</a:t>
            </a:r>
            <a:r>
              <a:rPr lang="en-US" sz="6000" spc="-93" dirty="0">
                <a:solidFill>
                  <a:schemeClr val="bg1"/>
                </a:solidFill>
                <a:latin typeface="Akrobat Bold" panose="00000800000000000000" pitchFamily="50" charset="-52"/>
              </a:rPr>
              <a:t> </a:t>
            </a:r>
            <a:endParaRPr lang="ru-RU" sz="6000" spc="-93" dirty="0">
              <a:solidFill>
                <a:schemeClr val="bg1"/>
              </a:solidFill>
              <a:latin typeface="Akrobat Bold" panose="00000800000000000000" pitchFamily="50" charset="-52"/>
            </a:endParaRPr>
          </a:p>
        </p:txBody>
      </p:sp>
      <p:sp>
        <p:nvSpPr>
          <p:cNvPr id="10" name="TextBox 9">
            <a:extLst>
              <a:ext uri="{FF2B5EF4-FFF2-40B4-BE49-F238E27FC236}">
                <a16:creationId xmlns:a16="http://schemas.microsoft.com/office/drawing/2014/main" id="{A147F94B-F6F7-221B-2226-6E7926BC9227}"/>
              </a:ext>
            </a:extLst>
          </p:cNvPr>
          <p:cNvSpPr txBox="1"/>
          <p:nvPr/>
        </p:nvSpPr>
        <p:spPr>
          <a:xfrm>
            <a:off x="599092" y="4059118"/>
            <a:ext cx="3972908" cy="1015663"/>
          </a:xfrm>
          <a:prstGeom prst="rect">
            <a:avLst/>
          </a:prstGeom>
          <a:noFill/>
        </p:spPr>
        <p:txBody>
          <a:bodyPr wrap="square">
            <a:spAutoFit/>
          </a:bodyPr>
          <a:lstStyle/>
          <a:p>
            <a:pPr>
              <a:spcAft>
                <a:spcPts val="800"/>
              </a:spcAft>
            </a:pPr>
            <a:r>
              <a:rPr lang="ru-RU" sz="20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rPr>
              <a:t>Страхование квартиры, имущества </a:t>
            </a:r>
            <a:r>
              <a:rPr lang="en-US" sz="20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rPr>
              <a:t/>
            </a:r>
            <a:br>
              <a:rPr lang="en-US" sz="20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rPr>
            </a:br>
            <a:r>
              <a:rPr lang="ru-RU" sz="20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rPr>
              <a:t>в ней и гражданской ответственности перед третьими лицами</a:t>
            </a:r>
          </a:p>
        </p:txBody>
      </p:sp>
    </p:spTree>
    <p:extLst>
      <p:ext uri="{BB962C8B-B14F-4D97-AF65-F5344CB8AC3E}">
        <p14:creationId xmlns:p14="http://schemas.microsoft.com/office/powerpoint/2010/main" val="186376187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Скругленный прямоугольник 22"/>
          <p:cNvSpPr/>
          <p:nvPr/>
        </p:nvSpPr>
        <p:spPr>
          <a:xfrm>
            <a:off x="1055688" y="1233207"/>
            <a:ext cx="4107982" cy="5149664"/>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24" name="Рисунок 23"/>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464087"/>
            <a:ext cx="4107982" cy="1918784"/>
          </a:xfrm>
          <a:prstGeom prst="roundRect">
            <a:avLst>
              <a:gd name="adj" fmla="val 7080"/>
            </a:avLst>
          </a:prstGeom>
        </p:spPr>
      </p:pic>
      <p:sp>
        <p:nvSpPr>
          <p:cNvPr id="25" name="Прямоугольник 24"/>
          <p:cNvSpPr/>
          <p:nvPr/>
        </p:nvSpPr>
        <p:spPr>
          <a:xfrm>
            <a:off x="1055689" y="4400865"/>
            <a:ext cx="4107982" cy="1744991"/>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 name="Скругленный прямоугольник 12"/>
          <p:cNvSpPr/>
          <p:nvPr/>
        </p:nvSpPr>
        <p:spPr>
          <a:xfrm>
            <a:off x="5332491" y="1250605"/>
            <a:ext cx="6416597" cy="5113981"/>
          </a:xfrm>
          <a:prstGeom prst="roundRect">
            <a:avLst>
              <a:gd name="adj" fmla="val 3598"/>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p:cNvSpPr>
            <a:spLocks noGrp="1"/>
          </p:cNvSpPr>
          <p:nvPr>
            <p:ph type="title"/>
          </p:nvPr>
        </p:nvSpPr>
        <p:spPr/>
        <p:txBody>
          <a:bodyPr/>
          <a:lstStyle/>
          <a:p>
            <a:r>
              <a:rPr lang="ru-RU" dirty="0"/>
              <a:t>Новые правила на примере группы рисков «Пожар»</a:t>
            </a:r>
          </a:p>
        </p:txBody>
      </p:sp>
      <p:sp>
        <p:nvSpPr>
          <p:cNvPr id="3" name="Прямоугольник 2"/>
          <p:cNvSpPr/>
          <p:nvPr/>
        </p:nvSpPr>
        <p:spPr>
          <a:xfrm>
            <a:off x="1684215" y="1443809"/>
            <a:ext cx="1968500" cy="412934"/>
          </a:xfrm>
          <a:prstGeom prst="rect">
            <a:avLst/>
          </a:prstGeom>
        </p:spPr>
        <p:txBody>
          <a:bodyPr wrap="square">
            <a:spAutoFit/>
          </a:bodyPr>
          <a:lstStyle/>
          <a:p>
            <a:pPr fontAlgn="b">
              <a:lnSpc>
                <a:spcPts val="2500"/>
              </a:lnSpc>
              <a:spcBef>
                <a:spcPts val="0"/>
              </a:spcBef>
              <a:spcAft>
                <a:spcPts val="0"/>
              </a:spcAft>
              <a:buClr>
                <a:srgbClr val="000000"/>
              </a:buClr>
            </a:pPr>
            <a:r>
              <a:rPr lang="ru-RU" sz="2400" spc="-40" dirty="0">
                <a:solidFill>
                  <a:srgbClr val="C8202F"/>
                </a:solidFill>
                <a:latin typeface="Akrobat Bold" panose="00000800000000000000" pitchFamily="50" charset="-52"/>
                <a:sym typeface="Arial"/>
              </a:rPr>
              <a:t>Покрываем</a:t>
            </a:r>
          </a:p>
        </p:txBody>
      </p:sp>
      <p:sp>
        <p:nvSpPr>
          <p:cNvPr id="4" name="Прямоугольник 3"/>
          <p:cNvSpPr/>
          <p:nvPr/>
        </p:nvSpPr>
        <p:spPr>
          <a:xfrm>
            <a:off x="5978103" y="1443809"/>
            <a:ext cx="2543175" cy="412934"/>
          </a:xfrm>
          <a:prstGeom prst="rect">
            <a:avLst/>
          </a:prstGeom>
        </p:spPr>
        <p:txBody>
          <a:bodyPr wrap="square">
            <a:spAutoFit/>
          </a:bodyPr>
          <a:lstStyle/>
          <a:p>
            <a:pPr fontAlgn="b">
              <a:lnSpc>
                <a:spcPts val="2500"/>
              </a:lnSpc>
              <a:spcBef>
                <a:spcPts val="0"/>
              </a:spcBef>
              <a:spcAft>
                <a:spcPts val="0"/>
              </a:spcAft>
              <a:buClr>
                <a:srgbClr val="000000"/>
              </a:buClr>
            </a:pPr>
            <a:r>
              <a:rPr lang="ru-RU" sz="2400" spc="-40" dirty="0">
                <a:solidFill>
                  <a:srgbClr val="52606B"/>
                </a:solidFill>
                <a:latin typeface="Akrobat Bold" panose="00000800000000000000" pitchFamily="50" charset="-52"/>
                <a:sym typeface="Arial"/>
              </a:rPr>
              <a:t>НЕ покрываем</a:t>
            </a:r>
          </a:p>
        </p:txBody>
      </p:sp>
      <p:sp>
        <p:nvSpPr>
          <p:cNvPr id="5" name="Прямоугольник 4"/>
          <p:cNvSpPr/>
          <p:nvPr/>
        </p:nvSpPr>
        <p:spPr>
          <a:xfrm>
            <a:off x="1203199" y="1987814"/>
            <a:ext cx="3697287" cy="4290405"/>
          </a:xfrm>
          <a:prstGeom prst="rect">
            <a:avLst/>
          </a:prstGeom>
        </p:spPr>
        <p:txBody>
          <a:bodyPr wrap="square">
            <a:spAutoFit/>
          </a:bodyPr>
          <a:lstStyle/>
          <a:p>
            <a:pPr>
              <a:lnSpc>
                <a:spcPct val="90000"/>
              </a:lnSpc>
              <a:spcAft>
                <a:spcPts val="600"/>
              </a:spcAft>
            </a:pPr>
            <a:r>
              <a:rPr lang="ru-RU" sz="1100" dirty="0">
                <a:solidFill>
                  <a:srgbClr val="C8102E"/>
                </a:solidFill>
                <a:latin typeface="Akrobat Bold" panose="00000800000000000000" pitchFamily="50" charset="-52"/>
                <a:cs typeface="Arial" panose="020B0604020202020204" pitchFamily="34" charset="0"/>
              </a:rPr>
              <a:t>Повреждение, утрата (гибель) застрахованного имущества </a:t>
            </a:r>
            <a:r>
              <a:rPr lang="en-US" sz="1100" dirty="0">
                <a:solidFill>
                  <a:srgbClr val="C8102E"/>
                </a:solidFill>
                <a:latin typeface="Akrobat Bold" panose="00000800000000000000" pitchFamily="50" charset="-52"/>
                <a:cs typeface="Arial" panose="020B0604020202020204" pitchFamily="34" charset="0"/>
              </a:rPr>
              <a:t/>
            </a:r>
            <a:br>
              <a:rPr lang="en-US" sz="1100" dirty="0">
                <a:solidFill>
                  <a:srgbClr val="C8102E"/>
                </a:solidFill>
                <a:latin typeface="Akrobat Bold" panose="00000800000000000000" pitchFamily="50" charset="-52"/>
                <a:cs typeface="Arial" panose="020B0604020202020204" pitchFamily="34" charset="0"/>
              </a:rPr>
            </a:br>
            <a:r>
              <a:rPr lang="ru-RU" sz="1100" dirty="0">
                <a:solidFill>
                  <a:srgbClr val="C8102E"/>
                </a:solidFill>
                <a:latin typeface="Akrobat Bold" panose="00000800000000000000" pitchFamily="50" charset="-52"/>
                <a:cs typeface="Arial" panose="020B0604020202020204" pitchFamily="34" charset="0"/>
              </a:rPr>
              <a:t>в результате:</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короткого замыкания, аварийного режима работы электросети, перегрузки электросети, электроприборов, электрооборудования, которые привели к возгоранию, пожару;</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поджога — умышленного уничтожения или повреждение имущества в результате воздействия пламени или высоких температур. (квалифицируемого по ст.167 УК РФ и ст.168 УК РФ);</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удара молнии;</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прямого термического воздействия пламени;</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воздействия продуктов горения и веществ, применяемых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при пожаротушении, в том числе, при нахождении очага возгорания за пределами места (территории) страхования;</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эксплуатации печей, каминов, дымоходов </a:t>
            </a:r>
            <a:br>
              <a:rPr lang="ru-RU"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и иных элементов отопления; </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теплового воздействия от нагретых поверхностей;</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эксплуатации газовых приборов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и оборудования, воспламенения газа;</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пала травы/мусора;</a:t>
            </a:r>
          </a:p>
          <a:p>
            <a:pPr marL="108000" indent="-108000">
              <a:lnSpc>
                <a:spcPct val="90000"/>
              </a:lnSpc>
              <a:spcAft>
                <a:spcPts val="600"/>
              </a:spcAft>
              <a:buClr>
                <a:srgbClr val="C8102E"/>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распространения огня с соседних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территорий, помещений, строений.</a:t>
            </a:r>
          </a:p>
          <a:p>
            <a:pPr>
              <a:lnSpc>
                <a:spcPct val="90000"/>
              </a:lnSpc>
              <a:spcAft>
                <a:spcPts val="600"/>
              </a:spcAft>
            </a:pPr>
            <a:endParaRPr lang="ru-RU" sz="1100" dirty="0">
              <a:solidFill>
                <a:srgbClr val="52606B"/>
              </a:solidFill>
              <a:latin typeface="Akrobat" panose="00000600000000000000" pitchFamily="50" charset="-52"/>
              <a:cs typeface="Arial" panose="020B0604020202020204" pitchFamily="34" charset="0"/>
            </a:endParaRPr>
          </a:p>
        </p:txBody>
      </p:sp>
      <p:sp>
        <p:nvSpPr>
          <p:cNvPr id="6" name="Прямоугольник 5"/>
          <p:cNvSpPr/>
          <p:nvPr/>
        </p:nvSpPr>
        <p:spPr>
          <a:xfrm>
            <a:off x="5487090" y="1951570"/>
            <a:ext cx="5992700" cy="4679038"/>
          </a:xfrm>
          <a:prstGeom prst="rect">
            <a:avLst/>
          </a:prstGeom>
        </p:spPr>
        <p:txBody>
          <a:bodyPr wrap="square" numCol="2" spcCol="216000">
            <a:spAutoFit/>
          </a:bodyPr>
          <a:lstStyle/>
          <a:p>
            <a:pPr>
              <a:lnSpc>
                <a:spcPct val="90000"/>
              </a:lnSpc>
              <a:spcAft>
                <a:spcPts val="600"/>
              </a:spcAft>
            </a:pPr>
            <a:r>
              <a:rPr lang="ru-RU" sz="1100" dirty="0">
                <a:solidFill>
                  <a:srgbClr val="52606B"/>
                </a:solidFill>
                <a:latin typeface="Akrobat Bold" panose="00000800000000000000" pitchFamily="50" charset="-52"/>
                <a:cs typeface="Arial" panose="020B0604020202020204" pitchFamily="34" charset="0"/>
              </a:rPr>
              <a:t>Повреждение, утрата (гибель) застрахованного имущества в результате:</a:t>
            </a:r>
          </a:p>
          <a:p>
            <a:pPr marL="108000" indent="-108000">
              <a:lnSpc>
                <a:spcPct val="90000"/>
              </a:lnSpc>
              <a:spcAft>
                <a:spcPts val="600"/>
              </a:spcAft>
              <a:buClr>
                <a:srgbClr val="52606B"/>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взрыва. Данное событие может быть признано страховым случаем по риску «Взрыв»;</a:t>
            </a:r>
          </a:p>
          <a:p>
            <a:pPr marL="108000" indent="-108000">
              <a:lnSpc>
                <a:spcPct val="90000"/>
              </a:lnSpc>
              <a:spcAft>
                <a:spcPts val="600"/>
              </a:spcAft>
              <a:buClr>
                <a:srgbClr val="52606B"/>
              </a:buClr>
              <a:buSzPct val="120000"/>
              <a:buFont typeface="Arial" panose="020B0604020202020204" pitchFamily="34" charset="0"/>
              <a:buChar char="•"/>
            </a:pPr>
            <a:r>
              <a:rPr lang="ru-RU" sz="1100" spc="-20" dirty="0">
                <a:solidFill>
                  <a:srgbClr val="52606B"/>
                </a:solidFill>
                <a:latin typeface="Akrobat" panose="00000600000000000000" pitchFamily="50" charset="-52"/>
                <a:cs typeface="Arial" panose="020B0604020202020204" pitchFamily="34" charset="0"/>
              </a:rPr>
              <a:t>подрыва (ст. 167 УК РФ). Данное событие может быть признано страховым случаем по риску «Взрыв»;</a:t>
            </a:r>
          </a:p>
          <a:p>
            <a:pPr marL="108000" indent="-108000">
              <a:lnSpc>
                <a:spcPct val="90000"/>
              </a:lnSpc>
              <a:spcAft>
                <a:spcPts val="600"/>
              </a:spcAft>
              <a:buClr>
                <a:srgbClr val="52606B"/>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воздействия огня, возникшего в результате обработки застрахованного имущества огнем, теплом или иного термического воздействия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на него с целью изменения его свойств или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с другими целями в соответствии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с технологическим процессом (например, для сушки, варки, копчения, горячей обработки или плавления металлов и т. д.). Данное событие может быть признано страховым случаем по риску «Нарушение норм/правил эксплуатации»;</a:t>
            </a:r>
          </a:p>
          <a:p>
            <a:pPr marL="108000" indent="-108000">
              <a:lnSpc>
                <a:spcPct val="90000"/>
              </a:lnSpc>
              <a:spcAft>
                <a:spcPts val="600"/>
              </a:spcAft>
              <a:buClr>
                <a:srgbClr val="52606B"/>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утраты (гибели) или повреждения застрахованных электротехнических устройств (в том числе электрических кабелей и проводов) в результате их технической неисправности (поломки), сопровождающейся искрением или выделением тепла, выраженной в оплавлении и обугливании, кроме случаев возникновения пожара. Данное событие может быть признано страховым случаем по риску «Электротехнический риск»;</a:t>
            </a:r>
            <a:endParaRPr lang="en-US" sz="1100" dirty="0">
              <a:solidFill>
                <a:srgbClr val="52606B"/>
              </a:solidFill>
              <a:latin typeface="Akrobat" panose="00000600000000000000" pitchFamily="50" charset="-52"/>
              <a:cs typeface="Arial" panose="020B0604020202020204" pitchFamily="34" charset="0"/>
            </a:endParaRPr>
          </a:p>
          <a:p>
            <a:pPr marL="108000" indent="-108000">
              <a:lnSpc>
                <a:spcPct val="90000"/>
              </a:lnSpc>
              <a:spcAft>
                <a:spcPts val="600"/>
              </a:spcAft>
              <a:buClr>
                <a:srgbClr val="52606B"/>
              </a:buClr>
              <a:buSzPct val="120000"/>
              <a:buFont typeface="Arial" panose="020B0604020202020204" pitchFamily="34" charset="0"/>
              <a:buChar char="•"/>
            </a:pPr>
            <a:endParaRPr lang="ru-RU" sz="1100" dirty="0">
              <a:solidFill>
                <a:srgbClr val="52606B"/>
              </a:solidFill>
              <a:latin typeface="Akrobat" panose="00000600000000000000" pitchFamily="50" charset="-52"/>
              <a:cs typeface="Arial" panose="020B0604020202020204" pitchFamily="34" charset="0"/>
            </a:endParaRPr>
          </a:p>
          <a:p>
            <a:pPr marL="108000" indent="-108000">
              <a:lnSpc>
                <a:spcPct val="90000"/>
              </a:lnSpc>
              <a:spcAft>
                <a:spcPts val="600"/>
              </a:spcAft>
              <a:buClr>
                <a:srgbClr val="52606B"/>
              </a:buClr>
              <a:buSzPct val="120000"/>
              <a:buFont typeface="Arial" panose="020B0604020202020204" pitchFamily="34" charset="0"/>
              <a:buChar char="•"/>
            </a:pPr>
            <a:endParaRPr lang="en-US" sz="1100" dirty="0">
              <a:solidFill>
                <a:srgbClr val="52606B"/>
              </a:solidFill>
              <a:latin typeface="Akrobat" panose="00000600000000000000" pitchFamily="50" charset="-52"/>
              <a:cs typeface="Arial" panose="020B0604020202020204" pitchFamily="34" charset="0"/>
            </a:endParaRPr>
          </a:p>
          <a:p>
            <a:pPr marL="108000" indent="-108000">
              <a:lnSpc>
                <a:spcPct val="90000"/>
              </a:lnSpc>
              <a:spcAft>
                <a:spcPts val="600"/>
              </a:spcAft>
              <a:buClr>
                <a:srgbClr val="52606B"/>
              </a:buClr>
              <a:buSzPct val="120000"/>
              <a:buFont typeface="Arial" panose="020B0604020202020204" pitchFamily="34" charset="0"/>
              <a:buChar char="•"/>
            </a:pPr>
            <a:r>
              <a:rPr lang="ru-RU" sz="1100" dirty="0">
                <a:solidFill>
                  <a:srgbClr val="52606B"/>
                </a:solidFill>
                <a:latin typeface="Akrobat" panose="00000600000000000000" pitchFamily="50" charset="-52"/>
                <a:cs typeface="Arial" panose="020B0604020202020204" pitchFamily="34" charset="0"/>
              </a:rPr>
              <a:t>воспламенения и/или взрыва хранившихся </a:t>
            </a:r>
            <a:r>
              <a:rPr lang="en-US" sz="1100" dirty="0">
                <a:solidFill>
                  <a:srgbClr val="52606B"/>
                </a:solidFill>
                <a:latin typeface="Akrobat" panose="00000600000000000000" pitchFamily="50" charset="-52"/>
                <a:cs typeface="Arial" panose="020B0604020202020204" pitchFamily="34" charset="0"/>
              </a:rPr>
              <a:t/>
            </a:r>
            <a:br>
              <a:rPr lang="en-US" sz="1100" dirty="0">
                <a:solidFill>
                  <a:srgbClr val="52606B"/>
                </a:solidFill>
                <a:latin typeface="Akrobat" panose="00000600000000000000" pitchFamily="50" charset="-52"/>
                <a:cs typeface="Arial" panose="020B0604020202020204" pitchFamily="34" charset="0"/>
              </a:rPr>
            </a:br>
            <a:r>
              <a:rPr lang="ru-RU" sz="1100" dirty="0">
                <a:solidFill>
                  <a:srgbClr val="52606B"/>
                </a:solidFill>
                <a:latin typeface="Akrobat" panose="00000600000000000000" pitchFamily="50" charset="-52"/>
                <a:cs typeface="Arial" panose="020B0604020202020204" pitchFamily="34" charset="0"/>
              </a:rPr>
              <a:t>в застрахованном строении/помещении легковоспламеняющихся и горючих жидкостей или газов в количестве, превышающем нормы, установленные действующими Правилами противопожарного режима в РФ. Данное событие может быть признано страховым случаем по риску «Нарушение норм/правил эксплуатации»;</a:t>
            </a:r>
          </a:p>
          <a:p>
            <a:pPr marL="108000" indent="-108000">
              <a:lnSpc>
                <a:spcPct val="90000"/>
              </a:lnSpc>
              <a:spcAft>
                <a:spcPts val="600"/>
              </a:spcAft>
              <a:buClr>
                <a:srgbClr val="52606B"/>
              </a:buClr>
              <a:buSzPct val="120000"/>
              <a:buFont typeface="Arial" panose="020B0604020202020204" pitchFamily="34" charset="0"/>
              <a:buChar char="•"/>
            </a:pPr>
            <a:r>
              <a:rPr lang="ru-RU" sz="1100" spc="-20" dirty="0">
                <a:solidFill>
                  <a:srgbClr val="52606B"/>
                </a:solidFill>
                <a:latin typeface="Akrobat" panose="00000600000000000000" pitchFamily="50" charset="-52"/>
                <a:cs typeface="Arial" panose="020B0604020202020204" pitchFamily="34" charset="0"/>
              </a:rPr>
              <a:t>воспламенения и/или взрыва взрывчатых веществ, пиротехнических изделий, оказавшихся на территории страхования в результате их перемещения, хранения или изготовления субъектами, не являющимися третьими лицами </a:t>
            </a:r>
            <a:r>
              <a:rPr lang="en-US" sz="1100" spc="-20" dirty="0">
                <a:solidFill>
                  <a:srgbClr val="52606B"/>
                </a:solidFill>
                <a:latin typeface="Akrobat" panose="00000600000000000000" pitchFamily="50" charset="-52"/>
                <a:cs typeface="Arial" panose="020B0604020202020204" pitchFamily="34" charset="0"/>
              </a:rPr>
              <a:t/>
            </a:r>
            <a:br>
              <a:rPr lang="en-US" sz="1100" spc="-20" dirty="0">
                <a:solidFill>
                  <a:srgbClr val="52606B"/>
                </a:solidFill>
                <a:latin typeface="Akrobat" panose="00000600000000000000" pitchFamily="50" charset="-52"/>
                <a:cs typeface="Arial" panose="020B0604020202020204" pitchFamily="34" charset="0"/>
              </a:rPr>
            </a:br>
            <a:r>
              <a:rPr lang="ru-RU" sz="1100" spc="-20" dirty="0">
                <a:solidFill>
                  <a:srgbClr val="52606B"/>
                </a:solidFill>
                <a:latin typeface="Akrobat" panose="00000600000000000000" pitchFamily="50" charset="-52"/>
                <a:cs typeface="Arial" panose="020B0604020202020204" pitchFamily="34" charset="0"/>
              </a:rPr>
              <a:t>в соответствии с настоящими Правилами. Данное событие может быть признано страховым случаем по риску «Нарушение норм/правил эксплуатации»; </a:t>
            </a:r>
          </a:p>
          <a:p>
            <a:pPr marL="108000" indent="-108000">
              <a:lnSpc>
                <a:spcPct val="90000"/>
              </a:lnSpc>
              <a:spcAft>
                <a:spcPts val="600"/>
              </a:spcAft>
              <a:buClr>
                <a:srgbClr val="52606B"/>
              </a:buClr>
              <a:buSzPct val="120000"/>
              <a:buFont typeface="Arial" panose="020B0604020202020204" pitchFamily="34" charset="0"/>
              <a:buChar char="•"/>
            </a:pPr>
            <a:r>
              <a:rPr lang="ru-RU" sz="1100" spc="-20" dirty="0">
                <a:solidFill>
                  <a:srgbClr val="52606B"/>
                </a:solidFill>
                <a:latin typeface="Akrobat" panose="00000600000000000000" pitchFamily="50" charset="-52"/>
                <a:cs typeface="Arial" panose="020B0604020202020204" pitchFamily="34" charset="0"/>
              </a:rPr>
              <a:t>пожара, возникшего вследствие проведения </a:t>
            </a:r>
            <a:r>
              <a:rPr lang="en-US" sz="1100" spc="-20" dirty="0">
                <a:solidFill>
                  <a:srgbClr val="52606B"/>
                </a:solidFill>
                <a:latin typeface="Akrobat" panose="00000600000000000000" pitchFamily="50" charset="-52"/>
                <a:cs typeface="Arial" panose="020B0604020202020204" pitchFamily="34" charset="0"/>
              </a:rPr>
              <a:t/>
            </a:r>
            <a:br>
              <a:rPr lang="en-US" sz="1100" spc="-20" dirty="0">
                <a:solidFill>
                  <a:srgbClr val="52606B"/>
                </a:solidFill>
                <a:latin typeface="Akrobat" panose="00000600000000000000" pitchFamily="50" charset="-52"/>
                <a:cs typeface="Arial" panose="020B0604020202020204" pitchFamily="34" charset="0"/>
              </a:rPr>
            </a:br>
            <a:r>
              <a:rPr lang="ru-RU" sz="1100" spc="-20" dirty="0">
                <a:solidFill>
                  <a:srgbClr val="52606B"/>
                </a:solidFill>
                <a:latin typeface="Akrobat" panose="00000600000000000000" pitchFamily="50" charset="-52"/>
                <a:cs typeface="Arial" panose="020B0604020202020204" pitchFamily="34" charset="0"/>
              </a:rPr>
              <a:t>в застрахованном строении/помещении работ </a:t>
            </a:r>
            <a:r>
              <a:rPr lang="en-US" sz="1100" spc="-20" dirty="0">
                <a:solidFill>
                  <a:srgbClr val="52606B"/>
                </a:solidFill>
                <a:latin typeface="Akrobat" panose="00000600000000000000" pitchFamily="50" charset="-52"/>
                <a:cs typeface="Arial" panose="020B0604020202020204" pitchFamily="34" charset="0"/>
              </a:rPr>
              <a:t/>
            </a:r>
            <a:br>
              <a:rPr lang="en-US" sz="1100" spc="-20" dirty="0">
                <a:solidFill>
                  <a:srgbClr val="52606B"/>
                </a:solidFill>
                <a:latin typeface="Akrobat" panose="00000600000000000000" pitchFamily="50" charset="-52"/>
                <a:cs typeface="Arial" panose="020B0604020202020204" pitchFamily="34" charset="0"/>
              </a:rPr>
            </a:br>
            <a:r>
              <a:rPr lang="ru-RU" sz="1100" spc="-20" dirty="0">
                <a:solidFill>
                  <a:srgbClr val="52606B"/>
                </a:solidFill>
                <a:latin typeface="Akrobat" panose="00000600000000000000" pitchFamily="50" charset="-52"/>
                <a:cs typeface="Arial" panose="020B0604020202020204" pitchFamily="34" charset="0"/>
              </a:rPr>
              <a:t>с газовым оборудованием, с системой электроснабжения или сварочных работ, выполняемых специалистами, не имеющими соответствующей квалификации (допуска, разрешительной документации, если она необходима для проведения данных работ). Данное событие может быть признано страховым случаем по риску «Нарушение норм/правил эксплуатации»;</a:t>
            </a:r>
          </a:p>
        </p:txBody>
      </p:sp>
      <p:grpSp>
        <p:nvGrpSpPr>
          <p:cNvPr id="7" name="Группа 9">
            <a:extLst>
              <a:ext uri="{FF2B5EF4-FFF2-40B4-BE49-F238E27FC236}">
                <a16:creationId xmlns:a16="http://schemas.microsoft.com/office/drawing/2014/main" id="{C7673F69-E68D-45D1-8CB0-952CDF274EEA}"/>
              </a:ext>
            </a:extLst>
          </p:cNvPr>
          <p:cNvGrpSpPr>
            <a:grpSpLocks noChangeAspect="1"/>
          </p:cNvGrpSpPr>
          <p:nvPr/>
        </p:nvGrpSpPr>
        <p:grpSpPr>
          <a:xfrm>
            <a:off x="1279399" y="1429693"/>
            <a:ext cx="415925" cy="415925"/>
            <a:chOff x="0" y="1593850"/>
            <a:chExt cx="327024" cy="327024"/>
          </a:xfrm>
        </p:grpSpPr>
        <p:sp>
          <p:nvSpPr>
            <p:cNvPr id="8" name="Овал 255">
              <a:extLst>
                <a:ext uri="{FF2B5EF4-FFF2-40B4-BE49-F238E27FC236}">
                  <a16:creationId xmlns:a16="http://schemas.microsoft.com/office/drawing/2014/main" id="{4E5265DF-AD78-4970-B6E5-E92D1DE6A8E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Freeform 11">
              <a:extLst>
                <a:ext uri="{FF2B5EF4-FFF2-40B4-BE49-F238E27FC236}">
                  <a16:creationId xmlns:a16="http://schemas.microsoft.com/office/drawing/2014/main" id="{8870AE1A-437E-4C55-A507-7208DB0FADB9}"/>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 name="Группа 18"/>
          <p:cNvGrpSpPr/>
          <p:nvPr/>
        </p:nvGrpSpPr>
        <p:grpSpPr>
          <a:xfrm>
            <a:off x="5558526" y="1437931"/>
            <a:ext cx="415925" cy="415925"/>
            <a:chOff x="7212013" y="1567475"/>
            <a:chExt cx="415925" cy="415925"/>
          </a:xfrm>
        </p:grpSpPr>
        <p:sp>
          <p:nvSpPr>
            <p:cNvPr id="15" name="Овал 255">
              <a:extLst>
                <a:ext uri="{FF2B5EF4-FFF2-40B4-BE49-F238E27FC236}">
                  <a16:creationId xmlns:a16="http://schemas.microsoft.com/office/drawing/2014/main" id="{4E5265DF-AD78-4970-B6E5-E92D1DE6A8E3}"/>
                </a:ext>
              </a:extLst>
            </p:cNvPr>
            <p:cNvSpPr/>
            <p:nvPr/>
          </p:nvSpPr>
          <p:spPr>
            <a:xfrm>
              <a:off x="7212013" y="1567475"/>
              <a:ext cx="415925" cy="415925"/>
            </a:xfrm>
            <a:prstGeom prst="ellipse">
              <a:avLst/>
            </a:prstGeom>
            <a:solidFill>
              <a:srgbClr val="939BA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16" name="Группа 15"/>
            <p:cNvGrpSpPr/>
            <p:nvPr/>
          </p:nvGrpSpPr>
          <p:grpSpPr>
            <a:xfrm>
              <a:off x="7332663" y="1689101"/>
              <a:ext cx="179388" cy="179388"/>
              <a:chOff x="7316787" y="1436689"/>
              <a:chExt cx="257175" cy="257175"/>
            </a:xfrm>
          </p:grpSpPr>
          <p:cxnSp>
            <p:nvCxnSpPr>
              <p:cNvPr id="17" name="Прямая соединительная линия 16"/>
              <p:cNvCxnSpPr/>
              <p:nvPr/>
            </p:nvCxnSpPr>
            <p:spPr>
              <a:xfrm rot="189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Прямая соединительная линия 17"/>
              <p:cNvCxnSpPr/>
              <p:nvPr/>
            </p:nvCxnSpPr>
            <p:spPr>
              <a:xfrm rot="27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grpSp>
      </p:grpSp>
      <p:pic>
        <p:nvPicPr>
          <p:cNvPr id="12" name="Рисунок 1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971926" y="5112882"/>
            <a:ext cx="971550" cy="1124406"/>
          </a:xfrm>
          <a:prstGeom prst="rect">
            <a:avLst/>
          </a:prstGeom>
        </p:spPr>
      </p:pic>
      <p:pic>
        <p:nvPicPr>
          <p:cNvPr id="27" name="Рисунок 26"/>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460295" y="5065198"/>
            <a:ext cx="1172090" cy="1172090"/>
          </a:xfrm>
          <a:prstGeom prst="rect">
            <a:avLst/>
          </a:prstGeom>
        </p:spPr>
      </p:pic>
      <p:sp>
        <p:nvSpPr>
          <p:cNvPr id="21"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79236888-8334-44EC-874A-89B8CFB84805}" type="slidenum">
              <a:rPr lang="ru-RU" sz="900" smtClean="0"/>
              <a:t>10</a:t>
            </a:fld>
            <a:endParaRPr lang="ru-RU" sz="900" dirty="0"/>
          </a:p>
        </p:txBody>
      </p:sp>
    </p:spTree>
    <p:extLst>
      <p:ext uri="{BB962C8B-B14F-4D97-AF65-F5344CB8AC3E}">
        <p14:creationId xmlns:p14="http://schemas.microsoft.com/office/powerpoint/2010/main" val="1946259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2771C5-31B7-66A0-09B3-E39A74AF0E3E}"/>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3D9F1A73-866F-DD8F-DB22-8350FCB23187}"/>
              </a:ext>
            </a:extLst>
          </p:cNvPr>
          <p:cNvSpPr>
            <a:spLocks noGrp="1"/>
          </p:cNvSpPr>
          <p:nvPr>
            <p:ph type="title"/>
          </p:nvPr>
        </p:nvSpPr>
        <p:spPr/>
        <p:txBody>
          <a:bodyPr/>
          <a:lstStyle/>
          <a:p>
            <a:r>
              <a:rPr lang="ru-RU" spc="-39" dirty="0"/>
              <a:t>Программа АльфаРЕМОНТ. Пакет «Максимальный»</a:t>
            </a:r>
          </a:p>
        </p:txBody>
      </p:sp>
      <p:sp>
        <p:nvSpPr>
          <p:cNvPr id="24" name="Номер слайда 6">
            <a:extLst>
              <a:ext uri="{FF2B5EF4-FFF2-40B4-BE49-F238E27FC236}">
                <a16:creationId xmlns:a16="http://schemas.microsoft.com/office/drawing/2014/main" id="{F7B8BA96-1143-5CD2-DFAE-72B88C692F98}"/>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C67AF8A1-864E-45D0-A24F-601770D7610B}" type="slidenum">
              <a:rPr lang="ru-RU" sz="900" smtClean="0"/>
              <a:t>11</a:t>
            </a:fld>
            <a:endParaRPr lang="ru-RU" sz="900" dirty="0"/>
          </a:p>
        </p:txBody>
      </p:sp>
      <p:sp>
        <p:nvSpPr>
          <p:cNvPr id="15" name="TextBox 14">
            <a:extLst>
              <a:ext uri="{FF2B5EF4-FFF2-40B4-BE49-F238E27FC236}">
                <a16:creationId xmlns:a16="http://schemas.microsoft.com/office/drawing/2014/main" id="{EDADFB59-DFC2-2FDA-4430-E0AC2449FE4D}"/>
              </a:ext>
            </a:extLst>
          </p:cNvPr>
          <p:cNvSpPr txBox="1"/>
          <p:nvPr/>
        </p:nvSpPr>
        <p:spPr>
          <a:xfrm>
            <a:off x="8679076" y="3021298"/>
            <a:ext cx="2494818" cy="246221"/>
          </a:xfrm>
          <a:prstGeom prst="rect">
            <a:avLst/>
          </a:prstGeom>
        </p:spPr>
        <p:txBody>
          <a:bodyPr wrap="square" lIns="0" tIns="0" rIns="0" bIns="0">
            <a:spAutoFit/>
          </a:bodyPr>
          <a:lstStyle>
            <a:defPPr>
              <a:defRPr lang="ru-RU"/>
            </a:defPPr>
            <a:lvl1pPr fontAlgn="ctr">
              <a:spcAft>
                <a:spcPts val="1200"/>
              </a:spcAft>
              <a:buClr>
                <a:srgbClr val="000000"/>
              </a:buClr>
              <a:defRPr sz="1600">
                <a:solidFill>
                  <a:srgbClr val="52606B"/>
                </a:solidFill>
                <a:latin typeface="Akrobat Bold" panose="00000800000000000000" pitchFamily="50" charset="-52"/>
              </a:defRPr>
            </a:lvl1pPr>
          </a:lstStyle>
          <a:p>
            <a:r>
              <a:rPr lang="ru-RU" dirty="0">
                <a:latin typeface="Akrobat" panose="00000600000000000000" pitchFamily="50" charset="-52"/>
              </a:rPr>
              <a:t>зеленый коридор по выплатам</a:t>
            </a:r>
          </a:p>
        </p:txBody>
      </p:sp>
      <p:sp>
        <p:nvSpPr>
          <p:cNvPr id="16" name="Прямоугольник 5">
            <a:extLst>
              <a:ext uri="{FF2B5EF4-FFF2-40B4-BE49-F238E27FC236}">
                <a16:creationId xmlns:a16="http://schemas.microsoft.com/office/drawing/2014/main" id="{2A5A8F29-1822-B726-26C4-09A03AFAD715}"/>
              </a:ext>
            </a:extLst>
          </p:cNvPr>
          <p:cNvSpPr/>
          <p:nvPr/>
        </p:nvSpPr>
        <p:spPr>
          <a:xfrm>
            <a:off x="8679076" y="2189895"/>
            <a:ext cx="2734530" cy="738664"/>
          </a:xfrm>
          <a:prstGeom prst="rect">
            <a:avLst/>
          </a:prstGeom>
        </p:spPr>
        <p:txBody>
          <a:bodyPr wrap="square" lIns="0" tIns="0" rIns="0" bIns="0">
            <a:spAutoFit/>
          </a:bodyPr>
          <a:lstStyle/>
          <a:p>
            <a:r>
              <a:rPr lang="ru-RU" sz="2000" dirty="0">
                <a:solidFill>
                  <a:srgbClr val="C8102E"/>
                </a:solidFill>
                <a:latin typeface="Akrobat Bold" panose="00000800000000000000" pitchFamily="50" charset="-52"/>
                <a:cs typeface="Arial" panose="020B0604020202020204" pitchFamily="34" charset="0"/>
              </a:rPr>
              <a:t>До </a:t>
            </a:r>
            <a:r>
              <a:rPr lang="ru-RU" sz="4800" dirty="0">
                <a:solidFill>
                  <a:srgbClr val="C8102E"/>
                </a:solidFill>
                <a:latin typeface="Akrobat Bold" panose="00000800000000000000" pitchFamily="50" charset="-52"/>
                <a:cs typeface="Arial" panose="020B0604020202020204" pitchFamily="34" charset="0"/>
              </a:rPr>
              <a:t>50</a:t>
            </a:r>
            <a:r>
              <a:rPr lang="ru-RU" sz="1400" dirty="0">
                <a:solidFill>
                  <a:srgbClr val="C8102E"/>
                </a:solidFill>
                <a:latin typeface="Akrobat Bold" panose="00000800000000000000" pitchFamily="50" charset="-52"/>
                <a:cs typeface="Arial" panose="020B0604020202020204" pitchFamily="34" charset="0"/>
              </a:rPr>
              <a:t> </a:t>
            </a:r>
            <a:r>
              <a:rPr lang="ru-RU" sz="4800" dirty="0">
                <a:solidFill>
                  <a:srgbClr val="C8102E"/>
                </a:solidFill>
                <a:latin typeface="Akrobat Bold" panose="00000800000000000000" pitchFamily="50" charset="-52"/>
                <a:cs typeface="Arial" panose="020B0604020202020204" pitchFamily="34" charset="0"/>
              </a:rPr>
              <a:t>000</a:t>
            </a:r>
            <a:r>
              <a:rPr lang="ru-RU" sz="1400" dirty="0">
                <a:solidFill>
                  <a:srgbClr val="C8102E"/>
                </a:solidFill>
                <a:latin typeface="Akrobat Bold" panose="00000800000000000000" pitchFamily="50" charset="-52"/>
                <a:cs typeface="Arial" panose="020B0604020202020204" pitchFamily="34" charset="0"/>
              </a:rPr>
              <a:t> </a:t>
            </a:r>
            <a:r>
              <a:rPr lang="ru-RU" sz="2000" dirty="0">
                <a:solidFill>
                  <a:srgbClr val="C8102E"/>
                </a:solidFill>
                <a:latin typeface="Akrobat Bold" panose="00000800000000000000" pitchFamily="50" charset="-52"/>
                <a:cs typeface="Arial" panose="020B0604020202020204" pitchFamily="34" charset="0"/>
              </a:rPr>
              <a:t>руб.</a:t>
            </a:r>
          </a:p>
        </p:txBody>
      </p:sp>
      <p:cxnSp>
        <p:nvCxnSpPr>
          <p:cNvPr id="34" name="Прямая соединительная линия 162">
            <a:extLst>
              <a:ext uri="{FF2B5EF4-FFF2-40B4-BE49-F238E27FC236}">
                <a16:creationId xmlns:a16="http://schemas.microsoft.com/office/drawing/2014/main" id="{469AB7AE-D822-7814-9E7F-48FEDA6DEF23}"/>
              </a:ext>
            </a:extLst>
          </p:cNvPr>
          <p:cNvCxnSpPr>
            <a:cxnSpLocks/>
          </p:cNvCxnSpPr>
          <p:nvPr/>
        </p:nvCxnSpPr>
        <p:spPr>
          <a:xfrm>
            <a:off x="8679076" y="2928559"/>
            <a:ext cx="2416358" cy="0"/>
          </a:xfrm>
          <a:prstGeom prst="line">
            <a:avLst/>
          </a:prstGeom>
          <a:ln w="12700">
            <a:solidFill>
              <a:srgbClr val="939BA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1FF362DE-F78C-B534-1DFF-F84862395174}"/>
              </a:ext>
            </a:extLst>
          </p:cNvPr>
          <p:cNvSpPr txBox="1"/>
          <p:nvPr/>
        </p:nvSpPr>
        <p:spPr>
          <a:xfrm>
            <a:off x="8679076" y="4573033"/>
            <a:ext cx="2270028" cy="738664"/>
          </a:xfrm>
          <a:prstGeom prst="rect">
            <a:avLst/>
          </a:prstGeom>
        </p:spPr>
        <p:txBody>
          <a:bodyPr wrap="square" lIns="0" tIns="0" rIns="0" bIns="0">
            <a:spAutoFit/>
          </a:bodyPr>
          <a:lstStyle>
            <a:defPPr>
              <a:defRPr lang="ru-RU"/>
            </a:defPPr>
            <a:lvl1pPr fontAlgn="ctr">
              <a:spcAft>
                <a:spcPts val="1200"/>
              </a:spcAft>
              <a:buClr>
                <a:srgbClr val="000000"/>
              </a:buClr>
              <a:defRPr sz="1600">
                <a:solidFill>
                  <a:srgbClr val="52606B"/>
                </a:solidFill>
                <a:latin typeface="Akrobat" panose="00000600000000000000" pitchFamily="50" charset="-52"/>
              </a:defRPr>
            </a:lvl1pPr>
          </a:lstStyle>
          <a:p>
            <a:r>
              <a:rPr lang="ru-RU" dirty="0"/>
              <a:t>выплата за одну единицу </a:t>
            </a:r>
            <a:br>
              <a:rPr lang="ru-RU" dirty="0"/>
            </a:br>
            <a:r>
              <a:rPr lang="ru-RU" dirty="0"/>
              <a:t>по Домашнему имуществу без Описи</a:t>
            </a:r>
          </a:p>
        </p:txBody>
      </p:sp>
      <p:sp>
        <p:nvSpPr>
          <p:cNvPr id="40" name="Прямоугольник 5">
            <a:extLst>
              <a:ext uri="{FF2B5EF4-FFF2-40B4-BE49-F238E27FC236}">
                <a16:creationId xmlns:a16="http://schemas.microsoft.com/office/drawing/2014/main" id="{8474B711-BE4F-CC03-8F61-21F07C98B8FE}"/>
              </a:ext>
            </a:extLst>
          </p:cNvPr>
          <p:cNvSpPr/>
          <p:nvPr/>
        </p:nvSpPr>
        <p:spPr>
          <a:xfrm>
            <a:off x="8679076" y="3741630"/>
            <a:ext cx="2734530" cy="738664"/>
          </a:xfrm>
          <a:prstGeom prst="rect">
            <a:avLst/>
          </a:prstGeom>
        </p:spPr>
        <p:txBody>
          <a:bodyPr wrap="square" lIns="0" tIns="0" rIns="0" bIns="0">
            <a:spAutoFit/>
          </a:bodyPr>
          <a:lstStyle/>
          <a:p>
            <a:r>
              <a:rPr lang="ru-RU" sz="2000" spc="-45" dirty="0">
                <a:solidFill>
                  <a:srgbClr val="C8102E"/>
                </a:solidFill>
                <a:latin typeface="Akrobat Bold" panose="00000800000000000000" pitchFamily="50" charset="-52"/>
                <a:cs typeface="Arial" panose="020B0604020202020204" pitchFamily="34" charset="0"/>
              </a:rPr>
              <a:t>До </a:t>
            </a:r>
            <a:r>
              <a:rPr lang="ru-RU" sz="4800" spc="-45" dirty="0">
                <a:solidFill>
                  <a:srgbClr val="C8102E"/>
                </a:solidFill>
                <a:latin typeface="Akrobat Bold" panose="00000800000000000000" pitchFamily="50" charset="-52"/>
                <a:cs typeface="Arial" panose="020B0604020202020204" pitchFamily="34" charset="0"/>
              </a:rPr>
              <a:t>150</a:t>
            </a:r>
            <a:r>
              <a:rPr lang="ru-RU" sz="1400" spc="-45" dirty="0">
                <a:solidFill>
                  <a:srgbClr val="C8102E"/>
                </a:solidFill>
                <a:latin typeface="Akrobat Bold" panose="00000800000000000000" pitchFamily="50" charset="-52"/>
                <a:cs typeface="Arial" panose="020B0604020202020204" pitchFamily="34" charset="0"/>
              </a:rPr>
              <a:t> </a:t>
            </a:r>
            <a:r>
              <a:rPr lang="ru-RU" sz="4800" spc="-45" dirty="0">
                <a:solidFill>
                  <a:srgbClr val="C8102E"/>
                </a:solidFill>
                <a:latin typeface="Akrobat Bold" panose="00000800000000000000" pitchFamily="50" charset="-52"/>
                <a:cs typeface="Arial" panose="020B0604020202020204" pitchFamily="34" charset="0"/>
              </a:rPr>
              <a:t>000</a:t>
            </a:r>
            <a:r>
              <a:rPr lang="ru-RU" sz="1400" spc="-45" dirty="0">
                <a:solidFill>
                  <a:srgbClr val="C8102E"/>
                </a:solidFill>
                <a:latin typeface="Akrobat Bold" panose="00000800000000000000" pitchFamily="50" charset="-52"/>
                <a:cs typeface="Arial" panose="020B0604020202020204" pitchFamily="34" charset="0"/>
              </a:rPr>
              <a:t> </a:t>
            </a:r>
            <a:r>
              <a:rPr lang="ru-RU" sz="2000" spc="-45" dirty="0">
                <a:solidFill>
                  <a:srgbClr val="C8102E"/>
                </a:solidFill>
                <a:latin typeface="Akrobat Bold" panose="00000800000000000000" pitchFamily="50" charset="-52"/>
                <a:cs typeface="Arial" panose="020B0604020202020204" pitchFamily="34" charset="0"/>
              </a:rPr>
              <a:t>руб.</a:t>
            </a:r>
          </a:p>
        </p:txBody>
      </p:sp>
      <p:cxnSp>
        <p:nvCxnSpPr>
          <p:cNvPr id="41" name="Прямая соединительная линия 162">
            <a:extLst>
              <a:ext uri="{FF2B5EF4-FFF2-40B4-BE49-F238E27FC236}">
                <a16:creationId xmlns:a16="http://schemas.microsoft.com/office/drawing/2014/main" id="{2659F48C-2C35-5F30-B0F2-46235E170DE1}"/>
              </a:ext>
            </a:extLst>
          </p:cNvPr>
          <p:cNvCxnSpPr>
            <a:cxnSpLocks/>
          </p:cNvCxnSpPr>
          <p:nvPr/>
        </p:nvCxnSpPr>
        <p:spPr>
          <a:xfrm>
            <a:off x="8679076" y="4480294"/>
            <a:ext cx="2416358" cy="0"/>
          </a:xfrm>
          <a:prstGeom prst="line">
            <a:avLst/>
          </a:prstGeom>
          <a:ln w="12700">
            <a:solidFill>
              <a:srgbClr val="939BA1"/>
            </a:solidFill>
          </a:ln>
        </p:spPr>
        <p:style>
          <a:lnRef idx="1">
            <a:schemeClr val="accent1"/>
          </a:lnRef>
          <a:fillRef idx="0">
            <a:schemeClr val="accent1"/>
          </a:fillRef>
          <a:effectRef idx="0">
            <a:schemeClr val="accent1"/>
          </a:effectRef>
          <a:fontRef idx="minor">
            <a:schemeClr val="tx1"/>
          </a:fontRef>
        </p:style>
      </p:cxnSp>
      <p:graphicFrame>
        <p:nvGraphicFramePr>
          <p:cNvPr id="10" name="Таблица 9">
            <a:extLst>
              <a:ext uri="{FF2B5EF4-FFF2-40B4-BE49-F238E27FC236}">
                <a16:creationId xmlns:a16="http://schemas.microsoft.com/office/drawing/2014/main" id="{9BD6E4CE-74BB-0861-6A79-EF81738395C7}"/>
              </a:ext>
            </a:extLst>
          </p:cNvPr>
          <p:cNvGraphicFramePr>
            <a:graphicFrameLocks noGrp="1"/>
          </p:cNvGraphicFramePr>
          <p:nvPr>
            <p:extLst>
              <p:ext uri="{D42A27DB-BD31-4B8C-83A1-F6EECF244321}">
                <p14:modId xmlns:p14="http://schemas.microsoft.com/office/powerpoint/2010/main" val="800104315"/>
              </p:ext>
            </p:extLst>
          </p:nvPr>
        </p:nvGraphicFramePr>
        <p:xfrm>
          <a:off x="1069027" y="1573976"/>
          <a:ext cx="6823116" cy="4356345"/>
        </p:xfrm>
        <a:graphic>
          <a:graphicData uri="http://schemas.openxmlformats.org/drawingml/2006/table">
            <a:tbl>
              <a:tblPr firstRow="1" bandRow="1">
                <a:tableStyleId>{2D5ABB26-0587-4C30-8999-92F81FD0307C}</a:tableStyleId>
              </a:tblPr>
              <a:tblGrid>
                <a:gridCol w="676568">
                  <a:extLst>
                    <a:ext uri="{9D8B030D-6E8A-4147-A177-3AD203B41FA5}">
                      <a16:colId xmlns:a16="http://schemas.microsoft.com/office/drawing/2014/main" val="2679358299"/>
                    </a:ext>
                  </a:extLst>
                </a:gridCol>
                <a:gridCol w="6146548">
                  <a:extLst>
                    <a:ext uri="{9D8B030D-6E8A-4147-A177-3AD203B41FA5}">
                      <a16:colId xmlns:a16="http://schemas.microsoft.com/office/drawing/2014/main" val="1213948066"/>
                    </a:ext>
                  </a:extLst>
                </a:gridCol>
              </a:tblGrid>
              <a:tr h="312595">
                <a:tc>
                  <a:txBody>
                    <a:bodyPr/>
                    <a:lstStyle/>
                    <a:p>
                      <a:pPr>
                        <a:lnSpc>
                          <a:spcPct val="90000"/>
                        </a:lnSpc>
                      </a:pPr>
                      <a:endParaRPr lang="ru-RU" sz="1200" dirty="0">
                        <a:solidFill>
                          <a:srgbClr val="52606B"/>
                        </a:solidFill>
                        <a:latin typeface="Akrobat" panose="00000600000000000000" pitchFamily="50" charset="-52"/>
                      </a:endParaRPr>
                    </a:p>
                  </a:txBody>
                  <a:tcP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extLst>
                  <a:ext uri="{0D108BD9-81ED-4DB2-BD59-A6C34878D82A}">
                    <a16:rowId xmlns:a16="http://schemas.microsoft.com/office/drawing/2014/main" val="2712826253"/>
                  </a:ext>
                </a:extLst>
              </a:tr>
              <a:tr h="748415">
                <a:tc>
                  <a:txBody>
                    <a:bodyPr/>
                    <a:lstStyle/>
                    <a:p>
                      <a:pPr>
                        <a:lnSpc>
                          <a:spcPct val="90000"/>
                        </a:lnSpc>
                      </a:pPr>
                      <a:endParaRPr lang="ru-RU" sz="1200" dirty="0">
                        <a:solidFill>
                          <a:srgbClr val="52606B"/>
                        </a:solidFill>
                        <a:latin typeface="Akrobat" panose="00000600000000000000" pitchFamily="50" charset="-52"/>
                      </a:endParaRPr>
                    </a:p>
                  </a:txBody>
                  <a:tcPr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b="0" dirty="0">
                          <a:solidFill>
                            <a:srgbClr val="52606B"/>
                          </a:solidFill>
                          <a:latin typeface="Akrobat Bold" panose="00000800000000000000" pitchFamily="50" charset="-52"/>
                        </a:rPr>
                        <a:t>Пожар</a:t>
                      </a:r>
                      <a:r>
                        <a:rPr lang="ru-RU" sz="1200" dirty="0">
                          <a:solidFill>
                            <a:srgbClr val="52606B"/>
                          </a:solidFill>
                          <a:latin typeface="Akrobat" panose="00000600000000000000" pitchFamily="50" charset="-52"/>
                        </a:rPr>
                        <a:t> (п. 3.2.1. Правил)</a:t>
                      </a:r>
                    </a:p>
                    <a:p>
                      <a:pPr>
                        <a:lnSpc>
                          <a:spcPct val="90000"/>
                        </a:lnSpc>
                      </a:pPr>
                      <a:r>
                        <a:rPr lang="ru-RU" sz="1200" dirty="0">
                          <a:solidFill>
                            <a:srgbClr val="52606B"/>
                          </a:solidFill>
                          <a:latin typeface="Akrobat" panose="00000600000000000000" pitchFamily="50" charset="-52"/>
                        </a:rPr>
                        <a:t>(короткое замыкание, поджог, удар молнии, повреждения </a:t>
                      </a:r>
                    </a:p>
                    <a:p>
                      <a:pPr>
                        <a:lnSpc>
                          <a:spcPct val="90000"/>
                        </a:lnSpc>
                      </a:pPr>
                      <a:r>
                        <a:rPr lang="ru-RU" sz="1200" dirty="0">
                          <a:solidFill>
                            <a:srgbClr val="52606B"/>
                          </a:solidFill>
                          <a:latin typeface="Akrobat" panose="00000600000000000000" pitchFamily="50" charset="-52"/>
                        </a:rPr>
                        <a:t>веществами при тушении)</a:t>
                      </a:r>
                    </a:p>
                  </a:txBody>
                  <a:tcPr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040919042"/>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Взрыв</a:t>
                      </a:r>
                      <a:r>
                        <a:rPr lang="ru-RU" sz="1200" dirty="0">
                          <a:solidFill>
                            <a:srgbClr val="52606B"/>
                          </a:solidFill>
                          <a:latin typeface="Akrobat" panose="00000600000000000000" pitchFamily="50" charset="-52"/>
                        </a:rPr>
                        <a:t> (п. 3.2.2. Правил)</a:t>
                      </a:r>
                    </a:p>
                    <a:p>
                      <a:pPr>
                        <a:lnSpc>
                          <a:spcPct val="90000"/>
                        </a:lnSpc>
                      </a:pPr>
                      <a:r>
                        <a:rPr lang="ru-RU" sz="1200" dirty="0">
                          <a:solidFill>
                            <a:srgbClr val="52606B"/>
                          </a:solidFill>
                          <a:latin typeface="Akrobat" panose="00000600000000000000" pitchFamily="50" charset="-52"/>
                        </a:rPr>
                        <a:t>(взрыв котлов/хранилищ/агрегатов, взрыв бытового газа, подрыв)</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398639460"/>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Противоправные действия третьих лиц </a:t>
                      </a:r>
                      <a:r>
                        <a:rPr lang="ru-RU" sz="1200" dirty="0">
                          <a:solidFill>
                            <a:srgbClr val="52606B"/>
                          </a:solidFill>
                          <a:latin typeface="Akrobat" panose="00000600000000000000" pitchFamily="50" charset="-52"/>
                        </a:rPr>
                        <a:t>(п. 3.2.6. Правил)</a:t>
                      </a:r>
                    </a:p>
                    <a:p>
                      <a:pPr>
                        <a:lnSpc>
                          <a:spcPct val="90000"/>
                        </a:lnSpc>
                      </a:pPr>
                      <a:r>
                        <a:rPr lang="ru-RU" sz="1200" dirty="0">
                          <a:solidFill>
                            <a:srgbClr val="52606B"/>
                          </a:solidFill>
                          <a:latin typeface="Akrobat" panose="00000600000000000000" pitchFamily="50" charset="-52"/>
                        </a:rPr>
                        <a:t>(кража, грабеж, хулиганство и прочее)</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32997615"/>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Стихийные бедствия </a:t>
                      </a:r>
                      <a:r>
                        <a:rPr lang="ru-RU" sz="1200" dirty="0">
                          <a:solidFill>
                            <a:srgbClr val="52606B"/>
                          </a:solidFill>
                          <a:latin typeface="Akrobat" panose="00000600000000000000" pitchFamily="50" charset="-52"/>
                        </a:rPr>
                        <a:t>(п. 3.2.3. Правил)</a:t>
                      </a:r>
                    </a:p>
                    <a:p>
                      <a:pPr>
                        <a:lnSpc>
                          <a:spcPct val="90000"/>
                        </a:lnSpc>
                      </a:pPr>
                      <a:r>
                        <a:rPr lang="ru-RU" sz="1200" dirty="0">
                          <a:solidFill>
                            <a:srgbClr val="52606B"/>
                          </a:solidFill>
                          <a:latin typeface="Akrobat" panose="00000600000000000000" pitchFamily="50" charset="-52"/>
                        </a:rPr>
                        <a:t>(наводнения/паводки, град и прочие опасные явления)</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901003453"/>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Повреждение водой или иной жидкостью </a:t>
                      </a:r>
                      <a:r>
                        <a:rPr lang="ru-RU" sz="1200" dirty="0">
                          <a:solidFill>
                            <a:srgbClr val="52606B"/>
                          </a:solidFill>
                          <a:latin typeface="Akrobat" panose="00000600000000000000" pitchFamily="50" charset="-52"/>
                        </a:rPr>
                        <a:t>(</a:t>
                      </a:r>
                      <a:r>
                        <a:rPr lang="ru-RU" sz="1200" spc="-20" baseline="0" dirty="0">
                          <a:solidFill>
                            <a:srgbClr val="52606B"/>
                          </a:solidFill>
                          <a:latin typeface="Akrobat" panose="00000600000000000000" pitchFamily="50" charset="-52"/>
                        </a:rPr>
                        <a:t>п. 3.2.5. Правил) (аварии систем водоснабжения, проникновение жидкости и др.)</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865836994"/>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Механические повреждения </a:t>
                      </a:r>
                      <a:r>
                        <a:rPr lang="ru-RU" sz="1200" dirty="0">
                          <a:solidFill>
                            <a:srgbClr val="52606B"/>
                          </a:solidFill>
                          <a:latin typeface="Akrobat" panose="00000600000000000000" pitchFamily="50" charset="-52"/>
                        </a:rPr>
                        <a:t>(п. 3.2.4. Правил)</a:t>
                      </a:r>
                      <a:r>
                        <a:rPr lang="en-US" sz="1200" baseline="0" dirty="0">
                          <a:solidFill>
                            <a:srgbClr val="52606B"/>
                          </a:solidFill>
                          <a:latin typeface="Akrobat" panose="00000600000000000000" pitchFamily="50" charset="-52"/>
                        </a:rPr>
                        <a:t> </a:t>
                      </a:r>
                      <a:r>
                        <a:rPr lang="ru-RU" sz="1200" dirty="0">
                          <a:solidFill>
                            <a:srgbClr val="52606B"/>
                          </a:solidFill>
                          <a:latin typeface="Akrobat" panose="00000600000000000000" pitchFamily="50" charset="-52"/>
                        </a:rPr>
                        <a:t>(</a:t>
                      </a:r>
                      <a:r>
                        <a:rPr lang="ru-RU" sz="1200" spc="-20" baseline="0" dirty="0">
                          <a:solidFill>
                            <a:srgbClr val="52606B"/>
                          </a:solidFill>
                          <a:latin typeface="Akrobat" panose="00000600000000000000" pitchFamily="50" charset="-52"/>
                        </a:rPr>
                        <a:t>наезд/навал/столкновение, падение деревьев/строительной техники и т.п.)</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062607808"/>
                  </a:ext>
                </a:extLst>
              </a:tr>
            </a:tbl>
          </a:graphicData>
        </a:graphic>
      </p:graphicFrame>
      <p:pic>
        <p:nvPicPr>
          <p:cNvPr id="11" name="Рисунок 10">
            <a:extLst>
              <a:ext uri="{FF2B5EF4-FFF2-40B4-BE49-F238E27FC236}">
                <a16:creationId xmlns:a16="http://schemas.microsoft.com/office/drawing/2014/main" id="{2A6513EB-A4BF-5E8D-656B-3807646C6E3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7958"/>
          <a:stretch/>
        </p:blipFill>
        <p:spPr>
          <a:xfrm>
            <a:off x="1069295" y="1961909"/>
            <a:ext cx="648967" cy="597318"/>
          </a:xfrm>
          <a:prstGeom prst="rect">
            <a:avLst/>
          </a:prstGeom>
        </p:spPr>
      </p:pic>
      <p:pic>
        <p:nvPicPr>
          <p:cNvPr id="12" name="Рисунок 11">
            <a:extLst>
              <a:ext uri="{FF2B5EF4-FFF2-40B4-BE49-F238E27FC236}">
                <a16:creationId xmlns:a16="http://schemas.microsoft.com/office/drawing/2014/main" id="{C01CC577-0BA4-D215-E7B4-D98F5EDCE08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126445" y="2673579"/>
            <a:ext cx="571500" cy="571500"/>
          </a:xfrm>
          <a:prstGeom prst="rect">
            <a:avLst/>
          </a:prstGeom>
        </p:spPr>
      </p:pic>
      <p:pic>
        <p:nvPicPr>
          <p:cNvPr id="13" name="Рисунок 12">
            <a:extLst>
              <a:ext uri="{FF2B5EF4-FFF2-40B4-BE49-F238E27FC236}">
                <a16:creationId xmlns:a16="http://schemas.microsoft.com/office/drawing/2014/main" id="{12B1B0AE-643A-6F57-7957-0C07053A8285}"/>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26445" y="3332315"/>
            <a:ext cx="571499" cy="571499"/>
          </a:xfrm>
          <a:prstGeom prst="rect">
            <a:avLst/>
          </a:prstGeom>
        </p:spPr>
      </p:pic>
      <p:pic>
        <p:nvPicPr>
          <p:cNvPr id="14" name="Рисунок 13">
            <a:extLst>
              <a:ext uri="{FF2B5EF4-FFF2-40B4-BE49-F238E27FC236}">
                <a16:creationId xmlns:a16="http://schemas.microsoft.com/office/drawing/2014/main" id="{8FA3B6A5-9B80-37D8-BDB1-C0DC3F6E643B}"/>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126445" y="5320038"/>
            <a:ext cx="571500" cy="571500"/>
          </a:xfrm>
          <a:prstGeom prst="rect">
            <a:avLst/>
          </a:prstGeom>
        </p:spPr>
      </p:pic>
      <p:pic>
        <p:nvPicPr>
          <p:cNvPr id="17" name="Рисунок 16">
            <a:extLst>
              <a:ext uri="{FF2B5EF4-FFF2-40B4-BE49-F238E27FC236}">
                <a16:creationId xmlns:a16="http://schemas.microsoft.com/office/drawing/2014/main" id="{96EB3045-E547-C114-9FD2-CD9BF16A21F0}"/>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126445" y="4643762"/>
            <a:ext cx="573087" cy="573087"/>
          </a:xfrm>
          <a:prstGeom prst="rect">
            <a:avLst/>
          </a:prstGeom>
        </p:spPr>
      </p:pic>
      <p:pic>
        <p:nvPicPr>
          <p:cNvPr id="22" name="Рисунок 21">
            <a:extLst>
              <a:ext uri="{FF2B5EF4-FFF2-40B4-BE49-F238E27FC236}">
                <a16:creationId xmlns:a16="http://schemas.microsoft.com/office/drawing/2014/main" id="{0BEED85F-70E0-C8F8-C6BD-1D9265E8D2F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126445" y="3977956"/>
            <a:ext cx="592137" cy="592137"/>
          </a:xfrm>
          <a:prstGeom prst="rect">
            <a:avLst/>
          </a:prstGeom>
        </p:spPr>
      </p:pic>
      <p:sp>
        <p:nvSpPr>
          <p:cNvPr id="23" name="Прямоугольник 22">
            <a:extLst>
              <a:ext uri="{FF2B5EF4-FFF2-40B4-BE49-F238E27FC236}">
                <a16:creationId xmlns:a16="http://schemas.microsoft.com/office/drawing/2014/main" id="{BCEBBBA9-B71A-4287-872D-4F2817A9A421}"/>
              </a:ext>
            </a:extLst>
          </p:cNvPr>
          <p:cNvSpPr/>
          <p:nvPr/>
        </p:nvSpPr>
        <p:spPr>
          <a:xfrm>
            <a:off x="1801133" y="1573976"/>
            <a:ext cx="4089399" cy="221599"/>
          </a:xfrm>
          <a:prstGeom prst="rect">
            <a:avLst/>
          </a:prstGeom>
        </p:spPr>
        <p:txBody>
          <a:bodyPr wrap="square" lIns="0" tIns="0" rIns="0" bIns="0">
            <a:spAutoFit/>
          </a:bodyPr>
          <a:lstStyle/>
          <a:p>
            <a:pPr marL="0" lvl="4" defTabSz="742950">
              <a:lnSpc>
                <a:spcPct val="90000"/>
              </a:lnSpc>
              <a:spcAft>
                <a:spcPts val="300"/>
              </a:spcAft>
              <a:buClr>
                <a:srgbClr val="C00000"/>
              </a:buClr>
              <a:buSzPct val="130000"/>
            </a:pPr>
            <a:r>
              <a:rPr lang="ru-RU" sz="1600" dirty="0">
                <a:solidFill>
                  <a:srgbClr val="52606B"/>
                </a:solidFill>
                <a:latin typeface="Akrobat Bold" panose="00000800000000000000" pitchFamily="50" charset="-52"/>
                <a:cs typeface="Arial" panose="020B0604020202020204" pitchFamily="34" charset="0"/>
              </a:rPr>
              <a:t>Риски, входящие в программу страхования</a:t>
            </a:r>
            <a:endParaRPr lang="en-US" altLang="ru-RU" sz="1600" dirty="0">
              <a:solidFill>
                <a:srgbClr val="52606B"/>
              </a:solidFill>
              <a:latin typeface="Akrobat Bold" panose="00000800000000000000" pitchFamily="50" charset="-52"/>
              <a:cs typeface="Arial" panose="020B0604020202020204" pitchFamily="34" charset="0"/>
            </a:endParaRPr>
          </a:p>
        </p:txBody>
      </p:sp>
    </p:spTree>
    <p:extLst>
      <p:ext uri="{BB962C8B-B14F-4D97-AF65-F5344CB8AC3E}">
        <p14:creationId xmlns:p14="http://schemas.microsoft.com/office/powerpoint/2010/main" val="189981286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5C1B6C-5D82-1AC2-668C-A1EB032EA655}"/>
            </a:ext>
          </a:extLst>
        </p:cNvPr>
        <p:cNvGrpSpPr/>
        <p:nvPr/>
      </p:nvGrpSpPr>
      <p:grpSpPr>
        <a:xfrm>
          <a:off x="0" y="0"/>
          <a:ext cx="0" cy="0"/>
          <a:chOff x="0" y="0"/>
          <a:chExt cx="0" cy="0"/>
        </a:xfrm>
      </p:grpSpPr>
      <p:graphicFrame>
        <p:nvGraphicFramePr>
          <p:cNvPr id="3" name="Таблица 2">
            <a:extLst>
              <a:ext uri="{FF2B5EF4-FFF2-40B4-BE49-F238E27FC236}">
                <a16:creationId xmlns:a16="http://schemas.microsoft.com/office/drawing/2014/main" id="{8281CD76-E8BB-7779-C85A-1636BC770306}"/>
              </a:ext>
            </a:extLst>
          </p:cNvPr>
          <p:cNvGraphicFramePr>
            <a:graphicFrameLocks noGrp="1"/>
          </p:cNvGraphicFramePr>
          <p:nvPr>
            <p:extLst>
              <p:ext uri="{D42A27DB-BD31-4B8C-83A1-F6EECF244321}">
                <p14:modId xmlns:p14="http://schemas.microsoft.com/office/powerpoint/2010/main" val="1782239659"/>
              </p:ext>
            </p:extLst>
          </p:nvPr>
        </p:nvGraphicFramePr>
        <p:xfrm>
          <a:off x="1069027" y="1573976"/>
          <a:ext cx="6823116" cy="4356345"/>
        </p:xfrm>
        <a:graphic>
          <a:graphicData uri="http://schemas.openxmlformats.org/drawingml/2006/table">
            <a:tbl>
              <a:tblPr firstRow="1" bandRow="1">
                <a:tableStyleId>{2D5ABB26-0587-4C30-8999-92F81FD0307C}</a:tableStyleId>
              </a:tblPr>
              <a:tblGrid>
                <a:gridCol w="676568">
                  <a:extLst>
                    <a:ext uri="{9D8B030D-6E8A-4147-A177-3AD203B41FA5}">
                      <a16:colId xmlns:a16="http://schemas.microsoft.com/office/drawing/2014/main" val="2679358299"/>
                    </a:ext>
                  </a:extLst>
                </a:gridCol>
                <a:gridCol w="6146548">
                  <a:extLst>
                    <a:ext uri="{9D8B030D-6E8A-4147-A177-3AD203B41FA5}">
                      <a16:colId xmlns:a16="http://schemas.microsoft.com/office/drawing/2014/main" val="1213948066"/>
                    </a:ext>
                  </a:extLst>
                </a:gridCol>
              </a:tblGrid>
              <a:tr h="312595">
                <a:tc>
                  <a:txBody>
                    <a:bodyPr/>
                    <a:lstStyle/>
                    <a:p>
                      <a:pPr>
                        <a:lnSpc>
                          <a:spcPct val="90000"/>
                        </a:lnSpc>
                      </a:pPr>
                      <a:endParaRPr lang="ru-RU" sz="1200" dirty="0">
                        <a:solidFill>
                          <a:srgbClr val="52606B"/>
                        </a:solidFill>
                        <a:latin typeface="Akrobat" panose="00000600000000000000" pitchFamily="50" charset="-52"/>
                      </a:endParaRPr>
                    </a:p>
                  </a:txBody>
                  <a:tcP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extLst>
                  <a:ext uri="{0D108BD9-81ED-4DB2-BD59-A6C34878D82A}">
                    <a16:rowId xmlns:a16="http://schemas.microsoft.com/office/drawing/2014/main" val="2712826253"/>
                  </a:ext>
                </a:extLst>
              </a:tr>
              <a:tr h="748415">
                <a:tc>
                  <a:txBody>
                    <a:bodyPr/>
                    <a:lstStyle/>
                    <a:p>
                      <a:pPr>
                        <a:lnSpc>
                          <a:spcPct val="90000"/>
                        </a:lnSpc>
                      </a:pPr>
                      <a:endParaRPr lang="ru-RU" sz="1200" dirty="0">
                        <a:solidFill>
                          <a:srgbClr val="52606B"/>
                        </a:solidFill>
                        <a:latin typeface="Akrobat" panose="00000600000000000000" pitchFamily="50" charset="-52"/>
                      </a:endParaRPr>
                    </a:p>
                  </a:txBody>
                  <a:tcPr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b="0" dirty="0">
                          <a:solidFill>
                            <a:srgbClr val="52606B"/>
                          </a:solidFill>
                          <a:latin typeface="Akrobat Bold" panose="00000800000000000000" pitchFamily="50" charset="-52"/>
                        </a:rPr>
                        <a:t>Пожар</a:t>
                      </a:r>
                      <a:r>
                        <a:rPr lang="ru-RU" sz="1200" dirty="0">
                          <a:solidFill>
                            <a:srgbClr val="52606B"/>
                          </a:solidFill>
                          <a:latin typeface="Akrobat" panose="00000600000000000000" pitchFamily="50" charset="-52"/>
                        </a:rPr>
                        <a:t> (п. 3.2.1. Правил)</a:t>
                      </a:r>
                    </a:p>
                    <a:p>
                      <a:pPr>
                        <a:lnSpc>
                          <a:spcPct val="90000"/>
                        </a:lnSpc>
                      </a:pPr>
                      <a:r>
                        <a:rPr lang="ru-RU" sz="1200" dirty="0">
                          <a:solidFill>
                            <a:srgbClr val="52606B"/>
                          </a:solidFill>
                          <a:latin typeface="Akrobat" panose="00000600000000000000" pitchFamily="50" charset="-52"/>
                        </a:rPr>
                        <a:t>(короткое замыкание, поджог, удар молнии, повреждения </a:t>
                      </a:r>
                    </a:p>
                    <a:p>
                      <a:pPr>
                        <a:lnSpc>
                          <a:spcPct val="90000"/>
                        </a:lnSpc>
                      </a:pPr>
                      <a:r>
                        <a:rPr lang="ru-RU" sz="1200" dirty="0">
                          <a:solidFill>
                            <a:srgbClr val="52606B"/>
                          </a:solidFill>
                          <a:latin typeface="Akrobat" panose="00000600000000000000" pitchFamily="50" charset="-52"/>
                        </a:rPr>
                        <a:t>веществами при тушении)</a:t>
                      </a:r>
                    </a:p>
                  </a:txBody>
                  <a:tcPr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040919042"/>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Взрыв</a:t>
                      </a:r>
                      <a:r>
                        <a:rPr lang="ru-RU" sz="1200" dirty="0">
                          <a:solidFill>
                            <a:srgbClr val="52606B"/>
                          </a:solidFill>
                          <a:latin typeface="Akrobat" panose="00000600000000000000" pitchFamily="50" charset="-52"/>
                        </a:rPr>
                        <a:t> (п. 3.2.2. Правил)</a:t>
                      </a:r>
                    </a:p>
                    <a:p>
                      <a:pPr>
                        <a:lnSpc>
                          <a:spcPct val="90000"/>
                        </a:lnSpc>
                      </a:pPr>
                      <a:r>
                        <a:rPr lang="ru-RU" sz="1200" dirty="0">
                          <a:solidFill>
                            <a:srgbClr val="52606B"/>
                          </a:solidFill>
                          <a:latin typeface="Akrobat" panose="00000600000000000000" pitchFamily="50" charset="-52"/>
                        </a:rPr>
                        <a:t>(взрыв котлов/хранилищ/агрегатов, взрыв бытового газа, подрыв)</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398639460"/>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Противоправные действия третьих лиц </a:t>
                      </a:r>
                      <a:r>
                        <a:rPr lang="ru-RU" sz="1200" dirty="0">
                          <a:solidFill>
                            <a:srgbClr val="52606B"/>
                          </a:solidFill>
                          <a:latin typeface="Akrobat" panose="00000600000000000000" pitchFamily="50" charset="-52"/>
                        </a:rPr>
                        <a:t>(п. 3.2.6. Правил)</a:t>
                      </a:r>
                    </a:p>
                    <a:p>
                      <a:pPr>
                        <a:lnSpc>
                          <a:spcPct val="90000"/>
                        </a:lnSpc>
                      </a:pPr>
                      <a:r>
                        <a:rPr lang="ru-RU" sz="1200" dirty="0">
                          <a:solidFill>
                            <a:srgbClr val="52606B"/>
                          </a:solidFill>
                          <a:latin typeface="Akrobat" panose="00000600000000000000" pitchFamily="50" charset="-52"/>
                        </a:rPr>
                        <a:t>(кража, грабеж, хулиганство и прочее)</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32997615"/>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Стихийные бедствия </a:t>
                      </a:r>
                      <a:r>
                        <a:rPr lang="ru-RU" sz="1200" dirty="0">
                          <a:solidFill>
                            <a:srgbClr val="52606B"/>
                          </a:solidFill>
                          <a:latin typeface="Akrobat" panose="00000600000000000000" pitchFamily="50" charset="-52"/>
                        </a:rPr>
                        <a:t>(п. 3.2.3. Правил)</a:t>
                      </a:r>
                    </a:p>
                    <a:p>
                      <a:pPr>
                        <a:lnSpc>
                          <a:spcPct val="90000"/>
                        </a:lnSpc>
                      </a:pPr>
                      <a:r>
                        <a:rPr lang="ru-RU" sz="1200" dirty="0">
                          <a:solidFill>
                            <a:srgbClr val="52606B"/>
                          </a:solidFill>
                          <a:latin typeface="Akrobat" panose="00000600000000000000" pitchFamily="50" charset="-52"/>
                        </a:rPr>
                        <a:t>(наводнения/паводки, град и прочие опасные явления)</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901003453"/>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Повреждение водой или иной жидкостью </a:t>
                      </a:r>
                      <a:r>
                        <a:rPr lang="ru-RU" sz="1200" dirty="0">
                          <a:solidFill>
                            <a:srgbClr val="52606B"/>
                          </a:solidFill>
                          <a:latin typeface="Akrobat" panose="00000600000000000000" pitchFamily="50" charset="-52"/>
                        </a:rPr>
                        <a:t>(</a:t>
                      </a:r>
                      <a:r>
                        <a:rPr lang="ru-RU" sz="1200" spc="-20" baseline="0" dirty="0">
                          <a:solidFill>
                            <a:srgbClr val="52606B"/>
                          </a:solidFill>
                          <a:latin typeface="Akrobat" panose="00000600000000000000" pitchFamily="50" charset="-52"/>
                        </a:rPr>
                        <a:t>п. 3.2.5. Правил) (аварии систем водоснабжения, проникновение жидкости и др.)</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865836994"/>
                  </a:ext>
                </a:extLst>
              </a:tr>
              <a:tr h="659067">
                <a:tc>
                  <a:txBody>
                    <a:bodyPr/>
                    <a:lstStyle/>
                    <a:p>
                      <a:pPr>
                        <a:lnSpc>
                          <a:spcPct val="90000"/>
                        </a:lnSpc>
                      </a:pPr>
                      <a:endParaRPr lang="ru-RU" sz="1200" dirty="0">
                        <a:solidFill>
                          <a:srgbClr val="52606B"/>
                        </a:solidFill>
                        <a:latin typeface="Akrobat" panose="00000600000000000000" pitchFamily="50" charset="-52"/>
                      </a:endParaRP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r>
                        <a:rPr lang="ru-RU" sz="1600" dirty="0">
                          <a:solidFill>
                            <a:srgbClr val="52606B"/>
                          </a:solidFill>
                          <a:latin typeface="Akrobat Bold" panose="00000800000000000000" pitchFamily="50" charset="-52"/>
                        </a:rPr>
                        <a:t>Механические повреждения </a:t>
                      </a:r>
                      <a:r>
                        <a:rPr lang="ru-RU" sz="1200" dirty="0">
                          <a:solidFill>
                            <a:srgbClr val="52606B"/>
                          </a:solidFill>
                          <a:latin typeface="Akrobat" panose="00000600000000000000" pitchFamily="50" charset="-52"/>
                        </a:rPr>
                        <a:t>(п. 3.2.4. Правил)</a:t>
                      </a:r>
                      <a:r>
                        <a:rPr lang="en-US" sz="1200" baseline="0" dirty="0">
                          <a:solidFill>
                            <a:srgbClr val="52606B"/>
                          </a:solidFill>
                          <a:latin typeface="Akrobat" panose="00000600000000000000" pitchFamily="50" charset="-52"/>
                        </a:rPr>
                        <a:t> </a:t>
                      </a:r>
                      <a:r>
                        <a:rPr lang="ru-RU" sz="1200" dirty="0">
                          <a:solidFill>
                            <a:srgbClr val="52606B"/>
                          </a:solidFill>
                          <a:latin typeface="Akrobat" panose="00000600000000000000" pitchFamily="50" charset="-52"/>
                        </a:rPr>
                        <a:t>(</a:t>
                      </a:r>
                      <a:r>
                        <a:rPr lang="ru-RU" sz="1200" spc="-20" baseline="0" dirty="0">
                          <a:solidFill>
                            <a:srgbClr val="52606B"/>
                          </a:solidFill>
                          <a:latin typeface="Akrobat" panose="00000600000000000000" pitchFamily="50" charset="-52"/>
                        </a:rPr>
                        <a:t>наезд/навал/столкновение, падение деревьев/строительной техники и т.п.)</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062607808"/>
                  </a:ext>
                </a:extLst>
              </a:tr>
            </a:tbl>
          </a:graphicData>
        </a:graphic>
      </p:graphicFrame>
      <p:sp>
        <p:nvSpPr>
          <p:cNvPr id="2" name="Заголовок 1">
            <a:extLst>
              <a:ext uri="{FF2B5EF4-FFF2-40B4-BE49-F238E27FC236}">
                <a16:creationId xmlns:a16="http://schemas.microsoft.com/office/drawing/2014/main" id="{50CD3378-C367-D6E6-4417-BE07CFF7A24F}"/>
              </a:ext>
            </a:extLst>
          </p:cNvPr>
          <p:cNvSpPr>
            <a:spLocks noGrp="1"/>
          </p:cNvSpPr>
          <p:nvPr>
            <p:ph type="title"/>
          </p:nvPr>
        </p:nvSpPr>
        <p:spPr/>
        <p:txBody>
          <a:bodyPr/>
          <a:lstStyle/>
          <a:p>
            <a:r>
              <a:rPr lang="ru-RU" spc="-39" dirty="0"/>
              <a:t>Программа АльфаРЕМОНТ. Пакет </a:t>
            </a:r>
            <a:r>
              <a:rPr lang="ru-RU" spc="-39" dirty="0">
                <a:solidFill>
                  <a:srgbClr val="C8102E"/>
                </a:solidFill>
              </a:rPr>
              <a:t>«Максимальный Плюс»</a:t>
            </a:r>
          </a:p>
        </p:txBody>
      </p:sp>
      <p:pic>
        <p:nvPicPr>
          <p:cNvPr id="4" name="Рисунок 3">
            <a:extLst>
              <a:ext uri="{FF2B5EF4-FFF2-40B4-BE49-F238E27FC236}">
                <a16:creationId xmlns:a16="http://schemas.microsoft.com/office/drawing/2014/main" id="{1595B0E8-1533-8E2F-6464-16DBBD1E285A}"/>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7958"/>
          <a:stretch/>
        </p:blipFill>
        <p:spPr>
          <a:xfrm>
            <a:off x="1069295" y="1961909"/>
            <a:ext cx="648967" cy="597318"/>
          </a:xfrm>
          <a:prstGeom prst="rect">
            <a:avLst/>
          </a:prstGeom>
        </p:spPr>
      </p:pic>
      <p:pic>
        <p:nvPicPr>
          <p:cNvPr id="5" name="Рисунок 4">
            <a:extLst>
              <a:ext uri="{FF2B5EF4-FFF2-40B4-BE49-F238E27FC236}">
                <a16:creationId xmlns:a16="http://schemas.microsoft.com/office/drawing/2014/main" id="{A3F3273E-98CD-5BBC-FBBD-14E0559A984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126445" y="2673579"/>
            <a:ext cx="571500" cy="571500"/>
          </a:xfrm>
          <a:prstGeom prst="rect">
            <a:avLst/>
          </a:prstGeom>
        </p:spPr>
      </p:pic>
      <p:pic>
        <p:nvPicPr>
          <p:cNvPr id="6" name="Рисунок 5">
            <a:extLst>
              <a:ext uri="{FF2B5EF4-FFF2-40B4-BE49-F238E27FC236}">
                <a16:creationId xmlns:a16="http://schemas.microsoft.com/office/drawing/2014/main" id="{E6C3AE46-7015-E444-7382-73E84F8E88B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26445" y="3332315"/>
            <a:ext cx="571499" cy="571499"/>
          </a:xfrm>
          <a:prstGeom prst="rect">
            <a:avLst/>
          </a:prstGeom>
        </p:spPr>
      </p:pic>
      <p:pic>
        <p:nvPicPr>
          <p:cNvPr id="7" name="Рисунок 6">
            <a:extLst>
              <a:ext uri="{FF2B5EF4-FFF2-40B4-BE49-F238E27FC236}">
                <a16:creationId xmlns:a16="http://schemas.microsoft.com/office/drawing/2014/main" id="{E564F10F-3095-DB1C-09AC-071068BE63E4}"/>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126445" y="5320038"/>
            <a:ext cx="571500" cy="571500"/>
          </a:xfrm>
          <a:prstGeom prst="rect">
            <a:avLst/>
          </a:prstGeom>
        </p:spPr>
      </p:pic>
      <p:pic>
        <p:nvPicPr>
          <p:cNvPr id="8" name="Рисунок 7">
            <a:extLst>
              <a:ext uri="{FF2B5EF4-FFF2-40B4-BE49-F238E27FC236}">
                <a16:creationId xmlns:a16="http://schemas.microsoft.com/office/drawing/2014/main" id="{4EFC153E-ED0C-84BD-01D7-72B41AFD5A4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126445" y="4643762"/>
            <a:ext cx="573087" cy="573087"/>
          </a:xfrm>
          <a:prstGeom prst="rect">
            <a:avLst/>
          </a:prstGeom>
        </p:spPr>
      </p:pic>
      <p:pic>
        <p:nvPicPr>
          <p:cNvPr id="9" name="Рисунок 8">
            <a:extLst>
              <a:ext uri="{FF2B5EF4-FFF2-40B4-BE49-F238E27FC236}">
                <a16:creationId xmlns:a16="http://schemas.microsoft.com/office/drawing/2014/main" id="{506EDA48-DD3C-2BD0-7C8A-425FE3853F95}"/>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126445" y="3977956"/>
            <a:ext cx="592137" cy="592137"/>
          </a:xfrm>
          <a:prstGeom prst="rect">
            <a:avLst/>
          </a:prstGeom>
        </p:spPr>
      </p:pic>
      <p:sp>
        <p:nvSpPr>
          <p:cNvPr id="26" name="Прямоугольник 25">
            <a:extLst>
              <a:ext uri="{FF2B5EF4-FFF2-40B4-BE49-F238E27FC236}">
                <a16:creationId xmlns:a16="http://schemas.microsoft.com/office/drawing/2014/main" id="{B838893F-EE45-65FE-6039-A3CE3A9FD004}"/>
              </a:ext>
            </a:extLst>
          </p:cNvPr>
          <p:cNvSpPr/>
          <p:nvPr/>
        </p:nvSpPr>
        <p:spPr>
          <a:xfrm>
            <a:off x="1801133" y="1573976"/>
            <a:ext cx="4089399" cy="221599"/>
          </a:xfrm>
          <a:prstGeom prst="rect">
            <a:avLst/>
          </a:prstGeom>
        </p:spPr>
        <p:txBody>
          <a:bodyPr wrap="square" lIns="0" tIns="0" rIns="0" bIns="0">
            <a:spAutoFit/>
          </a:bodyPr>
          <a:lstStyle/>
          <a:p>
            <a:pPr marL="0" lvl="4" defTabSz="742950">
              <a:lnSpc>
                <a:spcPct val="90000"/>
              </a:lnSpc>
              <a:spcAft>
                <a:spcPts val="300"/>
              </a:spcAft>
              <a:buClr>
                <a:srgbClr val="C00000"/>
              </a:buClr>
              <a:buSzPct val="130000"/>
            </a:pPr>
            <a:r>
              <a:rPr lang="ru-RU" sz="1600" dirty="0">
                <a:solidFill>
                  <a:srgbClr val="52606B"/>
                </a:solidFill>
                <a:latin typeface="Akrobat Bold" panose="00000800000000000000" pitchFamily="50" charset="-52"/>
                <a:cs typeface="Arial" panose="020B0604020202020204" pitchFamily="34" charset="0"/>
              </a:rPr>
              <a:t>Риски, входящие в программу страхования</a:t>
            </a:r>
            <a:endParaRPr lang="en-US" altLang="ru-RU" sz="1600" dirty="0">
              <a:solidFill>
                <a:srgbClr val="52606B"/>
              </a:solidFill>
              <a:latin typeface="Akrobat Bold" panose="00000800000000000000" pitchFamily="50" charset="-52"/>
              <a:cs typeface="Arial" panose="020B0604020202020204" pitchFamily="34" charset="0"/>
            </a:endParaRPr>
          </a:p>
        </p:txBody>
      </p:sp>
      <p:sp>
        <p:nvSpPr>
          <p:cNvPr id="24" name="Номер слайда 6">
            <a:extLst>
              <a:ext uri="{FF2B5EF4-FFF2-40B4-BE49-F238E27FC236}">
                <a16:creationId xmlns:a16="http://schemas.microsoft.com/office/drawing/2014/main" id="{C5FF81F6-B7DA-8DC0-388A-EC1000BC21B3}"/>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C67AF8A1-864E-45D0-A24F-601770D7610B}" type="slidenum">
              <a:rPr lang="ru-RU" sz="900" smtClean="0"/>
              <a:t>12</a:t>
            </a:fld>
            <a:endParaRPr lang="ru-RU" sz="900" dirty="0"/>
          </a:p>
        </p:txBody>
      </p:sp>
      <p:sp>
        <p:nvSpPr>
          <p:cNvPr id="15" name="TextBox 14">
            <a:extLst>
              <a:ext uri="{FF2B5EF4-FFF2-40B4-BE49-F238E27FC236}">
                <a16:creationId xmlns:a16="http://schemas.microsoft.com/office/drawing/2014/main" id="{F9F1959D-3C41-8036-1B74-259B99A088DC}"/>
              </a:ext>
            </a:extLst>
          </p:cNvPr>
          <p:cNvSpPr txBox="1"/>
          <p:nvPr/>
        </p:nvSpPr>
        <p:spPr>
          <a:xfrm>
            <a:off x="8679075" y="3021298"/>
            <a:ext cx="2494818" cy="246221"/>
          </a:xfrm>
          <a:prstGeom prst="rect">
            <a:avLst/>
          </a:prstGeom>
        </p:spPr>
        <p:txBody>
          <a:bodyPr wrap="square" lIns="0" tIns="0" rIns="0" bIns="0">
            <a:spAutoFit/>
          </a:bodyPr>
          <a:lstStyle>
            <a:defPPr>
              <a:defRPr lang="ru-RU"/>
            </a:defPPr>
            <a:lvl1pPr fontAlgn="ctr">
              <a:spcAft>
                <a:spcPts val="1200"/>
              </a:spcAft>
              <a:buClr>
                <a:srgbClr val="000000"/>
              </a:buClr>
              <a:defRPr sz="1600">
                <a:solidFill>
                  <a:srgbClr val="52606B"/>
                </a:solidFill>
                <a:latin typeface="Akrobat Bold" panose="00000800000000000000" pitchFamily="50" charset="-52"/>
              </a:defRPr>
            </a:lvl1pPr>
          </a:lstStyle>
          <a:p>
            <a:r>
              <a:rPr lang="ru-RU" dirty="0">
                <a:latin typeface="Akrobat" panose="00000600000000000000" pitchFamily="50" charset="-52"/>
              </a:rPr>
              <a:t>зеленый коридор по выплатам</a:t>
            </a:r>
          </a:p>
        </p:txBody>
      </p:sp>
      <p:sp>
        <p:nvSpPr>
          <p:cNvPr id="16" name="Прямоугольник 5">
            <a:extLst>
              <a:ext uri="{FF2B5EF4-FFF2-40B4-BE49-F238E27FC236}">
                <a16:creationId xmlns:a16="http://schemas.microsoft.com/office/drawing/2014/main" id="{CDA98C01-D985-85DA-B2F1-4F4F9346ED78}"/>
              </a:ext>
            </a:extLst>
          </p:cNvPr>
          <p:cNvSpPr/>
          <p:nvPr/>
        </p:nvSpPr>
        <p:spPr>
          <a:xfrm>
            <a:off x="8679075" y="2189895"/>
            <a:ext cx="2734530" cy="738664"/>
          </a:xfrm>
          <a:prstGeom prst="rect">
            <a:avLst/>
          </a:prstGeom>
        </p:spPr>
        <p:txBody>
          <a:bodyPr wrap="square" lIns="0" tIns="0" rIns="0" bIns="0">
            <a:spAutoFit/>
          </a:bodyPr>
          <a:lstStyle/>
          <a:p>
            <a:r>
              <a:rPr lang="ru-RU" sz="2000" dirty="0">
                <a:solidFill>
                  <a:srgbClr val="C8102E"/>
                </a:solidFill>
                <a:latin typeface="Akrobat Bold" panose="00000800000000000000" pitchFamily="50" charset="-52"/>
                <a:cs typeface="Arial" panose="020B0604020202020204" pitchFamily="34" charset="0"/>
              </a:rPr>
              <a:t>До </a:t>
            </a:r>
            <a:r>
              <a:rPr lang="ru-RU" sz="4800" dirty="0">
                <a:solidFill>
                  <a:srgbClr val="C8102E"/>
                </a:solidFill>
                <a:latin typeface="Akrobat Bold" panose="00000800000000000000" pitchFamily="50" charset="-52"/>
                <a:cs typeface="Arial" panose="020B0604020202020204" pitchFamily="34" charset="0"/>
              </a:rPr>
              <a:t>100</a:t>
            </a:r>
            <a:r>
              <a:rPr lang="ru-RU" sz="1400" dirty="0">
                <a:solidFill>
                  <a:srgbClr val="C8102E"/>
                </a:solidFill>
                <a:latin typeface="Akrobat Bold" panose="00000800000000000000" pitchFamily="50" charset="-52"/>
                <a:cs typeface="Arial" panose="020B0604020202020204" pitchFamily="34" charset="0"/>
              </a:rPr>
              <a:t> </a:t>
            </a:r>
            <a:r>
              <a:rPr lang="ru-RU" sz="4800" dirty="0">
                <a:solidFill>
                  <a:srgbClr val="C8102E"/>
                </a:solidFill>
                <a:latin typeface="Akrobat Bold" panose="00000800000000000000" pitchFamily="50" charset="-52"/>
                <a:cs typeface="Arial" panose="020B0604020202020204" pitchFamily="34" charset="0"/>
              </a:rPr>
              <a:t>000</a:t>
            </a:r>
            <a:r>
              <a:rPr lang="ru-RU" sz="1400" dirty="0">
                <a:solidFill>
                  <a:srgbClr val="C8102E"/>
                </a:solidFill>
                <a:latin typeface="Akrobat Bold" panose="00000800000000000000" pitchFamily="50" charset="-52"/>
                <a:cs typeface="Arial" panose="020B0604020202020204" pitchFamily="34" charset="0"/>
              </a:rPr>
              <a:t> </a:t>
            </a:r>
            <a:r>
              <a:rPr lang="ru-RU" sz="2000" dirty="0">
                <a:solidFill>
                  <a:srgbClr val="C8102E"/>
                </a:solidFill>
                <a:latin typeface="Akrobat Bold" panose="00000800000000000000" pitchFamily="50" charset="-52"/>
                <a:cs typeface="Arial" panose="020B0604020202020204" pitchFamily="34" charset="0"/>
              </a:rPr>
              <a:t>руб.</a:t>
            </a:r>
          </a:p>
        </p:txBody>
      </p:sp>
      <p:cxnSp>
        <p:nvCxnSpPr>
          <p:cNvPr id="34" name="Прямая соединительная линия 162">
            <a:extLst>
              <a:ext uri="{FF2B5EF4-FFF2-40B4-BE49-F238E27FC236}">
                <a16:creationId xmlns:a16="http://schemas.microsoft.com/office/drawing/2014/main" id="{D5DE3EA5-3647-C1CC-01A1-8F8C8251A93E}"/>
              </a:ext>
            </a:extLst>
          </p:cNvPr>
          <p:cNvCxnSpPr>
            <a:cxnSpLocks/>
          </p:cNvCxnSpPr>
          <p:nvPr/>
        </p:nvCxnSpPr>
        <p:spPr>
          <a:xfrm>
            <a:off x="8679075" y="2928559"/>
            <a:ext cx="2416358" cy="0"/>
          </a:xfrm>
          <a:prstGeom prst="line">
            <a:avLst/>
          </a:prstGeom>
          <a:ln w="12700">
            <a:solidFill>
              <a:srgbClr val="939BA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8C5EACEF-2A02-A9BC-9FC0-169D905EF19A}"/>
              </a:ext>
            </a:extLst>
          </p:cNvPr>
          <p:cNvSpPr txBox="1"/>
          <p:nvPr/>
        </p:nvSpPr>
        <p:spPr>
          <a:xfrm>
            <a:off x="8679075" y="4573033"/>
            <a:ext cx="2270028" cy="738664"/>
          </a:xfrm>
          <a:prstGeom prst="rect">
            <a:avLst/>
          </a:prstGeom>
        </p:spPr>
        <p:txBody>
          <a:bodyPr wrap="square" lIns="0" tIns="0" rIns="0" bIns="0">
            <a:spAutoFit/>
          </a:bodyPr>
          <a:lstStyle>
            <a:defPPr>
              <a:defRPr lang="ru-RU"/>
            </a:defPPr>
            <a:lvl1pPr fontAlgn="ctr">
              <a:spcAft>
                <a:spcPts val="1200"/>
              </a:spcAft>
              <a:buClr>
                <a:srgbClr val="000000"/>
              </a:buClr>
              <a:defRPr sz="1600">
                <a:solidFill>
                  <a:srgbClr val="52606B"/>
                </a:solidFill>
                <a:latin typeface="Akrobat" panose="00000600000000000000" pitchFamily="50" charset="-52"/>
              </a:defRPr>
            </a:lvl1pPr>
          </a:lstStyle>
          <a:p>
            <a:r>
              <a:rPr lang="ru-RU" dirty="0"/>
              <a:t>выплата за одну единицу </a:t>
            </a:r>
            <a:br>
              <a:rPr lang="ru-RU" dirty="0"/>
            </a:br>
            <a:r>
              <a:rPr lang="ru-RU" dirty="0"/>
              <a:t>по Домашнему имуществу без Описи</a:t>
            </a:r>
          </a:p>
        </p:txBody>
      </p:sp>
      <p:sp>
        <p:nvSpPr>
          <p:cNvPr id="40" name="Прямоугольник 5">
            <a:extLst>
              <a:ext uri="{FF2B5EF4-FFF2-40B4-BE49-F238E27FC236}">
                <a16:creationId xmlns:a16="http://schemas.microsoft.com/office/drawing/2014/main" id="{F2DFDB34-8E7A-9972-E44F-FD20DB5297F6}"/>
              </a:ext>
            </a:extLst>
          </p:cNvPr>
          <p:cNvSpPr/>
          <p:nvPr/>
        </p:nvSpPr>
        <p:spPr>
          <a:xfrm>
            <a:off x="8679075" y="3741630"/>
            <a:ext cx="2734530" cy="738664"/>
          </a:xfrm>
          <a:prstGeom prst="rect">
            <a:avLst/>
          </a:prstGeom>
        </p:spPr>
        <p:txBody>
          <a:bodyPr wrap="square" lIns="0" tIns="0" rIns="0" bIns="0">
            <a:spAutoFit/>
          </a:bodyPr>
          <a:lstStyle/>
          <a:p>
            <a:r>
              <a:rPr lang="ru-RU" sz="2000" spc="-45" dirty="0">
                <a:solidFill>
                  <a:srgbClr val="C8102E"/>
                </a:solidFill>
                <a:latin typeface="Akrobat Bold" panose="00000800000000000000" pitchFamily="50" charset="-52"/>
                <a:cs typeface="Arial" panose="020B0604020202020204" pitchFamily="34" charset="0"/>
              </a:rPr>
              <a:t>До </a:t>
            </a:r>
            <a:r>
              <a:rPr lang="ru-RU" sz="4800" spc="-45" dirty="0">
                <a:solidFill>
                  <a:srgbClr val="C8102E"/>
                </a:solidFill>
                <a:latin typeface="Akrobat Bold" panose="00000800000000000000" pitchFamily="50" charset="-52"/>
                <a:cs typeface="Arial" panose="020B0604020202020204" pitchFamily="34" charset="0"/>
              </a:rPr>
              <a:t>300</a:t>
            </a:r>
            <a:r>
              <a:rPr lang="ru-RU" sz="1400" spc="-45" dirty="0">
                <a:solidFill>
                  <a:srgbClr val="C8102E"/>
                </a:solidFill>
                <a:latin typeface="Akrobat Bold" panose="00000800000000000000" pitchFamily="50" charset="-52"/>
                <a:cs typeface="Arial" panose="020B0604020202020204" pitchFamily="34" charset="0"/>
              </a:rPr>
              <a:t> </a:t>
            </a:r>
            <a:r>
              <a:rPr lang="ru-RU" sz="4800" spc="-45" dirty="0">
                <a:solidFill>
                  <a:srgbClr val="C8102E"/>
                </a:solidFill>
                <a:latin typeface="Akrobat Bold" panose="00000800000000000000" pitchFamily="50" charset="-52"/>
                <a:cs typeface="Arial" panose="020B0604020202020204" pitchFamily="34" charset="0"/>
              </a:rPr>
              <a:t>000</a:t>
            </a:r>
            <a:r>
              <a:rPr lang="ru-RU" sz="1400" spc="-45" dirty="0">
                <a:solidFill>
                  <a:srgbClr val="C8102E"/>
                </a:solidFill>
                <a:latin typeface="Akrobat Bold" panose="00000800000000000000" pitchFamily="50" charset="-52"/>
                <a:cs typeface="Arial" panose="020B0604020202020204" pitchFamily="34" charset="0"/>
              </a:rPr>
              <a:t> </a:t>
            </a:r>
            <a:r>
              <a:rPr lang="ru-RU" sz="2000" spc="-45" dirty="0">
                <a:solidFill>
                  <a:srgbClr val="C8102E"/>
                </a:solidFill>
                <a:latin typeface="Akrobat Bold" panose="00000800000000000000" pitchFamily="50" charset="-52"/>
                <a:cs typeface="Arial" panose="020B0604020202020204" pitchFamily="34" charset="0"/>
              </a:rPr>
              <a:t>руб.</a:t>
            </a:r>
          </a:p>
        </p:txBody>
      </p:sp>
      <p:cxnSp>
        <p:nvCxnSpPr>
          <p:cNvPr id="41" name="Прямая соединительная линия 162">
            <a:extLst>
              <a:ext uri="{FF2B5EF4-FFF2-40B4-BE49-F238E27FC236}">
                <a16:creationId xmlns:a16="http://schemas.microsoft.com/office/drawing/2014/main" id="{EDC11029-2C8F-B9F4-C9BF-470CECACE0B0}"/>
              </a:ext>
            </a:extLst>
          </p:cNvPr>
          <p:cNvCxnSpPr>
            <a:cxnSpLocks/>
          </p:cNvCxnSpPr>
          <p:nvPr/>
        </p:nvCxnSpPr>
        <p:spPr>
          <a:xfrm>
            <a:off x="8679075" y="4480294"/>
            <a:ext cx="2416358" cy="0"/>
          </a:xfrm>
          <a:prstGeom prst="line">
            <a:avLst/>
          </a:prstGeom>
          <a:ln w="12700">
            <a:solidFill>
              <a:srgbClr val="939BA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473252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a:t>Расширение покрытия. </a:t>
            </a:r>
            <a:r>
              <a:rPr lang="ru-RU" dirty="0">
                <a:solidFill>
                  <a:srgbClr val="C8102E"/>
                </a:solidFill>
              </a:rPr>
              <a:t>Дополнительные риски</a:t>
            </a:r>
          </a:p>
        </p:txBody>
      </p:sp>
      <p:sp>
        <p:nvSpPr>
          <p:cNvPr id="6" name="Прямоугольник 5">
            <a:extLst>
              <a:ext uri="{FF2B5EF4-FFF2-40B4-BE49-F238E27FC236}">
                <a16:creationId xmlns:a16="http://schemas.microsoft.com/office/drawing/2014/main" id="{E1C4B841-EB65-674D-80F8-1F54F0DDD805}"/>
              </a:ext>
            </a:extLst>
          </p:cNvPr>
          <p:cNvSpPr/>
          <p:nvPr/>
        </p:nvSpPr>
        <p:spPr>
          <a:xfrm>
            <a:off x="2027237" y="1475211"/>
            <a:ext cx="3889376" cy="1327543"/>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Бой стекол</a:t>
            </a:r>
          </a:p>
          <a:p>
            <a:pPr marL="0" lvl="4" defTabSz="742950" fontAlgn="auto">
              <a:lnSpc>
                <a:spcPct val="90000"/>
              </a:lnSpc>
              <a:spcAft>
                <a:spcPts val="0"/>
              </a:spcAft>
              <a:buClr>
                <a:srgbClr val="C00000"/>
              </a:buClr>
              <a:buSzPct val="130000"/>
              <a:defRPr/>
            </a:pPr>
            <a:r>
              <a:rPr lang="ru-RU" altLang="ru-RU" sz="1270" dirty="0">
                <a:solidFill>
                  <a:srgbClr val="52606B"/>
                </a:solidFill>
                <a:latin typeface="Akrobat" panose="00000600000000000000" pitchFamily="50" charset="-52"/>
                <a:cs typeface="Arial" panose="020B0604020202020204" pitchFamily="34" charset="0"/>
              </a:rPr>
              <a:t>Случайное разбитие (бой) оконных и дверных стекол, стеклянных стен, зеркал, витрин и прочее, плафонов осветительных приборов, изделий из легко бьющихся материалов, включая, домашнее, ценное имущество </a:t>
            </a:r>
            <a:r>
              <a:rPr lang="ru-RU" altLang="ru-RU" sz="1270" spc="-20" dirty="0">
                <a:solidFill>
                  <a:srgbClr val="52606B"/>
                </a:solidFill>
                <a:latin typeface="Akrobat" panose="00000600000000000000" pitchFamily="50" charset="-52"/>
                <a:cs typeface="Arial" panose="020B0604020202020204" pitchFamily="34" charset="0"/>
              </a:rPr>
              <a:t>(за исключением, аппаратуры, электронной и мобильной техники, очков и оптических приборов, аквариумов) (п. 3.2.8. Правил). </a:t>
            </a:r>
          </a:p>
        </p:txBody>
      </p:sp>
      <p:sp>
        <p:nvSpPr>
          <p:cNvPr id="8" name="Прямоугольник 7">
            <a:extLst>
              <a:ext uri="{FF2B5EF4-FFF2-40B4-BE49-F238E27FC236}">
                <a16:creationId xmlns:a16="http://schemas.microsoft.com/office/drawing/2014/main" id="{E1C4B841-EB65-674D-80F8-1F54F0DDD805}"/>
              </a:ext>
            </a:extLst>
          </p:cNvPr>
          <p:cNvSpPr/>
          <p:nvPr/>
        </p:nvSpPr>
        <p:spPr>
          <a:xfrm>
            <a:off x="7658493" y="4761454"/>
            <a:ext cx="3930537" cy="1327543"/>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Проведение строительно-монтажных работ</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К СМР относятся изменение конфигурации помещений (перепланировка), демонтаж стен/перегородок, устройство новых дверных/оконных проемов, монтаж водяного теплого пола или дополнительного санитарного узла и т.п.).</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К СМР не относятся ремонтные работы по обновлению интерьера (п. 3.2.11. Правил).</a:t>
            </a:r>
          </a:p>
        </p:txBody>
      </p:sp>
      <p:sp>
        <p:nvSpPr>
          <p:cNvPr id="11" name="Прямоугольник 10">
            <a:extLst>
              <a:ext uri="{FF2B5EF4-FFF2-40B4-BE49-F238E27FC236}">
                <a16:creationId xmlns:a16="http://schemas.microsoft.com/office/drawing/2014/main" id="{E1C4B841-EB65-674D-80F8-1F54F0DDD805}"/>
              </a:ext>
            </a:extLst>
          </p:cNvPr>
          <p:cNvSpPr/>
          <p:nvPr/>
        </p:nvSpPr>
        <p:spPr>
          <a:xfrm>
            <a:off x="2027237" y="4752544"/>
            <a:ext cx="3889376" cy="1327543"/>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Электротехнический риск</a:t>
            </a:r>
          </a:p>
          <a:p>
            <a:pPr marL="0" lvl="4" defTabSz="742950" fontAlgn="auto">
              <a:lnSpc>
                <a:spcPct val="90000"/>
              </a:lnSpc>
              <a:spcAft>
                <a:spcPts val="0"/>
              </a:spcAft>
              <a:buClr>
                <a:srgbClr val="C00000"/>
              </a:buClr>
              <a:buSzPct val="130000"/>
              <a:defRPr/>
            </a:pPr>
            <a:r>
              <a:rPr lang="ru-RU" altLang="ru-RU" sz="1300" spc="-20" dirty="0">
                <a:solidFill>
                  <a:srgbClr val="52606B"/>
                </a:solidFill>
                <a:latin typeface="Akrobat" panose="00000600000000000000" pitchFamily="50" charset="-52"/>
                <a:cs typeface="Arial" panose="020B0604020202020204" pitchFamily="34" charset="0"/>
              </a:rPr>
              <a:t>Ущерб от воздействия короткого замыкания, резкого повышения силы тока и/или напряжения в электросети, причиненный внутренней отделке, инженерному оборудованию, предмету домашнего, ценного имущества (п. 3.2.9. Правил). </a:t>
            </a:r>
          </a:p>
          <a:p>
            <a:pPr marL="0" lvl="4" defTabSz="742950" fontAlgn="auto">
              <a:lnSpc>
                <a:spcPct val="90000"/>
              </a:lnSpc>
              <a:spcAft>
                <a:spcPts val="0"/>
              </a:spcAft>
              <a:buClr>
                <a:srgbClr val="C00000"/>
              </a:buClr>
              <a:buSzPct val="130000"/>
              <a:defRPr/>
            </a:pPr>
            <a:r>
              <a:rPr lang="ru-RU" altLang="ru-RU" sz="1300" spc="-20" dirty="0">
                <a:solidFill>
                  <a:srgbClr val="52606B"/>
                </a:solidFill>
                <a:latin typeface="Akrobat" panose="00000600000000000000" pitchFamily="50" charset="-52"/>
                <a:cs typeface="Arial" panose="020B0604020202020204" pitchFamily="34" charset="0"/>
              </a:rPr>
              <a:t>К примеру, в результате скачка напряжения </a:t>
            </a:r>
            <a:r>
              <a:rPr lang="en-US" altLang="ru-RU" sz="1300" spc="-20" dirty="0">
                <a:solidFill>
                  <a:srgbClr val="52606B"/>
                </a:solidFill>
                <a:latin typeface="Akrobat" panose="00000600000000000000" pitchFamily="50" charset="-52"/>
                <a:cs typeface="Arial" panose="020B0604020202020204" pitchFamily="34" charset="0"/>
              </a:rPr>
              <a:t/>
            </a:r>
            <a:br>
              <a:rPr lang="en-US" altLang="ru-RU" sz="1300" spc="-20" dirty="0">
                <a:solidFill>
                  <a:srgbClr val="52606B"/>
                </a:solidFill>
                <a:latin typeface="Akrobat" panose="00000600000000000000" pitchFamily="50" charset="-52"/>
                <a:cs typeface="Arial" panose="020B0604020202020204" pitchFamily="34" charset="0"/>
              </a:rPr>
            </a:br>
            <a:r>
              <a:rPr lang="ru-RU" altLang="ru-RU" sz="1300" spc="-20" dirty="0">
                <a:solidFill>
                  <a:srgbClr val="52606B"/>
                </a:solidFill>
                <a:latin typeface="Akrobat" panose="00000600000000000000" pitchFamily="50" charset="-52"/>
                <a:cs typeface="Arial" panose="020B0604020202020204" pitchFamily="34" charset="0"/>
              </a:rPr>
              <a:t>сломался телевизор.</a:t>
            </a:r>
            <a:endParaRPr lang="ru-RU" altLang="ru-RU" sz="1300" dirty="0">
              <a:solidFill>
                <a:srgbClr val="52606B"/>
              </a:solidFill>
              <a:latin typeface="Akrobat" panose="00000600000000000000" pitchFamily="50" charset="-52"/>
              <a:cs typeface="Arial" panose="020B0604020202020204" pitchFamily="34" charset="0"/>
            </a:endParaRPr>
          </a:p>
        </p:txBody>
      </p:sp>
      <p:sp>
        <p:nvSpPr>
          <p:cNvPr id="12" name="Прямоугольник 11">
            <a:extLst>
              <a:ext uri="{FF2B5EF4-FFF2-40B4-BE49-F238E27FC236}">
                <a16:creationId xmlns:a16="http://schemas.microsoft.com/office/drawing/2014/main" id="{E1C4B841-EB65-674D-80F8-1F54F0DDD805}"/>
              </a:ext>
            </a:extLst>
          </p:cNvPr>
          <p:cNvSpPr/>
          <p:nvPr/>
        </p:nvSpPr>
        <p:spPr>
          <a:xfrm>
            <a:off x="2027237" y="3460538"/>
            <a:ext cx="3889376" cy="787395"/>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Террористический акт </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Ущерб от теракта (квалифицированного по статье 205 УК РФ). </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Лимит выплаты на договор не более 60 000 000 руб.</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 (п. 3.2.7. Правил)</a:t>
            </a:r>
          </a:p>
        </p:txBody>
      </p:sp>
      <p:sp>
        <p:nvSpPr>
          <p:cNvPr id="13" name="Прямоугольник 12">
            <a:extLst>
              <a:ext uri="{FF2B5EF4-FFF2-40B4-BE49-F238E27FC236}">
                <a16:creationId xmlns:a16="http://schemas.microsoft.com/office/drawing/2014/main" id="{E1C4B841-EB65-674D-80F8-1F54F0DDD805}"/>
              </a:ext>
            </a:extLst>
          </p:cNvPr>
          <p:cNvSpPr/>
          <p:nvPr/>
        </p:nvSpPr>
        <p:spPr>
          <a:xfrm>
            <a:off x="7658493" y="3126084"/>
            <a:ext cx="4090595" cy="1327543"/>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Воздействие атмосферных осадков и жидкостей</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Ущерб от атмосферных осадков и любых жидкостей независимо от причины их возникновения и места проникновения, за исключением стихийных бедствий (п. 3.2.13. Правил).</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К примеру, пострадала отделка в результате проникновения дождя через межпанельные швы или через незакрытую балконную дверь.</a:t>
            </a:r>
          </a:p>
        </p:txBody>
      </p:sp>
      <p:sp>
        <p:nvSpPr>
          <p:cNvPr id="14" name="Прямоугольник 13">
            <a:extLst>
              <a:ext uri="{FF2B5EF4-FFF2-40B4-BE49-F238E27FC236}">
                <a16:creationId xmlns:a16="http://schemas.microsoft.com/office/drawing/2014/main" id="{E1C4B841-EB65-674D-80F8-1F54F0DDD805}"/>
              </a:ext>
            </a:extLst>
          </p:cNvPr>
          <p:cNvSpPr/>
          <p:nvPr/>
        </p:nvSpPr>
        <p:spPr>
          <a:xfrm>
            <a:off x="7658492" y="1454294"/>
            <a:ext cx="3762882" cy="1327543"/>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Нарушение норм/правил эксплуатации</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Ущерб в результате нарушения и/или невыполнения норм и техники пожарной безопасности, инструкций и правил эксплуатации любых инженерных систем (п. 3.2.12. Правил).</a:t>
            </a:r>
          </a:p>
          <a:p>
            <a:pPr marL="0" lvl="4" defTabSz="742950" fontAlgn="auto">
              <a:lnSpc>
                <a:spcPct val="90000"/>
              </a:lnSpc>
              <a:spcAft>
                <a:spcPts val="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К примеру, произошел пожар в результате перегрузки электропроводки при подключении нескольких приборов на одну розетку.</a:t>
            </a:r>
          </a:p>
        </p:txBody>
      </p:sp>
      <p:cxnSp>
        <p:nvCxnSpPr>
          <p:cNvPr id="23" name="Прямая соединительная линия 22"/>
          <p:cNvCxnSpPr/>
          <p:nvPr/>
        </p:nvCxnSpPr>
        <p:spPr>
          <a:xfrm>
            <a:off x="1055688" y="1304925"/>
            <a:ext cx="4860925"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24" name="Прямая соединительная линия 23"/>
          <p:cNvCxnSpPr/>
          <p:nvPr/>
        </p:nvCxnSpPr>
        <p:spPr>
          <a:xfrm>
            <a:off x="6491335" y="1304642"/>
            <a:ext cx="5257753" cy="0"/>
          </a:xfrm>
          <a:prstGeom prst="line">
            <a:avLst/>
          </a:prstGeom>
          <a:ln w="19050">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26" name="Прямая соединительная линия 25"/>
          <p:cNvCxnSpPr/>
          <p:nvPr/>
        </p:nvCxnSpPr>
        <p:spPr>
          <a:xfrm>
            <a:off x="1055688" y="2966802"/>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7" name="Прямая соединительная линия 26"/>
          <p:cNvCxnSpPr/>
          <p:nvPr/>
        </p:nvCxnSpPr>
        <p:spPr>
          <a:xfrm>
            <a:off x="6491335" y="2966519"/>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8" name="Прямая соединительная линия 27"/>
          <p:cNvCxnSpPr/>
          <p:nvPr/>
        </p:nvCxnSpPr>
        <p:spPr>
          <a:xfrm>
            <a:off x="1055688" y="4595342"/>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9" name="Прямая соединительная линия 28"/>
          <p:cNvCxnSpPr/>
          <p:nvPr/>
        </p:nvCxnSpPr>
        <p:spPr>
          <a:xfrm>
            <a:off x="6491335" y="4595342"/>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32" name="Прямая соединительная линия 31"/>
          <p:cNvCxnSpPr/>
          <p:nvPr/>
        </p:nvCxnSpPr>
        <p:spPr>
          <a:xfrm>
            <a:off x="1055688" y="6237288"/>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33" name="Прямая соединительная линия 32"/>
          <p:cNvCxnSpPr/>
          <p:nvPr/>
        </p:nvCxnSpPr>
        <p:spPr>
          <a:xfrm>
            <a:off x="6491335" y="6237005"/>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pic>
        <p:nvPicPr>
          <p:cNvPr id="38" name="Рисунок 37"/>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65821" y="1693187"/>
            <a:ext cx="935407" cy="935407"/>
          </a:xfrm>
          <a:prstGeom prst="rect">
            <a:avLst/>
          </a:prstGeom>
        </p:spPr>
      </p:pic>
      <p:pic>
        <p:nvPicPr>
          <p:cNvPr id="39" name="Рисунок 38"/>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95349" y="3286975"/>
            <a:ext cx="915344" cy="915344"/>
          </a:xfrm>
          <a:prstGeom prst="rect">
            <a:avLst/>
          </a:prstGeom>
        </p:spPr>
      </p:pic>
      <p:pic>
        <p:nvPicPr>
          <p:cNvPr id="40" name="Рисунок 39"/>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81847" y="4916032"/>
            <a:ext cx="914871" cy="914871"/>
          </a:xfrm>
          <a:prstGeom prst="rect">
            <a:avLst/>
          </a:prstGeom>
        </p:spPr>
      </p:pic>
      <p:pic>
        <p:nvPicPr>
          <p:cNvPr id="41" name="Рисунок 40"/>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434560" y="3340740"/>
            <a:ext cx="907205" cy="907205"/>
          </a:xfrm>
          <a:prstGeom prst="rect">
            <a:avLst/>
          </a:prstGeom>
        </p:spPr>
      </p:pic>
      <p:pic>
        <p:nvPicPr>
          <p:cNvPr id="45" name="Рисунок 44"/>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434781" y="4970541"/>
            <a:ext cx="942975" cy="942975"/>
          </a:xfrm>
          <a:prstGeom prst="rect">
            <a:avLst/>
          </a:prstGeom>
        </p:spPr>
      </p:pic>
      <p:sp>
        <p:nvSpPr>
          <p:cNvPr id="34"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CC1329DB-DA0D-4AF1-B876-A7E501621E88}" type="slidenum">
              <a:rPr lang="ru-RU" sz="900" smtClean="0"/>
              <a:t>13</a:t>
            </a:fld>
            <a:endParaRPr lang="ru-RU" sz="900" dirty="0"/>
          </a:p>
        </p:txBody>
      </p:sp>
      <p:pic>
        <p:nvPicPr>
          <p:cNvPr id="3" name="Рисунок 2"/>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424541" y="1585099"/>
            <a:ext cx="1026462" cy="1080783"/>
          </a:xfrm>
          <a:prstGeom prst="rect">
            <a:avLst/>
          </a:prstGeom>
        </p:spPr>
      </p:pic>
    </p:spTree>
    <p:extLst>
      <p:ext uri="{BB962C8B-B14F-4D97-AF65-F5344CB8AC3E}">
        <p14:creationId xmlns:p14="http://schemas.microsoft.com/office/powerpoint/2010/main" val="2707011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a:t>Расширение покрытия. </a:t>
            </a:r>
            <a:r>
              <a:rPr lang="ru-RU" dirty="0">
                <a:solidFill>
                  <a:srgbClr val="C8102E"/>
                </a:solidFill>
              </a:rPr>
              <a:t>Полезные опции</a:t>
            </a:r>
          </a:p>
        </p:txBody>
      </p:sp>
      <p:sp>
        <p:nvSpPr>
          <p:cNvPr id="6" name="Прямоугольник 5">
            <a:extLst>
              <a:ext uri="{FF2B5EF4-FFF2-40B4-BE49-F238E27FC236}">
                <a16:creationId xmlns:a16="http://schemas.microsoft.com/office/drawing/2014/main" id="{E1C4B841-EB65-674D-80F8-1F54F0DDD805}"/>
              </a:ext>
            </a:extLst>
          </p:cNvPr>
          <p:cNvSpPr/>
          <p:nvPr/>
        </p:nvSpPr>
        <p:spPr>
          <a:xfrm>
            <a:off x="2323532" y="1555027"/>
            <a:ext cx="3486718" cy="1952329"/>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Вывоз и временное хранение вещей</a:t>
            </a:r>
            <a:endParaRPr lang="en-US" altLang="ru-RU" sz="1600" dirty="0">
              <a:solidFill>
                <a:srgbClr val="C8102E"/>
              </a:solidFill>
              <a:latin typeface="Akrobat Bold" panose="00000800000000000000" pitchFamily="50" charset="-52"/>
              <a:cs typeface="Arial" panose="020B0604020202020204" pitchFamily="34" charset="0"/>
            </a:endParaRPr>
          </a:p>
          <a:p>
            <a:pPr marL="0" lvl="4" defTabSz="742950" fontAlgn="auto">
              <a:lnSpc>
                <a:spcPct val="90000"/>
              </a:lnSpc>
              <a:spcAft>
                <a:spcPts val="600"/>
              </a:spcAft>
              <a:buClr>
                <a:srgbClr val="C00000"/>
              </a:buClr>
              <a:buSzPct val="130000"/>
              <a:defRPr/>
            </a:pPr>
            <a:r>
              <a:rPr lang="ru-RU" altLang="ru-RU" sz="1400" dirty="0">
                <a:solidFill>
                  <a:srgbClr val="52606B"/>
                </a:solidFill>
                <a:latin typeface="Akrobat" panose="00000600000000000000" pitchFamily="50" charset="-52"/>
                <a:cs typeface="Arial" panose="020B0604020202020204" pitchFamily="34" charset="0"/>
              </a:rPr>
              <a:t>Возмещение транспортных расходов по вывозу и временному хранению непострадавшего застрахованного движимого имущества (домашнего, специального и/или ценного имущества)  на время ремонта застрахованного помещения (п. 3.3.4. Правил).</a:t>
            </a:r>
            <a:endParaRPr lang="en-US" altLang="ru-RU" sz="1400" dirty="0">
              <a:solidFill>
                <a:srgbClr val="52606B"/>
              </a:solidFill>
              <a:latin typeface="Akrobat" panose="00000600000000000000" pitchFamily="50" charset="-52"/>
              <a:cs typeface="Arial" panose="020B0604020202020204" pitchFamily="34" charset="0"/>
            </a:endParaRP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Bold" panose="00000800000000000000" pitchFamily="50" charset="-52"/>
                <a:cs typeface="Arial" panose="020B0604020202020204" pitchFamily="34" charset="0"/>
              </a:rPr>
              <a:t>Лимит</a:t>
            </a:r>
            <a:r>
              <a:rPr lang="ru-RU" altLang="ru-RU" sz="1400" dirty="0">
                <a:solidFill>
                  <a:srgbClr val="52606B"/>
                </a:solidFill>
                <a:latin typeface="Akrobat" panose="00000600000000000000" pitchFamily="50" charset="-52"/>
                <a:cs typeface="Arial" panose="020B0604020202020204" pitchFamily="34" charset="0"/>
              </a:rPr>
              <a:t> — 40 000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Bold" panose="00000800000000000000" pitchFamily="50" charset="-52"/>
                <a:cs typeface="Arial" panose="020B0604020202020204" pitchFamily="34" charset="0"/>
              </a:rPr>
              <a:t>СП</a:t>
            </a:r>
            <a:r>
              <a:rPr lang="ru-RU" altLang="ru-RU" sz="1400" dirty="0">
                <a:solidFill>
                  <a:srgbClr val="52606B"/>
                </a:solidFill>
                <a:latin typeface="Akrobat" panose="00000600000000000000" pitchFamily="50" charset="-52"/>
                <a:cs typeface="Arial" panose="020B0604020202020204" pitchFamily="34" charset="0"/>
              </a:rPr>
              <a:t> — 2 000 руб.</a:t>
            </a:r>
            <a:endParaRPr lang="en-US" altLang="ru-RU" sz="1400" dirty="0">
              <a:solidFill>
                <a:srgbClr val="52606B"/>
              </a:solidFill>
              <a:latin typeface="Akrobat" panose="00000600000000000000" pitchFamily="50" charset="-52"/>
              <a:cs typeface="Arial" panose="020B0604020202020204" pitchFamily="34" charset="0"/>
            </a:endParaRPr>
          </a:p>
        </p:txBody>
      </p:sp>
      <p:sp>
        <p:nvSpPr>
          <p:cNvPr id="13" name="Прямоугольник 12">
            <a:extLst>
              <a:ext uri="{FF2B5EF4-FFF2-40B4-BE49-F238E27FC236}">
                <a16:creationId xmlns:a16="http://schemas.microsoft.com/office/drawing/2014/main" id="{E1C4B841-EB65-674D-80F8-1F54F0DDD805}"/>
              </a:ext>
            </a:extLst>
          </p:cNvPr>
          <p:cNvSpPr/>
          <p:nvPr/>
        </p:nvSpPr>
        <p:spPr>
          <a:xfrm>
            <a:off x="7872526" y="1555027"/>
            <a:ext cx="3720988" cy="1564531"/>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Оплата справок</a:t>
            </a:r>
            <a:endParaRPr lang="en-US" altLang="ru-RU" sz="1600" dirty="0">
              <a:solidFill>
                <a:srgbClr val="C8102E"/>
              </a:solidFill>
              <a:latin typeface="Akrobat Bold" panose="00000800000000000000" pitchFamily="50" charset="-52"/>
              <a:cs typeface="Arial" panose="020B0604020202020204" pitchFamily="34" charset="0"/>
            </a:endParaRPr>
          </a:p>
          <a:p>
            <a:pPr marL="0" lvl="4" defTabSz="742950" fontAlgn="auto">
              <a:lnSpc>
                <a:spcPct val="90000"/>
              </a:lnSpc>
              <a:spcAft>
                <a:spcPts val="600"/>
              </a:spcAft>
              <a:buClr>
                <a:srgbClr val="C00000"/>
              </a:buClr>
              <a:buSzPct val="130000"/>
              <a:defRPr/>
            </a:pPr>
            <a:r>
              <a:rPr lang="ru-RU" altLang="ru-RU" sz="1400" dirty="0">
                <a:solidFill>
                  <a:srgbClr val="52606B"/>
                </a:solidFill>
                <a:latin typeface="Akrobat" panose="00000600000000000000" pitchFamily="50" charset="-52"/>
                <a:cs typeface="Arial" panose="020B0604020202020204" pitchFamily="34" charset="0"/>
              </a:rPr>
              <a:t>Возмещение расходов при сборе документов из компетентных органов, подтверждающих наступление страхового события, включая госпошлины, нотариальных услуг и т.п. (п. 3.3.2. Правил).</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Bold" panose="00000800000000000000" pitchFamily="50" charset="-52"/>
                <a:cs typeface="Arial" panose="020B0604020202020204" pitchFamily="34" charset="0"/>
              </a:rPr>
              <a:t>Лимит</a:t>
            </a:r>
            <a:r>
              <a:rPr lang="ru-RU" altLang="ru-RU" sz="1400" dirty="0">
                <a:solidFill>
                  <a:srgbClr val="52606B"/>
                </a:solidFill>
                <a:latin typeface="Akrobat" panose="00000600000000000000" pitchFamily="50" charset="-52"/>
                <a:cs typeface="Arial" panose="020B0604020202020204" pitchFamily="34" charset="0"/>
              </a:rPr>
              <a:t> — 40 000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Bold" panose="00000800000000000000" pitchFamily="50" charset="-52"/>
                <a:cs typeface="Arial" panose="020B0604020202020204" pitchFamily="34" charset="0"/>
              </a:rPr>
              <a:t>СП</a:t>
            </a:r>
            <a:r>
              <a:rPr lang="ru-RU" altLang="ru-RU" sz="1400" dirty="0">
                <a:solidFill>
                  <a:srgbClr val="52606B"/>
                </a:solidFill>
                <a:latin typeface="Akrobat" panose="00000600000000000000" pitchFamily="50" charset="-52"/>
                <a:cs typeface="Arial" panose="020B0604020202020204" pitchFamily="34" charset="0"/>
              </a:rPr>
              <a:t> — 2 000 руб.</a:t>
            </a:r>
          </a:p>
        </p:txBody>
      </p:sp>
      <p:cxnSp>
        <p:nvCxnSpPr>
          <p:cNvPr id="14" name="Прямая соединительная линия 13"/>
          <p:cNvCxnSpPr/>
          <p:nvPr/>
        </p:nvCxnSpPr>
        <p:spPr>
          <a:xfrm>
            <a:off x="1055688" y="1304925"/>
            <a:ext cx="4860925"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15" name="Прямая соединительная линия 14"/>
          <p:cNvCxnSpPr/>
          <p:nvPr/>
        </p:nvCxnSpPr>
        <p:spPr>
          <a:xfrm>
            <a:off x="6491335" y="1304642"/>
            <a:ext cx="5257753"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16" name="Прямая соединительная линия 15"/>
          <p:cNvCxnSpPr/>
          <p:nvPr/>
        </p:nvCxnSpPr>
        <p:spPr>
          <a:xfrm>
            <a:off x="1055688" y="3878562"/>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17" name="Прямая соединительная линия 16"/>
          <p:cNvCxnSpPr/>
          <p:nvPr/>
        </p:nvCxnSpPr>
        <p:spPr>
          <a:xfrm>
            <a:off x="6491335" y="3878279"/>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2" name="Прямая соединительная линия 21"/>
          <p:cNvCxnSpPr/>
          <p:nvPr/>
        </p:nvCxnSpPr>
        <p:spPr>
          <a:xfrm>
            <a:off x="1055688" y="6126403"/>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3" name="Прямая соединительная линия 22"/>
          <p:cNvCxnSpPr/>
          <p:nvPr/>
        </p:nvCxnSpPr>
        <p:spPr>
          <a:xfrm>
            <a:off x="6491335" y="6126120"/>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sp>
        <p:nvSpPr>
          <p:cNvPr id="32" name="Прямоугольник 31">
            <a:extLst>
              <a:ext uri="{FF2B5EF4-FFF2-40B4-BE49-F238E27FC236}">
                <a16:creationId xmlns:a16="http://schemas.microsoft.com/office/drawing/2014/main" id="{E1C4B841-EB65-674D-80F8-1F54F0DDD805}"/>
              </a:ext>
            </a:extLst>
          </p:cNvPr>
          <p:cNvSpPr/>
          <p:nvPr/>
        </p:nvSpPr>
        <p:spPr>
          <a:xfrm>
            <a:off x="2333057" y="4117252"/>
            <a:ext cx="3668712" cy="1564531"/>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Замена замков</a:t>
            </a:r>
            <a:endParaRPr lang="en-US" altLang="ru-RU" sz="1600" dirty="0">
              <a:solidFill>
                <a:srgbClr val="C8102E"/>
              </a:solidFill>
              <a:latin typeface="Akrobat Bold" panose="00000800000000000000" pitchFamily="50" charset="-52"/>
              <a:cs typeface="Arial" panose="020B0604020202020204" pitchFamily="34" charset="0"/>
            </a:endParaRPr>
          </a:p>
          <a:p>
            <a:pPr marL="0" lvl="4" defTabSz="742950" fontAlgn="auto">
              <a:lnSpc>
                <a:spcPct val="90000"/>
              </a:lnSpc>
              <a:spcAft>
                <a:spcPts val="600"/>
              </a:spcAft>
              <a:buClr>
                <a:srgbClr val="C00000"/>
              </a:buClr>
              <a:buSzPct val="130000"/>
              <a:defRPr/>
            </a:pPr>
            <a:r>
              <a:rPr lang="ru-RU" altLang="ru-RU" sz="1400" dirty="0">
                <a:solidFill>
                  <a:srgbClr val="52606B"/>
                </a:solidFill>
                <a:latin typeface="Akrobat" panose="00000600000000000000" pitchFamily="50" charset="-52"/>
                <a:cs typeface="Arial" panose="020B0604020202020204" pitchFamily="34" charset="0"/>
              </a:rPr>
              <a:t>Возмещение расходов по ремонту/замене замков/личинок при поломке, утрате ключей и т.п. Исключается возмещение по риску противоправных действиях третьих лиц (п. 3.3.3. Правил).</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Bold" panose="00000800000000000000" pitchFamily="50" charset="-52"/>
                <a:cs typeface="Arial" panose="020B0604020202020204" pitchFamily="34" charset="0"/>
              </a:rPr>
              <a:t>Лимит</a:t>
            </a:r>
            <a:r>
              <a:rPr lang="ru-RU" altLang="ru-RU" sz="1400" dirty="0">
                <a:solidFill>
                  <a:srgbClr val="52606B"/>
                </a:solidFill>
                <a:latin typeface="Akrobat" panose="00000600000000000000" pitchFamily="50" charset="-52"/>
                <a:cs typeface="Arial" panose="020B0604020202020204" pitchFamily="34" charset="0"/>
              </a:rPr>
              <a:t> — 20 000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Bold" panose="00000800000000000000" pitchFamily="50" charset="-52"/>
                <a:cs typeface="Arial" panose="020B0604020202020204" pitchFamily="34" charset="0"/>
              </a:rPr>
              <a:t>СП</a:t>
            </a:r>
            <a:r>
              <a:rPr lang="ru-RU" altLang="ru-RU" sz="1400" dirty="0">
                <a:solidFill>
                  <a:srgbClr val="52606B"/>
                </a:solidFill>
                <a:latin typeface="Akrobat" panose="00000600000000000000" pitchFamily="50" charset="-52"/>
                <a:cs typeface="Arial" panose="020B0604020202020204" pitchFamily="34" charset="0"/>
              </a:rPr>
              <a:t> — 2 000 руб.</a:t>
            </a:r>
            <a:endParaRPr lang="en-US" altLang="ru-RU" sz="1400" dirty="0">
              <a:solidFill>
                <a:srgbClr val="52606B"/>
              </a:solidFill>
              <a:latin typeface="Akrobat" panose="00000600000000000000" pitchFamily="50" charset="-52"/>
              <a:cs typeface="Arial" panose="020B0604020202020204" pitchFamily="34" charset="0"/>
            </a:endParaRPr>
          </a:p>
        </p:txBody>
      </p:sp>
      <p:sp>
        <p:nvSpPr>
          <p:cNvPr id="33" name="Прямоугольник 32">
            <a:extLst>
              <a:ext uri="{FF2B5EF4-FFF2-40B4-BE49-F238E27FC236}">
                <a16:creationId xmlns:a16="http://schemas.microsoft.com/office/drawing/2014/main" id="{E1C4B841-EB65-674D-80F8-1F54F0DDD805}"/>
              </a:ext>
            </a:extLst>
          </p:cNvPr>
          <p:cNvSpPr/>
          <p:nvPr/>
        </p:nvSpPr>
        <p:spPr>
          <a:xfrm>
            <a:off x="7882051" y="4117252"/>
            <a:ext cx="3586049" cy="1681486"/>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Выплата без износа</a:t>
            </a:r>
            <a:endParaRPr lang="en-US" altLang="ru-RU" sz="1600" dirty="0">
              <a:solidFill>
                <a:srgbClr val="C8102E"/>
              </a:solidFill>
              <a:latin typeface="Akrobat Bold" panose="00000800000000000000" pitchFamily="50" charset="-52"/>
              <a:cs typeface="Arial" panose="020B0604020202020204" pitchFamily="34" charset="0"/>
            </a:endParaRPr>
          </a:p>
          <a:p>
            <a:pPr marL="0" lvl="4" defTabSz="742950" fontAlgn="auto">
              <a:lnSpc>
                <a:spcPct val="90000"/>
              </a:lnSpc>
              <a:spcAft>
                <a:spcPts val="600"/>
              </a:spcAft>
              <a:buClr>
                <a:srgbClr val="C00000"/>
              </a:buClr>
              <a:buSzPct val="130000"/>
              <a:defRPr/>
            </a:pPr>
            <a:r>
              <a:rPr lang="ru-RU" altLang="ru-RU" sz="1400" dirty="0">
                <a:solidFill>
                  <a:srgbClr val="52606B"/>
                </a:solidFill>
                <a:latin typeface="Akrobat" panose="00000600000000000000" pitchFamily="50" charset="-52"/>
                <a:cs typeface="Arial" panose="020B0604020202020204" pitchFamily="34" charset="0"/>
              </a:rPr>
              <a:t>Страховая выплата при частичном повреждении объекта осуществляется без учета накопленного износа конструктивных элементов в пределах страховой суммы по объекту страхования или </a:t>
            </a:r>
            <a:br>
              <a:rPr lang="ru-RU" altLang="ru-RU" sz="1400" dirty="0">
                <a:solidFill>
                  <a:srgbClr val="52606B"/>
                </a:solidFill>
                <a:latin typeface="Akrobat" panose="00000600000000000000" pitchFamily="50" charset="-52"/>
                <a:cs typeface="Arial" panose="020B0604020202020204" pitchFamily="34" charset="0"/>
              </a:rPr>
            </a:br>
            <a:r>
              <a:rPr lang="ru-RU" altLang="ru-RU" sz="1400" dirty="0">
                <a:solidFill>
                  <a:srgbClr val="52606B"/>
                </a:solidFill>
                <a:latin typeface="Akrobat" panose="00000600000000000000" pitchFamily="50" charset="-52"/>
                <a:cs typeface="Arial" panose="020B0604020202020204" pitchFamily="34" charset="0"/>
              </a:rPr>
              <a:t>в лимитах по Экспертному заключению </a:t>
            </a:r>
            <a:br>
              <a:rPr lang="ru-RU" altLang="ru-RU" sz="1400" dirty="0">
                <a:solidFill>
                  <a:srgbClr val="52606B"/>
                </a:solidFill>
                <a:latin typeface="Akrobat" panose="00000600000000000000" pitchFamily="50" charset="-52"/>
                <a:cs typeface="Arial" panose="020B0604020202020204" pitchFamily="34" charset="0"/>
              </a:rPr>
            </a:br>
            <a:r>
              <a:rPr lang="ru-RU" altLang="ru-RU" sz="1400" dirty="0">
                <a:solidFill>
                  <a:srgbClr val="52606B"/>
                </a:solidFill>
                <a:latin typeface="Akrobat" panose="00000600000000000000" pitchFamily="50" charset="-52"/>
                <a:cs typeface="Arial" panose="020B0604020202020204" pitchFamily="34" charset="0"/>
              </a:rPr>
              <a:t>(Приложение к полису) (п.12.9.3.2. Правил)</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400" dirty="0">
                <a:solidFill>
                  <a:srgbClr val="52606B"/>
                </a:solidFill>
                <a:latin typeface="Akrobat" panose="00000600000000000000" pitchFamily="50" charset="-52"/>
                <a:cs typeface="Arial" panose="020B0604020202020204" pitchFamily="34" charset="0"/>
              </a:rPr>
              <a:t>Коэффициент зашит в тарификатор 1.1 к тарифу</a:t>
            </a:r>
          </a:p>
        </p:txBody>
      </p:sp>
      <p:pic>
        <p:nvPicPr>
          <p:cNvPr id="34" name="Рисунок 33"/>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66775" y="4048123"/>
            <a:ext cx="1324333" cy="1324333"/>
          </a:xfrm>
          <a:prstGeom prst="rect">
            <a:avLst/>
          </a:prstGeom>
        </p:spPr>
      </p:pic>
      <p:grpSp>
        <p:nvGrpSpPr>
          <p:cNvPr id="37" name="Группа 36"/>
          <p:cNvGrpSpPr/>
          <p:nvPr/>
        </p:nvGrpSpPr>
        <p:grpSpPr>
          <a:xfrm>
            <a:off x="6416676" y="4075915"/>
            <a:ext cx="1251492" cy="1256288"/>
            <a:chOff x="6092826" y="3771899"/>
            <a:chExt cx="1243012" cy="1247775"/>
          </a:xfrm>
        </p:grpSpPr>
        <p:pic>
          <p:nvPicPr>
            <p:cNvPr id="36" name="Рисунок 35"/>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flipH="1">
              <a:off x="6092826" y="4300536"/>
              <a:ext cx="719138" cy="719138"/>
            </a:xfrm>
            <a:prstGeom prst="rect">
              <a:avLst/>
            </a:prstGeom>
          </p:spPr>
        </p:pic>
        <p:pic>
          <p:nvPicPr>
            <p:cNvPr id="35" name="Рисунок 34"/>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240463" y="3771899"/>
              <a:ext cx="1095375" cy="1095375"/>
            </a:xfrm>
            <a:prstGeom prst="rect">
              <a:avLst/>
            </a:prstGeom>
          </p:spPr>
        </p:pic>
      </p:grpSp>
      <p:pic>
        <p:nvPicPr>
          <p:cNvPr id="38" name="Рисунок 37"/>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345238" y="1466850"/>
            <a:ext cx="1328108" cy="1328108"/>
          </a:xfrm>
          <a:prstGeom prst="rect">
            <a:avLst/>
          </a:prstGeom>
        </p:spPr>
      </p:pic>
      <p:pic>
        <p:nvPicPr>
          <p:cNvPr id="39" name="Рисунок 38"/>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33660" y="1499917"/>
            <a:ext cx="1226029" cy="1226029"/>
          </a:xfrm>
          <a:prstGeom prst="rect">
            <a:avLst/>
          </a:prstGeom>
        </p:spPr>
      </p:pic>
      <p:sp>
        <p:nvSpPr>
          <p:cNvPr id="19"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7BF6930B-05C2-45F1-A4DA-56B71169DB34}" type="slidenum">
              <a:rPr lang="ru-RU" sz="900" smtClean="0"/>
              <a:t>14</a:t>
            </a:fld>
            <a:endParaRPr lang="ru-RU" sz="900" dirty="0"/>
          </a:p>
        </p:txBody>
      </p:sp>
    </p:spTree>
    <p:extLst>
      <p:ext uri="{BB962C8B-B14F-4D97-AF65-F5344CB8AC3E}">
        <p14:creationId xmlns:p14="http://schemas.microsoft.com/office/powerpoint/2010/main" val="118594442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a:t>Расширение покрытия. </a:t>
            </a:r>
            <a:r>
              <a:rPr lang="ru-RU" dirty="0">
                <a:solidFill>
                  <a:srgbClr val="C8102E"/>
                </a:solidFill>
              </a:rPr>
              <a:t>Полезные опции</a:t>
            </a:r>
          </a:p>
        </p:txBody>
      </p:sp>
      <p:sp>
        <p:nvSpPr>
          <p:cNvPr id="6" name="Прямоугольник 5">
            <a:extLst>
              <a:ext uri="{FF2B5EF4-FFF2-40B4-BE49-F238E27FC236}">
                <a16:creationId xmlns:a16="http://schemas.microsoft.com/office/drawing/2014/main" id="{E1C4B841-EB65-674D-80F8-1F54F0DDD805}"/>
              </a:ext>
            </a:extLst>
          </p:cNvPr>
          <p:cNvSpPr/>
          <p:nvPr/>
        </p:nvSpPr>
        <p:spPr>
          <a:xfrm>
            <a:off x="2333057" y="1447706"/>
            <a:ext cx="3486718" cy="2021579"/>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Расчистка территории</a:t>
            </a:r>
            <a:endParaRPr lang="en-US" altLang="ru-RU" sz="1600" dirty="0">
              <a:solidFill>
                <a:srgbClr val="C8102E"/>
              </a:solidFill>
              <a:latin typeface="Akrobat Bold" panose="00000800000000000000" pitchFamily="50" charset="-52"/>
              <a:cs typeface="Arial" panose="020B0604020202020204" pitchFamily="34" charset="0"/>
            </a:endParaRPr>
          </a:p>
          <a:p>
            <a:pPr marL="0" lvl="4" defTabSz="742950" fontAlgn="auto">
              <a:lnSpc>
                <a:spcPct val="90000"/>
              </a:lnSpc>
              <a:spcAft>
                <a:spcPts val="60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Возмещение расходов на уборку застрахованных помещений от остатков поврежденного имущества </a:t>
            </a:r>
            <a:r>
              <a:rPr lang="en-US" altLang="ru-RU" sz="1300" dirty="0">
                <a:solidFill>
                  <a:srgbClr val="52606B"/>
                </a:solidFill>
                <a:latin typeface="Akrobat" panose="00000600000000000000" pitchFamily="50" charset="-52"/>
                <a:cs typeface="Arial" panose="020B0604020202020204" pitchFamily="34" charset="0"/>
              </a:rPr>
              <a:t/>
            </a:r>
            <a:br>
              <a:rPr lang="en-US" altLang="ru-RU" sz="1300" dirty="0">
                <a:solidFill>
                  <a:srgbClr val="52606B"/>
                </a:solidFill>
                <a:latin typeface="Akrobat" panose="00000600000000000000" pitchFamily="50" charset="-52"/>
                <a:cs typeface="Arial" panose="020B0604020202020204" pitchFamily="34" charset="0"/>
              </a:rPr>
            </a:br>
            <a:r>
              <a:rPr lang="ru-RU" altLang="ru-RU" sz="1300" dirty="0">
                <a:solidFill>
                  <a:srgbClr val="52606B"/>
                </a:solidFill>
                <a:latin typeface="Akrobat" panose="00000600000000000000" pitchFamily="50" charset="-52"/>
                <a:cs typeface="Arial" panose="020B0604020202020204" pitchFamily="34" charset="0"/>
              </a:rPr>
              <a:t>в результате страхового события, предусмотренного Полисом, включая уборку помещений после проведения восстановительных работ, устранение последствий проведения следственных мероприятий </a:t>
            </a:r>
            <a:r>
              <a:rPr lang="en-US" altLang="ru-RU" sz="1300" dirty="0">
                <a:solidFill>
                  <a:srgbClr val="52606B"/>
                </a:solidFill>
                <a:latin typeface="Akrobat" panose="00000600000000000000" pitchFamily="50" charset="-52"/>
                <a:cs typeface="Arial" panose="020B0604020202020204" pitchFamily="34" charset="0"/>
              </a:rPr>
              <a:t/>
            </a:r>
            <a:br>
              <a:rPr lang="en-US" altLang="ru-RU" sz="1300" dirty="0">
                <a:solidFill>
                  <a:srgbClr val="52606B"/>
                </a:solidFill>
                <a:latin typeface="Akrobat" panose="00000600000000000000" pitchFamily="50" charset="-52"/>
                <a:cs typeface="Arial" panose="020B0604020202020204" pitchFamily="34" charset="0"/>
              </a:rPr>
            </a:br>
            <a:r>
              <a:rPr lang="ru-RU" altLang="ru-RU" sz="1300" dirty="0">
                <a:solidFill>
                  <a:srgbClr val="52606B"/>
                </a:solidFill>
                <a:latin typeface="Akrobat" panose="00000600000000000000" pitchFamily="50" charset="-52"/>
                <a:cs typeface="Arial" panose="020B0604020202020204" pitchFamily="34" charset="0"/>
              </a:rPr>
              <a:t>и т.п. (п. 3.3.1. Правил).</a:t>
            </a:r>
            <a:endParaRPr lang="en-US" altLang="ru-RU" sz="1300" dirty="0">
              <a:solidFill>
                <a:srgbClr val="52606B"/>
              </a:solidFill>
              <a:latin typeface="Akrobat" panose="00000600000000000000" pitchFamily="50" charset="-52"/>
              <a:cs typeface="Arial" panose="020B0604020202020204" pitchFamily="34" charset="0"/>
            </a:endParaRP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Лимит</a:t>
            </a:r>
            <a:r>
              <a:rPr lang="ru-RU" altLang="ru-RU" sz="1300" dirty="0">
                <a:solidFill>
                  <a:srgbClr val="52606B"/>
                </a:solidFill>
                <a:latin typeface="Akrobat" panose="00000600000000000000" pitchFamily="50" charset="-52"/>
                <a:cs typeface="Arial" panose="020B0604020202020204" pitchFamily="34" charset="0"/>
              </a:rPr>
              <a:t> — 80 000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СП</a:t>
            </a:r>
            <a:r>
              <a:rPr lang="ru-RU" altLang="ru-RU" sz="1300" dirty="0">
                <a:solidFill>
                  <a:srgbClr val="52606B"/>
                </a:solidFill>
                <a:latin typeface="Akrobat" panose="00000600000000000000" pitchFamily="50" charset="-52"/>
                <a:cs typeface="Arial" panose="020B0604020202020204" pitchFamily="34" charset="0"/>
              </a:rPr>
              <a:t> — 3 000 руб.</a:t>
            </a:r>
            <a:endParaRPr lang="en-US" altLang="ru-RU" sz="1300" dirty="0">
              <a:solidFill>
                <a:srgbClr val="52606B"/>
              </a:solidFill>
              <a:latin typeface="Akrobat" panose="00000600000000000000" pitchFamily="50" charset="-52"/>
              <a:cs typeface="Arial" panose="020B0604020202020204" pitchFamily="34" charset="0"/>
            </a:endParaRPr>
          </a:p>
        </p:txBody>
      </p:sp>
      <p:sp>
        <p:nvSpPr>
          <p:cNvPr id="13" name="Прямоугольник 12">
            <a:extLst>
              <a:ext uri="{FF2B5EF4-FFF2-40B4-BE49-F238E27FC236}">
                <a16:creationId xmlns:a16="http://schemas.microsoft.com/office/drawing/2014/main" id="{E1C4B841-EB65-674D-80F8-1F54F0DDD805}"/>
              </a:ext>
            </a:extLst>
          </p:cNvPr>
          <p:cNvSpPr/>
          <p:nvPr/>
        </p:nvSpPr>
        <p:spPr>
          <a:xfrm>
            <a:off x="7827733" y="1447706"/>
            <a:ext cx="4005618" cy="2021579"/>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Досрочное возвращение</a:t>
            </a:r>
          </a:p>
          <a:p>
            <a:pPr marL="0" lvl="4" defTabSz="742950" fontAlgn="auto">
              <a:lnSpc>
                <a:spcPct val="90000"/>
              </a:lnSpc>
              <a:spcAft>
                <a:spcPts val="600"/>
              </a:spcAft>
              <a:buClr>
                <a:srgbClr val="C00000"/>
              </a:buClr>
              <a:buSzPct val="130000"/>
              <a:defRPr/>
            </a:pPr>
            <a:r>
              <a:rPr lang="ru-RU" altLang="ru-RU" sz="1300" spc="-10" dirty="0">
                <a:solidFill>
                  <a:srgbClr val="52606B"/>
                </a:solidFill>
                <a:latin typeface="Akrobat" panose="00000600000000000000" pitchFamily="50" charset="-52"/>
                <a:cs typeface="Arial" panose="020B0604020202020204" pitchFamily="34" charset="0"/>
              </a:rPr>
              <a:t>Возмещение расходов на приобретение билетов, связанных </a:t>
            </a:r>
            <a:r>
              <a:rPr lang="en-US" altLang="ru-RU" sz="1300" spc="-10" dirty="0">
                <a:solidFill>
                  <a:srgbClr val="52606B"/>
                </a:solidFill>
                <a:latin typeface="Akrobat" panose="00000600000000000000" pitchFamily="50" charset="-52"/>
                <a:cs typeface="Arial" panose="020B0604020202020204" pitchFamily="34" charset="0"/>
              </a:rPr>
              <a:t/>
            </a:r>
            <a:br>
              <a:rPr lang="en-US" altLang="ru-RU" sz="1300" spc="-10" dirty="0">
                <a:solidFill>
                  <a:srgbClr val="52606B"/>
                </a:solidFill>
                <a:latin typeface="Akrobat" panose="00000600000000000000" pitchFamily="50" charset="-52"/>
                <a:cs typeface="Arial" panose="020B0604020202020204" pitchFamily="34" charset="0"/>
              </a:rPr>
            </a:br>
            <a:r>
              <a:rPr lang="ru-RU" altLang="ru-RU" sz="1300" dirty="0">
                <a:solidFill>
                  <a:srgbClr val="52606B"/>
                </a:solidFill>
                <a:latin typeface="Akrobat" panose="00000600000000000000" pitchFamily="50" charset="-52"/>
                <a:cs typeface="Arial" panose="020B0604020202020204" pitchFamily="34" charset="0"/>
              </a:rPr>
              <a:t>с досрочным прекращением отпуска/командировки и </a:t>
            </a:r>
            <a:r>
              <a:rPr lang="ru-RU" altLang="ru-RU" sz="1300" spc="-10" dirty="0">
                <a:solidFill>
                  <a:srgbClr val="52606B"/>
                </a:solidFill>
                <a:latin typeface="Akrobat" panose="00000600000000000000" pitchFamily="50" charset="-52"/>
                <a:cs typeface="Arial" panose="020B0604020202020204" pitchFamily="34" charset="0"/>
              </a:rPr>
              <a:t>возвращением Страхователя/Выгодоприобретателя из мест </a:t>
            </a:r>
            <a:r>
              <a:rPr lang="ru-RU" altLang="ru-RU" sz="1300" dirty="0">
                <a:solidFill>
                  <a:srgbClr val="52606B"/>
                </a:solidFill>
                <a:latin typeface="Akrobat" panose="00000600000000000000" pitchFamily="50" charset="-52"/>
                <a:cs typeface="Arial" panose="020B0604020202020204" pitchFamily="34" charset="0"/>
              </a:rPr>
              <a:t>отдыха/командировки на территорию страхования и обратным возвращением на место пребывания в результате страховых событий, предусмотренных Полисом страхования (п. 3.3.7. Правил).</a:t>
            </a:r>
            <a:endParaRPr lang="en-US" altLang="ru-RU" sz="1300" dirty="0">
              <a:solidFill>
                <a:srgbClr val="52606B"/>
              </a:solidFill>
              <a:latin typeface="Akrobat" panose="00000600000000000000" pitchFamily="50" charset="-52"/>
              <a:cs typeface="Arial" panose="020B0604020202020204" pitchFamily="34" charset="0"/>
            </a:endParaRP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Лимит</a:t>
            </a:r>
            <a:r>
              <a:rPr lang="ru-RU" altLang="ru-RU" sz="1300" dirty="0">
                <a:solidFill>
                  <a:srgbClr val="52606B"/>
                </a:solidFill>
                <a:latin typeface="Akrobat" panose="00000600000000000000" pitchFamily="50" charset="-52"/>
                <a:cs typeface="Arial" panose="020B0604020202020204" pitchFamily="34" charset="0"/>
              </a:rPr>
              <a:t> — 80 000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СП</a:t>
            </a:r>
            <a:r>
              <a:rPr lang="ru-RU" altLang="ru-RU" sz="1300" dirty="0">
                <a:solidFill>
                  <a:srgbClr val="52606B"/>
                </a:solidFill>
                <a:latin typeface="Akrobat" panose="00000600000000000000" pitchFamily="50" charset="-52"/>
                <a:cs typeface="Arial" panose="020B0604020202020204" pitchFamily="34" charset="0"/>
              </a:rPr>
              <a:t> — 3 000 руб.</a:t>
            </a:r>
            <a:endParaRPr lang="en-US" altLang="ru-RU" sz="1300" dirty="0">
              <a:solidFill>
                <a:srgbClr val="52606B"/>
              </a:solidFill>
              <a:latin typeface="Akrobat" panose="00000600000000000000" pitchFamily="50" charset="-52"/>
              <a:cs typeface="Arial" panose="020B0604020202020204" pitchFamily="34" charset="0"/>
            </a:endParaRPr>
          </a:p>
        </p:txBody>
      </p:sp>
      <p:cxnSp>
        <p:nvCxnSpPr>
          <p:cNvPr id="14" name="Прямая соединительная линия 13"/>
          <p:cNvCxnSpPr/>
          <p:nvPr/>
        </p:nvCxnSpPr>
        <p:spPr>
          <a:xfrm>
            <a:off x="1055688" y="1304925"/>
            <a:ext cx="4860925"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15" name="Прямая соединительная линия 14"/>
          <p:cNvCxnSpPr/>
          <p:nvPr/>
        </p:nvCxnSpPr>
        <p:spPr>
          <a:xfrm>
            <a:off x="6491335" y="1304642"/>
            <a:ext cx="5257753"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16" name="Прямая соединительная линия 15"/>
          <p:cNvCxnSpPr/>
          <p:nvPr/>
        </p:nvCxnSpPr>
        <p:spPr>
          <a:xfrm>
            <a:off x="1055688" y="3634118"/>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17" name="Прямая соединительная линия 16"/>
          <p:cNvCxnSpPr/>
          <p:nvPr/>
        </p:nvCxnSpPr>
        <p:spPr>
          <a:xfrm>
            <a:off x="6491335" y="3633835"/>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2" name="Прямая соединительная линия 21"/>
          <p:cNvCxnSpPr/>
          <p:nvPr/>
        </p:nvCxnSpPr>
        <p:spPr>
          <a:xfrm>
            <a:off x="1055688" y="6237571"/>
            <a:ext cx="4860925"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cxnSp>
        <p:nvCxnSpPr>
          <p:cNvPr id="23" name="Прямая соединительная линия 22"/>
          <p:cNvCxnSpPr/>
          <p:nvPr/>
        </p:nvCxnSpPr>
        <p:spPr>
          <a:xfrm>
            <a:off x="6491335" y="6237288"/>
            <a:ext cx="5257753" cy="0"/>
          </a:xfrm>
          <a:prstGeom prst="line">
            <a:avLst/>
          </a:prstGeom>
          <a:ln>
            <a:solidFill>
              <a:srgbClr val="939BA1"/>
            </a:solidFill>
          </a:ln>
        </p:spPr>
        <p:style>
          <a:lnRef idx="1">
            <a:schemeClr val="accent1"/>
          </a:lnRef>
          <a:fillRef idx="0">
            <a:schemeClr val="accent1"/>
          </a:fillRef>
          <a:effectRef idx="0">
            <a:schemeClr val="accent1"/>
          </a:effectRef>
          <a:fontRef idx="minor">
            <a:schemeClr val="tx1"/>
          </a:fontRef>
        </p:style>
      </p:cxnSp>
      <p:sp>
        <p:nvSpPr>
          <p:cNvPr id="32" name="Прямоугольник 31">
            <a:extLst>
              <a:ext uri="{FF2B5EF4-FFF2-40B4-BE49-F238E27FC236}">
                <a16:creationId xmlns:a16="http://schemas.microsoft.com/office/drawing/2014/main" id="{E1C4B841-EB65-674D-80F8-1F54F0DDD805}"/>
              </a:ext>
            </a:extLst>
          </p:cNvPr>
          <p:cNvSpPr/>
          <p:nvPr/>
        </p:nvSpPr>
        <p:spPr>
          <a:xfrm>
            <a:off x="2333057" y="3881480"/>
            <a:ext cx="3668712" cy="2270878"/>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Временное проживание</a:t>
            </a:r>
          </a:p>
          <a:p>
            <a:pPr marL="0" lvl="4" defTabSz="742950" fontAlgn="auto">
              <a:lnSpc>
                <a:spcPct val="90000"/>
              </a:lnSpc>
              <a:spcAft>
                <a:spcPts val="60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Возмещение расходов, связанных с временным размещением Страхователя/Выгодоприобретателя и лиц, проживающих в застрахованном помещении (за исключением третьих лиц), в</a:t>
            </a:r>
            <a:r>
              <a:rPr lang="en-US" altLang="ru-RU" sz="1300" dirty="0">
                <a:solidFill>
                  <a:srgbClr val="52606B"/>
                </a:solidFill>
                <a:latin typeface="Akrobat" panose="00000600000000000000" pitchFamily="50" charset="-52"/>
                <a:cs typeface="Arial" panose="020B0604020202020204" pitchFamily="34" charset="0"/>
              </a:rPr>
              <a:t> </a:t>
            </a:r>
            <a:r>
              <a:rPr lang="ru-RU" altLang="ru-RU" sz="1300" dirty="0">
                <a:solidFill>
                  <a:srgbClr val="52606B"/>
                </a:solidFill>
                <a:latin typeface="Akrobat" panose="00000600000000000000" pitchFamily="50" charset="-52"/>
                <a:cs typeface="Arial" panose="020B0604020202020204" pitchFamily="34" charset="0"/>
              </a:rPr>
              <a:t>гостинице/</a:t>
            </a:r>
            <a:r>
              <a:rPr lang="en-US" altLang="ru-RU" sz="1300" dirty="0">
                <a:solidFill>
                  <a:srgbClr val="52606B"/>
                </a:solidFill>
                <a:latin typeface="Akrobat" panose="00000600000000000000" pitchFamily="50" charset="-52"/>
                <a:cs typeface="Arial" panose="020B0604020202020204" pitchFamily="34" charset="0"/>
              </a:rPr>
              <a:t> </a:t>
            </a:r>
            <a:r>
              <a:rPr lang="ru-RU" altLang="ru-RU" sz="1300" dirty="0">
                <a:solidFill>
                  <a:srgbClr val="52606B"/>
                </a:solidFill>
                <a:latin typeface="Akrobat" panose="00000600000000000000" pitchFamily="50" charset="-52"/>
                <a:cs typeface="Arial" panose="020B0604020202020204" pitchFamily="34" charset="0"/>
              </a:rPr>
              <a:t>арендованной квартире (не включая стоимость дополнительных услуг) на время ремонта застрахованного жилого помещения, пострадавшего в результате страхового события, предусмотренного Полисом (п. 3.3.5. Правил</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Лимит</a:t>
            </a:r>
            <a:r>
              <a:rPr lang="ru-RU" altLang="ru-RU" sz="1300" dirty="0">
                <a:solidFill>
                  <a:srgbClr val="52606B"/>
                </a:solidFill>
                <a:latin typeface="Akrobat" panose="00000600000000000000" pitchFamily="50" charset="-52"/>
                <a:cs typeface="Arial" panose="020B0604020202020204" pitchFamily="34" charset="0"/>
              </a:rPr>
              <a:t> — 80 000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СП</a:t>
            </a:r>
            <a:r>
              <a:rPr lang="ru-RU" altLang="ru-RU" sz="1300" dirty="0">
                <a:solidFill>
                  <a:srgbClr val="52606B"/>
                </a:solidFill>
                <a:latin typeface="Akrobat" panose="00000600000000000000" pitchFamily="50" charset="-52"/>
                <a:cs typeface="Arial" panose="020B0604020202020204" pitchFamily="34" charset="0"/>
              </a:rPr>
              <a:t> — 3 000 руб.</a:t>
            </a:r>
            <a:endParaRPr lang="en-US" altLang="ru-RU" sz="1300" dirty="0">
              <a:solidFill>
                <a:srgbClr val="52606B"/>
              </a:solidFill>
              <a:latin typeface="Akrobat" panose="00000600000000000000" pitchFamily="50" charset="-52"/>
              <a:cs typeface="Arial" panose="020B0604020202020204" pitchFamily="34" charset="0"/>
            </a:endParaRPr>
          </a:p>
        </p:txBody>
      </p:sp>
      <p:sp>
        <p:nvSpPr>
          <p:cNvPr id="33" name="Прямоугольник 32">
            <a:extLst>
              <a:ext uri="{FF2B5EF4-FFF2-40B4-BE49-F238E27FC236}">
                <a16:creationId xmlns:a16="http://schemas.microsoft.com/office/drawing/2014/main" id="{E1C4B841-EB65-674D-80F8-1F54F0DDD805}"/>
              </a:ext>
            </a:extLst>
          </p:cNvPr>
          <p:cNvSpPr/>
          <p:nvPr/>
        </p:nvSpPr>
        <p:spPr>
          <a:xfrm>
            <a:off x="7827733" y="3881480"/>
            <a:ext cx="3921356" cy="2472472"/>
          </a:xfrm>
          <a:prstGeom prst="rect">
            <a:avLst/>
          </a:prstGeom>
        </p:spPr>
        <p:txBody>
          <a:bodyPr wrap="square" lIns="0" tIns="0" rIns="0" bIns="0">
            <a:spAutoFit/>
          </a:bodyPr>
          <a:lstStyle/>
          <a:p>
            <a:pPr marL="0" lvl="4" defTabSz="742950" fontAlgn="auto">
              <a:lnSpc>
                <a:spcPct val="90000"/>
              </a:lnSpc>
              <a:spcAft>
                <a:spcPts val="200"/>
              </a:spcAft>
              <a:buClr>
                <a:srgbClr val="C00000"/>
              </a:buClr>
              <a:buSzPct val="130000"/>
              <a:defRPr/>
            </a:pPr>
            <a:r>
              <a:rPr lang="ru-RU" altLang="ru-RU" sz="1600" dirty="0">
                <a:solidFill>
                  <a:srgbClr val="C8102E"/>
                </a:solidFill>
                <a:latin typeface="Akrobat Bold" panose="00000800000000000000" pitchFamily="50" charset="-52"/>
                <a:cs typeface="Arial" panose="020B0604020202020204" pitchFamily="34" charset="0"/>
              </a:rPr>
              <a:t>Потеря арендной платы</a:t>
            </a:r>
          </a:p>
          <a:p>
            <a:pPr marL="0" lvl="4" defTabSz="742950" fontAlgn="auto">
              <a:lnSpc>
                <a:spcPct val="90000"/>
              </a:lnSpc>
              <a:spcAft>
                <a:spcPts val="60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Потеря дохода в виде арендной платы в результате невозможности дальнейшей сдачи застрахованного помещения в связи с наступлением страхового случая </a:t>
            </a:r>
            <a:r>
              <a:rPr lang="en-US" altLang="ru-RU" sz="1300" dirty="0">
                <a:solidFill>
                  <a:srgbClr val="52606B"/>
                </a:solidFill>
                <a:latin typeface="Akrobat" panose="00000600000000000000" pitchFamily="50" charset="-52"/>
                <a:cs typeface="Arial" panose="020B0604020202020204" pitchFamily="34" charset="0"/>
              </a:rPr>
              <a:t/>
            </a:r>
            <a:br>
              <a:rPr lang="en-US" altLang="ru-RU" sz="1300" dirty="0">
                <a:solidFill>
                  <a:srgbClr val="52606B"/>
                </a:solidFill>
                <a:latin typeface="Akrobat" panose="00000600000000000000" pitchFamily="50" charset="-52"/>
                <a:cs typeface="Arial" panose="020B0604020202020204" pitchFamily="34" charset="0"/>
              </a:rPr>
            </a:br>
            <a:r>
              <a:rPr lang="ru-RU" altLang="ru-RU" sz="1300" dirty="0">
                <a:solidFill>
                  <a:srgbClr val="52606B"/>
                </a:solidFill>
                <a:latin typeface="Akrobat" panose="00000600000000000000" pitchFamily="50" charset="-52"/>
                <a:cs typeface="Arial" panose="020B0604020202020204" pitchFamily="34" charset="0"/>
              </a:rPr>
              <a:t>по рискам, предусмотренным полисом (</a:t>
            </a:r>
            <a:r>
              <a:rPr lang="ru-RU" altLang="ru-RU" sz="1300" dirty="0" err="1">
                <a:solidFill>
                  <a:srgbClr val="52606B"/>
                </a:solidFill>
                <a:latin typeface="Akrobat" panose="00000600000000000000" pitchFamily="50" charset="-52"/>
                <a:cs typeface="Arial" panose="020B0604020202020204" pitchFamily="34" charset="0"/>
              </a:rPr>
              <a:t>пп</a:t>
            </a:r>
            <a:r>
              <a:rPr lang="ru-RU" altLang="ru-RU" sz="1300" dirty="0">
                <a:solidFill>
                  <a:srgbClr val="52606B"/>
                </a:solidFill>
                <a:latin typeface="Akrobat" panose="00000600000000000000" pitchFamily="50" charset="-52"/>
                <a:cs typeface="Arial" panose="020B0604020202020204" pitchFamily="34" charset="0"/>
              </a:rPr>
              <a:t>. 3.2.1–3.2.15 Правил).</a:t>
            </a:r>
          </a:p>
          <a:p>
            <a:pPr marL="0" lvl="4" defTabSz="742950" fontAlgn="auto">
              <a:lnSpc>
                <a:spcPct val="90000"/>
              </a:lnSpc>
              <a:spcAft>
                <a:spcPts val="600"/>
              </a:spcAft>
              <a:buClr>
                <a:srgbClr val="C00000"/>
              </a:buClr>
              <a:buSzPct val="130000"/>
              <a:defRPr/>
            </a:pPr>
            <a:r>
              <a:rPr lang="ru-RU" altLang="ru-RU" sz="1300" dirty="0">
                <a:solidFill>
                  <a:srgbClr val="52606B"/>
                </a:solidFill>
                <a:latin typeface="Akrobat" panose="00000600000000000000" pitchFamily="50" charset="-52"/>
                <a:cs typeface="Arial" panose="020B0604020202020204" pitchFamily="34" charset="0"/>
              </a:rPr>
              <a:t>Выплата производится в случае ущерба внутренней отделке застрахованного помещения свыше 500 000 руб., в 3-х кратном размере ежемесячной арендной платы </a:t>
            </a:r>
            <a:r>
              <a:rPr lang="en-US" altLang="ru-RU" sz="1300" dirty="0">
                <a:solidFill>
                  <a:srgbClr val="52606B"/>
                </a:solidFill>
                <a:latin typeface="Akrobat" panose="00000600000000000000" pitchFamily="50" charset="-52"/>
                <a:cs typeface="Arial" panose="020B0604020202020204" pitchFamily="34" charset="0"/>
              </a:rPr>
              <a:t/>
            </a:r>
            <a:br>
              <a:rPr lang="en-US" altLang="ru-RU" sz="1300" dirty="0">
                <a:solidFill>
                  <a:srgbClr val="52606B"/>
                </a:solidFill>
                <a:latin typeface="Akrobat" panose="00000600000000000000" pitchFamily="50" charset="-52"/>
                <a:cs typeface="Arial" panose="020B0604020202020204" pitchFamily="34" charset="0"/>
              </a:rPr>
            </a:br>
            <a:r>
              <a:rPr lang="ru-RU" altLang="ru-RU" sz="1300" dirty="0">
                <a:solidFill>
                  <a:srgbClr val="52606B"/>
                </a:solidFill>
                <a:latin typeface="Akrobat" panose="00000600000000000000" pitchFamily="50" charset="-52"/>
                <a:cs typeface="Arial" panose="020B0604020202020204" pitchFamily="34" charset="0"/>
              </a:rPr>
              <a:t>по договору аренды (т.е. единовременно за 3 месяца), </a:t>
            </a:r>
            <a:r>
              <a:rPr lang="en-US" altLang="ru-RU" sz="1300" dirty="0">
                <a:solidFill>
                  <a:srgbClr val="52606B"/>
                </a:solidFill>
                <a:latin typeface="Akrobat" panose="00000600000000000000" pitchFamily="50" charset="-52"/>
                <a:cs typeface="Arial" panose="020B0604020202020204" pitchFamily="34" charset="0"/>
              </a:rPr>
              <a:t/>
            </a:r>
            <a:br>
              <a:rPr lang="en-US" altLang="ru-RU" sz="1300" dirty="0">
                <a:solidFill>
                  <a:srgbClr val="52606B"/>
                </a:solidFill>
                <a:latin typeface="Akrobat" panose="00000600000000000000" pitchFamily="50" charset="-52"/>
                <a:cs typeface="Arial" panose="020B0604020202020204" pitchFamily="34" charset="0"/>
              </a:rPr>
            </a:br>
            <a:r>
              <a:rPr lang="ru-RU" altLang="ru-RU" sz="1300" b="1" dirty="0">
                <a:solidFill>
                  <a:srgbClr val="52606B"/>
                </a:solidFill>
                <a:latin typeface="Akrobat" panose="00000600000000000000" pitchFamily="50" charset="-52"/>
                <a:cs typeface="Arial" panose="020B0604020202020204" pitchFamily="34" charset="0"/>
              </a:rPr>
              <a:t>но не более 200 000 руб.</a:t>
            </a:r>
          </a:p>
          <a:p>
            <a:pPr marL="180000" lvl="4" indent="-180000" defTabSz="742950" fontAlgn="auto">
              <a:lnSpc>
                <a:spcPct val="90000"/>
              </a:lnSpc>
              <a:spcAft>
                <a:spcPts val="600"/>
              </a:spcAft>
              <a:buClr>
                <a:srgbClr val="C00000"/>
              </a:buClr>
              <a:buSzPct val="130000"/>
              <a:buFont typeface="Wingdings" panose="05000000000000000000" pitchFamily="2" charset="2"/>
              <a:buChar char="§"/>
              <a:defRPr/>
            </a:pPr>
            <a:r>
              <a:rPr lang="ru-RU" altLang="ru-RU" sz="1300" dirty="0">
                <a:solidFill>
                  <a:srgbClr val="52606B"/>
                </a:solidFill>
                <a:latin typeface="Akrobat Bold" panose="00000800000000000000" pitchFamily="50" charset="-52"/>
                <a:cs typeface="Arial" panose="020B0604020202020204" pitchFamily="34" charset="0"/>
              </a:rPr>
              <a:t>СП</a:t>
            </a:r>
            <a:r>
              <a:rPr lang="ru-RU" altLang="ru-RU" sz="1300" dirty="0">
                <a:solidFill>
                  <a:srgbClr val="52606B"/>
                </a:solidFill>
                <a:latin typeface="Akrobat" panose="00000600000000000000" pitchFamily="50" charset="-52"/>
                <a:cs typeface="Arial" panose="020B0604020202020204" pitchFamily="34" charset="0"/>
              </a:rPr>
              <a:t> — 2 000 руб.</a:t>
            </a:r>
            <a:endParaRPr lang="en-US" altLang="ru-RU" sz="1300" dirty="0">
              <a:solidFill>
                <a:srgbClr val="52606B"/>
              </a:solidFill>
              <a:latin typeface="Akrobat" panose="00000600000000000000" pitchFamily="50" charset="-52"/>
              <a:cs typeface="Arial" panose="020B0604020202020204" pitchFamily="34" charset="0"/>
            </a:endParaRPr>
          </a:p>
          <a:p>
            <a:pPr marL="0" lvl="4" defTabSz="742950" fontAlgn="auto">
              <a:lnSpc>
                <a:spcPct val="90000"/>
              </a:lnSpc>
              <a:spcAft>
                <a:spcPts val="600"/>
              </a:spcAft>
              <a:buClr>
                <a:srgbClr val="C00000"/>
              </a:buClr>
              <a:buSzPct val="130000"/>
              <a:defRPr/>
            </a:pPr>
            <a:endParaRPr lang="ru-RU" altLang="ru-RU" sz="1400" dirty="0">
              <a:solidFill>
                <a:srgbClr val="52606B"/>
              </a:solidFill>
              <a:latin typeface="Akrobat" panose="00000600000000000000" pitchFamily="50" charset="-52"/>
              <a:cs typeface="Arial" panose="020B0604020202020204" pitchFamily="34" charset="0"/>
            </a:endParaRPr>
          </a:p>
        </p:txBody>
      </p:sp>
      <p:sp>
        <p:nvSpPr>
          <p:cNvPr id="19"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7BF6930B-05C2-45F1-A4DA-56B71169DB34}" type="slidenum">
              <a:rPr lang="ru-RU" sz="900" smtClean="0"/>
              <a:t>15</a:t>
            </a:fld>
            <a:endParaRPr lang="ru-RU" sz="900" dirty="0"/>
          </a:p>
        </p:txBody>
      </p:sp>
      <p:pic>
        <p:nvPicPr>
          <p:cNvPr id="4" name="Рисунок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4812" y="3862245"/>
            <a:ext cx="1393480" cy="1393480"/>
          </a:xfrm>
          <a:prstGeom prst="rect">
            <a:avLst/>
          </a:prstGeom>
        </p:spPr>
      </p:pic>
      <p:pic>
        <p:nvPicPr>
          <p:cNvPr id="5"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40463" y="3814149"/>
            <a:ext cx="1364418" cy="1364418"/>
          </a:xfrm>
          <a:prstGeom prst="rect">
            <a:avLst/>
          </a:prstGeom>
        </p:spPr>
      </p:pic>
      <p:pic>
        <p:nvPicPr>
          <p:cNvPr id="7" name="Рисунок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93167" y="1479014"/>
            <a:ext cx="1463361" cy="1463361"/>
          </a:xfrm>
          <a:prstGeom prst="rect">
            <a:avLst/>
          </a:prstGeom>
        </p:spPr>
      </p:pic>
      <p:pic>
        <p:nvPicPr>
          <p:cNvPr id="8" name="Рисунок 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4824" y="1484768"/>
            <a:ext cx="1453081" cy="1453081"/>
          </a:xfrm>
          <a:prstGeom prst="rect">
            <a:avLst/>
          </a:prstGeom>
        </p:spPr>
      </p:pic>
    </p:spTree>
    <p:extLst>
      <p:ext uri="{BB962C8B-B14F-4D97-AF65-F5344CB8AC3E}">
        <p14:creationId xmlns:p14="http://schemas.microsoft.com/office/powerpoint/2010/main" val="14883606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1000861" y="-1"/>
            <a:ext cx="11191139" cy="6857569"/>
          </a:xfrm>
          <a:prstGeom prst="rect">
            <a:avLst/>
          </a:prstGeom>
        </p:spPr>
      </p:pic>
      <p:sp>
        <p:nvSpPr>
          <p:cNvPr id="3" name="Заголовок 2"/>
          <p:cNvSpPr>
            <a:spLocks noGrp="1"/>
          </p:cNvSpPr>
          <p:nvPr>
            <p:ph type="title"/>
          </p:nvPr>
        </p:nvSpPr>
        <p:spPr>
          <a:xfrm>
            <a:off x="882813" y="2459288"/>
            <a:ext cx="6270462" cy="1938992"/>
          </a:xfrm>
        </p:spPr>
        <p:txBody>
          <a:bodyPr wrap="square">
            <a:spAutoFit/>
          </a:bodyPr>
          <a:lstStyle/>
          <a:p>
            <a:pPr>
              <a:lnSpc>
                <a:spcPts val="7200"/>
              </a:lnSpc>
            </a:pPr>
            <a:r>
              <a:rPr lang="ru-RU" sz="7200" dirty="0"/>
              <a:t>Дополнительные риски и опции</a:t>
            </a:r>
          </a:p>
        </p:txBody>
      </p:sp>
      <p:sp>
        <p:nvSpPr>
          <p:cNvPr id="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A288BEC-C7A6-460B-986A-81A4BCDBEB00}" type="slidenum">
              <a:rPr kumimoji="0" lang="ru-RU" sz="900" b="0" i="0" u="none" strike="noStrike" kern="1200" cap="none" spc="0" normalizeH="0" baseline="0" noProof="0" smtClean="0">
                <a:ln>
                  <a:noFill/>
                </a:ln>
                <a:solidFill>
                  <a:prstClr val="white"/>
                </a:solidFill>
                <a:effectLst/>
                <a:uLnTx/>
                <a:uFillTx/>
                <a:latin typeface="Akrobat" panose="00000600000000000000" pitchFamily="50" charset="-52"/>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ru-RU" sz="900" b="0" i="0" u="none" strike="noStrike" kern="1200" cap="none" spc="0" normalizeH="0" baseline="0" noProof="0" dirty="0">
              <a:ln>
                <a:noFill/>
              </a:ln>
              <a:solidFill>
                <a:prstClr val="white"/>
              </a:solidFill>
              <a:effectLst/>
              <a:uLnTx/>
              <a:uFillTx/>
              <a:latin typeface="Akrobat" panose="00000600000000000000" pitchFamily="50" charset="-52"/>
              <a:ea typeface="+mn-ea"/>
              <a:cs typeface="+mn-cs"/>
            </a:endParaRPr>
          </a:p>
        </p:txBody>
      </p:sp>
    </p:spTree>
    <p:extLst>
      <p:ext uri="{BB962C8B-B14F-4D97-AF65-F5344CB8AC3E}">
        <p14:creationId xmlns:p14="http://schemas.microsoft.com/office/powerpoint/2010/main" val="383909157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Группа 11"/>
          <p:cNvGrpSpPr/>
          <p:nvPr/>
        </p:nvGrpSpPr>
        <p:grpSpPr>
          <a:xfrm>
            <a:off x="1055688" y="1156448"/>
            <a:ext cx="6555347" cy="5179453"/>
            <a:chOff x="1055688" y="1304925"/>
            <a:chExt cx="5990573" cy="4932363"/>
          </a:xfrm>
        </p:grpSpPr>
        <p:sp>
          <p:nvSpPr>
            <p:cNvPr id="43" name="Скругленный прямоугольник 42"/>
            <p:cNvSpPr/>
            <p:nvPr/>
          </p:nvSpPr>
          <p:spPr>
            <a:xfrm>
              <a:off x="1055688" y="1304925"/>
              <a:ext cx="5990572" cy="4932363"/>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44" name="Рисунок 43"/>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399471"/>
              <a:ext cx="5990572" cy="1837817"/>
            </a:xfrm>
            <a:prstGeom prst="roundRect">
              <a:avLst>
                <a:gd name="adj" fmla="val 9066"/>
              </a:avLst>
            </a:prstGeom>
          </p:spPr>
        </p:pic>
        <p:sp>
          <p:nvSpPr>
            <p:cNvPr id="45" name="Прямоугольник 44"/>
            <p:cNvSpPr/>
            <p:nvPr/>
          </p:nvSpPr>
          <p:spPr>
            <a:xfrm>
              <a:off x="1055689" y="4338917"/>
              <a:ext cx="5990572" cy="1671357"/>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3" name="Прямоугольник 2"/>
          <p:cNvSpPr/>
          <p:nvPr/>
        </p:nvSpPr>
        <p:spPr>
          <a:xfrm>
            <a:off x="1258515" y="1927859"/>
            <a:ext cx="6209086" cy="4212000"/>
          </a:xfrm>
          <a:prstGeom prst="rect">
            <a:avLst/>
          </a:prstGeom>
        </p:spPr>
        <p:txBody>
          <a:bodyPr wrap="square" numCol="2" spcCol="180000">
            <a:spAutoFit/>
          </a:bodyPr>
          <a:lstStyle/>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КЗ, перепада напряжения, воздействия индуцированных токов и др.;</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Дефектов материалов, ошибок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в конструкции, изготовлении или монтаже;</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Удара молнии непосредственно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в застрахованное имущество или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в элементы электрической сети (щиток, подстанция, распределительное устройство и т.д.), к которой это застрахованное имущество подключено, в том числе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из-за возникшего перенапряжения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в электросети или электромагнитного импульса, создаваемого молнией.</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Внезапного прекращения работоспособности застрахованного электрооборудования;</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Вызов специалиста (диагностика поломки, установление причины);</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Ремонт, за исключением расходов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на запасные части и материалы.</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Прекращения подачи электроэнергии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из общественных сетей энергоснабжения;</a:t>
            </a:r>
          </a:p>
          <a:p>
            <a:pPr marL="180000" indent="-180000" fontAlgn="b">
              <a:spcBef>
                <a:spcPts val="0"/>
              </a:spcBef>
              <a:spcAft>
                <a:spcPts val="0"/>
              </a:spcAft>
              <a:buClr>
                <a:srgbClr val="C8102E"/>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Выхода из строя систем кондиционирования, вентиляции воздуха, включая ущерб, причиненный самой системе, при условии, что она застрахована по договору страхования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и поддерживается в рабочем состоянии </a:t>
            </a:r>
            <a:r>
              <a:rPr lang="en-US" sz="1300" dirty="0">
                <a:solidFill>
                  <a:srgbClr val="52606B"/>
                </a:solidFill>
                <a:latin typeface="Akrobat" panose="00000600000000000000" pitchFamily="50" charset="-52"/>
                <a:sym typeface="Arial"/>
              </a:rPr>
              <a:t/>
            </a:r>
            <a:br>
              <a:rPr lang="en-US"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(п. 3.2.9. Правил).</a:t>
            </a:r>
          </a:p>
        </p:txBody>
      </p:sp>
      <p:pic>
        <p:nvPicPr>
          <p:cNvPr id="46" name="Рисунок 45"/>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435125" y="4331076"/>
            <a:ext cx="4184875" cy="2010987"/>
          </a:xfrm>
          <a:prstGeom prst="rect">
            <a:avLst/>
          </a:prstGeom>
        </p:spPr>
      </p:pic>
      <p:sp>
        <p:nvSpPr>
          <p:cNvPr id="40" name="Прямоугольник 39"/>
          <p:cNvSpPr/>
          <p:nvPr/>
        </p:nvSpPr>
        <p:spPr>
          <a:xfrm>
            <a:off x="1723494" y="1422588"/>
            <a:ext cx="5738970"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C8102E"/>
                </a:solidFill>
                <a:latin typeface="Akrobat Bold" panose="00000800000000000000" pitchFamily="50" charset="-52"/>
                <a:sym typeface="Arial"/>
              </a:rPr>
              <a:t>Отказ или поломка имущества, в результате: </a:t>
            </a:r>
          </a:p>
        </p:txBody>
      </p:sp>
      <p:sp>
        <p:nvSpPr>
          <p:cNvPr id="26" name="Скругленный прямоугольник 25"/>
          <p:cNvSpPr/>
          <p:nvPr/>
        </p:nvSpPr>
        <p:spPr>
          <a:xfrm>
            <a:off x="7859712" y="1155888"/>
            <a:ext cx="3889375" cy="5180013"/>
          </a:xfrm>
          <a:prstGeom prst="roundRect">
            <a:avLst>
              <a:gd name="adj" fmla="val 3598"/>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grpSp>
        <p:nvGrpSpPr>
          <p:cNvPr id="27" name="Группа 26"/>
          <p:cNvGrpSpPr/>
          <p:nvPr/>
        </p:nvGrpSpPr>
        <p:grpSpPr>
          <a:xfrm>
            <a:off x="8184049" y="1409431"/>
            <a:ext cx="415925" cy="415925"/>
            <a:chOff x="7212013" y="1567475"/>
            <a:chExt cx="415925" cy="415925"/>
          </a:xfrm>
        </p:grpSpPr>
        <p:sp>
          <p:nvSpPr>
            <p:cNvPr id="28" name="Овал 255">
              <a:extLst>
                <a:ext uri="{FF2B5EF4-FFF2-40B4-BE49-F238E27FC236}">
                  <a16:creationId xmlns:a16="http://schemas.microsoft.com/office/drawing/2014/main" id="{4E5265DF-AD78-4970-B6E5-E92D1DE6A8E3}"/>
                </a:ext>
              </a:extLst>
            </p:cNvPr>
            <p:cNvSpPr/>
            <p:nvPr/>
          </p:nvSpPr>
          <p:spPr>
            <a:xfrm>
              <a:off x="7212013" y="1567475"/>
              <a:ext cx="415925" cy="415925"/>
            </a:xfrm>
            <a:prstGeom prst="ellipse">
              <a:avLst/>
            </a:prstGeom>
            <a:solidFill>
              <a:srgbClr val="939BA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9" name="Группа 28"/>
            <p:cNvGrpSpPr/>
            <p:nvPr/>
          </p:nvGrpSpPr>
          <p:grpSpPr>
            <a:xfrm>
              <a:off x="7332663" y="1689101"/>
              <a:ext cx="179388" cy="179388"/>
              <a:chOff x="7316787" y="1436689"/>
              <a:chExt cx="257175" cy="257175"/>
            </a:xfrm>
          </p:grpSpPr>
          <p:cxnSp>
            <p:nvCxnSpPr>
              <p:cNvPr id="30" name="Прямая соединительная линия 29"/>
              <p:cNvCxnSpPr/>
              <p:nvPr/>
            </p:nvCxnSpPr>
            <p:spPr>
              <a:xfrm rot="189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Прямая соединительная линия 30"/>
              <p:cNvCxnSpPr/>
              <p:nvPr/>
            </p:nvCxnSpPr>
            <p:spPr>
              <a:xfrm rot="27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32" name="Группа 9">
            <a:extLst>
              <a:ext uri="{FF2B5EF4-FFF2-40B4-BE49-F238E27FC236}">
                <a16:creationId xmlns:a16="http://schemas.microsoft.com/office/drawing/2014/main" id="{C7673F69-E68D-45D1-8CB0-952CDF274EEA}"/>
              </a:ext>
            </a:extLst>
          </p:cNvPr>
          <p:cNvGrpSpPr>
            <a:grpSpLocks noChangeAspect="1"/>
          </p:cNvGrpSpPr>
          <p:nvPr/>
        </p:nvGrpSpPr>
        <p:grpSpPr>
          <a:xfrm>
            <a:off x="1317252" y="1409431"/>
            <a:ext cx="415925" cy="415925"/>
            <a:chOff x="0" y="1593850"/>
            <a:chExt cx="327024" cy="327024"/>
          </a:xfrm>
        </p:grpSpPr>
        <p:sp>
          <p:nvSpPr>
            <p:cNvPr id="33" name="Овал 255">
              <a:extLst>
                <a:ext uri="{FF2B5EF4-FFF2-40B4-BE49-F238E27FC236}">
                  <a16:creationId xmlns:a16="http://schemas.microsoft.com/office/drawing/2014/main" id="{4E5265DF-AD78-4970-B6E5-E92D1DE6A8E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4" name="Freeform 11">
              <a:extLst>
                <a:ext uri="{FF2B5EF4-FFF2-40B4-BE49-F238E27FC236}">
                  <a16:creationId xmlns:a16="http://schemas.microsoft.com/office/drawing/2014/main" id="{8870AE1A-437E-4C55-A507-7208DB0FADB9}"/>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2" name="Заголовок 1"/>
          <p:cNvSpPr>
            <a:spLocks noGrp="1"/>
          </p:cNvSpPr>
          <p:nvPr>
            <p:ph type="title"/>
          </p:nvPr>
        </p:nvSpPr>
        <p:spPr/>
        <p:txBody>
          <a:bodyPr/>
          <a:lstStyle/>
          <a:p>
            <a:r>
              <a:rPr lang="ru-RU" dirty="0"/>
              <a:t>Электротехнический риск</a:t>
            </a:r>
          </a:p>
        </p:txBody>
      </p:sp>
      <p:sp>
        <p:nvSpPr>
          <p:cNvPr id="4" name="Прямоугольник 3"/>
          <p:cNvSpPr/>
          <p:nvPr/>
        </p:nvSpPr>
        <p:spPr>
          <a:xfrm>
            <a:off x="8105778" y="1927859"/>
            <a:ext cx="3448048" cy="4093428"/>
          </a:xfrm>
          <a:prstGeom prst="rect">
            <a:avLst/>
          </a:prstGeom>
        </p:spPr>
        <p:txBody>
          <a:bodyPr wrap="square">
            <a:spAutoFit/>
          </a:bodyPr>
          <a:lstStyle/>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Нарушение правил эксплуатации и пожарной безопасности;</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Подключение к электросети неисправных приборов или с большей суммарной мощностью, чем мощность самой электросети;</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Дефекты, уже имеющиеся на момент страхования;</a:t>
            </a:r>
          </a:p>
          <a:p>
            <a:pPr marL="180000" indent="-180000" fontAlgn="b">
              <a:spcBef>
                <a:spcPts val="0"/>
              </a:spcBef>
              <a:spcAft>
                <a:spcPts val="0"/>
              </a:spcAft>
              <a:buClr>
                <a:srgbClr val="52606B"/>
              </a:buClr>
              <a:buSzPct val="120000"/>
              <a:buFont typeface="Arial" panose="020B0604020202020204" pitchFamily="34" charset="0"/>
              <a:buChar char="•"/>
            </a:pPr>
            <a:r>
              <a:rPr lang="ru-RU" sz="1300" spc="-15" dirty="0">
                <a:solidFill>
                  <a:srgbClr val="52606B"/>
                </a:solidFill>
                <a:latin typeface="Akrobat" panose="00000600000000000000" pitchFamily="50" charset="-52"/>
                <a:sym typeface="Arial"/>
              </a:rPr>
              <a:t>Воздействие водяных, кислотных или иных паров;</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Эстетические дефекты (царапины, сколы, пятна);</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Естественная убыль: износ, кавитация, эрозия, коррозия, накипь и т.п.; </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Повреждения, за которые несут ответственность третьи лица. Если третьи лица оспаривают обязанность возмещать ущерб, Альфа выплачивает страховое возмещение, а после </a:t>
            </a:r>
            <a:br>
              <a:rPr lang="ru-RU" sz="1300" dirty="0">
                <a:solidFill>
                  <a:srgbClr val="52606B"/>
                </a:solidFill>
                <a:latin typeface="Akrobat" panose="00000600000000000000" pitchFamily="50" charset="-52"/>
                <a:sym typeface="Arial"/>
              </a:rPr>
            </a:br>
            <a:r>
              <a:rPr lang="ru-RU" sz="1300" dirty="0">
                <a:solidFill>
                  <a:srgbClr val="52606B"/>
                </a:solidFill>
                <a:latin typeface="Akrobat" panose="00000600000000000000" pitchFamily="50" charset="-52"/>
                <a:sym typeface="Arial"/>
              </a:rPr>
              <a:t>к ней переходит право требования в пределах сумм выплаченного возмещения;</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Гибели или повреждения всякого рода расходных материалов;</a:t>
            </a:r>
          </a:p>
          <a:p>
            <a:pPr marL="180000" indent="-180000" fontAlgn="b">
              <a:spcBef>
                <a:spcPts val="0"/>
              </a:spcBef>
              <a:spcAft>
                <a:spcPts val="0"/>
              </a:spcAft>
              <a:buClr>
                <a:srgbClr val="52606B"/>
              </a:buClr>
              <a:buSzPct val="120000"/>
              <a:buFont typeface="Arial" panose="020B0604020202020204" pitchFamily="34" charset="0"/>
              <a:buChar char="•"/>
            </a:pPr>
            <a:r>
              <a:rPr lang="ru-RU" sz="1300" dirty="0">
                <a:solidFill>
                  <a:srgbClr val="52606B"/>
                </a:solidFill>
                <a:latin typeface="Akrobat" panose="00000600000000000000" pitchFamily="50" charset="-52"/>
                <a:sym typeface="Arial"/>
              </a:rPr>
              <a:t>Ошибки, допущенные при программировании.</a:t>
            </a:r>
          </a:p>
        </p:txBody>
      </p:sp>
      <p:sp>
        <p:nvSpPr>
          <p:cNvPr id="37" name="Прямоугольник 36"/>
          <p:cNvSpPr/>
          <p:nvPr/>
        </p:nvSpPr>
        <p:spPr>
          <a:xfrm>
            <a:off x="8593138" y="1422588"/>
            <a:ext cx="1774982"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52606B"/>
                </a:solidFill>
                <a:latin typeface="Akrobat Bold" panose="00000800000000000000" pitchFamily="50" charset="-52"/>
                <a:sym typeface="Arial"/>
              </a:rPr>
              <a:t>Исключения:</a:t>
            </a:r>
          </a:p>
        </p:txBody>
      </p:sp>
      <p:grpSp>
        <p:nvGrpSpPr>
          <p:cNvPr id="24" name="Группа 23"/>
          <p:cNvGrpSpPr/>
          <p:nvPr/>
        </p:nvGrpSpPr>
        <p:grpSpPr>
          <a:xfrm>
            <a:off x="4676664" y="4182090"/>
            <a:ext cx="1693180" cy="1894650"/>
            <a:chOff x="4524375" y="4250312"/>
            <a:chExt cx="1591198" cy="1780533"/>
          </a:xfrm>
        </p:grpSpPr>
        <p:pic>
          <p:nvPicPr>
            <p:cNvPr id="35" name="Рисунок 34"/>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38"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pic>
        <p:nvPicPr>
          <p:cNvPr id="5" name="Рисунок 4"/>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414377" y="3987214"/>
            <a:ext cx="2250074" cy="2250074"/>
          </a:xfrm>
          <a:prstGeom prst="rect">
            <a:avLst/>
          </a:prstGeom>
        </p:spPr>
      </p:pic>
      <p:sp>
        <p:nvSpPr>
          <p:cNvPr id="8" name="Скругленный прямоугольник 7"/>
          <p:cNvSpPr/>
          <p:nvPr/>
        </p:nvSpPr>
        <p:spPr>
          <a:xfrm>
            <a:off x="5223265" y="4101269"/>
            <a:ext cx="1664898" cy="16648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01ED9B84-62D0-42B3-A65A-C72542A6B33C}" type="slidenum">
              <a:rPr lang="ru-RU" sz="900" smtClean="0"/>
              <a:t>17</a:t>
            </a:fld>
            <a:endParaRPr lang="ru-RU" sz="900" dirty="0"/>
          </a:p>
        </p:txBody>
      </p:sp>
      <p:sp>
        <p:nvSpPr>
          <p:cNvPr id="6" name="Скругленный прямоугольник 21">
            <a:extLst>
              <a:ext uri="{FF2B5EF4-FFF2-40B4-BE49-F238E27FC236}">
                <a16:creationId xmlns:a16="http://schemas.microsoft.com/office/drawing/2014/main" id="{5671A012-7595-8A39-F0D8-C2BE000832EA}"/>
              </a:ext>
            </a:extLst>
          </p:cNvPr>
          <p:cNvSpPr/>
          <p:nvPr/>
        </p:nvSpPr>
        <p:spPr>
          <a:xfrm>
            <a:off x="9982200" y="426839"/>
            <a:ext cx="1766889" cy="466272"/>
          </a:xfrm>
          <a:prstGeom prst="roundRect">
            <a:avLst>
              <a:gd name="adj" fmla="val 24151"/>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7" name="Заголовок 1">
            <a:extLst>
              <a:ext uri="{FF2B5EF4-FFF2-40B4-BE49-F238E27FC236}">
                <a16:creationId xmlns:a16="http://schemas.microsoft.com/office/drawing/2014/main" id="{E835804B-0848-531A-A559-04E34212BF02}"/>
              </a:ext>
            </a:extLst>
          </p:cNvPr>
          <p:cNvSpPr txBox="1">
            <a:spLocks/>
          </p:cNvSpPr>
          <p:nvPr/>
        </p:nvSpPr>
        <p:spPr>
          <a:xfrm>
            <a:off x="10741819" y="375226"/>
            <a:ext cx="931939" cy="56239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500" kern="1200">
                <a:solidFill>
                  <a:srgbClr val="52606B"/>
                </a:solidFill>
                <a:latin typeface="Akrobat Bold" panose="00000800000000000000" pitchFamily="50" charset="-52"/>
                <a:ea typeface="+mj-ea"/>
                <a:cs typeface="+mj-cs"/>
              </a:defRPr>
            </a:lvl1pPr>
          </a:lstStyle>
          <a:p>
            <a:pPr algn="r"/>
            <a:r>
              <a:rPr lang="ru-RU" sz="3200" dirty="0">
                <a:solidFill>
                  <a:schemeClr val="bg1"/>
                </a:solidFill>
              </a:rPr>
              <a:t>1,1</a:t>
            </a:r>
            <a:endParaRPr lang="ru-RU" sz="1200" dirty="0">
              <a:solidFill>
                <a:schemeClr val="bg1"/>
              </a:solidFill>
            </a:endParaRPr>
          </a:p>
        </p:txBody>
      </p:sp>
      <p:sp>
        <p:nvSpPr>
          <p:cNvPr id="9" name="Прямоугольник 8">
            <a:extLst>
              <a:ext uri="{FF2B5EF4-FFF2-40B4-BE49-F238E27FC236}">
                <a16:creationId xmlns:a16="http://schemas.microsoft.com/office/drawing/2014/main" id="{1ACAE612-28C9-0963-1596-BB6BE0ADC5FB}"/>
              </a:ext>
            </a:extLst>
          </p:cNvPr>
          <p:cNvSpPr/>
          <p:nvPr/>
        </p:nvSpPr>
        <p:spPr>
          <a:xfrm>
            <a:off x="10052184" y="432965"/>
            <a:ext cx="942841" cy="430887"/>
          </a:xfrm>
          <a:prstGeom prst="rect">
            <a:avLst/>
          </a:prstGeom>
        </p:spPr>
        <p:txBody>
          <a:bodyPr wrap="square">
            <a:spAutoFit/>
          </a:bodyPr>
          <a:lstStyle/>
          <a:p>
            <a:r>
              <a:rPr lang="ru-RU" sz="1100" dirty="0">
                <a:solidFill>
                  <a:schemeClr val="bg1"/>
                </a:solidFill>
                <a:latin typeface="Akrobat Bold" panose="00000800000000000000" pitchFamily="50" charset="-52"/>
              </a:rPr>
              <a:t>Коэффициент к тарифу</a:t>
            </a:r>
          </a:p>
        </p:txBody>
      </p:sp>
    </p:spTree>
    <p:extLst>
      <p:ext uri="{BB962C8B-B14F-4D97-AF65-F5344CB8AC3E}">
        <p14:creationId xmlns:p14="http://schemas.microsoft.com/office/powerpoint/2010/main" val="239829272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Рисунок 17"/>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flipH="1">
            <a:off x="10279702" y="3533775"/>
            <a:ext cx="1921823" cy="1960461"/>
          </a:xfrm>
          <a:prstGeom prst="rect">
            <a:avLst/>
          </a:prstGeom>
        </p:spPr>
      </p:pic>
      <p:grpSp>
        <p:nvGrpSpPr>
          <p:cNvPr id="13" name="Группа 12"/>
          <p:cNvGrpSpPr/>
          <p:nvPr/>
        </p:nvGrpSpPr>
        <p:grpSpPr>
          <a:xfrm>
            <a:off x="8433772" y="3806898"/>
            <a:ext cx="1547858" cy="1732036"/>
            <a:chOff x="4524375" y="4250312"/>
            <a:chExt cx="1591198" cy="1780533"/>
          </a:xfrm>
        </p:grpSpPr>
        <p:pic>
          <p:nvPicPr>
            <p:cNvPr id="14" name="Рисунок 13"/>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15"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pic>
        <p:nvPicPr>
          <p:cNvPr id="17" name="Рисунок 1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212013" y="4847013"/>
            <a:ext cx="4524825" cy="2010987"/>
          </a:xfrm>
          <a:prstGeom prst="rect">
            <a:avLst/>
          </a:prstGeom>
        </p:spPr>
      </p:pic>
      <p:sp>
        <p:nvSpPr>
          <p:cNvPr id="2" name="Заголовок 1"/>
          <p:cNvSpPr>
            <a:spLocks noGrp="1"/>
          </p:cNvSpPr>
          <p:nvPr>
            <p:ph type="title"/>
          </p:nvPr>
        </p:nvSpPr>
        <p:spPr/>
        <p:txBody>
          <a:bodyPr/>
          <a:lstStyle/>
          <a:p>
            <a:r>
              <a:rPr lang="ru-RU" dirty="0"/>
              <a:t>Нарушение правил и норм эксплуатации</a:t>
            </a:r>
          </a:p>
        </p:txBody>
      </p:sp>
      <p:sp>
        <p:nvSpPr>
          <p:cNvPr id="3" name="Прямоугольник 2"/>
          <p:cNvSpPr/>
          <p:nvPr/>
        </p:nvSpPr>
        <p:spPr>
          <a:xfrm>
            <a:off x="1027113" y="1228725"/>
            <a:ext cx="3240087" cy="5078313"/>
          </a:xfrm>
          <a:prstGeom prst="rect">
            <a:avLst/>
          </a:prstGeom>
        </p:spPr>
        <p:txBody>
          <a:bodyPr wrap="square" numCol="1" spcCol="360000">
            <a:spAutoFit/>
          </a:bodyPr>
          <a:lstStyle/>
          <a:p>
            <a:pPr fontAlgn="b">
              <a:spcBef>
                <a:spcPts val="0"/>
              </a:spcBef>
              <a:spcAft>
                <a:spcPts val="0"/>
              </a:spcAft>
              <a:buClr>
                <a:srgbClr val="000000"/>
              </a:buClr>
            </a:pPr>
            <a:r>
              <a:rPr lang="ru-RU" sz="1350" dirty="0">
                <a:solidFill>
                  <a:srgbClr val="C8102E"/>
                </a:solidFill>
                <a:latin typeface="Akrobat Bold" panose="00000800000000000000" pitchFamily="50" charset="-52"/>
                <a:sym typeface="Arial"/>
              </a:rPr>
              <a:t>Нарушение Страхователем</a:t>
            </a:r>
            <a:r>
              <a:rPr lang="en-US" sz="1350" dirty="0">
                <a:solidFill>
                  <a:srgbClr val="C8102E"/>
                </a:solidFill>
                <a:latin typeface="Akrobat Bold" panose="00000800000000000000" pitchFamily="50" charset="-52"/>
                <a:sym typeface="Arial"/>
              </a:rPr>
              <a:t> </a:t>
            </a:r>
            <a:r>
              <a:rPr lang="ru-RU" sz="1350" dirty="0">
                <a:solidFill>
                  <a:srgbClr val="C8102E"/>
                </a:solidFill>
                <a:latin typeface="Akrobat Bold" panose="00000800000000000000" pitchFamily="50" charset="-52"/>
                <a:sym typeface="Arial"/>
              </a:rPr>
              <a:t>/</a:t>
            </a:r>
            <a:r>
              <a:rPr lang="en-US" sz="1350" dirty="0">
                <a:solidFill>
                  <a:srgbClr val="C8102E"/>
                </a:solidFill>
                <a:latin typeface="Akrobat Bold" panose="00000800000000000000" pitchFamily="50" charset="-52"/>
                <a:sym typeface="Arial"/>
              </a:rPr>
              <a:t> </a:t>
            </a:r>
            <a:r>
              <a:rPr lang="ru-RU" sz="1350" dirty="0">
                <a:solidFill>
                  <a:srgbClr val="C8102E"/>
                </a:solidFill>
                <a:latin typeface="Akrobat Bold" panose="00000800000000000000" pitchFamily="50" charset="-52"/>
                <a:sym typeface="Arial"/>
              </a:rPr>
              <a:t>Выгодоприобретателем</a:t>
            </a:r>
            <a:r>
              <a:rPr lang="en-US" sz="1350" dirty="0">
                <a:solidFill>
                  <a:srgbClr val="C8102E"/>
                </a:solidFill>
                <a:latin typeface="Akrobat Bold" panose="00000800000000000000" pitchFamily="50" charset="-52"/>
                <a:sym typeface="Arial"/>
              </a:rPr>
              <a:t> </a:t>
            </a:r>
            <a:r>
              <a:rPr lang="ru-RU" sz="1350" dirty="0">
                <a:solidFill>
                  <a:srgbClr val="C8102E"/>
                </a:solidFill>
                <a:latin typeface="Akrobat Bold" panose="00000800000000000000" pitchFamily="50" charset="-52"/>
                <a:sym typeface="Arial"/>
              </a:rPr>
              <a:t>/ членами его семьи</a:t>
            </a:r>
            <a:r>
              <a:rPr lang="en-US" sz="1350" dirty="0">
                <a:solidFill>
                  <a:srgbClr val="C8102E"/>
                </a:solidFill>
                <a:latin typeface="Akrobat Bold" panose="00000800000000000000" pitchFamily="50" charset="-52"/>
                <a:sym typeface="Arial"/>
              </a:rPr>
              <a:t> </a:t>
            </a:r>
            <a:r>
              <a:rPr lang="ru-RU" sz="1350" dirty="0">
                <a:solidFill>
                  <a:srgbClr val="C8102E"/>
                </a:solidFill>
                <a:latin typeface="Akrobat Bold" panose="00000800000000000000" pitchFamily="50" charset="-52"/>
                <a:sym typeface="Arial"/>
              </a:rPr>
              <a:t>/</a:t>
            </a:r>
            <a:r>
              <a:rPr lang="en-US" sz="1350" dirty="0">
                <a:solidFill>
                  <a:srgbClr val="C8102E"/>
                </a:solidFill>
                <a:latin typeface="Akrobat Bold" panose="00000800000000000000" pitchFamily="50" charset="-52"/>
                <a:sym typeface="Arial"/>
              </a:rPr>
              <a:t> </a:t>
            </a:r>
            <a:r>
              <a:rPr lang="ru-RU" sz="1350" dirty="0">
                <a:solidFill>
                  <a:srgbClr val="C8102E"/>
                </a:solidFill>
                <a:latin typeface="Akrobat Bold" panose="00000800000000000000" pitchFamily="50" charset="-52"/>
                <a:sym typeface="Arial"/>
              </a:rPr>
              <a:t>лицами, действующими с их согласия установленных в РФ (п. 3.2.12. Правил):</a:t>
            </a:r>
          </a:p>
          <a:p>
            <a:pPr fontAlgn="b">
              <a:spcBef>
                <a:spcPts val="0"/>
              </a:spcBef>
              <a:spcAft>
                <a:spcPts val="0"/>
              </a:spcAft>
              <a:buClr>
                <a:srgbClr val="000000"/>
              </a:buClr>
            </a:pPr>
            <a:endParaRPr lang="ru-RU" sz="1350" dirty="0">
              <a:solidFill>
                <a:srgbClr val="52606B"/>
              </a:solidFill>
              <a:latin typeface="Akrobat" panose="00000600000000000000" pitchFamily="50" charset="-52"/>
              <a:sym typeface="Arial"/>
            </a:endParaRP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Правил противопожарного режима </a:t>
            </a:r>
            <a:br>
              <a:rPr lang="ru-RU" sz="1350" dirty="0">
                <a:solidFill>
                  <a:srgbClr val="52606B"/>
                </a:solidFill>
                <a:latin typeface="Akrobat" panose="00000600000000000000" pitchFamily="50" charset="-52"/>
                <a:sym typeface="Arial"/>
              </a:rPr>
            </a:br>
            <a:r>
              <a:rPr lang="ru-RU" sz="1350" dirty="0">
                <a:solidFill>
                  <a:srgbClr val="52606B"/>
                </a:solidFill>
                <a:latin typeface="Akrobat" panose="00000600000000000000" pitchFamily="50" charset="-52"/>
                <a:sym typeface="Arial"/>
              </a:rPr>
              <a:t>в Российской Федерации,</a:t>
            </a: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Технического регламента о требованиях пожарной безопасности, </a:t>
            </a: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Правил эксплуатации водопроводных, канализационных, отопительных </a:t>
            </a:r>
            <a:br>
              <a:rPr lang="ru-RU" sz="1350" dirty="0">
                <a:solidFill>
                  <a:srgbClr val="52606B"/>
                </a:solidFill>
                <a:latin typeface="Akrobat" panose="00000600000000000000" pitchFamily="50" charset="-52"/>
                <a:sym typeface="Arial"/>
              </a:rPr>
            </a:br>
            <a:r>
              <a:rPr lang="ru-RU" sz="1350" dirty="0">
                <a:solidFill>
                  <a:srgbClr val="52606B"/>
                </a:solidFill>
                <a:latin typeface="Akrobat" panose="00000600000000000000" pitchFamily="50" charset="-52"/>
                <a:sym typeface="Arial"/>
              </a:rPr>
              <a:t>и противопожарных систем, </a:t>
            </a: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Правил эксплуатации и/или охраны помещений, </a:t>
            </a: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Инструкций по хранению и эксплуатации имущества и т. п.</a:t>
            </a: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Сушка, варка, глажение, копчение, жарка, горячая обработка или плавление </a:t>
            </a:r>
            <a:br>
              <a:rPr lang="ru-RU" sz="1350" dirty="0">
                <a:solidFill>
                  <a:srgbClr val="52606B"/>
                </a:solidFill>
                <a:latin typeface="Akrobat" panose="00000600000000000000" pitchFamily="50" charset="-52"/>
                <a:sym typeface="Arial"/>
              </a:rPr>
            </a:br>
            <a:r>
              <a:rPr lang="ru-RU" sz="1350" dirty="0">
                <a:solidFill>
                  <a:srgbClr val="52606B"/>
                </a:solidFill>
                <a:latin typeface="Akrobat" panose="00000600000000000000" pitchFamily="50" charset="-52"/>
                <a:sym typeface="Arial"/>
              </a:rPr>
              <a:t>металлов и т. д.;</a:t>
            </a:r>
          </a:p>
          <a:p>
            <a:pPr marL="180000" indent="-180000" fontAlgn="b">
              <a:spcBef>
                <a:spcPts val="0"/>
              </a:spcBef>
              <a:spcAft>
                <a:spcPts val="0"/>
              </a:spcAft>
              <a:buClr>
                <a:srgbClr val="C8102E"/>
              </a:buClr>
              <a:buFont typeface="+mj-lt"/>
              <a:buAutoNum type="arabicPeriod"/>
            </a:pPr>
            <a:r>
              <a:rPr lang="ru-RU" sz="1350" dirty="0">
                <a:solidFill>
                  <a:srgbClr val="52606B"/>
                </a:solidFill>
                <a:latin typeface="Akrobat" panose="00000600000000000000" pitchFamily="50" charset="-52"/>
                <a:sym typeface="Arial"/>
              </a:rPr>
              <a:t>Воспламенения и/или взрыв хранящихся </a:t>
            </a:r>
            <a:br>
              <a:rPr lang="ru-RU" sz="1350" dirty="0">
                <a:solidFill>
                  <a:srgbClr val="52606B"/>
                </a:solidFill>
                <a:latin typeface="Akrobat" panose="00000600000000000000" pitchFamily="50" charset="-52"/>
                <a:sym typeface="Arial"/>
              </a:rPr>
            </a:br>
            <a:r>
              <a:rPr lang="ru-RU" sz="1350" dirty="0">
                <a:solidFill>
                  <a:srgbClr val="52606B"/>
                </a:solidFill>
                <a:latin typeface="Akrobat" panose="00000600000000000000" pitchFamily="50" charset="-52"/>
                <a:sym typeface="Arial"/>
              </a:rPr>
              <a:t>в застрахованном помещении легковоспламеняющихся и горючих жидкостей или газов, взрывчатых веществ, пиротехнических изделий;</a:t>
            </a:r>
          </a:p>
        </p:txBody>
      </p:sp>
      <p:sp>
        <p:nvSpPr>
          <p:cNvPr id="10" name="Прямоугольник 9"/>
          <p:cNvSpPr/>
          <p:nvPr/>
        </p:nvSpPr>
        <p:spPr>
          <a:xfrm>
            <a:off x="4619626" y="1228725"/>
            <a:ext cx="3362324" cy="5078313"/>
          </a:xfrm>
          <a:prstGeom prst="rect">
            <a:avLst/>
          </a:prstGeom>
        </p:spPr>
        <p:txBody>
          <a:bodyPr wrap="square" numCol="1" spcCol="360000">
            <a:spAutoFit/>
          </a:bodyPr>
          <a:lstStyle/>
          <a:p>
            <a:pPr marL="216000" indent="-180000" fontAlgn="b">
              <a:spcBef>
                <a:spcPts val="0"/>
              </a:spcBef>
              <a:spcAft>
                <a:spcPts val="0"/>
              </a:spcAft>
              <a:buClr>
                <a:srgbClr val="C8102E"/>
              </a:buClr>
              <a:buFont typeface="+mj-lt"/>
              <a:buAutoNum type="arabicPeriod" startAt="8"/>
            </a:pPr>
            <a:r>
              <a:rPr lang="ru-RU" sz="1350" dirty="0">
                <a:solidFill>
                  <a:srgbClr val="52606B"/>
                </a:solidFill>
                <a:latin typeface="Akrobat" panose="00000600000000000000" pitchFamily="50" charset="-52"/>
                <a:sym typeface="Arial"/>
              </a:rPr>
              <a:t>Проведение работ с газовым оборудованием, с системой электроснабжения или сварочных работ, выполняемых специалистами, не имеющими соответствующей квалификации (допуска, разрешительной документации, если она необходима для проведения данных работ);</a:t>
            </a:r>
          </a:p>
          <a:p>
            <a:pPr marL="216000" indent="-180000" fontAlgn="b">
              <a:spcBef>
                <a:spcPts val="0"/>
              </a:spcBef>
              <a:spcAft>
                <a:spcPts val="0"/>
              </a:spcAft>
              <a:buClr>
                <a:srgbClr val="C8102E"/>
              </a:buClr>
              <a:buFont typeface="+mj-lt"/>
              <a:buAutoNum type="arabicPeriod" startAt="8"/>
            </a:pPr>
            <a:r>
              <a:rPr lang="ru-RU" sz="1350" dirty="0">
                <a:solidFill>
                  <a:srgbClr val="52606B"/>
                </a:solidFill>
                <a:latin typeface="Akrobat" panose="00000600000000000000" pitchFamily="50" charset="-52"/>
                <a:sym typeface="Arial"/>
              </a:rPr>
              <a:t>Проведение химических/физических опытов;</a:t>
            </a:r>
          </a:p>
          <a:p>
            <a:pPr marL="216000" indent="-180000" fontAlgn="b">
              <a:spcBef>
                <a:spcPts val="0"/>
              </a:spcBef>
              <a:spcAft>
                <a:spcPts val="0"/>
              </a:spcAft>
              <a:buClr>
                <a:srgbClr val="C8102E"/>
              </a:buClr>
              <a:buFont typeface="+mj-lt"/>
              <a:buAutoNum type="arabicPeriod" startAt="8"/>
            </a:pPr>
            <a:r>
              <a:rPr lang="ru-RU" sz="1350" dirty="0">
                <a:solidFill>
                  <a:srgbClr val="52606B"/>
                </a:solidFill>
                <a:latin typeface="Akrobat" panose="00000600000000000000" pitchFamily="50" charset="-52"/>
                <a:sym typeface="Arial"/>
              </a:rPr>
              <a:t>Применение/использование самодельных нагревательных приборов, проводки, систем защиты от перепада напряжения и др. самодельных устройств;</a:t>
            </a:r>
          </a:p>
          <a:p>
            <a:pPr marL="216000" indent="-180000" fontAlgn="b">
              <a:spcBef>
                <a:spcPts val="0"/>
              </a:spcBef>
              <a:spcAft>
                <a:spcPts val="0"/>
              </a:spcAft>
              <a:buClr>
                <a:srgbClr val="C8102E"/>
              </a:buClr>
              <a:buFont typeface="+mj-lt"/>
              <a:buAutoNum type="arabicPeriod" startAt="8"/>
            </a:pPr>
            <a:r>
              <a:rPr lang="ru-RU" sz="1350" dirty="0">
                <a:solidFill>
                  <a:srgbClr val="52606B"/>
                </a:solidFill>
                <a:latin typeface="Akrobat" panose="00000600000000000000" pitchFamily="50" charset="-52"/>
                <a:sym typeface="Arial"/>
              </a:rPr>
              <a:t>Опаливание/прожигание горящими углями, выпавшими из каминов, печей и т.п., сигаретами или сигарами, паяльной лампой и тому подобными предметами или опаливания, вызванного внезапным выходом огня из места, специально для него отведенного, но без возникновения пожара;</a:t>
            </a:r>
          </a:p>
          <a:p>
            <a:pPr marL="216000" indent="-180000" fontAlgn="b">
              <a:spcBef>
                <a:spcPts val="0"/>
              </a:spcBef>
              <a:spcAft>
                <a:spcPts val="0"/>
              </a:spcAft>
              <a:buClr>
                <a:srgbClr val="C8102E"/>
              </a:buClr>
              <a:buFont typeface="+mj-lt"/>
              <a:buAutoNum type="arabicPeriod" startAt="8"/>
            </a:pPr>
            <a:r>
              <a:rPr lang="ru-RU" sz="1350" dirty="0">
                <a:solidFill>
                  <a:srgbClr val="52606B"/>
                </a:solidFill>
                <a:latin typeface="Akrobat" panose="00000600000000000000" pitchFamily="50" charset="-52"/>
                <a:sym typeface="Arial"/>
              </a:rPr>
              <a:t>Подключение к электрической сети заведомо неисправных потребителей электротока и потребителей тока суммарной мощностью больших, чем это предусмотрено конструкцией электрической сети;</a:t>
            </a:r>
          </a:p>
        </p:txBody>
      </p:sp>
      <p:sp>
        <p:nvSpPr>
          <p:cNvPr id="11" name="Прямоугольник 10"/>
          <p:cNvSpPr/>
          <p:nvPr/>
        </p:nvSpPr>
        <p:spPr>
          <a:xfrm>
            <a:off x="8316912" y="1228725"/>
            <a:ext cx="3422651" cy="2377574"/>
          </a:xfrm>
          <a:prstGeom prst="rect">
            <a:avLst/>
          </a:prstGeom>
        </p:spPr>
        <p:txBody>
          <a:bodyPr wrap="square" numCol="1" spcCol="360000">
            <a:spAutoFit/>
          </a:bodyPr>
          <a:lstStyle/>
          <a:p>
            <a:pPr marL="216000" indent="-216000" fontAlgn="b">
              <a:spcBef>
                <a:spcPts val="0"/>
              </a:spcBef>
              <a:spcAft>
                <a:spcPts val="0"/>
              </a:spcAft>
              <a:buClr>
                <a:srgbClr val="C8102E"/>
              </a:buClr>
              <a:buFont typeface="+mj-lt"/>
              <a:buAutoNum type="arabicPeriod" startAt="13"/>
            </a:pPr>
            <a:r>
              <a:rPr lang="ru-RU" sz="1350" dirty="0">
                <a:solidFill>
                  <a:srgbClr val="52606B"/>
                </a:solidFill>
                <a:latin typeface="Akrobat" panose="00000600000000000000" pitchFamily="50" charset="-52"/>
                <a:sym typeface="Arial"/>
              </a:rPr>
              <a:t>Размораживание трубопроводов или иных частей водопроводных, отопительных, канализационных систем, находящихся вне застрахованных строений/помещений, </a:t>
            </a:r>
            <a:br>
              <a:rPr lang="ru-RU" sz="1350" dirty="0">
                <a:solidFill>
                  <a:srgbClr val="52606B"/>
                </a:solidFill>
                <a:latin typeface="Akrobat" panose="00000600000000000000" pitchFamily="50" charset="-52"/>
                <a:sym typeface="Arial"/>
              </a:rPr>
            </a:br>
            <a:r>
              <a:rPr lang="ru-RU" sz="1350" dirty="0">
                <a:solidFill>
                  <a:srgbClr val="52606B"/>
                </a:solidFill>
                <a:latin typeface="Akrobat" panose="00000600000000000000" pitchFamily="50" charset="-52"/>
                <a:sym typeface="Arial"/>
              </a:rPr>
              <a:t>а также расположенных под фундаментом, полом подвала или цокольного этажа застрахованных строений/помещений;</a:t>
            </a:r>
          </a:p>
          <a:p>
            <a:pPr marL="216000" indent="-216000" fontAlgn="b">
              <a:spcBef>
                <a:spcPts val="0"/>
              </a:spcBef>
              <a:spcAft>
                <a:spcPts val="0"/>
              </a:spcAft>
              <a:buClr>
                <a:srgbClr val="C8102E"/>
              </a:buClr>
              <a:buFont typeface="+mj-lt"/>
              <a:buAutoNum type="arabicPeriod" startAt="13"/>
            </a:pPr>
            <a:r>
              <a:rPr lang="ru-RU" sz="1350" dirty="0">
                <a:solidFill>
                  <a:srgbClr val="52606B"/>
                </a:solidFill>
                <a:latin typeface="Akrobat" panose="00000600000000000000" pitchFamily="50" charset="-52"/>
                <a:sym typeface="Arial"/>
              </a:rPr>
              <a:t>Повреждение жидкостью, образовавшейся при размораживании холодильника;</a:t>
            </a:r>
          </a:p>
          <a:p>
            <a:pPr marL="216000" indent="-216000" fontAlgn="b">
              <a:spcBef>
                <a:spcPts val="0"/>
              </a:spcBef>
              <a:spcAft>
                <a:spcPts val="0"/>
              </a:spcAft>
              <a:buClr>
                <a:srgbClr val="C8102E"/>
              </a:buClr>
              <a:buFont typeface="+mj-lt"/>
              <a:buAutoNum type="arabicPeriod" startAt="13"/>
            </a:pPr>
            <a:r>
              <a:rPr lang="ru-RU" sz="1350" dirty="0">
                <a:solidFill>
                  <a:srgbClr val="52606B"/>
                </a:solidFill>
                <a:latin typeface="Akrobat" panose="00000600000000000000" pitchFamily="50" charset="-52"/>
                <a:sym typeface="Arial"/>
              </a:rPr>
              <a:t>Повреждение жидкостью </a:t>
            </a:r>
            <a:br>
              <a:rPr lang="ru-RU" sz="1350" dirty="0">
                <a:solidFill>
                  <a:srgbClr val="52606B"/>
                </a:solidFill>
                <a:latin typeface="Akrobat" panose="00000600000000000000" pitchFamily="50" charset="-52"/>
                <a:sym typeface="Arial"/>
              </a:rPr>
            </a:br>
            <a:r>
              <a:rPr lang="ru-RU" sz="1350" dirty="0">
                <a:solidFill>
                  <a:srgbClr val="52606B"/>
                </a:solidFill>
                <a:latin typeface="Akrobat" panose="00000600000000000000" pitchFamily="50" charset="-52"/>
                <a:sym typeface="Arial"/>
              </a:rPr>
              <a:t>при эксплуатации аквариума.</a:t>
            </a:r>
          </a:p>
        </p:txBody>
      </p:sp>
      <p:sp>
        <p:nvSpPr>
          <p:cNvPr id="12"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2DC499A3-2E06-45E4-A2FF-2EF5817BEF3F}" type="slidenum">
              <a:rPr lang="ru-RU" sz="900" smtClean="0"/>
              <a:t>18</a:t>
            </a:fld>
            <a:endParaRPr lang="ru-RU" sz="900" dirty="0"/>
          </a:p>
        </p:txBody>
      </p:sp>
      <p:pic>
        <p:nvPicPr>
          <p:cNvPr id="16" name="Рисунок 15"/>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183859" y="3893731"/>
            <a:ext cx="2742459" cy="2742459"/>
          </a:xfrm>
          <a:prstGeom prst="rect">
            <a:avLst/>
          </a:prstGeom>
        </p:spPr>
      </p:pic>
      <p:sp>
        <p:nvSpPr>
          <p:cNvPr id="4" name="Скругленный прямоугольник 21">
            <a:extLst>
              <a:ext uri="{FF2B5EF4-FFF2-40B4-BE49-F238E27FC236}">
                <a16:creationId xmlns:a16="http://schemas.microsoft.com/office/drawing/2014/main" id="{847B4187-5A4A-9A7F-0079-5009C0E4E6BD}"/>
              </a:ext>
            </a:extLst>
          </p:cNvPr>
          <p:cNvSpPr/>
          <p:nvPr/>
        </p:nvSpPr>
        <p:spPr>
          <a:xfrm>
            <a:off x="10088880" y="426839"/>
            <a:ext cx="1660209" cy="466272"/>
          </a:xfrm>
          <a:prstGeom prst="roundRect">
            <a:avLst>
              <a:gd name="adj" fmla="val 24151"/>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5" name="Заголовок 1">
            <a:extLst>
              <a:ext uri="{FF2B5EF4-FFF2-40B4-BE49-F238E27FC236}">
                <a16:creationId xmlns:a16="http://schemas.microsoft.com/office/drawing/2014/main" id="{18BA40C6-C4C1-2739-C2C5-3BFCD8446FA3}"/>
              </a:ext>
            </a:extLst>
          </p:cNvPr>
          <p:cNvSpPr txBox="1">
            <a:spLocks/>
          </p:cNvSpPr>
          <p:nvPr/>
        </p:nvSpPr>
        <p:spPr>
          <a:xfrm>
            <a:off x="10741819" y="375226"/>
            <a:ext cx="931939" cy="56239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500" kern="1200">
                <a:solidFill>
                  <a:srgbClr val="52606B"/>
                </a:solidFill>
                <a:latin typeface="Akrobat Bold" panose="00000800000000000000" pitchFamily="50" charset="-52"/>
                <a:ea typeface="+mj-ea"/>
                <a:cs typeface="+mj-cs"/>
              </a:defRPr>
            </a:lvl1pPr>
          </a:lstStyle>
          <a:p>
            <a:pPr algn="r"/>
            <a:r>
              <a:rPr lang="ru-RU" sz="3200" dirty="0" smtClean="0">
                <a:solidFill>
                  <a:schemeClr val="bg1"/>
                </a:solidFill>
              </a:rPr>
              <a:t>1,</a:t>
            </a:r>
            <a:r>
              <a:rPr lang="en-US" sz="3200" dirty="0" smtClean="0">
                <a:solidFill>
                  <a:schemeClr val="bg1"/>
                </a:solidFill>
              </a:rPr>
              <a:t>1</a:t>
            </a:r>
            <a:endParaRPr lang="ru-RU" sz="1200" dirty="0">
              <a:solidFill>
                <a:schemeClr val="bg1"/>
              </a:solidFill>
            </a:endParaRPr>
          </a:p>
        </p:txBody>
      </p:sp>
      <p:sp>
        <p:nvSpPr>
          <p:cNvPr id="6" name="Прямоугольник 5">
            <a:extLst>
              <a:ext uri="{FF2B5EF4-FFF2-40B4-BE49-F238E27FC236}">
                <a16:creationId xmlns:a16="http://schemas.microsoft.com/office/drawing/2014/main" id="{1E60E4BC-341A-AB51-F851-A80A2ED00EC5}"/>
              </a:ext>
            </a:extLst>
          </p:cNvPr>
          <p:cNvSpPr/>
          <p:nvPr/>
        </p:nvSpPr>
        <p:spPr>
          <a:xfrm>
            <a:off x="10156959" y="432965"/>
            <a:ext cx="942841" cy="430887"/>
          </a:xfrm>
          <a:prstGeom prst="rect">
            <a:avLst/>
          </a:prstGeom>
        </p:spPr>
        <p:txBody>
          <a:bodyPr wrap="square">
            <a:spAutoFit/>
          </a:bodyPr>
          <a:lstStyle/>
          <a:p>
            <a:r>
              <a:rPr lang="ru-RU" sz="1100" dirty="0">
                <a:solidFill>
                  <a:schemeClr val="bg1"/>
                </a:solidFill>
                <a:latin typeface="Akrobat Bold" panose="00000800000000000000" pitchFamily="50" charset="-52"/>
              </a:rPr>
              <a:t>Коэффициент к тарифу</a:t>
            </a:r>
          </a:p>
        </p:txBody>
      </p:sp>
    </p:spTree>
    <p:extLst>
      <p:ext uri="{BB962C8B-B14F-4D97-AF65-F5344CB8AC3E}">
        <p14:creationId xmlns:p14="http://schemas.microsoft.com/office/powerpoint/2010/main" val="170164591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Скругленный прямоугольник 43"/>
          <p:cNvSpPr/>
          <p:nvPr/>
        </p:nvSpPr>
        <p:spPr>
          <a:xfrm>
            <a:off x="1055688" y="1304925"/>
            <a:ext cx="5990572" cy="4932363"/>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45" name="Рисунок 44"/>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399471"/>
            <a:ext cx="5990572" cy="1837817"/>
          </a:xfrm>
          <a:prstGeom prst="roundRect">
            <a:avLst>
              <a:gd name="adj" fmla="val 9066"/>
            </a:avLst>
          </a:prstGeom>
        </p:spPr>
      </p:pic>
      <p:sp>
        <p:nvSpPr>
          <p:cNvPr id="46" name="Прямоугольник 45"/>
          <p:cNvSpPr/>
          <p:nvPr/>
        </p:nvSpPr>
        <p:spPr>
          <a:xfrm>
            <a:off x="1055689" y="4338917"/>
            <a:ext cx="5990572" cy="1671357"/>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9" name="Группа 8"/>
          <p:cNvGrpSpPr/>
          <p:nvPr/>
        </p:nvGrpSpPr>
        <p:grpSpPr>
          <a:xfrm>
            <a:off x="1032146" y="3914775"/>
            <a:ext cx="6054525" cy="2324100"/>
            <a:chOff x="1379537" y="4124325"/>
            <a:chExt cx="5508625" cy="2114550"/>
          </a:xfrm>
        </p:grpSpPr>
        <p:pic>
          <p:nvPicPr>
            <p:cNvPr id="52" name="Рисунок 51"/>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flipH="1">
              <a:off x="4214361" y="4124325"/>
              <a:ext cx="2673801" cy="1783698"/>
            </a:xfrm>
            <a:prstGeom prst="rect">
              <a:avLst/>
            </a:prstGeom>
          </p:spPr>
        </p:pic>
        <p:pic>
          <p:nvPicPr>
            <p:cNvPr id="53" name="Рисунок 52"/>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flipH="1">
              <a:off x="1379537" y="4227888"/>
              <a:ext cx="4524825" cy="2010987"/>
            </a:xfrm>
            <a:prstGeom prst="rect">
              <a:avLst/>
            </a:prstGeom>
          </p:spPr>
        </p:pic>
      </p:grpSp>
      <p:grpSp>
        <p:nvGrpSpPr>
          <p:cNvPr id="47" name="Группа 9">
            <a:extLst>
              <a:ext uri="{FF2B5EF4-FFF2-40B4-BE49-F238E27FC236}">
                <a16:creationId xmlns:a16="http://schemas.microsoft.com/office/drawing/2014/main" id="{C7673F69-E68D-45D1-8CB0-952CDF274EEA}"/>
              </a:ext>
            </a:extLst>
          </p:cNvPr>
          <p:cNvGrpSpPr>
            <a:grpSpLocks noChangeAspect="1"/>
          </p:cNvGrpSpPr>
          <p:nvPr/>
        </p:nvGrpSpPr>
        <p:grpSpPr>
          <a:xfrm>
            <a:off x="1379539" y="1536058"/>
            <a:ext cx="427200" cy="415925"/>
            <a:chOff x="0" y="1593850"/>
            <a:chExt cx="327024" cy="327024"/>
          </a:xfrm>
        </p:grpSpPr>
        <p:sp>
          <p:nvSpPr>
            <p:cNvPr id="48" name="Овал 255">
              <a:extLst>
                <a:ext uri="{FF2B5EF4-FFF2-40B4-BE49-F238E27FC236}">
                  <a16:creationId xmlns:a16="http://schemas.microsoft.com/office/drawing/2014/main" id="{4E5265DF-AD78-4970-B6E5-E92D1DE6A8E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9" name="Freeform 11">
              <a:extLst>
                <a:ext uri="{FF2B5EF4-FFF2-40B4-BE49-F238E27FC236}">
                  <a16:creationId xmlns:a16="http://schemas.microsoft.com/office/drawing/2014/main" id="{8870AE1A-437E-4C55-A507-7208DB0FADB9}"/>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50" name="Прямоугольник 49"/>
          <p:cNvSpPr/>
          <p:nvPr/>
        </p:nvSpPr>
        <p:spPr>
          <a:xfrm>
            <a:off x="1812754" y="1539690"/>
            <a:ext cx="1823096"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C8102E"/>
                </a:solidFill>
                <a:latin typeface="Akrobat Bold" panose="00000800000000000000" pitchFamily="50" charset="-52"/>
                <a:sym typeface="Arial"/>
              </a:rPr>
              <a:t>Включает</a:t>
            </a:r>
          </a:p>
        </p:txBody>
      </p:sp>
      <p:sp>
        <p:nvSpPr>
          <p:cNvPr id="22" name="Скругленный прямоугольник 21"/>
          <p:cNvSpPr/>
          <p:nvPr/>
        </p:nvSpPr>
        <p:spPr>
          <a:xfrm>
            <a:off x="7402513" y="4580965"/>
            <a:ext cx="4346575" cy="1656323"/>
          </a:xfrm>
          <a:prstGeom prst="roundRect">
            <a:avLst>
              <a:gd name="adj" fmla="val 7194"/>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 name="Прямоугольник 2"/>
          <p:cNvSpPr/>
          <p:nvPr/>
        </p:nvSpPr>
        <p:spPr>
          <a:xfrm>
            <a:off x="1265238" y="2023078"/>
            <a:ext cx="5622926" cy="1479882"/>
          </a:xfrm>
          <a:prstGeom prst="rect">
            <a:avLst/>
          </a:prstGeom>
        </p:spPr>
        <p:txBody>
          <a:bodyPr wrap="square" numCol="1" spcCol="252000">
            <a:spAutoFit/>
          </a:bodyPr>
          <a:lstStyle/>
          <a:p>
            <a:pPr fontAlgn="b">
              <a:spcBef>
                <a:spcPts val="0"/>
              </a:spcBef>
              <a:spcAft>
                <a:spcPts val="0"/>
              </a:spcAft>
              <a:buClr>
                <a:srgbClr val="000000"/>
              </a:buClr>
            </a:pPr>
            <a:r>
              <a:rPr lang="ru-RU" sz="1500" dirty="0">
                <a:solidFill>
                  <a:srgbClr val="52606B"/>
                </a:solidFill>
                <a:latin typeface="Akrobat" panose="00000600000000000000" pitchFamily="50" charset="-52"/>
                <a:sym typeface="Arial"/>
              </a:rPr>
              <a:t>Повреждение, утрата (гибель) застрахованного имущества в результате проникновения атмосферных осадков (дождя, снега, града и др.) </a:t>
            </a:r>
            <a:br>
              <a:rPr lang="ru-RU" sz="1500" dirty="0">
                <a:solidFill>
                  <a:srgbClr val="52606B"/>
                </a:solidFill>
                <a:latin typeface="Akrobat" panose="00000600000000000000" pitchFamily="50" charset="-52"/>
                <a:sym typeface="Arial"/>
              </a:rPr>
            </a:br>
            <a:r>
              <a:rPr lang="ru-RU" sz="1500" dirty="0">
                <a:solidFill>
                  <a:srgbClr val="52606B"/>
                </a:solidFill>
                <a:latin typeface="Akrobat" panose="00000600000000000000" pitchFamily="50" charset="-52"/>
                <a:sym typeface="Arial"/>
              </a:rPr>
              <a:t>и жидкостей через незакрытые окна, двери, кровлю, межпанельные швы  или иные отверстия в зданиях, индивидуальных жилых домах, строениях, помещениях, если эти отверстия не возникли вследствие опасностей, перечисленных в п.3.2.3. (стихийные бедствия) (п. 3.2.13. Правил).</a:t>
            </a:r>
          </a:p>
        </p:txBody>
      </p:sp>
      <p:sp>
        <p:nvSpPr>
          <p:cNvPr id="26" name="Скругленный прямоугольник 25"/>
          <p:cNvSpPr/>
          <p:nvPr/>
        </p:nvSpPr>
        <p:spPr>
          <a:xfrm>
            <a:off x="7348724" y="1304925"/>
            <a:ext cx="4400364" cy="3025028"/>
          </a:xfrm>
          <a:prstGeom prst="roundRect">
            <a:avLst>
              <a:gd name="adj" fmla="val 7124"/>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grpSp>
        <p:nvGrpSpPr>
          <p:cNvPr id="27" name="Группа 26"/>
          <p:cNvGrpSpPr/>
          <p:nvPr/>
        </p:nvGrpSpPr>
        <p:grpSpPr>
          <a:xfrm>
            <a:off x="7690313" y="1535298"/>
            <a:ext cx="415925" cy="415925"/>
            <a:chOff x="7212013" y="1567475"/>
            <a:chExt cx="415925" cy="415925"/>
          </a:xfrm>
        </p:grpSpPr>
        <p:sp>
          <p:nvSpPr>
            <p:cNvPr id="28" name="Овал 255">
              <a:extLst>
                <a:ext uri="{FF2B5EF4-FFF2-40B4-BE49-F238E27FC236}">
                  <a16:creationId xmlns:a16="http://schemas.microsoft.com/office/drawing/2014/main" id="{4E5265DF-AD78-4970-B6E5-E92D1DE6A8E3}"/>
                </a:ext>
              </a:extLst>
            </p:cNvPr>
            <p:cNvSpPr/>
            <p:nvPr/>
          </p:nvSpPr>
          <p:spPr>
            <a:xfrm>
              <a:off x="7212013" y="1567475"/>
              <a:ext cx="415925" cy="415925"/>
            </a:xfrm>
            <a:prstGeom prst="ellipse">
              <a:avLst/>
            </a:prstGeom>
            <a:solidFill>
              <a:srgbClr val="939BA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9" name="Группа 28"/>
            <p:cNvGrpSpPr/>
            <p:nvPr/>
          </p:nvGrpSpPr>
          <p:grpSpPr>
            <a:xfrm>
              <a:off x="7332663" y="1689101"/>
              <a:ext cx="179388" cy="179388"/>
              <a:chOff x="7316787" y="1436689"/>
              <a:chExt cx="257175" cy="257175"/>
            </a:xfrm>
          </p:grpSpPr>
          <p:cxnSp>
            <p:nvCxnSpPr>
              <p:cNvPr id="30" name="Прямая соединительная линия 29"/>
              <p:cNvCxnSpPr/>
              <p:nvPr/>
            </p:nvCxnSpPr>
            <p:spPr>
              <a:xfrm rot="189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Прямая соединительная линия 30"/>
              <p:cNvCxnSpPr/>
              <p:nvPr/>
            </p:nvCxnSpPr>
            <p:spPr>
              <a:xfrm rot="27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2" name="Заголовок 1"/>
          <p:cNvSpPr>
            <a:spLocks noGrp="1"/>
          </p:cNvSpPr>
          <p:nvPr>
            <p:ph type="title"/>
          </p:nvPr>
        </p:nvSpPr>
        <p:spPr/>
        <p:txBody>
          <a:bodyPr/>
          <a:lstStyle/>
          <a:p>
            <a:r>
              <a:rPr lang="ru-RU" dirty="0"/>
              <a:t>Воздействие атмосферных осадков и жидкостей</a:t>
            </a:r>
          </a:p>
        </p:txBody>
      </p:sp>
      <p:sp>
        <p:nvSpPr>
          <p:cNvPr id="4" name="Прямоугольник 3"/>
          <p:cNvSpPr/>
          <p:nvPr/>
        </p:nvSpPr>
        <p:spPr>
          <a:xfrm>
            <a:off x="7637920" y="2023078"/>
            <a:ext cx="3799351" cy="1810752"/>
          </a:xfrm>
          <a:prstGeom prst="rect">
            <a:avLst/>
          </a:prstGeom>
        </p:spPr>
        <p:txBody>
          <a:bodyPr wrap="square">
            <a:spAutoFit/>
          </a:bodyPr>
          <a:lstStyle/>
          <a:p>
            <a:pPr fontAlgn="b">
              <a:spcBef>
                <a:spcPts val="0"/>
              </a:spcBef>
              <a:spcAft>
                <a:spcPts val="800"/>
              </a:spcAft>
              <a:buClr>
                <a:srgbClr val="52606B"/>
              </a:buClr>
            </a:pPr>
            <a:r>
              <a:rPr lang="ru-RU" sz="1500" dirty="0">
                <a:solidFill>
                  <a:srgbClr val="52606B"/>
                </a:solidFill>
                <a:latin typeface="Akrobat" panose="00000600000000000000" pitchFamily="50" charset="-52"/>
                <a:sym typeface="Arial"/>
              </a:rPr>
              <a:t>Ущерб в результате проникновения атмосферных осадков и жидкостей вследствие воздействия на застрахованное имущество опасного природного явления метеорологического, гидрологического, геологического характера. </a:t>
            </a:r>
          </a:p>
          <a:p>
            <a:pPr fontAlgn="b">
              <a:spcBef>
                <a:spcPts val="0"/>
              </a:spcBef>
              <a:spcAft>
                <a:spcPts val="800"/>
              </a:spcAft>
              <a:buClr>
                <a:srgbClr val="52606B"/>
              </a:buClr>
            </a:pPr>
            <a:r>
              <a:rPr lang="ru-RU" sz="1500" dirty="0">
                <a:solidFill>
                  <a:srgbClr val="52606B"/>
                </a:solidFill>
                <a:latin typeface="Akrobat" panose="00000600000000000000" pitchFamily="50" charset="-52"/>
                <a:sym typeface="Arial"/>
              </a:rPr>
              <a:t>Данное событие может быть застраховано </a:t>
            </a:r>
            <a:br>
              <a:rPr lang="ru-RU" sz="1500" dirty="0">
                <a:solidFill>
                  <a:srgbClr val="52606B"/>
                </a:solidFill>
                <a:latin typeface="Akrobat" panose="00000600000000000000" pitchFamily="50" charset="-52"/>
                <a:sym typeface="Arial"/>
              </a:rPr>
            </a:br>
            <a:r>
              <a:rPr lang="ru-RU" sz="1500" dirty="0">
                <a:solidFill>
                  <a:srgbClr val="52606B"/>
                </a:solidFill>
                <a:latin typeface="Akrobat" panose="00000600000000000000" pitchFamily="50" charset="-52"/>
                <a:sym typeface="Arial"/>
              </a:rPr>
              <a:t>по риску </a:t>
            </a:r>
            <a:r>
              <a:rPr lang="ru-RU" sz="1500" dirty="0">
                <a:solidFill>
                  <a:srgbClr val="52606B"/>
                </a:solidFill>
                <a:latin typeface="Akrobat Bold" panose="00000800000000000000" pitchFamily="50" charset="-52"/>
                <a:sym typeface="Arial"/>
              </a:rPr>
              <a:t>«Стихийные бедствия».</a:t>
            </a:r>
          </a:p>
        </p:txBody>
      </p:sp>
      <p:sp>
        <p:nvSpPr>
          <p:cNvPr id="37" name="Прямоугольник 36"/>
          <p:cNvSpPr/>
          <p:nvPr/>
        </p:nvSpPr>
        <p:spPr>
          <a:xfrm>
            <a:off x="8089877" y="1540050"/>
            <a:ext cx="1774982"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52606B"/>
                </a:solidFill>
                <a:latin typeface="Akrobat Bold" panose="00000800000000000000" pitchFamily="50" charset="-52"/>
                <a:sym typeface="Arial"/>
              </a:rPr>
              <a:t>Исключения</a:t>
            </a:r>
          </a:p>
        </p:txBody>
      </p:sp>
      <p:sp>
        <p:nvSpPr>
          <p:cNvPr id="21" name="Прямоугольник 20"/>
          <p:cNvSpPr/>
          <p:nvPr/>
        </p:nvSpPr>
        <p:spPr>
          <a:xfrm>
            <a:off x="7637920" y="4822432"/>
            <a:ext cx="3917022" cy="1077218"/>
          </a:xfrm>
          <a:prstGeom prst="rect">
            <a:avLst/>
          </a:prstGeom>
        </p:spPr>
        <p:txBody>
          <a:bodyPr wrap="square" numCol="1" spcCol="252000">
            <a:spAutoFit/>
          </a:bodyPr>
          <a:lstStyle/>
          <a:p>
            <a:pPr fontAlgn="b">
              <a:spcBef>
                <a:spcPts val="0"/>
              </a:spcBef>
              <a:spcAft>
                <a:spcPts val="0"/>
              </a:spcAft>
              <a:buClr>
                <a:srgbClr val="000000"/>
              </a:buClr>
            </a:pPr>
            <a:r>
              <a:rPr lang="ru-RU" sz="1600" dirty="0">
                <a:solidFill>
                  <a:schemeClr val="bg1"/>
                </a:solidFill>
                <a:latin typeface="Akrobat Bold" panose="00000800000000000000" pitchFamily="50" charset="-52"/>
                <a:sym typeface="Arial"/>
              </a:rPr>
              <a:t>Проникновение воды или жидкости </a:t>
            </a:r>
            <a:r>
              <a:rPr lang="en-US" sz="1600" dirty="0">
                <a:solidFill>
                  <a:schemeClr val="bg1"/>
                </a:solidFill>
                <a:latin typeface="Akrobat Bold" panose="00000800000000000000" pitchFamily="50" charset="-52"/>
                <a:sym typeface="Arial"/>
              </a:rPr>
              <a:t/>
            </a:r>
            <a:br>
              <a:rPr lang="en-US" sz="1600" dirty="0">
                <a:solidFill>
                  <a:schemeClr val="bg1"/>
                </a:solidFill>
                <a:latin typeface="Akrobat Bold" panose="00000800000000000000" pitchFamily="50" charset="-52"/>
                <a:sym typeface="Arial"/>
              </a:rPr>
            </a:br>
            <a:r>
              <a:rPr lang="ru-RU" sz="1600" dirty="0">
                <a:solidFill>
                  <a:schemeClr val="bg1"/>
                </a:solidFill>
                <a:latin typeface="Akrobat Bold" panose="00000800000000000000" pitchFamily="50" charset="-52"/>
                <a:sym typeface="Arial"/>
              </a:rPr>
              <a:t>с технического и/или чердачного помещения покрывается по риску «Повреждение водой или иной жидкостью» </a:t>
            </a:r>
            <a:endParaRPr lang="ru-RU" sz="1100" dirty="0">
              <a:solidFill>
                <a:schemeClr val="bg1"/>
              </a:solidFill>
              <a:latin typeface="Akrobat" panose="00000600000000000000" pitchFamily="50" charset="-52"/>
              <a:sym typeface="Arial"/>
            </a:endParaRPr>
          </a:p>
        </p:txBody>
      </p:sp>
      <p:grpSp>
        <p:nvGrpSpPr>
          <p:cNvPr id="6" name="Группа 5"/>
          <p:cNvGrpSpPr/>
          <p:nvPr/>
        </p:nvGrpSpPr>
        <p:grpSpPr>
          <a:xfrm>
            <a:off x="1955521" y="3749736"/>
            <a:ext cx="3716337" cy="3108264"/>
            <a:chOff x="2193849" y="3454700"/>
            <a:chExt cx="3545225" cy="2965150"/>
          </a:xfrm>
        </p:grpSpPr>
        <p:grpSp>
          <p:nvGrpSpPr>
            <p:cNvPr id="39" name="Группа 38"/>
            <p:cNvGrpSpPr/>
            <p:nvPr/>
          </p:nvGrpSpPr>
          <p:grpSpPr>
            <a:xfrm>
              <a:off x="4147876" y="3454700"/>
              <a:ext cx="1591198" cy="1780533"/>
              <a:chOff x="4524375" y="4250312"/>
              <a:chExt cx="1591198" cy="1780533"/>
            </a:xfrm>
          </p:grpSpPr>
          <p:pic>
            <p:nvPicPr>
              <p:cNvPr id="40" name="Рисунок 39"/>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41"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pic>
          <p:nvPicPr>
            <p:cNvPr id="5" name="Рисунок 4"/>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193849" y="3557678"/>
              <a:ext cx="2862172" cy="2862172"/>
            </a:xfrm>
            <a:prstGeom prst="rect">
              <a:avLst/>
            </a:prstGeom>
          </p:spPr>
        </p:pic>
      </p:grpSp>
      <p:sp>
        <p:nvSpPr>
          <p:cNvPr id="32"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941130E6-55A8-457D-B177-680E09D6820F}" type="slidenum">
              <a:rPr lang="ru-RU" sz="900" smtClean="0"/>
              <a:t>19</a:t>
            </a:fld>
            <a:endParaRPr lang="ru-RU" sz="900" dirty="0"/>
          </a:p>
        </p:txBody>
      </p:sp>
      <p:sp>
        <p:nvSpPr>
          <p:cNvPr id="8" name="Скругленный прямоугольник 21">
            <a:extLst>
              <a:ext uri="{FF2B5EF4-FFF2-40B4-BE49-F238E27FC236}">
                <a16:creationId xmlns:a16="http://schemas.microsoft.com/office/drawing/2014/main" id="{5A33C8D2-69F9-9BCE-D47A-CE99302769CA}"/>
              </a:ext>
            </a:extLst>
          </p:cNvPr>
          <p:cNvSpPr/>
          <p:nvPr/>
        </p:nvSpPr>
        <p:spPr>
          <a:xfrm>
            <a:off x="10088880" y="426839"/>
            <a:ext cx="1660209" cy="466272"/>
          </a:xfrm>
          <a:prstGeom prst="roundRect">
            <a:avLst>
              <a:gd name="adj" fmla="val 24151"/>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0" name="Заголовок 1">
            <a:extLst>
              <a:ext uri="{FF2B5EF4-FFF2-40B4-BE49-F238E27FC236}">
                <a16:creationId xmlns:a16="http://schemas.microsoft.com/office/drawing/2014/main" id="{9E9D7C2B-2708-EA31-6A4C-0B287029D89A}"/>
              </a:ext>
            </a:extLst>
          </p:cNvPr>
          <p:cNvSpPr txBox="1">
            <a:spLocks/>
          </p:cNvSpPr>
          <p:nvPr/>
        </p:nvSpPr>
        <p:spPr>
          <a:xfrm>
            <a:off x="10741819" y="375226"/>
            <a:ext cx="931939" cy="56239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500" kern="1200">
                <a:solidFill>
                  <a:srgbClr val="52606B"/>
                </a:solidFill>
                <a:latin typeface="Akrobat Bold" panose="00000800000000000000" pitchFamily="50" charset="-52"/>
                <a:ea typeface="+mj-ea"/>
                <a:cs typeface="+mj-cs"/>
              </a:defRPr>
            </a:lvl1pPr>
          </a:lstStyle>
          <a:p>
            <a:pPr algn="r"/>
            <a:r>
              <a:rPr lang="ru-RU" sz="3200" dirty="0">
                <a:solidFill>
                  <a:schemeClr val="bg1"/>
                </a:solidFill>
              </a:rPr>
              <a:t>1,2</a:t>
            </a:r>
            <a:endParaRPr lang="ru-RU" sz="1200" dirty="0">
              <a:solidFill>
                <a:schemeClr val="bg1"/>
              </a:solidFill>
            </a:endParaRPr>
          </a:p>
        </p:txBody>
      </p:sp>
      <p:sp>
        <p:nvSpPr>
          <p:cNvPr id="11" name="Прямоугольник 10"/>
          <p:cNvSpPr/>
          <p:nvPr/>
        </p:nvSpPr>
        <p:spPr>
          <a:xfrm>
            <a:off x="10156959" y="432965"/>
            <a:ext cx="942841" cy="430887"/>
          </a:xfrm>
          <a:prstGeom prst="rect">
            <a:avLst/>
          </a:prstGeom>
        </p:spPr>
        <p:txBody>
          <a:bodyPr wrap="square">
            <a:spAutoFit/>
          </a:bodyPr>
          <a:lstStyle/>
          <a:p>
            <a:r>
              <a:rPr lang="ru-RU" sz="1100" dirty="0">
                <a:solidFill>
                  <a:schemeClr val="bg1"/>
                </a:solidFill>
                <a:latin typeface="Akrobat Bold" panose="00000800000000000000" pitchFamily="50" charset="-52"/>
              </a:rPr>
              <a:t>Коэффициент к тарифу</a:t>
            </a:r>
          </a:p>
        </p:txBody>
      </p:sp>
    </p:spTree>
    <p:extLst>
      <p:ext uri="{BB962C8B-B14F-4D97-AF65-F5344CB8AC3E}">
        <p14:creationId xmlns:p14="http://schemas.microsoft.com/office/powerpoint/2010/main" val="341650000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p:txBody>
          <a:bodyPr/>
          <a:lstStyle/>
          <a:p>
            <a:r>
              <a:rPr lang="ru-RU" dirty="0"/>
              <a:t>Содержание</a:t>
            </a:r>
          </a:p>
        </p:txBody>
      </p:sp>
      <p:sp>
        <p:nvSpPr>
          <p:cNvPr id="27"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1FE3FD4D-2991-494C-9634-6D31CBB4BA04}" type="slidenum">
              <a:rPr lang="ru-RU" sz="900" smtClean="0"/>
              <a:t>2</a:t>
            </a:fld>
            <a:endParaRPr lang="ru-RU" sz="900" dirty="0"/>
          </a:p>
        </p:txBody>
      </p:sp>
      <p:sp>
        <p:nvSpPr>
          <p:cNvPr id="5" name="Прямоугольник 3">
            <a:extLst>
              <a:ext uri="{FF2B5EF4-FFF2-40B4-BE49-F238E27FC236}">
                <a16:creationId xmlns:a16="http://schemas.microsoft.com/office/drawing/2014/main" id="{1A11A667-FB3D-4F10-94BD-DB527E471058}"/>
              </a:ext>
            </a:extLst>
          </p:cNvPr>
          <p:cNvSpPr/>
          <p:nvPr/>
        </p:nvSpPr>
        <p:spPr>
          <a:xfrm>
            <a:off x="1460080" y="1095869"/>
            <a:ext cx="4574908" cy="4667945"/>
          </a:xfrm>
          <a:prstGeom prst="rect">
            <a:avLst/>
          </a:prstGeom>
        </p:spPr>
        <p:txBody>
          <a:bodyPr wrap="square" lIns="0" tIns="0" rIns="0" bIns="0">
            <a:spAutoFit/>
          </a:bodyPr>
          <a:lstStyle/>
          <a:p>
            <a:pPr defTabSz="742950">
              <a:lnSpc>
                <a:spcPts val="1400"/>
              </a:lnSpc>
              <a:buClr>
                <a:srgbClr val="939BA1"/>
              </a:buClr>
            </a:pPr>
            <a:r>
              <a:rPr lang="ru-RU" sz="1200" dirty="0" smtClean="0">
                <a:solidFill>
                  <a:srgbClr val="52606B"/>
                </a:solidFill>
                <a:latin typeface="Akrobat" panose="00000600000000000000" pitchFamily="50" charset="-52"/>
              </a:rPr>
              <a:t>Потенциал рынка</a:t>
            </a:r>
          </a:p>
          <a:p>
            <a:pPr defTabSz="742950">
              <a:lnSpc>
                <a:spcPts val="1400"/>
              </a:lnSpc>
              <a:buClr>
                <a:srgbClr val="939BA1"/>
              </a:buClr>
            </a:pPr>
            <a:r>
              <a:rPr lang="ru-RU" sz="1200" dirty="0" smtClean="0">
                <a:solidFill>
                  <a:srgbClr val="52606B"/>
                </a:solidFill>
                <a:latin typeface="Akrobat" panose="00000600000000000000" pitchFamily="50" charset="-52"/>
              </a:rPr>
              <a:t>Недвижимость в новостройках</a:t>
            </a:r>
          </a:p>
          <a:p>
            <a:pPr defTabSz="742950">
              <a:lnSpc>
                <a:spcPts val="1400"/>
              </a:lnSpc>
              <a:buClr>
                <a:srgbClr val="939BA1"/>
              </a:buClr>
            </a:pPr>
            <a:r>
              <a:rPr lang="ru-RU" sz="1200" dirty="0" smtClean="0">
                <a:solidFill>
                  <a:srgbClr val="52606B"/>
                </a:solidFill>
                <a:latin typeface="Akrobat" panose="00000600000000000000" pitchFamily="50" charset="-52"/>
              </a:rPr>
              <a:t>Недвижимость во вторичном жилом фонде</a:t>
            </a:r>
          </a:p>
          <a:p>
            <a:pPr defTabSz="742950">
              <a:lnSpc>
                <a:spcPts val="1400"/>
              </a:lnSpc>
              <a:buClr>
                <a:srgbClr val="939BA1"/>
              </a:buClr>
            </a:pPr>
            <a:r>
              <a:rPr lang="ru-RU" sz="1200" dirty="0" smtClean="0">
                <a:solidFill>
                  <a:srgbClr val="52606B"/>
                </a:solidFill>
                <a:latin typeface="Akrobat" panose="00000600000000000000" pitchFamily="50" charset="-52"/>
              </a:rPr>
              <a:t>Квартиры, сдаваемые в аренду</a:t>
            </a:r>
          </a:p>
          <a:p>
            <a:pPr defTabSz="742950">
              <a:lnSpc>
                <a:spcPts val="1400"/>
              </a:lnSpc>
              <a:buClr>
                <a:srgbClr val="939BA1"/>
              </a:buClr>
            </a:pPr>
            <a:r>
              <a:rPr lang="ru-RU" sz="1200" dirty="0" smtClean="0">
                <a:solidFill>
                  <a:srgbClr val="52606B"/>
                </a:solidFill>
                <a:latin typeface="Akrobat" panose="00000600000000000000" pitchFamily="50" charset="-52"/>
              </a:rPr>
              <a:t>Риски</a:t>
            </a:r>
          </a:p>
          <a:p>
            <a:pPr defTabSz="742950">
              <a:lnSpc>
                <a:spcPts val="1400"/>
              </a:lnSpc>
              <a:buClr>
                <a:srgbClr val="939BA1"/>
              </a:buClr>
            </a:pPr>
            <a:endParaRPr lang="ru-RU" sz="1200" dirty="0" smtClean="0">
              <a:solidFill>
                <a:srgbClr val="52606B"/>
              </a:solidFill>
              <a:latin typeface="Akrobat" panose="00000600000000000000" pitchFamily="50" charset="-52"/>
            </a:endParaRPr>
          </a:p>
          <a:p>
            <a:pPr defTabSz="742950">
              <a:lnSpc>
                <a:spcPts val="1400"/>
              </a:lnSpc>
              <a:buClr>
                <a:srgbClr val="939BA1"/>
              </a:buClr>
            </a:pPr>
            <a:r>
              <a:rPr lang="ru-RU" sz="1200" dirty="0">
                <a:solidFill>
                  <a:srgbClr val="C8202F"/>
                </a:solidFill>
                <a:latin typeface="Akrobat Bold" panose="00000800000000000000" pitchFamily="50" charset="-52"/>
              </a:rPr>
              <a:t>Новый АльфаРЕМОНТ</a:t>
            </a:r>
          </a:p>
          <a:p>
            <a:pPr defTabSz="742950">
              <a:lnSpc>
                <a:spcPts val="1400"/>
              </a:lnSpc>
              <a:buClr>
                <a:srgbClr val="939BA1"/>
              </a:buClr>
            </a:pPr>
            <a:r>
              <a:rPr lang="ru-RU" sz="1200" dirty="0" smtClean="0">
                <a:solidFill>
                  <a:srgbClr val="52606B"/>
                </a:solidFill>
                <a:latin typeface="Akrobat" panose="00000600000000000000" pitchFamily="50" charset="-52"/>
              </a:rPr>
              <a:t>Преимущества продукта — </a:t>
            </a:r>
            <a:r>
              <a:rPr lang="en-US" sz="1200" dirty="0" smtClean="0">
                <a:solidFill>
                  <a:srgbClr val="52606B"/>
                </a:solidFill>
                <a:latin typeface="Akrobat" panose="00000600000000000000" pitchFamily="50" charset="-52"/>
              </a:rPr>
              <a:t>Wow </a:t>
            </a:r>
            <a:r>
              <a:rPr lang="ru-RU" sz="1200" dirty="0" smtClean="0">
                <a:solidFill>
                  <a:srgbClr val="52606B"/>
                </a:solidFill>
                <a:latin typeface="Akrobat" panose="00000600000000000000" pitchFamily="50" charset="-52"/>
              </a:rPr>
              <a:t>на каждом шагу</a:t>
            </a:r>
          </a:p>
          <a:p>
            <a:pPr defTabSz="742950">
              <a:lnSpc>
                <a:spcPts val="1400"/>
              </a:lnSpc>
              <a:buClr>
                <a:srgbClr val="939BA1"/>
              </a:buClr>
            </a:pPr>
            <a:r>
              <a:rPr lang="ru-RU" sz="1200" dirty="0" smtClean="0">
                <a:solidFill>
                  <a:srgbClr val="52606B"/>
                </a:solidFill>
                <a:latin typeface="Akrobat" panose="00000600000000000000" pitchFamily="50" charset="-52"/>
              </a:rPr>
              <a:t>Новые правила на примере группы рисков «Пожар»</a:t>
            </a:r>
          </a:p>
          <a:p>
            <a:pPr defTabSz="742950">
              <a:lnSpc>
                <a:spcPts val="1400"/>
              </a:lnSpc>
              <a:buClr>
                <a:srgbClr val="939BA1"/>
              </a:buClr>
            </a:pPr>
            <a:r>
              <a:rPr lang="ru-RU" sz="1200" dirty="0" smtClean="0">
                <a:solidFill>
                  <a:srgbClr val="52606B"/>
                </a:solidFill>
                <a:latin typeface="Akrobat" panose="00000600000000000000" pitchFamily="50" charset="-52"/>
              </a:rPr>
              <a:t>Программа АльфаРЕМОНТ. Пакет «Максимальный»</a:t>
            </a:r>
          </a:p>
          <a:p>
            <a:pPr defTabSz="742950">
              <a:lnSpc>
                <a:spcPts val="1400"/>
              </a:lnSpc>
              <a:buClr>
                <a:srgbClr val="939BA1"/>
              </a:buClr>
            </a:pPr>
            <a:r>
              <a:rPr lang="ru-RU" sz="1200" dirty="0" smtClean="0">
                <a:solidFill>
                  <a:srgbClr val="52606B"/>
                </a:solidFill>
                <a:latin typeface="Akrobat" panose="00000600000000000000" pitchFamily="50" charset="-52"/>
              </a:rPr>
              <a:t>Программа АльфаРЕМОНТ. Пакет «Максимальный Плюс».</a:t>
            </a:r>
          </a:p>
          <a:p>
            <a:pPr defTabSz="742950">
              <a:lnSpc>
                <a:spcPts val="1400"/>
              </a:lnSpc>
              <a:buClr>
                <a:srgbClr val="939BA1"/>
              </a:buClr>
            </a:pPr>
            <a:r>
              <a:rPr lang="ru-RU" sz="1200" dirty="0" smtClean="0">
                <a:solidFill>
                  <a:srgbClr val="52606B"/>
                </a:solidFill>
                <a:latin typeface="Akrobat" panose="00000600000000000000" pitchFamily="50" charset="-52"/>
              </a:rPr>
              <a:t>Расширение покрытия. Дополнительные риски</a:t>
            </a:r>
          </a:p>
          <a:p>
            <a:pPr defTabSz="742950">
              <a:lnSpc>
                <a:spcPts val="1400"/>
              </a:lnSpc>
              <a:buClr>
                <a:srgbClr val="939BA1"/>
              </a:buClr>
            </a:pPr>
            <a:r>
              <a:rPr lang="ru-RU" sz="1200" dirty="0" smtClean="0">
                <a:solidFill>
                  <a:srgbClr val="52606B"/>
                </a:solidFill>
                <a:latin typeface="Akrobat" panose="00000600000000000000" pitchFamily="50" charset="-52"/>
              </a:rPr>
              <a:t>Расширение покрытия. Полезные опции</a:t>
            </a:r>
          </a:p>
          <a:p>
            <a:pPr defTabSz="742950">
              <a:lnSpc>
                <a:spcPts val="1400"/>
              </a:lnSpc>
              <a:buClr>
                <a:srgbClr val="939BA1"/>
              </a:buClr>
            </a:pPr>
            <a:r>
              <a:rPr lang="ru-RU" sz="1200" dirty="0" smtClean="0">
                <a:solidFill>
                  <a:srgbClr val="52606B"/>
                </a:solidFill>
                <a:latin typeface="Akrobat" panose="00000600000000000000" pitchFamily="50" charset="-52"/>
              </a:rPr>
              <a:t>Расширение покрытия. Полезные опции</a:t>
            </a:r>
          </a:p>
          <a:p>
            <a:pPr defTabSz="742950">
              <a:lnSpc>
                <a:spcPts val="1400"/>
              </a:lnSpc>
              <a:buClr>
                <a:srgbClr val="939BA1"/>
              </a:buClr>
            </a:pPr>
            <a:endParaRPr lang="ru-RU" sz="1200" dirty="0" smtClean="0">
              <a:solidFill>
                <a:srgbClr val="52606B"/>
              </a:solidFill>
              <a:latin typeface="Akrobat" panose="00000600000000000000" pitchFamily="50" charset="-52"/>
            </a:endParaRPr>
          </a:p>
          <a:p>
            <a:pPr defTabSz="742950">
              <a:lnSpc>
                <a:spcPts val="1400"/>
              </a:lnSpc>
              <a:buClr>
                <a:srgbClr val="939BA1"/>
              </a:buClr>
            </a:pPr>
            <a:r>
              <a:rPr lang="ru-RU" sz="1200" dirty="0" smtClean="0">
                <a:solidFill>
                  <a:srgbClr val="C8202F"/>
                </a:solidFill>
                <a:latin typeface="Akrobat Bold" panose="00000800000000000000" pitchFamily="50" charset="-52"/>
              </a:rPr>
              <a:t>Дополнительные риски и опции</a:t>
            </a:r>
          </a:p>
          <a:p>
            <a:pPr defTabSz="742950">
              <a:lnSpc>
                <a:spcPts val="1400"/>
              </a:lnSpc>
              <a:buClr>
                <a:srgbClr val="939BA1"/>
              </a:buClr>
            </a:pPr>
            <a:r>
              <a:rPr lang="ru-RU" sz="1200" dirty="0" smtClean="0">
                <a:solidFill>
                  <a:srgbClr val="52606B"/>
                </a:solidFill>
                <a:latin typeface="Akrobat" panose="00000600000000000000" pitchFamily="50" charset="-52"/>
              </a:rPr>
              <a:t>Электротехнический риск</a:t>
            </a:r>
          </a:p>
          <a:p>
            <a:pPr defTabSz="742950">
              <a:lnSpc>
                <a:spcPts val="1400"/>
              </a:lnSpc>
              <a:buClr>
                <a:srgbClr val="939BA1"/>
              </a:buClr>
            </a:pPr>
            <a:r>
              <a:rPr lang="ru-RU" sz="1200" dirty="0" smtClean="0">
                <a:solidFill>
                  <a:srgbClr val="52606B"/>
                </a:solidFill>
                <a:latin typeface="Akrobat" panose="00000600000000000000" pitchFamily="50" charset="-52"/>
              </a:rPr>
              <a:t>Нарушение правил и норм эксплуатации</a:t>
            </a:r>
          </a:p>
          <a:p>
            <a:pPr defTabSz="742950">
              <a:lnSpc>
                <a:spcPts val="1400"/>
              </a:lnSpc>
              <a:buClr>
                <a:srgbClr val="939BA1"/>
              </a:buClr>
            </a:pPr>
            <a:r>
              <a:rPr lang="ru-RU" sz="1200" dirty="0" smtClean="0">
                <a:solidFill>
                  <a:srgbClr val="52606B"/>
                </a:solidFill>
                <a:latin typeface="Akrobat" panose="00000600000000000000" pitchFamily="50" charset="-52"/>
              </a:rPr>
              <a:t>Воздействие атмосферных осадков и жидкостей</a:t>
            </a:r>
          </a:p>
          <a:p>
            <a:pPr defTabSz="742950">
              <a:lnSpc>
                <a:spcPts val="1400"/>
              </a:lnSpc>
              <a:buClr>
                <a:srgbClr val="939BA1"/>
              </a:buClr>
            </a:pPr>
            <a:r>
              <a:rPr lang="ru-RU" sz="1200" dirty="0" smtClean="0">
                <a:solidFill>
                  <a:srgbClr val="52606B"/>
                </a:solidFill>
                <a:latin typeface="Akrobat" panose="00000600000000000000" pitchFamily="50" charset="-52"/>
              </a:rPr>
              <a:t>Террористический акт</a:t>
            </a:r>
          </a:p>
          <a:p>
            <a:pPr defTabSz="742950">
              <a:lnSpc>
                <a:spcPts val="1400"/>
              </a:lnSpc>
              <a:buClr>
                <a:srgbClr val="939BA1"/>
              </a:buClr>
            </a:pPr>
            <a:r>
              <a:rPr lang="ru-RU" sz="1200" dirty="0" smtClean="0">
                <a:solidFill>
                  <a:srgbClr val="52606B"/>
                </a:solidFill>
                <a:latin typeface="Akrobat" panose="00000600000000000000" pitchFamily="50" charset="-52"/>
              </a:rPr>
              <a:t>Проведение строительно-монтажных работ</a:t>
            </a:r>
          </a:p>
          <a:p>
            <a:pPr defTabSz="742950">
              <a:lnSpc>
                <a:spcPts val="1400"/>
              </a:lnSpc>
              <a:buClr>
                <a:srgbClr val="939BA1"/>
              </a:buClr>
            </a:pPr>
            <a:r>
              <a:rPr lang="ru-RU" sz="1200" dirty="0" smtClean="0">
                <a:solidFill>
                  <a:srgbClr val="52606B"/>
                </a:solidFill>
                <a:latin typeface="Akrobat" panose="00000600000000000000" pitchFamily="50" charset="-52"/>
              </a:rPr>
              <a:t>Бой стекол</a:t>
            </a:r>
          </a:p>
          <a:p>
            <a:pPr defTabSz="742950">
              <a:lnSpc>
                <a:spcPts val="1400"/>
              </a:lnSpc>
              <a:buClr>
                <a:srgbClr val="939BA1"/>
              </a:buClr>
            </a:pPr>
            <a:r>
              <a:rPr lang="ru-RU" sz="1200" dirty="0" smtClean="0">
                <a:solidFill>
                  <a:srgbClr val="52606B"/>
                </a:solidFill>
                <a:latin typeface="Akrobat" panose="00000600000000000000" pitchFamily="50" charset="-52"/>
              </a:rPr>
              <a:t>АльфаРЕМОНТ – лучшая защита для квартир в аренде</a:t>
            </a:r>
          </a:p>
          <a:p>
            <a:pPr defTabSz="742950">
              <a:lnSpc>
                <a:spcPts val="1400"/>
              </a:lnSpc>
              <a:buClr>
                <a:srgbClr val="939BA1"/>
              </a:buClr>
            </a:pPr>
            <a:r>
              <a:rPr lang="ru-RU" sz="1200" dirty="0" smtClean="0">
                <a:solidFill>
                  <a:srgbClr val="52606B"/>
                </a:solidFill>
                <a:latin typeface="Akrobat" panose="00000600000000000000" pitchFamily="50" charset="-52"/>
              </a:rPr>
              <a:t>АльфаРЕМОНТ – лучшая защита для новой квартиры</a:t>
            </a:r>
          </a:p>
          <a:p>
            <a:pPr defTabSz="742950">
              <a:lnSpc>
                <a:spcPts val="1400"/>
              </a:lnSpc>
              <a:buClr>
                <a:srgbClr val="939BA1"/>
              </a:buClr>
            </a:pPr>
            <a:endParaRPr lang="ru-RU" sz="1200" dirty="0" smtClean="0">
              <a:solidFill>
                <a:srgbClr val="52606B"/>
              </a:solidFill>
              <a:latin typeface="Akrobat" panose="00000600000000000000" pitchFamily="50" charset="-52"/>
            </a:endParaRPr>
          </a:p>
          <a:p>
            <a:pPr defTabSz="742950">
              <a:lnSpc>
                <a:spcPts val="1400"/>
              </a:lnSpc>
              <a:buClr>
                <a:srgbClr val="939BA1"/>
              </a:buClr>
            </a:pPr>
            <a:r>
              <a:rPr lang="ru-RU" sz="1200" dirty="0">
                <a:solidFill>
                  <a:srgbClr val="C8202F"/>
                </a:solidFill>
                <a:latin typeface="Akrobat Bold" panose="00000800000000000000" pitchFamily="50" charset="-52"/>
              </a:rPr>
              <a:t>Сравнение с конкурентами </a:t>
            </a:r>
            <a:endParaRPr lang="ru-RU" sz="1200" dirty="0" smtClean="0">
              <a:solidFill>
                <a:srgbClr val="C8202F"/>
              </a:solidFill>
              <a:latin typeface="Akrobat Bold" panose="00000800000000000000" pitchFamily="50" charset="-52"/>
            </a:endParaRPr>
          </a:p>
        </p:txBody>
      </p:sp>
      <p:sp>
        <p:nvSpPr>
          <p:cNvPr id="13" name="Прямоугольник 3">
            <a:extLst>
              <a:ext uri="{FF2B5EF4-FFF2-40B4-BE49-F238E27FC236}">
                <a16:creationId xmlns:a16="http://schemas.microsoft.com/office/drawing/2014/main" id="{1A11A667-FB3D-4F10-94BD-DB527E471058}"/>
              </a:ext>
            </a:extLst>
          </p:cNvPr>
          <p:cNvSpPr/>
          <p:nvPr/>
        </p:nvSpPr>
        <p:spPr>
          <a:xfrm>
            <a:off x="970176" y="1108175"/>
            <a:ext cx="453060" cy="5027017"/>
          </a:xfrm>
          <a:prstGeom prst="rect">
            <a:avLst/>
          </a:prstGeom>
        </p:spPr>
        <p:txBody>
          <a:bodyPr wrap="square" lIns="0" tIns="0" rIns="0" bIns="0">
            <a:spAutoFit/>
          </a:bodyPr>
          <a:lstStyle/>
          <a:p>
            <a:pPr algn="ctr" defTabSz="742950">
              <a:lnSpc>
                <a:spcPts val="1400"/>
              </a:lnSpc>
              <a:buClr>
                <a:srgbClr val="939BA1"/>
              </a:buClr>
            </a:pPr>
            <a:r>
              <a:rPr lang="ru-RU" sz="1200" dirty="0">
                <a:solidFill>
                  <a:srgbClr val="939BA1"/>
                </a:solidFill>
                <a:latin typeface="Akrobat" panose="00000600000000000000" pitchFamily="50" charset="-52"/>
              </a:rPr>
              <a:t>3</a:t>
            </a:r>
          </a:p>
          <a:p>
            <a:pPr algn="ctr" defTabSz="742950">
              <a:lnSpc>
                <a:spcPts val="1400"/>
              </a:lnSpc>
              <a:buClr>
                <a:srgbClr val="939BA1"/>
              </a:buClr>
            </a:pPr>
            <a:r>
              <a:rPr lang="ru-RU" sz="1200" dirty="0">
                <a:solidFill>
                  <a:srgbClr val="939BA1"/>
                </a:solidFill>
                <a:latin typeface="Akrobat" panose="00000600000000000000" pitchFamily="50" charset="-52"/>
              </a:rPr>
              <a:t>4</a:t>
            </a:r>
          </a:p>
          <a:p>
            <a:pPr algn="ctr" defTabSz="742950">
              <a:lnSpc>
                <a:spcPts val="1400"/>
              </a:lnSpc>
              <a:buClr>
                <a:srgbClr val="939BA1"/>
              </a:buClr>
            </a:pPr>
            <a:r>
              <a:rPr lang="ru-RU" sz="1200" dirty="0">
                <a:solidFill>
                  <a:srgbClr val="939BA1"/>
                </a:solidFill>
                <a:latin typeface="Akrobat" panose="00000600000000000000" pitchFamily="50" charset="-52"/>
              </a:rPr>
              <a:t>5</a:t>
            </a:r>
          </a:p>
          <a:p>
            <a:pPr algn="ctr" defTabSz="742950">
              <a:lnSpc>
                <a:spcPts val="1400"/>
              </a:lnSpc>
              <a:buClr>
                <a:srgbClr val="939BA1"/>
              </a:buClr>
            </a:pPr>
            <a:r>
              <a:rPr lang="ru-RU" sz="1200" dirty="0">
                <a:solidFill>
                  <a:srgbClr val="939BA1"/>
                </a:solidFill>
                <a:latin typeface="Akrobat" panose="00000600000000000000" pitchFamily="50" charset="-52"/>
              </a:rPr>
              <a:t>6</a:t>
            </a:r>
          </a:p>
          <a:p>
            <a:pPr algn="ctr" defTabSz="742950">
              <a:lnSpc>
                <a:spcPts val="1400"/>
              </a:lnSpc>
              <a:buClr>
                <a:srgbClr val="939BA1"/>
              </a:buClr>
            </a:pPr>
            <a:r>
              <a:rPr lang="ru-RU" sz="1200" dirty="0">
                <a:solidFill>
                  <a:srgbClr val="939BA1"/>
                </a:solidFill>
                <a:latin typeface="Akrobat" panose="00000600000000000000" pitchFamily="50" charset="-52"/>
              </a:rPr>
              <a:t>7</a:t>
            </a:r>
          </a:p>
          <a:p>
            <a:pPr algn="ctr" defTabSz="742950">
              <a:lnSpc>
                <a:spcPts val="1400"/>
              </a:lnSpc>
              <a:buClr>
                <a:srgbClr val="939BA1"/>
              </a:buClr>
            </a:pPr>
            <a:endParaRPr lang="ru-RU" sz="1200" dirty="0">
              <a:solidFill>
                <a:srgbClr val="939BA1"/>
              </a:solidFill>
              <a:latin typeface="Akrobat" panose="00000600000000000000" pitchFamily="50" charset="-52"/>
            </a:endParaRPr>
          </a:p>
          <a:p>
            <a:pPr algn="ctr" defTabSz="742950">
              <a:lnSpc>
                <a:spcPts val="1400"/>
              </a:lnSpc>
              <a:buClr>
                <a:srgbClr val="939BA1"/>
              </a:buClr>
            </a:pPr>
            <a:r>
              <a:rPr lang="ru-RU" sz="1200" dirty="0">
                <a:solidFill>
                  <a:srgbClr val="939BA1"/>
                </a:solidFill>
                <a:latin typeface="Akrobat Bold" panose="00000800000000000000" pitchFamily="50" charset="-52"/>
              </a:rPr>
              <a:t>8</a:t>
            </a:r>
          </a:p>
          <a:p>
            <a:pPr algn="ctr" defTabSz="742950">
              <a:lnSpc>
                <a:spcPts val="1400"/>
              </a:lnSpc>
              <a:buClr>
                <a:srgbClr val="939BA1"/>
              </a:buClr>
            </a:pPr>
            <a:r>
              <a:rPr lang="ru-RU" sz="1200" dirty="0">
                <a:solidFill>
                  <a:srgbClr val="939BA1"/>
                </a:solidFill>
                <a:latin typeface="Akrobat" panose="00000600000000000000" pitchFamily="50" charset="-52"/>
              </a:rPr>
              <a:t>9</a:t>
            </a:r>
          </a:p>
          <a:p>
            <a:pPr algn="ctr" defTabSz="742950">
              <a:lnSpc>
                <a:spcPts val="1400"/>
              </a:lnSpc>
              <a:buClr>
                <a:srgbClr val="939BA1"/>
              </a:buClr>
            </a:pPr>
            <a:r>
              <a:rPr lang="ru-RU" sz="1200" dirty="0">
                <a:solidFill>
                  <a:srgbClr val="939BA1"/>
                </a:solidFill>
                <a:latin typeface="Akrobat" panose="00000600000000000000" pitchFamily="50" charset="-52"/>
              </a:rPr>
              <a:t>10</a:t>
            </a:r>
          </a:p>
          <a:p>
            <a:pPr algn="ctr" defTabSz="742950">
              <a:lnSpc>
                <a:spcPts val="1400"/>
              </a:lnSpc>
              <a:buClr>
                <a:srgbClr val="939BA1"/>
              </a:buClr>
            </a:pPr>
            <a:r>
              <a:rPr lang="ru-RU" sz="1200" dirty="0" smtClean="0">
                <a:solidFill>
                  <a:srgbClr val="939BA1"/>
                </a:solidFill>
                <a:latin typeface="Akrobat" panose="00000600000000000000" pitchFamily="50" charset="-52"/>
              </a:rPr>
              <a:t>11</a:t>
            </a:r>
            <a:endParaRPr lang="ru-RU" sz="1200" dirty="0">
              <a:solidFill>
                <a:srgbClr val="939BA1"/>
              </a:solidFill>
              <a:latin typeface="Akrobat" panose="00000600000000000000" pitchFamily="50" charset="-52"/>
            </a:endParaRPr>
          </a:p>
          <a:p>
            <a:pPr algn="ctr" defTabSz="742950">
              <a:lnSpc>
                <a:spcPts val="1400"/>
              </a:lnSpc>
              <a:buClr>
                <a:srgbClr val="939BA1"/>
              </a:buClr>
            </a:pPr>
            <a:r>
              <a:rPr lang="ru-RU" sz="1200" dirty="0">
                <a:solidFill>
                  <a:srgbClr val="939BA1"/>
                </a:solidFill>
                <a:latin typeface="Akrobat" panose="00000600000000000000" pitchFamily="50" charset="-52"/>
              </a:rPr>
              <a:t>12</a:t>
            </a:r>
          </a:p>
          <a:p>
            <a:pPr algn="ctr" defTabSz="742950">
              <a:lnSpc>
                <a:spcPts val="1400"/>
              </a:lnSpc>
              <a:buClr>
                <a:srgbClr val="939BA1"/>
              </a:buClr>
            </a:pPr>
            <a:r>
              <a:rPr lang="ru-RU" sz="1200" dirty="0">
                <a:solidFill>
                  <a:srgbClr val="939BA1"/>
                </a:solidFill>
                <a:latin typeface="Akrobat" panose="00000600000000000000" pitchFamily="50" charset="-52"/>
              </a:rPr>
              <a:t>13</a:t>
            </a:r>
          </a:p>
          <a:p>
            <a:pPr algn="ctr" defTabSz="742950">
              <a:lnSpc>
                <a:spcPts val="1400"/>
              </a:lnSpc>
              <a:buClr>
                <a:srgbClr val="939BA1"/>
              </a:buClr>
            </a:pPr>
            <a:r>
              <a:rPr lang="ru-RU" sz="1200" dirty="0">
                <a:solidFill>
                  <a:srgbClr val="939BA1"/>
                </a:solidFill>
                <a:latin typeface="Akrobat" panose="00000600000000000000" pitchFamily="50" charset="-52"/>
              </a:rPr>
              <a:t>14</a:t>
            </a:r>
          </a:p>
          <a:p>
            <a:pPr algn="ctr" defTabSz="742950">
              <a:lnSpc>
                <a:spcPts val="1400"/>
              </a:lnSpc>
              <a:buClr>
                <a:srgbClr val="939BA1"/>
              </a:buClr>
            </a:pPr>
            <a:r>
              <a:rPr lang="ru-RU" sz="1200" dirty="0" smtClean="0">
                <a:solidFill>
                  <a:srgbClr val="939BA1"/>
                </a:solidFill>
                <a:latin typeface="Akrobat" panose="00000600000000000000" pitchFamily="50" charset="-52"/>
              </a:rPr>
              <a:t>15</a:t>
            </a:r>
          </a:p>
          <a:p>
            <a:pPr algn="ctr" defTabSz="742950">
              <a:lnSpc>
                <a:spcPts val="1400"/>
              </a:lnSpc>
              <a:buClr>
                <a:srgbClr val="939BA1"/>
              </a:buClr>
            </a:pPr>
            <a:endParaRPr lang="ru-RU" sz="1200" dirty="0">
              <a:solidFill>
                <a:srgbClr val="939BA1"/>
              </a:solidFill>
              <a:latin typeface="Akrobat" panose="00000600000000000000" pitchFamily="50" charset="-52"/>
            </a:endParaRPr>
          </a:p>
          <a:p>
            <a:pPr algn="ctr" defTabSz="742950">
              <a:lnSpc>
                <a:spcPts val="1400"/>
              </a:lnSpc>
              <a:buClr>
                <a:srgbClr val="939BA1"/>
              </a:buClr>
            </a:pPr>
            <a:r>
              <a:rPr lang="ru-RU" sz="1200" dirty="0">
                <a:solidFill>
                  <a:srgbClr val="939BA1"/>
                </a:solidFill>
                <a:latin typeface="Akrobat" panose="00000600000000000000" pitchFamily="50" charset="-52"/>
              </a:rPr>
              <a:t>16</a:t>
            </a:r>
          </a:p>
          <a:p>
            <a:pPr algn="ctr" defTabSz="742950">
              <a:lnSpc>
                <a:spcPts val="1400"/>
              </a:lnSpc>
              <a:buClr>
                <a:srgbClr val="939BA1"/>
              </a:buClr>
            </a:pPr>
            <a:r>
              <a:rPr lang="ru-RU" sz="1200" dirty="0" smtClean="0">
                <a:solidFill>
                  <a:srgbClr val="939BA1"/>
                </a:solidFill>
                <a:latin typeface="Akrobat" panose="00000600000000000000" pitchFamily="50" charset="-52"/>
              </a:rPr>
              <a:t>17</a:t>
            </a:r>
            <a:endParaRPr lang="ru-RU" sz="1200" dirty="0">
              <a:solidFill>
                <a:srgbClr val="939BA1"/>
              </a:solidFill>
              <a:latin typeface="Akrobat" panose="00000600000000000000" pitchFamily="50" charset="-52"/>
            </a:endParaRPr>
          </a:p>
          <a:p>
            <a:pPr algn="ctr" defTabSz="742950">
              <a:lnSpc>
                <a:spcPts val="1400"/>
              </a:lnSpc>
              <a:buClr>
                <a:srgbClr val="939BA1"/>
              </a:buClr>
            </a:pPr>
            <a:r>
              <a:rPr lang="ru-RU" sz="1200" dirty="0">
                <a:solidFill>
                  <a:srgbClr val="939BA1"/>
                </a:solidFill>
                <a:latin typeface="Akrobat Bold" panose="00000800000000000000" pitchFamily="50" charset="-52"/>
              </a:rPr>
              <a:t>18</a:t>
            </a:r>
          </a:p>
          <a:p>
            <a:pPr algn="ctr" defTabSz="742950">
              <a:lnSpc>
                <a:spcPts val="1400"/>
              </a:lnSpc>
              <a:buClr>
                <a:srgbClr val="939BA1"/>
              </a:buClr>
            </a:pPr>
            <a:r>
              <a:rPr lang="ru-RU" sz="1200" dirty="0">
                <a:solidFill>
                  <a:srgbClr val="939BA1"/>
                </a:solidFill>
                <a:latin typeface="Akrobat" panose="00000600000000000000" pitchFamily="50" charset="-52"/>
              </a:rPr>
              <a:t>19</a:t>
            </a:r>
          </a:p>
          <a:p>
            <a:pPr algn="ctr" defTabSz="742950">
              <a:lnSpc>
                <a:spcPts val="1400"/>
              </a:lnSpc>
              <a:buClr>
                <a:srgbClr val="939BA1"/>
              </a:buClr>
            </a:pPr>
            <a:r>
              <a:rPr lang="ru-RU" sz="1200" dirty="0">
                <a:solidFill>
                  <a:srgbClr val="939BA1"/>
                </a:solidFill>
                <a:latin typeface="Akrobat" panose="00000600000000000000" pitchFamily="50" charset="-52"/>
              </a:rPr>
              <a:t>20</a:t>
            </a:r>
          </a:p>
          <a:p>
            <a:pPr algn="ctr" defTabSz="742950">
              <a:lnSpc>
                <a:spcPts val="1400"/>
              </a:lnSpc>
              <a:buClr>
                <a:srgbClr val="939BA1"/>
              </a:buClr>
            </a:pPr>
            <a:r>
              <a:rPr lang="ru-RU" sz="1200" dirty="0">
                <a:solidFill>
                  <a:srgbClr val="939BA1"/>
                </a:solidFill>
                <a:latin typeface="Akrobat" panose="00000600000000000000" pitchFamily="50" charset="-52"/>
              </a:rPr>
              <a:t>21</a:t>
            </a:r>
          </a:p>
          <a:p>
            <a:pPr algn="ctr" defTabSz="742950">
              <a:lnSpc>
                <a:spcPts val="1400"/>
              </a:lnSpc>
              <a:buClr>
                <a:srgbClr val="939BA1"/>
              </a:buClr>
            </a:pPr>
            <a:r>
              <a:rPr lang="ru-RU" sz="1200" dirty="0">
                <a:solidFill>
                  <a:srgbClr val="939BA1"/>
                </a:solidFill>
                <a:latin typeface="Akrobat" panose="00000600000000000000" pitchFamily="50" charset="-52"/>
              </a:rPr>
              <a:t>22</a:t>
            </a:r>
          </a:p>
          <a:p>
            <a:pPr algn="ctr" defTabSz="742950">
              <a:lnSpc>
                <a:spcPts val="1400"/>
              </a:lnSpc>
              <a:buClr>
                <a:srgbClr val="939BA1"/>
              </a:buClr>
            </a:pPr>
            <a:r>
              <a:rPr lang="ru-RU" sz="1200" dirty="0">
                <a:solidFill>
                  <a:srgbClr val="939BA1"/>
                </a:solidFill>
                <a:latin typeface="Akrobat" panose="00000600000000000000" pitchFamily="50" charset="-52"/>
              </a:rPr>
              <a:t>23</a:t>
            </a:r>
          </a:p>
          <a:p>
            <a:pPr algn="ctr" defTabSz="742950">
              <a:lnSpc>
                <a:spcPts val="1400"/>
              </a:lnSpc>
              <a:buClr>
                <a:srgbClr val="939BA1"/>
              </a:buClr>
            </a:pPr>
            <a:r>
              <a:rPr lang="ru-RU" sz="1200" dirty="0" smtClean="0">
                <a:solidFill>
                  <a:srgbClr val="939BA1"/>
                </a:solidFill>
                <a:latin typeface="Akrobat" panose="00000600000000000000" pitchFamily="50" charset="-52"/>
              </a:rPr>
              <a:t>24</a:t>
            </a:r>
          </a:p>
          <a:p>
            <a:pPr algn="ctr" defTabSz="742950">
              <a:lnSpc>
                <a:spcPts val="1400"/>
              </a:lnSpc>
              <a:buClr>
                <a:srgbClr val="939BA1"/>
              </a:buClr>
            </a:pPr>
            <a:endParaRPr lang="ru-RU" sz="1200" dirty="0">
              <a:solidFill>
                <a:srgbClr val="939BA1"/>
              </a:solidFill>
              <a:latin typeface="Akrobat" panose="00000600000000000000" pitchFamily="50" charset="-52"/>
            </a:endParaRPr>
          </a:p>
          <a:p>
            <a:pPr algn="ctr" defTabSz="742950">
              <a:lnSpc>
                <a:spcPts val="1400"/>
              </a:lnSpc>
              <a:buClr>
                <a:srgbClr val="939BA1"/>
              </a:buClr>
            </a:pPr>
            <a:r>
              <a:rPr lang="ru-RU" sz="1200" dirty="0" smtClean="0">
                <a:solidFill>
                  <a:srgbClr val="939BA1"/>
                </a:solidFill>
                <a:latin typeface="Akrobat" panose="00000600000000000000" pitchFamily="50" charset="-52"/>
              </a:rPr>
              <a:t>25 - 29</a:t>
            </a:r>
            <a:endParaRPr lang="ru-RU" sz="1200" dirty="0">
              <a:solidFill>
                <a:srgbClr val="939BA1"/>
              </a:solidFill>
              <a:latin typeface="Akrobat" panose="00000600000000000000" pitchFamily="50" charset="-52"/>
            </a:endParaRPr>
          </a:p>
          <a:p>
            <a:pPr defTabSz="742950">
              <a:lnSpc>
                <a:spcPts val="1400"/>
              </a:lnSpc>
              <a:buClr>
                <a:srgbClr val="939BA1"/>
              </a:buClr>
            </a:pPr>
            <a:endParaRPr lang="ru-RU" sz="1200" dirty="0">
              <a:solidFill>
                <a:srgbClr val="939BA1"/>
              </a:solidFill>
              <a:latin typeface="Akrobat" panose="00000600000000000000" pitchFamily="50" charset="-52"/>
            </a:endParaRPr>
          </a:p>
          <a:p>
            <a:pPr defTabSz="742950">
              <a:lnSpc>
                <a:spcPts val="1400"/>
              </a:lnSpc>
              <a:buClr>
                <a:srgbClr val="939BA1"/>
              </a:buClr>
            </a:pPr>
            <a:endParaRPr lang="ru-RU" sz="1200" dirty="0">
              <a:solidFill>
                <a:srgbClr val="939BA1"/>
              </a:solidFill>
              <a:latin typeface="Akrobat" panose="00000600000000000000" pitchFamily="50" charset="-52"/>
            </a:endParaRPr>
          </a:p>
        </p:txBody>
      </p:sp>
      <p:cxnSp>
        <p:nvCxnSpPr>
          <p:cNvPr id="4" name="Прямая соединительная линия 3"/>
          <p:cNvCxnSpPr>
            <a:cxnSpLocks/>
          </p:cNvCxnSpPr>
          <p:nvPr/>
        </p:nvCxnSpPr>
        <p:spPr>
          <a:xfrm>
            <a:off x="1110563" y="1018598"/>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9" name="Прямая соединительная линия 8">
            <a:extLst>
              <a:ext uri="{FF2B5EF4-FFF2-40B4-BE49-F238E27FC236}">
                <a16:creationId xmlns:a16="http://schemas.microsoft.com/office/drawing/2014/main" id="{E9497336-45D3-E6F3-30E4-7C14FB908A38}"/>
              </a:ext>
            </a:extLst>
          </p:cNvPr>
          <p:cNvCxnSpPr>
            <a:cxnSpLocks/>
          </p:cNvCxnSpPr>
          <p:nvPr/>
        </p:nvCxnSpPr>
        <p:spPr>
          <a:xfrm>
            <a:off x="990600" y="2058909"/>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sp>
        <p:nvSpPr>
          <p:cNvPr id="17" name="Прямоугольник 3">
            <a:extLst>
              <a:ext uri="{FF2B5EF4-FFF2-40B4-BE49-F238E27FC236}">
                <a16:creationId xmlns:a16="http://schemas.microsoft.com/office/drawing/2014/main" id="{83334CC8-3497-3AA9-6682-D1F3405A30C8}"/>
              </a:ext>
            </a:extLst>
          </p:cNvPr>
          <p:cNvSpPr/>
          <p:nvPr/>
        </p:nvSpPr>
        <p:spPr>
          <a:xfrm>
            <a:off x="6949439" y="1095869"/>
            <a:ext cx="4574908" cy="3949799"/>
          </a:xfrm>
          <a:prstGeom prst="rect">
            <a:avLst/>
          </a:prstGeom>
        </p:spPr>
        <p:txBody>
          <a:bodyPr wrap="square" lIns="0" tIns="0" rIns="0" bIns="0">
            <a:spAutoFit/>
          </a:bodyPr>
          <a:lstStyle/>
          <a:p>
            <a:pPr defTabSz="742950">
              <a:lnSpc>
                <a:spcPts val="1400"/>
              </a:lnSpc>
              <a:buClr>
                <a:srgbClr val="939BA1"/>
              </a:buClr>
            </a:pPr>
            <a:r>
              <a:rPr lang="ru-RU" sz="1200" dirty="0">
                <a:solidFill>
                  <a:srgbClr val="52606B"/>
                </a:solidFill>
                <a:latin typeface="Akrobat" panose="00000600000000000000" pitchFamily="50" charset="-52"/>
              </a:rPr>
              <a:t>Урегулирование убытка: честно и </a:t>
            </a:r>
            <a:r>
              <a:rPr lang="ru-RU" sz="1200" dirty="0" smtClean="0">
                <a:solidFill>
                  <a:srgbClr val="52606B"/>
                </a:solidFill>
                <a:latin typeface="Akrobat" panose="00000600000000000000" pitchFamily="50" charset="-52"/>
              </a:rPr>
              <a:t>открыто</a:t>
            </a:r>
          </a:p>
          <a:p>
            <a:pPr defTabSz="742950">
              <a:lnSpc>
                <a:spcPts val="1400"/>
              </a:lnSpc>
              <a:buClr>
                <a:srgbClr val="939BA1"/>
              </a:buClr>
            </a:pPr>
            <a:r>
              <a:rPr lang="ru-RU" sz="1200" dirty="0" smtClean="0">
                <a:solidFill>
                  <a:srgbClr val="52606B"/>
                </a:solidFill>
                <a:latin typeface="Akrobat" panose="00000600000000000000" pitchFamily="50" charset="-52"/>
              </a:rPr>
              <a:t>Чем новый- АльфаРЕМОНТ отличается от старого</a:t>
            </a:r>
          </a:p>
          <a:p>
            <a:pPr defTabSz="742950">
              <a:lnSpc>
                <a:spcPts val="1400"/>
              </a:lnSpc>
              <a:buClr>
                <a:srgbClr val="939BA1"/>
              </a:buClr>
            </a:pPr>
            <a:r>
              <a:rPr lang="ru-RU" sz="1200" dirty="0" smtClean="0">
                <a:solidFill>
                  <a:srgbClr val="52606B"/>
                </a:solidFill>
                <a:latin typeface="Akrobat" panose="00000600000000000000" pitchFamily="50" charset="-52"/>
              </a:rPr>
              <a:t>Пролонгация. Если клиент не хочет ждать</a:t>
            </a:r>
          </a:p>
          <a:p>
            <a:pPr defTabSz="742950">
              <a:lnSpc>
                <a:spcPts val="1400"/>
              </a:lnSpc>
              <a:buClr>
                <a:srgbClr val="939BA1"/>
              </a:buClr>
            </a:pPr>
            <a:endParaRPr lang="ru-RU" sz="1200" dirty="0">
              <a:solidFill>
                <a:srgbClr val="52606B"/>
              </a:solidFill>
              <a:latin typeface="Akrobat" panose="00000600000000000000" pitchFamily="50" charset="-52"/>
            </a:endParaRPr>
          </a:p>
          <a:p>
            <a:pPr defTabSz="742950">
              <a:lnSpc>
                <a:spcPts val="1400"/>
              </a:lnSpc>
              <a:buClr>
                <a:srgbClr val="939BA1"/>
              </a:buClr>
            </a:pPr>
            <a:endParaRPr lang="ru-RU" sz="1200" dirty="0" smtClean="0">
              <a:solidFill>
                <a:srgbClr val="52606B"/>
              </a:solidFill>
              <a:latin typeface="Akrobat" panose="00000600000000000000" pitchFamily="50" charset="-52"/>
            </a:endParaRPr>
          </a:p>
          <a:p>
            <a:pPr defTabSz="742950">
              <a:lnSpc>
                <a:spcPts val="1400"/>
              </a:lnSpc>
              <a:buClr>
                <a:srgbClr val="939BA1"/>
              </a:buClr>
            </a:pPr>
            <a:r>
              <a:rPr lang="ru-RU" sz="1200" dirty="0" smtClean="0">
                <a:solidFill>
                  <a:srgbClr val="C8202F"/>
                </a:solidFill>
                <a:latin typeface="Akrobat Bold" panose="00000800000000000000" pitchFamily="50" charset="-52"/>
              </a:rPr>
              <a:t>Предстраховая </a:t>
            </a:r>
            <a:r>
              <a:rPr lang="ru-RU" sz="1200" dirty="0">
                <a:solidFill>
                  <a:srgbClr val="C8202F"/>
                </a:solidFill>
                <a:latin typeface="Akrobat Bold" panose="00000800000000000000" pitchFamily="50" charset="-52"/>
              </a:rPr>
              <a:t>экспертиза и андеррайтинг</a:t>
            </a:r>
          </a:p>
          <a:p>
            <a:pPr defTabSz="742950">
              <a:lnSpc>
                <a:spcPts val="1400"/>
              </a:lnSpc>
              <a:buClr>
                <a:srgbClr val="939BA1"/>
              </a:buClr>
            </a:pPr>
            <a:r>
              <a:rPr lang="ru-RU" sz="1200" dirty="0">
                <a:solidFill>
                  <a:srgbClr val="52606B"/>
                </a:solidFill>
                <a:latin typeface="Akrobat" panose="00000600000000000000" pitchFamily="50" charset="-52"/>
              </a:rPr>
              <a:t>Ограничительные факторы: будьте бдительны</a:t>
            </a:r>
          </a:p>
          <a:p>
            <a:pPr defTabSz="742950">
              <a:lnSpc>
                <a:spcPts val="1400"/>
              </a:lnSpc>
              <a:buClr>
                <a:srgbClr val="939BA1"/>
              </a:buClr>
            </a:pPr>
            <a:r>
              <a:rPr lang="ru-RU" sz="1200" dirty="0">
                <a:solidFill>
                  <a:srgbClr val="52606B"/>
                </a:solidFill>
                <a:latin typeface="Akrobat" panose="00000600000000000000" pitchFamily="50" charset="-52"/>
              </a:rPr>
              <a:t>Исключения (2/2): что не берем на страхование</a:t>
            </a:r>
          </a:p>
          <a:p>
            <a:pPr defTabSz="742950">
              <a:lnSpc>
                <a:spcPts val="1400"/>
              </a:lnSpc>
              <a:buClr>
                <a:srgbClr val="939BA1"/>
              </a:buClr>
            </a:pPr>
            <a:r>
              <a:rPr lang="ru-RU" sz="1200" dirty="0">
                <a:solidFill>
                  <a:srgbClr val="52606B"/>
                </a:solidFill>
                <a:latin typeface="Akrobat" panose="00000600000000000000" pitchFamily="50" charset="-52"/>
              </a:rPr>
              <a:t>Факторы риска и Исключения (1/2)</a:t>
            </a:r>
          </a:p>
          <a:p>
            <a:pPr defTabSz="742950">
              <a:lnSpc>
                <a:spcPts val="1400"/>
              </a:lnSpc>
              <a:buClr>
                <a:srgbClr val="939BA1"/>
              </a:buClr>
            </a:pPr>
            <a:endParaRPr lang="ru-RU" sz="1200" dirty="0" smtClean="0">
              <a:solidFill>
                <a:srgbClr val="C8202F"/>
              </a:solidFill>
              <a:latin typeface="Akrobat Bold" panose="00000800000000000000" pitchFamily="50" charset="-52"/>
            </a:endParaRPr>
          </a:p>
          <a:p>
            <a:pPr defTabSz="742950">
              <a:lnSpc>
                <a:spcPts val="1400"/>
              </a:lnSpc>
              <a:buClr>
                <a:srgbClr val="939BA1"/>
              </a:buClr>
            </a:pPr>
            <a:r>
              <a:rPr lang="ru-RU" sz="1200" dirty="0">
                <a:solidFill>
                  <a:srgbClr val="C8202F"/>
                </a:solidFill>
                <a:latin typeface="Akrobat Bold" panose="00000800000000000000" pitchFamily="50" charset="-52"/>
              </a:rPr>
              <a:t>ПСЭ. Процессы, лимиты и полномочия</a:t>
            </a:r>
          </a:p>
          <a:p>
            <a:pPr defTabSz="742950">
              <a:lnSpc>
                <a:spcPts val="1400"/>
              </a:lnSpc>
              <a:buClr>
                <a:srgbClr val="939BA1"/>
              </a:buClr>
            </a:pPr>
            <a:r>
              <a:rPr lang="ru-RU" sz="1200" dirty="0">
                <a:solidFill>
                  <a:srgbClr val="52606B"/>
                </a:solidFill>
                <a:latin typeface="Akrobat" panose="00000600000000000000" pitchFamily="50" charset="-52"/>
              </a:rPr>
              <a:t>Мероприятия ПСЭ в Москвы и МО </a:t>
            </a:r>
            <a:endParaRPr lang="ru-RU" sz="1200" dirty="0" smtClean="0">
              <a:solidFill>
                <a:srgbClr val="52606B"/>
              </a:solidFill>
              <a:latin typeface="Akrobat" panose="00000600000000000000" pitchFamily="50" charset="-52"/>
            </a:endParaRPr>
          </a:p>
          <a:p>
            <a:pPr defTabSz="742950">
              <a:lnSpc>
                <a:spcPts val="1400"/>
              </a:lnSpc>
              <a:buClr>
                <a:srgbClr val="939BA1"/>
              </a:buClr>
            </a:pPr>
            <a:r>
              <a:rPr lang="ru-RU" sz="1200" dirty="0" smtClean="0">
                <a:solidFill>
                  <a:srgbClr val="52606B"/>
                </a:solidFill>
                <a:latin typeface="Akrobat" panose="00000600000000000000" pitchFamily="50" charset="-52"/>
              </a:rPr>
              <a:t>Мероприятия ПСЭ в Санкт-Петербурге и ЛО</a:t>
            </a:r>
          </a:p>
          <a:p>
            <a:pPr defTabSz="742950">
              <a:lnSpc>
                <a:spcPts val="1400"/>
              </a:lnSpc>
              <a:buClr>
                <a:srgbClr val="939BA1"/>
              </a:buClr>
            </a:pPr>
            <a:r>
              <a:rPr lang="ru-RU" sz="1200" dirty="0" smtClean="0">
                <a:solidFill>
                  <a:srgbClr val="52606B"/>
                </a:solidFill>
                <a:latin typeface="Akrobat" panose="00000600000000000000" pitchFamily="50" charset="-52"/>
              </a:rPr>
              <a:t>Мероприятия ПСЭ на территориях, не относящихся к группам 1 и 2</a:t>
            </a:r>
          </a:p>
          <a:p>
            <a:pPr defTabSz="742950">
              <a:lnSpc>
                <a:spcPts val="1400"/>
              </a:lnSpc>
              <a:buClr>
                <a:srgbClr val="939BA1"/>
              </a:buClr>
            </a:pPr>
            <a:r>
              <a:rPr lang="ru-RU" sz="1200" dirty="0" smtClean="0">
                <a:solidFill>
                  <a:srgbClr val="52606B"/>
                </a:solidFill>
                <a:latin typeface="Akrobat" panose="00000600000000000000" pitchFamily="50" charset="-52"/>
              </a:rPr>
              <a:t>Осмотр объекта</a:t>
            </a:r>
          </a:p>
          <a:p>
            <a:pPr defTabSz="742950">
              <a:lnSpc>
                <a:spcPts val="1400"/>
              </a:lnSpc>
              <a:buClr>
                <a:srgbClr val="939BA1"/>
              </a:buClr>
            </a:pPr>
            <a:r>
              <a:rPr lang="ru-RU" sz="1200" dirty="0" smtClean="0">
                <a:solidFill>
                  <a:srgbClr val="52606B"/>
                </a:solidFill>
                <a:latin typeface="Akrobat" panose="00000600000000000000" pitchFamily="50" charset="-52"/>
              </a:rPr>
              <a:t>Требования к документам</a:t>
            </a:r>
          </a:p>
          <a:p>
            <a:pPr defTabSz="742950">
              <a:lnSpc>
                <a:spcPts val="1400"/>
              </a:lnSpc>
              <a:buClr>
                <a:srgbClr val="939BA1"/>
              </a:buClr>
            </a:pPr>
            <a:r>
              <a:rPr lang="ru-RU" sz="1200" dirty="0" smtClean="0">
                <a:solidFill>
                  <a:srgbClr val="52606B"/>
                </a:solidFill>
                <a:latin typeface="Akrobat" panose="00000600000000000000" pitchFamily="50" charset="-52"/>
              </a:rPr>
              <a:t>Переход клиента из другой страховой компании</a:t>
            </a:r>
          </a:p>
          <a:p>
            <a:pPr defTabSz="742950">
              <a:lnSpc>
                <a:spcPts val="1400"/>
              </a:lnSpc>
              <a:buClr>
                <a:srgbClr val="939BA1"/>
              </a:buClr>
            </a:pPr>
            <a:endParaRPr lang="ru-RU" sz="1200" dirty="0">
              <a:solidFill>
                <a:srgbClr val="52606B"/>
              </a:solidFill>
              <a:latin typeface="Akrobat" panose="00000600000000000000" pitchFamily="50" charset="-52"/>
            </a:endParaRPr>
          </a:p>
          <a:p>
            <a:pPr defTabSz="742950">
              <a:lnSpc>
                <a:spcPts val="1400"/>
              </a:lnSpc>
              <a:buClr>
                <a:srgbClr val="939BA1"/>
              </a:buClr>
            </a:pPr>
            <a:r>
              <a:rPr lang="ru-RU" sz="1200" dirty="0" smtClean="0">
                <a:solidFill>
                  <a:srgbClr val="C8202F"/>
                </a:solidFill>
                <a:latin typeface="Akrobat Bold" panose="00000800000000000000" pitchFamily="50" charset="-52"/>
              </a:rPr>
              <a:t>Мотивация и поддержка</a:t>
            </a:r>
          </a:p>
          <a:p>
            <a:pPr defTabSz="742950">
              <a:lnSpc>
                <a:spcPts val="1400"/>
              </a:lnSpc>
              <a:buClr>
                <a:srgbClr val="939BA1"/>
              </a:buClr>
            </a:pPr>
            <a:r>
              <a:rPr lang="ru-RU" sz="1200" dirty="0" smtClean="0">
                <a:solidFill>
                  <a:srgbClr val="52606B"/>
                </a:solidFill>
                <a:latin typeface="Akrobat" panose="00000600000000000000" pitchFamily="50" charset="-52"/>
              </a:rPr>
              <a:t>Переход </a:t>
            </a:r>
            <a:r>
              <a:rPr lang="ru-RU" sz="1200" dirty="0">
                <a:solidFill>
                  <a:srgbClr val="52606B"/>
                </a:solidFill>
                <a:latin typeface="Akrobat" panose="00000600000000000000" pitchFamily="50" charset="-52"/>
              </a:rPr>
              <a:t>клиента из другой страховой </a:t>
            </a:r>
            <a:r>
              <a:rPr lang="ru-RU" sz="1200" dirty="0" smtClean="0">
                <a:solidFill>
                  <a:srgbClr val="52606B"/>
                </a:solidFill>
                <a:latin typeface="Akrobat" panose="00000600000000000000" pitchFamily="50" charset="-52"/>
              </a:rPr>
              <a:t>компании</a:t>
            </a:r>
          </a:p>
          <a:p>
            <a:pPr defTabSz="742950">
              <a:lnSpc>
                <a:spcPts val="1400"/>
              </a:lnSpc>
              <a:buClr>
                <a:srgbClr val="939BA1"/>
              </a:buClr>
            </a:pPr>
            <a:r>
              <a:rPr lang="ru-RU" sz="1200" dirty="0" smtClean="0">
                <a:solidFill>
                  <a:srgbClr val="52606B"/>
                </a:solidFill>
                <a:latin typeface="Akrobat" panose="00000600000000000000" pitchFamily="50" charset="-52"/>
              </a:rPr>
              <a:t>Для агента. Преимущества нового ИФЛ в Альфе</a:t>
            </a:r>
            <a:endParaRPr lang="ru-RU" sz="1200" dirty="0">
              <a:solidFill>
                <a:srgbClr val="52606B"/>
              </a:solidFill>
              <a:latin typeface="Akrobat" panose="00000600000000000000" pitchFamily="50" charset="-52"/>
            </a:endParaRPr>
          </a:p>
          <a:p>
            <a:pPr defTabSz="742950">
              <a:lnSpc>
                <a:spcPts val="1400"/>
              </a:lnSpc>
              <a:buClr>
                <a:srgbClr val="939BA1"/>
              </a:buClr>
            </a:pPr>
            <a:r>
              <a:rPr lang="ru-RU" sz="1200" dirty="0">
                <a:solidFill>
                  <a:srgbClr val="52606B"/>
                </a:solidFill>
                <a:latin typeface="Akrobat" panose="00000600000000000000" pitchFamily="50" charset="-52"/>
              </a:rPr>
              <a:t>Если нужна </a:t>
            </a:r>
            <a:r>
              <a:rPr lang="ru-RU" sz="1200" dirty="0" smtClean="0">
                <a:solidFill>
                  <a:srgbClr val="52606B"/>
                </a:solidFill>
                <a:latin typeface="Akrobat" panose="00000600000000000000" pitchFamily="50" charset="-52"/>
              </a:rPr>
              <a:t>помощь</a:t>
            </a:r>
            <a:endParaRPr lang="ru-RU" sz="1200" dirty="0">
              <a:solidFill>
                <a:srgbClr val="C8202F"/>
              </a:solidFill>
              <a:latin typeface="Akrobat Bold" panose="00000800000000000000" pitchFamily="50" charset="-52"/>
            </a:endParaRPr>
          </a:p>
        </p:txBody>
      </p:sp>
      <p:sp>
        <p:nvSpPr>
          <p:cNvPr id="18" name="Прямоугольник 3">
            <a:extLst>
              <a:ext uri="{FF2B5EF4-FFF2-40B4-BE49-F238E27FC236}">
                <a16:creationId xmlns:a16="http://schemas.microsoft.com/office/drawing/2014/main" id="{9D761154-5EF4-907A-31BE-1DDAC5AF69FF}"/>
              </a:ext>
            </a:extLst>
          </p:cNvPr>
          <p:cNvSpPr/>
          <p:nvPr/>
        </p:nvSpPr>
        <p:spPr>
          <a:xfrm>
            <a:off x="6287184" y="1108175"/>
            <a:ext cx="662255" cy="4129336"/>
          </a:xfrm>
          <a:prstGeom prst="rect">
            <a:avLst/>
          </a:prstGeom>
        </p:spPr>
        <p:txBody>
          <a:bodyPr wrap="square" lIns="0" tIns="0" rIns="0" bIns="0">
            <a:spAutoFit/>
          </a:bodyPr>
          <a:lstStyle/>
          <a:p>
            <a:pPr defTabSz="742950">
              <a:lnSpc>
                <a:spcPts val="1400"/>
              </a:lnSpc>
              <a:buClr>
                <a:srgbClr val="939BA1"/>
              </a:buClr>
            </a:pPr>
            <a:r>
              <a:rPr lang="ru-RU" sz="1200" dirty="0" smtClean="0">
                <a:solidFill>
                  <a:srgbClr val="939BA1"/>
                </a:solidFill>
                <a:latin typeface="Akrobat" panose="00000600000000000000" pitchFamily="50" charset="-52"/>
              </a:rPr>
              <a:t>30</a:t>
            </a:r>
            <a:endParaRPr lang="ru-RU" sz="1200" dirty="0">
              <a:solidFill>
                <a:srgbClr val="939BA1"/>
              </a:solidFill>
              <a:latin typeface="Akrobat" panose="00000600000000000000" pitchFamily="50" charset="-52"/>
            </a:endParaRPr>
          </a:p>
          <a:p>
            <a:pPr defTabSz="742950">
              <a:lnSpc>
                <a:spcPts val="1400"/>
              </a:lnSpc>
              <a:buClr>
                <a:srgbClr val="939BA1"/>
              </a:buClr>
            </a:pPr>
            <a:r>
              <a:rPr lang="ru-RU" sz="1200" dirty="0" smtClean="0">
                <a:solidFill>
                  <a:srgbClr val="939BA1"/>
                </a:solidFill>
                <a:latin typeface="Akrobat" panose="00000600000000000000" pitchFamily="50" charset="-52"/>
              </a:rPr>
              <a:t>31 – 32</a:t>
            </a:r>
          </a:p>
          <a:p>
            <a:pPr defTabSz="742950">
              <a:lnSpc>
                <a:spcPts val="1400"/>
              </a:lnSpc>
              <a:buClr>
                <a:srgbClr val="939BA1"/>
              </a:buClr>
            </a:pPr>
            <a:r>
              <a:rPr lang="ru-RU" sz="1200" dirty="0" smtClean="0">
                <a:solidFill>
                  <a:srgbClr val="939BA1"/>
                </a:solidFill>
                <a:latin typeface="Akrobat" panose="00000600000000000000" pitchFamily="50" charset="-52"/>
              </a:rPr>
              <a:t>33</a:t>
            </a:r>
            <a:endParaRPr lang="ru-RU" sz="1200" dirty="0">
              <a:solidFill>
                <a:srgbClr val="939BA1"/>
              </a:solidFill>
              <a:latin typeface="Akrobat" panose="00000600000000000000" pitchFamily="50" charset="-52"/>
            </a:endParaRPr>
          </a:p>
          <a:p>
            <a:pPr defTabSz="742950">
              <a:lnSpc>
                <a:spcPts val="1400"/>
              </a:lnSpc>
              <a:buClr>
                <a:srgbClr val="939BA1"/>
              </a:buClr>
            </a:pPr>
            <a:endParaRPr lang="ru-RU" sz="1200" dirty="0" smtClean="0">
              <a:solidFill>
                <a:srgbClr val="939BA1"/>
              </a:solidFill>
              <a:latin typeface="Akrobat" panose="00000600000000000000" pitchFamily="50" charset="-52"/>
            </a:endParaRPr>
          </a:p>
          <a:p>
            <a:pPr defTabSz="742950">
              <a:lnSpc>
                <a:spcPts val="1400"/>
              </a:lnSpc>
              <a:buClr>
                <a:srgbClr val="939BA1"/>
              </a:buClr>
            </a:pPr>
            <a:endParaRPr lang="ru-RU" sz="1200" dirty="0">
              <a:solidFill>
                <a:srgbClr val="939BA1"/>
              </a:solidFill>
              <a:latin typeface="Akrobat" panose="00000600000000000000" pitchFamily="50" charset="-52"/>
            </a:endParaRPr>
          </a:p>
          <a:p>
            <a:pPr defTabSz="742950">
              <a:lnSpc>
                <a:spcPts val="1400"/>
              </a:lnSpc>
              <a:buClr>
                <a:srgbClr val="939BA1"/>
              </a:buClr>
            </a:pPr>
            <a:r>
              <a:rPr lang="ru-RU" sz="1200" dirty="0" smtClean="0">
                <a:solidFill>
                  <a:srgbClr val="939BA1"/>
                </a:solidFill>
                <a:latin typeface="Akrobat" panose="00000600000000000000" pitchFamily="50" charset="-52"/>
              </a:rPr>
              <a:t>34</a:t>
            </a:r>
          </a:p>
          <a:p>
            <a:pPr defTabSz="742950">
              <a:lnSpc>
                <a:spcPts val="1400"/>
              </a:lnSpc>
              <a:buClr>
                <a:srgbClr val="939BA1"/>
              </a:buClr>
            </a:pPr>
            <a:r>
              <a:rPr lang="ru-RU" sz="1200" dirty="0" smtClean="0">
                <a:solidFill>
                  <a:srgbClr val="939BA1"/>
                </a:solidFill>
                <a:latin typeface="Akrobat" panose="00000600000000000000" pitchFamily="50" charset="-52"/>
              </a:rPr>
              <a:t>35</a:t>
            </a:r>
            <a:endParaRPr lang="ru-RU" sz="1200" dirty="0">
              <a:solidFill>
                <a:srgbClr val="939BA1"/>
              </a:solidFill>
              <a:latin typeface="Akrobat" panose="00000600000000000000" pitchFamily="50" charset="-52"/>
            </a:endParaRPr>
          </a:p>
          <a:p>
            <a:pPr defTabSz="742950">
              <a:lnSpc>
                <a:spcPts val="1400"/>
              </a:lnSpc>
              <a:buClr>
                <a:srgbClr val="939BA1"/>
              </a:buClr>
            </a:pPr>
            <a:r>
              <a:rPr lang="ru-RU" sz="1200" dirty="0">
                <a:solidFill>
                  <a:srgbClr val="939BA1"/>
                </a:solidFill>
                <a:latin typeface="Akrobat" panose="00000600000000000000" pitchFamily="50" charset="-52"/>
              </a:rPr>
              <a:t>36</a:t>
            </a:r>
          </a:p>
          <a:p>
            <a:pPr defTabSz="742950">
              <a:lnSpc>
                <a:spcPts val="1400"/>
              </a:lnSpc>
              <a:buClr>
                <a:srgbClr val="939BA1"/>
              </a:buClr>
            </a:pPr>
            <a:r>
              <a:rPr lang="ru-RU" sz="1200" dirty="0" smtClean="0">
                <a:solidFill>
                  <a:srgbClr val="939BA1"/>
                </a:solidFill>
                <a:latin typeface="Akrobat" panose="00000600000000000000" pitchFamily="50" charset="-52"/>
              </a:rPr>
              <a:t>37</a:t>
            </a:r>
          </a:p>
          <a:p>
            <a:pPr defTabSz="742950">
              <a:lnSpc>
                <a:spcPts val="1400"/>
              </a:lnSpc>
              <a:buClr>
                <a:srgbClr val="939BA1"/>
              </a:buClr>
            </a:pPr>
            <a:endParaRPr lang="ru-RU" sz="1200" dirty="0">
              <a:solidFill>
                <a:srgbClr val="939BA1"/>
              </a:solidFill>
              <a:latin typeface="Akrobat" panose="00000600000000000000" pitchFamily="50" charset="-52"/>
            </a:endParaRPr>
          </a:p>
          <a:p>
            <a:pPr defTabSz="742950">
              <a:lnSpc>
                <a:spcPts val="1400"/>
              </a:lnSpc>
              <a:buClr>
                <a:srgbClr val="939BA1"/>
              </a:buClr>
            </a:pPr>
            <a:r>
              <a:rPr lang="ru-RU" sz="1200" dirty="0" smtClean="0">
                <a:solidFill>
                  <a:srgbClr val="939BA1"/>
                </a:solidFill>
                <a:latin typeface="Akrobat" panose="00000600000000000000" pitchFamily="50" charset="-52"/>
              </a:rPr>
              <a:t>38</a:t>
            </a:r>
          </a:p>
          <a:p>
            <a:pPr defTabSz="742950">
              <a:lnSpc>
                <a:spcPts val="1400"/>
              </a:lnSpc>
              <a:buClr>
                <a:srgbClr val="939BA1"/>
              </a:buClr>
            </a:pPr>
            <a:r>
              <a:rPr lang="ru-RU" sz="1200" dirty="0" smtClean="0">
                <a:solidFill>
                  <a:srgbClr val="939BA1"/>
                </a:solidFill>
                <a:latin typeface="Akrobat" panose="00000600000000000000" pitchFamily="50" charset="-52"/>
              </a:rPr>
              <a:t>39</a:t>
            </a:r>
          </a:p>
          <a:p>
            <a:pPr defTabSz="742950">
              <a:lnSpc>
                <a:spcPts val="1400"/>
              </a:lnSpc>
              <a:buClr>
                <a:srgbClr val="939BA1"/>
              </a:buClr>
            </a:pPr>
            <a:r>
              <a:rPr lang="ru-RU" sz="1200" dirty="0" smtClean="0">
                <a:solidFill>
                  <a:srgbClr val="939BA1"/>
                </a:solidFill>
                <a:latin typeface="Akrobat" panose="00000600000000000000" pitchFamily="50" charset="-52"/>
              </a:rPr>
              <a:t>40</a:t>
            </a:r>
            <a:endParaRPr lang="ru-RU" sz="1200" dirty="0">
              <a:solidFill>
                <a:srgbClr val="939BA1"/>
              </a:solidFill>
              <a:latin typeface="Akrobat" panose="00000600000000000000" pitchFamily="50" charset="-52"/>
            </a:endParaRPr>
          </a:p>
          <a:p>
            <a:pPr defTabSz="742950">
              <a:lnSpc>
                <a:spcPts val="1400"/>
              </a:lnSpc>
              <a:buClr>
                <a:srgbClr val="939BA1"/>
              </a:buClr>
            </a:pPr>
            <a:r>
              <a:rPr lang="ru-RU" sz="1200" dirty="0" smtClean="0">
                <a:solidFill>
                  <a:srgbClr val="939BA1"/>
                </a:solidFill>
                <a:latin typeface="Akrobat" panose="00000600000000000000" pitchFamily="50" charset="-52"/>
              </a:rPr>
              <a:t>41</a:t>
            </a:r>
          </a:p>
          <a:p>
            <a:pPr defTabSz="742950">
              <a:lnSpc>
                <a:spcPts val="1400"/>
              </a:lnSpc>
              <a:buClr>
                <a:srgbClr val="939BA1"/>
              </a:buClr>
            </a:pPr>
            <a:r>
              <a:rPr lang="ru-RU" sz="1200" dirty="0" smtClean="0">
                <a:solidFill>
                  <a:srgbClr val="939BA1"/>
                </a:solidFill>
                <a:latin typeface="Akrobat" panose="00000600000000000000" pitchFamily="50" charset="-52"/>
              </a:rPr>
              <a:t>42</a:t>
            </a:r>
          </a:p>
          <a:p>
            <a:pPr defTabSz="742950">
              <a:lnSpc>
                <a:spcPts val="1400"/>
              </a:lnSpc>
              <a:buClr>
                <a:srgbClr val="939BA1"/>
              </a:buClr>
            </a:pPr>
            <a:r>
              <a:rPr lang="ru-RU" sz="1200" dirty="0" smtClean="0">
                <a:solidFill>
                  <a:srgbClr val="939BA1"/>
                </a:solidFill>
                <a:latin typeface="Akrobat" panose="00000600000000000000" pitchFamily="50" charset="-52"/>
              </a:rPr>
              <a:t>43</a:t>
            </a:r>
          </a:p>
          <a:p>
            <a:pPr defTabSz="742950">
              <a:lnSpc>
                <a:spcPts val="1400"/>
              </a:lnSpc>
              <a:buClr>
                <a:srgbClr val="939BA1"/>
              </a:buClr>
            </a:pPr>
            <a:r>
              <a:rPr lang="ru-RU" sz="1200" dirty="0" smtClean="0">
                <a:solidFill>
                  <a:srgbClr val="939BA1"/>
                </a:solidFill>
                <a:latin typeface="Akrobat" panose="00000600000000000000" pitchFamily="50" charset="-52"/>
              </a:rPr>
              <a:t>44</a:t>
            </a:r>
          </a:p>
          <a:p>
            <a:pPr defTabSz="742950">
              <a:lnSpc>
                <a:spcPts val="1400"/>
              </a:lnSpc>
              <a:buClr>
                <a:srgbClr val="939BA1"/>
              </a:buClr>
            </a:pPr>
            <a:endParaRPr lang="ru-RU" sz="1200" dirty="0">
              <a:solidFill>
                <a:srgbClr val="939BA1"/>
              </a:solidFill>
              <a:latin typeface="Akrobat" panose="00000600000000000000" pitchFamily="50" charset="-52"/>
            </a:endParaRPr>
          </a:p>
          <a:p>
            <a:pPr defTabSz="742950">
              <a:lnSpc>
                <a:spcPts val="1400"/>
              </a:lnSpc>
              <a:buClr>
                <a:srgbClr val="939BA1"/>
              </a:buClr>
            </a:pPr>
            <a:r>
              <a:rPr lang="ru-RU" sz="1200" dirty="0" smtClean="0">
                <a:solidFill>
                  <a:srgbClr val="939BA1"/>
                </a:solidFill>
                <a:latin typeface="Akrobat" panose="00000600000000000000" pitchFamily="50" charset="-52"/>
              </a:rPr>
              <a:t>45</a:t>
            </a:r>
          </a:p>
          <a:p>
            <a:pPr defTabSz="742950">
              <a:lnSpc>
                <a:spcPts val="1400"/>
              </a:lnSpc>
              <a:buClr>
                <a:srgbClr val="939BA1"/>
              </a:buClr>
            </a:pPr>
            <a:r>
              <a:rPr lang="ru-RU" sz="1200" dirty="0" smtClean="0">
                <a:solidFill>
                  <a:srgbClr val="939BA1"/>
                </a:solidFill>
                <a:latin typeface="Akrobat" panose="00000600000000000000" pitchFamily="50" charset="-52"/>
              </a:rPr>
              <a:t>46</a:t>
            </a:r>
          </a:p>
          <a:p>
            <a:pPr defTabSz="742950">
              <a:lnSpc>
                <a:spcPts val="1400"/>
              </a:lnSpc>
              <a:buClr>
                <a:srgbClr val="939BA1"/>
              </a:buClr>
            </a:pPr>
            <a:r>
              <a:rPr lang="ru-RU" sz="1200" dirty="0" smtClean="0">
                <a:solidFill>
                  <a:srgbClr val="939BA1"/>
                </a:solidFill>
                <a:latin typeface="Akrobat" panose="00000600000000000000" pitchFamily="50" charset="-52"/>
              </a:rPr>
              <a:t>47</a:t>
            </a:r>
          </a:p>
          <a:p>
            <a:pPr defTabSz="742950">
              <a:lnSpc>
                <a:spcPts val="1400"/>
              </a:lnSpc>
              <a:buClr>
                <a:srgbClr val="939BA1"/>
              </a:buClr>
            </a:pPr>
            <a:r>
              <a:rPr lang="ru-RU" sz="1200" dirty="0" smtClean="0">
                <a:solidFill>
                  <a:srgbClr val="939BA1"/>
                </a:solidFill>
                <a:latin typeface="Akrobat" panose="00000600000000000000" pitchFamily="50" charset="-52"/>
              </a:rPr>
              <a:t>48</a:t>
            </a:r>
          </a:p>
          <a:p>
            <a:pPr defTabSz="742950">
              <a:lnSpc>
                <a:spcPts val="1400"/>
              </a:lnSpc>
              <a:buClr>
                <a:srgbClr val="939BA1"/>
              </a:buClr>
            </a:pPr>
            <a:endParaRPr lang="ru-RU" sz="1200" dirty="0">
              <a:solidFill>
                <a:srgbClr val="939BA1"/>
              </a:solidFill>
              <a:latin typeface="Akrobat" panose="00000600000000000000" pitchFamily="50" charset="-52"/>
            </a:endParaRPr>
          </a:p>
        </p:txBody>
      </p:sp>
      <p:cxnSp>
        <p:nvCxnSpPr>
          <p:cNvPr id="19" name="Прямая соединительная линия 18">
            <a:extLst>
              <a:ext uri="{FF2B5EF4-FFF2-40B4-BE49-F238E27FC236}">
                <a16:creationId xmlns:a16="http://schemas.microsoft.com/office/drawing/2014/main" id="{EFD1E836-DD65-D95D-0B35-51D92D9B7749}"/>
              </a:ext>
            </a:extLst>
          </p:cNvPr>
          <p:cNvCxnSpPr>
            <a:cxnSpLocks/>
          </p:cNvCxnSpPr>
          <p:nvPr/>
        </p:nvCxnSpPr>
        <p:spPr>
          <a:xfrm>
            <a:off x="6287184" y="1018598"/>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20" name="Прямая соединительная линия 19">
            <a:extLst>
              <a:ext uri="{FF2B5EF4-FFF2-40B4-BE49-F238E27FC236}">
                <a16:creationId xmlns:a16="http://schemas.microsoft.com/office/drawing/2014/main" id="{0656F786-1DF9-7460-D984-971D7AE0ED25}"/>
              </a:ext>
            </a:extLst>
          </p:cNvPr>
          <p:cNvCxnSpPr>
            <a:cxnSpLocks/>
          </p:cNvCxnSpPr>
          <p:nvPr/>
        </p:nvCxnSpPr>
        <p:spPr>
          <a:xfrm>
            <a:off x="6287184" y="1800671"/>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21" name="Прямая соединительная линия 20">
            <a:extLst>
              <a:ext uri="{FF2B5EF4-FFF2-40B4-BE49-F238E27FC236}">
                <a16:creationId xmlns:a16="http://schemas.microsoft.com/office/drawing/2014/main" id="{0FC3831E-E653-4B01-327E-DAF06B0B156C}"/>
              </a:ext>
            </a:extLst>
          </p:cNvPr>
          <p:cNvCxnSpPr>
            <a:cxnSpLocks/>
          </p:cNvCxnSpPr>
          <p:nvPr/>
        </p:nvCxnSpPr>
        <p:spPr>
          <a:xfrm>
            <a:off x="6618311" y="4223278"/>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23" name="Прямая соединительная линия 22">
            <a:extLst>
              <a:ext uri="{FF2B5EF4-FFF2-40B4-BE49-F238E27FC236}">
                <a16:creationId xmlns:a16="http://schemas.microsoft.com/office/drawing/2014/main" id="{554B99DB-977E-7DE4-1AD0-0748FFFD630A}"/>
              </a:ext>
            </a:extLst>
          </p:cNvPr>
          <p:cNvCxnSpPr>
            <a:cxnSpLocks/>
          </p:cNvCxnSpPr>
          <p:nvPr/>
        </p:nvCxnSpPr>
        <p:spPr>
          <a:xfrm>
            <a:off x="6278676" y="2818008"/>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26" name="Прямая соединительная линия 25">
            <a:extLst>
              <a:ext uri="{FF2B5EF4-FFF2-40B4-BE49-F238E27FC236}">
                <a16:creationId xmlns:a16="http://schemas.microsoft.com/office/drawing/2014/main" id="{3AA72B7F-8211-597D-FE73-A378765EFB11}"/>
              </a:ext>
            </a:extLst>
          </p:cNvPr>
          <p:cNvCxnSpPr>
            <a:cxnSpLocks/>
          </p:cNvCxnSpPr>
          <p:nvPr/>
        </p:nvCxnSpPr>
        <p:spPr>
          <a:xfrm>
            <a:off x="5980203" y="7803301"/>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24" name="Прямая соединительная линия 23">
            <a:extLst>
              <a:ext uri="{FF2B5EF4-FFF2-40B4-BE49-F238E27FC236}">
                <a16:creationId xmlns:a16="http://schemas.microsoft.com/office/drawing/2014/main" id="{94154E14-1800-4AEE-060A-2D5FACBE0BF8}"/>
              </a:ext>
            </a:extLst>
          </p:cNvPr>
          <p:cNvCxnSpPr>
            <a:cxnSpLocks/>
          </p:cNvCxnSpPr>
          <p:nvPr/>
        </p:nvCxnSpPr>
        <p:spPr>
          <a:xfrm>
            <a:off x="970176" y="3690421"/>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25" name="Прямая соединительная линия 24">
            <a:extLst>
              <a:ext uri="{FF2B5EF4-FFF2-40B4-BE49-F238E27FC236}">
                <a16:creationId xmlns:a16="http://schemas.microsoft.com/office/drawing/2014/main" id="{94154E14-1800-4AEE-060A-2D5FACBE0BF8}"/>
              </a:ext>
            </a:extLst>
          </p:cNvPr>
          <p:cNvCxnSpPr>
            <a:cxnSpLocks/>
          </p:cNvCxnSpPr>
          <p:nvPr/>
        </p:nvCxnSpPr>
        <p:spPr>
          <a:xfrm>
            <a:off x="990600" y="5419388"/>
            <a:ext cx="4801438" cy="0"/>
          </a:xfrm>
          <a:prstGeom prst="line">
            <a:avLst/>
          </a:prstGeom>
          <a:ln w="9525">
            <a:solidFill>
              <a:srgbClr val="C5CAD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537839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Скругленный прямоугольник 30"/>
          <p:cNvSpPr/>
          <p:nvPr/>
        </p:nvSpPr>
        <p:spPr>
          <a:xfrm>
            <a:off x="1055688" y="1313890"/>
            <a:ext cx="5990572" cy="4932363"/>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32" name="Рисунок 31"/>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408436"/>
            <a:ext cx="5990572" cy="1837817"/>
          </a:xfrm>
          <a:prstGeom prst="roundRect">
            <a:avLst>
              <a:gd name="adj" fmla="val 9066"/>
            </a:avLst>
          </a:prstGeom>
        </p:spPr>
      </p:pic>
      <p:sp>
        <p:nvSpPr>
          <p:cNvPr id="33" name="Прямоугольник 32"/>
          <p:cNvSpPr/>
          <p:nvPr/>
        </p:nvSpPr>
        <p:spPr>
          <a:xfrm>
            <a:off x="1055689" y="4338917"/>
            <a:ext cx="5990572" cy="1671357"/>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4" name="Скругленный прямоугольник 33"/>
          <p:cNvSpPr/>
          <p:nvPr/>
        </p:nvSpPr>
        <p:spPr>
          <a:xfrm>
            <a:off x="7353300" y="1304925"/>
            <a:ext cx="4395788" cy="4932363"/>
          </a:xfrm>
          <a:prstGeom prst="roundRect">
            <a:avLst>
              <a:gd name="adj" fmla="val 3598"/>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grpSp>
        <p:nvGrpSpPr>
          <p:cNvPr id="35" name="Группа 34"/>
          <p:cNvGrpSpPr/>
          <p:nvPr/>
        </p:nvGrpSpPr>
        <p:grpSpPr>
          <a:xfrm>
            <a:off x="7707799" y="1536058"/>
            <a:ext cx="415925" cy="415925"/>
            <a:chOff x="7212013" y="1567475"/>
            <a:chExt cx="415925" cy="415925"/>
          </a:xfrm>
        </p:grpSpPr>
        <p:sp>
          <p:nvSpPr>
            <p:cNvPr id="36" name="Овал 255">
              <a:extLst>
                <a:ext uri="{FF2B5EF4-FFF2-40B4-BE49-F238E27FC236}">
                  <a16:creationId xmlns:a16="http://schemas.microsoft.com/office/drawing/2014/main" id="{4E5265DF-AD78-4970-B6E5-E92D1DE6A8E3}"/>
                </a:ext>
              </a:extLst>
            </p:cNvPr>
            <p:cNvSpPr/>
            <p:nvPr/>
          </p:nvSpPr>
          <p:spPr>
            <a:xfrm>
              <a:off x="7212013" y="1567475"/>
              <a:ext cx="415925" cy="415925"/>
            </a:xfrm>
            <a:prstGeom prst="ellipse">
              <a:avLst/>
            </a:prstGeom>
            <a:solidFill>
              <a:srgbClr val="939BA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37" name="Группа 36"/>
            <p:cNvGrpSpPr/>
            <p:nvPr/>
          </p:nvGrpSpPr>
          <p:grpSpPr>
            <a:xfrm>
              <a:off x="7332663" y="1689101"/>
              <a:ext cx="179388" cy="179388"/>
              <a:chOff x="7316787" y="1436689"/>
              <a:chExt cx="257175" cy="257175"/>
            </a:xfrm>
          </p:grpSpPr>
          <p:cxnSp>
            <p:nvCxnSpPr>
              <p:cNvPr id="38" name="Прямая соединительная линия 37"/>
              <p:cNvCxnSpPr/>
              <p:nvPr/>
            </p:nvCxnSpPr>
            <p:spPr>
              <a:xfrm rot="189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Прямая соединительная линия 38"/>
              <p:cNvCxnSpPr/>
              <p:nvPr/>
            </p:nvCxnSpPr>
            <p:spPr>
              <a:xfrm rot="27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40" name="Группа 9">
            <a:extLst>
              <a:ext uri="{FF2B5EF4-FFF2-40B4-BE49-F238E27FC236}">
                <a16:creationId xmlns:a16="http://schemas.microsoft.com/office/drawing/2014/main" id="{C7673F69-E68D-45D1-8CB0-952CDF274EEA}"/>
              </a:ext>
            </a:extLst>
          </p:cNvPr>
          <p:cNvGrpSpPr>
            <a:grpSpLocks noChangeAspect="1"/>
          </p:cNvGrpSpPr>
          <p:nvPr/>
        </p:nvGrpSpPr>
        <p:grpSpPr>
          <a:xfrm>
            <a:off x="1379539" y="1536058"/>
            <a:ext cx="427200" cy="415925"/>
            <a:chOff x="0" y="1593850"/>
            <a:chExt cx="327024" cy="327024"/>
          </a:xfrm>
        </p:grpSpPr>
        <p:sp>
          <p:nvSpPr>
            <p:cNvPr id="41" name="Овал 255">
              <a:extLst>
                <a:ext uri="{FF2B5EF4-FFF2-40B4-BE49-F238E27FC236}">
                  <a16:creationId xmlns:a16="http://schemas.microsoft.com/office/drawing/2014/main" id="{4E5265DF-AD78-4970-B6E5-E92D1DE6A8E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2" name="Freeform 11">
              <a:extLst>
                <a:ext uri="{FF2B5EF4-FFF2-40B4-BE49-F238E27FC236}">
                  <a16:creationId xmlns:a16="http://schemas.microsoft.com/office/drawing/2014/main" id="{8870AE1A-437E-4C55-A507-7208DB0FADB9}"/>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43" name="Прямоугольник 42"/>
          <p:cNvSpPr/>
          <p:nvPr/>
        </p:nvSpPr>
        <p:spPr>
          <a:xfrm>
            <a:off x="8126413" y="1539690"/>
            <a:ext cx="1774982"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52606B"/>
                </a:solidFill>
                <a:latin typeface="Akrobat Bold" panose="00000800000000000000" pitchFamily="50" charset="-52"/>
                <a:sym typeface="Arial"/>
              </a:rPr>
              <a:t>Исключения</a:t>
            </a:r>
          </a:p>
        </p:txBody>
      </p:sp>
      <p:sp>
        <p:nvSpPr>
          <p:cNvPr id="44" name="Прямоугольник 43"/>
          <p:cNvSpPr/>
          <p:nvPr/>
        </p:nvSpPr>
        <p:spPr>
          <a:xfrm>
            <a:off x="1812754" y="1539690"/>
            <a:ext cx="1823096"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C8102E"/>
                </a:solidFill>
                <a:latin typeface="Akrobat Bold" panose="00000800000000000000" pitchFamily="50" charset="-52"/>
                <a:sym typeface="Arial"/>
              </a:rPr>
              <a:t>Включает</a:t>
            </a:r>
          </a:p>
        </p:txBody>
      </p:sp>
      <p:sp>
        <p:nvSpPr>
          <p:cNvPr id="2" name="Заголовок 1"/>
          <p:cNvSpPr>
            <a:spLocks noGrp="1"/>
          </p:cNvSpPr>
          <p:nvPr>
            <p:ph type="title"/>
          </p:nvPr>
        </p:nvSpPr>
        <p:spPr/>
        <p:txBody>
          <a:bodyPr/>
          <a:lstStyle/>
          <a:p>
            <a:r>
              <a:rPr lang="ru-RU" dirty="0"/>
              <a:t>Террористический акт</a:t>
            </a:r>
          </a:p>
        </p:txBody>
      </p:sp>
      <p:sp>
        <p:nvSpPr>
          <p:cNvPr id="14" name="Прямоугольник 13"/>
          <p:cNvSpPr/>
          <p:nvPr/>
        </p:nvSpPr>
        <p:spPr>
          <a:xfrm>
            <a:off x="1294935" y="2060085"/>
            <a:ext cx="5374806" cy="1015663"/>
          </a:xfrm>
          <a:prstGeom prst="rect">
            <a:avLst/>
          </a:prstGeom>
        </p:spPr>
        <p:txBody>
          <a:bodyPr wrap="square" numCol="1" spcCol="216000">
            <a:spAutoFit/>
          </a:bodyPr>
          <a:lstStyle/>
          <a:p>
            <a:pPr fontAlgn="b">
              <a:spcBef>
                <a:spcPts val="0"/>
              </a:spcBef>
              <a:spcAft>
                <a:spcPts val="0"/>
              </a:spcAft>
              <a:buClr>
                <a:srgbClr val="000000"/>
              </a:buClr>
            </a:pPr>
            <a:r>
              <a:rPr lang="ru-RU" sz="1500" dirty="0">
                <a:solidFill>
                  <a:srgbClr val="52606B"/>
                </a:solidFill>
                <a:latin typeface="Akrobat" panose="00000600000000000000" pitchFamily="50" charset="-52"/>
                <a:sym typeface="Arial"/>
              </a:rPr>
              <a:t>Повреждение/утрата/гибель застрахованного имущества в результате взрыва, поджога или иных устрашающих население действий, квалифицируемых по статье 205 УК РФ., создающих опасность гибели человека или наступления иных тяжких последствий (п. 3.2.7. Правил).</a:t>
            </a:r>
          </a:p>
        </p:txBody>
      </p:sp>
      <p:sp>
        <p:nvSpPr>
          <p:cNvPr id="15" name="Прямоугольник 14"/>
          <p:cNvSpPr/>
          <p:nvPr/>
        </p:nvSpPr>
        <p:spPr>
          <a:xfrm>
            <a:off x="7628964" y="2051120"/>
            <a:ext cx="3971365" cy="4016484"/>
          </a:xfrm>
          <a:prstGeom prst="rect">
            <a:avLst/>
          </a:prstGeom>
        </p:spPr>
        <p:txBody>
          <a:bodyPr wrap="square">
            <a:spAutoFit/>
          </a:bodyPr>
          <a:lstStyle/>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Подрыв (Данное событие может быть застраховано по риску «Взрыв»);</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Террористический акт, если не было прямого воздействия на застрахованное имущество;</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Применение биологического </a:t>
            </a:r>
            <a:br>
              <a:rPr lang="ru-RU" sz="1500" dirty="0">
                <a:solidFill>
                  <a:srgbClr val="52606B"/>
                </a:solidFill>
                <a:latin typeface="Akrobat" panose="00000600000000000000" pitchFamily="50" charset="-52"/>
                <a:sym typeface="Arial"/>
              </a:rPr>
            </a:br>
            <a:r>
              <a:rPr lang="ru-RU" sz="1500" dirty="0">
                <a:solidFill>
                  <a:srgbClr val="52606B"/>
                </a:solidFill>
                <a:latin typeface="Akrobat" panose="00000600000000000000" pitchFamily="50" charset="-52"/>
                <a:sym typeface="Arial"/>
              </a:rPr>
              <a:t>или химического оружия.</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Затраты или расходы, возникшие в связи </a:t>
            </a:r>
            <a:br>
              <a:rPr lang="ru-RU" sz="1500" dirty="0">
                <a:solidFill>
                  <a:srgbClr val="52606B"/>
                </a:solidFill>
                <a:latin typeface="Akrobat" panose="00000600000000000000" pitchFamily="50" charset="-52"/>
                <a:sym typeface="Arial"/>
              </a:rPr>
            </a:br>
            <a:r>
              <a:rPr lang="ru-RU" sz="1500" dirty="0">
                <a:solidFill>
                  <a:srgbClr val="52606B"/>
                </a:solidFill>
                <a:latin typeface="Akrobat" panose="00000600000000000000" pitchFamily="50" charset="-52"/>
                <a:sym typeface="Arial"/>
              </a:rPr>
              <a:t>с любыми действиями по предупреждению терроризма, в том числе по выявлению </a:t>
            </a:r>
            <a:br>
              <a:rPr lang="ru-RU" sz="1500" dirty="0">
                <a:solidFill>
                  <a:srgbClr val="52606B"/>
                </a:solidFill>
                <a:latin typeface="Akrobat" panose="00000600000000000000" pitchFamily="50" charset="-52"/>
                <a:sym typeface="Arial"/>
              </a:rPr>
            </a:br>
            <a:r>
              <a:rPr lang="ru-RU" sz="1500" dirty="0">
                <a:solidFill>
                  <a:srgbClr val="52606B"/>
                </a:solidFill>
                <a:latin typeface="Akrobat" panose="00000600000000000000" pitchFamily="50" charset="-52"/>
                <a:sym typeface="Arial"/>
              </a:rPr>
              <a:t>и последующему устранению причин и условий, способствующих совершению террористических актов, выявлению, предупреждению, пресечению, раскрытию и расследованию террористического акта, минимизации последствий;</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Запрет на страхование: выделенные территории, внесенные в ЧС (уточнение у андеррайтера и/или АФ).</a:t>
            </a:r>
          </a:p>
        </p:txBody>
      </p:sp>
      <p:grpSp>
        <p:nvGrpSpPr>
          <p:cNvPr id="48" name="Группа 47"/>
          <p:cNvGrpSpPr/>
          <p:nvPr/>
        </p:nvGrpSpPr>
        <p:grpSpPr>
          <a:xfrm>
            <a:off x="982519" y="3857625"/>
            <a:ext cx="6203407" cy="2381250"/>
            <a:chOff x="1379537" y="4124325"/>
            <a:chExt cx="5508625" cy="2114550"/>
          </a:xfrm>
        </p:grpSpPr>
        <p:pic>
          <p:nvPicPr>
            <p:cNvPr id="46" name="Рисунок 45"/>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flipH="1">
              <a:off x="4214361" y="4124325"/>
              <a:ext cx="2673801" cy="1783698"/>
            </a:xfrm>
            <a:prstGeom prst="rect">
              <a:avLst/>
            </a:prstGeom>
          </p:spPr>
        </p:pic>
        <p:pic>
          <p:nvPicPr>
            <p:cNvPr id="47" name="Рисунок 4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flipH="1">
              <a:off x="1379537" y="4227888"/>
              <a:ext cx="4524825" cy="2010987"/>
            </a:xfrm>
            <a:prstGeom prst="rect">
              <a:avLst/>
            </a:prstGeom>
          </p:spPr>
        </p:pic>
      </p:grpSp>
      <p:grpSp>
        <p:nvGrpSpPr>
          <p:cNvPr id="30" name="Группа 29"/>
          <p:cNvGrpSpPr/>
          <p:nvPr/>
        </p:nvGrpSpPr>
        <p:grpSpPr>
          <a:xfrm>
            <a:off x="2767288" y="3569095"/>
            <a:ext cx="3056974" cy="2509536"/>
            <a:chOff x="4649904" y="4211635"/>
            <a:chExt cx="2562109" cy="2103291"/>
          </a:xfrm>
        </p:grpSpPr>
        <p:grpSp>
          <p:nvGrpSpPr>
            <p:cNvPr id="18" name="Группа 17"/>
            <p:cNvGrpSpPr/>
            <p:nvPr/>
          </p:nvGrpSpPr>
          <p:grpSpPr>
            <a:xfrm>
              <a:off x="4649904" y="4279042"/>
              <a:ext cx="1355995" cy="1517344"/>
              <a:chOff x="4524375" y="4250312"/>
              <a:chExt cx="1591198" cy="1780533"/>
            </a:xfrm>
          </p:grpSpPr>
          <p:pic>
            <p:nvPicPr>
              <p:cNvPr id="19" name="Рисунок 18"/>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20"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pic>
          <p:nvPicPr>
            <p:cNvPr id="21" name="Рисунок 20"/>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108722" y="4211635"/>
              <a:ext cx="2103291" cy="2103291"/>
            </a:xfrm>
            <a:prstGeom prst="rect">
              <a:avLst/>
            </a:prstGeom>
          </p:spPr>
        </p:pic>
      </p:grpSp>
      <p:sp>
        <p:nvSpPr>
          <p:cNvPr id="27"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BE4484DA-C819-4006-BC00-ECC03B4A2943}" type="slidenum">
              <a:rPr lang="ru-RU" sz="900" smtClean="0"/>
              <a:t>20</a:t>
            </a:fld>
            <a:endParaRPr lang="ru-RU" sz="900" dirty="0"/>
          </a:p>
        </p:txBody>
      </p:sp>
      <p:sp>
        <p:nvSpPr>
          <p:cNvPr id="3" name="Скругленный прямоугольник 21">
            <a:extLst>
              <a:ext uri="{FF2B5EF4-FFF2-40B4-BE49-F238E27FC236}">
                <a16:creationId xmlns:a16="http://schemas.microsoft.com/office/drawing/2014/main" id="{6F8964AD-B783-39CF-593C-7075073AB068}"/>
              </a:ext>
            </a:extLst>
          </p:cNvPr>
          <p:cNvSpPr/>
          <p:nvPr/>
        </p:nvSpPr>
        <p:spPr>
          <a:xfrm>
            <a:off x="9982200" y="426839"/>
            <a:ext cx="1766889" cy="466272"/>
          </a:xfrm>
          <a:prstGeom prst="roundRect">
            <a:avLst>
              <a:gd name="adj" fmla="val 24151"/>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 name="Заголовок 1">
            <a:extLst>
              <a:ext uri="{FF2B5EF4-FFF2-40B4-BE49-F238E27FC236}">
                <a16:creationId xmlns:a16="http://schemas.microsoft.com/office/drawing/2014/main" id="{525D3E35-B712-FA13-F539-B48BB8E72EA1}"/>
              </a:ext>
            </a:extLst>
          </p:cNvPr>
          <p:cNvSpPr txBox="1">
            <a:spLocks/>
          </p:cNvSpPr>
          <p:nvPr/>
        </p:nvSpPr>
        <p:spPr>
          <a:xfrm>
            <a:off x="10741819" y="375226"/>
            <a:ext cx="931939" cy="56239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500" kern="1200">
                <a:solidFill>
                  <a:srgbClr val="52606B"/>
                </a:solidFill>
                <a:latin typeface="Akrobat Bold" panose="00000800000000000000" pitchFamily="50" charset="-52"/>
                <a:ea typeface="+mj-ea"/>
                <a:cs typeface="+mj-cs"/>
              </a:defRPr>
            </a:lvl1pPr>
          </a:lstStyle>
          <a:p>
            <a:pPr algn="r"/>
            <a:r>
              <a:rPr lang="ru-RU" sz="3200" dirty="0">
                <a:solidFill>
                  <a:schemeClr val="bg1"/>
                </a:solidFill>
              </a:rPr>
              <a:t>1,</a:t>
            </a:r>
            <a:r>
              <a:rPr lang="en-US" sz="3200" dirty="0">
                <a:solidFill>
                  <a:schemeClr val="bg1"/>
                </a:solidFill>
              </a:rPr>
              <a:t>05</a:t>
            </a:r>
            <a:endParaRPr lang="ru-RU" sz="1200" dirty="0">
              <a:solidFill>
                <a:schemeClr val="bg1"/>
              </a:solidFill>
            </a:endParaRPr>
          </a:p>
        </p:txBody>
      </p:sp>
      <p:sp>
        <p:nvSpPr>
          <p:cNvPr id="5" name="Прямоугольник 4">
            <a:extLst>
              <a:ext uri="{FF2B5EF4-FFF2-40B4-BE49-F238E27FC236}">
                <a16:creationId xmlns:a16="http://schemas.microsoft.com/office/drawing/2014/main" id="{B32B7D72-A79D-AC37-CDFC-E1B5E1D1A972}"/>
              </a:ext>
            </a:extLst>
          </p:cNvPr>
          <p:cNvSpPr/>
          <p:nvPr/>
        </p:nvSpPr>
        <p:spPr>
          <a:xfrm>
            <a:off x="10052184" y="432965"/>
            <a:ext cx="942841" cy="430887"/>
          </a:xfrm>
          <a:prstGeom prst="rect">
            <a:avLst/>
          </a:prstGeom>
        </p:spPr>
        <p:txBody>
          <a:bodyPr wrap="square">
            <a:spAutoFit/>
          </a:bodyPr>
          <a:lstStyle/>
          <a:p>
            <a:r>
              <a:rPr lang="ru-RU" sz="1100" dirty="0">
                <a:solidFill>
                  <a:schemeClr val="bg1"/>
                </a:solidFill>
                <a:latin typeface="Akrobat Bold" panose="00000800000000000000" pitchFamily="50" charset="-52"/>
              </a:rPr>
              <a:t>Коэффициент к тарифу</a:t>
            </a:r>
          </a:p>
        </p:txBody>
      </p:sp>
    </p:spTree>
    <p:extLst>
      <p:ext uri="{BB962C8B-B14F-4D97-AF65-F5344CB8AC3E}">
        <p14:creationId xmlns:p14="http://schemas.microsoft.com/office/powerpoint/2010/main" val="19181318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Скругленный прямоугольник 35"/>
          <p:cNvSpPr/>
          <p:nvPr/>
        </p:nvSpPr>
        <p:spPr>
          <a:xfrm>
            <a:off x="1055688" y="1304925"/>
            <a:ext cx="5990572" cy="4932363"/>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39" name="Рисунок 38"/>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399471"/>
            <a:ext cx="5990572" cy="1837817"/>
          </a:xfrm>
          <a:prstGeom prst="roundRect">
            <a:avLst>
              <a:gd name="adj" fmla="val 9066"/>
            </a:avLst>
          </a:prstGeom>
        </p:spPr>
      </p:pic>
      <p:sp>
        <p:nvSpPr>
          <p:cNvPr id="41" name="Прямоугольник 40"/>
          <p:cNvSpPr/>
          <p:nvPr/>
        </p:nvSpPr>
        <p:spPr>
          <a:xfrm>
            <a:off x="1055689" y="4338917"/>
            <a:ext cx="5990572" cy="1671357"/>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2" name="Скругленный прямоугольник 41"/>
          <p:cNvSpPr/>
          <p:nvPr/>
        </p:nvSpPr>
        <p:spPr>
          <a:xfrm>
            <a:off x="7353300" y="1304925"/>
            <a:ext cx="4395788" cy="4932363"/>
          </a:xfrm>
          <a:prstGeom prst="roundRect">
            <a:avLst>
              <a:gd name="adj" fmla="val 3598"/>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27" name="Рисунок 26"/>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490791" y="4226301"/>
            <a:ext cx="4524825" cy="2010987"/>
          </a:xfrm>
          <a:prstGeom prst="rect">
            <a:avLst/>
          </a:prstGeom>
        </p:spPr>
      </p:pic>
      <p:grpSp>
        <p:nvGrpSpPr>
          <p:cNvPr id="46" name="Группа 45"/>
          <p:cNvGrpSpPr/>
          <p:nvPr/>
        </p:nvGrpSpPr>
        <p:grpSpPr>
          <a:xfrm>
            <a:off x="7707799" y="1536058"/>
            <a:ext cx="415925" cy="415925"/>
            <a:chOff x="7212013" y="1567475"/>
            <a:chExt cx="415925" cy="415925"/>
          </a:xfrm>
        </p:grpSpPr>
        <p:sp>
          <p:nvSpPr>
            <p:cNvPr id="47" name="Овал 255">
              <a:extLst>
                <a:ext uri="{FF2B5EF4-FFF2-40B4-BE49-F238E27FC236}">
                  <a16:creationId xmlns:a16="http://schemas.microsoft.com/office/drawing/2014/main" id="{4E5265DF-AD78-4970-B6E5-E92D1DE6A8E3}"/>
                </a:ext>
              </a:extLst>
            </p:cNvPr>
            <p:cNvSpPr/>
            <p:nvPr/>
          </p:nvSpPr>
          <p:spPr>
            <a:xfrm>
              <a:off x="7212013" y="1567475"/>
              <a:ext cx="415925" cy="415925"/>
            </a:xfrm>
            <a:prstGeom prst="ellipse">
              <a:avLst/>
            </a:prstGeom>
            <a:solidFill>
              <a:srgbClr val="939BA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48" name="Группа 47"/>
            <p:cNvGrpSpPr/>
            <p:nvPr/>
          </p:nvGrpSpPr>
          <p:grpSpPr>
            <a:xfrm>
              <a:off x="7332663" y="1689101"/>
              <a:ext cx="179388" cy="179388"/>
              <a:chOff x="7316787" y="1436689"/>
              <a:chExt cx="257175" cy="257175"/>
            </a:xfrm>
          </p:grpSpPr>
          <p:cxnSp>
            <p:nvCxnSpPr>
              <p:cNvPr id="49" name="Прямая соединительная линия 48"/>
              <p:cNvCxnSpPr/>
              <p:nvPr/>
            </p:nvCxnSpPr>
            <p:spPr>
              <a:xfrm rot="189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Прямая соединительная линия 49"/>
              <p:cNvCxnSpPr/>
              <p:nvPr/>
            </p:nvCxnSpPr>
            <p:spPr>
              <a:xfrm rot="27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51" name="Группа 9">
            <a:extLst>
              <a:ext uri="{FF2B5EF4-FFF2-40B4-BE49-F238E27FC236}">
                <a16:creationId xmlns:a16="http://schemas.microsoft.com/office/drawing/2014/main" id="{C7673F69-E68D-45D1-8CB0-952CDF274EEA}"/>
              </a:ext>
            </a:extLst>
          </p:cNvPr>
          <p:cNvGrpSpPr>
            <a:grpSpLocks noChangeAspect="1"/>
          </p:cNvGrpSpPr>
          <p:nvPr/>
        </p:nvGrpSpPr>
        <p:grpSpPr>
          <a:xfrm>
            <a:off x="1379539" y="1536058"/>
            <a:ext cx="427200" cy="415925"/>
            <a:chOff x="0" y="1593850"/>
            <a:chExt cx="327024" cy="327024"/>
          </a:xfrm>
        </p:grpSpPr>
        <p:sp>
          <p:nvSpPr>
            <p:cNvPr id="52" name="Овал 255">
              <a:extLst>
                <a:ext uri="{FF2B5EF4-FFF2-40B4-BE49-F238E27FC236}">
                  <a16:creationId xmlns:a16="http://schemas.microsoft.com/office/drawing/2014/main" id="{4E5265DF-AD78-4970-B6E5-E92D1DE6A8E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3" name="Freeform 11">
              <a:extLst>
                <a:ext uri="{FF2B5EF4-FFF2-40B4-BE49-F238E27FC236}">
                  <a16:creationId xmlns:a16="http://schemas.microsoft.com/office/drawing/2014/main" id="{8870AE1A-437E-4C55-A507-7208DB0FADB9}"/>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54" name="Прямоугольник 53"/>
          <p:cNvSpPr/>
          <p:nvPr/>
        </p:nvSpPr>
        <p:spPr>
          <a:xfrm>
            <a:off x="8125293" y="1539690"/>
            <a:ext cx="1774982"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52606B"/>
                </a:solidFill>
                <a:latin typeface="Akrobat Bold" panose="00000800000000000000" pitchFamily="50" charset="-52"/>
                <a:sym typeface="Arial"/>
              </a:rPr>
              <a:t>Исключения</a:t>
            </a:r>
          </a:p>
        </p:txBody>
      </p:sp>
      <p:sp>
        <p:nvSpPr>
          <p:cNvPr id="55" name="Прямоугольник 54"/>
          <p:cNvSpPr/>
          <p:nvPr/>
        </p:nvSpPr>
        <p:spPr>
          <a:xfrm>
            <a:off x="1803789" y="1539690"/>
            <a:ext cx="1823096"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C8102E"/>
                </a:solidFill>
                <a:latin typeface="Akrobat Bold" panose="00000800000000000000" pitchFamily="50" charset="-52"/>
                <a:sym typeface="Arial"/>
              </a:rPr>
              <a:t>Включает</a:t>
            </a:r>
          </a:p>
        </p:txBody>
      </p:sp>
      <p:sp>
        <p:nvSpPr>
          <p:cNvPr id="3" name="Прямоугольник 2"/>
          <p:cNvSpPr/>
          <p:nvPr/>
        </p:nvSpPr>
        <p:spPr>
          <a:xfrm>
            <a:off x="1281721" y="2051684"/>
            <a:ext cx="2806186" cy="3554819"/>
          </a:xfrm>
          <a:prstGeom prst="rect">
            <a:avLst/>
          </a:prstGeom>
        </p:spPr>
        <p:txBody>
          <a:bodyPr wrap="square" numCol="1" spcCol="180000">
            <a:spAutoFit/>
          </a:bodyPr>
          <a:lstStyle/>
          <a:p>
            <a:pPr marL="180000" indent="-180000" fontAlgn="b">
              <a:spcBef>
                <a:spcPts val="0"/>
              </a:spcBef>
              <a:spcAft>
                <a:spcPts val="0"/>
              </a:spcAft>
              <a:buClr>
                <a:srgbClr val="C8202F"/>
              </a:buClr>
              <a:buSzPct val="120000"/>
              <a:buFont typeface="Arial" panose="020B0604020202020204" pitchFamily="34" charset="0"/>
              <a:buChar char="•"/>
            </a:pPr>
            <a:r>
              <a:rPr lang="ru-RU" sz="1450" dirty="0">
                <a:solidFill>
                  <a:srgbClr val="52606B"/>
                </a:solidFill>
                <a:latin typeface="Akrobat" panose="00000600000000000000" pitchFamily="50" charset="-52"/>
                <a:sym typeface="Arial"/>
              </a:rPr>
              <a:t>Изменение конфигурации помещения, его размеров (перепланировка), функционального назначения;</a:t>
            </a:r>
          </a:p>
          <a:p>
            <a:pPr marL="180000" indent="-180000" fontAlgn="b">
              <a:spcBef>
                <a:spcPts val="0"/>
              </a:spcBef>
              <a:spcAft>
                <a:spcPts val="0"/>
              </a:spcAft>
              <a:buClr>
                <a:srgbClr val="C8202F"/>
              </a:buClr>
              <a:buSzPct val="120000"/>
              <a:buFont typeface="Arial" panose="020B0604020202020204" pitchFamily="34" charset="0"/>
              <a:buChar char="•"/>
            </a:pPr>
            <a:r>
              <a:rPr lang="ru-RU" sz="1450" dirty="0">
                <a:solidFill>
                  <a:srgbClr val="52606B"/>
                </a:solidFill>
                <a:latin typeface="Akrobat" panose="00000600000000000000" pitchFamily="50" charset="-52"/>
                <a:sym typeface="Arial"/>
              </a:rPr>
              <a:t>Устройство (заделка) проемов </a:t>
            </a:r>
            <a:br>
              <a:rPr lang="ru-RU" sz="1450" dirty="0">
                <a:solidFill>
                  <a:srgbClr val="52606B"/>
                </a:solidFill>
                <a:latin typeface="Akrobat" panose="00000600000000000000" pitchFamily="50" charset="-52"/>
                <a:sym typeface="Arial"/>
              </a:rPr>
            </a:br>
            <a:r>
              <a:rPr lang="ru-RU" sz="1450" dirty="0">
                <a:solidFill>
                  <a:srgbClr val="52606B"/>
                </a:solidFill>
                <a:latin typeface="Akrobat" panose="00000600000000000000" pitchFamily="50" charset="-52"/>
                <a:sym typeface="Arial"/>
              </a:rPr>
              <a:t>в стенах, перекрытиях и пере-городках (переустройство); </a:t>
            </a:r>
          </a:p>
          <a:p>
            <a:pPr marL="180000" indent="-180000" fontAlgn="b">
              <a:spcBef>
                <a:spcPts val="0"/>
              </a:spcBef>
              <a:spcAft>
                <a:spcPts val="0"/>
              </a:spcAft>
              <a:buClr>
                <a:srgbClr val="C8202F"/>
              </a:buClr>
              <a:buSzPct val="120000"/>
              <a:buFont typeface="Arial" panose="020B0604020202020204" pitchFamily="34" charset="0"/>
              <a:buChar char="•"/>
            </a:pPr>
            <a:r>
              <a:rPr lang="ru-RU" sz="1450" dirty="0">
                <a:solidFill>
                  <a:srgbClr val="52606B"/>
                </a:solidFill>
                <a:latin typeface="Akrobat" panose="00000600000000000000" pitchFamily="50" charset="-52"/>
                <a:sym typeface="Arial"/>
              </a:rPr>
              <a:t>Монтаж/замена/перенос инженерных, санитарно-технических, электрических сетей и систем водоснабжения, канализации, отопления, газоснабжения, вентиляции (переоборудование) и т.п.;</a:t>
            </a:r>
          </a:p>
          <a:p>
            <a:pPr marL="180000" indent="-180000" fontAlgn="b">
              <a:spcBef>
                <a:spcPts val="0"/>
              </a:spcBef>
              <a:spcAft>
                <a:spcPts val="0"/>
              </a:spcAft>
              <a:buClr>
                <a:srgbClr val="C8202F"/>
              </a:buClr>
              <a:buSzPct val="120000"/>
              <a:buFont typeface="Arial" panose="020B0604020202020204" pitchFamily="34" charset="0"/>
              <a:buChar char="•"/>
            </a:pPr>
            <a:endParaRPr lang="ru-RU" sz="1450" dirty="0">
              <a:solidFill>
                <a:srgbClr val="52606B"/>
              </a:solidFill>
              <a:latin typeface="Akrobat" panose="00000600000000000000" pitchFamily="50" charset="-52"/>
              <a:sym typeface="Arial"/>
            </a:endParaRPr>
          </a:p>
        </p:txBody>
      </p:sp>
      <p:sp>
        <p:nvSpPr>
          <p:cNvPr id="2" name="Заголовок 1"/>
          <p:cNvSpPr>
            <a:spLocks noGrp="1"/>
          </p:cNvSpPr>
          <p:nvPr>
            <p:ph type="title"/>
          </p:nvPr>
        </p:nvSpPr>
        <p:spPr/>
        <p:txBody>
          <a:bodyPr/>
          <a:lstStyle/>
          <a:p>
            <a:r>
              <a:rPr lang="ru-RU" dirty="0"/>
              <a:t>Проведение строительно-монтажных работ</a:t>
            </a:r>
          </a:p>
        </p:txBody>
      </p:sp>
      <p:sp>
        <p:nvSpPr>
          <p:cNvPr id="4" name="Прямоугольник 3"/>
          <p:cNvSpPr/>
          <p:nvPr/>
        </p:nvSpPr>
        <p:spPr>
          <a:xfrm>
            <a:off x="7651751" y="2051684"/>
            <a:ext cx="3634813" cy="3439403"/>
          </a:xfrm>
          <a:prstGeom prst="rect">
            <a:avLst/>
          </a:prstGeom>
        </p:spPr>
        <p:txBody>
          <a:bodyPr wrap="square">
            <a:spAutoFit/>
          </a:bodyPr>
          <a:lstStyle/>
          <a:p>
            <a:pPr marL="180000" indent="-180000" fontAlgn="b">
              <a:spcBef>
                <a:spcPts val="0"/>
              </a:spcBef>
              <a:spcAft>
                <a:spcPts val="0"/>
              </a:spcAft>
              <a:buClr>
                <a:srgbClr val="52606B"/>
              </a:buClr>
              <a:buSzPct val="120000"/>
              <a:buFont typeface="Arial" panose="020B0604020202020204" pitchFamily="34" charset="0"/>
              <a:buChar char="•"/>
            </a:pPr>
            <a:r>
              <a:rPr lang="ru-RU" sz="1450" dirty="0">
                <a:solidFill>
                  <a:srgbClr val="52606B"/>
                </a:solidFill>
                <a:latin typeface="Akrobat" panose="00000600000000000000" pitchFamily="50" charset="-52"/>
                <a:sym typeface="Arial"/>
              </a:rPr>
              <a:t>Ущерб, непосредственно НЕ связанный </a:t>
            </a:r>
            <a:br>
              <a:rPr lang="ru-RU" sz="1450" dirty="0">
                <a:solidFill>
                  <a:srgbClr val="52606B"/>
                </a:solidFill>
                <a:latin typeface="Akrobat" panose="00000600000000000000" pitchFamily="50" charset="-52"/>
                <a:sym typeface="Arial"/>
              </a:rPr>
            </a:br>
            <a:r>
              <a:rPr lang="ru-RU" sz="1450" dirty="0">
                <a:solidFill>
                  <a:srgbClr val="52606B"/>
                </a:solidFill>
                <a:latin typeface="Akrobat" panose="00000600000000000000" pitchFamily="50" charset="-52"/>
                <a:sym typeface="Arial"/>
              </a:rPr>
              <a:t>с последующими Пожаром, Взрывом, Повреждением водой или другими жидкостями в ходе проведения строительно-монтажных работ; </a:t>
            </a:r>
          </a:p>
          <a:p>
            <a:pPr marL="180000" indent="-180000" fontAlgn="b">
              <a:spcBef>
                <a:spcPts val="0"/>
              </a:spcBef>
              <a:spcAft>
                <a:spcPts val="0"/>
              </a:spcAft>
              <a:buClr>
                <a:srgbClr val="52606B"/>
              </a:buClr>
              <a:buSzPct val="120000"/>
              <a:buFont typeface="Arial" panose="020B0604020202020204" pitchFamily="34" charset="0"/>
              <a:buChar char="•"/>
            </a:pPr>
            <a:r>
              <a:rPr lang="ru-RU" sz="1450" dirty="0">
                <a:solidFill>
                  <a:srgbClr val="52606B"/>
                </a:solidFill>
                <a:latin typeface="Akrobat" panose="00000600000000000000" pitchFamily="50" charset="-52"/>
                <a:sym typeface="Arial"/>
              </a:rPr>
              <a:t>Повреждение или утрата (гибель) имущества по причине проведения ремонтных работ, под которыми понимается обновление интерьера, включая замену окон и дверей, отделочные работы, укладка напольного покрытия, установка натяжных или подвесных потолков, монтаж/замена элементов инженерных, санитарно-технических, электрических сетей и систем водоснабжения, канализации, отопления, газоснабжения, вентиляции.</a:t>
            </a:r>
          </a:p>
        </p:txBody>
      </p:sp>
      <p:sp>
        <p:nvSpPr>
          <p:cNvPr id="8" name="Скругленный прямоугольник 7"/>
          <p:cNvSpPr/>
          <p:nvPr/>
        </p:nvSpPr>
        <p:spPr>
          <a:xfrm>
            <a:off x="5223265" y="4101269"/>
            <a:ext cx="1664898" cy="16648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56" name="Группа 55"/>
          <p:cNvGrpSpPr/>
          <p:nvPr/>
        </p:nvGrpSpPr>
        <p:grpSpPr>
          <a:xfrm>
            <a:off x="5220364" y="4489749"/>
            <a:ext cx="1392498" cy="1558190"/>
            <a:chOff x="4524375" y="4250312"/>
            <a:chExt cx="1591198" cy="1780533"/>
          </a:xfrm>
        </p:grpSpPr>
        <p:pic>
          <p:nvPicPr>
            <p:cNvPr id="57" name="Рисунок 56"/>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58"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24" name="Прямоугольник 23"/>
          <p:cNvSpPr/>
          <p:nvPr/>
        </p:nvSpPr>
        <p:spPr>
          <a:xfrm>
            <a:off x="4167050" y="2051684"/>
            <a:ext cx="2721113" cy="2400657"/>
          </a:xfrm>
          <a:prstGeom prst="rect">
            <a:avLst/>
          </a:prstGeom>
        </p:spPr>
        <p:txBody>
          <a:bodyPr wrap="square" numCol="1" spcCol="180000">
            <a:spAutoFit/>
          </a:bodyPr>
          <a:lstStyle/>
          <a:p>
            <a:pPr marL="180000" indent="-180000" fontAlgn="b">
              <a:spcBef>
                <a:spcPts val="0"/>
              </a:spcBef>
              <a:spcAft>
                <a:spcPts val="0"/>
              </a:spcAft>
              <a:buClr>
                <a:srgbClr val="C8202F"/>
              </a:buClr>
              <a:buSzPct val="120000"/>
              <a:buFont typeface="Arial" panose="020B0604020202020204" pitchFamily="34" charset="0"/>
              <a:buChar char="•"/>
            </a:pPr>
            <a:r>
              <a:rPr lang="ru-RU" sz="1450" dirty="0">
                <a:solidFill>
                  <a:srgbClr val="52606B"/>
                </a:solidFill>
                <a:latin typeface="Akrobat" panose="00000600000000000000" pitchFamily="50" charset="-52"/>
                <a:sym typeface="Arial"/>
              </a:rPr>
              <a:t>Риск Повреждения/Утраты/ Гибели имущества в результате «Пожара», «Взрыва» «Повреждение водой или иной жидкостью» по причине проведения строительно-монтажных работ </a:t>
            </a:r>
            <a:br>
              <a:rPr lang="ru-RU" sz="1450" dirty="0">
                <a:solidFill>
                  <a:srgbClr val="52606B"/>
                </a:solidFill>
                <a:latin typeface="Akrobat" panose="00000600000000000000" pitchFamily="50" charset="-52"/>
                <a:sym typeface="Arial"/>
              </a:rPr>
            </a:br>
            <a:r>
              <a:rPr lang="ru-RU" sz="1450" dirty="0">
                <a:solidFill>
                  <a:srgbClr val="52606B"/>
                </a:solidFill>
                <a:latin typeface="Akrobat" panose="00000600000000000000" pitchFamily="50" charset="-52"/>
                <a:sym typeface="Arial"/>
              </a:rPr>
              <a:t>в застрахованных строениях/помещениях </a:t>
            </a:r>
            <a:r>
              <a:rPr lang="en-US" sz="1450" dirty="0">
                <a:solidFill>
                  <a:srgbClr val="52606B"/>
                </a:solidFill>
                <a:latin typeface="Akrobat" panose="00000600000000000000" pitchFamily="50" charset="-52"/>
                <a:sym typeface="Arial"/>
              </a:rPr>
              <a:t/>
            </a:r>
            <a:br>
              <a:rPr lang="en-US" sz="1450" dirty="0">
                <a:solidFill>
                  <a:srgbClr val="52606B"/>
                </a:solidFill>
                <a:latin typeface="Akrobat" panose="00000600000000000000" pitchFamily="50" charset="-52"/>
                <a:sym typeface="Arial"/>
              </a:rPr>
            </a:br>
            <a:r>
              <a:rPr lang="ru-RU" sz="1450" dirty="0">
                <a:solidFill>
                  <a:srgbClr val="52606B"/>
                </a:solidFill>
                <a:latin typeface="Akrobat" panose="00000600000000000000" pitchFamily="50" charset="-52"/>
                <a:sym typeface="Arial"/>
              </a:rPr>
              <a:t>(п. 3.2.11. Правил).</a:t>
            </a:r>
          </a:p>
        </p:txBody>
      </p:sp>
      <p:pic>
        <p:nvPicPr>
          <p:cNvPr id="5" name="Рисунок 4"/>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21057530">
            <a:off x="3716990" y="4430345"/>
            <a:ext cx="2151529" cy="2151529"/>
          </a:xfrm>
          <a:prstGeom prst="rect">
            <a:avLst/>
          </a:prstGeom>
        </p:spPr>
      </p:pic>
      <p:sp>
        <p:nvSpPr>
          <p:cNvPr id="2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6047B0DE-74A9-43C6-8267-719DF5ADE40F}" type="slidenum">
              <a:rPr lang="ru-RU" sz="900" smtClean="0"/>
              <a:t>21</a:t>
            </a:fld>
            <a:endParaRPr lang="ru-RU" sz="900" dirty="0"/>
          </a:p>
        </p:txBody>
      </p:sp>
      <p:sp>
        <p:nvSpPr>
          <p:cNvPr id="10" name="Скругленный прямоугольник 21">
            <a:extLst>
              <a:ext uri="{FF2B5EF4-FFF2-40B4-BE49-F238E27FC236}">
                <a16:creationId xmlns:a16="http://schemas.microsoft.com/office/drawing/2014/main" id="{E8F650B5-5366-6033-079D-7FF84EC930D8}"/>
              </a:ext>
            </a:extLst>
          </p:cNvPr>
          <p:cNvSpPr/>
          <p:nvPr/>
        </p:nvSpPr>
        <p:spPr>
          <a:xfrm>
            <a:off x="10088880" y="426839"/>
            <a:ext cx="1660209" cy="466272"/>
          </a:xfrm>
          <a:prstGeom prst="roundRect">
            <a:avLst>
              <a:gd name="adj" fmla="val 24151"/>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1" name="Заголовок 1">
            <a:extLst>
              <a:ext uri="{FF2B5EF4-FFF2-40B4-BE49-F238E27FC236}">
                <a16:creationId xmlns:a16="http://schemas.microsoft.com/office/drawing/2014/main" id="{0A41EB97-1BF2-6790-353E-7CEDA98A70F7}"/>
              </a:ext>
            </a:extLst>
          </p:cNvPr>
          <p:cNvSpPr txBox="1">
            <a:spLocks/>
          </p:cNvSpPr>
          <p:nvPr/>
        </p:nvSpPr>
        <p:spPr>
          <a:xfrm>
            <a:off x="10741819" y="375226"/>
            <a:ext cx="931939" cy="56239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500" kern="1200">
                <a:solidFill>
                  <a:srgbClr val="52606B"/>
                </a:solidFill>
                <a:latin typeface="Akrobat Bold" panose="00000800000000000000" pitchFamily="50" charset="-52"/>
                <a:ea typeface="+mj-ea"/>
                <a:cs typeface="+mj-cs"/>
              </a:defRPr>
            </a:lvl1pPr>
          </a:lstStyle>
          <a:p>
            <a:pPr algn="r"/>
            <a:r>
              <a:rPr lang="ru-RU" sz="3200" dirty="0">
                <a:solidFill>
                  <a:schemeClr val="bg1"/>
                </a:solidFill>
              </a:rPr>
              <a:t>1,2</a:t>
            </a:r>
            <a:endParaRPr lang="ru-RU" sz="1200" dirty="0">
              <a:solidFill>
                <a:schemeClr val="bg1"/>
              </a:solidFill>
            </a:endParaRPr>
          </a:p>
        </p:txBody>
      </p:sp>
      <p:sp>
        <p:nvSpPr>
          <p:cNvPr id="12" name="Прямоугольник 11">
            <a:extLst>
              <a:ext uri="{FF2B5EF4-FFF2-40B4-BE49-F238E27FC236}">
                <a16:creationId xmlns:a16="http://schemas.microsoft.com/office/drawing/2014/main" id="{30D4549F-A93B-DD96-29AC-DFD73F5E4608}"/>
              </a:ext>
            </a:extLst>
          </p:cNvPr>
          <p:cNvSpPr/>
          <p:nvPr/>
        </p:nvSpPr>
        <p:spPr>
          <a:xfrm>
            <a:off x="10156959" y="432965"/>
            <a:ext cx="942841" cy="430887"/>
          </a:xfrm>
          <a:prstGeom prst="rect">
            <a:avLst/>
          </a:prstGeom>
        </p:spPr>
        <p:txBody>
          <a:bodyPr wrap="square">
            <a:spAutoFit/>
          </a:bodyPr>
          <a:lstStyle/>
          <a:p>
            <a:r>
              <a:rPr lang="ru-RU" sz="1100" dirty="0">
                <a:solidFill>
                  <a:schemeClr val="bg1"/>
                </a:solidFill>
                <a:latin typeface="Akrobat Bold" panose="00000800000000000000" pitchFamily="50" charset="-52"/>
              </a:rPr>
              <a:t>Коэффициент к тарифу</a:t>
            </a:r>
          </a:p>
        </p:txBody>
      </p:sp>
    </p:spTree>
    <p:extLst>
      <p:ext uri="{BB962C8B-B14F-4D97-AF65-F5344CB8AC3E}">
        <p14:creationId xmlns:p14="http://schemas.microsoft.com/office/powerpoint/2010/main" val="263790338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Скругленный прямоугольник 30"/>
          <p:cNvSpPr/>
          <p:nvPr/>
        </p:nvSpPr>
        <p:spPr>
          <a:xfrm>
            <a:off x="1055688" y="1304925"/>
            <a:ext cx="5990572" cy="4932363"/>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7" name="Рисунок 6"/>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399471"/>
            <a:ext cx="5990572" cy="1837817"/>
          </a:xfrm>
          <a:prstGeom prst="roundRect">
            <a:avLst>
              <a:gd name="adj" fmla="val 9066"/>
            </a:avLst>
          </a:prstGeom>
        </p:spPr>
      </p:pic>
      <p:sp>
        <p:nvSpPr>
          <p:cNvPr id="27" name="Прямоугольник 26"/>
          <p:cNvSpPr/>
          <p:nvPr/>
        </p:nvSpPr>
        <p:spPr>
          <a:xfrm>
            <a:off x="1055689" y="4338917"/>
            <a:ext cx="5990572" cy="1898371"/>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34" name="Рисунок 33"/>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flipH="1">
            <a:off x="4214361" y="4124325"/>
            <a:ext cx="2673801" cy="1783698"/>
          </a:xfrm>
          <a:prstGeom prst="rect">
            <a:avLst/>
          </a:prstGeom>
        </p:spPr>
      </p:pic>
      <p:pic>
        <p:nvPicPr>
          <p:cNvPr id="35" name="Рисунок 34"/>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flipH="1">
            <a:off x="1379537" y="4227888"/>
            <a:ext cx="4524825" cy="2010987"/>
          </a:xfrm>
          <a:prstGeom prst="rect">
            <a:avLst/>
          </a:prstGeom>
        </p:spPr>
      </p:pic>
      <p:sp>
        <p:nvSpPr>
          <p:cNvPr id="51" name="Скругленный прямоугольник 50"/>
          <p:cNvSpPr/>
          <p:nvPr/>
        </p:nvSpPr>
        <p:spPr>
          <a:xfrm>
            <a:off x="7353300" y="1304925"/>
            <a:ext cx="4395788" cy="4932363"/>
          </a:xfrm>
          <a:prstGeom prst="roundRect">
            <a:avLst>
              <a:gd name="adj" fmla="val 3598"/>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grpSp>
        <p:nvGrpSpPr>
          <p:cNvPr id="52" name="Группа 51"/>
          <p:cNvGrpSpPr/>
          <p:nvPr/>
        </p:nvGrpSpPr>
        <p:grpSpPr>
          <a:xfrm>
            <a:off x="7707799" y="1536058"/>
            <a:ext cx="415925" cy="415925"/>
            <a:chOff x="7212013" y="1567475"/>
            <a:chExt cx="415925" cy="415925"/>
          </a:xfrm>
        </p:grpSpPr>
        <p:sp>
          <p:nvSpPr>
            <p:cNvPr id="53" name="Овал 255">
              <a:extLst>
                <a:ext uri="{FF2B5EF4-FFF2-40B4-BE49-F238E27FC236}">
                  <a16:creationId xmlns:a16="http://schemas.microsoft.com/office/drawing/2014/main" id="{4E5265DF-AD78-4970-B6E5-E92D1DE6A8E3}"/>
                </a:ext>
              </a:extLst>
            </p:cNvPr>
            <p:cNvSpPr/>
            <p:nvPr/>
          </p:nvSpPr>
          <p:spPr>
            <a:xfrm>
              <a:off x="7212013" y="1567475"/>
              <a:ext cx="415925" cy="415925"/>
            </a:xfrm>
            <a:prstGeom prst="ellipse">
              <a:avLst/>
            </a:prstGeom>
            <a:solidFill>
              <a:srgbClr val="939BA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54" name="Группа 53"/>
            <p:cNvGrpSpPr/>
            <p:nvPr/>
          </p:nvGrpSpPr>
          <p:grpSpPr>
            <a:xfrm>
              <a:off x="7332663" y="1689101"/>
              <a:ext cx="179388" cy="179388"/>
              <a:chOff x="7316787" y="1436689"/>
              <a:chExt cx="257175" cy="257175"/>
            </a:xfrm>
          </p:grpSpPr>
          <p:cxnSp>
            <p:nvCxnSpPr>
              <p:cNvPr id="55" name="Прямая соединительная линия 54"/>
              <p:cNvCxnSpPr/>
              <p:nvPr/>
            </p:nvCxnSpPr>
            <p:spPr>
              <a:xfrm rot="189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Прямая соединительная линия 55"/>
              <p:cNvCxnSpPr/>
              <p:nvPr/>
            </p:nvCxnSpPr>
            <p:spPr>
              <a:xfrm rot="2700000">
                <a:off x="7316787" y="1565277"/>
                <a:ext cx="257175"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57" name="Группа 9">
            <a:extLst>
              <a:ext uri="{FF2B5EF4-FFF2-40B4-BE49-F238E27FC236}">
                <a16:creationId xmlns:a16="http://schemas.microsoft.com/office/drawing/2014/main" id="{C7673F69-E68D-45D1-8CB0-952CDF274EEA}"/>
              </a:ext>
            </a:extLst>
          </p:cNvPr>
          <p:cNvGrpSpPr>
            <a:grpSpLocks noChangeAspect="1"/>
          </p:cNvGrpSpPr>
          <p:nvPr/>
        </p:nvGrpSpPr>
        <p:grpSpPr>
          <a:xfrm>
            <a:off x="1379539" y="1536058"/>
            <a:ext cx="427200" cy="415925"/>
            <a:chOff x="0" y="1593850"/>
            <a:chExt cx="327024" cy="327024"/>
          </a:xfrm>
        </p:grpSpPr>
        <p:sp>
          <p:nvSpPr>
            <p:cNvPr id="58" name="Овал 255">
              <a:extLst>
                <a:ext uri="{FF2B5EF4-FFF2-40B4-BE49-F238E27FC236}">
                  <a16:creationId xmlns:a16="http://schemas.microsoft.com/office/drawing/2014/main" id="{4E5265DF-AD78-4970-B6E5-E92D1DE6A8E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9" name="Freeform 11">
              <a:extLst>
                <a:ext uri="{FF2B5EF4-FFF2-40B4-BE49-F238E27FC236}">
                  <a16:creationId xmlns:a16="http://schemas.microsoft.com/office/drawing/2014/main" id="{8870AE1A-437E-4C55-A507-7208DB0FADB9}"/>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2" name="Заголовок 1"/>
          <p:cNvSpPr>
            <a:spLocks noGrp="1"/>
          </p:cNvSpPr>
          <p:nvPr>
            <p:ph type="title"/>
          </p:nvPr>
        </p:nvSpPr>
        <p:spPr/>
        <p:txBody>
          <a:bodyPr/>
          <a:lstStyle/>
          <a:p>
            <a:r>
              <a:rPr lang="ru-RU" dirty="0"/>
              <a:t>Бой стекол</a:t>
            </a:r>
          </a:p>
        </p:txBody>
      </p:sp>
      <p:sp>
        <p:nvSpPr>
          <p:cNvPr id="3" name="Прямоугольник 2"/>
          <p:cNvSpPr/>
          <p:nvPr/>
        </p:nvSpPr>
        <p:spPr>
          <a:xfrm>
            <a:off x="1312862" y="2020762"/>
            <a:ext cx="5507037" cy="1938992"/>
          </a:xfrm>
          <a:prstGeom prst="rect">
            <a:avLst/>
          </a:prstGeom>
        </p:spPr>
        <p:txBody>
          <a:bodyPr wrap="square" numCol="1" spcCol="216000">
            <a:spAutoFit/>
          </a:bodyPr>
          <a:lstStyle/>
          <a:p>
            <a:pPr fontAlgn="b">
              <a:lnSpc>
                <a:spcPct val="97000"/>
              </a:lnSpc>
              <a:spcBef>
                <a:spcPts val="0"/>
              </a:spcBef>
              <a:spcAft>
                <a:spcPts val="0"/>
              </a:spcAft>
              <a:buClr>
                <a:srgbClr val="000000"/>
              </a:buClr>
            </a:pPr>
            <a:r>
              <a:rPr lang="ru-RU" sz="1500" dirty="0">
                <a:solidFill>
                  <a:srgbClr val="52606B"/>
                </a:solidFill>
                <a:latin typeface="Akrobat" panose="00000600000000000000" pitchFamily="50" charset="-52"/>
                <a:sym typeface="Arial"/>
              </a:rPr>
              <a:t>Cлучайное разбитие (бой) оконных и дверных стекол, стеклянных стен, зеркал, витрин или аналогичных изделий из стекла, вставленных </a:t>
            </a:r>
          </a:p>
          <a:p>
            <a:pPr fontAlgn="b">
              <a:lnSpc>
                <a:spcPct val="97000"/>
              </a:lnSpc>
              <a:spcBef>
                <a:spcPts val="0"/>
              </a:spcBef>
              <a:spcAft>
                <a:spcPts val="0"/>
              </a:spcAft>
              <a:buClr>
                <a:srgbClr val="000000"/>
              </a:buClr>
            </a:pPr>
            <a:r>
              <a:rPr lang="ru-RU" sz="1500" dirty="0">
                <a:solidFill>
                  <a:srgbClr val="52606B"/>
                </a:solidFill>
                <a:latin typeface="Akrobat" panose="00000600000000000000" pitchFamily="50" charset="-52"/>
                <a:sym typeface="Arial"/>
              </a:rPr>
              <a:t>в оконные или дверные проемы, рекламных световых установок, плафонов осветительных приборов, изделий из плексигласа, кафеля, фаянса и других бьющихся материалов, включая сантехнические приборы, домашнее, ценное  имущество (за исключением, аппаратуры, электронной и мобильной техники, очков и оптических приборов, аквариумов, самоходного имущества) (п. 3.2.8. Правил). </a:t>
            </a:r>
          </a:p>
        </p:txBody>
      </p:sp>
      <p:sp>
        <p:nvSpPr>
          <p:cNvPr id="4" name="Прямоугольник 3"/>
          <p:cNvSpPr/>
          <p:nvPr/>
        </p:nvSpPr>
        <p:spPr>
          <a:xfrm>
            <a:off x="7649135" y="2020762"/>
            <a:ext cx="3781425" cy="4016484"/>
          </a:xfrm>
          <a:prstGeom prst="rect">
            <a:avLst/>
          </a:prstGeom>
        </p:spPr>
        <p:txBody>
          <a:bodyPr wrap="square">
            <a:spAutoFit/>
          </a:bodyPr>
          <a:lstStyle/>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Царапины, потемнения, помутнения, сколы;</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В следствие удаления или демонтажа стекол или деталей из стекла из мест </a:t>
            </a:r>
            <a:br>
              <a:rPr lang="ru-RU" sz="1500" dirty="0">
                <a:solidFill>
                  <a:srgbClr val="52606B"/>
                </a:solidFill>
                <a:latin typeface="Akrobat" panose="00000600000000000000" pitchFamily="50" charset="-52"/>
                <a:sym typeface="Arial"/>
              </a:rPr>
            </a:br>
            <a:r>
              <a:rPr lang="ru-RU" sz="1500" dirty="0">
                <a:solidFill>
                  <a:srgbClr val="52606B"/>
                </a:solidFill>
                <a:latin typeface="Akrobat" panose="00000600000000000000" pitchFamily="50" charset="-52"/>
                <a:sym typeface="Arial"/>
              </a:rPr>
              <a:t>их постоянного крепления;</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Случайной или преднамеренной окраски застрахованных стекол;</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Перемещение/транспортировка стеклянных элементов имущества;</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Внутреннее или внешнее давление, в </a:t>
            </a:r>
            <a:r>
              <a:rPr lang="ru-RU" sz="1500" dirty="0" err="1">
                <a:solidFill>
                  <a:srgbClr val="52606B"/>
                </a:solidFill>
                <a:latin typeface="Akrobat" panose="00000600000000000000" pitchFamily="50" charset="-52"/>
                <a:sym typeface="Arial"/>
              </a:rPr>
              <a:t>т.ч</a:t>
            </a:r>
            <a:r>
              <a:rPr lang="ru-RU" sz="1500" dirty="0">
                <a:solidFill>
                  <a:srgbClr val="52606B"/>
                </a:solidFill>
                <a:latin typeface="Akrobat" panose="00000600000000000000" pitchFamily="50" charset="-52"/>
                <a:sym typeface="Arial"/>
              </a:rPr>
              <a:t>. прочими предметами имущества;</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Оттаивание или размораживание стеклянных элементов с помощью нагревательных приборов (паяльных ламп, грелок, кварцевых ламп и т.д.), горячей воды и иных жидкостей;</a:t>
            </a:r>
          </a:p>
          <a:p>
            <a:pPr marL="180000" indent="-180000" fontAlgn="b">
              <a:buClr>
                <a:srgbClr val="52606B"/>
              </a:buClr>
              <a:buSzPct val="120000"/>
              <a:buFont typeface="Arial" panose="020B0604020202020204" pitchFamily="34" charset="0"/>
              <a:buChar char="•"/>
            </a:pPr>
            <a:r>
              <a:rPr lang="ru-RU" sz="1500" dirty="0">
                <a:solidFill>
                  <a:srgbClr val="52606B"/>
                </a:solidFill>
                <a:latin typeface="Akrobat" panose="00000600000000000000" pitchFamily="50" charset="-52"/>
                <a:sym typeface="Arial"/>
              </a:rPr>
              <a:t>Близкое (менее 30 см) расположение отопительных приборов, плит или рекламных световых установок от застрахованных стекол.</a:t>
            </a:r>
          </a:p>
        </p:txBody>
      </p:sp>
      <p:sp>
        <p:nvSpPr>
          <p:cNvPr id="11" name="Прямоугольник 10"/>
          <p:cNvSpPr/>
          <p:nvPr/>
        </p:nvSpPr>
        <p:spPr>
          <a:xfrm>
            <a:off x="8125293" y="1539690"/>
            <a:ext cx="1774982"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52606B"/>
                </a:solidFill>
                <a:latin typeface="Akrobat Bold" panose="00000800000000000000" pitchFamily="50" charset="-52"/>
                <a:sym typeface="Arial"/>
              </a:rPr>
              <a:t>Исключения</a:t>
            </a:r>
          </a:p>
        </p:txBody>
      </p:sp>
      <p:sp>
        <p:nvSpPr>
          <p:cNvPr id="75" name="Прямоугольник 74"/>
          <p:cNvSpPr/>
          <p:nvPr/>
        </p:nvSpPr>
        <p:spPr>
          <a:xfrm>
            <a:off x="1803789" y="1539690"/>
            <a:ext cx="1823096" cy="400110"/>
          </a:xfrm>
          <a:prstGeom prst="rect">
            <a:avLst/>
          </a:prstGeom>
        </p:spPr>
        <p:txBody>
          <a:bodyPr wrap="square">
            <a:spAutoFit/>
          </a:bodyPr>
          <a:lstStyle/>
          <a:p>
            <a:pPr fontAlgn="b">
              <a:spcBef>
                <a:spcPts val="0"/>
              </a:spcBef>
              <a:spcAft>
                <a:spcPts val="0"/>
              </a:spcAft>
              <a:buClr>
                <a:srgbClr val="000000"/>
              </a:buClr>
            </a:pPr>
            <a:r>
              <a:rPr lang="ru-RU" sz="2000" dirty="0">
                <a:solidFill>
                  <a:srgbClr val="C8102E"/>
                </a:solidFill>
                <a:latin typeface="Akrobat Bold" panose="00000800000000000000" pitchFamily="50" charset="-52"/>
                <a:sym typeface="Arial"/>
              </a:rPr>
              <a:t>Включает</a:t>
            </a:r>
          </a:p>
        </p:txBody>
      </p:sp>
      <p:grpSp>
        <p:nvGrpSpPr>
          <p:cNvPr id="9" name="Группа 8"/>
          <p:cNvGrpSpPr/>
          <p:nvPr/>
        </p:nvGrpSpPr>
        <p:grpSpPr>
          <a:xfrm>
            <a:off x="2912811" y="4154489"/>
            <a:ext cx="3165727" cy="2374057"/>
            <a:chOff x="2839720" y="4331543"/>
            <a:chExt cx="2922725" cy="2191824"/>
          </a:xfrm>
        </p:grpSpPr>
        <p:grpSp>
          <p:nvGrpSpPr>
            <p:cNvPr id="76" name="Группа 75"/>
            <p:cNvGrpSpPr/>
            <p:nvPr/>
          </p:nvGrpSpPr>
          <p:grpSpPr>
            <a:xfrm>
              <a:off x="2839720" y="4331543"/>
              <a:ext cx="1456055" cy="1629310"/>
              <a:chOff x="4524375" y="4250312"/>
              <a:chExt cx="1591198" cy="1780533"/>
            </a:xfrm>
          </p:grpSpPr>
          <p:pic>
            <p:nvPicPr>
              <p:cNvPr id="77" name="Рисунок 76"/>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78"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pic>
          <p:nvPicPr>
            <p:cNvPr id="22" name="Рисунок 21"/>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613899" y="4374821"/>
              <a:ext cx="2148546" cy="2148546"/>
            </a:xfrm>
            <a:prstGeom prst="rect">
              <a:avLst/>
            </a:prstGeom>
          </p:spPr>
        </p:pic>
      </p:grpSp>
      <p:sp>
        <p:nvSpPr>
          <p:cNvPr id="2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808A6DD3-2F61-44B1-887F-33D37478D8A1}" type="slidenum">
              <a:rPr lang="ru-RU" sz="900" smtClean="0"/>
              <a:t>22</a:t>
            </a:fld>
            <a:endParaRPr lang="ru-RU" sz="900" dirty="0"/>
          </a:p>
        </p:txBody>
      </p:sp>
      <p:sp>
        <p:nvSpPr>
          <p:cNvPr id="5" name="Скругленный прямоугольник 21">
            <a:extLst>
              <a:ext uri="{FF2B5EF4-FFF2-40B4-BE49-F238E27FC236}">
                <a16:creationId xmlns:a16="http://schemas.microsoft.com/office/drawing/2014/main" id="{CBF1B90B-02D4-B910-C6BB-B42D4F6A8A95}"/>
              </a:ext>
            </a:extLst>
          </p:cNvPr>
          <p:cNvSpPr/>
          <p:nvPr/>
        </p:nvSpPr>
        <p:spPr>
          <a:xfrm>
            <a:off x="9982200" y="426839"/>
            <a:ext cx="1766889" cy="466272"/>
          </a:xfrm>
          <a:prstGeom prst="roundRect">
            <a:avLst>
              <a:gd name="adj" fmla="val 24151"/>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6" name="Заголовок 1">
            <a:extLst>
              <a:ext uri="{FF2B5EF4-FFF2-40B4-BE49-F238E27FC236}">
                <a16:creationId xmlns:a16="http://schemas.microsoft.com/office/drawing/2014/main" id="{76876BAC-DBBA-4DC1-C159-0530144EE538}"/>
              </a:ext>
            </a:extLst>
          </p:cNvPr>
          <p:cNvSpPr txBox="1">
            <a:spLocks/>
          </p:cNvSpPr>
          <p:nvPr/>
        </p:nvSpPr>
        <p:spPr>
          <a:xfrm>
            <a:off x="10741819" y="375226"/>
            <a:ext cx="931939" cy="56239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500" kern="1200">
                <a:solidFill>
                  <a:srgbClr val="52606B"/>
                </a:solidFill>
                <a:latin typeface="Akrobat Bold" panose="00000800000000000000" pitchFamily="50" charset="-52"/>
                <a:ea typeface="+mj-ea"/>
                <a:cs typeface="+mj-cs"/>
              </a:defRPr>
            </a:lvl1pPr>
          </a:lstStyle>
          <a:p>
            <a:pPr algn="r"/>
            <a:r>
              <a:rPr lang="ru-RU" sz="3200" dirty="0">
                <a:solidFill>
                  <a:schemeClr val="bg1"/>
                </a:solidFill>
              </a:rPr>
              <a:t>1,</a:t>
            </a:r>
            <a:r>
              <a:rPr lang="en-US" sz="3200" dirty="0">
                <a:solidFill>
                  <a:schemeClr val="bg1"/>
                </a:solidFill>
              </a:rPr>
              <a:t>05</a:t>
            </a:r>
            <a:endParaRPr lang="ru-RU" sz="1200" dirty="0">
              <a:solidFill>
                <a:schemeClr val="bg1"/>
              </a:solidFill>
            </a:endParaRPr>
          </a:p>
        </p:txBody>
      </p:sp>
      <p:sp>
        <p:nvSpPr>
          <p:cNvPr id="8" name="Прямоугольник 7">
            <a:extLst>
              <a:ext uri="{FF2B5EF4-FFF2-40B4-BE49-F238E27FC236}">
                <a16:creationId xmlns:a16="http://schemas.microsoft.com/office/drawing/2014/main" id="{0DC826F7-19A8-DD5B-04FA-5049CD1E8AFA}"/>
              </a:ext>
            </a:extLst>
          </p:cNvPr>
          <p:cNvSpPr/>
          <p:nvPr/>
        </p:nvSpPr>
        <p:spPr>
          <a:xfrm>
            <a:off x="10052184" y="432965"/>
            <a:ext cx="942841" cy="430887"/>
          </a:xfrm>
          <a:prstGeom prst="rect">
            <a:avLst/>
          </a:prstGeom>
        </p:spPr>
        <p:txBody>
          <a:bodyPr wrap="square">
            <a:spAutoFit/>
          </a:bodyPr>
          <a:lstStyle/>
          <a:p>
            <a:r>
              <a:rPr lang="ru-RU" sz="1100" dirty="0">
                <a:solidFill>
                  <a:schemeClr val="bg1"/>
                </a:solidFill>
                <a:latin typeface="Akrobat Bold" panose="00000800000000000000" pitchFamily="50" charset="-52"/>
              </a:rPr>
              <a:t>Коэффициент к тарифу</a:t>
            </a:r>
          </a:p>
        </p:txBody>
      </p:sp>
    </p:spTree>
    <p:extLst>
      <p:ext uri="{BB962C8B-B14F-4D97-AF65-F5344CB8AC3E}">
        <p14:creationId xmlns:p14="http://schemas.microsoft.com/office/powerpoint/2010/main" val="305608118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Рисунок 39"/>
          <p:cNvPicPr>
            <a:picLocks noChangeAspect="1"/>
          </p:cNvPicPr>
          <p:nvPr/>
        </p:nvPicPr>
        <p:blipFill rotWithShape="1">
          <a:blip r:embed="rId2" cstate="print">
            <a:extLst>
              <a:ext uri="{28A0092B-C50C-407E-A947-70E740481C1C}">
                <a14:useLocalDpi xmlns:a14="http://schemas.microsoft.com/office/drawing/2010/main"/>
              </a:ext>
            </a:extLst>
          </a:blip>
          <a:srcRect r="9190"/>
          <a:stretch/>
        </p:blipFill>
        <p:spPr>
          <a:xfrm flipV="1">
            <a:off x="8086053" y="1526654"/>
            <a:ext cx="4108966" cy="2010987"/>
          </a:xfrm>
          <a:prstGeom prst="rect">
            <a:avLst/>
          </a:prstGeom>
        </p:spPr>
      </p:pic>
      <p:sp>
        <p:nvSpPr>
          <p:cNvPr id="37" name="Скругленный прямоугольник 36"/>
          <p:cNvSpPr/>
          <p:nvPr/>
        </p:nvSpPr>
        <p:spPr>
          <a:xfrm>
            <a:off x="7414788" y="4734962"/>
            <a:ext cx="4334300" cy="1502325"/>
          </a:xfrm>
          <a:prstGeom prst="roundRect">
            <a:avLst>
              <a:gd name="adj" fmla="val 9916"/>
            </a:avLst>
          </a:prstGeom>
          <a:solidFill>
            <a:srgbClr val="C8202F"/>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 name="Заголовок 1"/>
          <p:cNvSpPr>
            <a:spLocks noGrp="1"/>
          </p:cNvSpPr>
          <p:nvPr>
            <p:ph type="title"/>
          </p:nvPr>
        </p:nvSpPr>
        <p:spPr/>
        <p:txBody>
          <a:bodyPr/>
          <a:lstStyle/>
          <a:p>
            <a:r>
              <a:rPr lang="ru-RU" dirty="0"/>
              <a:t>АльфаРЕМОНТ — лучшая защита для квартир в аренде</a:t>
            </a:r>
          </a:p>
        </p:txBody>
      </p:sp>
      <p:sp>
        <p:nvSpPr>
          <p:cNvPr id="21"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79236888-8334-44EC-874A-89B8CFB84805}" type="slidenum">
              <a:rPr lang="ru-RU" sz="900" smtClean="0"/>
              <a:t>23</a:t>
            </a:fld>
            <a:endParaRPr lang="ru-RU" sz="900" dirty="0"/>
          </a:p>
        </p:txBody>
      </p:sp>
      <p:sp>
        <p:nvSpPr>
          <p:cNvPr id="22" name="Прямоугольник 17">
            <a:extLst>
              <a:ext uri="{FF2B5EF4-FFF2-40B4-BE49-F238E27FC236}">
                <a16:creationId xmlns:a16="http://schemas.microsoft.com/office/drawing/2014/main" id="{09519D2A-A22D-423C-A42E-4EAABC58DB6E}"/>
              </a:ext>
            </a:extLst>
          </p:cNvPr>
          <p:cNvSpPr/>
          <p:nvPr/>
        </p:nvSpPr>
        <p:spPr>
          <a:xfrm>
            <a:off x="1055689" y="1206568"/>
            <a:ext cx="5562394" cy="2131353"/>
          </a:xfrm>
          <a:prstGeom prst="rect">
            <a:avLst/>
          </a:prstGeom>
        </p:spPr>
        <p:txBody>
          <a:bodyPr wrap="square" lIns="0" tIns="0" rIns="0" bIns="0">
            <a:spAutoFit/>
          </a:bodyPr>
          <a:lstStyle/>
          <a:p>
            <a:pPr>
              <a:spcAft>
                <a:spcPts val="500"/>
              </a:spcAft>
            </a:pPr>
            <a:r>
              <a:rPr lang="ru-RU" dirty="0">
                <a:solidFill>
                  <a:srgbClr val="C8202F"/>
                </a:solidFill>
                <a:latin typeface="Akrobat Bold" panose="00000800000000000000" pitchFamily="50" charset="-52"/>
              </a:rPr>
              <a:t>Для </a:t>
            </a:r>
            <a:r>
              <a:rPr lang="en-US" dirty="0">
                <a:solidFill>
                  <a:srgbClr val="C8202F"/>
                </a:solidFill>
                <a:latin typeface="Akrobat Bold" panose="00000800000000000000" pitchFamily="50" charset="-52"/>
              </a:rPr>
              <a:t>C</a:t>
            </a:r>
            <a:r>
              <a:rPr lang="ru-RU" dirty="0">
                <a:solidFill>
                  <a:srgbClr val="C8202F"/>
                </a:solidFill>
                <a:latin typeface="Akrobat Bold" panose="00000800000000000000" pitchFamily="50" charset="-52"/>
              </a:rPr>
              <a:t>обственника:</a:t>
            </a:r>
            <a:endParaRPr lang="en-US" sz="1400" dirty="0">
              <a:solidFill>
                <a:srgbClr val="52606B"/>
              </a:solidFill>
              <a:latin typeface="Akrobat" panose="00000600000000000000" pitchFamily="50" charset="-52"/>
            </a:endParaRPr>
          </a:p>
          <a:p>
            <a:pPr marL="285750" indent="-285750">
              <a:spcAft>
                <a:spcPts val="500"/>
              </a:spcAft>
              <a:buFont typeface="Arial" panose="020B0604020202020204" pitchFamily="34" charset="0"/>
              <a:buChar char="•"/>
            </a:pPr>
            <a:r>
              <a:rPr lang="ru-RU" sz="1350" dirty="0">
                <a:solidFill>
                  <a:srgbClr val="52606B"/>
                </a:solidFill>
                <a:latin typeface="Akrobat" panose="00000600000000000000" pitchFamily="50" charset="-52"/>
              </a:rPr>
              <a:t>Компенсация потери арендной платы при убытках от 500 000 рублей по Внутренней отделке в связи с необходимостью проведения восстановительных работ. Выплата производится в рамках доп. опции «Потеря арендной платы» </a:t>
            </a:r>
          </a:p>
          <a:p>
            <a:pPr marL="285750" indent="-285750">
              <a:spcAft>
                <a:spcPts val="500"/>
              </a:spcAft>
              <a:buFont typeface="Arial" panose="020B0604020202020204" pitchFamily="34" charset="0"/>
              <a:buChar char="•"/>
            </a:pPr>
            <a:r>
              <a:rPr lang="ru-RU" sz="1350" dirty="0">
                <a:solidFill>
                  <a:srgbClr val="52606B"/>
                </a:solidFill>
                <a:latin typeface="Akrobat" panose="00000600000000000000" pitchFamily="50" charset="-52"/>
              </a:rPr>
              <a:t>Возможно страхование и выплата при частичном повреждении или гибели застрахованных предметов движимого имущества, отдельно собственнику и/или арендатору (по факту владения);</a:t>
            </a:r>
          </a:p>
          <a:p>
            <a:pPr marL="285750" indent="-285750">
              <a:spcAft>
                <a:spcPts val="500"/>
              </a:spcAft>
              <a:buFont typeface="Arial" panose="020B0604020202020204" pitchFamily="34" charset="0"/>
              <a:buChar char="•"/>
            </a:pPr>
            <a:r>
              <a:rPr lang="ru-RU" sz="1350" dirty="0">
                <a:solidFill>
                  <a:srgbClr val="52606B"/>
                </a:solidFill>
                <a:latin typeface="Akrobat" panose="00000600000000000000" pitchFamily="50" charset="-52"/>
              </a:rPr>
              <a:t>Компенсация ремонта/замены замков или потерю ключей в рамках доп. опции «Замена замков». </a:t>
            </a:r>
          </a:p>
        </p:txBody>
      </p:sp>
      <p:sp>
        <p:nvSpPr>
          <p:cNvPr id="26" name="Прямоугольник 17">
            <a:extLst>
              <a:ext uri="{FF2B5EF4-FFF2-40B4-BE49-F238E27FC236}">
                <a16:creationId xmlns:a16="http://schemas.microsoft.com/office/drawing/2014/main" id="{09519D2A-A22D-423C-A42E-4EAABC58DB6E}"/>
              </a:ext>
            </a:extLst>
          </p:cNvPr>
          <p:cNvSpPr/>
          <p:nvPr/>
        </p:nvSpPr>
        <p:spPr>
          <a:xfrm>
            <a:off x="1055688" y="3681342"/>
            <a:ext cx="5832475" cy="2131353"/>
          </a:xfrm>
          <a:prstGeom prst="rect">
            <a:avLst/>
          </a:prstGeom>
        </p:spPr>
        <p:txBody>
          <a:bodyPr wrap="square" lIns="0" tIns="0" rIns="0" bIns="0">
            <a:spAutoFit/>
          </a:bodyPr>
          <a:lstStyle/>
          <a:p>
            <a:pPr>
              <a:spcAft>
                <a:spcPts val="500"/>
              </a:spcAft>
            </a:pPr>
            <a:r>
              <a:rPr lang="ru-RU" dirty="0">
                <a:solidFill>
                  <a:srgbClr val="C8202F"/>
                </a:solidFill>
                <a:latin typeface="Akrobat Bold" panose="00000800000000000000" pitchFamily="50" charset="-52"/>
              </a:rPr>
              <a:t>Для Арендаторов:</a:t>
            </a:r>
            <a:endParaRPr lang="en-US" sz="1400" dirty="0">
              <a:solidFill>
                <a:srgbClr val="52606B"/>
              </a:solidFill>
              <a:latin typeface="Akrobat" panose="00000600000000000000" pitchFamily="50" charset="-52"/>
            </a:endParaRPr>
          </a:p>
          <a:p>
            <a:pPr marL="285750" indent="-285750">
              <a:spcAft>
                <a:spcPts val="500"/>
              </a:spcAft>
              <a:buFont typeface="Arial" panose="020B0604020202020204" pitchFamily="34" charset="0"/>
              <a:buChar char="•"/>
            </a:pPr>
            <a:r>
              <a:rPr lang="ru-RU" sz="1350" dirty="0">
                <a:solidFill>
                  <a:srgbClr val="52606B"/>
                </a:solidFill>
                <a:latin typeface="Akrobat" panose="00000600000000000000" pitchFamily="50" charset="-52"/>
              </a:rPr>
              <a:t>Защита интересов Арендатора наравне с интересами собственника, т.к. Арендатор не является третьим лицом;</a:t>
            </a:r>
          </a:p>
          <a:p>
            <a:pPr marL="285750" indent="-285750">
              <a:spcAft>
                <a:spcPts val="500"/>
              </a:spcAft>
              <a:buFont typeface="Arial" panose="020B0604020202020204" pitchFamily="34" charset="0"/>
              <a:buChar char="•"/>
            </a:pPr>
            <a:r>
              <a:rPr lang="ru-RU" sz="1350" dirty="0">
                <a:solidFill>
                  <a:srgbClr val="52606B"/>
                </a:solidFill>
                <a:latin typeface="Akrobat" panose="00000600000000000000" pitchFamily="50" charset="-52"/>
              </a:rPr>
              <a:t>Не предъявляются регрессные требования к Арендатору, если страховой случай произошел по его вине;</a:t>
            </a:r>
          </a:p>
          <a:p>
            <a:pPr marL="285750" indent="-285750">
              <a:spcAft>
                <a:spcPts val="500"/>
              </a:spcAft>
              <a:buFont typeface="Arial" panose="020B0604020202020204" pitchFamily="34" charset="0"/>
              <a:buChar char="•"/>
            </a:pPr>
            <a:r>
              <a:rPr lang="ru-RU" sz="1350" dirty="0">
                <a:solidFill>
                  <a:srgbClr val="52606B"/>
                </a:solidFill>
                <a:latin typeface="Akrobat" panose="00000600000000000000" pitchFamily="50" charset="-52"/>
              </a:rPr>
              <a:t>Компенсация Арендатору затрат на гостиницу или съемное жилье, при убытках от 500 000 рублей без предоставления справок о непригодности жилья. Выплата производится в рамках условий доп. опции «Временное</a:t>
            </a:r>
            <a:r>
              <a:rPr lang="ru-RU" sz="1350" dirty="0">
                <a:solidFill>
                  <a:srgbClr val="52606B"/>
                </a:solidFill>
                <a:latin typeface="Akrobat Bold" panose="00000800000000000000" pitchFamily="50" charset="-52"/>
              </a:rPr>
              <a:t> </a:t>
            </a:r>
            <a:r>
              <a:rPr lang="ru-RU" sz="1350" dirty="0">
                <a:solidFill>
                  <a:srgbClr val="52606B"/>
                </a:solidFill>
                <a:latin typeface="Akrobat" panose="00000600000000000000" pitchFamily="50" charset="-52"/>
              </a:rPr>
              <a:t>проживание». Стоимость опции: 1 руб.</a:t>
            </a:r>
          </a:p>
        </p:txBody>
      </p:sp>
      <p:sp>
        <p:nvSpPr>
          <p:cNvPr id="29" name="Прямоугольник 17">
            <a:extLst>
              <a:ext uri="{FF2B5EF4-FFF2-40B4-BE49-F238E27FC236}">
                <a16:creationId xmlns:a16="http://schemas.microsoft.com/office/drawing/2014/main" id="{09519D2A-A22D-423C-A42E-4EAABC58DB6E}"/>
              </a:ext>
            </a:extLst>
          </p:cNvPr>
          <p:cNvSpPr/>
          <p:nvPr/>
        </p:nvSpPr>
        <p:spPr>
          <a:xfrm>
            <a:off x="7781673" y="4980397"/>
            <a:ext cx="3761495" cy="961802"/>
          </a:xfrm>
          <a:prstGeom prst="rect">
            <a:avLst/>
          </a:prstGeom>
        </p:spPr>
        <p:txBody>
          <a:bodyPr wrap="square" lIns="0" tIns="0" rIns="0" bIns="0">
            <a:spAutoFit/>
          </a:bodyPr>
          <a:lstStyle/>
          <a:p>
            <a:pPr>
              <a:spcAft>
                <a:spcPts val="300"/>
              </a:spcAft>
            </a:pPr>
            <a:r>
              <a:rPr lang="ru-RU" dirty="0">
                <a:solidFill>
                  <a:schemeClr val="bg1"/>
                </a:solidFill>
                <a:latin typeface="Akrobat Bold" panose="00000800000000000000" pitchFamily="50" charset="-52"/>
              </a:rPr>
              <a:t>Для ВСЕХ:</a:t>
            </a:r>
            <a:endParaRPr lang="en-US" dirty="0">
              <a:solidFill>
                <a:schemeClr val="bg1"/>
              </a:solidFill>
              <a:latin typeface="Akrobat Bold" panose="00000800000000000000" pitchFamily="50" charset="-52"/>
            </a:endParaRPr>
          </a:p>
          <a:p>
            <a:r>
              <a:rPr lang="ru-RU" sz="1400" dirty="0">
                <a:solidFill>
                  <a:schemeClr val="bg1"/>
                </a:solidFill>
                <a:latin typeface="Akrobat" panose="00000600000000000000" pitchFamily="50" charset="-52"/>
              </a:rPr>
              <a:t>Принимаем на страхование гражданскую ответственность собственника/арендатора перед соседями без предъявления регресса к арендатору</a:t>
            </a:r>
            <a:r>
              <a:rPr lang="en-US" sz="1400" dirty="0">
                <a:solidFill>
                  <a:schemeClr val="bg1"/>
                </a:solidFill>
                <a:latin typeface="Akrobat" panose="00000600000000000000" pitchFamily="50" charset="-52"/>
              </a:rPr>
              <a:t>.</a:t>
            </a:r>
            <a:endParaRPr lang="ru-RU" sz="1400" dirty="0">
              <a:solidFill>
                <a:schemeClr val="bg1"/>
              </a:solidFill>
              <a:latin typeface="Akrobat" panose="00000600000000000000" pitchFamily="50" charset="-52"/>
            </a:endParaRPr>
          </a:p>
        </p:txBody>
      </p:sp>
      <p:grpSp>
        <p:nvGrpSpPr>
          <p:cNvPr id="11" name="Группа 9">
            <a:extLst>
              <a:ext uri="{FF2B5EF4-FFF2-40B4-BE49-F238E27FC236}">
                <a16:creationId xmlns:a16="http://schemas.microsoft.com/office/drawing/2014/main" id="{0078032E-7B15-480B-8EEF-5713F88EBA18}"/>
              </a:ext>
            </a:extLst>
          </p:cNvPr>
          <p:cNvGrpSpPr>
            <a:grpSpLocks noChangeAspect="1"/>
          </p:cNvGrpSpPr>
          <p:nvPr/>
        </p:nvGrpSpPr>
        <p:grpSpPr>
          <a:xfrm>
            <a:off x="1051162" y="1549989"/>
            <a:ext cx="211797" cy="211797"/>
            <a:chOff x="0" y="1593850"/>
            <a:chExt cx="327024" cy="327024"/>
          </a:xfrm>
        </p:grpSpPr>
        <p:sp>
          <p:nvSpPr>
            <p:cNvPr id="12" name="Овал 255">
              <a:extLst>
                <a:ext uri="{FF2B5EF4-FFF2-40B4-BE49-F238E27FC236}">
                  <a16:creationId xmlns:a16="http://schemas.microsoft.com/office/drawing/2014/main" id="{980003E4-CCFD-4B8D-8F9C-79F0B994DAC8}"/>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 name="Freeform 11">
              <a:extLst>
                <a:ext uri="{FF2B5EF4-FFF2-40B4-BE49-F238E27FC236}">
                  <a16:creationId xmlns:a16="http://schemas.microsoft.com/office/drawing/2014/main" id="{79519BD7-27EE-425D-9F23-1A2E3501BC0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 name="Группа 9">
            <a:extLst>
              <a:ext uri="{FF2B5EF4-FFF2-40B4-BE49-F238E27FC236}">
                <a16:creationId xmlns:a16="http://schemas.microsoft.com/office/drawing/2014/main" id="{0078032E-7B15-480B-8EEF-5713F88EBA18}"/>
              </a:ext>
            </a:extLst>
          </p:cNvPr>
          <p:cNvGrpSpPr>
            <a:grpSpLocks noChangeAspect="1"/>
          </p:cNvGrpSpPr>
          <p:nvPr/>
        </p:nvGrpSpPr>
        <p:grpSpPr>
          <a:xfrm>
            <a:off x="1051161" y="2246881"/>
            <a:ext cx="211797" cy="211797"/>
            <a:chOff x="0" y="1593850"/>
            <a:chExt cx="327024" cy="327024"/>
          </a:xfrm>
        </p:grpSpPr>
        <p:sp>
          <p:nvSpPr>
            <p:cNvPr id="15" name="Овал 255">
              <a:extLst>
                <a:ext uri="{FF2B5EF4-FFF2-40B4-BE49-F238E27FC236}">
                  <a16:creationId xmlns:a16="http://schemas.microsoft.com/office/drawing/2014/main" id="{980003E4-CCFD-4B8D-8F9C-79F0B994DAC8}"/>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 name="Freeform 11">
              <a:extLst>
                <a:ext uri="{FF2B5EF4-FFF2-40B4-BE49-F238E27FC236}">
                  <a16:creationId xmlns:a16="http://schemas.microsoft.com/office/drawing/2014/main" id="{79519BD7-27EE-425D-9F23-1A2E3501BC0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 name="Группа 9">
            <a:extLst>
              <a:ext uri="{FF2B5EF4-FFF2-40B4-BE49-F238E27FC236}">
                <a16:creationId xmlns:a16="http://schemas.microsoft.com/office/drawing/2014/main" id="{0078032E-7B15-480B-8EEF-5713F88EBA18}"/>
              </a:ext>
            </a:extLst>
          </p:cNvPr>
          <p:cNvGrpSpPr>
            <a:grpSpLocks noChangeAspect="1"/>
          </p:cNvGrpSpPr>
          <p:nvPr/>
        </p:nvGrpSpPr>
        <p:grpSpPr>
          <a:xfrm>
            <a:off x="1051161" y="2915645"/>
            <a:ext cx="211797" cy="211797"/>
            <a:chOff x="0" y="1593850"/>
            <a:chExt cx="327024" cy="327024"/>
          </a:xfrm>
        </p:grpSpPr>
        <p:sp>
          <p:nvSpPr>
            <p:cNvPr id="18" name="Овал 255">
              <a:extLst>
                <a:ext uri="{FF2B5EF4-FFF2-40B4-BE49-F238E27FC236}">
                  <a16:creationId xmlns:a16="http://schemas.microsoft.com/office/drawing/2014/main" id="{980003E4-CCFD-4B8D-8F9C-79F0B994DAC8}"/>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9" name="Freeform 11">
              <a:extLst>
                <a:ext uri="{FF2B5EF4-FFF2-40B4-BE49-F238E27FC236}">
                  <a16:creationId xmlns:a16="http://schemas.microsoft.com/office/drawing/2014/main" id="{79519BD7-27EE-425D-9F23-1A2E3501BC0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0" name="Группа 9">
            <a:extLst>
              <a:ext uri="{FF2B5EF4-FFF2-40B4-BE49-F238E27FC236}">
                <a16:creationId xmlns:a16="http://schemas.microsoft.com/office/drawing/2014/main" id="{0078032E-7B15-480B-8EEF-5713F88EBA18}"/>
              </a:ext>
            </a:extLst>
          </p:cNvPr>
          <p:cNvGrpSpPr>
            <a:grpSpLocks noChangeAspect="1"/>
          </p:cNvGrpSpPr>
          <p:nvPr/>
        </p:nvGrpSpPr>
        <p:grpSpPr>
          <a:xfrm>
            <a:off x="1052751" y="4049337"/>
            <a:ext cx="211797" cy="211797"/>
            <a:chOff x="0" y="1593850"/>
            <a:chExt cx="327024" cy="327024"/>
          </a:xfrm>
        </p:grpSpPr>
        <p:sp>
          <p:nvSpPr>
            <p:cNvPr id="23" name="Овал 255">
              <a:extLst>
                <a:ext uri="{FF2B5EF4-FFF2-40B4-BE49-F238E27FC236}">
                  <a16:creationId xmlns:a16="http://schemas.microsoft.com/office/drawing/2014/main" id="{980003E4-CCFD-4B8D-8F9C-79F0B994DAC8}"/>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4" name="Freeform 11">
              <a:extLst>
                <a:ext uri="{FF2B5EF4-FFF2-40B4-BE49-F238E27FC236}">
                  <a16:creationId xmlns:a16="http://schemas.microsoft.com/office/drawing/2014/main" id="{79519BD7-27EE-425D-9F23-1A2E3501BC0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5" name="Группа 9">
            <a:extLst>
              <a:ext uri="{FF2B5EF4-FFF2-40B4-BE49-F238E27FC236}">
                <a16:creationId xmlns:a16="http://schemas.microsoft.com/office/drawing/2014/main" id="{0078032E-7B15-480B-8EEF-5713F88EBA18}"/>
              </a:ext>
            </a:extLst>
          </p:cNvPr>
          <p:cNvGrpSpPr>
            <a:grpSpLocks noChangeAspect="1"/>
          </p:cNvGrpSpPr>
          <p:nvPr/>
        </p:nvGrpSpPr>
        <p:grpSpPr>
          <a:xfrm>
            <a:off x="1051160" y="4489445"/>
            <a:ext cx="211797" cy="211797"/>
            <a:chOff x="0" y="1593850"/>
            <a:chExt cx="327024" cy="327024"/>
          </a:xfrm>
        </p:grpSpPr>
        <p:sp>
          <p:nvSpPr>
            <p:cNvPr id="27" name="Овал 255">
              <a:extLst>
                <a:ext uri="{FF2B5EF4-FFF2-40B4-BE49-F238E27FC236}">
                  <a16:creationId xmlns:a16="http://schemas.microsoft.com/office/drawing/2014/main" id="{980003E4-CCFD-4B8D-8F9C-79F0B994DAC8}"/>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0" name="Freeform 11">
              <a:extLst>
                <a:ext uri="{FF2B5EF4-FFF2-40B4-BE49-F238E27FC236}">
                  <a16:creationId xmlns:a16="http://schemas.microsoft.com/office/drawing/2014/main" id="{79519BD7-27EE-425D-9F23-1A2E3501BC0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2" name="Группа 9">
            <a:extLst>
              <a:ext uri="{FF2B5EF4-FFF2-40B4-BE49-F238E27FC236}">
                <a16:creationId xmlns:a16="http://schemas.microsoft.com/office/drawing/2014/main" id="{0078032E-7B15-480B-8EEF-5713F88EBA18}"/>
              </a:ext>
            </a:extLst>
          </p:cNvPr>
          <p:cNvGrpSpPr>
            <a:grpSpLocks noChangeAspect="1"/>
          </p:cNvGrpSpPr>
          <p:nvPr/>
        </p:nvGrpSpPr>
        <p:grpSpPr>
          <a:xfrm>
            <a:off x="1061062" y="4993995"/>
            <a:ext cx="211797" cy="211797"/>
            <a:chOff x="0" y="1593850"/>
            <a:chExt cx="327024" cy="327024"/>
          </a:xfrm>
        </p:grpSpPr>
        <p:sp>
          <p:nvSpPr>
            <p:cNvPr id="35" name="Овал 255">
              <a:extLst>
                <a:ext uri="{FF2B5EF4-FFF2-40B4-BE49-F238E27FC236}">
                  <a16:creationId xmlns:a16="http://schemas.microsoft.com/office/drawing/2014/main" id="{980003E4-CCFD-4B8D-8F9C-79F0B994DAC8}"/>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6" name="Freeform 11">
              <a:extLst>
                <a:ext uri="{FF2B5EF4-FFF2-40B4-BE49-F238E27FC236}">
                  <a16:creationId xmlns:a16="http://schemas.microsoft.com/office/drawing/2014/main" id="{79519BD7-27EE-425D-9F23-1A2E3501BC0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41" name="Скругленный прямоугольник 40"/>
          <p:cNvSpPr/>
          <p:nvPr/>
        </p:nvSpPr>
        <p:spPr>
          <a:xfrm>
            <a:off x="5223265" y="4101269"/>
            <a:ext cx="1664898" cy="16648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3" name="Рисунок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92942" y="1105749"/>
            <a:ext cx="5059127" cy="4501455"/>
          </a:xfrm>
          <a:prstGeom prst="rect">
            <a:avLst/>
          </a:prstGeom>
        </p:spPr>
      </p:pic>
      <p:grpSp>
        <p:nvGrpSpPr>
          <p:cNvPr id="31" name="Группа 30"/>
          <p:cNvGrpSpPr/>
          <p:nvPr/>
        </p:nvGrpSpPr>
        <p:grpSpPr>
          <a:xfrm>
            <a:off x="7205198" y="1304925"/>
            <a:ext cx="1545403" cy="1729289"/>
            <a:chOff x="4524375" y="4250312"/>
            <a:chExt cx="1591198" cy="1780533"/>
          </a:xfrm>
        </p:grpSpPr>
        <p:pic>
          <p:nvPicPr>
            <p:cNvPr id="33" name="Рисунок 32"/>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524375" y="4250312"/>
              <a:ext cx="1591198" cy="1780533"/>
            </a:xfrm>
            <a:prstGeom prst="rect">
              <a:avLst/>
            </a:prstGeom>
          </p:spPr>
        </p:pic>
        <p:sp>
          <p:nvSpPr>
            <p:cNvPr id="34" name="Freeform 11">
              <a:extLst>
                <a:ext uri="{FF2B5EF4-FFF2-40B4-BE49-F238E27FC236}">
                  <a16:creationId xmlns:a16="http://schemas.microsoft.com/office/drawing/2014/main" id="{8870AE1A-437E-4C55-A507-7208DB0FADB9}"/>
                </a:ext>
              </a:extLst>
            </p:cNvPr>
            <p:cNvSpPr>
              <a:spLocks/>
            </p:cNvSpPr>
            <p:nvPr/>
          </p:nvSpPr>
          <p:spPr bwMode="auto">
            <a:xfrm>
              <a:off x="5113477" y="4788238"/>
              <a:ext cx="525324" cy="336211"/>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69850" cap="rnd">
              <a:solidFill>
                <a:schemeClr val="bg1">
                  <a:alpha val="34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32019275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Рисунок 48">
            <a:extLst>
              <a:ext uri="{FF2B5EF4-FFF2-40B4-BE49-F238E27FC236}">
                <a16:creationId xmlns:a16="http://schemas.microsoft.com/office/drawing/2014/main" id="{B22FED64-79F1-B052-F543-7FBBACCD1843}"/>
              </a:ext>
            </a:extLst>
          </p:cNvPr>
          <p:cNvPicPr>
            <a:picLocks noChangeAspect="1"/>
          </p:cNvPicPr>
          <p:nvPr/>
        </p:nvPicPr>
        <p:blipFill>
          <a:blip r:embed="rId3" cstate="print">
            <a:extLst>
              <a:ext uri="{28A0092B-C50C-407E-A947-70E740481C1C}">
                <a14:useLocalDpi xmlns:a14="http://schemas.microsoft.com/office/drawing/2010/main" val="0"/>
              </a:ext>
            </a:extLst>
          </a:blip>
          <a:srcRect l="15021" r="32227"/>
          <a:stretch>
            <a:fillRect/>
          </a:stretch>
        </p:blipFill>
        <p:spPr>
          <a:xfrm flipH="1">
            <a:off x="6765388" y="0"/>
            <a:ext cx="5426615" cy="6857996"/>
          </a:xfrm>
          <a:custGeom>
            <a:avLst/>
            <a:gdLst>
              <a:gd name="connsiteX0" fmla="*/ 4949862 w 5426615"/>
              <a:gd name="connsiteY0" fmla="*/ 0 h 6857996"/>
              <a:gd name="connsiteX1" fmla="*/ 0 w 5426615"/>
              <a:gd name="connsiteY1" fmla="*/ 0 h 6857996"/>
              <a:gd name="connsiteX2" fmla="*/ 0 w 5426615"/>
              <a:gd name="connsiteY2" fmla="*/ 6857996 h 6857996"/>
              <a:gd name="connsiteX3" fmla="*/ 4949833 w 5426615"/>
              <a:gd name="connsiteY3" fmla="*/ 6857996 h 6857996"/>
              <a:gd name="connsiteX4" fmla="*/ 5426615 w 5426615"/>
              <a:gd name="connsiteY4" fmla="*/ 6381214 h 6857996"/>
              <a:gd name="connsiteX5" fmla="*/ 5426615 w 5426615"/>
              <a:gd name="connsiteY5" fmla="*/ 476779 h 6857996"/>
              <a:gd name="connsiteX6" fmla="*/ 5045921 w 5426615"/>
              <a:gd name="connsiteY6" fmla="*/ 9684 h 685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6615" h="6857996">
                <a:moveTo>
                  <a:pt x="4949862" y="0"/>
                </a:moveTo>
                <a:lnTo>
                  <a:pt x="0" y="0"/>
                </a:lnTo>
                <a:lnTo>
                  <a:pt x="0" y="6857996"/>
                </a:lnTo>
                <a:lnTo>
                  <a:pt x="4949833" y="6857996"/>
                </a:lnTo>
                <a:cubicBezTo>
                  <a:pt x="5213152" y="6857996"/>
                  <a:pt x="5426615" y="6644533"/>
                  <a:pt x="5426615" y="6381214"/>
                </a:cubicBezTo>
                <a:lnTo>
                  <a:pt x="5426615" y="476779"/>
                </a:lnTo>
                <a:cubicBezTo>
                  <a:pt x="5426615" y="246375"/>
                  <a:pt x="5263182" y="54142"/>
                  <a:pt x="5045921" y="9684"/>
                </a:cubicBezTo>
                <a:close/>
              </a:path>
            </a:pathLst>
          </a:custGeom>
        </p:spPr>
      </p:pic>
      <p:sp>
        <p:nvSpPr>
          <p:cNvPr id="2" name="Заголовок 1"/>
          <p:cNvSpPr>
            <a:spLocks noGrp="1"/>
          </p:cNvSpPr>
          <p:nvPr>
            <p:ph type="title"/>
          </p:nvPr>
        </p:nvSpPr>
        <p:spPr>
          <a:xfrm>
            <a:off x="990601" y="378935"/>
            <a:ext cx="5426616" cy="1041101"/>
          </a:xfrm>
        </p:spPr>
        <p:txBody>
          <a:bodyPr anchor="t" anchorCtr="0"/>
          <a:lstStyle/>
          <a:p>
            <a:r>
              <a:rPr lang="ru-RU" dirty="0"/>
              <a:t>АльфаРЕМОНТ — лучшая защита для новой квартиры</a:t>
            </a:r>
          </a:p>
        </p:txBody>
      </p:sp>
      <p:sp>
        <p:nvSpPr>
          <p:cNvPr id="21"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79236888-8334-44EC-874A-89B8CFB84805}" type="slidenum">
              <a:rPr lang="ru-RU" sz="900" smtClean="0"/>
              <a:t>24</a:t>
            </a:fld>
            <a:endParaRPr lang="ru-RU" sz="900" dirty="0"/>
          </a:p>
        </p:txBody>
      </p:sp>
      <p:sp>
        <p:nvSpPr>
          <p:cNvPr id="22" name="Прямоугольник 17">
            <a:extLst>
              <a:ext uri="{FF2B5EF4-FFF2-40B4-BE49-F238E27FC236}">
                <a16:creationId xmlns:a16="http://schemas.microsoft.com/office/drawing/2014/main" id="{09519D2A-A22D-423C-A42E-4EAABC58DB6E}"/>
              </a:ext>
            </a:extLst>
          </p:cNvPr>
          <p:cNvSpPr/>
          <p:nvPr/>
        </p:nvSpPr>
        <p:spPr>
          <a:xfrm>
            <a:off x="1376904" y="1604419"/>
            <a:ext cx="4652421" cy="5601533"/>
          </a:xfrm>
          <a:prstGeom prst="rect">
            <a:avLst/>
          </a:prstGeom>
        </p:spPr>
        <p:txBody>
          <a:bodyPr wrap="square" lIns="0" tIns="0" rIns="0" bIns="0">
            <a:spAutoFit/>
          </a:bodyPr>
          <a:lstStyle/>
          <a:p>
            <a:pPr>
              <a:spcAft>
                <a:spcPts val="1200"/>
              </a:spcAft>
            </a:pPr>
            <a:r>
              <a:rPr lang="ru-RU" sz="1400" dirty="0">
                <a:solidFill>
                  <a:srgbClr val="52606B"/>
                </a:solidFill>
                <a:latin typeface="Akrobat" panose="00000600000000000000" pitchFamily="50" charset="-52"/>
              </a:rPr>
              <a:t>Страхование возможно сразу после получения ключей от </a:t>
            </a:r>
            <a:br>
              <a:rPr lang="ru-RU" sz="1400" dirty="0">
                <a:solidFill>
                  <a:srgbClr val="52606B"/>
                </a:solidFill>
                <a:latin typeface="Akrobat" panose="00000600000000000000" pitchFamily="50" charset="-52"/>
              </a:rPr>
            </a:br>
            <a:r>
              <a:rPr lang="ru-RU" sz="1400" dirty="0">
                <a:solidFill>
                  <a:srgbClr val="52606B"/>
                </a:solidFill>
                <a:latin typeface="Akrobat" panose="00000600000000000000" pitchFamily="50" charset="-52"/>
              </a:rPr>
              <a:t>квартиры, вне зависимости от регистрации в Росреестре </a:t>
            </a:r>
            <a:br>
              <a:rPr lang="ru-RU" sz="1400" dirty="0">
                <a:solidFill>
                  <a:srgbClr val="52606B"/>
                </a:solidFill>
                <a:latin typeface="Akrobat" panose="00000600000000000000" pitchFamily="50" charset="-52"/>
              </a:rPr>
            </a:br>
            <a:r>
              <a:rPr lang="ru-RU" sz="1400" dirty="0">
                <a:solidFill>
                  <a:srgbClr val="52606B"/>
                </a:solidFill>
                <a:latin typeface="Akrobat" panose="00000600000000000000" pitchFamily="50" charset="-52"/>
              </a:rPr>
              <a:t>и наличия почтового адреса.</a:t>
            </a:r>
          </a:p>
          <a:p>
            <a:pPr>
              <a:spcAft>
                <a:spcPts val="1200"/>
              </a:spcAft>
            </a:pPr>
            <a:r>
              <a:rPr lang="ru-RU" sz="1400" dirty="0">
                <a:solidFill>
                  <a:srgbClr val="52606B"/>
                </a:solidFill>
                <a:latin typeface="Akrobat" panose="00000600000000000000" pitchFamily="50" charset="-52"/>
              </a:rPr>
              <a:t>Страхование отделки возможно от минимальной величины, например при наличии остекления от застройщика, «в бетоне».</a:t>
            </a:r>
          </a:p>
          <a:p>
            <a:r>
              <a:rPr lang="ru-RU" sz="1400" dirty="0">
                <a:solidFill>
                  <a:srgbClr val="52606B"/>
                </a:solidFill>
                <a:latin typeface="Akrobat" panose="00000600000000000000" pitchFamily="50" charset="-52"/>
              </a:rPr>
              <a:t>При частичном повреждению отделки:</a:t>
            </a:r>
          </a:p>
          <a:p>
            <a:pPr marL="180000" indent="-180000" fontAlgn="b">
              <a:buClr>
                <a:srgbClr val="C8202F"/>
              </a:buClr>
              <a:buSzPct val="120000"/>
              <a:buFont typeface="Arial" panose="020B0604020202020204" pitchFamily="34" charset="0"/>
              <a:buChar char="•"/>
            </a:pPr>
            <a:r>
              <a:rPr lang="ru-RU" sz="1400" dirty="0">
                <a:solidFill>
                  <a:srgbClr val="52606B"/>
                </a:solidFill>
                <a:latin typeface="Akrobat" panose="00000600000000000000" pitchFamily="50" charset="-52"/>
              </a:rPr>
              <a:t>Износ материалов не учитывается.</a:t>
            </a:r>
          </a:p>
          <a:p>
            <a:pPr marL="180000" indent="-180000" fontAlgn="b">
              <a:buClr>
                <a:srgbClr val="C8202F"/>
              </a:buClr>
              <a:buSzPct val="120000"/>
              <a:buFont typeface="Arial" panose="020B0604020202020204" pitchFamily="34" charset="0"/>
              <a:buChar char="•"/>
            </a:pPr>
            <a:r>
              <a:rPr lang="ru-RU" sz="1400" dirty="0">
                <a:solidFill>
                  <a:srgbClr val="52606B"/>
                </a:solidFill>
                <a:latin typeface="Akrobat" panose="00000600000000000000" pitchFamily="50" charset="-52"/>
              </a:rPr>
              <a:t>Убытки до 50 000/100 000 рублей (в зависимости от выбранного пакета Максимальный или Максимальный Плюс) оплачиваются без справок.</a:t>
            </a:r>
            <a:endParaRPr lang="en-US" sz="1400" dirty="0">
              <a:solidFill>
                <a:srgbClr val="52606B"/>
              </a:solidFill>
              <a:latin typeface="Akrobat" panose="00000600000000000000" pitchFamily="50" charset="-52"/>
            </a:endParaRPr>
          </a:p>
          <a:p>
            <a:pPr marL="180000" indent="-180000" fontAlgn="b">
              <a:spcAft>
                <a:spcPts val="1200"/>
              </a:spcAft>
              <a:buClr>
                <a:srgbClr val="C8202F"/>
              </a:buClr>
              <a:buSzPct val="120000"/>
              <a:buFont typeface="Arial" panose="020B0604020202020204" pitchFamily="34" charset="0"/>
              <a:buChar char="•"/>
            </a:pPr>
            <a:r>
              <a:rPr lang="ru-RU" sz="1400" dirty="0">
                <a:solidFill>
                  <a:srgbClr val="52606B"/>
                </a:solidFill>
                <a:latin typeface="Akrobat" panose="00000600000000000000" pitchFamily="50" charset="-52"/>
              </a:rPr>
              <a:t>Расходы по расчистке территории входят в состав восстановительных расходов (оплата производится по факту предоставления подтверждающих расходы документов).</a:t>
            </a:r>
          </a:p>
          <a:p>
            <a:pPr>
              <a:spcAft>
                <a:spcPts val="1200"/>
              </a:spcAft>
            </a:pPr>
            <a:r>
              <a:rPr lang="ru-RU" sz="1400" dirty="0">
                <a:solidFill>
                  <a:srgbClr val="52606B"/>
                </a:solidFill>
                <a:latin typeface="Akrobat" panose="00000600000000000000" pitchFamily="50" charset="-52"/>
              </a:rPr>
              <a:t>Возможно включение доп. риска «Проведение строительно-монтажных работ» в покрытие по страхованию Гражданской ответственности.</a:t>
            </a:r>
          </a:p>
          <a:p>
            <a:pPr>
              <a:spcAft>
                <a:spcPts val="1200"/>
              </a:spcAft>
            </a:pPr>
            <a:r>
              <a:rPr lang="ru-RU" sz="1400" dirty="0">
                <a:solidFill>
                  <a:srgbClr val="52606B"/>
                </a:solidFill>
                <a:latin typeface="Akrobat" panose="00000600000000000000" pitchFamily="50" charset="-52"/>
              </a:rPr>
              <a:t>Не забывайте, что дроны прежде всего повреждают конструктив </a:t>
            </a:r>
            <a:br>
              <a:rPr lang="ru-RU" sz="1400" dirty="0">
                <a:solidFill>
                  <a:srgbClr val="52606B"/>
                </a:solidFill>
                <a:latin typeface="Akrobat" panose="00000600000000000000" pitchFamily="50" charset="-52"/>
              </a:rPr>
            </a:br>
            <a:r>
              <a:rPr lang="ru-RU" sz="1400" dirty="0">
                <a:solidFill>
                  <a:srgbClr val="52606B"/>
                </a:solidFill>
                <a:latin typeface="Akrobat" panose="00000600000000000000" pitchFamily="50" charset="-52"/>
              </a:rPr>
              <a:t>(Теракт в пустой квартире).</a:t>
            </a:r>
          </a:p>
          <a:p>
            <a:pPr marL="144000">
              <a:spcAft>
                <a:spcPts val="1200"/>
              </a:spcAft>
            </a:pPr>
            <a:endParaRPr lang="ru-RU" sz="1400" dirty="0">
              <a:solidFill>
                <a:srgbClr val="52606B"/>
              </a:solidFill>
              <a:latin typeface="Akrobat" panose="00000600000000000000" pitchFamily="50" charset="-52"/>
            </a:endParaRPr>
          </a:p>
          <a:p>
            <a:pPr marL="429750" indent="-285750">
              <a:spcAft>
                <a:spcPts val="1200"/>
              </a:spcAft>
              <a:buFont typeface="Wingdings" panose="05000000000000000000" pitchFamily="2" charset="2"/>
              <a:buChar char="Ø"/>
            </a:pPr>
            <a:endParaRPr lang="ru-RU" sz="1400" dirty="0">
              <a:solidFill>
                <a:srgbClr val="52606B"/>
              </a:solidFill>
              <a:latin typeface="Akrobat" panose="00000600000000000000" pitchFamily="50" charset="-52"/>
            </a:endParaRPr>
          </a:p>
          <a:p>
            <a:pPr>
              <a:spcAft>
                <a:spcPts val="1200"/>
              </a:spcAft>
            </a:pPr>
            <a:endParaRPr lang="ru-RU" sz="1400" dirty="0">
              <a:solidFill>
                <a:srgbClr val="52606B"/>
              </a:solidFill>
              <a:latin typeface="Akrobat" panose="00000600000000000000" pitchFamily="50" charset="-52"/>
            </a:endParaRPr>
          </a:p>
        </p:txBody>
      </p:sp>
      <p:sp>
        <p:nvSpPr>
          <p:cNvPr id="11" name="Прямоугольник 17">
            <a:extLst>
              <a:ext uri="{FF2B5EF4-FFF2-40B4-BE49-F238E27FC236}">
                <a16:creationId xmlns:a16="http://schemas.microsoft.com/office/drawing/2014/main" id="{09519D2A-A22D-423C-A42E-4EAABC58DB6E}"/>
              </a:ext>
            </a:extLst>
          </p:cNvPr>
          <p:cNvSpPr/>
          <p:nvPr/>
        </p:nvSpPr>
        <p:spPr>
          <a:xfrm>
            <a:off x="1051161" y="6193594"/>
            <a:ext cx="6514127" cy="307777"/>
          </a:xfrm>
          <a:prstGeom prst="rect">
            <a:avLst/>
          </a:prstGeom>
        </p:spPr>
        <p:txBody>
          <a:bodyPr wrap="square" lIns="0" tIns="0" rIns="0" bIns="0">
            <a:spAutoFit/>
          </a:bodyPr>
          <a:lstStyle/>
          <a:p>
            <a:r>
              <a:rPr lang="ru-RU" sz="1000" spc="-33" dirty="0">
                <a:solidFill>
                  <a:srgbClr val="939BA1"/>
                </a:solidFill>
                <a:latin typeface="Akrobat" panose="00000600000000000000" pitchFamily="50" charset="-52"/>
              </a:rPr>
              <a:t>* Кроме «Противоправные действия третьих лиц» (п. 3.2.6. Правил) и «Террористический акт» (п. 3.2.7. Правил).</a:t>
            </a:r>
          </a:p>
          <a:p>
            <a:endParaRPr lang="ru-RU" sz="1000" spc="-33" dirty="0">
              <a:solidFill>
                <a:srgbClr val="939BA1"/>
              </a:solidFill>
              <a:latin typeface="Akrobat" panose="00000600000000000000" pitchFamily="50" charset="-52"/>
            </a:endParaRPr>
          </a:p>
        </p:txBody>
      </p:sp>
      <p:grpSp>
        <p:nvGrpSpPr>
          <p:cNvPr id="8" name="Группа 9">
            <a:extLst>
              <a:ext uri="{FF2B5EF4-FFF2-40B4-BE49-F238E27FC236}">
                <a16:creationId xmlns:a16="http://schemas.microsoft.com/office/drawing/2014/main" id="{BA2858CA-661C-2FD6-4F1B-31A87545B06C}"/>
              </a:ext>
            </a:extLst>
          </p:cNvPr>
          <p:cNvGrpSpPr>
            <a:grpSpLocks noChangeAspect="1"/>
          </p:cNvGrpSpPr>
          <p:nvPr/>
        </p:nvGrpSpPr>
        <p:grpSpPr>
          <a:xfrm>
            <a:off x="1051162" y="1623469"/>
            <a:ext cx="211797" cy="211797"/>
            <a:chOff x="0" y="1593850"/>
            <a:chExt cx="327024" cy="327024"/>
          </a:xfrm>
        </p:grpSpPr>
        <p:sp>
          <p:nvSpPr>
            <p:cNvPr id="9" name="Овал 255">
              <a:extLst>
                <a:ext uri="{FF2B5EF4-FFF2-40B4-BE49-F238E27FC236}">
                  <a16:creationId xmlns:a16="http://schemas.microsoft.com/office/drawing/2014/main" id="{9122F09E-6B89-A2DD-CE13-A1A4DD3A9770}"/>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Freeform 11">
              <a:extLst>
                <a:ext uri="{FF2B5EF4-FFF2-40B4-BE49-F238E27FC236}">
                  <a16:creationId xmlns:a16="http://schemas.microsoft.com/office/drawing/2014/main" id="{B96005FD-5623-D806-7301-3F4FB1EF6CA3}"/>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 name="Группа 9">
            <a:extLst>
              <a:ext uri="{FF2B5EF4-FFF2-40B4-BE49-F238E27FC236}">
                <a16:creationId xmlns:a16="http://schemas.microsoft.com/office/drawing/2014/main" id="{D0D03756-F98A-1C1B-C3E1-10190D3F2369}"/>
              </a:ext>
            </a:extLst>
          </p:cNvPr>
          <p:cNvGrpSpPr>
            <a:grpSpLocks noChangeAspect="1"/>
          </p:cNvGrpSpPr>
          <p:nvPr/>
        </p:nvGrpSpPr>
        <p:grpSpPr>
          <a:xfrm>
            <a:off x="1051161" y="2406086"/>
            <a:ext cx="211797" cy="211797"/>
            <a:chOff x="0" y="1593850"/>
            <a:chExt cx="327024" cy="327024"/>
          </a:xfrm>
        </p:grpSpPr>
        <p:sp>
          <p:nvSpPr>
            <p:cNvPr id="18" name="Овал 255">
              <a:extLst>
                <a:ext uri="{FF2B5EF4-FFF2-40B4-BE49-F238E27FC236}">
                  <a16:creationId xmlns:a16="http://schemas.microsoft.com/office/drawing/2014/main" id="{D0951113-A50B-358E-CD14-6E40168A6A21}"/>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9" name="Freeform 11">
              <a:extLst>
                <a:ext uri="{FF2B5EF4-FFF2-40B4-BE49-F238E27FC236}">
                  <a16:creationId xmlns:a16="http://schemas.microsoft.com/office/drawing/2014/main" id="{66BF5143-E22A-2499-C5B0-ACCC561953B6}"/>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0" name="Группа 9">
            <a:extLst>
              <a:ext uri="{FF2B5EF4-FFF2-40B4-BE49-F238E27FC236}">
                <a16:creationId xmlns:a16="http://schemas.microsoft.com/office/drawing/2014/main" id="{70E32783-3C11-A51B-E404-6328C8D2DE2C}"/>
              </a:ext>
            </a:extLst>
          </p:cNvPr>
          <p:cNvGrpSpPr>
            <a:grpSpLocks noChangeAspect="1"/>
          </p:cNvGrpSpPr>
          <p:nvPr/>
        </p:nvGrpSpPr>
        <p:grpSpPr>
          <a:xfrm>
            <a:off x="1051161" y="2967381"/>
            <a:ext cx="211797" cy="211797"/>
            <a:chOff x="0" y="1593850"/>
            <a:chExt cx="327024" cy="327024"/>
          </a:xfrm>
        </p:grpSpPr>
        <p:sp>
          <p:nvSpPr>
            <p:cNvPr id="26" name="Овал 255">
              <a:extLst>
                <a:ext uri="{FF2B5EF4-FFF2-40B4-BE49-F238E27FC236}">
                  <a16:creationId xmlns:a16="http://schemas.microsoft.com/office/drawing/2014/main" id="{5E9F6800-2728-7D96-E4CD-A190BCF1DB5C}"/>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8" name="Freeform 11">
              <a:extLst>
                <a:ext uri="{FF2B5EF4-FFF2-40B4-BE49-F238E27FC236}">
                  <a16:creationId xmlns:a16="http://schemas.microsoft.com/office/drawing/2014/main" id="{F414F244-6760-66E3-476E-A5E6F5D8AB57}"/>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9" name="Группа 9">
            <a:extLst>
              <a:ext uri="{FF2B5EF4-FFF2-40B4-BE49-F238E27FC236}">
                <a16:creationId xmlns:a16="http://schemas.microsoft.com/office/drawing/2014/main" id="{5FEC260E-E4D3-4DEF-7AC6-D1D16D9012AE}"/>
              </a:ext>
            </a:extLst>
          </p:cNvPr>
          <p:cNvGrpSpPr>
            <a:grpSpLocks noChangeAspect="1"/>
          </p:cNvGrpSpPr>
          <p:nvPr/>
        </p:nvGrpSpPr>
        <p:grpSpPr>
          <a:xfrm>
            <a:off x="1051162" y="4838506"/>
            <a:ext cx="211797" cy="211797"/>
            <a:chOff x="0" y="1593850"/>
            <a:chExt cx="327024" cy="327024"/>
          </a:xfrm>
        </p:grpSpPr>
        <p:sp>
          <p:nvSpPr>
            <p:cNvPr id="31" name="Овал 255">
              <a:extLst>
                <a:ext uri="{FF2B5EF4-FFF2-40B4-BE49-F238E27FC236}">
                  <a16:creationId xmlns:a16="http://schemas.microsoft.com/office/drawing/2014/main" id="{70203DB6-0326-8CE4-B49C-9CA955058B39}"/>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Freeform 11">
              <a:extLst>
                <a:ext uri="{FF2B5EF4-FFF2-40B4-BE49-F238E27FC236}">
                  <a16:creationId xmlns:a16="http://schemas.microsoft.com/office/drawing/2014/main" id="{B86E1445-6741-8540-57A4-E7BBA7FFED87}"/>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41" name="Группа 9">
            <a:extLst>
              <a:ext uri="{FF2B5EF4-FFF2-40B4-BE49-F238E27FC236}">
                <a16:creationId xmlns:a16="http://schemas.microsoft.com/office/drawing/2014/main" id="{C483236B-B61F-2538-0295-E974440FC9E4}"/>
              </a:ext>
            </a:extLst>
          </p:cNvPr>
          <p:cNvGrpSpPr>
            <a:grpSpLocks noChangeAspect="1"/>
          </p:cNvGrpSpPr>
          <p:nvPr/>
        </p:nvGrpSpPr>
        <p:grpSpPr>
          <a:xfrm>
            <a:off x="1051161" y="5621123"/>
            <a:ext cx="211797" cy="211797"/>
            <a:chOff x="0" y="1593850"/>
            <a:chExt cx="327024" cy="327024"/>
          </a:xfrm>
        </p:grpSpPr>
        <p:sp>
          <p:nvSpPr>
            <p:cNvPr id="42" name="Овал 255">
              <a:extLst>
                <a:ext uri="{FF2B5EF4-FFF2-40B4-BE49-F238E27FC236}">
                  <a16:creationId xmlns:a16="http://schemas.microsoft.com/office/drawing/2014/main" id="{24B92479-863A-A96D-F548-E01397D72A7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3" name="Freeform 11">
              <a:extLst>
                <a:ext uri="{FF2B5EF4-FFF2-40B4-BE49-F238E27FC236}">
                  <a16:creationId xmlns:a16="http://schemas.microsoft.com/office/drawing/2014/main" id="{08C41881-E8F6-7AB5-F40F-A2488472294F}"/>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399231670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B282CC-E37C-E466-CB96-7BC4875F0822}"/>
            </a:ext>
          </a:extLst>
        </p:cNvPr>
        <p:cNvGrpSpPr/>
        <p:nvPr/>
      </p:nvGrpSpPr>
      <p:grpSpPr>
        <a:xfrm>
          <a:off x="0" y="0"/>
          <a:ext cx="0" cy="0"/>
          <a:chOff x="0" y="0"/>
          <a:chExt cx="0" cy="0"/>
        </a:xfrm>
      </p:grpSpPr>
      <p:sp>
        <p:nvSpPr>
          <p:cNvPr id="51" name="Прямоугольник с двумя скругленными соседними углами 23">
            <a:extLst>
              <a:ext uri="{FF2B5EF4-FFF2-40B4-BE49-F238E27FC236}">
                <a16:creationId xmlns:a16="http://schemas.microsoft.com/office/drawing/2014/main" id="{85C90C54-C88B-596C-9B14-53219F8FB857}"/>
              </a:ext>
            </a:extLst>
          </p:cNvPr>
          <p:cNvSpPr/>
          <p:nvPr/>
        </p:nvSpPr>
        <p:spPr>
          <a:xfrm>
            <a:off x="2782250" y="1274161"/>
            <a:ext cx="1080000" cy="315157"/>
          </a:xfrm>
          <a:prstGeom prst="round2SameRect">
            <a:avLst>
              <a:gd name="adj1" fmla="val 22841"/>
              <a:gd name="adj2" fmla="val 0"/>
            </a:avLst>
          </a:prstGeom>
          <a:solidFill>
            <a:srgbClr val="C8202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7" name="Прямоугольник с двумя скругленными соседними углами 23">
            <a:extLst>
              <a:ext uri="{FF2B5EF4-FFF2-40B4-BE49-F238E27FC236}">
                <a16:creationId xmlns:a16="http://schemas.microsoft.com/office/drawing/2014/main" id="{3F9DF62F-A29D-CF7A-AF3E-D3AC1B8F2731}"/>
              </a:ext>
            </a:extLst>
          </p:cNvPr>
          <p:cNvSpPr/>
          <p:nvPr/>
        </p:nvSpPr>
        <p:spPr>
          <a:xfrm>
            <a:off x="3905404" y="1274161"/>
            <a:ext cx="1080000" cy="315157"/>
          </a:xfrm>
          <a:prstGeom prst="round2SameRect">
            <a:avLst>
              <a:gd name="adj1" fmla="val 22841"/>
              <a:gd name="adj2" fmla="val 0"/>
            </a:avLst>
          </a:prstGeom>
          <a:solidFill>
            <a:srgbClr val="0147B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9" name="Прямоугольник с двумя скругленными соседними углами 23">
            <a:extLst>
              <a:ext uri="{FF2B5EF4-FFF2-40B4-BE49-F238E27FC236}">
                <a16:creationId xmlns:a16="http://schemas.microsoft.com/office/drawing/2014/main" id="{51207323-8FC1-26D3-CE05-55D6DEBD5F98}"/>
              </a:ext>
            </a:extLst>
          </p:cNvPr>
          <p:cNvSpPr/>
          <p:nvPr/>
        </p:nvSpPr>
        <p:spPr>
          <a:xfrm>
            <a:off x="5028558" y="1274161"/>
            <a:ext cx="1080000" cy="315157"/>
          </a:xfrm>
          <a:prstGeom prst="round2SameRect">
            <a:avLst>
              <a:gd name="adj1" fmla="val 22841"/>
              <a:gd name="adj2" fmla="val 0"/>
            </a:avLst>
          </a:prstGeom>
          <a:solidFill>
            <a:srgbClr val="00963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3" name="Прямоугольник с двумя скругленными соседними углами 23">
            <a:extLst>
              <a:ext uri="{FF2B5EF4-FFF2-40B4-BE49-F238E27FC236}">
                <a16:creationId xmlns:a16="http://schemas.microsoft.com/office/drawing/2014/main" id="{330F8A61-AC04-6F02-9B1E-88A00A9B562B}"/>
              </a:ext>
            </a:extLst>
          </p:cNvPr>
          <p:cNvSpPr/>
          <p:nvPr/>
        </p:nvSpPr>
        <p:spPr>
          <a:xfrm>
            <a:off x="6151712" y="1274161"/>
            <a:ext cx="1080000" cy="315157"/>
          </a:xfrm>
          <a:prstGeom prst="round2SameRect">
            <a:avLst>
              <a:gd name="adj1" fmla="val 22841"/>
              <a:gd name="adj2" fmla="val 0"/>
            </a:avLst>
          </a:prstGeom>
          <a:solidFill>
            <a:srgbClr val="51BA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рямоугольник с двумя скругленными соседними углами 23">
            <a:extLst>
              <a:ext uri="{FF2B5EF4-FFF2-40B4-BE49-F238E27FC236}">
                <a16:creationId xmlns:a16="http://schemas.microsoft.com/office/drawing/2014/main" id="{7AD08F0C-0779-F528-57D2-3254D2E55932}"/>
              </a:ext>
            </a:extLst>
          </p:cNvPr>
          <p:cNvSpPr/>
          <p:nvPr/>
        </p:nvSpPr>
        <p:spPr>
          <a:xfrm>
            <a:off x="7274866" y="1274161"/>
            <a:ext cx="1080000" cy="315157"/>
          </a:xfrm>
          <a:prstGeom prst="round2SameRect">
            <a:avLst>
              <a:gd name="adj1" fmla="val 22841"/>
              <a:gd name="adj2" fmla="val 0"/>
            </a:avLst>
          </a:prstGeom>
          <a:solidFill>
            <a:srgbClr val="26C9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рямоугольник с двумя скругленными соседними углами 23">
            <a:extLst>
              <a:ext uri="{FF2B5EF4-FFF2-40B4-BE49-F238E27FC236}">
                <a16:creationId xmlns:a16="http://schemas.microsoft.com/office/drawing/2014/main" id="{7A40A5DB-4200-CE5D-CF82-E9DBA72932B5}"/>
              </a:ext>
            </a:extLst>
          </p:cNvPr>
          <p:cNvSpPr/>
          <p:nvPr/>
        </p:nvSpPr>
        <p:spPr>
          <a:xfrm>
            <a:off x="8398020" y="1274161"/>
            <a:ext cx="1080000" cy="315157"/>
          </a:xfrm>
          <a:prstGeom prst="round2SameRect">
            <a:avLst>
              <a:gd name="adj1" fmla="val 22841"/>
              <a:gd name="adj2" fmla="val 0"/>
            </a:avLst>
          </a:prstGeom>
          <a:solidFill>
            <a:srgbClr val="6F2F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рямоугольник с двумя скругленными соседними углами 23">
            <a:extLst>
              <a:ext uri="{FF2B5EF4-FFF2-40B4-BE49-F238E27FC236}">
                <a16:creationId xmlns:a16="http://schemas.microsoft.com/office/drawing/2014/main" id="{55F0D526-5202-85EC-B2D4-E3E72FE0B545}"/>
              </a:ext>
            </a:extLst>
          </p:cNvPr>
          <p:cNvSpPr/>
          <p:nvPr/>
        </p:nvSpPr>
        <p:spPr>
          <a:xfrm>
            <a:off x="9521174"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128ECE22-EB16-EED9-0687-F2E4139DE095}"/>
              </a:ext>
            </a:extLst>
          </p:cNvPr>
          <p:cNvSpPr>
            <a:spLocks noGrp="1"/>
          </p:cNvSpPr>
          <p:nvPr>
            <p:ph type="title"/>
          </p:nvPr>
        </p:nvSpPr>
        <p:spPr>
          <a:xfrm>
            <a:off x="990600" y="378935"/>
            <a:ext cx="4826429" cy="562393"/>
          </a:xfrm>
        </p:spPr>
        <p:txBody>
          <a:bodyPr/>
          <a:lstStyle/>
          <a:p>
            <a:r>
              <a:rPr lang="ru-RU" dirty="0"/>
              <a:t>Сравнение с конкурентами</a:t>
            </a:r>
          </a:p>
        </p:txBody>
      </p:sp>
      <p:sp>
        <p:nvSpPr>
          <p:cNvPr id="5" name="Номер слайда 6">
            <a:extLst>
              <a:ext uri="{FF2B5EF4-FFF2-40B4-BE49-F238E27FC236}">
                <a16:creationId xmlns:a16="http://schemas.microsoft.com/office/drawing/2014/main" id="{F76590AF-72D2-96B9-8D8E-544FDCC308A0}"/>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25</a:t>
            </a:fld>
            <a:endParaRPr lang="ru-RU" sz="900" dirty="0"/>
          </a:p>
        </p:txBody>
      </p:sp>
      <p:sp>
        <p:nvSpPr>
          <p:cNvPr id="22" name="Прямоугольник с двумя скругленными соседними углами 23">
            <a:extLst>
              <a:ext uri="{FF2B5EF4-FFF2-40B4-BE49-F238E27FC236}">
                <a16:creationId xmlns:a16="http://schemas.microsoft.com/office/drawing/2014/main" id="{DEA1EB9C-7C0E-500A-213C-FD676DFCCF11}"/>
              </a:ext>
            </a:extLst>
          </p:cNvPr>
          <p:cNvSpPr/>
          <p:nvPr/>
        </p:nvSpPr>
        <p:spPr>
          <a:xfrm>
            <a:off x="10644326"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graphicFrame>
        <p:nvGraphicFramePr>
          <p:cNvPr id="35" name="Таблица 34">
            <a:extLst>
              <a:ext uri="{FF2B5EF4-FFF2-40B4-BE49-F238E27FC236}">
                <a16:creationId xmlns:a16="http://schemas.microsoft.com/office/drawing/2014/main" id="{9B6148FE-89D3-B37F-FB21-78FFBA52EC70}"/>
              </a:ext>
            </a:extLst>
          </p:cNvPr>
          <p:cNvGraphicFramePr>
            <a:graphicFrameLocks noGrp="1"/>
          </p:cNvGraphicFramePr>
          <p:nvPr>
            <p:extLst>
              <p:ext uri="{D42A27DB-BD31-4B8C-83A1-F6EECF244321}">
                <p14:modId xmlns:p14="http://schemas.microsoft.com/office/powerpoint/2010/main" val="358679152"/>
              </p:ext>
            </p:extLst>
          </p:nvPr>
        </p:nvGraphicFramePr>
        <p:xfrm>
          <a:off x="442913" y="1274161"/>
          <a:ext cx="11306170" cy="4727392"/>
        </p:xfrm>
        <a:graphic>
          <a:graphicData uri="http://schemas.openxmlformats.org/drawingml/2006/table">
            <a:tbl>
              <a:tblPr>
                <a:tableStyleId>{E8034E78-7F5D-4C2E-B375-FC64B27BC917}</a:tableStyleId>
              </a:tblPr>
              <a:tblGrid>
                <a:gridCol w="2318042">
                  <a:extLst>
                    <a:ext uri="{9D8B030D-6E8A-4147-A177-3AD203B41FA5}">
                      <a16:colId xmlns:a16="http://schemas.microsoft.com/office/drawing/2014/main" val="1870474678"/>
                    </a:ext>
                  </a:extLst>
                </a:gridCol>
                <a:gridCol w="1123516">
                  <a:extLst>
                    <a:ext uri="{9D8B030D-6E8A-4147-A177-3AD203B41FA5}">
                      <a16:colId xmlns:a16="http://schemas.microsoft.com/office/drawing/2014/main" val="1918093955"/>
                    </a:ext>
                  </a:extLst>
                </a:gridCol>
                <a:gridCol w="1123516">
                  <a:extLst>
                    <a:ext uri="{9D8B030D-6E8A-4147-A177-3AD203B41FA5}">
                      <a16:colId xmlns:a16="http://schemas.microsoft.com/office/drawing/2014/main" val="3556989998"/>
                    </a:ext>
                  </a:extLst>
                </a:gridCol>
                <a:gridCol w="1123516">
                  <a:extLst>
                    <a:ext uri="{9D8B030D-6E8A-4147-A177-3AD203B41FA5}">
                      <a16:colId xmlns:a16="http://schemas.microsoft.com/office/drawing/2014/main" val="2787815601"/>
                    </a:ext>
                  </a:extLst>
                </a:gridCol>
                <a:gridCol w="1123516">
                  <a:extLst>
                    <a:ext uri="{9D8B030D-6E8A-4147-A177-3AD203B41FA5}">
                      <a16:colId xmlns:a16="http://schemas.microsoft.com/office/drawing/2014/main" val="2264981377"/>
                    </a:ext>
                  </a:extLst>
                </a:gridCol>
                <a:gridCol w="1123516">
                  <a:extLst>
                    <a:ext uri="{9D8B030D-6E8A-4147-A177-3AD203B41FA5}">
                      <a16:colId xmlns:a16="http://schemas.microsoft.com/office/drawing/2014/main" val="1011379582"/>
                    </a:ext>
                  </a:extLst>
                </a:gridCol>
                <a:gridCol w="1123516">
                  <a:extLst>
                    <a:ext uri="{9D8B030D-6E8A-4147-A177-3AD203B41FA5}">
                      <a16:colId xmlns:a16="http://schemas.microsoft.com/office/drawing/2014/main" val="1178695425"/>
                    </a:ext>
                  </a:extLst>
                </a:gridCol>
                <a:gridCol w="1123516">
                  <a:extLst>
                    <a:ext uri="{9D8B030D-6E8A-4147-A177-3AD203B41FA5}">
                      <a16:colId xmlns:a16="http://schemas.microsoft.com/office/drawing/2014/main" val="2362509139"/>
                    </a:ext>
                  </a:extLst>
                </a:gridCol>
                <a:gridCol w="1123516">
                  <a:extLst>
                    <a:ext uri="{9D8B030D-6E8A-4147-A177-3AD203B41FA5}">
                      <a16:colId xmlns:a16="http://schemas.microsoft.com/office/drawing/2014/main" val="217521272"/>
                    </a:ext>
                  </a:extLst>
                </a:gridCol>
              </a:tblGrid>
              <a:tr h="0">
                <a:tc>
                  <a:txBody>
                    <a:bodyPr/>
                    <a:lstStyle/>
                    <a:p>
                      <a:pPr algn="l" fontAlgn="b">
                        <a:lnSpc>
                          <a:spcPts val="700"/>
                        </a:lnSpc>
                      </a:pPr>
                      <a:endParaRPr lang="ru-RU" sz="900" b="1" i="0" u="none" strike="noStrike" dirty="0">
                        <a:solidFill>
                          <a:schemeClr val="bg1"/>
                        </a:solidFill>
                        <a:effectLst/>
                        <a:latin typeface="Akrobat Bold" pitchFamily="2" charset="0"/>
                      </a:endParaRPr>
                    </a:p>
                  </a:txBody>
                  <a:tcPr marL="0" marR="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АЛЬФА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ИГС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РЕСО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ВСК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kern="1200" dirty="0">
                          <a:solidFill>
                            <a:srgbClr val="FFFFFF"/>
                          </a:solidFill>
                          <a:effectLst/>
                          <a:latin typeface="Akrobat ExtraBold" panose="00000900000000000000" pitchFamily="50" charset="-52"/>
                          <a:ea typeface="+mn-ea"/>
                          <a:cs typeface="+mn-cs"/>
                        </a:rPr>
                        <a:t>СБЕР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Ренессанс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979406"/>
                  </a:ext>
                </a:extLst>
              </a:tr>
              <a:tr h="0">
                <a:tc>
                  <a:txBody>
                    <a:bodyPr/>
                    <a:lstStyle/>
                    <a:p>
                      <a:pPr algn="l" fontAlgn="ctr">
                        <a:lnSpc>
                          <a:spcPts val="700"/>
                        </a:lnSpc>
                      </a:pPr>
                      <a:r>
                        <a:rPr lang="ru-RU" sz="1050" b="1" i="0" u="none" strike="noStrike" dirty="0">
                          <a:solidFill>
                            <a:srgbClr val="52606B"/>
                          </a:solidFill>
                          <a:effectLst/>
                          <a:latin typeface="Akrobat ExtraBold" pitchFamily="2" charset="0"/>
                        </a:rPr>
                        <a:t>ПОКРЫТИЕ/СК/Продукт</a:t>
                      </a:r>
                    </a:p>
                  </a:txBody>
                  <a:tcPr marL="0" marR="108000" marT="54000" marB="5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АльфаРЕМОНТ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Платинум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Все включено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br>
                        <a:rPr lang="ru-RU" sz="1050" b="0" i="0" u="none" strike="noStrike" dirty="0">
                          <a:solidFill>
                            <a:srgbClr val="52606B"/>
                          </a:solidFill>
                          <a:effectLst/>
                          <a:latin typeface="Akrobat ExtraBold" panose="00000900000000000000" pitchFamily="50" charset="-52"/>
                        </a:rPr>
                      </a:b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стандарт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премиум</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9127462"/>
                  </a:ext>
                </a:extLst>
              </a:tr>
              <a:tr h="360000">
                <a:tc>
                  <a:txBody>
                    <a:bodyPr/>
                    <a:lstStyle/>
                    <a:p>
                      <a:pPr algn="l" fontAlgn="ctr">
                        <a:lnSpc>
                          <a:spcPts val="1100"/>
                        </a:lnSpc>
                      </a:pPr>
                      <a:r>
                        <a:rPr lang="ru-RU" sz="1050" b="0" i="0" u="none" strike="noStrike">
                          <a:solidFill>
                            <a:srgbClr val="52606B"/>
                          </a:solidFill>
                          <a:effectLst/>
                          <a:latin typeface="Akrobat" panose="00000600000000000000" pitchFamily="50" charset="-52"/>
                        </a:rPr>
                        <a:t>Выплата 100% страховой суммы при полной гибели имущества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9467438"/>
                  </a:ext>
                </a:extLst>
              </a:tr>
              <a:tr h="284400">
                <a:tc>
                  <a:txBody>
                    <a:bodyPr/>
                    <a:lstStyle/>
                    <a:p>
                      <a:pPr algn="l" fontAlgn="ctr">
                        <a:lnSpc>
                          <a:spcPts val="1100"/>
                        </a:lnSpc>
                      </a:pPr>
                      <a:r>
                        <a:rPr lang="ru-RU" sz="1050" b="0" i="0" u="none" strike="noStrike">
                          <a:solidFill>
                            <a:srgbClr val="52606B"/>
                          </a:solidFill>
                          <a:effectLst/>
                          <a:latin typeface="Akrobat" panose="00000600000000000000" pitchFamily="50" charset="-52"/>
                        </a:rPr>
                        <a:t>Зеленый коридор Выплата без справок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50 000/100 000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до 50 000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до 30 000 1 раз</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Нет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a:solidFill>
                            <a:srgbClr val="52606B"/>
                          </a:solidFill>
                          <a:effectLst/>
                          <a:latin typeface="Akrobat Bold" panose="00000800000000000000" pitchFamily="50" charset="-52"/>
                        </a:rPr>
                        <a:t>Нет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a:solidFill>
                            <a:srgbClr val="52606B"/>
                          </a:solidFill>
                          <a:effectLst/>
                          <a:latin typeface="Akrobat Bold" panose="00000800000000000000" pitchFamily="50" charset="-52"/>
                        </a:rPr>
                        <a:t>до 100 000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a:solidFill>
                            <a:srgbClr val="52606B"/>
                          </a:solidFill>
                          <a:effectLst/>
                          <a:latin typeface="Akrobat Bold" panose="00000800000000000000" pitchFamily="50" charset="-52"/>
                        </a:rPr>
                        <a:t>до 30 000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30 000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67238"/>
                  </a:ext>
                </a:extLst>
              </a:tr>
              <a:tr h="324000">
                <a:tc>
                  <a:txBody>
                    <a:bodyPr/>
                    <a:lstStyle/>
                    <a:p>
                      <a:pPr algn="l" fontAlgn="ctr">
                        <a:lnSpc>
                          <a:spcPts val="1100"/>
                        </a:lnSpc>
                      </a:pPr>
                      <a:r>
                        <a:rPr lang="ru-RU" sz="1050" b="0" i="0" u="none" strike="noStrike" dirty="0">
                          <a:solidFill>
                            <a:srgbClr val="52606B"/>
                          </a:solidFill>
                          <a:effectLst/>
                          <a:latin typeface="Akrobat" panose="00000600000000000000" pitchFamily="50" charset="-52"/>
                        </a:rPr>
                        <a:t>ДИ без описи лимит выплаты на 1 предмет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a:solidFill>
                            <a:srgbClr val="52606B"/>
                          </a:solidFill>
                          <a:effectLst/>
                          <a:latin typeface="Akrobat Bold" panose="00000800000000000000" pitchFamily="50" charset="-52"/>
                        </a:rPr>
                        <a:t>до 150 000</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a:solidFill>
                            <a:srgbClr val="52606B"/>
                          </a:solidFill>
                          <a:effectLst/>
                          <a:latin typeface="Akrobat Bold" panose="00000800000000000000" pitchFamily="50" charset="-52"/>
                        </a:rPr>
                        <a:t>10% от СС по ДИ</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a:solidFill>
                            <a:srgbClr val="52606B"/>
                          </a:solidFill>
                          <a:effectLst/>
                          <a:latin typeface="Akrobat Bold" panose="00000800000000000000" pitchFamily="50" charset="-52"/>
                        </a:rPr>
                        <a:t>до 100 000</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В рамках лимита по группе имущества </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10% от СС по ДИ, но не более 500 000 </a:t>
                      </a:r>
                      <a:br>
                        <a:rPr lang="ru-RU" sz="1050" b="0" i="0" u="none" strike="noStrike" dirty="0">
                          <a:solidFill>
                            <a:srgbClr val="52606B"/>
                          </a:solidFill>
                          <a:effectLst/>
                          <a:latin typeface="Akrobat Bold" panose="00000800000000000000" pitchFamily="50" charset="-52"/>
                        </a:rPr>
                      </a:br>
                      <a:r>
                        <a:rPr lang="ru-RU" sz="1050" b="0" i="0" u="none" strike="noStrike" dirty="0">
                          <a:solidFill>
                            <a:srgbClr val="52606B"/>
                          </a:solidFill>
                          <a:effectLst/>
                          <a:latin typeface="Akrobat Bold" panose="00000800000000000000" pitchFamily="50" charset="-52"/>
                        </a:rPr>
                        <a:t>на 1 предмет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10% от СС по ДИ</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до 20% от СС по ДИ</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Bold" panose="00000800000000000000" pitchFamily="50" charset="-52"/>
                        </a:rPr>
                        <a:t>до 20% от СС по ДИ</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1136431"/>
                  </a:ext>
                </a:extLst>
              </a:tr>
              <a:tr h="284400">
                <a:tc>
                  <a:txBody>
                    <a:bodyPr/>
                    <a:lstStyle/>
                    <a:p>
                      <a:pPr algn="l" fontAlgn="ctr">
                        <a:lnSpc>
                          <a:spcPts val="1100"/>
                        </a:lnSpc>
                      </a:pPr>
                      <a:r>
                        <a:rPr lang="ru-RU" sz="1050" b="0" i="0" u="none" strike="noStrike">
                          <a:solidFill>
                            <a:srgbClr val="52606B"/>
                          </a:solidFill>
                          <a:effectLst/>
                          <a:latin typeface="Akrobat" panose="00000600000000000000" pitchFamily="50" charset="-52"/>
                        </a:rPr>
                        <a:t>ДИ с описью Выплата без износа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0880515"/>
                  </a:ext>
                </a:extLst>
              </a:tr>
              <a:tr h="360000">
                <a:tc>
                  <a:txBody>
                    <a:bodyPr/>
                    <a:lstStyle/>
                    <a:p>
                      <a:pPr algn="l" fontAlgn="ctr">
                        <a:lnSpc>
                          <a:spcPts val="1100"/>
                        </a:lnSpc>
                      </a:pPr>
                      <a:r>
                        <a:rPr lang="ru-RU" sz="1050" b="0" i="0" u="none" strike="noStrike" dirty="0">
                          <a:solidFill>
                            <a:srgbClr val="52606B"/>
                          </a:solidFill>
                          <a:effectLst/>
                          <a:latin typeface="Akrobat" panose="00000600000000000000" pitchFamily="50" charset="-52"/>
                        </a:rPr>
                        <a:t>Отсутствие лимитирования выплат внутри элементов: Конструктива, Отделки, ИО и ДИ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875881"/>
                  </a:ext>
                </a:extLst>
              </a:tr>
              <a:tr h="284400">
                <a:tc>
                  <a:txBody>
                    <a:bodyPr/>
                    <a:lstStyle/>
                    <a:p>
                      <a:pPr algn="l" fontAlgn="ctr">
                        <a:lnSpc>
                          <a:spcPts val="1100"/>
                        </a:lnSpc>
                      </a:pPr>
                      <a:r>
                        <a:rPr lang="ru-RU" sz="1050" b="0" i="0" u="none" strike="noStrike" spc="-23" dirty="0">
                          <a:solidFill>
                            <a:srgbClr val="52606B"/>
                          </a:solidFill>
                          <a:effectLst/>
                          <a:latin typeface="Akrobat" panose="00000600000000000000" pitchFamily="50" charset="-52"/>
                        </a:rPr>
                        <a:t>Ущерб ИО, закрепленному на </a:t>
                      </a:r>
                      <a:r>
                        <a:rPr lang="ru-RU" sz="1050" b="0" i="0" u="none" strike="noStrike" spc="-23" dirty="0" err="1">
                          <a:solidFill>
                            <a:srgbClr val="52606B"/>
                          </a:solidFill>
                          <a:effectLst/>
                          <a:latin typeface="Akrobat" panose="00000600000000000000" pitchFamily="50" charset="-52"/>
                        </a:rPr>
                        <a:t>наружней</a:t>
                      </a:r>
                      <a:r>
                        <a:rPr lang="ru-RU" sz="1050" b="0" i="0" u="none" strike="noStrike" spc="-23" dirty="0">
                          <a:solidFill>
                            <a:srgbClr val="52606B"/>
                          </a:solidFill>
                          <a:effectLst/>
                          <a:latin typeface="Akrobat" panose="00000600000000000000" pitchFamily="50" charset="-52"/>
                        </a:rPr>
                        <a:t> стене</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0159330"/>
                  </a:ext>
                </a:extLst>
              </a:tr>
              <a:tr h="612000">
                <a:tc>
                  <a:txBody>
                    <a:bodyPr/>
                    <a:lstStyle/>
                    <a:p>
                      <a:pPr algn="l" fontAlgn="ctr">
                        <a:lnSpc>
                          <a:spcPts val="1100"/>
                        </a:lnSpc>
                      </a:pPr>
                      <a:r>
                        <a:rPr lang="ru-RU" sz="1050" b="0" i="0" u="none" strike="noStrike" dirty="0">
                          <a:solidFill>
                            <a:srgbClr val="52606B"/>
                          </a:solidFill>
                          <a:effectLst/>
                          <a:latin typeface="Akrobat" panose="00000600000000000000" pitchFamily="50" charset="-52"/>
                        </a:rPr>
                        <a:t>Повреждение имущества в результате нару-</a:t>
                      </a:r>
                      <a:r>
                        <a:rPr lang="ru-RU" sz="1050" b="0" i="0" u="none" strike="noStrike" dirty="0" err="1">
                          <a:solidFill>
                            <a:srgbClr val="52606B"/>
                          </a:solidFill>
                          <a:effectLst/>
                          <a:latin typeface="Akrobat" panose="00000600000000000000" pitchFamily="50" charset="-52"/>
                        </a:rPr>
                        <a:t>шения</a:t>
                      </a:r>
                      <a:r>
                        <a:rPr lang="ru-RU" sz="1050" b="0" i="0" u="none" strike="noStrike" dirty="0">
                          <a:solidFill>
                            <a:srgbClr val="52606B"/>
                          </a:solidFill>
                          <a:effectLst/>
                          <a:latin typeface="Akrobat" panose="00000600000000000000" pitchFamily="50" charset="-52"/>
                        </a:rPr>
                        <a:t> нормативных сроков эксплуатации и обслуживания; физического износа конструкций, оборудования, материалов</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3567160"/>
                  </a:ext>
                </a:extLst>
              </a:tr>
              <a:tr h="284400">
                <a:tc>
                  <a:txBody>
                    <a:bodyPr/>
                    <a:lstStyle/>
                    <a:p>
                      <a:pPr algn="l" fontAlgn="ctr">
                        <a:lnSpc>
                          <a:spcPts val="1100"/>
                        </a:lnSpc>
                      </a:pPr>
                      <a:r>
                        <a:rPr lang="ru-RU" sz="1050" b="0" i="0" u="none" strike="noStrike" dirty="0">
                          <a:solidFill>
                            <a:srgbClr val="52606B"/>
                          </a:solidFill>
                          <a:effectLst/>
                          <a:latin typeface="Akrobat" panose="00000600000000000000" pitchFamily="50" charset="-52"/>
                        </a:rPr>
                        <a:t>Можно страховать посуточную аренду</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31348"/>
                  </a:ext>
                </a:extLst>
              </a:tr>
              <a:tr h="284400">
                <a:tc>
                  <a:txBody>
                    <a:bodyPr/>
                    <a:lstStyle/>
                    <a:p>
                      <a:pPr algn="l" fontAlgn="ctr">
                        <a:lnSpc>
                          <a:spcPts val="1100"/>
                        </a:lnSpc>
                      </a:pPr>
                      <a:r>
                        <a:rPr lang="ru-RU" sz="1050" b="1" i="0" u="none" strike="noStrike" kern="1200" dirty="0">
                          <a:solidFill>
                            <a:srgbClr val="52606B"/>
                          </a:solidFill>
                          <a:effectLst/>
                          <a:latin typeface="Akrobat ExtraBold" pitchFamily="2" charset="0"/>
                          <a:ea typeface="+mn-ea"/>
                          <a:cs typeface="+mn-cs"/>
                        </a:rPr>
                        <a:t>Пожар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1098241100"/>
                  </a:ext>
                </a:extLst>
              </a:tr>
              <a:tr h="284400">
                <a:tc>
                  <a:txBody>
                    <a:bodyPr/>
                    <a:lstStyle/>
                    <a:p>
                      <a:pPr algn="l" fontAlgn="ctr">
                        <a:lnSpc>
                          <a:spcPts val="1100"/>
                        </a:lnSpc>
                      </a:pPr>
                      <a:r>
                        <a:rPr lang="ru-RU" sz="1050" b="0" i="0" u="none" strike="noStrike" spc="-47" dirty="0">
                          <a:solidFill>
                            <a:srgbClr val="52606B"/>
                          </a:solidFill>
                          <a:effectLst/>
                          <a:latin typeface="Akrobat" panose="00000600000000000000" pitchFamily="50" charset="-52"/>
                        </a:rPr>
                        <a:t>В результате Подрыва взрывчатыми веществами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0902141"/>
                  </a:ext>
                </a:extLst>
              </a:tr>
              <a:tr h="504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Пожар, возникший в местах, специально предназначенных для разведения </a:t>
                      </a:r>
                      <a:br>
                        <a:rPr lang="ru-RU" sz="1050" b="0" i="0" u="none" strike="noStrike" kern="1200" dirty="0">
                          <a:solidFill>
                            <a:srgbClr val="52606B"/>
                          </a:solidFill>
                          <a:effectLst/>
                          <a:latin typeface="Akrobat" panose="00000600000000000000" pitchFamily="50" charset="-52"/>
                          <a:ea typeface="+mn-ea"/>
                          <a:cs typeface="+mn-cs"/>
                        </a:rPr>
                      </a:br>
                      <a:r>
                        <a:rPr lang="ru-RU" sz="1050" b="0" i="0" u="none" strike="noStrike" kern="1200" dirty="0">
                          <a:solidFill>
                            <a:srgbClr val="52606B"/>
                          </a:solidFill>
                          <a:effectLst/>
                          <a:latin typeface="Akrobat" panose="00000600000000000000" pitchFamily="50" charset="-52"/>
                          <a:ea typeface="+mn-ea"/>
                          <a:cs typeface="+mn-cs"/>
                        </a:rPr>
                        <a:t>и поддержания огня</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Bold" panose="000008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4292915"/>
                  </a:ext>
                </a:extLst>
              </a:tr>
            </a:tbl>
          </a:graphicData>
        </a:graphic>
      </p:graphicFrame>
      <p:grpSp>
        <p:nvGrpSpPr>
          <p:cNvPr id="60" name="Group 7">
            <a:extLst>
              <a:ext uri="{FF2B5EF4-FFF2-40B4-BE49-F238E27FC236}">
                <a16:creationId xmlns:a16="http://schemas.microsoft.com/office/drawing/2014/main" id="{26462FC7-86B9-31B8-F12C-DD097638E845}"/>
              </a:ext>
            </a:extLst>
          </p:cNvPr>
          <p:cNvGrpSpPr>
            <a:grpSpLocks noChangeAspect="1"/>
          </p:cNvGrpSpPr>
          <p:nvPr/>
        </p:nvGrpSpPr>
        <p:grpSpPr>
          <a:xfrm>
            <a:off x="11083526" y="1996511"/>
            <a:ext cx="201600" cy="201600"/>
            <a:chOff x="1055688" y="2770842"/>
            <a:chExt cx="352533" cy="352533"/>
          </a:xfrm>
          <a:solidFill>
            <a:srgbClr val="C00000"/>
          </a:solidFill>
        </p:grpSpPr>
        <p:sp>
          <p:nvSpPr>
            <p:cNvPr id="61" name="Овал 255">
              <a:extLst>
                <a:ext uri="{FF2B5EF4-FFF2-40B4-BE49-F238E27FC236}">
                  <a16:creationId xmlns:a16="http://schemas.microsoft.com/office/drawing/2014/main" id="{489820E9-510A-553E-E600-5E1525438C9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2" name="Straight Connector 9">
              <a:extLst>
                <a:ext uri="{FF2B5EF4-FFF2-40B4-BE49-F238E27FC236}">
                  <a16:creationId xmlns:a16="http://schemas.microsoft.com/office/drawing/2014/main" id="{F1782FA1-4D58-C57E-DC8F-F1569527961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10">
              <a:extLst>
                <a:ext uri="{FF2B5EF4-FFF2-40B4-BE49-F238E27FC236}">
                  <a16:creationId xmlns:a16="http://schemas.microsoft.com/office/drawing/2014/main" id="{F3A6F783-914C-270C-CE8A-7E62BF441A7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64" name="Group 4">
            <a:extLst>
              <a:ext uri="{FF2B5EF4-FFF2-40B4-BE49-F238E27FC236}">
                <a16:creationId xmlns:a16="http://schemas.microsoft.com/office/drawing/2014/main" id="{B6D67DB3-45B6-FBFC-A5BB-45596DF08093}"/>
              </a:ext>
            </a:extLst>
          </p:cNvPr>
          <p:cNvGrpSpPr>
            <a:grpSpLocks noChangeAspect="1"/>
          </p:cNvGrpSpPr>
          <p:nvPr/>
        </p:nvGrpSpPr>
        <p:grpSpPr bwMode="auto">
          <a:xfrm>
            <a:off x="3223031" y="1998807"/>
            <a:ext cx="198438" cy="200025"/>
            <a:chOff x="6930" y="2780"/>
            <a:chExt cx="125" cy="126"/>
          </a:xfrm>
        </p:grpSpPr>
        <p:sp>
          <p:nvSpPr>
            <p:cNvPr id="65" name="Freeform 5">
              <a:extLst>
                <a:ext uri="{FF2B5EF4-FFF2-40B4-BE49-F238E27FC236}">
                  <a16:creationId xmlns:a16="http://schemas.microsoft.com/office/drawing/2014/main" id="{8218BA44-64A3-B1CA-B3C8-3A72A4B9761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6" name="Freeform 6">
              <a:extLst>
                <a:ext uri="{FF2B5EF4-FFF2-40B4-BE49-F238E27FC236}">
                  <a16:creationId xmlns:a16="http://schemas.microsoft.com/office/drawing/2014/main" id="{16D3A9B7-A016-AB10-1D4C-A4E25D25E26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7" name="Group 4">
            <a:extLst>
              <a:ext uri="{FF2B5EF4-FFF2-40B4-BE49-F238E27FC236}">
                <a16:creationId xmlns:a16="http://schemas.microsoft.com/office/drawing/2014/main" id="{46E6E234-72E2-C25D-CA3C-47B5F315AD90}"/>
              </a:ext>
            </a:extLst>
          </p:cNvPr>
          <p:cNvGrpSpPr>
            <a:grpSpLocks noChangeAspect="1"/>
          </p:cNvGrpSpPr>
          <p:nvPr/>
        </p:nvGrpSpPr>
        <p:grpSpPr bwMode="auto">
          <a:xfrm>
            <a:off x="4346185" y="1998807"/>
            <a:ext cx="198438" cy="200025"/>
            <a:chOff x="6930" y="2780"/>
            <a:chExt cx="125" cy="126"/>
          </a:xfrm>
        </p:grpSpPr>
        <p:sp>
          <p:nvSpPr>
            <p:cNvPr id="68" name="Freeform 5">
              <a:extLst>
                <a:ext uri="{FF2B5EF4-FFF2-40B4-BE49-F238E27FC236}">
                  <a16:creationId xmlns:a16="http://schemas.microsoft.com/office/drawing/2014/main" id="{103F5563-207F-3650-C6A7-0B15E69187C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9" name="Freeform 6">
              <a:extLst>
                <a:ext uri="{FF2B5EF4-FFF2-40B4-BE49-F238E27FC236}">
                  <a16:creationId xmlns:a16="http://schemas.microsoft.com/office/drawing/2014/main" id="{11AEE192-1B56-2999-6B82-0F2C7AD2A16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0" name="Group 4">
            <a:extLst>
              <a:ext uri="{FF2B5EF4-FFF2-40B4-BE49-F238E27FC236}">
                <a16:creationId xmlns:a16="http://schemas.microsoft.com/office/drawing/2014/main" id="{7C4294DE-96E0-8109-5DCC-723A3CE9B5B8}"/>
              </a:ext>
            </a:extLst>
          </p:cNvPr>
          <p:cNvGrpSpPr>
            <a:grpSpLocks noChangeAspect="1"/>
          </p:cNvGrpSpPr>
          <p:nvPr/>
        </p:nvGrpSpPr>
        <p:grpSpPr bwMode="auto">
          <a:xfrm>
            <a:off x="8838801" y="1998807"/>
            <a:ext cx="198438" cy="200025"/>
            <a:chOff x="6930" y="2780"/>
            <a:chExt cx="125" cy="126"/>
          </a:xfrm>
        </p:grpSpPr>
        <p:sp>
          <p:nvSpPr>
            <p:cNvPr id="71" name="Freeform 5">
              <a:extLst>
                <a:ext uri="{FF2B5EF4-FFF2-40B4-BE49-F238E27FC236}">
                  <a16:creationId xmlns:a16="http://schemas.microsoft.com/office/drawing/2014/main" id="{6D49FFC3-7F28-4FDC-6875-7730E85EC87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2" name="Freeform 6">
              <a:extLst>
                <a:ext uri="{FF2B5EF4-FFF2-40B4-BE49-F238E27FC236}">
                  <a16:creationId xmlns:a16="http://schemas.microsoft.com/office/drawing/2014/main" id="{B604D5FE-A413-5A42-B62D-E58C313FFE9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3" name="Group 7">
            <a:extLst>
              <a:ext uri="{FF2B5EF4-FFF2-40B4-BE49-F238E27FC236}">
                <a16:creationId xmlns:a16="http://schemas.microsoft.com/office/drawing/2014/main" id="{58BCDD0F-17D1-2E7F-FE9F-45785D8E329C}"/>
              </a:ext>
            </a:extLst>
          </p:cNvPr>
          <p:cNvGrpSpPr>
            <a:grpSpLocks noChangeAspect="1"/>
          </p:cNvGrpSpPr>
          <p:nvPr/>
        </p:nvGrpSpPr>
        <p:grpSpPr>
          <a:xfrm>
            <a:off x="9960374" y="1996511"/>
            <a:ext cx="201600" cy="201600"/>
            <a:chOff x="1055688" y="2770842"/>
            <a:chExt cx="352533" cy="352533"/>
          </a:xfrm>
          <a:solidFill>
            <a:srgbClr val="C00000"/>
          </a:solidFill>
        </p:grpSpPr>
        <p:sp>
          <p:nvSpPr>
            <p:cNvPr id="74" name="Овал 255">
              <a:extLst>
                <a:ext uri="{FF2B5EF4-FFF2-40B4-BE49-F238E27FC236}">
                  <a16:creationId xmlns:a16="http://schemas.microsoft.com/office/drawing/2014/main" id="{DAFE3B87-0361-C448-A301-22F53C6681F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5" name="Straight Connector 9">
              <a:extLst>
                <a:ext uri="{FF2B5EF4-FFF2-40B4-BE49-F238E27FC236}">
                  <a16:creationId xmlns:a16="http://schemas.microsoft.com/office/drawing/2014/main" id="{CCFDC2D7-BB59-BF96-7C9C-ADC1E374B3B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10">
              <a:extLst>
                <a:ext uri="{FF2B5EF4-FFF2-40B4-BE49-F238E27FC236}">
                  <a16:creationId xmlns:a16="http://schemas.microsoft.com/office/drawing/2014/main" id="{883B284D-77E3-D764-B358-8CB0F9EDCB9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7" name="Group 7">
            <a:extLst>
              <a:ext uri="{FF2B5EF4-FFF2-40B4-BE49-F238E27FC236}">
                <a16:creationId xmlns:a16="http://schemas.microsoft.com/office/drawing/2014/main" id="{B2C9FE6B-E7E3-B3D1-148A-15E02A675E7D}"/>
              </a:ext>
            </a:extLst>
          </p:cNvPr>
          <p:cNvGrpSpPr>
            <a:grpSpLocks noChangeAspect="1"/>
          </p:cNvGrpSpPr>
          <p:nvPr/>
        </p:nvGrpSpPr>
        <p:grpSpPr>
          <a:xfrm>
            <a:off x="7720313" y="1996511"/>
            <a:ext cx="201600" cy="201600"/>
            <a:chOff x="1055688" y="2770842"/>
            <a:chExt cx="352533" cy="352533"/>
          </a:xfrm>
          <a:solidFill>
            <a:srgbClr val="C00000"/>
          </a:solidFill>
        </p:grpSpPr>
        <p:sp>
          <p:nvSpPr>
            <p:cNvPr id="78" name="Овал 255">
              <a:extLst>
                <a:ext uri="{FF2B5EF4-FFF2-40B4-BE49-F238E27FC236}">
                  <a16:creationId xmlns:a16="http://schemas.microsoft.com/office/drawing/2014/main" id="{858E513A-F6E7-6986-8A32-5B2F3D258DC8}"/>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9" name="Straight Connector 9">
              <a:extLst>
                <a:ext uri="{FF2B5EF4-FFF2-40B4-BE49-F238E27FC236}">
                  <a16:creationId xmlns:a16="http://schemas.microsoft.com/office/drawing/2014/main" id="{2858DE81-FC8E-4163-AE26-3DBBB5C337F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10">
              <a:extLst>
                <a:ext uri="{FF2B5EF4-FFF2-40B4-BE49-F238E27FC236}">
                  <a16:creationId xmlns:a16="http://schemas.microsoft.com/office/drawing/2014/main" id="{4BAC355F-36A1-E231-4B9D-764BC9309F3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1" name="Group 7">
            <a:extLst>
              <a:ext uri="{FF2B5EF4-FFF2-40B4-BE49-F238E27FC236}">
                <a16:creationId xmlns:a16="http://schemas.microsoft.com/office/drawing/2014/main" id="{129E003E-09DC-7B3D-76FE-B6E66C4F747A}"/>
              </a:ext>
            </a:extLst>
          </p:cNvPr>
          <p:cNvGrpSpPr>
            <a:grpSpLocks noChangeAspect="1"/>
          </p:cNvGrpSpPr>
          <p:nvPr/>
        </p:nvGrpSpPr>
        <p:grpSpPr>
          <a:xfrm>
            <a:off x="6590912" y="1996511"/>
            <a:ext cx="201600" cy="201600"/>
            <a:chOff x="1055688" y="2770842"/>
            <a:chExt cx="352533" cy="352533"/>
          </a:xfrm>
          <a:solidFill>
            <a:srgbClr val="C00000"/>
          </a:solidFill>
        </p:grpSpPr>
        <p:sp>
          <p:nvSpPr>
            <p:cNvPr id="82" name="Овал 255">
              <a:extLst>
                <a:ext uri="{FF2B5EF4-FFF2-40B4-BE49-F238E27FC236}">
                  <a16:creationId xmlns:a16="http://schemas.microsoft.com/office/drawing/2014/main" id="{EDA4E588-FF5A-FE94-1804-87622F5446A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83" name="Straight Connector 9">
              <a:extLst>
                <a:ext uri="{FF2B5EF4-FFF2-40B4-BE49-F238E27FC236}">
                  <a16:creationId xmlns:a16="http://schemas.microsoft.com/office/drawing/2014/main" id="{ECB20695-9CFA-0ACA-6D6F-EF1BC1C8D576}"/>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4" name="Straight Connector 10">
              <a:extLst>
                <a:ext uri="{FF2B5EF4-FFF2-40B4-BE49-F238E27FC236}">
                  <a16:creationId xmlns:a16="http://schemas.microsoft.com/office/drawing/2014/main" id="{5EA8166C-A04C-0C95-0CBE-30936A3B14A6}"/>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5" name="Group 7">
            <a:extLst>
              <a:ext uri="{FF2B5EF4-FFF2-40B4-BE49-F238E27FC236}">
                <a16:creationId xmlns:a16="http://schemas.microsoft.com/office/drawing/2014/main" id="{58603E05-141E-220A-7F51-F159999409AA}"/>
              </a:ext>
            </a:extLst>
          </p:cNvPr>
          <p:cNvGrpSpPr>
            <a:grpSpLocks noChangeAspect="1"/>
          </p:cNvGrpSpPr>
          <p:nvPr/>
        </p:nvGrpSpPr>
        <p:grpSpPr>
          <a:xfrm>
            <a:off x="5466868" y="1996511"/>
            <a:ext cx="201600" cy="201600"/>
            <a:chOff x="1055688" y="2770842"/>
            <a:chExt cx="352533" cy="352533"/>
          </a:xfrm>
          <a:solidFill>
            <a:srgbClr val="C00000"/>
          </a:solidFill>
        </p:grpSpPr>
        <p:sp>
          <p:nvSpPr>
            <p:cNvPr id="86" name="Овал 255">
              <a:extLst>
                <a:ext uri="{FF2B5EF4-FFF2-40B4-BE49-F238E27FC236}">
                  <a16:creationId xmlns:a16="http://schemas.microsoft.com/office/drawing/2014/main" id="{6F4503E9-B8CA-24A4-36C7-AAC18E6175E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87" name="Straight Connector 9">
              <a:extLst>
                <a:ext uri="{FF2B5EF4-FFF2-40B4-BE49-F238E27FC236}">
                  <a16:creationId xmlns:a16="http://schemas.microsoft.com/office/drawing/2014/main" id="{F518485A-B971-B481-C917-5C3B3976068A}"/>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8" name="Straight Connector 10">
              <a:extLst>
                <a:ext uri="{FF2B5EF4-FFF2-40B4-BE49-F238E27FC236}">
                  <a16:creationId xmlns:a16="http://schemas.microsoft.com/office/drawing/2014/main" id="{BE6978D6-D853-1980-13FA-E23892A6B984}"/>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9" name="Group 4">
            <a:extLst>
              <a:ext uri="{FF2B5EF4-FFF2-40B4-BE49-F238E27FC236}">
                <a16:creationId xmlns:a16="http://schemas.microsoft.com/office/drawing/2014/main" id="{4E2B3F37-8387-CD24-7CD2-DD9B6250879D}"/>
              </a:ext>
            </a:extLst>
          </p:cNvPr>
          <p:cNvGrpSpPr>
            <a:grpSpLocks noChangeAspect="1"/>
          </p:cNvGrpSpPr>
          <p:nvPr/>
        </p:nvGrpSpPr>
        <p:grpSpPr bwMode="auto">
          <a:xfrm>
            <a:off x="3223031" y="3151332"/>
            <a:ext cx="198438" cy="200025"/>
            <a:chOff x="6930" y="2780"/>
            <a:chExt cx="125" cy="126"/>
          </a:xfrm>
        </p:grpSpPr>
        <p:sp>
          <p:nvSpPr>
            <p:cNvPr id="90" name="Freeform 5">
              <a:extLst>
                <a:ext uri="{FF2B5EF4-FFF2-40B4-BE49-F238E27FC236}">
                  <a16:creationId xmlns:a16="http://schemas.microsoft.com/office/drawing/2014/main" id="{49EFFA3E-4B0A-9652-EC58-C9D12A27517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1" name="Freeform 6">
              <a:extLst>
                <a:ext uri="{FF2B5EF4-FFF2-40B4-BE49-F238E27FC236}">
                  <a16:creationId xmlns:a16="http://schemas.microsoft.com/office/drawing/2014/main" id="{EE249EF9-BCA4-DB84-61DC-D173D868E9F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2" name="Group 4">
            <a:extLst>
              <a:ext uri="{FF2B5EF4-FFF2-40B4-BE49-F238E27FC236}">
                <a16:creationId xmlns:a16="http://schemas.microsoft.com/office/drawing/2014/main" id="{B9BDCC7F-D52C-CBF8-9D31-754BE0CC22B4}"/>
              </a:ext>
            </a:extLst>
          </p:cNvPr>
          <p:cNvGrpSpPr>
            <a:grpSpLocks noChangeAspect="1"/>
          </p:cNvGrpSpPr>
          <p:nvPr/>
        </p:nvGrpSpPr>
        <p:grpSpPr bwMode="auto">
          <a:xfrm>
            <a:off x="3223031" y="3484165"/>
            <a:ext cx="198438" cy="200025"/>
            <a:chOff x="6930" y="2780"/>
            <a:chExt cx="125" cy="126"/>
          </a:xfrm>
        </p:grpSpPr>
        <p:sp>
          <p:nvSpPr>
            <p:cNvPr id="93" name="Freeform 5">
              <a:extLst>
                <a:ext uri="{FF2B5EF4-FFF2-40B4-BE49-F238E27FC236}">
                  <a16:creationId xmlns:a16="http://schemas.microsoft.com/office/drawing/2014/main" id="{3D4B8B8C-276A-7F94-09A9-58ECF6FEF89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4" name="Freeform 6">
              <a:extLst>
                <a:ext uri="{FF2B5EF4-FFF2-40B4-BE49-F238E27FC236}">
                  <a16:creationId xmlns:a16="http://schemas.microsoft.com/office/drawing/2014/main" id="{FA5D4951-F4DD-495A-A684-454523B182B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5" name="Group 4">
            <a:extLst>
              <a:ext uri="{FF2B5EF4-FFF2-40B4-BE49-F238E27FC236}">
                <a16:creationId xmlns:a16="http://schemas.microsoft.com/office/drawing/2014/main" id="{9C01EDB9-8AFB-9A2B-ECE6-6935A11C5E4F}"/>
              </a:ext>
            </a:extLst>
          </p:cNvPr>
          <p:cNvGrpSpPr>
            <a:grpSpLocks noChangeAspect="1"/>
          </p:cNvGrpSpPr>
          <p:nvPr/>
        </p:nvGrpSpPr>
        <p:grpSpPr bwMode="auto">
          <a:xfrm>
            <a:off x="4346185" y="3484165"/>
            <a:ext cx="198438" cy="200025"/>
            <a:chOff x="6930" y="2780"/>
            <a:chExt cx="125" cy="126"/>
          </a:xfrm>
        </p:grpSpPr>
        <p:sp>
          <p:nvSpPr>
            <p:cNvPr id="96" name="Freeform 5">
              <a:extLst>
                <a:ext uri="{FF2B5EF4-FFF2-40B4-BE49-F238E27FC236}">
                  <a16:creationId xmlns:a16="http://schemas.microsoft.com/office/drawing/2014/main" id="{8DDF3DFC-318E-30DA-77C6-132E3B034D9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7" name="Freeform 6">
              <a:extLst>
                <a:ext uri="{FF2B5EF4-FFF2-40B4-BE49-F238E27FC236}">
                  <a16:creationId xmlns:a16="http://schemas.microsoft.com/office/drawing/2014/main" id="{D5F5EFC8-8732-0A03-4F6E-A3BCE9E1C99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8" name="Group 7">
            <a:extLst>
              <a:ext uri="{FF2B5EF4-FFF2-40B4-BE49-F238E27FC236}">
                <a16:creationId xmlns:a16="http://schemas.microsoft.com/office/drawing/2014/main" id="{E8D204F0-8FA9-65C8-4A4D-0A236636B5D7}"/>
              </a:ext>
            </a:extLst>
          </p:cNvPr>
          <p:cNvGrpSpPr>
            <a:grpSpLocks noChangeAspect="1"/>
          </p:cNvGrpSpPr>
          <p:nvPr/>
        </p:nvGrpSpPr>
        <p:grpSpPr>
          <a:xfrm>
            <a:off x="6590912" y="3481869"/>
            <a:ext cx="201600" cy="201600"/>
            <a:chOff x="1055688" y="2770842"/>
            <a:chExt cx="352533" cy="352533"/>
          </a:xfrm>
          <a:solidFill>
            <a:srgbClr val="C00000"/>
          </a:solidFill>
        </p:grpSpPr>
        <p:sp>
          <p:nvSpPr>
            <p:cNvPr id="99" name="Овал 255">
              <a:extLst>
                <a:ext uri="{FF2B5EF4-FFF2-40B4-BE49-F238E27FC236}">
                  <a16:creationId xmlns:a16="http://schemas.microsoft.com/office/drawing/2014/main" id="{65845574-1461-DF80-FB7C-E1E69AE922B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0" name="Straight Connector 9">
              <a:extLst>
                <a:ext uri="{FF2B5EF4-FFF2-40B4-BE49-F238E27FC236}">
                  <a16:creationId xmlns:a16="http://schemas.microsoft.com/office/drawing/2014/main" id="{3BFC2FBC-A4F8-9811-AE25-7BFAA2EB799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
              <a:extLst>
                <a:ext uri="{FF2B5EF4-FFF2-40B4-BE49-F238E27FC236}">
                  <a16:creationId xmlns:a16="http://schemas.microsoft.com/office/drawing/2014/main" id="{A6923D48-7DC3-BE45-B05F-CB191C2F03C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2" name="Group 7">
            <a:extLst>
              <a:ext uri="{FF2B5EF4-FFF2-40B4-BE49-F238E27FC236}">
                <a16:creationId xmlns:a16="http://schemas.microsoft.com/office/drawing/2014/main" id="{DC12ACC4-A6A6-22F4-2E84-30F6B43B2FBC}"/>
              </a:ext>
            </a:extLst>
          </p:cNvPr>
          <p:cNvGrpSpPr>
            <a:grpSpLocks noChangeAspect="1"/>
          </p:cNvGrpSpPr>
          <p:nvPr/>
        </p:nvGrpSpPr>
        <p:grpSpPr>
          <a:xfrm>
            <a:off x="5466868" y="3481869"/>
            <a:ext cx="201600" cy="201600"/>
            <a:chOff x="1055688" y="2770842"/>
            <a:chExt cx="352533" cy="352533"/>
          </a:xfrm>
          <a:solidFill>
            <a:srgbClr val="C00000"/>
          </a:solidFill>
        </p:grpSpPr>
        <p:sp>
          <p:nvSpPr>
            <p:cNvPr id="103" name="Овал 255">
              <a:extLst>
                <a:ext uri="{FF2B5EF4-FFF2-40B4-BE49-F238E27FC236}">
                  <a16:creationId xmlns:a16="http://schemas.microsoft.com/office/drawing/2014/main" id="{7E1E2E02-7D1E-84ED-3ED6-9DD6AE74CA4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4" name="Straight Connector 9">
              <a:extLst>
                <a:ext uri="{FF2B5EF4-FFF2-40B4-BE49-F238E27FC236}">
                  <a16:creationId xmlns:a16="http://schemas.microsoft.com/office/drawing/2014/main" id="{FE56CC91-188D-723C-A3FD-E7504F646C9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5" name="Straight Connector 10">
              <a:extLst>
                <a:ext uri="{FF2B5EF4-FFF2-40B4-BE49-F238E27FC236}">
                  <a16:creationId xmlns:a16="http://schemas.microsoft.com/office/drawing/2014/main" id="{1D87C8CD-ED11-F5AE-1216-A914435B983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6" name="Group 4">
            <a:extLst>
              <a:ext uri="{FF2B5EF4-FFF2-40B4-BE49-F238E27FC236}">
                <a16:creationId xmlns:a16="http://schemas.microsoft.com/office/drawing/2014/main" id="{33EFB76D-71B4-B9E1-32DA-C2F4B048DA59}"/>
              </a:ext>
            </a:extLst>
          </p:cNvPr>
          <p:cNvGrpSpPr>
            <a:grpSpLocks noChangeAspect="1"/>
          </p:cNvGrpSpPr>
          <p:nvPr/>
        </p:nvGrpSpPr>
        <p:grpSpPr bwMode="auto">
          <a:xfrm>
            <a:off x="5470030" y="3151332"/>
            <a:ext cx="198438" cy="200025"/>
            <a:chOff x="6930" y="2780"/>
            <a:chExt cx="125" cy="126"/>
          </a:xfrm>
        </p:grpSpPr>
        <p:sp>
          <p:nvSpPr>
            <p:cNvPr id="107" name="Freeform 5">
              <a:extLst>
                <a:ext uri="{FF2B5EF4-FFF2-40B4-BE49-F238E27FC236}">
                  <a16:creationId xmlns:a16="http://schemas.microsoft.com/office/drawing/2014/main" id="{F1A55834-72ED-974E-2489-9C79C2FB6AE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8" name="Freeform 6">
              <a:extLst>
                <a:ext uri="{FF2B5EF4-FFF2-40B4-BE49-F238E27FC236}">
                  <a16:creationId xmlns:a16="http://schemas.microsoft.com/office/drawing/2014/main" id="{6D2F909B-2B1F-966B-7F56-AC844FD89E0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9" name="Group 7">
            <a:extLst>
              <a:ext uri="{FF2B5EF4-FFF2-40B4-BE49-F238E27FC236}">
                <a16:creationId xmlns:a16="http://schemas.microsoft.com/office/drawing/2014/main" id="{72F78A27-ABB7-1538-ECC7-B6A8B5E7B887}"/>
              </a:ext>
            </a:extLst>
          </p:cNvPr>
          <p:cNvGrpSpPr>
            <a:grpSpLocks noChangeAspect="1"/>
          </p:cNvGrpSpPr>
          <p:nvPr/>
        </p:nvGrpSpPr>
        <p:grpSpPr>
          <a:xfrm>
            <a:off x="6590912" y="3151332"/>
            <a:ext cx="201600" cy="201600"/>
            <a:chOff x="1055688" y="2770842"/>
            <a:chExt cx="352533" cy="352533"/>
          </a:xfrm>
          <a:solidFill>
            <a:srgbClr val="C00000"/>
          </a:solidFill>
        </p:grpSpPr>
        <p:sp>
          <p:nvSpPr>
            <p:cNvPr id="110" name="Овал 255">
              <a:extLst>
                <a:ext uri="{FF2B5EF4-FFF2-40B4-BE49-F238E27FC236}">
                  <a16:creationId xmlns:a16="http://schemas.microsoft.com/office/drawing/2014/main" id="{651A2FEE-5FF8-E04F-7DE0-32078A6CC5A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11" name="Straight Connector 9">
              <a:extLst>
                <a:ext uri="{FF2B5EF4-FFF2-40B4-BE49-F238E27FC236}">
                  <a16:creationId xmlns:a16="http://schemas.microsoft.com/office/drawing/2014/main" id="{81460CEE-5494-6626-9D3C-2DC899BB0F40}"/>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2" name="Straight Connector 10">
              <a:extLst>
                <a:ext uri="{FF2B5EF4-FFF2-40B4-BE49-F238E27FC236}">
                  <a16:creationId xmlns:a16="http://schemas.microsoft.com/office/drawing/2014/main" id="{2A77112E-BC67-9DA4-E975-0CA5660F2B7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3" name="Group 4">
            <a:extLst>
              <a:ext uri="{FF2B5EF4-FFF2-40B4-BE49-F238E27FC236}">
                <a16:creationId xmlns:a16="http://schemas.microsoft.com/office/drawing/2014/main" id="{AE985F1D-CD52-905B-C78F-943FC38A8D6C}"/>
              </a:ext>
            </a:extLst>
          </p:cNvPr>
          <p:cNvGrpSpPr>
            <a:grpSpLocks noChangeAspect="1"/>
          </p:cNvGrpSpPr>
          <p:nvPr/>
        </p:nvGrpSpPr>
        <p:grpSpPr bwMode="auto">
          <a:xfrm>
            <a:off x="7723475" y="3151332"/>
            <a:ext cx="198438" cy="200025"/>
            <a:chOff x="6930" y="2780"/>
            <a:chExt cx="125" cy="126"/>
          </a:xfrm>
        </p:grpSpPr>
        <p:sp>
          <p:nvSpPr>
            <p:cNvPr id="114" name="Freeform 5">
              <a:extLst>
                <a:ext uri="{FF2B5EF4-FFF2-40B4-BE49-F238E27FC236}">
                  <a16:creationId xmlns:a16="http://schemas.microsoft.com/office/drawing/2014/main" id="{61D524CF-0203-B261-404C-AA9780EBC3E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5" name="Freeform 6">
              <a:extLst>
                <a:ext uri="{FF2B5EF4-FFF2-40B4-BE49-F238E27FC236}">
                  <a16:creationId xmlns:a16="http://schemas.microsoft.com/office/drawing/2014/main" id="{30B21CCB-65B5-9227-5485-B1F61CE2CCA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6" name="Group 4">
            <a:extLst>
              <a:ext uri="{FF2B5EF4-FFF2-40B4-BE49-F238E27FC236}">
                <a16:creationId xmlns:a16="http://schemas.microsoft.com/office/drawing/2014/main" id="{F1147122-ADD1-45EE-4A69-BF9D176D6736}"/>
              </a:ext>
            </a:extLst>
          </p:cNvPr>
          <p:cNvGrpSpPr>
            <a:grpSpLocks noChangeAspect="1"/>
          </p:cNvGrpSpPr>
          <p:nvPr/>
        </p:nvGrpSpPr>
        <p:grpSpPr bwMode="auto">
          <a:xfrm>
            <a:off x="7723475" y="3484165"/>
            <a:ext cx="198438" cy="200025"/>
            <a:chOff x="6930" y="2780"/>
            <a:chExt cx="125" cy="126"/>
          </a:xfrm>
        </p:grpSpPr>
        <p:sp>
          <p:nvSpPr>
            <p:cNvPr id="117" name="Freeform 5">
              <a:extLst>
                <a:ext uri="{FF2B5EF4-FFF2-40B4-BE49-F238E27FC236}">
                  <a16:creationId xmlns:a16="http://schemas.microsoft.com/office/drawing/2014/main" id="{F9D8411C-71F2-4138-755C-845E51F7CC7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8" name="Freeform 6">
              <a:extLst>
                <a:ext uri="{FF2B5EF4-FFF2-40B4-BE49-F238E27FC236}">
                  <a16:creationId xmlns:a16="http://schemas.microsoft.com/office/drawing/2014/main" id="{34B7DEA3-AB9B-8E3E-9A43-3FE05697997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9" name="Group 7">
            <a:extLst>
              <a:ext uri="{FF2B5EF4-FFF2-40B4-BE49-F238E27FC236}">
                <a16:creationId xmlns:a16="http://schemas.microsoft.com/office/drawing/2014/main" id="{FA0B21D8-FE3D-C8F1-2663-41A8AC799A21}"/>
              </a:ext>
            </a:extLst>
          </p:cNvPr>
          <p:cNvGrpSpPr>
            <a:grpSpLocks noChangeAspect="1"/>
          </p:cNvGrpSpPr>
          <p:nvPr/>
        </p:nvGrpSpPr>
        <p:grpSpPr>
          <a:xfrm>
            <a:off x="8838801" y="3481869"/>
            <a:ext cx="201600" cy="201600"/>
            <a:chOff x="1055688" y="2770842"/>
            <a:chExt cx="352533" cy="352533"/>
          </a:xfrm>
          <a:solidFill>
            <a:srgbClr val="C00000"/>
          </a:solidFill>
        </p:grpSpPr>
        <p:sp>
          <p:nvSpPr>
            <p:cNvPr id="120" name="Овал 255">
              <a:extLst>
                <a:ext uri="{FF2B5EF4-FFF2-40B4-BE49-F238E27FC236}">
                  <a16:creationId xmlns:a16="http://schemas.microsoft.com/office/drawing/2014/main" id="{7E631161-F9F4-8EAC-1D08-6A29A0247A7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1" name="Straight Connector 9">
              <a:extLst>
                <a:ext uri="{FF2B5EF4-FFF2-40B4-BE49-F238E27FC236}">
                  <a16:creationId xmlns:a16="http://schemas.microsoft.com/office/drawing/2014/main" id="{620C8BE9-50A8-79AC-BBE3-41673C26161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22" name="Straight Connector 10">
              <a:extLst>
                <a:ext uri="{FF2B5EF4-FFF2-40B4-BE49-F238E27FC236}">
                  <a16:creationId xmlns:a16="http://schemas.microsoft.com/office/drawing/2014/main" id="{FC97EF9F-CEBE-73DE-A768-3BB816417A5D}"/>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23" name="Group 7">
            <a:extLst>
              <a:ext uri="{FF2B5EF4-FFF2-40B4-BE49-F238E27FC236}">
                <a16:creationId xmlns:a16="http://schemas.microsoft.com/office/drawing/2014/main" id="{E9DF7167-E321-EBF6-F948-73F311F70247}"/>
              </a:ext>
            </a:extLst>
          </p:cNvPr>
          <p:cNvGrpSpPr>
            <a:grpSpLocks noChangeAspect="1"/>
          </p:cNvGrpSpPr>
          <p:nvPr/>
        </p:nvGrpSpPr>
        <p:grpSpPr>
          <a:xfrm>
            <a:off x="8838801" y="3151332"/>
            <a:ext cx="201600" cy="201600"/>
            <a:chOff x="1055688" y="2770842"/>
            <a:chExt cx="352533" cy="352533"/>
          </a:xfrm>
          <a:solidFill>
            <a:srgbClr val="C00000"/>
          </a:solidFill>
        </p:grpSpPr>
        <p:sp>
          <p:nvSpPr>
            <p:cNvPr id="124" name="Овал 255">
              <a:extLst>
                <a:ext uri="{FF2B5EF4-FFF2-40B4-BE49-F238E27FC236}">
                  <a16:creationId xmlns:a16="http://schemas.microsoft.com/office/drawing/2014/main" id="{4B410B1D-2E29-620C-C5B0-04AEEAF46B3B}"/>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5" name="Straight Connector 9">
              <a:extLst>
                <a:ext uri="{FF2B5EF4-FFF2-40B4-BE49-F238E27FC236}">
                  <a16:creationId xmlns:a16="http://schemas.microsoft.com/office/drawing/2014/main" id="{ADB25100-0522-A2EB-4F58-22EE368A12B0}"/>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0">
              <a:extLst>
                <a:ext uri="{FF2B5EF4-FFF2-40B4-BE49-F238E27FC236}">
                  <a16:creationId xmlns:a16="http://schemas.microsoft.com/office/drawing/2014/main" id="{59BB0C72-D0BB-3271-A177-6037F33DC97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27" name="Group 7">
            <a:extLst>
              <a:ext uri="{FF2B5EF4-FFF2-40B4-BE49-F238E27FC236}">
                <a16:creationId xmlns:a16="http://schemas.microsoft.com/office/drawing/2014/main" id="{D5B6BB89-91FB-1495-4294-DFEF6B834DED}"/>
              </a:ext>
            </a:extLst>
          </p:cNvPr>
          <p:cNvGrpSpPr>
            <a:grpSpLocks noChangeAspect="1"/>
          </p:cNvGrpSpPr>
          <p:nvPr/>
        </p:nvGrpSpPr>
        <p:grpSpPr>
          <a:xfrm>
            <a:off x="9960374" y="3481869"/>
            <a:ext cx="201600" cy="201600"/>
            <a:chOff x="1055688" y="2770842"/>
            <a:chExt cx="352533" cy="352533"/>
          </a:xfrm>
          <a:solidFill>
            <a:srgbClr val="C00000"/>
          </a:solidFill>
        </p:grpSpPr>
        <p:sp>
          <p:nvSpPr>
            <p:cNvPr id="128" name="Овал 255">
              <a:extLst>
                <a:ext uri="{FF2B5EF4-FFF2-40B4-BE49-F238E27FC236}">
                  <a16:creationId xmlns:a16="http://schemas.microsoft.com/office/drawing/2014/main" id="{CCDA93D0-522A-DE9B-54BD-0D48657095D8}"/>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9" name="Straight Connector 9">
              <a:extLst>
                <a:ext uri="{FF2B5EF4-FFF2-40B4-BE49-F238E27FC236}">
                  <a16:creationId xmlns:a16="http://schemas.microsoft.com/office/drawing/2014/main" id="{CBB6F02F-638A-DBCF-31DB-055953E5FF42}"/>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0">
              <a:extLst>
                <a:ext uri="{FF2B5EF4-FFF2-40B4-BE49-F238E27FC236}">
                  <a16:creationId xmlns:a16="http://schemas.microsoft.com/office/drawing/2014/main" id="{4A1AF32F-3E28-CEC7-9037-9CC5FC9C76E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31" name="Group 7">
            <a:extLst>
              <a:ext uri="{FF2B5EF4-FFF2-40B4-BE49-F238E27FC236}">
                <a16:creationId xmlns:a16="http://schemas.microsoft.com/office/drawing/2014/main" id="{741DBCD5-C331-1A47-553F-D01CF1B3AB03}"/>
              </a:ext>
            </a:extLst>
          </p:cNvPr>
          <p:cNvGrpSpPr>
            <a:grpSpLocks noChangeAspect="1"/>
          </p:cNvGrpSpPr>
          <p:nvPr/>
        </p:nvGrpSpPr>
        <p:grpSpPr>
          <a:xfrm>
            <a:off x="9960374" y="3151332"/>
            <a:ext cx="201600" cy="201600"/>
            <a:chOff x="1055688" y="2770842"/>
            <a:chExt cx="352533" cy="352533"/>
          </a:xfrm>
          <a:solidFill>
            <a:srgbClr val="C00000"/>
          </a:solidFill>
        </p:grpSpPr>
        <p:sp>
          <p:nvSpPr>
            <p:cNvPr id="132" name="Овал 255">
              <a:extLst>
                <a:ext uri="{FF2B5EF4-FFF2-40B4-BE49-F238E27FC236}">
                  <a16:creationId xmlns:a16="http://schemas.microsoft.com/office/drawing/2014/main" id="{88453B42-84BC-4EAB-85F9-DD38CAC01AE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33" name="Straight Connector 9">
              <a:extLst>
                <a:ext uri="{FF2B5EF4-FFF2-40B4-BE49-F238E27FC236}">
                  <a16:creationId xmlns:a16="http://schemas.microsoft.com/office/drawing/2014/main" id="{CE731984-88BB-9368-86EE-AE71CC5AC282}"/>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0">
              <a:extLst>
                <a:ext uri="{FF2B5EF4-FFF2-40B4-BE49-F238E27FC236}">
                  <a16:creationId xmlns:a16="http://schemas.microsoft.com/office/drawing/2014/main" id="{D4315CF3-A5D2-895E-ACCB-1314493143C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35" name="Group 7">
            <a:extLst>
              <a:ext uri="{FF2B5EF4-FFF2-40B4-BE49-F238E27FC236}">
                <a16:creationId xmlns:a16="http://schemas.microsoft.com/office/drawing/2014/main" id="{4EE078DB-28F5-FDBC-5303-64048D4346CE}"/>
              </a:ext>
            </a:extLst>
          </p:cNvPr>
          <p:cNvGrpSpPr>
            <a:grpSpLocks noChangeAspect="1"/>
          </p:cNvGrpSpPr>
          <p:nvPr/>
        </p:nvGrpSpPr>
        <p:grpSpPr>
          <a:xfrm>
            <a:off x="11083526" y="3481869"/>
            <a:ext cx="201600" cy="201600"/>
            <a:chOff x="1055688" y="2770842"/>
            <a:chExt cx="352533" cy="352533"/>
          </a:xfrm>
          <a:solidFill>
            <a:srgbClr val="C00000"/>
          </a:solidFill>
        </p:grpSpPr>
        <p:sp>
          <p:nvSpPr>
            <p:cNvPr id="136" name="Овал 255">
              <a:extLst>
                <a:ext uri="{FF2B5EF4-FFF2-40B4-BE49-F238E27FC236}">
                  <a16:creationId xmlns:a16="http://schemas.microsoft.com/office/drawing/2014/main" id="{F5BD6D63-2756-92F9-DFEA-54019C4B46A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37" name="Straight Connector 9">
              <a:extLst>
                <a:ext uri="{FF2B5EF4-FFF2-40B4-BE49-F238E27FC236}">
                  <a16:creationId xmlns:a16="http://schemas.microsoft.com/office/drawing/2014/main" id="{D3611B6E-E93A-E34D-0610-7D00A9F6CFF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8" name="Straight Connector 10">
              <a:extLst>
                <a:ext uri="{FF2B5EF4-FFF2-40B4-BE49-F238E27FC236}">
                  <a16:creationId xmlns:a16="http://schemas.microsoft.com/office/drawing/2014/main" id="{E486AF6F-29C1-F733-AE3A-69C755C0399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39" name="Group 7">
            <a:extLst>
              <a:ext uri="{FF2B5EF4-FFF2-40B4-BE49-F238E27FC236}">
                <a16:creationId xmlns:a16="http://schemas.microsoft.com/office/drawing/2014/main" id="{23D9E010-B9D6-E041-3C1F-7A5FA2DE2D61}"/>
              </a:ext>
            </a:extLst>
          </p:cNvPr>
          <p:cNvGrpSpPr>
            <a:grpSpLocks noChangeAspect="1"/>
          </p:cNvGrpSpPr>
          <p:nvPr/>
        </p:nvGrpSpPr>
        <p:grpSpPr>
          <a:xfrm>
            <a:off x="11083526" y="3151332"/>
            <a:ext cx="201600" cy="201600"/>
            <a:chOff x="1055688" y="2770842"/>
            <a:chExt cx="352533" cy="352533"/>
          </a:xfrm>
          <a:solidFill>
            <a:srgbClr val="C00000"/>
          </a:solidFill>
        </p:grpSpPr>
        <p:sp>
          <p:nvSpPr>
            <p:cNvPr id="140" name="Овал 255">
              <a:extLst>
                <a:ext uri="{FF2B5EF4-FFF2-40B4-BE49-F238E27FC236}">
                  <a16:creationId xmlns:a16="http://schemas.microsoft.com/office/drawing/2014/main" id="{3BC96094-089A-AF1D-1F64-F5535C9CCB4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1" name="Straight Connector 9">
              <a:extLst>
                <a:ext uri="{FF2B5EF4-FFF2-40B4-BE49-F238E27FC236}">
                  <a16:creationId xmlns:a16="http://schemas.microsoft.com/office/drawing/2014/main" id="{D14F8F29-86E7-F407-406C-6BA182D536A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0">
              <a:extLst>
                <a:ext uri="{FF2B5EF4-FFF2-40B4-BE49-F238E27FC236}">
                  <a16:creationId xmlns:a16="http://schemas.microsoft.com/office/drawing/2014/main" id="{E85FD078-32F5-77FE-3D65-74499A08C99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3" name="Group 4">
            <a:extLst>
              <a:ext uri="{FF2B5EF4-FFF2-40B4-BE49-F238E27FC236}">
                <a16:creationId xmlns:a16="http://schemas.microsoft.com/office/drawing/2014/main" id="{8D14A427-E8FB-D29F-6FAA-BC6F13CCF817}"/>
              </a:ext>
            </a:extLst>
          </p:cNvPr>
          <p:cNvGrpSpPr>
            <a:grpSpLocks noChangeAspect="1"/>
          </p:cNvGrpSpPr>
          <p:nvPr/>
        </p:nvGrpSpPr>
        <p:grpSpPr bwMode="auto">
          <a:xfrm>
            <a:off x="3223031" y="3804155"/>
            <a:ext cx="198438" cy="200025"/>
            <a:chOff x="6930" y="2780"/>
            <a:chExt cx="125" cy="126"/>
          </a:xfrm>
        </p:grpSpPr>
        <p:sp>
          <p:nvSpPr>
            <p:cNvPr id="144" name="Freeform 5">
              <a:extLst>
                <a:ext uri="{FF2B5EF4-FFF2-40B4-BE49-F238E27FC236}">
                  <a16:creationId xmlns:a16="http://schemas.microsoft.com/office/drawing/2014/main" id="{13E986A2-B54B-CF80-E873-C77EACEEDED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5" name="Freeform 6">
              <a:extLst>
                <a:ext uri="{FF2B5EF4-FFF2-40B4-BE49-F238E27FC236}">
                  <a16:creationId xmlns:a16="http://schemas.microsoft.com/office/drawing/2014/main" id="{75D99779-5237-6B9D-AED9-DB4C9E3F66A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6" name="Group 4">
            <a:extLst>
              <a:ext uri="{FF2B5EF4-FFF2-40B4-BE49-F238E27FC236}">
                <a16:creationId xmlns:a16="http://schemas.microsoft.com/office/drawing/2014/main" id="{4790759C-8D32-E4EE-F441-5B2D33663C62}"/>
              </a:ext>
            </a:extLst>
          </p:cNvPr>
          <p:cNvGrpSpPr>
            <a:grpSpLocks noChangeAspect="1"/>
          </p:cNvGrpSpPr>
          <p:nvPr/>
        </p:nvGrpSpPr>
        <p:grpSpPr bwMode="auto">
          <a:xfrm>
            <a:off x="4346185" y="3804155"/>
            <a:ext cx="198438" cy="200025"/>
            <a:chOff x="6930" y="2780"/>
            <a:chExt cx="125" cy="126"/>
          </a:xfrm>
        </p:grpSpPr>
        <p:sp>
          <p:nvSpPr>
            <p:cNvPr id="147" name="Freeform 5">
              <a:extLst>
                <a:ext uri="{FF2B5EF4-FFF2-40B4-BE49-F238E27FC236}">
                  <a16:creationId xmlns:a16="http://schemas.microsoft.com/office/drawing/2014/main" id="{AAE44DB9-92AF-827D-671A-E484F7D357E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8" name="Freeform 6">
              <a:extLst>
                <a:ext uri="{FF2B5EF4-FFF2-40B4-BE49-F238E27FC236}">
                  <a16:creationId xmlns:a16="http://schemas.microsoft.com/office/drawing/2014/main" id="{AB61ED77-5008-25AB-51BC-9D205C290F2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9" name="Group 7">
            <a:extLst>
              <a:ext uri="{FF2B5EF4-FFF2-40B4-BE49-F238E27FC236}">
                <a16:creationId xmlns:a16="http://schemas.microsoft.com/office/drawing/2014/main" id="{E36734AE-2912-7317-2779-67CC093FFCEF}"/>
              </a:ext>
            </a:extLst>
          </p:cNvPr>
          <p:cNvGrpSpPr>
            <a:grpSpLocks noChangeAspect="1"/>
          </p:cNvGrpSpPr>
          <p:nvPr/>
        </p:nvGrpSpPr>
        <p:grpSpPr>
          <a:xfrm>
            <a:off x="8838801" y="3804155"/>
            <a:ext cx="201600" cy="201600"/>
            <a:chOff x="1055688" y="2770842"/>
            <a:chExt cx="352533" cy="352533"/>
          </a:xfrm>
          <a:solidFill>
            <a:srgbClr val="C00000"/>
          </a:solidFill>
        </p:grpSpPr>
        <p:sp>
          <p:nvSpPr>
            <p:cNvPr id="150" name="Овал 255">
              <a:extLst>
                <a:ext uri="{FF2B5EF4-FFF2-40B4-BE49-F238E27FC236}">
                  <a16:creationId xmlns:a16="http://schemas.microsoft.com/office/drawing/2014/main" id="{2A8C4A20-8867-670F-3509-2958F2BD81E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1" name="Straight Connector 9">
              <a:extLst>
                <a:ext uri="{FF2B5EF4-FFF2-40B4-BE49-F238E27FC236}">
                  <a16:creationId xmlns:a16="http://schemas.microsoft.com/office/drawing/2014/main" id="{FE714D96-C12A-0FAF-D95D-CBC003F8AF8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0">
              <a:extLst>
                <a:ext uri="{FF2B5EF4-FFF2-40B4-BE49-F238E27FC236}">
                  <a16:creationId xmlns:a16="http://schemas.microsoft.com/office/drawing/2014/main" id="{B00DF566-E413-8DA3-3803-D2B617DCF5F4}"/>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53" name="Group 7">
            <a:extLst>
              <a:ext uri="{FF2B5EF4-FFF2-40B4-BE49-F238E27FC236}">
                <a16:creationId xmlns:a16="http://schemas.microsoft.com/office/drawing/2014/main" id="{5A1CFFCF-7D15-8895-EBF2-F89CAD8F183C}"/>
              </a:ext>
            </a:extLst>
          </p:cNvPr>
          <p:cNvGrpSpPr>
            <a:grpSpLocks noChangeAspect="1"/>
          </p:cNvGrpSpPr>
          <p:nvPr/>
        </p:nvGrpSpPr>
        <p:grpSpPr>
          <a:xfrm>
            <a:off x="9960374" y="3804155"/>
            <a:ext cx="201600" cy="201600"/>
            <a:chOff x="1055688" y="2770842"/>
            <a:chExt cx="352533" cy="352533"/>
          </a:xfrm>
          <a:solidFill>
            <a:srgbClr val="C00000"/>
          </a:solidFill>
        </p:grpSpPr>
        <p:sp>
          <p:nvSpPr>
            <p:cNvPr id="154" name="Овал 255">
              <a:extLst>
                <a:ext uri="{FF2B5EF4-FFF2-40B4-BE49-F238E27FC236}">
                  <a16:creationId xmlns:a16="http://schemas.microsoft.com/office/drawing/2014/main" id="{0B38F52A-A34E-AA2A-0A04-0E4291B933D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5" name="Straight Connector 9">
              <a:extLst>
                <a:ext uri="{FF2B5EF4-FFF2-40B4-BE49-F238E27FC236}">
                  <a16:creationId xmlns:a16="http://schemas.microsoft.com/office/drawing/2014/main" id="{90BE402D-4C18-8DCB-2DDA-796D18EDEDE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56" name="Straight Connector 10">
              <a:extLst>
                <a:ext uri="{FF2B5EF4-FFF2-40B4-BE49-F238E27FC236}">
                  <a16:creationId xmlns:a16="http://schemas.microsoft.com/office/drawing/2014/main" id="{4DC169FE-BA92-AA18-EB9B-7B921735C50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57" name="Group 7">
            <a:extLst>
              <a:ext uri="{FF2B5EF4-FFF2-40B4-BE49-F238E27FC236}">
                <a16:creationId xmlns:a16="http://schemas.microsoft.com/office/drawing/2014/main" id="{CAFFFCB1-D96F-2C78-7DE4-95B1FD41878E}"/>
              </a:ext>
            </a:extLst>
          </p:cNvPr>
          <p:cNvGrpSpPr>
            <a:grpSpLocks noChangeAspect="1"/>
          </p:cNvGrpSpPr>
          <p:nvPr/>
        </p:nvGrpSpPr>
        <p:grpSpPr>
          <a:xfrm>
            <a:off x="11083526" y="3804155"/>
            <a:ext cx="201600" cy="201600"/>
            <a:chOff x="1055688" y="2770842"/>
            <a:chExt cx="352533" cy="352533"/>
          </a:xfrm>
          <a:solidFill>
            <a:srgbClr val="C00000"/>
          </a:solidFill>
        </p:grpSpPr>
        <p:sp>
          <p:nvSpPr>
            <p:cNvPr id="158" name="Овал 255">
              <a:extLst>
                <a:ext uri="{FF2B5EF4-FFF2-40B4-BE49-F238E27FC236}">
                  <a16:creationId xmlns:a16="http://schemas.microsoft.com/office/drawing/2014/main" id="{8BB79945-F97A-17CB-5A4B-2719B73B559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9" name="Straight Connector 9">
              <a:extLst>
                <a:ext uri="{FF2B5EF4-FFF2-40B4-BE49-F238E27FC236}">
                  <a16:creationId xmlns:a16="http://schemas.microsoft.com/office/drawing/2014/main" id="{5CE82108-D86C-8E94-B3F4-A91BB20C1128}"/>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60" name="Straight Connector 10">
              <a:extLst>
                <a:ext uri="{FF2B5EF4-FFF2-40B4-BE49-F238E27FC236}">
                  <a16:creationId xmlns:a16="http://schemas.microsoft.com/office/drawing/2014/main" id="{3423758A-D5F9-4D98-10D2-36D9FAA8F57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61" name="Group 4">
            <a:extLst>
              <a:ext uri="{FF2B5EF4-FFF2-40B4-BE49-F238E27FC236}">
                <a16:creationId xmlns:a16="http://schemas.microsoft.com/office/drawing/2014/main" id="{18268283-5AE1-7AFB-F4CD-C71F05D85196}"/>
              </a:ext>
            </a:extLst>
          </p:cNvPr>
          <p:cNvGrpSpPr>
            <a:grpSpLocks noChangeAspect="1"/>
          </p:cNvGrpSpPr>
          <p:nvPr/>
        </p:nvGrpSpPr>
        <p:grpSpPr bwMode="auto">
          <a:xfrm>
            <a:off x="6592493" y="3804155"/>
            <a:ext cx="198438" cy="200025"/>
            <a:chOff x="6930" y="2780"/>
            <a:chExt cx="125" cy="126"/>
          </a:xfrm>
        </p:grpSpPr>
        <p:sp>
          <p:nvSpPr>
            <p:cNvPr id="162" name="Freeform 5">
              <a:extLst>
                <a:ext uri="{FF2B5EF4-FFF2-40B4-BE49-F238E27FC236}">
                  <a16:creationId xmlns:a16="http://schemas.microsoft.com/office/drawing/2014/main" id="{4D118FA8-FD9E-3037-7A04-1A9DEFB9DB9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3" name="Freeform 6">
              <a:extLst>
                <a:ext uri="{FF2B5EF4-FFF2-40B4-BE49-F238E27FC236}">
                  <a16:creationId xmlns:a16="http://schemas.microsoft.com/office/drawing/2014/main" id="{1A6B782E-D2F9-4531-EA75-C59FAED9D1B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4" name="Group 4">
            <a:extLst>
              <a:ext uri="{FF2B5EF4-FFF2-40B4-BE49-F238E27FC236}">
                <a16:creationId xmlns:a16="http://schemas.microsoft.com/office/drawing/2014/main" id="{2948F82B-53BA-80F0-8053-446E000540CD}"/>
              </a:ext>
            </a:extLst>
          </p:cNvPr>
          <p:cNvGrpSpPr>
            <a:grpSpLocks noChangeAspect="1"/>
          </p:cNvGrpSpPr>
          <p:nvPr/>
        </p:nvGrpSpPr>
        <p:grpSpPr bwMode="auto">
          <a:xfrm>
            <a:off x="3223031" y="4251830"/>
            <a:ext cx="198438" cy="200025"/>
            <a:chOff x="6930" y="2780"/>
            <a:chExt cx="125" cy="126"/>
          </a:xfrm>
        </p:grpSpPr>
        <p:sp>
          <p:nvSpPr>
            <p:cNvPr id="165" name="Freeform 5">
              <a:extLst>
                <a:ext uri="{FF2B5EF4-FFF2-40B4-BE49-F238E27FC236}">
                  <a16:creationId xmlns:a16="http://schemas.microsoft.com/office/drawing/2014/main" id="{A87B4C87-F7F5-1F97-D601-7F131344B09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6" name="Freeform 6">
              <a:extLst>
                <a:ext uri="{FF2B5EF4-FFF2-40B4-BE49-F238E27FC236}">
                  <a16:creationId xmlns:a16="http://schemas.microsoft.com/office/drawing/2014/main" id="{4004DF67-CB74-33B3-4EBA-D24D9AB65A5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7" name="Group 4">
            <a:extLst>
              <a:ext uri="{FF2B5EF4-FFF2-40B4-BE49-F238E27FC236}">
                <a16:creationId xmlns:a16="http://schemas.microsoft.com/office/drawing/2014/main" id="{F0FAF2C9-3BC9-9449-8E4D-7FEA667E9C27}"/>
              </a:ext>
            </a:extLst>
          </p:cNvPr>
          <p:cNvGrpSpPr>
            <a:grpSpLocks noChangeAspect="1"/>
          </p:cNvGrpSpPr>
          <p:nvPr/>
        </p:nvGrpSpPr>
        <p:grpSpPr bwMode="auto">
          <a:xfrm>
            <a:off x="4346185" y="4251830"/>
            <a:ext cx="198438" cy="200025"/>
            <a:chOff x="6930" y="2780"/>
            <a:chExt cx="125" cy="126"/>
          </a:xfrm>
        </p:grpSpPr>
        <p:sp>
          <p:nvSpPr>
            <p:cNvPr id="168" name="Freeform 5">
              <a:extLst>
                <a:ext uri="{FF2B5EF4-FFF2-40B4-BE49-F238E27FC236}">
                  <a16:creationId xmlns:a16="http://schemas.microsoft.com/office/drawing/2014/main" id="{37D4DF75-4EC5-ABD7-E821-7865AC4E4A9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9" name="Freeform 6">
              <a:extLst>
                <a:ext uri="{FF2B5EF4-FFF2-40B4-BE49-F238E27FC236}">
                  <a16:creationId xmlns:a16="http://schemas.microsoft.com/office/drawing/2014/main" id="{FAA74783-7B5B-C2E1-98E3-21D6B06492F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0" name="Group 4">
            <a:extLst>
              <a:ext uri="{FF2B5EF4-FFF2-40B4-BE49-F238E27FC236}">
                <a16:creationId xmlns:a16="http://schemas.microsoft.com/office/drawing/2014/main" id="{5A8E9E63-7ED5-B4A0-0370-9237D1A601A7}"/>
              </a:ext>
            </a:extLst>
          </p:cNvPr>
          <p:cNvGrpSpPr>
            <a:grpSpLocks noChangeAspect="1"/>
          </p:cNvGrpSpPr>
          <p:nvPr/>
        </p:nvGrpSpPr>
        <p:grpSpPr bwMode="auto">
          <a:xfrm>
            <a:off x="5469339" y="4251830"/>
            <a:ext cx="198438" cy="200025"/>
            <a:chOff x="6930" y="2780"/>
            <a:chExt cx="125" cy="126"/>
          </a:xfrm>
        </p:grpSpPr>
        <p:sp>
          <p:nvSpPr>
            <p:cNvPr id="171" name="Freeform 5">
              <a:extLst>
                <a:ext uri="{FF2B5EF4-FFF2-40B4-BE49-F238E27FC236}">
                  <a16:creationId xmlns:a16="http://schemas.microsoft.com/office/drawing/2014/main" id="{FEFA352C-0CC1-0ED9-97A9-90E94EC1FC8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2" name="Freeform 6">
              <a:extLst>
                <a:ext uri="{FF2B5EF4-FFF2-40B4-BE49-F238E27FC236}">
                  <a16:creationId xmlns:a16="http://schemas.microsoft.com/office/drawing/2014/main" id="{F569C5E5-5B65-79C0-741A-078D2389A20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3" name="Group 4">
            <a:extLst>
              <a:ext uri="{FF2B5EF4-FFF2-40B4-BE49-F238E27FC236}">
                <a16:creationId xmlns:a16="http://schemas.microsoft.com/office/drawing/2014/main" id="{4B6FC31C-B23C-63BB-088F-02C2B6546549}"/>
              </a:ext>
            </a:extLst>
          </p:cNvPr>
          <p:cNvGrpSpPr>
            <a:grpSpLocks noChangeAspect="1"/>
          </p:cNvGrpSpPr>
          <p:nvPr/>
        </p:nvGrpSpPr>
        <p:grpSpPr bwMode="auto">
          <a:xfrm>
            <a:off x="8838801" y="4251830"/>
            <a:ext cx="198438" cy="200025"/>
            <a:chOff x="6930" y="2780"/>
            <a:chExt cx="125" cy="126"/>
          </a:xfrm>
        </p:grpSpPr>
        <p:sp>
          <p:nvSpPr>
            <p:cNvPr id="174" name="Freeform 5">
              <a:extLst>
                <a:ext uri="{FF2B5EF4-FFF2-40B4-BE49-F238E27FC236}">
                  <a16:creationId xmlns:a16="http://schemas.microsoft.com/office/drawing/2014/main" id="{97C42955-6F8A-B7D2-12A5-B36C2CEB15C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5" name="Freeform 6">
              <a:extLst>
                <a:ext uri="{FF2B5EF4-FFF2-40B4-BE49-F238E27FC236}">
                  <a16:creationId xmlns:a16="http://schemas.microsoft.com/office/drawing/2014/main" id="{535E6188-04A4-C9FB-83DE-B0F138A97A3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6" name="Group 4">
            <a:extLst>
              <a:ext uri="{FF2B5EF4-FFF2-40B4-BE49-F238E27FC236}">
                <a16:creationId xmlns:a16="http://schemas.microsoft.com/office/drawing/2014/main" id="{49B49C8E-0D21-F973-0818-80F73A2B59BF}"/>
              </a:ext>
            </a:extLst>
          </p:cNvPr>
          <p:cNvGrpSpPr>
            <a:grpSpLocks noChangeAspect="1"/>
          </p:cNvGrpSpPr>
          <p:nvPr/>
        </p:nvGrpSpPr>
        <p:grpSpPr bwMode="auto">
          <a:xfrm>
            <a:off x="11085107" y="4251830"/>
            <a:ext cx="198438" cy="200025"/>
            <a:chOff x="6930" y="2780"/>
            <a:chExt cx="125" cy="126"/>
          </a:xfrm>
        </p:grpSpPr>
        <p:sp>
          <p:nvSpPr>
            <p:cNvPr id="177" name="Freeform 5">
              <a:extLst>
                <a:ext uri="{FF2B5EF4-FFF2-40B4-BE49-F238E27FC236}">
                  <a16:creationId xmlns:a16="http://schemas.microsoft.com/office/drawing/2014/main" id="{34634996-83F0-04D0-9E32-5EB29420B3F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8" name="Freeform 6">
              <a:extLst>
                <a:ext uri="{FF2B5EF4-FFF2-40B4-BE49-F238E27FC236}">
                  <a16:creationId xmlns:a16="http://schemas.microsoft.com/office/drawing/2014/main" id="{E35672EE-1233-23A5-85FD-EA15C6CD796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9" name="Group 7">
            <a:extLst>
              <a:ext uri="{FF2B5EF4-FFF2-40B4-BE49-F238E27FC236}">
                <a16:creationId xmlns:a16="http://schemas.microsoft.com/office/drawing/2014/main" id="{A34A1254-7BA7-79DB-A8D3-2E59F85DE011}"/>
              </a:ext>
            </a:extLst>
          </p:cNvPr>
          <p:cNvGrpSpPr>
            <a:grpSpLocks noChangeAspect="1"/>
          </p:cNvGrpSpPr>
          <p:nvPr/>
        </p:nvGrpSpPr>
        <p:grpSpPr>
          <a:xfrm>
            <a:off x="6590912" y="4243869"/>
            <a:ext cx="201600" cy="201600"/>
            <a:chOff x="1055688" y="2770842"/>
            <a:chExt cx="352533" cy="352533"/>
          </a:xfrm>
          <a:solidFill>
            <a:srgbClr val="C00000"/>
          </a:solidFill>
        </p:grpSpPr>
        <p:sp>
          <p:nvSpPr>
            <p:cNvPr id="180" name="Овал 255">
              <a:extLst>
                <a:ext uri="{FF2B5EF4-FFF2-40B4-BE49-F238E27FC236}">
                  <a16:creationId xmlns:a16="http://schemas.microsoft.com/office/drawing/2014/main" id="{004E3547-3E2E-BEB1-A1B8-5FDD6334976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81" name="Straight Connector 9">
              <a:extLst>
                <a:ext uri="{FF2B5EF4-FFF2-40B4-BE49-F238E27FC236}">
                  <a16:creationId xmlns:a16="http://schemas.microsoft.com/office/drawing/2014/main" id="{31C295CF-A190-21C5-7CC3-C244947B46E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82" name="Straight Connector 10">
              <a:extLst>
                <a:ext uri="{FF2B5EF4-FFF2-40B4-BE49-F238E27FC236}">
                  <a16:creationId xmlns:a16="http://schemas.microsoft.com/office/drawing/2014/main" id="{40BBEAE9-CCB3-5718-7199-AEA89F91EDEC}"/>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83" name="Group 7">
            <a:extLst>
              <a:ext uri="{FF2B5EF4-FFF2-40B4-BE49-F238E27FC236}">
                <a16:creationId xmlns:a16="http://schemas.microsoft.com/office/drawing/2014/main" id="{644F3374-6E19-6E16-FB09-470F55ABFC47}"/>
              </a:ext>
            </a:extLst>
          </p:cNvPr>
          <p:cNvGrpSpPr>
            <a:grpSpLocks noChangeAspect="1"/>
          </p:cNvGrpSpPr>
          <p:nvPr/>
        </p:nvGrpSpPr>
        <p:grpSpPr>
          <a:xfrm>
            <a:off x="7714066" y="4243869"/>
            <a:ext cx="201600" cy="201600"/>
            <a:chOff x="1055688" y="2770842"/>
            <a:chExt cx="352533" cy="352533"/>
          </a:xfrm>
          <a:solidFill>
            <a:srgbClr val="C00000"/>
          </a:solidFill>
        </p:grpSpPr>
        <p:sp>
          <p:nvSpPr>
            <p:cNvPr id="184" name="Овал 255">
              <a:extLst>
                <a:ext uri="{FF2B5EF4-FFF2-40B4-BE49-F238E27FC236}">
                  <a16:creationId xmlns:a16="http://schemas.microsoft.com/office/drawing/2014/main" id="{8EF55BC3-A9AE-E91F-F243-93DD4D058C7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85" name="Straight Connector 9">
              <a:extLst>
                <a:ext uri="{FF2B5EF4-FFF2-40B4-BE49-F238E27FC236}">
                  <a16:creationId xmlns:a16="http://schemas.microsoft.com/office/drawing/2014/main" id="{0E82666A-7642-112F-FD0B-FEEB8BE5603A}"/>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86" name="Straight Connector 10">
              <a:extLst>
                <a:ext uri="{FF2B5EF4-FFF2-40B4-BE49-F238E27FC236}">
                  <a16:creationId xmlns:a16="http://schemas.microsoft.com/office/drawing/2014/main" id="{5B81FD03-0E67-4209-E93B-479A9FE591E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87" name="Group 4">
            <a:extLst>
              <a:ext uri="{FF2B5EF4-FFF2-40B4-BE49-F238E27FC236}">
                <a16:creationId xmlns:a16="http://schemas.microsoft.com/office/drawing/2014/main" id="{24CD4658-9287-9ED1-F92C-A6D25590BDFE}"/>
              </a:ext>
            </a:extLst>
          </p:cNvPr>
          <p:cNvGrpSpPr>
            <a:grpSpLocks noChangeAspect="1"/>
          </p:cNvGrpSpPr>
          <p:nvPr/>
        </p:nvGrpSpPr>
        <p:grpSpPr bwMode="auto">
          <a:xfrm>
            <a:off x="3223031" y="4693840"/>
            <a:ext cx="198438" cy="200025"/>
            <a:chOff x="6930" y="2780"/>
            <a:chExt cx="125" cy="126"/>
          </a:xfrm>
        </p:grpSpPr>
        <p:sp>
          <p:nvSpPr>
            <p:cNvPr id="188" name="Freeform 5">
              <a:extLst>
                <a:ext uri="{FF2B5EF4-FFF2-40B4-BE49-F238E27FC236}">
                  <a16:creationId xmlns:a16="http://schemas.microsoft.com/office/drawing/2014/main" id="{F521F84A-D4F4-9D70-E7AF-2E061ED3986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9" name="Freeform 6">
              <a:extLst>
                <a:ext uri="{FF2B5EF4-FFF2-40B4-BE49-F238E27FC236}">
                  <a16:creationId xmlns:a16="http://schemas.microsoft.com/office/drawing/2014/main" id="{E08C54C3-21BB-657E-CFB7-24CA1DE04B0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3" name="Group 7">
            <a:extLst>
              <a:ext uri="{FF2B5EF4-FFF2-40B4-BE49-F238E27FC236}">
                <a16:creationId xmlns:a16="http://schemas.microsoft.com/office/drawing/2014/main" id="{69B555DD-AAB0-800A-224B-2E30105FFC49}"/>
              </a:ext>
            </a:extLst>
          </p:cNvPr>
          <p:cNvGrpSpPr>
            <a:grpSpLocks noChangeAspect="1"/>
          </p:cNvGrpSpPr>
          <p:nvPr/>
        </p:nvGrpSpPr>
        <p:grpSpPr>
          <a:xfrm>
            <a:off x="6590912" y="4691544"/>
            <a:ext cx="201600" cy="201600"/>
            <a:chOff x="1055688" y="2770842"/>
            <a:chExt cx="352533" cy="352533"/>
          </a:xfrm>
          <a:solidFill>
            <a:srgbClr val="C00000"/>
          </a:solidFill>
        </p:grpSpPr>
        <p:sp>
          <p:nvSpPr>
            <p:cNvPr id="194" name="Овал 255">
              <a:extLst>
                <a:ext uri="{FF2B5EF4-FFF2-40B4-BE49-F238E27FC236}">
                  <a16:creationId xmlns:a16="http://schemas.microsoft.com/office/drawing/2014/main" id="{5EC8C880-714A-C5E4-D582-24D8AE8BBF0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95" name="Straight Connector 9">
              <a:extLst>
                <a:ext uri="{FF2B5EF4-FFF2-40B4-BE49-F238E27FC236}">
                  <a16:creationId xmlns:a16="http://schemas.microsoft.com/office/drawing/2014/main" id="{216D0609-A6E8-F72E-409E-C25D99C37B3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0">
              <a:extLst>
                <a:ext uri="{FF2B5EF4-FFF2-40B4-BE49-F238E27FC236}">
                  <a16:creationId xmlns:a16="http://schemas.microsoft.com/office/drawing/2014/main" id="{635E7228-9687-33C3-B355-8F658AA6FFAD}"/>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97" name="Group 7">
            <a:extLst>
              <a:ext uri="{FF2B5EF4-FFF2-40B4-BE49-F238E27FC236}">
                <a16:creationId xmlns:a16="http://schemas.microsoft.com/office/drawing/2014/main" id="{069F8C43-E611-A6AC-F902-1C079FA0BA18}"/>
              </a:ext>
            </a:extLst>
          </p:cNvPr>
          <p:cNvGrpSpPr>
            <a:grpSpLocks noChangeAspect="1"/>
          </p:cNvGrpSpPr>
          <p:nvPr/>
        </p:nvGrpSpPr>
        <p:grpSpPr>
          <a:xfrm>
            <a:off x="5466868" y="4691544"/>
            <a:ext cx="201600" cy="201600"/>
            <a:chOff x="1055688" y="2770842"/>
            <a:chExt cx="352533" cy="352533"/>
          </a:xfrm>
          <a:solidFill>
            <a:srgbClr val="C00000"/>
          </a:solidFill>
        </p:grpSpPr>
        <p:sp>
          <p:nvSpPr>
            <p:cNvPr id="198" name="Овал 255">
              <a:extLst>
                <a:ext uri="{FF2B5EF4-FFF2-40B4-BE49-F238E27FC236}">
                  <a16:creationId xmlns:a16="http://schemas.microsoft.com/office/drawing/2014/main" id="{12D69435-920D-2F46-F8CD-60291996210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99" name="Straight Connector 9">
              <a:extLst>
                <a:ext uri="{FF2B5EF4-FFF2-40B4-BE49-F238E27FC236}">
                  <a16:creationId xmlns:a16="http://schemas.microsoft.com/office/drawing/2014/main" id="{352E6F02-978E-F53D-CB26-D7D1F3C2AA94}"/>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0">
              <a:extLst>
                <a:ext uri="{FF2B5EF4-FFF2-40B4-BE49-F238E27FC236}">
                  <a16:creationId xmlns:a16="http://schemas.microsoft.com/office/drawing/2014/main" id="{464E1351-41E8-AF99-D35B-EEDEC2CCCB1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1" name="Group 4">
            <a:extLst>
              <a:ext uri="{FF2B5EF4-FFF2-40B4-BE49-F238E27FC236}">
                <a16:creationId xmlns:a16="http://schemas.microsoft.com/office/drawing/2014/main" id="{70A989DF-FBC6-5FDC-0125-29E96B6E435E}"/>
              </a:ext>
            </a:extLst>
          </p:cNvPr>
          <p:cNvGrpSpPr>
            <a:grpSpLocks noChangeAspect="1"/>
          </p:cNvGrpSpPr>
          <p:nvPr/>
        </p:nvGrpSpPr>
        <p:grpSpPr bwMode="auto">
          <a:xfrm>
            <a:off x="7723475" y="4693840"/>
            <a:ext cx="198438" cy="200025"/>
            <a:chOff x="6930" y="2780"/>
            <a:chExt cx="125" cy="126"/>
          </a:xfrm>
        </p:grpSpPr>
        <p:sp>
          <p:nvSpPr>
            <p:cNvPr id="202" name="Freeform 5">
              <a:extLst>
                <a:ext uri="{FF2B5EF4-FFF2-40B4-BE49-F238E27FC236}">
                  <a16:creationId xmlns:a16="http://schemas.microsoft.com/office/drawing/2014/main" id="{AD145A2E-586B-BAB5-AE0A-16343878C41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03" name="Freeform 6">
              <a:extLst>
                <a:ext uri="{FF2B5EF4-FFF2-40B4-BE49-F238E27FC236}">
                  <a16:creationId xmlns:a16="http://schemas.microsoft.com/office/drawing/2014/main" id="{48D27173-2951-4CBE-C706-3F80233284E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04" name="Group 7">
            <a:extLst>
              <a:ext uri="{FF2B5EF4-FFF2-40B4-BE49-F238E27FC236}">
                <a16:creationId xmlns:a16="http://schemas.microsoft.com/office/drawing/2014/main" id="{88C8E8C1-F2DB-9357-CAD9-062758F9B6D4}"/>
              </a:ext>
            </a:extLst>
          </p:cNvPr>
          <p:cNvGrpSpPr>
            <a:grpSpLocks noChangeAspect="1"/>
          </p:cNvGrpSpPr>
          <p:nvPr/>
        </p:nvGrpSpPr>
        <p:grpSpPr>
          <a:xfrm>
            <a:off x="8838801" y="4691544"/>
            <a:ext cx="201600" cy="201600"/>
            <a:chOff x="1055688" y="2770842"/>
            <a:chExt cx="352533" cy="352533"/>
          </a:xfrm>
          <a:solidFill>
            <a:srgbClr val="C00000"/>
          </a:solidFill>
        </p:grpSpPr>
        <p:sp>
          <p:nvSpPr>
            <p:cNvPr id="205" name="Овал 255">
              <a:extLst>
                <a:ext uri="{FF2B5EF4-FFF2-40B4-BE49-F238E27FC236}">
                  <a16:creationId xmlns:a16="http://schemas.microsoft.com/office/drawing/2014/main" id="{4D52661D-B870-8D86-5A8A-0E84DB7976B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6" name="Straight Connector 9">
              <a:extLst>
                <a:ext uri="{FF2B5EF4-FFF2-40B4-BE49-F238E27FC236}">
                  <a16:creationId xmlns:a16="http://schemas.microsoft.com/office/drawing/2014/main" id="{CBBC19D2-6DEA-6AA5-7B22-5C68C973CF6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7" name="Straight Connector 10">
              <a:extLst>
                <a:ext uri="{FF2B5EF4-FFF2-40B4-BE49-F238E27FC236}">
                  <a16:creationId xmlns:a16="http://schemas.microsoft.com/office/drawing/2014/main" id="{169C1BE5-16CC-57ED-C5CA-97A3662F4C8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8" name="Group 7">
            <a:extLst>
              <a:ext uri="{FF2B5EF4-FFF2-40B4-BE49-F238E27FC236}">
                <a16:creationId xmlns:a16="http://schemas.microsoft.com/office/drawing/2014/main" id="{1BCB4628-171B-EB61-B96C-333C5F246613}"/>
              </a:ext>
            </a:extLst>
          </p:cNvPr>
          <p:cNvGrpSpPr>
            <a:grpSpLocks noChangeAspect="1"/>
          </p:cNvGrpSpPr>
          <p:nvPr/>
        </p:nvGrpSpPr>
        <p:grpSpPr>
          <a:xfrm>
            <a:off x="9960374" y="4691544"/>
            <a:ext cx="201600" cy="201600"/>
            <a:chOff x="1055688" y="2770842"/>
            <a:chExt cx="352533" cy="352533"/>
          </a:xfrm>
          <a:solidFill>
            <a:srgbClr val="C00000"/>
          </a:solidFill>
        </p:grpSpPr>
        <p:sp>
          <p:nvSpPr>
            <p:cNvPr id="209" name="Овал 255">
              <a:extLst>
                <a:ext uri="{FF2B5EF4-FFF2-40B4-BE49-F238E27FC236}">
                  <a16:creationId xmlns:a16="http://schemas.microsoft.com/office/drawing/2014/main" id="{666B0AA8-3034-758B-30B0-6C931168A9C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0" name="Straight Connector 9">
              <a:extLst>
                <a:ext uri="{FF2B5EF4-FFF2-40B4-BE49-F238E27FC236}">
                  <a16:creationId xmlns:a16="http://schemas.microsoft.com/office/drawing/2014/main" id="{37EDC536-0BE0-BFBE-ED51-6F97D31F5C8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1" name="Straight Connector 10">
              <a:extLst>
                <a:ext uri="{FF2B5EF4-FFF2-40B4-BE49-F238E27FC236}">
                  <a16:creationId xmlns:a16="http://schemas.microsoft.com/office/drawing/2014/main" id="{37778AEF-98FE-5374-3950-D3ECC2DDB00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12" name="Group 7">
            <a:extLst>
              <a:ext uri="{FF2B5EF4-FFF2-40B4-BE49-F238E27FC236}">
                <a16:creationId xmlns:a16="http://schemas.microsoft.com/office/drawing/2014/main" id="{CF73B403-A787-9F5B-A5CA-37A281820DB4}"/>
              </a:ext>
            </a:extLst>
          </p:cNvPr>
          <p:cNvGrpSpPr>
            <a:grpSpLocks noChangeAspect="1"/>
          </p:cNvGrpSpPr>
          <p:nvPr/>
        </p:nvGrpSpPr>
        <p:grpSpPr>
          <a:xfrm>
            <a:off x="11083526" y="4691544"/>
            <a:ext cx="201600" cy="201600"/>
            <a:chOff x="1055688" y="2770842"/>
            <a:chExt cx="352533" cy="352533"/>
          </a:xfrm>
          <a:solidFill>
            <a:srgbClr val="C00000"/>
          </a:solidFill>
        </p:grpSpPr>
        <p:sp>
          <p:nvSpPr>
            <p:cNvPr id="213" name="Овал 255">
              <a:extLst>
                <a:ext uri="{FF2B5EF4-FFF2-40B4-BE49-F238E27FC236}">
                  <a16:creationId xmlns:a16="http://schemas.microsoft.com/office/drawing/2014/main" id="{9FEBC98F-AF92-FD07-5AE0-5D0FEDDF2DDF}"/>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4" name="Straight Connector 9">
              <a:extLst>
                <a:ext uri="{FF2B5EF4-FFF2-40B4-BE49-F238E27FC236}">
                  <a16:creationId xmlns:a16="http://schemas.microsoft.com/office/drawing/2014/main" id="{2A96D28E-2960-7B8C-976C-EF636434C1C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5" name="Straight Connector 10">
              <a:extLst>
                <a:ext uri="{FF2B5EF4-FFF2-40B4-BE49-F238E27FC236}">
                  <a16:creationId xmlns:a16="http://schemas.microsoft.com/office/drawing/2014/main" id="{56796F1B-1471-518E-98A8-BB72C22CF32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16" name="Group 7">
            <a:extLst>
              <a:ext uri="{FF2B5EF4-FFF2-40B4-BE49-F238E27FC236}">
                <a16:creationId xmlns:a16="http://schemas.microsoft.com/office/drawing/2014/main" id="{6E81CD3D-F18A-DAD4-366E-0F2BB998D69E}"/>
              </a:ext>
            </a:extLst>
          </p:cNvPr>
          <p:cNvGrpSpPr>
            <a:grpSpLocks noChangeAspect="1"/>
          </p:cNvGrpSpPr>
          <p:nvPr/>
        </p:nvGrpSpPr>
        <p:grpSpPr>
          <a:xfrm>
            <a:off x="4344604" y="4691544"/>
            <a:ext cx="201600" cy="201600"/>
            <a:chOff x="1055688" y="2770842"/>
            <a:chExt cx="352533" cy="352533"/>
          </a:xfrm>
          <a:solidFill>
            <a:srgbClr val="C00000"/>
          </a:solidFill>
        </p:grpSpPr>
        <p:sp>
          <p:nvSpPr>
            <p:cNvPr id="217" name="Овал 255">
              <a:extLst>
                <a:ext uri="{FF2B5EF4-FFF2-40B4-BE49-F238E27FC236}">
                  <a16:creationId xmlns:a16="http://schemas.microsoft.com/office/drawing/2014/main" id="{EB945AED-FC08-ADEB-64B1-A5E15039206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8" name="Straight Connector 9">
              <a:extLst>
                <a:ext uri="{FF2B5EF4-FFF2-40B4-BE49-F238E27FC236}">
                  <a16:creationId xmlns:a16="http://schemas.microsoft.com/office/drawing/2014/main" id="{6FFC0BDA-2F52-B4B5-0AE2-E0DED6FA91E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9" name="Straight Connector 10">
              <a:extLst>
                <a:ext uri="{FF2B5EF4-FFF2-40B4-BE49-F238E27FC236}">
                  <a16:creationId xmlns:a16="http://schemas.microsoft.com/office/drawing/2014/main" id="{79148313-CB6C-E70F-D61A-DDF8BA16C60D}"/>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20" name="Group 4">
            <a:extLst>
              <a:ext uri="{FF2B5EF4-FFF2-40B4-BE49-F238E27FC236}">
                <a16:creationId xmlns:a16="http://schemas.microsoft.com/office/drawing/2014/main" id="{FCFA1623-CD73-BD15-022B-644634CEF654}"/>
              </a:ext>
            </a:extLst>
          </p:cNvPr>
          <p:cNvGrpSpPr>
            <a:grpSpLocks noChangeAspect="1"/>
          </p:cNvGrpSpPr>
          <p:nvPr/>
        </p:nvGrpSpPr>
        <p:grpSpPr bwMode="auto">
          <a:xfrm>
            <a:off x="3223031" y="5265340"/>
            <a:ext cx="198438" cy="200025"/>
            <a:chOff x="6930" y="2780"/>
            <a:chExt cx="125" cy="126"/>
          </a:xfrm>
        </p:grpSpPr>
        <p:sp>
          <p:nvSpPr>
            <p:cNvPr id="221" name="Freeform 5">
              <a:extLst>
                <a:ext uri="{FF2B5EF4-FFF2-40B4-BE49-F238E27FC236}">
                  <a16:creationId xmlns:a16="http://schemas.microsoft.com/office/drawing/2014/main" id="{60B9C6D5-A964-C6C7-0B51-564939A339B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22" name="Freeform 6">
              <a:extLst>
                <a:ext uri="{FF2B5EF4-FFF2-40B4-BE49-F238E27FC236}">
                  <a16:creationId xmlns:a16="http://schemas.microsoft.com/office/drawing/2014/main" id="{092BA0E2-913A-2CD7-136F-52F39805F79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23" name="Group 4">
            <a:extLst>
              <a:ext uri="{FF2B5EF4-FFF2-40B4-BE49-F238E27FC236}">
                <a16:creationId xmlns:a16="http://schemas.microsoft.com/office/drawing/2014/main" id="{D8E0EC34-4F6A-46E8-C94E-B3B8680C8340}"/>
              </a:ext>
            </a:extLst>
          </p:cNvPr>
          <p:cNvGrpSpPr>
            <a:grpSpLocks noChangeAspect="1"/>
          </p:cNvGrpSpPr>
          <p:nvPr/>
        </p:nvGrpSpPr>
        <p:grpSpPr bwMode="auto">
          <a:xfrm>
            <a:off x="4346185" y="5265340"/>
            <a:ext cx="198438" cy="200025"/>
            <a:chOff x="6930" y="2780"/>
            <a:chExt cx="125" cy="126"/>
          </a:xfrm>
        </p:grpSpPr>
        <p:sp>
          <p:nvSpPr>
            <p:cNvPr id="224" name="Freeform 5">
              <a:extLst>
                <a:ext uri="{FF2B5EF4-FFF2-40B4-BE49-F238E27FC236}">
                  <a16:creationId xmlns:a16="http://schemas.microsoft.com/office/drawing/2014/main" id="{9A5990B6-BF76-6428-54C7-551153BE519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25" name="Freeform 6">
              <a:extLst>
                <a:ext uri="{FF2B5EF4-FFF2-40B4-BE49-F238E27FC236}">
                  <a16:creationId xmlns:a16="http://schemas.microsoft.com/office/drawing/2014/main" id="{12A5B023-AF1F-49BB-234C-EBE1D94EE4F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26" name="Group 7">
            <a:extLst>
              <a:ext uri="{FF2B5EF4-FFF2-40B4-BE49-F238E27FC236}">
                <a16:creationId xmlns:a16="http://schemas.microsoft.com/office/drawing/2014/main" id="{D86F78D4-3DD1-1136-023B-5D7BC4F73F25}"/>
              </a:ext>
            </a:extLst>
          </p:cNvPr>
          <p:cNvGrpSpPr>
            <a:grpSpLocks noChangeAspect="1"/>
          </p:cNvGrpSpPr>
          <p:nvPr/>
        </p:nvGrpSpPr>
        <p:grpSpPr>
          <a:xfrm>
            <a:off x="6590912" y="5263044"/>
            <a:ext cx="201600" cy="201600"/>
            <a:chOff x="1055688" y="2770842"/>
            <a:chExt cx="352533" cy="352533"/>
          </a:xfrm>
          <a:solidFill>
            <a:srgbClr val="C00000"/>
          </a:solidFill>
        </p:grpSpPr>
        <p:sp>
          <p:nvSpPr>
            <p:cNvPr id="227" name="Овал 255">
              <a:extLst>
                <a:ext uri="{FF2B5EF4-FFF2-40B4-BE49-F238E27FC236}">
                  <a16:creationId xmlns:a16="http://schemas.microsoft.com/office/drawing/2014/main" id="{5F5C183D-0481-9968-EC09-1C0AFE85E7B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28" name="Straight Connector 9">
              <a:extLst>
                <a:ext uri="{FF2B5EF4-FFF2-40B4-BE49-F238E27FC236}">
                  <a16:creationId xmlns:a16="http://schemas.microsoft.com/office/drawing/2014/main" id="{96EA5C3A-C431-5181-8804-3BD8A7AE0932}"/>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29" name="Straight Connector 10">
              <a:extLst>
                <a:ext uri="{FF2B5EF4-FFF2-40B4-BE49-F238E27FC236}">
                  <a16:creationId xmlns:a16="http://schemas.microsoft.com/office/drawing/2014/main" id="{D10FCAF4-6417-4C8B-9321-87D5E900886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30" name="Group 7">
            <a:extLst>
              <a:ext uri="{FF2B5EF4-FFF2-40B4-BE49-F238E27FC236}">
                <a16:creationId xmlns:a16="http://schemas.microsoft.com/office/drawing/2014/main" id="{F97C7200-74E8-E94C-11B7-E5E3E1C31D1A}"/>
              </a:ext>
            </a:extLst>
          </p:cNvPr>
          <p:cNvGrpSpPr>
            <a:grpSpLocks noChangeAspect="1"/>
          </p:cNvGrpSpPr>
          <p:nvPr/>
        </p:nvGrpSpPr>
        <p:grpSpPr>
          <a:xfrm>
            <a:off x="5466868" y="5263044"/>
            <a:ext cx="201600" cy="201600"/>
            <a:chOff x="1055688" y="2770842"/>
            <a:chExt cx="352533" cy="352533"/>
          </a:xfrm>
          <a:solidFill>
            <a:srgbClr val="C00000"/>
          </a:solidFill>
        </p:grpSpPr>
        <p:sp>
          <p:nvSpPr>
            <p:cNvPr id="231" name="Овал 255">
              <a:extLst>
                <a:ext uri="{FF2B5EF4-FFF2-40B4-BE49-F238E27FC236}">
                  <a16:creationId xmlns:a16="http://schemas.microsoft.com/office/drawing/2014/main" id="{00C78AFE-92F5-E550-267F-5F606ABF6F53}"/>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32" name="Straight Connector 9">
              <a:extLst>
                <a:ext uri="{FF2B5EF4-FFF2-40B4-BE49-F238E27FC236}">
                  <a16:creationId xmlns:a16="http://schemas.microsoft.com/office/drawing/2014/main" id="{4A39B079-31AC-D7D7-5798-691BD9BDD46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10">
              <a:extLst>
                <a:ext uri="{FF2B5EF4-FFF2-40B4-BE49-F238E27FC236}">
                  <a16:creationId xmlns:a16="http://schemas.microsoft.com/office/drawing/2014/main" id="{78F464EF-ECF8-0C39-7780-8E8DE999BA2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34" name="Group 4">
            <a:extLst>
              <a:ext uri="{FF2B5EF4-FFF2-40B4-BE49-F238E27FC236}">
                <a16:creationId xmlns:a16="http://schemas.microsoft.com/office/drawing/2014/main" id="{02FDCCD9-0787-10BE-C55B-39E3F5F42C10}"/>
              </a:ext>
            </a:extLst>
          </p:cNvPr>
          <p:cNvGrpSpPr>
            <a:grpSpLocks noChangeAspect="1"/>
          </p:cNvGrpSpPr>
          <p:nvPr/>
        </p:nvGrpSpPr>
        <p:grpSpPr bwMode="auto">
          <a:xfrm>
            <a:off x="7723475" y="5265340"/>
            <a:ext cx="198438" cy="200025"/>
            <a:chOff x="6930" y="2780"/>
            <a:chExt cx="125" cy="126"/>
          </a:xfrm>
        </p:grpSpPr>
        <p:sp>
          <p:nvSpPr>
            <p:cNvPr id="235" name="Freeform 5">
              <a:extLst>
                <a:ext uri="{FF2B5EF4-FFF2-40B4-BE49-F238E27FC236}">
                  <a16:creationId xmlns:a16="http://schemas.microsoft.com/office/drawing/2014/main" id="{DCC4BF23-20F4-DE91-5CB8-6BC4C529F16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6" name="Freeform 6">
              <a:extLst>
                <a:ext uri="{FF2B5EF4-FFF2-40B4-BE49-F238E27FC236}">
                  <a16:creationId xmlns:a16="http://schemas.microsoft.com/office/drawing/2014/main" id="{09B6DF27-BE2B-9273-76B2-363A892A275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7" name="Group 4">
            <a:extLst>
              <a:ext uri="{FF2B5EF4-FFF2-40B4-BE49-F238E27FC236}">
                <a16:creationId xmlns:a16="http://schemas.microsoft.com/office/drawing/2014/main" id="{3C9FA293-74FF-8388-88FB-86F64E367802}"/>
              </a:ext>
            </a:extLst>
          </p:cNvPr>
          <p:cNvGrpSpPr>
            <a:grpSpLocks noChangeAspect="1"/>
          </p:cNvGrpSpPr>
          <p:nvPr/>
        </p:nvGrpSpPr>
        <p:grpSpPr bwMode="auto">
          <a:xfrm>
            <a:off x="8838801" y="5265340"/>
            <a:ext cx="198438" cy="200025"/>
            <a:chOff x="6930" y="2780"/>
            <a:chExt cx="125" cy="126"/>
          </a:xfrm>
        </p:grpSpPr>
        <p:sp>
          <p:nvSpPr>
            <p:cNvPr id="238" name="Freeform 5">
              <a:extLst>
                <a:ext uri="{FF2B5EF4-FFF2-40B4-BE49-F238E27FC236}">
                  <a16:creationId xmlns:a16="http://schemas.microsoft.com/office/drawing/2014/main" id="{795E4A99-906F-B0EA-639C-0BF093CE49D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9" name="Freeform 6">
              <a:extLst>
                <a:ext uri="{FF2B5EF4-FFF2-40B4-BE49-F238E27FC236}">
                  <a16:creationId xmlns:a16="http://schemas.microsoft.com/office/drawing/2014/main" id="{1F2D0148-049E-F241-3B69-0D92017DED2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0" name="Group 4">
            <a:extLst>
              <a:ext uri="{FF2B5EF4-FFF2-40B4-BE49-F238E27FC236}">
                <a16:creationId xmlns:a16="http://schemas.microsoft.com/office/drawing/2014/main" id="{AD2355C8-D412-D10E-9FC6-113862B64D09}"/>
              </a:ext>
            </a:extLst>
          </p:cNvPr>
          <p:cNvGrpSpPr>
            <a:grpSpLocks noChangeAspect="1"/>
          </p:cNvGrpSpPr>
          <p:nvPr/>
        </p:nvGrpSpPr>
        <p:grpSpPr bwMode="auto">
          <a:xfrm>
            <a:off x="9961955" y="5265340"/>
            <a:ext cx="198438" cy="200025"/>
            <a:chOff x="6930" y="2780"/>
            <a:chExt cx="125" cy="126"/>
          </a:xfrm>
        </p:grpSpPr>
        <p:sp>
          <p:nvSpPr>
            <p:cNvPr id="241" name="Freeform 5">
              <a:extLst>
                <a:ext uri="{FF2B5EF4-FFF2-40B4-BE49-F238E27FC236}">
                  <a16:creationId xmlns:a16="http://schemas.microsoft.com/office/drawing/2014/main" id="{7E2C2C10-05BF-89EF-E63F-F3164208F95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2" name="Freeform 6">
              <a:extLst>
                <a:ext uri="{FF2B5EF4-FFF2-40B4-BE49-F238E27FC236}">
                  <a16:creationId xmlns:a16="http://schemas.microsoft.com/office/drawing/2014/main" id="{C0B188A5-B401-38EB-C518-98DB0E39BDB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3" name="Group 4">
            <a:extLst>
              <a:ext uri="{FF2B5EF4-FFF2-40B4-BE49-F238E27FC236}">
                <a16:creationId xmlns:a16="http://schemas.microsoft.com/office/drawing/2014/main" id="{EF43EF0C-CA7A-B2E3-BBC1-F42390E67092}"/>
              </a:ext>
            </a:extLst>
          </p:cNvPr>
          <p:cNvGrpSpPr>
            <a:grpSpLocks noChangeAspect="1"/>
          </p:cNvGrpSpPr>
          <p:nvPr/>
        </p:nvGrpSpPr>
        <p:grpSpPr bwMode="auto">
          <a:xfrm>
            <a:off x="11085107" y="5265340"/>
            <a:ext cx="198438" cy="200025"/>
            <a:chOff x="6930" y="2780"/>
            <a:chExt cx="125" cy="126"/>
          </a:xfrm>
        </p:grpSpPr>
        <p:sp>
          <p:nvSpPr>
            <p:cNvPr id="244" name="Freeform 5">
              <a:extLst>
                <a:ext uri="{FF2B5EF4-FFF2-40B4-BE49-F238E27FC236}">
                  <a16:creationId xmlns:a16="http://schemas.microsoft.com/office/drawing/2014/main" id="{D99A40C8-95F8-9B5B-D895-78B8905C4EC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5" name="Freeform 6">
              <a:extLst>
                <a:ext uri="{FF2B5EF4-FFF2-40B4-BE49-F238E27FC236}">
                  <a16:creationId xmlns:a16="http://schemas.microsoft.com/office/drawing/2014/main" id="{2E9DEB75-C556-80EF-91FB-1B5F382E1BC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6" name="Group 4">
            <a:extLst>
              <a:ext uri="{FF2B5EF4-FFF2-40B4-BE49-F238E27FC236}">
                <a16:creationId xmlns:a16="http://schemas.microsoft.com/office/drawing/2014/main" id="{33D8AAA5-99BB-87BD-77B2-FFD051622A1C}"/>
              </a:ext>
            </a:extLst>
          </p:cNvPr>
          <p:cNvGrpSpPr>
            <a:grpSpLocks noChangeAspect="1"/>
          </p:cNvGrpSpPr>
          <p:nvPr/>
        </p:nvGrpSpPr>
        <p:grpSpPr bwMode="auto">
          <a:xfrm>
            <a:off x="3223031" y="5648949"/>
            <a:ext cx="198438" cy="200025"/>
            <a:chOff x="6930" y="2780"/>
            <a:chExt cx="125" cy="126"/>
          </a:xfrm>
        </p:grpSpPr>
        <p:sp>
          <p:nvSpPr>
            <p:cNvPr id="247" name="Freeform 5">
              <a:extLst>
                <a:ext uri="{FF2B5EF4-FFF2-40B4-BE49-F238E27FC236}">
                  <a16:creationId xmlns:a16="http://schemas.microsoft.com/office/drawing/2014/main" id="{3AD8F058-FE32-B355-78F6-BACF8EA7228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8" name="Freeform 6">
              <a:extLst>
                <a:ext uri="{FF2B5EF4-FFF2-40B4-BE49-F238E27FC236}">
                  <a16:creationId xmlns:a16="http://schemas.microsoft.com/office/drawing/2014/main" id="{19F8178A-4393-A7B1-701A-E911F214B6D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9" name="Group 4">
            <a:extLst>
              <a:ext uri="{FF2B5EF4-FFF2-40B4-BE49-F238E27FC236}">
                <a16:creationId xmlns:a16="http://schemas.microsoft.com/office/drawing/2014/main" id="{2194C4B4-2C52-6B83-18D9-8EA22D87C901}"/>
              </a:ext>
            </a:extLst>
          </p:cNvPr>
          <p:cNvGrpSpPr>
            <a:grpSpLocks noChangeAspect="1"/>
          </p:cNvGrpSpPr>
          <p:nvPr/>
        </p:nvGrpSpPr>
        <p:grpSpPr bwMode="auto">
          <a:xfrm>
            <a:off x="4346185" y="5648949"/>
            <a:ext cx="198438" cy="200025"/>
            <a:chOff x="6930" y="2780"/>
            <a:chExt cx="125" cy="126"/>
          </a:xfrm>
        </p:grpSpPr>
        <p:sp>
          <p:nvSpPr>
            <p:cNvPr id="250" name="Freeform 5">
              <a:extLst>
                <a:ext uri="{FF2B5EF4-FFF2-40B4-BE49-F238E27FC236}">
                  <a16:creationId xmlns:a16="http://schemas.microsoft.com/office/drawing/2014/main" id="{7D822612-96A4-EB85-0FC1-7B0A98B2C3C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1" name="Freeform 6">
              <a:extLst>
                <a:ext uri="{FF2B5EF4-FFF2-40B4-BE49-F238E27FC236}">
                  <a16:creationId xmlns:a16="http://schemas.microsoft.com/office/drawing/2014/main" id="{E94CA30B-E41A-B202-7A04-BAA5575A2EA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52" name="Group 4">
            <a:extLst>
              <a:ext uri="{FF2B5EF4-FFF2-40B4-BE49-F238E27FC236}">
                <a16:creationId xmlns:a16="http://schemas.microsoft.com/office/drawing/2014/main" id="{960B7DA8-780B-A030-9A5A-3891A45A7635}"/>
              </a:ext>
            </a:extLst>
          </p:cNvPr>
          <p:cNvGrpSpPr>
            <a:grpSpLocks noChangeAspect="1"/>
          </p:cNvGrpSpPr>
          <p:nvPr/>
        </p:nvGrpSpPr>
        <p:grpSpPr bwMode="auto">
          <a:xfrm>
            <a:off x="5469339" y="5648949"/>
            <a:ext cx="198438" cy="200025"/>
            <a:chOff x="6930" y="2780"/>
            <a:chExt cx="125" cy="126"/>
          </a:xfrm>
        </p:grpSpPr>
        <p:sp>
          <p:nvSpPr>
            <p:cNvPr id="253" name="Freeform 5">
              <a:extLst>
                <a:ext uri="{FF2B5EF4-FFF2-40B4-BE49-F238E27FC236}">
                  <a16:creationId xmlns:a16="http://schemas.microsoft.com/office/drawing/2014/main" id="{709D1E47-278A-D386-55C6-3895341D430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4" name="Freeform 6">
              <a:extLst>
                <a:ext uri="{FF2B5EF4-FFF2-40B4-BE49-F238E27FC236}">
                  <a16:creationId xmlns:a16="http://schemas.microsoft.com/office/drawing/2014/main" id="{B350C3E3-CD1D-4B4B-2339-5B3A69D17C9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55" name="Group 7">
            <a:extLst>
              <a:ext uri="{FF2B5EF4-FFF2-40B4-BE49-F238E27FC236}">
                <a16:creationId xmlns:a16="http://schemas.microsoft.com/office/drawing/2014/main" id="{81234515-00B6-FD17-7A81-4C538A9AC00D}"/>
              </a:ext>
            </a:extLst>
          </p:cNvPr>
          <p:cNvGrpSpPr>
            <a:grpSpLocks noChangeAspect="1"/>
          </p:cNvGrpSpPr>
          <p:nvPr/>
        </p:nvGrpSpPr>
        <p:grpSpPr>
          <a:xfrm>
            <a:off x="6590912" y="5647374"/>
            <a:ext cx="201600" cy="201600"/>
            <a:chOff x="1055688" y="2770842"/>
            <a:chExt cx="352533" cy="352533"/>
          </a:xfrm>
          <a:solidFill>
            <a:srgbClr val="C00000"/>
          </a:solidFill>
        </p:grpSpPr>
        <p:sp>
          <p:nvSpPr>
            <p:cNvPr id="256" name="Овал 255">
              <a:extLst>
                <a:ext uri="{FF2B5EF4-FFF2-40B4-BE49-F238E27FC236}">
                  <a16:creationId xmlns:a16="http://schemas.microsoft.com/office/drawing/2014/main" id="{27C08D5F-1EF9-59C6-341F-9C9C801B139C}"/>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57" name="Straight Connector 9">
              <a:extLst>
                <a:ext uri="{FF2B5EF4-FFF2-40B4-BE49-F238E27FC236}">
                  <a16:creationId xmlns:a16="http://schemas.microsoft.com/office/drawing/2014/main" id="{72662C3D-59C0-E0E4-5CC3-6E7B854ECD4B}"/>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10">
              <a:extLst>
                <a:ext uri="{FF2B5EF4-FFF2-40B4-BE49-F238E27FC236}">
                  <a16:creationId xmlns:a16="http://schemas.microsoft.com/office/drawing/2014/main" id="{D240D445-334A-05D3-B9C6-D2D5C11D2DF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59" name="Group 4">
            <a:extLst>
              <a:ext uri="{FF2B5EF4-FFF2-40B4-BE49-F238E27FC236}">
                <a16:creationId xmlns:a16="http://schemas.microsoft.com/office/drawing/2014/main" id="{CDCA9D67-BEDF-1FEF-7248-01C3A0FBFEE7}"/>
              </a:ext>
            </a:extLst>
          </p:cNvPr>
          <p:cNvGrpSpPr>
            <a:grpSpLocks noChangeAspect="1"/>
          </p:cNvGrpSpPr>
          <p:nvPr/>
        </p:nvGrpSpPr>
        <p:grpSpPr bwMode="auto">
          <a:xfrm>
            <a:off x="7723475" y="5648949"/>
            <a:ext cx="198438" cy="200025"/>
            <a:chOff x="6930" y="2780"/>
            <a:chExt cx="125" cy="126"/>
          </a:xfrm>
        </p:grpSpPr>
        <p:sp>
          <p:nvSpPr>
            <p:cNvPr id="260" name="Freeform 5">
              <a:extLst>
                <a:ext uri="{FF2B5EF4-FFF2-40B4-BE49-F238E27FC236}">
                  <a16:creationId xmlns:a16="http://schemas.microsoft.com/office/drawing/2014/main" id="{6F33F9A2-B886-D310-AFFD-EEF596E5735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61" name="Freeform 6">
              <a:extLst>
                <a:ext uri="{FF2B5EF4-FFF2-40B4-BE49-F238E27FC236}">
                  <a16:creationId xmlns:a16="http://schemas.microsoft.com/office/drawing/2014/main" id="{B27C1A49-8E8F-61C2-ADBE-309A71E5A13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62" name="Group 4">
            <a:extLst>
              <a:ext uri="{FF2B5EF4-FFF2-40B4-BE49-F238E27FC236}">
                <a16:creationId xmlns:a16="http://schemas.microsoft.com/office/drawing/2014/main" id="{1B6A6FEA-F3DB-CF0F-2A65-EDC9AC87C5F9}"/>
              </a:ext>
            </a:extLst>
          </p:cNvPr>
          <p:cNvGrpSpPr>
            <a:grpSpLocks noChangeAspect="1"/>
          </p:cNvGrpSpPr>
          <p:nvPr/>
        </p:nvGrpSpPr>
        <p:grpSpPr bwMode="auto">
          <a:xfrm>
            <a:off x="8838801" y="5648949"/>
            <a:ext cx="198438" cy="200025"/>
            <a:chOff x="6930" y="2780"/>
            <a:chExt cx="125" cy="126"/>
          </a:xfrm>
        </p:grpSpPr>
        <p:sp>
          <p:nvSpPr>
            <p:cNvPr id="263" name="Freeform 5">
              <a:extLst>
                <a:ext uri="{FF2B5EF4-FFF2-40B4-BE49-F238E27FC236}">
                  <a16:creationId xmlns:a16="http://schemas.microsoft.com/office/drawing/2014/main" id="{9FDC62BE-8395-DC33-A625-D49F36F7379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64" name="Freeform 6">
              <a:extLst>
                <a:ext uri="{FF2B5EF4-FFF2-40B4-BE49-F238E27FC236}">
                  <a16:creationId xmlns:a16="http://schemas.microsoft.com/office/drawing/2014/main" id="{61C76654-573E-CCE9-500B-6DB24D49507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65" name="Group 4">
            <a:extLst>
              <a:ext uri="{FF2B5EF4-FFF2-40B4-BE49-F238E27FC236}">
                <a16:creationId xmlns:a16="http://schemas.microsoft.com/office/drawing/2014/main" id="{51B6DC26-AB48-8EDA-4069-686D40D475B9}"/>
              </a:ext>
            </a:extLst>
          </p:cNvPr>
          <p:cNvGrpSpPr>
            <a:grpSpLocks noChangeAspect="1"/>
          </p:cNvGrpSpPr>
          <p:nvPr/>
        </p:nvGrpSpPr>
        <p:grpSpPr bwMode="auto">
          <a:xfrm>
            <a:off x="9961955" y="5648949"/>
            <a:ext cx="198438" cy="200025"/>
            <a:chOff x="6930" y="2780"/>
            <a:chExt cx="125" cy="126"/>
          </a:xfrm>
        </p:grpSpPr>
        <p:sp>
          <p:nvSpPr>
            <p:cNvPr id="266" name="Freeform 5">
              <a:extLst>
                <a:ext uri="{FF2B5EF4-FFF2-40B4-BE49-F238E27FC236}">
                  <a16:creationId xmlns:a16="http://schemas.microsoft.com/office/drawing/2014/main" id="{7D2CDFC9-2E6A-BACF-4E6A-BDD9659918C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67" name="Freeform 6">
              <a:extLst>
                <a:ext uri="{FF2B5EF4-FFF2-40B4-BE49-F238E27FC236}">
                  <a16:creationId xmlns:a16="http://schemas.microsoft.com/office/drawing/2014/main" id="{A854259A-D721-A184-6BEA-CCB5F49B57F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68" name="Group 4">
            <a:extLst>
              <a:ext uri="{FF2B5EF4-FFF2-40B4-BE49-F238E27FC236}">
                <a16:creationId xmlns:a16="http://schemas.microsoft.com/office/drawing/2014/main" id="{2608AFB3-42D4-CFCC-259D-1C192BD3A72D}"/>
              </a:ext>
            </a:extLst>
          </p:cNvPr>
          <p:cNvGrpSpPr>
            <a:grpSpLocks noChangeAspect="1"/>
          </p:cNvGrpSpPr>
          <p:nvPr/>
        </p:nvGrpSpPr>
        <p:grpSpPr bwMode="auto">
          <a:xfrm>
            <a:off x="11085107" y="5648949"/>
            <a:ext cx="198438" cy="200025"/>
            <a:chOff x="6930" y="2780"/>
            <a:chExt cx="125" cy="126"/>
          </a:xfrm>
        </p:grpSpPr>
        <p:sp>
          <p:nvSpPr>
            <p:cNvPr id="269" name="Freeform 5">
              <a:extLst>
                <a:ext uri="{FF2B5EF4-FFF2-40B4-BE49-F238E27FC236}">
                  <a16:creationId xmlns:a16="http://schemas.microsoft.com/office/drawing/2014/main" id="{9BEFCB20-BB84-FBEF-1F95-5124B56A174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70" name="Freeform 6">
              <a:extLst>
                <a:ext uri="{FF2B5EF4-FFF2-40B4-BE49-F238E27FC236}">
                  <a16:creationId xmlns:a16="http://schemas.microsoft.com/office/drawing/2014/main" id="{2D7FF52D-D690-82C4-0312-F69D1701AC3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271" name="Скругленный прямоугольник 1">
            <a:extLst>
              <a:ext uri="{FF2B5EF4-FFF2-40B4-BE49-F238E27FC236}">
                <a16:creationId xmlns:a16="http://schemas.microsoft.com/office/drawing/2014/main" id="{66D1B1A9-D49A-5D2D-A003-EE7677FBF781}"/>
              </a:ext>
            </a:extLst>
          </p:cNvPr>
          <p:cNvSpPr/>
          <p:nvPr/>
        </p:nvSpPr>
        <p:spPr>
          <a:xfrm>
            <a:off x="2782250" y="1274162"/>
            <a:ext cx="1080000" cy="4843614"/>
          </a:xfrm>
          <a:prstGeom prst="roundRect">
            <a:avLst>
              <a:gd name="adj" fmla="val 10048"/>
            </a:avLst>
          </a:prstGeom>
          <a:noFill/>
          <a:ln w="25400">
            <a:solidFill>
              <a:srgbClr val="C8202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2" name="Скругленный прямоугольник 1">
            <a:extLst>
              <a:ext uri="{FF2B5EF4-FFF2-40B4-BE49-F238E27FC236}">
                <a16:creationId xmlns:a16="http://schemas.microsoft.com/office/drawing/2014/main" id="{66EF90FB-9AB1-313B-B71C-9F4168F7BFD4}"/>
              </a:ext>
            </a:extLst>
          </p:cNvPr>
          <p:cNvSpPr/>
          <p:nvPr/>
        </p:nvSpPr>
        <p:spPr>
          <a:xfrm>
            <a:off x="3905404" y="1274162"/>
            <a:ext cx="1080000" cy="4843614"/>
          </a:xfrm>
          <a:prstGeom prst="roundRect">
            <a:avLst>
              <a:gd name="adj" fmla="val 10048"/>
            </a:avLst>
          </a:prstGeom>
          <a:noFill/>
          <a:ln w="25400">
            <a:solidFill>
              <a:srgbClr val="0147B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3" name="Скругленный прямоугольник 1">
            <a:extLst>
              <a:ext uri="{FF2B5EF4-FFF2-40B4-BE49-F238E27FC236}">
                <a16:creationId xmlns:a16="http://schemas.microsoft.com/office/drawing/2014/main" id="{F5AF87EB-4E29-6D91-5F97-6F51B354F386}"/>
              </a:ext>
            </a:extLst>
          </p:cNvPr>
          <p:cNvSpPr/>
          <p:nvPr/>
        </p:nvSpPr>
        <p:spPr>
          <a:xfrm>
            <a:off x="5028558" y="1274162"/>
            <a:ext cx="1080000" cy="4843614"/>
          </a:xfrm>
          <a:prstGeom prst="roundRect">
            <a:avLst>
              <a:gd name="adj" fmla="val 10048"/>
            </a:avLst>
          </a:prstGeom>
          <a:noFill/>
          <a:ln w="25400">
            <a:solidFill>
              <a:srgbClr val="00963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4" name="Скругленный прямоугольник 1">
            <a:extLst>
              <a:ext uri="{FF2B5EF4-FFF2-40B4-BE49-F238E27FC236}">
                <a16:creationId xmlns:a16="http://schemas.microsoft.com/office/drawing/2014/main" id="{B68014DB-701A-56C9-BB29-453271340EFE}"/>
              </a:ext>
            </a:extLst>
          </p:cNvPr>
          <p:cNvSpPr/>
          <p:nvPr/>
        </p:nvSpPr>
        <p:spPr>
          <a:xfrm>
            <a:off x="6151712" y="1274162"/>
            <a:ext cx="1080000" cy="4843614"/>
          </a:xfrm>
          <a:prstGeom prst="roundRect">
            <a:avLst>
              <a:gd name="adj" fmla="val 10048"/>
            </a:avLst>
          </a:prstGeom>
          <a:noFill/>
          <a:ln w="25400">
            <a:solidFill>
              <a:srgbClr val="51BAE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5" name="Скругленный прямоугольник 1">
            <a:extLst>
              <a:ext uri="{FF2B5EF4-FFF2-40B4-BE49-F238E27FC236}">
                <a16:creationId xmlns:a16="http://schemas.microsoft.com/office/drawing/2014/main" id="{4B96A8FE-CC41-B9EB-D6F3-7CEA0F1C2EE4}"/>
              </a:ext>
            </a:extLst>
          </p:cNvPr>
          <p:cNvSpPr/>
          <p:nvPr/>
        </p:nvSpPr>
        <p:spPr>
          <a:xfrm>
            <a:off x="7274866" y="1274162"/>
            <a:ext cx="1080000" cy="4843614"/>
          </a:xfrm>
          <a:prstGeom prst="roundRect">
            <a:avLst>
              <a:gd name="adj" fmla="val 10048"/>
            </a:avLst>
          </a:prstGeom>
          <a:noFill/>
          <a:ln w="25400">
            <a:solidFill>
              <a:srgbClr val="26C9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6" name="Скругленный прямоугольник 1">
            <a:extLst>
              <a:ext uri="{FF2B5EF4-FFF2-40B4-BE49-F238E27FC236}">
                <a16:creationId xmlns:a16="http://schemas.microsoft.com/office/drawing/2014/main" id="{9776AE37-DBEC-70D4-AE00-2A47D71BFEBD}"/>
              </a:ext>
            </a:extLst>
          </p:cNvPr>
          <p:cNvSpPr/>
          <p:nvPr/>
        </p:nvSpPr>
        <p:spPr>
          <a:xfrm>
            <a:off x="8398020" y="1274162"/>
            <a:ext cx="1080000" cy="4843614"/>
          </a:xfrm>
          <a:prstGeom prst="roundRect">
            <a:avLst>
              <a:gd name="adj" fmla="val 10048"/>
            </a:avLst>
          </a:prstGeom>
          <a:noFill/>
          <a:ln w="25400">
            <a:solidFill>
              <a:srgbClr val="6F2F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7" name="Скругленный прямоугольник 1">
            <a:extLst>
              <a:ext uri="{FF2B5EF4-FFF2-40B4-BE49-F238E27FC236}">
                <a16:creationId xmlns:a16="http://schemas.microsoft.com/office/drawing/2014/main" id="{A5590F7B-DDBD-14FB-E864-DFA52F96A1D1}"/>
              </a:ext>
            </a:extLst>
          </p:cNvPr>
          <p:cNvSpPr/>
          <p:nvPr/>
        </p:nvSpPr>
        <p:spPr>
          <a:xfrm>
            <a:off x="9521174" y="1274162"/>
            <a:ext cx="1080000" cy="4843614"/>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78" name="Скругленный прямоугольник 1">
            <a:extLst>
              <a:ext uri="{FF2B5EF4-FFF2-40B4-BE49-F238E27FC236}">
                <a16:creationId xmlns:a16="http://schemas.microsoft.com/office/drawing/2014/main" id="{59A2E5EA-5656-8E01-8963-41B6F4F5D143}"/>
              </a:ext>
            </a:extLst>
          </p:cNvPr>
          <p:cNvSpPr/>
          <p:nvPr/>
        </p:nvSpPr>
        <p:spPr>
          <a:xfrm>
            <a:off x="10644326" y="1274162"/>
            <a:ext cx="1080000" cy="4843614"/>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Tree>
    <p:extLst>
      <p:ext uri="{BB962C8B-B14F-4D97-AF65-F5344CB8AC3E}">
        <p14:creationId xmlns:p14="http://schemas.microsoft.com/office/powerpoint/2010/main" val="256064126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B5113-5650-D429-8CB6-B4C84D727444}"/>
            </a:ext>
          </a:extLst>
        </p:cNvPr>
        <p:cNvGrpSpPr/>
        <p:nvPr/>
      </p:nvGrpSpPr>
      <p:grpSpPr>
        <a:xfrm>
          <a:off x="0" y="0"/>
          <a:ext cx="0" cy="0"/>
          <a:chOff x="0" y="0"/>
          <a:chExt cx="0" cy="0"/>
        </a:xfrm>
      </p:grpSpPr>
      <p:sp>
        <p:nvSpPr>
          <p:cNvPr id="51" name="Прямоугольник с двумя скругленными соседними углами 23">
            <a:extLst>
              <a:ext uri="{FF2B5EF4-FFF2-40B4-BE49-F238E27FC236}">
                <a16:creationId xmlns:a16="http://schemas.microsoft.com/office/drawing/2014/main" id="{3CBFE39E-4EA8-7D58-1F5A-D2040186845B}"/>
              </a:ext>
            </a:extLst>
          </p:cNvPr>
          <p:cNvSpPr/>
          <p:nvPr/>
        </p:nvSpPr>
        <p:spPr>
          <a:xfrm>
            <a:off x="2782250" y="1274161"/>
            <a:ext cx="1080000" cy="315157"/>
          </a:xfrm>
          <a:prstGeom prst="round2SameRect">
            <a:avLst>
              <a:gd name="adj1" fmla="val 22841"/>
              <a:gd name="adj2" fmla="val 0"/>
            </a:avLst>
          </a:prstGeom>
          <a:solidFill>
            <a:srgbClr val="C8202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7" name="Прямоугольник с двумя скругленными соседними углами 23">
            <a:extLst>
              <a:ext uri="{FF2B5EF4-FFF2-40B4-BE49-F238E27FC236}">
                <a16:creationId xmlns:a16="http://schemas.microsoft.com/office/drawing/2014/main" id="{26C5D21F-18E6-1F73-A2A5-B0A1A5959480}"/>
              </a:ext>
            </a:extLst>
          </p:cNvPr>
          <p:cNvSpPr/>
          <p:nvPr/>
        </p:nvSpPr>
        <p:spPr>
          <a:xfrm>
            <a:off x="3905404" y="1274161"/>
            <a:ext cx="1080000" cy="315157"/>
          </a:xfrm>
          <a:prstGeom prst="round2SameRect">
            <a:avLst>
              <a:gd name="adj1" fmla="val 22841"/>
              <a:gd name="adj2" fmla="val 0"/>
            </a:avLst>
          </a:prstGeom>
          <a:solidFill>
            <a:srgbClr val="0147B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9" name="Прямоугольник с двумя скругленными соседними углами 23">
            <a:extLst>
              <a:ext uri="{FF2B5EF4-FFF2-40B4-BE49-F238E27FC236}">
                <a16:creationId xmlns:a16="http://schemas.microsoft.com/office/drawing/2014/main" id="{6849D422-A228-BFB0-1624-C9712F7CFE02}"/>
              </a:ext>
            </a:extLst>
          </p:cNvPr>
          <p:cNvSpPr/>
          <p:nvPr/>
        </p:nvSpPr>
        <p:spPr>
          <a:xfrm>
            <a:off x="5028558" y="1274161"/>
            <a:ext cx="1080000" cy="315157"/>
          </a:xfrm>
          <a:prstGeom prst="round2SameRect">
            <a:avLst>
              <a:gd name="adj1" fmla="val 22841"/>
              <a:gd name="adj2" fmla="val 0"/>
            </a:avLst>
          </a:prstGeom>
          <a:solidFill>
            <a:srgbClr val="00963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3" name="Прямоугольник с двумя скругленными соседними углами 23">
            <a:extLst>
              <a:ext uri="{FF2B5EF4-FFF2-40B4-BE49-F238E27FC236}">
                <a16:creationId xmlns:a16="http://schemas.microsoft.com/office/drawing/2014/main" id="{32CA5794-D2D0-4BDF-1D5F-D11D67E08DA2}"/>
              </a:ext>
            </a:extLst>
          </p:cNvPr>
          <p:cNvSpPr/>
          <p:nvPr/>
        </p:nvSpPr>
        <p:spPr>
          <a:xfrm>
            <a:off x="6151712" y="1274161"/>
            <a:ext cx="1080000" cy="315157"/>
          </a:xfrm>
          <a:prstGeom prst="round2SameRect">
            <a:avLst>
              <a:gd name="adj1" fmla="val 22841"/>
              <a:gd name="adj2" fmla="val 0"/>
            </a:avLst>
          </a:prstGeom>
          <a:solidFill>
            <a:srgbClr val="51BA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рямоугольник с двумя скругленными соседними углами 23">
            <a:extLst>
              <a:ext uri="{FF2B5EF4-FFF2-40B4-BE49-F238E27FC236}">
                <a16:creationId xmlns:a16="http://schemas.microsoft.com/office/drawing/2014/main" id="{C9D6E3DE-81E8-D229-F70A-7869DE2D5E61}"/>
              </a:ext>
            </a:extLst>
          </p:cNvPr>
          <p:cNvSpPr/>
          <p:nvPr/>
        </p:nvSpPr>
        <p:spPr>
          <a:xfrm>
            <a:off x="7274866" y="1274161"/>
            <a:ext cx="1080000" cy="315157"/>
          </a:xfrm>
          <a:prstGeom prst="round2SameRect">
            <a:avLst>
              <a:gd name="adj1" fmla="val 22841"/>
              <a:gd name="adj2" fmla="val 0"/>
            </a:avLst>
          </a:prstGeom>
          <a:solidFill>
            <a:srgbClr val="26C9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рямоугольник с двумя скругленными соседними углами 23">
            <a:extLst>
              <a:ext uri="{FF2B5EF4-FFF2-40B4-BE49-F238E27FC236}">
                <a16:creationId xmlns:a16="http://schemas.microsoft.com/office/drawing/2014/main" id="{EC711D0A-AC9B-E1BE-E8B7-F251B1CA6C40}"/>
              </a:ext>
            </a:extLst>
          </p:cNvPr>
          <p:cNvSpPr/>
          <p:nvPr/>
        </p:nvSpPr>
        <p:spPr>
          <a:xfrm>
            <a:off x="8398020" y="1274161"/>
            <a:ext cx="1080000" cy="315157"/>
          </a:xfrm>
          <a:prstGeom prst="round2SameRect">
            <a:avLst>
              <a:gd name="adj1" fmla="val 22841"/>
              <a:gd name="adj2" fmla="val 0"/>
            </a:avLst>
          </a:prstGeom>
          <a:solidFill>
            <a:srgbClr val="6F2F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рямоугольник с двумя скругленными соседними углами 23">
            <a:extLst>
              <a:ext uri="{FF2B5EF4-FFF2-40B4-BE49-F238E27FC236}">
                <a16:creationId xmlns:a16="http://schemas.microsoft.com/office/drawing/2014/main" id="{979B49D6-04B5-EB44-AA8C-C2B20CF7E1DD}"/>
              </a:ext>
            </a:extLst>
          </p:cNvPr>
          <p:cNvSpPr/>
          <p:nvPr/>
        </p:nvSpPr>
        <p:spPr>
          <a:xfrm>
            <a:off x="9521174"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4729352B-7ED2-5B42-0734-48AB33AE239E}"/>
              </a:ext>
            </a:extLst>
          </p:cNvPr>
          <p:cNvSpPr>
            <a:spLocks noGrp="1"/>
          </p:cNvSpPr>
          <p:nvPr>
            <p:ph type="title"/>
          </p:nvPr>
        </p:nvSpPr>
        <p:spPr>
          <a:xfrm>
            <a:off x="990600" y="378935"/>
            <a:ext cx="4826429" cy="562393"/>
          </a:xfrm>
        </p:spPr>
        <p:txBody>
          <a:bodyPr/>
          <a:lstStyle/>
          <a:p>
            <a:r>
              <a:rPr lang="ru-RU" dirty="0"/>
              <a:t>Сравнение с конкурентами</a:t>
            </a:r>
          </a:p>
        </p:txBody>
      </p:sp>
      <p:sp>
        <p:nvSpPr>
          <p:cNvPr id="5" name="Номер слайда 6">
            <a:extLst>
              <a:ext uri="{FF2B5EF4-FFF2-40B4-BE49-F238E27FC236}">
                <a16:creationId xmlns:a16="http://schemas.microsoft.com/office/drawing/2014/main" id="{36C09F38-F0B6-B662-FE90-076E0272E0C7}"/>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26</a:t>
            </a:fld>
            <a:endParaRPr lang="ru-RU" sz="900" dirty="0"/>
          </a:p>
        </p:txBody>
      </p:sp>
      <p:sp>
        <p:nvSpPr>
          <p:cNvPr id="22" name="Прямоугольник с двумя скругленными соседними углами 23">
            <a:extLst>
              <a:ext uri="{FF2B5EF4-FFF2-40B4-BE49-F238E27FC236}">
                <a16:creationId xmlns:a16="http://schemas.microsoft.com/office/drawing/2014/main" id="{440B4DAF-C4FE-1E9B-13BA-64847807DB90}"/>
              </a:ext>
            </a:extLst>
          </p:cNvPr>
          <p:cNvSpPr/>
          <p:nvPr/>
        </p:nvSpPr>
        <p:spPr>
          <a:xfrm>
            <a:off x="10644326"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graphicFrame>
        <p:nvGraphicFramePr>
          <p:cNvPr id="35" name="Таблица 34">
            <a:extLst>
              <a:ext uri="{FF2B5EF4-FFF2-40B4-BE49-F238E27FC236}">
                <a16:creationId xmlns:a16="http://schemas.microsoft.com/office/drawing/2014/main" id="{F637E0BF-30F3-8B4B-DB48-C739EC393E15}"/>
              </a:ext>
            </a:extLst>
          </p:cNvPr>
          <p:cNvGraphicFramePr>
            <a:graphicFrameLocks noGrp="1"/>
          </p:cNvGraphicFramePr>
          <p:nvPr>
            <p:extLst>
              <p:ext uri="{D42A27DB-BD31-4B8C-83A1-F6EECF244321}">
                <p14:modId xmlns:p14="http://schemas.microsoft.com/office/powerpoint/2010/main" val="3559459998"/>
              </p:ext>
            </p:extLst>
          </p:nvPr>
        </p:nvGraphicFramePr>
        <p:xfrm>
          <a:off x="442913" y="1274161"/>
          <a:ext cx="11306170" cy="4902532"/>
        </p:xfrm>
        <a:graphic>
          <a:graphicData uri="http://schemas.openxmlformats.org/drawingml/2006/table">
            <a:tbl>
              <a:tblPr>
                <a:tableStyleId>{E8034E78-7F5D-4C2E-B375-FC64B27BC917}</a:tableStyleId>
              </a:tblPr>
              <a:tblGrid>
                <a:gridCol w="2318042">
                  <a:extLst>
                    <a:ext uri="{9D8B030D-6E8A-4147-A177-3AD203B41FA5}">
                      <a16:colId xmlns:a16="http://schemas.microsoft.com/office/drawing/2014/main" val="1870474678"/>
                    </a:ext>
                  </a:extLst>
                </a:gridCol>
                <a:gridCol w="1123516">
                  <a:extLst>
                    <a:ext uri="{9D8B030D-6E8A-4147-A177-3AD203B41FA5}">
                      <a16:colId xmlns:a16="http://schemas.microsoft.com/office/drawing/2014/main" val="1918093955"/>
                    </a:ext>
                  </a:extLst>
                </a:gridCol>
                <a:gridCol w="1123516">
                  <a:extLst>
                    <a:ext uri="{9D8B030D-6E8A-4147-A177-3AD203B41FA5}">
                      <a16:colId xmlns:a16="http://schemas.microsoft.com/office/drawing/2014/main" val="3556989998"/>
                    </a:ext>
                  </a:extLst>
                </a:gridCol>
                <a:gridCol w="1123516">
                  <a:extLst>
                    <a:ext uri="{9D8B030D-6E8A-4147-A177-3AD203B41FA5}">
                      <a16:colId xmlns:a16="http://schemas.microsoft.com/office/drawing/2014/main" val="2787815601"/>
                    </a:ext>
                  </a:extLst>
                </a:gridCol>
                <a:gridCol w="1123516">
                  <a:extLst>
                    <a:ext uri="{9D8B030D-6E8A-4147-A177-3AD203B41FA5}">
                      <a16:colId xmlns:a16="http://schemas.microsoft.com/office/drawing/2014/main" val="2264981377"/>
                    </a:ext>
                  </a:extLst>
                </a:gridCol>
                <a:gridCol w="1123516">
                  <a:extLst>
                    <a:ext uri="{9D8B030D-6E8A-4147-A177-3AD203B41FA5}">
                      <a16:colId xmlns:a16="http://schemas.microsoft.com/office/drawing/2014/main" val="1011379582"/>
                    </a:ext>
                  </a:extLst>
                </a:gridCol>
                <a:gridCol w="1123516">
                  <a:extLst>
                    <a:ext uri="{9D8B030D-6E8A-4147-A177-3AD203B41FA5}">
                      <a16:colId xmlns:a16="http://schemas.microsoft.com/office/drawing/2014/main" val="1178695425"/>
                    </a:ext>
                  </a:extLst>
                </a:gridCol>
                <a:gridCol w="1123516">
                  <a:extLst>
                    <a:ext uri="{9D8B030D-6E8A-4147-A177-3AD203B41FA5}">
                      <a16:colId xmlns:a16="http://schemas.microsoft.com/office/drawing/2014/main" val="2362509139"/>
                    </a:ext>
                  </a:extLst>
                </a:gridCol>
                <a:gridCol w="1123516">
                  <a:extLst>
                    <a:ext uri="{9D8B030D-6E8A-4147-A177-3AD203B41FA5}">
                      <a16:colId xmlns:a16="http://schemas.microsoft.com/office/drawing/2014/main" val="217521272"/>
                    </a:ext>
                  </a:extLst>
                </a:gridCol>
              </a:tblGrid>
              <a:tr h="0">
                <a:tc>
                  <a:txBody>
                    <a:bodyPr/>
                    <a:lstStyle/>
                    <a:p>
                      <a:pPr algn="l" fontAlgn="b">
                        <a:lnSpc>
                          <a:spcPts val="700"/>
                        </a:lnSpc>
                      </a:pPr>
                      <a:endParaRPr lang="ru-RU" sz="900" b="1" i="0" u="none" strike="noStrike" dirty="0">
                        <a:solidFill>
                          <a:schemeClr val="bg1"/>
                        </a:solidFill>
                        <a:effectLst/>
                        <a:latin typeface="Akrobat Bold" pitchFamily="2" charset="0"/>
                      </a:endParaRPr>
                    </a:p>
                  </a:txBody>
                  <a:tcPr marL="0" marR="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АЛЬФА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ИГС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РЕСО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ВСК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kern="1200" dirty="0">
                          <a:solidFill>
                            <a:srgbClr val="FFFFFF"/>
                          </a:solidFill>
                          <a:effectLst/>
                          <a:latin typeface="Akrobat ExtraBold" panose="00000900000000000000" pitchFamily="50" charset="-52"/>
                          <a:ea typeface="+mn-ea"/>
                          <a:cs typeface="+mn-cs"/>
                        </a:rPr>
                        <a:t>СБЕР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Ренессанс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979406"/>
                  </a:ext>
                </a:extLst>
              </a:tr>
              <a:tr h="0">
                <a:tc>
                  <a:txBody>
                    <a:bodyPr/>
                    <a:lstStyle/>
                    <a:p>
                      <a:pPr algn="l" fontAlgn="ctr">
                        <a:lnSpc>
                          <a:spcPts val="700"/>
                        </a:lnSpc>
                      </a:pPr>
                      <a:r>
                        <a:rPr lang="ru-RU" sz="1050" b="1" i="0" u="none" strike="noStrike" dirty="0">
                          <a:solidFill>
                            <a:srgbClr val="52606B"/>
                          </a:solidFill>
                          <a:effectLst/>
                          <a:latin typeface="Akrobat ExtraBold" pitchFamily="2" charset="0"/>
                        </a:rPr>
                        <a:t>ПОКРЫТИЕ/СК/Продукт</a:t>
                      </a:r>
                    </a:p>
                  </a:txBody>
                  <a:tcPr marL="0" marR="108000" marT="54000" marB="5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АльфаРЕМОНТ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Платинум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Все включено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br>
                        <a:rPr lang="ru-RU" sz="1050" b="0" i="0" u="none" strike="noStrike" dirty="0">
                          <a:solidFill>
                            <a:srgbClr val="52606B"/>
                          </a:solidFill>
                          <a:effectLst/>
                          <a:latin typeface="Akrobat ExtraBold" panose="00000900000000000000" pitchFamily="50" charset="-52"/>
                        </a:rPr>
                      </a:b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стандарт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премиум</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9127462"/>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Взрыв</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endParaRPr lang="ru-RU" sz="1050" b="0" i="0" u="none" strike="noStrike" dirty="0">
                        <a:solidFill>
                          <a:srgbClr val="52606B"/>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4149467438"/>
                  </a:ext>
                </a:extLst>
              </a:tr>
              <a:tr h="504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Взрыв котлов, газохранилищ, топливохранилищ, газопроводов, машин, аппаратов и других аналогичных устройств;</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67238"/>
                  </a:ext>
                </a:extLst>
              </a:tr>
              <a:tr h="324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Подрыв взрывчатыми веществами  (167 УК)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1136431"/>
                  </a:ext>
                </a:extLst>
              </a:tr>
              <a:tr h="284400">
                <a:tc>
                  <a:txBody>
                    <a:bodyPr/>
                    <a:lstStyle/>
                    <a:p>
                      <a:pPr algn="l" fontAlgn="ctr"/>
                      <a:r>
                        <a:rPr lang="ru-RU" sz="1050" b="1" i="0" u="none" strike="noStrike" kern="1200" dirty="0">
                          <a:solidFill>
                            <a:srgbClr val="52606B"/>
                          </a:solidFill>
                          <a:effectLst/>
                          <a:latin typeface="Akrobat ExtraBold" pitchFamily="2" charset="0"/>
                          <a:ea typeface="+mn-ea"/>
                          <a:cs typeface="+mn-cs"/>
                        </a:rPr>
                        <a:t>Повреждение водой</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dirty="0">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2300880515"/>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Залив в связи с выходом из строя стиральной/посудомоечной машины</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875881"/>
                  </a:ext>
                </a:extLst>
              </a:tr>
              <a:tr h="504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Залив жидкостью в период некапитального ремонта/замены элементов ИО без повышающего К-та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0159330"/>
                  </a:ext>
                </a:extLst>
              </a:tr>
              <a:tr h="284400">
                <a:tc>
                  <a:txBody>
                    <a:bodyPr/>
                    <a:lstStyle/>
                    <a:p>
                      <a:pPr marL="0" algn="l" defTabSz="914400" rtl="0" eaLnBrk="1" fontAlgn="ctr" latinLnBrk="0" hangingPunct="1">
                        <a:lnSpc>
                          <a:spcPts val="1100"/>
                        </a:lnSpc>
                      </a:pPr>
                      <a:r>
                        <a:rPr lang="ru-RU" sz="1050" b="0" i="0" u="none" strike="noStrike" kern="1200" spc="-12" dirty="0">
                          <a:solidFill>
                            <a:srgbClr val="52606B"/>
                          </a:solidFill>
                          <a:effectLst/>
                          <a:latin typeface="Akrobat" panose="00000600000000000000" pitchFamily="50" charset="-52"/>
                          <a:ea typeface="+mn-ea"/>
                          <a:cs typeface="+mn-cs"/>
                        </a:rPr>
                        <a:t>Залив в рез-те проведения ремонта у соседей</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3567160"/>
                  </a:ext>
                </a:extLst>
              </a:tr>
              <a:tr h="284400">
                <a:tc>
                  <a:txBody>
                    <a:bodyPr/>
                    <a:lstStyle/>
                    <a:p>
                      <a:pPr marL="0" algn="l" defTabSz="914400" rtl="0" eaLnBrk="1" fontAlgn="ctr" latinLnBrk="0" hangingPunct="1">
                        <a:lnSpc>
                          <a:spcPts val="1100"/>
                        </a:lnSpc>
                      </a:pPr>
                      <a:r>
                        <a:rPr lang="ru-RU" sz="1050" b="0" i="0" u="none" strike="noStrike" kern="1200" spc="-47" dirty="0">
                          <a:solidFill>
                            <a:srgbClr val="52606B"/>
                          </a:solidFill>
                          <a:effectLst/>
                          <a:latin typeface="Akrobat" panose="00000600000000000000" pitchFamily="50" charset="-52"/>
                          <a:ea typeface="+mn-ea"/>
                          <a:cs typeface="+mn-cs"/>
                        </a:rPr>
                        <a:t>Обратное движение стоков канализации (авария)</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31348"/>
                  </a:ext>
                </a:extLst>
              </a:tr>
              <a:tr h="360000">
                <a:tc>
                  <a:txBody>
                    <a:bodyPr/>
                    <a:lstStyle/>
                    <a:p>
                      <a:pPr marL="0" algn="l" defTabSz="914400" rtl="0" eaLnBrk="1" fontAlgn="ctr" latinLnBrk="0" hangingPunct="1">
                        <a:lnSpc>
                          <a:spcPts val="1100"/>
                        </a:lnSpc>
                      </a:pPr>
                      <a:r>
                        <a:rPr lang="ru-RU" sz="1050" b="0" i="0" u="none" strike="noStrike" kern="1200" spc="-47" dirty="0">
                          <a:solidFill>
                            <a:srgbClr val="52606B"/>
                          </a:solidFill>
                          <a:effectLst/>
                          <a:latin typeface="Akrobat" panose="00000600000000000000" pitchFamily="50" charset="-52"/>
                          <a:ea typeface="+mn-ea"/>
                          <a:cs typeface="+mn-cs"/>
                        </a:rPr>
                        <a:t>Проникновение жидкости ИЗ ЖИЛЫХ помещений, </a:t>
                      </a:r>
                      <a:r>
                        <a:rPr lang="ru-RU" sz="1050" b="0" i="0" u="none" strike="noStrike" kern="1200" dirty="0">
                          <a:solidFill>
                            <a:srgbClr val="52606B"/>
                          </a:solidFill>
                          <a:effectLst/>
                          <a:latin typeface="Akrobat" panose="00000600000000000000" pitchFamily="50" charset="-52"/>
                          <a:ea typeface="+mn-ea"/>
                          <a:cs typeface="+mn-cs"/>
                        </a:rPr>
                        <a:t>не принадлежащих Выгодоприобретателю</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8241100"/>
                  </a:ext>
                </a:extLst>
              </a:tr>
              <a:tr h="360000">
                <a:tc>
                  <a:txBody>
                    <a:bodyPr/>
                    <a:lstStyle/>
                    <a:p>
                      <a:pPr marL="0" algn="l" defTabSz="914400" rtl="0" eaLnBrk="1" fontAlgn="ctr" latinLnBrk="0" hangingPunct="1">
                        <a:lnSpc>
                          <a:spcPts val="1100"/>
                        </a:lnSpc>
                      </a:pPr>
                      <a:r>
                        <a:rPr lang="ru-RU" sz="1050" b="0" i="0" u="none" strike="noStrike" kern="1200" spc="-23" dirty="0">
                          <a:solidFill>
                            <a:srgbClr val="52606B"/>
                          </a:solidFill>
                          <a:effectLst/>
                          <a:latin typeface="Akrobat" panose="00000600000000000000" pitchFamily="50" charset="-52"/>
                          <a:ea typeface="+mn-ea"/>
                          <a:cs typeface="+mn-cs"/>
                        </a:rPr>
                        <a:t>Проникновения воды из НЕЖИЛЫХ помещений, не принадлежащих Выгодоприобретателю</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0902141"/>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Залив как результат уборки и/или чистки помещений</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Не покрывается</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4292915"/>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Повреждение жидкостью ИО, закрепленного на наружной стене+/ и крыше</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4748199"/>
                  </a:ext>
                </a:extLst>
              </a:tr>
            </a:tbl>
          </a:graphicData>
        </a:graphic>
      </p:graphicFrame>
      <p:grpSp>
        <p:nvGrpSpPr>
          <p:cNvPr id="3" name="Group 7">
            <a:extLst>
              <a:ext uri="{FF2B5EF4-FFF2-40B4-BE49-F238E27FC236}">
                <a16:creationId xmlns:a16="http://schemas.microsoft.com/office/drawing/2014/main" id="{3ED801E4-2770-788C-4727-160381984E77}"/>
              </a:ext>
            </a:extLst>
          </p:cNvPr>
          <p:cNvGrpSpPr>
            <a:grpSpLocks noChangeAspect="1"/>
          </p:cNvGrpSpPr>
          <p:nvPr/>
        </p:nvGrpSpPr>
        <p:grpSpPr>
          <a:xfrm>
            <a:off x="11083526" y="2348936"/>
            <a:ext cx="201600" cy="201600"/>
            <a:chOff x="1055688" y="2770842"/>
            <a:chExt cx="352533" cy="352533"/>
          </a:xfrm>
          <a:solidFill>
            <a:srgbClr val="C00000"/>
          </a:solidFill>
        </p:grpSpPr>
        <p:sp>
          <p:nvSpPr>
            <p:cNvPr id="4" name="Овал 255">
              <a:extLst>
                <a:ext uri="{FF2B5EF4-FFF2-40B4-BE49-F238E27FC236}">
                  <a16:creationId xmlns:a16="http://schemas.microsoft.com/office/drawing/2014/main" id="{DA87806C-A2EC-A76B-D46C-0CB519694C33}"/>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 name="Straight Connector 9">
              <a:extLst>
                <a:ext uri="{FF2B5EF4-FFF2-40B4-BE49-F238E27FC236}">
                  <a16:creationId xmlns:a16="http://schemas.microsoft.com/office/drawing/2014/main" id="{4E7D17E5-03B2-DBCB-73E0-157CF4C4763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 name="Straight Connector 10">
              <a:extLst>
                <a:ext uri="{FF2B5EF4-FFF2-40B4-BE49-F238E27FC236}">
                  <a16:creationId xmlns:a16="http://schemas.microsoft.com/office/drawing/2014/main" id="{29E15162-C65F-0659-0B8B-A0FD1954B5B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 name="Group 4">
            <a:extLst>
              <a:ext uri="{FF2B5EF4-FFF2-40B4-BE49-F238E27FC236}">
                <a16:creationId xmlns:a16="http://schemas.microsoft.com/office/drawing/2014/main" id="{BF6ED922-6C8E-170E-A135-4C544485BD6A}"/>
              </a:ext>
            </a:extLst>
          </p:cNvPr>
          <p:cNvGrpSpPr>
            <a:grpSpLocks noChangeAspect="1"/>
          </p:cNvGrpSpPr>
          <p:nvPr/>
        </p:nvGrpSpPr>
        <p:grpSpPr bwMode="auto">
          <a:xfrm>
            <a:off x="3223031" y="2351232"/>
            <a:ext cx="198438" cy="200025"/>
            <a:chOff x="6930" y="2780"/>
            <a:chExt cx="125" cy="126"/>
          </a:xfrm>
        </p:grpSpPr>
        <p:sp>
          <p:nvSpPr>
            <p:cNvPr id="9" name="Freeform 5">
              <a:extLst>
                <a:ext uri="{FF2B5EF4-FFF2-40B4-BE49-F238E27FC236}">
                  <a16:creationId xmlns:a16="http://schemas.microsoft.com/office/drawing/2014/main" id="{4C8B53BE-E352-012A-60B1-53BF57A66ED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 name="Freeform 6">
              <a:extLst>
                <a:ext uri="{FF2B5EF4-FFF2-40B4-BE49-F238E27FC236}">
                  <a16:creationId xmlns:a16="http://schemas.microsoft.com/office/drawing/2014/main" id="{F31DCA67-2938-0B38-0440-D9539E9918B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 name="Group 4">
            <a:extLst>
              <a:ext uri="{FF2B5EF4-FFF2-40B4-BE49-F238E27FC236}">
                <a16:creationId xmlns:a16="http://schemas.microsoft.com/office/drawing/2014/main" id="{98DB4735-3A93-BBCA-2025-C8DC59923483}"/>
              </a:ext>
            </a:extLst>
          </p:cNvPr>
          <p:cNvGrpSpPr>
            <a:grpSpLocks noChangeAspect="1"/>
          </p:cNvGrpSpPr>
          <p:nvPr/>
        </p:nvGrpSpPr>
        <p:grpSpPr bwMode="auto">
          <a:xfrm>
            <a:off x="4346185" y="2351232"/>
            <a:ext cx="198438" cy="200025"/>
            <a:chOff x="6930" y="2780"/>
            <a:chExt cx="125" cy="126"/>
          </a:xfrm>
        </p:grpSpPr>
        <p:sp>
          <p:nvSpPr>
            <p:cNvPr id="12" name="Freeform 5">
              <a:extLst>
                <a:ext uri="{FF2B5EF4-FFF2-40B4-BE49-F238E27FC236}">
                  <a16:creationId xmlns:a16="http://schemas.microsoft.com/office/drawing/2014/main" id="{DAA81F64-41AF-BF41-ED2E-AFEE3150255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 name="Freeform 6">
              <a:extLst>
                <a:ext uri="{FF2B5EF4-FFF2-40B4-BE49-F238E27FC236}">
                  <a16:creationId xmlns:a16="http://schemas.microsoft.com/office/drawing/2014/main" id="{8219E687-1F4B-9F99-B78B-DA08C68127D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 name="Group 4">
            <a:extLst>
              <a:ext uri="{FF2B5EF4-FFF2-40B4-BE49-F238E27FC236}">
                <a16:creationId xmlns:a16="http://schemas.microsoft.com/office/drawing/2014/main" id="{7CA3B196-755E-E293-FB76-410A89DAA77B}"/>
              </a:ext>
            </a:extLst>
          </p:cNvPr>
          <p:cNvGrpSpPr>
            <a:grpSpLocks noChangeAspect="1"/>
          </p:cNvGrpSpPr>
          <p:nvPr/>
        </p:nvGrpSpPr>
        <p:grpSpPr bwMode="auto">
          <a:xfrm>
            <a:off x="8838801" y="2351232"/>
            <a:ext cx="198438" cy="200025"/>
            <a:chOff x="6930" y="2780"/>
            <a:chExt cx="125" cy="126"/>
          </a:xfrm>
        </p:grpSpPr>
        <p:sp>
          <p:nvSpPr>
            <p:cNvPr id="15" name="Freeform 5">
              <a:extLst>
                <a:ext uri="{FF2B5EF4-FFF2-40B4-BE49-F238E27FC236}">
                  <a16:creationId xmlns:a16="http://schemas.microsoft.com/office/drawing/2014/main" id="{75655B83-DBFA-41D2-9509-7CFEFBF1EF3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 name="Freeform 6">
              <a:extLst>
                <a:ext uri="{FF2B5EF4-FFF2-40B4-BE49-F238E27FC236}">
                  <a16:creationId xmlns:a16="http://schemas.microsoft.com/office/drawing/2014/main" id="{545E5312-AEA0-B87B-78B0-BF655CDBAA7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 name="Group 7">
            <a:extLst>
              <a:ext uri="{FF2B5EF4-FFF2-40B4-BE49-F238E27FC236}">
                <a16:creationId xmlns:a16="http://schemas.microsoft.com/office/drawing/2014/main" id="{5CB6BE7C-DC69-D89B-476F-0696C4385A9C}"/>
              </a:ext>
            </a:extLst>
          </p:cNvPr>
          <p:cNvGrpSpPr>
            <a:grpSpLocks noChangeAspect="1"/>
          </p:cNvGrpSpPr>
          <p:nvPr/>
        </p:nvGrpSpPr>
        <p:grpSpPr>
          <a:xfrm>
            <a:off x="9960374" y="2348936"/>
            <a:ext cx="201600" cy="201600"/>
            <a:chOff x="1055688" y="2770842"/>
            <a:chExt cx="352533" cy="352533"/>
          </a:xfrm>
          <a:solidFill>
            <a:srgbClr val="C00000"/>
          </a:solidFill>
        </p:grpSpPr>
        <p:sp>
          <p:nvSpPr>
            <p:cNvPr id="19" name="Овал 255">
              <a:extLst>
                <a:ext uri="{FF2B5EF4-FFF2-40B4-BE49-F238E27FC236}">
                  <a16:creationId xmlns:a16="http://schemas.microsoft.com/office/drawing/2014/main" id="{DFFBF787-4951-F3C4-2C40-A510CF93DC7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 name="Straight Connector 9">
              <a:extLst>
                <a:ext uri="{FF2B5EF4-FFF2-40B4-BE49-F238E27FC236}">
                  <a16:creationId xmlns:a16="http://schemas.microsoft.com/office/drawing/2014/main" id="{4CD1342D-1949-57D5-699D-865E6E7B818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 name="Straight Connector 10">
              <a:extLst>
                <a:ext uri="{FF2B5EF4-FFF2-40B4-BE49-F238E27FC236}">
                  <a16:creationId xmlns:a16="http://schemas.microsoft.com/office/drawing/2014/main" id="{33D79D5E-91C0-2998-8C62-FB91E0C8987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1" name="Group 7">
            <a:extLst>
              <a:ext uri="{FF2B5EF4-FFF2-40B4-BE49-F238E27FC236}">
                <a16:creationId xmlns:a16="http://schemas.microsoft.com/office/drawing/2014/main" id="{D0FDBC3C-E7B3-319D-40ED-9E9E6952327D}"/>
              </a:ext>
            </a:extLst>
          </p:cNvPr>
          <p:cNvGrpSpPr>
            <a:grpSpLocks noChangeAspect="1"/>
          </p:cNvGrpSpPr>
          <p:nvPr/>
        </p:nvGrpSpPr>
        <p:grpSpPr>
          <a:xfrm>
            <a:off x="5466868" y="2348936"/>
            <a:ext cx="201600" cy="201600"/>
            <a:chOff x="1055688" y="2770842"/>
            <a:chExt cx="352533" cy="352533"/>
          </a:xfrm>
          <a:solidFill>
            <a:srgbClr val="C00000"/>
          </a:solidFill>
        </p:grpSpPr>
        <p:sp>
          <p:nvSpPr>
            <p:cNvPr id="32" name="Овал 255">
              <a:extLst>
                <a:ext uri="{FF2B5EF4-FFF2-40B4-BE49-F238E27FC236}">
                  <a16:creationId xmlns:a16="http://schemas.microsoft.com/office/drawing/2014/main" id="{D5247A81-3958-F144-637F-502B4B2BC63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33" name="Straight Connector 9">
              <a:extLst>
                <a:ext uri="{FF2B5EF4-FFF2-40B4-BE49-F238E27FC236}">
                  <a16:creationId xmlns:a16="http://schemas.microsoft.com/office/drawing/2014/main" id="{387AF49D-CFAD-85F6-C7FA-947F0B2DC45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34" name="Straight Connector 10">
              <a:extLst>
                <a:ext uri="{FF2B5EF4-FFF2-40B4-BE49-F238E27FC236}">
                  <a16:creationId xmlns:a16="http://schemas.microsoft.com/office/drawing/2014/main" id="{9385B40B-D6E7-8CE7-6CA1-BA7DDA4A83F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6" name="Group 7">
            <a:extLst>
              <a:ext uri="{FF2B5EF4-FFF2-40B4-BE49-F238E27FC236}">
                <a16:creationId xmlns:a16="http://schemas.microsoft.com/office/drawing/2014/main" id="{860803B1-DA26-1D06-DDF2-E7B2718DC064}"/>
              </a:ext>
            </a:extLst>
          </p:cNvPr>
          <p:cNvGrpSpPr>
            <a:grpSpLocks noChangeAspect="1"/>
          </p:cNvGrpSpPr>
          <p:nvPr/>
        </p:nvGrpSpPr>
        <p:grpSpPr>
          <a:xfrm>
            <a:off x="11083526" y="2768036"/>
            <a:ext cx="201600" cy="201600"/>
            <a:chOff x="1055688" y="2770842"/>
            <a:chExt cx="352533" cy="352533"/>
          </a:xfrm>
          <a:solidFill>
            <a:srgbClr val="C00000"/>
          </a:solidFill>
        </p:grpSpPr>
        <p:sp>
          <p:nvSpPr>
            <p:cNvPr id="41" name="Овал 255">
              <a:extLst>
                <a:ext uri="{FF2B5EF4-FFF2-40B4-BE49-F238E27FC236}">
                  <a16:creationId xmlns:a16="http://schemas.microsoft.com/office/drawing/2014/main" id="{80B4B2AA-8C2A-58BD-A9A1-0EEAB6283150}"/>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52" name="Straight Connector 9">
              <a:extLst>
                <a:ext uri="{FF2B5EF4-FFF2-40B4-BE49-F238E27FC236}">
                  <a16:creationId xmlns:a16="http://schemas.microsoft.com/office/drawing/2014/main" id="{19045945-318F-26BA-6473-16545C6F1B7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10">
              <a:extLst>
                <a:ext uri="{FF2B5EF4-FFF2-40B4-BE49-F238E27FC236}">
                  <a16:creationId xmlns:a16="http://schemas.microsoft.com/office/drawing/2014/main" id="{2B8692B0-C708-D732-DA4D-BA62211EEAB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54" name="Group 4">
            <a:extLst>
              <a:ext uri="{FF2B5EF4-FFF2-40B4-BE49-F238E27FC236}">
                <a16:creationId xmlns:a16="http://schemas.microsoft.com/office/drawing/2014/main" id="{7FF1BFDD-95D0-19CE-67A7-0EEC33EA3015}"/>
              </a:ext>
            </a:extLst>
          </p:cNvPr>
          <p:cNvGrpSpPr>
            <a:grpSpLocks noChangeAspect="1"/>
          </p:cNvGrpSpPr>
          <p:nvPr/>
        </p:nvGrpSpPr>
        <p:grpSpPr bwMode="auto">
          <a:xfrm>
            <a:off x="3223031" y="2770332"/>
            <a:ext cx="198438" cy="200025"/>
            <a:chOff x="6930" y="2780"/>
            <a:chExt cx="125" cy="126"/>
          </a:xfrm>
        </p:grpSpPr>
        <p:sp>
          <p:nvSpPr>
            <p:cNvPr id="55" name="Freeform 5">
              <a:extLst>
                <a:ext uri="{FF2B5EF4-FFF2-40B4-BE49-F238E27FC236}">
                  <a16:creationId xmlns:a16="http://schemas.microsoft.com/office/drawing/2014/main" id="{F3768CFE-4689-215E-E635-E4BB5DF7A55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6" name="Freeform 6">
              <a:extLst>
                <a:ext uri="{FF2B5EF4-FFF2-40B4-BE49-F238E27FC236}">
                  <a16:creationId xmlns:a16="http://schemas.microsoft.com/office/drawing/2014/main" id="{76F21844-932D-054D-DEF7-4E04DE94847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7" name="Group 4">
            <a:extLst>
              <a:ext uri="{FF2B5EF4-FFF2-40B4-BE49-F238E27FC236}">
                <a16:creationId xmlns:a16="http://schemas.microsoft.com/office/drawing/2014/main" id="{408FA86D-3334-C65A-5EF7-6F822AEA7696}"/>
              </a:ext>
            </a:extLst>
          </p:cNvPr>
          <p:cNvGrpSpPr>
            <a:grpSpLocks noChangeAspect="1"/>
          </p:cNvGrpSpPr>
          <p:nvPr/>
        </p:nvGrpSpPr>
        <p:grpSpPr bwMode="auto">
          <a:xfrm>
            <a:off x="4346185" y="2770332"/>
            <a:ext cx="198438" cy="200025"/>
            <a:chOff x="6930" y="2780"/>
            <a:chExt cx="125" cy="126"/>
          </a:xfrm>
        </p:grpSpPr>
        <p:sp>
          <p:nvSpPr>
            <p:cNvPr id="58" name="Freeform 5">
              <a:extLst>
                <a:ext uri="{FF2B5EF4-FFF2-40B4-BE49-F238E27FC236}">
                  <a16:creationId xmlns:a16="http://schemas.microsoft.com/office/drawing/2014/main" id="{8023854A-15A1-2CBB-F693-85337E96BE0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9" name="Freeform 6">
              <a:extLst>
                <a:ext uri="{FF2B5EF4-FFF2-40B4-BE49-F238E27FC236}">
                  <a16:creationId xmlns:a16="http://schemas.microsoft.com/office/drawing/2014/main" id="{4F891014-6EF5-C68B-A97E-35D35D98420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0" name="Group 4">
            <a:extLst>
              <a:ext uri="{FF2B5EF4-FFF2-40B4-BE49-F238E27FC236}">
                <a16:creationId xmlns:a16="http://schemas.microsoft.com/office/drawing/2014/main" id="{856DE07D-6236-54C4-9629-9F02B3E76803}"/>
              </a:ext>
            </a:extLst>
          </p:cNvPr>
          <p:cNvGrpSpPr>
            <a:grpSpLocks noChangeAspect="1"/>
          </p:cNvGrpSpPr>
          <p:nvPr/>
        </p:nvGrpSpPr>
        <p:grpSpPr bwMode="auto">
          <a:xfrm>
            <a:off x="8841985" y="2770332"/>
            <a:ext cx="198438" cy="200025"/>
            <a:chOff x="6930" y="2780"/>
            <a:chExt cx="125" cy="126"/>
          </a:xfrm>
        </p:grpSpPr>
        <p:sp>
          <p:nvSpPr>
            <p:cNvPr id="61" name="Freeform 5">
              <a:extLst>
                <a:ext uri="{FF2B5EF4-FFF2-40B4-BE49-F238E27FC236}">
                  <a16:creationId xmlns:a16="http://schemas.microsoft.com/office/drawing/2014/main" id="{AC907B7B-4768-35F4-EC6B-53F00417F0C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2" name="Freeform 6">
              <a:extLst>
                <a:ext uri="{FF2B5EF4-FFF2-40B4-BE49-F238E27FC236}">
                  <a16:creationId xmlns:a16="http://schemas.microsoft.com/office/drawing/2014/main" id="{D84817FC-C74B-2B1D-B27B-4AD5CB7383D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3" name="Group 7">
            <a:extLst>
              <a:ext uri="{FF2B5EF4-FFF2-40B4-BE49-F238E27FC236}">
                <a16:creationId xmlns:a16="http://schemas.microsoft.com/office/drawing/2014/main" id="{873227B1-61FE-2BF4-4EC4-6410148AC945}"/>
              </a:ext>
            </a:extLst>
          </p:cNvPr>
          <p:cNvGrpSpPr>
            <a:grpSpLocks noChangeAspect="1"/>
          </p:cNvGrpSpPr>
          <p:nvPr/>
        </p:nvGrpSpPr>
        <p:grpSpPr>
          <a:xfrm>
            <a:off x="9960374" y="2768036"/>
            <a:ext cx="201600" cy="201600"/>
            <a:chOff x="1055688" y="2770842"/>
            <a:chExt cx="352533" cy="352533"/>
          </a:xfrm>
          <a:solidFill>
            <a:srgbClr val="C00000"/>
          </a:solidFill>
        </p:grpSpPr>
        <p:sp>
          <p:nvSpPr>
            <p:cNvPr id="64" name="Овал 255">
              <a:extLst>
                <a:ext uri="{FF2B5EF4-FFF2-40B4-BE49-F238E27FC236}">
                  <a16:creationId xmlns:a16="http://schemas.microsoft.com/office/drawing/2014/main" id="{7921A7AF-EEFB-D07C-E10E-CEC655AA9DCB}"/>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5" name="Straight Connector 9">
              <a:extLst>
                <a:ext uri="{FF2B5EF4-FFF2-40B4-BE49-F238E27FC236}">
                  <a16:creationId xmlns:a16="http://schemas.microsoft.com/office/drawing/2014/main" id="{BD0F9BF2-A8BB-ED9C-37C3-DF4CA7BD00A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66" name="Straight Connector 10">
              <a:extLst>
                <a:ext uri="{FF2B5EF4-FFF2-40B4-BE49-F238E27FC236}">
                  <a16:creationId xmlns:a16="http://schemas.microsoft.com/office/drawing/2014/main" id="{B16F8423-A133-6E47-F7C6-57700086D2D6}"/>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67" name="Group 7">
            <a:extLst>
              <a:ext uri="{FF2B5EF4-FFF2-40B4-BE49-F238E27FC236}">
                <a16:creationId xmlns:a16="http://schemas.microsoft.com/office/drawing/2014/main" id="{F574C377-5070-5D96-FD8C-017E774B478C}"/>
              </a:ext>
            </a:extLst>
          </p:cNvPr>
          <p:cNvGrpSpPr>
            <a:grpSpLocks noChangeAspect="1"/>
          </p:cNvGrpSpPr>
          <p:nvPr/>
        </p:nvGrpSpPr>
        <p:grpSpPr>
          <a:xfrm>
            <a:off x="7720313" y="2768036"/>
            <a:ext cx="201600" cy="201600"/>
            <a:chOff x="1055688" y="2770842"/>
            <a:chExt cx="352533" cy="352533"/>
          </a:xfrm>
          <a:solidFill>
            <a:srgbClr val="C00000"/>
          </a:solidFill>
        </p:grpSpPr>
        <p:sp>
          <p:nvSpPr>
            <p:cNvPr id="68" name="Овал 255">
              <a:extLst>
                <a:ext uri="{FF2B5EF4-FFF2-40B4-BE49-F238E27FC236}">
                  <a16:creationId xmlns:a16="http://schemas.microsoft.com/office/drawing/2014/main" id="{18A03F16-4F24-1A5E-5875-D17F1B7551CC}"/>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9" name="Straight Connector 9">
              <a:extLst>
                <a:ext uri="{FF2B5EF4-FFF2-40B4-BE49-F238E27FC236}">
                  <a16:creationId xmlns:a16="http://schemas.microsoft.com/office/drawing/2014/main" id="{6068DB8F-72EE-7ED6-CB45-B793DF5ABCB5}"/>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0" name="Straight Connector 10">
              <a:extLst>
                <a:ext uri="{FF2B5EF4-FFF2-40B4-BE49-F238E27FC236}">
                  <a16:creationId xmlns:a16="http://schemas.microsoft.com/office/drawing/2014/main" id="{5FFE7E58-C3E2-7E85-78CA-B8A6CFB0AE2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1" name="Group 7">
            <a:extLst>
              <a:ext uri="{FF2B5EF4-FFF2-40B4-BE49-F238E27FC236}">
                <a16:creationId xmlns:a16="http://schemas.microsoft.com/office/drawing/2014/main" id="{3A98BAAF-10FB-F0FC-5812-7A05CCB8945A}"/>
              </a:ext>
            </a:extLst>
          </p:cNvPr>
          <p:cNvGrpSpPr>
            <a:grpSpLocks noChangeAspect="1"/>
          </p:cNvGrpSpPr>
          <p:nvPr/>
        </p:nvGrpSpPr>
        <p:grpSpPr>
          <a:xfrm>
            <a:off x="6590912" y="2768036"/>
            <a:ext cx="201600" cy="201600"/>
            <a:chOff x="1055688" y="2770842"/>
            <a:chExt cx="352533" cy="352533"/>
          </a:xfrm>
          <a:solidFill>
            <a:srgbClr val="C00000"/>
          </a:solidFill>
        </p:grpSpPr>
        <p:sp>
          <p:nvSpPr>
            <p:cNvPr id="72" name="Овал 255">
              <a:extLst>
                <a:ext uri="{FF2B5EF4-FFF2-40B4-BE49-F238E27FC236}">
                  <a16:creationId xmlns:a16="http://schemas.microsoft.com/office/drawing/2014/main" id="{F14F9120-FEC9-4DD1-BFDC-A92C81735A2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3" name="Straight Connector 9">
              <a:extLst>
                <a:ext uri="{FF2B5EF4-FFF2-40B4-BE49-F238E27FC236}">
                  <a16:creationId xmlns:a16="http://schemas.microsoft.com/office/drawing/2014/main" id="{4E538F5D-4042-7D77-B314-14C1EA3EE7E0}"/>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10">
              <a:extLst>
                <a:ext uri="{FF2B5EF4-FFF2-40B4-BE49-F238E27FC236}">
                  <a16:creationId xmlns:a16="http://schemas.microsoft.com/office/drawing/2014/main" id="{D792C646-CCA2-2F00-1848-12B9744D25D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5" name="Group 7">
            <a:extLst>
              <a:ext uri="{FF2B5EF4-FFF2-40B4-BE49-F238E27FC236}">
                <a16:creationId xmlns:a16="http://schemas.microsoft.com/office/drawing/2014/main" id="{C692E22C-38E8-4085-D22D-B2E0E10E07A5}"/>
              </a:ext>
            </a:extLst>
          </p:cNvPr>
          <p:cNvGrpSpPr>
            <a:grpSpLocks noChangeAspect="1"/>
          </p:cNvGrpSpPr>
          <p:nvPr/>
        </p:nvGrpSpPr>
        <p:grpSpPr>
          <a:xfrm>
            <a:off x="5466868" y="2768036"/>
            <a:ext cx="201600" cy="201600"/>
            <a:chOff x="1055688" y="2770842"/>
            <a:chExt cx="352533" cy="352533"/>
          </a:xfrm>
          <a:solidFill>
            <a:srgbClr val="C00000"/>
          </a:solidFill>
        </p:grpSpPr>
        <p:sp>
          <p:nvSpPr>
            <p:cNvPr id="76" name="Овал 255">
              <a:extLst>
                <a:ext uri="{FF2B5EF4-FFF2-40B4-BE49-F238E27FC236}">
                  <a16:creationId xmlns:a16="http://schemas.microsoft.com/office/drawing/2014/main" id="{23665047-E90A-C162-7C87-386748319E31}"/>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7" name="Straight Connector 9">
              <a:extLst>
                <a:ext uri="{FF2B5EF4-FFF2-40B4-BE49-F238E27FC236}">
                  <a16:creationId xmlns:a16="http://schemas.microsoft.com/office/drawing/2014/main" id="{97063DAC-E287-5D4F-F1F3-BC7E20545635}"/>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10">
              <a:extLst>
                <a:ext uri="{FF2B5EF4-FFF2-40B4-BE49-F238E27FC236}">
                  <a16:creationId xmlns:a16="http://schemas.microsoft.com/office/drawing/2014/main" id="{198C6563-FC46-5EDE-7D72-074871C5C4D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9" name="Group 4">
            <a:extLst>
              <a:ext uri="{FF2B5EF4-FFF2-40B4-BE49-F238E27FC236}">
                <a16:creationId xmlns:a16="http://schemas.microsoft.com/office/drawing/2014/main" id="{2DEBAD69-8C7D-F3FE-79AC-037EEB28DB05}"/>
              </a:ext>
            </a:extLst>
          </p:cNvPr>
          <p:cNvGrpSpPr>
            <a:grpSpLocks noChangeAspect="1"/>
          </p:cNvGrpSpPr>
          <p:nvPr/>
        </p:nvGrpSpPr>
        <p:grpSpPr bwMode="auto">
          <a:xfrm>
            <a:off x="6590912" y="2351232"/>
            <a:ext cx="198438" cy="200025"/>
            <a:chOff x="6930" y="2780"/>
            <a:chExt cx="125" cy="126"/>
          </a:xfrm>
        </p:grpSpPr>
        <p:sp>
          <p:nvSpPr>
            <p:cNvPr id="80" name="Freeform 5">
              <a:extLst>
                <a:ext uri="{FF2B5EF4-FFF2-40B4-BE49-F238E27FC236}">
                  <a16:creationId xmlns:a16="http://schemas.microsoft.com/office/drawing/2014/main" id="{86C5A24A-2E8B-D854-DC84-C236C6C6855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1" name="Freeform 6">
              <a:extLst>
                <a:ext uri="{FF2B5EF4-FFF2-40B4-BE49-F238E27FC236}">
                  <a16:creationId xmlns:a16="http://schemas.microsoft.com/office/drawing/2014/main" id="{DD86A6B6-296D-3087-9B2E-42DC5F851FF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2" name="Group 4">
            <a:extLst>
              <a:ext uri="{FF2B5EF4-FFF2-40B4-BE49-F238E27FC236}">
                <a16:creationId xmlns:a16="http://schemas.microsoft.com/office/drawing/2014/main" id="{98F3FB35-C5F0-633C-54E4-69289E41E30B}"/>
              </a:ext>
            </a:extLst>
          </p:cNvPr>
          <p:cNvGrpSpPr>
            <a:grpSpLocks noChangeAspect="1"/>
          </p:cNvGrpSpPr>
          <p:nvPr/>
        </p:nvGrpSpPr>
        <p:grpSpPr bwMode="auto">
          <a:xfrm>
            <a:off x="3223031" y="3402470"/>
            <a:ext cx="198438" cy="200025"/>
            <a:chOff x="6930" y="2780"/>
            <a:chExt cx="125" cy="126"/>
          </a:xfrm>
        </p:grpSpPr>
        <p:sp>
          <p:nvSpPr>
            <p:cNvPr id="83" name="Freeform 5">
              <a:extLst>
                <a:ext uri="{FF2B5EF4-FFF2-40B4-BE49-F238E27FC236}">
                  <a16:creationId xmlns:a16="http://schemas.microsoft.com/office/drawing/2014/main" id="{A95C888A-041B-56EF-CA71-0A9FCA3FF92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4" name="Freeform 6">
              <a:extLst>
                <a:ext uri="{FF2B5EF4-FFF2-40B4-BE49-F238E27FC236}">
                  <a16:creationId xmlns:a16="http://schemas.microsoft.com/office/drawing/2014/main" id="{DABE12CC-9878-C66E-934A-9A436713B42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5" name="Group 4">
            <a:extLst>
              <a:ext uri="{FF2B5EF4-FFF2-40B4-BE49-F238E27FC236}">
                <a16:creationId xmlns:a16="http://schemas.microsoft.com/office/drawing/2014/main" id="{ACD4EA22-132A-FAFD-6F34-470A54DB6CD2}"/>
              </a:ext>
            </a:extLst>
          </p:cNvPr>
          <p:cNvGrpSpPr>
            <a:grpSpLocks noChangeAspect="1"/>
          </p:cNvGrpSpPr>
          <p:nvPr/>
        </p:nvGrpSpPr>
        <p:grpSpPr bwMode="auto">
          <a:xfrm>
            <a:off x="4346185" y="3402470"/>
            <a:ext cx="198438" cy="200025"/>
            <a:chOff x="6930" y="2780"/>
            <a:chExt cx="125" cy="126"/>
          </a:xfrm>
        </p:grpSpPr>
        <p:sp>
          <p:nvSpPr>
            <p:cNvPr id="86" name="Freeform 5">
              <a:extLst>
                <a:ext uri="{FF2B5EF4-FFF2-40B4-BE49-F238E27FC236}">
                  <a16:creationId xmlns:a16="http://schemas.microsoft.com/office/drawing/2014/main" id="{454BAAC1-316E-967D-2864-45D7B4FF2DB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7" name="Freeform 6">
              <a:extLst>
                <a:ext uri="{FF2B5EF4-FFF2-40B4-BE49-F238E27FC236}">
                  <a16:creationId xmlns:a16="http://schemas.microsoft.com/office/drawing/2014/main" id="{B17D3D26-025F-F052-2A52-39CB4467237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8" name="Group 4">
            <a:extLst>
              <a:ext uri="{FF2B5EF4-FFF2-40B4-BE49-F238E27FC236}">
                <a16:creationId xmlns:a16="http://schemas.microsoft.com/office/drawing/2014/main" id="{823BFC17-E936-689A-66E4-AFE02594788D}"/>
              </a:ext>
            </a:extLst>
          </p:cNvPr>
          <p:cNvGrpSpPr>
            <a:grpSpLocks noChangeAspect="1"/>
          </p:cNvGrpSpPr>
          <p:nvPr/>
        </p:nvGrpSpPr>
        <p:grpSpPr bwMode="auto">
          <a:xfrm>
            <a:off x="3223031" y="3850145"/>
            <a:ext cx="198438" cy="200025"/>
            <a:chOff x="6930" y="2780"/>
            <a:chExt cx="125" cy="126"/>
          </a:xfrm>
        </p:grpSpPr>
        <p:sp>
          <p:nvSpPr>
            <p:cNvPr id="89" name="Freeform 5">
              <a:extLst>
                <a:ext uri="{FF2B5EF4-FFF2-40B4-BE49-F238E27FC236}">
                  <a16:creationId xmlns:a16="http://schemas.microsoft.com/office/drawing/2014/main" id="{C1778014-DB0B-58A0-AA4A-4FBC5742298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0" name="Freeform 6">
              <a:extLst>
                <a:ext uri="{FF2B5EF4-FFF2-40B4-BE49-F238E27FC236}">
                  <a16:creationId xmlns:a16="http://schemas.microsoft.com/office/drawing/2014/main" id="{C5EBCA78-A8E8-2738-BD99-841A33DC607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1" name="Group 4">
            <a:extLst>
              <a:ext uri="{FF2B5EF4-FFF2-40B4-BE49-F238E27FC236}">
                <a16:creationId xmlns:a16="http://schemas.microsoft.com/office/drawing/2014/main" id="{6C2A39C9-6E55-B565-64A8-7E2C10489A76}"/>
              </a:ext>
            </a:extLst>
          </p:cNvPr>
          <p:cNvGrpSpPr>
            <a:grpSpLocks noChangeAspect="1"/>
          </p:cNvGrpSpPr>
          <p:nvPr/>
        </p:nvGrpSpPr>
        <p:grpSpPr bwMode="auto">
          <a:xfrm>
            <a:off x="4346185" y="3850145"/>
            <a:ext cx="198438" cy="200025"/>
            <a:chOff x="6930" y="2780"/>
            <a:chExt cx="125" cy="126"/>
          </a:xfrm>
        </p:grpSpPr>
        <p:sp>
          <p:nvSpPr>
            <p:cNvPr id="92" name="Freeform 5">
              <a:extLst>
                <a:ext uri="{FF2B5EF4-FFF2-40B4-BE49-F238E27FC236}">
                  <a16:creationId xmlns:a16="http://schemas.microsoft.com/office/drawing/2014/main" id="{3E40C470-8216-2CC9-0AAC-5BD4BFAC753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3" name="Freeform 6">
              <a:extLst>
                <a:ext uri="{FF2B5EF4-FFF2-40B4-BE49-F238E27FC236}">
                  <a16:creationId xmlns:a16="http://schemas.microsoft.com/office/drawing/2014/main" id="{E2541ABC-4B48-6B14-9D05-97AB65195EF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4" name="Group 4">
            <a:extLst>
              <a:ext uri="{FF2B5EF4-FFF2-40B4-BE49-F238E27FC236}">
                <a16:creationId xmlns:a16="http://schemas.microsoft.com/office/drawing/2014/main" id="{7E44816C-E491-CBA8-EC27-A23B5E4B2C97}"/>
              </a:ext>
            </a:extLst>
          </p:cNvPr>
          <p:cNvGrpSpPr>
            <a:grpSpLocks noChangeAspect="1"/>
          </p:cNvGrpSpPr>
          <p:nvPr/>
        </p:nvGrpSpPr>
        <p:grpSpPr bwMode="auto">
          <a:xfrm>
            <a:off x="5470030" y="3402470"/>
            <a:ext cx="198438" cy="200025"/>
            <a:chOff x="6930" y="2780"/>
            <a:chExt cx="125" cy="126"/>
          </a:xfrm>
        </p:grpSpPr>
        <p:sp>
          <p:nvSpPr>
            <p:cNvPr id="95" name="Freeform 5">
              <a:extLst>
                <a:ext uri="{FF2B5EF4-FFF2-40B4-BE49-F238E27FC236}">
                  <a16:creationId xmlns:a16="http://schemas.microsoft.com/office/drawing/2014/main" id="{703CA3ED-A711-D0A9-6E19-F77F4E4C0CA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6" name="Freeform 6">
              <a:extLst>
                <a:ext uri="{FF2B5EF4-FFF2-40B4-BE49-F238E27FC236}">
                  <a16:creationId xmlns:a16="http://schemas.microsoft.com/office/drawing/2014/main" id="{4998A64D-E7B8-2328-17F3-1EC7DC5373F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7" name="Group 4">
            <a:extLst>
              <a:ext uri="{FF2B5EF4-FFF2-40B4-BE49-F238E27FC236}">
                <a16:creationId xmlns:a16="http://schemas.microsoft.com/office/drawing/2014/main" id="{3213DDE5-BB4B-727D-B587-BD8CFCF6AEF2}"/>
              </a:ext>
            </a:extLst>
          </p:cNvPr>
          <p:cNvGrpSpPr>
            <a:grpSpLocks noChangeAspect="1"/>
          </p:cNvGrpSpPr>
          <p:nvPr/>
        </p:nvGrpSpPr>
        <p:grpSpPr bwMode="auto">
          <a:xfrm>
            <a:off x="6593184" y="3402470"/>
            <a:ext cx="198438" cy="200025"/>
            <a:chOff x="6930" y="2780"/>
            <a:chExt cx="125" cy="126"/>
          </a:xfrm>
        </p:grpSpPr>
        <p:sp>
          <p:nvSpPr>
            <p:cNvPr id="98" name="Freeform 5">
              <a:extLst>
                <a:ext uri="{FF2B5EF4-FFF2-40B4-BE49-F238E27FC236}">
                  <a16:creationId xmlns:a16="http://schemas.microsoft.com/office/drawing/2014/main" id="{9505969B-2BA1-E7EA-3A46-B8F59AF351E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9" name="Freeform 6">
              <a:extLst>
                <a:ext uri="{FF2B5EF4-FFF2-40B4-BE49-F238E27FC236}">
                  <a16:creationId xmlns:a16="http://schemas.microsoft.com/office/drawing/2014/main" id="{45683416-7099-349D-45F7-DA09CEF9388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0" name="Group 4">
            <a:extLst>
              <a:ext uri="{FF2B5EF4-FFF2-40B4-BE49-F238E27FC236}">
                <a16:creationId xmlns:a16="http://schemas.microsoft.com/office/drawing/2014/main" id="{029AA9F9-9E3F-02BE-7FC6-AD3BE2E2BFEB}"/>
              </a:ext>
            </a:extLst>
          </p:cNvPr>
          <p:cNvGrpSpPr>
            <a:grpSpLocks noChangeAspect="1"/>
          </p:cNvGrpSpPr>
          <p:nvPr/>
        </p:nvGrpSpPr>
        <p:grpSpPr bwMode="auto">
          <a:xfrm>
            <a:off x="7723475" y="3402470"/>
            <a:ext cx="198438" cy="200025"/>
            <a:chOff x="6930" y="2780"/>
            <a:chExt cx="125" cy="126"/>
          </a:xfrm>
        </p:grpSpPr>
        <p:sp>
          <p:nvSpPr>
            <p:cNvPr id="101" name="Freeform 5">
              <a:extLst>
                <a:ext uri="{FF2B5EF4-FFF2-40B4-BE49-F238E27FC236}">
                  <a16:creationId xmlns:a16="http://schemas.microsoft.com/office/drawing/2014/main" id="{E5D413FA-9781-F679-C364-3EF97FC0367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2" name="Freeform 6">
              <a:extLst>
                <a:ext uri="{FF2B5EF4-FFF2-40B4-BE49-F238E27FC236}">
                  <a16:creationId xmlns:a16="http://schemas.microsoft.com/office/drawing/2014/main" id="{EC6C7DD4-2B4A-061D-22D5-44C72429525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3" name="Group 7">
            <a:extLst>
              <a:ext uri="{FF2B5EF4-FFF2-40B4-BE49-F238E27FC236}">
                <a16:creationId xmlns:a16="http://schemas.microsoft.com/office/drawing/2014/main" id="{7A7F3A2C-016A-FFE0-5493-420806EC3395}"/>
              </a:ext>
            </a:extLst>
          </p:cNvPr>
          <p:cNvGrpSpPr>
            <a:grpSpLocks noChangeAspect="1"/>
          </p:cNvGrpSpPr>
          <p:nvPr/>
        </p:nvGrpSpPr>
        <p:grpSpPr>
          <a:xfrm>
            <a:off x="11083526" y="3404048"/>
            <a:ext cx="201600" cy="201600"/>
            <a:chOff x="1055688" y="2770842"/>
            <a:chExt cx="352533" cy="352533"/>
          </a:xfrm>
          <a:solidFill>
            <a:srgbClr val="C00000"/>
          </a:solidFill>
        </p:grpSpPr>
        <p:sp>
          <p:nvSpPr>
            <p:cNvPr id="104" name="Овал 255">
              <a:extLst>
                <a:ext uri="{FF2B5EF4-FFF2-40B4-BE49-F238E27FC236}">
                  <a16:creationId xmlns:a16="http://schemas.microsoft.com/office/drawing/2014/main" id="{52C117BA-2601-660A-8D64-BE4FB5995BEC}"/>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5" name="Straight Connector 9">
              <a:extLst>
                <a:ext uri="{FF2B5EF4-FFF2-40B4-BE49-F238E27FC236}">
                  <a16:creationId xmlns:a16="http://schemas.microsoft.com/office/drawing/2014/main" id="{65FBD091-AEC0-AA9A-D921-7118CA1EFCC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6" name="Straight Connector 10">
              <a:extLst>
                <a:ext uri="{FF2B5EF4-FFF2-40B4-BE49-F238E27FC236}">
                  <a16:creationId xmlns:a16="http://schemas.microsoft.com/office/drawing/2014/main" id="{DAFE44E9-D926-0337-5C81-42B478D19CE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7" name="Group 7">
            <a:extLst>
              <a:ext uri="{FF2B5EF4-FFF2-40B4-BE49-F238E27FC236}">
                <a16:creationId xmlns:a16="http://schemas.microsoft.com/office/drawing/2014/main" id="{2EFF012E-ED24-668B-163F-B9407F8749C4}"/>
              </a:ext>
            </a:extLst>
          </p:cNvPr>
          <p:cNvGrpSpPr>
            <a:grpSpLocks noChangeAspect="1"/>
          </p:cNvGrpSpPr>
          <p:nvPr/>
        </p:nvGrpSpPr>
        <p:grpSpPr>
          <a:xfrm>
            <a:off x="9960374" y="3404048"/>
            <a:ext cx="201600" cy="201600"/>
            <a:chOff x="1055688" y="2770842"/>
            <a:chExt cx="352533" cy="352533"/>
          </a:xfrm>
          <a:solidFill>
            <a:srgbClr val="C00000"/>
          </a:solidFill>
        </p:grpSpPr>
        <p:sp>
          <p:nvSpPr>
            <p:cNvPr id="108" name="Овал 255">
              <a:extLst>
                <a:ext uri="{FF2B5EF4-FFF2-40B4-BE49-F238E27FC236}">
                  <a16:creationId xmlns:a16="http://schemas.microsoft.com/office/drawing/2014/main" id="{2CF86B16-2CF5-35F3-5BE4-01792278460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9" name="Straight Connector 9">
              <a:extLst>
                <a:ext uri="{FF2B5EF4-FFF2-40B4-BE49-F238E27FC236}">
                  <a16:creationId xmlns:a16="http://schemas.microsoft.com/office/drawing/2014/main" id="{F55E810C-E800-FA39-20EB-ADF9A3AD378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0" name="Straight Connector 10">
              <a:extLst>
                <a:ext uri="{FF2B5EF4-FFF2-40B4-BE49-F238E27FC236}">
                  <a16:creationId xmlns:a16="http://schemas.microsoft.com/office/drawing/2014/main" id="{6AE76259-3FF7-7670-68ED-8A61A38F20E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1" name="Group 7">
            <a:extLst>
              <a:ext uri="{FF2B5EF4-FFF2-40B4-BE49-F238E27FC236}">
                <a16:creationId xmlns:a16="http://schemas.microsoft.com/office/drawing/2014/main" id="{E17CE0AA-75F8-25F5-656A-1EC6202DAFD4}"/>
              </a:ext>
            </a:extLst>
          </p:cNvPr>
          <p:cNvGrpSpPr>
            <a:grpSpLocks noChangeAspect="1"/>
          </p:cNvGrpSpPr>
          <p:nvPr/>
        </p:nvGrpSpPr>
        <p:grpSpPr>
          <a:xfrm>
            <a:off x="11083526" y="3850145"/>
            <a:ext cx="201600" cy="201600"/>
            <a:chOff x="1055688" y="2770842"/>
            <a:chExt cx="352533" cy="352533"/>
          </a:xfrm>
          <a:solidFill>
            <a:srgbClr val="C00000"/>
          </a:solidFill>
        </p:grpSpPr>
        <p:sp>
          <p:nvSpPr>
            <p:cNvPr id="112" name="Овал 255">
              <a:extLst>
                <a:ext uri="{FF2B5EF4-FFF2-40B4-BE49-F238E27FC236}">
                  <a16:creationId xmlns:a16="http://schemas.microsoft.com/office/drawing/2014/main" id="{A323C275-2698-05F5-DDF2-375FC86D009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13" name="Straight Connector 9">
              <a:extLst>
                <a:ext uri="{FF2B5EF4-FFF2-40B4-BE49-F238E27FC236}">
                  <a16:creationId xmlns:a16="http://schemas.microsoft.com/office/drawing/2014/main" id="{22726F79-944F-6680-4862-72886438548B}"/>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4" name="Straight Connector 10">
              <a:extLst>
                <a:ext uri="{FF2B5EF4-FFF2-40B4-BE49-F238E27FC236}">
                  <a16:creationId xmlns:a16="http://schemas.microsoft.com/office/drawing/2014/main" id="{BD7055D8-7792-B69B-934F-BA01D16F5EE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5" name="Group 7">
            <a:extLst>
              <a:ext uri="{FF2B5EF4-FFF2-40B4-BE49-F238E27FC236}">
                <a16:creationId xmlns:a16="http://schemas.microsoft.com/office/drawing/2014/main" id="{E329C158-A135-D3D6-7575-130F02B1FDA1}"/>
              </a:ext>
            </a:extLst>
          </p:cNvPr>
          <p:cNvGrpSpPr>
            <a:grpSpLocks noChangeAspect="1"/>
          </p:cNvGrpSpPr>
          <p:nvPr/>
        </p:nvGrpSpPr>
        <p:grpSpPr>
          <a:xfrm>
            <a:off x="9960374" y="3850145"/>
            <a:ext cx="201600" cy="201600"/>
            <a:chOff x="1055688" y="2770842"/>
            <a:chExt cx="352533" cy="352533"/>
          </a:xfrm>
          <a:solidFill>
            <a:srgbClr val="C00000"/>
          </a:solidFill>
        </p:grpSpPr>
        <p:sp>
          <p:nvSpPr>
            <p:cNvPr id="116" name="Овал 255">
              <a:extLst>
                <a:ext uri="{FF2B5EF4-FFF2-40B4-BE49-F238E27FC236}">
                  <a16:creationId xmlns:a16="http://schemas.microsoft.com/office/drawing/2014/main" id="{808624FD-B668-F5F1-9C30-B3F7B8B171E0}"/>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17" name="Straight Connector 9">
              <a:extLst>
                <a:ext uri="{FF2B5EF4-FFF2-40B4-BE49-F238E27FC236}">
                  <a16:creationId xmlns:a16="http://schemas.microsoft.com/office/drawing/2014/main" id="{AFFE05BD-255B-6428-1D88-68823BEA0776}"/>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8" name="Straight Connector 10">
              <a:extLst>
                <a:ext uri="{FF2B5EF4-FFF2-40B4-BE49-F238E27FC236}">
                  <a16:creationId xmlns:a16="http://schemas.microsoft.com/office/drawing/2014/main" id="{D2201FB4-6F8E-933F-8493-ED9F0E88E7B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9" name="Group 7">
            <a:extLst>
              <a:ext uri="{FF2B5EF4-FFF2-40B4-BE49-F238E27FC236}">
                <a16:creationId xmlns:a16="http://schemas.microsoft.com/office/drawing/2014/main" id="{406F260E-9F18-5F21-923C-BE83BA4B5D22}"/>
              </a:ext>
            </a:extLst>
          </p:cNvPr>
          <p:cNvGrpSpPr>
            <a:grpSpLocks noChangeAspect="1"/>
          </p:cNvGrpSpPr>
          <p:nvPr/>
        </p:nvGrpSpPr>
        <p:grpSpPr>
          <a:xfrm>
            <a:off x="8837220" y="3850145"/>
            <a:ext cx="201600" cy="201600"/>
            <a:chOff x="1055688" y="2770842"/>
            <a:chExt cx="352533" cy="352533"/>
          </a:xfrm>
          <a:solidFill>
            <a:srgbClr val="C00000"/>
          </a:solidFill>
        </p:grpSpPr>
        <p:sp>
          <p:nvSpPr>
            <p:cNvPr id="120" name="Овал 255">
              <a:extLst>
                <a:ext uri="{FF2B5EF4-FFF2-40B4-BE49-F238E27FC236}">
                  <a16:creationId xmlns:a16="http://schemas.microsoft.com/office/drawing/2014/main" id="{ED2DCAB0-26B4-659F-F801-56F304AD425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1" name="Straight Connector 9">
              <a:extLst>
                <a:ext uri="{FF2B5EF4-FFF2-40B4-BE49-F238E27FC236}">
                  <a16:creationId xmlns:a16="http://schemas.microsoft.com/office/drawing/2014/main" id="{4A5D4399-94FE-E708-B8D9-D1DA4C843550}"/>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22" name="Straight Connector 10">
              <a:extLst>
                <a:ext uri="{FF2B5EF4-FFF2-40B4-BE49-F238E27FC236}">
                  <a16:creationId xmlns:a16="http://schemas.microsoft.com/office/drawing/2014/main" id="{0502F674-DF07-8676-0D57-6FE13585D06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23" name="Group 7">
            <a:extLst>
              <a:ext uri="{FF2B5EF4-FFF2-40B4-BE49-F238E27FC236}">
                <a16:creationId xmlns:a16="http://schemas.microsoft.com/office/drawing/2014/main" id="{0E643639-D330-9536-9EC7-9805D88E53FE}"/>
              </a:ext>
            </a:extLst>
          </p:cNvPr>
          <p:cNvGrpSpPr>
            <a:grpSpLocks noChangeAspect="1"/>
          </p:cNvGrpSpPr>
          <p:nvPr/>
        </p:nvGrpSpPr>
        <p:grpSpPr>
          <a:xfrm>
            <a:off x="6590912" y="3850145"/>
            <a:ext cx="201600" cy="201600"/>
            <a:chOff x="1055688" y="2770842"/>
            <a:chExt cx="352533" cy="352533"/>
          </a:xfrm>
          <a:solidFill>
            <a:srgbClr val="C00000"/>
          </a:solidFill>
        </p:grpSpPr>
        <p:sp>
          <p:nvSpPr>
            <p:cNvPr id="124" name="Овал 255">
              <a:extLst>
                <a:ext uri="{FF2B5EF4-FFF2-40B4-BE49-F238E27FC236}">
                  <a16:creationId xmlns:a16="http://schemas.microsoft.com/office/drawing/2014/main" id="{9F82A572-BA84-8AE6-3DC1-E92371E9D3B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5" name="Straight Connector 9">
              <a:extLst>
                <a:ext uri="{FF2B5EF4-FFF2-40B4-BE49-F238E27FC236}">
                  <a16:creationId xmlns:a16="http://schemas.microsoft.com/office/drawing/2014/main" id="{8C96F47B-3F6B-70DD-48DE-7A83A5C65ECB}"/>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0">
              <a:extLst>
                <a:ext uri="{FF2B5EF4-FFF2-40B4-BE49-F238E27FC236}">
                  <a16:creationId xmlns:a16="http://schemas.microsoft.com/office/drawing/2014/main" id="{2DC546AF-C602-5AAC-C1C6-44C699916B1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27" name="Group 4">
            <a:extLst>
              <a:ext uri="{FF2B5EF4-FFF2-40B4-BE49-F238E27FC236}">
                <a16:creationId xmlns:a16="http://schemas.microsoft.com/office/drawing/2014/main" id="{6C576CBA-5097-5307-B7A7-F6FFA8E2366F}"/>
              </a:ext>
            </a:extLst>
          </p:cNvPr>
          <p:cNvGrpSpPr>
            <a:grpSpLocks noChangeAspect="1"/>
          </p:cNvGrpSpPr>
          <p:nvPr/>
        </p:nvGrpSpPr>
        <p:grpSpPr bwMode="auto">
          <a:xfrm>
            <a:off x="7715647" y="3850145"/>
            <a:ext cx="198438" cy="200025"/>
            <a:chOff x="6930" y="2780"/>
            <a:chExt cx="125" cy="126"/>
          </a:xfrm>
        </p:grpSpPr>
        <p:sp>
          <p:nvSpPr>
            <p:cNvPr id="128" name="Freeform 5">
              <a:extLst>
                <a:ext uri="{FF2B5EF4-FFF2-40B4-BE49-F238E27FC236}">
                  <a16:creationId xmlns:a16="http://schemas.microsoft.com/office/drawing/2014/main" id="{2DCC149F-5B37-7340-2995-6B8EA480D7A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9" name="Freeform 6">
              <a:extLst>
                <a:ext uri="{FF2B5EF4-FFF2-40B4-BE49-F238E27FC236}">
                  <a16:creationId xmlns:a16="http://schemas.microsoft.com/office/drawing/2014/main" id="{EBC52D96-0EAE-2AC7-0EEE-A9C9C4AE0F5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0" name="Group 4">
            <a:extLst>
              <a:ext uri="{FF2B5EF4-FFF2-40B4-BE49-F238E27FC236}">
                <a16:creationId xmlns:a16="http://schemas.microsoft.com/office/drawing/2014/main" id="{84F40A24-8B13-EDBC-1D38-24C81DFF8762}"/>
              </a:ext>
            </a:extLst>
          </p:cNvPr>
          <p:cNvGrpSpPr>
            <a:grpSpLocks noChangeAspect="1"/>
          </p:cNvGrpSpPr>
          <p:nvPr/>
        </p:nvGrpSpPr>
        <p:grpSpPr bwMode="auto">
          <a:xfrm>
            <a:off x="3223031" y="4221620"/>
            <a:ext cx="198438" cy="200025"/>
            <a:chOff x="6930" y="2780"/>
            <a:chExt cx="125" cy="126"/>
          </a:xfrm>
        </p:grpSpPr>
        <p:sp>
          <p:nvSpPr>
            <p:cNvPr id="131" name="Freeform 5">
              <a:extLst>
                <a:ext uri="{FF2B5EF4-FFF2-40B4-BE49-F238E27FC236}">
                  <a16:creationId xmlns:a16="http://schemas.microsoft.com/office/drawing/2014/main" id="{7D328E6A-A4CB-9E89-6840-B82D007CAE8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2" name="Freeform 6">
              <a:extLst>
                <a:ext uri="{FF2B5EF4-FFF2-40B4-BE49-F238E27FC236}">
                  <a16:creationId xmlns:a16="http://schemas.microsoft.com/office/drawing/2014/main" id="{5239CCF5-0503-9942-1A10-447A53B1F4A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3" name="Group 4">
            <a:extLst>
              <a:ext uri="{FF2B5EF4-FFF2-40B4-BE49-F238E27FC236}">
                <a16:creationId xmlns:a16="http://schemas.microsoft.com/office/drawing/2014/main" id="{73E3F6D6-74B2-AF72-16B9-0117F3C36B22}"/>
              </a:ext>
            </a:extLst>
          </p:cNvPr>
          <p:cNvGrpSpPr>
            <a:grpSpLocks noChangeAspect="1"/>
          </p:cNvGrpSpPr>
          <p:nvPr/>
        </p:nvGrpSpPr>
        <p:grpSpPr bwMode="auto">
          <a:xfrm>
            <a:off x="4346185" y="4221620"/>
            <a:ext cx="198438" cy="200025"/>
            <a:chOff x="6930" y="2780"/>
            <a:chExt cx="125" cy="126"/>
          </a:xfrm>
        </p:grpSpPr>
        <p:sp>
          <p:nvSpPr>
            <p:cNvPr id="134" name="Freeform 5">
              <a:extLst>
                <a:ext uri="{FF2B5EF4-FFF2-40B4-BE49-F238E27FC236}">
                  <a16:creationId xmlns:a16="http://schemas.microsoft.com/office/drawing/2014/main" id="{F968202A-6205-E144-3BC7-0C4A9404D36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5" name="Freeform 6">
              <a:extLst>
                <a:ext uri="{FF2B5EF4-FFF2-40B4-BE49-F238E27FC236}">
                  <a16:creationId xmlns:a16="http://schemas.microsoft.com/office/drawing/2014/main" id="{E529A73D-5D43-BDBE-63E6-50DDF68DFA1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6" name="Group 4">
            <a:extLst>
              <a:ext uri="{FF2B5EF4-FFF2-40B4-BE49-F238E27FC236}">
                <a16:creationId xmlns:a16="http://schemas.microsoft.com/office/drawing/2014/main" id="{3371F55D-EDBA-CC19-AFD1-7EAC4E81ED91}"/>
              </a:ext>
            </a:extLst>
          </p:cNvPr>
          <p:cNvGrpSpPr>
            <a:grpSpLocks noChangeAspect="1"/>
          </p:cNvGrpSpPr>
          <p:nvPr/>
        </p:nvGrpSpPr>
        <p:grpSpPr bwMode="auto">
          <a:xfrm>
            <a:off x="6593184" y="4221620"/>
            <a:ext cx="198438" cy="200025"/>
            <a:chOff x="6930" y="2780"/>
            <a:chExt cx="125" cy="126"/>
          </a:xfrm>
        </p:grpSpPr>
        <p:sp>
          <p:nvSpPr>
            <p:cNvPr id="137" name="Freeform 5">
              <a:extLst>
                <a:ext uri="{FF2B5EF4-FFF2-40B4-BE49-F238E27FC236}">
                  <a16:creationId xmlns:a16="http://schemas.microsoft.com/office/drawing/2014/main" id="{6A88EA2A-3131-196B-F221-C96B8A0EF53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8" name="Freeform 6">
              <a:extLst>
                <a:ext uri="{FF2B5EF4-FFF2-40B4-BE49-F238E27FC236}">
                  <a16:creationId xmlns:a16="http://schemas.microsoft.com/office/drawing/2014/main" id="{4E6379E7-E852-71FE-B1CD-20EFDC7BC80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9" name="Group 4">
            <a:extLst>
              <a:ext uri="{FF2B5EF4-FFF2-40B4-BE49-F238E27FC236}">
                <a16:creationId xmlns:a16="http://schemas.microsoft.com/office/drawing/2014/main" id="{335B1E36-4DD9-7511-BB48-48400444DDF6}"/>
              </a:ext>
            </a:extLst>
          </p:cNvPr>
          <p:cNvGrpSpPr>
            <a:grpSpLocks noChangeAspect="1"/>
          </p:cNvGrpSpPr>
          <p:nvPr/>
        </p:nvGrpSpPr>
        <p:grpSpPr bwMode="auto">
          <a:xfrm>
            <a:off x="7723475" y="4221620"/>
            <a:ext cx="198438" cy="200025"/>
            <a:chOff x="6930" y="2780"/>
            <a:chExt cx="125" cy="126"/>
          </a:xfrm>
        </p:grpSpPr>
        <p:sp>
          <p:nvSpPr>
            <p:cNvPr id="140" name="Freeform 5">
              <a:extLst>
                <a:ext uri="{FF2B5EF4-FFF2-40B4-BE49-F238E27FC236}">
                  <a16:creationId xmlns:a16="http://schemas.microsoft.com/office/drawing/2014/main" id="{C4FBEE9E-B488-7A47-4D5B-F9265B6320C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1" name="Freeform 6">
              <a:extLst>
                <a:ext uri="{FF2B5EF4-FFF2-40B4-BE49-F238E27FC236}">
                  <a16:creationId xmlns:a16="http://schemas.microsoft.com/office/drawing/2014/main" id="{54A37A4C-A176-C039-0DD7-E40DFDBDAA3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2" name="Group 7">
            <a:extLst>
              <a:ext uri="{FF2B5EF4-FFF2-40B4-BE49-F238E27FC236}">
                <a16:creationId xmlns:a16="http://schemas.microsoft.com/office/drawing/2014/main" id="{20E38ACF-27A1-B441-50DC-8F7448373104}"/>
              </a:ext>
            </a:extLst>
          </p:cNvPr>
          <p:cNvGrpSpPr>
            <a:grpSpLocks noChangeAspect="1"/>
          </p:cNvGrpSpPr>
          <p:nvPr/>
        </p:nvGrpSpPr>
        <p:grpSpPr>
          <a:xfrm>
            <a:off x="8837220" y="4221620"/>
            <a:ext cx="201600" cy="201600"/>
            <a:chOff x="1055688" y="2770842"/>
            <a:chExt cx="352533" cy="352533"/>
          </a:xfrm>
          <a:solidFill>
            <a:srgbClr val="C00000"/>
          </a:solidFill>
        </p:grpSpPr>
        <p:sp>
          <p:nvSpPr>
            <p:cNvPr id="143" name="Овал 255">
              <a:extLst>
                <a:ext uri="{FF2B5EF4-FFF2-40B4-BE49-F238E27FC236}">
                  <a16:creationId xmlns:a16="http://schemas.microsoft.com/office/drawing/2014/main" id="{15671635-EBBB-7CAC-C164-833ED8199CA8}"/>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4" name="Straight Connector 9">
              <a:extLst>
                <a:ext uri="{FF2B5EF4-FFF2-40B4-BE49-F238E27FC236}">
                  <a16:creationId xmlns:a16="http://schemas.microsoft.com/office/drawing/2014/main" id="{4D5BD0F2-E5E3-0A00-27D8-A5A4A2D38C1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0">
              <a:extLst>
                <a:ext uri="{FF2B5EF4-FFF2-40B4-BE49-F238E27FC236}">
                  <a16:creationId xmlns:a16="http://schemas.microsoft.com/office/drawing/2014/main" id="{0AD73695-5DB3-0F16-BBB0-5FA38613F86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6" name="Group 4">
            <a:extLst>
              <a:ext uri="{FF2B5EF4-FFF2-40B4-BE49-F238E27FC236}">
                <a16:creationId xmlns:a16="http://schemas.microsoft.com/office/drawing/2014/main" id="{DAE30D17-1E50-9AE8-51E6-EFC8F00992DF}"/>
              </a:ext>
            </a:extLst>
          </p:cNvPr>
          <p:cNvGrpSpPr>
            <a:grpSpLocks noChangeAspect="1"/>
          </p:cNvGrpSpPr>
          <p:nvPr/>
        </p:nvGrpSpPr>
        <p:grpSpPr bwMode="auto">
          <a:xfrm>
            <a:off x="9961955" y="4221620"/>
            <a:ext cx="198438" cy="200025"/>
            <a:chOff x="6930" y="2780"/>
            <a:chExt cx="125" cy="126"/>
          </a:xfrm>
        </p:grpSpPr>
        <p:sp>
          <p:nvSpPr>
            <p:cNvPr id="147" name="Freeform 5">
              <a:extLst>
                <a:ext uri="{FF2B5EF4-FFF2-40B4-BE49-F238E27FC236}">
                  <a16:creationId xmlns:a16="http://schemas.microsoft.com/office/drawing/2014/main" id="{0BF34D11-821E-BF8A-6BBC-A142E221A4F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8" name="Freeform 6">
              <a:extLst>
                <a:ext uri="{FF2B5EF4-FFF2-40B4-BE49-F238E27FC236}">
                  <a16:creationId xmlns:a16="http://schemas.microsoft.com/office/drawing/2014/main" id="{E6EB344E-435C-8385-9BAB-02593C8F1F2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9" name="Group 4">
            <a:extLst>
              <a:ext uri="{FF2B5EF4-FFF2-40B4-BE49-F238E27FC236}">
                <a16:creationId xmlns:a16="http://schemas.microsoft.com/office/drawing/2014/main" id="{D2C1CBFC-D390-1626-4F19-902EFC0560DA}"/>
              </a:ext>
            </a:extLst>
          </p:cNvPr>
          <p:cNvGrpSpPr>
            <a:grpSpLocks noChangeAspect="1"/>
          </p:cNvGrpSpPr>
          <p:nvPr/>
        </p:nvGrpSpPr>
        <p:grpSpPr bwMode="auto">
          <a:xfrm>
            <a:off x="11085107" y="4221620"/>
            <a:ext cx="198438" cy="200025"/>
            <a:chOff x="6930" y="2780"/>
            <a:chExt cx="125" cy="126"/>
          </a:xfrm>
        </p:grpSpPr>
        <p:sp>
          <p:nvSpPr>
            <p:cNvPr id="150" name="Freeform 5">
              <a:extLst>
                <a:ext uri="{FF2B5EF4-FFF2-40B4-BE49-F238E27FC236}">
                  <a16:creationId xmlns:a16="http://schemas.microsoft.com/office/drawing/2014/main" id="{138B51E6-D4F9-69E8-5073-A96F0ED839D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1" name="Freeform 6">
              <a:extLst>
                <a:ext uri="{FF2B5EF4-FFF2-40B4-BE49-F238E27FC236}">
                  <a16:creationId xmlns:a16="http://schemas.microsoft.com/office/drawing/2014/main" id="{A8C1D5DF-9BCF-D3A7-559D-189CB0EFF35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2" name="Group 4">
            <a:extLst>
              <a:ext uri="{FF2B5EF4-FFF2-40B4-BE49-F238E27FC236}">
                <a16:creationId xmlns:a16="http://schemas.microsoft.com/office/drawing/2014/main" id="{169FB898-1D83-276C-FDEC-A38C80E42BD9}"/>
              </a:ext>
            </a:extLst>
          </p:cNvPr>
          <p:cNvGrpSpPr>
            <a:grpSpLocks noChangeAspect="1"/>
          </p:cNvGrpSpPr>
          <p:nvPr/>
        </p:nvGrpSpPr>
        <p:grpSpPr bwMode="auto">
          <a:xfrm>
            <a:off x="3223031" y="4507370"/>
            <a:ext cx="198438" cy="200025"/>
            <a:chOff x="6930" y="2780"/>
            <a:chExt cx="125" cy="126"/>
          </a:xfrm>
        </p:grpSpPr>
        <p:sp>
          <p:nvSpPr>
            <p:cNvPr id="153" name="Freeform 5">
              <a:extLst>
                <a:ext uri="{FF2B5EF4-FFF2-40B4-BE49-F238E27FC236}">
                  <a16:creationId xmlns:a16="http://schemas.microsoft.com/office/drawing/2014/main" id="{9569B14A-9FA5-88DA-A9BE-38FD3A5ADB2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4" name="Freeform 6">
              <a:extLst>
                <a:ext uri="{FF2B5EF4-FFF2-40B4-BE49-F238E27FC236}">
                  <a16:creationId xmlns:a16="http://schemas.microsoft.com/office/drawing/2014/main" id="{30AB1314-9E14-63A7-446C-84490AA0020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5" name="Group 4">
            <a:extLst>
              <a:ext uri="{FF2B5EF4-FFF2-40B4-BE49-F238E27FC236}">
                <a16:creationId xmlns:a16="http://schemas.microsoft.com/office/drawing/2014/main" id="{518F37EE-2E20-7FF8-86A6-33491943518F}"/>
              </a:ext>
            </a:extLst>
          </p:cNvPr>
          <p:cNvGrpSpPr>
            <a:grpSpLocks noChangeAspect="1"/>
          </p:cNvGrpSpPr>
          <p:nvPr/>
        </p:nvGrpSpPr>
        <p:grpSpPr bwMode="auto">
          <a:xfrm>
            <a:off x="4346185" y="4507370"/>
            <a:ext cx="198438" cy="200025"/>
            <a:chOff x="6930" y="2780"/>
            <a:chExt cx="125" cy="126"/>
          </a:xfrm>
        </p:grpSpPr>
        <p:sp>
          <p:nvSpPr>
            <p:cNvPr id="156" name="Freeform 5">
              <a:extLst>
                <a:ext uri="{FF2B5EF4-FFF2-40B4-BE49-F238E27FC236}">
                  <a16:creationId xmlns:a16="http://schemas.microsoft.com/office/drawing/2014/main" id="{BE78AEC3-34FA-6F29-6192-258E9F25BC0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7" name="Freeform 6">
              <a:extLst>
                <a:ext uri="{FF2B5EF4-FFF2-40B4-BE49-F238E27FC236}">
                  <a16:creationId xmlns:a16="http://schemas.microsoft.com/office/drawing/2014/main" id="{6CE7F3F2-EE4A-1F8F-F772-550760A2933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8" name="Group 4">
            <a:extLst>
              <a:ext uri="{FF2B5EF4-FFF2-40B4-BE49-F238E27FC236}">
                <a16:creationId xmlns:a16="http://schemas.microsoft.com/office/drawing/2014/main" id="{DE74A648-C8B0-243C-B4C0-8A7637386D9E}"/>
              </a:ext>
            </a:extLst>
          </p:cNvPr>
          <p:cNvGrpSpPr>
            <a:grpSpLocks noChangeAspect="1"/>
          </p:cNvGrpSpPr>
          <p:nvPr/>
        </p:nvGrpSpPr>
        <p:grpSpPr bwMode="auto">
          <a:xfrm>
            <a:off x="6593184" y="4507370"/>
            <a:ext cx="198438" cy="200025"/>
            <a:chOff x="6930" y="2780"/>
            <a:chExt cx="125" cy="126"/>
          </a:xfrm>
        </p:grpSpPr>
        <p:sp>
          <p:nvSpPr>
            <p:cNvPr id="159" name="Freeform 5">
              <a:extLst>
                <a:ext uri="{FF2B5EF4-FFF2-40B4-BE49-F238E27FC236}">
                  <a16:creationId xmlns:a16="http://schemas.microsoft.com/office/drawing/2014/main" id="{9F2EDFB5-1A16-D516-6693-EE1095E5538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0" name="Freeform 6">
              <a:extLst>
                <a:ext uri="{FF2B5EF4-FFF2-40B4-BE49-F238E27FC236}">
                  <a16:creationId xmlns:a16="http://schemas.microsoft.com/office/drawing/2014/main" id="{A1349812-4FE2-E092-49D9-3686ABC2C0A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1" name="Group 4">
            <a:extLst>
              <a:ext uri="{FF2B5EF4-FFF2-40B4-BE49-F238E27FC236}">
                <a16:creationId xmlns:a16="http://schemas.microsoft.com/office/drawing/2014/main" id="{0C803DD0-6937-42E2-EBF2-AEBB115EA99B}"/>
              </a:ext>
            </a:extLst>
          </p:cNvPr>
          <p:cNvGrpSpPr>
            <a:grpSpLocks noChangeAspect="1"/>
          </p:cNvGrpSpPr>
          <p:nvPr/>
        </p:nvGrpSpPr>
        <p:grpSpPr bwMode="auto">
          <a:xfrm>
            <a:off x="7723475" y="4507370"/>
            <a:ext cx="198438" cy="200025"/>
            <a:chOff x="6930" y="2780"/>
            <a:chExt cx="125" cy="126"/>
          </a:xfrm>
        </p:grpSpPr>
        <p:sp>
          <p:nvSpPr>
            <p:cNvPr id="162" name="Freeform 5">
              <a:extLst>
                <a:ext uri="{FF2B5EF4-FFF2-40B4-BE49-F238E27FC236}">
                  <a16:creationId xmlns:a16="http://schemas.microsoft.com/office/drawing/2014/main" id="{B6147C0E-6AAB-7F96-F027-54F4DF8A0DE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3" name="Freeform 6">
              <a:extLst>
                <a:ext uri="{FF2B5EF4-FFF2-40B4-BE49-F238E27FC236}">
                  <a16:creationId xmlns:a16="http://schemas.microsoft.com/office/drawing/2014/main" id="{6D8A8A09-3ABF-C55D-6154-732F1A364EF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4" name="Group 4">
            <a:extLst>
              <a:ext uri="{FF2B5EF4-FFF2-40B4-BE49-F238E27FC236}">
                <a16:creationId xmlns:a16="http://schemas.microsoft.com/office/drawing/2014/main" id="{5A48756E-9163-9494-2BA0-4B9778D1D268}"/>
              </a:ext>
            </a:extLst>
          </p:cNvPr>
          <p:cNvGrpSpPr>
            <a:grpSpLocks noChangeAspect="1"/>
          </p:cNvGrpSpPr>
          <p:nvPr/>
        </p:nvGrpSpPr>
        <p:grpSpPr bwMode="auto">
          <a:xfrm>
            <a:off x="9965139" y="4507370"/>
            <a:ext cx="198438" cy="200025"/>
            <a:chOff x="6930" y="2780"/>
            <a:chExt cx="125" cy="126"/>
          </a:xfrm>
        </p:grpSpPr>
        <p:sp>
          <p:nvSpPr>
            <p:cNvPr id="165" name="Freeform 5">
              <a:extLst>
                <a:ext uri="{FF2B5EF4-FFF2-40B4-BE49-F238E27FC236}">
                  <a16:creationId xmlns:a16="http://schemas.microsoft.com/office/drawing/2014/main" id="{4FF2FC0D-8890-4DA7-AB0A-420EAC913D6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6" name="Freeform 6">
              <a:extLst>
                <a:ext uri="{FF2B5EF4-FFF2-40B4-BE49-F238E27FC236}">
                  <a16:creationId xmlns:a16="http://schemas.microsoft.com/office/drawing/2014/main" id="{CFEA03D1-E776-0DC2-5810-F00CF4FE053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7" name="Group 4">
            <a:extLst>
              <a:ext uri="{FF2B5EF4-FFF2-40B4-BE49-F238E27FC236}">
                <a16:creationId xmlns:a16="http://schemas.microsoft.com/office/drawing/2014/main" id="{90B61A89-10F1-C23A-EAA3-3ED50C865E34}"/>
              </a:ext>
            </a:extLst>
          </p:cNvPr>
          <p:cNvGrpSpPr>
            <a:grpSpLocks noChangeAspect="1"/>
          </p:cNvGrpSpPr>
          <p:nvPr/>
        </p:nvGrpSpPr>
        <p:grpSpPr bwMode="auto">
          <a:xfrm>
            <a:off x="11085107" y="4507370"/>
            <a:ext cx="198438" cy="200025"/>
            <a:chOff x="6930" y="2780"/>
            <a:chExt cx="125" cy="126"/>
          </a:xfrm>
        </p:grpSpPr>
        <p:sp>
          <p:nvSpPr>
            <p:cNvPr id="168" name="Freeform 5">
              <a:extLst>
                <a:ext uri="{FF2B5EF4-FFF2-40B4-BE49-F238E27FC236}">
                  <a16:creationId xmlns:a16="http://schemas.microsoft.com/office/drawing/2014/main" id="{01972C40-CEA0-53FA-4DF7-BA7C2D2DF2C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9" name="Freeform 6">
              <a:extLst>
                <a:ext uri="{FF2B5EF4-FFF2-40B4-BE49-F238E27FC236}">
                  <a16:creationId xmlns:a16="http://schemas.microsoft.com/office/drawing/2014/main" id="{FABE69AA-4508-922A-06F7-16777B7083E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0" name="Group 4">
            <a:extLst>
              <a:ext uri="{FF2B5EF4-FFF2-40B4-BE49-F238E27FC236}">
                <a16:creationId xmlns:a16="http://schemas.microsoft.com/office/drawing/2014/main" id="{624C1C35-5832-B826-C981-86926267A54B}"/>
              </a:ext>
            </a:extLst>
          </p:cNvPr>
          <p:cNvGrpSpPr>
            <a:grpSpLocks noChangeAspect="1"/>
          </p:cNvGrpSpPr>
          <p:nvPr/>
        </p:nvGrpSpPr>
        <p:grpSpPr bwMode="auto">
          <a:xfrm>
            <a:off x="5469339" y="4507370"/>
            <a:ext cx="198438" cy="200025"/>
            <a:chOff x="6930" y="2780"/>
            <a:chExt cx="125" cy="126"/>
          </a:xfrm>
        </p:grpSpPr>
        <p:sp>
          <p:nvSpPr>
            <p:cNvPr id="171" name="Freeform 5">
              <a:extLst>
                <a:ext uri="{FF2B5EF4-FFF2-40B4-BE49-F238E27FC236}">
                  <a16:creationId xmlns:a16="http://schemas.microsoft.com/office/drawing/2014/main" id="{E5D2395D-ACC1-F546-8F63-58EF109251D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2" name="Freeform 6">
              <a:extLst>
                <a:ext uri="{FF2B5EF4-FFF2-40B4-BE49-F238E27FC236}">
                  <a16:creationId xmlns:a16="http://schemas.microsoft.com/office/drawing/2014/main" id="{72A73A6D-7AF7-18C2-93E4-D289B2371FA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3" name="Group 4">
            <a:extLst>
              <a:ext uri="{FF2B5EF4-FFF2-40B4-BE49-F238E27FC236}">
                <a16:creationId xmlns:a16="http://schemas.microsoft.com/office/drawing/2014/main" id="{454B8D95-4A38-2A3F-C03A-738099368555}"/>
              </a:ext>
            </a:extLst>
          </p:cNvPr>
          <p:cNvGrpSpPr>
            <a:grpSpLocks noChangeAspect="1"/>
          </p:cNvGrpSpPr>
          <p:nvPr/>
        </p:nvGrpSpPr>
        <p:grpSpPr bwMode="auto">
          <a:xfrm>
            <a:off x="3223031" y="4840745"/>
            <a:ext cx="198438" cy="200025"/>
            <a:chOff x="6930" y="2780"/>
            <a:chExt cx="125" cy="126"/>
          </a:xfrm>
        </p:grpSpPr>
        <p:sp>
          <p:nvSpPr>
            <p:cNvPr id="174" name="Freeform 5">
              <a:extLst>
                <a:ext uri="{FF2B5EF4-FFF2-40B4-BE49-F238E27FC236}">
                  <a16:creationId xmlns:a16="http://schemas.microsoft.com/office/drawing/2014/main" id="{1526B786-717E-578D-E86F-25408AC5F52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5" name="Freeform 6">
              <a:extLst>
                <a:ext uri="{FF2B5EF4-FFF2-40B4-BE49-F238E27FC236}">
                  <a16:creationId xmlns:a16="http://schemas.microsoft.com/office/drawing/2014/main" id="{AA05D12A-E2CD-82D1-5880-BC401472F79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6" name="Group 4">
            <a:extLst>
              <a:ext uri="{FF2B5EF4-FFF2-40B4-BE49-F238E27FC236}">
                <a16:creationId xmlns:a16="http://schemas.microsoft.com/office/drawing/2014/main" id="{34DA74EA-BD38-BAD3-47E6-73FD6E730BCC}"/>
              </a:ext>
            </a:extLst>
          </p:cNvPr>
          <p:cNvGrpSpPr>
            <a:grpSpLocks noChangeAspect="1"/>
          </p:cNvGrpSpPr>
          <p:nvPr/>
        </p:nvGrpSpPr>
        <p:grpSpPr bwMode="auto">
          <a:xfrm>
            <a:off x="4346185" y="4840745"/>
            <a:ext cx="198438" cy="200025"/>
            <a:chOff x="6930" y="2780"/>
            <a:chExt cx="125" cy="126"/>
          </a:xfrm>
        </p:grpSpPr>
        <p:sp>
          <p:nvSpPr>
            <p:cNvPr id="177" name="Freeform 5">
              <a:extLst>
                <a:ext uri="{FF2B5EF4-FFF2-40B4-BE49-F238E27FC236}">
                  <a16:creationId xmlns:a16="http://schemas.microsoft.com/office/drawing/2014/main" id="{E4D6B552-5C55-5D15-D4CA-39020DBA7F5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8" name="Freeform 6">
              <a:extLst>
                <a:ext uri="{FF2B5EF4-FFF2-40B4-BE49-F238E27FC236}">
                  <a16:creationId xmlns:a16="http://schemas.microsoft.com/office/drawing/2014/main" id="{30358918-4CB7-D22F-2344-8A9EE4C340E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9" name="Group 4">
            <a:extLst>
              <a:ext uri="{FF2B5EF4-FFF2-40B4-BE49-F238E27FC236}">
                <a16:creationId xmlns:a16="http://schemas.microsoft.com/office/drawing/2014/main" id="{96A36E5E-E890-7580-B4E2-A3A71D3DBCE6}"/>
              </a:ext>
            </a:extLst>
          </p:cNvPr>
          <p:cNvGrpSpPr>
            <a:grpSpLocks noChangeAspect="1"/>
          </p:cNvGrpSpPr>
          <p:nvPr/>
        </p:nvGrpSpPr>
        <p:grpSpPr bwMode="auto">
          <a:xfrm>
            <a:off x="5469339" y="4840745"/>
            <a:ext cx="198438" cy="200025"/>
            <a:chOff x="6930" y="2780"/>
            <a:chExt cx="125" cy="126"/>
          </a:xfrm>
        </p:grpSpPr>
        <p:sp>
          <p:nvSpPr>
            <p:cNvPr id="180" name="Freeform 5">
              <a:extLst>
                <a:ext uri="{FF2B5EF4-FFF2-40B4-BE49-F238E27FC236}">
                  <a16:creationId xmlns:a16="http://schemas.microsoft.com/office/drawing/2014/main" id="{D83C5DEB-D01F-D63B-FB9C-C6001FF74FF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1" name="Freeform 6">
              <a:extLst>
                <a:ext uri="{FF2B5EF4-FFF2-40B4-BE49-F238E27FC236}">
                  <a16:creationId xmlns:a16="http://schemas.microsoft.com/office/drawing/2014/main" id="{98CEA3AE-7EDD-DDEF-331F-A88737BBE4A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2" name="Group 4">
            <a:extLst>
              <a:ext uri="{FF2B5EF4-FFF2-40B4-BE49-F238E27FC236}">
                <a16:creationId xmlns:a16="http://schemas.microsoft.com/office/drawing/2014/main" id="{30CCB1FC-2C2C-9549-791A-82C50C509EDD}"/>
              </a:ext>
            </a:extLst>
          </p:cNvPr>
          <p:cNvGrpSpPr>
            <a:grpSpLocks noChangeAspect="1"/>
          </p:cNvGrpSpPr>
          <p:nvPr/>
        </p:nvGrpSpPr>
        <p:grpSpPr bwMode="auto">
          <a:xfrm>
            <a:off x="3223031" y="5202695"/>
            <a:ext cx="198438" cy="200025"/>
            <a:chOff x="6930" y="2780"/>
            <a:chExt cx="125" cy="126"/>
          </a:xfrm>
        </p:grpSpPr>
        <p:sp>
          <p:nvSpPr>
            <p:cNvPr id="183" name="Freeform 5">
              <a:extLst>
                <a:ext uri="{FF2B5EF4-FFF2-40B4-BE49-F238E27FC236}">
                  <a16:creationId xmlns:a16="http://schemas.microsoft.com/office/drawing/2014/main" id="{F58C1F3A-A987-7F80-DD64-7EB33BE810B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4" name="Freeform 6">
              <a:extLst>
                <a:ext uri="{FF2B5EF4-FFF2-40B4-BE49-F238E27FC236}">
                  <a16:creationId xmlns:a16="http://schemas.microsoft.com/office/drawing/2014/main" id="{AB6CE2F5-7889-7B06-C859-C0AB11DD811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5" name="Group 4">
            <a:extLst>
              <a:ext uri="{FF2B5EF4-FFF2-40B4-BE49-F238E27FC236}">
                <a16:creationId xmlns:a16="http://schemas.microsoft.com/office/drawing/2014/main" id="{C67C13FA-7B9A-78F1-807B-897099AA772E}"/>
              </a:ext>
            </a:extLst>
          </p:cNvPr>
          <p:cNvGrpSpPr>
            <a:grpSpLocks noChangeAspect="1"/>
          </p:cNvGrpSpPr>
          <p:nvPr/>
        </p:nvGrpSpPr>
        <p:grpSpPr bwMode="auto">
          <a:xfrm>
            <a:off x="4346185" y="5202695"/>
            <a:ext cx="198438" cy="200025"/>
            <a:chOff x="6930" y="2780"/>
            <a:chExt cx="125" cy="126"/>
          </a:xfrm>
        </p:grpSpPr>
        <p:sp>
          <p:nvSpPr>
            <p:cNvPr id="186" name="Freeform 5">
              <a:extLst>
                <a:ext uri="{FF2B5EF4-FFF2-40B4-BE49-F238E27FC236}">
                  <a16:creationId xmlns:a16="http://schemas.microsoft.com/office/drawing/2014/main" id="{BB908A1D-83CB-657F-F7A1-6F9A5A8ABC0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7" name="Freeform 6">
              <a:extLst>
                <a:ext uri="{FF2B5EF4-FFF2-40B4-BE49-F238E27FC236}">
                  <a16:creationId xmlns:a16="http://schemas.microsoft.com/office/drawing/2014/main" id="{42A99D40-D5EE-80C5-AF13-8901D441E81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8" name="Group 4">
            <a:extLst>
              <a:ext uri="{FF2B5EF4-FFF2-40B4-BE49-F238E27FC236}">
                <a16:creationId xmlns:a16="http://schemas.microsoft.com/office/drawing/2014/main" id="{A8E02359-6D1A-AC4E-6065-53C32179E463}"/>
              </a:ext>
            </a:extLst>
          </p:cNvPr>
          <p:cNvGrpSpPr>
            <a:grpSpLocks noChangeAspect="1"/>
          </p:cNvGrpSpPr>
          <p:nvPr/>
        </p:nvGrpSpPr>
        <p:grpSpPr bwMode="auto">
          <a:xfrm>
            <a:off x="5469339" y="5202695"/>
            <a:ext cx="198438" cy="200025"/>
            <a:chOff x="6930" y="2780"/>
            <a:chExt cx="125" cy="126"/>
          </a:xfrm>
        </p:grpSpPr>
        <p:sp>
          <p:nvSpPr>
            <p:cNvPr id="189" name="Freeform 5">
              <a:extLst>
                <a:ext uri="{FF2B5EF4-FFF2-40B4-BE49-F238E27FC236}">
                  <a16:creationId xmlns:a16="http://schemas.microsoft.com/office/drawing/2014/main" id="{EAFA9006-4ED9-2E47-A159-A1300DD3478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90" name="Freeform 6">
              <a:extLst>
                <a:ext uri="{FF2B5EF4-FFF2-40B4-BE49-F238E27FC236}">
                  <a16:creationId xmlns:a16="http://schemas.microsoft.com/office/drawing/2014/main" id="{479FE660-CED3-78D9-27F4-45A96DB8767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1" name="Group 4">
            <a:extLst>
              <a:ext uri="{FF2B5EF4-FFF2-40B4-BE49-F238E27FC236}">
                <a16:creationId xmlns:a16="http://schemas.microsoft.com/office/drawing/2014/main" id="{2D494893-7958-DB29-2B10-2C56C8DADC85}"/>
              </a:ext>
            </a:extLst>
          </p:cNvPr>
          <p:cNvGrpSpPr>
            <a:grpSpLocks noChangeAspect="1"/>
          </p:cNvGrpSpPr>
          <p:nvPr/>
        </p:nvGrpSpPr>
        <p:grpSpPr bwMode="auto">
          <a:xfrm>
            <a:off x="3223031" y="5910954"/>
            <a:ext cx="198438" cy="200025"/>
            <a:chOff x="6930" y="2780"/>
            <a:chExt cx="125" cy="126"/>
          </a:xfrm>
        </p:grpSpPr>
        <p:sp>
          <p:nvSpPr>
            <p:cNvPr id="192" name="Freeform 5">
              <a:extLst>
                <a:ext uri="{FF2B5EF4-FFF2-40B4-BE49-F238E27FC236}">
                  <a16:creationId xmlns:a16="http://schemas.microsoft.com/office/drawing/2014/main" id="{037CA0DA-EEC3-B6DD-7680-380C91EED09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93" name="Freeform 6">
              <a:extLst>
                <a:ext uri="{FF2B5EF4-FFF2-40B4-BE49-F238E27FC236}">
                  <a16:creationId xmlns:a16="http://schemas.microsoft.com/office/drawing/2014/main" id="{65F8AE21-722D-97B8-9B7A-B18004CC218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4" name="Group 4">
            <a:extLst>
              <a:ext uri="{FF2B5EF4-FFF2-40B4-BE49-F238E27FC236}">
                <a16:creationId xmlns:a16="http://schemas.microsoft.com/office/drawing/2014/main" id="{F5C0E9A7-1E15-E2FC-BD44-BB02AFDA71CE}"/>
              </a:ext>
            </a:extLst>
          </p:cNvPr>
          <p:cNvGrpSpPr>
            <a:grpSpLocks noChangeAspect="1"/>
          </p:cNvGrpSpPr>
          <p:nvPr/>
        </p:nvGrpSpPr>
        <p:grpSpPr bwMode="auto">
          <a:xfrm>
            <a:off x="4346185" y="5910954"/>
            <a:ext cx="198438" cy="200025"/>
            <a:chOff x="6930" y="2780"/>
            <a:chExt cx="125" cy="126"/>
          </a:xfrm>
        </p:grpSpPr>
        <p:sp>
          <p:nvSpPr>
            <p:cNvPr id="195" name="Freeform 5">
              <a:extLst>
                <a:ext uri="{FF2B5EF4-FFF2-40B4-BE49-F238E27FC236}">
                  <a16:creationId xmlns:a16="http://schemas.microsoft.com/office/drawing/2014/main" id="{798C5A07-2EF2-4EE8-A03F-2D5A125D2E2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96" name="Freeform 6">
              <a:extLst>
                <a:ext uri="{FF2B5EF4-FFF2-40B4-BE49-F238E27FC236}">
                  <a16:creationId xmlns:a16="http://schemas.microsoft.com/office/drawing/2014/main" id="{89638CDD-763A-0802-9EBF-6BB7C3CA0A0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7" name="Group 7">
            <a:extLst>
              <a:ext uri="{FF2B5EF4-FFF2-40B4-BE49-F238E27FC236}">
                <a16:creationId xmlns:a16="http://schemas.microsoft.com/office/drawing/2014/main" id="{8CC0B521-3EDD-46E0-D843-17D50C94F157}"/>
              </a:ext>
            </a:extLst>
          </p:cNvPr>
          <p:cNvGrpSpPr>
            <a:grpSpLocks noChangeAspect="1"/>
          </p:cNvGrpSpPr>
          <p:nvPr/>
        </p:nvGrpSpPr>
        <p:grpSpPr>
          <a:xfrm>
            <a:off x="7720313" y="5555264"/>
            <a:ext cx="201600" cy="201600"/>
            <a:chOff x="1055688" y="2770842"/>
            <a:chExt cx="352533" cy="352533"/>
          </a:xfrm>
          <a:solidFill>
            <a:srgbClr val="C00000"/>
          </a:solidFill>
        </p:grpSpPr>
        <p:sp>
          <p:nvSpPr>
            <p:cNvPr id="198" name="Овал 255">
              <a:extLst>
                <a:ext uri="{FF2B5EF4-FFF2-40B4-BE49-F238E27FC236}">
                  <a16:creationId xmlns:a16="http://schemas.microsoft.com/office/drawing/2014/main" id="{F08A6B52-7CD6-E7B2-6049-3C1B23439CFC}"/>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99" name="Straight Connector 9">
              <a:extLst>
                <a:ext uri="{FF2B5EF4-FFF2-40B4-BE49-F238E27FC236}">
                  <a16:creationId xmlns:a16="http://schemas.microsoft.com/office/drawing/2014/main" id="{7AE77113-F523-708A-DA2A-32F9A4686EC6}"/>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0">
              <a:extLst>
                <a:ext uri="{FF2B5EF4-FFF2-40B4-BE49-F238E27FC236}">
                  <a16:creationId xmlns:a16="http://schemas.microsoft.com/office/drawing/2014/main" id="{04F657E6-2BC5-5833-0045-0925ACD38B4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1" name="Group 7">
            <a:extLst>
              <a:ext uri="{FF2B5EF4-FFF2-40B4-BE49-F238E27FC236}">
                <a16:creationId xmlns:a16="http://schemas.microsoft.com/office/drawing/2014/main" id="{8CD6DB9B-9850-6721-FD72-1880B95A8A86}"/>
              </a:ext>
            </a:extLst>
          </p:cNvPr>
          <p:cNvGrpSpPr>
            <a:grpSpLocks noChangeAspect="1"/>
          </p:cNvGrpSpPr>
          <p:nvPr/>
        </p:nvGrpSpPr>
        <p:grpSpPr>
          <a:xfrm>
            <a:off x="6590912" y="5555264"/>
            <a:ext cx="201600" cy="201600"/>
            <a:chOff x="1055688" y="2770842"/>
            <a:chExt cx="352533" cy="352533"/>
          </a:xfrm>
          <a:solidFill>
            <a:srgbClr val="C00000"/>
          </a:solidFill>
        </p:grpSpPr>
        <p:sp>
          <p:nvSpPr>
            <p:cNvPr id="202" name="Овал 255">
              <a:extLst>
                <a:ext uri="{FF2B5EF4-FFF2-40B4-BE49-F238E27FC236}">
                  <a16:creationId xmlns:a16="http://schemas.microsoft.com/office/drawing/2014/main" id="{8F430971-7638-C2E3-35E4-2AC23613C2AB}"/>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3" name="Straight Connector 9">
              <a:extLst>
                <a:ext uri="{FF2B5EF4-FFF2-40B4-BE49-F238E27FC236}">
                  <a16:creationId xmlns:a16="http://schemas.microsoft.com/office/drawing/2014/main" id="{639EBE75-6DA0-9F2D-560E-630EB927C27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10">
              <a:extLst>
                <a:ext uri="{FF2B5EF4-FFF2-40B4-BE49-F238E27FC236}">
                  <a16:creationId xmlns:a16="http://schemas.microsoft.com/office/drawing/2014/main" id="{CAC8F1ED-57EF-F70A-E200-4AA41C4B8822}"/>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5" name="Group 7">
            <a:extLst>
              <a:ext uri="{FF2B5EF4-FFF2-40B4-BE49-F238E27FC236}">
                <a16:creationId xmlns:a16="http://schemas.microsoft.com/office/drawing/2014/main" id="{5C1FE162-2BA8-E94A-2CF7-F7FC1641C6FA}"/>
              </a:ext>
            </a:extLst>
          </p:cNvPr>
          <p:cNvGrpSpPr>
            <a:grpSpLocks noChangeAspect="1"/>
          </p:cNvGrpSpPr>
          <p:nvPr/>
        </p:nvGrpSpPr>
        <p:grpSpPr>
          <a:xfrm>
            <a:off x="5466868" y="5555264"/>
            <a:ext cx="201600" cy="201600"/>
            <a:chOff x="1055688" y="2770842"/>
            <a:chExt cx="352533" cy="352533"/>
          </a:xfrm>
          <a:solidFill>
            <a:srgbClr val="C00000"/>
          </a:solidFill>
        </p:grpSpPr>
        <p:sp>
          <p:nvSpPr>
            <p:cNvPr id="206" name="Овал 255">
              <a:extLst>
                <a:ext uri="{FF2B5EF4-FFF2-40B4-BE49-F238E27FC236}">
                  <a16:creationId xmlns:a16="http://schemas.microsoft.com/office/drawing/2014/main" id="{DC199A2F-D32D-6C0B-73C6-4F060699705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7" name="Straight Connector 9">
              <a:extLst>
                <a:ext uri="{FF2B5EF4-FFF2-40B4-BE49-F238E27FC236}">
                  <a16:creationId xmlns:a16="http://schemas.microsoft.com/office/drawing/2014/main" id="{DE2176CC-4BE4-5042-E8B3-46B42FE69920}"/>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8" name="Straight Connector 10">
              <a:extLst>
                <a:ext uri="{FF2B5EF4-FFF2-40B4-BE49-F238E27FC236}">
                  <a16:creationId xmlns:a16="http://schemas.microsoft.com/office/drawing/2014/main" id="{E40AFCF7-A519-C238-16AB-18737F5EEB6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9" name="Group 7">
            <a:extLst>
              <a:ext uri="{FF2B5EF4-FFF2-40B4-BE49-F238E27FC236}">
                <a16:creationId xmlns:a16="http://schemas.microsoft.com/office/drawing/2014/main" id="{C30BBD53-FFE9-0E15-65B3-DA5F0A82E674}"/>
              </a:ext>
            </a:extLst>
          </p:cNvPr>
          <p:cNvGrpSpPr>
            <a:grpSpLocks noChangeAspect="1"/>
          </p:cNvGrpSpPr>
          <p:nvPr/>
        </p:nvGrpSpPr>
        <p:grpSpPr>
          <a:xfrm>
            <a:off x="6590912" y="5909379"/>
            <a:ext cx="201600" cy="201600"/>
            <a:chOff x="1055688" y="2770842"/>
            <a:chExt cx="352533" cy="352533"/>
          </a:xfrm>
          <a:solidFill>
            <a:srgbClr val="C00000"/>
          </a:solidFill>
        </p:grpSpPr>
        <p:sp>
          <p:nvSpPr>
            <p:cNvPr id="210" name="Овал 255">
              <a:extLst>
                <a:ext uri="{FF2B5EF4-FFF2-40B4-BE49-F238E27FC236}">
                  <a16:creationId xmlns:a16="http://schemas.microsoft.com/office/drawing/2014/main" id="{9503EA01-8FA0-F6DE-50F5-BCF21F6249EF}"/>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1" name="Straight Connector 9">
              <a:extLst>
                <a:ext uri="{FF2B5EF4-FFF2-40B4-BE49-F238E27FC236}">
                  <a16:creationId xmlns:a16="http://schemas.microsoft.com/office/drawing/2014/main" id="{B6ED7843-65E1-141B-6CFB-AD6678F86F3B}"/>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2" name="Straight Connector 10">
              <a:extLst>
                <a:ext uri="{FF2B5EF4-FFF2-40B4-BE49-F238E27FC236}">
                  <a16:creationId xmlns:a16="http://schemas.microsoft.com/office/drawing/2014/main" id="{6BDD6CAE-A1F4-6DD1-4E89-2F9B5B711A2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13" name="Group 7">
            <a:extLst>
              <a:ext uri="{FF2B5EF4-FFF2-40B4-BE49-F238E27FC236}">
                <a16:creationId xmlns:a16="http://schemas.microsoft.com/office/drawing/2014/main" id="{BBF3945A-472D-96D9-A5B8-BACB7F2521A1}"/>
              </a:ext>
            </a:extLst>
          </p:cNvPr>
          <p:cNvGrpSpPr>
            <a:grpSpLocks noChangeAspect="1"/>
          </p:cNvGrpSpPr>
          <p:nvPr/>
        </p:nvGrpSpPr>
        <p:grpSpPr>
          <a:xfrm>
            <a:off x="5466868" y="5909379"/>
            <a:ext cx="201600" cy="201600"/>
            <a:chOff x="1055688" y="2770842"/>
            <a:chExt cx="352533" cy="352533"/>
          </a:xfrm>
          <a:solidFill>
            <a:srgbClr val="C00000"/>
          </a:solidFill>
        </p:grpSpPr>
        <p:sp>
          <p:nvSpPr>
            <p:cNvPr id="214" name="Овал 255">
              <a:extLst>
                <a:ext uri="{FF2B5EF4-FFF2-40B4-BE49-F238E27FC236}">
                  <a16:creationId xmlns:a16="http://schemas.microsoft.com/office/drawing/2014/main" id="{A409ABBC-7220-9221-0F51-715BBCBDA61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5" name="Straight Connector 9">
              <a:extLst>
                <a:ext uri="{FF2B5EF4-FFF2-40B4-BE49-F238E27FC236}">
                  <a16:creationId xmlns:a16="http://schemas.microsoft.com/office/drawing/2014/main" id="{54C35508-9E8D-02F7-D47A-6B498BD026C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6" name="Straight Connector 10">
              <a:extLst>
                <a:ext uri="{FF2B5EF4-FFF2-40B4-BE49-F238E27FC236}">
                  <a16:creationId xmlns:a16="http://schemas.microsoft.com/office/drawing/2014/main" id="{12EA805B-68EA-4B8E-6F9B-8B4278E1652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17" name="Group 7">
            <a:extLst>
              <a:ext uri="{FF2B5EF4-FFF2-40B4-BE49-F238E27FC236}">
                <a16:creationId xmlns:a16="http://schemas.microsoft.com/office/drawing/2014/main" id="{DA6C732C-B263-8149-6E20-BD65E8FF0419}"/>
              </a:ext>
            </a:extLst>
          </p:cNvPr>
          <p:cNvGrpSpPr>
            <a:grpSpLocks noChangeAspect="1"/>
          </p:cNvGrpSpPr>
          <p:nvPr/>
        </p:nvGrpSpPr>
        <p:grpSpPr>
          <a:xfrm>
            <a:off x="8837220" y="5911428"/>
            <a:ext cx="201600" cy="201600"/>
            <a:chOff x="1055688" y="2770842"/>
            <a:chExt cx="352533" cy="352533"/>
          </a:xfrm>
          <a:solidFill>
            <a:srgbClr val="C00000"/>
          </a:solidFill>
        </p:grpSpPr>
        <p:sp>
          <p:nvSpPr>
            <p:cNvPr id="218" name="Овал 255">
              <a:extLst>
                <a:ext uri="{FF2B5EF4-FFF2-40B4-BE49-F238E27FC236}">
                  <a16:creationId xmlns:a16="http://schemas.microsoft.com/office/drawing/2014/main" id="{7D47ACE3-41E0-152D-4B30-A139DC207AA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9" name="Straight Connector 9">
              <a:extLst>
                <a:ext uri="{FF2B5EF4-FFF2-40B4-BE49-F238E27FC236}">
                  <a16:creationId xmlns:a16="http://schemas.microsoft.com/office/drawing/2014/main" id="{9B3D278A-FB49-1A23-BBC0-0F8569769CD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20" name="Straight Connector 10">
              <a:extLst>
                <a:ext uri="{FF2B5EF4-FFF2-40B4-BE49-F238E27FC236}">
                  <a16:creationId xmlns:a16="http://schemas.microsoft.com/office/drawing/2014/main" id="{17D33F02-4DB3-72FE-5997-AF91B484D93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21" name="Group 4">
            <a:extLst>
              <a:ext uri="{FF2B5EF4-FFF2-40B4-BE49-F238E27FC236}">
                <a16:creationId xmlns:a16="http://schemas.microsoft.com/office/drawing/2014/main" id="{396058BE-51EA-AB3E-7C3E-39D578DE132C}"/>
              </a:ext>
            </a:extLst>
          </p:cNvPr>
          <p:cNvGrpSpPr>
            <a:grpSpLocks noChangeAspect="1"/>
          </p:cNvGrpSpPr>
          <p:nvPr/>
        </p:nvGrpSpPr>
        <p:grpSpPr bwMode="auto">
          <a:xfrm>
            <a:off x="9961955" y="5911428"/>
            <a:ext cx="198438" cy="200025"/>
            <a:chOff x="6930" y="2780"/>
            <a:chExt cx="125" cy="126"/>
          </a:xfrm>
        </p:grpSpPr>
        <p:sp>
          <p:nvSpPr>
            <p:cNvPr id="222" name="Freeform 5">
              <a:extLst>
                <a:ext uri="{FF2B5EF4-FFF2-40B4-BE49-F238E27FC236}">
                  <a16:creationId xmlns:a16="http://schemas.microsoft.com/office/drawing/2014/main" id="{58BA8F43-EB79-C447-4289-7D55D379942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23" name="Freeform 6">
              <a:extLst>
                <a:ext uri="{FF2B5EF4-FFF2-40B4-BE49-F238E27FC236}">
                  <a16:creationId xmlns:a16="http://schemas.microsoft.com/office/drawing/2014/main" id="{FD93CFDE-1DF7-0E7E-98FD-14AD5FCA3D7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24" name="Group 4">
            <a:extLst>
              <a:ext uri="{FF2B5EF4-FFF2-40B4-BE49-F238E27FC236}">
                <a16:creationId xmlns:a16="http://schemas.microsoft.com/office/drawing/2014/main" id="{D1E4B61E-316F-1016-5434-3F358E16C1F5}"/>
              </a:ext>
            </a:extLst>
          </p:cNvPr>
          <p:cNvGrpSpPr>
            <a:grpSpLocks noChangeAspect="1"/>
          </p:cNvGrpSpPr>
          <p:nvPr/>
        </p:nvGrpSpPr>
        <p:grpSpPr bwMode="auto">
          <a:xfrm>
            <a:off x="11085107" y="5911428"/>
            <a:ext cx="198438" cy="200025"/>
            <a:chOff x="6930" y="2780"/>
            <a:chExt cx="125" cy="126"/>
          </a:xfrm>
        </p:grpSpPr>
        <p:sp>
          <p:nvSpPr>
            <p:cNvPr id="225" name="Freeform 5">
              <a:extLst>
                <a:ext uri="{FF2B5EF4-FFF2-40B4-BE49-F238E27FC236}">
                  <a16:creationId xmlns:a16="http://schemas.microsoft.com/office/drawing/2014/main" id="{52E42417-56A5-DB3E-0160-7FC304EC6CC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26" name="Freeform 6">
              <a:extLst>
                <a:ext uri="{FF2B5EF4-FFF2-40B4-BE49-F238E27FC236}">
                  <a16:creationId xmlns:a16="http://schemas.microsoft.com/office/drawing/2014/main" id="{78F68AA8-9F39-0991-B6D1-77835372856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27" name="Group 4">
            <a:extLst>
              <a:ext uri="{FF2B5EF4-FFF2-40B4-BE49-F238E27FC236}">
                <a16:creationId xmlns:a16="http://schemas.microsoft.com/office/drawing/2014/main" id="{007152EF-A47D-DB12-BB34-B062C4EFE725}"/>
              </a:ext>
            </a:extLst>
          </p:cNvPr>
          <p:cNvGrpSpPr>
            <a:grpSpLocks noChangeAspect="1"/>
          </p:cNvGrpSpPr>
          <p:nvPr/>
        </p:nvGrpSpPr>
        <p:grpSpPr bwMode="auto">
          <a:xfrm>
            <a:off x="7723475" y="4840745"/>
            <a:ext cx="198438" cy="200025"/>
            <a:chOff x="6930" y="2780"/>
            <a:chExt cx="125" cy="126"/>
          </a:xfrm>
        </p:grpSpPr>
        <p:sp>
          <p:nvSpPr>
            <p:cNvPr id="228" name="Freeform 5">
              <a:extLst>
                <a:ext uri="{FF2B5EF4-FFF2-40B4-BE49-F238E27FC236}">
                  <a16:creationId xmlns:a16="http://schemas.microsoft.com/office/drawing/2014/main" id="{8AB32272-FA7F-07C7-FBF2-02C23AC658F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29" name="Freeform 6">
              <a:extLst>
                <a:ext uri="{FF2B5EF4-FFF2-40B4-BE49-F238E27FC236}">
                  <a16:creationId xmlns:a16="http://schemas.microsoft.com/office/drawing/2014/main" id="{93FCE993-4E43-B9C1-F0B9-4F5A7641488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0" name="Group 4">
            <a:extLst>
              <a:ext uri="{FF2B5EF4-FFF2-40B4-BE49-F238E27FC236}">
                <a16:creationId xmlns:a16="http://schemas.microsoft.com/office/drawing/2014/main" id="{11C28B78-B425-DD47-A9BC-B2C06D37AABD}"/>
              </a:ext>
            </a:extLst>
          </p:cNvPr>
          <p:cNvGrpSpPr>
            <a:grpSpLocks noChangeAspect="1"/>
          </p:cNvGrpSpPr>
          <p:nvPr/>
        </p:nvGrpSpPr>
        <p:grpSpPr bwMode="auto">
          <a:xfrm>
            <a:off x="8841985" y="4840745"/>
            <a:ext cx="198438" cy="200025"/>
            <a:chOff x="6930" y="2780"/>
            <a:chExt cx="125" cy="126"/>
          </a:xfrm>
        </p:grpSpPr>
        <p:sp>
          <p:nvSpPr>
            <p:cNvPr id="231" name="Freeform 5">
              <a:extLst>
                <a:ext uri="{FF2B5EF4-FFF2-40B4-BE49-F238E27FC236}">
                  <a16:creationId xmlns:a16="http://schemas.microsoft.com/office/drawing/2014/main" id="{B6821E6D-18ED-4BEA-FB70-EC3C7AA0C8F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2" name="Freeform 6">
              <a:extLst>
                <a:ext uri="{FF2B5EF4-FFF2-40B4-BE49-F238E27FC236}">
                  <a16:creationId xmlns:a16="http://schemas.microsoft.com/office/drawing/2014/main" id="{D4C32E77-E3F4-5994-3246-5B0FCDA1B83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3" name="Group 4">
            <a:extLst>
              <a:ext uri="{FF2B5EF4-FFF2-40B4-BE49-F238E27FC236}">
                <a16:creationId xmlns:a16="http://schemas.microsoft.com/office/drawing/2014/main" id="{FF86161A-689E-1A6D-FCFD-67507912E069}"/>
              </a:ext>
            </a:extLst>
          </p:cNvPr>
          <p:cNvGrpSpPr>
            <a:grpSpLocks noChangeAspect="1"/>
          </p:cNvGrpSpPr>
          <p:nvPr/>
        </p:nvGrpSpPr>
        <p:grpSpPr bwMode="auto">
          <a:xfrm>
            <a:off x="9965139" y="4840745"/>
            <a:ext cx="198438" cy="200025"/>
            <a:chOff x="6930" y="2780"/>
            <a:chExt cx="125" cy="126"/>
          </a:xfrm>
        </p:grpSpPr>
        <p:sp>
          <p:nvSpPr>
            <p:cNvPr id="234" name="Freeform 5">
              <a:extLst>
                <a:ext uri="{FF2B5EF4-FFF2-40B4-BE49-F238E27FC236}">
                  <a16:creationId xmlns:a16="http://schemas.microsoft.com/office/drawing/2014/main" id="{836226EE-4914-762E-E182-99EA097235C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5" name="Freeform 6">
              <a:extLst>
                <a:ext uri="{FF2B5EF4-FFF2-40B4-BE49-F238E27FC236}">
                  <a16:creationId xmlns:a16="http://schemas.microsoft.com/office/drawing/2014/main" id="{157CB1BD-0F99-472C-D2F6-55AE54CEA4B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6" name="Group 4">
            <a:extLst>
              <a:ext uri="{FF2B5EF4-FFF2-40B4-BE49-F238E27FC236}">
                <a16:creationId xmlns:a16="http://schemas.microsoft.com/office/drawing/2014/main" id="{7929C0AE-9541-AC15-D09C-EE3F7DC5841C}"/>
              </a:ext>
            </a:extLst>
          </p:cNvPr>
          <p:cNvGrpSpPr>
            <a:grpSpLocks noChangeAspect="1"/>
          </p:cNvGrpSpPr>
          <p:nvPr/>
        </p:nvGrpSpPr>
        <p:grpSpPr bwMode="auto">
          <a:xfrm>
            <a:off x="11085107" y="4840745"/>
            <a:ext cx="198438" cy="200025"/>
            <a:chOff x="6930" y="2780"/>
            <a:chExt cx="125" cy="126"/>
          </a:xfrm>
        </p:grpSpPr>
        <p:sp>
          <p:nvSpPr>
            <p:cNvPr id="237" name="Freeform 5">
              <a:extLst>
                <a:ext uri="{FF2B5EF4-FFF2-40B4-BE49-F238E27FC236}">
                  <a16:creationId xmlns:a16="http://schemas.microsoft.com/office/drawing/2014/main" id="{06EEA63D-FFC1-709A-25A6-75A416FDAA7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8" name="Freeform 6">
              <a:extLst>
                <a:ext uri="{FF2B5EF4-FFF2-40B4-BE49-F238E27FC236}">
                  <a16:creationId xmlns:a16="http://schemas.microsoft.com/office/drawing/2014/main" id="{290BE216-F6E4-5017-880C-381D883C854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9" name="Group 4">
            <a:extLst>
              <a:ext uri="{FF2B5EF4-FFF2-40B4-BE49-F238E27FC236}">
                <a16:creationId xmlns:a16="http://schemas.microsoft.com/office/drawing/2014/main" id="{4B9391E9-167E-5302-7ABB-E57F430D29CF}"/>
              </a:ext>
            </a:extLst>
          </p:cNvPr>
          <p:cNvGrpSpPr>
            <a:grpSpLocks noChangeAspect="1"/>
          </p:cNvGrpSpPr>
          <p:nvPr/>
        </p:nvGrpSpPr>
        <p:grpSpPr bwMode="auto">
          <a:xfrm>
            <a:off x="7723475" y="5193170"/>
            <a:ext cx="198438" cy="200025"/>
            <a:chOff x="6930" y="2780"/>
            <a:chExt cx="125" cy="126"/>
          </a:xfrm>
        </p:grpSpPr>
        <p:sp>
          <p:nvSpPr>
            <p:cNvPr id="240" name="Freeform 5">
              <a:extLst>
                <a:ext uri="{FF2B5EF4-FFF2-40B4-BE49-F238E27FC236}">
                  <a16:creationId xmlns:a16="http://schemas.microsoft.com/office/drawing/2014/main" id="{2CF01DB1-1655-E727-D75C-6FAAAB07E00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1" name="Freeform 6">
              <a:extLst>
                <a:ext uri="{FF2B5EF4-FFF2-40B4-BE49-F238E27FC236}">
                  <a16:creationId xmlns:a16="http://schemas.microsoft.com/office/drawing/2014/main" id="{604CF303-9F8C-F8DE-061D-9424D934466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2" name="Group 4">
            <a:extLst>
              <a:ext uri="{FF2B5EF4-FFF2-40B4-BE49-F238E27FC236}">
                <a16:creationId xmlns:a16="http://schemas.microsoft.com/office/drawing/2014/main" id="{154C2249-4667-2500-1932-185C22F029D4}"/>
              </a:ext>
            </a:extLst>
          </p:cNvPr>
          <p:cNvGrpSpPr>
            <a:grpSpLocks noChangeAspect="1"/>
          </p:cNvGrpSpPr>
          <p:nvPr/>
        </p:nvGrpSpPr>
        <p:grpSpPr bwMode="auto">
          <a:xfrm>
            <a:off x="8841985" y="5193170"/>
            <a:ext cx="198438" cy="200025"/>
            <a:chOff x="6930" y="2780"/>
            <a:chExt cx="125" cy="126"/>
          </a:xfrm>
        </p:grpSpPr>
        <p:sp>
          <p:nvSpPr>
            <p:cNvPr id="243" name="Freeform 5">
              <a:extLst>
                <a:ext uri="{FF2B5EF4-FFF2-40B4-BE49-F238E27FC236}">
                  <a16:creationId xmlns:a16="http://schemas.microsoft.com/office/drawing/2014/main" id="{904D78A6-086C-E27B-7185-52D0AA8263D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4" name="Freeform 6">
              <a:extLst>
                <a:ext uri="{FF2B5EF4-FFF2-40B4-BE49-F238E27FC236}">
                  <a16:creationId xmlns:a16="http://schemas.microsoft.com/office/drawing/2014/main" id="{A6CF0247-43A4-1C0E-D2C7-CFD7C4D60D7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5" name="Group 4">
            <a:extLst>
              <a:ext uri="{FF2B5EF4-FFF2-40B4-BE49-F238E27FC236}">
                <a16:creationId xmlns:a16="http://schemas.microsoft.com/office/drawing/2014/main" id="{988AB62D-EF7F-F083-D74D-A722882D4EDD}"/>
              </a:ext>
            </a:extLst>
          </p:cNvPr>
          <p:cNvGrpSpPr>
            <a:grpSpLocks noChangeAspect="1"/>
          </p:cNvGrpSpPr>
          <p:nvPr/>
        </p:nvGrpSpPr>
        <p:grpSpPr bwMode="auto">
          <a:xfrm>
            <a:off x="9965139" y="5193170"/>
            <a:ext cx="198438" cy="200025"/>
            <a:chOff x="6930" y="2780"/>
            <a:chExt cx="125" cy="126"/>
          </a:xfrm>
        </p:grpSpPr>
        <p:sp>
          <p:nvSpPr>
            <p:cNvPr id="246" name="Freeform 5">
              <a:extLst>
                <a:ext uri="{FF2B5EF4-FFF2-40B4-BE49-F238E27FC236}">
                  <a16:creationId xmlns:a16="http://schemas.microsoft.com/office/drawing/2014/main" id="{F5132A65-8C57-6F4A-90A8-DA6646F677F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7" name="Freeform 6">
              <a:extLst>
                <a:ext uri="{FF2B5EF4-FFF2-40B4-BE49-F238E27FC236}">
                  <a16:creationId xmlns:a16="http://schemas.microsoft.com/office/drawing/2014/main" id="{B4094D06-484A-178F-F623-1BFA2114A9B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8" name="Group 4">
            <a:extLst>
              <a:ext uri="{FF2B5EF4-FFF2-40B4-BE49-F238E27FC236}">
                <a16:creationId xmlns:a16="http://schemas.microsoft.com/office/drawing/2014/main" id="{D03954E6-FD9F-7742-BAE5-A26070201CF8}"/>
              </a:ext>
            </a:extLst>
          </p:cNvPr>
          <p:cNvGrpSpPr>
            <a:grpSpLocks noChangeAspect="1"/>
          </p:cNvGrpSpPr>
          <p:nvPr/>
        </p:nvGrpSpPr>
        <p:grpSpPr bwMode="auto">
          <a:xfrm>
            <a:off x="11085107" y="5193170"/>
            <a:ext cx="198438" cy="200025"/>
            <a:chOff x="6930" y="2780"/>
            <a:chExt cx="125" cy="126"/>
          </a:xfrm>
        </p:grpSpPr>
        <p:sp>
          <p:nvSpPr>
            <p:cNvPr id="249" name="Freeform 5">
              <a:extLst>
                <a:ext uri="{FF2B5EF4-FFF2-40B4-BE49-F238E27FC236}">
                  <a16:creationId xmlns:a16="http://schemas.microsoft.com/office/drawing/2014/main" id="{0A555428-5AA3-7719-AA6C-91718A4FC81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0" name="Freeform 6">
              <a:extLst>
                <a:ext uri="{FF2B5EF4-FFF2-40B4-BE49-F238E27FC236}">
                  <a16:creationId xmlns:a16="http://schemas.microsoft.com/office/drawing/2014/main" id="{8CEB398E-BA6E-1065-9775-0BA3B6CF266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51" name="Group 4">
            <a:extLst>
              <a:ext uri="{FF2B5EF4-FFF2-40B4-BE49-F238E27FC236}">
                <a16:creationId xmlns:a16="http://schemas.microsoft.com/office/drawing/2014/main" id="{33699094-2D9B-0BC4-E9A4-45B026A298AE}"/>
              </a:ext>
            </a:extLst>
          </p:cNvPr>
          <p:cNvGrpSpPr>
            <a:grpSpLocks noChangeAspect="1"/>
          </p:cNvGrpSpPr>
          <p:nvPr/>
        </p:nvGrpSpPr>
        <p:grpSpPr bwMode="auto">
          <a:xfrm>
            <a:off x="9965139" y="5560336"/>
            <a:ext cx="198438" cy="200025"/>
            <a:chOff x="6930" y="2780"/>
            <a:chExt cx="125" cy="126"/>
          </a:xfrm>
        </p:grpSpPr>
        <p:sp>
          <p:nvSpPr>
            <p:cNvPr id="252" name="Freeform 5">
              <a:extLst>
                <a:ext uri="{FF2B5EF4-FFF2-40B4-BE49-F238E27FC236}">
                  <a16:creationId xmlns:a16="http://schemas.microsoft.com/office/drawing/2014/main" id="{674C56FF-58EA-037A-5E82-2A04DB67CC4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3" name="Freeform 6">
              <a:extLst>
                <a:ext uri="{FF2B5EF4-FFF2-40B4-BE49-F238E27FC236}">
                  <a16:creationId xmlns:a16="http://schemas.microsoft.com/office/drawing/2014/main" id="{BCAD928F-FF17-DEB7-DBC4-F8A375765DA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54" name="Group 4">
            <a:extLst>
              <a:ext uri="{FF2B5EF4-FFF2-40B4-BE49-F238E27FC236}">
                <a16:creationId xmlns:a16="http://schemas.microsoft.com/office/drawing/2014/main" id="{F0A1F2A6-EB58-10C0-3A68-A610AEA2EF3B}"/>
              </a:ext>
            </a:extLst>
          </p:cNvPr>
          <p:cNvGrpSpPr>
            <a:grpSpLocks noChangeAspect="1"/>
          </p:cNvGrpSpPr>
          <p:nvPr/>
        </p:nvGrpSpPr>
        <p:grpSpPr bwMode="auto">
          <a:xfrm>
            <a:off x="11085107" y="5560336"/>
            <a:ext cx="198438" cy="200025"/>
            <a:chOff x="6930" y="2780"/>
            <a:chExt cx="125" cy="126"/>
          </a:xfrm>
        </p:grpSpPr>
        <p:sp>
          <p:nvSpPr>
            <p:cNvPr id="255" name="Freeform 5">
              <a:extLst>
                <a:ext uri="{FF2B5EF4-FFF2-40B4-BE49-F238E27FC236}">
                  <a16:creationId xmlns:a16="http://schemas.microsoft.com/office/drawing/2014/main" id="{11B8C245-9870-9DD0-A40A-F6422A286C6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6" name="Freeform 6">
              <a:extLst>
                <a:ext uri="{FF2B5EF4-FFF2-40B4-BE49-F238E27FC236}">
                  <a16:creationId xmlns:a16="http://schemas.microsoft.com/office/drawing/2014/main" id="{0198FE8A-382F-5A2F-7E88-6ECB414F1B1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257" name="Скругленный прямоугольник 1">
            <a:extLst>
              <a:ext uri="{FF2B5EF4-FFF2-40B4-BE49-F238E27FC236}">
                <a16:creationId xmlns:a16="http://schemas.microsoft.com/office/drawing/2014/main" id="{B1785AB9-11B0-786A-CD63-AA08B7264FD1}"/>
              </a:ext>
            </a:extLst>
          </p:cNvPr>
          <p:cNvSpPr/>
          <p:nvPr/>
        </p:nvSpPr>
        <p:spPr>
          <a:xfrm>
            <a:off x="2782250" y="1274161"/>
            <a:ext cx="1080000" cy="5006900"/>
          </a:xfrm>
          <a:prstGeom prst="roundRect">
            <a:avLst>
              <a:gd name="adj" fmla="val 10048"/>
            </a:avLst>
          </a:prstGeom>
          <a:noFill/>
          <a:ln w="25400">
            <a:solidFill>
              <a:srgbClr val="C8202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58" name="Скругленный прямоугольник 1">
            <a:extLst>
              <a:ext uri="{FF2B5EF4-FFF2-40B4-BE49-F238E27FC236}">
                <a16:creationId xmlns:a16="http://schemas.microsoft.com/office/drawing/2014/main" id="{3BF27741-1A40-F1BB-1078-9CE7F73032E8}"/>
              </a:ext>
            </a:extLst>
          </p:cNvPr>
          <p:cNvSpPr/>
          <p:nvPr/>
        </p:nvSpPr>
        <p:spPr>
          <a:xfrm>
            <a:off x="3905404" y="1274161"/>
            <a:ext cx="1080000" cy="5006900"/>
          </a:xfrm>
          <a:prstGeom prst="roundRect">
            <a:avLst>
              <a:gd name="adj" fmla="val 10048"/>
            </a:avLst>
          </a:prstGeom>
          <a:noFill/>
          <a:ln w="25400">
            <a:solidFill>
              <a:srgbClr val="0147B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59" name="Скругленный прямоугольник 1">
            <a:extLst>
              <a:ext uri="{FF2B5EF4-FFF2-40B4-BE49-F238E27FC236}">
                <a16:creationId xmlns:a16="http://schemas.microsoft.com/office/drawing/2014/main" id="{01A14084-CC29-FFE4-2A73-D05E83140D60}"/>
              </a:ext>
            </a:extLst>
          </p:cNvPr>
          <p:cNvSpPr/>
          <p:nvPr/>
        </p:nvSpPr>
        <p:spPr>
          <a:xfrm>
            <a:off x="5028558" y="1274161"/>
            <a:ext cx="1080000" cy="5006900"/>
          </a:xfrm>
          <a:prstGeom prst="roundRect">
            <a:avLst>
              <a:gd name="adj" fmla="val 10048"/>
            </a:avLst>
          </a:prstGeom>
          <a:noFill/>
          <a:ln w="25400">
            <a:solidFill>
              <a:srgbClr val="00963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60" name="Скругленный прямоугольник 1">
            <a:extLst>
              <a:ext uri="{FF2B5EF4-FFF2-40B4-BE49-F238E27FC236}">
                <a16:creationId xmlns:a16="http://schemas.microsoft.com/office/drawing/2014/main" id="{7DB5382F-3DB3-C544-BD35-486A448CE247}"/>
              </a:ext>
            </a:extLst>
          </p:cNvPr>
          <p:cNvSpPr/>
          <p:nvPr/>
        </p:nvSpPr>
        <p:spPr>
          <a:xfrm>
            <a:off x="6151712" y="1274161"/>
            <a:ext cx="1080000" cy="5006900"/>
          </a:xfrm>
          <a:prstGeom prst="roundRect">
            <a:avLst>
              <a:gd name="adj" fmla="val 10048"/>
            </a:avLst>
          </a:prstGeom>
          <a:noFill/>
          <a:ln w="25400">
            <a:solidFill>
              <a:srgbClr val="51BAE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61" name="Скругленный прямоугольник 1">
            <a:extLst>
              <a:ext uri="{FF2B5EF4-FFF2-40B4-BE49-F238E27FC236}">
                <a16:creationId xmlns:a16="http://schemas.microsoft.com/office/drawing/2014/main" id="{CF066E2B-872A-9BB5-4CCB-C54414E74274}"/>
              </a:ext>
            </a:extLst>
          </p:cNvPr>
          <p:cNvSpPr/>
          <p:nvPr/>
        </p:nvSpPr>
        <p:spPr>
          <a:xfrm>
            <a:off x="7274866" y="1274161"/>
            <a:ext cx="1080000" cy="5006900"/>
          </a:xfrm>
          <a:prstGeom prst="roundRect">
            <a:avLst>
              <a:gd name="adj" fmla="val 10048"/>
            </a:avLst>
          </a:prstGeom>
          <a:noFill/>
          <a:ln w="25400">
            <a:solidFill>
              <a:srgbClr val="26C9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62" name="Скругленный прямоугольник 1">
            <a:extLst>
              <a:ext uri="{FF2B5EF4-FFF2-40B4-BE49-F238E27FC236}">
                <a16:creationId xmlns:a16="http://schemas.microsoft.com/office/drawing/2014/main" id="{E9AF3C82-6E90-AE58-EB45-86802D46A7C3}"/>
              </a:ext>
            </a:extLst>
          </p:cNvPr>
          <p:cNvSpPr/>
          <p:nvPr/>
        </p:nvSpPr>
        <p:spPr>
          <a:xfrm>
            <a:off x="8398020" y="1274161"/>
            <a:ext cx="1080000" cy="5006900"/>
          </a:xfrm>
          <a:prstGeom prst="roundRect">
            <a:avLst>
              <a:gd name="adj" fmla="val 10048"/>
            </a:avLst>
          </a:prstGeom>
          <a:noFill/>
          <a:ln w="25400">
            <a:solidFill>
              <a:srgbClr val="6F2F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63" name="Скругленный прямоугольник 1">
            <a:extLst>
              <a:ext uri="{FF2B5EF4-FFF2-40B4-BE49-F238E27FC236}">
                <a16:creationId xmlns:a16="http://schemas.microsoft.com/office/drawing/2014/main" id="{0AD0D26A-79FC-FB51-5C77-E944642F497B}"/>
              </a:ext>
            </a:extLst>
          </p:cNvPr>
          <p:cNvSpPr/>
          <p:nvPr/>
        </p:nvSpPr>
        <p:spPr>
          <a:xfrm>
            <a:off x="9521174" y="1274161"/>
            <a:ext cx="1080000" cy="5006900"/>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64" name="Скругленный прямоугольник 1">
            <a:extLst>
              <a:ext uri="{FF2B5EF4-FFF2-40B4-BE49-F238E27FC236}">
                <a16:creationId xmlns:a16="http://schemas.microsoft.com/office/drawing/2014/main" id="{D1097513-4682-EC20-36B7-08FBF04EEA78}"/>
              </a:ext>
            </a:extLst>
          </p:cNvPr>
          <p:cNvSpPr/>
          <p:nvPr/>
        </p:nvSpPr>
        <p:spPr>
          <a:xfrm>
            <a:off x="10644326" y="1274161"/>
            <a:ext cx="1080000" cy="5006900"/>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Tree>
    <p:extLst>
      <p:ext uri="{BB962C8B-B14F-4D97-AF65-F5344CB8AC3E}">
        <p14:creationId xmlns:p14="http://schemas.microsoft.com/office/powerpoint/2010/main" val="26589183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BAB81F-D05D-168D-E001-EFF5D4953E4A}"/>
            </a:ext>
          </a:extLst>
        </p:cNvPr>
        <p:cNvGrpSpPr/>
        <p:nvPr/>
      </p:nvGrpSpPr>
      <p:grpSpPr>
        <a:xfrm>
          <a:off x="0" y="0"/>
          <a:ext cx="0" cy="0"/>
          <a:chOff x="0" y="0"/>
          <a:chExt cx="0" cy="0"/>
        </a:xfrm>
      </p:grpSpPr>
      <p:sp>
        <p:nvSpPr>
          <p:cNvPr id="51" name="Прямоугольник с двумя скругленными соседними углами 23">
            <a:extLst>
              <a:ext uri="{FF2B5EF4-FFF2-40B4-BE49-F238E27FC236}">
                <a16:creationId xmlns:a16="http://schemas.microsoft.com/office/drawing/2014/main" id="{E45E2500-AC2D-1B86-44BC-647A34BC7AAE}"/>
              </a:ext>
            </a:extLst>
          </p:cNvPr>
          <p:cNvSpPr/>
          <p:nvPr/>
        </p:nvSpPr>
        <p:spPr>
          <a:xfrm>
            <a:off x="2782250" y="1274161"/>
            <a:ext cx="1080000" cy="315157"/>
          </a:xfrm>
          <a:prstGeom prst="round2SameRect">
            <a:avLst>
              <a:gd name="adj1" fmla="val 22841"/>
              <a:gd name="adj2" fmla="val 0"/>
            </a:avLst>
          </a:prstGeom>
          <a:solidFill>
            <a:srgbClr val="C8202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7" name="Прямоугольник с двумя скругленными соседними углами 23">
            <a:extLst>
              <a:ext uri="{FF2B5EF4-FFF2-40B4-BE49-F238E27FC236}">
                <a16:creationId xmlns:a16="http://schemas.microsoft.com/office/drawing/2014/main" id="{1FABBF83-1FC2-2334-00B4-64A1CE0E6C49}"/>
              </a:ext>
            </a:extLst>
          </p:cNvPr>
          <p:cNvSpPr/>
          <p:nvPr/>
        </p:nvSpPr>
        <p:spPr>
          <a:xfrm>
            <a:off x="3905404" y="1274161"/>
            <a:ext cx="1080000" cy="315157"/>
          </a:xfrm>
          <a:prstGeom prst="round2SameRect">
            <a:avLst>
              <a:gd name="adj1" fmla="val 22841"/>
              <a:gd name="adj2" fmla="val 0"/>
            </a:avLst>
          </a:prstGeom>
          <a:solidFill>
            <a:srgbClr val="0147B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9" name="Прямоугольник с двумя скругленными соседними углами 23">
            <a:extLst>
              <a:ext uri="{FF2B5EF4-FFF2-40B4-BE49-F238E27FC236}">
                <a16:creationId xmlns:a16="http://schemas.microsoft.com/office/drawing/2014/main" id="{6D9A755F-354C-A325-DEFA-C4CDB74A1944}"/>
              </a:ext>
            </a:extLst>
          </p:cNvPr>
          <p:cNvSpPr/>
          <p:nvPr/>
        </p:nvSpPr>
        <p:spPr>
          <a:xfrm>
            <a:off x="5028558" y="1274161"/>
            <a:ext cx="1080000" cy="315157"/>
          </a:xfrm>
          <a:prstGeom prst="round2SameRect">
            <a:avLst>
              <a:gd name="adj1" fmla="val 22841"/>
              <a:gd name="adj2" fmla="val 0"/>
            </a:avLst>
          </a:prstGeom>
          <a:solidFill>
            <a:srgbClr val="00963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3" name="Прямоугольник с двумя скругленными соседними углами 23">
            <a:extLst>
              <a:ext uri="{FF2B5EF4-FFF2-40B4-BE49-F238E27FC236}">
                <a16:creationId xmlns:a16="http://schemas.microsoft.com/office/drawing/2014/main" id="{4A492FA9-F8B1-376E-242D-D6FF35334477}"/>
              </a:ext>
            </a:extLst>
          </p:cNvPr>
          <p:cNvSpPr/>
          <p:nvPr/>
        </p:nvSpPr>
        <p:spPr>
          <a:xfrm>
            <a:off x="6151712" y="1274161"/>
            <a:ext cx="1080000" cy="315157"/>
          </a:xfrm>
          <a:prstGeom prst="round2SameRect">
            <a:avLst>
              <a:gd name="adj1" fmla="val 22841"/>
              <a:gd name="adj2" fmla="val 0"/>
            </a:avLst>
          </a:prstGeom>
          <a:solidFill>
            <a:srgbClr val="51BA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рямоугольник с двумя скругленными соседними углами 23">
            <a:extLst>
              <a:ext uri="{FF2B5EF4-FFF2-40B4-BE49-F238E27FC236}">
                <a16:creationId xmlns:a16="http://schemas.microsoft.com/office/drawing/2014/main" id="{28DE1007-A223-0410-3529-FAE27D2575D5}"/>
              </a:ext>
            </a:extLst>
          </p:cNvPr>
          <p:cNvSpPr/>
          <p:nvPr/>
        </p:nvSpPr>
        <p:spPr>
          <a:xfrm>
            <a:off x="7274866" y="1274161"/>
            <a:ext cx="1080000" cy="315157"/>
          </a:xfrm>
          <a:prstGeom prst="round2SameRect">
            <a:avLst>
              <a:gd name="adj1" fmla="val 22841"/>
              <a:gd name="adj2" fmla="val 0"/>
            </a:avLst>
          </a:prstGeom>
          <a:solidFill>
            <a:srgbClr val="26C9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рямоугольник с двумя скругленными соседними углами 23">
            <a:extLst>
              <a:ext uri="{FF2B5EF4-FFF2-40B4-BE49-F238E27FC236}">
                <a16:creationId xmlns:a16="http://schemas.microsoft.com/office/drawing/2014/main" id="{541C36FD-0031-6CD1-6107-C8F0811E3A49}"/>
              </a:ext>
            </a:extLst>
          </p:cNvPr>
          <p:cNvSpPr/>
          <p:nvPr/>
        </p:nvSpPr>
        <p:spPr>
          <a:xfrm>
            <a:off x="8398020" y="1274161"/>
            <a:ext cx="1080000" cy="315157"/>
          </a:xfrm>
          <a:prstGeom prst="round2SameRect">
            <a:avLst>
              <a:gd name="adj1" fmla="val 22841"/>
              <a:gd name="adj2" fmla="val 0"/>
            </a:avLst>
          </a:prstGeom>
          <a:solidFill>
            <a:srgbClr val="6F2F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рямоугольник с двумя скругленными соседними углами 23">
            <a:extLst>
              <a:ext uri="{FF2B5EF4-FFF2-40B4-BE49-F238E27FC236}">
                <a16:creationId xmlns:a16="http://schemas.microsoft.com/office/drawing/2014/main" id="{52F8E698-AC62-06AA-6D71-5FD9240E52D7}"/>
              </a:ext>
            </a:extLst>
          </p:cNvPr>
          <p:cNvSpPr/>
          <p:nvPr/>
        </p:nvSpPr>
        <p:spPr>
          <a:xfrm>
            <a:off x="9521174"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C2039F7E-68FF-8911-6E12-46E98C9AFAC4}"/>
              </a:ext>
            </a:extLst>
          </p:cNvPr>
          <p:cNvSpPr>
            <a:spLocks noGrp="1"/>
          </p:cNvSpPr>
          <p:nvPr>
            <p:ph type="title"/>
          </p:nvPr>
        </p:nvSpPr>
        <p:spPr>
          <a:xfrm>
            <a:off x="990600" y="378935"/>
            <a:ext cx="4826429" cy="562393"/>
          </a:xfrm>
        </p:spPr>
        <p:txBody>
          <a:bodyPr/>
          <a:lstStyle/>
          <a:p>
            <a:r>
              <a:rPr lang="ru-RU" dirty="0"/>
              <a:t>Сравнение с конкурентами</a:t>
            </a:r>
          </a:p>
        </p:txBody>
      </p:sp>
      <p:sp>
        <p:nvSpPr>
          <p:cNvPr id="5" name="Номер слайда 6">
            <a:extLst>
              <a:ext uri="{FF2B5EF4-FFF2-40B4-BE49-F238E27FC236}">
                <a16:creationId xmlns:a16="http://schemas.microsoft.com/office/drawing/2014/main" id="{11ECF51D-9D3B-FF81-2167-491444895139}"/>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27</a:t>
            </a:fld>
            <a:endParaRPr lang="ru-RU" sz="900" dirty="0"/>
          </a:p>
        </p:txBody>
      </p:sp>
      <p:sp>
        <p:nvSpPr>
          <p:cNvPr id="22" name="Прямоугольник с двумя скругленными соседними углами 23">
            <a:extLst>
              <a:ext uri="{FF2B5EF4-FFF2-40B4-BE49-F238E27FC236}">
                <a16:creationId xmlns:a16="http://schemas.microsoft.com/office/drawing/2014/main" id="{ACF16EE5-D73B-658A-4393-40022B8AC542}"/>
              </a:ext>
            </a:extLst>
          </p:cNvPr>
          <p:cNvSpPr/>
          <p:nvPr/>
        </p:nvSpPr>
        <p:spPr>
          <a:xfrm>
            <a:off x="10644326"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graphicFrame>
        <p:nvGraphicFramePr>
          <p:cNvPr id="35" name="Таблица 34">
            <a:extLst>
              <a:ext uri="{FF2B5EF4-FFF2-40B4-BE49-F238E27FC236}">
                <a16:creationId xmlns:a16="http://schemas.microsoft.com/office/drawing/2014/main" id="{FCA3DE86-D73F-8285-3837-1C5C8206F522}"/>
              </a:ext>
            </a:extLst>
          </p:cNvPr>
          <p:cNvGraphicFramePr>
            <a:graphicFrameLocks noGrp="1"/>
          </p:cNvGraphicFramePr>
          <p:nvPr>
            <p:extLst>
              <p:ext uri="{D42A27DB-BD31-4B8C-83A1-F6EECF244321}">
                <p14:modId xmlns:p14="http://schemas.microsoft.com/office/powerpoint/2010/main" val="204197799"/>
              </p:ext>
            </p:extLst>
          </p:nvPr>
        </p:nvGraphicFramePr>
        <p:xfrm>
          <a:off x="442913" y="1274161"/>
          <a:ext cx="11306170" cy="4862932"/>
        </p:xfrm>
        <a:graphic>
          <a:graphicData uri="http://schemas.openxmlformats.org/drawingml/2006/table">
            <a:tbl>
              <a:tblPr>
                <a:tableStyleId>{E8034E78-7F5D-4C2E-B375-FC64B27BC917}</a:tableStyleId>
              </a:tblPr>
              <a:tblGrid>
                <a:gridCol w="2318042">
                  <a:extLst>
                    <a:ext uri="{9D8B030D-6E8A-4147-A177-3AD203B41FA5}">
                      <a16:colId xmlns:a16="http://schemas.microsoft.com/office/drawing/2014/main" val="1870474678"/>
                    </a:ext>
                  </a:extLst>
                </a:gridCol>
                <a:gridCol w="1123516">
                  <a:extLst>
                    <a:ext uri="{9D8B030D-6E8A-4147-A177-3AD203B41FA5}">
                      <a16:colId xmlns:a16="http://schemas.microsoft.com/office/drawing/2014/main" val="1918093955"/>
                    </a:ext>
                  </a:extLst>
                </a:gridCol>
                <a:gridCol w="1123516">
                  <a:extLst>
                    <a:ext uri="{9D8B030D-6E8A-4147-A177-3AD203B41FA5}">
                      <a16:colId xmlns:a16="http://schemas.microsoft.com/office/drawing/2014/main" val="3556989998"/>
                    </a:ext>
                  </a:extLst>
                </a:gridCol>
                <a:gridCol w="1123516">
                  <a:extLst>
                    <a:ext uri="{9D8B030D-6E8A-4147-A177-3AD203B41FA5}">
                      <a16:colId xmlns:a16="http://schemas.microsoft.com/office/drawing/2014/main" val="2787815601"/>
                    </a:ext>
                  </a:extLst>
                </a:gridCol>
                <a:gridCol w="1123516">
                  <a:extLst>
                    <a:ext uri="{9D8B030D-6E8A-4147-A177-3AD203B41FA5}">
                      <a16:colId xmlns:a16="http://schemas.microsoft.com/office/drawing/2014/main" val="2264981377"/>
                    </a:ext>
                  </a:extLst>
                </a:gridCol>
                <a:gridCol w="1123516">
                  <a:extLst>
                    <a:ext uri="{9D8B030D-6E8A-4147-A177-3AD203B41FA5}">
                      <a16:colId xmlns:a16="http://schemas.microsoft.com/office/drawing/2014/main" val="1011379582"/>
                    </a:ext>
                  </a:extLst>
                </a:gridCol>
                <a:gridCol w="1123516">
                  <a:extLst>
                    <a:ext uri="{9D8B030D-6E8A-4147-A177-3AD203B41FA5}">
                      <a16:colId xmlns:a16="http://schemas.microsoft.com/office/drawing/2014/main" val="1178695425"/>
                    </a:ext>
                  </a:extLst>
                </a:gridCol>
                <a:gridCol w="1123516">
                  <a:extLst>
                    <a:ext uri="{9D8B030D-6E8A-4147-A177-3AD203B41FA5}">
                      <a16:colId xmlns:a16="http://schemas.microsoft.com/office/drawing/2014/main" val="2362509139"/>
                    </a:ext>
                  </a:extLst>
                </a:gridCol>
                <a:gridCol w="1123516">
                  <a:extLst>
                    <a:ext uri="{9D8B030D-6E8A-4147-A177-3AD203B41FA5}">
                      <a16:colId xmlns:a16="http://schemas.microsoft.com/office/drawing/2014/main" val="217521272"/>
                    </a:ext>
                  </a:extLst>
                </a:gridCol>
              </a:tblGrid>
              <a:tr h="0">
                <a:tc>
                  <a:txBody>
                    <a:bodyPr/>
                    <a:lstStyle/>
                    <a:p>
                      <a:pPr algn="l" fontAlgn="b">
                        <a:lnSpc>
                          <a:spcPts val="700"/>
                        </a:lnSpc>
                      </a:pPr>
                      <a:endParaRPr lang="ru-RU" sz="900" b="1" i="0" u="none" strike="noStrike" dirty="0">
                        <a:solidFill>
                          <a:schemeClr val="bg1"/>
                        </a:solidFill>
                        <a:effectLst/>
                        <a:latin typeface="Akrobat Bold" pitchFamily="2" charset="0"/>
                      </a:endParaRPr>
                    </a:p>
                  </a:txBody>
                  <a:tcPr marL="0" marR="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АЛЬФА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ИГС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РЕСО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ВСК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kern="1200" dirty="0">
                          <a:solidFill>
                            <a:srgbClr val="FFFFFF"/>
                          </a:solidFill>
                          <a:effectLst/>
                          <a:latin typeface="Akrobat ExtraBold" panose="00000900000000000000" pitchFamily="50" charset="-52"/>
                          <a:ea typeface="+mn-ea"/>
                          <a:cs typeface="+mn-cs"/>
                        </a:rPr>
                        <a:t>СБЕР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Ренессанс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979406"/>
                  </a:ext>
                </a:extLst>
              </a:tr>
              <a:tr h="0">
                <a:tc>
                  <a:txBody>
                    <a:bodyPr/>
                    <a:lstStyle/>
                    <a:p>
                      <a:pPr algn="l" fontAlgn="ctr">
                        <a:lnSpc>
                          <a:spcPts val="700"/>
                        </a:lnSpc>
                      </a:pPr>
                      <a:r>
                        <a:rPr lang="ru-RU" sz="1050" b="1" i="0" u="none" strike="noStrike" dirty="0">
                          <a:solidFill>
                            <a:srgbClr val="52606B"/>
                          </a:solidFill>
                          <a:effectLst/>
                          <a:latin typeface="Akrobat ExtraBold" pitchFamily="2" charset="0"/>
                        </a:rPr>
                        <a:t>ПОКРЫТИЕ/СК/Продукт</a:t>
                      </a:r>
                    </a:p>
                  </a:txBody>
                  <a:tcPr marL="0" marR="108000" marT="54000" marB="5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АльфаРЕМОНТ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Платинум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Все включено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br>
                        <a:rPr lang="ru-RU" sz="1050" b="0" i="0" u="none" strike="noStrike" dirty="0">
                          <a:solidFill>
                            <a:srgbClr val="52606B"/>
                          </a:solidFill>
                          <a:effectLst/>
                          <a:latin typeface="Akrobat ExtraBold" panose="00000900000000000000" pitchFamily="50" charset="-52"/>
                        </a:rPr>
                      </a:b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стандарт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премиум</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9127462"/>
                  </a:ext>
                </a:extLst>
              </a:tr>
              <a:tr h="360000">
                <a:tc gridSpan="2">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Bold" panose="00000800000000000000" pitchFamily="50" charset="-52"/>
                          <a:ea typeface="+mn-ea"/>
                          <a:cs typeface="+mn-cs"/>
                        </a:rPr>
                        <a:t>Повреждение инженерных систем </a:t>
                      </a:r>
                      <a:br>
                        <a:rPr lang="ru-RU" sz="1050" b="0" i="0" u="none" strike="noStrike" kern="1200" dirty="0">
                          <a:solidFill>
                            <a:srgbClr val="52606B"/>
                          </a:solidFill>
                          <a:effectLst/>
                          <a:latin typeface="Akrobat Bold" panose="00000800000000000000" pitchFamily="50" charset="-52"/>
                          <a:ea typeface="+mn-ea"/>
                          <a:cs typeface="+mn-cs"/>
                        </a:rPr>
                      </a:br>
                      <a:r>
                        <a:rPr lang="ru-RU" sz="1050" b="0" i="0" u="none" strike="noStrike" kern="1200" dirty="0">
                          <a:solidFill>
                            <a:srgbClr val="52606B"/>
                          </a:solidFill>
                          <a:effectLst/>
                          <a:latin typeface="Akrobat Bold" panose="00000800000000000000" pitchFamily="50" charset="-52"/>
                          <a:ea typeface="+mn-ea"/>
                          <a:cs typeface="+mn-cs"/>
                        </a:rPr>
                        <a:t>(заморозка/разморозка)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hMerge="1">
                  <a:txBody>
                    <a:bodyPr/>
                    <a:lstStyle/>
                    <a:p>
                      <a:endParaRPr dirty="0"/>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dirty="0">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dirty="0">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4149467438"/>
                  </a:ext>
                </a:extLst>
              </a:tr>
              <a:tr h="2844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Замена труб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67238"/>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Ущерб инженерному оборудованию, закрепленному на наружной стене и крыше</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1136431"/>
                  </a:ext>
                </a:extLst>
              </a:tr>
              <a:tr h="284400">
                <a:tc>
                  <a:txBody>
                    <a:bodyPr/>
                    <a:lstStyle/>
                    <a:p>
                      <a:pPr marL="0" algn="l" defTabSz="914400" rtl="0" eaLnBrk="1" fontAlgn="ctr" latinLnBrk="0" hangingPunct="1"/>
                      <a:r>
                        <a:rPr lang="ru-RU" sz="1050" b="1" i="0" u="none" strike="noStrike" kern="1200" dirty="0">
                          <a:solidFill>
                            <a:srgbClr val="52606B"/>
                          </a:solidFill>
                          <a:effectLst/>
                          <a:latin typeface="Akrobat ExtraBold" pitchFamily="2" charset="0"/>
                          <a:ea typeface="+mn-ea"/>
                          <a:cs typeface="+mn-cs"/>
                        </a:rPr>
                        <a:t>Стихийные бедствия (риски)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algn="ctr" fontAlgn="ctr"/>
                      <a:r>
                        <a:rPr lang="ru-RU" sz="1200" b="0" i="0" u="none" strike="noStrike" dirty="0">
                          <a:solidFill>
                            <a:srgbClr val="000000"/>
                          </a:solidFill>
                          <a:effectLst/>
                          <a:latin typeface="Akrobat ExtraBold" panose="00000900000000000000" pitchFamily="50" charset="-52"/>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2300880515"/>
                  </a:ext>
                </a:extLst>
              </a:tr>
              <a:tr h="504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Другие не перечисленные в Правилах природные явления (например, повышение грунтовых вод, снеготаяние)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875881"/>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Ущерб инженерному оборудованию, закрепленному на наружной стене и крыше</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0159330"/>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Механические повреждения</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1393567160"/>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Падение летательных аппаратов, грузов и их частей, повреждение ударной волной</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31348"/>
                  </a:ext>
                </a:extLst>
              </a:tr>
              <a:tr h="504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Падение на застрахованное имущество космических / астрономических объектов или их обломков, грузов</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8241100"/>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Ущерб инженерному оборудованию, закрепленному на наружной стене и крыше</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0902141"/>
                  </a:ext>
                </a:extLst>
              </a:tr>
              <a:tr h="2844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Падение снега и сосулек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4292915"/>
                  </a:ext>
                </a:extLst>
              </a:tr>
              <a:tr h="2844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Давление снегом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4748199"/>
                  </a:ext>
                </a:extLst>
              </a:tr>
            </a:tbl>
          </a:graphicData>
        </a:graphic>
      </p:graphicFrame>
      <p:grpSp>
        <p:nvGrpSpPr>
          <p:cNvPr id="3" name="Group 7">
            <a:extLst>
              <a:ext uri="{FF2B5EF4-FFF2-40B4-BE49-F238E27FC236}">
                <a16:creationId xmlns:a16="http://schemas.microsoft.com/office/drawing/2014/main" id="{6A741574-36A2-5C5D-22E9-406193A37F16}"/>
              </a:ext>
            </a:extLst>
          </p:cNvPr>
          <p:cNvGrpSpPr>
            <a:grpSpLocks noChangeAspect="1"/>
          </p:cNvGrpSpPr>
          <p:nvPr/>
        </p:nvGrpSpPr>
        <p:grpSpPr>
          <a:xfrm>
            <a:off x="11083526" y="5618167"/>
            <a:ext cx="201600" cy="201600"/>
            <a:chOff x="1055688" y="2770842"/>
            <a:chExt cx="352533" cy="352533"/>
          </a:xfrm>
          <a:solidFill>
            <a:srgbClr val="C00000"/>
          </a:solidFill>
        </p:grpSpPr>
        <p:sp>
          <p:nvSpPr>
            <p:cNvPr id="4" name="Овал 255">
              <a:extLst>
                <a:ext uri="{FF2B5EF4-FFF2-40B4-BE49-F238E27FC236}">
                  <a16:creationId xmlns:a16="http://schemas.microsoft.com/office/drawing/2014/main" id="{5D7DB2D4-6994-5A56-2952-4511EB37BA7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 name="Straight Connector 9">
              <a:extLst>
                <a:ext uri="{FF2B5EF4-FFF2-40B4-BE49-F238E27FC236}">
                  <a16:creationId xmlns:a16="http://schemas.microsoft.com/office/drawing/2014/main" id="{04684BE3-8293-B835-F86B-811A0A9E479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 name="Straight Connector 10">
              <a:extLst>
                <a:ext uri="{FF2B5EF4-FFF2-40B4-BE49-F238E27FC236}">
                  <a16:creationId xmlns:a16="http://schemas.microsoft.com/office/drawing/2014/main" id="{EFD4959D-0618-F41F-9521-BF47C2CB854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 name="Group 4">
            <a:extLst>
              <a:ext uri="{FF2B5EF4-FFF2-40B4-BE49-F238E27FC236}">
                <a16:creationId xmlns:a16="http://schemas.microsoft.com/office/drawing/2014/main" id="{47A946DA-6DB2-C38B-7875-13DCCB4EBD74}"/>
              </a:ext>
            </a:extLst>
          </p:cNvPr>
          <p:cNvGrpSpPr>
            <a:grpSpLocks noChangeAspect="1"/>
          </p:cNvGrpSpPr>
          <p:nvPr/>
        </p:nvGrpSpPr>
        <p:grpSpPr bwMode="auto">
          <a:xfrm>
            <a:off x="3223031" y="2646507"/>
            <a:ext cx="198438" cy="200025"/>
            <a:chOff x="6930" y="2780"/>
            <a:chExt cx="125" cy="126"/>
          </a:xfrm>
        </p:grpSpPr>
        <p:sp>
          <p:nvSpPr>
            <p:cNvPr id="9" name="Freeform 5">
              <a:extLst>
                <a:ext uri="{FF2B5EF4-FFF2-40B4-BE49-F238E27FC236}">
                  <a16:creationId xmlns:a16="http://schemas.microsoft.com/office/drawing/2014/main" id="{35A19750-F86C-FCB9-A9CC-3928A8941BB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 name="Freeform 6">
              <a:extLst>
                <a:ext uri="{FF2B5EF4-FFF2-40B4-BE49-F238E27FC236}">
                  <a16:creationId xmlns:a16="http://schemas.microsoft.com/office/drawing/2014/main" id="{AD2AFA69-770F-2ADE-52BE-15AF4439474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 name="Group 4">
            <a:extLst>
              <a:ext uri="{FF2B5EF4-FFF2-40B4-BE49-F238E27FC236}">
                <a16:creationId xmlns:a16="http://schemas.microsoft.com/office/drawing/2014/main" id="{D6C8E452-9220-6B7C-AEB9-93F28ABBE334}"/>
              </a:ext>
            </a:extLst>
          </p:cNvPr>
          <p:cNvGrpSpPr>
            <a:grpSpLocks noChangeAspect="1"/>
          </p:cNvGrpSpPr>
          <p:nvPr/>
        </p:nvGrpSpPr>
        <p:grpSpPr bwMode="auto">
          <a:xfrm>
            <a:off x="4346185" y="2646507"/>
            <a:ext cx="198438" cy="200025"/>
            <a:chOff x="6930" y="2780"/>
            <a:chExt cx="125" cy="126"/>
          </a:xfrm>
        </p:grpSpPr>
        <p:sp>
          <p:nvSpPr>
            <p:cNvPr id="12" name="Freeform 5">
              <a:extLst>
                <a:ext uri="{FF2B5EF4-FFF2-40B4-BE49-F238E27FC236}">
                  <a16:creationId xmlns:a16="http://schemas.microsoft.com/office/drawing/2014/main" id="{903E1ABF-FC88-17CE-FCE9-593A73557B9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 name="Freeform 6">
              <a:extLst>
                <a:ext uri="{FF2B5EF4-FFF2-40B4-BE49-F238E27FC236}">
                  <a16:creationId xmlns:a16="http://schemas.microsoft.com/office/drawing/2014/main" id="{69E7C481-F6E9-C038-F37C-47C9110CEEF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 name="Group 4">
            <a:extLst>
              <a:ext uri="{FF2B5EF4-FFF2-40B4-BE49-F238E27FC236}">
                <a16:creationId xmlns:a16="http://schemas.microsoft.com/office/drawing/2014/main" id="{0B2FD155-A639-47E2-D8DE-9107E54F8FF3}"/>
              </a:ext>
            </a:extLst>
          </p:cNvPr>
          <p:cNvGrpSpPr>
            <a:grpSpLocks noChangeAspect="1"/>
          </p:cNvGrpSpPr>
          <p:nvPr/>
        </p:nvGrpSpPr>
        <p:grpSpPr bwMode="auto">
          <a:xfrm>
            <a:off x="9963536" y="2646507"/>
            <a:ext cx="198438" cy="200025"/>
            <a:chOff x="6930" y="2780"/>
            <a:chExt cx="125" cy="126"/>
          </a:xfrm>
        </p:grpSpPr>
        <p:sp>
          <p:nvSpPr>
            <p:cNvPr id="15" name="Freeform 5">
              <a:extLst>
                <a:ext uri="{FF2B5EF4-FFF2-40B4-BE49-F238E27FC236}">
                  <a16:creationId xmlns:a16="http://schemas.microsoft.com/office/drawing/2014/main" id="{1E6ABD5D-1703-C63D-65A8-989CDAE08F9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 name="Freeform 6">
              <a:extLst>
                <a:ext uri="{FF2B5EF4-FFF2-40B4-BE49-F238E27FC236}">
                  <a16:creationId xmlns:a16="http://schemas.microsoft.com/office/drawing/2014/main" id="{0E846A55-E78B-FA57-84E6-031802E65F0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 name="Group 7">
            <a:extLst>
              <a:ext uri="{FF2B5EF4-FFF2-40B4-BE49-F238E27FC236}">
                <a16:creationId xmlns:a16="http://schemas.microsoft.com/office/drawing/2014/main" id="{B58AB0CA-63FC-D00E-D1C1-22CF862E06B1}"/>
              </a:ext>
            </a:extLst>
          </p:cNvPr>
          <p:cNvGrpSpPr>
            <a:grpSpLocks noChangeAspect="1"/>
          </p:cNvGrpSpPr>
          <p:nvPr/>
        </p:nvGrpSpPr>
        <p:grpSpPr>
          <a:xfrm>
            <a:off x="9960374" y="5618167"/>
            <a:ext cx="201600" cy="201600"/>
            <a:chOff x="1055688" y="2770842"/>
            <a:chExt cx="352533" cy="352533"/>
          </a:xfrm>
          <a:solidFill>
            <a:srgbClr val="C00000"/>
          </a:solidFill>
        </p:grpSpPr>
        <p:sp>
          <p:nvSpPr>
            <p:cNvPr id="19" name="Овал 255">
              <a:extLst>
                <a:ext uri="{FF2B5EF4-FFF2-40B4-BE49-F238E27FC236}">
                  <a16:creationId xmlns:a16="http://schemas.microsoft.com/office/drawing/2014/main" id="{43ADF180-833E-7F32-B2C1-269C286B975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 name="Straight Connector 9">
              <a:extLst>
                <a:ext uri="{FF2B5EF4-FFF2-40B4-BE49-F238E27FC236}">
                  <a16:creationId xmlns:a16="http://schemas.microsoft.com/office/drawing/2014/main" id="{6996E939-9A8F-CB95-07E0-AFE981DD954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 name="Straight Connector 10">
              <a:extLst>
                <a:ext uri="{FF2B5EF4-FFF2-40B4-BE49-F238E27FC236}">
                  <a16:creationId xmlns:a16="http://schemas.microsoft.com/office/drawing/2014/main" id="{DB3A2621-06A2-5BDC-6324-10FB6D0E2A24}"/>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3" name="Group 7">
            <a:extLst>
              <a:ext uri="{FF2B5EF4-FFF2-40B4-BE49-F238E27FC236}">
                <a16:creationId xmlns:a16="http://schemas.microsoft.com/office/drawing/2014/main" id="{B471F16B-1BFF-E27E-66FB-03DF1671E492}"/>
              </a:ext>
            </a:extLst>
          </p:cNvPr>
          <p:cNvGrpSpPr>
            <a:grpSpLocks noChangeAspect="1"/>
          </p:cNvGrpSpPr>
          <p:nvPr/>
        </p:nvGrpSpPr>
        <p:grpSpPr>
          <a:xfrm>
            <a:off x="7720313" y="5618167"/>
            <a:ext cx="201600" cy="201600"/>
            <a:chOff x="1055688" y="2770842"/>
            <a:chExt cx="352533" cy="352533"/>
          </a:xfrm>
          <a:solidFill>
            <a:srgbClr val="C00000"/>
          </a:solidFill>
        </p:grpSpPr>
        <p:sp>
          <p:nvSpPr>
            <p:cNvPr id="24" name="Овал 255">
              <a:extLst>
                <a:ext uri="{FF2B5EF4-FFF2-40B4-BE49-F238E27FC236}">
                  <a16:creationId xmlns:a16="http://schemas.microsoft.com/office/drawing/2014/main" id="{5821CA31-211C-D0F0-7EF1-DF2281A4BB8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5" name="Straight Connector 9">
              <a:extLst>
                <a:ext uri="{FF2B5EF4-FFF2-40B4-BE49-F238E27FC236}">
                  <a16:creationId xmlns:a16="http://schemas.microsoft.com/office/drawing/2014/main" id="{AE3F751A-4EAB-C0EC-44FF-0771F35020B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6" name="Straight Connector 10">
              <a:extLst>
                <a:ext uri="{FF2B5EF4-FFF2-40B4-BE49-F238E27FC236}">
                  <a16:creationId xmlns:a16="http://schemas.microsoft.com/office/drawing/2014/main" id="{861CDEA7-4018-6812-61B1-6CA2EB6A0B3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7" name="Group 7">
            <a:extLst>
              <a:ext uri="{FF2B5EF4-FFF2-40B4-BE49-F238E27FC236}">
                <a16:creationId xmlns:a16="http://schemas.microsoft.com/office/drawing/2014/main" id="{E632837C-7E7B-051A-EE93-0B67B3DFFBFE}"/>
              </a:ext>
            </a:extLst>
          </p:cNvPr>
          <p:cNvGrpSpPr>
            <a:grpSpLocks noChangeAspect="1"/>
          </p:cNvGrpSpPr>
          <p:nvPr/>
        </p:nvGrpSpPr>
        <p:grpSpPr>
          <a:xfrm>
            <a:off x="6590912" y="2644211"/>
            <a:ext cx="201600" cy="201600"/>
            <a:chOff x="1055688" y="2770842"/>
            <a:chExt cx="352533" cy="352533"/>
          </a:xfrm>
          <a:solidFill>
            <a:srgbClr val="C00000"/>
          </a:solidFill>
        </p:grpSpPr>
        <p:sp>
          <p:nvSpPr>
            <p:cNvPr id="28" name="Овал 255">
              <a:extLst>
                <a:ext uri="{FF2B5EF4-FFF2-40B4-BE49-F238E27FC236}">
                  <a16:creationId xmlns:a16="http://schemas.microsoft.com/office/drawing/2014/main" id="{13009432-02E8-0BE4-7A1F-DD9DED207BFF}"/>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9" name="Straight Connector 9">
              <a:extLst>
                <a:ext uri="{FF2B5EF4-FFF2-40B4-BE49-F238E27FC236}">
                  <a16:creationId xmlns:a16="http://schemas.microsoft.com/office/drawing/2014/main" id="{8E0776E1-0D98-5E20-67BE-37D891A38F5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30" name="Straight Connector 10">
              <a:extLst>
                <a:ext uri="{FF2B5EF4-FFF2-40B4-BE49-F238E27FC236}">
                  <a16:creationId xmlns:a16="http://schemas.microsoft.com/office/drawing/2014/main" id="{FD6EC028-AB64-8CFB-703F-93A11B1D9A9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1" name="Group 7">
            <a:extLst>
              <a:ext uri="{FF2B5EF4-FFF2-40B4-BE49-F238E27FC236}">
                <a16:creationId xmlns:a16="http://schemas.microsoft.com/office/drawing/2014/main" id="{E3C49B60-677E-6B38-008A-AA0CCE11EE8D}"/>
              </a:ext>
            </a:extLst>
          </p:cNvPr>
          <p:cNvGrpSpPr>
            <a:grpSpLocks noChangeAspect="1"/>
          </p:cNvGrpSpPr>
          <p:nvPr/>
        </p:nvGrpSpPr>
        <p:grpSpPr>
          <a:xfrm>
            <a:off x="5466868" y="2644211"/>
            <a:ext cx="201600" cy="201600"/>
            <a:chOff x="1055688" y="2770842"/>
            <a:chExt cx="352533" cy="352533"/>
          </a:xfrm>
          <a:solidFill>
            <a:srgbClr val="C00000"/>
          </a:solidFill>
        </p:grpSpPr>
        <p:sp>
          <p:nvSpPr>
            <p:cNvPr id="32" name="Овал 255">
              <a:extLst>
                <a:ext uri="{FF2B5EF4-FFF2-40B4-BE49-F238E27FC236}">
                  <a16:creationId xmlns:a16="http://schemas.microsoft.com/office/drawing/2014/main" id="{44B315FE-F8BE-E313-C904-62141255A2F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33" name="Straight Connector 9">
              <a:extLst>
                <a:ext uri="{FF2B5EF4-FFF2-40B4-BE49-F238E27FC236}">
                  <a16:creationId xmlns:a16="http://schemas.microsoft.com/office/drawing/2014/main" id="{BD2EF643-B6BE-83EF-5FF1-53C14FE39FD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34" name="Straight Connector 10">
              <a:extLst>
                <a:ext uri="{FF2B5EF4-FFF2-40B4-BE49-F238E27FC236}">
                  <a16:creationId xmlns:a16="http://schemas.microsoft.com/office/drawing/2014/main" id="{459A69C5-8803-D3FE-AC37-DB12BA22EF8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6" name="Group 4">
            <a:extLst>
              <a:ext uri="{FF2B5EF4-FFF2-40B4-BE49-F238E27FC236}">
                <a16:creationId xmlns:a16="http://schemas.microsoft.com/office/drawing/2014/main" id="{6F61F722-178B-CDDB-96FE-8EBAD79BDA31}"/>
              </a:ext>
            </a:extLst>
          </p:cNvPr>
          <p:cNvGrpSpPr>
            <a:grpSpLocks noChangeAspect="1"/>
          </p:cNvGrpSpPr>
          <p:nvPr/>
        </p:nvGrpSpPr>
        <p:grpSpPr bwMode="auto">
          <a:xfrm>
            <a:off x="11083291" y="2646507"/>
            <a:ext cx="198438" cy="200025"/>
            <a:chOff x="6930" y="2780"/>
            <a:chExt cx="125" cy="126"/>
          </a:xfrm>
        </p:grpSpPr>
        <p:sp>
          <p:nvSpPr>
            <p:cNvPr id="41" name="Freeform 5">
              <a:extLst>
                <a:ext uri="{FF2B5EF4-FFF2-40B4-BE49-F238E27FC236}">
                  <a16:creationId xmlns:a16="http://schemas.microsoft.com/office/drawing/2014/main" id="{7886F330-12E9-9282-7E95-1499F40FB4C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2" name="Freeform 6">
              <a:extLst>
                <a:ext uri="{FF2B5EF4-FFF2-40B4-BE49-F238E27FC236}">
                  <a16:creationId xmlns:a16="http://schemas.microsoft.com/office/drawing/2014/main" id="{79A83409-B917-27FB-7DC6-492F07D8E14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3" name="Group 7">
            <a:extLst>
              <a:ext uri="{FF2B5EF4-FFF2-40B4-BE49-F238E27FC236}">
                <a16:creationId xmlns:a16="http://schemas.microsoft.com/office/drawing/2014/main" id="{C4DA3580-82B2-075C-A5F9-4EE10869E791}"/>
              </a:ext>
            </a:extLst>
          </p:cNvPr>
          <p:cNvGrpSpPr>
            <a:grpSpLocks noChangeAspect="1"/>
          </p:cNvGrpSpPr>
          <p:nvPr/>
        </p:nvGrpSpPr>
        <p:grpSpPr>
          <a:xfrm>
            <a:off x="8837220" y="2644211"/>
            <a:ext cx="201600" cy="201600"/>
            <a:chOff x="1055688" y="2770842"/>
            <a:chExt cx="352533" cy="352533"/>
          </a:xfrm>
          <a:solidFill>
            <a:srgbClr val="C00000"/>
          </a:solidFill>
        </p:grpSpPr>
        <p:sp>
          <p:nvSpPr>
            <p:cNvPr id="54" name="Овал 255">
              <a:extLst>
                <a:ext uri="{FF2B5EF4-FFF2-40B4-BE49-F238E27FC236}">
                  <a16:creationId xmlns:a16="http://schemas.microsoft.com/office/drawing/2014/main" id="{324FCE84-0D17-8F96-7426-E507950497D1}"/>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55" name="Straight Connector 9">
              <a:extLst>
                <a:ext uri="{FF2B5EF4-FFF2-40B4-BE49-F238E27FC236}">
                  <a16:creationId xmlns:a16="http://schemas.microsoft.com/office/drawing/2014/main" id="{65A355C1-83D7-2A6D-C622-1BC500F0845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10">
              <a:extLst>
                <a:ext uri="{FF2B5EF4-FFF2-40B4-BE49-F238E27FC236}">
                  <a16:creationId xmlns:a16="http://schemas.microsoft.com/office/drawing/2014/main" id="{2C0B44A5-B502-9643-C0B4-7F176E80A20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57" name="Group 4">
            <a:extLst>
              <a:ext uri="{FF2B5EF4-FFF2-40B4-BE49-F238E27FC236}">
                <a16:creationId xmlns:a16="http://schemas.microsoft.com/office/drawing/2014/main" id="{1B9C8343-838A-D4CE-2C1A-D864C12BAA81}"/>
              </a:ext>
            </a:extLst>
          </p:cNvPr>
          <p:cNvGrpSpPr>
            <a:grpSpLocks noChangeAspect="1"/>
          </p:cNvGrpSpPr>
          <p:nvPr/>
        </p:nvGrpSpPr>
        <p:grpSpPr bwMode="auto">
          <a:xfrm>
            <a:off x="3223031" y="2318884"/>
            <a:ext cx="198438" cy="200025"/>
            <a:chOff x="6930" y="2780"/>
            <a:chExt cx="125" cy="126"/>
          </a:xfrm>
        </p:grpSpPr>
        <p:sp>
          <p:nvSpPr>
            <p:cNvPr id="58" name="Freeform 5">
              <a:extLst>
                <a:ext uri="{FF2B5EF4-FFF2-40B4-BE49-F238E27FC236}">
                  <a16:creationId xmlns:a16="http://schemas.microsoft.com/office/drawing/2014/main" id="{B53308A6-D2F2-D341-2186-9FCF422FFAC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9" name="Freeform 6">
              <a:extLst>
                <a:ext uri="{FF2B5EF4-FFF2-40B4-BE49-F238E27FC236}">
                  <a16:creationId xmlns:a16="http://schemas.microsoft.com/office/drawing/2014/main" id="{43D42837-FB6F-B989-ABDC-00D66BC55AB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0" name="Group 4">
            <a:extLst>
              <a:ext uri="{FF2B5EF4-FFF2-40B4-BE49-F238E27FC236}">
                <a16:creationId xmlns:a16="http://schemas.microsoft.com/office/drawing/2014/main" id="{A6656914-01A5-1060-AA7A-CD4C98F56822}"/>
              </a:ext>
            </a:extLst>
          </p:cNvPr>
          <p:cNvGrpSpPr>
            <a:grpSpLocks noChangeAspect="1"/>
          </p:cNvGrpSpPr>
          <p:nvPr/>
        </p:nvGrpSpPr>
        <p:grpSpPr bwMode="auto">
          <a:xfrm>
            <a:off x="4346185" y="2318884"/>
            <a:ext cx="198438" cy="200025"/>
            <a:chOff x="6930" y="2780"/>
            <a:chExt cx="125" cy="126"/>
          </a:xfrm>
        </p:grpSpPr>
        <p:sp>
          <p:nvSpPr>
            <p:cNvPr id="61" name="Freeform 5">
              <a:extLst>
                <a:ext uri="{FF2B5EF4-FFF2-40B4-BE49-F238E27FC236}">
                  <a16:creationId xmlns:a16="http://schemas.microsoft.com/office/drawing/2014/main" id="{AD1C5E59-F723-F73C-2031-A9FBE991428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2" name="Freeform 6">
              <a:extLst>
                <a:ext uri="{FF2B5EF4-FFF2-40B4-BE49-F238E27FC236}">
                  <a16:creationId xmlns:a16="http://schemas.microsoft.com/office/drawing/2014/main" id="{15CBA15A-EF53-FA04-9504-F59DCDABF42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3" name="Group 4">
            <a:extLst>
              <a:ext uri="{FF2B5EF4-FFF2-40B4-BE49-F238E27FC236}">
                <a16:creationId xmlns:a16="http://schemas.microsoft.com/office/drawing/2014/main" id="{2835FF34-91C6-3025-A1D1-5C63C8689717}"/>
              </a:ext>
            </a:extLst>
          </p:cNvPr>
          <p:cNvGrpSpPr>
            <a:grpSpLocks noChangeAspect="1"/>
          </p:cNvGrpSpPr>
          <p:nvPr/>
        </p:nvGrpSpPr>
        <p:grpSpPr bwMode="auto">
          <a:xfrm>
            <a:off x="9963536" y="2318884"/>
            <a:ext cx="198438" cy="200025"/>
            <a:chOff x="6930" y="2780"/>
            <a:chExt cx="125" cy="126"/>
          </a:xfrm>
        </p:grpSpPr>
        <p:sp>
          <p:nvSpPr>
            <p:cNvPr id="64" name="Freeform 5">
              <a:extLst>
                <a:ext uri="{FF2B5EF4-FFF2-40B4-BE49-F238E27FC236}">
                  <a16:creationId xmlns:a16="http://schemas.microsoft.com/office/drawing/2014/main" id="{3FBA08C8-7D7F-180F-CA64-21BCB506C81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5" name="Freeform 6">
              <a:extLst>
                <a:ext uri="{FF2B5EF4-FFF2-40B4-BE49-F238E27FC236}">
                  <a16:creationId xmlns:a16="http://schemas.microsoft.com/office/drawing/2014/main" id="{0CC36EE4-BAF9-A66B-AE72-3119A216F56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4">
            <a:extLst>
              <a:ext uri="{FF2B5EF4-FFF2-40B4-BE49-F238E27FC236}">
                <a16:creationId xmlns:a16="http://schemas.microsoft.com/office/drawing/2014/main" id="{6F3C7546-C9BD-3506-0D92-84F7167CE9ED}"/>
              </a:ext>
            </a:extLst>
          </p:cNvPr>
          <p:cNvGrpSpPr>
            <a:grpSpLocks noChangeAspect="1"/>
          </p:cNvGrpSpPr>
          <p:nvPr/>
        </p:nvGrpSpPr>
        <p:grpSpPr bwMode="auto">
          <a:xfrm>
            <a:off x="11083291" y="2318884"/>
            <a:ext cx="198438" cy="200025"/>
            <a:chOff x="6930" y="2780"/>
            <a:chExt cx="125" cy="126"/>
          </a:xfrm>
        </p:grpSpPr>
        <p:sp>
          <p:nvSpPr>
            <p:cNvPr id="67" name="Freeform 5">
              <a:extLst>
                <a:ext uri="{FF2B5EF4-FFF2-40B4-BE49-F238E27FC236}">
                  <a16:creationId xmlns:a16="http://schemas.microsoft.com/office/drawing/2014/main" id="{EA00141D-2B25-4168-8769-3087DB8EACA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8" name="Freeform 6">
              <a:extLst>
                <a:ext uri="{FF2B5EF4-FFF2-40B4-BE49-F238E27FC236}">
                  <a16:creationId xmlns:a16="http://schemas.microsoft.com/office/drawing/2014/main" id="{F75E9A24-B890-73F9-1E87-5B7F11F2F1A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9" name="Group 4">
            <a:extLst>
              <a:ext uri="{FF2B5EF4-FFF2-40B4-BE49-F238E27FC236}">
                <a16:creationId xmlns:a16="http://schemas.microsoft.com/office/drawing/2014/main" id="{6E801984-07E4-0436-2E5F-514A22715B56}"/>
              </a:ext>
            </a:extLst>
          </p:cNvPr>
          <p:cNvGrpSpPr>
            <a:grpSpLocks noChangeAspect="1"/>
          </p:cNvGrpSpPr>
          <p:nvPr/>
        </p:nvGrpSpPr>
        <p:grpSpPr bwMode="auto">
          <a:xfrm>
            <a:off x="3223031" y="3376612"/>
            <a:ext cx="198438" cy="200025"/>
            <a:chOff x="6930" y="2780"/>
            <a:chExt cx="125" cy="126"/>
          </a:xfrm>
        </p:grpSpPr>
        <p:sp>
          <p:nvSpPr>
            <p:cNvPr id="70" name="Freeform 5">
              <a:extLst>
                <a:ext uri="{FF2B5EF4-FFF2-40B4-BE49-F238E27FC236}">
                  <a16:creationId xmlns:a16="http://schemas.microsoft.com/office/drawing/2014/main" id="{E94C0273-1ECB-3B20-865A-0903BC4D1CD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1" name="Freeform 6">
              <a:extLst>
                <a:ext uri="{FF2B5EF4-FFF2-40B4-BE49-F238E27FC236}">
                  <a16:creationId xmlns:a16="http://schemas.microsoft.com/office/drawing/2014/main" id="{F9CD2D1A-46E9-8ECA-A4C9-9DDBBAE3855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2" name="Group 4">
            <a:extLst>
              <a:ext uri="{FF2B5EF4-FFF2-40B4-BE49-F238E27FC236}">
                <a16:creationId xmlns:a16="http://schemas.microsoft.com/office/drawing/2014/main" id="{00A3871C-DF53-6590-9AC9-ED75ED1A6F21}"/>
              </a:ext>
            </a:extLst>
          </p:cNvPr>
          <p:cNvGrpSpPr>
            <a:grpSpLocks noChangeAspect="1"/>
          </p:cNvGrpSpPr>
          <p:nvPr/>
        </p:nvGrpSpPr>
        <p:grpSpPr bwMode="auto">
          <a:xfrm>
            <a:off x="4346185" y="3376612"/>
            <a:ext cx="198438" cy="200025"/>
            <a:chOff x="6930" y="2780"/>
            <a:chExt cx="125" cy="126"/>
          </a:xfrm>
        </p:grpSpPr>
        <p:sp>
          <p:nvSpPr>
            <p:cNvPr id="73" name="Freeform 5">
              <a:extLst>
                <a:ext uri="{FF2B5EF4-FFF2-40B4-BE49-F238E27FC236}">
                  <a16:creationId xmlns:a16="http://schemas.microsoft.com/office/drawing/2014/main" id="{26DCA108-198A-C54E-703F-BF34ECEEB5B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4" name="Freeform 6">
              <a:extLst>
                <a:ext uri="{FF2B5EF4-FFF2-40B4-BE49-F238E27FC236}">
                  <a16:creationId xmlns:a16="http://schemas.microsoft.com/office/drawing/2014/main" id="{552C2DD7-D636-16CB-FFC4-F06BFDD2531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5" name="Group 4">
            <a:extLst>
              <a:ext uri="{FF2B5EF4-FFF2-40B4-BE49-F238E27FC236}">
                <a16:creationId xmlns:a16="http://schemas.microsoft.com/office/drawing/2014/main" id="{BFAEC8F4-9E67-BB5B-5465-25318656821F}"/>
              </a:ext>
            </a:extLst>
          </p:cNvPr>
          <p:cNvGrpSpPr>
            <a:grpSpLocks noChangeAspect="1"/>
          </p:cNvGrpSpPr>
          <p:nvPr/>
        </p:nvGrpSpPr>
        <p:grpSpPr bwMode="auto">
          <a:xfrm>
            <a:off x="9963536" y="3376612"/>
            <a:ext cx="198438" cy="200025"/>
            <a:chOff x="6930" y="2780"/>
            <a:chExt cx="125" cy="126"/>
          </a:xfrm>
        </p:grpSpPr>
        <p:sp>
          <p:nvSpPr>
            <p:cNvPr id="76" name="Freeform 5">
              <a:extLst>
                <a:ext uri="{FF2B5EF4-FFF2-40B4-BE49-F238E27FC236}">
                  <a16:creationId xmlns:a16="http://schemas.microsoft.com/office/drawing/2014/main" id="{312F8C00-F65D-D315-57FE-E91EECB1497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7" name="Freeform 6">
              <a:extLst>
                <a:ext uri="{FF2B5EF4-FFF2-40B4-BE49-F238E27FC236}">
                  <a16:creationId xmlns:a16="http://schemas.microsoft.com/office/drawing/2014/main" id="{E890411D-B9E5-98CD-8800-935DC3FD174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8" name="Group 7">
            <a:extLst>
              <a:ext uri="{FF2B5EF4-FFF2-40B4-BE49-F238E27FC236}">
                <a16:creationId xmlns:a16="http://schemas.microsoft.com/office/drawing/2014/main" id="{98183564-B62D-371D-6F58-16137403143E}"/>
              </a:ext>
            </a:extLst>
          </p:cNvPr>
          <p:cNvGrpSpPr>
            <a:grpSpLocks noChangeAspect="1"/>
          </p:cNvGrpSpPr>
          <p:nvPr/>
        </p:nvGrpSpPr>
        <p:grpSpPr>
          <a:xfrm>
            <a:off x="6590912" y="3374316"/>
            <a:ext cx="201600" cy="201600"/>
            <a:chOff x="1055688" y="2770842"/>
            <a:chExt cx="352533" cy="352533"/>
          </a:xfrm>
          <a:solidFill>
            <a:srgbClr val="C00000"/>
          </a:solidFill>
        </p:grpSpPr>
        <p:sp>
          <p:nvSpPr>
            <p:cNvPr id="79" name="Овал 255">
              <a:extLst>
                <a:ext uri="{FF2B5EF4-FFF2-40B4-BE49-F238E27FC236}">
                  <a16:creationId xmlns:a16="http://schemas.microsoft.com/office/drawing/2014/main" id="{9878AD38-7A45-FA68-E214-246321CC7E0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80" name="Straight Connector 9">
              <a:extLst>
                <a:ext uri="{FF2B5EF4-FFF2-40B4-BE49-F238E27FC236}">
                  <a16:creationId xmlns:a16="http://schemas.microsoft.com/office/drawing/2014/main" id="{0ECF09FB-9696-02F9-035A-0596E616395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10">
              <a:extLst>
                <a:ext uri="{FF2B5EF4-FFF2-40B4-BE49-F238E27FC236}">
                  <a16:creationId xmlns:a16="http://schemas.microsoft.com/office/drawing/2014/main" id="{944AE24F-BE30-3197-F8D4-9DD6F9E029A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2" name="Group 7">
            <a:extLst>
              <a:ext uri="{FF2B5EF4-FFF2-40B4-BE49-F238E27FC236}">
                <a16:creationId xmlns:a16="http://schemas.microsoft.com/office/drawing/2014/main" id="{34149119-2701-6F68-5A76-7DE154B77F84}"/>
              </a:ext>
            </a:extLst>
          </p:cNvPr>
          <p:cNvGrpSpPr>
            <a:grpSpLocks noChangeAspect="1"/>
          </p:cNvGrpSpPr>
          <p:nvPr/>
        </p:nvGrpSpPr>
        <p:grpSpPr>
          <a:xfrm>
            <a:off x="5466868" y="3374316"/>
            <a:ext cx="201600" cy="201600"/>
            <a:chOff x="1055688" y="2770842"/>
            <a:chExt cx="352533" cy="352533"/>
          </a:xfrm>
          <a:solidFill>
            <a:srgbClr val="C00000"/>
          </a:solidFill>
        </p:grpSpPr>
        <p:sp>
          <p:nvSpPr>
            <p:cNvPr id="83" name="Овал 255">
              <a:extLst>
                <a:ext uri="{FF2B5EF4-FFF2-40B4-BE49-F238E27FC236}">
                  <a16:creationId xmlns:a16="http://schemas.microsoft.com/office/drawing/2014/main" id="{CC40A8E7-09DC-DB82-3C13-3107FF704C3C}"/>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84" name="Straight Connector 9">
              <a:extLst>
                <a:ext uri="{FF2B5EF4-FFF2-40B4-BE49-F238E27FC236}">
                  <a16:creationId xmlns:a16="http://schemas.microsoft.com/office/drawing/2014/main" id="{438B86CF-D64B-4D5D-43BC-0DAD4311C57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5" name="Straight Connector 10">
              <a:extLst>
                <a:ext uri="{FF2B5EF4-FFF2-40B4-BE49-F238E27FC236}">
                  <a16:creationId xmlns:a16="http://schemas.microsoft.com/office/drawing/2014/main" id="{78B40072-6481-0409-836C-26E0DA9E8C9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6" name="Group 4">
            <a:extLst>
              <a:ext uri="{FF2B5EF4-FFF2-40B4-BE49-F238E27FC236}">
                <a16:creationId xmlns:a16="http://schemas.microsoft.com/office/drawing/2014/main" id="{F08C2469-B78D-B106-1E2A-E87BD7F9BE1D}"/>
              </a:ext>
            </a:extLst>
          </p:cNvPr>
          <p:cNvGrpSpPr>
            <a:grpSpLocks noChangeAspect="1"/>
          </p:cNvGrpSpPr>
          <p:nvPr/>
        </p:nvGrpSpPr>
        <p:grpSpPr bwMode="auto">
          <a:xfrm>
            <a:off x="11083291" y="3376612"/>
            <a:ext cx="198438" cy="200025"/>
            <a:chOff x="6930" y="2780"/>
            <a:chExt cx="125" cy="126"/>
          </a:xfrm>
        </p:grpSpPr>
        <p:sp>
          <p:nvSpPr>
            <p:cNvPr id="87" name="Freeform 5">
              <a:extLst>
                <a:ext uri="{FF2B5EF4-FFF2-40B4-BE49-F238E27FC236}">
                  <a16:creationId xmlns:a16="http://schemas.microsoft.com/office/drawing/2014/main" id="{CF580AE9-529A-EC6E-841E-66CFCAEA300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8" name="Freeform 6">
              <a:extLst>
                <a:ext uri="{FF2B5EF4-FFF2-40B4-BE49-F238E27FC236}">
                  <a16:creationId xmlns:a16="http://schemas.microsoft.com/office/drawing/2014/main" id="{05AA02A8-9AC8-6866-1929-B42C97E69AF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9" name="Group 7">
            <a:extLst>
              <a:ext uri="{FF2B5EF4-FFF2-40B4-BE49-F238E27FC236}">
                <a16:creationId xmlns:a16="http://schemas.microsoft.com/office/drawing/2014/main" id="{B6EA80F7-E2E9-70D8-39B4-225C118F3894}"/>
              </a:ext>
            </a:extLst>
          </p:cNvPr>
          <p:cNvGrpSpPr>
            <a:grpSpLocks noChangeAspect="1"/>
          </p:cNvGrpSpPr>
          <p:nvPr/>
        </p:nvGrpSpPr>
        <p:grpSpPr>
          <a:xfrm>
            <a:off x="8837220" y="3374316"/>
            <a:ext cx="201600" cy="201600"/>
            <a:chOff x="1055688" y="2770842"/>
            <a:chExt cx="352533" cy="352533"/>
          </a:xfrm>
          <a:solidFill>
            <a:srgbClr val="C00000"/>
          </a:solidFill>
        </p:grpSpPr>
        <p:sp>
          <p:nvSpPr>
            <p:cNvPr id="90" name="Овал 255">
              <a:extLst>
                <a:ext uri="{FF2B5EF4-FFF2-40B4-BE49-F238E27FC236}">
                  <a16:creationId xmlns:a16="http://schemas.microsoft.com/office/drawing/2014/main" id="{93AD30E3-42B8-7322-4DB5-9167D0A205B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91" name="Straight Connector 9">
              <a:extLst>
                <a:ext uri="{FF2B5EF4-FFF2-40B4-BE49-F238E27FC236}">
                  <a16:creationId xmlns:a16="http://schemas.microsoft.com/office/drawing/2014/main" id="{BCC5BF36-A918-1FFD-28E3-90AA0368B084}"/>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10">
              <a:extLst>
                <a:ext uri="{FF2B5EF4-FFF2-40B4-BE49-F238E27FC236}">
                  <a16:creationId xmlns:a16="http://schemas.microsoft.com/office/drawing/2014/main" id="{44F7D5E1-2147-F5B7-3323-29300CF9745D}"/>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93" name="Group 4">
            <a:extLst>
              <a:ext uri="{FF2B5EF4-FFF2-40B4-BE49-F238E27FC236}">
                <a16:creationId xmlns:a16="http://schemas.microsoft.com/office/drawing/2014/main" id="{562FD02E-F61E-5F03-7DB9-7F637E9B7DDA}"/>
              </a:ext>
            </a:extLst>
          </p:cNvPr>
          <p:cNvGrpSpPr>
            <a:grpSpLocks noChangeAspect="1"/>
          </p:cNvGrpSpPr>
          <p:nvPr/>
        </p:nvGrpSpPr>
        <p:grpSpPr bwMode="auto">
          <a:xfrm>
            <a:off x="7715647" y="3376612"/>
            <a:ext cx="198438" cy="200025"/>
            <a:chOff x="6930" y="2780"/>
            <a:chExt cx="125" cy="126"/>
          </a:xfrm>
        </p:grpSpPr>
        <p:sp>
          <p:nvSpPr>
            <p:cNvPr id="94" name="Freeform 5">
              <a:extLst>
                <a:ext uri="{FF2B5EF4-FFF2-40B4-BE49-F238E27FC236}">
                  <a16:creationId xmlns:a16="http://schemas.microsoft.com/office/drawing/2014/main" id="{87BEA381-B523-4442-5921-C7F92F3EF6F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5" name="Freeform 6">
              <a:extLst>
                <a:ext uri="{FF2B5EF4-FFF2-40B4-BE49-F238E27FC236}">
                  <a16:creationId xmlns:a16="http://schemas.microsoft.com/office/drawing/2014/main" id="{706ED756-6CCC-54F2-D831-7ECA049276D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6" name="Group 4">
            <a:extLst>
              <a:ext uri="{FF2B5EF4-FFF2-40B4-BE49-F238E27FC236}">
                <a16:creationId xmlns:a16="http://schemas.microsoft.com/office/drawing/2014/main" id="{2E4139E1-0581-886D-1497-28B08FFB3661}"/>
              </a:ext>
            </a:extLst>
          </p:cNvPr>
          <p:cNvGrpSpPr>
            <a:grpSpLocks noChangeAspect="1"/>
          </p:cNvGrpSpPr>
          <p:nvPr/>
        </p:nvGrpSpPr>
        <p:grpSpPr bwMode="auto">
          <a:xfrm>
            <a:off x="3223031" y="3800691"/>
            <a:ext cx="198438" cy="200025"/>
            <a:chOff x="6930" y="2780"/>
            <a:chExt cx="125" cy="126"/>
          </a:xfrm>
        </p:grpSpPr>
        <p:sp>
          <p:nvSpPr>
            <p:cNvPr id="97" name="Freeform 5">
              <a:extLst>
                <a:ext uri="{FF2B5EF4-FFF2-40B4-BE49-F238E27FC236}">
                  <a16:creationId xmlns:a16="http://schemas.microsoft.com/office/drawing/2014/main" id="{49C42432-68FB-56E9-7A76-0B23CC12B1A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8" name="Freeform 6">
              <a:extLst>
                <a:ext uri="{FF2B5EF4-FFF2-40B4-BE49-F238E27FC236}">
                  <a16:creationId xmlns:a16="http://schemas.microsoft.com/office/drawing/2014/main" id="{BB7532E6-D00D-15EA-AFFE-E28443BC20B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9" name="Group 4">
            <a:extLst>
              <a:ext uri="{FF2B5EF4-FFF2-40B4-BE49-F238E27FC236}">
                <a16:creationId xmlns:a16="http://schemas.microsoft.com/office/drawing/2014/main" id="{716A4BA3-FA98-C8F4-5CEF-800D3AE19B1C}"/>
              </a:ext>
            </a:extLst>
          </p:cNvPr>
          <p:cNvGrpSpPr>
            <a:grpSpLocks noChangeAspect="1"/>
          </p:cNvGrpSpPr>
          <p:nvPr/>
        </p:nvGrpSpPr>
        <p:grpSpPr bwMode="auto">
          <a:xfrm>
            <a:off x="4346185" y="3800691"/>
            <a:ext cx="198438" cy="200025"/>
            <a:chOff x="6930" y="2780"/>
            <a:chExt cx="125" cy="126"/>
          </a:xfrm>
        </p:grpSpPr>
        <p:sp>
          <p:nvSpPr>
            <p:cNvPr id="100" name="Freeform 5">
              <a:extLst>
                <a:ext uri="{FF2B5EF4-FFF2-40B4-BE49-F238E27FC236}">
                  <a16:creationId xmlns:a16="http://schemas.microsoft.com/office/drawing/2014/main" id="{BFE308DD-3C6E-0C85-2F28-A1625032113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1" name="Freeform 6">
              <a:extLst>
                <a:ext uri="{FF2B5EF4-FFF2-40B4-BE49-F238E27FC236}">
                  <a16:creationId xmlns:a16="http://schemas.microsoft.com/office/drawing/2014/main" id="{0975CBA0-BD96-30F5-1C3B-F7DEFF07EF0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2" name="Group 4">
            <a:extLst>
              <a:ext uri="{FF2B5EF4-FFF2-40B4-BE49-F238E27FC236}">
                <a16:creationId xmlns:a16="http://schemas.microsoft.com/office/drawing/2014/main" id="{8845BAC4-DA7D-1A6B-F544-D99494680836}"/>
              </a:ext>
            </a:extLst>
          </p:cNvPr>
          <p:cNvGrpSpPr>
            <a:grpSpLocks noChangeAspect="1"/>
          </p:cNvGrpSpPr>
          <p:nvPr/>
        </p:nvGrpSpPr>
        <p:grpSpPr bwMode="auto">
          <a:xfrm>
            <a:off x="9963536" y="3800691"/>
            <a:ext cx="198438" cy="200025"/>
            <a:chOff x="6930" y="2780"/>
            <a:chExt cx="125" cy="126"/>
          </a:xfrm>
        </p:grpSpPr>
        <p:sp>
          <p:nvSpPr>
            <p:cNvPr id="103" name="Freeform 5">
              <a:extLst>
                <a:ext uri="{FF2B5EF4-FFF2-40B4-BE49-F238E27FC236}">
                  <a16:creationId xmlns:a16="http://schemas.microsoft.com/office/drawing/2014/main" id="{631409D3-9ECB-8419-4F33-E65B96023B5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4" name="Freeform 6">
              <a:extLst>
                <a:ext uri="{FF2B5EF4-FFF2-40B4-BE49-F238E27FC236}">
                  <a16:creationId xmlns:a16="http://schemas.microsoft.com/office/drawing/2014/main" id="{16C04BF9-75CB-1B44-E05C-1205B4FA702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5" name="Group 7">
            <a:extLst>
              <a:ext uri="{FF2B5EF4-FFF2-40B4-BE49-F238E27FC236}">
                <a16:creationId xmlns:a16="http://schemas.microsoft.com/office/drawing/2014/main" id="{8C7DD6C9-DA62-DA49-E7EB-33FCAAE0251F}"/>
              </a:ext>
            </a:extLst>
          </p:cNvPr>
          <p:cNvGrpSpPr>
            <a:grpSpLocks noChangeAspect="1"/>
          </p:cNvGrpSpPr>
          <p:nvPr/>
        </p:nvGrpSpPr>
        <p:grpSpPr>
          <a:xfrm>
            <a:off x="6590912" y="3798395"/>
            <a:ext cx="201600" cy="201600"/>
            <a:chOff x="1055688" y="2770842"/>
            <a:chExt cx="352533" cy="352533"/>
          </a:xfrm>
          <a:solidFill>
            <a:srgbClr val="C00000"/>
          </a:solidFill>
        </p:grpSpPr>
        <p:sp>
          <p:nvSpPr>
            <p:cNvPr id="106" name="Овал 255">
              <a:extLst>
                <a:ext uri="{FF2B5EF4-FFF2-40B4-BE49-F238E27FC236}">
                  <a16:creationId xmlns:a16="http://schemas.microsoft.com/office/drawing/2014/main" id="{0B0BD0B2-2FF7-273E-0768-FDA2D3AEE0B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7" name="Straight Connector 9">
              <a:extLst>
                <a:ext uri="{FF2B5EF4-FFF2-40B4-BE49-F238E27FC236}">
                  <a16:creationId xmlns:a16="http://schemas.microsoft.com/office/drawing/2014/main" id="{D246BF8D-0BFB-A6F1-4E45-8D907D74694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
              <a:extLst>
                <a:ext uri="{FF2B5EF4-FFF2-40B4-BE49-F238E27FC236}">
                  <a16:creationId xmlns:a16="http://schemas.microsoft.com/office/drawing/2014/main" id="{C262C78D-B73C-94FC-5FD1-2A32D6092A44}"/>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9" name="Group 4">
            <a:extLst>
              <a:ext uri="{FF2B5EF4-FFF2-40B4-BE49-F238E27FC236}">
                <a16:creationId xmlns:a16="http://schemas.microsoft.com/office/drawing/2014/main" id="{4C6F6E8A-0ACD-D759-2A96-79077BB278C7}"/>
              </a:ext>
            </a:extLst>
          </p:cNvPr>
          <p:cNvGrpSpPr>
            <a:grpSpLocks noChangeAspect="1"/>
          </p:cNvGrpSpPr>
          <p:nvPr/>
        </p:nvGrpSpPr>
        <p:grpSpPr bwMode="auto">
          <a:xfrm>
            <a:off x="11083291" y="3800691"/>
            <a:ext cx="198438" cy="200025"/>
            <a:chOff x="6930" y="2780"/>
            <a:chExt cx="125" cy="126"/>
          </a:xfrm>
        </p:grpSpPr>
        <p:sp>
          <p:nvSpPr>
            <p:cNvPr id="110" name="Freeform 5">
              <a:extLst>
                <a:ext uri="{FF2B5EF4-FFF2-40B4-BE49-F238E27FC236}">
                  <a16:creationId xmlns:a16="http://schemas.microsoft.com/office/drawing/2014/main" id="{7E5B0CBD-0368-CA85-1901-004E2E7D81B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1" name="Freeform 6">
              <a:extLst>
                <a:ext uri="{FF2B5EF4-FFF2-40B4-BE49-F238E27FC236}">
                  <a16:creationId xmlns:a16="http://schemas.microsoft.com/office/drawing/2014/main" id="{2DEA1F7C-E8D5-D891-0371-BC4AB82C26C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2" name="Group 7">
            <a:extLst>
              <a:ext uri="{FF2B5EF4-FFF2-40B4-BE49-F238E27FC236}">
                <a16:creationId xmlns:a16="http://schemas.microsoft.com/office/drawing/2014/main" id="{10CDF1CD-BB5A-C29C-B0DB-3E3900F5FDEE}"/>
              </a:ext>
            </a:extLst>
          </p:cNvPr>
          <p:cNvGrpSpPr>
            <a:grpSpLocks noChangeAspect="1"/>
          </p:cNvGrpSpPr>
          <p:nvPr/>
        </p:nvGrpSpPr>
        <p:grpSpPr>
          <a:xfrm>
            <a:off x="8837220" y="3798395"/>
            <a:ext cx="201600" cy="201600"/>
            <a:chOff x="1055688" y="2770842"/>
            <a:chExt cx="352533" cy="352533"/>
          </a:xfrm>
          <a:solidFill>
            <a:srgbClr val="C00000"/>
          </a:solidFill>
        </p:grpSpPr>
        <p:sp>
          <p:nvSpPr>
            <p:cNvPr id="113" name="Овал 255">
              <a:extLst>
                <a:ext uri="{FF2B5EF4-FFF2-40B4-BE49-F238E27FC236}">
                  <a16:creationId xmlns:a16="http://schemas.microsoft.com/office/drawing/2014/main" id="{763CA330-2287-0527-F3ED-D54A5F1DD4F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14" name="Straight Connector 9">
              <a:extLst>
                <a:ext uri="{FF2B5EF4-FFF2-40B4-BE49-F238E27FC236}">
                  <a16:creationId xmlns:a16="http://schemas.microsoft.com/office/drawing/2014/main" id="{C9BAF4B1-5C07-5FC5-3BEF-59C1C5F153B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5" name="Straight Connector 10">
              <a:extLst>
                <a:ext uri="{FF2B5EF4-FFF2-40B4-BE49-F238E27FC236}">
                  <a16:creationId xmlns:a16="http://schemas.microsoft.com/office/drawing/2014/main" id="{168A367A-5674-9CBE-6294-F4B86E6B787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6" name="Group 4">
            <a:extLst>
              <a:ext uri="{FF2B5EF4-FFF2-40B4-BE49-F238E27FC236}">
                <a16:creationId xmlns:a16="http://schemas.microsoft.com/office/drawing/2014/main" id="{1DBC866A-E42B-BBC3-94B0-0734D3F4ECC9}"/>
              </a:ext>
            </a:extLst>
          </p:cNvPr>
          <p:cNvGrpSpPr>
            <a:grpSpLocks noChangeAspect="1"/>
          </p:cNvGrpSpPr>
          <p:nvPr/>
        </p:nvGrpSpPr>
        <p:grpSpPr bwMode="auto">
          <a:xfrm>
            <a:off x="5469339" y="3800691"/>
            <a:ext cx="198438" cy="200025"/>
            <a:chOff x="6930" y="2780"/>
            <a:chExt cx="125" cy="126"/>
          </a:xfrm>
        </p:grpSpPr>
        <p:sp>
          <p:nvSpPr>
            <p:cNvPr id="117" name="Freeform 5">
              <a:extLst>
                <a:ext uri="{FF2B5EF4-FFF2-40B4-BE49-F238E27FC236}">
                  <a16:creationId xmlns:a16="http://schemas.microsoft.com/office/drawing/2014/main" id="{54E777DD-6B49-1069-3123-DAC6155616B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8" name="Freeform 6">
              <a:extLst>
                <a:ext uri="{FF2B5EF4-FFF2-40B4-BE49-F238E27FC236}">
                  <a16:creationId xmlns:a16="http://schemas.microsoft.com/office/drawing/2014/main" id="{A050C687-7A39-7F1D-03C8-3544AB1F781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9" name="Group 4">
            <a:extLst>
              <a:ext uri="{FF2B5EF4-FFF2-40B4-BE49-F238E27FC236}">
                <a16:creationId xmlns:a16="http://schemas.microsoft.com/office/drawing/2014/main" id="{13A30EB5-7AD7-056E-506C-3BF16DBEFBF6}"/>
              </a:ext>
            </a:extLst>
          </p:cNvPr>
          <p:cNvGrpSpPr>
            <a:grpSpLocks noChangeAspect="1"/>
          </p:cNvGrpSpPr>
          <p:nvPr/>
        </p:nvGrpSpPr>
        <p:grpSpPr bwMode="auto">
          <a:xfrm>
            <a:off x="3223031" y="4446931"/>
            <a:ext cx="198438" cy="200025"/>
            <a:chOff x="6930" y="2780"/>
            <a:chExt cx="125" cy="126"/>
          </a:xfrm>
        </p:grpSpPr>
        <p:sp>
          <p:nvSpPr>
            <p:cNvPr id="120" name="Freeform 5">
              <a:extLst>
                <a:ext uri="{FF2B5EF4-FFF2-40B4-BE49-F238E27FC236}">
                  <a16:creationId xmlns:a16="http://schemas.microsoft.com/office/drawing/2014/main" id="{CB35B759-C04C-F366-A700-DC37E9ACDB6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1" name="Freeform 6">
              <a:extLst>
                <a:ext uri="{FF2B5EF4-FFF2-40B4-BE49-F238E27FC236}">
                  <a16:creationId xmlns:a16="http://schemas.microsoft.com/office/drawing/2014/main" id="{A92B9D00-4C76-2758-5666-EF7743AAC7F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2" name="Group 4">
            <a:extLst>
              <a:ext uri="{FF2B5EF4-FFF2-40B4-BE49-F238E27FC236}">
                <a16:creationId xmlns:a16="http://schemas.microsoft.com/office/drawing/2014/main" id="{320E2C5D-2554-C1AA-A3DA-C4F3466600BD}"/>
              </a:ext>
            </a:extLst>
          </p:cNvPr>
          <p:cNvGrpSpPr>
            <a:grpSpLocks noChangeAspect="1"/>
          </p:cNvGrpSpPr>
          <p:nvPr/>
        </p:nvGrpSpPr>
        <p:grpSpPr bwMode="auto">
          <a:xfrm>
            <a:off x="4346185" y="4446931"/>
            <a:ext cx="198438" cy="200025"/>
            <a:chOff x="6930" y="2780"/>
            <a:chExt cx="125" cy="126"/>
          </a:xfrm>
        </p:grpSpPr>
        <p:sp>
          <p:nvSpPr>
            <p:cNvPr id="123" name="Freeform 5">
              <a:extLst>
                <a:ext uri="{FF2B5EF4-FFF2-40B4-BE49-F238E27FC236}">
                  <a16:creationId xmlns:a16="http://schemas.microsoft.com/office/drawing/2014/main" id="{E671287B-B0A1-DE3A-3BD3-C0FD0C317CF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4" name="Freeform 6">
              <a:extLst>
                <a:ext uri="{FF2B5EF4-FFF2-40B4-BE49-F238E27FC236}">
                  <a16:creationId xmlns:a16="http://schemas.microsoft.com/office/drawing/2014/main" id="{5E61EAE8-89BE-652D-C03A-E4899A7C245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5" name="Group 4">
            <a:extLst>
              <a:ext uri="{FF2B5EF4-FFF2-40B4-BE49-F238E27FC236}">
                <a16:creationId xmlns:a16="http://schemas.microsoft.com/office/drawing/2014/main" id="{B7934633-76EF-CA5F-40A3-02A2A6A0DD5C}"/>
              </a:ext>
            </a:extLst>
          </p:cNvPr>
          <p:cNvGrpSpPr>
            <a:grpSpLocks noChangeAspect="1"/>
          </p:cNvGrpSpPr>
          <p:nvPr/>
        </p:nvGrpSpPr>
        <p:grpSpPr bwMode="auto">
          <a:xfrm>
            <a:off x="9963536" y="4446931"/>
            <a:ext cx="198438" cy="200025"/>
            <a:chOff x="6930" y="2780"/>
            <a:chExt cx="125" cy="126"/>
          </a:xfrm>
        </p:grpSpPr>
        <p:sp>
          <p:nvSpPr>
            <p:cNvPr id="126" name="Freeform 5">
              <a:extLst>
                <a:ext uri="{FF2B5EF4-FFF2-40B4-BE49-F238E27FC236}">
                  <a16:creationId xmlns:a16="http://schemas.microsoft.com/office/drawing/2014/main" id="{D424EC84-68F6-518A-76FE-BD8DE1281D6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7" name="Freeform 6">
              <a:extLst>
                <a:ext uri="{FF2B5EF4-FFF2-40B4-BE49-F238E27FC236}">
                  <a16:creationId xmlns:a16="http://schemas.microsoft.com/office/drawing/2014/main" id="{977A7AEB-2B6C-B20B-2788-96A8F524798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8" name="Group 7">
            <a:extLst>
              <a:ext uri="{FF2B5EF4-FFF2-40B4-BE49-F238E27FC236}">
                <a16:creationId xmlns:a16="http://schemas.microsoft.com/office/drawing/2014/main" id="{8DEA6C0B-D862-67FC-86AF-8883F2777888}"/>
              </a:ext>
            </a:extLst>
          </p:cNvPr>
          <p:cNvGrpSpPr>
            <a:grpSpLocks noChangeAspect="1"/>
          </p:cNvGrpSpPr>
          <p:nvPr/>
        </p:nvGrpSpPr>
        <p:grpSpPr>
          <a:xfrm>
            <a:off x="6590912" y="4444635"/>
            <a:ext cx="201600" cy="201600"/>
            <a:chOff x="1055688" y="2770842"/>
            <a:chExt cx="352533" cy="352533"/>
          </a:xfrm>
          <a:solidFill>
            <a:srgbClr val="C00000"/>
          </a:solidFill>
        </p:grpSpPr>
        <p:sp>
          <p:nvSpPr>
            <p:cNvPr id="129" name="Овал 255">
              <a:extLst>
                <a:ext uri="{FF2B5EF4-FFF2-40B4-BE49-F238E27FC236}">
                  <a16:creationId xmlns:a16="http://schemas.microsoft.com/office/drawing/2014/main" id="{DEF6250A-3399-B147-873C-FE2B22B3EAF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30" name="Straight Connector 9">
              <a:extLst>
                <a:ext uri="{FF2B5EF4-FFF2-40B4-BE49-F238E27FC236}">
                  <a16:creationId xmlns:a16="http://schemas.microsoft.com/office/drawing/2014/main" id="{22880D41-95C7-DA25-4836-D0F40069AB8A}"/>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0">
              <a:extLst>
                <a:ext uri="{FF2B5EF4-FFF2-40B4-BE49-F238E27FC236}">
                  <a16:creationId xmlns:a16="http://schemas.microsoft.com/office/drawing/2014/main" id="{5926E94F-CD97-04B4-7D53-EB64512C4666}"/>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36" name="Group 4">
            <a:extLst>
              <a:ext uri="{FF2B5EF4-FFF2-40B4-BE49-F238E27FC236}">
                <a16:creationId xmlns:a16="http://schemas.microsoft.com/office/drawing/2014/main" id="{704C0D41-6880-23C1-581D-82297980D93E}"/>
              </a:ext>
            </a:extLst>
          </p:cNvPr>
          <p:cNvGrpSpPr>
            <a:grpSpLocks noChangeAspect="1"/>
          </p:cNvGrpSpPr>
          <p:nvPr/>
        </p:nvGrpSpPr>
        <p:grpSpPr bwMode="auto">
          <a:xfrm>
            <a:off x="11083291" y="4446931"/>
            <a:ext cx="198438" cy="200025"/>
            <a:chOff x="6930" y="2780"/>
            <a:chExt cx="125" cy="126"/>
          </a:xfrm>
        </p:grpSpPr>
        <p:sp>
          <p:nvSpPr>
            <p:cNvPr id="137" name="Freeform 5">
              <a:extLst>
                <a:ext uri="{FF2B5EF4-FFF2-40B4-BE49-F238E27FC236}">
                  <a16:creationId xmlns:a16="http://schemas.microsoft.com/office/drawing/2014/main" id="{C610901A-06CB-030A-BBD1-6C2D825E657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8" name="Freeform 6">
              <a:extLst>
                <a:ext uri="{FF2B5EF4-FFF2-40B4-BE49-F238E27FC236}">
                  <a16:creationId xmlns:a16="http://schemas.microsoft.com/office/drawing/2014/main" id="{97DB3903-F6B8-66B9-48BF-7895AF4AA77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9" name="Group 4">
            <a:extLst>
              <a:ext uri="{FF2B5EF4-FFF2-40B4-BE49-F238E27FC236}">
                <a16:creationId xmlns:a16="http://schemas.microsoft.com/office/drawing/2014/main" id="{5BD420C4-5B93-4F3C-2153-478309693335}"/>
              </a:ext>
            </a:extLst>
          </p:cNvPr>
          <p:cNvGrpSpPr>
            <a:grpSpLocks noChangeAspect="1"/>
          </p:cNvGrpSpPr>
          <p:nvPr/>
        </p:nvGrpSpPr>
        <p:grpSpPr bwMode="auto">
          <a:xfrm>
            <a:off x="7715647" y="4446931"/>
            <a:ext cx="198438" cy="200025"/>
            <a:chOff x="6930" y="2780"/>
            <a:chExt cx="125" cy="126"/>
          </a:xfrm>
        </p:grpSpPr>
        <p:sp>
          <p:nvSpPr>
            <p:cNvPr id="140" name="Freeform 5">
              <a:extLst>
                <a:ext uri="{FF2B5EF4-FFF2-40B4-BE49-F238E27FC236}">
                  <a16:creationId xmlns:a16="http://schemas.microsoft.com/office/drawing/2014/main" id="{02817CDA-5B4A-9B6C-0423-A3F29B40EAC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1" name="Freeform 6">
              <a:extLst>
                <a:ext uri="{FF2B5EF4-FFF2-40B4-BE49-F238E27FC236}">
                  <a16:creationId xmlns:a16="http://schemas.microsoft.com/office/drawing/2014/main" id="{E8D9E320-6F6F-ECBA-EC55-1459D1C78AE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2" name="Group 4">
            <a:extLst>
              <a:ext uri="{FF2B5EF4-FFF2-40B4-BE49-F238E27FC236}">
                <a16:creationId xmlns:a16="http://schemas.microsoft.com/office/drawing/2014/main" id="{791D1B8C-F498-A2E6-DEBD-B1A1851C389B}"/>
              </a:ext>
            </a:extLst>
          </p:cNvPr>
          <p:cNvGrpSpPr>
            <a:grpSpLocks noChangeAspect="1"/>
          </p:cNvGrpSpPr>
          <p:nvPr/>
        </p:nvGrpSpPr>
        <p:grpSpPr bwMode="auto">
          <a:xfrm>
            <a:off x="8838801" y="4446931"/>
            <a:ext cx="198438" cy="200025"/>
            <a:chOff x="6930" y="2780"/>
            <a:chExt cx="125" cy="126"/>
          </a:xfrm>
        </p:grpSpPr>
        <p:sp>
          <p:nvSpPr>
            <p:cNvPr id="143" name="Freeform 5">
              <a:extLst>
                <a:ext uri="{FF2B5EF4-FFF2-40B4-BE49-F238E27FC236}">
                  <a16:creationId xmlns:a16="http://schemas.microsoft.com/office/drawing/2014/main" id="{77F13109-ECDF-2A19-85A1-951420F5822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4" name="Freeform 6">
              <a:extLst>
                <a:ext uri="{FF2B5EF4-FFF2-40B4-BE49-F238E27FC236}">
                  <a16:creationId xmlns:a16="http://schemas.microsoft.com/office/drawing/2014/main" id="{C4267770-74CF-6F86-0FE8-BE5D33A804E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8" name="Group 4">
            <a:extLst>
              <a:ext uri="{FF2B5EF4-FFF2-40B4-BE49-F238E27FC236}">
                <a16:creationId xmlns:a16="http://schemas.microsoft.com/office/drawing/2014/main" id="{D34B89B7-6C5A-E3E6-20F5-34B624DB814F}"/>
              </a:ext>
            </a:extLst>
          </p:cNvPr>
          <p:cNvGrpSpPr>
            <a:grpSpLocks noChangeAspect="1"/>
          </p:cNvGrpSpPr>
          <p:nvPr/>
        </p:nvGrpSpPr>
        <p:grpSpPr bwMode="auto">
          <a:xfrm>
            <a:off x="5469339" y="4446931"/>
            <a:ext cx="198438" cy="200025"/>
            <a:chOff x="6930" y="2780"/>
            <a:chExt cx="125" cy="126"/>
          </a:xfrm>
        </p:grpSpPr>
        <p:sp>
          <p:nvSpPr>
            <p:cNvPr id="149" name="Freeform 5">
              <a:extLst>
                <a:ext uri="{FF2B5EF4-FFF2-40B4-BE49-F238E27FC236}">
                  <a16:creationId xmlns:a16="http://schemas.microsoft.com/office/drawing/2014/main" id="{63BB211E-C88D-D79C-1E07-06E533BD506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0" name="Freeform 6">
              <a:extLst>
                <a:ext uri="{FF2B5EF4-FFF2-40B4-BE49-F238E27FC236}">
                  <a16:creationId xmlns:a16="http://schemas.microsoft.com/office/drawing/2014/main" id="{F4B43FB8-029A-2336-89B3-2B856AB1EA6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1" name="Group 4">
            <a:extLst>
              <a:ext uri="{FF2B5EF4-FFF2-40B4-BE49-F238E27FC236}">
                <a16:creationId xmlns:a16="http://schemas.microsoft.com/office/drawing/2014/main" id="{B49884A7-1F36-C26D-AE9E-C3E22868BB82}"/>
              </a:ext>
            </a:extLst>
          </p:cNvPr>
          <p:cNvGrpSpPr>
            <a:grpSpLocks noChangeAspect="1"/>
          </p:cNvGrpSpPr>
          <p:nvPr/>
        </p:nvGrpSpPr>
        <p:grpSpPr bwMode="auto">
          <a:xfrm>
            <a:off x="3223031" y="4891087"/>
            <a:ext cx="198438" cy="200025"/>
            <a:chOff x="6930" y="2780"/>
            <a:chExt cx="125" cy="126"/>
          </a:xfrm>
        </p:grpSpPr>
        <p:sp>
          <p:nvSpPr>
            <p:cNvPr id="152" name="Freeform 5">
              <a:extLst>
                <a:ext uri="{FF2B5EF4-FFF2-40B4-BE49-F238E27FC236}">
                  <a16:creationId xmlns:a16="http://schemas.microsoft.com/office/drawing/2014/main" id="{18C71CD3-7165-2896-C545-38D3194E569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3" name="Freeform 6">
              <a:extLst>
                <a:ext uri="{FF2B5EF4-FFF2-40B4-BE49-F238E27FC236}">
                  <a16:creationId xmlns:a16="http://schemas.microsoft.com/office/drawing/2014/main" id="{57626A18-68D3-5209-A5A4-679E8EEF05C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4" name="Group 4">
            <a:extLst>
              <a:ext uri="{FF2B5EF4-FFF2-40B4-BE49-F238E27FC236}">
                <a16:creationId xmlns:a16="http://schemas.microsoft.com/office/drawing/2014/main" id="{4A35792B-1DA8-2504-227A-877D19BE527E}"/>
              </a:ext>
            </a:extLst>
          </p:cNvPr>
          <p:cNvGrpSpPr>
            <a:grpSpLocks noChangeAspect="1"/>
          </p:cNvGrpSpPr>
          <p:nvPr/>
        </p:nvGrpSpPr>
        <p:grpSpPr bwMode="auto">
          <a:xfrm>
            <a:off x="4346185" y="4891087"/>
            <a:ext cx="198438" cy="200025"/>
            <a:chOff x="6930" y="2780"/>
            <a:chExt cx="125" cy="126"/>
          </a:xfrm>
        </p:grpSpPr>
        <p:sp>
          <p:nvSpPr>
            <p:cNvPr id="155" name="Freeform 5">
              <a:extLst>
                <a:ext uri="{FF2B5EF4-FFF2-40B4-BE49-F238E27FC236}">
                  <a16:creationId xmlns:a16="http://schemas.microsoft.com/office/drawing/2014/main" id="{043C6175-F169-161B-5891-8B41DD65365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6" name="Freeform 6">
              <a:extLst>
                <a:ext uri="{FF2B5EF4-FFF2-40B4-BE49-F238E27FC236}">
                  <a16:creationId xmlns:a16="http://schemas.microsoft.com/office/drawing/2014/main" id="{27E8F8B2-5301-E654-B4C8-8DA7EB2CF5C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7" name="Group 7">
            <a:extLst>
              <a:ext uri="{FF2B5EF4-FFF2-40B4-BE49-F238E27FC236}">
                <a16:creationId xmlns:a16="http://schemas.microsoft.com/office/drawing/2014/main" id="{F03ED6FB-308E-1DAD-5117-9CEB151F21A4}"/>
              </a:ext>
            </a:extLst>
          </p:cNvPr>
          <p:cNvGrpSpPr>
            <a:grpSpLocks noChangeAspect="1"/>
          </p:cNvGrpSpPr>
          <p:nvPr/>
        </p:nvGrpSpPr>
        <p:grpSpPr>
          <a:xfrm>
            <a:off x="5466868" y="4888791"/>
            <a:ext cx="201600" cy="201600"/>
            <a:chOff x="1055688" y="2770842"/>
            <a:chExt cx="352533" cy="352533"/>
          </a:xfrm>
          <a:solidFill>
            <a:srgbClr val="C00000"/>
          </a:solidFill>
        </p:grpSpPr>
        <p:sp>
          <p:nvSpPr>
            <p:cNvPr id="158" name="Овал 255">
              <a:extLst>
                <a:ext uri="{FF2B5EF4-FFF2-40B4-BE49-F238E27FC236}">
                  <a16:creationId xmlns:a16="http://schemas.microsoft.com/office/drawing/2014/main" id="{B9262FEE-0094-9A1C-6A6D-35263B3A2F7F}"/>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9" name="Straight Connector 9">
              <a:extLst>
                <a:ext uri="{FF2B5EF4-FFF2-40B4-BE49-F238E27FC236}">
                  <a16:creationId xmlns:a16="http://schemas.microsoft.com/office/drawing/2014/main" id="{DA6E7EE0-19F3-6822-656A-327D1865F28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60" name="Straight Connector 10">
              <a:extLst>
                <a:ext uri="{FF2B5EF4-FFF2-40B4-BE49-F238E27FC236}">
                  <a16:creationId xmlns:a16="http://schemas.microsoft.com/office/drawing/2014/main" id="{C3338792-9498-1969-C0D3-B758AEA6893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61" name="Group 7">
            <a:extLst>
              <a:ext uri="{FF2B5EF4-FFF2-40B4-BE49-F238E27FC236}">
                <a16:creationId xmlns:a16="http://schemas.microsoft.com/office/drawing/2014/main" id="{33021153-69BB-3F9C-0839-9A66DC268BF2}"/>
              </a:ext>
            </a:extLst>
          </p:cNvPr>
          <p:cNvGrpSpPr>
            <a:grpSpLocks noChangeAspect="1"/>
          </p:cNvGrpSpPr>
          <p:nvPr/>
        </p:nvGrpSpPr>
        <p:grpSpPr>
          <a:xfrm>
            <a:off x="8837220" y="4888791"/>
            <a:ext cx="201600" cy="201600"/>
            <a:chOff x="1055688" y="2770842"/>
            <a:chExt cx="352533" cy="352533"/>
          </a:xfrm>
          <a:solidFill>
            <a:srgbClr val="C00000"/>
          </a:solidFill>
        </p:grpSpPr>
        <p:sp>
          <p:nvSpPr>
            <p:cNvPr id="162" name="Овал 255">
              <a:extLst>
                <a:ext uri="{FF2B5EF4-FFF2-40B4-BE49-F238E27FC236}">
                  <a16:creationId xmlns:a16="http://schemas.microsoft.com/office/drawing/2014/main" id="{6374F9CD-F6C9-A7BD-5881-02EB37EAFCE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63" name="Straight Connector 9">
              <a:extLst>
                <a:ext uri="{FF2B5EF4-FFF2-40B4-BE49-F238E27FC236}">
                  <a16:creationId xmlns:a16="http://schemas.microsoft.com/office/drawing/2014/main" id="{03B21C6E-F6AF-AD06-318E-67156846A562}"/>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64" name="Straight Connector 10">
              <a:extLst>
                <a:ext uri="{FF2B5EF4-FFF2-40B4-BE49-F238E27FC236}">
                  <a16:creationId xmlns:a16="http://schemas.microsoft.com/office/drawing/2014/main" id="{28DC4061-FE24-2F5B-50C5-B3D05DD8DDB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65" name="Group 4">
            <a:extLst>
              <a:ext uri="{FF2B5EF4-FFF2-40B4-BE49-F238E27FC236}">
                <a16:creationId xmlns:a16="http://schemas.microsoft.com/office/drawing/2014/main" id="{D5636C80-E0F2-03C7-6804-C2D1DF37C001}"/>
              </a:ext>
            </a:extLst>
          </p:cNvPr>
          <p:cNvGrpSpPr>
            <a:grpSpLocks noChangeAspect="1"/>
          </p:cNvGrpSpPr>
          <p:nvPr/>
        </p:nvGrpSpPr>
        <p:grpSpPr bwMode="auto">
          <a:xfrm>
            <a:off x="7715647" y="4891087"/>
            <a:ext cx="198438" cy="200025"/>
            <a:chOff x="6930" y="2780"/>
            <a:chExt cx="125" cy="126"/>
          </a:xfrm>
        </p:grpSpPr>
        <p:sp>
          <p:nvSpPr>
            <p:cNvPr id="166" name="Freeform 5">
              <a:extLst>
                <a:ext uri="{FF2B5EF4-FFF2-40B4-BE49-F238E27FC236}">
                  <a16:creationId xmlns:a16="http://schemas.microsoft.com/office/drawing/2014/main" id="{1C1D36A8-6D7C-5DDB-61B6-EC94B164B77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7" name="Freeform 6">
              <a:extLst>
                <a:ext uri="{FF2B5EF4-FFF2-40B4-BE49-F238E27FC236}">
                  <a16:creationId xmlns:a16="http://schemas.microsoft.com/office/drawing/2014/main" id="{FB536B24-317A-E9AC-E6BD-1293FCBE810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8" name="Group 7">
            <a:extLst>
              <a:ext uri="{FF2B5EF4-FFF2-40B4-BE49-F238E27FC236}">
                <a16:creationId xmlns:a16="http://schemas.microsoft.com/office/drawing/2014/main" id="{7A0EA8CC-66A6-2119-5DEE-A93C4FCEE68E}"/>
              </a:ext>
            </a:extLst>
          </p:cNvPr>
          <p:cNvGrpSpPr>
            <a:grpSpLocks noChangeAspect="1"/>
          </p:cNvGrpSpPr>
          <p:nvPr/>
        </p:nvGrpSpPr>
        <p:grpSpPr>
          <a:xfrm>
            <a:off x="9960374" y="4888791"/>
            <a:ext cx="201600" cy="201600"/>
            <a:chOff x="1055688" y="2770842"/>
            <a:chExt cx="352533" cy="352533"/>
          </a:xfrm>
          <a:solidFill>
            <a:srgbClr val="C00000"/>
          </a:solidFill>
        </p:grpSpPr>
        <p:sp>
          <p:nvSpPr>
            <p:cNvPr id="169" name="Овал 255">
              <a:extLst>
                <a:ext uri="{FF2B5EF4-FFF2-40B4-BE49-F238E27FC236}">
                  <a16:creationId xmlns:a16="http://schemas.microsoft.com/office/drawing/2014/main" id="{4445AB02-B9F6-8276-DF15-B2CCA3BB2923}"/>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70" name="Straight Connector 9">
              <a:extLst>
                <a:ext uri="{FF2B5EF4-FFF2-40B4-BE49-F238E27FC236}">
                  <a16:creationId xmlns:a16="http://schemas.microsoft.com/office/drawing/2014/main" id="{85D87905-DB50-9674-F00A-492B47D6145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71" name="Straight Connector 10">
              <a:extLst>
                <a:ext uri="{FF2B5EF4-FFF2-40B4-BE49-F238E27FC236}">
                  <a16:creationId xmlns:a16="http://schemas.microsoft.com/office/drawing/2014/main" id="{628399F9-E2B5-FB40-4016-E04C1FCA2B2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72" name="Group 7">
            <a:extLst>
              <a:ext uri="{FF2B5EF4-FFF2-40B4-BE49-F238E27FC236}">
                <a16:creationId xmlns:a16="http://schemas.microsoft.com/office/drawing/2014/main" id="{B3EE89BA-42A9-D0D1-5057-C71C46E1E2CC}"/>
              </a:ext>
            </a:extLst>
          </p:cNvPr>
          <p:cNvGrpSpPr>
            <a:grpSpLocks noChangeAspect="1"/>
          </p:cNvGrpSpPr>
          <p:nvPr/>
        </p:nvGrpSpPr>
        <p:grpSpPr>
          <a:xfrm>
            <a:off x="11083526" y="4888791"/>
            <a:ext cx="201600" cy="201600"/>
            <a:chOff x="1055688" y="2770842"/>
            <a:chExt cx="352533" cy="352533"/>
          </a:xfrm>
          <a:solidFill>
            <a:srgbClr val="C00000"/>
          </a:solidFill>
        </p:grpSpPr>
        <p:sp>
          <p:nvSpPr>
            <p:cNvPr id="173" name="Овал 255">
              <a:extLst>
                <a:ext uri="{FF2B5EF4-FFF2-40B4-BE49-F238E27FC236}">
                  <a16:creationId xmlns:a16="http://schemas.microsoft.com/office/drawing/2014/main" id="{40D00F84-E093-76E9-DD89-06F668A29C4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74" name="Straight Connector 9">
              <a:extLst>
                <a:ext uri="{FF2B5EF4-FFF2-40B4-BE49-F238E27FC236}">
                  <a16:creationId xmlns:a16="http://schemas.microsoft.com/office/drawing/2014/main" id="{C6CB230C-736D-C8B5-88F5-3929380F57E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75" name="Straight Connector 10">
              <a:extLst>
                <a:ext uri="{FF2B5EF4-FFF2-40B4-BE49-F238E27FC236}">
                  <a16:creationId xmlns:a16="http://schemas.microsoft.com/office/drawing/2014/main" id="{6DEA9E0D-9DD2-8406-4850-0780E55F4D3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76" name="Group 4">
            <a:extLst>
              <a:ext uri="{FF2B5EF4-FFF2-40B4-BE49-F238E27FC236}">
                <a16:creationId xmlns:a16="http://schemas.microsoft.com/office/drawing/2014/main" id="{9E1812F2-B285-3412-7250-D278DA312079}"/>
              </a:ext>
            </a:extLst>
          </p:cNvPr>
          <p:cNvGrpSpPr>
            <a:grpSpLocks noChangeAspect="1"/>
          </p:cNvGrpSpPr>
          <p:nvPr/>
        </p:nvGrpSpPr>
        <p:grpSpPr bwMode="auto">
          <a:xfrm>
            <a:off x="6592493" y="4891087"/>
            <a:ext cx="198438" cy="200025"/>
            <a:chOff x="6930" y="2780"/>
            <a:chExt cx="125" cy="126"/>
          </a:xfrm>
        </p:grpSpPr>
        <p:sp>
          <p:nvSpPr>
            <p:cNvPr id="177" name="Freeform 5">
              <a:extLst>
                <a:ext uri="{FF2B5EF4-FFF2-40B4-BE49-F238E27FC236}">
                  <a16:creationId xmlns:a16="http://schemas.microsoft.com/office/drawing/2014/main" id="{B6F33729-8481-C4DC-EE43-3179592AA90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8" name="Freeform 6">
              <a:extLst>
                <a:ext uri="{FF2B5EF4-FFF2-40B4-BE49-F238E27FC236}">
                  <a16:creationId xmlns:a16="http://schemas.microsoft.com/office/drawing/2014/main" id="{C4EEA86A-CAE4-5FF3-BA5E-A68D94BFA5E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79" name="Group 4">
            <a:extLst>
              <a:ext uri="{FF2B5EF4-FFF2-40B4-BE49-F238E27FC236}">
                <a16:creationId xmlns:a16="http://schemas.microsoft.com/office/drawing/2014/main" id="{DE104142-C919-B220-0396-3B40D32A0412}"/>
              </a:ext>
            </a:extLst>
          </p:cNvPr>
          <p:cNvGrpSpPr>
            <a:grpSpLocks noChangeAspect="1"/>
          </p:cNvGrpSpPr>
          <p:nvPr/>
        </p:nvGrpSpPr>
        <p:grpSpPr bwMode="auto">
          <a:xfrm>
            <a:off x="3223031" y="5310187"/>
            <a:ext cx="198438" cy="200025"/>
            <a:chOff x="6930" y="2780"/>
            <a:chExt cx="125" cy="126"/>
          </a:xfrm>
        </p:grpSpPr>
        <p:sp>
          <p:nvSpPr>
            <p:cNvPr id="180" name="Freeform 5">
              <a:extLst>
                <a:ext uri="{FF2B5EF4-FFF2-40B4-BE49-F238E27FC236}">
                  <a16:creationId xmlns:a16="http://schemas.microsoft.com/office/drawing/2014/main" id="{5CC8D508-24A1-7F6A-F536-60942E82A24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1" name="Freeform 6">
              <a:extLst>
                <a:ext uri="{FF2B5EF4-FFF2-40B4-BE49-F238E27FC236}">
                  <a16:creationId xmlns:a16="http://schemas.microsoft.com/office/drawing/2014/main" id="{2693B624-009C-2393-0D72-34C6923EA92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2" name="Group 4">
            <a:extLst>
              <a:ext uri="{FF2B5EF4-FFF2-40B4-BE49-F238E27FC236}">
                <a16:creationId xmlns:a16="http://schemas.microsoft.com/office/drawing/2014/main" id="{EC225EFF-FB8F-37A4-18B2-EC96F45C1435}"/>
              </a:ext>
            </a:extLst>
          </p:cNvPr>
          <p:cNvGrpSpPr>
            <a:grpSpLocks noChangeAspect="1"/>
          </p:cNvGrpSpPr>
          <p:nvPr/>
        </p:nvGrpSpPr>
        <p:grpSpPr bwMode="auto">
          <a:xfrm>
            <a:off x="4346185" y="5310187"/>
            <a:ext cx="198438" cy="200025"/>
            <a:chOff x="6930" y="2780"/>
            <a:chExt cx="125" cy="126"/>
          </a:xfrm>
        </p:grpSpPr>
        <p:sp>
          <p:nvSpPr>
            <p:cNvPr id="183" name="Freeform 5">
              <a:extLst>
                <a:ext uri="{FF2B5EF4-FFF2-40B4-BE49-F238E27FC236}">
                  <a16:creationId xmlns:a16="http://schemas.microsoft.com/office/drawing/2014/main" id="{FC6D9F49-6453-7B0C-C034-294E6E28A9C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4" name="Freeform 6">
              <a:extLst>
                <a:ext uri="{FF2B5EF4-FFF2-40B4-BE49-F238E27FC236}">
                  <a16:creationId xmlns:a16="http://schemas.microsoft.com/office/drawing/2014/main" id="{ACAD6AD3-CB20-BDE3-5E50-27BBB26824C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5" name="Group 7">
            <a:extLst>
              <a:ext uri="{FF2B5EF4-FFF2-40B4-BE49-F238E27FC236}">
                <a16:creationId xmlns:a16="http://schemas.microsoft.com/office/drawing/2014/main" id="{6FABDD1C-92E5-566A-1228-1A88FCEF6C78}"/>
              </a:ext>
            </a:extLst>
          </p:cNvPr>
          <p:cNvGrpSpPr>
            <a:grpSpLocks noChangeAspect="1"/>
          </p:cNvGrpSpPr>
          <p:nvPr/>
        </p:nvGrpSpPr>
        <p:grpSpPr>
          <a:xfrm>
            <a:off x="5466868" y="5307891"/>
            <a:ext cx="201600" cy="201600"/>
            <a:chOff x="1055688" y="2770842"/>
            <a:chExt cx="352533" cy="352533"/>
          </a:xfrm>
          <a:solidFill>
            <a:srgbClr val="C00000"/>
          </a:solidFill>
        </p:grpSpPr>
        <p:sp>
          <p:nvSpPr>
            <p:cNvPr id="186" name="Овал 255">
              <a:extLst>
                <a:ext uri="{FF2B5EF4-FFF2-40B4-BE49-F238E27FC236}">
                  <a16:creationId xmlns:a16="http://schemas.microsoft.com/office/drawing/2014/main" id="{69E8653C-243C-3E50-BC57-5D4C14266143}"/>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87" name="Straight Connector 9">
              <a:extLst>
                <a:ext uri="{FF2B5EF4-FFF2-40B4-BE49-F238E27FC236}">
                  <a16:creationId xmlns:a16="http://schemas.microsoft.com/office/drawing/2014/main" id="{8B55CE6F-BD5D-AAAF-25BB-014BF540C535}"/>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88" name="Straight Connector 10">
              <a:extLst>
                <a:ext uri="{FF2B5EF4-FFF2-40B4-BE49-F238E27FC236}">
                  <a16:creationId xmlns:a16="http://schemas.microsoft.com/office/drawing/2014/main" id="{40CB8BC7-2CDE-DC5B-3F29-FB88B0B65EE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89" name="Group 7">
            <a:extLst>
              <a:ext uri="{FF2B5EF4-FFF2-40B4-BE49-F238E27FC236}">
                <a16:creationId xmlns:a16="http://schemas.microsoft.com/office/drawing/2014/main" id="{A6E87068-1B2A-C13D-EBB2-0F7EFC647D98}"/>
              </a:ext>
            </a:extLst>
          </p:cNvPr>
          <p:cNvGrpSpPr>
            <a:grpSpLocks noChangeAspect="1"/>
          </p:cNvGrpSpPr>
          <p:nvPr/>
        </p:nvGrpSpPr>
        <p:grpSpPr>
          <a:xfrm>
            <a:off x="8837220" y="5307891"/>
            <a:ext cx="201600" cy="201600"/>
            <a:chOff x="1055688" y="2770842"/>
            <a:chExt cx="352533" cy="352533"/>
          </a:xfrm>
          <a:solidFill>
            <a:srgbClr val="C00000"/>
          </a:solidFill>
        </p:grpSpPr>
        <p:sp>
          <p:nvSpPr>
            <p:cNvPr id="190" name="Овал 255">
              <a:extLst>
                <a:ext uri="{FF2B5EF4-FFF2-40B4-BE49-F238E27FC236}">
                  <a16:creationId xmlns:a16="http://schemas.microsoft.com/office/drawing/2014/main" id="{F5F42E47-7A66-AD1B-619C-BA11900D34C1}"/>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91" name="Straight Connector 9">
              <a:extLst>
                <a:ext uri="{FF2B5EF4-FFF2-40B4-BE49-F238E27FC236}">
                  <a16:creationId xmlns:a16="http://schemas.microsoft.com/office/drawing/2014/main" id="{47D73F80-E060-FBEE-8FC2-D81DC7F56EB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92" name="Straight Connector 10">
              <a:extLst>
                <a:ext uri="{FF2B5EF4-FFF2-40B4-BE49-F238E27FC236}">
                  <a16:creationId xmlns:a16="http://schemas.microsoft.com/office/drawing/2014/main" id="{51810DFA-B1EE-70E4-58F0-C3EA9CE37E6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93" name="Group 4">
            <a:extLst>
              <a:ext uri="{FF2B5EF4-FFF2-40B4-BE49-F238E27FC236}">
                <a16:creationId xmlns:a16="http://schemas.microsoft.com/office/drawing/2014/main" id="{5DDE4D63-7CE2-1428-B3C7-A31EF3B92390}"/>
              </a:ext>
            </a:extLst>
          </p:cNvPr>
          <p:cNvGrpSpPr>
            <a:grpSpLocks noChangeAspect="1"/>
          </p:cNvGrpSpPr>
          <p:nvPr/>
        </p:nvGrpSpPr>
        <p:grpSpPr bwMode="auto">
          <a:xfrm>
            <a:off x="9961954" y="5310187"/>
            <a:ext cx="198438" cy="200025"/>
            <a:chOff x="6930" y="2780"/>
            <a:chExt cx="125" cy="126"/>
          </a:xfrm>
        </p:grpSpPr>
        <p:sp>
          <p:nvSpPr>
            <p:cNvPr id="194" name="Freeform 5">
              <a:extLst>
                <a:ext uri="{FF2B5EF4-FFF2-40B4-BE49-F238E27FC236}">
                  <a16:creationId xmlns:a16="http://schemas.microsoft.com/office/drawing/2014/main" id="{930A3BC7-60C4-E8DA-21CA-EE7A3A14073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95" name="Freeform 6">
              <a:extLst>
                <a:ext uri="{FF2B5EF4-FFF2-40B4-BE49-F238E27FC236}">
                  <a16:creationId xmlns:a16="http://schemas.microsoft.com/office/drawing/2014/main" id="{30C4F85A-3AAE-AC9D-0DEA-7B8D24489B1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6" name="Group 4">
            <a:extLst>
              <a:ext uri="{FF2B5EF4-FFF2-40B4-BE49-F238E27FC236}">
                <a16:creationId xmlns:a16="http://schemas.microsoft.com/office/drawing/2014/main" id="{6D00FAA1-C45C-5FB8-9F69-2B12AEA778BD}"/>
              </a:ext>
            </a:extLst>
          </p:cNvPr>
          <p:cNvGrpSpPr>
            <a:grpSpLocks noChangeAspect="1"/>
          </p:cNvGrpSpPr>
          <p:nvPr/>
        </p:nvGrpSpPr>
        <p:grpSpPr bwMode="auto">
          <a:xfrm>
            <a:off x="11085108" y="5310187"/>
            <a:ext cx="198438" cy="200025"/>
            <a:chOff x="6930" y="2780"/>
            <a:chExt cx="125" cy="126"/>
          </a:xfrm>
        </p:grpSpPr>
        <p:sp>
          <p:nvSpPr>
            <p:cNvPr id="197" name="Freeform 5">
              <a:extLst>
                <a:ext uri="{FF2B5EF4-FFF2-40B4-BE49-F238E27FC236}">
                  <a16:creationId xmlns:a16="http://schemas.microsoft.com/office/drawing/2014/main" id="{65DBEB59-CFFE-0137-611C-F2F6CB46D83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98" name="Freeform 6">
              <a:extLst>
                <a:ext uri="{FF2B5EF4-FFF2-40B4-BE49-F238E27FC236}">
                  <a16:creationId xmlns:a16="http://schemas.microsoft.com/office/drawing/2014/main" id="{A7A92CB0-C267-B83F-6D4D-DB644CE34D8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99" name="Group 7">
            <a:extLst>
              <a:ext uri="{FF2B5EF4-FFF2-40B4-BE49-F238E27FC236}">
                <a16:creationId xmlns:a16="http://schemas.microsoft.com/office/drawing/2014/main" id="{3ABEF8AA-7D2E-9D5B-2A72-C690D694138B}"/>
              </a:ext>
            </a:extLst>
          </p:cNvPr>
          <p:cNvGrpSpPr>
            <a:grpSpLocks noChangeAspect="1"/>
          </p:cNvGrpSpPr>
          <p:nvPr/>
        </p:nvGrpSpPr>
        <p:grpSpPr>
          <a:xfrm>
            <a:off x="6590912" y="5307891"/>
            <a:ext cx="201600" cy="201600"/>
            <a:chOff x="1055688" y="2770842"/>
            <a:chExt cx="352533" cy="352533"/>
          </a:xfrm>
          <a:solidFill>
            <a:srgbClr val="C00000"/>
          </a:solidFill>
        </p:grpSpPr>
        <p:sp>
          <p:nvSpPr>
            <p:cNvPr id="200" name="Овал 255">
              <a:extLst>
                <a:ext uri="{FF2B5EF4-FFF2-40B4-BE49-F238E27FC236}">
                  <a16:creationId xmlns:a16="http://schemas.microsoft.com/office/drawing/2014/main" id="{A98837FA-AACE-C13E-472B-6B6ECEBDF1FF}"/>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1" name="Straight Connector 9">
              <a:extLst>
                <a:ext uri="{FF2B5EF4-FFF2-40B4-BE49-F238E27FC236}">
                  <a16:creationId xmlns:a16="http://schemas.microsoft.com/office/drawing/2014/main" id="{896602D2-E937-2D06-57CB-DF674425BDEA}"/>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2" name="Straight Connector 10">
              <a:extLst>
                <a:ext uri="{FF2B5EF4-FFF2-40B4-BE49-F238E27FC236}">
                  <a16:creationId xmlns:a16="http://schemas.microsoft.com/office/drawing/2014/main" id="{6AE6EE5D-9AC9-EEBB-4CD0-F76064BDF3C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3" name="Group 7">
            <a:extLst>
              <a:ext uri="{FF2B5EF4-FFF2-40B4-BE49-F238E27FC236}">
                <a16:creationId xmlns:a16="http://schemas.microsoft.com/office/drawing/2014/main" id="{A6975454-E953-426C-3AF3-E7CC1E48E1D3}"/>
              </a:ext>
            </a:extLst>
          </p:cNvPr>
          <p:cNvGrpSpPr>
            <a:grpSpLocks noChangeAspect="1"/>
          </p:cNvGrpSpPr>
          <p:nvPr/>
        </p:nvGrpSpPr>
        <p:grpSpPr>
          <a:xfrm>
            <a:off x="8837220" y="5618167"/>
            <a:ext cx="201600" cy="201600"/>
            <a:chOff x="1055688" y="2770842"/>
            <a:chExt cx="352533" cy="352533"/>
          </a:xfrm>
          <a:solidFill>
            <a:srgbClr val="C00000"/>
          </a:solidFill>
        </p:grpSpPr>
        <p:sp>
          <p:nvSpPr>
            <p:cNvPr id="204" name="Овал 255">
              <a:extLst>
                <a:ext uri="{FF2B5EF4-FFF2-40B4-BE49-F238E27FC236}">
                  <a16:creationId xmlns:a16="http://schemas.microsoft.com/office/drawing/2014/main" id="{C9C28CCE-E3A8-8E55-EF57-59A100E0928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5" name="Straight Connector 9">
              <a:extLst>
                <a:ext uri="{FF2B5EF4-FFF2-40B4-BE49-F238E27FC236}">
                  <a16:creationId xmlns:a16="http://schemas.microsoft.com/office/drawing/2014/main" id="{433D3F09-1481-8FA6-740F-E1287DDFEFBA}"/>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10">
              <a:extLst>
                <a:ext uri="{FF2B5EF4-FFF2-40B4-BE49-F238E27FC236}">
                  <a16:creationId xmlns:a16="http://schemas.microsoft.com/office/drawing/2014/main" id="{9A26FC95-831B-62F3-BABE-0D21C0598A3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07" name="Group 4">
            <a:extLst>
              <a:ext uri="{FF2B5EF4-FFF2-40B4-BE49-F238E27FC236}">
                <a16:creationId xmlns:a16="http://schemas.microsoft.com/office/drawing/2014/main" id="{CF953660-12A3-D2F2-8398-E72FA7E82084}"/>
              </a:ext>
            </a:extLst>
          </p:cNvPr>
          <p:cNvGrpSpPr>
            <a:grpSpLocks noChangeAspect="1"/>
          </p:cNvGrpSpPr>
          <p:nvPr/>
        </p:nvGrpSpPr>
        <p:grpSpPr bwMode="auto">
          <a:xfrm>
            <a:off x="3223031" y="5619742"/>
            <a:ext cx="198438" cy="200025"/>
            <a:chOff x="6930" y="2780"/>
            <a:chExt cx="125" cy="126"/>
          </a:xfrm>
        </p:grpSpPr>
        <p:sp>
          <p:nvSpPr>
            <p:cNvPr id="208" name="Freeform 5">
              <a:extLst>
                <a:ext uri="{FF2B5EF4-FFF2-40B4-BE49-F238E27FC236}">
                  <a16:creationId xmlns:a16="http://schemas.microsoft.com/office/drawing/2014/main" id="{97664A7D-0899-8369-0294-7B9A54D4B18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09" name="Freeform 6">
              <a:extLst>
                <a:ext uri="{FF2B5EF4-FFF2-40B4-BE49-F238E27FC236}">
                  <a16:creationId xmlns:a16="http://schemas.microsoft.com/office/drawing/2014/main" id="{DC742C8E-A331-BAC2-4065-B194C7ACEFE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10" name="Group 4">
            <a:extLst>
              <a:ext uri="{FF2B5EF4-FFF2-40B4-BE49-F238E27FC236}">
                <a16:creationId xmlns:a16="http://schemas.microsoft.com/office/drawing/2014/main" id="{6D57FA91-695D-98FB-8C47-5D4A50CDB3E9}"/>
              </a:ext>
            </a:extLst>
          </p:cNvPr>
          <p:cNvGrpSpPr>
            <a:grpSpLocks noChangeAspect="1"/>
          </p:cNvGrpSpPr>
          <p:nvPr/>
        </p:nvGrpSpPr>
        <p:grpSpPr bwMode="auto">
          <a:xfrm>
            <a:off x="4346185" y="5619742"/>
            <a:ext cx="198438" cy="200025"/>
            <a:chOff x="6930" y="2780"/>
            <a:chExt cx="125" cy="126"/>
          </a:xfrm>
        </p:grpSpPr>
        <p:sp>
          <p:nvSpPr>
            <p:cNvPr id="211" name="Freeform 5">
              <a:extLst>
                <a:ext uri="{FF2B5EF4-FFF2-40B4-BE49-F238E27FC236}">
                  <a16:creationId xmlns:a16="http://schemas.microsoft.com/office/drawing/2014/main" id="{E99DED66-5CEC-02A2-57CA-34914470DD6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12" name="Freeform 6">
              <a:extLst>
                <a:ext uri="{FF2B5EF4-FFF2-40B4-BE49-F238E27FC236}">
                  <a16:creationId xmlns:a16="http://schemas.microsoft.com/office/drawing/2014/main" id="{2EAB3E80-76DA-A87C-B3AD-90A217ACBCF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13" name="Group 4">
            <a:extLst>
              <a:ext uri="{FF2B5EF4-FFF2-40B4-BE49-F238E27FC236}">
                <a16:creationId xmlns:a16="http://schemas.microsoft.com/office/drawing/2014/main" id="{22FE544E-CB65-822B-591B-1C7CDA66EC31}"/>
              </a:ext>
            </a:extLst>
          </p:cNvPr>
          <p:cNvGrpSpPr>
            <a:grpSpLocks noChangeAspect="1"/>
          </p:cNvGrpSpPr>
          <p:nvPr/>
        </p:nvGrpSpPr>
        <p:grpSpPr bwMode="auto">
          <a:xfrm>
            <a:off x="5469339" y="5619742"/>
            <a:ext cx="198438" cy="200025"/>
            <a:chOff x="6930" y="2780"/>
            <a:chExt cx="125" cy="126"/>
          </a:xfrm>
        </p:grpSpPr>
        <p:sp>
          <p:nvSpPr>
            <p:cNvPr id="214" name="Freeform 5">
              <a:extLst>
                <a:ext uri="{FF2B5EF4-FFF2-40B4-BE49-F238E27FC236}">
                  <a16:creationId xmlns:a16="http://schemas.microsoft.com/office/drawing/2014/main" id="{585FD3B0-B4E7-8F37-F396-D3C88C95DA8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15" name="Freeform 6">
              <a:extLst>
                <a:ext uri="{FF2B5EF4-FFF2-40B4-BE49-F238E27FC236}">
                  <a16:creationId xmlns:a16="http://schemas.microsoft.com/office/drawing/2014/main" id="{F33833B3-F89C-F67D-AE10-8AAB47278F4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16" name="Group 7">
            <a:extLst>
              <a:ext uri="{FF2B5EF4-FFF2-40B4-BE49-F238E27FC236}">
                <a16:creationId xmlns:a16="http://schemas.microsoft.com/office/drawing/2014/main" id="{15F20916-2D98-E8E0-DF92-F947C2727C14}"/>
              </a:ext>
            </a:extLst>
          </p:cNvPr>
          <p:cNvGrpSpPr>
            <a:grpSpLocks noChangeAspect="1"/>
          </p:cNvGrpSpPr>
          <p:nvPr/>
        </p:nvGrpSpPr>
        <p:grpSpPr>
          <a:xfrm>
            <a:off x="11083526" y="5894286"/>
            <a:ext cx="201600" cy="201600"/>
            <a:chOff x="1055688" y="2770842"/>
            <a:chExt cx="352533" cy="352533"/>
          </a:xfrm>
          <a:solidFill>
            <a:srgbClr val="C00000"/>
          </a:solidFill>
        </p:grpSpPr>
        <p:sp>
          <p:nvSpPr>
            <p:cNvPr id="217" name="Овал 255">
              <a:extLst>
                <a:ext uri="{FF2B5EF4-FFF2-40B4-BE49-F238E27FC236}">
                  <a16:creationId xmlns:a16="http://schemas.microsoft.com/office/drawing/2014/main" id="{7D644E53-8F14-220D-B4D8-FF3520BF15B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18" name="Straight Connector 9">
              <a:extLst>
                <a:ext uri="{FF2B5EF4-FFF2-40B4-BE49-F238E27FC236}">
                  <a16:creationId xmlns:a16="http://schemas.microsoft.com/office/drawing/2014/main" id="{E447E012-01B5-051C-291C-03DF2CCBDF97}"/>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9" name="Straight Connector 10">
              <a:extLst>
                <a:ext uri="{FF2B5EF4-FFF2-40B4-BE49-F238E27FC236}">
                  <a16:creationId xmlns:a16="http://schemas.microsoft.com/office/drawing/2014/main" id="{3A81E0B4-7D39-3247-615F-0B48B0BA0D6D}"/>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20" name="Group 7">
            <a:extLst>
              <a:ext uri="{FF2B5EF4-FFF2-40B4-BE49-F238E27FC236}">
                <a16:creationId xmlns:a16="http://schemas.microsoft.com/office/drawing/2014/main" id="{E99AA49E-3B9D-4B6D-72A3-4B1501AA06D7}"/>
              </a:ext>
            </a:extLst>
          </p:cNvPr>
          <p:cNvGrpSpPr>
            <a:grpSpLocks noChangeAspect="1"/>
          </p:cNvGrpSpPr>
          <p:nvPr/>
        </p:nvGrpSpPr>
        <p:grpSpPr>
          <a:xfrm>
            <a:off x="9960374" y="5894286"/>
            <a:ext cx="201600" cy="201600"/>
            <a:chOff x="1055688" y="2770842"/>
            <a:chExt cx="352533" cy="352533"/>
          </a:xfrm>
          <a:solidFill>
            <a:srgbClr val="C00000"/>
          </a:solidFill>
        </p:grpSpPr>
        <p:sp>
          <p:nvSpPr>
            <p:cNvPr id="221" name="Овал 255">
              <a:extLst>
                <a:ext uri="{FF2B5EF4-FFF2-40B4-BE49-F238E27FC236}">
                  <a16:creationId xmlns:a16="http://schemas.microsoft.com/office/drawing/2014/main" id="{1E8C3B39-DAA8-803F-58F3-0F34AE4DC75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22" name="Straight Connector 9">
              <a:extLst>
                <a:ext uri="{FF2B5EF4-FFF2-40B4-BE49-F238E27FC236}">
                  <a16:creationId xmlns:a16="http://schemas.microsoft.com/office/drawing/2014/main" id="{493A4F2F-6750-329D-9C2E-0D3CE43A6770}"/>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23" name="Straight Connector 10">
              <a:extLst>
                <a:ext uri="{FF2B5EF4-FFF2-40B4-BE49-F238E27FC236}">
                  <a16:creationId xmlns:a16="http://schemas.microsoft.com/office/drawing/2014/main" id="{BF69F8CC-061F-D622-ED6E-5A794CE2C23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24" name="Group 7">
            <a:extLst>
              <a:ext uri="{FF2B5EF4-FFF2-40B4-BE49-F238E27FC236}">
                <a16:creationId xmlns:a16="http://schemas.microsoft.com/office/drawing/2014/main" id="{75614CD7-C195-15B7-461F-21100833C2E0}"/>
              </a:ext>
            </a:extLst>
          </p:cNvPr>
          <p:cNvGrpSpPr>
            <a:grpSpLocks noChangeAspect="1"/>
          </p:cNvGrpSpPr>
          <p:nvPr/>
        </p:nvGrpSpPr>
        <p:grpSpPr>
          <a:xfrm>
            <a:off x="7720313" y="5894286"/>
            <a:ext cx="201600" cy="201600"/>
            <a:chOff x="1055688" y="2770842"/>
            <a:chExt cx="352533" cy="352533"/>
          </a:xfrm>
          <a:solidFill>
            <a:srgbClr val="C00000"/>
          </a:solidFill>
        </p:grpSpPr>
        <p:sp>
          <p:nvSpPr>
            <p:cNvPr id="225" name="Овал 255">
              <a:extLst>
                <a:ext uri="{FF2B5EF4-FFF2-40B4-BE49-F238E27FC236}">
                  <a16:creationId xmlns:a16="http://schemas.microsoft.com/office/drawing/2014/main" id="{149ED182-7D06-CF7F-4B40-2DB49B71FF7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26" name="Straight Connector 9">
              <a:extLst>
                <a:ext uri="{FF2B5EF4-FFF2-40B4-BE49-F238E27FC236}">
                  <a16:creationId xmlns:a16="http://schemas.microsoft.com/office/drawing/2014/main" id="{DCEB0AF6-87F7-F3DB-7666-FB93FCBD158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27" name="Straight Connector 10">
              <a:extLst>
                <a:ext uri="{FF2B5EF4-FFF2-40B4-BE49-F238E27FC236}">
                  <a16:creationId xmlns:a16="http://schemas.microsoft.com/office/drawing/2014/main" id="{419678C9-F891-8179-70CE-C580DF0840B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28" name="Group 7">
            <a:extLst>
              <a:ext uri="{FF2B5EF4-FFF2-40B4-BE49-F238E27FC236}">
                <a16:creationId xmlns:a16="http://schemas.microsoft.com/office/drawing/2014/main" id="{54C60798-FCA8-8A29-C0E1-ACB576A0F5E0}"/>
              </a:ext>
            </a:extLst>
          </p:cNvPr>
          <p:cNvGrpSpPr>
            <a:grpSpLocks noChangeAspect="1"/>
          </p:cNvGrpSpPr>
          <p:nvPr/>
        </p:nvGrpSpPr>
        <p:grpSpPr>
          <a:xfrm>
            <a:off x="8837220" y="5894286"/>
            <a:ext cx="201600" cy="201600"/>
            <a:chOff x="1055688" y="2770842"/>
            <a:chExt cx="352533" cy="352533"/>
          </a:xfrm>
          <a:solidFill>
            <a:srgbClr val="C00000"/>
          </a:solidFill>
        </p:grpSpPr>
        <p:sp>
          <p:nvSpPr>
            <p:cNvPr id="229" name="Овал 255">
              <a:extLst>
                <a:ext uri="{FF2B5EF4-FFF2-40B4-BE49-F238E27FC236}">
                  <a16:creationId xmlns:a16="http://schemas.microsoft.com/office/drawing/2014/main" id="{8B7AC36A-73F5-EC04-73CB-2B01BBEB431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30" name="Straight Connector 9">
              <a:extLst>
                <a:ext uri="{FF2B5EF4-FFF2-40B4-BE49-F238E27FC236}">
                  <a16:creationId xmlns:a16="http://schemas.microsoft.com/office/drawing/2014/main" id="{654BD2AE-342E-0308-FA9D-7C77B1582A16}"/>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31" name="Straight Connector 10">
              <a:extLst>
                <a:ext uri="{FF2B5EF4-FFF2-40B4-BE49-F238E27FC236}">
                  <a16:creationId xmlns:a16="http://schemas.microsoft.com/office/drawing/2014/main" id="{32B0DF0D-D37B-AB65-AA27-F21B35B646F2}"/>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32" name="Group 4">
            <a:extLst>
              <a:ext uri="{FF2B5EF4-FFF2-40B4-BE49-F238E27FC236}">
                <a16:creationId xmlns:a16="http://schemas.microsoft.com/office/drawing/2014/main" id="{EBBF4B13-27ED-78BE-4F13-103670494469}"/>
              </a:ext>
            </a:extLst>
          </p:cNvPr>
          <p:cNvGrpSpPr>
            <a:grpSpLocks noChangeAspect="1"/>
          </p:cNvGrpSpPr>
          <p:nvPr/>
        </p:nvGrpSpPr>
        <p:grpSpPr bwMode="auto">
          <a:xfrm>
            <a:off x="3223031" y="5895861"/>
            <a:ext cx="198438" cy="200025"/>
            <a:chOff x="6930" y="2780"/>
            <a:chExt cx="125" cy="126"/>
          </a:xfrm>
        </p:grpSpPr>
        <p:sp>
          <p:nvSpPr>
            <p:cNvPr id="233" name="Freeform 5">
              <a:extLst>
                <a:ext uri="{FF2B5EF4-FFF2-40B4-BE49-F238E27FC236}">
                  <a16:creationId xmlns:a16="http://schemas.microsoft.com/office/drawing/2014/main" id="{B109D868-2787-92EE-DAC1-3EB33EF9332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4" name="Freeform 6">
              <a:extLst>
                <a:ext uri="{FF2B5EF4-FFF2-40B4-BE49-F238E27FC236}">
                  <a16:creationId xmlns:a16="http://schemas.microsoft.com/office/drawing/2014/main" id="{38051E84-0F87-66EB-C93E-026E088E5BE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5" name="Group 7">
            <a:extLst>
              <a:ext uri="{FF2B5EF4-FFF2-40B4-BE49-F238E27FC236}">
                <a16:creationId xmlns:a16="http://schemas.microsoft.com/office/drawing/2014/main" id="{775FC4C1-1E56-012A-5E3E-FFCBBD551D9B}"/>
              </a:ext>
            </a:extLst>
          </p:cNvPr>
          <p:cNvGrpSpPr>
            <a:grpSpLocks noChangeAspect="1"/>
          </p:cNvGrpSpPr>
          <p:nvPr/>
        </p:nvGrpSpPr>
        <p:grpSpPr>
          <a:xfrm>
            <a:off x="5467758" y="5894286"/>
            <a:ext cx="201600" cy="201600"/>
            <a:chOff x="1055688" y="2770842"/>
            <a:chExt cx="352533" cy="352533"/>
          </a:xfrm>
          <a:solidFill>
            <a:srgbClr val="C00000"/>
          </a:solidFill>
        </p:grpSpPr>
        <p:sp>
          <p:nvSpPr>
            <p:cNvPr id="236" name="Овал 255">
              <a:extLst>
                <a:ext uri="{FF2B5EF4-FFF2-40B4-BE49-F238E27FC236}">
                  <a16:creationId xmlns:a16="http://schemas.microsoft.com/office/drawing/2014/main" id="{2FCF8DE7-272C-060D-BBF5-E4BF5E17C09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37" name="Straight Connector 9">
              <a:extLst>
                <a:ext uri="{FF2B5EF4-FFF2-40B4-BE49-F238E27FC236}">
                  <a16:creationId xmlns:a16="http://schemas.microsoft.com/office/drawing/2014/main" id="{A13BD667-9D43-815A-2F71-1CCB737BB4D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10">
              <a:extLst>
                <a:ext uri="{FF2B5EF4-FFF2-40B4-BE49-F238E27FC236}">
                  <a16:creationId xmlns:a16="http://schemas.microsoft.com/office/drawing/2014/main" id="{948085B2-3058-300B-63EE-A037DDD365B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sp>
        <p:nvSpPr>
          <p:cNvPr id="239" name="Скругленный прямоугольник 1">
            <a:extLst>
              <a:ext uri="{FF2B5EF4-FFF2-40B4-BE49-F238E27FC236}">
                <a16:creationId xmlns:a16="http://schemas.microsoft.com/office/drawing/2014/main" id="{76A8F5AF-83E9-EDAB-56F3-54A793861705}"/>
              </a:ext>
            </a:extLst>
          </p:cNvPr>
          <p:cNvSpPr/>
          <p:nvPr/>
        </p:nvSpPr>
        <p:spPr>
          <a:xfrm>
            <a:off x="2782250" y="1274161"/>
            <a:ext cx="1080000" cy="4974243"/>
          </a:xfrm>
          <a:prstGeom prst="roundRect">
            <a:avLst>
              <a:gd name="adj" fmla="val 10048"/>
            </a:avLst>
          </a:prstGeom>
          <a:noFill/>
          <a:ln w="25400">
            <a:solidFill>
              <a:srgbClr val="C8202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0" name="Скругленный прямоугольник 1">
            <a:extLst>
              <a:ext uri="{FF2B5EF4-FFF2-40B4-BE49-F238E27FC236}">
                <a16:creationId xmlns:a16="http://schemas.microsoft.com/office/drawing/2014/main" id="{6114DC77-2A40-37AE-98DD-E9105B5394AF}"/>
              </a:ext>
            </a:extLst>
          </p:cNvPr>
          <p:cNvSpPr/>
          <p:nvPr/>
        </p:nvSpPr>
        <p:spPr>
          <a:xfrm>
            <a:off x="3905404" y="1274161"/>
            <a:ext cx="1080000" cy="4974243"/>
          </a:xfrm>
          <a:prstGeom prst="roundRect">
            <a:avLst>
              <a:gd name="adj" fmla="val 10048"/>
            </a:avLst>
          </a:prstGeom>
          <a:noFill/>
          <a:ln w="25400">
            <a:solidFill>
              <a:srgbClr val="0147B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1" name="Скругленный прямоугольник 1">
            <a:extLst>
              <a:ext uri="{FF2B5EF4-FFF2-40B4-BE49-F238E27FC236}">
                <a16:creationId xmlns:a16="http://schemas.microsoft.com/office/drawing/2014/main" id="{8925E12E-0EF9-4EDA-D70B-5A24BACD81BB}"/>
              </a:ext>
            </a:extLst>
          </p:cNvPr>
          <p:cNvSpPr/>
          <p:nvPr/>
        </p:nvSpPr>
        <p:spPr>
          <a:xfrm>
            <a:off x="5028558" y="1274161"/>
            <a:ext cx="1080000" cy="4974243"/>
          </a:xfrm>
          <a:prstGeom prst="roundRect">
            <a:avLst>
              <a:gd name="adj" fmla="val 10048"/>
            </a:avLst>
          </a:prstGeom>
          <a:noFill/>
          <a:ln w="25400">
            <a:solidFill>
              <a:srgbClr val="00963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2" name="Скругленный прямоугольник 1">
            <a:extLst>
              <a:ext uri="{FF2B5EF4-FFF2-40B4-BE49-F238E27FC236}">
                <a16:creationId xmlns:a16="http://schemas.microsoft.com/office/drawing/2014/main" id="{1DC85842-6246-028A-B3DB-0F8CA4F2F5A4}"/>
              </a:ext>
            </a:extLst>
          </p:cNvPr>
          <p:cNvSpPr/>
          <p:nvPr/>
        </p:nvSpPr>
        <p:spPr>
          <a:xfrm>
            <a:off x="6151712" y="1274161"/>
            <a:ext cx="1080000" cy="4974243"/>
          </a:xfrm>
          <a:prstGeom prst="roundRect">
            <a:avLst>
              <a:gd name="adj" fmla="val 10048"/>
            </a:avLst>
          </a:prstGeom>
          <a:noFill/>
          <a:ln w="25400">
            <a:solidFill>
              <a:srgbClr val="51BAE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3" name="Скругленный прямоугольник 1">
            <a:extLst>
              <a:ext uri="{FF2B5EF4-FFF2-40B4-BE49-F238E27FC236}">
                <a16:creationId xmlns:a16="http://schemas.microsoft.com/office/drawing/2014/main" id="{ACE612CA-D51A-2966-8440-A85E84ACE7D6}"/>
              </a:ext>
            </a:extLst>
          </p:cNvPr>
          <p:cNvSpPr/>
          <p:nvPr/>
        </p:nvSpPr>
        <p:spPr>
          <a:xfrm>
            <a:off x="7274866" y="1274161"/>
            <a:ext cx="1080000" cy="4974243"/>
          </a:xfrm>
          <a:prstGeom prst="roundRect">
            <a:avLst>
              <a:gd name="adj" fmla="val 10048"/>
            </a:avLst>
          </a:prstGeom>
          <a:noFill/>
          <a:ln w="25400">
            <a:solidFill>
              <a:srgbClr val="26C9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4" name="Скругленный прямоугольник 1">
            <a:extLst>
              <a:ext uri="{FF2B5EF4-FFF2-40B4-BE49-F238E27FC236}">
                <a16:creationId xmlns:a16="http://schemas.microsoft.com/office/drawing/2014/main" id="{A59B769B-F71A-29C6-3648-8783057690E4}"/>
              </a:ext>
            </a:extLst>
          </p:cNvPr>
          <p:cNvSpPr/>
          <p:nvPr/>
        </p:nvSpPr>
        <p:spPr>
          <a:xfrm>
            <a:off x="8398020" y="1274161"/>
            <a:ext cx="1080000" cy="4974243"/>
          </a:xfrm>
          <a:prstGeom prst="roundRect">
            <a:avLst>
              <a:gd name="adj" fmla="val 10048"/>
            </a:avLst>
          </a:prstGeom>
          <a:noFill/>
          <a:ln w="25400">
            <a:solidFill>
              <a:srgbClr val="6F2F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5" name="Скругленный прямоугольник 1">
            <a:extLst>
              <a:ext uri="{FF2B5EF4-FFF2-40B4-BE49-F238E27FC236}">
                <a16:creationId xmlns:a16="http://schemas.microsoft.com/office/drawing/2014/main" id="{EE562C27-F444-D9BD-8BEA-D55416E2F9E6}"/>
              </a:ext>
            </a:extLst>
          </p:cNvPr>
          <p:cNvSpPr/>
          <p:nvPr/>
        </p:nvSpPr>
        <p:spPr>
          <a:xfrm>
            <a:off x="9521174" y="1274161"/>
            <a:ext cx="1080000" cy="4974243"/>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6" name="Скругленный прямоугольник 1">
            <a:extLst>
              <a:ext uri="{FF2B5EF4-FFF2-40B4-BE49-F238E27FC236}">
                <a16:creationId xmlns:a16="http://schemas.microsoft.com/office/drawing/2014/main" id="{619B989C-233D-B819-039B-5FEA1CD9A30E}"/>
              </a:ext>
            </a:extLst>
          </p:cNvPr>
          <p:cNvSpPr/>
          <p:nvPr/>
        </p:nvSpPr>
        <p:spPr>
          <a:xfrm>
            <a:off x="10644326" y="1274161"/>
            <a:ext cx="1080000" cy="4974243"/>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Tree>
    <p:extLst>
      <p:ext uri="{BB962C8B-B14F-4D97-AF65-F5344CB8AC3E}">
        <p14:creationId xmlns:p14="http://schemas.microsoft.com/office/powerpoint/2010/main" val="346811710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F69D9F-16B3-46CA-7239-A41E9D46AFEE}"/>
            </a:ext>
          </a:extLst>
        </p:cNvPr>
        <p:cNvGrpSpPr/>
        <p:nvPr/>
      </p:nvGrpSpPr>
      <p:grpSpPr>
        <a:xfrm>
          <a:off x="0" y="0"/>
          <a:ext cx="0" cy="0"/>
          <a:chOff x="0" y="0"/>
          <a:chExt cx="0" cy="0"/>
        </a:xfrm>
      </p:grpSpPr>
      <p:sp>
        <p:nvSpPr>
          <p:cNvPr id="51" name="Прямоугольник с двумя скругленными соседними углами 23">
            <a:extLst>
              <a:ext uri="{FF2B5EF4-FFF2-40B4-BE49-F238E27FC236}">
                <a16:creationId xmlns:a16="http://schemas.microsoft.com/office/drawing/2014/main" id="{3C9B3B13-FF44-9A12-C6B2-D9BE97170BDC}"/>
              </a:ext>
            </a:extLst>
          </p:cNvPr>
          <p:cNvSpPr/>
          <p:nvPr/>
        </p:nvSpPr>
        <p:spPr>
          <a:xfrm>
            <a:off x="2782250" y="1274161"/>
            <a:ext cx="1080000" cy="315157"/>
          </a:xfrm>
          <a:prstGeom prst="round2SameRect">
            <a:avLst>
              <a:gd name="adj1" fmla="val 22841"/>
              <a:gd name="adj2" fmla="val 0"/>
            </a:avLst>
          </a:prstGeom>
          <a:solidFill>
            <a:srgbClr val="C8202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7" name="Прямоугольник с двумя скругленными соседними углами 23">
            <a:extLst>
              <a:ext uri="{FF2B5EF4-FFF2-40B4-BE49-F238E27FC236}">
                <a16:creationId xmlns:a16="http://schemas.microsoft.com/office/drawing/2014/main" id="{C5558B2E-382E-942D-5169-455F9A8B4C19}"/>
              </a:ext>
            </a:extLst>
          </p:cNvPr>
          <p:cNvSpPr/>
          <p:nvPr/>
        </p:nvSpPr>
        <p:spPr>
          <a:xfrm>
            <a:off x="3905404" y="1274161"/>
            <a:ext cx="1080000" cy="315157"/>
          </a:xfrm>
          <a:prstGeom prst="round2SameRect">
            <a:avLst>
              <a:gd name="adj1" fmla="val 22841"/>
              <a:gd name="adj2" fmla="val 0"/>
            </a:avLst>
          </a:prstGeom>
          <a:solidFill>
            <a:srgbClr val="0147B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9" name="Прямоугольник с двумя скругленными соседними углами 23">
            <a:extLst>
              <a:ext uri="{FF2B5EF4-FFF2-40B4-BE49-F238E27FC236}">
                <a16:creationId xmlns:a16="http://schemas.microsoft.com/office/drawing/2014/main" id="{3BE8D934-90D0-EC34-92B9-24165450EE78}"/>
              </a:ext>
            </a:extLst>
          </p:cNvPr>
          <p:cNvSpPr/>
          <p:nvPr/>
        </p:nvSpPr>
        <p:spPr>
          <a:xfrm>
            <a:off x="5028558" y="1274161"/>
            <a:ext cx="1080000" cy="315157"/>
          </a:xfrm>
          <a:prstGeom prst="round2SameRect">
            <a:avLst>
              <a:gd name="adj1" fmla="val 22841"/>
              <a:gd name="adj2" fmla="val 0"/>
            </a:avLst>
          </a:prstGeom>
          <a:solidFill>
            <a:srgbClr val="00963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3" name="Прямоугольник с двумя скругленными соседними углами 23">
            <a:extLst>
              <a:ext uri="{FF2B5EF4-FFF2-40B4-BE49-F238E27FC236}">
                <a16:creationId xmlns:a16="http://schemas.microsoft.com/office/drawing/2014/main" id="{CC9FB2EE-2A93-0C8C-AB07-C479C6B489CE}"/>
              </a:ext>
            </a:extLst>
          </p:cNvPr>
          <p:cNvSpPr/>
          <p:nvPr/>
        </p:nvSpPr>
        <p:spPr>
          <a:xfrm>
            <a:off x="6151712" y="1274161"/>
            <a:ext cx="1080000" cy="315157"/>
          </a:xfrm>
          <a:prstGeom prst="round2SameRect">
            <a:avLst>
              <a:gd name="adj1" fmla="val 22841"/>
              <a:gd name="adj2" fmla="val 0"/>
            </a:avLst>
          </a:prstGeom>
          <a:solidFill>
            <a:srgbClr val="51BA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рямоугольник с двумя скругленными соседними углами 23">
            <a:extLst>
              <a:ext uri="{FF2B5EF4-FFF2-40B4-BE49-F238E27FC236}">
                <a16:creationId xmlns:a16="http://schemas.microsoft.com/office/drawing/2014/main" id="{846D0A0E-CBDD-8624-6BDB-7700F9488F3C}"/>
              </a:ext>
            </a:extLst>
          </p:cNvPr>
          <p:cNvSpPr/>
          <p:nvPr/>
        </p:nvSpPr>
        <p:spPr>
          <a:xfrm>
            <a:off x="7274866" y="1274161"/>
            <a:ext cx="1080000" cy="315157"/>
          </a:xfrm>
          <a:prstGeom prst="round2SameRect">
            <a:avLst>
              <a:gd name="adj1" fmla="val 22841"/>
              <a:gd name="adj2" fmla="val 0"/>
            </a:avLst>
          </a:prstGeom>
          <a:solidFill>
            <a:srgbClr val="26C9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рямоугольник с двумя скругленными соседними углами 23">
            <a:extLst>
              <a:ext uri="{FF2B5EF4-FFF2-40B4-BE49-F238E27FC236}">
                <a16:creationId xmlns:a16="http://schemas.microsoft.com/office/drawing/2014/main" id="{B42B2474-5FE5-8323-941C-B6382614BEC5}"/>
              </a:ext>
            </a:extLst>
          </p:cNvPr>
          <p:cNvSpPr/>
          <p:nvPr/>
        </p:nvSpPr>
        <p:spPr>
          <a:xfrm>
            <a:off x="8398020" y="1274161"/>
            <a:ext cx="1080000" cy="315157"/>
          </a:xfrm>
          <a:prstGeom prst="round2SameRect">
            <a:avLst>
              <a:gd name="adj1" fmla="val 22841"/>
              <a:gd name="adj2" fmla="val 0"/>
            </a:avLst>
          </a:prstGeom>
          <a:solidFill>
            <a:srgbClr val="6F2F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рямоугольник с двумя скругленными соседними углами 23">
            <a:extLst>
              <a:ext uri="{FF2B5EF4-FFF2-40B4-BE49-F238E27FC236}">
                <a16:creationId xmlns:a16="http://schemas.microsoft.com/office/drawing/2014/main" id="{FF51D447-673E-F02C-49E0-F4009113CD4E}"/>
              </a:ext>
            </a:extLst>
          </p:cNvPr>
          <p:cNvSpPr/>
          <p:nvPr/>
        </p:nvSpPr>
        <p:spPr>
          <a:xfrm>
            <a:off x="9521174"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F88AA132-6058-2123-1BE9-99327C7D7A7F}"/>
              </a:ext>
            </a:extLst>
          </p:cNvPr>
          <p:cNvSpPr>
            <a:spLocks noGrp="1"/>
          </p:cNvSpPr>
          <p:nvPr>
            <p:ph type="title"/>
          </p:nvPr>
        </p:nvSpPr>
        <p:spPr>
          <a:xfrm>
            <a:off x="990600" y="378935"/>
            <a:ext cx="4826429" cy="562393"/>
          </a:xfrm>
        </p:spPr>
        <p:txBody>
          <a:bodyPr/>
          <a:lstStyle/>
          <a:p>
            <a:r>
              <a:rPr lang="ru-RU" dirty="0"/>
              <a:t>Сравнение с конкурентами</a:t>
            </a:r>
          </a:p>
        </p:txBody>
      </p:sp>
      <p:sp>
        <p:nvSpPr>
          <p:cNvPr id="5" name="Номер слайда 6">
            <a:extLst>
              <a:ext uri="{FF2B5EF4-FFF2-40B4-BE49-F238E27FC236}">
                <a16:creationId xmlns:a16="http://schemas.microsoft.com/office/drawing/2014/main" id="{283DE6EE-4B00-C862-7612-CA6278B406C4}"/>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28</a:t>
            </a:fld>
            <a:endParaRPr lang="ru-RU" sz="900" dirty="0"/>
          </a:p>
        </p:txBody>
      </p:sp>
      <p:sp>
        <p:nvSpPr>
          <p:cNvPr id="22" name="Прямоугольник с двумя скругленными соседними углами 23">
            <a:extLst>
              <a:ext uri="{FF2B5EF4-FFF2-40B4-BE49-F238E27FC236}">
                <a16:creationId xmlns:a16="http://schemas.microsoft.com/office/drawing/2014/main" id="{F2CEC980-78C0-BA01-18EA-B8E3BC7B1BAA}"/>
              </a:ext>
            </a:extLst>
          </p:cNvPr>
          <p:cNvSpPr/>
          <p:nvPr/>
        </p:nvSpPr>
        <p:spPr>
          <a:xfrm>
            <a:off x="10644326"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graphicFrame>
        <p:nvGraphicFramePr>
          <p:cNvPr id="35" name="Таблица 34">
            <a:extLst>
              <a:ext uri="{FF2B5EF4-FFF2-40B4-BE49-F238E27FC236}">
                <a16:creationId xmlns:a16="http://schemas.microsoft.com/office/drawing/2014/main" id="{4289218F-7C28-1335-8BF8-75B3BF827BAE}"/>
              </a:ext>
            </a:extLst>
          </p:cNvPr>
          <p:cNvGraphicFramePr>
            <a:graphicFrameLocks noGrp="1"/>
          </p:cNvGraphicFramePr>
          <p:nvPr>
            <p:extLst>
              <p:ext uri="{D42A27DB-BD31-4B8C-83A1-F6EECF244321}">
                <p14:modId xmlns:p14="http://schemas.microsoft.com/office/powerpoint/2010/main" val="2769083267"/>
              </p:ext>
            </p:extLst>
          </p:nvPr>
        </p:nvGraphicFramePr>
        <p:xfrm>
          <a:off x="442913" y="1274161"/>
          <a:ext cx="11306170" cy="4859332"/>
        </p:xfrm>
        <a:graphic>
          <a:graphicData uri="http://schemas.openxmlformats.org/drawingml/2006/table">
            <a:tbl>
              <a:tblPr>
                <a:tableStyleId>{E8034E78-7F5D-4C2E-B375-FC64B27BC917}</a:tableStyleId>
              </a:tblPr>
              <a:tblGrid>
                <a:gridCol w="2318042">
                  <a:extLst>
                    <a:ext uri="{9D8B030D-6E8A-4147-A177-3AD203B41FA5}">
                      <a16:colId xmlns:a16="http://schemas.microsoft.com/office/drawing/2014/main" val="1870474678"/>
                    </a:ext>
                  </a:extLst>
                </a:gridCol>
                <a:gridCol w="1123516">
                  <a:extLst>
                    <a:ext uri="{9D8B030D-6E8A-4147-A177-3AD203B41FA5}">
                      <a16:colId xmlns:a16="http://schemas.microsoft.com/office/drawing/2014/main" val="1918093955"/>
                    </a:ext>
                  </a:extLst>
                </a:gridCol>
                <a:gridCol w="1123516">
                  <a:extLst>
                    <a:ext uri="{9D8B030D-6E8A-4147-A177-3AD203B41FA5}">
                      <a16:colId xmlns:a16="http://schemas.microsoft.com/office/drawing/2014/main" val="3556989998"/>
                    </a:ext>
                  </a:extLst>
                </a:gridCol>
                <a:gridCol w="1123516">
                  <a:extLst>
                    <a:ext uri="{9D8B030D-6E8A-4147-A177-3AD203B41FA5}">
                      <a16:colId xmlns:a16="http://schemas.microsoft.com/office/drawing/2014/main" val="2787815601"/>
                    </a:ext>
                  </a:extLst>
                </a:gridCol>
                <a:gridCol w="1123516">
                  <a:extLst>
                    <a:ext uri="{9D8B030D-6E8A-4147-A177-3AD203B41FA5}">
                      <a16:colId xmlns:a16="http://schemas.microsoft.com/office/drawing/2014/main" val="2264981377"/>
                    </a:ext>
                  </a:extLst>
                </a:gridCol>
                <a:gridCol w="1123516">
                  <a:extLst>
                    <a:ext uri="{9D8B030D-6E8A-4147-A177-3AD203B41FA5}">
                      <a16:colId xmlns:a16="http://schemas.microsoft.com/office/drawing/2014/main" val="1011379582"/>
                    </a:ext>
                  </a:extLst>
                </a:gridCol>
                <a:gridCol w="1123516">
                  <a:extLst>
                    <a:ext uri="{9D8B030D-6E8A-4147-A177-3AD203B41FA5}">
                      <a16:colId xmlns:a16="http://schemas.microsoft.com/office/drawing/2014/main" val="1178695425"/>
                    </a:ext>
                  </a:extLst>
                </a:gridCol>
                <a:gridCol w="1123516">
                  <a:extLst>
                    <a:ext uri="{9D8B030D-6E8A-4147-A177-3AD203B41FA5}">
                      <a16:colId xmlns:a16="http://schemas.microsoft.com/office/drawing/2014/main" val="2362509139"/>
                    </a:ext>
                  </a:extLst>
                </a:gridCol>
                <a:gridCol w="1123516">
                  <a:extLst>
                    <a:ext uri="{9D8B030D-6E8A-4147-A177-3AD203B41FA5}">
                      <a16:colId xmlns:a16="http://schemas.microsoft.com/office/drawing/2014/main" val="217521272"/>
                    </a:ext>
                  </a:extLst>
                </a:gridCol>
              </a:tblGrid>
              <a:tr h="0">
                <a:tc>
                  <a:txBody>
                    <a:bodyPr/>
                    <a:lstStyle/>
                    <a:p>
                      <a:pPr algn="l" fontAlgn="b">
                        <a:lnSpc>
                          <a:spcPts val="700"/>
                        </a:lnSpc>
                      </a:pPr>
                      <a:endParaRPr lang="ru-RU" sz="900" b="1" i="0" u="none" strike="noStrike" dirty="0">
                        <a:solidFill>
                          <a:schemeClr val="bg1"/>
                        </a:solidFill>
                        <a:effectLst/>
                        <a:latin typeface="Akrobat Bold" pitchFamily="2" charset="0"/>
                      </a:endParaRPr>
                    </a:p>
                  </a:txBody>
                  <a:tcPr marL="0" marR="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АЛЬФА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ИГС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РЕСО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ВСК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kern="1200" dirty="0">
                          <a:solidFill>
                            <a:srgbClr val="FFFFFF"/>
                          </a:solidFill>
                          <a:effectLst/>
                          <a:latin typeface="Akrobat ExtraBold" panose="00000900000000000000" pitchFamily="50" charset="-52"/>
                          <a:ea typeface="+mn-ea"/>
                          <a:cs typeface="+mn-cs"/>
                        </a:rPr>
                        <a:t>СБЕР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Ренессанс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979406"/>
                  </a:ext>
                </a:extLst>
              </a:tr>
              <a:tr h="0">
                <a:tc>
                  <a:txBody>
                    <a:bodyPr/>
                    <a:lstStyle/>
                    <a:p>
                      <a:pPr algn="l" fontAlgn="ctr">
                        <a:lnSpc>
                          <a:spcPts val="700"/>
                        </a:lnSpc>
                      </a:pPr>
                      <a:r>
                        <a:rPr lang="ru-RU" sz="1050" b="1" i="0" u="none" strike="noStrike" dirty="0">
                          <a:solidFill>
                            <a:srgbClr val="52606B"/>
                          </a:solidFill>
                          <a:effectLst/>
                          <a:latin typeface="Akrobat ExtraBold" pitchFamily="2" charset="0"/>
                        </a:rPr>
                        <a:t>ПОКРЫТИЕ/СК/Продукт</a:t>
                      </a:r>
                    </a:p>
                  </a:txBody>
                  <a:tcPr marL="0" marR="108000" marT="54000" marB="5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АльфаРЕМОНТ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Платинум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Все включено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br>
                        <a:rPr lang="ru-RU" sz="1050" b="0" i="0" u="none" strike="noStrike" dirty="0">
                          <a:solidFill>
                            <a:srgbClr val="52606B"/>
                          </a:solidFill>
                          <a:effectLst/>
                          <a:latin typeface="Akrobat ExtraBold" panose="00000900000000000000" pitchFamily="50" charset="-52"/>
                        </a:rPr>
                      </a:b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стандарт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премиум</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9127462"/>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Выплата без износа в части частичного повреждения внутренней отделки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6107555"/>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Повреждения имущества при проведении некапитальных ремонтных работ (не СМР)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9467438"/>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Повреждение имущества при проведении строительно-монтажных работ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67238"/>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Противоправные действия третьих лиц</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2411136431"/>
                  </a:ext>
                </a:extLst>
              </a:tr>
              <a:tr h="284400">
                <a:tc>
                  <a:txBody>
                    <a:bodyPr/>
                    <a:lstStyle/>
                    <a:p>
                      <a:pPr marL="0" algn="l" defTabSz="914400" rtl="0" eaLnBrk="1" fontAlgn="ctr" latinLnBrk="0" hangingPunct="1">
                        <a:lnSpc>
                          <a:spcPts val="1100"/>
                        </a:lnSpc>
                      </a:pPr>
                      <a:r>
                        <a:rPr lang="ru-RU" sz="1050" b="0" i="0" u="none" strike="noStrike" kern="1200" spc="-35" dirty="0">
                          <a:solidFill>
                            <a:srgbClr val="52606B"/>
                          </a:solidFill>
                          <a:effectLst/>
                          <a:latin typeface="Akrobat" panose="00000600000000000000" pitchFamily="50" charset="-52"/>
                          <a:ea typeface="+mn-ea"/>
                          <a:cs typeface="+mn-cs"/>
                        </a:rPr>
                        <a:t>Кража (в т.ч. со взломом) с любым проживанием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0880515"/>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Отсутствие ограничений в части выплаты за повреждения ДИ при ПДТЛ</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875881"/>
                  </a:ext>
                </a:extLst>
              </a:tr>
              <a:tr h="2844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Вандализм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0159330"/>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Умышленное уничтожение имущества третьими лицами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3567160"/>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panose="00000600000000000000" pitchFamily="50" charset="-52"/>
                          <a:ea typeface="+mn-ea"/>
                          <a:cs typeface="+mn-cs"/>
                        </a:rPr>
                        <a:t>Уничтожение имущества третьими лицами по неосторожности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31348"/>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Дополнительные риски и опции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solidFill>
                      <a:srgbClr val="EBECF0"/>
                    </a:solidFill>
                  </a:tcPr>
                </a:tc>
                <a:extLst>
                  <a:ext uri="{0D108BD9-81ED-4DB2-BD59-A6C34878D82A}">
                    <a16:rowId xmlns:a16="http://schemas.microsoft.com/office/drawing/2014/main" val="1098241100"/>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Бой стекол</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0902141"/>
                  </a:ext>
                </a:extLst>
              </a:tr>
              <a:tr h="3600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Воздействие атмосферными осадками</a:t>
                      </a:r>
                      <a:br>
                        <a:rPr lang="ru-RU" sz="1050" b="1" i="0" u="none" strike="noStrike" kern="1200" dirty="0">
                          <a:solidFill>
                            <a:srgbClr val="52606B"/>
                          </a:solidFill>
                          <a:effectLst/>
                          <a:latin typeface="Akrobat ExtraBold" pitchFamily="2" charset="0"/>
                          <a:ea typeface="+mn-ea"/>
                          <a:cs typeface="+mn-cs"/>
                        </a:rPr>
                      </a:br>
                      <a:r>
                        <a:rPr lang="ru-RU" sz="1050" b="1" i="0" u="none" strike="noStrike" kern="1200" dirty="0">
                          <a:solidFill>
                            <a:srgbClr val="52606B"/>
                          </a:solidFill>
                          <a:effectLst/>
                          <a:latin typeface="Akrobat ExtraBold" pitchFamily="2" charset="0"/>
                          <a:ea typeface="+mn-ea"/>
                          <a:cs typeface="+mn-cs"/>
                        </a:rPr>
                        <a:t> и другими жидкостями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4292915"/>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Проведение СМР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5929676"/>
                  </a:ext>
                </a:extLst>
              </a:tr>
            </a:tbl>
          </a:graphicData>
        </a:graphic>
      </p:graphicFrame>
      <p:grpSp>
        <p:nvGrpSpPr>
          <p:cNvPr id="3" name="Group 4">
            <a:extLst>
              <a:ext uri="{FF2B5EF4-FFF2-40B4-BE49-F238E27FC236}">
                <a16:creationId xmlns:a16="http://schemas.microsoft.com/office/drawing/2014/main" id="{BAF91981-CD29-01DB-194B-1C59F1F4A2D8}"/>
              </a:ext>
            </a:extLst>
          </p:cNvPr>
          <p:cNvGrpSpPr>
            <a:grpSpLocks noChangeAspect="1"/>
          </p:cNvGrpSpPr>
          <p:nvPr/>
        </p:nvGrpSpPr>
        <p:grpSpPr bwMode="auto">
          <a:xfrm>
            <a:off x="3223031" y="4656481"/>
            <a:ext cx="198438" cy="200025"/>
            <a:chOff x="6930" y="2780"/>
            <a:chExt cx="125" cy="126"/>
          </a:xfrm>
        </p:grpSpPr>
        <p:sp>
          <p:nvSpPr>
            <p:cNvPr id="4" name="Freeform 5">
              <a:extLst>
                <a:ext uri="{FF2B5EF4-FFF2-40B4-BE49-F238E27FC236}">
                  <a16:creationId xmlns:a16="http://schemas.microsoft.com/office/drawing/2014/main" id="{4D50396B-0CBC-8089-12C1-DCD66D99D72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 name="Freeform 6">
              <a:extLst>
                <a:ext uri="{FF2B5EF4-FFF2-40B4-BE49-F238E27FC236}">
                  <a16:creationId xmlns:a16="http://schemas.microsoft.com/office/drawing/2014/main" id="{D713E62B-2A83-298A-BE3B-1C86F612DFD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 name="Group 4">
            <a:extLst>
              <a:ext uri="{FF2B5EF4-FFF2-40B4-BE49-F238E27FC236}">
                <a16:creationId xmlns:a16="http://schemas.microsoft.com/office/drawing/2014/main" id="{4482BFD9-09C9-D093-E190-66FF009F492B}"/>
              </a:ext>
            </a:extLst>
          </p:cNvPr>
          <p:cNvGrpSpPr>
            <a:grpSpLocks noChangeAspect="1"/>
          </p:cNvGrpSpPr>
          <p:nvPr/>
        </p:nvGrpSpPr>
        <p:grpSpPr bwMode="auto">
          <a:xfrm>
            <a:off x="4346185" y="4656481"/>
            <a:ext cx="198438" cy="200025"/>
            <a:chOff x="6930" y="2780"/>
            <a:chExt cx="125" cy="126"/>
          </a:xfrm>
        </p:grpSpPr>
        <p:sp>
          <p:nvSpPr>
            <p:cNvPr id="8" name="Freeform 5">
              <a:extLst>
                <a:ext uri="{FF2B5EF4-FFF2-40B4-BE49-F238E27FC236}">
                  <a16:creationId xmlns:a16="http://schemas.microsoft.com/office/drawing/2014/main" id="{3C0BAB1A-EAF1-CD76-4A45-DC8E726D2EB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 name="Freeform 6">
              <a:extLst>
                <a:ext uri="{FF2B5EF4-FFF2-40B4-BE49-F238E27FC236}">
                  <a16:creationId xmlns:a16="http://schemas.microsoft.com/office/drawing/2014/main" id="{7135555F-C8E7-C442-C440-21A6034DDEC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 name="Group 4">
            <a:extLst>
              <a:ext uri="{FF2B5EF4-FFF2-40B4-BE49-F238E27FC236}">
                <a16:creationId xmlns:a16="http://schemas.microsoft.com/office/drawing/2014/main" id="{92DFCA7E-6453-9148-3F89-41A24096BB27}"/>
              </a:ext>
            </a:extLst>
          </p:cNvPr>
          <p:cNvGrpSpPr>
            <a:grpSpLocks noChangeAspect="1"/>
          </p:cNvGrpSpPr>
          <p:nvPr/>
        </p:nvGrpSpPr>
        <p:grpSpPr bwMode="auto">
          <a:xfrm>
            <a:off x="9963536" y="3970681"/>
            <a:ext cx="198438" cy="200025"/>
            <a:chOff x="6930" y="2780"/>
            <a:chExt cx="125" cy="126"/>
          </a:xfrm>
        </p:grpSpPr>
        <p:sp>
          <p:nvSpPr>
            <p:cNvPr id="11" name="Freeform 5">
              <a:extLst>
                <a:ext uri="{FF2B5EF4-FFF2-40B4-BE49-F238E27FC236}">
                  <a16:creationId xmlns:a16="http://schemas.microsoft.com/office/drawing/2014/main" id="{54F29F32-6D80-C45E-3111-F34F087779D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 name="Freeform 6">
              <a:extLst>
                <a:ext uri="{FF2B5EF4-FFF2-40B4-BE49-F238E27FC236}">
                  <a16:creationId xmlns:a16="http://schemas.microsoft.com/office/drawing/2014/main" id="{9BF6B0EB-B3CA-6AA3-1428-3D5E57C66BA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 name="Group 7">
            <a:extLst>
              <a:ext uri="{FF2B5EF4-FFF2-40B4-BE49-F238E27FC236}">
                <a16:creationId xmlns:a16="http://schemas.microsoft.com/office/drawing/2014/main" id="{DE642DC7-57A8-2E9B-AE57-40FB0DA4D4D0}"/>
              </a:ext>
            </a:extLst>
          </p:cNvPr>
          <p:cNvGrpSpPr>
            <a:grpSpLocks noChangeAspect="1"/>
          </p:cNvGrpSpPr>
          <p:nvPr/>
        </p:nvGrpSpPr>
        <p:grpSpPr>
          <a:xfrm>
            <a:off x="6590912" y="4654185"/>
            <a:ext cx="201600" cy="201600"/>
            <a:chOff x="1055688" y="2770842"/>
            <a:chExt cx="352533" cy="352533"/>
          </a:xfrm>
          <a:solidFill>
            <a:srgbClr val="C00000"/>
          </a:solidFill>
        </p:grpSpPr>
        <p:sp>
          <p:nvSpPr>
            <p:cNvPr id="14" name="Овал 255">
              <a:extLst>
                <a:ext uri="{FF2B5EF4-FFF2-40B4-BE49-F238E27FC236}">
                  <a16:creationId xmlns:a16="http://schemas.microsoft.com/office/drawing/2014/main" id="{460CC206-BAA0-FA67-883B-242230CFD7AB}"/>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 name="Straight Connector 9">
              <a:extLst>
                <a:ext uri="{FF2B5EF4-FFF2-40B4-BE49-F238E27FC236}">
                  <a16:creationId xmlns:a16="http://schemas.microsoft.com/office/drawing/2014/main" id="{C442239D-8FC4-8530-7290-C43E02BF554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7" name="Straight Connector 10">
              <a:extLst>
                <a:ext uri="{FF2B5EF4-FFF2-40B4-BE49-F238E27FC236}">
                  <a16:creationId xmlns:a16="http://schemas.microsoft.com/office/drawing/2014/main" id="{735434CB-8D75-04A1-DA03-A9BF267C483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8" name="Group 4">
            <a:extLst>
              <a:ext uri="{FF2B5EF4-FFF2-40B4-BE49-F238E27FC236}">
                <a16:creationId xmlns:a16="http://schemas.microsoft.com/office/drawing/2014/main" id="{1A370C25-A311-A871-5439-99E664B6E52E}"/>
              </a:ext>
            </a:extLst>
          </p:cNvPr>
          <p:cNvGrpSpPr>
            <a:grpSpLocks noChangeAspect="1"/>
          </p:cNvGrpSpPr>
          <p:nvPr/>
        </p:nvGrpSpPr>
        <p:grpSpPr bwMode="auto">
          <a:xfrm>
            <a:off x="11083291" y="3970681"/>
            <a:ext cx="198438" cy="200025"/>
            <a:chOff x="6930" y="2780"/>
            <a:chExt cx="125" cy="126"/>
          </a:xfrm>
        </p:grpSpPr>
        <p:sp>
          <p:nvSpPr>
            <p:cNvPr id="19" name="Freeform 5">
              <a:extLst>
                <a:ext uri="{FF2B5EF4-FFF2-40B4-BE49-F238E27FC236}">
                  <a16:creationId xmlns:a16="http://schemas.microsoft.com/office/drawing/2014/main" id="{4432801F-4E70-5CFA-BE80-E3D6F2D0B05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0" name="Freeform 6">
              <a:extLst>
                <a:ext uri="{FF2B5EF4-FFF2-40B4-BE49-F238E27FC236}">
                  <a16:creationId xmlns:a16="http://schemas.microsoft.com/office/drawing/2014/main" id="{35A2FFEE-380C-33F4-281D-0E2BC575876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1" name="Group 4">
            <a:extLst>
              <a:ext uri="{FF2B5EF4-FFF2-40B4-BE49-F238E27FC236}">
                <a16:creationId xmlns:a16="http://schemas.microsoft.com/office/drawing/2014/main" id="{695111DB-4509-1CF1-9542-1268AC9699DB}"/>
              </a:ext>
            </a:extLst>
          </p:cNvPr>
          <p:cNvGrpSpPr>
            <a:grpSpLocks noChangeAspect="1"/>
          </p:cNvGrpSpPr>
          <p:nvPr/>
        </p:nvGrpSpPr>
        <p:grpSpPr bwMode="auto">
          <a:xfrm>
            <a:off x="7715647" y="3970681"/>
            <a:ext cx="198438" cy="200025"/>
            <a:chOff x="6930" y="2780"/>
            <a:chExt cx="125" cy="126"/>
          </a:xfrm>
        </p:grpSpPr>
        <p:sp>
          <p:nvSpPr>
            <p:cNvPr id="23" name="Freeform 5">
              <a:extLst>
                <a:ext uri="{FF2B5EF4-FFF2-40B4-BE49-F238E27FC236}">
                  <a16:creationId xmlns:a16="http://schemas.microsoft.com/office/drawing/2014/main" id="{ABE9BC84-0C0A-C1E8-F5FD-860E75AFE5C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 name="Freeform 6">
              <a:extLst>
                <a:ext uri="{FF2B5EF4-FFF2-40B4-BE49-F238E27FC236}">
                  <a16:creationId xmlns:a16="http://schemas.microsoft.com/office/drawing/2014/main" id="{052B6ECB-9703-EDFD-A893-FD6BD54ABC9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5" name="Group 4">
            <a:extLst>
              <a:ext uri="{FF2B5EF4-FFF2-40B4-BE49-F238E27FC236}">
                <a16:creationId xmlns:a16="http://schemas.microsoft.com/office/drawing/2014/main" id="{F7A5E71A-65C6-3D68-79C5-DED8B5C4D1BF}"/>
              </a:ext>
            </a:extLst>
          </p:cNvPr>
          <p:cNvGrpSpPr>
            <a:grpSpLocks noChangeAspect="1"/>
          </p:cNvGrpSpPr>
          <p:nvPr/>
        </p:nvGrpSpPr>
        <p:grpSpPr bwMode="auto">
          <a:xfrm>
            <a:off x="8838801" y="4656481"/>
            <a:ext cx="198438" cy="200025"/>
            <a:chOff x="6930" y="2780"/>
            <a:chExt cx="125" cy="126"/>
          </a:xfrm>
        </p:grpSpPr>
        <p:sp>
          <p:nvSpPr>
            <p:cNvPr id="26" name="Freeform 5">
              <a:extLst>
                <a:ext uri="{FF2B5EF4-FFF2-40B4-BE49-F238E27FC236}">
                  <a16:creationId xmlns:a16="http://schemas.microsoft.com/office/drawing/2014/main" id="{E6D6A883-979B-4B5D-5EF1-5CF30F36625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7" name="Freeform 6">
              <a:extLst>
                <a:ext uri="{FF2B5EF4-FFF2-40B4-BE49-F238E27FC236}">
                  <a16:creationId xmlns:a16="http://schemas.microsoft.com/office/drawing/2014/main" id="{A0A3138D-DC5E-8B93-9A3C-374AF74EC51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8" name="Group 4">
            <a:extLst>
              <a:ext uri="{FF2B5EF4-FFF2-40B4-BE49-F238E27FC236}">
                <a16:creationId xmlns:a16="http://schemas.microsoft.com/office/drawing/2014/main" id="{96F24154-3207-E0BB-8D12-02C43D2B5683}"/>
              </a:ext>
            </a:extLst>
          </p:cNvPr>
          <p:cNvGrpSpPr>
            <a:grpSpLocks noChangeAspect="1"/>
          </p:cNvGrpSpPr>
          <p:nvPr/>
        </p:nvGrpSpPr>
        <p:grpSpPr bwMode="auto">
          <a:xfrm>
            <a:off x="5469339" y="4656481"/>
            <a:ext cx="198438" cy="200025"/>
            <a:chOff x="6930" y="2780"/>
            <a:chExt cx="125" cy="126"/>
          </a:xfrm>
        </p:grpSpPr>
        <p:sp>
          <p:nvSpPr>
            <p:cNvPr id="29" name="Freeform 5">
              <a:extLst>
                <a:ext uri="{FF2B5EF4-FFF2-40B4-BE49-F238E27FC236}">
                  <a16:creationId xmlns:a16="http://schemas.microsoft.com/office/drawing/2014/main" id="{4D6FE444-2174-B44C-9007-0DB83E8D0A5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0" name="Freeform 6">
              <a:extLst>
                <a:ext uri="{FF2B5EF4-FFF2-40B4-BE49-F238E27FC236}">
                  <a16:creationId xmlns:a16="http://schemas.microsoft.com/office/drawing/2014/main" id="{28357BE9-8204-F55B-090A-39E8EE85312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1" name="Group 7">
            <a:extLst>
              <a:ext uri="{FF2B5EF4-FFF2-40B4-BE49-F238E27FC236}">
                <a16:creationId xmlns:a16="http://schemas.microsoft.com/office/drawing/2014/main" id="{AE886E45-C605-59A1-A5A7-A87740C52EE8}"/>
              </a:ext>
            </a:extLst>
          </p:cNvPr>
          <p:cNvGrpSpPr>
            <a:grpSpLocks noChangeAspect="1"/>
          </p:cNvGrpSpPr>
          <p:nvPr/>
        </p:nvGrpSpPr>
        <p:grpSpPr>
          <a:xfrm>
            <a:off x="7715647" y="4654185"/>
            <a:ext cx="201600" cy="201600"/>
            <a:chOff x="1055688" y="2770842"/>
            <a:chExt cx="352533" cy="352533"/>
          </a:xfrm>
          <a:solidFill>
            <a:srgbClr val="C00000"/>
          </a:solidFill>
        </p:grpSpPr>
        <p:sp>
          <p:nvSpPr>
            <p:cNvPr id="32" name="Овал 255">
              <a:extLst>
                <a:ext uri="{FF2B5EF4-FFF2-40B4-BE49-F238E27FC236}">
                  <a16:creationId xmlns:a16="http://schemas.microsoft.com/office/drawing/2014/main" id="{49295C7E-43E7-4AE8-09DE-9EC9A7CE832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33" name="Straight Connector 9">
              <a:extLst>
                <a:ext uri="{FF2B5EF4-FFF2-40B4-BE49-F238E27FC236}">
                  <a16:creationId xmlns:a16="http://schemas.microsoft.com/office/drawing/2014/main" id="{2445D5C4-2963-D488-0E4C-CB5055E8999B}"/>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34" name="Straight Connector 10">
              <a:extLst>
                <a:ext uri="{FF2B5EF4-FFF2-40B4-BE49-F238E27FC236}">
                  <a16:creationId xmlns:a16="http://schemas.microsoft.com/office/drawing/2014/main" id="{FD956982-A3E0-D3BA-1D99-BF980550283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6" name="Group 7">
            <a:extLst>
              <a:ext uri="{FF2B5EF4-FFF2-40B4-BE49-F238E27FC236}">
                <a16:creationId xmlns:a16="http://schemas.microsoft.com/office/drawing/2014/main" id="{D6010851-E948-46C2-3A88-CBB08F2FBFF3}"/>
              </a:ext>
            </a:extLst>
          </p:cNvPr>
          <p:cNvGrpSpPr>
            <a:grpSpLocks noChangeAspect="1"/>
          </p:cNvGrpSpPr>
          <p:nvPr/>
        </p:nvGrpSpPr>
        <p:grpSpPr>
          <a:xfrm>
            <a:off x="9963536" y="4654185"/>
            <a:ext cx="201600" cy="201600"/>
            <a:chOff x="1055688" y="2770842"/>
            <a:chExt cx="352533" cy="352533"/>
          </a:xfrm>
          <a:solidFill>
            <a:srgbClr val="C00000"/>
          </a:solidFill>
        </p:grpSpPr>
        <p:sp>
          <p:nvSpPr>
            <p:cNvPr id="41" name="Овал 255">
              <a:extLst>
                <a:ext uri="{FF2B5EF4-FFF2-40B4-BE49-F238E27FC236}">
                  <a16:creationId xmlns:a16="http://schemas.microsoft.com/office/drawing/2014/main" id="{59AB8F16-9601-FF5C-54D7-675CFEEE9B2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52" name="Straight Connector 9">
              <a:extLst>
                <a:ext uri="{FF2B5EF4-FFF2-40B4-BE49-F238E27FC236}">
                  <a16:creationId xmlns:a16="http://schemas.microsoft.com/office/drawing/2014/main" id="{F4F928C6-7746-76A2-2F57-7EDDAD02CEB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10">
              <a:extLst>
                <a:ext uri="{FF2B5EF4-FFF2-40B4-BE49-F238E27FC236}">
                  <a16:creationId xmlns:a16="http://schemas.microsoft.com/office/drawing/2014/main" id="{83B00FD7-F2B7-A0A7-6F95-A1056411EC52}"/>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54" name="Group 7">
            <a:extLst>
              <a:ext uri="{FF2B5EF4-FFF2-40B4-BE49-F238E27FC236}">
                <a16:creationId xmlns:a16="http://schemas.microsoft.com/office/drawing/2014/main" id="{E0D19ED4-0EF4-0B7D-CC75-AE5E3122FD11}"/>
              </a:ext>
            </a:extLst>
          </p:cNvPr>
          <p:cNvGrpSpPr>
            <a:grpSpLocks noChangeAspect="1"/>
          </p:cNvGrpSpPr>
          <p:nvPr/>
        </p:nvGrpSpPr>
        <p:grpSpPr>
          <a:xfrm>
            <a:off x="11080129" y="4654185"/>
            <a:ext cx="201600" cy="201600"/>
            <a:chOff x="1055688" y="2770842"/>
            <a:chExt cx="352533" cy="352533"/>
          </a:xfrm>
          <a:solidFill>
            <a:srgbClr val="C00000"/>
          </a:solidFill>
        </p:grpSpPr>
        <p:sp>
          <p:nvSpPr>
            <p:cNvPr id="55" name="Овал 255">
              <a:extLst>
                <a:ext uri="{FF2B5EF4-FFF2-40B4-BE49-F238E27FC236}">
                  <a16:creationId xmlns:a16="http://schemas.microsoft.com/office/drawing/2014/main" id="{96812F50-6040-1D0D-9D53-0E981DDFE74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56" name="Straight Connector 9">
              <a:extLst>
                <a:ext uri="{FF2B5EF4-FFF2-40B4-BE49-F238E27FC236}">
                  <a16:creationId xmlns:a16="http://schemas.microsoft.com/office/drawing/2014/main" id="{088D6D82-40D9-ADC2-90D9-883EFEE86E4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10">
              <a:extLst>
                <a:ext uri="{FF2B5EF4-FFF2-40B4-BE49-F238E27FC236}">
                  <a16:creationId xmlns:a16="http://schemas.microsoft.com/office/drawing/2014/main" id="{676A4416-3B17-C6AF-8D3D-EB86C8FCA9F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58" name="Group 4">
            <a:extLst>
              <a:ext uri="{FF2B5EF4-FFF2-40B4-BE49-F238E27FC236}">
                <a16:creationId xmlns:a16="http://schemas.microsoft.com/office/drawing/2014/main" id="{3529E3AA-F7AD-7CD6-FAEF-89DB33675FA3}"/>
              </a:ext>
            </a:extLst>
          </p:cNvPr>
          <p:cNvGrpSpPr>
            <a:grpSpLocks noChangeAspect="1"/>
          </p:cNvGrpSpPr>
          <p:nvPr/>
        </p:nvGrpSpPr>
        <p:grpSpPr bwMode="auto">
          <a:xfrm>
            <a:off x="3223031" y="4307033"/>
            <a:ext cx="198438" cy="200025"/>
            <a:chOff x="6930" y="2780"/>
            <a:chExt cx="125" cy="126"/>
          </a:xfrm>
        </p:grpSpPr>
        <p:sp>
          <p:nvSpPr>
            <p:cNvPr id="59" name="Freeform 5">
              <a:extLst>
                <a:ext uri="{FF2B5EF4-FFF2-40B4-BE49-F238E27FC236}">
                  <a16:creationId xmlns:a16="http://schemas.microsoft.com/office/drawing/2014/main" id="{E66049AC-5D95-33EE-4352-88B4030F1B8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0" name="Freeform 6">
              <a:extLst>
                <a:ext uri="{FF2B5EF4-FFF2-40B4-BE49-F238E27FC236}">
                  <a16:creationId xmlns:a16="http://schemas.microsoft.com/office/drawing/2014/main" id="{538B5FDD-DD83-0D7B-E35B-16BB144BF14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1" name="Group 4">
            <a:extLst>
              <a:ext uri="{FF2B5EF4-FFF2-40B4-BE49-F238E27FC236}">
                <a16:creationId xmlns:a16="http://schemas.microsoft.com/office/drawing/2014/main" id="{50F01F30-FA85-26CB-56C1-5154186382EB}"/>
              </a:ext>
            </a:extLst>
          </p:cNvPr>
          <p:cNvGrpSpPr>
            <a:grpSpLocks noChangeAspect="1"/>
          </p:cNvGrpSpPr>
          <p:nvPr/>
        </p:nvGrpSpPr>
        <p:grpSpPr bwMode="auto">
          <a:xfrm>
            <a:off x="4346185" y="4307033"/>
            <a:ext cx="198438" cy="200025"/>
            <a:chOff x="6930" y="2780"/>
            <a:chExt cx="125" cy="126"/>
          </a:xfrm>
        </p:grpSpPr>
        <p:sp>
          <p:nvSpPr>
            <p:cNvPr id="62" name="Freeform 5">
              <a:extLst>
                <a:ext uri="{FF2B5EF4-FFF2-40B4-BE49-F238E27FC236}">
                  <a16:creationId xmlns:a16="http://schemas.microsoft.com/office/drawing/2014/main" id="{6DDE1145-D0C1-3784-4ECF-54F0D5317DA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3" name="Freeform 6">
              <a:extLst>
                <a:ext uri="{FF2B5EF4-FFF2-40B4-BE49-F238E27FC236}">
                  <a16:creationId xmlns:a16="http://schemas.microsoft.com/office/drawing/2014/main" id="{3B20EE02-D64A-C35B-0DBF-1313E3D2C9A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4" name="Group 4">
            <a:extLst>
              <a:ext uri="{FF2B5EF4-FFF2-40B4-BE49-F238E27FC236}">
                <a16:creationId xmlns:a16="http://schemas.microsoft.com/office/drawing/2014/main" id="{15C1F1B4-BD3C-0EF1-B77C-E359CD9A24ED}"/>
              </a:ext>
            </a:extLst>
          </p:cNvPr>
          <p:cNvGrpSpPr>
            <a:grpSpLocks noChangeAspect="1"/>
          </p:cNvGrpSpPr>
          <p:nvPr/>
        </p:nvGrpSpPr>
        <p:grpSpPr bwMode="auto">
          <a:xfrm>
            <a:off x="5469339" y="4307033"/>
            <a:ext cx="198438" cy="200025"/>
            <a:chOff x="6930" y="2780"/>
            <a:chExt cx="125" cy="126"/>
          </a:xfrm>
        </p:grpSpPr>
        <p:sp>
          <p:nvSpPr>
            <p:cNvPr id="65" name="Freeform 5">
              <a:extLst>
                <a:ext uri="{FF2B5EF4-FFF2-40B4-BE49-F238E27FC236}">
                  <a16:creationId xmlns:a16="http://schemas.microsoft.com/office/drawing/2014/main" id="{8C03F8A6-9E59-2276-B408-C1FCE68255A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6" name="Freeform 6">
              <a:extLst>
                <a:ext uri="{FF2B5EF4-FFF2-40B4-BE49-F238E27FC236}">
                  <a16:creationId xmlns:a16="http://schemas.microsoft.com/office/drawing/2014/main" id="{F76446EA-881B-95DA-51B4-E92EF40CB74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7" name="Group 7">
            <a:extLst>
              <a:ext uri="{FF2B5EF4-FFF2-40B4-BE49-F238E27FC236}">
                <a16:creationId xmlns:a16="http://schemas.microsoft.com/office/drawing/2014/main" id="{D998DA41-A520-FBF8-9E5F-7818E95065B1}"/>
              </a:ext>
            </a:extLst>
          </p:cNvPr>
          <p:cNvGrpSpPr>
            <a:grpSpLocks noChangeAspect="1"/>
          </p:cNvGrpSpPr>
          <p:nvPr/>
        </p:nvGrpSpPr>
        <p:grpSpPr>
          <a:xfrm>
            <a:off x="7715647" y="4304737"/>
            <a:ext cx="201600" cy="201600"/>
            <a:chOff x="1055688" y="2770842"/>
            <a:chExt cx="352533" cy="352533"/>
          </a:xfrm>
          <a:solidFill>
            <a:srgbClr val="C00000"/>
          </a:solidFill>
        </p:grpSpPr>
        <p:sp>
          <p:nvSpPr>
            <p:cNvPr id="68" name="Овал 255">
              <a:extLst>
                <a:ext uri="{FF2B5EF4-FFF2-40B4-BE49-F238E27FC236}">
                  <a16:creationId xmlns:a16="http://schemas.microsoft.com/office/drawing/2014/main" id="{05B4A305-F3B0-9717-B87D-668CDBA187E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9" name="Straight Connector 9">
              <a:extLst>
                <a:ext uri="{FF2B5EF4-FFF2-40B4-BE49-F238E27FC236}">
                  <a16:creationId xmlns:a16="http://schemas.microsoft.com/office/drawing/2014/main" id="{E98624A7-9D96-1459-A7A0-1A2948C0CAE6}"/>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0" name="Straight Connector 10">
              <a:extLst>
                <a:ext uri="{FF2B5EF4-FFF2-40B4-BE49-F238E27FC236}">
                  <a16:creationId xmlns:a16="http://schemas.microsoft.com/office/drawing/2014/main" id="{DDDE24F7-C934-9AD1-560E-50F4F6403F5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1" name="Group 4">
            <a:extLst>
              <a:ext uri="{FF2B5EF4-FFF2-40B4-BE49-F238E27FC236}">
                <a16:creationId xmlns:a16="http://schemas.microsoft.com/office/drawing/2014/main" id="{B1647881-58C1-BB89-1164-EBF116AEE449}"/>
              </a:ext>
            </a:extLst>
          </p:cNvPr>
          <p:cNvGrpSpPr>
            <a:grpSpLocks noChangeAspect="1"/>
          </p:cNvGrpSpPr>
          <p:nvPr/>
        </p:nvGrpSpPr>
        <p:grpSpPr bwMode="auto">
          <a:xfrm>
            <a:off x="8838801" y="4307033"/>
            <a:ext cx="198438" cy="200025"/>
            <a:chOff x="6930" y="2780"/>
            <a:chExt cx="125" cy="126"/>
          </a:xfrm>
        </p:grpSpPr>
        <p:sp>
          <p:nvSpPr>
            <p:cNvPr id="72" name="Freeform 5">
              <a:extLst>
                <a:ext uri="{FF2B5EF4-FFF2-40B4-BE49-F238E27FC236}">
                  <a16:creationId xmlns:a16="http://schemas.microsoft.com/office/drawing/2014/main" id="{1D35B178-47FD-755D-E5A3-4F9C826BE91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3" name="Freeform 6">
              <a:extLst>
                <a:ext uri="{FF2B5EF4-FFF2-40B4-BE49-F238E27FC236}">
                  <a16:creationId xmlns:a16="http://schemas.microsoft.com/office/drawing/2014/main" id="{CB6E5232-0DCD-0CC4-421B-1AE9B8406DC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4" name="Group 4">
            <a:extLst>
              <a:ext uri="{FF2B5EF4-FFF2-40B4-BE49-F238E27FC236}">
                <a16:creationId xmlns:a16="http://schemas.microsoft.com/office/drawing/2014/main" id="{AA845280-DE6E-52D6-153F-E7E1C4976896}"/>
              </a:ext>
            </a:extLst>
          </p:cNvPr>
          <p:cNvGrpSpPr>
            <a:grpSpLocks noChangeAspect="1"/>
          </p:cNvGrpSpPr>
          <p:nvPr/>
        </p:nvGrpSpPr>
        <p:grpSpPr bwMode="auto">
          <a:xfrm>
            <a:off x="9961955" y="4307033"/>
            <a:ext cx="198438" cy="200025"/>
            <a:chOff x="6930" y="2780"/>
            <a:chExt cx="125" cy="126"/>
          </a:xfrm>
        </p:grpSpPr>
        <p:sp>
          <p:nvSpPr>
            <p:cNvPr id="75" name="Freeform 5">
              <a:extLst>
                <a:ext uri="{FF2B5EF4-FFF2-40B4-BE49-F238E27FC236}">
                  <a16:creationId xmlns:a16="http://schemas.microsoft.com/office/drawing/2014/main" id="{799FCA56-5E4B-BC73-5BA8-D5FB1CD4C43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6" name="Freeform 6">
              <a:extLst>
                <a:ext uri="{FF2B5EF4-FFF2-40B4-BE49-F238E27FC236}">
                  <a16:creationId xmlns:a16="http://schemas.microsoft.com/office/drawing/2014/main" id="{CD45E067-1CBF-900E-EFC5-44980CE7DE7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7" name="Group 4">
            <a:extLst>
              <a:ext uri="{FF2B5EF4-FFF2-40B4-BE49-F238E27FC236}">
                <a16:creationId xmlns:a16="http://schemas.microsoft.com/office/drawing/2014/main" id="{4ECF3FBB-0756-A98E-6D3C-9CD67057C78B}"/>
              </a:ext>
            </a:extLst>
          </p:cNvPr>
          <p:cNvGrpSpPr>
            <a:grpSpLocks noChangeAspect="1"/>
          </p:cNvGrpSpPr>
          <p:nvPr/>
        </p:nvGrpSpPr>
        <p:grpSpPr bwMode="auto">
          <a:xfrm>
            <a:off x="11085109" y="4307033"/>
            <a:ext cx="198438" cy="200025"/>
            <a:chOff x="6930" y="2780"/>
            <a:chExt cx="125" cy="126"/>
          </a:xfrm>
        </p:grpSpPr>
        <p:sp>
          <p:nvSpPr>
            <p:cNvPr id="78" name="Freeform 5">
              <a:extLst>
                <a:ext uri="{FF2B5EF4-FFF2-40B4-BE49-F238E27FC236}">
                  <a16:creationId xmlns:a16="http://schemas.microsoft.com/office/drawing/2014/main" id="{F50C3391-08C0-E1D4-F244-1E69FF885EB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9" name="Freeform 6">
              <a:extLst>
                <a:ext uri="{FF2B5EF4-FFF2-40B4-BE49-F238E27FC236}">
                  <a16:creationId xmlns:a16="http://schemas.microsoft.com/office/drawing/2014/main" id="{874ED3CC-044A-3B54-FB9D-C7B7391AF95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0" name="Group 4">
            <a:extLst>
              <a:ext uri="{FF2B5EF4-FFF2-40B4-BE49-F238E27FC236}">
                <a16:creationId xmlns:a16="http://schemas.microsoft.com/office/drawing/2014/main" id="{1C69EE78-5414-184A-46B7-B4FCE1427460}"/>
              </a:ext>
            </a:extLst>
          </p:cNvPr>
          <p:cNvGrpSpPr>
            <a:grpSpLocks noChangeAspect="1"/>
          </p:cNvGrpSpPr>
          <p:nvPr/>
        </p:nvGrpSpPr>
        <p:grpSpPr bwMode="auto">
          <a:xfrm>
            <a:off x="6594074" y="4307033"/>
            <a:ext cx="198438" cy="200025"/>
            <a:chOff x="6930" y="2780"/>
            <a:chExt cx="125" cy="126"/>
          </a:xfrm>
        </p:grpSpPr>
        <p:sp>
          <p:nvSpPr>
            <p:cNvPr id="81" name="Freeform 5">
              <a:extLst>
                <a:ext uri="{FF2B5EF4-FFF2-40B4-BE49-F238E27FC236}">
                  <a16:creationId xmlns:a16="http://schemas.microsoft.com/office/drawing/2014/main" id="{0AC00A4A-EBA5-7F47-172B-74E5E9AA1E5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2" name="Freeform 6">
              <a:extLst>
                <a:ext uri="{FF2B5EF4-FFF2-40B4-BE49-F238E27FC236}">
                  <a16:creationId xmlns:a16="http://schemas.microsoft.com/office/drawing/2014/main" id="{A797EE45-4927-20E2-F3EE-BF73D518158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3" name="Group 4">
            <a:extLst>
              <a:ext uri="{FF2B5EF4-FFF2-40B4-BE49-F238E27FC236}">
                <a16:creationId xmlns:a16="http://schemas.microsoft.com/office/drawing/2014/main" id="{E562A778-3CED-5F3D-9120-EED9FA677FCB}"/>
              </a:ext>
            </a:extLst>
          </p:cNvPr>
          <p:cNvGrpSpPr>
            <a:grpSpLocks noChangeAspect="1"/>
          </p:cNvGrpSpPr>
          <p:nvPr/>
        </p:nvGrpSpPr>
        <p:grpSpPr bwMode="auto">
          <a:xfrm>
            <a:off x="8838801" y="3970681"/>
            <a:ext cx="198438" cy="200025"/>
            <a:chOff x="6930" y="2780"/>
            <a:chExt cx="125" cy="126"/>
          </a:xfrm>
        </p:grpSpPr>
        <p:sp>
          <p:nvSpPr>
            <p:cNvPr id="84" name="Freeform 5">
              <a:extLst>
                <a:ext uri="{FF2B5EF4-FFF2-40B4-BE49-F238E27FC236}">
                  <a16:creationId xmlns:a16="http://schemas.microsoft.com/office/drawing/2014/main" id="{01F0F554-5406-377C-B93C-0C9DB10DF50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5" name="Freeform 6">
              <a:extLst>
                <a:ext uri="{FF2B5EF4-FFF2-40B4-BE49-F238E27FC236}">
                  <a16:creationId xmlns:a16="http://schemas.microsoft.com/office/drawing/2014/main" id="{AE016BAB-BC9F-D60C-283B-475DB65C76D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6" name="Group 4">
            <a:extLst>
              <a:ext uri="{FF2B5EF4-FFF2-40B4-BE49-F238E27FC236}">
                <a16:creationId xmlns:a16="http://schemas.microsoft.com/office/drawing/2014/main" id="{2A6C33E9-3A91-A862-2A5F-E2B73E0300F6}"/>
              </a:ext>
            </a:extLst>
          </p:cNvPr>
          <p:cNvGrpSpPr>
            <a:grpSpLocks noChangeAspect="1"/>
          </p:cNvGrpSpPr>
          <p:nvPr/>
        </p:nvGrpSpPr>
        <p:grpSpPr bwMode="auto">
          <a:xfrm>
            <a:off x="3223031" y="3970681"/>
            <a:ext cx="198438" cy="200025"/>
            <a:chOff x="6930" y="2780"/>
            <a:chExt cx="125" cy="126"/>
          </a:xfrm>
        </p:grpSpPr>
        <p:sp>
          <p:nvSpPr>
            <p:cNvPr id="87" name="Freeform 5">
              <a:extLst>
                <a:ext uri="{FF2B5EF4-FFF2-40B4-BE49-F238E27FC236}">
                  <a16:creationId xmlns:a16="http://schemas.microsoft.com/office/drawing/2014/main" id="{D34164F5-0858-1F04-B7BF-D00560988F3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8" name="Freeform 6">
              <a:extLst>
                <a:ext uri="{FF2B5EF4-FFF2-40B4-BE49-F238E27FC236}">
                  <a16:creationId xmlns:a16="http://schemas.microsoft.com/office/drawing/2014/main" id="{C4F854D9-248F-5C7B-B6DA-D16A3D773E9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9" name="Group 4">
            <a:extLst>
              <a:ext uri="{FF2B5EF4-FFF2-40B4-BE49-F238E27FC236}">
                <a16:creationId xmlns:a16="http://schemas.microsoft.com/office/drawing/2014/main" id="{1D4594E4-8BF8-D299-53B7-DC912F2E6E42}"/>
              </a:ext>
            </a:extLst>
          </p:cNvPr>
          <p:cNvGrpSpPr>
            <a:grpSpLocks noChangeAspect="1"/>
          </p:cNvGrpSpPr>
          <p:nvPr/>
        </p:nvGrpSpPr>
        <p:grpSpPr bwMode="auto">
          <a:xfrm>
            <a:off x="4346185" y="3970681"/>
            <a:ext cx="198438" cy="200025"/>
            <a:chOff x="6930" y="2780"/>
            <a:chExt cx="125" cy="126"/>
          </a:xfrm>
        </p:grpSpPr>
        <p:sp>
          <p:nvSpPr>
            <p:cNvPr id="90" name="Freeform 5">
              <a:extLst>
                <a:ext uri="{FF2B5EF4-FFF2-40B4-BE49-F238E27FC236}">
                  <a16:creationId xmlns:a16="http://schemas.microsoft.com/office/drawing/2014/main" id="{E74D3FDE-4828-6280-07BC-4239363F463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1" name="Freeform 6">
              <a:extLst>
                <a:ext uri="{FF2B5EF4-FFF2-40B4-BE49-F238E27FC236}">
                  <a16:creationId xmlns:a16="http://schemas.microsoft.com/office/drawing/2014/main" id="{67B9DD83-0E22-7B26-8C3F-C6EEAECE3A4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2" name="Group 4">
            <a:extLst>
              <a:ext uri="{FF2B5EF4-FFF2-40B4-BE49-F238E27FC236}">
                <a16:creationId xmlns:a16="http://schemas.microsoft.com/office/drawing/2014/main" id="{AB2DA915-3A4F-69D9-9CB4-FDE8A0844A08}"/>
              </a:ext>
            </a:extLst>
          </p:cNvPr>
          <p:cNvGrpSpPr>
            <a:grpSpLocks noChangeAspect="1"/>
          </p:cNvGrpSpPr>
          <p:nvPr/>
        </p:nvGrpSpPr>
        <p:grpSpPr bwMode="auto">
          <a:xfrm>
            <a:off x="5469339" y="3970681"/>
            <a:ext cx="198438" cy="200025"/>
            <a:chOff x="6930" y="2780"/>
            <a:chExt cx="125" cy="126"/>
          </a:xfrm>
        </p:grpSpPr>
        <p:sp>
          <p:nvSpPr>
            <p:cNvPr id="93" name="Freeform 5">
              <a:extLst>
                <a:ext uri="{FF2B5EF4-FFF2-40B4-BE49-F238E27FC236}">
                  <a16:creationId xmlns:a16="http://schemas.microsoft.com/office/drawing/2014/main" id="{C5C4B569-6EF1-E35C-7BC0-5949E69D0B9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4" name="Freeform 6">
              <a:extLst>
                <a:ext uri="{FF2B5EF4-FFF2-40B4-BE49-F238E27FC236}">
                  <a16:creationId xmlns:a16="http://schemas.microsoft.com/office/drawing/2014/main" id="{BF40ED9C-B048-72F5-6099-905D24F7A82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5" name="Group 4">
            <a:extLst>
              <a:ext uri="{FF2B5EF4-FFF2-40B4-BE49-F238E27FC236}">
                <a16:creationId xmlns:a16="http://schemas.microsoft.com/office/drawing/2014/main" id="{FB7290A9-F147-AEAD-4DFE-7D106803816D}"/>
              </a:ext>
            </a:extLst>
          </p:cNvPr>
          <p:cNvGrpSpPr>
            <a:grpSpLocks noChangeAspect="1"/>
          </p:cNvGrpSpPr>
          <p:nvPr/>
        </p:nvGrpSpPr>
        <p:grpSpPr bwMode="auto">
          <a:xfrm>
            <a:off x="9963536" y="3656747"/>
            <a:ext cx="198438" cy="200025"/>
            <a:chOff x="6930" y="2780"/>
            <a:chExt cx="125" cy="126"/>
          </a:xfrm>
        </p:grpSpPr>
        <p:sp>
          <p:nvSpPr>
            <p:cNvPr id="96" name="Freeform 5">
              <a:extLst>
                <a:ext uri="{FF2B5EF4-FFF2-40B4-BE49-F238E27FC236}">
                  <a16:creationId xmlns:a16="http://schemas.microsoft.com/office/drawing/2014/main" id="{625C475F-2849-9D72-3D70-03479809C75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7" name="Freeform 6">
              <a:extLst>
                <a:ext uri="{FF2B5EF4-FFF2-40B4-BE49-F238E27FC236}">
                  <a16:creationId xmlns:a16="http://schemas.microsoft.com/office/drawing/2014/main" id="{EED88FCB-03AB-DBFC-E50B-93349496BFA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8" name="Group 4">
            <a:extLst>
              <a:ext uri="{FF2B5EF4-FFF2-40B4-BE49-F238E27FC236}">
                <a16:creationId xmlns:a16="http://schemas.microsoft.com/office/drawing/2014/main" id="{734FB719-92A9-8848-B40C-2726752B63D8}"/>
              </a:ext>
            </a:extLst>
          </p:cNvPr>
          <p:cNvGrpSpPr>
            <a:grpSpLocks noChangeAspect="1"/>
          </p:cNvGrpSpPr>
          <p:nvPr/>
        </p:nvGrpSpPr>
        <p:grpSpPr bwMode="auto">
          <a:xfrm>
            <a:off x="11083291" y="3656747"/>
            <a:ext cx="198438" cy="200025"/>
            <a:chOff x="6930" y="2780"/>
            <a:chExt cx="125" cy="126"/>
          </a:xfrm>
        </p:grpSpPr>
        <p:sp>
          <p:nvSpPr>
            <p:cNvPr id="99" name="Freeform 5">
              <a:extLst>
                <a:ext uri="{FF2B5EF4-FFF2-40B4-BE49-F238E27FC236}">
                  <a16:creationId xmlns:a16="http://schemas.microsoft.com/office/drawing/2014/main" id="{0B75D48D-69A0-068F-EB7C-DE70412DFB4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0" name="Freeform 6">
              <a:extLst>
                <a:ext uri="{FF2B5EF4-FFF2-40B4-BE49-F238E27FC236}">
                  <a16:creationId xmlns:a16="http://schemas.microsoft.com/office/drawing/2014/main" id="{C1A7CEB2-2FB9-FF5B-B9BC-16324E199E3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1" name="Group 4">
            <a:extLst>
              <a:ext uri="{FF2B5EF4-FFF2-40B4-BE49-F238E27FC236}">
                <a16:creationId xmlns:a16="http://schemas.microsoft.com/office/drawing/2014/main" id="{2B59329F-8B3E-C1EE-5183-20CFDE46FEF7}"/>
              </a:ext>
            </a:extLst>
          </p:cNvPr>
          <p:cNvGrpSpPr>
            <a:grpSpLocks noChangeAspect="1"/>
          </p:cNvGrpSpPr>
          <p:nvPr/>
        </p:nvGrpSpPr>
        <p:grpSpPr bwMode="auto">
          <a:xfrm>
            <a:off x="7715647" y="3656747"/>
            <a:ext cx="198438" cy="200025"/>
            <a:chOff x="6930" y="2780"/>
            <a:chExt cx="125" cy="126"/>
          </a:xfrm>
        </p:grpSpPr>
        <p:sp>
          <p:nvSpPr>
            <p:cNvPr id="102" name="Freeform 5">
              <a:extLst>
                <a:ext uri="{FF2B5EF4-FFF2-40B4-BE49-F238E27FC236}">
                  <a16:creationId xmlns:a16="http://schemas.microsoft.com/office/drawing/2014/main" id="{27F8397C-E6C6-2D27-2B74-789F062F1EE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3" name="Freeform 6">
              <a:extLst>
                <a:ext uri="{FF2B5EF4-FFF2-40B4-BE49-F238E27FC236}">
                  <a16:creationId xmlns:a16="http://schemas.microsoft.com/office/drawing/2014/main" id="{2056EBBD-84DC-265C-AC85-78FAD918AD9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4" name="Group 4">
            <a:extLst>
              <a:ext uri="{FF2B5EF4-FFF2-40B4-BE49-F238E27FC236}">
                <a16:creationId xmlns:a16="http://schemas.microsoft.com/office/drawing/2014/main" id="{E91612C5-15AD-0BC9-62F5-A1B6481DF3DB}"/>
              </a:ext>
            </a:extLst>
          </p:cNvPr>
          <p:cNvGrpSpPr>
            <a:grpSpLocks noChangeAspect="1"/>
          </p:cNvGrpSpPr>
          <p:nvPr/>
        </p:nvGrpSpPr>
        <p:grpSpPr bwMode="auto">
          <a:xfrm>
            <a:off x="8838801" y="3656747"/>
            <a:ext cx="198438" cy="200025"/>
            <a:chOff x="6930" y="2780"/>
            <a:chExt cx="125" cy="126"/>
          </a:xfrm>
        </p:grpSpPr>
        <p:sp>
          <p:nvSpPr>
            <p:cNvPr id="105" name="Freeform 5">
              <a:extLst>
                <a:ext uri="{FF2B5EF4-FFF2-40B4-BE49-F238E27FC236}">
                  <a16:creationId xmlns:a16="http://schemas.microsoft.com/office/drawing/2014/main" id="{34E2886D-7FA6-32C6-5462-FFAB13F314B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6" name="Freeform 6">
              <a:extLst>
                <a:ext uri="{FF2B5EF4-FFF2-40B4-BE49-F238E27FC236}">
                  <a16:creationId xmlns:a16="http://schemas.microsoft.com/office/drawing/2014/main" id="{A7BD47BF-5381-550F-6C2D-A2B242171A2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7" name="Group 4">
            <a:extLst>
              <a:ext uri="{FF2B5EF4-FFF2-40B4-BE49-F238E27FC236}">
                <a16:creationId xmlns:a16="http://schemas.microsoft.com/office/drawing/2014/main" id="{8B535ED1-CF46-9F7F-DA5C-9CCC57A0CDED}"/>
              </a:ext>
            </a:extLst>
          </p:cNvPr>
          <p:cNvGrpSpPr>
            <a:grpSpLocks noChangeAspect="1"/>
          </p:cNvGrpSpPr>
          <p:nvPr/>
        </p:nvGrpSpPr>
        <p:grpSpPr bwMode="auto">
          <a:xfrm>
            <a:off x="3223031" y="3656747"/>
            <a:ext cx="198438" cy="200025"/>
            <a:chOff x="6930" y="2780"/>
            <a:chExt cx="125" cy="126"/>
          </a:xfrm>
        </p:grpSpPr>
        <p:sp>
          <p:nvSpPr>
            <p:cNvPr id="108" name="Freeform 5">
              <a:extLst>
                <a:ext uri="{FF2B5EF4-FFF2-40B4-BE49-F238E27FC236}">
                  <a16:creationId xmlns:a16="http://schemas.microsoft.com/office/drawing/2014/main" id="{73914D7C-2402-80B5-FBD3-C0A2E8EA94F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9" name="Freeform 6">
              <a:extLst>
                <a:ext uri="{FF2B5EF4-FFF2-40B4-BE49-F238E27FC236}">
                  <a16:creationId xmlns:a16="http://schemas.microsoft.com/office/drawing/2014/main" id="{2C41A7BA-E7E7-0D76-1F33-0EDB503446E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0" name="Group 4">
            <a:extLst>
              <a:ext uri="{FF2B5EF4-FFF2-40B4-BE49-F238E27FC236}">
                <a16:creationId xmlns:a16="http://schemas.microsoft.com/office/drawing/2014/main" id="{E7658EB9-8B76-8CF3-A8B2-E2B557CC4908}"/>
              </a:ext>
            </a:extLst>
          </p:cNvPr>
          <p:cNvGrpSpPr>
            <a:grpSpLocks noChangeAspect="1"/>
          </p:cNvGrpSpPr>
          <p:nvPr/>
        </p:nvGrpSpPr>
        <p:grpSpPr bwMode="auto">
          <a:xfrm>
            <a:off x="4346185" y="3656747"/>
            <a:ext cx="198438" cy="200025"/>
            <a:chOff x="6930" y="2780"/>
            <a:chExt cx="125" cy="126"/>
          </a:xfrm>
        </p:grpSpPr>
        <p:sp>
          <p:nvSpPr>
            <p:cNvPr id="111" name="Freeform 5">
              <a:extLst>
                <a:ext uri="{FF2B5EF4-FFF2-40B4-BE49-F238E27FC236}">
                  <a16:creationId xmlns:a16="http://schemas.microsoft.com/office/drawing/2014/main" id="{BBBD2B33-C376-FA4B-95DF-3EB188DE01A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2" name="Freeform 6">
              <a:extLst>
                <a:ext uri="{FF2B5EF4-FFF2-40B4-BE49-F238E27FC236}">
                  <a16:creationId xmlns:a16="http://schemas.microsoft.com/office/drawing/2014/main" id="{A4FC3220-CC7B-A4AD-6A1E-4902673E6A3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6" name="Group 4">
            <a:extLst>
              <a:ext uri="{FF2B5EF4-FFF2-40B4-BE49-F238E27FC236}">
                <a16:creationId xmlns:a16="http://schemas.microsoft.com/office/drawing/2014/main" id="{5E7CC8B8-BD41-D02A-A7B9-B67CBA6DD318}"/>
              </a:ext>
            </a:extLst>
          </p:cNvPr>
          <p:cNvGrpSpPr>
            <a:grpSpLocks noChangeAspect="1"/>
          </p:cNvGrpSpPr>
          <p:nvPr/>
        </p:nvGrpSpPr>
        <p:grpSpPr bwMode="auto">
          <a:xfrm>
            <a:off x="9963536" y="3321639"/>
            <a:ext cx="198438" cy="200025"/>
            <a:chOff x="6930" y="2780"/>
            <a:chExt cx="125" cy="126"/>
          </a:xfrm>
        </p:grpSpPr>
        <p:sp>
          <p:nvSpPr>
            <p:cNvPr id="117" name="Freeform 5">
              <a:extLst>
                <a:ext uri="{FF2B5EF4-FFF2-40B4-BE49-F238E27FC236}">
                  <a16:creationId xmlns:a16="http://schemas.microsoft.com/office/drawing/2014/main" id="{E63AFE3F-CF86-ACEB-C782-B10C5B20C69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8" name="Freeform 6">
              <a:extLst>
                <a:ext uri="{FF2B5EF4-FFF2-40B4-BE49-F238E27FC236}">
                  <a16:creationId xmlns:a16="http://schemas.microsoft.com/office/drawing/2014/main" id="{0383C701-356A-72BC-878C-AD72A0FA8AC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9" name="Group 4">
            <a:extLst>
              <a:ext uri="{FF2B5EF4-FFF2-40B4-BE49-F238E27FC236}">
                <a16:creationId xmlns:a16="http://schemas.microsoft.com/office/drawing/2014/main" id="{1C8081A5-5CDF-4070-9D4B-249A1A8ED30D}"/>
              </a:ext>
            </a:extLst>
          </p:cNvPr>
          <p:cNvGrpSpPr>
            <a:grpSpLocks noChangeAspect="1"/>
          </p:cNvGrpSpPr>
          <p:nvPr/>
        </p:nvGrpSpPr>
        <p:grpSpPr bwMode="auto">
          <a:xfrm>
            <a:off x="11083291" y="3321639"/>
            <a:ext cx="198438" cy="200025"/>
            <a:chOff x="6930" y="2780"/>
            <a:chExt cx="125" cy="126"/>
          </a:xfrm>
        </p:grpSpPr>
        <p:sp>
          <p:nvSpPr>
            <p:cNvPr id="120" name="Freeform 5">
              <a:extLst>
                <a:ext uri="{FF2B5EF4-FFF2-40B4-BE49-F238E27FC236}">
                  <a16:creationId xmlns:a16="http://schemas.microsoft.com/office/drawing/2014/main" id="{9A959A4E-D026-BFC0-F21F-AA6BBE77C76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1" name="Freeform 6">
              <a:extLst>
                <a:ext uri="{FF2B5EF4-FFF2-40B4-BE49-F238E27FC236}">
                  <a16:creationId xmlns:a16="http://schemas.microsoft.com/office/drawing/2014/main" id="{46CB6636-7F17-A704-BEB3-99419AFFF89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2" name="Group 4">
            <a:extLst>
              <a:ext uri="{FF2B5EF4-FFF2-40B4-BE49-F238E27FC236}">
                <a16:creationId xmlns:a16="http://schemas.microsoft.com/office/drawing/2014/main" id="{743335D7-8702-CE36-BF7D-4E540D041B53}"/>
              </a:ext>
            </a:extLst>
          </p:cNvPr>
          <p:cNvGrpSpPr>
            <a:grpSpLocks noChangeAspect="1"/>
          </p:cNvGrpSpPr>
          <p:nvPr/>
        </p:nvGrpSpPr>
        <p:grpSpPr bwMode="auto">
          <a:xfrm>
            <a:off x="6592493" y="3321639"/>
            <a:ext cx="198438" cy="200025"/>
            <a:chOff x="6930" y="2780"/>
            <a:chExt cx="125" cy="126"/>
          </a:xfrm>
        </p:grpSpPr>
        <p:sp>
          <p:nvSpPr>
            <p:cNvPr id="123" name="Freeform 5">
              <a:extLst>
                <a:ext uri="{FF2B5EF4-FFF2-40B4-BE49-F238E27FC236}">
                  <a16:creationId xmlns:a16="http://schemas.microsoft.com/office/drawing/2014/main" id="{6A5718AA-F8AC-63DF-7605-39D2DE33170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4" name="Freeform 6">
              <a:extLst>
                <a:ext uri="{FF2B5EF4-FFF2-40B4-BE49-F238E27FC236}">
                  <a16:creationId xmlns:a16="http://schemas.microsoft.com/office/drawing/2014/main" id="{C384999F-7EC3-5898-6B65-D20E5E9A159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5" name="Group 4">
            <a:extLst>
              <a:ext uri="{FF2B5EF4-FFF2-40B4-BE49-F238E27FC236}">
                <a16:creationId xmlns:a16="http://schemas.microsoft.com/office/drawing/2014/main" id="{73380DC9-F6F8-2E2D-A128-FE63859CE536}"/>
              </a:ext>
            </a:extLst>
          </p:cNvPr>
          <p:cNvGrpSpPr>
            <a:grpSpLocks noChangeAspect="1"/>
          </p:cNvGrpSpPr>
          <p:nvPr/>
        </p:nvGrpSpPr>
        <p:grpSpPr bwMode="auto">
          <a:xfrm>
            <a:off x="8838801" y="3321639"/>
            <a:ext cx="198438" cy="200025"/>
            <a:chOff x="6930" y="2780"/>
            <a:chExt cx="125" cy="126"/>
          </a:xfrm>
        </p:grpSpPr>
        <p:sp>
          <p:nvSpPr>
            <p:cNvPr id="126" name="Freeform 5">
              <a:extLst>
                <a:ext uri="{FF2B5EF4-FFF2-40B4-BE49-F238E27FC236}">
                  <a16:creationId xmlns:a16="http://schemas.microsoft.com/office/drawing/2014/main" id="{6449A4D8-E666-090A-5BEC-3F79DDEE2BF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7" name="Freeform 6">
              <a:extLst>
                <a:ext uri="{FF2B5EF4-FFF2-40B4-BE49-F238E27FC236}">
                  <a16:creationId xmlns:a16="http://schemas.microsoft.com/office/drawing/2014/main" id="{5A353AAF-DF29-7E69-F141-E73D218701A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8" name="Group 4">
            <a:extLst>
              <a:ext uri="{FF2B5EF4-FFF2-40B4-BE49-F238E27FC236}">
                <a16:creationId xmlns:a16="http://schemas.microsoft.com/office/drawing/2014/main" id="{E64F1C17-0822-84E9-07B1-E9624EC76507}"/>
              </a:ext>
            </a:extLst>
          </p:cNvPr>
          <p:cNvGrpSpPr>
            <a:grpSpLocks noChangeAspect="1"/>
          </p:cNvGrpSpPr>
          <p:nvPr/>
        </p:nvGrpSpPr>
        <p:grpSpPr bwMode="auto">
          <a:xfrm>
            <a:off x="3223031" y="3321639"/>
            <a:ext cx="198438" cy="200025"/>
            <a:chOff x="6930" y="2780"/>
            <a:chExt cx="125" cy="126"/>
          </a:xfrm>
        </p:grpSpPr>
        <p:sp>
          <p:nvSpPr>
            <p:cNvPr id="129" name="Freeform 5">
              <a:extLst>
                <a:ext uri="{FF2B5EF4-FFF2-40B4-BE49-F238E27FC236}">
                  <a16:creationId xmlns:a16="http://schemas.microsoft.com/office/drawing/2014/main" id="{910F1C15-5DDA-41F9-6CCE-28D847F2A64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0" name="Freeform 6">
              <a:extLst>
                <a:ext uri="{FF2B5EF4-FFF2-40B4-BE49-F238E27FC236}">
                  <a16:creationId xmlns:a16="http://schemas.microsoft.com/office/drawing/2014/main" id="{B78D1567-4A62-0493-3863-6831037A01A3}"/>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1" name="Group 4">
            <a:extLst>
              <a:ext uri="{FF2B5EF4-FFF2-40B4-BE49-F238E27FC236}">
                <a16:creationId xmlns:a16="http://schemas.microsoft.com/office/drawing/2014/main" id="{E926A5FF-3AC5-5F02-EF6C-41AF3586D34B}"/>
              </a:ext>
            </a:extLst>
          </p:cNvPr>
          <p:cNvGrpSpPr>
            <a:grpSpLocks noChangeAspect="1"/>
          </p:cNvGrpSpPr>
          <p:nvPr/>
        </p:nvGrpSpPr>
        <p:grpSpPr bwMode="auto">
          <a:xfrm>
            <a:off x="4346185" y="3321639"/>
            <a:ext cx="198438" cy="200025"/>
            <a:chOff x="6930" y="2780"/>
            <a:chExt cx="125" cy="126"/>
          </a:xfrm>
        </p:grpSpPr>
        <p:sp>
          <p:nvSpPr>
            <p:cNvPr id="132" name="Freeform 5">
              <a:extLst>
                <a:ext uri="{FF2B5EF4-FFF2-40B4-BE49-F238E27FC236}">
                  <a16:creationId xmlns:a16="http://schemas.microsoft.com/office/drawing/2014/main" id="{07C57B1B-1F3E-21CB-F452-D84EF34FE63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3" name="Freeform 6">
              <a:extLst>
                <a:ext uri="{FF2B5EF4-FFF2-40B4-BE49-F238E27FC236}">
                  <a16:creationId xmlns:a16="http://schemas.microsoft.com/office/drawing/2014/main" id="{5C33A77A-7EBA-81EC-8F36-D727E3349EA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4" name="Group 4">
            <a:extLst>
              <a:ext uri="{FF2B5EF4-FFF2-40B4-BE49-F238E27FC236}">
                <a16:creationId xmlns:a16="http://schemas.microsoft.com/office/drawing/2014/main" id="{7BBCB22A-73CA-905D-FEAF-AF5C0C18B6A7}"/>
              </a:ext>
            </a:extLst>
          </p:cNvPr>
          <p:cNvGrpSpPr>
            <a:grpSpLocks noChangeAspect="1"/>
          </p:cNvGrpSpPr>
          <p:nvPr/>
        </p:nvGrpSpPr>
        <p:grpSpPr bwMode="auto">
          <a:xfrm>
            <a:off x="5469339" y="3321639"/>
            <a:ext cx="198438" cy="200025"/>
            <a:chOff x="6930" y="2780"/>
            <a:chExt cx="125" cy="126"/>
          </a:xfrm>
        </p:grpSpPr>
        <p:sp>
          <p:nvSpPr>
            <p:cNvPr id="135" name="Freeform 5">
              <a:extLst>
                <a:ext uri="{FF2B5EF4-FFF2-40B4-BE49-F238E27FC236}">
                  <a16:creationId xmlns:a16="http://schemas.microsoft.com/office/drawing/2014/main" id="{65408B14-2137-1AE8-245E-36FA5F7BE80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6" name="Freeform 6">
              <a:extLst>
                <a:ext uri="{FF2B5EF4-FFF2-40B4-BE49-F238E27FC236}">
                  <a16:creationId xmlns:a16="http://schemas.microsoft.com/office/drawing/2014/main" id="{362CE5CA-58F1-7D97-BD2A-8239E60143B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7" name="Group 4">
            <a:extLst>
              <a:ext uri="{FF2B5EF4-FFF2-40B4-BE49-F238E27FC236}">
                <a16:creationId xmlns:a16="http://schemas.microsoft.com/office/drawing/2014/main" id="{7B4A5B26-0ADA-3C93-C752-26BE03989367}"/>
              </a:ext>
            </a:extLst>
          </p:cNvPr>
          <p:cNvGrpSpPr>
            <a:grpSpLocks noChangeAspect="1"/>
          </p:cNvGrpSpPr>
          <p:nvPr/>
        </p:nvGrpSpPr>
        <p:grpSpPr bwMode="auto">
          <a:xfrm>
            <a:off x="5469339" y="5583839"/>
            <a:ext cx="198438" cy="200025"/>
            <a:chOff x="6930" y="2780"/>
            <a:chExt cx="125" cy="126"/>
          </a:xfrm>
        </p:grpSpPr>
        <p:sp>
          <p:nvSpPr>
            <p:cNvPr id="138" name="Freeform 5">
              <a:extLst>
                <a:ext uri="{FF2B5EF4-FFF2-40B4-BE49-F238E27FC236}">
                  <a16:creationId xmlns:a16="http://schemas.microsoft.com/office/drawing/2014/main" id="{E4BB4B49-7EF2-46E0-2025-C3216F69DD8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9" name="Freeform 6">
              <a:extLst>
                <a:ext uri="{FF2B5EF4-FFF2-40B4-BE49-F238E27FC236}">
                  <a16:creationId xmlns:a16="http://schemas.microsoft.com/office/drawing/2014/main" id="{F0D09095-10E5-DD07-26E4-B6CD128094D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0" name="Group 7">
            <a:extLst>
              <a:ext uri="{FF2B5EF4-FFF2-40B4-BE49-F238E27FC236}">
                <a16:creationId xmlns:a16="http://schemas.microsoft.com/office/drawing/2014/main" id="{83D6273B-D321-4775-F252-FCCD62906853}"/>
              </a:ext>
            </a:extLst>
          </p:cNvPr>
          <p:cNvGrpSpPr>
            <a:grpSpLocks noChangeAspect="1"/>
          </p:cNvGrpSpPr>
          <p:nvPr/>
        </p:nvGrpSpPr>
        <p:grpSpPr>
          <a:xfrm>
            <a:off x="6590912" y="5900713"/>
            <a:ext cx="201600" cy="201600"/>
            <a:chOff x="1055688" y="2770842"/>
            <a:chExt cx="352533" cy="352533"/>
          </a:xfrm>
          <a:solidFill>
            <a:srgbClr val="C00000"/>
          </a:solidFill>
        </p:grpSpPr>
        <p:sp>
          <p:nvSpPr>
            <p:cNvPr id="141" name="Овал 255">
              <a:extLst>
                <a:ext uri="{FF2B5EF4-FFF2-40B4-BE49-F238E27FC236}">
                  <a16:creationId xmlns:a16="http://schemas.microsoft.com/office/drawing/2014/main" id="{87BE7C58-5B68-B14F-5920-DB5EABC9843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2" name="Straight Connector 9">
              <a:extLst>
                <a:ext uri="{FF2B5EF4-FFF2-40B4-BE49-F238E27FC236}">
                  <a16:creationId xmlns:a16="http://schemas.microsoft.com/office/drawing/2014/main" id="{A6D27359-2B28-D3FB-EEBB-B3585C4BCB8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0">
              <a:extLst>
                <a:ext uri="{FF2B5EF4-FFF2-40B4-BE49-F238E27FC236}">
                  <a16:creationId xmlns:a16="http://schemas.microsoft.com/office/drawing/2014/main" id="{38EA296C-D48E-7CF7-22EB-986D079896E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4" name="Group 7">
            <a:extLst>
              <a:ext uri="{FF2B5EF4-FFF2-40B4-BE49-F238E27FC236}">
                <a16:creationId xmlns:a16="http://schemas.microsoft.com/office/drawing/2014/main" id="{BFE9BCCF-23DC-92EA-3B02-C0CB5970FB7B}"/>
              </a:ext>
            </a:extLst>
          </p:cNvPr>
          <p:cNvGrpSpPr>
            <a:grpSpLocks noChangeAspect="1"/>
          </p:cNvGrpSpPr>
          <p:nvPr/>
        </p:nvGrpSpPr>
        <p:grpSpPr>
          <a:xfrm>
            <a:off x="6590912" y="2711085"/>
            <a:ext cx="201600" cy="201600"/>
            <a:chOff x="1055688" y="2770842"/>
            <a:chExt cx="352533" cy="352533"/>
          </a:xfrm>
          <a:solidFill>
            <a:srgbClr val="C00000"/>
          </a:solidFill>
        </p:grpSpPr>
        <p:sp>
          <p:nvSpPr>
            <p:cNvPr id="145" name="Овал 255">
              <a:extLst>
                <a:ext uri="{FF2B5EF4-FFF2-40B4-BE49-F238E27FC236}">
                  <a16:creationId xmlns:a16="http://schemas.microsoft.com/office/drawing/2014/main" id="{787AF3A7-351A-8F33-2A23-7F9A254AF68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6" name="Straight Connector 9">
              <a:extLst>
                <a:ext uri="{FF2B5EF4-FFF2-40B4-BE49-F238E27FC236}">
                  <a16:creationId xmlns:a16="http://schemas.microsoft.com/office/drawing/2014/main" id="{99FED93E-E144-D974-6034-8F1BA7B6EAC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0">
              <a:extLst>
                <a:ext uri="{FF2B5EF4-FFF2-40B4-BE49-F238E27FC236}">
                  <a16:creationId xmlns:a16="http://schemas.microsoft.com/office/drawing/2014/main" id="{F9D10094-9B5E-E04E-C2CD-D73A8AF746E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8" name="Group 4">
            <a:extLst>
              <a:ext uri="{FF2B5EF4-FFF2-40B4-BE49-F238E27FC236}">
                <a16:creationId xmlns:a16="http://schemas.microsoft.com/office/drawing/2014/main" id="{C6FF07E2-869E-C080-778D-3910D9704698}"/>
              </a:ext>
            </a:extLst>
          </p:cNvPr>
          <p:cNvGrpSpPr>
            <a:grpSpLocks noChangeAspect="1"/>
          </p:cNvGrpSpPr>
          <p:nvPr/>
        </p:nvGrpSpPr>
        <p:grpSpPr bwMode="auto">
          <a:xfrm>
            <a:off x="3223031" y="2363933"/>
            <a:ext cx="198438" cy="200025"/>
            <a:chOff x="6930" y="2780"/>
            <a:chExt cx="125" cy="126"/>
          </a:xfrm>
        </p:grpSpPr>
        <p:sp>
          <p:nvSpPr>
            <p:cNvPr id="149" name="Freeform 5">
              <a:extLst>
                <a:ext uri="{FF2B5EF4-FFF2-40B4-BE49-F238E27FC236}">
                  <a16:creationId xmlns:a16="http://schemas.microsoft.com/office/drawing/2014/main" id="{F36A59EA-8E25-0B21-9C03-6728FAA90E0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0" name="Freeform 6">
              <a:extLst>
                <a:ext uri="{FF2B5EF4-FFF2-40B4-BE49-F238E27FC236}">
                  <a16:creationId xmlns:a16="http://schemas.microsoft.com/office/drawing/2014/main" id="{C1F7998B-3876-37ED-5121-6DF1E9FEC0C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1" name="Group 4">
            <a:extLst>
              <a:ext uri="{FF2B5EF4-FFF2-40B4-BE49-F238E27FC236}">
                <a16:creationId xmlns:a16="http://schemas.microsoft.com/office/drawing/2014/main" id="{17D8EBE5-288E-FD0C-7643-AFDE16B05CC7}"/>
              </a:ext>
            </a:extLst>
          </p:cNvPr>
          <p:cNvGrpSpPr>
            <a:grpSpLocks noChangeAspect="1"/>
          </p:cNvGrpSpPr>
          <p:nvPr/>
        </p:nvGrpSpPr>
        <p:grpSpPr bwMode="auto">
          <a:xfrm>
            <a:off x="4346185" y="2363933"/>
            <a:ext cx="198438" cy="200025"/>
            <a:chOff x="6930" y="2780"/>
            <a:chExt cx="125" cy="126"/>
          </a:xfrm>
        </p:grpSpPr>
        <p:sp>
          <p:nvSpPr>
            <p:cNvPr id="152" name="Freeform 5">
              <a:extLst>
                <a:ext uri="{FF2B5EF4-FFF2-40B4-BE49-F238E27FC236}">
                  <a16:creationId xmlns:a16="http://schemas.microsoft.com/office/drawing/2014/main" id="{568BECC0-1596-0308-EFED-9478FD860B6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3" name="Freeform 6">
              <a:extLst>
                <a:ext uri="{FF2B5EF4-FFF2-40B4-BE49-F238E27FC236}">
                  <a16:creationId xmlns:a16="http://schemas.microsoft.com/office/drawing/2014/main" id="{DB66A084-A8D4-6AEC-B71F-7C9F7F08E4D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4" name="Group 4">
            <a:extLst>
              <a:ext uri="{FF2B5EF4-FFF2-40B4-BE49-F238E27FC236}">
                <a16:creationId xmlns:a16="http://schemas.microsoft.com/office/drawing/2014/main" id="{7B91B3A8-2D75-FB1F-468D-96C3142A839A}"/>
              </a:ext>
            </a:extLst>
          </p:cNvPr>
          <p:cNvGrpSpPr>
            <a:grpSpLocks noChangeAspect="1"/>
          </p:cNvGrpSpPr>
          <p:nvPr/>
        </p:nvGrpSpPr>
        <p:grpSpPr bwMode="auto">
          <a:xfrm>
            <a:off x="5469339" y="2363933"/>
            <a:ext cx="198438" cy="200025"/>
            <a:chOff x="6930" y="2780"/>
            <a:chExt cx="125" cy="126"/>
          </a:xfrm>
        </p:grpSpPr>
        <p:sp>
          <p:nvSpPr>
            <p:cNvPr id="155" name="Freeform 5">
              <a:extLst>
                <a:ext uri="{FF2B5EF4-FFF2-40B4-BE49-F238E27FC236}">
                  <a16:creationId xmlns:a16="http://schemas.microsoft.com/office/drawing/2014/main" id="{60F832E9-3EDD-FC32-C66B-31C326ACD82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6" name="Freeform 6">
              <a:extLst>
                <a:ext uri="{FF2B5EF4-FFF2-40B4-BE49-F238E27FC236}">
                  <a16:creationId xmlns:a16="http://schemas.microsoft.com/office/drawing/2014/main" id="{7E5F7381-1534-187D-6C6C-D5D56510154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7" name="Group 4">
            <a:extLst>
              <a:ext uri="{FF2B5EF4-FFF2-40B4-BE49-F238E27FC236}">
                <a16:creationId xmlns:a16="http://schemas.microsoft.com/office/drawing/2014/main" id="{BBBC5D31-9F8D-54FE-9D5E-3A853445ED1A}"/>
              </a:ext>
            </a:extLst>
          </p:cNvPr>
          <p:cNvGrpSpPr>
            <a:grpSpLocks noChangeAspect="1"/>
          </p:cNvGrpSpPr>
          <p:nvPr/>
        </p:nvGrpSpPr>
        <p:grpSpPr bwMode="auto">
          <a:xfrm>
            <a:off x="6594074" y="2363933"/>
            <a:ext cx="198438" cy="200025"/>
            <a:chOff x="6930" y="2780"/>
            <a:chExt cx="125" cy="126"/>
          </a:xfrm>
        </p:grpSpPr>
        <p:sp>
          <p:nvSpPr>
            <p:cNvPr id="158" name="Freeform 5">
              <a:extLst>
                <a:ext uri="{FF2B5EF4-FFF2-40B4-BE49-F238E27FC236}">
                  <a16:creationId xmlns:a16="http://schemas.microsoft.com/office/drawing/2014/main" id="{E88936D3-5A07-6CAA-37FB-7052E6F792D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9" name="Freeform 6">
              <a:extLst>
                <a:ext uri="{FF2B5EF4-FFF2-40B4-BE49-F238E27FC236}">
                  <a16:creationId xmlns:a16="http://schemas.microsoft.com/office/drawing/2014/main" id="{5323C088-16F8-D18C-BA67-6D70275B648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0" name="Group 4">
            <a:extLst>
              <a:ext uri="{FF2B5EF4-FFF2-40B4-BE49-F238E27FC236}">
                <a16:creationId xmlns:a16="http://schemas.microsoft.com/office/drawing/2014/main" id="{ED70753B-1DBA-67AC-633F-F347CC469100}"/>
              </a:ext>
            </a:extLst>
          </p:cNvPr>
          <p:cNvGrpSpPr>
            <a:grpSpLocks noChangeAspect="1"/>
          </p:cNvGrpSpPr>
          <p:nvPr/>
        </p:nvGrpSpPr>
        <p:grpSpPr bwMode="auto">
          <a:xfrm>
            <a:off x="3223031" y="2008531"/>
            <a:ext cx="198438" cy="200025"/>
            <a:chOff x="6930" y="2780"/>
            <a:chExt cx="125" cy="126"/>
          </a:xfrm>
        </p:grpSpPr>
        <p:sp>
          <p:nvSpPr>
            <p:cNvPr id="161" name="Freeform 5">
              <a:extLst>
                <a:ext uri="{FF2B5EF4-FFF2-40B4-BE49-F238E27FC236}">
                  <a16:creationId xmlns:a16="http://schemas.microsoft.com/office/drawing/2014/main" id="{BC475863-E2E9-989C-8DCB-925E850F75B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2" name="Freeform 6">
              <a:extLst>
                <a:ext uri="{FF2B5EF4-FFF2-40B4-BE49-F238E27FC236}">
                  <a16:creationId xmlns:a16="http://schemas.microsoft.com/office/drawing/2014/main" id="{2A7D968E-E8C6-4F5F-5294-10CB2653CAB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63" name="Group 7">
            <a:extLst>
              <a:ext uri="{FF2B5EF4-FFF2-40B4-BE49-F238E27FC236}">
                <a16:creationId xmlns:a16="http://schemas.microsoft.com/office/drawing/2014/main" id="{BC571152-57A3-66A6-9C66-8A7664264337}"/>
              </a:ext>
            </a:extLst>
          </p:cNvPr>
          <p:cNvGrpSpPr>
            <a:grpSpLocks noChangeAspect="1"/>
          </p:cNvGrpSpPr>
          <p:nvPr/>
        </p:nvGrpSpPr>
        <p:grpSpPr>
          <a:xfrm>
            <a:off x="6590912" y="2006235"/>
            <a:ext cx="201600" cy="201600"/>
            <a:chOff x="1055688" y="2770842"/>
            <a:chExt cx="352533" cy="352533"/>
          </a:xfrm>
          <a:solidFill>
            <a:srgbClr val="C00000"/>
          </a:solidFill>
        </p:grpSpPr>
        <p:sp>
          <p:nvSpPr>
            <p:cNvPr id="164" name="Овал 255">
              <a:extLst>
                <a:ext uri="{FF2B5EF4-FFF2-40B4-BE49-F238E27FC236}">
                  <a16:creationId xmlns:a16="http://schemas.microsoft.com/office/drawing/2014/main" id="{88371662-7595-E7CD-7FD2-0E119EDE88B0}"/>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65" name="Straight Connector 9">
              <a:extLst>
                <a:ext uri="{FF2B5EF4-FFF2-40B4-BE49-F238E27FC236}">
                  <a16:creationId xmlns:a16="http://schemas.microsoft.com/office/drawing/2014/main" id="{4A5DEED0-F377-D476-4DDB-882D19A5319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66" name="Straight Connector 10">
              <a:extLst>
                <a:ext uri="{FF2B5EF4-FFF2-40B4-BE49-F238E27FC236}">
                  <a16:creationId xmlns:a16="http://schemas.microsoft.com/office/drawing/2014/main" id="{3D11A112-D6C9-C803-76A4-392F4DB00EF4}"/>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67" name="Group 4">
            <a:extLst>
              <a:ext uri="{FF2B5EF4-FFF2-40B4-BE49-F238E27FC236}">
                <a16:creationId xmlns:a16="http://schemas.microsoft.com/office/drawing/2014/main" id="{C2C216B3-959B-A4B8-50A6-DFAC25E87859}"/>
              </a:ext>
            </a:extLst>
          </p:cNvPr>
          <p:cNvGrpSpPr>
            <a:grpSpLocks noChangeAspect="1"/>
          </p:cNvGrpSpPr>
          <p:nvPr/>
        </p:nvGrpSpPr>
        <p:grpSpPr bwMode="auto">
          <a:xfrm>
            <a:off x="5469339" y="2008531"/>
            <a:ext cx="198438" cy="200025"/>
            <a:chOff x="6930" y="2780"/>
            <a:chExt cx="125" cy="126"/>
          </a:xfrm>
        </p:grpSpPr>
        <p:sp>
          <p:nvSpPr>
            <p:cNvPr id="168" name="Freeform 5">
              <a:extLst>
                <a:ext uri="{FF2B5EF4-FFF2-40B4-BE49-F238E27FC236}">
                  <a16:creationId xmlns:a16="http://schemas.microsoft.com/office/drawing/2014/main" id="{99966C86-7684-7F92-5A62-2A0EA6B2F2E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69" name="Freeform 6">
              <a:extLst>
                <a:ext uri="{FF2B5EF4-FFF2-40B4-BE49-F238E27FC236}">
                  <a16:creationId xmlns:a16="http://schemas.microsoft.com/office/drawing/2014/main" id="{87443522-E77C-FC27-324D-9090E6253D7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170" name="Скругленный прямоугольник 1">
            <a:extLst>
              <a:ext uri="{FF2B5EF4-FFF2-40B4-BE49-F238E27FC236}">
                <a16:creationId xmlns:a16="http://schemas.microsoft.com/office/drawing/2014/main" id="{B29C62AB-7EEF-7450-CE93-FAE406FB2580}"/>
              </a:ext>
            </a:extLst>
          </p:cNvPr>
          <p:cNvSpPr/>
          <p:nvPr/>
        </p:nvSpPr>
        <p:spPr>
          <a:xfrm>
            <a:off x="2782250" y="1274161"/>
            <a:ext cx="1080000" cy="4952471"/>
          </a:xfrm>
          <a:prstGeom prst="roundRect">
            <a:avLst>
              <a:gd name="adj" fmla="val 10048"/>
            </a:avLst>
          </a:prstGeom>
          <a:noFill/>
          <a:ln w="25400">
            <a:solidFill>
              <a:srgbClr val="C8202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1" name="Скругленный прямоугольник 1">
            <a:extLst>
              <a:ext uri="{FF2B5EF4-FFF2-40B4-BE49-F238E27FC236}">
                <a16:creationId xmlns:a16="http://schemas.microsoft.com/office/drawing/2014/main" id="{E4D09A8F-9458-6464-4318-3A779B3C7323}"/>
              </a:ext>
            </a:extLst>
          </p:cNvPr>
          <p:cNvSpPr/>
          <p:nvPr/>
        </p:nvSpPr>
        <p:spPr>
          <a:xfrm>
            <a:off x="3905404" y="1274161"/>
            <a:ext cx="1080000" cy="4952471"/>
          </a:xfrm>
          <a:prstGeom prst="roundRect">
            <a:avLst>
              <a:gd name="adj" fmla="val 10048"/>
            </a:avLst>
          </a:prstGeom>
          <a:noFill/>
          <a:ln w="25400">
            <a:solidFill>
              <a:srgbClr val="0147B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2" name="Скругленный прямоугольник 1">
            <a:extLst>
              <a:ext uri="{FF2B5EF4-FFF2-40B4-BE49-F238E27FC236}">
                <a16:creationId xmlns:a16="http://schemas.microsoft.com/office/drawing/2014/main" id="{16E78B31-0ACE-5EBA-7BA7-0C0139ED6658}"/>
              </a:ext>
            </a:extLst>
          </p:cNvPr>
          <p:cNvSpPr/>
          <p:nvPr/>
        </p:nvSpPr>
        <p:spPr>
          <a:xfrm>
            <a:off x="5028558" y="1274161"/>
            <a:ext cx="1080000" cy="4952471"/>
          </a:xfrm>
          <a:prstGeom prst="roundRect">
            <a:avLst>
              <a:gd name="adj" fmla="val 10048"/>
            </a:avLst>
          </a:prstGeom>
          <a:noFill/>
          <a:ln w="25400">
            <a:solidFill>
              <a:srgbClr val="00963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3" name="Скругленный прямоугольник 1">
            <a:extLst>
              <a:ext uri="{FF2B5EF4-FFF2-40B4-BE49-F238E27FC236}">
                <a16:creationId xmlns:a16="http://schemas.microsoft.com/office/drawing/2014/main" id="{253A1FEC-4D3F-074E-2E96-E347B1BA78A9}"/>
              </a:ext>
            </a:extLst>
          </p:cNvPr>
          <p:cNvSpPr/>
          <p:nvPr/>
        </p:nvSpPr>
        <p:spPr>
          <a:xfrm>
            <a:off x="6151712" y="1274161"/>
            <a:ext cx="1080000" cy="4952471"/>
          </a:xfrm>
          <a:prstGeom prst="roundRect">
            <a:avLst>
              <a:gd name="adj" fmla="val 10048"/>
            </a:avLst>
          </a:prstGeom>
          <a:noFill/>
          <a:ln w="25400">
            <a:solidFill>
              <a:srgbClr val="51BAE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4" name="Скругленный прямоугольник 1">
            <a:extLst>
              <a:ext uri="{FF2B5EF4-FFF2-40B4-BE49-F238E27FC236}">
                <a16:creationId xmlns:a16="http://schemas.microsoft.com/office/drawing/2014/main" id="{9ED63DBB-A0C5-17ED-51C8-2D29817975F6}"/>
              </a:ext>
            </a:extLst>
          </p:cNvPr>
          <p:cNvSpPr/>
          <p:nvPr/>
        </p:nvSpPr>
        <p:spPr>
          <a:xfrm>
            <a:off x="7274866" y="1274161"/>
            <a:ext cx="1080000" cy="4952471"/>
          </a:xfrm>
          <a:prstGeom prst="roundRect">
            <a:avLst>
              <a:gd name="adj" fmla="val 10048"/>
            </a:avLst>
          </a:prstGeom>
          <a:noFill/>
          <a:ln w="25400">
            <a:solidFill>
              <a:srgbClr val="26C9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5" name="Скругленный прямоугольник 1">
            <a:extLst>
              <a:ext uri="{FF2B5EF4-FFF2-40B4-BE49-F238E27FC236}">
                <a16:creationId xmlns:a16="http://schemas.microsoft.com/office/drawing/2014/main" id="{3B86079D-F997-675A-EFB8-B27B4CEB6A28}"/>
              </a:ext>
            </a:extLst>
          </p:cNvPr>
          <p:cNvSpPr/>
          <p:nvPr/>
        </p:nvSpPr>
        <p:spPr>
          <a:xfrm>
            <a:off x="8398020" y="1274161"/>
            <a:ext cx="1080000" cy="4952471"/>
          </a:xfrm>
          <a:prstGeom prst="roundRect">
            <a:avLst>
              <a:gd name="adj" fmla="val 10048"/>
            </a:avLst>
          </a:prstGeom>
          <a:noFill/>
          <a:ln w="25400">
            <a:solidFill>
              <a:srgbClr val="6F2F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6" name="Скругленный прямоугольник 1">
            <a:extLst>
              <a:ext uri="{FF2B5EF4-FFF2-40B4-BE49-F238E27FC236}">
                <a16:creationId xmlns:a16="http://schemas.microsoft.com/office/drawing/2014/main" id="{2BF8BCA6-562D-7C38-3DDC-5B637561E763}"/>
              </a:ext>
            </a:extLst>
          </p:cNvPr>
          <p:cNvSpPr/>
          <p:nvPr/>
        </p:nvSpPr>
        <p:spPr>
          <a:xfrm>
            <a:off x="9521174" y="1274161"/>
            <a:ext cx="1080000" cy="4952471"/>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7" name="Скругленный прямоугольник 1">
            <a:extLst>
              <a:ext uri="{FF2B5EF4-FFF2-40B4-BE49-F238E27FC236}">
                <a16:creationId xmlns:a16="http://schemas.microsoft.com/office/drawing/2014/main" id="{59C87AFC-1F90-BD45-4EEE-B8C763402C33}"/>
              </a:ext>
            </a:extLst>
          </p:cNvPr>
          <p:cNvSpPr/>
          <p:nvPr/>
        </p:nvSpPr>
        <p:spPr>
          <a:xfrm>
            <a:off x="10644326" y="1274161"/>
            <a:ext cx="1080000" cy="4952471"/>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Tree>
    <p:extLst>
      <p:ext uri="{BB962C8B-B14F-4D97-AF65-F5344CB8AC3E}">
        <p14:creationId xmlns:p14="http://schemas.microsoft.com/office/powerpoint/2010/main" val="61287397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B5C84B-9DE5-0613-F1DC-C996ECE4D6C3}"/>
            </a:ext>
          </a:extLst>
        </p:cNvPr>
        <p:cNvGrpSpPr/>
        <p:nvPr/>
      </p:nvGrpSpPr>
      <p:grpSpPr>
        <a:xfrm>
          <a:off x="0" y="0"/>
          <a:ext cx="0" cy="0"/>
          <a:chOff x="0" y="0"/>
          <a:chExt cx="0" cy="0"/>
        </a:xfrm>
      </p:grpSpPr>
      <p:sp>
        <p:nvSpPr>
          <p:cNvPr id="51" name="Прямоугольник с двумя скругленными соседними углами 23">
            <a:extLst>
              <a:ext uri="{FF2B5EF4-FFF2-40B4-BE49-F238E27FC236}">
                <a16:creationId xmlns:a16="http://schemas.microsoft.com/office/drawing/2014/main" id="{3D1F4D1E-191A-2BA8-8140-756B08DB722D}"/>
              </a:ext>
            </a:extLst>
          </p:cNvPr>
          <p:cNvSpPr/>
          <p:nvPr/>
        </p:nvSpPr>
        <p:spPr>
          <a:xfrm>
            <a:off x="2782250" y="1274161"/>
            <a:ext cx="1080000" cy="315157"/>
          </a:xfrm>
          <a:prstGeom prst="round2SameRect">
            <a:avLst>
              <a:gd name="adj1" fmla="val 22841"/>
              <a:gd name="adj2" fmla="val 0"/>
            </a:avLst>
          </a:prstGeom>
          <a:solidFill>
            <a:srgbClr val="C8202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7" name="Прямоугольник с двумя скругленными соседними углами 23">
            <a:extLst>
              <a:ext uri="{FF2B5EF4-FFF2-40B4-BE49-F238E27FC236}">
                <a16:creationId xmlns:a16="http://schemas.microsoft.com/office/drawing/2014/main" id="{97CFC614-8868-95B6-341F-73ED301EA7B3}"/>
              </a:ext>
            </a:extLst>
          </p:cNvPr>
          <p:cNvSpPr/>
          <p:nvPr/>
        </p:nvSpPr>
        <p:spPr>
          <a:xfrm>
            <a:off x="3905404" y="1274161"/>
            <a:ext cx="1080000" cy="315157"/>
          </a:xfrm>
          <a:prstGeom prst="round2SameRect">
            <a:avLst>
              <a:gd name="adj1" fmla="val 22841"/>
              <a:gd name="adj2" fmla="val 0"/>
            </a:avLst>
          </a:prstGeom>
          <a:solidFill>
            <a:srgbClr val="0147B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9" name="Прямоугольник с двумя скругленными соседними углами 23">
            <a:extLst>
              <a:ext uri="{FF2B5EF4-FFF2-40B4-BE49-F238E27FC236}">
                <a16:creationId xmlns:a16="http://schemas.microsoft.com/office/drawing/2014/main" id="{9164F396-3F50-A441-7115-F4AB02DB53E9}"/>
              </a:ext>
            </a:extLst>
          </p:cNvPr>
          <p:cNvSpPr/>
          <p:nvPr/>
        </p:nvSpPr>
        <p:spPr>
          <a:xfrm>
            <a:off x="5028558" y="1274161"/>
            <a:ext cx="1080000" cy="315157"/>
          </a:xfrm>
          <a:prstGeom prst="round2SameRect">
            <a:avLst>
              <a:gd name="adj1" fmla="val 22841"/>
              <a:gd name="adj2" fmla="val 0"/>
            </a:avLst>
          </a:prstGeom>
          <a:solidFill>
            <a:srgbClr val="00963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3" name="Прямоугольник с двумя скругленными соседними углами 23">
            <a:extLst>
              <a:ext uri="{FF2B5EF4-FFF2-40B4-BE49-F238E27FC236}">
                <a16:creationId xmlns:a16="http://schemas.microsoft.com/office/drawing/2014/main" id="{0A520162-DFDD-D41A-BCEF-B24492393CCC}"/>
              </a:ext>
            </a:extLst>
          </p:cNvPr>
          <p:cNvSpPr/>
          <p:nvPr/>
        </p:nvSpPr>
        <p:spPr>
          <a:xfrm>
            <a:off x="6151712" y="1274161"/>
            <a:ext cx="1080000" cy="315157"/>
          </a:xfrm>
          <a:prstGeom prst="round2SameRect">
            <a:avLst>
              <a:gd name="adj1" fmla="val 22841"/>
              <a:gd name="adj2" fmla="val 0"/>
            </a:avLst>
          </a:prstGeom>
          <a:solidFill>
            <a:srgbClr val="51BAE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рямоугольник с двумя скругленными соседними углами 23">
            <a:extLst>
              <a:ext uri="{FF2B5EF4-FFF2-40B4-BE49-F238E27FC236}">
                <a16:creationId xmlns:a16="http://schemas.microsoft.com/office/drawing/2014/main" id="{8E025699-CAA7-D59B-0A4B-A75657B849C9}"/>
              </a:ext>
            </a:extLst>
          </p:cNvPr>
          <p:cNvSpPr/>
          <p:nvPr/>
        </p:nvSpPr>
        <p:spPr>
          <a:xfrm>
            <a:off x="7274866" y="1274161"/>
            <a:ext cx="1080000" cy="315157"/>
          </a:xfrm>
          <a:prstGeom prst="round2SameRect">
            <a:avLst>
              <a:gd name="adj1" fmla="val 22841"/>
              <a:gd name="adj2" fmla="val 0"/>
            </a:avLst>
          </a:prstGeom>
          <a:solidFill>
            <a:srgbClr val="26C9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рямоугольник с двумя скругленными соседними углами 23">
            <a:extLst>
              <a:ext uri="{FF2B5EF4-FFF2-40B4-BE49-F238E27FC236}">
                <a16:creationId xmlns:a16="http://schemas.microsoft.com/office/drawing/2014/main" id="{D6DDA3E3-5344-BE6F-08A5-A6A4786951DF}"/>
              </a:ext>
            </a:extLst>
          </p:cNvPr>
          <p:cNvSpPr/>
          <p:nvPr/>
        </p:nvSpPr>
        <p:spPr>
          <a:xfrm>
            <a:off x="8398020" y="1274161"/>
            <a:ext cx="1080000" cy="315157"/>
          </a:xfrm>
          <a:prstGeom prst="round2SameRect">
            <a:avLst>
              <a:gd name="adj1" fmla="val 22841"/>
              <a:gd name="adj2" fmla="val 0"/>
            </a:avLst>
          </a:prstGeom>
          <a:solidFill>
            <a:srgbClr val="6F2F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рямоугольник с двумя скругленными соседними углами 23">
            <a:extLst>
              <a:ext uri="{FF2B5EF4-FFF2-40B4-BE49-F238E27FC236}">
                <a16:creationId xmlns:a16="http://schemas.microsoft.com/office/drawing/2014/main" id="{27059116-A2D8-8AE0-6A70-8874888299BD}"/>
              </a:ext>
            </a:extLst>
          </p:cNvPr>
          <p:cNvSpPr/>
          <p:nvPr/>
        </p:nvSpPr>
        <p:spPr>
          <a:xfrm>
            <a:off x="9521174"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30574884-73F6-26E0-DF6D-7A2F41B3643D}"/>
              </a:ext>
            </a:extLst>
          </p:cNvPr>
          <p:cNvSpPr>
            <a:spLocks noGrp="1"/>
          </p:cNvSpPr>
          <p:nvPr>
            <p:ph type="title"/>
          </p:nvPr>
        </p:nvSpPr>
        <p:spPr>
          <a:xfrm>
            <a:off x="990600" y="378935"/>
            <a:ext cx="4826429" cy="562393"/>
          </a:xfrm>
        </p:spPr>
        <p:txBody>
          <a:bodyPr/>
          <a:lstStyle/>
          <a:p>
            <a:r>
              <a:rPr lang="ru-RU" dirty="0"/>
              <a:t>Сравнение с конкурентами</a:t>
            </a:r>
          </a:p>
        </p:txBody>
      </p:sp>
      <p:sp>
        <p:nvSpPr>
          <p:cNvPr id="5" name="Номер слайда 6">
            <a:extLst>
              <a:ext uri="{FF2B5EF4-FFF2-40B4-BE49-F238E27FC236}">
                <a16:creationId xmlns:a16="http://schemas.microsoft.com/office/drawing/2014/main" id="{7EC12E02-B4B9-0BAA-73E5-B0C92C45D14D}"/>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29</a:t>
            </a:fld>
            <a:endParaRPr lang="ru-RU" sz="900" dirty="0"/>
          </a:p>
        </p:txBody>
      </p:sp>
      <p:sp>
        <p:nvSpPr>
          <p:cNvPr id="22" name="Прямоугольник с двумя скругленными соседними углами 23">
            <a:extLst>
              <a:ext uri="{FF2B5EF4-FFF2-40B4-BE49-F238E27FC236}">
                <a16:creationId xmlns:a16="http://schemas.microsoft.com/office/drawing/2014/main" id="{4223B54E-C674-5716-0582-DCCCC48BBCCA}"/>
              </a:ext>
            </a:extLst>
          </p:cNvPr>
          <p:cNvSpPr/>
          <p:nvPr/>
        </p:nvSpPr>
        <p:spPr>
          <a:xfrm>
            <a:off x="10644326" y="1274161"/>
            <a:ext cx="1080000" cy="315157"/>
          </a:xfrm>
          <a:prstGeom prst="round2SameRect">
            <a:avLst>
              <a:gd name="adj1" fmla="val 22841"/>
              <a:gd name="adj2" fmla="val 0"/>
            </a:avLst>
          </a:prstGeom>
          <a:solidFill>
            <a:srgbClr val="9900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graphicFrame>
        <p:nvGraphicFramePr>
          <p:cNvPr id="35" name="Таблица 34">
            <a:extLst>
              <a:ext uri="{FF2B5EF4-FFF2-40B4-BE49-F238E27FC236}">
                <a16:creationId xmlns:a16="http://schemas.microsoft.com/office/drawing/2014/main" id="{FE8F9C65-560B-58CB-F9C5-B191E315A137}"/>
              </a:ext>
            </a:extLst>
          </p:cNvPr>
          <p:cNvGraphicFramePr>
            <a:graphicFrameLocks noGrp="1"/>
          </p:cNvGraphicFramePr>
          <p:nvPr>
            <p:extLst>
              <p:ext uri="{D42A27DB-BD31-4B8C-83A1-F6EECF244321}">
                <p14:modId xmlns:p14="http://schemas.microsoft.com/office/powerpoint/2010/main" val="1944891018"/>
              </p:ext>
            </p:extLst>
          </p:nvPr>
        </p:nvGraphicFramePr>
        <p:xfrm>
          <a:off x="442913" y="1274161"/>
          <a:ext cx="11306170" cy="4067782"/>
        </p:xfrm>
        <a:graphic>
          <a:graphicData uri="http://schemas.openxmlformats.org/drawingml/2006/table">
            <a:tbl>
              <a:tblPr>
                <a:tableStyleId>{E8034E78-7F5D-4C2E-B375-FC64B27BC917}</a:tableStyleId>
              </a:tblPr>
              <a:tblGrid>
                <a:gridCol w="2318042">
                  <a:extLst>
                    <a:ext uri="{9D8B030D-6E8A-4147-A177-3AD203B41FA5}">
                      <a16:colId xmlns:a16="http://schemas.microsoft.com/office/drawing/2014/main" val="1870474678"/>
                    </a:ext>
                  </a:extLst>
                </a:gridCol>
                <a:gridCol w="1123516">
                  <a:extLst>
                    <a:ext uri="{9D8B030D-6E8A-4147-A177-3AD203B41FA5}">
                      <a16:colId xmlns:a16="http://schemas.microsoft.com/office/drawing/2014/main" val="1918093955"/>
                    </a:ext>
                  </a:extLst>
                </a:gridCol>
                <a:gridCol w="1123516">
                  <a:extLst>
                    <a:ext uri="{9D8B030D-6E8A-4147-A177-3AD203B41FA5}">
                      <a16:colId xmlns:a16="http://schemas.microsoft.com/office/drawing/2014/main" val="3556989998"/>
                    </a:ext>
                  </a:extLst>
                </a:gridCol>
                <a:gridCol w="1123516">
                  <a:extLst>
                    <a:ext uri="{9D8B030D-6E8A-4147-A177-3AD203B41FA5}">
                      <a16:colId xmlns:a16="http://schemas.microsoft.com/office/drawing/2014/main" val="2787815601"/>
                    </a:ext>
                  </a:extLst>
                </a:gridCol>
                <a:gridCol w="1123516">
                  <a:extLst>
                    <a:ext uri="{9D8B030D-6E8A-4147-A177-3AD203B41FA5}">
                      <a16:colId xmlns:a16="http://schemas.microsoft.com/office/drawing/2014/main" val="2264981377"/>
                    </a:ext>
                  </a:extLst>
                </a:gridCol>
                <a:gridCol w="1123516">
                  <a:extLst>
                    <a:ext uri="{9D8B030D-6E8A-4147-A177-3AD203B41FA5}">
                      <a16:colId xmlns:a16="http://schemas.microsoft.com/office/drawing/2014/main" val="1011379582"/>
                    </a:ext>
                  </a:extLst>
                </a:gridCol>
                <a:gridCol w="1123516">
                  <a:extLst>
                    <a:ext uri="{9D8B030D-6E8A-4147-A177-3AD203B41FA5}">
                      <a16:colId xmlns:a16="http://schemas.microsoft.com/office/drawing/2014/main" val="1178695425"/>
                    </a:ext>
                  </a:extLst>
                </a:gridCol>
                <a:gridCol w="1123516">
                  <a:extLst>
                    <a:ext uri="{9D8B030D-6E8A-4147-A177-3AD203B41FA5}">
                      <a16:colId xmlns:a16="http://schemas.microsoft.com/office/drawing/2014/main" val="2362509139"/>
                    </a:ext>
                  </a:extLst>
                </a:gridCol>
                <a:gridCol w="1123516">
                  <a:extLst>
                    <a:ext uri="{9D8B030D-6E8A-4147-A177-3AD203B41FA5}">
                      <a16:colId xmlns:a16="http://schemas.microsoft.com/office/drawing/2014/main" val="217521272"/>
                    </a:ext>
                  </a:extLst>
                </a:gridCol>
              </a:tblGrid>
              <a:tr h="0">
                <a:tc>
                  <a:txBody>
                    <a:bodyPr/>
                    <a:lstStyle/>
                    <a:p>
                      <a:pPr algn="l" fontAlgn="b">
                        <a:lnSpc>
                          <a:spcPts val="700"/>
                        </a:lnSpc>
                      </a:pPr>
                      <a:endParaRPr lang="ru-RU" sz="900" b="1" i="0" u="none" strike="noStrike" dirty="0">
                        <a:solidFill>
                          <a:schemeClr val="bg1"/>
                        </a:solidFill>
                        <a:effectLst/>
                        <a:latin typeface="Akrobat Bold" pitchFamily="2" charset="0"/>
                      </a:endParaRPr>
                    </a:p>
                  </a:txBody>
                  <a:tcPr marL="0" marR="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АЛЬФА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ИГС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РЕСО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ВСК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kern="1200" dirty="0">
                          <a:solidFill>
                            <a:srgbClr val="FFFFFF"/>
                          </a:solidFill>
                          <a:effectLst/>
                          <a:latin typeface="Akrobat ExtraBold" panose="00000900000000000000" pitchFamily="50" charset="-52"/>
                          <a:ea typeface="+mn-ea"/>
                          <a:cs typeface="+mn-cs"/>
                        </a:rPr>
                        <a:t>СБЕР</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Ренессанс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200" b="0" i="0" u="none" strike="noStrike" dirty="0">
                          <a:solidFill>
                            <a:srgbClr val="FFFFFF"/>
                          </a:solidFill>
                          <a:effectLst/>
                          <a:latin typeface="Akrobat ExtraBold" panose="00000900000000000000" pitchFamily="50" charset="-52"/>
                        </a:rPr>
                        <a:t>РГС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979406"/>
                  </a:ext>
                </a:extLst>
              </a:tr>
              <a:tr h="0">
                <a:tc>
                  <a:txBody>
                    <a:bodyPr/>
                    <a:lstStyle/>
                    <a:p>
                      <a:pPr algn="l" fontAlgn="ctr">
                        <a:lnSpc>
                          <a:spcPts val="700"/>
                        </a:lnSpc>
                      </a:pPr>
                      <a:r>
                        <a:rPr lang="ru-RU" sz="1050" b="1" i="0" u="none" strike="noStrike" dirty="0">
                          <a:solidFill>
                            <a:srgbClr val="52606B"/>
                          </a:solidFill>
                          <a:effectLst/>
                          <a:latin typeface="Akrobat ExtraBold" pitchFamily="2" charset="0"/>
                        </a:rPr>
                        <a:t>ПОКРЫТИЕ/СК/Продукт</a:t>
                      </a:r>
                    </a:p>
                  </a:txBody>
                  <a:tcPr marL="0" marR="108000" marT="54000" marB="5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АльфаРЕМОНТ</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Платинум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050" b="0" i="0" u="none" strike="noStrike" dirty="0">
                          <a:solidFill>
                            <a:srgbClr val="52606B"/>
                          </a:solidFill>
                          <a:effectLst/>
                          <a:latin typeface="Akrobat ExtraBold" panose="00000900000000000000" pitchFamily="50" charset="-52"/>
                        </a:rPr>
                        <a:t>Все включено</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p>
                    <a:p>
                      <a:pPr algn="ctr" fontAlgn="ctr">
                        <a:lnSpc>
                          <a:spcPct val="80000"/>
                        </a:lnSpc>
                      </a:pP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Квартира </a:t>
                      </a:r>
                      <a:br>
                        <a:rPr lang="ru-RU" sz="1050" b="0" i="0" u="none" strike="noStrike" dirty="0">
                          <a:solidFill>
                            <a:srgbClr val="52606B"/>
                          </a:solidFill>
                          <a:effectLst/>
                          <a:latin typeface="Akrobat ExtraBold" panose="00000900000000000000" pitchFamily="50" charset="-52"/>
                        </a:rPr>
                      </a:br>
                      <a:r>
                        <a:rPr lang="ru-RU" sz="1050" b="0" i="0" u="none" strike="noStrike" dirty="0">
                          <a:solidFill>
                            <a:srgbClr val="52606B"/>
                          </a:solidFill>
                          <a:effectLst/>
                          <a:latin typeface="Akrobat ExtraBold" panose="00000900000000000000" pitchFamily="50" charset="-52"/>
                        </a:rPr>
                        <a:t>Классика</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стандарт</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lnSpc>
                          <a:spcPct val="80000"/>
                        </a:lnSpc>
                      </a:pPr>
                      <a:r>
                        <a:rPr lang="ru-RU" sz="1050" b="0" i="0" u="none" strike="noStrike" dirty="0">
                          <a:solidFill>
                            <a:srgbClr val="52606B"/>
                          </a:solidFill>
                          <a:effectLst/>
                          <a:latin typeface="Akrobat ExtraBold" panose="00000900000000000000" pitchFamily="50" charset="-52"/>
                        </a:rPr>
                        <a:t> Фундаментальное решение премиум</a:t>
                      </a:r>
                    </a:p>
                  </a:txBody>
                  <a:tcPr marL="9525" marR="9525"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9127462"/>
                  </a:ext>
                </a:extLst>
              </a:tr>
              <a:tr h="3600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Электротехнический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6107555"/>
                  </a:ext>
                </a:extLst>
              </a:tr>
              <a:tr h="3600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Потеря арендной платы в связи </a:t>
                      </a:r>
                      <a:br>
                        <a:rPr lang="ru-RU" sz="1050" b="1" i="0" u="none" strike="noStrike" kern="1200" dirty="0">
                          <a:solidFill>
                            <a:srgbClr val="52606B"/>
                          </a:solidFill>
                          <a:effectLst/>
                          <a:latin typeface="Akrobat ExtraBold" pitchFamily="2" charset="0"/>
                          <a:ea typeface="+mn-ea"/>
                          <a:cs typeface="+mn-cs"/>
                        </a:rPr>
                      </a:br>
                      <a:r>
                        <a:rPr lang="ru-RU" sz="1050" b="1" i="0" u="none" strike="noStrike" kern="1200" dirty="0">
                          <a:solidFill>
                            <a:srgbClr val="52606B"/>
                          </a:solidFill>
                          <a:effectLst/>
                          <a:latin typeface="Akrobat ExtraBold" pitchFamily="2" charset="0"/>
                          <a:ea typeface="+mn-ea"/>
                          <a:cs typeface="+mn-cs"/>
                        </a:rPr>
                        <a:t>с наступлением страхового случая</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9467438"/>
                  </a:ext>
                </a:extLst>
              </a:tr>
              <a:tr h="3600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Вывоз и временное хранение вещей</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67238"/>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Замена замков</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1136431"/>
                  </a:ext>
                </a:extLst>
              </a:tr>
              <a:tr h="284400">
                <a:tc>
                  <a:txBody>
                    <a:bodyPr/>
                    <a:lstStyle/>
                    <a:p>
                      <a:pPr marL="0" algn="l" defTabSz="914400" rtl="0" eaLnBrk="1" fontAlgn="ctr" latinLnBrk="0" hangingPunct="1">
                        <a:lnSpc>
                          <a:spcPts val="1100"/>
                        </a:lnSpc>
                      </a:pPr>
                      <a:r>
                        <a:rPr lang="ru-RU" sz="1050" b="1" i="0" u="none" strike="noStrike" kern="1200">
                          <a:solidFill>
                            <a:srgbClr val="52606B"/>
                          </a:solidFill>
                          <a:effectLst/>
                          <a:latin typeface="Akrobat ExtraBold" pitchFamily="2" charset="0"/>
                          <a:ea typeface="+mn-ea"/>
                          <a:cs typeface="+mn-cs"/>
                        </a:rPr>
                        <a:t>Оплата справок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0880515"/>
                  </a:ext>
                </a:extLst>
              </a:tr>
              <a:tr h="360000">
                <a:tc>
                  <a:txBody>
                    <a:bodyPr/>
                    <a:lstStyle/>
                    <a:p>
                      <a:pPr marL="0" algn="l" defTabSz="914400" rtl="0" eaLnBrk="1" fontAlgn="ctr" latinLnBrk="0" hangingPunct="1">
                        <a:lnSpc>
                          <a:spcPts val="1100"/>
                        </a:lnSpc>
                      </a:pPr>
                      <a:r>
                        <a:rPr lang="ru-RU" sz="1050" b="1" i="0" u="none" strike="noStrike" kern="1200">
                          <a:solidFill>
                            <a:srgbClr val="52606B"/>
                          </a:solidFill>
                          <a:effectLst/>
                          <a:latin typeface="Akrobat ExtraBold" pitchFamily="2" charset="0"/>
                          <a:ea typeface="+mn-ea"/>
                          <a:cs typeface="+mn-cs"/>
                        </a:rPr>
                        <a:t>Выплата без износа в части частичного повреждения КЭ</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875881"/>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Расчистка территории, вывоз мусора</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0159330"/>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Bold" panose="00000800000000000000" pitchFamily="50" charset="-52"/>
                          <a:ea typeface="+mn-ea"/>
                          <a:cs typeface="+mn-cs"/>
                        </a:rPr>
                        <a:t>Временное проживание (доп. СС и выплата при невозможности проживания в доме в связи со СС)</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3567160"/>
                  </a:ext>
                </a:extLst>
              </a:tr>
              <a:tr h="360000">
                <a:tc>
                  <a:txBody>
                    <a:bodyPr/>
                    <a:lstStyle/>
                    <a:p>
                      <a:pPr marL="0" algn="l" defTabSz="914400" rtl="0" eaLnBrk="1" fontAlgn="ctr" latinLnBrk="0" hangingPunct="1">
                        <a:lnSpc>
                          <a:spcPts val="1100"/>
                        </a:lnSpc>
                      </a:pPr>
                      <a:r>
                        <a:rPr lang="ru-RU" sz="1050" b="0" i="0" u="none" strike="noStrike" kern="1200" dirty="0">
                          <a:solidFill>
                            <a:srgbClr val="52606B"/>
                          </a:solidFill>
                          <a:effectLst/>
                          <a:latin typeface="Akrobat Bold" panose="00000800000000000000" pitchFamily="50" charset="-52"/>
                          <a:ea typeface="+mn-ea"/>
                          <a:cs typeface="+mn-cs"/>
                        </a:rPr>
                        <a:t>Оплата досрочного возвращения из отпуска/командировки из-за страхового события</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31348"/>
                  </a:ext>
                </a:extLst>
              </a:tr>
              <a:tr h="284400">
                <a:tc>
                  <a:txBody>
                    <a:bodyPr/>
                    <a:lstStyle/>
                    <a:p>
                      <a:pPr marL="0" algn="l" defTabSz="914400" rtl="0" eaLnBrk="1" fontAlgn="ctr" latinLnBrk="0" hangingPunct="1">
                        <a:lnSpc>
                          <a:spcPts val="1100"/>
                        </a:lnSpc>
                      </a:pPr>
                      <a:r>
                        <a:rPr lang="ru-RU" sz="1050" b="1" i="0" u="none" strike="noStrike" kern="1200" dirty="0">
                          <a:solidFill>
                            <a:srgbClr val="52606B"/>
                          </a:solidFill>
                          <a:effectLst/>
                          <a:latin typeface="Akrobat ExtraBold" pitchFamily="2" charset="0"/>
                          <a:ea typeface="+mn-ea"/>
                          <a:cs typeface="+mn-cs"/>
                        </a:rPr>
                        <a:t>Нарушение норм и правил эксплуатации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a:solidFill>
                            <a:srgbClr val="52606B"/>
                          </a:solidFill>
                          <a:effectLst/>
                          <a:latin typeface="Akrobat" panose="00000600000000000000" pitchFamily="50" charset="-52"/>
                          <a:ea typeface="+mn-ea"/>
                          <a:cs typeface="+mn-cs"/>
                        </a:rPr>
                        <a:t>Доп. риск</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ограничениями</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ru-RU" sz="1050" b="0" i="0" u="none" strike="noStrike" kern="1200" dirty="0">
                          <a:solidFill>
                            <a:srgbClr val="52606B"/>
                          </a:solidFill>
                          <a:effectLst/>
                          <a:latin typeface="Akrobat" panose="00000600000000000000" pitchFamily="50" charset="-52"/>
                          <a:ea typeface="+mn-ea"/>
                          <a:cs typeface="+mn-cs"/>
                        </a:rPr>
                        <a:t>С ограничением</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ru-RU" sz="1050" b="0" i="0" u="none" strike="noStrike" kern="1200" dirty="0">
                        <a:solidFill>
                          <a:srgbClr val="52606B"/>
                        </a:solidFill>
                        <a:effectLst/>
                        <a:latin typeface="Akrobat" panose="00000600000000000000" pitchFamily="50" charset="-52"/>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2606B"/>
                      </a:solidFill>
                      <a:prstDash val="solid"/>
                      <a:round/>
                      <a:headEnd type="none" w="med" len="med"/>
                      <a:tailEnd type="none" w="med" len="med"/>
                    </a:lnT>
                    <a:lnB w="12700" cap="flat" cmpd="sng" algn="ctr">
                      <a:solidFill>
                        <a:srgbClr val="52606B"/>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8241100"/>
                  </a:ext>
                </a:extLst>
              </a:tr>
            </a:tbl>
          </a:graphicData>
        </a:graphic>
      </p:graphicFrame>
      <p:grpSp>
        <p:nvGrpSpPr>
          <p:cNvPr id="3" name="Group 7">
            <a:extLst>
              <a:ext uri="{FF2B5EF4-FFF2-40B4-BE49-F238E27FC236}">
                <a16:creationId xmlns:a16="http://schemas.microsoft.com/office/drawing/2014/main" id="{CFFC194E-5922-76A6-8896-6F6C12EA2943}"/>
              </a:ext>
            </a:extLst>
          </p:cNvPr>
          <p:cNvGrpSpPr>
            <a:grpSpLocks noChangeAspect="1"/>
          </p:cNvGrpSpPr>
          <p:nvPr/>
        </p:nvGrpSpPr>
        <p:grpSpPr>
          <a:xfrm>
            <a:off x="11083526" y="4758761"/>
            <a:ext cx="201600" cy="201600"/>
            <a:chOff x="1055688" y="2770842"/>
            <a:chExt cx="352533" cy="352533"/>
          </a:xfrm>
          <a:solidFill>
            <a:srgbClr val="C00000"/>
          </a:solidFill>
        </p:grpSpPr>
        <p:sp>
          <p:nvSpPr>
            <p:cNvPr id="4" name="Овал 255">
              <a:extLst>
                <a:ext uri="{FF2B5EF4-FFF2-40B4-BE49-F238E27FC236}">
                  <a16:creationId xmlns:a16="http://schemas.microsoft.com/office/drawing/2014/main" id="{DF785605-EF04-F675-5A58-AE45DE1D990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 name="Straight Connector 9">
              <a:extLst>
                <a:ext uri="{FF2B5EF4-FFF2-40B4-BE49-F238E27FC236}">
                  <a16:creationId xmlns:a16="http://schemas.microsoft.com/office/drawing/2014/main" id="{309609B3-7AB0-A5D8-8A24-437423504C06}"/>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 name="Straight Connector 10">
              <a:extLst>
                <a:ext uri="{FF2B5EF4-FFF2-40B4-BE49-F238E27FC236}">
                  <a16:creationId xmlns:a16="http://schemas.microsoft.com/office/drawing/2014/main" id="{BCDA8D17-B4FC-C515-E9FB-BA0B0C4D053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 name="Group 4">
            <a:extLst>
              <a:ext uri="{FF2B5EF4-FFF2-40B4-BE49-F238E27FC236}">
                <a16:creationId xmlns:a16="http://schemas.microsoft.com/office/drawing/2014/main" id="{E3DCFD24-CD4D-9CC0-DC5C-27D0D938B321}"/>
              </a:ext>
            </a:extLst>
          </p:cNvPr>
          <p:cNvGrpSpPr>
            <a:grpSpLocks noChangeAspect="1"/>
          </p:cNvGrpSpPr>
          <p:nvPr/>
        </p:nvGrpSpPr>
        <p:grpSpPr bwMode="auto">
          <a:xfrm>
            <a:off x="3223031" y="4761057"/>
            <a:ext cx="198438" cy="200025"/>
            <a:chOff x="6930" y="2780"/>
            <a:chExt cx="125" cy="126"/>
          </a:xfrm>
        </p:grpSpPr>
        <p:sp>
          <p:nvSpPr>
            <p:cNvPr id="9" name="Freeform 5">
              <a:extLst>
                <a:ext uri="{FF2B5EF4-FFF2-40B4-BE49-F238E27FC236}">
                  <a16:creationId xmlns:a16="http://schemas.microsoft.com/office/drawing/2014/main" id="{523FE080-CF51-E487-F811-969B77EA02E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 name="Freeform 6">
              <a:extLst>
                <a:ext uri="{FF2B5EF4-FFF2-40B4-BE49-F238E27FC236}">
                  <a16:creationId xmlns:a16="http://schemas.microsoft.com/office/drawing/2014/main" id="{1043841E-5951-1626-51A3-0D7BBECDE4E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 name="Group 4">
            <a:extLst>
              <a:ext uri="{FF2B5EF4-FFF2-40B4-BE49-F238E27FC236}">
                <a16:creationId xmlns:a16="http://schemas.microsoft.com/office/drawing/2014/main" id="{E497219B-1F66-EA34-ECBB-E38BE9CF3D70}"/>
              </a:ext>
            </a:extLst>
          </p:cNvPr>
          <p:cNvGrpSpPr>
            <a:grpSpLocks noChangeAspect="1"/>
          </p:cNvGrpSpPr>
          <p:nvPr/>
        </p:nvGrpSpPr>
        <p:grpSpPr bwMode="auto">
          <a:xfrm>
            <a:off x="5470030" y="4761057"/>
            <a:ext cx="198438" cy="200025"/>
            <a:chOff x="6930" y="2780"/>
            <a:chExt cx="125" cy="126"/>
          </a:xfrm>
        </p:grpSpPr>
        <p:sp>
          <p:nvSpPr>
            <p:cNvPr id="12" name="Freeform 5">
              <a:extLst>
                <a:ext uri="{FF2B5EF4-FFF2-40B4-BE49-F238E27FC236}">
                  <a16:creationId xmlns:a16="http://schemas.microsoft.com/office/drawing/2014/main" id="{B77ACEE3-759B-551D-C43D-1C83624063B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 name="Freeform 6">
              <a:extLst>
                <a:ext uri="{FF2B5EF4-FFF2-40B4-BE49-F238E27FC236}">
                  <a16:creationId xmlns:a16="http://schemas.microsoft.com/office/drawing/2014/main" id="{C40033A0-1993-D056-E069-481DB20CC96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 name="Group 4">
            <a:extLst>
              <a:ext uri="{FF2B5EF4-FFF2-40B4-BE49-F238E27FC236}">
                <a16:creationId xmlns:a16="http://schemas.microsoft.com/office/drawing/2014/main" id="{00C615CD-64A4-7E8E-9F73-1FBA6644E12C}"/>
              </a:ext>
            </a:extLst>
          </p:cNvPr>
          <p:cNvGrpSpPr>
            <a:grpSpLocks noChangeAspect="1"/>
          </p:cNvGrpSpPr>
          <p:nvPr/>
        </p:nvGrpSpPr>
        <p:grpSpPr bwMode="auto">
          <a:xfrm>
            <a:off x="5470030" y="3317132"/>
            <a:ext cx="198438" cy="200025"/>
            <a:chOff x="6930" y="2780"/>
            <a:chExt cx="125" cy="126"/>
          </a:xfrm>
        </p:grpSpPr>
        <p:sp>
          <p:nvSpPr>
            <p:cNvPr id="15" name="Freeform 5">
              <a:extLst>
                <a:ext uri="{FF2B5EF4-FFF2-40B4-BE49-F238E27FC236}">
                  <a16:creationId xmlns:a16="http://schemas.microsoft.com/office/drawing/2014/main" id="{D5CBB866-F8D8-ACD6-F7F8-84BF60A7A4D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 name="Freeform 6">
              <a:extLst>
                <a:ext uri="{FF2B5EF4-FFF2-40B4-BE49-F238E27FC236}">
                  <a16:creationId xmlns:a16="http://schemas.microsoft.com/office/drawing/2014/main" id="{5BF3D398-14DA-F4B9-06E0-5652468B759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 name="Group 7">
            <a:extLst>
              <a:ext uri="{FF2B5EF4-FFF2-40B4-BE49-F238E27FC236}">
                <a16:creationId xmlns:a16="http://schemas.microsoft.com/office/drawing/2014/main" id="{BE340EAE-9EA7-C55D-89A3-2387A364D198}"/>
              </a:ext>
            </a:extLst>
          </p:cNvPr>
          <p:cNvGrpSpPr>
            <a:grpSpLocks noChangeAspect="1"/>
          </p:cNvGrpSpPr>
          <p:nvPr/>
        </p:nvGrpSpPr>
        <p:grpSpPr>
          <a:xfrm>
            <a:off x="9960374" y="4758761"/>
            <a:ext cx="201600" cy="201600"/>
            <a:chOff x="1055688" y="2770842"/>
            <a:chExt cx="352533" cy="352533"/>
          </a:xfrm>
          <a:solidFill>
            <a:srgbClr val="C00000"/>
          </a:solidFill>
        </p:grpSpPr>
        <p:sp>
          <p:nvSpPr>
            <p:cNvPr id="19" name="Овал 255">
              <a:extLst>
                <a:ext uri="{FF2B5EF4-FFF2-40B4-BE49-F238E27FC236}">
                  <a16:creationId xmlns:a16="http://schemas.microsoft.com/office/drawing/2014/main" id="{E8F3D7B9-DD6A-8A36-5E6D-E0244C47473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0" name="Straight Connector 9">
              <a:extLst>
                <a:ext uri="{FF2B5EF4-FFF2-40B4-BE49-F238E27FC236}">
                  <a16:creationId xmlns:a16="http://schemas.microsoft.com/office/drawing/2014/main" id="{D502317C-548A-84BE-3D2C-40AB312C4B7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1" name="Straight Connector 10">
              <a:extLst>
                <a:ext uri="{FF2B5EF4-FFF2-40B4-BE49-F238E27FC236}">
                  <a16:creationId xmlns:a16="http://schemas.microsoft.com/office/drawing/2014/main" id="{0BE50D80-5A83-F28C-517B-03AB7B18AC4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3" name="Group 7">
            <a:extLst>
              <a:ext uri="{FF2B5EF4-FFF2-40B4-BE49-F238E27FC236}">
                <a16:creationId xmlns:a16="http://schemas.microsoft.com/office/drawing/2014/main" id="{CB8E5A45-659C-3975-3397-86B210432F1A}"/>
              </a:ext>
            </a:extLst>
          </p:cNvPr>
          <p:cNvGrpSpPr>
            <a:grpSpLocks noChangeAspect="1"/>
          </p:cNvGrpSpPr>
          <p:nvPr/>
        </p:nvGrpSpPr>
        <p:grpSpPr>
          <a:xfrm>
            <a:off x="7720313" y="4758761"/>
            <a:ext cx="201600" cy="201600"/>
            <a:chOff x="1055688" y="2770842"/>
            <a:chExt cx="352533" cy="352533"/>
          </a:xfrm>
          <a:solidFill>
            <a:srgbClr val="C00000"/>
          </a:solidFill>
        </p:grpSpPr>
        <p:sp>
          <p:nvSpPr>
            <p:cNvPr id="24" name="Овал 255">
              <a:extLst>
                <a:ext uri="{FF2B5EF4-FFF2-40B4-BE49-F238E27FC236}">
                  <a16:creationId xmlns:a16="http://schemas.microsoft.com/office/drawing/2014/main" id="{7E4EE29F-C9BF-204A-A569-3B8AF0221838}"/>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5" name="Straight Connector 9">
              <a:extLst>
                <a:ext uri="{FF2B5EF4-FFF2-40B4-BE49-F238E27FC236}">
                  <a16:creationId xmlns:a16="http://schemas.microsoft.com/office/drawing/2014/main" id="{C5B771B9-0BE9-E58C-3718-A7B11924C84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26" name="Straight Connector 10">
              <a:extLst>
                <a:ext uri="{FF2B5EF4-FFF2-40B4-BE49-F238E27FC236}">
                  <a16:creationId xmlns:a16="http://schemas.microsoft.com/office/drawing/2014/main" id="{7C468273-9FE1-5F9D-B831-4EC400DC5A38}"/>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27" name="Group 7">
            <a:extLst>
              <a:ext uri="{FF2B5EF4-FFF2-40B4-BE49-F238E27FC236}">
                <a16:creationId xmlns:a16="http://schemas.microsoft.com/office/drawing/2014/main" id="{F06C3485-B823-A3CC-E057-C458737790BE}"/>
              </a:ext>
            </a:extLst>
          </p:cNvPr>
          <p:cNvGrpSpPr>
            <a:grpSpLocks noChangeAspect="1"/>
          </p:cNvGrpSpPr>
          <p:nvPr/>
        </p:nvGrpSpPr>
        <p:grpSpPr>
          <a:xfrm>
            <a:off x="6590912" y="4758761"/>
            <a:ext cx="201600" cy="201600"/>
            <a:chOff x="1055688" y="2770842"/>
            <a:chExt cx="352533" cy="352533"/>
          </a:xfrm>
          <a:solidFill>
            <a:srgbClr val="C00000"/>
          </a:solidFill>
        </p:grpSpPr>
        <p:sp>
          <p:nvSpPr>
            <p:cNvPr id="28" name="Овал 255">
              <a:extLst>
                <a:ext uri="{FF2B5EF4-FFF2-40B4-BE49-F238E27FC236}">
                  <a16:creationId xmlns:a16="http://schemas.microsoft.com/office/drawing/2014/main" id="{43BFA621-BD5E-CAE2-A90A-446431E4DC2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9" name="Straight Connector 9">
              <a:extLst>
                <a:ext uri="{FF2B5EF4-FFF2-40B4-BE49-F238E27FC236}">
                  <a16:creationId xmlns:a16="http://schemas.microsoft.com/office/drawing/2014/main" id="{2B732257-4D1E-1500-A510-6FC008E1FE84}"/>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30" name="Straight Connector 10">
              <a:extLst>
                <a:ext uri="{FF2B5EF4-FFF2-40B4-BE49-F238E27FC236}">
                  <a16:creationId xmlns:a16="http://schemas.microsoft.com/office/drawing/2014/main" id="{9E111439-21D9-9F49-1D31-BC1843F14CCD}"/>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1" name="Group 7">
            <a:extLst>
              <a:ext uri="{FF2B5EF4-FFF2-40B4-BE49-F238E27FC236}">
                <a16:creationId xmlns:a16="http://schemas.microsoft.com/office/drawing/2014/main" id="{A873060C-9CC4-ACA6-846F-65AD1A0BA4D3}"/>
              </a:ext>
            </a:extLst>
          </p:cNvPr>
          <p:cNvGrpSpPr>
            <a:grpSpLocks noChangeAspect="1"/>
          </p:cNvGrpSpPr>
          <p:nvPr/>
        </p:nvGrpSpPr>
        <p:grpSpPr>
          <a:xfrm>
            <a:off x="6590912" y="5122964"/>
            <a:ext cx="201600" cy="201600"/>
            <a:chOff x="1055688" y="2770842"/>
            <a:chExt cx="352533" cy="352533"/>
          </a:xfrm>
          <a:solidFill>
            <a:srgbClr val="C00000"/>
          </a:solidFill>
        </p:grpSpPr>
        <p:sp>
          <p:nvSpPr>
            <p:cNvPr id="32" name="Овал 255">
              <a:extLst>
                <a:ext uri="{FF2B5EF4-FFF2-40B4-BE49-F238E27FC236}">
                  <a16:creationId xmlns:a16="http://schemas.microsoft.com/office/drawing/2014/main" id="{059E3947-C7DC-4ABD-6D4E-2DAC99D251A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33" name="Straight Connector 9">
              <a:extLst>
                <a:ext uri="{FF2B5EF4-FFF2-40B4-BE49-F238E27FC236}">
                  <a16:creationId xmlns:a16="http://schemas.microsoft.com/office/drawing/2014/main" id="{37A952FE-5326-51BE-7D9A-5AF0CB1156F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34" name="Straight Connector 10">
              <a:extLst>
                <a:ext uri="{FF2B5EF4-FFF2-40B4-BE49-F238E27FC236}">
                  <a16:creationId xmlns:a16="http://schemas.microsoft.com/office/drawing/2014/main" id="{93D2A58D-9BC8-4EF9-3A13-721025539C87}"/>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36" name="Group 7">
            <a:extLst>
              <a:ext uri="{FF2B5EF4-FFF2-40B4-BE49-F238E27FC236}">
                <a16:creationId xmlns:a16="http://schemas.microsoft.com/office/drawing/2014/main" id="{5188A8B1-F55A-8484-B53C-4ED717BC60AE}"/>
              </a:ext>
            </a:extLst>
          </p:cNvPr>
          <p:cNvGrpSpPr>
            <a:grpSpLocks noChangeAspect="1"/>
          </p:cNvGrpSpPr>
          <p:nvPr/>
        </p:nvGrpSpPr>
        <p:grpSpPr>
          <a:xfrm>
            <a:off x="4344604" y="4758761"/>
            <a:ext cx="201600" cy="201600"/>
            <a:chOff x="1055688" y="2770842"/>
            <a:chExt cx="352533" cy="352533"/>
          </a:xfrm>
          <a:solidFill>
            <a:srgbClr val="C00000"/>
          </a:solidFill>
        </p:grpSpPr>
        <p:sp>
          <p:nvSpPr>
            <p:cNvPr id="41" name="Овал 255">
              <a:extLst>
                <a:ext uri="{FF2B5EF4-FFF2-40B4-BE49-F238E27FC236}">
                  <a16:creationId xmlns:a16="http://schemas.microsoft.com/office/drawing/2014/main" id="{69A5B122-A8A9-EE6D-FF78-9D20B69F777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52" name="Straight Connector 9">
              <a:extLst>
                <a:ext uri="{FF2B5EF4-FFF2-40B4-BE49-F238E27FC236}">
                  <a16:creationId xmlns:a16="http://schemas.microsoft.com/office/drawing/2014/main" id="{D88C92DC-EB7F-45F1-6DDC-EA093E8E82E2}"/>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10">
              <a:extLst>
                <a:ext uri="{FF2B5EF4-FFF2-40B4-BE49-F238E27FC236}">
                  <a16:creationId xmlns:a16="http://schemas.microsoft.com/office/drawing/2014/main" id="{C517180A-BB3B-93B5-ABA3-FA4D49BA9D9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54" name="Group 4">
            <a:extLst>
              <a:ext uri="{FF2B5EF4-FFF2-40B4-BE49-F238E27FC236}">
                <a16:creationId xmlns:a16="http://schemas.microsoft.com/office/drawing/2014/main" id="{8A0183A2-3026-1D94-A078-B3B9DD9F2CD2}"/>
              </a:ext>
            </a:extLst>
          </p:cNvPr>
          <p:cNvGrpSpPr>
            <a:grpSpLocks noChangeAspect="1"/>
          </p:cNvGrpSpPr>
          <p:nvPr/>
        </p:nvGrpSpPr>
        <p:grpSpPr bwMode="auto">
          <a:xfrm>
            <a:off x="3223031" y="4332412"/>
            <a:ext cx="198438" cy="200025"/>
            <a:chOff x="6930" y="2780"/>
            <a:chExt cx="125" cy="126"/>
          </a:xfrm>
        </p:grpSpPr>
        <p:sp>
          <p:nvSpPr>
            <p:cNvPr id="55" name="Freeform 5">
              <a:extLst>
                <a:ext uri="{FF2B5EF4-FFF2-40B4-BE49-F238E27FC236}">
                  <a16:creationId xmlns:a16="http://schemas.microsoft.com/office/drawing/2014/main" id="{C1E04225-42C3-E2F5-55DE-D24EA6A355E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6" name="Freeform 6">
              <a:extLst>
                <a:ext uri="{FF2B5EF4-FFF2-40B4-BE49-F238E27FC236}">
                  <a16:creationId xmlns:a16="http://schemas.microsoft.com/office/drawing/2014/main" id="{634BE596-952A-F73E-154C-9E9835E0548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7" name="Group 7">
            <a:extLst>
              <a:ext uri="{FF2B5EF4-FFF2-40B4-BE49-F238E27FC236}">
                <a16:creationId xmlns:a16="http://schemas.microsoft.com/office/drawing/2014/main" id="{BF97258B-4050-8BCB-7971-07EC6D37BA35}"/>
              </a:ext>
            </a:extLst>
          </p:cNvPr>
          <p:cNvGrpSpPr>
            <a:grpSpLocks noChangeAspect="1"/>
          </p:cNvGrpSpPr>
          <p:nvPr/>
        </p:nvGrpSpPr>
        <p:grpSpPr>
          <a:xfrm>
            <a:off x="7720313" y="4330116"/>
            <a:ext cx="201600" cy="201600"/>
            <a:chOff x="1055688" y="2770842"/>
            <a:chExt cx="352533" cy="352533"/>
          </a:xfrm>
          <a:solidFill>
            <a:srgbClr val="C00000"/>
          </a:solidFill>
        </p:grpSpPr>
        <p:sp>
          <p:nvSpPr>
            <p:cNvPr id="58" name="Овал 255">
              <a:extLst>
                <a:ext uri="{FF2B5EF4-FFF2-40B4-BE49-F238E27FC236}">
                  <a16:creationId xmlns:a16="http://schemas.microsoft.com/office/drawing/2014/main" id="{5FEC5E39-2466-FED7-7E9C-D816907541B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59" name="Straight Connector 9">
              <a:extLst>
                <a:ext uri="{FF2B5EF4-FFF2-40B4-BE49-F238E27FC236}">
                  <a16:creationId xmlns:a16="http://schemas.microsoft.com/office/drawing/2014/main" id="{195EA664-AA19-CB5A-4065-03441A333B6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60" name="Straight Connector 10">
              <a:extLst>
                <a:ext uri="{FF2B5EF4-FFF2-40B4-BE49-F238E27FC236}">
                  <a16:creationId xmlns:a16="http://schemas.microsoft.com/office/drawing/2014/main" id="{7B82274E-C792-B49F-D539-F927DC12BE1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61" name="Group 7">
            <a:extLst>
              <a:ext uri="{FF2B5EF4-FFF2-40B4-BE49-F238E27FC236}">
                <a16:creationId xmlns:a16="http://schemas.microsoft.com/office/drawing/2014/main" id="{C2D755B9-C082-FD34-5754-854DCB9AE274}"/>
              </a:ext>
            </a:extLst>
          </p:cNvPr>
          <p:cNvGrpSpPr>
            <a:grpSpLocks noChangeAspect="1"/>
          </p:cNvGrpSpPr>
          <p:nvPr/>
        </p:nvGrpSpPr>
        <p:grpSpPr>
          <a:xfrm>
            <a:off x="6590912" y="4330116"/>
            <a:ext cx="201600" cy="201600"/>
            <a:chOff x="1055688" y="2770842"/>
            <a:chExt cx="352533" cy="352533"/>
          </a:xfrm>
          <a:solidFill>
            <a:srgbClr val="C00000"/>
          </a:solidFill>
        </p:grpSpPr>
        <p:sp>
          <p:nvSpPr>
            <p:cNvPr id="62" name="Овал 255">
              <a:extLst>
                <a:ext uri="{FF2B5EF4-FFF2-40B4-BE49-F238E27FC236}">
                  <a16:creationId xmlns:a16="http://schemas.microsoft.com/office/drawing/2014/main" id="{0CA6C913-72FA-F693-E169-61AE2B9224F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3" name="Straight Connector 9">
              <a:extLst>
                <a:ext uri="{FF2B5EF4-FFF2-40B4-BE49-F238E27FC236}">
                  <a16:creationId xmlns:a16="http://schemas.microsoft.com/office/drawing/2014/main" id="{84A57A03-6101-B95E-FA64-C2F560A1D4C4}"/>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64" name="Straight Connector 10">
              <a:extLst>
                <a:ext uri="{FF2B5EF4-FFF2-40B4-BE49-F238E27FC236}">
                  <a16:creationId xmlns:a16="http://schemas.microsoft.com/office/drawing/2014/main" id="{77F5D156-1309-2C43-634C-0788A013D9F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65" name="Group 7">
            <a:extLst>
              <a:ext uri="{FF2B5EF4-FFF2-40B4-BE49-F238E27FC236}">
                <a16:creationId xmlns:a16="http://schemas.microsoft.com/office/drawing/2014/main" id="{160A9E1E-C081-CE7C-4A11-0FBD75C22C23}"/>
              </a:ext>
            </a:extLst>
          </p:cNvPr>
          <p:cNvGrpSpPr>
            <a:grpSpLocks noChangeAspect="1"/>
          </p:cNvGrpSpPr>
          <p:nvPr/>
        </p:nvGrpSpPr>
        <p:grpSpPr>
          <a:xfrm>
            <a:off x="7720313" y="5122964"/>
            <a:ext cx="201600" cy="201600"/>
            <a:chOff x="1055688" y="2770842"/>
            <a:chExt cx="352533" cy="352533"/>
          </a:xfrm>
          <a:solidFill>
            <a:srgbClr val="C00000"/>
          </a:solidFill>
        </p:grpSpPr>
        <p:sp>
          <p:nvSpPr>
            <p:cNvPr id="66" name="Овал 255">
              <a:extLst>
                <a:ext uri="{FF2B5EF4-FFF2-40B4-BE49-F238E27FC236}">
                  <a16:creationId xmlns:a16="http://schemas.microsoft.com/office/drawing/2014/main" id="{D7E21076-D48B-3358-2A39-64D142546D09}"/>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67" name="Straight Connector 9">
              <a:extLst>
                <a:ext uri="{FF2B5EF4-FFF2-40B4-BE49-F238E27FC236}">
                  <a16:creationId xmlns:a16="http://schemas.microsoft.com/office/drawing/2014/main" id="{F1B00DC2-078E-C532-AEA5-3B0D23E93364}"/>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68" name="Straight Connector 10">
              <a:extLst>
                <a:ext uri="{FF2B5EF4-FFF2-40B4-BE49-F238E27FC236}">
                  <a16:creationId xmlns:a16="http://schemas.microsoft.com/office/drawing/2014/main" id="{AB4F165B-9A8E-2C5E-68AE-18484602E066}"/>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69" name="Group 7">
            <a:extLst>
              <a:ext uri="{FF2B5EF4-FFF2-40B4-BE49-F238E27FC236}">
                <a16:creationId xmlns:a16="http://schemas.microsoft.com/office/drawing/2014/main" id="{B67AA6BB-1BB0-495E-8306-34382E6A63F1}"/>
              </a:ext>
            </a:extLst>
          </p:cNvPr>
          <p:cNvGrpSpPr>
            <a:grpSpLocks noChangeAspect="1"/>
          </p:cNvGrpSpPr>
          <p:nvPr/>
        </p:nvGrpSpPr>
        <p:grpSpPr>
          <a:xfrm>
            <a:off x="11083526" y="5122964"/>
            <a:ext cx="201600" cy="201600"/>
            <a:chOff x="1055688" y="2770842"/>
            <a:chExt cx="352533" cy="352533"/>
          </a:xfrm>
          <a:solidFill>
            <a:srgbClr val="C00000"/>
          </a:solidFill>
        </p:grpSpPr>
        <p:sp>
          <p:nvSpPr>
            <p:cNvPr id="70" name="Овал 255">
              <a:extLst>
                <a:ext uri="{FF2B5EF4-FFF2-40B4-BE49-F238E27FC236}">
                  <a16:creationId xmlns:a16="http://schemas.microsoft.com/office/drawing/2014/main" id="{39E5DFCB-DA68-948C-ADD7-7C5C6ABA9C8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1" name="Straight Connector 9">
              <a:extLst>
                <a:ext uri="{FF2B5EF4-FFF2-40B4-BE49-F238E27FC236}">
                  <a16:creationId xmlns:a16="http://schemas.microsoft.com/office/drawing/2014/main" id="{7DF0411F-214C-F076-092C-58FB4ECE94F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10">
              <a:extLst>
                <a:ext uri="{FF2B5EF4-FFF2-40B4-BE49-F238E27FC236}">
                  <a16:creationId xmlns:a16="http://schemas.microsoft.com/office/drawing/2014/main" id="{4F2AA296-E356-F3B1-91D6-85231285A0BB}"/>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3" name="Group 7">
            <a:extLst>
              <a:ext uri="{FF2B5EF4-FFF2-40B4-BE49-F238E27FC236}">
                <a16:creationId xmlns:a16="http://schemas.microsoft.com/office/drawing/2014/main" id="{00455145-D13A-E6F5-880E-F380F282801C}"/>
              </a:ext>
            </a:extLst>
          </p:cNvPr>
          <p:cNvGrpSpPr>
            <a:grpSpLocks noChangeAspect="1"/>
          </p:cNvGrpSpPr>
          <p:nvPr/>
        </p:nvGrpSpPr>
        <p:grpSpPr>
          <a:xfrm>
            <a:off x="9960374" y="5122964"/>
            <a:ext cx="201600" cy="201600"/>
            <a:chOff x="1055688" y="2770842"/>
            <a:chExt cx="352533" cy="352533"/>
          </a:xfrm>
          <a:solidFill>
            <a:srgbClr val="C00000"/>
          </a:solidFill>
        </p:grpSpPr>
        <p:sp>
          <p:nvSpPr>
            <p:cNvPr id="74" name="Овал 255">
              <a:extLst>
                <a:ext uri="{FF2B5EF4-FFF2-40B4-BE49-F238E27FC236}">
                  <a16:creationId xmlns:a16="http://schemas.microsoft.com/office/drawing/2014/main" id="{A91DE6E9-548B-0ACD-D5A8-65DC2C99219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5" name="Straight Connector 9">
              <a:extLst>
                <a:ext uri="{FF2B5EF4-FFF2-40B4-BE49-F238E27FC236}">
                  <a16:creationId xmlns:a16="http://schemas.microsoft.com/office/drawing/2014/main" id="{96D33A5D-6504-48FA-BEC5-252701F7AC3A}"/>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10">
              <a:extLst>
                <a:ext uri="{FF2B5EF4-FFF2-40B4-BE49-F238E27FC236}">
                  <a16:creationId xmlns:a16="http://schemas.microsoft.com/office/drawing/2014/main" id="{F70C3A0E-F60E-B348-B552-C08D2F13D0B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77" name="Group 7">
            <a:extLst>
              <a:ext uri="{FF2B5EF4-FFF2-40B4-BE49-F238E27FC236}">
                <a16:creationId xmlns:a16="http://schemas.microsoft.com/office/drawing/2014/main" id="{114EF099-2829-0277-5470-39B4130BC261}"/>
              </a:ext>
            </a:extLst>
          </p:cNvPr>
          <p:cNvGrpSpPr>
            <a:grpSpLocks noChangeAspect="1"/>
          </p:cNvGrpSpPr>
          <p:nvPr/>
        </p:nvGrpSpPr>
        <p:grpSpPr>
          <a:xfrm>
            <a:off x="9960374" y="4330116"/>
            <a:ext cx="201600" cy="201600"/>
            <a:chOff x="1055688" y="2770842"/>
            <a:chExt cx="352533" cy="352533"/>
          </a:xfrm>
          <a:solidFill>
            <a:srgbClr val="C00000"/>
          </a:solidFill>
        </p:grpSpPr>
        <p:sp>
          <p:nvSpPr>
            <p:cNvPr id="78" name="Овал 255">
              <a:extLst>
                <a:ext uri="{FF2B5EF4-FFF2-40B4-BE49-F238E27FC236}">
                  <a16:creationId xmlns:a16="http://schemas.microsoft.com/office/drawing/2014/main" id="{DAC508F3-749B-4F1D-3E77-B53A446FD916}"/>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79" name="Straight Connector 9">
              <a:extLst>
                <a:ext uri="{FF2B5EF4-FFF2-40B4-BE49-F238E27FC236}">
                  <a16:creationId xmlns:a16="http://schemas.microsoft.com/office/drawing/2014/main" id="{D6CDEF3F-2D64-FB81-49B6-FBF6072676C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10">
              <a:extLst>
                <a:ext uri="{FF2B5EF4-FFF2-40B4-BE49-F238E27FC236}">
                  <a16:creationId xmlns:a16="http://schemas.microsoft.com/office/drawing/2014/main" id="{D6B74D4B-255D-92ED-67DC-B7B2A00949B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1" name="Group 7">
            <a:extLst>
              <a:ext uri="{FF2B5EF4-FFF2-40B4-BE49-F238E27FC236}">
                <a16:creationId xmlns:a16="http://schemas.microsoft.com/office/drawing/2014/main" id="{C836ECF6-B243-F055-FB8A-526A63119D29}"/>
              </a:ext>
            </a:extLst>
          </p:cNvPr>
          <p:cNvGrpSpPr>
            <a:grpSpLocks noChangeAspect="1"/>
          </p:cNvGrpSpPr>
          <p:nvPr/>
        </p:nvGrpSpPr>
        <p:grpSpPr>
          <a:xfrm>
            <a:off x="11083526" y="3647768"/>
            <a:ext cx="201600" cy="201600"/>
            <a:chOff x="1055688" y="2770842"/>
            <a:chExt cx="352533" cy="352533"/>
          </a:xfrm>
          <a:solidFill>
            <a:srgbClr val="C00000"/>
          </a:solidFill>
        </p:grpSpPr>
        <p:sp>
          <p:nvSpPr>
            <p:cNvPr id="82" name="Овал 255">
              <a:extLst>
                <a:ext uri="{FF2B5EF4-FFF2-40B4-BE49-F238E27FC236}">
                  <a16:creationId xmlns:a16="http://schemas.microsoft.com/office/drawing/2014/main" id="{F76818C4-44D2-AB55-A363-10B10371A24F}"/>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83" name="Straight Connector 9">
              <a:extLst>
                <a:ext uri="{FF2B5EF4-FFF2-40B4-BE49-F238E27FC236}">
                  <a16:creationId xmlns:a16="http://schemas.microsoft.com/office/drawing/2014/main" id="{001AB4D1-28C2-B8A4-6DA0-103B0382D4F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4" name="Straight Connector 10">
              <a:extLst>
                <a:ext uri="{FF2B5EF4-FFF2-40B4-BE49-F238E27FC236}">
                  <a16:creationId xmlns:a16="http://schemas.microsoft.com/office/drawing/2014/main" id="{8064CD5F-AE2F-6974-7209-0156E0AB2D1C}"/>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5" name="Group 7">
            <a:extLst>
              <a:ext uri="{FF2B5EF4-FFF2-40B4-BE49-F238E27FC236}">
                <a16:creationId xmlns:a16="http://schemas.microsoft.com/office/drawing/2014/main" id="{76F10557-555F-DC4A-EFD0-30567491398D}"/>
              </a:ext>
            </a:extLst>
          </p:cNvPr>
          <p:cNvGrpSpPr>
            <a:grpSpLocks noChangeAspect="1"/>
          </p:cNvGrpSpPr>
          <p:nvPr/>
        </p:nvGrpSpPr>
        <p:grpSpPr>
          <a:xfrm>
            <a:off x="9960374" y="3647768"/>
            <a:ext cx="201600" cy="201600"/>
            <a:chOff x="1055688" y="2770842"/>
            <a:chExt cx="352533" cy="352533"/>
          </a:xfrm>
          <a:solidFill>
            <a:srgbClr val="C00000"/>
          </a:solidFill>
        </p:grpSpPr>
        <p:sp>
          <p:nvSpPr>
            <p:cNvPr id="86" name="Овал 255">
              <a:extLst>
                <a:ext uri="{FF2B5EF4-FFF2-40B4-BE49-F238E27FC236}">
                  <a16:creationId xmlns:a16="http://schemas.microsoft.com/office/drawing/2014/main" id="{BE6730D1-570C-075F-7FA4-0237A38BE35C}"/>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87" name="Straight Connector 9">
              <a:extLst>
                <a:ext uri="{FF2B5EF4-FFF2-40B4-BE49-F238E27FC236}">
                  <a16:creationId xmlns:a16="http://schemas.microsoft.com/office/drawing/2014/main" id="{4D63D3DC-D815-CFD7-7B23-6F6B4D4489B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88" name="Straight Connector 10">
              <a:extLst>
                <a:ext uri="{FF2B5EF4-FFF2-40B4-BE49-F238E27FC236}">
                  <a16:creationId xmlns:a16="http://schemas.microsoft.com/office/drawing/2014/main" id="{4F7C66C4-1FA8-F5EA-1503-DEE4F94261EC}"/>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89" name="Group 7">
            <a:extLst>
              <a:ext uri="{FF2B5EF4-FFF2-40B4-BE49-F238E27FC236}">
                <a16:creationId xmlns:a16="http://schemas.microsoft.com/office/drawing/2014/main" id="{5D9D6878-9742-534C-670D-37403483918D}"/>
              </a:ext>
            </a:extLst>
          </p:cNvPr>
          <p:cNvGrpSpPr>
            <a:grpSpLocks noChangeAspect="1"/>
          </p:cNvGrpSpPr>
          <p:nvPr/>
        </p:nvGrpSpPr>
        <p:grpSpPr>
          <a:xfrm>
            <a:off x="11083526" y="3972826"/>
            <a:ext cx="201600" cy="201600"/>
            <a:chOff x="1055688" y="2770842"/>
            <a:chExt cx="352533" cy="352533"/>
          </a:xfrm>
          <a:solidFill>
            <a:srgbClr val="C00000"/>
          </a:solidFill>
        </p:grpSpPr>
        <p:sp>
          <p:nvSpPr>
            <p:cNvPr id="90" name="Овал 255">
              <a:extLst>
                <a:ext uri="{FF2B5EF4-FFF2-40B4-BE49-F238E27FC236}">
                  <a16:creationId xmlns:a16="http://schemas.microsoft.com/office/drawing/2014/main" id="{979092DC-6333-B74B-35C7-9E5BF098E21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91" name="Straight Connector 9">
              <a:extLst>
                <a:ext uri="{FF2B5EF4-FFF2-40B4-BE49-F238E27FC236}">
                  <a16:creationId xmlns:a16="http://schemas.microsoft.com/office/drawing/2014/main" id="{83A4683C-B753-C297-399E-1481CA8B0DA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10">
              <a:extLst>
                <a:ext uri="{FF2B5EF4-FFF2-40B4-BE49-F238E27FC236}">
                  <a16:creationId xmlns:a16="http://schemas.microsoft.com/office/drawing/2014/main" id="{AD739858-444A-2010-653B-645B974BDAA0}"/>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93" name="Group 7">
            <a:extLst>
              <a:ext uri="{FF2B5EF4-FFF2-40B4-BE49-F238E27FC236}">
                <a16:creationId xmlns:a16="http://schemas.microsoft.com/office/drawing/2014/main" id="{143AFF1A-4843-4FC8-6BB5-AE636C77E899}"/>
              </a:ext>
            </a:extLst>
          </p:cNvPr>
          <p:cNvGrpSpPr>
            <a:grpSpLocks noChangeAspect="1"/>
          </p:cNvGrpSpPr>
          <p:nvPr/>
        </p:nvGrpSpPr>
        <p:grpSpPr>
          <a:xfrm>
            <a:off x="9960374" y="3972826"/>
            <a:ext cx="201600" cy="201600"/>
            <a:chOff x="1055688" y="2770842"/>
            <a:chExt cx="352533" cy="352533"/>
          </a:xfrm>
          <a:solidFill>
            <a:srgbClr val="C00000"/>
          </a:solidFill>
        </p:grpSpPr>
        <p:sp>
          <p:nvSpPr>
            <p:cNvPr id="94" name="Овал 255">
              <a:extLst>
                <a:ext uri="{FF2B5EF4-FFF2-40B4-BE49-F238E27FC236}">
                  <a16:creationId xmlns:a16="http://schemas.microsoft.com/office/drawing/2014/main" id="{D96B0CBC-585F-EE6C-BB25-1E5AEDF2A4B7}"/>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95" name="Straight Connector 9">
              <a:extLst>
                <a:ext uri="{FF2B5EF4-FFF2-40B4-BE49-F238E27FC236}">
                  <a16:creationId xmlns:a16="http://schemas.microsoft.com/office/drawing/2014/main" id="{D53F0C45-A2E3-86E8-A009-9A91AD18C394}"/>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10">
              <a:extLst>
                <a:ext uri="{FF2B5EF4-FFF2-40B4-BE49-F238E27FC236}">
                  <a16:creationId xmlns:a16="http://schemas.microsoft.com/office/drawing/2014/main" id="{921ABD12-3F55-0F31-57A4-7524A27DD291}"/>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97" name="Group 7">
            <a:extLst>
              <a:ext uri="{FF2B5EF4-FFF2-40B4-BE49-F238E27FC236}">
                <a16:creationId xmlns:a16="http://schemas.microsoft.com/office/drawing/2014/main" id="{11F42460-83F9-7943-A4E7-E2556EB96BB2}"/>
              </a:ext>
            </a:extLst>
          </p:cNvPr>
          <p:cNvGrpSpPr>
            <a:grpSpLocks noChangeAspect="1"/>
          </p:cNvGrpSpPr>
          <p:nvPr/>
        </p:nvGrpSpPr>
        <p:grpSpPr>
          <a:xfrm>
            <a:off x="11083526" y="3316345"/>
            <a:ext cx="201600" cy="201600"/>
            <a:chOff x="1055688" y="2770842"/>
            <a:chExt cx="352533" cy="352533"/>
          </a:xfrm>
          <a:solidFill>
            <a:srgbClr val="C00000"/>
          </a:solidFill>
        </p:grpSpPr>
        <p:sp>
          <p:nvSpPr>
            <p:cNvPr id="98" name="Овал 255">
              <a:extLst>
                <a:ext uri="{FF2B5EF4-FFF2-40B4-BE49-F238E27FC236}">
                  <a16:creationId xmlns:a16="http://schemas.microsoft.com/office/drawing/2014/main" id="{F80F4BF7-ABA3-80B9-F43E-67F6B8659E6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99" name="Straight Connector 9">
              <a:extLst>
                <a:ext uri="{FF2B5EF4-FFF2-40B4-BE49-F238E27FC236}">
                  <a16:creationId xmlns:a16="http://schemas.microsoft.com/office/drawing/2014/main" id="{B23B7281-5A6F-AA8A-F756-DE2D11A0C445}"/>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0" name="Straight Connector 10">
              <a:extLst>
                <a:ext uri="{FF2B5EF4-FFF2-40B4-BE49-F238E27FC236}">
                  <a16:creationId xmlns:a16="http://schemas.microsoft.com/office/drawing/2014/main" id="{DF9E73DB-B7E6-7895-8DD0-0F5E5AAA9A8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1" name="Group 7">
            <a:extLst>
              <a:ext uri="{FF2B5EF4-FFF2-40B4-BE49-F238E27FC236}">
                <a16:creationId xmlns:a16="http://schemas.microsoft.com/office/drawing/2014/main" id="{E2CDF79F-288C-DBF2-0670-ED09947BA481}"/>
              </a:ext>
            </a:extLst>
          </p:cNvPr>
          <p:cNvGrpSpPr>
            <a:grpSpLocks noChangeAspect="1"/>
          </p:cNvGrpSpPr>
          <p:nvPr/>
        </p:nvGrpSpPr>
        <p:grpSpPr>
          <a:xfrm>
            <a:off x="9960374" y="3316345"/>
            <a:ext cx="201600" cy="201600"/>
            <a:chOff x="1055688" y="2770842"/>
            <a:chExt cx="352533" cy="352533"/>
          </a:xfrm>
          <a:solidFill>
            <a:srgbClr val="C00000"/>
          </a:solidFill>
        </p:grpSpPr>
        <p:sp>
          <p:nvSpPr>
            <p:cNvPr id="102" name="Овал 255">
              <a:extLst>
                <a:ext uri="{FF2B5EF4-FFF2-40B4-BE49-F238E27FC236}">
                  <a16:creationId xmlns:a16="http://schemas.microsoft.com/office/drawing/2014/main" id="{FD07A747-C660-8110-7BA1-35F87A90B3E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3" name="Straight Connector 9">
              <a:extLst>
                <a:ext uri="{FF2B5EF4-FFF2-40B4-BE49-F238E27FC236}">
                  <a16:creationId xmlns:a16="http://schemas.microsoft.com/office/drawing/2014/main" id="{14430BC7-AF28-8D8F-F1A7-159F9E3C5AB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
              <a:extLst>
                <a:ext uri="{FF2B5EF4-FFF2-40B4-BE49-F238E27FC236}">
                  <a16:creationId xmlns:a16="http://schemas.microsoft.com/office/drawing/2014/main" id="{D6CFAD35-BDD2-B0DF-5000-7C04B5010B67}"/>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5" name="Group 7">
            <a:extLst>
              <a:ext uri="{FF2B5EF4-FFF2-40B4-BE49-F238E27FC236}">
                <a16:creationId xmlns:a16="http://schemas.microsoft.com/office/drawing/2014/main" id="{1A1C2C24-9F87-364F-182B-D754BCF3BC99}"/>
              </a:ext>
            </a:extLst>
          </p:cNvPr>
          <p:cNvGrpSpPr>
            <a:grpSpLocks noChangeAspect="1"/>
          </p:cNvGrpSpPr>
          <p:nvPr/>
        </p:nvGrpSpPr>
        <p:grpSpPr>
          <a:xfrm>
            <a:off x="7720313" y="3972826"/>
            <a:ext cx="201600" cy="201600"/>
            <a:chOff x="1055688" y="2770842"/>
            <a:chExt cx="352533" cy="352533"/>
          </a:xfrm>
          <a:solidFill>
            <a:srgbClr val="C00000"/>
          </a:solidFill>
        </p:grpSpPr>
        <p:sp>
          <p:nvSpPr>
            <p:cNvPr id="106" name="Овал 255">
              <a:extLst>
                <a:ext uri="{FF2B5EF4-FFF2-40B4-BE49-F238E27FC236}">
                  <a16:creationId xmlns:a16="http://schemas.microsoft.com/office/drawing/2014/main" id="{27A22BB6-981B-7676-452D-EE79014AE8E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07" name="Straight Connector 9">
              <a:extLst>
                <a:ext uri="{FF2B5EF4-FFF2-40B4-BE49-F238E27FC236}">
                  <a16:creationId xmlns:a16="http://schemas.microsoft.com/office/drawing/2014/main" id="{EBE4FC75-0008-57E3-247E-8C2BBCF752EC}"/>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
              <a:extLst>
                <a:ext uri="{FF2B5EF4-FFF2-40B4-BE49-F238E27FC236}">
                  <a16:creationId xmlns:a16="http://schemas.microsoft.com/office/drawing/2014/main" id="{9188B5DB-0457-A025-E837-1FBC8CBE5E5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09" name="Group 7">
            <a:extLst>
              <a:ext uri="{FF2B5EF4-FFF2-40B4-BE49-F238E27FC236}">
                <a16:creationId xmlns:a16="http://schemas.microsoft.com/office/drawing/2014/main" id="{0C76059E-FADE-6059-18CD-0D003CDFCD9A}"/>
              </a:ext>
            </a:extLst>
          </p:cNvPr>
          <p:cNvGrpSpPr>
            <a:grpSpLocks noChangeAspect="1"/>
          </p:cNvGrpSpPr>
          <p:nvPr/>
        </p:nvGrpSpPr>
        <p:grpSpPr>
          <a:xfrm>
            <a:off x="6590912" y="3972826"/>
            <a:ext cx="201600" cy="201600"/>
            <a:chOff x="1055688" y="2770842"/>
            <a:chExt cx="352533" cy="352533"/>
          </a:xfrm>
          <a:solidFill>
            <a:srgbClr val="C00000"/>
          </a:solidFill>
        </p:grpSpPr>
        <p:sp>
          <p:nvSpPr>
            <p:cNvPr id="110" name="Овал 255">
              <a:extLst>
                <a:ext uri="{FF2B5EF4-FFF2-40B4-BE49-F238E27FC236}">
                  <a16:creationId xmlns:a16="http://schemas.microsoft.com/office/drawing/2014/main" id="{1C50A721-F8F0-2718-D821-17653BF4D0D1}"/>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11" name="Straight Connector 9">
              <a:extLst>
                <a:ext uri="{FF2B5EF4-FFF2-40B4-BE49-F238E27FC236}">
                  <a16:creationId xmlns:a16="http://schemas.microsoft.com/office/drawing/2014/main" id="{CCA15884-C848-2721-AD48-A680CD573D3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2" name="Straight Connector 10">
              <a:extLst>
                <a:ext uri="{FF2B5EF4-FFF2-40B4-BE49-F238E27FC236}">
                  <a16:creationId xmlns:a16="http://schemas.microsoft.com/office/drawing/2014/main" id="{82F55663-1209-A4DD-ACF5-85078FB00BE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3" name="Group 7">
            <a:extLst>
              <a:ext uri="{FF2B5EF4-FFF2-40B4-BE49-F238E27FC236}">
                <a16:creationId xmlns:a16="http://schemas.microsoft.com/office/drawing/2014/main" id="{C49227F0-0EA3-4505-52AA-BA5460E777C3}"/>
              </a:ext>
            </a:extLst>
          </p:cNvPr>
          <p:cNvGrpSpPr>
            <a:grpSpLocks noChangeAspect="1"/>
          </p:cNvGrpSpPr>
          <p:nvPr/>
        </p:nvGrpSpPr>
        <p:grpSpPr>
          <a:xfrm>
            <a:off x="5467758" y="3639451"/>
            <a:ext cx="201600" cy="201600"/>
            <a:chOff x="1055688" y="2770842"/>
            <a:chExt cx="352533" cy="352533"/>
          </a:xfrm>
          <a:solidFill>
            <a:srgbClr val="C00000"/>
          </a:solidFill>
        </p:grpSpPr>
        <p:sp>
          <p:nvSpPr>
            <p:cNvPr id="114" name="Овал 255">
              <a:extLst>
                <a:ext uri="{FF2B5EF4-FFF2-40B4-BE49-F238E27FC236}">
                  <a16:creationId xmlns:a16="http://schemas.microsoft.com/office/drawing/2014/main" id="{384F5E50-6234-06BA-84FF-1221D1EE77AD}"/>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15" name="Straight Connector 9">
              <a:extLst>
                <a:ext uri="{FF2B5EF4-FFF2-40B4-BE49-F238E27FC236}">
                  <a16:creationId xmlns:a16="http://schemas.microsoft.com/office/drawing/2014/main" id="{1EC8858D-5C89-5FB3-222B-0772CCD8559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16" name="Straight Connector 10">
              <a:extLst>
                <a:ext uri="{FF2B5EF4-FFF2-40B4-BE49-F238E27FC236}">
                  <a16:creationId xmlns:a16="http://schemas.microsoft.com/office/drawing/2014/main" id="{DF77F927-154F-42D6-400D-96B0C666DFF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17" name="Group 4">
            <a:extLst>
              <a:ext uri="{FF2B5EF4-FFF2-40B4-BE49-F238E27FC236}">
                <a16:creationId xmlns:a16="http://schemas.microsoft.com/office/drawing/2014/main" id="{E4F91A82-4F36-D41C-D80D-5FE5E44302F1}"/>
              </a:ext>
            </a:extLst>
          </p:cNvPr>
          <p:cNvGrpSpPr>
            <a:grpSpLocks noChangeAspect="1"/>
          </p:cNvGrpSpPr>
          <p:nvPr/>
        </p:nvGrpSpPr>
        <p:grpSpPr bwMode="auto">
          <a:xfrm>
            <a:off x="7715647" y="3646632"/>
            <a:ext cx="198438" cy="200025"/>
            <a:chOff x="6930" y="2780"/>
            <a:chExt cx="125" cy="126"/>
          </a:xfrm>
        </p:grpSpPr>
        <p:sp>
          <p:nvSpPr>
            <p:cNvPr id="118" name="Freeform 5">
              <a:extLst>
                <a:ext uri="{FF2B5EF4-FFF2-40B4-BE49-F238E27FC236}">
                  <a16:creationId xmlns:a16="http://schemas.microsoft.com/office/drawing/2014/main" id="{A22ADF03-EFE8-6DF8-C74A-5368CFE0456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9" name="Freeform 6">
              <a:extLst>
                <a:ext uri="{FF2B5EF4-FFF2-40B4-BE49-F238E27FC236}">
                  <a16:creationId xmlns:a16="http://schemas.microsoft.com/office/drawing/2014/main" id="{B972C1EB-1C14-D181-3231-45CAA57E40E4}"/>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0" name="Group 7">
            <a:extLst>
              <a:ext uri="{FF2B5EF4-FFF2-40B4-BE49-F238E27FC236}">
                <a16:creationId xmlns:a16="http://schemas.microsoft.com/office/drawing/2014/main" id="{392D8183-1DDE-949F-EB83-FAC603AEBAD0}"/>
              </a:ext>
            </a:extLst>
          </p:cNvPr>
          <p:cNvGrpSpPr>
            <a:grpSpLocks noChangeAspect="1"/>
          </p:cNvGrpSpPr>
          <p:nvPr/>
        </p:nvGrpSpPr>
        <p:grpSpPr>
          <a:xfrm>
            <a:off x="7720313" y="3039376"/>
            <a:ext cx="201600" cy="201600"/>
            <a:chOff x="1055688" y="2770842"/>
            <a:chExt cx="352533" cy="352533"/>
          </a:xfrm>
          <a:solidFill>
            <a:srgbClr val="C00000"/>
          </a:solidFill>
        </p:grpSpPr>
        <p:sp>
          <p:nvSpPr>
            <p:cNvPr id="121" name="Овал 255">
              <a:extLst>
                <a:ext uri="{FF2B5EF4-FFF2-40B4-BE49-F238E27FC236}">
                  <a16:creationId xmlns:a16="http://schemas.microsoft.com/office/drawing/2014/main" id="{F33946D7-4553-D266-DEB9-0BCE1AB44A3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2" name="Straight Connector 9">
              <a:extLst>
                <a:ext uri="{FF2B5EF4-FFF2-40B4-BE49-F238E27FC236}">
                  <a16:creationId xmlns:a16="http://schemas.microsoft.com/office/drawing/2014/main" id="{531276E1-F400-BC6B-0FBB-57A0C82E53B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23" name="Straight Connector 10">
              <a:extLst>
                <a:ext uri="{FF2B5EF4-FFF2-40B4-BE49-F238E27FC236}">
                  <a16:creationId xmlns:a16="http://schemas.microsoft.com/office/drawing/2014/main" id="{4B12B3EF-6514-6D4A-0469-C374979FBF9A}"/>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24" name="Group 7">
            <a:extLst>
              <a:ext uri="{FF2B5EF4-FFF2-40B4-BE49-F238E27FC236}">
                <a16:creationId xmlns:a16="http://schemas.microsoft.com/office/drawing/2014/main" id="{5FBC902E-2846-3CEA-DF8A-3AD9148612F6}"/>
              </a:ext>
            </a:extLst>
          </p:cNvPr>
          <p:cNvGrpSpPr>
            <a:grpSpLocks noChangeAspect="1"/>
          </p:cNvGrpSpPr>
          <p:nvPr/>
        </p:nvGrpSpPr>
        <p:grpSpPr>
          <a:xfrm>
            <a:off x="6590912" y="3039376"/>
            <a:ext cx="201600" cy="201600"/>
            <a:chOff x="1055688" y="2770842"/>
            <a:chExt cx="352533" cy="352533"/>
          </a:xfrm>
          <a:solidFill>
            <a:srgbClr val="C00000"/>
          </a:solidFill>
        </p:grpSpPr>
        <p:sp>
          <p:nvSpPr>
            <p:cNvPr id="125" name="Овал 255">
              <a:extLst>
                <a:ext uri="{FF2B5EF4-FFF2-40B4-BE49-F238E27FC236}">
                  <a16:creationId xmlns:a16="http://schemas.microsoft.com/office/drawing/2014/main" id="{1FF31414-5141-2E1A-3883-CE9E50A9E980}"/>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26" name="Straight Connector 9">
              <a:extLst>
                <a:ext uri="{FF2B5EF4-FFF2-40B4-BE49-F238E27FC236}">
                  <a16:creationId xmlns:a16="http://schemas.microsoft.com/office/drawing/2014/main" id="{7621CF38-FCB0-751F-092F-DC38125B468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0">
              <a:extLst>
                <a:ext uri="{FF2B5EF4-FFF2-40B4-BE49-F238E27FC236}">
                  <a16:creationId xmlns:a16="http://schemas.microsoft.com/office/drawing/2014/main" id="{BB21918E-7B27-8DE5-042B-E986C2AA54E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28" name="Group 7">
            <a:extLst>
              <a:ext uri="{FF2B5EF4-FFF2-40B4-BE49-F238E27FC236}">
                <a16:creationId xmlns:a16="http://schemas.microsoft.com/office/drawing/2014/main" id="{2884711A-38D2-F002-60C6-DC9EC40FCBF0}"/>
              </a:ext>
            </a:extLst>
          </p:cNvPr>
          <p:cNvGrpSpPr>
            <a:grpSpLocks noChangeAspect="1"/>
          </p:cNvGrpSpPr>
          <p:nvPr/>
        </p:nvGrpSpPr>
        <p:grpSpPr>
          <a:xfrm>
            <a:off x="7720313" y="2725051"/>
            <a:ext cx="201600" cy="201600"/>
            <a:chOff x="1055688" y="2770842"/>
            <a:chExt cx="352533" cy="352533"/>
          </a:xfrm>
          <a:solidFill>
            <a:srgbClr val="C00000"/>
          </a:solidFill>
        </p:grpSpPr>
        <p:sp>
          <p:nvSpPr>
            <p:cNvPr id="129" name="Овал 255">
              <a:extLst>
                <a:ext uri="{FF2B5EF4-FFF2-40B4-BE49-F238E27FC236}">
                  <a16:creationId xmlns:a16="http://schemas.microsoft.com/office/drawing/2014/main" id="{BCF88A71-7063-112D-6935-6C672E614E14}"/>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30" name="Straight Connector 9">
              <a:extLst>
                <a:ext uri="{FF2B5EF4-FFF2-40B4-BE49-F238E27FC236}">
                  <a16:creationId xmlns:a16="http://schemas.microsoft.com/office/drawing/2014/main" id="{90ACD2F4-5FDB-BED7-0146-644D21BC775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0">
              <a:extLst>
                <a:ext uri="{FF2B5EF4-FFF2-40B4-BE49-F238E27FC236}">
                  <a16:creationId xmlns:a16="http://schemas.microsoft.com/office/drawing/2014/main" id="{A1735A3A-9963-5768-0668-59647C6AC23E}"/>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32" name="Group 7">
            <a:extLst>
              <a:ext uri="{FF2B5EF4-FFF2-40B4-BE49-F238E27FC236}">
                <a16:creationId xmlns:a16="http://schemas.microsoft.com/office/drawing/2014/main" id="{D3F5D289-82A9-3993-384E-3280B7F7C722}"/>
              </a:ext>
            </a:extLst>
          </p:cNvPr>
          <p:cNvGrpSpPr>
            <a:grpSpLocks noChangeAspect="1"/>
          </p:cNvGrpSpPr>
          <p:nvPr/>
        </p:nvGrpSpPr>
        <p:grpSpPr>
          <a:xfrm>
            <a:off x="6590912" y="2725051"/>
            <a:ext cx="201600" cy="201600"/>
            <a:chOff x="1055688" y="2770842"/>
            <a:chExt cx="352533" cy="352533"/>
          </a:xfrm>
          <a:solidFill>
            <a:srgbClr val="C00000"/>
          </a:solidFill>
        </p:grpSpPr>
        <p:sp>
          <p:nvSpPr>
            <p:cNvPr id="133" name="Овал 255">
              <a:extLst>
                <a:ext uri="{FF2B5EF4-FFF2-40B4-BE49-F238E27FC236}">
                  <a16:creationId xmlns:a16="http://schemas.microsoft.com/office/drawing/2014/main" id="{B9906D43-4AC4-C615-21A2-7C376D7859CA}"/>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34" name="Straight Connector 9">
              <a:extLst>
                <a:ext uri="{FF2B5EF4-FFF2-40B4-BE49-F238E27FC236}">
                  <a16:creationId xmlns:a16="http://schemas.microsoft.com/office/drawing/2014/main" id="{939C6B26-31D1-67EB-504D-E92F1807329D}"/>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0">
              <a:extLst>
                <a:ext uri="{FF2B5EF4-FFF2-40B4-BE49-F238E27FC236}">
                  <a16:creationId xmlns:a16="http://schemas.microsoft.com/office/drawing/2014/main" id="{99C6A9F2-0B33-0E84-D635-0FBD32A76289}"/>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36" name="Group 7">
            <a:extLst>
              <a:ext uri="{FF2B5EF4-FFF2-40B4-BE49-F238E27FC236}">
                <a16:creationId xmlns:a16="http://schemas.microsoft.com/office/drawing/2014/main" id="{0E96518C-EDB1-7240-DF1B-7183E22139EE}"/>
              </a:ext>
            </a:extLst>
          </p:cNvPr>
          <p:cNvGrpSpPr>
            <a:grpSpLocks noChangeAspect="1"/>
          </p:cNvGrpSpPr>
          <p:nvPr/>
        </p:nvGrpSpPr>
        <p:grpSpPr>
          <a:xfrm>
            <a:off x="7720313" y="2353576"/>
            <a:ext cx="201600" cy="201600"/>
            <a:chOff x="1055688" y="2770842"/>
            <a:chExt cx="352533" cy="352533"/>
          </a:xfrm>
          <a:solidFill>
            <a:srgbClr val="C00000"/>
          </a:solidFill>
        </p:grpSpPr>
        <p:sp>
          <p:nvSpPr>
            <p:cNvPr id="137" name="Овал 255">
              <a:extLst>
                <a:ext uri="{FF2B5EF4-FFF2-40B4-BE49-F238E27FC236}">
                  <a16:creationId xmlns:a16="http://schemas.microsoft.com/office/drawing/2014/main" id="{4D5A3397-E9AE-3369-4B1E-2898E5D7AB93}"/>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38" name="Straight Connector 9">
              <a:extLst>
                <a:ext uri="{FF2B5EF4-FFF2-40B4-BE49-F238E27FC236}">
                  <a16:creationId xmlns:a16="http://schemas.microsoft.com/office/drawing/2014/main" id="{C38BED67-AF5B-9E26-D530-9562A2E17A13}"/>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39" name="Straight Connector 10">
              <a:extLst>
                <a:ext uri="{FF2B5EF4-FFF2-40B4-BE49-F238E27FC236}">
                  <a16:creationId xmlns:a16="http://schemas.microsoft.com/office/drawing/2014/main" id="{98465046-C3EB-EF24-39E7-A94AB4DE232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0" name="Group 7">
            <a:extLst>
              <a:ext uri="{FF2B5EF4-FFF2-40B4-BE49-F238E27FC236}">
                <a16:creationId xmlns:a16="http://schemas.microsoft.com/office/drawing/2014/main" id="{4C44AF1E-790B-50E5-7292-2C401D2F6138}"/>
              </a:ext>
            </a:extLst>
          </p:cNvPr>
          <p:cNvGrpSpPr>
            <a:grpSpLocks noChangeAspect="1"/>
          </p:cNvGrpSpPr>
          <p:nvPr/>
        </p:nvGrpSpPr>
        <p:grpSpPr>
          <a:xfrm>
            <a:off x="6590912" y="2353576"/>
            <a:ext cx="201600" cy="201600"/>
            <a:chOff x="1055688" y="2770842"/>
            <a:chExt cx="352533" cy="352533"/>
          </a:xfrm>
          <a:solidFill>
            <a:srgbClr val="C00000"/>
          </a:solidFill>
        </p:grpSpPr>
        <p:sp>
          <p:nvSpPr>
            <p:cNvPr id="141" name="Овал 255">
              <a:extLst>
                <a:ext uri="{FF2B5EF4-FFF2-40B4-BE49-F238E27FC236}">
                  <a16:creationId xmlns:a16="http://schemas.microsoft.com/office/drawing/2014/main" id="{DEF08D8F-D8EB-CABC-A3CA-FD400425F475}"/>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2" name="Straight Connector 9">
              <a:extLst>
                <a:ext uri="{FF2B5EF4-FFF2-40B4-BE49-F238E27FC236}">
                  <a16:creationId xmlns:a16="http://schemas.microsoft.com/office/drawing/2014/main" id="{2D7D5F08-B7B3-50AC-34AA-80CE0229773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0">
              <a:extLst>
                <a:ext uri="{FF2B5EF4-FFF2-40B4-BE49-F238E27FC236}">
                  <a16:creationId xmlns:a16="http://schemas.microsoft.com/office/drawing/2014/main" id="{A0B5580E-E7B0-E17A-604E-23C125C18BF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4" name="Group 7">
            <a:extLst>
              <a:ext uri="{FF2B5EF4-FFF2-40B4-BE49-F238E27FC236}">
                <a16:creationId xmlns:a16="http://schemas.microsoft.com/office/drawing/2014/main" id="{1AEB27BD-0DA8-8ED4-03BE-006A7CB5281F}"/>
              </a:ext>
            </a:extLst>
          </p:cNvPr>
          <p:cNvGrpSpPr>
            <a:grpSpLocks noChangeAspect="1"/>
          </p:cNvGrpSpPr>
          <p:nvPr/>
        </p:nvGrpSpPr>
        <p:grpSpPr>
          <a:xfrm>
            <a:off x="5467758" y="2353576"/>
            <a:ext cx="201600" cy="201600"/>
            <a:chOff x="1055688" y="2770842"/>
            <a:chExt cx="352533" cy="352533"/>
          </a:xfrm>
          <a:solidFill>
            <a:srgbClr val="C00000"/>
          </a:solidFill>
        </p:grpSpPr>
        <p:sp>
          <p:nvSpPr>
            <p:cNvPr id="145" name="Овал 255">
              <a:extLst>
                <a:ext uri="{FF2B5EF4-FFF2-40B4-BE49-F238E27FC236}">
                  <a16:creationId xmlns:a16="http://schemas.microsoft.com/office/drawing/2014/main" id="{01E77BC2-1F41-7DAD-2020-12F9AEB23E58}"/>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46" name="Straight Connector 9">
              <a:extLst>
                <a:ext uri="{FF2B5EF4-FFF2-40B4-BE49-F238E27FC236}">
                  <a16:creationId xmlns:a16="http://schemas.microsoft.com/office/drawing/2014/main" id="{BCE34292-6D46-B3D3-AC5C-F88646E0E2C9}"/>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0">
              <a:extLst>
                <a:ext uri="{FF2B5EF4-FFF2-40B4-BE49-F238E27FC236}">
                  <a16:creationId xmlns:a16="http://schemas.microsoft.com/office/drawing/2014/main" id="{001F31A9-AD16-DE70-2C88-7A5130D700F4}"/>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48" name="Group 7">
            <a:extLst>
              <a:ext uri="{FF2B5EF4-FFF2-40B4-BE49-F238E27FC236}">
                <a16:creationId xmlns:a16="http://schemas.microsoft.com/office/drawing/2014/main" id="{639798A2-4C89-A4BB-8847-FC7968B1D25F}"/>
              </a:ext>
            </a:extLst>
          </p:cNvPr>
          <p:cNvGrpSpPr>
            <a:grpSpLocks noChangeAspect="1"/>
          </p:cNvGrpSpPr>
          <p:nvPr/>
        </p:nvGrpSpPr>
        <p:grpSpPr>
          <a:xfrm>
            <a:off x="9960374" y="2353576"/>
            <a:ext cx="201600" cy="201600"/>
            <a:chOff x="1055688" y="2770842"/>
            <a:chExt cx="352533" cy="352533"/>
          </a:xfrm>
          <a:solidFill>
            <a:srgbClr val="C00000"/>
          </a:solidFill>
        </p:grpSpPr>
        <p:sp>
          <p:nvSpPr>
            <p:cNvPr id="149" name="Овал 255">
              <a:extLst>
                <a:ext uri="{FF2B5EF4-FFF2-40B4-BE49-F238E27FC236}">
                  <a16:creationId xmlns:a16="http://schemas.microsoft.com/office/drawing/2014/main" id="{C3FA3FFB-B012-C0B2-4CBF-24E85BF1DC0E}"/>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0" name="Straight Connector 9">
              <a:extLst>
                <a:ext uri="{FF2B5EF4-FFF2-40B4-BE49-F238E27FC236}">
                  <a16:creationId xmlns:a16="http://schemas.microsoft.com/office/drawing/2014/main" id="{E7F82ABA-B07B-65C7-E430-0D60DA902DC2}"/>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51" name="Straight Connector 10">
              <a:extLst>
                <a:ext uri="{FF2B5EF4-FFF2-40B4-BE49-F238E27FC236}">
                  <a16:creationId xmlns:a16="http://schemas.microsoft.com/office/drawing/2014/main" id="{93F6F121-822B-F72E-5F5F-0450761AEA9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52" name="Group 7">
            <a:extLst>
              <a:ext uri="{FF2B5EF4-FFF2-40B4-BE49-F238E27FC236}">
                <a16:creationId xmlns:a16="http://schemas.microsoft.com/office/drawing/2014/main" id="{4399FE97-2157-48F1-D1DE-CA604BBE09C4}"/>
              </a:ext>
            </a:extLst>
          </p:cNvPr>
          <p:cNvGrpSpPr>
            <a:grpSpLocks noChangeAspect="1"/>
          </p:cNvGrpSpPr>
          <p:nvPr/>
        </p:nvGrpSpPr>
        <p:grpSpPr>
          <a:xfrm>
            <a:off x="11083526" y="2353576"/>
            <a:ext cx="201600" cy="201600"/>
            <a:chOff x="1055688" y="2770842"/>
            <a:chExt cx="352533" cy="352533"/>
          </a:xfrm>
          <a:solidFill>
            <a:srgbClr val="C00000"/>
          </a:solidFill>
        </p:grpSpPr>
        <p:sp>
          <p:nvSpPr>
            <p:cNvPr id="153" name="Овал 255">
              <a:extLst>
                <a:ext uri="{FF2B5EF4-FFF2-40B4-BE49-F238E27FC236}">
                  <a16:creationId xmlns:a16="http://schemas.microsoft.com/office/drawing/2014/main" id="{07DB028A-87DE-0FFC-A1B2-B3C8005FC08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54" name="Straight Connector 9">
              <a:extLst>
                <a:ext uri="{FF2B5EF4-FFF2-40B4-BE49-F238E27FC236}">
                  <a16:creationId xmlns:a16="http://schemas.microsoft.com/office/drawing/2014/main" id="{114EB48E-8FFE-975A-B0F6-30B2A07DC2E1}"/>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0">
              <a:extLst>
                <a:ext uri="{FF2B5EF4-FFF2-40B4-BE49-F238E27FC236}">
                  <a16:creationId xmlns:a16="http://schemas.microsoft.com/office/drawing/2014/main" id="{FDE3D538-A42C-0267-0C21-F3A3ABFCE225}"/>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56" name="Group 4">
            <a:extLst>
              <a:ext uri="{FF2B5EF4-FFF2-40B4-BE49-F238E27FC236}">
                <a16:creationId xmlns:a16="http://schemas.microsoft.com/office/drawing/2014/main" id="{219C1858-3565-59BF-F23D-EB841DF70AB4}"/>
              </a:ext>
            </a:extLst>
          </p:cNvPr>
          <p:cNvGrpSpPr>
            <a:grpSpLocks noChangeAspect="1"/>
          </p:cNvGrpSpPr>
          <p:nvPr/>
        </p:nvGrpSpPr>
        <p:grpSpPr bwMode="auto">
          <a:xfrm>
            <a:off x="11085107" y="3037032"/>
            <a:ext cx="198438" cy="200025"/>
            <a:chOff x="6930" y="2780"/>
            <a:chExt cx="125" cy="126"/>
          </a:xfrm>
        </p:grpSpPr>
        <p:sp>
          <p:nvSpPr>
            <p:cNvPr id="157" name="Freeform 5">
              <a:extLst>
                <a:ext uri="{FF2B5EF4-FFF2-40B4-BE49-F238E27FC236}">
                  <a16:creationId xmlns:a16="http://schemas.microsoft.com/office/drawing/2014/main" id="{D52712A1-F4D0-DBB6-F61B-77AB8A6FA31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8" name="Freeform 6">
              <a:extLst>
                <a:ext uri="{FF2B5EF4-FFF2-40B4-BE49-F238E27FC236}">
                  <a16:creationId xmlns:a16="http://schemas.microsoft.com/office/drawing/2014/main" id="{1A9248C8-B33A-B063-D517-EB5575FBCA0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9" name="Group 7">
            <a:extLst>
              <a:ext uri="{FF2B5EF4-FFF2-40B4-BE49-F238E27FC236}">
                <a16:creationId xmlns:a16="http://schemas.microsoft.com/office/drawing/2014/main" id="{F07724D4-F8C4-CDC7-36C7-7D6688EEA2F3}"/>
              </a:ext>
            </a:extLst>
          </p:cNvPr>
          <p:cNvGrpSpPr>
            <a:grpSpLocks noChangeAspect="1"/>
          </p:cNvGrpSpPr>
          <p:nvPr/>
        </p:nvGrpSpPr>
        <p:grpSpPr>
          <a:xfrm>
            <a:off x="7720313" y="3317132"/>
            <a:ext cx="201600" cy="201600"/>
            <a:chOff x="1055688" y="2770842"/>
            <a:chExt cx="352533" cy="352533"/>
          </a:xfrm>
          <a:solidFill>
            <a:srgbClr val="C00000"/>
          </a:solidFill>
        </p:grpSpPr>
        <p:sp>
          <p:nvSpPr>
            <p:cNvPr id="160" name="Овал 255">
              <a:extLst>
                <a:ext uri="{FF2B5EF4-FFF2-40B4-BE49-F238E27FC236}">
                  <a16:creationId xmlns:a16="http://schemas.microsoft.com/office/drawing/2014/main" id="{0655DEA7-F69B-32A0-4B77-DAC30352D762}"/>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61" name="Straight Connector 9">
              <a:extLst>
                <a:ext uri="{FF2B5EF4-FFF2-40B4-BE49-F238E27FC236}">
                  <a16:creationId xmlns:a16="http://schemas.microsoft.com/office/drawing/2014/main" id="{7C3ED7CB-3ADA-0136-6731-6EA7F871349F}"/>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62" name="Straight Connector 10">
              <a:extLst>
                <a:ext uri="{FF2B5EF4-FFF2-40B4-BE49-F238E27FC236}">
                  <a16:creationId xmlns:a16="http://schemas.microsoft.com/office/drawing/2014/main" id="{86642535-A789-A9D2-F83B-3014B03F5203}"/>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grpSp>
        <p:nvGrpSpPr>
          <p:cNvPr id="163" name="Group 7">
            <a:extLst>
              <a:ext uri="{FF2B5EF4-FFF2-40B4-BE49-F238E27FC236}">
                <a16:creationId xmlns:a16="http://schemas.microsoft.com/office/drawing/2014/main" id="{C64BD15B-E2B9-0CC4-1D51-CD686EF2F3D1}"/>
              </a:ext>
            </a:extLst>
          </p:cNvPr>
          <p:cNvGrpSpPr>
            <a:grpSpLocks noChangeAspect="1"/>
          </p:cNvGrpSpPr>
          <p:nvPr/>
        </p:nvGrpSpPr>
        <p:grpSpPr>
          <a:xfrm>
            <a:off x="6590912" y="3317132"/>
            <a:ext cx="201600" cy="201600"/>
            <a:chOff x="1055688" y="2770842"/>
            <a:chExt cx="352533" cy="352533"/>
          </a:xfrm>
          <a:solidFill>
            <a:srgbClr val="C00000"/>
          </a:solidFill>
        </p:grpSpPr>
        <p:sp>
          <p:nvSpPr>
            <p:cNvPr id="164" name="Овал 255">
              <a:extLst>
                <a:ext uri="{FF2B5EF4-FFF2-40B4-BE49-F238E27FC236}">
                  <a16:creationId xmlns:a16="http://schemas.microsoft.com/office/drawing/2014/main" id="{11A9B400-C2D3-7D7A-F760-C561BE2065A1}"/>
                </a:ext>
              </a:extLst>
            </p:cNvPr>
            <p:cNvSpPr/>
            <p:nvPr/>
          </p:nvSpPr>
          <p:spPr>
            <a:xfrm>
              <a:off x="1055688" y="2770842"/>
              <a:ext cx="352533" cy="352533"/>
            </a:xfrm>
            <a:prstGeom prst="ellipse">
              <a:avLst/>
            </a:prstGeom>
            <a:noFill/>
            <a:ln w="19050">
              <a:solidFill>
                <a:srgbClr val="5260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65" name="Straight Connector 9">
              <a:extLst>
                <a:ext uri="{FF2B5EF4-FFF2-40B4-BE49-F238E27FC236}">
                  <a16:creationId xmlns:a16="http://schemas.microsoft.com/office/drawing/2014/main" id="{F62D209A-9ECB-8513-F45F-C5C39818E34E}"/>
                </a:ext>
              </a:extLst>
            </p:cNvPr>
            <p:cNvCxnSpPr>
              <a:cxnSpLocks/>
            </p:cNvCxnSpPr>
            <p:nvPr/>
          </p:nvCxnSpPr>
          <p:spPr>
            <a:xfrm>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cxnSp>
          <p:nvCxnSpPr>
            <p:cNvPr id="166" name="Straight Connector 10">
              <a:extLst>
                <a:ext uri="{FF2B5EF4-FFF2-40B4-BE49-F238E27FC236}">
                  <a16:creationId xmlns:a16="http://schemas.microsoft.com/office/drawing/2014/main" id="{26AB8D72-5AF7-8D6B-C7AE-90D2009481BF}"/>
                </a:ext>
              </a:extLst>
            </p:cNvPr>
            <p:cNvCxnSpPr>
              <a:cxnSpLocks/>
            </p:cNvCxnSpPr>
            <p:nvPr/>
          </p:nvCxnSpPr>
          <p:spPr>
            <a:xfrm flipV="1">
              <a:off x="1164922" y="2880076"/>
              <a:ext cx="134065" cy="134065"/>
            </a:xfrm>
            <a:prstGeom prst="line">
              <a:avLst/>
            </a:prstGeom>
            <a:grpFill/>
            <a:ln w="19050">
              <a:solidFill>
                <a:srgbClr val="52606B"/>
              </a:solidFill>
              <a:round/>
            </a:ln>
          </p:spPr>
          <p:style>
            <a:lnRef idx="1">
              <a:schemeClr val="accent1"/>
            </a:lnRef>
            <a:fillRef idx="0">
              <a:schemeClr val="accent1"/>
            </a:fillRef>
            <a:effectRef idx="0">
              <a:schemeClr val="accent1"/>
            </a:effectRef>
            <a:fontRef idx="minor">
              <a:schemeClr val="tx1"/>
            </a:fontRef>
          </p:style>
        </p:cxnSp>
      </p:grpSp>
      <p:sp>
        <p:nvSpPr>
          <p:cNvPr id="167" name="Скругленный прямоугольник 1">
            <a:extLst>
              <a:ext uri="{FF2B5EF4-FFF2-40B4-BE49-F238E27FC236}">
                <a16:creationId xmlns:a16="http://schemas.microsoft.com/office/drawing/2014/main" id="{9462734F-A4E1-FBFC-15B1-0BCEE7BA734F}"/>
              </a:ext>
            </a:extLst>
          </p:cNvPr>
          <p:cNvSpPr/>
          <p:nvPr/>
        </p:nvSpPr>
        <p:spPr>
          <a:xfrm>
            <a:off x="2782250" y="1274162"/>
            <a:ext cx="1080000" cy="4179586"/>
          </a:xfrm>
          <a:prstGeom prst="roundRect">
            <a:avLst>
              <a:gd name="adj" fmla="val 10048"/>
            </a:avLst>
          </a:prstGeom>
          <a:noFill/>
          <a:ln w="25400">
            <a:solidFill>
              <a:srgbClr val="C8202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68" name="Скругленный прямоугольник 1">
            <a:extLst>
              <a:ext uri="{FF2B5EF4-FFF2-40B4-BE49-F238E27FC236}">
                <a16:creationId xmlns:a16="http://schemas.microsoft.com/office/drawing/2014/main" id="{3902B656-9ED4-C4C0-9D76-95E8E4ADD4EE}"/>
              </a:ext>
            </a:extLst>
          </p:cNvPr>
          <p:cNvSpPr/>
          <p:nvPr/>
        </p:nvSpPr>
        <p:spPr>
          <a:xfrm>
            <a:off x="3905404" y="1274162"/>
            <a:ext cx="1080000" cy="4179586"/>
          </a:xfrm>
          <a:prstGeom prst="roundRect">
            <a:avLst>
              <a:gd name="adj" fmla="val 10048"/>
            </a:avLst>
          </a:prstGeom>
          <a:noFill/>
          <a:ln w="25400">
            <a:solidFill>
              <a:srgbClr val="0147B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69" name="Скругленный прямоугольник 1">
            <a:extLst>
              <a:ext uri="{FF2B5EF4-FFF2-40B4-BE49-F238E27FC236}">
                <a16:creationId xmlns:a16="http://schemas.microsoft.com/office/drawing/2014/main" id="{22E83D7A-C0A0-FE78-A005-29294952A1D6}"/>
              </a:ext>
            </a:extLst>
          </p:cNvPr>
          <p:cNvSpPr/>
          <p:nvPr/>
        </p:nvSpPr>
        <p:spPr>
          <a:xfrm>
            <a:off x="5028558" y="1274162"/>
            <a:ext cx="1080000" cy="4179586"/>
          </a:xfrm>
          <a:prstGeom prst="roundRect">
            <a:avLst>
              <a:gd name="adj" fmla="val 10048"/>
            </a:avLst>
          </a:prstGeom>
          <a:noFill/>
          <a:ln w="25400">
            <a:solidFill>
              <a:srgbClr val="00963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0" name="Скругленный прямоугольник 1">
            <a:extLst>
              <a:ext uri="{FF2B5EF4-FFF2-40B4-BE49-F238E27FC236}">
                <a16:creationId xmlns:a16="http://schemas.microsoft.com/office/drawing/2014/main" id="{52B2293A-6D4B-08AF-2744-1220F87A8978}"/>
              </a:ext>
            </a:extLst>
          </p:cNvPr>
          <p:cNvSpPr/>
          <p:nvPr/>
        </p:nvSpPr>
        <p:spPr>
          <a:xfrm>
            <a:off x="6151712" y="1274162"/>
            <a:ext cx="1080000" cy="4179586"/>
          </a:xfrm>
          <a:prstGeom prst="roundRect">
            <a:avLst>
              <a:gd name="adj" fmla="val 10048"/>
            </a:avLst>
          </a:prstGeom>
          <a:noFill/>
          <a:ln w="25400">
            <a:solidFill>
              <a:srgbClr val="51BAE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1" name="Скругленный прямоугольник 1">
            <a:extLst>
              <a:ext uri="{FF2B5EF4-FFF2-40B4-BE49-F238E27FC236}">
                <a16:creationId xmlns:a16="http://schemas.microsoft.com/office/drawing/2014/main" id="{0A8C0B89-0359-9F63-8B7C-6573B943670F}"/>
              </a:ext>
            </a:extLst>
          </p:cNvPr>
          <p:cNvSpPr/>
          <p:nvPr/>
        </p:nvSpPr>
        <p:spPr>
          <a:xfrm>
            <a:off x="7274866" y="1274162"/>
            <a:ext cx="1080000" cy="4179586"/>
          </a:xfrm>
          <a:prstGeom prst="roundRect">
            <a:avLst>
              <a:gd name="adj" fmla="val 10048"/>
            </a:avLst>
          </a:prstGeom>
          <a:noFill/>
          <a:ln w="25400">
            <a:solidFill>
              <a:srgbClr val="26C9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2" name="Скругленный прямоугольник 1">
            <a:extLst>
              <a:ext uri="{FF2B5EF4-FFF2-40B4-BE49-F238E27FC236}">
                <a16:creationId xmlns:a16="http://schemas.microsoft.com/office/drawing/2014/main" id="{B6329D43-0F31-ACEB-E1DE-6FD7ACEBCD59}"/>
              </a:ext>
            </a:extLst>
          </p:cNvPr>
          <p:cNvSpPr/>
          <p:nvPr/>
        </p:nvSpPr>
        <p:spPr>
          <a:xfrm>
            <a:off x="8398020" y="1274162"/>
            <a:ext cx="1080000" cy="4179586"/>
          </a:xfrm>
          <a:prstGeom prst="roundRect">
            <a:avLst>
              <a:gd name="adj" fmla="val 10048"/>
            </a:avLst>
          </a:prstGeom>
          <a:noFill/>
          <a:ln w="25400">
            <a:solidFill>
              <a:srgbClr val="6F2F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3" name="Скругленный прямоугольник 1">
            <a:extLst>
              <a:ext uri="{FF2B5EF4-FFF2-40B4-BE49-F238E27FC236}">
                <a16:creationId xmlns:a16="http://schemas.microsoft.com/office/drawing/2014/main" id="{8CD1F555-79EF-9850-BC0C-817CD4066A14}"/>
              </a:ext>
            </a:extLst>
          </p:cNvPr>
          <p:cNvSpPr/>
          <p:nvPr/>
        </p:nvSpPr>
        <p:spPr>
          <a:xfrm>
            <a:off x="9521174" y="1274162"/>
            <a:ext cx="1080000" cy="4179586"/>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74" name="Скругленный прямоугольник 1">
            <a:extLst>
              <a:ext uri="{FF2B5EF4-FFF2-40B4-BE49-F238E27FC236}">
                <a16:creationId xmlns:a16="http://schemas.microsoft.com/office/drawing/2014/main" id="{A3FF1BEE-0199-7C89-F731-BF346A45493E}"/>
              </a:ext>
            </a:extLst>
          </p:cNvPr>
          <p:cNvSpPr/>
          <p:nvPr/>
        </p:nvSpPr>
        <p:spPr>
          <a:xfrm>
            <a:off x="10644326" y="1274162"/>
            <a:ext cx="1080000" cy="4179586"/>
          </a:xfrm>
          <a:prstGeom prst="roundRect">
            <a:avLst>
              <a:gd name="adj" fmla="val 10048"/>
            </a:avLst>
          </a:prstGeom>
          <a:noFill/>
          <a:ln w="25400">
            <a:solidFill>
              <a:srgbClr val="99003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Tree>
    <p:extLst>
      <p:ext uri="{BB962C8B-B14F-4D97-AF65-F5344CB8AC3E}">
        <p14:creationId xmlns:p14="http://schemas.microsoft.com/office/powerpoint/2010/main" val="150127257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a:blip r:embed="rId2">
            <a:extLst>
              <a:ext uri="{28A0092B-C50C-407E-A947-70E740481C1C}">
                <a14:useLocalDpi xmlns:a14="http://schemas.microsoft.com/office/drawing/2010/main" val="0"/>
              </a:ext>
            </a:extLst>
          </a:blip>
          <a:srcRect l="8480" r="10"/>
          <a:stretch/>
        </p:blipFill>
        <p:spPr>
          <a:xfrm>
            <a:off x="1000861" y="-1"/>
            <a:ext cx="11189871" cy="6857569"/>
          </a:xfrm>
          <a:prstGeom prst="rect">
            <a:avLst/>
          </a:prstGeom>
        </p:spPr>
      </p:pic>
      <p:sp>
        <p:nvSpPr>
          <p:cNvPr id="3" name="Заголовок 2"/>
          <p:cNvSpPr>
            <a:spLocks noGrp="1"/>
          </p:cNvSpPr>
          <p:nvPr>
            <p:ph type="title"/>
          </p:nvPr>
        </p:nvSpPr>
        <p:spPr>
          <a:xfrm>
            <a:off x="882813" y="2459288"/>
            <a:ext cx="6270462" cy="1938992"/>
          </a:xfrm>
        </p:spPr>
        <p:txBody>
          <a:bodyPr wrap="square">
            <a:spAutoFit/>
          </a:bodyPr>
          <a:lstStyle/>
          <a:p>
            <a:pPr>
              <a:lnSpc>
                <a:spcPts val="7200"/>
              </a:lnSpc>
            </a:pPr>
            <a:r>
              <a:rPr lang="ru-RU" sz="7200" dirty="0"/>
              <a:t>Потенциал рынка</a:t>
            </a:r>
          </a:p>
        </p:txBody>
      </p:sp>
      <p:sp>
        <p:nvSpPr>
          <p:cNvPr id="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A288BEC-C7A6-460B-986A-81A4BCDBEB00}" type="slidenum">
              <a:rPr kumimoji="0" lang="ru-RU" sz="900" b="0" i="0" u="none" strike="noStrike" kern="1200" cap="none" spc="0" normalizeH="0" baseline="0" noProof="0" smtClean="0">
                <a:ln>
                  <a:noFill/>
                </a:ln>
                <a:solidFill>
                  <a:prstClr val="white"/>
                </a:solidFill>
                <a:effectLst/>
                <a:uLnTx/>
                <a:uFillTx/>
                <a:latin typeface="Akrobat" panose="00000600000000000000" pitchFamily="50" charset="-52"/>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ru-RU" sz="900" b="0" i="0" u="none" strike="noStrike" kern="1200" cap="none" spc="0" normalizeH="0" baseline="0" noProof="0" dirty="0">
              <a:ln>
                <a:noFill/>
              </a:ln>
              <a:solidFill>
                <a:prstClr val="white"/>
              </a:solidFill>
              <a:effectLst/>
              <a:uLnTx/>
              <a:uFillTx/>
              <a:latin typeface="Akrobat" panose="00000600000000000000" pitchFamily="50" charset="-52"/>
              <a:ea typeface="+mn-ea"/>
              <a:cs typeface="+mn-cs"/>
            </a:endParaRPr>
          </a:p>
        </p:txBody>
      </p:sp>
    </p:spTree>
    <p:extLst>
      <p:ext uri="{BB962C8B-B14F-4D97-AF65-F5344CB8AC3E}">
        <p14:creationId xmlns:p14="http://schemas.microsoft.com/office/powerpoint/2010/main" val="243692176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a:t>Урегулирование убытка: честно и открыто</a:t>
            </a:r>
          </a:p>
        </p:txBody>
      </p:sp>
      <p:sp>
        <p:nvSpPr>
          <p:cNvPr id="3" name="Скругленный прямоугольник 2"/>
          <p:cNvSpPr/>
          <p:nvPr/>
        </p:nvSpPr>
        <p:spPr>
          <a:xfrm>
            <a:off x="1055687" y="1304924"/>
            <a:ext cx="5865055" cy="1440000"/>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1" name="Овал 58">
            <a:extLst>
              <a:ext uri="{FF2B5EF4-FFF2-40B4-BE49-F238E27FC236}">
                <a16:creationId xmlns:a16="http://schemas.microsoft.com/office/drawing/2014/main" id="{C6735F05-842E-4736-91AA-E7F2D505B696}"/>
              </a:ext>
            </a:extLst>
          </p:cNvPr>
          <p:cNvSpPr/>
          <p:nvPr/>
        </p:nvSpPr>
        <p:spPr>
          <a:xfrm>
            <a:off x="1299417" y="1581267"/>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15" name="Группа 14"/>
          <p:cNvGrpSpPr/>
          <p:nvPr/>
        </p:nvGrpSpPr>
        <p:grpSpPr>
          <a:xfrm>
            <a:off x="1437074" y="1670981"/>
            <a:ext cx="612000" cy="707886"/>
            <a:chOff x="5409900" y="1897135"/>
            <a:chExt cx="612000" cy="707886"/>
          </a:xfrm>
        </p:grpSpPr>
        <p:sp>
          <p:nvSpPr>
            <p:cNvPr id="13" name="Oval 29">
              <a:extLst>
                <a:ext uri="{FF2B5EF4-FFF2-40B4-BE49-F238E27FC236}">
                  <a16:creationId xmlns:a16="http://schemas.microsoft.com/office/drawing/2014/main" id="{029411D3-6ADF-4DB3-AE4D-923713687DA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 name="Прямоугольник 14">
              <a:extLst>
                <a:ext uri="{FF2B5EF4-FFF2-40B4-BE49-F238E27FC236}">
                  <a16:creationId xmlns:a16="http://schemas.microsoft.com/office/drawing/2014/main" id="{61B0B73B-A319-4A50-A6A8-EA3B9792E2B0}"/>
                </a:ext>
              </a:extLst>
            </p:cNvPr>
            <p:cNvSpPr/>
            <p:nvPr/>
          </p:nvSpPr>
          <p:spPr>
            <a:xfrm>
              <a:off x="5513909" y="1897135"/>
              <a:ext cx="416682" cy="707886"/>
            </a:xfrm>
            <a:prstGeom prst="rect">
              <a:avLst/>
            </a:prstGeom>
          </p:spPr>
          <p:txBody>
            <a:bodyPr wrap="square">
              <a:spAutoFit/>
            </a:bodyPr>
            <a:lstStyle/>
            <a:p>
              <a:pPr algn="ctr"/>
              <a:r>
                <a:rPr lang="en-US" sz="4000" dirty="0">
                  <a:solidFill>
                    <a:schemeClr val="bg1"/>
                  </a:solidFill>
                  <a:latin typeface="Akrobat Bold" panose="00000800000000000000" pitchFamily="50" charset="-52"/>
                </a:rPr>
                <a:t>1</a:t>
              </a:r>
              <a:endParaRPr lang="ru-RU" sz="4000" dirty="0">
                <a:solidFill>
                  <a:schemeClr val="bg1"/>
                </a:solidFill>
                <a:latin typeface="Akrobat Bold" panose="00000800000000000000" pitchFamily="50" charset="-52"/>
              </a:endParaRPr>
            </a:p>
          </p:txBody>
        </p:sp>
      </p:grpSp>
      <p:sp>
        <p:nvSpPr>
          <p:cNvPr id="16" name="Скругленный прямоугольник 6">
            <a:extLst>
              <a:ext uri="{FF2B5EF4-FFF2-40B4-BE49-F238E27FC236}">
                <a16:creationId xmlns:a16="http://schemas.microsoft.com/office/drawing/2014/main" id="{B8F5294F-4AB5-4DC3-971E-6F400B1CD3FD}"/>
              </a:ext>
            </a:extLst>
          </p:cNvPr>
          <p:cNvSpPr/>
          <p:nvPr/>
        </p:nvSpPr>
        <p:spPr>
          <a:xfrm>
            <a:off x="2273808" y="1455538"/>
            <a:ext cx="4407649" cy="1138773"/>
          </a:xfrm>
          <a:prstGeom prst="roundRect">
            <a:avLst>
              <a:gd name="adj" fmla="val 0"/>
            </a:avLst>
          </a:prstGeom>
        </p:spPr>
        <p:txBody>
          <a:bodyPr wrap="square">
            <a:spAutoFit/>
          </a:bodyPr>
          <a:lstStyle/>
          <a:p>
            <a:pPr fontAlgn="ctr"/>
            <a:r>
              <a:rPr lang="ru-RU" sz="1650" dirty="0">
                <a:solidFill>
                  <a:srgbClr val="52606B"/>
                </a:solidFill>
                <a:latin typeface="Akrobat" panose="00000600000000000000" pitchFamily="50" charset="-52"/>
                <a:cs typeface="Arial" panose="020B0604020202020204" pitchFamily="34" charset="0"/>
              </a:rPr>
              <a:t>Компенсация до 50 000 рублей по пакету «Максимальный» и до 100 000 рублей по пакету «Максимальный Плюс» без обращения </a:t>
            </a:r>
            <a:endParaRPr lang="en-US" sz="1650" dirty="0">
              <a:solidFill>
                <a:srgbClr val="52606B"/>
              </a:solidFill>
              <a:latin typeface="Akrobat" panose="00000600000000000000" pitchFamily="50" charset="-52"/>
              <a:cs typeface="Arial" panose="020B0604020202020204" pitchFamily="34" charset="0"/>
            </a:endParaRPr>
          </a:p>
          <a:p>
            <a:pPr fontAlgn="ctr"/>
            <a:r>
              <a:rPr lang="ru-RU" sz="1650" dirty="0">
                <a:solidFill>
                  <a:srgbClr val="52606B"/>
                </a:solidFill>
                <a:latin typeface="Akrobat" panose="00000600000000000000" pitchFamily="50" charset="-52"/>
                <a:cs typeface="Arial" panose="020B0604020202020204" pitchFamily="34" charset="0"/>
              </a:rPr>
              <a:t>в компетентные органы (кроме ПДТЛ и терроризм) </a:t>
            </a:r>
          </a:p>
        </p:txBody>
      </p:sp>
      <p:sp>
        <p:nvSpPr>
          <p:cNvPr id="17" name="Скругленный прямоугольник 16"/>
          <p:cNvSpPr/>
          <p:nvPr/>
        </p:nvSpPr>
        <p:spPr>
          <a:xfrm>
            <a:off x="7212013" y="1304924"/>
            <a:ext cx="4535487" cy="1440000"/>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8" name="Овал 58">
            <a:extLst>
              <a:ext uri="{FF2B5EF4-FFF2-40B4-BE49-F238E27FC236}">
                <a16:creationId xmlns:a16="http://schemas.microsoft.com/office/drawing/2014/main" id="{C6735F05-842E-4736-91AA-E7F2D505B696}"/>
              </a:ext>
            </a:extLst>
          </p:cNvPr>
          <p:cNvSpPr/>
          <p:nvPr/>
        </p:nvSpPr>
        <p:spPr>
          <a:xfrm>
            <a:off x="7455743" y="1581267"/>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19" name="Группа 18"/>
          <p:cNvGrpSpPr/>
          <p:nvPr/>
        </p:nvGrpSpPr>
        <p:grpSpPr>
          <a:xfrm>
            <a:off x="7593400" y="1670981"/>
            <a:ext cx="612000" cy="707886"/>
            <a:chOff x="5409900" y="1897135"/>
            <a:chExt cx="612000" cy="707886"/>
          </a:xfrm>
        </p:grpSpPr>
        <p:sp>
          <p:nvSpPr>
            <p:cNvPr id="20" name="Oval 29">
              <a:extLst>
                <a:ext uri="{FF2B5EF4-FFF2-40B4-BE49-F238E27FC236}">
                  <a16:creationId xmlns:a16="http://schemas.microsoft.com/office/drawing/2014/main" id="{029411D3-6ADF-4DB3-AE4D-923713687DA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 name="Прямоугольник 14">
              <a:extLst>
                <a:ext uri="{FF2B5EF4-FFF2-40B4-BE49-F238E27FC236}">
                  <a16:creationId xmlns:a16="http://schemas.microsoft.com/office/drawing/2014/main" id="{61B0B73B-A319-4A50-A6A8-EA3B9792E2B0}"/>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2</a:t>
              </a:r>
            </a:p>
          </p:txBody>
        </p:sp>
      </p:grpSp>
      <p:sp>
        <p:nvSpPr>
          <p:cNvPr id="22" name="Скругленный прямоугольник 6">
            <a:extLst>
              <a:ext uri="{FF2B5EF4-FFF2-40B4-BE49-F238E27FC236}">
                <a16:creationId xmlns:a16="http://schemas.microsoft.com/office/drawing/2014/main" id="{B8F5294F-4AB5-4DC3-971E-6F400B1CD3FD}"/>
              </a:ext>
            </a:extLst>
          </p:cNvPr>
          <p:cNvSpPr/>
          <p:nvPr/>
        </p:nvSpPr>
        <p:spPr>
          <a:xfrm>
            <a:off x="8412333" y="1586343"/>
            <a:ext cx="2819259" cy="877163"/>
          </a:xfrm>
          <a:prstGeom prst="roundRect">
            <a:avLst>
              <a:gd name="adj" fmla="val 0"/>
            </a:avLst>
          </a:prstGeom>
        </p:spPr>
        <p:txBody>
          <a:bodyPr wrap="square">
            <a:spAutoFit/>
          </a:bodyPr>
          <a:lstStyle/>
          <a:p>
            <a:pPr fontAlgn="ctr"/>
            <a:r>
              <a:rPr lang="ru-RU" sz="1650" dirty="0">
                <a:solidFill>
                  <a:srgbClr val="52606B"/>
                </a:solidFill>
                <a:latin typeface="Akrobat" panose="00000600000000000000" pitchFamily="50" charset="-52"/>
                <a:cs typeface="Arial" panose="020B0604020202020204" pitchFamily="34" charset="0"/>
              </a:rPr>
              <a:t>Возможность заявить убыток удаленно, через своего Агента или в офис СК</a:t>
            </a:r>
          </a:p>
        </p:txBody>
      </p:sp>
      <p:sp>
        <p:nvSpPr>
          <p:cNvPr id="23" name="Скругленный прямоугольник 22"/>
          <p:cNvSpPr/>
          <p:nvPr/>
        </p:nvSpPr>
        <p:spPr>
          <a:xfrm>
            <a:off x="1055687" y="4572001"/>
            <a:ext cx="5865055" cy="1665287"/>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4" name="Овал 58">
            <a:extLst>
              <a:ext uri="{FF2B5EF4-FFF2-40B4-BE49-F238E27FC236}">
                <a16:creationId xmlns:a16="http://schemas.microsoft.com/office/drawing/2014/main" id="{C6735F05-842E-4736-91AA-E7F2D505B696}"/>
              </a:ext>
            </a:extLst>
          </p:cNvPr>
          <p:cNvSpPr/>
          <p:nvPr/>
        </p:nvSpPr>
        <p:spPr>
          <a:xfrm>
            <a:off x="1299417" y="4975143"/>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5" name="Группа 24"/>
          <p:cNvGrpSpPr/>
          <p:nvPr/>
        </p:nvGrpSpPr>
        <p:grpSpPr>
          <a:xfrm>
            <a:off x="1437074" y="5064857"/>
            <a:ext cx="612000" cy="707886"/>
            <a:chOff x="5409900" y="1897135"/>
            <a:chExt cx="612000" cy="707886"/>
          </a:xfrm>
        </p:grpSpPr>
        <p:sp>
          <p:nvSpPr>
            <p:cNvPr id="26" name="Oval 29">
              <a:extLst>
                <a:ext uri="{FF2B5EF4-FFF2-40B4-BE49-F238E27FC236}">
                  <a16:creationId xmlns:a16="http://schemas.microsoft.com/office/drawing/2014/main" id="{029411D3-6ADF-4DB3-AE4D-923713687DA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7" name="Прямоугольник 14">
              <a:extLst>
                <a:ext uri="{FF2B5EF4-FFF2-40B4-BE49-F238E27FC236}">
                  <a16:creationId xmlns:a16="http://schemas.microsoft.com/office/drawing/2014/main" id="{61B0B73B-A319-4A50-A6A8-EA3B9792E2B0}"/>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5</a:t>
              </a:r>
            </a:p>
          </p:txBody>
        </p:sp>
      </p:grpSp>
      <p:sp>
        <p:nvSpPr>
          <p:cNvPr id="28" name="Скругленный прямоугольник 6">
            <a:extLst>
              <a:ext uri="{FF2B5EF4-FFF2-40B4-BE49-F238E27FC236}">
                <a16:creationId xmlns:a16="http://schemas.microsoft.com/office/drawing/2014/main" id="{B8F5294F-4AB5-4DC3-971E-6F400B1CD3FD}"/>
              </a:ext>
            </a:extLst>
          </p:cNvPr>
          <p:cNvSpPr/>
          <p:nvPr/>
        </p:nvSpPr>
        <p:spPr>
          <a:xfrm>
            <a:off x="2256007" y="4835258"/>
            <a:ext cx="3984456" cy="1138773"/>
          </a:xfrm>
          <a:prstGeom prst="roundRect">
            <a:avLst>
              <a:gd name="adj" fmla="val 0"/>
            </a:avLst>
          </a:prstGeom>
        </p:spPr>
        <p:txBody>
          <a:bodyPr wrap="square">
            <a:spAutoFit/>
          </a:bodyPr>
          <a:lstStyle/>
          <a:p>
            <a:pPr fontAlgn="ctr"/>
            <a:r>
              <a:rPr lang="ru-RU" sz="1650" dirty="0">
                <a:solidFill>
                  <a:srgbClr val="52606B"/>
                </a:solidFill>
                <a:latin typeface="Akrobat" panose="00000600000000000000" pitchFamily="50" charset="-52"/>
                <a:cs typeface="Arial" panose="020B0604020202020204" pitchFamily="34" charset="0"/>
              </a:rPr>
              <a:t>При частичном повреждении отделки руководствуемся только профессиональными технологиями, никогда </a:t>
            </a:r>
          </a:p>
          <a:p>
            <a:pPr fontAlgn="ctr"/>
            <a:r>
              <a:rPr lang="ru-RU" sz="1650" dirty="0">
                <a:solidFill>
                  <a:srgbClr val="52606B"/>
                </a:solidFill>
                <a:latin typeface="Akrobat" panose="00000600000000000000" pitchFamily="50" charset="-52"/>
                <a:cs typeface="Arial" panose="020B0604020202020204" pitchFamily="34" charset="0"/>
              </a:rPr>
              <a:t>не применяем локальный ремонт</a:t>
            </a:r>
          </a:p>
        </p:txBody>
      </p:sp>
      <p:sp>
        <p:nvSpPr>
          <p:cNvPr id="29" name="Скругленный прямоугольник 28"/>
          <p:cNvSpPr/>
          <p:nvPr/>
        </p:nvSpPr>
        <p:spPr>
          <a:xfrm>
            <a:off x="7212013" y="4572001"/>
            <a:ext cx="4535487" cy="1665287"/>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0" name="Овал 58">
            <a:extLst>
              <a:ext uri="{FF2B5EF4-FFF2-40B4-BE49-F238E27FC236}">
                <a16:creationId xmlns:a16="http://schemas.microsoft.com/office/drawing/2014/main" id="{C6735F05-842E-4736-91AA-E7F2D505B696}"/>
              </a:ext>
            </a:extLst>
          </p:cNvPr>
          <p:cNvSpPr/>
          <p:nvPr/>
        </p:nvSpPr>
        <p:spPr>
          <a:xfrm>
            <a:off x="7455743" y="4975143"/>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31" name="Группа 30"/>
          <p:cNvGrpSpPr/>
          <p:nvPr/>
        </p:nvGrpSpPr>
        <p:grpSpPr>
          <a:xfrm>
            <a:off x="7593400" y="5064857"/>
            <a:ext cx="612000" cy="707886"/>
            <a:chOff x="5409900" y="1897135"/>
            <a:chExt cx="612000" cy="707886"/>
          </a:xfrm>
        </p:grpSpPr>
        <p:sp>
          <p:nvSpPr>
            <p:cNvPr id="32" name="Oval 29">
              <a:extLst>
                <a:ext uri="{FF2B5EF4-FFF2-40B4-BE49-F238E27FC236}">
                  <a16:creationId xmlns:a16="http://schemas.microsoft.com/office/drawing/2014/main" id="{029411D3-6ADF-4DB3-AE4D-923713687DA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3" name="Прямоугольник 14">
              <a:extLst>
                <a:ext uri="{FF2B5EF4-FFF2-40B4-BE49-F238E27FC236}">
                  <a16:creationId xmlns:a16="http://schemas.microsoft.com/office/drawing/2014/main" id="{61B0B73B-A319-4A50-A6A8-EA3B9792E2B0}"/>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6</a:t>
              </a:r>
            </a:p>
          </p:txBody>
        </p:sp>
      </p:grpSp>
      <p:sp>
        <p:nvSpPr>
          <p:cNvPr id="34" name="Скругленный прямоугольник 6">
            <a:extLst>
              <a:ext uri="{FF2B5EF4-FFF2-40B4-BE49-F238E27FC236}">
                <a16:creationId xmlns:a16="http://schemas.microsoft.com/office/drawing/2014/main" id="{B8F5294F-4AB5-4DC3-971E-6F400B1CD3FD}"/>
              </a:ext>
            </a:extLst>
          </p:cNvPr>
          <p:cNvSpPr/>
          <p:nvPr/>
        </p:nvSpPr>
        <p:spPr>
          <a:xfrm>
            <a:off x="8405362" y="4832908"/>
            <a:ext cx="3043688" cy="1138773"/>
          </a:xfrm>
          <a:prstGeom prst="roundRect">
            <a:avLst>
              <a:gd name="adj" fmla="val 0"/>
            </a:avLst>
          </a:prstGeom>
        </p:spPr>
        <p:txBody>
          <a:bodyPr wrap="square">
            <a:spAutoFit/>
          </a:bodyPr>
          <a:lstStyle/>
          <a:p>
            <a:pPr fontAlgn="ctr"/>
            <a:r>
              <a:rPr lang="ru-RU" sz="1650" dirty="0">
                <a:solidFill>
                  <a:srgbClr val="52606B"/>
                </a:solidFill>
                <a:latin typeface="Akrobat" panose="00000600000000000000" pitchFamily="50" charset="-52"/>
                <a:cs typeface="Arial" panose="020B0604020202020204" pitchFamily="34" charset="0"/>
              </a:rPr>
              <a:t>При частичном повреждении внутренней отделки платим «без учета износа» и без повышающих коэффициентов к тарифу</a:t>
            </a:r>
          </a:p>
        </p:txBody>
      </p:sp>
      <p:sp>
        <p:nvSpPr>
          <p:cNvPr id="35" name="Скругленный прямоугольник 34"/>
          <p:cNvSpPr/>
          <p:nvPr/>
        </p:nvSpPr>
        <p:spPr>
          <a:xfrm>
            <a:off x="1055688" y="2933178"/>
            <a:ext cx="5832475" cy="1440000"/>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6" name="Овал 58">
            <a:extLst>
              <a:ext uri="{FF2B5EF4-FFF2-40B4-BE49-F238E27FC236}">
                <a16:creationId xmlns:a16="http://schemas.microsoft.com/office/drawing/2014/main" id="{C6735F05-842E-4736-91AA-E7F2D505B696}"/>
              </a:ext>
            </a:extLst>
          </p:cNvPr>
          <p:cNvSpPr/>
          <p:nvPr/>
        </p:nvSpPr>
        <p:spPr>
          <a:xfrm>
            <a:off x="1299417" y="3212271"/>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37" name="Группа 36"/>
          <p:cNvGrpSpPr/>
          <p:nvPr/>
        </p:nvGrpSpPr>
        <p:grpSpPr>
          <a:xfrm>
            <a:off x="1437074" y="3301985"/>
            <a:ext cx="612000" cy="707886"/>
            <a:chOff x="5409900" y="1897135"/>
            <a:chExt cx="612000" cy="707886"/>
          </a:xfrm>
        </p:grpSpPr>
        <p:sp>
          <p:nvSpPr>
            <p:cNvPr id="38" name="Oval 29">
              <a:extLst>
                <a:ext uri="{FF2B5EF4-FFF2-40B4-BE49-F238E27FC236}">
                  <a16:creationId xmlns:a16="http://schemas.microsoft.com/office/drawing/2014/main" id="{029411D3-6ADF-4DB3-AE4D-923713687DA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9" name="Прямоугольник 14">
              <a:extLst>
                <a:ext uri="{FF2B5EF4-FFF2-40B4-BE49-F238E27FC236}">
                  <a16:creationId xmlns:a16="http://schemas.microsoft.com/office/drawing/2014/main" id="{61B0B73B-A319-4A50-A6A8-EA3B9792E2B0}"/>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3</a:t>
              </a:r>
            </a:p>
          </p:txBody>
        </p:sp>
      </p:grpSp>
      <p:sp>
        <p:nvSpPr>
          <p:cNvPr id="40" name="Скругленный прямоугольник 6">
            <a:extLst>
              <a:ext uri="{FF2B5EF4-FFF2-40B4-BE49-F238E27FC236}">
                <a16:creationId xmlns:a16="http://schemas.microsoft.com/office/drawing/2014/main" id="{B8F5294F-4AB5-4DC3-971E-6F400B1CD3FD}"/>
              </a:ext>
            </a:extLst>
          </p:cNvPr>
          <p:cNvSpPr/>
          <p:nvPr/>
        </p:nvSpPr>
        <p:spPr>
          <a:xfrm>
            <a:off x="2259368" y="3083792"/>
            <a:ext cx="4313447" cy="1138773"/>
          </a:xfrm>
          <a:prstGeom prst="roundRect">
            <a:avLst>
              <a:gd name="adj" fmla="val 0"/>
            </a:avLst>
          </a:prstGeom>
        </p:spPr>
        <p:txBody>
          <a:bodyPr wrap="square">
            <a:spAutoFit/>
          </a:bodyPr>
          <a:lstStyle/>
          <a:p>
            <a:pPr fontAlgn="ctr"/>
            <a:r>
              <a:rPr lang="ru-RU" sz="1650" dirty="0">
                <a:solidFill>
                  <a:srgbClr val="52606B"/>
                </a:solidFill>
                <a:latin typeface="Akrobat" panose="00000600000000000000" pitchFamily="50" charset="-52"/>
                <a:cs typeface="Arial" panose="020B0604020202020204" pitchFamily="34" charset="0"/>
              </a:rPr>
              <a:t>Выплата за 1-ну единицу Домашнего имущества без включения в Опись до 150 000 рублей </a:t>
            </a:r>
            <a:endParaRPr lang="en-US" sz="1650" dirty="0">
              <a:solidFill>
                <a:srgbClr val="52606B"/>
              </a:solidFill>
              <a:latin typeface="Akrobat" panose="00000600000000000000" pitchFamily="50" charset="-52"/>
              <a:cs typeface="Arial" panose="020B0604020202020204" pitchFamily="34" charset="0"/>
            </a:endParaRPr>
          </a:p>
          <a:p>
            <a:pPr fontAlgn="ctr"/>
            <a:r>
              <a:rPr lang="ru-RU" sz="1650" dirty="0">
                <a:solidFill>
                  <a:srgbClr val="52606B"/>
                </a:solidFill>
                <a:latin typeface="Akrobat" panose="00000600000000000000" pitchFamily="50" charset="-52"/>
                <a:cs typeface="Arial" panose="020B0604020202020204" pitchFamily="34" charset="0"/>
              </a:rPr>
              <a:t>по пакету «Максимальный» и до 300 000 рублей </a:t>
            </a:r>
            <a:endParaRPr lang="en-US" sz="1650" dirty="0">
              <a:solidFill>
                <a:srgbClr val="52606B"/>
              </a:solidFill>
              <a:latin typeface="Akrobat" panose="00000600000000000000" pitchFamily="50" charset="-52"/>
              <a:cs typeface="Arial" panose="020B0604020202020204" pitchFamily="34" charset="0"/>
            </a:endParaRPr>
          </a:p>
          <a:p>
            <a:pPr fontAlgn="ctr"/>
            <a:r>
              <a:rPr lang="ru-RU" sz="1650" dirty="0">
                <a:solidFill>
                  <a:srgbClr val="52606B"/>
                </a:solidFill>
                <a:latin typeface="Akrobat" panose="00000600000000000000" pitchFamily="50" charset="-52"/>
                <a:cs typeface="Arial" panose="020B0604020202020204" pitchFamily="34" charset="0"/>
              </a:rPr>
              <a:t>по пакету «Максимальный Плюс» </a:t>
            </a:r>
          </a:p>
        </p:txBody>
      </p:sp>
      <p:sp>
        <p:nvSpPr>
          <p:cNvPr id="41" name="Скругленный прямоугольник 40"/>
          <p:cNvSpPr/>
          <p:nvPr/>
        </p:nvSpPr>
        <p:spPr>
          <a:xfrm>
            <a:off x="7212013" y="2933178"/>
            <a:ext cx="4535487" cy="1440000"/>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2" name="Овал 58">
            <a:extLst>
              <a:ext uri="{FF2B5EF4-FFF2-40B4-BE49-F238E27FC236}">
                <a16:creationId xmlns:a16="http://schemas.microsoft.com/office/drawing/2014/main" id="{C6735F05-842E-4736-91AA-E7F2D505B696}"/>
              </a:ext>
            </a:extLst>
          </p:cNvPr>
          <p:cNvSpPr/>
          <p:nvPr/>
        </p:nvSpPr>
        <p:spPr>
          <a:xfrm>
            <a:off x="7455743" y="3212271"/>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43" name="Группа 42"/>
          <p:cNvGrpSpPr/>
          <p:nvPr/>
        </p:nvGrpSpPr>
        <p:grpSpPr>
          <a:xfrm>
            <a:off x="7593400" y="3301985"/>
            <a:ext cx="612000" cy="707886"/>
            <a:chOff x="5409900" y="1897135"/>
            <a:chExt cx="612000" cy="707886"/>
          </a:xfrm>
        </p:grpSpPr>
        <p:sp>
          <p:nvSpPr>
            <p:cNvPr id="44" name="Oval 29">
              <a:extLst>
                <a:ext uri="{FF2B5EF4-FFF2-40B4-BE49-F238E27FC236}">
                  <a16:creationId xmlns:a16="http://schemas.microsoft.com/office/drawing/2014/main" id="{029411D3-6ADF-4DB3-AE4D-923713687DA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рямоугольник 14">
              <a:extLst>
                <a:ext uri="{FF2B5EF4-FFF2-40B4-BE49-F238E27FC236}">
                  <a16:creationId xmlns:a16="http://schemas.microsoft.com/office/drawing/2014/main" id="{61B0B73B-A319-4A50-A6A8-EA3B9792E2B0}"/>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4</a:t>
              </a:r>
            </a:p>
          </p:txBody>
        </p:sp>
      </p:grpSp>
      <p:sp>
        <p:nvSpPr>
          <p:cNvPr id="46" name="Скругленный прямоугольник 6">
            <a:extLst>
              <a:ext uri="{FF2B5EF4-FFF2-40B4-BE49-F238E27FC236}">
                <a16:creationId xmlns:a16="http://schemas.microsoft.com/office/drawing/2014/main" id="{B8F5294F-4AB5-4DC3-971E-6F400B1CD3FD}"/>
              </a:ext>
            </a:extLst>
          </p:cNvPr>
          <p:cNvSpPr/>
          <p:nvPr/>
        </p:nvSpPr>
        <p:spPr>
          <a:xfrm>
            <a:off x="8412332" y="3083792"/>
            <a:ext cx="3190061" cy="1138773"/>
          </a:xfrm>
          <a:prstGeom prst="roundRect">
            <a:avLst>
              <a:gd name="adj" fmla="val 0"/>
            </a:avLst>
          </a:prstGeom>
        </p:spPr>
        <p:txBody>
          <a:bodyPr wrap="square">
            <a:spAutoFit/>
          </a:bodyPr>
          <a:lstStyle/>
          <a:p>
            <a:pPr fontAlgn="ctr"/>
            <a:r>
              <a:rPr lang="ru-RU" sz="1650" dirty="0">
                <a:solidFill>
                  <a:srgbClr val="52606B"/>
                </a:solidFill>
                <a:latin typeface="Akrobat" panose="00000600000000000000" pitchFamily="50" charset="-52"/>
                <a:cs typeface="Arial" panose="020B0604020202020204" pitchFamily="34" charset="0"/>
              </a:rPr>
              <a:t>Срок подачи заявления об убытке — </a:t>
            </a:r>
          </a:p>
          <a:p>
            <a:pPr fontAlgn="ctr"/>
            <a:r>
              <a:rPr lang="ru-RU" sz="1650" spc="-20" dirty="0">
                <a:solidFill>
                  <a:srgbClr val="52606B"/>
                </a:solidFill>
                <a:latin typeface="Akrobat" panose="00000600000000000000" pitchFamily="50" charset="-52"/>
                <a:cs typeface="Arial" panose="020B0604020202020204" pitchFamily="34" charset="0"/>
              </a:rPr>
              <a:t>до 90 дней с момента, когда страхователю </a:t>
            </a:r>
            <a:r>
              <a:rPr lang="ru-RU" sz="1650" dirty="0">
                <a:solidFill>
                  <a:srgbClr val="52606B"/>
                </a:solidFill>
                <a:latin typeface="Akrobat" panose="00000600000000000000" pitchFamily="50" charset="-52"/>
                <a:cs typeface="Arial" panose="020B0604020202020204" pitchFamily="34" charset="0"/>
              </a:rPr>
              <a:t>стало известно </a:t>
            </a:r>
            <a:endParaRPr lang="en-US" sz="1650" dirty="0">
              <a:solidFill>
                <a:srgbClr val="52606B"/>
              </a:solidFill>
              <a:latin typeface="Akrobat" panose="00000600000000000000" pitchFamily="50" charset="-52"/>
              <a:cs typeface="Arial" panose="020B0604020202020204" pitchFamily="34" charset="0"/>
            </a:endParaRPr>
          </a:p>
          <a:p>
            <a:pPr fontAlgn="ctr"/>
            <a:r>
              <a:rPr lang="ru-RU" sz="1650" dirty="0">
                <a:solidFill>
                  <a:srgbClr val="52606B"/>
                </a:solidFill>
                <a:latin typeface="Akrobat" panose="00000600000000000000" pitchFamily="50" charset="-52"/>
                <a:cs typeface="Arial" panose="020B0604020202020204" pitchFamily="34" charset="0"/>
              </a:rPr>
              <a:t>о происшествии</a:t>
            </a:r>
          </a:p>
        </p:txBody>
      </p:sp>
      <p:sp>
        <p:nvSpPr>
          <p:cNvPr id="47"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2BCF0C0D-0EEF-429D-84E5-312794667DE8}" type="slidenum">
              <a:rPr lang="ru-RU" sz="900" smtClean="0"/>
              <a:t>30</a:t>
            </a:fld>
            <a:endParaRPr lang="ru-RU" sz="900" dirty="0"/>
          </a:p>
        </p:txBody>
      </p:sp>
    </p:spTree>
    <p:extLst>
      <p:ext uri="{BB962C8B-B14F-4D97-AF65-F5344CB8AC3E}">
        <p14:creationId xmlns:p14="http://schemas.microsoft.com/office/powerpoint/2010/main" val="54415210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44E66A-0E73-7AE6-9953-50E4AAC400FB}"/>
            </a:ext>
          </a:extLst>
        </p:cNvPr>
        <p:cNvGrpSpPr/>
        <p:nvPr/>
      </p:nvGrpSpPr>
      <p:grpSpPr>
        <a:xfrm>
          <a:off x="0" y="0"/>
          <a:ext cx="0" cy="0"/>
          <a:chOff x="0" y="0"/>
          <a:chExt cx="0" cy="0"/>
        </a:xfrm>
      </p:grpSpPr>
      <p:sp>
        <p:nvSpPr>
          <p:cNvPr id="34" name="Прямоугольник с двумя скругленными соседними углами 26">
            <a:extLst>
              <a:ext uri="{FF2B5EF4-FFF2-40B4-BE49-F238E27FC236}">
                <a16:creationId xmlns:a16="http://schemas.microsoft.com/office/drawing/2014/main" id="{7DC3E133-F569-6313-3BC9-4945993A6F59}"/>
              </a:ext>
            </a:extLst>
          </p:cNvPr>
          <p:cNvSpPr/>
          <p:nvPr/>
        </p:nvSpPr>
        <p:spPr>
          <a:xfrm>
            <a:off x="7663542" y="950759"/>
            <a:ext cx="1347036" cy="288000"/>
          </a:xfrm>
          <a:prstGeom prst="round2SameRect">
            <a:avLst>
              <a:gd name="adj1" fmla="val 34088"/>
              <a:gd name="adj2" fmla="val 0"/>
            </a:avLst>
          </a:prstGeom>
          <a:solidFill>
            <a:srgbClr val="C5CA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2" name="Прямоугольник с двумя скругленными соседними углами 26">
            <a:extLst>
              <a:ext uri="{FF2B5EF4-FFF2-40B4-BE49-F238E27FC236}">
                <a16:creationId xmlns:a16="http://schemas.microsoft.com/office/drawing/2014/main" id="{8D4CBF1B-CA72-6063-E711-4B74E6DE743D}"/>
              </a:ext>
            </a:extLst>
          </p:cNvPr>
          <p:cNvSpPr/>
          <p:nvPr/>
        </p:nvSpPr>
        <p:spPr>
          <a:xfrm>
            <a:off x="9014261" y="950759"/>
            <a:ext cx="1347036" cy="288000"/>
          </a:xfrm>
          <a:prstGeom prst="round2SameRect">
            <a:avLst>
              <a:gd name="adj1" fmla="val 34088"/>
              <a:gd name="adj2" fmla="val 0"/>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Прямоугольник с двумя скругленными соседними углами 26">
            <a:extLst>
              <a:ext uri="{FF2B5EF4-FFF2-40B4-BE49-F238E27FC236}">
                <a16:creationId xmlns:a16="http://schemas.microsoft.com/office/drawing/2014/main" id="{977AA7E0-D21A-06C3-3684-4034CFAD33EE}"/>
              </a:ext>
            </a:extLst>
          </p:cNvPr>
          <p:cNvSpPr/>
          <p:nvPr/>
        </p:nvSpPr>
        <p:spPr>
          <a:xfrm>
            <a:off x="10364980" y="950759"/>
            <a:ext cx="1384107" cy="288000"/>
          </a:xfrm>
          <a:prstGeom prst="round2SameRect">
            <a:avLst>
              <a:gd name="adj1" fmla="val 34088"/>
              <a:gd name="adj2" fmla="val 0"/>
            </a:avLst>
          </a:prstGeom>
          <a:solidFill>
            <a:srgbClr val="C8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3975BA6F-A6BE-DB03-55C7-BBA3DCE435D5}"/>
              </a:ext>
            </a:extLst>
          </p:cNvPr>
          <p:cNvSpPr>
            <a:spLocks noGrp="1"/>
          </p:cNvSpPr>
          <p:nvPr>
            <p:ph type="title"/>
          </p:nvPr>
        </p:nvSpPr>
        <p:spPr>
          <a:xfrm>
            <a:off x="990600" y="378935"/>
            <a:ext cx="10758487" cy="562393"/>
          </a:xfrm>
        </p:spPr>
        <p:txBody>
          <a:bodyPr/>
          <a:lstStyle/>
          <a:p>
            <a:r>
              <a:rPr lang="ru-RU" dirty="0"/>
              <a:t>Чем новый АльфаРЕМОНТ отличается от старого</a:t>
            </a:r>
          </a:p>
        </p:txBody>
      </p:sp>
      <p:sp>
        <p:nvSpPr>
          <p:cNvPr id="5" name="Номер слайда 6">
            <a:extLst>
              <a:ext uri="{FF2B5EF4-FFF2-40B4-BE49-F238E27FC236}">
                <a16:creationId xmlns:a16="http://schemas.microsoft.com/office/drawing/2014/main" id="{3C95A87E-650C-4C4E-009B-F6695B7F2795}"/>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31</a:t>
            </a:fld>
            <a:endParaRPr lang="ru-RU" sz="900" dirty="0"/>
          </a:p>
        </p:txBody>
      </p:sp>
      <p:graphicFrame>
        <p:nvGraphicFramePr>
          <p:cNvPr id="10" name="Таблица 9">
            <a:extLst>
              <a:ext uri="{FF2B5EF4-FFF2-40B4-BE49-F238E27FC236}">
                <a16:creationId xmlns:a16="http://schemas.microsoft.com/office/drawing/2014/main" id="{22E443EF-C59A-CDAA-D872-16C7B61989A4}"/>
              </a:ext>
            </a:extLst>
          </p:cNvPr>
          <p:cNvGraphicFramePr>
            <a:graphicFrameLocks noGrp="1"/>
          </p:cNvGraphicFramePr>
          <p:nvPr>
            <p:extLst>
              <p:ext uri="{D42A27DB-BD31-4B8C-83A1-F6EECF244321}">
                <p14:modId xmlns:p14="http://schemas.microsoft.com/office/powerpoint/2010/main" val="106910926"/>
              </p:ext>
            </p:extLst>
          </p:nvPr>
        </p:nvGraphicFramePr>
        <p:xfrm>
          <a:off x="442911" y="968788"/>
          <a:ext cx="11306181" cy="5391720"/>
        </p:xfrm>
        <a:graphic>
          <a:graphicData uri="http://schemas.openxmlformats.org/drawingml/2006/table">
            <a:tbl>
              <a:tblPr firstRow="1" bandRow="1">
                <a:tableStyleId>{2D5ABB26-0587-4C30-8999-92F81FD0307C}</a:tableStyleId>
              </a:tblPr>
              <a:tblGrid>
                <a:gridCol w="7253289">
                  <a:extLst>
                    <a:ext uri="{9D8B030D-6E8A-4147-A177-3AD203B41FA5}">
                      <a16:colId xmlns:a16="http://schemas.microsoft.com/office/drawing/2014/main" val="1213948066"/>
                    </a:ext>
                  </a:extLst>
                </a:gridCol>
                <a:gridCol w="1350964">
                  <a:extLst>
                    <a:ext uri="{9D8B030D-6E8A-4147-A177-3AD203B41FA5}">
                      <a16:colId xmlns:a16="http://schemas.microsoft.com/office/drawing/2014/main" val="628073935"/>
                    </a:ext>
                  </a:extLst>
                </a:gridCol>
                <a:gridCol w="1350964">
                  <a:extLst>
                    <a:ext uri="{9D8B030D-6E8A-4147-A177-3AD203B41FA5}">
                      <a16:colId xmlns:a16="http://schemas.microsoft.com/office/drawing/2014/main" val="3272803732"/>
                    </a:ext>
                  </a:extLst>
                </a:gridCol>
                <a:gridCol w="1350964">
                  <a:extLst>
                    <a:ext uri="{9D8B030D-6E8A-4147-A177-3AD203B41FA5}">
                      <a16:colId xmlns:a16="http://schemas.microsoft.com/office/drawing/2014/main" val="545032086"/>
                    </a:ext>
                  </a:extLst>
                </a:gridCol>
              </a:tblGrid>
              <a:tr h="252000">
                <a:tc>
                  <a:txBody>
                    <a:bodyPr/>
                    <a:lstStyle/>
                    <a:p>
                      <a:pPr>
                        <a:lnSpc>
                          <a:spcPct val="90000"/>
                        </a:lnSpc>
                      </a:pPr>
                      <a:r>
                        <a:rPr lang="ru-RU" sz="1400" b="0" kern="1200" dirty="0">
                          <a:solidFill>
                            <a:srgbClr val="52606B"/>
                          </a:solidFill>
                          <a:latin typeface="Akrobat Bold" panose="00000800000000000000" pitchFamily="50" charset="-52"/>
                          <a:ea typeface="+mn-ea"/>
                          <a:cs typeface="+mn-cs"/>
                        </a:rPr>
                        <a:t>Отличия в содержании покрытия</a:t>
                      </a:r>
                    </a:p>
                  </a:txBody>
                  <a:tcPr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spcAft>
                          <a:spcPts val="800"/>
                        </a:spcAft>
                      </a:pPr>
                      <a:r>
                        <a:rPr lang="ru-RU" sz="1400" b="0" dirty="0">
                          <a:solidFill>
                            <a:srgbClr val="52606B"/>
                          </a:solidFill>
                          <a:latin typeface="Akrobat Bold" panose="00000800000000000000" pitchFamily="50" charset="-52"/>
                        </a:rPr>
                        <a:t>Комфорт</a:t>
                      </a:r>
                    </a:p>
                  </a:txBody>
                  <a:tcPr marR="0" marT="0"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spcAft>
                          <a:spcPts val="800"/>
                        </a:spcAft>
                      </a:pPr>
                      <a:r>
                        <a:rPr lang="ru-RU" sz="1400" b="0" dirty="0">
                          <a:solidFill>
                            <a:schemeClr val="bg1"/>
                          </a:solidFill>
                          <a:latin typeface="Akrobat Bold" panose="00000800000000000000" pitchFamily="50" charset="-52"/>
                        </a:rPr>
                        <a:t>Максимальный</a:t>
                      </a:r>
                    </a:p>
                  </a:txBody>
                  <a:tcPr marR="0" marT="0"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spcAft>
                          <a:spcPts val="800"/>
                        </a:spcAft>
                      </a:pPr>
                      <a:r>
                        <a:rPr lang="ru-RU" sz="1400" spc="-31" dirty="0">
                          <a:solidFill>
                            <a:schemeClr val="bg1"/>
                          </a:solidFill>
                          <a:latin typeface="Akrobat Bold" panose="00000800000000000000" pitchFamily="50" charset="-52"/>
                        </a:rPr>
                        <a:t>Максимальный</a:t>
                      </a:r>
                    </a:p>
                  </a:txBody>
                  <a:tcPr marR="0" marT="0"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extLst>
                  <a:ext uri="{0D108BD9-81ED-4DB2-BD59-A6C34878D82A}">
                    <a16:rowId xmlns:a16="http://schemas.microsoft.com/office/drawing/2014/main" val="2712826253"/>
                  </a:ext>
                </a:extLst>
              </a:tr>
              <a:tr h="284400">
                <a:tc>
                  <a:txBody>
                    <a:bodyPr/>
                    <a:lstStyle/>
                    <a:p>
                      <a:pPr marL="0" algn="l" defTabSz="914400" rtl="0" eaLnBrk="1" fontAlgn="ctr" latinLnBrk="0" hangingPunct="1">
                        <a:lnSpc>
                          <a:spcPct val="90000"/>
                        </a:lnSpc>
                      </a:pPr>
                      <a:r>
                        <a:rPr lang="ru-RU" sz="1400" kern="1200" spc="-31" dirty="0">
                          <a:solidFill>
                            <a:srgbClr val="52606B"/>
                          </a:solidFill>
                          <a:latin typeface="Akrobat Bold" panose="00000800000000000000" pitchFamily="50" charset="-52"/>
                          <a:ea typeface="+mn-ea"/>
                          <a:cs typeface="+mn-cs"/>
                        </a:rPr>
                        <a:t>Выплаты в рамках Зеленого коридора </a:t>
                      </a:r>
                      <a:r>
                        <a:rPr lang="ru-RU" sz="1400" kern="1200" spc="-31" dirty="0">
                          <a:solidFill>
                            <a:srgbClr val="52606B"/>
                          </a:solidFill>
                          <a:latin typeface="Akrobat" panose="00000600000000000000" pitchFamily="50" charset="-52"/>
                          <a:ea typeface="+mn-ea"/>
                          <a:cs typeface="+mn-cs"/>
                        </a:rPr>
                        <a:t>(без справок), кроме страховых случаев по рискам: ПДТЛ и Теракт</a:t>
                      </a:r>
                    </a:p>
                  </a:txBody>
                  <a:tcPr marL="90000" marR="90000" marT="46800" marB="4680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r>
                        <a:rPr lang="ru-RU" sz="1600" kern="1200" dirty="0">
                          <a:solidFill>
                            <a:srgbClr val="C8202F"/>
                          </a:solidFill>
                          <a:latin typeface="Akrobat Bold" panose="00000800000000000000" pitchFamily="50" charset="-52"/>
                          <a:ea typeface="+mn-ea"/>
                          <a:cs typeface="+mn-cs"/>
                        </a:rPr>
                        <a:t>до 50 000</a:t>
                      </a:r>
                    </a:p>
                  </a:txBody>
                  <a:tcPr marL="9525" marR="9525" marT="9525"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r>
                        <a:rPr lang="ru-RU" sz="1600" kern="1200" dirty="0">
                          <a:solidFill>
                            <a:srgbClr val="C8202F"/>
                          </a:solidFill>
                          <a:latin typeface="Akrobat Bold" panose="00000800000000000000" pitchFamily="50" charset="-52"/>
                          <a:ea typeface="+mn-ea"/>
                          <a:cs typeface="+mn-cs"/>
                        </a:rPr>
                        <a:t>до 50 000</a:t>
                      </a:r>
                    </a:p>
                  </a:txBody>
                  <a:tcPr marL="9525" marR="9525" marT="9525"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r>
                        <a:rPr lang="ru-RU" sz="1600" kern="1200" dirty="0">
                          <a:solidFill>
                            <a:srgbClr val="C8202F"/>
                          </a:solidFill>
                          <a:latin typeface="Akrobat Bold" panose="00000800000000000000" pitchFamily="50" charset="-52"/>
                          <a:ea typeface="+mn-ea"/>
                          <a:cs typeface="+mn-cs"/>
                        </a:rPr>
                        <a:t>до 100 000</a:t>
                      </a:r>
                    </a:p>
                  </a:txBody>
                  <a:tcPr marL="9525" marR="9525" marT="9525"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040919042"/>
                  </a:ext>
                </a:extLst>
              </a:tr>
              <a:tr h="284400">
                <a:tc>
                  <a:txBody>
                    <a:bodyPr/>
                    <a:lstStyle/>
                    <a:p>
                      <a:pPr marL="0" algn="l" defTabSz="914400" rtl="0" eaLnBrk="1" fontAlgn="ctr" latinLnBrk="0" hangingPunct="1">
                        <a:lnSpc>
                          <a:spcPct val="90000"/>
                        </a:lnSpc>
                      </a:pPr>
                      <a:r>
                        <a:rPr lang="ru-RU" sz="1400" kern="1200" dirty="0">
                          <a:solidFill>
                            <a:srgbClr val="52606B"/>
                          </a:solidFill>
                          <a:latin typeface="Akrobat Bold" panose="00000800000000000000" pitchFamily="50" charset="-52"/>
                          <a:ea typeface="+mn-ea"/>
                          <a:cs typeface="+mn-cs"/>
                        </a:rPr>
                        <a:t>Лимит выплаты на 1 пострадавший предмет движимого имущества без описи</a:t>
                      </a:r>
                    </a:p>
                  </a:txBody>
                  <a:tcPr marL="90000" marR="90000" marT="4680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r>
                        <a:rPr lang="ru-RU" sz="1600" kern="1200" dirty="0">
                          <a:solidFill>
                            <a:srgbClr val="C8202F"/>
                          </a:solidFill>
                          <a:latin typeface="Akrobat Bold" panose="00000800000000000000" pitchFamily="50" charset="-52"/>
                          <a:ea typeface="+mn-ea"/>
                          <a:cs typeface="+mn-cs"/>
                        </a:rPr>
                        <a:t>до 150 000</a:t>
                      </a:r>
                    </a:p>
                  </a:txBody>
                  <a:tcPr marL="9525" marR="9525" marT="9525"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r>
                        <a:rPr lang="ru-RU" sz="1600" kern="1200" dirty="0">
                          <a:solidFill>
                            <a:srgbClr val="C8202F"/>
                          </a:solidFill>
                          <a:latin typeface="Akrobat Bold" panose="00000800000000000000" pitchFamily="50" charset="-52"/>
                          <a:ea typeface="+mn-ea"/>
                          <a:cs typeface="+mn-cs"/>
                        </a:rPr>
                        <a:t>до 150 000</a:t>
                      </a:r>
                    </a:p>
                  </a:txBody>
                  <a:tcPr marL="9525" marR="9525" marT="9525"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r>
                        <a:rPr lang="ru-RU" sz="1600" kern="1200" dirty="0">
                          <a:solidFill>
                            <a:srgbClr val="C8202F"/>
                          </a:solidFill>
                          <a:latin typeface="Akrobat Bold" panose="00000800000000000000" pitchFamily="50" charset="-52"/>
                          <a:ea typeface="+mn-ea"/>
                          <a:cs typeface="+mn-cs"/>
                        </a:rPr>
                        <a:t>до 300 000</a:t>
                      </a:r>
                    </a:p>
                  </a:txBody>
                  <a:tcPr marL="9525" marR="9525" marT="9525"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398639460"/>
                  </a:ext>
                </a:extLst>
              </a:tr>
              <a:tr h="284400">
                <a:tc>
                  <a:txBody>
                    <a:bodyPr/>
                    <a:lstStyle/>
                    <a:p>
                      <a:pPr>
                        <a:lnSpc>
                          <a:spcPct val="90000"/>
                        </a:lnSpc>
                      </a:pPr>
                      <a:r>
                        <a:rPr lang="ru-RU" sz="1400" dirty="0">
                          <a:solidFill>
                            <a:srgbClr val="52606B"/>
                          </a:solidFill>
                          <a:latin typeface="Akrobat Bold" panose="00000800000000000000" pitchFamily="50" charset="-52"/>
                        </a:rPr>
                        <a:t>«Пожар» в результате:</a:t>
                      </a:r>
                      <a:endParaRPr lang="ru-RU" sz="1100" dirty="0">
                        <a:solidFill>
                          <a:srgbClr val="52606B"/>
                        </a:solidFill>
                        <a:latin typeface="Akrobat" panose="00000600000000000000" pitchFamily="50" charset="-52"/>
                      </a:endParaRPr>
                    </a:p>
                  </a:txBody>
                  <a:tcPr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32997615"/>
                  </a:ext>
                </a:extLst>
              </a:tr>
              <a:tr h="284400">
                <a:tc>
                  <a:txBody>
                    <a:bodyPr/>
                    <a:lstStyle/>
                    <a:p>
                      <a:pPr>
                        <a:lnSpc>
                          <a:spcPct val="90000"/>
                        </a:lnSpc>
                      </a:pPr>
                      <a:r>
                        <a:rPr lang="ru-RU" sz="1200" kern="1200" spc="-20" baseline="0" dirty="0">
                          <a:solidFill>
                            <a:srgbClr val="52606B"/>
                          </a:solidFill>
                          <a:latin typeface="Akrobat" panose="00000600000000000000" pitchFamily="50" charset="-52"/>
                          <a:ea typeface="+mn-ea"/>
                          <a:cs typeface="+mn-cs"/>
                        </a:rPr>
                        <a:t>Неосторожного обращения с огнем, квалифицируемого по ст. 168 УК РФ</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901003453"/>
                  </a:ext>
                </a:extLst>
              </a:tr>
              <a:tr h="284400">
                <a:tc>
                  <a:txBody>
                    <a:bodyPr/>
                    <a:lstStyle/>
                    <a:p>
                      <a:pPr>
                        <a:lnSpc>
                          <a:spcPct val="90000"/>
                        </a:lnSpc>
                      </a:pPr>
                      <a:r>
                        <a:rPr lang="ru-RU" sz="1400" kern="1200" dirty="0">
                          <a:solidFill>
                            <a:srgbClr val="52606B"/>
                          </a:solidFill>
                          <a:latin typeface="Akrobat Bold" panose="00000800000000000000" pitchFamily="50" charset="-52"/>
                          <a:ea typeface="+mn-ea"/>
                          <a:cs typeface="+mn-cs"/>
                        </a:rPr>
                        <a:t>«Взрыв» в результате:</a:t>
                      </a:r>
                    </a:p>
                  </a:txBody>
                  <a:tcPr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2634080992"/>
                  </a:ext>
                </a:extLst>
              </a:tr>
              <a:tr h="284400">
                <a:tc>
                  <a:txBody>
                    <a:bodyPr/>
                    <a:lstStyle/>
                    <a:p>
                      <a:pPr>
                        <a:lnSpc>
                          <a:spcPct val="90000"/>
                        </a:lnSpc>
                      </a:pPr>
                      <a:r>
                        <a:rPr lang="ru-RU" sz="1200" kern="1200" spc="-20" baseline="0" dirty="0">
                          <a:solidFill>
                            <a:srgbClr val="52606B"/>
                          </a:solidFill>
                          <a:latin typeface="Akrobat" panose="00000600000000000000" pitchFamily="50" charset="-52"/>
                          <a:ea typeface="+mn-ea"/>
                          <a:cs typeface="+mn-cs"/>
                        </a:rPr>
                        <a:t>Взрыва котлов, газохранилищ, топливохранилищ, газопроводов, машин, аппаратов и других аналогичных устройств</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1671162538"/>
                  </a:ext>
                </a:extLst>
              </a:tr>
              <a:tr h="284400">
                <a:tc>
                  <a:txBody>
                    <a:bodyPr/>
                    <a:lstStyle/>
                    <a:p>
                      <a:pPr>
                        <a:lnSpc>
                          <a:spcPct val="90000"/>
                        </a:lnSpc>
                      </a:pPr>
                      <a:r>
                        <a:rPr lang="ru-RU" sz="1200" kern="1200" spc="-20" baseline="0" dirty="0">
                          <a:solidFill>
                            <a:srgbClr val="52606B"/>
                          </a:solidFill>
                          <a:latin typeface="Akrobat" panose="00000600000000000000" pitchFamily="50" charset="-52"/>
                          <a:ea typeface="+mn-ea"/>
                          <a:cs typeface="+mn-cs"/>
                        </a:rPr>
                        <a:t>Подрыва — умышленного нанесения ущерба имуществу с использованием взрывчатых веществ</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2198293791"/>
                  </a:ext>
                </a:extLst>
              </a:tr>
              <a:tr h="284400">
                <a:tc>
                  <a:txBody>
                    <a:bodyPr/>
                    <a:lstStyle/>
                    <a:p>
                      <a:pPr marL="0" algn="l" defTabSz="914400" rtl="0" eaLnBrk="1" latinLnBrk="0" hangingPunct="1">
                        <a:lnSpc>
                          <a:spcPct val="90000"/>
                        </a:lnSpc>
                      </a:pPr>
                      <a:r>
                        <a:rPr lang="ru-RU" sz="1400" kern="1200" dirty="0">
                          <a:solidFill>
                            <a:srgbClr val="52606B"/>
                          </a:solidFill>
                          <a:latin typeface="Akrobat Bold" panose="00000800000000000000" pitchFamily="50" charset="-52"/>
                          <a:ea typeface="+mn-ea"/>
                          <a:cs typeface="+mn-cs"/>
                        </a:rPr>
                        <a:t>«Стихийные бедствия»: ущерб, возникший в результате:</a:t>
                      </a:r>
                    </a:p>
                  </a:txBody>
                  <a:tcPr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865836994"/>
                  </a:ext>
                </a:extLst>
              </a:tr>
              <a:tr h="280800">
                <a:tc>
                  <a:txBody>
                    <a:bodyPr/>
                    <a:lstStyle/>
                    <a:p>
                      <a:pPr marL="0" algn="l" defTabSz="914400" rtl="0" eaLnBrk="1" latinLnBrk="0" hangingPunct="1">
                        <a:lnSpc>
                          <a:spcPct val="90000"/>
                        </a:lnSpc>
                      </a:pPr>
                      <a:r>
                        <a:rPr lang="ru-RU" sz="1200" kern="1200" spc="-20" baseline="0" dirty="0">
                          <a:solidFill>
                            <a:srgbClr val="52606B"/>
                          </a:solidFill>
                          <a:latin typeface="Akrobat" panose="00000600000000000000" pitchFamily="50" charset="-52"/>
                          <a:ea typeface="+mn-ea"/>
                          <a:cs typeface="+mn-cs"/>
                        </a:rPr>
                        <a:t>События, признанного опасным природным явлением (согласно справке, выданной Росгидрометом РФ), чрезвычайной ситуацией (согласно заключению МЧС РФ) либо согласно справкам или заключениям иных компетентных органов.</a:t>
                      </a:r>
                    </a:p>
                  </a:txBody>
                  <a:tcPr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062607808"/>
                  </a:ext>
                </a:extLst>
              </a:tr>
              <a:tr h="284400">
                <a:tc>
                  <a:txBody>
                    <a:bodyPr/>
                    <a:lstStyle/>
                    <a:p>
                      <a:pPr marL="0" algn="l" defTabSz="914400" rtl="0" eaLnBrk="1" latinLnBrk="0" hangingPunct="1">
                        <a:lnSpc>
                          <a:spcPct val="90000"/>
                        </a:lnSpc>
                      </a:pPr>
                      <a:r>
                        <a:rPr lang="ru-RU" sz="1400" kern="1200" dirty="0">
                          <a:solidFill>
                            <a:srgbClr val="52606B"/>
                          </a:solidFill>
                          <a:latin typeface="Akrobat Bold" panose="00000800000000000000" pitchFamily="50" charset="-52"/>
                          <a:ea typeface="+mn-ea"/>
                          <a:cs typeface="+mn-cs"/>
                        </a:rPr>
                        <a:t>«Механические повреждения» в результате:</a:t>
                      </a:r>
                    </a:p>
                  </a:txBody>
                  <a:tcPr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marB="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1238151657"/>
                  </a:ext>
                </a:extLst>
              </a:tr>
              <a:tr h="280800">
                <a:tc>
                  <a:txBody>
                    <a:bodyPr/>
                    <a:lstStyle/>
                    <a:p>
                      <a:pPr marL="0" algn="l" defTabSz="914400" rtl="0" eaLnBrk="1" fontAlgn="ctr" latinLnBrk="0" hangingPunct="1">
                        <a:lnSpc>
                          <a:spcPct val="90000"/>
                        </a:lnSpc>
                      </a:pPr>
                      <a:r>
                        <a:rPr lang="ru-RU" sz="1200" kern="1200" spc="-20" baseline="0" dirty="0">
                          <a:solidFill>
                            <a:srgbClr val="52606B"/>
                          </a:solidFill>
                          <a:latin typeface="Akrobat" panose="00000600000000000000" pitchFamily="50" charset="-52"/>
                          <a:ea typeface="+mn-ea"/>
                          <a:cs typeface="+mn-cs"/>
                        </a:rPr>
                        <a:t>Воздействия упавшим предметом, включая падение сосулек, снега, за исключением воздействия предметами, расположенными непосредственно в застрахованных строениях/помещениях</a:t>
                      </a:r>
                    </a:p>
                  </a:txBody>
                  <a:tcPr marL="90000" marR="90000" marT="46800" marB="432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22868242"/>
                  </a:ext>
                </a:extLst>
              </a:tr>
              <a:tr h="284400">
                <a:tc>
                  <a:txBody>
                    <a:bodyPr/>
                    <a:lstStyle/>
                    <a:p>
                      <a:pPr marL="0" algn="l" defTabSz="914400" rtl="0" eaLnBrk="1" fontAlgn="ctr" latinLnBrk="0" hangingPunct="1">
                        <a:lnSpc>
                          <a:spcPct val="90000"/>
                        </a:lnSpc>
                      </a:pPr>
                      <a:r>
                        <a:rPr lang="ru-RU" sz="1200" kern="1200" spc="-33" baseline="0" dirty="0">
                          <a:solidFill>
                            <a:srgbClr val="52606B"/>
                          </a:solidFill>
                          <a:latin typeface="Akrobat" panose="00000600000000000000" pitchFamily="50" charset="-52"/>
                          <a:ea typeface="+mn-ea"/>
                          <a:cs typeface="+mn-cs"/>
                        </a:rPr>
                        <a:t>Воздействия отскочившим или упавшим предметом, вкл. выброс гравия, камней и др. твердых фракций из-под колес автомобилей</a:t>
                      </a:r>
                    </a:p>
                  </a:txBody>
                  <a:tcPr marL="90000" marR="90000" marT="46800" marB="432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2557978444"/>
                  </a:ext>
                </a:extLst>
              </a:tr>
              <a:tr h="284400">
                <a:tc>
                  <a:txBody>
                    <a:bodyPr/>
                    <a:lstStyle/>
                    <a:p>
                      <a:pPr marL="0" algn="l" defTabSz="914400" rtl="0" eaLnBrk="1" fontAlgn="ctr" latinLnBrk="0" hangingPunct="1">
                        <a:lnSpc>
                          <a:spcPct val="90000"/>
                        </a:lnSpc>
                      </a:pPr>
                      <a:r>
                        <a:rPr lang="ru-RU" sz="1200" kern="1200" spc="-20" baseline="0" dirty="0">
                          <a:solidFill>
                            <a:srgbClr val="52606B"/>
                          </a:solidFill>
                          <a:latin typeface="Akrobat" panose="00000600000000000000" pitchFamily="50" charset="-52"/>
                          <a:ea typeface="+mn-ea"/>
                          <a:cs typeface="+mn-cs"/>
                        </a:rPr>
                        <a:t>Давления, схода снега, в том числе ущерб инженерному оборудованию, закрепленному на наружной стене</a:t>
                      </a:r>
                    </a:p>
                  </a:txBody>
                  <a:tcPr marL="90000" marR="90000" marT="46800" marB="432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9628646"/>
                  </a:ext>
                </a:extLst>
              </a:tr>
              <a:tr h="284400">
                <a:tc>
                  <a:txBody>
                    <a:bodyPr/>
                    <a:lstStyle/>
                    <a:p>
                      <a:pPr marL="0" algn="l" defTabSz="914400" rtl="0" eaLnBrk="1" fontAlgn="ctr" latinLnBrk="0" hangingPunct="1"/>
                      <a:r>
                        <a:rPr lang="ru-RU" sz="1400" kern="1200" dirty="0">
                          <a:solidFill>
                            <a:srgbClr val="52606B"/>
                          </a:solidFill>
                          <a:latin typeface="Akrobat Bold" panose="00000800000000000000" pitchFamily="50" charset="-52"/>
                          <a:ea typeface="+mn-ea"/>
                          <a:cs typeface="+mn-cs"/>
                        </a:rPr>
                        <a:t>«Электротехнический риск»</a:t>
                      </a: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985125456"/>
                  </a:ext>
                </a:extLst>
              </a:tr>
              <a:tr h="284400">
                <a:tc>
                  <a:txBody>
                    <a:bodyPr/>
                    <a:lstStyle/>
                    <a:p>
                      <a:pPr marL="0" algn="l" defTabSz="914400" rtl="0" eaLnBrk="1" fontAlgn="ctr" latinLnBrk="0" hangingPunct="1"/>
                      <a:r>
                        <a:rPr lang="ru-RU" sz="1400" kern="1200" dirty="0">
                          <a:solidFill>
                            <a:srgbClr val="52606B"/>
                          </a:solidFill>
                          <a:latin typeface="Akrobat Bold" panose="00000800000000000000" pitchFamily="50" charset="-52"/>
                          <a:ea typeface="+mn-ea"/>
                          <a:cs typeface="+mn-cs"/>
                        </a:rPr>
                        <a:t>«Террористический акт»</a:t>
                      </a: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1352567283"/>
                  </a:ext>
                </a:extLst>
              </a:tr>
              <a:tr h="284400">
                <a:tc>
                  <a:txBody>
                    <a:bodyPr/>
                    <a:lstStyle/>
                    <a:p>
                      <a:pPr algn="l" fontAlgn="ctr"/>
                      <a:r>
                        <a:rPr lang="ru-RU" sz="1400" kern="1200" dirty="0">
                          <a:solidFill>
                            <a:srgbClr val="52606B"/>
                          </a:solidFill>
                          <a:latin typeface="Akrobat Bold" panose="00000800000000000000" pitchFamily="50" charset="-52"/>
                          <a:ea typeface="+mn-ea"/>
                          <a:cs typeface="+mn-cs"/>
                        </a:rPr>
                        <a:t>«Проведение строительно-монтажных работ» </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1521767059"/>
                  </a:ext>
                </a:extLst>
              </a:tr>
              <a:tr h="284400">
                <a:tc>
                  <a:txBody>
                    <a:bodyPr/>
                    <a:lstStyle/>
                    <a:p>
                      <a:pPr algn="l" fontAlgn="ctr"/>
                      <a:r>
                        <a:rPr lang="ru-RU" sz="1400" kern="1200" dirty="0">
                          <a:solidFill>
                            <a:srgbClr val="52606B"/>
                          </a:solidFill>
                          <a:latin typeface="Akrobat Bold" panose="00000800000000000000" pitchFamily="50" charset="-52"/>
                          <a:ea typeface="+mn-ea"/>
                          <a:cs typeface="+mn-cs"/>
                        </a:rPr>
                        <a:t>«Бой стекол» (расширенный)</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L="90000" marR="90000" marT="0" marB="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1561962114"/>
                  </a:ext>
                </a:extLst>
              </a:tr>
            </a:tbl>
          </a:graphicData>
        </a:graphic>
      </p:graphicFrame>
      <p:sp>
        <p:nvSpPr>
          <p:cNvPr id="39" name="Скругленный прямоугольник 34">
            <a:extLst>
              <a:ext uri="{FF2B5EF4-FFF2-40B4-BE49-F238E27FC236}">
                <a16:creationId xmlns:a16="http://schemas.microsoft.com/office/drawing/2014/main" id="{36E94EAE-B9A0-5AE6-0943-54B1B5EF755C}"/>
              </a:ext>
            </a:extLst>
          </p:cNvPr>
          <p:cNvSpPr/>
          <p:nvPr/>
        </p:nvSpPr>
        <p:spPr>
          <a:xfrm>
            <a:off x="7663542" y="933003"/>
            <a:ext cx="1347036" cy="5508000"/>
          </a:xfrm>
          <a:prstGeom prst="roundRect">
            <a:avLst>
              <a:gd name="adj" fmla="val 11200"/>
            </a:avLst>
          </a:prstGeom>
          <a:noFill/>
          <a:ln w="28575">
            <a:solidFill>
              <a:srgbClr val="C5C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1" name="Скругленный прямоугольник 34">
            <a:extLst>
              <a:ext uri="{FF2B5EF4-FFF2-40B4-BE49-F238E27FC236}">
                <a16:creationId xmlns:a16="http://schemas.microsoft.com/office/drawing/2014/main" id="{02781F79-E50D-600D-18C3-6AEF0C45D31E}"/>
              </a:ext>
            </a:extLst>
          </p:cNvPr>
          <p:cNvSpPr/>
          <p:nvPr/>
        </p:nvSpPr>
        <p:spPr>
          <a:xfrm>
            <a:off x="9014261" y="933003"/>
            <a:ext cx="1347036" cy="5508000"/>
          </a:xfrm>
          <a:prstGeom prst="roundRect">
            <a:avLst>
              <a:gd name="adj" fmla="val 11200"/>
            </a:avLst>
          </a:pr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2" name="Скругленный прямоугольник 34">
            <a:extLst>
              <a:ext uri="{FF2B5EF4-FFF2-40B4-BE49-F238E27FC236}">
                <a16:creationId xmlns:a16="http://schemas.microsoft.com/office/drawing/2014/main" id="{BD062FB9-FD7C-E7CD-FC1E-884E0E3219D8}"/>
              </a:ext>
            </a:extLst>
          </p:cNvPr>
          <p:cNvSpPr/>
          <p:nvPr/>
        </p:nvSpPr>
        <p:spPr>
          <a:xfrm>
            <a:off x="10364980" y="933003"/>
            <a:ext cx="1384107" cy="5508000"/>
          </a:xfrm>
          <a:prstGeom prst="roundRect">
            <a:avLst>
              <a:gd name="adj" fmla="val 11200"/>
            </a:avLst>
          </a:prstGeom>
          <a:noFill/>
          <a:ln w="28575">
            <a:solidFill>
              <a:srgbClr val="C8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36" name="Group 4">
            <a:extLst>
              <a:ext uri="{FF2B5EF4-FFF2-40B4-BE49-F238E27FC236}">
                <a16:creationId xmlns:a16="http://schemas.microsoft.com/office/drawing/2014/main" id="{7DEC2565-1F7D-C808-705A-F212E3D38FB8}"/>
              </a:ext>
            </a:extLst>
          </p:cNvPr>
          <p:cNvGrpSpPr>
            <a:grpSpLocks noChangeAspect="1"/>
          </p:cNvGrpSpPr>
          <p:nvPr/>
        </p:nvGrpSpPr>
        <p:grpSpPr bwMode="auto">
          <a:xfrm>
            <a:off x="11001403" y="3661197"/>
            <a:ext cx="198438" cy="200025"/>
            <a:chOff x="6930" y="2780"/>
            <a:chExt cx="125" cy="126"/>
          </a:xfrm>
        </p:grpSpPr>
        <p:sp>
          <p:nvSpPr>
            <p:cNvPr id="38" name="Freeform 5">
              <a:extLst>
                <a:ext uri="{FF2B5EF4-FFF2-40B4-BE49-F238E27FC236}">
                  <a16:creationId xmlns:a16="http://schemas.microsoft.com/office/drawing/2014/main" id="{93944DD0-F84D-4E3D-4D6A-C959C7CDE74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0" name="Freeform 6">
              <a:extLst>
                <a:ext uri="{FF2B5EF4-FFF2-40B4-BE49-F238E27FC236}">
                  <a16:creationId xmlns:a16="http://schemas.microsoft.com/office/drawing/2014/main" id="{D09E9471-9321-081E-40D7-207E1099814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43" name="Group 4">
            <a:extLst>
              <a:ext uri="{FF2B5EF4-FFF2-40B4-BE49-F238E27FC236}">
                <a16:creationId xmlns:a16="http://schemas.microsoft.com/office/drawing/2014/main" id="{E167C9D7-E1C6-063B-CA24-33FCAA31744A}"/>
              </a:ext>
            </a:extLst>
          </p:cNvPr>
          <p:cNvGrpSpPr>
            <a:grpSpLocks noChangeAspect="1"/>
          </p:cNvGrpSpPr>
          <p:nvPr/>
        </p:nvGrpSpPr>
        <p:grpSpPr bwMode="auto">
          <a:xfrm>
            <a:off x="11001403" y="4368589"/>
            <a:ext cx="198438" cy="200025"/>
            <a:chOff x="6930" y="2780"/>
            <a:chExt cx="125" cy="126"/>
          </a:xfrm>
        </p:grpSpPr>
        <p:sp>
          <p:nvSpPr>
            <p:cNvPr id="44" name="Freeform 5">
              <a:extLst>
                <a:ext uri="{FF2B5EF4-FFF2-40B4-BE49-F238E27FC236}">
                  <a16:creationId xmlns:a16="http://schemas.microsoft.com/office/drawing/2014/main" id="{9D752DAD-3432-9203-0851-3C143B6C1B4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5" name="Freeform 6">
              <a:extLst>
                <a:ext uri="{FF2B5EF4-FFF2-40B4-BE49-F238E27FC236}">
                  <a16:creationId xmlns:a16="http://schemas.microsoft.com/office/drawing/2014/main" id="{1BE4EAD2-970A-043E-4861-058909C89C4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46" name="Group 4">
            <a:extLst>
              <a:ext uri="{FF2B5EF4-FFF2-40B4-BE49-F238E27FC236}">
                <a16:creationId xmlns:a16="http://schemas.microsoft.com/office/drawing/2014/main" id="{978822BB-2A11-0DAD-059A-616109C1D567}"/>
              </a:ext>
            </a:extLst>
          </p:cNvPr>
          <p:cNvGrpSpPr>
            <a:grpSpLocks noChangeAspect="1"/>
          </p:cNvGrpSpPr>
          <p:nvPr/>
        </p:nvGrpSpPr>
        <p:grpSpPr bwMode="auto">
          <a:xfrm>
            <a:off x="11001403" y="4704616"/>
            <a:ext cx="198438" cy="200025"/>
            <a:chOff x="6930" y="2780"/>
            <a:chExt cx="125" cy="126"/>
          </a:xfrm>
        </p:grpSpPr>
        <p:sp>
          <p:nvSpPr>
            <p:cNvPr id="47" name="Freeform 5">
              <a:extLst>
                <a:ext uri="{FF2B5EF4-FFF2-40B4-BE49-F238E27FC236}">
                  <a16:creationId xmlns:a16="http://schemas.microsoft.com/office/drawing/2014/main" id="{9DEE743D-521C-5DD2-23FA-5A2075FE60E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8" name="Freeform 6">
              <a:extLst>
                <a:ext uri="{FF2B5EF4-FFF2-40B4-BE49-F238E27FC236}">
                  <a16:creationId xmlns:a16="http://schemas.microsoft.com/office/drawing/2014/main" id="{E3CEE622-4980-6AFA-61BB-C26C6AC595F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49" name="Group 4">
            <a:extLst>
              <a:ext uri="{FF2B5EF4-FFF2-40B4-BE49-F238E27FC236}">
                <a16:creationId xmlns:a16="http://schemas.microsoft.com/office/drawing/2014/main" id="{9C898A3A-6712-6ADD-1A61-828817CEB64A}"/>
              </a:ext>
            </a:extLst>
          </p:cNvPr>
          <p:cNvGrpSpPr>
            <a:grpSpLocks noChangeAspect="1"/>
          </p:cNvGrpSpPr>
          <p:nvPr/>
        </p:nvGrpSpPr>
        <p:grpSpPr bwMode="auto">
          <a:xfrm>
            <a:off x="11001403" y="4986386"/>
            <a:ext cx="198438" cy="200025"/>
            <a:chOff x="6930" y="2780"/>
            <a:chExt cx="125" cy="126"/>
          </a:xfrm>
        </p:grpSpPr>
        <p:sp>
          <p:nvSpPr>
            <p:cNvPr id="50" name="Freeform 5">
              <a:extLst>
                <a:ext uri="{FF2B5EF4-FFF2-40B4-BE49-F238E27FC236}">
                  <a16:creationId xmlns:a16="http://schemas.microsoft.com/office/drawing/2014/main" id="{993A33B3-0A42-FFB9-B20B-485D210E876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1" name="Freeform 6">
              <a:extLst>
                <a:ext uri="{FF2B5EF4-FFF2-40B4-BE49-F238E27FC236}">
                  <a16:creationId xmlns:a16="http://schemas.microsoft.com/office/drawing/2014/main" id="{9FEC06DF-56A8-0A11-87B5-66F850F4DCE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2" name="Group 4">
            <a:extLst>
              <a:ext uri="{FF2B5EF4-FFF2-40B4-BE49-F238E27FC236}">
                <a16:creationId xmlns:a16="http://schemas.microsoft.com/office/drawing/2014/main" id="{241A3543-89E8-3603-2044-E1E50872B311}"/>
              </a:ext>
            </a:extLst>
          </p:cNvPr>
          <p:cNvGrpSpPr>
            <a:grpSpLocks noChangeAspect="1"/>
          </p:cNvGrpSpPr>
          <p:nvPr/>
        </p:nvGrpSpPr>
        <p:grpSpPr bwMode="auto">
          <a:xfrm>
            <a:off x="11001403" y="5278225"/>
            <a:ext cx="198438" cy="200025"/>
            <a:chOff x="6930" y="2780"/>
            <a:chExt cx="125" cy="126"/>
          </a:xfrm>
        </p:grpSpPr>
        <p:sp>
          <p:nvSpPr>
            <p:cNvPr id="53" name="Freeform 5">
              <a:extLst>
                <a:ext uri="{FF2B5EF4-FFF2-40B4-BE49-F238E27FC236}">
                  <a16:creationId xmlns:a16="http://schemas.microsoft.com/office/drawing/2014/main" id="{2783DB49-3C93-C378-CADD-E0F68EA6410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4" name="Freeform 6">
              <a:extLst>
                <a:ext uri="{FF2B5EF4-FFF2-40B4-BE49-F238E27FC236}">
                  <a16:creationId xmlns:a16="http://schemas.microsoft.com/office/drawing/2014/main" id="{F224B6B5-5E05-8577-150A-5A142228DD3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8" name="Group 4">
            <a:extLst>
              <a:ext uri="{FF2B5EF4-FFF2-40B4-BE49-F238E27FC236}">
                <a16:creationId xmlns:a16="http://schemas.microsoft.com/office/drawing/2014/main" id="{D7F5CD6E-446C-76E8-EB0C-B13B7B72DE4F}"/>
              </a:ext>
            </a:extLst>
          </p:cNvPr>
          <p:cNvGrpSpPr>
            <a:grpSpLocks noChangeAspect="1"/>
          </p:cNvGrpSpPr>
          <p:nvPr/>
        </p:nvGrpSpPr>
        <p:grpSpPr bwMode="auto">
          <a:xfrm>
            <a:off x="11001403" y="3009661"/>
            <a:ext cx="198438" cy="200025"/>
            <a:chOff x="6930" y="2780"/>
            <a:chExt cx="125" cy="126"/>
          </a:xfrm>
        </p:grpSpPr>
        <p:sp>
          <p:nvSpPr>
            <p:cNvPr id="59" name="Freeform 5">
              <a:extLst>
                <a:ext uri="{FF2B5EF4-FFF2-40B4-BE49-F238E27FC236}">
                  <a16:creationId xmlns:a16="http://schemas.microsoft.com/office/drawing/2014/main" id="{FAB935A9-F03B-39CC-4FF3-ED32A166B29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0" name="Freeform 6">
              <a:extLst>
                <a:ext uri="{FF2B5EF4-FFF2-40B4-BE49-F238E27FC236}">
                  <a16:creationId xmlns:a16="http://schemas.microsoft.com/office/drawing/2014/main" id="{E0BD8AE3-E848-5F86-C828-FE008832916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1" name="Group 4">
            <a:extLst>
              <a:ext uri="{FF2B5EF4-FFF2-40B4-BE49-F238E27FC236}">
                <a16:creationId xmlns:a16="http://schemas.microsoft.com/office/drawing/2014/main" id="{06C7CDE8-7E63-B059-7A4C-2BBC80254BE5}"/>
              </a:ext>
            </a:extLst>
          </p:cNvPr>
          <p:cNvGrpSpPr>
            <a:grpSpLocks noChangeAspect="1"/>
          </p:cNvGrpSpPr>
          <p:nvPr/>
        </p:nvGrpSpPr>
        <p:grpSpPr bwMode="auto">
          <a:xfrm>
            <a:off x="11001403" y="2720945"/>
            <a:ext cx="198438" cy="200025"/>
            <a:chOff x="6930" y="2780"/>
            <a:chExt cx="125" cy="126"/>
          </a:xfrm>
        </p:grpSpPr>
        <p:sp>
          <p:nvSpPr>
            <p:cNvPr id="62" name="Freeform 5">
              <a:extLst>
                <a:ext uri="{FF2B5EF4-FFF2-40B4-BE49-F238E27FC236}">
                  <a16:creationId xmlns:a16="http://schemas.microsoft.com/office/drawing/2014/main" id="{E35E7433-BF11-CCD8-A0FA-C40264D6E18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3" name="Freeform 6">
              <a:extLst>
                <a:ext uri="{FF2B5EF4-FFF2-40B4-BE49-F238E27FC236}">
                  <a16:creationId xmlns:a16="http://schemas.microsoft.com/office/drawing/2014/main" id="{8C25F4E5-5D25-9BB7-44B4-0FF9B3FFF42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4" name="Group 4">
            <a:extLst>
              <a:ext uri="{FF2B5EF4-FFF2-40B4-BE49-F238E27FC236}">
                <a16:creationId xmlns:a16="http://schemas.microsoft.com/office/drawing/2014/main" id="{68E94FF6-52DB-9EAC-2112-6F3042C45D00}"/>
              </a:ext>
            </a:extLst>
          </p:cNvPr>
          <p:cNvGrpSpPr>
            <a:grpSpLocks noChangeAspect="1"/>
          </p:cNvGrpSpPr>
          <p:nvPr/>
        </p:nvGrpSpPr>
        <p:grpSpPr bwMode="auto">
          <a:xfrm>
            <a:off x="11001403" y="2155221"/>
            <a:ext cx="198438" cy="200025"/>
            <a:chOff x="6930" y="2780"/>
            <a:chExt cx="125" cy="126"/>
          </a:xfrm>
        </p:grpSpPr>
        <p:sp>
          <p:nvSpPr>
            <p:cNvPr id="65" name="Freeform 5">
              <a:extLst>
                <a:ext uri="{FF2B5EF4-FFF2-40B4-BE49-F238E27FC236}">
                  <a16:creationId xmlns:a16="http://schemas.microsoft.com/office/drawing/2014/main" id="{6B5C1BC4-9D4A-D7D1-D1A8-8AF2E4B24CB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6" name="Freeform 6">
              <a:extLst>
                <a:ext uri="{FF2B5EF4-FFF2-40B4-BE49-F238E27FC236}">
                  <a16:creationId xmlns:a16="http://schemas.microsoft.com/office/drawing/2014/main" id="{B362E445-4F6B-36CC-936D-8703EB76BE9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7" name="Group 4">
            <a:extLst>
              <a:ext uri="{FF2B5EF4-FFF2-40B4-BE49-F238E27FC236}">
                <a16:creationId xmlns:a16="http://schemas.microsoft.com/office/drawing/2014/main" id="{5A19FAE7-21CC-47CE-99E5-25FD5AADEAF7}"/>
              </a:ext>
            </a:extLst>
          </p:cNvPr>
          <p:cNvGrpSpPr>
            <a:grpSpLocks noChangeAspect="1"/>
          </p:cNvGrpSpPr>
          <p:nvPr/>
        </p:nvGrpSpPr>
        <p:grpSpPr bwMode="auto">
          <a:xfrm>
            <a:off x="9611839" y="3661197"/>
            <a:ext cx="198438" cy="200025"/>
            <a:chOff x="6930" y="2780"/>
            <a:chExt cx="125" cy="126"/>
          </a:xfrm>
        </p:grpSpPr>
        <p:sp>
          <p:nvSpPr>
            <p:cNvPr id="68" name="Freeform 5">
              <a:extLst>
                <a:ext uri="{FF2B5EF4-FFF2-40B4-BE49-F238E27FC236}">
                  <a16:creationId xmlns:a16="http://schemas.microsoft.com/office/drawing/2014/main" id="{5FBA30C7-77B6-786E-E1EB-F18A9A5CA2F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9" name="Freeform 6">
              <a:extLst>
                <a:ext uri="{FF2B5EF4-FFF2-40B4-BE49-F238E27FC236}">
                  <a16:creationId xmlns:a16="http://schemas.microsoft.com/office/drawing/2014/main" id="{8ED87E73-F58A-A164-D8D3-FB69EFC2AF9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0" name="Group 4">
            <a:extLst>
              <a:ext uri="{FF2B5EF4-FFF2-40B4-BE49-F238E27FC236}">
                <a16:creationId xmlns:a16="http://schemas.microsoft.com/office/drawing/2014/main" id="{1891F194-3738-EE64-EA17-FAC24EF2E911}"/>
              </a:ext>
            </a:extLst>
          </p:cNvPr>
          <p:cNvGrpSpPr>
            <a:grpSpLocks noChangeAspect="1"/>
          </p:cNvGrpSpPr>
          <p:nvPr/>
        </p:nvGrpSpPr>
        <p:grpSpPr bwMode="auto">
          <a:xfrm>
            <a:off x="9611839" y="4368589"/>
            <a:ext cx="198438" cy="200025"/>
            <a:chOff x="6930" y="2780"/>
            <a:chExt cx="125" cy="126"/>
          </a:xfrm>
        </p:grpSpPr>
        <p:sp>
          <p:nvSpPr>
            <p:cNvPr id="71" name="Freeform 5">
              <a:extLst>
                <a:ext uri="{FF2B5EF4-FFF2-40B4-BE49-F238E27FC236}">
                  <a16:creationId xmlns:a16="http://schemas.microsoft.com/office/drawing/2014/main" id="{DA358BF7-A75A-017D-F3D1-10EA47CCD6F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2" name="Freeform 6">
              <a:extLst>
                <a:ext uri="{FF2B5EF4-FFF2-40B4-BE49-F238E27FC236}">
                  <a16:creationId xmlns:a16="http://schemas.microsoft.com/office/drawing/2014/main" id="{37C40FCB-5C53-DC2C-CF62-BF70E3BF7A5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3" name="Group 4">
            <a:extLst>
              <a:ext uri="{FF2B5EF4-FFF2-40B4-BE49-F238E27FC236}">
                <a16:creationId xmlns:a16="http://schemas.microsoft.com/office/drawing/2014/main" id="{0CC9E95A-B4EB-5C4C-8C4C-67194216E761}"/>
              </a:ext>
            </a:extLst>
          </p:cNvPr>
          <p:cNvGrpSpPr>
            <a:grpSpLocks noChangeAspect="1"/>
          </p:cNvGrpSpPr>
          <p:nvPr/>
        </p:nvGrpSpPr>
        <p:grpSpPr bwMode="auto">
          <a:xfrm>
            <a:off x="9611839" y="4704616"/>
            <a:ext cx="198438" cy="200025"/>
            <a:chOff x="6930" y="2780"/>
            <a:chExt cx="125" cy="126"/>
          </a:xfrm>
        </p:grpSpPr>
        <p:sp>
          <p:nvSpPr>
            <p:cNvPr id="74" name="Freeform 5">
              <a:extLst>
                <a:ext uri="{FF2B5EF4-FFF2-40B4-BE49-F238E27FC236}">
                  <a16:creationId xmlns:a16="http://schemas.microsoft.com/office/drawing/2014/main" id="{EA9A85E4-5EC9-491F-82F0-0AC79BEFF8A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5" name="Freeform 6">
              <a:extLst>
                <a:ext uri="{FF2B5EF4-FFF2-40B4-BE49-F238E27FC236}">
                  <a16:creationId xmlns:a16="http://schemas.microsoft.com/office/drawing/2014/main" id="{3E1ABF50-8D9A-5901-4A6D-1B87286E9E2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6" name="Group 4">
            <a:extLst>
              <a:ext uri="{FF2B5EF4-FFF2-40B4-BE49-F238E27FC236}">
                <a16:creationId xmlns:a16="http://schemas.microsoft.com/office/drawing/2014/main" id="{040BEE0A-7044-289D-82DC-7BB0563CA9EE}"/>
              </a:ext>
            </a:extLst>
          </p:cNvPr>
          <p:cNvGrpSpPr>
            <a:grpSpLocks noChangeAspect="1"/>
          </p:cNvGrpSpPr>
          <p:nvPr/>
        </p:nvGrpSpPr>
        <p:grpSpPr bwMode="auto">
          <a:xfrm>
            <a:off x="9611839" y="4986386"/>
            <a:ext cx="198438" cy="200025"/>
            <a:chOff x="6930" y="2780"/>
            <a:chExt cx="125" cy="126"/>
          </a:xfrm>
        </p:grpSpPr>
        <p:sp>
          <p:nvSpPr>
            <p:cNvPr id="77" name="Freeform 5">
              <a:extLst>
                <a:ext uri="{FF2B5EF4-FFF2-40B4-BE49-F238E27FC236}">
                  <a16:creationId xmlns:a16="http://schemas.microsoft.com/office/drawing/2014/main" id="{407A4CC0-D550-8038-D4F9-059EF82C229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8" name="Freeform 6">
              <a:extLst>
                <a:ext uri="{FF2B5EF4-FFF2-40B4-BE49-F238E27FC236}">
                  <a16:creationId xmlns:a16="http://schemas.microsoft.com/office/drawing/2014/main" id="{DA7F6DA3-E6FA-CF65-A815-2193D5FEBBA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9" name="Group 4">
            <a:extLst>
              <a:ext uri="{FF2B5EF4-FFF2-40B4-BE49-F238E27FC236}">
                <a16:creationId xmlns:a16="http://schemas.microsoft.com/office/drawing/2014/main" id="{9F231BE7-92B6-D376-91F9-7D4D5C58CB9B}"/>
              </a:ext>
            </a:extLst>
          </p:cNvPr>
          <p:cNvGrpSpPr>
            <a:grpSpLocks noChangeAspect="1"/>
          </p:cNvGrpSpPr>
          <p:nvPr/>
        </p:nvGrpSpPr>
        <p:grpSpPr bwMode="auto">
          <a:xfrm>
            <a:off x="9611839" y="5278225"/>
            <a:ext cx="198438" cy="200025"/>
            <a:chOff x="6930" y="2780"/>
            <a:chExt cx="125" cy="126"/>
          </a:xfrm>
        </p:grpSpPr>
        <p:sp>
          <p:nvSpPr>
            <p:cNvPr id="80" name="Freeform 5">
              <a:extLst>
                <a:ext uri="{FF2B5EF4-FFF2-40B4-BE49-F238E27FC236}">
                  <a16:creationId xmlns:a16="http://schemas.microsoft.com/office/drawing/2014/main" id="{A434D662-FA00-AB85-1D20-857336CD46F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1" name="Freeform 6">
              <a:extLst>
                <a:ext uri="{FF2B5EF4-FFF2-40B4-BE49-F238E27FC236}">
                  <a16:creationId xmlns:a16="http://schemas.microsoft.com/office/drawing/2014/main" id="{AE7A17BA-B29F-D440-0BBA-5A728011F34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2" name="Group 4">
            <a:extLst>
              <a:ext uri="{FF2B5EF4-FFF2-40B4-BE49-F238E27FC236}">
                <a16:creationId xmlns:a16="http://schemas.microsoft.com/office/drawing/2014/main" id="{DFC5F6B3-B587-31A3-A111-669122D2A2BB}"/>
              </a:ext>
            </a:extLst>
          </p:cNvPr>
          <p:cNvGrpSpPr>
            <a:grpSpLocks noChangeAspect="1"/>
          </p:cNvGrpSpPr>
          <p:nvPr/>
        </p:nvGrpSpPr>
        <p:grpSpPr bwMode="auto">
          <a:xfrm>
            <a:off x="9611839" y="3009661"/>
            <a:ext cx="198438" cy="200025"/>
            <a:chOff x="6930" y="2780"/>
            <a:chExt cx="125" cy="126"/>
          </a:xfrm>
        </p:grpSpPr>
        <p:sp>
          <p:nvSpPr>
            <p:cNvPr id="83" name="Freeform 5">
              <a:extLst>
                <a:ext uri="{FF2B5EF4-FFF2-40B4-BE49-F238E27FC236}">
                  <a16:creationId xmlns:a16="http://schemas.microsoft.com/office/drawing/2014/main" id="{30A8E55A-1E50-5979-A43A-121BFFB20BF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4" name="Freeform 6">
              <a:extLst>
                <a:ext uri="{FF2B5EF4-FFF2-40B4-BE49-F238E27FC236}">
                  <a16:creationId xmlns:a16="http://schemas.microsoft.com/office/drawing/2014/main" id="{00D57D2D-B545-A7C7-2F11-3FA4753F920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5" name="Group 4">
            <a:extLst>
              <a:ext uri="{FF2B5EF4-FFF2-40B4-BE49-F238E27FC236}">
                <a16:creationId xmlns:a16="http://schemas.microsoft.com/office/drawing/2014/main" id="{0BDFFA46-436A-A980-1A99-40B107B4CD68}"/>
              </a:ext>
            </a:extLst>
          </p:cNvPr>
          <p:cNvGrpSpPr>
            <a:grpSpLocks noChangeAspect="1"/>
          </p:cNvGrpSpPr>
          <p:nvPr/>
        </p:nvGrpSpPr>
        <p:grpSpPr bwMode="auto">
          <a:xfrm>
            <a:off x="9611839" y="2720945"/>
            <a:ext cx="198438" cy="200025"/>
            <a:chOff x="6930" y="2780"/>
            <a:chExt cx="125" cy="126"/>
          </a:xfrm>
        </p:grpSpPr>
        <p:sp>
          <p:nvSpPr>
            <p:cNvPr id="86" name="Freeform 5">
              <a:extLst>
                <a:ext uri="{FF2B5EF4-FFF2-40B4-BE49-F238E27FC236}">
                  <a16:creationId xmlns:a16="http://schemas.microsoft.com/office/drawing/2014/main" id="{1069ECB9-71FE-BB7D-1E57-060A5A32165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7" name="Freeform 6">
              <a:extLst>
                <a:ext uri="{FF2B5EF4-FFF2-40B4-BE49-F238E27FC236}">
                  <a16:creationId xmlns:a16="http://schemas.microsoft.com/office/drawing/2014/main" id="{BB255A3D-BF54-1F40-BF2F-5D1A76131A5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8" name="Group 4">
            <a:extLst>
              <a:ext uri="{FF2B5EF4-FFF2-40B4-BE49-F238E27FC236}">
                <a16:creationId xmlns:a16="http://schemas.microsoft.com/office/drawing/2014/main" id="{A25EC359-6346-AEBA-B475-AB91F47CDF8C}"/>
              </a:ext>
            </a:extLst>
          </p:cNvPr>
          <p:cNvGrpSpPr>
            <a:grpSpLocks noChangeAspect="1"/>
          </p:cNvGrpSpPr>
          <p:nvPr/>
        </p:nvGrpSpPr>
        <p:grpSpPr bwMode="auto">
          <a:xfrm>
            <a:off x="9611839" y="2155221"/>
            <a:ext cx="198438" cy="200025"/>
            <a:chOff x="6930" y="2780"/>
            <a:chExt cx="125" cy="126"/>
          </a:xfrm>
        </p:grpSpPr>
        <p:sp>
          <p:nvSpPr>
            <p:cNvPr id="89" name="Freeform 5">
              <a:extLst>
                <a:ext uri="{FF2B5EF4-FFF2-40B4-BE49-F238E27FC236}">
                  <a16:creationId xmlns:a16="http://schemas.microsoft.com/office/drawing/2014/main" id="{FD19D184-64D7-CC3C-20CF-F6322761242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0" name="Freeform 6">
              <a:extLst>
                <a:ext uri="{FF2B5EF4-FFF2-40B4-BE49-F238E27FC236}">
                  <a16:creationId xmlns:a16="http://schemas.microsoft.com/office/drawing/2014/main" id="{C834F6B0-0A62-22E1-14C8-2B0F3256D91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 name="Group 4">
            <a:extLst>
              <a:ext uri="{FF2B5EF4-FFF2-40B4-BE49-F238E27FC236}">
                <a16:creationId xmlns:a16="http://schemas.microsoft.com/office/drawing/2014/main" id="{8F10E5D0-14C1-30D4-CA48-42D7C7D6E55D}"/>
              </a:ext>
            </a:extLst>
          </p:cNvPr>
          <p:cNvGrpSpPr>
            <a:grpSpLocks noChangeAspect="1"/>
          </p:cNvGrpSpPr>
          <p:nvPr/>
        </p:nvGrpSpPr>
        <p:grpSpPr bwMode="auto">
          <a:xfrm>
            <a:off x="11001403" y="5561477"/>
            <a:ext cx="198438" cy="200025"/>
            <a:chOff x="6930" y="2780"/>
            <a:chExt cx="125" cy="126"/>
          </a:xfrm>
        </p:grpSpPr>
        <p:sp>
          <p:nvSpPr>
            <p:cNvPr id="4" name="Freeform 5">
              <a:extLst>
                <a:ext uri="{FF2B5EF4-FFF2-40B4-BE49-F238E27FC236}">
                  <a16:creationId xmlns:a16="http://schemas.microsoft.com/office/drawing/2014/main" id="{82A33EA8-3555-689E-B695-F4DE456A1FF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 name="Freeform 6">
              <a:extLst>
                <a:ext uri="{FF2B5EF4-FFF2-40B4-BE49-F238E27FC236}">
                  <a16:creationId xmlns:a16="http://schemas.microsoft.com/office/drawing/2014/main" id="{72347E22-3BB5-2FED-F395-9677DFE56D7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 name="Group 4">
            <a:extLst>
              <a:ext uri="{FF2B5EF4-FFF2-40B4-BE49-F238E27FC236}">
                <a16:creationId xmlns:a16="http://schemas.microsoft.com/office/drawing/2014/main" id="{D151B345-791C-B617-6702-C6E857E6BC3A}"/>
              </a:ext>
            </a:extLst>
          </p:cNvPr>
          <p:cNvGrpSpPr>
            <a:grpSpLocks noChangeAspect="1"/>
          </p:cNvGrpSpPr>
          <p:nvPr/>
        </p:nvGrpSpPr>
        <p:grpSpPr bwMode="auto">
          <a:xfrm>
            <a:off x="9611839" y="5561477"/>
            <a:ext cx="198438" cy="200025"/>
            <a:chOff x="6930" y="2780"/>
            <a:chExt cx="125" cy="126"/>
          </a:xfrm>
        </p:grpSpPr>
        <p:sp>
          <p:nvSpPr>
            <p:cNvPr id="9" name="Freeform 5">
              <a:extLst>
                <a:ext uri="{FF2B5EF4-FFF2-40B4-BE49-F238E27FC236}">
                  <a16:creationId xmlns:a16="http://schemas.microsoft.com/office/drawing/2014/main" id="{B3265CCF-2C98-4FD5-9554-954B20C8906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 name="Freeform 6">
              <a:extLst>
                <a:ext uri="{FF2B5EF4-FFF2-40B4-BE49-F238E27FC236}">
                  <a16:creationId xmlns:a16="http://schemas.microsoft.com/office/drawing/2014/main" id="{A2532A3A-C0AC-5758-3FA7-632B16D4B6C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 name="Group 4">
            <a:extLst>
              <a:ext uri="{FF2B5EF4-FFF2-40B4-BE49-F238E27FC236}">
                <a16:creationId xmlns:a16="http://schemas.microsoft.com/office/drawing/2014/main" id="{B8EECC0E-EC2E-9D27-D34F-34E1034A6D74}"/>
              </a:ext>
            </a:extLst>
          </p:cNvPr>
          <p:cNvGrpSpPr>
            <a:grpSpLocks noChangeAspect="1"/>
          </p:cNvGrpSpPr>
          <p:nvPr/>
        </p:nvGrpSpPr>
        <p:grpSpPr bwMode="auto">
          <a:xfrm>
            <a:off x="8237841" y="5561477"/>
            <a:ext cx="198438" cy="200025"/>
            <a:chOff x="6930" y="2780"/>
            <a:chExt cx="125" cy="126"/>
          </a:xfrm>
        </p:grpSpPr>
        <p:sp>
          <p:nvSpPr>
            <p:cNvPr id="13" name="Freeform 5">
              <a:extLst>
                <a:ext uri="{FF2B5EF4-FFF2-40B4-BE49-F238E27FC236}">
                  <a16:creationId xmlns:a16="http://schemas.microsoft.com/office/drawing/2014/main" id="{A7C6040D-675D-5183-5932-349103A4790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 name="Freeform 6">
              <a:extLst>
                <a:ext uri="{FF2B5EF4-FFF2-40B4-BE49-F238E27FC236}">
                  <a16:creationId xmlns:a16="http://schemas.microsoft.com/office/drawing/2014/main" id="{3D88814F-F945-E07D-9ECD-2CFE2DB6742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 name="Group 4">
            <a:extLst>
              <a:ext uri="{FF2B5EF4-FFF2-40B4-BE49-F238E27FC236}">
                <a16:creationId xmlns:a16="http://schemas.microsoft.com/office/drawing/2014/main" id="{EB5F65C4-F02D-A82C-FC18-E3D8A758CF9B}"/>
              </a:ext>
            </a:extLst>
          </p:cNvPr>
          <p:cNvGrpSpPr>
            <a:grpSpLocks noChangeAspect="1"/>
          </p:cNvGrpSpPr>
          <p:nvPr/>
        </p:nvGrpSpPr>
        <p:grpSpPr bwMode="auto">
          <a:xfrm>
            <a:off x="11001403" y="5836940"/>
            <a:ext cx="198438" cy="200025"/>
            <a:chOff x="6930" y="2780"/>
            <a:chExt cx="125" cy="126"/>
          </a:xfrm>
        </p:grpSpPr>
        <p:sp>
          <p:nvSpPr>
            <p:cNvPr id="16" name="Freeform 5">
              <a:extLst>
                <a:ext uri="{FF2B5EF4-FFF2-40B4-BE49-F238E27FC236}">
                  <a16:creationId xmlns:a16="http://schemas.microsoft.com/office/drawing/2014/main" id="{286821AA-F030-5D86-285C-1BC4973F9F8C}"/>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 name="Freeform 6">
              <a:extLst>
                <a:ext uri="{FF2B5EF4-FFF2-40B4-BE49-F238E27FC236}">
                  <a16:creationId xmlns:a16="http://schemas.microsoft.com/office/drawing/2014/main" id="{344B7BE4-32CE-3DC3-0849-4E4EBEE1D82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8" name="Group 4">
            <a:extLst>
              <a:ext uri="{FF2B5EF4-FFF2-40B4-BE49-F238E27FC236}">
                <a16:creationId xmlns:a16="http://schemas.microsoft.com/office/drawing/2014/main" id="{DC0E66B7-E889-993D-C51A-E7487A348EFE}"/>
              </a:ext>
            </a:extLst>
          </p:cNvPr>
          <p:cNvGrpSpPr>
            <a:grpSpLocks noChangeAspect="1"/>
          </p:cNvGrpSpPr>
          <p:nvPr/>
        </p:nvGrpSpPr>
        <p:grpSpPr bwMode="auto">
          <a:xfrm>
            <a:off x="9611839" y="5836940"/>
            <a:ext cx="198438" cy="200025"/>
            <a:chOff x="6930" y="2780"/>
            <a:chExt cx="125" cy="126"/>
          </a:xfrm>
        </p:grpSpPr>
        <p:sp>
          <p:nvSpPr>
            <p:cNvPr id="19" name="Freeform 5">
              <a:extLst>
                <a:ext uri="{FF2B5EF4-FFF2-40B4-BE49-F238E27FC236}">
                  <a16:creationId xmlns:a16="http://schemas.microsoft.com/office/drawing/2014/main" id="{4BC9F0A9-C03D-33FC-B7D2-A32CCC418A4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0" name="Freeform 6">
              <a:extLst>
                <a:ext uri="{FF2B5EF4-FFF2-40B4-BE49-F238E27FC236}">
                  <a16:creationId xmlns:a16="http://schemas.microsoft.com/office/drawing/2014/main" id="{6AC4E6CA-B55D-B1CE-D2BF-8362B975E0C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1" name="Group 4">
            <a:extLst>
              <a:ext uri="{FF2B5EF4-FFF2-40B4-BE49-F238E27FC236}">
                <a16:creationId xmlns:a16="http://schemas.microsoft.com/office/drawing/2014/main" id="{0FC5A833-781F-7E1D-7B2D-29DE460781E8}"/>
              </a:ext>
            </a:extLst>
          </p:cNvPr>
          <p:cNvGrpSpPr>
            <a:grpSpLocks noChangeAspect="1"/>
          </p:cNvGrpSpPr>
          <p:nvPr/>
        </p:nvGrpSpPr>
        <p:grpSpPr bwMode="auto">
          <a:xfrm>
            <a:off x="8237841" y="5836940"/>
            <a:ext cx="198438" cy="200025"/>
            <a:chOff x="6930" y="2780"/>
            <a:chExt cx="125" cy="126"/>
          </a:xfrm>
        </p:grpSpPr>
        <p:sp>
          <p:nvSpPr>
            <p:cNvPr id="22" name="Freeform 5">
              <a:extLst>
                <a:ext uri="{FF2B5EF4-FFF2-40B4-BE49-F238E27FC236}">
                  <a16:creationId xmlns:a16="http://schemas.microsoft.com/office/drawing/2014/main" id="{34578B20-AE08-4747-B6A6-98A4370A7A0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 name="Freeform 6">
              <a:extLst>
                <a:ext uri="{FF2B5EF4-FFF2-40B4-BE49-F238E27FC236}">
                  <a16:creationId xmlns:a16="http://schemas.microsoft.com/office/drawing/2014/main" id="{597A7F34-6AB4-A369-B680-C8551A1396C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4" name="Group 4">
            <a:extLst>
              <a:ext uri="{FF2B5EF4-FFF2-40B4-BE49-F238E27FC236}">
                <a16:creationId xmlns:a16="http://schemas.microsoft.com/office/drawing/2014/main" id="{00CFB474-5CC2-BD7B-95B8-1879A1CB1E2C}"/>
              </a:ext>
            </a:extLst>
          </p:cNvPr>
          <p:cNvGrpSpPr>
            <a:grpSpLocks noChangeAspect="1"/>
          </p:cNvGrpSpPr>
          <p:nvPr/>
        </p:nvGrpSpPr>
        <p:grpSpPr bwMode="auto">
          <a:xfrm>
            <a:off x="8237841" y="5278224"/>
            <a:ext cx="198438" cy="200025"/>
            <a:chOff x="6930" y="2780"/>
            <a:chExt cx="125" cy="126"/>
          </a:xfrm>
        </p:grpSpPr>
        <p:sp>
          <p:nvSpPr>
            <p:cNvPr id="25" name="Freeform 5">
              <a:extLst>
                <a:ext uri="{FF2B5EF4-FFF2-40B4-BE49-F238E27FC236}">
                  <a16:creationId xmlns:a16="http://schemas.microsoft.com/office/drawing/2014/main" id="{553AF7AC-40E4-A62A-69C2-3E8CE410B60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6" name="Freeform 6">
              <a:extLst>
                <a:ext uri="{FF2B5EF4-FFF2-40B4-BE49-F238E27FC236}">
                  <a16:creationId xmlns:a16="http://schemas.microsoft.com/office/drawing/2014/main" id="{CA7051B9-2527-6939-6C8F-69784D64744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7" name="Group 4">
            <a:extLst>
              <a:ext uri="{FF2B5EF4-FFF2-40B4-BE49-F238E27FC236}">
                <a16:creationId xmlns:a16="http://schemas.microsoft.com/office/drawing/2014/main" id="{8D2F23D9-A0E7-9008-5139-F09755D65E0C}"/>
              </a:ext>
            </a:extLst>
          </p:cNvPr>
          <p:cNvGrpSpPr>
            <a:grpSpLocks noChangeAspect="1"/>
          </p:cNvGrpSpPr>
          <p:nvPr/>
        </p:nvGrpSpPr>
        <p:grpSpPr bwMode="auto">
          <a:xfrm>
            <a:off x="11001403" y="6137274"/>
            <a:ext cx="198438" cy="200025"/>
            <a:chOff x="6930" y="2780"/>
            <a:chExt cx="125" cy="126"/>
          </a:xfrm>
        </p:grpSpPr>
        <p:sp>
          <p:nvSpPr>
            <p:cNvPr id="28" name="Freeform 5">
              <a:extLst>
                <a:ext uri="{FF2B5EF4-FFF2-40B4-BE49-F238E27FC236}">
                  <a16:creationId xmlns:a16="http://schemas.microsoft.com/office/drawing/2014/main" id="{E9025C3F-661E-C29C-37B2-FB3B9386422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9" name="Freeform 6">
              <a:extLst>
                <a:ext uri="{FF2B5EF4-FFF2-40B4-BE49-F238E27FC236}">
                  <a16:creationId xmlns:a16="http://schemas.microsoft.com/office/drawing/2014/main" id="{B758D00D-20D7-B6DF-86C1-D4B244D73BF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0" name="Group 4">
            <a:extLst>
              <a:ext uri="{FF2B5EF4-FFF2-40B4-BE49-F238E27FC236}">
                <a16:creationId xmlns:a16="http://schemas.microsoft.com/office/drawing/2014/main" id="{F50A7F5C-1276-6724-AAD2-5D0AF340833E}"/>
              </a:ext>
            </a:extLst>
          </p:cNvPr>
          <p:cNvGrpSpPr>
            <a:grpSpLocks noChangeAspect="1"/>
          </p:cNvGrpSpPr>
          <p:nvPr/>
        </p:nvGrpSpPr>
        <p:grpSpPr bwMode="auto">
          <a:xfrm>
            <a:off x="9611839" y="6137274"/>
            <a:ext cx="198438" cy="200025"/>
            <a:chOff x="6930" y="2780"/>
            <a:chExt cx="125" cy="126"/>
          </a:xfrm>
        </p:grpSpPr>
        <p:sp>
          <p:nvSpPr>
            <p:cNvPr id="31" name="Freeform 5">
              <a:extLst>
                <a:ext uri="{FF2B5EF4-FFF2-40B4-BE49-F238E27FC236}">
                  <a16:creationId xmlns:a16="http://schemas.microsoft.com/office/drawing/2014/main" id="{C69D8850-BF5E-859C-031E-603187F8171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3" name="Freeform 6">
              <a:extLst>
                <a:ext uri="{FF2B5EF4-FFF2-40B4-BE49-F238E27FC236}">
                  <a16:creationId xmlns:a16="http://schemas.microsoft.com/office/drawing/2014/main" id="{35A18245-54C0-A5DF-BB5B-B2A007D888C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5" name="Group 4">
            <a:extLst>
              <a:ext uri="{FF2B5EF4-FFF2-40B4-BE49-F238E27FC236}">
                <a16:creationId xmlns:a16="http://schemas.microsoft.com/office/drawing/2014/main" id="{A1130AD1-39C2-75BE-42DE-3561294059A3}"/>
              </a:ext>
            </a:extLst>
          </p:cNvPr>
          <p:cNvGrpSpPr>
            <a:grpSpLocks noChangeAspect="1"/>
          </p:cNvGrpSpPr>
          <p:nvPr/>
        </p:nvGrpSpPr>
        <p:grpSpPr bwMode="auto">
          <a:xfrm>
            <a:off x="8237841" y="6137274"/>
            <a:ext cx="198438" cy="200025"/>
            <a:chOff x="6930" y="2780"/>
            <a:chExt cx="125" cy="126"/>
          </a:xfrm>
        </p:grpSpPr>
        <p:sp>
          <p:nvSpPr>
            <p:cNvPr id="37" name="Freeform 5">
              <a:extLst>
                <a:ext uri="{FF2B5EF4-FFF2-40B4-BE49-F238E27FC236}">
                  <a16:creationId xmlns:a16="http://schemas.microsoft.com/office/drawing/2014/main" id="{8E04AAAE-F0F5-8F79-0B23-5FCE5D2FE70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5" name="Freeform 6">
              <a:extLst>
                <a:ext uri="{FF2B5EF4-FFF2-40B4-BE49-F238E27FC236}">
                  <a16:creationId xmlns:a16="http://schemas.microsoft.com/office/drawing/2014/main" id="{0AE5AC45-FA39-7B4B-B932-BD45E58D4B0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431987401"/>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BC9A1-2CEF-22F4-A2A2-2684D38C9B90}"/>
            </a:ext>
          </a:extLst>
        </p:cNvPr>
        <p:cNvGrpSpPr/>
        <p:nvPr/>
      </p:nvGrpSpPr>
      <p:grpSpPr>
        <a:xfrm>
          <a:off x="0" y="0"/>
          <a:ext cx="0" cy="0"/>
          <a:chOff x="0" y="0"/>
          <a:chExt cx="0" cy="0"/>
        </a:xfrm>
      </p:grpSpPr>
      <p:sp>
        <p:nvSpPr>
          <p:cNvPr id="3" name="Прямоугольник с двумя скругленными соседними углами 26">
            <a:extLst>
              <a:ext uri="{FF2B5EF4-FFF2-40B4-BE49-F238E27FC236}">
                <a16:creationId xmlns:a16="http://schemas.microsoft.com/office/drawing/2014/main" id="{A5F21600-828C-07AC-9A23-8DA9EB94928F}"/>
              </a:ext>
            </a:extLst>
          </p:cNvPr>
          <p:cNvSpPr/>
          <p:nvPr/>
        </p:nvSpPr>
        <p:spPr>
          <a:xfrm>
            <a:off x="7663542" y="941881"/>
            <a:ext cx="1347036" cy="458878"/>
          </a:xfrm>
          <a:prstGeom prst="round2SameRect">
            <a:avLst>
              <a:gd name="adj1" fmla="val 34088"/>
              <a:gd name="adj2" fmla="val 0"/>
            </a:avLst>
          </a:prstGeom>
          <a:solidFill>
            <a:srgbClr val="C5CA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 name="Прямоугольник с двумя скругленными соседними углами 26">
            <a:extLst>
              <a:ext uri="{FF2B5EF4-FFF2-40B4-BE49-F238E27FC236}">
                <a16:creationId xmlns:a16="http://schemas.microsoft.com/office/drawing/2014/main" id="{97D02DC0-C70E-BACF-500C-6C9E7CCC97C8}"/>
              </a:ext>
            </a:extLst>
          </p:cNvPr>
          <p:cNvSpPr/>
          <p:nvPr/>
        </p:nvSpPr>
        <p:spPr>
          <a:xfrm>
            <a:off x="9014261" y="941881"/>
            <a:ext cx="1347036" cy="458878"/>
          </a:xfrm>
          <a:prstGeom prst="round2SameRect">
            <a:avLst>
              <a:gd name="adj1" fmla="val 34088"/>
              <a:gd name="adj2" fmla="val 0"/>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Прямоугольник с двумя скругленными соседними углами 26">
            <a:extLst>
              <a:ext uri="{FF2B5EF4-FFF2-40B4-BE49-F238E27FC236}">
                <a16:creationId xmlns:a16="http://schemas.microsoft.com/office/drawing/2014/main" id="{DF5C91BB-969C-320E-FC88-AB54BA3D706B}"/>
              </a:ext>
            </a:extLst>
          </p:cNvPr>
          <p:cNvSpPr/>
          <p:nvPr/>
        </p:nvSpPr>
        <p:spPr>
          <a:xfrm>
            <a:off x="10364980" y="941881"/>
            <a:ext cx="1384107" cy="458878"/>
          </a:xfrm>
          <a:prstGeom prst="round2SameRect">
            <a:avLst>
              <a:gd name="adj1" fmla="val 34088"/>
              <a:gd name="adj2" fmla="val 0"/>
            </a:avLst>
          </a:prstGeom>
          <a:solidFill>
            <a:srgbClr val="C8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27AF7186-18F2-1877-2D40-8715D99DAAB2}"/>
              </a:ext>
            </a:extLst>
          </p:cNvPr>
          <p:cNvSpPr>
            <a:spLocks noGrp="1"/>
          </p:cNvSpPr>
          <p:nvPr>
            <p:ph type="title"/>
          </p:nvPr>
        </p:nvSpPr>
        <p:spPr>
          <a:xfrm>
            <a:off x="990600" y="378935"/>
            <a:ext cx="10758487" cy="562393"/>
          </a:xfrm>
        </p:spPr>
        <p:txBody>
          <a:bodyPr/>
          <a:lstStyle/>
          <a:p>
            <a:r>
              <a:rPr lang="ru-RU" dirty="0"/>
              <a:t>Чем новый АльфаРЕМОНТ отличается от старого</a:t>
            </a:r>
          </a:p>
        </p:txBody>
      </p:sp>
      <p:sp>
        <p:nvSpPr>
          <p:cNvPr id="5" name="Номер слайда 6">
            <a:extLst>
              <a:ext uri="{FF2B5EF4-FFF2-40B4-BE49-F238E27FC236}">
                <a16:creationId xmlns:a16="http://schemas.microsoft.com/office/drawing/2014/main" id="{35CDBA66-AFA2-A311-0808-57C4B4FB7D19}"/>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561315BF-34AC-434F-B3DD-2063A5D056E3}" type="slidenum">
              <a:rPr lang="ru-RU" sz="900" smtClean="0"/>
              <a:t>32</a:t>
            </a:fld>
            <a:endParaRPr lang="ru-RU" sz="900" dirty="0"/>
          </a:p>
        </p:txBody>
      </p:sp>
      <p:graphicFrame>
        <p:nvGraphicFramePr>
          <p:cNvPr id="10" name="Таблица 9">
            <a:extLst>
              <a:ext uri="{FF2B5EF4-FFF2-40B4-BE49-F238E27FC236}">
                <a16:creationId xmlns:a16="http://schemas.microsoft.com/office/drawing/2014/main" id="{69589529-06CC-80F4-4CEA-70780DE16ABE}"/>
              </a:ext>
            </a:extLst>
          </p:cNvPr>
          <p:cNvGraphicFramePr>
            <a:graphicFrameLocks noGrp="1"/>
          </p:cNvGraphicFramePr>
          <p:nvPr>
            <p:extLst>
              <p:ext uri="{D42A27DB-BD31-4B8C-83A1-F6EECF244321}">
                <p14:modId xmlns:p14="http://schemas.microsoft.com/office/powerpoint/2010/main" val="2609696510"/>
              </p:ext>
            </p:extLst>
          </p:nvPr>
        </p:nvGraphicFramePr>
        <p:xfrm>
          <a:off x="442911" y="968788"/>
          <a:ext cx="11306181" cy="5406480"/>
        </p:xfrm>
        <a:graphic>
          <a:graphicData uri="http://schemas.openxmlformats.org/drawingml/2006/table">
            <a:tbl>
              <a:tblPr firstRow="1" bandRow="1">
                <a:tableStyleId>{2D5ABB26-0587-4C30-8999-92F81FD0307C}</a:tableStyleId>
              </a:tblPr>
              <a:tblGrid>
                <a:gridCol w="7253289">
                  <a:extLst>
                    <a:ext uri="{9D8B030D-6E8A-4147-A177-3AD203B41FA5}">
                      <a16:colId xmlns:a16="http://schemas.microsoft.com/office/drawing/2014/main" val="1213948066"/>
                    </a:ext>
                  </a:extLst>
                </a:gridCol>
                <a:gridCol w="1350964">
                  <a:extLst>
                    <a:ext uri="{9D8B030D-6E8A-4147-A177-3AD203B41FA5}">
                      <a16:colId xmlns:a16="http://schemas.microsoft.com/office/drawing/2014/main" val="628073935"/>
                    </a:ext>
                  </a:extLst>
                </a:gridCol>
                <a:gridCol w="1350964">
                  <a:extLst>
                    <a:ext uri="{9D8B030D-6E8A-4147-A177-3AD203B41FA5}">
                      <a16:colId xmlns:a16="http://schemas.microsoft.com/office/drawing/2014/main" val="3272803732"/>
                    </a:ext>
                  </a:extLst>
                </a:gridCol>
                <a:gridCol w="1350964">
                  <a:extLst>
                    <a:ext uri="{9D8B030D-6E8A-4147-A177-3AD203B41FA5}">
                      <a16:colId xmlns:a16="http://schemas.microsoft.com/office/drawing/2014/main" val="545032086"/>
                    </a:ext>
                  </a:extLst>
                </a:gridCol>
              </a:tblGrid>
              <a:tr h="241528">
                <a:tc>
                  <a:txBody>
                    <a:bodyPr/>
                    <a:lstStyle/>
                    <a:p>
                      <a:pPr>
                        <a:lnSpc>
                          <a:spcPct val="90000"/>
                        </a:lnSpc>
                      </a:pPr>
                      <a:r>
                        <a:rPr lang="ru-RU" sz="1400" b="0" kern="1200" dirty="0">
                          <a:solidFill>
                            <a:srgbClr val="52606B"/>
                          </a:solidFill>
                          <a:latin typeface="Akrobat Bold" panose="00000800000000000000" pitchFamily="50" charset="-52"/>
                          <a:ea typeface="+mn-ea"/>
                          <a:cs typeface="+mn-cs"/>
                        </a:rPr>
                        <a:t>Отличия в содержании покрытия</a:t>
                      </a:r>
                    </a:p>
                  </a:txBody>
                  <a:tcPr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spcAft>
                          <a:spcPts val="800"/>
                        </a:spcAft>
                      </a:pPr>
                      <a:r>
                        <a:rPr lang="ru-RU" sz="1400" b="0" dirty="0">
                          <a:solidFill>
                            <a:srgbClr val="52606B"/>
                          </a:solidFill>
                          <a:latin typeface="Akrobat Bold" panose="00000800000000000000" pitchFamily="50" charset="-52"/>
                        </a:rPr>
                        <a:t>Комфорт</a:t>
                      </a:r>
                    </a:p>
                  </a:txBody>
                  <a:tcPr marR="0" marT="0"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spcAft>
                          <a:spcPts val="800"/>
                        </a:spcAft>
                      </a:pPr>
                      <a:r>
                        <a:rPr lang="ru-RU" sz="1400" b="0" dirty="0">
                          <a:solidFill>
                            <a:schemeClr val="bg1"/>
                          </a:solidFill>
                          <a:latin typeface="Akrobat Bold" panose="00000800000000000000" pitchFamily="50" charset="-52"/>
                        </a:rPr>
                        <a:t>Максимальный</a:t>
                      </a:r>
                    </a:p>
                  </a:txBody>
                  <a:tcPr marR="0" marT="0"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tc>
                  <a:txBody>
                    <a:bodyPr/>
                    <a:lstStyle/>
                    <a:p>
                      <a:pPr>
                        <a:lnSpc>
                          <a:spcPct val="90000"/>
                        </a:lnSpc>
                        <a:spcAft>
                          <a:spcPts val="800"/>
                        </a:spcAft>
                      </a:pPr>
                      <a:r>
                        <a:rPr lang="ru-RU" sz="1400" spc="-31" dirty="0">
                          <a:solidFill>
                            <a:schemeClr val="bg1"/>
                          </a:solidFill>
                          <a:latin typeface="Akrobat Bold" panose="00000800000000000000" pitchFamily="50" charset="-52"/>
                        </a:rPr>
                        <a:t>Максимальный+</a:t>
                      </a:r>
                    </a:p>
                  </a:txBody>
                  <a:tcPr marR="0" marT="0" anchor="ctr">
                    <a:lnT w="6350" cap="flat" cmpd="sng" algn="ctr">
                      <a:noFill/>
                      <a:prstDash val="solid"/>
                      <a:round/>
                      <a:headEnd type="none" w="med" len="med"/>
                      <a:tailEnd type="none" w="med" len="med"/>
                    </a:lnT>
                    <a:lnB w="12700" cap="flat" cmpd="sng" algn="ctr">
                      <a:solidFill>
                        <a:srgbClr val="C8102E"/>
                      </a:solidFill>
                      <a:prstDash val="solid"/>
                      <a:round/>
                      <a:headEnd type="none" w="med" len="med"/>
                      <a:tailEnd type="none" w="med" len="med"/>
                    </a:lnB>
                  </a:tcPr>
                </a:tc>
                <a:extLst>
                  <a:ext uri="{0D108BD9-81ED-4DB2-BD59-A6C34878D82A}">
                    <a16:rowId xmlns:a16="http://schemas.microsoft.com/office/drawing/2014/main" val="2712826253"/>
                  </a:ext>
                </a:extLst>
              </a:tr>
              <a:tr h="270000">
                <a:tc>
                  <a:txBody>
                    <a:bodyPr/>
                    <a:lstStyle/>
                    <a:p>
                      <a:pPr marL="0" algn="l" defTabSz="914400" rtl="0" eaLnBrk="1" latinLnBrk="0" hangingPunct="1">
                        <a:lnSpc>
                          <a:spcPct val="90000"/>
                        </a:lnSpc>
                      </a:pPr>
                      <a:r>
                        <a:rPr lang="ru-RU" sz="1400" kern="1200" dirty="0">
                          <a:solidFill>
                            <a:srgbClr val="52606B"/>
                          </a:solidFill>
                          <a:latin typeface="Akrobat Bold" panose="00000800000000000000" pitchFamily="50" charset="-52"/>
                          <a:ea typeface="+mn-ea"/>
                          <a:cs typeface="+mn-cs"/>
                        </a:rPr>
                        <a:t>«Повреждение водой или иной жидкостью» в результате:</a:t>
                      </a:r>
                    </a:p>
                  </a:txBody>
                  <a:tcPr marT="0"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gn="ctr" fontAlgn="ctr"/>
                      <a:endParaRPr lang="ru-RU" sz="1600" kern="1200" dirty="0">
                        <a:solidFill>
                          <a:srgbClr val="C8202F"/>
                        </a:solidFill>
                        <a:latin typeface="Akrobat Bold" panose="00000800000000000000" pitchFamily="50" charset="-52"/>
                        <a:ea typeface="+mn-ea"/>
                        <a:cs typeface="+mn-cs"/>
                      </a:endParaRPr>
                    </a:p>
                  </a:txBody>
                  <a:tcPr marL="9525" marR="9525" marT="0"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gn="ctr" fontAlgn="ctr"/>
                      <a:endParaRPr lang="ru-RU" sz="1600" kern="1200" dirty="0">
                        <a:solidFill>
                          <a:srgbClr val="C8202F"/>
                        </a:solidFill>
                        <a:latin typeface="Akrobat Bold" panose="00000800000000000000" pitchFamily="50" charset="-52"/>
                        <a:ea typeface="+mn-ea"/>
                        <a:cs typeface="+mn-cs"/>
                      </a:endParaRPr>
                    </a:p>
                  </a:txBody>
                  <a:tcPr marL="9525" marR="9525" marT="0"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gn="ctr" fontAlgn="ctr"/>
                      <a:endParaRPr lang="ru-RU" sz="1600" kern="1200" dirty="0">
                        <a:solidFill>
                          <a:srgbClr val="C8202F"/>
                        </a:solidFill>
                        <a:latin typeface="Akrobat Bold" panose="00000800000000000000" pitchFamily="50" charset="-52"/>
                        <a:ea typeface="+mn-ea"/>
                        <a:cs typeface="+mn-cs"/>
                      </a:endParaRPr>
                    </a:p>
                  </a:txBody>
                  <a:tcPr marL="9525" marR="9525" marT="0" marB="0" anchor="ctr">
                    <a:lnT w="12700" cap="flat" cmpd="sng" algn="ctr">
                      <a:solidFill>
                        <a:srgbClr val="C8102E"/>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040919042"/>
                  </a:ext>
                </a:extLst>
              </a:tr>
              <a:tr h="0">
                <a:tc>
                  <a:txBody>
                    <a:bodyPr/>
                    <a:lstStyle/>
                    <a:p>
                      <a:pPr marL="0" algn="l" defTabSz="914400" rtl="0" eaLnBrk="1" latinLnBrk="0" hangingPunct="1">
                        <a:lnSpc>
                          <a:spcPct val="90000"/>
                        </a:lnSpc>
                      </a:pPr>
                      <a:r>
                        <a:rPr lang="ru-RU" sz="1200" kern="1200" spc="-20" baseline="0" dirty="0">
                          <a:solidFill>
                            <a:srgbClr val="52606B"/>
                          </a:solidFill>
                          <a:latin typeface="Akrobat" panose="00000600000000000000" pitchFamily="50" charset="-52"/>
                          <a:ea typeface="+mn-ea"/>
                          <a:cs typeface="+mn-cs"/>
                        </a:rPr>
                        <a:t>Повреждения имущества горячим или конденсированным паром при поломке систем водоснабжения, канализации, отопления, кондиционирования, вентиляции, пожаротушения и/или газоснабжения, а также инженерных коммуникаций </a:t>
                      </a:r>
                      <a:br>
                        <a:rPr lang="ru-RU" sz="1200" kern="1200" spc="-20" baseline="0" dirty="0">
                          <a:solidFill>
                            <a:srgbClr val="52606B"/>
                          </a:solidFill>
                          <a:latin typeface="Akrobat" panose="00000600000000000000" pitchFamily="50" charset="-52"/>
                          <a:ea typeface="+mn-ea"/>
                          <a:cs typeface="+mn-cs"/>
                        </a:rPr>
                      </a:br>
                      <a:r>
                        <a:rPr lang="ru-RU" sz="1200" kern="1200" spc="-20" baseline="0" dirty="0">
                          <a:solidFill>
                            <a:srgbClr val="52606B"/>
                          </a:solidFill>
                          <a:latin typeface="Akrobat" panose="00000600000000000000" pitchFamily="50" charset="-52"/>
                          <a:ea typeface="+mn-ea"/>
                          <a:cs typeface="+mn-cs"/>
                        </a:rPr>
                        <a:t>в застрахованном строении/помещении или установленного на внешних стенах инженерного оборудования</a:t>
                      </a:r>
                    </a:p>
                  </a:txBody>
                  <a:tcPr marT="18000" marB="180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endParaRPr lang="ru-RU" sz="1600" kern="1200" dirty="0">
                        <a:solidFill>
                          <a:srgbClr val="C8202F"/>
                        </a:solidFill>
                        <a:latin typeface="Akrobat Bold" panose="00000800000000000000" pitchFamily="50" charset="-52"/>
                        <a:ea typeface="+mn-ea"/>
                        <a:cs typeface="+mn-cs"/>
                      </a:endParaRPr>
                    </a:p>
                  </a:txBody>
                  <a:tcPr marL="9525" marR="9525" marT="18000" marB="180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endParaRPr lang="ru-RU" sz="1600" kern="1200" dirty="0">
                        <a:solidFill>
                          <a:srgbClr val="C8202F"/>
                        </a:solidFill>
                        <a:latin typeface="Akrobat Bold" panose="00000800000000000000" pitchFamily="50" charset="-52"/>
                        <a:ea typeface="+mn-ea"/>
                        <a:cs typeface="+mn-cs"/>
                      </a:endParaRPr>
                    </a:p>
                  </a:txBody>
                  <a:tcPr marL="9525" marR="9525" marT="18000" marB="180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tc>
                  <a:txBody>
                    <a:bodyPr/>
                    <a:lstStyle/>
                    <a:p>
                      <a:pPr algn="ctr" fontAlgn="ctr"/>
                      <a:endParaRPr lang="ru-RU" sz="1600" kern="1200" dirty="0">
                        <a:solidFill>
                          <a:srgbClr val="C8202F"/>
                        </a:solidFill>
                        <a:latin typeface="Akrobat Bold" panose="00000800000000000000" pitchFamily="50" charset="-52"/>
                        <a:ea typeface="+mn-ea"/>
                        <a:cs typeface="+mn-cs"/>
                      </a:endParaRPr>
                    </a:p>
                  </a:txBody>
                  <a:tcPr marL="9525" marR="9525" marT="18000" marB="180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tcPr>
                </a:tc>
                <a:extLst>
                  <a:ext uri="{0D108BD9-81ED-4DB2-BD59-A6C34878D82A}">
                    <a16:rowId xmlns:a16="http://schemas.microsoft.com/office/drawing/2014/main" val="3398639460"/>
                  </a:ext>
                </a:extLst>
              </a:tr>
              <a:tr h="0">
                <a:tc>
                  <a:txBody>
                    <a:bodyPr/>
                    <a:lstStyle/>
                    <a:p>
                      <a:pPr marL="0" algn="l" defTabSz="914400" rtl="0" eaLnBrk="1" latinLnBrk="0" hangingPunct="1">
                        <a:lnSpc>
                          <a:spcPct val="90000"/>
                        </a:lnSpc>
                      </a:pPr>
                      <a:r>
                        <a:rPr lang="ru-RU" sz="1200" kern="1200" spc="-20" baseline="0" dirty="0">
                          <a:solidFill>
                            <a:srgbClr val="52606B"/>
                          </a:solidFill>
                          <a:latin typeface="Akrobat" panose="00000600000000000000" pitchFamily="50" charset="-52"/>
                          <a:ea typeface="+mn-ea"/>
                          <a:cs typeface="+mn-cs"/>
                        </a:rPr>
                        <a:t>Замерзания трубопроводов или иных частей водопроводных, отопительных, канализационных систем, а также расходы по размораживанию систем водоснабжения, канализации, отопления, кондиционирования, вентиляции, пожаротушения и/или газоснабжения, а также инженерных коммуникаций в застрахованном строении/помещении</a:t>
                      </a:r>
                    </a:p>
                  </a:txBody>
                  <a:tcPr marT="18000" marB="180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marT="18000" marB="1800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marT="18000" marB="1800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marT="18000" marB="1800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extLst>
                  <a:ext uri="{0D108BD9-81ED-4DB2-BD59-A6C34878D82A}">
                    <a16:rowId xmlns:a16="http://schemas.microsoft.com/office/drawing/2014/main" val="332997615"/>
                  </a:ext>
                </a:extLst>
              </a:tr>
              <a:tr h="270000">
                <a:tc>
                  <a:txBody>
                    <a:bodyPr/>
                    <a:lstStyle/>
                    <a:p>
                      <a:pPr algn="l" fontAlgn="ctr"/>
                      <a:r>
                        <a:rPr lang="ru-RU" sz="1400" kern="1200" dirty="0">
                          <a:solidFill>
                            <a:srgbClr val="52606B"/>
                          </a:solidFill>
                          <a:latin typeface="Akrobat Bold" panose="00000800000000000000" pitchFamily="50" charset="-52"/>
                          <a:ea typeface="+mn-ea"/>
                          <a:cs typeface="+mn-cs"/>
                        </a:rPr>
                        <a:t>«Противоправные действия третьих лиц», а именно:</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marT="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901003453"/>
                  </a:ext>
                </a:extLst>
              </a:tr>
              <a:tr h="270000">
                <a:tc>
                  <a:txBody>
                    <a:bodyPr/>
                    <a:lstStyle/>
                    <a:p>
                      <a:pPr marL="0" marR="0" lvl="0" indent="0" algn="l" defTabSz="914400" rtl="0" eaLnBrk="1" fontAlgn="ctr" latinLnBrk="0" hangingPunct="1">
                        <a:lnSpc>
                          <a:spcPct val="90000"/>
                        </a:lnSpc>
                        <a:spcBef>
                          <a:spcPts val="0"/>
                        </a:spcBef>
                        <a:spcAft>
                          <a:spcPts val="0"/>
                        </a:spcAft>
                        <a:buClrTx/>
                        <a:buSzTx/>
                        <a:buFontTx/>
                        <a:buNone/>
                        <a:tabLst/>
                        <a:defRPr/>
                      </a:pPr>
                      <a:r>
                        <a:rPr lang="ru-RU" sz="1200" kern="1200" spc="-20" baseline="0" dirty="0">
                          <a:solidFill>
                            <a:srgbClr val="52606B"/>
                          </a:solidFill>
                          <a:latin typeface="Akrobat" panose="00000600000000000000" pitchFamily="50" charset="-52"/>
                          <a:ea typeface="+mn-ea"/>
                          <a:cs typeface="+mn-cs"/>
                        </a:rPr>
                        <a:t>Кража, </a:t>
                      </a:r>
                      <a:r>
                        <a:rPr lang="ru-RU" sz="1200" kern="1200" spc="-20" baseline="0" dirty="0" err="1">
                          <a:solidFill>
                            <a:srgbClr val="52606B"/>
                          </a:solidFill>
                          <a:latin typeface="Akrobat" panose="00000600000000000000" pitchFamily="50" charset="-52"/>
                          <a:ea typeface="+mn-ea"/>
                          <a:cs typeface="+mn-cs"/>
                        </a:rPr>
                        <a:t>квалифицир</a:t>
                      </a:r>
                      <a:r>
                        <a:rPr lang="ru-RU" sz="1200" kern="1200" spc="-20" baseline="0" dirty="0">
                          <a:solidFill>
                            <a:srgbClr val="52606B"/>
                          </a:solidFill>
                          <a:latin typeface="Akrobat" panose="00000600000000000000" pitchFamily="50" charset="-52"/>
                          <a:ea typeface="+mn-ea"/>
                          <a:cs typeface="+mn-cs"/>
                        </a:rPr>
                        <a:t>-ная по ст. 158 УК РФ, Грабеж, </a:t>
                      </a:r>
                      <a:r>
                        <a:rPr lang="ru-RU" sz="1200" kern="1200" spc="-20" baseline="0" dirty="0" err="1">
                          <a:solidFill>
                            <a:srgbClr val="52606B"/>
                          </a:solidFill>
                          <a:latin typeface="Akrobat" panose="00000600000000000000" pitchFamily="50" charset="-52"/>
                          <a:ea typeface="+mn-ea"/>
                          <a:cs typeface="+mn-cs"/>
                        </a:rPr>
                        <a:t>квалифицир-ный</a:t>
                      </a:r>
                      <a:r>
                        <a:rPr lang="ru-RU" sz="1200" kern="1200" spc="-20" baseline="0" dirty="0">
                          <a:solidFill>
                            <a:srgbClr val="52606B"/>
                          </a:solidFill>
                          <a:latin typeface="Akrobat" panose="00000600000000000000" pitchFamily="50" charset="-52"/>
                          <a:ea typeface="+mn-ea"/>
                          <a:cs typeface="+mn-cs"/>
                        </a:rPr>
                        <a:t> по ст. 161 УК РФ, Разбой, </a:t>
                      </a:r>
                      <a:r>
                        <a:rPr lang="ru-RU" sz="1200" kern="1200" spc="-20" baseline="0" dirty="0" err="1">
                          <a:solidFill>
                            <a:srgbClr val="52606B"/>
                          </a:solidFill>
                          <a:latin typeface="Akrobat" panose="00000600000000000000" pitchFamily="50" charset="-52"/>
                          <a:ea typeface="+mn-ea"/>
                          <a:cs typeface="+mn-cs"/>
                        </a:rPr>
                        <a:t>квалифицир-ный</a:t>
                      </a:r>
                      <a:r>
                        <a:rPr lang="ru-RU" sz="1200" kern="1200" spc="-20" baseline="0" dirty="0">
                          <a:solidFill>
                            <a:srgbClr val="52606B"/>
                          </a:solidFill>
                          <a:latin typeface="Akrobat" panose="00000600000000000000" pitchFamily="50" charset="-52"/>
                          <a:ea typeface="+mn-ea"/>
                          <a:cs typeface="+mn-cs"/>
                        </a:rPr>
                        <a:t> по ст. 162 УК РФ</a:t>
                      </a:r>
                    </a:p>
                  </a:txBody>
                  <a:tcPr marL="90000" marR="9525" marT="3600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marL="0" algn="l" defTabSz="914400" rtl="0" eaLnBrk="1" latinLnBrk="0" hangingPunct="1">
                        <a:lnSpc>
                          <a:spcPct val="90000"/>
                        </a:lnSpc>
                      </a:pPr>
                      <a:endParaRPr lang="ru-RU" sz="1400" kern="1200" dirty="0">
                        <a:solidFill>
                          <a:srgbClr val="52606B"/>
                        </a:solidFill>
                        <a:latin typeface="Akrobat Bold" panose="00000800000000000000" pitchFamily="50" charset="-52"/>
                        <a:ea typeface="+mn-ea"/>
                        <a:cs typeface="+mn-cs"/>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marL="0" algn="l" defTabSz="914400" rtl="0" eaLnBrk="1" latinLnBrk="0" hangingPunct="1">
                        <a:lnSpc>
                          <a:spcPct val="90000"/>
                        </a:lnSpc>
                      </a:pPr>
                      <a:endParaRPr lang="ru-RU" sz="1400" kern="1200" dirty="0">
                        <a:solidFill>
                          <a:srgbClr val="52606B"/>
                        </a:solidFill>
                        <a:latin typeface="Akrobat Bold" panose="00000800000000000000" pitchFamily="50" charset="-52"/>
                        <a:ea typeface="+mn-ea"/>
                        <a:cs typeface="+mn-cs"/>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marL="0" algn="l" defTabSz="914400" rtl="0" eaLnBrk="1" latinLnBrk="0" hangingPunct="1">
                        <a:lnSpc>
                          <a:spcPct val="90000"/>
                        </a:lnSpc>
                      </a:pPr>
                      <a:endParaRPr lang="ru-RU" sz="1400" kern="1200" dirty="0">
                        <a:solidFill>
                          <a:srgbClr val="52606B"/>
                        </a:solidFill>
                        <a:latin typeface="Akrobat Bold" panose="00000800000000000000" pitchFamily="50" charset="-52"/>
                        <a:ea typeface="+mn-ea"/>
                        <a:cs typeface="+mn-cs"/>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extLst>
                  <a:ext uri="{0D108BD9-81ED-4DB2-BD59-A6C34878D82A}">
                    <a16:rowId xmlns:a16="http://schemas.microsoft.com/office/drawing/2014/main" val="3865836994"/>
                  </a:ext>
                </a:extLst>
              </a:tr>
              <a:tr h="270000">
                <a:tc>
                  <a:txBody>
                    <a:bodyPr/>
                    <a:lstStyle/>
                    <a:p>
                      <a:pPr marL="0" algn="l" defTabSz="914400" rtl="0" eaLnBrk="1" fontAlgn="ctr" latinLnBrk="0" hangingPunct="1">
                        <a:lnSpc>
                          <a:spcPct val="90000"/>
                        </a:lnSpc>
                      </a:pPr>
                      <a:r>
                        <a:rPr lang="ru-RU" sz="1200" kern="1200" spc="-20" baseline="0" dirty="0">
                          <a:solidFill>
                            <a:srgbClr val="52606B"/>
                          </a:solidFill>
                          <a:latin typeface="Akrobat" panose="00000600000000000000" pitchFamily="50" charset="-52"/>
                          <a:ea typeface="+mn-ea"/>
                          <a:cs typeface="+mn-cs"/>
                        </a:rPr>
                        <a:t>Массовые беспорядки, квалифицированные по ст. 212 УК РФ</a:t>
                      </a:r>
                    </a:p>
                  </a:txBody>
                  <a:tcPr marL="90000" marR="9525" marT="3600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extLst>
                  <a:ext uri="{0D108BD9-81ED-4DB2-BD59-A6C34878D82A}">
                    <a16:rowId xmlns:a16="http://schemas.microsoft.com/office/drawing/2014/main" val="22868242"/>
                  </a:ext>
                </a:extLst>
              </a:tr>
              <a:tr h="270000">
                <a:tc>
                  <a:txBody>
                    <a:bodyPr/>
                    <a:lstStyle/>
                    <a:p>
                      <a:pPr marL="0" algn="l" defTabSz="914400" rtl="0" eaLnBrk="1" fontAlgn="ctr" latinLnBrk="0" hangingPunct="1">
                        <a:lnSpc>
                          <a:spcPct val="90000"/>
                        </a:lnSpc>
                      </a:pPr>
                      <a:r>
                        <a:rPr lang="ru-RU" sz="1200" kern="1200" spc="-20" baseline="0" dirty="0">
                          <a:solidFill>
                            <a:srgbClr val="52606B"/>
                          </a:solidFill>
                          <a:latin typeface="Akrobat" panose="00000600000000000000" pitchFamily="50" charset="-52"/>
                          <a:ea typeface="+mn-ea"/>
                          <a:cs typeface="+mn-cs"/>
                        </a:rPr>
                        <a:t>Уничтожение или повреждение застрахованного имущества по неосторожности, квалифицированное по ст. 168 УК РФ</a:t>
                      </a:r>
                    </a:p>
                  </a:txBody>
                  <a:tcPr marL="90000" marR="9525" marT="3600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noFill/>
                  </a:tcPr>
                </a:tc>
                <a:extLst>
                  <a:ext uri="{0D108BD9-81ED-4DB2-BD59-A6C34878D82A}">
                    <a16:rowId xmlns:a16="http://schemas.microsoft.com/office/drawing/2014/main" val="2557978444"/>
                  </a:ext>
                </a:extLst>
              </a:tr>
              <a:tr h="270000">
                <a:tc>
                  <a:txBody>
                    <a:bodyPr/>
                    <a:lstStyle/>
                    <a:p>
                      <a:pPr marL="0" algn="l" defTabSz="914400" rtl="0" eaLnBrk="1" fontAlgn="ctr" latinLnBrk="0" hangingPunct="1"/>
                      <a:r>
                        <a:rPr lang="ru-RU" sz="1400" kern="1200" dirty="0">
                          <a:solidFill>
                            <a:srgbClr val="52606B"/>
                          </a:solidFill>
                          <a:latin typeface="Akrobat Bold" panose="00000800000000000000" pitchFamily="50" charset="-52"/>
                          <a:ea typeface="+mn-ea"/>
                          <a:cs typeface="+mn-cs"/>
                        </a:rPr>
                        <a:t>«Воздействие атмосферных осадков»</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9628646"/>
                  </a:ext>
                </a:extLst>
              </a:tr>
              <a:tr h="27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ru-RU" sz="1400" kern="1200" dirty="0">
                          <a:solidFill>
                            <a:srgbClr val="52606B"/>
                          </a:solidFill>
                          <a:latin typeface="Akrobat Bold" panose="00000800000000000000" pitchFamily="50" charset="-52"/>
                          <a:ea typeface="+mn-ea"/>
                          <a:cs typeface="+mn-cs"/>
                        </a:rPr>
                        <a:t>«Выплата без износа»</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2697272286"/>
                  </a:ext>
                </a:extLst>
              </a:tr>
              <a:tr h="27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ru-RU" sz="1400" kern="1200">
                          <a:solidFill>
                            <a:srgbClr val="52606B"/>
                          </a:solidFill>
                          <a:latin typeface="Akrobat Bold" panose="00000800000000000000" pitchFamily="50" charset="-52"/>
                          <a:ea typeface="+mn-ea"/>
                          <a:cs typeface="+mn-cs"/>
                        </a:rPr>
                        <a:t>«Нарушение норм/правил эксплуатации»</a:t>
                      </a:r>
                      <a:endParaRPr lang="ru-RU" sz="1400" kern="1200" dirty="0">
                        <a:solidFill>
                          <a:srgbClr val="52606B"/>
                        </a:solidFill>
                        <a:latin typeface="Akrobat Bold" panose="00000800000000000000" pitchFamily="50" charset="-52"/>
                        <a:ea typeface="+mn-ea"/>
                        <a:cs typeface="+mn-cs"/>
                      </a:endParaRP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924571845"/>
                  </a:ext>
                </a:extLst>
              </a:tr>
              <a:tr h="270000">
                <a:tc>
                  <a:txBody>
                    <a:bodyPr/>
                    <a:lstStyle/>
                    <a:p>
                      <a:pPr algn="l" fontAlgn="ctr"/>
                      <a:r>
                        <a:rPr lang="ru-RU" sz="1400" kern="1200">
                          <a:solidFill>
                            <a:srgbClr val="52606B"/>
                          </a:solidFill>
                          <a:latin typeface="Akrobat Bold" panose="00000800000000000000" pitchFamily="50" charset="-52"/>
                          <a:ea typeface="+mn-ea"/>
                          <a:cs typeface="+mn-cs"/>
                        </a:rPr>
                        <a:t>«Вывоз и временное хранение вещей»</a:t>
                      </a:r>
                      <a:endParaRPr lang="ru-RU" sz="1400" kern="1200" dirty="0">
                        <a:solidFill>
                          <a:srgbClr val="52606B"/>
                        </a:solidFill>
                        <a:latin typeface="Akrobat Bold" panose="00000800000000000000" pitchFamily="50" charset="-52"/>
                        <a:ea typeface="+mn-ea"/>
                        <a:cs typeface="+mn-cs"/>
                      </a:endParaRP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19949878"/>
                  </a:ext>
                </a:extLst>
              </a:tr>
              <a:tr h="270000">
                <a:tc>
                  <a:txBody>
                    <a:bodyPr/>
                    <a:lstStyle/>
                    <a:p>
                      <a:pPr algn="l" fontAlgn="ctr"/>
                      <a:r>
                        <a:rPr lang="ru-RU" sz="1400" kern="1200" dirty="0">
                          <a:solidFill>
                            <a:srgbClr val="52606B"/>
                          </a:solidFill>
                          <a:latin typeface="Akrobat Bold" panose="00000800000000000000" pitchFamily="50" charset="-52"/>
                          <a:ea typeface="+mn-ea"/>
                          <a:cs typeface="+mn-cs"/>
                        </a:rPr>
                        <a:t>«Оплата справок» </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1414366037"/>
                  </a:ext>
                </a:extLst>
              </a:tr>
              <a:tr h="270000">
                <a:tc>
                  <a:txBody>
                    <a:bodyPr/>
                    <a:lstStyle/>
                    <a:p>
                      <a:pPr algn="l" fontAlgn="ctr"/>
                      <a:r>
                        <a:rPr lang="ru-RU" sz="1400" kern="1200">
                          <a:solidFill>
                            <a:srgbClr val="52606B"/>
                          </a:solidFill>
                          <a:latin typeface="Akrobat Bold" panose="00000800000000000000" pitchFamily="50" charset="-52"/>
                          <a:ea typeface="+mn-ea"/>
                          <a:cs typeface="+mn-cs"/>
                        </a:rPr>
                        <a:t>«Замена замков»</a:t>
                      </a:r>
                      <a:endParaRPr lang="ru-RU" sz="1400" kern="1200" dirty="0">
                        <a:solidFill>
                          <a:srgbClr val="52606B"/>
                        </a:solidFill>
                        <a:latin typeface="Akrobat Bold" panose="00000800000000000000" pitchFamily="50" charset="-52"/>
                        <a:ea typeface="+mn-ea"/>
                        <a:cs typeface="+mn-cs"/>
                      </a:endParaRP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2385722879"/>
                  </a:ext>
                </a:extLst>
              </a:tr>
              <a:tr h="270000">
                <a:tc>
                  <a:txBody>
                    <a:bodyPr/>
                    <a:lstStyle/>
                    <a:p>
                      <a:pPr algn="l" fontAlgn="ctr"/>
                      <a:r>
                        <a:rPr lang="ru-RU" sz="1400" kern="1200" dirty="0">
                          <a:solidFill>
                            <a:srgbClr val="52606B"/>
                          </a:solidFill>
                          <a:latin typeface="Akrobat Bold" panose="00000800000000000000" pitchFamily="50" charset="-52"/>
                          <a:ea typeface="+mn-ea"/>
                          <a:cs typeface="+mn-cs"/>
                        </a:rPr>
                        <a:t>«Потеря арендной платы»</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61908021"/>
                  </a:ext>
                </a:extLst>
              </a:tr>
              <a:tr h="270000">
                <a:tc>
                  <a:txBody>
                    <a:bodyPr/>
                    <a:lstStyle/>
                    <a:p>
                      <a:pPr marL="0" algn="l" defTabSz="914400" rtl="0" eaLnBrk="1" fontAlgn="ctr" latinLnBrk="0" hangingPunct="1"/>
                      <a:r>
                        <a:rPr lang="ru-RU" sz="1400" kern="1200" dirty="0">
                          <a:solidFill>
                            <a:srgbClr val="52606B"/>
                          </a:solidFill>
                          <a:latin typeface="Akrobat Bold" panose="00000800000000000000" pitchFamily="50" charset="-52"/>
                          <a:ea typeface="+mn-ea"/>
                          <a:cs typeface="+mn-cs"/>
                        </a:rPr>
                        <a:t>«Временное проживание»</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2680078733"/>
                  </a:ext>
                </a:extLst>
              </a:tr>
              <a:tr h="27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ru-RU" sz="1400" kern="1200" dirty="0">
                          <a:solidFill>
                            <a:srgbClr val="52606B"/>
                          </a:solidFill>
                          <a:latin typeface="Akrobat Bold" panose="00000800000000000000" pitchFamily="50" charset="-52"/>
                          <a:ea typeface="+mn-ea"/>
                          <a:cs typeface="+mn-cs"/>
                        </a:rPr>
                        <a:t>«Досрочное возвращение»</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174164733"/>
                  </a:ext>
                </a:extLst>
              </a:tr>
              <a:tr h="270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ru-RU" sz="1400" kern="1200" dirty="0">
                          <a:solidFill>
                            <a:srgbClr val="52606B"/>
                          </a:solidFill>
                          <a:latin typeface="Akrobat Bold" panose="00000800000000000000" pitchFamily="50" charset="-52"/>
                          <a:ea typeface="+mn-ea"/>
                          <a:cs typeface="+mn-cs"/>
                        </a:rPr>
                        <a:t>«Расчистка территории»</a:t>
                      </a:r>
                    </a:p>
                  </a:txBody>
                  <a:tcPr marL="90000" marR="9525" marT="0" marB="46800" anchor="ctr">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tc>
                  <a:txBody>
                    <a:bodyPr/>
                    <a:lstStyle/>
                    <a:p>
                      <a:pPr>
                        <a:lnSpc>
                          <a:spcPct val="90000"/>
                        </a:lnSpc>
                      </a:pPr>
                      <a:endParaRPr lang="ru-RU" sz="1200" dirty="0">
                        <a:solidFill>
                          <a:srgbClr val="52606B"/>
                        </a:solidFill>
                        <a:latin typeface="Akrobat" panose="00000600000000000000" pitchFamily="50" charset="-52"/>
                      </a:endParaRPr>
                    </a:p>
                  </a:txBody>
                  <a:tcPr marR="0">
                    <a:lnT w="6350" cap="flat" cmpd="sng" algn="ctr">
                      <a:solidFill>
                        <a:srgbClr val="72808A"/>
                      </a:solidFill>
                      <a:prstDash val="solid"/>
                      <a:round/>
                      <a:headEnd type="none" w="med" len="med"/>
                      <a:tailEnd type="none" w="med" len="med"/>
                    </a:lnT>
                    <a:lnB w="6350" cap="flat" cmpd="sng" algn="ctr">
                      <a:solidFill>
                        <a:srgbClr val="72808A"/>
                      </a:solidFill>
                      <a:prstDash val="solid"/>
                      <a:round/>
                      <a:headEnd type="none" w="med" len="med"/>
                      <a:tailEnd type="none" w="med" len="med"/>
                    </a:lnB>
                    <a:solidFill>
                      <a:srgbClr val="EBECF0"/>
                    </a:solidFill>
                  </a:tcPr>
                </a:tc>
                <a:extLst>
                  <a:ext uri="{0D108BD9-81ED-4DB2-BD59-A6C34878D82A}">
                    <a16:rowId xmlns:a16="http://schemas.microsoft.com/office/drawing/2014/main" val="3851151883"/>
                  </a:ext>
                </a:extLst>
              </a:tr>
            </a:tbl>
          </a:graphicData>
        </a:graphic>
      </p:graphicFrame>
      <p:sp>
        <p:nvSpPr>
          <p:cNvPr id="9" name="Скругленный прямоугольник 34">
            <a:extLst>
              <a:ext uri="{FF2B5EF4-FFF2-40B4-BE49-F238E27FC236}">
                <a16:creationId xmlns:a16="http://schemas.microsoft.com/office/drawing/2014/main" id="{73333B0C-D6A1-C849-BD4C-D91EF7B29B07}"/>
              </a:ext>
            </a:extLst>
          </p:cNvPr>
          <p:cNvSpPr/>
          <p:nvPr/>
        </p:nvSpPr>
        <p:spPr>
          <a:xfrm>
            <a:off x="7663542" y="933003"/>
            <a:ext cx="1347036" cy="5508000"/>
          </a:xfrm>
          <a:prstGeom prst="roundRect">
            <a:avLst>
              <a:gd name="adj" fmla="val 11200"/>
            </a:avLst>
          </a:prstGeom>
          <a:noFill/>
          <a:ln w="28575">
            <a:solidFill>
              <a:srgbClr val="C5C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Скругленный прямоугольник 34">
            <a:extLst>
              <a:ext uri="{FF2B5EF4-FFF2-40B4-BE49-F238E27FC236}">
                <a16:creationId xmlns:a16="http://schemas.microsoft.com/office/drawing/2014/main" id="{206EC90C-BF14-7DA4-23B5-36909B380D14}"/>
              </a:ext>
            </a:extLst>
          </p:cNvPr>
          <p:cNvSpPr/>
          <p:nvPr/>
        </p:nvSpPr>
        <p:spPr>
          <a:xfrm>
            <a:off x="9014261" y="933003"/>
            <a:ext cx="1347036" cy="5508000"/>
          </a:xfrm>
          <a:prstGeom prst="roundRect">
            <a:avLst>
              <a:gd name="adj" fmla="val 11200"/>
            </a:avLst>
          </a:pr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 name="Скругленный прямоугольник 34">
            <a:extLst>
              <a:ext uri="{FF2B5EF4-FFF2-40B4-BE49-F238E27FC236}">
                <a16:creationId xmlns:a16="http://schemas.microsoft.com/office/drawing/2014/main" id="{F2B35124-7A05-B668-6774-502B1FA53B05}"/>
              </a:ext>
            </a:extLst>
          </p:cNvPr>
          <p:cNvSpPr/>
          <p:nvPr/>
        </p:nvSpPr>
        <p:spPr>
          <a:xfrm>
            <a:off x="10364980" y="933003"/>
            <a:ext cx="1384107" cy="5508000"/>
          </a:xfrm>
          <a:prstGeom prst="roundRect">
            <a:avLst>
              <a:gd name="adj" fmla="val 11200"/>
            </a:avLst>
          </a:prstGeom>
          <a:noFill/>
          <a:ln w="28575">
            <a:solidFill>
              <a:srgbClr val="C8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9" name="Group 4">
            <a:extLst>
              <a:ext uri="{FF2B5EF4-FFF2-40B4-BE49-F238E27FC236}">
                <a16:creationId xmlns:a16="http://schemas.microsoft.com/office/drawing/2014/main" id="{2F27A283-EF45-F520-326B-475C9CF8F36E}"/>
              </a:ext>
            </a:extLst>
          </p:cNvPr>
          <p:cNvGrpSpPr>
            <a:grpSpLocks noChangeAspect="1"/>
          </p:cNvGrpSpPr>
          <p:nvPr/>
        </p:nvGrpSpPr>
        <p:grpSpPr bwMode="auto">
          <a:xfrm>
            <a:off x="11001403" y="5059729"/>
            <a:ext cx="198438" cy="200025"/>
            <a:chOff x="6930" y="2780"/>
            <a:chExt cx="125" cy="126"/>
          </a:xfrm>
        </p:grpSpPr>
        <p:sp>
          <p:nvSpPr>
            <p:cNvPr id="32" name="Freeform 5">
              <a:extLst>
                <a:ext uri="{FF2B5EF4-FFF2-40B4-BE49-F238E27FC236}">
                  <a16:creationId xmlns:a16="http://schemas.microsoft.com/office/drawing/2014/main" id="{782F8BE0-4E86-C070-5345-336D151606E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4" name="Freeform 6">
              <a:extLst>
                <a:ext uri="{FF2B5EF4-FFF2-40B4-BE49-F238E27FC236}">
                  <a16:creationId xmlns:a16="http://schemas.microsoft.com/office/drawing/2014/main" id="{D9226E60-E33C-7FEC-E875-AE2BC101B84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5" name="Group 4">
            <a:extLst>
              <a:ext uri="{FF2B5EF4-FFF2-40B4-BE49-F238E27FC236}">
                <a16:creationId xmlns:a16="http://schemas.microsoft.com/office/drawing/2014/main" id="{87F6784F-35AA-D224-E991-8532731A2193}"/>
              </a:ext>
            </a:extLst>
          </p:cNvPr>
          <p:cNvGrpSpPr>
            <a:grpSpLocks noChangeAspect="1"/>
          </p:cNvGrpSpPr>
          <p:nvPr/>
        </p:nvGrpSpPr>
        <p:grpSpPr bwMode="auto">
          <a:xfrm>
            <a:off x="11001403" y="5329493"/>
            <a:ext cx="198438" cy="200025"/>
            <a:chOff x="6930" y="2780"/>
            <a:chExt cx="125" cy="126"/>
          </a:xfrm>
        </p:grpSpPr>
        <p:sp>
          <p:nvSpPr>
            <p:cNvPr id="36" name="Freeform 5">
              <a:extLst>
                <a:ext uri="{FF2B5EF4-FFF2-40B4-BE49-F238E27FC236}">
                  <a16:creationId xmlns:a16="http://schemas.microsoft.com/office/drawing/2014/main" id="{AD429A5E-3ADA-2761-5821-1913A495382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7" name="Freeform 6">
              <a:extLst>
                <a:ext uri="{FF2B5EF4-FFF2-40B4-BE49-F238E27FC236}">
                  <a16:creationId xmlns:a16="http://schemas.microsoft.com/office/drawing/2014/main" id="{FF312863-1813-99F9-8C67-2BB645DBC2DB}"/>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8" name="Group 4">
            <a:extLst>
              <a:ext uri="{FF2B5EF4-FFF2-40B4-BE49-F238E27FC236}">
                <a16:creationId xmlns:a16="http://schemas.microsoft.com/office/drawing/2014/main" id="{16A16D89-301C-5F2D-BF7F-A8436F576756}"/>
              </a:ext>
            </a:extLst>
          </p:cNvPr>
          <p:cNvGrpSpPr>
            <a:grpSpLocks noChangeAspect="1"/>
          </p:cNvGrpSpPr>
          <p:nvPr/>
        </p:nvGrpSpPr>
        <p:grpSpPr bwMode="auto">
          <a:xfrm>
            <a:off x="11001403" y="5599257"/>
            <a:ext cx="198438" cy="200025"/>
            <a:chOff x="6930" y="2780"/>
            <a:chExt cx="125" cy="126"/>
          </a:xfrm>
        </p:grpSpPr>
        <p:sp>
          <p:nvSpPr>
            <p:cNvPr id="39" name="Freeform 5">
              <a:extLst>
                <a:ext uri="{FF2B5EF4-FFF2-40B4-BE49-F238E27FC236}">
                  <a16:creationId xmlns:a16="http://schemas.microsoft.com/office/drawing/2014/main" id="{F67D94DC-63EE-88BE-5AA7-94F271F33A4F}"/>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0" name="Freeform 6">
              <a:extLst>
                <a:ext uri="{FF2B5EF4-FFF2-40B4-BE49-F238E27FC236}">
                  <a16:creationId xmlns:a16="http://schemas.microsoft.com/office/drawing/2014/main" id="{2CD18562-17FF-AEFE-E2B2-BF61FC9CE86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6" name="Group 4">
            <a:extLst>
              <a:ext uri="{FF2B5EF4-FFF2-40B4-BE49-F238E27FC236}">
                <a16:creationId xmlns:a16="http://schemas.microsoft.com/office/drawing/2014/main" id="{43694D0F-4B9A-40ED-3D62-3C03B34E241B}"/>
              </a:ext>
            </a:extLst>
          </p:cNvPr>
          <p:cNvGrpSpPr>
            <a:grpSpLocks noChangeAspect="1"/>
          </p:cNvGrpSpPr>
          <p:nvPr/>
        </p:nvGrpSpPr>
        <p:grpSpPr bwMode="auto">
          <a:xfrm>
            <a:off x="9611839" y="5059729"/>
            <a:ext cx="198438" cy="200025"/>
            <a:chOff x="6930" y="2780"/>
            <a:chExt cx="125" cy="126"/>
          </a:xfrm>
        </p:grpSpPr>
        <p:sp>
          <p:nvSpPr>
            <p:cNvPr id="57" name="Freeform 5">
              <a:extLst>
                <a:ext uri="{FF2B5EF4-FFF2-40B4-BE49-F238E27FC236}">
                  <a16:creationId xmlns:a16="http://schemas.microsoft.com/office/drawing/2014/main" id="{61B55525-F8B9-B358-0E3C-7A7384E8B5D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8" name="Freeform 6">
              <a:extLst>
                <a:ext uri="{FF2B5EF4-FFF2-40B4-BE49-F238E27FC236}">
                  <a16:creationId xmlns:a16="http://schemas.microsoft.com/office/drawing/2014/main" id="{0D707F41-115D-5B8D-8FE2-8D14D61E0FA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59" name="Group 4">
            <a:extLst>
              <a:ext uri="{FF2B5EF4-FFF2-40B4-BE49-F238E27FC236}">
                <a16:creationId xmlns:a16="http://schemas.microsoft.com/office/drawing/2014/main" id="{5EF94571-DDB5-8EA8-8BEB-D2A841139D78}"/>
              </a:ext>
            </a:extLst>
          </p:cNvPr>
          <p:cNvGrpSpPr>
            <a:grpSpLocks noChangeAspect="1"/>
          </p:cNvGrpSpPr>
          <p:nvPr/>
        </p:nvGrpSpPr>
        <p:grpSpPr bwMode="auto">
          <a:xfrm>
            <a:off x="9611839" y="5329493"/>
            <a:ext cx="198438" cy="200025"/>
            <a:chOff x="6930" y="2780"/>
            <a:chExt cx="125" cy="126"/>
          </a:xfrm>
        </p:grpSpPr>
        <p:sp>
          <p:nvSpPr>
            <p:cNvPr id="60" name="Freeform 5">
              <a:extLst>
                <a:ext uri="{FF2B5EF4-FFF2-40B4-BE49-F238E27FC236}">
                  <a16:creationId xmlns:a16="http://schemas.microsoft.com/office/drawing/2014/main" id="{41FBD07B-9B0A-2DC5-5CA3-3F1186C11DF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1" name="Freeform 6">
              <a:extLst>
                <a:ext uri="{FF2B5EF4-FFF2-40B4-BE49-F238E27FC236}">
                  <a16:creationId xmlns:a16="http://schemas.microsoft.com/office/drawing/2014/main" id="{4BBEFE1C-AA9C-F045-2CD1-D7EBA187B23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62" name="Group 4">
            <a:extLst>
              <a:ext uri="{FF2B5EF4-FFF2-40B4-BE49-F238E27FC236}">
                <a16:creationId xmlns:a16="http://schemas.microsoft.com/office/drawing/2014/main" id="{F9980442-5507-68B0-9662-D5F0AF33559A}"/>
              </a:ext>
            </a:extLst>
          </p:cNvPr>
          <p:cNvGrpSpPr>
            <a:grpSpLocks noChangeAspect="1"/>
          </p:cNvGrpSpPr>
          <p:nvPr/>
        </p:nvGrpSpPr>
        <p:grpSpPr bwMode="auto">
          <a:xfrm>
            <a:off x="9611839" y="5599257"/>
            <a:ext cx="198438" cy="200025"/>
            <a:chOff x="6930" y="2780"/>
            <a:chExt cx="125" cy="126"/>
          </a:xfrm>
        </p:grpSpPr>
        <p:sp>
          <p:nvSpPr>
            <p:cNvPr id="63" name="Freeform 5">
              <a:extLst>
                <a:ext uri="{FF2B5EF4-FFF2-40B4-BE49-F238E27FC236}">
                  <a16:creationId xmlns:a16="http://schemas.microsoft.com/office/drawing/2014/main" id="{62115985-46DB-46F9-3843-1F0F922668B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4" name="Freeform 6">
              <a:extLst>
                <a:ext uri="{FF2B5EF4-FFF2-40B4-BE49-F238E27FC236}">
                  <a16:creationId xmlns:a16="http://schemas.microsoft.com/office/drawing/2014/main" id="{F9CA1157-3DD7-4E15-E54D-85A8E610AC7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7" name="Group 4">
            <a:extLst>
              <a:ext uri="{FF2B5EF4-FFF2-40B4-BE49-F238E27FC236}">
                <a16:creationId xmlns:a16="http://schemas.microsoft.com/office/drawing/2014/main" id="{779FC5DB-9900-EEFB-237E-F2371F95C8EC}"/>
              </a:ext>
            </a:extLst>
          </p:cNvPr>
          <p:cNvGrpSpPr>
            <a:grpSpLocks noChangeAspect="1"/>
          </p:cNvGrpSpPr>
          <p:nvPr/>
        </p:nvGrpSpPr>
        <p:grpSpPr bwMode="auto">
          <a:xfrm>
            <a:off x="11001403" y="5869021"/>
            <a:ext cx="198438" cy="200025"/>
            <a:chOff x="6930" y="2780"/>
            <a:chExt cx="125" cy="126"/>
          </a:xfrm>
        </p:grpSpPr>
        <p:sp>
          <p:nvSpPr>
            <p:cNvPr id="78" name="Freeform 5">
              <a:extLst>
                <a:ext uri="{FF2B5EF4-FFF2-40B4-BE49-F238E27FC236}">
                  <a16:creationId xmlns:a16="http://schemas.microsoft.com/office/drawing/2014/main" id="{C2596C84-B910-E99E-2CAC-A7123E95A8F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9" name="Freeform 6">
              <a:extLst>
                <a:ext uri="{FF2B5EF4-FFF2-40B4-BE49-F238E27FC236}">
                  <a16:creationId xmlns:a16="http://schemas.microsoft.com/office/drawing/2014/main" id="{3D9E4879-6346-01CD-BA83-2DFB50A532F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0" name="Group 4">
            <a:extLst>
              <a:ext uri="{FF2B5EF4-FFF2-40B4-BE49-F238E27FC236}">
                <a16:creationId xmlns:a16="http://schemas.microsoft.com/office/drawing/2014/main" id="{3C50EAD5-D116-E93B-1900-AFE09DF1DEFB}"/>
              </a:ext>
            </a:extLst>
          </p:cNvPr>
          <p:cNvGrpSpPr>
            <a:grpSpLocks noChangeAspect="1"/>
          </p:cNvGrpSpPr>
          <p:nvPr/>
        </p:nvGrpSpPr>
        <p:grpSpPr bwMode="auto">
          <a:xfrm>
            <a:off x="9611839" y="5869021"/>
            <a:ext cx="198438" cy="200025"/>
            <a:chOff x="6930" y="2780"/>
            <a:chExt cx="125" cy="126"/>
          </a:xfrm>
        </p:grpSpPr>
        <p:sp>
          <p:nvSpPr>
            <p:cNvPr id="81" name="Freeform 5">
              <a:extLst>
                <a:ext uri="{FF2B5EF4-FFF2-40B4-BE49-F238E27FC236}">
                  <a16:creationId xmlns:a16="http://schemas.microsoft.com/office/drawing/2014/main" id="{5C8CEADB-3DB5-F514-C761-8108785C62E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2" name="Freeform 6">
              <a:extLst>
                <a:ext uri="{FF2B5EF4-FFF2-40B4-BE49-F238E27FC236}">
                  <a16:creationId xmlns:a16="http://schemas.microsoft.com/office/drawing/2014/main" id="{8AD30363-B8CF-9870-75B1-2E7BD1C0F98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3" name="Group 4">
            <a:extLst>
              <a:ext uri="{FF2B5EF4-FFF2-40B4-BE49-F238E27FC236}">
                <a16:creationId xmlns:a16="http://schemas.microsoft.com/office/drawing/2014/main" id="{355BBF6C-8B0A-D7DA-65E8-04ED8F13B9E6}"/>
              </a:ext>
            </a:extLst>
          </p:cNvPr>
          <p:cNvGrpSpPr>
            <a:grpSpLocks noChangeAspect="1"/>
          </p:cNvGrpSpPr>
          <p:nvPr/>
        </p:nvGrpSpPr>
        <p:grpSpPr bwMode="auto">
          <a:xfrm>
            <a:off x="8237841" y="2899920"/>
            <a:ext cx="198438" cy="200025"/>
            <a:chOff x="6930" y="2780"/>
            <a:chExt cx="125" cy="126"/>
          </a:xfrm>
        </p:grpSpPr>
        <p:sp>
          <p:nvSpPr>
            <p:cNvPr id="84" name="Freeform 5">
              <a:extLst>
                <a:ext uri="{FF2B5EF4-FFF2-40B4-BE49-F238E27FC236}">
                  <a16:creationId xmlns:a16="http://schemas.microsoft.com/office/drawing/2014/main" id="{3162E4FC-9F67-FEA6-8090-5A0C19D65522}"/>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5" name="Freeform 6">
              <a:extLst>
                <a:ext uri="{FF2B5EF4-FFF2-40B4-BE49-F238E27FC236}">
                  <a16:creationId xmlns:a16="http://schemas.microsoft.com/office/drawing/2014/main" id="{33DF49E0-A1CB-7519-28E0-6A684ADFBFFF}"/>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6" name="Group 4">
            <a:extLst>
              <a:ext uri="{FF2B5EF4-FFF2-40B4-BE49-F238E27FC236}">
                <a16:creationId xmlns:a16="http://schemas.microsoft.com/office/drawing/2014/main" id="{AEF10D09-87B5-7174-FC9E-50231D86BE48}"/>
              </a:ext>
            </a:extLst>
          </p:cNvPr>
          <p:cNvGrpSpPr>
            <a:grpSpLocks noChangeAspect="1"/>
          </p:cNvGrpSpPr>
          <p:nvPr/>
        </p:nvGrpSpPr>
        <p:grpSpPr bwMode="auto">
          <a:xfrm>
            <a:off x="11001403" y="6138785"/>
            <a:ext cx="198438" cy="200025"/>
            <a:chOff x="6930" y="2780"/>
            <a:chExt cx="125" cy="126"/>
          </a:xfrm>
        </p:grpSpPr>
        <p:sp>
          <p:nvSpPr>
            <p:cNvPr id="87" name="Freeform 5">
              <a:extLst>
                <a:ext uri="{FF2B5EF4-FFF2-40B4-BE49-F238E27FC236}">
                  <a16:creationId xmlns:a16="http://schemas.microsoft.com/office/drawing/2014/main" id="{583F542B-0003-A0B0-1277-49119F112616}"/>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8" name="Freeform 6">
              <a:extLst>
                <a:ext uri="{FF2B5EF4-FFF2-40B4-BE49-F238E27FC236}">
                  <a16:creationId xmlns:a16="http://schemas.microsoft.com/office/drawing/2014/main" id="{896BB4A1-D6EC-13AE-6556-89205CCC3E5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89" name="Group 4">
            <a:extLst>
              <a:ext uri="{FF2B5EF4-FFF2-40B4-BE49-F238E27FC236}">
                <a16:creationId xmlns:a16="http://schemas.microsoft.com/office/drawing/2014/main" id="{53D85A27-3581-4404-5834-E8A04A741373}"/>
              </a:ext>
            </a:extLst>
          </p:cNvPr>
          <p:cNvGrpSpPr>
            <a:grpSpLocks noChangeAspect="1"/>
          </p:cNvGrpSpPr>
          <p:nvPr/>
        </p:nvGrpSpPr>
        <p:grpSpPr bwMode="auto">
          <a:xfrm>
            <a:off x="9611839" y="6138785"/>
            <a:ext cx="198438" cy="200025"/>
            <a:chOff x="6930" y="2780"/>
            <a:chExt cx="125" cy="126"/>
          </a:xfrm>
        </p:grpSpPr>
        <p:sp>
          <p:nvSpPr>
            <p:cNvPr id="90" name="Freeform 5">
              <a:extLst>
                <a:ext uri="{FF2B5EF4-FFF2-40B4-BE49-F238E27FC236}">
                  <a16:creationId xmlns:a16="http://schemas.microsoft.com/office/drawing/2014/main" id="{48BEB87A-EB3A-F9EA-9586-7B28BFA6760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1" name="Freeform 6">
              <a:extLst>
                <a:ext uri="{FF2B5EF4-FFF2-40B4-BE49-F238E27FC236}">
                  <a16:creationId xmlns:a16="http://schemas.microsoft.com/office/drawing/2014/main" id="{98BFF5F0-BE26-473D-FE25-699F193C8C3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5" name="Group 4">
            <a:extLst>
              <a:ext uri="{FF2B5EF4-FFF2-40B4-BE49-F238E27FC236}">
                <a16:creationId xmlns:a16="http://schemas.microsoft.com/office/drawing/2014/main" id="{D4DB6E3F-4C34-AFAB-330D-257E4A3F7EA8}"/>
              </a:ext>
            </a:extLst>
          </p:cNvPr>
          <p:cNvGrpSpPr>
            <a:grpSpLocks noChangeAspect="1"/>
          </p:cNvGrpSpPr>
          <p:nvPr/>
        </p:nvGrpSpPr>
        <p:grpSpPr bwMode="auto">
          <a:xfrm>
            <a:off x="11001403" y="3710323"/>
            <a:ext cx="198438" cy="200025"/>
            <a:chOff x="6930" y="2780"/>
            <a:chExt cx="125" cy="126"/>
          </a:xfrm>
        </p:grpSpPr>
        <p:sp>
          <p:nvSpPr>
            <p:cNvPr id="96" name="Freeform 5">
              <a:extLst>
                <a:ext uri="{FF2B5EF4-FFF2-40B4-BE49-F238E27FC236}">
                  <a16:creationId xmlns:a16="http://schemas.microsoft.com/office/drawing/2014/main" id="{88DBD36A-32ED-3FF0-FB88-DE0A46865180}"/>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7" name="Freeform 6">
              <a:extLst>
                <a:ext uri="{FF2B5EF4-FFF2-40B4-BE49-F238E27FC236}">
                  <a16:creationId xmlns:a16="http://schemas.microsoft.com/office/drawing/2014/main" id="{D68EEC8D-947F-AAF2-DE6A-E07C71ACCFF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98" name="Group 4">
            <a:extLst>
              <a:ext uri="{FF2B5EF4-FFF2-40B4-BE49-F238E27FC236}">
                <a16:creationId xmlns:a16="http://schemas.microsoft.com/office/drawing/2014/main" id="{C42C4813-B010-DFF0-2410-72A29C2ADBCA}"/>
              </a:ext>
            </a:extLst>
          </p:cNvPr>
          <p:cNvGrpSpPr>
            <a:grpSpLocks noChangeAspect="1"/>
          </p:cNvGrpSpPr>
          <p:nvPr/>
        </p:nvGrpSpPr>
        <p:grpSpPr bwMode="auto">
          <a:xfrm>
            <a:off x="11001403" y="3980087"/>
            <a:ext cx="198438" cy="200025"/>
            <a:chOff x="6930" y="2780"/>
            <a:chExt cx="125" cy="126"/>
          </a:xfrm>
        </p:grpSpPr>
        <p:sp>
          <p:nvSpPr>
            <p:cNvPr id="99" name="Freeform 5">
              <a:extLst>
                <a:ext uri="{FF2B5EF4-FFF2-40B4-BE49-F238E27FC236}">
                  <a16:creationId xmlns:a16="http://schemas.microsoft.com/office/drawing/2014/main" id="{E1729419-8CFC-D790-8655-75FDBDC5FFC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0" name="Freeform 6">
              <a:extLst>
                <a:ext uri="{FF2B5EF4-FFF2-40B4-BE49-F238E27FC236}">
                  <a16:creationId xmlns:a16="http://schemas.microsoft.com/office/drawing/2014/main" id="{8A38F109-D267-2D1C-31ED-F4AAABF7447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1" name="Group 4">
            <a:extLst>
              <a:ext uri="{FF2B5EF4-FFF2-40B4-BE49-F238E27FC236}">
                <a16:creationId xmlns:a16="http://schemas.microsoft.com/office/drawing/2014/main" id="{52A8AE35-27D6-7FD3-AE42-5D49585822BA}"/>
              </a:ext>
            </a:extLst>
          </p:cNvPr>
          <p:cNvGrpSpPr>
            <a:grpSpLocks noChangeAspect="1"/>
          </p:cNvGrpSpPr>
          <p:nvPr/>
        </p:nvGrpSpPr>
        <p:grpSpPr bwMode="auto">
          <a:xfrm>
            <a:off x="11001403" y="4249851"/>
            <a:ext cx="198438" cy="200025"/>
            <a:chOff x="6930" y="2780"/>
            <a:chExt cx="125" cy="126"/>
          </a:xfrm>
        </p:grpSpPr>
        <p:sp>
          <p:nvSpPr>
            <p:cNvPr id="102" name="Freeform 5">
              <a:extLst>
                <a:ext uri="{FF2B5EF4-FFF2-40B4-BE49-F238E27FC236}">
                  <a16:creationId xmlns:a16="http://schemas.microsoft.com/office/drawing/2014/main" id="{1811B1ED-5048-5B2E-F17C-E49B8C563CC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3" name="Freeform 6">
              <a:extLst>
                <a:ext uri="{FF2B5EF4-FFF2-40B4-BE49-F238E27FC236}">
                  <a16:creationId xmlns:a16="http://schemas.microsoft.com/office/drawing/2014/main" id="{C63A75EA-7AEC-7C87-E686-5A37E5939A6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4" name="Group 4">
            <a:extLst>
              <a:ext uri="{FF2B5EF4-FFF2-40B4-BE49-F238E27FC236}">
                <a16:creationId xmlns:a16="http://schemas.microsoft.com/office/drawing/2014/main" id="{04E8E9E6-18AD-B98A-F956-252C1E67D0D0}"/>
              </a:ext>
            </a:extLst>
          </p:cNvPr>
          <p:cNvGrpSpPr>
            <a:grpSpLocks noChangeAspect="1"/>
          </p:cNvGrpSpPr>
          <p:nvPr/>
        </p:nvGrpSpPr>
        <p:grpSpPr bwMode="auto">
          <a:xfrm>
            <a:off x="9611839" y="3710323"/>
            <a:ext cx="198438" cy="200025"/>
            <a:chOff x="6930" y="2780"/>
            <a:chExt cx="125" cy="126"/>
          </a:xfrm>
        </p:grpSpPr>
        <p:sp>
          <p:nvSpPr>
            <p:cNvPr id="105" name="Freeform 5">
              <a:extLst>
                <a:ext uri="{FF2B5EF4-FFF2-40B4-BE49-F238E27FC236}">
                  <a16:creationId xmlns:a16="http://schemas.microsoft.com/office/drawing/2014/main" id="{6C9C7B3C-273A-A642-C1B3-993FFD2B668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6" name="Freeform 6">
              <a:extLst>
                <a:ext uri="{FF2B5EF4-FFF2-40B4-BE49-F238E27FC236}">
                  <a16:creationId xmlns:a16="http://schemas.microsoft.com/office/drawing/2014/main" id="{E82E0548-7837-9E00-CDD0-DBDEFC58113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07" name="Group 4">
            <a:extLst>
              <a:ext uri="{FF2B5EF4-FFF2-40B4-BE49-F238E27FC236}">
                <a16:creationId xmlns:a16="http://schemas.microsoft.com/office/drawing/2014/main" id="{09246BF3-E4B4-9AEF-9C91-1705D63C99A1}"/>
              </a:ext>
            </a:extLst>
          </p:cNvPr>
          <p:cNvGrpSpPr>
            <a:grpSpLocks noChangeAspect="1"/>
          </p:cNvGrpSpPr>
          <p:nvPr/>
        </p:nvGrpSpPr>
        <p:grpSpPr bwMode="auto">
          <a:xfrm>
            <a:off x="9611839" y="3980087"/>
            <a:ext cx="198438" cy="200025"/>
            <a:chOff x="6930" y="2780"/>
            <a:chExt cx="125" cy="126"/>
          </a:xfrm>
        </p:grpSpPr>
        <p:sp>
          <p:nvSpPr>
            <p:cNvPr id="108" name="Freeform 5">
              <a:extLst>
                <a:ext uri="{FF2B5EF4-FFF2-40B4-BE49-F238E27FC236}">
                  <a16:creationId xmlns:a16="http://schemas.microsoft.com/office/drawing/2014/main" id="{174FE62F-E361-2E75-80A3-18F508B0D951}"/>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09" name="Freeform 6">
              <a:extLst>
                <a:ext uri="{FF2B5EF4-FFF2-40B4-BE49-F238E27FC236}">
                  <a16:creationId xmlns:a16="http://schemas.microsoft.com/office/drawing/2014/main" id="{BD89A271-6C4B-DD48-116A-321C4C11805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0" name="Group 4">
            <a:extLst>
              <a:ext uri="{FF2B5EF4-FFF2-40B4-BE49-F238E27FC236}">
                <a16:creationId xmlns:a16="http://schemas.microsoft.com/office/drawing/2014/main" id="{390940BD-A724-33BF-4811-E6DD3C788029}"/>
              </a:ext>
            </a:extLst>
          </p:cNvPr>
          <p:cNvGrpSpPr>
            <a:grpSpLocks noChangeAspect="1"/>
          </p:cNvGrpSpPr>
          <p:nvPr/>
        </p:nvGrpSpPr>
        <p:grpSpPr bwMode="auto">
          <a:xfrm>
            <a:off x="9611839" y="4249851"/>
            <a:ext cx="198438" cy="200025"/>
            <a:chOff x="6930" y="2780"/>
            <a:chExt cx="125" cy="126"/>
          </a:xfrm>
        </p:grpSpPr>
        <p:sp>
          <p:nvSpPr>
            <p:cNvPr id="111" name="Freeform 5">
              <a:extLst>
                <a:ext uri="{FF2B5EF4-FFF2-40B4-BE49-F238E27FC236}">
                  <a16:creationId xmlns:a16="http://schemas.microsoft.com/office/drawing/2014/main" id="{224FBA40-13D9-5B19-C41D-DB8F3184DEAE}"/>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2" name="Freeform 6">
              <a:extLst>
                <a:ext uri="{FF2B5EF4-FFF2-40B4-BE49-F238E27FC236}">
                  <a16:creationId xmlns:a16="http://schemas.microsoft.com/office/drawing/2014/main" id="{B3EDD365-242C-94C6-7B61-522B6D402368}"/>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3" name="Group 4">
            <a:extLst>
              <a:ext uri="{FF2B5EF4-FFF2-40B4-BE49-F238E27FC236}">
                <a16:creationId xmlns:a16="http://schemas.microsoft.com/office/drawing/2014/main" id="{C247E916-7516-997F-FB89-8222C21C4D36}"/>
              </a:ext>
            </a:extLst>
          </p:cNvPr>
          <p:cNvGrpSpPr>
            <a:grpSpLocks noChangeAspect="1"/>
          </p:cNvGrpSpPr>
          <p:nvPr/>
        </p:nvGrpSpPr>
        <p:grpSpPr bwMode="auto">
          <a:xfrm>
            <a:off x="11001403" y="4519615"/>
            <a:ext cx="198438" cy="200025"/>
            <a:chOff x="6930" y="2780"/>
            <a:chExt cx="125" cy="126"/>
          </a:xfrm>
        </p:grpSpPr>
        <p:sp>
          <p:nvSpPr>
            <p:cNvPr id="114" name="Freeform 5">
              <a:extLst>
                <a:ext uri="{FF2B5EF4-FFF2-40B4-BE49-F238E27FC236}">
                  <a16:creationId xmlns:a16="http://schemas.microsoft.com/office/drawing/2014/main" id="{40684432-97B4-E287-C51C-BFF842AF542B}"/>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5" name="Freeform 6">
              <a:extLst>
                <a:ext uri="{FF2B5EF4-FFF2-40B4-BE49-F238E27FC236}">
                  <a16:creationId xmlns:a16="http://schemas.microsoft.com/office/drawing/2014/main" id="{E3EE29D9-FD34-093F-33A6-E887B88ED2B9}"/>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6" name="Group 4">
            <a:extLst>
              <a:ext uri="{FF2B5EF4-FFF2-40B4-BE49-F238E27FC236}">
                <a16:creationId xmlns:a16="http://schemas.microsoft.com/office/drawing/2014/main" id="{AEFC055D-68B9-C1B3-839A-AE0F7998B670}"/>
              </a:ext>
            </a:extLst>
          </p:cNvPr>
          <p:cNvGrpSpPr>
            <a:grpSpLocks noChangeAspect="1"/>
          </p:cNvGrpSpPr>
          <p:nvPr/>
        </p:nvGrpSpPr>
        <p:grpSpPr bwMode="auto">
          <a:xfrm>
            <a:off x="9611839" y="4519615"/>
            <a:ext cx="198438" cy="200025"/>
            <a:chOff x="6930" y="2780"/>
            <a:chExt cx="125" cy="126"/>
          </a:xfrm>
        </p:grpSpPr>
        <p:sp>
          <p:nvSpPr>
            <p:cNvPr id="117" name="Freeform 5">
              <a:extLst>
                <a:ext uri="{FF2B5EF4-FFF2-40B4-BE49-F238E27FC236}">
                  <a16:creationId xmlns:a16="http://schemas.microsoft.com/office/drawing/2014/main" id="{0500282F-BA9B-E8A8-679E-2BDAD48788D7}"/>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18" name="Freeform 6">
              <a:extLst>
                <a:ext uri="{FF2B5EF4-FFF2-40B4-BE49-F238E27FC236}">
                  <a16:creationId xmlns:a16="http://schemas.microsoft.com/office/drawing/2014/main" id="{34658332-408A-0CB7-67B2-9DF2F9873F6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19" name="Group 4">
            <a:extLst>
              <a:ext uri="{FF2B5EF4-FFF2-40B4-BE49-F238E27FC236}">
                <a16:creationId xmlns:a16="http://schemas.microsoft.com/office/drawing/2014/main" id="{23D7276E-71DE-CF0D-3D6D-C0C94201CBC5}"/>
              </a:ext>
            </a:extLst>
          </p:cNvPr>
          <p:cNvGrpSpPr>
            <a:grpSpLocks noChangeAspect="1"/>
          </p:cNvGrpSpPr>
          <p:nvPr/>
        </p:nvGrpSpPr>
        <p:grpSpPr bwMode="auto">
          <a:xfrm>
            <a:off x="11001403" y="4789379"/>
            <a:ext cx="198438" cy="200025"/>
            <a:chOff x="6930" y="2780"/>
            <a:chExt cx="125" cy="126"/>
          </a:xfrm>
        </p:grpSpPr>
        <p:sp>
          <p:nvSpPr>
            <p:cNvPr id="120" name="Freeform 5">
              <a:extLst>
                <a:ext uri="{FF2B5EF4-FFF2-40B4-BE49-F238E27FC236}">
                  <a16:creationId xmlns:a16="http://schemas.microsoft.com/office/drawing/2014/main" id="{25CB0D45-43E0-5B1B-DC8A-1FBEBB866BED}"/>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1" name="Freeform 6">
              <a:extLst>
                <a:ext uri="{FF2B5EF4-FFF2-40B4-BE49-F238E27FC236}">
                  <a16:creationId xmlns:a16="http://schemas.microsoft.com/office/drawing/2014/main" id="{AC973D57-B781-7D0B-83BD-1780C8FF04F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2" name="Group 4">
            <a:extLst>
              <a:ext uri="{FF2B5EF4-FFF2-40B4-BE49-F238E27FC236}">
                <a16:creationId xmlns:a16="http://schemas.microsoft.com/office/drawing/2014/main" id="{09E06905-C59B-CECB-AB96-45D1F892EC4B}"/>
              </a:ext>
            </a:extLst>
          </p:cNvPr>
          <p:cNvGrpSpPr>
            <a:grpSpLocks noChangeAspect="1"/>
          </p:cNvGrpSpPr>
          <p:nvPr/>
        </p:nvGrpSpPr>
        <p:grpSpPr bwMode="auto">
          <a:xfrm>
            <a:off x="9611839" y="4789379"/>
            <a:ext cx="198438" cy="200025"/>
            <a:chOff x="6930" y="2780"/>
            <a:chExt cx="125" cy="126"/>
          </a:xfrm>
        </p:grpSpPr>
        <p:sp>
          <p:nvSpPr>
            <p:cNvPr id="123" name="Freeform 5">
              <a:extLst>
                <a:ext uri="{FF2B5EF4-FFF2-40B4-BE49-F238E27FC236}">
                  <a16:creationId xmlns:a16="http://schemas.microsoft.com/office/drawing/2014/main" id="{468F8670-0949-5668-80B8-79FE8599355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4" name="Freeform 6">
              <a:extLst>
                <a:ext uri="{FF2B5EF4-FFF2-40B4-BE49-F238E27FC236}">
                  <a16:creationId xmlns:a16="http://schemas.microsoft.com/office/drawing/2014/main" id="{6E2E8A24-B965-7D4C-23B9-AA2A771819CE}"/>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5" name="Group 4">
            <a:extLst>
              <a:ext uri="{FF2B5EF4-FFF2-40B4-BE49-F238E27FC236}">
                <a16:creationId xmlns:a16="http://schemas.microsoft.com/office/drawing/2014/main" id="{FCF95486-9A14-7314-248B-462902FDA068}"/>
              </a:ext>
            </a:extLst>
          </p:cNvPr>
          <p:cNvGrpSpPr>
            <a:grpSpLocks noChangeAspect="1"/>
          </p:cNvGrpSpPr>
          <p:nvPr/>
        </p:nvGrpSpPr>
        <p:grpSpPr bwMode="auto">
          <a:xfrm>
            <a:off x="11001403" y="2899920"/>
            <a:ext cx="198438" cy="200025"/>
            <a:chOff x="6930" y="2780"/>
            <a:chExt cx="125" cy="126"/>
          </a:xfrm>
        </p:grpSpPr>
        <p:sp>
          <p:nvSpPr>
            <p:cNvPr id="126" name="Freeform 5">
              <a:extLst>
                <a:ext uri="{FF2B5EF4-FFF2-40B4-BE49-F238E27FC236}">
                  <a16:creationId xmlns:a16="http://schemas.microsoft.com/office/drawing/2014/main" id="{8624E1F7-9B66-0BF5-0EE1-BDB7ECBB1479}"/>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7" name="Freeform 6">
              <a:extLst>
                <a:ext uri="{FF2B5EF4-FFF2-40B4-BE49-F238E27FC236}">
                  <a16:creationId xmlns:a16="http://schemas.microsoft.com/office/drawing/2014/main" id="{9C2858D4-EBB2-144C-D417-B860FD2DB0A6}"/>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28" name="Group 4">
            <a:extLst>
              <a:ext uri="{FF2B5EF4-FFF2-40B4-BE49-F238E27FC236}">
                <a16:creationId xmlns:a16="http://schemas.microsoft.com/office/drawing/2014/main" id="{D64661B5-B3B1-E77D-5047-42A490975A33}"/>
              </a:ext>
            </a:extLst>
          </p:cNvPr>
          <p:cNvGrpSpPr>
            <a:grpSpLocks noChangeAspect="1"/>
          </p:cNvGrpSpPr>
          <p:nvPr/>
        </p:nvGrpSpPr>
        <p:grpSpPr bwMode="auto">
          <a:xfrm>
            <a:off x="11001403" y="3169684"/>
            <a:ext cx="198438" cy="200025"/>
            <a:chOff x="6930" y="2780"/>
            <a:chExt cx="125" cy="126"/>
          </a:xfrm>
        </p:grpSpPr>
        <p:sp>
          <p:nvSpPr>
            <p:cNvPr id="129" name="Freeform 5">
              <a:extLst>
                <a:ext uri="{FF2B5EF4-FFF2-40B4-BE49-F238E27FC236}">
                  <a16:creationId xmlns:a16="http://schemas.microsoft.com/office/drawing/2014/main" id="{6C478380-EACF-F4E4-59A1-3DFF1B9C535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0" name="Freeform 6">
              <a:extLst>
                <a:ext uri="{FF2B5EF4-FFF2-40B4-BE49-F238E27FC236}">
                  <a16:creationId xmlns:a16="http://schemas.microsoft.com/office/drawing/2014/main" id="{B80A6688-FA35-5AC2-968C-36C16735B86A}"/>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1" name="Group 4">
            <a:extLst>
              <a:ext uri="{FF2B5EF4-FFF2-40B4-BE49-F238E27FC236}">
                <a16:creationId xmlns:a16="http://schemas.microsoft.com/office/drawing/2014/main" id="{AAF31EE9-25AD-D48C-9A9F-57E45DC7F5EE}"/>
              </a:ext>
            </a:extLst>
          </p:cNvPr>
          <p:cNvGrpSpPr>
            <a:grpSpLocks noChangeAspect="1"/>
          </p:cNvGrpSpPr>
          <p:nvPr/>
        </p:nvGrpSpPr>
        <p:grpSpPr bwMode="auto">
          <a:xfrm>
            <a:off x="11001403" y="3439448"/>
            <a:ext cx="198438" cy="200025"/>
            <a:chOff x="6930" y="2780"/>
            <a:chExt cx="125" cy="126"/>
          </a:xfrm>
        </p:grpSpPr>
        <p:sp>
          <p:nvSpPr>
            <p:cNvPr id="132" name="Freeform 5">
              <a:extLst>
                <a:ext uri="{FF2B5EF4-FFF2-40B4-BE49-F238E27FC236}">
                  <a16:creationId xmlns:a16="http://schemas.microsoft.com/office/drawing/2014/main" id="{85FE3929-6AC6-9B93-7308-D3D863CE26D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3" name="Freeform 6">
              <a:extLst>
                <a:ext uri="{FF2B5EF4-FFF2-40B4-BE49-F238E27FC236}">
                  <a16:creationId xmlns:a16="http://schemas.microsoft.com/office/drawing/2014/main" id="{49844890-E50E-27F9-8090-6E08CDFE7385}"/>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4" name="Group 4">
            <a:extLst>
              <a:ext uri="{FF2B5EF4-FFF2-40B4-BE49-F238E27FC236}">
                <a16:creationId xmlns:a16="http://schemas.microsoft.com/office/drawing/2014/main" id="{754307DC-FAC6-2925-F36E-3C3C7F7AE140}"/>
              </a:ext>
            </a:extLst>
          </p:cNvPr>
          <p:cNvGrpSpPr>
            <a:grpSpLocks noChangeAspect="1"/>
          </p:cNvGrpSpPr>
          <p:nvPr/>
        </p:nvGrpSpPr>
        <p:grpSpPr bwMode="auto">
          <a:xfrm>
            <a:off x="9611839" y="2899920"/>
            <a:ext cx="198438" cy="200025"/>
            <a:chOff x="6930" y="2780"/>
            <a:chExt cx="125" cy="126"/>
          </a:xfrm>
        </p:grpSpPr>
        <p:sp>
          <p:nvSpPr>
            <p:cNvPr id="135" name="Freeform 5">
              <a:extLst>
                <a:ext uri="{FF2B5EF4-FFF2-40B4-BE49-F238E27FC236}">
                  <a16:creationId xmlns:a16="http://schemas.microsoft.com/office/drawing/2014/main" id="{F4568F7B-6F1F-DD4F-AE91-A304133CD02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6" name="Freeform 6">
              <a:extLst>
                <a:ext uri="{FF2B5EF4-FFF2-40B4-BE49-F238E27FC236}">
                  <a16:creationId xmlns:a16="http://schemas.microsoft.com/office/drawing/2014/main" id="{92E13117-DE8F-1200-BF18-31B1AAFE7AF1}"/>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37" name="Group 4">
            <a:extLst>
              <a:ext uri="{FF2B5EF4-FFF2-40B4-BE49-F238E27FC236}">
                <a16:creationId xmlns:a16="http://schemas.microsoft.com/office/drawing/2014/main" id="{228AF691-86CF-5D05-3DC6-C044F7CF8A27}"/>
              </a:ext>
            </a:extLst>
          </p:cNvPr>
          <p:cNvGrpSpPr>
            <a:grpSpLocks noChangeAspect="1"/>
          </p:cNvGrpSpPr>
          <p:nvPr/>
        </p:nvGrpSpPr>
        <p:grpSpPr bwMode="auto">
          <a:xfrm>
            <a:off x="9611839" y="3169684"/>
            <a:ext cx="198438" cy="200025"/>
            <a:chOff x="6930" y="2780"/>
            <a:chExt cx="125" cy="126"/>
          </a:xfrm>
        </p:grpSpPr>
        <p:sp>
          <p:nvSpPr>
            <p:cNvPr id="138" name="Freeform 5">
              <a:extLst>
                <a:ext uri="{FF2B5EF4-FFF2-40B4-BE49-F238E27FC236}">
                  <a16:creationId xmlns:a16="http://schemas.microsoft.com/office/drawing/2014/main" id="{24D2E480-5D13-3CB9-8F00-1B10905AE4E4}"/>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39" name="Freeform 6">
              <a:extLst>
                <a:ext uri="{FF2B5EF4-FFF2-40B4-BE49-F238E27FC236}">
                  <a16:creationId xmlns:a16="http://schemas.microsoft.com/office/drawing/2014/main" id="{318EBB6A-C170-7501-C0FB-4320FCDF19C2}"/>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0" name="Group 4">
            <a:extLst>
              <a:ext uri="{FF2B5EF4-FFF2-40B4-BE49-F238E27FC236}">
                <a16:creationId xmlns:a16="http://schemas.microsoft.com/office/drawing/2014/main" id="{7CDB3561-72DE-CF87-4FEE-2191184CE027}"/>
              </a:ext>
            </a:extLst>
          </p:cNvPr>
          <p:cNvGrpSpPr>
            <a:grpSpLocks noChangeAspect="1"/>
          </p:cNvGrpSpPr>
          <p:nvPr/>
        </p:nvGrpSpPr>
        <p:grpSpPr bwMode="auto">
          <a:xfrm>
            <a:off x="9611839" y="3439448"/>
            <a:ext cx="198438" cy="200025"/>
            <a:chOff x="6930" y="2780"/>
            <a:chExt cx="125" cy="126"/>
          </a:xfrm>
        </p:grpSpPr>
        <p:sp>
          <p:nvSpPr>
            <p:cNvPr id="141" name="Freeform 5">
              <a:extLst>
                <a:ext uri="{FF2B5EF4-FFF2-40B4-BE49-F238E27FC236}">
                  <a16:creationId xmlns:a16="http://schemas.microsoft.com/office/drawing/2014/main" id="{4BD7CCD4-5145-D8AF-CAD1-0FC1613B4283}"/>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2" name="Freeform 6">
              <a:extLst>
                <a:ext uri="{FF2B5EF4-FFF2-40B4-BE49-F238E27FC236}">
                  <a16:creationId xmlns:a16="http://schemas.microsoft.com/office/drawing/2014/main" id="{0B10100A-0C8F-F24F-2E93-3083A625C81D}"/>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3" name="Group 4">
            <a:extLst>
              <a:ext uri="{FF2B5EF4-FFF2-40B4-BE49-F238E27FC236}">
                <a16:creationId xmlns:a16="http://schemas.microsoft.com/office/drawing/2014/main" id="{0A963852-BCBF-3173-C9AE-49AEBAD88A84}"/>
              </a:ext>
            </a:extLst>
          </p:cNvPr>
          <p:cNvGrpSpPr>
            <a:grpSpLocks noChangeAspect="1"/>
          </p:cNvGrpSpPr>
          <p:nvPr/>
        </p:nvGrpSpPr>
        <p:grpSpPr bwMode="auto">
          <a:xfrm>
            <a:off x="11001403" y="2208752"/>
            <a:ext cx="198438" cy="200025"/>
            <a:chOff x="6930" y="2780"/>
            <a:chExt cx="125" cy="126"/>
          </a:xfrm>
        </p:grpSpPr>
        <p:sp>
          <p:nvSpPr>
            <p:cNvPr id="144" name="Freeform 5">
              <a:extLst>
                <a:ext uri="{FF2B5EF4-FFF2-40B4-BE49-F238E27FC236}">
                  <a16:creationId xmlns:a16="http://schemas.microsoft.com/office/drawing/2014/main" id="{8CADFEA8-3E3A-ACCC-FA75-0F180D17D0D8}"/>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5" name="Freeform 6">
              <a:extLst>
                <a:ext uri="{FF2B5EF4-FFF2-40B4-BE49-F238E27FC236}">
                  <a16:creationId xmlns:a16="http://schemas.microsoft.com/office/drawing/2014/main" id="{5C9AD80E-4C0D-9C90-7CBD-84CCAEC89C1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6" name="Group 4">
            <a:extLst>
              <a:ext uri="{FF2B5EF4-FFF2-40B4-BE49-F238E27FC236}">
                <a16:creationId xmlns:a16="http://schemas.microsoft.com/office/drawing/2014/main" id="{F166FD7E-D0E2-B6EE-AD64-31370F70AF9B}"/>
              </a:ext>
            </a:extLst>
          </p:cNvPr>
          <p:cNvGrpSpPr>
            <a:grpSpLocks noChangeAspect="1"/>
          </p:cNvGrpSpPr>
          <p:nvPr/>
        </p:nvGrpSpPr>
        <p:grpSpPr bwMode="auto">
          <a:xfrm>
            <a:off x="9611839" y="2208752"/>
            <a:ext cx="198438" cy="200025"/>
            <a:chOff x="6930" y="2780"/>
            <a:chExt cx="125" cy="126"/>
          </a:xfrm>
        </p:grpSpPr>
        <p:sp>
          <p:nvSpPr>
            <p:cNvPr id="147" name="Freeform 5">
              <a:extLst>
                <a:ext uri="{FF2B5EF4-FFF2-40B4-BE49-F238E27FC236}">
                  <a16:creationId xmlns:a16="http://schemas.microsoft.com/office/drawing/2014/main" id="{82A97702-687A-9AD8-66CC-98EFA0E98E2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48" name="Freeform 6">
              <a:extLst>
                <a:ext uri="{FF2B5EF4-FFF2-40B4-BE49-F238E27FC236}">
                  <a16:creationId xmlns:a16="http://schemas.microsoft.com/office/drawing/2014/main" id="{9768E15E-6680-3608-B099-12E7EB4A8DC7}"/>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49" name="Group 4">
            <a:extLst>
              <a:ext uri="{FF2B5EF4-FFF2-40B4-BE49-F238E27FC236}">
                <a16:creationId xmlns:a16="http://schemas.microsoft.com/office/drawing/2014/main" id="{9A4DDA1C-E3F9-2F12-9041-D411B05C70E8}"/>
              </a:ext>
            </a:extLst>
          </p:cNvPr>
          <p:cNvGrpSpPr>
            <a:grpSpLocks noChangeAspect="1"/>
          </p:cNvGrpSpPr>
          <p:nvPr/>
        </p:nvGrpSpPr>
        <p:grpSpPr bwMode="auto">
          <a:xfrm>
            <a:off x="11001403" y="1709393"/>
            <a:ext cx="198438" cy="200025"/>
            <a:chOff x="6930" y="2780"/>
            <a:chExt cx="125" cy="126"/>
          </a:xfrm>
        </p:grpSpPr>
        <p:sp>
          <p:nvSpPr>
            <p:cNvPr id="150" name="Freeform 5">
              <a:extLst>
                <a:ext uri="{FF2B5EF4-FFF2-40B4-BE49-F238E27FC236}">
                  <a16:creationId xmlns:a16="http://schemas.microsoft.com/office/drawing/2014/main" id="{953955E0-FED0-CDD2-B1FD-18A684AFB625}"/>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1" name="Freeform 6">
              <a:extLst>
                <a:ext uri="{FF2B5EF4-FFF2-40B4-BE49-F238E27FC236}">
                  <a16:creationId xmlns:a16="http://schemas.microsoft.com/office/drawing/2014/main" id="{F1756E4E-C0EF-B0C2-CB71-7F8F3991A800}"/>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152" name="Group 4">
            <a:extLst>
              <a:ext uri="{FF2B5EF4-FFF2-40B4-BE49-F238E27FC236}">
                <a16:creationId xmlns:a16="http://schemas.microsoft.com/office/drawing/2014/main" id="{675303B1-F4A7-1167-9586-381E09881965}"/>
              </a:ext>
            </a:extLst>
          </p:cNvPr>
          <p:cNvGrpSpPr>
            <a:grpSpLocks noChangeAspect="1"/>
          </p:cNvGrpSpPr>
          <p:nvPr/>
        </p:nvGrpSpPr>
        <p:grpSpPr bwMode="auto">
          <a:xfrm>
            <a:off x="9611839" y="1709393"/>
            <a:ext cx="198438" cy="200025"/>
            <a:chOff x="6930" y="2780"/>
            <a:chExt cx="125" cy="126"/>
          </a:xfrm>
        </p:grpSpPr>
        <p:sp>
          <p:nvSpPr>
            <p:cNvPr id="153" name="Freeform 5">
              <a:extLst>
                <a:ext uri="{FF2B5EF4-FFF2-40B4-BE49-F238E27FC236}">
                  <a16:creationId xmlns:a16="http://schemas.microsoft.com/office/drawing/2014/main" id="{9FE8F933-DA39-1AA3-9B28-5632DAAEF4BA}"/>
                </a:ext>
              </a:extLst>
            </p:cNvPr>
            <p:cNvSpPr>
              <a:spLocks/>
            </p:cNvSpPr>
            <p:nvPr/>
          </p:nvSpPr>
          <p:spPr bwMode="auto">
            <a:xfrm>
              <a:off x="6930" y="2780"/>
              <a:ext cx="125" cy="126"/>
            </a:xfrm>
            <a:custGeom>
              <a:avLst/>
              <a:gdLst>
                <a:gd name="T0" fmla="*/ 87 w 138"/>
                <a:gd name="T1" fmla="*/ 3 h 138"/>
                <a:gd name="T2" fmla="*/ 69 w 138"/>
                <a:gd name="T3" fmla="*/ 0 h 138"/>
                <a:gd name="T4" fmla="*/ 0 w 138"/>
                <a:gd name="T5" fmla="*/ 69 h 138"/>
                <a:gd name="T6" fmla="*/ 69 w 138"/>
                <a:gd name="T7" fmla="*/ 138 h 138"/>
                <a:gd name="T8" fmla="*/ 138 w 138"/>
                <a:gd name="T9" fmla="*/ 72 h 138"/>
                <a:gd name="T10" fmla="*/ 138 w 138"/>
                <a:gd name="T11" fmla="*/ 69 h 138"/>
              </a:gdLst>
              <a:ahLst/>
              <a:cxnLst>
                <a:cxn ang="0">
                  <a:pos x="T0" y="T1"/>
                </a:cxn>
                <a:cxn ang="0">
                  <a:pos x="T2" y="T3"/>
                </a:cxn>
                <a:cxn ang="0">
                  <a:pos x="T4" y="T5"/>
                </a:cxn>
                <a:cxn ang="0">
                  <a:pos x="T6" y="T7"/>
                </a:cxn>
                <a:cxn ang="0">
                  <a:pos x="T8" y="T9"/>
                </a:cxn>
                <a:cxn ang="0">
                  <a:pos x="T10" y="T11"/>
                </a:cxn>
              </a:cxnLst>
              <a:rect l="0" t="0" r="r" b="b"/>
              <a:pathLst>
                <a:path w="138" h="138">
                  <a:moveTo>
                    <a:pt x="87" y="3"/>
                  </a:moveTo>
                  <a:cubicBezTo>
                    <a:pt x="81" y="1"/>
                    <a:pt x="75" y="0"/>
                    <a:pt x="69" y="0"/>
                  </a:cubicBezTo>
                  <a:cubicBezTo>
                    <a:pt x="31" y="0"/>
                    <a:pt x="0" y="31"/>
                    <a:pt x="0" y="69"/>
                  </a:cubicBezTo>
                  <a:cubicBezTo>
                    <a:pt x="0" y="107"/>
                    <a:pt x="31" y="138"/>
                    <a:pt x="69" y="138"/>
                  </a:cubicBezTo>
                  <a:cubicBezTo>
                    <a:pt x="106" y="138"/>
                    <a:pt x="136" y="108"/>
                    <a:pt x="138" y="72"/>
                  </a:cubicBezTo>
                  <a:cubicBezTo>
                    <a:pt x="138" y="71"/>
                    <a:pt x="138" y="70"/>
                    <a:pt x="138" y="69"/>
                  </a:cubicBez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54" name="Freeform 6">
              <a:extLst>
                <a:ext uri="{FF2B5EF4-FFF2-40B4-BE49-F238E27FC236}">
                  <a16:creationId xmlns:a16="http://schemas.microsoft.com/office/drawing/2014/main" id="{E3251A71-AB56-B7D1-E347-04251597BB9C}"/>
                </a:ext>
              </a:extLst>
            </p:cNvPr>
            <p:cNvSpPr>
              <a:spLocks/>
            </p:cNvSpPr>
            <p:nvPr/>
          </p:nvSpPr>
          <p:spPr bwMode="auto">
            <a:xfrm>
              <a:off x="6966" y="2802"/>
              <a:ext cx="78" cy="53"/>
            </a:xfrm>
            <a:custGeom>
              <a:avLst/>
              <a:gdLst>
                <a:gd name="T0" fmla="*/ 0 w 78"/>
                <a:gd name="T1" fmla="*/ 34 h 53"/>
                <a:gd name="T2" fmla="*/ 22 w 78"/>
                <a:gd name="T3" fmla="*/ 53 h 53"/>
                <a:gd name="T4" fmla="*/ 78 w 78"/>
                <a:gd name="T5" fmla="*/ 0 h 53"/>
              </a:gdLst>
              <a:ahLst/>
              <a:cxnLst>
                <a:cxn ang="0">
                  <a:pos x="T0" y="T1"/>
                </a:cxn>
                <a:cxn ang="0">
                  <a:pos x="T2" y="T3"/>
                </a:cxn>
                <a:cxn ang="0">
                  <a:pos x="T4" y="T5"/>
                </a:cxn>
              </a:cxnLst>
              <a:rect l="0" t="0" r="r" b="b"/>
              <a:pathLst>
                <a:path w="78" h="53">
                  <a:moveTo>
                    <a:pt x="0" y="34"/>
                  </a:moveTo>
                  <a:lnTo>
                    <a:pt x="22" y="53"/>
                  </a:lnTo>
                  <a:lnTo>
                    <a:pt x="78" y="0"/>
                  </a:lnTo>
                </a:path>
              </a:pathLst>
            </a:custGeom>
            <a:noFill/>
            <a:ln w="19050" cap="rnd">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5784106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Скругленный прямоугольник 49">
            <a:extLst>
              <a:ext uri="{FF2B5EF4-FFF2-40B4-BE49-F238E27FC236}">
                <a16:creationId xmlns:a16="http://schemas.microsoft.com/office/drawing/2014/main" id="{16CAE909-BEFE-B811-B62D-F56D83669567}"/>
              </a:ext>
            </a:extLst>
          </p:cNvPr>
          <p:cNvSpPr/>
          <p:nvPr/>
        </p:nvSpPr>
        <p:spPr>
          <a:xfrm>
            <a:off x="1379539" y="3970846"/>
            <a:ext cx="10369550" cy="372553"/>
          </a:xfrm>
          <a:prstGeom prst="roundRect">
            <a:avLst>
              <a:gd name="adj" fmla="val 21058"/>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9" name="Скругленный прямоугольник 48">
            <a:extLst>
              <a:ext uri="{FF2B5EF4-FFF2-40B4-BE49-F238E27FC236}">
                <a16:creationId xmlns:a16="http://schemas.microsoft.com/office/drawing/2014/main" id="{16CAE909-BEFE-B811-B62D-F56D83669567}"/>
              </a:ext>
            </a:extLst>
          </p:cNvPr>
          <p:cNvSpPr/>
          <p:nvPr/>
        </p:nvSpPr>
        <p:spPr>
          <a:xfrm>
            <a:off x="7387628" y="5156926"/>
            <a:ext cx="4361460" cy="1099094"/>
          </a:xfrm>
          <a:prstGeom prst="roundRect">
            <a:avLst>
              <a:gd name="adj" fmla="val 11933"/>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8" name="Скругленный прямоугольник 47">
            <a:extLst>
              <a:ext uri="{FF2B5EF4-FFF2-40B4-BE49-F238E27FC236}">
                <a16:creationId xmlns:a16="http://schemas.microsoft.com/office/drawing/2014/main" id="{16CAE909-BEFE-B811-B62D-F56D83669567}"/>
              </a:ext>
            </a:extLst>
          </p:cNvPr>
          <p:cNvSpPr/>
          <p:nvPr/>
        </p:nvSpPr>
        <p:spPr>
          <a:xfrm>
            <a:off x="1379538" y="5156926"/>
            <a:ext cx="5310973" cy="1099094"/>
          </a:xfrm>
          <a:prstGeom prst="roundRect">
            <a:avLst>
              <a:gd name="adj" fmla="val 11933"/>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7" name="Скругленный прямоугольник 46">
            <a:extLst>
              <a:ext uri="{FF2B5EF4-FFF2-40B4-BE49-F238E27FC236}">
                <a16:creationId xmlns:a16="http://schemas.microsoft.com/office/drawing/2014/main" id="{16CAE909-BEFE-B811-B62D-F56D83669567}"/>
              </a:ext>
            </a:extLst>
          </p:cNvPr>
          <p:cNvSpPr/>
          <p:nvPr/>
        </p:nvSpPr>
        <p:spPr>
          <a:xfrm>
            <a:off x="1383216" y="2148840"/>
            <a:ext cx="10365872" cy="1744980"/>
          </a:xfrm>
          <a:prstGeom prst="roundRect">
            <a:avLst>
              <a:gd name="adj" fmla="val 4881"/>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18" name="Прямоугольник 117"/>
          <p:cNvSpPr/>
          <p:nvPr/>
        </p:nvSpPr>
        <p:spPr>
          <a:xfrm>
            <a:off x="1449899" y="4536232"/>
            <a:ext cx="10156643" cy="544581"/>
          </a:xfrm>
          <a:prstGeom prst="rect">
            <a:avLst/>
          </a:prstGeom>
        </p:spPr>
        <p:txBody>
          <a:bodyPr wrap="square" numCol="1" spcCol="216000">
            <a:spAutoFit/>
          </a:bodyPr>
          <a:lstStyle/>
          <a:p>
            <a:pPr marR="0" lvl="0" algn="l" defTabSz="914400" rtl="0" eaLnBrk="1" fontAlgn="b" latinLnBrk="0" hangingPunct="1">
              <a:lnSpc>
                <a:spcPct val="97000"/>
              </a:lnSpc>
              <a:spcBef>
                <a:spcPts val="0"/>
              </a:spcBef>
              <a:spcAft>
                <a:spcPts val="1200"/>
              </a:spcAft>
              <a:buClr>
                <a:srgbClr val="C8202F"/>
              </a:buClr>
              <a:buSzPct val="200000"/>
              <a:tabLst/>
              <a:defRPr/>
            </a:pPr>
            <a:r>
              <a:rPr lang="ru-RU" sz="1500" dirty="0">
                <a:solidFill>
                  <a:srgbClr val="52606B"/>
                </a:solidFill>
                <a:latin typeface="Akrobat Bold" panose="00000800000000000000" pitchFamily="50" charset="-52"/>
                <a:sym typeface="Arial"/>
              </a:rPr>
              <a:t>В случае включения </a:t>
            </a:r>
            <a:r>
              <a:rPr lang="ru-RU" sz="1500" dirty="0">
                <a:solidFill>
                  <a:srgbClr val="C00000"/>
                </a:solidFill>
                <a:latin typeface="Akrobat Bold" panose="00000800000000000000" pitchFamily="50" charset="-52"/>
                <a:sym typeface="Arial"/>
              </a:rPr>
              <a:t>новых доп. рисков и доп. опций </a:t>
            </a:r>
            <a:r>
              <a:rPr lang="ru-RU" sz="1500" dirty="0">
                <a:solidFill>
                  <a:srgbClr val="52606B"/>
                </a:solidFill>
                <a:latin typeface="Akrobat Bold" panose="00000800000000000000" pitchFamily="50" charset="-52"/>
                <a:sym typeface="Arial"/>
              </a:rPr>
              <a:t>= сохранение премии прошлого года по тому, что ранее было включено в договор + 10%  + стоимость выбранных доп. рисков и доп. опций  </a:t>
            </a:r>
            <a:endParaRPr lang="ru-RU" sz="1500" u="sng" dirty="0">
              <a:solidFill>
                <a:srgbClr val="52606B"/>
              </a:solidFill>
              <a:latin typeface="Akrobat Bold" panose="00000800000000000000" pitchFamily="50" charset="-52"/>
              <a:sym typeface="Arial"/>
            </a:endParaRPr>
          </a:p>
        </p:txBody>
      </p:sp>
      <p:sp>
        <p:nvSpPr>
          <p:cNvPr id="2" name="Заголовок 1"/>
          <p:cNvSpPr>
            <a:spLocks noGrp="1"/>
          </p:cNvSpPr>
          <p:nvPr>
            <p:ph type="title"/>
          </p:nvPr>
        </p:nvSpPr>
        <p:spPr/>
        <p:txBody>
          <a:bodyPr/>
          <a:lstStyle/>
          <a:p>
            <a:r>
              <a:rPr lang="ru-RU" dirty="0"/>
              <a:t>Пролонгация. Если клиент не хочет ждать </a:t>
            </a:r>
          </a:p>
        </p:txBody>
      </p:sp>
      <p:sp>
        <p:nvSpPr>
          <p:cNvPr id="45" name="Прямоугольник 44"/>
          <p:cNvSpPr/>
          <p:nvPr/>
        </p:nvSpPr>
        <p:spPr>
          <a:xfrm>
            <a:off x="1449899" y="1545445"/>
            <a:ext cx="9749237" cy="540148"/>
          </a:xfrm>
          <a:prstGeom prst="rect">
            <a:avLst/>
          </a:prstGeom>
        </p:spPr>
        <p:txBody>
          <a:bodyPr wrap="square" numCol="1" spcCol="216000">
            <a:spAutoFit/>
          </a:bodyPr>
          <a:lstStyle/>
          <a:p>
            <a:pPr marR="0" lvl="0" algn="l" defTabSz="914400" rtl="0" eaLnBrk="1" fontAlgn="b" latinLnBrk="0" hangingPunct="1">
              <a:lnSpc>
                <a:spcPct val="97000"/>
              </a:lnSpc>
              <a:spcBef>
                <a:spcPts val="0"/>
              </a:spcBef>
              <a:spcAft>
                <a:spcPts val="1200"/>
              </a:spcAft>
              <a:buClr>
                <a:srgbClr val="C8202F"/>
              </a:buClr>
              <a:buSzPct val="200000"/>
              <a:tabLst/>
              <a:defRPr/>
            </a:pPr>
            <a:r>
              <a:rPr lang="ru-RU" sz="1500" dirty="0">
                <a:solidFill>
                  <a:srgbClr val="52606B"/>
                </a:solidFill>
                <a:latin typeface="Akrobat Bold" panose="00000800000000000000" pitchFamily="50" charset="-52"/>
                <a:sym typeface="Arial"/>
              </a:rPr>
              <a:t>По основному покрытию (при  условии неизменности перечня объектов и страховых сумм) = сохранение премии прошлого года + 10% за расширение покрытия, </a:t>
            </a:r>
            <a:r>
              <a:rPr lang="ru-RU" sz="1500" dirty="0">
                <a:solidFill>
                  <a:srgbClr val="C00000"/>
                </a:solidFill>
                <a:latin typeface="Akrobat Bold" panose="00000800000000000000" pitchFamily="50" charset="-52"/>
                <a:sym typeface="Arial"/>
              </a:rPr>
              <a:t>корректировка через </a:t>
            </a:r>
            <a:r>
              <a:rPr lang="ru-RU" sz="1500" dirty="0" err="1">
                <a:solidFill>
                  <a:srgbClr val="C00000"/>
                </a:solidFill>
                <a:latin typeface="Akrobat Bold" panose="00000800000000000000" pitchFamily="50" charset="-52"/>
                <a:sym typeface="Arial"/>
              </a:rPr>
              <a:t>андеррайтинг</a:t>
            </a:r>
            <a:endParaRPr lang="ru-RU" sz="1500" dirty="0">
              <a:solidFill>
                <a:srgbClr val="C00000"/>
              </a:solidFill>
              <a:latin typeface="Akrobat Bold" panose="00000800000000000000" pitchFamily="50" charset="-52"/>
              <a:sym typeface="Arial"/>
            </a:endParaRPr>
          </a:p>
        </p:txBody>
      </p:sp>
      <p:sp>
        <p:nvSpPr>
          <p:cNvPr id="4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F7A5BE6-037D-4169-987B-38673C9CDD7A}" type="slidenum">
              <a:rPr kumimoji="0" lang="ru-RU" sz="900" b="0" i="0" u="none" strike="noStrike" kern="1200" cap="none" spc="0" normalizeH="0" baseline="0" noProof="0" smtClean="0">
                <a:ln>
                  <a:noFill/>
                </a:ln>
                <a:solidFill>
                  <a:srgbClr val="939BA1"/>
                </a:solidFill>
                <a:effectLst/>
                <a:uLnTx/>
                <a:uFillTx/>
                <a:latin typeface="Akrobat" panose="00000600000000000000" pitchFamily="50" charset="-52"/>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ru-RU" sz="900" b="0" i="0" u="none" strike="noStrike" kern="1200" cap="none" spc="0" normalizeH="0" baseline="0" noProof="0" dirty="0">
              <a:ln>
                <a:noFill/>
              </a:ln>
              <a:solidFill>
                <a:srgbClr val="939BA1"/>
              </a:solidFill>
              <a:effectLst/>
              <a:uLnTx/>
              <a:uFillTx/>
              <a:latin typeface="Akrobat" panose="00000600000000000000" pitchFamily="50" charset="-52"/>
              <a:ea typeface="+mn-ea"/>
              <a:cs typeface="+mn-cs"/>
            </a:endParaRPr>
          </a:p>
        </p:txBody>
      </p:sp>
      <p:sp>
        <p:nvSpPr>
          <p:cNvPr id="3" name="TextBox 2"/>
          <p:cNvSpPr txBox="1"/>
          <p:nvPr/>
        </p:nvSpPr>
        <p:spPr>
          <a:xfrm>
            <a:off x="990600" y="1014737"/>
            <a:ext cx="10578537" cy="400110"/>
          </a:xfrm>
          <a:prstGeom prst="rect">
            <a:avLst/>
          </a:prstGeom>
          <a:noFill/>
        </p:spPr>
        <p:txBody>
          <a:bodyPr wrap="none" rtlCol="0">
            <a:spAutoFit/>
          </a:bodyPr>
          <a:lstStyle/>
          <a:p>
            <a:r>
              <a:rPr lang="ru-RU" sz="2000" dirty="0">
                <a:solidFill>
                  <a:srgbClr val="C8202F"/>
                </a:solidFill>
                <a:latin typeface="Akrobat Bold" panose="00000800000000000000" pitchFamily="50" charset="-52"/>
              </a:rPr>
              <a:t>Правила переоформления старых договоров в новом интерфейсе ДО запуска модуля автопролонгации</a:t>
            </a:r>
          </a:p>
        </p:txBody>
      </p:sp>
      <p:graphicFrame>
        <p:nvGraphicFramePr>
          <p:cNvPr id="5" name="Таблица 4"/>
          <p:cNvGraphicFramePr>
            <a:graphicFrameLocks noGrp="1"/>
          </p:cNvGraphicFramePr>
          <p:nvPr/>
        </p:nvGraphicFramePr>
        <p:xfrm>
          <a:off x="2534875" y="2249771"/>
          <a:ext cx="9028475" cy="1474946"/>
        </p:xfrm>
        <a:graphic>
          <a:graphicData uri="http://schemas.openxmlformats.org/drawingml/2006/table">
            <a:tbl>
              <a:tblPr>
                <a:tableStyleId>{2D5ABB26-0587-4C30-8999-92F81FD0307C}</a:tableStyleId>
              </a:tblPr>
              <a:tblGrid>
                <a:gridCol w="792008">
                  <a:extLst>
                    <a:ext uri="{9D8B030D-6E8A-4147-A177-3AD203B41FA5}">
                      <a16:colId xmlns:a16="http://schemas.microsoft.com/office/drawing/2014/main" val="1804907796"/>
                    </a:ext>
                  </a:extLst>
                </a:gridCol>
                <a:gridCol w="2507810">
                  <a:extLst>
                    <a:ext uri="{9D8B030D-6E8A-4147-A177-3AD203B41FA5}">
                      <a16:colId xmlns:a16="http://schemas.microsoft.com/office/drawing/2014/main" val="3484862605"/>
                    </a:ext>
                  </a:extLst>
                </a:gridCol>
                <a:gridCol w="1511928">
                  <a:extLst>
                    <a:ext uri="{9D8B030D-6E8A-4147-A177-3AD203B41FA5}">
                      <a16:colId xmlns:a16="http://schemas.microsoft.com/office/drawing/2014/main" val="2660848683"/>
                    </a:ext>
                  </a:extLst>
                </a:gridCol>
                <a:gridCol w="3204927">
                  <a:extLst>
                    <a:ext uri="{9D8B030D-6E8A-4147-A177-3AD203B41FA5}">
                      <a16:colId xmlns:a16="http://schemas.microsoft.com/office/drawing/2014/main" val="707487225"/>
                    </a:ext>
                  </a:extLst>
                </a:gridCol>
                <a:gridCol w="1011802">
                  <a:extLst>
                    <a:ext uri="{9D8B030D-6E8A-4147-A177-3AD203B41FA5}">
                      <a16:colId xmlns:a16="http://schemas.microsoft.com/office/drawing/2014/main" val="545485713"/>
                    </a:ext>
                  </a:extLst>
                </a:gridCol>
              </a:tblGrid>
              <a:tr h="275411">
                <a:tc>
                  <a:txBody>
                    <a:bodyPr/>
                    <a:lstStyle/>
                    <a:p>
                      <a:pPr algn="l" fontAlgn="ctr"/>
                      <a:endParaRPr lang="ru-RU" sz="1300" b="1" i="0" u="none" strike="noStrike" dirty="0">
                        <a:solidFill>
                          <a:srgbClr val="C00000"/>
                        </a:solidFill>
                        <a:effectLst/>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ctr"/>
                      <a:r>
                        <a:rPr lang="ru-RU" sz="1300" u="none" strike="noStrike" dirty="0">
                          <a:solidFill>
                            <a:srgbClr val="52606B"/>
                          </a:solidFill>
                          <a:effectLst/>
                          <a:latin typeface="Akrobat Bold" panose="00000800000000000000" pitchFamily="50" charset="-52"/>
                        </a:rPr>
                        <a:t>Прошлый год </a:t>
                      </a:r>
                      <a:r>
                        <a:rPr lang="ru-RU" sz="1300" u="none" strike="noStrike" dirty="0">
                          <a:solidFill>
                            <a:srgbClr val="C00000"/>
                          </a:solidFill>
                          <a:effectLst/>
                          <a:latin typeface="Akrobat Bold" panose="00000800000000000000" pitchFamily="50" charset="-52"/>
                        </a:rPr>
                        <a:t>Пакет Комфорт</a:t>
                      </a:r>
                      <a:endParaRPr lang="ru-RU" sz="1300" b="1" i="0" u="none" strike="noStrike" dirty="0">
                        <a:solidFill>
                          <a:srgbClr val="C00000"/>
                        </a:solidFill>
                        <a:effectLst/>
                        <a:latin typeface="Akrobat Bold" panose="00000800000000000000" pitchFamily="50" charset="-52"/>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ru-RU"/>
                    </a:p>
                  </a:txBody>
                  <a:tcPr/>
                </a:tc>
                <a:tc gridSpan="2">
                  <a:txBody>
                    <a:bodyPr/>
                    <a:lstStyle/>
                    <a:p>
                      <a:pPr algn="l" fontAlgn="ctr"/>
                      <a:r>
                        <a:rPr lang="ru-RU" sz="1300" u="none" strike="noStrike" dirty="0">
                          <a:solidFill>
                            <a:srgbClr val="52606B"/>
                          </a:solidFill>
                          <a:effectLst/>
                          <a:latin typeface="Akrobat Bold" panose="00000800000000000000" pitchFamily="50" charset="-52"/>
                        </a:rPr>
                        <a:t>Новый год </a:t>
                      </a:r>
                      <a:r>
                        <a:rPr lang="ru-RU" sz="1300" u="none" strike="noStrike" dirty="0">
                          <a:solidFill>
                            <a:srgbClr val="C00000"/>
                          </a:solidFill>
                          <a:effectLst/>
                          <a:latin typeface="Akrobat Bold" panose="00000800000000000000" pitchFamily="50" charset="-52"/>
                        </a:rPr>
                        <a:t>Пакет Максимальный</a:t>
                      </a:r>
                      <a:endParaRPr lang="ru-RU" sz="1300" b="1" i="0" u="none" strike="noStrike" dirty="0">
                        <a:solidFill>
                          <a:srgbClr val="C00000"/>
                        </a:solidFill>
                        <a:effectLst/>
                        <a:latin typeface="Akrobat Bold" panose="00000800000000000000" pitchFamily="50" charset="-52"/>
                      </a:endParaRPr>
                    </a:p>
                  </a:txBody>
                  <a:tcPr marL="9525" marR="9525" marT="9525"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ru-RU"/>
                    </a:p>
                  </a:txBody>
                  <a:tcPr/>
                </a:tc>
                <a:extLst>
                  <a:ext uri="{0D108BD9-81ED-4DB2-BD59-A6C34878D82A}">
                    <a16:rowId xmlns:a16="http://schemas.microsoft.com/office/drawing/2014/main" val="1401971607"/>
                  </a:ext>
                </a:extLst>
              </a:tr>
              <a:tr h="239907">
                <a:tc>
                  <a:txBody>
                    <a:bodyPr/>
                    <a:lstStyle/>
                    <a:p>
                      <a:pPr algn="l" fontAlgn="ctr"/>
                      <a:r>
                        <a:rPr lang="ru-RU" sz="1300" u="none" strike="noStrike" dirty="0">
                          <a:solidFill>
                            <a:srgbClr val="52606B"/>
                          </a:solidFill>
                          <a:effectLst/>
                          <a:latin typeface="Akrobat" panose="00000600000000000000" pitchFamily="50" charset="-52"/>
                        </a:rPr>
                        <a:t> </a:t>
                      </a:r>
                      <a:endParaRPr lang="ru-RU" sz="1300" b="0" i="0" u="none" strike="noStrike" dirty="0">
                        <a:solidFill>
                          <a:srgbClr val="52606B"/>
                        </a:solidFill>
                        <a:effectLst/>
                        <a:latin typeface="Akrobat" panose="00000600000000000000" pitchFamily="50" charset="-52"/>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u="none" strike="noStrike" dirty="0">
                          <a:solidFill>
                            <a:srgbClr val="52606B"/>
                          </a:solidFill>
                          <a:effectLst/>
                          <a:latin typeface="Akrobat" panose="00000600000000000000" pitchFamily="50" charset="-52"/>
                        </a:rPr>
                        <a:t>Страховая</a:t>
                      </a:r>
                      <a:r>
                        <a:rPr lang="ru-RU" sz="1300" u="none" strike="noStrike" baseline="0" dirty="0">
                          <a:solidFill>
                            <a:srgbClr val="52606B"/>
                          </a:solidFill>
                          <a:effectLst/>
                          <a:latin typeface="Akrobat" panose="00000600000000000000" pitchFamily="50" charset="-52"/>
                        </a:rPr>
                        <a:t>  сумма</a:t>
                      </a:r>
                      <a:endParaRPr lang="ru-RU" sz="1300" b="1" i="0" u="none" strike="noStrike" dirty="0">
                        <a:solidFill>
                          <a:srgbClr val="52606B"/>
                        </a:solidFill>
                        <a:effectLst/>
                        <a:latin typeface="Akrobat" panose="00000600000000000000" pitchFamily="50" charset="-52"/>
                      </a:endParaRPr>
                    </a:p>
                  </a:txBody>
                  <a:tcPr marL="9525" marR="9525" marT="9525" marB="0" anchor="ctr">
                    <a:lnL>
                      <a:noFill/>
                    </a:lnL>
                    <a:lnR>
                      <a:noFill/>
                    </a:lnR>
                    <a:lnT w="1270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Премия</a:t>
                      </a:r>
                      <a:endParaRPr lang="ru-RU" sz="1300" b="1" i="0" u="none" strike="noStrike" dirty="0">
                        <a:solidFill>
                          <a:srgbClr val="52606B"/>
                        </a:solidFill>
                        <a:effectLst/>
                        <a:latin typeface="Akrobat" panose="00000600000000000000" pitchFamily="50" charset="-52"/>
                      </a:endParaRPr>
                    </a:p>
                  </a:txBody>
                  <a:tcPr marL="9525" marR="9525" marT="9525" marB="0" anchor="ctr">
                    <a:lnL>
                      <a:noFill/>
                    </a:lnL>
                    <a:lnR>
                      <a:noFill/>
                    </a:lnR>
                    <a:lnT w="1270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u="none" strike="noStrike" dirty="0">
                          <a:solidFill>
                            <a:srgbClr val="52606B"/>
                          </a:solidFill>
                          <a:effectLst/>
                          <a:latin typeface="Akrobat" panose="00000600000000000000" pitchFamily="50" charset="-52"/>
                        </a:rPr>
                        <a:t>Страховая</a:t>
                      </a:r>
                      <a:r>
                        <a:rPr lang="ru-RU" sz="1300" u="none" strike="noStrike" baseline="0" dirty="0">
                          <a:solidFill>
                            <a:srgbClr val="52606B"/>
                          </a:solidFill>
                          <a:effectLst/>
                          <a:latin typeface="Akrobat" panose="00000600000000000000" pitchFamily="50" charset="-52"/>
                        </a:rPr>
                        <a:t>  сумма</a:t>
                      </a:r>
                      <a:endParaRPr lang="ru-RU" sz="1300" b="1" i="0" u="none" strike="noStrike" dirty="0">
                        <a:solidFill>
                          <a:srgbClr val="52606B"/>
                        </a:solidFill>
                        <a:effectLst/>
                        <a:latin typeface="Akrobat" panose="00000600000000000000" pitchFamily="50" charset="-52"/>
                      </a:endParaRPr>
                    </a:p>
                  </a:txBody>
                  <a:tcPr marL="9525" marR="9525" marT="9525" marB="0" anchor="ctr">
                    <a:lnL>
                      <a:noFill/>
                    </a:lnL>
                    <a:lnR>
                      <a:noFill/>
                    </a:lnR>
                    <a:lnT w="1270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Премия</a:t>
                      </a:r>
                      <a:endParaRPr lang="ru-RU" sz="1300" b="1" i="0" u="none" strike="noStrike" dirty="0">
                        <a:solidFill>
                          <a:srgbClr val="52606B"/>
                        </a:solidFill>
                        <a:effectLst/>
                        <a:latin typeface="Akrobat" panose="00000600000000000000" pitchFamily="50" charset="-52"/>
                      </a:endParaRPr>
                    </a:p>
                  </a:txBody>
                  <a:tcPr marL="9525" marR="9525" marT="9525" marB="0" anchor="ctr">
                    <a:lnL>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94441796"/>
                  </a:ext>
                </a:extLst>
              </a:tr>
              <a:tr h="239907">
                <a:tc>
                  <a:txBody>
                    <a:bodyPr/>
                    <a:lstStyle/>
                    <a:p>
                      <a:pPr algn="l" fontAlgn="ctr"/>
                      <a:r>
                        <a:rPr lang="ru-RU" sz="1300" b="0" i="0" u="none" strike="noStrike" dirty="0">
                          <a:solidFill>
                            <a:srgbClr val="52606B"/>
                          </a:solidFill>
                          <a:effectLst/>
                          <a:latin typeface="Akrobat" panose="00000600000000000000" pitchFamily="50" charset="-52"/>
                        </a:rPr>
                        <a:t>Отделка</a:t>
                      </a:r>
                      <a:endParaRPr lang="ru-RU" sz="1300" b="1" i="0" u="none" strike="noStrike" dirty="0">
                        <a:solidFill>
                          <a:srgbClr val="52606B"/>
                        </a:solidFill>
                        <a:effectLst/>
                        <a:latin typeface="Akrobat" panose="00000600000000000000" pitchFamily="50" charset="-52"/>
                      </a:endParaRPr>
                    </a:p>
                  </a:txBody>
                  <a:tcPr marL="9525" marR="9525" marT="9525" marB="0" anchor="ctr">
                    <a:lnL w="12700" cap="flat" cmpd="sng" algn="ctr">
                      <a:noFill/>
                      <a:prstDash val="solid"/>
                      <a:round/>
                      <a:headEnd type="none" w="med" len="med"/>
                      <a:tailEnd type="none" w="med" len="med"/>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2</a:t>
                      </a:r>
                      <a:r>
                        <a:rPr lang="ru-RU" sz="1300" b="0" i="0" u="none" strike="noStrike" baseline="0" dirty="0">
                          <a:solidFill>
                            <a:srgbClr val="52606B"/>
                          </a:solidFill>
                          <a:effectLst/>
                          <a:latin typeface="Akrobat" panose="00000600000000000000" pitchFamily="50" charset="-52"/>
                        </a:rPr>
                        <a:t> 304 000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6</a:t>
                      </a:r>
                      <a:r>
                        <a:rPr lang="ru-RU" sz="1300" b="0" i="0" u="none" strike="noStrike" baseline="0" dirty="0">
                          <a:solidFill>
                            <a:srgbClr val="52606B"/>
                          </a:solidFill>
                          <a:effectLst/>
                          <a:latin typeface="Akrobat" panose="00000600000000000000" pitchFamily="50" charset="-52"/>
                        </a:rPr>
                        <a:t> 220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2</a:t>
                      </a:r>
                      <a:r>
                        <a:rPr lang="ru-RU" sz="1300" b="0" i="0" u="none" strike="noStrike" baseline="0" dirty="0">
                          <a:solidFill>
                            <a:srgbClr val="52606B"/>
                          </a:solidFill>
                          <a:effectLst/>
                          <a:latin typeface="Akrobat" panose="00000600000000000000" pitchFamily="50" charset="-52"/>
                        </a:rPr>
                        <a:t> 304 000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9</a:t>
                      </a:r>
                      <a:r>
                        <a:rPr lang="ru-RU" sz="1300" b="0" i="0" u="none" strike="noStrike" baseline="0" dirty="0">
                          <a:solidFill>
                            <a:srgbClr val="52606B"/>
                          </a:solidFill>
                          <a:effectLst/>
                          <a:latin typeface="Akrobat" panose="00000600000000000000" pitchFamily="50" charset="-52"/>
                        </a:rPr>
                        <a:t> 907</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47007446"/>
                  </a:ext>
                </a:extLst>
              </a:tr>
              <a:tr h="239907">
                <a:tc>
                  <a:txBody>
                    <a:bodyPr/>
                    <a:lstStyle/>
                    <a:p>
                      <a:pPr algn="l" fontAlgn="ctr"/>
                      <a:r>
                        <a:rPr lang="ru-RU" sz="1300" b="0" i="0" u="none" strike="noStrike" dirty="0">
                          <a:solidFill>
                            <a:srgbClr val="52606B"/>
                          </a:solidFill>
                          <a:effectLst/>
                          <a:latin typeface="Akrobat" panose="00000600000000000000" pitchFamily="50" charset="-52"/>
                        </a:rPr>
                        <a:t>ДИ</a:t>
                      </a:r>
                      <a:endParaRPr lang="ru-RU" sz="1300" b="1" i="0" u="none" strike="noStrike" dirty="0">
                        <a:solidFill>
                          <a:srgbClr val="52606B"/>
                        </a:solidFill>
                        <a:effectLst/>
                        <a:latin typeface="Akrobat" panose="00000600000000000000" pitchFamily="50" charset="-52"/>
                      </a:endParaRPr>
                    </a:p>
                  </a:txBody>
                  <a:tcPr marL="9525" marR="9525" marT="9525" marB="0" anchor="ctr">
                    <a:lnL w="12700" cap="flat" cmpd="sng" algn="ctr">
                      <a:noFill/>
                      <a:prstDash val="solid"/>
                      <a:round/>
                      <a:headEnd type="none" w="med" len="med"/>
                      <a:tailEnd type="none" w="med" len="med"/>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u="none" strike="noStrike" dirty="0">
                          <a:solidFill>
                            <a:srgbClr val="52606B"/>
                          </a:solidFill>
                          <a:effectLst/>
                          <a:latin typeface="Akrobat" panose="00000600000000000000" pitchFamily="50" charset="-52"/>
                        </a:rPr>
                        <a:t>720 000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2</a:t>
                      </a:r>
                      <a:r>
                        <a:rPr lang="ru-RU" sz="1300" b="0" i="0" u="none" strike="noStrike" baseline="0" dirty="0">
                          <a:solidFill>
                            <a:srgbClr val="52606B"/>
                          </a:solidFill>
                          <a:effectLst/>
                          <a:latin typeface="Akrobat" panose="00000600000000000000" pitchFamily="50" charset="-52"/>
                        </a:rPr>
                        <a:t> 311</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u="none" strike="noStrike" dirty="0">
                          <a:solidFill>
                            <a:srgbClr val="52606B"/>
                          </a:solidFill>
                          <a:effectLst/>
                          <a:latin typeface="Akrobat" panose="00000600000000000000" pitchFamily="50" charset="-52"/>
                        </a:rPr>
                        <a:t>720 000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3</a:t>
                      </a:r>
                      <a:r>
                        <a:rPr lang="ru-RU" sz="1300" b="0" i="0" u="none" strike="noStrike" baseline="0" dirty="0">
                          <a:solidFill>
                            <a:srgbClr val="52606B"/>
                          </a:solidFill>
                          <a:effectLst/>
                          <a:latin typeface="Akrobat" panose="00000600000000000000" pitchFamily="50" charset="-52"/>
                        </a:rPr>
                        <a:t> 809</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32012356"/>
                  </a:ext>
                </a:extLst>
              </a:tr>
              <a:tr h="239907">
                <a:tc>
                  <a:txBody>
                    <a:bodyPr/>
                    <a:lstStyle/>
                    <a:p>
                      <a:pPr algn="l" fontAlgn="ctr"/>
                      <a:r>
                        <a:rPr lang="ru-RU" sz="1300" b="0" i="0" u="none" strike="noStrike" dirty="0">
                          <a:solidFill>
                            <a:srgbClr val="52606B"/>
                          </a:solidFill>
                          <a:effectLst/>
                          <a:latin typeface="Akrobat" panose="00000600000000000000" pitchFamily="50" charset="-52"/>
                        </a:rPr>
                        <a:t>ГО</a:t>
                      </a:r>
                      <a:endParaRPr lang="ru-RU" sz="1300" b="1" i="0" u="none" strike="noStrike" dirty="0">
                        <a:solidFill>
                          <a:srgbClr val="52606B"/>
                        </a:solidFill>
                        <a:effectLst/>
                        <a:latin typeface="Akrobat" panose="00000600000000000000" pitchFamily="50" charset="-52"/>
                      </a:endParaRPr>
                    </a:p>
                  </a:txBody>
                  <a:tcPr marL="9525" marR="9525" marT="9525" marB="0" anchor="ctr">
                    <a:lnL w="12700" cap="flat" cmpd="sng" algn="ctr">
                      <a:noFill/>
                      <a:prstDash val="solid"/>
                      <a:round/>
                      <a:headEnd type="none" w="med" len="med"/>
                      <a:tailEnd type="none" w="med" len="med"/>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u="none" strike="noStrike" dirty="0">
                          <a:solidFill>
                            <a:srgbClr val="52606B"/>
                          </a:solidFill>
                          <a:effectLst/>
                          <a:latin typeface="Akrobat" panose="00000600000000000000" pitchFamily="50" charset="-52"/>
                        </a:rPr>
                        <a:t>3 000 000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6</a:t>
                      </a:r>
                      <a:r>
                        <a:rPr lang="ru-RU" sz="1300" b="0" i="0" u="none" strike="noStrike" baseline="0" dirty="0">
                          <a:solidFill>
                            <a:srgbClr val="52606B"/>
                          </a:solidFill>
                          <a:effectLst/>
                          <a:latin typeface="Akrobat" panose="00000600000000000000" pitchFamily="50" charset="-52"/>
                        </a:rPr>
                        <a:t> 750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u="none" strike="noStrike" dirty="0">
                          <a:solidFill>
                            <a:srgbClr val="52606B"/>
                          </a:solidFill>
                          <a:effectLst/>
                          <a:latin typeface="Akrobat" panose="00000600000000000000" pitchFamily="50" charset="-52"/>
                        </a:rPr>
                        <a:t>3 000 000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ru-RU" sz="1300" b="0" i="0" u="none" strike="noStrike" dirty="0">
                          <a:solidFill>
                            <a:srgbClr val="52606B"/>
                          </a:solidFill>
                          <a:effectLst/>
                          <a:latin typeface="Akrobat" panose="00000600000000000000" pitchFamily="50" charset="-52"/>
                        </a:rPr>
                        <a:t>13</a:t>
                      </a:r>
                      <a:r>
                        <a:rPr lang="ru-RU" sz="1300" b="0" i="0" u="none" strike="noStrike" baseline="0" dirty="0">
                          <a:solidFill>
                            <a:srgbClr val="52606B"/>
                          </a:solidFill>
                          <a:effectLst/>
                          <a:latin typeface="Akrobat" panose="00000600000000000000" pitchFamily="50" charset="-52"/>
                        </a:rPr>
                        <a:t> 230</a:t>
                      </a:r>
                      <a:endParaRPr lang="ru-RU" sz="1300" b="0" i="0" u="none" strike="noStrike" dirty="0">
                        <a:solidFill>
                          <a:srgbClr val="52606B"/>
                        </a:solidFill>
                        <a:effectLst/>
                        <a:latin typeface="Akrobat" panose="00000600000000000000" pitchFamily="50" charset="-52"/>
                      </a:endParaRPr>
                    </a:p>
                  </a:txBody>
                  <a:tcPr marL="9525" marR="9525" marT="9525" marB="0" anchor="ctr">
                    <a:lnL>
                      <a:noFill/>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89744613"/>
                  </a:ext>
                </a:extLst>
              </a:tr>
              <a:tr h="239907">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ru-RU" sz="1300" dirty="0">
                          <a:solidFill>
                            <a:srgbClr val="C00000"/>
                          </a:solidFill>
                          <a:latin typeface="Akrobat Bold" panose="00000800000000000000" pitchFamily="50" charset="-52"/>
                        </a:rPr>
                        <a:t>Премия Прошлый договор старый </a:t>
                      </a:r>
                      <a:r>
                        <a:rPr lang="ru-RU" sz="1300" dirty="0" err="1">
                          <a:solidFill>
                            <a:srgbClr val="C00000"/>
                          </a:solidFill>
                          <a:latin typeface="Akrobat Bold" panose="00000800000000000000" pitchFamily="50" charset="-52"/>
                        </a:rPr>
                        <a:t>АльфаРемонт</a:t>
                      </a:r>
                      <a:endParaRPr lang="ru-RU" sz="1300" dirty="0">
                        <a:solidFill>
                          <a:srgbClr val="C00000"/>
                        </a:solidFill>
                        <a:latin typeface="Akrobat Bold" panose="00000800000000000000" pitchFamily="50" charset="-52"/>
                      </a:endParaRPr>
                    </a:p>
                  </a:txBody>
                  <a:tcPr marL="9525" marR="9525" marT="9525" marB="0" anchor="ctr">
                    <a:lnL w="12700" cap="flat" cmpd="sng" algn="ctr">
                      <a:noFill/>
                      <a:prstDash val="solid"/>
                      <a:round/>
                      <a:headEnd type="none" w="med" len="med"/>
                      <a:tailEnd type="none" w="med" len="med"/>
                    </a:lnL>
                    <a:lnR>
                      <a:noFill/>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ru-RU" sz="1300" dirty="0">
                        <a:solidFill>
                          <a:srgbClr val="C00000"/>
                        </a:solidFill>
                        <a:latin typeface="Akrobat Bold" panose="00000800000000000000" pitchFamily="50" charset="-52"/>
                      </a:endParaRPr>
                    </a:p>
                  </a:txBody>
                  <a:tcPr marL="9525" marR="9525" marT="9525" marB="0" anchor="ctr">
                    <a:lnL>
                      <a:noFill/>
                    </a:lnL>
                    <a:lnR>
                      <a:noFill/>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ru-RU" sz="1300" dirty="0">
                          <a:solidFill>
                            <a:srgbClr val="C00000"/>
                          </a:solidFill>
                          <a:latin typeface="Akrobat Bold" panose="00000800000000000000" pitchFamily="50" charset="-52"/>
                        </a:rPr>
                        <a:t>15 281</a:t>
                      </a: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ru-RU" sz="1300" dirty="0">
                          <a:solidFill>
                            <a:srgbClr val="52606B"/>
                          </a:solidFill>
                          <a:latin typeface="Akrobat Bold" panose="00000800000000000000" pitchFamily="50" charset="-52"/>
                        </a:rPr>
                        <a:t>Расчетная премия как НБ новый </a:t>
                      </a:r>
                      <a:r>
                        <a:rPr lang="ru-RU" sz="1300" dirty="0" err="1">
                          <a:solidFill>
                            <a:srgbClr val="52606B"/>
                          </a:solidFill>
                          <a:latin typeface="Akrobat Bold" panose="00000800000000000000" pitchFamily="50" charset="-52"/>
                        </a:rPr>
                        <a:t>АльфаРемонт</a:t>
                      </a:r>
                      <a:endParaRPr lang="ru-RU" sz="1300" dirty="0">
                        <a:solidFill>
                          <a:srgbClr val="52606B"/>
                        </a:solidFill>
                        <a:latin typeface="Akrobat Bold" panose="00000800000000000000" pitchFamily="50" charset="-52"/>
                      </a:endParaRPr>
                    </a:p>
                  </a:txBody>
                  <a:tcPr marL="9525" marR="9525" marT="9525" marB="0" anchor="ctr">
                    <a:lnL>
                      <a:noFill/>
                    </a:lnL>
                    <a:lnR>
                      <a:noFill/>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ru-RU" sz="1300" dirty="0">
                          <a:solidFill>
                            <a:srgbClr val="52606B"/>
                          </a:solidFill>
                          <a:latin typeface="Akrobat Bold" panose="00000800000000000000" pitchFamily="50" charset="-52"/>
                        </a:rPr>
                        <a:t>26 946 </a:t>
                      </a:r>
                    </a:p>
                  </a:txBody>
                  <a:tcPr marL="9525" marR="9525" marT="9525" marB="0" anchor="ctr">
                    <a:lnL>
                      <a:noFill/>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00843422"/>
                  </a:ext>
                </a:extLst>
              </a:tr>
            </a:tbl>
          </a:graphicData>
        </a:graphic>
      </p:graphicFrame>
      <p:sp>
        <p:nvSpPr>
          <p:cNvPr id="92" name="TextBox 91"/>
          <p:cNvSpPr txBox="1"/>
          <p:nvPr/>
        </p:nvSpPr>
        <p:spPr>
          <a:xfrm>
            <a:off x="7042515" y="4013206"/>
            <a:ext cx="4323620" cy="292388"/>
          </a:xfrm>
          <a:prstGeom prst="rect">
            <a:avLst/>
          </a:prstGeom>
          <a:noFill/>
        </p:spPr>
        <p:txBody>
          <a:bodyPr wrap="none" rtlCol="0">
            <a:spAutoFit/>
          </a:bodyPr>
          <a:lstStyle/>
          <a:p>
            <a:r>
              <a:rPr lang="ru-RU" sz="1300" dirty="0">
                <a:solidFill>
                  <a:srgbClr val="C00000"/>
                </a:solidFill>
                <a:latin typeface="Akrobat Bold" panose="00000800000000000000" pitchFamily="50" charset="-52"/>
              </a:rPr>
              <a:t>Премия Перехода на новое покрытие (+10% к СППГ) = 16 809 руб.</a:t>
            </a:r>
          </a:p>
        </p:txBody>
      </p:sp>
      <p:sp>
        <p:nvSpPr>
          <p:cNvPr id="11" name="TextBox 10"/>
          <p:cNvSpPr txBox="1"/>
          <p:nvPr/>
        </p:nvSpPr>
        <p:spPr>
          <a:xfrm>
            <a:off x="2452687" y="5260197"/>
            <a:ext cx="3748936" cy="892552"/>
          </a:xfrm>
          <a:prstGeom prst="rect">
            <a:avLst/>
          </a:prstGeom>
          <a:noFill/>
        </p:spPr>
        <p:txBody>
          <a:bodyPr wrap="square" rtlCol="0">
            <a:spAutoFit/>
          </a:bodyPr>
          <a:lstStyle/>
          <a:p>
            <a:r>
              <a:rPr lang="ru-RU" sz="1300" dirty="0">
                <a:solidFill>
                  <a:srgbClr val="52606B"/>
                </a:solidFill>
                <a:latin typeface="Akrobat" panose="00000600000000000000" pitchFamily="50" charset="-52"/>
              </a:rPr>
              <a:t>В предыдущий договор клиент решил добавить   </a:t>
            </a:r>
          </a:p>
          <a:p>
            <a:pPr marL="108000" indent="-108000">
              <a:buClr>
                <a:srgbClr val="52606B"/>
              </a:buClr>
              <a:buFont typeface="Arial" panose="020B0604020202020204" pitchFamily="34" charset="0"/>
              <a:buChar char="•"/>
            </a:pPr>
            <a:r>
              <a:rPr lang="ru-RU" sz="1300" dirty="0">
                <a:solidFill>
                  <a:srgbClr val="52606B"/>
                </a:solidFill>
                <a:latin typeface="Akrobat" panose="00000600000000000000" pitchFamily="50" charset="-52"/>
              </a:rPr>
              <a:t>«Нарушение норм и правил эксплуатации» (</a:t>
            </a:r>
            <a:r>
              <a:rPr lang="ru-RU" sz="1300" dirty="0" err="1">
                <a:solidFill>
                  <a:srgbClr val="52606B"/>
                </a:solidFill>
                <a:latin typeface="Akrobat" panose="00000600000000000000" pitchFamily="50" charset="-52"/>
              </a:rPr>
              <a:t>Коэф</a:t>
            </a:r>
            <a:r>
              <a:rPr lang="ru-RU" sz="1300" dirty="0">
                <a:solidFill>
                  <a:srgbClr val="52606B"/>
                </a:solidFill>
                <a:latin typeface="Akrobat" panose="00000600000000000000" pitchFamily="50" charset="-52"/>
              </a:rPr>
              <a:t>.  1,1)</a:t>
            </a:r>
          </a:p>
          <a:p>
            <a:pPr marL="108000" indent="-108000">
              <a:buClr>
                <a:srgbClr val="52606B"/>
              </a:buClr>
              <a:buFont typeface="Arial" panose="020B0604020202020204" pitchFamily="34" charset="0"/>
              <a:buChar char="•"/>
            </a:pPr>
            <a:r>
              <a:rPr lang="ru-RU" sz="1300" dirty="0">
                <a:solidFill>
                  <a:srgbClr val="52606B"/>
                </a:solidFill>
                <a:latin typeface="Akrobat" panose="00000600000000000000" pitchFamily="50" charset="-52"/>
              </a:rPr>
              <a:t>«Выплату без износа» (</a:t>
            </a:r>
            <a:r>
              <a:rPr lang="ru-RU" sz="1300" dirty="0" err="1">
                <a:solidFill>
                  <a:srgbClr val="52606B"/>
                </a:solidFill>
                <a:latin typeface="Akrobat" panose="00000600000000000000" pitchFamily="50" charset="-52"/>
              </a:rPr>
              <a:t>Коэф</a:t>
            </a:r>
            <a:r>
              <a:rPr lang="ru-RU" sz="1300" dirty="0">
                <a:solidFill>
                  <a:srgbClr val="52606B"/>
                </a:solidFill>
                <a:latin typeface="Akrobat" panose="00000600000000000000" pitchFamily="50" charset="-52"/>
              </a:rPr>
              <a:t>. 1,1)</a:t>
            </a:r>
          </a:p>
          <a:p>
            <a:pPr marL="108000" indent="-108000">
              <a:buClr>
                <a:srgbClr val="52606B"/>
              </a:buClr>
              <a:buFont typeface="Arial" panose="020B0604020202020204" pitchFamily="34" charset="0"/>
              <a:buChar char="•"/>
            </a:pPr>
            <a:r>
              <a:rPr lang="ru-RU" sz="1300" dirty="0">
                <a:solidFill>
                  <a:srgbClr val="52606B"/>
                </a:solidFill>
                <a:latin typeface="Akrobat" panose="00000600000000000000" pitchFamily="50" charset="-52"/>
              </a:rPr>
              <a:t>Доп. опцию «Оплата справок» (фикс.  2000 руб.)</a:t>
            </a:r>
          </a:p>
        </p:txBody>
      </p:sp>
      <p:sp>
        <p:nvSpPr>
          <p:cNvPr id="121" name="TextBox 120"/>
          <p:cNvSpPr txBox="1"/>
          <p:nvPr/>
        </p:nvSpPr>
        <p:spPr>
          <a:xfrm>
            <a:off x="7489470" y="5321753"/>
            <a:ext cx="3438762" cy="769441"/>
          </a:xfrm>
          <a:prstGeom prst="rect">
            <a:avLst/>
          </a:prstGeom>
          <a:noFill/>
        </p:spPr>
        <p:txBody>
          <a:bodyPr wrap="none" rtlCol="0">
            <a:spAutoFit/>
          </a:bodyPr>
          <a:lstStyle/>
          <a:p>
            <a:pPr>
              <a:spcAft>
                <a:spcPts val="600"/>
              </a:spcAft>
            </a:pPr>
            <a:r>
              <a:rPr lang="ru-RU" sz="1300" dirty="0">
                <a:solidFill>
                  <a:srgbClr val="C00000"/>
                </a:solidFill>
                <a:latin typeface="Akrobat Bold" panose="00000800000000000000" pitchFamily="50" charset="-52"/>
              </a:rPr>
              <a:t> ШАГ 1.  </a:t>
            </a:r>
            <a:r>
              <a:rPr lang="ru-RU" sz="1300" dirty="0">
                <a:solidFill>
                  <a:srgbClr val="52606B"/>
                </a:solidFill>
                <a:latin typeface="Akrobat" panose="00000600000000000000" pitchFamily="50" charset="-52"/>
              </a:rPr>
              <a:t>Аналогично кейсу 1. </a:t>
            </a:r>
            <a:r>
              <a:rPr lang="ru-RU" sz="1300" dirty="0">
                <a:solidFill>
                  <a:srgbClr val="C00000"/>
                </a:solidFill>
                <a:latin typeface="Akrobat Bold" panose="00000800000000000000" pitchFamily="50" charset="-52"/>
              </a:rPr>
              <a:t>Премия = 16 809 руб.</a:t>
            </a:r>
          </a:p>
          <a:p>
            <a:r>
              <a:rPr lang="ru-RU" sz="1300" dirty="0">
                <a:solidFill>
                  <a:srgbClr val="C00000"/>
                </a:solidFill>
                <a:latin typeface="Akrobat Bold" panose="00000800000000000000" pitchFamily="50" charset="-52"/>
              </a:rPr>
              <a:t> ШАГ 2. </a:t>
            </a:r>
            <a:r>
              <a:rPr lang="ru-RU" sz="1300" dirty="0">
                <a:solidFill>
                  <a:srgbClr val="52606B"/>
                </a:solidFill>
                <a:latin typeface="Akrobat" panose="00000600000000000000" pitchFamily="50" charset="-52"/>
              </a:rPr>
              <a:t>«Нагружаем» доп. покрытием </a:t>
            </a:r>
          </a:p>
          <a:p>
            <a:r>
              <a:rPr lang="ru-RU" sz="1300" dirty="0">
                <a:solidFill>
                  <a:srgbClr val="C00000"/>
                </a:solidFill>
                <a:latin typeface="Akrobat Bold" panose="00000800000000000000" pitchFamily="50" charset="-52"/>
              </a:rPr>
              <a:t>              16 809 руб. *1,1* 1,1  + 2000 руб. =  22 339 руб.</a:t>
            </a:r>
          </a:p>
        </p:txBody>
      </p:sp>
      <p:grpSp>
        <p:nvGrpSpPr>
          <p:cNvPr id="4" name="Группа 3"/>
          <p:cNvGrpSpPr/>
          <p:nvPr/>
        </p:nvGrpSpPr>
        <p:grpSpPr>
          <a:xfrm>
            <a:off x="1055688" y="1610570"/>
            <a:ext cx="323850" cy="323850"/>
            <a:chOff x="1379540" y="1536058"/>
            <a:chExt cx="396000" cy="396000"/>
          </a:xfrm>
        </p:grpSpPr>
        <p:sp>
          <p:nvSpPr>
            <p:cNvPr id="20" name="Овал 255">
              <a:extLst>
                <a:ext uri="{FF2B5EF4-FFF2-40B4-BE49-F238E27FC236}">
                  <a16:creationId xmlns:a16="http://schemas.microsoft.com/office/drawing/2014/main" id="{4E5265DF-AD78-4970-B6E5-E92D1DE6A8E3}"/>
                </a:ext>
              </a:extLst>
            </p:cNvPr>
            <p:cNvSpPr/>
            <p:nvPr/>
          </p:nvSpPr>
          <p:spPr>
            <a:xfrm>
              <a:off x="1379540" y="1536058"/>
              <a:ext cx="396000" cy="396000"/>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 name="Freeform 11">
              <a:extLst>
                <a:ext uri="{FF2B5EF4-FFF2-40B4-BE49-F238E27FC236}">
                  <a16:creationId xmlns:a16="http://schemas.microsoft.com/office/drawing/2014/main" id="{8870AE1A-437E-4C55-A507-7208DB0FADB9}"/>
                </a:ext>
              </a:extLst>
            </p:cNvPr>
            <p:cNvSpPr>
              <a:spLocks/>
            </p:cNvSpPr>
            <p:nvPr/>
          </p:nvSpPr>
          <p:spPr bwMode="auto">
            <a:xfrm>
              <a:off x="1505099" y="1680219"/>
              <a:ext cx="178392" cy="111159"/>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3" name="Группа 22"/>
          <p:cNvGrpSpPr/>
          <p:nvPr/>
        </p:nvGrpSpPr>
        <p:grpSpPr>
          <a:xfrm>
            <a:off x="1055688" y="4592861"/>
            <a:ext cx="323850" cy="323850"/>
            <a:chOff x="1379540" y="1536058"/>
            <a:chExt cx="396000" cy="396000"/>
          </a:xfrm>
        </p:grpSpPr>
        <p:sp>
          <p:nvSpPr>
            <p:cNvPr id="24" name="Овал 255">
              <a:extLst>
                <a:ext uri="{FF2B5EF4-FFF2-40B4-BE49-F238E27FC236}">
                  <a16:creationId xmlns:a16="http://schemas.microsoft.com/office/drawing/2014/main" id="{4E5265DF-AD78-4970-B6E5-E92D1DE6A8E3}"/>
                </a:ext>
              </a:extLst>
            </p:cNvPr>
            <p:cNvSpPr/>
            <p:nvPr/>
          </p:nvSpPr>
          <p:spPr>
            <a:xfrm>
              <a:off x="1379540" y="1536058"/>
              <a:ext cx="396000" cy="396000"/>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5" name="Freeform 11">
              <a:extLst>
                <a:ext uri="{FF2B5EF4-FFF2-40B4-BE49-F238E27FC236}">
                  <a16:creationId xmlns:a16="http://schemas.microsoft.com/office/drawing/2014/main" id="{8870AE1A-437E-4C55-A507-7208DB0FADB9}"/>
                </a:ext>
              </a:extLst>
            </p:cNvPr>
            <p:cNvSpPr>
              <a:spLocks/>
            </p:cNvSpPr>
            <p:nvPr/>
          </p:nvSpPr>
          <p:spPr bwMode="auto">
            <a:xfrm>
              <a:off x="1505099" y="1680219"/>
              <a:ext cx="178392" cy="111159"/>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6" name="Прямоугольник 5"/>
          <p:cNvSpPr/>
          <p:nvPr/>
        </p:nvSpPr>
        <p:spPr>
          <a:xfrm>
            <a:off x="1469496" y="5228027"/>
            <a:ext cx="705642" cy="323165"/>
          </a:xfrm>
          <a:prstGeom prst="rect">
            <a:avLst/>
          </a:prstGeom>
        </p:spPr>
        <p:txBody>
          <a:bodyPr wrap="none">
            <a:spAutoFit/>
          </a:bodyPr>
          <a:lstStyle/>
          <a:p>
            <a:r>
              <a:rPr lang="ru-RU" sz="1500" dirty="0">
                <a:solidFill>
                  <a:srgbClr val="C00000"/>
                </a:solidFill>
                <a:latin typeface="Akrobat Bold" panose="00000800000000000000" pitchFamily="50" charset="-52"/>
              </a:rPr>
              <a:t>Кейс 2 </a:t>
            </a:r>
            <a:endParaRPr lang="ru-RU" sz="1500" dirty="0"/>
          </a:p>
        </p:txBody>
      </p:sp>
      <p:sp>
        <p:nvSpPr>
          <p:cNvPr id="7" name="Прямоугольник 6"/>
          <p:cNvSpPr/>
          <p:nvPr/>
        </p:nvSpPr>
        <p:spPr>
          <a:xfrm>
            <a:off x="1469496" y="2268979"/>
            <a:ext cx="639919" cy="323165"/>
          </a:xfrm>
          <a:prstGeom prst="rect">
            <a:avLst/>
          </a:prstGeom>
        </p:spPr>
        <p:txBody>
          <a:bodyPr wrap="none">
            <a:spAutoFit/>
          </a:bodyPr>
          <a:lstStyle/>
          <a:p>
            <a:pPr fontAlgn="ctr"/>
            <a:r>
              <a:rPr lang="ru-RU" sz="1500" dirty="0">
                <a:solidFill>
                  <a:srgbClr val="C00000"/>
                </a:solidFill>
                <a:latin typeface="Akrobat Bold" panose="00000800000000000000" pitchFamily="50" charset="-52"/>
              </a:rPr>
              <a:t>Кейс 1</a:t>
            </a:r>
            <a:endParaRPr lang="ru-RU" sz="1500" b="1" dirty="0">
              <a:solidFill>
                <a:srgbClr val="C00000"/>
              </a:solidFill>
              <a:latin typeface="Akrobat Bold" panose="00000800000000000000" pitchFamily="50" charset="-52"/>
            </a:endParaRPr>
          </a:p>
        </p:txBody>
      </p:sp>
      <p:cxnSp>
        <p:nvCxnSpPr>
          <p:cNvPr id="38" name="Прямая со стрелкой 37"/>
          <p:cNvCxnSpPr/>
          <p:nvPr/>
        </p:nvCxnSpPr>
        <p:spPr>
          <a:xfrm>
            <a:off x="6724650" y="5730085"/>
            <a:ext cx="621506" cy="0"/>
          </a:xfrm>
          <a:prstGeom prst="straightConnector1">
            <a:avLst/>
          </a:prstGeom>
          <a:ln w="19050">
            <a:solidFill>
              <a:srgbClr val="C8202F"/>
            </a:solidFill>
            <a:tailEnd type="triangle"/>
          </a:ln>
        </p:spPr>
        <p:style>
          <a:lnRef idx="1">
            <a:schemeClr val="accent1"/>
          </a:lnRef>
          <a:fillRef idx="0">
            <a:schemeClr val="accent1"/>
          </a:fillRef>
          <a:effectRef idx="0">
            <a:schemeClr val="accent1"/>
          </a:effectRef>
          <a:fontRef idx="minor">
            <a:schemeClr val="tx1"/>
          </a:fontRef>
        </p:style>
      </p:cxnSp>
      <p:cxnSp>
        <p:nvCxnSpPr>
          <p:cNvPr id="14" name="Прямая со стрелкой 13"/>
          <p:cNvCxnSpPr/>
          <p:nvPr/>
        </p:nvCxnSpPr>
        <p:spPr>
          <a:xfrm>
            <a:off x="10741710" y="3740944"/>
            <a:ext cx="0" cy="326685"/>
          </a:xfrm>
          <a:prstGeom prst="straightConnector1">
            <a:avLst/>
          </a:prstGeom>
          <a:ln w="19050">
            <a:solidFill>
              <a:srgbClr val="C8202F"/>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246815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159000" y="0"/>
            <a:ext cx="10033000" cy="6857569"/>
          </a:xfrm>
          <a:prstGeom prst="rect">
            <a:avLst/>
          </a:prstGeom>
        </p:spPr>
      </p:pic>
      <p:sp>
        <p:nvSpPr>
          <p:cNvPr id="3" name="Заголовок 2"/>
          <p:cNvSpPr>
            <a:spLocks noGrp="1"/>
          </p:cNvSpPr>
          <p:nvPr>
            <p:ph type="title"/>
          </p:nvPr>
        </p:nvSpPr>
        <p:spPr>
          <a:xfrm>
            <a:off x="947466" y="1601259"/>
            <a:ext cx="6548709" cy="2708434"/>
          </a:xfrm>
        </p:spPr>
        <p:txBody>
          <a:bodyPr vert="horz" wrap="square" lIns="91440" tIns="45720" rIns="91440" bIns="45720" rtlCol="0" anchor="ctr">
            <a:spAutoFit/>
          </a:bodyPr>
          <a:lstStyle/>
          <a:p>
            <a:pPr>
              <a:lnSpc>
                <a:spcPts val="6800"/>
              </a:lnSpc>
            </a:pPr>
            <a:r>
              <a:rPr lang="ru-RU" sz="7200" dirty="0" err="1"/>
              <a:t>Предстраховая</a:t>
            </a:r>
            <a:r>
              <a:rPr lang="ru-RU" sz="7200" dirty="0"/>
              <a:t> экспертиза</a:t>
            </a:r>
            <a:r>
              <a:rPr lang="en-US" sz="7200" dirty="0"/>
              <a:t/>
            </a:r>
            <a:br>
              <a:rPr lang="en-US" sz="7200" dirty="0"/>
            </a:br>
            <a:r>
              <a:rPr lang="ru-RU" sz="7200" dirty="0"/>
              <a:t>и андеррайтинг</a:t>
            </a:r>
          </a:p>
        </p:txBody>
      </p:sp>
      <p:sp>
        <p:nvSpPr>
          <p:cNvPr id="4" name="Прямоугольник 17">
            <a:extLst>
              <a:ext uri="{FF2B5EF4-FFF2-40B4-BE49-F238E27FC236}">
                <a16:creationId xmlns:a16="http://schemas.microsoft.com/office/drawing/2014/main" id="{09519D2A-A22D-423C-A42E-4EAABC58DB6E}"/>
              </a:ext>
            </a:extLst>
          </p:cNvPr>
          <p:cNvSpPr/>
          <p:nvPr/>
        </p:nvSpPr>
        <p:spPr>
          <a:xfrm>
            <a:off x="1070097" y="4442300"/>
            <a:ext cx="5673603" cy="923330"/>
          </a:xfrm>
          <a:prstGeom prst="rect">
            <a:avLst/>
          </a:prstGeom>
        </p:spPr>
        <p:txBody>
          <a:bodyPr wrap="square" lIns="0" tIns="0" rIns="0" bIns="0">
            <a:spAutoFit/>
          </a:bodyPr>
          <a:lstStyle/>
          <a:p>
            <a:r>
              <a:rPr lang="ru-RU" sz="2000" dirty="0">
                <a:solidFill>
                  <a:srgbClr val="52606B"/>
                </a:solidFill>
                <a:latin typeface="Akrobat" panose="00000600000000000000" pitchFamily="50" charset="-52"/>
              </a:rPr>
              <a:t>Требования по документам, факторы риска, лимиты андеррайтинга, запретительные и ограничительные факторы и др. аспекты принятия объекта на страхование</a:t>
            </a:r>
          </a:p>
        </p:txBody>
      </p:sp>
      <p:sp>
        <p:nvSpPr>
          <p:cNvPr id="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3A288BEC-C7A6-460B-986A-81A4BCDBEB00}" type="slidenum">
              <a:rPr lang="ru-RU" sz="900" smtClean="0">
                <a:solidFill>
                  <a:schemeClr val="bg1"/>
                </a:solidFill>
              </a:rPr>
              <a:t>34</a:t>
            </a:fld>
            <a:endParaRPr lang="ru-RU" sz="900" dirty="0">
              <a:solidFill>
                <a:schemeClr val="bg1"/>
              </a:solidFill>
            </a:endParaRPr>
          </a:p>
        </p:txBody>
      </p:sp>
    </p:spTree>
    <p:extLst>
      <p:ext uri="{BB962C8B-B14F-4D97-AF65-F5344CB8AC3E}">
        <p14:creationId xmlns:p14="http://schemas.microsoft.com/office/powerpoint/2010/main" val="318484514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a:extLst>
              <a:ext uri="{FF2B5EF4-FFF2-40B4-BE49-F238E27FC236}">
                <a16:creationId xmlns:a16="http://schemas.microsoft.com/office/drawing/2014/main" id="{611C1FB1-395D-A62A-3049-BFC97AC098E7}"/>
              </a:ext>
            </a:extLst>
          </p:cNvPr>
          <p:cNvPicPr>
            <a:picLocks noChangeAspect="1"/>
          </p:cNvPicPr>
          <p:nvPr/>
        </p:nvPicPr>
        <p:blipFill>
          <a:blip r:embed="rId3" cstate="print">
            <a:extLst>
              <a:ext uri="{28A0092B-C50C-407E-A947-70E740481C1C}">
                <a14:useLocalDpi xmlns:a14="http://schemas.microsoft.com/office/drawing/2010/main" val="0"/>
              </a:ext>
            </a:extLst>
          </a:blip>
          <a:srcRect l="1108" r="1108"/>
          <a:stretch/>
        </p:blipFill>
        <p:spPr>
          <a:xfrm flipH="1">
            <a:off x="9732769" y="1776473"/>
            <a:ext cx="1055297" cy="1079203"/>
          </a:xfrm>
          <a:prstGeom prst="rect">
            <a:avLst/>
          </a:prstGeom>
        </p:spPr>
      </p:pic>
      <p:pic>
        <p:nvPicPr>
          <p:cNvPr id="7" name="Рисунок 6">
            <a:extLst>
              <a:ext uri="{FF2B5EF4-FFF2-40B4-BE49-F238E27FC236}">
                <a16:creationId xmlns:a16="http://schemas.microsoft.com/office/drawing/2014/main" id="{DAFDEF74-FF48-254F-F5E1-C2B9E9E3ADB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0888" y="4162313"/>
            <a:ext cx="1267552" cy="1267552"/>
          </a:xfrm>
          <a:prstGeom prst="rect">
            <a:avLst/>
          </a:prstGeom>
        </p:spPr>
      </p:pic>
      <p:sp>
        <p:nvSpPr>
          <p:cNvPr id="2" name="Заголовок 1"/>
          <p:cNvSpPr>
            <a:spLocks noGrp="1"/>
          </p:cNvSpPr>
          <p:nvPr>
            <p:ph type="title"/>
          </p:nvPr>
        </p:nvSpPr>
        <p:spPr/>
        <p:txBody>
          <a:bodyPr/>
          <a:lstStyle/>
          <a:p>
            <a:r>
              <a:rPr lang="ru-RU" dirty="0"/>
              <a:t>Объекты и предметы страхования</a:t>
            </a:r>
          </a:p>
        </p:txBody>
      </p:sp>
      <p:sp>
        <p:nvSpPr>
          <p:cNvPr id="42" name="Номер слайда 6"/>
          <p:cNvSpPr txBox="1">
            <a:spLocks/>
          </p:cNvSpPr>
          <p:nvPr/>
        </p:nvSpPr>
        <p:spPr>
          <a:xfrm>
            <a:off x="11099800" y="6237288"/>
            <a:ext cx="649288" cy="620712"/>
          </a:xfrm>
          <a:prstGeom prst="rect">
            <a:avLst/>
          </a:prstGeom>
        </p:spPr>
        <p:txBody>
          <a:bodyPr rIns="0" anchor="ctr"/>
          <a:lstStyle>
            <a:defPPr>
              <a:defRPr lang="ru-RU"/>
            </a:defPPr>
            <a:lvl1pPr marL="0" algn="r" defTabSz="914400" rtl="0" eaLnBrk="1" latinLnBrk="0" hangingPunct="1">
              <a:defRPr sz="1100" kern="1200">
                <a:solidFill>
                  <a:srgbClr val="939BA1"/>
                </a:solidFill>
                <a:latin typeface="Akrobat" panose="00000600000000000000" pitchFamily="50" charset="-52"/>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231B602-DA2F-4754-8981-4FBBA8B171B7}" type="slidenum">
              <a:rPr lang="ru-RU" sz="900" smtClean="0"/>
              <a:t>35</a:t>
            </a:fld>
            <a:endParaRPr lang="ru-RU" sz="900" dirty="0"/>
          </a:p>
        </p:txBody>
      </p:sp>
      <p:sp>
        <p:nvSpPr>
          <p:cNvPr id="55" name="Прямоугольник 54">
            <a:extLst>
              <a:ext uri="{FF2B5EF4-FFF2-40B4-BE49-F238E27FC236}">
                <a16:creationId xmlns:a16="http://schemas.microsoft.com/office/drawing/2014/main" id="{E1C4B841-EB65-674D-80F8-1F54F0DDD805}"/>
              </a:ext>
            </a:extLst>
          </p:cNvPr>
          <p:cNvSpPr/>
          <p:nvPr/>
        </p:nvSpPr>
        <p:spPr>
          <a:xfrm>
            <a:off x="6888163" y="1127230"/>
            <a:ext cx="3240087" cy="332399"/>
          </a:xfrm>
          <a:prstGeom prst="rect">
            <a:avLst/>
          </a:prstGeom>
        </p:spPr>
        <p:txBody>
          <a:bodyPr wrap="square" lIns="0" tIns="0" rIns="0" bIns="0">
            <a:spAutoFit/>
          </a:bodyPr>
          <a:lstStyle/>
          <a:p>
            <a:pPr marL="0" lvl="4" defTabSz="742950" fontAlgn="auto">
              <a:lnSpc>
                <a:spcPct val="90000"/>
              </a:lnSpc>
              <a:spcAft>
                <a:spcPts val="0"/>
              </a:spcAft>
              <a:buClr>
                <a:srgbClr val="C00000"/>
              </a:buClr>
              <a:buSzPct val="130000"/>
              <a:defRPr/>
            </a:pPr>
            <a:r>
              <a:rPr lang="ru-RU" altLang="ru-RU" sz="2400" dirty="0">
                <a:solidFill>
                  <a:srgbClr val="C8202F"/>
                </a:solidFill>
                <a:latin typeface="Akrobat Bold" panose="00000800000000000000" pitchFamily="50" charset="-52"/>
                <a:cs typeface="Arial" panose="020B0604020202020204" pitchFamily="34" charset="0"/>
              </a:rPr>
              <a:t>Предметы страхования</a:t>
            </a:r>
          </a:p>
        </p:txBody>
      </p:sp>
      <p:sp>
        <p:nvSpPr>
          <p:cNvPr id="57" name="Прямоугольник 56">
            <a:extLst>
              <a:ext uri="{FF2B5EF4-FFF2-40B4-BE49-F238E27FC236}">
                <a16:creationId xmlns:a16="http://schemas.microsoft.com/office/drawing/2014/main" id="{E1C4B841-EB65-674D-80F8-1F54F0DDD805}"/>
              </a:ext>
            </a:extLst>
          </p:cNvPr>
          <p:cNvSpPr/>
          <p:nvPr/>
        </p:nvSpPr>
        <p:spPr>
          <a:xfrm>
            <a:off x="10928350" y="1985724"/>
            <a:ext cx="1254125" cy="415498"/>
          </a:xfrm>
          <a:prstGeom prst="rect">
            <a:avLst/>
          </a:prstGeom>
        </p:spPr>
        <p:txBody>
          <a:bodyPr wrap="square" lIns="0" tIns="0" rIns="0" bIns="0">
            <a:spAutoFit/>
          </a:bodyPr>
          <a:lstStyle/>
          <a:p>
            <a:pPr marL="0" lvl="4" defTabSz="742950" fontAlgn="auto">
              <a:lnSpc>
                <a:spcPct val="90000"/>
              </a:lnSpc>
              <a:spcAft>
                <a:spcPts val="0"/>
              </a:spcAft>
              <a:buClr>
                <a:srgbClr val="C00000"/>
              </a:buClr>
              <a:buSzPct val="130000"/>
              <a:defRPr/>
            </a:pPr>
            <a:r>
              <a:rPr lang="ru-RU" altLang="ru-RU" sz="1500" dirty="0">
                <a:solidFill>
                  <a:srgbClr val="52606B"/>
                </a:solidFill>
                <a:latin typeface="Akrobat Bold" panose="00000800000000000000" pitchFamily="50" charset="-52"/>
                <a:cs typeface="Arial" panose="020B0604020202020204" pitchFamily="34" charset="0"/>
              </a:rPr>
              <a:t>Внутренняя отделка</a:t>
            </a:r>
          </a:p>
        </p:txBody>
      </p:sp>
      <p:sp>
        <p:nvSpPr>
          <p:cNvPr id="58" name="Прямоугольник 57">
            <a:extLst>
              <a:ext uri="{FF2B5EF4-FFF2-40B4-BE49-F238E27FC236}">
                <a16:creationId xmlns:a16="http://schemas.microsoft.com/office/drawing/2014/main" id="{E1C4B841-EB65-674D-80F8-1F54F0DDD805}"/>
              </a:ext>
            </a:extLst>
          </p:cNvPr>
          <p:cNvSpPr/>
          <p:nvPr/>
        </p:nvSpPr>
        <p:spPr>
          <a:xfrm>
            <a:off x="8183563" y="1985724"/>
            <a:ext cx="1304356" cy="415498"/>
          </a:xfrm>
          <a:prstGeom prst="rect">
            <a:avLst/>
          </a:prstGeom>
        </p:spPr>
        <p:txBody>
          <a:bodyPr wrap="square" lIns="0" tIns="0" rIns="0" bIns="0">
            <a:spAutoFit/>
          </a:bodyPr>
          <a:lstStyle/>
          <a:p>
            <a:pPr marL="0" lvl="4" defTabSz="742950" fontAlgn="auto">
              <a:lnSpc>
                <a:spcPct val="90000"/>
              </a:lnSpc>
              <a:spcAft>
                <a:spcPts val="0"/>
              </a:spcAft>
              <a:buClr>
                <a:srgbClr val="C00000"/>
              </a:buClr>
              <a:buSzPct val="130000"/>
              <a:defRPr/>
            </a:pPr>
            <a:r>
              <a:rPr lang="ru-RU" altLang="ru-RU" sz="1500" dirty="0">
                <a:solidFill>
                  <a:srgbClr val="52606B"/>
                </a:solidFill>
                <a:latin typeface="Akrobat Bold" panose="00000800000000000000" pitchFamily="50" charset="-52"/>
                <a:cs typeface="Arial" panose="020B0604020202020204" pitchFamily="34" charset="0"/>
              </a:rPr>
              <a:t>Конструктивные элементы</a:t>
            </a:r>
          </a:p>
        </p:txBody>
      </p:sp>
      <p:sp>
        <p:nvSpPr>
          <p:cNvPr id="59" name="Прямоугольник 58">
            <a:extLst>
              <a:ext uri="{FF2B5EF4-FFF2-40B4-BE49-F238E27FC236}">
                <a16:creationId xmlns:a16="http://schemas.microsoft.com/office/drawing/2014/main" id="{E1C4B841-EB65-674D-80F8-1F54F0DDD805}"/>
              </a:ext>
            </a:extLst>
          </p:cNvPr>
          <p:cNvSpPr/>
          <p:nvPr/>
        </p:nvSpPr>
        <p:spPr>
          <a:xfrm>
            <a:off x="8183563" y="3356300"/>
            <a:ext cx="971550" cy="415498"/>
          </a:xfrm>
          <a:prstGeom prst="rect">
            <a:avLst/>
          </a:prstGeom>
        </p:spPr>
        <p:txBody>
          <a:bodyPr wrap="square" lIns="0" tIns="0" rIns="0" bIns="0">
            <a:spAutoFit/>
          </a:bodyPr>
          <a:lstStyle/>
          <a:p>
            <a:pPr marL="0" lvl="4" defTabSz="742950" fontAlgn="auto">
              <a:lnSpc>
                <a:spcPct val="90000"/>
              </a:lnSpc>
              <a:spcAft>
                <a:spcPts val="0"/>
              </a:spcAft>
              <a:buClr>
                <a:srgbClr val="C00000"/>
              </a:buClr>
              <a:buSzPct val="130000"/>
              <a:defRPr/>
            </a:pPr>
            <a:r>
              <a:rPr lang="ru-RU" altLang="ru-RU" sz="1500" dirty="0">
                <a:solidFill>
                  <a:srgbClr val="52606B"/>
                </a:solidFill>
                <a:latin typeface="Akrobat Bold" panose="00000800000000000000" pitchFamily="50" charset="-52"/>
                <a:cs typeface="Arial" panose="020B0604020202020204" pitchFamily="34" charset="0"/>
              </a:rPr>
              <a:t>Домашнее имущество</a:t>
            </a:r>
          </a:p>
        </p:txBody>
      </p:sp>
      <p:sp>
        <p:nvSpPr>
          <p:cNvPr id="61" name="Прямоугольник 60">
            <a:extLst>
              <a:ext uri="{FF2B5EF4-FFF2-40B4-BE49-F238E27FC236}">
                <a16:creationId xmlns:a16="http://schemas.microsoft.com/office/drawing/2014/main" id="{E1C4B841-EB65-674D-80F8-1F54F0DDD805}"/>
              </a:ext>
            </a:extLst>
          </p:cNvPr>
          <p:cNvSpPr/>
          <p:nvPr/>
        </p:nvSpPr>
        <p:spPr>
          <a:xfrm>
            <a:off x="8183563" y="4552523"/>
            <a:ext cx="1708585" cy="415498"/>
          </a:xfrm>
          <a:prstGeom prst="rect">
            <a:avLst/>
          </a:prstGeom>
        </p:spPr>
        <p:txBody>
          <a:bodyPr wrap="square" lIns="0" tIns="0" rIns="0" bIns="0">
            <a:spAutoFit/>
          </a:bodyPr>
          <a:lstStyle/>
          <a:p>
            <a:pPr marL="0" lvl="4" defTabSz="742950" fontAlgn="auto">
              <a:lnSpc>
                <a:spcPct val="90000"/>
              </a:lnSpc>
              <a:spcAft>
                <a:spcPts val="0"/>
              </a:spcAft>
              <a:buClr>
                <a:srgbClr val="C00000"/>
              </a:buClr>
              <a:buSzPct val="130000"/>
              <a:defRPr/>
            </a:pPr>
            <a:r>
              <a:rPr lang="ru-RU" altLang="ru-RU" sz="1500" dirty="0">
                <a:solidFill>
                  <a:srgbClr val="52606B"/>
                </a:solidFill>
                <a:latin typeface="Akrobat Bold" panose="00000800000000000000" pitchFamily="50" charset="-52"/>
                <a:cs typeface="Arial" panose="020B0604020202020204" pitchFamily="34" charset="0"/>
              </a:rPr>
              <a:t>Гражданская ответственность</a:t>
            </a:r>
          </a:p>
        </p:txBody>
      </p:sp>
      <p:cxnSp>
        <p:nvCxnSpPr>
          <p:cNvPr id="45" name="Прямая соединительная линия 44"/>
          <p:cNvCxnSpPr/>
          <p:nvPr/>
        </p:nvCxnSpPr>
        <p:spPr>
          <a:xfrm>
            <a:off x="6888163" y="1493915"/>
            <a:ext cx="4860925"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pic>
        <p:nvPicPr>
          <p:cNvPr id="36" name="Рисунок 35">
            <a:extLst>
              <a:ext uri="{FF2B5EF4-FFF2-40B4-BE49-F238E27FC236}">
                <a16:creationId xmlns:a16="http://schemas.microsoft.com/office/drawing/2014/main" id="{61683993-D8C7-B55E-2266-AA607E387E35}"/>
              </a:ext>
            </a:extLst>
          </p:cNvPr>
          <p:cNvPicPr>
            <a:picLocks noChangeAspect="1"/>
          </p:cNvPicPr>
          <p:nvPr/>
        </p:nvPicPr>
        <p:blipFill>
          <a:blip r:embed="rId5" cstate="print">
            <a:extLst>
              <a:ext uri="{28A0092B-C50C-407E-A947-70E740481C1C}">
                <a14:useLocalDpi xmlns:a14="http://schemas.microsoft.com/office/drawing/2010/main"/>
              </a:ext>
            </a:extLst>
          </a:blip>
          <a:srcRect l="75" r="75"/>
          <a:stretch/>
        </p:blipFill>
        <p:spPr>
          <a:xfrm>
            <a:off x="7029344" y="1766504"/>
            <a:ext cx="972359" cy="973824"/>
          </a:xfrm>
          <a:prstGeom prst="rect">
            <a:avLst/>
          </a:prstGeom>
        </p:spPr>
      </p:pic>
      <p:pic>
        <p:nvPicPr>
          <p:cNvPr id="101" name="Рисунок 10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691165" y="2199524"/>
            <a:ext cx="314382" cy="399540"/>
          </a:xfrm>
          <a:prstGeom prst="rect">
            <a:avLst/>
          </a:prstGeom>
        </p:spPr>
      </p:pic>
      <p:grpSp>
        <p:nvGrpSpPr>
          <p:cNvPr id="8" name="Группа 7"/>
          <p:cNvGrpSpPr/>
          <p:nvPr/>
        </p:nvGrpSpPr>
        <p:grpSpPr>
          <a:xfrm>
            <a:off x="6864978" y="3008974"/>
            <a:ext cx="1243462" cy="1119406"/>
            <a:chOff x="1048049" y="3433236"/>
            <a:chExt cx="1323764" cy="1191696"/>
          </a:xfrm>
        </p:grpSpPr>
        <p:pic>
          <p:nvPicPr>
            <p:cNvPr id="20" name="Рисунок 1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80117" y="3433236"/>
              <a:ext cx="1191696" cy="1191696"/>
            </a:xfrm>
            <a:prstGeom prst="rect">
              <a:avLst/>
            </a:prstGeom>
          </p:spPr>
        </p:pic>
        <p:pic>
          <p:nvPicPr>
            <p:cNvPr id="102" name="Рисунок 10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48049" y="4014713"/>
              <a:ext cx="334685" cy="425342"/>
            </a:xfrm>
            <a:prstGeom prst="rect">
              <a:avLst/>
            </a:prstGeom>
          </p:spPr>
        </p:pic>
      </p:grpSp>
      <p:grpSp>
        <p:nvGrpSpPr>
          <p:cNvPr id="3" name="Группа 2"/>
          <p:cNvGrpSpPr/>
          <p:nvPr/>
        </p:nvGrpSpPr>
        <p:grpSpPr>
          <a:xfrm>
            <a:off x="9725784" y="3032599"/>
            <a:ext cx="1125984" cy="1055297"/>
            <a:chOff x="3109347" y="2888114"/>
            <a:chExt cx="894864" cy="838686"/>
          </a:xfrm>
        </p:grpSpPr>
        <p:pic>
          <p:nvPicPr>
            <p:cNvPr id="62" name="Рисунок 61">
              <a:extLst>
                <a:ext uri="{FF2B5EF4-FFF2-40B4-BE49-F238E27FC236}">
                  <a16:creationId xmlns:a16="http://schemas.microsoft.com/office/drawing/2014/main" id="{D46E0F01-88F7-A7E4-549C-D713A4806A4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165525" y="2888114"/>
              <a:ext cx="838686" cy="838686"/>
            </a:xfrm>
            <a:prstGeom prst="rect">
              <a:avLst/>
            </a:prstGeom>
          </p:spPr>
        </p:pic>
        <p:pic>
          <p:nvPicPr>
            <p:cNvPr id="103" name="Рисунок 10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09347" y="3294969"/>
              <a:ext cx="249852" cy="317530"/>
            </a:xfrm>
            <a:prstGeom prst="rect">
              <a:avLst/>
            </a:prstGeom>
          </p:spPr>
        </p:pic>
      </p:grpSp>
      <p:pic>
        <p:nvPicPr>
          <p:cNvPr id="104" name="Рисунок 10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64978" y="4762366"/>
            <a:ext cx="314382" cy="399540"/>
          </a:xfrm>
          <a:prstGeom prst="rect">
            <a:avLst/>
          </a:prstGeom>
        </p:spPr>
      </p:pic>
      <p:pic>
        <p:nvPicPr>
          <p:cNvPr id="71" name="Рисунок 7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72153" y="2116305"/>
            <a:ext cx="314382" cy="399540"/>
          </a:xfrm>
          <a:prstGeom prst="rect">
            <a:avLst/>
          </a:prstGeom>
        </p:spPr>
      </p:pic>
      <p:pic>
        <p:nvPicPr>
          <p:cNvPr id="75" name="Рисунок 7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8904" y="3247102"/>
            <a:ext cx="1916720" cy="1593883"/>
          </a:xfrm>
          <a:prstGeom prst="rect">
            <a:avLst/>
          </a:prstGeom>
        </p:spPr>
      </p:pic>
      <p:pic>
        <p:nvPicPr>
          <p:cNvPr id="76" name="Рисунок 7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00375" y="3213971"/>
            <a:ext cx="1860572" cy="1596460"/>
          </a:xfrm>
          <a:prstGeom prst="rect">
            <a:avLst/>
          </a:prstGeom>
        </p:spPr>
      </p:pic>
      <p:pic>
        <p:nvPicPr>
          <p:cNvPr id="11" name="Рисунок 1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000375" y="1437967"/>
            <a:ext cx="1963995" cy="1741286"/>
          </a:xfrm>
          <a:prstGeom prst="rect">
            <a:avLst/>
          </a:prstGeom>
        </p:spPr>
      </p:pic>
      <p:pic>
        <p:nvPicPr>
          <p:cNvPr id="14" name="Рисунок 13"/>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41403" y="1289874"/>
            <a:ext cx="2217648" cy="1966175"/>
          </a:xfrm>
          <a:prstGeom prst="rect">
            <a:avLst/>
          </a:prstGeom>
        </p:spPr>
      </p:pic>
      <p:sp>
        <p:nvSpPr>
          <p:cNvPr id="74" name="Прямоугольник 73">
            <a:extLst>
              <a:ext uri="{FF2B5EF4-FFF2-40B4-BE49-F238E27FC236}">
                <a16:creationId xmlns:a16="http://schemas.microsoft.com/office/drawing/2014/main" id="{E1C4B841-EB65-674D-80F8-1F54F0DDD805}"/>
              </a:ext>
            </a:extLst>
          </p:cNvPr>
          <p:cNvSpPr/>
          <p:nvPr/>
        </p:nvSpPr>
        <p:spPr>
          <a:xfrm>
            <a:off x="1067449" y="5958830"/>
            <a:ext cx="10653064" cy="415498"/>
          </a:xfrm>
          <a:prstGeom prst="rect">
            <a:avLst/>
          </a:prstGeom>
        </p:spPr>
        <p:txBody>
          <a:bodyPr wrap="square" lIns="0" tIns="0" rIns="0" bIns="0">
            <a:spAutoFit/>
          </a:bodyPr>
          <a:lstStyle/>
          <a:p>
            <a:pPr marL="0" lvl="4" defTabSz="742950">
              <a:buClr>
                <a:srgbClr val="C00000"/>
              </a:buClr>
              <a:buSzPct val="130000"/>
              <a:defRPr/>
            </a:pPr>
            <a:r>
              <a:rPr lang="ru-RU" sz="1500" dirty="0">
                <a:solidFill>
                  <a:srgbClr val="C8202F"/>
                </a:solidFill>
                <a:latin typeface="Akrobat Bold" panose="00000800000000000000" pitchFamily="50" charset="-52"/>
              </a:rPr>
              <a:t>Внимание! </a:t>
            </a:r>
            <a:r>
              <a:rPr lang="ru-RU" altLang="ru-RU" sz="1500" dirty="0">
                <a:solidFill>
                  <a:srgbClr val="52606B"/>
                </a:solidFill>
                <a:latin typeface="Akrobat Bold" panose="00000800000000000000" pitchFamily="50" charset="-52"/>
                <a:cs typeface="Arial" panose="020B0604020202020204" pitchFamily="34" charset="0"/>
              </a:rPr>
              <a:t>Возможно застраховать объект, находящейся на территории, отличной от места обращения клиента или Агентского договора агента </a:t>
            </a:r>
            <a:r>
              <a:rPr lang="ru-RU" altLang="ru-RU" sz="1200" dirty="0">
                <a:solidFill>
                  <a:srgbClr val="52606B"/>
                </a:solidFill>
                <a:latin typeface="Akrobat" panose="00000600000000000000" pitchFamily="50" charset="-52"/>
                <a:cs typeface="Arial" panose="020B0604020202020204" pitchFamily="34" charset="0"/>
              </a:rPr>
              <a:t>(к примеру, оформить в МРЦ полис на объект, находящийся в Самаре)</a:t>
            </a:r>
          </a:p>
        </p:txBody>
      </p:sp>
      <p:sp>
        <p:nvSpPr>
          <p:cNvPr id="52" name="Прямоугольник 51">
            <a:extLst>
              <a:ext uri="{FF2B5EF4-FFF2-40B4-BE49-F238E27FC236}">
                <a16:creationId xmlns:a16="http://schemas.microsoft.com/office/drawing/2014/main" id="{E1C4B841-EB65-674D-80F8-1F54F0DDD805}"/>
              </a:ext>
            </a:extLst>
          </p:cNvPr>
          <p:cNvSpPr/>
          <p:nvPr/>
        </p:nvSpPr>
        <p:spPr>
          <a:xfrm>
            <a:off x="1098173" y="1127230"/>
            <a:ext cx="4283813" cy="332399"/>
          </a:xfrm>
          <a:prstGeom prst="rect">
            <a:avLst/>
          </a:prstGeom>
        </p:spPr>
        <p:txBody>
          <a:bodyPr wrap="square" lIns="0" tIns="0" rIns="0" bIns="0">
            <a:spAutoFit/>
          </a:bodyPr>
          <a:lstStyle/>
          <a:p>
            <a:pPr marL="0" lvl="4" defTabSz="742950" fontAlgn="auto">
              <a:lnSpc>
                <a:spcPct val="90000"/>
              </a:lnSpc>
              <a:spcAft>
                <a:spcPts val="0"/>
              </a:spcAft>
              <a:buClr>
                <a:srgbClr val="C00000"/>
              </a:buClr>
              <a:buSzPct val="130000"/>
              <a:defRPr/>
            </a:pPr>
            <a:r>
              <a:rPr lang="ru-RU" altLang="ru-RU" sz="2400" dirty="0">
                <a:solidFill>
                  <a:srgbClr val="C8202F"/>
                </a:solidFill>
                <a:latin typeface="Akrobat Bold" panose="00000800000000000000" pitchFamily="50" charset="-52"/>
                <a:cs typeface="Arial" panose="020B0604020202020204" pitchFamily="34" charset="0"/>
              </a:rPr>
              <a:t>Объекты страхования</a:t>
            </a:r>
          </a:p>
        </p:txBody>
      </p:sp>
      <p:sp>
        <p:nvSpPr>
          <p:cNvPr id="70" name="Прямоугольник 69">
            <a:extLst>
              <a:ext uri="{FF2B5EF4-FFF2-40B4-BE49-F238E27FC236}">
                <a16:creationId xmlns:a16="http://schemas.microsoft.com/office/drawing/2014/main" id="{E1C4B841-EB65-674D-80F8-1F54F0DDD805}"/>
              </a:ext>
            </a:extLst>
          </p:cNvPr>
          <p:cNvSpPr/>
          <p:nvPr/>
        </p:nvSpPr>
        <p:spPr>
          <a:xfrm>
            <a:off x="1098173" y="4618759"/>
            <a:ext cx="1695810" cy="811106"/>
          </a:xfrm>
          <a:prstGeom prst="rect">
            <a:avLst/>
          </a:prstGeom>
        </p:spPr>
        <p:txBody>
          <a:bodyPr wrap="square" lIns="0" tIns="0" rIns="0" bIns="0">
            <a:spAutoFit/>
          </a:bodyPr>
          <a:lstStyle/>
          <a:p>
            <a:pPr marL="0" lvl="4" defTabSz="742950" fontAlgn="auto">
              <a:spcAft>
                <a:spcPts val="100"/>
              </a:spcAft>
              <a:buClr>
                <a:srgbClr val="C00000"/>
              </a:buClr>
              <a:buSzPct val="130000"/>
              <a:defRPr/>
            </a:pPr>
            <a:r>
              <a:rPr lang="ru-RU" altLang="ru-RU" sz="1600" dirty="0">
                <a:solidFill>
                  <a:srgbClr val="52606B"/>
                </a:solidFill>
                <a:latin typeface="Akrobat Bold" panose="00000800000000000000" pitchFamily="50" charset="-52"/>
                <a:cs typeface="Arial" panose="020B0604020202020204" pitchFamily="34" charset="0"/>
              </a:rPr>
              <a:t>Комната</a:t>
            </a:r>
            <a:endParaRPr lang="en-US" altLang="ru-RU" sz="1600" dirty="0">
              <a:solidFill>
                <a:srgbClr val="52606B"/>
              </a:solidFill>
              <a:latin typeface="Akrobat Bold" panose="00000800000000000000" pitchFamily="50" charset="-52"/>
              <a:cs typeface="Arial" panose="020B0604020202020204" pitchFamily="34" charset="0"/>
            </a:endParaRPr>
          </a:p>
          <a:p>
            <a:pPr marL="0" lvl="4" defTabSz="742950" fontAlgn="auto">
              <a:spcAft>
                <a:spcPts val="100"/>
              </a:spcAft>
              <a:buClr>
                <a:srgbClr val="C00000"/>
              </a:buClr>
              <a:buSzPct val="130000"/>
              <a:defRPr/>
            </a:pPr>
            <a:r>
              <a:rPr lang="ru-RU" altLang="ru-RU" sz="1200" dirty="0">
                <a:solidFill>
                  <a:srgbClr val="52606B"/>
                </a:solidFill>
                <a:latin typeface="Akrobat" panose="00000600000000000000" pitchFamily="50" charset="-52"/>
                <a:cs typeface="Arial" panose="020B0604020202020204" pitchFamily="34" charset="0"/>
              </a:rPr>
              <a:t>Должна быть оформлена </a:t>
            </a:r>
            <a:r>
              <a:rPr lang="en-US" altLang="ru-RU" sz="1200" dirty="0">
                <a:solidFill>
                  <a:srgbClr val="52606B"/>
                </a:solidFill>
                <a:latin typeface="Akrobat" panose="00000600000000000000" pitchFamily="50" charset="-52"/>
                <a:cs typeface="Arial" panose="020B0604020202020204" pitchFamily="34" charset="0"/>
              </a:rPr>
              <a:t/>
            </a:r>
            <a:br>
              <a:rPr lang="en-US" altLang="ru-RU" sz="1200" dirty="0">
                <a:solidFill>
                  <a:srgbClr val="52606B"/>
                </a:solidFill>
                <a:latin typeface="Akrobat" panose="00000600000000000000" pitchFamily="50" charset="-52"/>
                <a:cs typeface="Arial" panose="020B0604020202020204" pitchFamily="34" charset="0"/>
              </a:rPr>
            </a:br>
            <a:r>
              <a:rPr lang="ru-RU" altLang="ru-RU" sz="1200" dirty="0">
                <a:solidFill>
                  <a:srgbClr val="52606B"/>
                </a:solidFill>
                <a:latin typeface="Akrobat" panose="00000600000000000000" pitchFamily="50" charset="-52"/>
                <a:cs typeface="Arial" panose="020B0604020202020204" pitchFamily="34" charset="0"/>
              </a:rPr>
              <a:t>в собственность </a:t>
            </a:r>
            <a:r>
              <a:rPr lang="en-US" altLang="ru-RU" sz="1200" dirty="0">
                <a:solidFill>
                  <a:srgbClr val="52606B"/>
                </a:solidFill>
                <a:latin typeface="Akrobat" panose="00000600000000000000" pitchFamily="50" charset="-52"/>
                <a:cs typeface="Arial" panose="020B0604020202020204" pitchFamily="34" charset="0"/>
              </a:rPr>
              <a:t/>
            </a:r>
            <a:br>
              <a:rPr lang="en-US" altLang="ru-RU" sz="1200" dirty="0">
                <a:solidFill>
                  <a:srgbClr val="52606B"/>
                </a:solidFill>
                <a:latin typeface="Akrobat" panose="00000600000000000000" pitchFamily="50" charset="-52"/>
                <a:cs typeface="Arial" panose="020B0604020202020204" pitchFamily="34" charset="0"/>
              </a:rPr>
            </a:br>
            <a:r>
              <a:rPr lang="ru-RU" altLang="ru-RU" sz="1200" dirty="0">
                <a:solidFill>
                  <a:srgbClr val="52606B"/>
                </a:solidFill>
                <a:latin typeface="Akrobat" panose="00000600000000000000" pitchFamily="50" charset="-52"/>
                <a:cs typeface="Arial" panose="020B0604020202020204" pitchFamily="34" charset="0"/>
              </a:rPr>
              <a:t>(не часть квартиры)</a:t>
            </a:r>
            <a:endParaRPr lang="en-US" altLang="ru-RU" sz="1200" dirty="0">
              <a:solidFill>
                <a:srgbClr val="52606B"/>
              </a:solidFill>
              <a:latin typeface="Akrobat" panose="00000600000000000000" pitchFamily="50" charset="-52"/>
              <a:cs typeface="Arial" panose="020B0604020202020204" pitchFamily="34" charset="0"/>
            </a:endParaRPr>
          </a:p>
        </p:txBody>
      </p:sp>
      <p:sp>
        <p:nvSpPr>
          <p:cNvPr id="73" name="Прямоугольник 72">
            <a:extLst>
              <a:ext uri="{FF2B5EF4-FFF2-40B4-BE49-F238E27FC236}">
                <a16:creationId xmlns:a16="http://schemas.microsoft.com/office/drawing/2014/main" id="{E1C4B841-EB65-674D-80F8-1F54F0DDD805}"/>
              </a:ext>
            </a:extLst>
          </p:cNvPr>
          <p:cNvSpPr/>
          <p:nvPr/>
        </p:nvSpPr>
        <p:spPr>
          <a:xfrm>
            <a:off x="3098904" y="4618759"/>
            <a:ext cx="3320244" cy="1000274"/>
          </a:xfrm>
          <a:prstGeom prst="rect">
            <a:avLst/>
          </a:prstGeom>
        </p:spPr>
        <p:txBody>
          <a:bodyPr wrap="square" lIns="0" tIns="0" rIns="0" bIns="0">
            <a:spAutoFit/>
          </a:bodyPr>
          <a:lstStyle/>
          <a:p>
            <a:pPr marL="0" lvl="4" defTabSz="742950" fontAlgn="auto">
              <a:spcAft>
                <a:spcPts val="0"/>
              </a:spcAft>
              <a:buClr>
                <a:srgbClr val="C00000"/>
              </a:buClr>
              <a:buSzPct val="130000"/>
              <a:defRPr/>
            </a:pPr>
            <a:r>
              <a:rPr lang="ru-RU" altLang="ru-RU" sz="1600" b="1" dirty="0" err="1">
                <a:solidFill>
                  <a:srgbClr val="52606B"/>
                </a:solidFill>
                <a:latin typeface="Akrobat" panose="00000600000000000000" pitchFamily="50" charset="-52"/>
                <a:cs typeface="Arial" panose="020B0604020202020204" pitchFamily="34" charset="0"/>
              </a:rPr>
              <a:t>Таунхаус</a:t>
            </a:r>
            <a:endParaRPr lang="en-US" altLang="ru-RU" dirty="0">
              <a:solidFill>
                <a:srgbClr val="52606B"/>
              </a:solidFill>
              <a:latin typeface="Akrobat" panose="00000600000000000000" pitchFamily="50" charset="-52"/>
              <a:cs typeface="Arial" panose="020B0604020202020204" pitchFamily="34" charset="0"/>
            </a:endParaRPr>
          </a:p>
          <a:p>
            <a:pPr marL="0" lvl="4" defTabSz="742950" fontAlgn="auto">
              <a:spcAft>
                <a:spcPts val="0"/>
              </a:spcAft>
              <a:buClr>
                <a:srgbClr val="C00000"/>
              </a:buClr>
              <a:buSzPct val="130000"/>
              <a:defRPr/>
            </a:pPr>
            <a:r>
              <a:rPr lang="ru-RU" altLang="ru-RU" sz="1200" dirty="0">
                <a:solidFill>
                  <a:srgbClr val="52606B"/>
                </a:solidFill>
                <a:latin typeface="Akrobat" panose="00000600000000000000" pitchFamily="50" charset="-52"/>
                <a:cs typeface="Arial" panose="020B0604020202020204" pitchFamily="34" charset="0"/>
              </a:rPr>
              <a:t>Возможно страхование только Внутренней отделки </a:t>
            </a:r>
            <a:endParaRPr lang="en-US" altLang="ru-RU" sz="1200" dirty="0">
              <a:solidFill>
                <a:srgbClr val="52606B"/>
              </a:solidFill>
              <a:latin typeface="Akrobat" panose="00000600000000000000" pitchFamily="50" charset="-52"/>
              <a:cs typeface="Arial" panose="020B0604020202020204" pitchFamily="34" charset="0"/>
            </a:endParaRPr>
          </a:p>
          <a:p>
            <a:pPr marL="0" lvl="4" defTabSz="742950" fontAlgn="auto">
              <a:spcAft>
                <a:spcPts val="0"/>
              </a:spcAft>
              <a:buClr>
                <a:srgbClr val="C00000"/>
              </a:buClr>
              <a:buSzPct val="130000"/>
              <a:defRPr/>
            </a:pPr>
            <a:r>
              <a:rPr lang="ru-RU" altLang="ru-RU" sz="1200" dirty="0">
                <a:solidFill>
                  <a:srgbClr val="52606B"/>
                </a:solidFill>
                <a:latin typeface="Akrobat" panose="00000600000000000000" pitchFamily="50" charset="-52"/>
                <a:cs typeface="Arial" panose="020B0604020202020204" pitchFamily="34" charset="0"/>
              </a:rPr>
              <a:t>и движимого имущества (при необходимости включения в предметы страхования Конструктивных элементов – необходимо оформить продукт </a:t>
            </a:r>
            <a:r>
              <a:rPr lang="ru-RU" altLang="ru-RU" sz="1200" dirty="0" err="1">
                <a:solidFill>
                  <a:srgbClr val="52606B"/>
                </a:solidFill>
                <a:latin typeface="Akrobat" panose="00000600000000000000" pitchFamily="50" charset="-52"/>
                <a:cs typeface="Arial" panose="020B0604020202020204" pitchFamily="34" charset="0"/>
              </a:rPr>
              <a:t>АльфаКАНТРИ</a:t>
            </a:r>
            <a:r>
              <a:rPr lang="ru-RU" altLang="ru-RU" sz="1300" dirty="0">
                <a:solidFill>
                  <a:schemeClr val="tx1">
                    <a:lumMod val="65000"/>
                    <a:lumOff val="35000"/>
                  </a:schemeClr>
                </a:solidFill>
                <a:latin typeface="Akrobat" panose="00000600000000000000" pitchFamily="50" charset="-52"/>
                <a:cs typeface="Arial" panose="020B0604020202020204" pitchFamily="34" charset="0"/>
              </a:rPr>
              <a:t>) </a:t>
            </a:r>
            <a:endParaRPr lang="ru-RU" altLang="ru-RU" sz="1300" dirty="0">
              <a:solidFill>
                <a:srgbClr val="C8102E"/>
              </a:solidFill>
              <a:latin typeface="Akrobat Bold" panose="00000800000000000000" pitchFamily="50" charset="-52"/>
              <a:cs typeface="Arial" panose="020B0604020202020204" pitchFamily="34" charset="0"/>
            </a:endParaRPr>
          </a:p>
        </p:txBody>
      </p:sp>
      <p:sp>
        <p:nvSpPr>
          <p:cNvPr id="43" name="Прямоугольник 42">
            <a:extLst>
              <a:ext uri="{FF2B5EF4-FFF2-40B4-BE49-F238E27FC236}">
                <a16:creationId xmlns:a16="http://schemas.microsoft.com/office/drawing/2014/main" id="{E1C4B841-EB65-674D-80F8-1F54F0DDD805}"/>
              </a:ext>
            </a:extLst>
          </p:cNvPr>
          <p:cNvSpPr/>
          <p:nvPr/>
        </p:nvSpPr>
        <p:spPr>
          <a:xfrm>
            <a:off x="1098173" y="2957274"/>
            <a:ext cx="1406855" cy="221599"/>
          </a:xfrm>
          <a:prstGeom prst="rect">
            <a:avLst/>
          </a:prstGeom>
        </p:spPr>
        <p:txBody>
          <a:bodyPr wrap="square" lIns="0" tIns="0" rIns="0" bIns="0">
            <a:spAutoFit/>
          </a:bodyPr>
          <a:lstStyle/>
          <a:p>
            <a:pPr marL="0" lvl="4" defTabSz="742950" fontAlgn="auto">
              <a:lnSpc>
                <a:spcPct val="90000"/>
              </a:lnSpc>
              <a:spcAft>
                <a:spcPts val="100"/>
              </a:spcAft>
              <a:buClr>
                <a:srgbClr val="C00000"/>
              </a:buClr>
              <a:buSzPct val="130000"/>
              <a:defRPr/>
            </a:pPr>
            <a:r>
              <a:rPr lang="ru-RU" altLang="ru-RU" sz="1600" dirty="0">
                <a:solidFill>
                  <a:srgbClr val="52606B"/>
                </a:solidFill>
                <a:latin typeface="Akrobat Bold" panose="00000800000000000000" pitchFamily="50" charset="-52"/>
                <a:cs typeface="Arial" panose="020B0604020202020204" pitchFamily="34" charset="0"/>
              </a:rPr>
              <a:t>Квартира</a:t>
            </a:r>
          </a:p>
        </p:txBody>
      </p:sp>
      <p:sp>
        <p:nvSpPr>
          <p:cNvPr id="44" name="Прямоугольник 43">
            <a:extLst>
              <a:ext uri="{FF2B5EF4-FFF2-40B4-BE49-F238E27FC236}">
                <a16:creationId xmlns:a16="http://schemas.microsoft.com/office/drawing/2014/main" id="{E1C4B841-EB65-674D-80F8-1F54F0DDD805}"/>
              </a:ext>
            </a:extLst>
          </p:cNvPr>
          <p:cNvSpPr/>
          <p:nvPr/>
        </p:nvSpPr>
        <p:spPr>
          <a:xfrm>
            <a:off x="3098904" y="2957274"/>
            <a:ext cx="1196654" cy="221599"/>
          </a:xfrm>
          <a:prstGeom prst="rect">
            <a:avLst/>
          </a:prstGeom>
        </p:spPr>
        <p:txBody>
          <a:bodyPr wrap="square" lIns="0" tIns="0" rIns="0" bIns="0">
            <a:spAutoFit/>
          </a:bodyPr>
          <a:lstStyle/>
          <a:p>
            <a:pPr marL="0" lvl="4" defTabSz="742950" fontAlgn="auto">
              <a:lnSpc>
                <a:spcPct val="90000"/>
              </a:lnSpc>
              <a:spcAft>
                <a:spcPts val="100"/>
              </a:spcAft>
              <a:buClr>
                <a:srgbClr val="C00000"/>
              </a:buClr>
              <a:buSzPct val="130000"/>
              <a:defRPr/>
            </a:pPr>
            <a:r>
              <a:rPr lang="ru-RU" altLang="ru-RU" sz="1600" dirty="0">
                <a:solidFill>
                  <a:srgbClr val="52606B"/>
                </a:solidFill>
                <a:latin typeface="Akrobat Bold" panose="00000800000000000000" pitchFamily="50" charset="-52"/>
                <a:cs typeface="Arial" panose="020B0604020202020204" pitchFamily="34" charset="0"/>
              </a:rPr>
              <a:t>Апартаменты</a:t>
            </a:r>
          </a:p>
        </p:txBody>
      </p:sp>
      <p:cxnSp>
        <p:nvCxnSpPr>
          <p:cNvPr id="46" name="Прямая соединительная линия 45"/>
          <p:cNvCxnSpPr/>
          <p:nvPr/>
        </p:nvCxnSpPr>
        <p:spPr>
          <a:xfrm>
            <a:off x="1135356" y="1498832"/>
            <a:ext cx="5105107" cy="0"/>
          </a:xfrm>
          <a:prstGeom prst="line">
            <a:avLst/>
          </a:prstGeom>
          <a:ln w="15875">
            <a:solidFill>
              <a:srgbClr val="C8102E"/>
            </a:solidFill>
          </a:ln>
        </p:spPr>
        <p:style>
          <a:lnRef idx="1">
            <a:schemeClr val="accent1"/>
          </a:lnRef>
          <a:fillRef idx="0">
            <a:schemeClr val="accent1"/>
          </a:fillRef>
          <a:effectRef idx="0">
            <a:schemeClr val="accent1"/>
          </a:effectRef>
          <a:fontRef idx="minor">
            <a:schemeClr val="tx1"/>
          </a:fontRef>
        </p:style>
      </p:cxnSp>
      <p:sp>
        <p:nvSpPr>
          <p:cNvPr id="6" name="Прямоугольник 5"/>
          <p:cNvSpPr/>
          <p:nvPr/>
        </p:nvSpPr>
        <p:spPr>
          <a:xfrm>
            <a:off x="10928350" y="3310134"/>
            <a:ext cx="1186240" cy="507831"/>
          </a:xfrm>
          <a:prstGeom prst="rect">
            <a:avLst/>
          </a:prstGeom>
        </p:spPr>
        <p:txBody>
          <a:bodyPr wrap="square" lIns="0">
            <a:spAutoFit/>
          </a:bodyPr>
          <a:lstStyle/>
          <a:p>
            <a:pPr marL="0" lvl="4" defTabSz="742950" fontAlgn="auto">
              <a:lnSpc>
                <a:spcPct val="90000"/>
              </a:lnSpc>
              <a:spcAft>
                <a:spcPts val="0"/>
              </a:spcAft>
              <a:buClr>
                <a:srgbClr val="C00000"/>
              </a:buClr>
              <a:buSzPct val="130000"/>
              <a:defRPr/>
            </a:pPr>
            <a:r>
              <a:rPr lang="ru-RU" altLang="ru-RU" sz="1500" dirty="0">
                <a:solidFill>
                  <a:srgbClr val="52606B"/>
                </a:solidFill>
                <a:latin typeface="Akrobat Bold" panose="00000800000000000000" pitchFamily="50" charset="-52"/>
                <a:cs typeface="Arial" panose="020B0604020202020204" pitchFamily="34" charset="0"/>
              </a:rPr>
              <a:t>Ценное имущество</a:t>
            </a:r>
          </a:p>
        </p:txBody>
      </p:sp>
      <p:cxnSp>
        <p:nvCxnSpPr>
          <p:cNvPr id="40" name="Прямая соединительная линия 39"/>
          <p:cNvCxnSpPr/>
          <p:nvPr/>
        </p:nvCxnSpPr>
        <p:spPr>
          <a:xfrm>
            <a:off x="1055688" y="5894465"/>
            <a:ext cx="10693400" cy="0"/>
          </a:xfrm>
          <a:prstGeom prst="line">
            <a:avLst/>
          </a:prstGeom>
          <a:ln w="12700">
            <a:solidFill>
              <a:srgbClr val="939BA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345369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A2CB1A8-FFC9-4251-2819-50EEE2430778}"/>
              </a:ext>
            </a:extLst>
          </p:cNvPr>
          <p:cNvSpPr>
            <a:spLocks noGrp="1"/>
          </p:cNvSpPr>
          <p:nvPr>
            <p:ph type="title"/>
          </p:nvPr>
        </p:nvSpPr>
        <p:spPr/>
        <p:txBody>
          <a:bodyPr/>
          <a:lstStyle/>
          <a:p>
            <a:r>
              <a:rPr lang="ru-RU" dirty="0"/>
              <a:t>Ограничительные факторы: </a:t>
            </a:r>
            <a:r>
              <a:rPr lang="ru-RU" dirty="0">
                <a:solidFill>
                  <a:srgbClr val="C8202F"/>
                </a:solidFill>
              </a:rPr>
              <a:t>будьте бдительны !</a:t>
            </a:r>
          </a:p>
        </p:txBody>
      </p:sp>
      <p:sp>
        <p:nvSpPr>
          <p:cNvPr id="3" name="Скругленный прямоугольник 41">
            <a:extLst>
              <a:ext uri="{FF2B5EF4-FFF2-40B4-BE49-F238E27FC236}">
                <a16:creationId xmlns:a16="http://schemas.microsoft.com/office/drawing/2014/main" id="{8DD6AD4A-5FA0-EE04-2B17-7A3EF4335953}"/>
              </a:ext>
            </a:extLst>
          </p:cNvPr>
          <p:cNvSpPr/>
          <p:nvPr/>
        </p:nvSpPr>
        <p:spPr>
          <a:xfrm>
            <a:off x="1055688" y="1304925"/>
            <a:ext cx="4087812" cy="4932363"/>
          </a:xfrm>
          <a:prstGeom prst="roundRect">
            <a:avLst>
              <a:gd name="adj" fmla="val 9263"/>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 name="Прямоугольник 3">
            <a:extLst>
              <a:ext uri="{FF2B5EF4-FFF2-40B4-BE49-F238E27FC236}">
                <a16:creationId xmlns:a16="http://schemas.microsoft.com/office/drawing/2014/main" id="{0342F4EA-37A0-A191-BC61-EB5C468B1484}"/>
              </a:ext>
            </a:extLst>
          </p:cNvPr>
          <p:cNvSpPr/>
          <p:nvPr/>
        </p:nvSpPr>
        <p:spPr>
          <a:xfrm>
            <a:off x="1761950" y="1483956"/>
            <a:ext cx="2845188" cy="656590"/>
          </a:xfrm>
          <a:prstGeom prst="rect">
            <a:avLst/>
          </a:prstGeom>
        </p:spPr>
        <p:txBody>
          <a:bodyPr wrap="square">
            <a:spAutoFit/>
          </a:bodyPr>
          <a:lstStyle/>
          <a:p>
            <a:pPr fontAlgn="b">
              <a:lnSpc>
                <a:spcPts val="2200"/>
              </a:lnSpc>
              <a:buClr>
                <a:srgbClr val="000000"/>
              </a:buClr>
            </a:pPr>
            <a:r>
              <a:rPr lang="ru-RU" sz="2000" dirty="0">
                <a:solidFill>
                  <a:srgbClr val="C8202F"/>
                </a:solidFill>
                <a:latin typeface="Akrobat Bold" panose="00000800000000000000" pitchFamily="50" charset="-52"/>
              </a:rPr>
              <a:t>Исследуем </a:t>
            </a:r>
            <a:r>
              <a:rPr lang="ru-RU" sz="2000" spc="-45" dirty="0">
                <a:solidFill>
                  <a:srgbClr val="C8202F"/>
                </a:solidFill>
                <a:latin typeface="Akrobat Bold" panose="00000800000000000000" pitchFamily="50" charset="-52"/>
              </a:rPr>
              <a:t>наличие негативных факторов </a:t>
            </a:r>
            <a:endParaRPr lang="ru-RU" sz="2000" dirty="0">
              <a:solidFill>
                <a:srgbClr val="C8202F"/>
              </a:solidFill>
              <a:latin typeface="Akrobat Bold" panose="00000800000000000000" pitchFamily="50" charset="-52"/>
            </a:endParaRPr>
          </a:p>
        </p:txBody>
      </p:sp>
      <p:sp>
        <p:nvSpPr>
          <p:cNvPr id="5" name="Прямоугольник 4">
            <a:extLst>
              <a:ext uri="{FF2B5EF4-FFF2-40B4-BE49-F238E27FC236}">
                <a16:creationId xmlns:a16="http://schemas.microsoft.com/office/drawing/2014/main" id="{2C5CDF63-654C-D3D2-2C5D-3958D9102305}"/>
              </a:ext>
            </a:extLst>
          </p:cNvPr>
          <p:cNvSpPr/>
          <p:nvPr/>
        </p:nvSpPr>
        <p:spPr>
          <a:xfrm>
            <a:off x="1739381" y="2145491"/>
            <a:ext cx="2703224" cy="2939266"/>
          </a:xfrm>
          <a:prstGeom prst="rect">
            <a:avLst/>
          </a:prstGeom>
        </p:spPr>
        <p:txBody>
          <a:bodyPr wrap="square">
            <a:spAutoFit/>
          </a:bodyPr>
          <a:lstStyle/>
          <a:p>
            <a:pPr fontAlgn="b">
              <a:spcAft>
                <a:spcPts val="1200"/>
              </a:spcAft>
              <a:buClr>
                <a:srgbClr val="52606B"/>
              </a:buClr>
            </a:pPr>
            <a:r>
              <a:rPr lang="ru-RU" sz="1550" dirty="0">
                <a:solidFill>
                  <a:srgbClr val="52606B"/>
                </a:solidFill>
                <a:latin typeface="Akrobat" panose="00000600000000000000" pitchFamily="50" charset="-52"/>
              </a:rPr>
              <a:t>Неудовлетворительное состояние квартиры</a:t>
            </a:r>
          </a:p>
          <a:p>
            <a:pPr fontAlgn="b">
              <a:spcAft>
                <a:spcPts val="1200"/>
              </a:spcAft>
              <a:buClr>
                <a:srgbClr val="52606B"/>
              </a:buClr>
            </a:pPr>
            <a:r>
              <a:rPr lang="ru-RU" sz="1550" dirty="0">
                <a:solidFill>
                  <a:srgbClr val="52606B"/>
                </a:solidFill>
                <a:latin typeface="Akrobat" panose="00000600000000000000" pitchFamily="50" charset="-52"/>
              </a:rPr>
              <a:t>Наличие у Страхователя/ Собственника крупных долгов (штрафы ГИБДД не учитываются)</a:t>
            </a:r>
          </a:p>
          <a:p>
            <a:pPr fontAlgn="b">
              <a:spcAft>
                <a:spcPts val="1200"/>
              </a:spcAft>
              <a:buClr>
                <a:srgbClr val="52606B"/>
              </a:buClr>
            </a:pPr>
            <a:r>
              <a:rPr lang="ru-RU" sz="1550" dirty="0">
                <a:solidFill>
                  <a:srgbClr val="52606B"/>
                </a:solidFill>
                <a:latin typeface="Akrobat" panose="00000600000000000000" pitchFamily="50" charset="-52"/>
              </a:rPr>
              <a:t>Наличие негатива по</a:t>
            </a:r>
            <a:r>
              <a:rPr lang="en-US" sz="1550" dirty="0">
                <a:solidFill>
                  <a:srgbClr val="52606B"/>
                </a:solidFill>
                <a:latin typeface="Akrobat" panose="00000600000000000000" pitchFamily="50" charset="-52"/>
              </a:rPr>
              <a:t> </a:t>
            </a:r>
            <a:r>
              <a:rPr lang="ru-RU" sz="1550" dirty="0">
                <a:solidFill>
                  <a:srgbClr val="52606B"/>
                </a:solidFill>
                <a:latin typeface="Akrobat" panose="00000600000000000000" pitchFamily="50" charset="-52"/>
              </a:rPr>
              <a:t>линии СЭБ/ самостоятельной проверке андеррайтера</a:t>
            </a:r>
          </a:p>
          <a:p>
            <a:pPr fontAlgn="b">
              <a:spcAft>
                <a:spcPts val="1200"/>
              </a:spcAft>
              <a:buClr>
                <a:srgbClr val="52606B"/>
              </a:buClr>
            </a:pPr>
            <a:r>
              <a:rPr lang="ru-RU" sz="1550" dirty="0">
                <a:solidFill>
                  <a:srgbClr val="52606B"/>
                </a:solidFill>
                <a:latin typeface="Akrobat" panose="00000600000000000000" pitchFamily="50" charset="-52"/>
              </a:rPr>
              <a:t>Открытое производство по банкротству Собственника</a:t>
            </a:r>
          </a:p>
        </p:txBody>
      </p:sp>
      <p:sp>
        <p:nvSpPr>
          <p:cNvPr id="6" name="Скругленный прямоугольник 41">
            <a:extLst>
              <a:ext uri="{FF2B5EF4-FFF2-40B4-BE49-F238E27FC236}">
                <a16:creationId xmlns:a16="http://schemas.microsoft.com/office/drawing/2014/main" id="{D786F22B-A5DD-2A00-6B75-49403E001333}"/>
              </a:ext>
            </a:extLst>
          </p:cNvPr>
          <p:cNvSpPr/>
          <p:nvPr/>
        </p:nvSpPr>
        <p:spPr>
          <a:xfrm>
            <a:off x="5505449" y="1304925"/>
            <a:ext cx="5235575" cy="4932363"/>
          </a:xfrm>
          <a:prstGeom prst="roundRect">
            <a:avLst>
              <a:gd name="adj" fmla="val 5250"/>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7" name="Прямоугольник 6">
            <a:extLst>
              <a:ext uri="{FF2B5EF4-FFF2-40B4-BE49-F238E27FC236}">
                <a16:creationId xmlns:a16="http://schemas.microsoft.com/office/drawing/2014/main" id="{31AF3F3E-8640-055F-192C-A9A1A314D6E2}"/>
              </a:ext>
            </a:extLst>
          </p:cNvPr>
          <p:cNvSpPr/>
          <p:nvPr/>
        </p:nvSpPr>
        <p:spPr>
          <a:xfrm>
            <a:off x="6278138" y="1483956"/>
            <a:ext cx="3588596" cy="656590"/>
          </a:xfrm>
          <a:prstGeom prst="rect">
            <a:avLst/>
          </a:prstGeom>
        </p:spPr>
        <p:txBody>
          <a:bodyPr wrap="square">
            <a:spAutoFit/>
          </a:bodyPr>
          <a:lstStyle/>
          <a:p>
            <a:pPr fontAlgn="b">
              <a:lnSpc>
                <a:spcPts val="2200"/>
              </a:lnSpc>
              <a:buClr>
                <a:srgbClr val="000000"/>
              </a:buClr>
            </a:pPr>
            <a:r>
              <a:rPr lang="ru-RU" sz="2000" spc="-22" dirty="0">
                <a:solidFill>
                  <a:srgbClr val="C8202F"/>
                </a:solidFill>
                <a:latin typeface="Akrobat Bold" panose="00000800000000000000" pitchFamily="50" charset="-52"/>
              </a:rPr>
              <a:t>Запретительные факторы/</a:t>
            </a:r>
          </a:p>
          <a:p>
            <a:pPr fontAlgn="b">
              <a:lnSpc>
                <a:spcPts val="2200"/>
              </a:lnSpc>
              <a:buClr>
                <a:srgbClr val="000000"/>
              </a:buClr>
            </a:pPr>
            <a:r>
              <a:rPr lang="ru-RU" sz="2000" spc="-22" dirty="0">
                <a:solidFill>
                  <a:srgbClr val="C8202F"/>
                </a:solidFill>
                <a:latin typeface="Akrobat Bold" panose="00000800000000000000" pitchFamily="50" charset="-52"/>
              </a:rPr>
              <a:t>не берем на страхование:</a:t>
            </a:r>
          </a:p>
        </p:txBody>
      </p:sp>
      <p:sp>
        <p:nvSpPr>
          <p:cNvPr id="8" name="Прямоугольник 7">
            <a:extLst>
              <a:ext uri="{FF2B5EF4-FFF2-40B4-BE49-F238E27FC236}">
                <a16:creationId xmlns:a16="http://schemas.microsoft.com/office/drawing/2014/main" id="{2E060CEB-DBD8-BE78-E28F-AA12AB2FCE64}"/>
              </a:ext>
            </a:extLst>
          </p:cNvPr>
          <p:cNvSpPr/>
          <p:nvPr/>
        </p:nvSpPr>
        <p:spPr>
          <a:xfrm>
            <a:off x="6261427" y="2090688"/>
            <a:ext cx="4185162" cy="4239622"/>
          </a:xfrm>
          <a:prstGeom prst="rect">
            <a:avLst/>
          </a:prstGeom>
        </p:spPr>
        <p:txBody>
          <a:bodyPr wrap="square">
            <a:spAutoFit/>
          </a:bodyPr>
          <a:lstStyle/>
          <a:p>
            <a:pPr fontAlgn="b">
              <a:spcAft>
                <a:spcPts val="900"/>
              </a:spcAft>
              <a:buClr>
                <a:srgbClr val="52606B"/>
              </a:buClr>
            </a:pPr>
            <a:r>
              <a:rPr lang="ru-RU" sz="1550" dirty="0">
                <a:solidFill>
                  <a:srgbClr val="52606B"/>
                </a:solidFill>
                <a:latin typeface="Akrobat" panose="00000600000000000000" pitchFamily="50" charset="-52"/>
              </a:rPr>
              <a:t>Помещение, расположенное в ветхом </a:t>
            </a:r>
            <a:r>
              <a:rPr lang="en-US" sz="1550" dirty="0">
                <a:solidFill>
                  <a:srgbClr val="52606B"/>
                </a:solidFill>
                <a:latin typeface="Akrobat" panose="00000600000000000000" pitchFamily="50" charset="-52"/>
              </a:rPr>
              <a:t/>
            </a:r>
            <a:br>
              <a:rPr lang="en-US" sz="1550" dirty="0">
                <a:solidFill>
                  <a:srgbClr val="52606B"/>
                </a:solidFill>
                <a:latin typeface="Akrobat" panose="00000600000000000000" pitchFamily="50" charset="-52"/>
              </a:rPr>
            </a:br>
            <a:r>
              <a:rPr lang="ru-RU" sz="1550" dirty="0">
                <a:solidFill>
                  <a:srgbClr val="52606B"/>
                </a:solidFill>
                <a:latin typeface="Akrobat" panose="00000600000000000000" pitchFamily="50" charset="-52"/>
              </a:rPr>
              <a:t>и/или заброшенном МКД</a:t>
            </a:r>
          </a:p>
          <a:p>
            <a:pPr fontAlgn="b">
              <a:spcAft>
                <a:spcPts val="900"/>
              </a:spcAft>
              <a:buClr>
                <a:srgbClr val="52606B"/>
              </a:buClr>
            </a:pPr>
            <a:r>
              <a:rPr lang="ru-RU" sz="1550" dirty="0">
                <a:solidFill>
                  <a:srgbClr val="52606B"/>
                </a:solidFill>
                <a:latin typeface="Akrobat" panose="00000600000000000000" pitchFamily="50" charset="-52"/>
              </a:rPr>
              <a:t>МКД в период капитального ремонта</a:t>
            </a:r>
          </a:p>
          <a:p>
            <a:pPr fontAlgn="b">
              <a:spcAft>
                <a:spcPts val="900"/>
              </a:spcAft>
              <a:buClr>
                <a:srgbClr val="52606B"/>
              </a:buClr>
            </a:pPr>
            <a:r>
              <a:rPr lang="ru-RU" sz="1550" dirty="0">
                <a:solidFill>
                  <a:srgbClr val="52606B"/>
                </a:solidFill>
                <a:latin typeface="Akrobat" panose="00000600000000000000" pitchFamily="50" charset="-52"/>
              </a:rPr>
              <a:t>Помещение, используемое в коммерческих целях (салоны красоты, офис и т.п.)</a:t>
            </a:r>
          </a:p>
          <a:p>
            <a:pPr fontAlgn="b">
              <a:spcAft>
                <a:spcPts val="900"/>
              </a:spcAft>
              <a:buClr>
                <a:srgbClr val="52606B"/>
              </a:buClr>
            </a:pPr>
            <a:r>
              <a:rPr lang="ru-RU" sz="1550" dirty="0">
                <a:solidFill>
                  <a:srgbClr val="52606B"/>
                </a:solidFill>
                <a:latin typeface="Akrobat" panose="00000600000000000000" pitchFamily="50" charset="-52"/>
              </a:rPr>
              <a:t>Помещение (имущество), находящееся в залоге (кроме Ипотечного залога)</a:t>
            </a:r>
          </a:p>
          <a:p>
            <a:pPr fontAlgn="b">
              <a:spcAft>
                <a:spcPts val="900"/>
              </a:spcAft>
              <a:buClr>
                <a:srgbClr val="52606B"/>
              </a:buClr>
            </a:pPr>
            <a:r>
              <a:rPr lang="ru-RU" sz="1550" dirty="0">
                <a:solidFill>
                  <a:srgbClr val="52606B"/>
                </a:solidFill>
                <a:latin typeface="Akrobat" panose="00000600000000000000" pitchFamily="50" charset="-52"/>
              </a:rPr>
              <a:t>Нежилое помещение (за </a:t>
            </a:r>
            <a:r>
              <a:rPr lang="ru-RU" sz="1550" dirty="0" err="1">
                <a:solidFill>
                  <a:srgbClr val="52606B"/>
                </a:solidFill>
                <a:latin typeface="Akrobat" panose="00000600000000000000" pitchFamily="50" charset="-52"/>
              </a:rPr>
              <a:t>искл</a:t>
            </a:r>
            <a:r>
              <a:rPr lang="ru-RU" sz="1550" dirty="0">
                <a:solidFill>
                  <a:srgbClr val="52606B"/>
                </a:solidFill>
                <a:latin typeface="Akrobat" panose="00000600000000000000" pitchFamily="50" charset="-52"/>
              </a:rPr>
              <a:t>. апартаментов,</a:t>
            </a:r>
            <a:r>
              <a:rPr lang="en-US" sz="1550" dirty="0">
                <a:solidFill>
                  <a:srgbClr val="52606B"/>
                </a:solidFill>
                <a:latin typeface="Akrobat" panose="00000600000000000000" pitchFamily="50" charset="-52"/>
              </a:rPr>
              <a:t/>
            </a:r>
            <a:br>
              <a:rPr lang="en-US" sz="1550" dirty="0">
                <a:solidFill>
                  <a:srgbClr val="52606B"/>
                </a:solidFill>
                <a:latin typeface="Akrobat" panose="00000600000000000000" pitchFamily="50" charset="-52"/>
              </a:rPr>
            </a:br>
            <a:r>
              <a:rPr lang="ru-RU" sz="1550" dirty="0">
                <a:solidFill>
                  <a:srgbClr val="52606B"/>
                </a:solidFill>
                <a:latin typeface="Akrobat" panose="00000600000000000000" pitchFamily="50" charset="-52"/>
              </a:rPr>
              <a:t> исп. для проживания)</a:t>
            </a:r>
          </a:p>
          <a:p>
            <a:pPr fontAlgn="b">
              <a:spcAft>
                <a:spcPts val="900"/>
              </a:spcAft>
              <a:buClr>
                <a:srgbClr val="52606B"/>
              </a:buClr>
            </a:pPr>
            <a:r>
              <a:rPr lang="ru-RU" sz="1550" dirty="0">
                <a:solidFill>
                  <a:srgbClr val="52606B"/>
                </a:solidFill>
                <a:latin typeface="Akrobat" panose="00000600000000000000" pitchFamily="50" charset="-52"/>
              </a:rPr>
              <a:t>Помещение, расположенное в подвальном/</a:t>
            </a:r>
            <a:r>
              <a:rPr lang="en-US" sz="1550" dirty="0">
                <a:solidFill>
                  <a:srgbClr val="52606B"/>
                </a:solidFill>
                <a:latin typeface="Akrobat" panose="00000600000000000000" pitchFamily="50" charset="-52"/>
              </a:rPr>
              <a:t> </a:t>
            </a:r>
            <a:r>
              <a:rPr lang="ru-RU" sz="1550" dirty="0">
                <a:solidFill>
                  <a:srgbClr val="52606B"/>
                </a:solidFill>
                <a:latin typeface="Akrobat" panose="00000600000000000000" pitchFamily="50" charset="-52"/>
              </a:rPr>
              <a:t>цокольном этаже</a:t>
            </a:r>
          </a:p>
          <a:p>
            <a:pPr fontAlgn="b">
              <a:spcAft>
                <a:spcPts val="900"/>
              </a:spcAft>
              <a:buClr>
                <a:srgbClr val="52606B"/>
              </a:buClr>
            </a:pPr>
            <a:r>
              <a:rPr lang="ru-RU" sz="1550" dirty="0">
                <a:solidFill>
                  <a:srgbClr val="52606B"/>
                </a:solidFill>
                <a:latin typeface="Akrobat" panose="00000600000000000000" pitchFamily="50" charset="-52"/>
              </a:rPr>
              <a:t>Домашнее и ценное имущество, гражданская ответственность без страхования помещения</a:t>
            </a:r>
          </a:p>
          <a:p>
            <a:pPr fontAlgn="b">
              <a:spcAft>
                <a:spcPts val="900"/>
              </a:spcAft>
              <a:buClr>
                <a:srgbClr val="52606B"/>
              </a:buClr>
            </a:pPr>
            <a:endParaRPr lang="ru-RU" sz="1550" dirty="0">
              <a:solidFill>
                <a:srgbClr val="52606B"/>
              </a:solidFill>
              <a:latin typeface="Akrobat" panose="00000600000000000000" pitchFamily="50" charset="-52"/>
            </a:endParaRPr>
          </a:p>
        </p:txBody>
      </p:sp>
      <p:grpSp>
        <p:nvGrpSpPr>
          <p:cNvPr id="21" name="Группа 20">
            <a:extLst>
              <a:ext uri="{FF2B5EF4-FFF2-40B4-BE49-F238E27FC236}">
                <a16:creationId xmlns:a16="http://schemas.microsoft.com/office/drawing/2014/main" id="{9211637F-DA95-D722-A20A-FBBEA8A38A46}"/>
              </a:ext>
            </a:extLst>
          </p:cNvPr>
          <p:cNvGrpSpPr/>
          <p:nvPr/>
        </p:nvGrpSpPr>
        <p:grpSpPr>
          <a:xfrm>
            <a:off x="1284502" y="1558935"/>
            <a:ext cx="432000" cy="432000"/>
            <a:chOff x="1379539" y="1536058"/>
            <a:chExt cx="427200" cy="415925"/>
          </a:xfrm>
        </p:grpSpPr>
        <p:sp>
          <p:nvSpPr>
            <p:cNvPr id="22" name="Овал 255">
              <a:extLst>
                <a:ext uri="{FF2B5EF4-FFF2-40B4-BE49-F238E27FC236}">
                  <a16:creationId xmlns:a16="http://schemas.microsoft.com/office/drawing/2014/main" id="{1661344F-980F-97C4-A02E-59505785383C}"/>
                </a:ext>
              </a:extLst>
            </p:cNvPr>
            <p:cNvSpPr/>
            <p:nvPr/>
          </p:nvSpPr>
          <p:spPr>
            <a:xfrm>
              <a:off x="1379539" y="1536058"/>
              <a:ext cx="427200" cy="415925"/>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3" name="Group 4">
              <a:extLst>
                <a:ext uri="{FF2B5EF4-FFF2-40B4-BE49-F238E27FC236}">
                  <a16:creationId xmlns:a16="http://schemas.microsoft.com/office/drawing/2014/main" id="{AC56D090-689F-2B0F-CF07-F9DE479B03D5}"/>
                </a:ext>
              </a:extLst>
            </p:cNvPr>
            <p:cNvGrpSpPr>
              <a:grpSpLocks noChangeAspect="1"/>
            </p:cNvGrpSpPr>
            <p:nvPr/>
          </p:nvGrpSpPr>
          <p:grpSpPr bwMode="auto">
            <a:xfrm>
              <a:off x="1554733" y="1613078"/>
              <a:ext cx="84589" cy="263347"/>
              <a:chOff x="3478" y="1033"/>
              <a:chExt cx="724" cy="2254"/>
            </a:xfrm>
          </p:grpSpPr>
          <p:sp>
            <p:nvSpPr>
              <p:cNvPr id="24" name="Freeform 5">
                <a:extLst>
                  <a:ext uri="{FF2B5EF4-FFF2-40B4-BE49-F238E27FC236}">
                    <a16:creationId xmlns:a16="http://schemas.microsoft.com/office/drawing/2014/main" id="{CA9C3511-873D-7B10-61AB-6CA435930CF4}"/>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 name="Freeform 6">
                <a:extLst>
                  <a:ext uri="{FF2B5EF4-FFF2-40B4-BE49-F238E27FC236}">
                    <a16:creationId xmlns:a16="http://schemas.microsoft.com/office/drawing/2014/main" id="{B241DD05-E834-DAC7-D98F-680B0BA3483B}"/>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26" name="Группа 25">
            <a:extLst>
              <a:ext uri="{FF2B5EF4-FFF2-40B4-BE49-F238E27FC236}">
                <a16:creationId xmlns:a16="http://schemas.microsoft.com/office/drawing/2014/main" id="{892A1E34-A4F8-965F-E45C-D1C5CA16D978}"/>
              </a:ext>
            </a:extLst>
          </p:cNvPr>
          <p:cNvGrpSpPr/>
          <p:nvPr/>
        </p:nvGrpSpPr>
        <p:grpSpPr>
          <a:xfrm>
            <a:off x="5777607" y="1558935"/>
            <a:ext cx="432000" cy="432000"/>
            <a:chOff x="1379539" y="1536058"/>
            <a:chExt cx="427200" cy="415925"/>
          </a:xfrm>
        </p:grpSpPr>
        <p:sp>
          <p:nvSpPr>
            <p:cNvPr id="27" name="Овал 255">
              <a:extLst>
                <a:ext uri="{FF2B5EF4-FFF2-40B4-BE49-F238E27FC236}">
                  <a16:creationId xmlns:a16="http://schemas.microsoft.com/office/drawing/2014/main" id="{C792490D-F500-7C64-3DFC-B8C14F7796EA}"/>
                </a:ext>
              </a:extLst>
            </p:cNvPr>
            <p:cNvSpPr/>
            <p:nvPr/>
          </p:nvSpPr>
          <p:spPr>
            <a:xfrm>
              <a:off x="1379539" y="1536058"/>
              <a:ext cx="427200" cy="415925"/>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8" name="Group 4">
              <a:extLst>
                <a:ext uri="{FF2B5EF4-FFF2-40B4-BE49-F238E27FC236}">
                  <a16:creationId xmlns:a16="http://schemas.microsoft.com/office/drawing/2014/main" id="{5D20C715-E5A5-63B8-544D-EEB8ED005BC2}"/>
                </a:ext>
              </a:extLst>
            </p:cNvPr>
            <p:cNvGrpSpPr>
              <a:grpSpLocks noChangeAspect="1"/>
            </p:cNvGrpSpPr>
            <p:nvPr/>
          </p:nvGrpSpPr>
          <p:grpSpPr bwMode="auto">
            <a:xfrm>
              <a:off x="1554733" y="1613078"/>
              <a:ext cx="84589" cy="263347"/>
              <a:chOff x="3478" y="1033"/>
              <a:chExt cx="724" cy="2254"/>
            </a:xfrm>
          </p:grpSpPr>
          <p:sp>
            <p:nvSpPr>
              <p:cNvPr id="29" name="Freeform 5">
                <a:extLst>
                  <a:ext uri="{FF2B5EF4-FFF2-40B4-BE49-F238E27FC236}">
                    <a16:creationId xmlns:a16="http://schemas.microsoft.com/office/drawing/2014/main" id="{BE222D88-9728-3662-2D45-C03062990FEF}"/>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0" name="Freeform 6">
                <a:extLst>
                  <a:ext uri="{FF2B5EF4-FFF2-40B4-BE49-F238E27FC236}">
                    <a16:creationId xmlns:a16="http://schemas.microsoft.com/office/drawing/2014/main" id="{B04E463C-B42F-514D-F786-6D1D55633CE1}"/>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Номер слайда 6">
            <a:extLst>
              <a:ext uri="{FF2B5EF4-FFF2-40B4-BE49-F238E27FC236}">
                <a16:creationId xmlns:a16="http://schemas.microsoft.com/office/drawing/2014/main" id="{AC193E09-0AB7-8FF6-B5BB-FCD9E2D67314}"/>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6047B0DE-74A9-43C6-8267-719DF5ADE40F}" type="slidenum">
              <a:rPr lang="ru-RU" sz="900" smtClean="0"/>
              <a:t>36</a:t>
            </a:fld>
            <a:endParaRPr lang="ru-RU" sz="900" dirty="0"/>
          </a:p>
        </p:txBody>
      </p:sp>
      <p:pic>
        <p:nvPicPr>
          <p:cNvPr id="11" name="Рисунок 10">
            <a:extLst>
              <a:ext uri="{FF2B5EF4-FFF2-40B4-BE49-F238E27FC236}">
                <a16:creationId xmlns:a16="http://schemas.microsoft.com/office/drawing/2014/main" id="{2A949463-E2D0-487D-0A35-A7126751A42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1211172" y="5103795"/>
            <a:ext cx="2601624" cy="1736250"/>
          </a:xfrm>
          <a:prstGeom prst="rect">
            <a:avLst/>
          </a:prstGeom>
        </p:spPr>
      </p:pic>
      <p:grpSp>
        <p:nvGrpSpPr>
          <p:cNvPr id="15" name="Группа 14"/>
          <p:cNvGrpSpPr/>
          <p:nvPr/>
        </p:nvGrpSpPr>
        <p:grpSpPr>
          <a:xfrm>
            <a:off x="1496066" y="2235676"/>
            <a:ext cx="190499" cy="190499"/>
            <a:chOff x="1590676" y="2652714"/>
            <a:chExt cx="190499" cy="190499"/>
          </a:xfrm>
        </p:grpSpPr>
        <p:sp>
          <p:nvSpPr>
            <p:cNvPr id="9" name="Овал 8"/>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13" name="Прямая соединительная линия 12"/>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Группа 45"/>
          <p:cNvGrpSpPr/>
          <p:nvPr/>
        </p:nvGrpSpPr>
        <p:grpSpPr>
          <a:xfrm>
            <a:off x="1496066" y="2859984"/>
            <a:ext cx="190499" cy="190499"/>
            <a:chOff x="1590676" y="2652714"/>
            <a:chExt cx="190499" cy="190499"/>
          </a:xfrm>
        </p:grpSpPr>
        <p:sp>
          <p:nvSpPr>
            <p:cNvPr id="47" name="Овал 46"/>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48" name="Прямая соединительная линия 47"/>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Группа 48"/>
          <p:cNvGrpSpPr/>
          <p:nvPr/>
        </p:nvGrpSpPr>
        <p:grpSpPr>
          <a:xfrm>
            <a:off x="1496066" y="3713215"/>
            <a:ext cx="190499" cy="190499"/>
            <a:chOff x="1590676" y="2652714"/>
            <a:chExt cx="190499" cy="190499"/>
          </a:xfrm>
        </p:grpSpPr>
        <p:sp>
          <p:nvSpPr>
            <p:cNvPr id="50" name="Овал 49"/>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51" name="Прямая соединительная линия 50"/>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Группа 51"/>
          <p:cNvGrpSpPr/>
          <p:nvPr/>
        </p:nvGrpSpPr>
        <p:grpSpPr>
          <a:xfrm>
            <a:off x="1496066" y="4571652"/>
            <a:ext cx="190499" cy="190499"/>
            <a:chOff x="1590676" y="2652714"/>
            <a:chExt cx="190499" cy="190499"/>
          </a:xfrm>
        </p:grpSpPr>
        <p:sp>
          <p:nvSpPr>
            <p:cNvPr id="53" name="Овал 52"/>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54" name="Прямая соединительная линия 53"/>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6" name="Группа 55"/>
          <p:cNvGrpSpPr/>
          <p:nvPr/>
        </p:nvGrpSpPr>
        <p:grpSpPr>
          <a:xfrm>
            <a:off x="5975351" y="2183934"/>
            <a:ext cx="190499" cy="190499"/>
            <a:chOff x="1590676" y="2652714"/>
            <a:chExt cx="190499" cy="190499"/>
          </a:xfrm>
        </p:grpSpPr>
        <p:sp>
          <p:nvSpPr>
            <p:cNvPr id="57" name="Овал 56"/>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58" name="Прямая соединительная линия 57"/>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Группа 58"/>
          <p:cNvGrpSpPr/>
          <p:nvPr/>
        </p:nvGrpSpPr>
        <p:grpSpPr>
          <a:xfrm>
            <a:off x="5975351" y="2749306"/>
            <a:ext cx="190499" cy="190499"/>
            <a:chOff x="1590676" y="2652714"/>
            <a:chExt cx="190499" cy="190499"/>
          </a:xfrm>
        </p:grpSpPr>
        <p:sp>
          <p:nvSpPr>
            <p:cNvPr id="60" name="Овал 59"/>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61" name="Прямая соединительная линия 60"/>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2" name="Группа 61"/>
          <p:cNvGrpSpPr/>
          <p:nvPr/>
        </p:nvGrpSpPr>
        <p:grpSpPr>
          <a:xfrm>
            <a:off x="5975351" y="3127361"/>
            <a:ext cx="190499" cy="190499"/>
            <a:chOff x="1590676" y="2652714"/>
            <a:chExt cx="190499" cy="190499"/>
          </a:xfrm>
        </p:grpSpPr>
        <p:sp>
          <p:nvSpPr>
            <p:cNvPr id="63" name="Овал 62"/>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64" name="Прямая соединительная линия 63"/>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Группа 64"/>
          <p:cNvGrpSpPr/>
          <p:nvPr/>
        </p:nvGrpSpPr>
        <p:grpSpPr>
          <a:xfrm>
            <a:off x="5975351" y="3709054"/>
            <a:ext cx="190499" cy="190499"/>
            <a:chOff x="1590676" y="2652714"/>
            <a:chExt cx="190499" cy="190499"/>
          </a:xfrm>
        </p:grpSpPr>
        <p:sp>
          <p:nvSpPr>
            <p:cNvPr id="66" name="Овал 65"/>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67" name="Прямая соединительная линия 66"/>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8" name="Группа 67"/>
          <p:cNvGrpSpPr/>
          <p:nvPr/>
        </p:nvGrpSpPr>
        <p:grpSpPr>
          <a:xfrm>
            <a:off x="5975351" y="4299031"/>
            <a:ext cx="190499" cy="190499"/>
            <a:chOff x="1590676" y="2652714"/>
            <a:chExt cx="190499" cy="190499"/>
          </a:xfrm>
        </p:grpSpPr>
        <p:sp>
          <p:nvSpPr>
            <p:cNvPr id="69" name="Овал 68"/>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70" name="Прямая соединительная линия 69"/>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Группа 70"/>
          <p:cNvGrpSpPr/>
          <p:nvPr/>
        </p:nvGrpSpPr>
        <p:grpSpPr>
          <a:xfrm>
            <a:off x="5975351" y="4876574"/>
            <a:ext cx="190499" cy="190499"/>
            <a:chOff x="1590676" y="2652714"/>
            <a:chExt cx="190499" cy="190499"/>
          </a:xfrm>
        </p:grpSpPr>
        <p:sp>
          <p:nvSpPr>
            <p:cNvPr id="72" name="Овал 71"/>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73" name="Прямая соединительная линия 72"/>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4" name="Группа 73"/>
          <p:cNvGrpSpPr/>
          <p:nvPr/>
        </p:nvGrpSpPr>
        <p:grpSpPr>
          <a:xfrm>
            <a:off x="5975351" y="5471367"/>
            <a:ext cx="190499" cy="190499"/>
            <a:chOff x="1590676" y="2652714"/>
            <a:chExt cx="190499" cy="190499"/>
          </a:xfrm>
        </p:grpSpPr>
        <p:sp>
          <p:nvSpPr>
            <p:cNvPr id="75" name="Овал 74"/>
            <p:cNvSpPr/>
            <p:nvPr/>
          </p:nvSpPr>
          <p:spPr>
            <a:xfrm>
              <a:off x="1590676" y="2652714"/>
              <a:ext cx="190499" cy="190499"/>
            </a:xfrm>
            <a:prstGeom prst="ellipse">
              <a:avLst/>
            </a:prstGeom>
            <a:solidFill>
              <a:srgbClr val="526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cxnSp>
          <p:nvCxnSpPr>
            <p:cNvPr id="76" name="Прямая соединительная линия 75"/>
            <p:cNvCxnSpPr/>
            <p:nvPr/>
          </p:nvCxnSpPr>
          <p:spPr>
            <a:xfrm>
              <a:off x="1644768" y="2747963"/>
              <a:ext cx="8231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8353407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Скругленный прямоугольник 41">
            <a:extLst>
              <a:ext uri="{FF2B5EF4-FFF2-40B4-BE49-F238E27FC236}">
                <a16:creationId xmlns:a16="http://schemas.microsoft.com/office/drawing/2014/main" id="{4BCA763F-9358-DDBB-1CC3-6B2A8E91C281}"/>
              </a:ext>
            </a:extLst>
          </p:cNvPr>
          <p:cNvSpPr/>
          <p:nvPr/>
        </p:nvSpPr>
        <p:spPr>
          <a:xfrm>
            <a:off x="4283299" y="1304925"/>
            <a:ext cx="3600000" cy="4932363"/>
          </a:xfrm>
          <a:prstGeom prst="roundRect">
            <a:avLst>
              <a:gd name="adj" fmla="val 5270"/>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2" name="Скругленный прямоугольник 41">
            <a:extLst>
              <a:ext uri="{FF2B5EF4-FFF2-40B4-BE49-F238E27FC236}">
                <a16:creationId xmlns:a16="http://schemas.microsoft.com/office/drawing/2014/main" id="{88A9C483-0B99-9BB9-0BEC-31D1C30CD303}"/>
              </a:ext>
            </a:extLst>
          </p:cNvPr>
          <p:cNvSpPr/>
          <p:nvPr/>
        </p:nvSpPr>
        <p:spPr>
          <a:xfrm>
            <a:off x="8149088" y="1304925"/>
            <a:ext cx="3600000" cy="4932363"/>
          </a:xfrm>
          <a:prstGeom prst="roundRect">
            <a:avLst>
              <a:gd name="adj" fmla="val 5270"/>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7" name="Скругленный прямоугольник 41">
            <a:extLst>
              <a:ext uri="{FF2B5EF4-FFF2-40B4-BE49-F238E27FC236}">
                <a16:creationId xmlns:a16="http://schemas.microsoft.com/office/drawing/2014/main" id="{DA4D380E-6DC0-E6BB-55B3-3EF09DF776AE}"/>
              </a:ext>
            </a:extLst>
          </p:cNvPr>
          <p:cNvSpPr/>
          <p:nvPr/>
        </p:nvSpPr>
        <p:spPr>
          <a:xfrm>
            <a:off x="417510" y="1304925"/>
            <a:ext cx="3600000" cy="4932363"/>
          </a:xfrm>
          <a:prstGeom prst="roundRect">
            <a:avLst>
              <a:gd name="adj" fmla="val 5270"/>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 name="Заголовок 1"/>
          <p:cNvSpPr>
            <a:spLocks noGrp="1"/>
          </p:cNvSpPr>
          <p:nvPr>
            <p:ph type="title"/>
          </p:nvPr>
        </p:nvSpPr>
        <p:spPr/>
        <p:txBody>
          <a:bodyPr/>
          <a:lstStyle/>
          <a:p>
            <a:r>
              <a:rPr lang="ru-RU" dirty="0"/>
              <a:t>Исключения из принятия на страхование:</a:t>
            </a:r>
            <a:r>
              <a:rPr lang="ru-RU" dirty="0">
                <a:solidFill>
                  <a:srgbClr val="C8202F"/>
                </a:solidFill>
              </a:rPr>
              <a:t> </a:t>
            </a:r>
            <a:endParaRPr lang="ru-RU" sz="1800" dirty="0">
              <a:solidFill>
                <a:srgbClr val="C8202F"/>
              </a:solidFill>
            </a:endParaRPr>
          </a:p>
        </p:txBody>
      </p:sp>
      <p:sp>
        <p:nvSpPr>
          <p:cNvPr id="3" name="Прямоугольник 2"/>
          <p:cNvSpPr/>
          <p:nvPr/>
        </p:nvSpPr>
        <p:spPr>
          <a:xfrm>
            <a:off x="610787" y="1513181"/>
            <a:ext cx="3056645" cy="861774"/>
          </a:xfrm>
          <a:prstGeom prst="rect">
            <a:avLst/>
          </a:prstGeom>
        </p:spPr>
        <p:txBody>
          <a:bodyPr wrap="square">
            <a:spAutoFit/>
          </a:bodyPr>
          <a:lstStyle/>
          <a:p>
            <a:pPr indent="-467995" fontAlgn="b">
              <a:lnSpc>
                <a:spcPts val="2000"/>
              </a:lnSpc>
              <a:spcBef>
                <a:spcPts val="1800"/>
              </a:spcBef>
              <a:spcAft>
                <a:spcPts val="600"/>
              </a:spcAft>
              <a:buClr>
                <a:srgbClr val="000000"/>
              </a:buClr>
            </a:pPr>
            <a:r>
              <a:rPr lang="ru-RU" sz="2000" dirty="0">
                <a:solidFill>
                  <a:srgbClr val="C8202F"/>
                </a:solidFill>
                <a:latin typeface="Akrobat Bold" panose="00000800000000000000" pitchFamily="50" charset="-52"/>
              </a:rPr>
              <a:t>Если иное не предусмотрено Полисом, на страхование </a:t>
            </a:r>
            <a:r>
              <a:rPr lang="en-US" sz="2000" dirty="0">
                <a:solidFill>
                  <a:srgbClr val="C8202F"/>
                </a:solidFill>
                <a:latin typeface="Akrobat Bold" panose="00000800000000000000" pitchFamily="50" charset="-52"/>
              </a:rPr>
              <a:t/>
            </a:r>
            <a:br>
              <a:rPr lang="en-US" sz="2000" dirty="0">
                <a:solidFill>
                  <a:srgbClr val="C8202F"/>
                </a:solidFill>
                <a:latin typeface="Akrobat Bold" panose="00000800000000000000" pitchFamily="50" charset="-52"/>
              </a:rPr>
            </a:br>
            <a:r>
              <a:rPr lang="ru-RU" sz="2000" dirty="0">
                <a:solidFill>
                  <a:srgbClr val="C8202F"/>
                </a:solidFill>
                <a:latin typeface="Akrobat Bold" panose="00000800000000000000" pitchFamily="50" charset="-52"/>
              </a:rPr>
              <a:t>не принимаются:</a:t>
            </a:r>
            <a:endParaRPr lang="ru-RU" spc="-18" dirty="0">
              <a:solidFill>
                <a:srgbClr val="52606B"/>
              </a:solidFill>
              <a:latin typeface="Akrobat" panose="00000600000000000000" pitchFamily="50" charset="-52"/>
            </a:endParaRPr>
          </a:p>
        </p:txBody>
      </p:sp>
      <p:sp>
        <p:nvSpPr>
          <p:cNvPr id="5" name="Прямоугольник 4">
            <a:extLst>
              <a:ext uri="{FF2B5EF4-FFF2-40B4-BE49-F238E27FC236}">
                <a16:creationId xmlns:a16="http://schemas.microsoft.com/office/drawing/2014/main" id="{75CA6080-87C3-62D1-CB27-78D676A4027C}"/>
              </a:ext>
            </a:extLst>
          </p:cNvPr>
          <p:cNvSpPr/>
          <p:nvPr/>
        </p:nvSpPr>
        <p:spPr>
          <a:xfrm>
            <a:off x="4419593" y="1839833"/>
            <a:ext cx="3327412" cy="4247317"/>
          </a:xfrm>
          <a:prstGeom prst="rect">
            <a:avLst/>
          </a:prstGeom>
        </p:spPr>
        <p:txBody>
          <a:bodyPr wrap="square">
            <a:spAutoFit/>
          </a:bodyPr>
          <a:lstStyle/>
          <a:p>
            <a:pPr marL="144000" lvl="1" indent="-144000">
              <a:buClr>
                <a:srgbClr val="C80F2E"/>
              </a:buClr>
              <a:buFont typeface="Arial" panose="020B0604020202020204" pitchFamily="34" charset="0"/>
              <a:buChar char="•"/>
            </a:pPr>
            <a:r>
              <a:rPr lang="ru-RU" sz="1500" dirty="0">
                <a:solidFill>
                  <a:srgbClr val="52606B"/>
                </a:solidFill>
                <a:latin typeface="Akrobat" panose="00000600000000000000" pitchFamily="50" charset="-52"/>
              </a:rPr>
              <a:t>Движимое имущество, находящееся </a:t>
            </a:r>
            <a:r>
              <a:rPr lang="en-US" sz="1500" dirty="0">
                <a:solidFill>
                  <a:srgbClr val="52606B"/>
                </a:solidFill>
                <a:latin typeface="Akrobat" panose="00000600000000000000" pitchFamily="50" charset="-52"/>
              </a:rPr>
              <a:t/>
            </a:r>
            <a:br>
              <a:rPr lang="en-US" sz="1500" dirty="0">
                <a:solidFill>
                  <a:srgbClr val="52606B"/>
                </a:solidFill>
                <a:latin typeface="Akrobat" panose="00000600000000000000" pitchFamily="50" charset="-52"/>
              </a:rPr>
            </a:br>
            <a:r>
              <a:rPr lang="ru-RU" sz="1500" dirty="0">
                <a:solidFill>
                  <a:srgbClr val="52606B"/>
                </a:solidFill>
                <a:latin typeface="Akrobat" panose="00000600000000000000" pitchFamily="50" charset="-52"/>
              </a:rPr>
              <a:t>в застрахованном помещении, </a:t>
            </a:r>
            <a:r>
              <a:rPr lang="en-US" sz="1500" dirty="0">
                <a:solidFill>
                  <a:srgbClr val="52606B"/>
                </a:solidFill>
                <a:latin typeface="Akrobat" panose="00000600000000000000" pitchFamily="50" charset="-52"/>
              </a:rPr>
              <a:t/>
            </a:r>
            <a:br>
              <a:rPr lang="en-US" sz="1500" dirty="0">
                <a:solidFill>
                  <a:srgbClr val="52606B"/>
                </a:solidFill>
                <a:latin typeface="Akrobat" panose="00000600000000000000" pitchFamily="50" charset="-52"/>
              </a:rPr>
            </a:br>
            <a:r>
              <a:rPr lang="ru-RU" sz="1500" dirty="0">
                <a:solidFill>
                  <a:srgbClr val="52606B"/>
                </a:solidFill>
                <a:latin typeface="Akrobat" panose="00000600000000000000" pitchFamily="50" charset="-52"/>
              </a:rPr>
              <a:t>но которым Страхователь не распоряжается на правах собственности (владения, пользования, распоряжения), доверительного управления, аренды, лизинга, залога и т</a:t>
            </a:r>
            <a:r>
              <a:rPr lang="en-US" sz="1500" dirty="0">
                <a:solidFill>
                  <a:srgbClr val="52606B"/>
                </a:solidFill>
                <a:latin typeface="Akrobat" panose="00000600000000000000" pitchFamily="50" charset="-52"/>
              </a:rPr>
              <a:t>.</a:t>
            </a:r>
            <a:r>
              <a:rPr lang="ru-RU" sz="1500" dirty="0">
                <a:solidFill>
                  <a:srgbClr val="52606B"/>
                </a:solidFill>
                <a:latin typeface="Akrobat" panose="00000600000000000000" pitchFamily="50" charset="-52"/>
              </a:rPr>
              <a:t>п.</a:t>
            </a:r>
          </a:p>
          <a:p>
            <a:pPr marL="144000" lvl="1" indent="-144000">
              <a:spcAft>
                <a:spcPts val="0"/>
              </a:spcAft>
              <a:buClr>
                <a:srgbClr val="C80F2E"/>
              </a:buClr>
              <a:buFont typeface="Arial" panose="020B0604020202020204" pitchFamily="34" charset="0"/>
              <a:buChar char="•"/>
            </a:pPr>
            <a:r>
              <a:rPr lang="ru-RU" sz="1500" dirty="0">
                <a:solidFill>
                  <a:srgbClr val="52606B"/>
                </a:solidFill>
                <a:latin typeface="Akrobat" panose="00000600000000000000" pitchFamily="50" charset="-52"/>
              </a:rPr>
              <a:t>Помещения, расположенные </a:t>
            </a:r>
            <a:r>
              <a:rPr lang="en-US" sz="1500" dirty="0">
                <a:solidFill>
                  <a:srgbClr val="52606B"/>
                </a:solidFill>
                <a:latin typeface="Akrobat" panose="00000600000000000000" pitchFamily="50" charset="-52"/>
              </a:rPr>
              <a:t/>
            </a:r>
            <a:br>
              <a:rPr lang="en-US" sz="1500" dirty="0">
                <a:solidFill>
                  <a:srgbClr val="52606B"/>
                </a:solidFill>
                <a:latin typeface="Akrobat" panose="00000600000000000000" pitchFamily="50" charset="-52"/>
              </a:rPr>
            </a:br>
            <a:r>
              <a:rPr lang="ru-RU" sz="1500" dirty="0">
                <a:solidFill>
                  <a:srgbClr val="52606B"/>
                </a:solidFill>
                <a:latin typeface="Akrobat" panose="00000600000000000000" pitchFamily="50" charset="-52"/>
              </a:rPr>
              <a:t>в строениях, зданиях и сооружениях, </a:t>
            </a:r>
            <a:r>
              <a:rPr lang="ru-RU" sz="1500" spc="-35" dirty="0">
                <a:solidFill>
                  <a:srgbClr val="52606B"/>
                </a:solidFill>
                <a:latin typeface="Akrobat" panose="00000600000000000000" pitchFamily="50" charset="-52"/>
              </a:rPr>
              <a:t>конструктивные элементы и инженерные </a:t>
            </a:r>
            <a:r>
              <a:rPr lang="ru-RU" sz="1500" spc="-18" dirty="0">
                <a:solidFill>
                  <a:srgbClr val="52606B"/>
                </a:solidFill>
                <a:latin typeface="Akrobat" panose="00000600000000000000" pitchFamily="50" charset="-52"/>
              </a:rPr>
              <a:t>системы которых находятся в аварийном </a:t>
            </a:r>
            <a:r>
              <a:rPr lang="ru-RU" sz="1500" dirty="0">
                <a:solidFill>
                  <a:srgbClr val="52606B"/>
                </a:solidFill>
                <a:latin typeface="Akrobat" panose="00000600000000000000" pitchFamily="50" charset="-52"/>
              </a:rPr>
              <a:t>состоянии, а также находящееся в них имущество</a:t>
            </a:r>
          </a:p>
          <a:p>
            <a:pPr marL="144000" lvl="1" indent="-144000">
              <a:spcAft>
                <a:spcPts val="0"/>
              </a:spcAft>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Строения, здания и сооружения, </a:t>
            </a:r>
            <a:r>
              <a:rPr lang="en-US" sz="1500" spc="-18" dirty="0">
                <a:solidFill>
                  <a:srgbClr val="52606B"/>
                </a:solidFill>
                <a:latin typeface="Akrobat" panose="00000600000000000000" pitchFamily="50" charset="-52"/>
              </a:rPr>
              <a:t/>
            </a:r>
            <a:br>
              <a:rPr lang="en-US" sz="1500" spc="-18" dirty="0">
                <a:solidFill>
                  <a:srgbClr val="52606B"/>
                </a:solidFill>
                <a:latin typeface="Akrobat" panose="00000600000000000000" pitchFamily="50" charset="-52"/>
              </a:rPr>
            </a:br>
            <a:r>
              <a:rPr lang="ru-RU" sz="1500" spc="-18" dirty="0">
                <a:solidFill>
                  <a:srgbClr val="52606B"/>
                </a:solidFill>
                <a:latin typeface="Akrobat" panose="00000600000000000000" pitchFamily="50" charset="-52"/>
              </a:rPr>
              <a:t>с неокон</a:t>
            </a:r>
            <a:r>
              <a:rPr lang="ru-RU" sz="1500" dirty="0">
                <a:solidFill>
                  <a:srgbClr val="52606B"/>
                </a:solidFill>
                <a:latin typeface="Akrobat" panose="00000600000000000000" pitchFamily="50" charset="-52"/>
              </a:rPr>
              <a:t>ченным строительством, </a:t>
            </a:r>
            <a:r>
              <a:rPr lang="en-US" sz="1500" dirty="0">
                <a:solidFill>
                  <a:srgbClr val="52606B"/>
                </a:solidFill>
                <a:latin typeface="Akrobat" panose="00000600000000000000" pitchFamily="50" charset="-52"/>
              </a:rPr>
              <a:t/>
            </a:r>
            <a:br>
              <a:rPr lang="en-US" sz="1500" dirty="0">
                <a:solidFill>
                  <a:srgbClr val="52606B"/>
                </a:solidFill>
                <a:latin typeface="Akrobat" panose="00000600000000000000" pitchFamily="50" charset="-52"/>
              </a:rPr>
            </a:br>
            <a:r>
              <a:rPr lang="ru-RU" sz="1500" spc="-18" dirty="0">
                <a:solidFill>
                  <a:srgbClr val="52606B"/>
                </a:solidFill>
                <a:latin typeface="Akrobat" panose="00000600000000000000" pitchFamily="50" charset="-52"/>
              </a:rPr>
              <a:t>в стадии капитального ремонта, </a:t>
            </a:r>
          </a:p>
          <a:p>
            <a:pPr marL="144000" lvl="1" indent="-144000">
              <a:spcAft>
                <a:spcPts val="0"/>
              </a:spcAft>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Имущество, находящееся на территории, на которой объявлен режим ЧС.</a:t>
            </a:r>
          </a:p>
        </p:txBody>
      </p:sp>
      <p:sp>
        <p:nvSpPr>
          <p:cNvPr id="6" name="Прямоугольник 5">
            <a:extLst>
              <a:ext uri="{FF2B5EF4-FFF2-40B4-BE49-F238E27FC236}">
                <a16:creationId xmlns:a16="http://schemas.microsoft.com/office/drawing/2014/main" id="{E86B4916-0F7F-87EF-3071-DD09BFAD4FF2}"/>
              </a:ext>
            </a:extLst>
          </p:cNvPr>
          <p:cNvSpPr/>
          <p:nvPr/>
        </p:nvSpPr>
        <p:spPr>
          <a:xfrm>
            <a:off x="8327922" y="1993182"/>
            <a:ext cx="3254477" cy="4016484"/>
          </a:xfrm>
          <a:prstGeom prst="rect">
            <a:avLst/>
          </a:prstGeom>
        </p:spPr>
        <p:txBody>
          <a:bodyPr wrap="square">
            <a:spAutoFit/>
          </a:bodyPr>
          <a:lstStyle/>
          <a:p>
            <a:pPr marL="144000" lvl="1" indent="-144000">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Имущество, находящееся в зоне боевых (военных) действий или операций, иных военных или подобных мероприятий, </a:t>
            </a:r>
            <a:br>
              <a:rPr lang="ru-RU" sz="1500" spc="-18" dirty="0">
                <a:solidFill>
                  <a:srgbClr val="52606B"/>
                </a:solidFill>
                <a:latin typeface="Akrobat" panose="00000600000000000000" pitchFamily="50" charset="-52"/>
              </a:rPr>
            </a:br>
            <a:r>
              <a:rPr lang="ru-RU" sz="1500" spc="-18" dirty="0">
                <a:solidFill>
                  <a:srgbClr val="52606B"/>
                </a:solidFill>
                <a:latin typeface="Akrobat" panose="00000600000000000000" pitchFamily="50" charset="-52"/>
              </a:rPr>
              <a:t>в т. ч. против террористов или вооруженных формирований, применения военной </a:t>
            </a:r>
            <a:r>
              <a:rPr lang="ru-RU" sz="1500" spc="-51" dirty="0">
                <a:solidFill>
                  <a:srgbClr val="52606B"/>
                </a:solidFill>
                <a:latin typeface="Akrobat" panose="00000600000000000000" pitchFamily="50" charset="-52"/>
              </a:rPr>
              <a:t>силы (РФ, иных государств); </a:t>
            </a:r>
            <a:r>
              <a:rPr lang="ru-RU" sz="1500" spc="-18" dirty="0">
                <a:solidFill>
                  <a:srgbClr val="52606B"/>
                </a:solidFill>
                <a:latin typeface="Akrobat" panose="00000600000000000000" pitchFamily="50" charset="-52"/>
              </a:rPr>
              <a:t>на территории, </a:t>
            </a:r>
            <a:br>
              <a:rPr lang="ru-RU" sz="1500" spc="-18" dirty="0">
                <a:solidFill>
                  <a:srgbClr val="52606B"/>
                </a:solidFill>
                <a:latin typeface="Akrobat" panose="00000600000000000000" pitchFamily="50" charset="-52"/>
              </a:rPr>
            </a:br>
            <a:r>
              <a:rPr lang="ru-RU" sz="1500" spc="-18" dirty="0">
                <a:solidFill>
                  <a:srgbClr val="52606B"/>
                </a:solidFill>
                <a:latin typeface="Akrobat" panose="00000600000000000000" pitchFamily="50" charset="-52"/>
              </a:rPr>
              <a:t>где объявлено военное или иное спец. положение/ режим с момента </a:t>
            </a:r>
            <a:r>
              <a:rPr lang="ru-RU" sz="1500" spc="-1" dirty="0">
                <a:solidFill>
                  <a:srgbClr val="52606B"/>
                </a:solidFill>
                <a:latin typeface="Akrobat" panose="00000600000000000000" pitchFamily="50" charset="-52"/>
              </a:rPr>
              <a:t>объявления в установленном порядке </a:t>
            </a:r>
            <a:r>
              <a:rPr lang="en-US" sz="1500" spc="-1" dirty="0">
                <a:solidFill>
                  <a:srgbClr val="52606B"/>
                </a:solidFill>
                <a:latin typeface="Akrobat" panose="00000600000000000000" pitchFamily="50" charset="-52"/>
              </a:rPr>
              <a:t/>
            </a:r>
            <a:br>
              <a:rPr lang="en-US" sz="1500" spc="-1" dirty="0">
                <a:solidFill>
                  <a:srgbClr val="52606B"/>
                </a:solidFill>
                <a:latin typeface="Akrobat" panose="00000600000000000000" pitchFamily="50" charset="-52"/>
              </a:rPr>
            </a:br>
            <a:r>
              <a:rPr lang="ru-RU" sz="1500" spc="-35" dirty="0">
                <a:solidFill>
                  <a:srgbClr val="52606B"/>
                </a:solidFill>
                <a:latin typeface="Akrobat" panose="00000600000000000000" pitchFamily="50" charset="-52"/>
              </a:rPr>
              <a:t>о такой угрозе, если такое объявление было произведено до заключения Договора страхования и т.д.</a:t>
            </a:r>
            <a:endParaRPr lang="ru-RU" sz="1500" spc="-18" dirty="0">
              <a:solidFill>
                <a:srgbClr val="52606B"/>
              </a:solidFill>
              <a:latin typeface="Akrobat" panose="00000600000000000000" pitchFamily="50" charset="-52"/>
            </a:endParaRPr>
          </a:p>
          <a:p>
            <a:pPr marL="0" lvl="1">
              <a:spcAft>
                <a:spcPts val="0"/>
              </a:spcAft>
              <a:buClr>
                <a:srgbClr val="C80F2E"/>
              </a:buClr>
            </a:pPr>
            <a:endParaRPr lang="ru-RU" sz="1500" b="1" spc="-18" dirty="0">
              <a:solidFill>
                <a:srgbClr val="52606B"/>
              </a:solidFill>
              <a:latin typeface="Akrobat" panose="00000600000000000000" pitchFamily="50" charset="-52"/>
            </a:endParaRPr>
          </a:p>
          <a:p>
            <a:pPr marL="0" lvl="1">
              <a:spcAft>
                <a:spcPts val="0"/>
              </a:spcAft>
              <a:buClr>
                <a:srgbClr val="C80F2E"/>
              </a:buClr>
            </a:pPr>
            <a:r>
              <a:rPr lang="ru-RU" sz="1500" b="1" spc="-18" dirty="0">
                <a:solidFill>
                  <a:srgbClr val="52606B"/>
                </a:solidFill>
                <a:latin typeface="Akrobat" panose="00000600000000000000" pitchFamily="50" charset="-52"/>
              </a:rPr>
              <a:t>Полный перечень исключений описан в </a:t>
            </a:r>
            <a:r>
              <a:rPr lang="ru-RU" sz="1500" b="1" spc="-18" dirty="0">
                <a:solidFill>
                  <a:srgbClr val="C00000"/>
                </a:solidFill>
                <a:latin typeface="Akrobat" panose="00000600000000000000" pitchFamily="50" charset="-52"/>
              </a:rPr>
              <a:t>Правилах комплексного страхования имущественных рисков п. 2.3.</a:t>
            </a:r>
          </a:p>
        </p:txBody>
      </p:sp>
      <p:sp>
        <p:nvSpPr>
          <p:cNvPr id="8" name="Номер слайда 6">
            <a:extLst>
              <a:ext uri="{FF2B5EF4-FFF2-40B4-BE49-F238E27FC236}">
                <a16:creationId xmlns:a16="http://schemas.microsoft.com/office/drawing/2014/main" id="{8E90AB4A-C95B-0BFE-0A81-4D03664730B8}"/>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71781FA5-06F3-4E95-A62A-B92ACBC87FBB}" type="slidenum">
              <a:rPr lang="ru-RU" sz="900" smtClean="0"/>
              <a:t>37</a:t>
            </a:fld>
            <a:endParaRPr lang="ru-RU" sz="900" dirty="0"/>
          </a:p>
        </p:txBody>
      </p:sp>
      <p:sp>
        <p:nvSpPr>
          <p:cNvPr id="4" name="Прямоугольник 3">
            <a:extLst>
              <a:ext uri="{FF2B5EF4-FFF2-40B4-BE49-F238E27FC236}">
                <a16:creationId xmlns:a16="http://schemas.microsoft.com/office/drawing/2014/main" id="{D3E7DB7E-424C-E995-1CD9-63C0AFEC2B38}"/>
              </a:ext>
            </a:extLst>
          </p:cNvPr>
          <p:cNvSpPr/>
          <p:nvPr/>
        </p:nvSpPr>
        <p:spPr>
          <a:xfrm>
            <a:off x="570271" y="2454847"/>
            <a:ext cx="3215148" cy="3554819"/>
          </a:xfrm>
          <a:prstGeom prst="rect">
            <a:avLst/>
          </a:prstGeom>
        </p:spPr>
        <p:txBody>
          <a:bodyPr wrap="square">
            <a:spAutoFit/>
          </a:bodyPr>
          <a:lstStyle/>
          <a:p>
            <a:pPr marL="144000" lvl="1" indent="-144000">
              <a:spcAft>
                <a:spcPts val="0"/>
              </a:spcAft>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Технические носители информации компьютерных и аналогичных систем</a:t>
            </a:r>
          </a:p>
          <a:p>
            <a:pPr marL="144000" lvl="1" indent="-144000">
              <a:spcAft>
                <a:spcPts val="0"/>
              </a:spcAft>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Документы, удостоверяющие личность, правоустанавливающие документы</a:t>
            </a:r>
          </a:p>
          <a:p>
            <a:pPr marL="144000" lvl="1" indent="-144000">
              <a:spcAft>
                <a:spcPts val="0"/>
              </a:spcAft>
              <a:buClr>
                <a:srgbClr val="C80F2E"/>
              </a:buClr>
              <a:buFont typeface="Arial" panose="020B0604020202020204" pitchFamily="34" charset="0"/>
              <a:buChar char="•"/>
            </a:pPr>
            <a:r>
              <a:rPr lang="ru-RU" sz="1500" dirty="0">
                <a:solidFill>
                  <a:srgbClr val="52606B"/>
                </a:solidFill>
                <a:latin typeface="Akrobat" panose="00000600000000000000" pitchFamily="50" charset="-52"/>
              </a:rPr>
              <a:t>Рукописи, планы, чертежи, </a:t>
            </a:r>
            <a:r>
              <a:rPr lang="en-US" sz="1500" dirty="0">
                <a:solidFill>
                  <a:srgbClr val="52606B"/>
                </a:solidFill>
                <a:latin typeface="Akrobat" panose="00000600000000000000" pitchFamily="50" charset="-52"/>
              </a:rPr>
              <a:t/>
            </a:r>
            <a:br>
              <a:rPr lang="en-US" sz="1500" dirty="0">
                <a:solidFill>
                  <a:srgbClr val="52606B"/>
                </a:solidFill>
                <a:latin typeface="Akrobat" panose="00000600000000000000" pitchFamily="50" charset="-52"/>
              </a:rPr>
            </a:br>
            <a:r>
              <a:rPr lang="ru-RU" sz="1500" dirty="0">
                <a:solidFill>
                  <a:srgbClr val="52606B"/>
                </a:solidFill>
                <a:latin typeface="Akrobat" panose="00000600000000000000" pitchFamily="50" charset="-52"/>
              </a:rPr>
              <a:t>документы, и пр.</a:t>
            </a:r>
          </a:p>
          <a:p>
            <a:pPr marL="144000" lvl="1" indent="-144000">
              <a:spcAft>
                <a:spcPts val="0"/>
              </a:spcAft>
              <a:buClr>
                <a:srgbClr val="C80F2E"/>
              </a:buClr>
              <a:buFont typeface="Arial" panose="020B0604020202020204" pitchFamily="34" charset="0"/>
              <a:buChar char="•"/>
            </a:pPr>
            <a:r>
              <a:rPr lang="ru-RU" sz="1500" dirty="0">
                <a:solidFill>
                  <a:srgbClr val="52606B"/>
                </a:solidFill>
                <a:latin typeface="Akrobat" panose="00000600000000000000" pitchFamily="50" charset="-52"/>
              </a:rPr>
              <a:t>Модели, макеты, выставочные экспонаты и пр.</a:t>
            </a:r>
          </a:p>
          <a:p>
            <a:pPr marL="144000" lvl="1" indent="-144000">
              <a:spcAft>
                <a:spcPts val="0"/>
              </a:spcAft>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Драгоценные металлы в слитках, драгоценные камни без оправ</a:t>
            </a:r>
          </a:p>
          <a:p>
            <a:pPr marL="144000" lvl="1" indent="-144000">
              <a:buClr>
                <a:srgbClr val="C80F2E"/>
              </a:buClr>
              <a:buFont typeface="Arial" panose="020B0604020202020204" pitchFamily="34" charset="0"/>
              <a:buChar char="•"/>
            </a:pPr>
            <a:r>
              <a:rPr lang="ru-RU" sz="1500" spc="-18" dirty="0">
                <a:solidFill>
                  <a:srgbClr val="52606B"/>
                </a:solidFill>
                <a:latin typeface="Akrobat" panose="00000600000000000000" pitchFamily="50" charset="-52"/>
              </a:rPr>
              <a:t>Парфюмерия (изделия, для ароматизации чего-либо (духи, туалетная вода и др.)), стройматериалы, табачные изделия</a:t>
            </a:r>
          </a:p>
          <a:p>
            <a:pPr marL="144000" lvl="1" indent="-144000">
              <a:spcAft>
                <a:spcPts val="0"/>
              </a:spcAft>
              <a:buClr>
                <a:srgbClr val="C80F2E"/>
              </a:buClr>
              <a:buFont typeface="Arial" panose="020B0604020202020204" pitchFamily="34" charset="0"/>
              <a:buChar char="•"/>
            </a:pPr>
            <a:r>
              <a:rPr lang="ru-RU" sz="1500" dirty="0">
                <a:solidFill>
                  <a:srgbClr val="52606B"/>
                </a:solidFill>
                <a:latin typeface="Akrobat" panose="00000600000000000000" pitchFamily="50" charset="-52"/>
              </a:rPr>
              <a:t>Взрывчатые вещества и боеприпасы</a:t>
            </a:r>
          </a:p>
        </p:txBody>
      </p:sp>
      <p:pic>
        <p:nvPicPr>
          <p:cNvPr id="10" name="Рисунок 9">
            <a:extLst>
              <a:ext uri="{FF2B5EF4-FFF2-40B4-BE49-F238E27FC236}">
                <a16:creationId xmlns:a16="http://schemas.microsoft.com/office/drawing/2014/main" id="{9CB3D9D5-7F50-520A-ACF4-215A35A06C0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255857" y="528859"/>
            <a:ext cx="1284788" cy="1277221"/>
          </a:xfrm>
          <a:prstGeom prst="rect">
            <a:avLst/>
          </a:prstGeom>
        </p:spPr>
      </p:pic>
    </p:spTree>
    <p:extLst>
      <p:ext uri="{BB962C8B-B14F-4D97-AF65-F5344CB8AC3E}">
        <p14:creationId xmlns:p14="http://schemas.microsoft.com/office/powerpoint/2010/main" val="260835736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Скругленный прямоугольник 41">
            <a:extLst>
              <a:ext uri="{FF2B5EF4-FFF2-40B4-BE49-F238E27FC236}">
                <a16:creationId xmlns:a16="http://schemas.microsoft.com/office/drawing/2014/main" id="{8DD6AD4A-5FA0-EE04-2B17-7A3EF4335953}"/>
              </a:ext>
            </a:extLst>
          </p:cNvPr>
          <p:cNvSpPr/>
          <p:nvPr/>
        </p:nvSpPr>
        <p:spPr>
          <a:xfrm>
            <a:off x="1055688" y="1304925"/>
            <a:ext cx="10693400" cy="4932363"/>
          </a:xfrm>
          <a:prstGeom prst="roundRect">
            <a:avLst>
              <a:gd name="adj" fmla="val 4080"/>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 name="Прямоугольник с двумя скругленными соседними углами 3"/>
          <p:cNvSpPr/>
          <p:nvPr/>
        </p:nvSpPr>
        <p:spPr>
          <a:xfrm>
            <a:off x="1055688" y="1304925"/>
            <a:ext cx="10693400" cy="661527"/>
          </a:xfrm>
          <a:prstGeom prst="round2SameRect">
            <a:avLst>
              <a:gd name="adj1" fmla="val 28186"/>
              <a:gd name="adj2" fmla="val 0"/>
            </a:avLst>
          </a:prstGeom>
          <a:solidFill>
            <a:srgbClr val="C8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2" name="Заголовок 1">
            <a:extLst>
              <a:ext uri="{FF2B5EF4-FFF2-40B4-BE49-F238E27FC236}">
                <a16:creationId xmlns:a16="http://schemas.microsoft.com/office/drawing/2014/main" id="{02169AD7-87F6-42A8-A249-D56E7938549F}"/>
              </a:ext>
            </a:extLst>
          </p:cNvPr>
          <p:cNvSpPr>
            <a:spLocks noGrp="1"/>
          </p:cNvSpPr>
          <p:nvPr>
            <p:ph type="title"/>
          </p:nvPr>
        </p:nvSpPr>
        <p:spPr/>
        <p:txBody>
          <a:bodyPr anchor="t" anchorCtr="0"/>
          <a:lstStyle/>
          <a:p>
            <a:r>
              <a:rPr lang="ru-RU" dirty="0"/>
              <a:t>Факторы риска</a:t>
            </a:r>
            <a:br>
              <a:rPr lang="ru-RU" dirty="0"/>
            </a:br>
            <a:endParaRPr lang="ru-RU" dirty="0"/>
          </a:p>
        </p:txBody>
      </p:sp>
      <p:sp>
        <p:nvSpPr>
          <p:cNvPr id="38" name="Номер слайда 6"/>
          <p:cNvSpPr>
            <a:spLocks noGrp="1"/>
          </p:cNvSpPr>
          <p:nvPr>
            <p:ph type="sldNum" sz="quarter" idx="4"/>
          </p:nvPr>
        </p:nvSpPr>
        <p:spPr>
          <a:prstGeom prst="rect">
            <a:avLst/>
          </a:prstGeom>
        </p:spPr>
        <p:txBody>
          <a:bodyPr rIns="0"/>
          <a:lstStyle>
            <a:lvl1pPr>
              <a:defRPr sz="1100">
                <a:solidFill>
                  <a:srgbClr val="939BA1"/>
                </a:solidFill>
                <a:latin typeface="Akrobat" panose="00000600000000000000" pitchFamily="50" charset="-52"/>
              </a:defRPr>
            </a:lvl1pPr>
          </a:lstStyle>
          <a:p>
            <a:fld id="{42618676-9B9A-4B98-92B2-AA15E1947899}" type="slidenum">
              <a:rPr lang="ru-RU" sz="900" smtClean="0"/>
              <a:t>38</a:t>
            </a:fld>
            <a:endParaRPr lang="ru-RU" sz="900" dirty="0"/>
          </a:p>
        </p:txBody>
      </p:sp>
      <p:grpSp>
        <p:nvGrpSpPr>
          <p:cNvPr id="5" name="Group 4">
            <a:extLst>
              <a:ext uri="{FF2B5EF4-FFF2-40B4-BE49-F238E27FC236}">
                <a16:creationId xmlns:a16="http://schemas.microsoft.com/office/drawing/2014/main" id="{126C4208-A6E7-41EB-AA1E-0C257D9E1E1E}"/>
              </a:ext>
            </a:extLst>
          </p:cNvPr>
          <p:cNvGrpSpPr/>
          <p:nvPr/>
        </p:nvGrpSpPr>
        <p:grpSpPr>
          <a:xfrm>
            <a:off x="415926" y="429108"/>
            <a:ext cx="457993" cy="457181"/>
            <a:chOff x="415926" y="429108"/>
            <a:chExt cx="457993" cy="457181"/>
          </a:xfrm>
        </p:grpSpPr>
        <p:sp>
          <p:nvSpPr>
            <p:cNvPr id="3" name="Rectangle: Rounded Corners 2">
              <a:extLst>
                <a:ext uri="{FF2B5EF4-FFF2-40B4-BE49-F238E27FC236}">
                  <a16:creationId xmlns:a16="http://schemas.microsoft.com/office/drawing/2014/main" id="{0FB93C12-6C16-4ABD-9761-CC197AB97753}"/>
                </a:ext>
              </a:extLst>
            </p:cNvPr>
            <p:cNvSpPr/>
            <p:nvPr/>
          </p:nvSpPr>
          <p:spPr>
            <a:xfrm>
              <a:off x="460040" y="471399"/>
              <a:ext cx="369167" cy="36348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0" name="Freeform 5">
              <a:extLst>
                <a:ext uri="{FF2B5EF4-FFF2-40B4-BE49-F238E27FC236}">
                  <a16:creationId xmlns:a16="http://schemas.microsoft.com/office/drawing/2014/main" id="{B31E497B-E774-49B6-B06E-475B33AC911A}"/>
                </a:ext>
              </a:extLst>
            </p:cNvPr>
            <p:cNvSpPr>
              <a:spLocks noEditPoints="1"/>
            </p:cNvSpPr>
            <p:nvPr/>
          </p:nvSpPr>
          <p:spPr bwMode="auto">
            <a:xfrm>
              <a:off x="415926" y="429108"/>
              <a:ext cx="457993" cy="457181"/>
            </a:xfrm>
            <a:custGeom>
              <a:avLst/>
              <a:gdLst>
                <a:gd name="T0" fmla="*/ 151 w 280"/>
                <a:gd name="T1" fmla="*/ 192 h 280"/>
                <a:gd name="T2" fmla="*/ 170 w 280"/>
                <a:gd name="T3" fmla="*/ 136 h 280"/>
                <a:gd name="T4" fmla="*/ 151 w 280"/>
                <a:gd name="T5" fmla="*/ 88 h 280"/>
                <a:gd name="T6" fmla="*/ 125 w 280"/>
                <a:gd name="T7" fmla="*/ 74 h 280"/>
                <a:gd name="T8" fmla="*/ 98 w 280"/>
                <a:gd name="T9" fmla="*/ 90 h 280"/>
                <a:gd name="T10" fmla="*/ 87 w 280"/>
                <a:gd name="T11" fmla="*/ 139 h 280"/>
                <a:gd name="T12" fmla="*/ 97 w 280"/>
                <a:gd name="T13" fmla="*/ 191 h 280"/>
                <a:gd name="T14" fmla="*/ 125 w 280"/>
                <a:gd name="T15" fmla="*/ 207 h 280"/>
                <a:gd name="T16" fmla="*/ 151 w 280"/>
                <a:gd name="T17" fmla="*/ 192 h 280"/>
                <a:gd name="T18" fmla="*/ 248 w 280"/>
                <a:gd name="T19" fmla="*/ 183 h 280"/>
                <a:gd name="T20" fmla="*/ 242 w 280"/>
                <a:gd name="T21" fmla="*/ 214 h 280"/>
                <a:gd name="T22" fmla="*/ 219 w 280"/>
                <a:gd name="T23" fmla="*/ 227 h 280"/>
                <a:gd name="T24" fmla="*/ 195 w 280"/>
                <a:gd name="T25" fmla="*/ 215 h 280"/>
                <a:gd name="T26" fmla="*/ 185 w 280"/>
                <a:gd name="T27" fmla="*/ 193 h 280"/>
                <a:gd name="T28" fmla="*/ 162 w 280"/>
                <a:gd name="T29" fmla="*/ 216 h 280"/>
                <a:gd name="T30" fmla="*/ 121 w 280"/>
                <a:gd name="T31" fmla="*/ 229 h 280"/>
                <a:gd name="T32" fmla="*/ 61 w 280"/>
                <a:gd name="T33" fmla="*/ 204 h 280"/>
                <a:gd name="T34" fmla="*/ 38 w 280"/>
                <a:gd name="T35" fmla="*/ 139 h 280"/>
                <a:gd name="T36" fmla="*/ 62 w 280"/>
                <a:gd name="T37" fmla="*/ 76 h 280"/>
                <a:gd name="T38" fmla="*/ 120 w 280"/>
                <a:gd name="T39" fmla="*/ 51 h 280"/>
                <a:gd name="T40" fmla="*/ 162 w 280"/>
                <a:gd name="T41" fmla="*/ 67 h 280"/>
                <a:gd name="T42" fmla="*/ 179 w 280"/>
                <a:gd name="T43" fmla="*/ 91 h 280"/>
                <a:gd name="T44" fmla="*/ 180 w 280"/>
                <a:gd name="T45" fmla="*/ 92 h 280"/>
                <a:gd name="T46" fmla="*/ 188 w 280"/>
                <a:gd name="T47" fmla="*/ 54 h 280"/>
                <a:gd name="T48" fmla="*/ 234 w 280"/>
                <a:gd name="T49" fmla="*/ 54 h 280"/>
                <a:gd name="T50" fmla="*/ 202 w 280"/>
                <a:gd name="T51" fmla="*/ 166 h 280"/>
                <a:gd name="T52" fmla="*/ 210 w 280"/>
                <a:gd name="T53" fmla="*/ 181 h 280"/>
                <a:gd name="T54" fmla="*/ 220 w 280"/>
                <a:gd name="T55" fmla="*/ 186 h 280"/>
                <a:gd name="T56" fmla="*/ 228 w 280"/>
                <a:gd name="T57" fmla="*/ 176 h 280"/>
                <a:gd name="T58" fmla="*/ 228 w 280"/>
                <a:gd name="T59" fmla="*/ 175 h 280"/>
                <a:gd name="T60" fmla="*/ 248 w 280"/>
                <a:gd name="T61" fmla="*/ 175 h 280"/>
                <a:gd name="T62" fmla="*/ 248 w 280"/>
                <a:gd name="T63" fmla="*/ 183 h 280"/>
                <a:gd name="T64" fmla="*/ 280 w 280"/>
                <a:gd name="T65" fmla="*/ 197 h 280"/>
                <a:gd name="T66" fmla="*/ 280 w 280"/>
                <a:gd name="T67" fmla="*/ 83 h 280"/>
                <a:gd name="T68" fmla="*/ 197 w 280"/>
                <a:gd name="T69" fmla="*/ 0 h 280"/>
                <a:gd name="T70" fmla="*/ 83 w 280"/>
                <a:gd name="T71" fmla="*/ 0 h 280"/>
                <a:gd name="T72" fmla="*/ 0 w 280"/>
                <a:gd name="T73" fmla="*/ 83 h 280"/>
                <a:gd name="T74" fmla="*/ 0 w 280"/>
                <a:gd name="T75" fmla="*/ 197 h 280"/>
                <a:gd name="T76" fmla="*/ 83 w 280"/>
                <a:gd name="T77" fmla="*/ 280 h 280"/>
                <a:gd name="T78" fmla="*/ 197 w 280"/>
                <a:gd name="T79" fmla="*/ 280 h 280"/>
                <a:gd name="T80" fmla="*/ 280 w 280"/>
                <a:gd name="T81" fmla="*/ 1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 h="280">
                  <a:moveTo>
                    <a:pt x="151" y="192"/>
                  </a:moveTo>
                  <a:cubicBezTo>
                    <a:pt x="158" y="182"/>
                    <a:pt x="164" y="164"/>
                    <a:pt x="170" y="136"/>
                  </a:cubicBezTo>
                  <a:cubicBezTo>
                    <a:pt x="165" y="114"/>
                    <a:pt x="159" y="98"/>
                    <a:pt x="151" y="88"/>
                  </a:cubicBezTo>
                  <a:cubicBezTo>
                    <a:pt x="144" y="78"/>
                    <a:pt x="136" y="74"/>
                    <a:pt x="125" y="74"/>
                  </a:cubicBezTo>
                  <a:cubicBezTo>
                    <a:pt x="114" y="74"/>
                    <a:pt x="105" y="79"/>
                    <a:pt x="98" y="90"/>
                  </a:cubicBezTo>
                  <a:cubicBezTo>
                    <a:pt x="91" y="102"/>
                    <a:pt x="87" y="119"/>
                    <a:pt x="87" y="139"/>
                  </a:cubicBezTo>
                  <a:cubicBezTo>
                    <a:pt x="87" y="162"/>
                    <a:pt x="90" y="179"/>
                    <a:pt x="97" y="191"/>
                  </a:cubicBezTo>
                  <a:cubicBezTo>
                    <a:pt x="104" y="202"/>
                    <a:pt x="113" y="207"/>
                    <a:pt x="125" y="207"/>
                  </a:cubicBezTo>
                  <a:cubicBezTo>
                    <a:pt x="135" y="207"/>
                    <a:pt x="144" y="202"/>
                    <a:pt x="151" y="192"/>
                  </a:cubicBezTo>
                  <a:moveTo>
                    <a:pt x="248" y="183"/>
                  </a:moveTo>
                  <a:cubicBezTo>
                    <a:pt x="248" y="198"/>
                    <a:pt x="247" y="207"/>
                    <a:pt x="242" y="214"/>
                  </a:cubicBezTo>
                  <a:cubicBezTo>
                    <a:pt x="238" y="222"/>
                    <a:pt x="229" y="227"/>
                    <a:pt x="219" y="227"/>
                  </a:cubicBezTo>
                  <a:cubicBezTo>
                    <a:pt x="210" y="227"/>
                    <a:pt x="201" y="223"/>
                    <a:pt x="195" y="215"/>
                  </a:cubicBezTo>
                  <a:cubicBezTo>
                    <a:pt x="191" y="210"/>
                    <a:pt x="188" y="203"/>
                    <a:pt x="185" y="193"/>
                  </a:cubicBezTo>
                  <a:cubicBezTo>
                    <a:pt x="178" y="203"/>
                    <a:pt x="170" y="211"/>
                    <a:pt x="162" y="216"/>
                  </a:cubicBezTo>
                  <a:cubicBezTo>
                    <a:pt x="149" y="225"/>
                    <a:pt x="135" y="229"/>
                    <a:pt x="121" y="229"/>
                  </a:cubicBezTo>
                  <a:cubicBezTo>
                    <a:pt x="96" y="229"/>
                    <a:pt x="77" y="221"/>
                    <a:pt x="61" y="204"/>
                  </a:cubicBezTo>
                  <a:cubicBezTo>
                    <a:pt x="46" y="187"/>
                    <a:pt x="38" y="165"/>
                    <a:pt x="38" y="139"/>
                  </a:cubicBezTo>
                  <a:cubicBezTo>
                    <a:pt x="38" y="115"/>
                    <a:pt x="46" y="93"/>
                    <a:pt x="62" y="76"/>
                  </a:cubicBezTo>
                  <a:cubicBezTo>
                    <a:pt x="77" y="59"/>
                    <a:pt x="97" y="51"/>
                    <a:pt x="120" y="51"/>
                  </a:cubicBezTo>
                  <a:cubicBezTo>
                    <a:pt x="137" y="51"/>
                    <a:pt x="151" y="56"/>
                    <a:pt x="162" y="67"/>
                  </a:cubicBezTo>
                  <a:cubicBezTo>
                    <a:pt x="169" y="74"/>
                    <a:pt x="175" y="83"/>
                    <a:pt x="179" y="91"/>
                  </a:cubicBezTo>
                  <a:cubicBezTo>
                    <a:pt x="180" y="92"/>
                    <a:pt x="180" y="92"/>
                    <a:pt x="180" y="92"/>
                  </a:cubicBezTo>
                  <a:cubicBezTo>
                    <a:pt x="184" y="74"/>
                    <a:pt x="188" y="54"/>
                    <a:pt x="188" y="54"/>
                  </a:cubicBezTo>
                  <a:cubicBezTo>
                    <a:pt x="234" y="54"/>
                    <a:pt x="234" y="54"/>
                    <a:pt x="234" y="54"/>
                  </a:cubicBezTo>
                  <a:cubicBezTo>
                    <a:pt x="234" y="54"/>
                    <a:pt x="210" y="139"/>
                    <a:pt x="202" y="166"/>
                  </a:cubicBezTo>
                  <a:cubicBezTo>
                    <a:pt x="205" y="174"/>
                    <a:pt x="207" y="178"/>
                    <a:pt x="210" y="181"/>
                  </a:cubicBezTo>
                  <a:cubicBezTo>
                    <a:pt x="213" y="184"/>
                    <a:pt x="216" y="186"/>
                    <a:pt x="220" y="186"/>
                  </a:cubicBezTo>
                  <a:cubicBezTo>
                    <a:pt x="225" y="186"/>
                    <a:pt x="228" y="181"/>
                    <a:pt x="228" y="176"/>
                  </a:cubicBezTo>
                  <a:cubicBezTo>
                    <a:pt x="228" y="175"/>
                    <a:pt x="228" y="175"/>
                    <a:pt x="228" y="175"/>
                  </a:cubicBezTo>
                  <a:cubicBezTo>
                    <a:pt x="248" y="175"/>
                    <a:pt x="248" y="175"/>
                    <a:pt x="248" y="175"/>
                  </a:cubicBezTo>
                  <a:lnTo>
                    <a:pt x="248" y="183"/>
                  </a:lnTo>
                  <a:close/>
                  <a:moveTo>
                    <a:pt x="280" y="197"/>
                  </a:moveTo>
                  <a:cubicBezTo>
                    <a:pt x="280" y="83"/>
                    <a:pt x="280" y="83"/>
                    <a:pt x="280" y="83"/>
                  </a:cubicBezTo>
                  <a:cubicBezTo>
                    <a:pt x="280" y="38"/>
                    <a:pt x="243" y="0"/>
                    <a:pt x="197" y="0"/>
                  </a:cubicBezTo>
                  <a:cubicBezTo>
                    <a:pt x="83" y="0"/>
                    <a:pt x="83" y="0"/>
                    <a:pt x="83" y="0"/>
                  </a:cubicBezTo>
                  <a:cubicBezTo>
                    <a:pt x="37" y="0"/>
                    <a:pt x="0" y="38"/>
                    <a:pt x="0" y="83"/>
                  </a:cubicBezTo>
                  <a:cubicBezTo>
                    <a:pt x="0" y="197"/>
                    <a:pt x="0" y="197"/>
                    <a:pt x="0" y="197"/>
                  </a:cubicBezTo>
                  <a:cubicBezTo>
                    <a:pt x="0" y="243"/>
                    <a:pt x="37" y="280"/>
                    <a:pt x="83" y="280"/>
                  </a:cubicBezTo>
                  <a:cubicBezTo>
                    <a:pt x="197" y="280"/>
                    <a:pt x="197" y="280"/>
                    <a:pt x="197" y="280"/>
                  </a:cubicBezTo>
                  <a:cubicBezTo>
                    <a:pt x="243" y="280"/>
                    <a:pt x="280" y="243"/>
                    <a:pt x="280" y="197"/>
                  </a:cubicBezTo>
                </a:path>
              </a:pathLst>
            </a:custGeom>
            <a:solidFill>
              <a:srgbClr val="D60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aphicFrame>
        <p:nvGraphicFramePr>
          <p:cNvPr id="93" name="Таблица 8">
            <a:extLst>
              <a:ext uri="{FF2B5EF4-FFF2-40B4-BE49-F238E27FC236}">
                <a16:creationId xmlns:a16="http://schemas.microsoft.com/office/drawing/2014/main" id="{C47690AB-30E9-446C-A815-C2DC78975298}"/>
              </a:ext>
            </a:extLst>
          </p:cNvPr>
          <p:cNvGraphicFramePr>
            <a:graphicFrameLocks noGrp="1"/>
          </p:cNvGraphicFramePr>
          <p:nvPr>
            <p:extLst>
              <p:ext uri="{D42A27DB-BD31-4B8C-83A1-F6EECF244321}">
                <p14:modId xmlns:p14="http://schemas.microsoft.com/office/powerpoint/2010/main" val="1801993873"/>
              </p:ext>
            </p:extLst>
          </p:nvPr>
        </p:nvGraphicFramePr>
        <p:xfrm>
          <a:off x="1297858" y="1306698"/>
          <a:ext cx="10264877" cy="4930589"/>
        </p:xfrm>
        <a:graphic>
          <a:graphicData uri="http://schemas.openxmlformats.org/drawingml/2006/table">
            <a:tbl>
              <a:tblPr firstRow="1" bandRow="1">
                <a:tableStyleId>{5C22544A-7EE6-4342-B048-85BDC9FD1C3A}</a:tableStyleId>
              </a:tblPr>
              <a:tblGrid>
                <a:gridCol w="4463845">
                  <a:extLst>
                    <a:ext uri="{9D8B030D-6E8A-4147-A177-3AD203B41FA5}">
                      <a16:colId xmlns:a16="http://schemas.microsoft.com/office/drawing/2014/main" val="2495756280"/>
                    </a:ext>
                  </a:extLst>
                </a:gridCol>
                <a:gridCol w="5801032">
                  <a:extLst>
                    <a:ext uri="{9D8B030D-6E8A-4147-A177-3AD203B41FA5}">
                      <a16:colId xmlns:a16="http://schemas.microsoft.com/office/drawing/2014/main" val="4103945760"/>
                    </a:ext>
                  </a:extLst>
                </a:gridCol>
              </a:tblGrid>
              <a:tr h="658258">
                <a:tc>
                  <a:txBody>
                    <a:bodyPr/>
                    <a:lstStyle/>
                    <a:p>
                      <a:pPr algn="l">
                        <a:spcAft>
                          <a:spcPts val="0"/>
                        </a:spcAft>
                      </a:pPr>
                      <a:r>
                        <a:rPr lang="ru-RU" sz="1800" b="0" spc="-46" dirty="0">
                          <a:solidFill>
                            <a:schemeClr val="bg1"/>
                          </a:solidFill>
                          <a:effectLst/>
                          <a:latin typeface="Akrobat Bold" panose="00000800000000000000" pitchFamily="50" charset="-52"/>
                        </a:rPr>
                        <a:t>Фактор, влияющий</a:t>
                      </a:r>
                      <a:r>
                        <a:rPr lang="ru-RU" sz="1800" b="0" spc="-46" baseline="0" dirty="0">
                          <a:solidFill>
                            <a:schemeClr val="bg1"/>
                          </a:solidFill>
                          <a:effectLst/>
                          <a:latin typeface="Akrobat Bold" panose="00000800000000000000" pitchFamily="50" charset="-52"/>
                        </a:rPr>
                        <a:t> на степень риска по объекту</a:t>
                      </a:r>
                      <a:endParaRPr lang="ru-RU" sz="1800" b="0" spc="-46" dirty="0">
                        <a:solidFill>
                          <a:schemeClr val="bg1"/>
                        </a:solidFill>
                        <a:effectLst/>
                        <a:latin typeface="Akrobat Bold" panose="00000800000000000000" pitchFamily="50" charset="-52"/>
                        <a:ea typeface="Calibri" panose="020F0502020204030204" pitchFamily="34" charset="0"/>
                      </a:endParaRPr>
                    </a:p>
                  </a:txBody>
                  <a:tcPr marL="0" marR="0" marT="180000" marB="18000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8102E"/>
                    </a:solidFill>
                  </a:tcPr>
                </a:tc>
                <a:tc>
                  <a:txBody>
                    <a:bodyPr/>
                    <a:lstStyle/>
                    <a:p>
                      <a:pPr algn="l">
                        <a:spcAft>
                          <a:spcPts val="0"/>
                        </a:spcAft>
                      </a:pPr>
                      <a:r>
                        <a:rPr lang="ru-RU" sz="1800" b="0" dirty="0">
                          <a:solidFill>
                            <a:schemeClr val="bg1"/>
                          </a:solidFill>
                          <a:effectLst/>
                          <a:latin typeface="Akrobat Bold" panose="00000800000000000000" pitchFamily="50" charset="-52"/>
                        </a:rPr>
                        <a:t>Описание фактора</a:t>
                      </a:r>
                      <a:endParaRPr lang="ru-RU" sz="1800" b="0" dirty="0">
                        <a:solidFill>
                          <a:schemeClr val="bg1"/>
                        </a:solidFill>
                        <a:effectLst/>
                        <a:latin typeface="Akrobat Bold" panose="00000800000000000000" pitchFamily="50" charset="-52"/>
                        <a:ea typeface="Calibri" panose="020F0502020204030204" pitchFamily="34" charset="0"/>
                      </a:endParaRPr>
                    </a:p>
                  </a:txBody>
                  <a:tcPr marL="68580" marR="68580" marT="180000" marB="18000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8102E"/>
                    </a:solidFill>
                  </a:tcPr>
                </a:tc>
                <a:extLst>
                  <a:ext uri="{0D108BD9-81ED-4DB2-BD59-A6C34878D82A}">
                    <a16:rowId xmlns:a16="http://schemas.microsoft.com/office/drawing/2014/main" val="674110010"/>
                  </a:ext>
                </a:extLst>
              </a:tr>
              <a:tr h="1006766">
                <a:tc>
                  <a:txBody>
                    <a:bodyPr/>
                    <a:lstStyle/>
                    <a:p>
                      <a:pPr>
                        <a:lnSpc>
                          <a:spcPct val="107000"/>
                        </a:lnSpc>
                        <a:spcAft>
                          <a:spcPts val="0"/>
                        </a:spcAft>
                      </a:pPr>
                      <a:r>
                        <a:rPr lang="ru-RU" sz="1450" b="1"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Объект сдается в аренду</a:t>
                      </a:r>
                      <a:endParaRPr lang="ru-RU" sz="1450" b="1"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612000" marR="0" marT="252000" marB="252000" anchor="ctr">
                    <a:lnL w="12700" cmpd="sng">
                      <a:noFill/>
                    </a:lnL>
                    <a:lnR w="12700" cmpd="sng">
                      <a:noFill/>
                    </a:lnR>
                    <a:lnT w="38100" cmpd="sng">
                      <a:noFill/>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0"/>
                        </a:spcAft>
                      </a:pPr>
                      <a:r>
                        <a:rPr lang="ru-RU" sz="14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Квартира/помещение сдается в посуточную, краткосрочную </a:t>
                      </a:r>
                      <a:endParaRPr lang="en-US" sz="14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endParaRPr>
                    </a:p>
                    <a:p>
                      <a:pPr>
                        <a:lnSpc>
                          <a:spcPct val="107000"/>
                        </a:lnSpc>
                        <a:spcAft>
                          <a:spcPts val="0"/>
                        </a:spcAft>
                      </a:pPr>
                      <a:r>
                        <a:rPr lang="ru-RU" sz="1450" spc="-30" baseline="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(до 30 календарных дней) или долгосрочную аренду (свыше 30 календарных дней)</a:t>
                      </a:r>
                      <a:endParaRPr lang="ru-RU" sz="1450" spc="-30" baseline="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95250" marR="95250" marT="252000" marB="252000" anchor="ctr">
                    <a:lnL w="12700" cmpd="sng">
                      <a:noFill/>
                    </a:lnL>
                    <a:lnR w="12700" cmpd="sng">
                      <a:noFill/>
                    </a:lnR>
                    <a:lnT w="38100" cmpd="sng">
                      <a:noFill/>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276302"/>
                  </a:ext>
                </a:extLst>
              </a:tr>
              <a:tr h="752933">
                <a:tc>
                  <a:txBody>
                    <a:bodyPr/>
                    <a:lstStyle/>
                    <a:p>
                      <a:pPr>
                        <a:lnSpc>
                          <a:spcPct val="107000"/>
                        </a:lnSpc>
                        <a:spcAft>
                          <a:spcPts val="0"/>
                        </a:spcAft>
                      </a:pPr>
                      <a:r>
                        <a:rPr lang="ru-RU" sz="1450" b="1"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Стены и/или перекрытия из горючих материалов</a:t>
                      </a:r>
                      <a:endParaRPr lang="ru-RU" sz="1450" b="1"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612000" marR="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0"/>
                        </a:spcAft>
                      </a:pPr>
                      <a:r>
                        <a:rPr lang="ru-RU" sz="14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Стены и/или перекрытия из горючих элементов (дерево и пр.)</a:t>
                      </a:r>
                      <a:endParaRPr lang="ru-RU" sz="145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95250" marR="9525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1718946"/>
                  </a:ext>
                </a:extLst>
              </a:tr>
              <a:tr h="1006766">
                <a:tc>
                  <a:txBody>
                    <a:bodyPr/>
                    <a:lstStyle/>
                    <a:p>
                      <a:pPr>
                        <a:lnSpc>
                          <a:spcPct val="107000"/>
                        </a:lnSpc>
                        <a:spcAft>
                          <a:spcPts val="0"/>
                        </a:spcAft>
                      </a:pPr>
                      <a:r>
                        <a:rPr lang="ru-RU" sz="1450" b="1"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Наличие газа</a:t>
                      </a:r>
                      <a:endParaRPr lang="ru-RU" sz="1450" b="1"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612000" marR="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0"/>
                        </a:spcAft>
                      </a:pPr>
                      <a:r>
                        <a:rPr lang="ru-RU" sz="14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В квартире/помещении используется газовое оборудование (варочная плита, газовый водонагреватель и т.п.)</a:t>
                      </a:r>
                      <a:endParaRPr lang="ru-RU" sz="145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95250" marR="9525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1334789"/>
                  </a:ext>
                </a:extLst>
              </a:tr>
              <a:tr h="752933">
                <a:tc>
                  <a:txBody>
                    <a:bodyPr/>
                    <a:lstStyle/>
                    <a:p>
                      <a:pPr>
                        <a:lnSpc>
                          <a:spcPct val="107000"/>
                        </a:lnSpc>
                        <a:spcAft>
                          <a:spcPts val="0"/>
                        </a:spcAft>
                      </a:pPr>
                      <a:r>
                        <a:rPr lang="ru-RU" sz="1450" b="1"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Помещение на первом или последнем этаже</a:t>
                      </a:r>
                      <a:endParaRPr lang="ru-RU" sz="1450" b="1"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612000" marR="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0"/>
                        </a:spcAft>
                      </a:pPr>
                      <a:r>
                        <a:rPr lang="ru-RU" sz="14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Квартира/помещение расположено на первом или последнем этаже</a:t>
                      </a:r>
                      <a:endParaRPr lang="ru-RU" sz="145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95250" marR="9525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solidFill>
                        <a:srgbClr val="838F9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9069760"/>
                  </a:ext>
                </a:extLst>
              </a:tr>
              <a:tr h="752933">
                <a:tc>
                  <a:txBody>
                    <a:bodyPr/>
                    <a:lstStyle/>
                    <a:p>
                      <a:pPr>
                        <a:lnSpc>
                          <a:spcPct val="107000"/>
                        </a:lnSpc>
                        <a:spcAft>
                          <a:spcPts val="0"/>
                        </a:spcAft>
                      </a:pPr>
                      <a:r>
                        <a:rPr lang="ru-RU" sz="1450" b="1"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Внутри объекта установлена сауна/печь/камин</a:t>
                      </a:r>
                      <a:endParaRPr lang="ru-RU" sz="1450" b="1"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612000" marR="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0"/>
                        </a:spcAft>
                      </a:pPr>
                      <a:r>
                        <a:rPr lang="ru-RU" sz="14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В квартире/помещении установлен камин/печь/сауна</a:t>
                      </a:r>
                      <a:endParaRPr lang="ru-RU" sz="145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95250" marR="95250" marT="252000" marB="252000" anchor="ctr">
                    <a:lnL w="12700" cmpd="sng">
                      <a:noFill/>
                    </a:lnL>
                    <a:lnR w="12700" cmpd="sng">
                      <a:noFill/>
                    </a:lnR>
                    <a:lnT w="12700" cap="flat" cmpd="sng" algn="ctr">
                      <a:solidFill>
                        <a:srgbClr val="838F9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6626369"/>
                  </a:ext>
                </a:extLst>
              </a:tr>
            </a:tbl>
          </a:graphicData>
        </a:graphic>
      </p:graphicFrame>
      <p:grpSp>
        <p:nvGrpSpPr>
          <p:cNvPr id="2" name="Группа 1"/>
          <p:cNvGrpSpPr/>
          <p:nvPr/>
        </p:nvGrpSpPr>
        <p:grpSpPr>
          <a:xfrm>
            <a:off x="1297501" y="2257023"/>
            <a:ext cx="380377" cy="380377"/>
            <a:chOff x="407988" y="2404509"/>
            <a:chExt cx="432000" cy="432000"/>
          </a:xfrm>
        </p:grpSpPr>
        <p:sp>
          <p:nvSpPr>
            <p:cNvPr id="48" name="Овал 255">
              <a:extLst>
                <a:ext uri="{FF2B5EF4-FFF2-40B4-BE49-F238E27FC236}">
                  <a16:creationId xmlns:a16="http://schemas.microsoft.com/office/drawing/2014/main" id="{1661344F-980F-97C4-A02E-59505785383C}"/>
                </a:ext>
              </a:extLst>
            </p:cNvPr>
            <p:cNvSpPr/>
            <p:nvPr/>
          </p:nvSpPr>
          <p:spPr>
            <a:xfrm>
              <a:off x="407988" y="2404509"/>
              <a:ext cx="432000" cy="432000"/>
            </a:xfrm>
            <a:prstGeom prst="ellipse">
              <a:avLst/>
            </a:prstGeom>
            <a:solidFill>
              <a:srgbClr val="52606B"/>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49" name="Group 4">
              <a:extLst>
                <a:ext uri="{FF2B5EF4-FFF2-40B4-BE49-F238E27FC236}">
                  <a16:creationId xmlns:a16="http://schemas.microsoft.com/office/drawing/2014/main" id="{AC56D090-689F-2B0F-CF07-F9DE479B03D5}"/>
                </a:ext>
              </a:extLst>
            </p:cNvPr>
            <p:cNvGrpSpPr>
              <a:grpSpLocks noChangeAspect="1"/>
            </p:cNvGrpSpPr>
            <p:nvPr/>
          </p:nvGrpSpPr>
          <p:grpSpPr bwMode="auto">
            <a:xfrm>
              <a:off x="585150" y="2484506"/>
              <a:ext cx="85539" cy="273525"/>
              <a:chOff x="3478" y="1033"/>
              <a:chExt cx="724" cy="2254"/>
            </a:xfrm>
          </p:grpSpPr>
          <p:sp>
            <p:nvSpPr>
              <p:cNvPr id="51" name="Freeform 5">
                <a:extLst>
                  <a:ext uri="{FF2B5EF4-FFF2-40B4-BE49-F238E27FC236}">
                    <a16:creationId xmlns:a16="http://schemas.microsoft.com/office/drawing/2014/main" id="{CA9C3511-873D-7B10-61AB-6CA435930CF4}"/>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3" name="Freeform 6">
                <a:extLst>
                  <a:ext uri="{FF2B5EF4-FFF2-40B4-BE49-F238E27FC236}">
                    <a16:creationId xmlns:a16="http://schemas.microsoft.com/office/drawing/2014/main" id="{B241DD05-E834-DAC7-D98F-680B0BA3483B}"/>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54" name="Группа 53"/>
          <p:cNvGrpSpPr/>
          <p:nvPr/>
        </p:nvGrpSpPr>
        <p:grpSpPr>
          <a:xfrm>
            <a:off x="1297501" y="3134652"/>
            <a:ext cx="380377" cy="380377"/>
            <a:chOff x="407988" y="2404509"/>
            <a:chExt cx="432000" cy="432000"/>
          </a:xfrm>
        </p:grpSpPr>
        <p:sp>
          <p:nvSpPr>
            <p:cNvPr id="55" name="Овал 255">
              <a:extLst>
                <a:ext uri="{FF2B5EF4-FFF2-40B4-BE49-F238E27FC236}">
                  <a16:creationId xmlns:a16="http://schemas.microsoft.com/office/drawing/2014/main" id="{1661344F-980F-97C4-A02E-59505785383C}"/>
                </a:ext>
              </a:extLst>
            </p:cNvPr>
            <p:cNvSpPr/>
            <p:nvPr/>
          </p:nvSpPr>
          <p:spPr>
            <a:xfrm>
              <a:off x="407988" y="2404509"/>
              <a:ext cx="432000" cy="432000"/>
            </a:xfrm>
            <a:prstGeom prst="ellipse">
              <a:avLst/>
            </a:prstGeom>
            <a:solidFill>
              <a:srgbClr val="52606B"/>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56" name="Group 4">
              <a:extLst>
                <a:ext uri="{FF2B5EF4-FFF2-40B4-BE49-F238E27FC236}">
                  <a16:creationId xmlns:a16="http://schemas.microsoft.com/office/drawing/2014/main" id="{AC56D090-689F-2B0F-CF07-F9DE479B03D5}"/>
                </a:ext>
              </a:extLst>
            </p:cNvPr>
            <p:cNvGrpSpPr>
              <a:grpSpLocks noChangeAspect="1"/>
            </p:cNvGrpSpPr>
            <p:nvPr/>
          </p:nvGrpSpPr>
          <p:grpSpPr bwMode="auto">
            <a:xfrm>
              <a:off x="585150" y="2484506"/>
              <a:ext cx="85539" cy="273525"/>
              <a:chOff x="3478" y="1033"/>
              <a:chExt cx="724" cy="2254"/>
            </a:xfrm>
          </p:grpSpPr>
          <p:sp>
            <p:nvSpPr>
              <p:cNvPr id="57" name="Freeform 5">
                <a:extLst>
                  <a:ext uri="{FF2B5EF4-FFF2-40B4-BE49-F238E27FC236}">
                    <a16:creationId xmlns:a16="http://schemas.microsoft.com/office/drawing/2014/main" id="{CA9C3511-873D-7B10-61AB-6CA435930CF4}"/>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8" name="Freeform 6">
                <a:extLst>
                  <a:ext uri="{FF2B5EF4-FFF2-40B4-BE49-F238E27FC236}">
                    <a16:creationId xmlns:a16="http://schemas.microsoft.com/office/drawing/2014/main" id="{B241DD05-E834-DAC7-D98F-680B0BA3483B}"/>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59" name="Группа 58"/>
          <p:cNvGrpSpPr/>
          <p:nvPr/>
        </p:nvGrpSpPr>
        <p:grpSpPr>
          <a:xfrm>
            <a:off x="1297501" y="4004807"/>
            <a:ext cx="380377" cy="380377"/>
            <a:chOff x="407988" y="2404509"/>
            <a:chExt cx="432000" cy="432000"/>
          </a:xfrm>
        </p:grpSpPr>
        <p:sp>
          <p:nvSpPr>
            <p:cNvPr id="60" name="Овал 255">
              <a:extLst>
                <a:ext uri="{FF2B5EF4-FFF2-40B4-BE49-F238E27FC236}">
                  <a16:creationId xmlns:a16="http://schemas.microsoft.com/office/drawing/2014/main" id="{1661344F-980F-97C4-A02E-59505785383C}"/>
                </a:ext>
              </a:extLst>
            </p:cNvPr>
            <p:cNvSpPr/>
            <p:nvPr/>
          </p:nvSpPr>
          <p:spPr>
            <a:xfrm>
              <a:off x="407988" y="2404509"/>
              <a:ext cx="432000" cy="432000"/>
            </a:xfrm>
            <a:prstGeom prst="ellipse">
              <a:avLst/>
            </a:prstGeom>
            <a:solidFill>
              <a:srgbClr val="52606B"/>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61" name="Group 4">
              <a:extLst>
                <a:ext uri="{FF2B5EF4-FFF2-40B4-BE49-F238E27FC236}">
                  <a16:creationId xmlns:a16="http://schemas.microsoft.com/office/drawing/2014/main" id="{AC56D090-689F-2B0F-CF07-F9DE479B03D5}"/>
                </a:ext>
              </a:extLst>
            </p:cNvPr>
            <p:cNvGrpSpPr>
              <a:grpSpLocks noChangeAspect="1"/>
            </p:cNvGrpSpPr>
            <p:nvPr/>
          </p:nvGrpSpPr>
          <p:grpSpPr bwMode="auto">
            <a:xfrm>
              <a:off x="585150" y="2484506"/>
              <a:ext cx="85539" cy="273525"/>
              <a:chOff x="3478" y="1033"/>
              <a:chExt cx="724" cy="2254"/>
            </a:xfrm>
          </p:grpSpPr>
          <p:sp>
            <p:nvSpPr>
              <p:cNvPr id="62" name="Freeform 5">
                <a:extLst>
                  <a:ext uri="{FF2B5EF4-FFF2-40B4-BE49-F238E27FC236}">
                    <a16:creationId xmlns:a16="http://schemas.microsoft.com/office/drawing/2014/main" id="{CA9C3511-873D-7B10-61AB-6CA435930CF4}"/>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63" name="Freeform 6">
                <a:extLst>
                  <a:ext uri="{FF2B5EF4-FFF2-40B4-BE49-F238E27FC236}">
                    <a16:creationId xmlns:a16="http://schemas.microsoft.com/office/drawing/2014/main" id="{B241DD05-E834-DAC7-D98F-680B0BA3483B}"/>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64" name="Группа 63"/>
          <p:cNvGrpSpPr/>
          <p:nvPr/>
        </p:nvGrpSpPr>
        <p:grpSpPr>
          <a:xfrm>
            <a:off x="1297501" y="4855298"/>
            <a:ext cx="380377" cy="380377"/>
            <a:chOff x="407988" y="2404509"/>
            <a:chExt cx="432000" cy="432000"/>
          </a:xfrm>
        </p:grpSpPr>
        <p:sp>
          <p:nvSpPr>
            <p:cNvPr id="65" name="Овал 255">
              <a:extLst>
                <a:ext uri="{FF2B5EF4-FFF2-40B4-BE49-F238E27FC236}">
                  <a16:creationId xmlns:a16="http://schemas.microsoft.com/office/drawing/2014/main" id="{1661344F-980F-97C4-A02E-59505785383C}"/>
                </a:ext>
              </a:extLst>
            </p:cNvPr>
            <p:cNvSpPr/>
            <p:nvPr/>
          </p:nvSpPr>
          <p:spPr>
            <a:xfrm>
              <a:off x="407988" y="2404509"/>
              <a:ext cx="432000" cy="432000"/>
            </a:xfrm>
            <a:prstGeom prst="ellipse">
              <a:avLst/>
            </a:prstGeom>
            <a:solidFill>
              <a:srgbClr val="52606B"/>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66" name="Group 4">
              <a:extLst>
                <a:ext uri="{FF2B5EF4-FFF2-40B4-BE49-F238E27FC236}">
                  <a16:creationId xmlns:a16="http://schemas.microsoft.com/office/drawing/2014/main" id="{AC56D090-689F-2B0F-CF07-F9DE479B03D5}"/>
                </a:ext>
              </a:extLst>
            </p:cNvPr>
            <p:cNvGrpSpPr>
              <a:grpSpLocks noChangeAspect="1"/>
            </p:cNvGrpSpPr>
            <p:nvPr/>
          </p:nvGrpSpPr>
          <p:grpSpPr bwMode="auto">
            <a:xfrm>
              <a:off x="585150" y="2484506"/>
              <a:ext cx="85539" cy="273525"/>
              <a:chOff x="3478" y="1033"/>
              <a:chExt cx="724" cy="2254"/>
            </a:xfrm>
          </p:grpSpPr>
          <p:sp>
            <p:nvSpPr>
              <p:cNvPr id="69" name="Freeform 5">
                <a:extLst>
                  <a:ext uri="{FF2B5EF4-FFF2-40B4-BE49-F238E27FC236}">
                    <a16:creationId xmlns:a16="http://schemas.microsoft.com/office/drawing/2014/main" id="{CA9C3511-873D-7B10-61AB-6CA435930CF4}"/>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70" name="Freeform 6">
                <a:extLst>
                  <a:ext uri="{FF2B5EF4-FFF2-40B4-BE49-F238E27FC236}">
                    <a16:creationId xmlns:a16="http://schemas.microsoft.com/office/drawing/2014/main" id="{B241DD05-E834-DAC7-D98F-680B0BA3483B}"/>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71" name="Группа 70"/>
          <p:cNvGrpSpPr/>
          <p:nvPr/>
        </p:nvGrpSpPr>
        <p:grpSpPr>
          <a:xfrm>
            <a:off x="1297501" y="5617299"/>
            <a:ext cx="380377" cy="380377"/>
            <a:chOff x="407988" y="2404509"/>
            <a:chExt cx="432000" cy="432000"/>
          </a:xfrm>
        </p:grpSpPr>
        <p:sp>
          <p:nvSpPr>
            <p:cNvPr id="94" name="Овал 255">
              <a:extLst>
                <a:ext uri="{FF2B5EF4-FFF2-40B4-BE49-F238E27FC236}">
                  <a16:creationId xmlns:a16="http://schemas.microsoft.com/office/drawing/2014/main" id="{1661344F-980F-97C4-A02E-59505785383C}"/>
                </a:ext>
              </a:extLst>
            </p:cNvPr>
            <p:cNvSpPr/>
            <p:nvPr/>
          </p:nvSpPr>
          <p:spPr>
            <a:xfrm>
              <a:off x="407988" y="2404509"/>
              <a:ext cx="432000" cy="432000"/>
            </a:xfrm>
            <a:prstGeom prst="ellipse">
              <a:avLst/>
            </a:prstGeom>
            <a:solidFill>
              <a:srgbClr val="52606B"/>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95" name="Group 4">
              <a:extLst>
                <a:ext uri="{FF2B5EF4-FFF2-40B4-BE49-F238E27FC236}">
                  <a16:creationId xmlns:a16="http://schemas.microsoft.com/office/drawing/2014/main" id="{AC56D090-689F-2B0F-CF07-F9DE479B03D5}"/>
                </a:ext>
              </a:extLst>
            </p:cNvPr>
            <p:cNvGrpSpPr>
              <a:grpSpLocks noChangeAspect="1"/>
            </p:cNvGrpSpPr>
            <p:nvPr/>
          </p:nvGrpSpPr>
          <p:grpSpPr bwMode="auto">
            <a:xfrm>
              <a:off x="585150" y="2484506"/>
              <a:ext cx="85539" cy="273525"/>
              <a:chOff x="3478" y="1033"/>
              <a:chExt cx="724" cy="2254"/>
            </a:xfrm>
          </p:grpSpPr>
          <p:sp>
            <p:nvSpPr>
              <p:cNvPr id="96" name="Freeform 5">
                <a:extLst>
                  <a:ext uri="{FF2B5EF4-FFF2-40B4-BE49-F238E27FC236}">
                    <a16:creationId xmlns:a16="http://schemas.microsoft.com/office/drawing/2014/main" id="{CA9C3511-873D-7B10-61AB-6CA435930CF4}"/>
                  </a:ext>
                </a:extLst>
              </p:cNvPr>
              <p:cNvSpPr>
                <a:spLocks/>
              </p:cNvSpPr>
              <p:nvPr/>
            </p:nvSpPr>
            <p:spPr bwMode="auto">
              <a:xfrm>
                <a:off x="3478" y="1033"/>
                <a:ext cx="724" cy="1380"/>
              </a:xfrm>
              <a:custGeom>
                <a:avLst/>
                <a:gdLst>
                  <a:gd name="T0" fmla="*/ 5792 w 5792"/>
                  <a:gd name="T1" fmla="*/ 0 h 11041"/>
                  <a:gd name="T2" fmla="*/ 0 w 5792"/>
                  <a:gd name="T3" fmla="*/ 0 h 11041"/>
                  <a:gd name="T4" fmla="*/ 1825 w 5792"/>
                  <a:gd name="T5" fmla="*/ 11041 h 11041"/>
                  <a:gd name="T6" fmla="*/ 1892 w 5792"/>
                  <a:gd name="T7" fmla="*/ 11028 h 11041"/>
                  <a:gd name="T8" fmla="*/ 1959 w 5792"/>
                  <a:gd name="T9" fmla="*/ 11014 h 11041"/>
                  <a:gd name="T10" fmla="*/ 2026 w 5792"/>
                  <a:gd name="T11" fmla="*/ 11001 h 11041"/>
                  <a:gd name="T12" fmla="*/ 2094 w 5792"/>
                  <a:gd name="T13" fmla="*/ 10989 h 11041"/>
                  <a:gd name="T14" fmla="*/ 2163 w 5792"/>
                  <a:gd name="T15" fmla="*/ 10979 h 11041"/>
                  <a:gd name="T16" fmla="*/ 2230 w 5792"/>
                  <a:gd name="T17" fmla="*/ 10969 h 11041"/>
                  <a:gd name="T18" fmla="*/ 2299 w 5792"/>
                  <a:gd name="T19" fmla="*/ 10960 h 11041"/>
                  <a:gd name="T20" fmla="*/ 2366 w 5792"/>
                  <a:gd name="T21" fmla="*/ 10952 h 11041"/>
                  <a:gd name="T22" fmla="*/ 2435 w 5792"/>
                  <a:gd name="T23" fmla="*/ 10945 h 11041"/>
                  <a:gd name="T24" fmla="*/ 2504 w 5792"/>
                  <a:gd name="T25" fmla="*/ 10939 h 11041"/>
                  <a:gd name="T26" fmla="*/ 2572 w 5792"/>
                  <a:gd name="T27" fmla="*/ 10934 h 11041"/>
                  <a:gd name="T28" fmla="*/ 2641 w 5792"/>
                  <a:gd name="T29" fmla="*/ 10930 h 11041"/>
                  <a:gd name="T30" fmla="*/ 2710 w 5792"/>
                  <a:gd name="T31" fmla="*/ 10926 h 11041"/>
                  <a:gd name="T32" fmla="*/ 2778 w 5792"/>
                  <a:gd name="T33" fmla="*/ 10924 h 11041"/>
                  <a:gd name="T34" fmla="*/ 2847 w 5792"/>
                  <a:gd name="T35" fmla="*/ 10923 h 11041"/>
                  <a:gd name="T36" fmla="*/ 2916 w 5792"/>
                  <a:gd name="T37" fmla="*/ 10923 h 11041"/>
                  <a:gd name="T38" fmla="*/ 2984 w 5792"/>
                  <a:gd name="T39" fmla="*/ 10923 h 11041"/>
                  <a:gd name="T40" fmla="*/ 3053 w 5792"/>
                  <a:gd name="T41" fmla="*/ 10924 h 11041"/>
                  <a:gd name="T42" fmla="*/ 3122 w 5792"/>
                  <a:gd name="T43" fmla="*/ 10926 h 11041"/>
                  <a:gd name="T44" fmla="*/ 3190 w 5792"/>
                  <a:gd name="T45" fmla="*/ 10930 h 11041"/>
                  <a:gd name="T46" fmla="*/ 3259 w 5792"/>
                  <a:gd name="T47" fmla="*/ 10934 h 11041"/>
                  <a:gd name="T48" fmla="*/ 3328 w 5792"/>
                  <a:gd name="T49" fmla="*/ 10939 h 11041"/>
                  <a:gd name="T50" fmla="*/ 3396 w 5792"/>
                  <a:gd name="T51" fmla="*/ 10945 h 11041"/>
                  <a:gd name="T52" fmla="*/ 3465 w 5792"/>
                  <a:gd name="T53" fmla="*/ 10952 h 11041"/>
                  <a:gd name="T54" fmla="*/ 3534 w 5792"/>
                  <a:gd name="T55" fmla="*/ 10960 h 11041"/>
                  <a:gd name="T56" fmla="*/ 3601 w 5792"/>
                  <a:gd name="T57" fmla="*/ 10969 h 11041"/>
                  <a:gd name="T58" fmla="*/ 3670 w 5792"/>
                  <a:gd name="T59" fmla="*/ 10979 h 11041"/>
                  <a:gd name="T60" fmla="*/ 3738 w 5792"/>
                  <a:gd name="T61" fmla="*/ 10989 h 11041"/>
                  <a:gd name="T62" fmla="*/ 3805 w 5792"/>
                  <a:gd name="T63" fmla="*/ 11001 h 11041"/>
                  <a:gd name="T64" fmla="*/ 3873 w 5792"/>
                  <a:gd name="T65" fmla="*/ 11014 h 11041"/>
                  <a:gd name="T66" fmla="*/ 3940 w 5792"/>
                  <a:gd name="T67" fmla="*/ 11028 h 11041"/>
                  <a:gd name="T68" fmla="*/ 4007 w 5792"/>
                  <a:gd name="T69" fmla="*/ 11041 h 11041"/>
                  <a:gd name="T70" fmla="*/ 5792 w 5792"/>
                  <a:gd name="T71" fmla="*/ 0 h 1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92" h="11041">
                    <a:moveTo>
                      <a:pt x="5792" y="0"/>
                    </a:moveTo>
                    <a:lnTo>
                      <a:pt x="0" y="0"/>
                    </a:lnTo>
                    <a:lnTo>
                      <a:pt x="1825" y="11041"/>
                    </a:lnTo>
                    <a:lnTo>
                      <a:pt x="1892" y="11028"/>
                    </a:lnTo>
                    <a:lnTo>
                      <a:pt x="1959" y="11014"/>
                    </a:lnTo>
                    <a:lnTo>
                      <a:pt x="2026" y="11001"/>
                    </a:lnTo>
                    <a:lnTo>
                      <a:pt x="2094" y="10989"/>
                    </a:lnTo>
                    <a:lnTo>
                      <a:pt x="2163" y="10979"/>
                    </a:lnTo>
                    <a:lnTo>
                      <a:pt x="2230" y="10969"/>
                    </a:lnTo>
                    <a:lnTo>
                      <a:pt x="2299" y="10960"/>
                    </a:lnTo>
                    <a:lnTo>
                      <a:pt x="2366" y="10952"/>
                    </a:lnTo>
                    <a:lnTo>
                      <a:pt x="2435" y="10945"/>
                    </a:lnTo>
                    <a:lnTo>
                      <a:pt x="2504" y="10939"/>
                    </a:lnTo>
                    <a:lnTo>
                      <a:pt x="2572" y="10934"/>
                    </a:lnTo>
                    <a:lnTo>
                      <a:pt x="2641" y="10930"/>
                    </a:lnTo>
                    <a:lnTo>
                      <a:pt x="2710" y="10926"/>
                    </a:lnTo>
                    <a:lnTo>
                      <a:pt x="2778" y="10924"/>
                    </a:lnTo>
                    <a:lnTo>
                      <a:pt x="2847" y="10923"/>
                    </a:lnTo>
                    <a:lnTo>
                      <a:pt x="2916" y="10923"/>
                    </a:lnTo>
                    <a:lnTo>
                      <a:pt x="2984" y="10923"/>
                    </a:lnTo>
                    <a:lnTo>
                      <a:pt x="3053" y="10924"/>
                    </a:lnTo>
                    <a:lnTo>
                      <a:pt x="3122" y="10926"/>
                    </a:lnTo>
                    <a:lnTo>
                      <a:pt x="3190" y="10930"/>
                    </a:lnTo>
                    <a:lnTo>
                      <a:pt x="3259" y="10934"/>
                    </a:lnTo>
                    <a:lnTo>
                      <a:pt x="3328" y="10939"/>
                    </a:lnTo>
                    <a:lnTo>
                      <a:pt x="3396" y="10945"/>
                    </a:lnTo>
                    <a:lnTo>
                      <a:pt x="3465" y="10952"/>
                    </a:lnTo>
                    <a:lnTo>
                      <a:pt x="3534" y="10960"/>
                    </a:lnTo>
                    <a:lnTo>
                      <a:pt x="3601" y="10969"/>
                    </a:lnTo>
                    <a:lnTo>
                      <a:pt x="3670" y="10979"/>
                    </a:lnTo>
                    <a:lnTo>
                      <a:pt x="3738" y="10989"/>
                    </a:lnTo>
                    <a:lnTo>
                      <a:pt x="3805" y="11001"/>
                    </a:lnTo>
                    <a:lnTo>
                      <a:pt x="3873" y="11014"/>
                    </a:lnTo>
                    <a:lnTo>
                      <a:pt x="3940" y="11028"/>
                    </a:lnTo>
                    <a:lnTo>
                      <a:pt x="4007" y="11041"/>
                    </a:lnTo>
                    <a:lnTo>
                      <a:pt x="5792" y="0"/>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97" name="Freeform 6">
                <a:extLst>
                  <a:ext uri="{FF2B5EF4-FFF2-40B4-BE49-F238E27FC236}">
                    <a16:creationId xmlns:a16="http://schemas.microsoft.com/office/drawing/2014/main" id="{B241DD05-E834-DAC7-D98F-680B0BA3483B}"/>
                  </a:ext>
                </a:extLst>
              </p:cNvPr>
              <p:cNvSpPr>
                <a:spLocks/>
              </p:cNvSpPr>
              <p:nvPr/>
            </p:nvSpPr>
            <p:spPr bwMode="auto">
              <a:xfrm>
                <a:off x="3557" y="2721"/>
                <a:ext cx="566" cy="566"/>
              </a:xfrm>
              <a:custGeom>
                <a:avLst/>
                <a:gdLst>
                  <a:gd name="T0" fmla="*/ 4511 w 4522"/>
                  <a:gd name="T1" fmla="*/ 2036 h 4528"/>
                  <a:gd name="T2" fmla="*/ 4450 w 4522"/>
                  <a:gd name="T3" fmla="*/ 1705 h 4528"/>
                  <a:gd name="T4" fmla="*/ 4342 w 4522"/>
                  <a:gd name="T5" fmla="*/ 1390 h 4528"/>
                  <a:gd name="T6" fmla="*/ 4190 w 4522"/>
                  <a:gd name="T7" fmla="*/ 1099 h 4528"/>
                  <a:gd name="T8" fmla="*/ 4000 w 4522"/>
                  <a:gd name="T9" fmla="*/ 831 h 4528"/>
                  <a:gd name="T10" fmla="*/ 3773 w 4522"/>
                  <a:gd name="T11" fmla="*/ 595 h 4528"/>
                  <a:gd name="T12" fmla="*/ 3517 w 4522"/>
                  <a:gd name="T13" fmla="*/ 392 h 4528"/>
                  <a:gd name="T14" fmla="*/ 3233 w 4522"/>
                  <a:gd name="T15" fmla="*/ 226 h 4528"/>
                  <a:gd name="T16" fmla="*/ 2927 w 4522"/>
                  <a:gd name="T17" fmla="*/ 103 h 4528"/>
                  <a:gd name="T18" fmla="*/ 2600 w 4522"/>
                  <a:gd name="T19" fmla="*/ 27 h 4528"/>
                  <a:gd name="T20" fmla="*/ 2260 w 4522"/>
                  <a:gd name="T21" fmla="*/ 0 h 4528"/>
                  <a:gd name="T22" fmla="*/ 1922 w 4522"/>
                  <a:gd name="T23" fmla="*/ 27 h 4528"/>
                  <a:gd name="T24" fmla="*/ 1595 w 4522"/>
                  <a:gd name="T25" fmla="*/ 103 h 4528"/>
                  <a:gd name="T26" fmla="*/ 1289 w 4522"/>
                  <a:gd name="T27" fmla="*/ 226 h 4528"/>
                  <a:gd name="T28" fmla="*/ 1005 w 4522"/>
                  <a:gd name="T29" fmla="*/ 392 h 4528"/>
                  <a:gd name="T30" fmla="*/ 749 w 4522"/>
                  <a:gd name="T31" fmla="*/ 595 h 4528"/>
                  <a:gd name="T32" fmla="*/ 522 w 4522"/>
                  <a:gd name="T33" fmla="*/ 831 h 4528"/>
                  <a:gd name="T34" fmla="*/ 332 w 4522"/>
                  <a:gd name="T35" fmla="*/ 1099 h 4528"/>
                  <a:gd name="T36" fmla="*/ 180 w 4522"/>
                  <a:gd name="T37" fmla="*/ 1390 h 4528"/>
                  <a:gd name="T38" fmla="*/ 72 w 4522"/>
                  <a:gd name="T39" fmla="*/ 1705 h 4528"/>
                  <a:gd name="T40" fmla="*/ 11 w 4522"/>
                  <a:gd name="T41" fmla="*/ 2036 h 4528"/>
                  <a:gd name="T42" fmla="*/ 2 w 4522"/>
                  <a:gd name="T43" fmla="*/ 2379 h 4528"/>
                  <a:gd name="T44" fmla="*/ 46 w 4522"/>
                  <a:gd name="T45" fmla="*/ 2715 h 4528"/>
                  <a:gd name="T46" fmla="*/ 140 w 4522"/>
                  <a:gd name="T47" fmla="*/ 3035 h 4528"/>
                  <a:gd name="T48" fmla="*/ 277 w 4522"/>
                  <a:gd name="T49" fmla="*/ 3335 h 4528"/>
                  <a:gd name="T50" fmla="*/ 455 w 4522"/>
                  <a:gd name="T51" fmla="*/ 3611 h 4528"/>
                  <a:gd name="T52" fmla="*/ 669 w 4522"/>
                  <a:gd name="T53" fmla="*/ 3857 h 4528"/>
                  <a:gd name="T54" fmla="*/ 916 w 4522"/>
                  <a:gd name="T55" fmla="*/ 4073 h 4528"/>
                  <a:gd name="T56" fmla="*/ 1192 w 4522"/>
                  <a:gd name="T57" fmla="*/ 4251 h 4528"/>
                  <a:gd name="T58" fmla="*/ 1492 w 4522"/>
                  <a:gd name="T59" fmla="*/ 4388 h 4528"/>
                  <a:gd name="T60" fmla="*/ 1811 w 4522"/>
                  <a:gd name="T61" fmla="*/ 4481 h 4528"/>
                  <a:gd name="T62" fmla="*/ 2147 w 4522"/>
                  <a:gd name="T63" fmla="*/ 4525 h 4528"/>
                  <a:gd name="T64" fmla="*/ 2489 w 4522"/>
                  <a:gd name="T65" fmla="*/ 4517 h 4528"/>
                  <a:gd name="T66" fmla="*/ 2820 w 4522"/>
                  <a:gd name="T67" fmla="*/ 4458 h 4528"/>
                  <a:gd name="T68" fmla="*/ 3133 w 4522"/>
                  <a:gd name="T69" fmla="*/ 4353 h 4528"/>
                  <a:gd name="T70" fmla="*/ 3426 w 4522"/>
                  <a:gd name="T71" fmla="*/ 4205 h 4528"/>
                  <a:gd name="T72" fmla="*/ 3691 w 4522"/>
                  <a:gd name="T73" fmla="*/ 4017 h 4528"/>
                  <a:gd name="T74" fmla="*/ 3928 w 4522"/>
                  <a:gd name="T75" fmla="*/ 3794 h 4528"/>
                  <a:gd name="T76" fmla="*/ 4131 w 4522"/>
                  <a:gd name="T77" fmla="*/ 3538 h 4528"/>
                  <a:gd name="T78" fmla="*/ 4296 w 4522"/>
                  <a:gd name="T79" fmla="*/ 3254 h 4528"/>
                  <a:gd name="T80" fmla="*/ 4419 w 4522"/>
                  <a:gd name="T81" fmla="*/ 2945 h 4528"/>
                  <a:gd name="T82" fmla="*/ 4496 w 4522"/>
                  <a:gd name="T83" fmla="*/ 2613 h 4528"/>
                  <a:gd name="T84" fmla="*/ 4522 w 4522"/>
                  <a:gd name="T85" fmla="*/ 2264 h 4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2" h="4528">
                    <a:moveTo>
                      <a:pt x="4522" y="2264"/>
                    </a:moveTo>
                    <a:lnTo>
                      <a:pt x="4520" y="2149"/>
                    </a:lnTo>
                    <a:lnTo>
                      <a:pt x="4511" y="2036"/>
                    </a:lnTo>
                    <a:lnTo>
                      <a:pt x="4496" y="1924"/>
                    </a:lnTo>
                    <a:lnTo>
                      <a:pt x="4476" y="1813"/>
                    </a:lnTo>
                    <a:lnTo>
                      <a:pt x="4450" y="1705"/>
                    </a:lnTo>
                    <a:lnTo>
                      <a:pt x="4419" y="1598"/>
                    </a:lnTo>
                    <a:lnTo>
                      <a:pt x="4382" y="1493"/>
                    </a:lnTo>
                    <a:lnTo>
                      <a:pt x="4342" y="1390"/>
                    </a:lnTo>
                    <a:lnTo>
                      <a:pt x="4296" y="1291"/>
                    </a:lnTo>
                    <a:lnTo>
                      <a:pt x="4245" y="1193"/>
                    </a:lnTo>
                    <a:lnTo>
                      <a:pt x="4190" y="1099"/>
                    </a:lnTo>
                    <a:lnTo>
                      <a:pt x="4131" y="1006"/>
                    </a:lnTo>
                    <a:lnTo>
                      <a:pt x="4067" y="918"/>
                    </a:lnTo>
                    <a:lnTo>
                      <a:pt x="4000" y="831"/>
                    </a:lnTo>
                    <a:lnTo>
                      <a:pt x="3928" y="749"/>
                    </a:lnTo>
                    <a:lnTo>
                      <a:pt x="3852" y="670"/>
                    </a:lnTo>
                    <a:lnTo>
                      <a:pt x="3773" y="595"/>
                    </a:lnTo>
                    <a:lnTo>
                      <a:pt x="3691" y="524"/>
                    </a:lnTo>
                    <a:lnTo>
                      <a:pt x="3606" y="455"/>
                    </a:lnTo>
                    <a:lnTo>
                      <a:pt x="3517" y="392"/>
                    </a:lnTo>
                    <a:lnTo>
                      <a:pt x="3426" y="332"/>
                    </a:lnTo>
                    <a:lnTo>
                      <a:pt x="3330" y="277"/>
                    </a:lnTo>
                    <a:lnTo>
                      <a:pt x="3233" y="226"/>
                    </a:lnTo>
                    <a:lnTo>
                      <a:pt x="3133" y="181"/>
                    </a:lnTo>
                    <a:lnTo>
                      <a:pt x="3030" y="139"/>
                    </a:lnTo>
                    <a:lnTo>
                      <a:pt x="2927" y="103"/>
                    </a:lnTo>
                    <a:lnTo>
                      <a:pt x="2820" y="73"/>
                    </a:lnTo>
                    <a:lnTo>
                      <a:pt x="2711" y="47"/>
                    </a:lnTo>
                    <a:lnTo>
                      <a:pt x="2600" y="27"/>
                    </a:lnTo>
                    <a:lnTo>
                      <a:pt x="2489" y="12"/>
                    </a:lnTo>
                    <a:lnTo>
                      <a:pt x="2375" y="3"/>
                    </a:lnTo>
                    <a:lnTo>
                      <a:pt x="2260" y="0"/>
                    </a:lnTo>
                    <a:lnTo>
                      <a:pt x="2147" y="3"/>
                    </a:lnTo>
                    <a:lnTo>
                      <a:pt x="2033" y="12"/>
                    </a:lnTo>
                    <a:lnTo>
                      <a:pt x="1922" y="27"/>
                    </a:lnTo>
                    <a:lnTo>
                      <a:pt x="1811" y="47"/>
                    </a:lnTo>
                    <a:lnTo>
                      <a:pt x="1702" y="73"/>
                    </a:lnTo>
                    <a:lnTo>
                      <a:pt x="1595" y="103"/>
                    </a:lnTo>
                    <a:lnTo>
                      <a:pt x="1492" y="139"/>
                    </a:lnTo>
                    <a:lnTo>
                      <a:pt x="1389" y="181"/>
                    </a:lnTo>
                    <a:lnTo>
                      <a:pt x="1289" y="226"/>
                    </a:lnTo>
                    <a:lnTo>
                      <a:pt x="1192" y="277"/>
                    </a:lnTo>
                    <a:lnTo>
                      <a:pt x="1096" y="332"/>
                    </a:lnTo>
                    <a:lnTo>
                      <a:pt x="1005" y="392"/>
                    </a:lnTo>
                    <a:lnTo>
                      <a:pt x="916" y="455"/>
                    </a:lnTo>
                    <a:lnTo>
                      <a:pt x="831" y="524"/>
                    </a:lnTo>
                    <a:lnTo>
                      <a:pt x="749" y="595"/>
                    </a:lnTo>
                    <a:lnTo>
                      <a:pt x="669" y="670"/>
                    </a:lnTo>
                    <a:lnTo>
                      <a:pt x="594" y="749"/>
                    </a:lnTo>
                    <a:lnTo>
                      <a:pt x="522" y="831"/>
                    </a:lnTo>
                    <a:lnTo>
                      <a:pt x="455" y="918"/>
                    </a:lnTo>
                    <a:lnTo>
                      <a:pt x="391" y="1006"/>
                    </a:lnTo>
                    <a:lnTo>
                      <a:pt x="332" y="1099"/>
                    </a:lnTo>
                    <a:lnTo>
                      <a:pt x="277" y="1193"/>
                    </a:lnTo>
                    <a:lnTo>
                      <a:pt x="226" y="1291"/>
                    </a:lnTo>
                    <a:lnTo>
                      <a:pt x="180" y="1390"/>
                    </a:lnTo>
                    <a:lnTo>
                      <a:pt x="140" y="1493"/>
                    </a:lnTo>
                    <a:lnTo>
                      <a:pt x="103" y="1598"/>
                    </a:lnTo>
                    <a:lnTo>
                      <a:pt x="72" y="1705"/>
                    </a:lnTo>
                    <a:lnTo>
                      <a:pt x="46" y="1813"/>
                    </a:lnTo>
                    <a:lnTo>
                      <a:pt x="26" y="1924"/>
                    </a:lnTo>
                    <a:lnTo>
                      <a:pt x="11" y="2036"/>
                    </a:lnTo>
                    <a:lnTo>
                      <a:pt x="2" y="2149"/>
                    </a:lnTo>
                    <a:lnTo>
                      <a:pt x="0" y="2264"/>
                    </a:lnTo>
                    <a:lnTo>
                      <a:pt x="2" y="2379"/>
                    </a:lnTo>
                    <a:lnTo>
                      <a:pt x="11" y="2493"/>
                    </a:lnTo>
                    <a:lnTo>
                      <a:pt x="26" y="2604"/>
                    </a:lnTo>
                    <a:lnTo>
                      <a:pt x="46" y="2715"/>
                    </a:lnTo>
                    <a:lnTo>
                      <a:pt x="72" y="2824"/>
                    </a:lnTo>
                    <a:lnTo>
                      <a:pt x="103" y="2930"/>
                    </a:lnTo>
                    <a:lnTo>
                      <a:pt x="140" y="3035"/>
                    </a:lnTo>
                    <a:lnTo>
                      <a:pt x="180" y="3137"/>
                    </a:lnTo>
                    <a:lnTo>
                      <a:pt x="226" y="3238"/>
                    </a:lnTo>
                    <a:lnTo>
                      <a:pt x="277" y="3335"/>
                    </a:lnTo>
                    <a:lnTo>
                      <a:pt x="332" y="3429"/>
                    </a:lnTo>
                    <a:lnTo>
                      <a:pt x="391" y="3522"/>
                    </a:lnTo>
                    <a:lnTo>
                      <a:pt x="455" y="3611"/>
                    </a:lnTo>
                    <a:lnTo>
                      <a:pt x="522" y="3696"/>
                    </a:lnTo>
                    <a:lnTo>
                      <a:pt x="594" y="3779"/>
                    </a:lnTo>
                    <a:lnTo>
                      <a:pt x="669" y="3857"/>
                    </a:lnTo>
                    <a:lnTo>
                      <a:pt x="749" y="3933"/>
                    </a:lnTo>
                    <a:lnTo>
                      <a:pt x="831" y="4005"/>
                    </a:lnTo>
                    <a:lnTo>
                      <a:pt x="916" y="4073"/>
                    </a:lnTo>
                    <a:lnTo>
                      <a:pt x="1005" y="4136"/>
                    </a:lnTo>
                    <a:lnTo>
                      <a:pt x="1096" y="4196"/>
                    </a:lnTo>
                    <a:lnTo>
                      <a:pt x="1192" y="4251"/>
                    </a:lnTo>
                    <a:lnTo>
                      <a:pt x="1289" y="4301"/>
                    </a:lnTo>
                    <a:lnTo>
                      <a:pt x="1389" y="4348"/>
                    </a:lnTo>
                    <a:lnTo>
                      <a:pt x="1492" y="4388"/>
                    </a:lnTo>
                    <a:lnTo>
                      <a:pt x="1595" y="4424"/>
                    </a:lnTo>
                    <a:lnTo>
                      <a:pt x="1702" y="4456"/>
                    </a:lnTo>
                    <a:lnTo>
                      <a:pt x="1811" y="4481"/>
                    </a:lnTo>
                    <a:lnTo>
                      <a:pt x="1922" y="4501"/>
                    </a:lnTo>
                    <a:lnTo>
                      <a:pt x="2033" y="4516"/>
                    </a:lnTo>
                    <a:lnTo>
                      <a:pt x="2147" y="4525"/>
                    </a:lnTo>
                    <a:lnTo>
                      <a:pt x="2260" y="4528"/>
                    </a:lnTo>
                    <a:lnTo>
                      <a:pt x="2375" y="4525"/>
                    </a:lnTo>
                    <a:lnTo>
                      <a:pt x="2489" y="4517"/>
                    </a:lnTo>
                    <a:lnTo>
                      <a:pt x="2600" y="4502"/>
                    </a:lnTo>
                    <a:lnTo>
                      <a:pt x="2711" y="4483"/>
                    </a:lnTo>
                    <a:lnTo>
                      <a:pt x="2820" y="4458"/>
                    </a:lnTo>
                    <a:lnTo>
                      <a:pt x="2927" y="4428"/>
                    </a:lnTo>
                    <a:lnTo>
                      <a:pt x="3030" y="4393"/>
                    </a:lnTo>
                    <a:lnTo>
                      <a:pt x="3133" y="4353"/>
                    </a:lnTo>
                    <a:lnTo>
                      <a:pt x="3233" y="4308"/>
                    </a:lnTo>
                    <a:lnTo>
                      <a:pt x="3330" y="4259"/>
                    </a:lnTo>
                    <a:lnTo>
                      <a:pt x="3426" y="4205"/>
                    </a:lnTo>
                    <a:lnTo>
                      <a:pt x="3517" y="4147"/>
                    </a:lnTo>
                    <a:lnTo>
                      <a:pt x="3606" y="4084"/>
                    </a:lnTo>
                    <a:lnTo>
                      <a:pt x="3691" y="4017"/>
                    </a:lnTo>
                    <a:lnTo>
                      <a:pt x="3773" y="3948"/>
                    </a:lnTo>
                    <a:lnTo>
                      <a:pt x="3852" y="3872"/>
                    </a:lnTo>
                    <a:lnTo>
                      <a:pt x="3928" y="3794"/>
                    </a:lnTo>
                    <a:lnTo>
                      <a:pt x="4000" y="3713"/>
                    </a:lnTo>
                    <a:lnTo>
                      <a:pt x="4067" y="3628"/>
                    </a:lnTo>
                    <a:lnTo>
                      <a:pt x="4131" y="3538"/>
                    </a:lnTo>
                    <a:lnTo>
                      <a:pt x="4190" y="3447"/>
                    </a:lnTo>
                    <a:lnTo>
                      <a:pt x="4245" y="3353"/>
                    </a:lnTo>
                    <a:lnTo>
                      <a:pt x="4296" y="3254"/>
                    </a:lnTo>
                    <a:lnTo>
                      <a:pt x="4342" y="3154"/>
                    </a:lnTo>
                    <a:lnTo>
                      <a:pt x="4382" y="3051"/>
                    </a:lnTo>
                    <a:lnTo>
                      <a:pt x="4419" y="2945"/>
                    </a:lnTo>
                    <a:lnTo>
                      <a:pt x="4450" y="2836"/>
                    </a:lnTo>
                    <a:lnTo>
                      <a:pt x="4476" y="2726"/>
                    </a:lnTo>
                    <a:lnTo>
                      <a:pt x="4496" y="2613"/>
                    </a:lnTo>
                    <a:lnTo>
                      <a:pt x="4511" y="2499"/>
                    </a:lnTo>
                    <a:lnTo>
                      <a:pt x="4520" y="2382"/>
                    </a:lnTo>
                    <a:lnTo>
                      <a:pt x="4522" y="2264"/>
                    </a:lnTo>
                    <a:close/>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224503324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Рисунок 4">
            <a:extLst>
              <a:ext uri="{FF2B5EF4-FFF2-40B4-BE49-F238E27FC236}">
                <a16:creationId xmlns:a16="http://schemas.microsoft.com/office/drawing/2014/main" id="{1F01653D-B26A-58A9-A6DA-37FC2F73495A}"/>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440915" y="0"/>
            <a:ext cx="10751085" cy="6857569"/>
          </a:xfrm>
          <a:prstGeom prst="rect">
            <a:avLst/>
          </a:prstGeom>
        </p:spPr>
      </p:pic>
      <p:sp>
        <p:nvSpPr>
          <p:cNvPr id="3" name="Заголовок 2"/>
          <p:cNvSpPr>
            <a:spLocks noGrp="1"/>
          </p:cNvSpPr>
          <p:nvPr>
            <p:ph type="title"/>
          </p:nvPr>
        </p:nvSpPr>
        <p:spPr>
          <a:xfrm>
            <a:off x="814693" y="1517490"/>
            <a:ext cx="6967232" cy="2708434"/>
          </a:xfrm>
        </p:spPr>
        <p:txBody>
          <a:bodyPr vert="horz" wrap="square" lIns="91440" tIns="45720" rIns="91440" bIns="45720" rtlCol="0" anchor="ctr">
            <a:spAutoFit/>
          </a:bodyPr>
          <a:lstStyle/>
          <a:p>
            <a:pPr>
              <a:lnSpc>
                <a:spcPts val="6800"/>
              </a:lnSpc>
            </a:pPr>
            <a:r>
              <a:rPr lang="ru-RU" sz="7200" dirty="0"/>
              <a:t>ПСЭ.</a:t>
            </a:r>
            <a:br>
              <a:rPr lang="ru-RU" sz="7200" dirty="0"/>
            </a:br>
            <a:r>
              <a:rPr lang="ru-RU" sz="7200" spc="-241" dirty="0"/>
              <a:t>Процессы, лимиты  </a:t>
            </a:r>
            <a:r>
              <a:rPr lang="ru-RU" sz="7200" dirty="0"/>
              <a:t>и полномочия</a:t>
            </a:r>
          </a:p>
        </p:txBody>
      </p:sp>
      <p:sp>
        <p:nvSpPr>
          <p:cNvPr id="4" name="Прямоугольник 17">
            <a:extLst>
              <a:ext uri="{FF2B5EF4-FFF2-40B4-BE49-F238E27FC236}">
                <a16:creationId xmlns:a16="http://schemas.microsoft.com/office/drawing/2014/main" id="{09519D2A-A22D-423C-A42E-4EAABC58DB6E}"/>
              </a:ext>
            </a:extLst>
          </p:cNvPr>
          <p:cNvSpPr/>
          <p:nvPr/>
        </p:nvSpPr>
        <p:spPr>
          <a:xfrm>
            <a:off x="923392" y="4368079"/>
            <a:ext cx="6068291" cy="1231106"/>
          </a:xfrm>
          <a:prstGeom prst="rect">
            <a:avLst/>
          </a:prstGeom>
        </p:spPr>
        <p:txBody>
          <a:bodyPr wrap="square" lIns="0" tIns="0" rIns="0" bIns="0">
            <a:spAutoFit/>
          </a:bodyPr>
          <a:lstStyle/>
          <a:p>
            <a:r>
              <a:rPr lang="ru-RU" sz="2000" dirty="0">
                <a:solidFill>
                  <a:srgbClr val="52606B"/>
                </a:solidFill>
                <a:latin typeface="Akrobat" panose="00000600000000000000" pitchFamily="50" charset="-52"/>
              </a:rPr>
              <a:t>Описание мероприятий ПСЭ в зависимости от страховой суммы и степени риска объекта: автоандеррайтинг, только фото, осмотр с выбором исполнителя (агент, клиент, сотрудник, эксперт НЭ), осмотр независимым экспертом</a:t>
            </a:r>
          </a:p>
        </p:txBody>
      </p:sp>
      <p:sp>
        <p:nvSpPr>
          <p:cNvPr id="6"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3A288BEC-C7A6-460B-986A-81A4BCDBEB00}" type="slidenum">
              <a:rPr lang="ru-RU" sz="900" smtClean="0">
                <a:solidFill>
                  <a:schemeClr val="bg1"/>
                </a:solidFill>
              </a:rPr>
              <a:t>39</a:t>
            </a:fld>
            <a:endParaRPr lang="ru-RU" sz="900" dirty="0">
              <a:solidFill>
                <a:schemeClr val="bg1"/>
              </a:solidFill>
            </a:endParaRPr>
          </a:p>
        </p:txBody>
      </p:sp>
    </p:spTree>
    <p:extLst>
      <p:ext uri="{BB962C8B-B14F-4D97-AF65-F5344CB8AC3E}">
        <p14:creationId xmlns:p14="http://schemas.microsoft.com/office/powerpoint/2010/main" val="371401674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DADCFF-5A51-6365-3A13-ABB1D9BA79F8}"/>
            </a:ext>
          </a:extLst>
        </p:cNvPr>
        <p:cNvGrpSpPr/>
        <p:nvPr/>
      </p:nvGrpSpPr>
      <p:grpSpPr>
        <a:xfrm>
          <a:off x="0" y="0"/>
          <a:ext cx="0" cy="0"/>
          <a:chOff x="0" y="0"/>
          <a:chExt cx="0" cy="0"/>
        </a:xfrm>
      </p:grpSpPr>
      <p:sp>
        <p:nvSpPr>
          <p:cNvPr id="5" name="Заголовок 4">
            <a:extLst>
              <a:ext uri="{FF2B5EF4-FFF2-40B4-BE49-F238E27FC236}">
                <a16:creationId xmlns:a16="http://schemas.microsoft.com/office/drawing/2014/main" id="{D1B332DB-6032-AAE6-2E3D-E7CD82EE9370}"/>
              </a:ext>
            </a:extLst>
          </p:cNvPr>
          <p:cNvSpPr>
            <a:spLocks noGrp="1"/>
          </p:cNvSpPr>
          <p:nvPr>
            <p:ph type="title"/>
          </p:nvPr>
        </p:nvSpPr>
        <p:spPr/>
        <p:txBody>
          <a:bodyPr/>
          <a:lstStyle/>
          <a:p>
            <a:r>
              <a:rPr lang="ru-RU" sz="3600" dirty="0"/>
              <a:t>Недвижимость в новостройках</a:t>
            </a:r>
            <a:endParaRPr lang="ru-RU" dirty="0"/>
          </a:p>
        </p:txBody>
      </p:sp>
      <p:sp>
        <p:nvSpPr>
          <p:cNvPr id="5310" name="TextBox 5309">
            <a:extLst>
              <a:ext uri="{FF2B5EF4-FFF2-40B4-BE49-F238E27FC236}">
                <a16:creationId xmlns:a16="http://schemas.microsoft.com/office/drawing/2014/main" id="{02A98A4C-F12E-0E31-0CEE-45E399447AEC}"/>
              </a:ext>
            </a:extLst>
          </p:cNvPr>
          <p:cNvSpPr txBox="1"/>
          <p:nvPr/>
        </p:nvSpPr>
        <p:spPr>
          <a:xfrm>
            <a:off x="1045614"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2018</a:t>
            </a:r>
            <a:endParaRPr lang="ru-RU" sz="1050" dirty="0"/>
          </a:p>
        </p:txBody>
      </p:sp>
      <p:sp>
        <p:nvSpPr>
          <p:cNvPr id="5311" name="TextBox 5310">
            <a:extLst>
              <a:ext uri="{FF2B5EF4-FFF2-40B4-BE49-F238E27FC236}">
                <a16:creationId xmlns:a16="http://schemas.microsoft.com/office/drawing/2014/main" id="{A74A92F9-F3EA-00CB-CD63-DD54221C5479}"/>
              </a:ext>
            </a:extLst>
          </p:cNvPr>
          <p:cNvSpPr txBox="1"/>
          <p:nvPr/>
        </p:nvSpPr>
        <p:spPr>
          <a:xfrm>
            <a:off x="1787286"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2019</a:t>
            </a:r>
            <a:endParaRPr lang="ru-RU" sz="1050" dirty="0"/>
          </a:p>
        </p:txBody>
      </p:sp>
      <p:sp>
        <p:nvSpPr>
          <p:cNvPr id="5504" name="TextBox 5503">
            <a:extLst>
              <a:ext uri="{FF2B5EF4-FFF2-40B4-BE49-F238E27FC236}">
                <a16:creationId xmlns:a16="http://schemas.microsoft.com/office/drawing/2014/main" id="{56C6CAB7-9E14-A090-B14B-0099FCC69538}"/>
              </a:ext>
            </a:extLst>
          </p:cNvPr>
          <p:cNvSpPr txBox="1"/>
          <p:nvPr/>
        </p:nvSpPr>
        <p:spPr>
          <a:xfrm>
            <a:off x="2537231"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2020</a:t>
            </a:r>
            <a:endParaRPr lang="ru-RU" sz="1050" dirty="0"/>
          </a:p>
        </p:txBody>
      </p:sp>
      <p:sp>
        <p:nvSpPr>
          <p:cNvPr id="5505" name="TextBox 5504">
            <a:extLst>
              <a:ext uri="{FF2B5EF4-FFF2-40B4-BE49-F238E27FC236}">
                <a16:creationId xmlns:a16="http://schemas.microsoft.com/office/drawing/2014/main" id="{EDE5EA03-33DE-50CA-D1A3-69CC8C5499EC}"/>
              </a:ext>
            </a:extLst>
          </p:cNvPr>
          <p:cNvSpPr txBox="1"/>
          <p:nvPr/>
        </p:nvSpPr>
        <p:spPr>
          <a:xfrm>
            <a:off x="3285698"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2021</a:t>
            </a:r>
            <a:endParaRPr lang="ru-RU" sz="1050" dirty="0"/>
          </a:p>
        </p:txBody>
      </p:sp>
      <p:sp>
        <p:nvSpPr>
          <p:cNvPr id="5506" name="TextBox 5505">
            <a:extLst>
              <a:ext uri="{FF2B5EF4-FFF2-40B4-BE49-F238E27FC236}">
                <a16:creationId xmlns:a16="http://schemas.microsoft.com/office/drawing/2014/main" id="{7E1791B0-B167-4905-E036-44EC65540469}"/>
              </a:ext>
            </a:extLst>
          </p:cNvPr>
          <p:cNvSpPr txBox="1"/>
          <p:nvPr/>
        </p:nvSpPr>
        <p:spPr>
          <a:xfrm>
            <a:off x="4036174"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2022</a:t>
            </a:r>
            <a:endParaRPr lang="ru-RU" sz="1050" dirty="0"/>
          </a:p>
        </p:txBody>
      </p:sp>
      <p:sp>
        <p:nvSpPr>
          <p:cNvPr id="5507" name="TextBox 5506">
            <a:extLst>
              <a:ext uri="{FF2B5EF4-FFF2-40B4-BE49-F238E27FC236}">
                <a16:creationId xmlns:a16="http://schemas.microsoft.com/office/drawing/2014/main" id="{A1095CAB-CD0C-AD7F-8C2A-F5579E44715A}"/>
              </a:ext>
            </a:extLst>
          </p:cNvPr>
          <p:cNvSpPr txBox="1"/>
          <p:nvPr/>
        </p:nvSpPr>
        <p:spPr>
          <a:xfrm>
            <a:off x="4764408"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2023</a:t>
            </a:r>
            <a:endParaRPr lang="ru-RU" sz="1050" dirty="0"/>
          </a:p>
        </p:txBody>
      </p:sp>
      <p:sp>
        <p:nvSpPr>
          <p:cNvPr id="5508" name="TextBox 5507">
            <a:extLst>
              <a:ext uri="{FF2B5EF4-FFF2-40B4-BE49-F238E27FC236}">
                <a16:creationId xmlns:a16="http://schemas.microsoft.com/office/drawing/2014/main" id="{ADBC10BA-26DB-E6A3-1A7B-3A7C29900C3C}"/>
              </a:ext>
            </a:extLst>
          </p:cNvPr>
          <p:cNvSpPr txBox="1"/>
          <p:nvPr/>
        </p:nvSpPr>
        <p:spPr>
          <a:xfrm>
            <a:off x="5511102" y="6148995"/>
            <a:ext cx="461832" cy="161583"/>
          </a:xfrm>
          <a:prstGeom prst="rect">
            <a:avLst/>
          </a:prstGeom>
          <a:noFill/>
        </p:spPr>
        <p:txBody>
          <a:bodyPr wrap="square" lIns="0" tIns="0" rIns="0" bIns="0">
            <a:spAutoFit/>
          </a:bodyPr>
          <a:lstStyle/>
          <a:p>
            <a:pPr algn="ct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0</a:t>
            </a:r>
            <a:r>
              <a:rPr lang="ru-RU"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9</a:t>
            </a:r>
            <a:r>
              <a:rPr lang="en-US" sz="1050" dirty="0">
                <a:solidFill>
                  <a:srgbClr val="52606B"/>
                </a:solidFill>
                <a:effectLst/>
                <a:latin typeface="Akrobat" panose="00000600000000000000" pitchFamily="50" charset="-52"/>
                <a:ea typeface="Times New Roman" panose="02020603050405020304" pitchFamily="18" charset="0"/>
                <a:cs typeface="Times New Roman" panose="02020603050405020304" pitchFamily="18" charset="0"/>
              </a:rPr>
              <a:t>.2024</a:t>
            </a:r>
            <a:endParaRPr lang="ru-RU" sz="1050" dirty="0"/>
          </a:p>
        </p:txBody>
      </p:sp>
      <p:sp>
        <p:nvSpPr>
          <p:cNvPr id="5538" name="TextBox 5537">
            <a:extLst>
              <a:ext uri="{FF2B5EF4-FFF2-40B4-BE49-F238E27FC236}">
                <a16:creationId xmlns:a16="http://schemas.microsoft.com/office/drawing/2014/main" id="{E84BFB50-8426-234C-E6DA-CF4265268457}"/>
              </a:ext>
            </a:extLst>
          </p:cNvPr>
          <p:cNvSpPr txBox="1"/>
          <p:nvPr/>
        </p:nvSpPr>
        <p:spPr>
          <a:xfrm>
            <a:off x="-52800" y="3348208"/>
            <a:ext cx="940841" cy="161583"/>
          </a:xfrm>
          <a:prstGeom prst="rect">
            <a:avLst/>
          </a:prstGeom>
          <a:noFill/>
        </p:spPr>
        <p:txBody>
          <a:bodyPr wrap="square" lIns="0" tIns="0" rIns="0" bIns="0">
            <a:spAutoFit/>
          </a:bodyPr>
          <a:lstStyle/>
          <a:p>
            <a:pPr algn="r"/>
            <a:r>
              <a:rPr lang="ru-RU" sz="1050" b="0" i="0" dirty="0">
                <a:solidFill>
                  <a:srgbClr val="52606B"/>
                </a:solidFill>
                <a:effectLst/>
                <a:latin typeface="Akrobat" panose="00000600000000000000" pitchFamily="50" charset="-52"/>
              </a:rPr>
              <a:t>1</a:t>
            </a:r>
            <a:r>
              <a:rPr lang="en-US" sz="1050" b="0" i="0" dirty="0">
                <a:solidFill>
                  <a:srgbClr val="52606B"/>
                </a:solidFill>
                <a:effectLst/>
                <a:latin typeface="Akrobat" panose="00000600000000000000" pitchFamily="50" charset="-52"/>
              </a:rPr>
              <a:t>0</a:t>
            </a:r>
            <a:r>
              <a:rPr lang="ru-RU" sz="1050" b="0" i="0" dirty="0">
                <a:solidFill>
                  <a:srgbClr val="52606B"/>
                </a:solidFill>
                <a:effectLst/>
                <a:latin typeface="Akrobat" panose="00000600000000000000" pitchFamily="50" charset="-52"/>
              </a:rPr>
              <a:t>0 000 </a:t>
            </a:r>
            <a:endParaRPr lang="en-US" sz="1050" b="0" i="0" dirty="0">
              <a:solidFill>
                <a:srgbClr val="52606B"/>
              </a:solidFill>
              <a:effectLst/>
              <a:latin typeface="Akrobat" panose="00000600000000000000" pitchFamily="50" charset="-52"/>
            </a:endParaRPr>
          </a:p>
        </p:txBody>
      </p:sp>
      <p:grpSp>
        <p:nvGrpSpPr>
          <p:cNvPr id="3" name="Группа 2">
            <a:extLst>
              <a:ext uri="{FF2B5EF4-FFF2-40B4-BE49-F238E27FC236}">
                <a16:creationId xmlns:a16="http://schemas.microsoft.com/office/drawing/2014/main" id="{24F7936E-9B6A-A495-AA14-DB7659EDFB28}"/>
              </a:ext>
            </a:extLst>
          </p:cNvPr>
          <p:cNvGrpSpPr/>
          <p:nvPr/>
        </p:nvGrpSpPr>
        <p:grpSpPr>
          <a:xfrm>
            <a:off x="402284" y="2932972"/>
            <a:ext cx="5542502" cy="3187246"/>
            <a:chOff x="402284" y="2285116"/>
            <a:chExt cx="5542502" cy="3835096"/>
          </a:xfrm>
        </p:grpSpPr>
        <p:grpSp>
          <p:nvGrpSpPr>
            <p:cNvPr id="5300" name="Группа 5299">
              <a:extLst>
                <a:ext uri="{FF2B5EF4-FFF2-40B4-BE49-F238E27FC236}">
                  <a16:creationId xmlns:a16="http://schemas.microsoft.com/office/drawing/2014/main" id="{01922026-A06B-CD33-704B-8579821540F2}"/>
                </a:ext>
              </a:extLst>
            </p:cNvPr>
            <p:cNvGrpSpPr/>
            <p:nvPr/>
          </p:nvGrpSpPr>
          <p:grpSpPr>
            <a:xfrm>
              <a:off x="920666" y="2877122"/>
              <a:ext cx="5024120" cy="3162300"/>
              <a:chOff x="-2184400" y="3119915"/>
              <a:chExt cx="7678420" cy="3162300"/>
            </a:xfrm>
          </p:grpSpPr>
          <p:cxnSp>
            <p:nvCxnSpPr>
              <p:cNvPr id="5296" name="Прямая соединительная линия 5295">
                <a:extLst>
                  <a:ext uri="{FF2B5EF4-FFF2-40B4-BE49-F238E27FC236}">
                    <a16:creationId xmlns:a16="http://schemas.microsoft.com/office/drawing/2014/main" id="{6C05094B-532F-B632-054D-2CD85C0FC0FC}"/>
                  </a:ext>
                </a:extLst>
              </p:cNvPr>
              <p:cNvCxnSpPr>
                <a:cxnSpLocks/>
              </p:cNvCxnSpPr>
              <p:nvPr/>
            </p:nvCxnSpPr>
            <p:spPr>
              <a:xfrm flipH="1">
                <a:off x="-2184400" y="6282215"/>
                <a:ext cx="767842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97" name="Прямая соединительная линия 5296">
                <a:extLst>
                  <a:ext uri="{FF2B5EF4-FFF2-40B4-BE49-F238E27FC236}">
                    <a16:creationId xmlns:a16="http://schemas.microsoft.com/office/drawing/2014/main" id="{8EAB5953-F082-2814-0A45-5EC36ED8990D}"/>
                  </a:ext>
                </a:extLst>
              </p:cNvPr>
              <p:cNvCxnSpPr/>
              <p:nvPr/>
            </p:nvCxnSpPr>
            <p:spPr>
              <a:xfrm flipH="1">
                <a:off x="-2184400" y="4712495"/>
                <a:ext cx="767842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98" name="Прямая соединительная линия 5297">
                <a:extLst>
                  <a:ext uri="{FF2B5EF4-FFF2-40B4-BE49-F238E27FC236}">
                    <a16:creationId xmlns:a16="http://schemas.microsoft.com/office/drawing/2014/main" id="{F45799A0-A87A-A836-2286-BBFEAD40F365}"/>
                  </a:ext>
                </a:extLst>
              </p:cNvPr>
              <p:cNvCxnSpPr/>
              <p:nvPr/>
            </p:nvCxnSpPr>
            <p:spPr>
              <a:xfrm flipH="1">
                <a:off x="-2184400" y="3119915"/>
                <a:ext cx="767842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7" name="Rectangle 608">
              <a:extLst>
                <a:ext uri="{FF2B5EF4-FFF2-40B4-BE49-F238E27FC236}">
                  <a16:creationId xmlns:a16="http://schemas.microsoft.com/office/drawing/2014/main" id="{1A01DDCF-001E-E41A-7A0E-AB54B9472996}"/>
                </a:ext>
              </a:extLst>
            </p:cNvPr>
            <p:cNvSpPr>
              <a:spLocks noChangeArrowheads="1"/>
            </p:cNvSpPr>
            <p:nvPr/>
          </p:nvSpPr>
          <p:spPr bwMode="auto">
            <a:xfrm>
              <a:off x="1083576" y="3647059"/>
              <a:ext cx="373348" cy="2392363"/>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Rectangle 647">
              <a:extLst>
                <a:ext uri="{FF2B5EF4-FFF2-40B4-BE49-F238E27FC236}">
                  <a16:creationId xmlns:a16="http://schemas.microsoft.com/office/drawing/2014/main" id="{6D4F9193-38FF-6532-B5D2-90CADE8BF435}"/>
                </a:ext>
              </a:extLst>
            </p:cNvPr>
            <p:cNvSpPr>
              <a:spLocks noChangeArrowheads="1"/>
            </p:cNvSpPr>
            <p:nvPr/>
          </p:nvSpPr>
          <p:spPr bwMode="auto">
            <a:xfrm>
              <a:off x="1830272" y="3443859"/>
              <a:ext cx="373348" cy="2595563"/>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Rectangle 690">
              <a:extLst>
                <a:ext uri="{FF2B5EF4-FFF2-40B4-BE49-F238E27FC236}">
                  <a16:creationId xmlns:a16="http://schemas.microsoft.com/office/drawing/2014/main" id="{1D17C001-34FD-8CD6-0B9F-C7B172733D7E}"/>
                </a:ext>
              </a:extLst>
            </p:cNvPr>
            <p:cNvSpPr>
              <a:spLocks noChangeArrowheads="1"/>
            </p:cNvSpPr>
            <p:nvPr/>
          </p:nvSpPr>
          <p:spPr bwMode="auto">
            <a:xfrm>
              <a:off x="2576965" y="3437509"/>
              <a:ext cx="373348" cy="2601913"/>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Rectangle 728">
              <a:extLst>
                <a:ext uri="{FF2B5EF4-FFF2-40B4-BE49-F238E27FC236}">
                  <a16:creationId xmlns:a16="http://schemas.microsoft.com/office/drawing/2014/main" id="{7BBC80F9-777A-A745-74A6-65B543F05491}"/>
                </a:ext>
              </a:extLst>
            </p:cNvPr>
            <p:cNvSpPr>
              <a:spLocks noChangeArrowheads="1"/>
            </p:cNvSpPr>
            <p:nvPr/>
          </p:nvSpPr>
          <p:spPr bwMode="auto">
            <a:xfrm>
              <a:off x="3323661" y="3107309"/>
              <a:ext cx="371227" cy="2932113"/>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Rectangle 766">
              <a:extLst>
                <a:ext uri="{FF2B5EF4-FFF2-40B4-BE49-F238E27FC236}">
                  <a16:creationId xmlns:a16="http://schemas.microsoft.com/office/drawing/2014/main" id="{7020AA02-9396-B767-3FD8-9E8E4C94778F}"/>
                </a:ext>
              </a:extLst>
            </p:cNvPr>
            <p:cNvSpPr>
              <a:spLocks noChangeArrowheads="1"/>
            </p:cNvSpPr>
            <p:nvPr/>
          </p:nvSpPr>
          <p:spPr bwMode="auto">
            <a:xfrm>
              <a:off x="4068235" y="2786634"/>
              <a:ext cx="373348" cy="3252788"/>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 name="Rectangle 805">
              <a:extLst>
                <a:ext uri="{FF2B5EF4-FFF2-40B4-BE49-F238E27FC236}">
                  <a16:creationId xmlns:a16="http://schemas.microsoft.com/office/drawing/2014/main" id="{D3AF675B-AE1D-E5DF-EE7B-A7371D145C97}"/>
                </a:ext>
              </a:extLst>
            </p:cNvPr>
            <p:cNvSpPr>
              <a:spLocks noChangeArrowheads="1"/>
            </p:cNvSpPr>
            <p:nvPr/>
          </p:nvSpPr>
          <p:spPr bwMode="auto">
            <a:xfrm>
              <a:off x="4814930" y="2542159"/>
              <a:ext cx="373348" cy="3497263"/>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99" name="Rectangle 854">
              <a:extLst>
                <a:ext uri="{FF2B5EF4-FFF2-40B4-BE49-F238E27FC236}">
                  <a16:creationId xmlns:a16="http://schemas.microsoft.com/office/drawing/2014/main" id="{AE1B976C-2893-D69D-F34E-AB1CA196D35A}"/>
                </a:ext>
              </a:extLst>
            </p:cNvPr>
            <p:cNvSpPr>
              <a:spLocks noChangeArrowheads="1"/>
            </p:cNvSpPr>
            <p:nvPr/>
          </p:nvSpPr>
          <p:spPr bwMode="auto">
            <a:xfrm>
              <a:off x="5561624" y="3469259"/>
              <a:ext cx="373348" cy="2570163"/>
            </a:xfrm>
            <a:prstGeom prst="rect">
              <a:avLst/>
            </a:prstGeom>
            <a:solidFill>
              <a:srgbClr val="C5CAD0">
                <a:alpha val="56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5516" name="TextBox 5515">
              <a:extLst>
                <a:ext uri="{FF2B5EF4-FFF2-40B4-BE49-F238E27FC236}">
                  <a16:creationId xmlns:a16="http://schemas.microsoft.com/office/drawing/2014/main" id="{FCB403BB-B82C-4ECA-56CB-63D8FE2ADC3B}"/>
                </a:ext>
              </a:extLst>
            </p:cNvPr>
            <p:cNvSpPr txBox="1"/>
            <p:nvPr/>
          </p:nvSpPr>
          <p:spPr>
            <a:xfrm rot="16200000">
              <a:off x="674344" y="5122406"/>
              <a:ext cx="1187311"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ru-RU" sz="1800" dirty="0"/>
                <a:t>75 658</a:t>
              </a:r>
            </a:p>
          </p:txBody>
        </p:sp>
        <p:sp>
          <p:nvSpPr>
            <p:cNvPr id="5517" name="TextBox 5516">
              <a:extLst>
                <a:ext uri="{FF2B5EF4-FFF2-40B4-BE49-F238E27FC236}">
                  <a16:creationId xmlns:a16="http://schemas.microsoft.com/office/drawing/2014/main" id="{1136D0CE-0E84-7A36-6C8C-EE090D6AD6C0}"/>
                </a:ext>
              </a:extLst>
            </p:cNvPr>
            <p:cNvSpPr txBox="1"/>
            <p:nvPr/>
          </p:nvSpPr>
          <p:spPr>
            <a:xfrm rot="16200000">
              <a:off x="1627950" y="5330548"/>
              <a:ext cx="771027"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ru-RU" sz="1800" dirty="0"/>
                <a:t>82 042</a:t>
              </a:r>
            </a:p>
          </p:txBody>
        </p:sp>
        <p:sp>
          <p:nvSpPr>
            <p:cNvPr id="5518" name="TextBox 5517">
              <a:extLst>
                <a:ext uri="{FF2B5EF4-FFF2-40B4-BE49-F238E27FC236}">
                  <a16:creationId xmlns:a16="http://schemas.microsoft.com/office/drawing/2014/main" id="{980971F7-329E-A057-4991-5834C3E8A1D6}"/>
                </a:ext>
              </a:extLst>
            </p:cNvPr>
            <p:cNvSpPr txBox="1"/>
            <p:nvPr/>
          </p:nvSpPr>
          <p:spPr>
            <a:xfrm rot="16200000">
              <a:off x="2390637" y="5339888"/>
              <a:ext cx="752345"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ru-RU" sz="1800" dirty="0"/>
                <a:t>82 185</a:t>
              </a:r>
            </a:p>
          </p:txBody>
        </p:sp>
        <p:sp>
          <p:nvSpPr>
            <p:cNvPr id="5519" name="TextBox 5518">
              <a:extLst>
                <a:ext uri="{FF2B5EF4-FFF2-40B4-BE49-F238E27FC236}">
                  <a16:creationId xmlns:a16="http://schemas.microsoft.com/office/drawing/2014/main" id="{DB3E5EA4-3783-C81B-CD29-0BBED35F08C7}"/>
                </a:ext>
              </a:extLst>
            </p:cNvPr>
            <p:cNvSpPr txBox="1"/>
            <p:nvPr/>
          </p:nvSpPr>
          <p:spPr>
            <a:xfrm rot="16200000">
              <a:off x="3044087" y="5255756"/>
              <a:ext cx="920611"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ru-RU" sz="1800" dirty="0"/>
                <a:t>92 560</a:t>
              </a:r>
            </a:p>
          </p:txBody>
        </p:sp>
        <p:sp>
          <p:nvSpPr>
            <p:cNvPr id="5520" name="TextBox 5519">
              <a:extLst>
                <a:ext uri="{FF2B5EF4-FFF2-40B4-BE49-F238E27FC236}">
                  <a16:creationId xmlns:a16="http://schemas.microsoft.com/office/drawing/2014/main" id="{417CA3E4-10E8-DC42-A4A5-1A54807EADD4}"/>
                </a:ext>
              </a:extLst>
            </p:cNvPr>
            <p:cNvSpPr txBox="1"/>
            <p:nvPr/>
          </p:nvSpPr>
          <p:spPr>
            <a:xfrm rot="16200000">
              <a:off x="3699672" y="5165877"/>
              <a:ext cx="1100370"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ru-RU" sz="1800" dirty="0"/>
                <a:t>102 713</a:t>
              </a:r>
            </a:p>
          </p:txBody>
        </p:sp>
        <p:sp>
          <p:nvSpPr>
            <p:cNvPr id="5521" name="TextBox 5520">
              <a:extLst>
                <a:ext uri="{FF2B5EF4-FFF2-40B4-BE49-F238E27FC236}">
                  <a16:creationId xmlns:a16="http://schemas.microsoft.com/office/drawing/2014/main" id="{13D014FE-204A-33E1-EC9A-C6FD4612B01E}"/>
                </a:ext>
              </a:extLst>
            </p:cNvPr>
            <p:cNvSpPr txBox="1"/>
            <p:nvPr/>
          </p:nvSpPr>
          <p:spPr>
            <a:xfrm rot="16200000">
              <a:off x="4515968" y="5236706"/>
              <a:ext cx="958711"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ru-RU" sz="1800" dirty="0"/>
                <a:t>110 438</a:t>
              </a:r>
            </a:p>
          </p:txBody>
        </p:sp>
        <p:sp>
          <p:nvSpPr>
            <p:cNvPr id="5522" name="TextBox 5521">
              <a:extLst>
                <a:ext uri="{FF2B5EF4-FFF2-40B4-BE49-F238E27FC236}">
                  <a16:creationId xmlns:a16="http://schemas.microsoft.com/office/drawing/2014/main" id="{A39BEB7E-FA9A-2FDA-F398-94E9147313C6}"/>
                </a:ext>
              </a:extLst>
            </p:cNvPr>
            <p:cNvSpPr txBox="1"/>
            <p:nvPr/>
          </p:nvSpPr>
          <p:spPr>
            <a:xfrm rot="16200000">
              <a:off x="5276950" y="5250993"/>
              <a:ext cx="930136" cy="276999"/>
            </a:xfrm>
            <a:prstGeom prst="rect">
              <a:avLst/>
            </a:prstGeom>
            <a:noFill/>
          </p:spPr>
          <p:txBody>
            <a:bodyPr wrap="square" lIns="0" tIns="0" rIns="0" bIns="0" anchor="ctr" anchorCtr="0">
              <a:spAutoFit/>
            </a:bodyPr>
            <a:lstStyle>
              <a:defPPr>
                <a:defRPr lang="ru-RU"/>
              </a:defPPr>
              <a:lvl1pPr>
                <a:defRPr sz="1200">
                  <a:solidFill>
                    <a:schemeClr val="bg1"/>
                  </a:solidFill>
                  <a:latin typeface="Akrobat Bold" panose="00000800000000000000" pitchFamily="50" charset="-52"/>
                  <a:cs typeface="Times New Roman" panose="02020603050405020304" pitchFamily="18" charset="0"/>
                </a:defRPr>
              </a:lvl1pPr>
            </a:lstStyle>
            <a:p>
              <a:r>
                <a:rPr lang="en-US" sz="1800" dirty="0"/>
                <a:t>81 136</a:t>
              </a:r>
              <a:endParaRPr lang="ru-RU" sz="1800" dirty="0"/>
            </a:p>
          </p:txBody>
        </p:sp>
        <p:sp>
          <p:nvSpPr>
            <p:cNvPr id="5532" name="TextBox 5531">
              <a:extLst>
                <a:ext uri="{FF2B5EF4-FFF2-40B4-BE49-F238E27FC236}">
                  <a16:creationId xmlns:a16="http://schemas.microsoft.com/office/drawing/2014/main" id="{BAF165F0-9795-0462-3632-979DA71F91D4}"/>
                </a:ext>
              </a:extLst>
            </p:cNvPr>
            <p:cNvSpPr txBox="1"/>
            <p:nvPr/>
          </p:nvSpPr>
          <p:spPr>
            <a:xfrm>
              <a:off x="1813462" y="3195124"/>
              <a:ext cx="360000" cy="222202"/>
            </a:xfrm>
            <a:prstGeom prst="rect">
              <a:avLst/>
            </a:prstGeom>
            <a:noFill/>
          </p:spPr>
          <p:txBody>
            <a:bodyPr wrap="square" lIns="0" tIns="0" rIns="0" bIns="0">
              <a:spAutoFit/>
            </a:bodyPr>
            <a:lstStyle/>
            <a:p>
              <a:pPr algn="ctr"/>
              <a:r>
                <a:rPr lang="en-US"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+8</a:t>
              </a:r>
              <a:r>
                <a:rPr lang="ru-RU"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a:t>
              </a:r>
              <a:endParaRPr lang="ru-RU" sz="1200" dirty="0">
                <a:solidFill>
                  <a:srgbClr val="D50022"/>
                </a:solidFill>
                <a:latin typeface="Akrobat Bold" panose="00000800000000000000" pitchFamily="50" charset="-52"/>
              </a:endParaRPr>
            </a:p>
          </p:txBody>
        </p:sp>
        <p:sp>
          <p:nvSpPr>
            <p:cNvPr id="5533" name="TextBox 5532">
              <a:extLst>
                <a:ext uri="{FF2B5EF4-FFF2-40B4-BE49-F238E27FC236}">
                  <a16:creationId xmlns:a16="http://schemas.microsoft.com/office/drawing/2014/main" id="{BEAD6471-BF48-47DE-18F9-2AE91E620E2D}"/>
                </a:ext>
              </a:extLst>
            </p:cNvPr>
            <p:cNvSpPr txBox="1"/>
            <p:nvPr/>
          </p:nvSpPr>
          <p:spPr>
            <a:xfrm>
              <a:off x="2568472" y="3182207"/>
              <a:ext cx="360000" cy="222202"/>
            </a:xfrm>
            <a:prstGeom prst="rect">
              <a:avLst/>
            </a:prstGeom>
            <a:noFill/>
          </p:spPr>
          <p:txBody>
            <a:bodyPr wrap="square" lIns="0" tIns="0" rIns="0" bIns="0">
              <a:spAutoFit/>
            </a:bodyPr>
            <a:lstStyle/>
            <a:p>
              <a:pPr algn="ctr"/>
              <a:r>
                <a:rPr lang="en-US"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+0</a:t>
              </a:r>
              <a:r>
                <a:rPr lang="ru-RU"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a:t>
              </a:r>
              <a:endParaRPr lang="ru-RU" sz="1200" dirty="0">
                <a:solidFill>
                  <a:srgbClr val="D50022"/>
                </a:solidFill>
                <a:latin typeface="Akrobat Bold" panose="00000800000000000000" pitchFamily="50" charset="-52"/>
              </a:endParaRPr>
            </a:p>
          </p:txBody>
        </p:sp>
        <p:sp>
          <p:nvSpPr>
            <p:cNvPr id="5534" name="TextBox 5533">
              <a:extLst>
                <a:ext uri="{FF2B5EF4-FFF2-40B4-BE49-F238E27FC236}">
                  <a16:creationId xmlns:a16="http://schemas.microsoft.com/office/drawing/2014/main" id="{0112EBE6-9430-B2F3-6AAA-76AD50D7529B}"/>
                </a:ext>
              </a:extLst>
            </p:cNvPr>
            <p:cNvSpPr txBox="1"/>
            <p:nvPr/>
          </p:nvSpPr>
          <p:spPr>
            <a:xfrm>
              <a:off x="3264564" y="2851659"/>
              <a:ext cx="360000" cy="222202"/>
            </a:xfrm>
            <a:prstGeom prst="rect">
              <a:avLst/>
            </a:prstGeom>
            <a:noFill/>
          </p:spPr>
          <p:txBody>
            <a:bodyPr wrap="square" lIns="0" tIns="0" rIns="0" bIns="0">
              <a:spAutoFit/>
            </a:bodyPr>
            <a:lstStyle/>
            <a:p>
              <a:pPr algn="ctr"/>
              <a:r>
                <a:rPr lang="en-US"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+13</a:t>
              </a:r>
              <a:r>
                <a:rPr lang="ru-RU"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a:t>
              </a:r>
              <a:endParaRPr lang="ru-RU" sz="1200" dirty="0">
                <a:solidFill>
                  <a:srgbClr val="D50022"/>
                </a:solidFill>
                <a:latin typeface="Akrobat Bold" panose="00000800000000000000" pitchFamily="50" charset="-52"/>
              </a:endParaRPr>
            </a:p>
          </p:txBody>
        </p:sp>
        <p:sp>
          <p:nvSpPr>
            <p:cNvPr id="5535" name="TextBox 5534">
              <a:extLst>
                <a:ext uri="{FF2B5EF4-FFF2-40B4-BE49-F238E27FC236}">
                  <a16:creationId xmlns:a16="http://schemas.microsoft.com/office/drawing/2014/main" id="{7E7A2F98-B439-0C3D-AF59-A1EE9AF8EE77}"/>
                </a:ext>
              </a:extLst>
            </p:cNvPr>
            <p:cNvSpPr txBox="1"/>
            <p:nvPr/>
          </p:nvSpPr>
          <p:spPr>
            <a:xfrm>
              <a:off x="4056904" y="2530792"/>
              <a:ext cx="360000" cy="222202"/>
            </a:xfrm>
            <a:prstGeom prst="rect">
              <a:avLst/>
            </a:prstGeom>
            <a:noFill/>
          </p:spPr>
          <p:txBody>
            <a:bodyPr wrap="square" lIns="0" tIns="0" rIns="0" bIns="0">
              <a:spAutoFit/>
            </a:bodyPr>
            <a:lstStyle/>
            <a:p>
              <a:pPr algn="ctr"/>
              <a:r>
                <a:rPr lang="en-US"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+11</a:t>
              </a:r>
              <a:r>
                <a:rPr lang="ru-RU"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a:t>
              </a:r>
              <a:endParaRPr lang="ru-RU" sz="1200" dirty="0">
                <a:solidFill>
                  <a:srgbClr val="D50022"/>
                </a:solidFill>
                <a:latin typeface="Akrobat Bold" panose="00000800000000000000" pitchFamily="50" charset="-52"/>
              </a:endParaRPr>
            </a:p>
          </p:txBody>
        </p:sp>
        <p:sp>
          <p:nvSpPr>
            <p:cNvPr id="5536" name="TextBox 5535">
              <a:extLst>
                <a:ext uri="{FF2B5EF4-FFF2-40B4-BE49-F238E27FC236}">
                  <a16:creationId xmlns:a16="http://schemas.microsoft.com/office/drawing/2014/main" id="{921C8801-1A3E-B413-7E7F-E58C5BAC2B85}"/>
                </a:ext>
              </a:extLst>
            </p:cNvPr>
            <p:cNvSpPr txBox="1"/>
            <p:nvPr/>
          </p:nvSpPr>
          <p:spPr>
            <a:xfrm>
              <a:off x="4813455" y="2285116"/>
              <a:ext cx="360000" cy="222202"/>
            </a:xfrm>
            <a:prstGeom prst="rect">
              <a:avLst/>
            </a:prstGeom>
            <a:noFill/>
          </p:spPr>
          <p:txBody>
            <a:bodyPr wrap="square" lIns="0" tIns="0" rIns="0" bIns="0">
              <a:spAutoFit/>
            </a:bodyPr>
            <a:lstStyle/>
            <a:p>
              <a:pPr algn="ctr"/>
              <a:r>
                <a:rPr lang="en-US"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+8</a:t>
              </a:r>
              <a:r>
                <a:rPr lang="ru-RU"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a:t>
              </a:r>
              <a:endParaRPr lang="ru-RU" sz="1200" dirty="0">
                <a:solidFill>
                  <a:srgbClr val="D50022"/>
                </a:solidFill>
                <a:latin typeface="Akrobat Bold" panose="00000800000000000000" pitchFamily="50" charset="-52"/>
              </a:endParaRPr>
            </a:p>
          </p:txBody>
        </p:sp>
        <p:sp>
          <p:nvSpPr>
            <p:cNvPr id="5537" name="TextBox 5536">
              <a:extLst>
                <a:ext uri="{FF2B5EF4-FFF2-40B4-BE49-F238E27FC236}">
                  <a16:creationId xmlns:a16="http://schemas.microsoft.com/office/drawing/2014/main" id="{E7CDEEC5-4170-D2B2-9B4D-A63C3E282ED5}"/>
                </a:ext>
              </a:extLst>
            </p:cNvPr>
            <p:cNvSpPr txBox="1"/>
            <p:nvPr/>
          </p:nvSpPr>
          <p:spPr>
            <a:xfrm>
              <a:off x="5576532" y="3213828"/>
              <a:ext cx="360000" cy="222202"/>
            </a:xfrm>
            <a:prstGeom prst="rect">
              <a:avLst/>
            </a:prstGeom>
            <a:noFill/>
          </p:spPr>
          <p:txBody>
            <a:bodyPr wrap="square" lIns="0" tIns="0" rIns="0" bIns="0">
              <a:spAutoFit/>
            </a:bodyPr>
            <a:lstStyle/>
            <a:p>
              <a:pPr algn="ctr"/>
              <a:r>
                <a:rPr lang="en-US" sz="1200" dirty="0">
                  <a:solidFill>
                    <a:srgbClr val="D50022"/>
                  </a:solidFill>
                  <a:effectLst/>
                  <a:latin typeface="Akrobat Bold" panose="00000800000000000000" pitchFamily="50" charset="-52"/>
                  <a:ea typeface="Times New Roman" panose="02020603050405020304" pitchFamily="18" charset="0"/>
                  <a:cs typeface="Times New Roman" panose="02020603050405020304" pitchFamily="18" charset="0"/>
                </a:rPr>
                <a:t>+7</a:t>
              </a:r>
              <a:r>
                <a:rPr lang="ru-RU" sz="1200" dirty="0">
                  <a:solidFill>
                    <a:srgbClr val="D50022"/>
                  </a:solidFill>
                  <a:latin typeface="Akrobat Bold" panose="00000800000000000000" pitchFamily="50" charset="-52"/>
                  <a:ea typeface="Times New Roman" panose="02020603050405020304" pitchFamily="18" charset="0"/>
                  <a:cs typeface="Times New Roman" panose="02020603050405020304" pitchFamily="18" charset="0"/>
                </a:rPr>
                <a:t>%</a:t>
              </a:r>
              <a:endParaRPr lang="ru-RU" sz="1200" dirty="0">
                <a:solidFill>
                  <a:srgbClr val="D50022"/>
                </a:solidFill>
                <a:latin typeface="Akrobat Bold" panose="00000800000000000000" pitchFamily="50" charset="-52"/>
              </a:endParaRPr>
            </a:p>
          </p:txBody>
        </p:sp>
        <p:sp>
          <p:nvSpPr>
            <p:cNvPr id="5539" name="TextBox 5538">
              <a:extLst>
                <a:ext uri="{FF2B5EF4-FFF2-40B4-BE49-F238E27FC236}">
                  <a16:creationId xmlns:a16="http://schemas.microsoft.com/office/drawing/2014/main" id="{990D1722-802F-634D-053D-62B76B5DB90B}"/>
                </a:ext>
              </a:extLst>
            </p:cNvPr>
            <p:cNvSpPr txBox="1"/>
            <p:nvPr/>
          </p:nvSpPr>
          <p:spPr>
            <a:xfrm>
              <a:off x="402284" y="4388910"/>
              <a:ext cx="476455" cy="161583"/>
            </a:xfrm>
            <a:prstGeom prst="rect">
              <a:avLst/>
            </a:prstGeom>
            <a:noFill/>
          </p:spPr>
          <p:txBody>
            <a:bodyPr wrap="square" lIns="0" tIns="0" rIns="0" bIns="0">
              <a:spAutoFit/>
            </a:bodyPr>
            <a:lstStyle/>
            <a:p>
              <a:pPr algn="r"/>
              <a:r>
                <a:rPr lang="en-US" sz="1050" b="0" i="0" dirty="0">
                  <a:solidFill>
                    <a:srgbClr val="52606B"/>
                  </a:solidFill>
                  <a:effectLst/>
                  <a:latin typeface="Akrobat" panose="00000600000000000000" pitchFamily="50" charset="-52"/>
                </a:rPr>
                <a:t>5</a:t>
              </a:r>
              <a:r>
                <a:rPr lang="ru-RU" sz="1050" b="0" i="0" dirty="0">
                  <a:solidFill>
                    <a:srgbClr val="52606B"/>
                  </a:solidFill>
                  <a:effectLst/>
                  <a:latin typeface="Akrobat" panose="00000600000000000000" pitchFamily="50" charset="-52"/>
                </a:rPr>
                <a:t>0 000</a:t>
              </a:r>
              <a:endParaRPr lang="ru-RU" sz="1050" dirty="0">
                <a:solidFill>
                  <a:srgbClr val="52606B"/>
                </a:solidFill>
                <a:latin typeface="Akrobat" panose="00000600000000000000" pitchFamily="50" charset="-52"/>
              </a:endParaRPr>
            </a:p>
          </p:txBody>
        </p:sp>
        <p:sp>
          <p:nvSpPr>
            <p:cNvPr id="5540" name="TextBox 5539">
              <a:extLst>
                <a:ext uri="{FF2B5EF4-FFF2-40B4-BE49-F238E27FC236}">
                  <a16:creationId xmlns:a16="http://schemas.microsoft.com/office/drawing/2014/main" id="{CCD25CBC-291B-4259-9F47-C969F0319A33}"/>
                </a:ext>
              </a:extLst>
            </p:cNvPr>
            <p:cNvSpPr txBox="1"/>
            <p:nvPr/>
          </p:nvSpPr>
          <p:spPr>
            <a:xfrm>
              <a:off x="562084" y="5958629"/>
              <a:ext cx="332461" cy="161583"/>
            </a:xfrm>
            <a:prstGeom prst="rect">
              <a:avLst/>
            </a:prstGeom>
            <a:noFill/>
          </p:spPr>
          <p:txBody>
            <a:bodyPr wrap="square" lIns="0" tIns="0" rIns="0" bIns="0">
              <a:spAutoFit/>
            </a:bodyPr>
            <a:lstStyle/>
            <a:p>
              <a:pPr algn="r"/>
              <a:r>
                <a:rPr lang="en-US" sz="1050" b="0" i="0" dirty="0">
                  <a:solidFill>
                    <a:srgbClr val="52606B"/>
                  </a:solidFill>
                  <a:effectLst/>
                  <a:latin typeface="Akrobat" panose="00000600000000000000" pitchFamily="50" charset="-52"/>
                </a:rPr>
                <a:t>0</a:t>
              </a:r>
              <a:endParaRPr lang="ru-RU" sz="1050" dirty="0">
                <a:solidFill>
                  <a:srgbClr val="52606B"/>
                </a:solidFill>
                <a:latin typeface="Akrobat" panose="00000600000000000000" pitchFamily="50" charset="-52"/>
              </a:endParaRPr>
            </a:p>
          </p:txBody>
        </p:sp>
      </p:grpSp>
      <p:sp>
        <p:nvSpPr>
          <p:cNvPr id="5543" name="TextBox 5542">
            <a:extLst>
              <a:ext uri="{FF2B5EF4-FFF2-40B4-BE49-F238E27FC236}">
                <a16:creationId xmlns:a16="http://schemas.microsoft.com/office/drawing/2014/main" id="{3A1AE9E1-8C4A-8E5E-C76E-D56A0FAEA18D}"/>
              </a:ext>
            </a:extLst>
          </p:cNvPr>
          <p:cNvSpPr txBox="1"/>
          <p:nvPr/>
        </p:nvSpPr>
        <p:spPr>
          <a:xfrm>
            <a:off x="1065055" y="2698237"/>
            <a:ext cx="4348024" cy="276999"/>
          </a:xfrm>
          <a:prstGeom prst="rect">
            <a:avLst/>
          </a:prstGeom>
        </p:spPr>
        <p:txBody>
          <a:bodyPr wrap="square" lIns="0" tIns="0" rIns="0" bIns="0">
            <a:spAutoFit/>
          </a:bodyPr>
          <a:lstStyle>
            <a:defPPr>
              <a:defRPr lang="ru-RU"/>
            </a:defPPr>
            <a:lvl1pPr>
              <a:defRPr>
                <a:solidFill>
                  <a:srgbClr val="52606B"/>
                </a:solidFill>
                <a:latin typeface="Akrobat Bold" panose="00000800000000000000" pitchFamily="50" charset="-52"/>
              </a:defRPr>
            </a:lvl1pPr>
          </a:lstStyle>
          <a:p>
            <a:r>
              <a:rPr lang="ru-RU" dirty="0"/>
              <a:t>Ввод жилья в эксплуатацию</a:t>
            </a:r>
            <a:r>
              <a:rPr lang="en-US" dirty="0"/>
              <a:t> </a:t>
            </a:r>
            <a:r>
              <a:rPr lang="en-US" dirty="0">
                <a:latin typeface="Akrobat" panose="00000600000000000000" pitchFamily="50" charset="-52"/>
              </a:rPr>
              <a:t>(</a:t>
            </a:r>
            <a:r>
              <a:rPr lang="ru-RU" sz="1800" b="0" i="0" dirty="0">
                <a:effectLst/>
                <a:latin typeface="Akrobat" panose="00000600000000000000" pitchFamily="50" charset="-52"/>
              </a:rPr>
              <a:t>тыс. м²</a:t>
            </a:r>
            <a:r>
              <a:rPr lang="en-US" sz="1800" b="0" i="0" dirty="0">
                <a:effectLst/>
                <a:latin typeface="Akrobat" panose="00000600000000000000" pitchFamily="50" charset="-52"/>
              </a:rPr>
              <a:t>)</a:t>
            </a:r>
            <a:endParaRPr lang="ru-RU" sz="1800" dirty="0">
              <a:latin typeface="Akrobat" panose="00000600000000000000" pitchFamily="50" charset="-52"/>
            </a:endParaRPr>
          </a:p>
        </p:txBody>
      </p:sp>
      <p:sp>
        <p:nvSpPr>
          <p:cNvPr id="5545" name="TextBox 5544">
            <a:extLst>
              <a:ext uri="{FF2B5EF4-FFF2-40B4-BE49-F238E27FC236}">
                <a16:creationId xmlns:a16="http://schemas.microsoft.com/office/drawing/2014/main" id="{F7D60C62-2605-0063-0023-CA55B249A145}"/>
              </a:ext>
            </a:extLst>
          </p:cNvPr>
          <p:cNvSpPr txBox="1"/>
          <p:nvPr/>
        </p:nvSpPr>
        <p:spPr>
          <a:xfrm>
            <a:off x="990600" y="1310860"/>
            <a:ext cx="4520502" cy="1200329"/>
          </a:xfrm>
          <a:prstGeom prst="rect">
            <a:avLst/>
          </a:prstGeom>
          <a:noFill/>
        </p:spPr>
        <p:txBody>
          <a:bodyPr wrap="square" rtlCol="0">
            <a:spAutoFit/>
          </a:bodyPr>
          <a:lstStyle/>
          <a:p>
            <a:r>
              <a:rPr lang="ru-RU" dirty="0">
                <a:solidFill>
                  <a:srgbClr val="52606B"/>
                </a:solidFill>
                <a:latin typeface="Akrobat" panose="00000600000000000000" pitchFamily="50" charset="-52"/>
              </a:rPr>
              <a:t>Количество объемов возводимого жилья </a:t>
            </a:r>
            <a:br>
              <a:rPr lang="ru-RU" dirty="0">
                <a:solidFill>
                  <a:srgbClr val="52606B"/>
                </a:solidFill>
                <a:latin typeface="Akrobat" panose="00000600000000000000" pitchFamily="50" charset="-52"/>
              </a:rPr>
            </a:br>
            <a:r>
              <a:rPr lang="ru-RU" dirty="0">
                <a:solidFill>
                  <a:srgbClr val="52606B"/>
                </a:solidFill>
                <a:latin typeface="Akrobat" panose="00000600000000000000" pitchFamily="50" charset="-52"/>
              </a:rPr>
              <a:t>в России стабильно растет, положительная динамика сохраняется на протяжении последних нескольких лет. </a:t>
            </a:r>
            <a:endParaRPr lang="ru-RU" dirty="0"/>
          </a:p>
        </p:txBody>
      </p:sp>
      <p:sp>
        <p:nvSpPr>
          <p:cNvPr id="5546" name="TextBox 5545">
            <a:extLst>
              <a:ext uri="{FF2B5EF4-FFF2-40B4-BE49-F238E27FC236}">
                <a16:creationId xmlns:a16="http://schemas.microsoft.com/office/drawing/2014/main" id="{9CF8E4B7-09D3-153C-776E-79D7B18247B4}"/>
              </a:ext>
            </a:extLst>
          </p:cNvPr>
          <p:cNvSpPr txBox="1"/>
          <p:nvPr/>
        </p:nvSpPr>
        <p:spPr>
          <a:xfrm>
            <a:off x="6512848" y="1310861"/>
            <a:ext cx="5232399" cy="1200329"/>
          </a:xfrm>
          <a:prstGeom prst="rect">
            <a:avLst/>
          </a:prstGeom>
          <a:noFill/>
        </p:spPr>
        <p:txBody>
          <a:bodyPr wrap="square" rtlCol="0">
            <a:spAutoFit/>
          </a:bodyPr>
          <a:lstStyle/>
          <a:p>
            <a:r>
              <a:rPr lang="ru-RU" dirty="0">
                <a:solidFill>
                  <a:srgbClr val="52606B"/>
                </a:solidFill>
                <a:latin typeface="Akrobat" panose="00000600000000000000" pitchFamily="50" charset="-52"/>
              </a:rPr>
              <a:t>Несмотря на замедление роста, объемы строительства остаются значительными: на октябрь 2024 г. возведено </a:t>
            </a:r>
            <a:br>
              <a:rPr lang="ru-RU" dirty="0">
                <a:solidFill>
                  <a:srgbClr val="52606B"/>
                </a:solidFill>
                <a:latin typeface="Akrobat" panose="00000600000000000000" pitchFamily="50" charset="-52"/>
              </a:rPr>
            </a:br>
            <a:r>
              <a:rPr lang="ru-RU" dirty="0">
                <a:solidFill>
                  <a:srgbClr val="D50022"/>
                </a:solidFill>
                <a:latin typeface="Akrobat Bold" panose="00000800000000000000" pitchFamily="50" charset="-52"/>
              </a:rPr>
              <a:t>2 415 981 квартир.</a:t>
            </a:r>
            <a:r>
              <a:rPr lang="en-US" dirty="0">
                <a:solidFill>
                  <a:srgbClr val="D50022"/>
                </a:solidFill>
                <a:latin typeface="Akrobat Bold" panose="00000800000000000000" pitchFamily="50" charset="-52"/>
              </a:rPr>
              <a:t> </a:t>
            </a:r>
            <a:r>
              <a:rPr lang="ru-RU" dirty="0">
                <a:solidFill>
                  <a:srgbClr val="52606B"/>
                </a:solidFill>
                <a:latin typeface="Akrobat" panose="00000600000000000000" pitchFamily="50" charset="-52"/>
              </a:rPr>
              <a:t>Из них около 70% построено населением (в т.ч. ипотека).</a:t>
            </a:r>
          </a:p>
        </p:txBody>
      </p:sp>
      <p:sp>
        <p:nvSpPr>
          <p:cNvPr id="5547" name="TextBox 5546">
            <a:extLst>
              <a:ext uri="{FF2B5EF4-FFF2-40B4-BE49-F238E27FC236}">
                <a16:creationId xmlns:a16="http://schemas.microsoft.com/office/drawing/2014/main" id="{6D31303E-03B4-8FFE-D316-D3E0A2B4184C}"/>
              </a:ext>
            </a:extLst>
          </p:cNvPr>
          <p:cNvSpPr txBox="1"/>
          <p:nvPr/>
        </p:nvSpPr>
        <p:spPr>
          <a:xfrm>
            <a:off x="6610448" y="2698237"/>
            <a:ext cx="4794152" cy="276999"/>
          </a:xfrm>
          <a:prstGeom prst="rect">
            <a:avLst/>
          </a:prstGeom>
        </p:spPr>
        <p:txBody>
          <a:bodyPr wrap="square" lIns="0" tIns="0" rIns="0" bIns="0">
            <a:spAutoFit/>
          </a:bodyPr>
          <a:lstStyle>
            <a:defPPr>
              <a:defRPr lang="ru-RU"/>
            </a:defPPr>
            <a:lvl1pPr>
              <a:defRPr>
                <a:solidFill>
                  <a:srgbClr val="52606B"/>
                </a:solidFill>
                <a:latin typeface="Akrobat Bold" panose="00000800000000000000" pitchFamily="50" charset="-52"/>
              </a:defRPr>
            </a:lvl1pPr>
          </a:lstStyle>
          <a:p>
            <a:r>
              <a:rPr lang="ru-RU" dirty="0"/>
              <a:t>Объем строительства квартир по регионам </a:t>
            </a:r>
            <a:r>
              <a:rPr lang="en-US" dirty="0">
                <a:latin typeface="Akrobat" panose="00000600000000000000" pitchFamily="50" charset="-52"/>
              </a:rPr>
              <a:t>(</a:t>
            </a:r>
            <a:r>
              <a:rPr lang="ru-RU" sz="1800" b="0" i="0" dirty="0">
                <a:effectLst/>
                <a:latin typeface="Akrobat" panose="00000600000000000000" pitchFamily="50" charset="-52"/>
              </a:rPr>
              <a:t>топ-10</a:t>
            </a:r>
            <a:r>
              <a:rPr lang="en-US" sz="1800" b="0" i="0" dirty="0">
                <a:effectLst/>
                <a:latin typeface="Akrobat" panose="00000600000000000000" pitchFamily="50" charset="-52"/>
              </a:rPr>
              <a:t>)</a:t>
            </a:r>
            <a:endParaRPr lang="ru-RU" sz="1800" dirty="0">
              <a:latin typeface="Akrobat" panose="00000600000000000000" pitchFamily="50" charset="-52"/>
            </a:endParaRPr>
          </a:p>
        </p:txBody>
      </p:sp>
      <p:graphicFrame>
        <p:nvGraphicFramePr>
          <p:cNvPr id="5548" name="Таблица 5547">
            <a:extLst>
              <a:ext uri="{FF2B5EF4-FFF2-40B4-BE49-F238E27FC236}">
                <a16:creationId xmlns:a16="http://schemas.microsoft.com/office/drawing/2014/main" id="{75400A93-774C-9CF6-2572-44D00505E367}"/>
              </a:ext>
            </a:extLst>
          </p:cNvPr>
          <p:cNvGraphicFramePr>
            <a:graphicFrameLocks noGrp="1"/>
          </p:cNvGraphicFramePr>
          <p:nvPr/>
        </p:nvGraphicFramePr>
        <p:xfrm>
          <a:off x="6605798" y="3253192"/>
          <a:ext cx="2318302" cy="2786230"/>
        </p:xfrm>
        <a:graphic>
          <a:graphicData uri="http://schemas.openxmlformats.org/drawingml/2006/table">
            <a:tbl>
              <a:tblPr firstRow="1" firstCol="1" bandRow="1">
                <a:tableStyleId>{5C22544A-7EE6-4342-B048-85BDC9FD1C3A}</a:tableStyleId>
              </a:tblPr>
              <a:tblGrid>
                <a:gridCol w="1293602">
                  <a:extLst>
                    <a:ext uri="{9D8B030D-6E8A-4147-A177-3AD203B41FA5}">
                      <a16:colId xmlns:a16="http://schemas.microsoft.com/office/drawing/2014/main" val="3768644810"/>
                    </a:ext>
                  </a:extLst>
                </a:gridCol>
                <a:gridCol w="520700">
                  <a:extLst>
                    <a:ext uri="{9D8B030D-6E8A-4147-A177-3AD203B41FA5}">
                      <a16:colId xmlns:a16="http://schemas.microsoft.com/office/drawing/2014/main" val="2406852681"/>
                    </a:ext>
                  </a:extLst>
                </a:gridCol>
                <a:gridCol w="504000">
                  <a:extLst>
                    <a:ext uri="{9D8B030D-6E8A-4147-A177-3AD203B41FA5}">
                      <a16:colId xmlns:a16="http://schemas.microsoft.com/office/drawing/2014/main" val="2250145417"/>
                    </a:ext>
                  </a:extLst>
                </a:gridCol>
              </a:tblGrid>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Москва </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348,2</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18 582</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0843361"/>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Московская обл.</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194,3</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8 804</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68866308"/>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Краснодарский </a:t>
                      </a:r>
                      <a:r>
                        <a:rPr lang="ru-RU" sz="1200" b="0" kern="100" dirty="0" err="1">
                          <a:solidFill>
                            <a:srgbClr val="52606B"/>
                          </a:solidFill>
                          <a:effectLst/>
                          <a:latin typeface="Akrobat" panose="00000600000000000000" pitchFamily="50" charset="-52"/>
                        </a:rPr>
                        <a:t>кр</a:t>
                      </a:r>
                      <a:r>
                        <a:rPr lang="ru-RU" sz="1200" b="0" kern="100" dirty="0">
                          <a:solidFill>
                            <a:srgbClr val="52606B"/>
                          </a:solidFill>
                          <a:effectLst/>
                          <a:latin typeface="Akrobat" panose="00000600000000000000" pitchFamily="50" charset="-52"/>
                        </a:rPr>
                        <a:t>.</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a:solidFill>
                            <a:srgbClr val="52606B"/>
                          </a:solidFill>
                          <a:effectLst/>
                          <a:latin typeface="Akrobat Bold" panose="00000800000000000000" pitchFamily="50" charset="-52"/>
                        </a:rPr>
                        <a:t>180,6</a:t>
                      </a:r>
                      <a:endParaRPr lang="ru-RU" sz="1200" kern="10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8 365</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32040001"/>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Санкт-Петербург</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a:solidFill>
                            <a:srgbClr val="52606B"/>
                          </a:solidFill>
                          <a:effectLst/>
                          <a:latin typeface="Akrobat Bold" panose="00000800000000000000" pitchFamily="50" charset="-52"/>
                        </a:rPr>
                        <a:t>140,5</a:t>
                      </a:r>
                      <a:endParaRPr lang="ru-RU" sz="1200" kern="10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6 012</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3705488"/>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Свердловская обл.</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110,1</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5 198</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8645583"/>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Тюменская область</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80,5</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4 077</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3720166"/>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Ленинградская обл.</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98,7</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3 998</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2953422"/>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Новосибирская обл.</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71,4</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3 627</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1433026"/>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Башкортостан</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a:solidFill>
                            <a:srgbClr val="52606B"/>
                          </a:solidFill>
                          <a:effectLst/>
                          <a:latin typeface="Akrobat Bold" panose="00000800000000000000" pitchFamily="50" charset="-52"/>
                        </a:rPr>
                        <a:t>78,7</a:t>
                      </a:r>
                      <a:endParaRPr lang="ru-RU" sz="1200" kern="10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3 588</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3880239"/>
                  </a:ext>
                </a:extLst>
              </a:tr>
              <a:tr h="278623">
                <a:tc>
                  <a:txBody>
                    <a:bodyPr/>
                    <a:lstStyle/>
                    <a:p>
                      <a:pPr>
                        <a:lnSpc>
                          <a:spcPct val="107000"/>
                        </a:lnSpc>
                        <a:spcAft>
                          <a:spcPts val="800"/>
                        </a:spcAft>
                      </a:pPr>
                      <a:r>
                        <a:rPr lang="ru-RU" sz="1200" b="0" kern="100" dirty="0">
                          <a:solidFill>
                            <a:srgbClr val="52606B"/>
                          </a:solidFill>
                          <a:effectLst/>
                          <a:latin typeface="Akrobat" panose="00000600000000000000" pitchFamily="50" charset="-52"/>
                        </a:rPr>
                        <a:t>Ростовская обл.</a:t>
                      </a:r>
                      <a:endParaRPr lang="ru-RU" sz="1200" b="0" kern="100" dirty="0">
                        <a:solidFill>
                          <a:srgbClr val="52606B"/>
                        </a:solidFill>
                        <a:effectLst/>
                        <a:latin typeface="Akrobat" panose="00000600000000000000" pitchFamily="50" charset="-52"/>
                        <a:ea typeface="Calibri" panose="020F0502020204030204" pitchFamily="34" charset="0"/>
                        <a:cs typeface="Times New Roman" panose="02020603050405020304" pitchFamily="18" charset="0"/>
                      </a:endParaRPr>
                    </a:p>
                  </a:txBody>
                  <a:tcPr marL="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a:solidFill>
                            <a:srgbClr val="52606B"/>
                          </a:solidFill>
                          <a:effectLst/>
                          <a:latin typeface="Akrobat Bold" panose="00000800000000000000" pitchFamily="50" charset="-52"/>
                        </a:rPr>
                        <a:t>74,0</a:t>
                      </a:r>
                      <a:endParaRPr lang="ru-RU" sz="1200" kern="10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ru-RU" sz="1200" kern="100" dirty="0">
                          <a:solidFill>
                            <a:srgbClr val="52606B"/>
                          </a:solidFill>
                          <a:effectLst/>
                          <a:latin typeface="Akrobat Bold" panose="00000800000000000000" pitchFamily="50" charset="-52"/>
                        </a:rPr>
                        <a:t>3 474</a:t>
                      </a:r>
                      <a:endParaRPr lang="ru-RU" sz="1200" kern="100" dirty="0">
                        <a:solidFill>
                          <a:srgbClr val="52606B"/>
                        </a:solidFill>
                        <a:effectLst/>
                        <a:latin typeface="Akrobat Bold" panose="00000800000000000000" pitchFamily="50" charset="-52"/>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7332732"/>
                  </a:ext>
                </a:extLst>
              </a:tr>
            </a:tbl>
          </a:graphicData>
        </a:graphic>
      </p:graphicFrame>
      <p:sp>
        <p:nvSpPr>
          <p:cNvPr id="5704" name="Прямоугольник 5703">
            <a:extLst>
              <a:ext uri="{FF2B5EF4-FFF2-40B4-BE49-F238E27FC236}">
                <a16:creationId xmlns:a16="http://schemas.microsoft.com/office/drawing/2014/main" id="{0D2A540E-75C4-E73A-BE52-200DE509C93F}"/>
              </a:ext>
            </a:extLst>
          </p:cNvPr>
          <p:cNvSpPr/>
          <p:nvPr/>
        </p:nvSpPr>
        <p:spPr>
          <a:xfrm>
            <a:off x="6605798" y="6175355"/>
            <a:ext cx="108863" cy="108863"/>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solidFill>
                <a:schemeClr val="tx1"/>
              </a:solidFill>
            </a:endParaRPr>
          </a:p>
        </p:txBody>
      </p:sp>
      <p:sp>
        <p:nvSpPr>
          <p:cNvPr id="5706" name="TextBox 5705">
            <a:extLst>
              <a:ext uri="{FF2B5EF4-FFF2-40B4-BE49-F238E27FC236}">
                <a16:creationId xmlns:a16="http://schemas.microsoft.com/office/drawing/2014/main" id="{64E9AEFC-49F5-C36D-E0A1-9CA807CD3531}"/>
              </a:ext>
            </a:extLst>
          </p:cNvPr>
          <p:cNvSpPr txBox="1"/>
          <p:nvPr/>
        </p:nvSpPr>
        <p:spPr>
          <a:xfrm>
            <a:off x="6714661" y="6102828"/>
            <a:ext cx="1435706"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1 к. квартиры</a:t>
            </a:r>
          </a:p>
        </p:txBody>
      </p:sp>
      <p:sp>
        <p:nvSpPr>
          <p:cNvPr id="5707" name="Прямоугольник 5706">
            <a:extLst>
              <a:ext uri="{FF2B5EF4-FFF2-40B4-BE49-F238E27FC236}">
                <a16:creationId xmlns:a16="http://schemas.microsoft.com/office/drawing/2014/main" id="{D6813F4D-0A65-E12D-16A4-68540E6F02FB}"/>
              </a:ext>
            </a:extLst>
          </p:cNvPr>
          <p:cNvSpPr/>
          <p:nvPr/>
        </p:nvSpPr>
        <p:spPr>
          <a:xfrm>
            <a:off x="7734384" y="6175355"/>
            <a:ext cx="108863" cy="108863"/>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08" name="TextBox 5707">
            <a:extLst>
              <a:ext uri="{FF2B5EF4-FFF2-40B4-BE49-F238E27FC236}">
                <a16:creationId xmlns:a16="http://schemas.microsoft.com/office/drawing/2014/main" id="{CD49B7F1-D457-A949-43C9-574DEB320AB3}"/>
              </a:ext>
            </a:extLst>
          </p:cNvPr>
          <p:cNvSpPr txBox="1"/>
          <p:nvPr/>
        </p:nvSpPr>
        <p:spPr>
          <a:xfrm>
            <a:off x="7843247" y="6102828"/>
            <a:ext cx="1435706"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2 к. квартиры</a:t>
            </a:r>
          </a:p>
        </p:txBody>
      </p:sp>
      <p:sp>
        <p:nvSpPr>
          <p:cNvPr id="5709" name="Прямоугольник 5708">
            <a:extLst>
              <a:ext uri="{FF2B5EF4-FFF2-40B4-BE49-F238E27FC236}">
                <a16:creationId xmlns:a16="http://schemas.microsoft.com/office/drawing/2014/main" id="{B8B983C5-D7BA-81D5-F3CD-3007A73A7FE0}"/>
              </a:ext>
            </a:extLst>
          </p:cNvPr>
          <p:cNvSpPr/>
          <p:nvPr/>
        </p:nvSpPr>
        <p:spPr>
          <a:xfrm>
            <a:off x="8824191" y="6175355"/>
            <a:ext cx="108863" cy="108863"/>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10" name="TextBox 5709">
            <a:extLst>
              <a:ext uri="{FF2B5EF4-FFF2-40B4-BE49-F238E27FC236}">
                <a16:creationId xmlns:a16="http://schemas.microsoft.com/office/drawing/2014/main" id="{E2FFF6CD-2A4D-42D4-FEA8-170006B447B6}"/>
              </a:ext>
            </a:extLst>
          </p:cNvPr>
          <p:cNvSpPr txBox="1"/>
          <p:nvPr/>
        </p:nvSpPr>
        <p:spPr>
          <a:xfrm>
            <a:off x="8933054" y="6102828"/>
            <a:ext cx="1435706"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3 к. квартиры</a:t>
            </a:r>
          </a:p>
        </p:txBody>
      </p:sp>
      <p:sp>
        <p:nvSpPr>
          <p:cNvPr id="5711" name="Прямоугольник 5710">
            <a:extLst>
              <a:ext uri="{FF2B5EF4-FFF2-40B4-BE49-F238E27FC236}">
                <a16:creationId xmlns:a16="http://schemas.microsoft.com/office/drawing/2014/main" id="{879F6500-DF92-8D2A-68C1-6B89055C05E1}"/>
              </a:ext>
            </a:extLst>
          </p:cNvPr>
          <p:cNvSpPr/>
          <p:nvPr/>
        </p:nvSpPr>
        <p:spPr>
          <a:xfrm>
            <a:off x="9952777" y="6175355"/>
            <a:ext cx="108863" cy="108863"/>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12" name="TextBox 5711">
            <a:extLst>
              <a:ext uri="{FF2B5EF4-FFF2-40B4-BE49-F238E27FC236}">
                <a16:creationId xmlns:a16="http://schemas.microsoft.com/office/drawing/2014/main" id="{691C51FE-3A1D-ADA2-2C94-6FBAA14FE66D}"/>
              </a:ext>
            </a:extLst>
          </p:cNvPr>
          <p:cNvSpPr txBox="1"/>
          <p:nvPr/>
        </p:nvSpPr>
        <p:spPr>
          <a:xfrm>
            <a:off x="10061640" y="6116818"/>
            <a:ext cx="1435706"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4+ к. квартиры</a:t>
            </a:r>
          </a:p>
        </p:txBody>
      </p:sp>
      <p:sp>
        <p:nvSpPr>
          <p:cNvPr id="5714" name="TextBox 5713">
            <a:extLst>
              <a:ext uri="{FF2B5EF4-FFF2-40B4-BE49-F238E27FC236}">
                <a16:creationId xmlns:a16="http://schemas.microsoft.com/office/drawing/2014/main" id="{DF336A67-8405-8A7B-4DB6-3A1C557F63E5}"/>
              </a:ext>
            </a:extLst>
          </p:cNvPr>
          <p:cNvSpPr txBox="1"/>
          <p:nvPr/>
        </p:nvSpPr>
        <p:spPr>
          <a:xfrm>
            <a:off x="7883061" y="2991958"/>
            <a:ext cx="658375"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Тыс. шт. </a:t>
            </a:r>
          </a:p>
        </p:txBody>
      </p:sp>
      <p:sp>
        <p:nvSpPr>
          <p:cNvPr id="5715" name="TextBox 5714">
            <a:extLst>
              <a:ext uri="{FF2B5EF4-FFF2-40B4-BE49-F238E27FC236}">
                <a16:creationId xmlns:a16="http://schemas.microsoft.com/office/drawing/2014/main" id="{C5D18E35-3F0C-EF1D-0570-5DB378FBF22B}"/>
              </a:ext>
            </a:extLst>
          </p:cNvPr>
          <p:cNvSpPr txBox="1"/>
          <p:nvPr/>
        </p:nvSpPr>
        <p:spPr>
          <a:xfrm>
            <a:off x="8401894" y="2991958"/>
            <a:ext cx="687311"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Тыс. м²</a:t>
            </a:r>
          </a:p>
        </p:txBody>
      </p:sp>
      <p:sp>
        <p:nvSpPr>
          <p:cNvPr id="5716" name="TextBox 5715">
            <a:extLst>
              <a:ext uri="{FF2B5EF4-FFF2-40B4-BE49-F238E27FC236}">
                <a16:creationId xmlns:a16="http://schemas.microsoft.com/office/drawing/2014/main" id="{E3B9C2C3-C1FE-A96D-7CFA-9A92EDC9B196}"/>
              </a:ext>
            </a:extLst>
          </p:cNvPr>
          <p:cNvSpPr txBox="1"/>
          <p:nvPr/>
        </p:nvSpPr>
        <p:spPr>
          <a:xfrm>
            <a:off x="8878622" y="2991958"/>
            <a:ext cx="687311"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Доля</a:t>
            </a:r>
          </a:p>
        </p:txBody>
      </p:sp>
      <p:grpSp>
        <p:nvGrpSpPr>
          <p:cNvPr id="2" name="Группа 1">
            <a:extLst>
              <a:ext uri="{FF2B5EF4-FFF2-40B4-BE49-F238E27FC236}">
                <a16:creationId xmlns:a16="http://schemas.microsoft.com/office/drawing/2014/main" id="{0F1BAC71-9126-82EB-DEA6-0DF696523CCC}"/>
              </a:ext>
            </a:extLst>
          </p:cNvPr>
          <p:cNvGrpSpPr/>
          <p:nvPr/>
        </p:nvGrpSpPr>
        <p:grpSpPr>
          <a:xfrm>
            <a:off x="8924101" y="3253188"/>
            <a:ext cx="2482598" cy="2786234"/>
            <a:chOff x="8924101" y="2869732"/>
            <a:chExt cx="2482598" cy="3169690"/>
          </a:xfrm>
        </p:grpSpPr>
        <p:sp>
          <p:nvSpPr>
            <p:cNvPr id="5751" name="AutoShape 1015">
              <a:extLst>
                <a:ext uri="{FF2B5EF4-FFF2-40B4-BE49-F238E27FC236}">
                  <a16:creationId xmlns:a16="http://schemas.microsoft.com/office/drawing/2014/main" id="{1E33FB94-6173-F450-C75B-A19B33E6F616}"/>
                </a:ext>
              </a:extLst>
            </p:cNvPr>
            <p:cNvSpPr>
              <a:spLocks noChangeAspect="1" noChangeArrowheads="1" noTextEdit="1"/>
            </p:cNvSpPr>
            <p:nvPr/>
          </p:nvSpPr>
          <p:spPr bwMode="auto">
            <a:xfrm>
              <a:off x="8924101" y="2869732"/>
              <a:ext cx="2446485" cy="3169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52" name="Rectangle 1017">
              <a:extLst>
                <a:ext uri="{FF2B5EF4-FFF2-40B4-BE49-F238E27FC236}">
                  <a16:creationId xmlns:a16="http://schemas.microsoft.com/office/drawing/2014/main" id="{B559C249-F200-0F23-EFB2-96A4A8D8ABF2}"/>
                </a:ext>
              </a:extLst>
            </p:cNvPr>
            <p:cNvSpPr>
              <a:spLocks noChangeArrowheads="1"/>
            </p:cNvSpPr>
            <p:nvPr/>
          </p:nvSpPr>
          <p:spPr bwMode="auto">
            <a:xfrm>
              <a:off x="8924101" y="2869732"/>
              <a:ext cx="973896" cy="298910"/>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53" name="Rectangle 1018">
              <a:extLst>
                <a:ext uri="{FF2B5EF4-FFF2-40B4-BE49-F238E27FC236}">
                  <a16:creationId xmlns:a16="http://schemas.microsoft.com/office/drawing/2014/main" id="{3FDFBAF9-B05C-DA17-6F83-CFE5AFD584FD}"/>
                </a:ext>
              </a:extLst>
            </p:cNvPr>
            <p:cNvSpPr>
              <a:spLocks noChangeArrowheads="1"/>
            </p:cNvSpPr>
            <p:nvPr/>
          </p:nvSpPr>
          <p:spPr bwMode="auto">
            <a:xfrm>
              <a:off x="8924101" y="2869732"/>
              <a:ext cx="973896"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54" name="Rectangle 1019">
              <a:extLst>
                <a:ext uri="{FF2B5EF4-FFF2-40B4-BE49-F238E27FC236}">
                  <a16:creationId xmlns:a16="http://schemas.microsoft.com/office/drawing/2014/main" id="{96647444-1465-EE30-E46E-29127D5FC28B}"/>
                </a:ext>
              </a:extLst>
            </p:cNvPr>
            <p:cNvSpPr>
              <a:spLocks noChangeArrowheads="1"/>
            </p:cNvSpPr>
            <p:nvPr/>
          </p:nvSpPr>
          <p:spPr bwMode="auto">
            <a:xfrm>
              <a:off x="9897997" y="2869732"/>
              <a:ext cx="908849" cy="298910"/>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55" name="Rectangle 1020">
              <a:extLst>
                <a:ext uri="{FF2B5EF4-FFF2-40B4-BE49-F238E27FC236}">
                  <a16:creationId xmlns:a16="http://schemas.microsoft.com/office/drawing/2014/main" id="{2947C0ED-0C83-4C48-C90B-B23251E294F1}"/>
                </a:ext>
              </a:extLst>
            </p:cNvPr>
            <p:cNvSpPr>
              <a:spLocks noChangeArrowheads="1"/>
            </p:cNvSpPr>
            <p:nvPr/>
          </p:nvSpPr>
          <p:spPr bwMode="auto">
            <a:xfrm>
              <a:off x="9897997" y="2869732"/>
              <a:ext cx="908849"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56" name="Rectangle 1021">
              <a:extLst>
                <a:ext uri="{FF2B5EF4-FFF2-40B4-BE49-F238E27FC236}">
                  <a16:creationId xmlns:a16="http://schemas.microsoft.com/office/drawing/2014/main" id="{B1BF10B7-48C9-37D0-2623-538F3EAB8D43}"/>
                </a:ext>
              </a:extLst>
            </p:cNvPr>
            <p:cNvSpPr>
              <a:spLocks noChangeArrowheads="1"/>
            </p:cNvSpPr>
            <p:nvPr/>
          </p:nvSpPr>
          <p:spPr bwMode="auto">
            <a:xfrm>
              <a:off x="10806846" y="2869732"/>
              <a:ext cx="444487" cy="298910"/>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57" name="Rectangle 1022">
              <a:extLst>
                <a:ext uri="{FF2B5EF4-FFF2-40B4-BE49-F238E27FC236}">
                  <a16:creationId xmlns:a16="http://schemas.microsoft.com/office/drawing/2014/main" id="{C5AA868F-1E68-8085-9A58-1DFB55DF9A2A}"/>
                </a:ext>
              </a:extLst>
            </p:cNvPr>
            <p:cNvSpPr>
              <a:spLocks noChangeArrowheads="1"/>
            </p:cNvSpPr>
            <p:nvPr/>
          </p:nvSpPr>
          <p:spPr bwMode="auto">
            <a:xfrm>
              <a:off x="10806846" y="2869732"/>
              <a:ext cx="444487"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58" name="Rectangle 1023">
              <a:extLst>
                <a:ext uri="{FF2B5EF4-FFF2-40B4-BE49-F238E27FC236}">
                  <a16:creationId xmlns:a16="http://schemas.microsoft.com/office/drawing/2014/main" id="{BAC575EF-1148-BA88-130D-3F3074A9B689}"/>
                </a:ext>
              </a:extLst>
            </p:cNvPr>
            <p:cNvSpPr>
              <a:spLocks noChangeArrowheads="1"/>
            </p:cNvSpPr>
            <p:nvPr/>
          </p:nvSpPr>
          <p:spPr bwMode="auto">
            <a:xfrm>
              <a:off x="11251333" y="2869732"/>
              <a:ext cx="119253"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59" name="Rectangle 1024">
              <a:extLst>
                <a:ext uri="{FF2B5EF4-FFF2-40B4-BE49-F238E27FC236}">
                  <a16:creationId xmlns:a16="http://schemas.microsoft.com/office/drawing/2014/main" id="{EA0AF3A0-0408-CC7B-A9C3-682769E73554}"/>
                </a:ext>
              </a:extLst>
            </p:cNvPr>
            <p:cNvSpPr>
              <a:spLocks noChangeArrowheads="1"/>
            </p:cNvSpPr>
            <p:nvPr/>
          </p:nvSpPr>
          <p:spPr bwMode="auto">
            <a:xfrm>
              <a:off x="11251333" y="2869732"/>
              <a:ext cx="119253"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60" name="Rectangle 1025">
              <a:extLst>
                <a:ext uri="{FF2B5EF4-FFF2-40B4-BE49-F238E27FC236}">
                  <a16:creationId xmlns:a16="http://schemas.microsoft.com/office/drawing/2014/main" id="{755524D4-0010-2FD8-7D4C-5DB9451545C2}"/>
                </a:ext>
              </a:extLst>
            </p:cNvPr>
            <p:cNvSpPr>
              <a:spLocks noChangeArrowheads="1"/>
            </p:cNvSpPr>
            <p:nvPr/>
          </p:nvSpPr>
          <p:spPr bwMode="auto">
            <a:xfrm>
              <a:off x="8924101" y="3187324"/>
              <a:ext cx="1179878" cy="302024"/>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61" name="Rectangle 1026">
              <a:extLst>
                <a:ext uri="{FF2B5EF4-FFF2-40B4-BE49-F238E27FC236}">
                  <a16:creationId xmlns:a16="http://schemas.microsoft.com/office/drawing/2014/main" id="{05E9DF62-6092-4767-1C91-75D922C9441B}"/>
                </a:ext>
              </a:extLst>
            </p:cNvPr>
            <p:cNvSpPr>
              <a:spLocks noChangeArrowheads="1"/>
            </p:cNvSpPr>
            <p:nvPr/>
          </p:nvSpPr>
          <p:spPr bwMode="auto">
            <a:xfrm>
              <a:off x="8924101" y="3187324"/>
              <a:ext cx="1179878"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62" name="Rectangle 1027">
              <a:extLst>
                <a:ext uri="{FF2B5EF4-FFF2-40B4-BE49-F238E27FC236}">
                  <a16:creationId xmlns:a16="http://schemas.microsoft.com/office/drawing/2014/main" id="{C4188C94-02D6-C6AB-8BD1-4CF327C11F02}"/>
                </a:ext>
              </a:extLst>
            </p:cNvPr>
            <p:cNvSpPr>
              <a:spLocks noChangeArrowheads="1"/>
            </p:cNvSpPr>
            <p:nvPr/>
          </p:nvSpPr>
          <p:spPr bwMode="auto">
            <a:xfrm>
              <a:off x="10103979" y="3187324"/>
              <a:ext cx="898008" cy="302024"/>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63" name="Rectangle 1028">
              <a:extLst>
                <a:ext uri="{FF2B5EF4-FFF2-40B4-BE49-F238E27FC236}">
                  <a16:creationId xmlns:a16="http://schemas.microsoft.com/office/drawing/2014/main" id="{0ECF4016-5030-4918-D9FF-354F6061C651}"/>
                </a:ext>
              </a:extLst>
            </p:cNvPr>
            <p:cNvSpPr>
              <a:spLocks noChangeArrowheads="1"/>
            </p:cNvSpPr>
            <p:nvPr/>
          </p:nvSpPr>
          <p:spPr bwMode="auto">
            <a:xfrm>
              <a:off x="10103979" y="3187324"/>
              <a:ext cx="898008"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64" name="Rectangle 1029">
              <a:extLst>
                <a:ext uri="{FF2B5EF4-FFF2-40B4-BE49-F238E27FC236}">
                  <a16:creationId xmlns:a16="http://schemas.microsoft.com/office/drawing/2014/main" id="{FAB2B853-6064-31FA-D596-F62C481F486A}"/>
                </a:ext>
              </a:extLst>
            </p:cNvPr>
            <p:cNvSpPr>
              <a:spLocks noChangeArrowheads="1"/>
            </p:cNvSpPr>
            <p:nvPr/>
          </p:nvSpPr>
          <p:spPr bwMode="auto">
            <a:xfrm>
              <a:off x="11001987" y="3187324"/>
              <a:ext cx="314393" cy="302024"/>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65" name="Rectangle 1030">
              <a:extLst>
                <a:ext uri="{FF2B5EF4-FFF2-40B4-BE49-F238E27FC236}">
                  <a16:creationId xmlns:a16="http://schemas.microsoft.com/office/drawing/2014/main" id="{C218CC9B-75C0-5034-13C2-A20B66F37FDE}"/>
                </a:ext>
              </a:extLst>
            </p:cNvPr>
            <p:cNvSpPr>
              <a:spLocks noChangeArrowheads="1"/>
            </p:cNvSpPr>
            <p:nvPr/>
          </p:nvSpPr>
          <p:spPr bwMode="auto">
            <a:xfrm>
              <a:off x="11001987" y="3187324"/>
              <a:ext cx="314393"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66" name="Rectangle 1031">
              <a:extLst>
                <a:ext uri="{FF2B5EF4-FFF2-40B4-BE49-F238E27FC236}">
                  <a16:creationId xmlns:a16="http://schemas.microsoft.com/office/drawing/2014/main" id="{E5E8C910-F36D-D521-CB8A-1D432FBC0838}"/>
                </a:ext>
              </a:extLst>
            </p:cNvPr>
            <p:cNvSpPr>
              <a:spLocks noChangeArrowheads="1"/>
            </p:cNvSpPr>
            <p:nvPr/>
          </p:nvSpPr>
          <p:spPr bwMode="auto">
            <a:xfrm>
              <a:off x="11316380" y="3187324"/>
              <a:ext cx="54206"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67" name="Rectangle 1032">
              <a:extLst>
                <a:ext uri="{FF2B5EF4-FFF2-40B4-BE49-F238E27FC236}">
                  <a16:creationId xmlns:a16="http://schemas.microsoft.com/office/drawing/2014/main" id="{DDE23C0E-7EF6-6CDE-2CDB-EB34D5D388F8}"/>
                </a:ext>
              </a:extLst>
            </p:cNvPr>
            <p:cNvSpPr>
              <a:spLocks noChangeArrowheads="1"/>
            </p:cNvSpPr>
            <p:nvPr/>
          </p:nvSpPr>
          <p:spPr bwMode="auto">
            <a:xfrm>
              <a:off x="11316380" y="3187324"/>
              <a:ext cx="54206"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68" name="Rectangle 1033">
              <a:extLst>
                <a:ext uri="{FF2B5EF4-FFF2-40B4-BE49-F238E27FC236}">
                  <a16:creationId xmlns:a16="http://schemas.microsoft.com/office/drawing/2014/main" id="{D7C83C1C-5487-9CAD-6212-0D2F25AC75CF}"/>
                </a:ext>
              </a:extLst>
            </p:cNvPr>
            <p:cNvSpPr>
              <a:spLocks noChangeArrowheads="1"/>
            </p:cNvSpPr>
            <p:nvPr/>
          </p:nvSpPr>
          <p:spPr bwMode="auto">
            <a:xfrm>
              <a:off x="8924101" y="3508029"/>
              <a:ext cx="1515953" cy="298910"/>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69" name="Rectangle 1034">
              <a:extLst>
                <a:ext uri="{FF2B5EF4-FFF2-40B4-BE49-F238E27FC236}">
                  <a16:creationId xmlns:a16="http://schemas.microsoft.com/office/drawing/2014/main" id="{CCABA9DE-A101-476B-33F8-A1E2A576A176}"/>
                </a:ext>
              </a:extLst>
            </p:cNvPr>
            <p:cNvSpPr>
              <a:spLocks noChangeArrowheads="1"/>
            </p:cNvSpPr>
            <p:nvPr/>
          </p:nvSpPr>
          <p:spPr bwMode="auto">
            <a:xfrm>
              <a:off x="8924101" y="3508029"/>
              <a:ext cx="1515953"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0" name="Rectangle 1035">
              <a:extLst>
                <a:ext uri="{FF2B5EF4-FFF2-40B4-BE49-F238E27FC236}">
                  <a16:creationId xmlns:a16="http://schemas.microsoft.com/office/drawing/2014/main" id="{865A1BD5-8375-A5C3-D026-3E3F07AAD14D}"/>
                </a:ext>
              </a:extLst>
            </p:cNvPr>
            <p:cNvSpPr>
              <a:spLocks noChangeArrowheads="1"/>
            </p:cNvSpPr>
            <p:nvPr/>
          </p:nvSpPr>
          <p:spPr bwMode="auto">
            <a:xfrm>
              <a:off x="10440054" y="3508029"/>
              <a:ext cx="713709" cy="298910"/>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71" name="Rectangle 1036">
              <a:extLst>
                <a:ext uri="{FF2B5EF4-FFF2-40B4-BE49-F238E27FC236}">
                  <a16:creationId xmlns:a16="http://schemas.microsoft.com/office/drawing/2014/main" id="{D4388C96-66DC-1F98-68EB-AAB5E95BB127}"/>
                </a:ext>
              </a:extLst>
            </p:cNvPr>
            <p:cNvSpPr>
              <a:spLocks noChangeArrowheads="1"/>
            </p:cNvSpPr>
            <p:nvPr/>
          </p:nvSpPr>
          <p:spPr bwMode="auto">
            <a:xfrm>
              <a:off x="10440054" y="3508029"/>
              <a:ext cx="713709"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2" name="Rectangle 1037">
              <a:extLst>
                <a:ext uri="{FF2B5EF4-FFF2-40B4-BE49-F238E27FC236}">
                  <a16:creationId xmlns:a16="http://schemas.microsoft.com/office/drawing/2014/main" id="{A5B2A781-389B-3D57-26B3-C85C3061E939}"/>
                </a:ext>
              </a:extLst>
            </p:cNvPr>
            <p:cNvSpPr>
              <a:spLocks noChangeArrowheads="1"/>
            </p:cNvSpPr>
            <p:nvPr/>
          </p:nvSpPr>
          <p:spPr bwMode="auto">
            <a:xfrm>
              <a:off x="11153763" y="3508029"/>
              <a:ext cx="216823" cy="298910"/>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73" name="Rectangle 1038">
              <a:extLst>
                <a:ext uri="{FF2B5EF4-FFF2-40B4-BE49-F238E27FC236}">
                  <a16:creationId xmlns:a16="http://schemas.microsoft.com/office/drawing/2014/main" id="{9D8B43FE-A33B-6F21-5CD9-2DC2F9546BA0}"/>
                </a:ext>
              </a:extLst>
            </p:cNvPr>
            <p:cNvSpPr>
              <a:spLocks noChangeArrowheads="1"/>
            </p:cNvSpPr>
            <p:nvPr/>
          </p:nvSpPr>
          <p:spPr bwMode="auto">
            <a:xfrm>
              <a:off x="8924101" y="3825621"/>
              <a:ext cx="1635206" cy="302024"/>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74" name="Rectangle 1039">
              <a:extLst>
                <a:ext uri="{FF2B5EF4-FFF2-40B4-BE49-F238E27FC236}">
                  <a16:creationId xmlns:a16="http://schemas.microsoft.com/office/drawing/2014/main" id="{0F9F288B-072E-A664-12E2-B949284067F9}"/>
                </a:ext>
              </a:extLst>
            </p:cNvPr>
            <p:cNvSpPr>
              <a:spLocks noChangeArrowheads="1"/>
            </p:cNvSpPr>
            <p:nvPr/>
          </p:nvSpPr>
          <p:spPr bwMode="auto">
            <a:xfrm>
              <a:off x="8924101" y="3825621"/>
              <a:ext cx="1635206"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5" name="Rectangle 1040">
              <a:extLst>
                <a:ext uri="{FF2B5EF4-FFF2-40B4-BE49-F238E27FC236}">
                  <a16:creationId xmlns:a16="http://schemas.microsoft.com/office/drawing/2014/main" id="{E4016F94-2238-4E39-BB1B-02DA593A3AF4}"/>
                </a:ext>
              </a:extLst>
            </p:cNvPr>
            <p:cNvSpPr>
              <a:spLocks noChangeArrowheads="1"/>
            </p:cNvSpPr>
            <p:nvPr/>
          </p:nvSpPr>
          <p:spPr bwMode="auto">
            <a:xfrm>
              <a:off x="10559307" y="3825621"/>
              <a:ext cx="561933" cy="302024"/>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76" name="Rectangle 1041">
              <a:extLst>
                <a:ext uri="{FF2B5EF4-FFF2-40B4-BE49-F238E27FC236}">
                  <a16:creationId xmlns:a16="http://schemas.microsoft.com/office/drawing/2014/main" id="{8682091E-0043-651E-8D21-7A71344CB89A}"/>
                </a:ext>
              </a:extLst>
            </p:cNvPr>
            <p:cNvSpPr>
              <a:spLocks noChangeArrowheads="1"/>
            </p:cNvSpPr>
            <p:nvPr/>
          </p:nvSpPr>
          <p:spPr bwMode="auto">
            <a:xfrm>
              <a:off x="10559307" y="3825621"/>
              <a:ext cx="561933"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7" name="Rectangle 1042">
              <a:extLst>
                <a:ext uri="{FF2B5EF4-FFF2-40B4-BE49-F238E27FC236}">
                  <a16:creationId xmlns:a16="http://schemas.microsoft.com/office/drawing/2014/main" id="{D831CB17-A52E-B107-7854-0EBCDB9734F3}"/>
                </a:ext>
              </a:extLst>
            </p:cNvPr>
            <p:cNvSpPr>
              <a:spLocks noChangeArrowheads="1"/>
            </p:cNvSpPr>
            <p:nvPr/>
          </p:nvSpPr>
          <p:spPr bwMode="auto">
            <a:xfrm>
              <a:off x="11121240" y="3825621"/>
              <a:ext cx="227664" cy="302024"/>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78" name="Rectangle 1043">
              <a:extLst>
                <a:ext uri="{FF2B5EF4-FFF2-40B4-BE49-F238E27FC236}">
                  <a16:creationId xmlns:a16="http://schemas.microsoft.com/office/drawing/2014/main" id="{AB637700-FD51-CEDE-51B2-F41DADE1D9E1}"/>
                </a:ext>
              </a:extLst>
            </p:cNvPr>
            <p:cNvSpPr>
              <a:spLocks noChangeArrowheads="1"/>
            </p:cNvSpPr>
            <p:nvPr/>
          </p:nvSpPr>
          <p:spPr bwMode="auto">
            <a:xfrm>
              <a:off x="11121240" y="3825621"/>
              <a:ext cx="227664"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9" name="Rectangle 1044">
              <a:extLst>
                <a:ext uri="{FF2B5EF4-FFF2-40B4-BE49-F238E27FC236}">
                  <a16:creationId xmlns:a16="http://schemas.microsoft.com/office/drawing/2014/main" id="{88F15066-E4B2-8C06-1936-E7B9D107025F}"/>
                </a:ext>
              </a:extLst>
            </p:cNvPr>
            <p:cNvSpPr>
              <a:spLocks noChangeArrowheads="1"/>
            </p:cNvSpPr>
            <p:nvPr/>
          </p:nvSpPr>
          <p:spPr bwMode="auto">
            <a:xfrm>
              <a:off x="11348904" y="3825621"/>
              <a:ext cx="21682"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80" name="Rectangle 1045">
              <a:extLst>
                <a:ext uri="{FF2B5EF4-FFF2-40B4-BE49-F238E27FC236}">
                  <a16:creationId xmlns:a16="http://schemas.microsoft.com/office/drawing/2014/main" id="{FC9571B7-8F92-A60D-24E3-65BC776930EB}"/>
                </a:ext>
              </a:extLst>
            </p:cNvPr>
            <p:cNvSpPr>
              <a:spLocks noChangeArrowheads="1"/>
            </p:cNvSpPr>
            <p:nvPr/>
          </p:nvSpPr>
          <p:spPr bwMode="auto">
            <a:xfrm>
              <a:off x="11348904" y="3825621"/>
              <a:ext cx="21682"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81" name="Rectangle 1046">
              <a:extLst>
                <a:ext uri="{FF2B5EF4-FFF2-40B4-BE49-F238E27FC236}">
                  <a16:creationId xmlns:a16="http://schemas.microsoft.com/office/drawing/2014/main" id="{A4CCC4CB-454A-EAF3-9A0A-7B8E2ADA4A78}"/>
                </a:ext>
              </a:extLst>
            </p:cNvPr>
            <p:cNvSpPr>
              <a:spLocks noChangeArrowheads="1"/>
            </p:cNvSpPr>
            <p:nvPr/>
          </p:nvSpPr>
          <p:spPr bwMode="auto">
            <a:xfrm>
              <a:off x="8924101" y="4146326"/>
              <a:ext cx="1396701" cy="298910"/>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82" name="Rectangle 1047">
              <a:extLst>
                <a:ext uri="{FF2B5EF4-FFF2-40B4-BE49-F238E27FC236}">
                  <a16:creationId xmlns:a16="http://schemas.microsoft.com/office/drawing/2014/main" id="{457515DF-3EDD-FB92-C0C7-5D658A3E3E47}"/>
                </a:ext>
              </a:extLst>
            </p:cNvPr>
            <p:cNvSpPr>
              <a:spLocks noChangeArrowheads="1"/>
            </p:cNvSpPr>
            <p:nvPr/>
          </p:nvSpPr>
          <p:spPr bwMode="auto">
            <a:xfrm>
              <a:off x="8924101" y="4146326"/>
              <a:ext cx="1396701"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83" name="Rectangle 1048">
              <a:extLst>
                <a:ext uri="{FF2B5EF4-FFF2-40B4-BE49-F238E27FC236}">
                  <a16:creationId xmlns:a16="http://schemas.microsoft.com/office/drawing/2014/main" id="{07609674-5118-7EB8-3978-997C1677E556}"/>
                </a:ext>
              </a:extLst>
            </p:cNvPr>
            <p:cNvSpPr>
              <a:spLocks noChangeArrowheads="1"/>
            </p:cNvSpPr>
            <p:nvPr/>
          </p:nvSpPr>
          <p:spPr bwMode="auto">
            <a:xfrm>
              <a:off x="10320802" y="4146326"/>
              <a:ext cx="757073" cy="298910"/>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84" name="Rectangle 1049">
              <a:extLst>
                <a:ext uri="{FF2B5EF4-FFF2-40B4-BE49-F238E27FC236}">
                  <a16:creationId xmlns:a16="http://schemas.microsoft.com/office/drawing/2014/main" id="{B272F9ED-F22B-5C59-94AE-45F0A8A80503}"/>
                </a:ext>
              </a:extLst>
            </p:cNvPr>
            <p:cNvSpPr>
              <a:spLocks noChangeArrowheads="1"/>
            </p:cNvSpPr>
            <p:nvPr/>
          </p:nvSpPr>
          <p:spPr bwMode="auto">
            <a:xfrm>
              <a:off x="10320802" y="4146326"/>
              <a:ext cx="757073"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85" name="Rectangle 1050">
              <a:extLst>
                <a:ext uri="{FF2B5EF4-FFF2-40B4-BE49-F238E27FC236}">
                  <a16:creationId xmlns:a16="http://schemas.microsoft.com/office/drawing/2014/main" id="{8AF88ED1-8602-B9CA-188C-9BE74B97F85A}"/>
                </a:ext>
              </a:extLst>
            </p:cNvPr>
            <p:cNvSpPr>
              <a:spLocks noChangeArrowheads="1"/>
            </p:cNvSpPr>
            <p:nvPr/>
          </p:nvSpPr>
          <p:spPr bwMode="auto">
            <a:xfrm>
              <a:off x="11077875" y="4146326"/>
              <a:ext cx="271029" cy="298910"/>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86" name="Rectangle 1051">
              <a:extLst>
                <a:ext uri="{FF2B5EF4-FFF2-40B4-BE49-F238E27FC236}">
                  <a16:creationId xmlns:a16="http://schemas.microsoft.com/office/drawing/2014/main" id="{E30FBFCF-2355-EDB2-5C98-CEFB8660BCDB}"/>
                </a:ext>
              </a:extLst>
            </p:cNvPr>
            <p:cNvSpPr>
              <a:spLocks noChangeArrowheads="1"/>
            </p:cNvSpPr>
            <p:nvPr/>
          </p:nvSpPr>
          <p:spPr bwMode="auto">
            <a:xfrm>
              <a:off x="11077875" y="4146326"/>
              <a:ext cx="271029"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87" name="Rectangle 1052">
              <a:extLst>
                <a:ext uri="{FF2B5EF4-FFF2-40B4-BE49-F238E27FC236}">
                  <a16:creationId xmlns:a16="http://schemas.microsoft.com/office/drawing/2014/main" id="{CDEE6AE3-5932-A17C-A9D3-4110DBA2189E}"/>
                </a:ext>
              </a:extLst>
            </p:cNvPr>
            <p:cNvSpPr>
              <a:spLocks noChangeArrowheads="1"/>
            </p:cNvSpPr>
            <p:nvPr/>
          </p:nvSpPr>
          <p:spPr bwMode="auto">
            <a:xfrm>
              <a:off x="11348904" y="4146326"/>
              <a:ext cx="21682"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88" name="Rectangle 1053">
              <a:extLst>
                <a:ext uri="{FF2B5EF4-FFF2-40B4-BE49-F238E27FC236}">
                  <a16:creationId xmlns:a16="http://schemas.microsoft.com/office/drawing/2014/main" id="{BEBE7CDC-F394-9045-3379-B8396C4094A0}"/>
                </a:ext>
              </a:extLst>
            </p:cNvPr>
            <p:cNvSpPr>
              <a:spLocks noChangeArrowheads="1"/>
            </p:cNvSpPr>
            <p:nvPr/>
          </p:nvSpPr>
          <p:spPr bwMode="auto">
            <a:xfrm>
              <a:off x="11348904" y="4146326"/>
              <a:ext cx="21682"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89" name="Rectangle 1054">
              <a:extLst>
                <a:ext uri="{FF2B5EF4-FFF2-40B4-BE49-F238E27FC236}">
                  <a16:creationId xmlns:a16="http://schemas.microsoft.com/office/drawing/2014/main" id="{8EA0369B-AE39-78B7-47ED-D61F89BE6164}"/>
                </a:ext>
              </a:extLst>
            </p:cNvPr>
            <p:cNvSpPr>
              <a:spLocks noChangeArrowheads="1"/>
            </p:cNvSpPr>
            <p:nvPr/>
          </p:nvSpPr>
          <p:spPr bwMode="auto">
            <a:xfrm>
              <a:off x="8924101" y="4463918"/>
              <a:ext cx="1082308" cy="298910"/>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90" name="Rectangle 1055">
              <a:extLst>
                <a:ext uri="{FF2B5EF4-FFF2-40B4-BE49-F238E27FC236}">
                  <a16:creationId xmlns:a16="http://schemas.microsoft.com/office/drawing/2014/main" id="{31BC8839-1F7B-DECB-648C-B1F80C3BE976}"/>
                </a:ext>
              </a:extLst>
            </p:cNvPr>
            <p:cNvSpPr>
              <a:spLocks noChangeArrowheads="1"/>
            </p:cNvSpPr>
            <p:nvPr/>
          </p:nvSpPr>
          <p:spPr bwMode="auto">
            <a:xfrm>
              <a:off x="8924101" y="4463918"/>
              <a:ext cx="1082308"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91" name="Rectangle 1056">
              <a:extLst>
                <a:ext uri="{FF2B5EF4-FFF2-40B4-BE49-F238E27FC236}">
                  <a16:creationId xmlns:a16="http://schemas.microsoft.com/office/drawing/2014/main" id="{A043FECA-7443-6FD6-FC59-04460FB441CB}"/>
                </a:ext>
              </a:extLst>
            </p:cNvPr>
            <p:cNvSpPr>
              <a:spLocks noChangeArrowheads="1"/>
            </p:cNvSpPr>
            <p:nvPr/>
          </p:nvSpPr>
          <p:spPr bwMode="auto">
            <a:xfrm>
              <a:off x="10006409" y="4463918"/>
              <a:ext cx="952214" cy="298910"/>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792" name="Rectangle 1057">
              <a:extLst>
                <a:ext uri="{FF2B5EF4-FFF2-40B4-BE49-F238E27FC236}">
                  <a16:creationId xmlns:a16="http://schemas.microsoft.com/office/drawing/2014/main" id="{2109E957-CDBF-BACC-BC83-961803106133}"/>
                </a:ext>
              </a:extLst>
            </p:cNvPr>
            <p:cNvSpPr>
              <a:spLocks noChangeArrowheads="1"/>
            </p:cNvSpPr>
            <p:nvPr/>
          </p:nvSpPr>
          <p:spPr bwMode="auto">
            <a:xfrm>
              <a:off x="10006409" y="4463918"/>
              <a:ext cx="952214"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93" name="Rectangle 1058">
              <a:extLst>
                <a:ext uri="{FF2B5EF4-FFF2-40B4-BE49-F238E27FC236}">
                  <a16:creationId xmlns:a16="http://schemas.microsoft.com/office/drawing/2014/main" id="{767BCF45-63B2-2B2A-3B04-3F7AC3A9D68A}"/>
                </a:ext>
              </a:extLst>
            </p:cNvPr>
            <p:cNvSpPr>
              <a:spLocks noChangeArrowheads="1"/>
            </p:cNvSpPr>
            <p:nvPr/>
          </p:nvSpPr>
          <p:spPr bwMode="auto">
            <a:xfrm>
              <a:off x="10958622" y="4463918"/>
              <a:ext cx="357758" cy="298910"/>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794" name="Rectangle 1059">
              <a:extLst>
                <a:ext uri="{FF2B5EF4-FFF2-40B4-BE49-F238E27FC236}">
                  <a16:creationId xmlns:a16="http://schemas.microsoft.com/office/drawing/2014/main" id="{B9F1770C-CAA8-4BB2-1D9C-2D538A6F4EF7}"/>
                </a:ext>
              </a:extLst>
            </p:cNvPr>
            <p:cNvSpPr>
              <a:spLocks noChangeArrowheads="1"/>
            </p:cNvSpPr>
            <p:nvPr/>
          </p:nvSpPr>
          <p:spPr bwMode="auto">
            <a:xfrm>
              <a:off x="10958622" y="4463918"/>
              <a:ext cx="357758"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95" name="Rectangle 1060">
              <a:extLst>
                <a:ext uri="{FF2B5EF4-FFF2-40B4-BE49-F238E27FC236}">
                  <a16:creationId xmlns:a16="http://schemas.microsoft.com/office/drawing/2014/main" id="{2BD1F3D6-1C36-F99F-054E-40B823D3A7F1}"/>
                </a:ext>
              </a:extLst>
            </p:cNvPr>
            <p:cNvSpPr>
              <a:spLocks noChangeArrowheads="1"/>
            </p:cNvSpPr>
            <p:nvPr/>
          </p:nvSpPr>
          <p:spPr bwMode="auto">
            <a:xfrm>
              <a:off x="11316380" y="4463918"/>
              <a:ext cx="54206"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96" name="Rectangle 1061">
              <a:extLst>
                <a:ext uri="{FF2B5EF4-FFF2-40B4-BE49-F238E27FC236}">
                  <a16:creationId xmlns:a16="http://schemas.microsoft.com/office/drawing/2014/main" id="{7E185220-6448-6F16-5A48-4862F4382A1C}"/>
                </a:ext>
              </a:extLst>
            </p:cNvPr>
            <p:cNvSpPr>
              <a:spLocks noChangeArrowheads="1"/>
            </p:cNvSpPr>
            <p:nvPr/>
          </p:nvSpPr>
          <p:spPr bwMode="auto">
            <a:xfrm>
              <a:off x="11316380" y="4463918"/>
              <a:ext cx="54206"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97" name="Rectangle 1062">
              <a:extLst>
                <a:ext uri="{FF2B5EF4-FFF2-40B4-BE49-F238E27FC236}">
                  <a16:creationId xmlns:a16="http://schemas.microsoft.com/office/drawing/2014/main" id="{6A052692-39AB-7461-1EBD-E3A69E04DE9B}"/>
                </a:ext>
              </a:extLst>
            </p:cNvPr>
            <p:cNvSpPr>
              <a:spLocks noChangeArrowheads="1"/>
            </p:cNvSpPr>
            <p:nvPr/>
          </p:nvSpPr>
          <p:spPr bwMode="auto">
            <a:xfrm>
              <a:off x="8924101" y="4781510"/>
              <a:ext cx="1732776" cy="302024"/>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798" name="Rectangle 1063">
              <a:extLst>
                <a:ext uri="{FF2B5EF4-FFF2-40B4-BE49-F238E27FC236}">
                  <a16:creationId xmlns:a16="http://schemas.microsoft.com/office/drawing/2014/main" id="{67E8072F-842C-30B2-AB3A-9BAB49586789}"/>
                </a:ext>
              </a:extLst>
            </p:cNvPr>
            <p:cNvSpPr>
              <a:spLocks noChangeArrowheads="1"/>
            </p:cNvSpPr>
            <p:nvPr/>
          </p:nvSpPr>
          <p:spPr bwMode="auto">
            <a:xfrm>
              <a:off x="8924101" y="4781510"/>
              <a:ext cx="1732776"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99" name="Rectangle 1064">
              <a:extLst>
                <a:ext uri="{FF2B5EF4-FFF2-40B4-BE49-F238E27FC236}">
                  <a16:creationId xmlns:a16="http://schemas.microsoft.com/office/drawing/2014/main" id="{1609445E-18A5-162C-298B-68F1B11EFE32}"/>
                </a:ext>
              </a:extLst>
            </p:cNvPr>
            <p:cNvSpPr>
              <a:spLocks noChangeArrowheads="1"/>
            </p:cNvSpPr>
            <p:nvPr/>
          </p:nvSpPr>
          <p:spPr bwMode="auto">
            <a:xfrm>
              <a:off x="10656877" y="4781510"/>
              <a:ext cx="540250" cy="302024"/>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800" name="Rectangle 1065">
              <a:extLst>
                <a:ext uri="{FF2B5EF4-FFF2-40B4-BE49-F238E27FC236}">
                  <a16:creationId xmlns:a16="http://schemas.microsoft.com/office/drawing/2014/main" id="{7187866B-16CA-E6C6-D2E2-9CCB54524FD2}"/>
                </a:ext>
              </a:extLst>
            </p:cNvPr>
            <p:cNvSpPr>
              <a:spLocks noChangeArrowheads="1"/>
            </p:cNvSpPr>
            <p:nvPr/>
          </p:nvSpPr>
          <p:spPr bwMode="auto">
            <a:xfrm>
              <a:off x="10656877" y="4781510"/>
              <a:ext cx="540250"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01" name="Rectangle 1066">
              <a:extLst>
                <a:ext uri="{FF2B5EF4-FFF2-40B4-BE49-F238E27FC236}">
                  <a16:creationId xmlns:a16="http://schemas.microsoft.com/office/drawing/2014/main" id="{D754E9E5-8719-8B96-3930-5641610BB012}"/>
                </a:ext>
              </a:extLst>
            </p:cNvPr>
            <p:cNvSpPr>
              <a:spLocks noChangeArrowheads="1"/>
            </p:cNvSpPr>
            <p:nvPr/>
          </p:nvSpPr>
          <p:spPr bwMode="auto">
            <a:xfrm>
              <a:off x="11197128" y="4781510"/>
              <a:ext cx="151776" cy="302024"/>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802" name="Rectangle 1067">
              <a:extLst>
                <a:ext uri="{FF2B5EF4-FFF2-40B4-BE49-F238E27FC236}">
                  <a16:creationId xmlns:a16="http://schemas.microsoft.com/office/drawing/2014/main" id="{4FE44CC4-7C87-05F0-9A69-C6E18542089A}"/>
                </a:ext>
              </a:extLst>
            </p:cNvPr>
            <p:cNvSpPr>
              <a:spLocks noChangeArrowheads="1"/>
            </p:cNvSpPr>
            <p:nvPr/>
          </p:nvSpPr>
          <p:spPr bwMode="auto">
            <a:xfrm>
              <a:off x="11197128" y="4781510"/>
              <a:ext cx="151776"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03" name="Rectangle 1068">
              <a:extLst>
                <a:ext uri="{FF2B5EF4-FFF2-40B4-BE49-F238E27FC236}">
                  <a16:creationId xmlns:a16="http://schemas.microsoft.com/office/drawing/2014/main" id="{D0DE22ED-AD75-E4C1-FE7A-7FD93CED5CB4}"/>
                </a:ext>
              </a:extLst>
            </p:cNvPr>
            <p:cNvSpPr>
              <a:spLocks noChangeArrowheads="1"/>
            </p:cNvSpPr>
            <p:nvPr/>
          </p:nvSpPr>
          <p:spPr bwMode="auto">
            <a:xfrm>
              <a:off x="11348904" y="4781510"/>
              <a:ext cx="21682"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04" name="Rectangle 1069">
              <a:extLst>
                <a:ext uri="{FF2B5EF4-FFF2-40B4-BE49-F238E27FC236}">
                  <a16:creationId xmlns:a16="http://schemas.microsoft.com/office/drawing/2014/main" id="{2E7580B1-AC00-735F-5D66-88EB3353FB91}"/>
                </a:ext>
              </a:extLst>
            </p:cNvPr>
            <p:cNvSpPr>
              <a:spLocks noChangeArrowheads="1"/>
            </p:cNvSpPr>
            <p:nvPr/>
          </p:nvSpPr>
          <p:spPr bwMode="auto">
            <a:xfrm>
              <a:off x="11348904" y="4781510"/>
              <a:ext cx="21682"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05" name="Rectangle 1070">
              <a:extLst>
                <a:ext uri="{FF2B5EF4-FFF2-40B4-BE49-F238E27FC236}">
                  <a16:creationId xmlns:a16="http://schemas.microsoft.com/office/drawing/2014/main" id="{7093D9B7-BDD3-9559-4D42-0A462DD73B06}"/>
                </a:ext>
              </a:extLst>
            </p:cNvPr>
            <p:cNvSpPr>
              <a:spLocks noChangeArrowheads="1"/>
            </p:cNvSpPr>
            <p:nvPr/>
          </p:nvSpPr>
          <p:spPr bwMode="auto">
            <a:xfrm>
              <a:off x="8924101" y="5102215"/>
              <a:ext cx="1201560" cy="298910"/>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806" name="Rectangle 1071">
              <a:extLst>
                <a:ext uri="{FF2B5EF4-FFF2-40B4-BE49-F238E27FC236}">
                  <a16:creationId xmlns:a16="http://schemas.microsoft.com/office/drawing/2014/main" id="{A37A867F-67C7-33F2-A997-806609349D9D}"/>
                </a:ext>
              </a:extLst>
            </p:cNvPr>
            <p:cNvSpPr>
              <a:spLocks noChangeArrowheads="1"/>
            </p:cNvSpPr>
            <p:nvPr/>
          </p:nvSpPr>
          <p:spPr bwMode="auto">
            <a:xfrm>
              <a:off x="8924101" y="5102215"/>
              <a:ext cx="1201560"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07" name="Rectangle 1072">
              <a:extLst>
                <a:ext uri="{FF2B5EF4-FFF2-40B4-BE49-F238E27FC236}">
                  <a16:creationId xmlns:a16="http://schemas.microsoft.com/office/drawing/2014/main" id="{BD852962-17F8-E151-2242-F71F0FE9914F}"/>
                </a:ext>
              </a:extLst>
            </p:cNvPr>
            <p:cNvSpPr>
              <a:spLocks noChangeArrowheads="1"/>
            </p:cNvSpPr>
            <p:nvPr/>
          </p:nvSpPr>
          <p:spPr bwMode="auto">
            <a:xfrm>
              <a:off x="10125661" y="5102215"/>
              <a:ext cx="800438" cy="298910"/>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808" name="Rectangle 1073">
              <a:extLst>
                <a:ext uri="{FF2B5EF4-FFF2-40B4-BE49-F238E27FC236}">
                  <a16:creationId xmlns:a16="http://schemas.microsoft.com/office/drawing/2014/main" id="{FB397F19-DA87-BB07-333C-72FA9034CA1D}"/>
                </a:ext>
              </a:extLst>
            </p:cNvPr>
            <p:cNvSpPr>
              <a:spLocks noChangeArrowheads="1"/>
            </p:cNvSpPr>
            <p:nvPr/>
          </p:nvSpPr>
          <p:spPr bwMode="auto">
            <a:xfrm>
              <a:off x="10125661" y="5102215"/>
              <a:ext cx="800438"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09" name="Rectangle 1074">
              <a:extLst>
                <a:ext uri="{FF2B5EF4-FFF2-40B4-BE49-F238E27FC236}">
                  <a16:creationId xmlns:a16="http://schemas.microsoft.com/office/drawing/2014/main" id="{4DD8B493-0861-9899-E6F1-F528EC8A645D}"/>
                </a:ext>
              </a:extLst>
            </p:cNvPr>
            <p:cNvSpPr>
              <a:spLocks noChangeArrowheads="1"/>
            </p:cNvSpPr>
            <p:nvPr/>
          </p:nvSpPr>
          <p:spPr bwMode="auto">
            <a:xfrm>
              <a:off x="10926099" y="5102215"/>
              <a:ext cx="390281" cy="298910"/>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810" name="Rectangle 1075">
              <a:extLst>
                <a:ext uri="{FF2B5EF4-FFF2-40B4-BE49-F238E27FC236}">
                  <a16:creationId xmlns:a16="http://schemas.microsoft.com/office/drawing/2014/main" id="{89B012A7-2908-CB50-A8AC-E34002B194EF}"/>
                </a:ext>
              </a:extLst>
            </p:cNvPr>
            <p:cNvSpPr>
              <a:spLocks noChangeArrowheads="1"/>
            </p:cNvSpPr>
            <p:nvPr/>
          </p:nvSpPr>
          <p:spPr bwMode="auto">
            <a:xfrm>
              <a:off x="10926099" y="5102215"/>
              <a:ext cx="390281"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11" name="Rectangle 1076">
              <a:extLst>
                <a:ext uri="{FF2B5EF4-FFF2-40B4-BE49-F238E27FC236}">
                  <a16:creationId xmlns:a16="http://schemas.microsoft.com/office/drawing/2014/main" id="{DAFEA4B0-A864-002C-ADF9-12A8D889BD87}"/>
                </a:ext>
              </a:extLst>
            </p:cNvPr>
            <p:cNvSpPr>
              <a:spLocks noChangeArrowheads="1"/>
            </p:cNvSpPr>
            <p:nvPr/>
          </p:nvSpPr>
          <p:spPr bwMode="auto">
            <a:xfrm>
              <a:off x="11316380" y="5102215"/>
              <a:ext cx="54206"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12" name="Rectangle 1077">
              <a:extLst>
                <a:ext uri="{FF2B5EF4-FFF2-40B4-BE49-F238E27FC236}">
                  <a16:creationId xmlns:a16="http://schemas.microsoft.com/office/drawing/2014/main" id="{6B74DC47-0BEB-214C-9932-8A3ABB32748F}"/>
                </a:ext>
              </a:extLst>
            </p:cNvPr>
            <p:cNvSpPr>
              <a:spLocks noChangeArrowheads="1"/>
            </p:cNvSpPr>
            <p:nvPr/>
          </p:nvSpPr>
          <p:spPr bwMode="auto">
            <a:xfrm>
              <a:off x="11316380" y="5102215"/>
              <a:ext cx="54206"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13" name="Rectangle 1078">
              <a:extLst>
                <a:ext uri="{FF2B5EF4-FFF2-40B4-BE49-F238E27FC236}">
                  <a16:creationId xmlns:a16="http://schemas.microsoft.com/office/drawing/2014/main" id="{2939927C-45C8-9D63-A8D0-3879945374F7}"/>
                </a:ext>
              </a:extLst>
            </p:cNvPr>
            <p:cNvSpPr>
              <a:spLocks noChangeArrowheads="1"/>
            </p:cNvSpPr>
            <p:nvPr/>
          </p:nvSpPr>
          <p:spPr bwMode="auto">
            <a:xfrm>
              <a:off x="8924101" y="5419807"/>
              <a:ext cx="1320813" cy="302024"/>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814" name="Rectangle 1079">
              <a:extLst>
                <a:ext uri="{FF2B5EF4-FFF2-40B4-BE49-F238E27FC236}">
                  <a16:creationId xmlns:a16="http://schemas.microsoft.com/office/drawing/2014/main" id="{6C42129C-E77E-1951-330F-CAF68E26449A}"/>
                </a:ext>
              </a:extLst>
            </p:cNvPr>
            <p:cNvSpPr>
              <a:spLocks noChangeArrowheads="1"/>
            </p:cNvSpPr>
            <p:nvPr/>
          </p:nvSpPr>
          <p:spPr bwMode="auto">
            <a:xfrm>
              <a:off x="8924101" y="5419807"/>
              <a:ext cx="1320813"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15" name="Rectangle 1080">
              <a:extLst>
                <a:ext uri="{FF2B5EF4-FFF2-40B4-BE49-F238E27FC236}">
                  <a16:creationId xmlns:a16="http://schemas.microsoft.com/office/drawing/2014/main" id="{8B96013C-6FB4-BA10-A79A-B870F1186B26}"/>
                </a:ext>
              </a:extLst>
            </p:cNvPr>
            <p:cNvSpPr>
              <a:spLocks noChangeArrowheads="1"/>
            </p:cNvSpPr>
            <p:nvPr/>
          </p:nvSpPr>
          <p:spPr bwMode="auto">
            <a:xfrm>
              <a:off x="10244914" y="5419807"/>
              <a:ext cx="757073" cy="302024"/>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816" name="Rectangle 1081">
              <a:extLst>
                <a:ext uri="{FF2B5EF4-FFF2-40B4-BE49-F238E27FC236}">
                  <a16:creationId xmlns:a16="http://schemas.microsoft.com/office/drawing/2014/main" id="{5531A91C-1ED9-CCF0-4C53-492832462231}"/>
                </a:ext>
              </a:extLst>
            </p:cNvPr>
            <p:cNvSpPr>
              <a:spLocks noChangeArrowheads="1"/>
            </p:cNvSpPr>
            <p:nvPr/>
          </p:nvSpPr>
          <p:spPr bwMode="auto">
            <a:xfrm>
              <a:off x="10244914" y="5419807"/>
              <a:ext cx="757073"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17" name="Rectangle 1082">
              <a:extLst>
                <a:ext uri="{FF2B5EF4-FFF2-40B4-BE49-F238E27FC236}">
                  <a16:creationId xmlns:a16="http://schemas.microsoft.com/office/drawing/2014/main" id="{F53C2FAE-1993-1BCD-0F1C-D5B445962F3A}"/>
                </a:ext>
              </a:extLst>
            </p:cNvPr>
            <p:cNvSpPr>
              <a:spLocks noChangeArrowheads="1"/>
            </p:cNvSpPr>
            <p:nvPr/>
          </p:nvSpPr>
          <p:spPr bwMode="auto">
            <a:xfrm>
              <a:off x="11001987" y="5419807"/>
              <a:ext cx="314393" cy="302024"/>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818" name="Rectangle 1083">
              <a:extLst>
                <a:ext uri="{FF2B5EF4-FFF2-40B4-BE49-F238E27FC236}">
                  <a16:creationId xmlns:a16="http://schemas.microsoft.com/office/drawing/2014/main" id="{8ACD289B-F017-A597-C38F-C68A4D7C02E5}"/>
                </a:ext>
              </a:extLst>
            </p:cNvPr>
            <p:cNvSpPr>
              <a:spLocks noChangeArrowheads="1"/>
            </p:cNvSpPr>
            <p:nvPr/>
          </p:nvSpPr>
          <p:spPr bwMode="auto">
            <a:xfrm>
              <a:off x="11001987" y="5419807"/>
              <a:ext cx="314393" cy="3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19" name="Rectangle 1084">
              <a:extLst>
                <a:ext uri="{FF2B5EF4-FFF2-40B4-BE49-F238E27FC236}">
                  <a16:creationId xmlns:a16="http://schemas.microsoft.com/office/drawing/2014/main" id="{4D09F88C-6AEF-707E-C3E0-93D83AA992DB}"/>
                </a:ext>
              </a:extLst>
            </p:cNvPr>
            <p:cNvSpPr>
              <a:spLocks noChangeArrowheads="1"/>
            </p:cNvSpPr>
            <p:nvPr/>
          </p:nvSpPr>
          <p:spPr bwMode="auto">
            <a:xfrm>
              <a:off x="11316380" y="5419807"/>
              <a:ext cx="54206"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20" name="Rectangle 1085">
              <a:extLst>
                <a:ext uri="{FF2B5EF4-FFF2-40B4-BE49-F238E27FC236}">
                  <a16:creationId xmlns:a16="http://schemas.microsoft.com/office/drawing/2014/main" id="{34C68586-49C1-EFFB-D3D6-E1BDBC7A4515}"/>
                </a:ext>
              </a:extLst>
            </p:cNvPr>
            <p:cNvSpPr>
              <a:spLocks noChangeArrowheads="1"/>
            </p:cNvSpPr>
            <p:nvPr/>
          </p:nvSpPr>
          <p:spPr bwMode="auto">
            <a:xfrm>
              <a:off x="11316380" y="5419807"/>
              <a:ext cx="54206" cy="302024"/>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21" name="Rectangle 1086">
              <a:extLst>
                <a:ext uri="{FF2B5EF4-FFF2-40B4-BE49-F238E27FC236}">
                  <a16:creationId xmlns:a16="http://schemas.microsoft.com/office/drawing/2014/main" id="{295E917B-0875-3833-F2EF-23EA14A8E5F4}"/>
                </a:ext>
              </a:extLst>
            </p:cNvPr>
            <p:cNvSpPr>
              <a:spLocks noChangeArrowheads="1"/>
            </p:cNvSpPr>
            <p:nvPr/>
          </p:nvSpPr>
          <p:spPr bwMode="auto">
            <a:xfrm>
              <a:off x="8924101" y="5740512"/>
              <a:ext cx="1418383" cy="298910"/>
            </a:xfrm>
            <a:prstGeom prst="rect">
              <a:avLst/>
            </a:prstGeom>
            <a:solidFill>
              <a:srgbClr val="F6B8C8"/>
            </a:solidFill>
            <a:ln>
              <a:noFill/>
            </a:ln>
          </p:spPr>
          <p:txBody>
            <a:bodyPr vert="horz" wrap="square" lIns="91440" tIns="45720" rIns="91440" bIns="45720" numCol="1" anchor="t" anchorCtr="0" compatLnSpc="1">
              <a:prstTxWarp prst="textNoShape">
                <a:avLst/>
              </a:prstTxWarp>
            </a:bodyPr>
            <a:lstStyle/>
            <a:p>
              <a:endParaRPr lang="ru-RU"/>
            </a:p>
          </p:txBody>
        </p:sp>
        <p:sp>
          <p:nvSpPr>
            <p:cNvPr id="5822" name="Rectangle 1087">
              <a:extLst>
                <a:ext uri="{FF2B5EF4-FFF2-40B4-BE49-F238E27FC236}">
                  <a16:creationId xmlns:a16="http://schemas.microsoft.com/office/drawing/2014/main" id="{D8260B24-B811-6D4D-E894-E91932EA7211}"/>
                </a:ext>
              </a:extLst>
            </p:cNvPr>
            <p:cNvSpPr>
              <a:spLocks noChangeArrowheads="1"/>
            </p:cNvSpPr>
            <p:nvPr/>
          </p:nvSpPr>
          <p:spPr bwMode="auto">
            <a:xfrm>
              <a:off x="8924101" y="5740512"/>
              <a:ext cx="1418383"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23" name="Rectangle 1088">
              <a:extLst>
                <a:ext uri="{FF2B5EF4-FFF2-40B4-BE49-F238E27FC236}">
                  <a16:creationId xmlns:a16="http://schemas.microsoft.com/office/drawing/2014/main" id="{45E307DB-EF89-521C-4623-E15D765891EC}"/>
                </a:ext>
              </a:extLst>
            </p:cNvPr>
            <p:cNvSpPr>
              <a:spLocks noChangeArrowheads="1"/>
            </p:cNvSpPr>
            <p:nvPr/>
          </p:nvSpPr>
          <p:spPr bwMode="auto">
            <a:xfrm>
              <a:off x="10342484" y="5740512"/>
              <a:ext cx="735391" cy="298910"/>
            </a:xfrm>
            <a:prstGeom prst="rect">
              <a:avLst/>
            </a:prstGeom>
            <a:solidFill>
              <a:srgbClr val="EBECF0"/>
            </a:solidFill>
            <a:ln>
              <a:noFill/>
            </a:ln>
          </p:spPr>
          <p:txBody>
            <a:bodyPr vert="horz" wrap="square" lIns="91440" tIns="45720" rIns="91440" bIns="45720" numCol="1" anchor="t" anchorCtr="0" compatLnSpc="1">
              <a:prstTxWarp prst="textNoShape">
                <a:avLst/>
              </a:prstTxWarp>
            </a:bodyPr>
            <a:lstStyle/>
            <a:p>
              <a:endParaRPr lang="ru-RU"/>
            </a:p>
          </p:txBody>
        </p:sp>
        <p:sp>
          <p:nvSpPr>
            <p:cNvPr id="5824" name="Rectangle 1089">
              <a:extLst>
                <a:ext uri="{FF2B5EF4-FFF2-40B4-BE49-F238E27FC236}">
                  <a16:creationId xmlns:a16="http://schemas.microsoft.com/office/drawing/2014/main" id="{A7F44564-38D9-A6E1-A7DE-A92E03DEBE4E}"/>
                </a:ext>
              </a:extLst>
            </p:cNvPr>
            <p:cNvSpPr>
              <a:spLocks noChangeArrowheads="1"/>
            </p:cNvSpPr>
            <p:nvPr/>
          </p:nvSpPr>
          <p:spPr bwMode="auto">
            <a:xfrm>
              <a:off x="10342484" y="5740512"/>
              <a:ext cx="735391"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25" name="Rectangle 1090">
              <a:extLst>
                <a:ext uri="{FF2B5EF4-FFF2-40B4-BE49-F238E27FC236}">
                  <a16:creationId xmlns:a16="http://schemas.microsoft.com/office/drawing/2014/main" id="{D218791C-7030-06ED-4B55-7B686C992C23}"/>
                </a:ext>
              </a:extLst>
            </p:cNvPr>
            <p:cNvSpPr>
              <a:spLocks noChangeArrowheads="1"/>
            </p:cNvSpPr>
            <p:nvPr/>
          </p:nvSpPr>
          <p:spPr bwMode="auto">
            <a:xfrm>
              <a:off x="11077875" y="5740512"/>
              <a:ext cx="271029" cy="298910"/>
            </a:xfrm>
            <a:prstGeom prst="rect">
              <a:avLst/>
            </a:prstGeom>
            <a:solidFill>
              <a:srgbClr val="B9BFC3"/>
            </a:solidFill>
            <a:ln>
              <a:noFill/>
            </a:ln>
          </p:spPr>
          <p:txBody>
            <a:bodyPr vert="horz" wrap="square" lIns="91440" tIns="45720" rIns="91440" bIns="45720" numCol="1" anchor="t" anchorCtr="0" compatLnSpc="1">
              <a:prstTxWarp prst="textNoShape">
                <a:avLst/>
              </a:prstTxWarp>
            </a:bodyPr>
            <a:lstStyle/>
            <a:p>
              <a:endParaRPr lang="ru-RU"/>
            </a:p>
          </p:txBody>
        </p:sp>
        <p:sp>
          <p:nvSpPr>
            <p:cNvPr id="5826" name="Rectangle 1091">
              <a:extLst>
                <a:ext uri="{FF2B5EF4-FFF2-40B4-BE49-F238E27FC236}">
                  <a16:creationId xmlns:a16="http://schemas.microsoft.com/office/drawing/2014/main" id="{A155C678-C5BE-7DBF-3A57-2D15C20909B7}"/>
                </a:ext>
              </a:extLst>
            </p:cNvPr>
            <p:cNvSpPr>
              <a:spLocks noChangeArrowheads="1"/>
            </p:cNvSpPr>
            <p:nvPr/>
          </p:nvSpPr>
          <p:spPr bwMode="auto">
            <a:xfrm>
              <a:off x="11077875" y="5740512"/>
              <a:ext cx="271029" cy="298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27" name="Rectangle 1092">
              <a:extLst>
                <a:ext uri="{FF2B5EF4-FFF2-40B4-BE49-F238E27FC236}">
                  <a16:creationId xmlns:a16="http://schemas.microsoft.com/office/drawing/2014/main" id="{6E9EDC36-5935-20F7-AA33-AB5F6D8710E4}"/>
                </a:ext>
              </a:extLst>
            </p:cNvPr>
            <p:cNvSpPr>
              <a:spLocks noChangeArrowheads="1"/>
            </p:cNvSpPr>
            <p:nvPr/>
          </p:nvSpPr>
          <p:spPr bwMode="auto">
            <a:xfrm>
              <a:off x="11348904" y="5740512"/>
              <a:ext cx="21682"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828" name="Rectangle 1093">
              <a:extLst>
                <a:ext uri="{FF2B5EF4-FFF2-40B4-BE49-F238E27FC236}">
                  <a16:creationId xmlns:a16="http://schemas.microsoft.com/office/drawing/2014/main" id="{922BE437-33D7-404B-8AF6-4E0C528052CF}"/>
                </a:ext>
              </a:extLst>
            </p:cNvPr>
            <p:cNvSpPr>
              <a:spLocks noChangeArrowheads="1"/>
            </p:cNvSpPr>
            <p:nvPr/>
          </p:nvSpPr>
          <p:spPr bwMode="auto">
            <a:xfrm>
              <a:off x="11348904" y="5740512"/>
              <a:ext cx="21682" cy="298910"/>
            </a:xfrm>
            <a:prstGeom prst="rect">
              <a:avLst/>
            </a:prstGeom>
            <a:solidFill>
              <a:srgbClr val="72808A"/>
            </a:solidFill>
            <a:ln>
              <a:noFill/>
            </a:ln>
          </p:spPr>
          <p:txBody>
            <a:bodyPr vert="horz" wrap="square" lIns="91440" tIns="45720" rIns="91440" bIns="45720" numCol="1" anchor="t" anchorCtr="0" compatLnSpc="1">
              <a:prstTxWarp prst="textNoShape">
                <a:avLst/>
              </a:prstTxWarp>
            </a:bodyPr>
            <a:lstStyle/>
            <a:p>
              <a:endParaRPr lang="ru-RU"/>
            </a:p>
          </p:txBody>
        </p:sp>
        <p:sp>
          <p:nvSpPr>
            <p:cNvPr id="5718" name="TextBox 5717">
              <a:extLst>
                <a:ext uri="{FF2B5EF4-FFF2-40B4-BE49-F238E27FC236}">
                  <a16:creationId xmlns:a16="http://schemas.microsoft.com/office/drawing/2014/main" id="{F331F7F3-086F-122D-344E-8D64FB139D8D}"/>
                </a:ext>
              </a:extLst>
            </p:cNvPr>
            <p:cNvSpPr txBox="1"/>
            <p:nvPr/>
          </p:nvSpPr>
          <p:spPr>
            <a:xfrm>
              <a:off x="8943925" y="2922642"/>
              <a:ext cx="938913"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40%</a:t>
              </a:r>
            </a:p>
          </p:txBody>
        </p:sp>
        <p:sp>
          <p:nvSpPr>
            <p:cNvPr id="5719" name="TextBox 5718">
              <a:extLst>
                <a:ext uri="{FF2B5EF4-FFF2-40B4-BE49-F238E27FC236}">
                  <a16:creationId xmlns:a16="http://schemas.microsoft.com/office/drawing/2014/main" id="{84D26ABA-106F-8F29-B71B-B7E11DD9DDBD}"/>
                </a:ext>
              </a:extLst>
            </p:cNvPr>
            <p:cNvSpPr txBox="1"/>
            <p:nvPr/>
          </p:nvSpPr>
          <p:spPr>
            <a:xfrm>
              <a:off x="9882837" y="2922642"/>
              <a:ext cx="924009"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37%</a:t>
              </a:r>
            </a:p>
          </p:txBody>
        </p:sp>
        <p:sp>
          <p:nvSpPr>
            <p:cNvPr id="5720" name="TextBox 5719">
              <a:extLst>
                <a:ext uri="{FF2B5EF4-FFF2-40B4-BE49-F238E27FC236}">
                  <a16:creationId xmlns:a16="http://schemas.microsoft.com/office/drawing/2014/main" id="{1B0E4E4E-6CD4-BF0F-4392-343920629EAC}"/>
                </a:ext>
              </a:extLst>
            </p:cNvPr>
            <p:cNvSpPr txBox="1"/>
            <p:nvPr/>
          </p:nvSpPr>
          <p:spPr>
            <a:xfrm>
              <a:off x="10806846" y="2922642"/>
              <a:ext cx="426030"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18%</a:t>
              </a:r>
            </a:p>
          </p:txBody>
        </p:sp>
        <p:sp>
          <p:nvSpPr>
            <p:cNvPr id="5721" name="TextBox 5720">
              <a:extLst>
                <a:ext uri="{FF2B5EF4-FFF2-40B4-BE49-F238E27FC236}">
                  <a16:creationId xmlns:a16="http://schemas.microsoft.com/office/drawing/2014/main" id="{F7A882B8-8065-B617-5193-9ED221097B32}"/>
                </a:ext>
              </a:extLst>
            </p:cNvPr>
            <p:cNvSpPr txBox="1"/>
            <p:nvPr/>
          </p:nvSpPr>
          <p:spPr>
            <a:xfrm>
              <a:off x="8943925" y="3255346"/>
              <a:ext cx="1160054"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48%</a:t>
              </a:r>
            </a:p>
          </p:txBody>
        </p:sp>
        <p:sp>
          <p:nvSpPr>
            <p:cNvPr id="5722" name="TextBox 5721">
              <a:extLst>
                <a:ext uri="{FF2B5EF4-FFF2-40B4-BE49-F238E27FC236}">
                  <a16:creationId xmlns:a16="http://schemas.microsoft.com/office/drawing/2014/main" id="{BC5A14CD-7096-516A-2BB4-DF80D64E4805}"/>
                </a:ext>
              </a:extLst>
            </p:cNvPr>
            <p:cNvSpPr txBox="1"/>
            <p:nvPr/>
          </p:nvSpPr>
          <p:spPr>
            <a:xfrm>
              <a:off x="10103980" y="3255346"/>
              <a:ext cx="898008"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37%</a:t>
              </a:r>
            </a:p>
          </p:txBody>
        </p:sp>
        <p:sp>
          <p:nvSpPr>
            <p:cNvPr id="5723" name="TextBox 5722">
              <a:extLst>
                <a:ext uri="{FF2B5EF4-FFF2-40B4-BE49-F238E27FC236}">
                  <a16:creationId xmlns:a16="http://schemas.microsoft.com/office/drawing/2014/main" id="{62616B11-04B0-A377-2379-10CB69876FD0}"/>
                </a:ext>
              </a:extLst>
            </p:cNvPr>
            <p:cNvSpPr txBox="1"/>
            <p:nvPr/>
          </p:nvSpPr>
          <p:spPr>
            <a:xfrm>
              <a:off x="11051042" y="3255346"/>
              <a:ext cx="231098"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13%</a:t>
              </a:r>
            </a:p>
          </p:txBody>
        </p:sp>
        <p:sp>
          <p:nvSpPr>
            <p:cNvPr id="5724" name="TextBox 5723">
              <a:extLst>
                <a:ext uri="{FF2B5EF4-FFF2-40B4-BE49-F238E27FC236}">
                  <a16:creationId xmlns:a16="http://schemas.microsoft.com/office/drawing/2014/main" id="{BCB825BC-D6DC-1D71-207D-6E74921B05AF}"/>
                </a:ext>
              </a:extLst>
            </p:cNvPr>
            <p:cNvSpPr txBox="1"/>
            <p:nvPr/>
          </p:nvSpPr>
          <p:spPr>
            <a:xfrm>
              <a:off x="8943925" y="3567639"/>
              <a:ext cx="1496129"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62%</a:t>
              </a:r>
            </a:p>
          </p:txBody>
        </p:sp>
        <p:sp>
          <p:nvSpPr>
            <p:cNvPr id="5725" name="TextBox 5724">
              <a:extLst>
                <a:ext uri="{FF2B5EF4-FFF2-40B4-BE49-F238E27FC236}">
                  <a16:creationId xmlns:a16="http://schemas.microsoft.com/office/drawing/2014/main" id="{35851A48-CB08-6277-7C6D-B36974CAE70E}"/>
                </a:ext>
              </a:extLst>
            </p:cNvPr>
            <p:cNvSpPr txBox="1"/>
            <p:nvPr/>
          </p:nvSpPr>
          <p:spPr>
            <a:xfrm>
              <a:off x="10440053" y="3567639"/>
              <a:ext cx="713709"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29%</a:t>
              </a:r>
            </a:p>
          </p:txBody>
        </p:sp>
        <p:sp>
          <p:nvSpPr>
            <p:cNvPr id="5726" name="TextBox 5725">
              <a:extLst>
                <a:ext uri="{FF2B5EF4-FFF2-40B4-BE49-F238E27FC236}">
                  <a16:creationId xmlns:a16="http://schemas.microsoft.com/office/drawing/2014/main" id="{9351C7A2-0443-BC32-6278-47F66DFDFC6B}"/>
                </a:ext>
              </a:extLst>
            </p:cNvPr>
            <p:cNvSpPr txBox="1"/>
            <p:nvPr/>
          </p:nvSpPr>
          <p:spPr>
            <a:xfrm>
              <a:off x="11153762" y="3567639"/>
              <a:ext cx="216824"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9%</a:t>
              </a:r>
            </a:p>
          </p:txBody>
        </p:sp>
        <p:sp>
          <p:nvSpPr>
            <p:cNvPr id="5727" name="TextBox 5726">
              <a:extLst>
                <a:ext uri="{FF2B5EF4-FFF2-40B4-BE49-F238E27FC236}">
                  <a16:creationId xmlns:a16="http://schemas.microsoft.com/office/drawing/2014/main" id="{686C4C53-83FF-3E4A-137C-F9A4A9A3518F}"/>
                </a:ext>
              </a:extLst>
            </p:cNvPr>
            <p:cNvSpPr txBox="1"/>
            <p:nvPr/>
          </p:nvSpPr>
          <p:spPr>
            <a:xfrm>
              <a:off x="8943925" y="3889652"/>
              <a:ext cx="1615382"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67%</a:t>
              </a:r>
            </a:p>
          </p:txBody>
        </p:sp>
        <p:sp>
          <p:nvSpPr>
            <p:cNvPr id="5728" name="TextBox 5727">
              <a:extLst>
                <a:ext uri="{FF2B5EF4-FFF2-40B4-BE49-F238E27FC236}">
                  <a16:creationId xmlns:a16="http://schemas.microsoft.com/office/drawing/2014/main" id="{13BEC4B6-E0F9-2E16-3501-912DB7ACE409}"/>
                </a:ext>
              </a:extLst>
            </p:cNvPr>
            <p:cNvSpPr txBox="1"/>
            <p:nvPr/>
          </p:nvSpPr>
          <p:spPr>
            <a:xfrm>
              <a:off x="10559306" y="3889652"/>
              <a:ext cx="542081"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23%</a:t>
              </a:r>
            </a:p>
          </p:txBody>
        </p:sp>
        <p:sp>
          <p:nvSpPr>
            <p:cNvPr id="5729" name="TextBox 5728">
              <a:extLst>
                <a:ext uri="{FF2B5EF4-FFF2-40B4-BE49-F238E27FC236}">
                  <a16:creationId xmlns:a16="http://schemas.microsoft.com/office/drawing/2014/main" id="{5DDC3EAE-6788-2C16-1DFF-4EA6CE580BB8}"/>
                </a:ext>
              </a:extLst>
            </p:cNvPr>
            <p:cNvSpPr txBox="1"/>
            <p:nvPr/>
          </p:nvSpPr>
          <p:spPr>
            <a:xfrm>
              <a:off x="11101388" y="3889652"/>
              <a:ext cx="269198"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9%</a:t>
              </a:r>
            </a:p>
          </p:txBody>
        </p:sp>
        <p:sp>
          <p:nvSpPr>
            <p:cNvPr id="5730" name="TextBox 5729">
              <a:extLst>
                <a:ext uri="{FF2B5EF4-FFF2-40B4-BE49-F238E27FC236}">
                  <a16:creationId xmlns:a16="http://schemas.microsoft.com/office/drawing/2014/main" id="{3DE3FDB4-DDD3-6118-2573-C3406C64AEE1}"/>
                </a:ext>
              </a:extLst>
            </p:cNvPr>
            <p:cNvSpPr txBox="1"/>
            <p:nvPr/>
          </p:nvSpPr>
          <p:spPr>
            <a:xfrm>
              <a:off x="8943925" y="4204244"/>
              <a:ext cx="1376877"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57%</a:t>
              </a:r>
            </a:p>
          </p:txBody>
        </p:sp>
        <p:sp>
          <p:nvSpPr>
            <p:cNvPr id="5731" name="TextBox 5730">
              <a:extLst>
                <a:ext uri="{FF2B5EF4-FFF2-40B4-BE49-F238E27FC236}">
                  <a16:creationId xmlns:a16="http://schemas.microsoft.com/office/drawing/2014/main" id="{EE316A54-80C8-4B39-3CE6-96D2EA18DA9A}"/>
                </a:ext>
              </a:extLst>
            </p:cNvPr>
            <p:cNvSpPr txBox="1"/>
            <p:nvPr/>
          </p:nvSpPr>
          <p:spPr>
            <a:xfrm>
              <a:off x="10320801" y="4204244"/>
              <a:ext cx="757074"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31%</a:t>
              </a:r>
            </a:p>
          </p:txBody>
        </p:sp>
        <p:sp>
          <p:nvSpPr>
            <p:cNvPr id="5732" name="TextBox 5731">
              <a:extLst>
                <a:ext uri="{FF2B5EF4-FFF2-40B4-BE49-F238E27FC236}">
                  <a16:creationId xmlns:a16="http://schemas.microsoft.com/office/drawing/2014/main" id="{9DD071B4-0F5C-DC5A-CE43-342811B63E6E}"/>
                </a:ext>
              </a:extLst>
            </p:cNvPr>
            <p:cNvSpPr txBox="1"/>
            <p:nvPr/>
          </p:nvSpPr>
          <p:spPr>
            <a:xfrm>
              <a:off x="11077147" y="4204244"/>
              <a:ext cx="271029"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11%</a:t>
              </a:r>
            </a:p>
          </p:txBody>
        </p:sp>
        <p:sp>
          <p:nvSpPr>
            <p:cNvPr id="5733" name="TextBox 5732">
              <a:extLst>
                <a:ext uri="{FF2B5EF4-FFF2-40B4-BE49-F238E27FC236}">
                  <a16:creationId xmlns:a16="http://schemas.microsoft.com/office/drawing/2014/main" id="{6F01DA89-0534-A28B-E908-1CB143F694AA}"/>
                </a:ext>
              </a:extLst>
            </p:cNvPr>
            <p:cNvSpPr txBox="1"/>
            <p:nvPr/>
          </p:nvSpPr>
          <p:spPr>
            <a:xfrm>
              <a:off x="8943925" y="4518519"/>
              <a:ext cx="1082308"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44%</a:t>
              </a:r>
            </a:p>
          </p:txBody>
        </p:sp>
        <p:sp>
          <p:nvSpPr>
            <p:cNvPr id="5734" name="TextBox 5733">
              <a:extLst>
                <a:ext uri="{FF2B5EF4-FFF2-40B4-BE49-F238E27FC236}">
                  <a16:creationId xmlns:a16="http://schemas.microsoft.com/office/drawing/2014/main" id="{00BC88AD-51C6-3CF6-D7B2-2D1313F77B5E}"/>
                </a:ext>
              </a:extLst>
            </p:cNvPr>
            <p:cNvSpPr txBox="1"/>
            <p:nvPr/>
          </p:nvSpPr>
          <p:spPr>
            <a:xfrm>
              <a:off x="10006409" y="4518519"/>
              <a:ext cx="952213"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39%</a:t>
              </a:r>
            </a:p>
          </p:txBody>
        </p:sp>
        <p:sp>
          <p:nvSpPr>
            <p:cNvPr id="5735" name="TextBox 5734">
              <a:extLst>
                <a:ext uri="{FF2B5EF4-FFF2-40B4-BE49-F238E27FC236}">
                  <a16:creationId xmlns:a16="http://schemas.microsoft.com/office/drawing/2014/main" id="{DE64C364-D22F-BA3D-10F3-E1C8E23380D7}"/>
                </a:ext>
              </a:extLst>
            </p:cNvPr>
            <p:cNvSpPr txBox="1"/>
            <p:nvPr/>
          </p:nvSpPr>
          <p:spPr>
            <a:xfrm>
              <a:off x="10958622" y="4518519"/>
              <a:ext cx="357758"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15%</a:t>
              </a:r>
            </a:p>
          </p:txBody>
        </p:sp>
        <p:sp>
          <p:nvSpPr>
            <p:cNvPr id="5736" name="TextBox 5735">
              <a:extLst>
                <a:ext uri="{FF2B5EF4-FFF2-40B4-BE49-F238E27FC236}">
                  <a16:creationId xmlns:a16="http://schemas.microsoft.com/office/drawing/2014/main" id="{15DBBAAE-8F09-CDC9-A5FF-20D755CF29AE}"/>
                </a:ext>
              </a:extLst>
            </p:cNvPr>
            <p:cNvSpPr txBox="1"/>
            <p:nvPr/>
          </p:nvSpPr>
          <p:spPr>
            <a:xfrm>
              <a:off x="8933054" y="4831751"/>
              <a:ext cx="1723822"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71%</a:t>
              </a:r>
            </a:p>
          </p:txBody>
        </p:sp>
        <p:sp>
          <p:nvSpPr>
            <p:cNvPr id="5737" name="TextBox 5736">
              <a:extLst>
                <a:ext uri="{FF2B5EF4-FFF2-40B4-BE49-F238E27FC236}">
                  <a16:creationId xmlns:a16="http://schemas.microsoft.com/office/drawing/2014/main" id="{DF4A4B95-F097-2C9C-D249-A1E01BBCE861}"/>
                </a:ext>
              </a:extLst>
            </p:cNvPr>
            <p:cNvSpPr txBox="1"/>
            <p:nvPr/>
          </p:nvSpPr>
          <p:spPr>
            <a:xfrm>
              <a:off x="10656877" y="4836934"/>
              <a:ext cx="540250"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22%</a:t>
              </a:r>
            </a:p>
          </p:txBody>
        </p:sp>
        <p:sp>
          <p:nvSpPr>
            <p:cNvPr id="5738" name="TextBox 5737">
              <a:extLst>
                <a:ext uri="{FF2B5EF4-FFF2-40B4-BE49-F238E27FC236}">
                  <a16:creationId xmlns:a16="http://schemas.microsoft.com/office/drawing/2014/main" id="{5DCC6788-CFC1-C9E3-6F5E-2B48E578895D}"/>
                </a:ext>
              </a:extLst>
            </p:cNvPr>
            <p:cNvSpPr txBox="1"/>
            <p:nvPr/>
          </p:nvSpPr>
          <p:spPr>
            <a:xfrm>
              <a:off x="11137501" y="4836934"/>
              <a:ext cx="269198"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6%</a:t>
              </a:r>
            </a:p>
          </p:txBody>
        </p:sp>
        <p:sp>
          <p:nvSpPr>
            <p:cNvPr id="5739" name="TextBox 5738">
              <a:extLst>
                <a:ext uri="{FF2B5EF4-FFF2-40B4-BE49-F238E27FC236}">
                  <a16:creationId xmlns:a16="http://schemas.microsoft.com/office/drawing/2014/main" id="{8FD4CE60-85AE-95D4-D48F-AA8292CB2A6D}"/>
                </a:ext>
              </a:extLst>
            </p:cNvPr>
            <p:cNvSpPr txBox="1"/>
            <p:nvPr/>
          </p:nvSpPr>
          <p:spPr>
            <a:xfrm>
              <a:off x="8943925" y="5149227"/>
              <a:ext cx="1160054"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49%</a:t>
              </a:r>
            </a:p>
          </p:txBody>
        </p:sp>
        <p:sp>
          <p:nvSpPr>
            <p:cNvPr id="5740" name="TextBox 5739">
              <a:extLst>
                <a:ext uri="{FF2B5EF4-FFF2-40B4-BE49-F238E27FC236}">
                  <a16:creationId xmlns:a16="http://schemas.microsoft.com/office/drawing/2014/main" id="{7E97D3DA-127C-E49B-5DA1-009710C9D4E3}"/>
                </a:ext>
              </a:extLst>
            </p:cNvPr>
            <p:cNvSpPr txBox="1"/>
            <p:nvPr/>
          </p:nvSpPr>
          <p:spPr>
            <a:xfrm>
              <a:off x="10125661" y="5149227"/>
              <a:ext cx="800438"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33%</a:t>
              </a:r>
            </a:p>
          </p:txBody>
        </p:sp>
        <p:sp>
          <p:nvSpPr>
            <p:cNvPr id="5741" name="TextBox 5740">
              <a:extLst>
                <a:ext uri="{FF2B5EF4-FFF2-40B4-BE49-F238E27FC236}">
                  <a16:creationId xmlns:a16="http://schemas.microsoft.com/office/drawing/2014/main" id="{9A42C7C7-270E-9B12-4847-0B899748C4B8}"/>
                </a:ext>
              </a:extLst>
            </p:cNvPr>
            <p:cNvSpPr txBox="1"/>
            <p:nvPr/>
          </p:nvSpPr>
          <p:spPr>
            <a:xfrm>
              <a:off x="10906124" y="5149227"/>
              <a:ext cx="464462"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16%</a:t>
              </a:r>
            </a:p>
          </p:txBody>
        </p:sp>
        <p:sp>
          <p:nvSpPr>
            <p:cNvPr id="5742" name="TextBox 5741">
              <a:extLst>
                <a:ext uri="{FF2B5EF4-FFF2-40B4-BE49-F238E27FC236}">
                  <a16:creationId xmlns:a16="http://schemas.microsoft.com/office/drawing/2014/main" id="{87A54390-7424-ED48-46AC-036963B7E8E4}"/>
                </a:ext>
              </a:extLst>
            </p:cNvPr>
            <p:cNvSpPr txBox="1"/>
            <p:nvPr/>
          </p:nvSpPr>
          <p:spPr>
            <a:xfrm>
              <a:off x="8943925" y="5471240"/>
              <a:ext cx="1300989"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54%</a:t>
              </a:r>
            </a:p>
          </p:txBody>
        </p:sp>
        <p:sp>
          <p:nvSpPr>
            <p:cNvPr id="5743" name="TextBox 5742">
              <a:extLst>
                <a:ext uri="{FF2B5EF4-FFF2-40B4-BE49-F238E27FC236}">
                  <a16:creationId xmlns:a16="http://schemas.microsoft.com/office/drawing/2014/main" id="{A6E667A7-0AA6-C849-8BF4-59C1F47F703D}"/>
                </a:ext>
              </a:extLst>
            </p:cNvPr>
            <p:cNvSpPr txBox="1"/>
            <p:nvPr/>
          </p:nvSpPr>
          <p:spPr>
            <a:xfrm>
              <a:off x="10244913" y="5471240"/>
              <a:ext cx="757074"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31%</a:t>
              </a:r>
            </a:p>
          </p:txBody>
        </p:sp>
        <p:sp>
          <p:nvSpPr>
            <p:cNvPr id="5744" name="TextBox 5743">
              <a:extLst>
                <a:ext uri="{FF2B5EF4-FFF2-40B4-BE49-F238E27FC236}">
                  <a16:creationId xmlns:a16="http://schemas.microsoft.com/office/drawing/2014/main" id="{F4112ECA-608A-8726-E190-8CEF786F606B}"/>
                </a:ext>
              </a:extLst>
            </p:cNvPr>
            <p:cNvSpPr txBox="1"/>
            <p:nvPr/>
          </p:nvSpPr>
          <p:spPr>
            <a:xfrm>
              <a:off x="11001986" y="5471240"/>
              <a:ext cx="314393"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13%</a:t>
              </a:r>
            </a:p>
          </p:txBody>
        </p:sp>
        <p:sp>
          <p:nvSpPr>
            <p:cNvPr id="5745" name="TextBox 5744">
              <a:extLst>
                <a:ext uri="{FF2B5EF4-FFF2-40B4-BE49-F238E27FC236}">
                  <a16:creationId xmlns:a16="http://schemas.microsoft.com/office/drawing/2014/main" id="{2402215E-2405-A73F-48E5-F404F645F03F}"/>
                </a:ext>
              </a:extLst>
            </p:cNvPr>
            <p:cNvSpPr txBox="1"/>
            <p:nvPr/>
          </p:nvSpPr>
          <p:spPr>
            <a:xfrm>
              <a:off x="8943925" y="5785832"/>
              <a:ext cx="1398559"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58%</a:t>
              </a:r>
            </a:p>
          </p:txBody>
        </p:sp>
        <p:sp>
          <p:nvSpPr>
            <p:cNvPr id="5746" name="TextBox 5745">
              <a:extLst>
                <a:ext uri="{FF2B5EF4-FFF2-40B4-BE49-F238E27FC236}">
                  <a16:creationId xmlns:a16="http://schemas.microsoft.com/office/drawing/2014/main" id="{B74C4DC3-7CC4-5470-378B-8062A4DCD812}"/>
                </a:ext>
              </a:extLst>
            </p:cNvPr>
            <p:cNvSpPr txBox="1"/>
            <p:nvPr/>
          </p:nvSpPr>
          <p:spPr>
            <a:xfrm>
              <a:off x="10342483" y="5785832"/>
              <a:ext cx="735392" cy="184666"/>
            </a:xfrm>
            <a:prstGeom prst="rect">
              <a:avLst/>
            </a:prstGeom>
            <a:noFill/>
          </p:spPr>
          <p:txBody>
            <a:bodyPr wrap="square" lIns="0" tIns="0" rIns="0" bIns="0">
              <a:spAutoFit/>
            </a:bodyPr>
            <a:lstStyle/>
            <a:p>
              <a:pPr algn="ctr"/>
              <a:r>
                <a:rPr lang="ru-RU" sz="1200" b="1" kern="100" dirty="0">
                  <a:solidFill>
                    <a:srgbClr val="52606B"/>
                  </a:solidFill>
                  <a:latin typeface="Akrobat Bold" panose="00000800000000000000" pitchFamily="50" charset="-52"/>
                </a:rPr>
                <a:t>30%</a:t>
              </a:r>
            </a:p>
          </p:txBody>
        </p:sp>
        <p:sp>
          <p:nvSpPr>
            <p:cNvPr id="5747" name="TextBox 5746">
              <a:extLst>
                <a:ext uri="{FF2B5EF4-FFF2-40B4-BE49-F238E27FC236}">
                  <a16:creationId xmlns:a16="http://schemas.microsoft.com/office/drawing/2014/main" id="{401C05B9-F8E9-D582-397C-9A967E50D45D}"/>
                </a:ext>
              </a:extLst>
            </p:cNvPr>
            <p:cNvSpPr txBox="1"/>
            <p:nvPr/>
          </p:nvSpPr>
          <p:spPr>
            <a:xfrm>
              <a:off x="11077874" y="5785832"/>
              <a:ext cx="271029" cy="184666"/>
            </a:xfrm>
            <a:prstGeom prst="rect">
              <a:avLst/>
            </a:prstGeom>
            <a:noFill/>
          </p:spPr>
          <p:txBody>
            <a:bodyPr wrap="square" lIns="0" tIns="0" rIns="0" bIns="0">
              <a:spAutoFit/>
            </a:bodyPr>
            <a:lstStyle/>
            <a:p>
              <a:pPr algn="ctr"/>
              <a:r>
                <a:rPr lang="ru-RU" sz="1200" b="1" kern="100" dirty="0">
                  <a:solidFill>
                    <a:schemeClr val="bg1"/>
                  </a:solidFill>
                  <a:latin typeface="Akrobat Bold" panose="00000800000000000000" pitchFamily="50" charset="-52"/>
                </a:rPr>
                <a:t>11%</a:t>
              </a:r>
            </a:p>
          </p:txBody>
        </p:sp>
      </p:grpSp>
      <p:sp>
        <p:nvSpPr>
          <p:cNvPr id="4" name="Прямоугольник 3">
            <a:extLst>
              <a:ext uri="{FF2B5EF4-FFF2-40B4-BE49-F238E27FC236}">
                <a16:creationId xmlns:a16="http://schemas.microsoft.com/office/drawing/2014/main" id="{66A57471-EBA8-8C74-033F-8E05AF6FE98D}"/>
              </a:ext>
            </a:extLst>
          </p:cNvPr>
          <p:cNvSpPr/>
          <p:nvPr/>
        </p:nvSpPr>
        <p:spPr>
          <a:xfrm>
            <a:off x="1067446" y="3081242"/>
            <a:ext cx="108863" cy="108863"/>
          </a:xfrm>
          <a:prstGeom prst="rect">
            <a:avLst/>
          </a:prstGeom>
          <a:solidFill>
            <a:srgbClr val="C5CA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 name="TextBox 5">
            <a:extLst>
              <a:ext uri="{FF2B5EF4-FFF2-40B4-BE49-F238E27FC236}">
                <a16:creationId xmlns:a16="http://schemas.microsoft.com/office/drawing/2014/main" id="{B7AF1FD0-FAC7-866A-DB16-3D4C72B247F6}"/>
              </a:ext>
            </a:extLst>
          </p:cNvPr>
          <p:cNvSpPr txBox="1"/>
          <p:nvPr/>
        </p:nvSpPr>
        <p:spPr>
          <a:xfrm>
            <a:off x="1176309" y="3008715"/>
            <a:ext cx="1435706"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за год</a:t>
            </a:r>
          </a:p>
        </p:txBody>
      </p:sp>
      <p:sp>
        <p:nvSpPr>
          <p:cNvPr id="7" name="Прямоугольник 6">
            <a:extLst>
              <a:ext uri="{FF2B5EF4-FFF2-40B4-BE49-F238E27FC236}">
                <a16:creationId xmlns:a16="http://schemas.microsoft.com/office/drawing/2014/main" id="{5E6DCD62-9A33-ED0E-7B6F-33C6DD3A195F}"/>
              </a:ext>
            </a:extLst>
          </p:cNvPr>
          <p:cNvSpPr/>
          <p:nvPr/>
        </p:nvSpPr>
        <p:spPr>
          <a:xfrm>
            <a:off x="1735076" y="3081242"/>
            <a:ext cx="108863" cy="108863"/>
          </a:xfrm>
          <a:prstGeom prst="rect">
            <a:avLst/>
          </a:prstGeom>
          <a:solidFill>
            <a:srgbClr val="C5CAD0">
              <a:alpha val="56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TextBox 7">
            <a:extLst>
              <a:ext uri="{FF2B5EF4-FFF2-40B4-BE49-F238E27FC236}">
                <a16:creationId xmlns:a16="http://schemas.microsoft.com/office/drawing/2014/main" id="{5B6F32EB-E77B-46F4-EE32-E47182074AD2}"/>
              </a:ext>
            </a:extLst>
          </p:cNvPr>
          <p:cNvSpPr txBox="1"/>
          <p:nvPr/>
        </p:nvSpPr>
        <p:spPr>
          <a:xfrm>
            <a:off x="1843939" y="3008715"/>
            <a:ext cx="1435706" cy="253916"/>
          </a:xfrm>
          <a:prstGeom prst="rect">
            <a:avLst/>
          </a:prstGeom>
          <a:noFill/>
        </p:spPr>
        <p:txBody>
          <a:bodyPr wrap="square">
            <a:spAutoFit/>
          </a:bodyPr>
          <a:lstStyle/>
          <a:p>
            <a:r>
              <a:rPr lang="ru-RU" sz="1050" dirty="0">
                <a:solidFill>
                  <a:srgbClr val="52606B"/>
                </a:solidFill>
                <a:latin typeface="Akrobat" panose="00000600000000000000" pitchFamily="50" charset="-52"/>
                <a:cs typeface="Times New Roman" panose="02020603050405020304" pitchFamily="18" charset="0"/>
              </a:rPr>
              <a:t>на сентябрь 2024</a:t>
            </a:r>
          </a:p>
        </p:txBody>
      </p:sp>
    </p:spTree>
    <p:extLst>
      <p:ext uri="{BB962C8B-B14F-4D97-AF65-F5344CB8AC3E}">
        <p14:creationId xmlns:p14="http://schemas.microsoft.com/office/powerpoint/2010/main" val="93060949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990600" y="378935"/>
            <a:ext cx="6000750" cy="1096176"/>
          </a:xfrm>
        </p:spPr>
        <p:txBody>
          <a:bodyPr anchor="t" anchorCtr="0"/>
          <a:lstStyle/>
          <a:p>
            <a:r>
              <a:rPr lang="ru-RU" dirty="0"/>
              <a:t>Мероприятия ПСЭ в Москвы и МО </a:t>
            </a:r>
            <a:r>
              <a:rPr lang="ru-RU" dirty="0">
                <a:latin typeface="Akrobat" panose="00000600000000000000" pitchFamily="50" charset="-52"/>
              </a:rPr>
              <a:t>(лимиты включительно)</a:t>
            </a:r>
          </a:p>
        </p:txBody>
      </p:sp>
      <p:graphicFrame>
        <p:nvGraphicFramePr>
          <p:cNvPr id="3" name="Таблица 2"/>
          <p:cNvGraphicFramePr>
            <a:graphicFrameLocks noGrp="1"/>
          </p:cNvGraphicFramePr>
          <p:nvPr>
            <p:extLst>
              <p:ext uri="{D42A27DB-BD31-4B8C-83A1-F6EECF244321}">
                <p14:modId xmlns:p14="http://schemas.microsoft.com/office/powerpoint/2010/main" val="1284993600"/>
              </p:ext>
            </p:extLst>
          </p:nvPr>
        </p:nvGraphicFramePr>
        <p:xfrm>
          <a:off x="1055688" y="1890976"/>
          <a:ext cx="10693398" cy="4101897"/>
        </p:xfrm>
        <a:graphic>
          <a:graphicData uri="http://schemas.openxmlformats.org/drawingml/2006/table">
            <a:tbl>
              <a:tblPr>
                <a:tableStyleId>{2D5ABB26-0587-4C30-8999-92F81FD0307C}</a:tableStyleId>
              </a:tblPr>
              <a:tblGrid>
                <a:gridCol w="2116008">
                  <a:extLst>
                    <a:ext uri="{9D8B030D-6E8A-4147-A177-3AD203B41FA5}">
                      <a16:colId xmlns:a16="http://schemas.microsoft.com/office/drawing/2014/main" val="1891195277"/>
                    </a:ext>
                  </a:extLst>
                </a:gridCol>
                <a:gridCol w="2116008">
                  <a:extLst>
                    <a:ext uri="{9D8B030D-6E8A-4147-A177-3AD203B41FA5}">
                      <a16:colId xmlns:a16="http://schemas.microsoft.com/office/drawing/2014/main" val="1275082017"/>
                    </a:ext>
                  </a:extLst>
                </a:gridCol>
                <a:gridCol w="2116008">
                  <a:extLst>
                    <a:ext uri="{9D8B030D-6E8A-4147-A177-3AD203B41FA5}">
                      <a16:colId xmlns:a16="http://schemas.microsoft.com/office/drawing/2014/main" val="1653813304"/>
                    </a:ext>
                  </a:extLst>
                </a:gridCol>
                <a:gridCol w="2116008">
                  <a:extLst>
                    <a:ext uri="{9D8B030D-6E8A-4147-A177-3AD203B41FA5}">
                      <a16:colId xmlns:a16="http://schemas.microsoft.com/office/drawing/2014/main" val="1372979900"/>
                    </a:ext>
                  </a:extLst>
                </a:gridCol>
                <a:gridCol w="2229366">
                  <a:extLst>
                    <a:ext uri="{9D8B030D-6E8A-4147-A177-3AD203B41FA5}">
                      <a16:colId xmlns:a16="http://schemas.microsoft.com/office/drawing/2014/main" val="3913012889"/>
                    </a:ext>
                  </a:extLst>
                </a:gridCol>
              </a:tblGrid>
              <a:tr h="846380">
                <a:tc>
                  <a:txBody>
                    <a:bodyPr/>
                    <a:lstStyle/>
                    <a:p>
                      <a:pPr algn="l" fontAlgn="ctr"/>
                      <a:r>
                        <a:rPr lang="ru-RU" sz="2400" u="none" strike="noStrike" dirty="0">
                          <a:solidFill>
                            <a:schemeClr val="bg1"/>
                          </a:solidFill>
                          <a:effectLst/>
                          <a:latin typeface="Akrobat Bold" panose="00000800000000000000" pitchFamily="50" charset="-52"/>
                        </a:rPr>
                        <a:t>1 группа</a:t>
                      </a:r>
                      <a:endParaRPr lang="ru-RU" sz="2400" b="0" i="0" u="none" strike="noStrike" dirty="0">
                        <a:solidFill>
                          <a:schemeClr val="bg1"/>
                        </a:solidFill>
                        <a:effectLst/>
                        <a:latin typeface="Akrobat Bold" panose="00000800000000000000" pitchFamily="50" charset="-52"/>
                      </a:endParaRPr>
                    </a:p>
                  </a:txBody>
                  <a:tcPr marL="180000" marR="7620" marT="7620" marB="0" anchor="ctr">
                    <a:lnT>
                      <a:noFill/>
                    </a:lnT>
                    <a:lnB w="12700" cap="flat" cmpd="sng" algn="ctr">
                      <a:noFill/>
                      <a:prstDash val="solid"/>
                      <a:round/>
                      <a:headEnd type="none" w="med" len="med"/>
                      <a:tailEnd type="none" w="med" len="med"/>
                    </a:lnB>
                    <a:solidFill>
                      <a:srgbClr val="C8202F"/>
                    </a:solidFill>
                  </a:tcPr>
                </a:tc>
                <a:tc>
                  <a:txBody>
                    <a:bodyPr/>
                    <a:lstStyle/>
                    <a:p>
                      <a:pPr algn="ctr" fontAlgn="ctr"/>
                      <a:r>
                        <a:rPr lang="ru-RU" sz="1300" u="none" strike="noStrike" dirty="0">
                          <a:solidFill>
                            <a:srgbClr val="52606B"/>
                          </a:solidFill>
                          <a:effectLst/>
                          <a:latin typeface="Akrobat Bold" panose="00000800000000000000" pitchFamily="50" charset="-52"/>
                        </a:rPr>
                        <a:t>Автоандеррайтинг </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(без осмотра, фото</a:t>
                      </a:r>
                    </a:p>
                    <a:p>
                      <a:pPr algn="ctr" fontAlgn="ctr"/>
                      <a:r>
                        <a:rPr lang="ru-RU" sz="1300" u="none" strike="noStrike" dirty="0">
                          <a:solidFill>
                            <a:srgbClr val="52606B"/>
                          </a:solidFill>
                          <a:effectLst/>
                          <a:latin typeface="Akrobat Bold" panose="00000800000000000000" pitchFamily="50" charset="-52"/>
                        </a:rPr>
                        <a:t> и </a:t>
                      </a:r>
                      <a:r>
                        <a:rPr lang="ru-RU" sz="1300" u="none" strike="noStrike" dirty="0" err="1">
                          <a:solidFill>
                            <a:srgbClr val="52606B"/>
                          </a:solidFill>
                          <a:effectLst/>
                          <a:latin typeface="Akrobat Bold" panose="00000800000000000000" pitchFamily="50" charset="-52"/>
                        </a:rPr>
                        <a:t>андеррайтинга</a:t>
                      </a:r>
                      <a:r>
                        <a:rPr lang="ru-RU" sz="1300" u="none" strike="noStrike" dirty="0">
                          <a:solidFill>
                            <a:srgbClr val="52606B"/>
                          </a:solidFill>
                          <a:effectLst/>
                          <a:latin typeface="Akrobat Bold" panose="00000800000000000000" pitchFamily="50" charset="-52"/>
                        </a:rPr>
                        <a:t>)</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Только ФОТО </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(можно от Клиента)</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ОСМОТР</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 (Клиентом,</a:t>
                      </a:r>
                      <a:r>
                        <a:rPr lang="ru-RU" sz="1300" u="none" strike="noStrike" baseline="0" dirty="0">
                          <a:solidFill>
                            <a:srgbClr val="52606B"/>
                          </a:solidFill>
                          <a:effectLst/>
                          <a:latin typeface="Akrobat Bold" panose="00000800000000000000" pitchFamily="50" charset="-52"/>
                        </a:rPr>
                        <a:t> </a:t>
                      </a:r>
                      <a:r>
                        <a:rPr lang="ru-RU" sz="1300" u="none" strike="noStrike" dirty="0">
                          <a:solidFill>
                            <a:srgbClr val="52606B"/>
                          </a:solidFill>
                          <a:effectLst/>
                          <a:latin typeface="Akrobat Bold" panose="00000800000000000000" pitchFamily="50" charset="-52"/>
                        </a:rPr>
                        <a:t>Агентом, Сотрудником, Экспертом НЭ)</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ОСМОТР</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 (Агентом, Сотрудником, Экспертом НЭ)</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extLst>
                  <a:ext uri="{0D108BD9-81ED-4DB2-BD59-A6C34878D82A}">
                    <a16:rowId xmlns:a16="http://schemas.microsoft.com/office/drawing/2014/main" val="156958128"/>
                  </a:ext>
                </a:extLst>
              </a:tr>
              <a:tr h="384911">
                <a:tc>
                  <a:txBody>
                    <a:bodyPr/>
                    <a:lstStyle/>
                    <a:p>
                      <a:pPr algn="l" fontAlgn="ctr"/>
                      <a:r>
                        <a:rPr lang="ru-RU" sz="1300" u="none" strike="noStrike" dirty="0">
                          <a:solidFill>
                            <a:srgbClr val="52606B"/>
                          </a:solidFill>
                          <a:effectLst/>
                          <a:latin typeface="Akrobat" panose="00000600000000000000" pitchFamily="50" charset="-52"/>
                        </a:rPr>
                        <a:t>Предмет страхования</a:t>
                      </a: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extLst>
                  <a:ext uri="{0D108BD9-81ED-4DB2-BD59-A6C34878D82A}">
                    <a16:rowId xmlns:a16="http://schemas.microsoft.com/office/drawing/2014/main" val="3426518318"/>
                  </a:ext>
                </a:extLst>
              </a:tr>
              <a:tr h="355303">
                <a:tc gridSpan="5">
                  <a:txBody>
                    <a:bodyPr/>
                    <a:lstStyle/>
                    <a:p>
                      <a:pPr algn="ctr" fontAlgn="ctr"/>
                      <a:r>
                        <a:rPr lang="ru-RU" sz="1300" u="none" strike="noStrike" dirty="0">
                          <a:solidFill>
                            <a:schemeClr val="bg1"/>
                          </a:solidFill>
                          <a:effectLst/>
                          <a:latin typeface="Akrobat Bold" panose="00000800000000000000" pitchFamily="50" charset="-52"/>
                        </a:rPr>
                        <a:t>Новый бизнес</a:t>
                      </a:r>
                      <a:endParaRPr lang="ru-RU" sz="1300" b="0" i="0" u="none" strike="noStrike" dirty="0">
                        <a:solidFill>
                          <a:schemeClr val="bg1"/>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1443387"/>
                  </a:ext>
                </a:extLst>
              </a:tr>
              <a:tr h="540000">
                <a:tc>
                  <a:txBody>
                    <a:bodyPr/>
                    <a:lstStyle/>
                    <a:p>
                      <a:pPr algn="l" fontAlgn="ctr"/>
                      <a:r>
                        <a:rPr lang="ru-RU" sz="1300" u="none" strike="noStrike" dirty="0">
                          <a:solidFill>
                            <a:srgbClr val="52606B"/>
                          </a:solidFill>
                          <a:effectLst/>
                          <a:latin typeface="Akrobat Bold" panose="00000800000000000000" pitchFamily="50" charset="-52"/>
                        </a:rPr>
                        <a:t>Внутренняя отделка</a:t>
                      </a:r>
                      <a:endParaRPr lang="ru-RU" sz="1300" b="0" i="0" u="none" strike="noStrike" dirty="0">
                        <a:solidFill>
                          <a:srgbClr val="52606B"/>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600" u="none" strike="noStrike" dirty="0">
                          <a:solidFill>
                            <a:srgbClr val="52606B"/>
                          </a:solidFill>
                          <a:effectLst/>
                          <a:latin typeface="Akrobat" panose="00000600000000000000" pitchFamily="50" charset="-52"/>
                        </a:rPr>
                        <a:t>диапазон расчета интервала СС</a:t>
                      </a:r>
                      <a:endParaRPr lang="ru-RU" sz="16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400" u="none" strike="noStrike" dirty="0">
                          <a:solidFill>
                            <a:srgbClr val="52606B"/>
                          </a:solidFill>
                          <a:effectLst/>
                          <a:latin typeface="Akrobat" panose="00000600000000000000" pitchFamily="50" charset="-52"/>
                        </a:rPr>
                        <a:t>более диапазона расчета интервала СС</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10-15</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15</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1445086118"/>
                  </a:ext>
                </a:extLst>
              </a:tr>
              <a:tr h="540000">
                <a:tc>
                  <a:txBody>
                    <a:bodyPr/>
                    <a:lstStyle/>
                    <a:p>
                      <a:pPr algn="l" fontAlgn="ctr"/>
                      <a:r>
                        <a:rPr lang="ru-RU" sz="1300" u="none" strike="noStrike" dirty="0">
                          <a:solidFill>
                            <a:srgbClr val="52606B"/>
                          </a:solidFill>
                          <a:effectLst/>
                          <a:latin typeface="Akrobat Bold" panose="00000800000000000000" pitchFamily="50" charset="-52"/>
                        </a:rPr>
                        <a:t>Домашнее имущество</a:t>
                      </a:r>
                    </a:p>
                  </a:txBody>
                  <a:tcPr marL="18000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0-3</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3-7</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7-10</a:t>
                      </a: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10</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216241020"/>
                  </a:ext>
                </a:extLst>
              </a:tr>
              <a:tr h="355303">
                <a:tc gridSpan="5">
                  <a:txBody>
                    <a:bodyPr/>
                    <a:lstStyle/>
                    <a:p>
                      <a:pPr algn="ctr" fontAlgn="ctr"/>
                      <a:r>
                        <a:rPr lang="ru-RU" sz="1300" u="none" strike="noStrike" dirty="0">
                          <a:solidFill>
                            <a:schemeClr val="bg1"/>
                          </a:solidFill>
                          <a:effectLst/>
                          <a:latin typeface="Akrobat Bold" panose="00000800000000000000" pitchFamily="50" charset="-52"/>
                        </a:rPr>
                        <a:t>Переход из другой СК</a:t>
                      </a:r>
                      <a:endParaRPr lang="ru-RU" sz="1300" b="0" i="0" u="none" strike="noStrike" dirty="0">
                        <a:solidFill>
                          <a:schemeClr val="bg1"/>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49885158"/>
                  </a:ext>
                </a:extLst>
              </a:tr>
              <a:tr h="540000">
                <a:tc>
                  <a:txBody>
                    <a:bodyPr/>
                    <a:lstStyle/>
                    <a:p>
                      <a:pPr algn="l" fontAlgn="ctr"/>
                      <a:r>
                        <a:rPr lang="ru-RU" sz="1300" u="none" strike="noStrike" dirty="0">
                          <a:solidFill>
                            <a:srgbClr val="52606B"/>
                          </a:solidFill>
                          <a:effectLst/>
                          <a:latin typeface="Akrobat Bold" panose="00000800000000000000" pitchFamily="50" charset="-52"/>
                        </a:rPr>
                        <a:t>Внутренняя отделка</a:t>
                      </a:r>
                      <a:endParaRPr lang="ru-RU" sz="1300" b="0" i="0" u="none" strike="noStrike" dirty="0">
                        <a:solidFill>
                          <a:srgbClr val="52606B"/>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600" u="none" strike="noStrike" dirty="0">
                          <a:solidFill>
                            <a:srgbClr val="52606B"/>
                          </a:solidFill>
                          <a:effectLst/>
                          <a:latin typeface="Akrobat" panose="00000600000000000000" pitchFamily="50" charset="-52"/>
                        </a:rPr>
                        <a:t>диапазон расчета интервала СС</a:t>
                      </a:r>
                      <a:endParaRPr lang="ru-RU" sz="16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400" u="none" strike="noStrike" dirty="0">
                          <a:solidFill>
                            <a:srgbClr val="52606B"/>
                          </a:solidFill>
                          <a:effectLst/>
                          <a:latin typeface="Akrobat" panose="00000600000000000000" pitchFamily="50" charset="-52"/>
                        </a:rPr>
                        <a:t>более диапазона расчета интервала СС</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10-15</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15</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745658805"/>
                  </a:ext>
                </a:extLst>
              </a:tr>
              <a:tr h="540000">
                <a:tc>
                  <a:txBody>
                    <a:bodyPr/>
                    <a:lstStyle/>
                    <a:p>
                      <a:pPr algn="l" fontAlgn="ctr"/>
                      <a:r>
                        <a:rPr lang="ru-RU" sz="1300" u="none" strike="noStrike" dirty="0">
                          <a:solidFill>
                            <a:srgbClr val="52606B"/>
                          </a:solidFill>
                          <a:effectLst/>
                          <a:latin typeface="Akrobat Bold" panose="00000800000000000000" pitchFamily="50" charset="-52"/>
                        </a:rPr>
                        <a:t>Домашнее имущество</a:t>
                      </a:r>
                    </a:p>
                  </a:txBody>
                  <a:tcPr marL="18000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0-3</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3-7</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7-10</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10</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2466719112"/>
                  </a:ext>
                </a:extLst>
              </a:tr>
            </a:tbl>
          </a:graphicData>
        </a:graphic>
      </p:graphicFrame>
      <p:sp>
        <p:nvSpPr>
          <p:cNvPr id="4"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1534724D-6F22-4D35-9999-EE247208242E}" type="slidenum">
              <a:rPr lang="ru-RU" sz="900" smtClean="0"/>
              <a:t>40</a:t>
            </a:fld>
            <a:endParaRPr lang="ru-RU" sz="900" dirty="0"/>
          </a:p>
        </p:txBody>
      </p:sp>
      <p:sp>
        <p:nvSpPr>
          <p:cNvPr id="6" name="Скругленный прямоугольник 21">
            <a:extLst>
              <a:ext uri="{FF2B5EF4-FFF2-40B4-BE49-F238E27FC236}">
                <a16:creationId xmlns:a16="http://schemas.microsoft.com/office/drawing/2014/main" id="{36259F24-29F9-C896-6CBA-959AFE7E3F99}"/>
              </a:ext>
            </a:extLst>
          </p:cNvPr>
          <p:cNvSpPr/>
          <p:nvPr/>
        </p:nvSpPr>
        <p:spPr>
          <a:xfrm>
            <a:off x="8582025" y="436085"/>
            <a:ext cx="3167061" cy="612000"/>
          </a:xfrm>
          <a:prstGeom prst="roundRect">
            <a:avLst>
              <a:gd name="adj" fmla="val 20532"/>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7" name="Прямоугольник 6">
            <a:extLst>
              <a:ext uri="{FF2B5EF4-FFF2-40B4-BE49-F238E27FC236}">
                <a16:creationId xmlns:a16="http://schemas.microsoft.com/office/drawing/2014/main" id="{1C6B98B6-76A1-C098-1AA2-392544A4AAD6}"/>
              </a:ext>
            </a:extLst>
          </p:cNvPr>
          <p:cNvSpPr/>
          <p:nvPr/>
        </p:nvSpPr>
        <p:spPr>
          <a:xfrm>
            <a:off x="8705850" y="507933"/>
            <a:ext cx="3167061" cy="477054"/>
          </a:xfrm>
          <a:prstGeom prst="rect">
            <a:avLst/>
          </a:prstGeom>
          <a:noFill/>
        </p:spPr>
        <p:txBody>
          <a:bodyPr wrap="square">
            <a:spAutoFit/>
          </a:bodyPr>
          <a:lstStyle/>
          <a:p>
            <a:pPr>
              <a:lnSpc>
                <a:spcPts val="1500"/>
              </a:lnSpc>
            </a:pPr>
            <a:r>
              <a:rPr lang="ru-RU" sz="1500" dirty="0">
                <a:solidFill>
                  <a:schemeClr val="bg1"/>
                </a:solidFill>
                <a:latin typeface="Akrobat Bold" panose="00000800000000000000" pitchFamily="50" charset="-52"/>
                <a:cs typeface="Arial" panose="020B0604020202020204" pitchFamily="34" charset="0"/>
              </a:rPr>
              <a:t>ВАЖНО! Лимит определяется по месту нахождения объекта страхования </a:t>
            </a:r>
          </a:p>
        </p:txBody>
      </p:sp>
    </p:spTree>
    <p:extLst>
      <p:ext uri="{BB962C8B-B14F-4D97-AF65-F5344CB8AC3E}">
        <p14:creationId xmlns:p14="http://schemas.microsoft.com/office/powerpoint/2010/main" val="389224999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990599" y="378935"/>
            <a:ext cx="7381875" cy="954565"/>
          </a:xfrm>
        </p:spPr>
        <p:txBody>
          <a:bodyPr anchor="t" anchorCtr="0"/>
          <a:lstStyle/>
          <a:p>
            <a:r>
              <a:rPr lang="ru-RU" dirty="0"/>
              <a:t>Мероприятия ПСЭ в Санкт-Петербург и ЛО</a:t>
            </a:r>
            <a:br>
              <a:rPr lang="ru-RU" dirty="0"/>
            </a:br>
            <a:r>
              <a:rPr lang="ru-RU" dirty="0">
                <a:latin typeface="Akrobat" panose="00000600000000000000" pitchFamily="50" charset="-52"/>
              </a:rPr>
              <a:t>(лимиты включительно)</a:t>
            </a:r>
            <a:endParaRPr lang="ru-RU" dirty="0"/>
          </a:p>
        </p:txBody>
      </p:sp>
      <p:graphicFrame>
        <p:nvGraphicFramePr>
          <p:cNvPr id="3" name="Таблица 2"/>
          <p:cNvGraphicFramePr>
            <a:graphicFrameLocks noGrp="1"/>
          </p:cNvGraphicFramePr>
          <p:nvPr>
            <p:extLst>
              <p:ext uri="{D42A27DB-BD31-4B8C-83A1-F6EECF244321}">
                <p14:modId xmlns:p14="http://schemas.microsoft.com/office/powerpoint/2010/main" val="1275646325"/>
              </p:ext>
            </p:extLst>
          </p:nvPr>
        </p:nvGraphicFramePr>
        <p:xfrm>
          <a:off x="990598" y="1680753"/>
          <a:ext cx="10748962" cy="4328288"/>
        </p:xfrm>
        <a:graphic>
          <a:graphicData uri="http://schemas.openxmlformats.org/drawingml/2006/table">
            <a:tbl>
              <a:tblPr>
                <a:tableStyleId>{2D5ABB26-0587-4C30-8999-92F81FD0307C}</a:tableStyleId>
              </a:tblPr>
              <a:tblGrid>
                <a:gridCol w="2127003">
                  <a:extLst>
                    <a:ext uri="{9D8B030D-6E8A-4147-A177-3AD203B41FA5}">
                      <a16:colId xmlns:a16="http://schemas.microsoft.com/office/drawing/2014/main" val="1891195277"/>
                    </a:ext>
                  </a:extLst>
                </a:gridCol>
                <a:gridCol w="165530">
                  <a:extLst>
                    <a:ext uri="{9D8B030D-6E8A-4147-A177-3AD203B41FA5}">
                      <a16:colId xmlns:a16="http://schemas.microsoft.com/office/drawing/2014/main" val="1275082017"/>
                    </a:ext>
                  </a:extLst>
                </a:gridCol>
                <a:gridCol w="1961473">
                  <a:extLst>
                    <a:ext uri="{9D8B030D-6E8A-4147-A177-3AD203B41FA5}">
                      <a16:colId xmlns:a16="http://schemas.microsoft.com/office/drawing/2014/main" val="3445728781"/>
                    </a:ext>
                  </a:extLst>
                </a:gridCol>
                <a:gridCol w="2127003">
                  <a:extLst>
                    <a:ext uri="{9D8B030D-6E8A-4147-A177-3AD203B41FA5}">
                      <a16:colId xmlns:a16="http://schemas.microsoft.com/office/drawing/2014/main" val="1653813304"/>
                    </a:ext>
                  </a:extLst>
                </a:gridCol>
                <a:gridCol w="2127003">
                  <a:extLst>
                    <a:ext uri="{9D8B030D-6E8A-4147-A177-3AD203B41FA5}">
                      <a16:colId xmlns:a16="http://schemas.microsoft.com/office/drawing/2014/main" val="1372979900"/>
                    </a:ext>
                  </a:extLst>
                </a:gridCol>
                <a:gridCol w="2240950">
                  <a:extLst>
                    <a:ext uri="{9D8B030D-6E8A-4147-A177-3AD203B41FA5}">
                      <a16:colId xmlns:a16="http://schemas.microsoft.com/office/drawing/2014/main" val="3913012889"/>
                    </a:ext>
                  </a:extLst>
                </a:gridCol>
              </a:tblGrid>
              <a:tr h="856820">
                <a:tc gridSpan="2">
                  <a:txBody>
                    <a:bodyPr/>
                    <a:lstStyle/>
                    <a:p>
                      <a:pPr algn="l" fontAlgn="ctr"/>
                      <a:r>
                        <a:rPr lang="ru-RU" sz="2400" u="none" strike="noStrike" dirty="0">
                          <a:solidFill>
                            <a:schemeClr val="bg1"/>
                          </a:solidFill>
                          <a:effectLst/>
                          <a:latin typeface="Akrobat Bold" panose="00000800000000000000" pitchFamily="50" charset="-52"/>
                        </a:rPr>
                        <a:t>2 группа</a:t>
                      </a:r>
                    </a:p>
                  </a:txBody>
                  <a:tcPr marL="180000" marR="7620" marT="7620" marB="0" anchor="ctr">
                    <a:lnT>
                      <a:noFill/>
                    </a:lnT>
                    <a:lnB w="12700" cap="flat" cmpd="sng" algn="ctr">
                      <a:noFill/>
                      <a:prstDash val="solid"/>
                      <a:round/>
                      <a:headEnd type="none" w="med" len="med"/>
                      <a:tailEnd type="none" w="med" len="med"/>
                    </a:lnB>
                    <a:solidFill>
                      <a:srgbClr val="C8202F"/>
                    </a:solidFill>
                  </a:tcPr>
                </a:tc>
                <a:tc hMerge="1">
                  <a:txBody>
                    <a:bodyPr/>
                    <a:lstStyle/>
                    <a:p>
                      <a:pPr algn="ctr" fontAlgn="ct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Автоандеррайтинг </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(без осмотра, фото</a:t>
                      </a:r>
                    </a:p>
                    <a:p>
                      <a:pPr algn="ctr" fontAlgn="ctr"/>
                      <a:r>
                        <a:rPr lang="ru-RU" sz="1300" u="none" strike="noStrike" dirty="0">
                          <a:solidFill>
                            <a:srgbClr val="52606B"/>
                          </a:solidFill>
                          <a:effectLst/>
                          <a:latin typeface="Akrobat Bold" panose="00000800000000000000" pitchFamily="50" charset="-52"/>
                        </a:rPr>
                        <a:t> и андеррайтинга)</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Только ФОТО </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(можно от Клиента)</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ОСМОТР</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 (Клиентом,</a:t>
                      </a:r>
                      <a:r>
                        <a:rPr lang="ru-RU" sz="1300" u="none" strike="noStrike" baseline="0" dirty="0">
                          <a:solidFill>
                            <a:srgbClr val="52606B"/>
                          </a:solidFill>
                          <a:effectLst/>
                          <a:latin typeface="Akrobat Bold" panose="00000800000000000000" pitchFamily="50" charset="-52"/>
                        </a:rPr>
                        <a:t> </a:t>
                      </a:r>
                      <a:r>
                        <a:rPr lang="ru-RU" sz="1300" u="none" strike="noStrike" dirty="0">
                          <a:solidFill>
                            <a:srgbClr val="52606B"/>
                          </a:solidFill>
                          <a:effectLst/>
                          <a:latin typeface="Akrobat Bold" panose="00000800000000000000" pitchFamily="50" charset="-52"/>
                        </a:rPr>
                        <a:t>Агентом, Сотрудником, Экспертом НЭ)</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ОСМОТР</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 (Агентом, Сотрудником, Экспертом НЭ)</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extLst>
                  <a:ext uri="{0D108BD9-81ED-4DB2-BD59-A6C34878D82A}">
                    <a16:rowId xmlns:a16="http://schemas.microsoft.com/office/drawing/2014/main" val="156958128"/>
                  </a:ext>
                </a:extLst>
              </a:tr>
              <a:tr h="389658">
                <a:tc gridSpan="2">
                  <a:txBody>
                    <a:bodyPr/>
                    <a:lstStyle/>
                    <a:p>
                      <a:pPr algn="l" fontAlgn="ctr"/>
                      <a:r>
                        <a:rPr lang="ru-RU" sz="1300" u="none" strike="noStrike" dirty="0">
                          <a:solidFill>
                            <a:srgbClr val="52606B"/>
                          </a:solidFill>
                          <a:effectLst/>
                          <a:latin typeface="Akrobat" panose="00000600000000000000" pitchFamily="50" charset="-52"/>
                        </a:rPr>
                        <a:t>Предмет страхования</a:t>
                      </a: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hMerge="1">
                  <a:txBody>
                    <a:bodyPr/>
                    <a:lstStyle/>
                    <a:p>
                      <a:pPr algn="ctr" fontAlgn="ct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extLst>
                  <a:ext uri="{0D108BD9-81ED-4DB2-BD59-A6C34878D82A}">
                    <a16:rowId xmlns:a16="http://schemas.microsoft.com/office/drawing/2014/main" val="3426518318"/>
                  </a:ext>
                </a:extLst>
              </a:tr>
              <a:tr h="359685">
                <a:tc gridSpan="6">
                  <a:txBody>
                    <a:bodyPr/>
                    <a:lstStyle/>
                    <a:p>
                      <a:pPr algn="ctr" fontAlgn="ctr"/>
                      <a:r>
                        <a:rPr lang="ru-RU" sz="1300" u="none" strike="noStrike" dirty="0">
                          <a:solidFill>
                            <a:schemeClr val="bg1"/>
                          </a:solidFill>
                          <a:effectLst/>
                          <a:latin typeface="Akrobat Bold" panose="00000800000000000000" pitchFamily="50" charset="-52"/>
                        </a:rPr>
                        <a:t>Новый бизнес</a:t>
                      </a:r>
                      <a:endParaRPr lang="ru-RU" sz="1300" b="0" i="0" u="none" strike="noStrike" dirty="0">
                        <a:solidFill>
                          <a:schemeClr val="bg1"/>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1443387"/>
                  </a:ext>
                </a:extLst>
              </a:tr>
              <a:tr h="475187">
                <a:tc>
                  <a:txBody>
                    <a:bodyPr/>
                    <a:lstStyle/>
                    <a:p>
                      <a:pPr algn="l" fontAlgn="ctr"/>
                      <a:r>
                        <a:rPr lang="ru-RU" sz="1300" u="none" strike="noStrike" dirty="0">
                          <a:solidFill>
                            <a:srgbClr val="52606B"/>
                          </a:solidFill>
                          <a:effectLst/>
                          <a:latin typeface="Akrobat Bold" panose="00000800000000000000" pitchFamily="50" charset="-52"/>
                        </a:rPr>
                        <a:t>Внутренняя отделка</a:t>
                      </a:r>
                      <a:endParaRPr lang="ru-RU" sz="1300" b="0" i="0" u="none" strike="noStrike" dirty="0">
                        <a:solidFill>
                          <a:srgbClr val="52606B"/>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noFill/>
                  </a:tcPr>
                </a:tc>
                <a:tc gridSpan="2">
                  <a:txBody>
                    <a:bodyPr/>
                    <a:lstStyle/>
                    <a:p>
                      <a:pPr algn="ctr" fontAlgn="ctr"/>
                      <a:r>
                        <a:rPr lang="ru-RU" sz="1600" u="none" strike="noStrike" dirty="0">
                          <a:solidFill>
                            <a:srgbClr val="52606B"/>
                          </a:solidFill>
                          <a:effectLst/>
                          <a:latin typeface="Akrobat" panose="00000600000000000000" pitchFamily="50" charset="-52"/>
                        </a:rPr>
                        <a:t>диапазон расчета интервала СС</a:t>
                      </a:r>
                      <a:endParaRPr lang="ru-RU" sz="16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noFill/>
                  </a:tcPr>
                </a:tc>
                <a:tc hMerge="1">
                  <a:txBody>
                    <a:bodyPr/>
                    <a:lstStyle/>
                    <a:p>
                      <a:endParaRPr lang="ru-RU" dirty="0"/>
                    </a:p>
                  </a:txBody>
                  <a:tcPr/>
                </a:tc>
                <a:tc>
                  <a:txBody>
                    <a:bodyPr/>
                    <a:lstStyle/>
                    <a:p>
                      <a:pPr algn="ctr" fontAlgn="ctr"/>
                      <a:r>
                        <a:rPr lang="ru-RU" sz="1400" u="none" strike="noStrike" dirty="0">
                          <a:solidFill>
                            <a:srgbClr val="52606B"/>
                          </a:solidFill>
                          <a:effectLst/>
                          <a:latin typeface="Akrobat" panose="00000600000000000000" pitchFamily="50" charset="-52"/>
                        </a:rPr>
                        <a:t>более диапазона расчета интервала СС</a:t>
                      </a:r>
                      <a:endParaRPr lang="ru-RU" sz="110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noFill/>
                  </a:tcPr>
                </a:tc>
                <a:tc>
                  <a:txBody>
                    <a:bodyPr/>
                    <a:lstStyle/>
                    <a:p>
                      <a:pPr algn="ctr" fontAlgn="ctr"/>
                      <a:r>
                        <a:rPr lang="ru-RU" sz="2400" b="0" i="0" u="none" strike="noStrike" dirty="0">
                          <a:solidFill>
                            <a:srgbClr val="52606B"/>
                          </a:solidFill>
                          <a:effectLst/>
                          <a:latin typeface="Akrobat" panose="00000600000000000000" pitchFamily="50" charset="-52"/>
                        </a:rPr>
                        <a:t>10-15</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noFill/>
                  </a:tcPr>
                </a:tc>
                <a:tc>
                  <a:txBody>
                    <a:bodyPr/>
                    <a:lstStyle/>
                    <a:p>
                      <a:pPr algn="ctr" fontAlgn="ctr"/>
                      <a:r>
                        <a:rPr lang="ru-RU" sz="2400" u="none" strike="noStrike" dirty="0">
                          <a:solidFill>
                            <a:srgbClr val="52606B"/>
                          </a:solidFill>
                          <a:effectLst/>
                          <a:latin typeface="Akrobat" panose="00000600000000000000" pitchFamily="50" charset="-52"/>
                        </a:rPr>
                        <a:t>более 15</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noFill/>
                  </a:tcPr>
                </a:tc>
                <a:extLst>
                  <a:ext uri="{0D108BD9-81ED-4DB2-BD59-A6C34878D82A}">
                    <a16:rowId xmlns:a16="http://schemas.microsoft.com/office/drawing/2014/main" val="1445086118"/>
                  </a:ext>
                </a:extLst>
              </a:tr>
              <a:tr h="622380">
                <a:tc>
                  <a:txBody>
                    <a:bodyPr/>
                    <a:lstStyle/>
                    <a:p>
                      <a:pPr algn="l" fontAlgn="ctr"/>
                      <a:r>
                        <a:rPr lang="ru-RU" sz="1300" u="none" strike="noStrike" dirty="0">
                          <a:solidFill>
                            <a:srgbClr val="52606B"/>
                          </a:solidFill>
                          <a:effectLst/>
                          <a:latin typeface="Akrobat Bold" panose="00000800000000000000" pitchFamily="50" charset="-52"/>
                        </a:rPr>
                        <a:t>Домашнее имущество</a:t>
                      </a:r>
                    </a:p>
                  </a:txBody>
                  <a:tcPr marL="18000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fontAlgn="ctr"/>
                      <a:r>
                        <a:rPr lang="ru-RU" sz="2400" u="none" strike="noStrike" dirty="0">
                          <a:solidFill>
                            <a:srgbClr val="52606B"/>
                          </a:solidFill>
                          <a:effectLst/>
                          <a:latin typeface="Akrobat" panose="00000600000000000000" pitchFamily="50" charset="-52"/>
                        </a:rPr>
                        <a:t>0-3</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ru-RU"/>
                    </a:p>
                  </a:txBody>
                  <a:tcPr/>
                </a:tc>
                <a:tc>
                  <a:txBody>
                    <a:bodyPr/>
                    <a:lstStyle/>
                    <a:p>
                      <a:pPr algn="ctr" fontAlgn="ctr"/>
                      <a:r>
                        <a:rPr lang="ru-RU" sz="2400" u="none" strike="noStrike" dirty="0">
                          <a:solidFill>
                            <a:srgbClr val="52606B"/>
                          </a:solidFill>
                          <a:effectLst/>
                          <a:latin typeface="Akrobat" panose="00000600000000000000" pitchFamily="50" charset="-52"/>
                        </a:rPr>
                        <a:t>3-7</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ru-RU" sz="2400" b="0" i="0" u="none" strike="noStrike" dirty="0">
                          <a:solidFill>
                            <a:srgbClr val="52606B"/>
                          </a:solidFill>
                          <a:effectLst/>
                          <a:latin typeface="Akrobat" panose="00000600000000000000" pitchFamily="50" charset="-52"/>
                        </a:rPr>
                        <a:t>7-10</a:t>
                      </a: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ru-RU" sz="2400" u="none" strike="noStrike" dirty="0">
                          <a:solidFill>
                            <a:srgbClr val="52606B"/>
                          </a:solidFill>
                          <a:effectLst/>
                          <a:latin typeface="Akrobat" panose="00000600000000000000" pitchFamily="50" charset="-52"/>
                        </a:rPr>
                        <a:t>более 10</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216241020"/>
                  </a:ext>
                </a:extLst>
              </a:tr>
              <a:tr h="359685">
                <a:tc gridSpan="6">
                  <a:txBody>
                    <a:bodyPr/>
                    <a:lstStyle/>
                    <a:p>
                      <a:pPr algn="ctr" fontAlgn="ctr"/>
                      <a:r>
                        <a:rPr lang="ru-RU" sz="1300" u="none" strike="noStrike" dirty="0">
                          <a:solidFill>
                            <a:schemeClr val="bg1"/>
                          </a:solidFill>
                          <a:effectLst/>
                          <a:latin typeface="Akrobat Bold" panose="00000800000000000000" pitchFamily="50" charset="-52"/>
                        </a:rPr>
                        <a:t>Переход из другой СК</a:t>
                      </a:r>
                      <a:endParaRPr lang="ru-RU" sz="1300" b="0" i="0" u="none" strike="noStrike" dirty="0">
                        <a:solidFill>
                          <a:schemeClr val="bg1"/>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49885158"/>
                  </a:ext>
                </a:extLst>
              </a:tr>
              <a:tr h="622380">
                <a:tc>
                  <a:txBody>
                    <a:bodyPr/>
                    <a:lstStyle/>
                    <a:p>
                      <a:pPr algn="l" fontAlgn="ctr"/>
                      <a:r>
                        <a:rPr lang="ru-RU" sz="1300" u="none" strike="noStrike" dirty="0">
                          <a:solidFill>
                            <a:srgbClr val="52606B"/>
                          </a:solidFill>
                          <a:effectLst/>
                          <a:latin typeface="Akrobat Bold" panose="00000800000000000000" pitchFamily="50" charset="-52"/>
                        </a:rPr>
                        <a:t>Внутренняя отделка</a:t>
                      </a:r>
                      <a:endParaRPr lang="ru-RU" sz="1300" b="0" i="0" u="none" strike="noStrike" dirty="0">
                        <a:solidFill>
                          <a:srgbClr val="52606B"/>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gridSpan="2">
                  <a:txBody>
                    <a:bodyPr/>
                    <a:lstStyle/>
                    <a:p>
                      <a:pPr algn="ctr" fontAlgn="ctr"/>
                      <a:r>
                        <a:rPr lang="ru-RU" sz="1600" u="none" strike="noStrike" dirty="0">
                          <a:solidFill>
                            <a:srgbClr val="52606B"/>
                          </a:solidFill>
                          <a:effectLst/>
                          <a:latin typeface="Akrobat" panose="00000600000000000000" pitchFamily="50" charset="-52"/>
                        </a:rPr>
                        <a:t>диапазон расчета интервала СС</a:t>
                      </a:r>
                      <a:endParaRPr lang="ru-RU" sz="16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hMerge="1">
                  <a:txBody>
                    <a:bodyPr/>
                    <a:lstStyle/>
                    <a:p>
                      <a:endParaRPr lang="ru-RU"/>
                    </a:p>
                  </a:txBody>
                  <a:tcPr/>
                </a:tc>
                <a:tc>
                  <a:txBody>
                    <a:bodyPr/>
                    <a:lstStyle/>
                    <a:p>
                      <a:pPr algn="ctr" fontAlgn="ctr"/>
                      <a:r>
                        <a:rPr lang="ru-RU" sz="1400" u="none" strike="noStrike" dirty="0">
                          <a:solidFill>
                            <a:srgbClr val="52606B"/>
                          </a:solidFill>
                          <a:effectLst/>
                          <a:latin typeface="Akrobat" panose="00000600000000000000" pitchFamily="50" charset="-52"/>
                        </a:rPr>
                        <a:t>более диапазона расчета интервала СС</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10-15</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15</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745658805"/>
                  </a:ext>
                </a:extLst>
              </a:tr>
              <a:tr h="622380">
                <a:tc>
                  <a:txBody>
                    <a:bodyPr/>
                    <a:lstStyle/>
                    <a:p>
                      <a:pPr algn="l" fontAlgn="ctr"/>
                      <a:r>
                        <a:rPr lang="ru-RU" sz="1300" u="none" strike="noStrike" dirty="0">
                          <a:solidFill>
                            <a:srgbClr val="52606B"/>
                          </a:solidFill>
                          <a:effectLst/>
                          <a:latin typeface="Akrobat Bold" panose="00000800000000000000" pitchFamily="50" charset="-52"/>
                        </a:rPr>
                        <a:t>Домашнее имущество</a:t>
                      </a:r>
                    </a:p>
                  </a:txBody>
                  <a:tcPr marL="18000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gridSpan="2">
                  <a:txBody>
                    <a:bodyPr/>
                    <a:lstStyle/>
                    <a:p>
                      <a:pPr algn="ctr" fontAlgn="ctr"/>
                      <a:r>
                        <a:rPr lang="ru-RU" sz="2400" u="none" strike="noStrike" dirty="0">
                          <a:solidFill>
                            <a:srgbClr val="52606B"/>
                          </a:solidFill>
                          <a:effectLst/>
                          <a:latin typeface="Akrobat" panose="00000600000000000000" pitchFamily="50" charset="-52"/>
                        </a:rPr>
                        <a:t>0-3</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hMerge="1">
                  <a:txBody>
                    <a:bodyPr/>
                    <a:lstStyle/>
                    <a:p>
                      <a:endParaRPr lang="ru-RU"/>
                    </a:p>
                  </a:txBody>
                  <a:tcPr/>
                </a:tc>
                <a:tc>
                  <a:txBody>
                    <a:bodyPr/>
                    <a:lstStyle/>
                    <a:p>
                      <a:pPr algn="ctr" fontAlgn="ctr"/>
                      <a:r>
                        <a:rPr lang="ru-RU" sz="2400" u="none" strike="noStrike" dirty="0">
                          <a:solidFill>
                            <a:srgbClr val="52606B"/>
                          </a:solidFill>
                          <a:effectLst/>
                          <a:latin typeface="Akrobat" panose="00000600000000000000" pitchFamily="50" charset="-52"/>
                        </a:rPr>
                        <a:t>3-7</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7-10</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10</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2466719112"/>
                  </a:ext>
                </a:extLst>
              </a:tr>
            </a:tbl>
          </a:graphicData>
        </a:graphic>
      </p:graphicFrame>
      <p:sp>
        <p:nvSpPr>
          <p:cNvPr id="5"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C003FDE7-31C5-40F9-8345-F1984104ADF0}" type="slidenum">
              <a:rPr lang="ru-RU" sz="900" smtClean="0"/>
              <a:t>41</a:t>
            </a:fld>
            <a:endParaRPr lang="ru-RU" sz="900" dirty="0"/>
          </a:p>
        </p:txBody>
      </p:sp>
      <p:sp>
        <p:nvSpPr>
          <p:cNvPr id="8" name="Скругленный прямоугольник 21">
            <a:extLst>
              <a:ext uri="{FF2B5EF4-FFF2-40B4-BE49-F238E27FC236}">
                <a16:creationId xmlns:a16="http://schemas.microsoft.com/office/drawing/2014/main" id="{818F71F9-D952-7EEB-B7B7-C6A0C29CC38F}"/>
              </a:ext>
            </a:extLst>
          </p:cNvPr>
          <p:cNvSpPr/>
          <p:nvPr/>
        </p:nvSpPr>
        <p:spPr>
          <a:xfrm>
            <a:off x="8582025" y="436085"/>
            <a:ext cx="3167061" cy="612000"/>
          </a:xfrm>
          <a:prstGeom prst="roundRect">
            <a:avLst>
              <a:gd name="adj" fmla="val 20532"/>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9" name="Прямоугольник 8">
            <a:extLst>
              <a:ext uri="{FF2B5EF4-FFF2-40B4-BE49-F238E27FC236}">
                <a16:creationId xmlns:a16="http://schemas.microsoft.com/office/drawing/2014/main" id="{EFC705BC-177F-AB92-8818-82A913B044D5}"/>
              </a:ext>
            </a:extLst>
          </p:cNvPr>
          <p:cNvSpPr/>
          <p:nvPr/>
        </p:nvSpPr>
        <p:spPr>
          <a:xfrm>
            <a:off x="8705850" y="507933"/>
            <a:ext cx="3167061" cy="477054"/>
          </a:xfrm>
          <a:prstGeom prst="rect">
            <a:avLst/>
          </a:prstGeom>
          <a:noFill/>
        </p:spPr>
        <p:txBody>
          <a:bodyPr wrap="square">
            <a:spAutoFit/>
          </a:bodyPr>
          <a:lstStyle/>
          <a:p>
            <a:pPr>
              <a:lnSpc>
                <a:spcPts val="1500"/>
              </a:lnSpc>
            </a:pPr>
            <a:r>
              <a:rPr lang="ru-RU" sz="1500" dirty="0">
                <a:solidFill>
                  <a:schemeClr val="bg1"/>
                </a:solidFill>
                <a:latin typeface="Akrobat Bold" panose="00000800000000000000" pitchFamily="50" charset="-52"/>
                <a:cs typeface="Arial" panose="020B0604020202020204" pitchFamily="34" charset="0"/>
              </a:rPr>
              <a:t>ВАЖНО! Лимит определяется по месту нахождения объекта страхования </a:t>
            </a:r>
          </a:p>
        </p:txBody>
      </p:sp>
    </p:spTree>
    <p:extLst>
      <p:ext uri="{BB962C8B-B14F-4D97-AF65-F5344CB8AC3E}">
        <p14:creationId xmlns:p14="http://schemas.microsoft.com/office/powerpoint/2010/main" val="111711472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990600" y="378935"/>
            <a:ext cx="6038850" cy="714793"/>
          </a:xfrm>
        </p:spPr>
        <p:txBody>
          <a:bodyPr anchor="t" anchorCtr="0"/>
          <a:lstStyle/>
          <a:p>
            <a:r>
              <a:rPr lang="ru-RU" dirty="0"/>
              <a:t>Мероприятия ПСЭ на территориях, </a:t>
            </a:r>
            <a:br>
              <a:rPr lang="ru-RU" dirty="0"/>
            </a:br>
            <a:r>
              <a:rPr lang="ru-RU" dirty="0"/>
              <a:t>не относящимся к группам 1 и 2</a:t>
            </a:r>
          </a:p>
        </p:txBody>
      </p:sp>
      <p:graphicFrame>
        <p:nvGraphicFramePr>
          <p:cNvPr id="3" name="Таблица 2"/>
          <p:cNvGraphicFramePr>
            <a:graphicFrameLocks noGrp="1"/>
          </p:cNvGraphicFramePr>
          <p:nvPr>
            <p:extLst>
              <p:ext uri="{D42A27DB-BD31-4B8C-83A1-F6EECF244321}">
                <p14:modId xmlns:p14="http://schemas.microsoft.com/office/powerpoint/2010/main" val="48999203"/>
              </p:ext>
            </p:extLst>
          </p:nvPr>
        </p:nvGraphicFramePr>
        <p:xfrm>
          <a:off x="1055688" y="2079194"/>
          <a:ext cx="10693398" cy="3834771"/>
        </p:xfrm>
        <a:graphic>
          <a:graphicData uri="http://schemas.openxmlformats.org/drawingml/2006/table">
            <a:tbl>
              <a:tblPr>
                <a:tableStyleId>{2D5ABB26-0587-4C30-8999-92F81FD0307C}</a:tableStyleId>
              </a:tblPr>
              <a:tblGrid>
                <a:gridCol w="2116008">
                  <a:extLst>
                    <a:ext uri="{9D8B030D-6E8A-4147-A177-3AD203B41FA5}">
                      <a16:colId xmlns:a16="http://schemas.microsoft.com/office/drawing/2014/main" val="1891195277"/>
                    </a:ext>
                  </a:extLst>
                </a:gridCol>
                <a:gridCol w="2116008">
                  <a:extLst>
                    <a:ext uri="{9D8B030D-6E8A-4147-A177-3AD203B41FA5}">
                      <a16:colId xmlns:a16="http://schemas.microsoft.com/office/drawing/2014/main" val="1275082017"/>
                    </a:ext>
                  </a:extLst>
                </a:gridCol>
                <a:gridCol w="2116008">
                  <a:extLst>
                    <a:ext uri="{9D8B030D-6E8A-4147-A177-3AD203B41FA5}">
                      <a16:colId xmlns:a16="http://schemas.microsoft.com/office/drawing/2014/main" val="1653813304"/>
                    </a:ext>
                  </a:extLst>
                </a:gridCol>
                <a:gridCol w="2116008">
                  <a:extLst>
                    <a:ext uri="{9D8B030D-6E8A-4147-A177-3AD203B41FA5}">
                      <a16:colId xmlns:a16="http://schemas.microsoft.com/office/drawing/2014/main" val="1372979900"/>
                    </a:ext>
                  </a:extLst>
                </a:gridCol>
                <a:gridCol w="2229366">
                  <a:extLst>
                    <a:ext uri="{9D8B030D-6E8A-4147-A177-3AD203B41FA5}">
                      <a16:colId xmlns:a16="http://schemas.microsoft.com/office/drawing/2014/main" val="3913012889"/>
                    </a:ext>
                  </a:extLst>
                </a:gridCol>
              </a:tblGrid>
              <a:tr h="792715">
                <a:tc>
                  <a:txBody>
                    <a:bodyPr/>
                    <a:lstStyle/>
                    <a:p>
                      <a:pPr algn="l" fontAlgn="ctr"/>
                      <a:r>
                        <a:rPr lang="ru-RU" sz="2400" u="none" strike="noStrike" dirty="0">
                          <a:solidFill>
                            <a:schemeClr val="bg1"/>
                          </a:solidFill>
                          <a:effectLst/>
                          <a:latin typeface="Akrobat Bold" panose="00000800000000000000" pitchFamily="50" charset="-52"/>
                        </a:rPr>
                        <a:t>3 группа</a:t>
                      </a:r>
                    </a:p>
                  </a:txBody>
                  <a:tcPr marL="180000" marR="7620" marT="7620" marB="0" anchor="ctr">
                    <a:lnT>
                      <a:noFill/>
                    </a:lnT>
                    <a:lnB w="12700" cap="flat" cmpd="sng" algn="ctr">
                      <a:noFill/>
                      <a:prstDash val="solid"/>
                      <a:round/>
                      <a:headEnd type="none" w="med" len="med"/>
                      <a:tailEnd type="none" w="med" len="med"/>
                    </a:lnB>
                    <a:solidFill>
                      <a:srgbClr val="C8202F"/>
                    </a:solidFill>
                  </a:tcPr>
                </a:tc>
                <a:tc>
                  <a:txBody>
                    <a:bodyPr/>
                    <a:lstStyle/>
                    <a:p>
                      <a:pPr algn="ctr" fontAlgn="ctr"/>
                      <a:r>
                        <a:rPr lang="ru-RU" sz="1300" u="none" strike="noStrike" dirty="0">
                          <a:solidFill>
                            <a:srgbClr val="52606B"/>
                          </a:solidFill>
                          <a:effectLst/>
                          <a:latin typeface="Akrobat Bold" panose="00000800000000000000" pitchFamily="50" charset="-52"/>
                        </a:rPr>
                        <a:t>Автоандеррайтинг </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(без осмотра, фото</a:t>
                      </a:r>
                    </a:p>
                    <a:p>
                      <a:pPr algn="ctr" fontAlgn="ctr"/>
                      <a:r>
                        <a:rPr lang="ru-RU" sz="1300" u="none" strike="noStrike" dirty="0">
                          <a:solidFill>
                            <a:srgbClr val="52606B"/>
                          </a:solidFill>
                          <a:effectLst/>
                          <a:latin typeface="Akrobat Bold" panose="00000800000000000000" pitchFamily="50" charset="-52"/>
                        </a:rPr>
                        <a:t> и </a:t>
                      </a:r>
                      <a:r>
                        <a:rPr lang="ru-RU" sz="1300" u="none" strike="noStrike" dirty="0" err="1">
                          <a:solidFill>
                            <a:srgbClr val="52606B"/>
                          </a:solidFill>
                          <a:effectLst/>
                          <a:latin typeface="Akrobat Bold" panose="00000800000000000000" pitchFamily="50" charset="-52"/>
                        </a:rPr>
                        <a:t>андеррайтинга</a:t>
                      </a:r>
                      <a:r>
                        <a:rPr lang="ru-RU" sz="1300" u="none" strike="noStrike" dirty="0">
                          <a:solidFill>
                            <a:srgbClr val="52606B"/>
                          </a:solidFill>
                          <a:effectLst/>
                          <a:latin typeface="Akrobat Bold" panose="00000800000000000000" pitchFamily="50" charset="-52"/>
                        </a:rPr>
                        <a:t>)</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Только ФОТО </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(можно от Клиента)</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ОСМОТР</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 (Клиентом,</a:t>
                      </a:r>
                      <a:r>
                        <a:rPr lang="ru-RU" sz="1300" u="none" strike="noStrike" baseline="0" dirty="0">
                          <a:solidFill>
                            <a:srgbClr val="52606B"/>
                          </a:solidFill>
                          <a:effectLst/>
                          <a:latin typeface="Akrobat Bold" panose="00000800000000000000" pitchFamily="50" charset="-52"/>
                        </a:rPr>
                        <a:t> </a:t>
                      </a:r>
                      <a:r>
                        <a:rPr lang="ru-RU" sz="1300" u="none" strike="noStrike" dirty="0">
                          <a:solidFill>
                            <a:srgbClr val="52606B"/>
                          </a:solidFill>
                          <a:effectLst/>
                          <a:latin typeface="Akrobat Bold" panose="00000800000000000000" pitchFamily="50" charset="-52"/>
                        </a:rPr>
                        <a:t>Агентом, Сотрудником, Экспертом НЭ)</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Bold" panose="00000800000000000000" pitchFamily="50" charset="-52"/>
                        </a:rPr>
                        <a:t>ОСМОТР</a:t>
                      </a:r>
                      <a:br>
                        <a:rPr lang="ru-RU" sz="1300" u="none" strike="noStrike" dirty="0">
                          <a:solidFill>
                            <a:srgbClr val="52606B"/>
                          </a:solidFill>
                          <a:effectLst/>
                          <a:latin typeface="Akrobat Bold" panose="00000800000000000000" pitchFamily="50" charset="-52"/>
                        </a:rPr>
                      </a:br>
                      <a:r>
                        <a:rPr lang="ru-RU" sz="1300" u="none" strike="noStrike" dirty="0">
                          <a:solidFill>
                            <a:srgbClr val="52606B"/>
                          </a:solidFill>
                          <a:effectLst/>
                          <a:latin typeface="Akrobat Bold" panose="00000800000000000000" pitchFamily="50" charset="-52"/>
                        </a:rPr>
                        <a:t> (Агентом, Сотрудником, Экспертом НЭ)</a:t>
                      </a:r>
                      <a:endParaRPr lang="ru-RU" sz="1300" b="0" i="0" u="none" strike="noStrike" dirty="0">
                        <a:solidFill>
                          <a:srgbClr val="52606B"/>
                        </a:solidFill>
                        <a:effectLst/>
                        <a:latin typeface="Akrobat Bold" panose="00000800000000000000" pitchFamily="50" charset="-52"/>
                      </a:endParaRPr>
                    </a:p>
                  </a:txBody>
                  <a:tcPr marL="7620" marR="7620" marT="7620" marB="0" anchor="ctr">
                    <a:lnB w="12700" cap="flat" cmpd="sng" algn="ctr">
                      <a:solidFill>
                        <a:srgbClr val="939BA1"/>
                      </a:solidFill>
                      <a:prstDash val="solid"/>
                      <a:round/>
                      <a:headEnd type="none" w="med" len="med"/>
                      <a:tailEnd type="none" w="med" len="med"/>
                    </a:lnB>
                    <a:solidFill>
                      <a:srgbClr val="EBECF0"/>
                    </a:solidFill>
                  </a:tcPr>
                </a:tc>
                <a:extLst>
                  <a:ext uri="{0D108BD9-81ED-4DB2-BD59-A6C34878D82A}">
                    <a16:rowId xmlns:a16="http://schemas.microsoft.com/office/drawing/2014/main" val="156958128"/>
                  </a:ext>
                </a:extLst>
              </a:tr>
              <a:tr h="360506">
                <a:tc>
                  <a:txBody>
                    <a:bodyPr/>
                    <a:lstStyle/>
                    <a:p>
                      <a:pPr algn="l" fontAlgn="ctr"/>
                      <a:r>
                        <a:rPr lang="ru-RU" sz="1300" u="none" strike="noStrike" dirty="0">
                          <a:solidFill>
                            <a:srgbClr val="52606B"/>
                          </a:solidFill>
                          <a:effectLst/>
                          <a:latin typeface="Akrobat" panose="00000600000000000000" pitchFamily="50" charset="-52"/>
                        </a:rPr>
                        <a:t>Предмет страхования</a:t>
                      </a: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tc>
                  <a:txBody>
                    <a:bodyPr/>
                    <a:lstStyle/>
                    <a:p>
                      <a:pPr algn="ctr" fontAlgn="ctr"/>
                      <a:r>
                        <a:rPr lang="ru-RU" sz="1300" u="none" strike="noStrike" dirty="0">
                          <a:solidFill>
                            <a:srgbClr val="52606B"/>
                          </a:solidFill>
                          <a:effectLst/>
                          <a:latin typeface="Akrobat" panose="00000600000000000000" pitchFamily="50" charset="-52"/>
                        </a:rPr>
                        <a:t>млн. руб.</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solidFill>
                      <a:srgbClr val="EBECF0"/>
                    </a:solidFill>
                  </a:tcPr>
                </a:tc>
                <a:extLst>
                  <a:ext uri="{0D108BD9-81ED-4DB2-BD59-A6C34878D82A}">
                    <a16:rowId xmlns:a16="http://schemas.microsoft.com/office/drawing/2014/main" val="3426518318"/>
                  </a:ext>
                </a:extLst>
              </a:tr>
              <a:tr h="332775">
                <a:tc gridSpan="5">
                  <a:txBody>
                    <a:bodyPr/>
                    <a:lstStyle/>
                    <a:p>
                      <a:pPr algn="ctr" fontAlgn="ctr"/>
                      <a:r>
                        <a:rPr lang="ru-RU" sz="1300" u="none" strike="noStrike" dirty="0">
                          <a:solidFill>
                            <a:schemeClr val="bg1"/>
                          </a:solidFill>
                          <a:effectLst/>
                          <a:latin typeface="Akrobat Bold" panose="00000800000000000000" pitchFamily="50" charset="-52"/>
                        </a:rPr>
                        <a:t>Новый бизнес</a:t>
                      </a:r>
                      <a:endParaRPr lang="ru-RU" sz="1300" b="0" i="0" u="none" strike="noStrike" dirty="0">
                        <a:solidFill>
                          <a:schemeClr val="bg1"/>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1443387"/>
                  </a:ext>
                </a:extLst>
              </a:tr>
              <a:tr h="504000">
                <a:tc>
                  <a:txBody>
                    <a:bodyPr/>
                    <a:lstStyle/>
                    <a:p>
                      <a:pPr algn="l" fontAlgn="ctr"/>
                      <a:r>
                        <a:rPr lang="ru-RU" sz="1300" u="none" strike="noStrike" dirty="0">
                          <a:solidFill>
                            <a:srgbClr val="52606B"/>
                          </a:solidFill>
                          <a:effectLst/>
                          <a:latin typeface="Akrobat Bold" panose="00000800000000000000" pitchFamily="50" charset="-52"/>
                        </a:rPr>
                        <a:t>Внутренняя отделка</a:t>
                      </a:r>
                      <a:endParaRPr lang="ru-RU" sz="1300" b="0" i="0" u="none" strike="noStrike" dirty="0">
                        <a:solidFill>
                          <a:srgbClr val="52606B"/>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600" u="none" strike="noStrike" dirty="0">
                          <a:solidFill>
                            <a:srgbClr val="52606B"/>
                          </a:solidFill>
                          <a:effectLst/>
                          <a:latin typeface="Akrobat" panose="00000600000000000000" pitchFamily="50" charset="-52"/>
                        </a:rPr>
                        <a:t>диапазон расчета интервала СС</a:t>
                      </a:r>
                      <a:endParaRPr lang="ru-RU" sz="16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400" u="none" strike="noStrike" dirty="0">
                          <a:solidFill>
                            <a:srgbClr val="52606B"/>
                          </a:solidFill>
                          <a:effectLst/>
                          <a:latin typeface="Akrobat" panose="00000600000000000000" pitchFamily="50" charset="-52"/>
                        </a:rPr>
                        <a:t>более диапазона расчета интервала СС</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8-10</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10</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1445086118"/>
                  </a:ext>
                </a:extLst>
              </a:tr>
              <a:tr h="504000">
                <a:tc>
                  <a:txBody>
                    <a:bodyPr/>
                    <a:lstStyle/>
                    <a:p>
                      <a:pPr algn="l" fontAlgn="ctr"/>
                      <a:r>
                        <a:rPr lang="ru-RU" sz="1300" u="none" strike="noStrike" dirty="0">
                          <a:solidFill>
                            <a:srgbClr val="52606B"/>
                          </a:solidFill>
                          <a:effectLst/>
                          <a:latin typeface="Akrobat Bold" panose="00000800000000000000" pitchFamily="50" charset="-52"/>
                        </a:rPr>
                        <a:t>Домашнее имущество</a:t>
                      </a:r>
                    </a:p>
                  </a:txBody>
                  <a:tcPr marL="18000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0-2</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2-5</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5-8</a:t>
                      </a: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8</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216241020"/>
                  </a:ext>
                </a:extLst>
              </a:tr>
              <a:tr h="332775">
                <a:tc gridSpan="5">
                  <a:txBody>
                    <a:bodyPr/>
                    <a:lstStyle/>
                    <a:p>
                      <a:pPr algn="ctr" fontAlgn="ctr"/>
                      <a:r>
                        <a:rPr lang="ru-RU" sz="1300" u="none" strike="noStrike" dirty="0">
                          <a:solidFill>
                            <a:schemeClr val="bg1"/>
                          </a:solidFill>
                          <a:effectLst/>
                          <a:latin typeface="Akrobat Bold" panose="00000800000000000000" pitchFamily="50" charset="-52"/>
                        </a:rPr>
                        <a:t>Переход из другой СК</a:t>
                      </a:r>
                      <a:endParaRPr lang="ru-RU" sz="1300" b="0" i="0" u="none" strike="noStrike" dirty="0">
                        <a:solidFill>
                          <a:schemeClr val="bg1"/>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49885158"/>
                  </a:ext>
                </a:extLst>
              </a:tr>
              <a:tr h="504000">
                <a:tc>
                  <a:txBody>
                    <a:bodyPr/>
                    <a:lstStyle/>
                    <a:p>
                      <a:pPr algn="l" fontAlgn="ctr"/>
                      <a:r>
                        <a:rPr lang="ru-RU" sz="1300" u="none" strike="noStrike" dirty="0">
                          <a:solidFill>
                            <a:srgbClr val="52606B"/>
                          </a:solidFill>
                          <a:effectLst/>
                          <a:latin typeface="Akrobat Bold" panose="00000800000000000000" pitchFamily="50" charset="-52"/>
                        </a:rPr>
                        <a:t>Внутренняя отделка</a:t>
                      </a:r>
                      <a:endParaRPr lang="ru-RU" sz="1300" b="0" i="0" u="none" strike="noStrike" dirty="0">
                        <a:solidFill>
                          <a:srgbClr val="52606B"/>
                        </a:solidFill>
                        <a:effectLst/>
                        <a:latin typeface="Akrobat Bold" panose="00000800000000000000" pitchFamily="50" charset="-52"/>
                      </a:endParaRPr>
                    </a:p>
                  </a:txBody>
                  <a:tcPr marL="18000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600" u="none" strike="noStrike" dirty="0">
                          <a:solidFill>
                            <a:srgbClr val="52606B"/>
                          </a:solidFill>
                          <a:effectLst/>
                          <a:latin typeface="Akrobat" panose="00000600000000000000" pitchFamily="50" charset="-52"/>
                        </a:rPr>
                        <a:t>диапазон расчета интервала СС</a:t>
                      </a:r>
                      <a:endParaRPr lang="ru-RU" sz="16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400" u="none" strike="noStrike" dirty="0">
                          <a:solidFill>
                            <a:srgbClr val="52606B"/>
                          </a:solidFill>
                          <a:effectLst/>
                          <a:latin typeface="Akrobat" panose="00000600000000000000" pitchFamily="50" charset="-52"/>
                        </a:rPr>
                        <a:t>более диапазона расчета интервала СС</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8-10</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10</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745658805"/>
                  </a:ext>
                </a:extLst>
              </a:tr>
              <a:tr h="504000">
                <a:tc>
                  <a:txBody>
                    <a:bodyPr/>
                    <a:lstStyle/>
                    <a:p>
                      <a:pPr algn="l" fontAlgn="ctr"/>
                      <a:r>
                        <a:rPr lang="ru-RU" sz="1300" u="none" strike="noStrike" dirty="0">
                          <a:solidFill>
                            <a:srgbClr val="52606B"/>
                          </a:solidFill>
                          <a:effectLst/>
                          <a:latin typeface="Akrobat Bold" panose="00000800000000000000" pitchFamily="50" charset="-52"/>
                        </a:rPr>
                        <a:t>Домашнее имущество</a:t>
                      </a:r>
                    </a:p>
                  </a:txBody>
                  <a:tcPr marL="18000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0-2</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2-5</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b="0" i="0" u="none" strike="noStrike" dirty="0">
                          <a:solidFill>
                            <a:srgbClr val="52606B"/>
                          </a:solidFill>
                          <a:effectLst/>
                          <a:latin typeface="Akrobat" panose="00000600000000000000" pitchFamily="50" charset="-52"/>
                        </a:rPr>
                        <a:t>5-8</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2400" u="none" strike="noStrike" dirty="0">
                          <a:solidFill>
                            <a:srgbClr val="52606B"/>
                          </a:solidFill>
                          <a:effectLst/>
                          <a:latin typeface="Akrobat" panose="00000600000000000000" pitchFamily="50" charset="-52"/>
                        </a:rPr>
                        <a:t>более 8</a:t>
                      </a:r>
                      <a:endParaRPr lang="ru-RU" sz="24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2466719112"/>
                  </a:ext>
                </a:extLst>
              </a:tr>
            </a:tbl>
          </a:graphicData>
        </a:graphic>
      </p:graphicFrame>
      <p:sp>
        <p:nvSpPr>
          <p:cNvPr id="4"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39602078-A6FC-436C-8D59-E90FFAAEE082}" type="slidenum">
              <a:rPr lang="ru-RU" sz="900" smtClean="0"/>
              <a:t>42</a:t>
            </a:fld>
            <a:endParaRPr lang="ru-RU" sz="900" dirty="0"/>
          </a:p>
        </p:txBody>
      </p:sp>
      <p:sp>
        <p:nvSpPr>
          <p:cNvPr id="5" name="Прямоугольник 4">
            <a:extLst>
              <a:ext uri="{FF2B5EF4-FFF2-40B4-BE49-F238E27FC236}">
                <a16:creationId xmlns:a16="http://schemas.microsoft.com/office/drawing/2014/main" id="{1A11A667-FB3D-4F10-94BD-DB527E471058}"/>
              </a:ext>
            </a:extLst>
          </p:cNvPr>
          <p:cNvSpPr/>
          <p:nvPr/>
        </p:nvSpPr>
        <p:spPr>
          <a:xfrm>
            <a:off x="1079499" y="1575773"/>
            <a:ext cx="10793412" cy="226216"/>
          </a:xfrm>
          <a:prstGeom prst="rect">
            <a:avLst/>
          </a:prstGeom>
        </p:spPr>
        <p:txBody>
          <a:bodyPr wrap="square" lIns="0" tIns="0" rIns="0" bIns="0">
            <a:spAutoFit/>
          </a:bodyPr>
          <a:lstStyle/>
          <a:p>
            <a:pPr defTabSz="742950"/>
            <a:r>
              <a:rPr lang="ru-RU" sz="1470" dirty="0">
                <a:solidFill>
                  <a:srgbClr val="52606B"/>
                </a:solidFill>
                <a:latin typeface="Akrobat" pitchFamily="2" charset="0"/>
              </a:rPr>
              <a:t>Прочие территории, кроме территорий, относящихся к группам: 1 и 2</a:t>
            </a:r>
          </a:p>
        </p:txBody>
      </p:sp>
      <p:sp>
        <p:nvSpPr>
          <p:cNvPr id="8" name="Скругленный прямоугольник 21">
            <a:extLst>
              <a:ext uri="{FF2B5EF4-FFF2-40B4-BE49-F238E27FC236}">
                <a16:creationId xmlns:a16="http://schemas.microsoft.com/office/drawing/2014/main" id="{E6694D04-09E1-1173-7DD4-E543D2FCD641}"/>
              </a:ext>
            </a:extLst>
          </p:cNvPr>
          <p:cNvSpPr/>
          <p:nvPr/>
        </p:nvSpPr>
        <p:spPr>
          <a:xfrm>
            <a:off x="8582025" y="436085"/>
            <a:ext cx="3167061" cy="612000"/>
          </a:xfrm>
          <a:prstGeom prst="roundRect">
            <a:avLst>
              <a:gd name="adj" fmla="val 20532"/>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9" name="Прямоугольник 8">
            <a:extLst>
              <a:ext uri="{FF2B5EF4-FFF2-40B4-BE49-F238E27FC236}">
                <a16:creationId xmlns:a16="http://schemas.microsoft.com/office/drawing/2014/main" id="{2F1D06D8-C8E0-4CB7-95AA-9F673B888289}"/>
              </a:ext>
            </a:extLst>
          </p:cNvPr>
          <p:cNvSpPr/>
          <p:nvPr/>
        </p:nvSpPr>
        <p:spPr>
          <a:xfrm>
            <a:off x="8705850" y="507933"/>
            <a:ext cx="3167061" cy="477054"/>
          </a:xfrm>
          <a:prstGeom prst="rect">
            <a:avLst/>
          </a:prstGeom>
          <a:noFill/>
        </p:spPr>
        <p:txBody>
          <a:bodyPr wrap="square">
            <a:spAutoFit/>
          </a:bodyPr>
          <a:lstStyle/>
          <a:p>
            <a:pPr>
              <a:lnSpc>
                <a:spcPts val="1500"/>
              </a:lnSpc>
            </a:pPr>
            <a:r>
              <a:rPr lang="ru-RU" sz="1500" dirty="0">
                <a:solidFill>
                  <a:schemeClr val="bg1"/>
                </a:solidFill>
                <a:latin typeface="Akrobat Bold" panose="00000800000000000000" pitchFamily="50" charset="-52"/>
                <a:cs typeface="Arial" panose="020B0604020202020204" pitchFamily="34" charset="0"/>
              </a:rPr>
              <a:t>ВАЖНО! Лимит определяется по месту нахождения объекта страхования </a:t>
            </a:r>
          </a:p>
        </p:txBody>
      </p:sp>
    </p:spTree>
    <p:extLst>
      <p:ext uri="{BB962C8B-B14F-4D97-AF65-F5344CB8AC3E}">
        <p14:creationId xmlns:p14="http://schemas.microsoft.com/office/powerpoint/2010/main" val="79314810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Рисунок 18"/>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flipH="1" flipV="1">
            <a:off x="5812768" y="122123"/>
            <a:ext cx="6343650" cy="5097576"/>
          </a:xfrm>
          <a:prstGeom prst="rect">
            <a:avLst/>
          </a:prstGeom>
        </p:spPr>
      </p:pic>
      <p:sp>
        <p:nvSpPr>
          <p:cNvPr id="23" name="Скругленный прямоугольник 22"/>
          <p:cNvSpPr/>
          <p:nvPr/>
        </p:nvSpPr>
        <p:spPr>
          <a:xfrm>
            <a:off x="1" y="3581400"/>
            <a:ext cx="12192000" cy="3276599"/>
          </a:xfrm>
          <a:prstGeom prst="roundRect">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44" dirty="0"/>
          </a:p>
        </p:txBody>
      </p:sp>
      <p:cxnSp>
        <p:nvCxnSpPr>
          <p:cNvPr id="21" name="Straight Connector 20">
            <a:extLst>
              <a:ext uri="{FF2B5EF4-FFF2-40B4-BE49-F238E27FC236}">
                <a16:creationId xmlns:a16="http://schemas.microsoft.com/office/drawing/2014/main" id="{727656D9-7B0E-4011-BEE3-613D999A1F6E}"/>
              </a:ext>
            </a:extLst>
          </p:cNvPr>
          <p:cNvCxnSpPr>
            <a:cxnSpLocks/>
            <a:endCxn id="47" idx="6"/>
          </p:cNvCxnSpPr>
          <p:nvPr/>
        </p:nvCxnSpPr>
        <p:spPr>
          <a:xfrm>
            <a:off x="1257300" y="4778826"/>
            <a:ext cx="9433951" cy="0"/>
          </a:xfrm>
          <a:prstGeom prst="line">
            <a:avLst/>
          </a:prstGeom>
          <a:ln w="63500">
            <a:solidFill>
              <a:srgbClr val="C5CAD0">
                <a:alpha val="64000"/>
              </a:srgbClr>
            </a:solidFill>
          </a:ln>
        </p:spPr>
        <p:style>
          <a:lnRef idx="1">
            <a:schemeClr val="accent1"/>
          </a:lnRef>
          <a:fillRef idx="0">
            <a:schemeClr val="accent1"/>
          </a:fillRef>
          <a:effectRef idx="0">
            <a:schemeClr val="accent1"/>
          </a:effectRef>
          <a:fontRef idx="minor">
            <a:schemeClr val="tx1"/>
          </a:fontRef>
        </p:style>
      </p:cxnSp>
      <p:sp>
        <p:nvSpPr>
          <p:cNvPr id="22" name="Заголовок 1">
            <a:extLst>
              <a:ext uri="{FF2B5EF4-FFF2-40B4-BE49-F238E27FC236}">
                <a16:creationId xmlns:a16="http://schemas.microsoft.com/office/drawing/2014/main" id="{0759DD15-0FA0-4EE4-947E-82487C4408A4}"/>
              </a:ext>
            </a:extLst>
          </p:cNvPr>
          <p:cNvSpPr>
            <a:spLocks noGrp="1"/>
          </p:cNvSpPr>
          <p:nvPr>
            <p:ph type="title"/>
          </p:nvPr>
        </p:nvSpPr>
        <p:spPr>
          <a:xfrm>
            <a:off x="990600" y="378935"/>
            <a:ext cx="5591175" cy="577081"/>
          </a:xfrm>
        </p:spPr>
        <p:txBody>
          <a:bodyPr anchor="t" anchorCtr="0">
            <a:spAutoFit/>
          </a:bodyPr>
          <a:lstStyle/>
          <a:p>
            <a:r>
              <a:rPr lang="ru-RU" dirty="0"/>
              <a:t>Осмотр объекта</a:t>
            </a:r>
          </a:p>
        </p:txBody>
      </p:sp>
      <p:sp>
        <p:nvSpPr>
          <p:cNvPr id="25" name="Скругленный прямоугольник 6">
            <a:extLst>
              <a:ext uri="{FF2B5EF4-FFF2-40B4-BE49-F238E27FC236}">
                <a16:creationId xmlns:a16="http://schemas.microsoft.com/office/drawing/2014/main" id="{B8F5294F-4AB5-4DC3-971E-6F400B1CD3FD}"/>
              </a:ext>
            </a:extLst>
          </p:cNvPr>
          <p:cNvSpPr/>
          <p:nvPr/>
        </p:nvSpPr>
        <p:spPr>
          <a:xfrm>
            <a:off x="990600" y="5096230"/>
            <a:ext cx="1612900" cy="1015663"/>
          </a:xfrm>
          <a:prstGeom prst="roundRect">
            <a:avLst>
              <a:gd name="adj" fmla="val 0"/>
            </a:avLst>
          </a:prstGeom>
        </p:spPr>
        <p:txBody>
          <a:bodyPr wrap="square">
            <a:spAutoFit/>
          </a:bodyPr>
          <a:lstStyle/>
          <a:p>
            <a:pPr fontAlgn="ctr">
              <a:lnSpc>
                <a:spcPts val="1800"/>
              </a:lnSpc>
              <a:spcAft>
                <a:spcPts val="600"/>
              </a:spcAft>
            </a:pPr>
            <a:r>
              <a:rPr lang="ru-RU" sz="1500" dirty="0">
                <a:solidFill>
                  <a:srgbClr val="52606B"/>
                </a:solidFill>
                <a:latin typeface="Akrobat" panose="00000600000000000000" pitchFamily="50" charset="-52"/>
                <a:cs typeface="Arial" panose="020B0604020202020204" pitchFamily="34" charset="0"/>
              </a:rPr>
              <a:t>Создание задания</a:t>
            </a:r>
            <a:r>
              <a:rPr lang="en-US" sz="1500" dirty="0">
                <a:solidFill>
                  <a:srgbClr val="52606B"/>
                </a:solidFill>
                <a:latin typeface="Akrobat" panose="00000600000000000000" pitchFamily="50" charset="-52"/>
                <a:cs typeface="Arial" panose="020B0604020202020204" pitchFamily="34" charset="0"/>
              </a:rPr>
              <a:t> </a:t>
            </a:r>
            <a:r>
              <a:rPr lang="ru-RU" sz="1500" dirty="0">
                <a:solidFill>
                  <a:srgbClr val="52606B"/>
                </a:solidFill>
                <a:latin typeface="Akrobat" panose="00000600000000000000" pitchFamily="50" charset="-52"/>
                <a:cs typeface="Arial" panose="020B0604020202020204" pitchFamily="34" charset="0"/>
              </a:rPr>
              <a:t>на осмотр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в Мобильном приложении</a:t>
            </a:r>
          </a:p>
        </p:txBody>
      </p:sp>
      <p:sp>
        <p:nvSpPr>
          <p:cNvPr id="27" name="TextBox 26">
            <a:extLst>
              <a:ext uri="{FF2B5EF4-FFF2-40B4-BE49-F238E27FC236}">
                <a16:creationId xmlns:a16="http://schemas.microsoft.com/office/drawing/2014/main" id="{D1639381-7A80-4F46-8C54-E6B1E846B182}"/>
              </a:ext>
            </a:extLst>
          </p:cNvPr>
          <p:cNvSpPr txBox="1"/>
          <p:nvPr/>
        </p:nvSpPr>
        <p:spPr>
          <a:xfrm>
            <a:off x="8870612" y="353840"/>
            <a:ext cx="3195882" cy="1618392"/>
          </a:xfrm>
          <a:prstGeom prst="rect">
            <a:avLst/>
          </a:prstGeom>
          <a:noFill/>
        </p:spPr>
        <p:txBody>
          <a:bodyPr wrap="square">
            <a:spAutoFit/>
          </a:bodyPr>
          <a:lstStyle/>
          <a:p>
            <a:pPr>
              <a:lnSpc>
                <a:spcPts val="1700"/>
              </a:lnSpc>
            </a:pPr>
            <a:r>
              <a:rPr lang="en-US" sz="1550" dirty="0">
                <a:solidFill>
                  <a:srgbClr val="C8102E"/>
                </a:solidFill>
                <a:latin typeface="Akrobat Bold" panose="00000800000000000000" pitchFamily="50" charset="-52"/>
                <a:cs typeface="Arial" panose="020B0604020202020204" pitchFamily="34" charset="0"/>
              </a:rPr>
              <a:t>PDF</a:t>
            </a:r>
            <a:r>
              <a:rPr lang="ru-RU" sz="1550" dirty="0">
                <a:solidFill>
                  <a:srgbClr val="C8102E"/>
                </a:solidFill>
                <a:latin typeface="Akrobat Bold" panose="00000800000000000000" pitchFamily="50" charset="-52"/>
                <a:cs typeface="Arial" panose="020B0604020202020204" pitchFamily="34" charset="0"/>
              </a:rPr>
              <a:t>-инструкция </a:t>
            </a:r>
            <a:r>
              <a:rPr lang="ru-RU" sz="1550" dirty="0" smtClean="0">
                <a:solidFill>
                  <a:srgbClr val="C8102E"/>
                </a:solidFill>
                <a:latin typeface="Akrobat Bold" panose="00000800000000000000" pitchFamily="50" charset="-52"/>
                <a:cs typeface="Arial" panose="020B0604020202020204" pitchFamily="34" charset="0"/>
              </a:rPr>
              <a:t> по фотографированию и </a:t>
            </a:r>
          </a:p>
          <a:p>
            <a:pPr>
              <a:lnSpc>
                <a:spcPts val="1700"/>
              </a:lnSpc>
            </a:pPr>
            <a:r>
              <a:rPr lang="en-US" sz="1550" dirty="0" smtClean="0">
                <a:solidFill>
                  <a:srgbClr val="C8102E"/>
                </a:solidFill>
                <a:latin typeface="Akrobat Bold" panose="00000800000000000000" pitchFamily="50" charset="-52"/>
                <a:cs typeface="Arial" panose="020B0604020202020204" pitchFamily="34" charset="0"/>
              </a:rPr>
              <a:t>PDF</a:t>
            </a:r>
            <a:r>
              <a:rPr lang="ru-RU" sz="1550" dirty="0">
                <a:solidFill>
                  <a:srgbClr val="C8102E"/>
                </a:solidFill>
                <a:latin typeface="Akrobat Bold" panose="00000800000000000000" pitchFamily="50" charset="-52"/>
                <a:cs typeface="Arial" panose="020B0604020202020204" pitchFamily="34" charset="0"/>
              </a:rPr>
              <a:t>-инструкция  по проведению </a:t>
            </a:r>
            <a:r>
              <a:rPr lang="ru-RU" sz="1550" dirty="0" smtClean="0">
                <a:solidFill>
                  <a:srgbClr val="C8102E"/>
                </a:solidFill>
                <a:latin typeface="Akrobat Bold" panose="00000800000000000000" pitchFamily="50" charset="-52"/>
                <a:cs typeface="Arial" panose="020B0604020202020204" pitchFamily="34" charset="0"/>
              </a:rPr>
              <a:t>осмотра в мобильном приложении</a:t>
            </a:r>
          </a:p>
          <a:p>
            <a:pPr>
              <a:lnSpc>
                <a:spcPts val="1700"/>
              </a:lnSpc>
            </a:pPr>
            <a:r>
              <a:rPr lang="ru-RU" sz="1550" dirty="0" smtClean="0">
                <a:solidFill>
                  <a:srgbClr val="C8102E"/>
                </a:solidFill>
                <a:latin typeface="Akrobat Bold" panose="00000800000000000000" pitchFamily="50" charset="-52"/>
                <a:cs typeface="Arial" panose="020B0604020202020204" pitchFamily="34" charset="0"/>
              </a:rPr>
              <a:t> </a:t>
            </a:r>
          </a:p>
          <a:p>
            <a:pPr>
              <a:lnSpc>
                <a:spcPts val="1700"/>
              </a:lnSpc>
            </a:pPr>
            <a:r>
              <a:rPr lang="ru-RU" b="1" dirty="0" smtClean="0">
                <a:solidFill>
                  <a:schemeClr val="tx1">
                    <a:lumMod val="95000"/>
                    <a:lumOff val="5000"/>
                  </a:schemeClr>
                </a:solidFill>
                <a:latin typeface="Akrobat" panose="00000600000000000000" pitchFamily="50" charset="-52"/>
                <a:hlinkClick r:id="rId4"/>
              </a:rPr>
              <a:t>ЗДЕСЬ</a:t>
            </a:r>
            <a:endParaRPr lang="ru-RU" b="1" dirty="0" smtClean="0">
              <a:solidFill>
                <a:schemeClr val="tx1">
                  <a:lumMod val="95000"/>
                  <a:lumOff val="5000"/>
                </a:schemeClr>
              </a:solidFill>
              <a:latin typeface="Akrobat" panose="00000600000000000000" pitchFamily="50" charset="-52"/>
            </a:endParaRPr>
          </a:p>
          <a:p>
            <a:pPr>
              <a:lnSpc>
                <a:spcPts val="1700"/>
              </a:lnSpc>
            </a:pPr>
            <a:endParaRPr lang="ru-RU" sz="1300" dirty="0">
              <a:solidFill>
                <a:srgbClr val="52606B"/>
              </a:solidFill>
              <a:latin typeface="Akrobat" panose="00000600000000000000" pitchFamily="50" charset="-52"/>
            </a:endParaRPr>
          </a:p>
        </p:txBody>
      </p:sp>
      <p:pic>
        <p:nvPicPr>
          <p:cNvPr id="28" name="Graphic 27">
            <a:extLst>
              <a:ext uri="{FF2B5EF4-FFF2-40B4-BE49-F238E27FC236}">
                <a16:creationId xmlns:a16="http://schemas.microsoft.com/office/drawing/2014/main" id="{59FE2D4C-3731-47A7-B5FE-0DA751EAFD7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9359489" y="1745210"/>
            <a:ext cx="346530" cy="325529"/>
          </a:xfrm>
          <a:prstGeom prst="rect">
            <a:avLst/>
          </a:prstGeom>
        </p:spPr>
      </p:pic>
      <p:grpSp>
        <p:nvGrpSpPr>
          <p:cNvPr id="29" name="Group 28">
            <a:extLst>
              <a:ext uri="{FF2B5EF4-FFF2-40B4-BE49-F238E27FC236}">
                <a16:creationId xmlns:a16="http://schemas.microsoft.com/office/drawing/2014/main" id="{0CC36355-9B15-41F5-B341-CE3D18E01993}"/>
              </a:ext>
            </a:extLst>
          </p:cNvPr>
          <p:cNvGrpSpPr/>
          <p:nvPr/>
        </p:nvGrpSpPr>
        <p:grpSpPr>
          <a:xfrm>
            <a:off x="1081091" y="4407424"/>
            <a:ext cx="612000" cy="707886"/>
            <a:chOff x="2649541" y="2662552"/>
            <a:chExt cx="612000" cy="707886"/>
          </a:xfrm>
        </p:grpSpPr>
        <p:sp>
          <p:nvSpPr>
            <p:cNvPr id="30" name="Oval 29">
              <a:extLst>
                <a:ext uri="{FF2B5EF4-FFF2-40B4-BE49-F238E27FC236}">
                  <a16:creationId xmlns:a16="http://schemas.microsoft.com/office/drawing/2014/main" id="{029411D3-6ADF-4DB3-AE4D-923713687DA4}"/>
                </a:ext>
              </a:extLst>
            </p:cNvPr>
            <p:cNvSpPr>
              <a:spLocks noChangeAspect="1"/>
            </p:cNvSpPr>
            <p:nvPr/>
          </p:nvSpPr>
          <p:spPr>
            <a:xfrm>
              <a:off x="2649541" y="2727954"/>
              <a:ext cx="612000" cy="612000"/>
            </a:xfrm>
            <a:prstGeom prst="ellipse">
              <a:avLst/>
            </a:prstGeom>
            <a:solidFill>
              <a:srgbClr val="C5CAD0"/>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1" name="Прямоугольник 14">
              <a:extLst>
                <a:ext uri="{FF2B5EF4-FFF2-40B4-BE49-F238E27FC236}">
                  <a16:creationId xmlns:a16="http://schemas.microsoft.com/office/drawing/2014/main" id="{61B0B73B-A319-4A50-A6A8-EA3B9792E2B0}"/>
                </a:ext>
              </a:extLst>
            </p:cNvPr>
            <p:cNvSpPr/>
            <p:nvPr/>
          </p:nvSpPr>
          <p:spPr>
            <a:xfrm>
              <a:off x="2753550" y="2662552"/>
              <a:ext cx="416682" cy="707886"/>
            </a:xfrm>
            <a:prstGeom prst="rect">
              <a:avLst/>
            </a:prstGeom>
          </p:spPr>
          <p:txBody>
            <a:bodyPr wrap="square">
              <a:spAutoFit/>
            </a:bodyPr>
            <a:lstStyle/>
            <a:p>
              <a:pPr algn="ctr"/>
              <a:r>
                <a:rPr lang="en-US" sz="4000" dirty="0">
                  <a:solidFill>
                    <a:schemeClr val="bg1"/>
                  </a:solidFill>
                  <a:latin typeface="Akrobat Bold" panose="00000800000000000000" pitchFamily="50" charset="-52"/>
                </a:rPr>
                <a:t>1</a:t>
              </a:r>
              <a:endParaRPr lang="ru-RU" sz="4000" dirty="0">
                <a:solidFill>
                  <a:schemeClr val="bg1"/>
                </a:solidFill>
                <a:latin typeface="Akrobat Bold" panose="00000800000000000000" pitchFamily="50" charset="-52"/>
              </a:endParaRPr>
            </a:p>
          </p:txBody>
        </p:sp>
      </p:grpSp>
      <p:sp>
        <p:nvSpPr>
          <p:cNvPr id="33" name="Скругленный прямоугольник 6">
            <a:extLst>
              <a:ext uri="{FF2B5EF4-FFF2-40B4-BE49-F238E27FC236}">
                <a16:creationId xmlns:a16="http://schemas.microsoft.com/office/drawing/2014/main" id="{9358A1DD-10EC-41E7-A8BC-1B13F92D4BC4}"/>
              </a:ext>
            </a:extLst>
          </p:cNvPr>
          <p:cNvSpPr/>
          <p:nvPr/>
        </p:nvSpPr>
        <p:spPr>
          <a:xfrm>
            <a:off x="3223448" y="5096230"/>
            <a:ext cx="2002602" cy="786754"/>
          </a:xfrm>
          <a:prstGeom prst="roundRect">
            <a:avLst>
              <a:gd name="adj" fmla="val 0"/>
            </a:avLst>
          </a:prstGeom>
        </p:spPr>
        <p:txBody>
          <a:bodyPr wrap="square">
            <a:spAutoFit/>
          </a:bodyPr>
          <a:lstStyle/>
          <a:p>
            <a:pPr fontAlgn="ctr">
              <a:lnSpc>
                <a:spcPts val="1800"/>
              </a:lnSpc>
              <a:spcAft>
                <a:spcPts val="600"/>
              </a:spcAft>
            </a:pPr>
            <a:r>
              <a:rPr lang="ru-RU" sz="1500" dirty="0">
                <a:solidFill>
                  <a:srgbClr val="52606B"/>
                </a:solidFill>
                <a:latin typeface="Akrobat" panose="00000600000000000000" pitchFamily="50" charset="-52"/>
                <a:cs typeface="Arial" panose="020B0604020202020204" pitchFamily="34" charset="0"/>
              </a:rPr>
              <a:t>Осмотр по сценарию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и предоставление документов</a:t>
            </a:r>
          </a:p>
        </p:txBody>
      </p:sp>
      <p:sp>
        <p:nvSpPr>
          <p:cNvPr id="37" name="Скругленный прямоугольник 6">
            <a:extLst>
              <a:ext uri="{FF2B5EF4-FFF2-40B4-BE49-F238E27FC236}">
                <a16:creationId xmlns:a16="http://schemas.microsoft.com/office/drawing/2014/main" id="{F5F87EF6-1D00-47DD-AE83-8124AFED3DFE}"/>
              </a:ext>
            </a:extLst>
          </p:cNvPr>
          <p:cNvSpPr/>
          <p:nvPr/>
        </p:nvSpPr>
        <p:spPr>
          <a:xfrm>
            <a:off x="5473699" y="5096230"/>
            <a:ext cx="2307327" cy="1015663"/>
          </a:xfrm>
          <a:prstGeom prst="roundRect">
            <a:avLst>
              <a:gd name="adj" fmla="val 0"/>
            </a:avLst>
          </a:prstGeom>
        </p:spPr>
        <p:txBody>
          <a:bodyPr wrap="square">
            <a:spAutoFit/>
          </a:bodyPr>
          <a:lstStyle/>
          <a:p>
            <a:pPr fontAlgn="ctr">
              <a:lnSpc>
                <a:spcPts val="1800"/>
              </a:lnSpc>
              <a:spcAft>
                <a:spcPts val="600"/>
              </a:spcAft>
            </a:pPr>
            <a:r>
              <a:rPr lang="ru-RU" sz="1500" dirty="0">
                <a:solidFill>
                  <a:srgbClr val="52606B"/>
                </a:solidFill>
                <a:latin typeface="Akrobat" panose="00000600000000000000" pitchFamily="50" charset="-52"/>
                <a:cs typeface="Arial" panose="020B0604020202020204" pitchFamily="34" charset="0"/>
              </a:rPr>
              <a:t>Отправка Осмотра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на рассмотрение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и согласование андеррайтером</a:t>
            </a:r>
          </a:p>
        </p:txBody>
      </p:sp>
      <p:grpSp>
        <p:nvGrpSpPr>
          <p:cNvPr id="38" name="Group 37">
            <a:extLst>
              <a:ext uri="{FF2B5EF4-FFF2-40B4-BE49-F238E27FC236}">
                <a16:creationId xmlns:a16="http://schemas.microsoft.com/office/drawing/2014/main" id="{D8712222-740D-422C-B50E-6B511FB3BF67}"/>
              </a:ext>
            </a:extLst>
          </p:cNvPr>
          <p:cNvGrpSpPr/>
          <p:nvPr/>
        </p:nvGrpSpPr>
        <p:grpSpPr>
          <a:xfrm>
            <a:off x="5529371" y="4407424"/>
            <a:ext cx="612000" cy="707886"/>
            <a:chOff x="2649541" y="2662552"/>
            <a:chExt cx="612000" cy="707886"/>
          </a:xfrm>
        </p:grpSpPr>
        <p:sp>
          <p:nvSpPr>
            <p:cNvPr id="39" name="Oval 38">
              <a:extLst>
                <a:ext uri="{FF2B5EF4-FFF2-40B4-BE49-F238E27FC236}">
                  <a16:creationId xmlns:a16="http://schemas.microsoft.com/office/drawing/2014/main" id="{5C1A6C89-8A4B-4553-BC69-230B52277BBF}"/>
                </a:ext>
              </a:extLst>
            </p:cNvPr>
            <p:cNvSpPr>
              <a:spLocks noChangeAspect="1"/>
            </p:cNvSpPr>
            <p:nvPr/>
          </p:nvSpPr>
          <p:spPr>
            <a:xfrm>
              <a:off x="2649541" y="2727954"/>
              <a:ext cx="612000" cy="612000"/>
            </a:xfrm>
            <a:prstGeom prst="ellipse">
              <a:avLst/>
            </a:prstGeom>
            <a:solidFill>
              <a:srgbClr val="C5CAD0"/>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рямоугольник 14">
              <a:extLst>
                <a:ext uri="{FF2B5EF4-FFF2-40B4-BE49-F238E27FC236}">
                  <a16:creationId xmlns:a16="http://schemas.microsoft.com/office/drawing/2014/main" id="{D6BE48F1-39F6-4344-8220-94E2E6DF0B15}"/>
                </a:ext>
              </a:extLst>
            </p:cNvPr>
            <p:cNvSpPr/>
            <p:nvPr/>
          </p:nvSpPr>
          <p:spPr>
            <a:xfrm>
              <a:off x="2753550" y="2662552"/>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3</a:t>
              </a:r>
            </a:p>
          </p:txBody>
        </p:sp>
      </p:grpSp>
      <p:sp>
        <p:nvSpPr>
          <p:cNvPr id="41" name="Скругленный прямоугольник 6">
            <a:extLst>
              <a:ext uri="{FF2B5EF4-FFF2-40B4-BE49-F238E27FC236}">
                <a16:creationId xmlns:a16="http://schemas.microsoft.com/office/drawing/2014/main" id="{4B1D62F9-900E-4565-9103-A38C9FD4C41C}"/>
              </a:ext>
            </a:extLst>
          </p:cNvPr>
          <p:cNvSpPr/>
          <p:nvPr/>
        </p:nvSpPr>
        <p:spPr>
          <a:xfrm>
            <a:off x="7794011" y="5096230"/>
            <a:ext cx="2048490" cy="1015663"/>
          </a:xfrm>
          <a:prstGeom prst="roundRect">
            <a:avLst>
              <a:gd name="adj" fmla="val 0"/>
            </a:avLst>
          </a:prstGeom>
        </p:spPr>
        <p:txBody>
          <a:bodyPr wrap="square">
            <a:spAutoFit/>
          </a:bodyPr>
          <a:lstStyle/>
          <a:p>
            <a:pPr fontAlgn="ctr">
              <a:lnSpc>
                <a:spcPts val="1800"/>
              </a:lnSpc>
              <a:spcAft>
                <a:spcPts val="600"/>
              </a:spcAft>
            </a:pPr>
            <a:r>
              <a:rPr lang="ru-RU" sz="1500" dirty="0">
                <a:solidFill>
                  <a:srgbClr val="52606B"/>
                </a:solidFill>
                <a:latin typeface="Akrobat" panose="00000600000000000000" pitchFamily="50" charset="-52"/>
                <a:cs typeface="Arial" panose="020B0604020202020204" pitchFamily="34" charset="0"/>
              </a:rPr>
              <a:t>Устранение замечаний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и направление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на повторную проверку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(при необходимости)</a:t>
            </a:r>
          </a:p>
        </p:txBody>
      </p:sp>
      <p:grpSp>
        <p:nvGrpSpPr>
          <p:cNvPr id="42" name="Group 41">
            <a:extLst>
              <a:ext uri="{FF2B5EF4-FFF2-40B4-BE49-F238E27FC236}">
                <a16:creationId xmlns:a16="http://schemas.microsoft.com/office/drawing/2014/main" id="{8A8AD6FD-EA0A-48CC-B291-D80F0ECAD197}"/>
              </a:ext>
            </a:extLst>
          </p:cNvPr>
          <p:cNvGrpSpPr/>
          <p:nvPr/>
        </p:nvGrpSpPr>
        <p:grpSpPr>
          <a:xfrm>
            <a:off x="7855111" y="4407424"/>
            <a:ext cx="612000" cy="707886"/>
            <a:chOff x="2649541" y="2662552"/>
            <a:chExt cx="612000" cy="707886"/>
          </a:xfrm>
        </p:grpSpPr>
        <p:sp>
          <p:nvSpPr>
            <p:cNvPr id="43" name="Oval 42">
              <a:extLst>
                <a:ext uri="{FF2B5EF4-FFF2-40B4-BE49-F238E27FC236}">
                  <a16:creationId xmlns:a16="http://schemas.microsoft.com/office/drawing/2014/main" id="{4305992B-9ADF-406E-B4EB-968F8BBDA6C7}"/>
                </a:ext>
              </a:extLst>
            </p:cNvPr>
            <p:cNvSpPr>
              <a:spLocks noChangeAspect="1"/>
            </p:cNvSpPr>
            <p:nvPr/>
          </p:nvSpPr>
          <p:spPr>
            <a:xfrm>
              <a:off x="2649541" y="2727954"/>
              <a:ext cx="612000" cy="612000"/>
            </a:xfrm>
            <a:prstGeom prst="ellipse">
              <a:avLst/>
            </a:prstGeom>
            <a:solidFill>
              <a:srgbClr val="C5CAD0"/>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4" name="Прямоугольник 14">
              <a:extLst>
                <a:ext uri="{FF2B5EF4-FFF2-40B4-BE49-F238E27FC236}">
                  <a16:creationId xmlns:a16="http://schemas.microsoft.com/office/drawing/2014/main" id="{9C9115DF-380B-4E09-BB50-4C4FFA9CBA60}"/>
                </a:ext>
              </a:extLst>
            </p:cNvPr>
            <p:cNvSpPr/>
            <p:nvPr/>
          </p:nvSpPr>
          <p:spPr>
            <a:xfrm>
              <a:off x="2753550" y="2662552"/>
              <a:ext cx="416682" cy="707886"/>
            </a:xfrm>
            <a:prstGeom prst="rect">
              <a:avLst/>
            </a:prstGeom>
          </p:spPr>
          <p:txBody>
            <a:bodyPr wrap="square">
              <a:spAutoFit/>
            </a:bodyPr>
            <a:lstStyle/>
            <a:p>
              <a:pPr algn="ctr"/>
              <a:r>
                <a:rPr lang="en-US" sz="4000" dirty="0">
                  <a:solidFill>
                    <a:schemeClr val="bg1"/>
                  </a:solidFill>
                  <a:latin typeface="Akrobat Bold" panose="00000800000000000000" pitchFamily="50" charset="-52"/>
                </a:rPr>
                <a:t>4</a:t>
              </a:r>
              <a:endParaRPr lang="ru-RU" sz="4000" dirty="0">
                <a:solidFill>
                  <a:schemeClr val="bg1"/>
                </a:solidFill>
                <a:latin typeface="Akrobat Bold" panose="00000800000000000000" pitchFamily="50" charset="-52"/>
              </a:endParaRPr>
            </a:p>
          </p:txBody>
        </p:sp>
      </p:grpSp>
      <p:sp>
        <p:nvSpPr>
          <p:cNvPr id="45" name="Скругленный прямоугольник 6">
            <a:extLst>
              <a:ext uri="{FF2B5EF4-FFF2-40B4-BE49-F238E27FC236}">
                <a16:creationId xmlns:a16="http://schemas.microsoft.com/office/drawing/2014/main" id="{EB941EB0-FF36-4CBF-ACBE-1D3D802383F6}"/>
              </a:ext>
            </a:extLst>
          </p:cNvPr>
          <p:cNvSpPr/>
          <p:nvPr/>
        </p:nvSpPr>
        <p:spPr>
          <a:xfrm>
            <a:off x="9988760" y="5096230"/>
            <a:ext cx="1612900" cy="1015663"/>
          </a:xfrm>
          <a:prstGeom prst="roundRect">
            <a:avLst>
              <a:gd name="adj" fmla="val 0"/>
            </a:avLst>
          </a:prstGeom>
        </p:spPr>
        <p:txBody>
          <a:bodyPr wrap="square">
            <a:spAutoFit/>
          </a:bodyPr>
          <a:lstStyle/>
          <a:p>
            <a:pPr fontAlgn="ctr">
              <a:lnSpc>
                <a:spcPts val="1800"/>
              </a:lnSpc>
              <a:spcAft>
                <a:spcPts val="600"/>
              </a:spcAft>
            </a:pPr>
            <a:r>
              <a:rPr lang="ru-RU" sz="1500" dirty="0">
                <a:solidFill>
                  <a:srgbClr val="52606B"/>
                </a:solidFill>
                <a:latin typeface="Akrobat" panose="00000600000000000000" pitchFamily="50" charset="-52"/>
                <a:cs typeface="Arial" panose="020B0604020202020204" pitchFamily="34" charset="0"/>
              </a:rPr>
              <a:t>Согласование котировки </a:t>
            </a:r>
            <a:br>
              <a:rPr lang="ru-RU" sz="1500" dirty="0">
                <a:solidFill>
                  <a:srgbClr val="52606B"/>
                </a:solidFill>
                <a:latin typeface="Akrobat" panose="00000600000000000000" pitchFamily="50" charset="-52"/>
                <a:cs typeface="Arial" panose="020B0604020202020204" pitchFamily="34" charset="0"/>
              </a:rPr>
            </a:br>
            <a:r>
              <a:rPr lang="ru-RU" sz="1500" dirty="0">
                <a:solidFill>
                  <a:srgbClr val="52606B"/>
                </a:solidFill>
                <a:latin typeface="Akrobat" panose="00000600000000000000" pitchFamily="50" charset="-52"/>
                <a:cs typeface="Arial" panose="020B0604020202020204" pitchFamily="34" charset="0"/>
              </a:rPr>
              <a:t>и отправка акта осмотра клиенту</a:t>
            </a:r>
          </a:p>
        </p:txBody>
      </p:sp>
      <p:grpSp>
        <p:nvGrpSpPr>
          <p:cNvPr id="46" name="Group 45">
            <a:extLst>
              <a:ext uri="{FF2B5EF4-FFF2-40B4-BE49-F238E27FC236}">
                <a16:creationId xmlns:a16="http://schemas.microsoft.com/office/drawing/2014/main" id="{18A1E856-2C9B-401C-B1D4-B91FD382EFFC}"/>
              </a:ext>
            </a:extLst>
          </p:cNvPr>
          <p:cNvGrpSpPr/>
          <p:nvPr/>
        </p:nvGrpSpPr>
        <p:grpSpPr>
          <a:xfrm>
            <a:off x="10079251" y="4407424"/>
            <a:ext cx="612000" cy="707886"/>
            <a:chOff x="2649541" y="2662552"/>
            <a:chExt cx="612000" cy="707886"/>
          </a:xfrm>
        </p:grpSpPr>
        <p:sp>
          <p:nvSpPr>
            <p:cNvPr id="47" name="Oval 46">
              <a:extLst>
                <a:ext uri="{FF2B5EF4-FFF2-40B4-BE49-F238E27FC236}">
                  <a16:creationId xmlns:a16="http://schemas.microsoft.com/office/drawing/2014/main" id="{C67E89FC-3794-4BB9-8E17-D3AC7DE08D6F}"/>
                </a:ext>
              </a:extLst>
            </p:cNvPr>
            <p:cNvSpPr>
              <a:spLocks noChangeAspect="1"/>
            </p:cNvSpPr>
            <p:nvPr/>
          </p:nvSpPr>
          <p:spPr>
            <a:xfrm>
              <a:off x="2649541" y="2727954"/>
              <a:ext cx="612000" cy="612000"/>
            </a:xfrm>
            <a:prstGeom prst="ellipse">
              <a:avLst/>
            </a:prstGeom>
            <a:solidFill>
              <a:srgbClr val="C5CAD0"/>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8" name="Прямоугольник 14">
              <a:extLst>
                <a:ext uri="{FF2B5EF4-FFF2-40B4-BE49-F238E27FC236}">
                  <a16:creationId xmlns:a16="http://schemas.microsoft.com/office/drawing/2014/main" id="{6FC421ED-FBF1-4CBB-93D4-69965B9402BB}"/>
                </a:ext>
              </a:extLst>
            </p:cNvPr>
            <p:cNvSpPr/>
            <p:nvPr/>
          </p:nvSpPr>
          <p:spPr>
            <a:xfrm>
              <a:off x="2753550" y="2662552"/>
              <a:ext cx="416682" cy="707886"/>
            </a:xfrm>
            <a:prstGeom prst="rect">
              <a:avLst/>
            </a:prstGeom>
          </p:spPr>
          <p:txBody>
            <a:bodyPr wrap="square">
              <a:spAutoFit/>
            </a:bodyPr>
            <a:lstStyle/>
            <a:p>
              <a:pPr algn="ctr"/>
              <a:r>
                <a:rPr lang="en-US" sz="4000" dirty="0">
                  <a:solidFill>
                    <a:schemeClr val="bg1"/>
                  </a:solidFill>
                  <a:latin typeface="Akrobat Bold" panose="00000800000000000000" pitchFamily="50" charset="-52"/>
                </a:rPr>
                <a:t>5</a:t>
              </a:r>
              <a:endParaRPr lang="ru-RU" sz="4000" dirty="0">
                <a:solidFill>
                  <a:schemeClr val="bg1"/>
                </a:solidFill>
                <a:latin typeface="Akrobat Bold" panose="00000800000000000000" pitchFamily="50" charset="-52"/>
              </a:endParaRPr>
            </a:p>
          </p:txBody>
        </p:sp>
      </p:grpSp>
      <p:sp>
        <p:nvSpPr>
          <p:cNvPr id="49" name="Right Bracket 48">
            <a:extLst>
              <a:ext uri="{FF2B5EF4-FFF2-40B4-BE49-F238E27FC236}">
                <a16:creationId xmlns:a16="http://schemas.microsoft.com/office/drawing/2014/main" id="{2CA9ED08-00B6-4E4F-8CDF-49FBFBE527DF}"/>
              </a:ext>
            </a:extLst>
          </p:cNvPr>
          <p:cNvSpPr/>
          <p:nvPr/>
        </p:nvSpPr>
        <p:spPr>
          <a:xfrm rot="5400000">
            <a:off x="4103213" y="5351410"/>
            <a:ext cx="133455" cy="1692000"/>
          </a:xfrm>
          <a:prstGeom prst="rightBracket">
            <a:avLst>
              <a:gd name="adj" fmla="val 0"/>
            </a:avLst>
          </a:prstGeom>
          <a:ln w="12700">
            <a:solidFill>
              <a:srgbClr val="C8102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50" name="TextBox 49">
            <a:extLst>
              <a:ext uri="{FF2B5EF4-FFF2-40B4-BE49-F238E27FC236}">
                <a16:creationId xmlns:a16="http://schemas.microsoft.com/office/drawing/2014/main" id="{A42C565D-4170-4209-AC62-19809177E561}"/>
              </a:ext>
            </a:extLst>
          </p:cNvPr>
          <p:cNvSpPr txBox="1"/>
          <p:nvPr/>
        </p:nvSpPr>
        <p:spPr>
          <a:xfrm>
            <a:off x="3403599" y="6070263"/>
            <a:ext cx="1539875" cy="330860"/>
          </a:xfrm>
          <a:prstGeom prst="rect">
            <a:avLst/>
          </a:prstGeom>
          <a:solidFill>
            <a:schemeClr val="bg1"/>
          </a:solidFill>
        </p:spPr>
        <p:txBody>
          <a:bodyPr wrap="square">
            <a:spAutoFit/>
          </a:bodyPr>
          <a:lstStyle/>
          <a:p>
            <a:pPr algn="ctr"/>
            <a:r>
              <a:rPr lang="ru-RU" sz="1500" dirty="0">
                <a:solidFill>
                  <a:srgbClr val="52606B"/>
                </a:solidFill>
                <a:latin typeface="Akrobat Bold" panose="00000800000000000000" pitchFamily="50" charset="-52"/>
                <a:cs typeface="Arial" panose="020B0604020202020204" pitchFamily="34" charset="0"/>
              </a:rPr>
              <a:t>Моб. приложение</a:t>
            </a:r>
          </a:p>
        </p:txBody>
      </p:sp>
      <p:sp>
        <p:nvSpPr>
          <p:cNvPr id="51" name="Right Bracket 50">
            <a:extLst>
              <a:ext uri="{FF2B5EF4-FFF2-40B4-BE49-F238E27FC236}">
                <a16:creationId xmlns:a16="http://schemas.microsoft.com/office/drawing/2014/main" id="{2FFD1C51-5311-44C5-95CF-790DB964B27C}"/>
              </a:ext>
            </a:extLst>
          </p:cNvPr>
          <p:cNvSpPr/>
          <p:nvPr/>
        </p:nvSpPr>
        <p:spPr>
          <a:xfrm rot="5400000">
            <a:off x="1860363" y="5351410"/>
            <a:ext cx="133455" cy="1692000"/>
          </a:xfrm>
          <a:prstGeom prst="rightBracket">
            <a:avLst>
              <a:gd name="adj" fmla="val 0"/>
            </a:avLst>
          </a:prstGeom>
          <a:ln w="12700">
            <a:solidFill>
              <a:srgbClr val="C8102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52" name="TextBox 51">
            <a:extLst>
              <a:ext uri="{FF2B5EF4-FFF2-40B4-BE49-F238E27FC236}">
                <a16:creationId xmlns:a16="http://schemas.microsoft.com/office/drawing/2014/main" id="{B511C4AB-9053-42E3-95E7-7784C6E2CB5D}"/>
              </a:ext>
            </a:extLst>
          </p:cNvPr>
          <p:cNvSpPr txBox="1"/>
          <p:nvPr/>
        </p:nvSpPr>
        <p:spPr>
          <a:xfrm>
            <a:off x="1168561" y="6088243"/>
            <a:ext cx="1504741" cy="323165"/>
          </a:xfrm>
          <a:prstGeom prst="rect">
            <a:avLst/>
          </a:prstGeom>
          <a:solidFill>
            <a:schemeClr val="bg1"/>
          </a:solidFill>
        </p:spPr>
        <p:txBody>
          <a:bodyPr wrap="square">
            <a:spAutoFit/>
          </a:bodyPr>
          <a:lstStyle/>
          <a:p>
            <a:pPr algn="ctr"/>
            <a:r>
              <a:rPr lang="ru-RU" sz="1500" dirty="0">
                <a:solidFill>
                  <a:srgbClr val="52606B"/>
                </a:solidFill>
                <a:latin typeface="Akrobat Bold" panose="00000800000000000000" pitchFamily="50" charset="-52"/>
                <a:cs typeface="Arial" panose="020B0604020202020204" pitchFamily="34" charset="0"/>
              </a:rPr>
              <a:t>Моб. приложение</a:t>
            </a:r>
          </a:p>
        </p:txBody>
      </p:sp>
      <p:sp>
        <p:nvSpPr>
          <p:cNvPr id="53" name="Right Bracket 52">
            <a:extLst>
              <a:ext uri="{FF2B5EF4-FFF2-40B4-BE49-F238E27FC236}">
                <a16:creationId xmlns:a16="http://schemas.microsoft.com/office/drawing/2014/main" id="{6C5CFE6C-2962-4BF5-8C7B-B233955CE882}"/>
              </a:ext>
            </a:extLst>
          </p:cNvPr>
          <p:cNvSpPr/>
          <p:nvPr/>
        </p:nvSpPr>
        <p:spPr>
          <a:xfrm rot="5400000">
            <a:off x="7515714" y="4181410"/>
            <a:ext cx="133455" cy="4032000"/>
          </a:xfrm>
          <a:prstGeom prst="rightBracket">
            <a:avLst>
              <a:gd name="adj" fmla="val 0"/>
            </a:avLst>
          </a:prstGeom>
          <a:ln w="12700">
            <a:solidFill>
              <a:srgbClr val="C8102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54" name="TextBox 53">
            <a:extLst>
              <a:ext uri="{FF2B5EF4-FFF2-40B4-BE49-F238E27FC236}">
                <a16:creationId xmlns:a16="http://schemas.microsoft.com/office/drawing/2014/main" id="{59F64F8C-61D5-4D70-BD73-42061B63C85C}"/>
              </a:ext>
            </a:extLst>
          </p:cNvPr>
          <p:cNvSpPr txBox="1"/>
          <p:nvPr/>
        </p:nvSpPr>
        <p:spPr>
          <a:xfrm>
            <a:off x="6963400" y="6070263"/>
            <a:ext cx="1130300" cy="330860"/>
          </a:xfrm>
          <a:prstGeom prst="rect">
            <a:avLst/>
          </a:prstGeom>
          <a:solidFill>
            <a:schemeClr val="bg1"/>
          </a:solidFill>
        </p:spPr>
        <p:txBody>
          <a:bodyPr wrap="square">
            <a:spAutoFit/>
          </a:bodyPr>
          <a:lstStyle/>
          <a:p>
            <a:pPr algn="ctr"/>
            <a:r>
              <a:rPr lang="ru-RU" sz="1500" dirty="0">
                <a:solidFill>
                  <a:srgbClr val="52606B"/>
                </a:solidFill>
                <a:latin typeface="Akrobat Bold" panose="00000800000000000000" pitchFamily="50" charset="-52"/>
                <a:cs typeface="Arial" panose="020B0604020202020204" pitchFamily="34" charset="0"/>
              </a:rPr>
              <a:t>АльфаПолис</a:t>
            </a:r>
          </a:p>
        </p:txBody>
      </p:sp>
      <p:sp>
        <p:nvSpPr>
          <p:cNvPr id="55" name="Right Bracket 54">
            <a:extLst>
              <a:ext uri="{FF2B5EF4-FFF2-40B4-BE49-F238E27FC236}">
                <a16:creationId xmlns:a16="http://schemas.microsoft.com/office/drawing/2014/main" id="{37151E08-871F-42F6-8A03-6A23CDEE21D5}"/>
              </a:ext>
            </a:extLst>
          </p:cNvPr>
          <p:cNvSpPr/>
          <p:nvPr/>
        </p:nvSpPr>
        <p:spPr>
          <a:xfrm rot="5400000">
            <a:off x="10629229" y="5579395"/>
            <a:ext cx="106607" cy="1209183"/>
          </a:xfrm>
          <a:prstGeom prst="rightBracket">
            <a:avLst>
              <a:gd name="adj" fmla="val 0"/>
            </a:avLst>
          </a:prstGeom>
          <a:ln w="12700">
            <a:solidFill>
              <a:srgbClr val="C8102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56" name="TextBox 55">
            <a:extLst>
              <a:ext uri="{FF2B5EF4-FFF2-40B4-BE49-F238E27FC236}">
                <a16:creationId xmlns:a16="http://schemas.microsoft.com/office/drawing/2014/main" id="{4ECCEEAF-4EB4-4EFF-A857-01F9F7F3C7D3}"/>
              </a:ext>
            </a:extLst>
          </p:cNvPr>
          <p:cNvSpPr txBox="1"/>
          <p:nvPr/>
        </p:nvSpPr>
        <p:spPr>
          <a:xfrm>
            <a:off x="10307128" y="6070263"/>
            <a:ext cx="750808" cy="330860"/>
          </a:xfrm>
          <a:prstGeom prst="rect">
            <a:avLst/>
          </a:prstGeom>
          <a:solidFill>
            <a:schemeClr val="bg1"/>
          </a:solidFill>
        </p:spPr>
        <p:txBody>
          <a:bodyPr wrap="square">
            <a:spAutoFit/>
          </a:bodyPr>
          <a:lstStyle/>
          <a:p>
            <a:pPr algn="ctr"/>
            <a:r>
              <a:rPr lang="ru-RU" sz="1500" dirty="0">
                <a:solidFill>
                  <a:srgbClr val="52606B"/>
                </a:solidFill>
                <a:latin typeface="Akrobat Bold" panose="00000800000000000000" pitchFamily="50" charset="-52"/>
                <a:cs typeface="Arial" panose="020B0604020202020204" pitchFamily="34" charset="0"/>
              </a:rPr>
              <a:t>Финал</a:t>
            </a:r>
          </a:p>
        </p:txBody>
      </p:sp>
      <p:grpSp>
        <p:nvGrpSpPr>
          <p:cNvPr id="65" name="Группа 9">
            <a:extLst>
              <a:ext uri="{FF2B5EF4-FFF2-40B4-BE49-F238E27FC236}">
                <a16:creationId xmlns:a16="http://schemas.microsoft.com/office/drawing/2014/main" id="{80F6E8A5-BFCA-4D5B-AABD-38BB56DAFF7A}"/>
              </a:ext>
            </a:extLst>
          </p:cNvPr>
          <p:cNvGrpSpPr>
            <a:grpSpLocks noChangeAspect="1"/>
          </p:cNvGrpSpPr>
          <p:nvPr/>
        </p:nvGrpSpPr>
        <p:grpSpPr>
          <a:xfrm>
            <a:off x="383241" y="1151842"/>
            <a:ext cx="252000" cy="252000"/>
            <a:chOff x="0" y="1593850"/>
            <a:chExt cx="327024" cy="327024"/>
          </a:xfrm>
        </p:grpSpPr>
        <p:sp>
          <p:nvSpPr>
            <p:cNvPr id="66" name="Овал 255">
              <a:extLst>
                <a:ext uri="{FF2B5EF4-FFF2-40B4-BE49-F238E27FC236}">
                  <a16:creationId xmlns:a16="http://schemas.microsoft.com/office/drawing/2014/main" id="{9E664CF3-460D-4989-B5E2-B1B25BBC0DA7}"/>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7" name="Freeform 11">
              <a:extLst>
                <a:ext uri="{FF2B5EF4-FFF2-40B4-BE49-F238E27FC236}">
                  <a16:creationId xmlns:a16="http://schemas.microsoft.com/office/drawing/2014/main" id="{57496549-49A7-4F62-9316-06B868AA5F9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sp>
        <p:nvSpPr>
          <p:cNvPr id="68" name="Прямоугольник 1">
            <a:extLst>
              <a:ext uri="{FF2B5EF4-FFF2-40B4-BE49-F238E27FC236}">
                <a16:creationId xmlns:a16="http://schemas.microsoft.com/office/drawing/2014/main" id="{A4B107A7-985C-4DEE-B1AC-86AD448A04AB}"/>
              </a:ext>
            </a:extLst>
          </p:cNvPr>
          <p:cNvSpPr/>
          <p:nvPr/>
        </p:nvSpPr>
        <p:spPr>
          <a:xfrm>
            <a:off x="668928" y="1104492"/>
            <a:ext cx="5219822" cy="2400657"/>
          </a:xfrm>
          <a:prstGeom prst="rect">
            <a:avLst/>
          </a:prstGeom>
        </p:spPr>
        <p:txBody>
          <a:bodyPr wrap="square">
            <a:spAutoFit/>
          </a:bodyPr>
          <a:lstStyle/>
          <a:p>
            <a:pPr fontAlgn="ctr">
              <a:lnSpc>
                <a:spcPts val="1800"/>
              </a:lnSpc>
              <a:spcAft>
                <a:spcPts val="1800"/>
              </a:spcAft>
            </a:pPr>
            <a:r>
              <a:rPr lang="ru-RU" sz="1550" dirty="0">
                <a:solidFill>
                  <a:srgbClr val="52606B"/>
                </a:solidFill>
                <a:latin typeface="Akrobat Bold" panose="00000800000000000000" pitchFamily="50" charset="-52"/>
                <a:cs typeface="Arial" panose="020B0604020202020204" pitchFamily="34" charset="0"/>
              </a:rPr>
              <a:t>Назначение осмотра </a:t>
            </a:r>
            <a:r>
              <a:rPr lang="ru-RU" sz="1550" dirty="0">
                <a:solidFill>
                  <a:srgbClr val="52606B"/>
                </a:solidFill>
                <a:latin typeface="Akrobat" panose="00000600000000000000" pitchFamily="50" charset="-52"/>
                <a:cs typeface="Arial" panose="020B0604020202020204" pitchFamily="34" charset="0"/>
              </a:rPr>
              <a:t>происходит из Мобильного приложения без возможности создания из самой котировки в АП (доработка автоматизации – следующий этап)</a:t>
            </a:r>
          </a:p>
          <a:p>
            <a:pPr fontAlgn="ctr">
              <a:lnSpc>
                <a:spcPts val="1800"/>
              </a:lnSpc>
              <a:spcAft>
                <a:spcPts val="1800"/>
              </a:spcAft>
            </a:pPr>
            <a:r>
              <a:rPr lang="ru-RU" sz="1550" dirty="0">
                <a:solidFill>
                  <a:srgbClr val="52606B"/>
                </a:solidFill>
                <a:latin typeface="Akrobat" panose="00000600000000000000" pitchFamily="50" charset="-52"/>
                <a:cs typeface="Arial" panose="020B0604020202020204" pitchFamily="34" charset="0"/>
              </a:rPr>
              <a:t>Высокие лимиты на</a:t>
            </a:r>
            <a:r>
              <a:rPr lang="ru-RU" sz="1550" dirty="0">
                <a:solidFill>
                  <a:srgbClr val="52606B"/>
                </a:solidFill>
                <a:latin typeface="Akrobat Bold" panose="00000800000000000000" pitchFamily="50" charset="-52"/>
                <a:cs typeface="Arial" panose="020B0604020202020204" pitchFamily="34" charset="0"/>
              </a:rPr>
              <a:t> </a:t>
            </a:r>
            <a:r>
              <a:rPr lang="ru-RU" sz="1550" dirty="0" err="1">
                <a:solidFill>
                  <a:srgbClr val="52606B"/>
                </a:solidFill>
                <a:latin typeface="Akrobat Bold" panose="00000800000000000000" pitchFamily="50" charset="-52"/>
                <a:cs typeface="Arial" panose="020B0604020202020204" pitchFamily="34" charset="0"/>
              </a:rPr>
              <a:t>самоосмотр</a:t>
            </a:r>
            <a:r>
              <a:rPr lang="ru-RU" sz="1550" dirty="0">
                <a:solidFill>
                  <a:srgbClr val="52606B"/>
                </a:solidFill>
                <a:latin typeface="Akrobat Bold" panose="00000800000000000000" pitchFamily="50" charset="-52"/>
                <a:cs typeface="Arial" panose="020B0604020202020204" pitchFamily="34" charset="0"/>
              </a:rPr>
              <a:t> </a:t>
            </a:r>
            <a:r>
              <a:rPr lang="ru-RU" sz="1550" dirty="0">
                <a:solidFill>
                  <a:srgbClr val="52606B"/>
                </a:solidFill>
                <a:latin typeface="Akrobat" panose="00000600000000000000" pitchFamily="50" charset="-52"/>
                <a:cs typeface="Arial" panose="020B0604020202020204" pitchFamily="34" charset="0"/>
              </a:rPr>
              <a:t>для агентов/клиентов, а так же возможность выбора между ролями, кто может провести Осмотр</a:t>
            </a:r>
          </a:p>
          <a:p>
            <a:pPr fontAlgn="ctr">
              <a:lnSpc>
                <a:spcPts val="1800"/>
              </a:lnSpc>
              <a:spcAft>
                <a:spcPts val="1800"/>
              </a:spcAft>
            </a:pPr>
            <a:r>
              <a:rPr lang="ru-RU" sz="1550" dirty="0">
                <a:solidFill>
                  <a:srgbClr val="52606B"/>
                </a:solidFill>
                <a:latin typeface="Akrobat" panose="00000600000000000000" pitchFamily="50" charset="-52"/>
                <a:cs typeface="Arial" panose="020B0604020202020204" pitchFamily="34" charset="0"/>
              </a:rPr>
              <a:t>Расширенная </a:t>
            </a:r>
            <a:r>
              <a:rPr lang="ru-RU" sz="1550" dirty="0">
                <a:solidFill>
                  <a:srgbClr val="52606B"/>
                </a:solidFill>
                <a:latin typeface="Akrobat Bold" panose="00000800000000000000" pitchFamily="50" charset="-52"/>
                <a:cs typeface="Arial" panose="020B0604020202020204" pitchFamily="34" charset="0"/>
              </a:rPr>
              <a:t>партнерская сеть независимой экспертизы </a:t>
            </a:r>
            <a:r>
              <a:rPr lang="ru-RU" sz="1550" dirty="0">
                <a:solidFill>
                  <a:srgbClr val="52606B"/>
                </a:solidFill>
                <a:latin typeface="Akrobat" panose="00000600000000000000" pitchFamily="50" charset="-52"/>
                <a:cs typeface="Arial" panose="020B0604020202020204" pitchFamily="34" charset="0"/>
              </a:rPr>
              <a:t>для проведения осмотров и экспертных заключений по стоимости объектов</a:t>
            </a:r>
          </a:p>
        </p:txBody>
      </p:sp>
      <p:grpSp>
        <p:nvGrpSpPr>
          <p:cNvPr id="72" name="Группа 9">
            <a:extLst>
              <a:ext uri="{FF2B5EF4-FFF2-40B4-BE49-F238E27FC236}">
                <a16:creationId xmlns:a16="http://schemas.microsoft.com/office/drawing/2014/main" id="{F8591691-8B8E-46B2-8EAB-0B4252A6209B}"/>
              </a:ext>
            </a:extLst>
          </p:cNvPr>
          <p:cNvGrpSpPr>
            <a:grpSpLocks noChangeAspect="1"/>
          </p:cNvGrpSpPr>
          <p:nvPr/>
        </p:nvGrpSpPr>
        <p:grpSpPr>
          <a:xfrm>
            <a:off x="383241" y="2758716"/>
            <a:ext cx="252000" cy="252000"/>
            <a:chOff x="0" y="1593850"/>
            <a:chExt cx="327024" cy="327024"/>
          </a:xfrm>
        </p:grpSpPr>
        <p:sp>
          <p:nvSpPr>
            <p:cNvPr id="73" name="Овал 255">
              <a:extLst>
                <a:ext uri="{FF2B5EF4-FFF2-40B4-BE49-F238E27FC236}">
                  <a16:creationId xmlns:a16="http://schemas.microsoft.com/office/drawing/2014/main" id="{285EED85-32A7-4106-9B35-2836C7A2EC63}"/>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4" name="Freeform 11">
              <a:extLst>
                <a:ext uri="{FF2B5EF4-FFF2-40B4-BE49-F238E27FC236}">
                  <a16:creationId xmlns:a16="http://schemas.microsoft.com/office/drawing/2014/main" id="{40E37CAF-654A-475E-82E5-B2286BD59DB1}"/>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5" name="Группа 9">
            <a:extLst>
              <a:ext uri="{FF2B5EF4-FFF2-40B4-BE49-F238E27FC236}">
                <a16:creationId xmlns:a16="http://schemas.microsoft.com/office/drawing/2014/main" id="{46F652C8-473B-4D7E-9C66-3F2B4AEFF99A}"/>
              </a:ext>
            </a:extLst>
          </p:cNvPr>
          <p:cNvGrpSpPr>
            <a:grpSpLocks noChangeAspect="1"/>
          </p:cNvGrpSpPr>
          <p:nvPr/>
        </p:nvGrpSpPr>
        <p:grpSpPr>
          <a:xfrm>
            <a:off x="400085" y="2086071"/>
            <a:ext cx="252000" cy="252000"/>
            <a:chOff x="0" y="1593850"/>
            <a:chExt cx="327024" cy="327024"/>
          </a:xfrm>
        </p:grpSpPr>
        <p:sp>
          <p:nvSpPr>
            <p:cNvPr id="76" name="Овал 255">
              <a:extLst>
                <a:ext uri="{FF2B5EF4-FFF2-40B4-BE49-F238E27FC236}">
                  <a16:creationId xmlns:a16="http://schemas.microsoft.com/office/drawing/2014/main" id="{2982D852-8CFC-44A0-96E9-CD09FDA71ADA}"/>
                </a:ext>
              </a:extLst>
            </p:cNvPr>
            <p:cNvSpPr/>
            <p:nvPr/>
          </p:nvSpPr>
          <p:spPr>
            <a:xfrm>
              <a:off x="0" y="1593850"/>
              <a:ext cx="327024" cy="327024"/>
            </a:xfrm>
            <a:prstGeom prst="ellipse">
              <a:avLst/>
            </a:prstGeom>
            <a:solidFill>
              <a:srgbClr val="C8102E"/>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7" name="Freeform 11">
              <a:extLst>
                <a:ext uri="{FF2B5EF4-FFF2-40B4-BE49-F238E27FC236}">
                  <a16:creationId xmlns:a16="http://schemas.microsoft.com/office/drawing/2014/main" id="{CCC64CA7-6B89-402D-A1E1-D20701C1F0A0}"/>
                </a:ext>
              </a:extLst>
            </p:cNvPr>
            <p:cNvSpPr>
              <a:spLocks/>
            </p:cNvSpPr>
            <p:nvPr/>
          </p:nvSpPr>
          <p:spPr bwMode="auto">
            <a:xfrm>
              <a:off x="100952" y="1712901"/>
              <a:ext cx="143431" cy="91797"/>
            </a:xfrm>
            <a:custGeom>
              <a:avLst/>
              <a:gdLst>
                <a:gd name="T0" fmla="*/ 0 w 100"/>
                <a:gd name="T1" fmla="*/ 32 h 64"/>
                <a:gd name="T2" fmla="*/ 32 w 100"/>
                <a:gd name="T3" fmla="*/ 64 h 64"/>
                <a:gd name="T4" fmla="*/ 100 w 100"/>
                <a:gd name="T5" fmla="*/ 0 h 64"/>
              </a:gdLst>
              <a:ahLst/>
              <a:cxnLst>
                <a:cxn ang="0">
                  <a:pos x="T0" y="T1"/>
                </a:cxn>
                <a:cxn ang="0">
                  <a:pos x="T2" y="T3"/>
                </a:cxn>
                <a:cxn ang="0">
                  <a:pos x="T4" y="T5"/>
                </a:cxn>
              </a:cxnLst>
              <a:rect l="0" t="0" r="r" b="b"/>
              <a:pathLst>
                <a:path w="100" h="64">
                  <a:moveTo>
                    <a:pt x="0" y="32"/>
                  </a:moveTo>
                  <a:lnTo>
                    <a:pt x="32" y="64"/>
                  </a:lnTo>
                  <a:lnTo>
                    <a:pt x="100" y="0"/>
                  </a:lnTo>
                </a:path>
              </a:pathLst>
            </a:custGeom>
            <a:noFill/>
            <a:ln w="190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78" name="Group 37">
            <a:extLst>
              <a:ext uri="{FF2B5EF4-FFF2-40B4-BE49-F238E27FC236}">
                <a16:creationId xmlns:a16="http://schemas.microsoft.com/office/drawing/2014/main" id="{D8712222-740D-422C-B50E-6B511FB3BF67}"/>
              </a:ext>
            </a:extLst>
          </p:cNvPr>
          <p:cNvGrpSpPr/>
          <p:nvPr/>
        </p:nvGrpSpPr>
        <p:grpSpPr>
          <a:xfrm>
            <a:off x="3295650" y="4416949"/>
            <a:ext cx="612000" cy="707886"/>
            <a:chOff x="2649541" y="2662552"/>
            <a:chExt cx="612000" cy="707886"/>
          </a:xfrm>
        </p:grpSpPr>
        <p:sp>
          <p:nvSpPr>
            <p:cNvPr id="79" name="Oval 38">
              <a:extLst>
                <a:ext uri="{FF2B5EF4-FFF2-40B4-BE49-F238E27FC236}">
                  <a16:creationId xmlns:a16="http://schemas.microsoft.com/office/drawing/2014/main" id="{5C1A6C89-8A4B-4553-BC69-230B52277BBF}"/>
                </a:ext>
              </a:extLst>
            </p:cNvPr>
            <p:cNvSpPr>
              <a:spLocks noChangeAspect="1"/>
            </p:cNvSpPr>
            <p:nvPr/>
          </p:nvSpPr>
          <p:spPr>
            <a:xfrm>
              <a:off x="2649541" y="2727954"/>
              <a:ext cx="612000" cy="612000"/>
            </a:xfrm>
            <a:prstGeom prst="ellipse">
              <a:avLst/>
            </a:prstGeom>
            <a:solidFill>
              <a:srgbClr val="C5CAD0"/>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0" name="Прямоугольник 14">
              <a:extLst>
                <a:ext uri="{FF2B5EF4-FFF2-40B4-BE49-F238E27FC236}">
                  <a16:creationId xmlns:a16="http://schemas.microsoft.com/office/drawing/2014/main" id="{D6BE48F1-39F6-4344-8220-94E2E6DF0B15}"/>
                </a:ext>
              </a:extLst>
            </p:cNvPr>
            <p:cNvSpPr/>
            <p:nvPr/>
          </p:nvSpPr>
          <p:spPr>
            <a:xfrm>
              <a:off x="2753550" y="2662552"/>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2</a:t>
              </a:r>
            </a:p>
          </p:txBody>
        </p:sp>
      </p:grpSp>
      <p:sp>
        <p:nvSpPr>
          <p:cNvPr id="57"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C1304B31-3251-4D86-BF6B-6B657E9043ED}" type="slidenum">
              <a:rPr lang="ru-RU" sz="900" smtClean="0"/>
              <a:t>43</a:t>
            </a:fld>
            <a:endParaRPr lang="ru-RU" sz="900" dirty="0"/>
          </a:p>
        </p:txBody>
      </p:sp>
      <p:sp>
        <p:nvSpPr>
          <p:cNvPr id="4" name="Скругленный прямоугольник 21">
            <a:extLst>
              <a:ext uri="{FF2B5EF4-FFF2-40B4-BE49-F238E27FC236}">
                <a16:creationId xmlns:a16="http://schemas.microsoft.com/office/drawing/2014/main" id="{B2A66E0F-B1C5-C6FE-D083-130223A9E65C}"/>
              </a:ext>
            </a:extLst>
          </p:cNvPr>
          <p:cNvSpPr/>
          <p:nvPr/>
        </p:nvSpPr>
        <p:spPr>
          <a:xfrm>
            <a:off x="3324226" y="3762375"/>
            <a:ext cx="8424862" cy="561975"/>
          </a:xfrm>
          <a:prstGeom prst="roundRect">
            <a:avLst>
              <a:gd name="adj" fmla="val 20532"/>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6" name="Прямоугольник 5"/>
          <p:cNvSpPr/>
          <p:nvPr/>
        </p:nvSpPr>
        <p:spPr>
          <a:xfrm>
            <a:off x="3571876" y="3807855"/>
            <a:ext cx="7651749" cy="477054"/>
          </a:xfrm>
          <a:prstGeom prst="rect">
            <a:avLst/>
          </a:prstGeom>
          <a:noFill/>
        </p:spPr>
        <p:txBody>
          <a:bodyPr wrap="square">
            <a:spAutoFit/>
          </a:bodyPr>
          <a:lstStyle/>
          <a:p>
            <a:pPr>
              <a:lnSpc>
                <a:spcPts val="1500"/>
              </a:lnSpc>
            </a:pPr>
            <a:r>
              <a:rPr lang="ru-RU" sz="1400" dirty="0">
                <a:solidFill>
                  <a:schemeClr val="bg1"/>
                </a:solidFill>
                <a:latin typeface="Akrobat Bold" panose="00000800000000000000" pitchFamily="50" charset="-52"/>
                <a:cs typeface="Arial" panose="020B0604020202020204" pitchFamily="34" charset="0"/>
              </a:rPr>
              <a:t>ВАЖНО! Номер задания на осмотр должен быть указан в комментарии проекта в АльфаПолис!</a:t>
            </a:r>
          </a:p>
          <a:p>
            <a:pPr>
              <a:lnSpc>
                <a:spcPts val="1500"/>
              </a:lnSpc>
            </a:pPr>
            <a:r>
              <a:rPr lang="ru-RU" sz="1400" dirty="0">
                <a:solidFill>
                  <a:schemeClr val="bg1"/>
                </a:solidFill>
                <a:latin typeface="Akrobat Bold" panose="00000800000000000000" pitchFamily="50" charset="-52"/>
                <a:cs typeface="Arial" panose="020B0604020202020204" pitchFamily="34" charset="0"/>
              </a:rPr>
              <a:t>При переходе задания в статус «Направлен на проверку» необходимо направить котировку в Андеррайтинг</a:t>
            </a:r>
          </a:p>
        </p:txBody>
      </p:sp>
      <p:pic>
        <p:nvPicPr>
          <p:cNvPr id="8" name="Рисунок 7">
            <a:extLst>
              <a:ext uri="{FF2B5EF4-FFF2-40B4-BE49-F238E27FC236}">
                <a16:creationId xmlns:a16="http://schemas.microsoft.com/office/drawing/2014/main" id="{A8559632-73F5-D2CF-F014-2D3132E2E98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730651" y="538265"/>
            <a:ext cx="2864200" cy="2443741"/>
          </a:xfrm>
          <a:prstGeom prst="rect">
            <a:avLst/>
          </a:prstGeom>
        </p:spPr>
      </p:pic>
    </p:spTree>
    <p:extLst>
      <p:ext uri="{BB962C8B-B14F-4D97-AF65-F5344CB8AC3E}">
        <p14:creationId xmlns:p14="http://schemas.microsoft.com/office/powerpoint/2010/main" val="292512441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Рисунок 37">
            <a:extLst>
              <a:ext uri="{FF2B5EF4-FFF2-40B4-BE49-F238E27FC236}">
                <a16:creationId xmlns:a16="http://schemas.microsoft.com/office/drawing/2014/main" id="{3D743A7A-40E5-D23E-30F4-4B739B44F37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3007" r="10102"/>
          <a:stretch/>
        </p:blipFill>
        <p:spPr>
          <a:xfrm>
            <a:off x="6894374" y="0"/>
            <a:ext cx="5965283" cy="6858000"/>
          </a:xfrm>
          <a:prstGeom prst="roundRect">
            <a:avLst>
              <a:gd name="adj" fmla="val 7566"/>
            </a:avLst>
          </a:prstGeom>
        </p:spPr>
      </p:pic>
      <p:sp>
        <p:nvSpPr>
          <p:cNvPr id="19"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23F2D8AF-4B92-4D1E-A492-C0F6B37D5533}" type="slidenum">
              <a:rPr lang="ru-RU" sz="900" smtClean="0">
                <a:solidFill>
                  <a:schemeClr val="bg1"/>
                </a:solidFill>
              </a:rPr>
              <a:t>44</a:t>
            </a:fld>
            <a:endParaRPr lang="ru-RU" sz="900" dirty="0">
              <a:solidFill>
                <a:schemeClr val="bg1"/>
              </a:solidFill>
            </a:endParaRPr>
          </a:p>
        </p:txBody>
      </p:sp>
      <p:sp>
        <p:nvSpPr>
          <p:cNvPr id="8" name="Заголовок 7">
            <a:extLst>
              <a:ext uri="{FF2B5EF4-FFF2-40B4-BE49-F238E27FC236}">
                <a16:creationId xmlns:a16="http://schemas.microsoft.com/office/drawing/2014/main" id="{56A9B827-69FC-5047-B441-11BD842E1CF7}"/>
              </a:ext>
            </a:extLst>
          </p:cNvPr>
          <p:cNvSpPr>
            <a:spLocks noGrp="1"/>
          </p:cNvSpPr>
          <p:nvPr>
            <p:ph type="title"/>
          </p:nvPr>
        </p:nvSpPr>
        <p:spPr/>
        <p:txBody>
          <a:bodyPr/>
          <a:lstStyle/>
          <a:p>
            <a:r>
              <a:rPr lang="ru-RU" dirty="0"/>
              <a:t>Требования к документам</a:t>
            </a:r>
          </a:p>
        </p:txBody>
      </p:sp>
      <p:sp>
        <p:nvSpPr>
          <p:cNvPr id="18" name="Скругленный прямоугольник 6">
            <a:extLst>
              <a:ext uri="{FF2B5EF4-FFF2-40B4-BE49-F238E27FC236}">
                <a16:creationId xmlns:a16="http://schemas.microsoft.com/office/drawing/2014/main" id="{B3EF4E5C-E350-9368-5ADC-42E718683ABA}"/>
              </a:ext>
            </a:extLst>
          </p:cNvPr>
          <p:cNvSpPr/>
          <p:nvPr/>
        </p:nvSpPr>
        <p:spPr>
          <a:xfrm>
            <a:off x="1124512" y="5376453"/>
            <a:ext cx="5228429" cy="860835"/>
          </a:xfrm>
          <a:prstGeom prst="roundRect">
            <a:avLst/>
          </a:prstGeom>
          <a:solidFill>
            <a:srgbClr val="C8102E"/>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0" name="Прямоугольник 19">
            <a:extLst>
              <a:ext uri="{FF2B5EF4-FFF2-40B4-BE49-F238E27FC236}">
                <a16:creationId xmlns:a16="http://schemas.microsoft.com/office/drawing/2014/main" id="{0F54F8E4-850E-50D7-7F38-2B318F3366C4}"/>
              </a:ext>
            </a:extLst>
          </p:cNvPr>
          <p:cNvSpPr/>
          <p:nvPr/>
        </p:nvSpPr>
        <p:spPr>
          <a:xfrm>
            <a:off x="1277995" y="5483704"/>
            <a:ext cx="4772814" cy="646331"/>
          </a:xfrm>
          <a:prstGeom prst="rect">
            <a:avLst/>
          </a:prstGeom>
        </p:spPr>
        <p:txBody>
          <a:bodyPr wrap="square" numCol="1" spcCol="252000">
            <a:spAutoFit/>
          </a:bodyPr>
          <a:lstStyle/>
          <a:p>
            <a:pPr fontAlgn="b">
              <a:spcBef>
                <a:spcPts val="0"/>
              </a:spcBef>
              <a:spcAft>
                <a:spcPts val="0"/>
              </a:spcAft>
              <a:buClr>
                <a:srgbClr val="000000"/>
              </a:buClr>
            </a:pPr>
            <a:r>
              <a:rPr lang="ru-RU" dirty="0">
                <a:solidFill>
                  <a:schemeClr val="bg1"/>
                </a:solidFill>
                <a:latin typeface="Akrobat Bold" panose="00000800000000000000" pitchFamily="50" charset="-52"/>
                <a:sym typeface="Arial"/>
              </a:rPr>
              <a:t>При программе «Переход из другой СК» обязателен скан полиса предыдущей компании</a:t>
            </a:r>
          </a:p>
        </p:txBody>
      </p:sp>
      <p:sp>
        <p:nvSpPr>
          <p:cNvPr id="21" name="Прямоугольник 20">
            <a:extLst>
              <a:ext uri="{FF2B5EF4-FFF2-40B4-BE49-F238E27FC236}">
                <a16:creationId xmlns:a16="http://schemas.microsoft.com/office/drawing/2014/main" id="{1572AC0C-0CA9-3C57-28B9-0C768C4F2C7C}"/>
              </a:ext>
            </a:extLst>
          </p:cNvPr>
          <p:cNvSpPr/>
          <p:nvPr/>
        </p:nvSpPr>
        <p:spPr>
          <a:xfrm>
            <a:off x="1021898" y="1208170"/>
            <a:ext cx="5133092" cy="707886"/>
          </a:xfrm>
          <a:prstGeom prst="rect">
            <a:avLst/>
          </a:prstGeom>
        </p:spPr>
        <p:txBody>
          <a:bodyPr wrap="square">
            <a:spAutoFit/>
          </a:bodyPr>
          <a:lstStyle/>
          <a:p>
            <a:pPr fontAlgn="b">
              <a:spcBef>
                <a:spcPts val="0"/>
              </a:spcBef>
              <a:spcAft>
                <a:spcPts val="0"/>
              </a:spcAft>
              <a:buClr>
                <a:srgbClr val="000000"/>
              </a:buClr>
            </a:pPr>
            <a:r>
              <a:rPr lang="ru-RU" sz="2000" dirty="0">
                <a:solidFill>
                  <a:srgbClr val="C8102E"/>
                </a:solidFill>
                <a:latin typeface="Akrobat Bold" panose="00000800000000000000" pitchFamily="50" charset="-52"/>
                <a:sym typeface="Arial"/>
              </a:rPr>
              <a:t>Для оформления могут потребоваться документы/данные:</a:t>
            </a:r>
          </a:p>
        </p:txBody>
      </p:sp>
      <p:sp>
        <p:nvSpPr>
          <p:cNvPr id="26" name="Прямоугольник 25">
            <a:extLst>
              <a:ext uri="{FF2B5EF4-FFF2-40B4-BE49-F238E27FC236}">
                <a16:creationId xmlns:a16="http://schemas.microsoft.com/office/drawing/2014/main" id="{61CD7F15-640E-39CB-2134-233A86B650A5}"/>
              </a:ext>
            </a:extLst>
          </p:cNvPr>
          <p:cNvSpPr/>
          <p:nvPr/>
        </p:nvSpPr>
        <p:spPr>
          <a:xfrm>
            <a:off x="1519600" y="2036719"/>
            <a:ext cx="4907079" cy="3082382"/>
          </a:xfrm>
          <a:prstGeom prst="rect">
            <a:avLst/>
          </a:prstGeom>
        </p:spPr>
        <p:txBody>
          <a:bodyPr wrap="square" numCol="1" spcCol="252000">
            <a:spAutoFit/>
          </a:bodyPr>
          <a:lstStyle/>
          <a:p>
            <a:pPr fontAlgn="b">
              <a:spcBef>
                <a:spcPts val="0"/>
              </a:spcBef>
              <a:spcAft>
                <a:spcPts val="1400"/>
              </a:spcAft>
              <a:buClr>
                <a:srgbClr val="000000"/>
              </a:buClr>
            </a:pPr>
            <a:r>
              <a:rPr lang="ru-RU" sz="1770" dirty="0">
                <a:solidFill>
                  <a:srgbClr val="52606B"/>
                </a:solidFill>
                <a:latin typeface="Akrobat" panose="00000600000000000000" pitchFamily="50" charset="-52"/>
                <a:sym typeface="Arial"/>
              </a:rPr>
              <a:t>Паспортные данные страхователя </a:t>
            </a:r>
            <a:r>
              <a:rPr lang="en-US" sz="1770" dirty="0">
                <a:solidFill>
                  <a:srgbClr val="52606B"/>
                </a:solidFill>
                <a:latin typeface="Akrobat" panose="00000600000000000000" pitchFamily="50" charset="-52"/>
                <a:sym typeface="Arial"/>
              </a:rPr>
              <a:t/>
            </a:r>
            <a:br>
              <a:rPr lang="en-US" sz="1770" dirty="0">
                <a:solidFill>
                  <a:srgbClr val="52606B"/>
                </a:solidFill>
                <a:latin typeface="Akrobat" panose="00000600000000000000" pitchFamily="50" charset="-52"/>
                <a:sym typeface="Arial"/>
              </a:rPr>
            </a:br>
            <a:r>
              <a:rPr lang="ru-RU" sz="1770" dirty="0">
                <a:solidFill>
                  <a:srgbClr val="52606B"/>
                </a:solidFill>
                <a:latin typeface="Akrobat" panose="00000600000000000000" pitchFamily="50" charset="-52"/>
                <a:sym typeface="Arial"/>
              </a:rPr>
              <a:t>(для проверки СЭБ необходима копия паспорта)</a:t>
            </a:r>
          </a:p>
          <a:p>
            <a:pPr fontAlgn="b">
              <a:spcBef>
                <a:spcPts val="0"/>
              </a:spcBef>
              <a:spcAft>
                <a:spcPts val="1400"/>
              </a:spcAft>
              <a:buClr>
                <a:srgbClr val="000000"/>
              </a:buClr>
            </a:pPr>
            <a:r>
              <a:rPr lang="ru-RU" sz="1770" dirty="0">
                <a:solidFill>
                  <a:srgbClr val="52606B"/>
                </a:solidFill>
                <a:latin typeface="Akrobat" panose="00000600000000000000" pitchFamily="50" charset="-52"/>
                <a:sym typeface="Arial"/>
              </a:rPr>
              <a:t>Документы, подтверждающие собственность </a:t>
            </a:r>
            <a:r>
              <a:rPr lang="en-US" sz="1770" dirty="0">
                <a:solidFill>
                  <a:srgbClr val="52606B"/>
                </a:solidFill>
                <a:latin typeface="Akrobat" panose="00000600000000000000" pitchFamily="50" charset="-52"/>
                <a:sym typeface="Arial"/>
              </a:rPr>
              <a:t/>
            </a:r>
            <a:br>
              <a:rPr lang="en-US" sz="1770" dirty="0">
                <a:solidFill>
                  <a:srgbClr val="52606B"/>
                </a:solidFill>
                <a:latin typeface="Akrobat" panose="00000600000000000000" pitchFamily="50" charset="-52"/>
                <a:sym typeface="Arial"/>
              </a:rPr>
            </a:br>
            <a:r>
              <a:rPr lang="ru-RU" sz="1770" dirty="0">
                <a:solidFill>
                  <a:srgbClr val="52606B"/>
                </a:solidFill>
                <a:latin typeface="Akrobat" panose="00000600000000000000" pitchFamily="50" charset="-52"/>
                <a:sym typeface="Arial"/>
              </a:rPr>
              <a:t>(выписка ЕГРН, Свидетельство о праве собственности)</a:t>
            </a:r>
          </a:p>
          <a:p>
            <a:pPr fontAlgn="b">
              <a:spcAft>
                <a:spcPts val="1400"/>
              </a:spcAft>
              <a:buClr>
                <a:srgbClr val="000000"/>
              </a:buClr>
            </a:pPr>
            <a:r>
              <a:rPr lang="ru-RU" sz="1770" spc="-40" dirty="0">
                <a:solidFill>
                  <a:srgbClr val="52606B"/>
                </a:solidFill>
                <a:latin typeface="Akrobat" panose="00000600000000000000" pitchFamily="50" charset="-52"/>
                <a:sym typeface="Arial"/>
              </a:rPr>
              <a:t>Фотографии объекта или движимого имущества </a:t>
            </a:r>
            <a:r>
              <a:rPr lang="en-US" sz="1770" spc="-40" dirty="0">
                <a:solidFill>
                  <a:srgbClr val="52606B"/>
                </a:solidFill>
                <a:latin typeface="Akrobat" panose="00000600000000000000" pitchFamily="50" charset="-52"/>
                <a:sym typeface="Arial"/>
              </a:rPr>
              <a:t/>
            </a:r>
            <a:br>
              <a:rPr lang="en-US" sz="1770" spc="-40" dirty="0">
                <a:solidFill>
                  <a:srgbClr val="52606B"/>
                </a:solidFill>
                <a:latin typeface="Akrobat" panose="00000600000000000000" pitchFamily="50" charset="-52"/>
                <a:sym typeface="Arial"/>
              </a:rPr>
            </a:br>
            <a:r>
              <a:rPr lang="ru-RU" sz="1770" spc="-40" dirty="0">
                <a:solidFill>
                  <a:srgbClr val="52606B"/>
                </a:solidFill>
                <a:latin typeface="Akrobat" panose="00000600000000000000" pitchFamily="50" charset="-52"/>
                <a:sym typeface="Arial"/>
              </a:rPr>
              <a:t>(в зависимости </a:t>
            </a:r>
            <a:r>
              <a:rPr lang="ru-RU" sz="1770" dirty="0">
                <a:solidFill>
                  <a:srgbClr val="52606B"/>
                </a:solidFill>
                <a:latin typeface="Akrobat" panose="00000600000000000000" pitchFamily="50" charset="-52"/>
                <a:sym typeface="Arial"/>
              </a:rPr>
              <a:t>от СС). </a:t>
            </a:r>
            <a:r>
              <a:rPr lang="ru-RU" sz="1770" dirty="0">
                <a:solidFill>
                  <a:srgbClr val="C00000"/>
                </a:solidFill>
                <a:latin typeface="Akrobat" panose="00000600000000000000" pitchFamily="50" charset="-52"/>
              </a:rPr>
              <a:t>Фотографии должны содержать </a:t>
            </a:r>
            <a:r>
              <a:rPr lang="ru-RU" sz="1770" spc="-40" dirty="0">
                <a:solidFill>
                  <a:srgbClr val="C00000"/>
                </a:solidFill>
                <a:latin typeface="Akrobat" panose="00000600000000000000" pitchFamily="50" charset="-52"/>
              </a:rPr>
              <a:t>дату съемки на самом фото или в свойствах фотографии</a:t>
            </a:r>
            <a:endParaRPr lang="ru-RU" sz="1770" spc="-40" dirty="0">
              <a:solidFill>
                <a:srgbClr val="C00000"/>
              </a:solidFill>
              <a:latin typeface="Akrobat" panose="00000600000000000000" pitchFamily="50" charset="-52"/>
              <a:sym typeface="Arial"/>
            </a:endParaRPr>
          </a:p>
          <a:p>
            <a:pPr fontAlgn="b">
              <a:spcBef>
                <a:spcPts val="0"/>
              </a:spcBef>
              <a:spcAft>
                <a:spcPts val="1400"/>
              </a:spcAft>
              <a:buClr>
                <a:srgbClr val="000000"/>
              </a:buClr>
            </a:pPr>
            <a:r>
              <a:rPr lang="ru-RU" sz="1770" dirty="0">
                <a:solidFill>
                  <a:srgbClr val="52606B"/>
                </a:solidFill>
                <a:latin typeface="Akrobat" panose="00000600000000000000" pitchFamily="50" charset="-52"/>
                <a:sym typeface="Arial"/>
              </a:rPr>
              <a:t>Прочие документы, например, договор ипотеки/залога </a:t>
            </a:r>
            <a:br>
              <a:rPr lang="ru-RU" sz="1770" dirty="0">
                <a:solidFill>
                  <a:srgbClr val="52606B"/>
                </a:solidFill>
                <a:latin typeface="Akrobat" panose="00000600000000000000" pitchFamily="50" charset="-52"/>
                <a:sym typeface="Arial"/>
              </a:rPr>
            </a:br>
            <a:r>
              <a:rPr lang="ru-RU" sz="1770" dirty="0">
                <a:solidFill>
                  <a:srgbClr val="52606B"/>
                </a:solidFill>
                <a:latin typeface="Akrobat" panose="00000600000000000000" pitchFamily="50" charset="-52"/>
                <a:sym typeface="Arial"/>
              </a:rPr>
              <a:t>и т.п. по требованию андеррайтера</a:t>
            </a:r>
          </a:p>
        </p:txBody>
      </p:sp>
      <p:sp>
        <p:nvSpPr>
          <p:cNvPr id="27" name="Прямоугольник 26">
            <a:extLst>
              <a:ext uri="{FF2B5EF4-FFF2-40B4-BE49-F238E27FC236}">
                <a16:creationId xmlns:a16="http://schemas.microsoft.com/office/drawing/2014/main" id="{BD21099D-C239-7C73-3706-2CC27E00ACC7}"/>
              </a:ext>
            </a:extLst>
          </p:cNvPr>
          <p:cNvSpPr/>
          <p:nvPr/>
        </p:nvSpPr>
        <p:spPr>
          <a:xfrm>
            <a:off x="1054138" y="2108820"/>
            <a:ext cx="404531" cy="461665"/>
          </a:xfrm>
          <a:prstGeom prst="rect">
            <a:avLst/>
          </a:prstGeom>
        </p:spPr>
        <p:txBody>
          <a:bodyPr wrap="square">
            <a:spAutoFit/>
          </a:bodyPr>
          <a:lstStyle/>
          <a:p>
            <a:pPr fontAlgn="b">
              <a:spcBef>
                <a:spcPts val="0"/>
              </a:spcBef>
              <a:spcAft>
                <a:spcPts val="0"/>
              </a:spcAft>
              <a:buClr>
                <a:srgbClr val="000000"/>
              </a:buClr>
            </a:pPr>
            <a:r>
              <a:rPr lang="ru-RU" sz="2400" dirty="0">
                <a:solidFill>
                  <a:srgbClr val="C5CAD0"/>
                </a:solidFill>
                <a:latin typeface="Akrobat Bold" panose="00000800000000000000" pitchFamily="50" charset="-52"/>
                <a:sym typeface="Arial"/>
              </a:rPr>
              <a:t>1 </a:t>
            </a:r>
          </a:p>
        </p:txBody>
      </p:sp>
      <p:sp>
        <p:nvSpPr>
          <p:cNvPr id="29" name="Прямоугольник 28">
            <a:extLst>
              <a:ext uri="{FF2B5EF4-FFF2-40B4-BE49-F238E27FC236}">
                <a16:creationId xmlns:a16="http://schemas.microsoft.com/office/drawing/2014/main" id="{F0E57B80-8FE2-F407-4F44-594D8C038514}"/>
              </a:ext>
            </a:extLst>
          </p:cNvPr>
          <p:cNvSpPr/>
          <p:nvPr/>
        </p:nvSpPr>
        <p:spPr>
          <a:xfrm>
            <a:off x="1045013" y="2836432"/>
            <a:ext cx="404531" cy="461665"/>
          </a:xfrm>
          <a:prstGeom prst="rect">
            <a:avLst/>
          </a:prstGeom>
        </p:spPr>
        <p:txBody>
          <a:bodyPr wrap="square">
            <a:spAutoFit/>
          </a:bodyPr>
          <a:lstStyle/>
          <a:p>
            <a:pPr fontAlgn="b">
              <a:spcBef>
                <a:spcPts val="0"/>
              </a:spcBef>
              <a:spcAft>
                <a:spcPts val="0"/>
              </a:spcAft>
              <a:buClr>
                <a:srgbClr val="000000"/>
              </a:buClr>
            </a:pPr>
            <a:r>
              <a:rPr lang="en-US" sz="2400" dirty="0">
                <a:solidFill>
                  <a:srgbClr val="C5CAD0"/>
                </a:solidFill>
                <a:latin typeface="Akrobat Bold" panose="00000800000000000000" pitchFamily="50" charset="-52"/>
                <a:sym typeface="Arial"/>
              </a:rPr>
              <a:t>2</a:t>
            </a:r>
            <a:r>
              <a:rPr lang="ru-RU" sz="2400" dirty="0">
                <a:solidFill>
                  <a:srgbClr val="C5CAD0"/>
                </a:solidFill>
                <a:latin typeface="Akrobat Bold" panose="00000800000000000000" pitchFamily="50" charset="-52"/>
                <a:sym typeface="Arial"/>
              </a:rPr>
              <a:t> </a:t>
            </a:r>
          </a:p>
        </p:txBody>
      </p:sp>
      <p:sp>
        <p:nvSpPr>
          <p:cNvPr id="30" name="Прямоугольник 29">
            <a:extLst>
              <a:ext uri="{FF2B5EF4-FFF2-40B4-BE49-F238E27FC236}">
                <a16:creationId xmlns:a16="http://schemas.microsoft.com/office/drawing/2014/main" id="{13A844B1-5D1D-1639-44A0-4F3077B91E67}"/>
              </a:ext>
            </a:extLst>
          </p:cNvPr>
          <p:cNvSpPr/>
          <p:nvPr/>
        </p:nvSpPr>
        <p:spPr>
          <a:xfrm>
            <a:off x="1041038" y="3682038"/>
            <a:ext cx="404531" cy="461665"/>
          </a:xfrm>
          <a:prstGeom prst="rect">
            <a:avLst/>
          </a:prstGeom>
        </p:spPr>
        <p:txBody>
          <a:bodyPr wrap="square">
            <a:spAutoFit/>
          </a:bodyPr>
          <a:lstStyle/>
          <a:p>
            <a:pPr fontAlgn="b">
              <a:spcBef>
                <a:spcPts val="0"/>
              </a:spcBef>
              <a:spcAft>
                <a:spcPts val="0"/>
              </a:spcAft>
              <a:buClr>
                <a:srgbClr val="000000"/>
              </a:buClr>
            </a:pPr>
            <a:r>
              <a:rPr lang="en-US" sz="2400" dirty="0">
                <a:solidFill>
                  <a:srgbClr val="C5CAD0"/>
                </a:solidFill>
                <a:latin typeface="Akrobat Bold" panose="00000800000000000000" pitchFamily="50" charset="-52"/>
                <a:sym typeface="Arial"/>
              </a:rPr>
              <a:t>3</a:t>
            </a:r>
            <a:r>
              <a:rPr lang="ru-RU" sz="2400" dirty="0">
                <a:solidFill>
                  <a:srgbClr val="C5CAD0"/>
                </a:solidFill>
                <a:latin typeface="Akrobat Bold" panose="00000800000000000000" pitchFamily="50" charset="-52"/>
                <a:sym typeface="Arial"/>
              </a:rPr>
              <a:t> </a:t>
            </a:r>
          </a:p>
        </p:txBody>
      </p:sp>
      <p:sp>
        <p:nvSpPr>
          <p:cNvPr id="31" name="Прямоугольник 30">
            <a:extLst>
              <a:ext uri="{FF2B5EF4-FFF2-40B4-BE49-F238E27FC236}">
                <a16:creationId xmlns:a16="http://schemas.microsoft.com/office/drawing/2014/main" id="{294981BC-9B76-2555-A28C-DD758973FF64}"/>
              </a:ext>
            </a:extLst>
          </p:cNvPr>
          <p:cNvSpPr/>
          <p:nvPr/>
        </p:nvSpPr>
        <p:spPr>
          <a:xfrm>
            <a:off x="1045013" y="4533792"/>
            <a:ext cx="404531" cy="461665"/>
          </a:xfrm>
          <a:prstGeom prst="rect">
            <a:avLst/>
          </a:prstGeom>
        </p:spPr>
        <p:txBody>
          <a:bodyPr wrap="square">
            <a:spAutoFit/>
          </a:bodyPr>
          <a:lstStyle/>
          <a:p>
            <a:pPr fontAlgn="b">
              <a:spcBef>
                <a:spcPts val="0"/>
              </a:spcBef>
              <a:spcAft>
                <a:spcPts val="0"/>
              </a:spcAft>
              <a:buClr>
                <a:srgbClr val="000000"/>
              </a:buClr>
            </a:pPr>
            <a:r>
              <a:rPr lang="en-US" sz="2400" dirty="0">
                <a:solidFill>
                  <a:srgbClr val="C5CAD0"/>
                </a:solidFill>
                <a:latin typeface="Akrobat Bold" panose="00000800000000000000" pitchFamily="50" charset="-52"/>
                <a:sym typeface="Arial"/>
              </a:rPr>
              <a:t>4</a:t>
            </a:r>
            <a:r>
              <a:rPr lang="ru-RU" sz="2400" dirty="0">
                <a:solidFill>
                  <a:srgbClr val="C5CAD0"/>
                </a:solidFill>
                <a:latin typeface="Akrobat Bold" panose="00000800000000000000" pitchFamily="50" charset="-52"/>
                <a:sym typeface="Arial"/>
              </a:rPr>
              <a:t> </a:t>
            </a:r>
          </a:p>
        </p:txBody>
      </p:sp>
      <p:cxnSp>
        <p:nvCxnSpPr>
          <p:cNvPr id="33" name="Прямая соединительная линия 32">
            <a:extLst>
              <a:ext uri="{FF2B5EF4-FFF2-40B4-BE49-F238E27FC236}">
                <a16:creationId xmlns:a16="http://schemas.microsoft.com/office/drawing/2014/main" id="{C3D04118-5582-16A2-476F-051742C54287}"/>
              </a:ext>
            </a:extLst>
          </p:cNvPr>
          <p:cNvCxnSpPr/>
          <p:nvPr/>
        </p:nvCxnSpPr>
        <p:spPr>
          <a:xfrm>
            <a:off x="1486846" y="2134075"/>
            <a:ext cx="0" cy="450273"/>
          </a:xfrm>
          <a:prstGeom prst="line">
            <a:avLst/>
          </a:prstGeom>
          <a:ln w="12700">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34" name="Прямая соединительная линия 33">
            <a:extLst>
              <a:ext uri="{FF2B5EF4-FFF2-40B4-BE49-F238E27FC236}">
                <a16:creationId xmlns:a16="http://schemas.microsoft.com/office/drawing/2014/main" id="{CA697102-0433-D028-B97F-3EE6AD5AEE15}"/>
              </a:ext>
            </a:extLst>
          </p:cNvPr>
          <p:cNvCxnSpPr/>
          <p:nvPr/>
        </p:nvCxnSpPr>
        <p:spPr>
          <a:xfrm>
            <a:off x="1486846" y="2850909"/>
            <a:ext cx="0" cy="432712"/>
          </a:xfrm>
          <a:prstGeom prst="line">
            <a:avLst/>
          </a:prstGeom>
          <a:ln w="12700">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35" name="Прямая соединительная линия 34">
            <a:extLst>
              <a:ext uri="{FF2B5EF4-FFF2-40B4-BE49-F238E27FC236}">
                <a16:creationId xmlns:a16="http://schemas.microsoft.com/office/drawing/2014/main" id="{00D4C460-3F87-C462-7F85-CB8D88F53AFC}"/>
              </a:ext>
            </a:extLst>
          </p:cNvPr>
          <p:cNvCxnSpPr/>
          <p:nvPr/>
        </p:nvCxnSpPr>
        <p:spPr>
          <a:xfrm>
            <a:off x="1474944" y="3527323"/>
            <a:ext cx="9475" cy="687626"/>
          </a:xfrm>
          <a:prstGeom prst="line">
            <a:avLst/>
          </a:prstGeom>
          <a:ln w="12700">
            <a:solidFill>
              <a:srgbClr val="C5CAD0"/>
            </a:solidFill>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a:extLst>
              <a:ext uri="{FF2B5EF4-FFF2-40B4-BE49-F238E27FC236}">
                <a16:creationId xmlns:a16="http://schemas.microsoft.com/office/drawing/2014/main" id="{8EB03CC7-4BB4-0BDB-C55B-112460C9F8FE}"/>
              </a:ext>
            </a:extLst>
          </p:cNvPr>
          <p:cNvCxnSpPr>
            <a:cxnSpLocks/>
          </p:cNvCxnSpPr>
          <p:nvPr/>
        </p:nvCxnSpPr>
        <p:spPr>
          <a:xfrm>
            <a:off x="1484419" y="4396452"/>
            <a:ext cx="0" cy="736347"/>
          </a:xfrm>
          <a:prstGeom prst="line">
            <a:avLst/>
          </a:prstGeom>
          <a:ln w="12700">
            <a:solidFill>
              <a:srgbClr val="C5CAD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705952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Скругленный прямоугольник 2">
            <a:extLst>
              <a:ext uri="{FF2B5EF4-FFF2-40B4-BE49-F238E27FC236}">
                <a16:creationId xmlns:a16="http://schemas.microsoft.com/office/drawing/2014/main" id="{0FE9F042-4A2A-EAD4-3362-A5E59CE80C09}"/>
              </a:ext>
            </a:extLst>
          </p:cNvPr>
          <p:cNvSpPr/>
          <p:nvPr/>
        </p:nvSpPr>
        <p:spPr>
          <a:xfrm>
            <a:off x="6443274" y="4873614"/>
            <a:ext cx="5305814" cy="1160414"/>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8" name="Овал 58">
            <a:extLst>
              <a:ext uri="{FF2B5EF4-FFF2-40B4-BE49-F238E27FC236}">
                <a16:creationId xmlns:a16="http://schemas.microsoft.com/office/drawing/2014/main" id="{7972B982-5EFD-E652-2016-AFD0FD491E3C}"/>
              </a:ext>
            </a:extLst>
          </p:cNvPr>
          <p:cNvSpPr/>
          <p:nvPr/>
        </p:nvSpPr>
        <p:spPr>
          <a:xfrm>
            <a:off x="6650792" y="5010164"/>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39" name="Группа 38">
            <a:extLst>
              <a:ext uri="{FF2B5EF4-FFF2-40B4-BE49-F238E27FC236}">
                <a16:creationId xmlns:a16="http://schemas.microsoft.com/office/drawing/2014/main" id="{BA7CCA99-EB66-5220-E585-47242A7F970A}"/>
              </a:ext>
            </a:extLst>
          </p:cNvPr>
          <p:cNvGrpSpPr/>
          <p:nvPr/>
        </p:nvGrpSpPr>
        <p:grpSpPr>
          <a:xfrm>
            <a:off x="6788449" y="5099878"/>
            <a:ext cx="612000" cy="707886"/>
            <a:chOff x="5409900" y="1897135"/>
            <a:chExt cx="612000" cy="707886"/>
          </a:xfrm>
        </p:grpSpPr>
        <p:sp>
          <p:nvSpPr>
            <p:cNvPr id="40" name="Oval 29">
              <a:extLst>
                <a:ext uri="{FF2B5EF4-FFF2-40B4-BE49-F238E27FC236}">
                  <a16:creationId xmlns:a16="http://schemas.microsoft.com/office/drawing/2014/main" id="{6B8B8B81-1C96-715D-0DBD-0D073E3B0E8F}"/>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1" name="Прямоугольник 14">
              <a:extLst>
                <a:ext uri="{FF2B5EF4-FFF2-40B4-BE49-F238E27FC236}">
                  <a16:creationId xmlns:a16="http://schemas.microsoft.com/office/drawing/2014/main" id="{D0E31D85-09D3-42B8-79D5-252DF3BCBAC8}"/>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6</a:t>
              </a:r>
            </a:p>
          </p:txBody>
        </p:sp>
      </p:grpSp>
      <p:sp>
        <p:nvSpPr>
          <p:cNvPr id="42" name="Скругленный прямоугольник 2">
            <a:extLst>
              <a:ext uri="{FF2B5EF4-FFF2-40B4-BE49-F238E27FC236}">
                <a16:creationId xmlns:a16="http://schemas.microsoft.com/office/drawing/2014/main" id="{444B6DF2-3E9F-AA6C-6EC6-DF6F2E019782}"/>
              </a:ext>
            </a:extLst>
          </p:cNvPr>
          <p:cNvSpPr/>
          <p:nvPr/>
        </p:nvSpPr>
        <p:spPr>
          <a:xfrm>
            <a:off x="1055687" y="4873614"/>
            <a:ext cx="5184775" cy="1160414"/>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3" name="Овал 58">
            <a:extLst>
              <a:ext uri="{FF2B5EF4-FFF2-40B4-BE49-F238E27FC236}">
                <a16:creationId xmlns:a16="http://schemas.microsoft.com/office/drawing/2014/main" id="{BC920DE2-C0D7-73F7-65E8-465D8DF98071}"/>
              </a:ext>
            </a:extLst>
          </p:cNvPr>
          <p:cNvSpPr/>
          <p:nvPr/>
        </p:nvSpPr>
        <p:spPr>
          <a:xfrm>
            <a:off x="1272258" y="5010164"/>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44" name="Группа 43">
            <a:extLst>
              <a:ext uri="{FF2B5EF4-FFF2-40B4-BE49-F238E27FC236}">
                <a16:creationId xmlns:a16="http://schemas.microsoft.com/office/drawing/2014/main" id="{9FF7BE40-B119-F5F5-3D85-2AE86B94864A}"/>
              </a:ext>
            </a:extLst>
          </p:cNvPr>
          <p:cNvGrpSpPr/>
          <p:nvPr/>
        </p:nvGrpSpPr>
        <p:grpSpPr>
          <a:xfrm>
            <a:off x="1409915" y="5099878"/>
            <a:ext cx="612000" cy="707886"/>
            <a:chOff x="5409900" y="1897135"/>
            <a:chExt cx="612000" cy="707886"/>
          </a:xfrm>
        </p:grpSpPr>
        <p:sp>
          <p:nvSpPr>
            <p:cNvPr id="45" name="Oval 29">
              <a:extLst>
                <a:ext uri="{FF2B5EF4-FFF2-40B4-BE49-F238E27FC236}">
                  <a16:creationId xmlns:a16="http://schemas.microsoft.com/office/drawing/2014/main" id="{E1291C00-AADB-035F-391C-010EB4EB9687}"/>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6" name="Прямоугольник 14">
              <a:extLst>
                <a:ext uri="{FF2B5EF4-FFF2-40B4-BE49-F238E27FC236}">
                  <a16:creationId xmlns:a16="http://schemas.microsoft.com/office/drawing/2014/main" id="{36CCA1FF-3DAA-BC1F-8316-09073F62BEBA}"/>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5</a:t>
              </a:r>
            </a:p>
          </p:txBody>
        </p:sp>
      </p:grpSp>
      <p:sp>
        <p:nvSpPr>
          <p:cNvPr id="32" name="Скругленный прямоугольник 2">
            <a:extLst>
              <a:ext uri="{FF2B5EF4-FFF2-40B4-BE49-F238E27FC236}">
                <a16:creationId xmlns:a16="http://schemas.microsoft.com/office/drawing/2014/main" id="{34FFE605-FFA0-E63C-47F6-96F88D264E90}"/>
              </a:ext>
            </a:extLst>
          </p:cNvPr>
          <p:cNvSpPr/>
          <p:nvPr/>
        </p:nvSpPr>
        <p:spPr>
          <a:xfrm>
            <a:off x="6443274" y="3465212"/>
            <a:ext cx="5305814" cy="1265666"/>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3" name="Овал 58">
            <a:extLst>
              <a:ext uri="{FF2B5EF4-FFF2-40B4-BE49-F238E27FC236}">
                <a16:creationId xmlns:a16="http://schemas.microsoft.com/office/drawing/2014/main" id="{C2F6B959-C64A-6A58-9AF5-F22C40F98866}"/>
              </a:ext>
            </a:extLst>
          </p:cNvPr>
          <p:cNvSpPr/>
          <p:nvPr/>
        </p:nvSpPr>
        <p:spPr>
          <a:xfrm>
            <a:off x="6650792" y="3654388"/>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34" name="Группа 33">
            <a:extLst>
              <a:ext uri="{FF2B5EF4-FFF2-40B4-BE49-F238E27FC236}">
                <a16:creationId xmlns:a16="http://schemas.microsoft.com/office/drawing/2014/main" id="{215BCDAC-CBBB-C7E0-D89E-31E98412BC53}"/>
              </a:ext>
            </a:extLst>
          </p:cNvPr>
          <p:cNvGrpSpPr/>
          <p:nvPr/>
        </p:nvGrpSpPr>
        <p:grpSpPr>
          <a:xfrm>
            <a:off x="6788449" y="3744102"/>
            <a:ext cx="612000" cy="707886"/>
            <a:chOff x="5409900" y="1897135"/>
            <a:chExt cx="612000" cy="707886"/>
          </a:xfrm>
        </p:grpSpPr>
        <p:sp>
          <p:nvSpPr>
            <p:cNvPr id="35" name="Oval 29">
              <a:extLst>
                <a:ext uri="{FF2B5EF4-FFF2-40B4-BE49-F238E27FC236}">
                  <a16:creationId xmlns:a16="http://schemas.microsoft.com/office/drawing/2014/main" id="{3BCD07F5-3174-B22F-BA8B-AFA5F4546B57}"/>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6" name="Прямоугольник 14">
              <a:extLst>
                <a:ext uri="{FF2B5EF4-FFF2-40B4-BE49-F238E27FC236}">
                  <a16:creationId xmlns:a16="http://schemas.microsoft.com/office/drawing/2014/main" id="{D76CEEDB-8F1B-8668-5EFB-D3306845B67C}"/>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4</a:t>
              </a:r>
            </a:p>
          </p:txBody>
        </p:sp>
      </p:grpSp>
      <p:sp>
        <p:nvSpPr>
          <p:cNvPr id="19" name="Скругленный прямоугольник 2">
            <a:extLst>
              <a:ext uri="{FF2B5EF4-FFF2-40B4-BE49-F238E27FC236}">
                <a16:creationId xmlns:a16="http://schemas.microsoft.com/office/drawing/2014/main" id="{B003F4E7-CBE8-6BE1-8A02-C944C1ABB0F1}"/>
              </a:ext>
            </a:extLst>
          </p:cNvPr>
          <p:cNvSpPr/>
          <p:nvPr/>
        </p:nvSpPr>
        <p:spPr>
          <a:xfrm>
            <a:off x="1055687" y="3465212"/>
            <a:ext cx="5184775" cy="1265666"/>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3" name="Овал 58">
            <a:extLst>
              <a:ext uri="{FF2B5EF4-FFF2-40B4-BE49-F238E27FC236}">
                <a16:creationId xmlns:a16="http://schemas.microsoft.com/office/drawing/2014/main" id="{C6A74EBD-76D5-5F14-F209-8930AA36D700}"/>
              </a:ext>
            </a:extLst>
          </p:cNvPr>
          <p:cNvSpPr/>
          <p:nvPr/>
        </p:nvSpPr>
        <p:spPr>
          <a:xfrm>
            <a:off x="1272258" y="3654388"/>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4" name="Группа 23">
            <a:extLst>
              <a:ext uri="{FF2B5EF4-FFF2-40B4-BE49-F238E27FC236}">
                <a16:creationId xmlns:a16="http://schemas.microsoft.com/office/drawing/2014/main" id="{22D4ADFC-BED0-4429-677F-E252B3257318}"/>
              </a:ext>
            </a:extLst>
          </p:cNvPr>
          <p:cNvGrpSpPr/>
          <p:nvPr/>
        </p:nvGrpSpPr>
        <p:grpSpPr>
          <a:xfrm>
            <a:off x="1409915" y="3744102"/>
            <a:ext cx="612000" cy="707886"/>
            <a:chOff x="5409900" y="1897135"/>
            <a:chExt cx="612000" cy="707886"/>
          </a:xfrm>
        </p:grpSpPr>
        <p:sp>
          <p:nvSpPr>
            <p:cNvPr id="30" name="Oval 29">
              <a:extLst>
                <a:ext uri="{FF2B5EF4-FFF2-40B4-BE49-F238E27FC236}">
                  <a16:creationId xmlns:a16="http://schemas.microsoft.com/office/drawing/2014/main" id="{C59D47BB-A5AA-EF5E-5C08-991E36ECEEF7}"/>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1" name="Прямоугольник 14">
              <a:extLst>
                <a:ext uri="{FF2B5EF4-FFF2-40B4-BE49-F238E27FC236}">
                  <a16:creationId xmlns:a16="http://schemas.microsoft.com/office/drawing/2014/main" id="{5E9EA57B-CFD2-21EB-71E3-B47E16B8F3C6}"/>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3</a:t>
              </a:r>
            </a:p>
          </p:txBody>
        </p:sp>
      </p:grpSp>
      <p:sp>
        <p:nvSpPr>
          <p:cNvPr id="3" name="Скругленный прямоугольник 2">
            <a:extLst>
              <a:ext uri="{FF2B5EF4-FFF2-40B4-BE49-F238E27FC236}">
                <a16:creationId xmlns:a16="http://schemas.microsoft.com/office/drawing/2014/main" id="{16CAE909-BEFE-B811-B62D-F56D83669567}"/>
              </a:ext>
            </a:extLst>
          </p:cNvPr>
          <p:cNvSpPr/>
          <p:nvPr/>
        </p:nvSpPr>
        <p:spPr>
          <a:xfrm>
            <a:off x="1055687" y="1756369"/>
            <a:ext cx="5184775" cy="1557197"/>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 name="Овал 58">
            <a:extLst>
              <a:ext uri="{FF2B5EF4-FFF2-40B4-BE49-F238E27FC236}">
                <a16:creationId xmlns:a16="http://schemas.microsoft.com/office/drawing/2014/main" id="{D3EFAF7D-DE8D-699B-C159-92C53470BBF4}"/>
              </a:ext>
            </a:extLst>
          </p:cNvPr>
          <p:cNvSpPr/>
          <p:nvPr/>
        </p:nvSpPr>
        <p:spPr>
          <a:xfrm>
            <a:off x="1272258" y="2091310"/>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7" name="Группа 6">
            <a:extLst>
              <a:ext uri="{FF2B5EF4-FFF2-40B4-BE49-F238E27FC236}">
                <a16:creationId xmlns:a16="http://schemas.microsoft.com/office/drawing/2014/main" id="{0A9E8A89-3648-03F0-F8BF-60CDF6EF7AB6}"/>
              </a:ext>
            </a:extLst>
          </p:cNvPr>
          <p:cNvGrpSpPr/>
          <p:nvPr/>
        </p:nvGrpSpPr>
        <p:grpSpPr>
          <a:xfrm>
            <a:off x="1409915" y="2181024"/>
            <a:ext cx="612000" cy="707886"/>
            <a:chOff x="5409900" y="1897135"/>
            <a:chExt cx="612000" cy="707886"/>
          </a:xfrm>
        </p:grpSpPr>
        <p:sp>
          <p:nvSpPr>
            <p:cNvPr id="9" name="Oval 29">
              <a:extLst>
                <a:ext uri="{FF2B5EF4-FFF2-40B4-BE49-F238E27FC236}">
                  <a16:creationId xmlns:a16="http://schemas.microsoft.com/office/drawing/2014/main" id="{F669FF00-9112-F27E-09D3-C08C69146E84}"/>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Прямоугольник 14">
              <a:extLst>
                <a:ext uri="{FF2B5EF4-FFF2-40B4-BE49-F238E27FC236}">
                  <a16:creationId xmlns:a16="http://schemas.microsoft.com/office/drawing/2014/main" id="{6E468558-4567-EA1E-F9CE-C644C53D364E}"/>
                </a:ext>
              </a:extLst>
            </p:cNvPr>
            <p:cNvSpPr/>
            <p:nvPr/>
          </p:nvSpPr>
          <p:spPr>
            <a:xfrm>
              <a:off x="5513909" y="1897135"/>
              <a:ext cx="416682" cy="707886"/>
            </a:xfrm>
            <a:prstGeom prst="rect">
              <a:avLst/>
            </a:prstGeom>
          </p:spPr>
          <p:txBody>
            <a:bodyPr wrap="square">
              <a:spAutoFit/>
            </a:bodyPr>
            <a:lstStyle/>
            <a:p>
              <a:pPr algn="ctr"/>
              <a:r>
                <a:rPr lang="en-US" sz="4000" dirty="0">
                  <a:solidFill>
                    <a:schemeClr val="bg1"/>
                  </a:solidFill>
                  <a:latin typeface="Akrobat Bold" panose="00000800000000000000" pitchFamily="50" charset="-52"/>
                </a:rPr>
                <a:t>1</a:t>
              </a:r>
              <a:endParaRPr lang="ru-RU" sz="4000" dirty="0">
                <a:solidFill>
                  <a:schemeClr val="bg1"/>
                </a:solidFill>
                <a:latin typeface="Akrobat Bold" panose="00000800000000000000" pitchFamily="50" charset="-52"/>
              </a:endParaRPr>
            </a:p>
          </p:txBody>
        </p:sp>
      </p:grpSp>
      <p:sp>
        <p:nvSpPr>
          <p:cNvPr id="11" name="Скругленный прямоугольник 2">
            <a:extLst>
              <a:ext uri="{FF2B5EF4-FFF2-40B4-BE49-F238E27FC236}">
                <a16:creationId xmlns:a16="http://schemas.microsoft.com/office/drawing/2014/main" id="{E106ABBF-05F7-BE08-8C47-99E6898F098F}"/>
              </a:ext>
            </a:extLst>
          </p:cNvPr>
          <p:cNvSpPr/>
          <p:nvPr/>
        </p:nvSpPr>
        <p:spPr>
          <a:xfrm>
            <a:off x="6443274" y="1756369"/>
            <a:ext cx="5305814" cy="1557196"/>
          </a:xfrm>
          <a:prstGeom prst="roundRect">
            <a:avLst>
              <a:gd name="adj" fmla="val 9826"/>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12" name="Овал 58">
            <a:extLst>
              <a:ext uri="{FF2B5EF4-FFF2-40B4-BE49-F238E27FC236}">
                <a16:creationId xmlns:a16="http://schemas.microsoft.com/office/drawing/2014/main" id="{9E7E4177-8A6F-D366-3BDF-2F65E987008F}"/>
              </a:ext>
            </a:extLst>
          </p:cNvPr>
          <p:cNvSpPr/>
          <p:nvPr/>
        </p:nvSpPr>
        <p:spPr>
          <a:xfrm>
            <a:off x="6650792" y="2091310"/>
            <a:ext cx="887315" cy="887315"/>
          </a:xfrm>
          <a:prstGeom prst="ellipse">
            <a:avLst/>
          </a:prstGeom>
          <a:solidFill>
            <a:schemeClr val="bg1"/>
          </a:solidFill>
          <a:ln>
            <a:noFill/>
          </a:ln>
          <a:effectLst>
            <a:innerShdw blurRad="508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14" name="Группа 13">
            <a:extLst>
              <a:ext uri="{FF2B5EF4-FFF2-40B4-BE49-F238E27FC236}">
                <a16:creationId xmlns:a16="http://schemas.microsoft.com/office/drawing/2014/main" id="{FFF443B8-636D-CA9B-D514-53C27AA1382B}"/>
              </a:ext>
            </a:extLst>
          </p:cNvPr>
          <p:cNvGrpSpPr/>
          <p:nvPr/>
        </p:nvGrpSpPr>
        <p:grpSpPr>
          <a:xfrm>
            <a:off x="6788449" y="2181024"/>
            <a:ext cx="612000" cy="707886"/>
            <a:chOff x="5409900" y="1897135"/>
            <a:chExt cx="612000" cy="707886"/>
          </a:xfrm>
        </p:grpSpPr>
        <p:sp>
          <p:nvSpPr>
            <p:cNvPr id="16" name="Oval 29">
              <a:extLst>
                <a:ext uri="{FF2B5EF4-FFF2-40B4-BE49-F238E27FC236}">
                  <a16:creationId xmlns:a16="http://schemas.microsoft.com/office/drawing/2014/main" id="{CAD8EF46-B1F0-BCAE-03AA-E66E446D30E3}"/>
                </a:ext>
              </a:extLst>
            </p:cNvPr>
            <p:cNvSpPr>
              <a:spLocks noChangeAspect="1"/>
            </p:cNvSpPr>
            <p:nvPr/>
          </p:nvSpPr>
          <p:spPr>
            <a:xfrm>
              <a:off x="5409900" y="1962537"/>
              <a:ext cx="612000" cy="612000"/>
            </a:xfrm>
            <a:prstGeom prst="ellipse">
              <a:avLst/>
            </a:prstGeom>
            <a:solidFill>
              <a:srgbClr val="C8202F"/>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 name="Прямоугольник 14">
              <a:extLst>
                <a:ext uri="{FF2B5EF4-FFF2-40B4-BE49-F238E27FC236}">
                  <a16:creationId xmlns:a16="http://schemas.microsoft.com/office/drawing/2014/main" id="{27902550-B5B5-3F57-C64F-56F8D416A9AD}"/>
                </a:ext>
              </a:extLst>
            </p:cNvPr>
            <p:cNvSpPr/>
            <p:nvPr/>
          </p:nvSpPr>
          <p:spPr>
            <a:xfrm>
              <a:off x="5513909" y="1897135"/>
              <a:ext cx="416682" cy="707886"/>
            </a:xfrm>
            <a:prstGeom prst="rect">
              <a:avLst/>
            </a:prstGeom>
          </p:spPr>
          <p:txBody>
            <a:bodyPr wrap="square">
              <a:spAutoFit/>
            </a:bodyPr>
            <a:lstStyle/>
            <a:p>
              <a:pPr algn="ctr"/>
              <a:r>
                <a:rPr lang="ru-RU" sz="4000" dirty="0">
                  <a:solidFill>
                    <a:schemeClr val="bg1"/>
                  </a:solidFill>
                  <a:latin typeface="Akrobat Bold" panose="00000800000000000000" pitchFamily="50" charset="-52"/>
                </a:rPr>
                <a:t>2</a:t>
              </a:r>
            </a:p>
          </p:txBody>
        </p:sp>
      </p:grpSp>
      <p:sp>
        <p:nvSpPr>
          <p:cNvPr id="5" name="Прямоугольник 4"/>
          <p:cNvSpPr/>
          <p:nvPr/>
        </p:nvSpPr>
        <p:spPr>
          <a:xfrm>
            <a:off x="990600" y="1190271"/>
            <a:ext cx="9560095" cy="438582"/>
          </a:xfrm>
          <a:prstGeom prst="rect">
            <a:avLst/>
          </a:prstGeom>
        </p:spPr>
        <p:txBody>
          <a:bodyPr wrap="square">
            <a:spAutoFit/>
          </a:bodyPr>
          <a:lstStyle/>
          <a:p>
            <a:pPr marL="0" marR="0" lvl="0" indent="0" defTabSz="914400" rtl="0" eaLnBrk="1" fontAlgn="auto" latinLnBrk="0" hangingPunct="1">
              <a:lnSpc>
                <a:spcPts val="2700"/>
              </a:lnSpc>
              <a:spcBef>
                <a:spcPts val="0"/>
              </a:spcBef>
              <a:spcAft>
                <a:spcPts val="0"/>
              </a:spcAft>
              <a:buClrTx/>
              <a:buSzTx/>
              <a:buFontTx/>
              <a:buNone/>
              <a:tabLst/>
              <a:defRPr/>
            </a:pPr>
            <a:r>
              <a:rPr kumimoji="0" lang="ru-RU" sz="2400" b="0" i="0" u="none" strike="noStrike" kern="1200" cap="none" spc="0" normalizeH="0" baseline="0" noProof="0" dirty="0">
                <a:ln>
                  <a:noFill/>
                </a:ln>
                <a:solidFill>
                  <a:srgbClr val="C8102E"/>
                </a:solidFill>
                <a:effectLst/>
                <a:uLnTx/>
                <a:uFillTx/>
                <a:latin typeface="Akrobat Bold" panose="00000800000000000000" pitchFamily="50" charset="-52"/>
                <a:ea typeface="+mn-ea"/>
                <a:cs typeface="+mn-cs"/>
              </a:rPr>
              <a:t>Программа «Переход</a:t>
            </a:r>
            <a:r>
              <a:rPr lang="ru-RU" sz="2400" dirty="0">
                <a:solidFill>
                  <a:srgbClr val="C8102E"/>
                </a:solidFill>
                <a:latin typeface="Akrobat Bold" panose="00000800000000000000" pitchFamily="50" charset="-52"/>
              </a:rPr>
              <a:t>»</a:t>
            </a:r>
            <a:endParaRPr kumimoji="0" lang="ru-RU" sz="2400" b="0" i="0" u="none" strike="noStrike" kern="1200" cap="none" spc="0" normalizeH="0" baseline="0" noProof="0" dirty="0">
              <a:ln>
                <a:noFill/>
              </a:ln>
              <a:solidFill>
                <a:srgbClr val="C8102E"/>
              </a:solidFill>
              <a:effectLst/>
              <a:uLnTx/>
              <a:uFillTx/>
              <a:latin typeface="Akrobat Bold" panose="00000800000000000000" pitchFamily="50" charset="-52"/>
              <a:ea typeface="+mn-ea"/>
              <a:cs typeface="+mn-cs"/>
            </a:endParaRPr>
          </a:p>
        </p:txBody>
      </p:sp>
      <p:sp>
        <p:nvSpPr>
          <p:cNvPr id="6" name="Прямоугольник 5"/>
          <p:cNvSpPr/>
          <p:nvPr/>
        </p:nvSpPr>
        <p:spPr>
          <a:xfrm>
            <a:off x="2351089" y="1888636"/>
            <a:ext cx="3741894" cy="129266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Для получения предварительного расчета по «Переход» в АП достаточно уточнить значение трех параметров:</a:t>
            </a:r>
          </a:p>
          <a:p>
            <a:pPr marL="117000" marR="0" lvl="0" indent="-117000" algn="l" defTabSz="914400" rtl="0" eaLnBrk="1" fontAlgn="auto" latinLnBrk="0" hangingPunct="1">
              <a:lnSpc>
                <a:spcPct val="100000"/>
              </a:lnSpc>
              <a:spcBef>
                <a:spcPts val="0"/>
              </a:spcBef>
              <a:spcAft>
                <a:spcPts val="0"/>
              </a:spcAft>
              <a:buClr>
                <a:srgbClr val="C80F2E"/>
              </a:buClr>
              <a:buSzTx/>
              <a:buFont typeface="Arial" panose="020B0604020202020204" pitchFamily="34" charset="0"/>
              <a:buChar char="•"/>
              <a:tabLst/>
              <a:defRPr/>
            </a:pPr>
            <a:r>
              <a:rPr lang="ru-RU" sz="1300" dirty="0">
                <a:solidFill>
                  <a:srgbClr val="52606B"/>
                </a:solidFill>
                <a:latin typeface="Akrobat" panose="00000600000000000000" pitchFamily="50" charset="-52"/>
              </a:rPr>
              <a:t>г</a:t>
            </a: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од постройки МКД</a:t>
            </a:r>
          </a:p>
          <a:p>
            <a:pPr marL="117000" marR="0" lvl="0" indent="-117000" algn="l" defTabSz="914400" rtl="0" eaLnBrk="1" fontAlgn="auto" latinLnBrk="0" hangingPunct="1">
              <a:lnSpc>
                <a:spcPct val="100000"/>
              </a:lnSpc>
              <a:spcBef>
                <a:spcPts val="0"/>
              </a:spcBef>
              <a:spcAft>
                <a:spcPts val="0"/>
              </a:spcAft>
              <a:buClr>
                <a:srgbClr val="C80F2E"/>
              </a:buClr>
              <a:buSzTx/>
              <a:buFont typeface="Arial" panose="020B0604020202020204" pitchFamily="34" charset="0"/>
              <a:buChar char="•"/>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площадь объекта страхования</a:t>
            </a:r>
          </a:p>
          <a:p>
            <a:pPr marL="117000" marR="0" lvl="0" indent="-117000" algn="l" defTabSz="914400" rtl="0" eaLnBrk="1" fontAlgn="auto" latinLnBrk="0" hangingPunct="1">
              <a:lnSpc>
                <a:spcPct val="100000"/>
              </a:lnSpc>
              <a:spcBef>
                <a:spcPts val="0"/>
              </a:spcBef>
              <a:spcAft>
                <a:spcPts val="0"/>
              </a:spcAft>
              <a:buClr>
                <a:srgbClr val="C80F2E"/>
              </a:buClr>
              <a:buSzTx/>
              <a:buFont typeface="Arial" panose="020B0604020202020204" pitchFamily="34" charset="0"/>
              <a:buChar char="•"/>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тип отделки (при необходимости страхования Внутренней отделки)</a:t>
            </a:r>
          </a:p>
        </p:txBody>
      </p:sp>
      <p:sp>
        <p:nvSpPr>
          <p:cNvPr id="8" name="Прямоугольник 7"/>
          <p:cNvSpPr/>
          <p:nvPr/>
        </p:nvSpPr>
        <p:spPr>
          <a:xfrm>
            <a:off x="2351088" y="3551742"/>
            <a:ext cx="3452183" cy="1092607"/>
          </a:xfrm>
          <a:prstGeom prst="rect">
            <a:avLst/>
          </a:prstGeom>
        </p:spPr>
        <p:txBody>
          <a:bodyPr wrap="square">
            <a:spAutoFit/>
          </a:bodyPr>
          <a:lstStyle/>
          <a:p>
            <a:pPr marL="117000" lvl="0" indent="-117000">
              <a:buClr>
                <a:srgbClr val="C80F2E"/>
              </a:buClr>
              <a:buFont typeface="Arial" panose="020B0604020202020204" pitchFamily="34" charset="0"/>
              <a:buChar char="•"/>
              <a:defRPr/>
            </a:pPr>
            <a:r>
              <a:rPr lang="ru-RU" sz="1300" dirty="0">
                <a:solidFill>
                  <a:srgbClr val="52606B"/>
                </a:solidFill>
                <a:latin typeface="Akrobat" panose="00000600000000000000" pitchFamily="50" charset="-52"/>
              </a:rPr>
              <a:t>Перерыв в страховании возможен </a:t>
            </a:r>
            <a:r>
              <a:rPr lang="en-US" sz="1300" dirty="0">
                <a:solidFill>
                  <a:srgbClr val="52606B"/>
                </a:solidFill>
                <a:latin typeface="Akrobat" panose="00000600000000000000" pitchFamily="50" charset="-52"/>
              </a:rPr>
              <a:t/>
            </a:r>
            <a:br>
              <a:rPr lang="en-US" sz="1300" dirty="0">
                <a:solidFill>
                  <a:srgbClr val="52606B"/>
                </a:solidFill>
                <a:latin typeface="Akrobat" panose="00000600000000000000" pitchFamily="50" charset="-52"/>
              </a:rPr>
            </a:br>
            <a:r>
              <a:rPr lang="ru-RU" sz="1300" dirty="0">
                <a:solidFill>
                  <a:srgbClr val="52606B"/>
                </a:solidFill>
                <a:latin typeface="Akrobat" panose="00000600000000000000" pitchFamily="50" charset="-52"/>
              </a:rPr>
              <a:t>до </a:t>
            </a:r>
            <a:r>
              <a:rPr lang="ru-RU" sz="1300" b="1" dirty="0">
                <a:solidFill>
                  <a:srgbClr val="52606B"/>
                </a:solidFill>
                <a:latin typeface="Akrobat" panose="00000600000000000000" pitchFamily="50" charset="-52"/>
              </a:rPr>
              <a:t>30 календарных дней</a:t>
            </a:r>
            <a:endParaRPr lang="ru-RU" sz="1300" dirty="0">
              <a:solidFill>
                <a:srgbClr val="52606B"/>
              </a:solidFill>
              <a:latin typeface="Akrobat" panose="00000600000000000000" pitchFamily="50" charset="-52"/>
            </a:endParaRPr>
          </a:p>
          <a:p>
            <a:pPr marL="117000" lvl="0" indent="-117000">
              <a:buClr>
                <a:srgbClr val="C80F2E"/>
              </a:buClr>
              <a:buFont typeface="Arial" panose="020B0604020202020204" pitchFamily="34" charset="0"/>
              <a:buChar char="•"/>
              <a:defRPr/>
            </a:pPr>
            <a:r>
              <a:rPr lang="ru-RU" sz="1300" dirty="0">
                <a:solidFill>
                  <a:srgbClr val="52606B"/>
                </a:solidFill>
                <a:latin typeface="Akrobat" panose="00000600000000000000" pitchFamily="50" charset="-52"/>
              </a:rPr>
              <a:t>Дата начала действия Полиса может быть </a:t>
            </a:r>
            <a:br>
              <a:rPr lang="ru-RU" sz="1300" dirty="0">
                <a:solidFill>
                  <a:srgbClr val="52606B"/>
                </a:solidFill>
                <a:latin typeface="Akrobat" panose="00000600000000000000" pitchFamily="50" charset="-52"/>
              </a:rPr>
            </a:br>
            <a:r>
              <a:rPr lang="ru-RU" sz="1300" b="1" dirty="0">
                <a:solidFill>
                  <a:srgbClr val="52606B"/>
                </a:solidFill>
                <a:latin typeface="Akrobat" panose="00000600000000000000" pitchFamily="50" charset="-52"/>
              </a:rPr>
              <a:t>за 60 дней до даты окончания действия договора в другой СК</a:t>
            </a:r>
          </a:p>
        </p:txBody>
      </p:sp>
      <p:sp>
        <p:nvSpPr>
          <p:cNvPr id="2" name="Заголовок 1"/>
          <p:cNvSpPr>
            <a:spLocks noGrp="1"/>
          </p:cNvSpPr>
          <p:nvPr>
            <p:ph type="title"/>
          </p:nvPr>
        </p:nvSpPr>
        <p:spPr/>
        <p:txBody>
          <a:bodyPr/>
          <a:lstStyle/>
          <a:p>
            <a:pPr>
              <a:lnSpc>
                <a:spcPct val="90000"/>
              </a:lnSpc>
              <a:spcBef>
                <a:spcPct val="0"/>
              </a:spcBef>
            </a:pPr>
            <a:r>
              <a:rPr lang="ru-RU" sz="3500" dirty="0">
                <a:solidFill>
                  <a:srgbClr val="52606B"/>
                </a:solidFill>
                <a:latin typeface="Akrobat Bold" panose="00000800000000000000" pitchFamily="50" charset="-52"/>
                <a:ea typeface="+mj-ea"/>
                <a:cs typeface="+mj-cs"/>
              </a:rPr>
              <a:t>Переход клиента из другой страховой компании</a:t>
            </a:r>
          </a:p>
        </p:txBody>
      </p:sp>
      <p:sp>
        <p:nvSpPr>
          <p:cNvPr id="22" name="Прямоугольник 12">
            <a:extLst>
              <a:ext uri="{FF2B5EF4-FFF2-40B4-BE49-F238E27FC236}">
                <a16:creationId xmlns:a16="http://schemas.microsoft.com/office/drawing/2014/main" id="{AE3EAB2B-59B5-4B29-9274-228EE9FF3634}"/>
              </a:ext>
            </a:extLst>
          </p:cNvPr>
          <p:cNvSpPr/>
          <p:nvPr/>
        </p:nvSpPr>
        <p:spPr>
          <a:xfrm>
            <a:off x="7781983" y="5107573"/>
            <a:ext cx="3643489" cy="6924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baseline="0" noProof="0" dirty="0">
                <a:ln>
                  <a:noFill/>
                </a:ln>
                <a:solidFill>
                  <a:srgbClr val="52606B"/>
                </a:solidFill>
                <a:effectLst/>
                <a:uLnTx/>
                <a:uFillTx/>
                <a:latin typeface="Akrobat Bold" panose="00000800000000000000" pitchFamily="50" charset="-52"/>
              </a:rPr>
              <a:t>Скидка за счет компании (указывается через </a:t>
            </a:r>
            <a:endParaRPr kumimoji="0" lang="en-US" sz="1300" b="0" i="0" u="none" strike="noStrike" kern="1200" cap="none" spc="0" normalizeH="0" baseline="0" noProof="0" dirty="0">
              <a:ln>
                <a:noFill/>
              </a:ln>
              <a:solidFill>
                <a:srgbClr val="52606B"/>
              </a:solidFill>
              <a:effectLst/>
              <a:uLnTx/>
              <a:uFillTx/>
              <a:latin typeface="Akrobat Bold" panose="00000800000000000000" pitchFamily="50" charset="-5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baseline="0" noProof="0" dirty="0" err="1">
                <a:ln>
                  <a:noFill/>
                </a:ln>
                <a:solidFill>
                  <a:srgbClr val="52606B"/>
                </a:solidFill>
                <a:effectLst/>
                <a:uLnTx/>
                <a:uFillTx/>
                <a:latin typeface="Akrobat Bold" panose="00000800000000000000" pitchFamily="50" charset="-52"/>
              </a:rPr>
              <a:t>коэфф</a:t>
            </a:r>
            <a:r>
              <a:rPr kumimoji="0" lang="ru-RU" sz="1300" b="0" i="0" u="none" strike="noStrike" kern="1200" cap="none" spc="0" normalizeH="0" baseline="0" noProof="0" dirty="0">
                <a:ln>
                  <a:noFill/>
                </a:ln>
                <a:solidFill>
                  <a:srgbClr val="52606B"/>
                </a:solidFill>
                <a:effectLst/>
                <a:uLnTx/>
                <a:uFillTx/>
                <a:latin typeface="Akrobat Bold" panose="00000800000000000000" pitchFamily="50" charset="-52"/>
              </a:rPr>
              <a:t>.</a:t>
            </a:r>
            <a:r>
              <a:rPr kumimoji="0" lang="ru-RU" sz="1300" b="0" i="0" u="none" strike="noStrike" kern="1200" cap="none" spc="0" normalizeH="0" noProof="0" dirty="0">
                <a:ln>
                  <a:noFill/>
                </a:ln>
                <a:solidFill>
                  <a:srgbClr val="52606B"/>
                </a:solidFill>
                <a:effectLst/>
                <a:uLnTx/>
                <a:uFillTx/>
                <a:latin typeface="Akrobat Bold" panose="00000800000000000000" pitchFamily="50" charset="-52"/>
              </a:rPr>
              <a:t> Анд) </a:t>
            </a:r>
            <a:r>
              <a:rPr kumimoji="0" lang="ru-RU" sz="1300" b="0" i="0" u="none" strike="noStrike" kern="1200" cap="none" spc="0" normalizeH="0" baseline="0" noProof="0" dirty="0">
                <a:ln>
                  <a:noFill/>
                </a:ln>
                <a:solidFill>
                  <a:srgbClr val="52606B"/>
                </a:solidFill>
                <a:effectLst/>
                <a:uLnTx/>
                <a:uFillTx/>
                <a:latin typeface="Akrobat Bold" panose="00000800000000000000" pitchFamily="50" charset="-52"/>
              </a:rPr>
              <a:t>— </a:t>
            </a:r>
            <a:r>
              <a:rPr lang="ru-RU" sz="1300" dirty="0">
                <a:solidFill>
                  <a:srgbClr val="C8202F"/>
                </a:solidFill>
                <a:latin typeface="Akrobat Bold" panose="00000800000000000000" pitchFamily="50" charset="-52"/>
              </a:rPr>
              <a:t>до 30% без согласования.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baseline="0" noProof="0" dirty="0">
                <a:ln>
                  <a:noFill/>
                </a:ln>
                <a:solidFill>
                  <a:srgbClr val="52606B"/>
                </a:solidFill>
                <a:effectLst/>
                <a:uLnTx/>
                <a:uFillTx/>
                <a:latin typeface="Akrobat Bold" panose="00000800000000000000" pitchFamily="50" charset="-52"/>
              </a:rPr>
              <a:t>Выше — по согласованию с андеррайтером.</a:t>
            </a:r>
          </a:p>
        </p:txBody>
      </p:sp>
      <p:sp>
        <p:nvSpPr>
          <p:cNvPr id="26" name="Прямоугольник 7">
            <a:extLst>
              <a:ext uri="{FF2B5EF4-FFF2-40B4-BE49-F238E27FC236}">
                <a16:creationId xmlns:a16="http://schemas.microsoft.com/office/drawing/2014/main" id="{41376027-5525-425D-BBE7-9760B9E71F40}"/>
              </a:ext>
            </a:extLst>
          </p:cNvPr>
          <p:cNvSpPr/>
          <p:nvPr/>
        </p:nvSpPr>
        <p:spPr>
          <a:xfrm>
            <a:off x="7781984" y="3851824"/>
            <a:ext cx="3275959" cy="4924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Обязательно предоставление Полиса иной СК </a:t>
            </a:r>
            <a:r>
              <a:rPr kumimoji="0" lang="en-US" sz="1300" b="0" i="0" u="none" strike="noStrike" kern="1200" cap="none" spc="0" normalizeH="0" baseline="0" noProof="0" dirty="0">
                <a:ln>
                  <a:noFill/>
                </a:ln>
                <a:solidFill>
                  <a:srgbClr val="52606B"/>
                </a:solidFill>
                <a:effectLst/>
                <a:uLnTx/>
                <a:uFillTx/>
                <a:latin typeface="Akrobat" panose="00000600000000000000" pitchFamily="50" charset="-52"/>
              </a:rPr>
              <a:t/>
            </a:r>
            <a:br>
              <a:rPr kumimoji="0" lang="en-US" sz="1300" b="0" i="0" u="none" strike="noStrike" kern="1200" cap="none" spc="0" normalizeH="0" baseline="0" noProof="0" dirty="0">
                <a:ln>
                  <a:noFill/>
                </a:ln>
                <a:solidFill>
                  <a:srgbClr val="52606B"/>
                </a:solidFill>
                <a:effectLst/>
                <a:uLnTx/>
                <a:uFillTx/>
                <a:latin typeface="Akrobat" panose="00000600000000000000" pitchFamily="50" charset="-52"/>
              </a:rPr>
            </a:b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и </a:t>
            </a:r>
            <a:r>
              <a:rPr lang="ru-RU" sz="1300" dirty="0">
                <a:solidFill>
                  <a:srgbClr val="52606B"/>
                </a:solidFill>
                <a:latin typeface="Akrobat" panose="00000600000000000000" pitchFamily="50" charset="-52"/>
              </a:rPr>
              <a:t>п</a:t>
            </a:r>
            <a:r>
              <a:rPr kumimoji="0" lang="ru-RU" sz="1300" b="0" i="0" u="none" strike="noStrike" kern="1200" cap="none" spc="0" normalizeH="0" baseline="0" noProof="0" dirty="0" err="1">
                <a:ln>
                  <a:noFill/>
                </a:ln>
                <a:solidFill>
                  <a:srgbClr val="52606B"/>
                </a:solidFill>
                <a:effectLst/>
                <a:uLnTx/>
                <a:uFillTx/>
                <a:latin typeface="Akrobat" panose="00000600000000000000" pitchFamily="50" charset="-52"/>
              </a:rPr>
              <a:t>аспорта</a:t>
            </a: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 Страхователя</a:t>
            </a:r>
          </a:p>
        </p:txBody>
      </p:sp>
      <p:sp>
        <p:nvSpPr>
          <p:cNvPr id="28" name="Прямоугольник 5">
            <a:extLst>
              <a:ext uri="{FF2B5EF4-FFF2-40B4-BE49-F238E27FC236}">
                <a16:creationId xmlns:a16="http://schemas.microsoft.com/office/drawing/2014/main" id="{1CF8A71D-3BFE-4664-A86D-991FB515E43F}"/>
              </a:ext>
            </a:extLst>
          </p:cNvPr>
          <p:cNvSpPr/>
          <p:nvPr/>
        </p:nvSpPr>
        <p:spPr>
          <a:xfrm>
            <a:off x="7700503" y="1888636"/>
            <a:ext cx="3851719" cy="1292662"/>
          </a:xfrm>
          <a:prstGeom prst="rect">
            <a:avLst/>
          </a:prstGeom>
        </p:spPr>
        <p:txBody>
          <a:bodyPr wrap="square">
            <a:spAutoFit/>
          </a:bodyPr>
          <a:lstStyle/>
          <a:p>
            <a:pPr>
              <a:defRPr/>
            </a:pPr>
            <a:r>
              <a:rPr lang="ru-RU" sz="1300" dirty="0">
                <a:solidFill>
                  <a:srgbClr val="52606B"/>
                </a:solidFill>
                <a:latin typeface="Akrobat" panose="00000600000000000000" pitchFamily="50" charset="-52"/>
              </a:rPr>
              <a:t>Широкие </a:t>
            </a: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лимиты для предоставления Фото</a:t>
            </a:r>
            <a:r>
              <a:rPr lang="ru-RU" sz="1300" dirty="0">
                <a:solidFill>
                  <a:srgbClr val="52606B"/>
                </a:solidFill>
                <a:latin typeface="Akrobat" panose="00000600000000000000" pitchFamily="50" charset="-52"/>
              </a:rPr>
              <a:t>*</a:t>
            </a:r>
            <a:r>
              <a:rPr kumimoji="0" lang="ru-RU" sz="1300" b="0" i="0" u="none" strike="noStrike" kern="1200" cap="none" spc="0" normalizeH="0" noProof="0" dirty="0">
                <a:ln>
                  <a:noFill/>
                </a:ln>
                <a:solidFill>
                  <a:srgbClr val="52606B"/>
                </a:solidFill>
                <a:effectLst/>
                <a:uLnTx/>
                <a:uFillTx/>
                <a:latin typeface="Akrobat" panose="00000600000000000000" pitchFamily="50" charset="-52"/>
              </a:rPr>
              <a:t> </a:t>
            </a:r>
            <a:endParaRPr kumimoji="0" lang="en-US" sz="1300" b="0" i="0" u="none" strike="noStrike" kern="1200" cap="none" spc="0" normalizeH="0" noProof="0" dirty="0">
              <a:ln>
                <a:noFill/>
              </a:ln>
              <a:solidFill>
                <a:srgbClr val="52606B"/>
              </a:solidFill>
              <a:effectLst/>
              <a:uLnTx/>
              <a:uFillTx/>
              <a:latin typeface="Akrobat" panose="00000600000000000000" pitchFamily="50" charset="-52"/>
            </a:endParaRPr>
          </a:p>
          <a:p>
            <a:pPr>
              <a:defRPr/>
            </a:pPr>
            <a:r>
              <a:rPr kumimoji="0" lang="ru-RU" sz="1300" b="0" i="0" u="none" strike="noStrike" kern="1200" cap="none" spc="0" normalizeH="0" noProof="0" dirty="0">
                <a:ln>
                  <a:noFill/>
                </a:ln>
                <a:solidFill>
                  <a:srgbClr val="52606B"/>
                </a:solidFill>
                <a:effectLst/>
                <a:uLnTx/>
                <a:uFillTx/>
                <a:latin typeface="Akrobat" panose="00000600000000000000" pitchFamily="50" charset="-52"/>
              </a:rPr>
              <a:t>и проведения Осмотра</a:t>
            </a:r>
            <a:r>
              <a:rPr lang="ru-RU" sz="1300" dirty="0">
                <a:solidFill>
                  <a:srgbClr val="52606B"/>
                </a:solidFill>
                <a:latin typeface="Akrobat" panose="00000600000000000000" pitchFamily="50" charset="-52"/>
              </a:rPr>
              <a:t>*</a:t>
            </a: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a:t>
            </a:r>
          </a:p>
          <a:p>
            <a:pPr marL="117000" marR="0" lvl="1" indent="-117000" algn="l" defTabSz="914400" rtl="0" eaLnBrk="1" fontAlgn="auto" latinLnBrk="0" hangingPunct="1">
              <a:lnSpc>
                <a:spcPct val="100000"/>
              </a:lnSpc>
              <a:spcBef>
                <a:spcPts val="0"/>
              </a:spcBef>
              <a:spcAft>
                <a:spcPts val="0"/>
              </a:spcAft>
              <a:buClr>
                <a:srgbClr val="C80F2E"/>
              </a:buClr>
              <a:buSzTx/>
              <a:buFont typeface="Arial" panose="020B0604020202020204" pitchFamily="34" charset="0"/>
              <a:buChar char="•"/>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без предоставления фото</a:t>
            </a:r>
          </a:p>
          <a:p>
            <a:pPr marL="117000" marR="0" lvl="0" indent="-117000" algn="l" defTabSz="914400" rtl="0" eaLnBrk="1" fontAlgn="auto" latinLnBrk="0" hangingPunct="1">
              <a:lnSpc>
                <a:spcPct val="100000"/>
              </a:lnSpc>
              <a:spcBef>
                <a:spcPts val="0"/>
              </a:spcBef>
              <a:spcAft>
                <a:spcPts val="0"/>
              </a:spcAft>
              <a:buClr>
                <a:srgbClr val="C80F2E"/>
              </a:buClr>
              <a:buSzTx/>
              <a:buFont typeface="Arial" panose="020B0604020202020204" pitchFamily="34" charset="0"/>
              <a:buChar char="•"/>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с предоставлением фотографий не более </a:t>
            </a:r>
            <a:b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b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5-годичной давности</a:t>
            </a:r>
          </a:p>
          <a:p>
            <a:pPr marL="117000" marR="0" lvl="0" indent="-117000" algn="l" defTabSz="914400" rtl="0" eaLnBrk="1" fontAlgn="auto" latinLnBrk="0" hangingPunct="1">
              <a:lnSpc>
                <a:spcPct val="100000"/>
              </a:lnSpc>
              <a:spcBef>
                <a:spcPts val="0"/>
              </a:spcBef>
              <a:spcAft>
                <a:spcPts val="0"/>
              </a:spcAft>
              <a:buClr>
                <a:srgbClr val="C80F2E"/>
              </a:buClr>
              <a:buSzTx/>
              <a:buFont typeface="Arial" panose="020B0604020202020204" pitchFamily="34" charset="0"/>
              <a:buChar char="•"/>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rPr>
              <a:t>с высокими лимитами по осмотру помещений, в т.ч. НЭ</a:t>
            </a:r>
          </a:p>
        </p:txBody>
      </p:sp>
      <p:sp>
        <p:nvSpPr>
          <p:cNvPr id="17" name="Прямоугольник 7">
            <a:extLst>
              <a:ext uri="{FF2B5EF4-FFF2-40B4-BE49-F238E27FC236}">
                <a16:creationId xmlns:a16="http://schemas.microsoft.com/office/drawing/2014/main" id="{9D805C21-09A6-493B-B846-F51AA36A49EF}"/>
              </a:ext>
            </a:extLst>
          </p:cNvPr>
          <p:cNvSpPr/>
          <p:nvPr/>
        </p:nvSpPr>
        <p:spPr>
          <a:xfrm>
            <a:off x="2351088" y="5107573"/>
            <a:ext cx="2833387" cy="6924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Пройдите</a:t>
            </a:r>
            <a:r>
              <a:rPr kumimoji="0" lang="ru-RU" sz="1300" b="0" i="0" u="none" strike="noStrike" kern="1200" cap="none" spc="0" normalizeH="0" noProof="0" dirty="0">
                <a:ln>
                  <a:noFill/>
                </a:ln>
                <a:solidFill>
                  <a:srgbClr val="52606B"/>
                </a:solidFill>
                <a:effectLst/>
                <a:uLnTx/>
                <a:uFillTx/>
                <a:latin typeface="Akrobat" panose="00000600000000000000" pitchFamily="50" charset="-52"/>
                <a:ea typeface="+mn-ea"/>
                <a:cs typeface="+mn-cs"/>
              </a:rPr>
              <a:t> согласование с андеррайтером</a:t>
            </a:r>
            <a:endParaRPr kumimoji="0" lang="en-US" sz="1300" b="0" i="0" u="none" strike="noStrike" kern="1200" cap="none" spc="0" normalizeH="0" noProof="0" dirty="0">
              <a:ln>
                <a:noFill/>
              </a:ln>
              <a:solidFill>
                <a:srgbClr val="52606B"/>
              </a:solidFill>
              <a:effectLst/>
              <a:uLnTx/>
              <a:uFillTx/>
              <a:latin typeface="Akrobat" panose="00000600000000000000" pitchFamily="50" charset="-52"/>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300" b="0" i="0" u="none" strike="noStrike" kern="1200" cap="none" spc="0" normalizeH="0" noProof="0" dirty="0">
                <a:ln>
                  <a:noFill/>
                </a:ln>
                <a:solidFill>
                  <a:srgbClr val="52606B"/>
                </a:solidFill>
                <a:effectLst/>
                <a:uLnTx/>
                <a:uFillTx/>
                <a:latin typeface="Akrobat" panose="00000600000000000000" pitchFamily="50" charset="-52"/>
                <a:ea typeface="+mn-ea"/>
                <a:cs typeface="+mn-cs"/>
              </a:rPr>
              <a:t>(при наличии условий в подсказке системы АльфаПолис)</a:t>
            </a:r>
            <a:endParaRPr kumimoji="0" lang="ru-RU" sz="13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endParaRPr>
          </a:p>
        </p:txBody>
      </p:sp>
      <p:sp>
        <p:nvSpPr>
          <p:cNvPr id="21"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3ABB611-6EF0-4BBF-8D0B-694978CEFC6B}" type="slidenum">
              <a:rPr kumimoji="0" lang="ru-RU" sz="900" b="0" i="0" u="none" strike="noStrike" kern="1200" cap="none" spc="0" normalizeH="0" baseline="0" noProof="0" smtClean="0">
                <a:ln>
                  <a:noFill/>
                </a:ln>
                <a:solidFill>
                  <a:srgbClr val="939BA1"/>
                </a:solidFill>
                <a:effectLst/>
                <a:uLnTx/>
                <a:uFillTx/>
                <a:latin typeface="Akrobat" panose="00000600000000000000" pitchFamily="50" charset="-52"/>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ru-RU" sz="900" b="0" i="0" u="none" strike="noStrike" kern="1200" cap="none" spc="0" normalizeH="0" baseline="0" noProof="0" dirty="0">
              <a:ln>
                <a:noFill/>
              </a:ln>
              <a:solidFill>
                <a:srgbClr val="939BA1"/>
              </a:solidFill>
              <a:effectLst/>
              <a:uLnTx/>
              <a:uFillTx/>
              <a:latin typeface="Akrobat" panose="00000600000000000000" pitchFamily="50" charset="-52"/>
              <a:ea typeface="+mn-ea"/>
              <a:cs typeface="+mn-cs"/>
            </a:endParaRPr>
          </a:p>
        </p:txBody>
      </p:sp>
      <p:sp>
        <p:nvSpPr>
          <p:cNvPr id="48" name="TextBox 47">
            <a:extLst>
              <a:ext uri="{FF2B5EF4-FFF2-40B4-BE49-F238E27FC236}">
                <a16:creationId xmlns:a16="http://schemas.microsoft.com/office/drawing/2014/main" id="{78C968DC-C981-507C-ACB0-E88845DEBB3F}"/>
              </a:ext>
            </a:extLst>
          </p:cNvPr>
          <p:cNvSpPr txBox="1"/>
          <p:nvPr/>
        </p:nvSpPr>
        <p:spPr>
          <a:xfrm>
            <a:off x="981547" y="6150667"/>
            <a:ext cx="6096000" cy="276999"/>
          </a:xfrm>
          <a:prstGeom prst="rect">
            <a:avLst/>
          </a:prstGeom>
          <a:noFill/>
        </p:spPr>
        <p:txBody>
          <a:bodyPr wrap="square">
            <a:spAutoFit/>
          </a:bodyPr>
          <a:lstStyle/>
          <a:p>
            <a:r>
              <a:rPr kumimoji="0" lang="ru-RU" sz="12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*См. блок «Требования по фото и осмотру: переход»</a:t>
            </a:r>
            <a:endParaRPr lang="ru-RU" sz="1200" dirty="0"/>
          </a:p>
        </p:txBody>
      </p:sp>
    </p:spTree>
    <p:extLst>
      <p:ext uri="{BB962C8B-B14F-4D97-AF65-F5344CB8AC3E}">
        <p14:creationId xmlns:p14="http://schemas.microsoft.com/office/powerpoint/2010/main" val="236467294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090464" y="0"/>
            <a:ext cx="11101535" cy="6857569"/>
          </a:xfrm>
          <a:prstGeom prst="rect">
            <a:avLst/>
          </a:prstGeom>
        </p:spPr>
      </p:pic>
      <p:sp>
        <p:nvSpPr>
          <p:cNvPr id="3" name="Заголовок 2"/>
          <p:cNvSpPr>
            <a:spLocks noGrp="1"/>
          </p:cNvSpPr>
          <p:nvPr>
            <p:ph type="title"/>
          </p:nvPr>
        </p:nvSpPr>
        <p:spPr>
          <a:xfrm>
            <a:off x="975174" y="2866944"/>
            <a:ext cx="6548709" cy="1123679"/>
          </a:xfrm>
        </p:spPr>
        <p:txBody>
          <a:bodyPr/>
          <a:lstStyle/>
          <a:p>
            <a:r>
              <a:rPr lang="ru-RU" sz="7200" dirty="0"/>
              <a:t>Мотивация и поддержка</a:t>
            </a:r>
          </a:p>
        </p:txBody>
      </p:sp>
      <p:sp>
        <p:nvSpPr>
          <p:cNvPr id="4"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3A201F98-CABF-4A5B-A2B3-4E270B8D82B0}" type="slidenum">
              <a:rPr lang="ru-RU" sz="900" smtClean="0">
                <a:solidFill>
                  <a:schemeClr val="bg1"/>
                </a:solidFill>
              </a:rPr>
              <a:t>46</a:t>
            </a:fld>
            <a:endParaRPr lang="ru-RU" sz="900" dirty="0">
              <a:solidFill>
                <a:schemeClr val="bg1"/>
              </a:solidFill>
            </a:endParaRPr>
          </a:p>
        </p:txBody>
      </p:sp>
      <p:sp>
        <p:nvSpPr>
          <p:cNvPr id="6" name="Прямоугольник 17">
            <a:extLst>
              <a:ext uri="{FF2B5EF4-FFF2-40B4-BE49-F238E27FC236}">
                <a16:creationId xmlns:a16="http://schemas.microsoft.com/office/drawing/2014/main" id="{09519D2A-A22D-423C-A42E-4EAABC58DB6E}"/>
              </a:ext>
            </a:extLst>
          </p:cNvPr>
          <p:cNvSpPr/>
          <p:nvPr/>
        </p:nvSpPr>
        <p:spPr>
          <a:xfrm>
            <a:off x="1090464" y="5006182"/>
            <a:ext cx="5060210" cy="923330"/>
          </a:xfrm>
          <a:prstGeom prst="rect">
            <a:avLst/>
          </a:prstGeom>
        </p:spPr>
        <p:txBody>
          <a:bodyPr wrap="square" lIns="0" tIns="0" rIns="0" bIns="0">
            <a:spAutoFit/>
          </a:bodyPr>
          <a:lstStyle/>
          <a:p>
            <a:r>
              <a:rPr lang="ru-RU" sz="2000" dirty="0">
                <a:solidFill>
                  <a:srgbClr val="52606B"/>
                </a:solidFill>
                <a:latin typeface="Akrobat" panose="00000600000000000000" pitchFamily="50" charset="-52"/>
              </a:rPr>
              <a:t>Описание инструментов и возможностей, предусмотренных для Агента обновленным АльфаРЕМОНТОМ</a:t>
            </a:r>
          </a:p>
        </p:txBody>
      </p:sp>
    </p:spTree>
    <p:extLst>
      <p:ext uri="{BB962C8B-B14F-4D97-AF65-F5344CB8AC3E}">
        <p14:creationId xmlns:p14="http://schemas.microsoft.com/office/powerpoint/2010/main" val="274549627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a:t> </a:t>
            </a:r>
            <a:r>
              <a:rPr lang="ru-RU" dirty="0">
                <a:solidFill>
                  <a:srgbClr val="C00000"/>
                </a:solidFill>
              </a:rPr>
              <a:t>ДЛЯ АГЕНТА. </a:t>
            </a:r>
            <a:r>
              <a:rPr lang="ru-RU" dirty="0"/>
              <a:t>Преимущества нового ИФЛ в Альфе </a:t>
            </a:r>
          </a:p>
        </p:txBody>
      </p:sp>
      <p:graphicFrame>
        <p:nvGraphicFramePr>
          <p:cNvPr id="5" name="Таблица 4"/>
          <p:cNvGraphicFramePr>
            <a:graphicFrameLocks noGrp="1"/>
          </p:cNvGraphicFramePr>
          <p:nvPr>
            <p:extLst>
              <p:ext uri="{D42A27DB-BD31-4B8C-83A1-F6EECF244321}">
                <p14:modId xmlns:p14="http://schemas.microsoft.com/office/powerpoint/2010/main" val="629153199"/>
              </p:ext>
            </p:extLst>
          </p:nvPr>
        </p:nvGraphicFramePr>
        <p:xfrm>
          <a:off x="407986" y="941328"/>
          <a:ext cx="11341102" cy="5557932"/>
        </p:xfrm>
        <a:graphic>
          <a:graphicData uri="http://schemas.openxmlformats.org/drawingml/2006/table">
            <a:tbl>
              <a:tblPr>
                <a:tableStyleId>{2D5ABB26-0587-4C30-8999-92F81FD0307C}</a:tableStyleId>
              </a:tblPr>
              <a:tblGrid>
                <a:gridCol w="3429723">
                  <a:extLst>
                    <a:ext uri="{9D8B030D-6E8A-4147-A177-3AD203B41FA5}">
                      <a16:colId xmlns:a16="http://schemas.microsoft.com/office/drawing/2014/main" val="1891195277"/>
                    </a:ext>
                  </a:extLst>
                </a:gridCol>
                <a:gridCol w="1676400">
                  <a:extLst>
                    <a:ext uri="{9D8B030D-6E8A-4147-A177-3AD203B41FA5}">
                      <a16:colId xmlns:a16="http://schemas.microsoft.com/office/drawing/2014/main" val="1275082017"/>
                    </a:ext>
                  </a:extLst>
                </a:gridCol>
                <a:gridCol w="1510146">
                  <a:extLst>
                    <a:ext uri="{9D8B030D-6E8A-4147-A177-3AD203B41FA5}">
                      <a16:colId xmlns:a16="http://schemas.microsoft.com/office/drawing/2014/main" val="1653813304"/>
                    </a:ext>
                  </a:extLst>
                </a:gridCol>
                <a:gridCol w="1496290">
                  <a:extLst>
                    <a:ext uri="{9D8B030D-6E8A-4147-A177-3AD203B41FA5}">
                      <a16:colId xmlns:a16="http://schemas.microsoft.com/office/drawing/2014/main" val="1372979900"/>
                    </a:ext>
                  </a:extLst>
                </a:gridCol>
                <a:gridCol w="1690255">
                  <a:extLst>
                    <a:ext uri="{9D8B030D-6E8A-4147-A177-3AD203B41FA5}">
                      <a16:colId xmlns:a16="http://schemas.microsoft.com/office/drawing/2014/main" val="3913012889"/>
                    </a:ext>
                  </a:extLst>
                </a:gridCol>
                <a:gridCol w="1538288">
                  <a:extLst>
                    <a:ext uri="{9D8B030D-6E8A-4147-A177-3AD203B41FA5}">
                      <a16:colId xmlns:a16="http://schemas.microsoft.com/office/drawing/2014/main" val="2243021448"/>
                    </a:ext>
                  </a:extLst>
                </a:gridCol>
              </a:tblGrid>
              <a:tr h="625568">
                <a:tc>
                  <a:txBody>
                    <a:bodyPr/>
                    <a:lstStyle/>
                    <a:p>
                      <a:pPr algn="ctr" fontAlgn="ctr"/>
                      <a:r>
                        <a:rPr lang="ru-RU" sz="1300" b="0" i="0" u="none" strike="noStrike" dirty="0">
                          <a:solidFill>
                            <a:schemeClr val="bg1"/>
                          </a:solidFill>
                          <a:effectLst/>
                          <a:latin typeface="Akrobat Bold" panose="00000800000000000000" pitchFamily="50" charset="-52"/>
                        </a:rPr>
                        <a:t>Параметры</a:t>
                      </a:r>
                    </a:p>
                  </a:txBody>
                  <a:tcPr marL="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a:txBody>
                    <a:bodyPr/>
                    <a:lstStyle/>
                    <a:p>
                      <a:pPr algn="ctr" fontAlgn="ctr"/>
                      <a:r>
                        <a:rPr lang="ru-RU" sz="1300" u="none" strike="noStrike" dirty="0">
                          <a:solidFill>
                            <a:schemeClr val="bg1"/>
                          </a:solidFill>
                          <a:effectLst/>
                          <a:latin typeface="Akrobat Bold" panose="00000800000000000000" pitchFamily="50" charset="-52"/>
                        </a:rPr>
                        <a:t>АльфаСтрахование</a:t>
                      </a:r>
                      <a:endParaRPr lang="ru-RU" sz="1300" b="0" i="0" u="none" strike="noStrike" dirty="0">
                        <a:solidFill>
                          <a:schemeClr val="bg1"/>
                        </a:solidFill>
                        <a:effectLst/>
                        <a:latin typeface="Akrobat Bold" panose="000008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a:txBody>
                    <a:bodyPr/>
                    <a:lstStyle/>
                    <a:p>
                      <a:pPr algn="ctr" fontAlgn="ctr"/>
                      <a:r>
                        <a:rPr lang="ru-RU" sz="1300" u="none" strike="noStrike" dirty="0">
                          <a:solidFill>
                            <a:schemeClr val="bg1"/>
                          </a:solidFill>
                          <a:effectLst/>
                          <a:latin typeface="Akrobat Bold" panose="00000800000000000000" pitchFamily="50" charset="-52"/>
                        </a:rPr>
                        <a:t>Ингосстрах</a:t>
                      </a:r>
                      <a:endParaRPr lang="ru-RU" sz="1300" b="0" i="0" u="none" strike="noStrike" dirty="0">
                        <a:solidFill>
                          <a:schemeClr val="bg1"/>
                        </a:solidFill>
                        <a:effectLst/>
                        <a:latin typeface="Akrobat Bold" panose="000008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a:txBody>
                    <a:bodyPr/>
                    <a:lstStyle/>
                    <a:p>
                      <a:pPr algn="ctr" fontAlgn="ctr"/>
                      <a:r>
                        <a:rPr lang="ru-RU" sz="1300" u="none" strike="noStrike" dirty="0">
                          <a:solidFill>
                            <a:schemeClr val="bg1"/>
                          </a:solidFill>
                          <a:effectLst/>
                          <a:latin typeface="Akrobat Bold" panose="00000800000000000000" pitchFamily="50" charset="-52"/>
                        </a:rPr>
                        <a:t>ВСК</a:t>
                      </a:r>
                      <a:endParaRPr lang="ru-RU" sz="1300" b="0" i="0" u="none" strike="noStrike" dirty="0">
                        <a:solidFill>
                          <a:schemeClr val="bg1"/>
                        </a:solidFill>
                        <a:effectLst/>
                        <a:latin typeface="Akrobat Bold" panose="000008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a:txBody>
                    <a:bodyPr/>
                    <a:lstStyle/>
                    <a:p>
                      <a:pPr algn="ctr" fontAlgn="ctr"/>
                      <a:r>
                        <a:rPr lang="ru-RU" sz="1300" u="none" strike="noStrike" dirty="0">
                          <a:solidFill>
                            <a:schemeClr val="bg1"/>
                          </a:solidFill>
                          <a:effectLst/>
                          <a:latin typeface="Akrobat Bold" panose="00000800000000000000" pitchFamily="50" charset="-52"/>
                        </a:rPr>
                        <a:t>РЕСО-Гарантия</a:t>
                      </a:r>
                      <a:endParaRPr lang="ru-RU" sz="1300" b="0" i="0" u="none" strike="noStrike" dirty="0">
                        <a:solidFill>
                          <a:schemeClr val="bg1"/>
                        </a:solidFill>
                        <a:effectLst/>
                        <a:latin typeface="Akrobat Bold" panose="000008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tc>
                  <a:txBody>
                    <a:bodyPr/>
                    <a:lstStyle/>
                    <a:p>
                      <a:pPr algn="ctr" fontAlgn="ctr"/>
                      <a:r>
                        <a:rPr lang="ru-RU" sz="1300" b="0" i="0" u="none" strike="noStrike" dirty="0">
                          <a:solidFill>
                            <a:schemeClr val="bg1"/>
                          </a:solidFill>
                          <a:effectLst/>
                          <a:latin typeface="Akrobat Bold" panose="00000800000000000000" pitchFamily="50" charset="-52"/>
                        </a:rPr>
                        <a:t>Росгосстрах</a:t>
                      </a:r>
                    </a:p>
                  </a:txBody>
                  <a:tcPr marL="7620" marR="7620" marT="7620"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C8202F"/>
                    </a:solidFill>
                  </a:tcPr>
                </a:tc>
                <a:extLst>
                  <a:ext uri="{0D108BD9-81ED-4DB2-BD59-A6C34878D82A}">
                    <a16:rowId xmlns:a16="http://schemas.microsoft.com/office/drawing/2014/main" val="1445086118"/>
                  </a:ext>
                </a:extLst>
              </a:tr>
              <a:tr h="589478">
                <a:tc>
                  <a:txBody>
                    <a:bodyPr/>
                    <a:lstStyle/>
                    <a:p>
                      <a:pPr algn="l" fontAlgn="ctr"/>
                      <a:r>
                        <a:rPr lang="ru-RU" sz="1300" u="none" strike="noStrike" baseline="0" dirty="0">
                          <a:solidFill>
                            <a:srgbClr val="52606B"/>
                          </a:solidFill>
                          <a:effectLst/>
                          <a:latin typeface="Akrobat Bold" panose="00000800000000000000" pitchFamily="50" charset="-52"/>
                        </a:rPr>
                        <a:t>Размер КВ</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baseline="0" dirty="0">
                          <a:solidFill>
                            <a:srgbClr val="00B050"/>
                          </a:solidFill>
                          <a:effectLst/>
                          <a:latin typeface="Akrobat" panose="00000600000000000000" pitchFamily="50" charset="-52"/>
                        </a:rPr>
                        <a:t> до  50</a:t>
                      </a:r>
                      <a:endParaRPr lang="ru-RU" sz="1300" b="1" i="0" u="none" strike="noStrike" dirty="0">
                        <a:solidFill>
                          <a:srgbClr val="00B050"/>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52606B"/>
                          </a:solidFill>
                          <a:effectLst/>
                          <a:latin typeface="Akrobat" panose="00000600000000000000" pitchFamily="50" charset="-52"/>
                        </a:rPr>
                        <a:t>До</a:t>
                      </a:r>
                      <a:r>
                        <a:rPr lang="ru-RU" sz="1300" b="0" i="0" u="none" strike="noStrike" baseline="0" dirty="0">
                          <a:solidFill>
                            <a:srgbClr val="52606B"/>
                          </a:solidFill>
                          <a:effectLst/>
                          <a:latin typeface="Akrobat" panose="00000600000000000000" pitchFamily="50" charset="-52"/>
                        </a:rPr>
                        <a:t> 40</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52606B"/>
                          </a:solidFill>
                          <a:effectLst/>
                          <a:latin typeface="Akrobat" panose="00000600000000000000" pitchFamily="50" charset="-52"/>
                        </a:rPr>
                        <a:t>40</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52606B"/>
                          </a:solidFill>
                          <a:effectLst/>
                          <a:latin typeface="Akrobat" panose="00000600000000000000" pitchFamily="50" charset="-52"/>
                        </a:rPr>
                        <a:t>40</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300" b="0" i="0" u="none" strike="noStrike" dirty="0">
                          <a:solidFill>
                            <a:srgbClr val="52606B"/>
                          </a:solidFill>
                          <a:effectLst/>
                          <a:latin typeface="Akrobat" panose="00000600000000000000" pitchFamily="50" charset="-52"/>
                        </a:rPr>
                        <a:t>35</a:t>
                      </a:r>
                    </a:p>
                  </a:txBody>
                  <a:tcPr marL="7620" marR="7620" marT="7620" marB="0" anchor="ctr">
                    <a:lnT w="12700" cap="flat" cmpd="sng" algn="ctr">
                      <a:no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2216241020"/>
                  </a:ext>
                </a:extLst>
              </a:tr>
              <a:tr h="589478">
                <a:tc>
                  <a:txBody>
                    <a:bodyPr/>
                    <a:lstStyle/>
                    <a:p>
                      <a:pPr algn="l" fontAlgn="ctr"/>
                      <a:r>
                        <a:rPr lang="ru-RU" sz="1300" b="0" i="0" u="none" strike="noStrike" dirty="0">
                          <a:solidFill>
                            <a:srgbClr val="52606B"/>
                          </a:solidFill>
                          <a:effectLst/>
                          <a:latin typeface="Akrobat Bold" panose="00000800000000000000" pitchFamily="50" charset="-52"/>
                        </a:rPr>
                        <a:t>Согласование</a:t>
                      </a:r>
                      <a:r>
                        <a:rPr lang="ru-RU" sz="1300" b="0" i="0" u="none" strike="noStrike" baseline="0" dirty="0">
                          <a:solidFill>
                            <a:srgbClr val="52606B"/>
                          </a:solidFill>
                          <a:effectLst/>
                          <a:latin typeface="Akrobat Bold" panose="00000800000000000000" pitchFamily="50" charset="-52"/>
                        </a:rPr>
                        <a:t> ИУВ под объёмы сборов</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dirty="0">
                          <a:solidFill>
                            <a:srgbClr val="00B050"/>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52606B"/>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52606B"/>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err="1">
                          <a:solidFill>
                            <a:srgbClr val="52606B"/>
                          </a:solidFill>
                          <a:effectLst/>
                          <a:latin typeface="Akrobat" panose="00000600000000000000" pitchFamily="50" charset="-52"/>
                        </a:rPr>
                        <a:t>грейды</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300" b="0" i="0" u="none" strike="noStrike" dirty="0" err="1">
                          <a:solidFill>
                            <a:srgbClr val="52606B"/>
                          </a:solidFill>
                          <a:effectLst/>
                          <a:latin typeface="Akrobat" panose="00000600000000000000" pitchFamily="50" charset="-52"/>
                        </a:rPr>
                        <a:t>грейды</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745658805"/>
                  </a:ext>
                </a:extLst>
              </a:tr>
              <a:tr h="625568">
                <a:tc>
                  <a:txBody>
                    <a:bodyPr/>
                    <a:lstStyle/>
                    <a:p>
                      <a:pPr algn="l" fontAlgn="ctr"/>
                      <a:r>
                        <a:rPr lang="ru-RU" sz="1300" b="0" i="0" u="none" strike="noStrike" dirty="0">
                          <a:solidFill>
                            <a:srgbClr val="52606B"/>
                          </a:solidFill>
                          <a:effectLst/>
                          <a:latin typeface="Akrobat Bold" panose="00000800000000000000" pitchFamily="50" charset="-52"/>
                        </a:rPr>
                        <a:t>Полностью</a:t>
                      </a:r>
                      <a:r>
                        <a:rPr lang="ru-RU" sz="1300" b="0" i="0" u="none" strike="noStrike" baseline="0" dirty="0">
                          <a:solidFill>
                            <a:srgbClr val="52606B"/>
                          </a:solidFill>
                          <a:effectLst/>
                          <a:latin typeface="Akrobat Bold" panose="00000800000000000000" pitchFamily="50" charset="-52"/>
                        </a:rPr>
                        <a:t>  безбумажное оформление полиса и листа  осмотра (в  т  ч с  оплатой  наличными) </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dirty="0">
                          <a:solidFill>
                            <a:srgbClr val="00B050"/>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1300" b="0" i="0" u="none" strike="noStrike" dirty="0">
                          <a:solidFill>
                            <a:srgbClr val="C00000"/>
                          </a:solidFill>
                          <a:effectLst/>
                          <a:latin typeface="Akrobat" panose="00000600000000000000" pitchFamily="50" charset="-52"/>
                        </a:rPr>
                        <a:t>нет </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2466719112"/>
                  </a:ext>
                </a:extLst>
              </a:tr>
              <a:tr h="625568">
                <a:tc>
                  <a:txBody>
                    <a:bodyPr/>
                    <a:lstStyle/>
                    <a:p>
                      <a:pPr algn="l" fontAlgn="ctr"/>
                      <a:r>
                        <a:rPr lang="ru-RU" sz="1300" b="0" i="0" u="none" strike="noStrike" dirty="0">
                          <a:solidFill>
                            <a:srgbClr val="52606B"/>
                          </a:solidFill>
                          <a:effectLst/>
                          <a:latin typeface="Akrobat Bold" panose="00000800000000000000" pitchFamily="50" charset="-52"/>
                        </a:rPr>
                        <a:t>Рассрочка</a:t>
                      </a:r>
                      <a:r>
                        <a:rPr lang="ru-RU" sz="1300" b="0" i="0" u="none" strike="noStrike" baseline="0" dirty="0">
                          <a:solidFill>
                            <a:srgbClr val="52606B"/>
                          </a:solidFill>
                          <a:effectLst/>
                          <a:latin typeface="Akrobat Bold" panose="00000800000000000000" pitchFamily="50" charset="-52"/>
                        </a:rPr>
                        <a:t> на 4 платежа  поквартально БЕЗ  повышающего коэффициент</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baseline="0" dirty="0">
                          <a:solidFill>
                            <a:srgbClr val="00B050"/>
                          </a:solidFill>
                          <a:effectLst/>
                          <a:latin typeface="Akrobat" panose="00000600000000000000" pitchFamily="50" charset="-52"/>
                        </a:rPr>
                        <a:t>да</a:t>
                      </a:r>
                      <a:endParaRPr lang="ru-RU" sz="1300" b="1" i="0" u="none" strike="noStrike" dirty="0">
                        <a:solidFill>
                          <a:srgbClr val="00B050"/>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52606B"/>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 </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3824524588"/>
                  </a:ext>
                </a:extLst>
              </a:tr>
              <a:tr h="625568">
                <a:tc>
                  <a:txBody>
                    <a:bodyPr/>
                    <a:lstStyle/>
                    <a:p>
                      <a:pPr algn="l" fontAlgn="ctr"/>
                      <a:r>
                        <a:rPr lang="ru-RU" sz="1300" b="0" i="0" u="none" strike="noStrike" dirty="0">
                          <a:solidFill>
                            <a:srgbClr val="52606B"/>
                          </a:solidFill>
                          <a:effectLst/>
                          <a:latin typeface="Akrobat Bold" panose="00000800000000000000" pitchFamily="50" charset="-52"/>
                        </a:rPr>
                        <a:t>Автоматизированный</a:t>
                      </a:r>
                      <a:r>
                        <a:rPr lang="ru-RU" sz="1300" b="0" i="0" u="none" strike="noStrike" baseline="0" dirty="0">
                          <a:solidFill>
                            <a:srgbClr val="52606B"/>
                          </a:solidFill>
                          <a:effectLst/>
                          <a:latin typeface="Akrobat Bold" panose="00000800000000000000" pitchFamily="50" charset="-52"/>
                        </a:rPr>
                        <a:t> </a:t>
                      </a:r>
                      <a:r>
                        <a:rPr lang="ru-RU" sz="1300" b="0" i="0" u="none" strike="noStrike" baseline="0" dirty="0" err="1">
                          <a:solidFill>
                            <a:srgbClr val="52606B"/>
                          </a:solidFill>
                          <a:effectLst/>
                          <a:latin typeface="Akrobat Bold" panose="00000800000000000000" pitchFamily="50" charset="-52"/>
                        </a:rPr>
                        <a:t>андеррайтинг</a:t>
                      </a:r>
                      <a:r>
                        <a:rPr lang="ru-RU" sz="1300" b="0" i="0" u="none" strike="noStrike" baseline="0" dirty="0">
                          <a:solidFill>
                            <a:srgbClr val="52606B"/>
                          </a:solidFill>
                          <a:effectLst/>
                          <a:latin typeface="Akrobat Bold" panose="00000800000000000000" pitchFamily="50" charset="-52"/>
                        </a:rPr>
                        <a:t> в системе</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dirty="0">
                          <a:solidFill>
                            <a:srgbClr val="00B050"/>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52606B"/>
                          </a:solidFill>
                          <a:effectLst/>
                          <a:latin typeface="Akrobat" panose="00000600000000000000" pitchFamily="50" charset="-52"/>
                        </a:rPr>
                        <a:t>частично</a:t>
                      </a:r>
                      <a:r>
                        <a:rPr lang="ru-RU" sz="1300" b="0" i="0" u="none" strike="noStrike" baseline="0" dirty="0">
                          <a:solidFill>
                            <a:srgbClr val="52606B"/>
                          </a:solidFill>
                          <a:effectLst/>
                          <a:latin typeface="Akrobat" panose="00000600000000000000" pitchFamily="50" charset="-52"/>
                        </a:rPr>
                        <a:t> </a:t>
                      </a:r>
                      <a:endParaRPr lang="ru-RU" sz="1300" b="0" i="0" u="none" strike="noStrike" dirty="0">
                        <a:solidFill>
                          <a:srgbClr val="52606B"/>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 нет </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1058562446"/>
                  </a:ext>
                </a:extLst>
              </a:tr>
              <a:tr h="625568">
                <a:tc>
                  <a:txBody>
                    <a:bodyPr/>
                    <a:lstStyle/>
                    <a:p>
                      <a:pPr algn="l" fontAlgn="ctr"/>
                      <a:r>
                        <a:rPr lang="ru-RU" sz="1300" b="0" i="0" u="none" strike="noStrike" dirty="0">
                          <a:solidFill>
                            <a:srgbClr val="52606B"/>
                          </a:solidFill>
                          <a:effectLst/>
                          <a:latin typeface="Akrobat Bold" panose="00000800000000000000" pitchFamily="50" charset="-52"/>
                        </a:rPr>
                        <a:t>Онлайн поддержка Агента </a:t>
                      </a:r>
                      <a:r>
                        <a:rPr lang="en-US" sz="1300" b="0" i="0" u="none" strike="noStrike" dirty="0">
                          <a:solidFill>
                            <a:srgbClr val="52606B"/>
                          </a:solidFill>
                          <a:effectLst/>
                          <a:latin typeface="Akrobat Bold" panose="00000800000000000000" pitchFamily="50" charset="-52"/>
                        </a:rPr>
                        <a:t>2</a:t>
                      </a:r>
                      <a:r>
                        <a:rPr lang="ru-RU" sz="1300" b="0" i="0" u="none" strike="noStrike" dirty="0">
                          <a:solidFill>
                            <a:srgbClr val="52606B"/>
                          </a:solidFill>
                          <a:effectLst/>
                          <a:latin typeface="Akrobat Bold" panose="00000800000000000000" pitchFamily="50" charset="-52"/>
                        </a:rPr>
                        <a:t>0</a:t>
                      </a:r>
                      <a:r>
                        <a:rPr lang="en-US" sz="1300" b="0" i="0" u="none" strike="noStrike" dirty="0">
                          <a:solidFill>
                            <a:srgbClr val="52606B"/>
                          </a:solidFill>
                          <a:effectLst/>
                          <a:latin typeface="Akrobat Bold" panose="00000800000000000000" pitchFamily="50" charset="-52"/>
                        </a:rPr>
                        <a:t>/7/365</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dirty="0">
                          <a:solidFill>
                            <a:srgbClr val="00B050"/>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1269111877"/>
                  </a:ext>
                </a:extLst>
              </a:tr>
              <a:tr h="625568">
                <a:tc>
                  <a:txBody>
                    <a:bodyPr/>
                    <a:lstStyle/>
                    <a:p>
                      <a:pPr algn="l" fontAlgn="ctr"/>
                      <a:r>
                        <a:rPr lang="ru-RU" sz="1300" b="0" i="0" u="none" strike="noStrike" dirty="0">
                          <a:solidFill>
                            <a:srgbClr val="52606B"/>
                          </a:solidFill>
                          <a:effectLst/>
                          <a:latin typeface="Akrobat Bold" panose="00000800000000000000" pitchFamily="50" charset="-52"/>
                        </a:rPr>
                        <a:t>Федеральная</a:t>
                      </a:r>
                      <a:r>
                        <a:rPr lang="ru-RU" sz="1300" b="0" i="0" u="none" strike="noStrike" baseline="0" dirty="0">
                          <a:solidFill>
                            <a:srgbClr val="52606B"/>
                          </a:solidFill>
                          <a:effectLst/>
                          <a:latin typeface="Akrobat Bold" panose="00000800000000000000" pitchFamily="50" charset="-52"/>
                        </a:rPr>
                        <a:t> сеть осмотров и оценки  НЭ</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dirty="0">
                          <a:solidFill>
                            <a:srgbClr val="00B050"/>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52606B"/>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52606B"/>
                          </a:solidFill>
                          <a:effectLst/>
                          <a:latin typeface="Akrobat" panose="00000600000000000000" pitchFamily="50" charset="-52"/>
                        </a:rPr>
                        <a:t>да</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нет</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4219252723"/>
                  </a:ext>
                </a:extLst>
              </a:tr>
              <a:tr h="625568">
                <a:tc>
                  <a:txBody>
                    <a:bodyPr/>
                    <a:lstStyle/>
                    <a:p>
                      <a:pPr algn="l" fontAlgn="ctr"/>
                      <a:r>
                        <a:rPr lang="ru-RU" sz="1300" b="0" i="0" u="none" strike="noStrike" dirty="0">
                          <a:solidFill>
                            <a:srgbClr val="52606B"/>
                          </a:solidFill>
                          <a:effectLst/>
                          <a:latin typeface="Akrobat Bold" panose="00000800000000000000" pitchFamily="50" charset="-52"/>
                        </a:rPr>
                        <a:t>Скорость выплаты КВ за </a:t>
                      </a:r>
                      <a:r>
                        <a:rPr lang="ru-RU" sz="1300" b="0" i="0" u="none" strike="noStrike">
                          <a:solidFill>
                            <a:srgbClr val="52606B"/>
                          </a:solidFill>
                          <a:effectLst/>
                          <a:latin typeface="Akrobat Bold" panose="00000800000000000000" pitchFamily="50" charset="-52"/>
                        </a:rPr>
                        <a:t>полисы ИФЛ</a:t>
                      </a:r>
                      <a:endParaRPr lang="ru-RU" sz="1300" b="0" i="0" u="none" strike="noStrike" dirty="0">
                        <a:solidFill>
                          <a:srgbClr val="52606B"/>
                        </a:solidFill>
                        <a:effectLst/>
                        <a:latin typeface="Akrobat Bold" panose="00000800000000000000" pitchFamily="50" charset="-52"/>
                      </a:endParaRPr>
                    </a:p>
                  </a:txBody>
                  <a:tcPr marL="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1" i="0" u="none" strike="noStrike" baseline="0" dirty="0">
                          <a:solidFill>
                            <a:srgbClr val="00B050"/>
                          </a:solidFill>
                          <a:effectLst/>
                          <a:latin typeface="Akrobat" panose="00000600000000000000" pitchFamily="50" charset="-52"/>
                        </a:rPr>
                        <a:t>1-3дня </a:t>
                      </a:r>
                      <a:endParaRPr lang="ru-RU" sz="1300" b="1" i="0" u="none" strike="noStrike" dirty="0">
                        <a:solidFill>
                          <a:srgbClr val="00B050"/>
                        </a:solidFill>
                        <a:effectLst/>
                        <a:latin typeface="Akrobat" panose="00000600000000000000" pitchFamily="50" charset="-52"/>
                      </a:endParaRP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solidFill>
                      <a:srgbClr val="EBECF0"/>
                    </a:solidFill>
                  </a:tcPr>
                </a:tc>
                <a:tc>
                  <a:txBody>
                    <a:bodyPr/>
                    <a:lstStyle/>
                    <a:p>
                      <a:pPr algn="ctr" fontAlgn="ctr"/>
                      <a:r>
                        <a:rPr lang="ru-RU" sz="1300" b="0" i="0" u="none" strike="noStrike" dirty="0">
                          <a:solidFill>
                            <a:srgbClr val="C00000"/>
                          </a:solidFill>
                          <a:effectLst/>
                          <a:latin typeface="Akrobat" panose="00000600000000000000" pitchFamily="50" charset="-52"/>
                        </a:rPr>
                        <a:t>До 3 мес.</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До 15 дней</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До 15 дней</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tc>
                  <a:txBody>
                    <a:bodyPr/>
                    <a:lstStyle/>
                    <a:p>
                      <a:pPr algn="ctr" fontAlgn="ctr"/>
                      <a:r>
                        <a:rPr lang="ru-RU" sz="1300" b="0" i="0" u="none" strike="noStrike" dirty="0">
                          <a:solidFill>
                            <a:srgbClr val="C00000"/>
                          </a:solidFill>
                          <a:effectLst/>
                          <a:latin typeface="Akrobat" panose="00000600000000000000" pitchFamily="50" charset="-52"/>
                        </a:rPr>
                        <a:t>До 15 дней</a:t>
                      </a:r>
                    </a:p>
                  </a:txBody>
                  <a:tcPr marL="7620" marR="7620" marT="7620" marB="0" anchor="ctr">
                    <a:lnT w="12700" cap="flat" cmpd="sng" algn="ctr">
                      <a:solidFill>
                        <a:srgbClr val="939BA1"/>
                      </a:solidFill>
                      <a:prstDash val="solid"/>
                      <a:round/>
                      <a:headEnd type="none" w="med" len="med"/>
                      <a:tailEnd type="none" w="med" len="med"/>
                    </a:lnT>
                    <a:lnB w="12700" cap="flat" cmpd="sng" algn="ctr">
                      <a:solidFill>
                        <a:srgbClr val="939BA1"/>
                      </a:solidFill>
                      <a:prstDash val="solid"/>
                      <a:round/>
                      <a:headEnd type="none" w="med" len="med"/>
                      <a:tailEnd type="none" w="med" len="med"/>
                    </a:lnB>
                  </a:tcPr>
                </a:tc>
                <a:extLst>
                  <a:ext uri="{0D108BD9-81ED-4DB2-BD59-A6C34878D82A}">
                    <a16:rowId xmlns:a16="http://schemas.microsoft.com/office/drawing/2014/main" val="942631698"/>
                  </a:ext>
                </a:extLst>
              </a:tr>
            </a:tbl>
          </a:graphicData>
        </a:graphic>
      </p:graphicFrame>
      <p:sp>
        <p:nvSpPr>
          <p:cNvPr id="4" name="Номер слайда 6"/>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86F2CA7A-4FCD-4C34-9EF3-CD57082203A5}" type="slidenum">
              <a:rPr lang="ru-RU" sz="900" smtClean="0"/>
              <a:t>47</a:t>
            </a:fld>
            <a:endParaRPr lang="ru-RU" sz="900" dirty="0"/>
          </a:p>
        </p:txBody>
      </p:sp>
    </p:spTree>
    <p:extLst>
      <p:ext uri="{BB962C8B-B14F-4D97-AF65-F5344CB8AC3E}">
        <p14:creationId xmlns:p14="http://schemas.microsoft.com/office/powerpoint/2010/main" val="311160268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Рисунок 2"/>
          <p:cNvPicPr>
            <a:picLocks noChangeAspect="1"/>
          </p:cNvPicPr>
          <p:nvPr/>
        </p:nvPicPr>
        <p:blipFill rotWithShape="1">
          <a:blip r:embed="rId2" cstate="print">
            <a:extLst>
              <a:ext uri="{28A0092B-C50C-407E-A947-70E740481C1C}">
                <a14:useLocalDpi xmlns:a14="http://schemas.microsoft.com/office/drawing/2010/main" val="0"/>
              </a:ext>
            </a:extLst>
          </a:blip>
          <a:srcRect l="29965" t="-79" r="-2438" b="79"/>
          <a:stretch/>
        </p:blipFill>
        <p:spPr>
          <a:xfrm>
            <a:off x="6246891" y="0"/>
            <a:ext cx="7455152" cy="6858000"/>
          </a:xfrm>
          <a:prstGeom prst="roundRect">
            <a:avLst>
              <a:gd name="adj" fmla="val 6634"/>
            </a:avLst>
          </a:prstGeom>
        </p:spPr>
      </p:pic>
      <p:sp>
        <p:nvSpPr>
          <p:cNvPr id="2" name="Заголовок 1"/>
          <p:cNvSpPr>
            <a:spLocks noGrp="1"/>
          </p:cNvSpPr>
          <p:nvPr>
            <p:ph type="title"/>
          </p:nvPr>
        </p:nvSpPr>
        <p:spPr/>
        <p:txBody>
          <a:bodyPr/>
          <a:lstStyle/>
          <a:p>
            <a:r>
              <a:rPr lang="ru-RU" dirty="0"/>
              <a:t>Если  нужна  помощь</a:t>
            </a:r>
          </a:p>
        </p:txBody>
      </p:sp>
      <p:sp>
        <p:nvSpPr>
          <p:cNvPr id="10" name="Прямоугольник 12">
            <a:extLst>
              <a:ext uri="{FF2B5EF4-FFF2-40B4-BE49-F238E27FC236}">
                <a16:creationId xmlns:a16="http://schemas.microsoft.com/office/drawing/2014/main" id="{EC84C241-B6DB-4D42-ABCB-944E8BC67F34}"/>
              </a:ext>
            </a:extLst>
          </p:cNvPr>
          <p:cNvSpPr/>
          <p:nvPr/>
        </p:nvSpPr>
        <p:spPr>
          <a:xfrm>
            <a:off x="956446" y="1150873"/>
            <a:ext cx="361440" cy="800219"/>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4600" b="0" i="0" u="none" strike="noStrike" kern="1200" cap="none" spc="0" normalizeH="0" baseline="0" noProof="0" dirty="0">
                <a:ln>
                  <a:noFill/>
                </a:ln>
                <a:solidFill>
                  <a:srgbClr val="C5CAD0"/>
                </a:solidFill>
                <a:effectLst/>
                <a:uLnTx/>
                <a:uFillTx/>
                <a:latin typeface="Akrobat Bold" panose="00000800000000000000" pitchFamily="50" charset="-52"/>
                <a:ea typeface="+mn-ea"/>
                <a:cs typeface="+mn-cs"/>
              </a:rPr>
              <a:t>1</a:t>
            </a:r>
          </a:p>
        </p:txBody>
      </p:sp>
      <p:sp>
        <p:nvSpPr>
          <p:cNvPr id="11" name="Объект 2">
            <a:extLst>
              <a:ext uri="{FF2B5EF4-FFF2-40B4-BE49-F238E27FC236}">
                <a16:creationId xmlns:a16="http://schemas.microsoft.com/office/drawing/2014/main" id="{791B4EA8-D209-422E-A8B8-79501AB19E0B}"/>
              </a:ext>
            </a:extLst>
          </p:cNvPr>
          <p:cNvSpPr txBox="1">
            <a:spLocks/>
          </p:cNvSpPr>
          <p:nvPr/>
        </p:nvSpPr>
        <p:spPr>
          <a:xfrm>
            <a:off x="1631142" y="1286568"/>
            <a:ext cx="3310997" cy="2769989"/>
          </a:xfrm>
          <a:prstGeom prst="rect">
            <a:avLst/>
          </a:prstGeom>
        </p:spPr>
        <p:txBody>
          <a:bodyPr wrap="square" lIns="0" tIns="0" rIns="0" bIns="0">
            <a:spAutoFit/>
          </a:bodyPr>
          <a:lstStyle>
            <a:defPPr>
              <a:defRPr lang="ru-RU"/>
            </a:defPPr>
            <a:lvl1pPr>
              <a:defRPr sz="2000" spc="-65">
                <a:solidFill>
                  <a:srgbClr val="52606B"/>
                </a:solidFill>
                <a:latin typeface="Akrobat Bold" panose="00000800000000000000" pitchFamily="50" charset="-5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Руководитель проекта ИФЛ</a:t>
            </a:r>
            <a:r>
              <a:rPr kumimoji="0" lang="en-US"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 Relaunch</a:t>
            </a:r>
            <a:r>
              <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 Штаб-квартира  </a:t>
            </a:r>
            <a:endParaRPr kumimoji="0" lang="ru-RU" sz="1800" b="0" i="0" u="none" strike="noStrike" kern="1200" cap="none" spc="0" normalizeH="0" baseline="0" noProof="0" dirty="0">
              <a:ln>
                <a:noFill/>
              </a:ln>
              <a:solidFill>
                <a:srgbClr val="C8202F"/>
              </a:solidFill>
              <a:effectLst/>
              <a:uLnTx/>
              <a:uFillTx/>
              <a:latin typeface="Akrobat Bold" panose="00000800000000000000" pitchFamily="50" charset="-52"/>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C8202F"/>
                </a:solidFill>
                <a:effectLst/>
                <a:uLnTx/>
                <a:uFillTx/>
                <a:latin typeface="Akrobat Bold" panose="00000800000000000000" pitchFamily="50" charset="-52"/>
                <a:ea typeface="+mn-ea"/>
                <a:cs typeface="+mn-cs"/>
              </a:rPr>
              <a:t>Пахомова  Анна</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+7 (963) 711-70-71</a:t>
            </a:r>
            <a:endPar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a:t>
            </a:r>
            <a:r>
              <a:rPr kumimoji="0" lang="en-US" sz="1800" b="0" i="0" u="none" strike="noStrike" kern="1200" cap="none" spc="0" normalizeH="0" baseline="0" noProof="0" dirty="0" err="1">
                <a:ln>
                  <a:noFill/>
                </a:ln>
                <a:solidFill>
                  <a:srgbClr val="52606B"/>
                </a:solidFill>
                <a:effectLst/>
                <a:uLnTx/>
                <a:uFillTx/>
                <a:latin typeface="Akrobat" panose="00000600000000000000" pitchFamily="50" charset="-52"/>
                <a:ea typeface="+mn-ea"/>
                <a:cs typeface="+mn-cs"/>
              </a:rPr>
              <a:t>Anna_fizik</a:t>
            </a:r>
            <a:r>
              <a:rPr kumimoji="0" lang="en-US"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 (</a:t>
            </a:r>
            <a:r>
              <a:rPr kumimoji="0" lang="ru-RU" sz="1800" b="0" i="0" u="none" strike="noStrike" kern="1200" cap="none" spc="0" normalizeH="0" baseline="0" noProof="0" dirty="0" err="1">
                <a:ln>
                  <a:noFill/>
                </a:ln>
                <a:solidFill>
                  <a:srgbClr val="52606B"/>
                </a:solidFill>
                <a:effectLst/>
                <a:uLnTx/>
                <a:uFillTx/>
                <a:latin typeface="Akrobat" panose="00000600000000000000" pitchFamily="50" charset="-52"/>
                <a:ea typeface="+mn-ea"/>
                <a:cs typeface="+mn-cs"/>
              </a:rPr>
              <a:t>Телеграм</a:t>
            </a:r>
            <a:r>
              <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52606B"/>
                </a:solidFill>
                <a:effectLst/>
                <a:uLnTx/>
                <a:uFillTx/>
                <a:latin typeface="Akrobat" panose="00000600000000000000" pitchFamily="50" charset="-52"/>
                <a:ea typeface="+mn-ea"/>
                <a:cs typeface="+mn-cs"/>
              </a:rPr>
              <a:t>Руководитель проекта  СПБ</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C8202F"/>
                </a:solidFill>
                <a:effectLst/>
                <a:uLnTx/>
                <a:uFillTx/>
                <a:latin typeface="Akrobat Bold" panose="00000800000000000000" pitchFamily="50" charset="-52"/>
                <a:ea typeface="+mn-ea"/>
                <a:cs typeface="+mn-cs"/>
              </a:rPr>
              <a:t>Комбарова Виолетта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52606B"/>
                </a:solidFill>
                <a:effectLst/>
                <a:uLnTx/>
                <a:uFillTx/>
                <a:latin typeface="Akrobat" panose="00000600000000000000" pitchFamily="50" charset="-52"/>
                <a:ea typeface="+mn-ea"/>
                <a:cs typeface="+mn-cs"/>
              </a:rPr>
              <a:t>+7 (911) 988-10-04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endParaRPr>
          </a:p>
        </p:txBody>
      </p:sp>
      <p:cxnSp>
        <p:nvCxnSpPr>
          <p:cNvPr id="12" name="Straight Connector 3">
            <a:extLst>
              <a:ext uri="{FF2B5EF4-FFF2-40B4-BE49-F238E27FC236}">
                <a16:creationId xmlns:a16="http://schemas.microsoft.com/office/drawing/2014/main" id="{148C0FA9-2EA4-4EC1-82BF-20A5C0F5CA82}"/>
              </a:ext>
            </a:extLst>
          </p:cNvPr>
          <p:cNvCxnSpPr/>
          <p:nvPr/>
        </p:nvCxnSpPr>
        <p:spPr>
          <a:xfrm>
            <a:off x="1454841" y="1340221"/>
            <a:ext cx="0" cy="1275355"/>
          </a:xfrm>
          <a:prstGeom prst="line">
            <a:avLst/>
          </a:prstGeom>
          <a:ln w="19050">
            <a:solidFill>
              <a:srgbClr val="CCD0D5"/>
            </a:solidFill>
          </a:ln>
        </p:spPr>
        <p:style>
          <a:lnRef idx="1">
            <a:schemeClr val="accent1"/>
          </a:lnRef>
          <a:fillRef idx="0">
            <a:schemeClr val="accent1"/>
          </a:fillRef>
          <a:effectRef idx="0">
            <a:schemeClr val="accent1"/>
          </a:effectRef>
          <a:fontRef idx="minor">
            <a:schemeClr val="tx1"/>
          </a:fontRef>
        </p:style>
      </p:cxnSp>
      <p:sp>
        <p:nvSpPr>
          <p:cNvPr id="13" name="Прямоугольник 12">
            <a:extLst>
              <a:ext uri="{FF2B5EF4-FFF2-40B4-BE49-F238E27FC236}">
                <a16:creationId xmlns:a16="http://schemas.microsoft.com/office/drawing/2014/main" id="{8DFC619C-0B53-48E6-9C7B-75A3475BBC4C}"/>
              </a:ext>
            </a:extLst>
          </p:cNvPr>
          <p:cNvSpPr/>
          <p:nvPr/>
        </p:nvSpPr>
        <p:spPr>
          <a:xfrm>
            <a:off x="956446" y="2790609"/>
            <a:ext cx="361440" cy="8002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600" b="0" i="0" u="none" strike="noStrike" kern="1200" cap="none" spc="0" normalizeH="0" baseline="0" noProof="0" dirty="0">
                <a:ln>
                  <a:noFill/>
                </a:ln>
                <a:solidFill>
                  <a:srgbClr val="C5CAD0"/>
                </a:solidFill>
                <a:effectLst/>
                <a:uLnTx/>
                <a:uFillTx/>
                <a:latin typeface="Akrobat Bold" panose="00000800000000000000" pitchFamily="50" charset="-52"/>
                <a:ea typeface="+mn-ea"/>
                <a:cs typeface="+mn-cs"/>
              </a:rPr>
              <a:t>2</a:t>
            </a:r>
          </a:p>
        </p:txBody>
      </p:sp>
      <p:cxnSp>
        <p:nvCxnSpPr>
          <p:cNvPr id="14" name="Straight Connector 78">
            <a:extLst>
              <a:ext uri="{FF2B5EF4-FFF2-40B4-BE49-F238E27FC236}">
                <a16:creationId xmlns:a16="http://schemas.microsoft.com/office/drawing/2014/main" id="{425D9162-4480-4CCE-9B5B-9D0FC50A44FD}"/>
              </a:ext>
            </a:extLst>
          </p:cNvPr>
          <p:cNvCxnSpPr>
            <a:cxnSpLocks/>
          </p:cNvCxnSpPr>
          <p:nvPr/>
        </p:nvCxnSpPr>
        <p:spPr>
          <a:xfrm>
            <a:off x="1454841" y="2970432"/>
            <a:ext cx="0" cy="1012217"/>
          </a:xfrm>
          <a:prstGeom prst="line">
            <a:avLst/>
          </a:prstGeom>
          <a:ln w="19050">
            <a:solidFill>
              <a:srgbClr val="CCD0D5"/>
            </a:solidFill>
          </a:ln>
        </p:spPr>
        <p:style>
          <a:lnRef idx="1">
            <a:schemeClr val="accent1"/>
          </a:lnRef>
          <a:fillRef idx="0">
            <a:schemeClr val="accent1"/>
          </a:fillRef>
          <a:effectRef idx="0">
            <a:schemeClr val="accent1"/>
          </a:effectRef>
          <a:fontRef idx="minor">
            <a:schemeClr val="tx1"/>
          </a:fontRef>
        </p:style>
      </p:cxnSp>
      <p:sp>
        <p:nvSpPr>
          <p:cNvPr id="16" name="Прямоугольник 12">
            <a:extLst>
              <a:ext uri="{FF2B5EF4-FFF2-40B4-BE49-F238E27FC236}">
                <a16:creationId xmlns:a16="http://schemas.microsoft.com/office/drawing/2014/main" id="{EC84C241-B6DB-4D42-ABCB-944E8BC67F34}"/>
              </a:ext>
            </a:extLst>
          </p:cNvPr>
          <p:cNvSpPr/>
          <p:nvPr/>
        </p:nvSpPr>
        <p:spPr>
          <a:xfrm>
            <a:off x="961852" y="3997394"/>
            <a:ext cx="361440" cy="800219"/>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ru-RU" sz="4600" dirty="0">
                <a:solidFill>
                  <a:srgbClr val="C5CAD0"/>
                </a:solidFill>
                <a:latin typeface="Akrobat Bold" panose="00000800000000000000" pitchFamily="50" charset="-52"/>
              </a:rPr>
              <a:t>3</a:t>
            </a:r>
            <a:endParaRPr kumimoji="0" lang="ru-RU" sz="4600" b="0" i="0" u="none" strike="noStrike" kern="1200" cap="none" spc="0" normalizeH="0" baseline="0" noProof="0" dirty="0">
              <a:ln>
                <a:noFill/>
              </a:ln>
              <a:solidFill>
                <a:srgbClr val="C5CAD0"/>
              </a:solidFill>
              <a:effectLst/>
              <a:uLnTx/>
              <a:uFillTx/>
              <a:latin typeface="Akrobat Bold" panose="00000800000000000000" pitchFamily="50" charset="-52"/>
              <a:ea typeface="+mn-ea"/>
              <a:cs typeface="+mn-cs"/>
            </a:endParaRPr>
          </a:p>
        </p:txBody>
      </p:sp>
      <p:sp>
        <p:nvSpPr>
          <p:cNvPr id="17" name="Объект 2">
            <a:extLst>
              <a:ext uri="{FF2B5EF4-FFF2-40B4-BE49-F238E27FC236}">
                <a16:creationId xmlns:a16="http://schemas.microsoft.com/office/drawing/2014/main" id="{791B4EA8-D209-422E-A8B8-79501AB19E0B}"/>
              </a:ext>
            </a:extLst>
          </p:cNvPr>
          <p:cNvSpPr txBox="1">
            <a:spLocks/>
          </p:cNvSpPr>
          <p:nvPr/>
        </p:nvSpPr>
        <p:spPr>
          <a:xfrm>
            <a:off x="1636548" y="4133089"/>
            <a:ext cx="3310997" cy="1107996"/>
          </a:xfrm>
          <a:prstGeom prst="rect">
            <a:avLst/>
          </a:prstGeom>
        </p:spPr>
        <p:txBody>
          <a:bodyPr wrap="square" lIns="0" tIns="0" rIns="0" bIns="0">
            <a:spAutoFit/>
          </a:bodyPr>
          <a:lstStyle>
            <a:defPPr>
              <a:defRPr lang="ru-RU"/>
            </a:defPPr>
            <a:lvl1pPr>
              <a:defRPr sz="2000" spc="-65">
                <a:solidFill>
                  <a:srgbClr val="52606B"/>
                </a:solidFill>
                <a:latin typeface="Akrobat Bold" panose="00000800000000000000" pitchFamily="50" charset="-5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ru-RU" sz="1800" spc="0" dirty="0">
                <a:latin typeface="Akrobat" panose="00000600000000000000" pitchFamily="50" charset="-52"/>
              </a:rPr>
              <a:t>Чат поддержки агентов  в  </a:t>
            </a:r>
            <a:r>
              <a:rPr lang="ru-RU" sz="1800" spc="0" dirty="0" err="1">
                <a:latin typeface="Akrobat" panose="00000600000000000000" pitchFamily="50" charset="-52"/>
              </a:rPr>
              <a:t>Телеграм</a:t>
            </a:r>
            <a:endParaRPr lang="ru-RU" sz="1800" spc="0" dirty="0">
              <a:latin typeface="Akrobat" panose="00000600000000000000" pitchFamily="50" charset="-5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spc="0" dirty="0">
                <a:solidFill>
                  <a:srgbClr val="C00000"/>
                </a:solidFill>
                <a:latin typeface="Akrobat" panose="00000600000000000000" pitchFamily="50" charset="-52"/>
              </a:rPr>
              <a:t>Alfa_support_partner</a:t>
            </a:r>
          </a:p>
          <a:p>
            <a:pPr lvl="0"/>
            <a:r>
              <a:rPr lang="ru-RU" sz="1800" u="sng" dirty="0">
                <a:latin typeface="Times New Roman" panose="02020603050405020304" pitchFamily="18" charset="0"/>
                <a:ea typeface="Calibri" panose="020F0502020204030204" pitchFamily="34" charset="0"/>
                <a:hlinkClick r:id="rId3"/>
              </a:rPr>
              <a:t>https://t.me/alfamortgagechat</a:t>
            </a:r>
            <a:endParaRPr lang="en-US" sz="1800" b="1" spc="0" dirty="0">
              <a:latin typeface="Akrobat" panose="00000600000000000000" pitchFamily="50" charset="-5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endParaRPr>
          </a:p>
        </p:txBody>
      </p:sp>
      <p:cxnSp>
        <p:nvCxnSpPr>
          <p:cNvPr id="18" name="Straight Connector 3">
            <a:extLst>
              <a:ext uri="{FF2B5EF4-FFF2-40B4-BE49-F238E27FC236}">
                <a16:creationId xmlns:a16="http://schemas.microsoft.com/office/drawing/2014/main" id="{148C0FA9-2EA4-4EC1-82BF-20A5C0F5CA82}"/>
              </a:ext>
            </a:extLst>
          </p:cNvPr>
          <p:cNvCxnSpPr/>
          <p:nvPr/>
        </p:nvCxnSpPr>
        <p:spPr>
          <a:xfrm flipH="1">
            <a:off x="1454841" y="4186742"/>
            <a:ext cx="5406" cy="930948"/>
          </a:xfrm>
          <a:prstGeom prst="line">
            <a:avLst/>
          </a:prstGeom>
          <a:ln w="19050">
            <a:solidFill>
              <a:srgbClr val="CCD0D5"/>
            </a:solidFill>
          </a:ln>
        </p:spPr>
        <p:style>
          <a:lnRef idx="1">
            <a:schemeClr val="accent1"/>
          </a:lnRef>
          <a:fillRef idx="0">
            <a:schemeClr val="accent1"/>
          </a:fillRef>
          <a:effectRef idx="0">
            <a:schemeClr val="accent1"/>
          </a:effectRef>
          <a:fontRef idx="minor">
            <a:schemeClr val="tx1"/>
          </a:fontRef>
        </p:style>
      </p:cxnSp>
      <p:sp>
        <p:nvSpPr>
          <p:cNvPr id="19" name="Прямоугольник 12">
            <a:extLst>
              <a:ext uri="{FF2B5EF4-FFF2-40B4-BE49-F238E27FC236}">
                <a16:creationId xmlns:a16="http://schemas.microsoft.com/office/drawing/2014/main" id="{EC84C241-B6DB-4D42-ABCB-944E8BC67F34}"/>
              </a:ext>
            </a:extLst>
          </p:cNvPr>
          <p:cNvSpPr/>
          <p:nvPr/>
        </p:nvSpPr>
        <p:spPr>
          <a:xfrm>
            <a:off x="981520" y="5152691"/>
            <a:ext cx="361440" cy="800219"/>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4600" dirty="0" smtClean="0">
                <a:solidFill>
                  <a:srgbClr val="C5CAD0"/>
                </a:solidFill>
                <a:latin typeface="Akrobat Bold" panose="00000800000000000000" pitchFamily="50" charset="-52"/>
              </a:rPr>
              <a:t>4</a:t>
            </a:r>
            <a:endParaRPr kumimoji="0" lang="ru-RU" sz="4600" b="0" i="0" u="none" strike="noStrike" kern="1200" cap="none" spc="0" normalizeH="0" baseline="0" noProof="0" dirty="0">
              <a:ln>
                <a:noFill/>
              </a:ln>
              <a:solidFill>
                <a:srgbClr val="C5CAD0"/>
              </a:solidFill>
              <a:effectLst/>
              <a:uLnTx/>
              <a:uFillTx/>
              <a:latin typeface="Akrobat Bold" panose="00000800000000000000" pitchFamily="50" charset="-52"/>
              <a:ea typeface="+mn-ea"/>
              <a:cs typeface="+mn-cs"/>
            </a:endParaRPr>
          </a:p>
        </p:txBody>
      </p:sp>
      <p:sp>
        <p:nvSpPr>
          <p:cNvPr id="20" name="Объект 2">
            <a:extLst>
              <a:ext uri="{FF2B5EF4-FFF2-40B4-BE49-F238E27FC236}">
                <a16:creationId xmlns:a16="http://schemas.microsoft.com/office/drawing/2014/main" id="{791B4EA8-D209-422E-A8B8-79501AB19E0B}"/>
              </a:ext>
            </a:extLst>
          </p:cNvPr>
          <p:cNvSpPr txBox="1">
            <a:spLocks/>
          </p:cNvSpPr>
          <p:nvPr/>
        </p:nvSpPr>
        <p:spPr>
          <a:xfrm>
            <a:off x="1656216" y="5362126"/>
            <a:ext cx="3310997" cy="830997"/>
          </a:xfrm>
          <a:prstGeom prst="rect">
            <a:avLst/>
          </a:prstGeom>
        </p:spPr>
        <p:txBody>
          <a:bodyPr wrap="square" lIns="0" tIns="0" rIns="0" bIns="0">
            <a:spAutoFit/>
          </a:bodyPr>
          <a:lstStyle>
            <a:defPPr>
              <a:defRPr lang="ru-RU"/>
            </a:defPPr>
            <a:lvl1pPr>
              <a:defRPr sz="2000" spc="-65">
                <a:solidFill>
                  <a:srgbClr val="52606B"/>
                </a:solidFill>
                <a:latin typeface="Akrobat Bold" panose="00000800000000000000" pitchFamily="50" charset="-5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52606B"/>
                </a:solidFill>
                <a:effectLst/>
                <a:uLnTx/>
                <a:uFillTx/>
                <a:latin typeface="Akrobat" panose="00000600000000000000" pitchFamily="50" charset="-52"/>
                <a:ea typeface="+mn-ea"/>
                <a:cs typeface="+mn-cs"/>
              </a:rPr>
              <a:t>Чат поддержки</a:t>
            </a:r>
            <a:r>
              <a:rPr kumimoji="0" lang="ru-RU" sz="1800" b="0" i="0" u="none" strike="noStrike" kern="1200" cap="none" spc="0" normalizeH="0" noProof="0" dirty="0">
                <a:ln>
                  <a:noFill/>
                </a:ln>
                <a:solidFill>
                  <a:srgbClr val="52606B"/>
                </a:solidFill>
                <a:effectLst/>
                <a:uLnTx/>
                <a:uFillTx/>
                <a:latin typeface="Akrobat" panose="00000600000000000000" pitchFamily="50" charset="-52"/>
                <a:ea typeface="+mn-ea"/>
                <a:cs typeface="+mn-cs"/>
              </a:rPr>
              <a:t>  осмотров в </a:t>
            </a:r>
            <a:r>
              <a:rPr kumimoji="0" lang="ru-RU" sz="1800" b="0" i="0" u="none" strike="noStrike" kern="1200" cap="none" spc="0" normalizeH="0" noProof="0" dirty="0" err="1">
                <a:ln>
                  <a:noFill/>
                </a:ln>
                <a:solidFill>
                  <a:srgbClr val="52606B"/>
                </a:solidFill>
                <a:effectLst/>
                <a:uLnTx/>
                <a:uFillTx/>
                <a:latin typeface="Akrobat" panose="00000600000000000000" pitchFamily="50" charset="-52"/>
                <a:ea typeface="+mn-ea"/>
                <a:cs typeface="+mn-cs"/>
              </a:rPr>
              <a:t>Телеграм</a:t>
            </a:r>
            <a:endParaRPr kumimoji="0" lang="ru-RU" sz="1800" b="0" i="0" u="none" strike="noStrike" kern="1200" cap="none" spc="0" normalizeH="0" noProof="0" dirty="0">
              <a:ln>
                <a:noFill/>
              </a:ln>
              <a:solidFill>
                <a:srgbClr val="52606B"/>
              </a:solidFill>
              <a:effectLst/>
              <a:uLnTx/>
              <a:uFillTx/>
              <a:latin typeface="Akrobat" panose="00000600000000000000" pitchFamily="50" charset="-52"/>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spc="0" noProof="0" dirty="0">
                <a:solidFill>
                  <a:srgbClr val="C00000"/>
                </a:solidFill>
                <a:latin typeface="Akrobat" panose="00000600000000000000" pitchFamily="50" charset="-52"/>
              </a:rPr>
              <a:t>Alfastrah_Osmotr_IFL</a:t>
            </a:r>
          </a:p>
          <a:p>
            <a:pPr lvl="0"/>
            <a:r>
              <a:rPr lang="ru-RU" sz="1800" u="sng" dirty="0">
                <a:solidFill>
                  <a:srgbClr val="0563C1"/>
                </a:solidFill>
                <a:latin typeface="Times New Roman" panose="02020603050405020304" pitchFamily="18" charset="0"/>
                <a:ea typeface="Calibri" panose="020F0502020204030204" pitchFamily="34" charset="0"/>
                <a:hlinkClick r:id="rId4"/>
              </a:rPr>
              <a:t>https://t.me/AlfaOsmotr_IFL</a:t>
            </a:r>
            <a:endParaRPr kumimoji="0" lang="ru-RU" sz="1800" b="1" i="0" u="none" strike="noStrike" kern="1200" cap="none" spc="0" normalizeH="0" baseline="0" noProof="0" dirty="0">
              <a:ln>
                <a:noFill/>
              </a:ln>
              <a:solidFill>
                <a:srgbClr val="C00000"/>
              </a:solidFill>
              <a:effectLst/>
              <a:uLnTx/>
              <a:uFillTx/>
              <a:latin typeface="Akrobat" panose="00000600000000000000" pitchFamily="50" charset="-52"/>
            </a:endParaRPr>
          </a:p>
        </p:txBody>
      </p:sp>
      <p:cxnSp>
        <p:nvCxnSpPr>
          <p:cNvPr id="21" name="Straight Connector 3">
            <a:extLst>
              <a:ext uri="{FF2B5EF4-FFF2-40B4-BE49-F238E27FC236}">
                <a16:creationId xmlns:a16="http://schemas.microsoft.com/office/drawing/2014/main" id="{148C0FA9-2EA4-4EC1-82BF-20A5C0F5CA82}"/>
              </a:ext>
            </a:extLst>
          </p:cNvPr>
          <p:cNvCxnSpPr/>
          <p:nvPr/>
        </p:nvCxnSpPr>
        <p:spPr>
          <a:xfrm>
            <a:off x="1479915" y="5342039"/>
            <a:ext cx="0" cy="1275355"/>
          </a:xfrm>
          <a:prstGeom prst="line">
            <a:avLst/>
          </a:prstGeom>
          <a:ln w="19050">
            <a:solidFill>
              <a:srgbClr val="CCD0D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37966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Рисунок 12"/>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4722" y="8260"/>
            <a:ext cx="12206722" cy="6849739"/>
          </a:xfrm>
          <a:prstGeom prst="rect">
            <a:avLst/>
          </a:prstGeom>
        </p:spPr>
      </p:pic>
      <p:sp>
        <p:nvSpPr>
          <p:cNvPr id="4" name="Title 4"/>
          <p:cNvSpPr txBox="1">
            <a:spLocks/>
          </p:cNvSpPr>
          <p:nvPr/>
        </p:nvSpPr>
        <p:spPr>
          <a:xfrm>
            <a:off x="651809" y="5985983"/>
            <a:ext cx="1254002" cy="249447"/>
          </a:xfrm>
          <a:prstGeom prst="rect">
            <a:avLst/>
          </a:prstGeom>
        </p:spPr>
        <p:txBody>
          <a:bodyPr lIns="43631" tIns="21816" rIns="43631" bIns="21816">
            <a:noAutofit/>
          </a:bodyPr>
          <a:lstStyle>
            <a:lvl1pPr algn="ctr" defTabSz="995690" rtl="0" eaLnBrk="1" latinLnBrk="0" hangingPunct="1">
              <a:spcBef>
                <a:spcPct val="0"/>
              </a:spcBef>
              <a:buNone/>
              <a:defRPr sz="4800" kern="1200">
                <a:solidFill>
                  <a:schemeClr val="tx1"/>
                </a:solidFill>
                <a:latin typeface="+mj-lt"/>
                <a:ea typeface="+mj-ea"/>
                <a:cs typeface="+mj-cs"/>
              </a:defRPr>
            </a:lvl1pPr>
          </a:lstStyle>
          <a:p>
            <a:pPr algn="just">
              <a:defRPr/>
            </a:pPr>
            <a:r>
              <a:rPr lang="en-US" altLang="ru-RU" sz="1600" dirty="0">
                <a:solidFill>
                  <a:srgbClr val="52606B"/>
                </a:solidFill>
                <a:latin typeface="Akrobat Bold" panose="00000800000000000000" pitchFamily="50" charset="-52"/>
                <a:cs typeface="Arial" panose="020B0604020202020204" pitchFamily="34" charset="0"/>
              </a:rPr>
              <a:t>alfastrah.ru</a:t>
            </a:r>
            <a:endParaRPr lang="ru-RU" altLang="ru-RU" sz="1600" dirty="0">
              <a:solidFill>
                <a:srgbClr val="52606B"/>
              </a:solidFill>
              <a:latin typeface="Akrobat Bold" panose="00000800000000000000" pitchFamily="50" charset="-52"/>
              <a:cs typeface="Arial" panose="020B0604020202020204" pitchFamily="34" charset="0"/>
            </a:endParaRPr>
          </a:p>
        </p:txBody>
      </p:sp>
      <p:sp>
        <p:nvSpPr>
          <p:cNvPr id="6" name="Скругленный прямоугольник 5"/>
          <p:cNvSpPr/>
          <p:nvPr/>
        </p:nvSpPr>
        <p:spPr>
          <a:xfrm>
            <a:off x="736600" y="717550"/>
            <a:ext cx="355600" cy="32385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7" name="Graphic 51">
            <a:extLst>
              <a:ext uri="{FF2B5EF4-FFF2-40B4-BE49-F238E27FC236}">
                <a16:creationId xmlns:a16="http://schemas.microsoft.com/office/drawing/2014/main" id="{38677546-2887-452A-AD23-6B5015BFBB5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687339" y="661193"/>
            <a:ext cx="2174392" cy="455446"/>
          </a:xfrm>
          <a:prstGeom prst="rect">
            <a:avLst/>
          </a:prstGeom>
        </p:spPr>
      </p:pic>
      <p:sp>
        <p:nvSpPr>
          <p:cNvPr id="3" name="Прямоугольник 2"/>
          <p:cNvSpPr/>
          <p:nvPr/>
        </p:nvSpPr>
        <p:spPr>
          <a:xfrm>
            <a:off x="591281" y="2891820"/>
            <a:ext cx="5076274" cy="830997"/>
          </a:xfrm>
          <a:prstGeom prst="rect">
            <a:avLst/>
          </a:prstGeom>
        </p:spPr>
        <p:txBody>
          <a:bodyPr wrap="square">
            <a:spAutoFit/>
          </a:bodyPr>
          <a:lstStyle/>
          <a:p>
            <a:r>
              <a:rPr lang="ru-RU" sz="4800" b="1" dirty="0">
                <a:solidFill>
                  <a:srgbClr val="52606B"/>
                </a:solidFill>
                <a:latin typeface="Akrobat Bold" panose="00000800000000000000" pitchFamily="50" charset="-52"/>
                <a:cs typeface="Arial" panose="020B0604020202020204" pitchFamily="34" charset="0"/>
              </a:rPr>
              <a:t>Успешных</a:t>
            </a:r>
            <a:r>
              <a:rPr lang="en-US" sz="4800" b="1" dirty="0">
                <a:solidFill>
                  <a:srgbClr val="52606B"/>
                </a:solidFill>
                <a:latin typeface="Akrobat Bold" panose="00000800000000000000" pitchFamily="50" charset="-52"/>
                <a:cs typeface="Arial" panose="020B0604020202020204" pitchFamily="34" charset="0"/>
              </a:rPr>
              <a:t> </a:t>
            </a:r>
            <a:r>
              <a:rPr lang="ru-RU" sz="4800" b="1" dirty="0">
                <a:solidFill>
                  <a:srgbClr val="52606B"/>
                </a:solidFill>
                <a:latin typeface="Akrobat Bold" panose="00000800000000000000" pitchFamily="50" charset="-52"/>
                <a:cs typeface="Arial" panose="020B0604020202020204" pitchFamily="34" charset="0"/>
              </a:rPr>
              <a:t>продаж!</a:t>
            </a:r>
            <a:endParaRPr lang="ru-RU" sz="4800" dirty="0">
              <a:solidFill>
                <a:srgbClr val="52606B"/>
              </a:solidFill>
              <a:latin typeface="Akrobat Bold" panose="00000800000000000000" pitchFamily="50" charset="-52"/>
              <a:cs typeface="Arial" panose="020B0604020202020204" pitchFamily="34" charset="0"/>
            </a:endParaRPr>
          </a:p>
        </p:txBody>
      </p:sp>
    </p:spTree>
    <p:extLst>
      <p:ext uri="{BB962C8B-B14F-4D97-AF65-F5344CB8AC3E}">
        <p14:creationId xmlns:p14="http://schemas.microsoft.com/office/powerpoint/2010/main" val="19008971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Скругленный прямоугольник 55">
            <a:extLst>
              <a:ext uri="{FF2B5EF4-FFF2-40B4-BE49-F238E27FC236}">
                <a16:creationId xmlns:a16="http://schemas.microsoft.com/office/drawing/2014/main" id="{CC959491-7C81-D8DE-2040-396222FA41AD}"/>
              </a:ext>
            </a:extLst>
          </p:cNvPr>
          <p:cNvSpPr/>
          <p:nvPr/>
        </p:nvSpPr>
        <p:spPr>
          <a:xfrm>
            <a:off x="1079500" y="1779985"/>
            <a:ext cx="4064000" cy="1725215"/>
          </a:xfrm>
          <a:prstGeom prst="roundRect">
            <a:avLst>
              <a:gd name="adj" fmla="val 8182"/>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 name="Заголовок 1">
            <a:extLst>
              <a:ext uri="{FF2B5EF4-FFF2-40B4-BE49-F238E27FC236}">
                <a16:creationId xmlns:a16="http://schemas.microsoft.com/office/drawing/2014/main" id="{810AA0D8-93B5-076C-F3B6-DDBBB8EFC05B}"/>
              </a:ext>
            </a:extLst>
          </p:cNvPr>
          <p:cNvSpPr>
            <a:spLocks noGrp="1"/>
          </p:cNvSpPr>
          <p:nvPr>
            <p:ph type="title"/>
          </p:nvPr>
        </p:nvSpPr>
        <p:spPr/>
        <p:txBody>
          <a:bodyPr/>
          <a:lstStyle/>
          <a:p>
            <a:r>
              <a:rPr lang="ru-RU" dirty="0"/>
              <a:t>Недвижимость во вторичном жилом фонде</a:t>
            </a:r>
          </a:p>
        </p:txBody>
      </p:sp>
      <p:sp>
        <p:nvSpPr>
          <p:cNvPr id="3" name="Прямоугольник 17">
            <a:extLst>
              <a:ext uri="{FF2B5EF4-FFF2-40B4-BE49-F238E27FC236}">
                <a16:creationId xmlns:a16="http://schemas.microsoft.com/office/drawing/2014/main" id="{F20F0493-92E0-C2E5-0FE2-C887E3599BDB}"/>
              </a:ext>
            </a:extLst>
          </p:cNvPr>
          <p:cNvSpPr/>
          <p:nvPr/>
        </p:nvSpPr>
        <p:spPr>
          <a:xfrm>
            <a:off x="3173317" y="2078231"/>
            <a:ext cx="1676398" cy="1107996"/>
          </a:xfrm>
          <a:prstGeom prst="rect">
            <a:avLst/>
          </a:prstGeom>
        </p:spPr>
        <p:txBody>
          <a:bodyPr wrap="square" lIns="0" tIns="0" rIns="0" bIns="0">
            <a:spAutoFit/>
          </a:bodyPr>
          <a:lstStyle/>
          <a:p>
            <a:r>
              <a:rPr lang="ru-RU" dirty="0">
                <a:solidFill>
                  <a:srgbClr val="C8102E"/>
                </a:solidFill>
                <a:latin typeface="Akrobat Bold" panose="00000800000000000000" pitchFamily="50" charset="-52"/>
              </a:rPr>
              <a:t>млн квартир — </a:t>
            </a:r>
            <a:r>
              <a:rPr lang="ru-RU" dirty="0">
                <a:solidFill>
                  <a:srgbClr val="52606B"/>
                </a:solidFill>
                <a:latin typeface="Akrobat Bold" panose="00000800000000000000" pitchFamily="50" charset="-52"/>
              </a:rPr>
              <a:t>объем вторичного жилого фонда </a:t>
            </a:r>
            <a:br>
              <a:rPr lang="ru-RU" dirty="0">
                <a:solidFill>
                  <a:srgbClr val="52606B"/>
                </a:solidFill>
                <a:latin typeface="Akrobat Bold" panose="00000800000000000000" pitchFamily="50" charset="-52"/>
              </a:rPr>
            </a:br>
            <a:r>
              <a:rPr lang="ru-RU" dirty="0">
                <a:solidFill>
                  <a:srgbClr val="52606B"/>
                </a:solidFill>
                <a:latin typeface="Akrobat Bold" panose="00000800000000000000" pitchFamily="50" charset="-52"/>
              </a:rPr>
              <a:t>в России</a:t>
            </a:r>
          </a:p>
        </p:txBody>
      </p:sp>
      <p:sp>
        <p:nvSpPr>
          <p:cNvPr id="6" name="Прямоугольник 5">
            <a:extLst>
              <a:ext uri="{FF2B5EF4-FFF2-40B4-BE49-F238E27FC236}">
                <a16:creationId xmlns:a16="http://schemas.microsoft.com/office/drawing/2014/main" id="{C6B9D115-DB62-0E42-A7E3-0481B9F8BC71}"/>
              </a:ext>
            </a:extLst>
          </p:cNvPr>
          <p:cNvSpPr/>
          <p:nvPr/>
        </p:nvSpPr>
        <p:spPr>
          <a:xfrm>
            <a:off x="1266129" y="1843485"/>
            <a:ext cx="1792886" cy="1538883"/>
          </a:xfrm>
          <a:prstGeom prst="rect">
            <a:avLst/>
          </a:prstGeom>
        </p:spPr>
        <p:txBody>
          <a:bodyPr wrap="square" lIns="0" tIns="0" rIns="0" bIns="0">
            <a:spAutoFit/>
          </a:bodyPr>
          <a:lstStyle/>
          <a:p>
            <a:pPr algn="r"/>
            <a:r>
              <a:rPr lang="ru-RU" sz="10000" dirty="0">
                <a:solidFill>
                  <a:srgbClr val="C8102E"/>
                </a:solidFill>
                <a:latin typeface="Akrobat Bold" panose="00000800000000000000" pitchFamily="50" charset="-52"/>
                <a:cs typeface="Arial" panose="020B0604020202020204" pitchFamily="34" charset="0"/>
              </a:rPr>
              <a:t>70</a:t>
            </a:r>
            <a:r>
              <a:rPr lang="ru-RU" sz="10000" dirty="0">
                <a:solidFill>
                  <a:srgbClr val="C8102E"/>
                </a:solidFill>
                <a:latin typeface="Akrobat" panose="00000600000000000000" pitchFamily="50" charset="-52"/>
                <a:cs typeface="Arial" panose="020B0604020202020204" pitchFamily="34" charset="0"/>
              </a:rPr>
              <a:t>+</a:t>
            </a:r>
            <a:endParaRPr lang="ru-RU" sz="5000" dirty="0">
              <a:solidFill>
                <a:srgbClr val="C8102E"/>
              </a:solidFill>
              <a:latin typeface="Akrobat" panose="00000600000000000000" pitchFamily="50" charset="-52"/>
              <a:cs typeface="Arial" panose="020B0604020202020204" pitchFamily="34" charset="0"/>
            </a:endParaRPr>
          </a:p>
        </p:txBody>
      </p:sp>
      <p:graphicFrame>
        <p:nvGraphicFramePr>
          <p:cNvPr id="16" name="Диаграмма 15">
            <a:extLst>
              <a:ext uri="{FF2B5EF4-FFF2-40B4-BE49-F238E27FC236}">
                <a16:creationId xmlns:a16="http://schemas.microsoft.com/office/drawing/2014/main" id="{A514AD0D-BDA0-D62C-E48B-0CD9FE2F77DA}"/>
              </a:ext>
            </a:extLst>
          </p:cNvPr>
          <p:cNvGraphicFramePr/>
          <p:nvPr/>
        </p:nvGraphicFramePr>
        <p:xfrm>
          <a:off x="4648201" y="1054988"/>
          <a:ext cx="8040784" cy="5374805"/>
        </p:xfrm>
        <a:graphic>
          <a:graphicData uri="http://schemas.openxmlformats.org/drawingml/2006/chart">
            <c:chart xmlns:c="http://schemas.openxmlformats.org/drawingml/2006/chart" xmlns:r="http://schemas.openxmlformats.org/officeDocument/2006/relationships" r:id="rId2"/>
          </a:graphicData>
        </a:graphic>
      </p:graphicFrame>
      <p:sp>
        <p:nvSpPr>
          <p:cNvPr id="18" name="Прямоугольник 17">
            <a:extLst>
              <a:ext uri="{FF2B5EF4-FFF2-40B4-BE49-F238E27FC236}">
                <a16:creationId xmlns:a16="http://schemas.microsoft.com/office/drawing/2014/main" id="{021EE247-C986-0594-A991-A4D9208DBA3F}"/>
              </a:ext>
            </a:extLst>
          </p:cNvPr>
          <p:cNvSpPr/>
          <p:nvPr/>
        </p:nvSpPr>
        <p:spPr>
          <a:xfrm>
            <a:off x="4546601" y="3850356"/>
            <a:ext cx="2097925" cy="1631216"/>
          </a:xfrm>
          <a:prstGeom prst="rect">
            <a:avLst/>
          </a:prstGeom>
        </p:spPr>
        <p:txBody>
          <a:bodyPr wrap="square">
            <a:spAutoFit/>
          </a:bodyPr>
          <a:lstStyle/>
          <a:p>
            <a:r>
              <a:rPr lang="ru-RU" sz="10000" b="1" dirty="0">
                <a:solidFill>
                  <a:srgbClr val="C8102E"/>
                </a:solidFill>
                <a:latin typeface="Akrobat Bold" panose="00000800000000000000" pitchFamily="50" charset="-52"/>
              </a:rPr>
              <a:t>3</a:t>
            </a:r>
            <a:r>
              <a:rPr lang="ru-RU" sz="5400" b="1" dirty="0">
                <a:solidFill>
                  <a:srgbClr val="C8102E"/>
                </a:solidFill>
                <a:latin typeface="Akrobat Bold" panose="00000800000000000000" pitchFamily="50" charset="-52"/>
              </a:rPr>
              <a:t>,5</a:t>
            </a:r>
            <a:r>
              <a:rPr lang="ru-RU" sz="5400" dirty="0">
                <a:solidFill>
                  <a:srgbClr val="C8102E"/>
                </a:solidFill>
                <a:latin typeface="Akrobat Bold" panose="00000800000000000000" pitchFamily="50" charset="-52"/>
              </a:rPr>
              <a:t>%</a:t>
            </a:r>
            <a:endParaRPr lang="ru-RU" sz="4000" dirty="0">
              <a:solidFill>
                <a:srgbClr val="C8102E"/>
              </a:solidFill>
              <a:latin typeface="Akrobat Bold" panose="00000800000000000000" pitchFamily="50" charset="-52"/>
            </a:endParaRPr>
          </a:p>
        </p:txBody>
      </p:sp>
      <p:sp>
        <p:nvSpPr>
          <p:cNvPr id="19" name="Скругленный прямоугольник 55">
            <a:extLst>
              <a:ext uri="{FF2B5EF4-FFF2-40B4-BE49-F238E27FC236}">
                <a16:creationId xmlns:a16="http://schemas.microsoft.com/office/drawing/2014/main" id="{20C7A2EE-990A-ABAD-5323-CE3B100784AD}"/>
              </a:ext>
            </a:extLst>
          </p:cNvPr>
          <p:cNvSpPr/>
          <p:nvPr/>
        </p:nvSpPr>
        <p:spPr>
          <a:xfrm>
            <a:off x="1079500" y="4089400"/>
            <a:ext cx="2921000" cy="1535812"/>
          </a:xfrm>
          <a:prstGeom prst="roundRect">
            <a:avLst>
              <a:gd name="adj" fmla="val 8182"/>
            </a:avLst>
          </a:prstGeom>
          <a:solidFill>
            <a:srgbClr val="EBECF0"/>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0" name="Прямоугольник 17">
            <a:extLst>
              <a:ext uri="{FF2B5EF4-FFF2-40B4-BE49-F238E27FC236}">
                <a16:creationId xmlns:a16="http://schemas.microsoft.com/office/drawing/2014/main" id="{7D79F142-B9D6-D2D9-E1D1-495E956AA9CF}"/>
              </a:ext>
            </a:extLst>
          </p:cNvPr>
          <p:cNvSpPr/>
          <p:nvPr/>
        </p:nvSpPr>
        <p:spPr>
          <a:xfrm>
            <a:off x="1354539" y="4281680"/>
            <a:ext cx="2544361" cy="1107996"/>
          </a:xfrm>
          <a:prstGeom prst="rect">
            <a:avLst/>
          </a:prstGeom>
        </p:spPr>
        <p:txBody>
          <a:bodyPr wrap="square" lIns="0" tIns="0" rIns="0" bIns="0">
            <a:spAutoFit/>
          </a:bodyPr>
          <a:lstStyle/>
          <a:p>
            <a:pPr indent="0">
              <a:buNone/>
            </a:pPr>
            <a:r>
              <a:rPr lang="ru-RU" dirty="0">
                <a:solidFill>
                  <a:srgbClr val="52606B"/>
                </a:solidFill>
                <a:latin typeface="Akrobat Bold" panose="00000800000000000000" pitchFamily="50" charset="-52"/>
              </a:rPr>
              <a:t>Только 3,5% россиян ежегодно страхуют жилье от непредвиденных обстоятельств.</a:t>
            </a:r>
          </a:p>
        </p:txBody>
      </p:sp>
      <p:cxnSp>
        <p:nvCxnSpPr>
          <p:cNvPr id="21" name="Прямая соединительная линия 20">
            <a:extLst>
              <a:ext uri="{FF2B5EF4-FFF2-40B4-BE49-F238E27FC236}">
                <a16:creationId xmlns:a16="http://schemas.microsoft.com/office/drawing/2014/main" id="{DA80211B-6AC1-C462-FE31-EF0EB430E5FA}"/>
              </a:ext>
            </a:extLst>
          </p:cNvPr>
          <p:cNvCxnSpPr>
            <a:cxnSpLocks/>
          </p:cNvCxnSpPr>
          <p:nvPr/>
        </p:nvCxnSpPr>
        <p:spPr>
          <a:xfrm flipH="1">
            <a:off x="6070738" y="4868412"/>
            <a:ext cx="573788" cy="0"/>
          </a:xfrm>
          <a:prstGeom prst="line">
            <a:avLst/>
          </a:prstGeom>
          <a:ln w="19050">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23" name="Прямая соединительная линия 22">
            <a:extLst>
              <a:ext uri="{FF2B5EF4-FFF2-40B4-BE49-F238E27FC236}">
                <a16:creationId xmlns:a16="http://schemas.microsoft.com/office/drawing/2014/main" id="{5CFF1948-BF3F-761A-5786-7160FD0ADD1F}"/>
              </a:ext>
            </a:extLst>
          </p:cNvPr>
          <p:cNvCxnSpPr>
            <a:cxnSpLocks/>
          </p:cNvCxnSpPr>
          <p:nvPr/>
        </p:nvCxnSpPr>
        <p:spPr>
          <a:xfrm flipH="1">
            <a:off x="4000500" y="4868412"/>
            <a:ext cx="647701" cy="0"/>
          </a:xfrm>
          <a:prstGeom prst="line">
            <a:avLst/>
          </a:prstGeom>
          <a:ln w="19050">
            <a:solidFill>
              <a:srgbClr val="C8102E"/>
            </a:solidFill>
          </a:ln>
        </p:spPr>
        <p:style>
          <a:lnRef idx="1">
            <a:schemeClr val="accent1"/>
          </a:lnRef>
          <a:fillRef idx="0">
            <a:schemeClr val="accent1"/>
          </a:fillRef>
          <a:effectRef idx="0">
            <a:schemeClr val="accent1"/>
          </a:effectRef>
          <a:fontRef idx="minor">
            <a:schemeClr val="tx1"/>
          </a:fontRef>
        </p:style>
      </p:cxnSp>
      <p:sp>
        <p:nvSpPr>
          <p:cNvPr id="25" name="Овал 24">
            <a:extLst>
              <a:ext uri="{FF2B5EF4-FFF2-40B4-BE49-F238E27FC236}">
                <a16:creationId xmlns:a16="http://schemas.microsoft.com/office/drawing/2014/main" id="{CD905B40-6DF6-8182-AF5B-83261B9DA99C}"/>
              </a:ext>
            </a:extLst>
          </p:cNvPr>
          <p:cNvSpPr/>
          <p:nvPr/>
        </p:nvSpPr>
        <p:spPr>
          <a:xfrm>
            <a:off x="6097822" y="1095793"/>
            <a:ext cx="5308600" cy="5308600"/>
          </a:xfrm>
          <a:prstGeom prst="ellipse">
            <a:avLst/>
          </a:prstGeom>
          <a:noFill/>
          <a:ln w="19050">
            <a:solidFill>
              <a:srgbClr val="C5CAD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7" name="Прямая соединительная линия 26">
            <a:extLst>
              <a:ext uri="{FF2B5EF4-FFF2-40B4-BE49-F238E27FC236}">
                <a16:creationId xmlns:a16="http://schemas.microsoft.com/office/drawing/2014/main" id="{9CDF957A-08AA-83C7-9AFD-430EC70BA103}"/>
              </a:ext>
            </a:extLst>
          </p:cNvPr>
          <p:cNvCxnSpPr>
            <a:cxnSpLocks/>
          </p:cNvCxnSpPr>
          <p:nvPr/>
        </p:nvCxnSpPr>
        <p:spPr>
          <a:xfrm flipH="1">
            <a:off x="5143500" y="2642592"/>
            <a:ext cx="1214132" cy="0"/>
          </a:xfrm>
          <a:prstGeom prst="line">
            <a:avLst/>
          </a:prstGeom>
          <a:noFill/>
          <a:ln w="19050">
            <a:solidFill>
              <a:srgbClr val="C5CAD0"/>
            </a:solidFill>
            <a:prstDash val="dash"/>
          </a:ln>
        </p:spPr>
        <p:style>
          <a:lnRef idx="2">
            <a:schemeClr val="accent1">
              <a:shade val="15000"/>
            </a:schemeClr>
          </a:lnRef>
          <a:fillRef idx="1">
            <a:schemeClr val="accent1"/>
          </a:fillRef>
          <a:effectRef idx="0">
            <a:schemeClr val="accent1"/>
          </a:effectRef>
          <a:fontRef idx="minor">
            <a:schemeClr val="lt1"/>
          </a:fontRef>
        </p:style>
      </p:cxnSp>
      <p:pic>
        <p:nvPicPr>
          <p:cNvPr id="32" name="Рисунок 31">
            <a:extLst>
              <a:ext uri="{FF2B5EF4-FFF2-40B4-BE49-F238E27FC236}">
                <a16:creationId xmlns:a16="http://schemas.microsoft.com/office/drawing/2014/main" id="{6682CC98-6E66-59B8-8830-E2F6D804244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62599" y="1689098"/>
            <a:ext cx="4300505" cy="4300505"/>
          </a:xfrm>
          <a:prstGeom prst="rect">
            <a:avLst/>
          </a:prstGeom>
        </p:spPr>
      </p:pic>
    </p:spTree>
    <p:extLst>
      <p:ext uri="{BB962C8B-B14F-4D97-AF65-F5344CB8AC3E}">
        <p14:creationId xmlns:p14="http://schemas.microsoft.com/office/powerpoint/2010/main" val="57364820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14758D-03C6-704B-B2AA-EA56150147DC}"/>
            </a:ext>
          </a:extLst>
        </p:cNvPr>
        <p:cNvGrpSpPr/>
        <p:nvPr/>
      </p:nvGrpSpPr>
      <p:grpSpPr>
        <a:xfrm>
          <a:off x="0" y="0"/>
          <a:ext cx="0" cy="0"/>
          <a:chOff x="0" y="0"/>
          <a:chExt cx="0" cy="0"/>
        </a:xfrm>
      </p:grpSpPr>
      <p:pic>
        <p:nvPicPr>
          <p:cNvPr id="4" name="Рисунок 3">
            <a:extLst>
              <a:ext uri="{FF2B5EF4-FFF2-40B4-BE49-F238E27FC236}">
                <a16:creationId xmlns:a16="http://schemas.microsoft.com/office/drawing/2014/main" id="{99B2523E-EA18-4435-599F-A7567E30CBB8}"/>
              </a:ext>
            </a:extLst>
          </p:cNvPr>
          <p:cNvPicPr>
            <a:picLocks noChangeAspect="1"/>
          </p:cNvPicPr>
          <p:nvPr/>
        </p:nvPicPr>
        <p:blipFill>
          <a:blip r:embed="rId2" cstate="print">
            <a:extLst>
              <a:ext uri="{28A0092B-C50C-407E-A947-70E740481C1C}">
                <a14:useLocalDpi xmlns:a14="http://schemas.microsoft.com/office/drawing/2010/main" val="0"/>
              </a:ext>
            </a:extLst>
          </a:blip>
          <a:srcRect l="1230" r="36147" b="61"/>
          <a:stretch/>
        </p:blipFill>
        <p:spPr>
          <a:xfrm>
            <a:off x="5765801" y="0"/>
            <a:ext cx="6434195" cy="6857998"/>
          </a:xfrm>
          <a:custGeom>
            <a:avLst/>
            <a:gdLst>
              <a:gd name="connsiteX0" fmla="*/ 486989 w 6434195"/>
              <a:gd name="connsiteY0" fmla="*/ 0 h 6857998"/>
              <a:gd name="connsiteX1" fmla="*/ 6434195 w 6434195"/>
              <a:gd name="connsiteY1" fmla="*/ 0 h 6857998"/>
              <a:gd name="connsiteX2" fmla="*/ 6434195 w 6434195"/>
              <a:gd name="connsiteY2" fmla="*/ 6857998 h 6857998"/>
              <a:gd name="connsiteX3" fmla="*/ 487004 w 6434195"/>
              <a:gd name="connsiteY3" fmla="*/ 6857998 h 6857998"/>
              <a:gd name="connsiteX4" fmla="*/ 0 w 6434195"/>
              <a:gd name="connsiteY4" fmla="*/ 6370994 h 6857998"/>
              <a:gd name="connsiteX5" fmla="*/ 0 w 6434195"/>
              <a:gd name="connsiteY5" fmla="*/ 487003 h 6857998"/>
              <a:gd name="connsiteX6" fmla="*/ 388856 w 6434195"/>
              <a:gd name="connsiteY6" fmla="*/ 9893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4195" h="6857998">
                <a:moveTo>
                  <a:pt x="486989" y="0"/>
                </a:moveTo>
                <a:lnTo>
                  <a:pt x="6434195" y="0"/>
                </a:lnTo>
                <a:lnTo>
                  <a:pt x="6434195" y="6857998"/>
                </a:lnTo>
                <a:lnTo>
                  <a:pt x="487004" y="6857998"/>
                </a:lnTo>
                <a:cubicBezTo>
                  <a:pt x="218039" y="6857998"/>
                  <a:pt x="0" y="6639959"/>
                  <a:pt x="0" y="6370994"/>
                </a:cubicBezTo>
                <a:lnTo>
                  <a:pt x="0" y="487003"/>
                </a:lnTo>
                <a:cubicBezTo>
                  <a:pt x="0" y="251658"/>
                  <a:pt x="166936" y="55304"/>
                  <a:pt x="388856" y="9893"/>
                </a:cubicBezTo>
                <a:close/>
              </a:path>
            </a:pathLst>
          </a:custGeom>
        </p:spPr>
      </p:pic>
      <p:sp>
        <p:nvSpPr>
          <p:cNvPr id="19" name="Номер слайда 6">
            <a:extLst>
              <a:ext uri="{FF2B5EF4-FFF2-40B4-BE49-F238E27FC236}">
                <a16:creationId xmlns:a16="http://schemas.microsoft.com/office/drawing/2014/main" id="{4AEBF1C2-695A-B253-0314-C916BF40C972}"/>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23F2D8AF-4B92-4D1E-A492-C0F6B37D5533}" type="slidenum">
              <a:rPr lang="ru-RU" sz="900" smtClean="0">
                <a:solidFill>
                  <a:schemeClr val="bg1"/>
                </a:solidFill>
              </a:rPr>
              <a:t>6</a:t>
            </a:fld>
            <a:endParaRPr lang="ru-RU" sz="900" dirty="0">
              <a:solidFill>
                <a:schemeClr val="bg1"/>
              </a:solidFill>
            </a:endParaRPr>
          </a:p>
        </p:txBody>
      </p:sp>
      <p:sp>
        <p:nvSpPr>
          <p:cNvPr id="8" name="Заголовок 7">
            <a:extLst>
              <a:ext uri="{FF2B5EF4-FFF2-40B4-BE49-F238E27FC236}">
                <a16:creationId xmlns:a16="http://schemas.microsoft.com/office/drawing/2014/main" id="{0221409B-5FBE-B514-3EE0-7646C06A503F}"/>
              </a:ext>
            </a:extLst>
          </p:cNvPr>
          <p:cNvSpPr>
            <a:spLocks noGrp="1"/>
          </p:cNvSpPr>
          <p:nvPr>
            <p:ph type="title"/>
          </p:nvPr>
        </p:nvSpPr>
        <p:spPr>
          <a:xfrm>
            <a:off x="990600" y="378935"/>
            <a:ext cx="5174226" cy="1233545"/>
          </a:xfrm>
        </p:spPr>
        <p:txBody>
          <a:bodyPr anchor="t" anchorCtr="0"/>
          <a:lstStyle/>
          <a:p>
            <a:r>
              <a:rPr lang="ru-RU" spc="-39" dirty="0"/>
              <a:t>Квартиры, </a:t>
            </a:r>
            <a:br>
              <a:rPr lang="ru-RU" spc="-39" dirty="0"/>
            </a:br>
            <a:r>
              <a:rPr lang="ru-RU" spc="-39" dirty="0"/>
              <a:t>сдаваемые в аренду</a:t>
            </a:r>
          </a:p>
        </p:txBody>
      </p:sp>
      <p:sp>
        <p:nvSpPr>
          <p:cNvPr id="11" name="Прямоугольник 5">
            <a:extLst>
              <a:ext uri="{FF2B5EF4-FFF2-40B4-BE49-F238E27FC236}">
                <a16:creationId xmlns:a16="http://schemas.microsoft.com/office/drawing/2014/main" id="{93E51DE0-061F-FF27-10C7-8B8A74FE65C5}"/>
              </a:ext>
            </a:extLst>
          </p:cNvPr>
          <p:cNvSpPr/>
          <p:nvPr/>
        </p:nvSpPr>
        <p:spPr>
          <a:xfrm>
            <a:off x="758786" y="3928120"/>
            <a:ext cx="1977114" cy="1538883"/>
          </a:xfrm>
          <a:prstGeom prst="rect">
            <a:avLst/>
          </a:prstGeom>
        </p:spPr>
        <p:txBody>
          <a:bodyPr wrap="square" lIns="0" tIns="0" rIns="0" bIns="0">
            <a:spAutoFit/>
          </a:bodyPr>
          <a:lstStyle/>
          <a:p>
            <a:pPr algn="r"/>
            <a:r>
              <a:rPr lang="ru-RU" sz="10000" dirty="0">
                <a:solidFill>
                  <a:srgbClr val="C8102E"/>
                </a:solidFill>
                <a:latin typeface="Akrobat" panose="00000600000000000000" pitchFamily="50" charset="-52"/>
                <a:cs typeface="Arial" panose="020B0604020202020204" pitchFamily="34" charset="0"/>
              </a:rPr>
              <a:t>≈</a:t>
            </a:r>
            <a:r>
              <a:rPr lang="ru-RU" sz="10000" dirty="0">
                <a:solidFill>
                  <a:srgbClr val="C8102E"/>
                </a:solidFill>
                <a:latin typeface="Akrobat Bold" panose="00000800000000000000" pitchFamily="50" charset="-52"/>
                <a:cs typeface="Arial" panose="020B0604020202020204" pitchFamily="34" charset="0"/>
              </a:rPr>
              <a:t>11</a:t>
            </a:r>
            <a:r>
              <a:rPr lang="ru-RU" sz="5000" dirty="0">
                <a:solidFill>
                  <a:srgbClr val="C8102E"/>
                </a:solidFill>
                <a:latin typeface="Akrobat Bold" panose="00000800000000000000" pitchFamily="50" charset="-52"/>
                <a:cs typeface="Arial" panose="020B0604020202020204" pitchFamily="34" charset="0"/>
              </a:rPr>
              <a:t>%</a:t>
            </a:r>
          </a:p>
        </p:txBody>
      </p:sp>
      <p:sp>
        <p:nvSpPr>
          <p:cNvPr id="12" name="Прямоугольник 11">
            <a:extLst>
              <a:ext uri="{FF2B5EF4-FFF2-40B4-BE49-F238E27FC236}">
                <a16:creationId xmlns:a16="http://schemas.microsoft.com/office/drawing/2014/main" id="{B701A959-B719-C102-5B1E-857454DA0110}"/>
              </a:ext>
            </a:extLst>
          </p:cNvPr>
          <p:cNvSpPr/>
          <p:nvPr/>
        </p:nvSpPr>
        <p:spPr>
          <a:xfrm>
            <a:off x="1098549" y="5468303"/>
            <a:ext cx="2800351" cy="492443"/>
          </a:xfrm>
          <a:prstGeom prst="rect">
            <a:avLst/>
          </a:prstGeom>
        </p:spPr>
        <p:txBody>
          <a:bodyPr wrap="square" lIns="0" tIns="0" rIns="0" bIns="0">
            <a:spAutoFit/>
          </a:bodyPr>
          <a:lstStyle/>
          <a:p>
            <a:pPr fontAlgn="ctr">
              <a:spcAft>
                <a:spcPts val="1200"/>
              </a:spcAft>
              <a:buClr>
                <a:srgbClr val="000000"/>
              </a:buClr>
            </a:pPr>
            <a:r>
              <a:rPr lang="ru-RU" sz="1600" dirty="0">
                <a:solidFill>
                  <a:srgbClr val="52606B"/>
                </a:solidFill>
                <a:latin typeface="Akrobat Bold" panose="00000800000000000000" pitchFamily="50" charset="-52"/>
              </a:rPr>
              <a:t>населения РФ снимает квартиру или комнату (11 млн арендаторов)</a:t>
            </a:r>
          </a:p>
        </p:txBody>
      </p:sp>
      <p:cxnSp>
        <p:nvCxnSpPr>
          <p:cNvPr id="13" name="Прямая соединительная линия 162">
            <a:extLst>
              <a:ext uri="{FF2B5EF4-FFF2-40B4-BE49-F238E27FC236}">
                <a16:creationId xmlns:a16="http://schemas.microsoft.com/office/drawing/2014/main" id="{F70FA2FA-2D14-4052-70D5-779092C3A593}"/>
              </a:ext>
            </a:extLst>
          </p:cNvPr>
          <p:cNvCxnSpPr>
            <a:cxnSpLocks/>
          </p:cNvCxnSpPr>
          <p:nvPr/>
        </p:nvCxnSpPr>
        <p:spPr>
          <a:xfrm>
            <a:off x="1098549" y="5351820"/>
            <a:ext cx="3955232" cy="0"/>
          </a:xfrm>
          <a:prstGeom prst="line">
            <a:avLst/>
          </a:prstGeom>
          <a:ln w="12700">
            <a:solidFill>
              <a:srgbClr val="939BA1"/>
            </a:solidFill>
          </a:ln>
        </p:spPr>
        <p:style>
          <a:lnRef idx="1">
            <a:schemeClr val="accent1"/>
          </a:lnRef>
          <a:fillRef idx="0">
            <a:schemeClr val="accent1"/>
          </a:fillRef>
          <a:effectRef idx="0">
            <a:schemeClr val="accent1"/>
          </a:effectRef>
          <a:fontRef idx="minor">
            <a:schemeClr val="tx1"/>
          </a:fontRef>
        </p:style>
      </p:cxnSp>
      <p:sp>
        <p:nvSpPr>
          <p:cNvPr id="17" name="Прямоугольник 16">
            <a:extLst>
              <a:ext uri="{FF2B5EF4-FFF2-40B4-BE49-F238E27FC236}">
                <a16:creationId xmlns:a16="http://schemas.microsoft.com/office/drawing/2014/main" id="{B23D30CB-6F83-CD4E-521F-02329AF0C1EC}"/>
              </a:ext>
            </a:extLst>
          </p:cNvPr>
          <p:cNvSpPr/>
          <p:nvPr/>
        </p:nvSpPr>
        <p:spPr>
          <a:xfrm>
            <a:off x="1098550" y="1946563"/>
            <a:ext cx="4151876" cy="1631216"/>
          </a:xfrm>
          <a:prstGeom prst="rect">
            <a:avLst/>
          </a:prstGeom>
        </p:spPr>
        <p:txBody>
          <a:bodyPr wrap="square" lIns="0" tIns="0" rIns="0" bIns="0">
            <a:spAutoFit/>
          </a:bodyPr>
          <a:lstStyle/>
          <a:p>
            <a:pPr fontAlgn="b">
              <a:spcAft>
                <a:spcPts val="1200"/>
              </a:spcAft>
              <a:buClr>
                <a:srgbClr val="000000"/>
              </a:buClr>
            </a:pPr>
            <a:r>
              <a:rPr lang="ru-RU" sz="1600" dirty="0">
                <a:solidFill>
                  <a:srgbClr val="52606B"/>
                </a:solidFill>
                <a:latin typeface="Akrobat" panose="00000600000000000000" pitchFamily="50" charset="-52"/>
              </a:rPr>
              <a:t>Высокие ставки по ипотечным кредитам делают аренду более привлекательной для многих россиян. В связи с чем отмечен </a:t>
            </a:r>
            <a:r>
              <a:rPr lang="ru-RU" sz="1600" dirty="0">
                <a:solidFill>
                  <a:srgbClr val="C8102E"/>
                </a:solidFill>
                <a:latin typeface="Akrobat Bold" panose="00000800000000000000" pitchFamily="50" charset="-52"/>
              </a:rPr>
              <a:t>резкий рост </a:t>
            </a:r>
            <a:r>
              <a:rPr lang="ru-RU" sz="1600" dirty="0">
                <a:solidFill>
                  <a:srgbClr val="52606B"/>
                </a:solidFill>
                <a:latin typeface="Akrobat" panose="00000600000000000000" pitchFamily="50" charset="-52"/>
              </a:rPr>
              <a:t>спроса </a:t>
            </a:r>
            <a:br>
              <a:rPr lang="ru-RU" sz="1600" dirty="0">
                <a:solidFill>
                  <a:srgbClr val="52606B"/>
                </a:solidFill>
                <a:latin typeface="Akrobat" panose="00000600000000000000" pitchFamily="50" charset="-52"/>
              </a:rPr>
            </a:br>
            <a:r>
              <a:rPr lang="ru-RU" sz="1600" dirty="0">
                <a:solidFill>
                  <a:srgbClr val="52606B"/>
                </a:solidFill>
                <a:latin typeface="Akrobat" panose="00000600000000000000" pitchFamily="50" charset="-52"/>
              </a:rPr>
              <a:t>на арендные квартиры.</a:t>
            </a:r>
          </a:p>
          <a:p>
            <a:pPr fontAlgn="b">
              <a:spcAft>
                <a:spcPts val="1200"/>
              </a:spcAft>
              <a:buClr>
                <a:srgbClr val="000000"/>
              </a:buClr>
            </a:pPr>
            <a:r>
              <a:rPr lang="ru-RU" sz="1600" dirty="0">
                <a:solidFill>
                  <a:srgbClr val="52606B"/>
                </a:solidFill>
                <a:latin typeface="Akrobat" panose="00000600000000000000" pitchFamily="50" charset="-52"/>
              </a:rPr>
              <a:t>По прогнозам аналитиков в ближайшие годы </a:t>
            </a:r>
            <a:r>
              <a:rPr lang="en-US" sz="1600" dirty="0">
                <a:solidFill>
                  <a:srgbClr val="52606B"/>
                </a:solidFill>
                <a:latin typeface="Akrobat" panose="00000600000000000000" pitchFamily="50" charset="-52"/>
              </a:rPr>
              <a:t/>
            </a:r>
            <a:br>
              <a:rPr lang="en-US" sz="1600" dirty="0">
                <a:solidFill>
                  <a:srgbClr val="52606B"/>
                </a:solidFill>
                <a:latin typeface="Akrobat" panose="00000600000000000000" pitchFamily="50" charset="-52"/>
              </a:rPr>
            </a:br>
            <a:r>
              <a:rPr lang="ru-RU" sz="1600" dirty="0">
                <a:solidFill>
                  <a:srgbClr val="52606B"/>
                </a:solidFill>
                <a:latin typeface="Akrobat" panose="00000600000000000000" pitchFamily="50" charset="-52"/>
              </a:rPr>
              <a:t>рынок вырастет </a:t>
            </a:r>
            <a:r>
              <a:rPr lang="ru-RU" sz="1600" dirty="0">
                <a:solidFill>
                  <a:srgbClr val="C8102E"/>
                </a:solidFill>
                <a:latin typeface="Akrobat Bold" panose="00000800000000000000" pitchFamily="50" charset="-52"/>
              </a:rPr>
              <a:t>втрое.</a:t>
            </a:r>
            <a:endParaRPr lang="ru-RU" sz="1600" dirty="0">
              <a:solidFill>
                <a:srgbClr val="52606B"/>
              </a:solidFill>
              <a:latin typeface="Akrobat" panose="00000600000000000000" pitchFamily="50" charset="-52"/>
            </a:endParaRPr>
          </a:p>
        </p:txBody>
      </p:sp>
      <p:pic>
        <p:nvPicPr>
          <p:cNvPr id="6" name="Рисунок 5">
            <a:extLst>
              <a:ext uri="{FF2B5EF4-FFF2-40B4-BE49-F238E27FC236}">
                <a16:creationId xmlns:a16="http://schemas.microsoft.com/office/drawing/2014/main" id="{60E746BC-D5EC-3431-C6BB-72665311D142}"/>
              </a:ext>
            </a:extLst>
          </p:cNvPr>
          <p:cNvPicPr>
            <a:picLocks noChangeAspect="1"/>
          </p:cNvPicPr>
          <p:nvPr/>
        </p:nvPicPr>
        <p:blipFill>
          <a:blip r:embed="rId3"/>
          <a:stretch>
            <a:fillRect/>
          </a:stretch>
        </p:blipFill>
        <p:spPr>
          <a:xfrm>
            <a:off x="2882900" y="3624551"/>
            <a:ext cx="2686256" cy="2686256"/>
          </a:xfrm>
          <a:prstGeom prst="rect">
            <a:avLst/>
          </a:prstGeom>
        </p:spPr>
      </p:pic>
    </p:spTree>
    <p:extLst>
      <p:ext uri="{BB962C8B-B14F-4D97-AF65-F5344CB8AC3E}">
        <p14:creationId xmlns:p14="http://schemas.microsoft.com/office/powerpoint/2010/main" val="7049468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7F20C3-4CF0-55F4-A5FA-0827125DB5B9}"/>
            </a:ext>
          </a:extLst>
        </p:cNvPr>
        <p:cNvGrpSpPr/>
        <p:nvPr/>
      </p:nvGrpSpPr>
      <p:grpSpPr>
        <a:xfrm>
          <a:off x="0" y="0"/>
          <a:ext cx="0" cy="0"/>
          <a:chOff x="0" y="0"/>
          <a:chExt cx="0" cy="0"/>
        </a:xfrm>
      </p:grpSpPr>
      <p:grpSp>
        <p:nvGrpSpPr>
          <p:cNvPr id="58" name="Группа 57">
            <a:extLst>
              <a:ext uri="{FF2B5EF4-FFF2-40B4-BE49-F238E27FC236}">
                <a16:creationId xmlns:a16="http://schemas.microsoft.com/office/drawing/2014/main" id="{057005BA-0289-CEB1-D611-C74F165A2D09}"/>
              </a:ext>
            </a:extLst>
          </p:cNvPr>
          <p:cNvGrpSpPr/>
          <p:nvPr/>
        </p:nvGrpSpPr>
        <p:grpSpPr>
          <a:xfrm>
            <a:off x="7778119" y="572520"/>
            <a:ext cx="3856648" cy="5680463"/>
            <a:chOff x="1055688" y="1304925"/>
            <a:chExt cx="5990573" cy="4932363"/>
          </a:xfrm>
        </p:grpSpPr>
        <p:sp>
          <p:nvSpPr>
            <p:cNvPr id="59" name="Скругленный прямоугольник 42">
              <a:extLst>
                <a:ext uri="{FF2B5EF4-FFF2-40B4-BE49-F238E27FC236}">
                  <a16:creationId xmlns:a16="http://schemas.microsoft.com/office/drawing/2014/main" id="{DDC28BBC-0BAE-1B47-CBF7-D2ED805CDDB2}"/>
                </a:ext>
              </a:extLst>
            </p:cNvPr>
            <p:cNvSpPr/>
            <p:nvPr/>
          </p:nvSpPr>
          <p:spPr>
            <a:xfrm>
              <a:off x="1055688" y="1304925"/>
              <a:ext cx="5990572" cy="4932363"/>
            </a:xfrm>
            <a:prstGeom prst="roundRect">
              <a:avLst>
                <a:gd name="adj" fmla="val 3598"/>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pic>
          <p:nvPicPr>
            <p:cNvPr id="60" name="Рисунок 59">
              <a:extLst>
                <a:ext uri="{FF2B5EF4-FFF2-40B4-BE49-F238E27FC236}">
                  <a16:creationId xmlns:a16="http://schemas.microsoft.com/office/drawing/2014/main" id="{66EDE5FC-F5D8-D2DB-13E3-48AC98E0F42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055689" y="4399471"/>
              <a:ext cx="5990572" cy="1837817"/>
            </a:xfrm>
            <a:prstGeom prst="roundRect">
              <a:avLst>
                <a:gd name="adj" fmla="val 6066"/>
              </a:avLst>
            </a:prstGeom>
          </p:spPr>
        </p:pic>
        <p:sp>
          <p:nvSpPr>
            <p:cNvPr id="61" name="Прямоугольник 60">
              <a:extLst>
                <a:ext uri="{FF2B5EF4-FFF2-40B4-BE49-F238E27FC236}">
                  <a16:creationId xmlns:a16="http://schemas.microsoft.com/office/drawing/2014/main" id="{D7E34E67-130C-1580-C2C2-E89B7CEBEDAC}"/>
                </a:ext>
              </a:extLst>
            </p:cNvPr>
            <p:cNvSpPr/>
            <p:nvPr/>
          </p:nvSpPr>
          <p:spPr>
            <a:xfrm>
              <a:off x="1055689" y="4338917"/>
              <a:ext cx="5990572" cy="1671357"/>
            </a:xfrm>
            <a:prstGeom prst="rect">
              <a:avLst/>
            </a:prstGeom>
            <a:gradFill>
              <a:gsLst>
                <a:gs pos="0">
                  <a:schemeClr val="bg1"/>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2" name="Заголовок 1">
            <a:extLst>
              <a:ext uri="{FF2B5EF4-FFF2-40B4-BE49-F238E27FC236}">
                <a16:creationId xmlns:a16="http://schemas.microsoft.com/office/drawing/2014/main" id="{8AF9DCF0-ACA8-7F99-1462-2744364EB458}"/>
              </a:ext>
            </a:extLst>
          </p:cNvPr>
          <p:cNvSpPr>
            <a:spLocks noGrp="1"/>
          </p:cNvSpPr>
          <p:nvPr>
            <p:ph type="title"/>
          </p:nvPr>
        </p:nvSpPr>
        <p:spPr/>
        <p:txBody>
          <a:bodyPr/>
          <a:lstStyle/>
          <a:p>
            <a:r>
              <a:rPr lang="ru-RU" dirty="0"/>
              <a:t>Риски </a:t>
            </a:r>
          </a:p>
        </p:txBody>
      </p:sp>
      <p:grpSp>
        <p:nvGrpSpPr>
          <p:cNvPr id="30" name="Группа 29">
            <a:extLst>
              <a:ext uri="{FF2B5EF4-FFF2-40B4-BE49-F238E27FC236}">
                <a16:creationId xmlns:a16="http://schemas.microsoft.com/office/drawing/2014/main" id="{C94031E6-C058-153B-10EC-CCF780490E69}"/>
              </a:ext>
            </a:extLst>
          </p:cNvPr>
          <p:cNvGrpSpPr/>
          <p:nvPr/>
        </p:nvGrpSpPr>
        <p:grpSpPr>
          <a:xfrm>
            <a:off x="-174266" y="1247131"/>
            <a:ext cx="7999012" cy="3857485"/>
            <a:chOff x="2096494" y="774691"/>
            <a:chExt cx="7999012" cy="3857485"/>
          </a:xfrm>
        </p:grpSpPr>
        <p:pic>
          <p:nvPicPr>
            <p:cNvPr id="4" name="Рисунок 3">
              <a:extLst>
                <a:ext uri="{FF2B5EF4-FFF2-40B4-BE49-F238E27FC236}">
                  <a16:creationId xmlns:a16="http://schemas.microsoft.com/office/drawing/2014/main" id="{F09248E0-155F-71BE-1805-C2646627CD5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96494" y="2396089"/>
              <a:ext cx="7999012" cy="2236087"/>
            </a:xfrm>
            <a:prstGeom prst="rect">
              <a:avLst/>
            </a:prstGeom>
          </p:spPr>
        </p:pic>
        <p:pic>
          <p:nvPicPr>
            <p:cNvPr id="20" name="Рисунок 19">
              <a:extLst>
                <a:ext uri="{FF2B5EF4-FFF2-40B4-BE49-F238E27FC236}">
                  <a16:creationId xmlns:a16="http://schemas.microsoft.com/office/drawing/2014/main" id="{91C6C614-3118-B3F6-AA98-39A99637D2E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20929" y="2396089"/>
              <a:ext cx="1788034" cy="179471"/>
            </a:xfrm>
            <a:prstGeom prst="rect">
              <a:avLst/>
            </a:prstGeom>
          </p:spPr>
        </p:pic>
        <p:pic>
          <p:nvPicPr>
            <p:cNvPr id="21" name="Рисунок 20">
              <a:extLst>
                <a:ext uri="{FF2B5EF4-FFF2-40B4-BE49-F238E27FC236}">
                  <a16:creationId xmlns:a16="http://schemas.microsoft.com/office/drawing/2014/main" id="{5C346A27-BEAA-B155-86BE-494CCCC0D42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7717" y="774691"/>
              <a:ext cx="1788035" cy="1788035"/>
            </a:xfrm>
            <a:prstGeom prst="rect">
              <a:avLst/>
            </a:prstGeom>
          </p:spPr>
        </p:pic>
        <p:pic>
          <p:nvPicPr>
            <p:cNvPr id="23" name="Рисунок 22">
              <a:extLst>
                <a:ext uri="{FF2B5EF4-FFF2-40B4-BE49-F238E27FC236}">
                  <a16:creationId xmlns:a16="http://schemas.microsoft.com/office/drawing/2014/main" id="{DF92E854-FF46-93C0-2567-0EDEEFBB4CE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70092" y="2852072"/>
              <a:ext cx="1788034" cy="179471"/>
            </a:xfrm>
            <a:prstGeom prst="rect">
              <a:avLst/>
            </a:prstGeom>
          </p:spPr>
        </p:pic>
        <p:pic>
          <p:nvPicPr>
            <p:cNvPr id="24" name="Рисунок 23">
              <a:extLst>
                <a:ext uri="{FF2B5EF4-FFF2-40B4-BE49-F238E27FC236}">
                  <a16:creationId xmlns:a16="http://schemas.microsoft.com/office/drawing/2014/main" id="{DA00AC6B-01F9-FA73-C5AD-40EE8DE16C60}"/>
                </a:ext>
              </a:extLst>
            </p:cNvPr>
            <p:cNvPicPr>
              <a:picLocks noChangeAspect="1"/>
            </p:cNvPicPr>
            <p:nvPr/>
          </p:nvPicPr>
          <p:blipFill>
            <a:blip r:embed="rId6" cstate="print">
              <a:extLst>
                <a:ext uri="{28A0092B-C50C-407E-A947-70E740481C1C}">
                  <a14:useLocalDpi xmlns:a14="http://schemas.microsoft.com/office/drawing/2010/main" val="0"/>
                </a:ext>
              </a:extLst>
            </a:blip>
            <a:srcRect t="1" r="13059" b="-57558"/>
            <a:stretch/>
          </p:blipFill>
          <p:spPr>
            <a:xfrm>
              <a:off x="3588966" y="2839519"/>
              <a:ext cx="1554534" cy="282769"/>
            </a:xfrm>
            <a:prstGeom prst="rect">
              <a:avLst/>
            </a:prstGeom>
          </p:spPr>
        </p:pic>
        <p:pic>
          <p:nvPicPr>
            <p:cNvPr id="25" name="Рисунок 24">
              <a:extLst>
                <a:ext uri="{FF2B5EF4-FFF2-40B4-BE49-F238E27FC236}">
                  <a16:creationId xmlns:a16="http://schemas.microsoft.com/office/drawing/2014/main" id="{55F6BB22-DA00-056F-F07E-1D40F2973E9D}"/>
                </a:ext>
              </a:extLst>
            </p:cNvPr>
            <p:cNvPicPr>
              <a:picLocks noChangeAspect="1"/>
            </p:cNvPicPr>
            <p:nvPr/>
          </p:nvPicPr>
          <p:blipFill>
            <a:blip r:embed="rId4" cstate="print">
              <a:extLst>
                <a:ext uri="{28A0092B-C50C-407E-A947-70E740481C1C}">
                  <a14:useLocalDpi xmlns:a14="http://schemas.microsoft.com/office/drawing/2010/main" val="0"/>
                </a:ext>
              </a:extLst>
            </a:blip>
            <a:srcRect t="2" r="13059" b="-1"/>
            <a:stretch/>
          </p:blipFill>
          <p:spPr>
            <a:xfrm>
              <a:off x="3588966" y="2839519"/>
              <a:ext cx="1554534" cy="179471"/>
            </a:xfrm>
            <a:prstGeom prst="rect">
              <a:avLst/>
            </a:prstGeom>
          </p:spPr>
        </p:pic>
        <p:pic>
          <p:nvPicPr>
            <p:cNvPr id="26" name="Рисунок 25">
              <a:extLst>
                <a:ext uri="{FF2B5EF4-FFF2-40B4-BE49-F238E27FC236}">
                  <a16:creationId xmlns:a16="http://schemas.microsoft.com/office/drawing/2014/main" id="{F63848D1-8843-282E-F358-89417C8B6D4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779912" y="1400863"/>
              <a:ext cx="1630680" cy="1630680"/>
            </a:xfrm>
            <a:prstGeom prst="rect">
              <a:avLst/>
            </a:prstGeom>
          </p:spPr>
        </p:pic>
        <p:pic>
          <p:nvPicPr>
            <p:cNvPr id="27" name="Рисунок 26">
              <a:extLst>
                <a:ext uri="{FF2B5EF4-FFF2-40B4-BE49-F238E27FC236}">
                  <a16:creationId xmlns:a16="http://schemas.microsoft.com/office/drawing/2014/main" id="{AF32E211-6A64-69EC-E33A-D259A0D131F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186841" y="1336547"/>
              <a:ext cx="1554535" cy="1554535"/>
            </a:xfrm>
            <a:prstGeom prst="rect">
              <a:avLst/>
            </a:prstGeom>
          </p:spPr>
        </p:pic>
        <p:pic>
          <p:nvPicPr>
            <p:cNvPr id="28" name="Рисунок 27">
              <a:extLst>
                <a:ext uri="{FF2B5EF4-FFF2-40B4-BE49-F238E27FC236}">
                  <a16:creationId xmlns:a16="http://schemas.microsoft.com/office/drawing/2014/main" id="{D4655963-0E56-82D8-C5F9-2741A121956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69719" y="3114301"/>
              <a:ext cx="1788034" cy="179471"/>
            </a:xfrm>
            <a:prstGeom prst="rect">
              <a:avLst/>
            </a:prstGeom>
          </p:spPr>
        </p:pic>
        <p:pic>
          <p:nvPicPr>
            <p:cNvPr id="29" name="Рисунок 28">
              <a:extLst>
                <a:ext uri="{FF2B5EF4-FFF2-40B4-BE49-F238E27FC236}">
                  <a16:creationId xmlns:a16="http://schemas.microsoft.com/office/drawing/2014/main" id="{019B23F0-A303-B03C-8333-5F7F1D84B76E}"/>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84750" y="1747501"/>
              <a:ext cx="1456535" cy="1456535"/>
            </a:xfrm>
            <a:prstGeom prst="rect">
              <a:avLst/>
            </a:prstGeom>
          </p:spPr>
        </p:pic>
      </p:grpSp>
      <p:sp>
        <p:nvSpPr>
          <p:cNvPr id="31" name="Скругленный прямоугольник 55">
            <a:extLst>
              <a:ext uri="{FF2B5EF4-FFF2-40B4-BE49-F238E27FC236}">
                <a16:creationId xmlns:a16="http://schemas.microsoft.com/office/drawing/2014/main" id="{956E8BC8-2DC4-0CD6-8A2B-04908FD72E72}"/>
              </a:ext>
            </a:extLst>
          </p:cNvPr>
          <p:cNvSpPr/>
          <p:nvPr/>
        </p:nvSpPr>
        <p:spPr>
          <a:xfrm>
            <a:off x="4664992" y="572520"/>
            <a:ext cx="2580779" cy="1535812"/>
          </a:xfrm>
          <a:prstGeom prst="roundRect">
            <a:avLst>
              <a:gd name="adj" fmla="val 8182"/>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2" name="Прямоугольник 17">
            <a:extLst>
              <a:ext uri="{FF2B5EF4-FFF2-40B4-BE49-F238E27FC236}">
                <a16:creationId xmlns:a16="http://schemas.microsoft.com/office/drawing/2014/main" id="{82549047-83BE-9DDF-3E3C-3A7AB910E853}"/>
              </a:ext>
            </a:extLst>
          </p:cNvPr>
          <p:cNvSpPr/>
          <p:nvPr/>
        </p:nvSpPr>
        <p:spPr>
          <a:xfrm>
            <a:off x="4894974" y="718226"/>
            <a:ext cx="2248777" cy="1231106"/>
          </a:xfrm>
          <a:prstGeom prst="rect">
            <a:avLst/>
          </a:prstGeom>
        </p:spPr>
        <p:txBody>
          <a:bodyPr wrap="square" lIns="0" tIns="0" rIns="0" bIns="0">
            <a:spAutoFit/>
          </a:bodyPr>
          <a:lstStyle/>
          <a:p>
            <a:r>
              <a:rPr lang="ru-RU" sz="1600" dirty="0">
                <a:solidFill>
                  <a:srgbClr val="52606B"/>
                </a:solidFill>
                <a:latin typeface="Akrobat" panose="00000600000000000000" pitchFamily="50" charset="-52"/>
              </a:rPr>
              <a:t>Одними из самых распространенных рисков по страхованию квартир остаются затопления — </a:t>
            </a:r>
            <a:br>
              <a:rPr lang="ru-RU" sz="1600" dirty="0">
                <a:solidFill>
                  <a:srgbClr val="52606B"/>
                </a:solidFill>
                <a:latin typeface="Akrobat" panose="00000600000000000000" pitchFamily="50" charset="-52"/>
              </a:rPr>
            </a:br>
            <a:r>
              <a:rPr lang="ru-RU" sz="1600" dirty="0">
                <a:solidFill>
                  <a:srgbClr val="52606B"/>
                </a:solidFill>
                <a:latin typeface="Akrobat" panose="00000600000000000000" pitchFamily="50" charset="-52"/>
              </a:rPr>
              <a:t>до </a:t>
            </a:r>
            <a:r>
              <a:rPr lang="en-US" sz="1600" dirty="0">
                <a:solidFill>
                  <a:srgbClr val="C8102E"/>
                </a:solidFill>
                <a:latin typeface="Akrobat Bold" panose="00000800000000000000" pitchFamily="50" charset="-52"/>
              </a:rPr>
              <a:t>90</a:t>
            </a:r>
            <a:r>
              <a:rPr lang="ru-RU" sz="1600" dirty="0">
                <a:solidFill>
                  <a:srgbClr val="C8102E"/>
                </a:solidFill>
                <a:latin typeface="Akrobat Bold" panose="00000800000000000000" pitchFamily="50" charset="-52"/>
              </a:rPr>
              <a:t>% </a:t>
            </a:r>
            <a:r>
              <a:rPr lang="ru-RU" sz="1600" dirty="0">
                <a:solidFill>
                  <a:srgbClr val="52606B"/>
                </a:solidFill>
                <a:latin typeface="Akrobat" panose="00000600000000000000" pitchFamily="50" charset="-52"/>
              </a:rPr>
              <a:t>компенсаций</a:t>
            </a:r>
          </a:p>
        </p:txBody>
      </p:sp>
      <p:sp>
        <p:nvSpPr>
          <p:cNvPr id="34" name="Скругленный прямоугольник 55">
            <a:extLst>
              <a:ext uri="{FF2B5EF4-FFF2-40B4-BE49-F238E27FC236}">
                <a16:creationId xmlns:a16="http://schemas.microsoft.com/office/drawing/2014/main" id="{A4420A04-E444-B953-2F29-816DAD22B8E3}"/>
              </a:ext>
            </a:extLst>
          </p:cNvPr>
          <p:cNvSpPr/>
          <p:nvPr/>
        </p:nvSpPr>
        <p:spPr>
          <a:xfrm>
            <a:off x="1010116" y="4962367"/>
            <a:ext cx="2708444" cy="1274667"/>
          </a:xfrm>
          <a:prstGeom prst="roundRect">
            <a:avLst>
              <a:gd name="adj" fmla="val 8182"/>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35" name="Прямоугольник 17">
            <a:extLst>
              <a:ext uri="{FF2B5EF4-FFF2-40B4-BE49-F238E27FC236}">
                <a16:creationId xmlns:a16="http://schemas.microsoft.com/office/drawing/2014/main" id="{A96416D1-2732-9A30-A080-11923FB8C0A5}"/>
              </a:ext>
            </a:extLst>
          </p:cNvPr>
          <p:cNvSpPr/>
          <p:nvPr/>
        </p:nvSpPr>
        <p:spPr>
          <a:xfrm>
            <a:off x="1190194" y="5104616"/>
            <a:ext cx="2580780" cy="984885"/>
          </a:xfrm>
          <a:prstGeom prst="rect">
            <a:avLst/>
          </a:prstGeom>
        </p:spPr>
        <p:txBody>
          <a:bodyPr wrap="square" lIns="0" tIns="0" rIns="0" bIns="0">
            <a:spAutoFit/>
          </a:bodyPr>
          <a:lstStyle/>
          <a:p>
            <a:r>
              <a:rPr lang="ru-RU" sz="1600" dirty="0">
                <a:solidFill>
                  <a:srgbClr val="52606B"/>
                </a:solidFill>
                <a:latin typeface="Akrobat" panose="00000600000000000000" pitchFamily="50" charset="-52"/>
              </a:rPr>
              <a:t>На втором месте пожары </a:t>
            </a:r>
            <a:br>
              <a:rPr lang="ru-RU" sz="1600" dirty="0">
                <a:solidFill>
                  <a:srgbClr val="52606B"/>
                </a:solidFill>
                <a:latin typeface="Akrobat" panose="00000600000000000000" pitchFamily="50" charset="-52"/>
              </a:rPr>
            </a:br>
            <a:r>
              <a:rPr lang="ru-RU" sz="1600" dirty="0">
                <a:solidFill>
                  <a:srgbClr val="52606B"/>
                </a:solidFill>
                <a:latin typeface="Akrobat" panose="00000600000000000000" pitchFamily="50" charset="-52"/>
              </a:rPr>
              <a:t>и взрывы бытового газа — </a:t>
            </a:r>
            <a:r>
              <a:rPr lang="ru-RU" sz="1600" dirty="0">
                <a:solidFill>
                  <a:srgbClr val="C8102E"/>
                </a:solidFill>
                <a:latin typeface="Akrobat Bold" panose="00000800000000000000" pitchFamily="50" charset="-52"/>
              </a:rPr>
              <a:t>7%, </a:t>
            </a:r>
            <a:r>
              <a:rPr lang="ru-RU" sz="1600" dirty="0">
                <a:solidFill>
                  <a:srgbClr val="52606B"/>
                </a:solidFill>
                <a:latin typeface="Akrobat" panose="00000600000000000000" pitchFamily="50" charset="-52"/>
              </a:rPr>
              <a:t>при этом повреждения огнем приводят к большему ущербу</a:t>
            </a:r>
          </a:p>
        </p:txBody>
      </p:sp>
      <p:cxnSp>
        <p:nvCxnSpPr>
          <p:cNvPr id="37" name="Соединитель: уступ 36">
            <a:extLst>
              <a:ext uri="{FF2B5EF4-FFF2-40B4-BE49-F238E27FC236}">
                <a16:creationId xmlns:a16="http://schemas.microsoft.com/office/drawing/2014/main" id="{25FBA217-9769-E96C-CEE7-3E6709F57E82}"/>
              </a:ext>
            </a:extLst>
          </p:cNvPr>
          <p:cNvCxnSpPr>
            <a:cxnSpLocks/>
            <a:stCxn id="34" idx="0"/>
          </p:cNvCxnSpPr>
          <p:nvPr/>
        </p:nvCxnSpPr>
        <p:spPr>
          <a:xfrm rot="5400000" flipH="1" flipV="1">
            <a:off x="1407155" y="4005184"/>
            <a:ext cx="1914367" cy="1"/>
          </a:xfrm>
          <a:prstGeom prst="bentConnector3">
            <a:avLst>
              <a:gd name="adj1" fmla="val 50000"/>
            </a:avLst>
          </a:prstGeom>
          <a:ln w="19050">
            <a:solidFill>
              <a:srgbClr val="C8102E"/>
            </a:solidFill>
            <a:tailEnd type="oval"/>
          </a:ln>
        </p:spPr>
        <p:style>
          <a:lnRef idx="1">
            <a:schemeClr val="accent1"/>
          </a:lnRef>
          <a:fillRef idx="0">
            <a:schemeClr val="accent1"/>
          </a:fillRef>
          <a:effectRef idx="0">
            <a:schemeClr val="accent1"/>
          </a:effectRef>
          <a:fontRef idx="minor">
            <a:schemeClr val="tx1"/>
          </a:fontRef>
        </p:style>
      </p:cxnSp>
      <p:sp>
        <p:nvSpPr>
          <p:cNvPr id="44" name="Прямоугольник 43">
            <a:extLst>
              <a:ext uri="{FF2B5EF4-FFF2-40B4-BE49-F238E27FC236}">
                <a16:creationId xmlns:a16="http://schemas.microsoft.com/office/drawing/2014/main" id="{95E28C87-B619-46F4-8C43-961768300B8F}"/>
              </a:ext>
            </a:extLst>
          </p:cNvPr>
          <p:cNvSpPr/>
          <p:nvPr/>
        </p:nvSpPr>
        <p:spPr>
          <a:xfrm>
            <a:off x="8132022" y="1760265"/>
            <a:ext cx="3391279" cy="1815882"/>
          </a:xfrm>
          <a:prstGeom prst="rect">
            <a:avLst/>
          </a:prstGeom>
        </p:spPr>
        <p:txBody>
          <a:bodyPr wrap="square">
            <a:spAutoFit/>
          </a:bodyPr>
          <a:lstStyle/>
          <a:p>
            <a:r>
              <a:rPr lang="ru-RU" sz="1600" dirty="0">
                <a:solidFill>
                  <a:srgbClr val="52606B"/>
                </a:solidFill>
                <a:latin typeface="Akrobat" panose="00000600000000000000" pitchFamily="50" charset="-52"/>
              </a:rPr>
              <a:t>Помимо главных перечисленных </a:t>
            </a:r>
            <a:br>
              <a:rPr lang="ru-RU" sz="1600" dirty="0">
                <a:solidFill>
                  <a:srgbClr val="52606B"/>
                </a:solidFill>
                <a:latin typeface="Akrobat" panose="00000600000000000000" pitchFamily="50" charset="-52"/>
              </a:rPr>
            </a:br>
            <a:r>
              <a:rPr lang="ru-RU" sz="1600" dirty="0">
                <a:solidFill>
                  <a:srgbClr val="52606B"/>
                </a:solidFill>
                <a:latin typeface="Akrobat" panose="00000600000000000000" pitchFamily="50" charset="-52"/>
              </a:rPr>
              <a:t>типов происшествий страхование квартир покрывает иные риски: </a:t>
            </a:r>
            <a:br>
              <a:rPr lang="ru-RU" sz="1600" dirty="0">
                <a:solidFill>
                  <a:srgbClr val="52606B"/>
                </a:solidFill>
                <a:latin typeface="Akrobat" panose="00000600000000000000" pitchFamily="50" charset="-52"/>
              </a:rPr>
            </a:br>
            <a:r>
              <a:rPr lang="ru-RU" sz="1600" dirty="0">
                <a:solidFill>
                  <a:srgbClr val="52606B"/>
                </a:solidFill>
                <a:latin typeface="Akrobat" panose="00000600000000000000" pitchFamily="50" charset="-52"/>
              </a:rPr>
              <a:t>аварии на инженерных системах, стихийные бедствия, падение летательных объектов</a:t>
            </a:r>
          </a:p>
          <a:p>
            <a:endParaRPr lang="ru-RU" sz="1600" dirty="0">
              <a:solidFill>
                <a:srgbClr val="52606B"/>
              </a:solidFill>
            </a:endParaRPr>
          </a:p>
        </p:txBody>
      </p:sp>
      <p:sp>
        <p:nvSpPr>
          <p:cNvPr id="45" name="Скругленный прямоугольник 55">
            <a:extLst>
              <a:ext uri="{FF2B5EF4-FFF2-40B4-BE49-F238E27FC236}">
                <a16:creationId xmlns:a16="http://schemas.microsoft.com/office/drawing/2014/main" id="{C6C7C5F6-441C-7D36-9EED-7C9C9C57EF7D}"/>
              </a:ext>
            </a:extLst>
          </p:cNvPr>
          <p:cNvSpPr/>
          <p:nvPr/>
        </p:nvSpPr>
        <p:spPr>
          <a:xfrm>
            <a:off x="4664992" y="4942848"/>
            <a:ext cx="2580779" cy="1310135"/>
          </a:xfrm>
          <a:prstGeom prst="roundRect">
            <a:avLst>
              <a:gd name="adj" fmla="val 8182"/>
            </a:avLst>
          </a:prstGeom>
          <a:solidFill>
            <a:schemeClr val="bg1"/>
          </a:solidFill>
          <a:ln>
            <a:noFill/>
          </a:ln>
          <a:effectLst>
            <a:outerShdw blurRad="50800" dist="1905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46" name="Прямоугольник 45">
            <a:extLst>
              <a:ext uri="{FF2B5EF4-FFF2-40B4-BE49-F238E27FC236}">
                <a16:creationId xmlns:a16="http://schemas.microsoft.com/office/drawing/2014/main" id="{15FED1E3-FA01-9791-08D1-97339C7B3653}"/>
              </a:ext>
            </a:extLst>
          </p:cNvPr>
          <p:cNvSpPr/>
          <p:nvPr/>
        </p:nvSpPr>
        <p:spPr>
          <a:xfrm>
            <a:off x="4894975" y="5104616"/>
            <a:ext cx="2248776" cy="984885"/>
          </a:xfrm>
          <a:prstGeom prst="rect">
            <a:avLst/>
          </a:prstGeom>
        </p:spPr>
        <p:txBody>
          <a:bodyPr wrap="square" lIns="0" tIns="0" rIns="0" bIns="0">
            <a:spAutoFit/>
          </a:bodyPr>
          <a:lstStyle/>
          <a:p>
            <a:r>
              <a:rPr lang="ru-RU" sz="1600" dirty="0">
                <a:solidFill>
                  <a:srgbClr val="52606B"/>
                </a:solidFill>
                <a:latin typeface="Akrobat" panose="00000600000000000000" pitchFamily="50" charset="-52"/>
              </a:rPr>
              <a:t>Противоправные действия третьих лиц составляют </a:t>
            </a:r>
            <a:r>
              <a:rPr lang="ru-RU" sz="1600" dirty="0">
                <a:solidFill>
                  <a:srgbClr val="C8102E"/>
                </a:solidFill>
                <a:latin typeface="Akrobat Bold" panose="00000800000000000000" pitchFamily="50" charset="-52"/>
              </a:rPr>
              <a:t>1,2%</a:t>
            </a:r>
            <a:r>
              <a:rPr lang="ru-RU" sz="1600" dirty="0">
                <a:solidFill>
                  <a:srgbClr val="52606B"/>
                </a:solidFill>
                <a:latin typeface="Akrobat" panose="00000600000000000000" pitchFamily="50" charset="-52"/>
              </a:rPr>
              <a:t> страховых случаев. Прочие риски —</a:t>
            </a:r>
            <a:r>
              <a:rPr lang="ru-RU" sz="1600" dirty="0">
                <a:solidFill>
                  <a:srgbClr val="C8102E"/>
                </a:solidFill>
                <a:latin typeface="Akrobat Bold" panose="00000800000000000000" pitchFamily="50" charset="-52"/>
              </a:rPr>
              <a:t> </a:t>
            </a:r>
            <a:r>
              <a:rPr lang="en-US" sz="1600" dirty="0">
                <a:solidFill>
                  <a:srgbClr val="C8102E"/>
                </a:solidFill>
                <a:latin typeface="Akrobat Bold" panose="00000800000000000000" pitchFamily="50" charset="-52"/>
              </a:rPr>
              <a:t>1,8</a:t>
            </a:r>
            <a:r>
              <a:rPr lang="ru-RU" sz="1600" dirty="0">
                <a:solidFill>
                  <a:srgbClr val="C8102E"/>
                </a:solidFill>
                <a:latin typeface="Akrobat Bold" panose="00000800000000000000" pitchFamily="50" charset="-52"/>
              </a:rPr>
              <a:t>%</a:t>
            </a:r>
            <a:endParaRPr lang="ru-RU" sz="1600" dirty="0"/>
          </a:p>
        </p:txBody>
      </p:sp>
      <p:cxnSp>
        <p:nvCxnSpPr>
          <p:cNvPr id="47" name="Соединитель: уступ 46">
            <a:extLst>
              <a:ext uri="{FF2B5EF4-FFF2-40B4-BE49-F238E27FC236}">
                <a16:creationId xmlns:a16="http://schemas.microsoft.com/office/drawing/2014/main" id="{175FA13E-7EE6-64A4-2EAE-0A60D55A1440}"/>
              </a:ext>
            </a:extLst>
          </p:cNvPr>
          <p:cNvCxnSpPr>
            <a:cxnSpLocks/>
            <a:stCxn id="31" idx="1"/>
          </p:cNvCxnSpPr>
          <p:nvPr/>
        </p:nvCxnSpPr>
        <p:spPr>
          <a:xfrm rot="10800000" flipV="1">
            <a:off x="3770974" y="1340425"/>
            <a:ext cx="894018" cy="709331"/>
          </a:xfrm>
          <a:prstGeom prst="bentConnector3">
            <a:avLst>
              <a:gd name="adj1" fmla="val 50000"/>
            </a:avLst>
          </a:prstGeom>
          <a:ln w="19050">
            <a:solidFill>
              <a:srgbClr val="C8102E"/>
            </a:solidFill>
            <a:tailEnd type="oval"/>
          </a:ln>
        </p:spPr>
        <p:style>
          <a:lnRef idx="1">
            <a:schemeClr val="accent1"/>
          </a:lnRef>
          <a:fillRef idx="0">
            <a:schemeClr val="accent1"/>
          </a:fillRef>
          <a:effectRef idx="0">
            <a:schemeClr val="accent1"/>
          </a:effectRef>
          <a:fontRef idx="minor">
            <a:schemeClr val="tx1"/>
          </a:fontRef>
        </p:style>
      </p:cxnSp>
      <p:cxnSp>
        <p:nvCxnSpPr>
          <p:cNvPr id="51" name="Соединитель: уступ 50">
            <a:extLst>
              <a:ext uri="{FF2B5EF4-FFF2-40B4-BE49-F238E27FC236}">
                <a16:creationId xmlns:a16="http://schemas.microsoft.com/office/drawing/2014/main" id="{C44D70C6-8BF3-0B39-C72B-9C1A11A94882}"/>
              </a:ext>
            </a:extLst>
          </p:cNvPr>
          <p:cNvCxnSpPr>
            <a:cxnSpLocks/>
          </p:cNvCxnSpPr>
          <p:nvPr/>
        </p:nvCxnSpPr>
        <p:spPr>
          <a:xfrm rot="5400000" flipH="1" flipV="1">
            <a:off x="5155957" y="4162945"/>
            <a:ext cx="1598846" cy="1"/>
          </a:xfrm>
          <a:prstGeom prst="bentConnector3">
            <a:avLst>
              <a:gd name="adj1" fmla="val 50000"/>
            </a:avLst>
          </a:prstGeom>
          <a:ln w="19050">
            <a:solidFill>
              <a:srgbClr val="C8102E"/>
            </a:solidFill>
            <a:tailEnd type="oval"/>
          </a:ln>
        </p:spPr>
        <p:style>
          <a:lnRef idx="1">
            <a:schemeClr val="accent1"/>
          </a:lnRef>
          <a:fillRef idx="0">
            <a:schemeClr val="accent1"/>
          </a:fillRef>
          <a:effectRef idx="0">
            <a:schemeClr val="accent1"/>
          </a:effectRef>
          <a:fontRef idx="minor">
            <a:schemeClr val="tx1"/>
          </a:fontRef>
        </p:style>
      </p:cxnSp>
      <p:sp>
        <p:nvSpPr>
          <p:cNvPr id="54" name="Прямоугольник 17">
            <a:extLst>
              <a:ext uri="{FF2B5EF4-FFF2-40B4-BE49-F238E27FC236}">
                <a16:creationId xmlns:a16="http://schemas.microsoft.com/office/drawing/2014/main" id="{137276E5-DAB9-1095-30D8-4721243B53C0}"/>
              </a:ext>
            </a:extLst>
          </p:cNvPr>
          <p:cNvSpPr/>
          <p:nvPr/>
        </p:nvSpPr>
        <p:spPr>
          <a:xfrm>
            <a:off x="9341111" y="3957251"/>
            <a:ext cx="2117744" cy="1107996"/>
          </a:xfrm>
          <a:prstGeom prst="rect">
            <a:avLst/>
          </a:prstGeom>
        </p:spPr>
        <p:txBody>
          <a:bodyPr wrap="square" lIns="0" tIns="0" rIns="0" bIns="0">
            <a:spAutoFit/>
          </a:bodyPr>
          <a:lstStyle/>
          <a:p>
            <a:r>
              <a:rPr lang="ru-RU" dirty="0">
                <a:solidFill>
                  <a:srgbClr val="52606B"/>
                </a:solidFill>
                <a:latin typeface="Akrobat Bold" panose="00000800000000000000" pitchFamily="50" charset="-52"/>
              </a:rPr>
              <a:t>выросла сумма компенсаций </a:t>
            </a:r>
            <a:br>
              <a:rPr lang="ru-RU" dirty="0">
                <a:solidFill>
                  <a:srgbClr val="52606B"/>
                </a:solidFill>
                <a:latin typeface="Akrobat Bold" panose="00000800000000000000" pitchFamily="50" charset="-52"/>
              </a:rPr>
            </a:br>
            <a:r>
              <a:rPr lang="ru-RU" dirty="0">
                <a:solidFill>
                  <a:srgbClr val="52606B"/>
                </a:solidFill>
                <a:latin typeface="Akrobat Bold" panose="00000800000000000000" pitchFamily="50" charset="-52"/>
              </a:rPr>
              <a:t>по таким страховым случаям в 2023 году</a:t>
            </a:r>
          </a:p>
        </p:txBody>
      </p:sp>
      <p:sp>
        <p:nvSpPr>
          <p:cNvPr id="55" name="Прямоугольник 5">
            <a:extLst>
              <a:ext uri="{FF2B5EF4-FFF2-40B4-BE49-F238E27FC236}">
                <a16:creationId xmlns:a16="http://schemas.microsoft.com/office/drawing/2014/main" id="{7EBC09B4-49C9-C3C4-E2BA-882382D6D89D}"/>
              </a:ext>
            </a:extLst>
          </p:cNvPr>
          <p:cNvSpPr/>
          <p:nvPr/>
        </p:nvSpPr>
        <p:spPr>
          <a:xfrm>
            <a:off x="7919601" y="3722504"/>
            <a:ext cx="1232494" cy="1538883"/>
          </a:xfrm>
          <a:prstGeom prst="rect">
            <a:avLst/>
          </a:prstGeom>
        </p:spPr>
        <p:txBody>
          <a:bodyPr wrap="square" lIns="0" tIns="0" rIns="0" bIns="0">
            <a:spAutoFit/>
          </a:bodyPr>
          <a:lstStyle/>
          <a:p>
            <a:pPr algn="r"/>
            <a:r>
              <a:rPr lang="ru-RU" sz="7200" dirty="0">
                <a:solidFill>
                  <a:srgbClr val="C8102E"/>
                </a:solidFill>
                <a:latin typeface="Akrobat" panose="00000600000000000000" pitchFamily="50" charset="-52"/>
                <a:cs typeface="Arial" panose="020B0604020202020204" pitchFamily="34" charset="0"/>
              </a:rPr>
              <a:t>×</a:t>
            </a:r>
            <a:r>
              <a:rPr lang="ru-RU" sz="10000" dirty="0">
                <a:solidFill>
                  <a:srgbClr val="C8102E"/>
                </a:solidFill>
                <a:latin typeface="Akrobat Bold" panose="00000800000000000000" pitchFamily="50" charset="-52"/>
                <a:cs typeface="Arial" panose="020B0604020202020204" pitchFamily="34" charset="0"/>
              </a:rPr>
              <a:t>4</a:t>
            </a:r>
            <a:endParaRPr lang="ru-RU" sz="5000" dirty="0">
              <a:solidFill>
                <a:srgbClr val="C8102E"/>
              </a:solidFill>
              <a:latin typeface="Akrobat Bold" panose="00000800000000000000" pitchFamily="50" charset="-52"/>
              <a:cs typeface="Arial" panose="020B0604020202020204" pitchFamily="34" charset="0"/>
            </a:endParaRPr>
          </a:p>
        </p:txBody>
      </p:sp>
      <p:cxnSp>
        <p:nvCxnSpPr>
          <p:cNvPr id="56" name="Прямая соединительная линия 162">
            <a:extLst>
              <a:ext uri="{FF2B5EF4-FFF2-40B4-BE49-F238E27FC236}">
                <a16:creationId xmlns:a16="http://schemas.microsoft.com/office/drawing/2014/main" id="{9AB1D251-C029-970D-108F-7600F8295A01}"/>
              </a:ext>
            </a:extLst>
          </p:cNvPr>
          <p:cNvCxnSpPr>
            <a:cxnSpLocks/>
          </p:cNvCxnSpPr>
          <p:nvPr/>
        </p:nvCxnSpPr>
        <p:spPr>
          <a:xfrm>
            <a:off x="8221649" y="3653671"/>
            <a:ext cx="2910177" cy="0"/>
          </a:xfrm>
          <a:prstGeom prst="line">
            <a:avLst/>
          </a:prstGeom>
          <a:ln w="12700">
            <a:solidFill>
              <a:srgbClr val="72808A"/>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427696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EDC619-E950-1983-0836-353C45FC15F0}"/>
            </a:ext>
          </a:extLst>
        </p:cNvPr>
        <p:cNvGrpSpPr/>
        <p:nvPr/>
      </p:nvGrpSpPr>
      <p:grpSpPr>
        <a:xfrm>
          <a:off x="0" y="0"/>
          <a:ext cx="0" cy="0"/>
          <a:chOff x="0" y="0"/>
          <a:chExt cx="0" cy="0"/>
        </a:xfrm>
      </p:grpSpPr>
      <p:pic>
        <p:nvPicPr>
          <p:cNvPr id="7" name="Рисунок 6">
            <a:extLst>
              <a:ext uri="{FF2B5EF4-FFF2-40B4-BE49-F238E27FC236}">
                <a16:creationId xmlns:a16="http://schemas.microsoft.com/office/drawing/2014/main" id="{C0EFC5CA-1429-B809-9F27-C6E2EE4D1D59}"/>
              </a:ext>
            </a:extLst>
          </p:cNvPr>
          <p:cNvPicPr>
            <a:picLocks noChangeAspect="1"/>
          </p:cNvPicPr>
          <p:nvPr/>
        </p:nvPicPr>
        <p:blipFill>
          <a:blip r:embed="rId2"/>
          <a:srcRect l="8917" r="316"/>
          <a:stretch/>
        </p:blipFill>
        <p:spPr>
          <a:xfrm>
            <a:off x="1090464" y="0"/>
            <a:ext cx="11098998" cy="6857569"/>
          </a:xfrm>
          <a:prstGeom prst="rect">
            <a:avLst/>
          </a:prstGeom>
        </p:spPr>
      </p:pic>
      <p:sp>
        <p:nvSpPr>
          <p:cNvPr id="3" name="Заголовок 2">
            <a:extLst>
              <a:ext uri="{FF2B5EF4-FFF2-40B4-BE49-F238E27FC236}">
                <a16:creationId xmlns:a16="http://schemas.microsoft.com/office/drawing/2014/main" id="{E310A88B-33C1-5B22-EB80-B3426D654D7C}"/>
              </a:ext>
            </a:extLst>
          </p:cNvPr>
          <p:cNvSpPr>
            <a:spLocks noGrp="1"/>
          </p:cNvSpPr>
          <p:nvPr>
            <p:ph type="title"/>
          </p:nvPr>
        </p:nvSpPr>
        <p:spPr>
          <a:xfrm>
            <a:off x="928993" y="1860386"/>
            <a:ext cx="6843407" cy="1759456"/>
          </a:xfrm>
        </p:spPr>
        <p:txBody>
          <a:bodyPr vert="horz" wrap="square" lIns="91440" tIns="45720" rIns="91440" bIns="45720" rtlCol="0" anchor="ctr">
            <a:spAutoFit/>
          </a:bodyPr>
          <a:lstStyle/>
          <a:p>
            <a:pPr>
              <a:lnSpc>
                <a:spcPts val="6500"/>
              </a:lnSpc>
            </a:pPr>
            <a:r>
              <a:rPr lang="ru-RU" sz="6600" dirty="0"/>
              <a:t>Новый </a:t>
            </a:r>
            <a:r>
              <a:rPr lang="ru-RU" sz="6600" dirty="0" err="1">
                <a:solidFill>
                  <a:srgbClr val="D50022"/>
                </a:solidFill>
              </a:rPr>
              <a:t>АльфаРЕМОНТ</a:t>
            </a:r>
            <a:endParaRPr lang="ru-RU" sz="6600" dirty="0">
              <a:solidFill>
                <a:srgbClr val="D50022"/>
              </a:solidFill>
            </a:endParaRPr>
          </a:p>
        </p:txBody>
      </p:sp>
      <p:sp>
        <p:nvSpPr>
          <p:cNvPr id="6" name="Номер слайда 6">
            <a:extLst>
              <a:ext uri="{FF2B5EF4-FFF2-40B4-BE49-F238E27FC236}">
                <a16:creationId xmlns:a16="http://schemas.microsoft.com/office/drawing/2014/main" id="{714DC52F-72E7-81AE-4724-F94CF7F55ADE}"/>
              </a:ext>
            </a:extLst>
          </p:cNvPr>
          <p:cNvSpPr>
            <a:spLocks noGrp="1"/>
          </p:cNvSpPr>
          <p:nvPr>
            <p:ph type="sldNum" sz="quarter" idx="4"/>
          </p:nvPr>
        </p:nvSpPr>
        <p:spPr>
          <a:xfrm>
            <a:off x="11099800" y="6237288"/>
            <a:ext cx="649288" cy="620712"/>
          </a:xfrm>
          <a:prstGeom prst="rect">
            <a:avLst/>
          </a:prstGeom>
        </p:spPr>
        <p:txBody>
          <a:bodyPr rIns="0"/>
          <a:lstStyle>
            <a:lvl1pPr>
              <a:defRPr sz="1100">
                <a:solidFill>
                  <a:srgbClr val="939BA1"/>
                </a:solidFill>
                <a:latin typeface="Akrobat" panose="00000600000000000000" pitchFamily="50" charset="-52"/>
              </a:defRPr>
            </a:lvl1pPr>
          </a:lstStyle>
          <a:p>
            <a:fld id="{3A288BEC-C7A6-460B-986A-81A4BCDBEB00}" type="slidenum">
              <a:rPr lang="ru-RU" sz="900" smtClean="0">
                <a:solidFill>
                  <a:schemeClr val="bg1"/>
                </a:solidFill>
              </a:rPr>
              <a:t>8</a:t>
            </a:fld>
            <a:endParaRPr lang="ru-RU" sz="900" dirty="0">
              <a:solidFill>
                <a:schemeClr val="bg1"/>
              </a:solidFill>
            </a:endParaRPr>
          </a:p>
        </p:txBody>
      </p:sp>
      <p:sp>
        <p:nvSpPr>
          <p:cNvPr id="2" name="Прямоугольник 1">
            <a:extLst>
              <a:ext uri="{FF2B5EF4-FFF2-40B4-BE49-F238E27FC236}">
                <a16:creationId xmlns:a16="http://schemas.microsoft.com/office/drawing/2014/main" id="{B4B0F33F-EF12-8A04-C571-588AC7AAC3A0}"/>
              </a:ext>
            </a:extLst>
          </p:cNvPr>
          <p:cNvSpPr/>
          <p:nvPr/>
        </p:nvSpPr>
        <p:spPr>
          <a:xfrm>
            <a:off x="928994" y="3827083"/>
            <a:ext cx="5294826" cy="1976310"/>
          </a:xfrm>
          <a:prstGeom prst="rect">
            <a:avLst/>
          </a:prstGeom>
        </p:spPr>
        <p:txBody>
          <a:bodyPr wrap="square">
            <a:spAutoFit/>
          </a:bodyPr>
          <a:lstStyle/>
          <a:p>
            <a:pPr fontAlgn="b">
              <a:spcAft>
                <a:spcPts val="600"/>
              </a:spcAft>
              <a:buClr>
                <a:srgbClr val="000000"/>
              </a:buClr>
            </a:pPr>
            <a:r>
              <a:rPr lang="ru-RU" sz="2000" dirty="0">
                <a:solidFill>
                  <a:srgbClr val="52606B"/>
                </a:solidFill>
                <a:latin typeface="Akrobat" panose="00000600000000000000" pitchFamily="50" charset="-52"/>
              </a:rPr>
              <a:t>Комплексный продукт страхования квартир: конструктивных элементов, внутренней </a:t>
            </a:r>
            <a:br>
              <a:rPr lang="ru-RU" sz="2000" dirty="0">
                <a:solidFill>
                  <a:srgbClr val="52606B"/>
                </a:solidFill>
                <a:latin typeface="Akrobat" panose="00000600000000000000" pitchFamily="50" charset="-52"/>
              </a:rPr>
            </a:br>
            <a:r>
              <a:rPr lang="ru-RU" sz="2000" dirty="0">
                <a:solidFill>
                  <a:srgbClr val="52606B"/>
                </a:solidFill>
                <a:latin typeface="Akrobat" panose="00000600000000000000" pitchFamily="50" charset="-52"/>
              </a:rPr>
              <a:t>отделки, домашнего и ценного имущества, </a:t>
            </a:r>
            <a:br>
              <a:rPr lang="ru-RU" sz="2000" dirty="0">
                <a:solidFill>
                  <a:srgbClr val="52606B"/>
                </a:solidFill>
                <a:latin typeface="Akrobat" panose="00000600000000000000" pitchFamily="50" charset="-52"/>
              </a:rPr>
            </a:br>
            <a:r>
              <a:rPr lang="ru-RU" sz="2000" dirty="0">
                <a:solidFill>
                  <a:srgbClr val="52606B"/>
                </a:solidFill>
                <a:latin typeface="Akrobat" panose="00000600000000000000" pitchFamily="50" charset="-52"/>
              </a:rPr>
              <a:t>а также гражданской ответственности перед третьими лицами при эксплуатации застрахованного имущества.</a:t>
            </a:r>
          </a:p>
        </p:txBody>
      </p:sp>
    </p:spTree>
    <p:extLst>
      <p:ext uri="{BB962C8B-B14F-4D97-AF65-F5344CB8AC3E}">
        <p14:creationId xmlns:p14="http://schemas.microsoft.com/office/powerpoint/2010/main" val="35619412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a:t>Преимущества продукта — </a:t>
            </a:r>
            <a:r>
              <a:rPr lang="en-US" dirty="0"/>
              <a:t>WOW </a:t>
            </a:r>
            <a:r>
              <a:rPr lang="ru-RU" dirty="0"/>
              <a:t>на каждом шагу</a:t>
            </a:r>
          </a:p>
        </p:txBody>
      </p:sp>
      <p:sp>
        <p:nvSpPr>
          <p:cNvPr id="167" name="Скругленный прямоугольник 4">
            <a:extLst>
              <a:ext uri="{FF2B5EF4-FFF2-40B4-BE49-F238E27FC236}">
                <a16:creationId xmlns:a16="http://schemas.microsoft.com/office/drawing/2014/main" id="{4299E7CA-2C0A-4C2E-A7F8-691E7E112AB2}"/>
              </a:ext>
            </a:extLst>
          </p:cNvPr>
          <p:cNvSpPr/>
          <p:nvPr/>
        </p:nvSpPr>
        <p:spPr>
          <a:xfrm>
            <a:off x="6731203" y="2193371"/>
            <a:ext cx="2467608" cy="1323439"/>
          </a:xfrm>
          <a:prstGeom prst="roundRect">
            <a:avLst>
              <a:gd name="adj" fmla="val 0"/>
            </a:avLst>
          </a:prstGeom>
        </p:spPr>
        <p:txBody>
          <a:bodyPr wrap="square">
            <a:spAutoFit/>
          </a:bodyPr>
          <a:lstStyle/>
          <a:p>
            <a:pPr>
              <a:lnSpc>
                <a:spcPts val="1800"/>
              </a:lnSpc>
              <a:spcAft>
                <a:spcPts val="600"/>
              </a:spcAft>
            </a:pPr>
            <a:r>
              <a:rPr lang="ru-RU" sz="1550" spc="-33" dirty="0">
                <a:solidFill>
                  <a:srgbClr val="52606B"/>
                </a:solidFill>
                <a:latin typeface="Akrobat Bold" panose="00000800000000000000" pitchFamily="50" charset="-52"/>
                <a:cs typeface="Arial" panose="020B0604020202020204" pitchFamily="34" charset="0"/>
              </a:rPr>
              <a:t>Новые правила страхования</a:t>
            </a:r>
          </a:p>
          <a:p>
            <a:pPr>
              <a:lnSpc>
                <a:spcPts val="1800"/>
              </a:lnSpc>
              <a:spcAft>
                <a:spcPts val="600"/>
              </a:spcAft>
            </a:pPr>
            <a:r>
              <a:rPr lang="ru-RU" sz="1550" dirty="0">
                <a:solidFill>
                  <a:srgbClr val="52606B"/>
                </a:solidFill>
                <a:latin typeface="Akrobat" panose="00000600000000000000" pitchFamily="50" charset="-52"/>
                <a:cs typeface="Arial" panose="020B0604020202020204" pitchFamily="34" charset="0"/>
              </a:rPr>
              <a:t>Структурировано, просто </a:t>
            </a:r>
            <a:br>
              <a:rPr lang="ru-RU" sz="1550" dirty="0">
                <a:solidFill>
                  <a:srgbClr val="52606B"/>
                </a:solidFill>
                <a:latin typeface="Akrobat" panose="00000600000000000000" pitchFamily="50" charset="-52"/>
                <a:cs typeface="Arial" panose="020B0604020202020204" pitchFamily="34" charset="0"/>
              </a:rPr>
            </a:br>
            <a:r>
              <a:rPr lang="ru-RU" sz="1550" dirty="0">
                <a:solidFill>
                  <a:srgbClr val="52606B"/>
                </a:solidFill>
                <a:latin typeface="Akrobat" panose="00000600000000000000" pitchFamily="50" charset="-52"/>
                <a:cs typeface="Arial" panose="020B0604020202020204" pitchFamily="34" charset="0"/>
              </a:rPr>
              <a:t>и понятно написаны, риск </a:t>
            </a:r>
            <a:br>
              <a:rPr lang="ru-RU" sz="1550" dirty="0">
                <a:solidFill>
                  <a:srgbClr val="52606B"/>
                </a:solidFill>
                <a:latin typeface="Akrobat" panose="00000600000000000000" pitchFamily="50" charset="-52"/>
                <a:cs typeface="Arial" panose="020B0604020202020204" pitchFamily="34" charset="0"/>
              </a:rPr>
            </a:br>
            <a:r>
              <a:rPr lang="ru-RU" sz="1550" dirty="0">
                <a:solidFill>
                  <a:srgbClr val="52606B"/>
                </a:solidFill>
                <a:latin typeface="Akrobat" panose="00000600000000000000" pitchFamily="50" charset="-52"/>
                <a:cs typeface="Arial" panose="020B0604020202020204" pitchFamily="34" charset="0"/>
              </a:rPr>
              <a:t>к риску с минимумом исключений</a:t>
            </a:r>
          </a:p>
        </p:txBody>
      </p:sp>
      <p:sp>
        <p:nvSpPr>
          <p:cNvPr id="168" name="Скругленный прямоугольник 6">
            <a:extLst>
              <a:ext uri="{FF2B5EF4-FFF2-40B4-BE49-F238E27FC236}">
                <a16:creationId xmlns:a16="http://schemas.microsoft.com/office/drawing/2014/main" id="{27CBA001-501B-4462-8E9F-833A06BADCD1}"/>
              </a:ext>
            </a:extLst>
          </p:cNvPr>
          <p:cNvSpPr/>
          <p:nvPr/>
        </p:nvSpPr>
        <p:spPr>
          <a:xfrm>
            <a:off x="945180" y="4829068"/>
            <a:ext cx="2592387" cy="1092607"/>
          </a:xfrm>
          <a:prstGeom prst="roundRect">
            <a:avLst>
              <a:gd name="adj" fmla="val 0"/>
            </a:avLst>
          </a:prstGeom>
        </p:spPr>
        <p:txBody>
          <a:bodyPr wrap="square">
            <a:spAutoFit/>
          </a:bodyPr>
          <a:lstStyle/>
          <a:p>
            <a:pPr>
              <a:lnSpc>
                <a:spcPts val="1800"/>
              </a:lnSpc>
              <a:spcAft>
                <a:spcPts val="600"/>
              </a:spcAft>
            </a:pPr>
            <a:r>
              <a:rPr lang="ru-RU" sz="1550" dirty="0">
                <a:solidFill>
                  <a:srgbClr val="52606B"/>
                </a:solidFill>
                <a:latin typeface="Akrobat Bold" panose="00000800000000000000" pitchFamily="50" charset="-52"/>
                <a:cs typeface="Arial" panose="020B0604020202020204" pitchFamily="34" charset="0"/>
              </a:rPr>
              <a:t>Полная безбумажность</a:t>
            </a:r>
          </a:p>
          <a:p>
            <a:pPr>
              <a:lnSpc>
                <a:spcPts val="1800"/>
              </a:lnSpc>
            </a:pPr>
            <a:r>
              <a:rPr lang="ru-RU" sz="1550" dirty="0">
                <a:solidFill>
                  <a:srgbClr val="52606B"/>
                </a:solidFill>
                <a:latin typeface="Akrobat" panose="00000600000000000000" pitchFamily="50" charset="-52"/>
                <a:cs typeface="Arial" panose="020B0604020202020204" pitchFamily="34" charset="0"/>
              </a:rPr>
              <a:t>Все процессы и общение происходят внутри одной программы АльфаПолис</a:t>
            </a:r>
          </a:p>
        </p:txBody>
      </p:sp>
      <p:sp>
        <p:nvSpPr>
          <p:cNvPr id="170" name="Скругленный прямоугольник 9">
            <a:extLst>
              <a:ext uri="{FF2B5EF4-FFF2-40B4-BE49-F238E27FC236}">
                <a16:creationId xmlns:a16="http://schemas.microsoft.com/office/drawing/2014/main" id="{0A59BE56-734C-4808-A25D-8C677530C617}"/>
              </a:ext>
            </a:extLst>
          </p:cNvPr>
          <p:cNvSpPr/>
          <p:nvPr/>
        </p:nvSpPr>
        <p:spPr>
          <a:xfrm>
            <a:off x="3855139" y="4821420"/>
            <a:ext cx="2356815" cy="1092607"/>
          </a:xfrm>
          <a:prstGeom prst="roundRect">
            <a:avLst>
              <a:gd name="adj" fmla="val 0"/>
            </a:avLst>
          </a:prstGeom>
        </p:spPr>
        <p:txBody>
          <a:bodyPr wrap="square">
            <a:spAutoFit/>
          </a:bodyPr>
          <a:lstStyle/>
          <a:p>
            <a:pPr>
              <a:lnSpc>
                <a:spcPts val="1800"/>
              </a:lnSpc>
              <a:spcAft>
                <a:spcPts val="600"/>
              </a:spcAft>
            </a:pPr>
            <a:r>
              <a:rPr lang="ru-RU" sz="1550" dirty="0">
                <a:solidFill>
                  <a:srgbClr val="52606B"/>
                </a:solidFill>
                <a:latin typeface="Akrobat Bold" panose="00000800000000000000" pitchFamily="50" charset="-52"/>
                <a:cs typeface="Arial" panose="020B0604020202020204" pitchFamily="34" charset="0"/>
              </a:rPr>
              <a:t>Любой вид осмотра </a:t>
            </a:r>
          </a:p>
          <a:p>
            <a:pPr>
              <a:lnSpc>
                <a:spcPts val="1800"/>
              </a:lnSpc>
            </a:pPr>
            <a:r>
              <a:rPr lang="ru-RU" sz="1550" dirty="0">
                <a:solidFill>
                  <a:srgbClr val="52606B"/>
                </a:solidFill>
                <a:latin typeface="Akrobat" panose="00000600000000000000" pitchFamily="50" charset="-52"/>
                <a:cs typeface="Arial" panose="020B0604020202020204" pitchFamily="34" charset="0"/>
              </a:rPr>
              <a:t>Осмотр клиентом/агентом/ </a:t>
            </a:r>
            <a:r>
              <a:rPr lang="ru-RU" sz="1550" spc="-30" dirty="0">
                <a:solidFill>
                  <a:srgbClr val="52606B"/>
                </a:solidFill>
                <a:latin typeface="Akrobat" panose="00000600000000000000" pitchFamily="50" charset="-52"/>
                <a:cs typeface="Arial" panose="020B0604020202020204" pitchFamily="34" charset="0"/>
              </a:rPr>
              <a:t>сотрудником/экспертом НЭ. Тип осмотра выбирает агент</a:t>
            </a:r>
          </a:p>
        </p:txBody>
      </p:sp>
      <p:sp>
        <p:nvSpPr>
          <p:cNvPr id="174" name="Скругленный прямоугольник 3">
            <a:extLst>
              <a:ext uri="{FF2B5EF4-FFF2-40B4-BE49-F238E27FC236}">
                <a16:creationId xmlns:a16="http://schemas.microsoft.com/office/drawing/2014/main" id="{95D5D939-A765-4430-AB00-A9D84DD7FFDB}"/>
              </a:ext>
            </a:extLst>
          </p:cNvPr>
          <p:cNvSpPr/>
          <p:nvPr/>
        </p:nvSpPr>
        <p:spPr>
          <a:xfrm>
            <a:off x="965139" y="2198180"/>
            <a:ext cx="2592387" cy="1323439"/>
          </a:xfrm>
          <a:prstGeom prst="roundRect">
            <a:avLst>
              <a:gd name="adj" fmla="val 0"/>
            </a:avLst>
          </a:prstGeom>
        </p:spPr>
        <p:txBody>
          <a:bodyPr wrap="square">
            <a:spAutoFit/>
          </a:bodyPr>
          <a:lstStyle/>
          <a:p>
            <a:pPr>
              <a:lnSpc>
                <a:spcPts val="1800"/>
              </a:lnSpc>
              <a:spcAft>
                <a:spcPts val="600"/>
              </a:spcAft>
            </a:pPr>
            <a:r>
              <a:rPr lang="ru-RU" sz="1550" dirty="0">
                <a:solidFill>
                  <a:srgbClr val="52606B"/>
                </a:solidFill>
                <a:latin typeface="Akrobat Bold" panose="00000800000000000000" pitchFamily="50" charset="-52"/>
                <a:cs typeface="Arial" panose="020B0604020202020204" pitchFamily="34" charset="0"/>
              </a:rPr>
              <a:t>Лучшее покрытие в РФ</a:t>
            </a:r>
          </a:p>
          <a:p>
            <a:pPr>
              <a:lnSpc>
                <a:spcPts val="1800"/>
              </a:lnSpc>
              <a:spcAft>
                <a:spcPts val="600"/>
              </a:spcAft>
            </a:pPr>
            <a:r>
              <a:rPr lang="ru-RU" sz="1550" dirty="0">
                <a:solidFill>
                  <a:srgbClr val="52606B"/>
                </a:solidFill>
                <a:latin typeface="Akrobat" panose="00000600000000000000" pitchFamily="50" charset="-52"/>
                <a:cs typeface="Arial" panose="020B0604020202020204" pitchFamily="34" charset="0"/>
              </a:rPr>
              <a:t>Самое широкая трактовка рисков, максимальный набор основных рисков, доп. </a:t>
            </a:r>
            <a:br>
              <a:rPr lang="ru-RU" sz="1550" dirty="0">
                <a:solidFill>
                  <a:srgbClr val="52606B"/>
                </a:solidFill>
                <a:latin typeface="Akrobat" panose="00000600000000000000" pitchFamily="50" charset="-52"/>
                <a:cs typeface="Arial" panose="020B0604020202020204" pitchFamily="34" charset="0"/>
              </a:rPr>
            </a:br>
            <a:r>
              <a:rPr lang="ru-RU" sz="1550" dirty="0">
                <a:solidFill>
                  <a:srgbClr val="52606B"/>
                </a:solidFill>
                <a:latin typeface="Akrobat" panose="00000600000000000000" pitchFamily="50" charset="-52"/>
                <a:cs typeface="Arial" panose="020B0604020202020204" pitchFamily="34" charset="0"/>
              </a:rPr>
              <a:t>риски и опции</a:t>
            </a:r>
          </a:p>
        </p:txBody>
      </p:sp>
      <p:sp>
        <p:nvSpPr>
          <p:cNvPr id="185" name="Скругленный прямоугольник 4">
            <a:extLst>
              <a:ext uri="{FF2B5EF4-FFF2-40B4-BE49-F238E27FC236}">
                <a16:creationId xmlns:a16="http://schemas.microsoft.com/office/drawing/2014/main" id="{C5F8BD7E-2420-4889-A303-23DECE583012}"/>
              </a:ext>
            </a:extLst>
          </p:cNvPr>
          <p:cNvSpPr/>
          <p:nvPr/>
        </p:nvSpPr>
        <p:spPr>
          <a:xfrm>
            <a:off x="3855139" y="2193371"/>
            <a:ext cx="2467608" cy="1323439"/>
          </a:xfrm>
          <a:prstGeom prst="roundRect">
            <a:avLst>
              <a:gd name="adj" fmla="val 0"/>
            </a:avLst>
          </a:prstGeom>
        </p:spPr>
        <p:txBody>
          <a:bodyPr wrap="square">
            <a:spAutoFit/>
          </a:bodyPr>
          <a:lstStyle/>
          <a:p>
            <a:pPr>
              <a:lnSpc>
                <a:spcPts val="1800"/>
              </a:lnSpc>
              <a:spcAft>
                <a:spcPts val="600"/>
              </a:spcAft>
            </a:pPr>
            <a:r>
              <a:rPr lang="ru-RU" sz="1550" spc="-33" dirty="0">
                <a:solidFill>
                  <a:srgbClr val="52606B"/>
                </a:solidFill>
                <a:latin typeface="Akrobat Bold" panose="00000800000000000000" pitchFamily="50" charset="-52"/>
                <a:cs typeface="Arial" panose="020B0604020202020204" pitchFamily="34" charset="0"/>
              </a:rPr>
              <a:t>Лучшая система выплат в РФ</a:t>
            </a:r>
          </a:p>
          <a:p>
            <a:pPr>
              <a:lnSpc>
                <a:spcPts val="1800"/>
              </a:lnSpc>
              <a:spcAft>
                <a:spcPts val="600"/>
              </a:spcAft>
            </a:pPr>
            <a:r>
              <a:rPr lang="ru-RU" sz="1550" dirty="0">
                <a:solidFill>
                  <a:srgbClr val="52606B"/>
                </a:solidFill>
                <a:latin typeface="Akrobat" panose="00000600000000000000" pitchFamily="50" charset="-52"/>
                <a:cs typeface="Arial" panose="020B0604020202020204" pitchFamily="34" charset="0"/>
              </a:rPr>
              <a:t>Заявить СС легко и удобно </a:t>
            </a:r>
            <a:br>
              <a:rPr lang="ru-RU" sz="1550" dirty="0">
                <a:solidFill>
                  <a:srgbClr val="52606B"/>
                </a:solidFill>
                <a:latin typeface="Akrobat" panose="00000600000000000000" pitchFamily="50" charset="-52"/>
                <a:cs typeface="Arial" panose="020B0604020202020204" pitchFamily="34" charset="0"/>
              </a:rPr>
            </a:br>
            <a:r>
              <a:rPr lang="ru-RU" sz="1550" dirty="0">
                <a:solidFill>
                  <a:srgbClr val="52606B"/>
                </a:solidFill>
                <a:latin typeface="Akrobat" panose="00000600000000000000" pitchFamily="50" charset="-52"/>
                <a:cs typeface="Arial" panose="020B0604020202020204" pitchFamily="34" charset="0"/>
              </a:rPr>
              <a:t>+ 6 преимуществ урегулирования убытков </a:t>
            </a:r>
            <a:br>
              <a:rPr lang="ru-RU" sz="1550" dirty="0">
                <a:solidFill>
                  <a:srgbClr val="52606B"/>
                </a:solidFill>
                <a:latin typeface="Akrobat" panose="00000600000000000000" pitchFamily="50" charset="-52"/>
                <a:cs typeface="Arial" panose="020B0604020202020204" pitchFamily="34" charset="0"/>
              </a:rPr>
            </a:br>
            <a:r>
              <a:rPr lang="ru-RU" sz="1550" dirty="0">
                <a:solidFill>
                  <a:srgbClr val="52606B"/>
                </a:solidFill>
                <a:latin typeface="Akrobat" panose="00000600000000000000" pitchFamily="50" charset="-52"/>
                <a:cs typeface="Arial" panose="020B0604020202020204" pitchFamily="34" charset="0"/>
              </a:rPr>
              <a:t>в АльфаСтраховании</a:t>
            </a:r>
          </a:p>
        </p:txBody>
      </p:sp>
      <p:sp>
        <p:nvSpPr>
          <p:cNvPr id="204" name="Скругленный прямоугольник 4">
            <a:extLst>
              <a:ext uri="{FF2B5EF4-FFF2-40B4-BE49-F238E27FC236}">
                <a16:creationId xmlns:a16="http://schemas.microsoft.com/office/drawing/2014/main" id="{B0993C7C-95C2-4D74-9DCC-549B3F859191}"/>
              </a:ext>
            </a:extLst>
          </p:cNvPr>
          <p:cNvSpPr/>
          <p:nvPr/>
        </p:nvSpPr>
        <p:spPr>
          <a:xfrm>
            <a:off x="6731203" y="4822499"/>
            <a:ext cx="2861560" cy="1092607"/>
          </a:xfrm>
          <a:prstGeom prst="roundRect">
            <a:avLst>
              <a:gd name="adj" fmla="val 0"/>
            </a:avLst>
          </a:prstGeom>
        </p:spPr>
        <p:txBody>
          <a:bodyPr wrap="square">
            <a:spAutoFit/>
          </a:bodyPr>
          <a:lstStyle/>
          <a:p>
            <a:pPr>
              <a:lnSpc>
                <a:spcPts val="1800"/>
              </a:lnSpc>
              <a:spcAft>
                <a:spcPts val="600"/>
              </a:spcAft>
            </a:pPr>
            <a:r>
              <a:rPr lang="ru-RU" sz="1550" dirty="0">
                <a:solidFill>
                  <a:srgbClr val="52606B"/>
                </a:solidFill>
                <a:latin typeface="Akrobat Bold" panose="00000800000000000000" pitchFamily="50" charset="-52"/>
                <a:cs typeface="Arial" panose="020B0604020202020204" pitchFamily="34" charset="0"/>
              </a:rPr>
              <a:t>Конкурентные тарифы</a:t>
            </a:r>
          </a:p>
          <a:p>
            <a:pPr>
              <a:lnSpc>
                <a:spcPts val="1800"/>
              </a:lnSpc>
            </a:pPr>
            <a:r>
              <a:rPr lang="ru-RU" sz="1550" spc="-30" dirty="0">
                <a:solidFill>
                  <a:srgbClr val="52606B"/>
                </a:solidFill>
                <a:latin typeface="Akrobat" panose="00000600000000000000" pitchFamily="50" charset="-52"/>
                <a:cs typeface="Arial" panose="020B0604020202020204" pitchFamily="34" charset="0"/>
              </a:rPr>
              <a:t>А также перекрестные скидки, самоскидки Агента, индивидуальная  тарификация </a:t>
            </a:r>
            <a:r>
              <a:rPr lang="ru-RU" sz="1550" dirty="0">
                <a:solidFill>
                  <a:srgbClr val="52606B"/>
                </a:solidFill>
                <a:latin typeface="Akrobat" panose="00000600000000000000" pitchFamily="50" charset="-52"/>
                <a:cs typeface="Arial" panose="020B0604020202020204" pitchFamily="34" charset="0"/>
              </a:rPr>
              <a:t>андеррайтеров АФ</a:t>
            </a:r>
          </a:p>
        </p:txBody>
      </p:sp>
      <p:sp>
        <p:nvSpPr>
          <p:cNvPr id="205" name="Скругленный прямоугольник 7">
            <a:extLst>
              <a:ext uri="{FF2B5EF4-FFF2-40B4-BE49-F238E27FC236}">
                <a16:creationId xmlns:a16="http://schemas.microsoft.com/office/drawing/2014/main" id="{C62544B7-1FA4-4154-8A0B-06C2101E2E35}"/>
              </a:ext>
            </a:extLst>
          </p:cNvPr>
          <p:cNvSpPr/>
          <p:nvPr/>
        </p:nvSpPr>
        <p:spPr>
          <a:xfrm>
            <a:off x="9604944" y="2200126"/>
            <a:ext cx="1860979" cy="1323439"/>
          </a:xfrm>
          <a:prstGeom prst="roundRect">
            <a:avLst>
              <a:gd name="adj" fmla="val 0"/>
            </a:avLst>
          </a:prstGeom>
        </p:spPr>
        <p:txBody>
          <a:bodyPr wrap="square">
            <a:spAutoFit/>
          </a:bodyPr>
          <a:lstStyle/>
          <a:p>
            <a:pPr>
              <a:lnSpc>
                <a:spcPts val="1800"/>
              </a:lnSpc>
              <a:spcAft>
                <a:spcPts val="600"/>
              </a:spcAft>
            </a:pPr>
            <a:r>
              <a:rPr lang="ru-RU" sz="1550" dirty="0">
                <a:solidFill>
                  <a:srgbClr val="52606B"/>
                </a:solidFill>
                <a:latin typeface="Akrobat Bold" panose="00000800000000000000" pitchFamily="50" charset="-52"/>
                <a:cs typeface="Arial" panose="020B0604020202020204" pitchFamily="34" charset="0"/>
              </a:rPr>
              <a:t>Бесплатная рассрочка платежа </a:t>
            </a:r>
          </a:p>
          <a:p>
            <a:pPr>
              <a:lnSpc>
                <a:spcPts val="1800"/>
              </a:lnSpc>
            </a:pPr>
            <a:r>
              <a:rPr lang="ru-RU" sz="1550" dirty="0">
                <a:solidFill>
                  <a:srgbClr val="52606B"/>
                </a:solidFill>
                <a:latin typeface="Akrobat" panose="00000600000000000000" pitchFamily="50" charset="-52"/>
                <a:cs typeface="Arial" panose="020B0604020202020204" pitchFamily="34" charset="0"/>
              </a:rPr>
              <a:t>50/50 или ежеквартально равными долями</a:t>
            </a:r>
          </a:p>
        </p:txBody>
      </p:sp>
      <p:grpSp>
        <p:nvGrpSpPr>
          <p:cNvPr id="242" name="Group 241">
            <a:extLst>
              <a:ext uri="{FF2B5EF4-FFF2-40B4-BE49-F238E27FC236}">
                <a16:creationId xmlns:a16="http://schemas.microsoft.com/office/drawing/2014/main" id="{14B42374-4A83-4AC1-88E6-FA44099B263F}"/>
              </a:ext>
            </a:extLst>
          </p:cNvPr>
          <p:cNvGrpSpPr/>
          <p:nvPr/>
        </p:nvGrpSpPr>
        <p:grpSpPr>
          <a:xfrm>
            <a:off x="6862415" y="1353470"/>
            <a:ext cx="706010" cy="729618"/>
            <a:chOff x="8490548" y="5111241"/>
            <a:chExt cx="390239" cy="403288"/>
          </a:xfrm>
        </p:grpSpPr>
        <p:sp>
          <p:nvSpPr>
            <p:cNvPr id="243" name="Freeform: Shape 242">
              <a:extLst>
                <a:ext uri="{FF2B5EF4-FFF2-40B4-BE49-F238E27FC236}">
                  <a16:creationId xmlns:a16="http://schemas.microsoft.com/office/drawing/2014/main" id="{522CC47E-3D74-4E74-ADA5-DD6AA6DAD36D}"/>
                </a:ext>
              </a:extLst>
            </p:cNvPr>
            <p:cNvSpPr/>
            <p:nvPr/>
          </p:nvSpPr>
          <p:spPr>
            <a:xfrm>
              <a:off x="8490548" y="5111241"/>
              <a:ext cx="286131" cy="403288"/>
            </a:xfrm>
            <a:custGeom>
              <a:avLst/>
              <a:gdLst>
                <a:gd name="connsiteX0" fmla="*/ 286131 w 286131"/>
                <a:gd name="connsiteY0" fmla="*/ 403289 h 403288"/>
                <a:gd name="connsiteX1" fmla="*/ 286131 w 286131"/>
                <a:gd name="connsiteY1" fmla="*/ 52007 h 403288"/>
                <a:gd name="connsiteX2" fmla="*/ 234125 w 286131"/>
                <a:gd name="connsiteY2" fmla="*/ 0 h 403288"/>
                <a:gd name="connsiteX3" fmla="*/ 0 w 286131"/>
                <a:gd name="connsiteY3" fmla="*/ 0 h 403288"/>
                <a:gd name="connsiteX4" fmla="*/ 0 w 286131"/>
                <a:gd name="connsiteY4" fmla="*/ 403289 h 403288"/>
                <a:gd name="connsiteX5" fmla="*/ 286131 w 286131"/>
                <a:gd name="connsiteY5" fmla="*/ 403289 h 40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31" h="403288">
                  <a:moveTo>
                    <a:pt x="286131" y="403289"/>
                  </a:moveTo>
                  <a:lnTo>
                    <a:pt x="286131" y="52007"/>
                  </a:lnTo>
                  <a:lnTo>
                    <a:pt x="234125" y="0"/>
                  </a:lnTo>
                  <a:lnTo>
                    <a:pt x="0" y="0"/>
                  </a:lnTo>
                  <a:lnTo>
                    <a:pt x="0" y="403289"/>
                  </a:lnTo>
                  <a:lnTo>
                    <a:pt x="286131" y="403289"/>
                  </a:lnTo>
                  <a:close/>
                </a:path>
              </a:pathLst>
            </a:custGeom>
            <a:noFill/>
            <a:ln w="19050" cap="flat">
              <a:solidFill>
                <a:srgbClr val="72808A"/>
              </a:solidFill>
              <a:prstDash val="solid"/>
              <a:round/>
            </a:ln>
          </p:spPr>
          <p:txBody>
            <a:bodyPr rtlCol="0" anchor="ctr"/>
            <a:lstStyle/>
            <a:p>
              <a:endParaRPr lang="ru-RU"/>
            </a:p>
          </p:txBody>
        </p:sp>
        <p:sp>
          <p:nvSpPr>
            <p:cNvPr id="244" name="Freeform: Shape 243">
              <a:extLst>
                <a:ext uri="{FF2B5EF4-FFF2-40B4-BE49-F238E27FC236}">
                  <a16:creationId xmlns:a16="http://schemas.microsoft.com/office/drawing/2014/main" id="{BA909BB5-5133-4D1C-8922-1642227A5C47}"/>
                </a:ext>
              </a:extLst>
            </p:cNvPr>
            <p:cNvSpPr/>
            <p:nvPr/>
          </p:nvSpPr>
          <p:spPr>
            <a:xfrm>
              <a:off x="8529601" y="5221826"/>
              <a:ext cx="45529" cy="26003"/>
            </a:xfrm>
            <a:custGeom>
              <a:avLst/>
              <a:gdLst>
                <a:gd name="connsiteX0" fmla="*/ 45530 w 45529"/>
                <a:gd name="connsiteY0" fmla="*/ 0 h 26003"/>
                <a:gd name="connsiteX1" fmla="*/ 19431 w 45529"/>
                <a:gd name="connsiteY1" fmla="*/ 26003 h 26003"/>
                <a:gd name="connsiteX2" fmla="*/ 0 w 45529"/>
                <a:gd name="connsiteY2" fmla="*/ 6477 h 26003"/>
              </a:gdLst>
              <a:ahLst/>
              <a:cxnLst>
                <a:cxn ang="0">
                  <a:pos x="connsiteX0" y="connsiteY0"/>
                </a:cxn>
                <a:cxn ang="0">
                  <a:pos x="connsiteX1" y="connsiteY1"/>
                </a:cxn>
                <a:cxn ang="0">
                  <a:pos x="connsiteX2" y="connsiteY2"/>
                </a:cxn>
              </a:cxnLst>
              <a:rect l="l" t="t" r="r" b="b"/>
              <a:pathLst>
                <a:path w="45529" h="26003">
                  <a:moveTo>
                    <a:pt x="45530" y="0"/>
                  </a:moveTo>
                  <a:lnTo>
                    <a:pt x="19431" y="26003"/>
                  </a:lnTo>
                  <a:lnTo>
                    <a:pt x="0" y="6477"/>
                  </a:lnTo>
                </a:path>
              </a:pathLst>
            </a:custGeom>
            <a:noFill/>
            <a:ln w="19050" cap="flat">
              <a:solidFill>
                <a:srgbClr val="C8222F"/>
              </a:solidFill>
              <a:prstDash val="solid"/>
              <a:round/>
            </a:ln>
          </p:spPr>
          <p:txBody>
            <a:bodyPr rtlCol="0" anchor="ctr"/>
            <a:lstStyle/>
            <a:p>
              <a:endParaRPr lang="ru-RU"/>
            </a:p>
          </p:txBody>
        </p:sp>
        <p:sp>
          <p:nvSpPr>
            <p:cNvPr id="245" name="Freeform: Shape 244">
              <a:extLst>
                <a:ext uri="{FF2B5EF4-FFF2-40B4-BE49-F238E27FC236}">
                  <a16:creationId xmlns:a16="http://schemas.microsoft.com/office/drawing/2014/main" id="{1A92DE42-6459-43D9-B9D3-59D11CD2D1B7}"/>
                </a:ext>
              </a:extLst>
            </p:cNvPr>
            <p:cNvSpPr/>
            <p:nvPr/>
          </p:nvSpPr>
          <p:spPr>
            <a:xfrm>
              <a:off x="8601134" y="5221826"/>
              <a:ext cx="65055" cy="9525"/>
            </a:xfrm>
            <a:custGeom>
              <a:avLst/>
              <a:gdLst>
                <a:gd name="connsiteX0" fmla="*/ 0 w 65055"/>
                <a:gd name="connsiteY0" fmla="*/ 0 h 9525"/>
                <a:gd name="connsiteX1" fmla="*/ 65056 w 65055"/>
                <a:gd name="connsiteY1" fmla="*/ 0 h 9525"/>
              </a:gdLst>
              <a:ahLst/>
              <a:cxnLst>
                <a:cxn ang="0">
                  <a:pos x="connsiteX0" y="connsiteY0"/>
                </a:cxn>
                <a:cxn ang="0">
                  <a:pos x="connsiteX1" y="connsiteY1"/>
                </a:cxn>
              </a:cxnLst>
              <a:rect l="l" t="t" r="r" b="b"/>
              <a:pathLst>
                <a:path w="65055" h="9525">
                  <a:moveTo>
                    <a:pt x="0" y="0"/>
                  </a:moveTo>
                  <a:lnTo>
                    <a:pt x="65056" y="0"/>
                  </a:lnTo>
                </a:path>
              </a:pathLst>
            </a:custGeom>
            <a:ln w="19050" cap="flat">
              <a:solidFill>
                <a:srgbClr val="72808A"/>
              </a:solidFill>
              <a:prstDash val="solid"/>
              <a:round/>
            </a:ln>
          </p:spPr>
          <p:txBody>
            <a:bodyPr rtlCol="0" anchor="ctr"/>
            <a:lstStyle/>
            <a:p>
              <a:endParaRPr lang="ru-RU"/>
            </a:p>
          </p:txBody>
        </p:sp>
        <p:sp>
          <p:nvSpPr>
            <p:cNvPr id="246" name="Freeform: Shape 245">
              <a:extLst>
                <a:ext uri="{FF2B5EF4-FFF2-40B4-BE49-F238E27FC236}">
                  <a16:creationId xmlns:a16="http://schemas.microsoft.com/office/drawing/2014/main" id="{EC2CA0F8-B875-46A5-9401-977E014FE527}"/>
                </a:ext>
              </a:extLst>
            </p:cNvPr>
            <p:cNvSpPr/>
            <p:nvPr/>
          </p:nvSpPr>
          <p:spPr>
            <a:xfrm>
              <a:off x="8601134" y="5247830"/>
              <a:ext cx="104013" cy="9525"/>
            </a:xfrm>
            <a:custGeom>
              <a:avLst/>
              <a:gdLst>
                <a:gd name="connsiteX0" fmla="*/ 0 w 104013"/>
                <a:gd name="connsiteY0" fmla="*/ 0 h 9525"/>
                <a:gd name="connsiteX1" fmla="*/ 104013 w 104013"/>
                <a:gd name="connsiteY1" fmla="*/ 0 h 9525"/>
              </a:gdLst>
              <a:ahLst/>
              <a:cxnLst>
                <a:cxn ang="0">
                  <a:pos x="connsiteX0" y="connsiteY0"/>
                </a:cxn>
                <a:cxn ang="0">
                  <a:pos x="connsiteX1" y="connsiteY1"/>
                </a:cxn>
              </a:cxnLst>
              <a:rect l="l" t="t" r="r" b="b"/>
              <a:pathLst>
                <a:path w="104013" h="9525">
                  <a:moveTo>
                    <a:pt x="0" y="0"/>
                  </a:moveTo>
                  <a:lnTo>
                    <a:pt x="104013" y="0"/>
                  </a:lnTo>
                </a:path>
              </a:pathLst>
            </a:custGeom>
            <a:ln w="19050" cap="flat">
              <a:solidFill>
                <a:srgbClr val="72808A"/>
              </a:solidFill>
              <a:prstDash val="solid"/>
              <a:round/>
            </a:ln>
          </p:spPr>
          <p:txBody>
            <a:bodyPr rtlCol="0" anchor="ctr"/>
            <a:lstStyle/>
            <a:p>
              <a:endParaRPr lang="ru-RU"/>
            </a:p>
          </p:txBody>
        </p:sp>
        <p:sp>
          <p:nvSpPr>
            <p:cNvPr id="247" name="Freeform: Shape 246">
              <a:extLst>
                <a:ext uri="{FF2B5EF4-FFF2-40B4-BE49-F238E27FC236}">
                  <a16:creationId xmlns:a16="http://schemas.microsoft.com/office/drawing/2014/main" id="{0A84D834-CB6E-48D1-8BC8-72594C044F69}"/>
                </a:ext>
              </a:extLst>
            </p:cNvPr>
            <p:cNvSpPr/>
            <p:nvPr/>
          </p:nvSpPr>
          <p:spPr>
            <a:xfrm>
              <a:off x="8529601" y="5286882"/>
              <a:ext cx="45529" cy="26003"/>
            </a:xfrm>
            <a:custGeom>
              <a:avLst/>
              <a:gdLst>
                <a:gd name="connsiteX0" fmla="*/ 45530 w 45529"/>
                <a:gd name="connsiteY0" fmla="*/ 0 h 26003"/>
                <a:gd name="connsiteX1" fmla="*/ 19431 w 45529"/>
                <a:gd name="connsiteY1" fmla="*/ 26003 h 26003"/>
                <a:gd name="connsiteX2" fmla="*/ 0 w 45529"/>
                <a:gd name="connsiteY2" fmla="*/ 6477 h 26003"/>
              </a:gdLst>
              <a:ahLst/>
              <a:cxnLst>
                <a:cxn ang="0">
                  <a:pos x="connsiteX0" y="connsiteY0"/>
                </a:cxn>
                <a:cxn ang="0">
                  <a:pos x="connsiteX1" y="connsiteY1"/>
                </a:cxn>
                <a:cxn ang="0">
                  <a:pos x="connsiteX2" y="connsiteY2"/>
                </a:cxn>
              </a:cxnLst>
              <a:rect l="l" t="t" r="r" b="b"/>
              <a:pathLst>
                <a:path w="45529" h="26003">
                  <a:moveTo>
                    <a:pt x="45530" y="0"/>
                  </a:moveTo>
                  <a:lnTo>
                    <a:pt x="19431" y="26003"/>
                  </a:lnTo>
                  <a:lnTo>
                    <a:pt x="0" y="6477"/>
                  </a:lnTo>
                </a:path>
              </a:pathLst>
            </a:custGeom>
            <a:noFill/>
            <a:ln w="19050" cap="flat">
              <a:solidFill>
                <a:srgbClr val="C8222F"/>
              </a:solidFill>
              <a:prstDash val="solid"/>
              <a:round/>
            </a:ln>
          </p:spPr>
          <p:txBody>
            <a:bodyPr rtlCol="0" anchor="ctr"/>
            <a:lstStyle/>
            <a:p>
              <a:endParaRPr lang="ru-RU"/>
            </a:p>
          </p:txBody>
        </p:sp>
        <p:sp>
          <p:nvSpPr>
            <p:cNvPr id="248" name="Freeform: Shape 247">
              <a:extLst>
                <a:ext uri="{FF2B5EF4-FFF2-40B4-BE49-F238E27FC236}">
                  <a16:creationId xmlns:a16="http://schemas.microsoft.com/office/drawing/2014/main" id="{9FD88874-3EA3-4F49-B47E-9E4FFF3F0440}"/>
                </a:ext>
              </a:extLst>
            </p:cNvPr>
            <p:cNvSpPr/>
            <p:nvPr/>
          </p:nvSpPr>
          <p:spPr>
            <a:xfrm>
              <a:off x="8601134" y="5286882"/>
              <a:ext cx="143065" cy="9525"/>
            </a:xfrm>
            <a:custGeom>
              <a:avLst/>
              <a:gdLst>
                <a:gd name="connsiteX0" fmla="*/ 0 w 143065"/>
                <a:gd name="connsiteY0" fmla="*/ 0 h 9525"/>
                <a:gd name="connsiteX1" fmla="*/ 143065 w 143065"/>
                <a:gd name="connsiteY1" fmla="*/ 0 h 9525"/>
              </a:gdLst>
              <a:ahLst/>
              <a:cxnLst>
                <a:cxn ang="0">
                  <a:pos x="connsiteX0" y="connsiteY0"/>
                </a:cxn>
                <a:cxn ang="0">
                  <a:pos x="connsiteX1" y="connsiteY1"/>
                </a:cxn>
              </a:cxnLst>
              <a:rect l="l" t="t" r="r" b="b"/>
              <a:pathLst>
                <a:path w="143065" h="9525">
                  <a:moveTo>
                    <a:pt x="0" y="0"/>
                  </a:moveTo>
                  <a:lnTo>
                    <a:pt x="143065" y="0"/>
                  </a:lnTo>
                </a:path>
              </a:pathLst>
            </a:custGeom>
            <a:ln w="19050" cap="flat">
              <a:solidFill>
                <a:srgbClr val="72808A"/>
              </a:solidFill>
              <a:prstDash val="solid"/>
              <a:round/>
            </a:ln>
          </p:spPr>
          <p:txBody>
            <a:bodyPr rtlCol="0" anchor="ctr"/>
            <a:lstStyle/>
            <a:p>
              <a:endParaRPr lang="ru-RU"/>
            </a:p>
          </p:txBody>
        </p:sp>
        <p:sp>
          <p:nvSpPr>
            <p:cNvPr id="249" name="Freeform: Shape 248">
              <a:extLst>
                <a:ext uri="{FF2B5EF4-FFF2-40B4-BE49-F238E27FC236}">
                  <a16:creationId xmlns:a16="http://schemas.microsoft.com/office/drawing/2014/main" id="{9C5CACC4-4598-476C-B6F7-4018C3FE01B7}"/>
                </a:ext>
              </a:extLst>
            </p:cNvPr>
            <p:cNvSpPr/>
            <p:nvPr/>
          </p:nvSpPr>
          <p:spPr>
            <a:xfrm>
              <a:off x="8601134" y="5312885"/>
              <a:ext cx="52006" cy="9525"/>
            </a:xfrm>
            <a:custGeom>
              <a:avLst/>
              <a:gdLst>
                <a:gd name="connsiteX0" fmla="*/ 0 w 52006"/>
                <a:gd name="connsiteY0" fmla="*/ 0 h 9525"/>
                <a:gd name="connsiteX1" fmla="*/ 52006 w 52006"/>
                <a:gd name="connsiteY1" fmla="*/ 0 h 9525"/>
              </a:gdLst>
              <a:ahLst/>
              <a:cxnLst>
                <a:cxn ang="0">
                  <a:pos x="connsiteX0" y="connsiteY0"/>
                </a:cxn>
                <a:cxn ang="0">
                  <a:pos x="connsiteX1" y="connsiteY1"/>
                </a:cxn>
              </a:cxnLst>
              <a:rect l="l" t="t" r="r" b="b"/>
              <a:pathLst>
                <a:path w="52006" h="9525">
                  <a:moveTo>
                    <a:pt x="0" y="0"/>
                  </a:moveTo>
                  <a:lnTo>
                    <a:pt x="52006" y="0"/>
                  </a:lnTo>
                </a:path>
              </a:pathLst>
            </a:custGeom>
            <a:ln w="19050" cap="flat">
              <a:solidFill>
                <a:srgbClr val="72808A"/>
              </a:solidFill>
              <a:prstDash val="solid"/>
              <a:round/>
            </a:ln>
          </p:spPr>
          <p:txBody>
            <a:bodyPr rtlCol="0" anchor="ctr"/>
            <a:lstStyle/>
            <a:p>
              <a:endParaRPr lang="ru-RU"/>
            </a:p>
          </p:txBody>
        </p:sp>
        <p:sp>
          <p:nvSpPr>
            <p:cNvPr id="250" name="Freeform: Shape 249">
              <a:extLst>
                <a:ext uri="{FF2B5EF4-FFF2-40B4-BE49-F238E27FC236}">
                  <a16:creationId xmlns:a16="http://schemas.microsoft.com/office/drawing/2014/main" id="{63FDCDF2-A2E1-4AC4-8603-BA3CFF687104}"/>
                </a:ext>
              </a:extLst>
            </p:cNvPr>
            <p:cNvSpPr/>
            <p:nvPr/>
          </p:nvSpPr>
          <p:spPr>
            <a:xfrm>
              <a:off x="8601134" y="5351938"/>
              <a:ext cx="143065" cy="9525"/>
            </a:xfrm>
            <a:custGeom>
              <a:avLst/>
              <a:gdLst>
                <a:gd name="connsiteX0" fmla="*/ 0 w 143065"/>
                <a:gd name="connsiteY0" fmla="*/ 0 h 9525"/>
                <a:gd name="connsiteX1" fmla="*/ 143065 w 143065"/>
                <a:gd name="connsiteY1" fmla="*/ 0 h 9525"/>
              </a:gdLst>
              <a:ahLst/>
              <a:cxnLst>
                <a:cxn ang="0">
                  <a:pos x="connsiteX0" y="connsiteY0"/>
                </a:cxn>
                <a:cxn ang="0">
                  <a:pos x="connsiteX1" y="connsiteY1"/>
                </a:cxn>
              </a:cxnLst>
              <a:rect l="l" t="t" r="r" b="b"/>
              <a:pathLst>
                <a:path w="143065" h="9525">
                  <a:moveTo>
                    <a:pt x="0" y="0"/>
                  </a:moveTo>
                  <a:lnTo>
                    <a:pt x="143065" y="0"/>
                  </a:lnTo>
                </a:path>
              </a:pathLst>
            </a:custGeom>
            <a:ln w="19050" cap="flat">
              <a:solidFill>
                <a:srgbClr val="72808A"/>
              </a:solidFill>
              <a:prstDash val="solid"/>
              <a:round/>
            </a:ln>
          </p:spPr>
          <p:txBody>
            <a:bodyPr rtlCol="0" anchor="ctr"/>
            <a:lstStyle/>
            <a:p>
              <a:endParaRPr lang="ru-RU"/>
            </a:p>
          </p:txBody>
        </p:sp>
        <p:sp>
          <p:nvSpPr>
            <p:cNvPr id="251" name="Freeform: Shape 250">
              <a:extLst>
                <a:ext uri="{FF2B5EF4-FFF2-40B4-BE49-F238E27FC236}">
                  <a16:creationId xmlns:a16="http://schemas.microsoft.com/office/drawing/2014/main" id="{5EB016C2-92A5-4614-B1A9-39D7364C9BCA}"/>
                </a:ext>
              </a:extLst>
            </p:cNvPr>
            <p:cNvSpPr/>
            <p:nvPr/>
          </p:nvSpPr>
          <p:spPr>
            <a:xfrm>
              <a:off x="8601134" y="5377941"/>
              <a:ext cx="78009" cy="9525"/>
            </a:xfrm>
            <a:custGeom>
              <a:avLst/>
              <a:gdLst>
                <a:gd name="connsiteX0" fmla="*/ 0 w 78009"/>
                <a:gd name="connsiteY0" fmla="*/ 0 h 9525"/>
                <a:gd name="connsiteX1" fmla="*/ 78010 w 78009"/>
                <a:gd name="connsiteY1" fmla="*/ 0 h 9525"/>
              </a:gdLst>
              <a:ahLst/>
              <a:cxnLst>
                <a:cxn ang="0">
                  <a:pos x="connsiteX0" y="connsiteY0"/>
                </a:cxn>
                <a:cxn ang="0">
                  <a:pos x="connsiteX1" y="connsiteY1"/>
                </a:cxn>
              </a:cxnLst>
              <a:rect l="l" t="t" r="r" b="b"/>
              <a:pathLst>
                <a:path w="78009" h="9525">
                  <a:moveTo>
                    <a:pt x="0" y="0"/>
                  </a:moveTo>
                  <a:lnTo>
                    <a:pt x="78010" y="0"/>
                  </a:lnTo>
                </a:path>
              </a:pathLst>
            </a:custGeom>
            <a:ln w="19050" cap="flat">
              <a:solidFill>
                <a:srgbClr val="72808A"/>
              </a:solidFill>
              <a:prstDash val="solid"/>
              <a:round/>
            </a:ln>
          </p:spPr>
          <p:txBody>
            <a:bodyPr rtlCol="0" anchor="ctr"/>
            <a:lstStyle/>
            <a:p>
              <a:endParaRPr lang="ru-RU"/>
            </a:p>
          </p:txBody>
        </p:sp>
        <p:sp>
          <p:nvSpPr>
            <p:cNvPr id="252" name="Freeform: Shape 251">
              <a:extLst>
                <a:ext uri="{FF2B5EF4-FFF2-40B4-BE49-F238E27FC236}">
                  <a16:creationId xmlns:a16="http://schemas.microsoft.com/office/drawing/2014/main" id="{D98FFA0E-2FE8-4C3B-92D9-CA749CE0DC31}"/>
                </a:ext>
              </a:extLst>
            </p:cNvPr>
            <p:cNvSpPr/>
            <p:nvPr/>
          </p:nvSpPr>
          <p:spPr>
            <a:xfrm>
              <a:off x="8601134" y="5416898"/>
              <a:ext cx="91059" cy="9525"/>
            </a:xfrm>
            <a:custGeom>
              <a:avLst/>
              <a:gdLst>
                <a:gd name="connsiteX0" fmla="*/ 0 w 91059"/>
                <a:gd name="connsiteY0" fmla="*/ 0 h 9525"/>
                <a:gd name="connsiteX1" fmla="*/ 91059 w 91059"/>
                <a:gd name="connsiteY1" fmla="*/ 0 h 9525"/>
              </a:gdLst>
              <a:ahLst/>
              <a:cxnLst>
                <a:cxn ang="0">
                  <a:pos x="connsiteX0" y="connsiteY0"/>
                </a:cxn>
                <a:cxn ang="0">
                  <a:pos x="connsiteX1" y="connsiteY1"/>
                </a:cxn>
              </a:cxnLst>
              <a:rect l="l" t="t" r="r" b="b"/>
              <a:pathLst>
                <a:path w="91059" h="9525">
                  <a:moveTo>
                    <a:pt x="0" y="0"/>
                  </a:moveTo>
                  <a:lnTo>
                    <a:pt x="91059" y="0"/>
                  </a:lnTo>
                </a:path>
              </a:pathLst>
            </a:custGeom>
            <a:ln w="19050" cap="flat">
              <a:solidFill>
                <a:srgbClr val="72808A"/>
              </a:solidFill>
              <a:prstDash val="solid"/>
              <a:round/>
            </a:ln>
          </p:spPr>
          <p:txBody>
            <a:bodyPr rtlCol="0" anchor="ctr"/>
            <a:lstStyle/>
            <a:p>
              <a:endParaRPr lang="ru-RU"/>
            </a:p>
          </p:txBody>
        </p:sp>
        <p:sp>
          <p:nvSpPr>
            <p:cNvPr id="253" name="Freeform: Shape 252">
              <a:extLst>
                <a:ext uri="{FF2B5EF4-FFF2-40B4-BE49-F238E27FC236}">
                  <a16:creationId xmlns:a16="http://schemas.microsoft.com/office/drawing/2014/main" id="{2B79BBD8-059E-4AEA-9313-CE26A04509EB}"/>
                </a:ext>
              </a:extLst>
            </p:cNvPr>
            <p:cNvSpPr/>
            <p:nvPr/>
          </p:nvSpPr>
          <p:spPr>
            <a:xfrm>
              <a:off x="8601134" y="5442902"/>
              <a:ext cx="143065" cy="9525"/>
            </a:xfrm>
            <a:custGeom>
              <a:avLst/>
              <a:gdLst>
                <a:gd name="connsiteX0" fmla="*/ 0 w 143065"/>
                <a:gd name="connsiteY0" fmla="*/ 0 h 9525"/>
                <a:gd name="connsiteX1" fmla="*/ 143065 w 143065"/>
                <a:gd name="connsiteY1" fmla="*/ 0 h 9525"/>
              </a:gdLst>
              <a:ahLst/>
              <a:cxnLst>
                <a:cxn ang="0">
                  <a:pos x="connsiteX0" y="connsiteY0"/>
                </a:cxn>
                <a:cxn ang="0">
                  <a:pos x="connsiteX1" y="connsiteY1"/>
                </a:cxn>
              </a:cxnLst>
              <a:rect l="l" t="t" r="r" b="b"/>
              <a:pathLst>
                <a:path w="143065" h="9525">
                  <a:moveTo>
                    <a:pt x="0" y="0"/>
                  </a:moveTo>
                  <a:lnTo>
                    <a:pt x="143065" y="0"/>
                  </a:lnTo>
                </a:path>
              </a:pathLst>
            </a:custGeom>
            <a:ln w="19050" cap="flat">
              <a:solidFill>
                <a:srgbClr val="72808A"/>
              </a:solidFill>
              <a:prstDash val="solid"/>
              <a:round/>
            </a:ln>
          </p:spPr>
          <p:txBody>
            <a:bodyPr rtlCol="0" anchor="ctr"/>
            <a:lstStyle/>
            <a:p>
              <a:endParaRPr lang="ru-RU"/>
            </a:p>
          </p:txBody>
        </p:sp>
        <p:sp>
          <p:nvSpPr>
            <p:cNvPr id="254" name="Freeform: Shape 253">
              <a:extLst>
                <a:ext uri="{FF2B5EF4-FFF2-40B4-BE49-F238E27FC236}">
                  <a16:creationId xmlns:a16="http://schemas.microsoft.com/office/drawing/2014/main" id="{30A0B7D1-E03E-4EE2-900C-10046E7966C4}"/>
                </a:ext>
              </a:extLst>
            </p:cNvPr>
            <p:cNvSpPr/>
            <p:nvPr/>
          </p:nvSpPr>
          <p:spPr>
            <a:xfrm>
              <a:off x="8822209" y="5111241"/>
              <a:ext cx="26003" cy="32480"/>
            </a:xfrm>
            <a:custGeom>
              <a:avLst/>
              <a:gdLst>
                <a:gd name="connsiteX0" fmla="*/ 0 w 26003"/>
                <a:gd name="connsiteY0" fmla="*/ 0 h 32480"/>
                <a:gd name="connsiteX1" fmla="*/ 26003 w 26003"/>
                <a:gd name="connsiteY1" fmla="*/ 0 h 32480"/>
                <a:gd name="connsiteX2" fmla="*/ 26003 w 26003"/>
                <a:gd name="connsiteY2" fmla="*/ 32480 h 32480"/>
                <a:gd name="connsiteX3" fmla="*/ 0 w 26003"/>
                <a:gd name="connsiteY3" fmla="*/ 32480 h 32480"/>
              </a:gdLst>
              <a:ahLst/>
              <a:cxnLst>
                <a:cxn ang="0">
                  <a:pos x="connsiteX0" y="connsiteY0"/>
                </a:cxn>
                <a:cxn ang="0">
                  <a:pos x="connsiteX1" y="connsiteY1"/>
                </a:cxn>
                <a:cxn ang="0">
                  <a:pos x="connsiteX2" y="connsiteY2"/>
                </a:cxn>
                <a:cxn ang="0">
                  <a:pos x="connsiteX3" y="connsiteY3"/>
                </a:cxn>
              </a:cxnLst>
              <a:rect l="l" t="t" r="r" b="b"/>
              <a:pathLst>
                <a:path w="26003" h="32480">
                  <a:moveTo>
                    <a:pt x="0" y="0"/>
                  </a:moveTo>
                  <a:lnTo>
                    <a:pt x="26003" y="0"/>
                  </a:lnTo>
                  <a:lnTo>
                    <a:pt x="26003" y="32480"/>
                  </a:lnTo>
                  <a:lnTo>
                    <a:pt x="0" y="32480"/>
                  </a:lnTo>
                  <a:close/>
                </a:path>
              </a:pathLst>
            </a:custGeom>
            <a:noFill/>
            <a:ln w="19050" cap="flat">
              <a:solidFill>
                <a:srgbClr val="C8222F"/>
              </a:solidFill>
              <a:prstDash val="solid"/>
              <a:round/>
            </a:ln>
          </p:spPr>
          <p:txBody>
            <a:bodyPr rtlCol="0" anchor="ctr"/>
            <a:lstStyle/>
            <a:p>
              <a:endParaRPr lang="ru-RU"/>
            </a:p>
          </p:txBody>
        </p:sp>
        <p:sp>
          <p:nvSpPr>
            <p:cNvPr id="255" name="Freeform: Shape 254">
              <a:extLst>
                <a:ext uri="{FF2B5EF4-FFF2-40B4-BE49-F238E27FC236}">
                  <a16:creationId xmlns:a16="http://schemas.microsoft.com/office/drawing/2014/main" id="{8B224936-F930-46A5-90CE-130A06B93051}"/>
                </a:ext>
              </a:extLst>
            </p:cNvPr>
            <p:cNvSpPr/>
            <p:nvPr/>
          </p:nvSpPr>
          <p:spPr>
            <a:xfrm>
              <a:off x="8815732" y="5143721"/>
              <a:ext cx="39052" cy="370808"/>
            </a:xfrm>
            <a:custGeom>
              <a:avLst/>
              <a:gdLst>
                <a:gd name="connsiteX0" fmla="*/ 39053 w 39052"/>
                <a:gd name="connsiteY0" fmla="*/ 0 h 370808"/>
                <a:gd name="connsiteX1" fmla="*/ 39053 w 39052"/>
                <a:gd name="connsiteY1" fmla="*/ 331756 h 370808"/>
                <a:gd name="connsiteX2" fmla="*/ 19526 w 39052"/>
                <a:gd name="connsiteY2" fmla="*/ 370808 h 370808"/>
                <a:gd name="connsiteX3" fmla="*/ 0 w 39052"/>
                <a:gd name="connsiteY3" fmla="*/ 331756 h 370808"/>
                <a:gd name="connsiteX4" fmla="*/ 0 w 39052"/>
                <a:gd name="connsiteY4" fmla="*/ 0 h 370808"/>
                <a:gd name="connsiteX5" fmla="*/ 39053 w 39052"/>
                <a:gd name="connsiteY5" fmla="*/ 0 h 37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2" h="370808">
                  <a:moveTo>
                    <a:pt x="39053" y="0"/>
                  </a:moveTo>
                  <a:lnTo>
                    <a:pt x="39053" y="331756"/>
                  </a:lnTo>
                  <a:lnTo>
                    <a:pt x="19526" y="370808"/>
                  </a:lnTo>
                  <a:lnTo>
                    <a:pt x="0" y="331756"/>
                  </a:lnTo>
                  <a:lnTo>
                    <a:pt x="0" y="0"/>
                  </a:lnTo>
                  <a:lnTo>
                    <a:pt x="39053" y="0"/>
                  </a:lnTo>
                  <a:close/>
                </a:path>
              </a:pathLst>
            </a:custGeom>
            <a:noFill/>
            <a:ln w="19050" cap="flat">
              <a:solidFill>
                <a:srgbClr val="C8222F"/>
              </a:solidFill>
              <a:prstDash val="solid"/>
              <a:round/>
            </a:ln>
          </p:spPr>
          <p:txBody>
            <a:bodyPr rtlCol="0" anchor="ctr"/>
            <a:lstStyle/>
            <a:p>
              <a:endParaRPr lang="ru-RU"/>
            </a:p>
          </p:txBody>
        </p:sp>
        <p:sp>
          <p:nvSpPr>
            <p:cNvPr id="256" name="Freeform: Shape 255">
              <a:extLst>
                <a:ext uri="{FF2B5EF4-FFF2-40B4-BE49-F238E27FC236}">
                  <a16:creationId xmlns:a16="http://schemas.microsoft.com/office/drawing/2014/main" id="{DA276782-04FD-4B6A-8A22-76B162CA5A0C}"/>
                </a:ext>
              </a:extLst>
            </p:cNvPr>
            <p:cNvSpPr/>
            <p:nvPr/>
          </p:nvSpPr>
          <p:spPr>
            <a:xfrm>
              <a:off x="8815732" y="5338889"/>
              <a:ext cx="39052" cy="9525"/>
            </a:xfrm>
            <a:custGeom>
              <a:avLst/>
              <a:gdLst>
                <a:gd name="connsiteX0" fmla="*/ 39053 w 39052"/>
                <a:gd name="connsiteY0" fmla="*/ 0 h 9525"/>
                <a:gd name="connsiteX1" fmla="*/ 0 w 39052"/>
                <a:gd name="connsiteY1" fmla="*/ 0 h 9525"/>
              </a:gdLst>
              <a:ahLst/>
              <a:cxnLst>
                <a:cxn ang="0">
                  <a:pos x="connsiteX0" y="connsiteY0"/>
                </a:cxn>
                <a:cxn ang="0">
                  <a:pos x="connsiteX1" y="connsiteY1"/>
                </a:cxn>
              </a:cxnLst>
              <a:rect l="l" t="t" r="r" b="b"/>
              <a:pathLst>
                <a:path w="39052" h="9525">
                  <a:moveTo>
                    <a:pt x="39053" y="0"/>
                  </a:moveTo>
                  <a:lnTo>
                    <a:pt x="0" y="0"/>
                  </a:lnTo>
                </a:path>
              </a:pathLst>
            </a:custGeom>
            <a:ln w="19050" cap="flat">
              <a:solidFill>
                <a:srgbClr val="C8222F"/>
              </a:solidFill>
              <a:prstDash val="solid"/>
              <a:round/>
            </a:ln>
          </p:spPr>
          <p:txBody>
            <a:bodyPr rtlCol="0" anchor="ctr"/>
            <a:lstStyle/>
            <a:p>
              <a:endParaRPr lang="ru-RU"/>
            </a:p>
          </p:txBody>
        </p:sp>
        <p:sp>
          <p:nvSpPr>
            <p:cNvPr id="257" name="Freeform: Shape 256">
              <a:extLst>
                <a:ext uri="{FF2B5EF4-FFF2-40B4-BE49-F238E27FC236}">
                  <a16:creationId xmlns:a16="http://schemas.microsoft.com/office/drawing/2014/main" id="{71CC2FEE-56C5-4116-8AAD-AAEDE2D9B25B}"/>
                </a:ext>
              </a:extLst>
            </p:cNvPr>
            <p:cNvSpPr/>
            <p:nvPr/>
          </p:nvSpPr>
          <p:spPr>
            <a:xfrm>
              <a:off x="8815732" y="5169820"/>
              <a:ext cx="65055" cy="104012"/>
            </a:xfrm>
            <a:custGeom>
              <a:avLst/>
              <a:gdLst>
                <a:gd name="connsiteX0" fmla="*/ 65056 w 65055"/>
                <a:gd name="connsiteY0" fmla="*/ 104013 h 104012"/>
                <a:gd name="connsiteX1" fmla="*/ 65056 w 65055"/>
                <a:gd name="connsiteY1" fmla="*/ 0 h 104012"/>
                <a:gd name="connsiteX2" fmla="*/ 0 w 65055"/>
                <a:gd name="connsiteY2" fmla="*/ 0 h 104012"/>
              </a:gdLst>
              <a:ahLst/>
              <a:cxnLst>
                <a:cxn ang="0">
                  <a:pos x="connsiteX0" y="connsiteY0"/>
                </a:cxn>
                <a:cxn ang="0">
                  <a:pos x="connsiteX1" y="connsiteY1"/>
                </a:cxn>
                <a:cxn ang="0">
                  <a:pos x="connsiteX2" y="connsiteY2"/>
                </a:cxn>
              </a:cxnLst>
              <a:rect l="l" t="t" r="r" b="b"/>
              <a:pathLst>
                <a:path w="65055" h="104012">
                  <a:moveTo>
                    <a:pt x="65056" y="104013"/>
                  </a:moveTo>
                  <a:lnTo>
                    <a:pt x="65056" y="0"/>
                  </a:lnTo>
                  <a:lnTo>
                    <a:pt x="0" y="0"/>
                  </a:lnTo>
                </a:path>
              </a:pathLst>
            </a:custGeom>
            <a:noFill/>
            <a:ln w="19050" cap="flat">
              <a:solidFill>
                <a:srgbClr val="C8222F"/>
              </a:solidFill>
              <a:prstDash val="solid"/>
              <a:round/>
            </a:ln>
          </p:spPr>
          <p:txBody>
            <a:bodyPr rtlCol="0" anchor="ctr"/>
            <a:lstStyle/>
            <a:p>
              <a:endParaRPr lang="ru-RU"/>
            </a:p>
          </p:txBody>
        </p:sp>
        <p:sp>
          <p:nvSpPr>
            <p:cNvPr id="258" name="Freeform: Shape 257">
              <a:extLst>
                <a:ext uri="{FF2B5EF4-FFF2-40B4-BE49-F238E27FC236}">
                  <a16:creationId xmlns:a16="http://schemas.microsoft.com/office/drawing/2014/main" id="{E0114191-2D32-41C3-95EC-67F95E69ECFC}"/>
                </a:ext>
              </a:extLst>
            </p:cNvPr>
            <p:cNvSpPr/>
            <p:nvPr/>
          </p:nvSpPr>
          <p:spPr>
            <a:xfrm>
              <a:off x="8815732" y="5364892"/>
              <a:ext cx="39052" cy="9525"/>
            </a:xfrm>
            <a:custGeom>
              <a:avLst/>
              <a:gdLst>
                <a:gd name="connsiteX0" fmla="*/ 0 w 39052"/>
                <a:gd name="connsiteY0" fmla="*/ 0 h 9525"/>
                <a:gd name="connsiteX1" fmla="*/ 39053 w 39052"/>
                <a:gd name="connsiteY1" fmla="*/ 0 h 9525"/>
              </a:gdLst>
              <a:ahLst/>
              <a:cxnLst>
                <a:cxn ang="0">
                  <a:pos x="connsiteX0" y="connsiteY0"/>
                </a:cxn>
                <a:cxn ang="0">
                  <a:pos x="connsiteX1" y="connsiteY1"/>
                </a:cxn>
              </a:cxnLst>
              <a:rect l="l" t="t" r="r" b="b"/>
              <a:pathLst>
                <a:path w="39052" h="9525">
                  <a:moveTo>
                    <a:pt x="0" y="0"/>
                  </a:moveTo>
                  <a:lnTo>
                    <a:pt x="39053" y="0"/>
                  </a:lnTo>
                </a:path>
              </a:pathLst>
            </a:custGeom>
            <a:ln w="19050" cap="flat">
              <a:solidFill>
                <a:srgbClr val="C8222F"/>
              </a:solidFill>
              <a:prstDash val="solid"/>
              <a:round/>
            </a:ln>
          </p:spPr>
          <p:txBody>
            <a:bodyPr rtlCol="0" anchor="ctr"/>
            <a:lstStyle/>
            <a:p>
              <a:endParaRPr lang="ru-RU"/>
            </a:p>
          </p:txBody>
        </p:sp>
        <p:sp>
          <p:nvSpPr>
            <p:cNvPr id="259" name="Freeform: Shape 258">
              <a:extLst>
                <a:ext uri="{FF2B5EF4-FFF2-40B4-BE49-F238E27FC236}">
                  <a16:creationId xmlns:a16="http://schemas.microsoft.com/office/drawing/2014/main" id="{14761050-639D-476B-A7C5-3A708D587399}"/>
                </a:ext>
              </a:extLst>
            </p:cNvPr>
            <p:cNvSpPr/>
            <p:nvPr/>
          </p:nvSpPr>
          <p:spPr>
            <a:xfrm>
              <a:off x="8815732" y="5390895"/>
              <a:ext cx="39052" cy="9525"/>
            </a:xfrm>
            <a:custGeom>
              <a:avLst/>
              <a:gdLst>
                <a:gd name="connsiteX0" fmla="*/ 0 w 39052"/>
                <a:gd name="connsiteY0" fmla="*/ 0 h 9525"/>
                <a:gd name="connsiteX1" fmla="*/ 39053 w 39052"/>
                <a:gd name="connsiteY1" fmla="*/ 0 h 9525"/>
              </a:gdLst>
              <a:ahLst/>
              <a:cxnLst>
                <a:cxn ang="0">
                  <a:pos x="connsiteX0" y="connsiteY0"/>
                </a:cxn>
                <a:cxn ang="0">
                  <a:pos x="connsiteX1" y="connsiteY1"/>
                </a:cxn>
              </a:cxnLst>
              <a:rect l="l" t="t" r="r" b="b"/>
              <a:pathLst>
                <a:path w="39052" h="9525">
                  <a:moveTo>
                    <a:pt x="0" y="0"/>
                  </a:moveTo>
                  <a:lnTo>
                    <a:pt x="39053" y="0"/>
                  </a:lnTo>
                </a:path>
              </a:pathLst>
            </a:custGeom>
            <a:ln w="19050" cap="flat">
              <a:solidFill>
                <a:srgbClr val="C8222F"/>
              </a:solidFill>
              <a:prstDash val="solid"/>
              <a:round/>
            </a:ln>
          </p:spPr>
          <p:txBody>
            <a:bodyPr rtlCol="0" anchor="ctr"/>
            <a:lstStyle/>
            <a:p>
              <a:endParaRPr lang="ru-RU"/>
            </a:p>
          </p:txBody>
        </p:sp>
        <p:sp>
          <p:nvSpPr>
            <p:cNvPr id="260" name="Freeform: Shape 259">
              <a:extLst>
                <a:ext uri="{FF2B5EF4-FFF2-40B4-BE49-F238E27FC236}">
                  <a16:creationId xmlns:a16="http://schemas.microsoft.com/office/drawing/2014/main" id="{29BB90E4-8FF7-4B89-A2AD-E4712E778345}"/>
                </a:ext>
              </a:extLst>
            </p:cNvPr>
            <p:cNvSpPr/>
            <p:nvPr/>
          </p:nvSpPr>
          <p:spPr>
            <a:xfrm>
              <a:off x="8815732" y="5416898"/>
              <a:ext cx="39052" cy="9525"/>
            </a:xfrm>
            <a:custGeom>
              <a:avLst/>
              <a:gdLst>
                <a:gd name="connsiteX0" fmla="*/ 0 w 39052"/>
                <a:gd name="connsiteY0" fmla="*/ 0 h 9525"/>
                <a:gd name="connsiteX1" fmla="*/ 39053 w 39052"/>
                <a:gd name="connsiteY1" fmla="*/ 0 h 9525"/>
              </a:gdLst>
              <a:ahLst/>
              <a:cxnLst>
                <a:cxn ang="0">
                  <a:pos x="connsiteX0" y="connsiteY0"/>
                </a:cxn>
                <a:cxn ang="0">
                  <a:pos x="connsiteX1" y="connsiteY1"/>
                </a:cxn>
              </a:cxnLst>
              <a:rect l="l" t="t" r="r" b="b"/>
              <a:pathLst>
                <a:path w="39052" h="9525">
                  <a:moveTo>
                    <a:pt x="0" y="0"/>
                  </a:moveTo>
                  <a:lnTo>
                    <a:pt x="39053" y="0"/>
                  </a:lnTo>
                </a:path>
              </a:pathLst>
            </a:custGeom>
            <a:ln w="19050" cap="flat">
              <a:solidFill>
                <a:srgbClr val="C8222F"/>
              </a:solidFill>
              <a:prstDash val="solid"/>
              <a:round/>
            </a:ln>
          </p:spPr>
          <p:txBody>
            <a:bodyPr rtlCol="0" anchor="ctr"/>
            <a:lstStyle/>
            <a:p>
              <a:endParaRPr lang="ru-RU"/>
            </a:p>
          </p:txBody>
        </p:sp>
        <p:sp>
          <p:nvSpPr>
            <p:cNvPr id="261" name="Freeform: Shape 260">
              <a:extLst>
                <a:ext uri="{FF2B5EF4-FFF2-40B4-BE49-F238E27FC236}">
                  <a16:creationId xmlns:a16="http://schemas.microsoft.com/office/drawing/2014/main" id="{7113FAFE-363E-465F-9EB1-EA83F2BDC76F}"/>
                </a:ext>
              </a:extLst>
            </p:cNvPr>
            <p:cNvSpPr/>
            <p:nvPr/>
          </p:nvSpPr>
          <p:spPr>
            <a:xfrm>
              <a:off x="8815732" y="5442902"/>
              <a:ext cx="39052" cy="9525"/>
            </a:xfrm>
            <a:custGeom>
              <a:avLst/>
              <a:gdLst>
                <a:gd name="connsiteX0" fmla="*/ 0 w 39052"/>
                <a:gd name="connsiteY0" fmla="*/ 0 h 9525"/>
                <a:gd name="connsiteX1" fmla="*/ 39053 w 39052"/>
                <a:gd name="connsiteY1" fmla="*/ 0 h 9525"/>
              </a:gdLst>
              <a:ahLst/>
              <a:cxnLst>
                <a:cxn ang="0">
                  <a:pos x="connsiteX0" y="connsiteY0"/>
                </a:cxn>
                <a:cxn ang="0">
                  <a:pos x="connsiteX1" y="connsiteY1"/>
                </a:cxn>
              </a:cxnLst>
              <a:rect l="l" t="t" r="r" b="b"/>
              <a:pathLst>
                <a:path w="39052" h="9525">
                  <a:moveTo>
                    <a:pt x="0" y="0"/>
                  </a:moveTo>
                  <a:lnTo>
                    <a:pt x="39053" y="0"/>
                  </a:lnTo>
                </a:path>
              </a:pathLst>
            </a:custGeom>
            <a:ln w="19050" cap="flat">
              <a:solidFill>
                <a:srgbClr val="C8222F"/>
              </a:solidFill>
              <a:prstDash val="solid"/>
              <a:round/>
            </a:ln>
          </p:spPr>
          <p:txBody>
            <a:bodyPr rtlCol="0" anchor="ctr"/>
            <a:lstStyle/>
            <a:p>
              <a:endParaRPr lang="ru-RU"/>
            </a:p>
          </p:txBody>
        </p:sp>
        <p:sp>
          <p:nvSpPr>
            <p:cNvPr id="262" name="Freeform: Shape 261">
              <a:extLst>
                <a:ext uri="{FF2B5EF4-FFF2-40B4-BE49-F238E27FC236}">
                  <a16:creationId xmlns:a16="http://schemas.microsoft.com/office/drawing/2014/main" id="{4321B4C8-D9FD-4168-B0F6-A47B727B1EAD}"/>
                </a:ext>
              </a:extLst>
            </p:cNvPr>
            <p:cNvSpPr/>
            <p:nvPr/>
          </p:nvSpPr>
          <p:spPr>
            <a:xfrm>
              <a:off x="8666189" y="5312885"/>
              <a:ext cx="78009" cy="9525"/>
            </a:xfrm>
            <a:custGeom>
              <a:avLst/>
              <a:gdLst>
                <a:gd name="connsiteX0" fmla="*/ 0 w 78009"/>
                <a:gd name="connsiteY0" fmla="*/ 0 h 9525"/>
                <a:gd name="connsiteX1" fmla="*/ 78010 w 78009"/>
                <a:gd name="connsiteY1" fmla="*/ 0 h 9525"/>
              </a:gdLst>
              <a:ahLst/>
              <a:cxnLst>
                <a:cxn ang="0">
                  <a:pos x="connsiteX0" y="connsiteY0"/>
                </a:cxn>
                <a:cxn ang="0">
                  <a:pos x="connsiteX1" y="connsiteY1"/>
                </a:cxn>
              </a:cxnLst>
              <a:rect l="l" t="t" r="r" b="b"/>
              <a:pathLst>
                <a:path w="78009" h="9525">
                  <a:moveTo>
                    <a:pt x="0" y="0"/>
                  </a:moveTo>
                  <a:lnTo>
                    <a:pt x="78010" y="0"/>
                  </a:lnTo>
                </a:path>
              </a:pathLst>
            </a:custGeom>
            <a:ln w="19050" cap="flat">
              <a:solidFill>
                <a:srgbClr val="72808A"/>
              </a:solidFill>
              <a:prstDash val="solid"/>
              <a:round/>
            </a:ln>
          </p:spPr>
          <p:txBody>
            <a:bodyPr rtlCol="0" anchor="ctr"/>
            <a:lstStyle/>
            <a:p>
              <a:endParaRPr lang="ru-RU"/>
            </a:p>
          </p:txBody>
        </p:sp>
        <p:sp>
          <p:nvSpPr>
            <p:cNvPr id="263" name="Freeform: Shape 262">
              <a:extLst>
                <a:ext uri="{FF2B5EF4-FFF2-40B4-BE49-F238E27FC236}">
                  <a16:creationId xmlns:a16="http://schemas.microsoft.com/office/drawing/2014/main" id="{D29A8BB4-0BA3-49BF-8F63-CBF143E31E7F}"/>
                </a:ext>
              </a:extLst>
            </p:cNvPr>
            <p:cNvSpPr/>
            <p:nvPr/>
          </p:nvSpPr>
          <p:spPr>
            <a:xfrm>
              <a:off x="8679143" y="5221826"/>
              <a:ext cx="65055" cy="9525"/>
            </a:xfrm>
            <a:custGeom>
              <a:avLst/>
              <a:gdLst>
                <a:gd name="connsiteX0" fmla="*/ 0 w 65055"/>
                <a:gd name="connsiteY0" fmla="*/ 0 h 9525"/>
                <a:gd name="connsiteX1" fmla="*/ 65056 w 65055"/>
                <a:gd name="connsiteY1" fmla="*/ 0 h 9525"/>
              </a:gdLst>
              <a:ahLst/>
              <a:cxnLst>
                <a:cxn ang="0">
                  <a:pos x="connsiteX0" y="connsiteY0"/>
                </a:cxn>
                <a:cxn ang="0">
                  <a:pos x="connsiteX1" y="connsiteY1"/>
                </a:cxn>
              </a:cxnLst>
              <a:rect l="l" t="t" r="r" b="b"/>
              <a:pathLst>
                <a:path w="65055" h="9525">
                  <a:moveTo>
                    <a:pt x="0" y="0"/>
                  </a:moveTo>
                  <a:lnTo>
                    <a:pt x="65056" y="0"/>
                  </a:lnTo>
                </a:path>
              </a:pathLst>
            </a:custGeom>
            <a:ln w="19050" cap="flat">
              <a:solidFill>
                <a:srgbClr val="72808A"/>
              </a:solidFill>
              <a:prstDash val="solid"/>
              <a:round/>
            </a:ln>
          </p:spPr>
          <p:txBody>
            <a:bodyPr rtlCol="0" anchor="ctr"/>
            <a:lstStyle/>
            <a:p>
              <a:endParaRPr lang="ru-RU"/>
            </a:p>
          </p:txBody>
        </p:sp>
        <p:sp>
          <p:nvSpPr>
            <p:cNvPr id="264" name="Freeform: Shape 263">
              <a:extLst>
                <a:ext uri="{FF2B5EF4-FFF2-40B4-BE49-F238E27FC236}">
                  <a16:creationId xmlns:a16="http://schemas.microsoft.com/office/drawing/2014/main" id="{AB830C42-36B6-495E-8C3B-13EBE71DB2A0}"/>
                </a:ext>
              </a:extLst>
            </p:cNvPr>
            <p:cNvSpPr/>
            <p:nvPr/>
          </p:nvSpPr>
          <p:spPr>
            <a:xfrm>
              <a:off x="8705147" y="5416898"/>
              <a:ext cx="39052" cy="9525"/>
            </a:xfrm>
            <a:custGeom>
              <a:avLst/>
              <a:gdLst>
                <a:gd name="connsiteX0" fmla="*/ 0 w 39052"/>
                <a:gd name="connsiteY0" fmla="*/ 0 h 9525"/>
                <a:gd name="connsiteX1" fmla="*/ 39052 w 39052"/>
                <a:gd name="connsiteY1" fmla="*/ 0 h 9525"/>
              </a:gdLst>
              <a:ahLst/>
              <a:cxnLst>
                <a:cxn ang="0">
                  <a:pos x="connsiteX0" y="connsiteY0"/>
                </a:cxn>
                <a:cxn ang="0">
                  <a:pos x="connsiteX1" y="connsiteY1"/>
                </a:cxn>
              </a:cxnLst>
              <a:rect l="l" t="t" r="r" b="b"/>
              <a:pathLst>
                <a:path w="39052" h="9525">
                  <a:moveTo>
                    <a:pt x="0" y="0"/>
                  </a:moveTo>
                  <a:lnTo>
                    <a:pt x="39052" y="0"/>
                  </a:lnTo>
                </a:path>
              </a:pathLst>
            </a:custGeom>
            <a:ln w="19050" cap="flat">
              <a:solidFill>
                <a:srgbClr val="72808A"/>
              </a:solidFill>
              <a:prstDash val="solid"/>
              <a:round/>
            </a:ln>
          </p:spPr>
          <p:txBody>
            <a:bodyPr rtlCol="0" anchor="ctr"/>
            <a:lstStyle/>
            <a:p>
              <a:endParaRPr lang="ru-RU"/>
            </a:p>
          </p:txBody>
        </p:sp>
        <p:sp>
          <p:nvSpPr>
            <p:cNvPr id="265" name="Freeform: Shape 264">
              <a:extLst>
                <a:ext uri="{FF2B5EF4-FFF2-40B4-BE49-F238E27FC236}">
                  <a16:creationId xmlns:a16="http://schemas.microsoft.com/office/drawing/2014/main" id="{6F61F600-FACF-4E6F-8C6D-61CE3877D052}"/>
                </a:ext>
              </a:extLst>
            </p:cNvPr>
            <p:cNvSpPr/>
            <p:nvPr/>
          </p:nvSpPr>
          <p:spPr>
            <a:xfrm>
              <a:off x="8724673" y="5111241"/>
              <a:ext cx="52006" cy="52006"/>
            </a:xfrm>
            <a:custGeom>
              <a:avLst/>
              <a:gdLst>
                <a:gd name="connsiteX0" fmla="*/ 52007 w 52006"/>
                <a:gd name="connsiteY0" fmla="*/ 52007 h 52006"/>
                <a:gd name="connsiteX1" fmla="*/ 0 w 52006"/>
                <a:gd name="connsiteY1" fmla="*/ 52007 h 52006"/>
                <a:gd name="connsiteX2" fmla="*/ 0 w 52006"/>
                <a:gd name="connsiteY2" fmla="*/ 0 h 52006"/>
              </a:gdLst>
              <a:ahLst/>
              <a:cxnLst>
                <a:cxn ang="0">
                  <a:pos x="connsiteX0" y="connsiteY0"/>
                </a:cxn>
                <a:cxn ang="0">
                  <a:pos x="connsiteX1" y="connsiteY1"/>
                </a:cxn>
                <a:cxn ang="0">
                  <a:pos x="connsiteX2" y="connsiteY2"/>
                </a:cxn>
              </a:cxnLst>
              <a:rect l="l" t="t" r="r" b="b"/>
              <a:pathLst>
                <a:path w="52006" h="52006">
                  <a:moveTo>
                    <a:pt x="52007" y="52007"/>
                  </a:moveTo>
                  <a:lnTo>
                    <a:pt x="0" y="52007"/>
                  </a:lnTo>
                  <a:lnTo>
                    <a:pt x="0" y="0"/>
                  </a:lnTo>
                </a:path>
              </a:pathLst>
            </a:custGeom>
            <a:noFill/>
            <a:ln w="19050" cap="flat">
              <a:solidFill>
                <a:srgbClr val="72808A"/>
              </a:solidFill>
              <a:prstDash val="solid"/>
              <a:round/>
            </a:ln>
          </p:spPr>
          <p:txBody>
            <a:bodyPr rtlCol="0" anchor="ctr"/>
            <a:lstStyle/>
            <a:p>
              <a:endParaRPr lang="ru-RU"/>
            </a:p>
          </p:txBody>
        </p:sp>
        <p:sp>
          <p:nvSpPr>
            <p:cNvPr id="266" name="Freeform: Shape 265">
              <a:extLst>
                <a:ext uri="{FF2B5EF4-FFF2-40B4-BE49-F238E27FC236}">
                  <a16:creationId xmlns:a16="http://schemas.microsoft.com/office/drawing/2014/main" id="{BF68D545-DDD6-4C9E-B581-075776910F8E}"/>
                </a:ext>
              </a:extLst>
            </p:cNvPr>
            <p:cNvSpPr/>
            <p:nvPr/>
          </p:nvSpPr>
          <p:spPr>
            <a:xfrm>
              <a:off x="8523029" y="5163248"/>
              <a:ext cx="169164" cy="9525"/>
            </a:xfrm>
            <a:custGeom>
              <a:avLst/>
              <a:gdLst>
                <a:gd name="connsiteX0" fmla="*/ 0 w 169164"/>
                <a:gd name="connsiteY0" fmla="*/ 0 h 9525"/>
                <a:gd name="connsiteX1" fmla="*/ 169164 w 169164"/>
                <a:gd name="connsiteY1" fmla="*/ 0 h 9525"/>
              </a:gdLst>
              <a:ahLst/>
              <a:cxnLst>
                <a:cxn ang="0">
                  <a:pos x="connsiteX0" y="connsiteY0"/>
                </a:cxn>
                <a:cxn ang="0">
                  <a:pos x="connsiteX1" y="connsiteY1"/>
                </a:cxn>
              </a:cxnLst>
              <a:rect l="l" t="t" r="r" b="b"/>
              <a:pathLst>
                <a:path w="169164" h="9525">
                  <a:moveTo>
                    <a:pt x="0" y="0"/>
                  </a:moveTo>
                  <a:lnTo>
                    <a:pt x="169164" y="0"/>
                  </a:lnTo>
                </a:path>
              </a:pathLst>
            </a:custGeom>
            <a:ln w="19050" cap="flat">
              <a:solidFill>
                <a:srgbClr val="72808A"/>
              </a:solidFill>
              <a:prstDash val="solid"/>
              <a:round/>
            </a:ln>
          </p:spPr>
          <p:txBody>
            <a:bodyPr rtlCol="0" anchor="ctr"/>
            <a:lstStyle/>
            <a:p>
              <a:endParaRPr lang="ru-RU"/>
            </a:p>
          </p:txBody>
        </p:sp>
      </p:grpSp>
      <p:grpSp>
        <p:nvGrpSpPr>
          <p:cNvPr id="31" name="Group 30">
            <a:extLst>
              <a:ext uri="{FF2B5EF4-FFF2-40B4-BE49-F238E27FC236}">
                <a16:creationId xmlns:a16="http://schemas.microsoft.com/office/drawing/2014/main" id="{EA901DF1-B177-43F0-AF3F-6F9797E5C99A}"/>
              </a:ext>
            </a:extLst>
          </p:cNvPr>
          <p:cNvGrpSpPr/>
          <p:nvPr/>
        </p:nvGrpSpPr>
        <p:grpSpPr>
          <a:xfrm>
            <a:off x="1079023" y="1418786"/>
            <a:ext cx="724230" cy="726188"/>
            <a:chOff x="1079023" y="1418786"/>
            <a:chExt cx="724230" cy="726188"/>
          </a:xfrm>
        </p:grpSpPr>
        <p:sp>
          <p:nvSpPr>
            <p:cNvPr id="276" name="Freeform 10">
              <a:extLst>
                <a:ext uri="{FF2B5EF4-FFF2-40B4-BE49-F238E27FC236}">
                  <a16:creationId xmlns:a16="http://schemas.microsoft.com/office/drawing/2014/main" id="{AEDAFE4C-A236-4731-A638-09E7FFAB83BB}"/>
                </a:ext>
              </a:extLst>
            </p:cNvPr>
            <p:cNvSpPr>
              <a:spLocks noEditPoints="1"/>
            </p:cNvSpPr>
            <p:nvPr/>
          </p:nvSpPr>
          <p:spPr bwMode="auto">
            <a:xfrm>
              <a:off x="1384374" y="1522528"/>
              <a:ext cx="246630" cy="246630"/>
            </a:xfrm>
            <a:custGeom>
              <a:avLst/>
              <a:gdLst>
                <a:gd name="T0" fmla="*/ 83 w 83"/>
                <a:gd name="T1" fmla="*/ 42 h 83"/>
                <a:gd name="T2" fmla="*/ 42 w 83"/>
                <a:gd name="T3" fmla="*/ 83 h 83"/>
                <a:gd name="T4" fmla="*/ 0 w 83"/>
                <a:gd name="T5" fmla="*/ 42 h 83"/>
                <a:gd name="T6" fmla="*/ 42 w 83"/>
                <a:gd name="T7" fmla="*/ 0 h 83"/>
                <a:gd name="T8" fmla="*/ 83 w 83"/>
                <a:gd name="T9" fmla="*/ 42 h 83"/>
                <a:gd name="T10" fmla="*/ 60 w 83"/>
                <a:gd name="T11" fmla="*/ 30 h 83"/>
                <a:gd name="T12" fmla="*/ 36 w 83"/>
                <a:gd name="T13" fmla="*/ 53 h 83"/>
                <a:gd name="T14" fmla="*/ 24 w 83"/>
                <a:gd name="T15" fmla="*/ 4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83">
                  <a:moveTo>
                    <a:pt x="83" y="42"/>
                  </a:moveTo>
                  <a:cubicBezTo>
                    <a:pt x="83" y="65"/>
                    <a:pt x="65" y="83"/>
                    <a:pt x="42" y="83"/>
                  </a:cubicBezTo>
                  <a:cubicBezTo>
                    <a:pt x="19" y="83"/>
                    <a:pt x="0" y="65"/>
                    <a:pt x="0" y="42"/>
                  </a:cubicBezTo>
                  <a:cubicBezTo>
                    <a:pt x="0" y="19"/>
                    <a:pt x="19" y="0"/>
                    <a:pt x="42" y="0"/>
                  </a:cubicBezTo>
                  <a:cubicBezTo>
                    <a:pt x="65" y="0"/>
                    <a:pt x="83" y="19"/>
                    <a:pt x="83" y="42"/>
                  </a:cubicBezTo>
                  <a:close/>
                  <a:moveTo>
                    <a:pt x="60" y="30"/>
                  </a:moveTo>
                  <a:cubicBezTo>
                    <a:pt x="36" y="53"/>
                    <a:pt x="36" y="53"/>
                    <a:pt x="36" y="53"/>
                  </a:cubicBezTo>
                  <a:cubicBezTo>
                    <a:pt x="24" y="42"/>
                    <a:pt x="24" y="42"/>
                    <a:pt x="24" y="42"/>
                  </a:cubicBezTo>
                </a:path>
              </a:pathLst>
            </a:custGeom>
            <a:noFill/>
            <a:ln w="19050" cap="flat">
              <a:solidFill>
                <a:srgbClr val="C820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77" name="Freeform 11">
              <a:extLst>
                <a:ext uri="{FF2B5EF4-FFF2-40B4-BE49-F238E27FC236}">
                  <a16:creationId xmlns:a16="http://schemas.microsoft.com/office/drawing/2014/main" id="{2AACB2F8-CD3D-4CD8-94E0-DF74F4C32971}"/>
                </a:ext>
              </a:extLst>
            </p:cNvPr>
            <p:cNvSpPr>
              <a:spLocks/>
            </p:cNvSpPr>
            <p:nvPr/>
          </p:nvSpPr>
          <p:spPr bwMode="auto">
            <a:xfrm>
              <a:off x="1302164" y="1418786"/>
              <a:ext cx="414964" cy="471729"/>
            </a:xfrm>
            <a:custGeom>
              <a:avLst/>
              <a:gdLst>
                <a:gd name="T0" fmla="*/ 140 w 140"/>
                <a:gd name="T1" fmla="*/ 68 h 159"/>
                <a:gd name="T2" fmla="*/ 140 w 140"/>
                <a:gd name="T3" fmla="*/ 21 h 159"/>
                <a:gd name="T4" fmla="*/ 103 w 140"/>
                <a:gd name="T5" fmla="*/ 14 h 159"/>
                <a:gd name="T6" fmla="*/ 70 w 140"/>
                <a:gd name="T7" fmla="*/ 0 h 159"/>
                <a:gd name="T8" fmla="*/ 36 w 140"/>
                <a:gd name="T9" fmla="*/ 14 h 159"/>
                <a:gd name="T10" fmla="*/ 0 w 140"/>
                <a:gd name="T11" fmla="*/ 21 h 159"/>
                <a:gd name="T12" fmla="*/ 0 w 140"/>
                <a:gd name="T13" fmla="*/ 68 h 159"/>
                <a:gd name="T14" fmla="*/ 22 w 140"/>
                <a:gd name="T15" fmla="*/ 121 h 159"/>
                <a:gd name="T16" fmla="*/ 70 w 140"/>
                <a:gd name="T17" fmla="*/ 159 h 159"/>
                <a:gd name="T18" fmla="*/ 117 w 140"/>
                <a:gd name="T19" fmla="*/ 121 h 159"/>
                <a:gd name="T20" fmla="*/ 140 w 140"/>
                <a:gd name="T21" fmla="*/ 6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59">
                  <a:moveTo>
                    <a:pt x="140" y="68"/>
                  </a:moveTo>
                  <a:cubicBezTo>
                    <a:pt x="140" y="21"/>
                    <a:pt x="140" y="21"/>
                    <a:pt x="140" y="21"/>
                  </a:cubicBezTo>
                  <a:cubicBezTo>
                    <a:pt x="140" y="21"/>
                    <a:pt x="123" y="20"/>
                    <a:pt x="103" y="14"/>
                  </a:cubicBezTo>
                  <a:cubicBezTo>
                    <a:pt x="83" y="8"/>
                    <a:pt x="70" y="0"/>
                    <a:pt x="70" y="0"/>
                  </a:cubicBezTo>
                  <a:cubicBezTo>
                    <a:pt x="70" y="0"/>
                    <a:pt x="56" y="8"/>
                    <a:pt x="36" y="14"/>
                  </a:cubicBezTo>
                  <a:cubicBezTo>
                    <a:pt x="16" y="20"/>
                    <a:pt x="0" y="21"/>
                    <a:pt x="0" y="21"/>
                  </a:cubicBezTo>
                  <a:cubicBezTo>
                    <a:pt x="0" y="68"/>
                    <a:pt x="0" y="68"/>
                    <a:pt x="0" y="68"/>
                  </a:cubicBezTo>
                  <a:cubicBezTo>
                    <a:pt x="0" y="68"/>
                    <a:pt x="1" y="96"/>
                    <a:pt x="22" y="121"/>
                  </a:cubicBezTo>
                  <a:cubicBezTo>
                    <a:pt x="43" y="145"/>
                    <a:pt x="70" y="159"/>
                    <a:pt x="70" y="159"/>
                  </a:cubicBezTo>
                  <a:cubicBezTo>
                    <a:pt x="70" y="159"/>
                    <a:pt x="97" y="145"/>
                    <a:pt x="117" y="121"/>
                  </a:cubicBezTo>
                  <a:cubicBezTo>
                    <a:pt x="138" y="96"/>
                    <a:pt x="140" y="68"/>
                    <a:pt x="140" y="68"/>
                  </a:cubicBezTo>
                  <a:close/>
                </a:path>
              </a:pathLst>
            </a:custGeom>
            <a:noFill/>
            <a:ln w="19050" cap="rnd">
              <a:solidFill>
                <a:srgbClr val="72808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78" name="Freeform 12">
              <a:extLst>
                <a:ext uri="{FF2B5EF4-FFF2-40B4-BE49-F238E27FC236}">
                  <a16:creationId xmlns:a16="http://schemas.microsoft.com/office/drawing/2014/main" id="{BAFAB435-103E-4C02-B5C4-5DB8217648B5}"/>
                </a:ext>
              </a:extLst>
            </p:cNvPr>
            <p:cNvSpPr>
              <a:spLocks noEditPoints="1"/>
            </p:cNvSpPr>
            <p:nvPr/>
          </p:nvSpPr>
          <p:spPr bwMode="auto">
            <a:xfrm>
              <a:off x="1079023" y="1868983"/>
              <a:ext cx="724230" cy="275991"/>
            </a:xfrm>
            <a:custGeom>
              <a:avLst/>
              <a:gdLst>
                <a:gd name="T0" fmla="*/ 0 w 244"/>
                <a:gd name="T1" fmla="*/ 0 h 93"/>
                <a:gd name="T2" fmla="*/ 46 w 244"/>
                <a:gd name="T3" fmla="*/ 0 h 93"/>
                <a:gd name="T4" fmla="*/ 50 w 244"/>
                <a:gd name="T5" fmla="*/ 4 h 93"/>
                <a:gd name="T6" fmla="*/ 50 w 244"/>
                <a:gd name="T7" fmla="*/ 74 h 93"/>
                <a:gd name="T8" fmla="*/ 46 w 244"/>
                <a:gd name="T9" fmla="*/ 77 h 93"/>
                <a:gd name="T10" fmla="*/ 0 w 244"/>
                <a:gd name="T11" fmla="*/ 77 h 93"/>
                <a:gd name="T12" fmla="*/ 23 w 244"/>
                <a:gd name="T13" fmla="*/ 62 h 93"/>
                <a:gd name="T14" fmla="*/ 15 w 244"/>
                <a:gd name="T15" fmla="*/ 62 h 93"/>
                <a:gd name="T16" fmla="*/ 39 w 244"/>
                <a:gd name="T17" fmla="*/ 62 h 93"/>
                <a:gd name="T18" fmla="*/ 31 w 244"/>
                <a:gd name="T19" fmla="*/ 62 h 93"/>
                <a:gd name="T20" fmla="*/ 171 w 244"/>
                <a:gd name="T21" fmla="*/ 43 h 93"/>
                <a:gd name="T22" fmla="*/ 233 w 244"/>
                <a:gd name="T23" fmla="*/ 24 h 93"/>
                <a:gd name="T24" fmla="*/ 244 w 244"/>
                <a:gd name="T25" fmla="*/ 35 h 93"/>
                <a:gd name="T26" fmla="*/ 240 w 244"/>
                <a:gd name="T27" fmla="*/ 43 h 93"/>
                <a:gd name="T28" fmla="*/ 143 w 244"/>
                <a:gd name="T29" fmla="*/ 93 h 93"/>
                <a:gd name="T30" fmla="*/ 136 w 244"/>
                <a:gd name="T31" fmla="*/ 93 h 93"/>
                <a:gd name="T32" fmla="*/ 70 w 244"/>
                <a:gd name="T33" fmla="*/ 70 h 93"/>
                <a:gd name="T34" fmla="*/ 50 w 244"/>
                <a:gd name="T35" fmla="*/ 70 h 93"/>
                <a:gd name="T36" fmla="*/ 50 w 244"/>
                <a:gd name="T37" fmla="*/ 8 h 93"/>
                <a:gd name="T38" fmla="*/ 85 w 244"/>
                <a:gd name="T39" fmla="*/ 8 h 93"/>
                <a:gd name="T40" fmla="*/ 128 w 244"/>
                <a:gd name="T41" fmla="*/ 24 h 93"/>
                <a:gd name="T42" fmla="*/ 163 w 244"/>
                <a:gd name="T43" fmla="*/ 24 h 93"/>
                <a:gd name="T44" fmla="*/ 174 w 244"/>
                <a:gd name="T45" fmla="*/ 35 h 93"/>
                <a:gd name="T46" fmla="*/ 163 w 244"/>
                <a:gd name="T47" fmla="*/ 47 h 93"/>
                <a:gd name="T48" fmla="*/ 120 w 244"/>
                <a:gd name="T49" fmla="*/ 47 h 93"/>
                <a:gd name="T50" fmla="*/ 108 w 244"/>
                <a:gd name="T5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93">
                  <a:moveTo>
                    <a:pt x="0" y="0"/>
                  </a:moveTo>
                  <a:cubicBezTo>
                    <a:pt x="46" y="0"/>
                    <a:pt x="46" y="0"/>
                    <a:pt x="46" y="0"/>
                  </a:cubicBezTo>
                  <a:cubicBezTo>
                    <a:pt x="48" y="0"/>
                    <a:pt x="50" y="2"/>
                    <a:pt x="50" y="4"/>
                  </a:cubicBezTo>
                  <a:cubicBezTo>
                    <a:pt x="50" y="74"/>
                    <a:pt x="50" y="74"/>
                    <a:pt x="50" y="74"/>
                  </a:cubicBezTo>
                  <a:cubicBezTo>
                    <a:pt x="50" y="76"/>
                    <a:pt x="48" y="77"/>
                    <a:pt x="46" y="77"/>
                  </a:cubicBezTo>
                  <a:cubicBezTo>
                    <a:pt x="0" y="77"/>
                    <a:pt x="0" y="77"/>
                    <a:pt x="0" y="77"/>
                  </a:cubicBezTo>
                  <a:moveTo>
                    <a:pt x="23" y="62"/>
                  </a:moveTo>
                  <a:cubicBezTo>
                    <a:pt x="15" y="62"/>
                    <a:pt x="15" y="62"/>
                    <a:pt x="15" y="62"/>
                  </a:cubicBezTo>
                  <a:moveTo>
                    <a:pt x="39" y="62"/>
                  </a:moveTo>
                  <a:cubicBezTo>
                    <a:pt x="31" y="62"/>
                    <a:pt x="31" y="62"/>
                    <a:pt x="31" y="62"/>
                  </a:cubicBezTo>
                  <a:moveTo>
                    <a:pt x="171" y="43"/>
                  </a:moveTo>
                  <a:cubicBezTo>
                    <a:pt x="233" y="24"/>
                    <a:pt x="233" y="24"/>
                    <a:pt x="233" y="24"/>
                  </a:cubicBezTo>
                  <a:cubicBezTo>
                    <a:pt x="239" y="24"/>
                    <a:pt x="244" y="29"/>
                    <a:pt x="244" y="35"/>
                  </a:cubicBezTo>
                  <a:cubicBezTo>
                    <a:pt x="244" y="39"/>
                    <a:pt x="240" y="43"/>
                    <a:pt x="240" y="43"/>
                  </a:cubicBezTo>
                  <a:cubicBezTo>
                    <a:pt x="143" y="93"/>
                    <a:pt x="143" y="93"/>
                    <a:pt x="143" y="93"/>
                  </a:cubicBezTo>
                  <a:cubicBezTo>
                    <a:pt x="136" y="93"/>
                    <a:pt x="136" y="93"/>
                    <a:pt x="136" y="93"/>
                  </a:cubicBezTo>
                  <a:cubicBezTo>
                    <a:pt x="70" y="70"/>
                    <a:pt x="70" y="70"/>
                    <a:pt x="70" y="70"/>
                  </a:cubicBezTo>
                  <a:cubicBezTo>
                    <a:pt x="50" y="70"/>
                    <a:pt x="50" y="70"/>
                    <a:pt x="50" y="70"/>
                  </a:cubicBezTo>
                  <a:moveTo>
                    <a:pt x="50" y="8"/>
                  </a:moveTo>
                  <a:cubicBezTo>
                    <a:pt x="85" y="8"/>
                    <a:pt x="85" y="8"/>
                    <a:pt x="85" y="8"/>
                  </a:cubicBezTo>
                  <a:cubicBezTo>
                    <a:pt x="128" y="24"/>
                    <a:pt x="128" y="24"/>
                    <a:pt x="128" y="24"/>
                  </a:cubicBezTo>
                  <a:cubicBezTo>
                    <a:pt x="163" y="24"/>
                    <a:pt x="163" y="24"/>
                    <a:pt x="163" y="24"/>
                  </a:cubicBezTo>
                  <a:cubicBezTo>
                    <a:pt x="169" y="24"/>
                    <a:pt x="174" y="29"/>
                    <a:pt x="174" y="35"/>
                  </a:cubicBezTo>
                  <a:cubicBezTo>
                    <a:pt x="174" y="41"/>
                    <a:pt x="169" y="47"/>
                    <a:pt x="163" y="47"/>
                  </a:cubicBezTo>
                  <a:cubicBezTo>
                    <a:pt x="120" y="47"/>
                    <a:pt x="120" y="47"/>
                    <a:pt x="120" y="47"/>
                  </a:cubicBezTo>
                  <a:cubicBezTo>
                    <a:pt x="114" y="47"/>
                    <a:pt x="108" y="52"/>
                    <a:pt x="108" y="58"/>
                  </a:cubicBezTo>
                </a:path>
              </a:pathLst>
            </a:custGeom>
            <a:noFill/>
            <a:ln w="19050" cap="flat">
              <a:solidFill>
                <a:srgbClr val="72808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30" name="Group 29">
            <a:extLst>
              <a:ext uri="{FF2B5EF4-FFF2-40B4-BE49-F238E27FC236}">
                <a16:creationId xmlns:a16="http://schemas.microsoft.com/office/drawing/2014/main" id="{1FC22EA6-DC4A-41D8-94CF-366A9C8A429A}"/>
              </a:ext>
            </a:extLst>
          </p:cNvPr>
          <p:cNvGrpSpPr/>
          <p:nvPr/>
        </p:nvGrpSpPr>
        <p:grpSpPr>
          <a:xfrm>
            <a:off x="1083042" y="4048366"/>
            <a:ext cx="794414" cy="717646"/>
            <a:chOff x="5488227" y="1369990"/>
            <a:chExt cx="794414" cy="717646"/>
          </a:xfrm>
        </p:grpSpPr>
        <p:sp>
          <p:nvSpPr>
            <p:cNvPr id="15" name="Freeform: Shape 14">
              <a:extLst>
                <a:ext uri="{FF2B5EF4-FFF2-40B4-BE49-F238E27FC236}">
                  <a16:creationId xmlns:a16="http://schemas.microsoft.com/office/drawing/2014/main" id="{9D56E1EB-8CC1-4332-9161-A696395B8ADE}"/>
                </a:ext>
              </a:extLst>
            </p:cNvPr>
            <p:cNvSpPr/>
            <p:nvPr/>
          </p:nvSpPr>
          <p:spPr>
            <a:xfrm>
              <a:off x="5590643" y="1728721"/>
              <a:ext cx="102599" cy="51299"/>
            </a:xfrm>
            <a:custGeom>
              <a:avLst/>
              <a:gdLst>
                <a:gd name="connsiteX0" fmla="*/ 0 w 102599"/>
                <a:gd name="connsiteY0" fmla="*/ 51300 h 51299"/>
                <a:gd name="connsiteX1" fmla="*/ 51300 w 102599"/>
                <a:gd name="connsiteY1" fmla="*/ 0 h 51299"/>
                <a:gd name="connsiteX2" fmla="*/ 102600 w 102599"/>
                <a:gd name="connsiteY2" fmla="*/ 51300 h 51299"/>
              </a:gdLst>
              <a:ahLst/>
              <a:cxnLst>
                <a:cxn ang="0">
                  <a:pos x="connsiteX0" y="connsiteY0"/>
                </a:cxn>
                <a:cxn ang="0">
                  <a:pos x="connsiteX1" y="connsiteY1"/>
                </a:cxn>
                <a:cxn ang="0">
                  <a:pos x="connsiteX2" y="connsiteY2"/>
                </a:cxn>
              </a:cxnLst>
              <a:rect l="l" t="t" r="r" b="b"/>
              <a:pathLst>
                <a:path w="102599" h="51299">
                  <a:moveTo>
                    <a:pt x="0" y="51300"/>
                  </a:moveTo>
                  <a:lnTo>
                    <a:pt x="51300" y="0"/>
                  </a:lnTo>
                  <a:lnTo>
                    <a:pt x="102600" y="51300"/>
                  </a:lnTo>
                </a:path>
              </a:pathLst>
            </a:custGeom>
            <a:noFill/>
            <a:ln w="19050" cap="flat">
              <a:solidFill>
                <a:srgbClr val="C8102E"/>
              </a:solidFill>
              <a:prstDash val="solid"/>
              <a:miter/>
            </a:ln>
          </p:spPr>
          <p:txBody>
            <a:bodyPr rtlCol="0" anchor="ctr"/>
            <a:lstStyle/>
            <a:p>
              <a:endParaRPr lang="ru-RU"/>
            </a:p>
          </p:txBody>
        </p:sp>
        <p:sp>
          <p:nvSpPr>
            <p:cNvPr id="17" name="Freeform: Shape 16">
              <a:extLst>
                <a:ext uri="{FF2B5EF4-FFF2-40B4-BE49-F238E27FC236}">
                  <a16:creationId xmlns:a16="http://schemas.microsoft.com/office/drawing/2014/main" id="{6B347529-D780-4734-A42A-A30D2E90FFA7}"/>
                </a:ext>
              </a:extLst>
            </p:cNvPr>
            <p:cNvSpPr/>
            <p:nvPr/>
          </p:nvSpPr>
          <p:spPr>
            <a:xfrm>
              <a:off x="6103275" y="1677605"/>
              <a:ext cx="102599" cy="51116"/>
            </a:xfrm>
            <a:custGeom>
              <a:avLst/>
              <a:gdLst>
                <a:gd name="connsiteX0" fmla="*/ 102600 w 102599"/>
                <a:gd name="connsiteY0" fmla="*/ 0 h 51116"/>
                <a:gd name="connsiteX1" fmla="*/ 51300 w 102599"/>
                <a:gd name="connsiteY1" fmla="*/ 51117 h 51116"/>
                <a:gd name="connsiteX2" fmla="*/ 0 w 102599"/>
                <a:gd name="connsiteY2" fmla="*/ 0 h 51116"/>
              </a:gdLst>
              <a:ahLst/>
              <a:cxnLst>
                <a:cxn ang="0">
                  <a:pos x="connsiteX0" y="connsiteY0"/>
                </a:cxn>
                <a:cxn ang="0">
                  <a:pos x="connsiteX1" y="connsiteY1"/>
                </a:cxn>
                <a:cxn ang="0">
                  <a:pos x="connsiteX2" y="connsiteY2"/>
                </a:cxn>
              </a:cxnLst>
              <a:rect l="l" t="t" r="r" b="b"/>
              <a:pathLst>
                <a:path w="102599" h="51116">
                  <a:moveTo>
                    <a:pt x="102600" y="0"/>
                  </a:moveTo>
                  <a:lnTo>
                    <a:pt x="51300" y="51117"/>
                  </a:lnTo>
                  <a:lnTo>
                    <a:pt x="0" y="0"/>
                  </a:lnTo>
                </a:path>
              </a:pathLst>
            </a:custGeom>
            <a:noFill/>
            <a:ln w="19050" cap="flat">
              <a:solidFill>
                <a:srgbClr val="C8102E"/>
              </a:solidFill>
              <a:prstDash val="solid"/>
              <a:miter/>
            </a:ln>
          </p:spPr>
          <p:txBody>
            <a:bodyPr rtlCol="0" anchor="ctr"/>
            <a:lstStyle/>
            <a:p>
              <a:endParaRPr lang="ru-RU"/>
            </a:p>
          </p:txBody>
        </p:sp>
        <p:sp>
          <p:nvSpPr>
            <p:cNvPr id="19" name="Freeform: Shape 18">
              <a:extLst>
                <a:ext uri="{FF2B5EF4-FFF2-40B4-BE49-F238E27FC236}">
                  <a16:creationId xmlns:a16="http://schemas.microsoft.com/office/drawing/2014/main" id="{5448C446-81ED-4325-9823-36EA43143505}"/>
                </a:ext>
              </a:extLst>
            </p:cNvPr>
            <p:cNvSpPr/>
            <p:nvPr/>
          </p:nvSpPr>
          <p:spPr>
            <a:xfrm>
              <a:off x="5834134" y="1728721"/>
              <a:ext cx="25649" cy="18321"/>
            </a:xfrm>
            <a:custGeom>
              <a:avLst/>
              <a:gdLst>
                <a:gd name="connsiteX0" fmla="*/ 0 w 25649"/>
                <a:gd name="connsiteY0" fmla="*/ 0 h 18321"/>
                <a:gd name="connsiteX1" fmla="*/ 25650 w 25649"/>
                <a:gd name="connsiteY1" fmla="*/ 0 h 18321"/>
              </a:gdLst>
              <a:ahLst/>
              <a:cxnLst>
                <a:cxn ang="0">
                  <a:pos x="connsiteX0" y="connsiteY0"/>
                </a:cxn>
                <a:cxn ang="0">
                  <a:pos x="connsiteX1" y="connsiteY1"/>
                </a:cxn>
              </a:cxnLst>
              <a:rect l="l" t="t" r="r" b="b"/>
              <a:pathLst>
                <a:path w="25649" h="18321">
                  <a:moveTo>
                    <a:pt x="0" y="0"/>
                  </a:moveTo>
                  <a:lnTo>
                    <a:pt x="25650" y="0"/>
                  </a:lnTo>
                </a:path>
              </a:pathLst>
            </a:custGeom>
            <a:ln w="19050" cap="flat">
              <a:solidFill>
                <a:srgbClr val="C8102E"/>
              </a:solidFill>
              <a:prstDash val="solid"/>
              <a:miter/>
            </a:ln>
          </p:spPr>
          <p:txBody>
            <a:bodyPr rtlCol="0" anchor="ctr"/>
            <a:lstStyle/>
            <a:p>
              <a:endParaRPr lang="ru-RU"/>
            </a:p>
          </p:txBody>
        </p:sp>
        <p:sp>
          <p:nvSpPr>
            <p:cNvPr id="20" name="Freeform: Shape 19">
              <a:extLst>
                <a:ext uri="{FF2B5EF4-FFF2-40B4-BE49-F238E27FC236}">
                  <a16:creationId xmlns:a16="http://schemas.microsoft.com/office/drawing/2014/main" id="{9A1514EC-6C49-4749-8530-0643F83BBAC0}"/>
                </a:ext>
              </a:extLst>
            </p:cNvPr>
            <p:cNvSpPr/>
            <p:nvPr/>
          </p:nvSpPr>
          <p:spPr>
            <a:xfrm>
              <a:off x="5885434" y="1728721"/>
              <a:ext cx="25649" cy="18321"/>
            </a:xfrm>
            <a:custGeom>
              <a:avLst/>
              <a:gdLst>
                <a:gd name="connsiteX0" fmla="*/ 0 w 25649"/>
                <a:gd name="connsiteY0" fmla="*/ 0 h 18321"/>
                <a:gd name="connsiteX1" fmla="*/ 25650 w 25649"/>
                <a:gd name="connsiteY1" fmla="*/ 0 h 18321"/>
              </a:gdLst>
              <a:ahLst/>
              <a:cxnLst>
                <a:cxn ang="0">
                  <a:pos x="connsiteX0" y="connsiteY0"/>
                </a:cxn>
                <a:cxn ang="0">
                  <a:pos x="connsiteX1" y="connsiteY1"/>
                </a:cxn>
              </a:cxnLst>
              <a:rect l="l" t="t" r="r" b="b"/>
              <a:pathLst>
                <a:path w="25649" h="18321">
                  <a:moveTo>
                    <a:pt x="0" y="0"/>
                  </a:moveTo>
                  <a:lnTo>
                    <a:pt x="25650" y="0"/>
                  </a:lnTo>
                </a:path>
              </a:pathLst>
            </a:custGeom>
            <a:ln w="19050" cap="flat">
              <a:solidFill>
                <a:srgbClr val="C8102E"/>
              </a:solidFill>
              <a:prstDash val="solid"/>
              <a:miter/>
            </a:ln>
          </p:spPr>
          <p:txBody>
            <a:bodyPr rtlCol="0" anchor="ctr"/>
            <a:lstStyle/>
            <a:p>
              <a:endParaRPr lang="ru-RU"/>
            </a:p>
          </p:txBody>
        </p:sp>
        <p:sp>
          <p:nvSpPr>
            <p:cNvPr id="21" name="Freeform: Shape 20">
              <a:extLst>
                <a:ext uri="{FF2B5EF4-FFF2-40B4-BE49-F238E27FC236}">
                  <a16:creationId xmlns:a16="http://schemas.microsoft.com/office/drawing/2014/main" id="{AF57D402-7563-4815-BC68-8D3E8B24ACDF}"/>
                </a:ext>
              </a:extLst>
            </p:cNvPr>
            <p:cNvSpPr/>
            <p:nvPr/>
          </p:nvSpPr>
          <p:spPr>
            <a:xfrm>
              <a:off x="5936734" y="1728721"/>
              <a:ext cx="25649" cy="18321"/>
            </a:xfrm>
            <a:custGeom>
              <a:avLst/>
              <a:gdLst>
                <a:gd name="connsiteX0" fmla="*/ 0 w 25649"/>
                <a:gd name="connsiteY0" fmla="*/ 0 h 18321"/>
                <a:gd name="connsiteX1" fmla="*/ 25650 w 25649"/>
                <a:gd name="connsiteY1" fmla="*/ 0 h 18321"/>
              </a:gdLst>
              <a:ahLst/>
              <a:cxnLst>
                <a:cxn ang="0">
                  <a:pos x="connsiteX0" y="connsiteY0"/>
                </a:cxn>
                <a:cxn ang="0">
                  <a:pos x="connsiteX1" y="connsiteY1"/>
                </a:cxn>
              </a:cxnLst>
              <a:rect l="l" t="t" r="r" b="b"/>
              <a:pathLst>
                <a:path w="25649" h="18321">
                  <a:moveTo>
                    <a:pt x="0" y="0"/>
                  </a:moveTo>
                  <a:lnTo>
                    <a:pt x="25650" y="0"/>
                  </a:lnTo>
                </a:path>
              </a:pathLst>
            </a:custGeom>
            <a:ln w="19050" cap="flat">
              <a:solidFill>
                <a:srgbClr val="C8102E"/>
              </a:solidFill>
              <a:prstDash val="solid"/>
              <a:miter/>
            </a:ln>
          </p:spPr>
          <p:txBody>
            <a:bodyPr rtlCol="0" anchor="ctr"/>
            <a:lstStyle/>
            <a:p>
              <a:endParaRPr lang="ru-RU"/>
            </a:p>
          </p:txBody>
        </p:sp>
        <p:sp>
          <p:nvSpPr>
            <p:cNvPr id="22" name="Freeform: Shape 21">
              <a:extLst>
                <a:ext uri="{FF2B5EF4-FFF2-40B4-BE49-F238E27FC236}">
                  <a16:creationId xmlns:a16="http://schemas.microsoft.com/office/drawing/2014/main" id="{CCAEB492-6B87-4589-AC50-9B8431136D81}"/>
                </a:ext>
              </a:extLst>
            </p:cNvPr>
            <p:cNvSpPr/>
            <p:nvPr/>
          </p:nvSpPr>
          <p:spPr>
            <a:xfrm>
              <a:off x="5923909" y="1831321"/>
              <a:ext cx="153716" cy="76949"/>
            </a:xfrm>
            <a:custGeom>
              <a:avLst/>
              <a:gdLst>
                <a:gd name="connsiteX0" fmla="*/ 153716 w 153716"/>
                <a:gd name="connsiteY0" fmla="*/ 25650 h 76949"/>
                <a:gd name="connsiteX1" fmla="*/ 153716 w 153716"/>
                <a:gd name="connsiteY1" fmla="*/ 0 h 76949"/>
                <a:gd name="connsiteX2" fmla="*/ 0 w 153716"/>
                <a:gd name="connsiteY2" fmla="*/ 0 h 76949"/>
                <a:gd name="connsiteX3" fmla="*/ 0 w 153716"/>
                <a:gd name="connsiteY3" fmla="*/ 76950 h 76949"/>
              </a:gdLst>
              <a:ahLst/>
              <a:cxnLst>
                <a:cxn ang="0">
                  <a:pos x="connsiteX0" y="connsiteY0"/>
                </a:cxn>
                <a:cxn ang="0">
                  <a:pos x="connsiteX1" y="connsiteY1"/>
                </a:cxn>
                <a:cxn ang="0">
                  <a:pos x="connsiteX2" y="connsiteY2"/>
                </a:cxn>
                <a:cxn ang="0">
                  <a:pos x="connsiteX3" y="connsiteY3"/>
                </a:cxn>
              </a:cxnLst>
              <a:rect l="l" t="t" r="r" b="b"/>
              <a:pathLst>
                <a:path w="153716" h="76949">
                  <a:moveTo>
                    <a:pt x="153716" y="25650"/>
                  </a:moveTo>
                  <a:lnTo>
                    <a:pt x="153716" y="0"/>
                  </a:lnTo>
                  <a:lnTo>
                    <a:pt x="0" y="0"/>
                  </a:lnTo>
                  <a:lnTo>
                    <a:pt x="0" y="76950"/>
                  </a:lnTo>
                </a:path>
              </a:pathLst>
            </a:custGeom>
            <a:noFill/>
            <a:ln w="19050" cap="flat">
              <a:solidFill>
                <a:srgbClr val="838F98"/>
              </a:solidFill>
              <a:prstDash val="solid"/>
              <a:miter/>
            </a:ln>
          </p:spPr>
          <p:txBody>
            <a:bodyPr rtlCol="0" anchor="ctr"/>
            <a:lstStyle/>
            <a:p>
              <a:endParaRPr lang="ru-RU"/>
            </a:p>
          </p:txBody>
        </p:sp>
        <p:sp>
          <p:nvSpPr>
            <p:cNvPr id="23" name="Freeform: Shape 22">
              <a:extLst>
                <a:ext uri="{FF2B5EF4-FFF2-40B4-BE49-F238E27FC236}">
                  <a16:creationId xmlns:a16="http://schemas.microsoft.com/office/drawing/2014/main" id="{A2FC2202-F147-4BA4-8F38-ED8F09E51442}"/>
                </a:ext>
              </a:extLst>
            </p:cNvPr>
            <p:cNvSpPr/>
            <p:nvPr/>
          </p:nvSpPr>
          <p:spPr>
            <a:xfrm>
              <a:off x="5923909" y="1856971"/>
              <a:ext cx="358732" cy="230665"/>
            </a:xfrm>
            <a:custGeom>
              <a:avLst/>
              <a:gdLst>
                <a:gd name="connsiteX0" fmla="*/ 0 w 358732"/>
                <a:gd name="connsiteY0" fmla="*/ 51300 h 230665"/>
                <a:gd name="connsiteX1" fmla="*/ 102600 w 358732"/>
                <a:gd name="connsiteY1" fmla="*/ 51300 h 230665"/>
                <a:gd name="connsiteX2" fmla="*/ 153716 w 358732"/>
                <a:gd name="connsiteY2" fmla="*/ 0 h 230665"/>
                <a:gd name="connsiteX3" fmla="*/ 358733 w 358732"/>
                <a:gd name="connsiteY3" fmla="*/ 0 h 230665"/>
                <a:gd name="connsiteX4" fmla="*/ 358733 w 358732"/>
                <a:gd name="connsiteY4" fmla="*/ 230666 h 230665"/>
                <a:gd name="connsiteX5" fmla="*/ 0 w 358732"/>
                <a:gd name="connsiteY5" fmla="*/ 230666 h 230665"/>
                <a:gd name="connsiteX6" fmla="*/ 0 w 358732"/>
                <a:gd name="connsiteY6" fmla="*/ 51300 h 23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732" h="230665">
                  <a:moveTo>
                    <a:pt x="0" y="51300"/>
                  </a:moveTo>
                  <a:lnTo>
                    <a:pt x="102600" y="51300"/>
                  </a:lnTo>
                  <a:lnTo>
                    <a:pt x="153716" y="0"/>
                  </a:lnTo>
                  <a:lnTo>
                    <a:pt x="358733" y="0"/>
                  </a:lnTo>
                  <a:lnTo>
                    <a:pt x="358733" y="230666"/>
                  </a:lnTo>
                  <a:lnTo>
                    <a:pt x="0" y="230666"/>
                  </a:lnTo>
                  <a:lnTo>
                    <a:pt x="0" y="51300"/>
                  </a:lnTo>
                  <a:close/>
                </a:path>
              </a:pathLst>
            </a:custGeom>
            <a:noFill/>
            <a:ln w="19050" cap="flat">
              <a:solidFill>
                <a:srgbClr val="838F98"/>
              </a:solidFill>
              <a:prstDash val="solid"/>
              <a:miter/>
            </a:ln>
          </p:spPr>
          <p:txBody>
            <a:bodyPr rtlCol="0" anchor="ctr"/>
            <a:lstStyle/>
            <a:p>
              <a:endParaRPr lang="ru-RU"/>
            </a:p>
          </p:txBody>
        </p:sp>
        <p:sp>
          <p:nvSpPr>
            <p:cNvPr id="24" name="Freeform: Shape 23">
              <a:extLst>
                <a:ext uri="{FF2B5EF4-FFF2-40B4-BE49-F238E27FC236}">
                  <a16:creationId xmlns:a16="http://schemas.microsoft.com/office/drawing/2014/main" id="{C0299C9C-F83D-429B-8D07-7BE7AA885851}"/>
                </a:ext>
              </a:extLst>
            </p:cNvPr>
            <p:cNvSpPr/>
            <p:nvPr/>
          </p:nvSpPr>
          <p:spPr>
            <a:xfrm>
              <a:off x="5488227" y="1369990"/>
              <a:ext cx="153716" cy="76949"/>
            </a:xfrm>
            <a:custGeom>
              <a:avLst/>
              <a:gdLst>
                <a:gd name="connsiteX0" fmla="*/ 153716 w 153716"/>
                <a:gd name="connsiteY0" fmla="*/ 25650 h 76949"/>
                <a:gd name="connsiteX1" fmla="*/ 153716 w 153716"/>
                <a:gd name="connsiteY1" fmla="*/ 0 h 76949"/>
                <a:gd name="connsiteX2" fmla="*/ 0 w 153716"/>
                <a:gd name="connsiteY2" fmla="*/ 0 h 76949"/>
                <a:gd name="connsiteX3" fmla="*/ 0 w 153716"/>
                <a:gd name="connsiteY3" fmla="*/ 76950 h 76949"/>
              </a:gdLst>
              <a:ahLst/>
              <a:cxnLst>
                <a:cxn ang="0">
                  <a:pos x="connsiteX0" y="connsiteY0"/>
                </a:cxn>
                <a:cxn ang="0">
                  <a:pos x="connsiteX1" y="connsiteY1"/>
                </a:cxn>
                <a:cxn ang="0">
                  <a:pos x="connsiteX2" y="connsiteY2"/>
                </a:cxn>
                <a:cxn ang="0">
                  <a:pos x="connsiteX3" y="connsiteY3"/>
                </a:cxn>
              </a:cxnLst>
              <a:rect l="l" t="t" r="r" b="b"/>
              <a:pathLst>
                <a:path w="153716" h="76949">
                  <a:moveTo>
                    <a:pt x="153716" y="25650"/>
                  </a:moveTo>
                  <a:lnTo>
                    <a:pt x="153716" y="0"/>
                  </a:lnTo>
                  <a:lnTo>
                    <a:pt x="0" y="0"/>
                  </a:lnTo>
                  <a:lnTo>
                    <a:pt x="0" y="76950"/>
                  </a:lnTo>
                </a:path>
              </a:pathLst>
            </a:custGeom>
            <a:noFill/>
            <a:ln w="19050" cap="flat">
              <a:solidFill>
                <a:srgbClr val="838F98"/>
              </a:solidFill>
              <a:prstDash val="solid"/>
              <a:miter/>
            </a:ln>
          </p:spPr>
          <p:txBody>
            <a:bodyPr rtlCol="0" anchor="ctr"/>
            <a:lstStyle/>
            <a:p>
              <a:endParaRPr lang="ru-RU"/>
            </a:p>
          </p:txBody>
        </p:sp>
        <p:sp>
          <p:nvSpPr>
            <p:cNvPr id="25" name="Freeform: Shape 24">
              <a:extLst>
                <a:ext uri="{FF2B5EF4-FFF2-40B4-BE49-F238E27FC236}">
                  <a16:creationId xmlns:a16="http://schemas.microsoft.com/office/drawing/2014/main" id="{7DF00708-BA64-4513-977E-830E62427071}"/>
                </a:ext>
              </a:extLst>
            </p:cNvPr>
            <p:cNvSpPr/>
            <p:nvPr/>
          </p:nvSpPr>
          <p:spPr>
            <a:xfrm>
              <a:off x="5488227" y="1395639"/>
              <a:ext cx="358732" cy="230665"/>
            </a:xfrm>
            <a:custGeom>
              <a:avLst/>
              <a:gdLst>
                <a:gd name="connsiteX0" fmla="*/ 0 w 358732"/>
                <a:gd name="connsiteY0" fmla="*/ 51300 h 230665"/>
                <a:gd name="connsiteX1" fmla="*/ 102417 w 358732"/>
                <a:gd name="connsiteY1" fmla="*/ 51300 h 230665"/>
                <a:gd name="connsiteX2" fmla="*/ 153716 w 358732"/>
                <a:gd name="connsiteY2" fmla="*/ 0 h 230665"/>
                <a:gd name="connsiteX3" fmla="*/ 358733 w 358732"/>
                <a:gd name="connsiteY3" fmla="*/ 0 h 230665"/>
                <a:gd name="connsiteX4" fmla="*/ 358733 w 358732"/>
                <a:gd name="connsiteY4" fmla="*/ 230666 h 230665"/>
                <a:gd name="connsiteX5" fmla="*/ 0 w 358732"/>
                <a:gd name="connsiteY5" fmla="*/ 230666 h 230665"/>
                <a:gd name="connsiteX6" fmla="*/ 0 w 358732"/>
                <a:gd name="connsiteY6" fmla="*/ 51300 h 23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732" h="230665">
                  <a:moveTo>
                    <a:pt x="0" y="51300"/>
                  </a:moveTo>
                  <a:lnTo>
                    <a:pt x="102417" y="51300"/>
                  </a:lnTo>
                  <a:lnTo>
                    <a:pt x="153716" y="0"/>
                  </a:lnTo>
                  <a:lnTo>
                    <a:pt x="358733" y="0"/>
                  </a:lnTo>
                  <a:lnTo>
                    <a:pt x="358733" y="230666"/>
                  </a:lnTo>
                  <a:lnTo>
                    <a:pt x="0" y="230666"/>
                  </a:lnTo>
                  <a:lnTo>
                    <a:pt x="0" y="51300"/>
                  </a:lnTo>
                  <a:close/>
                </a:path>
              </a:pathLst>
            </a:custGeom>
            <a:noFill/>
            <a:ln w="19050" cap="flat">
              <a:solidFill>
                <a:srgbClr val="838F98"/>
              </a:solidFill>
              <a:prstDash val="solid"/>
              <a:miter/>
            </a:ln>
          </p:spPr>
          <p:txBody>
            <a:bodyPr rtlCol="0" anchor="ctr"/>
            <a:lstStyle/>
            <a:p>
              <a:endParaRPr lang="ru-RU"/>
            </a:p>
          </p:txBody>
        </p:sp>
        <p:sp>
          <p:nvSpPr>
            <p:cNvPr id="28" name="Freeform: Shape 27">
              <a:extLst>
                <a:ext uri="{FF2B5EF4-FFF2-40B4-BE49-F238E27FC236}">
                  <a16:creationId xmlns:a16="http://schemas.microsoft.com/office/drawing/2014/main" id="{A2F051E4-8F8D-4FB8-94FB-97AB36735161}"/>
                </a:ext>
              </a:extLst>
            </p:cNvPr>
            <p:cNvSpPr/>
            <p:nvPr/>
          </p:nvSpPr>
          <p:spPr>
            <a:xfrm>
              <a:off x="5911084" y="1472406"/>
              <a:ext cx="243490" cy="256315"/>
            </a:xfrm>
            <a:custGeom>
              <a:avLst/>
              <a:gdLst>
                <a:gd name="connsiteX0" fmla="*/ 611 w 243490"/>
                <a:gd name="connsiteY0" fmla="*/ 178 h 256315"/>
                <a:gd name="connsiteX1" fmla="*/ 192803 w 243490"/>
                <a:gd name="connsiteY1" fmla="*/ 178 h 256315"/>
                <a:gd name="connsiteX2" fmla="*/ 244102 w 243490"/>
                <a:gd name="connsiteY2" fmla="*/ 51478 h 256315"/>
                <a:gd name="connsiteX3" fmla="*/ 244102 w 243490"/>
                <a:gd name="connsiteY3" fmla="*/ 256494 h 256315"/>
              </a:gdLst>
              <a:ahLst/>
              <a:cxnLst>
                <a:cxn ang="0">
                  <a:pos x="connsiteX0" y="connsiteY0"/>
                </a:cxn>
                <a:cxn ang="0">
                  <a:pos x="connsiteX1" y="connsiteY1"/>
                </a:cxn>
                <a:cxn ang="0">
                  <a:pos x="connsiteX2" y="connsiteY2"/>
                </a:cxn>
                <a:cxn ang="0">
                  <a:pos x="connsiteX3" y="connsiteY3"/>
                </a:cxn>
              </a:cxnLst>
              <a:rect l="l" t="t" r="r" b="b"/>
              <a:pathLst>
                <a:path w="243490" h="256315">
                  <a:moveTo>
                    <a:pt x="611" y="178"/>
                  </a:moveTo>
                  <a:lnTo>
                    <a:pt x="192803" y="178"/>
                  </a:lnTo>
                  <a:cubicBezTo>
                    <a:pt x="221128" y="178"/>
                    <a:pt x="244102" y="23153"/>
                    <a:pt x="244102" y="51478"/>
                  </a:cubicBezTo>
                  <a:lnTo>
                    <a:pt x="244102" y="256494"/>
                  </a:lnTo>
                </a:path>
              </a:pathLst>
            </a:custGeom>
            <a:noFill/>
            <a:ln w="19050" cap="flat">
              <a:solidFill>
                <a:srgbClr val="C8102E"/>
              </a:solidFill>
              <a:prstDash val="solid"/>
              <a:miter/>
            </a:ln>
          </p:spPr>
          <p:txBody>
            <a:bodyPr rtlCol="0" anchor="ctr"/>
            <a:lstStyle/>
            <a:p>
              <a:endParaRPr lang="ru-RU"/>
            </a:p>
          </p:txBody>
        </p:sp>
        <p:sp>
          <p:nvSpPr>
            <p:cNvPr id="29" name="Freeform: Shape 28">
              <a:extLst>
                <a:ext uri="{FF2B5EF4-FFF2-40B4-BE49-F238E27FC236}">
                  <a16:creationId xmlns:a16="http://schemas.microsoft.com/office/drawing/2014/main" id="{99AB4FF5-93BD-42D9-A281-0BF5A7ED7403}"/>
                </a:ext>
              </a:extLst>
            </p:cNvPr>
            <p:cNvSpPr/>
            <p:nvPr/>
          </p:nvSpPr>
          <p:spPr>
            <a:xfrm>
              <a:off x="5641943" y="1728722"/>
              <a:ext cx="217841" cy="256315"/>
            </a:xfrm>
            <a:custGeom>
              <a:avLst/>
              <a:gdLst>
                <a:gd name="connsiteX0" fmla="*/ 218453 w 217841"/>
                <a:gd name="connsiteY0" fmla="*/ 256493 h 256315"/>
                <a:gd name="connsiteX1" fmla="*/ 51911 w 217841"/>
                <a:gd name="connsiteY1" fmla="*/ 256493 h 256315"/>
                <a:gd name="connsiteX2" fmla="*/ 611 w 217841"/>
                <a:gd name="connsiteY2" fmla="*/ 205194 h 256315"/>
                <a:gd name="connsiteX3" fmla="*/ 611 w 217841"/>
                <a:gd name="connsiteY3" fmla="*/ 178 h 256315"/>
              </a:gdLst>
              <a:ahLst/>
              <a:cxnLst>
                <a:cxn ang="0">
                  <a:pos x="connsiteX0" y="connsiteY0"/>
                </a:cxn>
                <a:cxn ang="0">
                  <a:pos x="connsiteX1" y="connsiteY1"/>
                </a:cxn>
                <a:cxn ang="0">
                  <a:pos x="connsiteX2" y="connsiteY2"/>
                </a:cxn>
                <a:cxn ang="0">
                  <a:pos x="connsiteX3" y="connsiteY3"/>
                </a:cxn>
              </a:cxnLst>
              <a:rect l="l" t="t" r="r" b="b"/>
              <a:pathLst>
                <a:path w="217841" h="256315">
                  <a:moveTo>
                    <a:pt x="218453" y="256493"/>
                  </a:moveTo>
                  <a:lnTo>
                    <a:pt x="51911" y="256493"/>
                  </a:lnTo>
                  <a:cubicBezTo>
                    <a:pt x="23586" y="256493"/>
                    <a:pt x="611" y="233518"/>
                    <a:pt x="611" y="205194"/>
                  </a:cubicBezTo>
                  <a:lnTo>
                    <a:pt x="611" y="178"/>
                  </a:lnTo>
                </a:path>
              </a:pathLst>
            </a:custGeom>
            <a:noFill/>
            <a:ln w="19050" cap="flat">
              <a:solidFill>
                <a:srgbClr val="C8102E"/>
              </a:solidFill>
              <a:prstDash val="solid"/>
              <a:miter/>
            </a:ln>
          </p:spPr>
          <p:txBody>
            <a:bodyPr rtlCol="0" anchor="ctr"/>
            <a:lstStyle/>
            <a:p>
              <a:endParaRPr lang="ru-RU"/>
            </a:p>
          </p:txBody>
        </p:sp>
      </p:grpSp>
      <p:sp>
        <p:nvSpPr>
          <p:cNvPr id="35" name="Freeform: Shape 34">
            <a:extLst>
              <a:ext uri="{FF2B5EF4-FFF2-40B4-BE49-F238E27FC236}">
                <a16:creationId xmlns:a16="http://schemas.microsoft.com/office/drawing/2014/main" id="{E935FC0D-E63C-4E01-B3AC-5C25A5AD9DF8}"/>
              </a:ext>
            </a:extLst>
          </p:cNvPr>
          <p:cNvSpPr/>
          <p:nvPr/>
        </p:nvSpPr>
        <p:spPr>
          <a:xfrm>
            <a:off x="-639115" y="1450276"/>
            <a:ext cx="12180" cy="12180"/>
          </a:xfrm>
          <a:custGeom>
            <a:avLst/>
            <a:gdLst/>
            <a:ahLst/>
            <a:cxnLst/>
            <a:rect l="l" t="t" r="r" b="b"/>
            <a:pathLst>
              <a:path w="12180" h="12180"/>
            </a:pathLst>
          </a:custGeom>
          <a:noFill/>
          <a:ln w="18243" cap="flat">
            <a:solidFill>
              <a:srgbClr val="72808A"/>
            </a:solidFill>
            <a:prstDash val="solid"/>
            <a:round/>
          </a:ln>
        </p:spPr>
        <p:txBody>
          <a:bodyPr rtlCol="0" anchor="ctr"/>
          <a:lstStyle/>
          <a:p>
            <a:endParaRPr lang="ru-RU"/>
          </a:p>
        </p:txBody>
      </p:sp>
      <p:grpSp>
        <p:nvGrpSpPr>
          <p:cNvPr id="337" name="Group 336">
            <a:extLst>
              <a:ext uri="{FF2B5EF4-FFF2-40B4-BE49-F238E27FC236}">
                <a16:creationId xmlns:a16="http://schemas.microsoft.com/office/drawing/2014/main" id="{60714A0F-DCE2-4283-BC44-6E059F4A30CD}"/>
              </a:ext>
            </a:extLst>
          </p:cNvPr>
          <p:cNvGrpSpPr/>
          <p:nvPr/>
        </p:nvGrpSpPr>
        <p:grpSpPr>
          <a:xfrm>
            <a:off x="3962607" y="1467171"/>
            <a:ext cx="720203" cy="674771"/>
            <a:chOff x="2940585" y="6182571"/>
            <a:chExt cx="720203" cy="674771"/>
          </a:xfrm>
        </p:grpSpPr>
        <p:sp>
          <p:nvSpPr>
            <p:cNvPr id="36" name="Freeform: Shape 35">
              <a:extLst>
                <a:ext uri="{FF2B5EF4-FFF2-40B4-BE49-F238E27FC236}">
                  <a16:creationId xmlns:a16="http://schemas.microsoft.com/office/drawing/2014/main" id="{7C8BE653-D127-42B1-92FC-60249DF18F4A}"/>
                </a:ext>
              </a:extLst>
            </p:cNvPr>
            <p:cNvSpPr/>
            <p:nvPr/>
          </p:nvSpPr>
          <p:spPr>
            <a:xfrm>
              <a:off x="3089303" y="6605704"/>
              <a:ext cx="368056" cy="148352"/>
            </a:xfrm>
            <a:custGeom>
              <a:avLst/>
              <a:gdLst>
                <a:gd name="connsiteX0" fmla="*/ -294 w 368056"/>
                <a:gd name="connsiteY0" fmla="*/ -386 h 148352"/>
                <a:gd name="connsiteX1" fmla="*/ 102627 w 368056"/>
                <a:gd name="connsiteY1" fmla="*/ -386 h 148352"/>
                <a:gd name="connsiteX2" fmla="*/ 228447 w 368056"/>
                <a:gd name="connsiteY2" fmla="*/ 45046 h 148352"/>
                <a:gd name="connsiteX3" fmla="*/ 331368 w 368056"/>
                <a:gd name="connsiteY3" fmla="*/ 45046 h 148352"/>
                <a:gd name="connsiteX4" fmla="*/ 367701 w 368056"/>
                <a:gd name="connsiteY4" fmla="*/ 77286 h 148352"/>
                <a:gd name="connsiteX5" fmla="*/ 335460 w 368056"/>
                <a:gd name="connsiteY5" fmla="*/ 113619 h 148352"/>
                <a:gd name="connsiteX6" fmla="*/ 331368 w 368056"/>
                <a:gd name="connsiteY6" fmla="*/ 113619 h 148352"/>
                <a:gd name="connsiteX7" fmla="*/ 205426 w 368056"/>
                <a:gd name="connsiteY7" fmla="*/ 113619 h 148352"/>
                <a:gd name="connsiteX8" fmla="*/ 171201 w 368056"/>
                <a:gd name="connsiteY8" fmla="*/ 147845 h 148352"/>
                <a:gd name="connsiteX9" fmla="*/ 171201 w 368056"/>
                <a:gd name="connsiteY9" fmla="*/ 147967 h 14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56" h="148352">
                  <a:moveTo>
                    <a:pt x="-294" y="-386"/>
                  </a:moveTo>
                  <a:lnTo>
                    <a:pt x="102627" y="-386"/>
                  </a:lnTo>
                  <a:lnTo>
                    <a:pt x="228447" y="45046"/>
                  </a:lnTo>
                  <a:lnTo>
                    <a:pt x="331368" y="45046"/>
                  </a:lnTo>
                  <a:cubicBezTo>
                    <a:pt x="350307" y="43913"/>
                    <a:pt x="366568" y="58346"/>
                    <a:pt x="367701" y="77286"/>
                  </a:cubicBezTo>
                  <a:cubicBezTo>
                    <a:pt x="368833" y="96226"/>
                    <a:pt x="354388" y="112486"/>
                    <a:pt x="335460" y="113619"/>
                  </a:cubicBezTo>
                  <a:cubicBezTo>
                    <a:pt x="334096" y="113704"/>
                    <a:pt x="332732" y="113704"/>
                    <a:pt x="331368" y="113619"/>
                  </a:cubicBezTo>
                  <a:lnTo>
                    <a:pt x="205426" y="113619"/>
                  </a:lnTo>
                  <a:cubicBezTo>
                    <a:pt x="186523" y="113619"/>
                    <a:pt x="171201" y="128941"/>
                    <a:pt x="171201" y="147845"/>
                  </a:cubicBezTo>
                  <a:cubicBezTo>
                    <a:pt x="171201" y="147881"/>
                    <a:pt x="171201" y="147930"/>
                    <a:pt x="171201" y="147967"/>
                  </a:cubicBezTo>
                </a:path>
              </a:pathLst>
            </a:custGeom>
            <a:noFill/>
            <a:ln w="18243" cap="flat">
              <a:solidFill>
                <a:srgbClr val="72808A"/>
              </a:solidFill>
              <a:prstDash val="solid"/>
              <a:round/>
            </a:ln>
          </p:spPr>
          <p:txBody>
            <a:bodyPr rtlCol="0" anchor="ctr"/>
            <a:lstStyle/>
            <a:p>
              <a:endParaRPr lang="ru-RU"/>
            </a:p>
          </p:txBody>
        </p:sp>
        <p:sp>
          <p:nvSpPr>
            <p:cNvPr id="37" name="Freeform: Shape 36">
              <a:extLst>
                <a:ext uri="{FF2B5EF4-FFF2-40B4-BE49-F238E27FC236}">
                  <a16:creationId xmlns:a16="http://schemas.microsoft.com/office/drawing/2014/main" id="{058AA9C7-F95D-43DB-BF75-9961D17F6CDB}"/>
                </a:ext>
              </a:extLst>
            </p:cNvPr>
            <p:cNvSpPr/>
            <p:nvPr/>
          </p:nvSpPr>
          <p:spPr>
            <a:xfrm>
              <a:off x="3099900" y="6651501"/>
              <a:ext cx="560888" cy="205841"/>
            </a:xfrm>
            <a:custGeom>
              <a:avLst/>
              <a:gdLst>
                <a:gd name="connsiteX0" fmla="*/ 343669 w 560888"/>
                <a:gd name="connsiteY0" fmla="*/ 56738 h 205841"/>
                <a:gd name="connsiteX1" fmla="*/ 526369 w 560888"/>
                <a:gd name="connsiteY1" fmla="*/ -386 h 205841"/>
                <a:gd name="connsiteX2" fmla="*/ 560595 w 560888"/>
                <a:gd name="connsiteY2" fmla="*/ 33840 h 205841"/>
                <a:gd name="connsiteX3" fmla="*/ 560595 w 560888"/>
                <a:gd name="connsiteY3" fmla="*/ 33962 h 205841"/>
                <a:gd name="connsiteX4" fmla="*/ 549146 w 560888"/>
                <a:gd name="connsiteY4" fmla="*/ 56738 h 205841"/>
                <a:gd name="connsiteX5" fmla="*/ 263281 w 560888"/>
                <a:gd name="connsiteY5" fmla="*/ 205456 h 205841"/>
                <a:gd name="connsiteX6" fmla="*/ 240383 w 560888"/>
                <a:gd name="connsiteY6" fmla="*/ 205456 h 205841"/>
                <a:gd name="connsiteX7" fmla="*/ 45503 w 560888"/>
                <a:gd name="connsiteY7" fmla="*/ 136883 h 205841"/>
                <a:gd name="connsiteX8" fmla="*/ -294 w 560888"/>
                <a:gd name="connsiteY8" fmla="*/ 136883 h 20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888" h="205841">
                  <a:moveTo>
                    <a:pt x="343669" y="56738"/>
                  </a:moveTo>
                  <a:lnTo>
                    <a:pt x="526369" y="-386"/>
                  </a:lnTo>
                  <a:cubicBezTo>
                    <a:pt x="545273" y="-386"/>
                    <a:pt x="560595" y="14936"/>
                    <a:pt x="560595" y="33840"/>
                  </a:cubicBezTo>
                  <a:cubicBezTo>
                    <a:pt x="560595" y="33876"/>
                    <a:pt x="560595" y="33925"/>
                    <a:pt x="560595" y="33962"/>
                  </a:cubicBezTo>
                  <a:cubicBezTo>
                    <a:pt x="559365" y="42597"/>
                    <a:pt x="555345" y="50600"/>
                    <a:pt x="549146" y="56738"/>
                  </a:cubicBezTo>
                  <a:lnTo>
                    <a:pt x="263281" y="205456"/>
                  </a:lnTo>
                  <a:lnTo>
                    <a:pt x="240383" y="205456"/>
                  </a:lnTo>
                  <a:lnTo>
                    <a:pt x="45503" y="136883"/>
                  </a:lnTo>
                  <a:lnTo>
                    <a:pt x="-294" y="136883"/>
                  </a:lnTo>
                </a:path>
              </a:pathLst>
            </a:custGeom>
            <a:noFill/>
            <a:ln w="18243" cap="flat">
              <a:solidFill>
                <a:srgbClr val="72808A"/>
              </a:solidFill>
              <a:prstDash val="solid"/>
              <a:round/>
            </a:ln>
          </p:spPr>
          <p:txBody>
            <a:bodyPr rtlCol="0" anchor="ctr"/>
            <a:lstStyle/>
            <a:p>
              <a:endParaRPr lang="ru-RU"/>
            </a:p>
          </p:txBody>
        </p:sp>
        <p:sp>
          <p:nvSpPr>
            <p:cNvPr id="39" name="Freeform: Shape 38">
              <a:extLst>
                <a:ext uri="{FF2B5EF4-FFF2-40B4-BE49-F238E27FC236}">
                  <a16:creationId xmlns:a16="http://schemas.microsoft.com/office/drawing/2014/main" id="{9D1311F1-39B4-4B2D-8739-5A56FF195B1F}"/>
                </a:ext>
              </a:extLst>
            </p:cNvPr>
            <p:cNvSpPr/>
            <p:nvPr/>
          </p:nvSpPr>
          <p:spPr>
            <a:xfrm>
              <a:off x="3032057" y="6765871"/>
              <a:ext cx="22898" cy="12180"/>
            </a:xfrm>
            <a:custGeom>
              <a:avLst/>
              <a:gdLst>
                <a:gd name="connsiteX0" fmla="*/ 22898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8" y="0"/>
                  </a:moveTo>
                  <a:lnTo>
                    <a:pt x="0" y="0"/>
                  </a:lnTo>
                </a:path>
              </a:pathLst>
            </a:custGeom>
            <a:ln w="18243" cap="flat">
              <a:solidFill>
                <a:srgbClr val="72808A"/>
              </a:solidFill>
              <a:prstDash val="solid"/>
              <a:round/>
            </a:ln>
          </p:spPr>
          <p:txBody>
            <a:bodyPr rtlCol="0" anchor="ctr"/>
            <a:lstStyle/>
            <a:p>
              <a:endParaRPr lang="ru-RU"/>
            </a:p>
          </p:txBody>
        </p:sp>
        <p:sp>
          <p:nvSpPr>
            <p:cNvPr id="58" name="Freeform: Shape 57">
              <a:extLst>
                <a:ext uri="{FF2B5EF4-FFF2-40B4-BE49-F238E27FC236}">
                  <a16:creationId xmlns:a16="http://schemas.microsoft.com/office/drawing/2014/main" id="{725AD06C-49FF-4616-8CFB-57B55D0FD267}"/>
                </a:ext>
              </a:extLst>
            </p:cNvPr>
            <p:cNvSpPr/>
            <p:nvPr/>
          </p:nvSpPr>
          <p:spPr>
            <a:xfrm>
              <a:off x="2986382" y="6765871"/>
              <a:ext cx="22776" cy="12180"/>
            </a:xfrm>
            <a:custGeom>
              <a:avLst/>
              <a:gdLst>
                <a:gd name="connsiteX0" fmla="*/ 22777 w 22776"/>
                <a:gd name="connsiteY0" fmla="*/ 0 h 12180"/>
                <a:gd name="connsiteX1" fmla="*/ 0 w 22776"/>
                <a:gd name="connsiteY1" fmla="*/ 0 h 12180"/>
              </a:gdLst>
              <a:ahLst/>
              <a:cxnLst>
                <a:cxn ang="0">
                  <a:pos x="connsiteX0" y="connsiteY0"/>
                </a:cxn>
                <a:cxn ang="0">
                  <a:pos x="connsiteX1" y="connsiteY1"/>
                </a:cxn>
              </a:cxnLst>
              <a:rect l="l" t="t" r="r" b="b"/>
              <a:pathLst>
                <a:path w="22776" h="12180">
                  <a:moveTo>
                    <a:pt x="22777" y="0"/>
                  </a:moveTo>
                  <a:lnTo>
                    <a:pt x="0" y="0"/>
                  </a:lnTo>
                </a:path>
              </a:pathLst>
            </a:custGeom>
            <a:ln w="18243" cap="flat">
              <a:solidFill>
                <a:srgbClr val="72808A"/>
              </a:solidFill>
              <a:prstDash val="solid"/>
              <a:round/>
            </a:ln>
          </p:spPr>
          <p:txBody>
            <a:bodyPr rtlCol="0" anchor="ctr"/>
            <a:lstStyle/>
            <a:p>
              <a:endParaRPr lang="ru-RU"/>
            </a:p>
          </p:txBody>
        </p:sp>
        <p:sp>
          <p:nvSpPr>
            <p:cNvPr id="59" name="Freeform: Shape 58">
              <a:extLst>
                <a:ext uri="{FF2B5EF4-FFF2-40B4-BE49-F238E27FC236}">
                  <a16:creationId xmlns:a16="http://schemas.microsoft.com/office/drawing/2014/main" id="{80427F12-A2EF-494D-A4F9-3260C8A43E1E}"/>
                </a:ext>
              </a:extLst>
            </p:cNvPr>
            <p:cNvSpPr/>
            <p:nvPr/>
          </p:nvSpPr>
          <p:spPr>
            <a:xfrm>
              <a:off x="2940585" y="6582806"/>
              <a:ext cx="148717" cy="228861"/>
            </a:xfrm>
            <a:custGeom>
              <a:avLst/>
              <a:gdLst>
                <a:gd name="connsiteX0" fmla="*/ -294 w 148717"/>
                <a:gd name="connsiteY0" fmla="*/ -386 h 228861"/>
                <a:gd name="connsiteX1" fmla="*/ 136975 w 148717"/>
                <a:gd name="connsiteY1" fmla="*/ -386 h 228861"/>
                <a:gd name="connsiteX2" fmla="*/ 148424 w 148717"/>
                <a:gd name="connsiteY2" fmla="*/ 11063 h 228861"/>
                <a:gd name="connsiteX3" fmla="*/ 148424 w 148717"/>
                <a:gd name="connsiteY3" fmla="*/ 217027 h 228861"/>
                <a:gd name="connsiteX4" fmla="*/ 136975 w 148717"/>
                <a:gd name="connsiteY4" fmla="*/ 228476 h 228861"/>
                <a:gd name="connsiteX5" fmla="*/ -294 w 148717"/>
                <a:gd name="connsiteY5" fmla="*/ 228476 h 22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717" h="228861">
                  <a:moveTo>
                    <a:pt x="-294" y="-386"/>
                  </a:moveTo>
                  <a:lnTo>
                    <a:pt x="136975" y="-386"/>
                  </a:lnTo>
                  <a:cubicBezTo>
                    <a:pt x="143296" y="-386"/>
                    <a:pt x="148424" y="4742"/>
                    <a:pt x="148424" y="11063"/>
                  </a:cubicBezTo>
                  <a:lnTo>
                    <a:pt x="148424" y="217027"/>
                  </a:lnTo>
                  <a:cubicBezTo>
                    <a:pt x="148424" y="223348"/>
                    <a:pt x="143296" y="228476"/>
                    <a:pt x="136975" y="228476"/>
                  </a:cubicBezTo>
                  <a:lnTo>
                    <a:pt x="-294" y="228476"/>
                  </a:lnTo>
                </a:path>
              </a:pathLst>
            </a:custGeom>
            <a:noFill/>
            <a:ln w="18243" cap="flat">
              <a:solidFill>
                <a:srgbClr val="72808A"/>
              </a:solidFill>
              <a:prstDash val="solid"/>
              <a:round/>
            </a:ln>
          </p:spPr>
          <p:txBody>
            <a:bodyPr rtlCol="0" anchor="ctr"/>
            <a:lstStyle/>
            <a:p>
              <a:endParaRPr lang="ru-RU"/>
            </a:p>
          </p:txBody>
        </p:sp>
        <p:sp>
          <p:nvSpPr>
            <p:cNvPr id="71" name="Freeform: Shape 70">
              <a:extLst>
                <a:ext uri="{FF2B5EF4-FFF2-40B4-BE49-F238E27FC236}">
                  <a16:creationId xmlns:a16="http://schemas.microsoft.com/office/drawing/2014/main" id="{F8F42654-9D5F-42EB-94A9-C89C6ED8670D}"/>
                </a:ext>
              </a:extLst>
            </p:cNvPr>
            <p:cNvSpPr/>
            <p:nvPr/>
          </p:nvSpPr>
          <p:spPr>
            <a:xfrm>
              <a:off x="3398066" y="6468436"/>
              <a:ext cx="114492" cy="114491"/>
            </a:xfrm>
            <a:custGeom>
              <a:avLst/>
              <a:gdLst>
                <a:gd name="connsiteX0" fmla="*/ 114492 w 114492"/>
                <a:gd name="connsiteY0" fmla="*/ 57246 h 114491"/>
                <a:gd name="connsiteX1" fmla="*/ 57246 w 114492"/>
                <a:gd name="connsiteY1" fmla="*/ 114492 h 114491"/>
                <a:gd name="connsiteX2" fmla="*/ 0 w 114492"/>
                <a:gd name="connsiteY2" fmla="*/ 57246 h 114491"/>
                <a:gd name="connsiteX3" fmla="*/ 57246 w 114492"/>
                <a:gd name="connsiteY3" fmla="*/ 0 h 114491"/>
                <a:gd name="connsiteX4" fmla="*/ 114492 w 114492"/>
                <a:gd name="connsiteY4" fmla="*/ 57246 h 114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92" h="114491">
                  <a:moveTo>
                    <a:pt x="114492" y="57246"/>
                  </a:moveTo>
                  <a:cubicBezTo>
                    <a:pt x="114492" y="88862"/>
                    <a:pt x="88862" y="114492"/>
                    <a:pt x="57246" y="114492"/>
                  </a:cubicBezTo>
                  <a:cubicBezTo>
                    <a:pt x="25630" y="114492"/>
                    <a:pt x="0" y="88862"/>
                    <a:pt x="0" y="57246"/>
                  </a:cubicBezTo>
                  <a:cubicBezTo>
                    <a:pt x="0" y="25630"/>
                    <a:pt x="25630" y="0"/>
                    <a:pt x="57246" y="0"/>
                  </a:cubicBezTo>
                  <a:cubicBezTo>
                    <a:pt x="88862" y="0"/>
                    <a:pt x="114492" y="25630"/>
                    <a:pt x="114492" y="57246"/>
                  </a:cubicBezTo>
                  <a:close/>
                </a:path>
              </a:pathLst>
            </a:custGeom>
            <a:noFill/>
            <a:ln w="18243" cap="flat">
              <a:solidFill>
                <a:srgbClr val="C8222F"/>
              </a:solidFill>
              <a:prstDash val="solid"/>
              <a:round/>
            </a:ln>
          </p:spPr>
          <p:txBody>
            <a:bodyPr rtlCol="0" anchor="ctr"/>
            <a:lstStyle/>
            <a:p>
              <a:endParaRPr lang="ru-RU"/>
            </a:p>
          </p:txBody>
        </p:sp>
        <p:sp>
          <p:nvSpPr>
            <p:cNvPr id="84" name="Freeform: Shape 83">
              <a:extLst>
                <a:ext uri="{FF2B5EF4-FFF2-40B4-BE49-F238E27FC236}">
                  <a16:creationId xmlns:a16="http://schemas.microsoft.com/office/drawing/2014/main" id="{6ACEC900-1966-4DD3-845B-0738D1017693}"/>
                </a:ext>
              </a:extLst>
            </p:cNvPr>
            <p:cNvSpPr/>
            <p:nvPr/>
          </p:nvSpPr>
          <p:spPr>
            <a:xfrm>
              <a:off x="3215001" y="6376964"/>
              <a:ext cx="114491" cy="114491"/>
            </a:xfrm>
            <a:custGeom>
              <a:avLst/>
              <a:gdLst>
                <a:gd name="connsiteX0" fmla="*/ 114492 w 114491"/>
                <a:gd name="connsiteY0" fmla="*/ 57246 h 114491"/>
                <a:gd name="connsiteX1" fmla="*/ 57246 w 114491"/>
                <a:gd name="connsiteY1" fmla="*/ 114492 h 114491"/>
                <a:gd name="connsiteX2" fmla="*/ 0 w 114491"/>
                <a:gd name="connsiteY2" fmla="*/ 57246 h 114491"/>
                <a:gd name="connsiteX3" fmla="*/ 57246 w 114491"/>
                <a:gd name="connsiteY3" fmla="*/ 0 h 114491"/>
                <a:gd name="connsiteX4" fmla="*/ 114492 w 114491"/>
                <a:gd name="connsiteY4" fmla="*/ 57246 h 114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91" h="114491">
                  <a:moveTo>
                    <a:pt x="114492" y="57246"/>
                  </a:moveTo>
                  <a:cubicBezTo>
                    <a:pt x="114492" y="88862"/>
                    <a:pt x="88862" y="114492"/>
                    <a:pt x="57246" y="114492"/>
                  </a:cubicBezTo>
                  <a:cubicBezTo>
                    <a:pt x="25630" y="114492"/>
                    <a:pt x="0" y="88862"/>
                    <a:pt x="0" y="57246"/>
                  </a:cubicBezTo>
                  <a:cubicBezTo>
                    <a:pt x="0" y="25630"/>
                    <a:pt x="25630" y="0"/>
                    <a:pt x="57246" y="0"/>
                  </a:cubicBezTo>
                  <a:cubicBezTo>
                    <a:pt x="88862" y="0"/>
                    <a:pt x="114492" y="25630"/>
                    <a:pt x="114492" y="57246"/>
                  </a:cubicBezTo>
                  <a:close/>
                </a:path>
              </a:pathLst>
            </a:custGeom>
            <a:noFill/>
            <a:ln w="18243" cap="flat">
              <a:solidFill>
                <a:srgbClr val="C8222F"/>
              </a:solidFill>
              <a:prstDash val="solid"/>
              <a:round/>
            </a:ln>
          </p:spPr>
          <p:txBody>
            <a:bodyPr rtlCol="0" anchor="ctr"/>
            <a:lstStyle/>
            <a:p>
              <a:endParaRPr lang="ru-RU"/>
            </a:p>
          </p:txBody>
        </p:sp>
        <p:sp>
          <p:nvSpPr>
            <p:cNvPr id="87" name="Freeform: Shape 86">
              <a:extLst>
                <a:ext uri="{FF2B5EF4-FFF2-40B4-BE49-F238E27FC236}">
                  <a16:creationId xmlns:a16="http://schemas.microsoft.com/office/drawing/2014/main" id="{30B44DE7-D3A0-4EB6-BB18-EC7414759390}"/>
                </a:ext>
              </a:extLst>
            </p:cNvPr>
            <p:cNvSpPr/>
            <p:nvPr/>
          </p:nvSpPr>
          <p:spPr>
            <a:xfrm>
              <a:off x="3295145" y="6182571"/>
              <a:ext cx="12180" cy="91471"/>
            </a:xfrm>
            <a:custGeom>
              <a:avLst/>
              <a:gdLst>
                <a:gd name="connsiteX0" fmla="*/ 0 w 12180"/>
                <a:gd name="connsiteY0" fmla="*/ 91472 h 91471"/>
                <a:gd name="connsiteX1" fmla="*/ 0 w 12180"/>
                <a:gd name="connsiteY1" fmla="*/ 0 h 91471"/>
              </a:gdLst>
              <a:ahLst/>
              <a:cxnLst>
                <a:cxn ang="0">
                  <a:pos x="connsiteX0" y="connsiteY0"/>
                </a:cxn>
                <a:cxn ang="0">
                  <a:pos x="connsiteX1" y="connsiteY1"/>
                </a:cxn>
              </a:cxnLst>
              <a:rect l="l" t="t" r="r" b="b"/>
              <a:pathLst>
                <a:path w="12180" h="91471">
                  <a:moveTo>
                    <a:pt x="0" y="91472"/>
                  </a:moveTo>
                  <a:lnTo>
                    <a:pt x="0" y="0"/>
                  </a:lnTo>
                </a:path>
              </a:pathLst>
            </a:custGeom>
            <a:ln w="18243" cap="flat">
              <a:solidFill>
                <a:srgbClr val="C8222F"/>
              </a:solidFill>
              <a:prstDash val="solid"/>
              <a:round/>
            </a:ln>
          </p:spPr>
          <p:txBody>
            <a:bodyPr rtlCol="0" anchor="ctr"/>
            <a:lstStyle/>
            <a:p>
              <a:endParaRPr lang="ru-RU"/>
            </a:p>
          </p:txBody>
        </p:sp>
        <p:sp>
          <p:nvSpPr>
            <p:cNvPr id="88" name="Freeform: Shape 87">
              <a:extLst>
                <a:ext uri="{FF2B5EF4-FFF2-40B4-BE49-F238E27FC236}">
                  <a16:creationId xmlns:a16="http://schemas.microsoft.com/office/drawing/2014/main" id="{CB5D48F6-B441-4C63-9FC9-963AEBC28956}"/>
                </a:ext>
              </a:extLst>
            </p:cNvPr>
            <p:cNvSpPr/>
            <p:nvPr/>
          </p:nvSpPr>
          <p:spPr>
            <a:xfrm>
              <a:off x="3249349" y="6251144"/>
              <a:ext cx="12180" cy="91471"/>
            </a:xfrm>
            <a:custGeom>
              <a:avLst/>
              <a:gdLst>
                <a:gd name="connsiteX0" fmla="*/ 0 w 12180"/>
                <a:gd name="connsiteY0" fmla="*/ 91472 h 91471"/>
                <a:gd name="connsiteX1" fmla="*/ 0 w 12180"/>
                <a:gd name="connsiteY1" fmla="*/ 0 h 91471"/>
              </a:gdLst>
              <a:ahLst/>
              <a:cxnLst>
                <a:cxn ang="0">
                  <a:pos x="connsiteX0" y="connsiteY0"/>
                </a:cxn>
                <a:cxn ang="0">
                  <a:pos x="connsiteX1" y="connsiteY1"/>
                </a:cxn>
              </a:cxnLst>
              <a:rect l="l" t="t" r="r" b="b"/>
              <a:pathLst>
                <a:path w="12180" h="91471">
                  <a:moveTo>
                    <a:pt x="0" y="91472"/>
                  </a:moveTo>
                  <a:lnTo>
                    <a:pt x="0" y="0"/>
                  </a:lnTo>
                </a:path>
              </a:pathLst>
            </a:custGeom>
            <a:ln w="18243" cap="flat">
              <a:solidFill>
                <a:srgbClr val="C8222F"/>
              </a:solidFill>
              <a:prstDash val="solid"/>
              <a:round/>
            </a:ln>
          </p:spPr>
          <p:txBody>
            <a:bodyPr rtlCol="0" anchor="ctr"/>
            <a:lstStyle/>
            <a:p>
              <a:endParaRPr lang="ru-RU"/>
            </a:p>
          </p:txBody>
        </p:sp>
        <p:sp>
          <p:nvSpPr>
            <p:cNvPr id="89" name="Freeform: Shape 88">
              <a:extLst>
                <a:ext uri="{FF2B5EF4-FFF2-40B4-BE49-F238E27FC236}">
                  <a16:creationId xmlns:a16="http://schemas.microsoft.com/office/drawing/2014/main" id="{68B04CBC-2B9F-46E2-8107-51C47AE240D6}"/>
                </a:ext>
              </a:extLst>
            </p:cNvPr>
            <p:cNvSpPr/>
            <p:nvPr/>
          </p:nvSpPr>
          <p:spPr>
            <a:xfrm>
              <a:off x="3295145" y="6296941"/>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C8222F"/>
              </a:solidFill>
              <a:prstDash val="solid"/>
              <a:round/>
            </a:ln>
          </p:spPr>
          <p:txBody>
            <a:bodyPr rtlCol="0" anchor="ctr"/>
            <a:lstStyle/>
            <a:p>
              <a:endParaRPr lang="ru-RU"/>
            </a:p>
          </p:txBody>
        </p:sp>
        <p:sp>
          <p:nvSpPr>
            <p:cNvPr id="90" name="Freeform: Shape 89">
              <a:extLst>
                <a:ext uri="{FF2B5EF4-FFF2-40B4-BE49-F238E27FC236}">
                  <a16:creationId xmlns:a16="http://schemas.microsoft.com/office/drawing/2014/main" id="{F2A3BADD-2AB5-4437-A4EF-927EEEB745BF}"/>
                </a:ext>
              </a:extLst>
            </p:cNvPr>
            <p:cNvSpPr/>
            <p:nvPr/>
          </p:nvSpPr>
          <p:spPr>
            <a:xfrm>
              <a:off x="3249349" y="6205469"/>
              <a:ext cx="12180" cy="22776"/>
            </a:xfrm>
            <a:custGeom>
              <a:avLst/>
              <a:gdLst>
                <a:gd name="connsiteX0" fmla="*/ 0 w 12180"/>
                <a:gd name="connsiteY0" fmla="*/ 0 h 22776"/>
                <a:gd name="connsiteX1" fmla="*/ 0 w 12180"/>
                <a:gd name="connsiteY1" fmla="*/ 22777 h 22776"/>
              </a:gdLst>
              <a:ahLst/>
              <a:cxnLst>
                <a:cxn ang="0">
                  <a:pos x="connsiteX0" y="connsiteY0"/>
                </a:cxn>
                <a:cxn ang="0">
                  <a:pos x="connsiteX1" y="connsiteY1"/>
                </a:cxn>
              </a:cxnLst>
              <a:rect l="l" t="t" r="r" b="b"/>
              <a:pathLst>
                <a:path w="12180" h="22776">
                  <a:moveTo>
                    <a:pt x="0" y="0"/>
                  </a:moveTo>
                  <a:lnTo>
                    <a:pt x="0" y="22777"/>
                  </a:lnTo>
                </a:path>
              </a:pathLst>
            </a:custGeom>
            <a:ln w="18243" cap="flat">
              <a:solidFill>
                <a:srgbClr val="C8222F"/>
              </a:solidFill>
              <a:prstDash val="solid"/>
              <a:round/>
            </a:ln>
          </p:spPr>
          <p:txBody>
            <a:bodyPr rtlCol="0" anchor="ctr"/>
            <a:lstStyle/>
            <a:p>
              <a:endParaRPr lang="ru-RU"/>
            </a:p>
          </p:txBody>
        </p:sp>
        <p:sp>
          <p:nvSpPr>
            <p:cNvPr id="91" name="Freeform: Shape 90">
              <a:extLst>
                <a:ext uri="{FF2B5EF4-FFF2-40B4-BE49-F238E27FC236}">
                  <a16:creationId xmlns:a16="http://schemas.microsoft.com/office/drawing/2014/main" id="{7549C57C-6D71-491C-BA82-76E2E0827990}"/>
                </a:ext>
              </a:extLst>
            </p:cNvPr>
            <p:cNvSpPr/>
            <p:nvPr/>
          </p:nvSpPr>
          <p:spPr>
            <a:xfrm>
              <a:off x="3432414" y="6274043"/>
              <a:ext cx="12180" cy="91471"/>
            </a:xfrm>
            <a:custGeom>
              <a:avLst/>
              <a:gdLst>
                <a:gd name="connsiteX0" fmla="*/ 0 w 12180"/>
                <a:gd name="connsiteY0" fmla="*/ 91472 h 91471"/>
                <a:gd name="connsiteX1" fmla="*/ 0 w 12180"/>
                <a:gd name="connsiteY1" fmla="*/ 0 h 91471"/>
              </a:gdLst>
              <a:ahLst/>
              <a:cxnLst>
                <a:cxn ang="0">
                  <a:pos x="connsiteX0" y="connsiteY0"/>
                </a:cxn>
                <a:cxn ang="0">
                  <a:pos x="connsiteX1" y="connsiteY1"/>
                </a:cxn>
              </a:cxnLst>
              <a:rect l="l" t="t" r="r" b="b"/>
              <a:pathLst>
                <a:path w="12180" h="91471">
                  <a:moveTo>
                    <a:pt x="0" y="91472"/>
                  </a:moveTo>
                  <a:lnTo>
                    <a:pt x="0" y="0"/>
                  </a:lnTo>
                </a:path>
              </a:pathLst>
            </a:custGeom>
            <a:ln w="18243" cap="flat">
              <a:solidFill>
                <a:srgbClr val="C8222F"/>
              </a:solidFill>
              <a:prstDash val="solid"/>
              <a:round/>
            </a:ln>
          </p:spPr>
          <p:txBody>
            <a:bodyPr rtlCol="0" anchor="ctr"/>
            <a:lstStyle/>
            <a:p>
              <a:endParaRPr lang="ru-RU"/>
            </a:p>
          </p:txBody>
        </p:sp>
        <p:sp>
          <p:nvSpPr>
            <p:cNvPr id="92" name="Freeform: Shape 91">
              <a:extLst>
                <a:ext uri="{FF2B5EF4-FFF2-40B4-BE49-F238E27FC236}">
                  <a16:creationId xmlns:a16="http://schemas.microsoft.com/office/drawing/2014/main" id="{E1528E4B-ADB3-43A4-980A-601A07447CC8}"/>
                </a:ext>
              </a:extLst>
            </p:cNvPr>
            <p:cNvSpPr/>
            <p:nvPr/>
          </p:nvSpPr>
          <p:spPr>
            <a:xfrm>
              <a:off x="3478211" y="6342616"/>
              <a:ext cx="12180" cy="91593"/>
            </a:xfrm>
            <a:custGeom>
              <a:avLst/>
              <a:gdLst>
                <a:gd name="connsiteX0" fmla="*/ 0 w 12180"/>
                <a:gd name="connsiteY0" fmla="*/ 91594 h 91593"/>
                <a:gd name="connsiteX1" fmla="*/ 0 w 12180"/>
                <a:gd name="connsiteY1" fmla="*/ 0 h 91593"/>
              </a:gdLst>
              <a:ahLst/>
              <a:cxnLst>
                <a:cxn ang="0">
                  <a:pos x="connsiteX0" y="connsiteY0"/>
                </a:cxn>
                <a:cxn ang="0">
                  <a:pos x="connsiteX1" y="connsiteY1"/>
                </a:cxn>
              </a:cxnLst>
              <a:rect l="l" t="t" r="r" b="b"/>
              <a:pathLst>
                <a:path w="12180" h="91593">
                  <a:moveTo>
                    <a:pt x="0" y="91594"/>
                  </a:moveTo>
                  <a:lnTo>
                    <a:pt x="0" y="0"/>
                  </a:lnTo>
                </a:path>
              </a:pathLst>
            </a:custGeom>
            <a:ln w="18243" cap="flat">
              <a:solidFill>
                <a:srgbClr val="C8222F"/>
              </a:solidFill>
              <a:prstDash val="solid"/>
              <a:round/>
            </a:ln>
          </p:spPr>
          <p:txBody>
            <a:bodyPr rtlCol="0" anchor="ctr"/>
            <a:lstStyle/>
            <a:p>
              <a:endParaRPr lang="ru-RU"/>
            </a:p>
          </p:txBody>
        </p:sp>
        <p:sp>
          <p:nvSpPr>
            <p:cNvPr id="93" name="Freeform: Shape 92">
              <a:extLst>
                <a:ext uri="{FF2B5EF4-FFF2-40B4-BE49-F238E27FC236}">
                  <a16:creationId xmlns:a16="http://schemas.microsoft.com/office/drawing/2014/main" id="{41F6BA26-6DCF-41AD-B0C8-6FE10D5A3766}"/>
                </a:ext>
              </a:extLst>
            </p:cNvPr>
            <p:cNvSpPr/>
            <p:nvPr/>
          </p:nvSpPr>
          <p:spPr>
            <a:xfrm>
              <a:off x="3432414" y="6388413"/>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C8222F"/>
              </a:solidFill>
              <a:prstDash val="solid"/>
              <a:round/>
            </a:ln>
          </p:spPr>
          <p:txBody>
            <a:bodyPr rtlCol="0" anchor="ctr"/>
            <a:lstStyle/>
            <a:p>
              <a:endParaRPr lang="ru-RU"/>
            </a:p>
          </p:txBody>
        </p:sp>
        <p:sp>
          <p:nvSpPr>
            <p:cNvPr id="94" name="Freeform: Shape 93">
              <a:extLst>
                <a:ext uri="{FF2B5EF4-FFF2-40B4-BE49-F238E27FC236}">
                  <a16:creationId xmlns:a16="http://schemas.microsoft.com/office/drawing/2014/main" id="{D9BA5F76-BBA8-4C0C-9FA8-908F25983302}"/>
                </a:ext>
              </a:extLst>
            </p:cNvPr>
            <p:cNvSpPr/>
            <p:nvPr/>
          </p:nvSpPr>
          <p:spPr>
            <a:xfrm>
              <a:off x="3478211" y="6296941"/>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C8222F"/>
              </a:solidFill>
              <a:prstDash val="solid"/>
              <a:round/>
            </a:ln>
          </p:spPr>
          <p:txBody>
            <a:bodyPr rtlCol="0" anchor="ctr"/>
            <a:lstStyle/>
            <a:p>
              <a:endParaRPr lang="ru-RU"/>
            </a:p>
          </p:txBody>
        </p:sp>
      </p:grpSp>
      <p:grpSp>
        <p:nvGrpSpPr>
          <p:cNvPr id="339" name="Group 338">
            <a:extLst>
              <a:ext uri="{FF2B5EF4-FFF2-40B4-BE49-F238E27FC236}">
                <a16:creationId xmlns:a16="http://schemas.microsoft.com/office/drawing/2014/main" id="{805D0488-BEEE-45CF-A5AB-C2218888900B}"/>
              </a:ext>
            </a:extLst>
          </p:cNvPr>
          <p:cNvGrpSpPr/>
          <p:nvPr/>
        </p:nvGrpSpPr>
        <p:grpSpPr>
          <a:xfrm>
            <a:off x="9713575" y="1366610"/>
            <a:ext cx="618135" cy="720569"/>
            <a:chOff x="6646351" y="6159672"/>
            <a:chExt cx="618135" cy="720569"/>
          </a:xfrm>
        </p:grpSpPr>
        <p:sp>
          <p:nvSpPr>
            <p:cNvPr id="304" name="Freeform: Shape 303">
              <a:extLst>
                <a:ext uri="{FF2B5EF4-FFF2-40B4-BE49-F238E27FC236}">
                  <a16:creationId xmlns:a16="http://schemas.microsoft.com/office/drawing/2014/main" id="{6EF23B9F-F7F8-42D1-B964-C0D54FC0D2A9}"/>
                </a:ext>
              </a:extLst>
            </p:cNvPr>
            <p:cNvSpPr/>
            <p:nvPr/>
          </p:nvSpPr>
          <p:spPr>
            <a:xfrm>
              <a:off x="7023809" y="6296941"/>
              <a:ext cx="102921" cy="468930"/>
            </a:xfrm>
            <a:custGeom>
              <a:avLst/>
              <a:gdLst>
                <a:gd name="connsiteX0" fmla="*/ -294 w 102921"/>
                <a:gd name="connsiteY0" fmla="*/ -386 h 468930"/>
                <a:gd name="connsiteX1" fmla="*/ 102627 w 102921"/>
                <a:gd name="connsiteY1" fmla="*/ 148332 h 468930"/>
                <a:gd name="connsiteX2" fmla="*/ 102627 w 102921"/>
                <a:gd name="connsiteY2" fmla="*/ 251253 h 468930"/>
                <a:gd name="connsiteX3" fmla="*/ 79850 w 102921"/>
                <a:gd name="connsiteY3" fmla="*/ 377072 h 468930"/>
                <a:gd name="connsiteX4" fmla="*/ 79850 w 102921"/>
                <a:gd name="connsiteY4" fmla="*/ 468544 h 468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1" h="468930">
                  <a:moveTo>
                    <a:pt x="-294" y="-386"/>
                  </a:moveTo>
                  <a:cubicBezTo>
                    <a:pt x="-294" y="-386"/>
                    <a:pt x="102627" y="79636"/>
                    <a:pt x="102627" y="148332"/>
                  </a:cubicBezTo>
                  <a:lnTo>
                    <a:pt x="102627" y="251253"/>
                  </a:lnTo>
                  <a:lnTo>
                    <a:pt x="79850" y="377072"/>
                  </a:lnTo>
                  <a:lnTo>
                    <a:pt x="79850" y="468544"/>
                  </a:lnTo>
                </a:path>
              </a:pathLst>
            </a:custGeom>
            <a:noFill/>
            <a:ln w="18243" cap="flat">
              <a:solidFill>
                <a:srgbClr val="72808A"/>
              </a:solidFill>
              <a:prstDash val="solid"/>
              <a:round/>
            </a:ln>
          </p:spPr>
          <p:txBody>
            <a:bodyPr rtlCol="0" anchor="ctr"/>
            <a:lstStyle/>
            <a:p>
              <a:endParaRPr lang="ru-RU"/>
            </a:p>
          </p:txBody>
        </p:sp>
        <p:sp>
          <p:nvSpPr>
            <p:cNvPr id="305" name="Freeform: Shape 304">
              <a:extLst>
                <a:ext uri="{FF2B5EF4-FFF2-40B4-BE49-F238E27FC236}">
                  <a16:creationId xmlns:a16="http://schemas.microsoft.com/office/drawing/2014/main" id="{1AD66DB2-D925-441A-871A-FDABDBB86974}"/>
                </a:ext>
              </a:extLst>
            </p:cNvPr>
            <p:cNvSpPr/>
            <p:nvPr/>
          </p:nvSpPr>
          <p:spPr>
            <a:xfrm>
              <a:off x="6863764" y="6582806"/>
              <a:ext cx="45675" cy="183065"/>
            </a:xfrm>
            <a:custGeom>
              <a:avLst/>
              <a:gdLst>
                <a:gd name="connsiteX0" fmla="*/ -294 w 45675"/>
                <a:gd name="connsiteY0" fmla="*/ -386 h 183065"/>
                <a:gd name="connsiteX1" fmla="*/ 45381 w 45675"/>
                <a:gd name="connsiteY1" fmla="*/ 114106 h 183065"/>
                <a:gd name="connsiteX2" fmla="*/ 45381 w 45675"/>
                <a:gd name="connsiteY2" fmla="*/ 182679 h 183065"/>
              </a:gdLst>
              <a:ahLst/>
              <a:cxnLst>
                <a:cxn ang="0">
                  <a:pos x="connsiteX0" y="connsiteY0"/>
                </a:cxn>
                <a:cxn ang="0">
                  <a:pos x="connsiteX1" y="connsiteY1"/>
                </a:cxn>
                <a:cxn ang="0">
                  <a:pos x="connsiteX2" y="connsiteY2"/>
                </a:cxn>
              </a:cxnLst>
              <a:rect l="l" t="t" r="r" b="b"/>
              <a:pathLst>
                <a:path w="45675" h="183065">
                  <a:moveTo>
                    <a:pt x="-294" y="-386"/>
                  </a:moveTo>
                  <a:cubicBezTo>
                    <a:pt x="-294" y="56860"/>
                    <a:pt x="45381" y="114106"/>
                    <a:pt x="45381" y="114106"/>
                  </a:cubicBezTo>
                  <a:lnTo>
                    <a:pt x="45381" y="182679"/>
                  </a:lnTo>
                </a:path>
              </a:pathLst>
            </a:custGeom>
            <a:noFill/>
            <a:ln w="18243" cap="flat">
              <a:solidFill>
                <a:srgbClr val="72808A"/>
              </a:solidFill>
              <a:prstDash val="solid"/>
              <a:round/>
            </a:ln>
          </p:spPr>
          <p:txBody>
            <a:bodyPr rtlCol="0" anchor="ctr"/>
            <a:lstStyle/>
            <a:p>
              <a:endParaRPr lang="ru-RU"/>
            </a:p>
          </p:txBody>
        </p:sp>
        <p:sp>
          <p:nvSpPr>
            <p:cNvPr id="306" name="Freeform: Shape 305">
              <a:extLst>
                <a:ext uri="{FF2B5EF4-FFF2-40B4-BE49-F238E27FC236}">
                  <a16:creationId xmlns:a16="http://schemas.microsoft.com/office/drawing/2014/main" id="{8554911F-85BE-4E62-9D82-E794F831B2E1}"/>
                </a:ext>
              </a:extLst>
            </p:cNvPr>
            <p:cNvSpPr/>
            <p:nvPr/>
          </p:nvSpPr>
          <p:spPr>
            <a:xfrm>
              <a:off x="6876119" y="6366786"/>
              <a:ext cx="170344" cy="284714"/>
            </a:xfrm>
            <a:custGeom>
              <a:avLst/>
              <a:gdLst>
                <a:gd name="connsiteX0" fmla="*/ 170050 w 170344"/>
                <a:gd name="connsiteY0" fmla="*/ 112712 h 284714"/>
                <a:gd name="connsiteX1" fmla="*/ 67129 w 170344"/>
                <a:gd name="connsiteY1" fmla="*/ 9791 h 284714"/>
                <a:gd name="connsiteX2" fmla="*/ 9883 w 170344"/>
                <a:gd name="connsiteY2" fmla="*/ 9791 h 284714"/>
                <a:gd name="connsiteX3" fmla="*/ 9883 w 170344"/>
                <a:gd name="connsiteY3" fmla="*/ 67037 h 284714"/>
                <a:gd name="connsiteX4" fmla="*/ 90028 w 170344"/>
                <a:gd name="connsiteY4" fmla="*/ 147060 h 284714"/>
                <a:gd name="connsiteX5" fmla="*/ 158601 w 170344"/>
                <a:gd name="connsiteY5" fmla="*/ 284329 h 2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344" h="284714">
                  <a:moveTo>
                    <a:pt x="170050" y="112712"/>
                  </a:moveTo>
                  <a:lnTo>
                    <a:pt x="67129" y="9791"/>
                  </a:lnTo>
                  <a:cubicBezTo>
                    <a:pt x="67129" y="9791"/>
                    <a:pt x="32782" y="-13107"/>
                    <a:pt x="9883" y="9791"/>
                  </a:cubicBezTo>
                  <a:cubicBezTo>
                    <a:pt x="-13015" y="32690"/>
                    <a:pt x="9883" y="67037"/>
                    <a:pt x="9883" y="67037"/>
                  </a:cubicBezTo>
                  <a:lnTo>
                    <a:pt x="90028" y="147060"/>
                  </a:lnTo>
                  <a:cubicBezTo>
                    <a:pt x="90028" y="184940"/>
                    <a:pt x="120722" y="284329"/>
                    <a:pt x="158601" y="284329"/>
                  </a:cubicBezTo>
                </a:path>
              </a:pathLst>
            </a:custGeom>
            <a:noFill/>
            <a:ln w="18243" cap="flat">
              <a:solidFill>
                <a:srgbClr val="72808A"/>
              </a:solidFill>
              <a:prstDash val="solid"/>
              <a:round/>
            </a:ln>
          </p:spPr>
          <p:txBody>
            <a:bodyPr rtlCol="0" anchor="ctr"/>
            <a:lstStyle/>
            <a:p>
              <a:endParaRPr lang="ru-RU"/>
            </a:p>
          </p:txBody>
        </p:sp>
        <p:sp>
          <p:nvSpPr>
            <p:cNvPr id="307" name="Freeform: Shape 306">
              <a:extLst>
                <a:ext uri="{FF2B5EF4-FFF2-40B4-BE49-F238E27FC236}">
                  <a16:creationId xmlns:a16="http://schemas.microsoft.com/office/drawing/2014/main" id="{ECF650BE-6F1D-4DE2-BFBB-C2BB8F2AB2B3}"/>
                </a:ext>
              </a:extLst>
            </p:cNvPr>
            <p:cNvSpPr/>
            <p:nvPr/>
          </p:nvSpPr>
          <p:spPr>
            <a:xfrm>
              <a:off x="6886540" y="6754422"/>
              <a:ext cx="240189" cy="125819"/>
            </a:xfrm>
            <a:custGeom>
              <a:avLst/>
              <a:gdLst>
                <a:gd name="connsiteX0" fmla="*/ 0 w 240189"/>
                <a:gd name="connsiteY0" fmla="*/ 125819 h 125819"/>
                <a:gd name="connsiteX1" fmla="*/ 0 w 240189"/>
                <a:gd name="connsiteY1" fmla="*/ 0 h 125819"/>
                <a:gd name="connsiteX2" fmla="*/ 240190 w 240189"/>
                <a:gd name="connsiteY2" fmla="*/ 0 h 125819"/>
                <a:gd name="connsiteX3" fmla="*/ 240190 w 240189"/>
                <a:gd name="connsiteY3" fmla="*/ 125819 h 125819"/>
              </a:gdLst>
              <a:ahLst/>
              <a:cxnLst>
                <a:cxn ang="0">
                  <a:pos x="connsiteX0" y="connsiteY0"/>
                </a:cxn>
                <a:cxn ang="0">
                  <a:pos x="connsiteX1" y="connsiteY1"/>
                </a:cxn>
                <a:cxn ang="0">
                  <a:pos x="connsiteX2" y="connsiteY2"/>
                </a:cxn>
                <a:cxn ang="0">
                  <a:pos x="connsiteX3" y="connsiteY3"/>
                </a:cxn>
              </a:cxnLst>
              <a:rect l="l" t="t" r="r" b="b"/>
              <a:pathLst>
                <a:path w="240189" h="125819">
                  <a:moveTo>
                    <a:pt x="0" y="125819"/>
                  </a:moveTo>
                  <a:lnTo>
                    <a:pt x="0" y="0"/>
                  </a:lnTo>
                  <a:lnTo>
                    <a:pt x="240190" y="0"/>
                  </a:lnTo>
                  <a:lnTo>
                    <a:pt x="240190" y="125819"/>
                  </a:lnTo>
                </a:path>
              </a:pathLst>
            </a:custGeom>
            <a:noFill/>
            <a:ln w="18243" cap="flat">
              <a:solidFill>
                <a:srgbClr val="72808A"/>
              </a:solidFill>
              <a:prstDash val="solid"/>
              <a:round/>
            </a:ln>
          </p:spPr>
          <p:txBody>
            <a:bodyPr rtlCol="0" anchor="ctr"/>
            <a:lstStyle/>
            <a:p>
              <a:endParaRPr lang="ru-RU"/>
            </a:p>
          </p:txBody>
        </p:sp>
        <p:sp>
          <p:nvSpPr>
            <p:cNvPr id="308" name="Freeform: Shape 307">
              <a:extLst>
                <a:ext uri="{FF2B5EF4-FFF2-40B4-BE49-F238E27FC236}">
                  <a16:creationId xmlns:a16="http://schemas.microsoft.com/office/drawing/2014/main" id="{EA5F240D-137C-4D8B-90D4-053BF20F8037}"/>
                </a:ext>
              </a:extLst>
            </p:cNvPr>
            <p:cNvSpPr/>
            <p:nvPr/>
          </p:nvSpPr>
          <p:spPr>
            <a:xfrm>
              <a:off x="6920888" y="6800219"/>
              <a:ext cx="22898" cy="12180"/>
            </a:xfrm>
            <a:custGeom>
              <a:avLst/>
              <a:gdLst>
                <a:gd name="connsiteX0" fmla="*/ 0 w 22898"/>
                <a:gd name="connsiteY0" fmla="*/ 0 h 12180"/>
                <a:gd name="connsiteX1" fmla="*/ 22899 w 22898"/>
                <a:gd name="connsiteY1" fmla="*/ 0 h 12180"/>
              </a:gdLst>
              <a:ahLst/>
              <a:cxnLst>
                <a:cxn ang="0">
                  <a:pos x="connsiteX0" y="connsiteY0"/>
                </a:cxn>
                <a:cxn ang="0">
                  <a:pos x="connsiteX1" y="connsiteY1"/>
                </a:cxn>
              </a:cxnLst>
              <a:rect l="l" t="t" r="r" b="b"/>
              <a:pathLst>
                <a:path w="22898" h="12180">
                  <a:moveTo>
                    <a:pt x="0" y="0"/>
                  </a:moveTo>
                  <a:lnTo>
                    <a:pt x="22899" y="0"/>
                  </a:lnTo>
                </a:path>
              </a:pathLst>
            </a:custGeom>
            <a:ln w="18243" cap="flat">
              <a:solidFill>
                <a:srgbClr val="72808A"/>
              </a:solidFill>
              <a:prstDash val="solid"/>
              <a:round/>
            </a:ln>
          </p:spPr>
          <p:txBody>
            <a:bodyPr rtlCol="0" anchor="ctr"/>
            <a:lstStyle/>
            <a:p>
              <a:endParaRPr lang="ru-RU"/>
            </a:p>
          </p:txBody>
        </p:sp>
        <p:sp>
          <p:nvSpPr>
            <p:cNvPr id="309" name="Freeform: Shape 308">
              <a:extLst>
                <a:ext uri="{FF2B5EF4-FFF2-40B4-BE49-F238E27FC236}">
                  <a16:creationId xmlns:a16="http://schemas.microsoft.com/office/drawing/2014/main" id="{DC8DB4AD-5ED8-48AF-9733-81CADC788401}"/>
                </a:ext>
              </a:extLst>
            </p:cNvPr>
            <p:cNvSpPr/>
            <p:nvPr/>
          </p:nvSpPr>
          <p:spPr>
            <a:xfrm>
              <a:off x="6920888" y="6845894"/>
              <a:ext cx="22898" cy="12180"/>
            </a:xfrm>
            <a:custGeom>
              <a:avLst/>
              <a:gdLst>
                <a:gd name="connsiteX0" fmla="*/ 0 w 22898"/>
                <a:gd name="connsiteY0" fmla="*/ 0 h 12180"/>
                <a:gd name="connsiteX1" fmla="*/ 22899 w 22898"/>
                <a:gd name="connsiteY1" fmla="*/ 0 h 12180"/>
              </a:gdLst>
              <a:ahLst/>
              <a:cxnLst>
                <a:cxn ang="0">
                  <a:pos x="connsiteX0" y="connsiteY0"/>
                </a:cxn>
                <a:cxn ang="0">
                  <a:pos x="connsiteX1" y="connsiteY1"/>
                </a:cxn>
              </a:cxnLst>
              <a:rect l="l" t="t" r="r" b="b"/>
              <a:pathLst>
                <a:path w="22898" h="12180">
                  <a:moveTo>
                    <a:pt x="0" y="0"/>
                  </a:moveTo>
                  <a:lnTo>
                    <a:pt x="22899" y="0"/>
                  </a:lnTo>
                </a:path>
              </a:pathLst>
            </a:custGeom>
            <a:ln w="18243" cap="flat">
              <a:solidFill>
                <a:srgbClr val="72808A"/>
              </a:solidFill>
              <a:prstDash val="solid"/>
              <a:round/>
            </a:ln>
          </p:spPr>
          <p:txBody>
            <a:bodyPr rtlCol="0" anchor="ctr"/>
            <a:lstStyle/>
            <a:p>
              <a:endParaRPr lang="ru-RU"/>
            </a:p>
          </p:txBody>
        </p:sp>
        <p:sp>
          <p:nvSpPr>
            <p:cNvPr id="310" name="Freeform: Shape 309">
              <a:extLst>
                <a:ext uri="{FF2B5EF4-FFF2-40B4-BE49-F238E27FC236}">
                  <a16:creationId xmlns:a16="http://schemas.microsoft.com/office/drawing/2014/main" id="{72A65144-F1BB-4168-BCA2-2AA6E2A34491}"/>
                </a:ext>
              </a:extLst>
            </p:cNvPr>
            <p:cNvSpPr/>
            <p:nvPr/>
          </p:nvSpPr>
          <p:spPr>
            <a:xfrm>
              <a:off x="6646716" y="6205469"/>
              <a:ext cx="205598" cy="617525"/>
            </a:xfrm>
            <a:custGeom>
              <a:avLst/>
              <a:gdLst>
                <a:gd name="connsiteX0" fmla="*/ 205305 w 205598"/>
                <a:gd name="connsiteY0" fmla="*/ 617140 h 617525"/>
                <a:gd name="connsiteX1" fmla="*/ 34054 w 205598"/>
                <a:gd name="connsiteY1" fmla="*/ 617140 h 617525"/>
                <a:gd name="connsiteX2" fmla="*/ -294 w 205598"/>
                <a:gd name="connsiteY2" fmla="*/ 582914 h 617525"/>
                <a:gd name="connsiteX3" fmla="*/ -294 w 205598"/>
                <a:gd name="connsiteY3" fmla="*/ 33840 h 617525"/>
                <a:gd name="connsiteX4" fmla="*/ 34054 w 205598"/>
                <a:gd name="connsiteY4" fmla="*/ -386 h 617525"/>
                <a:gd name="connsiteX5" fmla="*/ 79851 w 205598"/>
                <a:gd name="connsiteY5" fmla="*/ -386 h 6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598" h="617525">
                  <a:moveTo>
                    <a:pt x="205305" y="617140"/>
                  </a:moveTo>
                  <a:lnTo>
                    <a:pt x="34054" y="617140"/>
                  </a:lnTo>
                  <a:cubicBezTo>
                    <a:pt x="15126" y="617140"/>
                    <a:pt x="-233" y="601842"/>
                    <a:pt x="-294" y="582914"/>
                  </a:cubicBezTo>
                  <a:lnTo>
                    <a:pt x="-294" y="33840"/>
                  </a:lnTo>
                  <a:cubicBezTo>
                    <a:pt x="-233" y="14912"/>
                    <a:pt x="15126" y="-386"/>
                    <a:pt x="34054" y="-386"/>
                  </a:cubicBezTo>
                  <a:lnTo>
                    <a:pt x="79851" y="-386"/>
                  </a:lnTo>
                </a:path>
              </a:pathLst>
            </a:custGeom>
            <a:noFill/>
            <a:ln w="18243" cap="flat">
              <a:solidFill>
                <a:srgbClr val="72808A"/>
              </a:solidFill>
              <a:prstDash val="solid"/>
              <a:round/>
            </a:ln>
          </p:spPr>
          <p:txBody>
            <a:bodyPr rtlCol="0" anchor="ctr"/>
            <a:lstStyle/>
            <a:p>
              <a:endParaRPr lang="ru-RU"/>
            </a:p>
          </p:txBody>
        </p:sp>
        <p:sp>
          <p:nvSpPr>
            <p:cNvPr id="311" name="Freeform: Shape 310">
              <a:extLst>
                <a:ext uri="{FF2B5EF4-FFF2-40B4-BE49-F238E27FC236}">
                  <a16:creationId xmlns:a16="http://schemas.microsoft.com/office/drawing/2014/main" id="{3C130A64-4672-4E46-8268-3060683E5FC0}"/>
                </a:ext>
              </a:extLst>
            </p:cNvPr>
            <p:cNvSpPr/>
            <p:nvPr/>
          </p:nvSpPr>
          <p:spPr>
            <a:xfrm>
              <a:off x="7058644" y="6205469"/>
              <a:ext cx="205842" cy="617525"/>
            </a:xfrm>
            <a:custGeom>
              <a:avLst/>
              <a:gdLst>
                <a:gd name="connsiteX0" fmla="*/ -294 w 205842"/>
                <a:gd name="connsiteY0" fmla="*/ -386 h 617525"/>
                <a:gd name="connsiteX1" fmla="*/ 171323 w 205842"/>
                <a:gd name="connsiteY1" fmla="*/ -386 h 617525"/>
                <a:gd name="connsiteX2" fmla="*/ 205548 w 205842"/>
                <a:gd name="connsiteY2" fmla="*/ 33840 h 617525"/>
                <a:gd name="connsiteX3" fmla="*/ 205548 w 205842"/>
                <a:gd name="connsiteY3" fmla="*/ 582914 h 617525"/>
                <a:gd name="connsiteX4" fmla="*/ 171323 w 205842"/>
                <a:gd name="connsiteY4" fmla="*/ 617140 h 617525"/>
                <a:gd name="connsiteX5" fmla="*/ 102627 w 205842"/>
                <a:gd name="connsiteY5" fmla="*/ 617140 h 6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842" h="617525">
                  <a:moveTo>
                    <a:pt x="-294" y="-386"/>
                  </a:moveTo>
                  <a:lnTo>
                    <a:pt x="171323" y="-386"/>
                  </a:lnTo>
                  <a:cubicBezTo>
                    <a:pt x="190226" y="-386"/>
                    <a:pt x="205548" y="14936"/>
                    <a:pt x="205548" y="33840"/>
                  </a:cubicBezTo>
                  <a:lnTo>
                    <a:pt x="205548" y="582914"/>
                  </a:lnTo>
                  <a:cubicBezTo>
                    <a:pt x="205548" y="601818"/>
                    <a:pt x="190226" y="617140"/>
                    <a:pt x="171323" y="617140"/>
                  </a:cubicBezTo>
                  <a:lnTo>
                    <a:pt x="102627" y="617140"/>
                  </a:lnTo>
                </a:path>
              </a:pathLst>
            </a:custGeom>
            <a:noFill/>
            <a:ln w="18243" cap="flat">
              <a:solidFill>
                <a:srgbClr val="72808A"/>
              </a:solidFill>
              <a:prstDash val="solid"/>
              <a:round/>
            </a:ln>
          </p:spPr>
          <p:txBody>
            <a:bodyPr rtlCol="0" anchor="ctr"/>
            <a:lstStyle/>
            <a:p>
              <a:endParaRPr lang="ru-RU"/>
            </a:p>
          </p:txBody>
        </p:sp>
        <p:sp>
          <p:nvSpPr>
            <p:cNvPr id="312" name="Freeform: Shape 311">
              <a:extLst>
                <a:ext uri="{FF2B5EF4-FFF2-40B4-BE49-F238E27FC236}">
                  <a16:creationId xmlns:a16="http://schemas.microsoft.com/office/drawing/2014/main" id="{BF49A553-B594-4425-B67F-A02C9E08B5ED}"/>
                </a:ext>
              </a:extLst>
            </p:cNvPr>
            <p:cNvSpPr/>
            <p:nvPr/>
          </p:nvSpPr>
          <p:spPr>
            <a:xfrm>
              <a:off x="7058156" y="6251144"/>
              <a:ext cx="205841" cy="12180"/>
            </a:xfrm>
            <a:custGeom>
              <a:avLst/>
              <a:gdLst>
                <a:gd name="connsiteX0" fmla="*/ 205842 w 205841"/>
                <a:gd name="connsiteY0" fmla="*/ 0 h 12180"/>
                <a:gd name="connsiteX1" fmla="*/ 0 w 205841"/>
                <a:gd name="connsiteY1" fmla="*/ 0 h 12180"/>
              </a:gdLst>
              <a:ahLst/>
              <a:cxnLst>
                <a:cxn ang="0">
                  <a:pos x="connsiteX0" y="connsiteY0"/>
                </a:cxn>
                <a:cxn ang="0">
                  <a:pos x="connsiteX1" y="connsiteY1"/>
                </a:cxn>
              </a:cxnLst>
              <a:rect l="l" t="t" r="r" b="b"/>
              <a:pathLst>
                <a:path w="205841" h="12180">
                  <a:moveTo>
                    <a:pt x="205842" y="0"/>
                  </a:moveTo>
                  <a:lnTo>
                    <a:pt x="0" y="0"/>
                  </a:lnTo>
                </a:path>
              </a:pathLst>
            </a:custGeom>
            <a:ln w="18243" cap="flat">
              <a:solidFill>
                <a:srgbClr val="72808A"/>
              </a:solidFill>
              <a:prstDash val="solid"/>
              <a:round/>
            </a:ln>
          </p:spPr>
          <p:txBody>
            <a:bodyPr rtlCol="0" anchor="ctr"/>
            <a:lstStyle/>
            <a:p>
              <a:endParaRPr lang="ru-RU"/>
            </a:p>
          </p:txBody>
        </p:sp>
        <p:sp>
          <p:nvSpPr>
            <p:cNvPr id="313" name="Freeform: Shape 312">
              <a:extLst>
                <a:ext uri="{FF2B5EF4-FFF2-40B4-BE49-F238E27FC236}">
                  <a16:creationId xmlns:a16="http://schemas.microsoft.com/office/drawing/2014/main" id="{F4F2BB3C-2021-48BF-AEF5-18D1AFE55C88}"/>
                </a:ext>
              </a:extLst>
            </p:cNvPr>
            <p:cNvSpPr/>
            <p:nvPr/>
          </p:nvSpPr>
          <p:spPr>
            <a:xfrm>
              <a:off x="6646351" y="6777320"/>
              <a:ext cx="205841" cy="12180"/>
            </a:xfrm>
            <a:custGeom>
              <a:avLst/>
              <a:gdLst>
                <a:gd name="connsiteX0" fmla="*/ 0 w 205841"/>
                <a:gd name="connsiteY0" fmla="*/ 0 h 12180"/>
                <a:gd name="connsiteX1" fmla="*/ 205842 w 205841"/>
                <a:gd name="connsiteY1" fmla="*/ 0 h 12180"/>
              </a:gdLst>
              <a:ahLst/>
              <a:cxnLst>
                <a:cxn ang="0">
                  <a:pos x="connsiteX0" y="connsiteY0"/>
                </a:cxn>
                <a:cxn ang="0">
                  <a:pos x="connsiteX1" y="connsiteY1"/>
                </a:cxn>
              </a:cxnLst>
              <a:rect l="l" t="t" r="r" b="b"/>
              <a:pathLst>
                <a:path w="205841" h="12180">
                  <a:moveTo>
                    <a:pt x="0" y="0"/>
                  </a:moveTo>
                  <a:lnTo>
                    <a:pt x="205842" y="0"/>
                  </a:lnTo>
                </a:path>
              </a:pathLst>
            </a:custGeom>
            <a:ln w="18243" cap="flat">
              <a:solidFill>
                <a:srgbClr val="72808A"/>
              </a:solidFill>
              <a:prstDash val="solid"/>
              <a:round/>
            </a:ln>
          </p:spPr>
          <p:txBody>
            <a:bodyPr rtlCol="0" anchor="ctr"/>
            <a:lstStyle/>
            <a:p>
              <a:endParaRPr lang="ru-RU"/>
            </a:p>
          </p:txBody>
        </p:sp>
        <p:sp>
          <p:nvSpPr>
            <p:cNvPr id="314" name="Freeform: Shape 313">
              <a:extLst>
                <a:ext uri="{FF2B5EF4-FFF2-40B4-BE49-F238E27FC236}">
                  <a16:creationId xmlns:a16="http://schemas.microsoft.com/office/drawing/2014/main" id="{6303B188-EEB9-4C55-9930-B7DE45EBB1D9}"/>
                </a:ext>
              </a:extLst>
            </p:cNvPr>
            <p:cNvSpPr/>
            <p:nvPr/>
          </p:nvSpPr>
          <p:spPr>
            <a:xfrm>
              <a:off x="6760355" y="6159672"/>
              <a:ext cx="263453" cy="388907"/>
            </a:xfrm>
            <a:custGeom>
              <a:avLst/>
              <a:gdLst>
                <a:gd name="connsiteX0" fmla="*/ 206035 w 263453"/>
                <a:gd name="connsiteY0" fmla="*/ 388521 h 388907"/>
                <a:gd name="connsiteX1" fmla="*/ 11155 w 263453"/>
                <a:gd name="connsiteY1" fmla="*/ 388521 h 388907"/>
                <a:gd name="connsiteX2" fmla="*/ -294 w 263453"/>
                <a:gd name="connsiteY2" fmla="*/ 377073 h 388907"/>
                <a:gd name="connsiteX3" fmla="*/ -294 w 263453"/>
                <a:gd name="connsiteY3" fmla="*/ 11063 h 388907"/>
                <a:gd name="connsiteX4" fmla="*/ 11155 w 263453"/>
                <a:gd name="connsiteY4" fmla="*/ -386 h 388907"/>
                <a:gd name="connsiteX5" fmla="*/ 251710 w 263453"/>
                <a:gd name="connsiteY5" fmla="*/ -386 h 388907"/>
                <a:gd name="connsiteX6" fmla="*/ 263160 w 263453"/>
                <a:gd name="connsiteY6" fmla="*/ 11063 h 388907"/>
                <a:gd name="connsiteX7" fmla="*/ 263160 w 263453"/>
                <a:gd name="connsiteY7" fmla="*/ 297050 h 38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453" h="388907">
                  <a:moveTo>
                    <a:pt x="206035" y="388521"/>
                  </a:moveTo>
                  <a:lnTo>
                    <a:pt x="11155" y="388521"/>
                  </a:lnTo>
                  <a:cubicBezTo>
                    <a:pt x="4834" y="388521"/>
                    <a:pt x="-294" y="383394"/>
                    <a:pt x="-294" y="377073"/>
                  </a:cubicBezTo>
                  <a:lnTo>
                    <a:pt x="-294" y="11063"/>
                  </a:lnTo>
                  <a:cubicBezTo>
                    <a:pt x="-294" y="4742"/>
                    <a:pt x="4834" y="-386"/>
                    <a:pt x="11155" y="-386"/>
                  </a:cubicBezTo>
                  <a:lnTo>
                    <a:pt x="251710" y="-386"/>
                  </a:lnTo>
                  <a:cubicBezTo>
                    <a:pt x="258032" y="-386"/>
                    <a:pt x="263160" y="4742"/>
                    <a:pt x="263160" y="11063"/>
                  </a:cubicBezTo>
                  <a:lnTo>
                    <a:pt x="263160" y="297050"/>
                  </a:lnTo>
                </a:path>
              </a:pathLst>
            </a:custGeom>
            <a:noFill/>
            <a:ln w="18243" cap="flat">
              <a:solidFill>
                <a:srgbClr val="C8222F"/>
              </a:solidFill>
              <a:prstDash val="solid"/>
              <a:round/>
            </a:ln>
          </p:spPr>
          <p:txBody>
            <a:bodyPr rtlCol="0" anchor="ctr"/>
            <a:lstStyle/>
            <a:p>
              <a:endParaRPr lang="ru-RU"/>
            </a:p>
          </p:txBody>
        </p:sp>
        <p:sp>
          <p:nvSpPr>
            <p:cNvPr id="315" name="Freeform: Shape 314">
              <a:extLst>
                <a:ext uri="{FF2B5EF4-FFF2-40B4-BE49-F238E27FC236}">
                  <a16:creationId xmlns:a16="http://schemas.microsoft.com/office/drawing/2014/main" id="{817761FA-270A-40A5-872B-EFFA25B35CA8}"/>
                </a:ext>
              </a:extLst>
            </p:cNvPr>
            <p:cNvSpPr/>
            <p:nvPr/>
          </p:nvSpPr>
          <p:spPr>
            <a:xfrm>
              <a:off x="6829416" y="6159673"/>
              <a:ext cx="12180" cy="388907"/>
            </a:xfrm>
            <a:custGeom>
              <a:avLst/>
              <a:gdLst>
                <a:gd name="connsiteX0" fmla="*/ 0 w 12180"/>
                <a:gd name="connsiteY0" fmla="*/ 0 h 388907"/>
                <a:gd name="connsiteX1" fmla="*/ 0 w 12180"/>
                <a:gd name="connsiteY1" fmla="*/ 388907 h 388907"/>
              </a:gdLst>
              <a:ahLst/>
              <a:cxnLst>
                <a:cxn ang="0">
                  <a:pos x="connsiteX0" y="connsiteY0"/>
                </a:cxn>
                <a:cxn ang="0">
                  <a:pos x="connsiteX1" y="connsiteY1"/>
                </a:cxn>
              </a:cxnLst>
              <a:rect l="l" t="t" r="r" b="b"/>
              <a:pathLst>
                <a:path w="12180" h="388907">
                  <a:moveTo>
                    <a:pt x="0" y="0"/>
                  </a:moveTo>
                  <a:lnTo>
                    <a:pt x="0" y="388907"/>
                  </a:lnTo>
                </a:path>
              </a:pathLst>
            </a:custGeom>
            <a:ln w="18243" cap="flat">
              <a:solidFill>
                <a:srgbClr val="C8222F"/>
              </a:solidFill>
              <a:prstDash val="solid"/>
              <a:round/>
            </a:ln>
          </p:spPr>
          <p:txBody>
            <a:bodyPr rtlCol="0" anchor="ctr"/>
            <a:lstStyle/>
            <a:p>
              <a:endParaRPr lang="ru-RU"/>
            </a:p>
          </p:txBody>
        </p:sp>
        <p:sp>
          <p:nvSpPr>
            <p:cNvPr id="316" name="Freeform: Shape 315">
              <a:extLst>
                <a:ext uri="{FF2B5EF4-FFF2-40B4-BE49-F238E27FC236}">
                  <a16:creationId xmlns:a16="http://schemas.microsoft.com/office/drawing/2014/main" id="{E14B1F77-52B8-4D1C-8E4C-B4166A95290A}"/>
                </a:ext>
              </a:extLst>
            </p:cNvPr>
            <p:cNvSpPr/>
            <p:nvPr/>
          </p:nvSpPr>
          <p:spPr>
            <a:xfrm>
              <a:off x="6875091" y="6194020"/>
              <a:ext cx="12180" cy="137268"/>
            </a:xfrm>
            <a:custGeom>
              <a:avLst/>
              <a:gdLst>
                <a:gd name="connsiteX0" fmla="*/ 0 w 12180"/>
                <a:gd name="connsiteY0" fmla="*/ 0 h 137268"/>
                <a:gd name="connsiteX1" fmla="*/ 0 w 12180"/>
                <a:gd name="connsiteY1" fmla="*/ 137269 h 137268"/>
              </a:gdLst>
              <a:ahLst/>
              <a:cxnLst>
                <a:cxn ang="0">
                  <a:pos x="connsiteX0" y="connsiteY0"/>
                </a:cxn>
                <a:cxn ang="0">
                  <a:pos x="connsiteX1" y="connsiteY1"/>
                </a:cxn>
              </a:cxnLst>
              <a:rect l="l" t="t" r="r" b="b"/>
              <a:pathLst>
                <a:path w="12180" h="137268">
                  <a:moveTo>
                    <a:pt x="0" y="0"/>
                  </a:moveTo>
                  <a:lnTo>
                    <a:pt x="0" y="137269"/>
                  </a:lnTo>
                </a:path>
              </a:pathLst>
            </a:custGeom>
            <a:ln w="18243" cap="flat">
              <a:solidFill>
                <a:srgbClr val="C8222F"/>
              </a:solidFill>
              <a:prstDash val="solid"/>
              <a:round/>
            </a:ln>
          </p:spPr>
          <p:txBody>
            <a:bodyPr rtlCol="0" anchor="ctr"/>
            <a:lstStyle/>
            <a:p>
              <a:endParaRPr lang="ru-RU"/>
            </a:p>
          </p:txBody>
        </p:sp>
        <p:sp>
          <p:nvSpPr>
            <p:cNvPr id="317" name="Freeform: Shape 316">
              <a:extLst>
                <a:ext uri="{FF2B5EF4-FFF2-40B4-BE49-F238E27FC236}">
                  <a16:creationId xmlns:a16="http://schemas.microsoft.com/office/drawing/2014/main" id="{BB854A62-31E9-4ADF-842E-6C62597EFF4F}"/>
                </a:ext>
              </a:extLst>
            </p:cNvPr>
            <p:cNvSpPr/>
            <p:nvPr/>
          </p:nvSpPr>
          <p:spPr>
            <a:xfrm>
              <a:off x="6920888" y="6194020"/>
              <a:ext cx="12180" cy="45675"/>
            </a:xfrm>
            <a:custGeom>
              <a:avLst/>
              <a:gdLst>
                <a:gd name="connsiteX0" fmla="*/ 0 w 12180"/>
                <a:gd name="connsiteY0" fmla="*/ 0 h 45675"/>
                <a:gd name="connsiteX1" fmla="*/ 0 w 12180"/>
                <a:gd name="connsiteY1" fmla="*/ 45675 h 45675"/>
              </a:gdLst>
              <a:ahLst/>
              <a:cxnLst>
                <a:cxn ang="0">
                  <a:pos x="connsiteX0" y="connsiteY0"/>
                </a:cxn>
                <a:cxn ang="0">
                  <a:pos x="connsiteX1" y="connsiteY1"/>
                </a:cxn>
              </a:cxnLst>
              <a:rect l="l" t="t" r="r" b="b"/>
              <a:pathLst>
                <a:path w="12180" h="45675">
                  <a:moveTo>
                    <a:pt x="0" y="0"/>
                  </a:moveTo>
                  <a:lnTo>
                    <a:pt x="0" y="45675"/>
                  </a:lnTo>
                </a:path>
              </a:pathLst>
            </a:custGeom>
            <a:ln w="18243" cap="flat">
              <a:solidFill>
                <a:srgbClr val="C8222F"/>
              </a:solidFill>
              <a:prstDash val="solid"/>
              <a:round/>
            </a:ln>
          </p:spPr>
          <p:txBody>
            <a:bodyPr rtlCol="0" anchor="ctr"/>
            <a:lstStyle/>
            <a:p>
              <a:endParaRPr lang="ru-RU"/>
            </a:p>
          </p:txBody>
        </p:sp>
        <p:sp>
          <p:nvSpPr>
            <p:cNvPr id="318" name="Freeform: Shape 317">
              <a:extLst>
                <a:ext uri="{FF2B5EF4-FFF2-40B4-BE49-F238E27FC236}">
                  <a16:creationId xmlns:a16="http://schemas.microsoft.com/office/drawing/2014/main" id="{C4D1B6CE-50DE-4354-905E-AB84438E9357}"/>
                </a:ext>
              </a:extLst>
            </p:cNvPr>
            <p:cNvSpPr/>
            <p:nvPr/>
          </p:nvSpPr>
          <p:spPr>
            <a:xfrm>
              <a:off x="6920888" y="6262594"/>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C8222F"/>
              </a:solidFill>
              <a:prstDash val="solid"/>
              <a:round/>
            </a:ln>
          </p:spPr>
          <p:txBody>
            <a:bodyPr rtlCol="0" anchor="ctr"/>
            <a:lstStyle/>
            <a:p>
              <a:endParaRPr lang="ru-RU"/>
            </a:p>
          </p:txBody>
        </p:sp>
      </p:grpSp>
      <p:grpSp>
        <p:nvGrpSpPr>
          <p:cNvPr id="338" name="Group 337">
            <a:extLst>
              <a:ext uri="{FF2B5EF4-FFF2-40B4-BE49-F238E27FC236}">
                <a16:creationId xmlns:a16="http://schemas.microsoft.com/office/drawing/2014/main" id="{8A2C99AF-2809-4201-B266-9CF93D65D0A0}"/>
              </a:ext>
            </a:extLst>
          </p:cNvPr>
          <p:cNvGrpSpPr/>
          <p:nvPr/>
        </p:nvGrpSpPr>
        <p:grpSpPr>
          <a:xfrm>
            <a:off x="3941085" y="4007109"/>
            <a:ext cx="708997" cy="711483"/>
            <a:chOff x="4239583" y="6165397"/>
            <a:chExt cx="708997" cy="711483"/>
          </a:xfrm>
        </p:grpSpPr>
        <p:sp>
          <p:nvSpPr>
            <p:cNvPr id="319" name="Freeform: Shape 318">
              <a:extLst>
                <a:ext uri="{FF2B5EF4-FFF2-40B4-BE49-F238E27FC236}">
                  <a16:creationId xmlns:a16="http://schemas.microsoft.com/office/drawing/2014/main" id="{2EAD2BC3-00EC-4B44-B94D-57027909FDD8}"/>
                </a:ext>
              </a:extLst>
            </p:cNvPr>
            <p:cNvSpPr/>
            <p:nvPr/>
          </p:nvSpPr>
          <p:spPr>
            <a:xfrm>
              <a:off x="4388115" y="6599979"/>
              <a:ext cx="91597" cy="276901"/>
            </a:xfrm>
            <a:custGeom>
              <a:avLst/>
              <a:gdLst>
                <a:gd name="connsiteX0" fmla="*/ 91242 w 91597"/>
                <a:gd name="connsiteY0" fmla="*/ -386 h 276901"/>
                <a:gd name="connsiteX1" fmla="*/ 91242 w 91597"/>
                <a:gd name="connsiteY1" fmla="*/ 228354 h 276901"/>
                <a:gd name="connsiteX2" fmla="*/ 47869 w 91597"/>
                <a:gd name="connsiteY2" fmla="*/ 276453 h 276901"/>
                <a:gd name="connsiteX3" fmla="*/ -230 w 91597"/>
                <a:gd name="connsiteY3" fmla="*/ 233080 h 276901"/>
                <a:gd name="connsiteX4" fmla="*/ -230 w 91597"/>
                <a:gd name="connsiteY4" fmla="*/ 228354 h 276901"/>
                <a:gd name="connsiteX5" fmla="*/ -230 w 91597"/>
                <a:gd name="connsiteY5" fmla="*/ 33474 h 2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597" h="276901">
                  <a:moveTo>
                    <a:pt x="91242" y="-386"/>
                  </a:moveTo>
                  <a:lnTo>
                    <a:pt x="91242" y="228354"/>
                  </a:lnTo>
                  <a:cubicBezTo>
                    <a:pt x="92545" y="253616"/>
                    <a:pt x="73130" y="275150"/>
                    <a:pt x="47869" y="276453"/>
                  </a:cubicBezTo>
                  <a:cubicBezTo>
                    <a:pt x="22607" y="277757"/>
                    <a:pt x="1073" y="258342"/>
                    <a:pt x="-230" y="233080"/>
                  </a:cubicBezTo>
                  <a:cubicBezTo>
                    <a:pt x="-315" y="231509"/>
                    <a:pt x="-315" y="229926"/>
                    <a:pt x="-230" y="228354"/>
                  </a:cubicBezTo>
                  <a:lnTo>
                    <a:pt x="-230" y="33474"/>
                  </a:lnTo>
                </a:path>
              </a:pathLst>
            </a:custGeom>
            <a:noFill/>
            <a:ln w="18243" cap="flat">
              <a:solidFill>
                <a:srgbClr val="72808A"/>
              </a:solidFill>
              <a:prstDash val="solid"/>
              <a:round/>
            </a:ln>
          </p:spPr>
          <p:txBody>
            <a:bodyPr rtlCol="0" anchor="ctr"/>
            <a:lstStyle/>
            <a:p>
              <a:endParaRPr lang="ru-RU"/>
            </a:p>
          </p:txBody>
        </p:sp>
        <p:sp>
          <p:nvSpPr>
            <p:cNvPr id="320" name="Freeform: Shape 319">
              <a:extLst>
                <a:ext uri="{FF2B5EF4-FFF2-40B4-BE49-F238E27FC236}">
                  <a16:creationId xmlns:a16="http://schemas.microsoft.com/office/drawing/2014/main" id="{B042215A-67A9-4194-801E-5BC50F34F1CA}"/>
                </a:ext>
              </a:extLst>
            </p:cNvPr>
            <p:cNvSpPr/>
            <p:nvPr/>
          </p:nvSpPr>
          <p:spPr>
            <a:xfrm>
              <a:off x="4332599" y="6554242"/>
              <a:ext cx="205967" cy="45801"/>
            </a:xfrm>
            <a:custGeom>
              <a:avLst/>
              <a:gdLst>
                <a:gd name="connsiteX0" fmla="*/ 20937 w 205967"/>
                <a:gd name="connsiteY0" fmla="*/ 45352 h 45801"/>
                <a:gd name="connsiteX1" fmla="*/ -231 w 205967"/>
                <a:gd name="connsiteY1" fmla="*/ 20845 h 45801"/>
                <a:gd name="connsiteX2" fmla="*/ 20937 w 205967"/>
                <a:gd name="connsiteY2" fmla="*/ -323 h 45801"/>
                <a:gd name="connsiteX3" fmla="*/ 181104 w 205967"/>
                <a:gd name="connsiteY3" fmla="*/ -323 h 45801"/>
                <a:gd name="connsiteX4" fmla="*/ 205611 w 205967"/>
                <a:gd name="connsiteY4" fmla="*/ 20845 h 45801"/>
                <a:gd name="connsiteX5" fmla="*/ 184442 w 205967"/>
                <a:gd name="connsiteY5" fmla="*/ 45352 h 45801"/>
                <a:gd name="connsiteX6" fmla="*/ 181104 w 205967"/>
                <a:gd name="connsiteY6" fmla="*/ 45352 h 4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967" h="45801">
                  <a:moveTo>
                    <a:pt x="20937" y="45352"/>
                  </a:moveTo>
                  <a:cubicBezTo>
                    <a:pt x="8319" y="44426"/>
                    <a:pt x="-1157" y="33452"/>
                    <a:pt x="-231" y="20845"/>
                  </a:cubicBezTo>
                  <a:cubicBezTo>
                    <a:pt x="597" y="9518"/>
                    <a:pt x="9610" y="505"/>
                    <a:pt x="20937" y="-323"/>
                  </a:cubicBezTo>
                  <a:lnTo>
                    <a:pt x="181104" y="-323"/>
                  </a:lnTo>
                  <a:cubicBezTo>
                    <a:pt x="193723" y="-1249"/>
                    <a:pt x="204685" y="8227"/>
                    <a:pt x="205611" y="20845"/>
                  </a:cubicBezTo>
                  <a:cubicBezTo>
                    <a:pt x="206536" y="33452"/>
                    <a:pt x="197061" y="44426"/>
                    <a:pt x="184442" y="45352"/>
                  </a:cubicBezTo>
                  <a:cubicBezTo>
                    <a:pt x="183333" y="45437"/>
                    <a:pt x="182213" y="45437"/>
                    <a:pt x="181104" y="45352"/>
                  </a:cubicBezTo>
                  <a:close/>
                </a:path>
              </a:pathLst>
            </a:custGeom>
            <a:noFill/>
            <a:ln w="18243" cap="flat">
              <a:solidFill>
                <a:srgbClr val="72808A"/>
              </a:solidFill>
              <a:prstDash val="solid"/>
              <a:round/>
            </a:ln>
          </p:spPr>
          <p:txBody>
            <a:bodyPr rtlCol="0" anchor="ctr"/>
            <a:lstStyle/>
            <a:p>
              <a:endParaRPr lang="ru-RU"/>
            </a:p>
          </p:txBody>
        </p:sp>
        <p:sp>
          <p:nvSpPr>
            <p:cNvPr id="321" name="Freeform: Shape 320">
              <a:extLst>
                <a:ext uri="{FF2B5EF4-FFF2-40B4-BE49-F238E27FC236}">
                  <a16:creationId xmlns:a16="http://schemas.microsoft.com/office/drawing/2014/main" id="{71397E96-556C-4FB3-98F7-F732054AC97C}"/>
                </a:ext>
              </a:extLst>
            </p:cNvPr>
            <p:cNvSpPr/>
            <p:nvPr/>
          </p:nvSpPr>
          <p:spPr>
            <a:xfrm>
              <a:off x="4433975" y="6702901"/>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72808A"/>
              </a:solidFill>
              <a:prstDash val="solid"/>
              <a:round/>
            </a:ln>
          </p:spPr>
          <p:txBody>
            <a:bodyPr rtlCol="0" anchor="ctr"/>
            <a:lstStyle/>
            <a:p>
              <a:endParaRPr lang="ru-RU"/>
            </a:p>
          </p:txBody>
        </p:sp>
        <p:sp>
          <p:nvSpPr>
            <p:cNvPr id="322" name="Freeform: Shape 321">
              <a:extLst>
                <a:ext uri="{FF2B5EF4-FFF2-40B4-BE49-F238E27FC236}">
                  <a16:creationId xmlns:a16="http://schemas.microsoft.com/office/drawing/2014/main" id="{CFE75418-81E2-4423-B7B3-F041EE270106}"/>
                </a:ext>
              </a:extLst>
            </p:cNvPr>
            <p:cNvSpPr/>
            <p:nvPr/>
          </p:nvSpPr>
          <p:spPr>
            <a:xfrm>
              <a:off x="4433975" y="6748697"/>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72808A"/>
              </a:solidFill>
              <a:prstDash val="solid"/>
              <a:round/>
            </a:ln>
          </p:spPr>
          <p:txBody>
            <a:bodyPr rtlCol="0" anchor="ctr"/>
            <a:lstStyle/>
            <a:p>
              <a:endParaRPr lang="ru-RU"/>
            </a:p>
          </p:txBody>
        </p:sp>
        <p:sp>
          <p:nvSpPr>
            <p:cNvPr id="323" name="Freeform: Shape 322">
              <a:extLst>
                <a:ext uri="{FF2B5EF4-FFF2-40B4-BE49-F238E27FC236}">
                  <a16:creationId xmlns:a16="http://schemas.microsoft.com/office/drawing/2014/main" id="{5C14B22A-3CAE-424B-AE86-D48704DB15E2}"/>
                </a:ext>
              </a:extLst>
            </p:cNvPr>
            <p:cNvSpPr/>
            <p:nvPr/>
          </p:nvSpPr>
          <p:spPr>
            <a:xfrm>
              <a:off x="4433975" y="6794494"/>
              <a:ext cx="12180" cy="22898"/>
            </a:xfrm>
            <a:custGeom>
              <a:avLst/>
              <a:gdLst>
                <a:gd name="connsiteX0" fmla="*/ 0 w 12180"/>
                <a:gd name="connsiteY0" fmla="*/ 0 h 22898"/>
                <a:gd name="connsiteX1" fmla="*/ 0 w 12180"/>
                <a:gd name="connsiteY1" fmla="*/ 22898 h 22898"/>
              </a:gdLst>
              <a:ahLst/>
              <a:cxnLst>
                <a:cxn ang="0">
                  <a:pos x="connsiteX0" y="connsiteY0"/>
                </a:cxn>
                <a:cxn ang="0">
                  <a:pos x="connsiteX1" y="connsiteY1"/>
                </a:cxn>
              </a:cxnLst>
              <a:rect l="l" t="t" r="r" b="b"/>
              <a:pathLst>
                <a:path w="12180" h="22898">
                  <a:moveTo>
                    <a:pt x="0" y="0"/>
                  </a:moveTo>
                  <a:lnTo>
                    <a:pt x="0" y="22898"/>
                  </a:lnTo>
                </a:path>
              </a:pathLst>
            </a:custGeom>
            <a:ln w="18243" cap="flat">
              <a:solidFill>
                <a:srgbClr val="72808A"/>
              </a:solidFill>
              <a:prstDash val="solid"/>
              <a:round/>
            </a:ln>
          </p:spPr>
          <p:txBody>
            <a:bodyPr rtlCol="0" anchor="ctr"/>
            <a:lstStyle/>
            <a:p>
              <a:endParaRPr lang="ru-RU"/>
            </a:p>
          </p:txBody>
        </p:sp>
        <p:sp>
          <p:nvSpPr>
            <p:cNvPr id="324" name="Freeform: Shape 323">
              <a:extLst>
                <a:ext uri="{FF2B5EF4-FFF2-40B4-BE49-F238E27FC236}">
                  <a16:creationId xmlns:a16="http://schemas.microsoft.com/office/drawing/2014/main" id="{2E416732-843E-48B0-A8E6-1BB9A3BD22CF}"/>
                </a:ext>
              </a:extLst>
            </p:cNvPr>
            <p:cNvSpPr/>
            <p:nvPr/>
          </p:nvSpPr>
          <p:spPr>
            <a:xfrm>
              <a:off x="4239583" y="6165397"/>
              <a:ext cx="388785" cy="388785"/>
            </a:xfrm>
            <a:custGeom>
              <a:avLst/>
              <a:gdLst>
                <a:gd name="connsiteX0" fmla="*/ 388786 w 388785"/>
                <a:gd name="connsiteY0" fmla="*/ 194393 h 388785"/>
                <a:gd name="connsiteX1" fmla="*/ 194393 w 388785"/>
                <a:gd name="connsiteY1" fmla="*/ 388786 h 388785"/>
                <a:gd name="connsiteX2" fmla="*/ 0 w 388785"/>
                <a:gd name="connsiteY2" fmla="*/ 194393 h 388785"/>
                <a:gd name="connsiteX3" fmla="*/ 194393 w 388785"/>
                <a:gd name="connsiteY3" fmla="*/ 0 h 388785"/>
                <a:gd name="connsiteX4" fmla="*/ 388786 w 388785"/>
                <a:gd name="connsiteY4" fmla="*/ 194393 h 38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785" h="388785">
                  <a:moveTo>
                    <a:pt x="388786" y="194393"/>
                  </a:moveTo>
                  <a:cubicBezTo>
                    <a:pt x="388786" y="301753"/>
                    <a:pt x="301753" y="388786"/>
                    <a:pt x="194393" y="388786"/>
                  </a:cubicBezTo>
                  <a:cubicBezTo>
                    <a:pt x="87033" y="388786"/>
                    <a:pt x="0" y="301753"/>
                    <a:pt x="0" y="194393"/>
                  </a:cubicBezTo>
                  <a:cubicBezTo>
                    <a:pt x="0" y="87033"/>
                    <a:pt x="87033" y="0"/>
                    <a:pt x="194393" y="0"/>
                  </a:cubicBezTo>
                  <a:cubicBezTo>
                    <a:pt x="301753" y="0"/>
                    <a:pt x="388786" y="87033"/>
                    <a:pt x="388786" y="194393"/>
                  </a:cubicBezTo>
                  <a:close/>
                </a:path>
              </a:pathLst>
            </a:custGeom>
            <a:noFill/>
            <a:ln w="18243" cap="flat">
              <a:solidFill>
                <a:srgbClr val="72808A"/>
              </a:solidFill>
              <a:prstDash val="solid"/>
              <a:round/>
            </a:ln>
          </p:spPr>
          <p:txBody>
            <a:bodyPr rtlCol="0" anchor="ctr"/>
            <a:lstStyle/>
            <a:p>
              <a:endParaRPr lang="ru-RU"/>
            </a:p>
          </p:txBody>
        </p:sp>
        <p:sp>
          <p:nvSpPr>
            <p:cNvPr id="325" name="Freeform: Shape 324">
              <a:extLst>
                <a:ext uri="{FF2B5EF4-FFF2-40B4-BE49-F238E27FC236}">
                  <a16:creationId xmlns:a16="http://schemas.microsoft.com/office/drawing/2014/main" id="{DA972A77-3581-4124-9136-82664ACD4FB5}"/>
                </a:ext>
              </a:extLst>
            </p:cNvPr>
            <p:cNvSpPr/>
            <p:nvPr/>
          </p:nvSpPr>
          <p:spPr>
            <a:xfrm>
              <a:off x="4707904" y="6165397"/>
              <a:ext cx="91593" cy="274537"/>
            </a:xfrm>
            <a:custGeom>
              <a:avLst/>
              <a:gdLst>
                <a:gd name="connsiteX0" fmla="*/ -294 w 91593"/>
                <a:gd name="connsiteY0" fmla="*/ 274151 h 274537"/>
                <a:gd name="connsiteX1" fmla="*/ -294 w 91593"/>
                <a:gd name="connsiteY1" fmla="*/ 45411 h 274537"/>
                <a:gd name="connsiteX2" fmla="*/ 45503 w 91593"/>
                <a:gd name="connsiteY2" fmla="*/ -386 h 274537"/>
                <a:gd name="connsiteX3" fmla="*/ 91300 w 91593"/>
                <a:gd name="connsiteY3" fmla="*/ 45411 h 274537"/>
                <a:gd name="connsiteX4" fmla="*/ 91300 w 91593"/>
                <a:gd name="connsiteY4" fmla="*/ 240291 h 274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93" h="274537">
                  <a:moveTo>
                    <a:pt x="-294" y="274151"/>
                  </a:moveTo>
                  <a:lnTo>
                    <a:pt x="-294" y="45411"/>
                  </a:lnTo>
                  <a:cubicBezTo>
                    <a:pt x="-294" y="20113"/>
                    <a:pt x="20205" y="-386"/>
                    <a:pt x="45503" y="-386"/>
                  </a:cubicBezTo>
                  <a:cubicBezTo>
                    <a:pt x="70801" y="-386"/>
                    <a:pt x="91300" y="20113"/>
                    <a:pt x="91300" y="45411"/>
                  </a:cubicBezTo>
                  <a:lnTo>
                    <a:pt x="91300" y="240291"/>
                  </a:lnTo>
                </a:path>
              </a:pathLst>
            </a:custGeom>
            <a:noFill/>
            <a:ln w="18243" cap="flat">
              <a:solidFill>
                <a:srgbClr val="72808A"/>
              </a:solidFill>
              <a:prstDash val="solid"/>
              <a:round/>
            </a:ln>
          </p:spPr>
          <p:txBody>
            <a:bodyPr rtlCol="0" anchor="ctr"/>
            <a:lstStyle/>
            <a:p>
              <a:endParaRPr lang="ru-RU"/>
            </a:p>
          </p:txBody>
        </p:sp>
        <p:sp>
          <p:nvSpPr>
            <p:cNvPr id="326" name="Freeform: Shape 325">
              <a:extLst>
                <a:ext uri="{FF2B5EF4-FFF2-40B4-BE49-F238E27FC236}">
                  <a16:creationId xmlns:a16="http://schemas.microsoft.com/office/drawing/2014/main" id="{C6CE8551-4E2E-4CE0-8C57-8BEB2E567C4C}"/>
                </a:ext>
              </a:extLst>
            </p:cNvPr>
            <p:cNvSpPr/>
            <p:nvPr/>
          </p:nvSpPr>
          <p:spPr>
            <a:xfrm>
              <a:off x="4649596" y="6439871"/>
              <a:ext cx="209182" cy="45802"/>
            </a:xfrm>
            <a:custGeom>
              <a:avLst/>
              <a:gdLst>
                <a:gd name="connsiteX0" fmla="*/ 184320 w 209182"/>
                <a:gd name="connsiteY0" fmla="*/ -322 h 45802"/>
                <a:gd name="connsiteX1" fmla="*/ 208826 w 209182"/>
                <a:gd name="connsiteY1" fmla="*/ 20847 h 45802"/>
                <a:gd name="connsiteX2" fmla="*/ 187658 w 209182"/>
                <a:gd name="connsiteY2" fmla="*/ 45353 h 45802"/>
                <a:gd name="connsiteX3" fmla="*/ 184320 w 209182"/>
                <a:gd name="connsiteY3" fmla="*/ 45353 h 45802"/>
                <a:gd name="connsiteX4" fmla="*/ 24275 w 209182"/>
                <a:gd name="connsiteY4" fmla="*/ 45353 h 45802"/>
                <a:gd name="connsiteX5" fmla="*/ -231 w 209182"/>
                <a:gd name="connsiteY5" fmla="*/ 24184 h 45802"/>
                <a:gd name="connsiteX6" fmla="*/ 20937 w 209182"/>
                <a:gd name="connsiteY6" fmla="*/ -322 h 45802"/>
                <a:gd name="connsiteX7" fmla="*/ 24275 w 209182"/>
                <a:gd name="connsiteY7" fmla="*/ -322 h 4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182" h="45802">
                  <a:moveTo>
                    <a:pt x="184320" y="-322"/>
                  </a:moveTo>
                  <a:cubicBezTo>
                    <a:pt x="196939" y="-1248"/>
                    <a:pt x="207901" y="8228"/>
                    <a:pt x="208826" y="20847"/>
                  </a:cubicBezTo>
                  <a:cubicBezTo>
                    <a:pt x="209752" y="33465"/>
                    <a:pt x="200276" y="44427"/>
                    <a:pt x="187658" y="45353"/>
                  </a:cubicBezTo>
                  <a:cubicBezTo>
                    <a:pt x="186549" y="45438"/>
                    <a:pt x="185428" y="45438"/>
                    <a:pt x="184320" y="45353"/>
                  </a:cubicBezTo>
                  <a:lnTo>
                    <a:pt x="24275" y="45353"/>
                  </a:lnTo>
                  <a:cubicBezTo>
                    <a:pt x="11656" y="46278"/>
                    <a:pt x="694" y="36803"/>
                    <a:pt x="-231" y="24184"/>
                  </a:cubicBezTo>
                  <a:cubicBezTo>
                    <a:pt x="-1157" y="11578"/>
                    <a:pt x="8319" y="603"/>
                    <a:pt x="20937" y="-322"/>
                  </a:cubicBezTo>
                  <a:cubicBezTo>
                    <a:pt x="22046" y="-407"/>
                    <a:pt x="23167" y="-407"/>
                    <a:pt x="24275" y="-322"/>
                  </a:cubicBezTo>
                  <a:close/>
                </a:path>
              </a:pathLst>
            </a:custGeom>
            <a:noFill/>
            <a:ln w="18243" cap="flat">
              <a:solidFill>
                <a:srgbClr val="72808A"/>
              </a:solidFill>
              <a:prstDash val="solid"/>
              <a:round/>
            </a:ln>
          </p:spPr>
          <p:txBody>
            <a:bodyPr rtlCol="0" anchor="ctr"/>
            <a:lstStyle/>
            <a:p>
              <a:endParaRPr lang="ru-RU"/>
            </a:p>
          </p:txBody>
        </p:sp>
        <p:sp>
          <p:nvSpPr>
            <p:cNvPr id="327" name="Freeform: Shape 326">
              <a:extLst>
                <a:ext uri="{FF2B5EF4-FFF2-40B4-BE49-F238E27FC236}">
                  <a16:creationId xmlns:a16="http://schemas.microsoft.com/office/drawing/2014/main" id="{8554C05C-022E-409C-8ADF-F5390F0F06C1}"/>
                </a:ext>
              </a:extLst>
            </p:cNvPr>
            <p:cNvSpPr/>
            <p:nvPr/>
          </p:nvSpPr>
          <p:spPr>
            <a:xfrm>
              <a:off x="4754188" y="6314115"/>
              <a:ext cx="12180" cy="22898"/>
            </a:xfrm>
            <a:custGeom>
              <a:avLst/>
              <a:gdLst>
                <a:gd name="connsiteX0" fmla="*/ 0 w 12180"/>
                <a:gd name="connsiteY0" fmla="*/ 22898 h 22898"/>
                <a:gd name="connsiteX1" fmla="*/ 0 w 12180"/>
                <a:gd name="connsiteY1" fmla="*/ 0 h 22898"/>
              </a:gdLst>
              <a:ahLst/>
              <a:cxnLst>
                <a:cxn ang="0">
                  <a:pos x="connsiteX0" y="connsiteY0"/>
                </a:cxn>
                <a:cxn ang="0">
                  <a:pos x="connsiteX1" y="connsiteY1"/>
                </a:cxn>
              </a:cxnLst>
              <a:rect l="l" t="t" r="r" b="b"/>
              <a:pathLst>
                <a:path w="12180" h="22898">
                  <a:moveTo>
                    <a:pt x="0" y="22898"/>
                  </a:moveTo>
                  <a:lnTo>
                    <a:pt x="0" y="0"/>
                  </a:lnTo>
                </a:path>
              </a:pathLst>
            </a:custGeom>
            <a:ln w="18243" cap="flat">
              <a:solidFill>
                <a:srgbClr val="72808A"/>
              </a:solidFill>
              <a:prstDash val="solid"/>
              <a:round/>
            </a:ln>
          </p:spPr>
          <p:txBody>
            <a:bodyPr rtlCol="0" anchor="ctr"/>
            <a:lstStyle/>
            <a:p>
              <a:endParaRPr lang="ru-RU"/>
            </a:p>
          </p:txBody>
        </p:sp>
        <p:sp>
          <p:nvSpPr>
            <p:cNvPr id="328" name="Freeform: Shape 327">
              <a:extLst>
                <a:ext uri="{FF2B5EF4-FFF2-40B4-BE49-F238E27FC236}">
                  <a16:creationId xmlns:a16="http://schemas.microsoft.com/office/drawing/2014/main" id="{D956A4FF-B426-402F-8881-ACE61DC3DD77}"/>
                </a:ext>
              </a:extLst>
            </p:cNvPr>
            <p:cNvSpPr/>
            <p:nvPr/>
          </p:nvSpPr>
          <p:spPr>
            <a:xfrm>
              <a:off x="4754188" y="6268318"/>
              <a:ext cx="12180" cy="22898"/>
            </a:xfrm>
            <a:custGeom>
              <a:avLst/>
              <a:gdLst>
                <a:gd name="connsiteX0" fmla="*/ 0 w 12180"/>
                <a:gd name="connsiteY0" fmla="*/ 22898 h 22898"/>
                <a:gd name="connsiteX1" fmla="*/ 0 w 12180"/>
                <a:gd name="connsiteY1" fmla="*/ 0 h 22898"/>
              </a:gdLst>
              <a:ahLst/>
              <a:cxnLst>
                <a:cxn ang="0">
                  <a:pos x="connsiteX0" y="connsiteY0"/>
                </a:cxn>
                <a:cxn ang="0">
                  <a:pos x="connsiteX1" y="connsiteY1"/>
                </a:cxn>
              </a:cxnLst>
              <a:rect l="l" t="t" r="r" b="b"/>
              <a:pathLst>
                <a:path w="12180" h="22898">
                  <a:moveTo>
                    <a:pt x="0" y="22898"/>
                  </a:moveTo>
                  <a:lnTo>
                    <a:pt x="0" y="0"/>
                  </a:lnTo>
                </a:path>
              </a:pathLst>
            </a:custGeom>
            <a:ln w="18243" cap="flat">
              <a:solidFill>
                <a:srgbClr val="72808A"/>
              </a:solidFill>
              <a:prstDash val="solid"/>
              <a:round/>
            </a:ln>
          </p:spPr>
          <p:txBody>
            <a:bodyPr rtlCol="0" anchor="ctr"/>
            <a:lstStyle/>
            <a:p>
              <a:endParaRPr lang="ru-RU"/>
            </a:p>
          </p:txBody>
        </p:sp>
        <p:sp>
          <p:nvSpPr>
            <p:cNvPr id="329" name="Freeform: Shape 328">
              <a:extLst>
                <a:ext uri="{FF2B5EF4-FFF2-40B4-BE49-F238E27FC236}">
                  <a16:creationId xmlns:a16="http://schemas.microsoft.com/office/drawing/2014/main" id="{96122392-A0B0-4EFB-BCAA-1441F2D14829}"/>
                </a:ext>
              </a:extLst>
            </p:cNvPr>
            <p:cNvSpPr/>
            <p:nvPr/>
          </p:nvSpPr>
          <p:spPr>
            <a:xfrm>
              <a:off x="4754188" y="6222521"/>
              <a:ext cx="12180" cy="22898"/>
            </a:xfrm>
            <a:custGeom>
              <a:avLst/>
              <a:gdLst>
                <a:gd name="connsiteX0" fmla="*/ 0 w 12180"/>
                <a:gd name="connsiteY0" fmla="*/ 22898 h 22898"/>
                <a:gd name="connsiteX1" fmla="*/ 0 w 12180"/>
                <a:gd name="connsiteY1" fmla="*/ 0 h 22898"/>
              </a:gdLst>
              <a:ahLst/>
              <a:cxnLst>
                <a:cxn ang="0">
                  <a:pos x="connsiteX0" y="connsiteY0"/>
                </a:cxn>
                <a:cxn ang="0">
                  <a:pos x="connsiteX1" y="connsiteY1"/>
                </a:cxn>
              </a:cxnLst>
              <a:rect l="l" t="t" r="r" b="b"/>
              <a:pathLst>
                <a:path w="12180" h="22898">
                  <a:moveTo>
                    <a:pt x="0" y="22898"/>
                  </a:moveTo>
                  <a:lnTo>
                    <a:pt x="0" y="0"/>
                  </a:lnTo>
                </a:path>
              </a:pathLst>
            </a:custGeom>
            <a:ln w="18243" cap="flat">
              <a:solidFill>
                <a:srgbClr val="72808A"/>
              </a:solidFill>
              <a:prstDash val="solid"/>
              <a:round/>
            </a:ln>
          </p:spPr>
          <p:txBody>
            <a:bodyPr rtlCol="0" anchor="ctr"/>
            <a:lstStyle/>
            <a:p>
              <a:endParaRPr lang="ru-RU"/>
            </a:p>
          </p:txBody>
        </p:sp>
        <p:sp>
          <p:nvSpPr>
            <p:cNvPr id="330" name="Freeform: Shape 329">
              <a:extLst>
                <a:ext uri="{FF2B5EF4-FFF2-40B4-BE49-F238E27FC236}">
                  <a16:creationId xmlns:a16="http://schemas.microsoft.com/office/drawing/2014/main" id="{CD13D9EC-6AF9-4B27-9C30-E6F1293DCF81}"/>
                </a:ext>
              </a:extLst>
            </p:cNvPr>
            <p:cNvSpPr/>
            <p:nvPr/>
          </p:nvSpPr>
          <p:spPr>
            <a:xfrm>
              <a:off x="4559795" y="6485731"/>
              <a:ext cx="388785" cy="388785"/>
            </a:xfrm>
            <a:custGeom>
              <a:avLst/>
              <a:gdLst>
                <a:gd name="connsiteX0" fmla="*/ 388786 w 388785"/>
                <a:gd name="connsiteY0" fmla="*/ 194393 h 388785"/>
                <a:gd name="connsiteX1" fmla="*/ 194393 w 388785"/>
                <a:gd name="connsiteY1" fmla="*/ 388786 h 388785"/>
                <a:gd name="connsiteX2" fmla="*/ 0 w 388785"/>
                <a:gd name="connsiteY2" fmla="*/ 194393 h 388785"/>
                <a:gd name="connsiteX3" fmla="*/ 194393 w 388785"/>
                <a:gd name="connsiteY3" fmla="*/ 0 h 388785"/>
                <a:gd name="connsiteX4" fmla="*/ 388786 w 388785"/>
                <a:gd name="connsiteY4" fmla="*/ 194393 h 38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785" h="388785">
                  <a:moveTo>
                    <a:pt x="388786" y="194393"/>
                  </a:moveTo>
                  <a:cubicBezTo>
                    <a:pt x="388786" y="301753"/>
                    <a:pt x="301753" y="388786"/>
                    <a:pt x="194393" y="388786"/>
                  </a:cubicBezTo>
                  <a:cubicBezTo>
                    <a:pt x="87033" y="388786"/>
                    <a:pt x="0" y="301753"/>
                    <a:pt x="0" y="194393"/>
                  </a:cubicBezTo>
                  <a:cubicBezTo>
                    <a:pt x="0" y="87033"/>
                    <a:pt x="87033" y="0"/>
                    <a:pt x="194393" y="0"/>
                  </a:cubicBezTo>
                  <a:cubicBezTo>
                    <a:pt x="301753" y="0"/>
                    <a:pt x="388786" y="87033"/>
                    <a:pt x="388786" y="194393"/>
                  </a:cubicBezTo>
                  <a:close/>
                </a:path>
              </a:pathLst>
            </a:custGeom>
            <a:noFill/>
            <a:ln w="18243" cap="flat">
              <a:solidFill>
                <a:srgbClr val="72808A"/>
              </a:solidFill>
              <a:prstDash val="solid"/>
              <a:round/>
            </a:ln>
          </p:spPr>
          <p:txBody>
            <a:bodyPr rtlCol="0" anchor="ctr"/>
            <a:lstStyle/>
            <a:p>
              <a:endParaRPr lang="ru-RU"/>
            </a:p>
          </p:txBody>
        </p:sp>
        <p:sp>
          <p:nvSpPr>
            <p:cNvPr id="331" name="Freeform: Shape 330">
              <a:extLst>
                <a:ext uri="{FF2B5EF4-FFF2-40B4-BE49-F238E27FC236}">
                  <a16:creationId xmlns:a16="http://schemas.microsoft.com/office/drawing/2014/main" id="{051CD944-008A-4827-B9BF-2A1CBC5CDB75}"/>
                </a:ext>
              </a:extLst>
            </p:cNvPr>
            <p:cNvSpPr/>
            <p:nvPr/>
          </p:nvSpPr>
          <p:spPr>
            <a:xfrm>
              <a:off x="4285258" y="6211072"/>
              <a:ext cx="297435" cy="297435"/>
            </a:xfrm>
            <a:custGeom>
              <a:avLst/>
              <a:gdLst>
                <a:gd name="connsiteX0" fmla="*/ 297436 w 297435"/>
                <a:gd name="connsiteY0" fmla="*/ 148718 h 297435"/>
                <a:gd name="connsiteX1" fmla="*/ 148718 w 297435"/>
                <a:gd name="connsiteY1" fmla="*/ 297436 h 297435"/>
                <a:gd name="connsiteX2" fmla="*/ 0 w 297435"/>
                <a:gd name="connsiteY2" fmla="*/ 148718 h 297435"/>
                <a:gd name="connsiteX3" fmla="*/ 148718 w 297435"/>
                <a:gd name="connsiteY3" fmla="*/ 0 h 297435"/>
                <a:gd name="connsiteX4" fmla="*/ 297436 w 297435"/>
                <a:gd name="connsiteY4" fmla="*/ 148718 h 297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435" h="297435">
                  <a:moveTo>
                    <a:pt x="297436" y="148718"/>
                  </a:moveTo>
                  <a:cubicBezTo>
                    <a:pt x="297436" y="230852"/>
                    <a:pt x="230853" y="297436"/>
                    <a:pt x="148718" y="297436"/>
                  </a:cubicBezTo>
                  <a:cubicBezTo>
                    <a:pt x="66583" y="297436"/>
                    <a:pt x="0" y="230852"/>
                    <a:pt x="0" y="148718"/>
                  </a:cubicBezTo>
                  <a:cubicBezTo>
                    <a:pt x="0" y="66583"/>
                    <a:pt x="66583" y="0"/>
                    <a:pt x="148718" y="0"/>
                  </a:cubicBezTo>
                  <a:cubicBezTo>
                    <a:pt x="230853" y="0"/>
                    <a:pt x="297436" y="66583"/>
                    <a:pt x="297436" y="148718"/>
                  </a:cubicBezTo>
                  <a:close/>
                </a:path>
              </a:pathLst>
            </a:custGeom>
            <a:noFill/>
            <a:ln w="18243" cap="flat">
              <a:solidFill>
                <a:srgbClr val="72808A"/>
              </a:solidFill>
              <a:prstDash val="solid"/>
              <a:round/>
            </a:ln>
          </p:spPr>
          <p:txBody>
            <a:bodyPr rtlCol="0" anchor="ctr"/>
            <a:lstStyle/>
            <a:p>
              <a:endParaRPr lang="ru-RU"/>
            </a:p>
          </p:txBody>
        </p:sp>
        <p:sp>
          <p:nvSpPr>
            <p:cNvPr id="332" name="Freeform: Shape 331">
              <a:extLst>
                <a:ext uri="{FF2B5EF4-FFF2-40B4-BE49-F238E27FC236}">
                  <a16:creationId xmlns:a16="http://schemas.microsoft.com/office/drawing/2014/main" id="{41CFA65B-F4BB-49D2-9C0A-181E5FA2C607}"/>
                </a:ext>
              </a:extLst>
            </p:cNvPr>
            <p:cNvSpPr/>
            <p:nvPr/>
          </p:nvSpPr>
          <p:spPr>
            <a:xfrm>
              <a:off x="4605470" y="6531406"/>
              <a:ext cx="297435" cy="297435"/>
            </a:xfrm>
            <a:custGeom>
              <a:avLst/>
              <a:gdLst>
                <a:gd name="connsiteX0" fmla="*/ 297436 w 297435"/>
                <a:gd name="connsiteY0" fmla="*/ 148718 h 297435"/>
                <a:gd name="connsiteX1" fmla="*/ 148718 w 297435"/>
                <a:gd name="connsiteY1" fmla="*/ 297436 h 297435"/>
                <a:gd name="connsiteX2" fmla="*/ 0 w 297435"/>
                <a:gd name="connsiteY2" fmla="*/ 148718 h 297435"/>
                <a:gd name="connsiteX3" fmla="*/ 148718 w 297435"/>
                <a:gd name="connsiteY3" fmla="*/ 0 h 297435"/>
                <a:gd name="connsiteX4" fmla="*/ 297436 w 297435"/>
                <a:gd name="connsiteY4" fmla="*/ 148718 h 297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435" h="297435">
                  <a:moveTo>
                    <a:pt x="297436" y="148718"/>
                  </a:moveTo>
                  <a:cubicBezTo>
                    <a:pt x="297436" y="230852"/>
                    <a:pt x="230852" y="297436"/>
                    <a:pt x="148718" y="297436"/>
                  </a:cubicBezTo>
                  <a:cubicBezTo>
                    <a:pt x="66583" y="297436"/>
                    <a:pt x="0" y="230852"/>
                    <a:pt x="0" y="148718"/>
                  </a:cubicBezTo>
                  <a:cubicBezTo>
                    <a:pt x="0" y="66583"/>
                    <a:pt x="66583" y="0"/>
                    <a:pt x="148718" y="0"/>
                  </a:cubicBezTo>
                  <a:cubicBezTo>
                    <a:pt x="230852" y="0"/>
                    <a:pt x="297436" y="66583"/>
                    <a:pt x="297436" y="148718"/>
                  </a:cubicBezTo>
                  <a:close/>
                </a:path>
              </a:pathLst>
            </a:custGeom>
            <a:noFill/>
            <a:ln w="18243" cap="flat">
              <a:solidFill>
                <a:srgbClr val="72808A"/>
              </a:solidFill>
              <a:prstDash val="solid"/>
              <a:round/>
            </a:ln>
          </p:spPr>
          <p:txBody>
            <a:bodyPr rtlCol="0" anchor="ctr"/>
            <a:lstStyle/>
            <a:p>
              <a:endParaRPr lang="ru-RU"/>
            </a:p>
          </p:txBody>
        </p:sp>
        <p:sp>
          <p:nvSpPr>
            <p:cNvPr id="333" name="Freeform: Shape 332">
              <a:extLst>
                <a:ext uri="{FF2B5EF4-FFF2-40B4-BE49-F238E27FC236}">
                  <a16:creationId xmlns:a16="http://schemas.microsoft.com/office/drawing/2014/main" id="{A8BB7B9C-0840-4167-BCF9-EBCDF2FE9DD5}"/>
                </a:ext>
              </a:extLst>
            </p:cNvPr>
            <p:cNvSpPr/>
            <p:nvPr/>
          </p:nvSpPr>
          <p:spPr>
            <a:xfrm>
              <a:off x="4388179" y="6279767"/>
              <a:ext cx="91472" cy="171616"/>
            </a:xfrm>
            <a:custGeom>
              <a:avLst/>
              <a:gdLst>
                <a:gd name="connsiteX0" fmla="*/ 91178 w 91472"/>
                <a:gd name="connsiteY0" fmla="*/ 171230 h 171616"/>
                <a:gd name="connsiteX1" fmla="*/ 91178 w 91472"/>
                <a:gd name="connsiteY1" fmla="*/ 33961 h 171616"/>
                <a:gd name="connsiteX2" fmla="*/ 57074 w 91472"/>
                <a:gd name="connsiteY2" fmla="*/ -386 h 171616"/>
                <a:gd name="connsiteX3" fmla="*/ 56952 w 91472"/>
                <a:gd name="connsiteY3" fmla="*/ -386 h 171616"/>
                <a:gd name="connsiteX4" fmla="*/ 34054 w 91472"/>
                <a:gd name="connsiteY4" fmla="*/ -386 h 171616"/>
                <a:gd name="connsiteX5" fmla="*/ -294 w 91472"/>
                <a:gd name="connsiteY5" fmla="*/ 33961 h 171616"/>
                <a:gd name="connsiteX6" fmla="*/ -294 w 91472"/>
                <a:gd name="connsiteY6" fmla="*/ 171230 h 17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72" h="171616">
                  <a:moveTo>
                    <a:pt x="91178" y="171230"/>
                  </a:moveTo>
                  <a:lnTo>
                    <a:pt x="91178" y="33961"/>
                  </a:lnTo>
                  <a:cubicBezTo>
                    <a:pt x="91251" y="15058"/>
                    <a:pt x="75977" y="-313"/>
                    <a:pt x="57074" y="-386"/>
                  </a:cubicBezTo>
                  <a:cubicBezTo>
                    <a:pt x="57037" y="-386"/>
                    <a:pt x="56989" y="-386"/>
                    <a:pt x="56952" y="-386"/>
                  </a:cubicBezTo>
                  <a:lnTo>
                    <a:pt x="34054" y="-386"/>
                  </a:lnTo>
                  <a:cubicBezTo>
                    <a:pt x="15089" y="-386"/>
                    <a:pt x="-294" y="14997"/>
                    <a:pt x="-294" y="33961"/>
                  </a:cubicBezTo>
                  <a:lnTo>
                    <a:pt x="-294" y="171230"/>
                  </a:lnTo>
                </a:path>
              </a:pathLst>
            </a:custGeom>
            <a:noFill/>
            <a:ln w="18243" cap="flat">
              <a:solidFill>
                <a:srgbClr val="C8222F"/>
              </a:solidFill>
              <a:prstDash val="solid"/>
              <a:round/>
            </a:ln>
          </p:spPr>
          <p:txBody>
            <a:bodyPr rtlCol="0" anchor="ctr"/>
            <a:lstStyle/>
            <a:p>
              <a:endParaRPr lang="ru-RU"/>
            </a:p>
          </p:txBody>
        </p:sp>
        <p:sp>
          <p:nvSpPr>
            <p:cNvPr id="334" name="Freeform: Shape 333">
              <a:extLst>
                <a:ext uri="{FF2B5EF4-FFF2-40B4-BE49-F238E27FC236}">
                  <a16:creationId xmlns:a16="http://schemas.microsoft.com/office/drawing/2014/main" id="{3715B6EF-BA7A-4631-AEB5-ABBA3FE30467}"/>
                </a:ext>
              </a:extLst>
            </p:cNvPr>
            <p:cNvSpPr/>
            <p:nvPr/>
          </p:nvSpPr>
          <p:spPr>
            <a:xfrm>
              <a:off x="4388179" y="6371239"/>
              <a:ext cx="91471" cy="12180"/>
            </a:xfrm>
            <a:custGeom>
              <a:avLst/>
              <a:gdLst>
                <a:gd name="connsiteX0" fmla="*/ 91472 w 91471"/>
                <a:gd name="connsiteY0" fmla="*/ 0 h 12180"/>
                <a:gd name="connsiteX1" fmla="*/ 0 w 91471"/>
                <a:gd name="connsiteY1" fmla="*/ 0 h 12180"/>
              </a:gdLst>
              <a:ahLst/>
              <a:cxnLst>
                <a:cxn ang="0">
                  <a:pos x="connsiteX0" y="connsiteY0"/>
                </a:cxn>
                <a:cxn ang="0">
                  <a:pos x="connsiteX1" y="connsiteY1"/>
                </a:cxn>
              </a:cxnLst>
              <a:rect l="l" t="t" r="r" b="b"/>
              <a:pathLst>
                <a:path w="91471" h="12180">
                  <a:moveTo>
                    <a:pt x="91472" y="0"/>
                  </a:moveTo>
                  <a:lnTo>
                    <a:pt x="0" y="0"/>
                  </a:lnTo>
                </a:path>
              </a:pathLst>
            </a:custGeom>
            <a:ln w="18243" cap="flat">
              <a:solidFill>
                <a:srgbClr val="C8222F"/>
              </a:solidFill>
              <a:prstDash val="solid"/>
              <a:round/>
            </a:ln>
          </p:spPr>
          <p:txBody>
            <a:bodyPr rtlCol="0" anchor="ctr"/>
            <a:lstStyle/>
            <a:p>
              <a:endParaRPr lang="ru-RU"/>
            </a:p>
          </p:txBody>
        </p:sp>
        <p:sp>
          <p:nvSpPr>
            <p:cNvPr id="335" name="Freeform: Shape 334">
              <a:extLst>
                <a:ext uri="{FF2B5EF4-FFF2-40B4-BE49-F238E27FC236}">
                  <a16:creationId xmlns:a16="http://schemas.microsoft.com/office/drawing/2014/main" id="{79B68E0F-4C02-4274-A659-C0554533E3B1}"/>
                </a:ext>
              </a:extLst>
            </p:cNvPr>
            <p:cNvSpPr/>
            <p:nvPr/>
          </p:nvSpPr>
          <p:spPr>
            <a:xfrm>
              <a:off x="4708391" y="6668675"/>
              <a:ext cx="45796" cy="12180"/>
            </a:xfrm>
            <a:custGeom>
              <a:avLst/>
              <a:gdLst>
                <a:gd name="connsiteX0" fmla="*/ 0 w 45796"/>
                <a:gd name="connsiteY0" fmla="*/ 0 h 12180"/>
                <a:gd name="connsiteX1" fmla="*/ 45797 w 45796"/>
                <a:gd name="connsiteY1" fmla="*/ 0 h 12180"/>
              </a:gdLst>
              <a:ahLst/>
              <a:cxnLst>
                <a:cxn ang="0">
                  <a:pos x="connsiteX0" y="connsiteY0"/>
                </a:cxn>
                <a:cxn ang="0">
                  <a:pos x="connsiteX1" y="connsiteY1"/>
                </a:cxn>
              </a:cxnLst>
              <a:rect l="l" t="t" r="r" b="b"/>
              <a:pathLst>
                <a:path w="45796" h="12180">
                  <a:moveTo>
                    <a:pt x="0" y="0"/>
                  </a:moveTo>
                  <a:lnTo>
                    <a:pt x="45797" y="0"/>
                  </a:lnTo>
                </a:path>
              </a:pathLst>
            </a:custGeom>
            <a:ln w="18243" cap="flat">
              <a:solidFill>
                <a:srgbClr val="C8222F"/>
              </a:solidFill>
              <a:prstDash val="solid"/>
              <a:round/>
            </a:ln>
          </p:spPr>
          <p:txBody>
            <a:bodyPr rtlCol="0" anchor="ctr"/>
            <a:lstStyle/>
            <a:p>
              <a:endParaRPr lang="ru-RU"/>
            </a:p>
          </p:txBody>
        </p:sp>
        <p:sp>
          <p:nvSpPr>
            <p:cNvPr id="336" name="Freeform: Shape 335">
              <a:extLst>
                <a:ext uri="{FF2B5EF4-FFF2-40B4-BE49-F238E27FC236}">
                  <a16:creationId xmlns:a16="http://schemas.microsoft.com/office/drawing/2014/main" id="{EC2DC2F9-5D64-4042-9A15-14125C7E3636}"/>
                </a:ext>
              </a:extLst>
            </p:cNvPr>
            <p:cNvSpPr/>
            <p:nvPr/>
          </p:nvSpPr>
          <p:spPr>
            <a:xfrm>
              <a:off x="4707904" y="6599979"/>
              <a:ext cx="93957" cy="160838"/>
            </a:xfrm>
            <a:custGeom>
              <a:avLst/>
              <a:gdLst>
                <a:gd name="connsiteX0" fmla="*/ 45990 w 93957"/>
                <a:gd name="connsiteY0" fmla="*/ -386 h 160838"/>
                <a:gd name="connsiteX1" fmla="*/ -294 w 93957"/>
                <a:gd name="connsiteY1" fmla="*/ -386 h 160838"/>
                <a:gd name="connsiteX2" fmla="*/ -294 w 93957"/>
                <a:gd name="connsiteY2" fmla="*/ 160390 h 160838"/>
                <a:gd name="connsiteX3" fmla="*/ 45503 w 93957"/>
                <a:gd name="connsiteY3" fmla="*/ 160390 h 160838"/>
                <a:gd name="connsiteX4" fmla="*/ 93602 w 93957"/>
                <a:gd name="connsiteY4" fmla="*/ 117017 h 160838"/>
                <a:gd name="connsiteX5" fmla="*/ 50229 w 93957"/>
                <a:gd name="connsiteY5" fmla="*/ 68918 h 160838"/>
                <a:gd name="connsiteX6" fmla="*/ 45503 w 93957"/>
                <a:gd name="connsiteY6" fmla="*/ 68918 h 160838"/>
                <a:gd name="connsiteX7" fmla="*/ 79850 w 93957"/>
                <a:gd name="connsiteY7" fmla="*/ 34571 h 160838"/>
                <a:gd name="connsiteX8" fmla="*/ 45503 w 93957"/>
                <a:gd name="connsiteY8" fmla="*/ 223 h 16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57" h="160838">
                  <a:moveTo>
                    <a:pt x="45990" y="-386"/>
                  </a:moveTo>
                  <a:lnTo>
                    <a:pt x="-294" y="-386"/>
                  </a:lnTo>
                  <a:lnTo>
                    <a:pt x="-294" y="160390"/>
                  </a:lnTo>
                  <a:lnTo>
                    <a:pt x="45503" y="160390"/>
                  </a:lnTo>
                  <a:cubicBezTo>
                    <a:pt x="70764" y="161693"/>
                    <a:pt x="92298" y="142279"/>
                    <a:pt x="93602" y="117017"/>
                  </a:cubicBezTo>
                  <a:cubicBezTo>
                    <a:pt x="94905" y="91756"/>
                    <a:pt x="75490" y="70222"/>
                    <a:pt x="50229" y="68918"/>
                  </a:cubicBezTo>
                  <a:cubicBezTo>
                    <a:pt x="48658" y="68833"/>
                    <a:pt x="47074" y="68833"/>
                    <a:pt x="45503" y="68918"/>
                  </a:cubicBezTo>
                  <a:cubicBezTo>
                    <a:pt x="64467" y="68918"/>
                    <a:pt x="79850" y="53535"/>
                    <a:pt x="79850" y="34571"/>
                  </a:cubicBezTo>
                  <a:cubicBezTo>
                    <a:pt x="79850" y="15607"/>
                    <a:pt x="64467" y="223"/>
                    <a:pt x="45503" y="223"/>
                  </a:cubicBezTo>
                  <a:close/>
                </a:path>
              </a:pathLst>
            </a:custGeom>
            <a:noFill/>
            <a:ln w="18243" cap="flat">
              <a:solidFill>
                <a:srgbClr val="C8222F"/>
              </a:solidFill>
              <a:prstDash val="solid"/>
              <a:round/>
            </a:ln>
          </p:spPr>
          <p:txBody>
            <a:bodyPr rtlCol="0" anchor="ctr"/>
            <a:lstStyle/>
            <a:p>
              <a:endParaRPr lang="ru-RU"/>
            </a:p>
          </p:txBody>
        </p:sp>
      </p:grpSp>
      <p:grpSp>
        <p:nvGrpSpPr>
          <p:cNvPr id="341" name="Group 340">
            <a:extLst>
              <a:ext uri="{FF2B5EF4-FFF2-40B4-BE49-F238E27FC236}">
                <a16:creationId xmlns:a16="http://schemas.microsoft.com/office/drawing/2014/main" id="{82298FC6-4D58-44D7-8B9B-9A0F9B42D030}"/>
              </a:ext>
            </a:extLst>
          </p:cNvPr>
          <p:cNvGrpSpPr/>
          <p:nvPr/>
        </p:nvGrpSpPr>
        <p:grpSpPr>
          <a:xfrm>
            <a:off x="6820155" y="4008088"/>
            <a:ext cx="709060" cy="709119"/>
            <a:chOff x="7321182" y="6165397"/>
            <a:chExt cx="709060" cy="709119"/>
          </a:xfrm>
        </p:grpSpPr>
        <p:sp>
          <p:nvSpPr>
            <p:cNvPr id="342" name="Freeform: Shape 341">
              <a:extLst>
                <a:ext uri="{FF2B5EF4-FFF2-40B4-BE49-F238E27FC236}">
                  <a16:creationId xmlns:a16="http://schemas.microsoft.com/office/drawing/2014/main" id="{9C71EF89-0C46-4290-90A2-4181F9A73636}"/>
                </a:ext>
              </a:extLst>
            </p:cNvPr>
            <p:cNvSpPr/>
            <p:nvPr/>
          </p:nvSpPr>
          <p:spPr>
            <a:xfrm>
              <a:off x="7355470" y="6805943"/>
              <a:ext cx="68695" cy="12180"/>
            </a:xfrm>
            <a:custGeom>
              <a:avLst/>
              <a:gdLst>
                <a:gd name="connsiteX0" fmla="*/ 68695 w 68695"/>
                <a:gd name="connsiteY0" fmla="*/ 0 h 12180"/>
                <a:gd name="connsiteX1" fmla="*/ 0 w 68695"/>
                <a:gd name="connsiteY1" fmla="*/ 0 h 12180"/>
              </a:gdLst>
              <a:ahLst/>
              <a:cxnLst>
                <a:cxn ang="0">
                  <a:pos x="connsiteX0" y="connsiteY0"/>
                </a:cxn>
                <a:cxn ang="0">
                  <a:pos x="connsiteX1" y="connsiteY1"/>
                </a:cxn>
              </a:cxnLst>
              <a:rect l="l" t="t" r="r" b="b"/>
              <a:pathLst>
                <a:path w="68695" h="12180">
                  <a:moveTo>
                    <a:pt x="68695" y="0"/>
                  </a:moveTo>
                  <a:lnTo>
                    <a:pt x="0" y="0"/>
                  </a:lnTo>
                </a:path>
              </a:pathLst>
            </a:custGeom>
            <a:ln w="18243" cap="flat">
              <a:solidFill>
                <a:srgbClr val="72808A"/>
              </a:solidFill>
              <a:prstDash val="solid"/>
              <a:round/>
            </a:ln>
          </p:spPr>
          <p:txBody>
            <a:bodyPr rtlCol="0" anchor="ctr"/>
            <a:lstStyle/>
            <a:p>
              <a:endParaRPr lang="ru-RU"/>
            </a:p>
          </p:txBody>
        </p:sp>
        <p:sp>
          <p:nvSpPr>
            <p:cNvPr id="343" name="Freeform: Shape 342">
              <a:extLst>
                <a:ext uri="{FF2B5EF4-FFF2-40B4-BE49-F238E27FC236}">
                  <a16:creationId xmlns:a16="http://schemas.microsoft.com/office/drawing/2014/main" id="{DBC47408-8BBB-461F-BF94-178E945DD258}"/>
                </a:ext>
              </a:extLst>
            </p:cNvPr>
            <p:cNvSpPr/>
            <p:nvPr/>
          </p:nvSpPr>
          <p:spPr>
            <a:xfrm>
              <a:off x="7424044" y="6165397"/>
              <a:ext cx="560401" cy="217047"/>
            </a:xfrm>
            <a:custGeom>
              <a:avLst/>
              <a:gdLst>
                <a:gd name="connsiteX0" fmla="*/ -294 w 560401"/>
                <a:gd name="connsiteY0" fmla="*/ -386 h 217047"/>
                <a:gd name="connsiteX1" fmla="*/ 525882 w 560401"/>
                <a:gd name="connsiteY1" fmla="*/ -386 h 217047"/>
                <a:gd name="connsiteX2" fmla="*/ 560108 w 560401"/>
                <a:gd name="connsiteY2" fmla="*/ 33840 h 217047"/>
                <a:gd name="connsiteX3" fmla="*/ 560108 w 560401"/>
                <a:gd name="connsiteY3" fmla="*/ 33962 h 217047"/>
                <a:gd name="connsiteX4" fmla="*/ 560108 w 560401"/>
                <a:gd name="connsiteY4" fmla="*/ 216662 h 217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401" h="217047">
                  <a:moveTo>
                    <a:pt x="-294" y="-386"/>
                  </a:moveTo>
                  <a:lnTo>
                    <a:pt x="525882" y="-386"/>
                  </a:lnTo>
                  <a:cubicBezTo>
                    <a:pt x="544786" y="-386"/>
                    <a:pt x="560108" y="14936"/>
                    <a:pt x="560108" y="33840"/>
                  </a:cubicBezTo>
                  <a:cubicBezTo>
                    <a:pt x="560108" y="33877"/>
                    <a:pt x="560108" y="33925"/>
                    <a:pt x="560108" y="33962"/>
                  </a:cubicBezTo>
                  <a:lnTo>
                    <a:pt x="560108" y="216662"/>
                  </a:lnTo>
                </a:path>
              </a:pathLst>
            </a:custGeom>
            <a:noFill/>
            <a:ln w="18243" cap="flat">
              <a:solidFill>
                <a:srgbClr val="72808A"/>
              </a:solidFill>
              <a:prstDash val="solid"/>
              <a:round/>
            </a:ln>
          </p:spPr>
          <p:txBody>
            <a:bodyPr rtlCol="0" anchor="ctr"/>
            <a:lstStyle/>
            <a:p>
              <a:endParaRPr lang="ru-RU"/>
            </a:p>
          </p:txBody>
        </p:sp>
        <p:sp>
          <p:nvSpPr>
            <p:cNvPr id="344" name="Freeform: Shape 343">
              <a:extLst>
                <a:ext uri="{FF2B5EF4-FFF2-40B4-BE49-F238E27FC236}">
                  <a16:creationId xmlns:a16="http://schemas.microsoft.com/office/drawing/2014/main" id="{0A5A6CFA-8137-4FAE-BCC1-DF8C84145F18}"/>
                </a:ext>
              </a:extLst>
            </p:cNvPr>
            <p:cNvSpPr/>
            <p:nvPr/>
          </p:nvSpPr>
          <p:spPr>
            <a:xfrm>
              <a:off x="7527086" y="6233971"/>
              <a:ext cx="388907" cy="45796"/>
            </a:xfrm>
            <a:custGeom>
              <a:avLst/>
              <a:gdLst>
                <a:gd name="connsiteX0" fmla="*/ 0 w 388907"/>
                <a:gd name="connsiteY0" fmla="*/ 0 h 45796"/>
                <a:gd name="connsiteX1" fmla="*/ 388907 w 388907"/>
                <a:gd name="connsiteY1" fmla="*/ 0 h 45796"/>
                <a:gd name="connsiteX2" fmla="*/ 388907 w 388907"/>
                <a:gd name="connsiteY2" fmla="*/ 45797 h 45796"/>
                <a:gd name="connsiteX3" fmla="*/ 0 w 388907"/>
                <a:gd name="connsiteY3" fmla="*/ 45797 h 45796"/>
              </a:gdLst>
              <a:ahLst/>
              <a:cxnLst>
                <a:cxn ang="0">
                  <a:pos x="connsiteX0" y="connsiteY0"/>
                </a:cxn>
                <a:cxn ang="0">
                  <a:pos x="connsiteX1" y="connsiteY1"/>
                </a:cxn>
                <a:cxn ang="0">
                  <a:pos x="connsiteX2" y="connsiteY2"/>
                </a:cxn>
                <a:cxn ang="0">
                  <a:pos x="connsiteX3" y="connsiteY3"/>
                </a:cxn>
              </a:cxnLst>
              <a:rect l="l" t="t" r="r" b="b"/>
              <a:pathLst>
                <a:path w="388907" h="45796">
                  <a:moveTo>
                    <a:pt x="0" y="0"/>
                  </a:moveTo>
                  <a:lnTo>
                    <a:pt x="388907" y="0"/>
                  </a:lnTo>
                  <a:lnTo>
                    <a:pt x="388907" y="45797"/>
                  </a:lnTo>
                  <a:lnTo>
                    <a:pt x="0" y="45797"/>
                  </a:lnTo>
                  <a:close/>
                </a:path>
              </a:pathLst>
            </a:custGeom>
            <a:noFill/>
            <a:ln w="18243" cap="flat">
              <a:solidFill>
                <a:srgbClr val="72808A"/>
              </a:solidFill>
              <a:prstDash val="solid"/>
              <a:round/>
            </a:ln>
          </p:spPr>
          <p:txBody>
            <a:bodyPr rtlCol="0" anchor="ctr"/>
            <a:lstStyle/>
            <a:p>
              <a:endParaRPr lang="ru-RU"/>
            </a:p>
          </p:txBody>
        </p:sp>
        <p:sp>
          <p:nvSpPr>
            <p:cNvPr id="345" name="Freeform: Shape 344">
              <a:extLst>
                <a:ext uri="{FF2B5EF4-FFF2-40B4-BE49-F238E27FC236}">
                  <a16:creationId xmlns:a16="http://schemas.microsoft.com/office/drawing/2014/main" id="{E67BAB78-DE8A-47BB-B039-3AE912B296B7}"/>
                </a:ext>
              </a:extLst>
            </p:cNvPr>
            <p:cNvSpPr/>
            <p:nvPr/>
          </p:nvSpPr>
          <p:spPr>
            <a:xfrm>
              <a:off x="7527086" y="6474160"/>
              <a:ext cx="12180" cy="228740"/>
            </a:xfrm>
            <a:custGeom>
              <a:avLst/>
              <a:gdLst>
                <a:gd name="connsiteX0" fmla="*/ 0 w 12180"/>
                <a:gd name="connsiteY0" fmla="*/ 0 h 228740"/>
                <a:gd name="connsiteX1" fmla="*/ 0 w 12180"/>
                <a:gd name="connsiteY1" fmla="*/ 228740 h 228740"/>
              </a:gdLst>
              <a:ahLst/>
              <a:cxnLst>
                <a:cxn ang="0">
                  <a:pos x="connsiteX0" y="connsiteY0"/>
                </a:cxn>
                <a:cxn ang="0">
                  <a:pos x="connsiteX1" y="connsiteY1"/>
                </a:cxn>
              </a:cxnLst>
              <a:rect l="l" t="t" r="r" b="b"/>
              <a:pathLst>
                <a:path w="12180" h="228740">
                  <a:moveTo>
                    <a:pt x="0" y="0"/>
                  </a:moveTo>
                  <a:lnTo>
                    <a:pt x="0" y="228740"/>
                  </a:lnTo>
                </a:path>
              </a:pathLst>
            </a:custGeom>
            <a:ln w="18243" cap="flat">
              <a:solidFill>
                <a:srgbClr val="72808A"/>
              </a:solidFill>
              <a:prstDash val="solid"/>
              <a:round/>
            </a:ln>
          </p:spPr>
          <p:txBody>
            <a:bodyPr rtlCol="0" anchor="ctr"/>
            <a:lstStyle/>
            <a:p>
              <a:endParaRPr lang="ru-RU"/>
            </a:p>
          </p:txBody>
        </p:sp>
        <p:sp>
          <p:nvSpPr>
            <p:cNvPr id="346" name="Freeform: Shape 345">
              <a:extLst>
                <a:ext uri="{FF2B5EF4-FFF2-40B4-BE49-F238E27FC236}">
                  <a16:creationId xmlns:a16="http://schemas.microsoft.com/office/drawing/2014/main" id="{D2E1F1E7-D9F4-4A84-ABC9-84102EE42E10}"/>
                </a:ext>
              </a:extLst>
            </p:cNvPr>
            <p:cNvSpPr/>
            <p:nvPr/>
          </p:nvSpPr>
          <p:spPr>
            <a:xfrm>
              <a:off x="7572761" y="6542855"/>
              <a:ext cx="12180" cy="160045"/>
            </a:xfrm>
            <a:custGeom>
              <a:avLst/>
              <a:gdLst>
                <a:gd name="connsiteX0" fmla="*/ 0 w 12180"/>
                <a:gd name="connsiteY0" fmla="*/ 0 h 160045"/>
                <a:gd name="connsiteX1" fmla="*/ 0 w 12180"/>
                <a:gd name="connsiteY1" fmla="*/ 160045 h 160045"/>
              </a:gdLst>
              <a:ahLst/>
              <a:cxnLst>
                <a:cxn ang="0">
                  <a:pos x="connsiteX0" y="connsiteY0"/>
                </a:cxn>
                <a:cxn ang="0">
                  <a:pos x="connsiteX1" y="connsiteY1"/>
                </a:cxn>
              </a:cxnLst>
              <a:rect l="l" t="t" r="r" b="b"/>
              <a:pathLst>
                <a:path w="12180" h="160045">
                  <a:moveTo>
                    <a:pt x="0" y="0"/>
                  </a:moveTo>
                  <a:lnTo>
                    <a:pt x="0" y="160045"/>
                  </a:lnTo>
                </a:path>
              </a:pathLst>
            </a:custGeom>
            <a:ln w="18243" cap="flat">
              <a:solidFill>
                <a:srgbClr val="72808A"/>
              </a:solidFill>
              <a:prstDash val="solid"/>
              <a:round/>
            </a:ln>
          </p:spPr>
          <p:txBody>
            <a:bodyPr rtlCol="0" anchor="ctr"/>
            <a:lstStyle/>
            <a:p>
              <a:endParaRPr lang="ru-RU"/>
            </a:p>
          </p:txBody>
        </p:sp>
        <p:sp>
          <p:nvSpPr>
            <p:cNvPr id="347" name="Freeform: Shape 346">
              <a:extLst>
                <a:ext uri="{FF2B5EF4-FFF2-40B4-BE49-F238E27FC236}">
                  <a16:creationId xmlns:a16="http://schemas.microsoft.com/office/drawing/2014/main" id="{43C89834-E590-482C-A4EB-D67407E3457F}"/>
                </a:ext>
              </a:extLst>
            </p:cNvPr>
            <p:cNvSpPr/>
            <p:nvPr/>
          </p:nvSpPr>
          <p:spPr>
            <a:xfrm>
              <a:off x="7618558" y="6405587"/>
              <a:ext cx="12180" cy="297313"/>
            </a:xfrm>
            <a:custGeom>
              <a:avLst/>
              <a:gdLst>
                <a:gd name="connsiteX0" fmla="*/ 0 w 12180"/>
                <a:gd name="connsiteY0" fmla="*/ 0 h 297313"/>
                <a:gd name="connsiteX1" fmla="*/ 0 w 12180"/>
                <a:gd name="connsiteY1" fmla="*/ 297314 h 297313"/>
              </a:gdLst>
              <a:ahLst/>
              <a:cxnLst>
                <a:cxn ang="0">
                  <a:pos x="connsiteX0" y="connsiteY0"/>
                </a:cxn>
                <a:cxn ang="0">
                  <a:pos x="connsiteX1" y="connsiteY1"/>
                </a:cxn>
              </a:cxnLst>
              <a:rect l="l" t="t" r="r" b="b"/>
              <a:pathLst>
                <a:path w="12180" h="297313">
                  <a:moveTo>
                    <a:pt x="0" y="0"/>
                  </a:moveTo>
                  <a:lnTo>
                    <a:pt x="0" y="297314"/>
                  </a:lnTo>
                </a:path>
              </a:pathLst>
            </a:custGeom>
            <a:ln w="18243" cap="flat">
              <a:solidFill>
                <a:srgbClr val="72808A"/>
              </a:solidFill>
              <a:prstDash val="solid"/>
              <a:round/>
            </a:ln>
          </p:spPr>
          <p:txBody>
            <a:bodyPr rtlCol="0" anchor="ctr"/>
            <a:lstStyle/>
            <a:p>
              <a:endParaRPr lang="ru-RU"/>
            </a:p>
          </p:txBody>
        </p:sp>
        <p:sp>
          <p:nvSpPr>
            <p:cNvPr id="348" name="Freeform: Shape 347">
              <a:extLst>
                <a:ext uri="{FF2B5EF4-FFF2-40B4-BE49-F238E27FC236}">
                  <a16:creationId xmlns:a16="http://schemas.microsoft.com/office/drawing/2014/main" id="{56CB1937-1150-40D1-A508-AF97C7ED1F5B}"/>
                </a:ext>
              </a:extLst>
            </p:cNvPr>
            <p:cNvSpPr/>
            <p:nvPr/>
          </p:nvSpPr>
          <p:spPr>
            <a:xfrm>
              <a:off x="7664355" y="6497059"/>
              <a:ext cx="12180" cy="205842"/>
            </a:xfrm>
            <a:custGeom>
              <a:avLst/>
              <a:gdLst>
                <a:gd name="connsiteX0" fmla="*/ 0 w 12180"/>
                <a:gd name="connsiteY0" fmla="*/ 0 h 205842"/>
                <a:gd name="connsiteX1" fmla="*/ 0 w 12180"/>
                <a:gd name="connsiteY1" fmla="*/ 205842 h 205842"/>
              </a:gdLst>
              <a:ahLst/>
              <a:cxnLst>
                <a:cxn ang="0">
                  <a:pos x="connsiteX0" y="connsiteY0"/>
                </a:cxn>
                <a:cxn ang="0">
                  <a:pos x="connsiteX1" y="connsiteY1"/>
                </a:cxn>
              </a:cxnLst>
              <a:rect l="l" t="t" r="r" b="b"/>
              <a:pathLst>
                <a:path w="12180" h="205842">
                  <a:moveTo>
                    <a:pt x="0" y="0"/>
                  </a:moveTo>
                  <a:lnTo>
                    <a:pt x="0" y="205842"/>
                  </a:lnTo>
                </a:path>
              </a:pathLst>
            </a:custGeom>
            <a:ln w="18243" cap="flat">
              <a:solidFill>
                <a:srgbClr val="72808A"/>
              </a:solidFill>
              <a:prstDash val="solid"/>
              <a:round/>
            </a:ln>
          </p:spPr>
          <p:txBody>
            <a:bodyPr rtlCol="0" anchor="ctr"/>
            <a:lstStyle/>
            <a:p>
              <a:endParaRPr lang="ru-RU"/>
            </a:p>
          </p:txBody>
        </p:sp>
        <p:sp>
          <p:nvSpPr>
            <p:cNvPr id="349" name="Freeform: Shape 348">
              <a:extLst>
                <a:ext uri="{FF2B5EF4-FFF2-40B4-BE49-F238E27FC236}">
                  <a16:creationId xmlns:a16="http://schemas.microsoft.com/office/drawing/2014/main" id="{68881AF3-09BB-4765-BE7F-483143516A90}"/>
                </a:ext>
              </a:extLst>
            </p:cNvPr>
            <p:cNvSpPr/>
            <p:nvPr/>
          </p:nvSpPr>
          <p:spPr>
            <a:xfrm>
              <a:off x="7515637" y="6737248"/>
              <a:ext cx="160166" cy="12180"/>
            </a:xfrm>
            <a:custGeom>
              <a:avLst/>
              <a:gdLst>
                <a:gd name="connsiteX0" fmla="*/ 0 w 160166"/>
                <a:gd name="connsiteY0" fmla="*/ 0 h 12180"/>
                <a:gd name="connsiteX1" fmla="*/ 160167 w 160166"/>
                <a:gd name="connsiteY1" fmla="*/ 0 h 12180"/>
              </a:gdLst>
              <a:ahLst/>
              <a:cxnLst>
                <a:cxn ang="0">
                  <a:pos x="connsiteX0" y="connsiteY0"/>
                </a:cxn>
                <a:cxn ang="0">
                  <a:pos x="connsiteX1" y="connsiteY1"/>
                </a:cxn>
              </a:cxnLst>
              <a:rect l="l" t="t" r="r" b="b"/>
              <a:pathLst>
                <a:path w="160166" h="12180">
                  <a:moveTo>
                    <a:pt x="0" y="0"/>
                  </a:moveTo>
                  <a:lnTo>
                    <a:pt x="160167" y="0"/>
                  </a:lnTo>
                </a:path>
              </a:pathLst>
            </a:custGeom>
            <a:ln w="18243" cap="flat">
              <a:solidFill>
                <a:srgbClr val="72808A"/>
              </a:solidFill>
              <a:prstDash val="solid"/>
              <a:round/>
            </a:ln>
          </p:spPr>
          <p:txBody>
            <a:bodyPr rtlCol="0" anchor="ctr"/>
            <a:lstStyle/>
            <a:p>
              <a:endParaRPr lang="ru-RU"/>
            </a:p>
          </p:txBody>
        </p:sp>
        <p:sp>
          <p:nvSpPr>
            <p:cNvPr id="350" name="Freeform: Shape 349">
              <a:extLst>
                <a:ext uri="{FF2B5EF4-FFF2-40B4-BE49-F238E27FC236}">
                  <a16:creationId xmlns:a16="http://schemas.microsoft.com/office/drawing/2014/main" id="{42D9D133-0837-472A-8088-43E6604C986B}"/>
                </a:ext>
              </a:extLst>
            </p:cNvPr>
            <p:cNvSpPr/>
            <p:nvPr/>
          </p:nvSpPr>
          <p:spPr>
            <a:xfrm>
              <a:off x="7515637" y="6325564"/>
              <a:ext cx="22898" cy="12180"/>
            </a:xfrm>
            <a:custGeom>
              <a:avLst/>
              <a:gdLst>
                <a:gd name="connsiteX0" fmla="*/ 0 w 22898"/>
                <a:gd name="connsiteY0" fmla="*/ 0 h 12180"/>
                <a:gd name="connsiteX1" fmla="*/ 22898 w 22898"/>
                <a:gd name="connsiteY1" fmla="*/ 0 h 12180"/>
              </a:gdLst>
              <a:ahLst/>
              <a:cxnLst>
                <a:cxn ang="0">
                  <a:pos x="connsiteX0" y="connsiteY0"/>
                </a:cxn>
                <a:cxn ang="0">
                  <a:pos x="connsiteX1" y="connsiteY1"/>
                </a:cxn>
              </a:cxnLst>
              <a:rect l="l" t="t" r="r" b="b"/>
              <a:pathLst>
                <a:path w="22898" h="12180">
                  <a:moveTo>
                    <a:pt x="0" y="0"/>
                  </a:moveTo>
                  <a:lnTo>
                    <a:pt x="22898" y="0"/>
                  </a:lnTo>
                </a:path>
              </a:pathLst>
            </a:custGeom>
            <a:ln w="18243" cap="flat">
              <a:solidFill>
                <a:srgbClr val="72808A"/>
              </a:solidFill>
              <a:prstDash val="solid"/>
              <a:round/>
            </a:ln>
          </p:spPr>
          <p:txBody>
            <a:bodyPr rtlCol="0" anchor="ctr"/>
            <a:lstStyle/>
            <a:p>
              <a:endParaRPr lang="ru-RU"/>
            </a:p>
          </p:txBody>
        </p:sp>
        <p:sp>
          <p:nvSpPr>
            <p:cNvPr id="351" name="Freeform: Shape 350">
              <a:extLst>
                <a:ext uri="{FF2B5EF4-FFF2-40B4-BE49-F238E27FC236}">
                  <a16:creationId xmlns:a16="http://schemas.microsoft.com/office/drawing/2014/main" id="{AB95F6FE-860D-44B5-B23D-4EC8A31D1F04}"/>
                </a:ext>
              </a:extLst>
            </p:cNvPr>
            <p:cNvSpPr/>
            <p:nvPr/>
          </p:nvSpPr>
          <p:spPr>
            <a:xfrm>
              <a:off x="7561434" y="6325564"/>
              <a:ext cx="22776" cy="12180"/>
            </a:xfrm>
            <a:custGeom>
              <a:avLst/>
              <a:gdLst>
                <a:gd name="connsiteX0" fmla="*/ 0 w 22776"/>
                <a:gd name="connsiteY0" fmla="*/ 0 h 12180"/>
                <a:gd name="connsiteX1" fmla="*/ 22777 w 22776"/>
                <a:gd name="connsiteY1" fmla="*/ 0 h 12180"/>
              </a:gdLst>
              <a:ahLst/>
              <a:cxnLst>
                <a:cxn ang="0">
                  <a:pos x="connsiteX0" y="connsiteY0"/>
                </a:cxn>
                <a:cxn ang="0">
                  <a:pos x="connsiteX1" y="connsiteY1"/>
                </a:cxn>
              </a:cxnLst>
              <a:rect l="l" t="t" r="r" b="b"/>
              <a:pathLst>
                <a:path w="22776" h="12180">
                  <a:moveTo>
                    <a:pt x="0" y="0"/>
                  </a:moveTo>
                  <a:lnTo>
                    <a:pt x="22777" y="0"/>
                  </a:lnTo>
                </a:path>
              </a:pathLst>
            </a:custGeom>
            <a:ln w="18243" cap="flat">
              <a:solidFill>
                <a:srgbClr val="72808A"/>
              </a:solidFill>
              <a:prstDash val="solid"/>
              <a:round/>
            </a:ln>
          </p:spPr>
          <p:txBody>
            <a:bodyPr rtlCol="0" anchor="ctr"/>
            <a:lstStyle/>
            <a:p>
              <a:endParaRPr lang="ru-RU"/>
            </a:p>
          </p:txBody>
        </p:sp>
        <p:sp>
          <p:nvSpPr>
            <p:cNvPr id="352" name="Freeform: Shape 351">
              <a:extLst>
                <a:ext uri="{FF2B5EF4-FFF2-40B4-BE49-F238E27FC236}">
                  <a16:creationId xmlns:a16="http://schemas.microsoft.com/office/drawing/2014/main" id="{CDC04C8A-0191-4504-A11A-28827E56FFC7}"/>
                </a:ext>
              </a:extLst>
            </p:cNvPr>
            <p:cNvSpPr/>
            <p:nvPr/>
          </p:nvSpPr>
          <p:spPr>
            <a:xfrm>
              <a:off x="7607109" y="6325564"/>
              <a:ext cx="22898" cy="12180"/>
            </a:xfrm>
            <a:custGeom>
              <a:avLst/>
              <a:gdLst>
                <a:gd name="connsiteX0" fmla="*/ 0 w 22898"/>
                <a:gd name="connsiteY0" fmla="*/ 0 h 12180"/>
                <a:gd name="connsiteX1" fmla="*/ 22899 w 22898"/>
                <a:gd name="connsiteY1" fmla="*/ 0 h 12180"/>
              </a:gdLst>
              <a:ahLst/>
              <a:cxnLst>
                <a:cxn ang="0">
                  <a:pos x="connsiteX0" y="connsiteY0"/>
                </a:cxn>
                <a:cxn ang="0">
                  <a:pos x="connsiteX1" y="connsiteY1"/>
                </a:cxn>
              </a:cxnLst>
              <a:rect l="l" t="t" r="r" b="b"/>
              <a:pathLst>
                <a:path w="22898" h="12180">
                  <a:moveTo>
                    <a:pt x="0" y="0"/>
                  </a:moveTo>
                  <a:lnTo>
                    <a:pt x="22899" y="0"/>
                  </a:lnTo>
                </a:path>
              </a:pathLst>
            </a:custGeom>
            <a:ln w="18243" cap="flat">
              <a:solidFill>
                <a:srgbClr val="72808A"/>
              </a:solidFill>
              <a:prstDash val="solid"/>
              <a:round/>
            </a:ln>
          </p:spPr>
          <p:txBody>
            <a:bodyPr rtlCol="0" anchor="ctr"/>
            <a:lstStyle/>
            <a:p>
              <a:endParaRPr lang="ru-RU"/>
            </a:p>
          </p:txBody>
        </p:sp>
        <p:sp>
          <p:nvSpPr>
            <p:cNvPr id="353" name="Freeform: Shape 352">
              <a:extLst>
                <a:ext uri="{FF2B5EF4-FFF2-40B4-BE49-F238E27FC236}">
                  <a16:creationId xmlns:a16="http://schemas.microsoft.com/office/drawing/2014/main" id="{9FC27B31-0E55-4C6E-9168-CABAA1881D5C}"/>
                </a:ext>
              </a:extLst>
            </p:cNvPr>
            <p:cNvSpPr/>
            <p:nvPr/>
          </p:nvSpPr>
          <p:spPr>
            <a:xfrm>
              <a:off x="7652906" y="6325564"/>
              <a:ext cx="274415" cy="12180"/>
            </a:xfrm>
            <a:custGeom>
              <a:avLst/>
              <a:gdLst>
                <a:gd name="connsiteX0" fmla="*/ 0 w 274415"/>
                <a:gd name="connsiteY0" fmla="*/ 0 h 12180"/>
                <a:gd name="connsiteX1" fmla="*/ 274416 w 274415"/>
                <a:gd name="connsiteY1" fmla="*/ 0 h 12180"/>
              </a:gdLst>
              <a:ahLst/>
              <a:cxnLst>
                <a:cxn ang="0">
                  <a:pos x="connsiteX0" y="connsiteY0"/>
                </a:cxn>
                <a:cxn ang="0">
                  <a:pos x="connsiteX1" y="connsiteY1"/>
                </a:cxn>
              </a:cxnLst>
              <a:rect l="l" t="t" r="r" b="b"/>
              <a:pathLst>
                <a:path w="274415" h="12180">
                  <a:moveTo>
                    <a:pt x="0" y="0"/>
                  </a:moveTo>
                  <a:lnTo>
                    <a:pt x="274416" y="0"/>
                  </a:lnTo>
                </a:path>
              </a:pathLst>
            </a:custGeom>
            <a:ln w="18243" cap="flat">
              <a:solidFill>
                <a:srgbClr val="72808A"/>
              </a:solidFill>
              <a:prstDash val="solid"/>
              <a:round/>
            </a:ln>
          </p:spPr>
          <p:txBody>
            <a:bodyPr rtlCol="0" anchor="ctr"/>
            <a:lstStyle/>
            <a:p>
              <a:endParaRPr lang="ru-RU"/>
            </a:p>
          </p:txBody>
        </p:sp>
        <p:sp>
          <p:nvSpPr>
            <p:cNvPr id="354" name="Freeform: Shape 353">
              <a:extLst>
                <a:ext uri="{FF2B5EF4-FFF2-40B4-BE49-F238E27FC236}">
                  <a16:creationId xmlns:a16="http://schemas.microsoft.com/office/drawing/2014/main" id="{6AE25716-5B06-475C-845E-208E5099AE2B}"/>
                </a:ext>
              </a:extLst>
            </p:cNvPr>
            <p:cNvSpPr/>
            <p:nvPr/>
          </p:nvSpPr>
          <p:spPr>
            <a:xfrm>
              <a:off x="7321182" y="6165397"/>
              <a:ext cx="343172" cy="686221"/>
            </a:xfrm>
            <a:custGeom>
              <a:avLst/>
              <a:gdLst>
                <a:gd name="connsiteX0" fmla="*/ 33994 w 343172"/>
                <a:gd name="connsiteY0" fmla="*/ 113984 h 686221"/>
                <a:gd name="connsiteX1" fmla="*/ -232 w 343172"/>
                <a:gd name="connsiteY1" fmla="*/ 113984 h 686221"/>
                <a:gd name="connsiteX2" fmla="*/ -232 w 343172"/>
                <a:gd name="connsiteY2" fmla="*/ 605813 h 686221"/>
                <a:gd name="connsiteX3" fmla="*/ 32009 w 343172"/>
                <a:gd name="connsiteY3" fmla="*/ 642146 h 686221"/>
                <a:gd name="connsiteX4" fmla="*/ 68342 w 343172"/>
                <a:gd name="connsiteY4" fmla="*/ 609905 h 686221"/>
                <a:gd name="connsiteX5" fmla="*/ 68342 w 343172"/>
                <a:gd name="connsiteY5" fmla="*/ 605813 h 686221"/>
                <a:gd name="connsiteX6" fmla="*/ 68342 w 343172"/>
                <a:gd name="connsiteY6" fmla="*/ 33962 h 686221"/>
                <a:gd name="connsiteX7" fmla="*/ 102690 w 343172"/>
                <a:gd name="connsiteY7" fmla="*/ -386 h 686221"/>
                <a:gd name="connsiteX8" fmla="*/ 137037 w 343172"/>
                <a:gd name="connsiteY8" fmla="*/ 33962 h 686221"/>
                <a:gd name="connsiteX9" fmla="*/ 137037 w 343172"/>
                <a:gd name="connsiteY9" fmla="*/ 651610 h 686221"/>
                <a:gd name="connsiteX10" fmla="*/ 171263 w 343172"/>
                <a:gd name="connsiteY10" fmla="*/ 685835 h 686221"/>
                <a:gd name="connsiteX11" fmla="*/ 205611 w 343172"/>
                <a:gd name="connsiteY11" fmla="*/ 651610 h 686221"/>
                <a:gd name="connsiteX12" fmla="*/ 239958 w 343172"/>
                <a:gd name="connsiteY12" fmla="*/ 685835 h 686221"/>
                <a:gd name="connsiteX13" fmla="*/ 274184 w 343172"/>
                <a:gd name="connsiteY13" fmla="*/ 651610 h 686221"/>
                <a:gd name="connsiteX14" fmla="*/ 308531 w 343172"/>
                <a:gd name="connsiteY14" fmla="*/ 685835 h 686221"/>
                <a:gd name="connsiteX15" fmla="*/ 342879 w 343172"/>
                <a:gd name="connsiteY15" fmla="*/ 651610 h 68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172" h="686221">
                  <a:moveTo>
                    <a:pt x="33994" y="113984"/>
                  </a:moveTo>
                  <a:lnTo>
                    <a:pt x="-232" y="113984"/>
                  </a:lnTo>
                  <a:lnTo>
                    <a:pt x="-232" y="605813"/>
                  </a:lnTo>
                  <a:cubicBezTo>
                    <a:pt x="-1364" y="624753"/>
                    <a:pt x="13069" y="641013"/>
                    <a:pt x="32009" y="642146"/>
                  </a:cubicBezTo>
                  <a:cubicBezTo>
                    <a:pt x="50949" y="643279"/>
                    <a:pt x="67209" y="628833"/>
                    <a:pt x="68342" y="609905"/>
                  </a:cubicBezTo>
                  <a:cubicBezTo>
                    <a:pt x="68427" y="608541"/>
                    <a:pt x="68427" y="607177"/>
                    <a:pt x="68342" y="605813"/>
                  </a:cubicBezTo>
                  <a:lnTo>
                    <a:pt x="68342" y="33962"/>
                  </a:lnTo>
                  <a:cubicBezTo>
                    <a:pt x="68342" y="14997"/>
                    <a:pt x="83725" y="-386"/>
                    <a:pt x="102690" y="-386"/>
                  </a:cubicBezTo>
                  <a:cubicBezTo>
                    <a:pt x="121654" y="-386"/>
                    <a:pt x="137037" y="14997"/>
                    <a:pt x="137037" y="33962"/>
                  </a:cubicBezTo>
                  <a:lnTo>
                    <a:pt x="137037" y="651610"/>
                  </a:lnTo>
                  <a:lnTo>
                    <a:pt x="171263" y="685835"/>
                  </a:lnTo>
                  <a:lnTo>
                    <a:pt x="205611" y="651610"/>
                  </a:lnTo>
                  <a:lnTo>
                    <a:pt x="239958" y="685835"/>
                  </a:lnTo>
                  <a:lnTo>
                    <a:pt x="274184" y="651610"/>
                  </a:lnTo>
                  <a:lnTo>
                    <a:pt x="308531" y="685835"/>
                  </a:lnTo>
                  <a:lnTo>
                    <a:pt x="342879" y="651610"/>
                  </a:lnTo>
                </a:path>
              </a:pathLst>
            </a:custGeom>
            <a:noFill/>
            <a:ln w="18243" cap="flat">
              <a:solidFill>
                <a:srgbClr val="72808A"/>
              </a:solidFill>
              <a:prstDash val="solid"/>
              <a:round/>
            </a:ln>
          </p:spPr>
          <p:txBody>
            <a:bodyPr rtlCol="0" anchor="ctr"/>
            <a:lstStyle/>
            <a:p>
              <a:endParaRPr lang="ru-RU"/>
            </a:p>
          </p:txBody>
        </p:sp>
        <p:sp>
          <p:nvSpPr>
            <p:cNvPr id="355" name="Freeform: Shape 354">
              <a:extLst>
                <a:ext uri="{FF2B5EF4-FFF2-40B4-BE49-F238E27FC236}">
                  <a16:creationId xmlns:a16="http://schemas.microsoft.com/office/drawing/2014/main" id="{01568D57-0EE1-4134-80A3-2A73E0CC2E04}"/>
                </a:ext>
              </a:extLst>
            </p:cNvPr>
            <p:cNvSpPr/>
            <p:nvPr/>
          </p:nvSpPr>
          <p:spPr>
            <a:xfrm>
              <a:off x="7710030" y="6417036"/>
              <a:ext cx="320212" cy="457480"/>
            </a:xfrm>
            <a:custGeom>
              <a:avLst/>
              <a:gdLst>
                <a:gd name="connsiteX0" fmla="*/ 0 w 320212"/>
                <a:gd name="connsiteY0" fmla="*/ 0 h 457480"/>
                <a:gd name="connsiteX1" fmla="*/ 320212 w 320212"/>
                <a:gd name="connsiteY1" fmla="*/ 0 h 457480"/>
                <a:gd name="connsiteX2" fmla="*/ 320212 w 320212"/>
                <a:gd name="connsiteY2" fmla="*/ 457481 h 457480"/>
                <a:gd name="connsiteX3" fmla="*/ 0 w 320212"/>
                <a:gd name="connsiteY3" fmla="*/ 457481 h 457480"/>
              </a:gdLst>
              <a:ahLst/>
              <a:cxnLst>
                <a:cxn ang="0">
                  <a:pos x="connsiteX0" y="connsiteY0"/>
                </a:cxn>
                <a:cxn ang="0">
                  <a:pos x="connsiteX1" y="connsiteY1"/>
                </a:cxn>
                <a:cxn ang="0">
                  <a:pos x="connsiteX2" y="connsiteY2"/>
                </a:cxn>
                <a:cxn ang="0">
                  <a:pos x="connsiteX3" y="connsiteY3"/>
                </a:cxn>
              </a:cxnLst>
              <a:rect l="l" t="t" r="r" b="b"/>
              <a:pathLst>
                <a:path w="320212" h="457480">
                  <a:moveTo>
                    <a:pt x="0" y="0"/>
                  </a:moveTo>
                  <a:lnTo>
                    <a:pt x="320212" y="0"/>
                  </a:lnTo>
                  <a:lnTo>
                    <a:pt x="320212" y="457481"/>
                  </a:lnTo>
                  <a:lnTo>
                    <a:pt x="0" y="457481"/>
                  </a:lnTo>
                  <a:close/>
                </a:path>
              </a:pathLst>
            </a:custGeom>
            <a:noFill/>
            <a:ln w="18243" cap="flat">
              <a:solidFill>
                <a:srgbClr val="C8222F"/>
              </a:solidFill>
              <a:prstDash val="solid"/>
              <a:round/>
            </a:ln>
          </p:spPr>
          <p:txBody>
            <a:bodyPr rtlCol="0" anchor="ctr"/>
            <a:lstStyle/>
            <a:p>
              <a:endParaRPr lang="ru-RU"/>
            </a:p>
          </p:txBody>
        </p:sp>
        <p:sp>
          <p:nvSpPr>
            <p:cNvPr id="356" name="Freeform: Shape 355">
              <a:extLst>
                <a:ext uri="{FF2B5EF4-FFF2-40B4-BE49-F238E27FC236}">
                  <a16:creationId xmlns:a16="http://schemas.microsoft.com/office/drawing/2014/main" id="{25823B6B-3BEF-4CD2-A9BF-89EC3576F17F}"/>
                </a:ext>
              </a:extLst>
            </p:cNvPr>
            <p:cNvSpPr/>
            <p:nvPr/>
          </p:nvSpPr>
          <p:spPr>
            <a:xfrm>
              <a:off x="7755827" y="6783045"/>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57" name="Freeform: Shape 356">
              <a:extLst>
                <a:ext uri="{FF2B5EF4-FFF2-40B4-BE49-F238E27FC236}">
                  <a16:creationId xmlns:a16="http://schemas.microsoft.com/office/drawing/2014/main" id="{1E250B5E-4353-41DD-A852-799B7E231ABC}"/>
                </a:ext>
              </a:extLst>
            </p:cNvPr>
            <p:cNvSpPr/>
            <p:nvPr/>
          </p:nvSpPr>
          <p:spPr>
            <a:xfrm>
              <a:off x="7847299" y="6783045"/>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58" name="Freeform: Shape 357">
              <a:extLst>
                <a:ext uri="{FF2B5EF4-FFF2-40B4-BE49-F238E27FC236}">
                  <a16:creationId xmlns:a16="http://schemas.microsoft.com/office/drawing/2014/main" id="{CCAE771C-0951-4BEE-880F-DE3D540F7B39}"/>
                </a:ext>
              </a:extLst>
            </p:cNvPr>
            <p:cNvSpPr/>
            <p:nvPr/>
          </p:nvSpPr>
          <p:spPr>
            <a:xfrm>
              <a:off x="7938770" y="6783045"/>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59" name="Freeform: Shape 358">
              <a:extLst>
                <a:ext uri="{FF2B5EF4-FFF2-40B4-BE49-F238E27FC236}">
                  <a16:creationId xmlns:a16="http://schemas.microsoft.com/office/drawing/2014/main" id="{296AE344-AA3D-4274-98BE-A14FEE48880B}"/>
                </a:ext>
              </a:extLst>
            </p:cNvPr>
            <p:cNvSpPr/>
            <p:nvPr/>
          </p:nvSpPr>
          <p:spPr>
            <a:xfrm>
              <a:off x="7755827" y="6691573"/>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60" name="Freeform: Shape 359">
              <a:extLst>
                <a:ext uri="{FF2B5EF4-FFF2-40B4-BE49-F238E27FC236}">
                  <a16:creationId xmlns:a16="http://schemas.microsoft.com/office/drawing/2014/main" id="{AB72623C-49BD-4960-BEF6-971B5B749F85}"/>
                </a:ext>
              </a:extLst>
            </p:cNvPr>
            <p:cNvSpPr/>
            <p:nvPr/>
          </p:nvSpPr>
          <p:spPr>
            <a:xfrm>
              <a:off x="7847299" y="6691573"/>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61" name="Freeform: Shape 360">
              <a:extLst>
                <a:ext uri="{FF2B5EF4-FFF2-40B4-BE49-F238E27FC236}">
                  <a16:creationId xmlns:a16="http://schemas.microsoft.com/office/drawing/2014/main" id="{0D345618-3689-4A07-B6C8-DB61F2738F8F}"/>
                </a:ext>
              </a:extLst>
            </p:cNvPr>
            <p:cNvSpPr/>
            <p:nvPr/>
          </p:nvSpPr>
          <p:spPr>
            <a:xfrm>
              <a:off x="7938770" y="6691573"/>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62" name="Freeform: Shape 361">
              <a:extLst>
                <a:ext uri="{FF2B5EF4-FFF2-40B4-BE49-F238E27FC236}">
                  <a16:creationId xmlns:a16="http://schemas.microsoft.com/office/drawing/2014/main" id="{FC3B2A4E-B190-4484-8C95-0FEEDA5C343A}"/>
                </a:ext>
              </a:extLst>
            </p:cNvPr>
            <p:cNvSpPr/>
            <p:nvPr/>
          </p:nvSpPr>
          <p:spPr>
            <a:xfrm>
              <a:off x="7755827" y="6599980"/>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63" name="Freeform: Shape 362">
              <a:extLst>
                <a:ext uri="{FF2B5EF4-FFF2-40B4-BE49-F238E27FC236}">
                  <a16:creationId xmlns:a16="http://schemas.microsoft.com/office/drawing/2014/main" id="{B6541DB7-541C-45FF-9785-D9BDE781CCD5}"/>
                </a:ext>
              </a:extLst>
            </p:cNvPr>
            <p:cNvSpPr/>
            <p:nvPr/>
          </p:nvSpPr>
          <p:spPr>
            <a:xfrm>
              <a:off x="7847299" y="6599980"/>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64" name="Freeform: Shape 363">
              <a:extLst>
                <a:ext uri="{FF2B5EF4-FFF2-40B4-BE49-F238E27FC236}">
                  <a16:creationId xmlns:a16="http://schemas.microsoft.com/office/drawing/2014/main" id="{68CF249A-F017-47C4-BBF7-CBB7EE02B6EC}"/>
                </a:ext>
              </a:extLst>
            </p:cNvPr>
            <p:cNvSpPr/>
            <p:nvPr/>
          </p:nvSpPr>
          <p:spPr>
            <a:xfrm>
              <a:off x="7938770" y="6599980"/>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365" name="Freeform: Shape 364">
              <a:extLst>
                <a:ext uri="{FF2B5EF4-FFF2-40B4-BE49-F238E27FC236}">
                  <a16:creationId xmlns:a16="http://schemas.microsoft.com/office/drawing/2014/main" id="{BCE993A2-4887-4F33-9D8F-43FC8A040BEE}"/>
                </a:ext>
              </a:extLst>
            </p:cNvPr>
            <p:cNvSpPr/>
            <p:nvPr/>
          </p:nvSpPr>
          <p:spPr>
            <a:xfrm>
              <a:off x="7744378" y="6554305"/>
              <a:ext cx="251638" cy="12180"/>
            </a:xfrm>
            <a:custGeom>
              <a:avLst/>
              <a:gdLst>
                <a:gd name="connsiteX0" fmla="*/ 0 w 251638"/>
                <a:gd name="connsiteY0" fmla="*/ 0 h 12180"/>
                <a:gd name="connsiteX1" fmla="*/ 251639 w 251638"/>
                <a:gd name="connsiteY1" fmla="*/ 0 h 12180"/>
              </a:gdLst>
              <a:ahLst/>
              <a:cxnLst>
                <a:cxn ang="0">
                  <a:pos x="connsiteX0" y="connsiteY0"/>
                </a:cxn>
                <a:cxn ang="0">
                  <a:pos x="connsiteX1" y="connsiteY1"/>
                </a:cxn>
              </a:cxnLst>
              <a:rect l="l" t="t" r="r" b="b"/>
              <a:pathLst>
                <a:path w="251638" h="12180">
                  <a:moveTo>
                    <a:pt x="0" y="0"/>
                  </a:moveTo>
                  <a:lnTo>
                    <a:pt x="251639" y="0"/>
                  </a:lnTo>
                </a:path>
              </a:pathLst>
            </a:custGeom>
            <a:ln w="18243" cap="flat">
              <a:solidFill>
                <a:srgbClr val="C8222F"/>
              </a:solidFill>
              <a:prstDash val="solid"/>
              <a:round/>
            </a:ln>
          </p:spPr>
          <p:txBody>
            <a:bodyPr rtlCol="0" anchor="ctr"/>
            <a:lstStyle/>
            <a:p>
              <a:endParaRPr lang="ru-RU"/>
            </a:p>
          </p:txBody>
        </p:sp>
        <p:sp>
          <p:nvSpPr>
            <p:cNvPr id="366" name="Freeform: Shape 365">
              <a:extLst>
                <a:ext uri="{FF2B5EF4-FFF2-40B4-BE49-F238E27FC236}">
                  <a16:creationId xmlns:a16="http://schemas.microsoft.com/office/drawing/2014/main" id="{44F5C5F1-3846-430C-AE2D-BBC2419EDA2F}"/>
                </a:ext>
              </a:extLst>
            </p:cNvPr>
            <p:cNvSpPr/>
            <p:nvPr/>
          </p:nvSpPr>
          <p:spPr>
            <a:xfrm>
              <a:off x="7744378" y="6462711"/>
              <a:ext cx="251638" cy="12180"/>
            </a:xfrm>
            <a:custGeom>
              <a:avLst/>
              <a:gdLst>
                <a:gd name="connsiteX0" fmla="*/ 0 w 251638"/>
                <a:gd name="connsiteY0" fmla="*/ 0 h 12180"/>
                <a:gd name="connsiteX1" fmla="*/ 251639 w 251638"/>
                <a:gd name="connsiteY1" fmla="*/ 0 h 12180"/>
              </a:gdLst>
              <a:ahLst/>
              <a:cxnLst>
                <a:cxn ang="0">
                  <a:pos x="connsiteX0" y="connsiteY0"/>
                </a:cxn>
                <a:cxn ang="0">
                  <a:pos x="connsiteX1" y="connsiteY1"/>
                </a:cxn>
              </a:cxnLst>
              <a:rect l="l" t="t" r="r" b="b"/>
              <a:pathLst>
                <a:path w="251638" h="12180">
                  <a:moveTo>
                    <a:pt x="0" y="0"/>
                  </a:moveTo>
                  <a:lnTo>
                    <a:pt x="251639" y="0"/>
                  </a:lnTo>
                </a:path>
              </a:pathLst>
            </a:custGeom>
            <a:ln w="18243" cap="flat">
              <a:solidFill>
                <a:srgbClr val="C8222F"/>
              </a:solidFill>
              <a:prstDash val="solid"/>
              <a:round/>
            </a:ln>
          </p:spPr>
          <p:txBody>
            <a:bodyPr rtlCol="0" anchor="ctr"/>
            <a:lstStyle/>
            <a:p>
              <a:endParaRPr lang="ru-RU"/>
            </a:p>
          </p:txBody>
        </p:sp>
        <p:sp>
          <p:nvSpPr>
            <p:cNvPr id="367" name="Freeform: Shape 366">
              <a:extLst>
                <a:ext uri="{FF2B5EF4-FFF2-40B4-BE49-F238E27FC236}">
                  <a16:creationId xmlns:a16="http://schemas.microsoft.com/office/drawing/2014/main" id="{515BD52F-7D5A-4BEF-87AB-FC249F335963}"/>
                </a:ext>
              </a:extLst>
            </p:cNvPr>
            <p:cNvSpPr/>
            <p:nvPr/>
          </p:nvSpPr>
          <p:spPr>
            <a:xfrm>
              <a:off x="7950220" y="6508508"/>
              <a:ext cx="22898" cy="12180"/>
            </a:xfrm>
            <a:custGeom>
              <a:avLst/>
              <a:gdLst>
                <a:gd name="connsiteX0" fmla="*/ 22898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8" y="0"/>
                  </a:moveTo>
                  <a:lnTo>
                    <a:pt x="0" y="0"/>
                  </a:lnTo>
                </a:path>
              </a:pathLst>
            </a:custGeom>
            <a:ln w="18243" cap="flat">
              <a:solidFill>
                <a:srgbClr val="C8222F"/>
              </a:solidFill>
              <a:prstDash val="solid"/>
              <a:round/>
            </a:ln>
          </p:spPr>
          <p:txBody>
            <a:bodyPr rtlCol="0" anchor="ctr"/>
            <a:lstStyle/>
            <a:p>
              <a:endParaRPr lang="ru-RU"/>
            </a:p>
          </p:txBody>
        </p:sp>
        <p:sp>
          <p:nvSpPr>
            <p:cNvPr id="368" name="Freeform: Shape 367">
              <a:extLst>
                <a:ext uri="{FF2B5EF4-FFF2-40B4-BE49-F238E27FC236}">
                  <a16:creationId xmlns:a16="http://schemas.microsoft.com/office/drawing/2014/main" id="{8163FEDF-5219-4B72-B5A5-6DAA981B045E}"/>
                </a:ext>
              </a:extLst>
            </p:cNvPr>
            <p:cNvSpPr/>
            <p:nvPr/>
          </p:nvSpPr>
          <p:spPr>
            <a:xfrm>
              <a:off x="7904545" y="6508508"/>
              <a:ext cx="22776" cy="12180"/>
            </a:xfrm>
            <a:custGeom>
              <a:avLst/>
              <a:gdLst>
                <a:gd name="connsiteX0" fmla="*/ 22777 w 22776"/>
                <a:gd name="connsiteY0" fmla="*/ 0 h 12180"/>
                <a:gd name="connsiteX1" fmla="*/ 0 w 22776"/>
                <a:gd name="connsiteY1" fmla="*/ 0 h 12180"/>
              </a:gdLst>
              <a:ahLst/>
              <a:cxnLst>
                <a:cxn ang="0">
                  <a:pos x="connsiteX0" y="connsiteY0"/>
                </a:cxn>
                <a:cxn ang="0">
                  <a:pos x="connsiteX1" y="connsiteY1"/>
                </a:cxn>
              </a:cxnLst>
              <a:rect l="l" t="t" r="r" b="b"/>
              <a:pathLst>
                <a:path w="22776" h="12180">
                  <a:moveTo>
                    <a:pt x="22777" y="0"/>
                  </a:moveTo>
                  <a:lnTo>
                    <a:pt x="0" y="0"/>
                  </a:lnTo>
                </a:path>
              </a:pathLst>
            </a:custGeom>
            <a:ln w="18243" cap="flat">
              <a:solidFill>
                <a:srgbClr val="C8222F"/>
              </a:solidFill>
              <a:prstDash val="solid"/>
              <a:round/>
            </a:ln>
          </p:spPr>
          <p:txBody>
            <a:bodyPr rtlCol="0" anchor="ctr"/>
            <a:lstStyle/>
            <a:p>
              <a:endParaRPr lang="ru-RU"/>
            </a:p>
          </p:txBody>
        </p:sp>
        <p:sp>
          <p:nvSpPr>
            <p:cNvPr id="369" name="Freeform: Shape 368">
              <a:extLst>
                <a:ext uri="{FF2B5EF4-FFF2-40B4-BE49-F238E27FC236}">
                  <a16:creationId xmlns:a16="http://schemas.microsoft.com/office/drawing/2014/main" id="{A2316B43-B67B-4BDB-96EF-92B2C38BAA51}"/>
                </a:ext>
              </a:extLst>
            </p:cNvPr>
            <p:cNvSpPr/>
            <p:nvPr/>
          </p:nvSpPr>
          <p:spPr>
            <a:xfrm>
              <a:off x="7858748" y="6508508"/>
              <a:ext cx="22898" cy="12180"/>
            </a:xfrm>
            <a:custGeom>
              <a:avLst/>
              <a:gdLst>
                <a:gd name="connsiteX0" fmla="*/ 22899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9" y="0"/>
                  </a:moveTo>
                  <a:lnTo>
                    <a:pt x="0" y="0"/>
                  </a:lnTo>
                </a:path>
              </a:pathLst>
            </a:custGeom>
            <a:ln w="18243" cap="flat">
              <a:solidFill>
                <a:srgbClr val="C8222F"/>
              </a:solidFill>
              <a:prstDash val="solid"/>
              <a:round/>
            </a:ln>
          </p:spPr>
          <p:txBody>
            <a:bodyPr rtlCol="0" anchor="ctr"/>
            <a:lstStyle/>
            <a:p>
              <a:endParaRPr lang="ru-RU"/>
            </a:p>
          </p:txBody>
        </p:sp>
        <p:sp>
          <p:nvSpPr>
            <p:cNvPr id="370" name="Freeform: Shape 369">
              <a:extLst>
                <a:ext uri="{FF2B5EF4-FFF2-40B4-BE49-F238E27FC236}">
                  <a16:creationId xmlns:a16="http://schemas.microsoft.com/office/drawing/2014/main" id="{207F9120-19EE-4399-9852-B8AB5EE5C309}"/>
                </a:ext>
              </a:extLst>
            </p:cNvPr>
            <p:cNvSpPr/>
            <p:nvPr/>
          </p:nvSpPr>
          <p:spPr>
            <a:xfrm>
              <a:off x="7812951" y="6508508"/>
              <a:ext cx="22898" cy="12180"/>
            </a:xfrm>
            <a:custGeom>
              <a:avLst/>
              <a:gdLst>
                <a:gd name="connsiteX0" fmla="*/ 22898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8" y="0"/>
                  </a:moveTo>
                  <a:lnTo>
                    <a:pt x="0" y="0"/>
                  </a:lnTo>
                </a:path>
              </a:pathLst>
            </a:custGeom>
            <a:ln w="18243" cap="flat">
              <a:solidFill>
                <a:srgbClr val="C8222F"/>
              </a:solidFill>
              <a:prstDash val="solid"/>
              <a:round/>
            </a:ln>
          </p:spPr>
          <p:txBody>
            <a:bodyPr rtlCol="0" anchor="ctr"/>
            <a:lstStyle/>
            <a:p>
              <a:endParaRPr lang="ru-RU"/>
            </a:p>
          </p:txBody>
        </p:sp>
      </p:grpSp>
      <p:sp>
        <p:nvSpPr>
          <p:cNvPr id="135" name="Номер слайда 6"/>
          <p:cNvSpPr txBox="1">
            <a:spLocks/>
          </p:cNvSpPr>
          <p:nvPr/>
        </p:nvSpPr>
        <p:spPr>
          <a:xfrm>
            <a:off x="11099800" y="6237288"/>
            <a:ext cx="649288" cy="620712"/>
          </a:xfrm>
          <a:prstGeom prst="rect">
            <a:avLst/>
          </a:prstGeom>
        </p:spPr>
        <p:txBody>
          <a:bodyPr rIns="0" anchor="ctr"/>
          <a:lstStyle>
            <a:defPPr>
              <a:defRPr lang="ru-RU"/>
            </a:defPPr>
            <a:lvl1pPr marL="0" algn="r" defTabSz="914400" rtl="0" eaLnBrk="1" latinLnBrk="0" hangingPunct="1">
              <a:defRPr sz="1100" kern="1200">
                <a:solidFill>
                  <a:srgbClr val="939BA1"/>
                </a:solidFill>
                <a:latin typeface="Akrobat" panose="00000600000000000000" pitchFamily="50" charset="-52"/>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E3B88E0-FB0A-4EC6-9E4D-BD21873C7EA5}" type="slidenum">
              <a:rPr lang="ru-RU" sz="900" smtClean="0"/>
              <a:t>9</a:t>
            </a:fld>
            <a:endParaRPr lang="ru-RU" sz="900" dirty="0"/>
          </a:p>
        </p:txBody>
      </p:sp>
      <p:sp>
        <p:nvSpPr>
          <p:cNvPr id="134" name="Скругленный прямоугольник 4">
            <a:extLst>
              <a:ext uri="{FF2B5EF4-FFF2-40B4-BE49-F238E27FC236}">
                <a16:creationId xmlns:a16="http://schemas.microsoft.com/office/drawing/2014/main" id="{B0993C7C-95C2-4D74-9DCC-549B3F859191}"/>
              </a:ext>
            </a:extLst>
          </p:cNvPr>
          <p:cNvSpPr/>
          <p:nvPr/>
        </p:nvSpPr>
        <p:spPr>
          <a:xfrm>
            <a:off x="9605932" y="4743655"/>
            <a:ext cx="2316102" cy="1092607"/>
          </a:xfrm>
          <a:prstGeom prst="roundRect">
            <a:avLst>
              <a:gd name="adj" fmla="val 0"/>
            </a:avLst>
          </a:prstGeom>
        </p:spPr>
        <p:txBody>
          <a:bodyPr wrap="square">
            <a:spAutoFit/>
          </a:bodyPr>
          <a:lstStyle/>
          <a:p>
            <a:pPr>
              <a:lnSpc>
                <a:spcPts val="1800"/>
              </a:lnSpc>
              <a:spcAft>
                <a:spcPts val="600"/>
              </a:spcAft>
            </a:pPr>
            <a:r>
              <a:rPr lang="ru-RU" sz="1550" dirty="0">
                <a:solidFill>
                  <a:srgbClr val="52606B"/>
                </a:solidFill>
                <a:latin typeface="Akrobat Bold" panose="00000800000000000000" pitchFamily="50" charset="-52"/>
                <a:cs typeface="Arial" panose="020B0604020202020204" pitchFamily="34" charset="0"/>
              </a:rPr>
              <a:t>Расширение покрытия за счет доп. опций</a:t>
            </a:r>
          </a:p>
          <a:p>
            <a:pPr>
              <a:lnSpc>
                <a:spcPts val="1800"/>
              </a:lnSpc>
            </a:pPr>
            <a:r>
              <a:rPr lang="ru-RU" sz="1550" spc="-30" dirty="0">
                <a:solidFill>
                  <a:srgbClr val="52606B"/>
                </a:solidFill>
                <a:latin typeface="Akrobat" panose="00000600000000000000" pitchFamily="50" charset="-52"/>
                <a:cs typeface="Arial" panose="020B0604020202020204" pitchFamily="34" charset="0"/>
              </a:rPr>
              <a:t>Расширенный перечень доп. опций, на все случаи жизни</a:t>
            </a:r>
            <a:endParaRPr lang="ru-RU" sz="1550" dirty="0">
              <a:solidFill>
                <a:srgbClr val="52606B"/>
              </a:solidFill>
              <a:latin typeface="Akrobat" panose="00000600000000000000" pitchFamily="50" charset="-52"/>
              <a:cs typeface="Arial" panose="020B0604020202020204" pitchFamily="34" charset="0"/>
            </a:endParaRPr>
          </a:p>
        </p:txBody>
      </p:sp>
      <p:grpSp>
        <p:nvGrpSpPr>
          <p:cNvPr id="136" name="Group 340">
            <a:extLst>
              <a:ext uri="{FF2B5EF4-FFF2-40B4-BE49-F238E27FC236}">
                <a16:creationId xmlns:a16="http://schemas.microsoft.com/office/drawing/2014/main" id="{82298FC6-4D58-44D7-8B9B-9A0F9B42D030}"/>
              </a:ext>
            </a:extLst>
          </p:cNvPr>
          <p:cNvGrpSpPr/>
          <p:nvPr/>
        </p:nvGrpSpPr>
        <p:grpSpPr>
          <a:xfrm>
            <a:off x="9722247" y="3927087"/>
            <a:ext cx="788959" cy="709119"/>
            <a:chOff x="7321182" y="6165397"/>
            <a:chExt cx="709060" cy="709119"/>
          </a:xfrm>
        </p:grpSpPr>
        <p:sp>
          <p:nvSpPr>
            <p:cNvPr id="137" name="Freeform: Shape 341">
              <a:extLst>
                <a:ext uri="{FF2B5EF4-FFF2-40B4-BE49-F238E27FC236}">
                  <a16:creationId xmlns:a16="http://schemas.microsoft.com/office/drawing/2014/main" id="{9C71EF89-0C46-4290-90A2-4181F9A73636}"/>
                </a:ext>
              </a:extLst>
            </p:cNvPr>
            <p:cNvSpPr/>
            <p:nvPr/>
          </p:nvSpPr>
          <p:spPr>
            <a:xfrm>
              <a:off x="7355470" y="6805943"/>
              <a:ext cx="68695" cy="12180"/>
            </a:xfrm>
            <a:custGeom>
              <a:avLst/>
              <a:gdLst>
                <a:gd name="connsiteX0" fmla="*/ 68695 w 68695"/>
                <a:gd name="connsiteY0" fmla="*/ 0 h 12180"/>
                <a:gd name="connsiteX1" fmla="*/ 0 w 68695"/>
                <a:gd name="connsiteY1" fmla="*/ 0 h 12180"/>
              </a:gdLst>
              <a:ahLst/>
              <a:cxnLst>
                <a:cxn ang="0">
                  <a:pos x="connsiteX0" y="connsiteY0"/>
                </a:cxn>
                <a:cxn ang="0">
                  <a:pos x="connsiteX1" y="connsiteY1"/>
                </a:cxn>
              </a:cxnLst>
              <a:rect l="l" t="t" r="r" b="b"/>
              <a:pathLst>
                <a:path w="68695" h="12180">
                  <a:moveTo>
                    <a:pt x="68695" y="0"/>
                  </a:moveTo>
                  <a:lnTo>
                    <a:pt x="0" y="0"/>
                  </a:lnTo>
                </a:path>
              </a:pathLst>
            </a:custGeom>
            <a:ln w="18243" cap="flat">
              <a:solidFill>
                <a:srgbClr val="72808A"/>
              </a:solidFill>
              <a:prstDash val="solid"/>
              <a:round/>
            </a:ln>
          </p:spPr>
          <p:txBody>
            <a:bodyPr rtlCol="0" anchor="ctr"/>
            <a:lstStyle/>
            <a:p>
              <a:endParaRPr lang="ru-RU"/>
            </a:p>
          </p:txBody>
        </p:sp>
        <p:sp>
          <p:nvSpPr>
            <p:cNvPr id="138" name="Freeform: Shape 342">
              <a:extLst>
                <a:ext uri="{FF2B5EF4-FFF2-40B4-BE49-F238E27FC236}">
                  <a16:creationId xmlns:a16="http://schemas.microsoft.com/office/drawing/2014/main" id="{DBC47408-8BBB-461F-BF94-178E945DD258}"/>
                </a:ext>
              </a:extLst>
            </p:cNvPr>
            <p:cNvSpPr/>
            <p:nvPr/>
          </p:nvSpPr>
          <p:spPr>
            <a:xfrm>
              <a:off x="7424044" y="6165397"/>
              <a:ext cx="560401" cy="217047"/>
            </a:xfrm>
            <a:custGeom>
              <a:avLst/>
              <a:gdLst>
                <a:gd name="connsiteX0" fmla="*/ -294 w 560401"/>
                <a:gd name="connsiteY0" fmla="*/ -386 h 217047"/>
                <a:gd name="connsiteX1" fmla="*/ 525882 w 560401"/>
                <a:gd name="connsiteY1" fmla="*/ -386 h 217047"/>
                <a:gd name="connsiteX2" fmla="*/ 560108 w 560401"/>
                <a:gd name="connsiteY2" fmla="*/ 33840 h 217047"/>
                <a:gd name="connsiteX3" fmla="*/ 560108 w 560401"/>
                <a:gd name="connsiteY3" fmla="*/ 33962 h 217047"/>
                <a:gd name="connsiteX4" fmla="*/ 560108 w 560401"/>
                <a:gd name="connsiteY4" fmla="*/ 216662 h 217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401" h="217047">
                  <a:moveTo>
                    <a:pt x="-294" y="-386"/>
                  </a:moveTo>
                  <a:lnTo>
                    <a:pt x="525882" y="-386"/>
                  </a:lnTo>
                  <a:cubicBezTo>
                    <a:pt x="544786" y="-386"/>
                    <a:pt x="560108" y="14936"/>
                    <a:pt x="560108" y="33840"/>
                  </a:cubicBezTo>
                  <a:cubicBezTo>
                    <a:pt x="560108" y="33877"/>
                    <a:pt x="560108" y="33925"/>
                    <a:pt x="560108" y="33962"/>
                  </a:cubicBezTo>
                  <a:lnTo>
                    <a:pt x="560108" y="216662"/>
                  </a:lnTo>
                </a:path>
              </a:pathLst>
            </a:custGeom>
            <a:noFill/>
            <a:ln w="18243" cap="flat">
              <a:solidFill>
                <a:srgbClr val="72808A"/>
              </a:solidFill>
              <a:prstDash val="solid"/>
              <a:round/>
            </a:ln>
          </p:spPr>
          <p:txBody>
            <a:bodyPr rtlCol="0" anchor="ctr"/>
            <a:lstStyle/>
            <a:p>
              <a:endParaRPr lang="ru-RU"/>
            </a:p>
          </p:txBody>
        </p:sp>
        <p:sp>
          <p:nvSpPr>
            <p:cNvPr id="139" name="Freeform: Shape 343">
              <a:extLst>
                <a:ext uri="{FF2B5EF4-FFF2-40B4-BE49-F238E27FC236}">
                  <a16:creationId xmlns:a16="http://schemas.microsoft.com/office/drawing/2014/main" id="{0A5A6CFA-8137-4FAE-BCC1-DF8C84145F18}"/>
                </a:ext>
              </a:extLst>
            </p:cNvPr>
            <p:cNvSpPr/>
            <p:nvPr/>
          </p:nvSpPr>
          <p:spPr>
            <a:xfrm>
              <a:off x="7527086" y="6233971"/>
              <a:ext cx="388907" cy="45796"/>
            </a:xfrm>
            <a:custGeom>
              <a:avLst/>
              <a:gdLst>
                <a:gd name="connsiteX0" fmla="*/ 0 w 388907"/>
                <a:gd name="connsiteY0" fmla="*/ 0 h 45796"/>
                <a:gd name="connsiteX1" fmla="*/ 388907 w 388907"/>
                <a:gd name="connsiteY1" fmla="*/ 0 h 45796"/>
                <a:gd name="connsiteX2" fmla="*/ 388907 w 388907"/>
                <a:gd name="connsiteY2" fmla="*/ 45797 h 45796"/>
                <a:gd name="connsiteX3" fmla="*/ 0 w 388907"/>
                <a:gd name="connsiteY3" fmla="*/ 45797 h 45796"/>
              </a:gdLst>
              <a:ahLst/>
              <a:cxnLst>
                <a:cxn ang="0">
                  <a:pos x="connsiteX0" y="connsiteY0"/>
                </a:cxn>
                <a:cxn ang="0">
                  <a:pos x="connsiteX1" y="connsiteY1"/>
                </a:cxn>
                <a:cxn ang="0">
                  <a:pos x="connsiteX2" y="connsiteY2"/>
                </a:cxn>
                <a:cxn ang="0">
                  <a:pos x="connsiteX3" y="connsiteY3"/>
                </a:cxn>
              </a:cxnLst>
              <a:rect l="l" t="t" r="r" b="b"/>
              <a:pathLst>
                <a:path w="388907" h="45796">
                  <a:moveTo>
                    <a:pt x="0" y="0"/>
                  </a:moveTo>
                  <a:lnTo>
                    <a:pt x="388907" y="0"/>
                  </a:lnTo>
                  <a:lnTo>
                    <a:pt x="388907" y="45797"/>
                  </a:lnTo>
                  <a:lnTo>
                    <a:pt x="0" y="45797"/>
                  </a:lnTo>
                  <a:close/>
                </a:path>
              </a:pathLst>
            </a:custGeom>
            <a:noFill/>
            <a:ln w="18243" cap="flat">
              <a:solidFill>
                <a:srgbClr val="72808A"/>
              </a:solidFill>
              <a:prstDash val="solid"/>
              <a:round/>
            </a:ln>
          </p:spPr>
          <p:txBody>
            <a:bodyPr rtlCol="0" anchor="ctr"/>
            <a:lstStyle/>
            <a:p>
              <a:endParaRPr lang="ru-RU"/>
            </a:p>
          </p:txBody>
        </p:sp>
        <p:sp>
          <p:nvSpPr>
            <p:cNvPr id="140" name="Freeform: Shape 344">
              <a:extLst>
                <a:ext uri="{FF2B5EF4-FFF2-40B4-BE49-F238E27FC236}">
                  <a16:creationId xmlns:a16="http://schemas.microsoft.com/office/drawing/2014/main" id="{E67BAB78-DE8A-47BB-B039-3AE912B296B7}"/>
                </a:ext>
              </a:extLst>
            </p:cNvPr>
            <p:cNvSpPr/>
            <p:nvPr/>
          </p:nvSpPr>
          <p:spPr>
            <a:xfrm>
              <a:off x="7527086" y="6474160"/>
              <a:ext cx="12180" cy="228740"/>
            </a:xfrm>
            <a:custGeom>
              <a:avLst/>
              <a:gdLst>
                <a:gd name="connsiteX0" fmla="*/ 0 w 12180"/>
                <a:gd name="connsiteY0" fmla="*/ 0 h 228740"/>
                <a:gd name="connsiteX1" fmla="*/ 0 w 12180"/>
                <a:gd name="connsiteY1" fmla="*/ 228740 h 228740"/>
              </a:gdLst>
              <a:ahLst/>
              <a:cxnLst>
                <a:cxn ang="0">
                  <a:pos x="connsiteX0" y="connsiteY0"/>
                </a:cxn>
                <a:cxn ang="0">
                  <a:pos x="connsiteX1" y="connsiteY1"/>
                </a:cxn>
              </a:cxnLst>
              <a:rect l="l" t="t" r="r" b="b"/>
              <a:pathLst>
                <a:path w="12180" h="228740">
                  <a:moveTo>
                    <a:pt x="0" y="0"/>
                  </a:moveTo>
                  <a:lnTo>
                    <a:pt x="0" y="228740"/>
                  </a:lnTo>
                </a:path>
              </a:pathLst>
            </a:custGeom>
            <a:ln w="18243" cap="flat">
              <a:solidFill>
                <a:srgbClr val="72808A"/>
              </a:solidFill>
              <a:prstDash val="solid"/>
              <a:round/>
            </a:ln>
          </p:spPr>
          <p:txBody>
            <a:bodyPr rtlCol="0" anchor="ctr"/>
            <a:lstStyle/>
            <a:p>
              <a:endParaRPr lang="ru-RU"/>
            </a:p>
          </p:txBody>
        </p:sp>
        <p:sp>
          <p:nvSpPr>
            <p:cNvPr id="141" name="Freeform: Shape 345">
              <a:extLst>
                <a:ext uri="{FF2B5EF4-FFF2-40B4-BE49-F238E27FC236}">
                  <a16:creationId xmlns:a16="http://schemas.microsoft.com/office/drawing/2014/main" id="{D2E1F1E7-D9F4-4A84-ABC9-84102EE42E10}"/>
                </a:ext>
              </a:extLst>
            </p:cNvPr>
            <p:cNvSpPr/>
            <p:nvPr/>
          </p:nvSpPr>
          <p:spPr>
            <a:xfrm>
              <a:off x="7572761" y="6542855"/>
              <a:ext cx="12180" cy="160045"/>
            </a:xfrm>
            <a:custGeom>
              <a:avLst/>
              <a:gdLst>
                <a:gd name="connsiteX0" fmla="*/ 0 w 12180"/>
                <a:gd name="connsiteY0" fmla="*/ 0 h 160045"/>
                <a:gd name="connsiteX1" fmla="*/ 0 w 12180"/>
                <a:gd name="connsiteY1" fmla="*/ 160045 h 160045"/>
              </a:gdLst>
              <a:ahLst/>
              <a:cxnLst>
                <a:cxn ang="0">
                  <a:pos x="connsiteX0" y="connsiteY0"/>
                </a:cxn>
                <a:cxn ang="0">
                  <a:pos x="connsiteX1" y="connsiteY1"/>
                </a:cxn>
              </a:cxnLst>
              <a:rect l="l" t="t" r="r" b="b"/>
              <a:pathLst>
                <a:path w="12180" h="160045">
                  <a:moveTo>
                    <a:pt x="0" y="0"/>
                  </a:moveTo>
                  <a:lnTo>
                    <a:pt x="0" y="160045"/>
                  </a:lnTo>
                </a:path>
              </a:pathLst>
            </a:custGeom>
            <a:ln w="18243" cap="flat">
              <a:solidFill>
                <a:srgbClr val="72808A"/>
              </a:solidFill>
              <a:prstDash val="solid"/>
              <a:round/>
            </a:ln>
          </p:spPr>
          <p:txBody>
            <a:bodyPr rtlCol="0" anchor="ctr"/>
            <a:lstStyle/>
            <a:p>
              <a:endParaRPr lang="ru-RU"/>
            </a:p>
          </p:txBody>
        </p:sp>
        <p:sp>
          <p:nvSpPr>
            <p:cNvPr id="142" name="Freeform: Shape 346">
              <a:extLst>
                <a:ext uri="{FF2B5EF4-FFF2-40B4-BE49-F238E27FC236}">
                  <a16:creationId xmlns:a16="http://schemas.microsoft.com/office/drawing/2014/main" id="{43C89834-E590-482C-A4EB-D67407E3457F}"/>
                </a:ext>
              </a:extLst>
            </p:cNvPr>
            <p:cNvSpPr/>
            <p:nvPr/>
          </p:nvSpPr>
          <p:spPr>
            <a:xfrm>
              <a:off x="7618558" y="6405587"/>
              <a:ext cx="12180" cy="297313"/>
            </a:xfrm>
            <a:custGeom>
              <a:avLst/>
              <a:gdLst>
                <a:gd name="connsiteX0" fmla="*/ 0 w 12180"/>
                <a:gd name="connsiteY0" fmla="*/ 0 h 297313"/>
                <a:gd name="connsiteX1" fmla="*/ 0 w 12180"/>
                <a:gd name="connsiteY1" fmla="*/ 297314 h 297313"/>
              </a:gdLst>
              <a:ahLst/>
              <a:cxnLst>
                <a:cxn ang="0">
                  <a:pos x="connsiteX0" y="connsiteY0"/>
                </a:cxn>
                <a:cxn ang="0">
                  <a:pos x="connsiteX1" y="connsiteY1"/>
                </a:cxn>
              </a:cxnLst>
              <a:rect l="l" t="t" r="r" b="b"/>
              <a:pathLst>
                <a:path w="12180" h="297313">
                  <a:moveTo>
                    <a:pt x="0" y="0"/>
                  </a:moveTo>
                  <a:lnTo>
                    <a:pt x="0" y="297314"/>
                  </a:lnTo>
                </a:path>
              </a:pathLst>
            </a:custGeom>
            <a:ln w="18243" cap="flat">
              <a:solidFill>
                <a:srgbClr val="72808A"/>
              </a:solidFill>
              <a:prstDash val="solid"/>
              <a:round/>
            </a:ln>
          </p:spPr>
          <p:txBody>
            <a:bodyPr rtlCol="0" anchor="ctr"/>
            <a:lstStyle/>
            <a:p>
              <a:endParaRPr lang="ru-RU"/>
            </a:p>
          </p:txBody>
        </p:sp>
        <p:sp>
          <p:nvSpPr>
            <p:cNvPr id="143" name="Freeform: Shape 347">
              <a:extLst>
                <a:ext uri="{FF2B5EF4-FFF2-40B4-BE49-F238E27FC236}">
                  <a16:creationId xmlns:a16="http://schemas.microsoft.com/office/drawing/2014/main" id="{56CB1937-1150-40D1-A508-AF97C7ED1F5B}"/>
                </a:ext>
              </a:extLst>
            </p:cNvPr>
            <p:cNvSpPr/>
            <p:nvPr/>
          </p:nvSpPr>
          <p:spPr>
            <a:xfrm>
              <a:off x="7664355" y="6497059"/>
              <a:ext cx="12180" cy="205842"/>
            </a:xfrm>
            <a:custGeom>
              <a:avLst/>
              <a:gdLst>
                <a:gd name="connsiteX0" fmla="*/ 0 w 12180"/>
                <a:gd name="connsiteY0" fmla="*/ 0 h 205842"/>
                <a:gd name="connsiteX1" fmla="*/ 0 w 12180"/>
                <a:gd name="connsiteY1" fmla="*/ 205842 h 205842"/>
              </a:gdLst>
              <a:ahLst/>
              <a:cxnLst>
                <a:cxn ang="0">
                  <a:pos x="connsiteX0" y="connsiteY0"/>
                </a:cxn>
                <a:cxn ang="0">
                  <a:pos x="connsiteX1" y="connsiteY1"/>
                </a:cxn>
              </a:cxnLst>
              <a:rect l="l" t="t" r="r" b="b"/>
              <a:pathLst>
                <a:path w="12180" h="205842">
                  <a:moveTo>
                    <a:pt x="0" y="0"/>
                  </a:moveTo>
                  <a:lnTo>
                    <a:pt x="0" y="205842"/>
                  </a:lnTo>
                </a:path>
              </a:pathLst>
            </a:custGeom>
            <a:ln w="18243" cap="flat">
              <a:solidFill>
                <a:srgbClr val="72808A"/>
              </a:solidFill>
              <a:prstDash val="solid"/>
              <a:round/>
            </a:ln>
          </p:spPr>
          <p:txBody>
            <a:bodyPr rtlCol="0" anchor="ctr"/>
            <a:lstStyle/>
            <a:p>
              <a:endParaRPr lang="ru-RU"/>
            </a:p>
          </p:txBody>
        </p:sp>
        <p:sp>
          <p:nvSpPr>
            <p:cNvPr id="144" name="Freeform: Shape 348">
              <a:extLst>
                <a:ext uri="{FF2B5EF4-FFF2-40B4-BE49-F238E27FC236}">
                  <a16:creationId xmlns:a16="http://schemas.microsoft.com/office/drawing/2014/main" id="{68881AF3-09BB-4765-BE7F-483143516A90}"/>
                </a:ext>
              </a:extLst>
            </p:cNvPr>
            <p:cNvSpPr/>
            <p:nvPr/>
          </p:nvSpPr>
          <p:spPr>
            <a:xfrm>
              <a:off x="7515637" y="6737248"/>
              <a:ext cx="160166" cy="12180"/>
            </a:xfrm>
            <a:custGeom>
              <a:avLst/>
              <a:gdLst>
                <a:gd name="connsiteX0" fmla="*/ 0 w 160166"/>
                <a:gd name="connsiteY0" fmla="*/ 0 h 12180"/>
                <a:gd name="connsiteX1" fmla="*/ 160167 w 160166"/>
                <a:gd name="connsiteY1" fmla="*/ 0 h 12180"/>
              </a:gdLst>
              <a:ahLst/>
              <a:cxnLst>
                <a:cxn ang="0">
                  <a:pos x="connsiteX0" y="connsiteY0"/>
                </a:cxn>
                <a:cxn ang="0">
                  <a:pos x="connsiteX1" y="connsiteY1"/>
                </a:cxn>
              </a:cxnLst>
              <a:rect l="l" t="t" r="r" b="b"/>
              <a:pathLst>
                <a:path w="160166" h="12180">
                  <a:moveTo>
                    <a:pt x="0" y="0"/>
                  </a:moveTo>
                  <a:lnTo>
                    <a:pt x="160167" y="0"/>
                  </a:lnTo>
                </a:path>
              </a:pathLst>
            </a:custGeom>
            <a:ln w="18243" cap="flat">
              <a:solidFill>
                <a:srgbClr val="72808A"/>
              </a:solidFill>
              <a:prstDash val="solid"/>
              <a:round/>
            </a:ln>
          </p:spPr>
          <p:txBody>
            <a:bodyPr rtlCol="0" anchor="ctr"/>
            <a:lstStyle/>
            <a:p>
              <a:endParaRPr lang="ru-RU"/>
            </a:p>
          </p:txBody>
        </p:sp>
        <p:sp>
          <p:nvSpPr>
            <p:cNvPr id="145" name="Freeform: Shape 349">
              <a:extLst>
                <a:ext uri="{FF2B5EF4-FFF2-40B4-BE49-F238E27FC236}">
                  <a16:creationId xmlns:a16="http://schemas.microsoft.com/office/drawing/2014/main" id="{42D9D133-0837-472A-8088-43E6604C986B}"/>
                </a:ext>
              </a:extLst>
            </p:cNvPr>
            <p:cNvSpPr/>
            <p:nvPr/>
          </p:nvSpPr>
          <p:spPr>
            <a:xfrm>
              <a:off x="7515637" y="6325564"/>
              <a:ext cx="22898" cy="12180"/>
            </a:xfrm>
            <a:custGeom>
              <a:avLst/>
              <a:gdLst>
                <a:gd name="connsiteX0" fmla="*/ 0 w 22898"/>
                <a:gd name="connsiteY0" fmla="*/ 0 h 12180"/>
                <a:gd name="connsiteX1" fmla="*/ 22898 w 22898"/>
                <a:gd name="connsiteY1" fmla="*/ 0 h 12180"/>
              </a:gdLst>
              <a:ahLst/>
              <a:cxnLst>
                <a:cxn ang="0">
                  <a:pos x="connsiteX0" y="connsiteY0"/>
                </a:cxn>
                <a:cxn ang="0">
                  <a:pos x="connsiteX1" y="connsiteY1"/>
                </a:cxn>
              </a:cxnLst>
              <a:rect l="l" t="t" r="r" b="b"/>
              <a:pathLst>
                <a:path w="22898" h="12180">
                  <a:moveTo>
                    <a:pt x="0" y="0"/>
                  </a:moveTo>
                  <a:lnTo>
                    <a:pt x="22898" y="0"/>
                  </a:lnTo>
                </a:path>
              </a:pathLst>
            </a:custGeom>
            <a:ln w="18243" cap="flat">
              <a:solidFill>
                <a:srgbClr val="72808A"/>
              </a:solidFill>
              <a:prstDash val="solid"/>
              <a:round/>
            </a:ln>
          </p:spPr>
          <p:txBody>
            <a:bodyPr rtlCol="0" anchor="ctr"/>
            <a:lstStyle/>
            <a:p>
              <a:endParaRPr lang="ru-RU"/>
            </a:p>
          </p:txBody>
        </p:sp>
        <p:sp>
          <p:nvSpPr>
            <p:cNvPr id="146" name="Freeform: Shape 350">
              <a:extLst>
                <a:ext uri="{FF2B5EF4-FFF2-40B4-BE49-F238E27FC236}">
                  <a16:creationId xmlns:a16="http://schemas.microsoft.com/office/drawing/2014/main" id="{AB95F6FE-860D-44B5-B23D-4EC8A31D1F04}"/>
                </a:ext>
              </a:extLst>
            </p:cNvPr>
            <p:cNvSpPr/>
            <p:nvPr/>
          </p:nvSpPr>
          <p:spPr>
            <a:xfrm>
              <a:off x="7561434" y="6325564"/>
              <a:ext cx="22776" cy="12180"/>
            </a:xfrm>
            <a:custGeom>
              <a:avLst/>
              <a:gdLst>
                <a:gd name="connsiteX0" fmla="*/ 0 w 22776"/>
                <a:gd name="connsiteY0" fmla="*/ 0 h 12180"/>
                <a:gd name="connsiteX1" fmla="*/ 22777 w 22776"/>
                <a:gd name="connsiteY1" fmla="*/ 0 h 12180"/>
              </a:gdLst>
              <a:ahLst/>
              <a:cxnLst>
                <a:cxn ang="0">
                  <a:pos x="connsiteX0" y="connsiteY0"/>
                </a:cxn>
                <a:cxn ang="0">
                  <a:pos x="connsiteX1" y="connsiteY1"/>
                </a:cxn>
              </a:cxnLst>
              <a:rect l="l" t="t" r="r" b="b"/>
              <a:pathLst>
                <a:path w="22776" h="12180">
                  <a:moveTo>
                    <a:pt x="0" y="0"/>
                  </a:moveTo>
                  <a:lnTo>
                    <a:pt x="22777" y="0"/>
                  </a:lnTo>
                </a:path>
              </a:pathLst>
            </a:custGeom>
            <a:ln w="18243" cap="flat">
              <a:solidFill>
                <a:srgbClr val="72808A"/>
              </a:solidFill>
              <a:prstDash val="solid"/>
              <a:round/>
            </a:ln>
          </p:spPr>
          <p:txBody>
            <a:bodyPr rtlCol="0" anchor="ctr"/>
            <a:lstStyle/>
            <a:p>
              <a:endParaRPr lang="ru-RU"/>
            </a:p>
          </p:txBody>
        </p:sp>
        <p:sp>
          <p:nvSpPr>
            <p:cNvPr id="147" name="Freeform: Shape 351">
              <a:extLst>
                <a:ext uri="{FF2B5EF4-FFF2-40B4-BE49-F238E27FC236}">
                  <a16:creationId xmlns:a16="http://schemas.microsoft.com/office/drawing/2014/main" id="{CDC04C8A-0191-4504-A11A-28827E56FFC7}"/>
                </a:ext>
              </a:extLst>
            </p:cNvPr>
            <p:cNvSpPr/>
            <p:nvPr/>
          </p:nvSpPr>
          <p:spPr>
            <a:xfrm>
              <a:off x="7607109" y="6325564"/>
              <a:ext cx="22898" cy="12180"/>
            </a:xfrm>
            <a:custGeom>
              <a:avLst/>
              <a:gdLst>
                <a:gd name="connsiteX0" fmla="*/ 0 w 22898"/>
                <a:gd name="connsiteY0" fmla="*/ 0 h 12180"/>
                <a:gd name="connsiteX1" fmla="*/ 22899 w 22898"/>
                <a:gd name="connsiteY1" fmla="*/ 0 h 12180"/>
              </a:gdLst>
              <a:ahLst/>
              <a:cxnLst>
                <a:cxn ang="0">
                  <a:pos x="connsiteX0" y="connsiteY0"/>
                </a:cxn>
                <a:cxn ang="0">
                  <a:pos x="connsiteX1" y="connsiteY1"/>
                </a:cxn>
              </a:cxnLst>
              <a:rect l="l" t="t" r="r" b="b"/>
              <a:pathLst>
                <a:path w="22898" h="12180">
                  <a:moveTo>
                    <a:pt x="0" y="0"/>
                  </a:moveTo>
                  <a:lnTo>
                    <a:pt x="22899" y="0"/>
                  </a:lnTo>
                </a:path>
              </a:pathLst>
            </a:custGeom>
            <a:ln w="18243" cap="flat">
              <a:solidFill>
                <a:srgbClr val="72808A"/>
              </a:solidFill>
              <a:prstDash val="solid"/>
              <a:round/>
            </a:ln>
          </p:spPr>
          <p:txBody>
            <a:bodyPr rtlCol="0" anchor="ctr"/>
            <a:lstStyle/>
            <a:p>
              <a:endParaRPr lang="ru-RU"/>
            </a:p>
          </p:txBody>
        </p:sp>
        <p:sp>
          <p:nvSpPr>
            <p:cNvPr id="148" name="Freeform: Shape 352">
              <a:extLst>
                <a:ext uri="{FF2B5EF4-FFF2-40B4-BE49-F238E27FC236}">
                  <a16:creationId xmlns:a16="http://schemas.microsoft.com/office/drawing/2014/main" id="{9FC27B31-0E55-4C6E-9168-CABAA1881D5C}"/>
                </a:ext>
              </a:extLst>
            </p:cNvPr>
            <p:cNvSpPr/>
            <p:nvPr/>
          </p:nvSpPr>
          <p:spPr>
            <a:xfrm>
              <a:off x="7652906" y="6325564"/>
              <a:ext cx="274415" cy="12180"/>
            </a:xfrm>
            <a:custGeom>
              <a:avLst/>
              <a:gdLst>
                <a:gd name="connsiteX0" fmla="*/ 0 w 274415"/>
                <a:gd name="connsiteY0" fmla="*/ 0 h 12180"/>
                <a:gd name="connsiteX1" fmla="*/ 274416 w 274415"/>
                <a:gd name="connsiteY1" fmla="*/ 0 h 12180"/>
              </a:gdLst>
              <a:ahLst/>
              <a:cxnLst>
                <a:cxn ang="0">
                  <a:pos x="connsiteX0" y="connsiteY0"/>
                </a:cxn>
                <a:cxn ang="0">
                  <a:pos x="connsiteX1" y="connsiteY1"/>
                </a:cxn>
              </a:cxnLst>
              <a:rect l="l" t="t" r="r" b="b"/>
              <a:pathLst>
                <a:path w="274415" h="12180">
                  <a:moveTo>
                    <a:pt x="0" y="0"/>
                  </a:moveTo>
                  <a:lnTo>
                    <a:pt x="274416" y="0"/>
                  </a:lnTo>
                </a:path>
              </a:pathLst>
            </a:custGeom>
            <a:ln w="18243" cap="flat">
              <a:solidFill>
                <a:srgbClr val="72808A"/>
              </a:solidFill>
              <a:prstDash val="solid"/>
              <a:round/>
            </a:ln>
          </p:spPr>
          <p:txBody>
            <a:bodyPr rtlCol="0" anchor="ctr"/>
            <a:lstStyle/>
            <a:p>
              <a:endParaRPr lang="ru-RU"/>
            </a:p>
          </p:txBody>
        </p:sp>
        <p:sp>
          <p:nvSpPr>
            <p:cNvPr id="149" name="Freeform: Shape 353">
              <a:extLst>
                <a:ext uri="{FF2B5EF4-FFF2-40B4-BE49-F238E27FC236}">
                  <a16:creationId xmlns:a16="http://schemas.microsoft.com/office/drawing/2014/main" id="{6AE25716-5B06-475C-845E-208E5099AE2B}"/>
                </a:ext>
              </a:extLst>
            </p:cNvPr>
            <p:cNvSpPr/>
            <p:nvPr/>
          </p:nvSpPr>
          <p:spPr>
            <a:xfrm>
              <a:off x="7321182" y="6165397"/>
              <a:ext cx="343172" cy="686221"/>
            </a:xfrm>
            <a:custGeom>
              <a:avLst/>
              <a:gdLst>
                <a:gd name="connsiteX0" fmla="*/ 33994 w 343172"/>
                <a:gd name="connsiteY0" fmla="*/ 113984 h 686221"/>
                <a:gd name="connsiteX1" fmla="*/ -232 w 343172"/>
                <a:gd name="connsiteY1" fmla="*/ 113984 h 686221"/>
                <a:gd name="connsiteX2" fmla="*/ -232 w 343172"/>
                <a:gd name="connsiteY2" fmla="*/ 605813 h 686221"/>
                <a:gd name="connsiteX3" fmla="*/ 32009 w 343172"/>
                <a:gd name="connsiteY3" fmla="*/ 642146 h 686221"/>
                <a:gd name="connsiteX4" fmla="*/ 68342 w 343172"/>
                <a:gd name="connsiteY4" fmla="*/ 609905 h 686221"/>
                <a:gd name="connsiteX5" fmla="*/ 68342 w 343172"/>
                <a:gd name="connsiteY5" fmla="*/ 605813 h 686221"/>
                <a:gd name="connsiteX6" fmla="*/ 68342 w 343172"/>
                <a:gd name="connsiteY6" fmla="*/ 33962 h 686221"/>
                <a:gd name="connsiteX7" fmla="*/ 102690 w 343172"/>
                <a:gd name="connsiteY7" fmla="*/ -386 h 686221"/>
                <a:gd name="connsiteX8" fmla="*/ 137037 w 343172"/>
                <a:gd name="connsiteY8" fmla="*/ 33962 h 686221"/>
                <a:gd name="connsiteX9" fmla="*/ 137037 w 343172"/>
                <a:gd name="connsiteY9" fmla="*/ 651610 h 686221"/>
                <a:gd name="connsiteX10" fmla="*/ 171263 w 343172"/>
                <a:gd name="connsiteY10" fmla="*/ 685835 h 686221"/>
                <a:gd name="connsiteX11" fmla="*/ 205611 w 343172"/>
                <a:gd name="connsiteY11" fmla="*/ 651610 h 686221"/>
                <a:gd name="connsiteX12" fmla="*/ 239958 w 343172"/>
                <a:gd name="connsiteY12" fmla="*/ 685835 h 686221"/>
                <a:gd name="connsiteX13" fmla="*/ 274184 w 343172"/>
                <a:gd name="connsiteY13" fmla="*/ 651610 h 686221"/>
                <a:gd name="connsiteX14" fmla="*/ 308531 w 343172"/>
                <a:gd name="connsiteY14" fmla="*/ 685835 h 686221"/>
                <a:gd name="connsiteX15" fmla="*/ 342879 w 343172"/>
                <a:gd name="connsiteY15" fmla="*/ 651610 h 68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172" h="686221">
                  <a:moveTo>
                    <a:pt x="33994" y="113984"/>
                  </a:moveTo>
                  <a:lnTo>
                    <a:pt x="-232" y="113984"/>
                  </a:lnTo>
                  <a:lnTo>
                    <a:pt x="-232" y="605813"/>
                  </a:lnTo>
                  <a:cubicBezTo>
                    <a:pt x="-1364" y="624753"/>
                    <a:pt x="13069" y="641013"/>
                    <a:pt x="32009" y="642146"/>
                  </a:cubicBezTo>
                  <a:cubicBezTo>
                    <a:pt x="50949" y="643279"/>
                    <a:pt x="67209" y="628833"/>
                    <a:pt x="68342" y="609905"/>
                  </a:cubicBezTo>
                  <a:cubicBezTo>
                    <a:pt x="68427" y="608541"/>
                    <a:pt x="68427" y="607177"/>
                    <a:pt x="68342" y="605813"/>
                  </a:cubicBezTo>
                  <a:lnTo>
                    <a:pt x="68342" y="33962"/>
                  </a:lnTo>
                  <a:cubicBezTo>
                    <a:pt x="68342" y="14997"/>
                    <a:pt x="83725" y="-386"/>
                    <a:pt x="102690" y="-386"/>
                  </a:cubicBezTo>
                  <a:cubicBezTo>
                    <a:pt x="121654" y="-386"/>
                    <a:pt x="137037" y="14997"/>
                    <a:pt x="137037" y="33962"/>
                  </a:cubicBezTo>
                  <a:lnTo>
                    <a:pt x="137037" y="651610"/>
                  </a:lnTo>
                  <a:lnTo>
                    <a:pt x="171263" y="685835"/>
                  </a:lnTo>
                  <a:lnTo>
                    <a:pt x="205611" y="651610"/>
                  </a:lnTo>
                  <a:lnTo>
                    <a:pt x="239958" y="685835"/>
                  </a:lnTo>
                  <a:lnTo>
                    <a:pt x="274184" y="651610"/>
                  </a:lnTo>
                  <a:lnTo>
                    <a:pt x="308531" y="685835"/>
                  </a:lnTo>
                  <a:lnTo>
                    <a:pt x="342879" y="651610"/>
                  </a:lnTo>
                </a:path>
              </a:pathLst>
            </a:custGeom>
            <a:noFill/>
            <a:ln w="18243" cap="flat">
              <a:solidFill>
                <a:srgbClr val="72808A"/>
              </a:solidFill>
              <a:prstDash val="solid"/>
              <a:round/>
            </a:ln>
          </p:spPr>
          <p:txBody>
            <a:bodyPr rtlCol="0" anchor="ctr"/>
            <a:lstStyle/>
            <a:p>
              <a:endParaRPr lang="ru-RU"/>
            </a:p>
          </p:txBody>
        </p:sp>
        <p:sp>
          <p:nvSpPr>
            <p:cNvPr id="150" name="Freeform: Shape 354">
              <a:extLst>
                <a:ext uri="{FF2B5EF4-FFF2-40B4-BE49-F238E27FC236}">
                  <a16:creationId xmlns:a16="http://schemas.microsoft.com/office/drawing/2014/main" id="{01568D57-0EE1-4134-80A3-2A73E0CC2E04}"/>
                </a:ext>
              </a:extLst>
            </p:cNvPr>
            <p:cNvSpPr/>
            <p:nvPr/>
          </p:nvSpPr>
          <p:spPr>
            <a:xfrm>
              <a:off x="7710030" y="6417036"/>
              <a:ext cx="320212" cy="457480"/>
            </a:xfrm>
            <a:custGeom>
              <a:avLst/>
              <a:gdLst>
                <a:gd name="connsiteX0" fmla="*/ 0 w 320212"/>
                <a:gd name="connsiteY0" fmla="*/ 0 h 457480"/>
                <a:gd name="connsiteX1" fmla="*/ 320212 w 320212"/>
                <a:gd name="connsiteY1" fmla="*/ 0 h 457480"/>
                <a:gd name="connsiteX2" fmla="*/ 320212 w 320212"/>
                <a:gd name="connsiteY2" fmla="*/ 457481 h 457480"/>
                <a:gd name="connsiteX3" fmla="*/ 0 w 320212"/>
                <a:gd name="connsiteY3" fmla="*/ 457481 h 457480"/>
              </a:gdLst>
              <a:ahLst/>
              <a:cxnLst>
                <a:cxn ang="0">
                  <a:pos x="connsiteX0" y="connsiteY0"/>
                </a:cxn>
                <a:cxn ang="0">
                  <a:pos x="connsiteX1" y="connsiteY1"/>
                </a:cxn>
                <a:cxn ang="0">
                  <a:pos x="connsiteX2" y="connsiteY2"/>
                </a:cxn>
                <a:cxn ang="0">
                  <a:pos x="connsiteX3" y="connsiteY3"/>
                </a:cxn>
              </a:cxnLst>
              <a:rect l="l" t="t" r="r" b="b"/>
              <a:pathLst>
                <a:path w="320212" h="457480">
                  <a:moveTo>
                    <a:pt x="0" y="0"/>
                  </a:moveTo>
                  <a:lnTo>
                    <a:pt x="320212" y="0"/>
                  </a:lnTo>
                  <a:lnTo>
                    <a:pt x="320212" y="457481"/>
                  </a:lnTo>
                  <a:lnTo>
                    <a:pt x="0" y="457481"/>
                  </a:lnTo>
                  <a:close/>
                </a:path>
              </a:pathLst>
            </a:custGeom>
            <a:noFill/>
            <a:ln w="18243" cap="flat">
              <a:solidFill>
                <a:srgbClr val="C8222F"/>
              </a:solidFill>
              <a:prstDash val="solid"/>
              <a:round/>
            </a:ln>
          </p:spPr>
          <p:txBody>
            <a:bodyPr rtlCol="0" anchor="ctr"/>
            <a:lstStyle/>
            <a:p>
              <a:endParaRPr lang="ru-RU"/>
            </a:p>
          </p:txBody>
        </p:sp>
        <p:sp>
          <p:nvSpPr>
            <p:cNvPr id="151" name="Freeform: Shape 355">
              <a:extLst>
                <a:ext uri="{FF2B5EF4-FFF2-40B4-BE49-F238E27FC236}">
                  <a16:creationId xmlns:a16="http://schemas.microsoft.com/office/drawing/2014/main" id="{25823B6B-3BEF-4CD2-A9BF-89EC3576F17F}"/>
                </a:ext>
              </a:extLst>
            </p:cNvPr>
            <p:cNvSpPr/>
            <p:nvPr/>
          </p:nvSpPr>
          <p:spPr>
            <a:xfrm>
              <a:off x="7755827" y="6783045"/>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2" name="Freeform: Shape 356">
              <a:extLst>
                <a:ext uri="{FF2B5EF4-FFF2-40B4-BE49-F238E27FC236}">
                  <a16:creationId xmlns:a16="http://schemas.microsoft.com/office/drawing/2014/main" id="{1E250B5E-4353-41DD-A852-799B7E231ABC}"/>
                </a:ext>
              </a:extLst>
            </p:cNvPr>
            <p:cNvSpPr/>
            <p:nvPr/>
          </p:nvSpPr>
          <p:spPr>
            <a:xfrm>
              <a:off x="7847299" y="6783045"/>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3" name="Freeform: Shape 357">
              <a:extLst>
                <a:ext uri="{FF2B5EF4-FFF2-40B4-BE49-F238E27FC236}">
                  <a16:creationId xmlns:a16="http://schemas.microsoft.com/office/drawing/2014/main" id="{CCAE771C-0951-4BEE-880F-DE3D540F7B39}"/>
                </a:ext>
              </a:extLst>
            </p:cNvPr>
            <p:cNvSpPr/>
            <p:nvPr/>
          </p:nvSpPr>
          <p:spPr>
            <a:xfrm>
              <a:off x="7938770" y="6783045"/>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4" name="Freeform: Shape 358">
              <a:extLst>
                <a:ext uri="{FF2B5EF4-FFF2-40B4-BE49-F238E27FC236}">
                  <a16:creationId xmlns:a16="http://schemas.microsoft.com/office/drawing/2014/main" id="{296AE344-AA3D-4274-98BE-A14FEE48880B}"/>
                </a:ext>
              </a:extLst>
            </p:cNvPr>
            <p:cNvSpPr/>
            <p:nvPr/>
          </p:nvSpPr>
          <p:spPr>
            <a:xfrm>
              <a:off x="7755827" y="6691573"/>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5" name="Freeform: Shape 359">
              <a:extLst>
                <a:ext uri="{FF2B5EF4-FFF2-40B4-BE49-F238E27FC236}">
                  <a16:creationId xmlns:a16="http://schemas.microsoft.com/office/drawing/2014/main" id="{AB72623C-49BD-4960-BEF6-971B5B749F85}"/>
                </a:ext>
              </a:extLst>
            </p:cNvPr>
            <p:cNvSpPr/>
            <p:nvPr/>
          </p:nvSpPr>
          <p:spPr>
            <a:xfrm>
              <a:off x="7847299" y="6691573"/>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6" name="Freeform: Shape 360">
              <a:extLst>
                <a:ext uri="{FF2B5EF4-FFF2-40B4-BE49-F238E27FC236}">
                  <a16:creationId xmlns:a16="http://schemas.microsoft.com/office/drawing/2014/main" id="{0D345618-3689-4A07-B6C8-DB61F2738F8F}"/>
                </a:ext>
              </a:extLst>
            </p:cNvPr>
            <p:cNvSpPr/>
            <p:nvPr/>
          </p:nvSpPr>
          <p:spPr>
            <a:xfrm>
              <a:off x="7938770" y="6691573"/>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7" name="Freeform: Shape 361">
              <a:extLst>
                <a:ext uri="{FF2B5EF4-FFF2-40B4-BE49-F238E27FC236}">
                  <a16:creationId xmlns:a16="http://schemas.microsoft.com/office/drawing/2014/main" id="{FC3B2A4E-B190-4484-8C95-0FEEDA5C343A}"/>
                </a:ext>
              </a:extLst>
            </p:cNvPr>
            <p:cNvSpPr/>
            <p:nvPr/>
          </p:nvSpPr>
          <p:spPr>
            <a:xfrm>
              <a:off x="7755827" y="6599980"/>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8" name="Freeform: Shape 362">
              <a:extLst>
                <a:ext uri="{FF2B5EF4-FFF2-40B4-BE49-F238E27FC236}">
                  <a16:creationId xmlns:a16="http://schemas.microsoft.com/office/drawing/2014/main" id="{B6541DB7-541C-45FF-9785-D9BDE781CCD5}"/>
                </a:ext>
              </a:extLst>
            </p:cNvPr>
            <p:cNvSpPr/>
            <p:nvPr/>
          </p:nvSpPr>
          <p:spPr>
            <a:xfrm>
              <a:off x="7847299" y="6599980"/>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59" name="Freeform: Shape 363">
              <a:extLst>
                <a:ext uri="{FF2B5EF4-FFF2-40B4-BE49-F238E27FC236}">
                  <a16:creationId xmlns:a16="http://schemas.microsoft.com/office/drawing/2014/main" id="{68CF249A-F017-47C4-BBF7-CBB7EE02B6EC}"/>
                </a:ext>
              </a:extLst>
            </p:cNvPr>
            <p:cNvSpPr/>
            <p:nvPr/>
          </p:nvSpPr>
          <p:spPr>
            <a:xfrm>
              <a:off x="7938770" y="6599980"/>
              <a:ext cx="45796" cy="45796"/>
            </a:xfrm>
            <a:custGeom>
              <a:avLst/>
              <a:gdLst>
                <a:gd name="connsiteX0" fmla="*/ 0 w 45796"/>
                <a:gd name="connsiteY0" fmla="*/ 0 h 45796"/>
                <a:gd name="connsiteX1" fmla="*/ 45797 w 45796"/>
                <a:gd name="connsiteY1" fmla="*/ 0 h 45796"/>
                <a:gd name="connsiteX2" fmla="*/ 45797 w 45796"/>
                <a:gd name="connsiteY2" fmla="*/ 45797 h 45796"/>
                <a:gd name="connsiteX3" fmla="*/ 0 w 45796"/>
                <a:gd name="connsiteY3" fmla="*/ 45797 h 45796"/>
              </a:gdLst>
              <a:ahLst/>
              <a:cxnLst>
                <a:cxn ang="0">
                  <a:pos x="connsiteX0" y="connsiteY0"/>
                </a:cxn>
                <a:cxn ang="0">
                  <a:pos x="connsiteX1" y="connsiteY1"/>
                </a:cxn>
                <a:cxn ang="0">
                  <a:pos x="connsiteX2" y="connsiteY2"/>
                </a:cxn>
                <a:cxn ang="0">
                  <a:pos x="connsiteX3" y="connsiteY3"/>
                </a:cxn>
              </a:cxnLst>
              <a:rect l="l" t="t" r="r" b="b"/>
              <a:pathLst>
                <a:path w="45796" h="45796">
                  <a:moveTo>
                    <a:pt x="0" y="0"/>
                  </a:moveTo>
                  <a:lnTo>
                    <a:pt x="45797" y="0"/>
                  </a:lnTo>
                  <a:lnTo>
                    <a:pt x="45797" y="45797"/>
                  </a:lnTo>
                  <a:lnTo>
                    <a:pt x="0" y="45797"/>
                  </a:lnTo>
                  <a:close/>
                </a:path>
              </a:pathLst>
            </a:custGeom>
            <a:noFill/>
            <a:ln w="18243" cap="flat">
              <a:solidFill>
                <a:srgbClr val="C8222F"/>
              </a:solidFill>
              <a:prstDash val="solid"/>
              <a:round/>
            </a:ln>
          </p:spPr>
          <p:txBody>
            <a:bodyPr rtlCol="0" anchor="ctr"/>
            <a:lstStyle/>
            <a:p>
              <a:endParaRPr lang="ru-RU"/>
            </a:p>
          </p:txBody>
        </p:sp>
        <p:sp>
          <p:nvSpPr>
            <p:cNvPr id="160" name="Freeform: Shape 364">
              <a:extLst>
                <a:ext uri="{FF2B5EF4-FFF2-40B4-BE49-F238E27FC236}">
                  <a16:creationId xmlns:a16="http://schemas.microsoft.com/office/drawing/2014/main" id="{BCE993A2-4887-4F33-9D8F-43FC8A040BEE}"/>
                </a:ext>
              </a:extLst>
            </p:cNvPr>
            <p:cNvSpPr/>
            <p:nvPr/>
          </p:nvSpPr>
          <p:spPr>
            <a:xfrm>
              <a:off x="7744378" y="6554305"/>
              <a:ext cx="251638" cy="12180"/>
            </a:xfrm>
            <a:custGeom>
              <a:avLst/>
              <a:gdLst>
                <a:gd name="connsiteX0" fmla="*/ 0 w 251638"/>
                <a:gd name="connsiteY0" fmla="*/ 0 h 12180"/>
                <a:gd name="connsiteX1" fmla="*/ 251639 w 251638"/>
                <a:gd name="connsiteY1" fmla="*/ 0 h 12180"/>
              </a:gdLst>
              <a:ahLst/>
              <a:cxnLst>
                <a:cxn ang="0">
                  <a:pos x="connsiteX0" y="connsiteY0"/>
                </a:cxn>
                <a:cxn ang="0">
                  <a:pos x="connsiteX1" y="connsiteY1"/>
                </a:cxn>
              </a:cxnLst>
              <a:rect l="l" t="t" r="r" b="b"/>
              <a:pathLst>
                <a:path w="251638" h="12180">
                  <a:moveTo>
                    <a:pt x="0" y="0"/>
                  </a:moveTo>
                  <a:lnTo>
                    <a:pt x="251639" y="0"/>
                  </a:lnTo>
                </a:path>
              </a:pathLst>
            </a:custGeom>
            <a:ln w="18243" cap="flat">
              <a:solidFill>
                <a:srgbClr val="C8222F"/>
              </a:solidFill>
              <a:prstDash val="solid"/>
              <a:round/>
            </a:ln>
          </p:spPr>
          <p:txBody>
            <a:bodyPr rtlCol="0" anchor="ctr"/>
            <a:lstStyle/>
            <a:p>
              <a:endParaRPr lang="ru-RU"/>
            </a:p>
          </p:txBody>
        </p:sp>
        <p:sp>
          <p:nvSpPr>
            <p:cNvPr id="161" name="Freeform: Shape 365">
              <a:extLst>
                <a:ext uri="{FF2B5EF4-FFF2-40B4-BE49-F238E27FC236}">
                  <a16:creationId xmlns:a16="http://schemas.microsoft.com/office/drawing/2014/main" id="{44F5C5F1-3846-430C-AE2D-BBC2419EDA2F}"/>
                </a:ext>
              </a:extLst>
            </p:cNvPr>
            <p:cNvSpPr/>
            <p:nvPr/>
          </p:nvSpPr>
          <p:spPr>
            <a:xfrm>
              <a:off x="7744378" y="6462711"/>
              <a:ext cx="251638" cy="12180"/>
            </a:xfrm>
            <a:custGeom>
              <a:avLst/>
              <a:gdLst>
                <a:gd name="connsiteX0" fmla="*/ 0 w 251638"/>
                <a:gd name="connsiteY0" fmla="*/ 0 h 12180"/>
                <a:gd name="connsiteX1" fmla="*/ 251639 w 251638"/>
                <a:gd name="connsiteY1" fmla="*/ 0 h 12180"/>
              </a:gdLst>
              <a:ahLst/>
              <a:cxnLst>
                <a:cxn ang="0">
                  <a:pos x="connsiteX0" y="connsiteY0"/>
                </a:cxn>
                <a:cxn ang="0">
                  <a:pos x="connsiteX1" y="connsiteY1"/>
                </a:cxn>
              </a:cxnLst>
              <a:rect l="l" t="t" r="r" b="b"/>
              <a:pathLst>
                <a:path w="251638" h="12180">
                  <a:moveTo>
                    <a:pt x="0" y="0"/>
                  </a:moveTo>
                  <a:lnTo>
                    <a:pt x="251639" y="0"/>
                  </a:lnTo>
                </a:path>
              </a:pathLst>
            </a:custGeom>
            <a:ln w="18243" cap="flat">
              <a:solidFill>
                <a:srgbClr val="C8222F"/>
              </a:solidFill>
              <a:prstDash val="solid"/>
              <a:round/>
            </a:ln>
          </p:spPr>
          <p:txBody>
            <a:bodyPr rtlCol="0" anchor="ctr"/>
            <a:lstStyle/>
            <a:p>
              <a:endParaRPr lang="ru-RU"/>
            </a:p>
          </p:txBody>
        </p:sp>
        <p:sp>
          <p:nvSpPr>
            <p:cNvPr id="162" name="Freeform: Shape 366">
              <a:extLst>
                <a:ext uri="{FF2B5EF4-FFF2-40B4-BE49-F238E27FC236}">
                  <a16:creationId xmlns:a16="http://schemas.microsoft.com/office/drawing/2014/main" id="{515BD52F-7D5A-4BEF-87AB-FC249F335963}"/>
                </a:ext>
              </a:extLst>
            </p:cNvPr>
            <p:cNvSpPr/>
            <p:nvPr/>
          </p:nvSpPr>
          <p:spPr>
            <a:xfrm>
              <a:off x="7950220" y="6508508"/>
              <a:ext cx="22898" cy="12180"/>
            </a:xfrm>
            <a:custGeom>
              <a:avLst/>
              <a:gdLst>
                <a:gd name="connsiteX0" fmla="*/ 22898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8" y="0"/>
                  </a:moveTo>
                  <a:lnTo>
                    <a:pt x="0" y="0"/>
                  </a:lnTo>
                </a:path>
              </a:pathLst>
            </a:custGeom>
            <a:ln w="18243" cap="flat">
              <a:solidFill>
                <a:srgbClr val="C8222F"/>
              </a:solidFill>
              <a:prstDash val="solid"/>
              <a:round/>
            </a:ln>
          </p:spPr>
          <p:txBody>
            <a:bodyPr rtlCol="0" anchor="ctr"/>
            <a:lstStyle/>
            <a:p>
              <a:endParaRPr lang="ru-RU"/>
            </a:p>
          </p:txBody>
        </p:sp>
        <p:sp>
          <p:nvSpPr>
            <p:cNvPr id="163" name="Freeform: Shape 367">
              <a:extLst>
                <a:ext uri="{FF2B5EF4-FFF2-40B4-BE49-F238E27FC236}">
                  <a16:creationId xmlns:a16="http://schemas.microsoft.com/office/drawing/2014/main" id="{8163FEDF-5219-4B72-B5A5-6DAA981B045E}"/>
                </a:ext>
              </a:extLst>
            </p:cNvPr>
            <p:cNvSpPr/>
            <p:nvPr/>
          </p:nvSpPr>
          <p:spPr>
            <a:xfrm>
              <a:off x="7904545" y="6508508"/>
              <a:ext cx="22776" cy="12180"/>
            </a:xfrm>
            <a:custGeom>
              <a:avLst/>
              <a:gdLst>
                <a:gd name="connsiteX0" fmla="*/ 22777 w 22776"/>
                <a:gd name="connsiteY0" fmla="*/ 0 h 12180"/>
                <a:gd name="connsiteX1" fmla="*/ 0 w 22776"/>
                <a:gd name="connsiteY1" fmla="*/ 0 h 12180"/>
              </a:gdLst>
              <a:ahLst/>
              <a:cxnLst>
                <a:cxn ang="0">
                  <a:pos x="connsiteX0" y="connsiteY0"/>
                </a:cxn>
                <a:cxn ang="0">
                  <a:pos x="connsiteX1" y="connsiteY1"/>
                </a:cxn>
              </a:cxnLst>
              <a:rect l="l" t="t" r="r" b="b"/>
              <a:pathLst>
                <a:path w="22776" h="12180">
                  <a:moveTo>
                    <a:pt x="22777" y="0"/>
                  </a:moveTo>
                  <a:lnTo>
                    <a:pt x="0" y="0"/>
                  </a:lnTo>
                </a:path>
              </a:pathLst>
            </a:custGeom>
            <a:ln w="18243" cap="flat">
              <a:solidFill>
                <a:srgbClr val="C8222F"/>
              </a:solidFill>
              <a:prstDash val="solid"/>
              <a:round/>
            </a:ln>
          </p:spPr>
          <p:txBody>
            <a:bodyPr rtlCol="0" anchor="ctr"/>
            <a:lstStyle/>
            <a:p>
              <a:endParaRPr lang="ru-RU"/>
            </a:p>
          </p:txBody>
        </p:sp>
        <p:sp>
          <p:nvSpPr>
            <p:cNvPr id="164" name="Freeform: Shape 368">
              <a:extLst>
                <a:ext uri="{FF2B5EF4-FFF2-40B4-BE49-F238E27FC236}">
                  <a16:creationId xmlns:a16="http://schemas.microsoft.com/office/drawing/2014/main" id="{A2316B43-B67B-4BDB-96EF-92B2C38BAA51}"/>
                </a:ext>
              </a:extLst>
            </p:cNvPr>
            <p:cNvSpPr/>
            <p:nvPr/>
          </p:nvSpPr>
          <p:spPr>
            <a:xfrm>
              <a:off x="7858748" y="6508508"/>
              <a:ext cx="22898" cy="12180"/>
            </a:xfrm>
            <a:custGeom>
              <a:avLst/>
              <a:gdLst>
                <a:gd name="connsiteX0" fmla="*/ 22899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9" y="0"/>
                  </a:moveTo>
                  <a:lnTo>
                    <a:pt x="0" y="0"/>
                  </a:lnTo>
                </a:path>
              </a:pathLst>
            </a:custGeom>
            <a:ln w="18243" cap="flat">
              <a:solidFill>
                <a:srgbClr val="C8222F"/>
              </a:solidFill>
              <a:prstDash val="solid"/>
              <a:round/>
            </a:ln>
          </p:spPr>
          <p:txBody>
            <a:bodyPr rtlCol="0" anchor="ctr"/>
            <a:lstStyle/>
            <a:p>
              <a:endParaRPr lang="ru-RU"/>
            </a:p>
          </p:txBody>
        </p:sp>
        <p:sp>
          <p:nvSpPr>
            <p:cNvPr id="165" name="Freeform: Shape 369">
              <a:extLst>
                <a:ext uri="{FF2B5EF4-FFF2-40B4-BE49-F238E27FC236}">
                  <a16:creationId xmlns:a16="http://schemas.microsoft.com/office/drawing/2014/main" id="{207F9120-19EE-4399-9852-B8AB5EE5C309}"/>
                </a:ext>
              </a:extLst>
            </p:cNvPr>
            <p:cNvSpPr/>
            <p:nvPr/>
          </p:nvSpPr>
          <p:spPr>
            <a:xfrm>
              <a:off x="7812951" y="6508508"/>
              <a:ext cx="22898" cy="12180"/>
            </a:xfrm>
            <a:custGeom>
              <a:avLst/>
              <a:gdLst>
                <a:gd name="connsiteX0" fmla="*/ 22898 w 22898"/>
                <a:gd name="connsiteY0" fmla="*/ 0 h 12180"/>
                <a:gd name="connsiteX1" fmla="*/ 0 w 22898"/>
                <a:gd name="connsiteY1" fmla="*/ 0 h 12180"/>
              </a:gdLst>
              <a:ahLst/>
              <a:cxnLst>
                <a:cxn ang="0">
                  <a:pos x="connsiteX0" y="connsiteY0"/>
                </a:cxn>
                <a:cxn ang="0">
                  <a:pos x="connsiteX1" y="connsiteY1"/>
                </a:cxn>
              </a:cxnLst>
              <a:rect l="l" t="t" r="r" b="b"/>
              <a:pathLst>
                <a:path w="22898" h="12180">
                  <a:moveTo>
                    <a:pt x="22898" y="0"/>
                  </a:moveTo>
                  <a:lnTo>
                    <a:pt x="0" y="0"/>
                  </a:lnTo>
                </a:path>
              </a:pathLst>
            </a:custGeom>
            <a:ln w="18243" cap="flat">
              <a:solidFill>
                <a:srgbClr val="C8222F"/>
              </a:solidFill>
              <a:prstDash val="solid"/>
              <a:round/>
            </a:ln>
          </p:spPr>
          <p:txBody>
            <a:bodyPr rtlCol="0" anchor="ctr"/>
            <a:lstStyle/>
            <a:p>
              <a:endParaRPr lang="ru-RU"/>
            </a:p>
          </p:txBody>
        </p:sp>
      </p:grpSp>
    </p:spTree>
    <p:extLst>
      <p:ext uri="{BB962C8B-B14F-4D97-AF65-F5344CB8AC3E}">
        <p14:creationId xmlns:p14="http://schemas.microsoft.com/office/powerpoint/2010/main" val="1478836329"/>
      </p:ext>
    </p:extLst>
  </p:cSld>
  <p:clrMapOvr>
    <a:masterClrMapping/>
  </p:clrMapOvr>
  <p:timing>
    <p:tnLst>
      <p:par>
        <p:cTn id="1" dur="indefinite" restart="never" nodeType="tmRoot"/>
      </p:par>
    </p:tnLst>
  </p:timing>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62823</TotalTime>
  <Words>7471</Words>
  <Application>Microsoft Office PowerPoint</Application>
  <PresentationFormat>Широкоэкранный</PresentationFormat>
  <Paragraphs>1256</Paragraphs>
  <Slides>49</Slides>
  <Notes>11</Notes>
  <HiddenSlides>0</HiddenSlides>
  <MMClips>0</MMClips>
  <ScaleCrop>false</ScaleCrop>
  <HeadingPairs>
    <vt:vector size="6" baseType="variant">
      <vt:variant>
        <vt:lpstr>Использованные шрифты</vt:lpstr>
      </vt:variant>
      <vt:variant>
        <vt:i4>8</vt:i4>
      </vt:variant>
      <vt:variant>
        <vt:lpstr>Тема</vt:lpstr>
      </vt:variant>
      <vt:variant>
        <vt:i4>1</vt:i4>
      </vt:variant>
      <vt:variant>
        <vt:lpstr>Заголовки слайдов</vt:lpstr>
      </vt:variant>
      <vt:variant>
        <vt:i4>49</vt:i4>
      </vt:variant>
    </vt:vector>
  </HeadingPairs>
  <TitlesOfParts>
    <vt:vector size="58" baseType="lpstr">
      <vt:lpstr>Akrobat</vt:lpstr>
      <vt:lpstr>Akrobat Bold</vt:lpstr>
      <vt:lpstr>Akrobat ExtraBold</vt:lpstr>
      <vt:lpstr>Arial</vt:lpstr>
      <vt:lpstr>Calibri</vt:lpstr>
      <vt:lpstr>Calibri Light</vt:lpstr>
      <vt:lpstr>Times New Roman</vt:lpstr>
      <vt:lpstr>Wingdings</vt:lpstr>
      <vt:lpstr>Тема Office</vt:lpstr>
      <vt:lpstr>Презентация PowerPoint</vt:lpstr>
      <vt:lpstr>Содержание</vt:lpstr>
      <vt:lpstr>Потенциал рынка</vt:lpstr>
      <vt:lpstr>Недвижимость в новостройках</vt:lpstr>
      <vt:lpstr>Недвижимость во вторичном жилом фонде</vt:lpstr>
      <vt:lpstr>Квартиры,  сдаваемые в аренду</vt:lpstr>
      <vt:lpstr>Риски </vt:lpstr>
      <vt:lpstr>Новый АльфаРЕМОНТ</vt:lpstr>
      <vt:lpstr>Преимущества продукта — WOW на каждом шагу</vt:lpstr>
      <vt:lpstr>Новые правила на примере группы рисков «Пожар»</vt:lpstr>
      <vt:lpstr>Программа АльфаРЕМОНТ. Пакет «Максимальный»</vt:lpstr>
      <vt:lpstr>Программа АльфаРЕМОНТ. Пакет «Максимальный Плюс»</vt:lpstr>
      <vt:lpstr>Расширение покрытия. Дополнительные риски</vt:lpstr>
      <vt:lpstr>Расширение покрытия. Полезные опции</vt:lpstr>
      <vt:lpstr>Расширение покрытия. Полезные опции</vt:lpstr>
      <vt:lpstr>Дополнительные риски и опции</vt:lpstr>
      <vt:lpstr>Электротехнический риск</vt:lpstr>
      <vt:lpstr>Нарушение правил и норм эксплуатации</vt:lpstr>
      <vt:lpstr>Воздействие атмосферных осадков и жидкостей</vt:lpstr>
      <vt:lpstr>Террористический акт</vt:lpstr>
      <vt:lpstr>Проведение строительно-монтажных работ</vt:lpstr>
      <vt:lpstr>Бой стекол</vt:lpstr>
      <vt:lpstr>АльфаРЕМОНТ — лучшая защита для квартир в аренде</vt:lpstr>
      <vt:lpstr>АльфаРЕМОНТ — лучшая защита для новой квартиры</vt:lpstr>
      <vt:lpstr>Сравнение с конкурентами</vt:lpstr>
      <vt:lpstr>Сравнение с конкурентами</vt:lpstr>
      <vt:lpstr>Сравнение с конкурентами</vt:lpstr>
      <vt:lpstr>Сравнение с конкурентами</vt:lpstr>
      <vt:lpstr>Сравнение с конкурентами</vt:lpstr>
      <vt:lpstr>Урегулирование убытка: честно и открыто</vt:lpstr>
      <vt:lpstr>Чем новый АльфаРЕМОНТ отличается от старого</vt:lpstr>
      <vt:lpstr>Чем новый АльфаРЕМОНТ отличается от старого</vt:lpstr>
      <vt:lpstr>Пролонгация. Если клиент не хочет ждать </vt:lpstr>
      <vt:lpstr>Предстраховая экспертиза и андеррайтинг</vt:lpstr>
      <vt:lpstr>Объекты и предметы страхования</vt:lpstr>
      <vt:lpstr>Ограничительные факторы: будьте бдительны !</vt:lpstr>
      <vt:lpstr>Исключения из принятия на страхование: </vt:lpstr>
      <vt:lpstr>Факторы риска </vt:lpstr>
      <vt:lpstr>ПСЭ. Процессы, лимиты  и полномочия</vt:lpstr>
      <vt:lpstr>Мероприятия ПСЭ в Москвы и МО (лимиты включительно)</vt:lpstr>
      <vt:lpstr>Мероприятия ПСЭ в Санкт-Петербург и ЛО (лимиты включительно)</vt:lpstr>
      <vt:lpstr>Мероприятия ПСЭ на территориях,  не относящимся к группам 1 и 2</vt:lpstr>
      <vt:lpstr>Осмотр объекта</vt:lpstr>
      <vt:lpstr>Требования к документам</vt:lpstr>
      <vt:lpstr>Переход клиента из другой страховой компании</vt:lpstr>
      <vt:lpstr>Мотивация и поддержка</vt:lpstr>
      <vt:lpstr> ДЛЯ АГЕНТА. Преимущества нового ИФЛ в Альфе </vt:lpstr>
      <vt:lpstr>Если  нужна  помощь</vt:lpstr>
      <vt:lpstr>Презентация PowerPoint</vt:lpstr>
    </vt:vector>
  </TitlesOfParts>
  <Company>Alfastrah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Брыкин Антон Александрович (Екатеринбург)</dc:creator>
  <cp:lastModifiedBy>Пахомова Анна Владимировна</cp:lastModifiedBy>
  <cp:revision>1551</cp:revision>
  <dcterms:created xsi:type="dcterms:W3CDTF">2023-12-26T06:46:53Z</dcterms:created>
  <dcterms:modified xsi:type="dcterms:W3CDTF">2024-11-15T17:02:46Z</dcterms:modified>
</cp:coreProperties>
</file>